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61" r:id="rId4"/>
  </p:sldMasterIdLst>
  <p:notesMasterIdLst>
    <p:notesMasterId r:id="rId27"/>
  </p:notesMasterIdLst>
  <p:sldIdLst>
    <p:sldId id="256" r:id="rId5"/>
    <p:sldId id="294" r:id="rId6"/>
    <p:sldId id="304" r:id="rId7"/>
    <p:sldId id="305" r:id="rId8"/>
    <p:sldId id="320" r:id="rId9"/>
    <p:sldId id="319" r:id="rId10"/>
    <p:sldId id="306" r:id="rId11"/>
    <p:sldId id="308" r:id="rId12"/>
    <p:sldId id="307" r:id="rId13"/>
    <p:sldId id="295" r:id="rId14"/>
    <p:sldId id="301" r:id="rId15"/>
    <p:sldId id="297" r:id="rId16"/>
    <p:sldId id="298" r:id="rId17"/>
    <p:sldId id="318" r:id="rId18"/>
    <p:sldId id="299" r:id="rId19"/>
    <p:sldId id="311" r:id="rId20"/>
    <p:sldId id="312" r:id="rId21"/>
    <p:sldId id="310" r:id="rId22"/>
    <p:sldId id="315" r:id="rId23"/>
    <p:sldId id="317" r:id="rId24"/>
    <p:sldId id="313" r:id="rId25"/>
    <p:sldId id="314" r:id="rId2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361" autoAdjust="0"/>
    <p:restoredTop sz="96395" autoAdjust="0"/>
  </p:normalViewPr>
  <p:slideViewPr>
    <p:cSldViewPr snapToGrid="0">
      <p:cViewPr varScale="1">
        <p:scale>
          <a:sx n="114" d="100"/>
          <a:sy n="114" d="100"/>
        </p:scale>
        <p:origin x="912" y="102"/>
      </p:cViewPr>
      <p:guideLst>
        <p:guide orient="horz" pos="2160"/>
        <p:guide pos="3840"/>
      </p:guideLst>
    </p:cSldViewPr>
  </p:slideViewPr>
  <p:notesTextViewPr>
    <p:cViewPr>
      <p:scale>
        <a:sx n="100" d="100"/>
        <a:sy n="100" d="100"/>
      </p:scale>
      <p:origin x="0" y="0"/>
    </p:cViewPr>
  </p:notesTextViewPr>
  <p:sorterViewPr>
    <p:cViewPr varScale="1">
      <p:scale>
        <a:sx n="1" d="1"/>
        <a:sy n="1" d="1"/>
      </p:scale>
      <p:origin x="0" y="-7224"/>
    </p:cViewPr>
  </p:sorterViewPr>
  <p:notesViewPr>
    <p:cSldViewPr snapToGrid="0">
      <p:cViewPr varScale="1">
        <p:scale>
          <a:sx n="62" d="100"/>
          <a:sy n="62" d="100"/>
        </p:scale>
        <p:origin x="-1618"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A37609-F4DE-471C-BE47-7BFE52DBDEAE}" type="doc">
      <dgm:prSet loTypeId="urn:microsoft.com/office/officeart/2005/8/layout/process3" loCatId="process" qsTypeId="urn:microsoft.com/office/officeart/2005/8/quickstyle/simple1" qsCatId="simple" csTypeId="urn:microsoft.com/office/officeart/2005/8/colors/accent6_2" csCatId="accent6" phldr="1"/>
      <dgm:spPr/>
      <dgm:t>
        <a:bodyPr/>
        <a:lstStyle/>
        <a:p>
          <a:endParaRPr lang="en-US"/>
        </a:p>
      </dgm:t>
    </dgm:pt>
    <dgm:pt modelId="{610CDFDB-4200-4FBF-891F-9EBC5DFF1EE9}">
      <dgm:prSet phldrT="[Text]"/>
      <dgm:spPr/>
      <dgm:t>
        <a:bodyPr/>
        <a:lstStyle/>
        <a:p>
          <a:r>
            <a:rPr lang="en-US" dirty="0"/>
            <a:t>Good Practices</a:t>
          </a:r>
        </a:p>
      </dgm:t>
    </dgm:pt>
    <dgm:pt modelId="{39C85BC1-AC01-4EE8-B846-E53C788DCB26}" type="parTrans" cxnId="{01FDE5E1-53A5-431D-9862-85826FEA4F0E}">
      <dgm:prSet/>
      <dgm:spPr/>
      <dgm:t>
        <a:bodyPr/>
        <a:lstStyle/>
        <a:p>
          <a:endParaRPr lang="en-US"/>
        </a:p>
      </dgm:t>
    </dgm:pt>
    <dgm:pt modelId="{778CCC14-84EC-4E9D-BD16-55DD4C231D0E}" type="sibTrans" cxnId="{01FDE5E1-53A5-431D-9862-85826FEA4F0E}">
      <dgm:prSet/>
      <dgm:spPr/>
      <dgm:t>
        <a:bodyPr/>
        <a:lstStyle/>
        <a:p>
          <a:endParaRPr lang="en-US"/>
        </a:p>
      </dgm:t>
    </dgm:pt>
    <dgm:pt modelId="{2EE90714-C32B-48AB-83F4-51A388EC98AE}">
      <dgm:prSet phldrT="[Text]"/>
      <dgm:spPr/>
      <dgm:t>
        <a:bodyPr/>
        <a:lstStyle/>
        <a:p>
          <a:r>
            <a:rPr lang="en-US" dirty="0"/>
            <a:t>Interferences</a:t>
          </a:r>
        </a:p>
      </dgm:t>
    </dgm:pt>
    <dgm:pt modelId="{C8955683-D5EF-42CE-94CC-F20860B0D1CC}" type="parTrans" cxnId="{1DFB0F14-B576-4F5D-8368-29BC3A14924E}">
      <dgm:prSet/>
      <dgm:spPr/>
      <dgm:t>
        <a:bodyPr/>
        <a:lstStyle/>
        <a:p>
          <a:endParaRPr lang="en-US"/>
        </a:p>
      </dgm:t>
    </dgm:pt>
    <dgm:pt modelId="{589C512A-89D2-4C1C-A101-684B56BBAC47}" type="sibTrans" cxnId="{1DFB0F14-B576-4F5D-8368-29BC3A14924E}">
      <dgm:prSet/>
      <dgm:spPr/>
      <dgm:t>
        <a:bodyPr/>
        <a:lstStyle/>
        <a:p>
          <a:endParaRPr lang="en-US"/>
        </a:p>
      </dgm:t>
    </dgm:pt>
    <dgm:pt modelId="{69F7571F-548A-4933-9A68-16664FBBF777}">
      <dgm:prSet phldrT="[Text]"/>
      <dgm:spPr/>
      <dgm:t>
        <a:bodyPr/>
        <a:lstStyle/>
        <a:p>
          <a:r>
            <a:rPr lang="en-US" dirty="0"/>
            <a:t>Pre-Flight Contingency Ops</a:t>
          </a:r>
        </a:p>
      </dgm:t>
    </dgm:pt>
    <dgm:pt modelId="{9F2E1EEB-A08F-4646-8D5D-7C5B7DEB1CC8}" type="parTrans" cxnId="{CCEC241C-85C1-4145-B12C-A2F35A73A2B7}">
      <dgm:prSet/>
      <dgm:spPr/>
      <dgm:t>
        <a:bodyPr/>
        <a:lstStyle/>
        <a:p>
          <a:endParaRPr lang="en-US"/>
        </a:p>
      </dgm:t>
    </dgm:pt>
    <dgm:pt modelId="{7BBF87DF-089A-4212-80F1-F51F296499FE}" type="sibTrans" cxnId="{CCEC241C-85C1-4145-B12C-A2F35A73A2B7}">
      <dgm:prSet/>
      <dgm:spPr/>
      <dgm:t>
        <a:bodyPr/>
        <a:lstStyle/>
        <a:p>
          <a:endParaRPr lang="en-US"/>
        </a:p>
      </dgm:t>
    </dgm:pt>
    <dgm:pt modelId="{43F018C5-AE2B-4474-B99C-A71BFF968609}">
      <dgm:prSet phldrT="[Text]"/>
      <dgm:spPr/>
      <dgm:t>
        <a:bodyPr/>
        <a:lstStyle/>
        <a:p>
          <a:r>
            <a:rPr lang="en-US" dirty="0"/>
            <a:t>Computer simulations of contingency and worst case scenarios</a:t>
          </a:r>
        </a:p>
      </dgm:t>
    </dgm:pt>
    <dgm:pt modelId="{03FA135F-8C53-431C-9F58-585E7BBA2E4E}" type="parTrans" cxnId="{29DC36FA-39AA-4D36-91D6-BB40536BECB5}">
      <dgm:prSet/>
      <dgm:spPr/>
      <dgm:t>
        <a:bodyPr/>
        <a:lstStyle/>
        <a:p>
          <a:endParaRPr lang="en-US"/>
        </a:p>
      </dgm:t>
    </dgm:pt>
    <dgm:pt modelId="{D57462FE-E4AA-46FB-A359-CE2A462971D4}" type="sibTrans" cxnId="{29DC36FA-39AA-4D36-91D6-BB40536BECB5}">
      <dgm:prSet/>
      <dgm:spPr/>
      <dgm:t>
        <a:bodyPr/>
        <a:lstStyle/>
        <a:p>
          <a:endParaRPr lang="en-US"/>
        </a:p>
      </dgm:t>
    </dgm:pt>
    <dgm:pt modelId="{0CD7427A-F8C8-4552-937C-F95E2EF91488}">
      <dgm:prSet phldrT="[Text]"/>
      <dgm:spPr/>
      <dgm:t>
        <a:bodyPr/>
        <a:lstStyle/>
        <a:p>
          <a:r>
            <a:rPr lang="en-US" dirty="0"/>
            <a:t>In-Space Contingency Ops</a:t>
          </a:r>
        </a:p>
      </dgm:t>
    </dgm:pt>
    <dgm:pt modelId="{6B57F2AB-4316-462D-91FD-7FFDF5016309}" type="parTrans" cxnId="{A2BF5791-7710-4C39-B0A2-7AF16C2F68F0}">
      <dgm:prSet/>
      <dgm:spPr/>
      <dgm:t>
        <a:bodyPr/>
        <a:lstStyle/>
        <a:p>
          <a:endParaRPr lang="en-US"/>
        </a:p>
      </dgm:t>
    </dgm:pt>
    <dgm:pt modelId="{3021A192-FD67-491D-B31B-60C5AA538DCA}" type="sibTrans" cxnId="{A2BF5791-7710-4C39-B0A2-7AF16C2F68F0}">
      <dgm:prSet/>
      <dgm:spPr/>
      <dgm:t>
        <a:bodyPr/>
        <a:lstStyle/>
        <a:p>
          <a:endParaRPr lang="en-US"/>
        </a:p>
      </dgm:t>
    </dgm:pt>
    <dgm:pt modelId="{047C008A-1CF9-40F9-85F2-E286EB01D30F}">
      <dgm:prSet phldrT="[Text]"/>
      <dgm:spPr/>
      <dgm:t>
        <a:bodyPr/>
        <a:lstStyle/>
        <a:p>
          <a:r>
            <a:rPr lang="en-US" dirty="0"/>
            <a:t>Firing of thrusters to spin or shake the SC</a:t>
          </a:r>
        </a:p>
      </dgm:t>
    </dgm:pt>
    <dgm:pt modelId="{60B7F3D5-20DC-4353-AD42-7F12E3E75E18}" type="parTrans" cxnId="{EE8A3A3B-A863-4F0A-8914-752EB995B68A}">
      <dgm:prSet/>
      <dgm:spPr/>
      <dgm:t>
        <a:bodyPr/>
        <a:lstStyle/>
        <a:p>
          <a:endParaRPr lang="en-US"/>
        </a:p>
      </dgm:t>
    </dgm:pt>
    <dgm:pt modelId="{AFA03857-9407-4A6C-A6A9-0B9110556298}" type="sibTrans" cxnId="{EE8A3A3B-A863-4F0A-8914-752EB995B68A}">
      <dgm:prSet/>
      <dgm:spPr/>
      <dgm:t>
        <a:bodyPr/>
        <a:lstStyle/>
        <a:p>
          <a:endParaRPr lang="en-US"/>
        </a:p>
      </dgm:t>
    </dgm:pt>
    <dgm:pt modelId="{AF227273-F131-4EF2-BF21-A72EBC190B7C}">
      <dgm:prSet phldrT="[Text]"/>
      <dgm:spPr/>
      <dgm:t>
        <a:bodyPr/>
        <a:lstStyle/>
        <a:p>
          <a:r>
            <a:rPr lang="en-US" dirty="0"/>
            <a:t>Tribology</a:t>
          </a:r>
        </a:p>
      </dgm:t>
    </dgm:pt>
    <dgm:pt modelId="{A3690630-F1D0-4B0D-8995-42E3BB6DE730}" type="parTrans" cxnId="{66499A9C-AD35-4B9C-8EC6-0DEC0F9F61B4}">
      <dgm:prSet/>
      <dgm:spPr/>
      <dgm:t>
        <a:bodyPr/>
        <a:lstStyle/>
        <a:p>
          <a:endParaRPr lang="en-US"/>
        </a:p>
      </dgm:t>
    </dgm:pt>
    <dgm:pt modelId="{2827C0B7-19F7-4153-82C9-7EC92F639633}" type="sibTrans" cxnId="{66499A9C-AD35-4B9C-8EC6-0DEC0F9F61B4}">
      <dgm:prSet/>
      <dgm:spPr/>
      <dgm:t>
        <a:bodyPr/>
        <a:lstStyle/>
        <a:p>
          <a:endParaRPr lang="en-US"/>
        </a:p>
      </dgm:t>
    </dgm:pt>
    <dgm:pt modelId="{FE329679-C2EC-4A82-AA82-B09DF30E7FD3}">
      <dgm:prSet phldrT="[Text]"/>
      <dgm:spPr/>
      <dgm:t>
        <a:bodyPr/>
        <a:lstStyle/>
        <a:p>
          <a:endParaRPr lang="en-US" dirty="0"/>
        </a:p>
      </dgm:t>
    </dgm:pt>
    <dgm:pt modelId="{EF185837-2CE5-4564-AC2A-B711E4B79995}" type="parTrans" cxnId="{92E17893-0883-45F7-8501-C3182048C317}">
      <dgm:prSet/>
      <dgm:spPr/>
      <dgm:t>
        <a:bodyPr/>
        <a:lstStyle/>
        <a:p>
          <a:endParaRPr lang="en-US"/>
        </a:p>
      </dgm:t>
    </dgm:pt>
    <dgm:pt modelId="{00DA7005-2DCA-4A3A-A102-C31DD0F19412}" type="sibTrans" cxnId="{92E17893-0883-45F7-8501-C3182048C317}">
      <dgm:prSet/>
      <dgm:spPr/>
      <dgm:t>
        <a:bodyPr/>
        <a:lstStyle/>
        <a:p>
          <a:endParaRPr lang="en-US"/>
        </a:p>
      </dgm:t>
    </dgm:pt>
    <dgm:pt modelId="{6DE9BDE3-5303-4CFD-AC51-26716548A280}">
      <dgm:prSet phldrT="[Text]"/>
      <dgm:spPr/>
      <dgm:t>
        <a:bodyPr/>
        <a:lstStyle/>
        <a:p>
          <a:r>
            <a:rPr lang="en-US" dirty="0"/>
            <a:t>Torque Margin</a:t>
          </a:r>
        </a:p>
      </dgm:t>
    </dgm:pt>
    <dgm:pt modelId="{C560A556-2B6C-4B05-A891-7170D7709914}" type="parTrans" cxnId="{FBA2AA7F-1A95-45AF-8AF2-FE729C9250FF}">
      <dgm:prSet/>
      <dgm:spPr/>
      <dgm:t>
        <a:bodyPr/>
        <a:lstStyle/>
        <a:p>
          <a:endParaRPr lang="en-US"/>
        </a:p>
      </dgm:t>
    </dgm:pt>
    <dgm:pt modelId="{CD9FF7A6-A423-45FC-8F70-C5A199E98BBF}" type="sibTrans" cxnId="{FBA2AA7F-1A95-45AF-8AF2-FE729C9250FF}">
      <dgm:prSet/>
      <dgm:spPr/>
      <dgm:t>
        <a:bodyPr/>
        <a:lstStyle/>
        <a:p>
          <a:endParaRPr lang="en-US"/>
        </a:p>
      </dgm:t>
    </dgm:pt>
    <dgm:pt modelId="{B40A0490-6A72-492E-B281-ACA2108E9DA2}">
      <dgm:prSet phldrT="[Text]"/>
      <dgm:spPr/>
      <dgm:t>
        <a:bodyPr/>
        <a:lstStyle/>
        <a:p>
          <a:r>
            <a:rPr lang="en-US" dirty="0"/>
            <a:t>Space Environment</a:t>
          </a:r>
        </a:p>
      </dgm:t>
    </dgm:pt>
    <dgm:pt modelId="{DA381C75-46EF-43B0-950F-845EEAFCA65D}" type="parTrans" cxnId="{3E505157-EFCC-43E1-93E9-A209B557FB3A}">
      <dgm:prSet/>
      <dgm:spPr/>
      <dgm:t>
        <a:bodyPr/>
        <a:lstStyle/>
        <a:p>
          <a:endParaRPr lang="en-US"/>
        </a:p>
      </dgm:t>
    </dgm:pt>
    <dgm:pt modelId="{1C4FA0BB-4D12-40A9-A095-684EDFAAC760}" type="sibTrans" cxnId="{3E505157-EFCC-43E1-93E9-A209B557FB3A}">
      <dgm:prSet/>
      <dgm:spPr/>
      <dgm:t>
        <a:bodyPr/>
        <a:lstStyle/>
        <a:p>
          <a:endParaRPr lang="en-US"/>
        </a:p>
      </dgm:t>
    </dgm:pt>
    <dgm:pt modelId="{9D8A3075-4B62-44C6-BE87-23BF31FC9259}">
      <dgm:prSet phldrT="[Text]"/>
      <dgm:spPr/>
      <dgm:t>
        <a:bodyPr/>
        <a:lstStyle/>
        <a:p>
          <a:r>
            <a:rPr lang="en-US" dirty="0"/>
            <a:t>Launch Loads</a:t>
          </a:r>
        </a:p>
      </dgm:t>
    </dgm:pt>
    <dgm:pt modelId="{7B5A92FB-4D27-4FBE-A437-0C36A1E191DC}" type="parTrans" cxnId="{4B4C9EE7-3562-439E-B39B-8ABE183A88B3}">
      <dgm:prSet/>
      <dgm:spPr/>
      <dgm:t>
        <a:bodyPr/>
        <a:lstStyle/>
        <a:p>
          <a:endParaRPr lang="en-US"/>
        </a:p>
      </dgm:t>
    </dgm:pt>
    <dgm:pt modelId="{4CA18733-88C4-47C7-B56F-4DEB7940AD14}" type="sibTrans" cxnId="{4B4C9EE7-3562-439E-B39B-8ABE183A88B3}">
      <dgm:prSet/>
      <dgm:spPr/>
      <dgm:t>
        <a:bodyPr/>
        <a:lstStyle/>
        <a:p>
          <a:endParaRPr lang="en-US"/>
        </a:p>
      </dgm:t>
    </dgm:pt>
    <dgm:pt modelId="{A463F317-834F-48B2-82D3-C0FADF6C76BC}">
      <dgm:prSet phldrT="[Text]"/>
      <dgm:spPr/>
      <dgm:t>
        <a:bodyPr/>
        <a:lstStyle/>
        <a:p>
          <a:r>
            <a:rPr lang="en-US" dirty="0"/>
            <a:t>Assembly &amp; Integration</a:t>
          </a:r>
        </a:p>
      </dgm:t>
    </dgm:pt>
    <dgm:pt modelId="{EF173384-6C04-4B97-A8A7-1BB5E79EFB3B}" type="parTrans" cxnId="{88A69E9B-E872-4085-95BA-EBCAFE822F6A}">
      <dgm:prSet/>
      <dgm:spPr/>
      <dgm:t>
        <a:bodyPr/>
        <a:lstStyle/>
        <a:p>
          <a:endParaRPr lang="en-US"/>
        </a:p>
      </dgm:t>
    </dgm:pt>
    <dgm:pt modelId="{99951299-0386-4362-91B5-61A1F32A5BB1}" type="sibTrans" cxnId="{88A69E9B-E872-4085-95BA-EBCAFE822F6A}">
      <dgm:prSet/>
      <dgm:spPr/>
      <dgm:t>
        <a:bodyPr/>
        <a:lstStyle/>
        <a:p>
          <a:endParaRPr lang="en-US"/>
        </a:p>
      </dgm:t>
    </dgm:pt>
    <dgm:pt modelId="{282F1895-BE7B-4810-A5FB-A549A6EA811C}">
      <dgm:prSet phldrT="[Text]"/>
      <dgm:spPr/>
      <dgm:t>
        <a:bodyPr/>
        <a:lstStyle/>
        <a:p>
          <a:r>
            <a:rPr lang="en-US" dirty="0"/>
            <a:t>Testing </a:t>
          </a:r>
        </a:p>
      </dgm:t>
    </dgm:pt>
    <dgm:pt modelId="{A6FD839B-FFDF-4CD2-AB95-E6E46BC818AC}" type="parTrans" cxnId="{8C73A481-7EAC-4B9C-A232-DE0F870B9F8C}">
      <dgm:prSet/>
      <dgm:spPr/>
      <dgm:t>
        <a:bodyPr/>
        <a:lstStyle/>
        <a:p>
          <a:endParaRPr lang="en-US"/>
        </a:p>
      </dgm:t>
    </dgm:pt>
    <dgm:pt modelId="{23826B91-BB19-44A4-BB18-8026DACAE0DA}" type="sibTrans" cxnId="{8C73A481-7EAC-4B9C-A232-DE0F870B9F8C}">
      <dgm:prSet/>
      <dgm:spPr/>
      <dgm:t>
        <a:bodyPr/>
        <a:lstStyle/>
        <a:p>
          <a:endParaRPr lang="en-US"/>
        </a:p>
      </dgm:t>
    </dgm:pt>
    <dgm:pt modelId="{E6E8F7AD-12BB-4AA7-8F8B-864DFFD834EA}">
      <dgm:prSet phldrT="[Text]"/>
      <dgm:spPr/>
      <dgm:t>
        <a:bodyPr/>
        <a:lstStyle/>
        <a:p>
          <a:r>
            <a:rPr lang="en-US" dirty="0"/>
            <a:t>Modeling / analysis/ simulation</a:t>
          </a:r>
        </a:p>
      </dgm:t>
    </dgm:pt>
    <dgm:pt modelId="{AD86F104-70E1-448E-9C70-7EA67CA2B0CD}" type="parTrans" cxnId="{23C9E787-8486-4BE0-B472-534285E9D888}">
      <dgm:prSet/>
      <dgm:spPr/>
      <dgm:t>
        <a:bodyPr/>
        <a:lstStyle/>
        <a:p>
          <a:endParaRPr lang="en-US"/>
        </a:p>
      </dgm:t>
    </dgm:pt>
    <dgm:pt modelId="{1A586E97-957A-4F40-AB70-0DC9448AA02C}" type="sibTrans" cxnId="{23C9E787-8486-4BE0-B472-534285E9D888}">
      <dgm:prSet/>
      <dgm:spPr/>
      <dgm:t>
        <a:bodyPr/>
        <a:lstStyle/>
        <a:p>
          <a:endParaRPr lang="en-US"/>
        </a:p>
      </dgm:t>
    </dgm:pt>
    <dgm:pt modelId="{71384CD3-5372-4E0D-A77F-847B4862229A}">
      <dgm:prSet phldrT="[Text]"/>
      <dgm:spPr/>
      <dgm:t>
        <a:bodyPr/>
        <a:lstStyle/>
        <a:p>
          <a:r>
            <a:rPr lang="en-US" dirty="0"/>
            <a:t>Orienting SC to sun</a:t>
          </a:r>
        </a:p>
      </dgm:t>
    </dgm:pt>
    <dgm:pt modelId="{32A8C836-222B-4CC0-A545-EF3457AAAE89}" type="parTrans" cxnId="{9625FFF5-C36F-425D-912F-D3B6575BC9AA}">
      <dgm:prSet/>
      <dgm:spPr/>
      <dgm:t>
        <a:bodyPr/>
        <a:lstStyle/>
        <a:p>
          <a:endParaRPr lang="en-US"/>
        </a:p>
      </dgm:t>
    </dgm:pt>
    <dgm:pt modelId="{6C297C43-7D8F-47F8-8675-D1A3CD71ECC1}" type="sibTrans" cxnId="{9625FFF5-C36F-425D-912F-D3B6575BC9AA}">
      <dgm:prSet/>
      <dgm:spPr/>
      <dgm:t>
        <a:bodyPr/>
        <a:lstStyle/>
        <a:p>
          <a:endParaRPr lang="en-US"/>
        </a:p>
      </dgm:t>
    </dgm:pt>
    <dgm:pt modelId="{14E920F6-C5F2-4CAD-9033-41BB26480044}">
      <dgm:prSet phldrT="[Text]"/>
      <dgm:spPr/>
      <dgm:t>
        <a:bodyPr/>
        <a:lstStyle/>
        <a:p>
          <a:r>
            <a:rPr lang="en-US" dirty="0"/>
            <a:t>Commanding motor back and forth (if motor driven)</a:t>
          </a:r>
        </a:p>
      </dgm:t>
    </dgm:pt>
    <dgm:pt modelId="{3CA926CB-86ED-428F-A60B-0E4043386807}" type="parTrans" cxnId="{E43D9201-885C-44E9-9852-A8F3EADD5076}">
      <dgm:prSet/>
      <dgm:spPr/>
      <dgm:t>
        <a:bodyPr/>
        <a:lstStyle/>
        <a:p>
          <a:endParaRPr lang="en-US"/>
        </a:p>
      </dgm:t>
    </dgm:pt>
    <dgm:pt modelId="{45BED3BF-DB84-4E52-A3A3-3C595EE328C2}" type="sibTrans" cxnId="{E43D9201-885C-44E9-9852-A8F3EADD5076}">
      <dgm:prSet/>
      <dgm:spPr/>
      <dgm:t>
        <a:bodyPr/>
        <a:lstStyle/>
        <a:p>
          <a:endParaRPr lang="en-US"/>
        </a:p>
      </dgm:t>
    </dgm:pt>
    <dgm:pt modelId="{DDB45B9C-9F45-401B-A16D-0AB15AFAE616}">
      <dgm:prSet phldrT="[Text]"/>
      <dgm:spPr/>
      <dgm:t>
        <a:bodyPr/>
        <a:lstStyle/>
        <a:p>
          <a:r>
            <a:rPr lang="en-US" dirty="0"/>
            <a:t>Inertial load maneuvers supported by dynamic simulation analysis and ground testing if deployable mockup available</a:t>
          </a:r>
        </a:p>
      </dgm:t>
    </dgm:pt>
    <dgm:pt modelId="{351FC2F1-1DE6-41BE-952E-88B65C4075E8}" type="parTrans" cxnId="{F525037A-FFD0-4F64-B378-F5D3A33879A8}">
      <dgm:prSet/>
      <dgm:spPr/>
      <dgm:t>
        <a:bodyPr/>
        <a:lstStyle/>
        <a:p>
          <a:endParaRPr lang="en-US"/>
        </a:p>
      </dgm:t>
    </dgm:pt>
    <dgm:pt modelId="{FD119FD9-3321-401C-97C6-EC2273E4F57B}" type="sibTrans" cxnId="{F525037A-FFD0-4F64-B378-F5D3A33879A8}">
      <dgm:prSet/>
      <dgm:spPr/>
      <dgm:t>
        <a:bodyPr/>
        <a:lstStyle/>
        <a:p>
          <a:endParaRPr lang="en-US"/>
        </a:p>
      </dgm:t>
    </dgm:pt>
    <dgm:pt modelId="{CA3EC6D0-A237-4E8D-AC02-C073292DB485}">
      <dgm:prSet phldrT="[Text]"/>
      <dgm:spPr/>
      <dgm:t>
        <a:bodyPr/>
        <a:lstStyle/>
        <a:p>
          <a:endParaRPr lang="en-US" dirty="0"/>
        </a:p>
      </dgm:t>
    </dgm:pt>
    <dgm:pt modelId="{FDC46CF6-7310-4862-A5B1-5F57BB35ED15}" type="parTrans" cxnId="{C1003ED5-ED3E-4899-B150-2A27D7367F1B}">
      <dgm:prSet/>
      <dgm:spPr/>
      <dgm:t>
        <a:bodyPr/>
        <a:lstStyle/>
        <a:p>
          <a:endParaRPr lang="en-US"/>
        </a:p>
      </dgm:t>
    </dgm:pt>
    <dgm:pt modelId="{75ECBCE7-E9DE-4440-91A5-312BC06B8363}" type="sibTrans" cxnId="{C1003ED5-ED3E-4899-B150-2A27D7367F1B}">
      <dgm:prSet/>
      <dgm:spPr/>
      <dgm:t>
        <a:bodyPr/>
        <a:lstStyle/>
        <a:p>
          <a:endParaRPr lang="en-US"/>
        </a:p>
      </dgm:t>
    </dgm:pt>
    <dgm:pt modelId="{D21C1221-8C9D-4194-934D-8E882CB0EFF3}">
      <dgm:prSet phldrT="[Text]"/>
      <dgm:spPr/>
      <dgm:t>
        <a:bodyPr/>
        <a:lstStyle/>
        <a:p>
          <a:endParaRPr lang="en-US" dirty="0"/>
        </a:p>
      </dgm:t>
    </dgm:pt>
    <dgm:pt modelId="{0F94C3D3-88C4-4E80-A08E-BD69AFD31935}" type="parTrans" cxnId="{E36FF4DF-A757-45CB-B931-B0672CCB142A}">
      <dgm:prSet/>
      <dgm:spPr/>
      <dgm:t>
        <a:bodyPr/>
        <a:lstStyle/>
        <a:p>
          <a:endParaRPr lang="en-US"/>
        </a:p>
      </dgm:t>
    </dgm:pt>
    <dgm:pt modelId="{C3A240B8-3021-4C3A-B003-C94949ED41F1}" type="sibTrans" cxnId="{E36FF4DF-A757-45CB-B931-B0672CCB142A}">
      <dgm:prSet/>
      <dgm:spPr/>
      <dgm:t>
        <a:bodyPr/>
        <a:lstStyle/>
        <a:p>
          <a:endParaRPr lang="en-US"/>
        </a:p>
      </dgm:t>
    </dgm:pt>
    <dgm:pt modelId="{1FFBBED9-9C5E-479C-8B78-71CAFDF5704E}">
      <dgm:prSet phldrT="[Text]"/>
      <dgm:spPr/>
      <dgm:t>
        <a:bodyPr/>
        <a:lstStyle/>
        <a:p>
          <a:endParaRPr lang="en-US" dirty="0"/>
        </a:p>
      </dgm:t>
    </dgm:pt>
    <dgm:pt modelId="{0D9B3447-A171-4C00-B269-3E531C0107AC}" type="parTrans" cxnId="{6EE18386-AAF4-40EE-BB87-966D501E5D6D}">
      <dgm:prSet/>
      <dgm:spPr/>
      <dgm:t>
        <a:bodyPr/>
        <a:lstStyle/>
        <a:p>
          <a:endParaRPr lang="en-US"/>
        </a:p>
      </dgm:t>
    </dgm:pt>
    <dgm:pt modelId="{D6BA88C8-F230-4FC3-947E-27214FECC3CE}" type="sibTrans" cxnId="{6EE18386-AAF4-40EE-BB87-966D501E5D6D}">
      <dgm:prSet/>
      <dgm:spPr/>
      <dgm:t>
        <a:bodyPr/>
        <a:lstStyle/>
        <a:p>
          <a:endParaRPr lang="en-US"/>
        </a:p>
      </dgm:t>
    </dgm:pt>
    <dgm:pt modelId="{0E6EE809-FC2B-4AC8-8982-6F222806D343}">
      <dgm:prSet phldrT="[Text]"/>
      <dgm:spPr/>
      <dgm:t>
        <a:bodyPr/>
        <a:lstStyle/>
        <a:p>
          <a:endParaRPr lang="en-US" dirty="0"/>
        </a:p>
      </dgm:t>
    </dgm:pt>
    <dgm:pt modelId="{E6E07B09-A5EB-4D7E-A546-10D94256DDC6}" type="parTrans" cxnId="{2E3DCBFC-52EF-461A-B233-9EA6BF58A0E4}">
      <dgm:prSet/>
      <dgm:spPr/>
      <dgm:t>
        <a:bodyPr/>
        <a:lstStyle/>
        <a:p>
          <a:endParaRPr lang="en-US"/>
        </a:p>
      </dgm:t>
    </dgm:pt>
    <dgm:pt modelId="{20D33C7A-52F1-44EB-8415-856FB97075C7}" type="sibTrans" cxnId="{2E3DCBFC-52EF-461A-B233-9EA6BF58A0E4}">
      <dgm:prSet/>
      <dgm:spPr/>
      <dgm:t>
        <a:bodyPr/>
        <a:lstStyle/>
        <a:p>
          <a:endParaRPr lang="en-US"/>
        </a:p>
      </dgm:t>
    </dgm:pt>
    <dgm:pt modelId="{55169132-D641-483E-BBEE-B68D2E762EEE}">
      <dgm:prSet phldrT="[Text]"/>
      <dgm:spPr/>
      <dgm:t>
        <a:bodyPr/>
        <a:lstStyle/>
        <a:p>
          <a:endParaRPr lang="en-US" dirty="0"/>
        </a:p>
      </dgm:t>
    </dgm:pt>
    <dgm:pt modelId="{252A0F40-D031-4E59-92C0-7C0433523875}" type="parTrans" cxnId="{34235D0C-0E47-4846-B4BD-4182AF241E23}">
      <dgm:prSet/>
      <dgm:spPr/>
      <dgm:t>
        <a:bodyPr/>
        <a:lstStyle/>
        <a:p>
          <a:endParaRPr lang="en-US"/>
        </a:p>
      </dgm:t>
    </dgm:pt>
    <dgm:pt modelId="{C6D58178-C4D2-4063-B93F-6258DFE95E4C}" type="sibTrans" cxnId="{34235D0C-0E47-4846-B4BD-4182AF241E23}">
      <dgm:prSet/>
      <dgm:spPr/>
      <dgm:t>
        <a:bodyPr/>
        <a:lstStyle/>
        <a:p>
          <a:endParaRPr lang="en-US"/>
        </a:p>
      </dgm:t>
    </dgm:pt>
    <dgm:pt modelId="{60559076-436E-464A-9E83-3FD1A4321964}">
      <dgm:prSet phldrT="[Text]"/>
      <dgm:spPr/>
      <dgm:t>
        <a:bodyPr/>
        <a:lstStyle/>
        <a:p>
          <a:endParaRPr lang="en-US" dirty="0"/>
        </a:p>
      </dgm:t>
    </dgm:pt>
    <dgm:pt modelId="{E69BAC85-BCE1-47AE-B9A1-A9891B8A23D7}" type="parTrans" cxnId="{71998B24-CE82-4788-BDE0-4F12344F2A9C}">
      <dgm:prSet/>
      <dgm:spPr/>
      <dgm:t>
        <a:bodyPr/>
        <a:lstStyle/>
        <a:p>
          <a:endParaRPr lang="en-US"/>
        </a:p>
      </dgm:t>
    </dgm:pt>
    <dgm:pt modelId="{EA5B5D88-8899-4613-9EDC-A6DACAD2788B}" type="sibTrans" cxnId="{71998B24-CE82-4788-BDE0-4F12344F2A9C}">
      <dgm:prSet/>
      <dgm:spPr/>
      <dgm:t>
        <a:bodyPr/>
        <a:lstStyle/>
        <a:p>
          <a:endParaRPr lang="en-US"/>
        </a:p>
      </dgm:t>
    </dgm:pt>
    <dgm:pt modelId="{5166178B-8A15-4F12-8818-9B4A76C9D4A6}">
      <dgm:prSet phldrT="[Text]"/>
      <dgm:spPr/>
      <dgm:t>
        <a:bodyPr/>
        <a:lstStyle/>
        <a:p>
          <a:endParaRPr lang="en-US" dirty="0"/>
        </a:p>
      </dgm:t>
    </dgm:pt>
    <dgm:pt modelId="{98502168-8ECF-4301-A0F2-7DBC10278631}" type="parTrans" cxnId="{4227FB08-CDD9-4710-B615-DD396F95C129}">
      <dgm:prSet/>
      <dgm:spPr/>
      <dgm:t>
        <a:bodyPr/>
        <a:lstStyle/>
        <a:p>
          <a:endParaRPr lang="en-US"/>
        </a:p>
      </dgm:t>
    </dgm:pt>
    <dgm:pt modelId="{DF2D32C7-AE54-4F2A-A8AA-255B1FBC4460}" type="sibTrans" cxnId="{4227FB08-CDD9-4710-B615-DD396F95C129}">
      <dgm:prSet/>
      <dgm:spPr/>
      <dgm:t>
        <a:bodyPr/>
        <a:lstStyle/>
        <a:p>
          <a:endParaRPr lang="en-US"/>
        </a:p>
      </dgm:t>
    </dgm:pt>
    <dgm:pt modelId="{B232E61C-0F3B-4889-BEC8-99630151C6B8}">
      <dgm:prSet phldrT="[Text]"/>
      <dgm:spPr/>
      <dgm:t>
        <a:bodyPr/>
        <a:lstStyle/>
        <a:p>
          <a:endParaRPr lang="en-US" dirty="0"/>
        </a:p>
      </dgm:t>
    </dgm:pt>
    <dgm:pt modelId="{858C6E9D-9E09-4804-A0DD-F4536DBAE841}" type="parTrans" cxnId="{2849AB3C-C618-4339-ADD6-7879BDA8A9AE}">
      <dgm:prSet/>
      <dgm:spPr/>
      <dgm:t>
        <a:bodyPr/>
        <a:lstStyle/>
        <a:p>
          <a:endParaRPr lang="en-US"/>
        </a:p>
      </dgm:t>
    </dgm:pt>
    <dgm:pt modelId="{1E115C82-F2B0-4367-82A1-D3399DA568CC}" type="sibTrans" cxnId="{2849AB3C-C618-4339-ADD6-7879BDA8A9AE}">
      <dgm:prSet/>
      <dgm:spPr/>
      <dgm:t>
        <a:bodyPr/>
        <a:lstStyle/>
        <a:p>
          <a:endParaRPr lang="en-US"/>
        </a:p>
      </dgm:t>
    </dgm:pt>
    <dgm:pt modelId="{84CA526C-7231-43B8-A3E3-DCDB5FE67BF2}">
      <dgm:prSet phldrT="[Text]"/>
      <dgm:spPr/>
      <dgm:t>
        <a:bodyPr/>
        <a:lstStyle/>
        <a:p>
          <a:endParaRPr lang="en-US" dirty="0"/>
        </a:p>
      </dgm:t>
    </dgm:pt>
    <dgm:pt modelId="{EAB8FE92-4157-43F4-A7B1-F97A1FBF6977}" type="sibTrans" cxnId="{E0536175-F4FA-4049-AAF2-09B4C1F411F1}">
      <dgm:prSet/>
      <dgm:spPr/>
      <dgm:t>
        <a:bodyPr/>
        <a:lstStyle/>
        <a:p>
          <a:endParaRPr lang="en-US"/>
        </a:p>
      </dgm:t>
    </dgm:pt>
    <dgm:pt modelId="{4B26EAC9-B6F6-4DFA-A1C9-D8C81EB78EE5}" type="parTrans" cxnId="{E0536175-F4FA-4049-AAF2-09B4C1F411F1}">
      <dgm:prSet/>
      <dgm:spPr/>
      <dgm:t>
        <a:bodyPr/>
        <a:lstStyle/>
        <a:p>
          <a:endParaRPr lang="en-US"/>
        </a:p>
      </dgm:t>
    </dgm:pt>
    <dgm:pt modelId="{5A5D3FEC-AFD8-46EA-9210-DC070C9FE053}">
      <dgm:prSet phldrT="[Text]"/>
      <dgm:spPr/>
      <dgm:t>
        <a:bodyPr/>
        <a:lstStyle/>
        <a:p>
          <a:endParaRPr lang="en-US" dirty="0"/>
        </a:p>
      </dgm:t>
    </dgm:pt>
    <dgm:pt modelId="{81CE40E2-84A0-4FEF-BFAF-158331BBA915}" type="parTrans" cxnId="{A82091A4-DE7F-4B09-8359-0E61ECAF5DAB}">
      <dgm:prSet/>
      <dgm:spPr/>
      <dgm:t>
        <a:bodyPr/>
        <a:lstStyle/>
        <a:p>
          <a:endParaRPr lang="en-US"/>
        </a:p>
      </dgm:t>
    </dgm:pt>
    <dgm:pt modelId="{1D81E961-E00D-464A-8ABD-D3D0EE3A26DE}" type="sibTrans" cxnId="{A82091A4-DE7F-4B09-8359-0E61ECAF5DAB}">
      <dgm:prSet/>
      <dgm:spPr/>
      <dgm:t>
        <a:bodyPr/>
        <a:lstStyle/>
        <a:p>
          <a:endParaRPr lang="en-US"/>
        </a:p>
      </dgm:t>
    </dgm:pt>
    <dgm:pt modelId="{3E569E23-7515-48D4-88FB-D8485B9E2105}">
      <dgm:prSet phldrT="[Text]"/>
      <dgm:spPr/>
      <dgm:t>
        <a:bodyPr/>
        <a:lstStyle/>
        <a:p>
          <a:endParaRPr lang="en-US" dirty="0"/>
        </a:p>
      </dgm:t>
    </dgm:pt>
    <dgm:pt modelId="{70F61063-7BAF-4F7B-8EFE-4235C50A5E3D}" type="parTrans" cxnId="{A87E7C16-18C4-4202-8E1F-9722C295C3A4}">
      <dgm:prSet/>
      <dgm:spPr/>
      <dgm:t>
        <a:bodyPr/>
        <a:lstStyle/>
        <a:p>
          <a:endParaRPr lang="en-US"/>
        </a:p>
      </dgm:t>
    </dgm:pt>
    <dgm:pt modelId="{4EEC087C-688A-47A8-BD04-DDA0BB4293CC}" type="sibTrans" cxnId="{A87E7C16-18C4-4202-8E1F-9722C295C3A4}">
      <dgm:prSet/>
      <dgm:spPr/>
      <dgm:t>
        <a:bodyPr/>
        <a:lstStyle/>
        <a:p>
          <a:endParaRPr lang="en-US"/>
        </a:p>
      </dgm:t>
    </dgm:pt>
    <dgm:pt modelId="{A13B2EDA-156D-4175-A25F-182DEFC27F79}">
      <dgm:prSet phldrT="[Text]"/>
      <dgm:spPr/>
      <dgm:t>
        <a:bodyPr/>
        <a:lstStyle/>
        <a:p>
          <a:r>
            <a:rPr lang="en-US" dirty="0"/>
            <a:t>Final Stow Inspections</a:t>
          </a:r>
        </a:p>
      </dgm:t>
    </dgm:pt>
    <dgm:pt modelId="{33EC5489-4DC2-4DAC-9D10-C640FC6E2CD6}" type="parTrans" cxnId="{D0C152C5-B15F-43C1-B9D7-DB8D5D49D564}">
      <dgm:prSet/>
      <dgm:spPr/>
      <dgm:t>
        <a:bodyPr/>
        <a:lstStyle/>
        <a:p>
          <a:endParaRPr lang="en-US"/>
        </a:p>
      </dgm:t>
    </dgm:pt>
    <dgm:pt modelId="{4C92B35D-ADC4-405B-83D9-DDE6B7F0A9A6}" type="sibTrans" cxnId="{D0C152C5-B15F-43C1-B9D7-DB8D5D49D564}">
      <dgm:prSet/>
      <dgm:spPr/>
      <dgm:t>
        <a:bodyPr/>
        <a:lstStyle/>
        <a:p>
          <a:endParaRPr lang="en-US"/>
        </a:p>
      </dgm:t>
    </dgm:pt>
    <dgm:pt modelId="{72D3CA93-9719-4C57-BDC6-E4DF2F4BBB9A}">
      <dgm:prSet phldrT="[Text]"/>
      <dgm:spPr/>
      <dgm:t>
        <a:bodyPr/>
        <a:lstStyle/>
        <a:p>
          <a:endParaRPr lang="en-US" dirty="0"/>
        </a:p>
      </dgm:t>
    </dgm:pt>
    <dgm:pt modelId="{2983DB66-C77E-4053-BBF3-2B0E12827D56}" type="parTrans" cxnId="{1C4B5ABA-6E66-4BE3-9F90-41DEC35B1E38}">
      <dgm:prSet/>
      <dgm:spPr/>
      <dgm:t>
        <a:bodyPr/>
        <a:lstStyle/>
        <a:p>
          <a:endParaRPr lang="en-US"/>
        </a:p>
      </dgm:t>
    </dgm:pt>
    <dgm:pt modelId="{3930D453-DD96-4CCC-A477-4B9306B3FE94}" type="sibTrans" cxnId="{1C4B5ABA-6E66-4BE3-9F90-41DEC35B1E38}">
      <dgm:prSet/>
      <dgm:spPr/>
      <dgm:t>
        <a:bodyPr/>
        <a:lstStyle/>
        <a:p>
          <a:endParaRPr lang="en-US"/>
        </a:p>
      </dgm:t>
    </dgm:pt>
    <dgm:pt modelId="{E9512A1A-663D-4651-8D4F-5FA404AA7D61}" type="pres">
      <dgm:prSet presAssocID="{E9A37609-F4DE-471C-BE47-7BFE52DBDEAE}" presName="linearFlow" presStyleCnt="0">
        <dgm:presLayoutVars>
          <dgm:dir/>
          <dgm:animLvl val="lvl"/>
          <dgm:resizeHandles val="exact"/>
        </dgm:presLayoutVars>
      </dgm:prSet>
      <dgm:spPr/>
    </dgm:pt>
    <dgm:pt modelId="{C557BFDE-670E-4B6A-9D6A-C3B4137738C1}" type="pres">
      <dgm:prSet presAssocID="{610CDFDB-4200-4FBF-891F-9EBC5DFF1EE9}" presName="composite" presStyleCnt="0"/>
      <dgm:spPr/>
    </dgm:pt>
    <dgm:pt modelId="{110EE300-E573-498D-B523-0C2E604A003C}" type="pres">
      <dgm:prSet presAssocID="{610CDFDB-4200-4FBF-891F-9EBC5DFF1EE9}" presName="parTx" presStyleLbl="node1" presStyleIdx="0" presStyleCnt="3">
        <dgm:presLayoutVars>
          <dgm:chMax val="0"/>
          <dgm:chPref val="0"/>
          <dgm:bulletEnabled val="1"/>
        </dgm:presLayoutVars>
      </dgm:prSet>
      <dgm:spPr/>
    </dgm:pt>
    <dgm:pt modelId="{7B55725B-53B1-4D6C-B66B-2A8A793E8383}" type="pres">
      <dgm:prSet presAssocID="{610CDFDB-4200-4FBF-891F-9EBC5DFF1EE9}" presName="parSh" presStyleLbl="node1" presStyleIdx="0" presStyleCnt="3" custScaleX="167514"/>
      <dgm:spPr/>
    </dgm:pt>
    <dgm:pt modelId="{5E65F764-1198-49BC-98D9-AA216DAC4F2B}" type="pres">
      <dgm:prSet presAssocID="{610CDFDB-4200-4FBF-891F-9EBC5DFF1EE9}" presName="desTx" presStyleLbl="fgAcc1" presStyleIdx="0" presStyleCnt="3">
        <dgm:presLayoutVars>
          <dgm:bulletEnabled val="1"/>
        </dgm:presLayoutVars>
      </dgm:prSet>
      <dgm:spPr/>
    </dgm:pt>
    <dgm:pt modelId="{3D0F46E5-1C97-4E8A-AB02-E42AF44268A8}" type="pres">
      <dgm:prSet presAssocID="{778CCC14-84EC-4E9D-BD16-55DD4C231D0E}" presName="sibTrans" presStyleLbl="sibTrans2D1" presStyleIdx="0" presStyleCnt="2"/>
      <dgm:spPr/>
    </dgm:pt>
    <dgm:pt modelId="{B0125BCA-18A1-40F6-91F2-73CDFBD85326}" type="pres">
      <dgm:prSet presAssocID="{778CCC14-84EC-4E9D-BD16-55DD4C231D0E}" presName="connTx" presStyleLbl="sibTrans2D1" presStyleIdx="0" presStyleCnt="2"/>
      <dgm:spPr/>
    </dgm:pt>
    <dgm:pt modelId="{BB7BDFF9-F770-4614-BE00-FFBDB151C890}" type="pres">
      <dgm:prSet presAssocID="{69F7571F-548A-4933-9A68-16664FBBF777}" presName="composite" presStyleCnt="0"/>
      <dgm:spPr/>
    </dgm:pt>
    <dgm:pt modelId="{56F3492F-841B-47F9-8D82-59CEB9742F43}" type="pres">
      <dgm:prSet presAssocID="{69F7571F-548A-4933-9A68-16664FBBF777}" presName="parTx" presStyleLbl="node1" presStyleIdx="0" presStyleCnt="3">
        <dgm:presLayoutVars>
          <dgm:chMax val="0"/>
          <dgm:chPref val="0"/>
          <dgm:bulletEnabled val="1"/>
        </dgm:presLayoutVars>
      </dgm:prSet>
      <dgm:spPr/>
    </dgm:pt>
    <dgm:pt modelId="{796ACD40-7C0D-44A4-84A5-8B464DC73F11}" type="pres">
      <dgm:prSet presAssocID="{69F7571F-548A-4933-9A68-16664FBBF777}" presName="parSh" presStyleLbl="node1" presStyleIdx="1" presStyleCnt="3"/>
      <dgm:spPr/>
    </dgm:pt>
    <dgm:pt modelId="{D696156D-A375-451D-A871-4450C7333E62}" type="pres">
      <dgm:prSet presAssocID="{69F7571F-548A-4933-9A68-16664FBBF777}" presName="desTx" presStyleLbl="fgAcc1" presStyleIdx="1" presStyleCnt="3">
        <dgm:presLayoutVars>
          <dgm:bulletEnabled val="1"/>
        </dgm:presLayoutVars>
      </dgm:prSet>
      <dgm:spPr/>
    </dgm:pt>
    <dgm:pt modelId="{5817E622-AF56-4F5E-9975-2BF209E0D542}" type="pres">
      <dgm:prSet presAssocID="{7BBF87DF-089A-4212-80F1-F51F296499FE}" presName="sibTrans" presStyleLbl="sibTrans2D1" presStyleIdx="1" presStyleCnt="2"/>
      <dgm:spPr/>
    </dgm:pt>
    <dgm:pt modelId="{114E90D1-793E-439B-A51F-ACCDAEC87C13}" type="pres">
      <dgm:prSet presAssocID="{7BBF87DF-089A-4212-80F1-F51F296499FE}" presName="connTx" presStyleLbl="sibTrans2D1" presStyleIdx="1" presStyleCnt="2"/>
      <dgm:spPr/>
    </dgm:pt>
    <dgm:pt modelId="{68F21CAE-1DFE-42C6-B542-02DD78963145}" type="pres">
      <dgm:prSet presAssocID="{0CD7427A-F8C8-4552-937C-F95E2EF91488}" presName="composite" presStyleCnt="0"/>
      <dgm:spPr/>
    </dgm:pt>
    <dgm:pt modelId="{678C0D79-034B-461E-9776-AD2274ABD964}" type="pres">
      <dgm:prSet presAssocID="{0CD7427A-F8C8-4552-937C-F95E2EF91488}" presName="parTx" presStyleLbl="node1" presStyleIdx="1" presStyleCnt="3">
        <dgm:presLayoutVars>
          <dgm:chMax val="0"/>
          <dgm:chPref val="0"/>
          <dgm:bulletEnabled val="1"/>
        </dgm:presLayoutVars>
      </dgm:prSet>
      <dgm:spPr/>
    </dgm:pt>
    <dgm:pt modelId="{BBF23A1E-EF71-4584-9B90-37E1C331D620}" type="pres">
      <dgm:prSet presAssocID="{0CD7427A-F8C8-4552-937C-F95E2EF91488}" presName="parSh" presStyleLbl="node1" presStyleIdx="2" presStyleCnt="3"/>
      <dgm:spPr/>
    </dgm:pt>
    <dgm:pt modelId="{C016172C-ACA5-4040-8A09-D9B290A954EB}" type="pres">
      <dgm:prSet presAssocID="{0CD7427A-F8C8-4552-937C-F95E2EF91488}" presName="desTx" presStyleLbl="fgAcc1" presStyleIdx="2" presStyleCnt="3">
        <dgm:presLayoutVars>
          <dgm:bulletEnabled val="1"/>
        </dgm:presLayoutVars>
      </dgm:prSet>
      <dgm:spPr/>
    </dgm:pt>
  </dgm:ptLst>
  <dgm:cxnLst>
    <dgm:cxn modelId="{E43D9201-885C-44E9-9852-A8F3EADD5076}" srcId="{0CD7427A-F8C8-4552-937C-F95E2EF91488}" destId="{14E920F6-C5F2-4CAD-9033-41BB26480044}" srcOrd="4" destOrd="0" parTransId="{3CA926CB-86ED-428F-A60B-0E4043386807}" sibTransId="{45BED3BF-DB84-4E52-A3A3-3C595EE328C2}"/>
    <dgm:cxn modelId="{189A1F03-F057-49F5-A80D-6DD145704B18}" type="presOf" srcId="{14E920F6-C5F2-4CAD-9033-41BB26480044}" destId="{C016172C-ACA5-4040-8A09-D9B290A954EB}" srcOrd="0" destOrd="4" presId="urn:microsoft.com/office/officeart/2005/8/layout/process3"/>
    <dgm:cxn modelId="{B8BB5603-17E6-4EAE-BE03-1D0B4AE089F8}" type="presOf" srcId="{0CD7427A-F8C8-4552-937C-F95E2EF91488}" destId="{BBF23A1E-EF71-4584-9B90-37E1C331D620}" srcOrd="1" destOrd="0" presId="urn:microsoft.com/office/officeart/2005/8/layout/process3"/>
    <dgm:cxn modelId="{C2059108-3EB7-4B23-9C87-95F5EF604953}" type="presOf" srcId="{60559076-436E-464A-9E83-3FD1A4321964}" destId="{C016172C-ACA5-4040-8A09-D9B290A954EB}" srcOrd="0" destOrd="1" presId="urn:microsoft.com/office/officeart/2005/8/layout/process3"/>
    <dgm:cxn modelId="{4227FB08-CDD9-4710-B615-DD396F95C129}" srcId="{0CD7427A-F8C8-4552-937C-F95E2EF91488}" destId="{5166178B-8A15-4F12-8818-9B4A76C9D4A6}" srcOrd="3" destOrd="0" parTransId="{98502168-8ECF-4301-A0F2-7DBC10278631}" sibTransId="{DF2D32C7-AE54-4F2A-A8AA-255B1FBC4460}"/>
    <dgm:cxn modelId="{2AA9140A-4180-45BB-9425-574E412E9650}" type="presOf" srcId="{2EE90714-C32B-48AB-83F4-51A388EC98AE}" destId="{5E65F764-1198-49BC-98D9-AA216DAC4F2B}" srcOrd="0" destOrd="0" presId="urn:microsoft.com/office/officeart/2005/8/layout/process3"/>
    <dgm:cxn modelId="{34235D0C-0E47-4846-B4BD-4182AF241E23}" srcId="{610CDFDB-4200-4FBF-891F-9EBC5DFF1EE9}" destId="{55169132-D641-483E-BBEE-B68D2E762EEE}" srcOrd="13" destOrd="0" parTransId="{252A0F40-D031-4E59-92C0-7C0433523875}" sibTransId="{C6D58178-C4D2-4063-B93F-6258DFE95E4C}"/>
    <dgm:cxn modelId="{E9E9AB13-EFCE-430C-B349-06CA14EBFE78}" type="presOf" srcId="{AF227273-F131-4EF2-BF21-A72EBC190B7C}" destId="{5E65F764-1198-49BC-98D9-AA216DAC4F2B}" srcOrd="0" destOrd="2" presId="urn:microsoft.com/office/officeart/2005/8/layout/process3"/>
    <dgm:cxn modelId="{1DFB0F14-B576-4F5D-8368-29BC3A14924E}" srcId="{610CDFDB-4200-4FBF-891F-9EBC5DFF1EE9}" destId="{2EE90714-C32B-48AB-83F4-51A388EC98AE}" srcOrd="0" destOrd="0" parTransId="{C8955683-D5EF-42CE-94CC-F20860B0D1CC}" sibTransId="{589C512A-89D2-4C1C-A101-684B56BBAC47}"/>
    <dgm:cxn modelId="{A87E7C16-18C4-4202-8E1F-9722C295C3A4}" srcId="{69F7571F-548A-4933-9A68-16664FBBF777}" destId="{3E569E23-7515-48D4-88FB-D8485B9E2105}" srcOrd="0" destOrd="0" parTransId="{70F61063-7BAF-4F7B-8EFE-4235C50A5E3D}" sibTransId="{4EEC087C-688A-47A8-BD04-DDA0BB4293CC}"/>
    <dgm:cxn modelId="{384D4617-E81B-4A51-A083-1E0706CAEAC0}" type="presOf" srcId="{55169132-D641-483E-BBEE-B68D2E762EEE}" destId="{5E65F764-1198-49BC-98D9-AA216DAC4F2B}" srcOrd="0" destOrd="13" presId="urn:microsoft.com/office/officeart/2005/8/layout/process3"/>
    <dgm:cxn modelId="{CCEC241C-85C1-4145-B12C-A2F35A73A2B7}" srcId="{E9A37609-F4DE-471C-BE47-7BFE52DBDEAE}" destId="{69F7571F-548A-4933-9A68-16664FBBF777}" srcOrd="1" destOrd="0" parTransId="{9F2E1EEB-A08F-4646-8D5D-7C5B7DEB1CC8}" sibTransId="{7BBF87DF-089A-4212-80F1-F51F296499FE}"/>
    <dgm:cxn modelId="{43532120-61A8-4E11-B123-BE3C7E5A7AC5}" type="presOf" srcId="{71384CD3-5372-4E0D-A77F-847B4862229A}" destId="{C016172C-ACA5-4040-8A09-D9B290A954EB}" srcOrd="0" destOrd="2" presId="urn:microsoft.com/office/officeart/2005/8/layout/process3"/>
    <dgm:cxn modelId="{71998B24-CE82-4788-BDE0-4F12344F2A9C}" srcId="{0CD7427A-F8C8-4552-937C-F95E2EF91488}" destId="{60559076-436E-464A-9E83-3FD1A4321964}" srcOrd="1" destOrd="0" parTransId="{E69BAC85-BCE1-47AE-B9A1-A9891B8A23D7}" sibTransId="{EA5B5D88-8899-4613-9EDC-A6DACAD2788B}"/>
    <dgm:cxn modelId="{D8AEAD2A-D2E6-4407-BAB0-06E0061B23E2}" type="presOf" srcId="{A463F317-834F-48B2-82D3-C0FADF6C76BC}" destId="{5E65F764-1198-49BC-98D9-AA216DAC4F2B}" srcOrd="0" destOrd="10" presId="urn:microsoft.com/office/officeart/2005/8/layout/process3"/>
    <dgm:cxn modelId="{B87CAB2F-5A75-47EA-9EDD-A624E2C973B3}" type="presOf" srcId="{610CDFDB-4200-4FBF-891F-9EBC5DFF1EE9}" destId="{110EE300-E573-498D-B523-0C2E604A003C}" srcOrd="0" destOrd="0" presId="urn:microsoft.com/office/officeart/2005/8/layout/process3"/>
    <dgm:cxn modelId="{EE8A3A3B-A863-4F0A-8914-752EB995B68A}" srcId="{0CD7427A-F8C8-4552-937C-F95E2EF91488}" destId="{047C008A-1CF9-40F9-85F2-E286EB01D30F}" srcOrd="0" destOrd="0" parTransId="{60B7F3D5-20DC-4353-AD42-7F12E3E75E18}" sibTransId="{AFA03857-9407-4A6C-A6A9-0B9110556298}"/>
    <dgm:cxn modelId="{2849AB3C-C618-4339-ADD6-7879BDA8A9AE}" srcId="{0CD7427A-F8C8-4552-937C-F95E2EF91488}" destId="{B232E61C-0F3B-4889-BEC8-99630151C6B8}" srcOrd="5" destOrd="0" parTransId="{858C6E9D-9E09-4804-A0DD-F4536DBAE841}" sibTransId="{1E115C82-F2B0-4367-82A1-D3399DA568CC}"/>
    <dgm:cxn modelId="{EB75BC68-A1AD-499D-894C-FFF34351839C}" type="presOf" srcId="{610CDFDB-4200-4FBF-891F-9EBC5DFF1EE9}" destId="{7B55725B-53B1-4D6C-B66B-2A8A793E8383}" srcOrd="1" destOrd="0" presId="urn:microsoft.com/office/officeart/2005/8/layout/process3"/>
    <dgm:cxn modelId="{85C4C949-8A17-4BD9-AB3E-74F4B319670C}" type="presOf" srcId="{84CA526C-7231-43B8-A3E3-DCDB5FE67BF2}" destId="{5E65F764-1198-49BC-98D9-AA216DAC4F2B}" srcOrd="0" destOrd="7" presId="urn:microsoft.com/office/officeart/2005/8/layout/process3"/>
    <dgm:cxn modelId="{36E7E550-1C7E-453B-8078-9714A2662BB2}" type="presOf" srcId="{7BBF87DF-089A-4212-80F1-F51F296499FE}" destId="{5817E622-AF56-4F5E-9975-2BF209E0D542}" srcOrd="0" destOrd="0" presId="urn:microsoft.com/office/officeart/2005/8/layout/process3"/>
    <dgm:cxn modelId="{7B452471-AC19-45D3-BD23-A9A2D477D844}" type="presOf" srcId="{69F7571F-548A-4933-9A68-16664FBBF777}" destId="{56F3492F-841B-47F9-8D82-59CEB9742F43}" srcOrd="0" destOrd="0" presId="urn:microsoft.com/office/officeart/2005/8/layout/process3"/>
    <dgm:cxn modelId="{7E558374-3828-4A04-8611-6AFD94A4FB8F}" type="presOf" srcId="{0CD7427A-F8C8-4552-937C-F95E2EF91488}" destId="{678C0D79-034B-461E-9776-AD2274ABD964}" srcOrd="0" destOrd="0" presId="urn:microsoft.com/office/officeart/2005/8/layout/process3"/>
    <dgm:cxn modelId="{53B79074-44BD-4FE7-9B43-D7DB948DE674}" type="presOf" srcId="{FE329679-C2EC-4A82-AA82-B09DF30E7FD3}" destId="{5E65F764-1198-49BC-98D9-AA216DAC4F2B}" srcOrd="0" destOrd="17" presId="urn:microsoft.com/office/officeart/2005/8/layout/process3"/>
    <dgm:cxn modelId="{E0536175-F4FA-4049-AAF2-09B4C1F411F1}" srcId="{610CDFDB-4200-4FBF-891F-9EBC5DFF1EE9}" destId="{84CA526C-7231-43B8-A3E3-DCDB5FE67BF2}" srcOrd="7" destOrd="0" parTransId="{4B26EAC9-B6F6-4DFA-A1C9-D8C81EB78EE5}" sibTransId="{EAB8FE92-4157-43F4-A7B1-F97A1FBF6977}"/>
    <dgm:cxn modelId="{3E505157-EFCC-43E1-93E9-A209B557FB3A}" srcId="{610CDFDB-4200-4FBF-891F-9EBC5DFF1EE9}" destId="{B40A0490-6A72-492E-B281-ACA2108E9DA2}" srcOrd="6" destOrd="0" parTransId="{DA381C75-46EF-43B0-950F-845EEAFCA65D}" sibTransId="{1C4FA0BB-4D12-40A9-A095-684EDFAAC760}"/>
    <dgm:cxn modelId="{8B306358-0C19-4358-B391-7CAF11E15555}" type="presOf" srcId="{047C008A-1CF9-40F9-85F2-E286EB01D30F}" destId="{C016172C-ACA5-4040-8A09-D9B290A954EB}" srcOrd="0" destOrd="0" presId="urn:microsoft.com/office/officeart/2005/8/layout/process3"/>
    <dgm:cxn modelId="{DC75F878-BFAC-40D8-8A6D-F2666BB91556}" type="presOf" srcId="{E6E8F7AD-12BB-4AA7-8F8B-864DFFD834EA}" destId="{5E65F764-1198-49BC-98D9-AA216DAC4F2B}" srcOrd="0" destOrd="14" presId="urn:microsoft.com/office/officeart/2005/8/layout/process3"/>
    <dgm:cxn modelId="{E2413C79-199D-45FD-9085-A38C3A85F8AF}" type="presOf" srcId="{0E6EE809-FC2B-4AC8-8982-6F222806D343}" destId="{5E65F764-1198-49BC-98D9-AA216DAC4F2B}" srcOrd="0" destOrd="11" presId="urn:microsoft.com/office/officeart/2005/8/layout/process3"/>
    <dgm:cxn modelId="{F525037A-FFD0-4F64-B378-F5D3A33879A8}" srcId="{0CD7427A-F8C8-4552-937C-F95E2EF91488}" destId="{DDB45B9C-9F45-401B-A16D-0AB15AFAE616}" srcOrd="6" destOrd="0" parTransId="{351FC2F1-1DE6-41BE-952E-88B65C4075E8}" sibTransId="{FD119FD9-3321-401C-97C6-EC2273E4F57B}"/>
    <dgm:cxn modelId="{FBA2AA7F-1A95-45AF-8AF2-FE729C9250FF}" srcId="{610CDFDB-4200-4FBF-891F-9EBC5DFF1EE9}" destId="{6DE9BDE3-5303-4CFD-AC51-26716548A280}" srcOrd="4" destOrd="0" parTransId="{C560A556-2B6C-4B05-A891-7170D7709914}" sibTransId="{CD9FF7A6-A423-45FC-8F70-C5A199E98BBF}"/>
    <dgm:cxn modelId="{8C73A481-7EAC-4B9C-A232-DE0F870B9F8C}" srcId="{610CDFDB-4200-4FBF-891F-9EBC5DFF1EE9}" destId="{282F1895-BE7B-4810-A5FB-A549A6EA811C}" srcOrd="12" destOrd="0" parTransId="{A6FD839B-FFDF-4CD2-AB95-E6E46BC818AC}" sibTransId="{23826B91-BB19-44A4-BB18-8026DACAE0DA}"/>
    <dgm:cxn modelId="{6EE18386-AAF4-40EE-BB87-966D501E5D6D}" srcId="{610CDFDB-4200-4FBF-891F-9EBC5DFF1EE9}" destId="{1FFBBED9-9C5E-479C-8B78-71CAFDF5704E}" srcOrd="9" destOrd="0" parTransId="{0D9B3447-A171-4C00-B269-3E531C0107AC}" sibTransId="{D6BA88C8-F230-4FC3-947E-27214FECC3CE}"/>
    <dgm:cxn modelId="{58BC4C87-1AC3-4180-A429-521B11F2DC6A}" type="presOf" srcId="{6DE9BDE3-5303-4CFD-AC51-26716548A280}" destId="{5E65F764-1198-49BC-98D9-AA216DAC4F2B}" srcOrd="0" destOrd="4" presId="urn:microsoft.com/office/officeart/2005/8/layout/process3"/>
    <dgm:cxn modelId="{23C9E787-8486-4BE0-B472-534285E9D888}" srcId="{610CDFDB-4200-4FBF-891F-9EBC5DFF1EE9}" destId="{E6E8F7AD-12BB-4AA7-8F8B-864DFFD834EA}" srcOrd="14" destOrd="0" parTransId="{AD86F104-70E1-448E-9C70-7EA67CA2B0CD}" sibTransId="{1A586E97-957A-4F40-AB70-0DC9448AA02C}"/>
    <dgm:cxn modelId="{A2BF5791-7710-4C39-B0A2-7AF16C2F68F0}" srcId="{E9A37609-F4DE-471C-BE47-7BFE52DBDEAE}" destId="{0CD7427A-F8C8-4552-937C-F95E2EF91488}" srcOrd="2" destOrd="0" parTransId="{6B57F2AB-4316-462D-91FD-7FFDF5016309}" sibTransId="{3021A192-FD67-491D-B31B-60C5AA538DCA}"/>
    <dgm:cxn modelId="{D6489792-BED4-4AAA-8088-BF8CCB339E75}" type="presOf" srcId="{CA3EC6D0-A237-4E8D-AC02-C073292DB485}" destId="{5E65F764-1198-49BC-98D9-AA216DAC4F2B}" srcOrd="0" destOrd="1" presId="urn:microsoft.com/office/officeart/2005/8/layout/process3"/>
    <dgm:cxn modelId="{DCC41D93-C63A-4858-A7A6-B86E6D2E3905}" type="presOf" srcId="{69F7571F-548A-4933-9A68-16664FBBF777}" destId="{796ACD40-7C0D-44A4-84A5-8B464DC73F11}" srcOrd="1" destOrd="0" presId="urn:microsoft.com/office/officeart/2005/8/layout/process3"/>
    <dgm:cxn modelId="{92E17893-0883-45F7-8501-C3182048C317}" srcId="{610CDFDB-4200-4FBF-891F-9EBC5DFF1EE9}" destId="{FE329679-C2EC-4A82-AA82-B09DF30E7FD3}" srcOrd="17" destOrd="0" parTransId="{EF185837-2CE5-4564-AC2A-B711E4B79995}" sibTransId="{00DA7005-2DCA-4A3A-A102-C31DD0F19412}"/>
    <dgm:cxn modelId="{88A69E9B-E872-4085-95BA-EBCAFE822F6A}" srcId="{610CDFDB-4200-4FBF-891F-9EBC5DFF1EE9}" destId="{A463F317-834F-48B2-82D3-C0FADF6C76BC}" srcOrd="10" destOrd="0" parTransId="{EF173384-6C04-4B97-A8A7-1BB5E79EFB3B}" sibTransId="{99951299-0386-4362-91B5-61A1F32A5BB1}"/>
    <dgm:cxn modelId="{66499A9C-AD35-4B9C-8EC6-0DEC0F9F61B4}" srcId="{610CDFDB-4200-4FBF-891F-9EBC5DFF1EE9}" destId="{AF227273-F131-4EF2-BF21-A72EBC190B7C}" srcOrd="2" destOrd="0" parTransId="{A3690630-F1D0-4B0D-8995-42E3BB6DE730}" sibTransId="{2827C0B7-19F7-4153-82C9-7EC92F639633}"/>
    <dgm:cxn modelId="{A82091A4-DE7F-4B09-8359-0E61ECAF5DAB}" srcId="{610CDFDB-4200-4FBF-891F-9EBC5DFF1EE9}" destId="{5A5D3FEC-AFD8-46EA-9210-DC070C9FE053}" srcOrd="5" destOrd="0" parTransId="{81CE40E2-84A0-4FEF-BFAF-158331BBA915}" sibTransId="{1D81E961-E00D-464A-8ABD-D3D0EE3A26DE}"/>
    <dgm:cxn modelId="{269B84AA-213D-4021-B1F7-0FB1ACAED397}" type="presOf" srcId="{282F1895-BE7B-4810-A5FB-A549A6EA811C}" destId="{5E65F764-1198-49BC-98D9-AA216DAC4F2B}" srcOrd="0" destOrd="12" presId="urn:microsoft.com/office/officeart/2005/8/layout/process3"/>
    <dgm:cxn modelId="{1DBE68AF-293F-4FBE-939A-6A8F114D1538}" type="presOf" srcId="{778CCC14-84EC-4E9D-BD16-55DD4C231D0E}" destId="{3D0F46E5-1C97-4E8A-AB02-E42AF44268A8}" srcOrd="0" destOrd="0" presId="urn:microsoft.com/office/officeart/2005/8/layout/process3"/>
    <dgm:cxn modelId="{4D2DBCB1-E0F6-49F6-8FF5-92727335FD24}" type="presOf" srcId="{E9A37609-F4DE-471C-BE47-7BFE52DBDEAE}" destId="{E9512A1A-663D-4651-8D4F-5FA404AA7D61}" srcOrd="0" destOrd="0" presId="urn:microsoft.com/office/officeart/2005/8/layout/process3"/>
    <dgm:cxn modelId="{69B24DB7-2B4A-4B26-BE5F-456B14F6D8BC}" type="presOf" srcId="{3E569E23-7515-48D4-88FB-D8485B9E2105}" destId="{D696156D-A375-451D-A871-4450C7333E62}" srcOrd="0" destOrd="0" presId="urn:microsoft.com/office/officeart/2005/8/layout/process3"/>
    <dgm:cxn modelId="{1C4B5ABA-6E66-4BE3-9F90-41DEC35B1E38}" srcId="{610CDFDB-4200-4FBF-891F-9EBC5DFF1EE9}" destId="{72D3CA93-9719-4C57-BDC6-E4DF2F4BBB9A}" srcOrd="15" destOrd="0" parTransId="{2983DB66-C77E-4053-BBF3-2B0E12827D56}" sibTransId="{3930D453-DD96-4CCC-A477-4B9306B3FE94}"/>
    <dgm:cxn modelId="{D0C152C5-B15F-43C1-B9D7-DB8D5D49D564}" srcId="{610CDFDB-4200-4FBF-891F-9EBC5DFF1EE9}" destId="{A13B2EDA-156D-4175-A25F-182DEFC27F79}" srcOrd="16" destOrd="0" parTransId="{33EC5489-4DC2-4DAC-9D10-C640FC6E2CD6}" sibTransId="{4C92B35D-ADC4-405B-83D9-DDE6B7F0A9A6}"/>
    <dgm:cxn modelId="{0FB354CA-3E14-4EB2-AD92-43CEE1781806}" type="presOf" srcId="{7BBF87DF-089A-4212-80F1-F51F296499FE}" destId="{114E90D1-793E-439B-A51F-ACCDAEC87C13}" srcOrd="1" destOrd="0" presId="urn:microsoft.com/office/officeart/2005/8/layout/process3"/>
    <dgm:cxn modelId="{3985CFCD-A935-4561-BF4A-60DD870F62E5}" type="presOf" srcId="{9D8A3075-4B62-44C6-BE87-23BF31FC9259}" destId="{5E65F764-1198-49BC-98D9-AA216DAC4F2B}" srcOrd="0" destOrd="8" presId="urn:microsoft.com/office/officeart/2005/8/layout/process3"/>
    <dgm:cxn modelId="{4D3E48D2-5EFB-4CD0-B0A0-83AB62BCCA33}" type="presOf" srcId="{1FFBBED9-9C5E-479C-8B78-71CAFDF5704E}" destId="{5E65F764-1198-49BC-98D9-AA216DAC4F2B}" srcOrd="0" destOrd="9" presId="urn:microsoft.com/office/officeart/2005/8/layout/process3"/>
    <dgm:cxn modelId="{C1003ED5-ED3E-4899-B150-2A27D7367F1B}" srcId="{610CDFDB-4200-4FBF-891F-9EBC5DFF1EE9}" destId="{CA3EC6D0-A237-4E8D-AC02-C073292DB485}" srcOrd="1" destOrd="0" parTransId="{FDC46CF6-7310-4862-A5B1-5F57BB35ED15}" sibTransId="{75ECBCE7-E9DE-4440-91A5-312BC06B8363}"/>
    <dgm:cxn modelId="{991369D5-AC77-48C2-9F51-E88CB5280DCA}" type="presOf" srcId="{B40A0490-6A72-492E-B281-ACA2108E9DA2}" destId="{5E65F764-1198-49BC-98D9-AA216DAC4F2B}" srcOrd="0" destOrd="6" presId="urn:microsoft.com/office/officeart/2005/8/layout/process3"/>
    <dgm:cxn modelId="{5446CCD7-FEE1-4EB8-BC59-DE2E6B7BDD0C}" type="presOf" srcId="{72D3CA93-9719-4C57-BDC6-E4DF2F4BBB9A}" destId="{5E65F764-1198-49BC-98D9-AA216DAC4F2B}" srcOrd="0" destOrd="15" presId="urn:microsoft.com/office/officeart/2005/8/layout/process3"/>
    <dgm:cxn modelId="{CC9180DC-EB06-496C-AB07-567105909D2E}" type="presOf" srcId="{43F018C5-AE2B-4474-B99C-A71BFF968609}" destId="{D696156D-A375-451D-A871-4450C7333E62}" srcOrd="0" destOrd="1" presId="urn:microsoft.com/office/officeart/2005/8/layout/process3"/>
    <dgm:cxn modelId="{E36FF4DF-A757-45CB-B931-B0672CCB142A}" srcId="{610CDFDB-4200-4FBF-891F-9EBC5DFF1EE9}" destId="{D21C1221-8C9D-4194-934D-8E882CB0EFF3}" srcOrd="3" destOrd="0" parTransId="{0F94C3D3-88C4-4E80-A08E-BD69AFD31935}" sibTransId="{C3A240B8-3021-4C3A-B003-C94949ED41F1}"/>
    <dgm:cxn modelId="{01FDE5E1-53A5-431D-9862-85826FEA4F0E}" srcId="{E9A37609-F4DE-471C-BE47-7BFE52DBDEAE}" destId="{610CDFDB-4200-4FBF-891F-9EBC5DFF1EE9}" srcOrd="0" destOrd="0" parTransId="{39C85BC1-AC01-4EE8-B846-E53C788DCB26}" sibTransId="{778CCC14-84EC-4E9D-BD16-55DD4C231D0E}"/>
    <dgm:cxn modelId="{4B4C9EE7-3562-439E-B39B-8ABE183A88B3}" srcId="{610CDFDB-4200-4FBF-891F-9EBC5DFF1EE9}" destId="{9D8A3075-4B62-44C6-BE87-23BF31FC9259}" srcOrd="8" destOrd="0" parTransId="{7B5A92FB-4D27-4FBE-A437-0C36A1E191DC}" sibTransId="{4CA18733-88C4-47C7-B56F-4DEB7940AD14}"/>
    <dgm:cxn modelId="{DDA470EB-946B-4513-8581-1CDB442743E1}" type="presOf" srcId="{D21C1221-8C9D-4194-934D-8E882CB0EFF3}" destId="{5E65F764-1198-49BC-98D9-AA216DAC4F2B}" srcOrd="0" destOrd="3" presId="urn:microsoft.com/office/officeart/2005/8/layout/process3"/>
    <dgm:cxn modelId="{F3A659F4-0625-45E7-AFAA-A6595AB4AB47}" type="presOf" srcId="{5A5D3FEC-AFD8-46EA-9210-DC070C9FE053}" destId="{5E65F764-1198-49BC-98D9-AA216DAC4F2B}" srcOrd="0" destOrd="5" presId="urn:microsoft.com/office/officeart/2005/8/layout/process3"/>
    <dgm:cxn modelId="{CD1EA4F5-4FEA-4580-BDD4-30169CC19679}" type="presOf" srcId="{5166178B-8A15-4F12-8818-9B4A76C9D4A6}" destId="{C016172C-ACA5-4040-8A09-D9B290A954EB}" srcOrd="0" destOrd="3" presId="urn:microsoft.com/office/officeart/2005/8/layout/process3"/>
    <dgm:cxn modelId="{9625FFF5-C36F-425D-912F-D3B6575BC9AA}" srcId="{0CD7427A-F8C8-4552-937C-F95E2EF91488}" destId="{71384CD3-5372-4E0D-A77F-847B4862229A}" srcOrd="2" destOrd="0" parTransId="{32A8C836-222B-4CC0-A545-EF3457AAAE89}" sibTransId="{6C297C43-7D8F-47F8-8675-D1A3CD71ECC1}"/>
    <dgm:cxn modelId="{5E5243F8-49E4-4564-A71C-F5680C63E953}" type="presOf" srcId="{778CCC14-84EC-4E9D-BD16-55DD4C231D0E}" destId="{B0125BCA-18A1-40F6-91F2-73CDFBD85326}" srcOrd="1" destOrd="0" presId="urn:microsoft.com/office/officeart/2005/8/layout/process3"/>
    <dgm:cxn modelId="{29DC36FA-39AA-4D36-91D6-BB40536BECB5}" srcId="{69F7571F-548A-4933-9A68-16664FBBF777}" destId="{43F018C5-AE2B-4474-B99C-A71BFF968609}" srcOrd="1" destOrd="0" parTransId="{03FA135F-8C53-431C-9F58-585E7BBA2E4E}" sibTransId="{D57462FE-E4AA-46FB-A359-CE2A462971D4}"/>
    <dgm:cxn modelId="{2E3DCBFC-52EF-461A-B233-9EA6BF58A0E4}" srcId="{610CDFDB-4200-4FBF-891F-9EBC5DFF1EE9}" destId="{0E6EE809-FC2B-4AC8-8982-6F222806D343}" srcOrd="11" destOrd="0" parTransId="{E6E07B09-A5EB-4D7E-A546-10D94256DDC6}" sibTransId="{20D33C7A-52F1-44EB-8415-856FB97075C7}"/>
    <dgm:cxn modelId="{176343FD-704A-498B-B6D1-969A09CE143F}" type="presOf" srcId="{B232E61C-0F3B-4889-BEC8-99630151C6B8}" destId="{C016172C-ACA5-4040-8A09-D9B290A954EB}" srcOrd="0" destOrd="5" presId="urn:microsoft.com/office/officeart/2005/8/layout/process3"/>
    <dgm:cxn modelId="{1A5F13FF-3383-447E-B6E0-4FE3692D6152}" type="presOf" srcId="{DDB45B9C-9F45-401B-A16D-0AB15AFAE616}" destId="{C016172C-ACA5-4040-8A09-D9B290A954EB}" srcOrd="0" destOrd="6" presId="urn:microsoft.com/office/officeart/2005/8/layout/process3"/>
    <dgm:cxn modelId="{1D4F7DFF-739C-4498-8DA9-B1FEEC8A6108}" type="presOf" srcId="{A13B2EDA-156D-4175-A25F-182DEFC27F79}" destId="{5E65F764-1198-49BC-98D9-AA216DAC4F2B}" srcOrd="0" destOrd="16" presId="urn:microsoft.com/office/officeart/2005/8/layout/process3"/>
    <dgm:cxn modelId="{9E85A62D-5C04-4AC0-94C9-663E275FB9CF}" type="presParOf" srcId="{E9512A1A-663D-4651-8D4F-5FA404AA7D61}" destId="{C557BFDE-670E-4B6A-9D6A-C3B4137738C1}" srcOrd="0" destOrd="0" presId="urn:microsoft.com/office/officeart/2005/8/layout/process3"/>
    <dgm:cxn modelId="{1A86E991-2F93-4D58-86BC-FF2F7BF0EB85}" type="presParOf" srcId="{C557BFDE-670E-4B6A-9D6A-C3B4137738C1}" destId="{110EE300-E573-498D-B523-0C2E604A003C}" srcOrd="0" destOrd="0" presId="urn:microsoft.com/office/officeart/2005/8/layout/process3"/>
    <dgm:cxn modelId="{F1C4E11F-780E-46C3-90D1-97805F9DBE76}" type="presParOf" srcId="{C557BFDE-670E-4B6A-9D6A-C3B4137738C1}" destId="{7B55725B-53B1-4D6C-B66B-2A8A793E8383}" srcOrd="1" destOrd="0" presId="urn:microsoft.com/office/officeart/2005/8/layout/process3"/>
    <dgm:cxn modelId="{A11CE5BE-2FAB-48E0-BC63-135F01BB446B}" type="presParOf" srcId="{C557BFDE-670E-4B6A-9D6A-C3B4137738C1}" destId="{5E65F764-1198-49BC-98D9-AA216DAC4F2B}" srcOrd="2" destOrd="0" presId="urn:microsoft.com/office/officeart/2005/8/layout/process3"/>
    <dgm:cxn modelId="{7034EFE0-F134-452D-89ED-D6DF421ACDCA}" type="presParOf" srcId="{E9512A1A-663D-4651-8D4F-5FA404AA7D61}" destId="{3D0F46E5-1C97-4E8A-AB02-E42AF44268A8}" srcOrd="1" destOrd="0" presId="urn:microsoft.com/office/officeart/2005/8/layout/process3"/>
    <dgm:cxn modelId="{30DE5820-0604-4572-8542-A6DBBB0FACBA}" type="presParOf" srcId="{3D0F46E5-1C97-4E8A-AB02-E42AF44268A8}" destId="{B0125BCA-18A1-40F6-91F2-73CDFBD85326}" srcOrd="0" destOrd="0" presId="urn:microsoft.com/office/officeart/2005/8/layout/process3"/>
    <dgm:cxn modelId="{5B37C413-CEC9-4B96-A031-334513E47455}" type="presParOf" srcId="{E9512A1A-663D-4651-8D4F-5FA404AA7D61}" destId="{BB7BDFF9-F770-4614-BE00-FFBDB151C890}" srcOrd="2" destOrd="0" presId="urn:microsoft.com/office/officeart/2005/8/layout/process3"/>
    <dgm:cxn modelId="{9F91E096-B858-4B04-BD40-6C1D388CD571}" type="presParOf" srcId="{BB7BDFF9-F770-4614-BE00-FFBDB151C890}" destId="{56F3492F-841B-47F9-8D82-59CEB9742F43}" srcOrd="0" destOrd="0" presId="urn:microsoft.com/office/officeart/2005/8/layout/process3"/>
    <dgm:cxn modelId="{6CC75FA1-B797-4AD7-895A-B9A432F0DC7C}" type="presParOf" srcId="{BB7BDFF9-F770-4614-BE00-FFBDB151C890}" destId="{796ACD40-7C0D-44A4-84A5-8B464DC73F11}" srcOrd="1" destOrd="0" presId="urn:microsoft.com/office/officeart/2005/8/layout/process3"/>
    <dgm:cxn modelId="{7CC223F7-4798-4520-BACE-40BD2533B201}" type="presParOf" srcId="{BB7BDFF9-F770-4614-BE00-FFBDB151C890}" destId="{D696156D-A375-451D-A871-4450C7333E62}" srcOrd="2" destOrd="0" presId="urn:microsoft.com/office/officeart/2005/8/layout/process3"/>
    <dgm:cxn modelId="{29D60849-D604-42D4-8E47-6BBDBC1719BF}" type="presParOf" srcId="{E9512A1A-663D-4651-8D4F-5FA404AA7D61}" destId="{5817E622-AF56-4F5E-9975-2BF209E0D542}" srcOrd="3" destOrd="0" presId="urn:microsoft.com/office/officeart/2005/8/layout/process3"/>
    <dgm:cxn modelId="{37914D3B-C103-4D77-B1B9-6F5B2DB4F042}" type="presParOf" srcId="{5817E622-AF56-4F5E-9975-2BF209E0D542}" destId="{114E90D1-793E-439B-A51F-ACCDAEC87C13}" srcOrd="0" destOrd="0" presId="urn:microsoft.com/office/officeart/2005/8/layout/process3"/>
    <dgm:cxn modelId="{05F103C0-8055-4576-8555-27CC566BA930}" type="presParOf" srcId="{E9512A1A-663D-4651-8D4F-5FA404AA7D61}" destId="{68F21CAE-1DFE-42C6-B542-02DD78963145}" srcOrd="4" destOrd="0" presId="urn:microsoft.com/office/officeart/2005/8/layout/process3"/>
    <dgm:cxn modelId="{FFEA99C2-14EB-41AC-979B-EBC82EE38072}" type="presParOf" srcId="{68F21CAE-1DFE-42C6-B542-02DD78963145}" destId="{678C0D79-034B-461E-9776-AD2274ABD964}" srcOrd="0" destOrd="0" presId="urn:microsoft.com/office/officeart/2005/8/layout/process3"/>
    <dgm:cxn modelId="{9F805331-D951-4AD9-9CBA-272E53203042}" type="presParOf" srcId="{68F21CAE-1DFE-42C6-B542-02DD78963145}" destId="{BBF23A1E-EF71-4584-9B90-37E1C331D620}" srcOrd="1" destOrd="0" presId="urn:microsoft.com/office/officeart/2005/8/layout/process3"/>
    <dgm:cxn modelId="{15356972-D70D-4BC6-82FF-457DE90B5B95}" type="presParOf" srcId="{68F21CAE-1DFE-42C6-B542-02DD78963145}" destId="{C016172C-ACA5-4040-8A09-D9B290A954EB}"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55725B-53B1-4D6C-B66B-2A8A793E8383}">
      <dsp:nvSpPr>
        <dsp:cNvPr id="0" name=""/>
        <dsp:cNvSpPr/>
      </dsp:nvSpPr>
      <dsp:spPr>
        <a:xfrm>
          <a:off x="2501" y="66129"/>
          <a:ext cx="2783838" cy="788696"/>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Good Practices</a:t>
          </a:r>
        </a:p>
      </dsp:txBody>
      <dsp:txXfrm>
        <a:off x="2501" y="66129"/>
        <a:ext cx="2783838" cy="525797"/>
      </dsp:txXfrm>
    </dsp:sp>
    <dsp:sp modelId="{5E65F764-1198-49BC-98D9-AA216DAC4F2B}">
      <dsp:nvSpPr>
        <dsp:cNvPr id="0" name=""/>
        <dsp:cNvSpPr/>
      </dsp:nvSpPr>
      <dsp:spPr>
        <a:xfrm>
          <a:off x="903873" y="591926"/>
          <a:ext cx="1661854" cy="5140800"/>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Interferences</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Tribology</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Torque Margin</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Space Environment</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Launch Loads</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Assembly &amp; Integration</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Testing </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Modeling / analysis/ simulation</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Final Stow Inspections</a:t>
          </a:r>
        </a:p>
        <a:p>
          <a:pPr marL="114300" lvl="1" indent="-114300" algn="l" defTabSz="622300">
            <a:lnSpc>
              <a:spcPct val="90000"/>
            </a:lnSpc>
            <a:spcBef>
              <a:spcPct val="0"/>
            </a:spcBef>
            <a:spcAft>
              <a:spcPct val="15000"/>
            </a:spcAft>
            <a:buChar char="•"/>
          </a:pPr>
          <a:endParaRPr lang="en-US" sz="1400" kern="1200" dirty="0"/>
        </a:p>
      </dsp:txBody>
      <dsp:txXfrm>
        <a:off x="952547" y="640600"/>
        <a:ext cx="1564506" cy="5043452"/>
      </dsp:txXfrm>
    </dsp:sp>
    <dsp:sp modelId="{3D0F46E5-1C97-4E8A-AB02-E42AF44268A8}">
      <dsp:nvSpPr>
        <dsp:cNvPr id="0" name=""/>
        <dsp:cNvSpPr/>
      </dsp:nvSpPr>
      <dsp:spPr>
        <a:xfrm>
          <a:off x="2953176" y="122151"/>
          <a:ext cx="353692" cy="413753"/>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953176" y="204902"/>
        <a:ext cx="247584" cy="248251"/>
      </dsp:txXfrm>
    </dsp:sp>
    <dsp:sp modelId="{796ACD40-7C0D-44A4-84A5-8B464DC73F11}">
      <dsp:nvSpPr>
        <dsp:cNvPr id="0" name=""/>
        <dsp:cNvSpPr/>
      </dsp:nvSpPr>
      <dsp:spPr>
        <a:xfrm>
          <a:off x="3453685" y="66129"/>
          <a:ext cx="1661854" cy="788696"/>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Pre-Flight Contingency Ops</a:t>
          </a:r>
        </a:p>
      </dsp:txBody>
      <dsp:txXfrm>
        <a:off x="3453685" y="66129"/>
        <a:ext cx="1661854" cy="525797"/>
      </dsp:txXfrm>
    </dsp:sp>
    <dsp:sp modelId="{D696156D-A375-451D-A871-4450C7333E62}">
      <dsp:nvSpPr>
        <dsp:cNvPr id="0" name=""/>
        <dsp:cNvSpPr/>
      </dsp:nvSpPr>
      <dsp:spPr>
        <a:xfrm>
          <a:off x="3794064" y="591926"/>
          <a:ext cx="1661854" cy="5140800"/>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Computer simulations of contingency and worst case scenarios</a:t>
          </a:r>
        </a:p>
      </dsp:txBody>
      <dsp:txXfrm>
        <a:off x="3842738" y="640600"/>
        <a:ext cx="1564506" cy="5043452"/>
      </dsp:txXfrm>
    </dsp:sp>
    <dsp:sp modelId="{5817E622-AF56-4F5E-9975-2BF209E0D542}">
      <dsp:nvSpPr>
        <dsp:cNvPr id="0" name=""/>
        <dsp:cNvSpPr/>
      </dsp:nvSpPr>
      <dsp:spPr>
        <a:xfrm>
          <a:off x="5367470" y="122151"/>
          <a:ext cx="534094" cy="413753"/>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5367470" y="204902"/>
        <a:ext cx="409968" cy="248251"/>
      </dsp:txXfrm>
    </dsp:sp>
    <dsp:sp modelId="{BBF23A1E-EF71-4584-9B90-37E1C331D620}">
      <dsp:nvSpPr>
        <dsp:cNvPr id="0" name=""/>
        <dsp:cNvSpPr/>
      </dsp:nvSpPr>
      <dsp:spPr>
        <a:xfrm>
          <a:off x="6123264" y="66129"/>
          <a:ext cx="1661854" cy="788696"/>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In-Space Contingency Ops</a:t>
          </a:r>
        </a:p>
      </dsp:txBody>
      <dsp:txXfrm>
        <a:off x="6123264" y="66129"/>
        <a:ext cx="1661854" cy="525797"/>
      </dsp:txXfrm>
    </dsp:sp>
    <dsp:sp modelId="{C016172C-ACA5-4040-8A09-D9B290A954EB}">
      <dsp:nvSpPr>
        <dsp:cNvPr id="0" name=""/>
        <dsp:cNvSpPr/>
      </dsp:nvSpPr>
      <dsp:spPr>
        <a:xfrm>
          <a:off x="6463644" y="591926"/>
          <a:ext cx="1661854" cy="5140800"/>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Firing of thrusters to spin or shake the SC</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Orienting SC to sun</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Commanding motor back and forth (if motor driven)</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Inertial load maneuvers supported by dynamic simulation analysis and ground testing if deployable mockup available</a:t>
          </a:r>
        </a:p>
      </dsp:txBody>
      <dsp:txXfrm>
        <a:off x="6512318" y="640600"/>
        <a:ext cx="1564506" cy="5043452"/>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38" y="0"/>
            <a:ext cx="3037840" cy="465138"/>
          </a:xfrm>
          <a:prstGeom prst="rect">
            <a:avLst/>
          </a:prstGeom>
        </p:spPr>
        <p:txBody>
          <a:bodyPr vert="horz" lIns="91440" tIns="45720" rIns="91440" bIns="45720" rtlCol="0"/>
          <a:lstStyle>
            <a:lvl1pPr algn="r">
              <a:defRPr sz="1200"/>
            </a:lvl1pPr>
          </a:lstStyle>
          <a:p>
            <a:fld id="{B5E5FF3A-BA2D-4702-89E4-F8B41AB3C626}" type="datetimeFigureOut">
              <a:rPr lang="en-US" smtClean="0"/>
              <a:pPr/>
              <a:t>12/23/2021</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0" y="4416426"/>
            <a:ext cx="5608320" cy="41830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7840"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675"/>
            <a:ext cx="3037840" cy="465138"/>
          </a:xfrm>
          <a:prstGeom prst="rect">
            <a:avLst/>
          </a:prstGeom>
        </p:spPr>
        <p:txBody>
          <a:bodyPr vert="horz" lIns="91440" tIns="45720" rIns="91440" bIns="45720" rtlCol="0" anchor="b"/>
          <a:lstStyle>
            <a:lvl1pPr algn="r">
              <a:defRPr sz="1200"/>
            </a:lvl1pPr>
          </a:lstStyle>
          <a:p>
            <a:fld id="{DD23642F-4EFA-4463-8560-612BA551B679}" type="slidenum">
              <a:rPr lang="en-US" smtClean="0"/>
              <a:pPr/>
              <a:t>‹#›</a:t>
            </a:fld>
            <a:endParaRPr lang="en-US" dirty="0"/>
          </a:p>
        </p:txBody>
      </p:sp>
    </p:spTree>
    <p:extLst>
      <p:ext uri="{BB962C8B-B14F-4D97-AF65-F5344CB8AC3E}">
        <p14:creationId xmlns:p14="http://schemas.microsoft.com/office/powerpoint/2010/main" val="79014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a:t>
            </a:fld>
            <a:endParaRPr lang="en-US" dirty="0"/>
          </a:p>
        </p:txBody>
      </p:sp>
    </p:spTree>
    <p:extLst>
      <p:ext uri="{BB962C8B-B14F-4D97-AF65-F5344CB8AC3E}">
        <p14:creationId xmlns:p14="http://schemas.microsoft.com/office/powerpoint/2010/main" val="507575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37383EEB-13E8-46CE-8823-714A7FCE4FD0}" type="slidenum">
              <a:rPr lang="en-US" smtClean="0"/>
              <a:t>2</a:t>
            </a:fld>
            <a:endParaRPr lang="en-US"/>
          </a:p>
        </p:txBody>
      </p:sp>
    </p:spTree>
    <p:extLst>
      <p:ext uri="{BB962C8B-B14F-4D97-AF65-F5344CB8AC3E}">
        <p14:creationId xmlns:p14="http://schemas.microsoft.com/office/powerpoint/2010/main" val="305725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37383EEB-13E8-46CE-8823-714A7FCE4FD0}" type="slidenum">
              <a:rPr lang="en-US" smtClean="0"/>
              <a:t>3</a:t>
            </a:fld>
            <a:endParaRPr lang="en-US"/>
          </a:p>
        </p:txBody>
      </p:sp>
    </p:spTree>
    <p:extLst>
      <p:ext uri="{BB962C8B-B14F-4D97-AF65-F5344CB8AC3E}">
        <p14:creationId xmlns:p14="http://schemas.microsoft.com/office/powerpoint/2010/main" val="1046242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37383EEB-13E8-46CE-8823-714A7FCE4FD0}" type="slidenum">
              <a:rPr lang="en-US" smtClean="0"/>
              <a:t>4</a:t>
            </a:fld>
            <a:endParaRPr lang="en-US"/>
          </a:p>
        </p:txBody>
      </p:sp>
    </p:spTree>
    <p:extLst>
      <p:ext uri="{BB962C8B-B14F-4D97-AF65-F5344CB8AC3E}">
        <p14:creationId xmlns:p14="http://schemas.microsoft.com/office/powerpoint/2010/main" val="3500382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solidFill>
                  <a:srgbClr val="FF0000"/>
                </a:solidFill>
              </a:rPr>
              <a:t>Consider offering an authors perspective as to why solar and antenna have higher failure percentage rates.</a:t>
            </a:r>
          </a:p>
          <a:p>
            <a:endParaRPr lang="en-US" dirty="0">
              <a:solidFill>
                <a:srgbClr val="FF0000"/>
              </a:solidFill>
            </a:endParaRPr>
          </a:p>
          <a:p>
            <a:r>
              <a:rPr lang="en-US" dirty="0">
                <a:solidFill>
                  <a:srgbClr val="FF0000"/>
                </a:solidFill>
              </a:rPr>
              <a:t>Example, these systems are generally needed first in mission.  Also, their failure may prevent knowing if other systems will fail to deploy due to lack of power and/or communication </a:t>
            </a:r>
          </a:p>
          <a:p>
            <a:endParaRPr lang="en-US" baseline="0" dirty="0"/>
          </a:p>
        </p:txBody>
      </p:sp>
      <p:sp>
        <p:nvSpPr>
          <p:cNvPr id="4" name="Slide Number Placeholder 3"/>
          <p:cNvSpPr>
            <a:spLocks noGrp="1"/>
          </p:cNvSpPr>
          <p:nvPr>
            <p:ph type="sldNum" sz="quarter" idx="10"/>
          </p:nvPr>
        </p:nvSpPr>
        <p:spPr/>
        <p:txBody>
          <a:bodyPr/>
          <a:lstStyle/>
          <a:p>
            <a:fld id="{37383EEB-13E8-46CE-8823-714A7FCE4FD0}" type="slidenum">
              <a:rPr lang="en-US" smtClean="0"/>
              <a:t>5</a:t>
            </a:fld>
            <a:endParaRPr lang="en-US"/>
          </a:p>
        </p:txBody>
      </p:sp>
    </p:spTree>
    <p:extLst>
      <p:ext uri="{BB962C8B-B14F-4D97-AF65-F5344CB8AC3E}">
        <p14:creationId xmlns:p14="http://schemas.microsoft.com/office/powerpoint/2010/main" val="3361918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solidFill>
                  <a:srgbClr val="FF0000"/>
                </a:solidFill>
              </a:rPr>
              <a:t>Consider offering an authors perspective as to why solar and antenna have higher failure percentage rates.</a:t>
            </a:r>
          </a:p>
          <a:p>
            <a:endParaRPr lang="en-US" dirty="0">
              <a:solidFill>
                <a:srgbClr val="FF0000"/>
              </a:solidFill>
            </a:endParaRPr>
          </a:p>
          <a:p>
            <a:r>
              <a:rPr lang="en-US" dirty="0">
                <a:solidFill>
                  <a:srgbClr val="FF0000"/>
                </a:solidFill>
              </a:rPr>
              <a:t>Example, these systems are generally needed first in mission.  Also, their failure may prevent knowing if other systems will fail to deploy due to lack of power and/or communication </a:t>
            </a:r>
          </a:p>
          <a:p>
            <a:endParaRPr lang="en-US" baseline="0" dirty="0"/>
          </a:p>
        </p:txBody>
      </p:sp>
      <p:sp>
        <p:nvSpPr>
          <p:cNvPr id="4" name="Slide Number Placeholder 3"/>
          <p:cNvSpPr>
            <a:spLocks noGrp="1"/>
          </p:cNvSpPr>
          <p:nvPr>
            <p:ph type="sldNum" sz="quarter" idx="10"/>
          </p:nvPr>
        </p:nvSpPr>
        <p:spPr/>
        <p:txBody>
          <a:bodyPr/>
          <a:lstStyle/>
          <a:p>
            <a:fld id="{37383EEB-13E8-46CE-8823-714A7FCE4FD0}" type="slidenum">
              <a:rPr lang="en-US" smtClean="0"/>
              <a:t>6</a:t>
            </a:fld>
            <a:endParaRPr lang="en-US"/>
          </a:p>
        </p:txBody>
      </p:sp>
    </p:spTree>
    <p:extLst>
      <p:ext uri="{BB962C8B-B14F-4D97-AF65-F5344CB8AC3E}">
        <p14:creationId xmlns:p14="http://schemas.microsoft.com/office/powerpoint/2010/main" val="911218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37383EEB-13E8-46CE-8823-714A7FCE4FD0}" type="slidenum">
              <a:rPr lang="en-US" smtClean="0"/>
              <a:t>7</a:t>
            </a:fld>
            <a:endParaRPr lang="en-US"/>
          </a:p>
        </p:txBody>
      </p:sp>
    </p:spTree>
    <p:extLst>
      <p:ext uri="{BB962C8B-B14F-4D97-AF65-F5344CB8AC3E}">
        <p14:creationId xmlns:p14="http://schemas.microsoft.com/office/powerpoint/2010/main" val="105604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8</a:t>
            </a:fld>
            <a:endParaRPr lang="en-US" dirty="0"/>
          </a:p>
        </p:txBody>
      </p:sp>
    </p:spTree>
    <p:extLst>
      <p:ext uri="{BB962C8B-B14F-4D97-AF65-F5344CB8AC3E}">
        <p14:creationId xmlns:p14="http://schemas.microsoft.com/office/powerpoint/2010/main" val="3743082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9</a:t>
            </a:fld>
            <a:endParaRPr lang="en-US" dirty="0"/>
          </a:p>
        </p:txBody>
      </p:sp>
    </p:spTree>
    <p:extLst>
      <p:ext uri="{BB962C8B-B14F-4D97-AF65-F5344CB8AC3E}">
        <p14:creationId xmlns:p14="http://schemas.microsoft.com/office/powerpoint/2010/main" val="806903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37383EEB-13E8-46CE-8823-714A7FCE4FD0}" type="slidenum">
              <a:rPr lang="en-US" smtClean="0"/>
              <a:t>10</a:t>
            </a:fld>
            <a:endParaRPr lang="en-US"/>
          </a:p>
        </p:txBody>
      </p:sp>
    </p:spTree>
    <p:extLst>
      <p:ext uri="{BB962C8B-B14F-4D97-AF65-F5344CB8AC3E}">
        <p14:creationId xmlns:p14="http://schemas.microsoft.com/office/powerpoint/2010/main" val="332976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D23642F-4EFA-4463-8560-612BA551B679}" type="slidenum">
              <a:rPr lang="en-US" smtClean="0"/>
              <a:pPr/>
              <a:t>11</a:t>
            </a:fld>
            <a:endParaRPr lang="en-US" dirty="0"/>
          </a:p>
        </p:txBody>
      </p:sp>
    </p:spTree>
    <p:extLst>
      <p:ext uri="{BB962C8B-B14F-4D97-AF65-F5344CB8AC3E}">
        <p14:creationId xmlns:p14="http://schemas.microsoft.com/office/powerpoint/2010/main" val="57198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12</a:t>
            </a:fld>
            <a:endParaRPr lang="en-US" dirty="0"/>
          </a:p>
        </p:txBody>
      </p:sp>
    </p:spTree>
    <p:extLst>
      <p:ext uri="{BB962C8B-B14F-4D97-AF65-F5344CB8AC3E}">
        <p14:creationId xmlns:p14="http://schemas.microsoft.com/office/powerpoint/2010/main" val="1931496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13</a:t>
            </a:fld>
            <a:endParaRPr lang="en-US" dirty="0"/>
          </a:p>
        </p:txBody>
      </p:sp>
    </p:spTree>
    <p:extLst>
      <p:ext uri="{BB962C8B-B14F-4D97-AF65-F5344CB8AC3E}">
        <p14:creationId xmlns:p14="http://schemas.microsoft.com/office/powerpoint/2010/main" val="394952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D23642F-4EFA-4463-8560-612BA551B679}" type="slidenum">
              <a:rPr lang="en-US" smtClean="0"/>
              <a:pPr/>
              <a:t>14</a:t>
            </a:fld>
            <a:endParaRPr lang="en-US" dirty="0"/>
          </a:p>
        </p:txBody>
      </p:sp>
    </p:spTree>
    <p:extLst>
      <p:ext uri="{BB962C8B-B14F-4D97-AF65-F5344CB8AC3E}">
        <p14:creationId xmlns:p14="http://schemas.microsoft.com/office/powerpoint/2010/main" val="2059600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15</a:t>
            </a:fld>
            <a:endParaRPr lang="en-US" dirty="0"/>
          </a:p>
        </p:txBody>
      </p:sp>
    </p:spTree>
    <p:extLst>
      <p:ext uri="{BB962C8B-B14F-4D97-AF65-F5344CB8AC3E}">
        <p14:creationId xmlns:p14="http://schemas.microsoft.com/office/powerpoint/2010/main" val="17333654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16</a:t>
            </a:fld>
            <a:endParaRPr lang="en-US" dirty="0"/>
          </a:p>
        </p:txBody>
      </p:sp>
    </p:spTree>
    <p:extLst>
      <p:ext uri="{BB962C8B-B14F-4D97-AF65-F5344CB8AC3E}">
        <p14:creationId xmlns:p14="http://schemas.microsoft.com/office/powerpoint/2010/main" val="36598406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17</a:t>
            </a:fld>
            <a:endParaRPr lang="en-US" dirty="0"/>
          </a:p>
        </p:txBody>
      </p:sp>
    </p:spTree>
    <p:extLst>
      <p:ext uri="{BB962C8B-B14F-4D97-AF65-F5344CB8AC3E}">
        <p14:creationId xmlns:p14="http://schemas.microsoft.com/office/powerpoint/2010/main" val="35812911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18</a:t>
            </a:fld>
            <a:endParaRPr lang="en-US" dirty="0"/>
          </a:p>
        </p:txBody>
      </p:sp>
    </p:spTree>
    <p:extLst>
      <p:ext uri="{BB962C8B-B14F-4D97-AF65-F5344CB8AC3E}">
        <p14:creationId xmlns:p14="http://schemas.microsoft.com/office/powerpoint/2010/main" val="4120650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19</a:t>
            </a:fld>
            <a:endParaRPr lang="en-US" dirty="0"/>
          </a:p>
        </p:txBody>
      </p:sp>
    </p:spTree>
    <p:extLst>
      <p:ext uri="{BB962C8B-B14F-4D97-AF65-F5344CB8AC3E}">
        <p14:creationId xmlns:p14="http://schemas.microsoft.com/office/powerpoint/2010/main" val="19496752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20</a:t>
            </a:fld>
            <a:endParaRPr lang="en-US" dirty="0"/>
          </a:p>
        </p:txBody>
      </p:sp>
    </p:spTree>
    <p:extLst>
      <p:ext uri="{BB962C8B-B14F-4D97-AF65-F5344CB8AC3E}">
        <p14:creationId xmlns:p14="http://schemas.microsoft.com/office/powerpoint/2010/main" val="893297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21</a:t>
            </a:fld>
            <a:endParaRPr lang="en-US" dirty="0"/>
          </a:p>
        </p:txBody>
      </p:sp>
    </p:spTree>
    <p:extLst>
      <p:ext uri="{BB962C8B-B14F-4D97-AF65-F5344CB8AC3E}">
        <p14:creationId xmlns:p14="http://schemas.microsoft.com/office/powerpoint/2010/main" val="4067270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DD23642F-4EFA-4463-8560-612BA551B679}" type="slidenum">
              <a:rPr lang="en-US" smtClean="0"/>
              <a:pPr/>
              <a:t>22</a:t>
            </a:fld>
            <a:endParaRPr lang="en-US" dirty="0"/>
          </a:p>
        </p:txBody>
      </p:sp>
    </p:spTree>
    <p:extLst>
      <p:ext uri="{BB962C8B-B14F-4D97-AF65-F5344CB8AC3E}">
        <p14:creationId xmlns:p14="http://schemas.microsoft.com/office/powerpoint/2010/main" val="3032052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Date Placeholder 3"/>
          <p:cNvSpPr>
            <a:spLocks noGrp="1"/>
          </p:cNvSpPr>
          <p:nvPr>
            <p:ph type="dt" sz="half" idx="10"/>
          </p:nvPr>
        </p:nvSpPr>
        <p:spPr/>
        <p:txBody>
          <a:bodyPr/>
          <a:lstStyle/>
          <a:p>
            <a:fld id="{0AB03A56-EB93-40AB-AC28-B75E35348B34}" type="datetime1">
              <a:rPr lang="en-US" smtClean="0"/>
              <a:t>12/23/2021</a:t>
            </a:fld>
            <a:endParaRPr lang="en-US"/>
          </a:p>
        </p:txBody>
      </p:sp>
      <p:sp>
        <p:nvSpPr>
          <p:cNvPr id="5" name="Footer Placeholder 4"/>
          <p:cNvSpPr>
            <a:spLocks noGrp="1"/>
          </p:cNvSpPr>
          <p:nvPr>
            <p:ph type="ftr" sz="quarter" idx="11"/>
          </p:nvPr>
        </p:nvSpPr>
        <p:spPr/>
        <p:txBody>
          <a:bodyPr/>
          <a:lstStyle/>
          <a:p>
            <a:r>
              <a:rPr lang="en-US"/>
              <a:t>A. Rivera</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9912" y="152400"/>
            <a:ext cx="10002416" cy="658091"/>
          </a:xfrm>
        </p:spPr>
        <p:txBody>
          <a:bodyPr/>
          <a:lstStyle>
            <a:lvl1pPr algn="ctr">
              <a:defRPr sz="28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DF76569-DBFD-41A8-AD7A-721F53B51C83}" type="datetime1">
              <a:rPr lang="en-US" smtClean="0"/>
              <a:t>12/23/2021</a:t>
            </a:fld>
            <a:endParaRPr lang="en-US"/>
          </a:p>
        </p:txBody>
      </p:sp>
      <p:sp>
        <p:nvSpPr>
          <p:cNvPr id="5" name="Footer Placeholder 4"/>
          <p:cNvSpPr>
            <a:spLocks noGrp="1"/>
          </p:cNvSpPr>
          <p:nvPr>
            <p:ph type="ftr" sz="quarter" idx="11"/>
          </p:nvPr>
        </p:nvSpPr>
        <p:spPr/>
        <p:txBody>
          <a:bodyPr/>
          <a:lstStyle/>
          <a:p>
            <a:r>
              <a:rPr lang="en-US"/>
              <a:t>A. Rivera</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p>
            <a:fld id="{F025FE74-127A-40DE-B667-4E2AF83172EE}" type="datetime1">
              <a:rPr lang="en-US" smtClean="0"/>
              <a:t>12/23/2021</a:t>
            </a:fld>
            <a:endParaRPr lang="en-US"/>
          </a:p>
        </p:txBody>
      </p:sp>
      <p:sp>
        <p:nvSpPr>
          <p:cNvPr id="5" name="Footer Placeholder 4"/>
          <p:cNvSpPr>
            <a:spLocks noGrp="1"/>
          </p:cNvSpPr>
          <p:nvPr>
            <p:ph type="ftr" sz="quarter" idx="11"/>
          </p:nvPr>
        </p:nvSpPr>
        <p:spPr/>
        <p:txBody>
          <a:bodyPr/>
          <a:lstStyle/>
          <a:p>
            <a:r>
              <a:rPr lang="en-US"/>
              <a:t>A. Rivera</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1" y="152400"/>
            <a:ext cx="8882743" cy="406400"/>
          </a:xfrm>
        </p:spPr>
        <p:txBody>
          <a:bodyPr/>
          <a:lstStyle/>
          <a:p>
            <a:r>
              <a:rPr lang="en-US"/>
              <a:t>Click to edit Master title style</a:t>
            </a:r>
          </a:p>
        </p:txBody>
      </p:sp>
      <p:sp>
        <p:nvSpPr>
          <p:cNvPr id="3" name="Content Placeholder 2"/>
          <p:cNvSpPr>
            <a:spLocks noGrp="1"/>
          </p:cNvSpPr>
          <p:nvPr>
            <p:ph sz="half" idx="1"/>
          </p:nvPr>
        </p:nvSpPr>
        <p:spPr>
          <a:xfrm>
            <a:off x="209551" y="1041400"/>
            <a:ext cx="5761567" cy="54864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4317" y="1041400"/>
            <a:ext cx="5763683" cy="54864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6594E37-4622-4CFF-A5AF-8CFEAFEB654F}" type="datetime1">
              <a:rPr lang="en-US" smtClean="0"/>
              <a:t>12/23/2021</a:t>
            </a:fld>
            <a:endParaRPr lang="en-US"/>
          </a:p>
        </p:txBody>
      </p:sp>
      <p:sp>
        <p:nvSpPr>
          <p:cNvPr id="6" name="Footer Placeholder 5"/>
          <p:cNvSpPr>
            <a:spLocks noGrp="1"/>
          </p:cNvSpPr>
          <p:nvPr>
            <p:ph type="ftr" sz="quarter" idx="11"/>
          </p:nvPr>
        </p:nvSpPr>
        <p:spPr/>
        <p:txBody>
          <a:bodyPr/>
          <a:lstStyle/>
          <a:p>
            <a:r>
              <a:rPr lang="en-US"/>
              <a:t>A. Rivera</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67607" y="867228"/>
            <a:ext cx="5761567" cy="2990669"/>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p:cNvSpPr>
            <a:spLocks noGrp="1"/>
          </p:cNvSpPr>
          <p:nvPr>
            <p:ph sz="half" idx="10"/>
          </p:nvPr>
        </p:nvSpPr>
        <p:spPr>
          <a:xfrm>
            <a:off x="261802" y="3867332"/>
            <a:ext cx="5761567" cy="2990669"/>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sz="half" idx="11"/>
          </p:nvPr>
        </p:nvSpPr>
        <p:spPr>
          <a:xfrm>
            <a:off x="6166214" y="3867332"/>
            <a:ext cx="5761567" cy="2990669"/>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sz="half" idx="12"/>
          </p:nvPr>
        </p:nvSpPr>
        <p:spPr>
          <a:xfrm>
            <a:off x="6160407" y="862873"/>
            <a:ext cx="5761567" cy="2990669"/>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FE01B7-0FCA-4F97-8215-DD5875F28A66}" type="datetime1">
              <a:rPr lang="en-US" smtClean="0"/>
              <a:t>12/23/2021</a:t>
            </a:fld>
            <a:endParaRPr lang="en-US"/>
          </a:p>
        </p:txBody>
      </p:sp>
      <p:sp>
        <p:nvSpPr>
          <p:cNvPr id="4" name="Footer Placeholder 3"/>
          <p:cNvSpPr>
            <a:spLocks noGrp="1"/>
          </p:cNvSpPr>
          <p:nvPr>
            <p:ph type="ftr" sz="quarter" idx="11"/>
          </p:nvPr>
        </p:nvSpPr>
        <p:spPr/>
        <p:txBody>
          <a:bodyPr/>
          <a:lstStyle/>
          <a:p>
            <a:r>
              <a:rPr lang="en-US"/>
              <a:t>A. Rivera</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F095AE-4FCE-4D79-AC0C-7F7167DF5652}" type="datetime1">
              <a:rPr lang="en-US" smtClean="0"/>
              <a:t>12/23/2021</a:t>
            </a:fld>
            <a:endParaRPr lang="en-US"/>
          </a:p>
        </p:txBody>
      </p:sp>
      <p:sp>
        <p:nvSpPr>
          <p:cNvPr id="3" name="Footer Placeholder 2"/>
          <p:cNvSpPr>
            <a:spLocks noGrp="1"/>
          </p:cNvSpPr>
          <p:nvPr>
            <p:ph type="ftr" sz="quarter" idx="11"/>
          </p:nvPr>
        </p:nvSpPr>
        <p:spPr/>
        <p:txBody>
          <a:bodyPr/>
          <a:lstStyle/>
          <a:p>
            <a:r>
              <a:rPr lang="en-US"/>
              <a:t>A. Rivera</a:t>
            </a:r>
          </a:p>
        </p:txBody>
      </p:sp>
      <p:sp>
        <p:nvSpPr>
          <p:cNvPr id="4" name="Title 3"/>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06418" y="152400"/>
            <a:ext cx="2931583" cy="6375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9551" y="152400"/>
            <a:ext cx="8593667" cy="6375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05F2EDE5-7F40-4024-988D-FD343CC17413}" type="datetime1">
              <a:rPr lang="en-US" smtClean="0"/>
              <a:t>12/23/2021</a:t>
            </a:fld>
            <a:endParaRPr lang="en-US" dirty="0"/>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r>
              <a:rPr lang="en-US"/>
              <a:t>A. Rivera</a:t>
            </a:r>
            <a:endParaRPr lang="en-US" dirty="0"/>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05CF7D81-1BE2-43D9-AD4A-FF67089AD3E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3" name="Rectangle 9"/>
          <p:cNvSpPr>
            <a:spLocks noGrp="1" noChangeArrowheads="1"/>
          </p:cNvSpPr>
          <p:nvPr>
            <p:ph type="title"/>
          </p:nvPr>
        </p:nvSpPr>
        <p:spPr bwMode="auto">
          <a:xfrm>
            <a:off x="1219201" y="152400"/>
            <a:ext cx="8278284" cy="6580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35" name="Rectangle 11"/>
          <p:cNvSpPr>
            <a:spLocks noChangeArrowheads="1"/>
          </p:cNvSpPr>
          <p:nvPr userDrawn="1"/>
        </p:nvSpPr>
        <p:spPr bwMode="auto">
          <a:xfrm>
            <a:off x="11835580" y="6608518"/>
            <a:ext cx="341760" cy="230832"/>
          </a:xfrm>
          <a:prstGeom prst="rect">
            <a:avLst/>
          </a:prstGeom>
          <a:noFill/>
          <a:ln w="12700">
            <a:noFill/>
            <a:miter lim="800000"/>
            <a:headEnd/>
            <a:tailEnd/>
          </a:ln>
          <a:effectLst/>
        </p:spPr>
        <p:txBody>
          <a:bodyPr wrap="none">
            <a:spAutoFit/>
          </a:bodyPr>
          <a:lstStyle/>
          <a:p>
            <a:pPr algn="r">
              <a:lnSpc>
                <a:spcPct val="90000"/>
              </a:lnSpc>
            </a:pPr>
            <a:fld id="{A78509EA-5206-4BEE-9460-3C901424C67E}" type="slidenum">
              <a:rPr lang="en-US" sz="1000">
                <a:latin typeface="Helvetica" pitchFamily="34" charset="0"/>
              </a:rPr>
              <a:pPr algn="r">
                <a:lnSpc>
                  <a:spcPct val="90000"/>
                </a:lnSpc>
              </a:pPr>
              <a:t>‹#›</a:t>
            </a:fld>
            <a:endParaRPr lang="en-US" sz="1000" dirty="0">
              <a:latin typeface="Helvetica" pitchFamily="34" charset="0"/>
            </a:endParaRPr>
          </a:p>
        </p:txBody>
      </p:sp>
      <p:sp>
        <p:nvSpPr>
          <p:cNvPr id="1037" name="Line 13"/>
          <p:cNvSpPr>
            <a:spLocks noChangeShapeType="1"/>
          </p:cNvSpPr>
          <p:nvPr userDrawn="1"/>
        </p:nvSpPr>
        <p:spPr bwMode="auto">
          <a:xfrm>
            <a:off x="1117601" y="935184"/>
            <a:ext cx="9749367" cy="0"/>
          </a:xfrm>
          <a:prstGeom prst="line">
            <a:avLst/>
          </a:prstGeom>
          <a:noFill/>
          <a:ln w="38100">
            <a:solidFill>
              <a:schemeClr val="tx1"/>
            </a:solidFill>
            <a:round/>
            <a:headEnd/>
            <a:tailEnd/>
          </a:ln>
          <a:effectLst/>
        </p:spPr>
        <p:txBody>
          <a:bodyPr wrap="none" anchor="ctr"/>
          <a:lstStyle/>
          <a:p>
            <a:endParaRPr lang="en-US" sz="1800" dirty="0"/>
          </a:p>
        </p:txBody>
      </p:sp>
      <p:sp>
        <p:nvSpPr>
          <p:cNvPr id="1039" name="Rectangle 15"/>
          <p:cNvSpPr>
            <a:spLocks noGrp="1" noChangeArrowheads="1"/>
          </p:cNvSpPr>
          <p:nvPr>
            <p:ph type="body" idx="1"/>
          </p:nvPr>
        </p:nvSpPr>
        <p:spPr bwMode="auto">
          <a:xfrm>
            <a:off x="209552" y="1041400"/>
            <a:ext cx="11728449" cy="5486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40" name="Picture 16"/>
          <p:cNvPicPr>
            <a:picLocks noChangeArrowheads="1"/>
          </p:cNvPicPr>
          <p:nvPr userDrawn="1"/>
        </p:nvPicPr>
        <p:blipFill>
          <a:blip r:embed="rId15" cstate="print"/>
          <a:srcRect/>
          <a:stretch>
            <a:fillRect/>
          </a:stretch>
        </p:blipFill>
        <p:spPr bwMode="auto">
          <a:xfrm>
            <a:off x="16934" y="93239"/>
            <a:ext cx="1100667" cy="841945"/>
          </a:xfrm>
          <a:prstGeom prst="rect">
            <a:avLst/>
          </a:prstGeom>
          <a:noFill/>
          <a:ln w="12700">
            <a:noFill/>
            <a:miter lim="800000"/>
            <a:headEnd/>
            <a:tailEnd/>
          </a:ln>
          <a:effectLst/>
        </p:spPr>
      </p:pic>
      <p:sp>
        <p:nvSpPr>
          <p:cNvPr id="2" name="Date Placeholder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A1B4D9-4EB9-493F-8A8E-1A5A83104D7B}" type="datetime1">
              <a:rPr lang="en-US" smtClean="0"/>
              <a:t>12/23/2021</a:t>
            </a:fld>
            <a:endParaRPr lang="en-US"/>
          </a:p>
        </p:txBody>
      </p:sp>
      <p:sp>
        <p:nvSpPr>
          <p:cNvPr id="4" name="Footer Placeholder 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 Rivera</a:t>
            </a:r>
          </a:p>
        </p:txBody>
      </p:sp>
      <p:pic>
        <p:nvPicPr>
          <p:cNvPr id="6" name="Picture 5"/>
          <p:cNvPicPr>
            <a:picLocks noChangeAspect="1"/>
          </p:cNvPicPr>
          <p:nvPr userDrawn="1"/>
        </p:nvPicPr>
        <p:blipFill>
          <a:blip r:embed="rId16"/>
          <a:stretch>
            <a:fillRect/>
          </a:stretch>
        </p:blipFill>
        <p:spPr>
          <a:xfrm>
            <a:off x="10768074" y="0"/>
            <a:ext cx="1409266" cy="1126639"/>
          </a:xfrm>
          <a:prstGeom prst="rect">
            <a:avLst/>
          </a:prstGeom>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60" r:id="rId13"/>
  </p:sldLayoutIdLst>
  <p:hf sldNum="0" hdr="0"/>
  <p:txStyles>
    <p:titleStyle>
      <a:lvl1pPr algn="l" rtl="0" fontAlgn="base">
        <a:spcBef>
          <a:spcPct val="0"/>
        </a:spcBef>
        <a:spcAft>
          <a:spcPct val="0"/>
        </a:spcAft>
        <a:defRPr sz="2400" b="1">
          <a:solidFill>
            <a:schemeClr val="tx1"/>
          </a:solidFill>
          <a:latin typeface="+mj-lt"/>
          <a:ea typeface="+mj-ea"/>
          <a:cs typeface="+mj-cs"/>
        </a:defRPr>
      </a:lvl1pPr>
      <a:lvl2pPr algn="l" rtl="0" fontAlgn="base">
        <a:spcBef>
          <a:spcPct val="0"/>
        </a:spcBef>
        <a:spcAft>
          <a:spcPct val="0"/>
        </a:spcAft>
        <a:defRPr sz="2400" b="1">
          <a:solidFill>
            <a:schemeClr val="tx1"/>
          </a:solidFill>
          <a:latin typeface="Helvetica" pitchFamily="34" charset="0"/>
        </a:defRPr>
      </a:lvl2pPr>
      <a:lvl3pPr algn="l" rtl="0" fontAlgn="base">
        <a:spcBef>
          <a:spcPct val="0"/>
        </a:spcBef>
        <a:spcAft>
          <a:spcPct val="0"/>
        </a:spcAft>
        <a:defRPr sz="2400" b="1">
          <a:solidFill>
            <a:schemeClr val="tx1"/>
          </a:solidFill>
          <a:latin typeface="Helvetica" pitchFamily="34" charset="0"/>
        </a:defRPr>
      </a:lvl3pPr>
      <a:lvl4pPr algn="l" rtl="0" fontAlgn="base">
        <a:spcBef>
          <a:spcPct val="0"/>
        </a:spcBef>
        <a:spcAft>
          <a:spcPct val="0"/>
        </a:spcAft>
        <a:defRPr sz="2400" b="1">
          <a:solidFill>
            <a:schemeClr val="tx1"/>
          </a:solidFill>
          <a:latin typeface="Helvetica" pitchFamily="34" charset="0"/>
        </a:defRPr>
      </a:lvl4pPr>
      <a:lvl5pPr algn="l" rtl="0" fontAlgn="base">
        <a:spcBef>
          <a:spcPct val="0"/>
        </a:spcBef>
        <a:spcAft>
          <a:spcPct val="0"/>
        </a:spcAft>
        <a:defRPr sz="2400" b="1">
          <a:solidFill>
            <a:schemeClr val="tx1"/>
          </a:solidFill>
          <a:latin typeface="Helvetica" pitchFamily="34" charset="0"/>
        </a:defRPr>
      </a:lvl5pPr>
      <a:lvl6pPr marL="457200" algn="l" rtl="0" fontAlgn="base">
        <a:spcBef>
          <a:spcPct val="0"/>
        </a:spcBef>
        <a:spcAft>
          <a:spcPct val="0"/>
        </a:spcAft>
        <a:defRPr sz="2400" b="1">
          <a:solidFill>
            <a:schemeClr val="tx1"/>
          </a:solidFill>
          <a:latin typeface="Helvetica" pitchFamily="34" charset="0"/>
        </a:defRPr>
      </a:lvl6pPr>
      <a:lvl7pPr marL="914400" algn="l" rtl="0" fontAlgn="base">
        <a:spcBef>
          <a:spcPct val="0"/>
        </a:spcBef>
        <a:spcAft>
          <a:spcPct val="0"/>
        </a:spcAft>
        <a:defRPr sz="2400" b="1">
          <a:solidFill>
            <a:schemeClr val="tx1"/>
          </a:solidFill>
          <a:latin typeface="Helvetica" pitchFamily="34" charset="0"/>
        </a:defRPr>
      </a:lvl7pPr>
      <a:lvl8pPr marL="1371600" algn="l" rtl="0" fontAlgn="base">
        <a:spcBef>
          <a:spcPct val="0"/>
        </a:spcBef>
        <a:spcAft>
          <a:spcPct val="0"/>
        </a:spcAft>
        <a:defRPr sz="2400" b="1">
          <a:solidFill>
            <a:schemeClr val="tx1"/>
          </a:solidFill>
          <a:latin typeface="Helvetica" pitchFamily="34" charset="0"/>
        </a:defRPr>
      </a:lvl8pPr>
      <a:lvl9pPr marL="1828800" algn="l" rtl="0" fontAlgn="base">
        <a:spcBef>
          <a:spcPct val="0"/>
        </a:spcBef>
        <a:spcAft>
          <a:spcPct val="0"/>
        </a:spcAft>
        <a:defRPr sz="2400" b="1">
          <a:solidFill>
            <a:schemeClr val="tx1"/>
          </a:solidFill>
          <a:latin typeface="Helvetica" pitchFamily="34" charset="0"/>
        </a:defRPr>
      </a:lvl9pPr>
    </p:titleStyle>
    <p:bodyStyle>
      <a:lvl1pPr marL="342900" indent="-342900" algn="l" rtl="0" eaLnBrk="0" fontAlgn="base" hangingPunct="0">
        <a:spcBef>
          <a:spcPct val="20000"/>
        </a:spcBef>
        <a:spcAft>
          <a:spcPct val="40000"/>
        </a:spcAft>
        <a:buClr>
          <a:srgbClr val="BB0018"/>
        </a:buClr>
        <a:buFont typeface="Wingdings" pitchFamily="2" charset="2"/>
        <a:buChar char="l"/>
        <a:defRPr b="1">
          <a:solidFill>
            <a:schemeClr val="tx1"/>
          </a:solidFill>
          <a:latin typeface="+mn-lt"/>
          <a:ea typeface="+mn-ea"/>
          <a:cs typeface="+mn-cs"/>
        </a:defRPr>
      </a:lvl1pPr>
      <a:lvl2pPr marL="742950" indent="-285750" algn="l" rtl="0" eaLnBrk="0" fontAlgn="base" hangingPunct="0">
        <a:spcBef>
          <a:spcPct val="0"/>
        </a:spcBef>
        <a:spcAft>
          <a:spcPct val="35000"/>
        </a:spcAft>
        <a:buClr>
          <a:srgbClr val="BB0018"/>
        </a:buClr>
        <a:buSzPct val="75000"/>
        <a:buFont typeface="Wingdings" pitchFamily="2" charset="2"/>
        <a:buChar char="n"/>
        <a:defRPr>
          <a:solidFill>
            <a:schemeClr val="tx1"/>
          </a:solidFill>
          <a:latin typeface="+mn-lt"/>
        </a:defRPr>
      </a:lvl2pPr>
      <a:lvl3pPr marL="1143000" indent="-228600" algn="l" rtl="0" eaLnBrk="0" fontAlgn="base" hangingPunct="0">
        <a:spcBef>
          <a:spcPct val="0"/>
        </a:spcBef>
        <a:spcAft>
          <a:spcPct val="35000"/>
        </a:spcAft>
        <a:buClr>
          <a:srgbClr val="BB0018"/>
        </a:buClr>
        <a:buChar char="•"/>
        <a:defRPr sz="1600">
          <a:solidFill>
            <a:schemeClr val="tx1"/>
          </a:solidFill>
          <a:latin typeface="+mn-lt"/>
        </a:defRPr>
      </a:lvl3pPr>
      <a:lvl4pPr marL="1600200" indent="-228600" algn="l" rtl="0" eaLnBrk="0" fontAlgn="base" hangingPunct="0">
        <a:spcBef>
          <a:spcPct val="0"/>
        </a:spcBef>
        <a:spcAft>
          <a:spcPct val="35000"/>
        </a:spcAft>
        <a:buClr>
          <a:srgbClr val="BB0018"/>
        </a:buClr>
        <a:buChar char="–"/>
        <a:defRPr sz="1400">
          <a:solidFill>
            <a:schemeClr val="tx1"/>
          </a:solidFill>
          <a:latin typeface="+mn-lt"/>
        </a:defRPr>
      </a:lvl4pPr>
      <a:lvl5pPr marL="2057400" indent="-228600" algn="l" rtl="0" eaLnBrk="0" fontAlgn="base" hangingPunct="0">
        <a:spcBef>
          <a:spcPct val="0"/>
        </a:spcBef>
        <a:spcAft>
          <a:spcPct val="35000"/>
        </a:spcAft>
        <a:buClr>
          <a:srgbClr val="BB0018"/>
        </a:buClr>
        <a:buChar char="»"/>
        <a:defRPr sz="1400">
          <a:solidFill>
            <a:schemeClr val="tx1"/>
          </a:solidFill>
          <a:latin typeface="+mn-lt"/>
        </a:defRPr>
      </a:lvl5pPr>
      <a:lvl6pPr marL="2514600" indent="-228600" algn="l" rtl="0" eaLnBrk="0" fontAlgn="base" hangingPunct="0">
        <a:spcBef>
          <a:spcPct val="0"/>
        </a:spcBef>
        <a:spcAft>
          <a:spcPct val="35000"/>
        </a:spcAft>
        <a:buClr>
          <a:srgbClr val="BB0018"/>
        </a:buClr>
        <a:buChar char="»"/>
        <a:defRPr sz="1400">
          <a:solidFill>
            <a:schemeClr val="tx1"/>
          </a:solidFill>
          <a:latin typeface="+mn-lt"/>
        </a:defRPr>
      </a:lvl6pPr>
      <a:lvl7pPr marL="2971800" indent="-228600" algn="l" rtl="0" eaLnBrk="0" fontAlgn="base" hangingPunct="0">
        <a:spcBef>
          <a:spcPct val="0"/>
        </a:spcBef>
        <a:spcAft>
          <a:spcPct val="35000"/>
        </a:spcAft>
        <a:buClr>
          <a:srgbClr val="BB0018"/>
        </a:buClr>
        <a:buChar char="»"/>
        <a:defRPr sz="1400">
          <a:solidFill>
            <a:schemeClr val="tx1"/>
          </a:solidFill>
          <a:latin typeface="+mn-lt"/>
        </a:defRPr>
      </a:lvl7pPr>
      <a:lvl8pPr marL="3429000" indent="-228600" algn="l" rtl="0" eaLnBrk="0" fontAlgn="base" hangingPunct="0">
        <a:spcBef>
          <a:spcPct val="0"/>
        </a:spcBef>
        <a:spcAft>
          <a:spcPct val="35000"/>
        </a:spcAft>
        <a:buClr>
          <a:srgbClr val="BB0018"/>
        </a:buClr>
        <a:buChar char="»"/>
        <a:defRPr sz="1400">
          <a:solidFill>
            <a:schemeClr val="tx1"/>
          </a:solidFill>
          <a:latin typeface="+mn-lt"/>
        </a:defRPr>
      </a:lvl8pPr>
      <a:lvl9pPr marL="3886200" indent="-228600" algn="l" rtl="0" eaLnBrk="0" fontAlgn="base" hangingPunct="0">
        <a:spcBef>
          <a:spcPct val="0"/>
        </a:spcBef>
        <a:spcAft>
          <a:spcPct val="35000"/>
        </a:spcAft>
        <a:buClr>
          <a:srgbClr val="BB0018"/>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esmats.eu/esmatspapers/pastpapers/pdfs/2021/rivera.pdf"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64719" y="987204"/>
            <a:ext cx="8969122" cy="1446550"/>
          </a:xfrm>
          <a:prstGeom prst="rect">
            <a:avLst/>
          </a:prstGeom>
        </p:spPr>
        <p:txBody>
          <a:bodyPr wrap="none">
            <a:spAutoFit/>
          </a:bodyPr>
          <a:lstStyle/>
          <a:p>
            <a:pPr algn="ctr" fontAlgn="base">
              <a:spcBef>
                <a:spcPct val="0"/>
              </a:spcBef>
              <a:spcAft>
                <a:spcPct val="0"/>
              </a:spcAft>
            </a:pPr>
            <a:r>
              <a:rPr lang="en-US" altLang="en-US" sz="4400" b="1" dirty="0">
                <a:solidFill>
                  <a:srgbClr val="0070C0"/>
                </a:solidFill>
                <a:cs typeface="Arial" charset="0"/>
              </a:rPr>
              <a:t>Study of Spacecraft Deployables</a:t>
            </a:r>
          </a:p>
          <a:p>
            <a:pPr algn="ctr" fontAlgn="base">
              <a:spcBef>
                <a:spcPct val="0"/>
              </a:spcBef>
              <a:spcAft>
                <a:spcPct val="0"/>
              </a:spcAft>
            </a:pPr>
            <a:r>
              <a:rPr lang="en-US" altLang="en-US" sz="4400" b="1" dirty="0">
                <a:solidFill>
                  <a:srgbClr val="0070C0"/>
                </a:solidFill>
                <a:cs typeface="Arial" charset="0"/>
              </a:rPr>
              <a:t>Failures</a:t>
            </a:r>
          </a:p>
        </p:txBody>
      </p:sp>
      <p:sp>
        <p:nvSpPr>
          <p:cNvPr id="7" name="Rectangle 6"/>
          <p:cNvSpPr/>
          <p:nvPr/>
        </p:nvSpPr>
        <p:spPr>
          <a:xfrm>
            <a:off x="912045" y="3009901"/>
            <a:ext cx="10474470" cy="3293209"/>
          </a:xfrm>
          <a:prstGeom prst="rect">
            <a:avLst/>
          </a:prstGeom>
        </p:spPr>
        <p:txBody>
          <a:bodyPr wrap="none">
            <a:spAutoFit/>
          </a:bodyPr>
          <a:lstStyle/>
          <a:p>
            <a:pPr algn="ctr" fontAlgn="base">
              <a:spcBef>
                <a:spcPct val="0"/>
              </a:spcBef>
              <a:spcAft>
                <a:spcPct val="0"/>
              </a:spcAft>
            </a:pPr>
            <a:r>
              <a:rPr lang="en-US" altLang="en-US" sz="2400" b="1" dirty="0">
                <a:solidFill>
                  <a:srgbClr val="000000"/>
                </a:solidFill>
                <a:cs typeface="Arial" charset="0"/>
              </a:rPr>
              <a:t>Alejandro Rivera</a:t>
            </a:r>
          </a:p>
          <a:p>
            <a:pPr algn="ctr" fontAlgn="base">
              <a:spcBef>
                <a:spcPct val="0"/>
              </a:spcBef>
              <a:spcAft>
                <a:spcPct val="0"/>
              </a:spcAft>
            </a:pPr>
            <a:r>
              <a:rPr lang="en-US" altLang="en-US" sz="2000" b="1" dirty="0">
                <a:solidFill>
                  <a:srgbClr val="000000"/>
                </a:solidFill>
                <a:cs typeface="Arial" charset="0"/>
              </a:rPr>
              <a:t>Deployables Analysis Engineer</a:t>
            </a:r>
          </a:p>
          <a:p>
            <a:pPr algn="ctr" fontAlgn="base">
              <a:spcBef>
                <a:spcPct val="0"/>
              </a:spcBef>
              <a:spcAft>
                <a:spcPct val="0"/>
              </a:spcAft>
            </a:pPr>
            <a:endParaRPr lang="en-US" altLang="en-US" b="1" dirty="0">
              <a:solidFill>
                <a:srgbClr val="000000"/>
              </a:solidFill>
              <a:cs typeface="Arial" charset="0"/>
            </a:endParaRPr>
          </a:p>
          <a:p>
            <a:pPr algn="ctr" fontAlgn="base">
              <a:spcBef>
                <a:spcPct val="0"/>
              </a:spcBef>
              <a:spcAft>
                <a:spcPct val="0"/>
              </a:spcAft>
            </a:pPr>
            <a:r>
              <a:rPr lang="en-US" altLang="en-US" b="1" dirty="0">
                <a:solidFill>
                  <a:srgbClr val="000000"/>
                </a:solidFill>
                <a:cs typeface="Arial" charset="0"/>
              </a:rPr>
              <a:t>NASA Goddard Space Flight Center</a:t>
            </a:r>
          </a:p>
          <a:p>
            <a:pPr algn="ctr" fontAlgn="base">
              <a:spcBef>
                <a:spcPct val="0"/>
              </a:spcBef>
              <a:spcAft>
                <a:spcPct val="0"/>
              </a:spcAft>
            </a:pPr>
            <a:endParaRPr lang="en-US" altLang="en-US" sz="2800" b="1" dirty="0">
              <a:solidFill>
                <a:srgbClr val="000000"/>
              </a:solidFill>
              <a:cs typeface="Arial" charset="0"/>
            </a:endParaRPr>
          </a:p>
          <a:p>
            <a:pPr algn="ctr" fontAlgn="base">
              <a:spcBef>
                <a:spcPct val="0"/>
              </a:spcBef>
              <a:spcAft>
                <a:spcPct val="0"/>
              </a:spcAft>
            </a:pPr>
            <a:endParaRPr lang="en-US" altLang="en-US" sz="2800" b="1" dirty="0">
              <a:solidFill>
                <a:srgbClr val="000000"/>
              </a:solidFill>
              <a:cs typeface="Arial" charset="0"/>
            </a:endParaRPr>
          </a:p>
          <a:p>
            <a:pPr algn="just" fontAlgn="base"/>
            <a:r>
              <a:rPr lang="en-US" altLang="en-US" sz="2800" b="1" dirty="0">
                <a:solidFill>
                  <a:srgbClr val="404040"/>
                </a:solidFill>
                <a:latin typeface="Trebuchet MS" panose="020B0603020202020204" pitchFamily="34" charset="0"/>
              </a:rPr>
              <a:t>Space Systems Anomalies and Failures (SCAF) Workshop 2022</a:t>
            </a:r>
            <a:endParaRPr lang="en-US" altLang="en-US" sz="2800" b="1" dirty="0">
              <a:solidFill>
                <a:srgbClr val="000000"/>
              </a:solidFill>
              <a:cs typeface="Arial" charset="0"/>
            </a:endParaRPr>
          </a:p>
          <a:p>
            <a:pPr algn="ctr" fontAlgn="base">
              <a:spcBef>
                <a:spcPct val="0"/>
              </a:spcBef>
              <a:spcAft>
                <a:spcPct val="0"/>
              </a:spcAft>
            </a:pPr>
            <a:endParaRPr lang="en-US" altLang="en-US" sz="2400" b="1" dirty="0">
              <a:solidFill>
                <a:srgbClr val="000000"/>
              </a:solidFill>
              <a:cs typeface="Arial" charset="0"/>
            </a:endParaRPr>
          </a:p>
          <a:p>
            <a:pPr algn="ctr" fontAlgn="base">
              <a:spcBef>
                <a:spcPct val="0"/>
              </a:spcBef>
              <a:spcAft>
                <a:spcPct val="0"/>
              </a:spcAft>
            </a:pPr>
            <a:r>
              <a:rPr lang="en-US" altLang="en-US" sz="2000" b="1" dirty="0">
                <a:solidFill>
                  <a:srgbClr val="0070C0"/>
                </a:solidFill>
                <a:cs typeface="Arial" charset="0"/>
              </a:rPr>
              <a:t>January 11</a:t>
            </a:r>
            <a:r>
              <a:rPr lang="en-US" altLang="en-US" sz="2000" b="1" baseline="30000" dirty="0">
                <a:solidFill>
                  <a:srgbClr val="0070C0"/>
                </a:solidFill>
                <a:cs typeface="Arial" charset="0"/>
              </a:rPr>
              <a:t>th</a:t>
            </a:r>
            <a:r>
              <a:rPr lang="en-US" altLang="en-US" sz="2000" b="1" dirty="0">
                <a:solidFill>
                  <a:srgbClr val="0070C0"/>
                </a:solidFill>
                <a:cs typeface="Arial" charset="0"/>
              </a:rPr>
              <a:t>,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t>
            </a:r>
          </a:p>
        </p:txBody>
      </p:sp>
      <p:sp>
        <p:nvSpPr>
          <p:cNvPr id="3" name="TextBox 2"/>
          <p:cNvSpPr txBox="1"/>
          <p:nvPr/>
        </p:nvSpPr>
        <p:spPr>
          <a:xfrm>
            <a:off x="1280160" y="6096000"/>
            <a:ext cx="914400" cy="914400"/>
          </a:xfrm>
          <a:prstGeom prst="rect">
            <a:avLst/>
          </a:prstGeom>
        </p:spPr>
        <p:txBody>
          <a:bodyPr vert="horz" wrap="none" lIns="91440" tIns="45720" rIns="91440" bIns="45720" rtlCol="0">
            <a:noAutofit/>
          </a:bodyPr>
          <a:lstStyle/>
          <a:p>
            <a:pPr algn="l">
              <a:lnSpc>
                <a:spcPct val="90000"/>
              </a:lnSpc>
              <a:spcBef>
                <a:spcPts val="800"/>
              </a:spcBef>
            </a:pPr>
            <a:endParaRPr lang="en-US" dirty="0"/>
          </a:p>
        </p:txBody>
      </p:sp>
      <p:sp>
        <p:nvSpPr>
          <p:cNvPr id="4" name="TextBox 3"/>
          <p:cNvSpPr txBox="1"/>
          <p:nvPr/>
        </p:nvSpPr>
        <p:spPr>
          <a:xfrm>
            <a:off x="378069" y="1257300"/>
            <a:ext cx="11095893"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a:t>Deployables failures still taking place at an average of 1 every two years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Loss of mission goals and spacecraft performance</a:t>
            </a:r>
          </a:p>
          <a:p>
            <a:pPr marL="800100" lvl="1"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Desire to understand what have historically been the most common modes of failure of deployables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Role of the Space Environment on Deployment Anomalies &amp; Failures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How can we prevent these anomalies/failures</a:t>
            </a:r>
            <a:r>
              <a:rPr lang="en-US" sz="2400" dirty="0">
                <a:solidFill>
                  <a:srgbClr val="FF0000"/>
                </a:solidFill>
              </a:rPr>
              <a:t> </a:t>
            </a:r>
            <a:r>
              <a:rPr lang="en-US" sz="2400" dirty="0"/>
              <a:t>from happening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Share our findings with SCAF Community</a:t>
            </a:r>
          </a:p>
        </p:txBody>
      </p:sp>
      <p:sp>
        <p:nvSpPr>
          <p:cNvPr id="5" name="Date Placeholder 4"/>
          <p:cNvSpPr>
            <a:spLocks noGrp="1"/>
          </p:cNvSpPr>
          <p:nvPr>
            <p:ph type="dt" sz="half" idx="10"/>
          </p:nvPr>
        </p:nvSpPr>
        <p:spPr/>
        <p:txBody>
          <a:bodyPr/>
          <a:lstStyle/>
          <a:p>
            <a:fld id="{85FBC4E8-DD08-4C33-9809-C6AAB743EF4B}" type="datetime1">
              <a:rPr lang="en-US" smtClean="0"/>
              <a:t>12/23/2021</a:t>
            </a:fld>
            <a:endParaRPr lang="en-US"/>
          </a:p>
        </p:txBody>
      </p:sp>
      <p:sp>
        <p:nvSpPr>
          <p:cNvPr id="6" name="Footer Placeholder 5"/>
          <p:cNvSpPr>
            <a:spLocks noGrp="1"/>
          </p:cNvSpPr>
          <p:nvPr>
            <p:ph type="ftr" sz="quarter" idx="11"/>
          </p:nvPr>
        </p:nvSpPr>
        <p:spPr/>
        <p:txBody>
          <a:bodyPr/>
          <a:lstStyle/>
          <a:p>
            <a:r>
              <a:rPr lang="en-US"/>
              <a:t>A. Rivera</a:t>
            </a:r>
          </a:p>
        </p:txBody>
      </p:sp>
    </p:spTree>
    <p:extLst>
      <p:ext uri="{BB962C8B-B14F-4D97-AF65-F5344CB8AC3E}">
        <p14:creationId xmlns:p14="http://schemas.microsoft.com/office/powerpoint/2010/main" val="4015443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YEARLY ANOMALIES DISTRIBUTION</a:t>
            </a:r>
          </a:p>
        </p:txBody>
      </p:sp>
      <p:sp>
        <p:nvSpPr>
          <p:cNvPr id="3" name="TextBox 2"/>
          <p:cNvSpPr txBox="1"/>
          <p:nvPr/>
        </p:nvSpPr>
        <p:spPr>
          <a:xfrm>
            <a:off x="1280160" y="6096000"/>
            <a:ext cx="914400" cy="914400"/>
          </a:xfrm>
          <a:prstGeom prst="rect">
            <a:avLst/>
          </a:prstGeom>
        </p:spPr>
        <p:txBody>
          <a:bodyPr vert="horz" wrap="none" lIns="91440" tIns="45720" rIns="91440" bIns="45720" rtlCol="0">
            <a:noAutofit/>
          </a:bodyPr>
          <a:lstStyle/>
          <a:p>
            <a:pPr algn="l">
              <a:lnSpc>
                <a:spcPct val="90000"/>
              </a:lnSpc>
              <a:spcBef>
                <a:spcPts val="800"/>
              </a:spcBef>
            </a:pPr>
            <a:endParaRPr lang="en-US" dirty="0"/>
          </a:p>
        </p:txBody>
      </p:sp>
      <p:pic>
        <p:nvPicPr>
          <p:cNvPr id="7" name="Picture 6"/>
          <p:cNvPicPr>
            <a:picLocks noChangeAspect="1"/>
          </p:cNvPicPr>
          <p:nvPr/>
        </p:nvPicPr>
        <p:blipFill>
          <a:blip r:embed="rId3"/>
          <a:stretch>
            <a:fillRect/>
          </a:stretch>
        </p:blipFill>
        <p:spPr>
          <a:xfrm>
            <a:off x="731265" y="1222871"/>
            <a:ext cx="10926107" cy="4348370"/>
          </a:xfrm>
          <a:prstGeom prst="rect">
            <a:avLst/>
          </a:prstGeom>
        </p:spPr>
      </p:pic>
      <p:sp>
        <p:nvSpPr>
          <p:cNvPr id="4" name="Date Placeholder 3"/>
          <p:cNvSpPr>
            <a:spLocks noGrp="1"/>
          </p:cNvSpPr>
          <p:nvPr>
            <p:ph type="dt" sz="half" idx="10"/>
          </p:nvPr>
        </p:nvSpPr>
        <p:spPr/>
        <p:txBody>
          <a:bodyPr/>
          <a:lstStyle/>
          <a:p>
            <a:fld id="{14286FC6-374D-4702-A718-D2C583C7EA31}" type="datetime1">
              <a:rPr lang="en-US" smtClean="0"/>
              <a:t>12/23/2021</a:t>
            </a:fld>
            <a:endParaRPr lang="en-US"/>
          </a:p>
        </p:txBody>
      </p:sp>
      <p:sp>
        <p:nvSpPr>
          <p:cNvPr id="5" name="Footer Placeholder 4"/>
          <p:cNvSpPr>
            <a:spLocks noGrp="1"/>
          </p:cNvSpPr>
          <p:nvPr>
            <p:ph type="ftr" sz="quarter" idx="11"/>
          </p:nvPr>
        </p:nvSpPr>
        <p:spPr/>
        <p:txBody>
          <a:bodyPr/>
          <a:lstStyle/>
          <a:p>
            <a:r>
              <a:rPr lang="en-US"/>
              <a:t>A. Rivera</a:t>
            </a:r>
          </a:p>
        </p:txBody>
      </p:sp>
    </p:spTree>
    <p:extLst>
      <p:ext uri="{BB962C8B-B14F-4D97-AF65-F5344CB8AC3E}">
        <p14:creationId xmlns:p14="http://schemas.microsoft.com/office/powerpoint/2010/main" val="3701851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ANOMALIES BY TYPE</a:t>
            </a:r>
          </a:p>
        </p:txBody>
      </p:sp>
      <p:sp>
        <p:nvSpPr>
          <p:cNvPr id="3" name="TextBox 2"/>
          <p:cNvSpPr txBox="1"/>
          <p:nvPr/>
        </p:nvSpPr>
        <p:spPr>
          <a:xfrm>
            <a:off x="1280160" y="6096000"/>
            <a:ext cx="914400" cy="914400"/>
          </a:xfrm>
          <a:prstGeom prst="rect">
            <a:avLst/>
          </a:prstGeom>
        </p:spPr>
        <p:txBody>
          <a:bodyPr vert="horz" wrap="none" lIns="91440" tIns="45720" rIns="91440" bIns="45720" rtlCol="0">
            <a:noAutofit/>
          </a:bodyPr>
          <a:lstStyle/>
          <a:p>
            <a:pPr algn="l">
              <a:lnSpc>
                <a:spcPct val="90000"/>
              </a:lnSpc>
              <a:spcBef>
                <a:spcPts val="800"/>
              </a:spcBef>
            </a:pPr>
            <a:endParaRPr lang="en-US" dirty="0"/>
          </a:p>
        </p:txBody>
      </p:sp>
      <p:pic>
        <p:nvPicPr>
          <p:cNvPr id="4" name="Picture 3"/>
          <p:cNvPicPr>
            <a:picLocks noChangeAspect="1"/>
          </p:cNvPicPr>
          <p:nvPr/>
        </p:nvPicPr>
        <p:blipFill>
          <a:blip r:embed="rId3"/>
          <a:stretch>
            <a:fillRect/>
          </a:stretch>
        </p:blipFill>
        <p:spPr>
          <a:xfrm>
            <a:off x="570680" y="1511349"/>
            <a:ext cx="5733917" cy="3493915"/>
          </a:xfrm>
          <a:prstGeom prst="rect">
            <a:avLst/>
          </a:prstGeom>
        </p:spPr>
      </p:pic>
      <p:sp>
        <p:nvSpPr>
          <p:cNvPr id="5" name="TextBox 4"/>
          <p:cNvSpPr txBox="1"/>
          <p:nvPr/>
        </p:nvSpPr>
        <p:spPr>
          <a:xfrm>
            <a:off x="6729047" y="1781908"/>
            <a:ext cx="5040922" cy="3662541"/>
          </a:xfrm>
          <a:prstGeom prst="rect">
            <a:avLst/>
          </a:prstGeom>
          <a:noFill/>
        </p:spPr>
        <p:txBody>
          <a:bodyPr wrap="square" rtlCol="0">
            <a:spAutoFit/>
          </a:bodyPr>
          <a:lstStyle/>
          <a:p>
            <a:pPr marL="285750" indent="-285750">
              <a:buFont typeface="Arial" panose="020B0604020202020204" pitchFamily="34" charset="0"/>
              <a:buChar char="•"/>
            </a:pPr>
            <a:r>
              <a:rPr lang="en-US" sz="2400" dirty="0"/>
              <a:t>Solar Array anomalies most common (54%)</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Antennas (37%)</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Booms (18%)</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r>
              <a:rPr lang="en-US" sz="2000" dirty="0"/>
              <a:t>Note:  Some SC had issues on more than         </a:t>
            </a:r>
          </a:p>
          <a:p>
            <a:r>
              <a:rPr lang="en-US" sz="2000" dirty="0"/>
              <a:t>           one type of deployable.</a:t>
            </a:r>
          </a:p>
        </p:txBody>
      </p:sp>
      <p:sp>
        <p:nvSpPr>
          <p:cNvPr id="6" name="Date Placeholder 5"/>
          <p:cNvSpPr>
            <a:spLocks noGrp="1"/>
          </p:cNvSpPr>
          <p:nvPr>
            <p:ph type="dt" sz="half" idx="10"/>
          </p:nvPr>
        </p:nvSpPr>
        <p:spPr/>
        <p:txBody>
          <a:bodyPr/>
          <a:lstStyle/>
          <a:p>
            <a:fld id="{EB21D120-CCE1-4532-971A-0783A618BFD2}" type="datetime1">
              <a:rPr lang="en-US" smtClean="0"/>
              <a:t>12/23/2021</a:t>
            </a:fld>
            <a:endParaRPr lang="en-US"/>
          </a:p>
        </p:txBody>
      </p:sp>
      <p:sp>
        <p:nvSpPr>
          <p:cNvPr id="7" name="Footer Placeholder 6"/>
          <p:cNvSpPr>
            <a:spLocks noGrp="1"/>
          </p:cNvSpPr>
          <p:nvPr>
            <p:ph type="ftr" sz="quarter" idx="11"/>
          </p:nvPr>
        </p:nvSpPr>
        <p:spPr/>
        <p:txBody>
          <a:bodyPr/>
          <a:lstStyle/>
          <a:p>
            <a:r>
              <a:rPr lang="en-US"/>
              <a:t>A. Rivera</a:t>
            </a:r>
          </a:p>
        </p:txBody>
      </p:sp>
      <p:sp>
        <p:nvSpPr>
          <p:cNvPr id="8" name="TextBox 7"/>
          <p:cNvSpPr txBox="1"/>
          <p:nvPr/>
        </p:nvSpPr>
        <p:spPr>
          <a:xfrm>
            <a:off x="202184" y="5521456"/>
            <a:ext cx="5759533" cy="369332"/>
          </a:xfrm>
          <a:prstGeom prst="rect">
            <a:avLst/>
          </a:prstGeom>
          <a:noFill/>
        </p:spPr>
        <p:txBody>
          <a:bodyPr wrap="square" rtlCol="0">
            <a:spAutoFit/>
          </a:bodyPr>
          <a:lstStyle/>
          <a:p>
            <a:r>
              <a:rPr lang="en-US" sz="1400" dirty="0"/>
              <a:t>* Based on published information.  Actuals may differ</a:t>
            </a:r>
            <a:r>
              <a:rPr lang="en-US" dirty="0"/>
              <a:t>.</a:t>
            </a:r>
          </a:p>
        </p:txBody>
      </p:sp>
    </p:spTree>
    <p:extLst>
      <p:ext uri="{BB962C8B-B14F-4D97-AF65-F5344CB8AC3E}">
        <p14:creationId xmlns:p14="http://schemas.microsoft.com/office/powerpoint/2010/main" val="3243320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9143999" cy="658091"/>
          </a:xfrm>
        </p:spPr>
        <p:txBody>
          <a:bodyPr/>
          <a:lstStyle/>
          <a:p>
            <a:r>
              <a:rPr lang="en-US" dirty="0"/>
              <a:t>SPACE ENVIRONMENT &amp; DEPLOYMENT ANOMALIES, 1of 2</a:t>
            </a:r>
          </a:p>
        </p:txBody>
      </p:sp>
      <p:sp>
        <p:nvSpPr>
          <p:cNvPr id="3" name="TextBox 2"/>
          <p:cNvSpPr txBox="1"/>
          <p:nvPr/>
        </p:nvSpPr>
        <p:spPr>
          <a:xfrm>
            <a:off x="1280160" y="6096000"/>
            <a:ext cx="914400" cy="914400"/>
          </a:xfrm>
          <a:prstGeom prst="rect">
            <a:avLst/>
          </a:prstGeom>
        </p:spPr>
        <p:txBody>
          <a:bodyPr vert="horz" wrap="none" lIns="91440" tIns="45720" rIns="91440" bIns="45720" rtlCol="0">
            <a:noAutofit/>
          </a:bodyPr>
          <a:lstStyle/>
          <a:p>
            <a:pPr algn="l">
              <a:lnSpc>
                <a:spcPct val="90000"/>
              </a:lnSpc>
              <a:spcBef>
                <a:spcPts val="800"/>
              </a:spcBef>
            </a:pPr>
            <a:endParaRPr lang="en-US" dirty="0"/>
          </a:p>
        </p:txBody>
      </p:sp>
      <p:sp>
        <p:nvSpPr>
          <p:cNvPr id="5" name="TextBox 4"/>
          <p:cNvSpPr txBox="1"/>
          <p:nvPr/>
        </p:nvSpPr>
        <p:spPr>
          <a:xfrm>
            <a:off x="200251" y="1093371"/>
            <a:ext cx="10089058" cy="5262979"/>
          </a:xfrm>
          <a:prstGeom prst="rect">
            <a:avLst/>
          </a:prstGeom>
          <a:noFill/>
        </p:spPr>
        <p:txBody>
          <a:bodyPr wrap="square" rtlCol="0">
            <a:spAutoFit/>
          </a:bodyPr>
          <a:lstStyle/>
          <a:p>
            <a:r>
              <a:rPr lang="en-US" sz="2400" dirty="0"/>
              <a:t>Two key Space Environments can affect Deployments</a:t>
            </a:r>
          </a:p>
          <a:p>
            <a:pPr marL="285750" indent="-285750">
              <a:buFont typeface="Arial" panose="020B0604020202020204" pitchFamily="34" charset="0"/>
              <a:buChar char="•"/>
            </a:pPr>
            <a:endParaRPr lang="en-US" sz="2400" dirty="0"/>
          </a:p>
          <a:p>
            <a:pPr marL="457200" indent="-457200">
              <a:buFont typeface="+mj-lt"/>
              <a:buAutoNum type="arabicPeriod"/>
            </a:pPr>
            <a:r>
              <a:rPr lang="en-US" sz="2400" b="1" dirty="0"/>
              <a:t>Vacuum:</a:t>
            </a:r>
          </a:p>
          <a:p>
            <a:pPr marL="800100" lvl="1" indent="-342900">
              <a:buFont typeface="Arial" panose="020B0604020202020204" pitchFamily="34" charset="0"/>
              <a:buChar char="•"/>
            </a:pPr>
            <a:r>
              <a:rPr lang="en-US" sz="2400" dirty="0"/>
              <a:t>Poor venting of sealed structures: </a:t>
            </a:r>
          </a:p>
          <a:p>
            <a:pPr marL="1257300" lvl="2" indent="-342900">
              <a:buFont typeface="Arial" panose="020B0604020202020204" pitchFamily="34" charset="0"/>
              <a:buChar char="•"/>
            </a:pPr>
            <a:r>
              <a:rPr lang="en-US" sz="2400" dirty="0"/>
              <a:t>Honeycomb panels → explosive decompression</a:t>
            </a:r>
          </a:p>
          <a:p>
            <a:pPr marL="1257300" lvl="2" indent="-342900">
              <a:buFont typeface="Arial" panose="020B0604020202020204" pitchFamily="34" charset="0"/>
              <a:buChar char="•"/>
            </a:pPr>
            <a:r>
              <a:rPr lang="en-US" sz="2400" dirty="0"/>
              <a:t>Blankets → inflation</a:t>
            </a:r>
          </a:p>
          <a:p>
            <a:pPr lvl="2"/>
            <a:endParaRPr lang="en-US" sz="2400" dirty="0"/>
          </a:p>
          <a:p>
            <a:pPr marL="800100" lvl="1" indent="-342900">
              <a:buFont typeface="Arial" panose="020B0604020202020204" pitchFamily="34" charset="0"/>
              <a:buChar char="•"/>
            </a:pPr>
            <a:r>
              <a:rPr lang="en-US" sz="2400" dirty="0"/>
              <a:t>Cold Welding</a:t>
            </a:r>
          </a:p>
          <a:p>
            <a:pPr marL="1257300" lvl="2" indent="-342900">
              <a:buFont typeface="Arial" panose="020B0604020202020204" pitchFamily="34" charset="0"/>
              <a:buChar char="•"/>
            </a:pPr>
            <a:r>
              <a:rPr lang="en-US" sz="2400" dirty="0"/>
              <a:t>Clean surfaces of similar metal in contact and under vacuum → strong adhesion</a:t>
            </a:r>
          </a:p>
          <a:p>
            <a:pPr marL="800100" lvl="1" indent="-342900">
              <a:buFont typeface="Arial" panose="020B0604020202020204" pitchFamily="34" charset="0"/>
              <a:buChar char="•"/>
            </a:pPr>
            <a:endParaRPr lang="en-US" sz="2400" dirty="0"/>
          </a:p>
          <a:p>
            <a:pPr marL="800100" lvl="1" indent="-342900">
              <a:buFont typeface="Arial" panose="020B0604020202020204" pitchFamily="34" charset="0"/>
              <a:buChar char="•"/>
            </a:pPr>
            <a:r>
              <a:rPr lang="en-US" sz="2400" dirty="0"/>
              <a:t>Water desorption:  </a:t>
            </a:r>
          </a:p>
          <a:p>
            <a:pPr marL="1257300" lvl="2" indent="-342900">
              <a:buFont typeface="Arial" panose="020B0604020202020204" pitchFamily="34" charset="0"/>
              <a:buChar char="•"/>
            </a:pPr>
            <a:r>
              <a:rPr lang="en-US" sz="2400" dirty="0"/>
              <a:t>Polymers used in composites → contraction</a:t>
            </a:r>
          </a:p>
          <a:p>
            <a:pPr lvl="2"/>
            <a:endParaRPr lang="en-US" sz="2400" dirty="0"/>
          </a:p>
        </p:txBody>
      </p:sp>
      <p:sp>
        <p:nvSpPr>
          <p:cNvPr id="6" name="Date Placeholder 5"/>
          <p:cNvSpPr>
            <a:spLocks noGrp="1"/>
          </p:cNvSpPr>
          <p:nvPr>
            <p:ph type="dt" sz="half" idx="10"/>
          </p:nvPr>
        </p:nvSpPr>
        <p:spPr/>
        <p:txBody>
          <a:bodyPr/>
          <a:lstStyle/>
          <a:p>
            <a:fld id="{EB21D120-CCE1-4532-971A-0783A618BFD2}" type="datetime1">
              <a:rPr lang="en-US" smtClean="0"/>
              <a:t>12/23/2021</a:t>
            </a:fld>
            <a:endParaRPr lang="en-US" dirty="0"/>
          </a:p>
        </p:txBody>
      </p:sp>
      <p:sp>
        <p:nvSpPr>
          <p:cNvPr id="7" name="Footer Placeholder 6"/>
          <p:cNvSpPr>
            <a:spLocks noGrp="1"/>
          </p:cNvSpPr>
          <p:nvPr>
            <p:ph type="ftr" sz="quarter" idx="11"/>
          </p:nvPr>
        </p:nvSpPr>
        <p:spPr/>
        <p:txBody>
          <a:bodyPr/>
          <a:lstStyle/>
          <a:p>
            <a:r>
              <a:rPr lang="en-US"/>
              <a:t>A. Rivera</a:t>
            </a:r>
          </a:p>
        </p:txBody>
      </p:sp>
    </p:spTree>
    <p:extLst>
      <p:ext uri="{BB962C8B-B14F-4D97-AF65-F5344CB8AC3E}">
        <p14:creationId xmlns:p14="http://schemas.microsoft.com/office/powerpoint/2010/main" val="741585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9051635" cy="658091"/>
          </a:xfrm>
        </p:spPr>
        <p:txBody>
          <a:bodyPr/>
          <a:lstStyle/>
          <a:p>
            <a:r>
              <a:rPr lang="en-US" dirty="0"/>
              <a:t>SPACE ENVIRONMENT &amp; DEPLOYMENT ANOMALIES, 2 of 2</a:t>
            </a:r>
          </a:p>
        </p:txBody>
      </p:sp>
      <p:sp>
        <p:nvSpPr>
          <p:cNvPr id="3" name="TextBox 2"/>
          <p:cNvSpPr txBox="1"/>
          <p:nvPr/>
        </p:nvSpPr>
        <p:spPr>
          <a:xfrm>
            <a:off x="1280160" y="6096000"/>
            <a:ext cx="914400" cy="914400"/>
          </a:xfrm>
          <a:prstGeom prst="rect">
            <a:avLst/>
          </a:prstGeom>
        </p:spPr>
        <p:txBody>
          <a:bodyPr vert="horz" wrap="none" lIns="91440" tIns="45720" rIns="91440" bIns="45720" rtlCol="0">
            <a:noAutofit/>
          </a:bodyPr>
          <a:lstStyle/>
          <a:p>
            <a:pPr algn="l">
              <a:lnSpc>
                <a:spcPct val="90000"/>
              </a:lnSpc>
              <a:spcBef>
                <a:spcPts val="800"/>
              </a:spcBef>
            </a:pPr>
            <a:endParaRPr lang="en-US" dirty="0"/>
          </a:p>
        </p:txBody>
      </p:sp>
      <p:sp>
        <p:nvSpPr>
          <p:cNvPr id="5" name="TextBox 4"/>
          <p:cNvSpPr txBox="1"/>
          <p:nvPr/>
        </p:nvSpPr>
        <p:spPr>
          <a:xfrm>
            <a:off x="86271" y="1064790"/>
            <a:ext cx="12019458" cy="4524315"/>
          </a:xfrm>
          <a:prstGeom prst="rect">
            <a:avLst/>
          </a:prstGeom>
          <a:noFill/>
        </p:spPr>
        <p:txBody>
          <a:bodyPr wrap="square" rtlCol="0">
            <a:spAutoFit/>
          </a:bodyPr>
          <a:lstStyle/>
          <a:p>
            <a:r>
              <a:rPr lang="en-US" sz="2400" dirty="0"/>
              <a:t>Two key Space Environments can affect Deployments</a:t>
            </a:r>
          </a:p>
          <a:p>
            <a:pPr marL="285750" indent="-285750">
              <a:buFont typeface="Arial" panose="020B0604020202020204" pitchFamily="34" charset="0"/>
              <a:buChar char="•"/>
            </a:pPr>
            <a:endParaRPr lang="en-US" sz="2400" dirty="0"/>
          </a:p>
          <a:p>
            <a:pPr marL="457200" indent="-457200">
              <a:buFont typeface="+mj-lt"/>
              <a:buAutoNum type="arabicPeriod" startAt="2"/>
            </a:pPr>
            <a:r>
              <a:rPr lang="en-US" sz="2400" b="1" dirty="0"/>
              <a:t>Thermal:</a:t>
            </a:r>
          </a:p>
          <a:p>
            <a:pPr marL="800100" lvl="1" indent="-342900">
              <a:buFont typeface="Arial" panose="020B0604020202020204" pitchFamily="34" charset="0"/>
              <a:buChar char="•"/>
            </a:pPr>
            <a:r>
              <a:rPr lang="en-US" sz="2400" dirty="0"/>
              <a:t>Orbital eclipse thermal extremes → approx. -173°C to +123°C for LEO (</a:t>
            </a:r>
            <a:r>
              <a:rPr lang="el-GR" sz="2400" dirty="0"/>
              <a:t>Δ</a:t>
            </a:r>
            <a:r>
              <a:rPr lang="en-US" sz="2400" dirty="0"/>
              <a:t>=296°C)</a:t>
            </a:r>
          </a:p>
          <a:p>
            <a:pPr marL="1257300" lvl="2" indent="-342900">
              <a:buFont typeface="Arial" panose="020B0604020202020204" pitchFamily="34" charset="0"/>
              <a:buChar char="•"/>
            </a:pPr>
            <a:r>
              <a:rPr lang="en-US" sz="2400" dirty="0"/>
              <a:t>SC appendages → jamming due to expansion and contraction </a:t>
            </a:r>
          </a:p>
          <a:p>
            <a:pPr marL="1257300" lvl="2" indent="-342900">
              <a:buFont typeface="Arial" panose="020B0604020202020204" pitchFamily="34" charset="0"/>
              <a:buChar char="•"/>
            </a:pPr>
            <a:r>
              <a:rPr lang="en-US" sz="2400" dirty="0"/>
              <a:t>Materials selection → CTE mismatches</a:t>
            </a:r>
          </a:p>
          <a:p>
            <a:pPr marL="1257300" lvl="2" indent="-342900">
              <a:buFont typeface="Arial" panose="020B0604020202020204" pitchFamily="34" charset="0"/>
              <a:buChar char="•"/>
            </a:pPr>
            <a:r>
              <a:rPr lang="en-US" sz="2400" dirty="0"/>
              <a:t>Clearances between moving parts → interferences due to thermal expansion</a:t>
            </a:r>
          </a:p>
          <a:p>
            <a:pPr marL="1257300" lvl="2" indent="-342900">
              <a:buFont typeface="Arial" panose="020B0604020202020204" pitchFamily="34" charset="0"/>
              <a:buChar char="•"/>
            </a:pPr>
            <a:r>
              <a:rPr lang="en-US" sz="2400" dirty="0"/>
              <a:t>Lubricants selection</a:t>
            </a:r>
          </a:p>
          <a:p>
            <a:pPr marL="1714500" lvl="3" indent="-342900">
              <a:buFont typeface="Arial" panose="020B0604020202020204" pitchFamily="34" charset="0"/>
              <a:buChar char="•"/>
            </a:pPr>
            <a:r>
              <a:rPr lang="en-US" sz="2400" dirty="0"/>
              <a:t>Cold Temps → COF increase / stiction, bearing friction, galling</a:t>
            </a:r>
          </a:p>
          <a:p>
            <a:pPr marL="1714500" lvl="3" indent="-342900">
              <a:buFont typeface="Arial" panose="020B0604020202020204" pitchFamily="34" charset="0"/>
              <a:buChar char="•"/>
            </a:pPr>
            <a:r>
              <a:rPr lang="en-US" sz="2400" dirty="0"/>
              <a:t>Hot Temps → wet lubricant depletion</a:t>
            </a:r>
          </a:p>
          <a:p>
            <a:pPr marL="1257300" lvl="2" indent="-342900">
              <a:buFont typeface="Arial" panose="020B0604020202020204" pitchFamily="34" charset="0"/>
              <a:buChar char="•"/>
            </a:pPr>
            <a:r>
              <a:rPr lang="en-US" sz="2400" dirty="0"/>
              <a:t>Harnesses →  Increase in bending stiffness across hingeline</a:t>
            </a:r>
          </a:p>
          <a:p>
            <a:pPr marL="285750" indent="-285750">
              <a:buFont typeface="Arial" panose="020B0604020202020204" pitchFamily="34" charset="0"/>
              <a:buChar char="•"/>
            </a:pPr>
            <a:endParaRPr lang="en-US" sz="2400" dirty="0"/>
          </a:p>
        </p:txBody>
      </p:sp>
      <p:sp>
        <p:nvSpPr>
          <p:cNvPr id="6" name="Date Placeholder 5"/>
          <p:cNvSpPr>
            <a:spLocks noGrp="1"/>
          </p:cNvSpPr>
          <p:nvPr>
            <p:ph type="dt" sz="half" idx="10"/>
          </p:nvPr>
        </p:nvSpPr>
        <p:spPr/>
        <p:txBody>
          <a:bodyPr/>
          <a:lstStyle/>
          <a:p>
            <a:fld id="{EB21D120-CCE1-4532-971A-0783A618BFD2}" type="datetime1">
              <a:rPr lang="en-US" smtClean="0"/>
              <a:t>12/23/2021</a:t>
            </a:fld>
            <a:endParaRPr lang="en-US"/>
          </a:p>
        </p:txBody>
      </p:sp>
      <p:sp>
        <p:nvSpPr>
          <p:cNvPr id="7" name="Footer Placeholder 6"/>
          <p:cNvSpPr>
            <a:spLocks noGrp="1"/>
          </p:cNvSpPr>
          <p:nvPr>
            <p:ph type="ftr" sz="quarter" idx="11"/>
          </p:nvPr>
        </p:nvSpPr>
        <p:spPr/>
        <p:txBody>
          <a:bodyPr/>
          <a:lstStyle/>
          <a:p>
            <a:r>
              <a:rPr lang="en-US"/>
              <a:t>A. Rivera</a:t>
            </a:r>
          </a:p>
        </p:txBody>
      </p:sp>
      <p:sp>
        <p:nvSpPr>
          <p:cNvPr id="8" name="Rectangle 7"/>
          <p:cNvSpPr/>
          <p:nvPr/>
        </p:nvSpPr>
        <p:spPr>
          <a:xfrm>
            <a:off x="360218" y="5497192"/>
            <a:ext cx="11046691" cy="830997"/>
          </a:xfrm>
          <a:prstGeom prst="rect">
            <a:avLst/>
          </a:prstGeom>
          <a:solidFill>
            <a:srgbClr val="00B0F0"/>
          </a:solidFill>
        </p:spPr>
        <p:txBody>
          <a:bodyPr wrap="square">
            <a:spAutoFit/>
          </a:bodyPr>
          <a:lstStyle/>
          <a:p>
            <a:pPr lvl="1"/>
            <a:r>
              <a:rPr lang="en-US" sz="2400" b="1" dirty="0"/>
              <a:t>SPACE ENVIRONMENTAL TESTING OF DEPLOYABLES IS ABSOLUTELY CRITICAL FOR MISSION SUCCESS</a:t>
            </a:r>
          </a:p>
        </p:txBody>
      </p:sp>
    </p:spTree>
    <p:extLst>
      <p:ext uri="{BB962C8B-B14F-4D97-AF65-F5344CB8AC3E}">
        <p14:creationId xmlns:p14="http://schemas.microsoft.com/office/powerpoint/2010/main" val="3394926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ANOMALIES AND FAILURES CAUSES</a:t>
            </a:r>
          </a:p>
        </p:txBody>
      </p:sp>
      <p:sp>
        <p:nvSpPr>
          <p:cNvPr id="3" name="TextBox 2"/>
          <p:cNvSpPr txBox="1"/>
          <p:nvPr/>
        </p:nvSpPr>
        <p:spPr>
          <a:xfrm>
            <a:off x="1280160" y="6096000"/>
            <a:ext cx="914400" cy="914400"/>
          </a:xfrm>
          <a:prstGeom prst="rect">
            <a:avLst/>
          </a:prstGeom>
        </p:spPr>
        <p:txBody>
          <a:bodyPr vert="horz" wrap="none" lIns="91440" tIns="45720" rIns="91440" bIns="45720" rtlCol="0">
            <a:noAutofit/>
          </a:bodyPr>
          <a:lstStyle/>
          <a:p>
            <a:pPr algn="l">
              <a:lnSpc>
                <a:spcPct val="90000"/>
              </a:lnSpc>
              <a:spcBef>
                <a:spcPts val="800"/>
              </a:spcBef>
            </a:pPr>
            <a:endParaRPr lang="en-US" dirty="0"/>
          </a:p>
        </p:txBody>
      </p:sp>
      <p:pic>
        <p:nvPicPr>
          <p:cNvPr id="6" name="Picture 5"/>
          <p:cNvPicPr>
            <a:picLocks noChangeAspect="1"/>
          </p:cNvPicPr>
          <p:nvPr/>
        </p:nvPicPr>
        <p:blipFill>
          <a:blip r:embed="rId3"/>
          <a:stretch>
            <a:fillRect/>
          </a:stretch>
        </p:blipFill>
        <p:spPr>
          <a:xfrm>
            <a:off x="606829" y="1364627"/>
            <a:ext cx="10449098" cy="4561708"/>
          </a:xfrm>
          <a:prstGeom prst="rect">
            <a:avLst/>
          </a:prstGeom>
        </p:spPr>
      </p:pic>
      <p:sp>
        <p:nvSpPr>
          <p:cNvPr id="4" name="Date Placeholder 3"/>
          <p:cNvSpPr>
            <a:spLocks noGrp="1"/>
          </p:cNvSpPr>
          <p:nvPr>
            <p:ph type="dt" sz="half" idx="10"/>
          </p:nvPr>
        </p:nvSpPr>
        <p:spPr/>
        <p:txBody>
          <a:bodyPr/>
          <a:lstStyle/>
          <a:p>
            <a:fld id="{A334D359-F452-4994-8BED-071BC84C93B0}" type="datetime1">
              <a:rPr lang="en-US" smtClean="0"/>
              <a:t>12/23/2021</a:t>
            </a:fld>
            <a:endParaRPr lang="en-US"/>
          </a:p>
        </p:txBody>
      </p:sp>
      <p:sp>
        <p:nvSpPr>
          <p:cNvPr id="5" name="Footer Placeholder 4"/>
          <p:cNvSpPr>
            <a:spLocks noGrp="1"/>
          </p:cNvSpPr>
          <p:nvPr>
            <p:ph type="ftr" sz="quarter" idx="11"/>
          </p:nvPr>
        </p:nvSpPr>
        <p:spPr/>
        <p:txBody>
          <a:bodyPr/>
          <a:lstStyle/>
          <a:p>
            <a:r>
              <a:rPr lang="en-US"/>
              <a:t>A. Rivera</a:t>
            </a:r>
          </a:p>
        </p:txBody>
      </p:sp>
      <p:sp>
        <p:nvSpPr>
          <p:cNvPr id="7" name="Left Brace 6"/>
          <p:cNvSpPr/>
          <p:nvPr/>
        </p:nvSpPr>
        <p:spPr bwMode="auto">
          <a:xfrm rot="5400000">
            <a:off x="1761281" y="2597707"/>
            <a:ext cx="427137" cy="1511299"/>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8" name="TextBox 7"/>
          <p:cNvSpPr txBox="1"/>
          <p:nvPr/>
        </p:nvSpPr>
        <p:spPr>
          <a:xfrm>
            <a:off x="1206500" y="2745055"/>
            <a:ext cx="1523999" cy="369332"/>
          </a:xfrm>
          <a:prstGeom prst="rect">
            <a:avLst/>
          </a:prstGeom>
          <a:noFill/>
        </p:spPr>
        <p:txBody>
          <a:bodyPr wrap="square" rtlCol="0">
            <a:spAutoFit/>
          </a:bodyPr>
          <a:lstStyle/>
          <a:p>
            <a:r>
              <a:rPr lang="en-US" dirty="0"/>
              <a:t>Interferences</a:t>
            </a:r>
          </a:p>
        </p:txBody>
      </p:sp>
      <p:sp>
        <p:nvSpPr>
          <p:cNvPr id="9" name="TextBox 8"/>
          <p:cNvSpPr txBox="1"/>
          <p:nvPr/>
        </p:nvSpPr>
        <p:spPr>
          <a:xfrm>
            <a:off x="71845" y="6078935"/>
            <a:ext cx="5759533" cy="369332"/>
          </a:xfrm>
          <a:prstGeom prst="rect">
            <a:avLst/>
          </a:prstGeom>
          <a:noFill/>
        </p:spPr>
        <p:txBody>
          <a:bodyPr wrap="square" rtlCol="0">
            <a:spAutoFit/>
          </a:bodyPr>
          <a:lstStyle/>
          <a:p>
            <a:r>
              <a:rPr lang="en-US" sz="1400" dirty="0"/>
              <a:t>* Based on published information.  Actual root causes may differ</a:t>
            </a:r>
            <a:r>
              <a:rPr lang="en-US" dirty="0"/>
              <a:t>.</a:t>
            </a:r>
          </a:p>
        </p:txBody>
      </p:sp>
      <p:sp>
        <p:nvSpPr>
          <p:cNvPr id="10" name="Oval 9"/>
          <p:cNvSpPr/>
          <p:nvPr/>
        </p:nvSpPr>
        <p:spPr bwMode="auto">
          <a:xfrm>
            <a:off x="1829214" y="2506762"/>
            <a:ext cx="258417" cy="258417"/>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11" name="Oval 10"/>
          <p:cNvSpPr/>
          <p:nvPr/>
        </p:nvSpPr>
        <p:spPr bwMode="auto">
          <a:xfrm>
            <a:off x="2822402" y="2671304"/>
            <a:ext cx="258417" cy="258417"/>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12" name="Oval 11"/>
          <p:cNvSpPr/>
          <p:nvPr/>
        </p:nvSpPr>
        <p:spPr bwMode="auto">
          <a:xfrm>
            <a:off x="3233219" y="5060008"/>
            <a:ext cx="258417" cy="258417"/>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13" name="Oval 12"/>
          <p:cNvSpPr/>
          <p:nvPr/>
        </p:nvSpPr>
        <p:spPr bwMode="auto">
          <a:xfrm>
            <a:off x="4488292" y="4219637"/>
            <a:ext cx="258417" cy="258417"/>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14" name="Oval 13"/>
          <p:cNvSpPr/>
          <p:nvPr/>
        </p:nvSpPr>
        <p:spPr bwMode="auto">
          <a:xfrm>
            <a:off x="7477840" y="5495816"/>
            <a:ext cx="258417" cy="258417"/>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15" name="TextBox 14"/>
          <p:cNvSpPr txBox="1"/>
          <p:nvPr/>
        </p:nvSpPr>
        <p:spPr>
          <a:xfrm>
            <a:off x="7884319" y="5471135"/>
            <a:ext cx="4044921" cy="307777"/>
          </a:xfrm>
          <a:prstGeom prst="rect">
            <a:avLst/>
          </a:prstGeom>
          <a:noFill/>
        </p:spPr>
        <p:txBody>
          <a:bodyPr wrap="square" rtlCol="0">
            <a:spAutoFit/>
          </a:bodyPr>
          <a:lstStyle/>
          <a:p>
            <a:r>
              <a:rPr lang="en-US" sz="1400" b="1" dirty="0"/>
              <a:t>CAN BE DUE TO THE SPACE ENVIRONMENT</a:t>
            </a:r>
          </a:p>
        </p:txBody>
      </p:sp>
    </p:spTree>
    <p:extLst>
      <p:ext uri="{BB962C8B-B14F-4D97-AF65-F5344CB8AC3E}">
        <p14:creationId xmlns:p14="http://schemas.microsoft.com/office/powerpoint/2010/main" val="1233336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SEVERITY</a:t>
            </a:r>
          </a:p>
        </p:txBody>
      </p:sp>
      <p:pic>
        <p:nvPicPr>
          <p:cNvPr id="6" name="Picture 5"/>
          <p:cNvPicPr>
            <a:picLocks noChangeAspect="1"/>
          </p:cNvPicPr>
          <p:nvPr/>
        </p:nvPicPr>
        <p:blipFill>
          <a:blip r:embed="rId3"/>
          <a:stretch>
            <a:fillRect/>
          </a:stretch>
        </p:blipFill>
        <p:spPr>
          <a:xfrm>
            <a:off x="7449542" y="4786738"/>
            <a:ext cx="3807397" cy="1934737"/>
          </a:xfrm>
          <a:prstGeom prst="rect">
            <a:avLst/>
          </a:prstGeom>
        </p:spPr>
      </p:pic>
      <p:pic>
        <p:nvPicPr>
          <p:cNvPr id="3" name="Picture 2"/>
          <p:cNvPicPr>
            <a:picLocks noChangeAspect="1"/>
          </p:cNvPicPr>
          <p:nvPr/>
        </p:nvPicPr>
        <p:blipFill>
          <a:blip r:embed="rId4"/>
          <a:stretch>
            <a:fillRect/>
          </a:stretch>
        </p:blipFill>
        <p:spPr>
          <a:xfrm>
            <a:off x="569887" y="1678422"/>
            <a:ext cx="5800000" cy="3609524"/>
          </a:xfrm>
          <a:prstGeom prst="rect">
            <a:avLst/>
          </a:prstGeom>
        </p:spPr>
      </p:pic>
      <p:sp>
        <p:nvSpPr>
          <p:cNvPr id="5" name="TextBox 4"/>
          <p:cNvSpPr txBox="1"/>
          <p:nvPr/>
        </p:nvSpPr>
        <p:spPr>
          <a:xfrm>
            <a:off x="7190937" y="1256934"/>
            <a:ext cx="4613096" cy="3170099"/>
          </a:xfrm>
          <a:prstGeom prst="rect">
            <a:avLst/>
          </a:prstGeom>
          <a:noFill/>
        </p:spPr>
        <p:txBody>
          <a:bodyPr wrap="square" rtlCol="0">
            <a:spAutoFit/>
          </a:bodyPr>
          <a:lstStyle/>
          <a:p>
            <a:pPr marL="285750" indent="-285750">
              <a:buFont typeface="Arial" panose="020B0604020202020204" pitchFamily="34" charset="0"/>
              <a:buChar char="•"/>
            </a:pPr>
            <a:r>
              <a:rPr lang="en-US" sz="2000" dirty="0"/>
              <a:t>54% of anomalies result in some degree of mission and/or SC performance degradation (minimal, substantial, critical or catastrophic)</a:t>
            </a:r>
          </a:p>
          <a:p>
            <a:endParaRPr lang="en-US" sz="2000" dirty="0"/>
          </a:p>
          <a:p>
            <a:pPr marL="285750" indent="-285750">
              <a:buFont typeface="Arial" panose="020B0604020202020204" pitchFamily="34" charset="0"/>
              <a:buChar char="•"/>
            </a:pPr>
            <a:r>
              <a:rPr lang="en-US" sz="2000" dirty="0"/>
              <a:t>31% of anomalies results in substantial reduction of spacecraft performance and or loss of mission goals</a:t>
            </a:r>
          </a:p>
          <a:p>
            <a:endParaRPr lang="en-US" sz="2000" dirty="0"/>
          </a:p>
        </p:txBody>
      </p:sp>
      <p:sp>
        <p:nvSpPr>
          <p:cNvPr id="4" name="Date Placeholder 3"/>
          <p:cNvSpPr>
            <a:spLocks noGrp="1"/>
          </p:cNvSpPr>
          <p:nvPr>
            <p:ph type="dt" sz="half" idx="10"/>
          </p:nvPr>
        </p:nvSpPr>
        <p:spPr/>
        <p:txBody>
          <a:bodyPr/>
          <a:lstStyle/>
          <a:p>
            <a:fld id="{F8CC1801-6CBF-4D06-8944-E0B7A08A33DB}" type="datetime1">
              <a:rPr lang="en-US" smtClean="0"/>
              <a:t>12/23/2021</a:t>
            </a:fld>
            <a:endParaRPr lang="en-US"/>
          </a:p>
        </p:txBody>
      </p:sp>
      <p:sp>
        <p:nvSpPr>
          <p:cNvPr id="7" name="Footer Placeholder 6"/>
          <p:cNvSpPr>
            <a:spLocks noGrp="1"/>
          </p:cNvSpPr>
          <p:nvPr>
            <p:ph type="ftr" sz="quarter" idx="11"/>
          </p:nvPr>
        </p:nvSpPr>
        <p:spPr/>
        <p:txBody>
          <a:bodyPr/>
          <a:lstStyle/>
          <a:p>
            <a:r>
              <a:rPr lang="en-US"/>
              <a:t>A. Rivera</a:t>
            </a:r>
          </a:p>
        </p:txBody>
      </p:sp>
      <p:sp>
        <p:nvSpPr>
          <p:cNvPr id="8" name="TextBox 7"/>
          <p:cNvSpPr txBox="1"/>
          <p:nvPr/>
        </p:nvSpPr>
        <p:spPr>
          <a:xfrm>
            <a:off x="130627" y="5987018"/>
            <a:ext cx="5759533" cy="369332"/>
          </a:xfrm>
          <a:prstGeom prst="rect">
            <a:avLst/>
          </a:prstGeom>
          <a:noFill/>
        </p:spPr>
        <p:txBody>
          <a:bodyPr wrap="square" rtlCol="0">
            <a:spAutoFit/>
          </a:bodyPr>
          <a:lstStyle/>
          <a:p>
            <a:r>
              <a:rPr lang="en-US" sz="1400" dirty="0"/>
              <a:t>* Based on published information.  Actuals may differ</a:t>
            </a:r>
            <a:r>
              <a:rPr lang="en-US" dirty="0"/>
              <a:t>.</a:t>
            </a:r>
          </a:p>
        </p:txBody>
      </p:sp>
    </p:spTree>
    <p:extLst>
      <p:ext uri="{BB962C8B-B14F-4D97-AF65-F5344CB8AC3E}">
        <p14:creationId xmlns:p14="http://schemas.microsoft.com/office/powerpoint/2010/main" val="4194404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INSURANCE CLAIMS</a:t>
            </a:r>
          </a:p>
        </p:txBody>
      </p:sp>
      <p:pic>
        <p:nvPicPr>
          <p:cNvPr id="4" name="Picture 3"/>
          <p:cNvPicPr>
            <a:picLocks noChangeAspect="1"/>
          </p:cNvPicPr>
          <p:nvPr/>
        </p:nvPicPr>
        <p:blipFill>
          <a:blip r:embed="rId3"/>
          <a:stretch>
            <a:fillRect/>
          </a:stretch>
        </p:blipFill>
        <p:spPr>
          <a:xfrm>
            <a:off x="629333" y="1314714"/>
            <a:ext cx="10933333" cy="4228571"/>
          </a:xfrm>
          <a:prstGeom prst="rect">
            <a:avLst/>
          </a:prstGeom>
        </p:spPr>
      </p:pic>
      <p:sp>
        <p:nvSpPr>
          <p:cNvPr id="3" name="Date Placeholder 2"/>
          <p:cNvSpPr>
            <a:spLocks noGrp="1"/>
          </p:cNvSpPr>
          <p:nvPr>
            <p:ph type="dt" sz="half" idx="10"/>
          </p:nvPr>
        </p:nvSpPr>
        <p:spPr/>
        <p:txBody>
          <a:bodyPr/>
          <a:lstStyle/>
          <a:p>
            <a:fld id="{DB72A8AA-D960-48F6-8824-440FA4F26D04}" type="datetime1">
              <a:rPr lang="en-US" smtClean="0"/>
              <a:t>12/23/2021</a:t>
            </a:fld>
            <a:endParaRPr lang="en-US"/>
          </a:p>
        </p:txBody>
      </p:sp>
      <p:sp>
        <p:nvSpPr>
          <p:cNvPr id="5" name="Footer Placeholder 4"/>
          <p:cNvSpPr>
            <a:spLocks noGrp="1"/>
          </p:cNvSpPr>
          <p:nvPr>
            <p:ph type="ftr" sz="quarter" idx="11"/>
          </p:nvPr>
        </p:nvSpPr>
        <p:spPr/>
        <p:txBody>
          <a:bodyPr/>
          <a:lstStyle/>
          <a:p>
            <a:r>
              <a:rPr lang="en-US"/>
              <a:t>A. Rivera</a:t>
            </a:r>
          </a:p>
        </p:txBody>
      </p:sp>
      <p:sp>
        <p:nvSpPr>
          <p:cNvPr id="6" name="TextBox 5"/>
          <p:cNvSpPr txBox="1"/>
          <p:nvPr/>
        </p:nvSpPr>
        <p:spPr>
          <a:xfrm>
            <a:off x="190004" y="5862842"/>
            <a:ext cx="5759533" cy="369332"/>
          </a:xfrm>
          <a:prstGeom prst="rect">
            <a:avLst/>
          </a:prstGeom>
          <a:noFill/>
        </p:spPr>
        <p:txBody>
          <a:bodyPr wrap="square" rtlCol="0">
            <a:spAutoFit/>
          </a:bodyPr>
          <a:lstStyle/>
          <a:p>
            <a:r>
              <a:rPr lang="en-US" sz="1400" dirty="0"/>
              <a:t>* Based on published information.  Actuals may differ</a:t>
            </a:r>
            <a:r>
              <a:rPr lang="en-US" dirty="0"/>
              <a:t>.</a:t>
            </a:r>
          </a:p>
        </p:txBody>
      </p:sp>
    </p:spTree>
    <p:extLst>
      <p:ext uri="{BB962C8B-B14F-4D97-AF65-F5344CB8AC3E}">
        <p14:creationId xmlns:p14="http://schemas.microsoft.com/office/powerpoint/2010/main" val="4051640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1953" y="1141820"/>
            <a:ext cx="5665177" cy="3739017"/>
          </a:xfrm>
          <a:prstGeom prst="rect">
            <a:avLst/>
          </a:prstGeom>
        </p:spPr>
      </p:pic>
      <p:sp>
        <p:nvSpPr>
          <p:cNvPr id="2" name="Title 1"/>
          <p:cNvSpPr>
            <a:spLocks noGrp="1"/>
          </p:cNvSpPr>
          <p:nvPr>
            <p:ph type="title"/>
          </p:nvPr>
        </p:nvSpPr>
        <p:spPr>
          <a:xfrm>
            <a:off x="1219200" y="152400"/>
            <a:ext cx="9274097" cy="658091"/>
          </a:xfrm>
        </p:spPr>
        <p:txBody>
          <a:bodyPr/>
          <a:lstStyle/>
          <a:p>
            <a:r>
              <a:rPr lang="en-US" dirty="0"/>
              <a:t>Thermal Blankets / Shields Interferences        		    New Dawn / Intelsat 28</a:t>
            </a:r>
          </a:p>
        </p:txBody>
      </p:sp>
      <p:sp>
        <p:nvSpPr>
          <p:cNvPr id="3" name="TextBox 2"/>
          <p:cNvSpPr txBox="1"/>
          <p:nvPr/>
        </p:nvSpPr>
        <p:spPr>
          <a:xfrm>
            <a:off x="1280160" y="6096000"/>
            <a:ext cx="914400" cy="914400"/>
          </a:xfrm>
          <a:prstGeom prst="rect">
            <a:avLst/>
          </a:prstGeom>
        </p:spPr>
        <p:txBody>
          <a:bodyPr vert="horz" wrap="none" lIns="91440" tIns="45720" rIns="91440" bIns="45720" rtlCol="0">
            <a:noAutofit/>
          </a:bodyPr>
          <a:lstStyle/>
          <a:p>
            <a:pPr algn="l">
              <a:lnSpc>
                <a:spcPct val="90000"/>
              </a:lnSpc>
              <a:spcBef>
                <a:spcPts val="800"/>
              </a:spcBef>
            </a:pPr>
            <a:endParaRPr lang="en-US" dirty="0"/>
          </a:p>
        </p:txBody>
      </p:sp>
      <p:sp>
        <p:nvSpPr>
          <p:cNvPr id="4" name="TextBox 3"/>
          <p:cNvSpPr txBox="1"/>
          <p:nvPr/>
        </p:nvSpPr>
        <p:spPr>
          <a:xfrm>
            <a:off x="186947" y="1030836"/>
            <a:ext cx="7703306" cy="2862322"/>
          </a:xfrm>
          <a:prstGeom prst="rect">
            <a:avLst/>
          </a:prstGeom>
          <a:noFill/>
        </p:spPr>
        <p:txBody>
          <a:bodyPr wrap="square" rtlCol="0">
            <a:spAutoFit/>
          </a:bodyPr>
          <a:lstStyle/>
          <a:p>
            <a:r>
              <a:rPr lang="en-US" sz="2000" dirty="0"/>
              <a:t>Launch Date: April 22, 2011</a:t>
            </a:r>
          </a:p>
          <a:p>
            <a:endParaRPr lang="en-US" sz="2000" dirty="0"/>
          </a:p>
          <a:p>
            <a:endParaRPr lang="en-US" sz="2000" dirty="0"/>
          </a:p>
          <a:p>
            <a:r>
              <a:rPr lang="en-US" sz="2000" u="sng" dirty="0"/>
              <a:t>Anomaly #1</a:t>
            </a:r>
            <a:r>
              <a:rPr lang="en-US" sz="2000" dirty="0"/>
              <a:t>: Ku-band antenna fails to deploy</a:t>
            </a:r>
          </a:p>
          <a:p>
            <a:endParaRPr lang="en-US" sz="2000" dirty="0"/>
          </a:p>
          <a:p>
            <a:r>
              <a:rPr lang="en-US" sz="2000" dirty="0"/>
              <a:t>Cause: deployment mechanisms interference with sunshield</a:t>
            </a:r>
          </a:p>
          <a:p>
            <a:endParaRPr lang="en-US" sz="2000" dirty="0"/>
          </a:p>
          <a:p>
            <a:r>
              <a:rPr lang="en-US" sz="2000" dirty="0"/>
              <a:t>Resolution: motor-driven deployment mechanism moved up and down to free antenna from sunshield</a:t>
            </a:r>
          </a:p>
        </p:txBody>
      </p:sp>
      <p:sp>
        <p:nvSpPr>
          <p:cNvPr id="6" name="TextBox 5"/>
          <p:cNvSpPr txBox="1"/>
          <p:nvPr/>
        </p:nvSpPr>
        <p:spPr>
          <a:xfrm>
            <a:off x="8514059" y="4990198"/>
            <a:ext cx="3380510" cy="1754326"/>
          </a:xfrm>
          <a:prstGeom prst="rect">
            <a:avLst/>
          </a:prstGeom>
          <a:noFill/>
        </p:spPr>
        <p:txBody>
          <a:bodyPr wrap="square" rtlCol="0">
            <a:spAutoFit/>
          </a:bodyPr>
          <a:lstStyle/>
          <a:p>
            <a:endParaRPr lang="en-US" dirty="0"/>
          </a:p>
          <a:p>
            <a:r>
              <a:rPr lang="en-US" dirty="0"/>
              <a:t>Consequences:  Mission Life reduced by 2 years</a:t>
            </a:r>
          </a:p>
          <a:p>
            <a:endParaRPr lang="en-US" dirty="0"/>
          </a:p>
          <a:p>
            <a:r>
              <a:rPr lang="en-US" dirty="0"/>
              <a:t>Insurance Claim:  $146M</a:t>
            </a:r>
          </a:p>
          <a:p>
            <a:endParaRPr lang="en-US" dirty="0"/>
          </a:p>
        </p:txBody>
      </p:sp>
      <p:sp>
        <p:nvSpPr>
          <p:cNvPr id="7" name="Date Placeholder 6"/>
          <p:cNvSpPr>
            <a:spLocks noGrp="1"/>
          </p:cNvSpPr>
          <p:nvPr>
            <p:ph type="dt" sz="half" idx="10"/>
          </p:nvPr>
        </p:nvSpPr>
        <p:spPr/>
        <p:txBody>
          <a:bodyPr/>
          <a:lstStyle/>
          <a:p>
            <a:fld id="{D821D9F1-E1FC-42B6-9CC5-15FFF6351F8A}" type="datetime1">
              <a:rPr lang="en-US" smtClean="0"/>
              <a:t>12/23/2021</a:t>
            </a:fld>
            <a:endParaRPr lang="en-US"/>
          </a:p>
        </p:txBody>
      </p:sp>
      <p:sp>
        <p:nvSpPr>
          <p:cNvPr id="8" name="Footer Placeholder 7"/>
          <p:cNvSpPr>
            <a:spLocks noGrp="1"/>
          </p:cNvSpPr>
          <p:nvPr>
            <p:ph type="ftr" sz="quarter" idx="11"/>
          </p:nvPr>
        </p:nvSpPr>
        <p:spPr/>
        <p:txBody>
          <a:bodyPr/>
          <a:lstStyle/>
          <a:p>
            <a:r>
              <a:rPr lang="en-US"/>
              <a:t>A. Rivera</a:t>
            </a:r>
          </a:p>
        </p:txBody>
      </p:sp>
      <p:sp>
        <p:nvSpPr>
          <p:cNvPr id="9" name="Rectangle 8"/>
          <p:cNvSpPr/>
          <p:nvPr/>
        </p:nvSpPr>
        <p:spPr>
          <a:xfrm>
            <a:off x="184968" y="4307997"/>
            <a:ext cx="7130232" cy="1938992"/>
          </a:xfrm>
          <a:prstGeom prst="rect">
            <a:avLst/>
          </a:prstGeom>
        </p:spPr>
        <p:txBody>
          <a:bodyPr wrap="square">
            <a:spAutoFit/>
          </a:bodyPr>
          <a:lstStyle/>
          <a:p>
            <a:r>
              <a:rPr lang="en-US" sz="2000" u="sng" dirty="0"/>
              <a:t>Anomaly #2</a:t>
            </a:r>
            <a:r>
              <a:rPr lang="en-US" sz="2000" dirty="0"/>
              <a:t>:  unable to deploy its C-band reflector antenna</a:t>
            </a:r>
          </a:p>
          <a:p>
            <a:endParaRPr lang="en-US" sz="2000" dirty="0"/>
          </a:p>
          <a:p>
            <a:r>
              <a:rPr lang="en-US" sz="2000" dirty="0"/>
              <a:t>Cause: antenna’s spring-loaded deployment mechanism got caught in the billows of its sunshield</a:t>
            </a:r>
          </a:p>
          <a:p>
            <a:endParaRPr lang="en-US" sz="2000" dirty="0"/>
          </a:p>
          <a:p>
            <a:r>
              <a:rPr lang="en-US" sz="2000" dirty="0"/>
              <a:t>Resolution:  Shaking of the SC unsuccessful</a:t>
            </a:r>
          </a:p>
        </p:txBody>
      </p:sp>
    </p:spTree>
    <p:extLst>
      <p:ext uri="{BB962C8B-B14F-4D97-AF65-F5344CB8AC3E}">
        <p14:creationId xmlns:p14="http://schemas.microsoft.com/office/powerpoint/2010/main" val="2961415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8955931" cy="658091"/>
          </a:xfrm>
        </p:spPr>
        <p:txBody>
          <a:bodyPr/>
          <a:lstStyle/>
          <a:p>
            <a:r>
              <a:rPr lang="en-US" dirty="0"/>
              <a:t>Solid Lubricant		Earth Radiation Budget Satellite</a:t>
            </a:r>
          </a:p>
        </p:txBody>
      </p:sp>
      <p:pic>
        <p:nvPicPr>
          <p:cNvPr id="7" name="Picture 6"/>
          <p:cNvPicPr>
            <a:picLocks noChangeAspect="1"/>
          </p:cNvPicPr>
          <p:nvPr/>
        </p:nvPicPr>
        <p:blipFill>
          <a:blip r:embed="rId3"/>
          <a:stretch>
            <a:fillRect/>
          </a:stretch>
        </p:blipFill>
        <p:spPr>
          <a:xfrm>
            <a:off x="7749168" y="1173609"/>
            <a:ext cx="4299111" cy="3600698"/>
          </a:xfrm>
          <a:prstGeom prst="rect">
            <a:avLst/>
          </a:prstGeom>
        </p:spPr>
      </p:pic>
      <p:sp>
        <p:nvSpPr>
          <p:cNvPr id="10" name="Rectangle 9"/>
          <p:cNvSpPr/>
          <p:nvPr/>
        </p:nvSpPr>
        <p:spPr>
          <a:xfrm>
            <a:off x="196831" y="1108954"/>
            <a:ext cx="7344511" cy="4308872"/>
          </a:xfrm>
          <a:prstGeom prst="rect">
            <a:avLst/>
          </a:prstGeom>
        </p:spPr>
        <p:txBody>
          <a:bodyPr wrap="square">
            <a:spAutoFit/>
          </a:bodyPr>
          <a:lstStyle/>
          <a:p>
            <a:r>
              <a:rPr lang="en-US" sz="2000" dirty="0"/>
              <a:t>Launch Date: October 10, 1984</a:t>
            </a:r>
          </a:p>
          <a:p>
            <a:endParaRPr lang="en-US" sz="2000" dirty="0"/>
          </a:p>
          <a:p>
            <a:endParaRPr lang="en-US" sz="2000" dirty="0"/>
          </a:p>
          <a:p>
            <a:r>
              <a:rPr lang="en-US" sz="2000" dirty="0"/>
              <a:t>Anomaly: One of the Solar Arrays failed to deploy</a:t>
            </a:r>
          </a:p>
          <a:p>
            <a:endParaRPr lang="en-US" sz="2000" dirty="0"/>
          </a:p>
          <a:p>
            <a:endParaRPr lang="en-US" sz="2000" dirty="0"/>
          </a:p>
          <a:p>
            <a:r>
              <a:rPr lang="en-US" sz="2000" dirty="0"/>
              <a:t>Cause: MoS</a:t>
            </a:r>
            <a:r>
              <a:rPr lang="en-US" sz="1400" dirty="0"/>
              <a:t>2</a:t>
            </a:r>
            <a:r>
              <a:rPr lang="en-US" sz="1600" dirty="0"/>
              <a:t> </a:t>
            </a:r>
            <a:r>
              <a:rPr lang="en-US" sz="2000" dirty="0"/>
              <a:t>exposed to excessive humidity before launch resulting in excessive bearing friction in the space environment</a:t>
            </a:r>
          </a:p>
          <a:p>
            <a:endParaRPr lang="en-US" sz="2000" dirty="0"/>
          </a:p>
          <a:p>
            <a:endParaRPr lang="en-US" sz="2000" dirty="0"/>
          </a:p>
          <a:p>
            <a:r>
              <a:rPr lang="en-US" sz="2000" dirty="0"/>
              <a:t>Trouble shooting: exposure to sun until temperature above 0 °C</a:t>
            </a:r>
          </a:p>
          <a:p>
            <a:endParaRPr lang="en-US" sz="2000" dirty="0"/>
          </a:p>
          <a:p>
            <a:endParaRPr lang="en-US" sz="1600" dirty="0"/>
          </a:p>
          <a:p>
            <a:endParaRPr lang="en-US" dirty="0"/>
          </a:p>
        </p:txBody>
      </p:sp>
      <p:sp>
        <p:nvSpPr>
          <p:cNvPr id="3" name="Date Placeholder 2"/>
          <p:cNvSpPr>
            <a:spLocks noGrp="1"/>
          </p:cNvSpPr>
          <p:nvPr>
            <p:ph type="dt" sz="half" idx="10"/>
          </p:nvPr>
        </p:nvSpPr>
        <p:spPr/>
        <p:txBody>
          <a:bodyPr/>
          <a:lstStyle/>
          <a:p>
            <a:fld id="{CAA2EF36-79C4-46C1-B4A5-FCA226CA5EE2}" type="datetime1">
              <a:rPr lang="en-US" smtClean="0"/>
              <a:t>12/23/2021</a:t>
            </a:fld>
            <a:endParaRPr lang="en-US"/>
          </a:p>
        </p:txBody>
      </p:sp>
      <p:sp>
        <p:nvSpPr>
          <p:cNvPr id="4" name="Footer Placeholder 3"/>
          <p:cNvSpPr>
            <a:spLocks noGrp="1"/>
          </p:cNvSpPr>
          <p:nvPr>
            <p:ph type="ftr" sz="quarter" idx="11"/>
          </p:nvPr>
        </p:nvSpPr>
        <p:spPr/>
        <p:txBody>
          <a:bodyPr/>
          <a:lstStyle/>
          <a:p>
            <a:r>
              <a:rPr lang="en-US"/>
              <a:t>A. Rivera</a:t>
            </a:r>
          </a:p>
        </p:txBody>
      </p:sp>
    </p:spTree>
    <p:extLst>
      <p:ext uri="{BB962C8B-B14F-4D97-AF65-F5344CB8AC3E}">
        <p14:creationId xmlns:p14="http://schemas.microsoft.com/office/powerpoint/2010/main" val="3285070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9025811" cy="658091"/>
          </a:xfrm>
        </p:spPr>
        <p:txBody>
          <a:bodyPr/>
          <a:lstStyle/>
          <a:p>
            <a:r>
              <a:rPr lang="en-US" dirty="0"/>
              <a:t>Ground Handling						TV-Sat 1</a:t>
            </a:r>
          </a:p>
        </p:txBody>
      </p:sp>
      <p:pic>
        <p:nvPicPr>
          <p:cNvPr id="3" name="Picture 2"/>
          <p:cNvPicPr>
            <a:picLocks noChangeAspect="1"/>
          </p:cNvPicPr>
          <p:nvPr/>
        </p:nvPicPr>
        <p:blipFill>
          <a:blip r:embed="rId3"/>
          <a:stretch>
            <a:fillRect/>
          </a:stretch>
        </p:blipFill>
        <p:spPr>
          <a:xfrm>
            <a:off x="6739646" y="1344646"/>
            <a:ext cx="5185498" cy="2437184"/>
          </a:xfrm>
          <a:prstGeom prst="rect">
            <a:avLst/>
          </a:prstGeom>
        </p:spPr>
      </p:pic>
      <p:sp>
        <p:nvSpPr>
          <p:cNvPr id="4" name="Rectangle 3"/>
          <p:cNvSpPr/>
          <p:nvPr/>
        </p:nvSpPr>
        <p:spPr>
          <a:xfrm>
            <a:off x="314527" y="1132077"/>
            <a:ext cx="6096000" cy="4093428"/>
          </a:xfrm>
          <a:prstGeom prst="rect">
            <a:avLst/>
          </a:prstGeom>
        </p:spPr>
        <p:txBody>
          <a:bodyPr>
            <a:spAutoFit/>
          </a:bodyPr>
          <a:lstStyle/>
          <a:p>
            <a:r>
              <a:rPr lang="en-US" sz="2000" dirty="0"/>
              <a:t>Launch Date: Nov 21, 1987</a:t>
            </a:r>
          </a:p>
          <a:p>
            <a:endParaRPr lang="en-US" sz="2000" dirty="0"/>
          </a:p>
          <a:p>
            <a:endParaRPr lang="en-US" sz="2000" dirty="0"/>
          </a:p>
          <a:p>
            <a:r>
              <a:rPr lang="en-US" sz="2000" dirty="0"/>
              <a:t>Anomaly: One of the Solar Arrays failed to deploy</a:t>
            </a:r>
          </a:p>
          <a:p>
            <a:endParaRPr lang="en-US" sz="2000" dirty="0"/>
          </a:p>
          <a:p>
            <a:endParaRPr lang="en-US" sz="2000" dirty="0"/>
          </a:p>
          <a:p>
            <a:r>
              <a:rPr lang="en-US" sz="2000" dirty="0"/>
              <a:t>Trouble shooting: Attempts to free it by spinning or shaking the satellite not successful.  </a:t>
            </a:r>
          </a:p>
          <a:p>
            <a:endParaRPr lang="en-US" sz="2000" dirty="0"/>
          </a:p>
          <a:p>
            <a:r>
              <a:rPr lang="en-US" sz="2000" dirty="0"/>
              <a:t>Cause:  Some of the hold down clips used to secure the SA panel during ground handling were not removed</a:t>
            </a:r>
          </a:p>
          <a:p>
            <a:endParaRPr lang="en-US" sz="2000" dirty="0"/>
          </a:p>
        </p:txBody>
      </p:sp>
      <p:sp>
        <p:nvSpPr>
          <p:cNvPr id="7" name="Rectangle 6"/>
          <p:cNvSpPr/>
          <p:nvPr/>
        </p:nvSpPr>
        <p:spPr>
          <a:xfrm>
            <a:off x="7438930" y="4767499"/>
            <a:ext cx="4638393" cy="1600438"/>
          </a:xfrm>
          <a:prstGeom prst="rect">
            <a:avLst/>
          </a:prstGeom>
        </p:spPr>
        <p:txBody>
          <a:bodyPr wrap="square">
            <a:spAutoFit/>
          </a:bodyPr>
          <a:lstStyle/>
          <a:p>
            <a:r>
              <a:rPr lang="en-US" sz="2000" dirty="0"/>
              <a:t>Consequences:  SC placed on a graveyard orbit.  Total Mission Loss</a:t>
            </a:r>
          </a:p>
          <a:p>
            <a:endParaRPr lang="en-US" sz="2000" dirty="0"/>
          </a:p>
          <a:p>
            <a:r>
              <a:rPr lang="en-US" sz="2000" dirty="0"/>
              <a:t>Insurance Claim:  $51M</a:t>
            </a:r>
          </a:p>
          <a:p>
            <a:endParaRPr lang="en-US" dirty="0"/>
          </a:p>
        </p:txBody>
      </p:sp>
      <p:sp>
        <p:nvSpPr>
          <p:cNvPr id="5" name="Date Placeholder 4"/>
          <p:cNvSpPr>
            <a:spLocks noGrp="1"/>
          </p:cNvSpPr>
          <p:nvPr>
            <p:ph type="dt" sz="half" idx="10"/>
          </p:nvPr>
        </p:nvSpPr>
        <p:spPr/>
        <p:txBody>
          <a:bodyPr/>
          <a:lstStyle/>
          <a:p>
            <a:fld id="{206474CF-3FDC-43F5-81A4-43B686B6AE9A}" type="datetime1">
              <a:rPr lang="en-US" smtClean="0"/>
              <a:t>12/23/2021</a:t>
            </a:fld>
            <a:endParaRPr lang="en-US"/>
          </a:p>
        </p:txBody>
      </p:sp>
      <p:sp>
        <p:nvSpPr>
          <p:cNvPr id="6" name="Footer Placeholder 5"/>
          <p:cNvSpPr>
            <a:spLocks noGrp="1"/>
          </p:cNvSpPr>
          <p:nvPr>
            <p:ph type="ftr" sz="quarter" idx="11"/>
          </p:nvPr>
        </p:nvSpPr>
        <p:spPr/>
        <p:txBody>
          <a:bodyPr/>
          <a:lstStyle/>
          <a:p>
            <a:r>
              <a:rPr lang="en-US"/>
              <a:t>A. Rivera</a:t>
            </a:r>
          </a:p>
        </p:txBody>
      </p:sp>
    </p:spTree>
    <p:extLst>
      <p:ext uri="{BB962C8B-B14F-4D97-AF65-F5344CB8AC3E}">
        <p14:creationId xmlns:p14="http://schemas.microsoft.com/office/powerpoint/2010/main" val="2638736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7035367" y="3524043"/>
            <a:ext cx="4851802" cy="3333957"/>
          </a:xfrm>
          <a:prstGeom prst="rect">
            <a:avLst/>
          </a:prstGeom>
        </p:spPr>
      </p:pic>
      <p:sp>
        <p:nvSpPr>
          <p:cNvPr id="2" name="Title 1"/>
          <p:cNvSpPr>
            <a:spLocks noGrp="1"/>
          </p:cNvSpPr>
          <p:nvPr>
            <p:ph type="title"/>
          </p:nvPr>
        </p:nvSpPr>
        <p:spPr>
          <a:xfrm>
            <a:off x="1219201" y="152400"/>
            <a:ext cx="9101846" cy="658091"/>
          </a:xfrm>
        </p:spPr>
        <p:txBody>
          <a:bodyPr/>
          <a:lstStyle/>
          <a:p>
            <a:r>
              <a:rPr lang="en-US" dirty="0"/>
              <a:t>Last Minute Changes	Tethered Satellite System (TSS-1)</a:t>
            </a:r>
          </a:p>
        </p:txBody>
      </p:sp>
      <p:sp>
        <p:nvSpPr>
          <p:cNvPr id="3" name="Rectangle 2"/>
          <p:cNvSpPr/>
          <p:nvPr/>
        </p:nvSpPr>
        <p:spPr>
          <a:xfrm>
            <a:off x="314527" y="1132077"/>
            <a:ext cx="6096000" cy="5293757"/>
          </a:xfrm>
          <a:prstGeom prst="rect">
            <a:avLst/>
          </a:prstGeom>
        </p:spPr>
        <p:txBody>
          <a:bodyPr>
            <a:spAutoFit/>
          </a:bodyPr>
          <a:lstStyle/>
          <a:p>
            <a:r>
              <a:rPr lang="en-US" sz="2000" dirty="0"/>
              <a:t>Launch Date: July 31</a:t>
            </a:r>
            <a:r>
              <a:rPr lang="en-US" sz="2000" baseline="30000" dirty="0"/>
              <a:t>st</a:t>
            </a:r>
            <a:r>
              <a:rPr lang="en-US" sz="2000" dirty="0"/>
              <a:t>, 1992</a:t>
            </a:r>
          </a:p>
          <a:p>
            <a:endParaRPr lang="en-US" sz="2000" dirty="0"/>
          </a:p>
          <a:p>
            <a:endParaRPr lang="en-US" sz="2000" dirty="0"/>
          </a:p>
          <a:p>
            <a:r>
              <a:rPr lang="en-US" sz="2000" dirty="0"/>
              <a:t>Anomaly: Reel-out mechanism jammed.  Tether only released to about 256 m out of the planned 20.1 Km.</a:t>
            </a:r>
          </a:p>
          <a:p>
            <a:endParaRPr lang="en-US" sz="2000" dirty="0"/>
          </a:p>
          <a:p>
            <a:endParaRPr lang="en-US" sz="2000" dirty="0"/>
          </a:p>
          <a:p>
            <a:r>
              <a:rPr lang="en-US" sz="2000" dirty="0"/>
              <a:t>Cause:  Bolt added for structural margin to address a last minute concern interfered with the reel out mechanism.  Protruding bolt interfered with a traveling ball nut and thwarted satellite deployment.  </a:t>
            </a:r>
          </a:p>
          <a:p>
            <a:endParaRPr lang="en-US" sz="2000" dirty="0"/>
          </a:p>
          <a:p>
            <a:endParaRPr lang="en-US" sz="2000" dirty="0"/>
          </a:p>
          <a:p>
            <a:r>
              <a:rPr lang="en-US" sz="2000" dirty="0"/>
              <a:t>Consequences:  </a:t>
            </a:r>
            <a:r>
              <a:rPr lang="en-US" sz="2000" b="1" dirty="0"/>
              <a:t>Total Mission Loss</a:t>
            </a:r>
          </a:p>
          <a:p>
            <a:endParaRPr lang="en-US" sz="2000" dirty="0"/>
          </a:p>
          <a:p>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70880" y="959390"/>
            <a:ext cx="2054034" cy="2633377"/>
          </a:xfrm>
          <a:prstGeom prst="rect">
            <a:avLst/>
          </a:prstGeom>
        </p:spPr>
      </p:pic>
      <p:sp>
        <p:nvSpPr>
          <p:cNvPr id="9" name="TextBox 8"/>
          <p:cNvSpPr txBox="1"/>
          <p:nvPr/>
        </p:nvSpPr>
        <p:spPr>
          <a:xfrm>
            <a:off x="7076199" y="6458206"/>
            <a:ext cx="1452504" cy="369332"/>
          </a:xfrm>
          <a:prstGeom prst="rect">
            <a:avLst/>
          </a:prstGeom>
          <a:noFill/>
        </p:spPr>
        <p:txBody>
          <a:bodyPr wrap="square" rtlCol="0">
            <a:spAutoFit/>
          </a:bodyPr>
          <a:lstStyle/>
          <a:p>
            <a:r>
              <a:rPr lang="en-US" dirty="0"/>
              <a:t>Added Bolt</a:t>
            </a:r>
          </a:p>
        </p:txBody>
      </p:sp>
      <p:sp>
        <p:nvSpPr>
          <p:cNvPr id="11" name="Rectangle 10"/>
          <p:cNvSpPr/>
          <p:nvPr/>
        </p:nvSpPr>
        <p:spPr bwMode="auto">
          <a:xfrm>
            <a:off x="8904717" y="6170030"/>
            <a:ext cx="94004" cy="306475"/>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rgbClr val="FF0000"/>
              </a:solidFill>
              <a:effectLst/>
              <a:latin typeface="Arial Narrow" pitchFamily="34" charset="0"/>
            </a:endParaRPr>
          </a:p>
        </p:txBody>
      </p:sp>
      <p:sp>
        <p:nvSpPr>
          <p:cNvPr id="12" name="TextBox 11"/>
          <p:cNvSpPr txBox="1"/>
          <p:nvPr/>
        </p:nvSpPr>
        <p:spPr>
          <a:xfrm>
            <a:off x="8528703" y="3315768"/>
            <a:ext cx="828942" cy="276999"/>
          </a:xfrm>
          <a:prstGeom prst="rect">
            <a:avLst/>
          </a:prstGeom>
          <a:noFill/>
        </p:spPr>
        <p:txBody>
          <a:bodyPr wrap="square" rtlCol="0">
            <a:spAutoFit/>
          </a:bodyPr>
          <a:lstStyle/>
          <a:p>
            <a:r>
              <a:rPr lang="en-US" sz="1200" dirty="0"/>
              <a:t>Tether</a:t>
            </a:r>
          </a:p>
        </p:txBody>
      </p:sp>
      <p:cxnSp>
        <p:nvCxnSpPr>
          <p:cNvPr id="14" name="Straight Arrow Connector 13"/>
          <p:cNvCxnSpPr/>
          <p:nvPr/>
        </p:nvCxnSpPr>
        <p:spPr bwMode="auto">
          <a:xfrm flipV="1">
            <a:off x="8335157" y="6323267"/>
            <a:ext cx="569560" cy="15323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3" name="Straight Arrow Connector 12"/>
          <p:cNvCxnSpPr/>
          <p:nvPr/>
        </p:nvCxnSpPr>
        <p:spPr bwMode="auto">
          <a:xfrm>
            <a:off x="7662115" y="5684704"/>
            <a:ext cx="661012" cy="385590"/>
          </a:xfrm>
          <a:prstGeom prst="straightConnector1">
            <a:avLst/>
          </a:prstGeom>
          <a:solidFill>
            <a:schemeClr val="accent1"/>
          </a:solidFill>
          <a:ln w="38100" cap="flat" cmpd="sng" algn="ctr">
            <a:solidFill>
              <a:srgbClr val="FF0000"/>
            </a:solidFill>
            <a:prstDash val="solid"/>
            <a:round/>
            <a:headEnd type="triangle"/>
            <a:tailEnd type="triangle"/>
          </a:ln>
          <a:effectLst/>
        </p:spPr>
      </p:cxnSp>
      <p:sp>
        <p:nvSpPr>
          <p:cNvPr id="4" name="Date Placeholder 3"/>
          <p:cNvSpPr>
            <a:spLocks noGrp="1"/>
          </p:cNvSpPr>
          <p:nvPr>
            <p:ph type="dt" sz="half" idx="10"/>
          </p:nvPr>
        </p:nvSpPr>
        <p:spPr/>
        <p:txBody>
          <a:bodyPr/>
          <a:lstStyle/>
          <a:p>
            <a:fld id="{DED944CE-DEBD-4009-9346-920F46F4EA94}" type="datetime1">
              <a:rPr lang="en-US" smtClean="0"/>
              <a:t>12/23/2021</a:t>
            </a:fld>
            <a:endParaRPr lang="en-US"/>
          </a:p>
        </p:txBody>
      </p:sp>
      <p:sp>
        <p:nvSpPr>
          <p:cNvPr id="5" name="Footer Placeholder 4"/>
          <p:cNvSpPr>
            <a:spLocks noGrp="1"/>
          </p:cNvSpPr>
          <p:nvPr>
            <p:ph type="ftr" sz="quarter" idx="11"/>
          </p:nvPr>
        </p:nvSpPr>
        <p:spPr/>
        <p:txBody>
          <a:bodyPr/>
          <a:lstStyle/>
          <a:p>
            <a:r>
              <a:rPr lang="en-US"/>
              <a:t>A. Rivera</a:t>
            </a:r>
          </a:p>
        </p:txBody>
      </p:sp>
    </p:spTree>
    <p:extLst>
      <p:ext uri="{BB962C8B-B14F-4D97-AF65-F5344CB8AC3E}">
        <p14:creationId xmlns:p14="http://schemas.microsoft.com/office/powerpoint/2010/main" val="3334673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152400"/>
            <a:ext cx="9101846" cy="658091"/>
          </a:xfrm>
        </p:spPr>
        <p:txBody>
          <a:bodyPr/>
          <a:lstStyle/>
          <a:p>
            <a:r>
              <a:rPr lang="en-US" dirty="0"/>
              <a:t>Space Environment	Tethered Satellite System (TSS-1R)</a:t>
            </a:r>
          </a:p>
        </p:txBody>
      </p:sp>
      <p:sp>
        <p:nvSpPr>
          <p:cNvPr id="3" name="Rectangle 2"/>
          <p:cNvSpPr/>
          <p:nvPr/>
        </p:nvSpPr>
        <p:spPr>
          <a:xfrm>
            <a:off x="314526" y="1132077"/>
            <a:ext cx="6245299" cy="5293757"/>
          </a:xfrm>
          <a:prstGeom prst="rect">
            <a:avLst/>
          </a:prstGeom>
        </p:spPr>
        <p:txBody>
          <a:bodyPr wrap="square">
            <a:spAutoFit/>
          </a:bodyPr>
          <a:lstStyle/>
          <a:p>
            <a:r>
              <a:rPr lang="en-US" sz="2000" dirty="0"/>
              <a:t>Launch Date: Feb 22</a:t>
            </a:r>
            <a:r>
              <a:rPr lang="en-US" sz="2000" baseline="30000" dirty="0"/>
              <a:t>nd</a:t>
            </a:r>
            <a:r>
              <a:rPr lang="en-US" sz="2000" dirty="0"/>
              <a:t>, 1996</a:t>
            </a:r>
          </a:p>
          <a:p>
            <a:endParaRPr lang="en-US" sz="2000" dirty="0"/>
          </a:p>
          <a:p>
            <a:endParaRPr lang="en-US" sz="2000" dirty="0"/>
          </a:p>
          <a:p>
            <a:r>
              <a:rPr lang="en-US" sz="2000" dirty="0"/>
              <a:t>Anomaly: Five hours after deployment began on February 25, 1996, with 19.7 km (of 20.7 planned) of tether released, the tether cable suddenly snapped near the top of the deployment boom (within 12 m). The TSS satellite separated from the orbiter and shot away into a higher orbit</a:t>
            </a:r>
          </a:p>
          <a:p>
            <a:endParaRPr lang="en-US" sz="2000" dirty="0"/>
          </a:p>
          <a:p>
            <a:r>
              <a:rPr lang="en-US" sz="2000" dirty="0"/>
              <a:t>Cause:  The TSS-1R Mission Failure Investigation Board established that the tether failed as a result of arcing and burning of the tether (electrical discharge through a break in the insulation), leading to a tensile failure after a significant portion of the tether had burned away.</a:t>
            </a:r>
          </a:p>
          <a:p>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0293" y="1365790"/>
            <a:ext cx="2054034" cy="2633377"/>
          </a:xfrm>
          <a:prstGeom prst="rect">
            <a:avLst/>
          </a:prstGeom>
        </p:spPr>
      </p:pic>
      <p:sp>
        <p:nvSpPr>
          <p:cNvPr id="4" name="Date Placeholder 3"/>
          <p:cNvSpPr>
            <a:spLocks noGrp="1"/>
          </p:cNvSpPr>
          <p:nvPr>
            <p:ph type="dt" sz="half" idx="10"/>
          </p:nvPr>
        </p:nvSpPr>
        <p:spPr/>
        <p:txBody>
          <a:bodyPr/>
          <a:lstStyle/>
          <a:p>
            <a:fld id="{DED944CE-DEBD-4009-9346-920F46F4EA94}" type="datetime1">
              <a:rPr lang="en-US" smtClean="0"/>
              <a:t>12/23/2021</a:t>
            </a:fld>
            <a:endParaRPr lang="en-US"/>
          </a:p>
        </p:txBody>
      </p:sp>
      <p:sp>
        <p:nvSpPr>
          <p:cNvPr id="5" name="Footer Placeholder 4"/>
          <p:cNvSpPr>
            <a:spLocks noGrp="1"/>
          </p:cNvSpPr>
          <p:nvPr>
            <p:ph type="ftr" sz="quarter" idx="11"/>
          </p:nvPr>
        </p:nvSpPr>
        <p:spPr/>
        <p:txBody>
          <a:bodyPr/>
          <a:lstStyle/>
          <a:p>
            <a:r>
              <a:rPr lang="en-US"/>
              <a:t>A. Rivera</a:t>
            </a:r>
          </a:p>
        </p:txBody>
      </p:sp>
      <p:sp>
        <p:nvSpPr>
          <p:cNvPr id="6" name="Rectangle 5"/>
          <p:cNvSpPr/>
          <p:nvPr/>
        </p:nvSpPr>
        <p:spPr>
          <a:xfrm>
            <a:off x="8153400" y="4238246"/>
            <a:ext cx="3797504" cy="1754326"/>
          </a:xfrm>
          <a:prstGeom prst="rect">
            <a:avLst/>
          </a:prstGeom>
        </p:spPr>
        <p:txBody>
          <a:bodyPr wrap="square">
            <a:spAutoFit/>
          </a:bodyPr>
          <a:lstStyle/>
          <a:p>
            <a:r>
              <a:rPr lang="en-US" dirty="0"/>
              <a:t>Consequences:  TSS instruments could be re-activated and produced science data for three days until battery power ran out</a:t>
            </a:r>
          </a:p>
          <a:p>
            <a:endParaRPr lang="en-US" b="1" dirty="0"/>
          </a:p>
          <a:p>
            <a:r>
              <a:rPr lang="en-US" b="1" dirty="0"/>
              <a:t>Partial Mission Loss</a:t>
            </a:r>
          </a:p>
        </p:txBody>
      </p:sp>
    </p:spTree>
    <p:extLst>
      <p:ext uri="{BB962C8B-B14F-4D97-AF65-F5344CB8AC3E}">
        <p14:creationId xmlns:p14="http://schemas.microsoft.com/office/powerpoint/2010/main" val="3572829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9072663" cy="658091"/>
          </a:xfrm>
        </p:spPr>
        <p:txBody>
          <a:bodyPr/>
          <a:lstStyle/>
          <a:p>
            <a:r>
              <a:rPr lang="en-US" dirty="0"/>
              <a:t>SA Explosive Decompression	 Telstar14, 14R, Intelsat 19</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2880" y="1132077"/>
            <a:ext cx="3810000" cy="2590800"/>
          </a:xfrm>
          <a:prstGeom prst="rect">
            <a:avLst/>
          </a:prstGeom>
        </p:spPr>
      </p:pic>
      <p:sp>
        <p:nvSpPr>
          <p:cNvPr id="4" name="Rectangle 3"/>
          <p:cNvSpPr/>
          <p:nvPr/>
        </p:nvSpPr>
        <p:spPr>
          <a:xfrm>
            <a:off x="314526" y="1132077"/>
            <a:ext cx="6310009" cy="3754874"/>
          </a:xfrm>
          <a:prstGeom prst="rect">
            <a:avLst/>
          </a:prstGeom>
        </p:spPr>
        <p:txBody>
          <a:bodyPr wrap="square">
            <a:spAutoFit/>
          </a:bodyPr>
          <a:lstStyle/>
          <a:p>
            <a:r>
              <a:rPr lang="en-US" sz="2000" dirty="0"/>
              <a:t>Launch Dates: 2004, 2011, 2012</a:t>
            </a:r>
          </a:p>
          <a:p>
            <a:endParaRPr lang="en-US" sz="2000" dirty="0"/>
          </a:p>
          <a:p>
            <a:endParaRPr lang="en-US" sz="2000" dirty="0"/>
          </a:p>
          <a:p>
            <a:r>
              <a:rPr lang="en-US" sz="2000" dirty="0"/>
              <a:t>Anomaly: SA partially deployed (14, 14R) or failed to 	   deploy (IS-19)</a:t>
            </a:r>
          </a:p>
          <a:p>
            <a:endParaRPr lang="en-US" sz="2000" dirty="0"/>
          </a:p>
          <a:p>
            <a:endParaRPr lang="en-US" sz="2000" dirty="0"/>
          </a:p>
          <a:p>
            <a:r>
              <a:rPr lang="en-US" sz="2000" dirty="0"/>
              <a:t>Cause:  Inadvertent solar array pressurization and explosive decompression damaged the arrays’ deployment mechanism</a:t>
            </a:r>
          </a:p>
          <a:p>
            <a:endParaRPr lang="en-US" sz="2000" dirty="0"/>
          </a:p>
          <a:p>
            <a:endParaRPr lang="en-US" dirty="0"/>
          </a:p>
        </p:txBody>
      </p:sp>
      <p:sp>
        <p:nvSpPr>
          <p:cNvPr id="6" name="Rectangle 5"/>
          <p:cNvSpPr/>
          <p:nvPr/>
        </p:nvSpPr>
        <p:spPr>
          <a:xfrm>
            <a:off x="6882062" y="4044463"/>
            <a:ext cx="5101391" cy="2246769"/>
          </a:xfrm>
          <a:prstGeom prst="rect">
            <a:avLst/>
          </a:prstGeom>
        </p:spPr>
        <p:txBody>
          <a:bodyPr wrap="square">
            <a:spAutoFit/>
          </a:bodyPr>
          <a:lstStyle/>
          <a:p>
            <a:r>
              <a:rPr lang="en-US" sz="2000" dirty="0"/>
              <a:t>Consequences: all of them remained in service but with serious reductions in capacity</a:t>
            </a:r>
          </a:p>
          <a:p>
            <a:endParaRPr lang="en-US" sz="2000" dirty="0"/>
          </a:p>
          <a:p>
            <a:endParaRPr lang="en-US" sz="2000" dirty="0"/>
          </a:p>
          <a:p>
            <a:r>
              <a:rPr lang="en-US" sz="2000" dirty="0"/>
              <a:t>Insurance Claims:  $205M, $132.7M, $84M </a:t>
            </a:r>
          </a:p>
          <a:p>
            <a:r>
              <a:rPr lang="en-US" sz="2000" dirty="0"/>
              <a:t>		    </a:t>
            </a:r>
            <a:r>
              <a:rPr lang="en-US" sz="2000" b="1" dirty="0">
                <a:solidFill>
                  <a:srgbClr val="FF0000"/>
                </a:solidFill>
              </a:rPr>
              <a:t>($421.7M total)</a:t>
            </a:r>
          </a:p>
        </p:txBody>
      </p:sp>
      <p:sp>
        <p:nvSpPr>
          <p:cNvPr id="5" name="Date Placeholder 4"/>
          <p:cNvSpPr>
            <a:spLocks noGrp="1"/>
          </p:cNvSpPr>
          <p:nvPr>
            <p:ph type="dt" sz="half" idx="10"/>
          </p:nvPr>
        </p:nvSpPr>
        <p:spPr/>
        <p:txBody>
          <a:bodyPr/>
          <a:lstStyle/>
          <a:p>
            <a:fld id="{42A554BE-2C70-4DC2-A7EC-AC91130D2BDE}" type="datetime1">
              <a:rPr lang="en-US" smtClean="0"/>
              <a:t>12/23/2021</a:t>
            </a:fld>
            <a:endParaRPr lang="en-US"/>
          </a:p>
        </p:txBody>
      </p:sp>
      <p:sp>
        <p:nvSpPr>
          <p:cNvPr id="7" name="Footer Placeholder 6"/>
          <p:cNvSpPr>
            <a:spLocks noGrp="1"/>
          </p:cNvSpPr>
          <p:nvPr>
            <p:ph type="ftr" sz="quarter" idx="11"/>
          </p:nvPr>
        </p:nvSpPr>
        <p:spPr/>
        <p:txBody>
          <a:bodyPr/>
          <a:lstStyle/>
          <a:p>
            <a:r>
              <a:rPr lang="en-US"/>
              <a:t>A. Rivera</a:t>
            </a:r>
          </a:p>
        </p:txBody>
      </p:sp>
    </p:spTree>
    <p:extLst>
      <p:ext uri="{BB962C8B-B14F-4D97-AF65-F5344CB8AC3E}">
        <p14:creationId xmlns:p14="http://schemas.microsoft.com/office/powerpoint/2010/main" val="4263956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152400"/>
            <a:ext cx="9056482" cy="658091"/>
          </a:xfrm>
        </p:spPr>
        <p:txBody>
          <a:bodyPr/>
          <a:lstStyle/>
          <a:p>
            <a:r>
              <a:rPr lang="en-US" dirty="0"/>
              <a:t>Mechanisms Failure			Mars Global Surveyor</a:t>
            </a:r>
          </a:p>
        </p:txBody>
      </p:sp>
      <p:sp>
        <p:nvSpPr>
          <p:cNvPr id="4" name="Rectangle 3"/>
          <p:cNvSpPr/>
          <p:nvPr/>
        </p:nvSpPr>
        <p:spPr>
          <a:xfrm>
            <a:off x="314527" y="1132077"/>
            <a:ext cx="5830634" cy="2554545"/>
          </a:xfrm>
          <a:prstGeom prst="rect">
            <a:avLst/>
          </a:prstGeom>
        </p:spPr>
        <p:txBody>
          <a:bodyPr wrap="square">
            <a:spAutoFit/>
          </a:bodyPr>
          <a:lstStyle/>
          <a:p>
            <a:r>
              <a:rPr lang="en-US" sz="2000" dirty="0"/>
              <a:t>Launch Date: November 7, 1996</a:t>
            </a:r>
          </a:p>
          <a:p>
            <a:endParaRPr lang="en-US" sz="2000" dirty="0"/>
          </a:p>
          <a:p>
            <a:r>
              <a:rPr lang="en-US" sz="2000" dirty="0"/>
              <a:t>Anomaly: Solar Array fails to latch</a:t>
            </a:r>
          </a:p>
          <a:p>
            <a:endParaRPr lang="en-US" sz="2000" dirty="0"/>
          </a:p>
          <a:p>
            <a:r>
              <a:rPr lang="en-US" sz="2000" dirty="0"/>
              <a:t>Cause:  input shaft of the damper sheared during SA deployment as input torque to damper was applied via a ‘damper arm’ which also applied a shear force the damper was not designed for.  </a:t>
            </a:r>
          </a:p>
        </p:txBody>
      </p:sp>
      <p:sp>
        <p:nvSpPr>
          <p:cNvPr id="7" name="Rectangle 6"/>
          <p:cNvSpPr/>
          <p:nvPr/>
        </p:nvSpPr>
        <p:spPr>
          <a:xfrm>
            <a:off x="314526" y="4315985"/>
            <a:ext cx="6194429" cy="1631216"/>
          </a:xfrm>
          <a:prstGeom prst="rect">
            <a:avLst/>
          </a:prstGeom>
        </p:spPr>
        <p:txBody>
          <a:bodyPr wrap="square">
            <a:spAutoFit/>
          </a:bodyPr>
          <a:lstStyle/>
          <a:p>
            <a:r>
              <a:rPr lang="en-US" sz="2000" dirty="0"/>
              <a:t>Consequences:  Aerobraking maneuvers had to be modified to put less pressure on solar panels.  </a:t>
            </a:r>
          </a:p>
          <a:p>
            <a:endParaRPr lang="en-US" sz="2000" dirty="0"/>
          </a:p>
          <a:p>
            <a:r>
              <a:rPr lang="en-US" sz="2000" dirty="0"/>
              <a:t>New aerobraking schedule delayed reaching final polar science mapping orbit by 1 year.</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0902" y="1267441"/>
            <a:ext cx="5489485" cy="2950598"/>
          </a:xfrm>
          <a:prstGeom prst="rect">
            <a:avLst/>
          </a:prstGeom>
        </p:spPr>
      </p:pic>
      <p:sp>
        <p:nvSpPr>
          <p:cNvPr id="5" name="Date Placeholder 4"/>
          <p:cNvSpPr>
            <a:spLocks noGrp="1"/>
          </p:cNvSpPr>
          <p:nvPr>
            <p:ph type="dt" sz="half" idx="10"/>
          </p:nvPr>
        </p:nvSpPr>
        <p:spPr/>
        <p:txBody>
          <a:bodyPr/>
          <a:lstStyle/>
          <a:p>
            <a:fld id="{689B8CAF-B876-4418-B0E2-8A71AB0DD7C4}" type="datetime1">
              <a:rPr lang="en-US" smtClean="0"/>
              <a:t>12/23/2021</a:t>
            </a:fld>
            <a:endParaRPr lang="en-US"/>
          </a:p>
        </p:txBody>
      </p:sp>
      <p:sp>
        <p:nvSpPr>
          <p:cNvPr id="6" name="Footer Placeholder 5"/>
          <p:cNvSpPr>
            <a:spLocks noGrp="1"/>
          </p:cNvSpPr>
          <p:nvPr>
            <p:ph type="ftr" sz="quarter" idx="11"/>
          </p:nvPr>
        </p:nvSpPr>
        <p:spPr/>
        <p:txBody>
          <a:bodyPr/>
          <a:lstStyle/>
          <a:p>
            <a:r>
              <a:rPr lang="en-US"/>
              <a:t>A. Rivera</a:t>
            </a:r>
          </a:p>
        </p:txBody>
      </p:sp>
    </p:spTree>
    <p:extLst>
      <p:ext uri="{BB962C8B-B14F-4D97-AF65-F5344CB8AC3E}">
        <p14:creationId xmlns:p14="http://schemas.microsoft.com/office/powerpoint/2010/main" val="2119751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152400"/>
            <a:ext cx="9114502" cy="658091"/>
          </a:xfrm>
        </p:spPr>
        <p:txBody>
          <a:bodyPr/>
          <a:lstStyle/>
          <a:p>
            <a:r>
              <a:rPr lang="en-US" dirty="0"/>
              <a:t>Dynamic Analysis Simulations 			   Mars Express Issues</a:t>
            </a:r>
          </a:p>
        </p:txBody>
      </p:sp>
      <p:sp>
        <p:nvSpPr>
          <p:cNvPr id="4" name="Rectangle 3"/>
          <p:cNvSpPr/>
          <p:nvPr/>
        </p:nvSpPr>
        <p:spPr>
          <a:xfrm>
            <a:off x="112713" y="1214377"/>
            <a:ext cx="6692469" cy="5324535"/>
          </a:xfrm>
          <a:prstGeom prst="rect">
            <a:avLst/>
          </a:prstGeom>
        </p:spPr>
        <p:txBody>
          <a:bodyPr wrap="square">
            <a:spAutoFit/>
          </a:bodyPr>
          <a:lstStyle/>
          <a:p>
            <a:r>
              <a:rPr lang="en-US" sz="2000" dirty="0"/>
              <a:t>Launch Date: June 2, 2003</a:t>
            </a:r>
          </a:p>
          <a:p>
            <a:endParaRPr lang="en-US" sz="2000" dirty="0"/>
          </a:p>
          <a:p>
            <a:endParaRPr lang="en-US" sz="2000" dirty="0"/>
          </a:p>
          <a:p>
            <a:r>
              <a:rPr lang="en-US" sz="2000" dirty="0"/>
              <a:t>Anomaly: MARSIS antenna booms’ deployments delayed</a:t>
            </a:r>
          </a:p>
          <a:p>
            <a:endParaRPr lang="en-US" sz="2000" dirty="0"/>
          </a:p>
          <a:p>
            <a:endParaRPr lang="en-US" sz="2000" dirty="0"/>
          </a:p>
          <a:p>
            <a:r>
              <a:rPr lang="en-US" sz="2000" dirty="0"/>
              <a:t>Cause:  Simulation enhancements on similar antenna indicated potential risk that booms could back lash and damage SC</a:t>
            </a:r>
          </a:p>
          <a:p>
            <a:endParaRPr lang="en-US" sz="2000" dirty="0"/>
          </a:p>
          <a:p>
            <a:endParaRPr lang="en-US" sz="2000" dirty="0"/>
          </a:p>
          <a:p>
            <a:r>
              <a:rPr lang="en-US" sz="2000" dirty="0"/>
              <a:t>Trouble shooting:  additional contingency simulations performed to assess risks;  Mitigation scenarios defined.</a:t>
            </a:r>
          </a:p>
          <a:p>
            <a:endParaRPr lang="en-US" sz="2000" dirty="0"/>
          </a:p>
          <a:p>
            <a:r>
              <a:rPr lang="en-US" sz="2000" dirty="0"/>
              <a:t>Resolution:  1</a:t>
            </a:r>
            <a:r>
              <a:rPr lang="en-US" sz="2000" baseline="30000" dirty="0"/>
              <a:t>st</a:t>
            </a:r>
            <a:r>
              <a:rPr lang="en-US" sz="2000" dirty="0"/>
              <a:t> boom failed to deploy until after exposure to sun; 2</a:t>
            </a:r>
            <a:r>
              <a:rPr lang="en-US" sz="2000" baseline="30000" dirty="0"/>
              <a:t>nd</a:t>
            </a:r>
            <a:r>
              <a:rPr lang="en-US" sz="2000" dirty="0"/>
              <a:t> and 3</a:t>
            </a:r>
            <a:r>
              <a:rPr lang="en-US" sz="2000" baseline="30000" dirty="0"/>
              <a:t>rd</a:t>
            </a:r>
            <a:r>
              <a:rPr lang="en-US" sz="2000" dirty="0"/>
              <a:t> deployed successfully.</a:t>
            </a:r>
          </a:p>
          <a:p>
            <a:endParaRPr lang="en-US" sz="20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8437" y="1214377"/>
            <a:ext cx="4945218" cy="4364155"/>
          </a:xfrm>
          <a:prstGeom prst="rect">
            <a:avLst/>
          </a:prstGeom>
        </p:spPr>
      </p:pic>
      <p:sp>
        <p:nvSpPr>
          <p:cNvPr id="3" name="Date Placeholder 2"/>
          <p:cNvSpPr>
            <a:spLocks noGrp="1"/>
          </p:cNvSpPr>
          <p:nvPr>
            <p:ph type="dt" sz="half" idx="10"/>
          </p:nvPr>
        </p:nvSpPr>
        <p:spPr/>
        <p:txBody>
          <a:bodyPr/>
          <a:lstStyle/>
          <a:p>
            <a:fld id="{F6770017-E27E-4B3F-A112-01650D7F6C96}" type="datetime1">
              <a:rPr lang="en-US" smtClean="0"/>
              <a:t>12/23/2021</a:t>
            </a:fld>
            <a:endParaRPr lang="en-US"/>
          </a:p>
        </p:txBody>
      </p:sp>
      <p:sp>
        <p:nvSpPr>
          <p:cNvPr id="5" name="Footer Placeholder 4"/>
          <p:cNvSpPr>
            <a:spLocks noGrp="1"/>
          </p:cNvSpPr>
          <p:nvPr>
            <p:ph type="ftr" sz="quarter" idx="11"/>
          </p:nvPr>
        </p:nvSpPr>
        <p:spPr/>
        <p:txBody>
          <a:bodyPr/>
          <a:lstStyle/>
          <a:p>
            <a:r>
              <a:rPr lang="en-US"/>
              <a:t>A. Rivera</a:t>
            </a:r>
          </a:p>
        </p:txBody>
      </p:sp>
    </p:spTree>
    <p:extLst>
      <p:ext uri="{BB962C8B-B14F-4D97-AF65-F5344CB8AC3E}">
        <p14:creationId xmlns:p14="http://schemas.microsoft.com/office/powerpoint/2010/main" val="1266077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152400"/>
            <a:ext cx="9016180" cy="658091"/>
          </a:xfrm>
        </p:spPr>
        <p:txBody>
          <a:bodyPr/>
          <a:lstStyle/>
          <a:p>
            <a:r>
              <a:rPr lang="en-US" dirty="0"/>
              <a:t>Contingency Maneuvers					Anik E2</a:t>
            </a:r>
          </a:p>
        </p:txBody>
      </p:sp>
      <p:sp>
        <p:nvSpPr>
          <p:cNvPr id="4" name="Rectangle 3"/>
          <p:cNvSpPr/>
          <p:nvPr/>
        </p:nvSpPr>
        <p:spPr>
          <a:xfrm>
            <a:off x="314527" y="1132077"/>
            <a:ext cx="6096000" cy="5632311"/>
          </a:xfrm>
          <a:prstGeom prst="rect">
            <a:avLst/>
          </a:prstGeom>
        </p:spPr>
        <p:txBody>
          <a:bodyPr>
            <a:spAutoFit/>
          </a:bodyPr>
          <a:lstStyle/>
          <a:p>
            <a:r>
              <a:rPr lang="en-US" sz="2000" dirty="0"/>
              <a:t>Launch Date: April 4, 1991</a:t>
            </a:r>
          </a:p>
          <a:p>
            <a:endParaRPr lang="en-US" sz="2000" dirty="0"/>
          </a:p>
          <a:p>
            <a:endParaRPr lang="en-US" sz="2000" dirty="0"/>
          </a:p>
          <a:p>
            <a:r>
              <a:rPr lang="en-US" sz="2000" dirty="0"/>
              <a:t>Anomaly: Ku-Band Antenna deployed after 2 days</a:t>
            </a:r>
          </a:p>
          <a:p>
            <a:r>
              <a:rPr lang="en-US" sz="2000" dirty="0"/>
              <a:t>	    C-Band Antenna did not fully deploy</a:t>
            </a:r>
          </a:p>
          <a:p>
            <a:endParaRPr lang="en-US" sz="2000" dirty="0"/>
          </a:p>
          <a:p>
            <a:endParaRPr lang="en-US" sz="2000" dirty="0"/>
          </a:p>
          <a:p>
            <a:r>
              <a:rPr lang="en-US" sz="2000" dirty="0"/>
              <a:t>Cause:  Thermal blanket interference</a:t>
            </a:r>
          </a:p>
          <a:p>
            <a:endParaRPr lang="en-US" sz="2000" dirty="0"/>
          </a:p>
          <a:p>
            <a:endParaRPr lang="en-US" sz="2000" dirty="0"/>
          </a:p>
          <a:p>
            <a:r>
              <a:rPr lang="en-US" sz="2000" dirty="0"/>
              <a:t>Trouble shooting: long list of SC contingency maneuvers supported by remarkable ground team analysis and technical ingenuity</a:t>
            </a:r>
          </a:p>
          <a:p>
            <a:endParaRPr lang="en-US" sz="2000" dirty="0"/>
          </a:p>
          <a:p>
            <a:endParaRPr lang="en-US" sz="2000" dirty="0"/>
          </a:p>
          <a:p>
            <a:r>
              <a:rPr lang="en-US" sz="2000" dirty="0"/>
              <a:t>Resolution: C-band antenna deployed and mission saved</a:t>
            </a:r>
          </a:p>
          <a:p>
            <a:endParaRPr lang="en-US" sz="2000" dirty="0"/>
          </a:p>
        </p:txBody>
      </p:sp>
      <p:sp>
        <p:nvSpPr>
          <p:cNvPr id="7" name="Rectangle 6"/>
          <p:cNvSpPr/>
          <p:nvPr/>
        </p:nvSpPr>
        <p:spPr>
          <a:xfrm>
            <a:off x="7223248" y="4523575"/>
            <a:ext cx="4638393" cy="1600438"/>
          </a:xfrm>
          <a:prstGeom prst="rect">
            <a:avLst/>
          </a:prstGeom>
        </p:spPr>
        <p:txBody>
          <a:bodyPr wrap="square">
            <a:spAutoFit/>
          </a:bodyPr>
          <a:lstStyle/>
          <a:p>
            <a:r>
              <a:rPr lang="en-US" sz="2000" dirty="0"/>
              <a:t>Consequences:  Rescue maneuvers used a year’s worth of fuel</a:t>
            </a:r>
          </a:p>
          <a:p>
            <a:endParaRPr lang="en-US" sz="2000" dirty="0"/>
          </a:p>
          <a:p>
            <a:r>
              <a:rPr lang="en-US" sz="2000" dirty="0"/>
              <a:t>Insurance Claim:  $5M</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4734" y="1195451"/>
            <a:ext cx="4690449" cy="2614925"/>
          </a:xfrm>
          <a:prstGeom prst="rect">
            <a:avLst/>
          </a:prstGeom>
        </p:spPr>
      </p:pic>
      <p:sp>
        <p:nvSpPr>
          <p:cNvPr id="3" name="Date Placeholder 2"/>
          <p:cNvSpPr>
            <a:spLocks noGrp="1"/>
          </p:cNvSpPr>
          <p:nvPr>
            <p:ph type="dt" sz="half" idx="10"/>
          </p:nvPr>
        </p:nvSpPr>
        <p:spPr/>
        <p:txBody>
          <a:bodyPr/>
          <a:lstStyle/>
          <a:p>
            <a:fld id="{BAF0DFD0-D399-4CA3-BEBE-84B812CF36C8}" type="datetime1">
              <a:rPr lang="en-US" smtClean="0"/>
              <a:t>12/23/2021</a:t>
            </a:fld>
            <a:endParaRPr lang="en-US"/>
          </a:p>
        </p:txBody>
      </p:sp>
      <p:sp>
        <p:nvSpPr>
          <p:cNvPr id="6" name="Footer Placeholder 5"/>
          <p:cNvSpPr>
            <a:spLocks noGrp="1"/>
          </p:cNvSpPr>
          <p:nvPr>
            <p:ph type="ftr" sz="quarter" idx="11"/>
          </p:nvPr>
        </p:nvSpPr>
        <p:spPr/>
        <p:txBody>
          <a:bodyPr/>
          <a:lstStyle/>
          <a:p>
            <a:r>
              <a:rPr lang="en-US"/>
              <a:t>A. Rivera</a:t>
            </a:r>
          </a:p>
        </p:txBody>
      </p:sp>
    </p:spTree>
    <p:extLst>
      <p:ext uri="{BB962C8B-B14F-4D97-AF65-F5344CB8AC3E}">
        <p14:creationId xmlns:p14="http://schemas.microsoft.com/office/powerpoint/2010/main" val="2500464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152400"/>
            <a:ext cx="9016180" cy="658091"/>
          </a:xfrm>
        </p:spPr>
        <p:txBody>
          <a:bodyPr/>
          <a:lstStyle/>
          <a:p>
            <a:r>
              <a:rPr lang="en-US" dirty="0"/>
              <a:t>Manned Spacecraft Failure				Soyuz-1</a:t>
            </a:r>
          </a:p>
        </p:txBody>
      </p:sp>
      <p:sp>
        <p:nvSpPr>
          <p:cNvPr id="4" name="Rectangle 3"/>
          <p:cNvSpPr/>
          <p:nvPr/>
        </p:nvSpPr>
        <p:spPr>
          <a:xfrm>
            <a:off x="245947" y="1071881"/>
            <a:ext cx="6096000" cy="5570756"/>
          </a:xfrm>
          <a:prstGeom prst="rect">
            <a:avLst/>
          </a:prstGeom>
        </p:spPr>
        <p:txBody>
          <a:bodyPr>
            <a:spAutoFit/>
          </a:bodyPr>
          <a:lstStyle/>
          <a:p>
            <a:r>
              <a:rPr lang="en-US" sz="2000" dirty="0"/>
              <a:t>Launch Date: April 23, 1967</a:t>
            </a:r>
          </a:p>
          <a:p>
            <a:endParaRPr lang="en-US" sz="2000" dirty="0"/>
          </a:p>
          <a:p>
            <a:r>
              <a:rPr lang="en-US" sz="2000" dirty="0"/>
              <a:t>Anomaly: Left Solar Array and backup antenna of telemetry system did not deploy; Cover of star sensor did not open due to obstruction of the undeployed SA.</a:t>
            </a:r>
          </a:p>
          <a:p>
            <a:endParaRPr lang="en-US" sz="2000" dirty="0"/>
          </a:p>
          <a:p>
            <a:endParaRPr lang="en-US" sz="2000" dirty="0"/>
          </a:p>
          <a:p>
            <a:r>
              <a:rPr lang="en-US" sz="2000" dirty="0"/>
              <a:t>Cause:  SA deployment mechanism stuck</a:t>
            </a:r>
          </a:p>
          <a:p>
            <a:endParaRPr lang="en-US" sz="2000" dirty="0"/>
          </a:p>
          <a:p>
            <a:r>
              <a:rPr lang="en-US" sz="2000" dirty="0"/>
              <a:t>Trouble shooting: without star sensor Soyuz-1 could not maintain attitude control necessary for stabilization.  Automatic and manual attempts by cosmonaut Vladimir Komarov to stabilize the SC failed.  Komarov even knocked with his feet on the left side of the SC where the deployment mechanism was located.</a:t>
            </a:r>
          </a:p>
          <a:p>
            <a:endParaRPr lang="en-US" sz="1600" dirty="0"/>
          </a:p>
        </p:txBody>
      </p:sp>
      <p:sp>
        <p:nvSpPr>
          <p:cNvPr id="7" name="Rectangle 6"/>
          <p:cNvSpPr/>
          <p:nvPr/>
        </p:nvSpPr>
        <p:spPr>
          <a:xfrm>
            <a:off x="6934200" y="4372081"/>
            <a:ext cx="5135880" cy="2339102"/>
          </a:xfrm>
          <a:prstGeom prst="rect">
            <a:avLst/>
          </a:prstGeom>
        </p:spPr>
        <p:txBody>
          <a:bodyPr wrap="square">
            <a:spAutoFit/>
          </a:bodyPr>
          <a:lstStyle/>
          <a:p>
            <a:r>
              <a:rPr lang="en-US" sz="1600" dirty="0"/>
              <a:t>Consequences:  lack of power forced premature re-entry.  Due to asymmetry of SC with just one SA opened, attitude control thrusters were not able to maintain proper orientation during braking maneuver and deviation from the nominal attitude exceeded 8 degrees. Reentry capsule descended on a ballistic trajectory and without an aerodynamic lift. Re-entry capsule crashed and burned killing Komarov.   </a:t>
            </a:r>
          </a:p>
          <a:p>
            <a:endParaRPr lang="en-US" dirty="0"/>
          </a:p>
        </p:txBody>
      </p:sp>
      <p:sp>
        <p:nvSpPr>
          <p:cNvPr id="3" name="Date Placeholder 2"/>
          <p:cNvSpPr>
            <a:spLocks noGrp="1"/>
          </p:cNvSpPr>
          <p:nvPr>
            <p:ph type="dt" sz="half" idx="10"/>
          </p:nvPr>
        </p:nvSpPr>
        <p:spPr/>
        <p:txBody>
          <a:bodyPr/>
          <a:lstStyle/>
          <a:p>
            <a:fld id="{BAF0DFD0-D399-4CA3-BEBE-84B812CF36C8}" type="datetime1">
              <a:rPr lang="en-US" smtClean="0"/>
              <a:t>12/23/2021</a:t>
            </a:fld>
            <a:endParaRPr lang="en-US" dirty="0"/>
          </a:p>
        </p:txBody>
      </p:sp>
      <p:sp>
        <p:nvSpPr>
          <p:cNvPr id="6" name="Footer Placeholder 5"/>
          <p:cNvSpPr>
            <a:spLocks noGrp="1"/>
          </p:cNvSpPr>
          <p:nvPr>
            <p:ph type="ftr" sz="quarter" idx="11"/>
          </p:nvPr>
        </p:nvSpPr>
        <p:spPr/>
        <p:txBody>
          <a:bodyPr/>
          <a:lstStyle/>
          <a:p>
            <a:r>
              <a:rPr lang="en-US"/>
              <a:t>A. Rivera</a:t>
            </a:r>
          </a:p>
        </p:txBody>
      </p:sp>
      <p:pic>
        <p:nvPicPr>
          <p:cNvPr id="8" name="Picture 7"/>
          <p:cNvPicPr>
            <a:picLocks noChangeAspect="1"/>
          </p:cNvPicPr>
          <p:nvPr/>
        </p:nvPicPr>
        <p:blipFill>
          <a:blip r:embed="rId3"/>
          <a:stretch>
            <a:fillRect/>
          </a:stretch>
        </p:blipFill>
        <p:spPr>
          <a:xfrm>
            <a:off x="7204594" y="1080460"/>
            <a:ext cx="3364815" cy="3190303"/>
          </a:xfrm>
          <a:prstGeom prst="rect">
            <a:avLst/>
          </a:prstGeom>
        </p:spPr>
      </p:pic>
    </p:spTree>
    <p:extLst>
      <p:ext uri="{BB962C8B-B14F-4D97-AF65-F5344CB8AC3E}">
        <p14:creationId xmlns:p14="http://schemas.microsoft.com/office/powerpoint/2010/main" val="2449887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152400"/>
            <a:ext cx="9236764" cy="658091"/>
          </a:xfrm>
        </p:spPr>
        <p:txBody>
          <a:bodyPr/>
          <a:lstStyle/>
          <a:p>
            <a:r>
              <a:rPr lang="en-US" dirty="0"/>
              <a:t>Astronauts to the Rescue	      International Space Station</a:t>
            </a:r>
          </a:p>
        </p:txBody>
      </p:sp>
      <p:sp>
        <p:nvSpPr>
          <p:cNvPr id="4" name="Rectangle 3"/>
          <p:cNvSpPr/>
          <p:nvPr/>
        </p:nvSpPr>
        <p:spPr>
          <a:xfrm>
            <a:off x="245947" y="1071881"/>
            <a:ext cx="6096000" cy="5324535"/>
          </a:xfrm>
          <a:prstGeom prst="rect">
            <a:avLst/>
          </a:prstGeom>
        </p:spPr>
        <p:txBody>
          <a:bodyPr>
            <a:spAutoFit/>
          </a:bodyPr>
          <a:lstStyle/>
          <a:p>
            <a:r>
              <a:rPr lang="en-US" sz="2000" dirty="0"/>
              <a:t>Date: December 4</a:t>
            </a:r>
            <a:r>
              <a:rPr lang="en-US" sz="2000" baseline="30000" dirty="0"/>
              <a:t>th</a:t>
            </a:r>
            <a:r>
              <a:rPr lang="en-US" sz="2000" dirty="0"/>
              <a:t>, 2000</a:t>
            </a:r>
          </a:p>
          <a:p>
            <a:endParaRPr lang="en-US" sz="2000" dirty="0"/>
          </a:p>
          <a:p>
            <a:r>
              <a:rPr lang="en-US" sz="2000" dirty="0"/>
              <a:t>Anomaly: Two rows of SA panels at the ISS Port Wing stuck together.</a:t>
            </a:r>
          </a:p>
          <a:p>
            <a:endParaRPr lang="en-US" sz="2000" dirty="0"/>
          </a:p>
          <a:p>
            <a:endParaRPr lang="en-US" sz="2000" dirty="0"/>
          </a:p>
          <a:p>
            <a:r>
              <a:rPr lang="en-US" sz="2000" dirty="0"/>
              <a:t>Cause:  Snagging</a:t>
            </a:r>
          </a:p>
          <a:p>
            <a:endParaRPr lang="en-US" sz="2000" dirty="0"/>
          </a:p>
          <a:p>
            <a:r>
              <a:rPr lang="en-US" sz="2000" dirty="0"/>
              <a:t>Trouble shooting:   Endeavour astronauts had to deploy the second of two 120ft x 38ft solar wings.  The deployment which took several hours was completed, after two rows of solar panels stuck together were shaken lose by slightly retracting, then extending the arrays again.</a:t>
            </a:r>
          </a:p>
          <a:p>
            <a:endParaRPr lang="en-US" sz="2000" dirty="0"/>
          </a:p>
          <a:p>
            <a:r>
              <a:rPr lang="en-US" sz="2000" dirty="0"/>
              <a:t>The other solar array, the starboard wing, was deployed nonstop in about 13 minutes.</a:t>
            </a:r>
            <a:endParaRPr lang="en-US" sz="1600" dirty="0"/>
          </a:p>
        </p:txBody>
      </p:sp>
      <p:sp>
        <p:nvSpPr>
          <p:cNvPr id="3" name="Date Placeholder 2"/>
          <p:cNvSpPr>
            <a:spLocks noGrp="1"/>
          </p:cNvSpPr>
          <p:nvPr>
            <p:ph type="dt" sz="half" idx="10"/>
          </p:nvPr>
        </p:nvSpPr>
        <p:spPr/>
        <p:txBody>
          <a:bodyPr/>
          <a:lstStyle/>
          <a:p>
            <a:fld id="{BAF0DFD0-D399-4CA3-BEBE-84B812CF36C8}" type="datetime1">
              <a:rPr lang="en-US" smtClean="0"/>
              <a:t>12/23/2021</a:t>
            </a:fld>
            <a:endParaRPr lang="en-US" dirty="0"/>
          </a:p>
        </p:txBody>
      </p:sp>
      <p:sp>
        <p:nvSpPr>
          <p:cNvPr id="6" name="Footer Placeholder 5"/>
          <p:cNvSpPr>
            <a:spLocks noGrp="1"/>
          </p:cNvSpPr>
          <p:nvPr>
            <p:ph type="ftr" sz="quarter" idx="11"/>
          </p:nvPr>
        </p:nvSpPr>
        <p:spPr/>
        <p:txBody>
          <a:bodyPr/>
          <a:lstStyle/>
          <a:p>
            <a:r>
              <a:rPr lang="en-US"/>
              <a:t>A. Rivera</a:t>
            </a:r>
          </a:p>
        </p:txBody>
      </p:sp>
      <p:pic>
        <p:nvPicPr>
          <p:cNvPr id="5" name="Picture 4"/>
          <p:cNvPicPr>
            <a:picLocks noChangeAspect="1"/>
          </p:cNvPicPr>
          <p:nvPr/>
        </p:nvPicPr>
        <p:blipFill>
          <a:blip r:embed="rId3"/>
          <a:stretch>
            <a:fillRect/>
          </a:stretch>
        </p:blipFill>
        <p:spPr>
          <a:xfrm>
            <a:off x="6341947" y="1224579"/>
            <a:ext cx="2096375" cy="1576183"/>
          </a:xfrm>
          <a:prstGeom prst="rect">
            <a:avLst/>
          </a:prstGeom>
        </p:spPr>
      </p:pic>
      <p:pic>
        <p:nvPicPr>
          <p:cNvPr id="9" name="Picture 8"/>
          <p:cNvPicPr>
            <a:picLocks noChangeAspect="1"/>
          </p:cNvPicPr>
          <p:nvPr/>
        </p:nvPicPr>
        <p:blipFill>
          <a:blip r:embed="rId4"/>
          <a:stretch>
            <a:fillRect/>
          </a:stretch>
        </p:blipFill>
        <p:spPr>
          <a:xfrm>
            <a:off x="8780252" y="1240583"/>
            <a:ext cx="3351426" cy="2155011"/>
          </a:xfrm>
          <a:prstGeom prst="rect">
            <a:avLst/>
          </a:prstGeom>
        </p:spPr>
      </p:pic>
    </p:spTree>
    <p:extLst>
      <p:ext uri="{BB962C8B-B14F-4D97-AF65-F5344CB8AC3E}">
        <p14:creationId xmlns:p14="http://schemas.microsoft.com/office/powerpoint/2010/main" val="3010446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Prevention and Resolution Failures &amp; Anomalies</a:t>
            </a:r>
          </a:p>
        </p:txBody>
      </p:sp>
      <p:graphicFrame>
        <p:nvGraphicFramePr>
          <p:cNvPr id="4" name="Diagram 3"/>
          <p:cNvGraphicFramePr/>
          <p:nvPr>
            <p:extLst>
              <p:ext uri="{D42A27DB-BD31-4B8C-83A1-F6EECF244321}">
                <p14:modId xmlns:p14="http://schemas.microsoft.com/office/powerpoint/2010/main" val="960753647"/>
              </p:ext>
            </p:extLst>
          </p:nvPr>
        </p:nvGraphicFramePr>
        <p:xfrm>
          <a:off x="563685" y="810491"/>
          <a:ext cx="8128000" cy="57988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p:cNvGrpSpPr/>
          <p:nvPr/>
        </p:nvGrpSpPr>
        <p:grpSpPr>
          <a:xfrm>
            <a:off x="8943303" y="879055"/>
            <a:ext cx="1661854" cy="788696"/>
            <a:chOff x="6123264" y="266154"/>
            <a:chExt cx="1661854" cy="788696"/>
          </a:xfrm>
        </p:grpSpPr>
        <p:sp>
          <p:nvSpPr>
            <p:cNvPr id="9" name="Rounded Rectangle 8"/>
            <p:cNvSpPr/>
            <p:nvPr/>
          </p:nvSpPr>
          <p:spPr>
            <a:xfrm>
              <a:off x="6123264" y="266154"/>
              <a:ext cx="1661854" cy="788696"/>
            </a:xfrm>
            <a:prstGeom prst="roundRect">
              <a:avLst>
                <a:gd name="adj" fmla="val 10000"/>
              </a:avLst>
            </a:prstGeom>
            <a:solidFill>
              <a:srgbClr val="00B0F0"/>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10" name="Rounded Rectangle 4"/>
            <p:cNvSpPr txBox="1"/>
            <p:nvPr/>
          </p:nvSpPr>
          <p:spPr>
            <a:xfrm>
              <a:off x="6123264" y="266154"/>
              <a:ext cx="1661854" cy="5257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568" tIns="99568" rIns="99568" bIns="53340" numCol="1" spcCol="1270" anchor="t" anchorCtr="0">
              <a:noAutofit/>
            </a:bodyPr>
            <a:lstStyle/>
            <a:p>
              <a:pPr lvl="0" algn="l" defTabSz="622300">
                <a:lnSpc>
                  <a:spcPct val="90000"/>
                </a:lnSpc>
                <a:spcBef>
                  <a:spcPct val="0"/>
                </a:spcBef>
                <a:spcAft>
                  <a:spcPct val="35000"/>
                </a:spcAft>
              </a:pPr>
              <a:r>
                <a:rPr lang="en-US" sz="1400" dirty="0"/>
                <a:t>FUTURE: Robotic Servicing ?</a:t>
              </a:r>
              <a:endParaRPr lang="en-US" sz="1400" kern="1200" dirty="0"/>
            </a:p>
          </p:txBody>
        </p:sp>
      </p:grpSp>
      <p:grpSp>
        <p:nvGrpSpPr>
          <p:cNvPr id="6" name="Group 5"/>
          <p:cNvGrpSpPr/>
          <p:nvPr/>
        </p:nvGrpSpPr>
        <p:grpSpPr>
          <a:xfrm>
            <a:off x="9283683" y="1434669"/>
            <a:ext cx="1661854" cy="1984385"/>
            <a:chOff x="6463644" y="791951"/>
            <a:chExt cx="1661854" cy="4740750"/>
          </a:xfrm>
        </p:grpSpPr>
        <p:sp>
          <p:nvSpPr>
            <p:cNvPr id="7" name="Rounded Rectangle 6"/>
            <p:cNvSpPr/>
            <p:nvPr/>
          </p:nvSpPr>
          <p:spPr>
            <a:xfrm>
              <a:off x="6463644" y="791951"/>
              <a:ext cx="1661854" cy="4740750"/>
            </a:xfrm>
            <a:prstGeom prst="roundRect">
              <a:avLst>
                <a:gd name="adj" fmla="val 10000"/>
              </a:avLst>
            </a:prstGeom>
          </p:spPr>
          <p:style>
            <a:lnRef idx="2">
              <a:schemeClr val="accent6">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 name="Rounded Rectangle 6"/>
            <p:cNvSpPr txBox="1"/>
            <p:nvPr/>
          </p:nvSpPr>
          <p:spPr>
            <a:xfrm>
              <a:off x="6512318" y="840625"/>
              <a:ext cx="1564506" cy="46434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dirty="0"/>
                <a:t>Preliminary studies conducted at NASA GSFC</a:t>
              </a:r>
            </a:p>
            <a:p>
              <a:pPr marL="114300" lvl="1" indent="-114300" algn="l" defTabSz="622300">
                <a:lnSpc>
                  <a:spcPct val="90000"/>
                </a:lnSpc>
                <a:spcBef>
                  <a:spcPct val="0"/>
                </a:spcBef>
                <a:spcAft>
                  <a:spcPct val="15000"/>
                </a:spcAft>
                <a:buChar char="••"/>
              </a:pPr>
              <a:endParaRPr lang="en-US" sz="1400" kern="1200" dirty="0"/>
            </a:p>
          </p:txBody>
        </p:sp>
      </p:grpSp>
      <p:sp>
        <p:nvSpPr>
          <p:cNvPr id="3" name="Date Placeholder 2"/>
          <p:cNvSpPr>
            <a:spLocks noGrp="1"/>
          </p:cNvSpPr>
          <p:nvPr>
            <p:ph type="dt" sz="half" idx="10"/>
          </p:nvPr>
        </p:nvSpPr>
        <p:spPr/>
        <p:txBody>
          <a:bodyPr/>
          <a:lstStyle/>
          <a:p>
            <a:fld id="{07CD90AD-654F-44F8-A151-220F9BE7B77C}" type="datetime1">
              <a:rPr lang="en-US" smtClean="0"/>
              <a:t>12/23/2021</a:t>
            </a:fld>
            <a:endParaRPr lang="en-US"/>
          </a:p>
        </p:txBody>
      </p:sp>
      <p:sp>
        <p:nvSpPr>
          <p:cNvPr id="11" name="Footer Placeholder 10"/>
          <p:cNvSpPr>
            <a:spLocks noGrp="1"/>
          </p:cNvSpPr>
          <p:nvPr>
            <p:ph type="ftr" sz="quarter" idx="11"/>
          </p:nvPr>
        </p:nvSpPr>
        <p:spPr/>
        <p:txBody>
          <a:bodyPr/>
          <a:lstStyle/>
          <a:p>
            <a:r>
              <a:rPr lang="en-US"/>
              <a:t>A. Rivera</a:t>
            </a:r>
          </a:p>
        </p:txBody>
      </p:sp>
    </p:spTree>
    <p:extLst>
      <p:ext uri="{BB962C8B-B14F-4D97-AF65-F5344CB8AC3E}">
        <p14:creationId xmlns:p14="http://schemas.microsoft.com/office/powerpoint/2010/main" val="827582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THOUGHTS</a:t>
            </a:r>
          </a:p>
        </p:txBody>
      </p:sp>
      <p:sp>
        <p:nvSpPr>
          <p:cNvPr id="4" name="TextBox 3"/>
          <p:cNvSpPr txBox="1"/>
          <p:nvPr/>
        </p:nvSpPr>
        <p:spPr>
          <a:xfrm>
            <a:off x="345830" y="1021613"/>
            <a:ext cx="11500339" cy="5262979"/>
          </a:xfrm>
          <a:prstGeom prst="rect">
            <a:avLst/>
          </a:prstGeom>
          <a:noFill/>
        </p:spPr>
        <p:txBody>
          <a:bodyPr wrap="square" rtlCol="0">
            <a:spAutoFit/>
          </a:bodyPr>
          <a:lstStyle/>
          <a:p>
            <a:pPr marL="285750" indent="-285750">
              <a:buFont typeface="Arial" panose="020B0604020202020204" pitchFamily="34" charset="0"/>
              <a:buChar char="•"/>
            </a:pPr>
            <a:r>
              <a:rPr lang="en-US" sz="2800" dirty="0"/>
              <a:t>Spacecraft Deployables anomalies are a complex problem</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Sharing of information would be very beneficial</a:t>
            </a:r>
          </a:p>
          <a:p>
            <a:endParaRPr lang="en-US" sz="2800" dirty="0"/>
          </a:p>
          <a:p>
            <a:pPr marL="285750" indent="-285750">
              <a:buFont typeface="Arial" panose="020B0604020202020204" pitchFamily="34" charset="0"/>
              <a:buChar char="•"/>
            </a:pPr>
            <a:r>
              <a:rPr lang="en-US" sz="2800" dirty="0"/>
              <a:t>Collaboration between space agencies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Public disclosures by manufacturers that have experienced anomalies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Reference: SC Anomalies paper with full database and anomalies,  details and best practices to prevent them:</a:t>
            </a:r>
          </a:p>
          <a:p>
            <a:endParaRPr lang="en-US" sz="2800" dirty="0">
              <a:hlinkClick r:id="rId3"/>
            </a:endParaRPr>
          </a:p>
          <a:p>
            <a:r>
              <a:rPr lang="en-US" sz="2800" dirty="0">
                <a:hlinkClick r:id="rId3"/>
              </a:rPr>
              <a:t>https://esmats.eu/esmatspapers/pastpapers/pdfs/2021/rivera.pdf</a:t>
            </a:r>
            <a:endParaRPr lang="en-US" sz="2800" dirty="0"/>
          </a:p>
        </p:txBody>
      </p:sp>
      <p:sp>
        <p:nvSpPr>
          <p:cNvPr id="3" name="Date Placeholder 2"/>
          <p:cNvSpPr>
            <a:spLocks noGrp="1"/>
          </p:cNvSpPr>
          <p:nvPr>
            <p:ph type="dt" sz="half" idx="10"/>
          </p:nvPr>
        </p:nvSpPr>
        <p:spPr/>
        <p:txBody>
          <a:bodyPr/>
          <a:lstStyle/>
          <a:p>
            <a:fld id="{DF8EED03-0111-43D5-B6C8-1BF2E1DB5BD2}" type="datetime1">
              <a:rPr lang="en-US" smtClean="0"/>
              <a:t>12/23/2021</a:t>
            </a:fld>
            <a:endParaRPr lang="en-US"/>
          </a:p>
        </p:txBody>
      </p:sp>
      <p:sp>
        <p:nvSpPr>
          <p:cNvPr id="5" name="Footer Placeholder 4"/>
          <p:cNvSpPr>
            <a:spLocks noGrp="1"/>
          </p:cNvSpPr>
          <p:nvPr>
            <p:ph type="ftr" sz="quarter" idx="11"/>
          </p:nvPr>
        </p:nvSpPr>
        <p:spPr/>
        <p:txBody>
          <a:bodyPr/>
          <a:lstStyle/>
          <a:p>
            <a:r>
              <a:rPr lang="en-US" dirty="0"/>
              <a:t>A. Rivera</a:t>
            </a:r>
          </a:p>
        </p:txBody>
      </p:sp>
    </p:spTree>
    <p:extLst>
      <p:ext uri="{BB962C8B-B14F-4D97-AF65-F5344CB8AC3E}">
        <p14:creationId xmlns:p14="http://schemas.microsoft.com/office/powerpoint/2010/main" val="2414753175"/>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A06DB5A997384DBC078B2CB8EE8F05" ma:contentTypeVersion="12" ma:contentTypeDescription="Create a new document." ma:contentTypeScope="" ma:versionID="0a4eaf11641425c592b3b86f4d184f5c">
  <xsd:schema xmlns:xsd="http://www.w3.org/2001/XMLSchema" xmlns:xs="http://www.w3.org/2001/XMLSchema" xmlns:p="http://schemas.microsoft.com/office/2006/metadata/properties" xmlns:ns3="8e3ee15d-7efd-4795-96b6-60f36ac9818a" xmlns:ns4="e9613faf-c532-4b11-9da2-d23c718809a6" targetNamespace="http://schemas.microsoft.com/office/2006/metadata/properties" ma:root="true" ma:fieldsID="2296bf4e6bc7ab3fd068160470ec8d31" ns3:_="" ns4:_="">
    <xsd:import namespace="8e3ee15d-7efd-4795-96b6-60f36ac9818a"/>
    <xsd:import namespace="e9613faf-c532-4b11-9da2-d23c718809a6"/>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3ee15d-7efd-4795-96b6-60f36ac981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9613faf-c532-4b11-9da2-d23c718809a6"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B5AE4E4-1963-4AE3-97E0-00000AE796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e3ee15d-7efd-4795-96b6-60f36ac9818a"/>
    <ds:schemaRef ds:uri="e9613faf-c532-4b11-9da2-d23c718809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28BF3EA-C999-4B35-96B4-D1EC335453C7}">
  <ds:schemaRefs>
    <ds:schemaRef ds:uri="http://schemas.microsoft.com/sharepoint/v3/contenttype/forms"/>
  </ds:schemaRefs>
</ds:datastoreItem>
</file>

<file path=customXml/itemProps3.xml><?xml version="1.0" encoding="utf-8"?>
<ds:datastoreItem xmlns:ds="http://schemas.openxmlformats.org/officeDocument/2006/customXml" ds:itemID="{5CC4A5CF-510A-4714-BDA2-D7A02A73208C}">
  <ds:schemaRefs>
    <ds:schemaRef ds:uri="8e3ee15d-7efd-4795-96b6-60f36ac9818a"/>
    <ds:schemaRef ds:uri="http://schemas.openxmlformats.org/package/2006/metadata/core-properties"/>
    <ds:schemaRef ds:uri="http://purl.org/dc/elements/1.1/"/>
    <ds:schemaRef ds:uri="http://schemas.microsoft.com/office/infopath/2007/PartnerControls"/>
    <ds:schemaRef ds:uri="e9613faf-c532-4b11-9da2-d23c718809a6"/>
    <ds:schemaRef ds:uri="http://purl.org/dc/terms/"/>
    <ds:schemaRef ds:uri="http://schemas.microsoft.com/office/2006/documentManagement/types"/>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93306</TotalTime>
  <Words>1795</Words>
  <Application>Microsoft Office PowerPoint</Application>
  <PresentationFormat>Widescreen</PresentationFormat>
  <Paragraphs>328</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Arial Narrow</vt:lpstr>
      <vt:lpstr>Calibri</vt:lpstr>
      <vt:lpstr>Helvetica</vt:lpstr>
      <vt:lpstr>Trebuchet MS</vt:lpstr>
      <vt:lpstr>Wingdings</vt:lpstr>
      <vt:lpstr>Blank Presentation</vt:lpstr>
      <vt:lpstr>PowerPoint Presentation</vt:lpstr>
      <vt:lpstr>MOTIVATION</vt:lpstr>
      <vt:lpstr>YEARLY ANOMALIES DISTRIBUTION</vt:lpstr>
      <vt:lpstr>ANOMALIES BY TYPE</vt:lpstr>
      <vt:lpstr>SPACE ENVIRONMENT &amp; DEPLOYMENT ANOMALIES, 1of 2</vt:lpstr>
      <vt:lpstr>SPACE ENVIRONMENT &amp; DEPLOYMENT ANOMALIES, 2 of 2</vt:lpstr>
      <vt:lpstr>MAIN ANOMALIES AND FAILURES CAUSES</vt:lpstr>
      <vt:lpstr>SEVERITY</vt:lpstr>
      <vt:lpstr>INSURANCE CLAIMS</vt:lpstr>
      <vt:lpstr>Thermal Blankets / Shields Interferences              New Dawn / Intelsat 28</vt:lpstr>
      <vt:lpstr>Solid Lubricant  Earth Radiation Budget Satellite</vt:lpstr>
      <vt:lpstr>Ground Handling      TV-Sat 1</vt:lpstr>
      <vt:lpstr>Last Minute Changes Tethered Satellite System (TSS-1)</vt:lpstr>
      <vt:lpstr>Space Environment Tethered Satellite System (TSS-1R)</vt:lpstr>
      <vt:lpstr>SA Explosive Decompression  Telstar14, 14R, Intelsat 19</vt:lpstr>
      <vt:lpstr>Mechanisms Failure   Mars Global Surveyor</vt:lpstr>
      <vt:lpstr>Dynamic Analysis Simulations       Mars Express Issues</vt:lpstr>
      <vt:lpstr>Contingency Maneuvers     Anik E2</vt:lpstr>
      <vt:lpstr>Manned Spacecraft Failure    Soyuz-1</vt:lpstr>
      <vt:lpstr>Astronauts to the Rescue       International Space Station</vt:lpstr>
      <vt:lpstr>Prevention and Resolution Failures &amp; Anomalies</vt:lpstr>
      <vt:lpstr>FINAL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Aft Flap ADAMS Model Status</dc:title>
  <dc:creator>wgarcen</dc:creator>
  <cp:lastModifiedBy>Calhoun, JoAnne R. (GSFC-2710)</cp:lastModifiedBy>
  <cp:revision>2269</cp:revision>
  <cp:lastPrinted>2021-09-22T13:12:10Z</cp:lastPrinted>
  <dcterms:created xsi:type="dcterms:W3CDTF">2013-05-17T02:43:02Z</dcterms:created>
  <dcterms:modified xsi:type="dcterms:W3CDTF">2021-12-23T15:05:23Z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0x01010091A06DB5A997384DBC078B2CB8EE8F05</vt:lpwstr>
  </property>
</Properties>
</file>