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17"/>
  </p:notesMasterIdLst>
  <p:handoutMasterIdLst>
    <p:handoutMasterId r:id="rId18"/>
  </p:handoutMasterIdLst>
  <p:sldIdLst>
    <p:sldId id="284" r:id="rId5"/>
    <p:sldId id="352" r:id="rId6"/>
    <p:sldId id="347" r:id="rId7"/>
    <p:sldId id="355" r:id="rId8"/>
    <p:sldId id="349" r:id="rId9"/>
    <p:sldId id="350" r:id="rId10"/>
    <p:sldId id="354" r:id="rId11"/>
    <p:sldId id="358" r:id="rId12"/>
    <p:sldId id="357" r:id="rId13"/>
    <p:sldId id="351" r:id="rId14"/>
    <p:sldId id="353" r:id="rId15"/>
    <p:sldId id="320" r:id="rId16"/>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kaufman" initials="d" lastIdx="10" clrIdx="0"/>
  <p:cmAuthor id="1" name="Otten, Kim D. (GRC-LMD0)" initials="OKD(" lastIdx="33" clrIdx="1">
    <p:extLst>
      <p:ext uri="{19B8F6BF-5375-455C-9EA6-DF929625EA0E}">
        <p15:presenceInfo xmlns:p15="http://schemas.microsoft.com/office/powerpoint/2012/main" userId="S-1-5-21-330711430-3775241029-4075259233-871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99CCFF"/>
    <a:srgbClr val="FF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41" autoAdjust="0"/>
    <p:restoredTop sz="96357" autoAdjust="0"/>
  </p:normalViewPr>
  <p:slideViewPr>
    <p:cSldViewPr snapToGrid="0">
      <p:cViewPr>
        <p:scale>
          <a:sx n="100" d="100"/>
          <a:sy n="100" d="100"/>
        </p:scale>
        <p:origin x="780" y="312"/>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p:scale>
          <a:sx n="100" d="100"/>
          <a:sy n="100" d="100"/>
        </p:scale>
        <p:origin x="-86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498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4980"/>
          </a:xfrm>
          <a:prstGeom prst="rect">
            <a:avLst/>
          </a:prstGeom>
        </p:spPr>
        <p:txBody>
          <a:bodyPr vert="horz" lIns="91440" tIns="45720" rIns="91440" bIns="45720" rtlCol="0"/>
          <a:lstStyle>
            <a:lvl1pPr algn="r">
              <a:defRPr sz="1200"/>
            </a:lvl1pPr>
          </a:lstStyle>
          <a:p>
            <a:fld id="{1511A9A0-BE11-40C9-8A12-5B0274A44F9A}" type="datetimeFigureOut">
              <a:rPr lang="en-US" smtClean="0"/>
              <a:pPr/>
              <a:t>12/25/2021</a:t>
            </a:fld>
            <a:endParaRPr lang="en-US"/>
          </a:p>
        </p:txBody>
      </p:sp>
      <p:sp>
        <p:nvSpPr>
          <p:cNvPr id="4" name="Footer Placeholder 3"/>
          <p:cNvSpPr>
            <a:spLocks noGrp="1"/>
          </p:cNvSpPr>
          <p:nvPr>
            <p:ph type="ftr" sz="quarter" idx="2"/>
          </p:nvPr>
        </p:nvSpPr>
        <p:spPr>
          <a:xfrm>
            <a:off x="1" y="8829823"/>
            <a:ext cx="3038475" cy="46498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823"/>
            <a:ext cx="3038475" cy="464980"/>
          </a:xfrm>
          <a:prstGeom prst="rect">
            <a:avLst/>
          </a:prstGeom>
        </p:spPr>
        <p:txBody>
          <a:bodyPr vert="horz" lIns="91440" tIns="45720" rIns="91440" bIns="45720" rtlCol="0" anchor="b"/>
          <a:lstStyle>
            <a:lvl1pPr algn="r">
              <a:defRPr sz="1200"/>
            </a:lvl1pPr>
          </a:lstStyle>
          <a:p>
            <a:fld id="{7F9DA1B5-C14D-46AA-8137-0C44781D9106}" type="slidenum">
              <a:rPr lang="en-US" smtClean="0"/>
              <a:pPr/>
              <a:t>‹#›</a:t>
            </a:fld>
            <a:endParaRPr lang="en-US"/>
          </a:p>
        </p:txBody>
      </p:sp>
    </p:spTree>
    <p:extLst>
      <p:ext uri="{BB962C8B-B14F-4D97-AF65-F5344CB8AC3E}">
        <p14:creationId xmlns:p14="http://schemas.microsoft.com/office/powerpoint/2010/main" val="4225584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2"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10243" name="Rectangle 3"/>
          <p:cNvSpPr>
            <a:spLocks noGrp="1" noChangeArrowheads="1"/>
          </p:cNvSpPr>
          <p:nvPr>
            <p:ph type="dt" idx="1"/>
          </p:nvPr>
        </p:nvSpPr>
        <p:spPr bwMode="auto">
          <a:xfrm>
            <a:off x="397034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10244"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701675" y="4416426"/>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2"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10247" name="Rectangle 7"/>
          <p:cNvSpPr>
            <a:spLocks noGrp="1" noChangeArrowheads="1"/>
          </p:cNvSpPr>
          <p:nvPr>
            <p:ph type="sldNum" sz="quarter" idx="5"/>
          </p:nvPr>
        </p:nvSpPr>
        <p:spPr bwMode="auto">
          <a:xfrm>
            <a:off x="397034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F2627BF0-400D-42C6-8293-F2F00FE2883C}" type="slidenum">
              <a:rPr lang="en-US"/>
              <a:pPr/>
              <a:t>‹#›</a:t>
            </a:fld>
            <a:endParaRPr lang="en-US"/>
          </a:p>
        </p:txBody>
      </p:sp>
    </p:spTree>
    <p:extLst>
      <p:ext uri="{BB962C8B-B14F-4D97-AF65-F5344CB8AC3E}">
        <p14:creationId xmlns:p14="http://schemas.microsoft.com/office/powerpoint/2010/main" val="3757796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27BF0-400D-42C6-8293-F2F00FE2883C}" type="slidenum">
              <a:rPr lang="en-US" smtClean="0"/>
              <a:pPr/>
              <a:t>1</a:t>
            </a:fld>
            <a:endParaRPr lang="en-US"/>
          </a:p>
        </p:txBody>
      </p:sp>
    </p:spTree>
    <p:extLst>
      <p:ext uri="{BB962C8B-B14F-4D97-AF65-F5344CB8AC3E}">
        <p14:creationId xmlns:p14="http://schemas.microsoft.com/office/powerpoint/2010/main" val="374935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Titan IV-B rocket carrying the Cassini-Huygens space research mission, launching from Launch Complex 40 at Cape Canaveral on October 12, 1997.</a:t>
            </a:r>
          </a:p>
          <a:p>
            <a:r>
              <a:rPr lang="en-US" dirty="0"/>
              <a:t>https://en.wikipedia.org/wiki/Titan_IV</a:t>
            </a:r>
          </a:p>
          <a:p>
            <a:endParaRPr lang="en-US" dirty="0"/>
          </a:p>
        </p:txBody>
      </p:sp>
      <p:sp>
        <p:nvSpPr>
          <p:cNvPr id="4" name="Slide Number Placeholder 3"/>
          <p:cNvSpPr>
            <a:spLocks noGrp="1"/>
          </p:cNvSpPr>
          <p:nvPr>
            <p:ph type="sldNum" sz="quarter" idx="5"/>
          </p:nvPr>
        </p:nvSpPr>
        <p:spPr/>
        <p:txBody>
          <a:bodyPr/>
          <a:lstStyle/>
          <a:p>
            <a:fld id="{F2627BF0-400D-42C6-8293-F2F00FE2883C}" type="slidenum">
              <a:rPr lang="en-US" smtClean="0"/>
              <a:pPr/>
              <a:t>9</a:t>
            </a:fld>
            <a:endParaRPr lang="en-US"/>
          </a:p>
        </p:txBody>
      </p:sp>
    </p:spTree>
    <p:extLst>
      <p:ext uri="{BB962C8B-B14F-4D97-AF65-F5344CB8AC3E}">
        <p14:creationId xmlns:p14="http://schemas.microsoft.com/office/powerpoint/2010/main" val="176711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627BF0-400D-42C6-8293-F2F00FE2883C}" type="slidenum">
              <a:rPr lang="en-US" smtClean="0"/>
              <a:pPr/>
              <a:t>12</a:t>
            </a:fld>
            <a:endParaRPr lang="en-US"/>
          </a:p>
        </p:txBody>
      </p:sp>
    </p:spTree>
    <p:extLst>
      <p:ext uri="{BB962C8B-B14F-4D97-AF65-F5344CB8AC3E}">
        <p14:creationId xmlns:p14="http://schemas.microsoft.com/office/powerpoint/2010/main" val="163784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363200" cy="1143000"/>
          </a:xfrm>
          <a:noFill/>
        </p:spPr>
        <p:txBody>
          <a:bodyPr vert="horz" lIns="91440" tIns="45720" rIns="91440" bIns="45720" rtlCol="0" anchor="ctr">
            <a:normAutofit/>
          </a:bodyPr>
          <a:lstStyle>
            <a:lvl1pPr>
              <a:defRPr lang="en-US" dirty="0">
                <a:latin typeface="Lucida Grande"/>
                <a:ea typeface="+mn-ea"/>
                <a:cs typeface="+mn-cs"/>
              </a:defRPr>
            </a:lvl1pPr>
          </a:lstStyle>
          <a:p>
            <a:pPr lvl="0" algn="ctr"/>
            <a:r>
              <a:rPr lang="en-US" dirty="0"/>
              <a:t>Click to edit Master title style</a:t>
            </a:r>
          </a:p>
        </p:txBody>
      </p:sp>
      <p:sp>
        <p:nvSpPr>
          <p:cNvPr id="3" name="Content Placeholder 2"/>
          <p:cNvSpPr>
            <a:spLocks noGrp="1"/>
          </p:cNvSpPr>
          <p:nvPr>
            <p:ph idx="1"/>
          </p:nvPr>
        </p:nvSpPr>
        <p:spPr/>
        <p:txBody>
          <a:bodyPr/>
          <a:lstStyle>
            <a:lvl1pPr>
              <a:defRPr>
                <a:latin typeface="Lucida Grande"/>
              </a:defRPr>
            </a:lvl1pPr>
            <a:lvl2pPr>
              <a:defRPr>
                <a:latin typeface="Lucida Grande"/>
              </a:defRPr>
            </a:lvl2pPr>
            <a:lvl3pPr>
              <a:defRPr>
                <a:latin typeface="Lucida Grande"/>
              </a:defRPr>
            </a:lvl3pPr>
            <a:lvl4pPr>
              <a:defRPr>
                <a:latin typeface="Lucida Grande"/>
              </a:defRPr>
            </a:lvl4pPr>
            <a:lvl5pPr>
              <a:defRPr>
                <a:latin typeface="Lucida Grand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a:spLocks noGrp="1"/>
          </p:cNvSpPr>
          <p:nvPr>
            <p:ph type="dt" sz="half" idx="2"/>
          </p:nvPr>
        </p:nvSpPr>
        <p:spPr>
          <a:xfrm>
            <a:off x="609600" y="6477003"/>
            <a:ext cx="2844800" cy="244475"/>
          </a:xfrm>
          <a:prstGeom prst="rect">
            <a:avLst/>
          </a:prstGeom>
        </p:spPr>
        <p:txBody>
          <a:bodyPr vert="horz" lIns="91440" tIns="45720" rIns="91440" bIns="45720" rtlCol="0" anchor="ctr"/>
          <a:lstStyle>
            <a:lvl1pPr algn="l">
              <a:defRPr sz="1200">
                <a:solidFill>
                  <a:schemeClr val="tx1"/>
                </a:solidFill>
              </a:defRPr>
            </a:lvl1pPr>
          </a:lstStyle>
          <a:p>
            <a:r>
              <a:rPr lang="en-US"/>
              <a:t>www.nasa.gov 02/08/2021</a:t>
            </a:r>
            <a:endParaRPr lang="en-US" dirty="0"/>
          </a:p>
        </p:txBody>
      </p:sp>
      <p:sp>
        <p:nvSpPr>
          <p:cNvPr id="9" name="Footer Placeholder 4"/>
          <p:cNvSpPr>
            <a:spLocks noGrp="1"/>
          </p:cNvSpPr>
          <p:nvPr>
            <p:ph type="ftr" sz="quarter" idx="3"/>
          </p:nvPr>
        </p:nvSpPr>
        <p:spPr>
          <a:xfrm>
            <a:off x="3575713" y="6477003"/>
            <a:ext cx="5345003" cy="244475"/>
          </a:xfrm>
          <a:prstGeom prst="rect">
            <a:avLst/>
          </a:prstGeom>
        </p:spPr>
        <p:txBody>
          <a:bodyPr vert="horz" lIns="91440" tIns="45720" rIns="91440" bIns="45720" rtlCol="0" anchor="ctr"/>
          <a:lstStyle>
            <a:lvl1pPr algn="ctr">
              <a:defRPr sz="1200">
                <a:solidFill>
                  <a:schemeClr val="tx1"/>
                </a:solidFill>
              </a:defRPr>
            </a:lvl1pPr>
          </a:lstStyle>
          <a:p>
            <a:r>
              <a:rPr lang="en-US"/>
              <a:t>How to Educate Decision Makers</a:t>
            </a:r>
            <a:endParaRPr lang="en-US" dirty="0"/>
          </a:p>
        </p:txBody>
      </p:sp>
      <p:sp>
        <p:nvSpPr>
          <p:cNvPr id="10" name="Slide Number Placeholder 5"/>
          <p:cNvSpPr>
            <a:spLocks noGrp="1"/>
          </p:cNvSpPr>
          <p:nvPr>
            <p:ph type="sldNum" sz="quarter" idx="4"/>
          </p:nvPr>
        </p:nvSpPr>
        <p:spPr>
          <a:xfrm>
            <a:off x="10005236" y="6477003"/>
            <a:ext cx="1577163" cy="244475"/>
          </a:xfrm>
          <a:prstGeom prst="rect">
            <a:avLst/>
          </a:prstGeom>
        </p:spPr>
        <p:txBody>
          <a:bodyPr vert="horz" lIns="91440" tIns="45720" rIns="91440" bIns="45720" rtlCol="0" anchor="ctr"/>
          <a:lstStyle>
            <a:lvl1pPr algn="r">
              <a:defRPr sz="1200">
                <a:solidFill>
                  <a:schemeClr val="tx1"/>
                </a:solidFill>
              </a:defRPr>
            </a:lvl1pPr>
          </a:lstStyle>
          <a:p>
            <a:fld id="{18C14F29-5060-4830-A216-B31A92D65088}" type="slidenum">
              <a:rPr lang="en-US" smtClean="0"/>
              <a:pPr/>
              <a:t>‹#›</a:t>
            </a:fld>
            <a:endParaRPr lang="en-US"/>
          </a:p>
        </p:txBody>
      </p:sp>
    </p:spTree>
    <p:extLst>
      <p:ext uri="{BB962C8B-B14F-4D97-AF65-F5344CB8AC3E}">
        <p14:creationId xmlns:p14="http://schemas.microsoft.com/office/powerpoint/2010/main" val="601008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063314"/>
            <a:ext cx="10363200" cy="1143000"/>
          </a:xfrm>
        </p:spPr>
        <p:txBody>
          <a:bodyPr/>
          <a:lstStyle>
            <a:lvl1pPr algn="ctr">
              <a:defRPr>
                <a:solidFill>
                  <a:schemeClr val="tx2">
                    <a:lumMod val="50000"/>
                  </a:schemeClr>
                </a:solidFill>
                <a:effectLst/>
              </a:defRPr>
            </a:lvl1pPr>
          </a:lstStyle>
          <a:p>
            <a:r>
              <a:rPr lang="en-US" dirty="0"/>
              <a:t>Click to edit Master title style</a:t>
            </a:r>
          </a:p>
        </p:txBody>
      </p:sp>
      <p:sp>
        <p:nvSpPr>
          <p:cNvPr id="3" name="Subtitle 2"/>
          <p:cNvSpPr>
            <a:spLocks noGrp="1"/>
          </p:cNvSpPr>
          <p:nvPr>
            <p:ph type="subTitle" idx="1"/>
          </p:nvPr>
        </p:nvSpPr>
        <p:spPr>
          <a:xfrm>
            <a:off x="1828800" y="5206314"/>
            <a:ext cx="8534400" cy="1143000"/>
          </a:xfrm>
        </p:spPr>
        <p:txBody>
          <a:bodyPr/>
          <a:lstStyle>
            <a:lvl1pPr marL="0" indent="0" algn="ctr">
              <a:buNone/>
              <a:defRPr>
                <a:solidFill>
                  <a:schemeClr val="tx2">
                    <a:lumMod val="50000"/>
                  </a:schemeClr>
                </a:solidFill>
                <a:effectLst/>
                <a:latin typeface="Lucida Grand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3"/>
          </p:nvPr>
        </p:nvSpPr>
        <p:spPr>
          <a:xfrm>
            <a:off x="3575713" y="6477003"/>
            <a:ext cx="5345003" cy="244475"/>
          </a:xfrm>
          <a:prstGeom prst="rect">
            <a:avLst/>
          </a:prstGeom>
        </p:spPr>
        <p:txBody>
          <a:bodyPr vert="horz" lIns="91440" tIns="45720" rIns="91440" bIns="45720" rtlCol="0" anchor="ctr"/>
          <a:lstStyle>
            <a:lvl1pPr algn="ctr">
              <a:defRPr sz="1200">
                <a:solidFill>
                  <a:schemeClr val="tx1"/>
                </a:solidFill>
              </a:defRPr>
            </a:lvl1pPr>
          </a:lstStyle>
          <a:p>
            <a:r>
              <a:rPr lang="en-US"/>
              <a:t>How to Educate Decision Makers</a:t>
            </a:r>
            <a:endParaRPr lang="en-US" dirty="0"/>
          </a:p>
        </p:txBody>
      </p:sp>
      <p:sp>
        <p:nvSpPr>
          <p:cNvPr id="13" name="Slide Number Placeholder 5"/>
          <p:cNvSpPr>
            <a:spLocks noGrp="1"/>
          </p:cNvSpPr>
          <p:nvPr>
            <p:ph type="sldNum" sz="quarter" idx="4"/>
          </p:nvPr>
        </p:nvSpPr>
        <p:spPr>
          <a:xfrm>
            <a:off x="10005236" y="6477003"/>
            <a:ext cx="1577163" cy="244475"/>
          </a:xfrm>
          <a:prstGeom prst="rect">
            <a:avLst/>
          </a:prstGeom>
        </p:spPr>
        <p:txBody>
          <a:bodyPr vert="horz" lIns="91440" tIns="45720" rIns="91440" bIns="45720" rtlCol="0" anchor="ctr"/>
          <a:lstStyle>
            <a:lvl1pPr algn="r">
              <a:defRPr sz="1200">
                <a:solidFill>
                  <a:schemeClr val="tx1"/>
                </a:solidFill>
              </a:defRPr>
            </a:lvl1pPr>
          </a:lstStyle>
          <a:p>
            <a:fld id="{18C14F29-5060-4830-A216-B31A92D65088}" type="slidenum">
              <a:rPr lang="en-US" smtClean="0"/>
              <a:pPr/>
              <a:t>‹#›</a:t>
            </a:fld>
            <a:endParaRPr lang="en-US"/>
          </a:p>
        </p:txBody>
      </p:sp>
      <p:sp>
        <p:nvSpPr>
          <p:cNvPr id="14" name="Date Placeholder 3"/>
          <p:cNvSpPr>
            <a:spLocks noGrp="1"/>
          </p:cNvSpPr>
          <p:nvPr>
            <p:ph type="dt" sz="half" idx="2"/>
          </p:nvPr>
        </p:nvSpPr>
        <p:spPr>
          <a:xfrm>
            <a:off x="609600" y="6477003"/>
            <a:ext cx="2844800" cy="244475"/>
          </a:xfrm>
          <a:prstGeom prst="rect">
            <a:avLst/>
          </a:prstGeom>
        </p:spPr>
        <p:txBody>
          <a:bodyPr vert="horz" lIns="91440" tIns="45720" rIns="91440" bIns="45720" rtlCol="0" anchor="ctr"/>
          <a:lstStyle>
            <a:lvl1pPr algn="l">
              <a:defRPr sz="1200">
                <a:solidFill>
                  <a:schemeClr val="tx1"/>
                </a:solidFill>
              </a:defRPr>
            </a:lvl1pPr>
          </a:lstStyle>
          <a:p>
            <a:r>
              <a:rPr lang="en-US"/>
              <a:t>www.nasa.gov 02/08/2021</a:t>
            </a:r>
            <a:endParaRPr lang="en-US" dirty="0"/>
          </a:p>
        </p:txBody>
      </p:sp>
    </p:spTree>
    <p:extLst>
      <p:ext uri="{BB962C8B-B14F-4D97-AF65-F5344CB8AC3E}">
        <p14:creationId xmlns:p14="http://schemas.microsoft.com/office/powerpoint/2010/main" val="2522507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30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275273" cy="1143000"/>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0"/>
            <a:ext cx="109728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7" descr="meatball"/>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884873" y="190500"/>
            <a:ext cx="109728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Date Placeholder 3"/>
          <p:cNvSpPr>
            <a:spLocks noGrp="1"/>
          </p:cNvSpPr>
          <p:nvPr>
            <p:ph type="dt" sz="half" idx="2"/>
          </p:nvPr>
        </p:nvSpPr>
        <p:spPr>
          <a:xfrm>
            <a:off x="609600" y="6477003"/>
            <a:ext cx="2844800" cy="244475"/>
          </a:xfrm>
          <a:prstGeom prst="rect">
            <a:avLst/>
          </a:prstGeom>
        </p:spPr>
        <p:txBody>
          <a:bodyPr vert="horz" lIns="91440" tIns="45720" rIns="91440" bIns="45720" rtlCol="0" anchor="ctr"/>
          <a:lstStyle>
            <a:lvl1pPr algn="l">
              <a:defRPr sz="1200">
                <a:solidFill>
                  <a:schemeClr val="tx1"/>
                </a:solidFill>
              </a:defRPr>
            </a:lvl1pPr>
          </a:lstStyle>
          <a:p>
            <a:r>
              <a:rPr lang="en-US"/>
              <a:t>www.nasa.gov 02/08/2021</a:t>
            </a:r>
            <a:endParaRPr lang="en-US" dirty="0"/>
          </a:p>
        </p:txBody>
      </p:sp>
      <p:sp>
        <p:nvSpPr>
          <p:cNvPr id="12" name="Footer Placeholder 4"/>
          <p:cNvSpPr>
            <a:spLocks noGrp="1"/>
          </p:cNvSpPr>
          <p:nvPr>
            <p:ph type="ftr" sz="quarter" idx="3"/>
          </p:nvPr>
        </p:nvSpPr>
        <p:spPr>
          <a:xfrm>
            <a:off x="3575713" y="6477003"/>
            <a:ext cx="5345003" cy="244475"/>
          </a:xfrm>
          <a:prstGeom prst="rect">
            <a:avLst/>
          </a:prstGeom>
        </p:spPr>
        <p:txBody>
          <a:bodyPr vert="horz" lIns="91440" tIns="45720" rIns="91440" bIns="45720" rtlCol="0" anchor="ctr"/>
          <a:lstStyle>
            <a:lvl1pPr algn="ctr">
              <a:defRPr sz="1200">
                <a:solidFill>
                  <a:schemeClr val="tx1"/>
                </a:solidFill>
              </a:defRPr>
            </a:lvl1pPr>
          </a:lstStyle>
          <a:p>
            <a:r>
              <a:rPr lang="en-US"/>
              <a:t>How to Educate Decision Makers</a:t>
            </a:r>
            <a:endParaRPr lang="en-US" dirty="0"/>
          </a:p>
        </p:txBody>
      </p:sp>
      <p:sp>
        <p:nvSpPr>
          <p:cNvPr id="13" name="Slide Number Placeholder 5"/>
          <p:cNvSpPr>
            <a:spLocks noGrp="1"/>
          </p:cNvSpPr>
          <p:nvPr>
            <p:ph type="sldNum" sz="quarter" idx="4"/>
          </p:nvPr>
        </p:nvSpPr>
        <p:spPr>
          <a:xfrm>
            <a:off x="10005236" y="6477003"/>
            <a:ext cx="1577163" cy="244475"/>
          </a:xfrm>
          <a:prstGeom prst="rect">
            <a:avLst/>
          </a:prstGeom>
        </p:spPr>
        <p:txBody>
          <a:bodyPr vert="horz" lIns="91440" tIns="45720" rIns="91440" bIns="45720" rtlCol="0" anchor="ctr"/>
          <a:lstStyle>
            <a:lvl1pPr algn="r">
              <a:defRPr sz="1200">
                <a:solidFill>
                  <a:schemeClr val="tx1"/>
                </a:solidFill>
              </a:defRPr>
            </a:lvl1pPr>
          </a:lstStyle>
          <a:p>
            <a:fld id="{18C14F29-5060-4830-A216-B31A92D65088}" type="slidenum">
              <a:rPr lang="en-US" smtClean="0"/>
              <a:pPr/>
              <a:t>‹#›</a:t>
            </a:fld>
            <a:endParaRPr lang="en-US"/>
          </a:p>
        </p:txBody>
      </p:sp>
    </p:spTree>
    <p:extLst>
      <p:ext uri="{BB962C8B-B14F-4D97-AF65-F5344CB8AC3E}">
        <p14:creationId xmlns:p14="http://schemas.microsoft.com/office/powerpoint/2010/main" val="3118971482"/>
      </p:ext>
    </p:extLst>
  </p:cSld>
  <p:clrMap bg1="lt1" tx1="dk1" bg2="lt2" tx2="dk2" accent1="accent1" accent2="accent2" accent3="accent3" accent4="accent4" accent5="accent5" accent6="accent6" hlink="hlink" folHlink="folHlink"/>
  <p:sldLayoutIdLst>
    <p:sldLayoutId id="2147483675" r:id="rId1"/>
    <p:sldLayoutId id="2147483674" r:id="rId2"/>
  </p:sldLayoutIdLst>
  <p:hf hdr="0"/>
  <p:txStyles>
    <p:titleStyle>
      <a:lvl1pPr algn="l" defTabSz="914400" rtl="0" eaLnBrk="1" latinLnBrk="0" hangingPunct="1">
        <a:spcBef>
          <a:spcPct val="0"/>
        </a:spcBef>
        <a:buNone/>
        <a:defRPr sz="4400" kern="1200">
          <a:solidFill>
            <a:schemeClr val="tx1"/>
          </a:solidFill>
          <a:latin typeface="Lucida Grande"/>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Lucida Grande"/>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Lucida Grande"/>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Lucida Grande"/>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Lucida Grande"/>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Lucida Grande"/>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slideLayout" Target="../slideLayouts/slideLayout1.xml"/><Relationship Id="rId7" Type="http://schemas.openxmlformats.org/officeDocument/2006/relationships/image" Target="../media/image29.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11"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6.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1.xml"/><Relationship Id="rId7" Type="http://schemas.openxmlformats.org/officeDocument/2006/relationships/image" Target="../media/image21.png"/><Relationship Id="rId12" Type="http://schemas.openxmlformats.org/officeDocument/2006/relationships/image" Target="../media/image25.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svg"/><Relationship Id="rId11" Type="http://schemas.openxmlformats.org/officeDocument/2006/relationships/image" Target="../media/image2.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notesSlide" Target="../notesSlides/notesSlide2.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018903"/>
            <a:ext cx="10363200" cy="2934787"/>
          </a:xfrm>
        </p:spPr>
        <p:txBody>
          <a:bodyPr>
            <a:noAutofit/>
          </a:bodyPr>
          <a:lstStyle/>
          <a:p>
            <a:r>
              <a:rPr lang="en-US" sz="4000" dirty="0">
                <a:solidFill>
                  <a:schemeClr val="tx1"/>
                </a:solidFill>
                <a:ea typeface="+mn-ea"/>
                <a:cs typeface="+mn-cs"/>
              </a:rPr>
              <a:t>How to Educate Decision Makers on the Value and Necessity of Modal Testing and Model Correlation:  </a:t>
            </a:r>
            <a:br>
              <a:rPr lang="en-US" sz="4000" dirty="0">
                <a:solidFill>
                  <a:schemeClr val="tx1"/>
                </a:solidFill>
                <a:ea typeface="+mn-ea"/>
                <a:cs typeface="+mn-cs"/>
              </a:rPr>
            </a:br>
            <a:r>
              <a:rPr lang="en-US" sz="4000" dirty="0">
                <a:solidFill>
                  <a:schemeClr val="tx1"/>
                </a:solidFill>
                <a:ea typeface="+mn-ea"/>
                <a:cs typeface="+mn-cs"/>
              </a:rPr>
              <a:t>Tips for Young Engineers</a:t>
            </a:r>
            <a:br>
              <a:rPr lang="en-US" sz="4000" dirty="0">
                <a:solidFill>
                  <a:schemeClr val="tx1"/>
                </a:solidFill>
                <a:latin typeface="Lucida Grande"/>
                <a:ea typeface="+mn-ea"/>
                <a:cs typeface="+mn-cs"/>
              </a:rPr>
            </a:br>
            <a:r>
              <a:rPr lang="en-US" sz="4000" dirty="0">
                <a:solidFill>
                  <a:schemeClr val="tx1"/>
                </a:solidFill>
                <a:latin typeface="Lucida Grande"/>
                <a:ea typeface="+mn-ea"/>
                <a:cs typeface="+mn-cs"/>
              </a:rPr>
              <a:t>IMAC XL</a:t>
            </a:r>
          </a:p>
        </p:txBody>
      </p:sp>
      <p:sp>
        <p:nvSpPr>
          <p:cNvPr id="3" name="Subtitle 2"/>
          <p:cNvSpPr>
            <a:spLocks noGrp="1"/>
          </p:cNvSpPr>
          <p:nvPr>
            <p:ph type="subTitle" idx="1"/>
          </p:nvPr>
        </p:nvSpPr>
        <p:spPr>
          <a:xfrm>
            <a:off x="609601" y="3953691"/>
            <a:ext cx="10528662" cy="2581146"/>
          </a:xfrm>
        </p:spPr>
        <p:txBody>
          <a:bodyPr>
            <a:noAutofit/>
          </a:bodyPr>
          <a:lstStyle/>
          <a:p>
            <a:pPr>
              <a:spcBef>
                <a:spcPct val="0"/>
              </a:spcBef>
            </a:pPr>
            <a:r>
              <a:rPr lang="en-US" sz="2000" dirty="0">
                <a:solidFill>
                  <a:schemeClr val="tx1"/>
                </a:solidFill>
                <a:latin typeface="Lucida Grande"/>
              </a:rPr>
              <a:t>Jim Akers &amp; Kim Otten – NASA Glenn Research Center</a:t>
            </a:r>
          </a:p>
          <a:p>
            <a:pPr>
              <a:spcBef>
                <a:spcPct val="0"/>
              </a:spcBef>
            </a:pPr>
            <a:r>
              <a:rPr lang="en-US" sz="2000" dirty="0">
                <a:solidFill>
                  <a:schemeClr val="tx1"/>
                </a:solidFill>
              </a:rPr>
              <a:t>Mark Ankrom – Virgin Orbit</a:t>
            </a:r>
          </a:p>
          <a:p>
            <a:pPr>
              <a:spcBef>
                <a:spcPct val="0"/>
              </a:spcBef>
            </a:pPr>
            <a:r>
              <a:rPr lang="en-US" sz="2000" dirty="0">
                <a:solidFill>
                  <a:schemeClr val="tx1"/>
                </a:solidFill>
                <a:latin typeface="Lucida Grande"/>
              </a:rPr>
              <a:t>Michael Hale – Redstone Test Center</a:t>
            </a:r>
          </a:p>
          <a:p>
            <a:pPr>
              <a:spcBef>
                <a:spcPct val="0"/>
              </a:spcBef>
            </a:pPr>
            <a:r>
              <a:rPr lang="en-US" sz="2000" dirty="0">
                <a:solidFill>
                  <a:schemeClr val="tx1"/>
                </a:solidFill>
                <a:latin typeface="Lucida Grande"/>
              </a:rPr>
              <a:t>Joel Sills – NASA Johnson Space Center</a:t>
            </a:r>
          </a:p>
          <a:p>
            <a:pPr>
              <a:spcBef>
                <a:spcPct val="0"/>
              </a:spcBef>
            </a:pPr>
            <a:r>
              <a:rPr lang="en-US" sz="2000" dirty="0">
                <a:solidFill>
                  <a:schemeClr val="tx1"/>
                </a:solidFill>
              </a:rPr>
              <a:t>Natalie Spivey – NASA Armstrong Flight Research Center</a:t>
            </a:r>
          </a:p>
          <a:p>
            <a:pPr>
              <a:spcBef>
                <a:spcPct val="0"/>
              </a:spcBef>
            </a:pPr>
            <a:r>
              <a:rPr lang="en-US" sz="2000" dirty="0">
                <a:solidFill>
                  <a:schemeClr val="tx1"/>
                </a:solidFill>
                <a:latin typeface="Lucida Grande"/>
              </a:rPr>
              <a:t>Curti</a:t>
            </a:r>
            <a:r>
              <a:rPr lang="en-US" sz="2000" dirty="0">
                <a:solidFill>
                  <a:schemeClr val="tx1"/>
                </a:solidFill>
              </a:rPr>
              <a:t>s Larsen – Texas Christian University</a:t>
            </a:r>
          </a:p>
          <a:p>
            <a:pPr>
              <a:spcBef>
                <a:spcPct val="0"/>
              </a:spcBef>
            </a:pPr>
            <a:r>
              <a:rPr lang="en-US" sz="2000" dirty="0">
                <a:solidFill>
                  <a:schemeClr val="tx1"/>
                </a:solidFill>
                <a:latin typeface="Lucida Grande"/>
              </a:rPr>
              <a:t>Ralph Brillhart – ATA Engineering, Inc</a:t>
            </a:r>
          </a:p>
          <a:p>
            <a:pPr>
              <a:spcBef>
                <a:spcPct val="0"/>
              </a:spcBef>
            </a:pPr>
            <a:r>
              <a:rPr lang="en-US" sz="2000" dirty="0">
                <a:solidFill>
                  <a:schemeClr val="tx1"/>
                </a:solidFill>
              </a:rPr>
              <a:t>Matthew Stefanski - Air Force Research Lab, Wright-Patterson AFB</a:t>
            </a:r>
            <a:endParaRPr lang="en-US" sz="2000" dirty="0">
              <a:solidFill>
                <a:schemeClr val="tx1"/>
              </a:solidFill>
              <a:latin typeface="Lucida Grande"/>
            </a:endParaRPr>
          </a:p>
        </p:txBody>
      </p:sp>
      <p:sp>
        <p:nvSpPr>
          <p:cNvPr id="6" name="TextBox 5"/>
          <p:cNvSpPr txBox="1"/>
          <p:nvPr/>
        </p:nvSpPr>
        <p:spPr>
          <a:xfrm>
            <a:off x="1676400" y="6534837"/>
            <a:ext cx="3886200" cy="530915"/>
          </a:xfrm>
          <a:prstGeom prst="rect">
            <a:avLst/>
          </a:prstGeom>
          <a:noFill/>
        </p:spPr>
        <p:txBody>
          <a:bodyPr wrap="square" rtlCol="0">
            <a:spAutoFit/>
          </a:bodyPr>
          <a:lstStyle/>
          <a:p>
            <a:pPr fontAlgn="auto">
              <a:spcBef>
                <a:spcPts val="0"/>
              </a:spcBef>
              <a:spcAft>
                <a:spcPts val="0"/>
              </a:spcAft>
              <a:defRPr/>
            </a:pPr>
            <a:endParaRPr lang="en-US" sz="1050" dirty="0">
              <a:solidFill>
                <a:prstClr val="black"/>
              </a:solidFill>
              <a:latin typeface="Calibri"/>
            </a:endParaRPr>
          </a:p>
          <a:p>
            <a:pPr fontAlgn="auto">
              <a:spcBef>
                <a:spcPts val="0"/>
              </a:spcBef>
              <a:spcAft>
                <a:spcPts val="0"/>
              </a:spcAft>
              <a:defRPr/>
            </a:pPr>
            <a:endParaRPr lang="en-US" dirty="0">
              <a:solidFill>
                <a:prstClr val="black"/>
              </a:solidFill>
              <a:latin typeface="Calibri"/>
            </a:endParaRPr>
          </a:p>
        </p:txBody>
      </p:sp>
      <p:sp>
        <p:nvSpPr>
          <p:cNvPr id="9" name="Date Placeholder 8"/>
          <p:cNvSpPr>
            <a:spLocks noGrp="1"/>
          </p:cNvSpPr>
          <p:nvPr>
            <p:ph type="dt" sz="half" idx="2"/>
          </p:nvPr>
        </p:nvSpPr>
        <p:spPr/>
        <p:txBody>
          <a:bodyPr/>
          <a:lstStyle/>
          <a:p>
            <a:r>
              <a:rPr lang="en-US"/>
              <a:t>www.nasa.gov 02/08/2021</a:t>
            </a:r>
            <a:endParaRPr lang="en-US" dirty="0"/>
          </a:p>
        </p:txBody>
      </p:sp>
      <p:sp>
        <p:nvSpPr>
          <p:cNvPr id="4" name="Footer Placeholder 3"/>
          <p:cNvSpPr>
            <a:spLocks noGrp="1"/>
          </p:cNvSpPr>
          <p:nvPr>
            <p:ph type="ftr" sz="quarter" idx="3"/>
          </p:nvPr>
        </p:nvSpPr>
        <p:spPr/>
        <p:txBody>
          <a:bodyPr/>
          <a:lstStyle/>
          <a:p>
            <a:r>
              <a:rPr lang="en-US"/>
              <a:t>How to Educate Decision Makers</a:t>
            </a:r>
            <a:endParaRPr lang="en-US" dirty="0"/>
          </a:p>
        </p:txBody>
      </p:sp>
      <p:sp>
        <p:nvSpPr>
          <p:cNvPr id="5" name="Slide Number Placeholder 4"/>
          <p:cNvSpPr>
            <a:spLocks noGrp="1"/>
          </p:cNvSpPr>
          <p:nvPr>
            <p:ph type="sldNum" sz="quarter" idx="4"/>
          </p:nvPr>
        </p:nvSpPr>
        <p:spPr/>
        <p:txBody>
          <a:bodyPr/>
          <a:lstStyle/>
          <a:p>
            <a:fld id="{18C14F29-5060-4830-A216-B31A92D65088}" type="slidenum">
              <a:rPr lang="en-US" smtClean="0"/>
              <a:pPr/>
              <a:t>1</a:t>
            </a:fld>
            <a:endParaRPr lang="en-US"/>
          </a:p>
        </p:txBody>
      </p:sp>
      <p:pic>
        <p:nvPicPr>
          <p:cNvPr id="7" name="Audio 6">
            <a:hlinkClick r:id="" action="ppaction://media"/>
            <a:extLst>
              <a:ext uri="{FF2B5EF4-FFF2-40B4-BE49-F238E27FC236}">
                <a16:creationId xmlns:a16="http://schemas.microsoft.com/office/drawing/2014/main" id="{FDDC6E0F-1AC0-4FB7-8C35-1DF44BE0F1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7690475"/>
      </p:ext>
    </p:extLst>
  </p:cSld>
  <p:clrMapOvr>
    <a:masterClrMapping/>
  </p:clrMapOvr>
  <mc:AlternateContent xmlns:mc="http://schemas.openxmlformats.org/markup-compatibility/2006">
    <mc:Choice xmlns:p14="http://schemas.microsoft.com/office/powerpoint/2010/main" Requires="p14">
      <p:transition spd="slow" p14:dur="2000" advTm="86742"/>
    </mc:Choice>
    <mc:Fallback>
      <p:transition spd="slow" advTm="86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FDA061-EE2F-4935-AD51-9CA90FBDFCC0}"/>
              </a:ext>
            </a:extLst>
          </p:cNvPr>
          <p:cNvSpPr>
            <a:spLocks noGrp="1"/>
          </p:cNvSpPr>
          <p:nvPr>
            <p:ph type="title"/>
          </p:nvPr>
        </p:nvSpPr>
        <p:spPr/>
        <p:txBody>
          <a:bodyPr/>
          <a:lstStyle/>
          <a:p>
            <a:pPr algn="ctr"/>
            <a:r>
              <a:rPr lang="en-US" dirty="0"/>
              <a:t>Not Knowing What You Don’t Know</a:t>
            </a:r>
          </a:p>
        </p:txBody>
      </p:sp>
      <p:sp>
        <p:nvSpPr>
          <p:cNvPr id="8" name="Content Placeholder 7">
            <a:extLst>
              <a:ext uri="{FF2B5EF4-FFF2-40B4-BE49-F238E27FC236}">
                <a16:creationId xmlns:a16="http://schemas.microsoft.com/office/drawing/2014/main" id="{E4C8ED65-5A6C-4819-B830-EE53246B9575}"/>
              </a:ext>
            </a:extLst>
          </p:cNvPr>
          <p:cNvSpPr>
            <a:spLocks noGrp="1"/>
          </p:cNvSpPr>
          <p:nvPr>
            <p:ph idx="1"/>
          </p:nvPr>
        </p:nvSpPr>
        <p:spPr/>
        <p:txBody>
          <a:bodyPr>
            <a:noAutofit/>
          </a:bodyPr>
          <a:lstStyle/>
          <a:p>
            <a:r>
              <a:rPr lang="en-US" sz="2400" dirty="0"/>
              <a:t>“There are known knowns; there are things we know we know. We also know there are known unknowns; that is to say we know there are some things we do not know. But there are also unknown unknowns - the ones we don't know we don't know.” Donald Rumsfeld as Secretary of Defense.</a:t>
            </a:r>
          </a:p>
          <a:p>
            <a:r>
              <a:rPr lang="en-US" sz="2400" dirty="0"/>
              <a:t>Engineers, especially young engineers, need to recognize they don’t know what they don’t know. </a:t>
            </a:r>
          </a:p>
          <a:p>
            <a:pPr lvl="1"/>
            <a:r>
              <a:rPr lang="en-US" sz="2000" dirty="0"/>
              <a:t>Should not hesitate to ask questions or seek out help from colleagues for fear of appearing weak.</a:t>
            </a:r>
          </a:p>
          <a:p>
            <a:pPr lvl="1"/>
            <a:r>
              <a:rPr lang="en-US" sz="2000" dirty="0"/>
              <a:t>Should not be afraid to request the appropriate resources (e.g., training) to gain the needed technical expertise to answer their questions.  </a:t>
            </a:r>
          </a:p>
          <a:p>
            <a:pPr lvl="1"/>
            <a:r>
              <a:rPr lang="en-US" sz="2000" dirty="0"/>
              <a:t>It is more important to get the right answer than how it was obtained.  </a:t>
            </a:r>
          </a:p>
          <a:p>
            <a:pPr lvl="1"/>
            <a:r>
              <a:rPr lang="en-US" sz="2000" dirty="0"/>
              <a:t>Asking for help and guidance are hallmarks of a professional engineer and a strong mentoring culture is a sign of a strong professional engineering organization. </a:t>
            </a:r>
          </a:p>
        </p:txBody>
      </p:sp>
      <p:sp>
        <p:nvSpPr>
          <p:cNvPr id="6" name="Date Placeholder 5">
            <a:extLst>
              <a:ext uri="{FF2B5EF4-FFF2-40B4-BE49-F238E27FC236}">
                <a16:creationId xmlns:a16="http://schemas.microsoft.com/office/drawing/2014/main" id="{4710D9B5-229E-4457-BEA8-C115688EEE6B}"/>
              </a:ext>
            </a:extLst>
          </p:cNvPr>
          <p:cNvSpPr>
            <a:spLocks noGrp="1"/>
          </p:cNvSpPr>
          <p:nvPr>
            <p:ph type="dt" sz="half" idx="2"/>
          </p:nvPr>
        </p:nvSpPr>
        <p:spPr/>
        <p:txBody>
          <a:bodyPr/>
          <a:lstStyle/>
          <a:p>
            <a:r>
              <a:rPr lang="en-US"/>
              <a:t>www.nasa.gov 02/08/2021</a:t>
            </a:r>
            <a:endParaRPr lang="en-US" dirty="0"/>
          </a:p>
        </p:txBody>
      </p:sp>
      <p:sp>
        <p:nvSpPr>
          <p:cNvPr id="4" name="Footer Placeholder 3">
            <a:extLst>
              <a:ext uri="{FF2B5EF4-FFF2-40B4-BE49-F238E27FC236}">
                <a16:creationId xmlns:a16="http://schemas.microsoft.com/office/drawing/2014/main" id="{D396515E-E6E2-4404-AC59-DECDA08F09DA}"/>
              </a:ext>
            </a:extLst>
          </p:cNvPr>
          <p:cNvSpPr>
            <a:spLocks noGrp="1"/>
          </p:cNvSpPr>
          <p:nvPr>
            <p:ph type="ftr" sz="quarter" idx="3"/>
          </p:nvPr>
        </p:nvSpPr>
        <p:spPr/>
        <p:txBody>
          <a:bodyPr/>
          <a:lstStyle/>
          <a:p>
            <a:r>
              <a:rPr lang="en-US"/>
              <a:t>How to Educate Decision Makers</a:t>
            </a:r>
            <a:endParaRPr lang="en-US" dirty="0"/>
          </a:p>
        </p:txBody>
      </p:sp>
      <p:sp>
        <p:nvSpPr>
          <p:cNvPr id="5" name="Slide Number Placeholder 4">
            <a:extLst>
              <a:ext uri="{FF2B5EF4-FFF2-40B4-BE49-F238E27FC236}">
                <a16:creationId xmlns:a16="http://schemas.microsoft.com/office/drawing/2014/main" id="{073B7992-E2EC-4A9E-996B-877235BF1E9F}"/>
              </a:ext>
            </a:extLst>
          </p:cNvPr>
          <p:cNvSpPr>
            <a:spLocks noGrp="1"/>
          </p:cNvSpPr>
          <p:nvPr>
            <p:ph type="sldNum" sz="quarter" idx="4"/>
          </p:nvPr>
        </p:nvSpPr>
        <p:spPr/>
        <p:txBody>
          <a:bodyPr/>
          <a:lstStyle/>
          <a:p>
            <a:fld id="{18C14F29-5060-4830-A216-B31A92D65088}" type="slidenum">
              <a:rPr lang="en-US" smtClean="0"/>
              <a:pPr/>
              <a:t>10</a:t>
            </a:fld>
            <a:endParaRPr lang="en-US"/>
          </a:p>
        </p:txBody>
      </p:sp>
      <p:pic>
        <p:nvPicPr>
          <p:cNvPr id="11" name="Audio 10">
            <a:hlinkClick r:id="" action="ppaction://media"/>
            <a:extLst>
              <a:ext uri="{FF2B5EF4-FFF2-40B4-BE49-F238E27FC236}">
                <a16:creationId xmlns:a16="http://schemas.microsoft.com/office/drawing/2014/main" id="{59C8B04C-D841-4270-A332-08B288B926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3900472"/>
      </p:ext>
    </p:extLst>
  </p:cSld>
  <p:clrMapOvr>
    <a:masterClrMapping/>
  </p:clrMapOvr>
  <mc:AlternateContent xmlns:mc="http://schemas.openxmlformats.org/markup-compatibility/2006">
    <mc:Choice xmlns:p14="http://schemas.microsoft.com/office/powerpoint/2010/main" Requires="p14">
      <p:transition spd="slow" p14:dur="2000" advTm="65185"/>
    </mc:Choice>
    <mc:Fallback>
      <p:transition spd="slow" advTm="65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FDA061-EE2F-4935-AD51-9CA90FBDFCC0}"/>
              </a:ext>
            </a:extLst>
          </p:cNvPr>
          <p:cNvSpPr>
            <a:spLocks noGrp="1"/>
          </p:cNvSpPr>
          <p:nvPr>
            <p:ph type="title"/>
          </p:nvPr>
        </p:nvSpPr>
        <p:spPr/>
        <p:txBody>
          <a:bodyPr/>
          <a:lstStyle/>
          <a:p>
            <a:pPr algn="ctr"/>
            <a:r>
              <a:rPr lang="en-US" dirty="0"/>
              <a:t>Future Communication</a:t>
            </a:r>
          </a:p>
        </p:txBody>
      </p:sp>
      <p:sp>
        <p:nvSpPr>
          <p:cNvPr id="8" name="Content Placeholder 7">
            <a:extLst>
              <a:ext uri="{FF2B5EF4-FFF2-40B4-BE49-F238E27FC236}">
                <a16:creationId xmlns:a16="http://schemas.microsoft.com/office/drawing/2014/main" id="{E4C8ED65-5A6C-4819-B830-EE53246B9575}"/>
              </a:ext>
            </a:extLst>
          </p:cNvPr>
          <p:cNvSpPr>
            <a:spLocks noGrp="1"/>
          </p:cNvSpPr>
          <p:nvPr>
            <p:ph idx="1"/>
          </p:nvPr>
        </p:nvSpPr>
        <p:spPr/>
        <p:txBody>
          <a:bodyPr>
            <a:noAutofit/>
          </a:bodyPr>
          <a:lstStyle/>
          <a:p>
            <a:r>
              <a:rPr lang="en-US" sz="2400" dirty="0"/>
              <a:t>Engineers effectively communicating to Decision Makers the importance of modal testing and model correlation will only become more critical as systems become more complex, larger scale, and designed to operate in space (and possibly manufactured in space) such that traditional ground based Experimental Modal Analysis (EMA) testing may not be feasible. </a:t>
            </a:r>
          </a:p>
        </p:txBody>
      </p:sp>
      <p:sp>
        <p:nvSpPr>
          <p:cNvPr id="6" name="Date Placeholder 5">
            <a:extLst>
              <a:ext uri="{FF2B5EF4-FFF2-40B4-BE49-F238E27FC236}">
                <a16:creationId xmlns:a16="http://schemas.microsoft.com/office/drawing/2014/main" id="{4710D9B5-229E-4457-BEA8-C115688EEE6B}"/>
              </a:ext>
            </a:extLst>
          </p:cNvPr>
          <p:cNvSpPr>
            <a:spLocks noGrp="1"/>
          </p:cNvSpPr>
          <p:nvPr>
            <p:ph type="dt" sz="half" idx="2"/>
          </p:nvPr>
        </p:nvSpPr>
        <p:spPr/>
        <p:txBody>
          <a:bodyPr/>
          <a:lstStyle/>
          <a:p>
            <a:r>
              <a:rPr lang="en-US"/>
              <a:t>www.nasa.gov 02/08/2021</a:t>
            </a:r>
            <a:endParaRPr lang="en-US" dirty="0"/>
          </a:p>
        </p:txBody>
      </p:sp>
      <p:sp>
        <p:nvSpPr>
          <p:cNvPr id="4" name="Footer Placeholder 3">
            <a:extLst>
              <a:ext uri="{FF2B5EF4-FFF2-40B4-BE49-F238E27FC236}">
                <a16:creationId xmlns:a16="http://schemas.microsoft.com/office/drawing/2014/main" id="{D396515E-E6E2-4404-AC59-DECDA08F09DA}"/>
              </a:ext>
            </a:extLst>
          </p:cNvPr>
          <p:cNvSpPr>
            <a:spLocks noGrp="1"/>
          </p:cNvSpPr>
          <p:nvPr>
            <p:ph type="ftr" sz="quarter" idx="3"/>
          </p:nvPr>
        </p:nvSpPr>
        <p:spPr/>
        <p:txBody>
          <a:bodyPr/>
          <a:lstStyle/>
          <a:p>
            <a:r>
              <a:rPr lang="en-US"/>
              <a:t>How to Educate Decision Makers</a:t>
            </a:r>
            <a:endParaRPr lang="en-US" dirty="0"/>
          </a:p>
        </p:txBody>
      </p:sp>
      <p:sp>
        <p:nvSpPr>
          <p:cNvPr id="5" name="Slide Number Placeholder 4">
            <a:extLst>
              <a:ext uri="{FF2B5EF4-FFF2-40B4-BE49-F238E27FC236}">
                <a16:creationId xmlns:a16="http://schemas.microsoft.com/office/drawing/2014/main" id="{073B7992-E2EC-4A9E-996B-877235BF1E9F}"/>
              </a:ext>
            </a:extLst>
          </p:cNvPr>
          <p:cNvSpPr>
            <a:spLocks noGrp="1"/>
          </p:cNvSpPr>
          <p:nvPr>
            <p:ph type="sldNum" sz="quarter" idx="4"/>
          </p:nvPr>
        </p:nvSpPr>
        <p:spPr/>
        <p:txBody>
          <a:bodyPr/>
          <a:lstStyle/>
          <a:p>
            <a:fld id="{18C14F29-5060-4830-A216-B31A92D65088}" type="slidenum">
              <a:rPr lang="en-US" smtClean="0"/>
              <a:pPr/>
              <a:t>11</a:t>
            </a:fld>
            <a:endParaRPr lang="en-US"/>
          </a:p>
        </p:txBody>
      </p:sp>
      <p:pic>
        <p:nvPicPr>
          <p:cNvPr id="10" name="Picture 9" descr="A picture containing text, grass, road, way&#10;&#10;Description automatically generated">
            <a:extLst>
              <a:ext uri="{FF2B5EF4-FFF2-40B4-BE49-F238E27FC236}">
                <a16:creationId xmlns:a16="http://schemas.microsoft.com/office/drawing/2014/main" id="{8ABE19D7-994B-4701-96D6-FC6E06068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421" y="3429001"/>
            <a:ext cx="5164077" cy="2895600"/>
          </a:xfrm>
          <a:prstGeom prst="rect">
            <a:avLst/>
          </a:prstGeom>
        </p:spPr>
      </p:pic>
      <p:pic>
        <p:nvPicPr>
          <p:cNvPr id="14" name="Picture 13">
            <a:extLst>
              <a:ext uri="{FF2B5EF4-FFF2-40B4-BE49-F238E27FC236}">
                <a16:creationId xmlns:a16="http://schemas.microsoft.com/office/drawing/2014/main" id="{1FEFA150-AFF7-4DF5-A643-10FC8A6547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0096" y="3411769"/>
            <a:ext cx="2000088" cy="2941876"/>
          </a:xfrm>
          <a:prstGeom prst="rect">
            <a:avLst/>
          </a:prstGeom>
        </p:spPr>
      </p:pic>
      <p:pic>
        <p:nvPicPr>
          <p:cNvPr id="16" name="Picture 15">
            <a:extLst>
              <a:ext uri="{FF2B5EF4-FFF2-40B4-BE49-F238E27FC236}">
                <a16:creationId xmlns:a16="http://schemas.microsoft.com/office/drawing/2014/main" id="{E1645ABA-3438-46E9-9F06-526BBF263A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839" y="4815978"/>
            <a:ext cx="2720119" cy="1531599"/>
          </a:xfrm>
          <a:prstGeom prst="rect">
            <a:avLst/>
          </a:prstGeom>
        </p:spPr>
      </p:pic>
      <p:pic>
        <p:nvPicPr>
          <p:cNvPr id="12" name="Picture 11">
            <a:extLst>
              <a:ext uri="{FF2B5EF4-FFF2-40B4-BE49-F238E27FC236}">
                <a16:creationId xmlns:a16="http://schemas.microsoft.com/office/drawing/2014/main" id="{5DD6A6A9-D1A8-4C91-9C5B-1C5D68EA93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839" y="3403683"/>
            <a:ext cx="2560554" cy="1343363"/>
          </a:xfrm>
          <a:prstGeom prst="rect">
            <a:avLst/>
          </a:prstGeom>
        </p:spPr>
      </p:pic>
      <p:pic>
        <p:nvPicPr>
          <p:cNvPr id="18" name="Picture 17" descr="A picture containing chart&#10;&#10;Description automatically generated">
            <a:extLst>
              <a:ext uri="{FF2B5EF4-FFF2-40B4-BE49-F238E27FC236}">
                <a16:creationId xmlns:a16="http://schemas.microsoft.com/office/drawing/2014/main" id="{0E3C7930-66E9-4E6D-A801-CF91AC3745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4421" y="5334261"/>
            <a:ext cx="2252943" cy="990338"/>
          </a:xfrm>
          <a:prstGeom prst="rect">
            <a:avLst/>
          </a:prstGeom>
        </p:spPr>
      </p:pic>
      <p:pic>
        <p:nvPicPr>
          <p:cNvPr id="13" name="Audio 12">
            <a:hlinkClick r:id="" action="ppaction://media"/>
            <a:extLst>
              <a:ext uri="{FF2B5EF4-FFF2-40B4-BE49-F238E27FC236}">
                <a16:creationId xmlns:a16="http://schemas.microsoft.com/office/drawing/2014/main" id="{FDCF597F-A1FB-482F-902C-80E13DC91E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9405394"/>
      </p:ext>
    </p:extLst>
  </p:cSld>
  <p:clrMapOvr>
    <a:masterClrMapping/>
  </p:clrMapOvr>
  <mc:AlternateContent xmlns:mc="http://schemas.openxmlformats.org/markup-compatibility/2006">
    <mc:Choice xmlns:p14="http://schemas.microsoft.com/office/powerpoint/2010/main" Requires="p14">
      <p:transition spd="slow" p14:dur="2000" advTm="111911"/>
    </mc:Choice>
    <mc:Fallback>
      <p:transition spd="slow" advTm="111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009014"/>
            <a:ext cx="8534400" cy="3340300"/>
          </a:xfrm>
        </p:spPr>
        <p:txBody>
          <a:bodyPr>
            <a:normAutofit/>
          </a:bodyPr>
          <a:lstStyle/>
          <a:p>
            <a:r>
              <a:rPr lang="en-US" sz="4800" dirty="0"/>
              <a:t>End</a:t>
            </a:r>
          </a:p>
        </p:txBody>
      </p:sp>
      <p:sp>
        <p:nvSpPr>
          <p:cNvPr id="6" name="Date Placeholder 5"/>
          <p:cNvSpPr>
            <a:spLocks noGrp="1"/>
          </p:cNvSpPr>
          <p:nvPr>
            <p:ph type="dt" sz="half" idx="2"/>
          </p:nvPr>
        </p:nvSpPr>
        <p:spPr/>
        <p:txBody>
          <a:bodyPr/>
          <a:lstStyle/>
          <a:p>
            <a:r>
              <a:rPr lang="en-US"/>
              <a:t>www.nasa.gov 02/08/2021</a:t>
            </a:r>
            <a:endParaRPr lang="en-US" dirty="0"/>
          </a:p>
        </p:txBody>
      </p:sp>
      <p:pic>
        <p:nvPicPr>
          <p:cNvPr id="7" name="Picture 7" descr="meatball"/>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4873" y="190500"/>
            <a:ext cx="109728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p:txBody>
          <a:bodyPr/>
          <a:lstStyle/>
          <a:p>
            <a:r>
              <a:rPr lang="en-US"/>
              <a:t>How to Educate Decision Makers</a:t>
            </a:r>
            <a:endParaRPr lang="en-US" dirty="0"/>
          </a:p>
        </p:txBody>
      </p:sp>
      <p:sp>
        <p:nvSpPr>
          <p:cNvPr id="8" name="Slide Number Placeholder 7"/>
          <p:cNvSpPr>
            <a:spLocks noGrp="1"/>
          </p:cNvSpPr>
          <p:nvPr>
            <p:ph type="sldNum" sz="quarter" idx="4"/>
          </p:nvPr>
        </p:nvSpPr>
        <p:spPr/>
        <p:txBody>
          <a:bodyPr/>
          <a:lstStyle/>
          <a:p>
            <a:fld id="{18C14F29-5060-4830-A216-B31A92D65088}" type="slidenum">
              <a:rPr lang="en-US" smtClean="0"/>
              <a:pPr/>
              <a:t>12</a:t>
            </a:fld>
            <a:endParaRPr lang="en-US"/>
          </a:p>
        </p:txBody>
      </p:sp>
    </p:spTree>
    <p:extLst>
      <p:ext uri="{BB962C8B-B14F-4D97-AF65-F5344CB8AC3E}">
        <p14:creationId xmlns:p14="http://schemas.microsoft.com/office/powerpoint/2010/main" val="331203327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5A42DE-1365-40F4-B512-9F95B5976F09}"/>
              </a:ext>
            </a:extLst>
          </p:cNvPr>
          <p:cNvSpPr>
            <a:spLocks noGrp="1"/>
          </p:cNvSpPr>
          <p:nvPr>
            <p:ph type="title"/>
          </p:nvPr>
        </p:nvSpPr>
        <p:spPr/>
        <p:txBody>
          <a:bodyPr/>
          <a:lstStyle/>
          <a:p>
            <a:pPr algn="ctr"/>
            <a:r>
              <a:rPr lang="en-US" dirty="0"/>
              <a:t>Motivation</a:t>
            </a:r>
          </a:p>
        </p:txBody>
      </p:sp>
      <p:sp>
        <p:nvSpPr>
          <p:cNvPr id="8" name="Content Placeholder 7">
            <a:extLst>
              <a:ext uri="{FF2B5EF4-FFF2-40B4-BE49-F238E27FC236}">
                <a16:creationId xmlns:a16="http://schemas.microsoft.com/office/drawing/2014/main" id="{BF54F875-86DA-4DDB-AD25-0181E67F781C}"/>
              </a:ext>
            </a:extLst>
          </p:cNvPr>
          <p:cNvSpPr>
            <a:spLocks noGrp="1"/>
          </p:cNvSpPr>
          <p:nvPr>
            <p:ph idx="1"/>
          </p:nvPr>
        </p:nvSpPr>
        <p:spPr/>
        <p:txBody>
          <a:bodyPr>
            <a:noAutofit/>
          </a:bodyPr>
          <a:lstStyle/>
          <a:p>
            <a:r>
              <a:rPr lang="en-US" sz="2400" dirty="0"/>
              <a:t>In many organizations there is a communication gap between Engineering and Decision Makers (i.e., program management), which appears to be growing.</a:t>
            </a:r>
          </a:p>
          <a:p>
            <a:pPr lvl="1"/>
            <a:r>
              <a:rPr lang="en-US" sz="2400" dirty="0"/>
              <a:t>Decision Makers not coming up through the engineering ranks as much as in the past.</a:t>
            </a:r>
          </a:p>
          <a:p>
            <a:pPr lvl="1"/>
            <a:r>
              <a:rPr lang="en-US" sz="2400" dirty="0"/>
              <a:t>Differences in the terminologies used by both groups, which on their surface appears to be unrelated.</a:t>
            </a:r>
          </a:p>
          <a:p>
            <a:r>
              <a:rPr lang="en-US" sz="2400" dirty="0"/>
              <a:t>However, Engineers need to be able to bridge this communication gap and effectively communicate to Decision Makers the justification and value of their modal testing and model correlation for programs to achieve </a:t>
            </a:r>
            <a:r>
              <a:rPr lang="en-US" sz="2400" i="1" u="sng" dirty="0"/>
              <a:t>Mission Success</a:t>
            </a:r>
            <a:r>
              <a:rPr lang="en-US" sz="2400" dirty="0"/>
              <a:t> consistent with the program’s </a:t>
            </a:r>
            <a:r>
              <a:rPr lang="en-US" sz="2400" i="1" u="sng" dirty="0"/>
              <a:t>Risk</a:t>
            </a:r>
            <a:r>
              <a:rPr lang="en-US" sz="2400" i="1" dirty="0"/>
              <a:t> </a:t>
            </a:r>
            <a:r>
              <a:rPr lang="en-US" sz="2400" i="1" u="sng" dirty="0"/>
              <a:t>Tolerance</a:t>
            </a:r>
            <a:r>
              <a:rPr lang="en-US" sz="2400" dirty="0"/>
              <a:t>.</a:t>
            </a:r>
          </a:p>
        </p:txBody>
      </p:sp>
      <p:sp>
        <p:nvSpPr>
          <p:cNvPr id="6" name="Date Placeholder 5">
            <a:extLst>
              <a:ext uri="{FF2B5EF4-FFF2-40B4-BE49-F238E27FC236}">
                <a16:creationId xmlns:a16="http://schemas.microsoft.com/office/drawing/2014/main" id="{83A6F118-869F-4C85-B0FA-C83F620DA907}"/>
              </a:ext>
            </a:extLst>
          </p:cNvPr>
          <p:cNvSpPr>
            <a:spLocks noGrp="1"/>
          </p:cNvSpPr>
          <p:nvPr>
            <p:ph type="dt" sz="half" idx="2"/>
          </p:nvPr>
        </p:nvSpPr>
        <p:spPr/>
        <p:txBody>
          <a:bodyPr/>
          <a:lstStyle/>
          <a:p>
            <a:r>
              <a:rPr lang="en-US"/>
              <a:t>www.nasa.gov 02/08/2021</a:t>
            </a:r>
            <a:endParaRPr lang="en-US" dirty="0"/>
          </a:p>
        </p:txBody>
      </p:sp>
      <p:sp>
        <p:nvSpPr>
          <p:cNvPr id="4" name="Footer Placeholder 3">
            <a:extLst>
              <a:ext uri="{FF2B5EF4-FFF2-40B4-BE49-F238E27FC236}">
                <a16:creationId xmlns:a16="http://schemas.microsoft.com/office/drawing/2014/main" id="{199B1E3B-2307-48FA-9F77-05E2047358BD}"/>
              </a:ext>
            </a:extLst>
          </p:cNvPr>
          <p:cNvSpPr>
            <a:spLocks noGrp="1"/>
          </p:cNvSpPr>
          <p:nvPr>
            <p:ph type="ftr" sz="quarter" idx="3"/>
          </p:nvPr>
        </p:nvSpPr>
        <p:spPr/>
        <p:txBody>
          <a:bodyPr/>
          <a:lstStyle/>
          <a:p>
            <a:r>
              <a:rPr lang="en-US"/>
              <a:t>How to Educate Decision Makers</a:t>
            </a:r>
            <a:endParaRPr lang="en-US" dirty="0"/>
          </a:p>
        </p:txBody>
      </p:sp>
      <p:sp>
        <p:nvSpPr>
          <p:cNvPr id="5" name="Slide Number Placeholder 4">
            <a:extLst>
              <a:ext uri="{FF2B5EF4-FFF2-40B4-BE49-F238E27FC236}">
                <a16:creationId xmlns:a16="http://schemas.microsoft.com/office/drawing/2014/main" id="{9E6D2A7F-1C87-4406-8E56-CAFA546CF7AB}"/>
              </a:ext>
            </a:extLst>
          </p:cNvPr>
          <p:cNvSpPr>
            <a:spLocks noGrp="1"/>
          </p:cNvSpPr>
          <p:nvPr>
            <p:ph type="sldNum" sz="quarter" idx="4"/>
          </p:nvPr>
        </p:nvSpPr>
        <p:spPr/>
        <p:txBody>
          <a:bodyPr/>
          <a:lstStyle/>
          <a:p>
            <a:fld id="{18C14F29-5060-4830-A216-B31A92D65088}" type="slidenum">
              <a:rPr lang="en-US" smtClean="0"/>
              <a:pPr/>
              <a:t>2</a:t>
            </a:fld>
            <a:endParaRPr lang="en-US"/>
          </a:p>
        </p:txBody>
      </p:sp>
      <p:pic>
        <p:nvPicPr>
          <p:cNvPr id="11" name="Audio 10">
            <a:hlinkClick r:id="" action="ppaction://media"/>
            <a:extLst>
              <a:ext uri="{FF2B5EF4-FFF2-40B4-BE49-F238E27FC236}">
                <a16:creationId xmlns:a16="http://schemas.microsoft.com/office/drawing/2014/main" id="{5A6F35B8-4F53-4555-942E-7FE16B3C3A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9321608"/>
      </p:ext>
    </p:extLst>
  </p:cSld>
  <p:clrMapOvr>
    <a:masterClrMapping/>
  </p:clrMapOvr>
  <mc:AlternateContent xmlns:mc="http://schemas.openxmlformats.org/markup-compatibility/2006">
    <mc:Choice xmlns:p14="http://schemas.microsoft.com/office/powerpoint/2010/main" Requires="p14">
      <p:transition spd="slow" p14:dur="2000" advTm="77866"/>
    </mc:Choice>
    <mc:Fallback>
      <p:transition spd="slow" advTm="7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FDA061-EE2F-4935-AD51-9CA90FBDFCC0}"/>
              </a:ext>
            </a:extLst>
          </p:cNvPr>
          <p:cNvSpPr>
            <a:spLocks noGrp="1"/>
          </p:cNvSpPr>
          <p:nvPr>
            <p:ph type="title"/>
          </p:nvPr>
        </p:nvSpPr>
        <p:spPr/>
        <p:txBody>
          <a:bodyPr/>
          <a:lstStyle/>
          <a:p>
            <a:pPr algn="ctr"/>
            <a:r>
              <a:rPr lang="en-US" dirty="0"/>
              <a:t>Decision Makers Role &amp; Responsibility</a:t>
            </a:r>
          </a:p>
        </p:txBody>
      </p:sp>
      <p:sp>
        <p:nvSpPr>
          <p:cNvPr id="8" name="Content Placeholder 7">
            <a:extLst>
              <a:ext uri="{FF2B5EF4-FFF2-40B4-BE49-F238E27FC236}">
                <a16:creationId xmlns:a16="http://schemas.microsoft.com/office/drawing/2014/main" id="{E4C8ED65-5A6C-4819-B830-EE53246B9575}"/>
              </a:ext>
            </a:extLst>
          </p:cNvPr>
          <p:cNvSpPr>
            <a:spLocks noGrp="1"/>
          </p:cNvSpPr>
          <p:nvPr>
            <p:ph idx="1"/>
          </p:nvPr>
        </p:nvSpPr>
        <p:spPr/>
        <p:txBody>
          <a:bodyPr>
            <a:noAutofit/>
          </a:bodyPr>
          <a:lstStyle/>
          <a:p>
            <a:r>
              <a:rPr lang="en-US" sz="2800" dirty="0"/>
              <a:t>Decision makers have the daunting task of determining how to utilize the program’s resources while ensuring the program meets its mission objectives consistent with the program’s risk tolerance defined by its </a:t>
            </a:r>
            <a:r>
              <a:rPr lang="en-US" sz="2800" i="1" u="sng" dirty="0"/>
              <a:t>Cost</a:t>
            </a:r>
            <a:r>
              <a:rPr lang="en-US" sz="2800" dirty="0"/>
              <a:t>, </a:t>
            </a:r>
            <a:r>
              <a:rPr lang="en-US" sz="2800" i="1" u="sng" dirty="0"/>
              <a:t>Schedule</a:t>
            </a:r>
            <a:r>
              <a:rPr lang="en-US" sz="2800" dirty="0"/>
              <a:t>, and </a:t>
            </a:r>
            <a:r>
              <a:rPr lang="en-US" sz="2800" i="1" u="sng" dirty="0"/>
              <a:t>Risk</a:t>
            </a:r>
            <a:r>
              <a:rPr lang="en-US" sz="2800" dirty="0"/>
              <a:t> metrics. </a:t>
            </a:r>
          </a:p>
          <a:p>
            <a:pPr lvl="1"/>
            <a:r>
              <a:rPr lang="en-US" dirty="0"/>
              <a:t>Allocate the engineering resources for analysis and testing. </a:t>
            </a:r>
          </a:p>
        </p:txBody>
      </p:sp>
      <p:sp>
        <p:nvSpPr>
          <p:cNvPr id="6" name="Date Placeholder 5">
            <a:extLst>
              <a:ext uri="{FF2B5EF4-FFF2-40B4-BE49-F238E27FC236}">
                <a16:creationId xmlns:a16="http://schemas.microsoft.com/office/drawing/2014/main" id="{4710D9B5-229E-4457-BEA8-C115688EEE6B}"/>
              </a:ext>
            </a:extLst>
          </p:cNvPr>
          <p:cNvSpPr>
            <a:spLocks noGrp="1"/>
          </p:cNvSpPr>
          <p:nvPr>
            <p:ph type="dt" sz="half" idx="2"/>
          </p:nvPr>
        </p:nvSpPr>
        <p:spPr/>
        <p:txBody>
          <a:bodyPr/>
          <a:lstStyle/>
          <a:p>
            <a:r>
              <a:rPr lang="en-US"/>
              <a:t>www.nasa.gov 02/08/2021</a:t>
            </a:r>
            <a:endParaRPr lang="en-US" dirty="0"/>
          </a:p>
        </p:txBody>
      </p:sp>
      <p:sp>
        <p:nvSpPr>
          <p:cNvPr id="4" name="Footer Placeholder 3">
            <a:extLst>
              <a:ext uri="{FF2B5EF4-FFF2-40B4-BE49-F238E27FC236}">
                <a16:creationId xmlns:a16="http://schemas.microsoft.com/office/drawing/2014/main" id="{D396515E-E6E2-4404-AC59-DECDA08F09DA}"/>
              </a:ext>
            </a:extLst>
          </p:cNvPr>
          <p:cNvSpPr>
            <a:spLocks noGrp="1"/>
          </p:cNvSpPr>
          <p:nvPr>
            <p:ph type="ftr" sz="quarter" idx="3"/>
          </p:nvPr>
        </p:nvSpPr>
        <p:spPr/>
        <p:txBody>
          <a:bodyPr/>
          <a:lstStyle/>
          <a:p>
            <a:r>
              <a:rPr lang="en-US"/>
              <a:t>How to Educate Decision Makers</a:t>
            </a:r>
            <a:endParaRPr lang="en-US" dirty="0"/>
          </a:p>
        </p:txBody>
      </p:sp>
      <p:sp>
        <p:nvSpPr>
          <p:cNvPr id="5" name="Slide Number Placeholder 4">
            <a:extLst>
              <a:ext uri="{FF2B5EF4-FFF2-40B4-BE49-F238E27FC236}">
                <a16:creationId xmlns:a16="http://schemas.microsoft.com/office/drawing/2014/main" id="{073B7992-E2EC-4A9E-996B-877235BF1E9F}"/>
              </a:ext>
            </a:extLst>
          </p:cNvPr>
          <p:cNvSpPr>
            <a:spLocks noGrp="1"/>
          </p:cNvSpPr>
          <p:nvPr>
            <p:ph type="sldNum" sz="quarter" idx="4"/>
          </p:nvPr>
        </p:nvSpPr>
        <p:spPr/>
        <p:txBody>
          <a:bodyPr/>
          <a:lstStyle/>
          <a:p>
            <a:fld id="{18C14F29-5060-4830-A216-B31A92D65088}" type="slidenum">
              <a:rPr lang="en-US" smtClean="0"/>
              <a:pPr/>
              <a:t>3</a:t>
            </a:fld>
            <a:endParaRPr lang="en-US"/>
          </a:p>
        </p:txBody>
      </p:sp>
      <p:sp>
        <p:nvSpPr>
          <p:cNvPr id="14" name="TextBox 13">
            <a:extLst>
              <a:ext uri="{FF2B5EF4-FFF2-40B4-BE49-F238E27FC236}">
                <a16:creationId xmlns:a16="http://schemas.microsoft.com/office/drawing/2014/main" id="{24DA0943-5360-45CB-B7C8-1A768BFD6CDE}"/>
              </a:ext>
            </a:extLst>
          </p:cNvPr>
          <p:cNvSpPr txBox="1"/>
          <p:nvPr/>
        </p:nvSpPr>
        <p:spPr>
          <a:xfrm>
            <a:off x="5675109" y="6086322"/>
            <a:ext cx="1714501" cy="307777"/>
          </a:xfrm>
          <a:prstGeom prst="rect">
            <a:avLst/>
          </a:prstGeom>
          <a:noFill/>
        </p:spPr>
        <p:txBody>
          <a:bodyPr wrap="square" rtlCol="0">
            <a:spAutoFit/>
          </a:bodyPr>
          <a:lstStyle/>
          <a:p>
            <a:pPr algn="ctr"/>
            <a:r>
              <a:rPr lang="en-US" sz="1400" dirty="0">
                <a:latin typeface="Lucida Grande"/>
              </a:rPr>
              <a:t>Time</a:t>
            </a:r>
          </a:p>
        </p:txBody>
      </p:sp>
      <p:grpSp>
        <p:nvGrpSpPr>
          <p:cNvPr id="27" name="Group 26">
            <a:extLst>
              <a:ext uri="{FF2B5EF4-FFF2-40B4-BE49-F238E27FC236}">
                <a16:creationId xmlns:a16="http://schemas.microsoft.com/office/drawing/2014/main" id="{A09A3EC7-9732-4F75-8350-1D986B5787CD}"/>
              </a:ext>
            </a:extLst>
          </p:cNvPr>
          <p:cNvGrpSpPr/>
          <p:nvPr/>
        </p:nvGrpSpPr>
        <p:grpSpPr>
          <a:xfrm>
            <a:off x="4368142" y="4193306"/>
            <a:ext cx="7223495" cy="2186714"/>
            <a:chOff x="865286" y="4020520"/>
            <a:chExt cx="7223495" cy="2186714"/>
          </a:xfrm>
        </p:grpSpPr>
        <p:cxnSp>
          <p:nvCxnSpPr>
            <p:cNvPr id="10" name="Straight Arrow Connector 9">
              <a:extLst>
                <a:ext uri="{FF2B5EF4-FFF2-40B4-BE49-F238E27FC236}">
                  <a16:creationId xmlns:a16="http://schemas.microsoft.com/office/drawing/2014/main" id="{EC0F5E03-9056-447A-95E0-B81CCB2190A5}"/>
                </a:ext>
              </a:extLst>
            </p:cNvPr>
            <p:cNvCxnSpPr/>
            <p:nvPr/>
          </p:nvCxnSpPr>
          <p:spPr>
            <a:xfrm>
              <a:off x="1019175" y="5867400"/>
              <a:ext cx="37528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590CCCD-DDB8-4C0B-808F-12C965BA0F94}"/>
                </a:ext>
              </a:extLst>
            </p:cNvPr>
            <p:cNvCxnSpPr>
              <a:cxnSpLocks/>
            </p:cNvCxnSpPr>
            <p:nvPr/>
          </p:nvCxnSpPr>
          <p:spPr>
            <a:xfrm flipV="1">
              <a:off x="1200150" y="4657725"/>
              <a:ext cx="0" cy="1409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4691F0-767B-466E-B8AC-6656557FE8E8}"/>
                </a:ext>
              </a:extLst>
            </p:cNvPr>
            <p:cNvSpPr txBox="1"/>
            <p:nvPr/>
          </p:nvSpPr>
          <p:spPr>
            <a:xfrm rot="16200000">
              <a:off x="485775" y="5103910"/>
              <a:ext cx="1066800" cy="307777"/>
            </a:xfrm>
            <a:prstGeom prst="rect">
              <a:avLst/>
            </a:prstGeom>
            <a:noFill/>
          </p:spPr>
          <p:txBody>
            <a:bodyPr wrap="square" rtlCol="0">
              <a:spAutoFit/>
            </a:bodyPr>
            <a:lstStyle/>
            <a:p>
              <a:pPr algn="ctr"/>
              <a:r>
                <a:rPr lang="en-US" sz="1400" dirty="0">
                  <a:latin typeface="Lucida Grande"/>
                </a:rPr>
                <a:t>Budget ($)</a:t>
              </a:r>
            </a:p>
          </p:txBody>
        </p:sp>
        <p:sp>
          <p:nvSpPr>
            <p:cNvPr id="15" name="Rectangle 14">
              <a:extLst>
                <a:ext uri="{FF2B5EF4-FFF2-40B4-BE49-F238E27FC236}">
                  <a16:creationId xmlns:a16="http://schemas.microsoft.com/office/drawing/2014/main" id="{D7474732-201E-494F-A4A2-A131B4BF863D}"/>
                </a:ext>
              </a:extLst>
            </p:cNvPr>
            <p:cNvSpPr/>
            <p:nvPr/>
          </p:nvSpPr>
          <p:spPr>
            <a:xfrm>
              <a:off x="1200150" y="5438775"/>
              <a:ext cx="3171822" cy="42861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E359C29-5B7B-4059-9E21-0A912D446EB6}"/>
                </a:ext>
              </a:extLst>
            </p:cNvPr>
            <p:cNvSpPr/>
            <p:nvPr/>
          </p:nvSpPr>
          <p:spPr>
            <a:xfrm>
              <a:off x="1190913" y="5211907"/>
              <a:ext cx="3200112" cy="347806"/>
            </a:xfrm>
            <a:custGeom>
              <a:avLst/>
              <a:gdLst>
                <a:gd name="connsiteX0" fmla="*/ 0 w 3190875"/>
                <a:gd name="connsiteY0" fmla="*/ 476250 h 904875"/>
                <a:gd name="connsiteX1" fmla="*/ 133350 w 3190875"/>
                <a:gd name="connsiteY1" fmla="*/ 333375 h 904875"/>
                <a:gd name="connsiteX2" fmla="*/ 238125 w 3190875"/>
                <a:gd name="connsiteY2" fmla="*/ 95250 h 904875"/>
                <a:gd name="connsiteX3" fmla="*/ 438150 w 3190875"/>
                <a:gd name="connsiteY3" fmla="*/ 0 h 904875"/>
                <a:gd name="connsiteX4" fmla="*/ 619125 w 3190875"/>
                <a:gd name="connsiteY4" fmla="*/ 76200 h 904875"/>
                <a:gd name="connsiteX5" fmla="*/ 742950 w 3190875"/>
                <a:gd name="connsiteY5" fmla="*/ 295275 h 904875"/>
                <a:gd name="connsiteX6" fmla="*/ 866775 w 3190875"/>
                <a:gd name="connsiteY6" fmla="*/ 523875 h 904875"/>
                <a:gd name="connsiteX7" fmla="*/ 981075 w 3190875"/>
                <a:gd name="connsiteY7" fmla="*/ 704850 h 904875"/>
                <a:gd name="connsiteX8" fmla="*/ 1171575 w 3190875"/>
                <a:gd name="connsiteY8" fmla="*/ 771525 h 904875"/>
                <a:gd name="connsiteX9" fmla="*/ 1447800 w 3190875"/>
                <a:gd name="connsiteY9" fmla="*/ 819150 h 904875"/>
                <a:gd name="connsiteX10" fmla="*/ 1838325 w 3190875"/>
                <a:gd name="connsiteY10" fmla="*/ 866775 h 904875"/>
                <a:gd name="connsiteX11" fmla="*/ 2152650 w 3190875"/>
                <a:gd name="connsiteY11" fmla="*/ 895350 h 904875"/>
                <a:gd name="connsiteX12" fmla="*/ 2466975 w 3190875"/>
                <a:gd name="connsiteY12" fmla="*/ 904875 h 904875"/>
                <a:gd name="connsiteX13" fmla="*/ 2847975 w 3190875"/>
                <a:gd name="connsiteY13" fmla="*/ 904875 h 904875"/>
                <a:gd name="connsiteX14" fmla="*/ 3190875 w 3190875"/>
                <a:gd name="connsiteY14" fmla="*/ 904875 h 904875"/>
                <a:gd name="connsiteX0" fmla="*/ 0 w 3200112"/>
                <a:gd name="connsiteY0" fmla="*/ 356177 h 904875"/>
                <a:gd name="connsiteX1" fmla="*/ 142587 w 3200112"/>
                <a:gd name="connsiteY1" fmla="*/ 333375 h 904875"/>
                <a:gd name="connsiteX2" fmla="*/ 247362 w 3200112"/>
                <a:gd name="connsiteY2" fmla="*/ 95250 h 904875"/>
                <a:gd name="connsiteX3" fmla="*/ 447387 w 3200112"/>
                <a:gd name="connsiteY3" fmla="*/ 0 h 904875"/>
                <a:gd name="connsiteX4" fmla="*/ 628362 w 3200112"/>
                <a:gd name="connsiteY4" fmla="*/ 76200 h 904875"/>
                <a:gd name="connsiteX5" fmla="*/ 752187 w 3200112"/>
                <a:gd name="connsiteY5" fmla="*/ 295275 h 904875"/>
                <a:gd name="connsiteX6" fmla="*/ 876012 w 3200112"/>
                <a:gd name="connsiteY6" fmla="*/ 523875 h 904875"/>
                <a:gd name="connsiteX7" fmla="*/ 990312 w 3200112"/>
                <a:gd name="connsiteY7" fmla="*/ 704850 h 904875"/>
                <a:gd name="connsiteX8" fmla="*/ 1180812 w 3200112"/>
                <a:gd name="connsiteY8" fmla="*/ 771525 h 904875"/>
                <a:gd name="connsiteX9" fmla="*/ 1457037 w 3200112"/>
                <a:gd name="connsiteY9" fmla="*/ 819150 h 904875"/>
                <a:gd name="connsiteX10" fmla="*/ 1847562 w 3200112"/>
                <a:gd name="connsiteY10" fmla="*/ 866775 h 904875"/>
                <a:gd name="connsiteX11" fmla="*/ 2161887 w 3200112"/>
                <a:gd name="connsiteY11" fmla="*/ 895350 h 904875"/>
                <a:gd name="connsiteX12" fmla="*/ 2476212 w 3200112"/>
                <a:gd name="connsiteY12" fmla="*/ 904875 h 904875"/>
                <a:gd name="connsiteX13" fmla="*/ 2857212 w 3200112"/>
                <a:gd name="connsiteY13" fmla="*/ 904875 h 904875"/>
                <a:gd name="connsiteX14" fmla="*/ 3200112 w 3200112"/>
                <a:gd name="connsiteY14" fmla="*/ 904875 h 904875"/>
                <a:gd name="connsiteX0" fmla="*/ 0 w 3200112"/>
                <a:gd name="connsiteY0" fmla="*/ 356177 h 904875"/>
                <a:gd name="connsiteX1" fmla="*/ 142587 w 3200112"/>
                <a:gd name="connsiteY1" fmla="*/ 333375 h 904875"/>
                <a:gd name="connsiteX2" fmla="*/ 312016 w 3200112"/>
                <a:gd name="connsiteY2" fmla="*/ 298450 h 904875"/>
                <a:gd name="connsiteX3" fmla="*/ 447387 w 3200112"/>
                <a:gd name="connsiteY3" fmla="*/ 0 h 904875"/>
                <a:gd name="connsiteX4" fmla="*/ 628362 w 3200112"/>
                <a:gd name="connsiteY4" fmla="*/ 76200 h 904875"/>
                <a:gd name="connsiteX5" fmla="*/ 752187 w 3200112"/>
                <a:gd name="connsiteY5" fmla="*/ 295275 h 904875"/>
                <a:gd name="connsiteX6" fmla="*/ 876012 w 3200112"/>
                <a:gd name="connsiteY6" fmla="*/ 523875 h 904875"/>
                <a:gd name="connsiteX7" fmla="*/ 990312 w 3200112"/>
                <a:gd name="connsiteY7" fmla="*/ 704850 h 904875"/>
                <a:gd name="connsiteX8" fmla="*/ 1180812 w 3200112"/>
                <a:gd name="connsiteY8" fmla="*/ 771525 h 904875"/>
                <a:gd name="connsiteX9" fmla="*/ 1457037 w 3200112"/>
                <a:gd name="connsiteY9" fmla="*/ 819150 h 904875"/>
                <a:gd name="connsiteX10" fmla="*/ 1847562 w 3200112"/>
                <a:gd name="connsiteY10" fmla="*/ 866775 h 904875"/>
                <a:gd name="connsiteX11" fmla="*/ 2161887 w 3200112"/>
                <a:gd name="connsiteY11" fmla="*/ 895350 h 904875"/>
                <a:gd name="connsiteX12" fmla="*/ 2476212 w 3200112"/>
                <a:gd name="connsiteY12" fmla="*/ 904875 h 904875"/>
                <a:gd name="connsiteX13" fmla="*/ 2857212 w 3200112"/>
                <a:gd name="connsiteY13" fmla="*/ 904875 h 904875"/>
                <a:gd name="connsiteX14" fmla="*/ 3200112 w 3200112"/>
                <a:gd name="connsiteY14" fmla="*/ 904875 h 904875"/>
                <a:gd name="connsiteX0" fmla="*/ 0 w 3200112"/>
                <a:gd name="connsiteY0" fmla="*/ 279977 h 828675"/>
                <a:gd name="connsiteX1" fmla="*/ 142587 w 3200112"/>
                <a:gd name="connsiteY1" fmla="*/ 257175 h 828675"/>
                <a:gd name="connsiteX2" fmla="*/ 312016 w 3200112"/>
                <a:gd name="connsiteY2" fmla="*/ 222250 h 828675"/>
                <a:gd name="connsiteX3" fmla="*/ 512041 w 3200112"/>
                <a:gd name="connsiteY3" fmla="*/ 163945 h 828675"/>
                <a:gd name="connsiteX4" fmla="*/ 628362 w 3200112"/>
                <a:gd name="connsiteY4" fmla="*/ 0 h 828675"/>
                <a:gd name="connsiteX5" fmla="*/ 752187 w 3200112"/>
                <a:gd name="connsiteY5" fmla="*/ 219075 h 828675"/>
                <a:gd name="connsiteX6" fmla="*/ 876012 w 3200112"/>
                <a:gd name="connsiteY6" fmla="*/ 447675 h 828675"/>
                <a:gd name="connsiteX7" fmla="*/ 990312 w 3200112"/>
                <a:gd name="connsiteY7" fmla="*/ 628650 h 828675"/>
                <a:gd name="connsiteX8" fmla="*/ 1180812 w 3200112"/>
                <a:gd name="connsiteY8" fmla="*/ 695325 h 828675"/>
                <a:gd name="connsiteX9" fmla="*/ 1457037 w 3200112"/>
                <a:gd name="connsiteY9" fmla="*/ 742950 h 828675"/>
                <a:gd name="connsiteX10" fmla="*/ 1847562 w 3200112"/>
                <a:gd name="connsiteY10" fmla="*/ 790575 h 828675"/>
                <a:gd name="connsiteX11" fmla="*/ 2161887 w 3200112"/>
                <a:gd name="connsiteY11" fmla="*/ 819150 h 828675"/>
                <a:gd name="connsiteX12" fmla="*/ 2476212 w 3200112"/>
                <a:gd name="connsiteY12" fmla="*/ 828675 h 828675"/>
                <a:gd name="connsiteX13" fmla="*/ 2857212 w 3200112"/>
                <a:gd name="connsiteY13" fmla="*/ 828675 h 828675"/>
                <a:gd name="connsiteX14" fmla="*/ 3200112 w 3200112"/>
                <a:gd name="connsiteY14" fmla="*/ 828675 h 828675"/>
                <a:gd name="connsiteX0" fmla="*/ 0 w 3200112"/>
                <a:gd name="connsiteY0" fmla="*/ 116032 h 664730"/>
                <a:gd name="connsiteX1" fmla="*/ 142587 w 3200112"/>
                <a:gd name="connsiteY1" fmla="*/ 93230 h 664730"/>
                <a:gd name="connsiteX2" fmla="*/ 312016 w 3200112"/>
                <a:gd name="connsiteY2" fmla="*/ 58305 h 664730"/>
                <a:gd name="connsiteX3" fmla="*/ 512041 w 3200112"/>
                <a:gd name="connsiteY3" fmla="*/ 0 h 664730"/>
                <a:gd name="connsiteX4" fmla="*/ 656071 w 3200112"/>
                <a:gd name="connsiteY4" fmla="*/ 57728 h 664730"/>
                <a:gd name="connsiteX5" fmla="*/ 752187 w 3200112"/>
                <a:gd name="connsiteY5" fmla="*/ 55130 h 664730"/>
                <a:gd name="connsiteX6" fmla="*/ 876012 w 3200112"/>
                <a:gd name="connsiteY6" fmla="*/ 283730 h 664730"/>
                <a:gd name="connsiteX7" fmla="*/ 990312 w 3200112"/>
                <a:gd name="connsiteY7" fmla="*/ 464705 h 664730"/>
                <a:gd name="connsiteX8" fmla="*/ 1180812 w 3200112"/>
                <a:gd name="connsiteY8" fmla="*/ 531380 h 664730"/>
                <a:gd name="connsiteX9" fmla="*/ 1457037 w 3200112"/>
                <a:gd name="connsiteY9" fmla="*/ 579005 h 664730"/>
                <a:gd name="connsiteX10" fmla="*/ 1847562 w 3200112"/>
                <a:gd name="connsiteY10" fmla="*/ 626630 h 664730"/>
                <a:gd name="connsiteX11" fmla="*/ 2161887 w 3200112"/>
                <a:gd name="connsiteY11" fmla="*/ 655205 h 664730"/>
                <a:gd name="connsiteX12" fmla="*/ 2476212 w 3200112"/>
                <a:gd name="connsiteY12" fmla="*/ 664730 h 664730"/>
                <a:gd name="connsiteX13" fmla="*/ 2857212 w 3200112"/>
                <a:gd name="connsiteY13" fmla="*/ 664730 h 664730"/>
                <a:gd name="connsiteX14" fmla="*/ 3200112 w 3200112"/>
                <a:gd name="connsiteY14" fmla="*/ 664730 h 664730"/>
                <a:gd name="connsiteX0" fmla="*/ 0 w 3200112"/>
                <a:gd name="connsiteY0" fmla="*/ 116032 h 664730"/>
                <a:gd name="connsiteX1" fmla="*/ 142587 w 3200112"/>
                <a:gd name="connsiteY1" fmla="*/ 93230 h 664730"/>
                <a:gd name="connsiteX2" fmla="*/ 312016 w 3200112"/>
                <a:gd name="connsiteY2" fmla="*/ 58305 h 664730"/>
                <a:gd name="connsiteX3" fmla="*/ 512041 w 3200112"/>
                <a:gd name="connsiteY3" fmla="*/ 0 h 664730"/>
                <a:gd name="connsiteX4" fmla="*/ 656071 w 3200112"/>
                <a:gd name="connsiteY4" fmla="*/ 57728 h 664730"/>
                <a:gd name="connsiteX5" fmla="*/ 779896 w 3200112"/>
                <a:gd name="connsiteY5" fmla="*/ 147494 h 664730"/>
                <a:gd name="connsiteX6" fmla="*/ 876012 w 3200112"/>
                <a:gd name="connsiteY6" fmla="*/ 283730 h 664730"/>
                <a:gd name="connsiteX7" fmla="*/ 990312 w 3200112"/>
                <a:gd name="connsiteY7" fmla="*/ 464705 h 664730"/>
                <a:gd name="connsiteX8" fmla="*/ 1180812 w 3200112"/>
                <a:gd name="connsiteY8" fmla="*/ 531380 h 664730"/>
                <a:gd name="connsiteX9" fmla="*/ 1457037 w 3200112"/>
                <a:gd name="connsiteY9" fmla="*/ 579005 h 664730"/>
                <a:gd name="connsiteX10" fmla="*/ 1847562 w 3200112"/>
                <a:gd name="connsiteY10" fmla="*/ 626630 h 664730"/>
                <a:gd name="connsiteX11" fmla="*/ 2161887 w 3200112"/>
                <a:gd name="connsiteY11" fmla="*/ 655205 h 664730"/>
                <a:gd name="connsiteX12" fmla="*/ 2476212 w 3200112"/>
                <a:gd name="connsiteY12" fmla="*/ 664730 h 664730"/>
                <a:gd name="connsiteX13" fmla="*/ 2857212 w 3200112"/>
                <a:gd name="connsiteY13" fmla="*/ 664730 h 664730"/>
                <a:gd name="connsiteX14" fmla="*/ 3200112 w 3200112"/>
                <a:gd name="connsiteY14" fmla="*/ 664730 h 664730"/>
                <a:gd name="connsiteX0" fmla="*/ 0 w 3200112"/>
                <a:gd name="connsiteY0" fmla="*/ 116032 h 664730"/>
                <a:gd name="connsiteX1" fmla="*/ 142587 w 3200112"/>
                <a:gd name="connsiteY1" fmla="*/ 93230 h 664730"/>
                <a:gd name="connsiteX2" fmla="*/ 312016 w 3200112"/>
                <a:gd name="connsiteY2" fmla="*/ 58305 h 664730"/>
                <a:gd name="connsiteX3" fmla="*/ 512041 w 3200112"/>
                <a:gd name="connsiteY3" fmla="*/ 0 h 664730"/>
                <a:gd name="connsiteX4" fmla="*/ 656071 w 3200112"/>
                <a:gd name="connsiteY4" fmla="*/ 57728 h 664730"/>
                <a:gd name="connsiteX5" fmla="*/ 779896 w 3200112"/>
                <a:gd name="connsiteY5" fmla="*/ 147494 h 664730"/>
                <a:gd name="connsiteX6" fmla="*/ 876012 w 3200112"/>
                <a:gd name="connsiteY6" fmla="*/ 283730 h 664730"/>
                <a:gd name="connsiteX7" fmla="*/ 1027257 w 3200112"/>
                <a:gd name="connsiteY7" fmla="*/ 400051 h 664730"/>
                <a:gd name="connsiteX8" fmla="*/ 1180812 w 3200112"/>
                <a:gd name="connsiteY8" fmla="*/ 531380 h 664730"/>
                <a:gd name="connsiteX9" fmla="*/ 1457037 w 3200112"/>
                <a:gd name="connsiteY9" fmla="*/ 579005 h 664730"/>
                <a:gd name="connsiteX10" fmla="*/ 1847562 w 3200112"/>
                <a:gd name="connsiteY10" fmla="*/ 626630 h 664730"/>
                <a:gd name="connsiteX11" fmla="*/ 2161887 w 3200112"/>
                <a:gd name="connsiteY11" fmla="*/ 655205 h 664730"/>
                <a:gd name="connsiteX12" fmla="*/ 2476212 w 3200112"/>
                <a:gd name="connsiteY12" fmla="*/ 664730 h 664730"/>
                <a:gd name="connsiteX13" fmla="*/ 2857212 w 3200112"/>
                <a:gd name="connsiteY13" fmla="*/ 664730 h 664730"/>
                <a:gd name="connsiteX14" fmla="*/ 3200112 w 3200112"/>
                <a:gd name="connsiteY14" fmla="*/ 664730 h 664730"/>
                <a:gd name="connsiteX0" fmla="*/ 0 w 3200112"/>
                <a:gd name="connsiteY0" fmla="*/ 116032 h 664730"/>
                <a:gd name="connsiteX1" fmla="*/ 142587 w 3200112"/>
                <a:gd name="connsiteY1" fmla="*/ 93230 h 664730"/>
                <a:gd name="connsiteX2" fmla="*/ 312016 w 3200112"/>
                <a:gd name="connsiteY2" fmla="*/ 58305 h 664730"/>
                <a:gd name="connsiteX3" fmla="*/ 512041 w 3200112"/>
                <a:gd name="connsiteY3" fmla="*/ 0 h 664730"/>
                <a:gd name="connsiteX4" fmla="*/ 656071 w 3200112"/>
                <a:gd name="connsiteY4" fmla="*/ 57728 h 664730"/>
                <a:gd name="connsiteX5" fmla="*/ 779896 w 3200112"/>
                <a:gd name="connsiteY5" fmla="*/ 147494 h 664730"/>
                <a:gd name="connsiteX6" fmla="*/ 876012 w 3200112"/>
                <a:gd name="connsiteY6" fmla="*/ 283730 h 664730"/>
                <a:gd name="connsiteX7" fmla="*/ 1027257 w 3200112"/>
                <a:gd name="connsiteY7" fmla="*/ 400051 h 664730"/>
                <a:gd name="connsiteX8" fmla="*/ 1199284 w 3200112"/>
                <a:gd name="connsiteY8" fmla="*/ 420544 h 664730"/>
                <a:gd name="connsiteX9" fmla="*/ 1457037 w 3200112"/>
                <a:gd name="connsiteY9" fmla="*/ 579005 h 664730"/>
                <a:gd name="connsiteX10" fmla="*/ 1847562 w 3200112"/>
                <a:gd name="connsiteY10" fmla="*/ 626630 h 664730"/>
                <a:gd name="connsiteX11" fmla="*/ 2161887 w 3200112"/>
                <a:gd name="connsiteY11" fmla="*/ 655205 h 664730"/>
                <a:gd name="connsiteX12" fmla="*/ 2476212 w 3200112"/>
                <a:gd name="connsiteY12" fmla="*/ 664730 h 664730"/>
                <a:gd name="connsiteX13" fmla="*/ 2857212 w 3200112"/>
                <a:gd name="connsiteY13" fmla="*/ 664730 h 664730"/>
                <a:gd name="connsiteX14" fmla="*/ 3200112 w 3200112"/>
                <a:gd name="connsiteY14" fmla="*/ 664730 h 664730"/>
                <a:gd name="connsiteX0" fmla="*/ 0 w 3200112"/>
                <a:gd name="connsiteY0" fmla="*/ 116032 h 664730"/>
                <a:gd name="connsiteX1" fmla="*/ 142587 w 3200112"/>
                <a:gd name="connsiteY1" fmla="*/ 93230 h 664730"/>
                <a:gd name="connsiteX2" fmla="*/ 312016 w 3200112"/>
                <a:gd name="connsiteY2" fmla="*/ 58305 h 664730"/>
                <a:gd name="connsiteX3" fmla="*/ 512041 w 3200112"/>
                <a:gd name="connsiteY3" fmla="*/ 0 h 664730"/>
                <a:gd name="connsiteX4" fmla="*/ 656071 w 3200112"/>
                <a:gd name="connsiteY4" fmla="*/ 57728 h 664730"/>
                <a:gd name="connsiteX5" fmla="*/ 779896 w 3200112"/>
                <a:gd name="connsiteY5" fmla="*/ 147494 h 664730"/>
                <a:gd name="connsiteX6" fmla="*/ 876012 w 3200112"/>
                <a:gd name="connsiteY6" fmla="*/ 283730 h 664730"/>
                <a:gd name="connsiteX7" fmla="*/ 1027257 w 3200112"/>
                <a:gd name="connsiteY7" fmla="*/ 400051 h 664730"/>
                <a:gd name="connsiteX8" fmla="*/ 1199284 w 3200112"/>
                <a:gd name="connsiteY8" fmla="*/ 420544 h 664730"/>
                <a:gd name="connsiteX9" fmla="*/ 1466273 w 3200112"/>
                <a:gd name="connsiteY9" fmla="*/ 458932 h 664730"/>
                <a:gd name="connsiteX10" fmla="*/ 1847562 w 3200112"/>
                <a:gd name="connsiteY10" fmla="*/ 626630 h 664730"/>
                <a:gd name="connsiteX11" fmla="*/ 2161887 w 3200112"/>
                <a:gd name="connsiteY11" fmla="*/ 655205 h 664730"/>
                <a:gd name="connsiteX12" fmla="*/ 2476212 w 3200112"/>
                <a:gd name="connsiteY12" fmla="*/ 664730 h 664730"/>
                <a:gd name="connsiteX13" fmla="*/ 2857212 w 3200112"/>
                <a:gd name="connsiteY13" fmla="*/ 664730 h 664730"/>
                <a:gd name="connsiteX14" fmla="*/ 3200112 w 3200112"/>
                <a:gd name="connsiteY14" fmla="*/ 664730 h 664730"/>
                <a:gd name="connsiteX0" fmla="*/ 0 w 3200112"/>
                <a:gd name="connsiteY0" fmla="*/ 116032 h 664730"/>
                <a:gd name="connsiteX1" fmla="*/ 142587 w 3200112"/>
                <a:gd name="connsiteY1" fmla="*/ 93230 h 664730"/>
                <a:gd name="connsiteX2" fmla="*/ 312016 w 3200112"/>
                <a:gd name="connsiteY2" fmla="*/ 58305 h 664730"/>
                <a:gd name="connsiteX3" fmla="*/ 512041 w 3200112"/>
                <a:gd name="connsiteY3" fmla="*/ 0 h 664730"/>
                <a:gd name="connsiteX4" fmla="*/ 656071 w 3200112"/>
                <a:gd name="connsiteY4" fmla="*/ 57728 h 664730"/>
                <a:gd name="connsiteX5" fmla="*/ 779896 w 3200112"/>
                <a:gd name="connsiteY5" fmla="*/ 147494 h 664730"/>
                <a:gd name="connsiteX6" fmla="*/ 876012 w 3200112"/>
                <a:gd name="connsiteY6" fmla="*/ 283730 h 664730"/>
                <a:gd name="connsiteX7" fmla="*/ 1027257 w 3200112"/>
                <a:gd name="connsiteY7" fmla="*/ 400051 h 664730"/>
                <a:gd name="connsiteX8" fmla="*/ 1199284 w 3200112"/>
                <a:gd name="connsiteY8" fmla="*/ 420544 h 664730"/>
                <a:gd name="connsiteX9" fmla="*/ 1466273 w 3200112"/>
                <a:gd name="connsiteY9" fmla="*/ 458932 h 664730"/>
                <a:gd name="connsiteX10" fmla="*/ 1829089 w 3200112"/>
                <a:gd name="connsiteY10" fmla="*/ 478848 h 664730"/>
                <a:gd name="connsiteX11" fmla="*/ 2161887 w 3200112"/>
                <a:gd name="connsiteY11" fmla="*/ 655205 h 664730"/>
                <a:gd name="connsiteX12" fmla="*/ 2476212 w 3200112"/>
                <a:gd name="connsiteY12" fmla="*/ 664730 h 664730"/>
                <a:gd name="connsiteX13" fmla="*/ 2857212 w 3200112"/>
                <a:gd name="connsiteY13" fmla="*/ 664730 h 664730"/>
                <a:gd name="connsiteX14" fmla="*/ 3200112 w 3200112"/>
                <a:gd name="connsiteY14" fmla="*/ 664730 h 664730"/>
                <a:gd name="connsiteX0" fmla="*/ 0 w 3200112"/>
                <a:gd name="connsiteY0" fmla="*/ 116032 h 664730"/>
                <a:gd name="connsiteX1" fmla="*/ 142587 w 3200112"/>
                <a:gd name="connsiteY1" fmla="*/ 93230 h 664730"/>
                <a:gd name="connsiteX2" fmla="*/ 312016 w 3200112"/>
                <a:gd name="connsiteY2" fmla="*/ 58305 h 664730"/>
                <a:gd name="connsiteX3" fmla="*/ 512041 w 3200112"/>
                <a:gd name="connsiteY3" fmla="*/ 0 h 664730"/>
                <a:gd name="connsiteX4" fmla="*/ 656071 w 3200112"/>
                <a:gd name="connsiteY4" fmla="*/ 57728 h 664730"/>
                <a:gd name="connsiteX5" fmla="*/ 779896 w 3200112"/>
                <a:gd name="connsiteY5" fmla="*/ 147494 h 664730"/>
                <a:gd name="connsiteX6" fmla="*/ 876012 w 3200112"/>
                <a:gd name="connsiteY6" fmla="*/ 283730 h 664730"/>
                <a:gd name="connsiteX7" fmla="*/ 1027257 w 3200112"/>
                <a:gd name="connsiteY7" fmla="*/ 400051 h 664730"/>
                <a:gd name="connsiteX8" fmla="*/ 1199284 w 3200112"/>
                <a:gd name="connsiteY8" fmla="*/ 420544 h 664730"/>
                <a:gd name="connsiteX9" fmla="*/ 1466273 w 3200112"/>
                <a:gd name="connsiteY9" fmla="*/ 458932 h 664730"/>
                <a:gd name="connsiteX10" fmla="*/ 1829089 w 3200112"/>
                <a:gd name="connsiteY10" fmla="*/ 478848 h 664730"/>
                <a:gd name="connsiteX11" fmla="*/ 2189596 w 3200112"/>
                <a:gd name="connsiteY11" fmla="*/ 498187 h 664730"/>
                <a:gd name="connsiteX12" fmla="*/ 2476212 w 3200112"/>
                <a:gd name="connsiteY12" fmla="*/ 664730 h 664730"/>
                <a:gd name="connsiteX13" fmla="*/ 2857212 w 3200112"/>
                <a:gd name="connsiteY13" fmla="*/ 664730 h 664730"/>
                <a:gd name="connsiteX14" fmla="*/ 3200112 w 3200112"/>
                <a:gd name="connsiteY14" fmla="*/ 664730 h 664730"/>
                <a:gd name="connsiteX0" fmla="*/ 0 w 3200112"/>
                <a:gd name="connsiteY0" fmla="*/ 116032 h 664730"/>
                <a:gd name="connsiteX1" fmla="*/ 142587 w 3200112"/>
                <a:gd name="connsiteY1" fmla="*/ 93230 h 664730"/>
                <a:gd name="connsiteX2" fmla="*/ 312016 w 3200112"/>
                <a:gd name="connsiteY2" fmla="*/ 58305 h 664730"/>
                <a:gd name="connsiteX3" fmla="*/ 512041 w 3200112"/>
                <a:gd name="connsiteY3" fmla="*/ 0 h 664730"/>
                <a:gd name="connsiteX4" fmla="*/ 656071 w 3200112"/>
                <a:gd name="connsiteY4" fmla="*/ 57728 h 664730"/>
                <a:gd name="connsiteX5" fmla="*/ 779896 w 3200112"/>
                <a:gd name="connsiteY5" fmla="*/ 147494 h 664730"/>
                <a:gd name="connsiteX6" fmla="*/ 876012 w 3200112"/>
                <a:gd name="connsiteY6" fmla="*/ 283730 h 664730"/>
                <a:gd name="connsiteX7" fmla="*/ 1027257 w 3200112"/>
                <a:gd name="connsiteY7" fmla="*/ 400051 h 664730"/>
                <a:gd name="connsiteX8" fmla="*/ 1199284 w 3200112"/>
                <a:gd name="connsiteY8" fmla="*/ 420544 h 664730"/>
                <a:gd name="connsiteX9" fmla="*/ 1466273 w 3200112"/>
                <a:gd name="connsiteY9" fmla="*/ 458932 h 664730"/>
                <a:gd name="connsiteX10" fmla="*/ 1829089 w 3200112"/>
                <a:gd name="connsiteY10" fmla="*/ 478848 h 664730"/>
                <a:gd name="connsiteX11" fmla="*/ 2189596 w 3200112"/>
                <a:gd name="connsiteY11" fmla="*/ 498187 h 664730"/>
                <a:gd name="connsiteX12" fmla="*/ 2503921 w 3200112"/>
                <a:gd name="connsiteY12" fmla="*/ 516949 h 664730"/>
                <a:gd name="connsiteX13" fmla="*/ 2857212 w 3200112"/>
                <a:gd name="connsiteY13" fmla="*/ 664730 h 664730"/>
                <a:gd name="connsiteX14" fmla="*/ 3200112 w 3200112"/>
                <a:gd name="connsiteY14" fmla="*/ 664730 h 664730"/>
                <a:gd name="connsiteX0" fmla="*/ 0 w 3200112"/>
                <a:gd name="connsiteY0" fmla="*/ 116032 h 664730"/>
                <a:gd name="connsiteX1" fmla="*/ 142587 w 3200112"/>
                <a:gd name="connsiteY1" fmla="*/ 93230 h 664730"/>
                <a:gd name="connsiteX2" fmla="*/ 312016 w 3200112"/>
                <a:gd name="connsiteY2" fmla="*/ 58305 h 664730"/>
                <a:gd name="connsiteX3" fmla="*/ 512041 w 3200112"/>
                <a:gd name="connsiteY3" fmla="*/ 0 h 664730"/>
                <a:gd name="connsiteX4" fmla="*/ 656071 w 3200112"/>
                <a:gd name="connsiteY4" fmla="*/ 57728 h 664730"/>
                <a:gd name="connsiteX5" fmla="*/ 779896 w 3200112"/>
                <a:gd name="connsiteY5" fmla="*/ 147494 h 664730"/>
                <a:gd name="connsiteX6" fmla="*/ 876012 w 3200112"/>
                <a:gd name="connsiteY6" fmla="*/ 283730 h 664730"/>
                <a:gd name="connsiteX7" fmla="*/ 1027257 w 3200112"/>
                <a:gd name="connsiteY7" fmla="*/ 400051 h 664730"/>
                <a:gd name="connsiteX8" fmla="*/ 1199284 w 3200112"/>
                <a:gd name="connsiteY8" fmla="*/ 420544 h 664730"/>
                <a:gd name="connsiteX9" fmla="*/ 1466273 w 3200112"/>
                <a:gd name="connsiteY9" fmla="*/ 458932 h 664730"/>
                <a:gd name="connsiteX10" fmla="*/ 1829089 w 3200112"/>
                <a:gd name="connsiteY10" fmla="*/ 478848 h 664730"/>
                <a:gd name="connsiteX11" fmla="*/ 2189596 w 3200112"/>
                <a:gd name="connsiteY11" fmla="*/ 498187 h 664730"/>
                <a:gd name="connsiteX12" fmla="*/ 2503921 w 3200112"/>
                <a:gd name="connsiteY12" fmla="*/ 516949 h 664730"/>
                <a:gd name="connsiteX13" fmla="*/ 2857212 w 3200112"/>
                <a:gd name="connsiteY13" fmla="*/ 526184 h 664730"/>
                <a:gd name="connsiteX14" fmla="*/ 3200112 w 3200112"/>
                <a:gd name="connsiteY14" fmla="*/ 664730 h 664730"/>
                <a:gd name="connsiteX0" fmla="*/ 0 w 3200112"/>
                <a:gd name="connsiteY0" fmla="*/ 116032 h 526184"/>
                <a:gd name="connsiteX1" fmla="*/ 142587 w 3200112"/>
                <a:gd name="connsiteY1" fmla="*/ 93230 h 526184"/>
                <a:gd name="connsiteX2" fmla="*/ 312016 w 3200112"/>
                <a:gd name="connsiteY2" fmla="*/ 58305 h 526184"/>
                <a:gd name="connsiteX3" fmla="*/ 512041 w 3200112"/>
                <a:gd name="connsiteY3" fmla="*/ 0 h 526184"/>
                <a:gd name="connsiteX4" fmla="*/ 656071 w 3200112"/>
                <a:gd name="connsiteY4" fmla="*/ 57728 h 526184"/>
                <a:gd name="connsiteX5" fmla="*/ 779896 w 3200112"/>
                <a:gd name="connsiteY5" fmla="*/ 147494 h 526184"/>
                <a:gd name="connsiteX6" fmla="*/ 876012 w 3200112"/>
                <a:gd name="connsiteY6" fmla="*/ 283730 h 526184"/>
                <a:gd name="connsiteX7" fmla="*/ 1027257 w 3200112"/>
                <a:gd name="connsiteY7" fmla="*/ 400051 h 526184"/>
                <a:gd name="connsiteX8" fmla="*/ 1199284 w 3200112"/>
                <a:gd name="connsiteY8" fmla="*/ 420544 h 526184"/>
                <a:gd name="connsiteX9" fmla="*/ 1466273 w 3200112"/>
                <a:gd name="connsiteY9" fmla="*/ 458932 h 526184"/>
                <a:gd name="connsiteX10" fmla="*/ 1829089 w 3200112"/>
                <a:gd name="connsiteY10" fmla="*/ 478848 h 526184"/>
                <a:gd name="connsiteX11" fmla="*/ 2189596 w 3200112"/>
                <a:gd name="connsiteY11" fmla="*/ 498187 h 526184"/>
                <a:gd name="connsiteX12" fmla="*/ 2503921 w 3200112"/>
                <a:gd name="connsiteY12" fmla="*/ 516949 h 526184"/>
                <a:gd name="connsiteX13" fmla="*/ 2857212 w 3200112"/>
                <a:gd name="connsiteY13" fmla="*/ 526184 h 526184"/>
                <a:gd name="connsiteX14" fmla="*/ 3200112 w 3200112"/>
                <a:gd name="connsiteY14" fmla="*/ 516948 h 526184"/>
                <a:gd name="connsiteX0" fmla="*/ 0 w 3200112"/>
                <a:gd name="connsiteY0" fmla="*/ 116032 h 526184"/>
                <a:gd name="connsiteX1" fmla="*/ 142587 w 3200112"/>
                <a:gd name="connsiteY1" fmla="*/ 47048 h 526184"/>
                <a:gd name="connsiteX2" fmla="*/ 312016 w 3200112"/>
                <a:gd name="connsiteY2" fmla="*/ 58305 h 526184"/>
                <a:gd name="connsiteX3" fmla="*/ 512041 w 3200112"/>
                <a:gd name="connsiteY3" fmla="*/ 0 h 526184"/>
                <a:gd name="connsiteX4" fmla="*/ 656071 w 3200112"/>
                <a:gd name="connsiteY4" fmla="*/ 57728 h 526184"/>
                <a:gd name="connsiteX5" fmla="*/ 779896 w 3200112"/>
                <a:gd name="connsiteY5" fmla="*/ 147494 h 526184"/>
                <a:gd name="connsiteX6" fmla="*/ 876012 w 3200112"/>
                <a:gd name="connsiteY6" fmla="*/ 283730 h 526184"/>
                <a:gd name="connsiteX7" fmla="*/ 1027257 w 3200112"/>
                <a:gd name="connsiteY7" fmla="*/ 400051 h 526184"/>
                <a:gd name="connsiteX8" fmla="*/ 1199284 w 3200112"/>
                <a:gd name="connsiteY8" fmla="*/ 420544 h 526184"/>
                <a:gd name="connsiteX9" fmla="*/ 1466273 w 3200112"/>
                <a:gd name="connsiteY9" fmla="*/ 458932 h 526184"/>
                <a:gd name="connsiteX10" fmla="*/ 1829089 w 3200112"/>
                <a:gd name="connsiteY10" fmla="*/ 478848 h 526184"/>
                <a:gd name="connsiteX11" fmla="*/ 2189596 w 3200112"/>
                <a:gd name="connsiteY11" fmla="*/ 498187 h 526184"/>
                <a:gd name="connsiteX12" fmla="*/ 2503921 w 3200112"/>
                <a:gd name="connsiteY12" fmla="*/ 516949 h 526184"/>
                <a:gd name="connsiteX13" fmla="*/ 2857212 w 3200112"/>
                <a:gd name="connsiteY13" fmla="*/ 526184 h 526184"/>
                <a:gd name="connsiteX14" fmla="*/ 3200112 w 3200112"/>
                <a:gd name="connsiteY14" fmla="*/ 516948 h 526184"/>
                <a:gd name="connsiteX0" fmla="*/ 0 w 3200112"/>
                <a:gd name="connsiteY0" fmla="*/ 116032 h 526184"/>
                <a:gd name="connsiteX1" fmla="*/ 142587 w 3200112"/>
                <a:gd name="connsiteY1" fmla="*/ 47048 h 526184"/>
                <a:gd name="connsiteX2" fmla="*/ 302780 w 3200112"/>
                <a:gd name="connsiteY2" fmla="*/ 30596 h 526184"/>
                <a:gd name="connsiteX3" fmla="*/ 512041 w 3200112"/>
                <a:gd name="connsiteY3" fmla="*/ 0 h 526184"/>
                <a:gd name="connsiteX4" fmla="*/ 656071 w 3200112"/>
                <a:gd name="connsiteY4" fmla="*/ 57728 h 526184"/>
                <a:gd name="connsiteX5" fmla="*/ 779896 w 3200112"/>
                <a:gd name="connsiteY5" fmla="*/ 147494 h 526184"/>
                <a:gd name="connsiteX6" fmla="*/ 876012 w 3200112"/>
                <a:gd name="connsiteY6" fmla="*/ 283730 h 526184"/>
                <a:gd name="connsiteX7" fmla="*/ 1027257 w 3200112"/>
                <a:gd name="connsiteY7" fmla="*/ 400051 h 526184"/>
                <a:gd name="connsiteX8" fmla="*/ 1199284 w 3200112"/>
                <a:gd name="connsiteY8" fmla="*/ 420544 h 526184"/>
                <a:gd name="connsiteX9" fmla="*/ 1466273 w 3200112"/>
                <a:gd name="connsiteY9" fmla="*/ 458932 h 526184"/>
                <a:gd name="connsiteX10" fmla="*/ 1829089 w 3200112"/>
                <a:gd name="connsiteY10" fmla="*/ 478848 h 526184"/>
                <a:gd name="connsiteX11" fmla="*/ 2189596 w 3200112"/>
                <a:gd name="connsiteY11" fmla="*/ 498187 h 526184"/>
                <a:gd name="connsiteX12" fmla="*/ 2503921 w 3200112"/>
                <a:gd name="connsiteY12" fmla="*/ 516949 h 526184"/>
                <a:gd name="connsiteX13" fmla="*/ 2857212 w 3200112"/>
                <a:gd name="connsiteY13" fmla="*/ 526184 h 526184"/>
                <a:gd name="connsiteX14" fmla="*/ 3200112 w 3200112"/>
                <a:gd name="connsiteY14" fmla="*/ 516948 h 526184"/>
                <a:gd name="connsiteX0" fmla="*/ 0 w 3200112"/>
                <a:gd name="connsiteY0" fmla="*/ 85436 h 495588"/>
                <a:gd name="connsiteX1" fmla="*/ 142587 w 3200112"/>
                <a:gd name="connsiteY1" fmla="*/ 16452 h 495588"/>
                <a:gd name="connsiteX2" fmla="*/ 302780 w 3200112"/>
                <a:gd name="connsiteY2" fmla="*/ 0 h 495588"/>
                <a:gd name="connsiteX3" fmla="*/ 512041 w 3200112"/>
                <a:gd name="connsiteY3" fmla="*/ 15585 h 495588"/>
                <a:gd name="connsiteX4" fmla="*/ 656071 w 3200112"/>
                <a:gd name="connsiteY4" fmla="*/ 27132 h 495588"/>
                <a:gd name="connsiteX5" fmla="*/ 779896 w 3200112"/>
                <a:gd name="connsiteY5" fmla="*/ 116898 h 495588"/>
                <a:gd name="connsiteX6" fmla="*/ 876012 w 3200112"/>
                <a:gd name="connsiteY6" fmla="*/ 253134 h 495588"/>
                <a:gd name="connsiteX7" fmla="*/ 1027257 w 3200112"/>
                <a:gd name="connsiteY7" fmla="*/ 369455 h 495588"/>
                <a:gd name="connsiteX8" fmla="*/ 1199284 w 3200112"/>
                <a:gd name="connsiteY8" fmla="*/ 389948 h 495588"/>
                <a:gd name="connsiteX9" fmla="*/ 1466273 w 3200112"/>
                <a:gd name="connsiteY9" fmla="*/ 428336 h 495588"/>
                <a:gd name="connsiteX10" fmla="*/ 1829089 w 3200112"/>
                <a:gd name="connsiteY10" fmla="*/ 448252 h 495588"/>
                <a:gd name="connsiteX11" fmla="*/ 2189596 w 3200112"/>
                <a:gd name="connsiteY11" fmla="*/ 467591 h 495588"/>
                <a:gd name="connsiteX12" fmla="*/ 2503921 w 3200112"/>
                <a:gd name="connsiteY12" fmla="*/ 486353 h 495588"/>
                <a:gd name="connsiteX13" fmla="*/ 2857212 w 3200112"/>
                <a:gd name="connsiteY13" fmla="*/ 495588 h 495588"/>
                <a:gd name="connsiteX14" fmla="*/ 3200112 w 3200112"/>
                <a:gd name="connsiteY14" fmla="*/ 486352 h 495588"/>
                <a:gd name="connsiteX0" fmla="*/ 0 w 3200112"/>
                <a:gd name="connsiteY0" fmla="*/ 85436 h 495588"/>
                <a:gd name="connsiteX1" fmla="*/ 142587 w 3200112"/>
                <a:gd name="connsiteY1" fmla="*/ 16452 h 495588"/>
                <a:gd name="connsiteX2" fmla="*/ 302780 w 3200112"/>
                <a:gd name="connsiteY2" fmla="*/ 0 h 495588"/>
                <a:gd name="connsiteX3" fmla="*/ 512041 w 3200112"/>
                <a:gd name="connsiteY3" fmla="*/ 15585 h 495588"/>
                <a:gd name="connsiteX4" fmla="*/ 656071 w 3200112"/>
                <a:gd name="connsiteY4" fmla="*/ 27132 h 495588"/>
                <a:gd name="connsiteX5" fmla="*/ 779896 w 3200112"/>
                <a:gd name="connsiteY5" fmla="*/ 116898 h 495588"/>
                <a:gd name="connsiteX6" fmla="*/ 876012 w 3200112"/>
                <a:gd name="connsiteY6" fmla="*/ 253134 h 495588"/>
                <a:gd name="connsiteX7" fmla="*/ 1027257 w 3200112"/>
                <a:gd name="connsiteY7" fmla="*/ 369455 h 495588"/>
                <a:gd name="connsiteX8" fmla="*/ 1199284 w 3200112"/>
                <a:gd name="connsiteY8" fmla="*/ 389948 h 495588"/>
                <a:gd name="connsiteX9" fmla="*/ 1466273 w 3200112"/>
                <a:gd name="connsiteY9" fmla="*/ 428336 h 495588"/>
                <a:gd name="connsiteX10" fmla="*/ 1829089 w 3200112"/>
                <a:gd name="connsiteY10" fmla="*/ 448252 h 495588"/>
                <a:gd name="connsiteX11" fmla="*/ 2189596 w 3200112"/>
                <a:gd name="connsiteY11" fmla="*/ 467591 h 495588"/>
                <a:gd name="connsiteX12" fmla="*/ 2522393 w 3200112"/>
                <a:gd name="connsiteY12" fmla="*/ 458644 h 495588"/>
                <a:gd name="connsiteX13" fmla="*/ 2857212 w 3200112"/>
                <a:gd name="connsiteY13" fmla="*/ 495588 h 495588"/>
                <a:gd name="connsiteX14" fmla="*/ 3200112 w 3200112"/>
                <a:gd name="connsiteY14" fmla="*/ 486352 h 495588"/>
                <a:gd name="connsiteX0" fmla="*/ 0 w 3200112"/>
                <a:gd name="connsiteY0" fmla="*/ 85436 h 486352"/>
                <a:gd name="connsiteX1" fmla="*/ 142587 w 3200112"/>
                <a:gd name="connsiteY1" fmla="*/ 16452 h 486352"/>
                <a:gd name="connsiteX2" fmla="*/ 302780 w 3200112"/>
                <a:gd name="connsiteY2" fmla="*/ 0 h 486352"/>
                <a:gd name="connsiteX3" fmla="*/ 512041 w 3200112"/>
                <a:gd name="connsiteY3" fmla="*/ 15585 h 486352"/>
                <a:gd name="connsiteX4" fmla="*/ 656071 w 3200112"/>
                <a:gd name="connsiteY4" fmla="*/ 27132 h 486352"/>
                <a:gd name="connsiteX5" fmla="*/ 779896 w 3200112"/>
                <a:gd name="connsiteY5" fmla="*/ 116898 h 486352"/>
                <a:gd name="connsiteX6" fmla="*/ 876012 w 3200112"/>
                <a:gd name="connsiteY6" fmla="*/ 253134 h 486352"/>
                <a:gd name="connsiteX7" fmla="*/ 1027257 w 3200112"/>
                <a:gd name="connsiteY7" fmla="*/ 369455 h 486352"/>
                <a:gd name="connsiteX8" fmla="*/ 1199284 w 3200112"/>
                <a:gd name="connsiteY8" fmla="*/ 389948 h 486352"/>
                <a:gd name="connsiteX9" fmla="*/ 1466273 w 3200112"/>
                <a:gd name="connsiteY9" fmla="*/ 428336 h 486352"/>
                <a:gd name="connsiteX10" fmla="*/ 1829089 w 3200112"/>
                <a:gd name="connsiteY10" fmla="*/ 448252 h 486352"/>
                <a:gd name="connsiteX11" fmla="*/ 2189596 w 3200112"/>
                <a:gd name="connsiteY11" fmla="*/ 467591 h 486352"/>
                <a:gd name="connsiteX12" fmla="*/ 2522393 w 3200112"/>
                <a:gd name="connsiteY12" fmla="*/ 458644 h 486352"/>
                <a:gd name="connsiteX13" fmla="*/ 2884922 w 3200112"/>
                <a:gd name="connsiteY13" fmla="*/ 458643 h 486352"/>
                <a:gd name="connsiteX14" fmla="*/ 3200112 w 3200112"/>
                <a:gd name="connsiteY14" fmla="*/ 486352 h 486352"/>
                <a:gd name="connsiteX0" fmla="*/ 0 w 3200112"/>
                <a:gd name="connsiteY0" fmla="*/ 85436 h 467591"/>
                <a:gd name="connsiteX1" fmla="*/ 142587 w 3200112"/>
                <a:gd name="connsiteY1" fmla="*/ 16452 h 467591"/>
                <a:gd name="connsiteX2" fmla="*/ 302780 w 3200112"/>
                <a:gd name="connsiteY2" fmla="*/ 0 h 467591"/>
                <a:gd name="connsiteX3" fmla="*/ 512041 w 3200112"/>
                <a:gd name="connsiteY3" fmla="*/ 15585 h 467591"/>
                <a:gd name="connsiteX4" fmla="*/ 656071 w 3200112"/>
                <a:gd name="connsiteY4" fmla="*/ 27132 h 467591"/>
                <a:gd name="connsiteX5" fmla="*/ 779896 w 3200112"/>
                <a:gd name="connsiteY5" fmla="*/ 116898 h 467591"/>
                <a:gd name="connsiteX6" fmla="*/ 876012 w 3200112"/>
                <a:gd name="connsiteY6" fmla="*/ 253134 h 467591"/>
                <a:gd name="connsiteX7" fmla="*/ 1027257 w 3200112"/>
                <a:gd name="connsiteY7" fmla="*/ 369455 h 467591"/>
                <a:gd name="connsiteX8" fmla="*/ 1199284 w 3200112"/>
                <a:gd name="connsiteY8" fmla="*/ 389948 h 467591"/>
                <a:gd name="connsiteX9" fmla="*/ 1466273 w 3200112"/>
                <a:gd name="connsiteY9" fmla="*/ 428336 h 467591"/>
                <a:gd name="connsiteX10" fmla="*/ 1829089 w 3200112"/>
                <a:gd name="connsiteY10" fmla="*/ 448252 h 467591"/>
                <a:gd name="connsiteX11" fmla="*/ 2189596 w 3200112"/>
                <a:gd name="connsiteY11" fmla="*/ 467591 h 467591"/>
                <a:gd name="connsiteX12" fmla="*/ 2522393 w 3200112"/>
                <a:gd name="connsiteY12" fmla="*/ 458644 h 467591"/>
                <a:gd name="connsiteX13" fmla="*/ 2884922 w 3200112"/>
                <a:gd name="connsiteY13" fmla="*/ 458643 h 467591"/>
                <a:gd name="connsiteX14" fmla="*/ 3200112 w 3200112"/>
                <a:gd name="connsiteY14" fmla="*/ 449406 h 467591"/>
                <a:gd name="connsiteX0" fmla="*/ 0 w 3200112"/>
                <a:gd name="connsiteY0" fmla="*/ 168564 h 467591"/>
                <a:gd name="connsiteX1" fmla="*/ 142587 w 3200112"/>
                <a:gd name="connsiteY1" fmla="*/ 16452 h 467591"/>
                <a:gd name="connsiteX2" fmla="*/ 302780 w 3200112"/>
                <a:gd name="connsiteY2" fmla="*/ 0 h 467591"/>
                <a:gd name="connsiteX3" fmla="*/ 512041 w 3200112"/>
                <a:gd name="connsiteY3" fmla="*/ 15585 h 467591"/>
                <a:gd name="connsiteX4" fmla="*/ 656071 w 3200112"/>
                <a:gd name="connsiteY4" fmla="*/ 27132 h 467591"/>
                <a:gd name="connsiteX5" fmla="*/ 779896 w 3200112"/>
                <a:gd name="connsiteY5" fmla="*/ 116898 h 467591"/>
                <a:gd name="connsiteX6" fmla="*/ 876012 w 3200112"/>
                <a:gd name="connsiteY6" fmla="*/ 253134 h 467591"/>
                <a:gd name="connsiteX7" fmla="*/ 1027257 w 3200112"/>
                <a:gd name="connsiteY7" fmla="*/ 369455 h 467591"/>
                <a:gd name="connsiteX8" fmla="*/ 1199284 w 3200112"/>
                <a:gd name="connsiteY8" fmla="*/ 389948 h 467591"/>
                <a:gd name="connsiteX9" fmla="*/ 1466273 w 3200112"/>
                <a:gd name="connsiteY9" fmla="*/ 428336 h 467591"/>
                <a:gd name="connsiteX10" fmla="*/ 1829089 w 3200112"/>
                <a:gd name="connsiteY10" fmla="*/ 448252 h 467591"/>
                <a:gd name="connsiteX11" fmla="*/ 2189596 w 3200112"/>
                <a:gd name="connsiteY11" fmla="*/ 467591 h 467591"/>
                <a:gd name="connsiteX12" fmla="*/ 2522393 w 3200112"/>
                <a:gd name="connsiteY12" fmla="*/ 458644 h 467591"/>
                <a:gd name="connsiteX13" fmla="*/ 2884922 w 3200112"/>
                <a:gd name="connsiteY13" fmla="*/ 458643 h 467591"/>
                <a:gd name="connsiteX14" fmla="*/ 3200112 w 3200112"/>
                <a:gd name="connsiteY14" fmla="*/ 449406 h 467591"/>
                <a:gd name="connsiteX0" fmla="*/ 0 w 3200112"/>
                <a:gd name="connsiteY0" fmla="*/ 168564 h 467591"/>
                <a:gd name="connsiteX1" fmla="*/ 151824 w 3200112"/>
                <a:gd name="connsiteY1" fmla="*/ 99579 h 467591"/>
                <a:gd name="connsiteX2" fmla="*/ 302780 w 3200112"/>
                <a:gd name="connsiteY2" fmla="*/ 0 h 467591"/>
                <a:gd name="connsiteX3" fmla="*/ 512041 w 3200112"/>
                <a:gd name="connsiteY3" fmla="*/ 15585 h 467591"/>
                <a:gd name="connsiteX4" fmla="*/ 656071 w 3200112"/>
                <a:gd name="connsiteY4" fmla="*/ 27132 h 467591"/>
                <a:gd name="connsiteX5" fmla="*/ 779896 w 3200112"/>
                <a:gd name="connsiteY5" fmla="*/ 116898 h 467591"/>
                <a:gd name="connsiteX6" fmla="*/ 876012 w 3200112"/>
                <a:gd name="connsiteY6" fmla="*/ 253134 h 467591"/>
                <a:gd name="connsiteX7" fmla="*/ 1027257 w 3200112"/>
                <a:gd name="connsiteY7" fmla="*/ 369455 h 467591"/>
                <a:gd name="connsiteX8" fmla="*/ 1199284 w 3200112"/>
                <a:gd name="connsiteY8" fmla="*/ 389948 h 467591"/>
                <a:gd name="connsiteX9" fmla="*/ 1466273 w 3200112"/>
                <a:gd name="connsiteY9" fmla="*/ 428336 h 467591"/>
                <a:gd name="connsiteX10" fmla="*/ 1829089 w 3200112"/>
                <a:gd name="connsiteY10" fmla="*/ 448252 h 467591"/>
                <a:gd name="connsiteX11" fmla="*/ 2189596 w 3200112"/>
                <a:gd name="connsiteY11" fmla="*/ 467591 h 467591"/>
                <a:gd name="connsiteX12" fmla="*/ 2522393 w 3200112"/>
                <a:gd name="connsiteY12" fmla="*/ 458644 h 467591"/>
                <a:gd name="connsiteX13" fmla="*/ 2884922 w 3200112"/>
                <a:gd name="connsiteY13" fmla="*/ 458643 h 467591"/>
                <a:gd name="connsiteX14" fmla="*/ 3200112 w 3200112"/>
                <a:gd name="connsiteY14" fmla="*/ 449406 h 467591"/>
                <a:gd name="connsiteX0" fmla="*/ 0 w 3200112"/>
                <a:gd name="connsiteY0" fmla="*/ 152979 h 452006"/>
                <a:gd name="connsiteX1" fmla="*/ 151824 w 3200112"/>
                <a:gd name="connsiteY1" fmla="*/ 83994 h 452006"/>
                <a:gd name="connsiteX2" fmla="*/ 330489 w 3200112"/>
                <a:gd name="connsiteY2" fmla="*/ 58306 h 452006"/>
                <a:gd name="connsiteX3" fmla="*/ 512041 w 3200112"/>
                <a:gd name="connsiteY3" fmla="*/ 0 h 452006"/>
                <a:gd name="connsiteX4" fmla="*/ 656071 w 3200112"/>
                <a:gd name="connsiteY4" fmla="*/ 11547 h 452006"/>
                <a:gd name="connsiteX5" fmla="*/ 779896 w 3200112"/>
                <a:gd name="connsiteY5" fmla="*/ 101313 h 452006"/>
                <a:gd name="connsiteX6" fmla="*/ 876012 w 3200112"/>
                <a:gd name="connsiteY6" fmla="*/ 237549 h 452006"/>
                <a:gd name="connsiteX7" fmla="*/ 1027257 w 3200112"/>
                <a:gd name="connsiteY7" fmla="*/ 353870 h 452006"/>
                <a:gd name="connsiteX8" fmla="*/ 1199284 w 3200112"/>
                <a:gd name="connsiteY8" fmla="*/ 374363 h 452006"/>
                <a:gd name="connsiteX9" fmla="*/ 1466273 w 3200112"/>
                <a:gd name="connsiteY9" fmla="*/ 412751 h 452006"/>
                <a:gd name="connsiteX10" fmla="*/ 1829089 w 3200112"/>
                <a:gd name="connsiteY10" fmla="*/ 432667 h 452006"/>
                <a:gd name="connsiteX11" fmla="*/ 2189596 w 3200112"/>
                <a:gd name="connsiteY11" fmla="*/ 452006 h 452006"/>
                <a:gd name="connsiteX12" fmla="*/ 2522393 w 3200112"/>
                <a:gd name="connsiteY12" fmla="*/ 443059 h 452006"/>
                <a:gd name="connsiteX13" fmla="*/ 2884922 w 3200112"/>
                <a:gd name="connsiteY13" fmla="*/ 443058 h 452006"/>
                <a:gd name="connsiteX14" fmla="*/ 3200112 w 3200112"/>
                <a:gd name="connsiteY14" fmla="*/ 433821 h 452006"/>
                <a:gd name="connsiteX0" fmla="*/ 0 w 3200112"/>
                <a:gd name="connsiteY0" fmla="*/ 141432 h 440459"/>
                <a:gd name="connsiteX1" fmla="*/ 151824 w 3200112"/>
                <a:gd name="connsiteY1" fmla="*/ 72447 h 440459"/>
                <a:gd name="connsiteX2" fmla="*/ 330489 w 3200112"/>
                <a:gd name="connsiteY2" fmla="*/ 46759 h 440459"/>
                <a:gd name="connsiteX3" fmla="*/ 512041 w 3200112"/>
                <a:gd name="connsiteY3" fmla="*/ 53107 h 440459"/>
                <a:gd name="connsiteX4" fmla="*/ 656071 w 3200112"/>
                <a:gd name="connsiteY4" fmla="*/ 0 h 440459"/>
                <a:gd name="connsiteX5" fmla="*/ 779896 w 3200112"/>
                <a:gd name="connsiteY5" fmla="*/ 89766 h 440459"/>
                <a:gd name="connsiteX6" fmla="*/ 876012 w 3200112"/>
                <a:gd name="connsiteY6" fmla="*/ 226002 h 440459"/>
                <a:gd name="connsiteX7" fmla="*/ 1027257 w 3200112"/>
                <a:gd name="connsiteY7" fmla="*/ 342323 h 440459"/>
                <a:gd name="connsiteX8" fmla="*/ 1199284 w 3200112"/>
                <a:gd name="connsiteY8" fmla="*/ 362816 h 440459"/>
                <a:gd name="connsiteX9" fmla="*/ 1466273 w 3200112"/>
                <a:gd name="connsiteY9" fmla="*/ 401204 h 440459"/>
                <a:gd name="connsiteX10" fmla="*/ 1829089 w 3200112"/>
                <a:gd name="connsiteY10" fmla="*/ 421120 h 440459"/>
                <a:gd name="connsiteX11" fmla="*/ 2189596 w 3200112"/>
                <a:gd name="connsiteY11" fmla="*/ 440459 h 440459"/>
                <a:gd name="connsiteX12" fmla="*/ 2522393 w 3200112"/>
                <a:gd name="connsiteY12" fmla="*/ 431512 h 440459"/>
                <a:gd name="connsiteX13" fmla="*/ 2884922 w 3200112"/>
                <a:gd name="connsiteY13" fmla="*/ 431511 h 440459"/>
                <a:gd name="connsiteX14" fmla="*/ 3200112 w 3200112"/>
                <a:gd name="connsiteY14" fmla="*/ 422274 h 440459"/>
                <a:gd name="connsiteX0" fmla="*/ 0 w 3200112"/>
                <a:gd name="connsiteY0" fmla="*/ 94673 h 393700"/>
                <a:gd name="connsiteX1" fmla="*/ 151824 w 3200112"/>
                <a:gd name="connsiteY1" fmla="*/ 25688 h 393700"/>
                <a:gd name="connsiteX2" fmla="*/ 330489 w 3200112"/>
                <a:gd name="connsiteY2" fmla="*/ 0 h 393700"/>
                <a:gd name="connsiteX3" fmla="*/ 512041 w 3200112"/>
                <a:gd name="connsiteY3" fmla="*/ 6348 h 393700"/>
                <a:gd name="connsiteX4" fmla="*/ 665307 w 3200112"/>
                <a:gd name="connsiteY4" fmla="*/ 27132 h 393700"/>
                <a:gd name="connsiteX5" fmla="*/ 779896 w 3200112"/>
                <a:gd name="connsiteY5" fmla="*/ 43007 h 393700"/>
                <a:gd name="connsiteX6" fmla="*/ 876012 w 3200112"/>
                <a:gd name="connsiteY6" fmla="*/ 179243 h 393700"/>
                <a:gd name="connsiteX7" fmla="*/ 1027257 w 3200112"/>
                <a:gd name="connsiteY7" fmla="*/ 295564 h 393700"/>
                <a:gd name="connsiteX8" fmla="*/ 1199284 w 3200112"/>
                <a:gd name="connsiteY8" fmla="*/ 316057 h 393700"/>
                <a:gd name="connsiteX9" fmla="*/ 1466273 w 3200112"/>
                <a:gd name="connsiteY9" fmla="*/ 354445 h 393700"/>
                <a:gd name="connsiteX10" fmla="*/ 1829089 w 3200112"/>
                <a:gd name="connsiteY10" fmla="*/ 374361 h 393700"/>
                <a:gd name="connsiteX11" fmla="*/ 2189596 w 3200112"/>
                <a:gd name="connsiteY11" fmla="*/ 393700 h 393700"/>
                <a:gd name="connsiteX12" fmla="*/ 2522393 w 3200112"/>
                <a:gd name="connsiteY12" fmla="*/ 384753 h 393700"/>
                <a:gd name="connsiteX13" fmla="*/ 2884922 w 3200112"/>
                <a:gd name="connsiteY13" fmla="*/ 384752 h 393700"/>
                <a:gd name="connsiteX14" fmla="*/ 3200112 w 3200112"/>
                <a:gd name="connsiteY14" fmla="*/ 375515 h 393700"/>
                <a:gd name="connsiteX0" fmla="*/ 0 w 3200112"/>
                <a:gd name="connsiteY0" fmla="*/ 94673 h 393700"/>
                <a:gd name="connsiteX1" fmla="*/ 151824 w 3200112"/>
                <a:gd name="connsiteY1" fmla="*/ 25688 h 393700"/>
                <a:gd name="connsiteX2" fmla="*/ 330489 w 3200112"/>
                <a:gd name="connsiteY2" fmla="*/ 0 h 393700"/>
                <a:gd name="connsiteX3" fmla="*/ 512041 w 3200112"/>
                <a:gd name="connsiteY3" fmla="*/ 6348 h 393700"/>
                <a:gd name="connsiteX4" fmla="*/ 665307 w 3200112"/>
                <a:gd name="connsiteY4" fmla="*/ 27132 h 393700"/>
                <a:gd name="connsiteX5" fmla="*/ 779896 w 3200112"/>
                <a:gd name="connsiteY5" fmla="*/ 98426 h 393700"/>
                <a:gd name="connsiteX6" fmla="*/ 876012 w 3200112"/>
                <a:gd name="connsiteY6" fmla="*/ 179243 h 393700"/>
                <a:gd name="connsiteX7" fmla="*/ 1027257 w 3200112"/>
                <a:gd name="connsiteY7" fmla="*/ 295564 h 393700"/>
                <a:gd name="connsiteX8" fmla="*/ 1199284 w 3200112"/>
                <a:gd name="connsiteY8" fmla="*/ 316057 h 393700"/>
                <a:gd name="connsiteX9" fmla="*/ 1466273 w 3200112"/>
                <a:gd name="connsiteY9" fmla="*/ 354445 h 393700"/>
                <a:gd name="connsiteX10" fmla="*/ 1829089 w 3200112"/>
                <a:gd name="connsiteY10" fmla="*/ 374361 h 393700"/>
                <a:gd name="connsiteX11" fmla="*/ 2189596 w 3200112"/>
                <a:gd name="connsiteY11" fmla="*/ 393700 h 393700"/>
                <a:gd name="connsiteX12" fmla="*/ 2522393 w 3200112"/>
                <a:gd name="connsiteY12" fmla="*/ 384753 h 393700"/>
                <a:gd name="connsiteX13" fmla="*/ 2884922 w 3200112"/>
                <a:gd name="connsiteY13" fmla="*/ 384752 h 393700"/>
                <a:gd name="connsiteX14" fmla="*/ 3200112 w 3200112"/>
                <a:gd name="connsiteY14" fmla="*/ 375515 h 393700"/>
                <a:gd name="connsiteX0" fmla="*/ 0 w 3200112"/>
                <a:gd name="connsiteY0" fmla="*/ 94673 h 393700"/>
                <a:gd name="connsiteX1" fmla="*/ 151824 w 3200112"/>
                <a:gd name="connsiteY1" fmla="*/ 25688 h 393700"/>
                <a:gd name="connsiteX2" fmla="*/ 330489 w 3200112"/>
                <a:gd name="connsiteY2" fmla="*/ 0 h 393700"/>
                <a:gd name="connsiteX3" fmla="*/ 512041 w 3200112"/>
                <a:gd name="connsiteY3" fmla="*/ 6348 h 393700"/>
                <a:gd name="connsiteX4" fmla="*/ 665307 w 3200112"/>
                <a:gd name="connsiteY4" fmla="*/ 27132 h 393700"/>
                <a:gd name="connsiteX5" fmla="*/ 779896 w 3200112"/>
                <a:gd name="connsiteY5" fmla="*/ 98426 h 393700"/>
                <a:gd name="connsiteX6" fmla="*/ 876012 w 3200112"/>
                <a:gd name="connsiteY6" fmla="*/ 179243 h 393700"/>
                <a:gd name="connsiteX7" fmla="*/ 1027257 w 3200112"/>
                <a:gd name="connsiteY7" fmla="*/ 295564 h 393700"/>
                <a:gd name="connsiteX8" fmla="*/ 1199284 w 3200112"/>
                <a:gd name="connsiteY8" fmla="*/ 316057 h 393700"/>
                <a:gd name="connsiteX9" fmla="*/ 1457037 w 3200112"/>
                <a:gd name="connsiteY9" fmla="*/ 308263 h 393700"/>
                <a:gd name="connsiteX10" fmla="*/ 1829089 w 3200112"/>
                <a:gd name="connsiteY10" fmla="*/ 374361 h 393700"/>
                <a:gd name="connsiteX11" fmla="*/ 2189596 w 3200112"/>
                <a:gd name="connsiteY11" fmla="*/ 393700 h 393700"/>
                <a:gd name="connsiteX12" fmla="*/ 2522393 w 3200112"/>
                <a:gd name="connsiteY12" fmla="*/ 384753 h 393700"/>
                <a:gd name="connsiteX13" fmla="*/ 2884922 w 3200112"/>
                <a:gd name="connsiteY13" fmla="*/ 384752 h 393700"/>
                <a:gd name="connsiteX14" fmla="*/ 3200112 w 3200112"/>
                <a:gd name="connsiteY14" fmla="*/ 375515 h 393700"/>
                <a:gd name="connsiteX0" fmla="*/ 0 w 3200112"/>
                <a:gd name="connsiteY0" fmla="*/ 94673 h 393700"/>
                <a:gd name="connsiteX1" fmla="*/ 151824 w 3200112"/>
                <a:gd name="connsiteY1" fmla="*/ 25688 h 393700"/>
                <a:gd name="connsiteX2" fmla="*/ 330489 w 3200112"/>
                <a:gd name="connsiteY2" fmla="*/ 0 h 393700"/>
                <a:gd name="connsiteX3" fmla="*/ 512041 w 3200112"/>
                <a:gd name="connsiteY3" fmla="*/ 6348 h 393700"/>
                <a:gd name="connsiteX4" fmla="*/ 665307 w 3200112"/>
                <a:gd name="connsiteY4" fmla="*/ 27132 h 393700"/>
                <a:gd name="connsiteX5" fmla="*/ 779896 w 3200112"/>
                <a:gd name="connsiteY5" fmla="*/ 98426 h 393700"/>
                <a:gd name="connsiteX6" fmla="*/ 876012 w 3200112"/>
                <a:gd name="connsiteY6" fmla="*/ 179243 h 393700"/>
                <a:gd name="connsiteX7" fmla="*/ 1027257 w 3200112"/>
                <a:gd name="connsiteY7" fmla="*/ 295564 h 393700"/>
                <a:gd name="connsiteX8" fmla="*/ 1199284 w 3200112"/>
                <a:gd name="connsiteY8" fmla="*/ 316057 h 393700"/>
                <a:gd name="connsiteX9" fmla="*/ 1457037 w 3200112"/>
                <a:gd name="connsiteY9" fmla="*/ 308263 h 393700"/>
                <a:gd name="connsiteX10" fmla="*/ 1829089 w 3200112"/>
                <a:gd name="connsiteY10" fmla="*/ 318943 h 393700"/>
                <a:gd name="connsiteX11" fmla="*/ 2189596 w 3200112"/>
                <a:gd name="connsiteY11" fmla="*/ 393700 h 393700"/>
                <a:gd name="connsiteX12" fmla="*/ 2522393 w 3200112"/>
                <a:gd name="connsiteY12" fmla="*/ 384753 h 393700"/>
                <a:gd name="connsiteX13" fmla="*/ 2884922 w 3200112"/>
                <a:gd name="connsiteY13" fmla="*/ 384752 h 393700"/>
                <a:gd name="connsiteX14" fmla="*/ 3200112 w 3200112"/>
                <a:gd name="connsiteY14" fmla="*/ 375515 h 393700"/>
                <a:gd name="connsiteX0" fmla="*/ 0 w 3200112"/>
                <a:gd name="connsiteY0" fmla="*/ 94673 h 384753"/>
                <a:gd name="connsiteX1" fmla="*/ 151824 w 3200112"/>
                <a:gd name="connsiteY1" fmla="*/ 25688 h 384753"/>
                <a:gd name="connsiteX2" fmla="*/ 330489 w 3200112"/>
                <a:gd name="connsiteY2" fmla="*/ 0 h 384753"/>
                <a:gd name="connsiteX3" fmla="*/ 512041 w 3200112"/>
                <a:gd name="connsiteY3" fmla="*/ 6348 h 384753"/>
                <a:gd name="connsiteX4" fmla="*/ 665307 w 3200112"/>
                <a:gd name="connsiteY4" fmla="*/ 27132 h 384753"/>
                <a:gd name="connsiteX5" fmla="*/ 779896 w 3200112"/>
                <a:gd name="connsiteY5" fmla="*/ 98426 h 384753"/>
                <a:gd name="connsiteX6" fmla="*/ 876012 w 3200112"/>
                <a:gd name="connsiteY6" fmla="*/ 179243 h 384753"/>
                <a:gd name="connsiteX7" fmla="*/ 1027257 w 3200112"/>
                <a:gd name="connsiteY7" fmla="*/ 295564 h 384753"/>
                <a:gd name="connsiteX8" fmla="*/ 1199284 w 3200112"/>
                <a:gd name="connsiteY8" fmla="*/ 316057 h 384753"/>
                <a:gd name="connsiteX9" fmla="*/ 1457037 w 3200112"/>
                <a:gd name="connsiteY9" fmla="*/ 308263 h 384753"/>
                <a:gd name="connsiteX10" fmla="*/ 1829089 w 3200112"/>
                <a:gd name="connsiteY10" fmla="*/ 318943 h 384753"/>
                <a:gd name="connsiteX11" fmla="*/ 2189596 w 3200112"/>
                <a:gd name="connsiteY11" fmla="*/ 338282 h 384753"/>
                <a:gd name="connsiteX12" fmla="*/ 2522393 w 3200112"/>
                <a:gd name="connsiteY12" fmla="*/ 384753 h 384753"/>
                <a:gd name="connsiteX13" fmla="*/ 2884922 w 3200112"/>
                <a:gd name="connsiteY13" fmla="*/ 384752 h 384753"/>
                <a:gd name="connsiteX14" fmla="*/ 3200112 w 3200112"/>
                <a:gd name="connsiteY14" fmla="*/ 375515 h 384753"/>
                <a:gd name="connsiteX0" fmla="*/ 0 w 3200112"/>
                <a:gd name="connsiteY0" fmla="*/ 94673 h 384752"/>
                <a:gd name="connsiteX1" fmla="*/ 151824 w 3200112"/>
                <a:gd name="connsiteY1" fmla="*/ 25688 h 384752"/>
                <a:gd name="connsiteX2" fmla="*/ 330489 w 3200112"/>
                <a:gd name="connsiteY2" fmla="*/ 0 h 384752"/>
                <a:gd name="connsiteX3" fmla="*/ 512041 w 3200112"/>
                <a:gd name="connsiteY3" fmla="*/ 6348 h 384752"/>
                <a:gd name="connsiteX4" fmla="*/ 665307 w 3200112"/>
                <a:gd name="connsiteY4" fmla="*/ 27132 h 384752"/>
                <a:gd name="connsiteX5" fmla="*/ 779896 w 3200112"/>
                <a:gd name="connsiteY5" fmla="*/ 98426 h 384752"/>
                <a:gd name="connsiteX6" fmla="*/ 876012 w 3200112"/>
                <a:gd name="connsiteY6" fmla="*/ 179243 h 384752"/>
                <a:gd name="connsiteX7" fmla="*/ 1027257 w 3200112"/>
                <a:gd name="connsiteY7" fmla="*/ 295564 h 384752"/>
                <a:gd name="connsiteX8" fmla="*/ 1199284 w 3200112"/>
                <a:gd name="connsiteY8" fmla="*/ 316057 h 384752"/>
                <a:gd name="connsiteX9" fmla="*/ 1457037 w 3200112"/>
                <a:gd name="connsiteY9" fmla="*/ 308263 h 384752"/>
                <a:gd name="connsiteX10" fmla="*/ 1829089 w 3200112"/>
                <a:gd name="connsiteY10" fmla="*/ 318943 h 384752"/>
                <a:gd name="connsiteX11" fmla="*/ 2189596 w 3200112"/>
                <a:gd name="connsiteY11" fmla="*/ 338282 h 384752"/>
                <a:gd name="connsiteX12" fmla="*/ 2522393 w 3200112"/>
                <a:gd name="connsiteY12" fmla="*/ 338571 h 384752"/>
                <a:gd name="connsiteX13" fmla="*/ 2884922 w 3200112"/>
                <a:gd name="connsiteY13" fmla="*/ 384752 h 384752"/>
                <a:gd name="connsiteX14" fmla="*/ 3200112 w 3200112"/>
                <a:gd name="connsiteY14" fmla="*/ 375515 h 384752"/>
                <a:gd name="connsiteX0" fmla="*/ 0 w 3200112"/>
                <a:gd name="connsiteY0" fmla="*/ 94673 h 375515"/>
                <a:gd name="connsiteX1" fmla="*/ 151824 w 3200112"/>
                <a:gd name="connsiteY1" fmla="*/ 25688 h 375515"/>
                <a:gd name="connsiteX2" fmla="*/ 330489 w 3200112"/>
                <a:gd name="connsiteY2" fmla="*/ 0 h 375515"/>
                <a:gd name="connsiteX3" fmla="*/ 512041 w 3200112"/>
                <a:gd name="connsiteY3" fmla="*/ 6348 h 375515"/>
                <a:gd name="connsiteX4" fmla="*/ 665307 w 3200112"/>
                <a:gd name="connsiteY4" fmla="*/ 27132 h 375515"/>
                <a:gd name="connsiteX5" fmla="*/ 779896 w 3200112"/>
                <a:gd name="connsiteY5" fmla="*/ 98426 h 375515"/>
                <a:gd name="connsiteX6" fmla="*/ 876012 w 3200112"/>
                <a:gd name="connsiteY6" fmla="*/ 179243 h 375515"/>
                <a:gd name="connsiteX7" fmla="*/ 1027257 w 3200112"/>
                <a:gd name="connsiteY7" fmla="*/ 295564 h 375515"/>
                <a:gd name="connsiteX8" fmla="*/ 1199284 w 3200112"/>
                <a:gd name="connsiteY8" fmla="*/ 316057 h 375515"/>
                <a:gd name="connsiteX9" fmla="*/ 1457037 w 3200112"/>
                <a:gd name="connsiteY9" fmla="*/ 308263 h 375515"/>
                <a:gd name="connsiteX10" fmla="*/ 1829089 w 3200112"/>
                <a:gd name="connsiteY10" fmla="*/ 318943 h 375515"/>
                <a:gd name="connsiteX11" fmla="*/ 2189596 w 3200112"/>
                <a:gd name="connsiteY11" fmla="*/ 338282 h 375515"/>
                <a:gd name="connsiteX12" fmla="*/ 2522393 w 3200112"/>
                <a:gd name="connsiteY12" fmla="*/ 338571 h 375515"/>
                <a:gd name="connsiteX13" fmla="*/ 2884922 w 3200112"/>
                <a:gd name="connsiteY13" fmla="*/ 347806 h 375515"/>
                <a:gd name="connsiteX14" fmla="*/ 3200112 w 3200112"/>
                <a:gd name="connsiteY14" fmla="*/ 375515 h 375515"/>
                <a:gd name="connsiteX0" fmla="*/ 0 w 3200112"/>
                <a:gd name="connsiteY0" fmla="*/ 94673 h 347806"/>
                <a:gd name="connsiteX1" fmla="*/ 151824 w 3200112"/>
                <a:gd name="connsiteY1" fmla="*/ 25688 h 347806"/>
                <a:gd name="connsiteX2" fmla="*/ 330489 w 3200112"/>
                <a:gd name="connsiteY2" fmla="*/ 0 h 347806"/>
                <a:gd name="connsiteX3" fmla="*/ 512041 w 3200112"/>
                <a:gd name="connsiteY3" fmla="*/ 6348 h 347806"/>
                <a:gd name="connsiteX4" fmla="*/ 665307 w 3200112"/>
                <a:gd name="connsiteY4" fmla="*/ 27132 h 347806"/>
                <a:gd name="connsiteX5" fmla="*/ 779896 w 3200112"/>
                <a:gd name="connsiteY5" fmla="*/ 98426 h 347806"/>
                <a:gd name="connsiteX6" fmla="*/ 876012 w 3200112"/>
                <a:gd name="connsiteY6" fmla="*/ 179243 h 347806"/>
                <a:gd name="connsiteX7" fmla="*/ 1027257 w 3200112"/>
                <a:gd name="connsiteY7" fmla="*/ 295564 h 347806"/>
                <a:gd name="connsiteX8" fmla="*/ 1199284 w 3200112"/>
                <a:gd name="connsiteY8" fmla="*/ 316057 h 347806"/>
                <a:gd name="connsiteX9" fmla="*/ 1457037 w 3200112"/>
                <a:gd name="connsiteY9" fmla="*/ 308263 h 347806"/>
                <a:gd name="connsiteX10" fmla="*/ 1829089 w 3200112"/>
                <a:gd name="connsiteY10" fmla="*/ 318943 h 347806"/>
                <a:gd name="connsiteX11" fmla="*/ 2189596 w 3200112"/>
                <a:gd name="connsiteY11" fmla="*/ 338282 h 347806"/>
                <a:gd name="connsiteX12" fmla="*/ 2522393 w 3200112"/>
                <a:gd name="connsiteY12" fmla="*/ 338571 h 347806"/>
                <a:gd name="connsiteX13" fmla="*/ 2884922 w 3200112"/>
                <a:gd name="connsiteY13" fmla="*/ 347806 h 347806"/>
                <a:gd name="connsiteX14" fmla="*/ 3200112 w 3200112"/>
                <a:gd name="connsiteY14" fmla="*/ 329333 h 34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112" h="347806">
                  <a:moveTo>
                    <a:pt x="0" y="94673"/>
                  </a:moveTo>
                  <a:lnTo>
                    <a:pt x="151824" y="25688"/>
                  </a:lnTo>
                  <a:lnTo>
                    <a:pt x="330489" y="0"/>
                  </a:lnTo>
                  <a:lnTo>
                    <a:pt x="512041" y="6348"/>
                  </a:lnTo>
                  <a:lnTo>
                    <a:pt x="665307" y="27132"/>
                  </a:lnTo>
                  <a:lnTo>
                    <a:pt x="779896" y="98426"/>
                  </a:lnTo>
                  <a:lnTo>
                    <a:pt x="876012" y="179243"/>
                  </a:lnTo>
                  <a:lnTo>
                    <a:pt x="1027257" y="295564"/>
                  </a:lnTo>
                  <a:lnTo>
                    <a:pt x="1199284" y="316057"/>
                  </a:lnTo>
                  <a:lnTo>
                    <a:pt x="1457037" y="308263"/>
                  </a:lnTo>
                  <a:lnTo>
                    <a:pt x="1829089" y="318943"/>
                  </a:lnTo>
                  <a:lnTo>
                    <a:pt x="2189596" y="338282"/>
                  </a:lnTo>
                  <a:lnTo>
                    <a:pt x="2522393" y="338571"/>
                  </a:lnTo>
                  <a:lnTo>
                    <a:pt x="2884922" y="347806"/>
                  </a:lnTo>
                  <a:lnTo>
                    <a:pt x="3200112" y="329333"/>
                  </a:lnTo>
                </a:path>
              </a:pathLst>
            </a:cu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B166535-CF87-4F93-AFD3-DAD718F0C6C0}"/>
                </a:ext>
              </a:extLst>
            </p:cNvPr>
            <p:cNvSpPr txBox="1"/>
            <p:nvPr/>
          </p:nvSpPr>
          <p:spPr>
            <a:xfrm rot="16200000">
              <a:off x="1838504" y="4713386"/>
              <a:ext cx="694772" cy="307777"/>
            </a:xfrm>
            <a:prstGeom prst="rect">
              <a:avLst/>
            </a:prstGeom>
            <a:noFill/>
          </p:spPr>
          <p:txBody>
            <a:bodyPr wrap="square" rtlCol="0">
              <a:spAutoFit/>
            </a:bodyPr>
            <a:lstStyle/>
            <a:p>
              <a:pPr algn="ctr"/>
              <a:r>
                <a:rPr lang="en-US" sz="1400" dirty="0">
                  <a:latin typeface="Lucida Grande"/>
                </a:rPr>
                <a:t>CDR</a:t>
              </a:r>
            </a:p>
          </p:txBody>
        </p:sp>
        <p:cxnSp>
          <p:nvCxnSpPr>
            <p:cNvPr id="18" name="Straight Arrow Connector 17">
              <a:extLst>
                <a:ext uri="{FF2B5EF4-FFF2-40B4-BE49-F238E27FC236}">
                  <a16:creationId xmlns:a16="http://schemas.microsoft.com/office/drawing/2014/main" id="{0C73DA41-CEDF-425B-AA88-F940496DE53D}"/>
                </a:ext>
              </a:extLst>
            </p:cNvPr>
            <p:cNvCxnSpPr>
              <a:cxnSpLocks/>
            </p:cNvCxnSpPr>
            <p:nvPr/>
          </p:nvCxnSpPr>
          <p:spPr>
            <a:xfrm flipV="1">
              <a:off x="2099052" y="4657724"/>
              <a:ext cx="0" cy="140970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F44AB8AC-1CB5-479B-9C5D-059D854A316A}"/>
                </a:ext>
              </a:extLst>
            </p:cNvPr>
            <p:cNvSpPr/>
            <p:nvPr/>
          </p:nvSpPr>
          <p:spPr>
            <a:xfrm>
              <a:off x="1209675" y="5057775"/>
              <a:ext cx="3162300" cy="390525"/>
            </a:xfrm>
            <a:custGeom>
              <a:avLst/>
              <a:gdLst>
                <a:gd name="connsiteX0" fmla="*/ 0 w 3162300"/>
                <a:gd name="connsiteY0" fmla="*/ 381000 h 390525"/>
                <a:gd name="connsiteX1" fmla="*/ 895350 w 3162300"/>
                <a:gd name="connsiteY1" fmla="*/ 381000 h 390525"/>
                <a:gd name="connsiteX2" fmla="*/ 1019175 w 3162300"/>
                <a:gd name="connsiteY2" fmla="*/ 323850 h 390525"/>
                <a:gd name="connsiteX3" fmla="*/ 1266825 w 3162300"/>
                <a:gd name="connsiteY3" fmla="*/ 247650 h 390525"/>
                <a:gd name="connsiteX4" fmla="*/ 1609725 w 3162300"/>
                <a:gd name="connsiteY4" fmla="*/ 180975 h 390525"/>
                <a:gd name="connsiteX5" fmla="*/ 1924050 w 3162300"/>
                <a:gd name="connsiteY5" fmla="*/ 114300 h 390525"/>
                <a:gd name="connsiteX6" fmla="*/ 2305050 w 3162300"/>
                <a:gd name="connsiteY6" fmla="*/ 28575 h 390525"/>
                <a:gd name="connsiteX7" fmla="*/ 2647950 w 3162300"/>
                <a:gd name="connsiteY7" fmla="*/ 0 h 390525"/>
                <a:gd name="connsiteX8" fmla="*/ 2828925 w 3162300"/>
                <a:gd name="connsiteY8" fmla="*/ 0 h 390525"/>
                <a:gd name="connsiteX9" fmla="*/ 3162300 w 3162300"/>
                <a:gd name="connsiteY9" fmla="*/ 0 h 390525"/>
                <a:gd name="connsiteX10" fmla="*/ 3162300 w 3162300"/>
                <a:gd name="connsiteY10"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2300" h="390525">
                  <a:moveTo>
                    <a:pt x="0" y="381000"/>
                  </a:moveTo>
                  <a:lnTo>
                    <a:pt x="895350" y="381000"/>
                  </a:lnTo>
                  <a:lnTo>
                    <a:pt x="1019175" y="323850"/>
                  </a:lnTo>
                  <a:lnTo>
                    <a:pt x="1266825" y="247650"/>
                  </a:lnTo>
                  <a:lnTo>
                    <a:pt x="1609725" y="180975"/>
                  </a:lnTo>
                  <a:lnTo>
                    <a:pt x="1924050" y="114300"/>
                  </a:lnTo>
                  <a:lnTo>
                    <a:pt x="2305050" y="28575"/>
                  </a:lnTo>
                  <a:lnTo>
                    <a:pt x="2647950" y="0"/>
                  </a:lnTo>
                  <a:lnTo>
                    <a:pt x="2828925" y="0"/>
                  </a:lnTo>
                  <a:lnTo>
                    <a:pt x="3162300" y="0"/>
                  </a:lnTo>
                  <a:lnTo>
                    <a:pt x="3162300" y="390525"/>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llout: Bent Line 19">
              <a:extLst>
                <a:ext uri="{FF2B5EF4-FFF2-40B4-BE49-F238E27FC236}">
                  <a16:creationId xmlns:a16="http://schemas.microsoft.com/office/drawing/2014/main" id="{9AA50F89-B11A-4712-8A47-7B25FD6595E9}"/>
                </a:ext>
              </a:extLst>
            </p:cNvPr>
            <p:cNvSpPr/>
            <p:nvPr/>
          </p:nvSpPr>
          <p:spPr>
            <a:xfrm>
              <a:off x="5289925" y="4020520"/>
              <a:ext cx="2789617" cy="857726"/>
            </a:xfrm>
            <a:prstGeom prst="borderCallout2">
              <a:avLst>
                <a:gd name="adj1" fmla="val 18750"/>
                <a:gd name="adj2" fmla="val -8333"/>
                <a:gd name="adj3" fmla="val 18750"/>
                <a:gd name="adj4" fmla="val -16667"/>
                <a:gd name="adj5" fmla="val 114635"/>
                <a:gd name="adj6" fmla="val -37732"/>
              </a:avLst>
            </a:prstGeom>
            <a:noFill/>
            <a:ln w="127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Actual Funding Profile (costs increase due to redesign and retesting)</a:t>
              </a:r>
            </a:p>
          </p:txBody>
        </p:sp>
        <p:sp>
          <p:nvSpPr>
            <p:cNvPr id="21" name="Callout: Bent Line 20">
              <a:extLst>
                <a:ext uri="{FF2B5EF4-FFF2-40B4-BE49-F238E27FC236}">
                  <a16:creationId xmlns:a16="http://schemas.microsoft.com/office/drawing/2014/main" id="{EE2EEF44-7DF3-48BA-BA6C-0EDD35051705}"/>
                </a:ext>
              </a:extLst>
            </p:cNvPr>
            <p:cNvSpPr/>
            <p:nvPr/>
          </p:nvSpPr>
          <p:spPr>
            <a:xfrm>
              <a:off x="5289926" y="5037463"/>
              <a:ext cx="2789617" cy="302280"/>
            </a:xfrm>
            <a:prstGeom prst="borderCallout2">
              <a:avLst>
                <a:gd name="adj1" fmla="val 18750"/>
                <a:gd name="adj2" fmla="val -8333"/>
                <a:gd name="adj3" fmla="val 18750"/>
                <a:gd name="adj4" fmla="val -16667"/>
                <a:gd name="adj5" fmla="val 132083"/>
                <a:gd name="adj6" fmla="val -30891"/>
              </a:avLst>
            </a:pr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Planned Flat Funding Profile</a:t>
              </a:r>
            </a:p>
          </p:txBody>
        </p:sp>
        <p:sp>
          <p:nvSpPr>
            <p:cNvPr id="22" name="Callout: Bent Line 21">
              <a:extLst>
                <a:ext uri="{FF2B5EF4-FFF2-40B4-BE49-F238E27FC236}">
                  <a16:creationId xmlns:a16="http://schemas.microsoft.com/office/drawing/2014/main" id="{80D0F910-BF1F-4F4E-99DC-541D08992178}"/>
                </a:ext>
              </a:extLst>
            </p:cNvPr>
            <p:cNvSpPr/>
            <p:nvPr/>
          </p:nvSpPr>
          <p:spPr>
            <a:xfrm>
              <a:off x="5289927" y="5432752"/>
              <a:ext cx="2798854" cy="774482"/>
            </a:xfrm>
            <a:prstGeom prst="borderCallout2">
              <a:avLst>
                <a:gd name="adj1" fmla="val 18750"/>
                <a:gd name="adj2" fmla="val -8333"/>
                <a:gd name="adj3" fmla="val 18750"/>
                <a:gd name="adj4" fmla="val -16667"/>
                <a:gd name="adj5" fmla="val 19771"/>
                <a:gd name="adj6" fmla="val -30638"/>
              </a:avLst>
            </a:prstGeom>
            <a:noFill/>
            <a:ln w="127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B050"/>
                  </a:solidFill>
                </a:rPr>
                <a:t>Ideal Funding Profile (avoids need for redesigns and retesting)</a:t>
              </a:r>
            </a:p>
          </p:txBody>
        </p:sp>
        <p:pic>
          <p:nvPicPr>
            <p:cNvPr id="3" name="Picture 2">
              <a:extLst>
                <a:ext uri="{FF2B5EF4-FFF2-40B4-BE49-F238E27FC236}">
                  <a16:creationId xmlns:a16="http://schemas.microsoft.com/office/drawing/2014/main" id="{B74398F6-9EAC-4A43-B9E4-7B2920E4E6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8991" y="4619631"/>
              <a:ext cx="562944" cy="476246"/>
            </a:xfrm>
            <a:prstGeom prst="rect">
              <a:avLst/>
            </a:prstGeom>
          </p:spPr>
        </p:pic>
        <p:pic>
          <p:nvPicPr>
            <p:cNvPr id="12" name="Picture 11">
              <a:extLst>
                <a:ext uri="{FF2B5EF4-FFF2-40B4-BE49-F238E27FC236}">
                  <a16:creationId xmlns:a16="http://schemas.microsoft.com/office/drawing/2014/main" id="{79EE96F4-DDB6-45D8-80BA-8D797771BA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0409" y="5506168"/>
              <a:ext cx="472415" cy="315097"/>
            </a:xfrm>
            <a:prstGeom prst="rect">
              <a:avLst/>
            </a:prstGeom>
          </p:spPr>
        </p:pic>
        <p:pic>
          <p:nvPicPr>
            <p:cNvPr id="26" name="Picture 25">
              <a:extLst>
                <a:ext uri="{FF2B5EF4-FFF2-40B4-BE49-F238E27FC236}">
                  <a16:creationId xmlns:a16="http://schemas.microsoft.com/office/drawing/2014/main" id="{F45FC7B7-BA37-4165-B86F-A14A1ED57E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2873" y="4405915"/>
              <a:ext cx="726691" cy="409173"/>
            </a:xfrm>
            <a:prstGeom prst="rect">
              <a:avLst/>
            </a:prstGeom>
          </p:spPr>
        </p:pic>
      </p:grpSp>
      <p:grpSp>
        <p:nvGrpSpPr>
          <p:cNvPr id="39" name="Group 38">
            <a:extLst>
              <a:ext uri="{FF2B5EF4-FFF2-40B4-BE49-F238E27FC236}">
                <a16:creationId xmlns:a16="http://schemas.microsoft.com/office/drawing/2014/main" id="{65B85C19-A223-49D9-A100-C1486463892E}"/>
              </a:ext>
            </a:extLst>
          </p:cNvPr>
          <p:cNvGrpSpPr/>
          <p:nvPr/>
        </p:nvGrpSpPr>
        <p:grpSpPr>
          <a:xfrm>
            <a:off x="299974" y="4495211"/>
            <a:ext cx="2390566" cy="1926370"/>
            <a:chOff x="1304310" y="4481105"/>
            <a:chExt cx="2390566" cy="1926370"/>
          </a:xfrm>
        </p:grpSpPr>
        <p:pic>
          <p:nvPicPr>
            <p:cNvPr id="30" name="Picture 29">
              <a:extLst>
                <a:ext uri="{FF2B5EF4-FFF2-40B4-BE49-F238E27FC236}">
                  <a16:creationId xmlns:a16="http://schemas.microsoft.com/office/drawing/2014/main" id="{29CEC833-1DE0-4BE0-A9AA-BABE64696C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4764" y="4481105"/>
              <a:ext cx="2320112" cy="1926370"/>
            </a:xfrm>
            <a:prstGeom prst="rect">
              <a:avLst/>
            </a:prstGeom>
          </p:spPr>
        </p:pic>
        <p:sp>
          <p:nvSpPr>
            <p:cNvPr id="31" name="TextBox 30">
              <a:extLst>
                <a:ext uri="{FF2B5EF4-FFF2-40B4-BE49-F238E27FC236}">
                  <a16:creationId xmlns:a16="http://schemas.microsoft.com/office/drawing/2014/main" id="{C843EC93-1E86-48EB-A7DF-57524C2CBBBD}"/>
                </a:ext>
              </a:extLst>
            </p:cNvPr>
            <p:cNvSpPr txBox="1"/>
            <p:nvPr/>
          </p:nvSpPr>
          <p:spPr>
            <a:xfrm>
              <a:off x="3036261" y="5518089"/>
              <a:ext cx="615136" cy="307777"/>
            </a:xfrm>
            <a:prstGeom prst="rect">
              <a:avLst/>
            </a:prstGeom>
            <a:noFill/>
          </p:spPr>
          <p:txBody>
            <a:bodyPr wrap="square" rtlCol="0">
              <a:spAutoFit/>
            </a:bodyPr>
            <a:lstStyle/>
            <a:p>
              <a:pPr algn="ctr"/>
              <a:r>
                <a:rPr lang="en-US" sz="1400" dirty="0">
                  <a:latin typeface="Lucida Grande"/>
                </a:rPr>
                <a:t>Risk</a:t>
              </a:r>
            </a:p>
          </p:txBody>
        </p:sp>
        <p:sp>
          <p:nvSpPr>
            <p:cNvPr id="32" name="TextBox 31">
              <a:extLst>
                <a:ext uri="{FF2B5EF4-FFF2-40B4-BE49-F238E27FC236}">
                  <a16:creationId xmlns:a16="http://schemas.microsoft.com/office/drawing/2014/main" id="{6BF9F371-6E7C-4B6C-A463-647E7E0CCE1C}"/>
                </a:ext>
              </a:extLst>
            </p:cNvPr>
            <p:cNvSpPr txBox="1"/>
            <p:nvPr/>
          </p:nvSpPr>
          <p:spPr>
            <a:xfrm>
              <a:off x="1304310" y="5343929"/>
              <a:ext cx="913972" cy="523220"/>
            </a:xfrm>
            <a:prstGeom prst="rect">
              <a:avLst/>
            </a:prstGeom>
            <a:noFill/>
          </p:spPr>
          <p:txBody>
            <a:bodyPr wrap="square" rtlCol="0">
              <a:spAutoFit/>
            </a:bodyPr>
            <a:lstStyle/>
            <a:p>
              <a:pPr algn="ctr"/>
              <a:r>
                <a:rPr lang="en-US" sz="1400" dirty="0">
                  <a:latin typeface="Lucida Grande"/>
                </a:rPr>
                <a:t>Mission Success</a:t>
              </a:r>
            </a:p>
          </p:txBody>
        </p:sp>
      </p:grpSp>
      <p:pic>
        <p:nvPicPr>
          <p:cNvPr id="34" name="Picture 33">
            <a:extLst>
              <a:ext uri="{FF2B5EF4-FFF2-40B4-BE49-F238E27FC236}">
                <a16:creationId xmlns:a16="http://schemas.microsoft.com/office/drawing/2014/main" id="{3480F386-95D3-49C9-9430-EBCAD6ADE2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4107" y="4495211"/>
            <a:ext cx="992918" cy="745119"/>
          </a:xfrm>
          <a:prstGeom prst="rect">
            <a:avLst/>
          </a:prstGeom>
        </p:spPr>
      </p:pic>
      <p:pic>
        <p:nvPicPr>
          <p:cNvPr id="36" name="Picture 35">
            <a:extLst>
              <a:ext uri="{FF2B5EF4-FFF2-40B4-BE49-F238E27FC236}">
                <a16:creationId xmlns:a16="http://schemas.microsoft.com/office/drawing/2014/main" id="{F369C016-FEB0-4FB2-B0E5-5A53A83AD5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06481" y="5516705"/>
            <a:ext cx="1129577" cy="904876"/>
          </a:xfrm>
          <a:prstGeom prst="rect">
            <a:avLst/>
          </a:prstGeom>
        </p:spPr>
      </p:pic>
      <p:pic>
        <p:nvPicPr>
          <p:cNvPr id="38" name="Picture 37">
            <a:extLst>
              <a:ext uri="{FF2B5EF4-FFF2-40B4-BE49-F238E27FC236}">
                <a16:creationId xmlns:a16="http://schemas.microsoft.com/office/drawing/2014/main" id="{FB61E794-F10A-453F-8DEA-CB129E00B8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0400" y="4495211"/>
            <a:ext cx="610156" cy="918982"/>
          </a:xfrm>
          <a:prstGeom prst="rect">
            <a:avLst/>
          </a:prstGeom>
        </p:spPr>
      </p:pic>
      <p:pic>
        <p:nvPicPr>
          <p:cNvPr id="9" name="Audio 8">
            <a:hlinkClick r:id="" action="ppaction://media"/>
            <a:extLst>
              <a:ext uri="{FF2B5EF4-FFF2-40B4-BE49-F238E27FC236}">
                <a16:creationId xmlns:a16="http://schemas.microsoft.com/office/drawing/2014/main" id="{55B7D0DF-3DF6-4BBD-A112-6AF4FC94F46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4886124"/>
      </p:ext>
    </p:extLst>
  </p:cSld>
  <p:clrMapOvr>
    <a:masterClrMapping/>
  </p:clrMapOvr>
  <mc:AlternateContent xmlns:mc="http://schemas.openxmlformats.org/markup-compatibility/2006">
    <mc:Choice xmlns:p14="http://schemas.microsoft.com/office/powerpoint/2010/main" Requires="p14">
      <p:transition spd="slow" p14:dur="2000" advTm="69660"/>
    </mc:Choice>
    <mc:Fallback>
      <p:transition spd="slow" advTm="69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FDA061-EE2F-4935-AD51-9CA90FBDFCC0}"/>
              </a:ext>
            </a:extLst>
          </p:cNvPr>
          <p:cNvSpPr>
            <a:spLocks noGrp="1"/>
          </p:cNvSpPr>
          <p:nvPr>
            <p:ph type="title"/>
          </p:nvPr>
        </p:nvSpPr>
        <p:spPr/>
        <p:txBody>
          <a:bodyPr/>
          <a:lstStyle/>
          <a:p>
            <a:pPr algn="ctr"/>
            <a:r>
              <a:rPr lang="en-US" dirty="0"/>
              <a:t>Engineers Role &amp; Responsibility</a:t>
            </a:r>
          </a:p>
        </p:txBody>
      </p:sp>
      <p:sp>
        <p:nvSpPr>
          <p:cNvPr id="8" name="Content Placeholder 7">
            <a:extLst>
              <a:ext uri="{FF2B5EF4-FFF2-40B4-BE49-F238E27FC236}">
                <a16:creationId xmlns:a16="http://schemas.microsoft.com/office/drawing/2014/main" id="{E4C8ED65-5A6C-4819-B830-EE53246B9575}"/>
              </a:ext>
            </a:extLst>
          </p:cNvPr>
          <p:cNvSpPr>
            <a:spLocks noGrp="1"/>
          </p:cNvSpPr>
          <p:nvPr>
            <p:ph idx="1"/>
          </p:nvPr>
        </p:nvSpPr>
        <p:spPr>
          <a:xfrm>
            <a:off x="609599" y="1371600"/>
            <a:ext cx="10972799" cy="4953000"/>
          </a:xfrm>
        </p:spPr>
        <p:txBody>
          <a:bodyPr>
            <a:noAutofit/>
          </a:bodyPr>
          <a:lstStyle/>
          <a:p>
            <a:r>
              <a:rPr lang="en-US" sz="2800" dirty="0"/>
              <a:t>Engineering at its core is about designing, analyzing, and testing in order to understand systems and to be able to predict their behavior with an acceptable level of accuracy.</a:t>
            </a:r>
          </a:p>
          <a:p>
            <a:r>
              <a:rPr lang="en-US" sz="2800" dirty="0"/>
              <a:t>Engineers perform modal testing and model correlation to reduce model uncertainties and perform modal analysis to accurately predict a systems response.</a:t>
            </a:r>
          </a:p>
        </p:txBody>
      </p:sp>
      <p:sp>
        <p:nvSpPr>
          <p:cNvPr id="6" name="Date Placeholder 5">
            <a:extLst>
              <a:ext uri="{FF2B5EF4-FFF2-40B4-BE49-F238E27FC236}">
                <a16:creationId xmlns:a16="http://schemas.microsoft.com/office/drawing/2014/main" id="{4710D9B5-229E-4457-BEA8-C115688EEE6B}"/>
              </a:ext>
            </a:extLst>
          </p:cNvPr>
          <p:cNvSpPr>
            <a:spLocks noGrp="1"/>
          </p:cNvSpPr>
          <p:nvPr>
            <p:ph type="dt" sz="half" idx="2"/>
          </p:nvPr>
        </p:nvSpPr>
        <p:spPr/>
        <p:txBody>
          <a:bodyPr/>
          <a:lstStyle/>
          <a:p>
            <a:r>
              <a:rPr lang="en-US"/>
              <a:t>www.nasa.gov 02/08/2021</a:t>
            </a:r>
            <a:endParaRPr lang="en-US" dirty="0"/>
          </a:p>
        </p:txBody>
      </p:sp>
      <p:sp>
        <p:nvSpPr>
          <p:cNvPr id="4" name="Footer Placeholder 3">
            <a:extLst>
              <a:ext uri="{FF2B5EF4-FFF2-40B4-BE49-F238E27FC236}">
                <a16:creationId xmlns:a16="http://schemas.microsoft.com/office/drawing/2014/main" id="{D396515E-E6E2-4404-AC59-DECDA08F09DA}"/>
              </a:ext>
            </a:extLst>
          </p:cNvPr>
          <p:cNvSpPr>
            <a:spLocks noGrp="1"/>
          </p:cNvSpPr>
          <p:nvPr>
            <p:ph type="ftr" sz="quarter" idx="3"/>
          </p:nvPr>
        </p:nvSpPr>
        <p:spPr/>
        <p:txBody>
          <a:bodyPr/>
          <a:lstStyle/>
          <a:p>
            <a:r>
              <a:rPr lang="en-US"/>
              <a:t>How to Educate Decision Makers</a:t>
            </a:r>
            <a:endParaRPr lang="en-US" dirty="0"/>
          </a:p>
        </p:txBody>
      </p:sp>
      <p:sp>
        <p:nvSpPr>
          <p:cNvPr id="5" name="Slide Number Placeholder 4">
            <a:extLst>
              <a:ext uri="{FF2B5EF4-FFF2-40B4-BE49-F238E27FC236}">
                <a16:creationId xmlns:a16="http://schemas.microsoft.com/office/drawing/2014/main" id="{073B7992-E2EC-4A9E-996B-877235BF1E9F}"/>
              </a:ext>
            </a:extLst>
          </p:cNvPr>
          <p:cNvSpPr>
            <a:spLocks noGrp="1"/>
          </p:cNvSpPr>
          <p:nvPr>
            <p:ph type="sldNum" sz="quarter" idx="4"/>
          </p:nvPr>
        </p:nvSpPr>
        <p:spPr/>
        <p:txBody>
          <a:bodyPr/>
          <a:lstStyle/>
          <a:p>
            <a:fld id="{18C14F29-5060-4830-A216-B31A92D65088}" type="slidenum">
              <a:rPr lang="en-US" smtClean="0"/>
              <a:pPr/>
              <a:t>4</a:t>
            </a:fld>
            <a:endParaRPr lang="en-US"/>
          </a:p>
        </p:txBody>
      </p:sp>
      <p:pic>
        <p:nvPicPr>
          <p:cNvPr id="3" name="Picture 2">
            <a:extLst>
              <a:ext uri="{FF2B5EF4-FFF2-40B4-BE49-F238E27FC236}">
                <a16:creationId xmlns:a16="http://schemas.microsoft.com/office/drawing/2014/main" id="{C0B5DB5D-B9D6-4CC0-AEA1-322313D7D8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189" y="4104489"/>
            <a:ext cx="3469315" cy="2348281"/>
          </a:xfrm>
          <a:prstGeom prst="rect">
            <a:avLst/>
          </a:prstGeom>
        </p:spPr>
      </p:pic>
      <p:pic>
        <p:nvPicPr>
          <p:cNvPr id="10" name="Picture 9">
            <a:extLst>
              <a:ext uri="{FF2B5EF4-FFF2-40B4-BE49-F238E27FC236}">
                <a16:creationId xmlns:a16="http://schemas.microsoft.com/office/drawing/2014/main" id="{75EC6652-3C67-49D8-A178-32B7D1E657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539" y="4106372"/>
            <a:ext cx="3519047" cy="2348281"/>
          </a:xfrm>
          <a:prstGeom prst="rect">
            <a:avLst/>
          </a:prstGeom>
        </p:spPr>
      </p:pic>
      <p:sp>
        <p:nvSpPr>
          <p:cNvPr id="11" name="TextBox 10">
            <a:extLst>
              <a:ext uri="{FF2B5EF4-FFF2-40B4-BE49-F238E27FC236}">
                <a16:creationId xmlns:a16="http://schemas.microsoft.com/office/drawing/2014/main" id="{A44A1849-207F-48F4-BCFA-02D4AD2A60D6}"/>
              </a:ext>
            </a:extLst>
          </p:cNvPr>
          <p:cNvSpPr txBox="1"/>
          <p:nvPr/>
        </p:nvSpPr>
        <p:spPr>
          <a:xfrm rot="16200000">
            <a:off x="139771" y="5420229"/>
            <a:ext cx="1577164" cy="307777"/>
          </a:xfrm>
          <a:prstGeom prst="rect">
            <a:avLst/>
          </a:prstGeom>
          <a:noFill/>
        </p:spPr>
        <p:txBody>
          <a:bodyPr wrap="square" rtlCol="0">
            <a:spAutoFit/>
          </a:bodyPr>
          <a:lstStyle/>
          <a:p>
            <a:pPr algn="ctr"/>
            <a:r>
              <a:rPr lang="en-US" sz="1400" dirty="0">
                <a:latin typeface="Lucida Grande"/>
              </a:rPr>
              <a:t>PAT Wing GVT</a:t>
            </a:r>
          </a:p>
        </p:txBody>
      </p:sp>
      <p:sp>
        <p:nvSpPr>
          <p:cNvPr id="12" name="TextBox 11">
            <a:extLst>
              <a:ext uri="{FF2B5EF4-FFF2-40B4-BE49-F238E27FC236}">
                <a16:creationId xmlns:a16="http://schemas.microsoft.com/office/drawing/2014/main" id="{323D4DE9-10CD-4867-BA55-95AD2CFDA158}"/>
              </a:ext>
            </a:extLst>
          </p:cNvPr>
          <p:cNvSpPr txBox="1"/>
          <p:nvPr/>
        </p:nvSpPr>
        <p:spPr>
          <a:xfrm rot="16200000">
            <a:off x="4131533" y="5298892"/>
            <a:ext cx="1999979" cy="307777"/>
          </a:xfrm>
          <a:prstGeom prst="rect">
            <a:avLst/>
          </a:prstGeom>
          <a:noFill/>
        </p:spPr>
        <p:txBody>
          <a:bodyPr wrap="square" rtlCol="0">
            <a:spAutoFit/>
          </a:bodyPr>
          <a:lstStyle/>
          <a:p>
            <a:pPr algn="ctr"/>
            <a:r>
              <a:rPr lang="en-US" sz="1400" dirty="0">
                <a:latin typeface="Lucida Grande"/>
              </a:rPr>
              <a:t>X-57 Mod II GVT</a:t>
            </a:r>
          </a:p>
        </p:txBody>
      </p:sp>
      <p:pic>
        <p:nvPicPr>
          <p:cNvPr id="9" name="Picture 8">
            <a:extLst>
              <a:ext uri="{FF2B5EF4-FFF2-40B4-BE49-F238E27FC236}">
                <a16:creationId xmlns:a16="http://schemas.microsoft.com/office/drawing/2014/main" id="{2992314C-CFF3-489D-8D38-738D95F51C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4463" y="4104489"/>
            <a:ext cx="1762228" cy="2348282"/>
          </a:xfrm>
          <a:prstGeom prst="rect">
            <a:avLst/>
          </a:prstGeom>
        </p:spPr>
      </p:pic>
      <p:sp>
        <p:nvSpPr>
          <p:cNvPr id="13" name="TextBox 12">
            <a:extLst>
              <a:ext uri="{FF2B5EF4-FFF2-40B4-BE49-F238E27FC236}">
                <a16:creationId xmlns:a16="http://schemas.microsoft.com/office/drawing/2014/main" id="{C2BDB09C-11EA-4846-9B52-162AFA736EF0}"/>
              </a:ext>
            </a:extLst>
          </p:cNvPr>
          <p:cNvSpPr txBox="1"/>
          <p:nvPr/>
        </p:nvSpPr>
        <p:spPr>
          <a:xfrm rot="16200000">
            <a:off x="8372213" y="5298891"/>
            <a:ext cx="1577164" cy="307777"/>
          </a:xfrm>
          <a:prstGeom prst="rect">
            <a:avLst/>
          </a:prstGeom>
          <a:noFill/>
        </p:spPr>
        <p:txBody>
          <a:bodyPr wrap="square" rtlCol="0">
            <a:spAutoFit/>
          </a:bodyPr>
          <a:lstStyle/>
          <a:p>
            <a:pPr algn="ctr"/>
            <a:r>
              <a:rPr lang="en-US" sz="1400" dirty="0">
                <a:latin typeface="Lucida Grande"/>
              </a:rPr>
              <a:t>E-STA </a:t>
            </a:r>
            <a:r>
              <a:rPr lang="en-US" sz="1400" dirty="0" err="1">
                <a:latin typeface="Lucida Grande"/>
              </a:rPr>
              <a:t>Vib</a:t>
            </a:r>
            <a:r>
              <a:rPr lang="en-US" sz="1400" dirty="0">
                <a:latin typeface="Lucida Grande"/>
              </a:rPr>
              <a:t> Test</a:t>
            </a:r>
          </a:p>
        </p:txBody>
      </p:sp>
      <p:pic>
        <p:nvPicPr>
          <p:cNvPr id="15" name="Audio 14">
            <a:hlinkClick r:id="" action="ppaction://media"/>
            <a:extLst>
              <a:ext uri="{FF2B5EF4-FFF2-40B4-BE49-F238E27FC236}">
                <a16:creationId xmlns:a16="http://schemas.microsoft.com/office/drawing/2014/main" id="{1D0E220A-75A7-49FF-8925-A57681EF12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662249"/>
      </p:ext>
    </p:extLst>
  </p:cSld>
  <p:clrMapOvr>
    <a:masterClrMapping/>
  </p:clrMapOvr>
  <mc:AlternateContent xmlns:mc="http://schemas.openxmlformats.org/markup-compatibility/2006">
    <mc:Choice xmlns:p14="http://schemas.microsoft.com/office/powerpoint/2010/main" Requires="p14">
      <p:transition spd="slow" p14:dur="2000" advTm="162458"/>
    </mc:Choice>
    <mc:Fallback>
      <p:transition spd="slow" advTm="162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FDA061-EE2F-4935-AD51-9CA90FBDFCC0}"/>
              </a:ext>
            </a:extLst>
          </p:cNvPr>
          <p:cNvSpPr>
            <a:spLocks noGrp="1"/>
          </p:cNvSpPr>
          <p:nvPr>
            <p:ph type="title"/>
          </p:nvPr>
        </p:nvSpPr>
        <p:spPr/>
        <p:txBody>
          <a:bodyPr/>
          <a:lstStyle/>
          <a:p>
            <a:pPr algn="ctr"/>
            <a:r>
              <a:rPr lang="en-US" dirty="0"/>
              <a:t>Communication Challenge 1</a:t>
            </a:r>
          </a:p>
        </p:txBody>
      </p:sp>
      <p:sp>
        <p:nvSpPr>
          <p:cNvPr id="8" name="Content Placeholder 7">
            <a:extLst>
              <a:ext uri="{FF2B5EF4-FFF2-40B4-BE49-F238E27FC236}">
                <a16:creationId xmlns:a16="http://schemas.microsoft.com/office/drawing/2014/main" id="{E4C8ED65-5A6C-4819-B830-EE53246B9575}"/>
              </a:ext>
            </a:extLst>
          </p:cNvPr>
          <p:cNvSpPr>
            <a:spLocks noGrp="1"/>
          </p:cNvSpPr>
          <p:nvPr>
            <p:ph idx="1"/>
          </p:nvPr>
        </p:nvSpPr>
        <p:spPr/>
        <p:txBody>
          <a:bodyPr>
            <a:noAutofit/>
          </a:bodyPr>
          <a:lstStyle/>
          <a:p>
            <a:pPr marL="342900" lvl="1" indent="-342900">
              <a:buFont typeface="Arial" pitchFamily="34" charset="0"/>
              <a:buChar char="•"/>
            </a:pPr>
            <a:r>
              <a:rPr lang="en-US" dirty="0"/>
              <a:t>Decision Makers and Engineers speak different languages.</a:t>
            </a:r>
          </a:p>
        </p:txBody>
      </p:sp>
      <p:sp>
        <p:nvSpPr>
          <p:cNvPr id="6" name="Date Placeholder 5">
            <a:extLst>
              <a:ext uri="{FF2B5EF4-FFF2-40B4-BE49-F238E27FC236}">
                <a16:creationId xmlns:a16="http://schemas.microsoft.com/office/drawing/2014/main" id="{4710D9B5-229E-4457-BEA8-C115688EEE6B}"/>
              </a:ext>
            </a:extLst>
          </p:cNvPr>
          <p:cNvSpPr>
            <a:spLocks noGrp="1"/>
          </p:cNvSpPr>
          <p:nvPr>
            <p:ph type="dt" sz="half" idx="2"/>
          </p:nvPr>
        </p:nvSpPr>
        <p:spPr/>
        <p:txBody>
          <a:bodyPr/>
          <a:lstStyle/>
          <a:p>
            <a:r>
              <a:rPr lang="en-US"/>
              <a:t>www.nasa.gov 02/08/2021</a:t>
            </a:r>
            <a:endParaRPr lang="en-US" dirty="0"/>
          </a:p>
        </p:txBody>
      </p:sp>
      <p:sp>
        <p:nvSpPr>
          <p:cNvPr id="4" name="Footer Placeholder 3">
            <a:extLst>
              <a:ext uri="{FF2B5EF4-FFF2-40B4-BE49-F238E27FC236}">
                <a16:creationId xmlns:a16="http://schemas.microsoft.com/office/drawing/2014/main" id="{D396515E-E6E2-4404-AC59-DECDA08F09DA}"/>
              </a:ext>
            </a:extLst>
          </p:cNvPr>
          <p:cNvSpPr>
            <a:spLocks noGrp="1"/>
          </p:cNvSpPr>
          <p:nvPr>
            <p:ph type="ftr" sz="quarter" idx="3"/>
          </p:nvPr>
        </p:nvSpPr>
        <p:spPr/>
        <p:txBody>
          <a:bodyPr/>
          <a:lstStyle/>
          <a:p>
            <a:r>
              <a:rPr lang="en-US"/>
              <a:t>How to Educate Decision Makers</a:t>
            </a:r>
            <a:endParaRPr lang="en-US" dirty="0"/>
          </a:p>
        </p:txBody>
      </p:sp>
      <p:sp>
        <p:nvSpPr>
          <p:cNvPr id="5" name="Slide Number Placeholder 4">
            <a:extLst>
              <a:ext uri="{FF2B5EF4-FFF2-40B4-BE49-F238E27FC236}">
                <a16:creationId xmlns:a16="http://schemas.microsoft.com/office/drawing/2014/main" id="{073B7992-E2EC-4A9E-996B-877235BF1E9F}"/>
              </a:ext>
            </a:extLst>
          </p:cNvPr>
          <p:cNvSpPr>
            <a:spLocks noGrp="1"/>
          </p:cNvSpPr>
          <p:nvPr>
            <p:ph type="sldNum" sz="quarter" idx="4"/>
          </p:nvPr>
        </p:nvSpPr>
        <p:spPr/>
        <p:txBody>
          <a:bodyPr/>
          <a:lstStyle/>
          <a:p>
            <a:fld id="{18C14F29-5060-4830-A216-B31A92D65088}" type="slidenum">
              <a:rPr lang="en-US" smtClean="0"/>
              <a:pPr/>
              <a:t>5</a:t>
            </a:fld>
            <a:endParaRPr lang="en-US"/>
          </a:p>
        </p:txBody>
      </p:sp>
      <p:pic>
        <p:nvPicPr>
          <p:cNvPr id="10" name="Picture 9" descr="R:\Analysis_Test\2017-LAS_Ogive_Modal\Test\Pictures\IMG_0645.JPG">
            <a:extLst>
              <a:ext uri="{FF2B5EF4-FFF2-40B4-BE49-F238E27FC236}">
                <a16:creationId xmlns:a16="http://schemas.microsoft.com/office/drawing/2014/main" id="{278760C0-9488-40E8-8704-000629CB898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1725" y="2222066"/>
            <a:ext cx="2972475" cy="2038351"/>
          </a:xfrm>
          <a:prstGeom prst="rect">
            <a:avLst/>
          </a:prstGeom>
          <a:noFill/>
          <a:ln>
            <a:noFill/>
          </a:ln>
        </p:spPr>
      </p:pic>
      <p:sp>
        <p:nvSpPr>
          <p:cNvPr id="11" name="TextBox 10">
            <a:extLst>
              <a:ext uri="{FF2B5EF4-FFF2-40B4-BE49-F238E27FC236}">
                <a16:creationId xmlns:a16="http://schemas.microsoft.com/office/drawing/2014/main" id="{395B9668-7E24-4A2A-BF53-A83378961D2D}"/>
              </a:ext>
            </a:extLst>
          </p:cNvPr>
          <p:cNvSpPr txBox="1"/>
          <p:nvPr/>
        </p:nvSpPr>
        <p:spPr>
          <a:xfrm>
            <a:off x="809624" y="1838090"/>
            <a:ext cx="3114675" cy="400110"/>
          </a:xfrm>
          <a:prstGeom prst="rect">
            <a:avLst/>
          </a:prstGeom>
          <a:noFill/>
        </p:spPr>
        <p:txBody>
          <a:bodyPr wrap="square" rtlCol="0">
            <a:spAutoFit/>
          </a:bodyPr>
          <a:lstStyle/>
          <a:p>
            <a:pPr algn="ctr"/>
            <a:r>
              <a:rPr lang="en-US" sz="2000" dirty="0">
                <a:latin typeface="Lucida Grande"/>
              </a:rPr>
              <a:t>Decision Makers</a:t>
            </a:r>
          </a:p>
        </p:txBody>
      </p:sp>
      <p:sp>
        <p:nvSpPr>
          <p:cNvPr id="12" name="TextBox 11">
            <a:extLst>
              <a:ext uri="{FF2B5EF4-FFF2-40B4-BE49-F238E27FC236}">
                <a16:creationId xmlns:a16="http://schemas.microsoft.com/office/drawing/2014/main" id="{117E70F7-018F-4A26-9021-002EE23FA9B4}"/>
              </a:ext>
            </a:extLst>
          </p:cNvPr>
          <p:cNvSpPr txBox="1"/>
          <p:nvPr/>
        </p:nvSpPr>
        <p:spPr>
          <a:xfrm>
            <a:off x="468199" y="4295276"/>
            <a:ext cx="4408317" cy="206210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Lucida Grande"/>
              </a:rPr>
              <a:t>Risks:</a:t>
            </a:r>
          </a:p>
          <a:p>
            <a:pPr marL="742950" lvl="1" indent="-285750">
              <a:spcBef>
                <a:spcPct val="20000"/>
              </a:spcBef>
              <a:buFont typeface="Arial" pitchFamily="34" charset="0"/>
              <a:buChar char="–"/>
            </a:pPr>
            <a:r>
              <a:rPr lang="en-US" dirty="0">
                <a:latin typeface="Lucida Grande"/>
              </a:rPr>
              <a:t>Cost (budget)</a:t>
            </a:r>
          </a:p>
          <a:p>
            <a:pPr marL="742950" lvl="1" indent="-285750">
              <a:spcBef>
                <a:spcPct val="20000"/>
              </a:spcBef>
              <a:buFont typeface="Arial" pitchFamily="34" charset="0"/>
              <a:buChar char="–"/>
            </a:pPr>
            <a:r>
              <a:rPr lang="en-US" dirty="0">
                <a:latin typeface="Lucida Grande"/>
              </a:rPr>
              <a:t>Schedule </a:t>
            </a:r>
          </a:p>
          <a:p>
            <a:pPr marL="742950" lvl="1" indent="-285750">
              <a:spcBef>
                <a:spcPct val="20000"/>
              </a:spcBef>
              <a:buFont typeface="Arial" pitchFamily="34" charset="0"/>
              <a:buChar char="–"/>
            </a:pPr>
            <a:r>
              <a:rPr lang="en-US" dirty="0">
                <a:latin typeface="Lucida Grande"/>
              </a:rPr>
              <a:t>Mission Success</a:t>
            </a:r>
          </a:p>
          <a:p>
            <a:pPr marL="1200150" lvl="2" indent="-285750">
              <a:spcBef>
                <a:spcPct val="20000"/>
              </a:spcBef>
              <a:buFont typeface="Wingdings" panose="05000000000000000000" pitchFamily="2" charset="2"/>
              <a:buChar char="§"/>
            </a:pPr>
            <a:r>
              <a:rPr lang="en-US" dirty="0">
                <a:latin typeface="Lucida Grande"/>
              </a:rPr>
              <a:t>Safety</a:t>
            </a:r>
          </a:p>
          <a:p>
            <a:pPr marL="1200150" lvl="2" indent="-285750">
              <a:spcBef>
                <a:spcPct val="20000"/>
              </a:spcBef>
              <a:buFont typeface="Wingdings" panose="05000000000000000000" pitchFamily="2" charset="2"/>
              <a:buChar char="§"/>
            </a:pPr>
            <a:r>
              <a:rPr lang="en-US" dirty="0">
                <a:latin typeface="Lucida Grande"/>
              </a:rPr>
              <a:t>Performance</a:t>
            </a:r>
          </a:p>
        </p:txBody>
      </p:sp>
      <p:sp>
        <p:nvSpPr>
          <p:cNvPr id="13" name="TextBox 12">
            <a:extLst>
              <a:ext uri="{FF2B5EF4-FFF2-40B4-BE49-F238E27FC236}">
                <a16:creationId xmlns:a16="http://schemas.microsoft.com/office/drawing/2014/main" id="{CE4C6BB7-C264-4C1C-A605-D23D142890A3}"/>
              </a:ext>
            </a:extLst>
          </p:cNvPr>
          <p:cNvSpPr txBox="1"/>
          <p:nvPr/>
        </p:nvSpPr>
        <p:spPr>
          <a:xfrm>
            <a:off x="7771725" y="1796093"/>
            <a:ext cx="3114675" cy="400110"/>
          </a:xfrm>
          <a:prstGeom prst="rect">
            <a:avLst/>
          </a:prstGeom>
          <a:noFill/>
        </p:spPr>
        <p:txBody>
          <a:bodyPr wrap="square" rtlCol="0">
            <a:spAutoFit/>
          </a:bodyPr>
          <a:lstStyle/>
          <a:p>
            <a:pPr algn="ctr"/>
            <a:r>
              <a:rPr lang="en-US" sz="2000" dirty="0">
                <a:latin typeface="Lucida Grande"/>
              </a:rPr>
              <a:t>Engineers</a:t>
            </a:r>
          </a:p>
        </p:txBody>
      </p:sp>
      <p:sp>
        <p:nvSpPr>
          <p:cNvPr id="14" name="TextBox 13">
            <a:extLst>
              <a:ext uri="{FF2B5EF4-FFF2-40B4-BE49-F238E27FC236}">
                <a16:creationId xmlns:a16="http://schemas.microsoft.com/office/drawing/2014/main" id="{633E4BE5-4BDB-42FC-979D-024F04AFD529}"/>
              </a:ext>
            </a:extLst>
          </p:cNvPr>
          <p:cNvSpPr txBox="1"/>
          <p:nvPr/>
        </p:nvSpPr>
        <p:spPr>
          <a:xfrm>
            <a:off x="7491454" y="4453009"/>
            <a:ext cx="4178562" cy="1938992"/>
          </a:xfrm>
          <a:prstGeom prst="rect">
            <a:avLst/>
          </a:prstGeom>
          <a:noFill/>
        </p:spPr>
        <p:txBody>
          <a:bodyPr wrap="square" rtlCol="0">
            <a:spAutoFit/>
          </a:bodyPr>
          <a:lstStyle/>
          <a:p>
            <a:r>
              <a:rPr lang="en-US" sz="2000" dirty="0">
                <a:latin typeface="Lucida Grande"/>
              </a:rPr>
              <a:t>Finite Element Model (FEM)</a:t>
            </a:r>
          </a:p>
          <a:p>
            <a:r>
              <a:rPr lang="en-US" sz="2000" dirty="0">
                <a:latin typeface="Lucida Grande"/>
              </a:rPr>
              <a:t>Modal Frequency, Modal Damping, Mode Shapes, Frequency Response Function (FRF), Complex Mode Indicator Function (CMIF), Poles, Residues, Eigenvectors, Eigenvalues</a:t>
            </a:r>
          </a:p>
        </p:txBody>
      </p:sp>
      <p:pic>
        <p:nvPicPr>
          <p:cNvPr id="15" name="Picture 14" descr="A picture containing tree, outdoor, grass, river&#10;&#10;Description automatically generated">
            <a:extLst>
              <a:ext uri="{FF2B5EF4-FFF2-40B4-BE49-F238E27FC236}">
                <a16:creationId xmlns:a16="http://schemas.microsoft.com/office/drawing/2014/main" id="{4010DDA7-8734-4D5F-8291-F2FD04BC7E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283" y="2196203"/>
            <a:ext cx="2580268" cy="2064214"/>
          </a:xfrm>
          <a:prstGeom prst="rect">
            <a:avLst/>
          </a:prstGeom>
        </p:spPr>
      </p:pic>
      <p:pic>
        <p:nvPicPr>
          <p:cNvPr id="3" name="Picture 2">
            <a:extLst>
              <a:ext uri="{FF2B5EF4-FFF2-40B4-BE49-F238E27FC236}">
                <a16:creationId xmlns:a16="http://schemas.microsoft.com/office/drawing/2014/main" id="{BDC73038-C633-48C6-A107-E054BD2B17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9383" y="4453009"/>
            <a:ext cx="1432682" cy="1781259"/>
          </a:xfrm>
          <a:prstGeom prst="rect">
            <a:avLst/>
          </a:prstGeom>
        </p:spPr>
      </p:pic>
      <p:pic>
        <p:nvPicPr>
          <p:cNvPr id="16" name="Picture 15">
            <a:extLst>
              <a:ext uri="{FF2B5EF4-FFF2-40B4-BE49-F238E27FC236}">
                <a16:creationId xmlns:a16="http://schemas.microsoft.com/office/drawing/2014/main" id="{A978AAC0-5FD9-4E59-A1DA-A7A3F56786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923" y="2199906"/>
            <a:ext cx="3434185" cy="2060511"/>
          </a:xfrm>
          <a:prstGeom prst="rect">
            <a:avLst/>
          </a:prstGeom>
        </p:spPr>
      </p:pic>
      <p:sp>
        <p:nvSpPr>
          <p:cNvPr id="18" name="TextBox 17">
            <a:extLst>
              <a:ext uri="{FF2B5EF4-FFF2-40B4-BE49-F238E27FC236}">
                <a16:creationId xmlns:a16="http://schemas.microsoft.com/office/drawing/2014/main" id="{304A972C-2CDB-4926-86A0-C93E2EC31351}"/>
              </a:ext>
            </a:extLst>
          </p:cNvPr>
          <p:cNvSpPr txBox="1"/>
          <p:nvPr/>
        </p:nvSpPr>
        <p:spPr>
          <a:xfrm>
            <a:off x="5401428" y="5559708"/>
            <a:ext cx="1256837" cy="523220"/>
          </a:xfrm>
          <a:prstGeom prst="rect">
            <a:avLst/>
          </a:prstGeom>
          <a:noFill/>
        </p:spPr>
        <p:txBody>
          <a:bodyPr wrap="square" rtlCol="0">
            <a:spAutoFit/>
          </a:bodyPr>
          <a:lstStyle/>
          <a:p>
            <a:pPr algn="ctr"/>
            <a:r>
              <a:rPr lang="en-US" sz="1400" dirty="0">
                <a:solidFill>
                  <a:srgbClr val="FFFF00"/>
                </a:solidFill>
                <a:latin typeface="Lucida Grande"/>
              </a:rPr>
              <a:t>Universal Translator ?</a:t>
            </a:r>
          </a:p>
        </p:txBody>
      </p:sp>
      <p:pic>
        <p:nvPicPr>
          <p:cNvPr id="9" name="Audio 8">
            <a:hlinkClick r:id="" action="ppaction://media"/>
            <a:extLst>
              <a:ext uri="{FF2B5EF4-FFF2-40B4-BE49-F238E27FC236}">
                <a16:creationId xmlns:a16="http://schemas.microsoft.com/office/drawing/2014/main" id="{1D1A2E9E-2A7D-418A-90CE-95F06B5389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6665722"/>
      </p:ext>
    </p:extLst>
  </p:cSld>
  <p:clrMapOvr>
    <a:masterClrMapping/>
  </p:clrMapOvr>
  <mc:AlternateContent xmlns:mc="http://schemas.openxmlformats.org/markup-compatibility/2006">
    <mc:Choice xmlns:p14="http://schemas.microsoft.com/office/powerpoint/2010/main" Requires="p14">
      <p:transition spd="slow" p14:dur="2000" advTm="63416"/>
    </mc:Choice>
    <mc:Fallback>
      <p:transition spd="slow" advTm="6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FDA061-EE2F-4935-AD51-9CA90FBDFCC0}"/>
              </a:ext>
            </a:extLst>
          </p:cNvPr>
          <p:cNvSpPr>
            <a:spLocks noGrp="1"/>
          </p:cNvSpPr>
          <p:nvPr>
            <p:ph type="title"/>
          </p:nvPr>
        </p:nvSpPr>
        <p:spPr/>
        <p:txBody>
          <a:bodyPr/>
          <a:lstStyle/>
          <a:p>
            <a:pPr algn="ctr"/>
            <a:r>
              <a:rPr lang="en-US" dirty="0"/>
              <a:t>Communication Challenge 2</a:t>
            </a:r>
          </a:p>
        </p:txBody>
      </p:sp>
      <p:sp>
        <p:nvSpPr>
          <p:cNvPr id="8" name="Content Placeholder 7">
            <a:extLst>
              <a:ext uri="{FF2B5EF4-FFF2-40B4-BE49-F238E27FC236}">
                <a16:creationId xmlns:a16="http://schemas.microsoft.com/office/drawing/2014/main" id="{E4C8ED65-5A6C-4819-B830-EE53246B9575}"/>
              </a:ext>
            </a:extLst>
          </p:cNvPr>
          <p:cNvSpPr>
            <a:spLocks noGrp="1"/>
          </p:cNvSpPr>
          <p:nvPr>
            <p:ph idx="1"/>
          </p:nvPr>
        </p:nvSpPr>
        <p:spPr/>
        <p:txBody>
          <a:bodyPr>
            <a:noAutofit/>
          </a:bodyPr>
          <a:lstStyle/>
          <a:p>
            <a:r>
              <a:rPr lang="en-US" sz="2800" dirty="0"/>
              <a:t>While Decision Makers and Engineers may speak different languages, they have a </a:t>
            </a:r>
            <a:r>
              <a:rPr lang="en-US" sz="2800" b="1" dirty="0">
                <a:solidFill>
                  <a:srgbClr val="00B050"/>
                </a:solidFill>
              </a:rPr>
              <a:t>Common Goal</a:t>
            </a:r>
            <a:r>
              <a:rPr lang="en-US" sz="2800" dirty="0"/>
              <a:t>.</a:t>
            </a:r>
          </a:p>
          <a:p>
            <a:pPr marL="457200" lvl="1" indent="0" algn="ctr">
              <a:buNone/>
            </a:pPr>
            <a:r>
              <a:rPr lang="en-US" sz="4800" i="1" dirty="0"/>
              <a:t>Mission Success</a:t>
            </a:r>
          </a:p>
          <a:p>
            <a:r>
              <a:rPr lang="en-US" sz="2800" dirty="0"/>
              <a:t>The uncertainties Engineers identify and the analysis and testing they propose and perform to reduce those uncertainties goes to the heart of reducing risks:</a:t>
            </a:r>
          </a:p>
          <a:p>
            <a:pPr lvl="1"/>
            <a:r>
              <a:rPr lang="en-US" sz="2400" dirty="0"/>
              <a:t>Exceeding the budget</a:t>
            </a:r>
          </a:p>
          <a:p>
            <a:pPr lvl="1"/>
            <a:r>
              <a:rPr lang="en-US" sz="2400" dirty="0"/>
              <a:t>Not meeting schedule</a:t>
            </a:r>
          </a:p>
          <a:p>
            <a:pPr lvl="1"/>
            <a:r>
              <a:rPr lang="en-US" sz="2400" dirty="0"/>
              <a:t>Mission not being successful</a:t>
            </a:r>
          </a:p>
          <a:p>
            <a:pPr lvl="2"/>
            <a:r>
              <a:rPr lang="en-US" sz="2000" dirty="0"/>
              <a:t>Not safe and/or not meeting performance requirements</a:t>
            </a:r>
          </a:p>
          <a:p>
            <a:pPr lvl="1"/>
            <a:endParaRPr lang="en-US" sz="2400" dirty="0"/>
          </a:p>
        </p:txBody>
      </p:sp>
      <p:sp>
        <p:nvSpPr>
          <p:cNvPr id="6" name="Date Placeholder 5">
            <a:extLst>
              <a:ext uri="{FF2B5EF4-FFF2-40B4-BE49-F238E27FC236}">
                <a16:creationId xmlns:a16="http://schemas.microsoft.com/office/drawing/2014/main" id="{4710D9B5-229E-4457-BEA8-C115688EEE6B}"/>
              </a:ext>
            </a:extLst>
          </p:cNvPr>
          <p:cNvSpPr>
            <a:spLocks noGrp="1"/>
          </p:cNvSpPr>
          <p:nvPr>
            <p:ph type="dt" sz="half" idx="2"/>
          </p:nvPr>
        </p:nvSpPr>
        <p:spPr/>
        <p:txBody>
          <a:bodyPr/>
          <a:lstStyle/>
          <a:p>
            <a:r>
              <a:rPr lang="en-US"/>
              <a:t>www.nasa.gov 02/08/2021</a:t>
            </a:r>
            <a:endParaRPr lang="en-US" dirty="0"/>
          </a:p>
        </p:txBody>
      </p:sp>
      <p:sp>
        <p:nvSpPr>
          <p:cNvPr id="4" name="Footer Placeholder 3">
            <a:extLst>
              <a:ext uri="{FF2B5EF4-FFF2-40B4-BE49-F238E27FC236}">
                <a16:creationId xmlns:a16="http://schemas.microsoft.com/office/drawing/2014/main" id="{D396515E-E6E2-4404-AC59-DECDA08F09DA}"/>
              </a:ext>
            </a:extLst>
          </p:cNvPr>
          <p:cNvSpPr>
            <a:spLocks noGrp="1"/>
          </p:cNvSpPr>
          <p:nvPr>
            <p:ph type="ftr" sz="quarter" idx="3"/>
          </p:nvPr>
        </p:nvSpPr>
        <p:spPr/>
        <p:txBody>
          <a:bodyPr/>
          <a:lstStyle/>
          <a:p>
            <a:r>
              <a:rPr lang="en-US"/>
              <a:t>How to Educate Decision Makers</a:t>
            </a:r>
            <a:endParaRPr lang="en-US" dirty="0"/>
          </a:p>
        </p:txBody>
      </p:sp>
      <p:sp>
        <p:nvSpPr>
          <p:cNvPr id="5" name="Slide Number Placeholder 4">
            <a:extLst>
              <a:ext uri="{FF2B5EF4-FFF2-40B4-BE49-F238E27FC236}">
                <a16:creationId xmlns:a16="http://schemas.microsoft.com/office/drawing/2014/main" id="{073B7992-E2EC-4A9E-996B-877235BF1E9F}"/>
              </a:ext>
            </a:extLst>
          </p:cNvPr>
          <p:cNvSpPr>
            <a:spLocks noGrp="1"/>
          </p:cNvSpPr>
          <p:nvPr>
            <p:ph type="sldNum" sz="quarter" idx="4"/>
          </p:nvPr>
        </p:nvSpPr>
        <p:spPr/>
        <p:txBody>
          <a:bodyPr/>
          <a:lstStyle/>
          <a:p>
            <a:fld id="{18C14F29-5060-4830-A216-B31A92D65088}" type="slidenum">
              <a:rPr lang="en-US" smtClean="0"/>
              <a:pPr/>
              <a:t>6</a:t>
            </a:fld>
            <a:endParaRPr lang="en-US"/>
          </a:p>
        </p:txBody>
      </p:sp>
      <p:pic>
        <p:nvPicPr>
          <p:cNvPr id="10" name="Picture 9" descr="Icon&#10;&#10;Description automatically generated">
            <a:extLst>
              <a:ext uri="{FF2B5EF4-FFF2-40B4-BE49-F238E27FC236}">
                <a16:creationId xmlns:a16="http://schemas.microsoft.com/office/drawing/2014/main" id="{965BC021-8892-4A2B-81AA-9D4C1D93B0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625" y="4044950"/>
            <a:ext cx="2432049" cy="2432049"/>
          </a:xfrm>
          <a:prstGeom prst="rect">
            <a:avLst/>
          </a:prstGeom>
        </p:spPr>
      </p:pic>
      <p:sp>
        <p:nvSpPr>
          <p:cNvPr id="11" name="TextBox 10">
            <a:extLst>
              <a:ext uri="{FF2B5EF4-FFF2-40B4-BE49-F238E27FC236}">
                <a16:creationId xmlns:a16="http://schemas.microsoft.com/office/drawing/2014/main" id="{2E997E97-C1E2-4A82-A669-F06752F26AEF}"/>
              </a:ext>
            </a:extLst>
          </p:cNvPr>
          <p:cNvSpPr txBox="1"/>
          <p:nvPr/>
        </p:nvSpPr>
        <p:spPr>
          <a:xfrm>
            <a:off x="9581476" y="4596443"/>
            <a:ext cx="1000800" cy="400110"/>
          </a:xfrm>
          <a:prstGeom prst="rect">
            <a:avLst/>
          </a:prstGeom>
          <a:noFill/>
        </p:spPr>
        <p:txBody>
          <a:bodyPr wrap="square" rtlCol="0">
            <a:spAutoFit/>
          </a:bodyPr>
          <a:lstStyle/>
          <a:p>
            <a:pPr algn="ctr"/>
            <a:r>
              <a:rPr lang="en-US" sz="2000" dirty="0">
                <a:latin typeface="Lucida Grande"/>
              </a:rPr>
              <a:t>Risk</a:t>
            </a:r>
          </a:p>
        </p:txBody>
      </p:sp>
      <p:sp>
        <p:nvSpPr>
          <p:cNvPr id="12" name="TextBox 11">
            <a:extLst>
              <a:ext uri="{FF2B5EF4-FFF2-40B4-BE49-F238E27FC236}">
                <a16:creationId xmlns:a16="http://schemas.microsoft.com/office/drawing/2014/main" id="{1D645502-C6E9-4377-BEFB-7C50A3A4D1E6}"/>
              </a:ext>
            </a:extLst>
          </p:cNvPr>
          <p:cNvSpPr txBox="1"/>
          <p:nvPr/>
        </p:nvSpPr>
        <p:spPr>
          <a:xfrm>
            <a:off x="9841995" y="5548046"/>
            <a:ext cx="1480562" cy="400110"/>
          </a:xfrm>
          <a:prstGeom prst="rect">
            <a:avLst/>
          </a:prstGeom>
          <a:noFill/>
        </p:spPr>
        <p:txBody>
          <a:bodyPr wrap="square" rtlCol="0">
            <a:spAutoFit/>
          </a:bodyPr>
          <a:lstStyle/>
          <a:p>
            <a:pPr algn="ctr"/>
            <a:r>
              <a:rPr lang="en-US" sz="2000" dirty="0">
                <a:solidFill>
                  <a:schemeClr val="bg1"/>
                </a:solidFill>
                <a:latin typeface="Lucida Grande"/>
              </a:rPr>
              <a:t>Uncertainty</a:t>
            </a:r>
          </a:p>
        </p:txBody>
      </p:sp>
      <p:pic>
        <p:nvPicPr>
          <p:cNvPr id="9" name="Audio 8">
            <a:hlinkClick r:id="" action="ppaction://media"/>
            <a:extLst>
              <a:ext uri="{FF2B5EF4-FFF2-40B4-BE49-F238E27FC236}">
                <a16:creationId xmlns:a16="http://schemas.microsoft.com/office/drawing/2014/main" id="{68B169FF-2443-499A-BC4F-414DA26936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7440428"/>
      </p:ext>
    </p:extLst>
  </p:cSld>
  <p:clrMapOvr>
    <a:masterClrMapping/>
  </p:clrMapOvr>
  <mc:AlternateContent xmlns:mc="http://schemas.openxmlformats.org/markup-compatibility/2006">
    <mc:Choice xmlns:p14="http://schemas.microsoft.com/office/powerpoint/2010/main" Requires="p14">
      <p:transition spd="slow" p14:dur="2000" advTm="79753"/>
    </mc:Choice>
    <mc:Fallback>
      <p:transition spd="slow" advTm="79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FD3074-62DD-4BF4-9FD2-5A1299EBAEBB}"/>
              </a:ext>
            </a:extLst>
          </p:cNvPr>
          <p:cNvSpPr>
            <a:spLocks noGrp="1"/>
          </p:cNvSpPr>
          <p:nvPr>
            <p:ph type="title"/>
          </p:nvPr>
        </p:nvSpPr>
        <p:spPr/>
        <p:txBody>
          <a:bodyPr>
            <a:noAutofit/>
          </a:bodyPr>
          <a:lstStyle/>
          <a:p>
            <a:pPr algn="ctr"/>
            <a:r>
              <a:rPr lang="en-US" sz="4000" dirty="0"/>
              <a:t>Communication Challenge 3</a:t>
            </a:r>
          </a:p>
        </p:txBody>
      </p:sp>
      <p:sp>
        <p:nvSpPr>
          <p:cNvPr id="8" name="Content Placeholder 7">
            <a:extLst>
              <a:ext uri="{FF2B5EF4-FFF2-40B4-BE49-F238E27FC236}">
                <a16:creationId xmlns:a16="http://schemas.microsoft.com/office/drawing/2014/main" id="{458C62E6-AE3E-4200-95B3-288BCFDC2F40}"/>
              </a:ext>
            </a:extLst>
          </p:cNvPr>
          <p:cNvSpPr>
            <a:spLocks noGrp="1"/>
          </p:cNvSpPr>
          <p:nvPr>
            <p:ph idx="1"/>
          </p:nvPr>
        </p:nvSpPr>
        <p:spPr>
          <a:xfrm>
            <a:off x="609600" y="1371600"/>
            <a:ext cx="8668438" cy="4953000"/>
          </a:xfrm>
        </p:spPr>
        <p:txBody>
          <a:bodyPr>
            <a:noAutofit/>
          </a:bodyPr>
          <a:lstStyle/>
          <a:p>
            <a:r>
              <a:rPr lang="en-US" sz="2400" dirty="0"/>
              <a:t>Engineers rely upon technical standards, handbooks, and best practices for the design, testing, and analysis required for mission success.</a:t>
            </a:r>
          </a:p>
          <a:p>
            <a:pPr lvl="1"/>
            <a:r>
              <a:rPr lang="en-US" sz="2000" dirty="0"/>
              <a:t>Unfortunately, the technical standards and handbooks were not written in the form of an a la cart menu.</a:t>
            </a:r>
          </a:p>
          <a:p>
            <a:pPr lvl="1"/>
            <a:r>
              <a:rPr lang="en-US" sz="2000" dirty="0"/>
              <a:t>Challenge is selectively picking (i.e., tailoring) only the design, analysis, and testing that are consistent with program’s risk tolerance. </a:t>
            </a:r>
          </a:p>
          <a:p>
            <a:r>
              <a:rPr lang="en-US" sz="2400" dirty="0"/>
              <a:t>Engineers need to develop an awareness of a program’s risk tolerance.</a:t>
            </a:r>
          </a:p>
          <a:p>
            <a:r>
              <a:rPr lang="en-US" sz="2400" dirty="0"/>
              <a:t>Engineers need to clearly communicate to Decision Makers the risks associated with different tailoring approaches.</a:t>
            </a:r>
          </a:p>
        </p:txBody>
      </p:sp>
      <p:sp>
        <p:nvSpPr>
          <p:cNvPr id="6" name="Date Placeholder 5">
            <a:extLst>
              <a:ext uri="{FF2B5EF4-FFF2-40B4-BE49-F238E27FC236}">
                <a16:creationId xmlns:a16="http://schemas.microsoft.com/office/drawing/2014/main" id="{14C757B7-91F9-44D8-AE33-B630D1ED8F1E}"/>
              </a:ext>
            </a:extLst>
          </p:cNvPr>
          <p:cNvSpPr>
            <a:spLocks noGrp="1"/>
          </p:cNvSpPr>
          <p:nvPr>
            <p:ph type="dt" sz="half" idx="2"/>
          </p:nvPr>
        </p:nvSpPr>
        <p:spPr/>
        <p:txBody>
          <a:bodyPr/>
          <a:lstStyle/>
          <a:p>
            <a:r>
              <a:rPr lang="en-US"/>
              <a:t>www.nasa.gov 02/08/2021</a:t>
            </a:r>
            <a:endParaRPr lang="en-US" dirty="0"/>
          </a:p>
        </p:txBody>
      </p:sp>
      <p:sp>
        <p:nvSpPr>
          <p:cNvPr id="4" name="Footer Placeholder 3">
            <a:extLst>
              <a:ext uri="{FF2B5EF4-FFF2-40B4-BE49-F238E27FC236}">
                <a16:creationId xmlns:a16="http://schemas.microsoft.com/office/drawing/2014/main" id="{9CC6BA95-5CDA-4899-9FA5-BFD548CB979F}"/>
              </a:ext>
            </a:extLst>
          </p:cNvPr>
          <p:cNvSpPr>
            <a:spLocks noGrp="1"/>
          </p:cNvSpPr>
          <p:nvPr>
            <p:ph type="ftr" sz="quarter" idx="3"/>
          </p:nvPr>
        </p:nvSpPr>
        <p:spPr/>
        <p:txBody>
          <a:bodyPr/>
          <a:lstStyle/>
          <a:p>
            <a:r>
              <a:rPr lang="en-US"/>
              <a:t>How to Educate Decision Makers</a:t>
            </a:r>
            <a:endParaRPr lang="en-US" dirty="0"/>
          </a:p>
        </p:txBody>
      </p:sp>
      <p:sp>
        <p:nvSpPr>
          <p:cNvPr id="5" name="Slide Number Placeholder 4">
            <a:extLst>
              <a:ext uri="{FF2B5EF4-FFF2-40B4-BE49-F238E27FC236}">
                <a16:creationId xmlns:a16="http://schemas.microsoft.com/office/drawing/2014/main" id="{C479EF74-3E52-40CE-ABD3-1249EC9E5446}"/>
              </a:ext>
            </a:extLst>
          </p:cNvPr>
          <p:cNvSpPr>
            <a:spLocks noGrp="1"/>
          </p:cNvSpPr>
          <p:nvPr>
            <p:ph type="sldNum" sz="quarter" idx="4"/>
          </p:nvPr>
        </p:nvSpPr>
        <p:spPr/>
        <p:txBody>
          <a:bodyPr/>
          <a:lstStyle/>
          <a:p>
            <a:fld id="{18C14F29-5060-4830-A216-B31A92D65088}" type="slidenum">
              <a:rPr lang="en-US" smtClean="0"/>
              <a:pPr/>
              <a:t>7</a:t>
            </a:fld>
            <a:endParaRPr lang="en-US"/>
          </a:p>
        </p:txBody>
      </p:sp>
      <p:sp>
        <p:nvSpPr>
          <p:cNvPr id="9" name="TextBox 8">
            <a:extLst>
              <a:ext uri="{FF2B5EF4-FFF2-40B4-BE49-F238E27FC236}">
                <a16:creationId xmlns:a16="http://schemas.microsoft.com/office/drawing/2014/main" id="{D5509112-6C1A-4CCA-80B6-F39FDC92D4BF}"/>
              </a:ext>
            </a:extLst>
          </p:cNvPr>
          <p:cNvSpPr txBox="1"/>
          <p:nvPr/>
        </p:nvSpPr>
        <p:spPr>
          <a:xfrm>
            <a:off x="9278038" y="1470392"/>
            <a:ext cx="2304362" cy="1631216"/>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2000" dirty="0"/>
              <a:t>NASA-STD </a:t>
            </a:r>
          </a:p>
          <a:p>
            <a:pPr marL="285750" indent="-285750">
              <a:buFont typeface="Arial" panose="020B0604020202020204" pitchFamily="34" charset="0"/>
              <a:buChar char="•"/>
            </a:pPr>
            <a:r>
              <a:rPr lang="en-US" sz="2000" dirty="0"/>
              <a:t>NASA-HDBK</a:t>
            </a:r>
          </a:p>
          <a:p>
            <a:pPr marL="285750" indent="-285750">
              <a:buFont typeface="Arial" panose="020B0604020202020204" pitchFamily="34" charset="0"/>
              <a:buChar char="•"/>
            </a:pPr>
            <a:r>
              <a:rPr lang="en-US" sz="2000" dirty="0"/>
              <a:t>MIL-STD-810H</a:t>
            </a:r>
          </a:p>
          <a:p>
            <a:pPr marL="285750" indent="-285750">
              <a:buFont typeface="Arial" panose="020B0604020202020204" pitchFamily="34" charset="0"/>
              <a:buChar char="•"/>
            </a:pPr>
            <a:r>
              <a:rPr lang="en-US" sz="2000" dirty="0"/>
              <a:t>SMC-S-016</a:t>
            </a:r>
          </a:p>
          <a:p>
            <a:pPr marL="285750" indent="-285750">
              <a:buFont typeface="Arial" panose="020B0604020202020204" pitchFamily="34" charset="0"/>
              <a:buChar char="•"/>
            </a:pPr>
            <a:r>
              <a:rPr lang="en-US" sz="2000" dirty="0"/>
              <a:t>ECSS</a:t>
            </a:r>
          </a:p>
        </p:txBody>
      </p:sp>
      <p:pic>
        <p:nvPicPr>
          <p:cNvPr id="11" name="Picture 10" descr="A picture containing metalware&#10;&#10;Description automatically generated">
            <a:extLst>
              <a:ext uri="{FF2B5EF4-FFF2-40B4-BE49-F238E27FC236}">
                <a16:creationId xmlns:a16="http://schemas.microsoft.com/office/drawing/2014/main" id="{E4CD7076-B895-478F-B30A-5DC106AC4D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8038" y="3754558"/>
            <a:ext cx="2003234" cy="2341442"/>
          </a:xfrm>
          <a:prstGeom prst="rect">
            <a:avLst/>
          </a:prstGeom>
        </p:spPr>
      </p:pic>
      <p:pic>
        <p:nvPicPr>
          <p:cNvPr id="2" name="Audio 1">
            <a:hlinkClick r:id="" action="ppaction://media"/>
            <a:extLst>
              <a:ext uri="{FF2B5EF4-FFF2-40B4-BE49-F238E27FC236}">
                <a16:creationId xmlns:a16="http://schemas.microsoft.com/office/drawing/2014/main" id="{53C6D38C-48BF-46F0-85DF-88BC3BF4E5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2876875"/>
      </p:ext>
    </p:extLst>
  </p:cSld>
  <p:clrMapOvr>
    <a:masterClrMapping/>
  </p:clrMapOvr>
  <mc:AlternateContent xmlns:mc="http://schemas.openxmlformats.org/markup-compatibility/2006">
    <mc:Choice xmlns:p14="http://schemas.microsoft.com/office/powerpoint/2010/main" Requires="p14">
      <p:transition spd="slow" p14:dur="2000" advTm="71435"/>
    </mc:Choice>
    <mc:Fallback>
      <p:transition spd="slow" advTm="71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BFD06A-BB4D-4396-85AA-3DDD6634DCC3}"/>
              </a:ext>
            </a:extLst>
          </p:cNvPr>
          <p:cNvSpPr>
            <a:spLocks noGrp="1"/>
          </p:cNvSpPr>
          <p:nvPr>
            <p:ph type="title"/>
          </p:nvPr>
        </p:nvSpPr>
        <p:spPr/>
        <p:txBody>
          <a:bodyPr>
            <a:noAutofit/>
          </a:bodyPr>
          <a:lstStyle/>
          <a:p>
            <a:pPr algn="ctr"/>
            <a:r>
              <a:rPr lang="en-US" sz="3600" dirty="0"/>
              <a:t>Consequences Of Not Performing Sufficient Modal Testing And Model Correlation</a:t>
            </a:r>
          </a:p>
        </p:txBody>
      </p:sp>
      <p:sp>
        <p:nvSpPr>
          <p:cNvPr id="8" name="Content Placeholder 7">
            <a:extLst>
              <a:ext uri="{FF2B5EF4-FFF2-40B4-BE49-F238E27FC236}">
                <a16:creationId xmlns:a16="http://schemas.microsoft.com/office/drawing/2014/main" id="{7664ED94-3B70-45E7-A4CD-0C542F0BDE23}"/>
              </a:ext>
            </a:extLst>
          </p:cNvPr>
          <p:cNvSpPr>
            <a:spLocks noGrp="1"/>
          </p:cNvSpPr>
          <p:nvPr>
            <p:ph idx="1"/>
          </p:nvPr>
        </p:nvSpPr>
        <p:spPr/>
        <p:txBody>
          <a:bodyPr>
            <a:noAutofit/>
          </a:bodyPr>
          <a:lstStyle/>
          <a:p>
            <a:r>
              <a:rPr lang="en-US" sz="2400" dirty="0"/>
              <a:t>Ideally, modal testing and model correlation is performed starting at the component level, then the subassembly level, and finally at the integrated spacecraft system level (i.e., Building Block Approach).</a:t>
            </a:r>
          </a:p>
          <a:p>
            <a:pPr lvl="1"/>
            <a:r>
              <a:rPr lang="en-US" sz="2000" dirty="0"/>
              <a:t>The collective model uncertainty (and the inaccuracy in the analytical predictions) in the integrated system level model gradually decreases over the course of the program.</a:t>
            </a:r>
          </a:p>
          <a:p>
            <a:pPr lvl="1"/>
            <a:r>
              <a:rPr lang="en-US" sz="2000" dirty="0"/>
              <a:t>Typically, a Model Uncertainty Factor (MUF) of 1.5 is initially applied during the initial design phase and this MUF is gradually reduced based upon the quality of the modal testing and model correlation and may approach a final value close to 1.0.</a:t>
            </a:r>
          </a:p>
          <a:p>
            <a:r>
              <a:rPr lang="en-US" sz="2400" dirty="0"/>
              <a:t>However, if not sufficient modal testing and model correlation are performed, maintaining a MUF of 1.5 throughout the program may not be conservative.</a:t>
            </a:r>
          </a:p>
          <a:p>
            <a:pPr lvl="1"/>
            <a:r>
              <a:rPr lang="en-US" sz="2000" dirty="0"/>
              <a:t>Unable to accurately predict loads, fatigue life, structural margins, etc., and therefore may not be able to show the spacecraft can meet its mission performance objectives.</a:t>
            </a:r>
          </a:p>
        </p:txBody>
      </p:sp>
      <p:sp>
        <p:nvSpPr>
          <p:cNvPr id="6" name="Date Placeholder 5">
            <a:extLst>
              <a:ext uri="{FF2B5EF4-FFF2-40B4-BE49-F238E27FC236}">
                <a16:creationId xmlns:a16="http://schemas.microsoft.com/office/drawing/2014/main" id="{03609899-2A4C-42CF-8070-37DF2135F6B3}"/>
              </a:ext>
            </a:extLst>
          </p:cNvPr>
          <p:cNvSpPr>
            <a:spLocks noGrp="1"/>
          </p:cNvSpPr>
          <p:nvPr>
            <p:ph type="dt" sz="half" idx="2"/>
          </p:nvPr>
        </p:nvSpPr>
        <p:spPr/>
        <p:txBody>
          <a:bodyPr/>
          <a:lstStyle/>
          <a:p>
            <a:r>
              <a:rPr lang="en-US"/>
              <a:t>www.nasa.gov 02/08/2021</a:t>
            </a:r>
            <a:endParaRPr lang="en-US" dirty="0"/>
          </a:p>
        </p:txBody>
      </p:sp>
      <p:sp>
        <p:nvSpPr>
          <p:cNvPr id="4" name="Footer Placeholder 3">
            <a:extLst>
              <a:ext uri="{FF2B5EF4-FFF2-40B4-BE49-F238E27FC236}">
                <a16:creationId xmlns:a16="http://schemas.microsoft.com/office/drawing/2014/main" id="{5782548B-7520-4211-B186-287F790D47A0}"/>
              </a:ext>
            </a:extLst>
          </p:cNvPr>
          <p:cNvSpPr>
            <a:spLocks noGrp="1"/>
          </p:cNvSpPr>
          <p:nvPr>
            <p:ph type="ftr" sz="quarter" idx="3"/>
          </p:nvPr>
        </p:nvSpPr>
        <p:spPr/>
        <p:txBody>
          <a:bodyPr/>
          <a:lstStyle/>
          <a:p>
            <a:r>
              <a:rPr lang="en-US"/>
              <a:t>How to Educate Decision Makers</a:t>
            </a:r>
            <a:endParaRPr lang="en-US" dirty="0"/>
          </a:p>
        </p:txBody>
      </p:sp>
      <p:sp>
        <p:nvSpPr>
          <p:cNvPr id="5" name="Slide Number Placeholder 4">
            <a:extLst>
              <a:ext uri="{FF2B5EF4-FFF2-40B4-BE49-F238E27FC236}">
                <a16:creationId xmlns:a16="http://schemas.microsoft.com/office/drawing/2014/main" id="{6231A11F-FE41-44BF-9959-6531C6079630}"/>
              </a:ext>
            </a:extLst>
          </p:cNvPr>
          <p:cNvSpPr>
            <a:spLocks noGrp="1"/>
          </p:cNvSpPr>
          <p:nvPr>
            <p:ph type="sldNum" sz="quarter" idx="4"/>
          </p:nvPr>
        </p:nvSpPr>
        <p:spPr/>
        <p:txBody>
          <a:bodyPr/>
          <a:lstStyle/>
          <a:p>
            <a:fld id="{18C14F29-5060-4830-A216-B31A92D65088}" type="slidenum">
              <a:rPr lang="en-US" smtClean="0"/>
              <a:pPr/>
              <a:t>8</a:t>
            </a:fld>
            <a:endParaRPr lang="en-US"/>
          </a:p>
        </p:txBody>
      </p:sp>
      <p:pic>
        <p:nvPicPr>
          <p:cNvPr id="3" name="Audio 2">
            <a:hlinkClick r:id="" action="ppaction://media"/>
            <a:extLst>
              <a:ext uri="{FF2B5EF4-FFF2-40B4-BE49-F238E27FC236}">
                <a16:creationId xmlns:a16="http://schemas.microsoft.com/office/drawing/2014/main" id="{BAC17004-3EC7-4B50-ABB4-6F2F25F9AF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2948806"/>
      </p:ext>
    </p:extLst>
  </p:cSld>
  <p:clrMapOvr>
    <a:masterClrMapping/>
  </p:clrMapOvr>
  <mc:AlternateContent xmlns:mc="http://schemas.openxmlformats.org/markup-compatibility/2006">
    <mc:Choice xmlns:p14="http://schemas.microsoft.com/office/powerpoint/2010/main" Requires="p14">
      <p:transition spd="slow" p14:dur="2000" advTm="159797"/>
    </mc:Choice>
    <mc:Fallback>
      <p:transition spd="slow" advTm="15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FD3074-62DD-4BF4-9FD2-5A1299EBAEBB}"/>
              </a:ext>
            </a:extLst>
          </p:cNvPr>
          <p:cNvSpPr>
            <a:spLocks noGrp="1"/>
          </p:cNvSpPr>
          <p:nvPr>
            <p:ph type="title"/>
          </p:nvPr>
        </p:nvSpPr>
        <p:spPr/>
        <p:txBody>
          <a:bodyPr>
            <a:noAutofit/>
          </a:bodyPr>
          <a:lstStyle/>
          <a:p>
            <a:pPr algn="ctr"/>
            <a:r>
              <a:rPr lang="en-US" sz="4000" dirty="0"/>
              <a:t>Need For Thorough Documentation</a:t>
            </a:r>
          </a:p>
        </p:txBody>
      </p:sp>
      <p:sp>
        <p:nvSpPr>
          <p:cNvPr id="8" name="Content Placeholder 7">
            <a:extLst>
              <a:ext uri="{FF2B5EF4-FFF2-40B4-BE49-F238E27FC236}">
                <a16:creationId xmlns:a16="http://schemas.microsoft.com/office/drawing/2014/main" id="{458C62E6-AE3E-4200-95B3-288BCFDC2F40}"/>
              </a:ext>
            </a:extLst>
          </p:cNvPr>
          <p:cNvSpPr>
            <a:spLocks noGrp="1"/>
          </p:cNvSpPr>
          <p:nvPr>
            <p:ph idx="1"/>
          </p:nvPr>
        </p:nvSpPr>
        <p:spPr>
          <a:xfrm>
            <a:off x="609599" y="1371600"/>
            <a:ext cx="10972796" cy="4953000"/>
          </a:xfrm>
        </p:spPr>
        <p:txBody>
          <a:bodyPr>
            <a:noAutofit/>
          </a:bodyPr>
          <a:lstStyle/>
          <a:p>
            <a:r>
              <a:rPr lang="en-US" sz="2800" dirty="0"/>
              <a:t>While a program’s risk tolerance should remain constant, the Decision Makers aversion to risk many times will increase as the spacecraft starts to undergo system level qualification/acceptance testing and approaches launch. </a:t>
            </a:r>
          </a:p>
          <a:p>
            <a:pPr lvl="1"/>
            <a:r>
              <a:rPr lang="en-US" sz="2400" dirty="0"/>
              <a:t>Particularly true on multi-year programs where Decision Makers shift positions, and they are not fully cognizant of or agree with the risks accepted or rejected by their predecessors.</a:t>
            </a:r>
          </a:p>
        </p:txBody>
      </p:sp>
      <p:sp>
        <p:nvSpPr>
          <p:cNvPr id="6" name="Date Placeholder 5">
            <a:extLst>
              <a:ext uri="{FF2B5EF4-FFF2-40B4-BE49-F238E27FC236}">
                <a16:creationId xmlns:a16="http://schemas.microsoft.com/office/drawing/2014/main" id="{14C757B7-91F9-44D8-AE33-B630D1ED8F1E}"/>
              </a:ext>
            </a:extLst>
          </p:cNvPr>
          <p:cNvSpPr>
            <a:spLocks noGrp="1"/>
          </p:cNvSpPr>
          <p:nvPr>
            <p:ph type="dt" sz="half" idx="2"/>
          </p:nvPr>
        </p:nvSpPr>
        <p:spPr/>
        <p:txBody>
          <a:bodyPr/>
          <a:lstStyle/>
          <a:p>
            <a:r>
              <a:rPr lang="en-US"/>
              <a:t>www.nasa.gov 02/08/2021</a:t>
            </a:r>
            <a:endParaRPr lang="en-US" dirty="0"/>
          </a:p>
        </p:txBody>
      </p:sp>
      <p:sp>
        <p:nvSpPr>
          <p:cNvPr id="4" name="Footer Placeholder 3">
            <a:extLst>
              <a:ext uri="{FF2B5EF4-FFF2-40B4-BE49-F238E27FC236}">
                <a16:creationId xmlns:a16="http://schemas.microsoft.com/office/drawing/2014/main" id="{9CC6BA95-5CDA-4899-9FA5-BFD548CB979F}"/>
              </a:ext>
            </a:extLst>
          </p:cNvPr>
          <p:cNvSpPr>
            <a:spLocks noGrp="1"/>
          </p:cNvSpPr>
          <p:nvPr>
            <p:ph type="ftr" sz="quarter" idx="3"/>
          </p:nvPr>
        </p:nvSpPr>
        <p:spPr/>
        <p:txBody>
          <a:bodyPr/>
          <a:lstStyle/>
          <a:p>
            <a:r>
              <a:rPr lang="en-US"/>
              <a:t>How to Educate Decision Makers</a:t>
            </a:r>
            <a:endParaRPr lang="en-US" dirty="0"/>
          </a:p>
        </p:txBody>
      </p:sp>
      <p:sp>
        <p:nvSpPr>
          <p:cNvPr id="5" name="Slide Number Placeholder 4">
            <a:extLst>
              <a:ext uri="{FF2B5EF4-FFF2-40B4-BE49-F238E27FC236}">
                <a16:creationId xmlns:a16="http://schemas.microsoft.com/office/drawing/2014/main" id="{C479EF74-3E52-40CE-ABD3-1249EC9E5446}"/>
              </a:ext>
            </a:extLst>
          </p:cNvPr>
          <p:cNvSpPr>
            <a:spLocks noGrp="1"/>
          </p:cNvSpPr>
          <p:nvPr>
            <p:ph type="sldNum" sz="quarter" idx="4"/>
          </p:nvPr>
        </p:nvSpPr>
        <p:spPr/>
        <p:txBody>
          <a:bodyPr/>
          <a:lstStyle/>
          <a:p>
            <a:fld id="{18C14F29-5060-4830-A216-B31A92D65088}" type="slidenum">
              <a:rPr lang="en-US" smtClean="0"/>
              <a:pPr/>
              <a:t>9</a:t>
            </a:fld>
            <a:endParaRPr lang="en-US"/>
          </a:p>
        </p:txBody>
      </p:sp>
      <p:sp>
        <p:nvSpPr>
          <p:cNvPr id="12" name="TextBox 11">
            <a:extLst>
              <a:ext uri="{FF2B5EF4-FFF2-40B4-BE49-F238E27FC236}">
                <a16:creationId xmlns:a16="http://schemas.microsoft.com/office/drawing/2014/main" id="{D4C36C5A-9BEA-43EC-B8D7-43D919908FA3}"/>
              </a:ext>
            </a:extLst>
          </p:cNvPr>
          <p:cNvSpPr txBox="1"/>
          <p:nvPr/>
        </p:nvSpPr>
        <p:spPr>
          <a:xfrm>
            <a:off x="9452816" y="6211344"/>
            <a:ext cx="1714501" cy="307777"/>
          </a:xfrm>
          <a:prstGeom prst="rect">
            <a:avLst/>
          </a:prstGeom>
          <a:noFill/>
        </p:spPr>
        <p:txBody>
          <a:bodyPr wrap="square" rtlCol="0">
            <a:spAutoFit/>
          </a:bodyPr>
          <a:lstStyle/>
          <a:p>
            <a:pPr algn="ctr"/>
            <a:r>
              <a:rPr lang="en-US" sz="1400" dirty="0">
                <a:latin typeface="Lucida Grande"/>
              </a:rPr>
              <a:t>Time</a:t>
            </a:r>
          </a:p>
        </p:txBody>
      </p:sp>
      <p:cxnSp>
        <p:nvCxnSpPr>
          <p:cNvPr id="13" name="Straight Arrow Connector 12">
            <a:extLst>
              <a:ext uri="{FF2B5EF4-FFF2-40B4-BE49-F238E27FC236}">
                <a16:creationId xmlns:a16="http://schemas.microsoft.com/office/drawing/2014/main" id="{05D2B1F7-BD99-4DAF-B0EA-E5DCEF4F01F7}"/>
              </a:ext>
            </a:extLst>
          </p:cNvPr>
          <p:cNvCxnSpPr>
            <a:cxnSpLocks/>
          </p:cNvCxnSpPr>
          <p:nvPr/>
        </p:nvCxnSpPr>
        <p:spPr>
          <a:xfrm>
            <a:off x="9118524" y="6211223"/>
            <a:ext cx="238308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8E26503-95BA-44E6-89B8-18AB6FC76CD6}"/>
              </a:ext>
            </a:extLst>
          </p:cNvPr>
          <p:cNvCxnSpPr>
            <a:cxnSpLocks/>
          </p:cNvCxnSpPr>
          <p:nvPr/>
        </p:nvCxnSpPr>
        <p:spPr>
          <a:xfrm flipV="1">
            <a:off x="9299499" y="5001548"/>
            <a:ext cx="0" cy="1409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F09889B-C1A5-4748-B0C1-B47AF1286664}"/>
              </a:ext>
            </a:extLst>
          </p:cNvPr>
          <p:cNvSpPr txBox="1"/>
          <p:nvPr/>
        </p:nvSpPr>
        <p:spPr>
          <a:xfrm rot="16200000">
            <a:off x="8512618" y="5482238"/>
            <a:ext cx="1269158" cy="307777"/>
          </a:xfrm>
          <a:prstGeom prst="rect">
            <a:avLst/>
          </a:prstGeom>
          <a:noFill/>
        </p:spPr>
        <p:txBody>
          <a:bodyPr wrap="square" rtlCol="0">
            <a:spAutoFit/>
          </a:bodyPr>
          <a:lstStyle/>
          <a:p>
            <a:pPr algn="ctr"/>
            <a:r>
              <a:rPr lang="en-US" sz="1400" dirty="0">
                <a:latin typeface="Lucida Grande"/>
              </a:rPr>
              <a:t>Risk Aversion</a:t>
            </a:r>
          </a:p>
        </p:txBody>
      </p:sp>
      <p:sp>
        <p:nvSpPr>
          <p:cNvPr id="17" name="Arc 16">
            <a:extLst>
              <a:ext uri="{FF2B5EF4-FFF2-40B4-BE49-F238E27FC236}">
                <a16:creationId xmlns:a16="http://schemas.microsoft.com/office/drawing/2014/main" id="{0B9B3CC0-5CE8-4DF1-B7D5-A89A82044AE7}"/>
              </a:ext>
            </a:extLst>
          </p:cNvPr>
          <p:cNvSpPr/>
          <p:nvPr/>
        </p:nvSpPr>
        <p:spPr>
          <a:xfrm flipV="1">
            <a:off x="7579950" y="4426380"/>
            <a:ext cx="3745732" cy="1725361"/>
          </a:xfrm>
          <a:prstGeom prst="arc">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Graphic 18" descr="Smiling face with no fill">
            <a:extLst>
              <a:ext uri="{FF2B5EF4-FFF2-40B4-BE49-F238E27FC236}">
                <a16:creationId xmlns:a16="http://schemas.microsoft.com/office/drawing/2014/main" id="{0ABBF06A-E8C5-49ED-8850-2CA74C6603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94450" y="5686418"/>
            <a:ext cx="457200" cy="457200"/>
          </a:xfrm>
          <a:prstGeom prst="rect">
            <a:avLst/>
          </a:prstGeom>
        </p:spPr>
      </p:pic>
      <p:pic>
        <p:nvPicPr>
          <p:cNvPr id="21" name="Graphic 20" descr="Neutral face with no fill">
            <a:extLst>
              <a:ext uri="{FF2B5EF4-FFF2-40B4-BE49-F238E27FC236}">
                <a16:creationId xmlns:a16="http://schemas.microsoft.com/office/drawing/2014/main" id="{3E1D4B6B-EEA0-49AC-927F-EAB4BE1726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10066" y="5495682"/>
            <a:ext cx="457200" cy="457200"/>
          </a:xfrm>
          <a:prstGeom prst="rect">
            <a:avLst/>
          </a:prstGeom>
        </p:spPr>
      </p:pic>
      <p:pic>
        <p:nvPicPr>
          <p:cNvPr id="23" name="Graphic 22" descr="Sad face with no fill">
            <a:extLst>
              <a:ext uri="{FF2B5EF4-FFF2-40B4-BE49-F238E27FC236}">
                <a16:creationId xmlns:a16="http://schemas.microsoft.com/office/drawing/2014/main" id="{93387C91-3687-4D52-9385-03AEC2D68E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56809" y="4881044"/>
            <a:ext cx="457200" cy="457200"/>
          </a:xfrm>
          <a:prstGeom prst="rect">
            <a:avLst/>
          </a:prstGeom>
        </p:spPr>
      </p:pic>
      <p:sp>
        <p:nvSpPr>
          <p:cNvPr id="20" name="Content Placeholder 7">
            <a:extLst>
              <a:ext uri="{FF2B5EF4-FFF2-40B4-BE49-F238E27FC236}">
                <a16:creationId xmlns:a16="http://schemas.microsoft.com/office/drawing/2014/main" id="{B06F895C-1459-45F5-BE4A-6F78761CC2FD}"/>
              </a:ext>
            </a:extLst>
          </p:cNvPr>
          <p:cNvSpPr txBox="1">
            <a:spLocks/>
          </p:cNvSpPr>
          <p:nvPr/>
        </p:nvSpPr>
        <p:spPr>
          <a:xfrm>
            <a:off x="609600" y="4415766"/>
            <a:ext cx="8531534" cy="18628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Lucida Grande"/>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Lucida Grande"/>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Lucida Grande"/>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Lucida Grande"/>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Lucida Grande"/>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2400" dirty="0"/>
              <a:t>Engineers need to keep thorough documentation of the modal testing and model correlation choices and their associated rationale, which is key to bringing new Decision Makers quickly and succinctly up to speed.</a:t>
            </a:r>
          </a:p>
        </p:txBody>
      </p:sp>
      <p:pic>
        <p:nvPicPr>
          <p:cNvPr id="11" name="Audio 10">
            <a:hlinkClick r:id="" action="ppaction://media"/>
            <a:extLst>
              <a:ext uri="{FF2B5EF4-FFF2-40B4-BE49-F238E27FC236}">
                <a16:creationId xmlns:a16="http://schemas.microsoft.com/office/drawing/2014/main" id="{F134A769-679B-448D-8BDC-711A4944B31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pic>
        <p:nvPicPr>
          <p:cNvPr id="22" name="Picture 21">
            <a:extLst>
              <a:ext uri="{FF2B5EF4-FFF2-40B4-BE49-F238E27FC236}">
                <a16:creationId xmlns:a16="http://schemas.microsoft.com/office/drawing/2014/main" id="{2C738E09-40F7-4B42-9EB0-5FFBAF462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42035" y="3117669"/>
            <a:ext cx="967294" cy="1450941"/>
          </a:xfrm>
          <a:prstGeom prst="rect">
            <a:avLst/>
          </a:prstGeom>
        </p:spPr>
      </p:pic>
    </p:spTree>
    <p:extLst>
      <p:ext uri="{BB962C8B-B14F-4D97-AF65-F5344CB8AC3E}">
        <p14:creationId xmlns:p14="http://schemas.microsoft.com/office/powerpoint/2010/main" val="3691153206"/>
      </p:ext>
    </p:extLst>
  </p:cSld>
  <p:clrMapOvr>
    <a:masterClrMapping/>
  </p:clrMapOvr>
  <mc:AlternateContent xmlns:mc="http://schemas.openxmlformats.org/markup-compatibility/2006">
    <mc:Choice xmlns:p14="http://schemas.microsoft.com/office/powerpoint/2010/main" Requires="p14">
      <p:transition spd="slow" p14:dur="2000" advTm="51828"/>
    </mc:Choice>
    <mc:Fallback>
      <p:transition spd="slow" advTm="5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PresentationPro_InMotionVide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67DE6855525444A8EA5CC88121E96B" ma:contentTypeVersion="" ma:contentTypeDescription="Create a new document." ma:contentTypeScope="" ma:versionID="e38b71e6f0b5e150a0f0f78af90c0bf0">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5E6EB5-CBE2-4914-A149-F7CA2B4ABE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EA56E6F-F305-4B50-81BA-F0C985E73ADD}">
  <ds:schemaRefs>
    <ds:schemaRef ds:uri="http://schemas.microsoft.com/office/2006/metadata/properties"/>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4A353F22-3C51-4EF0-9AB8-0698DA6740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17750</TotalTime>
  <Words>1278</Words>
  <Application>Microsoft Office PowerPoint</Application>
  <PresentationFormat>Widescreen</PresentationFormat>
  <Paragraphs>128</Paragraphs>
  <Slides>12</Slides>
  <Notes>3</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Lucida Grande</vt:lpstr>
      <vt:lpstr>Wingdings</vt:lpstr>
      <vt:lpstr>PresentationPro_InMotionVideo</vt:lpstr>
      <vt:lpstr>How to Educate Decision Makers on the Value and Necessity of Modal Testing and Model Correlation:   Tips for Young Engineers IMAC XL</vt:lpstr>
      <vt:lpstr>Motivation</vt:lpstr>
      <vt:lpstr>Decision Makers Role &amp; Responsibility</vt:lpstr>
      <vt:lpstr>Engineers Role &amp; Responsibility</vt:lpstr>
      <vt:lpstr>Communication Challenge 1</vt:lpstr>
      <vt:lpstr>Communication Challenge 2</vt:lpstr>
      <vt:lpstr>Communication Challenge 3</vt:lpstr>
      <vt:lpstr>Consequences Of Not Performing Sufficient Modal Testing And Model Correlation</vt:lpstr>
      <vt:lpstr>Need For Thorough Documentation</vt:lpstr>
      <vt:lpstr>Not Knowing What You Don’t Know</vt:lpstr>
      <vt:lpstr>Future Communication</vt:lpstr>
      <vt:lpstr>PowerPoint Presentation</vt:lpstr>
    </vt:vector>
  </TitlesOfParts>
  <Company>LMIT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Loads_and_Dynamics_State_of_the_Discipline_JUN2016-v3</dc:title>
  <dc:creator>LMIT-ODIN</dc:creator>
  <cp:lastModifiedBy>AKERS, JAMES C. (GRC-LMD0)</cp:lastModifiedBy>
  <cp:revision>781</cp:revision>
  <cp:lastPrinted>2020-02-03T18:01:20Z</cp:lastPrinted>
  <dcterms:created xsi:type="dcterms:W3CDTF">2007-07-05T00:21:52Z</dcterms:created>
  <dcterms:modified xsi:type="dcterms:W3CDTF">2021-12-25T23:59:17Z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0x0101002667DE6855525444A8EA5CC88121E96B</vt:lpwstr>
  </property>
</Properties>
</file>