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17"/>
  </p:notesMasterIdLst>
  <p:sldIdLst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</p:sldIdLst>
  <p:sldSz cx="9144000" cy="5143500" type="screen16x9"/>
  <p:notesSz cx="6858000" cy="9144000"/>
  <p:embeddedFontLst>
    <p:embeddedFont>
      <p:font typeface="Arial Black" panose="020B0604020202020204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Exo 2" pitchFamily="2" charset="77"/>
      <p:regular r:id="rId28"/>
      <p:bold r:id="rId29"/>
      <p:italic r:id="rId30"/>
      <p:boldItalic r:id="rId31"/>
    </p:embeddedFont>
    <p:embeddedFont>
      <p:font typeface="Helvetica Neue" panose="02000503000000020004" pitchFamily="2" charset="0"/>
      <p:bold r:id="rId32"/>
      <p:boldItalic r:id="rId33"/>
    </p:embeddedFont>
    <p:embeddedFont>
      <p:font typeface="Raleway" pitchFamily="2" charset="77"/>
      <p:regular r:id="rId34"/>
      <p:bold r:id="rId35"/>
      <p:italic r:id="rId36"/>
      <p:boldItalic r:id="rId37"/>
    </p:embeddedFont>
    <p:embeddedFont>
      <p:font typeface="Raleway Light" panose="020F0302020204030204" pitchFamily="34" charset="0"/>
      <p:regular r:id="rId38"/>
      <p:bold r:id="rId39"/>
      <p:italic r:id="rId40"/>
      <p:boldItalic r:id="rId41"/>
    </p:embeddedFont>
    <p:embeddedFont>
      <p:font typeface="Trebuchet MS" panose="020B0703020202090204" pitchFamily="34" charset="0"/>
      <p:regular r:id="rId42"/>
      <p:bold r:id="rId43"/>
      <p: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8139560-855A-4B6C-920F-A6E5D1487232}">
  <a:tblStyle styleId="{38139560-855A-4B6C-920F-A6E5D148723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56" d="100"/>
          <a:sy n="156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font" Target="fonts/font25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font" Target="fonts/font2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font" Target="fonts/font26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46" Type="http://schemas.openxmlformats.org/officeDocument/2006/relationships/viewProps" Target="viewProps.xml"/><Relationship Id="rId20" Type="http://schemas.openxmlformats.org/officeDocument/2006/relationships/font" Target="fonts/font3.fntdata"/><Relationship Id="rId41" Type="http://schemas.openxmlformats.org/officeDocument/2006/relationships/font" Target="fonts/font2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01e1d39b1d_0_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101e1d39b1d_0_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01e1d39b1d_0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01e1d39b1d_0_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01e1d39b1d_0_6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01e1d39b1d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01e1d39b1d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01e1d39b1d_0_8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101e1d39b1d_0_8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01e1d39b1d_0_9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01e1d39b1d_0_9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026e26df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026e26df4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101e1d39b1d_0_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101e1d39b1d_0_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101e1d39b1d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101e1d39b1d_0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101e1d39b1d_0_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101e1d39b1d_0_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01e1d39b1d_0_5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101e1d39b1d_0_5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01e1d39b1d_0_5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01e1d39b1d_0_5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101e1d39b1d_0_5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101e1d39b1d_0_5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01e1d39b1d_0_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101e1d39b1d_0_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101e1d39b1d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101e1d39b1d_0_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047875" y="1380100"/>
            <a:ext cx="69981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693931" y="2748122"/>
            <a:ext cx="435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109200" y="3106625"/>
            <a:ext cx="33630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661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7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306150" y="54444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2118448" y="54444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3" hasCustomPrompt="1"/>
          </p:nvPr>
        </p:nvSpPr>
        <p:spPr>
          <a:xfrm>
            <a:off x="2101581" y="1521803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4" hasCustomPrompt="1"/>
          </p:nvPr>
        </p:nvSpPr>
        <p:spPr>
          <a:xfrm>
            <a:off x="2105406" y="248716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5" hasCustomPrompt="1"/>
          </p:nvPr>
        </p:nvSpPr>
        <p:spPr>
          <a:xfrm>
            <a:off x="5922008" y="2092638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6" hasCustomPrompt="1"/>
          </p:nvPr>
        </p:nvSpPr>
        <p:spPr>
          <a:xfrm>
            <a:off x="5922008" y="3112336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7" hasCustomPrompt="1"/>
          </p:nvPr>
        </p:nvSpPr>
        <p:spPr>
          <a:xfrm>
            <a:off x="5922008" y="4132033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 idx="8"/>
          </p:nvPr>
        </p:nvSpPr>
        <p:spPr>
          <a:xfrm>
            <a:off x="302175" y="1521803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ctrTitle" idx="9"/>
          </p:nvPr>
        </p:nvSpPr>
        <p:spPr>
          <a:xfrm>
            <a:off x="306000" y="248716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ctrTitle" idx="13"/>
          </p:nvPr>
        </p:nvSpPr>
        <p:spPr>
          <a:xfrm>
            <a:off x="6811550" y="209263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ctrTitle" idx="14"/>
          </p:nvPr>
        </p:nvSpPr>
        <p:spPr>
          <a:xfrm>
            <a:off x="6811550" y="3112336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ctrTitle" idx="15"/>
          </p:nvPr>
        </p:nvSpPr>
        <p:spPr>
          <a:xfrm>
            <a:off x="6811550" y="4132033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cxnSp>
        <p:nvCxnSpPr>
          <p:cNvPr id="26" name="Google Shape;26;p3"/>
          <p:cNvCxnSpPr/>
          <p:nvPr/>
        </p:nvCxnSpPr>
        <p:spPr>
          <a:xfrm>
            <a:off x="3295350" y="-95750"/>
            <a:ext cx="0" cy="23379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3"/>
          <p:cNvCxnSpPr/>
          <p:nvPr/>
        </p:nvCxnSpPr>
        <p:spPr>
          <a:xfrm>
            <a:off x="5745725" y="2931300"/>
            <a:ext cx="0" cy="23379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28;p3"/>
          <p:cNvSpPr txBox="1">
            <a:spLocks noGrp="1"/>
          </p:cNvSpPr>
          <p:nvPr>
            <p:ph type="title" idx="16"/>
          </p:nvPr>
        </p:nvSpPr>
        <p:spPr>
          <a:xfrm>
            <a:off x="3381525" y="1572300"/>
            <a:ext cx="2259600" cy="19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CUSTOM_18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32" name="Google Shape;32;p4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3" name="Google Shape;3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5949" y="0"/>
            <a:ext cx="5268050" cy="52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CUSTOM_18_1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>
            <a:spLocks noGrp="1"/>
          </p:cNvSpPr>
          <p:nvPr>
            <p:ph type="ctrTitle"/>
          </p:nvPr>
        </p:nvSpPr>
        <p:spPr>
          <a:xfrm flipH="1">
            <a:off x="337650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4100489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5086550" y="4118950"/>
            <a:ext cx="43503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CUSTOM_18_1_1_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42" name="Google Shape;42;p6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3" name="Google Shape;4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5952" y="-124548"/>
            <a:ext cx="5268050" cy="52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dpoint">
  <p:cSld name="CUSTOM_18_1_1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47" name="Google Shape;47;p7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CUSTOM_28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ctrTitle" idx="2"/>
          </p:nvPr>
        </p:nvSpPr>
        <p:spPr>
          <a:xfrm>
            <a:off x="674010" y="1420667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ubTitle" idx="1"/>
          </p:nvPr>
        </p:nvSpPr>
        <p:spPr>
          <a:xfrm>
            <a:off x="674010" y="1714917"/>
            <a:ext cx="170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ctrTitle" idx="3"/>
          </p:nvPr>
        </p:nvSpPr>
        <p:spPr>
          <a:xfrm>
            <a:off x="761760" y="3267373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ubTitle" idx="4"/>
          </p:nvPr>
        </p:nvSpPr>
        <p:spPr>
          <a:xfrm>
            <a:off x="761760" y="3561623"/>
            <a:ext cx="170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ctrTitle" idx="5"/>
          </p:nvPr>
        </p:nvSpPr>
        <p:spPr>
          <a:xfrm>
            <a:off x="5119122" y="1299042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ubTitle" idx="6"/>
          </p:nvPr>
        </p:nvSpPr>
        <p:spPr>
          <a:xfrm>
            <a:off x="5119124" y="1593292"/>
            <a:ext cx="17931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ctrTitle" idx="7"/>
          </p:nvPr>
        </p:nvSpPr>
        <p:spPr>
          <a:xfrm>
            <a:off x="5047297" y="3267373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ubTitle" idx="8"/>
          </p:nvPr>
        </p:nvSpPr>
        <p:spPr>
          <a:xfrm>
            <a:off x="5047299" y="3561623"/>
            <a:ext cx="17931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cxnSp>
        <p:nvCxnSpPr>
          <p:cNvPr id="58" name="Google Shape;58;p8"/>
          <p:cNvCxnSpPr/>
          <p:nvPr/>
        </p:nvCxnSpPr>
        <p:spPr>
          <a:xfrm>
            <a:off x="4568550" y="2266025"/>
            <a:ext cx="0" cy="303990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pdates">
  <p:cSld name="CUSTOM_33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/>
        </p:nvSpPr>
        <p:spPr>
          <a:xfrm>
            <a:off x="642050" y="1146650"/>
            <a:ext cx="8042100" cy="36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9"/>
          <p:cNvSpPr/>
          <p:nvPr/>
        </p:nvSpPr>
        <p:spPr>
          <a:xfrm>
            <a:off x="4136100" y="923175"/>
            <a:ext cx="871800" cy="36600"/>
          </a:xfrm>
          <a:prstGeom prst="rect">
            <a:avLst/>
          </a:prstGeom>
          <a:solidFill>
            <a:srgbClr val="CC41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88164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1" descr="A picture containing sky, sta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9490"/>
            <a:ext cx="6858000" cy="1330124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1"/>
          <p:cNvSpPr/>
          <p:nvPr/>
        </p:nvSpPr>
        <p:spPr>
          <a:xfrm>
            <a:off x="0" y="4084319"/>
            <a:ext cx="9144000" cy="105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" name="Google Shape;7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076" y="2118251"/>
            <a:ext cx="1844338" cy="864108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1"/>
          <p:cNvSpPr/>
          <p:nvPr/>
        </p:nvSpPr>
        <p:spPr>
          <a:xfrm>
            <a:off x="346301" y="340969"/>
            <a:ext cx="3009300" cy="2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75" tIns="50925" rIns="101875" bIns="509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 u="none" strike="noStrike" cap="none">
                <a:solidFill>
                  <a:srgbClr val="677085"/>
                </a:solidFill>
                <a:latin typeface="Arial"/>
                <a:ea typeface="Arial"/>
                <a:cs typeface="Arial"/>
                <a:sym typeface="Arial"/>
              </a:rPr>
              <a:t>National Aeronautics and Space Administration</a:t>
            </a:r>
            <a:endParaRPr/>
          </a:p>
        </p:txBody>
      </p:sp>
      <p:sp>
        <p:nvSpPr>
          <p:cNvPr id="77" name="Google Shape;77;p11"/>
          <p:cNvSpPr/>
          <p:nvPr/>
        </p:nvSpPr>
        <p:spPr>
          <a:xfrm>
            <a:off x="346295" y="4629545"/>
            <a:ext cx="2306100" cy="2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75" tIns="50925" rIns="101875" bIns="509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 u="none" strike="noStrike" cap="none">
                <a:solidFill>
                  <a:srgbClr val="677085"/>
                </a:solidFill>
                <a:latin typeface="Arial Black"/>
                <a:ea typeface="Arial Black"/>
                <a:cs typeface="Arial Black"/>
                <a:sym typeface="Arial Black"/>
              </a:rPr>
              <a:t>www.nasa.gov</a:t>
            </a:r>
            <a:endParaRPr sz="2400" b="1" i="0" u="none" strike="noStrike" cap="none">
              <a:solidFill>
                <a:srgbClr val="67708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78" name="Google Shape;78;p11"/>
          <p:cNvCxnSpPr/>
          <p:nvPr/>
        </p:nvCxnSpPr>
        <p:spPr>
          <a:xfrm>
            <a:off x="4663281" y="2571477"/>
            <a:ext cx="4299600" cy="0"/>
          </a:xfrm>
          <a:prstGeom prst="straightConnector1">
            <a:avLst/>
          </a:prstGeom>
          <a:noFill/>
          <a:ln w="317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9" name="Google Shape;79;p11"/>
          <p:cNvSpPr txBox="1">
            <a:spLocks noGrp="1"/>
          </p:cNvSpPr>
          <p:nvPr>
            <p:ph type="title"/>
          </p:nvPr>
        </p:nvSpPr>
        <p:spPr>
          <a:xfrm>
            <a:off x="4602240" y="1828523"/>
            <a:ext cx="44313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Calibri"/>
              <a:buNone/>
              <a:defRPr sz="46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1"/>
          </p:nvPr>
        </p:nvSpPr>
        <p:spPr>
          <a:xfrm>
            <a:off x="4602239" y="2667463"/>
            <a:ext cx="44313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>
            <a:off x="346295" y="107156"/>
            <a:ext cx="77460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Calibri"/>
              <a:buNone/>
              <a:defRPr>
                <a:solidFill>
                  <a:srgbClr val="222A3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>
            <a:off x="346295" y="503339"/>
            <a:ext cx="84264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2791328" y="4955306"/>
            <a:ext cx="16281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1">
                <a:solidFill>
                  <a:srgbClr val="ADB8CC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3770675" y="4955298"/>
            <a:ext cx="28557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>
                <a:solidFill>
                  <a:srgbClr val="ADB8CC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/>
          <p:nvPr/>
        </p:nvSpPr>
        <p:spPr>
          <a:xfrm>
            <a:off x="7468741" y="4955298"/>
            <a:ext cx="9933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rPr>
              <a:t> Page </a:t>
            </a:r>
            <a:fld id="{00000000-1234-1234-1234-123412341234}" type="slidenum">
              <a:rPr lang="en"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1" i="0" u="none" strike="noStrike" cap="none">
              <a:solidFill>
                <a:srgbClr val="ADB8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>
            <a:off x="346295" y="107156"/>
            <a:ext cx="77460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1"/>
          </p:nvPr>
        </p:nvSpPr>
        <p:spPr>
          <a:xfrm>
            <a:off x="346294" y="522215"/>
            <a:ext cx="40575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A35"/>
              </a:buClr>
              <a:buSzPts val="1600"/>
              <a:buChar char="•"/>
              <a:defRPr>
                <a:solidFill>
                  <a:srgbClr val="222A35"/>
                </a:solidFill>
              </a:defRPr>
            </a:lvl1pPr>
            <a:lvl2pPr marL="91440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22A35"/>
              </a:buClr>
              <a:buSzPts val="1600"/>
              <a:buChar char="•"/>
              <a:defRPr>
                <a:solidFill>
                  <a:srgbClr val="222A35"/>
                </a:solidFill>
              </a:defRPr>
            </a:lvl2pPr>
            <a:lvl3pPr marL="137160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22A35"/>
              </a:buClr>
              <a:buSzPts val="1600"/>
              <a:buChar char="•"/>
              <a:defRPr>
                <a:solidFill>
                  <a:srgbClr val="222A35"/>
                </a:solidFill>
              </a:defRPr>
            </a:lvl3pPr>
            <a:lvl4pPr marL="182880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22A35"/>
              </a:buClr>
              <a:buSzPts val="1600"/>
              <a:buChar char="•"/>
              <a:defRPr>
                <a:solidFill>
                  <a:srgbClr val="222A35"/>
                </a:solidFill>
              </a:defRPr>
            </a:lvl4pPr>
            <a:lvl5pPr marL="228600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22A35"/>
              </a:buClr>
              <a:buSzPts val="1600"/>
              <a:buChar char="•"/>
              <a:defRPr>
                <a:solidFill>
                  <a:srgbClr val="222A35"/>
                </a:solidFill>
              </a:defRPr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body" idx="2"/>
          </p:nvPr>
        </p:nvSpPr>
        <p:spPr>
          <a:xfrm>
            <a:off x="4740055" y="522215"/>
            <a:ext cx="40575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A35"/>
              </a:buClr>
              <a:buSzPts val="1600"/>
              <a:buChar char="•"/>
              <a:defRPr>
                <a:solidFill>
                  <a:srgbClr val="222A35"/>
                </a:solidFill>
              </a:defRPr>
            </a:lvl1pPr>
            <a:lvl2pPr marL="91440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22A35"/>
              </a:buClr>
              <a:buSzPts val="1600"/>
              <a:buChar char="•"/>
              <a:defRPr>
                <a:solidFill>
                  <a:srgbClr val="222A35"/>
                </a:solidFill>
              </a:defRPr>
            </a:lvl2pPr>
            <a:lvl3pPr marL="137160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22A35"/>
              </a:buClr>
              <a:buSzPts val="1600"/>
              <a:buChar char="•"/>
              <a:defRPr>
                <a:solidFill>
                  <a:srgbClr val="222A35"/>
                </a:solidFill>
              </a:defRPr>
            </a:lvl3pPr>
            <a:lvl4pPr marL="182880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22A35"/>
              </a:buClr>
              <a:buSzPts val="1600"/>
              <a:buChar char="•"/>
              <a:defRPr>
                <a:solidFill>
                  <a:srgbClr val="222A35"/>
                </a:solidFill>
              </a:defRPr>
            </a:lvl4pPr>
            <a:lvl5pPr marL="228600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22A35"/>
              </a:buClr>
              <a:buSzPts val="1600"/>
              <a:buChar char="•"/>
              <a:defRPr>
                <a:solidFill>
                  <a:srgbClr val="222A35"/>
                </a:solidFill>
              </a:defRPr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dt" idx="10"/>
          </p:nvPr>
        </p:nvSpPr>
        <p:spPr>
          <a:xfrm>
            <a:off x="2791328" y="4955306"/>
            <a:ext cx="16281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ADB8CC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ftr" idx="11"/>
          </p:nvPr>
        </p:nvSpPr>
        <p:spPr>
          <a:xfrm>
            <a:off x="3770675" y="4955298"/>
            <a:ext cx="28557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ADB8CC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7468741" y="4955298"/>
            <a:ext cx="9933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rPr>
              <a:t> Page </a:t>
            </a:r>
            <a:fld id="{00000000-1234-1234-1234-123412341234}" type="slidenum">
              <a:rPr lang="en"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1" i="0" u="none" strike="noStrike" cap="none">
              <a:solidFill>
                <a:srgbClr val="ADB8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346295" y="107157"/>
            <a:ext cx="77460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Calibri"/>
              <a:buNone/>
              <a:defRPr b="1">
                <a:solidFill>
                  <a:srgbClr val="222A3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dt" idx="10"/>
          </p:nvPr>
        </p:nvSpPr>
        <p:spPr>
          <a:xfrm>
            <a:off x="2791328" y="4955306"/>
            <a:ext cx="16281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ADB8CC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ftr" idx="11"/>
          </p:nvPr>
        </p:nvSpPr>
        <p:spPr>
          <a:xfrm>
            <a:off x="3770675" y="4955298"/>
            <a:ext cx="28557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ADB8CC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7468741" y="4955298"/>
            <a:ext cx="9933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rPr>
              <a:t> Page </a:t>
            </a:r>
            <a:fld id="{00000000-1234-1234-1234-123412341234}" type="slidenum">
              <a:rPr lang="en"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1" i="0" u="none" strike="noStrike" cap="none">
              <a:solidFill>
                <a:srgbClr val="ADB8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dt" idx="10"/>
          </p:nvPr>
        </p:nvSpPr>
        <p:spPr>
          <a:xfrm>
            <a:off x="2791328" y="4955306"/>
            <a:ext cx="16281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ADB8CC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ftr" idx="11"/>
          </p:nvPr>
        </p:nvSpPr>
        <p:spPr>
          <a:xfrm>
            <a:off x="3770675" y="4955298"/>
            <a:ext cx="28557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ADB8CC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7468741" y="4955298"/>
            <a:ext cx="9933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rPr>
              <a:t> Page </a:t>
            </a:r>
            <a:fld id="{00000000-1234-1234-1234-123412341234}" type="slidenum">
              <a:rPr lang="en"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1" i="0" u="none" strike="noStrike" cap="none">
              <a:solidFill>
                <a:srgbClr val="ADB8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footer art">
  <p:cSld name="Blank no footer ar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/>
          <p:nvPr/>
        </p:nvSpPr>
        <p:spPr>
          <a:xfrm>
            <a:off x="0" y="4265802"/>
            <a:ext cx="9144000" cy="877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6"/>
          <p:cNvSpPr txBox="1">
            <a:spLocks noGrp="1"/>
          </p:cNvSpPr>
          <p:nvPr>
            <p:ph type="title"/>
          </p:nvPr>
        </p:nvSpPr>
        <p:spPr>
          <a:xfrm>
            <a:off x="346295" y="107157"/>
            <a:ext cx="77460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Calibri"/>
              <a:buNone/>
              <a:defRPr b="1">
                <a:solidFill>
                  <a:srgbClr val="222A3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dt" idx="10"/>
          </p:nvPr>
        </p:nvSpPr>
        <p:spPr>
          <a:xfrm>
            <a:off x="2791328" y="4955306"/>
            <a:ext cx="16281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ftr" idx="11"/>
          </p:nvPr>
        </p:nvSpPr>
        <p:spPr>
          <a:xfrm>
            <a:off x="3770675" y="4955298"/>
            <a:ext cx="28557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7433581" y="4787673"/>
            <a:ext cx="9933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Page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PR Format">
  <p:cSld name="MPR Forma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dt" idx="10"/>
          </p:nvPr>
        </p:nvSpPr>
        <p:spPr>
          <a:xfrm>
            <a:off x="2791328" y="4955306"/>
            <a:ext cx="16281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ftr" idx="11"/>
          </p:nvPr>
        </p:nvSpPr>
        <p:spPr>
          <a:xfrm>
            <a:off x="3770675" y="4955298"/>
            <a:ext cx="28557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2" name="Google Shape;112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5983" y="107156"/>
            <a:ext cx="527367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346295" y="528506"/>
            <a:ext cx="8426400" cy="42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</a:defRPr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</a:defRPr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</a:defRPr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</a:defRPr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</a:defRPr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1120860" y="107157"/>
            <a:ext cx="6971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Page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2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3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, title only">
  <p:cSld name="Blank, title 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/>
          <p:nvPr/>
        </p:nvSpPr>
        <p:spPr>
          <a:xfrm>
            <a:off x="0" y="4265802"/>
            <a:ext cx="9144000" cy="8778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346295" y="107157"/>
            <a:ext cx="77460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Calibri"/>
              <a:buNone/>
              <a:defRPr b="1">
                <a:solidFill>
                  <a:srgbClr val="222A3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dt" idx="10"/>
          </p:nvPr>
        </p:nvSpPr>
        <p:spPr>
          <a:xfrm>
            <a:off x="2791328" y="4955306"/>
            <a:ext cx="16281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ftr" idx="11"/>
          </p:nvPr>
        </p:nvSpPr>
        <p:spPr>
          <a:xfrm>
            <a:off x="3770675" y="4955298"/>
            <a:ext cx="28557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sldNum" idx="12"/>
          </p:nvPr>
        </p:nvSpPr>
        <p:spPr>
          <a:xfrm>
            <a:off x="7433581" y="4787673"/>
            <a:ext cx="9933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Page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2" name="Google Shape;122;p18"/>
          <p:cNvSpPr/>
          <p:nvPr/>
        </p:nvSpPr>
        <p:spPr>
          <a:xfrm>
            <a:off x="8262713" y="94375"/>
            <a:ext cx="861900" cy="641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26693" y="2122508"/>
            <a:ext cx="817960" cy="67386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/>
          <p:nvPr/>
        </p:nvSpPr>
        <p:spPr>
          <a:xfrm>
            <a:off x="8117785" y="0"/>
            <a:ext cx="1026300" cy="797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9"/>
          <p:cNvSpPr txBox="1">
            <a:spLocks noGrp="1"/>
          </p:cNvSpPr>
          <p:nvPr>
            <p:ph type="sldNum" idx="12"/>
          </p:nvPr>
        </p:nvSpPr>
        <p:spPr>
          <a:xfrm>
            <a:off x="7433581" y="4787673"/>
            <a:ext cx="9933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Page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ving Stars #1">
  <p:cSld name="Moving Stars #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77224" y="107156"/>
            <a:ext cx="604613" cy="498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682321" cy="3857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 rotWithShape="1">
          <a:blip r:embed="rId4">
            <a:alphaModFix amt="15000"/>
          </a:blip>
          <a:srcRect/>
          <a:stretch/>
        </p:blipFill>
        <p:spPr>
          <a:xfrm>
            <a:off x="1670349" y="1495425"/>
            <a:ext cx="3214687" cy="1614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/>
          <p:cNvPicPr preferRelativeResize="0"/>
          <p:nvPr/>
        </p:nvPicPr>
        <p:blipFill rotWithShape="1">
          <a:blip r:embed="rId5">
            <a:alphaModFix amt="10000"/>
          </a:blip>
          <a:srcRect/>
          <a:stretch/>
        </p:blipFill>
        <p:spPr>
          <a:xfrm>
            <a:off x="1735662" y="2300288"/>
            <a:ext cx="5043483" cy="407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0"/>
          <p:cNvPicPr preferRelativeResize="0"/>
          <p:nvPr/>
        </p:nvPicPr>
        <p:blipFill rotWithShape="1">
          <a:blip r:embed="rId6">
            <a:alphaModFix amt="40000"/>
          </a:blip>
          <a:srcRect/>
          <a:stretch/>
        </p:blipFill>
        <p:spPr>
          <a:xfrm>
            <a:off x="308869" y="679161"/>
            <a:ext cx="3766438" cy="2973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0"/>
          <p:cNvPicPr preferRelativeResize="0"/>
          <p:nvPr/>
        </p:nvPicPr>
        <p:blipFill rotWithShape="1">
          <a:blip r:embed="rId7">
            <a:alphaModFix amt="7000"/>
          </a:blip>
          <a:srcRect l="12449"/>
          <a:stretch/>
        </p:blipFill>
        <p:spPr>
          <a:xfrm>
            <a:off x="0" y="0"/>
            <a:ext cx="4502560" cy="51429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4" name="Google Shape;134;p20"/>
          <p:cNvCxnSpPr/>
          <p:nvPr/>
        </p:nvCxnSpPr>
        <p:spPr>
          <a:xfrm>
            <a:off x="4663281" y="2571477"/>
            <a:ext cx="4299600" cy="0"/>
          </a:xfrm>
          <a:prstGeom prst="straightConnector1">
            <a:avLst/>
          </a:prstGeom>
          <a:noFill/>
          <a:ln w="317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5" name="Google Shape;135;p20"/>
          <p:cNvSpPr/>
          <p:nvPr/>
        </p:nvSpPr>
        <p:spPr>
          <a:xfrm>
            <a:off x="0" y="0"/>
            <a:ext cx="9144000" cy="168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0"/>
          <p:cNvSpPr/>
          <p:nvPr/>
        </p:nvSpPr>
        <p:spPr>
          <a:xfrm>
            <a:off x="0" y="3462338"/>
            <a:ext cx="9144000" cy="168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0076" y="2118251"/>
            <a:ext cx="1844338" cy="86410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4602240" y="1726073"/>
            <a:ext cx="44313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Calibri"/>
              <a:buNone/>
              <a:defRPr sz="46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4602239" y="2667463"/>
            <a:ext cx="44313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type="obj">
  <p:cSld name="OBJEC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0200" rtl="0"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1pPr>
            <a:lvl2pPr marL="914400" lvl="1" indent="-330200" rtl="0">
              <a:spcBef>
                <a:spcPts val="500"/>
              </a:spcBef>
              <a:spcAft>
                <a:spcPts val="0"/>
              </a:spcAft>
              <a:buSzPts val="1600"/>
              <a:buChar char="•"/>
              <a:defRPr/>
            </a:lvl2pPr>
            <a:lvl3pPr marL="1371600" lvl="2" indent="-330200" rtl="0">
              <a:spcBef>
                <a:spcPts val="500"/>
              </a:spcBef>
              <a:spcAft>
                <a:spcPts val="0"/>
              </a:spcAft>
              <a:buSzPts val="1600"/>
              <a:buChar char="•"/>
              <a:defRPr/>
            </a:lvl3pPr>
            <a:lvl4pPr marL="1828800" lvl="3" indent="-330200" rtl="0">
              <a:spcBef>
                <a:spcPts val="5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 rtl="0">
              <a:spcBef>
                <a:spcPts val="5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_1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>
            <a:spLocks noGrp="1"/>
          </p:cNvSpPr>
          <p:nvPr>
            <p:ph type="dt" idx="10"/>
          </p:nvPr>
        </p:nvSpPr>
        <p:spPr>
          <a:xfrm>
            <a:off x="0" y="5029200"/>
            <a:ext cx="2133600" cy="1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ftr" idx="11"/>
          </p:nvPr>
        </p:nvSpPr>
        <p:spPr>
          <a:xfrm>
            <a:off x="3132666" y="5042694"/>
            <a:ext cx="2895600" cy="1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1">
                <a:solidFill>
                  <a:srgbClr val="595959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sldNum" idx="12"/>
          </p:nvPr>
        </p:nvSpPr>
        <p:spPr>
          <a:xfrm>
            <a:off x="7010400" y="5016500"/>
            <a:ext cx="2133600" cy="1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8" name="Google Shape;158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14267" y="69851"/>
            <a:ext cx="571500" cy="4724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" name="Google Shape;159;p24"/>
          <p:cNvCxnSpPr/>
          <p:nvPr/>
        </p:nvCxnSpPr>
        <p:spPr>
          <a:xfrm>
            <a:off x="0" y="514350"/>
            <a:ext cx="8382000" cy="0"/>
          </a:xfrm>
          <a:prstGeom prst="straightConnector1">
            <a:avLst/>
          </a:prstGeom>
          <a:noFill/>
          <a:ln w="222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pic>
        <p:nvPicPr>
          <p:cNvPr id="160" name="Google Shape;160;p24" descr="STO symbo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61" y="20857"/>
            <a:ext cx="701354" cy="466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_1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>
            <a:spLocks noGrp="1"/>
          </p:cNvSpPr>
          <p:nvPr>
            <p:ph type="sldNum" idx="12"/>
          </p:nvPr>
        </p:nvSpPr>
        <p:spPr>
          <a:xfrm>
            <a:off x="7550727" y="4975490"/>
            <a:ext cx="739500" cy="1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300" tIns="41150" rIns="82300" bIns="411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3" name="Google Shape;163;p25"/>
          <p:cNvSpPr txBox="1">
            <a:spLocks noGrp="1"/>
          </p:cNvSpPr>
          <p:nvPr>
            <p:ph type="title"/>
          </p:nvPr>
        </p:nvSpPr>
        <p:spPr>
          <a:xfrm>
            <a:off x="1186295" y="95393"/>
            <a:ext cx="7091700" cy="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00" tIns="45850" rIns="91700" bIns="4585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4" name="Google Shape;164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0624" y="62219"/>
            <a:ext cx="744518" cy="3630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5" name="Google Shape;165;p25"/>
          <p:cNvCxnSpPr/>
          <p:nvPr/>
        </p:nvCxnSpPr>
        <p:spPr>
          <a:xfrm>
            <a:off x="1194955" y="441232"/>
            <a:ext cx="7100400" cy="63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 Slide_2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>
            <a:spLocks noGrp="1"/>
          </p:cNvSpPr>
          <p:nvPr>
            <p:ph type="sldNum" idx="12"/>
          </p:nvPr>
        </p:nvSpPr>
        <p:spPr>
          <a:xfrm>
            <a:off x="7550727" y="4975490"/>
            <a:ext cx="739500" cy="1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300" tIns="41150" rIns="82300" bIns="411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800" b="1" i="0" u="none" strike="noStrike" cap="none">
                <a:solidFill>
                  <a:srgbClr val="ADB8C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title"/>
          </p:nvPr>
        </p:nvSpPr>
        <p:spPr>
          <a:xfrm>
            <a:off x="1186295" y="95393"/>
            <a:ext cx="7091700" cy="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00" tIns="45850" rIns="91700" bIns="4585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9" name="Google Shape;169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0624" y="62219"/>
            <a:ext cx="744518" cy="3630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0" name="Google Shape;170;p26"/>
          <p:cNvCxnSpPr/>
          <p:nvPr/>
        </p:nvCxnSpPr>
        <p:spPr>
          <a:xfrm>
            <a:off x="1194955" y="441232"/>
            <a:ext cx="7100400" cy="63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700"/>
              <a:buFont typeface="Raleway"/>
              <a:buNone/>
              <a:defRPr sz="2700" b="1">
                <a:solidFill>
                  <a:srgbClr val="2C3E5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Raleway Light"/>
              <a:buChar char="■"/>
              <a:defRPr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0" y="4486275"/>
            <a:ext cx="6858000" cy="49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8459623" y="4578787"/>
            <a:ext cx="457558" cy="37866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346295" y="107157"/>
            <a:ext cx="77460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346295" y="465589"/>
            <a:ext cx="84264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69" name="Google Shape;69;p10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327560" y="107157"/>
            <a:ext cx="437037" cy="36004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7433581" y="4787673"/>
            <a:ext cx="9933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ADB8C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Page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0"/>
          <p:cNvSpPr txBox="1"/>
          <p:nvPr/>
        </p:nvSpPr>
        <p:spPr>
          <a:xfrm>
            <a:off x="-2" y="4816482"/>
            <a:ext cx="3498900" cy="1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75" tIns="50925" rIns="101875" bIns="50925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i="0" u="none" strike="noStrike" cap="none">
                <a:solidFill>
                  <a:srgbClr val="ADB8CC"/>
                </a:solidFill>
                <a:latin typeface="Arial"/>
                <a:ea typeface="Arial"/>
                <a:cs typeface="Arial"/>
                <a:sym typeface="Arial"/>
              </a:rPr>
              <a:t>National Aeronautics and Space Administration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6"/>
          <p:cNvSpPr txBox="1">
            <a:spLocks noGrp="1"/>
          </p:cNvSpPr>
          <p:nvPr>
            <p:ph type="ctrTitle"/>
          </p:nvPr>
        </p:nvSpPr>
        <p:spPr>
          <a:xfrm>
            <a:off x="2192556" y="1357049"/>
            <a:ext cx="6886800" cy="178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40"/>
              <a:buFont typeface="Century Gothic"/>
              <a:buNone/>
            </a:pPr>
            <a:r>
              <a:rPr lang="en" sz="3000"/>
              <a:t>Stakeholder Engagement Program Activities Supporting the </a:t>
            </a:r>
            <a:endParaRPr sz="3000"/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40"/>
              <a:buFont typeface="Century Gothic"/>
              <a:buNone/>
            </a:pPr>
            <a:r>
              <a:rPr lang="en" sz="3000"/>
              <a:t>Satellite Needs Working Group</a:t>
            </a:r>
            <a:endParaRPr sz="3000"/>
          </a:p>
        </p:txBody>
      </p:sp>
      <p:sp>
        <p:nvSpPr>
          <p:cNvPr id="280" name="Google Shape;280;p36"/>
          <p:cNvSpPr txBox="1"/>
          <p:nvPr/>
        </p:nvSpPr>
        <p:spPr>
          <a:xfrm>
            <a:off x="3195350" y="3524950"/>
            <a:ext cx="5948700" cy="15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Andrew Molthan</a:t>
            </a:r>
            <a:r>
              <a:rPr lang="en" b="1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1,2</a:t>
            </a:r>
            <a:r>
              <a:rPr lang="en" b="1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Cerese Albers</a:t>
            </a:r>
            <a:r>
              <a:rPr lang="en" b="1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1,2</a:t>
            </a:r>
            <a:r>
              <a:rPr lang="en" b="1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Brian Freitag</a:t>
            </a:r>
            <a:r>
              <a:rPr lang="en" b="1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1,2</a:t>
            </a:r>
            <a:r>
              <a:rPr lang="en" b="1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Andrew Weis</a:t>
            </a:r>
            <a:r>
              <a:rPr lang="en" b="1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1,3</a:t>
            </a:r>
            <a:r>
              <a:rPr lang="en" b="1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endParaRPr b="1">
              <a:solidFill>
                <a:srgbClr val="CC412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Katrina Virts</a:t>
            </a:r>
            <a:r>
              <a:rPr lang="en" b="1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1,3</a:t>
            </a:r>
            <a:r>
              <a:rPr lang="en" b="1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Gerald Bawden</a:t>
            </a:r>
            <a:r>
              <a:rPr lang="en" b="1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lang="en" b="1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and Rahul Ramachandran</a:t>
            </a:r>
            <a:r>
              <a:rPr lang="en" b="1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1,2</a:t>
            </a:r>
            <a:endParaRPr b="1" baseline="30000">
              <a:solidFill>
                <a:srgbClr val="CC412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aseline="30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sz="13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Interagency Implementation and Advanced Concepts Team (IMPACT)</a:t>
            </a:r>
            <a:endParaRPr sz="13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aseline="30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2</a:t>
            </a:r>
            <a:r>
              <a:rPr lang="en" sz="13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NASA Marshall Space Flight Center, Huntsville, AL</a:t>
            </a:r>
            <a:endParaRPr sz="13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aseline="30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  <a:r>
              <a:rPr lang="en" sz="13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University of Alabama Huntsville, Huntsville, AL</a:t>
            </a:r>
            <a:endParaRPr sz="13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aseline="300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lang="en" sz="13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NASA Headquarters, Washington, D.C.</a:t>
            </a:r>
            <a:endParaRPr sz="13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1" name="Google Shape;28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1449" y="91049"/>
            <a:ext cx="1465075" cy="77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0800" y="91053"/>
            <a:ext cx="1545920" cy="772973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6"/>
          <p:cNvSpPr txBox="1"/>
          <p:nvPr/>
        </p:nvSpPr>
        <p:spPr>
          <a:xfrm>
            <a:off x="6406525" y="3095204"/>
            <a:ext cx="2667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AGU Fall Meeting 2021 / SY34A-01</a:t>
            </a:r>
            <a:endParaRPr sz="1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December 15, 2021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7"/>
          <p:cNvSpPr/>
          <p:nvPr/>
        </p:nvSpPr>
        <p:spPr>
          <a:xfrm>
            <a:off x="6700" y="-1144"/>
            <a:ext cx="9144000" cy="5143500"/>
          </a:xfrm>
          <a:prstGeom prst="rect">
            <a:avLst/>
          </a:prstGeom>
          <a:solidFill>
            <a:srgbClr val="0E101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7"/>
          <p:cNvSpPr txBox="1">
            <a:spLocks noGrp="1"/>
          </p:cNvSpPr>
          <p:nvPr>
            <p:ph type="body" idx="1"/>
          </p:nvPr>
        </p:nvSpPr>
        <p:spPr>
          <a:xfrm>
            <a:off x="346295" y="528506"/>
            <a:ext cx="8426400" cy="4217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7"/>
          <p:cNvSpPr txBox="1">
            <a:spLocks noGrp="1"/>
          </p:cNvSpPr>
          <p:nvPr>
            <p:ph type="title"/>
          </p:nvPr>
        </p:nvSpPr>
        <p:spPr>
          <a:xfrm>
            <a:off x="1120860" y="107157"/>
            <a:ext cx="6971700" cy="30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2" name="Google Shape;29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0700" y="428506"/>
            <a:ext cx="6858004" cy="385427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7"/>
          <p:cNvSpPr txBox="1">
            <a:spLocks noGrp="1"/>
          </p:cNvSpPr>
          <p:nvPr>
            <p:ph type="title"/>
          </p:nvPr>
        </p:nvSpPr>
        <p:spPr>
          <a:xfrm>
            <a:off x="6700" y="76219"/>
            <a:ext cx="9144000" cy="30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chemeClr val="l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Satellite Needs Working Group:</a:t>
            </a:r>
            <a:r>
              <a:rPr lang="en" sz="1800" dirty="0">
                <a:solidFill>
                  <a:schemeClr val="l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 Missions to Measurements and Solutions</a:t>
            </a:r>
            <a:endParaRPr sz="1800" dirty="0">
              <a:solidFill>
                <a:schemeClr val="l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94" name="Google Shape;294;p37"/>
          <p:cNvSpPr txBox="1"/>
          <p:nvPr/>
        </p:nvSpPr>
        <p:spPr>
          <a:xfrm>
            <a:off x="6700" y="4219219"/>
            <a:ext cx="91440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Calibri"/>
              </a:rPr>
              <a:t>NASA’s Earth Science Division and Earth Science Data Systems drive missions to measurements.</a:t>
            </a:r>
            <a:endParaRPr dirty="0">
              <a:solidFill>
                <a:srgbClr val="FFFF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Calibri"/>
              </a:rPr>
              <a:t>The </a:t>
            </a:r>
            <a:r>
              <a:rPr lang="en" b="1" i="1" dirty="0">
                <a:solidFill>
                  <a:srgbClr val="FFFF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Calibri"/>
              </a:rPr>
              <a:t>Satellite Needs Working Group</a:t>
            </a:r>
            <a:r>
              <a:rPr lang="en" dirty="0">
                <a:solidFill>
                  <a:schemeClr val="l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Calibri"/>
              </a:rPr>
              <a:t> </a:t>
            </a:r>
            <a:r>
              <a:rPr lang="en" b="1" i="1" dirty="0">
                <a:solidFill>
                  <a:srgbClr val="FFFF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Calibri"/>
              </a:rPr>
              <a:t>(SNWG)</a:t>
            </a:r>
            <a:r>
              <a:rPr lang="en" dirty="0">
                <a:solidFill>
                  <a:schemeClr val="l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Calibri"/>
              </a:rPr>
              <a:t> develops measurements into solutions for U.S. federal agencies.</a:t>
            </a:r>
            <a:endParaRPr dirty="0">
              <a:solidFill>
                <a:schemeClr val="l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Calibri"/>
              </a:rPr>
              <a:t>The </a:t>
            </a:r>
            <a:r>
              <a:rPr lang="en" b="1" i="1" dirty="0">
                <a:solidFill>
                  <a:srgbClr val="FF99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Calibri"/>
              </a:rPr>
              <a:t>SNWG Management Office</a:t>
            </a:r>
            <a:r>
              <a:rPr lang="en" i="1" dirty="0">
                <a:solidFill>
                  <a:schemeClr val="l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Calibri"/>
              </a:rPr>
              <a:t> </a:t>
            </a:r>
            <a:r>
              <a:rPr lang="en" dirty="0">
                <a:solidFill>
                  <a:schemeClr val="l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Calibri"/>
              </a:rPr>
              <a:t>leads NASA’s efforts to manage and execute SNWG activities.</a:t>
            </a:r>
            <a:endParaRPr dirty="0">
              <a:solidFill>
                <a:schemeClr val="l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8"/>
          <p:cNvSpPr/>
          <p:nvPr/>
        </p:nvSpPr>
        <p:spPr>
          <a:xfrm rot="5400000" flipH="1">
            <a:off x="4731350" y="4043647"/>
            <a:ext cx="1034700" cy="594600"/>
          </a:xfrm>
          <a:prstGeom prst="bentArrow">
            <a:avLst>
              <a:gd name="adj1" fmla="val 41825"/>
              <a:gd name="adj2" fmla="val 23604"/>
              <a:gd name="adj3" fmla="val 21806"/>
              <a:gd name="adj4" fmla="val 49093"/>
            </a:avLst>
          </a:prstGeom>
          <a:gradFill>
            <a:gsLst>
              <a:gs pos="0">
                <a:srgbClr val="674EA7"/>
              </a:gs>
              <a:gs pos="22000">
                <a:srgbClr val="8E7CC3"/>
              </a:gs>
              <a:gs pos="50000">
                <a:srgbClr val="D9D2E9"/>
              </a:gs>
              <a:gs pos="75000">
                <a:srgbClr val="ECE9F4"/>
              </a:gs>
              <a:gs pos="100000">
                <a:schemeClr val="lt1"/>
              </a:gs>
            </a:gsLst>
            <a:lin ang="18900044" scaled="0"/>
          </a:gra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563C1"/>
              </a:solidFill>
            </a:endParaRPr>
          </a:p>
        </p:txBody>
      </p:sp>
      <p:sp>
        <p:nvSpPr>
          <p:cNvPr id="300" name="Google Shape;300;p38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Satellite Needs Working Group</a:t>
            </a:r>
            <a:endParaRPr/>
          </a:p>
        </p:txBody>
      </p:sp>
      <p:sp>
        <p:nvSpPr>
          <p:cNvPr id="301" name="Google Shape;301;p38"/>
          <p:cNvSpPr/>
          <p:nvPr/>
        </p:nvSpPr>
        <p:spPr>
          <a:xfrm rot="10800000" flipH="1">
            <a:off x="4436400" y="4242275"/>
            <a:ext cx="1699500" cy="655800"/>
          </a:xfrm>
          <a:prstGeom prst="bentArrow">
            <a:avLst>
              <a:gd name="adj1" fmla="val 41825"/>
              <a:gd name="adj2" fmla="val 23604"/>
              <a:gd name="adj3" fmla="val 21806"/>
              <a:gd name="adj4" fmla="val 49093"/>
            </a:avLst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563C1"/>
              </a:solidFill>
            </a:endParaRPr>
          </a:p>
        </p:txBody>
      </p:sp>
      <p:sp>
        <p:nvSpPr>
          <p:cNvPr id="302" name="Google Shape;302;p38"/>
          <p:cNvSpPr txBox="1"/>
          <p:nvPr/>
        </p:nvSpPr>
        <p:spPr>
          <a:xfrm>
            <a:off x="1747875" y="1026500"/>
            <a:ext cx="5853600" cy="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B7B7B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White House National Science and Technology Council</a:t>
            </a:r>
            <a:endParaRPr b="1">
              <a:solidFill>
                <a:srgbClr val="B7B7B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B7B7B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U.S. Group on Earth Observations (USGEO)</a:t>
            </a:r>
            <a:endParaRPr b="1">
              <a:solidFill>
                <a:srgbClr val="B7B7B7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latin typeface="Helvetica Neue"/>
                <a:ea typeface="Helvetica Neue"/>
                <a:cs typeface="Helvetica Neue"/>
                <a:sym typeface="Helvetica Neue"/>
              </a:rPr>
              <a:t>Satellite Needs Working Group (SNWG) </a:t>
            </a:r>
            <a:endParaRPr b="1" i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" name="Google Shape;303;p38"/>
          <p:cNvSpPr/>
          <p:nvPr/>
        </p:nvSpPr>
        <p:spPr>
          <a:xfrm rot="5400000">
            <a:off x="3878550" y="2364650"/>
            <a:ext cx="1386900" cy="2742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E06666"/>
              </a:gs>
              <a:gs pos="50000">
                <a:srgbClr val="F6B26B"/>
              </a:gs>
              <a:gs pos="100000">
                <a:srgbClr val="FFFF00"/>
              </a:gs>
            </a:gsLst>
            <a:lin ang="0" scaled="0"/>
          </a:gra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38"/>
          <p:cNvSpPr txBox="1"/>
          <p:nvPr/>
        </p:nvSpPr>
        <p:spPr>
          <a:xfrm>
            <a:off x="2940707" y="1975617"/>
            <a:ext cx="1523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Helvetica Neue"/>
                <a:ea typeface="Helvetica Neue"/>
                <a:cs typeface="Helvetica Neue"/>
                <a:sym typeface="Helvetica Neue"/>
              </a:rPr>
              <a:t>Distribute Survey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" name="Google Shape;305;p38"/>
          <p:cNvSpPr txBox="1"/>
          <p:nvPr/>
        </p:nvSpPr>
        <p:spPr>
          <a:xfrm>
            <a:off x="3179250" y="2248942"/>
            <a:ext cx="1273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Helvetica Neue"/>
                <a:ea typeface="Helvetica Neue"/>
                <a:cs typeface="Helvetica Neue"/>
                <a:sym typeface="Helvetica Neue"/>
              </a:rPr>
              <a:t>Gather Inputs 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38"/>
          <p:cNvSpPr txBox="1"/>
          <p:nvPr/>
        </p:nvSpPr>
        <p:spPr>
          <a:xfrm>
            <a:off x="2088721" y="2523130"/>
            <a:ext cx="2366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Helvetica Neue"/>
                <a:ea typeface="Helvetica Neue"/>
                <a:cs typeface="Helvetica Neue"/>
                <a:sym typeface="Helvetica Neue"/>
              </a:rPr>
              <a:t>The 20XX Cycle: Assessment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38"/>
          <p:cNvSpPr txBox="1"/>
          <p:nvPr/>
        </p:nvSpPr>
        <p:spPr>
          <a:xfrm>
            <a:off x="463153" y="2983805"/>
            <a:ext cx="35775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Helvetica Neue"/>
                <a:ea typeface="Helvetica Neue"/>
                <a:cs typeface="Helvetica Neue"/>
                <a:sym typeface="Helvetica Neue"/>
              </a:rPr>
              <a:t>Congressional Appropriations and Selections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38"/>
          <p:cNvSpPr txBox="1"/>
          <p:nvPr/>
        </p:nvSpPr>
        <p:spPr>
          <a:xfrm>
            <a:off x="2238257" y="3415471"/>
            <a:ext cx="2196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20XX Cycle: Solutions</a:t>
            </a:r>
            <a:endParaRPr sz="1200" b="1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38"/>
          <p:cNvSpPr txBox="1"/>
          <p:nvPr/>
        </p:nvSpPr>
        <p:spPr>
          <a:xfrm>
            <a:off x="2432613" y="3977461"/>
            <a:ext cx="19932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Sustained Operations</a:t>
            </a:r>
            <a:endParaRPr sz="1200" b="1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0" name="Google Shape;310;p38"/>
          <p:cNvSpPr txBox="1"/>
          <p:nvPr/>
        </p:nvSpPr>
        <p:spPr>
          <a:xfrm>
            <a:off x="764698" y="3699800"/>
            <a:ext cx="3657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>
                <a:solidFill>
                  <a:schemeClr val="accent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Implementation and </a:t>
            </a:r>
            <a:r>
              <a:rPr lang="en" sz="1200" b="1" i="1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Stakeholder Engagement</a:t>
            </a:r>
            <a:endParaRPr sz="1200" b="1" i="1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1" name="Google Shape;311;p38"/>
          <p:cNvSpPr/>
          <p:nvPr/>
        </p:nvSpPr>
        <p:spPr>
          <a:xfrm rot="5400000">
            <a:off x="3834600" y="3659100"/>
            <a:ext cx="1474800" cy="2742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93C47D"/>
              </a:gs>
              <a:gs pos="50000">
                <a:srgbClr val="6D9EEB"/>
              </a:gs>
              <a:gs pos="100000">
                <a:srgbClr val="8E7CC3"/>
              </a:gs>
            </a:gsLst>
            <a:lin ang="0" scaled="0"/>
          </a:gra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8"/>
          <p:cNvSpPr txBox="1"/>
          <p:nvPr/>
        </p:nvSpPr>
        <p:spPr>
          <a:xfrm>
            <a:off x="6163722" y="4606100"/>
            <a:ext cx="25263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New Solutions </a:t>
            </a:r>
            <a:r>
              <a:rPr lang="en" sz="1200" b="1">
                <a:latin typeface="Helvetica Neue"/>
                <a:ea typeface="Helvetica Neue"/>
                <a:cs typeface="Helvetica Neue"/>
                <a:sym typeface="Helvetica Neue"/>
              </a:rPr>
              <a:t>for</a:t>
            </a:r>
            <a:r>
              <a:rPr lang="en"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Agencies</a:t>
            </a:r>
            <a:endParaRPr sz="1200" b="1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3" name="Google Shape;313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88301" y="2212363"/>
            <a:ext cx="1699500" cy="903476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8"/>
          <p:cNvSpPr txBox="1"/>
          <p:nvPr/>
        </p:nvSpPr>
        <p:spPr>
          <a:xfrm>
            <a:off x="6294525" y="3006463"/>
            <a:ext cx="244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>
                <a:latin typeface="Calibri"/>
                <a:ea typeface="Calibri"/>
                <a:cs typeface="Calibri"/>
                <a:sym typeface="Calibri"/>
              </a:rPr>
              <a:t>SNWG Management Office Roles</a:t>
            </a:r>
            <a:endParaRPr sz="1200" b="1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" name="Google Shape;31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3490" y="2843624"/>
            <a:ext cx="532152" cy="532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3801" y="2858604"/>
            <a:ext cx="532155" cy="530609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8"/>
          <p:cNvSpPr txBox="1"/>
          <p:nvPr/>
        </p:nvSpPr>
        <p:spPr>
          <a:xfrm>
            <a:off x="5535425" y="3941621"/>
            <a:ext cx="2038800" cy="6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Helvetica Neue"/>
                <a:ea typeface="Helvetica Neue"/>
                <a:cs typeface="Helvetica Neue"/>
                <a:sym typeface="Helvetica Neue"/>
              </a:rPr>
              <a:t>Lessons Learned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Helvetica Neue"/>
                <a:ea typeface="Helvetica Neue"/>
                <a:cs typeface="Helvetica Neue"/>
                <a:sym typeface="Helvetica Neue"/>
              </a:rPr>
              <a:t>Next Survey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Helvetica Neue"/>
                <a:ea typeface="Helvetica Neue"/>
                <a:cs typeface="Helvetica Neue"/>
                <a:sym typeface="Helvetica Neue"/>
              </a:rPr>
              <a:t>New Opportunities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8" name="Google Shape;318;p38"/>
          <p:cNvSpPr/>
          <p:nvPr/>
        </p:nvSpPr>
        <p:spPr>
          <a:xfrm>
            <a:off x="4436407" y="2537284"/>
            <a:ext cx="271200" cy="271200"/>
          </a:xfrm>
          <a:prstGeom prst="star4">
            <a:avLst>
              <a:gd name="adj" fmla="val 12500"/>
            </a:avLst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8"/>
          <p:cNvSpPr/>
          <p:nvPr/>
        </p:nvSpPr>
        <p:spPr>
          <a:xfrm>
            <a:off x="4436407" y="3432093"/>
            <a:ext cx="271200" cy="271200"/>
          </a:xfrm>
          <a:prstGeom prst="star4">
            <a:avLst>
              <a:gd name="adj" fmla="val 12500"/>
            </a:avLst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8"/>
          <p:cNvSpPr/>
          <p:nvPr/>
        </p:nvSpPr>
        <p:spPr>
          <a:xfrm>
            <a:off x="4436407" y="3727978"/>
            <a:ext cx="271200" cy="271200"/>
          </a:xfrm>
          <a:prstGeom prst="star4">
            <a:avLst>
              <a:gd name="adj" fmla="val 12500"/>
            </a:avLst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8"/>
          <p:cNvSpPr/>
          <p:nvPr/>
        </p:nvSpPr>
        <p:spPr>
          <a:xfrm>
            <a:off x="4436407" y="3978953"/>
            <a:ext cx="271200" cy="271200"/>
          </a:xfrm>
          <a:prstGeom prst="star4">
            <a:avLst>
              <a:gd name="adj" fmla="val 12500"/>
            </a:avLst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8"/>
          <p:cNvSpPr/>
          <p:nvPr/>
        </p:nvSpPr>
        <p:spPr>
          <a:xfrm>
            <a:off x="6163728" y="3055505"/>
            <a:ext cx="271200" cy="271200"/>
          </a:xfrm>
          <a:prstGeom prst="star4">
            <a:avLst>
              <a:gd name="adj" fmla="val 12500"/>
            </a:avLst>
          </a:prstGeom>
          <a:solidFill>
            <a:srgbClr val="FFFFFF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9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SNWG Cycle Highlights</a:t>
            </a:r>
            <a:endParaRPr/>
          </a:p>
        </p:txBody>
      </p:sp>
      <p:sp>
        <p:nvSpPr>
          <p:cNvPr id="328" name="Google Shape;328;p39"/>
          <p:cNvSpPr txBox="1"/>
          <p:nvPr/>
        </p:nvSpPr>
        <p:spPr>
          <a:xfrm>
            <a:off x="2528925" y="1021650"/>
            <a:ext cx="39408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Harmonized Landsat Sentinel-2 Data (HLS)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Cloud migration of operational processing with tools and tutorials offered by LP DAAC.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9" name="Google Shape;329;p39"/>
          <p:cNvSpPr txBox="1"/>
          <p:nvPr/>
        </p:nvSpPr>
        <p:spPr>
          <a:xfrm>
            <a:off x="4997175" y="4040251"/>
            <a:ext cx="38847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Expedited Products from ICESat-2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New suite of products with substantially reduced latency (~3 days) for cloud and ice analysis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0" name="Google Shape;330;p39"/>
          <p:cNvSpPr txBox="1"/>
          <p:nvPr/>
        </p:nvSpPr>
        <p:spPr>
          <a:xfrm>
            <a:off x="2528925" y="1934025"/>
            <a:ext cx="38847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Access to Commercial Satellite Products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New license agreements with commercial vendors for Planet and Maxar imagery plus tools for search and acquisition of NASA holdings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1" name="Google Shape;331;p39"/>
          <p:cNvSpPr txBox="1"/>
          <p:nvPr/>
        </p:nvSpPr>
        <p:spPr>
          <a:xfrm>
            <a:off x="225449" y="4058000"/>
            <a:ext cx="48849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Curation of Suborbital Field Campaigns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Development of a new Catalog of Archived Suborbital Earth Science Investigations (CASEI) for uniform access to past field campaign data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32" name="Google Shape;33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754" y="1097850"/>
            <a:ext cx="2195171" cy="19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1425" y="3179125"/>
            <a:ext cx="3848750" cy="87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90775" y="1097850"/>
            <a:ext cx="2800825" cy="1898378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9"/>
          <p:cNvSpPr txBox="1"/>
          <p:nvPr/>
        </p:nvSpPr>
        <p:spPr>
          <a:xfrm>
            <a:off x="4620857" y="4899207"/>
            <a:ext cx="459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rPr>
              <a:t>*ICESat-2 QLs in early 2022 with support from NSIDC and LANCE</a:t>
            </a:r>
            <a:endParaRPr sz="700" b="1" i="1">
              <a:solidFill>
                <a:srgbClr val="88888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36" name="Google Shape;336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3750" y="3144575"/>
            <a:ext cx="3046871" cy="946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0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SNWG Cycle Highlights</a:t>
            </a:r>
            <a:endParaRPr/>
          </a:p>
        </p:txBody>
      </p:sp>
      <p:sp>
        <p:nvSpPr>
          <p:cNvPr id="342" name="Google Shape;342;p40"/>
          <p:cNvSpPr txBox="1"/>
          <p:nvPr/>
        </p:nvSpPr>
        <p:spPr>
          <a:xfrm>
            <a:off x="90450" y="1202700"/>
            <a:ext cx="59601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latin typeface="Raleway"/>
                <a:ea typeface="Raleway"/>
                <a:cs typeface="Raleway"/>
                <a:sym typeface="Raleway"/>
              </a:rPr>
              <a:t>O</a:t>
            </a:r>
            <a:r>
              <a:rPr lang="en" sz="1300">
                <a:latin typeface="Raleway"/>
                <a:ea typeface="Raleway"/>
                <a:cs typeface="Raleway"/>
                <a:sym typeface="Raleway"/>
              </a:rPr>
              <a:t>bservational </a:t>
            </a:r>
            <a:r>
              <a:rPr lang="en" sz="1300" u="sng">
                <a:latin typeface="Raleway"/>
                <a:ea typeface="Raleway"/>
                <a:cs typeface="Raleway"/>
                <a:sym typeface="Raleway"/>
              </a:rPr>
              <a:t>P</a:t>
            </a:r>
            <a:r>
              <a:rPr lang="en" sz="1300">
                <a:latin typeface="Raleway"/>
                <a:ea typeface="Raleway"/>
                <a:cs typeface="Raleway"/>
                <a:sym typeface="Raleway"/>
              </a:rPr>
              <a:t>roducts for </a:t>
            </a:r>
            <a:r>
              <a:rPr lang="en" sz="1300" u="sng">
                <a:latin typeface="Raleway"/>
                <a:ea typeface="Raleway"/>
                <a:cs typeface="Raleway"/>
                <a:sym typeface="Raleway"/>
              </a:rPr>
              <a:t>E</a:t>
            </a:r>
            <a:r>
              <a:rPr lang="en" sz="1300">
                <a:latin typeface="Raleway"/>
                <a:ea typeface="Raleway"/>
                <a:cs typeface="Raleway"/>
                <a:sym typeface="Raleway"/>
              </a:rPr>
              <a:t>nd-Users from </a:t>
            </a:r>
            <a:r>
              <a:rPr lang="en" sz="1300" u="sng">
                <a:latin typeface="Raleway"/>
                <a:ea typeface="Raleway"/>
                <a:cs typeface="Raleway"/>
                <a:sym typeface="Raleway"/>
              </a:rPr>
              <a:t>R</a:t>
            </a:r>
            <a:r>
              <a:rPr lang="en" sz="1300">
                <a:latin typeface="Raleway"/>
                <a:ea typeface="Raleway"/>
                <a:cs typeface="Raleway"/>
                <a:sym typeface="Raleway"/>
              </a:rPr>
              <a:t>emote Sensing </a:t>
            </a:r>
            <a:r>
              <a:rPr lang="en" sz="1300" u="sng">
                <a:latin typeface="Raleway"/>
                <a:ea typeface="Raleway"/>
                <a:cs typeface="Raleway"/>
                <a:sym typeface="Raleway"/>
              </a:rPr>
              <a:t>A</a:t>
            </a:r>
            <a:r>
              <a:rPr lang="en" sz="1300">
                <a:latin typeface="Raleway"/>
                <a:ea typeface="Raleway"/>
                <a:cs typeface="Raleway"/>
                <a:sym typeface="Raleway"/>
              </a:rPr>
              <a:t>nalysis 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●"/>
            </a:pPr>
            <a:r>
              <a:rPr lang="en" sz="1300">
                <a:latin typeface="Raleway"/>
                <a:ea typeface="Raleway"/>
                <a:cs typeface="Raleway"/>
                <a:sym typeface="Raleway"/>
              </a:rPr>
              <a:t>(OPERA) will implement new products for: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○"/>
            </a:pPr>
            <a:r>
              <a:rPr lang="en" sz="1300">
                <a:latin typeface="Raleway"/>
                <a:ea typeface="Raleway"/>
                <a:cs typeface="Raleway"/>
                <a:sym typeface="Raleway"/>
              </a:rPr>
              <a:t>Global surface water extent 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○"/>
            </a:pPr>
            <a:r>
              <a:rPr lang="en" sz="1300">
                <a:latin typeface="Raleway"/>
                <a:ea typeface="Raleway"/>
                <a:cs typeface="Raleway"/>
                <a:sym typeface="Raleway"/>
              </a:rPr>
              <a:t>Global land surface disturbance 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○"/>
            </a:pPr>
            <a:r>
              <a:rPr lang="en" sz="1300">
                <a:latin typeface="Raleway"/>
                <a:ea typeface="Raleway"/>
                <a:cs typeface="Raleway"/>
                <a:sym typeface="Raleway"/>
              </a:rPr>
              <a:t>Surface displacements in North America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3" name="Google Shape;343;p40"/>
          <p:cNvSpPr txBox="1"/>
          <p:nvPr/>
        </p:nvSpPr>
        <p:spPr>
          <a:xfrm>
            <a:off x="103800" y="2500347"/>
            <a:ext cx="47322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aleway"/>
                <a:ea typeface="Raleway"/>
                <a:cs typeface="Raleway"/>
                <a:sym typeface="Raleway"/>
              </a:rPr>
              <a:t>Water Quality Products from Sentinel-3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●"/>
            </a:pPr>
            <a:r>
              <a:rPr lang="en" sz="1300">
                <a:latin typeface="Raleway"/>
                <a:ea typeface="Raleway"/>
                <a:cs typeface="Raleway"/>
                <a:sym typeface="Raleway"/>
              </a:rPr>
              <a:t>Additional Sentinel-3 imagery and products for ocean and inland water bodies are now available and provided by LAADS DAAC</a:t>
            </a:r>
            <a:endParaRPr sz="13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4" name="Google Shape;344;p40"/>
          <p:cNvSpPr txBox="1"/>
          <p:nvPr/>
        </p:nvSpPr>
        <p:spPr>
          <a:xfrm>
            <a:off x="103799" y="3489925"/>
            <a:ext cx="48849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Animal Tracking via ICARUS (Internet of Animals)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Developing concept plans for a new and improved ability to track migratory species from space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Understand their linkages to biodiversity as measured from remote sensing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5" name="Google Shape;345;p40"/>
          <p:cNvPicPr preferRelativeResize="0"/>
          <p:nvPr/>
        </p:nvPicPr>
        <p:blipFill rotWithShape="1">
          <a:blip r:embed="rId3">
            <a:alphaModFix/>
          </a:blip>
          <a:srcRect l="49882"/>
          <a:stretch/>
        </p:blipFill>
        <p:spPr>
          <a:xfrm>
            <a:off x="7210050" y="59875"/>
            <a:ext cx="1781400" cy="17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1900" y="1639127"/>
            <a:ext cx="2014351" cy="160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88400" y="2596848"/>
            <a:ext cx="3135281" cy="14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0"/>
          <p:cNvPicPr preferRelativeResize="0"/>
          <p:nvPr/>
        </p:nvPicPr>
        <p:blipFill rotWithShape="1">
          <a:blip r:embed="rId6">
            <a:alphaModFix/>
          </a:blip>
          <a:srcRect l="21443" r="36143"/>
          <a:stretch/>
        </p:blipFill>
        <p:spPr>
          <a:xfrm>
            <a:off x="7516400" y="1598625"/>
            <a:ext cx="1627601" cy="348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33250" y="3405925"/>
            <a:ext cx="2429198" cy="17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1975" y="993852"/>
            <a:ext cx="2014351" cy="160299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0"/>
          <p:cNvSpPr txBox="1"/>
          <p:nvPr/>
        </p:nvSpPr>
        <p:spPr>
          <a:xfrm>
            <a:off x="103800" y="4813675"/>
            <a:ext cx="648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rPr>
              <a:t>Images of products shown are representative examples only; specific products are in formulation stages.</a:t>
            </a:r>
            <a:endParaRPr sz="1000" i="1">
              <a:solidFill>
                <a:srgbClr val="88888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2" name="Google Shape;352;p40"/>
          <p:cNvSpPr txBox="1"/>
          <p:nvPr/>
        </p:nvSpPr>
        <p:spPr>
          <a:xfrm>
            <a:off x="7210050" y="59875"/>
            <a:ext cx="129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 i="1">
                <a:latin typeface="Raleway"/>
                <a:ea typeface="Raleway"/>
                <a:cs typeface="Raleway"/>
                <a:sym typeface="Raleway"/>
              </a:rPr>
              <a:t>Dynamic Surface Water Extent </a:t>
            </a:r>
            <a:endParaRPr sz="600" b="1" i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 i="1">
                <a:latin typeface="Raleway"/>
                <a:ea typeface="Raleway"/>
                <a:cs typeface="Raleway"/>
                <a:sym typeface="Raleway"/>
              </a:rPr>
              <a:t>(future release)</a:t>
            </a:r>
            <a:endParaRPr sz="600" b="1" i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3" name="Google Shape;353;p40"/>
          <p:cNvSpPr txBox="1"/>
          <p:nvPr/>
        </p:nvSpPr>
        <p:spPr>
          <a:xfrm>
            <a:off x="5571975" y="993850"/>
            <a:ext cx="129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 i="1">
                <a:solidFill>
                  <a:srgbClr val="FFFF00"/>
                </a:solidFill>
                <a:latin typeface="Raleway"/>
                <a:ea typeface="Raleway"/>
                <a:cs typeface="Raleway"/>
                <a:sym typeface="Raleway"/>
              </a:rPr>
              <a:t>Land Surface Disturbance</a:t>
            </a:r>
            <a:endParaRPr sz="600" b="1" i="1">
              <a:solidFill>
                <a:srgbClr val="FFFF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 i="1">
                <a:solidFill>
                  <a:srgbClr val="FFFF00"/>
                </a:solidFill>
                <a:latin typeface="Raleway"/>
                <a:ea typeface="Raleway"/>
                <a:cs typeface="Raleway"/>
                <a:sym typeface="Raleway"/>
              </a:rPr>
              <a:t>(future release)</a:t>
            </a:r>
            <a:endParaRPr sz="600" b="1" i="1">
              <a:solidFill>
                <a:srgbClr val="FFFF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4" name="Google Shape;354;p40"/>
          <p:cNvSpPr txBox="1"/>
          <p:nvPr/>
        </p:nvSpPr>
        <p:spPr>
          <a:xfrm>
            <a:off x="7849500" y="1610700"/>
            <a:ext cx="129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 i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Surface Displacement</a:t>
            </a:r>
            <a:endParaRPr sz="600" b="1" i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 i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(future release)</a:t>
            </a:r>
            <a:endParaRPr sz="600" b="1" i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5" name="Google Shape;355;p40"/>
          <p:cNvSpPr txBox="1"/>
          <p:nvPr/>
        </p:nvSpPr>
        <p:spPr>
          <a:xfrm>
            <a:off x="5438750" y="3683550"/>
            <a:ext cx="129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 i="1">
                <a:solidFill>
                  <a:srgbClr val="FFFF00"/>
                </a:solidFill>
                <a:latin typeface="Raleway"/>
                <a:ea typeface="Raleway"/>
                <a:cs typeface="Raleway"/>
                <a:sym typeface="Raleway"/>
              </a:rPr>
              <a:t>Sentinel-3 Water Quality Products (LAADS DAAC)</a:t>
            </a:r>
            <a:endParaRPr sz="600" b="1" i="1">
              <a:solidFill>
                <a:srgbClr val="FFFF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6" name="Google Shape;356;p40"/>
          <p:cNvSpPr txBox="1"/>
          <p:nvPr/>
        </p:nvSpPr>
        <p:spPr>
          <a:xfrm>
            <a:off x="6733250" y="3405925"/>
            <a:ext cx="937800" cy="36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 i="1">
                <a:latin typeface="Raleway"/>
                <a:ea typeface="Raleway"/>
                <a:cs typeface="Raleway"/>
                <a:sym typeface="Raleway"/>
              </a:rPr>
              <a:t>Internet of Animals </a:t>
            </a:r>
            <a:endParaRPr sz="600" b="1" i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 i="1">
                <a:latin typeface="Raleway"/>
                <a:ea typeface="Raleway"/>
                <a:cs typeface="Raleway"/>
                <a:sym typeface="Raleway"/>
              </a:rPr>
              <a:t>(In Development)</a:t>
            </a:r>
            <a:endParaRPr sz="600" b="1" i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1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Roles for Stakeholder Engagement</a:t>
            </a:r>
            <a:endParaRPr/>
          </a:p>
        </p:txBody>
      </p:sp>
      <p:sp>
        <p:nvSpPr>
          <p:cNvPr id="362" name="Google Shape;362;p41"/>
          <p:cNvSpPr txBox="1"/>
          <p:nvPr/>
        </p:nvSpPr>
        <p:spPr>
          <a:xfrm>
            <a:off x="490700" y="1091425"/>
            <a:ext cx="81873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Manage and develop communities of users around SNWG Solutions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Gather information about user interests specific to products, encourage collaboration among agencies with common applications, and look to improve solution adoption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Identify, understand, and respond to training or capacity building needs expressed by agencies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Inventory the remote sensing and programming training available within NASA and other agencies, curate content, and link to relevant SNWG solutions or other NASA services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Ensure uniform efforts for engagement between SNWG solutions and stakeholders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Help solution teams develop effective engagement plans that ensure all solutions are adequately represented in terms of outreach, training, and feedback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Demonstrate the value of SNWG to the broader federal agency communities and to NASA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Share stories about the benefit of SNWG outcomes, and demonstrate the benefit of these solutions to research and applications communities supporting SNWG agencies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2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Stakeholder Engagement in the SNWG Cycles</a:t>
            </a:r>
            <a:endParaRPr/>
          </a:p>
        </p:txBody>
      </p:sp>
      <p:sp>
        <p:nvSpPr>
          <p:cNvPr id="368" name="Google Shape;368;p42"/>
          <p:cNvSpPr txBox="1"/>
          <p:nvPr/>
        </p:nvSpPr>
        <p:spPr>
          <a:xfrm>
            <a:off x="42175" y="1810418"/>
            <a:ext cx="3735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/>
              <a:t>SNWG Stakeholder Engagement Program (SEP)</a:t>
            </a:r>
            <a:endParaRPr sz="1200" b="1" i="1"/>
          </a:p>
        </p:txBody>
      </p:sp>
      <p:cxnSp>
        <p:nvCxnSpPr>
          <p:cNvPr id="369" name="Google Shape;369;p42"/>
          <p:cNvCxnSpPr/>
          <p:nvPr/>
        </p:nvCxnSpPr>
        <p:spPr>
          <a:xfrm>
            <a:off x="133625" y="2115117"/>
            <a:ext cx="89682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0" name="Google Shape;370;p42"/>
          <p:cNvSpPr/>
          <p:nvPr/>
        </p:nvSpPr>
        <p:spPr>
          <a:xfrm>
            <a:off x="133625" y="2156775"/>
            <a:ext cx="1414200" cy="27864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Build a customer management system to retain information on  participants and interests</a:t>
            </a:r>
            <a:endParaRPr sz="1200"/>
          </a:p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Use information to develop communication strategies, updates about products, etc.</a:t>
            </a:r>
            <a:endParaRPr sz="1200"/>
          </a:p>
        </p:txBody>
      </p:sp>
      <p:sp>
        <p:nvSpPr>
          <p:cNvPr id="371" name="Google Shape;371;p42"/>
          <p:cNvSpPr/>
          <p:nvPr/>
        </p:nvSpPr>
        <p:spPr>
          <a:xfrm>
            <a:off x="1672025" y="2156775"/>
            <a:ext cx="1352700" cy="27864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Participate in Agency interviews to understand needs for training and new capacity</a:t>
            </a:r>
            <a:endParaRPr sz="1200"/>
          </a:p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Capture training needs from surveys and interviews</a:t>
            </a:r>
            <a:endParaRPr sz="1200">
              <a:solidFill>
                <a:srgbClr val="000000"/>
              </a:solidFill>
            </a:endParaRPr>
          </a:p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Identify gaps and new opportunities</a:t>
            </a:r>
            <a:endParaRPr sz="1200"/>
          </a:p>
        </p:txBody>
      </p:sp>
      <p:sp>
        <p:nvSpPr>
          <p:cNvPr id="372" name="Google Shape;372;p42"/>
          <p:cNvSpPr/>
          <p:nvPr/>
        </p:nvSpPr>
        <p:spPr>
          <a:xfrm>
            <a:off x="3151150" y="2158350"/>
            <a:ext cx="1417200" cy="27864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Incorporate engagement requirements for a proposed solution </a:t>
            </a:r>
            <a:endParaRPr sz="1200"/>
          </a:p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Identify what will be needed for training, outreach, workshops and costs</a:t>
            </a:r>
            <a:endParaRPr sz="1200"/>
          </a:p>
        </p:txBody>
      </p:sp>
      <p:sp>
        <p:nvSpPr>
          <p:cNvPr id="373" name="Google Shape;373;p42"/>
          <p:cNvSpPr/>
          <p:nvPr/>
        </p:nvSpPr>
        <p:spPr>
          <a:xfrm>
            <a:off x="4655625" y="2156775"/>
            <a:ext cx="1411800" cy="2786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Plan new training modules, workshops, hackathons, and outreach</a:t>
            </a:r>
            <a:endParaRPr sz="1200"/>
          </a:p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Product fact sheets and use case white papers</a:t>
            </a:r>
            <a:endParaRPr sz="1200">
              <a:solidFill>
                <a:srgbClr val="000000"/>
              </a:solidFill>
            </a:endParaRPr>
          </a:p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Open curation and sharing of training </a:t>
            </a:r>
            <a:endParaRPr sz="1200">
              <a:solidFill>
                <a:srgbClr val="000000"/>
              </a:solidFill>
            </a:endParaRPr>
          </a:p>
        </p:txBody>
      </p:sp>
      <p:sp>
        <p:nvSpPr>
          <p:cNvPr id="374" name="Google Shape;374;p42"/>
          <p:cNvSpPr/>
          <p:nvPr/>
        </p:nvSpPr>
        <p:spPr>
          <a:xfrm>
            <a:off x="6168675" y="2156775"/>
            <a:ext cx="1417200" cy="27864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Share training and workshop updates and get feedback </a:t>
            </a:r>
            <a:endParaRPr sz="1200"/>
          </a:p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Get feedback on beta, provisional products to make adjustments as needed</a:t>
            </a:r>
            <a:endParaRPr sz="1200">
              <a:solidFill>
                <a:srgbClr val="000000"/>
              </a:solidFill>
            </a:endParaRPr>
          </a:p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Coordinate on workshops and hackathons to build open source tools</a:t>
            </a:r>
            <a:endParaRPr sz="1200"/>
          </a:p>
        </p:txBody>
      </p:sp>
      <p:sp>
        <p:nvSpPr>
          <p:cNvPr id="375" name="Google Shape;375;p42"/>
          <p:cNvSpPr/>
          <p:nvPr/>
        </p:nvSpPr>
        <p:spPr>
          <a:xfrm>
            <a:off x="7677425" y="2156775"/>
            <a:ext cx="1417200" cy="27864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Build community, identify and share success stories</a:t>
            </a:r>
            <a:endParaRPr sz="1200"/>
          </a:p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Curate SNWG outcomes for community usage</a:t>
            </a:r>
            <a:endParaRPr sz="1200">
              <a:solidFill>
                <a:srgbClr val="000000"/>
              </a:solidFill>
            </a:endParaRPr>
          </a:p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Training, code, and </a:t>
            </a:r>
            <a:r>
              <a:rPr lang="en" sz="1200"/>
              <a:t>open </a:t>
            </a:r>
            <a:r>
              <a:rPr lang="en" sz="1200">
                <a:solidFill>
                  <a:srgbClr val="000000"/>
                </a:solidFill>
              </a:rPr>
              <a:t>sharing </a:t>
            </a:r>
            <a:endParaRPr sz="1200">
              <a:solidFill>
                <a:srgbClr val="000000"/>
              </a:solidFill>
            </a:endParaRPr>
          </a:p>
          <a:p>
            <a:pPr marL="114300" marR="26179" lvl="0" indent="-1333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Transition of products and capabilities to DAACs </a:t>
            </a:r>
            <a:endParaRPr sz="1200">
              <a:solidFill>
                <a:srgbClr val="000000"/>
              </a:solidFill>
            </a:endParaRPr>
          </a:p>
        </p:txBody>
      </p:sp>
      <p:sp>
        <p:nvSpPr>
          <p:cNvPr id="376" name="Google Shape;376;p42"/>
          <p:cNvSpPr txBox="1"/>
          <p:nvPr/>
        </p:nvSpPr>
        <p:spPr>
          <a:xfrm>
            <a:off x="121915" y="1494500"/>
            <a:ext cx="1417200" cy="2742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Helvetica Neue"/>
                <a:ea typeface="Helvetica Neue"/>
                <a:cs typeface="Helvetica Neue"/>
                <a:sym typeface="Helvetica Neue"/>
              </a:rPr>
              <a:t>Receive Surveys</a:t>
            </a:r>
            <a:endParaRPr sz="1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7" name="Google Shape;377;p42"/>
          <p:cNvSpPr txBox="1"/>
          <p:nvPr/>
        </p:nvSpPr>
        <p:spPr>
          <a:xfrm>
            <a:off x="3139435" y="1494500"/>
            <a:ext cx="1417200" cy="2742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Helvetica Neue"/>
                <a:ea typeface="Helvetica Neue"/>
                <a:cs typeface="Helvetica Neue"/>
                <a:sym typeface="Helvetica Neue"/>
              </a:rPr>
              <a:t>Propose Solutions</a:t>
            </a:r>
            <a:endParaRPr sz="1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8" name="Google Shape;378;p42"/>
          <p:cNvSpPr txBox="1"/>
          <p:nvPr/>
        </p:nvSpPr>
        <p:spPr>
          <a:xfrm>
            <a:off x="1629425" y="1494500"/>
            <a:ext cx="1417200" cy="2742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Helvetica Neue"/>
                <a:ea typeface="Helvetica Neue"/>
                <a:cs typeface="Helvetica Neue"/>
                <a:sym typeface="Helvetica Neue"/>
              </a:rPr>
              <a:t>Survey Assessment</a:t>
            </a:r>
            <a:endParaRPr sz="1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9" name="Google Shape;379;p42"/>
          <p:cNvSpPr txBox="1"/>
          <p:nvPr/>
        </p:nvSpPr>
        <p:spPr>
          <a:xfrm>
            <a:off x="4648195" y="1494500"/>
            <a:ext cx="1417200" cy="2742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Helvetica Neue"/>
                <a:ea typeface="Helvetica Neue"/>
                <a:cs typeface="Helvetica Neue"/>
                <a:sym typeface="Helvetica Neue"/>
              </a:rPr>
              <a:t>Formulation</a:t>
            </a:r>
            <a:endParaRPr sz="1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0" name="Google Shape;380;p42"/>
          <p:cNvSpPr txBox="1"/>
          <p:nvPr/>
        </p:nvSpPr>
        <p:spPr>
          <a:xfrm>
            <a:off x="6156955" y="1494500"/>
            <a:ext cx="1417200" cy="2742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Helvetica Neue"/>
                <a:ea typeface="Helvetica Neue"/>
                <a:cs typeface="Helvetica Neue"/>
                <a:sym typeface="Helvetica Neue"/>
              </a:rPr>
              <a:t>Implementation</a:t>
            </a:r>
            <a:endParaRPr sz="1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1" name="Google Shape;381;p42"/>
          <p:cNvSpPr txBox="1"/>
          <p:nvPr/>
        </p:nvSpPr>
        <p:spPr>
          <a:xfrm>
            <a:off x="7665715" y="1494500"/>
            <a:ext cx="1417200" cy="2742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Helvetica Neue"/>
                <a:ea typeface="Helvetica Neue"/>
                <a:cs typeface="Helvetica Neue"/>
                <a:sym typeface="Helvetica Neue"/>
              </a:rPr>
              <a:t>Operations</a:t>
            </a:r>
            <a:endParaRPr sz="1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3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Expected Training Needs</a:t>
            </a:r>
            <a:endParaRPr/>
          </a:p>
        </p:txBody>
      </p:sp>
      <p:graphicFrame>
        <p:nvGraphicFramePr>
          <p:cNvPr id="387" name="Google Shape;387;p43"/>
          <p:cNvGraphicFramePr/>
          <p:nvPr/>
        </p:nvGraphicFramePr>
        <p:xfrm>
          <a:off x="311700" y="1088875"/>
          <a:ext cx="8669275" cy="3746450"/>
        </p:xfrm>
        <a:graphic>
          <a:graphicData uri="http://schemas.openxmlformats.org/drawingml/2006/table">
            <a:tbl>
              <a:tblPr>
                <a:noFill/>
                <a:tableStyleId>{38139560-855A-4B6C-920F-A6E5D1487232}</a:tableStyleId>
              </a:tblPr>
              <a:tblGrid>
                <a:gridCol w="97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7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8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Inform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Provide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Broaden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Reference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Explanation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How-To Guides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Tutorials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Outreach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9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000000"/>
                          </a:solidFill>
                        </a:rPr>
                        <a:t>oriented to</a:t>
                      </a:r>
                      <a:endParaRPr sz="1000" b="1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information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understanding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achieving a goal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learning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collaborating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9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must</a:t>
                      </a:r>
                      <a:endParaRPr sz="1000" b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describe characteristics</a:t>
                      </a:r>
                      <a:endParaRPr sz="1000" i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explain scientific basis; uncertainties</a:t>
                      </a:r>
                      <a:endParaRPr sz="1000" i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address a specific, narrow challenge</a:t>
                      </a:r>
                      <a:endParaRPr sz="1000" i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start from scratch or advanced users apply new skills</a:t>
                      </a:r>
                      <a:endParaRPr sz="1000" i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sustain and grow a cadre of users who share their expertise and knowledge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38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its form</a:t>
                      </a:r>
                      <a:endParaRPr sz="1000" b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specifications</a:t>
                      </a:r>
                      <a:endParaRPr sz="1000" i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details of physical processes and relationships to applications</a:t>
                      </a:r>
                      <a:endParaRPr sz="1000" i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well-commented and stepwise instructions focused on an incremental task</a:t>
                      </a:r>
                      <a:endParaRPr sz="1000" i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comprehensive lesson with learning goals and measurement of new understanding; combines multiple how-to steps</a:t>
                      </a:r>
                      <a:endParaRPr sz="1000" i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in-person or virtual workshops, or conference sessions, focused on open sharing and collaboration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70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analogy</a:t>
                      </a:r>
                      <a:endParaRPr sz="1000" b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nutrition facts </a:t>
                      </a:r>
                      <a:endParaRPr sz="1000" i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instructions for how to use an appliance</a:t>
                      </a:r>
                      <a:endParaRPr sz="1000" i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 recipe for a single dish</a:t>
                      </a:r>
                      <a:endParaRPr sz="1000" i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culinary school; a learned set of skills allowing for self-direction</a:t>
                      </a:r>
                      <a:endParaRPr sz="1000" i="1">
                        <a:solidFill>
                          <a:srgbClr val="00000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sharing your recipes online and learning new dishes from family and friends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88" name="Google Shape;388;p43"/>
          <p:cNvSpPr txBox="1"/>
          <p:nvPr/>
        </p:nvSpPr>
        <p:spPr>
          <a:xfrm>
            <a:off x="163511" y="4830607"/>
            <a:ext cx="8871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rPr>
              <a:t>Categorical breakdowns inspired by documentation software provider ‘divio’ (https://documentation.divio.com/introduction/)</a:t>
            </a:r>
            <a:endParaRPr sz="1000" i="1">
              <a:solidFill>
                <a:srgbClr val="88888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4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Expected Training Needs</a:t>
            </a:r>
            <a:endParaRPr/>
          </a:p>
        </p:txBody>
      </p:sp>
      <p:graphicFrame>
        <p:nvGraphicFramePr>
          <p:cNvPr id="394" name="Google Shape;394;p44"/>
          <p:cNvGraphicFramePr/>
          <p:nvPr/>
        </p:nvGraphicFramePr>
        <p:xfrm>
          <a:off x="311700" y="1088875"/>
          <a:ext cx="8669275" cy="3769275"/>
        </p:xfrm>
        <a:graphic>
          <a:graphicData uri="http://schemas.openxmlformats.org/drawingml/2006/table">
            <a:tbl>
              <a:tblPr>
                <a:noFill/>
                <a:tableStyleId>{38139560-855A-4B6C-920F-A6E5D1487232}</a:tableStyleId>
              </a:tblPr>
              <a:tblGrid>
                <a:gridCol w="97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7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8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Inform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Provide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Broaden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Reference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Explanation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How-To Guides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Tutorials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Outreach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Product Quick Guides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ARSET: Fundamentals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DAAC Training: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Data Access / APIs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Interactive Use Stories 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“Data in Action”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Hands-on Workshops 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Provisional Sample Products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ARSET: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SNWG Product  Training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DAAC Training: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Manipulate few files, plot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DEVELOP Projects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NASA Internships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Virtual or Recorded Workshops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3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Communications: product availability, releases, updates, list-servs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ARSET: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Product Uses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DAAC Training: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Code examples / git repo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Jupyter Notebooks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Conference Sessions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70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Peer-Reviewed publications; ATBDs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White Papers and Use Stories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Data Training: 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Complex Analyses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Hackathons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Competitions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Town Hall Meetings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95" name="Google Shape;395;p44"/>
          <p:cNvSpPr txBox="1"/>
          <p:nvPr/>
        </p:nvSpPr>
        <p:spPr>
          <a:xfrm>
            <a:off x="163511" y="4830607"/>
            <a:ext cx="8871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rPr>
              <a:t>Categorical breakdowns inspired by documentation software provider ‘divio’ (https://documentation.divio.com/introduction/)</a:t>
            </a:r>
            <a:endParaRPr sz="1000" i="1">
              <a:solidFill>
                <a:srgbClr val="88888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6" name="Google Shape;396;p44"/>
          <p:cNvSpPr txBox="1"/>
          <p:nvPr/>
        </p:nvSpPr>
        <p:spPr>
          <a:xfrm rot="-5400000">
            <a:off x="-700475" y="2972500"/>
            <a:ext cx="337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4A86E8"/>
                </a:solidFill>
              </a:rPr>
              <a:t>Stakeholder Engagement Activities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5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NASA and Interagency Collaborations</a:t>
            </a:r>
            <a:endParaRPr/>
          </a:p>
        </p:txBody>
      </p:sp>
      <p:graphicFrame>
        <p:nvGraphicFramePr>
          <p:cNvPr id="402" name="Google Shape;402;p45"/>
          <p:cNvGraphicFramePr/>
          <p:nvPr/>
        </p:nvGraphicFramePr>
        <p:xfrm>
          <a:off x="311700" y="1088875"/>
          <a:ext cx="8669275" cy="3769275"/>
        </p:xfrm>
        <a:graphic>
          <a:graphicData uri="http://schemas.openxmlformats.org/drawingml/2006/table">
            <a:tbl>
              <a:tblPr>
                <a:noFill/>
                <a:tableStyleId>{38139560-855A-4B6C-920F-A6E5D1487232}</a:tableStyleId>
              </a:tblPr>
              <a:tblGrid>
                <a:gridCol w="97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7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8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Inform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Provide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Broaden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Reference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Explanation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How-To Guides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Tutorials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4A86E8"/>
                          </a:solidFill>
                        </a:rPr>
                        <a:t>Outreach</a:t>
                      </a:r>
                      <a:endParaRPr sz="1000" b="1">
                        <a:solidFill>
                          <a:srgbClr val="4A86E8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Product Quick Guides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ARSET: Fundamentals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DAAC Training: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Data Access / APIs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Interactive Use Stories 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“Data in Action”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Hands-on Workshops 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Provisional Sample Products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ARSET: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SNWG Product  Training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DAAC Training: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Manipulate few files, plot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DEVELOP Projects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NASA Internships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Virtual or Recorded Workshops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3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Communications: product availability, releases, updates, list-servs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ARSET: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Product Uses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DAAC Training: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Code examples / git repo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Jupyter Notebooks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Conference Sessions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70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Peer-Reviewed publications; ATBDs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White Papers and Use Stories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Data Training: 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rgbClr val="000000"/>
                          </a:solidFill>
                        </a:rPr>
                        <a:t>Complex Analyses</a:t>
                      </a:r>
                      <a:endParaRPr sz="1000">
                        <a:solidFill>
                          <a:srgbClr val="00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Hackathons</a:t>
                      </a:r>
                      <a:endParaRPr sz="1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Competitions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Town Hall Meetings</a:t>
                      </a:r>
                      <a:endParaRPr sz="1000"/>
                    </a:p>
                  </a:txBody>
                  <a:tcPr marL="63500" marR="63500" marT="63500" marB="635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03" name="Google Shape;403;p45"/>
          <p:cNvSpPr txBox="1"/>
          <p:nvPr/>
        </p:nvSpPr>
        <p:spPr>
          <a:xfrm>
            <a:off x="163511" y="4830607"/>
            <a:ext cx="8871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rPr>
              <a:t>Categorical breakdowns inspired by documentation software provider ‘divio’ (https://documentation.divio.com/introduction/)</a:t>
            </a:r>
            <a:endParaRPr sz="1000" i="1">
              <a:solidFill>
                <a:srgbClr val="88888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4" name="Google Shape;404;p45"/>
          <p:cNvSpPr/>
          <p:nvPr/>
        </p:nvSpPr>
        <p:spPr>
          <a:xfrm>
            <a:off x="7446700" y="147475"/>
            <a:ext cx="1534200" cy="2184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Solution Teams and SNWG/SEP </a:t>
            </a:r>
            <a:endParaRPr sz="800"/>
          </a:p>
        </p:txBody>
      </p:sp>
      <p:sp>
        <p:nvSpPr>
          <p:cNvPr id="405" name="Google Shape;405;p45"/>
          <p:cNvSpPr/>
          <p:nvPr/>
        </p:nvSpPr>
        <p:spPr>
          <a:xfrm>
            <a:off x="7446700" y="452275"/>
            <a:ext cx="1534200" cy="218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Earth Science R&amp;A and Applied Sciences</a:t>
            </a:r>
            <a:endParaRPr sz="800"/>
          </a:p>
        </p:txBody>
      </p:sp>
      <p:sp>
        <p:nvSpPr>
          <p:cNvPr id="406" name="Google Shape;406;p45"/>
          <p:cNvSpPr/>
          <p:nvPr/>
        </p:nvSpPr>
        <p:spPr>
          <a:xfrm>
            <a:off x="7446700" y="757075"/>
            <a:ext cx="1534200" cy="2184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Earth Science Data Systems</a:t>
            </a:r>
            <a:endParaRPr sz="800"/>
          </a:p>
        </p:txBody>
      </p:sp>
      <p:sp>
        <p:nvSpPr>
          <p:cNvPr id="407" name="Google Shape;407;p45"/>
          <p:cNvSpPr txBox="1"/>
          <p:nvPr/>
        </p:nvSpPr>
        <p:spPr>
          <a:xfrm rot="-5400000">
            <a:off x="-700475" y="2972500"/>
            <a:ext cx="337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4A86E8"/>
                </a:solidFill>
              </a:rPr>
              <a:t>Stakeholder Engagement Activities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6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Materials Available Online</a:t>
            </a:r>
            <a:endParaRPr/>
          </a:p>
        </p:txBody>
      </p:sp>
      <p:pic>
        <p:nvPicPr>
          <p:cNvPr id="413" name="Google Shape;413;p46"/>
          <p:cNvPicPr preferRelativeResize="0"/>
          <p:nvPr/>
        </p:nvPicPr>
        <p:blipFill rotWithShape="1">
          <a:blip r:embed="rId3">
            <a:alphaModFix/>
          </a:blip>
          <a:srcRect b="6725"/>
          <a:stretch/>
        </p:blipFill>
        <p:spPr>
          <a:xfrm>
            <a:off x="235500" y="1669365"/>
            <a:ext cx="2350275" cy="309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850" y="1297140"/>
            <a:ext cx="2353571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46"/>
          <p:cNvSpPr/>
          <p:nvPr/>
        </p:nvSpPr>
        <p:spPr>
          <a:xfrm>
            <a:off x="2738175" y="1474775"/>
            <a:ext cx="6264000" cy="1961400"/>
          </a:xfrm>
          <a:prstGeom prst="rect">
            <a:avLst/>
          </a:prstGeom>
          <a:noFill/>
          <a:ln w="3810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6" name="Google Shape;416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8037" y="1517434"/>
            <a:ext cx="6084273" cy="1880988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6"/>
          <p:cNvSpPr txBox="1"/>
          <p:nvPr/>
        </p:nvSpPr>
        <p:spPr>
          <a:xfrm>
            <a:off x="2738175" y="3531150"/>
            <a:ext cx="6264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Our SEP web presence is </a:t>
            </a:r>
            <a:r>
              <a:rPr lang="en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under construction</a:t>
            </a:r>
            <a:r>
              <a:rPr lang="en">
                <a:latin typeface="Raleway"/>
                <a:ea typeface="Raleway"/>
                <a:cs typeface="Raleway"/>
                <a:sym typeface="Raleway"/>
              </a:rPr>
              <a:t> but will continue to grow with links to new Solutions and materials…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Search “IMPACT SNWG SEP” or visit </a:t>
            </a:r>
            <a:r>
              <a:rPr lang="en">
                <a:solidFill>
                  <a:srgbClr val="4A86E8"/>
                </a:solidFill>
                <a:latin typeface="Raleway"/>
                <a:ea typeface="Raleway"/>
                <a:cs typeface="Raleway"/>
                <a:sym typeface="Raleway"/>
              </a:rPr>
              <a:t>https://earthdata.nasa.gov/esds/impact/snwg/sep</a:t>
            </a:r>
            <a:endParaRPr>
              <a:solidFill>
                <a:srgbClr val="4A86E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7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Upcoming Activities</a:t>
            </a:r>
            <a:endParaRPr/>
          </a:p>
        </p:txBody>
      </p:sp>
      <p:sp>
        <p:nvSpPr>
          <p:cNvPr id="423" name="Google Shape;423;p47"/>
          <p:cNvSpPr txBox="1"/>
          <p:nvPr/>
        </p:nvSpPr>
        <p:spPr>
          <a:xfrm>
            <a:off x="490700" y="1243825"/>
            <a:ext cx="81873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Several activities continue to be planned for Stakeholder Engagement in 2022, including: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Presentations and outreach at the American Meteorological Society’s Annual Meeting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Revisions to the SNWG/SEP web page that will continue adding additional content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Upcoming workshops to engage SNWG users around initial OPERA product releases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Official release of quick-look ICESat-2 products and associated training materials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Development of user engagement workshops broadly around SNWG solutions from the 2016 and 2018 cycles, along with improved communications and outreach to end users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We expect that Congress and OMB will offer guidance on new solutions from the 2020 Cycle, and we will be kicking off a new 2022 survey and assessment cycle beginning in June of next year!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8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SNWG-Related Content at AGU</a:t>
            </a:r>
            <a:endParaRPr/>
          </a:p>
        </p:txBody>
      </p:sp>
      <p:graphicFrame>
        <p:nvGraphicFramePr>
          <p:cNvPr id="429" name="Google Shape;429;p48"/>
          <p:cNvGraphicFramePr/>
          <p:nvPr/>
        </p:nvGraphicFramePr>
        <p:xfrm>
          <a:off x="97150" y="1200150"/>
          <a:ext cx="8964000" cy="2925850"/>
        </p:xfrm>
        <a:graphic>
          <a:graphicData uri="http://schemas.openxmlformats.org/drawingml/2006/table">
            <a:tbl>
              <a:tblPr>
                <a:noFill/>
                <a:tableStyleId>{38139560-855A-4B6C-920F-A6E5D1487232}</a:tableStyleId>
              </a:tblPr>
              <a:tblGrid>
                <a:gridCol w="2177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7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6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Monday, 4-6 pm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Poster Hall, D-F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Brian Freitag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B15I-1547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  <a:highlight>
                            <a:srgbClr val="FFFFFF"/>
                          </a:highlight>
                        </a:rPr>
                        <a:t>Update on the Production of Global Harmonized Landsat-8/Sentinel-2 Data Products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Monday, 4-6 pm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Poster Hall, D-F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Katrina Virts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B15I-1539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A Survey of Earth Observation Data Needed by U.S. Federal Agencies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Tuesday, 12:57-1:03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Convention Center 286-287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Aaron Kaulfus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</a:rPr>
                        <a:t>IN23A-03</a:t>
                      </a:r>
                      <a:endParaRPr sz="1200">
                        <a:solidFill>
                          <a:srgbClr val="999999"/>
                        </a:solidFill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999999"/>
                          </a:solidFill>
                          <a:highlight>
                            <a:srgbClr val="FFFFFF"/>
                          </a:highlight>
                        </a:rPr>
                        <a:t>Data system for NASA’s Commercial Smallsat Data Acquisition Program</a:t>
                      </a:r>
                      <a:endParaRPr sz="1200">
                        <a:solidFill>
                          <a:srgbClr val="999999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Wednesday, 2:35-2:40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Convention Center 291-292</a:t>
                      </a:r>
                      <a:endParaRPr sz="1200"/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Andrew Molthan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SY34A-01</a:t>
                      </a:r>
                      <a:endParaRPr sz="1200"/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highlight>
                            <a:srgbClr val="FFFFFF"/>
                          </a:highlight>
                        </a:rPr>
                        <a:t>Stakeholder Engagement Program Activities Supporting the Satellite Needs Working Group </a:t>
                      </a:r>
                      <a:r>
                        <a:rPr lang="en" sz="1200" b="1" i="1">
                          <a:highlight>
                            <a:srgbClr val="FFFFFF"/>
                          </a:highlight>
                        </a:rPr>
                        <a:t>(this full presentation, online!)</a:t>
                      </a:r>
                      <a:endParaRPr sz="1200" b="1" i="1">
                        <a:highlight>
                          <a:srgbClr val="FFFFFF"/>
                        </a:highlight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Thursday, 10:15-10:20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Convention Center 350-351</a:t>
                      </a:r>
                      <a:endParaRPr sz="1200"/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David Bekaert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G42A-07</a:t>
                      </a:r>
                      <a:endParaRPr sz="1200"/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highlight>
                            <a:srgbClr val="FFFFFF"/>
                          </a:highlight>
                        </a:rPr>
                        <a:t>Introducing the OPERA Project for Systematic Surface Water, Surface Deformation, and Surface Disturbance Data Products from Satellite Observations</a:t>
                      </a:r>
                      <a:endParaRPr sz="1200"/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Thursday, 4-6 pm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Poster Hall, D-F</a:t>
                      </a:r>
                      <a:endParaRPr sz="1200"/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Cerese Albers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IN45F-0493</a:t>
                      </a:r>
                      <a:endParaRPr sz="1200"/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Best Practices from NASA’s Open Science Response to the Satellite Needs Working Group (SNWG) Process</a:t>
                      </a:r>
                      <a:endParaRPr sz="1200">
                        <a:highlight>
                          <a:srgbClr val="FFFFFF"/>
                        </a:highlight>
                      </a:endParaRPr>
                    </a:p>
                  </a:txBody>
                  <a:tcPr marL="45700" marR="45700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30" name="Google Shape;430;p48"/>
          <p:cNvSpPr txBox="1"/>
          <p:nvPr/>
        </p:nvSpPr>
        <p:spPr>
          <a:xfrm>
            <a:off x="326072" y="4556475"/>
            <a:ext cx="8595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solidFill>
                  <a:srgbClr val="980000"/>
                </a:solidFill>
                <a:latin typeface="Raleway"/>
                <a:ea typeface="Raleway"/>
                <a:cs typeface="Raleway"/>
                <a:sym typeface="Raleway"/>
              </a:rPr>
              <a:t>Missed a talk? Be sure to check out these speakers and their online content!</a:t>
            </a:r>
            <a:endParaRPr b="1" i="1">
              <a:solidFill>
                <a:srgbClr val="98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9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you.</a:t>
            </a:r>
            <a:endParaRPr/>
          </a:p>
        </p:txBody>
      </p:sp>
      <p:sp>
        <p:nvSpPr>
          <p:cNvPr id="436" name="Google Shape;436;p49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7" name="Google Shape;43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49"/>
          <p:cNvSpPr txBox="1">
            <a:spLocks noGrp="1"/>
          </p:cNvSpPr>
          <p:nvPr>
            <p:ph type="subTitle" idx="1"/>
          </p:nvPr>
        </p:nvSpPr>
        <p:spPr>
          <a:xfrm>
            <a:off x="898575" y="1343925"/>
            <a:ext cx="4224900" cy="17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Contact info: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Andrew Molthan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NASA Marshall Space Flight Center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000FF"/>
                </a:solidFill>
              </a:rPr>
              <a:t>andrew.molthan@nasa.gov</a:t>
            </a:r>
            <a:endParaRPr sz="1600"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 Newsletter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F3F3F3"/>
      </a:accent1>
      <a:accent2>
        <a:srgbClr val="D9D9D9"/>
      </a:accent2>
      <a:accent3>
        <a:srgbClr val="B7B7B7"/>
      </a:accent3>
      <a:accent4>
        <a:srgbClr val="999999"/>
      </a:accent4>
      <a:accent5>
        <a:srgbClr val="666666"/>
      </a:accent5>
      <a:accent6>
        <a:srgbClr val="000000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O Theme">
  <a:themeElements>
    <a:clrScheme name="STO Template 202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54F72"/>
      </a:accent1>
      <a:accent2>
        <a:srgbClr val="ED7D31"/>
      </a:accent2>
      <a:accent3>
        <a:srgbClr val="003399"/>
      </a:accent3>
      <a:accent4>
        <a:srgbClr val="FFC000"/>
      </a:accent4>
      <a:accent5>
        <a:srgbClr val="A50021"/>
      </a:accent5>
      <a:accent6>
        <a:srgbClr val="0080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1578</Words>
  <Application>Microsoft Macintosh PowerPoint</Application>
  <PresentationFormat>On-screen Show (16:9)</PresentationFormat>
  <Paragraphs>274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Century Gothic</vt:lpstr>
      <vt:lpstr>Trebuchet MS</vt:lpstr>
      <vt:lpstr>Helvetica Neue</vt:lpstr>
      <vt:lpstr>Exo 2</vt:lpstr>
      <vt:lpstr>Calibri</vt:lpstr>
      <vt:lpstr>Arial Black</vt:lpstr>
      <vt:lpstr>Arial</vt:lpstr>
      <vt:lpstr>Raleway Light</vt:lpstr>
      <vt:lpstr>Raleway</vt:lpstr>
      <vt:lpstr>Tech Newsletter by Slidesgo</vt:lpstr>
      <vt:lpstr>STO Theme</vt:lpstr>
      <vt:lpstr>Stakeholder Engagement Program Activities Supporting the  Satellite Needs Working Group</vt:lpstr>
      <vt:lpstr>PowerPoint Presentation</vt:lpstr>
      <vt:lpstr>Satellite Needs Working Group</vt:lpstr>
      <vt:lpstr>SNWG Cycle Highlights</vt:lpstr>
      <vt:lpstr>SNWG Cycle Highlights</vt:lpstr>
      <vt:lpstr>Roles for Stakeholder Engagement</vt:lpstr>
      <vt:lpstr>Stakeholder Engagement in the SNWG Cycles</vt:lpstr>
      <vt:lpstr>Expected Training Needs</vt:lpstr>
      <vt:lpstr>Expected Training Needs</vt:lpstr>
      <vt:lpstr>NASA and Interagency Collaborations</vt:lpstr>
      <vt:lpstr>Training Materials Available Online</vt:lpstr>
      <vt:lpstr>Upcoming Activities</vt:lpstr>
      <vt:lpstr>SNWG-Related Content at AGU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Stakeholder Engagement Program Activities Supporting the  Satellite Needs Working Group</dc:title>
  <cp:lastModifiedBy>Molthan, Andrew L. (MSFC-ST11)</cp:lastModifiedBy>
  <cp:revision>2</cp:revision>
  <dcterms:modified xsi:type="dcterms:W3CDTF">2022-01-03T14:42:51Z</dcterms:modified>
</cp:coreProperties>
</file>