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638" r:id="rId3"/>
    <p:sldId id="647" r:id="rId4"/>
    <p:sldId id="652" r:id="rId5"/>
    <p:sldId id="641" r:id="rId6"/>
    <p:sldId id="648" r:id="rId7"/>
    <p:sldId id="649" r:id="rId8"/>
    <p:sldId id="642" r:id="rId9"/>
    <p:sldId id="643" r:id="rId10"/>
    <p:sldId id="644" r:id="rId11"/>
    <p:sldId id="645" r:id="rId12"/>
    <p:sldId id="650" r:id="rId13"/>
    <p:sldId id="651" r:id="rId14"/>
    <p:sldId id="639" r:id="rId15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38" charset="0"/>
        <a:ea typeface="ＭＳ Ｐゴシック" pitchFamily="29" charset="-128"/>
        <a:cs typeface="ＭＳ Ｐゴシック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38" charset="0"/>
        <a:ea typeface="ＭＳ Ｐゴシック" pitchFamily="29" charset="-128"/>
        <a:cs typeface="ＭＳ Ｐゴシック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38" charset="0"/>
        <a:ea typeface="ＭＳ Ｐゴシック" pitchFamily="29" charset="-128"/>
        <a:cs typeface="ＭＳ Ｐゴシック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38" charset="0"/>
        <a:ea typeface="ＭＳ Ｐゴシック" pitchFamily="29" charset="-128"/>
        <a:cs typeface="ＭＳ Ｐゴシック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38" charset="0"/>
        <a:ea typeface="ＭＳ Ｐゴシック" pitchFamily="29" charset="-128"/>
        <a:cs typeface="ＭＳ Ｐゴシック" pitchFamily="29" charset="-128"/>
      </a:defRPr>
    </a:lvl5pPr>
    <a:lvl6pPr marL="2286000" algn="l" defTabSz="457200" rtl="0" eaLnBrk="1" latinLnBrk="0" hangingPunct="1">
      <a:defRPr sz="1000" kern="1200">
        <a:solidFill>
          <a:schemeClr val="tx1"/>
        </a:solidFill>
        <a:latin typeface="Arial Black" pitchFamily="38" charset="0"/>
        <a:ea typeface="ＭＳ Ｐゴシック" pitchFamily="29" charset="-128"/>
        <a:cs typeface="ＭＳ Ｐゴシック" pitchFamily="29" charset="-128"/>
      </a:defRPr>
    </a:lvl6pPr>
    <a:lvl7pPr marL="2743200" algn="l" defTabSz="457200" rtl="0" eaLnBrk="1" latinLnBrk="0" hangingPunct="1">
      <a:defRPr sz="1000" kern="1200">
        <a:solidFill>
          <a:schemeClr val="tx1"/>
        </a:solidFill>
        <a:latin typeface="Arial Black" pitchFamily="38" charset="0"/>
        <a:ea typeface="ＭＳ Ｐゴシック" pitchFamily="29" charset="-128"/>
        <a:cs typeface="ＭＳ Ｐゴシック" pitchFamily="29" charset="-128"/>
      </a:defRPr>
    </a:lvl7pPr>
    <a:lvl8pPr marL="3200400" algn="l" defTabSz="457200" rtl="0" eaLnBrk="1" latinLnBrk="0" hangingPunct="1">
      <a:defRPr sz="1000" kern="1200">
        <a:solidFill>
          <a:schemeClr val="tx1"/>
        </a:solidFill>
        <a:latin typeface="Arial Black" pitchFamily="38" charset="0"/>
        <a:ea typeface="ＭＳ Ｐゴシック" pitchFamily="29" charset="-128"/>
        <a:cs typeface="ＭＳ Ｐゴシック" pitchFamily="29" charset="-128"/>
      </a:defRPr>
    </a:lvl8pPr>
    <a:lvl9pPr marL="3657600" algn="l" defTabSz="457200" rtl="0" eaLnBrk="1" latinLnBrk="0" hangingPunct="1">
      <a:defRPr sz="1000" kern="1200">
        <a:solidFill>
          <a:schemeClr val="tx1"/>
        </a:solidFill>
        <a:latin typeface="Arial Black" pitchFamily="38" charset="0"/>
        <a:ea typeface="ＭＳ Ｐゴシック" pitchFamily="29" charset="-128"/>
        <a:cs typeface="ＭＳ Ｐゴシック" pitchFamily="29" charset="-128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TTELL, JUSTIN D. (LARC-D322)" initials="LJD(" lastIdx="1" clrIdx="0">
    <p:extLst>
      <p:ext uri="{19B8F6BF-5375-455C-9EA6-DF929625EA0E}">
        <p15:presenceInfo xmlns:p15="http://schemas.microsoft.com/office/powerpoint/2012/main" userId="S::jlittell@ndc.nasa.gov::2da494ef-9dba-4c33-8cb9-c2336ae15fc1" providerId="AD"/>
      </p:ext>
    </p:extLst>
  </p:cmAuthor>
  <p:cmAuthor id="2" name="J P" initials="JP" lastIdx="1" clrIdx="1">
    <p:extLst>
      <p:ext uri="{19B8F6BF-5375-455C-9EA6-DF929625EA0E}">
        <p15:presenceInfo xmlns:p15="http://schemas.microsoft.com/office/powerpoint/2012/main" userId="7987c4828b1f4bd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9" autoAdjust="0"/>
    <p:restoredTop sz="92495" autoAdjust="0"/>
  </p:normalViewPr>
  <p:slideViewPr>
    <p:cSldViewPr snapToGrid="0">
      <p:cViewPr varScale="1">
        <p:scale>
          <a:sx n="114" d="100"/>
          <a:sy n="114" d="100"/>
        </p:scale>
        <p:origin x="3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E9F42-48DA-4081-B742-CC90C45E89D7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0C9743-43AA-4CB8-B2ED-1A243A995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386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Design for system level now as these airframes will be around for a long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B65DEE-9CF1-6443-94FC-97EFD77F822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290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234951" y="6413501"/>
            <a:ext cx="24384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800">
                <a:solidFill>
                  <a:srgbClr val="BFBFBF"/>
                </a:solidFill>
                <a:latin typeface="Arial Black" pitchFamily="29" charset="0"/>
                <a:ea typeface="ＭＳ Ｐゴシック" pitchFamily="-65" charset="-128"/>
                <a:cs typeface="ＭＳ Ｐゴシック" pitchFamily="-65" charset="-128"/>
              </a:rPr>
              <a:t>www.nasa.gov</a:t>
            </a: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234961" y="5780094"/>
            <a:ext cx="7598833" cy="636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59" tIns="41029" rIns="82059" bIns="41029">
            <a:spAutoFit/>
          </a:bodyPr>
          <a:lstStyle>
            <a:lvl1pPr defTabSz="820738"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  <a:cs typeface="ＭＳ Ｐゴシック" charset="0"/>
              </a:defRPr>
            </a:lvl1pPr>
            <a:lvl2pPr marL="37931725" indent="-37474525" defTabSz="820738"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2pPr>
            <a:lvl3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3pPr>
            <a:lvl4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4pPr>
            <a:lvl5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9pPr>
          </a:lstStyle>
          <a:p>
            <a:r>
              <a:rPr lang="en-US" sz="1200" dirty="0">
                <a:solidFill>
                  <a:srgbClr val="FFFFFF"/>
                </a:solidFill>
                <a:latin typeface="Arial" charset="0"/>
                <a:cs typeface="Arial" charset="0"/>
              </a:rPr>
              <a:t>Planning Meeting</a:t>
            </a:r>
          </a:p>
          <a:p>
            <a:r>
              <a:rPr lang="en-US" sz="1200" dirty="0">
                <a:solidFill>
                  <a:srgbClr val="FFFFFF"/>
                </a:solidFill>
                <a:latin typeface="Arial" charset="0"/>
                <a:cs typeface="Arial" charset="0"/>
              </a:rPr>
              <a:t>July 11-12,</a:t>
            </a:r>
            <a:r>
              <a:rPr lang="en-US" sz="1200" baseline="0" dirty="0">
                <a:solidFill>
                  <a:srgbClr val="FFFFFF"/>
                </a:solidFill>
                <a:latin typeface="Arial" charset="0"/>
                <a:cs typeface="Arial" charset="0"/>
              </a:rPr>
              <a:t> 2012</a:t>
            </a:r>
            <a:br>
              <a:rPr lang="en-US" sz="1200" dirty="0">
                <a:solidFill>
                  <a:srgbClr val="FFFFFF"/>
                </a:solidFill>
                <a:latin typeface="Arial" charset="0"/>
                <a:cs typeface="Arial" charset="0"/>
              </a:rPr>
            </a:br>
            <a:r>
              <a:rPr lang="en-US" sz="1200" dirty="0" err="1">
                <a:solidFill>
                  <a:srgbClr val="FFFFFF"/>
                </a:solidFill>
                <a:latin typeface="Arial" charset="0"/>
                <a:cs typeface="Arial" charset="0"/>
              </a:rPr>
              <a:t>LaRC</a:t>
            </a:r>
            <a:endParaRPr lang="en-US" sz="1200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234951" y="457207"/>
            <a:ext cx="4876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2pPr>
            <a:lvl3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3pPr>
            <a:lvl4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4pPr>
            <a:lvl5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dirty="0">
                <a:solidFill>
                  <a:srgbClr val="000000"/>
                </a:solidFill>
                <a:latin typeface="Arial" charset="0"/>
              </a:rPr>
              <a:t>National Aeronautics and Space Administration</a:t>
            </a:r>
          </a:p>
        </p:txBody>
      </p:sp>
      <p:cxnSp>
        <p:nvCxnSpPr>
          <p:cNvPr id="21" name="Straight Connector 20"/>
          <p:cNvCxnSpPr/>
          <p:nvPr/>
        </p:nvCxnSpPr>
        <p:spPr bwMode="auto">
          <a:xfrm>
            <a:off x="406400" y="2042895"/>
            <a:ext cx="80264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100000">
                  <a:prstClr val="white">
                    <a:alpha val="0"/>
                  </a:prstClr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6169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11119104" y="6370428"/>
            <a:ext cx="463296" cy="365125"/>
          </a:xfrm>
        </p:spPr>
        <p:txBody>
          <a:bodyPr/>
          <a:lstStyle>
            <a:lvl1pPr>
              <a:defRPr/>
            </a:lvl1pPr>
          </a:lstStyle>
          <a:p>
            <a:fld id="{955EE150-8DEE-4931-B762-112D72E5B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657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11099597" y="6356356"/>
            <a:ext cx="482803" cy="365125"/>
          </a:xfrm>
        </p:spPr>
        <p:txBody>
          <a:bodyPr/>
          <a:lstStyle>
            <a:lvl1pPr>
              <a:defRPr/>
            </a:lvl1pPr>
          </a:lstStyle>
          <a:p>
            <a:fld id="{955EE150-8DEE-4931-B762-112D72E5B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822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11080098" y="6356356"/>
            <a:ext cx="502311" cy="365125"/>
          </a:xfrm>
        </p:spPr>
        <p:txBody>
          <a:bodyPr/>
          <a:lstStyle>
            <a:lvl1pPr>
              <a:defRPr/>
            </a:lvl1pPr>
          </a:lstStyle>
          <a:p>
            <a:fld id="{955EE150-8DEE-4931-B762-112D72E5B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003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566D9-A55C-4152-A597-7B90A0734DFD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EE150-8DEE-4931-B762-112D72E5B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082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306917" y="266703"/>
            <a:ext cx="1158028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10" y="1219200"/>
            <a:ext cx="11571817" cy="504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304800" y="889003"/>
            <a:ext cx="103632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29" name="Picture 13" descr="NASA insigniaCMYK"/>
          <p:cNvPicPr preferRelativeResize="0"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21568" y="266703"/>
            <a:ext cx="855059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021568" y="6356356"/>
            <a:ext cx="56083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rgbClr val="7F7F7F"/>
                </a:solidFill>
                <a:latin typeface="Arial" pitchFamily="29" charset="0"/>
                <a:ea typeface="Arial" pitchFamily="29" charset="0"/>
                <a:cs typeface="Arial" pitchFamily="29" charset="0"/>
              </a:defRPr>
            </a:lvl1pPr>
          </a:lstStyle>
          <a:p>
            <a:fld id="{955EE150-8DEE-4931-B762-112D72E5B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743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5pPr>
      <a:lvl6pPr marL="457167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6pPr>
      <a:lvl7pPr marL="914332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7pPr>
      <a:lvl8pPr marL="1371498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8pPr>
      <a:lvl9pPr marL="1828664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342874" indent="-342874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895" indent="-28573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2pPr>
      <a:lvl3pPr marL="1142914" indent="-228584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ヒラギノ角ゴ Pro W3" pitchFamily="29" charset="-128"/>
          <a:cs typeface="ヒラギノ角ゴ Pro W3" pitchFamily="29" charset="-128"/>
        </a:defRPr>
      </a:lvl3pPr>
      <a:lvl4pPr marL="1600080" indent="-228584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ヒラギノ角ゴ Pro W3" pitchFamily="29" charset="-128"/>
          <a:cs typeface="ヒラギノ角ゴ Pro W3" pitchFamily="29" charset="-128"/>
        </a:defRPr>
      </a:lvl4pPr>
      <a:lvl5pPr marL="2057247" indent="-228584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ヒラギノ角ゴ Pro W3" pitchFamily="29" charset="-128"/>
          <a:cs typeface="ヒラギノ角ゴ Pro W3" pitchFamily="29" charset="-128"/>
        </a:defRPr>
      </a:lvl5pPr>
      <a:lvl6pPr marL="2514412" indent="-228584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578" indent="-228584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8744" indent="-228584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5910" indent="-228584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04AA1-CCCF-4CEB-B4CD-38D38A2698A4}"/>
              </a:ext>
            </a:extLst>
          </p:cNvPr>
          <p:cNvSpPr txBox="1"/>
          <p:nvPr/>
        </p:nvSpPr>
        <p:spPr>
          <a:xfrm>
            <a:off x="332510" y="1092531"/>
            <a:ext cx="7842403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NASA / FAA eVTOL Crashworthiness Workshop Series: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Summary and going Forward</a:t>
            </a:r>
            <a:endParaRPr lang="en-US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31DF14-FC57-4801-8FD1-2087E95005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85" t="29038" b="14357"/>
          <a:stretch/>
        </p:blipFill>
        <p:spPr>
          <a:xfrm>
            <a:off x="3335900" y="4356560"/>
            <a:ext cx="4194775" cy="1893981"/>
          </a:xfrm>
          <a:prstGeom prst="rect">
            <a:avLst/>
          </a:prstGeom>
          <a:ln w="38100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F9DB23B-962C-4B89-9559-F62954D0AF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63" r="75881" b="40798"/>
          <a:stretch/>
        </p:blipFill>
        <p:spPr>
          <a:xfrm>
            <a:off x="3413513" y="2095985"/>
            <a:ext cx="3793477" cy="20159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348CA7-A699-44AC-B339-9C67944D19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0" t="9596" r="39119" b="36953"/>
          <a:stretch/>
        </p:blipFill>
        <p:spPr>
          <a:xfrm>
            <a:off x="7667368" y="2095984"/>
            <a:ext cx="3980471" cy="19294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F2991F-451B-41A0-84E2-397616E0392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361" y="4026263"/>
            <a:ext cx="3793478" cy="24657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DAFC6F-C4E6-4164-9F98-37C573E53EA2}"/>
              </a:ext>
            </a:extLst>
          </p:cNvPr>
          <p:cNvSpPr/>
          <p:nvPr/>
        </p:nvSpPr>
        <p:spPr>
          <a:xfrm>
            <a:off x="330767" y="2323693"/>
            <a:ext cx="5244736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343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Vertical Flight Society</a:t>
            </a:r>
          </a:p>
          <a:p>
            <a:r>
              <a:rPr lang="en-US" sz="1800" b="1" dirty="0">
                <a:solidFill>
                  <a:srgbClr val="343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Transformative Vertical Flight</a:t>
            </a:r>
          </a:p>
          <a:p>
            <a:r>
              <a:rPr lang="en-US" sz="1800" b="1" dirty="0">
                <a:solidFill>
                  <a:srgbClr val="343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January 27, 2022</a:t>
            </a:r>
          </a:p>
          <a:p>
            <a:r>
              <a:rPr lang="en-US" sz="1800" b="1" dirty="0">
                <a:solidFill>
                  <a:srgbClr val="343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 Jose, CA</a:t>
            </a:r>
            <a:endParaRPr lang="en-US" sz="1400" b="1" dirty="0">
              <a:solidFill>
                <a:srgbClr val="3436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rgbClr val="3436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343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 Agency / Industry Working Group Presentation by</a:t>
            </a:r>
          </a:p>
          <a:p>
            <a:endParaRPr lang="en-US" sz="1400" b="1" dirty="0">
              <a:solidFill>
                <a:srgbClr val="3436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343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Justin Littell Ph.D.</a:t>
            </a:r>
          </a:p>
          <a:p>
            <a:r>
              <a:rPr lang="en-US" sz="1400" dirty="0">
                <a:solidFill>
                  <a:srgbClr val="343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Aerospace Engineer</a:t>
            </a:r>
          </a:p>
          <a:p>
            <a:r>
              <a:rPr lang="en-US" sz="1400" dirty="0">
                <a:solidFill>
                  <a:srgbClr val="343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Structural Dynamics Branch </a:t>
            </a:r>
          </a:p>
          <a:p>
            <a:r>
              <a:rPr lang="en-US" sz="1400" dirty="0">
                <a:solidFill>
                  <a:srgbClr val="343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Langley Research Center</a:t>
            </a:r>
          </a:p>
          <a:p>
            <a:r>
              <a:rPr lang="en-US" sz="1400" dirty="0">
                <a:solidFill>
                  <a:srgbClr val="343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Justin.D.Littell@nasa.gov</a:t>
            </a:r>
          </a:p>
          <a:p>
            <a:endParaRPr lang="en-US" sz="1400" b="1" dirty="0">
              <a:solidFill>
                <a:srgbClr val="3436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rgbClr val="343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Joseph Pellettiere Ph.D.</a:t>
            </a:r>
          </a:p>
          <a:p>
            <a:r>
              <a:rPr lang="en-US" sz="1400" dirty="0">
                <a:solidFill>
                  <a:srgbClr val="343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Chief Scientific and Technical Advisor </a:t>
            </a:r>
            <a:br>
              <a:rPr lang="en-US" sz="1400" dirty="0">
                <a:solidFill>
                  <a:srgbClr val="34364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rgbClr val="343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Crash Dynamics</a:t>
            </a:r>
            <a:br>
              <a:rPr lang="en-US" sz="1400" dirty="0">
                <a:solidFill>
                  <a:srgbClr val="34364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srgbClr val="343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FAA Aviation Safety</a:t>
            </a:r>
          </a:p>
          <a:p>
            <a:r>
              <a:rPr lang="en-US" sz="1400" dirty="0">
                <a:solidFill>
                  <a:srgbClr val="343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Joseph.Pellettiere@faa.gov</a:t>
            </a:r>
            <a:endParaRPr lang="en-US" sz="1100" dirty="0">
              <a:solidFill>
                <a:srgbClr val="3436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900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344" y="171700"/>
            <a:ext cx="11580283" cy="622300"/>
          </a:xfrm>
        </p:spPr>
        <p:txBody>
          <a:bodyPr>
            <a:noAutofit/>
          </a:bodyPr>
          <a:lstStyle/>
          <a:p>
            <a:r>
              <a:rPr lang="en-US" dirty="0"/>
              <a:t>The Need for Crashworthiness in eVTOL Vehicles:</a:t>
            </a:r>
            <a:br>
              <a:rPr lang="en-US" dirty="0"/>
            </a:br>
            <a:r>
              <a:rPr lang="en-US" i="1" dirty="0"/>
              <a:t>Why 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Now is the time</a:t>
            </a:r>
          </a:p>
          <a:p>
            <a:pPr lvl="1"/>
            <a:r>
              <a:rPr lang="en-US" dirty="0"/>
              <a:t>Early in the vehicle development cycle</a:t>
            </a:r>
          </a:p>
          <a:p>
            <a:pPr lvl="1"/>
            <a:r>
              <a:rPr lang="en-US" dirty="0"/>
              <a:t>Will pay great dividends in the future</a:t>
            </a:r>
          </a:p>
          <a:p>
            <a:r>
              <a:rPr lang="en-US" dirty="0"/>
              <a:t>Expect that accidents will happen</a:t>
            </a:r>
          </a:p>
          <a:p>
            <a:pPr lvl="1"/>
            <a:r>
              <a:rPr lang="en-US" dirty="0"/>
              <a:t>Protect the occupants to ensure continued growth and acceptance</a:t>
            </a:r>
          </a:p>
          <a:p>
            <a:r>
              <a:rPr lang="en-US" dirty="0"/>
              <a:t>Current regulatory framework is based upon other designs</a:t>
            </a:r>
          </a:p>
          <a:p>
            <a:pPr lvl="1"/>
            <a:r>
              <a:rPr lang="en-US" dirty="0"/>
              <a:t>This may change in the future depending on performance</a:t>
            </a:r>
          </a:p>
          <a:p>
            <a:pPr lvl="1"/>
            <a:r>
              <a:rPr lang="en-US" dirty="0"/>
              <a:t>Attention to system level safety now, will prepare for the future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393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6D087-8A4D-4767-9BAB-B0590973D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another Workshop series?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064B4-799E-4324-B9EB-5F169EAAE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83" y="984308"/>
            <a:ext cx="11571817" cy="5043488"/>
          </a:xfrm>
        </p:spPr>
        <p:txBody>
          <a:bodyPr/>
          <a:lstStyle/>
          <a:p>
            <a:r>
              <a:rPr lang="en-US" dirty="0"/>
              <a:t>Intent</a:t>
            </a:r>
          </a:p>
          <a:p>
            <a:pPr lvl="1"/>
            <a:r>
              <a:rPr lang="en-US" dirty="0"/>
              <a:t>Information share and disseminate technical knowledge to relevant stakeholders in the world of crashworthiness and occupant protection</a:t>
            </a:r>
          </a:p>
          <a:p>
            <a:pPr lvl="1"/>
            <a:r>
              <a:rPr lang="en-US" dirty="0"/>
              <a:t>Show some of the smaller partners what kind of research is out there that can be used for vehicle development </a:t>
            </a:r>
          </a:p>
          <a:p>
            <a:pPr lvl="1"/>
            <a:r>
              <a:rPr lang="en-US" dirty="0"/>
              <a:t>What types of crashworthy features are available for use for companies that they may not have otherwise known about</a:t>
            </a:r>
          </a:p>
          <a:p>
            <a:pPr lvl="1"/>
            <a:r>
              <a:rPr lang="en-US" dirty="0"/>
              <a:t>Network and connect to the community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1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5BCF1-C8CD-473B-804F-E388CAF64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Virtual Workshops (April 2020 through April 2021)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7DC9F-22F3-474E-8C53-321BF80E6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917" y="907256"/>
            <a:ext cx="11571817" cy="3975137"/>
          </a:xfrm>
        </p:spPr>
        <p:txBody>
          <a:bodyPr/>
          <a:lstStyle/>
          <a:p>
            <a:r>
              <a:rPr lang="en-US" b="1" dirty="0"/>
              <a:t>https://nari.arc.nasa.gov/crashworthiness</a:t>
            </a:r>
          </a:p>
          <a:p>
            <a:pPr lvl="1"/>
            <a:r>
              <a:rPr lang="en-US" dirty="0"/>
              <a:t>April 7, 2020 - Provided the historical perspective and overall regulatory considerations as an introduction to eVTOL crashworthiness</a:t>
            </a:r>
          </a:p>
          <a:p>
            <a:pPr lvl="1"/>
            <a:r>
              <a:rPr lang="en-US" dirty="0"/>
              <a:t>October 9, 2020 - Considered certification requirements</a:t>
            </a:r>
          </a:p>
          <a:p>
            <a:pPr lvl="1"/>
            <a:r>
              <a:rPr lang="en-US" dirty="0"/>
              <a:t>January 19, 2021 - Reviewed the considerations for vehicle crashworthiness from the perspective of the Department of Defense</a:t>
            </a:r>
          </a:p>
          <a:p>
            <a:pPr lvl="1"/>
            <a:r>
              <a:rPr lang="en-US" dirty="0"/>
              <a:t>April 13, 2021 – Current government and academic research into eVTOL crashworthiness</a:t>
            </a:r>
          </a:p>
          <a:p>
            <a:r>
              <a:rPr lang="en-US" dirty="0"/>
              <a:t>Worldwide participation in both presentations and attendees</a:t>
            </a:r>
          </a:p>
        </p:txBody>
      </p:sp>
      <p:graphicFrame>
        <p:nvGraphicFramePr>
          <p:cNvPr id="4" name="Table 13">
            <a:extLst>
              <a:ext uri="{FF2B5EF4-FFF2-40B4-BE49-F238E27FC236}">
                <a16:creationId xmlns:a16="http://schemas.microsoft.com/office/drawing/2014/main" id="{651301F5-3CF1-4B6F-810C-64AF18D156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627705"/>
              </p:ext>
            </p:extLst>
          </p:nvPr>
        </p:nvGraphicFramePr>
        <p:xfrm>
          <a:off x="1033709" y="4900646"/>
          <a:ext cx="81280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97797397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38659246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37252901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02011048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983382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NASA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FAA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EASA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CIRA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49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GAMA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VFS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USAF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NAVAIR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69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ASTM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UBER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DLR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USAF 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439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2183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206B7-5F9F-405F-A854-5A2A0D9C2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Workshop #1 Summary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D7153-BE87-43DF-9B50-900533E27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Welcome – Justin Littell / NASA</a:t>
            </a:r>
          </a:p>
          <a:p>
            <a:r>
              <a:rPr lang="en-US" dirty="0"/>
              <a:t>Introduce the concept of crashworthiness from a historical perspective – Joseph Pellettiere / FAA</a:t>
            </a:r>
          </a:p>
          <a:p>
            <a:r>
              <a:rPr lang="en-US" dirty="0"/>
              <a:t>Introduce a series of case studies that capture crashworthiness themes – Amanda Taylor / FAA</a:t>
            </a:r>
          </a:p>
          <a:p>
            <a:r>
              <a:rPr lang="en-US" dirty="0"/>
              <a:t>Introduce potential paths toward certification regarding  crashworthiness – Robert Stegeman / FAA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557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5A6CC-C5BC-48D9-831D-E85EF4F2F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Workshop #1 – Highlighted Discussion (taken from chat log)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ECAC1-49D5-4C95-B0EA-0B83C7D79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“Can you consider adding some material specific to the certification of integrating large battery packs? e.g. pack drop test requirements, firewall </a:t>
            </a:r>
            <a:r>
              <a:rPr lang="en-US" sz="2000" dirty="0" err="1"/>
              <a:t>req'ts</a:t>
            </a:r>
            <a:r>
              <a:rPr lang="en-US" sz="2000" dirty="0"/>
              <a:t> between the battery and occupant, etc. What considerations are being made for BRS systems”</a:t>
            </a:r>
          </a:p>
          <a:p>
            <a:r>
              <a:rPr lang="en-US" sz="2000" dirty="0"/>
              <a:t>“Where does something like emergency parachute systems fit? (Like BRS from civil aircraft)”</a:t>
            </a:r>
          </a:p>
          <a:p>
            <a:r>
              <a:rPr lang="en-US" sz="2000" dirty="0"/>
              <a:t>“Were rotorcraft standards not developed from testing, but only from actual crash data?”</a:t>
            </a:r>
          </a:p>
          <a:p>
            <a:pPr lvl="1"/>
            <a:r>
              <a:rPr lang="en-US" sz="1800" dirty="0"/>
              <a:t>This was followed by a handful of links to NTSB and DoD reports with accident data</a:t>
            </a:r>
          </a:p>
          <a:p>
            <a:r>
              <a:rPr lang="en-US" sz="2000" dirty="0"/>
              <a:t>“Does it exist a certification specifications for eVTOL aircrafts? I think no, at the moment”</a:t>
            </a:r>
          </a:p>
          <a:p>
            <a:pPr lvl="1"/>
            <a:r>
              <a:rPr lang="en-US" sz="1800" dirty="0"/>
              <a:t>Several comments were posted regarding how eVTOL would be certified</a:t>
            </a:r>
          </a:p>
          <a:p>
            <a:r>
              <a:rPr lang="en-US" sz="2000" dirty="0"/>
              <a:t>“Is there work with an industry group to develop a complete standard for eVTOL seats ? Will there be a new TSO?”</a:t>
            </a:r>
          </a:p>
          <a:p>
            <a:endParaRPr lang="en-US" sz="2400" dirty="0"/>
          </a:p>
          <a:p>
            <a:r>
              <a:rPr lang="en-US" sz="2400" dirty="0"/>
              <a:t>Summarized as:</a:t>
            </a:r>
          </a:p>
          <a:p>
            <a:pPr lvl="1"/>
            <a:r>
              <a:rPr lang="en-US" sz="2000" dirty="0"/>
              <a:t>Crashworthiness is important and can leverage existing knowledge and technology  </a:t>
            </a:r>
          </a:p>
          <a:p>
            <a:endParaRPr lang="en-US" sz="24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11823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D4C2-42F4-4A5B-ADF4-32C373D76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Workshop #2 Summary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4B9D109-B238-4FF4-A72C-1A3EE19113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344293"/>
              </p:ext>
            </p:extLst>
          </p:nvPr>
        </p:nvGraphicFramePr>
        <p:xfrm>
          <a:off x="409699" y="1360186"/>
          <a:ext cx="11385222" cy="413004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2279632">
                  <a:extLst>
                    <a:ext uri="{9D8B030D-6E8A-4147-A177-3AD203B41FA5}">
                      <a16:colId xmlns:a16="http://schemas.microsoft.com/office/drawing/2014/main" val="1909652626"/>
                    </a:ext>
                  </a:extLst>
                </a:gridCol>
                <a:gridCol w="2675525">
                  <a:extLst>
                    <a:ext uri="{9D8B030D-6E8A-4147-A177-3AD203B41FA5}">
                      <a16:colId xmlns:a16="http://schemas.microsoft.com/office/drawing/2014/main" val="2493610605"/>
                    </a:ext>
                  </a:extLst>
                </a:gridCol>
                <a:gridCol w="6430065">
                  <a:extLst>
                    <a:ext uri="{9D8B030D-6E8A-4147-A177-3AD203B41FA5}">
                      <a16:colId xmlns:a16="http://schemas.microsoft.com/office/drawing/2014/main" val="2968335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Speaker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Organization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Presentation Title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96974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Justin Littell / Joseph Pellettiere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NASA / FAA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Introduction and the Need for Crashworthiness in eVTOL applications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0684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Mike Hirschberg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Vertical Flight Society (VFS)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Enabling a Safe Electric VTOL Revolution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66896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Lowell Foster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General Aviation Manufacturers Association (GAMA)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>
                            <a:glow rad="38100">
                              <a:srgbClr val="FFFFFF">
                                <a:alpha val="40000"/>
                              </a:srgbClr>
                            </a:glow>
                          </a:effectLst>
                        </a:rPr>
                        <a:t>Opportunities for Crashworthiness Features in New Aircraft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33902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Ryan Naru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Uber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effectLst/>
                        </a:rPr>
                        <a:t>Operational Expectations of eVTOL Aircraft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9995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Bob Stegeman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Federal Aviation Administration (FAA)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r>
                        <a:rPr lang="en-US" sz="1800" kern="1200" dirty="0">
                          <a:effectLst/>
                        </a:rPr>
                        <a:t>EVTOL Crashworthiness Moving Forward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06143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Aiko </a:t>
                      </a:r>
                      <a:r>
                        <a:rPr lang="en-US" sz="1800" dirty="0" err="1">
                          <a:effectLst/>
                        </a:rPr>
                        <a:t>Duehne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European Union Aviation </a:t>
                      </a:r>
                      <a:r>
                        <a:rPr lang="en-US" sz="1800">
                          <a:effectLst/>
                        </a:rPr>
                        <a:t>Safety Agency (EASA)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General Presentation:  Special Condition VTOL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6093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Eric Nottorf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ASTM International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>
                            <a:glow rad="38100">
                              <a:srgbClr val="FFFFFF">
                                <a:alpha val="40000"/>
                              </a:srgbClr>
                            </a:glow>
                          </a:effectLst>
                        </a:rPr>
                        <a:t>ASTM F44 as Means of Compliance for Part 23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307088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3539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43B84-D7A1-4C10-A58B-13D27410D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44" y="115701"/>
            <a:ext cx="11580283" cy="622300"/>
          </a:xfrm>
        </p:spPr>
        <p:txBody>
          <a:bodyPr/>
          <a:lstStyle/>
          <a:p>
            <a:r>
              <a:rPr lang="en-US" dirty="0"/>
              <a:t>Workshop #2 – Highlights – </a:t>
            </a:r>
            <a:r>
              <a:rPr lang="en-US" dirty="0" err="1"/>
              <a:t>ConferenceIO</a:t>
            </a:r>
            <a:r>
              <a:rPr lang="en-US" dirty="0"/>
              <a:t> questions (highest upvotes)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B803A-0817-46D4-A866-448AF9F24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344" y="992697"/>
            <a:ext cx="11571817" cy="5043488"/>
          </a:xfrm>
        </p:spPr>
        <p:txBody>
          <a:bodyPr/>
          <a:lstStyle/>
          <a:p>
            <a:r>
              <a:rPr lang="en-US" sz="2000" dirty="0"/>
              <a:t>“Fully VTOLs are FUNDAMENTALLY different to traditional Airplanes and Helicopters, they cannot glide nor autorotate. Should they be defined as SAFER at LOWER altitudes”</a:t>
            </a:r>
          </a:p>
          <a:p>
            <a:r>
              <a:rPr lang="en-US" sz="2000" dirty="0"/>
              <a:t>“What do you think are the most important features for </a:t>
            </a:r>
            <a:r>
              <a:rPr lang="en-US" sz="2000" dirty="0" err="1"/>
              <a:t>eVtol</a:t>
            </a:r>
            <a:r>
              <a:rPr lang="en-US" sz="2000" dirty="0"/>
              <a:t> aircraft companies to incorporate to achieve crashworthy aircraft”</a:t>
            </a:r>
          </a:p>
          <a:p>
            <a:r>
              <a:rPr lang="en-US" sz="2000" dirty="0"/>
              <a:t>“I’m from an automotive crash background and sounds like you need an aerospace equivalent to the NHTSA and Euro NCAP crashworthiness testing criteria. Specific impact scenarios with measured dummy loading a and occupant space protection requirements”</a:t>
            </a:r>
          </a:p>
          <a:p>
            <a:r>
              <a:rPr lang="en-US" sz="2000" dirty="0"/>
              <a:t>“Some ASTM F44 discussions involve introducing "point systems" that encourage including multiple safety features. Would a point system somehow describing the "</a:t>
            </a:r>
            <a:r>
              <a:rPr lang="en-US" sz="2000" dirty="0" err="1"/>
              <a:t>hollistic</a:t>
            </a:r>
            <a:r>
              <a:rPr lang="en-US" sz="2000" dirty="0"/>
              <a:t>" crashworthiness system be a potential approach to demonstrate compliance (in the future)?”</a:t>
            </a:r>
          </a:p>
          <a:p>
            <a:endParaRPr lang="en-US" sz="2400" dirty="0"/>
          </a:p>
          <a:p>
            <a:r>
              <a:rPr lang="en-US" sz="2400" dirty="0"/>
              <a:t>Summarized as ?  - </a:t>
            </a:r>
          </a:p>
          <a:p>
            <a:pPr lvl="1"/>
            <a:r>
              <a:rPr lang="en-US" sz="2000" dirty="0"/>
              <a:t>Crashworthy systems needs to be present</a:t>
            </a:r>
          </a:p>
          <a:p>
            <a:pPr lvl="1"/>
            <a:r>
              <a:rPr lang="en-US" sz="2000" dirty="0"/>
              <a:t>There is a common consensus that a defined level of safety needs to be addressed and how to measure it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71863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E4A0A-A3DB-475C-96D7-A24E0B07A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Workshop #3 Summary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27D9215-05FF-4F00-ACDF-558661C79D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186616"/>
              </p:ext>
            </p:extLst>
          </p:nvPr>
        </p:nvGraphicFramePr>
        <p:xfrm>
          <a:off x="228600" y="1907669"/>
          <a:ext cx="11734800" cy="322929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58942">
                  <a:extLst>
                    <a:ext uri="{9D8B030D-6E8A-4147-A177-3AD203B41FA5}">
                      <a16:colId xmlns:a16="http://schemas.microsoft.com/office/drawing/2014/main" val="1909652626"/>
                    </a:ext>
                  </a:extLst>
                </a:gridCol>
                <a:gridCol w="2105971">
                  <a:extLst>
                    <a:ext uri="{9D8B030D-6E8A-4147-A177-3AD203B41FA5}">
                      <a16:colId xmlns:a16="http://schemas.microsoft.com/office/drawing/2014/main" val="2493610605"/>
                    </a:ext>
                  </a:extLst>
                </a:gridCol>
                <a:gridCol w="6769887">
                  <a:extLst>
                    <a:ext uri="{9D8B030D-6E8A-4147-A177-3AD203B41FA5}">
                      <a16:colId xmlns:a16="http://schemas.microsoft.com/office/drawing/2014/main" val="2968335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Speaker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Organization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Presentation Title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96974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Justin Littell / Joseph 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Pellettiere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NASA / FAA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Introduction and the DoD Crashworthiness background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0684192"/>
                  </a:ext>
                </a:extLst>
              </a:tr>
              <a:tr h="5148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Col. Nathan Diller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AFWERX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4571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Agility Prime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68278432"/>
                  </a:ext>
                </a:extLst>
              </a:tr>
              <a:tr h="5148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Brandon Hall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NAVAIR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4571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Research Topics Related to Naval Aviation Crashworthy Systems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91663530"/>
                  </a:ext>
                </a:extLst>
              </a:tr>
              <a:tr h="5148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Lindley Bark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NAVAIR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4571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Crashworthiness and Qualification of  Rotorcraft  Seats by Modeling and Simulation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66896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Casey </a:t>
                      </a:r>
                      <a:r>
                        <a:rPr lang="en-US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Pirnstill</a:t>
                      </a: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/ Nathan Wright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AFRL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4571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USAF Needs/Difference, Current Research and Identified Knowledge Gaps with Future eVTOL Systems. 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9995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6508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C40C9-2A0E-4C15-92CF-DC5BE7E6C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10" y="98923"/>
            <a:ext cx="11580283" cy="622300"/>
          </a:xfrm>
        </p:spPr>
        <p:txBody>
          <a:bodyPr/>
          <a:lstStyle/>
          <a:p>
            <a:r>
              <a:rPr lang="en-US" dirty="0"/>
              <a:t>Workshop #3 Highlights – </a:t>
            </a:r>
            <a:r>
              <a:rPr lang="en-US" dirty="0" err="1"/>
              <a:t>ConferenceIO</a:t>
            </a:r>
            <a:r>
              <a:rPr lang="en-US" dirty="0"/>
              <a:t> questions (upvotes not recorded)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0A241-AD17-4B57-A558-464FAA6715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“Is the AF and the other DoD components working on a common set of requirements for </a:t>
            </a:r>
            <a:r>
              <a:rPr lang="en-US" sz="2400" dirty="0" err="1"/>
              <a:t>eVtol</a:t>
            </a:r>
            <a:r>
              <a:rPr lang="en-US" sz="2400" dirty="0"/>
              <a:t> crashworthiness”</a:t>
            </a:r>
          </a:p>
          <a:p>
            <a:r>
              <a:rPr lang="en-US" sz="2400" dirty="0"/>
              <a:t>“FAA has certain emergency conditions and seats loads conditions defined based on historical data. Are these </a:t>
            </a:r>
            <a:r>
              <a:rPr lang="en-US" sz="2400" dirty="0" err="1"/>
              <a:t>conditionsloads</a:t>
            </a:r>
            <a:r>
              <a:rPr lang="en-US" sz="2400" dirty="0"/>
              <a:t> are sufficient to be applied on </a:t>
            </a:r>
            <a:r>
              <a:rPr lang="en-US" sz="2400" dirty="0" err="1"/>
              <a:t>eVOTL</a:t>
            </a:r>
            <a:r>
              <a:rPr lang="en-US" sz="2400" dirty="0"/>
              <a:t> If yes, can you please elaborate why Thank you.”</a:t>
            </a:r>
          </a:p>
          <a:p>
            <a:r>
              <a:rPr lang="en-US" sz="2400" dirty="0"/>
              <a:t>“Will the Navy accept M&amp;S data submitted as meeting the occupant protection requirements”</a:t>
            </a:r>
          </a:p>
          <a:p>
            <a:r>
              <a:rPr lang="en-US" sz="2400" dirty="0"/>
              <a:t>“What are the potential solutions you see that are available to reduce occupant flail”</a:t>
            </a:r>
            <a:endParaRPr lang="en-US" dirty="0"/>
          </a:p>
          <a:p>
            <a:r>
              <a:rPr lang="en-US" dirty="0"/>
              <a:t>Summarized as:</a:t>
            </a:r>
          </a:p>
          <a:p>
            <a:pPr lvl="1"/>
            <a:r>
              <a:rPr lang="en-US" dirty="0"/>
              <a:t>How will the DoD rules differ than civilian rules</a:t>
            </a:r>
          </a:p>
          <a:p>
            <a:pPr lvl="1"/>
            <a:r>
              <a:rPr lang="en-US" dirty="0"/>
              <a:t>What type of tech will the DoD use to mitigate occupant injury</a:t>
            </a:r>
          </a:p>
          <a:p>
            <a:pPr lvl="1"/>
            <a:r>
              <a:rPr lang="en-US" dirty="0"/>
              <a:t>Is modelling and simulation acceptable?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273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E1F7D-6C52-425D-B1EB-1CF7ABB89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Workshop #4 Summary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666D095-673E-4733-A3FE-C67521098F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128778"/>
              </p:ext>
            </p:extLst>
          </p:nvPr>
        </p:nvGraphicFramePr>
        <p:xfrm>
          <a:off x="144098" y="1031429"/>
          <a:ext cx="11903803" cy="533574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72515">
                  <a:extLst>
                    <a:ext uri="{9D8B030D-6E8A-4147-A177-3AD203B41FA5}">
                      <a16:colId xmlns:a16="http://schemas.microsoft.com/office/drawing/2014/main" val="1909652626"/>
                    </a:ext>
                  </a:extLst>
                </a:gridCol>
                <a:gridCol w="1843528">
                  <a:extLst>
                    <a:ext uri="{9D8B030D-6E8A-4147-A177-3AD203B41FA5}">
                      <a16:colId xmlns:a16="http://schemas.microsoft.com/office/drawing/2014/main" val="2493610605"/>
                    </a:ext>
                  </a:extLst>
                </a:gridCol>
                <a:gridCol w="1561526">
                  <a:extLst>
                    <a:ext uri="{9D8B030D-6E8A-4147-A177-3AD203B41FA5}">
                      <a16:colId xmlns:a16="http://schemas.microsoft.com/office/drawing/2014/main" val="3542281875"/>
                    </a:ext>
                  </a:extLst>
                </a:gridCol>
                <a:gridCol w="5926234">
                  <a:extLst>
                    <a:ext uri="{9D8B030D-6E8A-4147-A177-3AD203B41FA5}">
                      <a16:colId xmlns:a16="http://schemas.microsoft.com/office/drawing/2014/main" val="29683353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Speaker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Organization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Time (Eastern)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Presentation Title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96974374"/>
                  </a:ext>
                </a:extLst>
              </a:tr>
              <a:tr h="3975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cs typeface="Calibri" panose="020F0502020204030204" pitchFamily="34" charset="0"/>
                        </a:rPr>
                        <a:t>Justin Littell / Joseph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Pellettiere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NASA / FAA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12:00 – 12:15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Current Research in eVTOL Crashworthiness overview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0684192"/>
                  </a:ext>
                </a:extLst>
              </a:tr>
              <a:tr h="5148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Francisco </a:t>
                      </a:r>
                      <a:r>
                        <a:rPr lang="en-US" sz="1600" i="0" dirty="0" err="1">
                          <a:effectLst/>
                          <a:latin typeface="+mn-lt"/>
                          <a:ea typeface="Calibri" panose="020F0502020204030204" pitchFamily="34" charset="0"/>
                        </a:rPr>
                        <a:t>Capristan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FAA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12:15 – 12:45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1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Current FAA AAM/UAM Research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66777873"/>
                  </a:ext>
                </a:extLst>
              </a:tr>
              <a:tr h="5148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Amanda Taylor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FAA </a:t>
                      </a:r>
                      <a:r>
                        <a:rPr lang="en-US" sz="160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Civil Aerospace Medical Institute (CAMI)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12:45 – 13:15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1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CAMI Rotorcraft Research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66896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Justin Littell / Jacob Putnam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NASA Langley Research Center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13:15-13:45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1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NASA Crashworthiness Technical Challenge Overview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9995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Break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13:45-14:00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1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75038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Gerardo Olivares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National Institute for Aviation Research (NIAR)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14:00-14:30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1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Integrated Safety for EVTOL Crashworthiness : from Conceptual Design to Certification 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66022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Matthias </a:t>
                      </a:r>
                      <a:r>
                        <a:rPr lang="en-US" sz="1600" i="0" dirty="0" err="1">
                          <a:effectLst/>
                          <a:latin typeface="+mn-lt"/>
                          <a:ea typeface="Calibri" panose="020F0502020204030204" pitchFamily="34" charset="0"/>
                        </a:rPr>
                        <a:t>Waimer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DLR, German Aerospace Center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14:30-15:00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Conceptual design phase study on </a:t>
                      </a:r>
                      <a:r>
                        <a:rPr lang="en-US" sz="160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eVTOL Crashworthiness</a:t>
                      </a:r>
                      <a:endParaRPr lang="en-US" sz="160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06143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Luigi Di Palma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Francesco Di Caprio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Marika </a:t>
                      </a:r>
                      <a:r>
                        <a:rPr lang="en-US" sz="1600" i="0" dirty="0" err="1">
                          <a:effectLst/>
                          <a:latin typeface="+mn-lt"/>
                          <a:ea typeface="Calibri" panose="020F0502020204030204" pitchFamily="34" charset="0"/>
                        </a:rPr>
                        <a:t>Belardo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CIRA, Italian Aerospace Research Center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15:00-15:30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1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NextGen Civil Tiltrotor Crashworthiness Approaches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491380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1853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25CFC-1D5A-46EA-8E08-58230325F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576" y="124090"/>
            <a:ext cx="11580283" cy="622300"/>
          </a:xfrm>
        </p:spPr>
        <p:txBody>
          <a:bodyPr/>
          <a:lstStyle/>
          <a:p>
            <a:r>
              <a:rPr lang="en-US" dirty="0"/>
              <a:t>Workshop #4 – Highlights – </a:t>
            </a:r>
            <a:r>
              <a:rPr lang="en-US" dirty="0" err="1"/>
              <a:t>ConferenceIO</a:t>
            </a:r>
            <a:r>
              <a:rPr lang="en-US" dirty="0"/>
              <a:t> questions (highest upvotes)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37F24-6B0B-4B45-9497-3EED6F150B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042" y="907256"/>
            <a:ext cx="11571817" cy="5043488"/>
          </a:xfrm>
        </p:spPr>
        <p:txBody>
          <a:bodyPr/>
          <a:lstStyle/>
          <a:p>
            <a:r>
              <a:rPr lang="en-US" sz="2000" dirty="0"/>
              <a:t>Test conditions</a:t>
            </a:r>
          </a:p>
          <a:p>
            <a:pPr lvl="1"/>
            <a:r>
              <a:rPr lang="en-US" sz="1600" dirty="0"/>
              <a:t>“What was the rate of change of velocity 37fts or 44fts or 50 fts” regarding testing of rotorcraft seats by the FAA</a:t>
            </a:r>
            <a:endParaRPr lang="en-US" sz="1800" dirty="0"/>
          </a:p>
          <a:p>
            <a:pPr lvl="1"/>
            <a:r>
              <a:rPr lang="en-US" sz="1600" dirty="0"/>
              <a:t>“What were you results with combined vertical load cases?”</a:t>
            </a:r>
          </a:p>
          <a:p>
            <a:pPr lvl="1"/>
            <a:r>
              <a:rPr lang="en-US" sz="1600" dirty="0"/>
              <a:t>“What is the difference in injury numbers between ATDs and human body model? Please explain any one of the injury criteria”</a:t>
            </a:r>
          </a:p>
          <a:p>
            <a:pPr lvl="1"/>
            <a:r>
              <a:rPr lang="en-US" sz="1600" dirty="0"/>
              <a:t>“How will the Energy Absorbing Landing Gears shown function in case of crash with </a:t>
            </a:r>
            <a:r>
              <a:rPr lang="en-US" sz="1600" dirty="0" err="1"/>
              <a:t>Fwd</a:t>
            </a:r>
            <a:r>
              <a:rPr lang="en-US" sz="1600" dirty="0"/>
              <a:t> Speeds and Roll and Pitch?”</a:t>
            </a:r>
          </a:p>
          <a:p>
            <a:r>
              <a:rPr lang="en-US" sz="2000" dirty="0"/>
              <a:t>Batteries</a:t>
            </a:r>
          </a:p>
          <a:p>
            <a:pPr lvl="1"/>
            <a:r>
              <a:rPr lang="en-US" sz="1600" dirty="0"/>
              <a:t>“Along the lines of electrical fires after impact, what are the issues that might arise from high voltage systems on-board  How do we protect occupants and first responders”</a:t>
            </a:r>
          </a:p>
          <a:p>
            <a:pPr lvl="1"/>
            <a:r>
              <a:rPr lang="en-US" sz="1600" dirty="0"/>
              <a:t>“Have you looked at expected injuries due to post crash electrical fires  How do the expectations of injuries change depending on the placement of batteries </a:t>
            </a:r>
            <a:r>
              <a:rPr lang="en-US" sz="1600" dirty="0" err="1"/>
              <a:t>w.r.t.</a:t>
            </a:r>
            <a:r>
              <a:rPr lang="en-US" sz="1600" dirty="0"/>
              <a:t> the </a:t>
            </a:r>
            <a:r>
              <a:rPr lang="en-US" sz="1600" dirty="0" err="1"/>
              <a:t>crewpassengers</a:t>
            </a:r>
            <a:r>
              <a:rPr lang="en-US" sz="1600" dirty="0"/>
              <a:t>”</a:t>
            </a:r>
          </a:p>
          <a:p>
            <a:pPr lvl="1"/>
            <a:r>
              <a:rPr lang="en-US" sz="1600" dirty="0"/>
              <a:t>“In the NASA full scale crash test vehicle, where are the batteries located and is their protection being assessed as well?”</a:t>
            </a:r>
          </a:p>
          <a:p>
            <a:r>
              <a:rPr lang="en-US" sz="2000" dirty="0"/>
              <a:t>Simulation</a:t>
            </a:r>
          </a:p>
          <a:p>
            <a:pPr lvl="1"/>
            <a:r>
              <a:rPr lang="en-US" sz="1600" dirty="0"/>
              <a:t>what were you results with combined vertical load cases?</a:t>
            </a:r>
          </a:p>
          <a:p>
            <a:pPr lvl="1"/>
            <a:r>
              <a:rPr lang="en-US" sz="1600" dirty="0"/>
              <a:t>For the different modeling approach, which shell elements meshing size is used?</a:t>
            </a:r>
          </a:p>
          <a:p>
            <a:pPr lvl="1"/>
            <a:r>
              <a:rPr lang="en-US" sz="1600" dirty="0"/>
              <a:t>What is the difference in injury numbers between ATDs and human body model? Please explain any one of the injury criteria</a:t>
            </a:r>
          </a:p>
          <a:p>
            <a:pPr lvl="1"/>
            <a:endParaRPr lang="en-US" sz="16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45130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C2327-7E3C-4632-AAD2-9902312C5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General</a:t>
            </a:r>
          </a:p>
          <a:p>
            <a:pPr lvl="1"/>
            <a:r>
              <a:rPr lang="en-US" sz="1600" dirty="0"/>
              <a:t>“What is the industry requiring for occupant protection for eVTOL with rotary wing”</a:t>
            </a:r>
          </a:p>
          <a:p>
            <a:pPr lvl="1"/>
            <a:r>
              <a:rPr lang="en-US" sz="1600" dirty="0"/>
              <a:t>“Will future safety requirements again focusing just on seats”</a:t>
            </a:r>
          </a:p>
          <a:p>
            <a:pPr lvl="1"/>
            <a:r>
              <a:rPr lang="en-US" sz="1600" dirty="0"/>
              <a:t>“Do you think the existing test infrastructures are adequate for the objectives of your research activity?”</a:t>
            </a:r>
          </a:p>
          <a:p>
            <a:pPr lvl="2"/>
            <a:r>
              <a:rPr lang="en-US" sz="1600" dirty="0"/>
              <a:t>This questions arose in two different talks</a:t>
            </a:r>
          </a:p>
          <a:p>
            <a:r>
              <a:rPr lang="en-US" sz="2000" dirty="0"/>
              <a:t>Other factors</a:t>
            </a:r>
          </a:p>
          <a:p>
            <a:pPr lvl="1"/>
            <a:r>
              <a:rPr lang="en-US" sz="1600" dirty="0"/>
              <a:t>Can you talk a bit about the weather aspect of flying eVTOL?</a:t>
            </a:r>
          </a:p>
          <a:p>
            <a:pPr lvl="2"/>
            <a:r>
              <a:rPr lang="en-US" sz="1600" dirty="0"/>
              <a:t>Multiple variants of this questions arose in two different talks</a:t>
            </a:r>
          </a:p>
          <a:p>
            <a:pPr lvl="1"/>
            <a:r>
              <a:rPr lang="en-US" sz="1600" dirty="0"/>
              <a:t>“So this part (Tasks 1,2,3) is like developing an SOP for proceeding a post-crash data collection”</a:t>
            </a:r>
          </a:p>
          <a:p>
            <a:pPr lvl="1"/>
            <a:endParaRPr lang="en-US" sz="2000" dirty="0"/>
          </a:p>
          <a:p>
            <a:r>
              <a:rPr lang="en-US" sz="2400" dirty="0"/>
              <a:t>Summarized as </a:t>
            </a:r>
          </a:p>
          <a:p>
            <a:pPr lvl="1"/>
            <a:r>
              <a:rPr lang="en-US" sz="2000" dirty="0"/>
              <a:t>What are the conditions that must be tested</a:t>
            </a:r>
          </a:p>
          <a:p>
            <a:pPr lvl="1"/>
            <a:r>
              <a:rPr lang="en-US" sz="2000" dirty="0"/>
              <a:t>Battery performance</a:t>
            </a:r>
          </a:p>
          <a:p>
            <a:pPr lvl="1"/>
            <a:r>
              <a:rPr lang="en-US" sz="2000" dirty="0"/>
              <a:t>Simulation</a:t>
            </a:r>
          </a:p>
          <a:p>
            <a:pPr lvl="1"/>
            <a:r>
              <a:rPr lang="en-US" sz="2000" dirty="0"/>
              <a:t>Facilities/Testing capability</a:t>
            </a:r>
          </a:p>
          <a:p>
            <a:pPr lvl="1"/>
            <a:r>
              <a:rPr lang="en-US" sz="2000" dirty="0"/>
              <a:t>Weather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2B28D1-3B6A-4798-81AB-7CECAA3AB9C0}"/>
              </a:ext>
            </a:extLst>
          </p:cNvPr>
          <p:cNvSpPr txBox="1">
            <a:spLocks/>
          </p:cNvSpPr>
          <p:nvPr/>
        </p:nvSpPr>
        <p:spPr bwMode="auto">
          <a:xfrm>
            <a:off x="95008" y="90534"/>
            <a:ext cx="1158028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5pPr>
            <a:lvl6pPr marL="457167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6pPr>
            <a:lvl7pPr marL="914332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7pPr>
            <a:lvl8pPr marL="1371498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8pPr>
            <a:lvl9pPr marL="1828664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9pPr>
          </a:lstStyle>
          <a:p>
            <a:r>
              <a:rPr lang="en-US" kern="0" dirty="0"/>
              <a:t>Workshop #4 – Highlights – </a:t>
            </a:r>
            <a:r>
              <a:rPr lang="en-US" kern="0" dirty="0" err="1"/>
              <a:t>ConferenceIO</a:t>
            </a:r>
            <a:r>
              <a:rPr lang="en-US" kern="0" dirty="0"/>
              <a:t> questions (highest upvotes or variants)</a:t>
            </a:r>
          </a:p>
        </p:txBody>
      </p:sp>
    </p:spTree>
    <p:extLst>
      <p:ext uri="{BB962C8B-B14F-4D97-AF65-F5344CB8AC3E}">
        <p14:creationId xmlns:p14="http://schemas.microsoft.com/office/powerpoint/2010/main" val="2453076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38DB3-938F-428C-8BAE-62A6D057B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Going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5D93F-A4BF-4105-92CC-E47BF7E4D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917" y="907256"/>
            <a:ext cx="11571817" cy="5043488"/>
          </a:xfrm>
        </p:spPr>
        <p:txBody>
          <a:bodyPr/>
          <a:lstStyle/>
          <a:p>
            <a:r>
              <a:rPr lang="en-US" dirty="0"/>
              <a:t>Break out session – San Jose / Santa Clara 1:30 – 5:00  </a:t>
            </a:r>
          </a:p>
          <a:p>
            <a:pPr lvl="1"/>
            <a:r>
              <a:rPr lang="en-US" dirty="0"/>
              <a:t>Agenda</a:t>
            </a:r>
          </a:p>
          <a:p>
            <a:pPr lvl="2"/>
            <a:r>
              <a:rPr lang="en-US" dirty="0"/>
              <a:t>Discuss comments/feedback/questions into a plan moving forward</a:t>
            </a:r>
          </a:p>
          <a:p>
            <a:pPr lvl="2"/>
            <a:r>
              <a:rPr lang="en-US" dirty="0"/>
              <a:t>Discuss appropriate forum going forward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969034"/>
      </p:ext>
    </p:extLst>
  </p:cSld>
  <p:clrMapOvr>
    <a:masterClrMapping/>
  </p:clrMapOvr>
</p:sld>
</file>

<file path=ppt/theme/theme1.xml><?xml version="1.0" encoding="utf-8"?>
<a:theme xmlns:a="http://schemas.openxmlformats.org/drawingml/2006/main" name="NASA WIDESCREE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Helvetica"/>
        <a:ea typeface="ＭＳ Ｐゴシック"/>
        <a:cs typeface="ＭＳ Ｐゴシック"/>
      </a:majorFont>
      <a:minorFont>
        <a:latin typeface="Helvetic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Black" pitchFamily="-108" charset="0"/>
            <a:ea typeface="ＭＳ Ｐゴシック" pitchFamily="-108" charset="-128"/>
            <a:cs typeface="ＭＳ Ｐゴシック" pitchFamily="-10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Black" pitchFamily="-108" charset="0"/>
            <a:ea typeface="ＭＳ Ｐゴシック" pitchFamily="-108" charset="-128"/>
            <a:cs typeface="ＭＳ Ｐゴシック" pitchFamily="-108" charset="-128"/>
          </a:defRPr>
        </a:defPPr>
      </a:lstStyle>
    </a:lnDef>
    <a:txDef>
      <a:spPr>
        <a:solidFill>
          <a:schemeClr val="bg1"/>
        </a:solidFill>
      </a:spPr>
      <a:bodyPr wrap="none" rtlCol="0">
        <a:spAutoFit/>
      </a:bodyPr>
      <a:lstStyle>
        <a:defPPr>
          <a:defRPr sz="12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ASA WIDESCREEN" id="{739CB723-63DC-4568-A3A4-9E24FDE60949}" vid="{2F9EE1B7-D00A-4BF9-A7F6-F9EB781F596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NASA WIDESCREEN</Template>
  <TotalTime>3076</TotalTime>
  <Words>1572</Words>
  <Application>Microsoft Office PowerPoint</Application>
  <PresentationFormat>Widescreen</PresentationFormat>
  <Paragraphs>209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Calibri</vt:lpstr>
      <vt:lpstr>Helvetica</vt:lpstr>
      <vt:lpstr>NASA WIDESCREEN</vt:lpstr>
      <vt:lpstr>PowerPoint Presentation</vt:lpstr>
      <vt:lpstr>The Need for Crashworthiness in eVTOL Vehicles: Why Now?</vt:lpstr>
      <vt:lpstr>Why another Workshop series?</vt:lpstr>
      <vt:lpstr>Four Virtual Workshops (April 2020 through April 2021)</vt:lpstr>
      <vt:lpstr>Workshop #1 Summary </vt:lpstr>
      <vt:lpstr>Workshop #1 – Highlighted Discussion (taken from chat log)</vt:lpstr>
      <vt:lpstr>Workshop #2 Summary</vt:lpstr>
      <vt:lpstr>Workshop #2 – Highlights – ConferenceIO questions (highest upvotes)</vt:lpstr>
      <vt:lpstr>Workshop #3 Summary</vt:lpstr>
      <vt:lpstr>Workshop #3 Highlights – ConferenceIO questions (upvotes not recorded)</vt:lpstr>
      <vt:lpstr>Workshop #4 Summary</vt:lpstr>
      <vt:lpstr>Workshop #4 – Highlights – ConferenceIO questions (highest upvotes)</vt:lpstr>
      <vt:lpstr>PowerPoint Presentation</vt:lpstr>
      <vt:lpstr>Going Forward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LITTELL, JUSTIN D. (LARC-D322)</dc:creator>
  <cp:lastModifiedBy>LITTELL, JUSTIN D. (LARC-D322)</cp:lastModifiedBy>
  <cp:revision>114</cp:revision>
  <dcterms:created xsi:type="dcterms:W3CDTF">2020-08-26T11:51:18Z</dcterms:created>
  <dcterms:modified xsi:type="dcterms:W3CDTF">2022-01-05T18:17:32Z</dcterms:modified>
</cp:coreProperties>
</file>