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7"/>
  </p:notesMasterIdLst>
  <p:handoutMasterIdLst>
    <p:handoutMasterId r:id="rId238"/>
  </p:handoutMasterIdLst>
  <p:sldIdLst>
    <p:sldId id="1416" r:id="rId2"/>
    <p:sldId id="1427" r:id="rId3"/>
    <p:sldId id="258" r:id="rId4"/>
    <p:sldId id="1504" r:id="rId5"/>
    <p:sldId id="1425" r:id="rId6"/>
    <p:sldId id="1421" r:id="rId7"/>
    <p:sldId id="1424" r:id="rId8"/>
    <p:sldId id="1422" r:id="rId9"/>
    <p:sldId id="734" r:id="rId10"/>
    <p:sldId id="739" r:id="rId11"/>
    <p:sldId id="1430" r:id="rId12"/>
    <p:sldId id="740" r:id="rId13"/>
    <p:sldId id="274" r:id="rId14"/>
    <p:sldId id="269" r:id="rId15"/>
    <p:sldId id="257" r:id="rId16"/>
    <p:sldId id="1532" r:id="rId17"/>
    <p:sldId id="271" r:id="rId18"/>
    <p:sldId id="260" r:id="rId19"/>
    <p:sldId id="275" r:id="rId20"/>
    <p:sldId id="259" r:id="rId21"/>
    <p:sldId id="263" r:id="rId22"/>
    <p:sldId id="264" r:id="rId23"/>
    <p:sldId id="262" r:id="rId24"/>
    <p:sldId id="265" r:id="rId25"/>
    <p:sldId id="267" r:id="rId26"/>
    <p:sldId id="272" r:id="rId27"/>
    <p:sldId id="270" r:id="rId28"/>
    <p:sldId id="1428" r:id="rId29"/>
    <p:sldId id="1435" r:id="rId30"/>
    <p:sldId id="1436" r:id="rId31"/>
    <p:sldId id="1437" r:id="rId32"/>
    <p:sldId id="1438" r:id="rId33"/>
    <p:sldId id="1439" r:id="rId34"/>
    <p:sldId id="1466" r:id="rId35"/>
    <p:sldId id="1467" r:id="rId36"/>
    <p:sldId id="1468" r:id="rId37"/>
    <p:sldId id="1469" r:id="rId38"/>
    <p:sldId id="1470" r:id="rId39"/>
    <p:sldId id="1471" r:id="rId40"/>
    <p:sldId id="1472" r:id="rId41"/>
    <p:sldId id="1473" r:id="rId42"/>
    <p:sldId id="1474" r:id="rId43"/>
    <p:sldId id="1505" r:id="rId44"/>
    <p:sldId id="1502" r:id="rId45"/>
    <p:sldId id="1476" r:id="rId46"/>
    <p:sldId id="1477" r:id="rId47"/>
    <p:sldId id="1478" r:id="rId48"/>
    <p:sldId id="1479" r:id="rId49"/>
    <p:sldId id="1480" r:id="rId50"/>
    <p:sldId id="1481" r:id="rId51"/>
    <p:sldId id="1482" r:id="rId52"/>
    <p:sldId id="1483" r:id="rId53"/>
    <p:sldId id="1484" r:id="rId54"/>
    <p:sldId id="1485" r:id="rId55"/>
    <p:sldId id="1486" r:id="rId56"/>
    <p:sldId id="1487" r:id="rId57"/>
    <p:sldId id="1488" r:id="rId58"/>
    <p:sldId id="1489" r:id="rId59"/>
    <p:sldId id="1490" r:id="rId60"/>
    <p:sldId id="1491" r:id="rId61"/>
    <p:sldId id="1492" r:id="rId62"/>
    <p:sldId id="1493" r:id="rId63"/>
    <p:sldId id="1494" r:id="rId64"/>
    <p:sldId id="1495" r:id="rId65"/>
    <p:sldId id="1496" r:id="rId66"/>
    <p:sldId id="1497" r:id="rId67"/>
    <p:sldId id="1498" r:id="rId68"/>
    <p:sldId id="1499" r:id="rId69"/>
    <p:sldId id="1500" r:id="rId70"/>
    <p:sldId id="1501" r:id="rId71"/>
    <p:sldId id="738" r:id="rId72"/>
    <p:sldId id="741" r:id="rId73"/>
    <p:sldId id="742" r:id="rId74"/>
    <p:sldId id="743" r:id="rId75"/>
    <p:sldId id="744" r:id="rId76"/>
    <p:sldId id="745" r:id="rId77"/>
    <p:sldId id="746" r:id="rId78"/>
    <p:sldId id="748" r:id="rId79"/>
    <p:sldId id="752" r:id="rId80"/>
    <p:sldId id="1224" r:id="rId81"/>
    <p:sldId id="1226" r:id="rId82"/>
    <p:sldId id="1229" r:id="rId83"/>
    <p:sldId id="1231" r:id="rId84"/>
    <p:sldId id="1417" r:id="rId85"/>
    <p:sldId id="1418" r:id="rId86"/>
    <p:sldId id="1234" r:id="rId87"/>
    <p:sldId id="763" r:id="rId88"/>
    <p:sldId id="764" r:id="rId89"/>
    <p:sldId id="765" r:id="rId90"/>
    <p:sldId id="766" r:id="rId91"/>
    <p:sldId id="767" r:id="rId92"/>
    <p:sldId id="768" r:id="rId93"/>
    <p:sldId id="769" r:id="rId94"/>
    <p:sldId id="771" r:id="rId95"/>
    <p:sldId id="772" r:id="rId96"/>
    <p:sldId id="774" r:id="rId97"/>
    <p:sldId id="776" r:id="rId98"/>
    <p:sldId id="789" r:id="rId99"/>
    <p:sldId id="790" r:id="rId100"/>
    <p:sldId id="791" r:id="rId101"/>
    <p:sldId id="793" r:id="rId102"/>
    <p:sldId id="810" r:id="rId103"/>
    <p:sldId id="811" r:id="rId104"/>
    <p:sldId id="812" r:id="rId105"/>
    <p:sldId id="813" r:id="rId106"/>
    <p:sldId id="1432" r:id="rId107"/>
    <p:sldId id="1433" r:id="rId108"/>
    <p:sldId id="1434" r:id="rId109"/>
    <p:sldId id="815" r:id="rId110"/>
    <p:sldId id="817" r:id="rId111"/>
    <p:sldId id="818" r:id="rId112"/>
    <p:sldId id="819" r:id="rId113"/>
    <p:sldId id="821" r:id="rId114"/>
    <p:sldId id="822" r:id="rId115"/>
    <p:sldId id="826" r:id="rId116"/>
    <p:sldId id="823" r:id="rId117"/>
    <p:sldId id="824" r:id="rId118"/>
    <p:sldId id="827" r:id="rId119"/>
    <p:sldId id="828" r:id="rId120"/>
    <p:sldId id="829" r:id="rId121"/>
    <p:sldId id="830" r:id="rId122"/>
    <p:sldId id="831" r:id="rId123"/>
    <p:sldId id="833" r:id="rId124"/>
    <p:sldId id="834" r:id="rId125"/>
    <p:sldId id="835" r:id="rId126"/>
    <p:sldId id="837" r:id="rId127"/>
    <p:sldId id="838" r:id="rId128"/>
    <p:sldId id="839" r:id="rId129"/>
    <p:sldId id="840" r:id="rId130"/>
    <p:sldId id="841" r:id="rId131"/>
    <p:sldId id="842" r:id="rId132"/>
    <p:sldId id="843" r:id="rId133"/>
    <p:sldId id="844" r:id="rId134"/>
    <p:sldId id="845" r:id="rId135"/>
    <p:sldId id="846" r:id="rId136"/>
    <p:sldId id="847" r:id="rId137"/>
    <p:sldId id="848" r:id="rId138"/>
    <p:sldId id="849" r:id="rId139"/>
    <p:sldId id="857" r:id="rId140"/>
    <p:sldId id="858" r:id="rId141"/>
    <p:sldId id="859" r:id="rId142"/>
    <p:sldId id="860" r:id="rId143"/>
    <p:sldId id="1507" r:id="rId144"/>
    <p:sldId id="1506" r:id="rId145"/>
    <p:sldId id="1503" r:id="rId146"/>
    <p:sldId id="862" r:id="rId147"/>
    <p:sldId id="863" r:id="rId148"/>
    <p:sldId id="864" r:id="rId149"/>
    <p:sldId id="865" r:id="rId150"/>
    <p:sldId id="866" r:id="rId151"/>
    <p:sldId id="867" r:id="rId152"/>
    <p:sldId id="868" r:id="rId153"/>
    <p:sldId id="1244" r:id="rId154"/>
    <p:sldId id="1246" r:id="rId155"/>
    <p:sldId id="1259" r:id="rId156"/>
    <p:sldId id="1262" r:id="rId157"/>
    <p:sldId id="1263" r:id="rId158"/>
    <p:sldId id="1264" r:id="rId159"/>
    <p:sldId id="1266" r:id="rId160"/>
    <p:sldId id="1267" r:id="rId161"/>
    <p:sldId id="1268" r:id="rId162"/>
    <p:sldId id="1271" r:id="rId163"/>
    <p:sldId id="1272" r:id="rId164"/>
    <p:sldId id="1275" r:id="rId165"/>
    <p:sldId id="1277" r:id="rId166"/>
    <p:sldId id="1279" r:id="rId167"/>
    <p:sldId id="1280" r:id="rId168"/>
    <p:sldId id="1281" r:id="rId169"/>
    <p:sldId id="1282" r:id="rId170"/>
    <p:sldId id="1283" r:id="rId171"/>
    <p:sldId id="1284" r:id="rId172"/>
    <p:sldId id="1285" r:id="rId173"/>
    <p:sldId id="1286" r:id="rId174"/>
    <p:sldId id="1287" r:id="rId175"/>
    <p:sldId id="1288" r:id="rId176"/>
    <p:sldId id="1289" r:id="rId177"/>
    <p:sldId id="1290" r:id="rId178"/>
    <p:sldId id="1310" r:id="rId179"/>
    <p:sldId id="1311" r:id="rId180"/>
    <p:sldId id="1312" r:id="rId181"/>
    <p:sldId id="1313" r:id="rId182"/>
    <p:sldId id="1315" r:id="rId183"/>
    <p:sldId id="1347" r:id="rId184"/>
    <p:sldId id="1348" r:id="rId185"/>
    <p:sldId id="1349" r:id="rId186"/>
    <p:sldId id="1353" r:id="rId187"/>
    <p:sldId id="1354" r:id="rId188"/>
    <p:sldId id="1355" r:id="rId189"/>
    <p:sldId id="1357" r:id="rId190"/>
    <p:sldId id="1475" r:id="rId191"/>
    <p:sldId id="1359" r:id="rId192"/>
    <p:sldId id="1360" r:id="rId193"/>
    <p:sldId id="1361" r:id="rId194"/>
    <p:sldId id="1362" r:id="rId195"/>
    <p:sldId id="1364" r:id="rId196"/>
    <p:sldId id="1365" r:id="rId197"/>
    <p:sldId id="1366" r:id="rId198"/>
    <p:sldId id="1367" r:id="rId199"/>
    <p:sldId id="1510" r:id="rId200"/>
    <p:sldId id="1511" r:id="rId201"/>
    <p:sldId id="1515" r:id="rId202"/>
    <p:sldId id="1517" r:id="rId203"/>
    <p:sldId id="1519" r:id="rId204"/>
    <p:sldId id="1520" r:id="rId205"/>
    <p:sldId id="1521" r:id="rId206"/>
    <p:sldId id="1522" r:id="rId207"/>
    <p:sldId id="1523" r:id="rId208"/>
    <p:sldId id="1524" r:id="rId209"/>
    <p:sldId id="1525" r:id="rId210"/>
    <p:sldId id="1526" r:id="rId211"/>
    <p:sldId id="1527" r:id="rId212"/>
    <p:sldId id="1528" r:id="rId213"/>
    <p:sldId id="1529" r:id="rId214"/>
    <p:sldId id="1530" r:id="rId215"/>
    <p:sldId id="1531" r:id="rId216"/>
    <p:sldId id="1426" r:id="rId217"/>
    <p:sldId id="1413" r:id="rId218"/>
    <p:sldId id="1419" r:id="rId219"/>
    <p:sldId id="1533" r:id="rId220"/>
    <p:sldId id="1316" r:id="rId221"/>
    <p:sldId id="1317" r:id="rId222"/>
    <p:sldId id="1318" r:id="rId223"/>
    <p:sldId id="1319" r:id="rId224"/>
    <p:sldId id="1321" r:id="rId225"/>
    <p:sldId id="1322" r:id="rId226"/>
    <p:sldId id="1323" r:id="rId227"/>
    <p:sldId id="1324" r:id="rId228"/>
    <p:sldId id="1325" r:id="rId229"/>
    <p:sldId id="1326" r:id="rId230"/>
    <p:sldId id="1327" r:id="rId231"/>
    <p:sldId id="1328" r:id="rId232"/>
    <p:sldId id="1329" r:id="rId233"/>
    <p:sldId id="1330" r:id="rId234"/>
    <p:sldId id="1331" r:id="rId235"/>
    <p:sldId id="1332" r:id="rId236"/>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4" autoAdjust="0"/>
    <p:restoredTop sz="94694"/>
  </p:normalViewPr>
  <p:slideViewPr>
    <p:cSldViewPr snapToGrid="0">
      <p:cViewPr varScale="1">
        <p:scale>
          <a:sx n="62" d="100"/>
          <a:sy n="62" d="100"/>
        </p:scale>
        <p:origin x="552" y="5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5592"/>
    </p:cViewPr>
  </p:sorterViewPr>
  <p:notesViewPr>
    <p:cSldViewPr snapToGrid="0">
      <p:cViewPr varScale="1">
        <p:scale>
          <a:sx n="82" d="100"/>
          <a:sy n="82" d="100"/>
        </p:scale>
        <p:origin x="3756"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handoutMaster" Target="handoutMasters/handoutMaster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viewProps" Target="view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image" Target="../media/image197.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image" Target="../media/image20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image" Target="../media/image210.png"/><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0.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image" Target="../media/image22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image" Target="../media/image13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6926E702-F347-4C94-8306-9B4BD7549004}"/>
              </a:ext>
            </a:extLst>
          </p:cNvPr>
          <p:cNvSpPr>
            <a:spLocks noGrp="1" noChangeArrowheads="1"/>
          </p:cNvSpPr>
          <p:nvPr>
            <p:ph type="hdr" sz="quarter"/>
          </p:nvPr>
        </p:nvSpPr>
        <p:spPr bwMode="auto">
          <a:xfrm>
            <a:off x="0" y="0"/>
            <a:ext cx="3170238" cy="47942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Arial" panose="020B0604020202020204" pitchFamily="34" charset="0"/>
                <a:ea typeface="+mn-ea"/>
                <a:cs typeface="+mn-cs"/>
              </a:defRPr>
            </a:lvl1pPr>
          </a:lstStyle>
          <a:p>
            <a:pPr>
              <a:defRPr/>
            </a:pPr>
            <a:endParaRPr lang="en-US" altLang="en-US"/>
          </a:p>
        </p:txBody>
      </p:sp>
      <p:sp>
        <p:nvSpPr>
          <p:cNvPr id="171011" name="Rectangle 3">
            <a:extLst>
              <a:ext uri="{FF2B5EF4-FFF2-40B4-BE49-F238E27FC236}">
                <a16:creationId xmlns:a16="http://schemas.microsoft.com/office/drawing/2014/main" id="{EEBF798C-0A11-46B9-AD7F-195720516331}"/>
              </a:ext>
            </a:extLst>
          </p:cNvPr>
          <p:cNvSpPr>
            <a:spLocks noGrp="1" noChangeArrowheads="1"/>
          </p:cNvSpPr>
          <p:nvPr>
            <p:ph type="dt" sz="quarter" idx="1"/>
          </p:nvPr>
        </p:nvSpPr>
        <p:spPr bwMode="auto">
          <a:xfrm>
            <a:off x="4143375" y="0"/>
            <a:ext cx="3170238" cy="47942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59DB7AB2-8E58-486E-B6F0-58E0F67DFD40}" type="datetimeFigureOut">
              <a:rPr lang="en-US" altLang="en-US"/>
              <a:pPr>
                <a:defRPr/>
              </a:pPr>
              <a:t>1/6/2022</a:t>
            </a:fld>
            <a:endParaRPr lang="en-US" altLang="en-US"/>
          </a:p>
        </p:txBody>
      </p:sp>
      <p:sp>
        <p:nvSpPr>
          <p:cNvPr id="171012" name="Rectangle 4">
            <a:extLst>
              <a:ext uri="{FF2B5EF4-FFF2-40B4-BE49-F238E27FC236}">
                <a16:creationId xmlns:a16="http://schemas.microsoft.com/office/drawing/2014/main" id="{F077D455-6214-44D8-AB6A-5C1B1D8C7184}"/>
              </a:ext>
            </a:extLst>
          </p:cNvPr>
          <p:cNvSpPr>
            <a:spLocks noGrp="1" noChangeArrowheads="1"/>
          </p:cNvSpPr>
          <p:nvPr>
            <p:ph type="ftr" sz="quarter" idx="2"/>
          </p:nvPr>
        </p:nvSpPr>
        <p:spPr bwMode="auto">
          <a:xfrm>
            <a:off x="0" y="9120188"/>
            <a:ext cx="3170238" cy="479425"/>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Arial" panose="020B0604020202020204" pitchFamily="34" charset="0"/>
                <a:ea typeface="+mn-ea"/>
                <a:cs typeface="+mn-cs"/>
              </a:defRPr>
            </a:lvl1pPr>
          </a:lstStyle>
          <a:p>
            <a:pPr>
              <a:defRPr/>
            </a:pPr>
            <a:endParaRPr lang="en-US" altLang="en-US"/>
          </a:p>
        </p:txBody>
      </p:sp>
      <p:sp>
        <p:nvSpPr>
          <p:cNvPr id="171013" name="Rectangle 5">
            <a:extLst>
              <a:ext uri="{FF2B5EF4-FFF2-40B4-BE49-F238E27FC236}">
                <a16:creationId xmlns:a16="http://schemas.microsoft.com/office/drawing/2014/main" id="{E70DF129-0D3A-4E7E-87A7-814E83A8751E}"/>
              </a:ext>
            </a:extLst>
          </p:cNvPr>
          <p:cNvSpPr>
            <a:spLocks noGrp="1" noChangeArrowheads="1"/>
          </p:cNvSpPr>
          <p:nvPr>
            <p:ph type="sldNum" sz="quarter" idx="3"/>
          </p:nvPr>
        </p:nvSpPr>
        <p:spPr bwMode="auto">
          <a:xfrm>
            <a:off x="4143375" y="9120188"/>
            <a:ext cx="3170238" cy="47942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F27054B-8981-4B10-9619-439506503B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B970CFA-EFEA-4504-BBB4-71440A965D65}"/>
              </a:ext>
            </a:extLst>
          </p:cNvPr>
          <p:cNvSpPr>
            <a:spLocks noGrp="1" noChangeArrowheads="1"/>
          </p:cNvSpPr>
          <p:nvPr>
            <p:ph type="hdr" sz="quarter"/>
          </p:nvPr>
        </p:nvSpPr>
        <p:spPr bwMode="auto">
          <a:xfrm>
            <a:off x="0"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ltLang="en-US"/>
          </a:p>
        </p:txBody>
      </p:sp>
      <p:sp>
        <p:nvSpPr>
          <p:cNvPr id="5123" name="Rectangle 3">
            <a:extLst>
              <a:ext uri="{FF2B5EF4-FFF2-40B4-BE49-F238E27FC236}">
                <a16:creationId xmlns:a16="http://schemas.microsoft.com/office/drawing/2014/main" id="{4A4D2FCD-00EC-4D3F-9FCE-FE8E2BBA1346}"/>
              </a:ext>
            </a:extLst>
          </p:cNvPr>
          <p:cNvSpPr>
            <a:spLocks noGrp="1" noChangeArrowheads="1"/>
          </p:cNvSpPr>
          <p:nvPr>
            <p:ph type="dt" idx="1"/>
          </p:nvPr>
        </p:nvSpPr>
        <p:spPr bwMode="auto">
          <a:xfrm>
            <a:off x="4143375"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ltLang="en-US"/>
          </a:p>
        </p:txBody>
      </p:sp>
      <p:sp>
        <p:nvSpPr>
          <p:cNvPr id="18436" name="Rectangle 4">
            <a:extLst>
              <a:ext uri="{FF2B5EF4-FFF2-40B4-BE49-F238E27FC236}">
                <a16:creationId xmlns:a16="http://schemas.microsoft.com/office/drawing/2014/main" id="{79B4C36F-C3EB-4B5C-B841-9D3A18153B5A}"/>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404F5285-BAEE-42DA-9EE1-2A30C38DE3E0}"/>
              </a:ext>
            </a:extLst>
          </p:cNvPr>
          <p:cNvSpPr>
            <a:spLocks noGrp="1" noChangeArrowheads="1"/>
          </p:cNvSpPr>
          <p:nvPr>
            <p:ph type="body" sz="quarter" idx="3"/>
          </p:nvPr>
        </p:nvSpPr>
        <p:spPr bwMode="auto">
          <a:xfrm>
            <a:off x="731838" y="4560888"/>
            <a:ext cx="5851525" cy="4319587"/>
          </a:xfrm>
          <a:prstGeom prst="rect">
            <a:avLst/>
          </a:prstGeom>
          <a:noFill/>
          <a:ln>
            <a:noFill/>
          </a:ln>
          <a:effectLst/>
        </p:spPr>
        <p:txBody>
          <a:bodyPr vert="horz" wrap="square" lIns="96661" tIns="48331" rIns="96661" bIns="4833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a:extLst>
              <a:ext uri="{FF2B5EF4-FFF2-40B4-BE49-F238E27FC236}">
                <a16:creationId xmlns:a16="http://schemas.microsoft.com/office/drawing/2014/main" id="{62DA9FB4-505A-4986-9FDE-DD231F6E0889}"/>
              </a:ext>
            </a:extLst>
          </p:cNvPr>
          <p:cNvSpPr>
            <a:spLocks noGrp="1" noChangeArrowheads="1"/>
          </p:cNvSpPr>
          <p:nvPr>
            <p:ph type="ftr" sz="quarter" idx="4"/>
          </p:nvPr>
        </p:nvSpPr>
        <p:spPr bwMode="auto">
          <a:xfrm>
            <a:off x="0"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ltLang="en-US"/>
          </a:p>
        </p:txBody>
      </p:sp>
      <p:sp>
        <p:nvSpPr>
          <p:cNvPr id="5127" name="Rectangle 7">
            <a:extLst>
              <a:ext uri="{FF2B5EF4-FFF2-40B4-BE49-F238E27FC236}">
                <a16:creationId xmlns:a16="http://schemas.microsoft.com/office/drawing/2014/main" id="{76F816F4-1BC6-4F3B-AEA5-7805C9E53744}"/>
              </a:ext>
            </a:extLst>
          </p:cNvPr>
          <p:cNvSpPr>
            <a:spLocks noGrp="1" noChangeArrowheads="1"/>
          </p:cNvSpPr>
          <p:nvPr>
            <p:ph type="sldNum" sz="quarter" idx="5"/>
          </p:nvPr>
        </p:nvSpPr>
        <p:spPr bwMode="auto">
          <a:xfrm>
            <a:off x="4143375"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vl1pPr>
          </a:lstStyle>
          <a:p>
            <a:pPr>
              <a:defRPr/>
            </a:pPr>
            <a:fld id="{508EDD80-E801-45AD-9711-DC2C05B9755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D72A68BC-29D6-492A-9475-776DE18B93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85D738-BF2A-4BA9-87F0-3711A41E989E}" type="slidenum">
              <a:rPr lang="en-US" altLang="en-US"/>
              <a:pPr/>
              <a:t>3</a:t>
            </a:fld>
            <a:endParaRPr lang="en-US" altLang="en-US"/>
          </a:p>
        </p:txBody>
      </p:sp>
      <p:sp>
        <p:nvSpPr>
          <p:cNvPr id="23554" name="Rectangle 2">
            <a:extLst>
              <a:ext uri="{FF2B5EF4-FFF2-40B4-BE49-F238E27FC236}">
                <a16:creationId xmlns:a16="http://schemas.microsoft.com/office/drawing/2014/main" id="{9C0FA6D2-5AAD-4010-A743-4EE5F104C988}"/>
              </a:ext>
            </a:extLst>
          </p:cNvPr>
          <p:cNvSpPr>
            <a:spLocks noGrp="1" noRot="1" noChangeAspect="1" noChangeArrowheads="1" noTextEdit="1"/>
          </p:cNvSpPr>
          <p:nvPr>
            <p:ph type="sldImg"/>
          </p:nvPr>
        </p:nvSpPr>
        <p:spPr>
          <a:xfrm>
            <a:off x="406400" y="709613"/>
            <a:ext cx="6442075" cy="3624262"/>
          </a:xfrm>
          <a:ln/>
        </p:spPr>
      </p:sp>
      <p:sp>
        <p:nvSpPr>
          <p:cNvPr id="31748" name="Rectangle 3">
            <a:extLst>
              <a:ext uri="{FF2B5EF4-FFF2-40B4-BE49-F238E27FC236}">
                <a16:creationId xmlns:a16="http://schemas.microsoft.com/office/drawing/2014/main" id="{143B1320-9B49-4278-BAD3-D9F54CA14A9F}"/>
              </a:ext>
            </a:extLst>
          </p:cNvPr>
          <p:cNvSpPr>
            <a:spLocks noGrp="1" noChangeArrowheads="1"/>
          </p:cNvSpPr>
          <p:nvPr>
            <p:ph type="body" idx="1"/>
          </p:nvPr>
        </p:nvSpPr>
        <p:spPr>
          <a:xfrm>
            <a:off x="957263" y="4572000"/>
            <a:ext cx="5419725" cy="4335463"/>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a:extLst>
              <a:ext uri="{FF2B5EF4-FFF2-40B4-BE49-F238E27FC236}">
                <a16:creationId xmlns:a16="http://schemas.microsoft.com/office/drawing/2014/main" id="{EB7C49E3-CFA5-451F-85C1-7C504743A92E}"/>
              </a:ext>
            </a:extLst>
          </p:cNvPr>
          <p:cNvSpPr>
            <a:spLocks noGrp="1" noRot="1" noChangeAspect="1" noChangeArrowheads="1" noTextEdit="1"/>
          </p:cNvSpPr>
          <p:nvPr>
            <p:ph type="sldImg"/>
          </p:nvPr>
        </p:nvSpPr>
        <p:spPr>
          <a:ln/>
        </p:spPr>
      </p:sp>
      <p:sp>
        <p:nvSpPr>
          <p:cNvPr id="368642" name="Notes Placeholder 2">
            <a:extLst>
              <a:ext uri="{FF2B5EF4-FFF2-40B4-BE49-F238E27FC236}">
                <a16:creationId xmlns:a16="http://schemas.microsoft.com/office/drawing/2014/main" id="{D6B8A194-EAE9-4750-84E9-F8061999A9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https://www.youtube.com/watch?v=M-WMBctrlRg</a:t>
            </a:r>
          </a:p>
        </p:txBody>
      </p:sp>
      <p:sp>
        <p:nvSpPr>
          <p:cNvPr id="368643" name="Slide Number Placeholder 3">
            <a:extLst>
              <a:ext uri="{FF2B5EF4-FFF2-40B4-BE49-F238E27FC236}">
                <a16:creationId xmlns:a16="http://schemas.microsoft.com/office/drawing/2014/main" id="{B500D327-13E2-4A3D-907B-0380079B55E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CF9F31B-D244-442F-B3DE-D3FB4BB4D7E6}" type="slidenum">
              <a:rPr lang="en-US" altLang="en-US"/>
              <a:pPr/>
              <a:t>25</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C04E38BF-7329-410A-879B-E2B90E26AD32}"/>
              </a:ext>
            </a:extLst>
          </p:cNvPr>
          <p:cNvSpPr>
            <a:spLocks noGrp="1" noChangeArrowheads="1"/>
          </p:cNvSpPr>
          <p:nvPr>
            <p:ph type="body" idx="1"/>
          </p:nvPr>
        </p:nvSpPr>
        <p:spPr>
          <a:xfrm>
            <a:off x="974725" y="4559300"/>
            <a:ext cx="5365750" cy="4319588"/>
          </a:xfrm>
          <a:ln/>
        </p:spPr>
        <p:txBody>
          <a:bodyPr lIns="96994" tIns="47646" rIns="96994" bIns="47646"/>
          <a:lstStyle/>
          <a:p>
            <a:pPr eaLnBrk="1" hangingPunct="1">
              <a:defRPr/>
            </a:pPr>
            <a:r>
              <a:rPr lang="en-US">
                <a:ea typeface="ＭＳ Ｐゴシック" charset="0"/>
                <a:cs typeface="+mn-cs"/>
              </a:rPr>
              <a:t>Damage Vs. Deformation look through presentation</a:t>
            </a:r>
          </a:p>
        </p:txBody>
      </p:sp>
      <p:sp>
        <p:nvSpPr>
          <p:cNvPr id="333826" name="Rectangle 3">
            <a:extLst>
              <a:ext uri="{FF2B5EF4-FFF2-40B4-BE49-F238E27FC236}">
                <a16:creationId xmlns:a16="http://schemas.microsoft.com/office/drawing/2014/main" id="{8611CE5A-F4F9-4E32-8128-4B31685B5A27}"/>
              </a:ext>
            </a:extLst>
          </p:cNvPr>
          <p:cNvSpPr>
            <a:spLocks noGrp="1" noRot="1" noChangeAspect="1" noChangeArrowheads="1" noTextEdit="1"/>
          </p:cNvSpPr>
          <p:nvPr>
            <p:ph type="sldImg"/>
          </p:nvPr>
        </p:nvSpPr>
        <p:spPr>
          <a:xfrm>
            <a:off x="461963" y="722313"/>
            <a:ext cx="6392862" cy="3597275"/>
          </a:xfrm>
          <a:ln w="12700" cap="flat">
            <a:solidFill>
              <a:schemeClr val="tx1"/>
            </a:solidFill>
          </a:ln>
        </p:spPr>
      </p:sp>
      <p:sp>
        <p:nvSpPr>
          <p:cNvPr id="333827" name="Footer Placeholder 3">
            <a:extLst>
              <a:ext uri="{FF2B5EF4-FFF2-40B4-BE49-F238E27FC236}">
                <a16:creationId xmlns:a16="http://schemas.microsoft.com/office/drawing/2014/main" id="{D62DD8E3-0CBB-4F68-86F1-571987C12694}"/>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a:extLst>
              <a:ext uri="{FF2B5EF4-FFF2-40B4-BE49-F238E27FC236}">
                <a16:creationId xmlns:a16="http://schemas.microsoft.com/office/drawing/2014/main" id="{AEA749E5-7172-4329-AF86-2ED27B7FD08F}"/>
              </a:ext>
            </a:extLst>
          </p:cNvPr>
          <p:cNvSpPr>
            <a:spLocks noGrp="1" noRot="1" noChangeAspect="1" noChangeArrowheads="1" noTextEdit="1"/>
          </p:cNvSpPr>
          <p:nvPr>
            <p:ph type="sldImg"/>
          </p:nvPr>
        </p:nvSpPr>
        <p:spPr>
          <a:ln/>
        </p:spPr>
      </p:sp>
      <p:sp>
        <p:nvSpPr>
          <p:cNvPr id="316419" name="Notes Placeholder 2">
            <a:extLst>
              <a:ext uri="{FF2B5EF4-FFF2-40B4-BE49-F238E27FC236}">
                <a16:creationId xmlns:a16="http://schemas.microsoft.com/office/drawing/2014/main" id="{1687EDBC-81A0-4F81-A1A0-40210BD52BC3}"/>
              </a:ext>
            </a:extLst>
          </p:cNvPr>
          <p:cNvSpPr>
            <a:spLocks noGrp="1"/>
          </p:cNvSpPr>
          <p:nvPr>
            <p:ph type="body" idx="1"/>
          </p:nvPr>
        </p:nvSpPr>
        <p:spPr>
          <a:ln/>
        </p:spPr>
        <p:txBody>
          <a:bodyPr/>
          <a:lstStyle/>
          <a:p>
            <a:pPr marL="742950" lvl="1" indent="-285750" eaLnBrk="1" hangingPunct="1">
              <a:buFont typeface="Wingdings" charset="0"/>
              <a:buNone/>
              <a:defRPr/>
            </a:pPr>
            <a:r>
              <a:rPr lang="en-US">
                <a:ea typeface="ＭＳ Ｐゴシック" charset="0"/>
                <a:cs typeface="Arial" charset="0"/>
              </a:rPr>
              <a:t>Remove the damage resulting from the sectioning process</a:t>
            </a:r>
          </a:p>
          <a:p>
            <a:pPr marL="742950" lvl="1" indent="-285750" eaLnBrk="1" hangingPunct="1">
              <a:buFont typeface="Wingdings" charset="0"/>
              <a:buNone/>
              <a:defRPr/>
            </a:pPr>
            <a:r>
              <a:rPr lang="en-US">
                <a:ea typeface="ＭＳ Ｐゴシック" charset="0"/>
                <a:cs typeface="Arial" charset="0"/>
              </a:rPr>
              <a:t>Extent of sectioning damage determines the selection of the initial abrasive size</a:t>
            </a:r>
          </a:p>
          <a:p>
            <a:pPr marL="742950" lvl="1" indent="-285750" eaLnBrk="1" hangingPunct="1">
              <a:buFont typeface="Wingdings" charset="0"/>
              <a:buNone/>
              <a:defRPr/>
            </a:pPr>
            <a:r>
              <a:rPr lang="en-US">
                <a:ea typeface="ＭＳ Ｐゴシック" charset="0"/>
                <a:cs typeface="Arial" charset="0"/>
              </a:rPr>
              <a:t>Establish a planar surface</a:t>
            </a:r>
          </a:p>
          <a:p>
            <a:pPr marL="742950" lvl="1" indent="-285750" eaLnBrk="1" hangingPunct="1">
              <a:buFont typeface="Wingdings" charset="0"/>
              <a:buNone/>
              <a:defRPr/>
            </a:pPr>
            <a:r>
              <a:rPr lang="en-US">
                <a:ea typeface="ＭＳ Ｐゴシック" charset="0"/>
                <a:cs typeface="Arial" charset="0"/>
              </a:rPr>
              <a:t>Reach a specific plane close to a desired area/feature</a:t>
            </a:r>
          </a:p>
          <a:p>
            <a:pPr marL="742950" lvl="1" indent="-285750" eaLnBrk="1" hangingPunct="1">
              <a:buFont typeface="Wingdings" charset="0"/>
              <a:buNone/>
              <a:defRPr/>
            </a:pPr>
            <a:r>
              <a:rPr lang="en-US">
                <a:ea typeface="ＭＳ Ｐゴシック" charset="0"/>
                <a:cs typeface="Arial" charset="0"/>
              </a:rPr>
              <a:t>Establish a uniform and fine scratch pattern suitable for subsequent polishing</a:t>
            </a:r>
          </a:p>
          <a:p>
            <a:pPr marL="742950" lvl="1" indent="-285750" eaLnBrk="1" hangingPunct="1">
              <a:defRPr/>
            </a:pPr>
            <a:endParaRPr lang="en-US">
              <a:ea typeface="ＭＳ Ｐゴシック" charset="0"/>
            </a:endParaRPr>
          </a:p>
          <a:p>
            <a:pPr eaLnBrk="1" hangingPunct="1">
              <a:defRPr/>
            </a:pPr>
            <a:endParaRPr lang="en-US">
              <a:ea typeface="ＭＳ Ｐゴシック" charset="0"/>
              <a:cs typeface="+mn-cs"/>
            </a:endParaRPr>
          </a:p>
        </p:txBody>
      </p:sp>
      <p:sp>
        <p:nvSpPr>
          <p:cNvPr id="335875" name="Date Placeholder 3">
            <a:extLst>
              <a:ext uri="{FF2B5EF4-FFF2-40B4-BE49-F238E27FC236}">
                <a16:creationId xmlns:a16="http://schemas.microsoft.com/office/drawing/2014/main" id="{E483AE28-D806-472E-84DF-482F2EB0102B}"/>
              </a:ext>
            </a:extLst>
          </p:cNvPr>
          <p:cNvSpPr txBox="1">
            <a:spLocks noGrp="1"/>
          </p:cNvSpPr>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C978FBFB-1E7C-4410-A170-B477631D1685}" type="datetime1">
              <a:rPr lang="en-US" altLang="en-US" sz="1300"/>
              <a:pPr algn="r" eaLnBrk="1" hangingPunct="1"/>
              <a:t>1/6/2022</a:t>
            </a:fld>
            <a:endParaRPr lang="en-US" altLang="en-US" sz="1300"/>
          </a:p>
        </p:txBody>
      </p:sp>
      <p:sp>
        <p:nvSpPr>
          <p:cNvPr id="335876" name="Footer Placeholder 4">
            <a:extLst>
              <a:ext uri="{FF2B5EF4-FFF2-40B4-BE49-F238E27FC236}">
                <a16:creationId xmlns:a16="http://schemas.microsoft.com/office/drawing/2014/main" id="{68B93148-FCC1-4670-ADDD-BACF9C8331BF}"/>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a:extLst>
              <a:ext uri="{FF2B5EF4-FFF2-40B4-BE49-F238E27FC236}">
                <a16:creationId xmlns:a16="http://schemas.microsoft.com/office/drawing/2014/main" id="{FDB2F2BC-BF64-47D2-AA47-887ABBB0257C}"/>
              </a:ext>
            </a:extLst>
          </p:cNvPr>
          <p:cNvSpPr>
            <a:spLocks noGrp="1" noRot="1" noChangeAspect="1" noChangeArrowheads="1" noTextEdit="1"/>
          </p:cNvSpPr>
          <p:nvPr>
            <p:ph type="sldImg"/>
          </p:nvPr>
        </p:nvSpPr>
        <p:spPr>
          <a:ln/>
        </p:spPr>
      </p:sp>
      <p:sp>
        <p:nvSpPr>
          <p:cNvPr id="318467" name="Notes Placeholder 2">
            <a:extLst>
              <a:ext uri="{FF2B5EF4-FFF2-40B4-BE49-F238E27FC236}">
                <a16:creationId xmlns:a16="http://schemas.microsoft.com/office/drawing/2014/main" id="{0777052D-1009-4457-984B-0EE18BD050E6}"/>
              </a:ext>
            </a:extLst>
          </p:cNvPr>
          <p:cNvSpPr>
            <a:spLocks noGrp="1"/>
          </p:cNvSpPr>
          <p:nvPr>
            <p:ph type="body" idx="1"/>
          </p:nvPr>
        </p:nvSpPr>
        <p:spPr>
          <a:ln/>
        </p:spPr>
        <p:txBody>
          <a:bodyPr/>
          <a:lstStyle/>
          <a:p>
            <a:pPr eaLnBrk="1" hangingPunct="1">
              <a:defRPr/>
            </a:pPr>
            <a:endParaRPr lang="en-US">
              <a:ea typeface="ＭＳ Ｐゴシック" charset="0"/>
              <a:cs typeface="+mn-cs"/>
            </a:endParaRPr>
          </a:p>
        </p:txBody>
      </p:sp>
      <p:sp>
        <p:nvSpPr>
          <p:cNvPr id="337923" name="Date Placeholder 3">
            <a:extLst>
              <a:ext uri="{FF2B5EF4-FFF2-40B4-BE49-F238E27FC236}">
                <a16:creationId xmlns:a16="http://schemas.microsoft.com/office/drawing/2014/main" id="{1073DA9A-676F-48E8-B8F8-AE264689E061}"/>
              </a:ext>
            </a:extLst>
          </p:cNvPr>
          <p:cNvSpPr txBox="1">
            <a:spLocks noGrp="1"/>
          </p:cNvSpPr>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8C7C237F-7945-4BEE-BC71-17033A2B772D}" type="datetime1">
              <a:rPr lang="en-US" altLang="en-US" sz="1300"/>
              <a:pPr algn="r" eaLnBrk="1" hangingPunct="1"/>
              <a:t>1/6/2022</a:t>
            </a:fld>
            <a:endParaRPr lang="en-US" altLang="en-US" sz="1300"/>
          </a:p>
        </p:txBody>
      </p:sp>
      <p:sp>
        <p:nvSpPr>
          <p:cNvPr id="337924" name="Footer Placeholder 4">
            <a:extLst>
              <a:ext uri="{FF2B5EF4-FFF2-40B4-BE49-F238E27FC236}">
                <a16:creationId xmlns:a16="http://schemas.microsoft.com/office/drawing/2014/main" id="{D100E3EA-4897-4001-966B-464FEED24FD1}"/>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a:extLst>
              <a:ext uri="{FF2B5EF4-FFF2-40B4-BE49-F238E27FC236}">
                <a16:creationId xmlns:a16="http://schemas.microsoft.com/office/drawing/2014/main" id="{C92FDBFF-AD65-47ED-9F3D-AE803F254329}"/>
              </a:ext>
            </a:extLst>
          </p:cNvPr>
          <p:cNvSpPr>
            <a:spLocks noGrp="1" noRot="1" noChangeAspect="1" noChangeArrowheads="1" noTextEdit="1"/>
          </p:cNvSpPr>
          <p:nvPr>
            <p:ph type="sldImg"/>
          </p:nvPr>
        </p:nvSpPr>
        <p:spPr>
          <a:ln/>
        </p:spPr>
      </p:sp>
      <p:sp>
        <p:nvSpPr>
          <p:cNvPr id="320515" name="Notes Placeholder 2">
            <a:extLst>
              <a:ext uri="{FF2B5EF4-FFF2-40B4-BE49-F238E27FC236}">
                <a16:creationId xmlns:a16="http://schemas.microsoft.com/office/drawing/2014/main" id="{8181D750-A5D0-4D82-A3A0-A51A18AFEACA}"/>
              </a:ext>
            </a:extLst>
          </p:cNvPr>
          <p:cNvSpPr>
            <a:spLocks noGrp="1"/>
          </p:cNvSpPr>
          <p:nvPr>
            <p:ph type="body" idx="1"/>
          </p:nvPr>
        </p:nvSpPr>
        <p:spPr>
          <a:ln/>
        </p:spPr>
        <p:txBody>
          <a:bodyPr/>
          <a:lstStyle/>
          <a:p>
            <a:pPr eaLnBrk="1" hangingPunct="1">
              <a:defRPr/>
            </a:pPr>
            <a:endParaRPr lang="en-US">
              <a:ea typeface="ＭＳ Ｐゴシック" charset="0"/>
              <a:cs typeface="+mn-cs"/>
            </a:endParaRPr>
          </a:p>
        </p:txBody>
      </p:sp>
      <p:sp>
        <p:nvSpPr>
          <p:cNvPr id="339971" name="Date Placeholder 3">
            <a:extLst>
              <a:ext uri="{FF2B5EF4-FFF2-40B4-BE49-F238E27FC236}">
                <a16:creationId xmlns:a16="http://schemas.microsoft.com/office/drawing/2014/main" id="{EAACC9D7-3F39-425A-B913-D40C320724AF}"/>
              </a:ext>
            </a:extLst>
          </p:cNvPr>
          <p:cNvSpPr txBox="1">
            <a:spLocks noGrp="1"/>
          </p:cNvSpPr>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86BA69AC-297B-44AF-A62F-5F1B522FD33B}" type="datetime1">
              <a:rPr lang="en-US" altLang="en-US" sz="1300"/>
              <a:pPr algn="r" eaLnBrk="1" hangingPunct="1"/>
              <a:t>1/6/2022</a:t>
            </a:fld>
            <a:endParaRPr lang="en-US" altLang="en-US" sz="1300"/>
          </a:p>
        </p:txBody>
      </p:sp>
      <p:sp>
        <p:nvSpPr>
          <p:cNvPr id="339972" name="Footer Placeholder 4">
            <a:extLst>
              <a:ext uri="{FF2B5EF4-FFF2-40B4-BE49-F238E27FC236}">
                <a16:creationId xmlns:a16="http://schemas.microsoft.com/office/drawing/2014/main" id="{AFF64928-1B85-4C6E-BD6C-CD3DA92FA7B0}"/>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a:extLst>
              <a:ext uri="{FF2B5EF4-FFF2-40B4-BE49-F238E27FC236}">
                <a16:creationId xmlns:a16="http://schemas.microsoft.com/office/drawing/2014/main" id="{4D5ED898-E8C7-4663-926B-C09FDFEEA8BD}"/>
              </a:ext>
            </a:extLst>
          </p:cNvPr>
          <p:cNvSpPr>
            <a:spLocks noGrp="1" noRot="1" noChangeAspect="1" noChangeArrowheads="1" noTextEdit="1"/>
          </p:cNvSpPr>
          <p:nvPr>
            <p:ph type="sldImg"/>
          </p:nvPr>
        </p:nvSpPr>
        <p:spPr>
          <a:ln/>
        </p:spPr>
      </p:sp>
      <p:sp>
        <p:nvSpPr>
          <p:cNvPr id="322563" name="Notes Placeholder 2">
            <a:extLst>
              <a:ext uri="{FF2B5EF4-FFF2-40B4-BE49-F238E27FC236}">
                <a16:creationId xmlns:a16="http://schemas.microsoft.com/office/drawing/2014/main" id="{35C4C0F8-B054-40C1-A17C-B3EAE0EC8435}"/>
              </a:ext>
            </a:extLst>
          </p:cNvPr>
          <p:cNvSpPr>
            <a:spLocks noGrp="1"/>
          </p:cNvSpPr>
          <p:nvPr>
            <p:ph type="body" idx="1"/>
          </p:nvPr>
        </p:nvSpPr>
        <p:spPr>
          <a:ln/>
        </p:spPr>
        <p:txBody>
          <a:bodyPr/>
          <a:lstStyle/>
          <a:p>
            <a:pPr eaLnBrk="1" hangingPunct="1">
              <a:defRPr/>
            </a:pPr>
            <a:endParaRPr lang="en-US">
              <a:ea typeface="ＭＳ Ｐゴシック" charset="0"/>
              <a:cs typeface="+mn-cs"/>
            </a:endParaRPr>
          </a:p>
        </p:txBody>
      </p:sp>
      <p:sp>
        <p:nvSpPr>
          <p:cNvPr id="342019" name="Date Placeholder 3">
            <a:extLst>
              <a:ext uri="{FF2B5EF4-FFF2-40B4-BE49-F238E27FC236}">
                <a16:creationId xmlns:a16="http://schemas.microsoft.com/office/drawing/2014/main" id="{0A21CA3B-B2C8-4D56-901B-23D19879E31C}"/>
              </a:ext>
            </a:extLst>
          </p:cNvPr>
          <p:cNvSpPr txBox="1">
            <a:spLocks noGrp="1"/>
          </p:cNvSpPr>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7C1B861D-91B3-4F67-BD38-01721F4AA7B8}" type="datetime1">
              <a:rPr lang="en-US" altLang="en-US" sz="1300"/>
              <a:pPr algn="r" eaLnBrk="1" hangingPunct="1"/>
              <a:t>1/6/2022</a:t>
            </a:fld>
            <a:endParaRPr lang="en-US" altLang="en-US" sz="1300"/>
          </a:p>
        </p:txBody>
      </p:sp>
      <p:sp>
        <p:nvSpPr>
          <p:cNvPr id="342020" name="Footer Placeholder 4">
            <a:extLst>
              <a:ext uri="{FF2B5EF4-FFF2-40B4-BE49-F238E27FC236}">
                <a16:creationId xmlns:a16="http://schemas.microsoft.com/office/drawing/2014/main" id="{7A0ACCAF-744A-4781-8CCC-6E1B08F3EB6D}"/>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a:extLst>
              <a:ext uri="{FF2B5EF4-FFF2-40B4-BE49-F238E27FC236}">
                <a16:creationId xmlns:a16="http://schemas.microsoft.com/office/drawing/2014/main" id="{E5303B74-F2A3-4CE4-9D24-8464E2708776}"/>
              </a:ext>
            </a:extLst>
          </p:cNvPr>
          <p:cNvSpPr>
            <a:spLocks noGrp="1" noRot="1" noChangeAspect="1" noChangeArrowheads="1" noTextEdit="1"/>
          </p:cNvSpPr>
          <p:nvPr>
            <p:ph type="sldImg"/>
          </p:nvPr>
        </p:nvSpPr>
        <p:spPr>
          <a:ln/>
        </p:spPr>
      </p:sp>
      <p:sp>
        <p:nvSpPr>
          <p:cNvPr id="324611" name="Notes Placeholder 2">
            <a:extLst>
              <a:ext uri="{FF2B5EF4-FFF2-40B4-BE49-F238E27FC236}">
                <a16:creationId xmlns:a16="http://schemas.microsoft.com/office/drawing/2014/main" id="{B78F2303-D71B-4E79-B1C5-32BAAF90E91E}"/>
              </a:ext>
            </a:extLst>
          </p:cNvPr>
          <p:cNvSpPr>
            <a:spLocks noGrp="1"/>
          </p:cNvSpPr>
          <p:nvPr>
            <p:ph type="body" idx="1"/>
          </p:nvPr>
        </p:nvSpPr>
        <p:spPr>
          <a:ln/>
        </p:spPr>
        <p:txBody>
          <a:bodyPr/>
          <a:lstStyle/>
          <a:p>
            <a:pPr eaLnBrk="1" hangingPunct="1">
              <a:defRPr/>
            </a:pPr>
            <a:endParaRPr lang="en-US">
              <a:ea typeface="ＭＳ Ｐゴシック" charset="0"/>
              <a:cs typeface="+mn-cs"/>
            </a:endParaRPr>
          </a:p>
        </p:txBody>
      </p:sp>
      <p:sp>
        <p:nvSpPr>
          <p:cNvPr id="344067" name="Date Placeholder 3">
            <a:extLst>
              <a:ext uri="{FF2B5EF4-FFF2-40B4-BE49-F238E27FC236}">
                <a16:creationId xmlns:a16="http://schemas.microsoft.com/office/drawing/2014/main" id="{3BA0BB81-775F-4876-B8F8-29BD74CB5203}"/>
              </a:ext>
            </a:extLst>
          </p:cNvPr>
          <p:cNvSpPr txBox="1">
            <a:spLocks noGrp="1"/>
          </p:cNvSpPr>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AC33865E-086D-45B8-88C2-773F5ECEFC29}" type="datetime1">
              <a:rPr lang="en-US" altLang="en-US" sz="1300"/>
              <a:pPr algn="r" eaLnBrk="1" hangingPunct="1"/>
              <a:t>1/6/2022</a:t>
            </a:fld>
            <a:endParaRPr lang="en-US" altLang="en-US" sz="1300"/>
          </a:p>
        </p:txBody>
      </p:sp>
      <p:sp>
        <p:nvSpPr>
          <p:cNvPr id="344068" name="Footer Placeholder 4">
            <a:extLst>
              <a:ext uri="{FF2B5EF4-FFF2-40B4-BE49-F238E27FC236}">
                <a16:creationId xmlns:a16="http://schemas.microsoft.com/office/drawing/2014/main" id="{B58374AE-4EB9-4A0A-8ACF-91D522521C01}"/>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a:extLst>
              <a:ext uri="{FF2B5EF4-FFF2-40B4-BE49-F238E27FC236}">
                <a16:creationId xmlns:a16="http://schemas.microsoft.com/office/drawing/2014/main" id="{D030BD9B-DED5-4089-AF04-496867BA19C4}"/>
              </a:ext>
            </a:extLst>
          </p:cNvPr>
          <p:cNvSpPr>
            <a:spLocks noGrp="1" noRot="1" noChangeAspect="1" noChangeArrowheads="1" noTextEdit="1"/>
          </p:cNvSpPr>
          <p:nvPr>
            <p:ph type="sldImg"/>
          </p:nvPr>
        </p:nvSpPr>
        <p:spPr>
          <a:ln/>
        </p:spPr>
      </p:sp>
      <p:sp>
        <p:nvSpPr>
          <p:cNvPr id="326659" name="Notes Placeholder 2">
            <a:extLst>
              <a:ext uri="{FF2B5EF4-FFF2-40B4-BE49-F238E27FC236}">
                <a16:creationId xmlns:a16="http://schemas.microsoft.com/office/drawing/2014/main" id="{4599305E-C848-4BF2-887A-E879A5F1CC91}"/>
              </a:ext>
            </a:extLst>
          </p:cNvPr>
          <p:cNvSpPr>
            <a:spLocks noGrp="1"/>
          </p:cNvSpPr>
          <p:nvPr>
            <p:ph type="body" idx="1"/>
          </p:nvPr>
        </p:nvSpPr>
        <p:spPr>
          <a:ln/>
        </p:spPr>
        <p:txBody>
          <a:bodyPr/>
          <a:lstStyle/>
          <a:p>
            <a:pPr eaLnBrk="1" hangingPunct="1">
              <a:defRPr/>
            </a:pPr>
            <a:endParaRPr lang="en-US">
              <a:ea typeface="ＭＳ Ｐゴシック" charset="0"/>
              <a:cs typeface="+mn-cs"/>
            </a:endParaRPr>
          </a:p>
        </p:txBody>
      </p:sp>
      <p:sp>
        <p:nvSpPr>
          <p:cNvPr id="346115" name="Date Placeholder 3">
            <a:extLst>
              <a:ext uri="{FF2B5EF4-FFF2-40B4-BE49-F238E27FC236}">
                <a16:creationId xmlns:a16="http://schemas.microsoft.com/office/drawing/2014/main" id="{D3881938-252D-4F4E-8817-207C8D6EDA1E}"/>
              </a:ext>
            </a:extLst>
          </p:cNvPr>
          <p:cNvSpPr txBox="1">
            <a:spLocks noGrp="1"/>
          </p:cNvSpPr>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86549242-8975-4700-AD26-F48C9B9BE22D}" type="datetime1">
              <a:rPr lang="en-US" altLang="en-US" sz="1300">
                <a:solidFill>
                  <a:srgbClr val="000000"/>
                </a:solidFill>
              </a:rPr>
              <a:pPr algn="r" eaLnBrk="1" hangingPunct="1"/>
              <a:t>1/6/2022</a:t>
            </a:fld>
            <a:endParaRPr lang="en-US" altLang="en-US" sz="1300">
              <a:solidFill>
                <a:srgbClr val="000000"/>
              </a:solidFill>
            </a:endParaRPr>
          </a:p>
        </p:txBody>
      </p:sp>
      <p:sp>
        <p:nvSpPr>
          <p:cNvPr id="346116" name="Footer Placeholder 4">
            <a:extLst>
              <a:ext uri="{FF2B5EF4-FFF2-40B4-BE49-F238E27FC236}">
                <a16:creationId xmlns:a16="http://schemas.microsoft.com/office/drawing/2014/main" id="{136A2F69-E471-4985-BEB4-31BBB2CE784C}"/>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A8E15F5C-2460-433B-B293-3E969ABD9CE9}"/>
              </a:ext>
            </a:extLst>
          </p:cNvPr>
          <p:cNvSpPr>
            <a:spLocks noGrp="1" noRot="1" noChangeAspect="1" noChangeArrowheads="1" noTextEdit="1"/>
          </p:cNvSpPr>
          <p:nvPr>
            <p:ph type="sldImg"/>
          </p:nvPr>
        </p:nvSpPr>
        <p:spPr>
          <a:ln/>
        </p:spPr>
      </p:sp>
      <p:sp>
        <p:nvSpPr>
          <p:cNvPr id="328707" name="Notes Placeholder 2">
            <a:extLst>
              <a:ext uri="{FF2B5EF4-FFF2-40B4-BE49-F238E27FC236}">
                <a16:creationId xmlns:a16="http://schemas.microsoft.com/office/drawing/2014/main" id="{A6576706-2899-4AE4-84DC-39F01087F114}"/>
              </a:ext>
            </a:extLst>
          </p:cNvPr>
          <p:cNvSpPr>
            <a:spLocks noGrp="1"/>
          </p:cNvSpPr>
          <p:nvPr>
            <p:ph type="body" idx="1"/>
          </p:nvPr>
        </p:nvSpPr>
        <p:spPr>
          <a:ln/>
        </p:spPr>
        <p:txBody>
          <a:bodyPr/>
          <a:lstStyle/>
          <a:p>
            <a:pPr eaLnBrk="1" hangingPunct="1">
              <a:defRPr/>
            </a:pPr>
            <a:endParaRPr lang="en-US">
              <a:ea typeface="ＭＳ Ｐゴシック" charset="0"/>
              <a:cs typeface="+mn-cs"/>
            </a:endParaRPr>
          </a:p>
        </p:txBody>
      </p:sp>
      <p:sp>
        <p:nvSpPr>
          <p:cNvPr id="348163" name="Date Placeholder 3">
            <a:extLst>
              <a:ext uri="{FF2B5EF4-FFF2-40B4-BE49-F238E27FC236}">
                <a16:creationId xmlns:a16="http://schemas.microsoft.com/office/drawing/2014/main" id="{160B7F6F-D2FF-494C-BD2D-C9C0FC005B4D}"/>
              </a:ext>
            </a:extLst>
          </p:cNvPr>
          <p:cNvSpPr txBox="1">
            <a:spLocks noGrp="1"/>
          </p:cNvSpPr>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AC3416FF-6DE4-4BC4-87A8-9613B8D1D596}" type="datetime1">
              <a:rPr lang="en-US" altLang="en-US" sz="1300">
                <a:solidFill>
                  <a:srgbClr val="000000"/>
                </a:solidFill>
              </a:rPr>
              <a:pPr algn="r" eaLnBrk="1" hangingPunct="1"/>
              <a:t>1/6/2022</a:t>
            </a:fld>
            <a:endParaRPr lang="en-US" altLang="en-US" sz="1300">
              <a:solidFill>
                <a:srgbClr val="000000"/>
              </a:solidFill>
            </a:endParaRPr>
          </a:p>
        </p:txBody>
      </p:sp>
      <p:sp>
        <p:nvSpPr>
          <p:cNvPr id="348164" name="Footer Placeholder 4">
            <a:extLst>
              <a:ext uri="{FF2B5EF4-FFF2-40B4-BE49-F238E27FC236}">
                <a16:creationId xmlns:a16="http://schemas.microsoft.com/office/drawing/2014/main" id="{DA9F3BC9-891C-49E0-B8A1-342D4D8D0D53}"/>
              </a:ext>
            </a:extLst>
          </p:cNvPr>
          <p:cNvSpPr txBox="1">
            <a:spLocks noGrp="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a:extLst>
              <a:ext uri="{FF2B5EF4-FFF2-40B4-BE49-F238E27FC236}">
                <a16:creationId xmlns:a16="http://schemas.microsoft.com/office/drawing/2014/main" id="{A3655B1D-7E16-42CB-A5E1-747FD45C36D4}"/>
              </a:ext>
            </a:extLst>
          </p:cNvPr>
          <p:cNvSpPr>
            <a:spLocks noGrp="1" noRot="1" noChangeAspect="1" noChangeArrowheads="1" noTextEdit="1"/>
          </p:cNvSpPr>
          <p:nvPr>
            <p:ph type="sldImg"/>
          </p:nvPr>
        </p:nvSpPr>
        <p:spPr>
          <a:ln/>
        </p:spPr>
      </p:sp>
      <p:sp>
        <p:nvSpPr>
          <p:cNvPr id="330755" name="Notes Placeholder 2">
            <a:extLst>
              <a:ext uri="{FF2B5EF4-FFF2-40B4-BE49-F238E27FC236}">
                <a16:creationId xmlns:a16="http://schemas.microsoft.com/office/drawing/2014/main" id="{E0890F09-438E-43D8-B9BF-30A7B7AB9DBD}"/>
              </a:ext>
            </a:extLst>
          </p:cNvPr>
          <p:cNvSpPr>
            <a:spLocks noGrp="1"/>
          </p:cNvSpPr>
          <p:nvPr>
            <p:ph type="body" idx="1"/>
          </p:nvPr>
        </p:nvSpPr>
        <p:spPr>
          <a:ln/>
        </p:spPr>
        <p:txBody>
          <a:bodyPr/>
          <a:lstStyle/>
          <a:p>
            <a:pPr eaLnBrk="1" hangingPunct="1">
              <a:defRPr/>
            </a:pPr>
            <a:endParaRPr lang="en-US">
              <a:ea typeface="ＭＳ Ｐゴシック" charset="0"/>
              <a:cs typeface="+mn-cs"/>
            </a:endParaRPr>
          </a:p>
        </p:txBody>
      </p:sp>
      <p:sp>
        <p:nvSpPr>
          <p:cNvPr id="350211" name="Slide Number Placeholder 3">
            <a:extLst>
              <a:ext uri="{FF2B5EF4-FFF2-40B4-BE49-F238E27FC236}">
                <a16:creationId xmlns:a16="http://schemas.microsoft.com/office/drawing/2014/main" id="{029E65BA-DAF3-4CF9-BFBA-B3E63F82CD01}"/>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E4A9C292-64BF-46C0-BE74-D8269110A44B}" type="slidenum">
              <a:rPr lang="en-US" altLang="en-US" sz="1300">
                <a:latin typeface="Calibri" panose="020F0502020204030204" pitchFamily="34" charset="0"/>
              </a:rPr>
              <a:pPr algn="r" eaLnBrk="1" hangingPunct="1"/>
              <a:t>235</a:t>
            </a:fld>
            <a:endParaRPr lang="en-US" altLang="en-US" sz="13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F61DE9F7-9367-46AB-AC93-2C2D40C45B84}"/>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C391E0BE-8CEB-4057-92D3-5CE7ED75BE6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23CF1862-C929-4B28-A090-A5C13B9446E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71525" indent="-296863" defTabSz="966788">
              <a:defRPr>
                <a:solidFill>
                  <a:schemeClr val="tx1"/>
                </a:solidFill>
                <a:latin typeface="Arial" panose="020B0604020202020204" pitchFamily="34" charset="0"/>
                <a:ea typeface="MS PGothic" panose="020B0600070205080204" pitchFamily="34" charset="-128"/>
              </a:defRPr>
            </a:lvl2pPr>
            <a:lvl3pPr marL="1187450" indent="-236538" defTabSz="966788">
              <a:defRPr>
                <a:solidFill>
                  <a:schemeClr val="tx1"/>
                </a:solidFill>
                <a:latin typeface="Arial" panose="020B0604020202020204" pitchFamily="34" charset="0"/>
                <a:ea typeface="MS PGothic" panose="020B0600070205080204" pitchFamily="34" charset="-128"/>
              </a:defRPr>
            </a:lvl3pPr>
            <a:lvl4pPr marL="1663700" indent="-236538" defTabSz="966788">
              <a:defRPr>
                <a:solidFill>
                  <a:schemeClr val="tx1"/>
                </a:solidFill>
                <a:latin typeface="Arial" panose="020B0604020202020204" pitchFamily="34" charset="0"/>
                <a:ea typeface="MS PGothic" panose="020B0600070205080204" pitchFamily="34" charset="-128"/>
              </a:defRPr>
            </a:lvl4pPr>
            <a:lvl5pPr marL="2138363" indent="-236538" defTabSz="966788">
              <a:defRPr>
                <a:solidFill>
                  <a:schemeClr val="tx1"/>
                </a:solidFill>
                <a:latin typeface="Arial" panose="020B0604020202020204" pitchFamily="34" charset="0"/>
                <a:ea typeface="MS PGothic" panose="020B0600070205080204" pitchFamily="34" charset="-128"/>
              </a:defRPr>
            </a:lvl5pPr>
            <a:lvl6pPr marL="2595563" indent="-236538"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52763" indent="-236538"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09963" indent="-236538"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7163" indent="-236538"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FC4D114-C32B-4E1C-A7A8-AF6D1558F595}" type="slidenum">
              <a:rPr lang="en-US" altLang="en-US">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6077564F-ECA5-43A0-BB0B-1B856B5EC39E}"/>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DFCDBEAB-EB1C-497C-9AA1-6A4997637D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44035" name="Slide Number Placeholder 3">
            <a:extLst>
              <a:ext uri="{FF2B5EF4-FFF2-40B4-BE49-F238E27FC236}">
                <a16:creationId xmlns:a16="http://schemas.microsoft.com/office/drawing/2014/main" id="{B4A97B2A-108C-46ED-ACE0-9C5623FDAE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D1505AE-B295-4FE3-B3E9-4525DB533CCD}" type="slidenum">
              <a:rPr lang="en-US" altLang="en-US"/>
              <a:pPr/>
              <a:t>31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1DCD678-1D8B-4A1A-927A-85BE548470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04888">
              <a:defRPr>
                <a:solidFill>
                  <a:schemeClr val="tx1"/>
                </a:solidFill>
                <a:latin typeface="Arial" panose="020B0604020202020204" pitchFamily="34" charset="0"/>
                <a:ea typeface="MS PGothic" panose="020B0600070205080204" pitchFamily="34" charset="-128"/>
              </a:defRPr>
            </a:lvl1pPr>
            <a:lvl2pPr marL="771525" indent="-296863" defTabSz="1004888">
              <a:defRPr>
                <a:solidFill>
                  <a:schemeClr val="tx1"/>
                </a:solidFill>
                <a:latin typeface="Arial" panose="020B0604020202020204" pitchFamily="34" charset="0"/>
                <a:ea typeface="MS PGothic" panose="020B0600070205080204" pitchFamily="34" charset="-128"/>
              </a:defRPr>
            </a:lvl2pPr>
            <a:lvl3pPr marL="1187450" indent="-236538" defTabSz="1004888">
              <a:defRPr>
                <a:solidFill>
                  <a:schemeClr val="tx1"/>
                </a:solidFill>
                <a:latin typeface="Arial" panose="020B0604020202020204" pitchFamily="34" charset="0"/>
                <a:ea typeface="MS PGothic" panose="020B0600070205080204" pitchFamily="34" charset="-128"/>
              </a:defRPr>
            </a:lvl3pPr>
            <a:lvl4pPr marL="1663700" indent="-236538" defTabSz="1004888">
              <a:defRPr>
                <a:solidFill>
                  <a:schemeClr val="tx1"/>
                </a:solidFill>
                <a:latin typeface="Arial" panose="020B0604020202020204" pitchFamily="34" charset="0"/>
                <a:ea typeface="MS PGothic" panose="020B0600070205080204" pitchFamily="34" charset="-128"/>
              </a:defRPr>
            </a:lvl4pPr>
            <a:lvl5pPr marL="2138363" indent="-236538" defTabSz="1004888">
              <a:defRPr>
                <a:solidFill>
                  <a:schemeClr val="tx1"/>
                </a:solidFill>
                <a:latin typeface="Arial" panose="020B0604020202020204" pitchFamily="34" charset="0"/>
                <a:ea typeface="MS PGothic" panose="020B0600070205080204" pitchFamily="34" charset="-128"/>
              </a:defRPr>
            </a:lvl5pPr>
            <a:lvl6pPr marL="2595563" indent="-236538" defTabSz="10048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52763" indent="-236538" defTabSz="10048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09963" indent="-236538" defTabSz="10048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7163" indent="-236538" defTabSz="10048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5FA8A9-F324-4069-908F-6BB7A5E8AD81}" type="slidenum">
              <a:rPr lang="en-US" altLang="en-US" sz="1200">
                <a:solidFill>
                  <a:srgbClr val="000000"/>
                </a:solidFill>
              </a:rPr>
              <a:pPr/>
              <a:t>32</a:t>
            </a:fld>
            <a:endParaRPr lang="en-US" altLang="en-US" sz="1200">
              <a:solidFill>
                <a:srgbClr val="000000"/>
              </a:solidFill>
            </a:endParaRPr>
          </a:p>
        </p:txBody>
      </p:sp>
      <p:sp>
        <p:nvSpPr>
          <p:cNvPr id="46082" name="Rectangle 7">
            <a:extLst>
              <a:ext uri="{FF2B5EF4-FFF2-40B4-BE49-F238E27FC236}">
                <a16:creationId xmlns:a16="http://schemas.microsoft.com/office/drawing/2014/main" id="{445E7C8B-BA42-4883-9144-2B0D4E750A80}"/>
              </a:ext>
            </a:extLst>
          </p:cNvPr>
          <p:cNvSpPr txBox="1">
            <a:spLocks noGrp="1" noChangeArrowheads="1"/>
          </p:cNvSpPr>
          <p:nvPr/>
        </p:nvSpPr>
        <p:spPr bwMode="auto">
          <a:xfrm>
            <a:off x="5697538" y="7204075"/>
            <a:ext cx="43862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04" tIns="49451" rIns="98904" bIns="49451" anchor="b"/>
          <a:lstStyle>
            <a:lvl1pPr defTabSz="950913">
              <a:defRPr>
                <a:solidFill>
                  <a:schemeClr val="tx1"/>
                </a:solidFill>
                <a:latin typeface="Arial" panose="020B0604020202020204" pitchFamily="34" charset="0"/>
                <a:ea typeface="MS PGothic" panose="020B0600070205080204" pitchFamily="34" charset="-128"/>
              </a:defRPr>
            </a:lvl1pPr>
            <a:lvl2pPr marL="773113" indent="-298450" defTabSz="950913">
              <a:defRPr>
                <a:solidFill>
                  <a:schemeClr val="tx1"/>
                </a:solidFill>
                <a:latin typeface="Arial" panose="020B0604020202020204" pitchFamily="34" charset="0"/>
                <a:ea typeface="MS PGothic" panose="020B0600070205080204" pitchFamily="34" charset="-128"/>
              </a:defRPr>
            </a:lvl2pPr>
            <a:lvl3pPr marL="1189038" indent="-238125" defTabSz="950913">
              <a:defRPr>
                <a:solidFill>
                  <a:schemeClr val="tx1"/>
                </a:solidFill>
                <a:latin typeface="Arial" panose="020B0604020202020204" pitchFamily="34" charset="0"/>
                <a:ea typeface="MS PGothic" panose="020B0600070205080204" pitchFamily="34" charset="-128"/>
              </a:defRPr>
            </a:lvl3pPr>
            <a:lvl4pPr marL="1663700" indent="-238125" defTabSz="950913">
              <a:defRPr>
                <a:solidFill>
                  <a:schemeClr val="tx1"/>
                </a:solidFill>
                <a:latin typeface="Arial" panose="020B0604020202020204" pitchFamily="34" charset="0"/>
                <a:ea typeface="MS PGothic" panose="020B0600070205080204" pitchFamily="34" charset="-128"/>
              </a:defRPr>
            </a:lvl4pPr>
            <a:lvl5pPr marL="2139950" indent="-238125" defTabSz="950913">
              <a:defRPr>
                <a:solidFill>
                  <a:schemeClr val="tx1"/>
                </a:solidFill>
                <a:latin typeface="Arial" panose="020B0604020202020204" pitchFamily="34" charset="0"/>
                <a:ea typeface="MS PGothic" panose="020B0600070205080204" pitchFamily="34" charset="-128"/>
              </a:defRPr>
            </a:lvl5pPr>
            <a:lvl6pPr marL="2597150" indent="-238125"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54350" indent="-238125"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11550" indent="-238125"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8750" indent="-238125"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fld id="{278B16EC-E2A5-4285-B332-DFF14CF9BD68}" type="slidenum">
              <a:rPr lang="en-US" altLang="en-US" sz="1200">
                <a:solidFill>
                  <a:srgbClr val="000000"/>
                </a:solidFill>
                <a:latin typeface="Times New Roman" panose="02020603050405020304" pitchFamily="18" charset="0"/>
              </a:rPr>
              <a:pPr algn="r"/>
              <a:t>32</a:t>
            </a:fld>
            <a:endParaRPr lang="en-US" altLang="en-US" sz="1200">
              <a:solidFill>
                <a:srgbClr val="000000"/>
              </a:solidFill>
              <a:latin typeface="Times New Roman" panose="02020603050405020304" pitchFamily="18" charset="0"/>
            </a:endParaRPr>
          </a:p>
        </p:txBody>
      </p:sp>
      <p:sp>
        <p:nvSpPr>
          <p:cNvPr id="46083" name="Rectangle 2">
            <a:extLst>
              <a:ext uri="{FF2B5EF4-FFF2-40B4-BE49-F238E27FC236}">
                <a16:creationId xmlns:a16="http://schemas.microsoft.com/office/drawing/2014/main" id="{A6C32590-AC1E-4CD6-A96F-C61BE0628D2F}"/>
              </a:ext>
            </a:extLst>
          </p:cNvPr>
          <p:cNvSpPr>
            <a:spLocks noGrp="1" noRot="1" noChangeAspect="1" noChangeArrowheads="1" noTextEdit="1"/>
          </p:cNvSpPr>
          <p:nvPr>
            <p:ph type="sldImg"/>
          </p:nvPr>
        </p:nvSpPr>
        <p:spPr>
          <a:xfrm>
            <a:off x="2451100" y="557213"/>
            <a:ext cx="5078413" cy="2857500"/>
          </a:xfrm>
          <a:ln/>
        </p:spPr>
      </p:sp>
      <p:sp>
        <p:nvSpPr>
          <p:cNvPr id="46084" name="Rectangle 3">
            <a:extLst>
              <a:ext uri="{FF2B5EF4-FFF2-40B4-BE49-F238E27FC236}">
                <a16:creationId xmlns:a16="http://schemas.microsoft.com/office/drawing/2014/main" id="{F1C67741-579A-47B9-8A19-ABE2FD6D9534}"/>
              </a:ext>
            </a:extLst>
          </p:cNvPr>
          <p:cNvSpPr>
            <a:spLocks noGrp="1" noChangeArrowheads="1"/>
          </p:cNvSpPr>
          <p:nvPr>
            <p:ph type="body" idx="1"/>
          </p:nvPr>
        </p:nvSpPr>
        <p:spPr>
          <a:xfrm>
            <a:off x="1317625" y="3602038"/>
            <a:ext cx="7448550" cy="34147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04" tIns="49451" rIns="98904" bIns="49451"/>
          <a:lstStyle/>
          <a:p>
            <a:pPr eaLnBrk="1" hangingPunct="1">
              <a:spcBef>
                <a:spcPct val="0"/>
              </a:spcBef>
              <a:buFontTx/>
              <a:buChar char="•"/>
            </a:pPr>
            <a:r>
              <a:rPr lang="en-US" altLang="en-US">
                <a:latin typeface="Arial" panose="020B0604020202020204" pitchFamily="34" charset="0"/>
              </a:rPr>
              <a:t>Each of these constituents are important in its own, and in combination they determine the properties of the laminates</a:t>
            </a:r>
          </a:p>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88C2FDE8-8746-41FE-8BC1-23DB8B467CCC}"/>
              </a:ext>
            </a:extLst>
          </p:cNvPr>
          <p:cNvSpPr>
            <a:spLocks noGrp="1" noRot="1" noChangeAspect="1" noChangeArrowheads="1" noTextEdit="1"/>
          </p:cNvSpPr>
          <p:nvPr>
            <p:ph type="sldImg"/>
          </p:nvPr>
        </p:nvSpPr>
        <p:spPr>
          <a:ln/>
        </p:spPr>
      </p:sp>
      <p:sp>
        <p:nvSpPr>
          <p:cNvPr id="49154" name="Rectangle 3">
            <a:extLst>
              <a:ext uri="{FF2B5EF4-FFF2-40B4-BE49-F238E27FC236}">
                <a16:creationId xmlns:a16="http://schemas.microsoft.com/office/drawing/2014/main" id="{E1C88D41-ADC2-4C25-A800-ED72B89523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Contain electrical interconnects.</a:t>
            </a:r>
          </a:p>
          <a:p>
            <a:r>
              <a:rPr lang="en-US" altLang="en-US">
                <a:latin typeface="Arial" panose="020B0604020202020204" pitchFamily="34" charset="0"/>
                <a:cs typeface="Arial" panose="020B0604020202020204" pitchFamily="34" charset="0"/>
              </a:rPr>
              <a:t>Primary structure to support components.</a:t>
            </a:r>
          </a:p>
          <a:p>
            <a:r>
              <a:rPr lang="en-US" altLang="en-US">
                <a:latin typeface="Arial" panose="020B0604020202020204" pitchFamily="34" charset="0"/>
                <a:cs typeface="Arial" panose="020B0604020202020204" pitchFamily="34" charset="0"/>
              </a:rPr>
              <a:t>Conduct away heat.</a:t>
            </a: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201FE2BD-C990-4D61-83E1-B3270129DA69}"/>
              </a:ext>
            </a:extLst>
          </p:cNvPr>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3" rIns="92885" bIns="46443" anchor="b"/>
          <a:lstStyle>
            <a:lvl1pPr defTabSz="930275">
              <a:defRPr>
                <a:solidFill>
                  <a:schemeClr val="tx1"/>
                </a:solidFill>
                <a:latin typeface="Arial" panose="020B0604020202020204" pitchFamily="34" charset="0"/>
                <a:ea typeface="MS PGothic" panose="020B0600070205080204" pitchFamily="34" charset="-128"/>
              </a:defRPr>
            </a:lvl1pPr>
            <a:lvl2pPr marL="714375" indent="-274638" defTabSz="930275">
              <a:defRPr>
                <a:solidFill>
                  <a:schemeClr val="tx1"/>
                </a:solidFill>
                <a:latin typeface="Arial" panose="020B0604020202020204" pitchFamily="34" charset="0"/>
                <a:ea typeface="MS PGothic" panose="020B0600070205080204" pitchFamily="34" charset="-128"/>
              </a:defRPr>
            </a:lvl2pPr>
            <a:lvl3pPr marL="1098550" indent="-219075" defTabSz="930275">
              <a:defRPr>
                <a:solidFill>
                  <a:schemeClr val="tx1"/>
                </a:solidFill>
                <a:latin typeface="Arial" panose="020B0604020202020204" pitchFamily="34" charset="0"/>
                <a:ea typeface="MS PGothic" panose="020B0600070205080204" pitchFamily="34" charset="-128"/>
              </a:defRPr>
            </a:lvl3pPr>
            <a:lvl4pPr marL="1538288" indent="-219075" defTabSz="930275">
              <a:defRPr>
                <a:solidFill>
                  <a:schemeClr val="tx1"/>
                </a:solidFill>
                <a:latin typeface="Arial" panose="020B0604020202020204" pitchFamily="34" charset="0"/>
                <a:ea typeface="MS PGothic" panose="020B0600070205080204" pitchFamily="34" charset="-128"/>
              </a:defRPr>
            </a:lvl4pPr>
            <a:lvl5pPr marL="1978025" indent="-219075" defTabSz="930275">
              <a:defRPr>
                <a:solidFill>
                  <a:schemeClr val="tx1"/>
                </a:solidFill>
                <a:latin typeface="Arial" panose="020B0604020202020204" pitchFamily="34" charset="0"/>
                <a:ea typeface="MS PGothic" panose="020B0600070205080204" pitchFamily="34" charset="-128"/>
              </a:defRPr>
            </a:lvl5pPr>
            <a:lvl6pPr marL="24352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24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496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068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E2B61670-1064-48C7-8F0D-7855ED5A9027}" type="slidenum">
              <a:rPr lang="en-US" altLang="en-US" sz="1300">
                <a:latin typeface="Times New Roman" panose="02020603050405020304" pitchFamily="18" charset="0"/>
                <a:cs typeface="Arial" panose="020B0604020202020204" pitchFamily="34" charset="0"/>
              </a:rPr>
              <a:pPr algn="r" eaLnBrk="1" hangingPunct="1"/>
              <a:t>35</a:t>
            </a:fld>
            <a:endParaRPr lang="en-US" altLang="en-US" sz="1300">
              <a:latin typeface="Times New Roman" panose="02020603050405020304" pitchFamily="18" charset="0"/>
              <a:cs typeface="Arial" panose="020B0604020202020204" pitchFamily="34" charset="0"/>
            </a:endParaRPr>
          </a:p>
        </p:txBody>
      </p:sp>
      <p:sp>
        <p:nvSpPr>
          <p:cNvPr id="51202" name="Rectangle 2">
            <a:extLst>
              <a:ext uri="{FF2B5EF4-FFF2-40B4-BE49-F238E27FC236}">
                <a16:creationId xmlns:a16="http://schemas.microsoft.com/office/drawing/2014/main" id="{75D293FB-7E34-406E-AA80-CF6F4F07DED2}"/>
              </a:ext>
            </a:extLst>
          </p:cNvPr>
          <p:cNvSpPr>
            <a:spLocks noGrp="1" noRot="1" noChangeAspect="1" noChangeArrowheads="1" noTextEdit="1"/>
          </p:cNvSpPr>
          <p:nvPr>
            <p:ph type="sldImg"/>
          </p:nvPr>
        </p:nvSpPr>
        <p:spPr>
          <a:xfrm>
            <a:off x="412750" y="733425"/>
            <a:ext cx="6156325" cy="3463925"/>
          </a:xfrm>
          <a:ln/>
        </p:spPr>
      </p:sp>
      <p:sp>
        <p:nvSpPr>
          <p:cNvPr id="51203" name="Rectangle 3">
            <a:extLst>
              <a:ext uri="{FF2B5EF4-FFF2-40B4-BE49-F238E27FC236}">
                <a16:creationId xmlns:a16="http://schemas.microsoft.com/office/drawing/2014/main" id="{08EE9562-E6D7-4AC2-BF77-D2551942F134}"/>
              </a:ext>
            </a:extLst>
          </p:cNvPr>
          <p:cNvSpPr>
            <a:spLocks noGrp="1" noChangeArrowheads="1"/>
          </p:cNvSpPr>
          <p:nvPr>
            <p:ph type="body" idx="1"/>
          </p:nvPr>
        </p:nvSpPr>
        <p:spPr>
          <a:xfrm>
            <a:off x="928688" y="4435475"/>
            <a:ext cx="5126037" cy="4125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885" tIns="46443" rIns="92885" bIns="46443"/>
          <a:lstStyle/>
          <a:p>
            <a:r>
              <a:rPr lang="en-US" altLang="en-US" b="1">
                <a:latin typeface="Arial" panose="020B0604020202020204" pitchFamily="34" charset="0"/>
                <a:cs typeface="Arial" panose="020B0604020202020204" pitchFamily="34" charset="0"/>
              </a:rPr>
              <a:t>ANODE</a:t>
            </a:r>
          </a:p>
          <a:p>
            <a:r>
              <a:rPr lang="en-US" altLang="en-US">
                <a:latin typeface="Arial" panose="020B0604020202020204" pitchFamily="34" charset="0"/>
                <a:cs typeface="Arial" panose="020B0604020202020204" pitchFamily="34" charset="0"/>
              </a:rPr>
              <a:t>The terminal or electrode from which electrons leave a system. In a battery or other source of direct current the anode is the negative terminal, but in a passive load it is the positive terminal. For example, in an electron tube electrons from the cathode travel across the tube toward the anode, and in an electroplating cell negative ions are deposited at the anode.</a:t>
            </a:r>
          </a:p>
          <a:p>
            <a:r>
              <a:rPr lang="en-US" altLang="en-US">
                <a:latin typeface="Arial" panose="020B0604020202020204" pitchFamily="34" charset="0"/>
                <a:cs typeface="Arial" panose="020B0604020202020204" pitchFamily="34" charset="0"/>
              </a:rPr>
              <a:t> </a:t>
            </a:r>
            <a:r>
              <a:rPr lang="en-US" altLang="en-US" b="1">
                <a:latin typeface="Arial" panose="020B0604020202020204" pitchFamily="34" charset="0"/>
                <a:cs typeface="Arial" panose="020B0604020202020204" pitchFamily="34" charset="0"/>
              </a:rPr>
              <a:t>CATHODE</a:t>
            </a:r>
          </a:p>
          <a:p>
            <a:r>
              <a:rPr lang="en-US" altLang="en-US">
                <a:latin typeface="Arial" panose="020B0604020202020204" pitchFamily="34" charset="0"/>
                <a:cs typeface="Arial" panose="020B0604020202020204" pitchFamily="34" charset="0"/>
              </a:rPr>
              <a:t>Negative terminal or electrode through which electrons enter a direct current load, such as an electrolytic cell or an electron tube, and the positive terminal of a battery or other source of electrical energy through which they return. This terminal corresponds in electrochemistry to the terminal at which reduction occurs. Within a gas discharge' tube, electrons travel away from the cathode, but positive ions (current carriers) travel toward the cathode.</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most common corrosion path is between a glass fiber and the epoxy resin. More details on this failure accelerator later in the presentation. Once this delamination occurs, the first and most important step is the introduction of the electrolyte – water. Monolayers of moisture, thickness of which is dependent upon the humidity and the moisture absorption properties of the epoxy resin, form along this delamination. Its even possible that water will condense. Ions present in the water. The corrosion mechanism initiates. Since humidity tends to be cyclic, or the level of electrolyte might vary along the path, the formation of a conductive path is cyclic. Copper aglomerates will form, due to a reduction reaction of copper ions. When the moisture level increases, an oxidation reaction will occur, forming copper ions, which under bias will drive towards the cathodic conductor. Eventually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37D8EBE-2999-44C7-9D9C-1F0FC10DDC70}"/>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FEC5D636-BBE9-4A2F-BEB7-8C5B97F0EC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600">
                <a:latin typeface="Arial" panose="020B0604020202020204" pitchFamily="34" charset="0"/>
                <a:cs typeface="Arial" panose="020B0604020202020204" pitchFamily="34" charset="0"/>
              </a:rPr>
              <a:t>Hitachi uses a coupling agent called “FICS - filler interphase control systems”.</a:t>
            </a:r>
          </a:p>
          <a:p>
            <a:r>
              <a:rPr lang="en-US" altLang="en-US" sz="600">
                <a:latin typeface="Arial" panose="020B0604020202020204" pitchFamily="34" charset="0"/>
                <a:cs typeface="Arial" panose="020B0604020202020204" pitchFamily="34" charset="0"/>
              </a:rPr>
              <a:t>the various components for a typical coupling agents for thermosetting resins are as follows: antistats 3%, lubricant 4%, surfactant 4%, silane agent 10%, and film former 79%</a:t>
            </a:r>
          </a:p>
          <a:p>
            <a:r>
              <a:rPr lang="en-US" altLang="en-US" sz="600">
                <a:latin typeface="Arial" panose="020B0604020202020204" pitchFamily="34" charset="0"/>
                <a:cs typeface="Arial" panose="020B0604020202020204" pitchFamily="34" charset="0"/>
              </a:rPr>
              <a:t>X</a:t>
            </a:r>
            <a:r>
              <a:rPr lang="en-US" altLang="en-US" sz="600" baseline="-25000">
                <a:latin typeface="Arial" panose="020B0604020202020204" pitchFamily="34" charset="0"/>
                <a:cs typeface="Arial" panose="020B0604020202020204" pitchFamily="34" charset="0"/>
              </a:rPr>
              <a:t>3</a:t>
            </a:r>
            <a:r>
              <a:rPr lang="en-US" altLang="en-US" sz="600">
                <a:latin typeface="Arial" panose="020B0604020202020204" pitchFamily="34" charset="0"/>
                <a:cs typeface="Arial" panose="020B0604020202020204" pitchFamily="34" charset="0"/>
              </a:rPr>
              <a:t>-Si-R</a:t>
            </a:r>
          </a:p>
          <a:p>
            <a:r>
              <a:rPr lang="en-US" altLang="en-US" sz="600">
                <a:latin typeface="Arial" panose="020B0604020202020204" pitchFamily="34" charset="0"/>
                <a:cs typeface="Arial" panose="020B0604020202020204" pitchFamily="34" charset="0"/>
              </a:rPr>
              <a:t>R- group includes vinyl, g-aminopropyl, and g-methacryloxypropyl that can react with the resin</a:t>
            </a:r>
          </a:p>
          <a:p>
            <a:r>
              <a:rPr lang="en-US" altLang="en-US" sz="600">
                <a:latin typeface="Arial" panose="020B0604020202020204" pitchFamily="34" charset="0"/>
                <a:cs typeface="Arial" panose="020B0604020202020204" pitchFamily="34" charset="0"/>
              </a:rPr>
              <a:t>X is such a group as chloro, methoxy, or ethoxy that can hydrolyze to form a silanol group in aqueous solution</a:t>
            </a:r>
          </a:p>
          <a:p>
            <a:r>
              <a:rPr lang="en-US" altLang="en-US" sz="600">
                <a:latin typeface="Arial" panose="020B0604020202020204" pitchFamily="34" charset="0"/>
                <a:cs typeface="Arial" panose="020B0604020202020204" pitchFamily="34" charset="0"/>
              </a:rPr>
              <a:t>and thereby react with a hydroxyl group of the glass surface.</a:t>
            </a:r>
          </a:p>
          <a:p>
            <a:endParaRPr lang="en-US" altLang="en-US" sz="60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B43E7F35-0823-417B-961A-3EEAA0432EEC}"/>
              </a:ext>
            </a:extLst>
          </p:cNvPr>
          <p:cNvSpPr>
            <a:spLocks noGrp="1" noRot="1" noChangeAspect="1" noChangeArrowheads="1" noTextEdit="1"/>
          </p:cNvSpPr>
          <p:nvPr>
            <p:ph type="sldImg"/>
          </p:nvPr>
        </p:nvSpPr>
        <p:spPr>
          <a:ln/>
        </p:spPr>
      </p:sp>
      <p:sp>
        <p:nvSpPr>
          <p:cNvPr id="55298" name="Notes Placeholder 2">
            <a:extLst>
              <a:ext uri="{FF2B5EF4-FFF2-40B4-BE49-F238E27FC236}">
                <a16:creationId xmlns:a16="http://schemas.microsoft.com/office/drawing/2014/main" id="{8F054C89-9B67-4596-A477-1A1C606B2F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Dow Corning’s Z-6032 tends to dominate the market </a:t>
            </a:r>
          </a:p>
          <a:p>
            <a:r>
              <a:rPr lang="en-US" altLang="en-US">
                <a:latin typeface="Arial" panose="020B0604020202020204" pitchFamily="34" charset="0"/>
                <a:cs typeface="Arial" panose="020B0604020202020204" pitchFamily="34" charset="0"/>
              </a:rPr>
              <a:t>Vinylbenzylaminoethylaminopropyltrimethoxysilane</a:t>
            </a:r>
          </a:p>
          <a:p>
            <a:r>
              <a:rPr lang="en-US" altLang="en-US">
                <a:latin typeface="Arial" panose="020B0604020202020204" pitchFamily="34" charset="0"/>
                <a:cs typeface="Arial" panose="020B0604020202020204" pitchFamily="34" charset="0"/>
              </a:rPr>
              <a:t>[C6H4-CH2-NHC2H4NHC3H6-Si(OCH3)3)]</a:t>
            </a:r>
          </a:p>
          <a:p>
            <a:r>
              <a:rPr lang="en-US" altLang="en-US">
                <a:latin typeface="Arial" panose="020B0604020202020204" pitchFamily="34" charset="0"/>
                <a:cs typeface="Arial" panose="020B0604020202020204" pitchFamily="34" charset="0"/>
              </a:rPr>
              <a:t>High water resistance and universal coupling agent</a:t>
            </a:r>
          </a:p>
          <a:p>
            <a:r>
              <a:rPr lang="en-US" altLang="en-US">
                <a:latin typeface="Arial" panose="020B0604020202020204" pitchFamily="34" charset="0"/>
                <a:cs typeface="Arial" panose="020B0604020202020204" pitchFamily="34" charset="0"/>
              </a:rPr>
              <a:t>(pretty much works on all epoxy formulations)</a:t>
            </a:r>
          </a:p>
          <a:p>
            <a:endParaRPr lang="en-US" altLang="en-US">
              <a:latin typeface="Arial" panose="020B0604020202020204" pitchFamily="34" charset="0"/>
              <a:cs typeface="Arial" panose="020B0604020202020204" pitchFamily="34" charset="0"/>
            </a:endParaRPr>
          </a:p>
        </p:txBody>
      </p:sp>
      <p:sp>
        <p:nvSpPr>
          <p:cNvPr id="55299" name="Slide Number Placeholder 3">
            <a:extLst>
              <a:ext uri="{FF2B5EF4-FFF2-40B4-BE49-F238E27FC236}">
                <a16:creationId xmlns:a16="http://schemas.microsoft.com/office/drawing/2014/main" id="{417E92E7-2855-40D6-85AE-B0CCDB4B26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a:solidFill>
                  <a:schemeClr val="tx1"/>
                </a:solidFill>
                <a:latin typeface="Arial" panose="020B0604020202020204" pitchFamily="34" charset="0"/>
                <a:ea typeface="MS PGothic" panose="020B0600070205080204" pitchFamily="34" charset="-128"/>
              </a:defRPr>
            </a:lvl1pPr>
            <a:lvl2pPr marL="742950" indent="-285750" defTabSz="928688">
              <a:defRPr>
                <a:solidFill>
                  <a:schemeClr val="tx1"/>
                </a:solidFill>
                <a:latin typeface="Arial" panose="020B0604020202020204" pitchFamily="34" charset="0"/>
                <a:ea typeface="MS PGothic" panose="020B0600070205080204" pitchFamily="34" charset="-128"/>
              </a:defRPr>
            </a:lvl2pPr>
            <a:lvl3pPr marL="1143000" indent="-228600" defTabSz="928688">
              <a:defRPr>
                <a:solidFill>
                  <a:schemeClr val="tx1"/>
                </a:solidFill>
                <a:latin typeface="Arial" panose="020B0604020202020204" pitchFamily="34" charset="0"/>
                <a:ea typeface="MS PGothic" panose="020B0600070205080204" pitchFamily="34" charset="-128"/>
              </a:defRPr>
            </a:lvl3pPr>
            <a:lvl4pPr marL="1600200" indent="-228600" defTabSz="928688">
              <a:defRPr>
                <a:solidFill>
                  <a:schemeClr val="tx1"/>
                </a:solidFill>
                <a:latin typeface="Arial" panose="020B0604020202020204" pitchFamily="34" charset="0"/>
                <a:ea typeface="MS PGothic" panose="020B0600070205080204" pitchFamily="34" charset="-128"/>
              </a:defRPr>
            </a:lvl4pPr>
            <a:lvl5pPr marL="2057400" indent="-228600" defTabSz="928688">
              <a:defRPr>
                <a:solidFill>
                  <a:schemeClr val="tx1"/>
                </a:solidFill>
                <a:latin typeface="Arial" panose="020B0604020202020204" pitchFamily="34" charset="0"/>
                <a:ea typeface="MS PGothic" panose="020B0600070205080204" pitchFamily="34" charset="-128"/>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757F69-3163-41FE-85AA-C6A0A58AA221}" type="slidenum">
              <a:rPr lang="en-US" altLang="en-US" sz="1200">
                <a:cs typeface="Arial" panose="020B0604020202020204" pitchFamily="34" charset="0"/>
              </a:rPr>
              <a:pPr/>
              <a:t>37</a:t>
            </a:fld>
            <a:endParaRPr lang="en-US" altLang="en-US" sz="120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6A258058-C5AB-4CC6-9007-FC8E36541ED0}"/>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098478B5-141E-4CBB-9BC9-CD36E2D7475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mechanical winders or choppers pull the fibres at velocities up to 60 m/s</a:t>
            </a:r>
          </a:p>
          <a:p>
            <a:r>
              <a:rPr lang="en-US" altLang="en-US">
                <a:latin typeface="Arial" panose="020B0604020202020204" pitchFamily="34" charset="0"/>
                <a:cs typeface="Arial" panose="020B0604020202020204" pitchFamily="34" charset="0"/>
              </a:rPr>
              <a:t>The sizing pickup occurs over a contact distance of less than 10 mm and therefore occurs in less than 0.5 ms.</a:t>
            </a:r>
          </a:p>
          <a:p>
            <a:endParaRPr lang="en-US" altLang="en-US">
              <a:latin typeface="Arial" panose="020B0604020202020204" pitchFamily="34" charset="0"/>
              <a:cs typeface="Arial" panose="020B0604020202020204" pitchFamily="34" charset="0"/>
            </a:endParaRPr>
          </a:p>
        </p:txBody>
      </p:sp>
      <p:sp>
        <p:nvSpPr>
          <p:cNvPr id="57347" name="Slide Number Placeholder 3">
            <a:extLst>
              <a:ext uri="{FF2B5EF4-FFF2-40B4-BE49-F238E27FC236}">
                <a16:creationId xmlns:a16="http://schemas.microsoft.com/office/drawing/2014/main" id="{D07F1D88-F122-4400-96DA-FC75AA6F943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a:solidFill>
                  <a:schemeClr val="tx1"/>
                </a:solidFill>
                <a:latin typeface="Arial" panose="020B0604020202020204" pitchFamily="34" charset="0"/>
                <a:ea typeface="MS PGothic" panose="020B0600070205080204" pitchFamily="34" charset="-128"/>
              </a:defRPr>
            </a:lvl1pPr>
            <a:lvl2pPr marL="742950" indent="-285750" defTabSz="928688">
              <a:defRPr>
                <a:solidFill>
                  <a:schemeClr val="tx1"/>
                </a:solidFill>
                <a:latin typeface="Arial" panose="020B0604020202020204" pitchFamily="34" charset="0"/>
                <a:ea typeface="MS PGothic" panose="020B0600070205080204" pitchFamily="34" charset="-128"/>
              </a:defRPr>
            </a:lvl2pPr>
            <a:lvl3pPr marL="1143000" indent="-228600" defTabSz="928688">
              <a:defRPr>
                <a:solidFill>
                  <a:schemeClr val="tx1"/>
                </a:solidFill>
                <a:latin typeface="Arial" panose="020B0604020202020204" pitchFamily="34" charset="0"/>
                <a:ea typeface="MS PGothic" panose="020B0600070205080204" pitchFamily="34" charset="-128"/>
              </a:defRPr>
            </a:lvl3pPr>
            <a:lvl4pPr marL="1600200" indent="-228600" defTabSz="928688">
              <a:defRPr>
                <a:solidFill>
                  <a:schemeClr val="tx1"/>
                </a:solidFill>
                <a:latin typeface="Arial" panose="020B0604020202020204" pitchFamily="34" charset="0"/>
                <a:ea typeface="MS PGothic" panose="020B0600070205080204" pitchFamily="34" charset="-128"/>
              </a:defRPr>
            </a:lvl4pPr>
            <a:lvl5pPr marL="2057400" indent="-228600" defTabSz="928688">
              <a:defRPr>
                <a:solidFill>
                  <a:schemeClr val="tx1"/>
                </a:solidFill>
                <a:latin typeface="Arial" panose="020B0604020202020204" pitchFamily="34" charset="0"/>
                <a:ea typeface="MS PGothic" panose="020B0600070205080204" pitchFamily="34" charset="-128"/>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113221-6692-4BEE-9DCF-181A50007E08}" type="slidenum">
              <a:rPr lang="en-US" altLang="en-US" sz="1200">
                <a:cs typeface="Arial" panose="020B0604020202020204" pitchFamily="34" charset="0"/>
              </a:rPr>
              <a:pPr/>
              <a:t>38</a:t>
            </a:fld>
            <a:endParaRPr lang="en-US" altLang="en-US" sz="120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947C35A6-973E-49A6-BF58-7A1E88BF0C5D}"/>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1F3A8F77-5AFA-4FB8-A1FF-8EC6B82D95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Whats is the 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48725B85-C6DB-44E4-9307-FD3034D69A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0A78A5-751B-451C-A31D-6D10E32DEDE9}" type="slidenum">
              <a:rPr lang="en-US" altLang="en-US">
                <a:latin typeface="Times" panose="02020603050405020304" pitchFamily="18" charset="0"/>
              </a:rPr>
              <a:pPr/>
              <a:t>6</a:t>
            </a:fld>
            <a:endParaRPr lang="en-US" altLang="en-US">
              <a:latin typeface="Times" panose="02020603050405020304" pitchFamily="18" charset="0"/>
            </a:endParaRPr>
          </a:p>
        </p:txBody>
      </p:sp>
      <p:sp>
        <p:nvSpPr>
          <p:cNvPr id="27650" name="Rectangle 2">
            <a:extLst>
              <a:ext uri="{FF2B5EF4-FFF2-40B4-BE49-F238E27FC236}">
                <a16:creationId xmlns:a16="http://schemas.microsoft.com/office/drawing/2014/main" id="{583DBB60-3D0B-443B-935B-664B758D244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ABC393F0-D627-456D-AFE5-F8C25D335A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We have engineers and scientists living together to answer really big questions.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3350A15E-F5CC-46EC-9745-FE9840ADB01F}"/>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7C8FDB36-6331-41DE-8F75-8743522933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latin typeface="Arial" panose="020B0604020202020204" pitchFamily="34" charset="0"/>
              </a:rPr>
              <a:t>U.S. Department of Commerce </a:t>
            </a:r>
          </a:p>
          <a:p>
            <a:r>
              <a:rPr lang="en-US" altLang="en-US" b="1">
                <a:latin typeface="Arial" panose="020B0604020202020204" pitchFamily="34" charset="0"/>
              </a:rPr>
              <a:t>Bureau of Industry and Security </a:t>
            </a:r>
            <a:endParaRPr lang="en-US" altLang="en-US">
              <a:latin typeface="Arial" panose="020B0604020202020204" pitchFamily="34" charset="0"/>
            </a:endParaRPr>
          </a:p>
          <a:p>
            <a:r>
              <a:rPr lang="en-US" altLang="en-US" b="1">
                <a:latin typeface="Arial" panose="020B0604020202020204" pitchFamily="34" charset="0"/>
              </a:rPr>
              <a:t>Office of Technology Evaluation </a:t>
            </a:r>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Under Section 705 of the Defense Production Act of 1950 and Executive Order 13603, ability to survey and assess: </a:t>
            </a:r>
          </a:p>
          <a:p>
            <a:r>
              <a:rPr lang="en-US" altLang="en-US">
                <a:latin typeface="Arial" panose="020B0604020202020204" pitchFamily="34" charset="0"/>
              </a:rPr>
              <a:t>•Economic health and competitiveness </a:t>
            </a:r>
          </a:p>
          <a:p>
            <a:r>
              <a:rPr lang="en-US" altLang="en-US">
                <a:latin typeface="Arial" panose="020B0604020202020204" pitchFamily="34" charset="0"/>
              </a:rPr>
              <a:t>•Defense capabilities and readiness </a:t>
            </a:r>
          </a:p>
          <a:p>
            <a:r>
              <a:rPr lang="en-US" altLang="en-US">
                <a:latin typeface="Arial" panose="020B0604020202020204" pitchFamily="34" charset="0"/>
              </a:rPr>
              <a:t>Mandatory data collection authority under Section 705 of the DPA with data exempt from Freedom of Information Act (FOIA) requests </a:t>
            </a:r>
          </a:p>
          <a:p>
            <a:endParaRPr lang="en-US" altLang="en-US">
              <a:latin typeface="Arial" panose="020B0604020202020204" pitchFamily="34" charset="0"/>
            </a:endParaRPr>
          </a:p>
        </p:txBody>
      </p:sp>
      <p:sp>
        <p:nvSpPr>
          <p:cNvPr id="66563" name="Slide Number Placeholder 3">
            <a:extLst>
              <a:ext uri="{FF2B5EF4-FFF2-40B4-BE49-F238E27FC236}">
                <a16:creationId xmlns:a16="http://schemas.microsoft.com/office/drawing/2014/main" id="{E15AA14C-E3BC-4AFF-BDF1-E864543B624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F5FA33-33F8-439A-905D-ADD2FAA5EDF4}" type="slidenum">
              <a:rPr lang="en-US" altLang="en-US" sz="1200">
                <a:solidFill>
                  <a:srgbClr val="000000"/>
                </a:solidFill>
                <a:latin typeface="Calibri" panose="020F0502020204030204" pitchFamily="34" charset="0"/>
              </a:rPr>
              <a:pPr/>
              <a:t>45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39963E44-154F-4EDE-BA3F-BD35B855F860}"/>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0A06F258-B107-4B29-9DA4-F9FD138B0AE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About 30 suppliers providing PCBs indirectly</a:t>
            </a:r>
          </a:p>
          <a:p>
            <a:r>
              <a:rPr lang="en-US" altLang="en-US">
                <a:latin typeface="Arial" panose="020B0604020202020204" pitchFamily="34" charset="0"/>
              </a:rPr>
              <a:t>Approx. 20 providing the boards directly</a:t>
            </a:r>
          </a:p>
          <a:p>
            <a:r>
              <a:rPr lang="en-US" altLang="en-US">
                <a:latin typeface="Arial" panose="020B0604020202020204" pitchFamily="34" charset="0"/>
              </a:rPr>
              <a:t>3:2 ratio</a:t>
            </a:r>
          </a:p>
        </p:txBody>
      </p:sp>
      <p:sp>
        <p:nvSpPr>
          <p:cNvPr id="68611" name="Slide Number Placeholder 3">
            <a:extLst>
              <a:ext uri="{FF2B5EF4-FFF2-40B4-BE49-F238E27FC236}">
                <a16:creationId xmlns:a16="http://schemas.microsoft.com/office/drawing/2014/main" id="{0AF119EE-763F-4751-BE47-1732A25770E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CB9BB56-267E-47FB-BCA4-BEF8B4F92D76}" type="slidenum">
              <a:rPr lang="en-US" altLang="en-US" sz="1200">
                <a:solidFill>
                  <a:srgbClr val="000000"/>
                </a:solidFill>
                <a:latin typeface="Calibri" panose="020F0502020204030204" pitchFamily="34" charset="0"/>
              </a:rPr>
              <a:pPr/>
              <a:t>46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D70C8DAB-61A9-49BF-A88A-15863095AB27}"/>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9BAEFEF0-A9C6-4236-BDD8-E738CB12BA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71683" name="Slide Number Placeholder 3">
            <a:extLst>
              <a:ext uri="{FF2B5EF4-FFF2-40B4-BE49-F238E27FC236}">
                <a16:creationId xmlns:a16="http://schemas.microsoft.com/office/drawing/2014/main" id="{9889A007-E0F5-4DCD-80E2-754AB706650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7D2FA07-54A4-47FC-8731-3C1068DDD465}" type="slidenum">
              <a:rPr lang="en-US" altLang="en-US" sz="1200">
                <a:solidFill>
                  <a:srgbClr val="000000"/>
                </a:solidFill>
                <a:latin typeface="Calibri" panose="020F0502020204030204" pitchFamily="34" charset="0"/>
              </a:rPr>
              <a:pPr/>
              <a:t>48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D132AA2-D687-4964-87C0-141BEFBEA65F}"/>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1903547C-B04F-4FE0-836B-6614E40968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74755" name="Slide Number Placeholder 3">
            <a:extLst>
              <a:ext uri="{FF2B5EF4-FFF2-40B4-BE49-F238E27FC236}">
                <a16:creationId xmlns:a16="http://schemas.microsoft.com/office/drawing/2014/main" id="{0A5BBF19-53FD-48CC-9376-6816F47201C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8D5CBEF-2C15-4BBD-91B9-C367EEF3206B}" type="slidenum">
              <a:rPr lang="en-US" altLang="en-US" sz="1200">
                <a:solidFill>
                  <a:srgbClr val="000000"/>
                </a:solidFill>
                <a:latin typeface="Calibri" panose="020F0502020204030204" pitchFamily="34" charset="0"/>
              </a:rPr>
              <a:pPr/>
              <a:t>50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3FB46E8D-596C-497B-8C4C-7FEB3A4215E9}"/>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A44FA6FC-AA51-4F4C-8113-0E57CA50EB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79875" name="Slide Number Placeholder 3">
            <a:extLst>
              <a:ext uri="{FF2B5EF4-FFF2-40B4-BE49-F238E27FC236}">
                <a16:creationId xmlns:a16="http://schemas.microsoft.com/office/drawing/2014/main" id="{21ED4765-7E80-45D1-B250-E9EB3B1D82A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C933A1-4D80-4DD0-90E5-D79BD43B529F}" type="slidenum">
              <a:rPr lang="en-US" altLang="en-US" sz="1200">
                <a:solidFill>
                  <a:srgbClr val="000000"/>
                </a:solidFill>
                <a:latin typeface="Calibri" panose="020F0502020204030204" pitchFamily="34" charset="0"/>
              </a:rPr>
              <a:pPr/>
              <a:t>54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179EF6BB-6A95-4245-B5AF-B1B9FA9A86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B145AC2-1C78-4466-8E23-2406D38CCFAF}" type="slidenum">
              <a:rPr lang="en-US" altLang="en-US"/>
              <a:pPr/>
              <a:t>71</a:t>
            </a:fld>
            <a:endParaRPr lang="en-US" altLang="en-US"/>
          </a:p>
        </p:txBody>
      </p:sp>
      <p:sp>
        <p:nvSpPr>
          <p:cNvPr id="98306" name="Rectangle 7">
            <a:extLst>
              <a:ext uri="{FF2B5EF4-FFF2-40B4-BE49-F238E27FC236}">
                <a16:creationId xmlns:a16="http://schemas.microsoft.com/office/drawing/2014/main" id="{3A911E1D-28D3-4B23-B480-530E5F0D410C}"/>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946E7F1B-75DA-4AD8-836F-2F8283C536DD}" type="slidenum">
              <a:rPr lang="en-US" altLang="en-US" sz="1300">
                <a:latin typeface="Tahoma" panose="020B0604030504040204" pitchFamily="34" charset="0"/>
              </a:rPr>
              <a:pPr algn="r" eaLnBrk="1" hangingPunct="1"/>
              <a:t>71</a:t>
            </a:fld>
            <a:endParaRPr lang="en-US" altLang="en-US" sz="1300">
              <a:latin typeface="Tahoma" panose="020B0604030504040204" pitchFamily="34" charset="0"/>
            </a:endParaRPr>
          </a:p>
        </p:txBody>
      </p:sp>
      <p:sp>
        <p:nvSpPr>
          <p:cNvPr id="98307" name="Rectangle 2">
            <a:extLst>
              <a:ext uri="{FF2B5EF4-FFF2-40B4-BE49-F238E27FC236}">
                <a16:creationId xmlns:a16="http://schemas.microsoft.com/office/drawing/2014/main" id="{3DC3A3D4-F6BE-416F-B315-024E5839F5D1}"/>
              </a:ext>
            </a:extLst>
          </p:cNvPr>
          <p:cNvSpPr>
            <a:spLocks noGrp="1" noRot="1" noChangeAspect="1" noChangeArrowheads="1" noTextEdit="1"/>
          </p:cNvSpPr>
          <p:nvPr>
            <p:ph type="sldImg"/>
          </p:nvPr>
        </p:nvSpPr>
        <p:spPr>
          <a:xfrm>
            <a:off x="463550" y="722313"/>
            <a:ext cx="6392863" cy="3597275"/>
          </a:xfrm>
          <a:ln/>
        </p:spPr>
      </p:sp>
      <p:sp>
        <p:nvSpPr>
          <p:cNvPr id="37893" name="Rectangle 3">
            <a:extLst>
              <a:ext uri="{FF2B5EF4-FFF2-40B4-BE49-F238E27FC236}">
                <a16:creationId xmlns:a16="http://schemas.microsoft.com/office/drawing/2014/main" id="{FF07AC65-2F03-4E32-829B-DD9DA6789063}"/>
              </a:ext>
            </a:extLst>
          </p:cNvPr>
          <p:cNvSpPr>
            <a:spLocks noGrp="1" noChangeArrowheads="1"/>
          </p:cNvSpPr>
          <p:nvPr>
            <p:ph type="body" idx="1"/>
          </p:nvPr>
        </p:nvSpPr>
        <p:spPr>
          <a:xfrm>
            <a:off x="976313" y="4559300"/>
            <a:ext cx="5362575" cy="4319588"/>
          </a:xfrm>
        </p:spPr>
        <p:txBody>
          <a:bodyPr lIns="95115" tIns="47558" rIns="95115" bIns="47558"/>
          <a:lstStyle/>
          <a:p>
            <a:pPr eaLnBrk="1" hangingPunct="1">
              <a:defRPr/>
            </a:pPr>
            <a:endParaRPr lang="en-US">
              <a:ea typeface="ＭＳ Ｐゴシック" charset="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DD1CFB90-09C4-47C6-92F6-9B303D793E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85618A7-F0EF-41A1-A51B-0CB3F27F9658}" type="slidenum">
              <a:rPr lang="en-US" altLang="en-US"/>
              <a:pPr/>
              <a:t>72</a:t>
            </a:fld>
            <a:endParaRPr lang="en-US" altLang="en-US"/>
          </a:p>
        </p:txBody>
      </p:sp>
      <p:sp>
        <p:nvSpPr>
          <p:cNvPr id="100354" name="Rectangle 2">
            <a:extLst>
              <a:ext uri="{FF2B5EF4-FFF2-40B4-BE49-F238E27FC236}">
                <a16:creationId xmlns:a16="http://schemas.microsoft.com/office/drawing/2014/main" id="{BBF2E7FA-3663-44A8-8D17-66C862F6E54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84E7CEA4-B8C5-4475-B908-4ECAB16E74D5}"/>
              </a:ext>
            </a:extLst>
          </p:cNvPr>
          <p:cNvSpPr>
            <a:spLocks noGrp="1" noChangeArrowheads="1"/>
          </p:cNvSpPr>
          <p:nvPr>
            <p:ph type="body" idx="1"/>
          </p:nvPr>
        </p:nvSpPr>
        <p:spPr/>
        <p:txBody>
          <a:bodyPr lIns="95079" tIns="47540" rIns="95079" bIns="47540"/>
          <a:lstStyle/>
          <a:p>
            <a:pPr eaLnBrk="1" hangingPunct="1">
              <a:defRPr/>
            </a:pPr>
            <a:endParaRPr lang="en-US">
              <a:ea typeface="ＭＳ Ｐゴシック"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911C3FB3-6054-4EFE-B1E2-9BF0E49787E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1A98CD7-AFC3-49CF-904A-A0AD7AA32322}" type="slidenum">
              <a:rPr lang="en-US" altLang="en-US"/>
              <a:pPr/>
              <a:t>74</a:t>
            </a:fld>
            <a:endParaRPr lang="en-US" altLang="en-US"/>
          </a:p>
        </p:txBody>
      </p:sp>
      <p:sp>
        <p:nvSpPr>
          <p:cNvPr id="103426" name="Rectangle 2">
            <a:extLst>
              <a:ext uri="{FF2B5EF4-FFF2-40B4-BE49-F238E27FC236}">
                <a16:creationId xmlns:a16="http://schemas.microsoft.com/office/drawing/2014/main" id="{9024F670-9A51-43AA-AA4D-235F86AEEBCE}"/>
              </a:ext>
            </a:extLst>
          </p:cNvPr>
          <p:cNvSpPr>
            <a:spLocks noGrp="1" noRot="1" noChangeAspect="1" noChangeArrowheads="1" noTextEdit="1"/>
          </p:cNvSpPr>
          <p:nvPr>
            <p:ph type="sldImg"/>
          </p:nvPr>
        </p:nvSpPr>
        <p:spPr>
          <a:xfrm>
            <a:off x="407988" y="711200"/>
            <a:ext cx="6438900" cy="3622675"/>
          </a:xfrm>
          <a:ln/>
        </p:spPr>
      </p:sp>
      <p:sp>
        <p:nvSpPr>
          <p:cNvPr id="46084" name="Rectangle 3">
            <a:extLst>
              <a:ext uri="{FF2B5EF4-FFF2-40B4-BE49-F238E27FC236}">
                <a16:creationId xmlns:a16="http://schemas.microsoft.com/office/drawing/2014/main" id="{DD5AF887-3B81-450D-BFE0-04B629757035}"/>
              </a:ext>
            </a:extLst>
          </p:cNvPr>
          <p:cNvSpPr>
            <a:spLocks noGrp="1" noChangeArrowheads="1"/>
          </p:cNvSpPr>
          <p:nvPr>
            <p:ph type="body" idx="1"/>
          </p:nvPr>
        </p:nvSpPr>
        <p:spPr>
          <a:xfrm>
            <a:off x="957263" y="4572000"/>
            <a:ext cx="5346700" cy="4335463"/>
          </a:xfrm>
          <a:solidFill>
            <a:srgbClr val="FFFFFF"/>
          </a:solidFill>
          <a:ln>
            <a:solidFill>
              <a:srgbClr val="000000"/>
            </a:solidFill>
            <a:miter lim="800000"/>
            <a:headEnd/>
            <a:tailEnd/>
          </a:ln>
        </p:spPr>
        <p:txBody>
          <a:bodyPr lIns="95050" tIns="47525" rIns="95050" bIns="47525"/>
          <a:lstStyle/>
          <a:p>
            <a:pPr eaLnBrk="1" hangingPunct="1">
              <a:defRPr/>
            </a:pPr>
            <a:r>
              <a:rPr lang="en-US" altLang="en-US">
                <a:latin typeface="Arial" panose="020B0604020202020204" pitchFamily="34" charset="0"/>
              </a:rPr>
              <a:t>Root cause is defined in terms of corrective actions to prevent reoccurance. </a:t>
            </a:r>
          </a:p>
          <a:p>
            <a:pPr eaLnBrk="1" hangingPunct="1">
              <a:defRPr/>
            </a:pPr>
            <a:endParaRPr lang="en-US" altLang="en-US">
              <a:latin typeface="Arial" panose="020B0604020202020204" pitchFamily="34" charset="0"/>
            </a:endParaRPr>
          </a:p>
          <a:p>
            <a:pPr eaLnBrk="1" hangingPunct="1">
              <a:defRPr/>
            </a:pPr>
            <a:r>
              <a:rPr lang="en-US" altLang="en-US">
                <a:latin typeface="Arial" panose="020B0604020202020204" pitchFamily="34" charset="0"/>
              </a:rPr>
              <a:t>Resoldering doesn’t prevent the recurrence</a:t>
            </a:r>
          </a:p>
          <a:p>
            <a:pPr eaLnBrk="1" hangingPunct="1">
              <a:defRPr/>
            </a:pPr>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34C11A31-AD23-4274-BF11-4774927AB24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2099088-48C4-45C2-9F14-E9C8D96B0443}" type="slidenum">
              <a:rPr lang="en-US" altLang="en-US"/>
              <a:pPr/>
              <a:t>76</a:t>
            </a:fld>
            <a:endParaRPr lang="en-US" altLang="en-US"/>
          </a:p>
        </p:txBody>
      </p:sp>
      <p:sp>
        <p:nvSpPr>
          <p:cNvPr id="106498" name="Rectangle 2">
            <a:extLst>
              <a:ext uri="{FF2B5EF4-FFF2-40B4-BE49-F238E27FC236}">
                <a16:creationId xmlns:a16="http://schemas.microsoft.com/office/drawing/2014/main" id="{778F197B-F59E-4CB1-A723-2EA5FB4F80CC}"/>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93FBF02-3043-47B6-8827-F80A22BB58BC}"/>
              </a:ext>
            </a:extLst>
          </p:cNvPr>
          <p:cNvSpPr>
            <a:spLocks noGrp="1" noChangeArrowheads="1"/>
          </p:cNvSpPr>
          <p:nvPr>
            <p:ph type="body" idx="1"/>
          </p:nvPr>
        </p:nvSpPr>
        <p:spPr>
          <a:xfrm>
            <a:off x="974725" y="4560888"/>
            <a:ext cx="5365750" cy="4319587"/>
          </a:xfrm>
          <a:solidFill>
            <a:srgbClr val="FFFFFF"/>
          </a:solidFill>
          <a:ln>
            <a:solidFill>
              <a:srgbClr val="000000"/>
            </a:solidFill>
            <a:miter lim="800000"/>
            <a:headEnd/>
            <a:tailEnd/>
          </a:ln>
        </p:spPr>
        <p:txBody>
          <a:bodyPr lIns="95079" tIns="47540" rIns="95079" bIns="47540"/>
          <a:lstStyle/>
          <a:p>
            <a:pPr eaLnBrk="1" hangingPunct="1">
              <a:defRPr/>
            </a:pPr>
            <a:endParaRPr lang="en-US">
              <a:ea typeface="ＭＳ Ｐゴシック" charset="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59A1F5D4-7706-4239-8EA3-108B013AE4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7820F1-6EB1-436A-B0A9-1142F959FFD6}" type="slidenum">
              <a:rPr lang="en-US" altLang="en-US"/>
              <a:pPr/>
              <a:t>77</a:t>
            </a:fld>
            <a:endParaRPr lang="en-US" altLang="en-US"/>
          </a:p>
        </p:txBody>
      </p:sp>
      <p:sp>
        <p:nvSpPr>
          <p:cNvPr id="108546" name="Rectangle 2">
            <a:extLst>
              <a:ext uri="{FF2B5EF4-FFF2-40B4-BE49-F238E27FC236}">
                <a16:creationId xmlns:a16="http://schemas.microsoft.com/office/drawing/2014/main" id="{5286C931-BDE4-48F1-9D25-9F3088944534}"/>
              </a:ext>
            </a:extLst>
          </p:cNvPr>
          <p:cNvSpPr>
            <a:spLocks noGrp="1" noRot="1" noChangeAspect="1" noChangeArrowheads="1" noTextEdit="1"/>
          </p:cNvSpPr>
          <p:nvPr>
            <p:ph type="sldImg"/>
          </p:nvPr>
        </p:nvSpPr>
        <p:spPr>
          <a:xfrm>
            <a:off x="407988" y="708025"/>
            <a:ext cx="6443662" cy="3625850"/>
          </a:xfrm>
          <a:ln/>
        </p:spPr>
      </p:sp>
      <p:sp>
        <p:nvSpPr>
          <p:cNvPr id="51204" name="Rectangle 3">
            <a:extLst>
              <a:ext uri="{FF2B5EF4-FFF2-40B4-BE49-F238E27FC236}">
                <a16:creationId xmlns:a16="http://schemas.microsoft.com/office/drawing/2014/main" id="{12D65BF6-5030-4091-928D-98C277C75823}"/>
              </a:ext>
            </a:extLst>
          </p:cNvPr>
          <p:cNvSpPr>
            <a:spLocks noGrp="1" noChangeArrowheads="1"/>
          </p:cNvSpPr>
          <p:nvPr>
            <p:ph type="body" idx="1"/>
          </p:nvPr>
        </p:nvSpPr>
        <p:spPr>
          <a:xfrm>
            <a:off x="955675" y="4572000"/>
            <a:ext cx="5348288" cy="4333875"/>
          </a:xfrm>
          <a:solidFill>
            <a:srgbClr val="FFFFFF"/>
          </a:solidFill>
          <a:ln>
            <a:solidFill>
              <a:srgbClr val="000000"/>
            </a:solidFill>
            <a:miter lim="800000"/>
            <a:headEnd/>
            <a:tailEnd/>
          </a:ln>
        </p:spPr>
        <p:txBody>
          <a:bodyPr lIns="98748" tIns="49374" rIns="98748" bIns="49374"/>
          <a:lstStyle/>
          <a:p>
            <a:pPr eaLnBrk="1" hangingPunct="1">
              <a:defRPr/>
            </a:pPr>
            <a:r>
              <a:rPr lang="en-US">
                <a:ea typeface="ＭＳ Ｐゴシック" charset="0"/>
                <a:cs typeface="+mn-cs"/>
              </a:rPr>
              <a:t>Think in terms of the manufacturing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CE776661-AA52-4309-A65F-F00DE797985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A783CC6-EA53-4F20-BDFA-E87A4D72A096}" type="slidenum">
              <a:rPr lang="en-US" altLang="en-US">
                <a:latin typeface="Times" panose="02020603050405020304" pitchFamily="18" charset="0"/>
              </a:rPr>
              <a:pPr/>
              <a:t>7</a:t>
            </a:fld>
            <a:endParaRPr lang="en-US" altLang="en-US">
              <a:latin typeface="Times" panose="02020603050405020304" pitchFamily="18" charset="0"/>
            </a:endParaRPr>
          </a:p>
        </p:txBody>
      </p:sp>
      <p:sp>
        <p:nvSpPr>
          <p:cNvPr id="29698" name="Rectangle 2">
            <a:extLst>
              <a:ext uri="{FF2B5EF4-FFF2-40B4-BE49-F238E27FC236}">
                <a16:creationId xmlns:a16="http://schemas.microsoft.com/office/drawing/2014/main" id="{DEB65EC1-BC16-4393-8EF5-56F4D20E699E}"/>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584A7BB-942D-4DBE-A029-069AE1672C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CDF2099B-662C-4DEB-9BF8-56E3EAEC1A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810B78-4D50-4CF7-B232-653011FA846C}" type="slidenum">
              <a:rPr lang="en-US" altLang="en-US"/>
              <a:pPr/>
              <a:t>78</a:t>
            </a:fld>
            <a:endParaRPr lang="en-US" altLang="en-US"/>
          </a:p>
        </p:txBody>
      </p:sp>
      <p:sp>
        <p:nvSpPr>
          <p:cNvPr id="110594" name="Rectangle 2">
            <a:extLst>
              <a:ext uri="{FF2B5EF4-FFF2-40B4-BE49-F238E27FC236}">
                <a16:creationId xmlns:a16="http://schemas.microsoft.com/office/drawing/2014/main" id="{BA128B7B-D51F-47E7-93CB-FA9B49E804A1}"/>
              </a:ext>
            </a:extLst>
          </p:cNvPr>
          <p:cNvSpPr>
            <a:spLocks noGrp="1" noRot="1" noChangeAspect="1" noChangeArrowheads="1" noTextEdit="1"/>
          </p:cNvSpPr>
          <p:nvPr>
            <p:ph type="sldImg"/>
          </p:nvPr>
        </p:nvSpPr>
        <p:spPr>
          <a:xfrm>
            <a:off x="407988" y="708025"/>
            <a:ext cx="6443662" cy="3625850"/>
          </a:xfrm>
          <a:ln/>
        </p:spPr>
      </p:sp>
      <p:sp>
        <p:nvSpPr>
          <p:cNvPr id="53252" name="Rectangle 3">
            <a:extLst>
              <a:ext uri="{FF2B5EF4-FFF2-40B4-BE49-F238E27FC236}">
                <a16:creationId xmlns:a16="http://schemas.microsoft.com/office/drawing/2014/main" id="{327134C9-E62C-41D4-80B0-B16CAD3E42A6}"/>
              </a:ext>
            </a:extLst>
          </p:cNvPr>
          <p:cNvSpPr>
            <a:spLocks noGrp="1" noChangeArrowheads="1"/>
          </p:cNvSpPr>
          <p:nvPr>
            <p:ph type="body" idx="1"/>
          </p:nvPr>
        </p:nvSpPr>
        <p:spPr>
          <a:xfrm>
            <a:off x="955675" y="4572000"/>
            <a:ext cx="5348288" cy="4333875"/>
          </a:xfrm>
          <a:solidFill>
            <a:srgbClr val="FFFFFF"/>
          </a:solidFill>
          <a:ln>
            <a:solidFill>
              <a:srgbClr val="000000"/>
            </a:solidFill>
            <a:miter lim="800000"/>
            <a:headEnd/>
            <a:tailEnd/>
          </a:ln>
        </p:spPr>
        <p:txBody>
          <a:bodyPr lIns="98748" tIns="49374" rIns="98748" bIns="49374"/>
          <a:lstStyle/>
          <a:p>
            <a:pPr eaLnBrk="1" hangingPunct="1">
              <a:defRPr/>
            </a:pPr>
            <a:r>
              <a:rPr lang="en-US">
                <a:ea typeface="ＭＳ Ｐゴシック" charset="0"/>
                <a:cs typeface="+mn-cs"/>
              </a:rPr>
              <a:t>Draw Ishikawa diagram cause + effect sides (materials, machines, measurements, method, environment)</a:t>
            </a:r>
          </a:p>
          <a:p>
            <a:pPr eaLnBrk="1" hangingPunct="1">
              <a:defRPr/>
            </a:pPr>
            <a:r>
              <a:rPr lang="en-US">
                <a:ea typeface="ＭＳ Ｐゴシック" charset="0"/>
                <a:cs typeface="+mn-cs"/>
              </a:rPr>
              <a:t>Did I go through this process</a:t>
            </a:r>
          </a:p>
          <a:p>
            <a:pPr eaLnBrk="1" hangingPunct="1">
              <a:defRPr/>
            </a:pPr>
            <a:r>
              <a:rPr lang="en-US">
                <a:ea typeface="ＭＳ Ｐゴシック" charset="0"/>
                <a:cs typeface="+mn-cs"/>
              </a:rPr>
              <a:t>Did I conduct a fish bone</a:t>
            </a:r>
          </a:p>
          <a:p>
            <a:pPr eaLnBrk="1" hangingPunct="1">
              <a:defRPr/>
            </a:pPr>
            <a:r>
              <a:rPr lang="en-US">
                <a:ea typeface="ＭＳ Ｐゴシック" charset="0"/>
                <a:cs typeface="+mn-cs"/>
              </a:rPr>
              <a:t>Elliot may want to walk me through this with Apple perspective</a:t>
            </a:r>
          </a:p>
          <a:p>
            <a:pPr eaLnBrk="1" hangingPunct="1">
              <a:spcBef>
                <a:spcPct val="50000"/>
              </a:spcBef>
              <a:defRPr/>
            </a:pPr>
            <a:r>
              <a:rPr lang="en-US" sz="900">
                <a:ea typeface="ＭＳ Ｐゴシック" charset="0"/>
                <a:cs typeface="+mn-cs"/>
              </a:rPr>
              <a:t>Based on: Root Cause Analysis Handbook</a:t>
            </a:r>
          </a:p>
          <a:p>
            <a:pPr eaLnBrk="1" hangingPunct="1">
              <a:defRPr/>
            </a:pPr>
            <a:r>
              <a:rPr lang="en-US">
                <a:ea typeface="ＭＳ Ｐゴシック" charset="0"/>
                <a:cs typeface="+mn-cs"/>
              </a:rPr>
              <a:t>Shows how the process should be done, not done in this case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EA097726-ADD7-42C8-B67F-943A38D086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6BD245D-E76D-4EC9-9087-5602BCBF501E}" type="slidenum">
              <a:rPr lang="en-US" altLang="en-US"/>
              <a:pPr/>
              <a:t>79</a:t>
            </a:fld>
            <a:endParaRPr lang="en-US" altLang="en-US"/>
          </a:p>
        </p:txBody>
      </p:sp>
      <p:sp>
        <p:nvSpPr>
          <p:cNvPr id="112642" name="Rectangle 2">
            <a:extLst>
              <a:ext uri="{FF2B5EF4-FFF2-40B4-BE49-F238E27FC236}">
                <a16:creationId xmlns:a16="http://schemas.microsoft.com/office/drawing/2014/main" id="{0C78A530-8BEC-4FA5-9361-C19433296F29}"/>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23225BCD-BC72-4226-90D7-26F41B225D55}"/>
              </a:ext>
            </a:extLst>
          </p:cNvPr>
          <p:cNvSpPr>
            <a:spLocks noGrp="1" noChangeArrowheads="1"/>
          </p:cNvSpPr>
          <p:nvPr>
            <p:ph type="body" idx="1"/>
          </p:nvPr>
        </p:nvSpPr>
        <p:spPr/>
        <p:txBody>
          <a:bodyPr lIns="95079" tIns="47540" rIns="95079" bIns="47540"/>
          <a:lstStyle/>
          <a:p>
            <a:pPr eaLnBrk="1" hangingPunct="1">
              <a:defRPr/>
            </a:pPr>
            <a:endParaRPr lang="en-US">
              <a:ea typeface="ＭＳ Ｐゴシック" charset="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C5FF79A8-A6D5-437A-A02C-C802CD4FE97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CBB45F3-1A95-4D32-9BB3-9C68E6B78513}" type="slidenum">
              <a:rPr lang="en-US" altLang="en-US"/>
              <a:pPr/>
              <a:t>81</a:t>
            </a:fld>
            <a:endParaRPr lang="en-US" altLang="en-US"/>
          </a:p>
        </p:txBody>
      </p:sp>
      <p:sp>
        <p:nvSpPr>
          <p:cNvPr id="115714" name="Rectangle 2">
            <a:extLst>
              <a:ext uri="{FF2B5EF4-FFF2-40B4-BE49-F238E27FC236}">
                <a16:creationId xmlns:a16="http://schemas.microsoft.com/office/drawing/2014/main" id="{D1088CD5-D475-4B09-B4BD-CC9AE1610A7C}"/>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ACF16E9D-4273-4EDF-8D94-BE597DAF49E5}"/>
              </a:ext>
            </a:extLst>
          </p:cNvPr>
          <p:cNvSpPr>
            <a:spLocks noGrp="1" noChangeArrowheads="1"/>
          </p:cNvSpPr>
          <p:nvPr>
            <p:ph type="body" idx="1"/>
          </p:nvPr>
        </p:nvSpPr>
        <p:spPr>
          <a:xfrm>
            <a:off x="974725" y="4560888"/>
            <a:ext cx="5365750" cy="4319587"/>
          </a:xfrm>
          <a:solidFill>
            <a:srgbClr val="FFFFFF"/>
          </a:solidFill>
          <a:ln>
            <a:solidFill>
              <a:srgbClr val="000000"/>
            </a:solidFill>
            <a:miter lim="800000"/>
            <a:headEnd/>
            <a:tailEnd/>
          </a:ln>
        </p:spPr>
        <p:txBody>
          <a:bodyPr lIns="95079" tIns="47540" rIns="95079" bIns="47540"/>
          <a:lstStyle/>
          <a:p>
            <a:pPr marL="225425" indent="-225425" eaLnBrk="1" hangingPunct="1">
              <a:lnSpc>
                <a:spcPct val="90000"/>
              </a:lnSpc>
              <a:defRPr/>
            </a:pPr>
            <a:r>
              <a:rPr lang="en-US" altLang="en-US">
                <a:latin typeface="Arial" panose="020B0604020202020204" pitchFamily="34" charset="0"/>
              </a:rPr>
              <a:t>Failure Modes and Effects Analysis (FMEA) is an approach used to examine potential failures and prevent their occurrence. </a:t>
            </a:r>
          </a:p>
          <a:p>
            <a:pPr marL="225425" indent="-225425" eaLnBrk="1" hangingPunct="1">
              <a:lnSpc>
                <a:spcPct val="90000"/>
              </a:lnSpc>
              <a:defRPr/>
            </a:pPr>
            <a:endParaRPr lang="en-US" altLang="en-US">
              <a:latin typeface="Arial" panose="020B0604020202020204" pitchFamily="34" charset="0"/>
            </a:endParaRPr>
          </a:p>
          <a:p>
            <a:pPr marL="225425" indent="-225425" eaLnBrk="1" hangingPunct="1">
              <a:lnSpc>
                <a:spcPct val="90000"/>
              </a:lnSpc>
              <a:defRPr/>
            </a:pPr>
            <a:r>
              <a:rPr lang="en-US" altLang="en-US">
                <a:latin typeface="Arial" panose="020B0604020202020204" pitchFamily="34" charset="0"/>
              </a:rPr>
              <a:t>FMEA was developed in the early 60s by NASA and later adopted by US navy in the 70’s and in the late 80’s by the automotive industry.</a:t>
            </a:r>
          </a:p>
          <a:p>
            <a:pPr marL="225425" indent="-225425" eaLnBrk="1" hangingPunct="1">
              <a:lnSpc>
                <a:spcPct val="90000"/>
              </a:lnSpc>
              <a:defRPr/>
            </a:pPr>
            <a:endParaRPr lang="en-US" altLang="en-US">
              <a:latin typeface="Arial" panose="020B0604020202020204" pitchFamily="34" charset="0"/>
            </a:endParaRPr>
          </a:p>
          <a:p>
            <a:pPr marL="225425" indent="-225425" eaLnBrk="1" hangingPunct="1">
              <a:lnSpc>
                <a:spcPct val="90000"/>
              </a:lnSpc>
              <a:defRPr/>
            </a:pPr>
            <a:r>
              <a:rPr lang="en-US" altLang="en-US">
                <a:latin typeface="Arial" panose="020B0604020202020204" pitchFamily="34" charset="0"/>
              </a:rPr>
              <a:t>FMEA provides a system of ranking, or prioritization of potential failure modes associated with the designing and manufacturing of a new product or a change to an existing product.</a:t>
            </a:r>
          </a:p>
          <a:p>
            <a:pPr marL="225425" indent="-225425" eaLnBrk="1" hangingPunct="1">
              <a:lnSpc>
                <a:spcPct val="90000"/>
              </a:lnSpc>
              <a:defRPr/>
            </a:pPr>
            <a:endParaRPr lang="en-US" altLang="en-US">
              <a:latin typeface="Arial" panose="020B0604020202020204" pitchFamily="34" charset="0"/>
            </a:endParaRPr>
          </a:p>
          <a:p>
            <a:pPr marL="225425" indent="-225425" eaLnBrk="1" hangingPunct="1">
              <a:lnSpc>
                <a:spcPct val="90000"/>
              </a:lnSpc>
              <a:defRPr/>
            </a:pPr>
            <a:r>
              <a:rPr lang="en-US" altLang="en-US">
                <a:latin typeface="Arial" panose="020B0604020202020204" pitchFamily="34" charset="0"/>
              </a:rPr>
              <a:t>FMEA does not identify the failure mechanisms that affect the product.</a:t>
            </a:r>
          </a:p>
          <a:p>
            <a:pPr marL="225425" indent="-225425" eaLnBrk="1" hangingPunct="1">
              <a:lnSpc>
                <a:spcPct val="90000"/>
              </a:lnSpc>
              <a:defRPr/>
            </a:pPr>
            <a:endParaRPr lang="en-US" altLang="en-US">
              <a:latin typeface="Arial" panose="020B0604020202020204" pitchFamily="34" charset="0"/>
            </a:endParaRPr>
          </a:p>
          <a:p>
            <a:pPr marL="225425" indent="-225425" eaLnBrk="1" hangingPunct="1">
              <a:lnSpc>
                <a:spcPct val="90000"/>
              </a:lnSpc>
              <a:defRPr/>
            </a:pPr>
            <a:r>
              <a:rPr lang="en-US" altLang="en-US">
                <a:latin typeface="Arial" panose="020B0604020202020204" pitchFamily="34" charset="0"/>
              </a:rPr>
              <a:t>Failure Modes, Effects and Criticality Analysis (FMECA) is an extension of FMEA and was developed to include techniques to assess the probability of occurrence and criticality of potential failure modes. </a:t>
            </a:r>
          </a:p>
          <a:p>
            <a:pPr marL="225425" indent="-225425" eaLnBrk="1" hangingPunct="1">
              <a:defRPr/>
            </a:pPr>
            <a:endParaRPr lang="en-US" altLang="en-US">
              <a:latin typeface="Arial" panose="020B0604020202020204" pitchFamily="34" charset="0"/>
            </a:endParaRPr>
          </a:p>
          <a:p>
            <a:pPr marL="225425" indent="-225425" eaLnBrk="1" hangingPunct="1">
              <a:lnSpc>
                <a:spcPct val="90000"/>
              </a:lnSpc>
              <a:defRPr/>
            </a:pPr>
            <a:r>
              <a:rPr lang="en-US" altLang="en-US">
                <a:latin typeface="Arial" panose="020B0604020202020204" pitchFamily="34" charset="0"/>
              </a:rPr>
              <a:t>Failure Modes, Mechanisms and Effects Analysis (FMMEA) uses life cycle profile of a product along with the design information to identify the critical failure mechanisms affecting a product.</a:t>
            </a:r>
          </a:p>
          <a:p>
            <a:pPr marL="225425" indent="-225425" eaLnBrk="1" hangingPunct="1">
              <a:lnSpc>
                <a:spcPct val="90000"/>
              </a:lnSpc>
              <a:defRPr/>
            </a:pPr>
            <a:endParaRPr lang="en-US" altLang="en-US">
              <a:latin typeface="Arial" panose="020B0604020202020204" pitchFamily="34" charset="0"/>
            </a:endParaRPr>
          </a:p>
          <a:p>
            <a:pPr marL="225425" indent="-225425" eaLnBrk="1" hangingPunct="1">
              <a:lnSpc>
                <a:spcPct val="90000"/>
              </a:lnSpc>
              <a:defRPr/>
            </a:pPr>
            <a:r>
              <a:rPr lang="en-US" altLang="en-US">
                <a:latin typeface="Arial" panose="020B0604020202020204" pitchFamily="34" charset="0"/>
              </a:rPr>
              <a:t>Knowledge of the causes and consequences of these critical failure mechanisms helps in:</a:t>
            </a:r>
          </a:p>
          <a:p>
            <a:pPr lvl="1" eaLnBrk="1" hangingPunct="1">
              <a:lnSpc>
                <a:spcPct val="90000"/>
              </a:lnSpc>
              <a:defRPr/>
            </a:pPr>
            <a:r>
              <a:rPr lang="en-US" altLang="en-US">
                <a:latin typeface="Arial" panose="020B0604020202020204" pitchFamily="34" charset="0"/>
              </a:rPr>
              <a:t>Product design</a:t>
            </a:r>
          </a:p>
          <a:p>
            <a:pPr lvl="1" eaLnBrk="1" hangingPunct="1">
              <a:lnSpc>
                <a:spcPct val="90000"/>
              </a:lnSpc>
              <a:defRPr/>
            </a:pPr>
            <a:r>
              <a:rPr lang="en-US" altLang="en-US">
                <a:latin typeface="Arial" panose="020B0604020202020204" pitchFamily="34" charset="0"/>
              </a:rPr>
              <a:t>Qualification</a:t>
            </a:r>
          </a:p>
          <a:p>
            <a:pPr lvl="1" eaLnBrk="1" hangingPunct="1">
              <a:lnSpc>
                <a:spcPct val="90000"/>
              </a:lnSpc>
              <a:defRPr/>
            </a:pPr>
            <a:r>
              <a:rPr lang="en-US" altLang="en-US">
                <a:latin typeface="Arial" panose="020B0604020202020204" pitchFamily="34" charset="0"/>
              </a:rPr>
              <a:t>Accelerated testing</a:t>
            </a:r>
          </a:p>
          <a:p>
            <a:pPr lvl="1" eaLnBrk="1" hangingPunct="1">
              <a:lnSpc>
                <a:spcPct val="90000"/>
              </a:lnSpc>
              <a:defRPr/>
            </a:pPr>
            <a:r>
              <a:rPr lang="en-US" altLang="en-US">
                <a:latin typeface="Arial" panose="020B0604020202020204" pitchFamily="34" charset="0"/>
              </a:rPr>
              <a:t>Root cause analysis</a:t>
            </a:r>
          </a:p>
          <a:p>
            <a:pPr marL="225425" indent="-225425" eaLnBrk="1" hangingPunct="1">
              <a:defRPr/>
            </a:pPr>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ED3BDEE3-A417-46E7-AC82-A68EB7DED2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2233D8E-7265-4F2F-930D-E7EB661662CE}" type="slidenum">
              <a:rPr lang="en-US" altLang="en-US"/>
              <a:pPr/>
              <a:t>82</a:t>
            </a:fld>
            <a:endParaRPr lang="en-US" altLang="en-US"/>
          </a:p>
        </p:txBody>
      </p:sp>
      <p:sp>
        <p:nvSpPr>
          <p:cNvPr id="117762" name="Rectangle 2">
            <a:extLst>
              <a:ext uri="{FF2B5EF4-FFF2-40B4-BE49-F238E27FC236}">
                <a16:creationId xmlns:a16="http://schemas.microsoft.com/office/drawing/2014/main" id="{712B8DDD-66E7-415A-B15B-8A3B5C81687D}"/>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78023CAD-D62C-464C-9AFE-D18B61DEB67A}"/>
              </a:ext>
            </a:extLst>
          </p:cNvPr>
          <p:cNvSpPr>
            <a:spLocks noGrp="1" noChangeArrowheads="1"/>
          </p:cNvSpPr>
          <p:nvPr>
            <p:ph type="body" idx="1"/>
          </p:nvPr>
        </p:nvSpPr>
        <p:spPr/>
        <p:txBody>
          <a:bodyPr/>
          <a:lstStyle/>
          <a:p>
            <a:pPr eaLnBrk="1" hangingPunct="1">
              <a:defRPr/>
            </a:pPr>
            <a:r>
              <a:rPr lang="en-US" sz="900">
                <a:ea typeface="ＭＳ Ｐゴシック" charset="0"/>
                <a:cs typeface="Times New Roman" charset="0"/>
              </a:rPr>
              <a:t>Fault-tree analysis (FTA) is a deductive methodology for determining the potential causes of failures and for estimating the failure probabilities.</a:t>
            </a:r>
          </a:p>
          <a:p>
            <a:pPr eaLnBrk="1" hangingPunct="1">
              <a:defRPr/>
            </a:pPr>
            <a:endParaRPr lang="en-US">
              <a:ea typeface="ＭＳ Ｐゴシック" charset="0"/>
              <a:cs typeface="+mn-cs"/>
            </a:endParaRPr>
          </a:p>
          <a:p>
            <a:pPr eaLnBrk="1" hangingPunct="1">
              <a:defRPr/>
            </a:pPr>
            <a:r>
              <a:rPr lang="en-US">
                <a:ea typeface="ＭＳ Ｐゴシック" charset="0"/>
                <a:cs typeface="+mn-cs"/>
              </a:rPr>
              <a:t>A blackout occurs if both the off-site power and the emergency power fail.  The emergency power fails if either the voltage monitor or the diesel generator fail.</a:t>
            </a:r>
          </a:p>
          <a:p>
            <a:pPr eaLnBrk="1" hangingPunct="1">
              <a:defRPr/>
            </a:pPr>
            <a:r>
              <a:rPr lang="en-US">
                <a:ea typeface="ＭＳ Ｐゴシック" charset="0"/>
                <a:cs typeface="+mn-cs"/>
              </a:rPr>
              <a:t>(The voltage monitor signals the diesel generator to start when the offsite voltage falls below a threshold level.)  </a:t>
            </a:r>
          </a:p>
          <a:p>
            <a:pPr eaLnBrk="1" hangingPunct="1">
              <a:defRPr/>
            </a:pPr>
            <a:endParaRPr lang="en-US">
              <a:ea typeface="ＭＳ Ｐゴシック" charset="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10095E3F-F1D9-4331-836C-A551CC5805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D7AFFF-D53E-40CC-94EF-0FD7B6304FD0}" type="slidenum">
              <a:rPr lang="en-US" altLang="en-US"/>
              <a:pPr/>
              <a:t>83</a:t>
            </a:fld>
            <a:endParaRPr lang="en-US" altLang="en-US"/>
          </a:p>
        </p:txBody>
      </p:sp>
      <p:sp>
        <p:nvSpPr>
          <p:cNvPr id="119810" name="Rectangle 2">
            <a:extLst>
              <a:ext uri="{FF2B5EF4-FFF2-40B4-BE49-F238E27FC236}">
                <a16:creationId xmlns:a16="http://schemas.microsoft.com/office/drawing/2014/main" id="{EF514909-EA46-4F7F-8DFB-F2B53AB462A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AA0A75B-E5CF-4D93-8B9A-DCADC3FE03C3}"/>
              </a:ext>
            </a:extLst>
          </p:cNvPr>
          <p:cNvSpPr>
            <a:spLocks noGrp="1" noChangeArrowheads="1"/>
          </p:cNvSpPr>
          <p:nvPr>
            <p:ph type="body" idx="1"/>
          </p:nvPr>
        </p:nvSpPr>
        <p:spPr/>
        <p:txBody>
          <a:bodyPr lIns="95079" tIns="47540" rIns="95079" bIns="47540"/>
          <a:lstStyle/>
          <a:p>
            <a:pPr eaLnBrk="1" hangingPunct="1">
              <a:defRPr/>
            </a:pPr>
            <a:r>
              <a:rPr lang="en-US" altLang="en-US">
                <a:latin typeface="Arial" panose="020B0604020202020204" pitchFamily="34" charset="0"/>
              </a:rPr>
              <a:t>The “cause and effect” diagram allows a team to identify, explore, and graphically display the possible causes related to a problem or condition.  </a:t>
            </a:r>
          </a:p>
          <a:p>
            <a:pPr eaLnBrk="1" hangingPunct="1">
              <a:defRPr/>
            </a:pPr>
            <a:r>
              <a:rPr lang="en-US" altLang="en-US">
                <a:latin typeface="Arial" panose="020B0604020202020204" pitchFamily="34" charset="0"/>
              </a:rPr>
              <a:t>It also:</a:t>
            </a:r>
          </a:p>
          <a:p>
            <a:pPr marL="742950" lvl="1" indent="-285750" eaLnBrk="1" hangingPunct="1">
              <a:defRPr/>
            </a:pPr>
            <a:r>
              <a:rPr lang="en-US" altLang="en-US">
                <a:latin typeface="Arial" panose="020B0604020202020204" pitchFamily="34" charset="0"/>
              </a:rPr>
              <a:t>Enables a team to focus on the content of the problem, not on the history of the problem or differing personal interests of team members.</a:t>
            </a:r>
          </a:p>
          <a:p>
            <a:pPr marL="742950" lvl="1" indent="-285750" eaLnBrk="1" hangingPunct="1">
              <a:defRPr/>
            </a:pPr>
            <a:r>
              <a:rPr lang="en-US" altLang="en-US">
                <a:latin typeface="Arial" panose="020B0604020202020204" pitchFamily="34" charset="0"/>
              </a:rPr>
              <a:t>Creates a snapshot of the collective knowledge and consensus of a team around a problem.  This builds support for the resulting solutions.</a:t>
            </a:r>
          </a:p>
          <a:p>
            <a:pPr eaLnBrk="1" hangingPunct="1">
              <a:defRPr/>
            </a:pPr>
            <a:r>
              <a:rPr lang="en-US" altLang="en-US">
                <a:latin typeface="Arial" panose="020B0604020202020204" pitchFamily="34" charset="0"/>
              </a:rPr>
              <a:t>The “cause and effect” diagram is also called a “Fishbone” diagram or an “Ishikawa” diagram.</a:t>
            </a:r>
          </a:p>
          <a:p>
            <a:pPr eaLnBrk="1" hangingPunct="1">
              <a:defRPr/>
            </a:pPr>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21026405-8B49-4A8E-B3C9-FAD7ECEBE3F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E8A5F8-551E-4CFC-A915-0297523EAC2C}" type="slidenum">
              <a:rPr lang="en-US" altLang="en-US"/>
              <a:pPr/>
              <a:t>86</a:t>
            </a:fld>
            <a:endParaRPr lang="en-US" altLang="en-US"/>
          </a:p>
        </p:txBody>
      </p:sp>
      <p:sp>
        <p:nvSpPr>
          <p:cNvPr id="123906" name="Rectangle 2">
            <a:extLst>
              <a:ext uri="{FF2B5EF4-FFF2-40B4-BE49-F238E27FC236}">
                <a16:creationId xmlns:a16="http://schemas.microsoft.com/office/drawing/2014/main" id="{C455E5F5-381E-4EBD-8D6C-9BD23AD3B154}"/>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0A4E75C-2BC0-4177-8BC6-C37CDE634FC8}"/>
              </a:ext>
            </a:extLst>
          </p:cNvPr>
          <p:cNvSpPr>
            <a:spLocks noGrp="1" noChangeArrowheads="1"/>
          </p:cNvSpPr>
          <p:nvPr>
            <p:ph type="body" idx="1"/>
          </p:nvPr>
        </p:nvSpPr>
        <p:spPr/>
        <p:txBody>
          <a:bodyPr lIns="95079" tIns="47540" rIns="95079" bIns="47540"/>
          <a:lstStyle/>
          <a:p>
            <a:pPr eaLnBrk="1" hangingPunct="1">
              <a:defRPr/>
            </a:pPr>
            <a:r>
              <a:rPr lang="en-US" altLang="en-US">
                <a:latin typeface="Arial" panose="020B0604020202020204" pitchFamily="34" charset="0"/>
              </a:rPr>
              <a:t>Pareto Chart displays the problems that offer the greatest potential for improvement by showing their relative frequency or size.  </a:t>
            </a:r>
          </a:p>
          <a:p>
            <a:pPr eaLnBrk="1" hangingPunct="1">
              <a:defRPr/>
            </a:pPr>
            <a:r>
              <a:rPr lang="en-US" altLang="en-US">
                <a:latin typeface="Arial" panose="020B0604020202020204" pitchFamily="34" charset="0"/>
              </a:rPr>
              <a:t>The Pareto Chart:</a:t>
            </a:r>
          </a:p>
          <a:p>
            <a:pPr marL="742950" lvl="1" indent="-285750" eaLnBrk="1" hangingPunct="1">
              <a:defRPr/>
            </a:pPr>
            <a:r>
              <a:rPr lang="en-US" altLang="en-US">
                <a:latin typeface="Arial" panose="020B0604020202020204" pitchFamily="34" charset="0"/>
              </a:rPr>
              <a:t>Helps prevent “shifting the problem” where a “solution” can remove some causes but worsen others.</a:t>
            </a:r>
          </a:p>
          <a:p>
            <a:pPr marL="742950" lvl="1" indent="-285750" eaLnBrk="1" hangingPunct="1">
              <a:defRPr/>
            </a:pPr>
            <a:r>
              <a:rPr lang="en-US" altLang="en-US">
                <a:latin typeface="Arial" panose="020B0604020202020204" pitchFamily="34" charset="0"/>
              </a:rPr>
              <a:t>Helps a team to focus on those causes that will have the greatest impact if solved. </a:t>
            </a:r>
          </a:p>
          <a:p>
            <a:pPr marL="742950" lvl="1" indent="-285750" eaLnBrk="1" hangingPunct="1">
              <a:defRPr/>
            </a:pPr>
            <a:r>
              <a:rPr lang="en-US" altLang="en-US">
                <a:latin typeface="Arial" panose="020B0604020202020204" pitchFamily="34" charset="0"/>
              </a:rPr>
              <a:t>Does not take specific circumstances of a particular failure event into account, but helps guide root cause analysis efforts based on </a:t>
            </a:r>
            <a:r>
              <a:rPr lang="en-US" altLang="en-US" b="1">
                <a:latin typeface="Arial" panose="020B0604020202020204" pitchFamily="34" charset="0"/>
              </a:rPr>
              <a:t>prior history</a:t>
            </a:r>
            <a:r>
              <a:rPr lang="en-US" altLang="en-US">
                <a:latin typeface="Arial" panose="020B0604020202020204" pitchFamily="34" charset="0"/>
              </a:rPr>
              <a:t>.</a:t>
            </a:r>
          </a:p>
          <a:p>
            <a:pPr eaLnBrk="1" hangingPunct="1">
              <a:defRPr/>
            </a:pPr>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F4D2436E-22E0-414D-AA3E-6AB4F32F91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9E30A5-9724-41F6-B779-8991E85B7430}" type="slidenum">
              <a:rPr lang="en-US" altLang="en-US"/>
              <a:pPr/>
              <a:t>87</a:t>
            </a:fld>
            <a:endParaRPr lang="en-US" altLang="en-US"/>
          </a:p>
        </p:txBody>
      </p:sp>
      <p:sp>
        <p:nvSpPr>
          <p:cNvPr id="125954" name="Rectangle 2">
            <a:extLst>
              <a:ext uri="{FF2B5EF4-FFF2-40B4-BE49-F238E27FC236}">
                <a16:creationId xmlns:a16="http://schemas.microsoft.com/office/drawing/2014/main" id="{E63FE25B-7C13-4EE0-9314-8A25853037E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D96A644-7798-459A-AEFB-8D069E5D79C1}"/>
              </a:ext>
            </a:extLst>
          </p:cNvPr>
          <p:cNvSpPr>
            <a:spLocks noGrp="1" noChangeArrowheads="1"/>
          </p:cNvSpPr>
          <p:nvPr>
            <p:ph type="body" idx="1"/>
          </p:nvPr>
        </p:nvSpPr>
        <p:spPr>
          <a:xfrm>
            <a:off x="974725" y="4560888"/>
            <a:ext cx="5365750" cy="4319587"/>
          </a:xfrm>
          <a:solidFill>
            <a:srgbClr val="FFFFFF"/>
          </a:solidFill>
          <a:ln>
            <a:solidFill>
              <a:srgbClr val="000000"/>
            </a:solidFill>
            <a:miter lim="800000"/>
            <a:headEnd/>
            <a:tailEnd/>
          </a:ln>
        </p:spPr>
        <p:txBody>
          <a:bodyPr lIns="95079" tIns="47540" rIns="95079" bIns="47540"/>
          <a:lstStyle/>
          <a:p>
            <a:pPr eaLnBrk="1" hangingPunct="1">
              <a:defRPr/>
            </a:pPr>
            <a:endParaRPr lang="en-US">
              <a:ea typeface="ＭＳ Ｐゴシック" charset="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585D7751-8FA4-468D-BDF9-19BBD1A791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B8F2C62-26C1-40ED-9EF2-F5B5F64A4381}" type="slidenum">
              <a:rPr lang="en-US" altLang="en-US"/>
              <a:pPr/>
              <a:t>88</a:t>
            </a:fld>
            <a:endParaRPr lang="en-US" altLang="en-US"/>
          </a:p>
        </p:txBody>
      </p:sp>
      <p:sp>
        <p:nvSpPr>
          <p:cNvPr id="128002" name="Rectangle 2">
            <a:extLst>
              <a:ext uri="{FF2B5EF4-FFF2-40B4-BE49-F238E27FC236}">
                <a16:creationId xmlns:a16="http://schemas.microsoft.com/office/drawing/2014/main" id="{D2E74008-0C38-44E5-969D-8CE40F9CD9F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D04FCC3-BD69-49EB-9077-9166DBE2701D}"/>
              </a:ext>
            </a:extLst>
          </p:cNvPr>
          <p:cNvSpPr>
            <a:spLocks noGrp="1" noChangeArrowheads="1"/>
          </p:cNvSpPr>
          <p:nvPr>
            <p:ph type="body" idx="1"/>
          </p:nvPr>
        </p:nvSpPr>
        <p:spPr>
          <a:xfrm>
            <a:off x="974725" y="4560888"/>
            <a:ext cx="5365750" cy="4319587"/>
          </a:xfrm>
          <a:solidFill>
            <a:srgbClr val="FFFFFF"/>
          </a:solidFill>
          <a:ln>
            <a:solidFill>
              <a:srgbClr val="000000"/>
            </a:solidFill>
            <a:miter lim="800000"/>
            <a:headEnd/>
            <a:tailEnd/>
          </a:ln>
        </p:spPr>
        <p:txBody>
          <a:bodyPr lIns="95079" tIns="47540" rIns="95079" bIns="47540"/>
          <a:lstStyle/>
          <a:p>
            <a:pPr eaLnBrk="1" hangingPunct="1">
              <a:defRPr/>
            </a:pPr>
            <a:endParaRPr lang="en-US">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44A3C901-03F9-4344-BCBC-DC09102377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16C3F5D-4322-445A-A150-E502E2734AFE}" type="slidenum">
              <a:rPr lang="en-US" altLang="en-US"/>
              <a:pPr/>
              <a:t>96</a:t>
            </a:fld>
            <a:endParaRPr lang="en-US" altLang="en-US"/>
          </a:p>
        </p:txBody>
      </p:sp>
      <p:sp>
        <p:nvSpPr>
          <p:cNvPr id="137218" name="Rectangle 7">
            <a:extLst>
              <a:ext uri="{FF2B5EF4-FFF2-40B4-BE49-F238E27FC236}">
                <a16:creationId xmlns:a16="http://schemas.microsoft.com/office/drawing/2014/main" id="{D47B4271-D851-4A55-A8C7-DE62A036EAB7}"/>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5F097B08-DCE8-4680-BEC9-12FD38CA214B}" type="slidenum">
              <a:rPr lang="en-US" altLang="en-US" sz="1300">
                <a:latin typeface="Tahoma" panose="020B0604030504040204" pitchFamily="34" charset="0"/>
              </a:rPr>
              <a:pPr algn="r" eaLnBrk="1" hangingPunct="1"/>
              <a:t>96</a:t>
            </a:fld>
            <a:endParaRPr lang="en-US" altLang="en-US" sz="1300">
              <a:latin typeface="Tahoma" panose="020B0604030504040204" pitchFamily="34" charset="0"/>
            </a:endParaRPr>
          </a:p>
        </p:txBody>
      </p:sp>
      <p:sp>
        <p:nvSpPr>
          <p:cNvPr id="137219" name="Rectangle 2">
            <a:extLst>
              <a:ext uri="{FF2B5EF4-FFF2-40B4-BE49-F238E27FC236}">
                <a16:creationId xmlns:a16="http://schemas.microsoft.com/office/drawing/2014/main" id="{EB6E5678-EE7E-4872-A821-B130964A6350}"/>
              </a:ext>
            </a:extLst>
          </p:cNvPr>
          <p:cNvSpPr>
            <a:spLocks noGrp="1" noRot="1" noChangeAspect="1" noChangeArrowheads="1" noTextEdit="1"/>
          </p:cNvSpPr>
          <p:nvPr>
            <p:ph type="sldImg"/>
          </p:nvPr>
        </p:nvSpPr>
        <p:spPr>
          <a:ln/>
        </p:spPr>
      </p:sp>
      <p:sp>
        <p:nvSpPr>
          <p:cNvPr id="83973" name="Rectangle 3">
            <a:extLst>
              <a:ext uri="{FF2B5EF4-FFF2-40B4-BE49-F238E27FC236}">
                <a16:creationId xmlns:a16="http://schemas.microsoft.com/office/drawing/2014/main" id="{26DA64DD-B4DC-434E-8CEB-D669A105253D}"/>
              </a:ext>
            </a:extLst>
          </p:cNvPr>
          <p:cNvSpPr>
            <a:spLocks noGrp="1" noChangeArrowheads="1"/>
          </p:cNvSpPr>
          <p:nvPr>
            <p:ph type="body" idx="1"/>
          </p:nvPr>
        </p:nvSpPr>
        <p:spPr>
          <a:xfrm>
            <a:off x="974725" y="4560888"/>
            <a:ext cx="5365750" cy="4319587"/>
          </a:xfrm>
        </p:spPr>
        <p:txBody>
          <a:bodyPr/>
          <a:lstStyle/>
          <a:p>
            <a:pPr eaLnBrk="1" hangingPunct="1">
              <a:defRPr/>
            </a:pPr>
            <a:r>
              <a:rPr lang="en-US">
                <a:ea typeface="ＭＳ Ｐゴシック" charset="0"/>
                <a:cs typeface="+mn-cs"/>
              </a:rPr>
              <a:t>Ideas here are fuzzy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30B076C4-9DED-45EF-B519-A1EBD4C3B9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DDCE6C-01B9-47C5-8D7E-51CFDA9BC128}" type="slidenum">
              <a:rPr lang="en-US" altLang="en-US"/>
              <a:pPr/>
              <a:t>97</a:t>
            </a:fld>
            <a:endParaRPr lang="en-US" altLang="en-US"/>
          </a:p>
        </p:txBody>
      </p:sp>
      <p:sp>
        <p:nvSpPr>
          <p:cNvPr id="139266" name="Rectangle 2">
            <a:extLst>
              <a:ext uri="{FF2B5EF4-FFF2-40B4-BE49-F238E27FC236}">
                <a16:creationId xmlns:a16="http://schemas.microsoft.com/office/drawing/2014/main" id="{57F0CF89-D9F8-4ECF-BE07-29B58EB2BFAF}"/>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D82ED9E9-648A-4993-9903-2ADD687A0330}"/>
              </a:ext>
            </a:extLst>
          </p:cNvPr>
          <p:cNvSpPr>
            <a:spLocks noGrp="1" noChangeArrowheads="1"/>
          </p:cNvSpPr>
          <p:nvPr>
            <p:ph type="body" idx="1"/>
          </p:nvPr>
        </p:nvSpPr>
        <p:spPr>
          <a:xfrm>
            <a:off x="974725" y="4560888"/>
            <a:ext cx="5365750" cy="4319587"/>
          </a:xfrm>
          <a:solidFill>
            <a:srgbClr val="FFFFFF"/>
          </a:solidFill>
          <a:ln>
            <a:solidFill>
              <a:srgbClr val="000000"/>
            </a:solidFill>
            <a:miter lim="800000"/>
            <a:headEnd/>
            <a:tailEnd/>
          </a:ln>
        </p:spPr>
        <p:txBody>
          <a:bodyPr lIns="95079" tIns="47540" rIns="95079" bIns="47540"/>
          <a:lstStyle/>
          <a:p>
            <a:pPr eaLnBrk="1" hangingPunct="1">
              <a:defRPr/>
            </a:pPr>
            <a:endParaRPr lang="en-US">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03B7FDBA-6A77-424A-A5D2-D511BFD8876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BA0DE7-26B8-4FD9-991E-70C5D8076CE7}" type="slidenum">
              <a:rPr lang="en-US" altLang="en-US"/>
              <a:pPr/>
              <a:t>8</a:t>
            </a:fld>
            <a:endParaRPr lang="en-US" altLang="en-US"/>
          </a:p>
        </p:txBody>
      </p:sp>
      <p:sp>
        <p:nvSpPr>
          <p:cNvPr id="31746" name="Rectangle 7">
            <a:extLst>
              <a:ext uri="{FF2B5EF4-FFF2-40B4-BE49-F238E27FC236}">
                <a16:creationId xmlns:a16="http://schemas.microsoft.com/office/drawing/2014/main" id="{39BADB93-CF4A-47B9-A052-2707CCD70931}"/>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9" tIns="47465" rIns="94929" bIns="47465" anchor="b"/>
          <a:lstStyle>
            <a:lvl1pPr defTabSz="949325">
              <a:defRPr>
                <a:solidFill>
                  <a:schemeClr val="tx1"/>
                </a:solidFill>
                <a:latin typeface="Arial" panose="020B0604020202020204" pitchFamily="34" charset="0"/>
                <a:ea typeface="MS PGothic" panose="020B0600070205080204" pitchFamily="34" charset="-128"/>
              </a:defRPr>
            </a:lvl1pPr>
            <a:lvl2pPr marL="742950" indent="-285750" defTabSz="949325">
              <a:defRPr>
                <a:solidFill>
                  <a:schemeClr val="tx1"/>
                </a:solidFill>
                <a:latin typeface="Arial" panose="020B0604020202020204" pitchFamily="34" charset="0"/>
                <a:ea typeface="MS PGothic" panose="020B0600070205080204" pitchFamily="34" charset="-128"/>
              </a:defRPr>
            </a:lvl2pPr>
            <a:lvl3pPr marL="1143000" indent="-228600" defTabSz="949325">
              <a:defRPr>
                <a:solidFill>
                  <a:schemeClr val="tx1"/>
                </a:solidFill>
                <a:latin typeface="Arial" panose="020B0604020202020204" pitchFamily="34" charset="0"/>
                <a:ea typeface="MS PGothic" panose="020B0600070205080204" pitchFamily="34" charset="-128"/>
              </a:defRPr>
            </a:lvl3pPr>
            <a:lvl4pPr marL="1600200" indent="-228600" defTabSz="949325">
              <a:defRPr>
                <a:solidFill>
                  <a:schemeClr val="tx1"/>
                </a:solidFill>
                <a:latin typeface="Arial" panose="020B0604020202020204" pitchFamily="34" charset="0"/>
                <a:ea typeface="MS PGothic" panose="020B0600070205080204" pitchFamily="34" charset="-128"/>
              </a:defRPr>
            </a:lvl4pPr>
            <a:lvl5pPr marL="2057400" indent="-228600" defTabSz="949325">
              <a:defRPr>
                <a:solidFill>
                  <a:schemeClr val="tx1"/>
                </a:solidFill>
                <a:latin typeface="Arial" panose="020B0604020202020204" pitchFamily="34" charset="0"/>
                <a:ea typeface="MS PGothic" panose="020B0600070205080204" pitchFamily="34" charset="-128"/>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fld id="{46C53993-0ADD-436A-BBFD-FFD4D665C2BD}" type="slidenum">
              <a:rPr lang="en-US" altLang="en-US" sz="1200"/>
              <a:pPr algn="r"/>
              <a:t>8</a:t>
            </a:fld>
            <a:endParaRPr lang="en-US" altLang="en-US" sz="1200"/>
          </a:p>
        </p:txBody>
      </p:sp>
      <p:sp>
        <p:nvSpPr>
          <p:cNvPr id="31747" name="Rectangle 2">
            <a:extLst>
              <a:ext uri="{FF2B5EF4-FFF2-40B4-BE49-F238E27FC236}">
                <a16:creationId xmlns:a16="http://schemas.microsoft.com/office/drawing/2014/main" id="{F1F72228-B575-44F3-8350-CC1373C7C5B7}"/>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3A727C7A-01F6-48D4-9E4A-4CDEF2D4A3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FDBC628B-C4F9-4F55-BC18-DD0D9AF1C8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63D56F-3E40-47CD-9362-943F39CB2867}" type="slidenum">
              <a:rPr lang="en-US" altLang="en-US"/>
              <a:pPr/>
              <a:t>101</a:t>
            </a:fld>
            <a:endParaRPr lang="en-US" altLang="en-US"/>
          </a:p>
        </p:txBody>
      </p:sp>
      <p:sp>
        <p:nvSpPr>
          <p:cNvPr id="144386" name="Rectangle 2">
            <a:extLst>
              <a:ext uri="{FF2B5EF4-FFF2-40B4-BE49-F238E27FC236}">
                <a16:creationId xmlns:a16="http://schemas.microsoft.com/office/drawing/2014/main" id="{0BA4A51E-7F00-4B0C-8A88-0637735E86BB}"/>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363A7436-A441-4D1E-80FD-752E70494CFE}"/>
              </a:ext>
            </a:extLst>
          </p:cNvPr>
          <p:cNvSpPr>
            <a:spLocks noGrp="1" noChangeArrowheads="1"/>
          </p:cNvSpPr>
          <p:nvPr>
            <p:ph type="body" idx="1"/>
          </p:nvPr>
        </p:nvSpPr>
        <p:spPr>
          <a:xfrm>
            <a:off x="974725" y="4560888"/>
            <a:ext cx="5365750" cy="4319587"/>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2BFC1CE2-3C99-489E-95E5-448BA0BBE8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6A65565-E76B-4162-97EF-120CA1CE7730}" type="slidenum">
              <a:rPr lang="en-US" altLang="en-US"/>
              <a:pPr/>
              <a:t>102</a:t>
            </a:fld>
            <a:endParaRPr lang="en-US" altLang="en-US"/>
          </a:p>
        </p:txBody>
      </p:sp>
      <p:sp>
        <p:nvSpPr>
          <p:cNvPr id="146434" name="Rectangle 2">
            <a:extLst>
              <a:ext uri="{FF2B5EF4-FFF2-40B4-BE49-F238E27FC236}">
                <a16:creationId xmlns:a16="http://schemas.microsoft.com/office/drawing/2014/main" id="{F60F7691-F4C5-4C1E-9393-C5B3407F84E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D09F7172-B487-48CD-AB96-B84CF786C6F6}"/>
              </a:ext>
            </a:extLst>
          </p:cNvPr>
          <p:cNvSpPr>
            <a:spLocks noGrp="1" noChangeArrowheads="1"/>
          </p:cNvSpPr>
          <p:nvPr>
            <p:ph type="body" idx="1"/>
          </p:nvPr>
        </p:nvSpPr>
        <p:spPr>
          <a:xfrm>
            <a:off x="974725" y="4560888"/>
            <a:ext cx="5365750" cy="4319587"/>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E12A2295-E3D6-450A-BC42-77A7B7C8E4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6C46A0-38A4-467C-ACB8-436F00AB1B3D}" type="slidenum">
              <a:rPr lang="en-US" altLang="en-US"/>
              <a:pPr/>
              <a:t>105</a:t>
            </a:fld>
            <a:endParaRPr lang="en-US" altLang="en-US"/>
          </a:p>
        </p:txBody>
      </p:sp>
      <p:sp>
        <p:nvSpPr>
          <p:cNvPr id="150530" name="Rectangle 2">
            <a:extLst>
              <a:ext uri="{FF2B5EF4-FFF2-40B4-BE49-F238E27FC236}">
                <a16:creationId xmlns:a16="http://schemas.microsoft.com/office/drawing/2014/main" id="{658E25DC-5F4E-494B-8641-923E9CF94C42}"/>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EE337F58-0C91-47DC-9EEA-D183D5A6BC31}"/>
              </a:ext>
            </a:extLst>
          </p:cNvPr>
          <p:cNvSpPr>
            <a:spLocks noGrp="1" noChangeArrowheads="1"/>
          </p:cNvSpPr>
          <p:nvPr>
            <p:ph type="body" idx="1"/>
          </p:nvPr>
        </p:nvSpPr>
        <p:spPr/>
        <p:txBody>
          <a:bodyPr/>
          <a:lstStyle/>
          <a:p>
            <a:pPr eaLnBrk="1" hangingPunct="1">
              <a:defRPr/>
            </a:pPr>
            <a:r>
              <a:rPr lang="en-US">
                <a:ea typeface="ＭＳ Ｐゴシック" charset="0"/>
                <a:cs typeface="+mn-cs"/>
              </a:rPr>
              <a:t>Conductive anodic filament formation (CAF), also referred to as metallic electromigration, is an electrochemical process which involves the transport of a metal across a nonmetallic medium under the influence of an applied electric field. </a:t>
            </a:r>
          </a:p>
          <a:p>
            <a:pPr eaLnBrk="1" hangingPunct="1">
              <a:defRPr/>
            </a:pPr>
            <a:r>
              <a:rPr lang="en-US">
                <a:ea typeface="ＭＳ Ｐゴシック" charset="0"/>
                <a:cs typeface="+mn-cs"/>
              </a:rPr>
              <a:t>CAF can cause current leakage, intermittent electrical shorts and dielectric breakdown between conductors in printed wiring boards. </a:t>
            </a:r>
          </a:p>
          <a:p>
            <a:pPr eaLnBrk="1" hangingPunct="1">
              <a:defRPr/>
            </a:pPr>
            <a:r>
              <a:rPr lang="en-US">
                <a:ea typeface="ＭＳ Ｐゴシック" charset="0"/>
                <a:cs typeface="+mn-cs"/>
              </a:rPr>
              <a:t>Because of its nature of self-healing and the initiation of electrical shorts, it is a common cause of Can Not Duplicate (CND) or Can Not Find (CNF) failures and ignition and burning on PCBAs.</a:t>
            </a:r>
          </a:p>
          <a:p>
            <a:pPr eaLnBrk="1" hangingPunct="1">
              <a:defRPr/>
            </a:pPr>
            <a:endParaRPr lang="en-US">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6E1D01A0-496C-4589-893D-6B9521BBB1D2}"/>
              </a:ext>
            </a:extLst>
          </p:cNvPr>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3" rIns="92885" bIns="46443" anchor="b"/>
          <a:lstStyle>
            <a:lvl1pPr defTabSz="930275">
              <a:defRPr>
                <a:solidFill>
                  <a:schemeClr val="tx1"/>
                </a:solidFill>
                <a:latin typeface="Arial" panose="020B0604020202020204" pitchFamily="34" charset="0"/>
                <a:ea typeface="MS PGothic" panose="020B0600070205080204" pitchFamily="34" charset="-128"/>
              </a:defRPr>
            </a:lvl1pPr>
            <a:lvl2pPr marL="714375" indent="-274638" defTabSz="930275">
              <a:defRPr>
                <a:solidFill>
                  <a:schemeClr val="tx1"/>
                </a:solidFill>
                <a:latin typeface="Arial" panose="020B0604020202020204" pitchFamily="34" charset="0"/>
                <a:ea typeface="MS PGothic" panose="020B0600070205080204" pitchFamily="34" charset="-128"/>
              </a:defRPr>
            </a:lvl2pPr>
            <a:lvl3pPr marL="1098550" indent="-219075" defTabSz="930275">
              <a:defRPr>
                <a:solidFill>
                  <a:schemeClr val="tx1"/>
                </a:solidFill>
                <a:latin typeface="Arial" panose="020B0604020202020204" pitchFamily="34" charset="0"/>
                <a:ea typeface="MS PGothic" panose="020B0600070205080204" pitchFamily="34" charset="-128"/>
              </a:defRPr>
            </a:lvl3pPr>
            <a:lvl4pPr marL="1538288" indent="-219075" defTabSz="930275">
              <a:defRPr>
                <a:solidFill>
                  <a:schemeClr val="tx1"/>
                </a:solidFill>
                <a:latin typeface="Arial" panose="020B0604020202020204" pitchFamily="34" charset="0"/>
                <a:ea typeface="MS PGothic" panose="020B0600070205080204" pitchFamily="34" charset="-128"/>
              </a:defRPr>
            </a:lvl4pPr>
            <a:lvl5pPr marL="1978025" indent="-219075" defTabSz="930275">
              <a:defRPr>
                <a:solidFill>
                  <a:schemeClr val="tx1"/>
                </a:solidFill>
                <a:latin typeface="Arial" panose="020B0604020202020204" pitchFamily="34" charset="0"/>
                <a:ea typeface="MS PGothic" panose="020B0600070205080204" pitchFamily="34" charset="-128"/>
              </a:defRPr>
            </a:lvl5pPr>
            <a:lvl6pPr marL="24352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24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496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06825" indent="-219075"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1B3E4BA2-BC48-4A55-BA46-8BD983AF7DFC}" type="slidenum">
              <a:rPr lang="en-US" altLang="en-US" sz="1300">
                <a:latin typeface="Times New Roman" panose="02020603050405020304" pitchFamily="18" charset="0"/>
                <a:cs typeface="Arial" panose="020B0604020202020204" pitchFamily="34" charset="0"/>
              </a:rPr>
              <a:pPr algn="r" eaLnBrk="1" hangingPunct="1"/>
              <a:t>106</a:t>
            </a:fld>
            <a:endParaRPr lang="en-US" altLang="en-US" sz="1300">
              <a:latin typeface="Times New Roman" panose="02020603050405020304" pitchFamily="18" charset="0"/>
              <a:cs typeface="Arial" panose="020B0604020202020204" pitchFamily="34" charset="0"/>
            </a:endParaRPr>
          </a:p>
        </p:txBody>
      </p:sp>
      <p:sp>
        <p:nvSpPr>
          <p:cNvPr id="152578" name="Rectangle 2">
            <a:extLst>
              <a:ext uri="{FF2B5EF4-FFF2-40B4-BE49-F238E27FC236}">
                <a16:creationId xmlns:a16="http://schemas.microsoft.com/office/drawing/2014/main" id="{D92052A4-ED51-495C-BD2A-C2209CC5A1EA}"/>
              </a:ext>
            </a:extLst>
          </p:cNvPr>
          <p:cNvSpPr>
            <a:spLocks noGrp="1" noRot="1" noChangeAspect="1" noChangeArrowheads="1" noTextEdit="1"/>
          </p:cNvSpPr>
          <p:nvPr>
            <p:ph type="sldImg"/>
          </p:nvPr>
        </p:nvSpPr>
        <p:spPr>
          <a:xfrm>
            <a:off x="412750" y="733425"/>
            <a:ext cx="6156325" cy="3463925"/>
          </a:xfrm>
          <a:ln/>
        </p:spPr>
      </p:sp>
      <p:sp>
        <p:nvSpPr>
          <p:cNvPr id="152579" name="Rectangle 3">
            <a:extLst>
              <a:ext uri="{FF2B5EF4-FFF2-40B4-BE49-F238E27FC236}">
                <a16:creationId xmlns:a16="http://schemas.microsoft.com/office/drawing/2014/main" id="{CAAC1693-3CA4-44D8-A491-D906F9DBD87B}"/>
              </a:ext>
            </a:extLst>
          </p:cNvPr>
          <p:cNvSpPr>
            <a:spLocks noGrp="1" noChangeArrowheads="1"/>
          </p:cNvSpPr>
          <p:nvPr>
            <p:ph type="body" idx="1"/>
          </p:nvPr>
        </p:nvSpPr>
        <p:spPr>
          <a:xfrm>
            <a:off x="928688" y="4435475"/>
            <a:ext cx="5126037" cy="4125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885" tIns="46443" rIns="92885" bIns="46443"/>
          <a:lstStyle/>
          <a:p>
            <a:pPr defTabSz="457200" eaLnBrk="1" hangingPunct="1">
              <a:spcBef>
                <a:spcPct val="0"/>
              </a:spcBef>
            </a:pPr>
            <a:r>
              <a:rPr lang="en-US" altLang="en-US">
                <a:latin typeface="Times New Roman" panose="02020603050405020304" pitchFamily="18" charset="0"/>
                <a:cs typeface="Arial" panose="020B0604020202020204" pitchFamily="34" charset="0"/>
              </a:rPr>
              <a:t>Factors that influence CAF include conductor spacing, hollow fibers, drill defects, poor epoxy wet-out, bias, moisture and ion concentration.</a:t>
            </a:r>
          </a:p>
          <a:p>
            <a:pPr defTabSz="457200" eaLnBrk="1" hangingPunct="1"/>
            <a:endParaRPr lang="en-US" altLang="en-US">
              <a:latin typeface="Arial" panose="020B0604020202020204" pitchFamily="34" charset="0"/>
              <a:cs typeface="Arial" panose="020B0604020202020204" pitchFamily="34" charset="0"/>
            </a:endParaRPr>
          </a:p>
          <a:p>
            <a:pPr defTabSz="457200" eaLnBrk="1" hangingPunct="1"/>
            <a:r>
              <a:rPr lang="en-US" altLang="en-US">
                <a:latin typeface="Arial" panose="020B0604020202020204" pitchFamily="34" charset="0"/>
                <a:cs typeface="Arial" panose="020B0604020202020204" pitchFamily="34" charset="0"/>
              </a:rPr>
              <a:t>The most common corrosion path is between a glass fiber and the epoxy resin. More details on this failure accelerator later in the presentation. Once this delamination occurs, the first and most important step is the introduction of the electrolyte – water. Monolayers of moisture, thickness of which is dependent upon the humidity and the moisture absorption properties of the epoxy resin, form along this delamination. Its even possible that water will condense. Ions present in the water. The corrosion mechanism initiates. Since humidity tends to be cyclic, or the level of electrolyte might vary along the path, the formation of a conductive path is cyclic. Copper aglomerates will form, due to a reduction reaction of copper ions. When the moisture level increases, an oxidation reaction will occur, forming copper ions, which under bias will drive towards the cathodic conductor. Eventually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38EAFD9F-50A1-4B7E-851D-A652E18EE1FF}"/>
              </a:ext>
            </a:extLst>
          </p:cNvPr>
          <p:cNvSpPr>
            <a:spLocks noGrp="1" noRot="1" noChangeAspect="1" noChangeArrowheads="1" noTextEdit="1"/>
          </p:cNvSpPr>
          <p:nvPr>
            <p:ph type="sldImg"/>
          </p:nvPr>
        </p:nvSpPr>
        <p:spPr>
          <a:xfrm>
            <a:off x="398463" y="696913"/>
            <a:ext cx="6189662" cy="3482975"/>
          </a:xfrm>
          <a:ln/>
        </p:spPr>
      </p:sp>
      <p:sp>
        <p:nvSpPr>
          <p:cNvPr id="155650" name="Rectangle 3">
            <a:extLst>
              <a:ext uri="{FF2B5EF4-FFF2-40B4-BE49-F238E27FC236}">
                <a16:creationId xmlns:a16="http://schemas.microsoft.com/office/drawing/2014/main" id="{2AA102AE-5B4C-4A9E-9A24-6FDBC7A068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Mention CFF path configurations, PTH-PTH, trace to trace or PTH to plane (or trace)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5D5F3F12-7E78-469C-8AC6-17FB0952E7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71A339-3C34-4165-9407-AC11F96499B4}" type="slidenum">
              <a:rPr lang="en-US" altLang="en-US"/>
              <a:pPr/>
              <a:t>118</a:t>
            </a:fld>
            <a:endParaRPr lang="en-US" altLang="en-US"/>
          </a:p>
        </p:txBody>
      </p:sp>
      <p:sp>
        <p:nvSpPr>
          <p:cNvPr id="166914" name="Rectangle 2">
            <a:extLst>
              <a:ext uri="{FF2B5EF4-FFF2-40B4-BE49-F238E27FC236}">
                <a16:creationId xmlns:a16="http://schemas.microsoft.com/office/drawing/2014/main" id="{60067CC5-A66C-4A6D-99C8-5BAD9C046A94}"/>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7E265654-7592-4239-9E5E-BD83FDEACB14}"/>
              </a:ext>
            </a:extLst>
          </p:cNvPr>
          <p:cNvSpPr>
            <a:spLocks noGrp="1" noChangeArrowheads="1"/>
          </p:cNvSpPr>
          <p:nvPr>
            <p:ph type="body" idx="1"/>
          </p:nvPr>
        </p:nvSpPr>
        <p:spPr/>
        <p:txBody>
          <a:bodyPr/>
          <a:lstStyle/>
          <a:p>
            <a:pPr eaLnBrk="1" hangingPunct="1">
              <a:defRPr/>
            </a:pPr>
            <a:endParaRPr lang="zh-CN" altLang="en-US">
              <a:ea typeface="SimSun" charset="0"/>
              <a:cs typeface="SimSu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12373CB3-A7CE-4C6A-9461-53F14797A8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EFD6A0-F281-4E63-A8C6-BD5AC065FA06}" type="slidenum">
              <a:rPr lang="en-US" altLang="en-US"/>
              <a:pPr/>
              <a:t>136</a:t>
            </a:fld>
            <a:endParaRPr lang="en-US" altLang="en-US"/>
          </a:p>
        </p:txBody>
      </p:sp>
      <p:sp>
        <p:nvSpPr>
          <p:cNvPr id="186370" name="Rectangle 2">
            <a:extLst>
              <a:ext uri="{FF2B5EF4-FFF2-40B4-BE49-F238E27FC236}">
                <a16:creationId xmlns:a16="http://schemas.microsoft.com/office/drawing/2014/main" id="{2F04C35B-9664-4271-91F2-E3184A8502C1}"/>
              </a:ext>
            </a:extLst>
          </p:cNvPr>
          <p:cNvSpPr>
            <a:spLocks noGrp="1" noRot="1" noChangeAspect="1" noChangeArrowheads="1" noTextEdit="1"/>
          </p:cNvSpPr>
          <p:nvPr>
            <p:ph type="sldImg"/>
          </p:nvPr>
        </p:nvSpPr>
        <p:spPr>
          <a:xfrm>
            <a:off x="406400" y="711200"/>
            <a:ext cx="6451600" cy="3629025"/>
          </a:xfrm>
          <a:ln/>
        </p:spPr>
      </p:sp>
      <p:sp>
        <p:nvSpPr>
          <p:cNvPr id="145412" name="Rectangle 3">
            <a:extLst>
              <a:ext uri="{FF2B5EF4-FFF2-40B4-BE49-F238E27FC236}">
                <a16:creationId xmlns:a16="http://schemas.microsoft.com/office/drawing/2014/main" id="{4E652314-3376-4C12-A3AF-3507C9B4214F}"/>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9CDFD228-5CCC-46D3-B300-712A34481C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43C5F92-06B6-42DA-899F-6C97747720AA}" type="slidenum">
              <a:rPr lang="en-US" altLang="en-US"/>
              <a:pPr/>
              <a:t>137</a:t>
            </a:fld>
            <a:endParaRPr lang="en-US" altLang="en-US"/>
          </a:p>
        </p:txBody>
      </p:sp>
      <p:sp>
        <p:nvSpPr>
          <p:cNvPr id="188418" name="Rectangle 2">
            <a:extLst>
              <a:ext uri="{FF2B5EF4-FFF2-40B4-BE49-F238E27FC236}">
                <a16:creationId xmlns:a16="http://schemas.microsoft.com/office/drawing/2014/main" id="{CE6AA491-2B65-42C4-8EF1-5823267B40D3}"/>
              </a:ext>
            </a:extLst>
          </p:cNvPr>
          <p:cNvSpPr>
            <a:spLocks noGrp="1" noRot="1" noChangeAspect="1" noChangeArrowheads="1" noTextEdit="1"/>
          </p:cNvSpPr>
          <p:nvPr>
            <p:ph type="sldImg"/>
          </p:nvPr>
        </p:nvSpPr>
        <p:spPr>
          <a:xfrm>
            <a:off x="406400" y="711200"/>
            <a:ext cx="6451600" cy="3629025"/>
          </a:xfrm>
          <a:ln/>
        </p:spPr>
      </p:sp>
      <p:sp>
        <p:nvSpPr>
          <p:cNvPr id="147460" name="Rectangle 3">
            <a:extLst>
              <a:ext uri="{FF2B5EF4-FFF2-40B4-BE49-F238E27FC236}">
                <a16:creationId xmlns:a16="http://schemas.microsoft.com/office/drawing/2014/main" id="{185F7591-92EA-4CA6-B84E-2E54395E1425}"/>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399A1587-B308-4693-B9BD-0D32492690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9B18088-7BCF-472C-A9A3-222EF335E807}" type="slidenum">
              <a:rPr lang="en-US" altLang="en-US"/>
              <a:pPr/>
              <a:t>138</a:t>
            </a:fld>
            <a:endParaRPr lang="en-US" altLang="en-US"/>
          </a:p>
        </p:txBody>
      </p:sp>
      <p:sp>
        <p:nvSpPr>
          <p:cNvPr id="190466" name="Rectangle 2">
            <a:extLst>
              <a:ext uri="{FF2B5EF4-FFF2-40B4-BE49-F238E27FC236}">
                <a16:creationId xmlns:a16="http://schemas.microsoft.com/office/drawing/2014/main" id="{230E3732-4136-4D8A-ACB5-0E16DF3CBB19}"/>
              </a:ext>
            </a:extLst>
          </p:cNvPr>
          <p:cNvSpPr>
            <a:spLocks noGrp="1" noRot="1" noChangeAspect="1" noChangeArrowheads="1" noTextEdit="1"/>
          </p:cNvSpPr>
          <p:nvPr>
            <p:ph type="sldImg"/>
          </p:nvPr>
        </p:nvSpPr>
        <p:spPr>
          <a:xfrm>
            <a:off x="406400" y="711200"/>
            <a:ext cx="6451600" cy="3629025"/>
          </a:xfrm>
          <a:ln/>
        </p:spPr>
      </p:sp>
      <p:sp>
        <p:nvSpPr>
          <p:cNvPr id="149508" name="Rectangle 3">
            <a:extLst>
              <a:ext uri="{FF2B5EF4-FFF2-40B4-BE49-F238E27FC236}">
                <a16:creationId xmlns:a16="http://schemas.microsoft.com/office/drawing/2014/main" id="{C1204CD9-DDFA-4ABE-8B5B-DF333963143F}"/>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EFDDEC66-9B7F-41D7-A055-AA538EF8A6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B886F9F-9FEB-4B26-BD1B-1ACFF68ECBA5}" type="slidenum">
              <a:rPr lang="en-US" altLang="en-US"/>
              <a:pPr/>
              <a:t>139</a:t>
            </a:fld>
            <a:endParaRPr lang="en-US" altLang="en-US"/>
          </a:p>
        </p:txBody>
      </p:sp>
      <p:sp>
        <p:nvSpPr>
          <p:cNvPr id="192514" name="Rectangle 2">
            <a:extLst>
              <a:ext uri="{FF2B5EF4-FFF2-40B4-BE49-F238E27FC236}">
                <a16:creationId xmlns:a16="http://schemas.microsoft.com/office/drawing/2014/main" id="{D46DC7AC-0284-4A4E-B870-3A7F6C602521}"/>
              </a:ext>
            </a:extLst>
          </p:cNvPr>
          <p:cNvSpPr>
            <a:spLocks noGrp="1" noRot="1" noChangeAspect="1" noChangeArrowheads="1" noTextEdit="1"/>
          </p:cNvSpPr>
          <p:nvPr>
            <p:ph type="sldImg"/>
          </p:nvPr>
        </p:nvSpPr>
        <p:spPr>
          <a:xfrm>
            <a:off x="406400" y="711200"/>
            <a:ext cx="6451600" cy="3629025"/>
          </a:xfrm>
          <a:ln/>
        </p:spPr>
      </p:sp>
      <p:sp>
        <p:nvSpPr>
          <p:cNvPr id="157700" name="Rectangle 3">
            <a:extLst>
              <a:ext uri="{FF2B5EF4-FFF2-40B4-BE49-F238E27FC236}">
                <a16:creationId xmlns:a16="http://schemas.microsoft.com/office/drawing/2014/main" id="{4B45DB57-D31F-4E1A-921A-998471A7AF5E}"/>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6FDF6C2-675F-4BBF-AD0D-7102D7AE7EAB}"/>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45F4A17F-29AF-4745-87CF-0AE6A3F593FB}"/>
              </a:ext>
            </a:extLst>
          </p:cNvPr>
          <p:cNvSpPr>
            <a:spLocks noGrp="1"/>
          </p:cNvSpPr>
          <p:nvPr>
            <p:ph type="body" idx="1"/>
          </p:nvPr>
        </p:nvSpPr>
        <p:spPr/>
        <p:txBody>
          <a:bodyPr/>
          <a:lstStyle/>
          <a:p>
            <a:pPr eaLnBrk="1" hangingPunct="1">
              <a:defRPr/>
            </a:pPr>
            <a:r>
              <a:rPr lang="en-US" altLang="en-US" sz="2400">
                <a:latin typeface="Arial" panose="020B0604020202020204" pitchFamily="34" charset="0"/>
              </a:rPr>
              <a:t>The failure mechanism is a process; not a physical condition or a failure site. Usually you can assign “overstress” or “wearout” to a failure mechanism. </a:t>
            </a:r>
          </a:p>
          <a:p>
            <a:pPr lvl="1" eaLnBrk="1" hangingPunct="1">
              <a:defRPr/>
            </a:pPr>
            <a:r>
              <a:rPr lang="en-US" altLang="en-US" sz="2000">
                <a:latin typeface="Arial" panose="020B0604020202020204" pitchFamily="34" charset="0"/>
              </a:rPr>
              <a:t>A quality condition (e.g., void in a material) is not a failure mechanism although it can accelerate the precipitation of a failure.</a:t>
            </a:r>
          </a:p>
          <a:p>
            <a:pPr lvl="1" eaLnBrk="1" hangingPunct="1">
              <a:defRPr/>
            </a:pPr>
            <a:r>
              <a:rPr lang="en-US" altLang="en-US" sz="2000">
                <a:latin typeface="Arial" panose="020B0604020202020204" pitchFamily="34" charset="0"/>
              </a:rPr>
              <a:t>Overheat is not a failure mechanism. </a:t>
            </a:r>
          </a:p>
          <a:p>
            <a:pPr lvl="1" eaLnBrk="1" hangingPunct="1">
              <a:defRPr/>
            </a:pPr>
            <a:r>
              <a:rPr lang="en-US" altLang="en-US" sz="2000">
                <a:latin typeface="Arial" panose="020B0604020202020204" pitchFamily="34" charset="0"/>
              </a:rPr>
              <a:t>Failure of glue is not the mechanism but a failure site</a:t>
            </a:r>
          </a:p>
          <a:p>
            <a:pPr eaLnBrk="1" hangingPunct="1">
              <a:defRPr/>
            </a:pPr>
            <a:r>
              <a:rPr lang="en-US" altLang="en-US" sz="2400">
                <a:latin typeface="Arial" panose="020B0604020202020204" pitchFamily="34" charset="0"/>
              </a:rPr>
              <a:t>When the failure mechanism is not identified, it is better to record it as “unknown” or “not yet determined” rather than making an  uninformed decision.  </a:t>
            </a:r>
          </a:p>
          <a:p>
            <a:pPr eaLnBrk="1" hangingPunct="1">
              <a:defRPr/>
            </a:pPr>
            <a:endParaRPr lang="en-US" altLang="en-US">
              <a:latin typeface="Arial" panose="020B0604020202020204" pitchFamily="34" charset="0"/>
            </a:endParaRPr>
          </a:p>
        </p:txBody>
      </p:sp>
      <p:sp>
        <p:nvSpPr>
          <p:cNvPr id="34819" name="Slide Number Placeholder 3">
            <a:extLst>
              <a:ext uri="{FF2B5EF4-FFF2-40B4-BE49-F238E27FC236}">
                <a16:creationId xmlns:a16="http://schemas.microsoft.com/office/drawing/2014/main" id="{99D2DF50-2C8D-4460-85E6-87C6469C02B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C46BEF9-24D0-4AB6-9F1C-4BE1C9333A43}" type="slidenum">
              <a:rPr lang="en-US" altLang="en-US"/>
              <a:pPr/>
              <a:t>10</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C5B058E9-9F7F-4845-8BFE-D778EA37AE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AB3599-ABBC-48CD-81CD-EE4B3AFAF010}" type="slidenum">
              <a:rPr lang="en-US" altLang="en-US"/>
              <a:pPr/>
              <a:t>140</a:t>
            </a:fld>
            <a:endParaRPr lang="en-US" altLang="en-US"/>
          </a:p>
        </p:txBody>
      </p:sp>
      <p:sp>
        <p:nvSpPr>
          <p:cNvPr id="194562" name="Rectangle 2">
            <a:extLst>
              <a:ext uri="{FF2B5EF4-FFF2-40B4-BE49-F238E27FC236}">
                <a16:creationId xmlns:a16="http://schemas.microsoft.com/office/drawing/2014/main" id="{B091BCD7-1F71-4E71-BE5C-4D7F766B232A}"/>
              </a:ext>
            </a:extLst>
          </p:cNvPr>
          <p:cNvSpPr>
            <a:spLocks noGrp="1" noRot="1" noChangeAspect="1" noChangeArrowheads="1" noTextEdit="1"/>
          </p:cNvSpPr>
          <p:nvPr>
            <p:ph type="sldImg"/>
          </p:nvPr>
        </p:nvSpPr>
        <p:spPr>
          <a:xfrm>
            <a:off x="406400" y="711200"/>
            <a:ext cx="6451600" cy="3629025"/>
          </a:xfrm>
          <a:ln/>
        </p:spPr>
      </p:sp>
      <p:sp>
        <p:nvSpPr>
          <p:cNvPr id="159748" name="Rectangle 3">
            <a:extLst>
              <a:ext uri="{FF2B5EF4-FFF2-40B4-BE49-F238E27FC236}">
                <a16:creationId xmlns:a16="http://schemas.microsoft.com/office/drawing/2014/main" id="{1A6C5BE6-E941-4E92-81F8-683A9E2C0EA5}"/>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864E5D1E-EF95-4977-99A8-5467FF02D0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63494E6-803A-47D6-BF9F-BA1559C3ACDA}" type="slidenum">
              <a:rPr lang="en-US" altLang="en-US"/>
              <a:pPr/>
              <a:t>141</a:t>
            </a:fld>
            <a:endParaRPr lang="en-US" altLang="en-US"/>
          </a:p>
        </p:txBody>
      </p:sp>
      <p:sp>
        <p:nvSpPr>
          <p:cNvPr id="196610" name="Rectangle 2">
            <a:extLst>
              <a:ext uri="{FF2B5EF4-FFF2-40B4-BE49-F238E27FC236}">
                <a16:creationId xmlns:a16="http://schemas.microsoft.com/office/drawing/2014/main" id="{A9D4206C-B1E3-4D6B-8992-CC11C47BF1AB}"/>
              </a:ext>
            </a:extLst>
          </p:cNvPr>
          <p:cNvSpPr>
            <a:spLocks noGrp="1" noRot="1" noChangeAspect="1" noChangeArrowheads="1" noTextEdit="1"/>
          </p:cNvSpPr>
          <p:nvPr>
            <p:ph type="sldImg"/>
          </p:nvPr>
        </p:nvSpPr>
        <p:spPr>
          <a:xfrm>
            <a:off x="406400" y="711200"/>
            <a:ext cx="6451600" cy="3629025"/>
          </a:xfrm>
          <a:ln/>
        </p:spPr>
      </p:sp>
      <p:sp>
        <p:nvSpPr>
          <p:cNvPr id="161796" name="Rectangle 3">
            <a:extLst>
              <a:ext uri="{FF2B5EF4-FFF2-40B4-BE49-F238E27FC236}">
                <a16:creationId xmlns:a16="http://schemas.microsoft.com/office/drawing/2014/main" id="{482898F6-8719-478A-BFC6-3D55DF8E7AD1}"/>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B5EE33FF-9155-4AC8-97F7-7608FC32EE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DC835CF-C910-47F2-BFFB-1CD177D12C67}" type="slidenum">
              <a:rPr lang="en-US" altLang="en-US"/>
              <a:pPr/>
              <a:t>142</a:t>
            </a:fld>
            <a:endParaRPr lang="en-US" altLang="en-US"/>
          </a:p>
        </p:txBody>
      </p:sp>
      <p:sp>
        <p:nvSpPr>
          <p:cNvPr id="198658" name="Rectangle 2">
            <a:extLst>
              <a:ext uri="{FF2B5EF4-FFF2-40B4-BE49-F238E27FC236}">
                <a16:creationId xmlns:a16="http://schemas.microsoft.com/office/drawing/2014/main" id="{2C021202-5D4C-46BF-9085-D3DB58E652D3}"/>
              </a:ext>
            </a:extLst>
          </p:cNvPr>
          <p:cNvSpPr>
            <a:spLocks noGrp="1" noRot="1" noChangeAspect="1" noChangeArrowheads="1" noTextEdit="1"/>
          </p:cNvSpPr>
          <p:nvPr>
            <p:ph type="sldImg"/>
          </p:nvPr>
        </p:nvSpPr>
        <p:spPr>
          <a:xfrm>
            <a:off x="406400" y="711200"/>
            <a:ext cx="6451600" cy="3629025"/>
          </a:xfrm>
          <a:ln/>
        </p:spPr>
      </p:sp>
      <p:sp>
        <p:nvSpPr>
          <p:cNvPr id="163844" name="Rectangle 3">
            <a:extLst>
              <a:ext uri="{FF2B5EF4-FFF2-40B4-BE49-F238E27FC236}">
                <a16:creationId xmlns:a16="http://schemas.microsoft.com/office/drawing/2014/main" id="{5B015AAA-9BB6-4A0F-829B-0F15BEE85B14}"/>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202087F9-21AC-4881-B08C-799CB965B6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1B5F21-2F9F-4AF3-BE2E-F23EA22B0C6C}" type="slidenum">
              <a:rPr lang="en-US" altLang="en-US">
                <a:solidFill>
                  <a:srgbClr val="000000"/>
                </a:solidFill>
              </a:rPr>
              <a:pPr/>
              <a:t>143</a:t>
            </a:fld>
            <a:endParaRPr lang="en-US" altLang="en-US">
              <a:solidFill>
                <a:srgbClr val="000000"/>
              </a:solidFill>
            </a:endParaRPr>
          </a:p>
        </p:txBody>
      </p:sp>
      <p:sp>
        <p:nvSpPr>
          <p:cNvPr id="200706" name="Rectangle 2">
            <a:extLst>
              <a:ext uri="{FF2B5EF4-FFF2-40B4-BE49-F238E27FC236}">
                <a16:creationId xmlns:a16="http://schemas.microsoft.com/office/drawing/2014/main" id="{B5DB9E48-F856-40EC-A636-A8D8E94A2026}"/>
              </a:ext>
            </a:extLst>
          </p:cNvPr>
          <p:cNvSpPr>
            <a:spLocks noGrp="1" noRot="1" noChangeAspect="1" noChangeArrowheads="1" noTextEdit="1"/>
          </p:cNvSpPr>
          <p:nvPr>
            <p:ph type="sldImg"/>
          </p:nvPr>
        </p:nvSpPr>
        <p:spPr>
          <a:xfrm>
            <a:off x="406400" y="711200"/>
            <a:ext cx="6451600" cy="3629025"/>
          </a:xfrm>
          <a:ln/>
        </p:spPr>
      </p:sp>
      <p:sp>
        <p:nvSpPr>
          <p:cNvPr id="165892" name="Rectangle 3">
            <a:extLst>
              <a:ext uri="{FF2B5EF4-FFF2-40B4-BE49-F238E27FC236}">
                <a16:creationId xmlns:a16="http://schemas.microsoft.com/office/drawing/2014/main" id="{22BA0E11-D2B5-49A9-9AC5-F791FC12C399}"/>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4F0BC9F8-C2D1-4DA4-8140-0B4E4A5F029A}"/>
              </a:ext>
            </a:extLst>
          </p:cNvPr>
          <p:cNvSpPr>
            <a:spLocks noGrp="1" noRot="1" noChangeAspect="1" noChangeArrowheads="1" noTextEdit="1"/>
          </p:cNvSpPr>
          <p:nvPr>
            <p:ph type="sldImg"/>
          </p:nvPr>
        </p:nvSpPr>
        <p:spPr>
          <a:ln/>
        </p:spPr>
      </p:sp>
      <p:sp>
        <p:nvSpPr>
          <p:cNvPr id="202754" name="Notes Placeholder 2">
            <a:extLst>
              <a:ext uri="{FF2B5EF4-FFF2-40B4-BE49-F238E27FC236}">
                <a16:creationId xmlns:a16="http://schemas.microsoft.com/office/drawing/2014/main" id="{B75FBCDD-C619-4FFD-86BD-BFFF2C124AC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latin typeface="Arial" panose="020B0604020202020204" pitchFamily="34" charset="0"/>
                <a:cs typeface="Times New Roman" panose="02020603050405020304" pitchFamily="18" charset="0"/>
              </a:rPr>
              <a:t>Note: I’ll redraw the picture on the bottom right and replace the current one.</a:t>
            </a:r>
          </a:p>
        </p:txBody>
      </p:sp>
      <p:sp>
        <p:nvSpPr>
          <p:cNvPr id="202755" name="Slide Number Placeholder 3">
            <a:extLst>
              <a:ext uri="{FF2B5EF4-FFF2-40B4-BE49-F238E27FC236}">
                <a16:creationId xmlns:a16="http://schemas.microsoft.com/office/drawing/2014/main" id="{A3A0C7D4-FAF8-452E-8DC8-FD86970560F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0B7319D-B677-49C3-9618-7BA67EEB59A7}" type="slidenum">
              <a:rPr lang="ko-KR" altLang="en-US"/>
              <a:pPr/>
              <a:t>144</a:t>
            </a:fld>
            <a:endParaRPr lang="en-US" altLang="ko-K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A7B9BB77-C128-40BF-8B4E-811F25FB5B3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BCE83B1-FE72-4CBB-B149-158B8ED64F90}" type="slidenum">
              <a:rPr lang="en-US" altLang="en-US"/>
              <a:pPr/>
              <a:t>146</a:t>
            </a:fld>
            <a:endParaRPr lang="en-US" altLang="en-US"/>
          </a:p>
        </p:txBody>
      </p:sp>
      <p:sp>
        <p:nvSpPr>
          <p:cNvPr id="205826" name="Rectangle 2">
            <a:extLst>
              <a:ext uri="{FF2B5EF4-FFF2-40B4-BE49-F238E27FC236}">
                <a16:creationId xmlns:a16="http://schemas.microsoft.com/office/drawing/2014/main" id="{C5C4DF1F-BB37-4DFC-AA4F-559FAECCE11F}"/>
              </a:ext>
            </a:extLst>
          </p:cNvPr>
          <p:cNvSpPr>
            <a:spLocks noGrp="1" noRot="1" noChangeAspect="1" noChangeArrowheads="1" noTextEdit="1"/>
          </p:cNvSpPr>
          <p:nvPr>
            <p:ph type="sldImg"/>
          </p:nvPr>
        </p:nvSpPr>
        <p:spPr>
          <a:xfrm>
            <a:off x="406400" y="711200"/>
            <a:ext cx="6451600" cy="3629025"/>
          </a:xfrm>
          <a:ln/>
        </p:spPr>
      </p:sp>
      <p:sp>
        <p:nvSpPr>
          <p:cNvPr id="167940" name="Rectangle 3">
            <a:extLst>
              <a:ext uri="{FF2B5EF4-FFF2-40B4-BE49-F238E27FC236}">
                <a16:creationId xmlns:a16="http://schemas.microsoft.com/office/drawing/2014/main" id="{EDED9837-ED62-4377-9279-1DAF4FEED45C}"/>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1BFADC23-DBC9-44F9-BDB2-0CF27E3F4E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4C75934-C6C6-43D1-9D20-F4D26498C53E}" type="slidenum">
              <a:rPr lang="en-US" altLang="en-US"/>
              <a:pPr/>
              <a:t>147</a:t>
            </a:fld>
            <a:endParaRPr lang="en-US" altLang="en-US"/>
          </a:p>
        </p:txBody>
      </p:sp>
      <p:sp>
        <p:nvSpPr>
          <p:cNvPr id="207874" name="Rectangle 2">
            <a:extLst>
              <a:ext uri="{FF2B5EF4-FFF2-40B4-BE49-F238E27FC236}">
                <a16:creationId xmlns:a16="http://schemas.microsoft.com/office/drawing/2014/main" id="{AFA3C154-116F-4E8A-8F2B-477E5BD5D67C}"/>
              </a:ext>
            </a:extLst>
          </p:cNvPr>
          <p:cNvSpPr>
            <a:spLocks noGrp="1" noRot="1" noChangeAspect="1" noChangeArrowheads="1" noTextEdit="1"/>
          </p:cNvSpPr>
          <p:nvPr>
            <p:ph type="sldImg"/>
          </p:nvPr>
        </p:nvSpPr>
        <p:spPr>
          <a:xfrm>
            <a:off x="406400" y="711200"/>
            <a:ext cx="6451600" cy="3629025"/>
          </a:xfrm>
          <a:ln/>
        </p:spPr>
      </p:sp>
      <p:sp>
        <p:nvSpPr>
          <p:cNvPr id="169988" name="Rectangle 3">
            <a:extLst>
              <a:ext uri="{FF2B5EF4-FFF2-40B4-BE49-F238E27FC236}">
                <a16:creationId xmlns:a16="http://schemas.microsoft.com/office/drawing/2014/main" id="{91D87F7B-731B-422D-8F3B-BBBCD51BDFB7}"/>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D7C6E057-0887-490A-B12E-30370DC046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4D40274-3780-4535-80A6-7F0CBAD7529F}" type="slidenum">
              <a:rPr lang="en-US" altLang="en-US"/>
              <a:pPr/>
              <a:t>148</a:t>
            </a:fld>
            <a:endParaRPr lang="en-US" altLang="en-US"/>
          </a:p>
        </p:txBody>
      </p:sp>
      <p:sp>
        <p:nvSpPr>
          <p:cNvPr id="209922" name="Rectangle 2">
            <a:extLst>
              <a:ext uri="{FF2B5EF4-FFF2-40B4-BE49-F238E27FC236}">
                <a16:creationId xmlns:a16="http://schemas.microsoft.com/office/drawing/2014/main" id="{C69B75C2-0422-42BD-A617-64E9EE4EB3DB}"/>
              </a:ext>
            </a:extLst>
          </p:cNvPr>
          <p:cNvSpPr>
            <a:spLocks noGrp="1" noRot="1" noChangeAspect="1" noChangeArrowheads="1" noTextEdit="1"/>
          </p:cNvSpPr>
          <p:nvPr>
            <p:ph type="sldImg"/>
          </p:nvPr>
        </p:nvSpPr>
        <p:spPr>
          <a:xfrm>
            <a:off x="406400" y="711200"/>
            <a:ext cx="6451600" cy="3629025"/>
          </a:xfrm>
          <a:ln/>
        </p:spPr>
      </p:sp>
      <p:sp>
        <p:nvSpPr>
          <p:cNvPr id="172036" name="Rectangle 3">
            <a:extLst>
              <a:ext uri="{FF2B5EF4-FFF2-40B4-BE49-F238E27FC236}">
                <a16:creationId xmlns:a16="http://schemas.microsoft.com/office/drawing/2014/main" id="{E000B427-12A4-45C8-9AF8-7AD868A45AC9}"/>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1340E2F2-70B1-4FB7-ABC0-F98F73066A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41A5191-2310-4AFC-A29A-D0738CAE3C2D}" type="slidenum">
              <a:rPr lang="en-US" altLang="en-US"/>
              <a:pPr/>
              <a:t>149</a:t>
            </a:fld>
            <a:endParaRPr lang="en-US" altLang="en-US"/>
          </a:p>
        </p:txBody>
      </p:sp>
      <p:sp>
        <p:nvSpPr>
          <p:cNvPr id="211970" name="Rectangle 2">
            <a:extLst>
              <a:ext uri="{FF2B5EF4-FFF2-40B4-BE49-F238E27FC236}">
                <a16:creationId xmlns:a16="http://schemas.microsoft.com/office/drawing/2014/main" id="{3D47770B-3233-4DE5-BFD1-51A4181BB71C}"/>
              </a:ext>
            </a:extLst>
          </p:cNvPr>
          <p:cNvSpPr>
            <a:spLocks noGrp="1" noRot="1" noChangeAspect="1" noChangeArrowheads="1" noTextEdit="1"/>
          </p:cNvSpPr>
          <p:nvPr>
            <p:ph type="sldImg"/>
          </p:nvPr>
        </p:nvSpPr>
        <p:spPr>
          <a:xfrm>
            <a:off x="406400" y="711200"/>
            <a:ext cx="6451600" cy="3629025"/>
          </a:xfrm>
          <a:ln/>
        </p:spPr>
      </p:sp>
      <p:sp>
        <p:nvSpPr>
          <p:cNvPr id="174084" name="Rectangle 3">
            <a:extLst>
              <a:ext uri="{FF2B5EF4-FFF2-40B4-BE49-F238E27FC236}">
                <a16:creationId xmlns:a16="http://schemas.microsoft.com/office/drawing/2014/main" id="{0D4629D5-D67C-42DF-8FF7-C079E06AEB48}"/>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7B0E2FDB-3E8C-4A7B-BF77-72438D4DD1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045B3F0-F5CB-4E52-A86D-9A3F90D54524}" type="slidenum">
              <a:rPr lang="en-US" altLang="en-US"/>
              <a:pPr/>
              <a:t>150</a:t>
            </a:fld>
            <a:endParaRPr lang="en-US" altLang="en-US"/>
          </a:p>
        </p:txBody>
      </p:sp>
      <p:sp>
        <p:nvSpPr>
          <p:cNvPr id="214018" name="Rectangle 2">
            <a:extLst>
              <a:ext uri="{FF2B5EF4-FFF2-40B4-BE49-F238E27FC236}">
                <a16:creationId xmlns:a16="http://schemas.microsoft.com/office/drawing/2014/main" id="{3547A396-D83C-46BE-8C2A-D7AC49345081}"/>
              </a:ext>
            </a:extLst>
          </p:cNvPr>
          <p:cNvSpPr>
            <a:spLocks noGrp="1" noRot="1" noChangeAspect="1" noChangeArrowheads="1" noTextEdit="1"/>
          </p:cNvSpPr>
          <p:nvPr>
            <p:ph type="sldImg"/>
          </p:nvPr>
        </p:nvSpPr>
        <p:spPr>
          <a:xfrm>
            <a:off x="406400" y="711200"/>
            <a:ext cx="6451600" cy="3629025"/>
          </a:xfrm>
          <a:ln/>
        </p:spPr>
      </p:sp>
      <p:sp>
        <p:nvSpPr>
          <p:cNvPr id="176132" name="Rectangle 3">
            <a:extLst>
              <a:ext uri="{FF2B5EF4-FFF2-40B4-BE49-F238E27FC236}">
                <a16:creationId xmlns:a16="http://schemas.microsoft.com/office/drawing/2014/main" id="{C85D4EAA-A442-4414-9A55-10DFB523454B}"/>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14FEE6C7-195D-49E0-8ADD-D979C5224A3F}"/>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107A6416-F841-4B29-9548-4711508E758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6867" name="Slide Number Placeholder 3">
            <a:extLst>
              <a:ext uri="{FF2B5EF4-FFF2-40B4-BE49-F238E27FC236}">
                <a16:creationId xmlns:a16="http://schemas.microsoft.com/office/drawing/2014/main" id="{36F91E68-4881-481D-BE14-F1B40ED4417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1FACD8-E800-405C-9E7E-FCB12B220289}" type="slidenum">
              <a:rPr lang="en-US" altLang="en-US"/>
              <a:pPr/>
              <a:t>11</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C7DBE997-0EBA-4516-9343-F9384D2209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72CAAF-5CCC-4E18-A79C-1D1318E47AAE}" type="slidenum">
              <a:rPr lang="en-US" altLang="en-US"/>
              <a:pPr/>
              <a:t>151</a:t>
            </a:fld>
            <a:endParaRPr lang="en-US" altLang="en-US"/>
          </a:p>
        </p:txBody>
      </p:sp>
      <p:sp>
        <p:nvSpPr>
          <p:cNvPr id="216066" name="Rectangle 2">
            <a:extLst>
              <a:ext uri="{FF2B5EF4-FFF2-40B4-BE49-F238E27FC236}">
                <a16:creationId xmlns:a16="http://schemas.microsoft.com/office/drawing/2014/main" id="{84BAA3BE-F3B9-4BA3-8103-C4DAE62E6AE5}"/>
              </a:ext>
            </a:extLst>
          </p:cNvPr>
          <p:cNvSpPr>
            <a:spLocks noGrp="1" noRot="1" noChangeAspect="1" noChangeArrowheads="1" noTextEdit="1"/>
          </p:cNvSpPr>
          <p:nvPr>
            <p:ph type="sldImg"/>
          </p:nvPr>
        </p:nvSpPr>
        <p:spPr>
          <a:xfrm>
            <a:off x="406400" y="711200"/>
            <a:ext cx="6451600" cy="3629025"/>
          </a:xfrm>
          <a:ln/>
        </p:spPr>
      </p:sp>
      <p:sp>
        <p:nvSpPr>
          <p:cNvPr id="178180" name="Rectangle 3">
            <a:extLst>
              <a:ext uri="{FF2B5EF4-FFF2-40B4-BE49-F238E27FC236}">
                <a16:creationId xmlns:a16="http://schemas.microsoft.com/office/drawing/2014/main" id="{8396AC0A-F6D5-400E-9931-BB805662B5F6}"/>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F4272864-70F2-46C0-B5AF-EDF48C9ED5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E12D7C1-1223-4D79-9EE8-165F14197AFE}" type="slidenum">
              <a:rPr lang="en-US" altLang="en-US"/>
              <a:pPr/>
              <a:t>152</a:t>
            </a:fld>
            <a:endParaRPr lang="en-US" altLang="en-US"/>
          </a:p>
        </p:txBody>
      </p:sp>
      <p:sp>
        <p:nvSpPr>
          <p:cNvPr id="218114" name="Rectangle 2">
            <a:extLst>
              <a:ext uri="{FF2B5EF4-FFF2-40B4-BE49-F238E27FC236}">
                <a16:creationId xmlns:a16="http://schemas.microsoft.com/office/drawing/2014/main" id="{2F54D079-0E8F-4D8B-8D7A-516067657ABE}"/>
              </a:ext>
            </a:extLst>
          </p:cNvPr>
          <p:cNvSpPr>
            <a:spLocks noGrp="1" noRot="1" noChangeAspect="1" noChangeArrowheads="1" noTextEdit="1"/>
          </p:cNvSpPr>
          <p:nvPr>
            <p:ph type="sldImg"/>
          </p:nvPr>
        </p:nvSpPr>
        <p:spPr>
          <a:xfrm>
            <a:off x="406400" y="711200"/>
            <a:ext cx="6451600" cy="3629025"/>
          </a:xfrm>
          <a:ln/>
        </p:spPr>
      </p:sp>
      <p:sp>
        <p:nvSpPr>
          <p:cNvPr id="180228" name="Rectangle 3">
            <a:extLst>
              <a:ext uri="{FF2B5EF4-FFF2-40B4-BE49-F238E27FC236}">
                <a16:creationId xmlns:a16="http://schemas.microsoft.com/office/drawing/2014/main" id="{55A6BA05-1BB5-48B2-87B9-6285728CAED0}"/>
              </a:ext>
            </a:extLst>
          </p:cNvPr>
          <p:cNvSpPr>
            <a:spLocks noGrp="1" noChangeArrowheads="1"/>
          </p:cNvSpPr>
          <p:nvPr>
            <p:ph type="body" idx="1"/>
          </p:nvPr>
        </p:nvSpPr>
        <p:spPr>
          <a:xfrm>
            <a:off x="957263" y="4578350"/>
            <a:ext cx="5346700" cy="4337050"/>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8F2E6BC0-31D8-4A99-801F-BCF56799CB99}"/>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79" tIns="47540" rIns="95079" bIns="47540" anchor="b"/>
          <a:lstStyle>
            <a:lvl1pPr defTabSz="950913">
              <a:defRPr>
                <a:solidFill>
                  <a:schemeClr val="tx1"/>
                </a:solidFill>
                <a:latin typeface="Arial" panose="020B0604020202020204" pitchFamily="34" charset="0"/>
                <a:ea typeface="MS PGothic" panose="020B0600070205080204" pitchFamily="34" charset="-128"/>
              </a:defRPr>
            </a:lvl1pPr>
            <a:lvl2pPr marL="742950" indent="-285750" defTabSz="950913">
              <a:defRPr>
                <a:solidFill>
                  <a:schemeClr val="tx1"/>
                </a:solidFill>
                <a:latin typeface="Arial" panose="020B0604020202020204" pitchFamily="34" charset="0"/>
                <a:ea typeface="MS PGothic" panose="020B0600070205080204" pitchFamily="34" charset="-128"/>
              </a:defRPr>
            </a:lvl2pPr>
            <a:lvl3pPr marL="1143000" indent="-228600" defTabSz="950913">
              <a:defRPr>
                <a:solidFill>
                  <a:schemeClr val="tx1"/>
                </a:solidFill>
                <a:latin typeface="Arial" panose="020B0604020202020204" pitchFamily="34" charset="0"/>
                <a:ea typeface="MS PGothic" panose="020B0600070205080204" pitchFamily="34" charset="-128"/>
              </a:defRPr>
            </a:lvl3pPr>
            <a:lvl4pPr marL="1600200" indent="-228600" defTabSz="950913">
              <a:defRPr>
                <a:solidFill>
                  <a:schemeClr val="tx1"/>
                </a:solidFill>
                <a:latin typeface="Arial" panose="020B0604020202020204" pitchFamily="34" charset="0"/>
                <a:ea typeface="MS PGothic" panose="020B0600070205080204" pitchFamily="34" charset="-128"/>
              </a:defRPr>
            </a:lvl4pPr>
            <a:lvl5pPr marL="2057400" indent="-228600" defTabSz="950913">
              <a:defRPr>
                <a:solidFill>
                  <a:schemeClr val="tx1"/>
                </a:solidFill>
                <a:latin typeface="Arial" panose="020B0604020202020204" pitchFamily="34" charset="0"/>
                <a:ea typeface="MS PGothic" panose="020B0600070205080204" pitchFamily="34" charset="-128"/>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fld id="{A0F40044-F02D-4913-A1A9-E5A8902012B8}" type="slidenum">
              <a:rPr lang="en-US" altLang="en-US" sz="1200">
                <a:latin typeface="Times New Roman" panose="02020603050405020304" pitchFamily="18" charset="0"/>
              </a:rPr>
              <a:pPr algn="r"/>
              <a:t>154</a:t>
            </a:fld>
            <a:endParaRPr lang="en-US" altLang="en-US" sz="1200">
              <a:latin typeface="Times New Roman" panose="02020603050405020304" pitchFamily="18" charset="0"/>
            </a:endParaRPr>
          </a:p>
        </p:txBody>
      </p:sp>
      <p:sp>
        <p:nvSpPr>
          <p:cNvPr id="221186" name="Rectangle 2">
            <a:extLst>
              <a:ext uri="{FF2B5EF4-FFF2-40B4-BE49-F238E27FC236}">
                <a16:creationId xmlns:a16="http://schemas.microsoft.com/office/drawing/2014/main" id="{EE054EA0-5F11-4D9F-A8DE-C8BC4CDB6F69}"/>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38C945A7-A4FA-4CF8-912A-558D9E75413B}"/>
              </a:ext>
            </a:extLst>
          </p:cNvPr>
          <p:cNvSpPr>
            <a:spLocks noGrp="1" noChangeArrowheads="1"/>
          </p:cNvSpPr>
          <p:nvPr>
            <p:ph type="body" idx="1"/>
          </p:nvPr>
        </p:nvSpPr>
        <p:spPr/>
        <p:txBody>
          <a:bodyPr lIns="95079" tIns="47540" rIns="95079" bIns="47540"/>
          <a:lstStyle/>
          <a:p>
            <a:pPr eaLnBrk="1" hangingPunct="1">
              <a:defRPr/>
            </a:pPr>
            <a:r>
              <a:rPr lang="en-US">
                <a:ea typeface="ＭＳ Ｐゴシック" charset="0"/>
                <a:cs typeface="+mn-cs"/>
              </a:rPr>
              <a:t>Maybe remove </a:t>
            </a:r>
            <a:r>
              <a:rPr lang="en-US" sz="1400">
                <a:ea typeface="ＭＳ Ｐゴシック" charset="0"/>
                <a:cs typeface="+mn-cs"/>
              </a:rPr>
              <a:t>measurement bridges and counter circuits?  Add TDR; what about ESD/EOS?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a:extLst>
              <a:ext uri="{FF2B5EF4-FFF2-40B4-BE49-F238E27FC236}">
                <a16:creationId xmlns:a16="http://schemas.microsoft.com/office/drawing/2014/main" id="{C2780DAF-782C-4FC3-973B-96A1AEBF9D07}"/>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852EE728-1A86-42C6-8EF9-9C1A1B32B225}"/>
              </a:ext>
            </a:extLst>
          </p:cNvPr>
          <p:cNvSpPr>
            <a:spLocks noGrp="1" noChangeArrowheads="1"/>
          </p:cNvSpPr>
          <p:nvPr>
            <p:ph type="body" idx="1"/>
          </p:nvPr>
        </p:nvSpPr>
        <p:spPr/>
        <p:txBody>
          <a:bodyPr/>
          <a:lstStyle/>
          <a:p>
            <a:pPr eaLnBrk="1" hangingPunct="1">
              <a:defRPr/>
            </a:pPr>
            <a:r>
              <a:rPr lang="en-US" altLang="en-US">
                <a:latin typeface="Arial" panose="020B0604020202020204" pitchFamily="34" charset="0"/>
              </a:rPr>
              <a:t>Scanning acoustic microscopes typically image using three modes: </a:t>
            </a:r>
          </a:p>
          <a:p>
            <a:pPr lvl="1" eaLnBrk="1" hangingPunct="1">
              <a:defRPr/>
            </a:pPr>
            <a:r>
              <a:rPr lang="en-US" altLang="en-US">
                <a:latin typeface="Arial" panose="020B0604020202020204" pitchFamily="34" charset="0"/>
              </a:rPr>
              <a:t>A-Scan: transducer remains stationary at a single point above the sample and is focused to a specific depth within the sample.</a:t>
            </a:r>
          </a:p>
          <a:p>
            <a:pPr lvl="1" eaLnBrk="1" hangingPunct="1">
              <a:defRPr/>
            </a:pPr>
            <a:r>
              <a:rPr lang="en-US" altLang="en-US">
                <a:latin typeface="Arial" panose="020B0604020202020204" pitchFamily="34" charset="0"/>
              </a:rPr>
              <a:t>B-Scan: transducer mechanically rasters in the x direction and scans increments in the z direction; B‑mode scanning generates a vertical cross-section image.  </a:t>
            </a:r>
          </a:p>
          <a:p>
            <a:pPr lvl="1" eaLnBrk="1" hangingPunct="1">
              <a:defRPr/>
            </a:pPr>
            <a:r>
              <a:rPr lang="en-US" altLang="en-US">
                <a:latin typeface="Arial" panose="020B0604020202020204" pitchFamily="34" charset="0"/>
              </a:rPr>
              <a:t>C-Scan: transducer mechanically rasters in the x-direction and scans increments in the y-direction; C-mode generates an x-y planar image at a specific depth within the sample. </a:t>
            </a:r>
          </a:p>
          <a:p>
            <a:pPr eaLnBrk="1" hangingPunct="1">
              <a:defRPr/>
            </a:pPr>
            <a:endParaRPr lang="en-US" altLang="en-US">
              <a:latin typeface="Arial" panose="020B0604020202020204" pitchFamily="34" charset="0"/>
            </a:endParaRPr>
          </a:p>
          <a:p>
            <a:pPr eaLnBrk="1" hangingPunct="1">
              <a:defRPr/>
            </a:pPr>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a:extLst>
              <a:ext uri="{FF2B5EF4-FFF2-40B4-BE49-F238E27FC236}">
                <a16:creationId xmlns:a16="http://schemas.microsoft.com/office/drawing/2014/main" id="{23AC1EAF-D484-4734-B69B-56F49ED2DA00}"/>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EA76D18F-563D-4A08-BED3-2E0E770FCF49}"/>
              </a:ext>
            </a:extLst>
          </p:cNvPr>
          <p:cNvSpPr>
            <a:spLocks noGrp="1" noChangeArrowheads="1"/>
          </p:cNvSpPr>
          <p:nvPr>
            <p:ph type="body" idx="1"/>
          </p:nvPr>
        </p:nvSpPr>
        <p:spPr/>
        <p:txBody>
          <a:bodyPr/>
          <a:lstStyle/>
          <a:p>
            <a:pPr eaLnBrk="1" hangingPunct="1">
              <a:defRPr/>
            </a:pPr>
            <a:r>
              <a:rPr lang="en-US" altLang="en-US">
                <a:latin typeface="Arial" panose="020B0604020202020204" pitchFamily="34" charset="0"/>
              </a:rPr>
              <a:t>X-ray radiography is used in degradation and failure analysis, for assessment of internal damage, defects, and degradation in microelectronic devices and printed wiring boards.  </a:t>
            </a:r>
          </a:p>
          <a:p>
            <a:pPr eaLnBrk="1" hangingPunct="1">
              <a:defRPr/>
            </a:pPr>
            <a:r>
              <a:rPr lang="en-US" altLang="en-US">
                <a:latin typeface="Arial" panose="020B0604020202020204" pitchFamily="34" charset="0"/>
              </a:rPr>
              <a:t>X-ray can be potentially destructive in some integrated circuits (ICs) such as electrically erasable programmable read only memories (EPROMs) and may alter natural quartz crystal frequency.  </a:t>
            </a:r>
          </a:p>
          <a:p>
            <a:pPr eaLnBrk="1" hangingPunct="1">
              <a:defRPr/>
            </a:pPr>
            <a:r>
              <a:rPr lang="en-US" altLang="en-US">
                <a:latin typeface="Arial" panose="020B0604020202020204" pitchFamily="34" charset="0"/>
              </a:rPr>
              <a:t>Illuminating a sample with X-ray energy provides images based on material density that allow characterization of failures and quality issues. </a:t>
            </a:r>
          </a:p>
          <a:p>
            <a:pPr eaLnBrk="1" hangingPunct="1">
              <a:defRPr/>
            </a:pPr>
            <a:r>
              <a:rPr lang="en-US" altLang="en-US">
                <a:latin typeface="Arial" panose="020B0604020202020204" pitchFamily="34" charset="0"/>
              </a:rPr>
              <a:t>Anomalies such as solder voiding, wirebond sweep, and wirebond breakage can be detected using X-ray.  In addition, using an X-ray microscope to inspect a sample from a die-attachment process can reveal anomalies such as die-attach voiding, solder pooling, or die shifting, that can be corrected quickly.</a:t>
            </a:r>
          </a:p>
          <a:p>
            <a:pPr eaLnBrk="1" hangingPunct="1">
              <a:defRPr/>
            </a:pPr>
            <a:endParaRPr lang="en-US" altLang="en-US">
              <a:latin typeface="Arial" panose="020B0604020202020204" pitchFamily="34" charset="0"/>
            </a:endParaRPr>
          </a:p>
          <a:p>
            <a:pPr eaLnBrk="1" hangingPunct="1">
              <a:defRPr/>
            </a:pPr>
            <a:r>
              <a:rPr lang="en-US" altLang="en-US">
                <a:latin typeface="Arial" panose="020B0604020202020204" pitchFamily="34" charset="0"/>
              </a:rPr>
              <a:t>Under a high-voltage potential, electrons are emitted from a heated tungsten filament and are accelerated and focused onto a metal (e.g., tungsten or copper) anode.</a:t>
            </a:r>
          </a:p>
          <a:p>
            <a:pPr eaLnBrk="1" hangingPunct="1">
              <a:defRPr/>
            </a:pPr>
            <a:r>
              <a:rPr lang="en-US" altLang="en-US">
                <a:latin typeface="Arial" panose="020B0604020202020204" pitchFamily="34" charset="0"/>
              </a:rPr>
              <a:t>Primary beam electrons decelerate as they collide with the atoms of the target anode, and X-rays are generated due to the energy released by these collisions. </a:t>
            </a:r>
          </a:p>
          <a:p>
            <a:pPr eaLnBrk="1" hangingPunct="1">
              <a:defRPr/>
            </a:pPr>
            <a:r>
              <a:rPr lang="en-US" altLang="en-US">
                <a:latin typeface="Arial" panose="020B0604020202020204" pitchFamily="34" charset="0"/>
              </a:rPr>
              <a:t>Generated X-rays are emitted in all directions, so the X-ray beam is directed onto the sample by allowing the X-rays to escape from the tube only through carefully positioned windows.  </a:t>
            </a:r>
          </a:p>
          <a:p>
            <a:pPr eaLnBrk="1" hangingPunct="1">
              <a:defRPr/>
            </a:pPr>
            <a:r>
              <a:rPr lang="en-US" altLang="en-US">
                <a:latin typeface="Arial" panose="020B0604020202020204" pitchFamily="34" charset="0"/>
              </a:rPr>
              <a:t>X-ray tubes are usually evacuated to pressures on the order of 10-4 Torr to minimize the collision of electrons with gas molecules, and permanently sealed tubes are often used to avoid the need for a vacuum pumping system. </a:t>
            </a:r>
          </a:p>
          <a:p>
            <a:pPr eaLnBrk="1" hangingPunct="1">
              <a:defRPr/>
            </a:pPr>
            <a:r>
              <a:rPr lang="en-US" altLang="en-US">
                <a:latin typeface="Arial" panose="020B0604020202020204" pitchFamily="34" charset="0"/>
              </a:rPr>
              <a:t>The quantity of X-rays emitted by the tube is controlled by varying the current heating the tungsten filament, while the lower wavelength limit of the X-rays is determined by the magnitude of the accelerating voltage. </a:t>
            </a:r>
          </a:p>
          <a:p>
            <a:pPr eaLnBrk="1" hangingPunct="1">
              <a:defRPr/>
            </a:pPr>
            <a:endParaRPr lang="en-US" altLang="en-US">
              <a:latin typeface="Arial" panose="020B0604020202020204" pitchFamily="34" charset="0"/>
            </a:endParaRPr>
          </a:p>
          <a:p>
            <a:pPr eaLnBrk="1" hangingPunct="1">
              <a:defRPr/>
            </a:pPr>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a:extLst>
              <a:ext uri="{FF2B5EF4-FFF2-40B4-BE49-F238E27FC236}">
                <a16:creationId xmlns:a16="http://schemas.microsoft.com/office/drawing/2014/main" id="{1323277E-1DB0-46A4-A9B9-5848C932FFCE}"/>
              </a:ext>
            </a:extLst>
          </p:cNvPr>
          <p:cNvSpPr>
            <a:spLocks noGrp="1" noRot="1" noChangeAspect="1" noChangeArrowheads="1" noTextEdit="1"/>
          </p:cNvSpPr>
          <p:nvPr>
            <p:ph type="sldImg"/>
          </p:nvPr>
        </p:nvSpPr>
        <p:spPr>
          <a:xfrm>
            <a:off x="457200" y="720725"/>
            <a:ext cx="6402388" cy="3602038"/>
          </a:xfrm>
          <a:ln/>
        </p:spPr>
      </p:sp>
      <p:sp>
        <p:nvSpPr>
          <p:cNvPr id="228355" name="Rectangle 3">
            <a:extLst>
              <a:ext uri="{FF2B5EF4-FFF2-40B4-BE49-F238E27FC236}">
                <a16:creationId xmlns:a16="http://schemas.microsoft.com/office/drawing/2014/main" id="{036CF7CF-70DB-4F00-AA5E-D73375464A26}"/>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a:extLst>
              <a:ext uri="{FF2B5EF4-FFF2-40B4-BE49-F238E27FC236}">
                <a16:creationId xmlns:a16="http://schemas.microsoft.com/office/drawing/2014/main" id="{B5834437-5448-4A3D-A879-EE0AB5768EBC}"/>
              </a:ext>
            </a:extLst>
          </p:cNvPr>
          <p:cNvSpPr>
            <a:spLocks noGrp="1" noRot="1" noChangeAspect="1" noChangeArrowheads="1" noTextEdit="1"/>
          </p:cNvSpPr>
          <p:nvPr>
            <p:ph type="sldImg"/>
          </p:nvPr>
        </p:nvSpPr>
        <p:spPr>
          <a:xfrm>
            <a:off x="457200" y="720725"/>
            <a:ext cx="6402388" cy="3602038"/>
          </a:xfrm>
          <a:ln/>
        </p:spPr>
      </p:sp>
      <p:sp>
        <p:nvSpPr>
          <p:cNvPr id="230403" name="Rectangle 3">
            <a:extLst>
              <a:ext uri="{FF2B5EF4-FFF2-40B4-BE49-F238E27FC236}">
                <a16:creationId xmlns:a16="http://schemas.microsoft.com/office/drawing/2014/main" id="{7B9713BF-C8E9-4192-ADD4-2955B7FB064F}"/>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D3CF005D-E1BF-4267-B322-EE50F54FBBFD}"/>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2D2B198F-A69B-4884-BEE1-E9B41C7C91BF}"/>
              </a:ext>
            </a:extLst>
          </p:cNvPr>
          <p:cNvSpPr>
            <a:spLocks noGrp="1" noChangeArrowheads="1"/>
          </p:cNvSpPr>
          <p:nvPr>
            <p:ph type="body" idx="1"/>
          </p:nvPr>
        </p:nvSpPr>
        <p:spPr/>
        <p:txBody>
          <a:bodyPr/>
          <a:lstStyle/>
          <a:p>
            <a:pPr eaLnBrk="1" hangingPunct="1">
              <a:defRPr/>
            </a:pPr>
            <a:r>
              <a:rPr lang="en-US">
                <a:ea typeface="ＭＳ Ｐゴシック" charset="0"/>
                <a:cs typeface="+mn-cs"/>
              </a:rPr>
              <a:t>Inverted Metallograph</a:t>
            </a:r>
          </a:p>
          <a:p>
            <a:pPr lvl="1" eaLnBrk="1" hangingPunct="1">
              <a:defRPr/>
            </a:pPr>
            <a:r>
              <a:rPr lang="en-US">
                <a:ea typeface="ＭＳ Ｐゴシック" charset="0"/>
              </a:rPr>
              <a:t>No leveling device needed</a:t>
            </a:r>
          </a:p>
          <a:p>
            <a:pPr lvl="1" eaLnBrk="1" hangingPunct="1">
              <a:defRPr/>
            </a:pPr>
            <a:r>
              <a:rPr lang="en-US">
                <a:ea typeface="ＭＳ Ｐゴシック" charset="0"/>
              </a:rPr>
              <a:t>Observations of large specimens or entire holder possible</a:t>
            </a:r>
          </a:p>
          <a:p>
            <a:pPr eaLnBrk="1" hangingPunct="1">
              <a:defRPr/>
            </a:pPr>
            <a:r>
              <a:rPr lang="en-US">
                <a:ea typeface="ＭＳ Ｐゴシック" charset="0"/>
                <a:cs typeface="+mn-cs"/>
              </a:rPr>
              <a:t>Upright Microscope</a:t>
            </a:r>
          </a:p>
          <a:p>
            <a:pPr lvl="1" eaLnBrk="1" hangingPunct="1">
              <a:defRPr/>
            </a:pPr>
            <a:r>
              <a:rPr lang="en-US">
                <a:ea typeface="ＭＳ Ｐゴシック" charset="0"/>
              </a:rPr>
              <a:t>More economical</a:t>
            </a:r>
          </a:p>
          <a:p>
            <a:pPr lvl="1" eaLnBrk="1" hangingPunct="1">
              <a:defRPr/>
            </a:pPr>
            <a:r>
              <a:rPr lang="en-US">
                <a:ea typeface="ＭＳ Ｐゴシック" charset="0"/>
              </a:rPr>
              <a:t>Easier viewing</a:t>
            </a:r>
          </a:p>
          <a:p>
            <a:pPr lvl="1" eaLnBrk="1" hangingPunct="1">
              <a:defRPr/>
            </a:pPr>
            <a:r>
              <a:rPr lang="en-US">
                <a:ea typeface="ＭＳ Ｐゴシック" charset="0"/>
              </a:rPr>
              <a:t>Limited in terms of specimen height</a:t>
            </a:r>
          </a:p>
          <a:p>
            <a:pPr eaLnBrk="1" hangingPunct="1">
              <a:defRPr/>
            </a:pPr>
            <a:endParaRPr lang="en-US">
              <a:ea typeface="ＭＳ Ｐゴシック"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a:extLst>
              <a:ext uri="{FF2B5EF4-FFF2-40B4-BE49-F238E27FC236}">
                <a16:creationId xmlns:a16="http://schemas.microsoft.com/office/drawing/2014/main" id="{9A5F3BCF-12D8-4A51-A360-6DBF8AC006A4}"/>
              </a:ext>
            </a:extLst>
          </p:cNvPr>
          <p:cNvSpPr>
            <a:spLocks noGrp="1" noRot="1" noChangeAspect="1" noChangeArrowheads="1" noTextEdit="1"/>
          </p:cNvSpPr>
          <p:nvPr>
            <p:ph type="sldImg"/>
          </p:nvPr>
        </p:nvSpPr>
        <p:spPr>
          <a:ln/>
        </p:spPr>
      </p:sp>
      <p:sp>
        <p:nvSpPr>
          <p:cNvPr id="242691" name="Rectangle 3">
            <a:extLst>
              <a:ext uri="{FF2B5EF4-FFF2-40B4-BE49-F238E27FC236}">
                <a16:creationId xmlns:a16="http://schemas.microsoft.com/office/drawing/2014/main" id="{3BB92145-D611-4C1E-B168-EEFAD349421D}"/>
              </a:ext>
            </a:extLst>
          </p:cNvPr>
          <p:cNvSpPr>
            <a:spLocks noGrp="1" noChangeArrowheads="1"/>
          </p:cNvSpPr>
          <p:nvPr>
            <p:ph type="body" idx="1"/>
          </p:nvPr>
        </p:nvSpPr>
        <p:spPr/>
        <p:txBody>
          <a:bodyPr/>
          <a:lstStyle/>
          <a:p>
            <a:pPr eaLnBrk="1" hangingPunct="1">
              <a:defRPr/>
            </a:pPr>
            <a:r>
              <a:rPr lang="en-US" altLang="en-US">
                <a:latin typeface="Arial" panose="020B0604020202020204" pitchFamily="34" charset="0"/>
              </a:rPr>
              <a:t>The environmental SEM or ESEM was developed in the mid-1980s.  Its primary advantages lie in permitting the operator to vary the sample environment through a range of pressures, temperatures, and gas compositions.  </a:t>
            </a:r>
          </a:p>
          <a:p>
            <a:pPr eaLnBrk="1" hangingPunct="1">
              <a:defRPr/>
            </a:pPr>
            <a:r>
              <a:rPr lang="en-US" altLang="en-US">
                <a:latin typeface="Arial" panose="020B0604020202020204" pitchFamily="34" charset="0"/>
              </a:rPr>
              <a:t>The environmental SEM retains all of the performance advantages of a conventional SEM, but removes the high vacuum constraint on the environment.  Wet, oily, dirty, nonconductive samples may be examined in their natural states without modification or preparation such as the conductive coating necessary for SEM viewing.  </a:t>
            </a:r>
          </a:p>
          <a:p>
            <a:pPr eaLnBrk="1" hangingPunct="1">
              <a:defRPr/>
            </a:pPr>
            <a:r>
              <a:rPr lang="en-US" altLang="en-US">
                <a:latin typeface="Arial" panose="020B0604020202020204" pitchFamily="34" charset="0"/>
              </a:rPr>
              <a:t>The ESEM offers high-resolution secondary electron imaging in a gaseous environment of practically any composition at pressures as high as 50 Torr and temperatures as high as 250°C.</a:t>
            </a:r>
          </a:p>
          <a:p>
            <a:pPr eaLnBrk="1" hangingPunct="1">
              <a:defRPr/>
            </a:pPr>
            <a:r>
              <a:rPr lang="en-US" altLang="en-US">
                <a:latin typeface="Arial" panose="020B0604020202020204" pitchFamily="34" charset="0"/>
              </a:rPr>
              <a:t> </a:t>
            </a:r>
          </a:p>
          <a:p>
            <a:pPr eaLnBrk="1" hangingPunct="1">
              <a:defRPr/>
            </a:pPr>
            <a:r>
              <a:rPr lang="en-US" altLang="en-US">
                <a:latin typeface="Arial" panose="020B0604020202020204" pitchFamily="34" charset="0"/>
              </a:rPr>
              <a:t> </a:t>
            </a:r>
          </a:p>
          <a:p>
            <a:pPr eaLnBrk="1" hangingPunct="1">
              <a:defRPr/>
            </a:pPr>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F21ABE28-E010-436D-80D7-8AF12E95ACBA}"/>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9E902462-619E-4F9B-B6CF-DDD710F31EF5}"/>
              </a:ext>
            </a:extLst>
          </p:cNvPr>
          <p:cNvSpPr>
            <a:spLocks noGrp="1" noChangeArrowheads="1"/>
          </p:cNvSpPr>
          <p:nvPr>
            <p:ph type="body" idx="1"/>
          </p:nvPr>
        </p:nvSpPr>
        <p:spPr/>
        <p:txBody>
          <a:bodyPr/>
          <a:lstStyle/>
          <a:p>
            <a:pPr eaLnBrk="1" hangingPunct="1">
              <a:defRPr/>
            </a:pPr>
            <a:r>
              <a:rPr lang="en-US" altLang="en-US">
                <a:latin typeface="Arial" panose="020B0604020202020204" pitchFamily="34" charset="0"/>
              </a:rPr>
              <a:t>Electron probe X-ray microanalysis techniques (Wavelength Dispersive Spectroscopy and Energy Dispersive Spectroscopy, WDS and EDS, respectively) use the characteristic X-rays generated from a sample by bombardment with electrons to identify the elemental constituents comprising the sample.</a:t>
            </a:r>
          </a:p>
          <a:p>
            <a:pPr eaLnBrk="1" hangingPunct="1">
              <a:defRPr/>
            </a:pPr>
            <a:endParaRPr lang="en-US" altLang="en-US">
              <a:latin typeface="Arial" panose="020B0604020202020204" pitchFamily="34" charset="0"/>
            </a:endParaRPr>
          </a:p>
          <a:p>
            <a:pPr eaLnBrk="1" hangingPunct="1">
              <a:defRPr/>
            </a:pPr>
            <a:r>
              <a:rPr lang="en-US" altLang="en-US">
                <a:latin typeface="Arial" panose="020B0604020202020204" pitchFamily="34" charset="0"/>
              </a:rPr>
              <a:t>Both techniques generate a spectrum in which the peaks correspond to specific X-ray lines and the elements can be identified. Quantitative data can also be obtained by comparing peak heights or areas in the unknown with a standard material. </a:t>
            </a:r>
          </a:p>
          <a:p>
            <a:pPr eaLnBrk="1" hangingPunct="1">
              <a:defRPr/>
            </a:pPr>
            <a:endParaRPr lang="en-US" altLang="en-US">
              <a:latin typeface="Arial" panose="020B0604020202020204" pitchFamily="34" charset="0"/>
            </a:endParaRPr>
          </a:p>
          <a:p>
            <a:pPr eaLnBrk="1" hangingPunct="1">
              <a:defRPr/>
            </a:pPr>
            <a:r>
              <a:rPr lang="en-US" altLang="en-US">
                <a:latin typeface="Arial" panose="020B0604020202020204" pitchFamily="34" charset="0"/>
              </a:rPr>
              <a:t>Of the two methods, EDS is more commonly employed. Data collection and analysis with EDS is a relatively quick and simple process because the complete spectrum of energies is acquired simultaneously. Using WDS, the spectrum is acquired sequentially as the full wavelength range is scanned. </a:t>
            </a:r>
          </a:p>
          <a:p>
            <a:pPr eaLnBrk="1" hangingPunct="1">
              <a:defRPr/>
            </a:pPr>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a:extLst>
              <a:ext uri="{FF2B5EF4-FFF2-40B4-BE49-F238E27FC236}">
                <a16:creationId xmlns:a16="http://schemas.microsoft.com/office/drawing/2014/main" id="{E810AE30-4961-40F8-8499-094565F65D3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5F71BCF-9FF9-4C08-A488-BF9517BC4D1D}"/>
              </a:ext>
            </a:extLst>
          </p:cNvPr>
          <p:cNvSpPr>
            <a:spLocks noGrp="1"/>
          </p:cNvSpPr>
          <p:nvPr>
            <p:ph type="body" idx="1"/>
          </p:nvPr>
        </p:nvSpPr>
        <p:spPr/>
        <p:txBody>
          <a:bodyPr/>
          <a:lstStyle/>
          <a:p>
            <a:pPr>
              <a:defRPr/>
            </a:pPr>
            <a:r>
              <a:rPr lang="en-US" dirty="0"/>
              <a:t>Handbook - </a:t>
            </a:r>
            <a:r>
              <a:rPr lang="en-US" altLang="zh-CN" kern="0" dirty="0">
                <a:solidFill>
                  <a:srgbClr val="000000"/>
                </a:solidFill>
                <a:latin typeface="Times New Roman"/>
                <a:ea typeface="宋体" pitchFamily="2" charset="-122"/>
              </a:rPr>
              <a:t>curve fitting a mathematical model to historical field failure data of electronic systems to determine the failure rate of electronic parts. The failure rate was expressed as a function of a generic failure rate and a set of adjustment factors to modify this failure rate. </a:t>
            </a:r>
          </a:p>
          <a:p>
            <a:pPr>
              <a:defRPr/>
            </a:pPr>
            <a:endParaRPr lang="en-US" kern="0" dirty="0">
              <a:solidFill>
                <a:srgbClr val="000000"/>
              </a:solidFill>
              <a:latin typeface="Times New Roman"/>
              <a:ea typeface="宋体" pitchFamily="2" charset="-122"/>
            </a:endParaRPr>
          </a:p>
          <a:p>
            <a:pPr>
              <a:defRPr/>
            </a:pPr>
            <a:r>
              <a:rPr lang="en-US" altLang="zh-CN" sz="2400" dirty="0">
                <a:ea typeface="SimSun" panose="02010600030101010101" pitchFamily="2" charset="-122"/>
              </a:rPr>
              <a:t>The objective of a reliability prediction using field data is to find a failure distribution that best fits the measured field performance.  To do so, the categories of field data that need to be obtained are:</a:t>
            </a:r>
          </a:p>
          <a:p>
            <a:pPr lvl="1">
              <a:defRPr/>
            </a:pPr>
            <a:r>
              <a:rPr lang="en-US" altLang="zh-CN" dirty="0">
                <a:ea typeface="SimSun" panose="02010600030101010101" pitchFamily="2" charset="-122"/>
              </a:rPr>
              <a:t>the actual number of units in operation</a:t>
            </a:r>
          </a:p>
          <a:p>
            <a:pPr lvl="1">
              <a:defRPr/>
            </a:pPr>
            <a:r>
              <a:rPr lang="en-US" altLang="zh-CN" dirty="0">
                <a:ea typeface="SimSun" panose="02010600030101010101" pitchFamily="2" charset="-122"/>
              </a:rPr>
              <a:t>individual operating times</a:t>
            </a:r>
          </a:p>
          <a:p>
            <a:pPr lvl="1">
              <a:defRPr/>
            </a:pPr>
            <a:r>
              <a:rPr lang="en-US" altLang="zh-CN" dirty="0">
                <a:ea typeface="SimSun" panose="02010600030101010101" pitchFamily="2" charset="-122"/>
              </a:rPr>
              <a:t>the age of the unit at the time of failure (in terms of usage time, number of cycles, or number of operating hours)</a:t>
            </a:r>
          </a:p>
          <a:p>
            <a:pPr lvl="1">
              <a:defRPr/>
            </a:pPr>
            <a:endParaRPr lang="en-US" altLang="zh-CN" dirty="0">
              <a:ea typeface="SimSun" panose="02010600030101010101" pitchFamily="2" charset="-122"/>
            </a:endParaRPr>
          </a:p>
          <a:p>
            <a:pPr>
              <a:defRPr/>
            </a:pPr>
            <a:endParaRPr lang="en-US" dirty="0"/>
          </a:p>
          <a:p>
            <a:pPr>
              <a:spcAft>
                <a:spcPct val="15000"/>
              </a:spcAft>
              <a:defRPr/>
            </a:pPr>
            <a:r>
              <a:rPr lang="en-US" altLang="zh-CN" dirty="0">
                <a:ea typeface="SimSun" panose="02010600030101010101" pitchFamily="2" charset="-122"/>
              </a:rPr>
              <a:t>Similarity analysis is a structured comparison of the elements of a product being assessed (or under development) with those of a similar product designed and produced for a similar application, for which in-service reliability data is available. A similarity analysis requires an assessment of end-item field experience; i.e., field data.  Then, a comparison of fielded products to new products is made to assess similarities and differences.  Then, an algorithm is used to predict reliability metrics for new products based on the degree of similarity between the new product and in-service products.</a:t>
            </a:r>
          </a:p>
          <a:p>
            <a:pPr>
              <a:defRPr/>
            </a:pPr>
            <a:endParaRPr lang="en-US" dirty="0"/>
          </a:p>
          <a:p>
            <a:pPr>
              <a:defRPr/>
            </a:pPr>
            <a:endParaRPr lang="en-US" dirty="0"/>
          </a:p>
          <a:p>
            <a:pPr>
              <a:defRPr/>
            </a:pPr>
            <a:r>
              <a:rPr lang="en-US" altLang="zh-CN" sz="2000" dirty="0">
                <a:ea typeface="SimSun" panose="02010600030101010101" pitchFamily="2" charset="-122"/>
              </a:rPr>
              <a:t>Test data can be used to predict the reliability of parts in situations where field failure data is not available or the part is new.  The objective of the method is to find a life distribution that best fits the measured test performance and extrapolate it (if necessary) to the intended field conditions.</a:t>
            </a:r>
          </a:p>
          <a:p>
            <a:pPr>
              <a:defRPr/>
            </a:pPr>
            <a:r>
              <a:rPr lang="en-US" altLang="zh-CN" sz="2000" dirty="0">
                <a:ea typeface="SimSun" panose="02010600030101010101" pitchFamily="2" charset="-122"/>
              </a:rPr>
              <a:t>Reliability prediction tests are essentially of two types:</a:t>
            </a:r>
          </a:p>
          <a:p>
            <a:pPr lvl="1">
              <a:defRPr/>
            </a:pPr>
            <a:r>
              <a:rPr lang="en-US" altLang="zh-CN" sz="1600" dirty="0">
                <a:ea typeface="SimSun" panose="02010600030101010101" pitchFamily="2" charset="-122"/>
              </a:rPr>
              <a:t>non-accelerated tests: Tests that involve measuring the performance of the test system at loads or stresses that are similar to those that would normally be encountered in field use.</a:t>
            </a:r>
          </a:p>
          <a:p>
            <a:pPr lvl="1">
              <a:defRPr/>
            </a:pPr>
            <a:r>
              <a:rPr lang="en-US" altLang="zh-CN" sz="1600" dirty="0">
                <a:ea typeface="SimSun" panose="02010600030101010101" pitchFamily="2" charset="-122"/>
              </a:rPr>
              <a:t>accelerated tests: Tests that involve measuring the performance of the test system at loads or stresses that are more severe than would normally be encountered, in order to enhance the damage accumulation rate within a reduced time period.</a:t>
            </a:r>
          </a:p>
          <a:p>
            <a:pPr>
              <a:defRPr/>
            </a:pPr>
            <a:endParaRPr lang="en-US" dirty="0"/>
          </a:p>
          <a:p>
            <a:pPr>
              <a:defRPr/>
            </a:pPr>
            <a:endParaRPr lang="en-US" dirty="0"/>
          </a:p>
          <a:p>
            <a:pPr>
              <a:defRPr/>
            </a:pPr>
            <a:r>
              <a:rPr lang="en-US" altLang="zh-CN" sz="2000" dirty="0">
                <a:ea typeface="SimSun" panose="02010600030101010101" pitchFamily="2" charset="-122"/>
              </a:rPr>
              <a:t>The objective of a stress and damage analysis is to determine when a specific failure mechanism will occur for an individual part in a given environment in terms of time or number of cycles. A prediction based on stress and damage models looks at each individual failure mechanism to estimate the time to part failure distribution and associated confidence intervals. </a:t>
            </a:r>
          </a:p>
          <a:p>
            <a:pPr>
              <a:defRPr/>
            </a:pPr>
            <a:r>
              <a:rPr lang="en-US" altLang="zh-CN" sz="2000" dirty="0">
                <a:ea typeface="SimSun" panose="02010600030101010101" pitchFamily="2" charset="-122"/>
              </a:rPr>
              <a:t>The stress and damage model approach involves:</a:t>
            </a:r>
          </a:p>
          <a:p>
            <a:pPr lvl="1">
              <a:defRPr/>
            </a:pPr>
            <a:r>
              <a:rPr lang="en-US" altLang="zh-CN" sz="2000" dirty="0">
                <a:ea typeface="SimSun" panose="02010600030101010101" pitchFamily="2" charset="-122"/>
              </a:rPr>
              <a:t>identifying potential failure modes, failure sites, and failure mechanisms;</a:t>
            </a:r>
          </a:p>
          <a:p>
            <a:pPr lvl="1">
              <a:defRPr/>
            </a:pPr>
            <a:r>
              <a:rPr lang="en-US" altLang="zh-CN" sz="2000" dirty="0">
                <a:ea typeface="SimSun" panose="02010600030101010101" pitchFamily="2" charset="-122"/>
              </a:rPr>
              <a:t>identifying appropriate failure models for the specific failure mechanisms and sites, including inputs associated with material characteristics, damage properties, relevant geometries at failure sites, manufacturing flaws and defects, and environmental and operational loads;</a:t>
            </a:r>
          </a:p>
          <a:p>
            <a:pPr lvl="1">
              <a:defRPr/>
            </a:pPr>
            <a:r>
              <a:rPr lang="en-US" altLang="zh-CN" sz="2000" dirty="0">
                <a:ea typeface="SimSun" panose="02010600030101010101" pitchFamily="2" charset="-122"/>
              </a:rPr>
              <a:t>determining the variability for each design parameter and</a:t>
            </a:r>
          </a:p>
          <a:p>
            <a:pPr lvl="1">
              <a:defRPr/>
            </a:pPr>
            <a:r>
              <a:rPr lang="en-US" altLang="zh-CN" sz="2000" dirty="0">
                <a:ea typeface="SimSun" panose="02010600030101010101" pitchFamily="2" charset="-122"/>
              </a:rPr>
              <a:t>computing the effective reliability function.</a:t>
            </a:r>
          </a:p>
          <a:p>
            <a:pPr>
              <a:defRPr/>
            </a:pPr>
            <a:endParaRPr lang="en-US" dirty="0"/>
          </a:p>
        </p:txBody>
      </p:sp>
      <p:sp>
        <p:nvSpPr>
          <p:cNvPr id="353283" name="Slide Number Placeholder 3">
            <a:extLst>
              <a:ext uri="{FF2B5EF4-FFF2-40B4-BE49-F238E27FC236}">
                <a16:creationId xmlns:a16="http://schemas.microsoft.com/office/drawing/2014/main" id="{E5EBC95D-65AC-4AC6-9396-0AC2BDED972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AA218C-2897-4B58-A233-D1727B4FD462}" type="slidenum">
              <a:rPr lang="en-US" altLang="en-US"/>
              <a:pPr/>
              <a:t>13</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a:extLst>
              <a:ext uri="{FF2B5EF4-FFF2-40B4-BE49-F238E27FC236}">
                <a16:creationId xmlns:a16="http://schemas.microsoft.com/office/drawing/2014/main" id="{0CC6BB61-8487-4F9D-808F-AEC8E775BBDB}"/>
              </a:ext>
            </a:extLst>
          </p:cNvPr>
          <p:cNvSpPr>
            <a:spLocks noGrp="1" noRot="1" noChangeAspect="1" noChangeArrowheads="1" noTextEdit="1"/>
          </p:cNvSpPr>
          <p:nvPr>
            <p:ph type="sldImg"/>
          </p:nvPr>
        </p:nvSpPr>
        <p:spPr>
          <a:xfrm>
            <a:off x="457200" y="722313"/>
            <a:ext cx="6400800" cy="3600450"/>
          </a:xfrm>
          <a:ln/>
        </p:spPr>
      </p:sp>
      <p:sp>
        <p:nvSpPr>
          <p:cNvPr id="252931" name="Notes Placeholder 2">
            <a:extLst>
              <a:ext uri="{FF2B5EF4-FFF2-40B4-BE49-F238E27FC236}">
                <a16:creationId xmlns:a16="http://schemas.microsoft.com/office/drawing/2014/main" id="{3E6C683B-36FF-4942-8D75-E7B30E33EC94}"/>
              </a:ext>
            </a:extLst>
          </p:cNvPr>
          <p:cNvSpPr>
            <a:spLocks noGrp="1"/>
          </p:cNvSpPr>
          <p:nvPr>
            <p:ph type="body" idx="1"/>
          </p:nvPr>
        </p:nvSpPr>
        <p:spPr/>
        <p:txBody>
          <a:bodyPr/>
          <a:lstStyle/>
          <a:p>
            <a:pPr eaLnBrk="1" hangingPunct="1">
              <a:spcBef>
                <a:spcPct val="0"/>
              </a:spcBef>
              <a:defRPr/>
            </a:pPr>
            <a:endParaRPr lang="en-US">
              <a:ea typeface="ＭＳ Ｐゴシック" charset="0"/>
              <a:cs typeface="+mn-cs"/>
            </a:endParaRPr>
          </a:p>
        </p:txBody>
      </p:sp>
      <p:sp>
        <p:nvSpPr>
          <p:cNvPr id="250883" name="Slide Number Placeholder 3">
            <a:extLst>
              <a:ext uri="{FF2B5EF4-FFF2-40B4-BE49-F238E27FC236}">
                <a16:creationId xmlns:a16="http://schemas.microsoft.com/office/drawing/2014/main" id="{202D6F2A-3CDD-42DC-B3E6-3DFC560CBC75}"/>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49947AEC-C206-498D-8098-F82287470488}" type="slidenum">
              <a:rPr lang="en-US" altLang="en-US" sz="1300">
                <a:latin typeface="Calibri" panose="020F0502020204030204" pitchFamily="34" charset="0"/>
              </a:rPr>
              <a:pPr algn="r" eaLnBrk="1" hangingPunct="1"/>
              <a:t>175</a:t>
            </a:fld>
            <a:endParaRPr lang="en-US" altLang="en-US" sz="1300">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a:extLst>
              <a:ext uri="{FF2B5EF4-FFF2-40B4-BE49-F238E27FC236}">
                <a16:creationId xmlns:a16="http://schemas.microsoft.com/office/drawing/2014/main" id="{C7951270-6299-4A35-AA09-028B8824ECDB}"/>
              </a:ext>
            </a:extLst>
          </p:cNvPr>
          <p:cNvSpPr>
            <a:spLocks noGrp="1" noRot="1" noChangeAspect="1" noChangeArrowheads="1" noTextEdit="1"/>
          </p:cNvSpPr>
          <p:nvPr>
            <p:ph type="sldImg"/>
          </p:nvPr>
        </p:nvSpPr>
        <p:spPr>
          <a:ln/>
        </p:spPr>
      </p:sp>
      <p:sp>
        <p:nvSpPr>
          <p:cNvPr id="254979" name="Rectangle 3">
            <a:extLst>
              <a:ext uri="{FF2B5EF4-FFF2-40B4-BE49-F238E27FC236}">
                <a16:creationId xmlns:a16="http://schemas.microsoft.com/office/drawing/2014/main" id="{9698C270-3F71-4BF0-B085-EDE6A8DCAEAF}"/>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a:extLst>
              <a:ext uri="{FF2B5EF4-FFF2-40B4-BE49-F238E27FC236}">
                <a16:creationId xmlns:a16="http://schemas.microsoft.com/office/drawing/2014/main" id="{8F137932-C514-4F1A-82E6-F453E6A8C7CE}"/>
              </a:ext>
            </a:extLst>
          </p:cNvPr>
          <p:cNvSpPr>
            <a:spLocks noGrp="1" noRot="1" noChangeAspect="1" noChangeArrowheads="1" noTextEdit="1"/>
          </p:cNvSpPr>
          <p:nvPr>
            <p:ph type="sldImg"/>
          </p:nvPr>
        </p:nvSpPr>
        <p:spPr>
          <a:xfrm>
            <a:off x="457200" y="722313"/>
            <a:ext cx="6400800" cy="3600450"/>
          </a:xfrm>
          <a:ln/>
        </p:spPr>
      </p:sp>
      <p:sp>
        <p:nvSpPr>
          <p:cNvPr id="257027" name="Rectangle 3">
            <a:extLst>
              <a:ext uri="{FF2B5EF4-FFF2-40B4-BE49-F238E27FC236}">
                <a16:creationId xmlns:a16="http://schemas.microsoft.com/office/drawing/2014/main" id="{413185EE-5E3A-475D-AA5A-76FEE25C8A84}"/>
              </a:ext>
            </a:extLst>
          </p:cNvPr>
          <p:cNvSpPr>
            <a:spLocks noGrp="1" noChangeArrowheads="1"/>
          </p:cNvSpPr>
          <p:nvPr>
            <p:ph type="body" idx="1"/>
          </p:nvPr>
        </p:nvSpPr>
        <p:spPr>
          <a:xfrm>
            <a:off x="974725" y="4560888"/>
            <a:ext cx="5365750" cy="4319587"/>
          </a:xfrm>
        </p:spPr>
        <p:txBody>
          <a:bodyPr/>
          <a:lstStyle/>
          <a:p>
            <a:pPr eaLnBrk="1" hangingPunct="1">
              <a:defRPr/>
            </a:pPr>
            <a:r>
              <a:rPr lang="en-US">
                <a:ea typeface="ＭＳ Ｐゴシック" charset="0"/>
                <a:cs typeface="+mn-cs"/>
              </a:rPr>
              <a:t>Coefficient of Thermal Expansion is slightly higher for Sample B than Sample A</a:t>
            </a:r>
          </a:p>
          <a:p>
            <a:pPr eaLnBrk="1" hangingPunct="1">
              <a:defRPr/>
            </a:pPr>
            <a:r>
              <a:rPr lang="en-US">
                <a:ea typeface="ＭＳ Ｐゴシック" charset="0"/>
                <a:cs typeface="+mn-cs"/>
              </a:rPr>
              <a:t>In case of sample B, transition takes place over a larger temperature range. </a:t>
            </a:r>
          </a:p>
          <a:p>
            <a:pPr eaLnBrk="1" hangingPunct="1">
              <a:defRPr/>
            </a:pPr>
            <a:endParaRPr lang="en-US">
              <a:ea typeface="ＭＳ Ｐゴシック" charset="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a:extLst>
              <a:ext uri="{FF2B5EF4-FFF2-40B4-BE49-F238E27FC236}">
                <a16:creationId xmlns:a16="http://schemas.microsoft.com/office/drawing/2014/main" id="{93A9F5EA-4807-4EA2-85C5-FCDE463D2AEB}"/>
              </a:ext>
            </a:extLst>
          </p:cNvPr>
          <p:cNvSpPr>
            <a:spLocks noGrp="1" noRot="1" noChangeAspect="1" noChangeArrowheads="1" noTextEdit="1"/>
          </p:cNvSpPr>
          <p:nvPr>
            <p:ph type="sldImg"/>
          </p:nvPr>
        </p:nvSpPr>
        <p:spPr>
          <a:xfrm>
            <a:off x="457200" y="719138"/>
            <a:ext cx="6400800" cy="3600450"/>
          </a:xfrm>
          <a:ln/>
        </p:spPr>
      </p:sp>
      <p:sp>
        <p:nvSpPr>
          <p:cNvPr id="287747" name="Notes Placeholder 2">
            <a:extLst>
              <a:ext uri="{FF2B5EF4-FFF2-40B4-BE49-F238E27FC236}">
                <a16:creationId xmlns:a16="http://schemas.microsoft.com/office/drawing/2014/main" id="{7C7F3BAC-5654-4E17-A749-A02326C42A5B}"/>
              </a:ext>
            </a:extLst>
          </p:cNvPr>
          <p:cNvSpPr>
            <a:spLocks noGrp="1"/>
          </p:cNvSpPr>
          <p:nvPr>
            <p:ph type="body" idx="1"/>
          </p:nvPr>
        </p:nvSpPr>
        <p:spPr>
          <a:xfrm>
            <a:off x="728663" y="4562475"/>
            <a:ext cx="5857875" cy="4319588"/>
          </a:xfrm>
          <a:ln/>
        </p:spPr>
        <p:txBody>
          <a:bodyPr lIns="96659" tIns="48329" rIns="96659" bIns="48329"/>
          <a:lstStyle/>
          <a:p>
            <a:pPr eaLnBrk="1" hangingPunct="1">
              <a:defRPr/>
            </a:pPr>
            <a:endParaRPr lang="en-US">
              <a:ea typeface="ＭＳ Ｐゴシック" charset="0"/>
              <a:cs typeface="+mn-cs"/>
            </a:endParaRPr>
          </a:p>
        </p:txBody>
      </p:sp>
      <p:sp>
        <p:nvSpPr>
          <p:cNvPr id="258051" name="Footer Placeholder 3">
            <a:extLst>
              <a:ext uri="{FF2B5EF4-FFF2-40B4-BE49-F238E27FC236}">
                <a16:creationId xmlns:a16="http://schemas.microsoft.com/office/drawing/2014/main" id="{E677E671-CBCD-467E-A0A0-1B9070B2D082}"/>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258052" name="Slide Number Placeholder 4">
            <a:extLst>
              <a:ext uri="{FF2B5EF4-FFF2-40B4-BE49-F238E27FC236}">
                <a16:creationId xmlns:a16="http://schemas.microsoft.com/office/drawing/2014/main" id="{01627F1C-93A8-4960-983B-39E52038F1E2}"/>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230BAB4F-9049-438C-BF85-32D09C3057E7}" type="slidenum">
              <a:rPr lang="en-US" altLang="en-US" sz="1100"/>
              <a:pPr algn="r" eaLnBrk="1" hangingPunct="1"/>
              <a:t>179</a:t>
            </a:fld>
            <a:endParaRPr lang="en-US" altLang="en-US" sz="11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a:extLst>
              <a:ext uri="{FF2B5EF4-FFF2-40B4-BE49-F238E27FC236}">
                <a16:creationId xmlns:a16="http://schemas.microsoft.com/office/drawing/2014/main" id="{77CF50FA-EDA8-4610-B215-3FE7E1670A12}"/>
              </a:ext>
            </a:extLst>
          </p:cNvPr>
          <p:cNvSpPr>
            <a:spLocks noGrp="1" noRot="1" noChangeAspect="1" noChangeArrowheads="1" noTextEdit="1"/>
          </p:cNvSpPr>
          <p:nvPr>
            <p:ph type="sldImg"/>
          </p:nvPr>
        </p:nvSpPr>
        <p:spPr>
          <a:xfrm>
            <a:off x="469900" y="728663"/>
            <a:ext cx="6375400" cy="3586162"/>
          </a:xfrm>
          <a:ln w="12700" cap="flat">
            <a:solidFill>
              <a:schemeClr val="tx1"/>
            </a:solidFill>
          </a:ln>
        </p:spPr>
      </p:sp>
      <p:sp>
        <p:nvSpPr>
          <p:cNvPr id="289795" name="Rectangle 3">
            <a:extLst>
              <a:ext uri="{FF2B5EF4-FFF2-40B4-BE49-F238E27FC236}">
                <a16:creationId xmlns:a16="http://schemas.microsoft.com/office/drawing/2014/main" id="{6B043D1C-88BA-4C5D-8D5D-DA2FB0426C96}"/>
              </a:ext>
            </a:extLst>
          </p:cNvPr>
          <p:cNvSpPr>
            <a:spLocks noGrp="1" noChangeArrowheads="1"/>
          </p:cNvSpPr>
          <p:nvPr>
            <p:ph type="body" idx="1"/>
          </p:nvPr>
        </p:nvSpPr>
        <p:spPr>
          <a:xfrm>
            <a:off x="973138" y="4562475"/>
            <a:ext cx="5368925" cy="4319588"/>
          </a:xfrm>
          <a:ln/>
        </p:spPr>
        <p:txBody>
          <a:bodyPr lIns="95652" tIns="46986" rIns="95652" bIns="46986"/>
          <a:lstStyle/>
          <a:p>
            <a:pPr eaLnBrk="1" hangingPunct="1">
              <a:defRPr/>
            </a:pPr>
            <a:endParaRPr lang="en-US">
              <a:ea typeface="ＭＳ Ｐゴシック" charset="0"/>
              <a:cs typeface="+mn-cs"/>
            </a:endParaRPr>
          </a:p>
        </p:txBody>
      </p:sp>
      <p:sp>
        <p:nvSpPr>
          <p:cNvPr id="260099" name="Footer Placeholder 3">
            <a:extLst>
              <a:ext uri="{FF2B5EF4-FFF2-40B4-BE49-F238E27FC236}">
                <a16:creationId xmlns:a16="http://schemas.microsoft.com/office/drawing/2014/main" id="{84595C16-E9F5-4DB9-B8D9-095FA5AD048E}"/>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260100" name="Slide Number Placeholder 4">
            <a:extLst>
              <a:ext uri="{FF2B5EF4-FFF2-40B4-BE49-F238E27FC236}">
                <a16:creationId xmlns:a16="http://schemas.microsoft.com/office/drawing/2014/main" id="{B5A2F7CB-E84D-463A-88DB-35E7EFA6CFEC}"/>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4F5E8FF4-8EB4-4D79-9E5F-3A4895D84C44}" type="slidenum">
              <a:rPr lang="en-US" altLang="en-US" sz="1100"/>
              <a:pPr algn="r" eaLnBrk="1" hangingPunct="1"/>
              <a:t>180</a:t>
            </a:fld>
            <a:endParaRPr lang="en-US" altLang="en-US" sz="11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a:extLst>
              <a:ext uri="{FF2B5EF4-FFF2-40B4-BE49-F238E27FC236}">
                <a16:creationId xmlns:a16="http://schemas.microsoft.com/office/drawing/2014/main" id="{1BE71257-DFEB-4860-8741-7E7480967D25}"/>
              </a:ext>
            </a:extLst>
          </p:cNvPr>
          <p:cNvSpPr>
            <a:spLocks noGrp="1" noRot="1" noChangeAspect="1" noChangeArrowheads="1" noTextEdit="1"/>
          </p:cNvSpPr>
          <p:nvPr>
            <p:ph type="sldImg"/>
          </p:nvPr>
        </p:nvSpPr>
        <p:spPr>
          <a:xfrm>
            <a:off x="457200" y="719138"/>
            <a:ext cx="6400800" cy="3600450"/>
          </a:xfrm>
          <a:ln/>
        </p:spPr>
      </p:sp>
      <p:sp>
        <p:nvSpPr>
          <p:cNvPr id="291843" name="Notes Placeholder 2">
            <a:extLst>
              <a:ext uri="{FF2B5EF4-FFF2-40B4-BE49-F238E27FC236}">
                <a16:creationId xmlns:a16="http://schemas.microsoft.com/office/drawing/2014/main" id="{CE97FC07-F9B2-476A-A334-87983583331A}"/>
              </a:ext>
            </a:extLst>
          </p:cNvPr>
          <p:cNvSpPr>
            <a:spLocks noGrp="1"/>
          </p:cNvSpPr>
          <p:nvPr>
            <p:ph type="body" idx="1"/>
          </p:nvPr>
        </p:nvSpPr>
        <p:spPr>
          <a:xfrm>
            <a:off x="728663" y="4562475"/>
            <a:ext cx="5857875" cy="4319588"/>
          </a:xfrm>
          <a:ln/>
        </p:spPr>
        <p:txBody>
          <a:bodyPr lIns="96659" tIns="48329" rIns="96659" bIns="48329"/>
          <a:lstStyle/>
          <a:p>
            <a:pPr eaLnBrk="1" hangingPunct="1">
              <a:defRPr/>
            </a:pPr>
            <a:endParaRPr lang="en-US">
              <a:ea typeface="ＭＳ Ｐゴシック" charset="0"/>
              <a:cs typeface="+mn-cs"/>
            </a:endParaRPr>
          </a:p>
        </p:txBody>
      </p:sp>
      <p:sp>
        <p:nvSpPr>
          <p:cNvPr id="262147" name="Footer Placeholder 3">
            <a:extLst>
              <a:ext uri="{FF2B5EF4-FFF2-40B4-BE49-F238E27FC236}">
                <a16:creationId xmlns:a16="http://schemas.microsoft.com/office/drawing/2014/main" id="{0F662B14-B505-4738-951B-E8D4F580387D}"/>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262148" name="Slide Number Placeholder 4">
            <a:extLst>
              <a:ext uri="{FF2B5EF4-FFF2-40B4-BE49-F238E27FC236}">
                <a16:creationId xmlns:a16="http://schemas.microsoft.com/office/drawing/2014/main" id="{21C307BE-CE2A-46B6-B611-D3F4A4113190}"/>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2B2EF113-AA08-4F02-ABEB-3F29FAE8BC1B}" type="slidenum">
              <a:rPr lang="en-US" altLang="en-US" sz="1100"/>
              <a:pPr algn="r" eaLnBrk="1" hangingPunct="1"/>
              <a:t>181</a:t>
            </a:fld>
            <a:endParaRPr lang="en-US" altLang="en-US" sz="11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a:extLst>
              <a:ext uri="{FF2B5EF4-FFF2-40B4-BE49-F238E27FC236}">
                <a16:creationId xmlns:a16="http://schemas.microsoft.com/office/drawing/2014/main" id="{72A5BFF4-9E4D-41B3-A802-8A69FA9AEC71}"/>
              </a:ext>
            </a:extLst>
          </p:cNvPr>
          <p:cNvSpPr>
            <a:spLocks noGrp="1" noRot="1" noChangeAspect="1" noChangeArrowheads="1" noTextEdit="1"/>
          </p:cNvSpPr>
          <p:nvPr>
            <p:ph type="sldImg"/>
          </p:nvPr>
        </p:nvSpPr>
        <p:spPr>
          <a:xfrm>
            <a:off x="457200" y="719138"/>
            <a:ext cx="6400800" cy="3600450"/>
          </a:xfrm>
          <a:ln/>
        </p:spPr>
      </p:sp>
      <p:sp>
        <p:nvSpPr>
          <p:cNvPr id="295939" name="Notes Placeholder 2">
            <a:extLst>
              <a:ext uri="{FF2B5EF4-FFF2-40B4-BE49-F238E27FC236}">
                <a16:creationId xmlns:a16="http://schemas.microsoft.com/office/drawing/2014/main" id="{A5D02FEE-7476-4AB9-BDD8-9D3A85F9948E}"/>
              </a:ext>
            </a:extLst>
          </p:cNvPr>
          <p:cNvSpPr>
            <a:spLocks noGrp="1"/>
          </p:cNvSpPr>
          <p:nvPr>
            <p:ph type="body" idx="1"/>
          </p:nvPr>
        </p:nvSpPr>
        <p:spPr>
          <a:xfrm>
            <a:off x="728663" y="4562475"/>
            <a:ext cx="5857875" cy="4319588"/>
          </a:xfrm>
          <a:ln/>
        </p:spPr>
        <p:txBody>
          <a:bodyPr lIns="96659" tIns="48329" rIns="96659" bIns="48329"/>
          <a:lstStyle/>
          <a:p>
            <a:pPr eaLnBrk="1" hangingPunct="1">
              <a:defRPr/>
            </a:pPr>
            <a:endParaRPr lang="en-US">
              <a:ea typeface="ＭＳ Ｐゴシック" charset="0"/>
              <a:cs typeface="+mn-cs"/>
            </a:endParaRPr>
          </a:p>
        </p:txBody>
      </p:sp>
      <p:sp>
        <p:nvSpPr>
          <p:cNvPr id="264195" name="Footer Placeholder 3">
            <a:extLst>
              <a:ext uri="{FF2B5EF4-FFF2-40B4-BE49-F238E27FC236}">
                <a16:creationId xmlns:a16="http://schemas.microsoft.com/office/drawing/2014/main" id="{85257FA9-76F4-42EC-B091-BF0E3E8C25A3}"/>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264196" name="Slide Number Placeholder 4">
            <a:extLst>
              <a:ext uri="{FF2B5EF4-FFF2-40B4-BE49-F238E27FC236}">
                <a16:creationId xmlns:a16="http://schemas.microsoft.com/office/drawing/2014/main" id="{D95634E6-4849-466F-8F9A-CADC884AF6E1}"/>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595120BF-B90C-4210-936C-93625A996C29}" type="slidenum">
              <a:rPr lang="en-US" altLang="en-US" sz="1100"/>
              <a:pPr algn="r" eaLnBrk="1" hangingPunct="1"/>
              <a:t>182</a:t>
            </a:fld>
            <a:endParaRPr lang="en-US" altLang="en-US" sz="11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a:extLst>
              <a:ext uri="{FF2B5EF4-FFF2-40B4-BE49-F238E27FC236}">
                <a16:creationId xmlns:a16="http://schemas.microsoft.com/office/drawing/2014/main" id="{BCC3A37F-96CE-4FA7-B382-474BB5CEC721}"/>
              </a:ext>
            </a:extLst>
          </p:cNvPr>
          <p:cNvSpPr>
            <a:spLocks noGrp="1" noRot="1" noChangeAspect="1" noChangeArrowheads="1" noTextEdit="1"/>
          </p:cNvSpPr>
          <p:nvPr>
            <p:ph type="sldImg"/>
          </p:nvPr>
        </p:nvSpPr>
        <p:spPr>
          <a:xfrm>
            <a:off x="407988" y="709613"/>
            <a:ext cx="6443662" cy="3625850"/>
          </a:xfrm>
          <a:ln/>
        </p:spPr>
      </p:sp>
      <p:sp>
        <p:nvSpPr>
          <p:cNvPr id="388099" name="Rectangle 3">
            <a:extLst>
              <a:ext uri="{FF2B5EF4-FFF2-40B4-BE49-F238E27FC236}">
                <a16:creationId xmlns:a16="http://schemas.microsoft.com/office/drawing/2014/main" id="{331463C4-BB44-48E4-B544-1DF77B75B671}"/>
              </a:ext>
            </a:extLst>
          </p:cNvPr>
          <p:cNvSpPr>
            <a:spLocks noGrp="1" noChangeArrowheads="1"/>
          </p:cNvSpPr>
          <p:nvPr>
            <p:ph type="body" idx="1"/>
          </p:nvPr>
        </p:nvSpPr>
        <p:spPr>
          <a:xfrm>
            <a:off x="957263" y="4570413"/>
            <a:ext cx="5419725" cy="4335462"/>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a:extLst>
              <a:ext uri="{FF2B5EF4-FFF2-40B4-BE49-F238E27FC236}">
                <a16:creationId xmlns:a16="http://schemas.microsoft.com/office/drawing/2014/main" id="{57FDAF7E-E813-48C6-836E-444A04A35CC4}"/>
              </a:ext>
            </a:extLst>
          </p:cNvPr>
          <p:cNvSpPr>
            <a:spLocks noGrp="1" noRot="1" noChangeAspect="1" noChangeArrowheads="1" noTextEdit="1"/>
          </p:cNvSpPr>
          <p:nvPr>
            <p:ph type="sldImg"/>
          </p:nvPr>
        </p:nvSpPr>
        <p:spPr>
          <a:xfrm>
            <a:off x="407988" y="709613"/>
            <a:ext cx="6443662" cy="3625850"/>
          </a:xfrm>
          <a:ln/>
        </p:spPr>
      </p:sp>
      <p:sp>
        <p:nvSpPr>
          <p:cNvPr id="390147" name="Rectangle 3">
            <a:extLst>
              <a:ext uri="{FF2B5EF4-FFF2-40B4-BE49-F238E27FC236}">
                <a16:creationId xmlns:a16="http://schemas.microsoft.com/office/drawing/2014/main" id="{A0256481-5381-41F4-AF19-7A0FE2A710F9}"/>
              </a:ext>
            </a:extLst>
          </p:cNvPr>
          <p:cNvSpPr>
            <a:spLocks noGrp="1" noChangeArrowheads="1"/>
          </p:cNvSpPr>
          <p:nvPr>
            <p:ph type="body" idx="1"/>
          </p:nvPr>
        </p:nvSpPr>
        <p:spPr>
          <a:xfrm>
            <a:off x="957263" y="4570413"/>
            <a:ext cx="5419725" cy="4335462"/>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a:extLst>
              <a:ext uri="{FF2B5EF4-FFF2-40B4-BE49-F238E27FC236}">
                <a16:creationId xmlns:a16="http://schemas.microsoft.com/office/drawing/2014/main" id="{8E4964EB-7BAA-4502-B430-71966471410E}"/>
              </a:ext>
            </a:extLst>
          </p:cNvPr>
          <p:cNvSpPr>
            <a:spLocks noGrp="1" noRot="1" noChangeAspect="1" noChangeArrowheads="1" noTextEdit="1"/>
          </p:cNvSpPr>
          <p:nvPr>
            <p:ph type="sldImg"/>
          </p:nvPr>
        </p:nvSpPr>
        <p:spPr>
          <a:xfrm>
            <a:off x="407988" y="709613"/>
            <a:ext cx="6443662" cy="3625850"/>
          </a:xfrm>
          <a:ln/>
        </p:spPr>
      </p:sp>
      <p:sp>
        <p:nvSpPr>
          <p:cNvPr id="392195" name="Rectangle 3">
            <a:extLst>
              <a:ext uri="{FF2B5EF4-FFF2-40B4-BE49-F238E27FC236}">
                <a16:creationId xmlns:a16="http://schemas.microsoft.com/office/drawing/2014/main" id="{7FF5DCF9-50F5-4A53-9E70-5646710A78A1}"/>
              </a:ext>
            </a:extLst>
          </p:cNvPr>
          <p:cNvSpPr>
            <a:spLocks noGrp="1" noChangeArrowheads="1"/>
          </p:cNvSpPr>
          <p:nvPr>
            <p:ph type="body" idx="1"/>
          </p:nvPr>
        </p:nvSpPr>
        <p:spPr>
          <a:xfrm>
            <a:off x="957263" y="4570413"/>
            <a:ext cx="5419725" cy="4335462"/>
          </a:xfrm>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a:extLst>
              <a:ext uri="{FF2B5EF4-FFF2-40B4-BE49-F238E27FC236}">
                <a16:creationId xmlns:a16="http://schemas.microsoft.com/office/drawing/2014/main" id="{43A15409-6C0F-4A72-BF46-03C581488C64}"/>
              </a:ext>
            </a:extLst>
          </p:cNvPr>
          <p:cNvSpPr>
            <a:spLocks noGrp="1" noRot="1" noChangeAspect="1" noChangeArrowheads="1" noTextEdit="1"/>
          </p:cNvSpPr>
          <p:nvPr>
            <p:ph type="sldImg"/>
          </p:nvPr>
        </p:nvSpPr>
        <p:spPr>
          <a:ln/>
        </p:spPr>
      </p:sp>
      <p:sp>
        <p:nvSpPr>
          <p:cNvPr id="355330" name="Notes Placeholder 2">
            <a:extLst>
              <a:ext uri="{FF2B5EF4-FFF2-40B4-BE49-F238E27FC236}">
                <a16:creationId xmlns:a16="http://schemas.microsoft.com/office/drawing/2014/main" id="{B78C09B9-80D5-4E7E-BEEF-AAB9996654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55331" name="Slide Number Placeholder 3">
            <a:extLst>
              <a:ext uri="{FF2B5EF4-FFF2-40B4-BE49-F238E27FC236}">
                <a16:creationId xmlns:a16="http://schemas.microsoft.com/office/drawing/2014/main" id="{3C69103A-8DBE-4E9D-B353-058618799E5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D35A708-E03C-48C3-82D9-4999D936879C}" type="slidenum">
              <a:rPr lang="en-US" altLang="en-US" sz="1300">
                <a:latin typeface="Times New Roman" panose="02020603050405020304" pitchFamily="18" charset="0"/>
              </a:rPr>
              <a:pPr>
                <a:spcBef>
                  <a:spcPct val="0"/>
                </a:spcBef>
              </a:pPr>
              <a:t>14</a:t>
            </a:fld>
            <a:endParaRPr lang="en-US" altLang="en-US" sz="1300">
              <a:latin typeface="Times New Roman" panose="02020603050405020304"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a:extLst>
              <a:ext uri="{FF2B5EF4-FFF2-40B4-BE49-F238E27FC236}">
                <a16:creationId xmlns:a16="http://schemas.microsoft.com/office/drawing/2014/main" id="{E9E91F7C-7A3E-4A5D-9FB0-30535EC011D2}"/>
              </a:ext>
            </a:extLst>
          </p:cNvPr>
          <p:cNvSpPr>
            <a:spLocks noGrp="1" noRot="1" noChangeAspect="1" noChangeArrowheads="1" noTextEdit="1"/>
          </p:cNvSpPr>
          <p:nvPr>
            <p:ph type="sldImg"/>
          </p:nvPr>
        </p:nvSpPr>
        <p:spPr>
          <a:ln/>
        </p:spPr>
      </p:sp>
      <p:sp>
        <p:nvSpPr>
          <p:cNvPr id="398339" name="Rectangle 3">
            <a:extLst>
              <a:ext uri="{FF2B5EF4-FFF2-40B4-BE49-F238E27FC236}">
                <a16:creationId xmlns:a16="http://schemas.microsoft.com/office/drawing/2014/main" id="{F737AA27-CF4A-492E-8295-5ED2900D978C}"/>
              </a:ext>
            </a:extLst>
          </p:cNvPr>
          <p:cNvSpPr>
            <a:spLocks noGrp="1" noChangeArrowheads="1"/>
          </p:cNvSpPr>
          <p:nvPr>
            <p:ph type="body" idx="1"/>
          </p:nvPr>
        </p:nvSpPr>
        <p:spPr/>
        <p:txBody>
          <a:bodyPr/>
          <a:lstStyle/>
          <a:p>
            <a:pPr eaLnBrk="1" hangingPunct="1">
              <a:defRPr/>
            </a:pPr>
            <a:r>
              <a:rPr lang="en-US" altLang="en-US">
                <a:latin typeface="Arial" panose="020B0604020202020204" pitchFamily="34" charset="0"/>
              </a:rPr>
              <a:t>FIB was initially used to precisely alter circuits. For example, metal lines could be milled away and new metal could be configured in a different way, as a way of fixing design problems.</a:t>
            </a:r>
          </a:p>
          <a:p>
            <a:pPr eaLnBrk="1" hangingPunct="1">
              <a:defRPr/>
            </a:pPr>
            <a:endParaRPr lang="en-US" altLang="en-US">
              <a:latin typeface="Arial" panose="020B0604020202020204" pitchFamily="34" charset="0"/>
            </a:endParaRPr>
          </a:p>
          <a:p>
            <a:pPr eaLnBrk="1" hangingPunct="1">
              <a:defRPr/>
            </a:pPr>
            <a:r>
              <a:rPr lang="en-US" altLang="en-US">
                <a:latin typeface="Arial" panose="020B0604020202020204" pitchFamily="34" charset="0"/>
              </a:rPr>
              <a:t>Today FIB systems are used in many failure analysis labs. FIB can be used to locally cross-section sub-micron areas on devices to identify defects, with in situ imaging to assist in localization of the analysis site.  </a:t>
            </a:r>
          </a:p>
          <a:p>
            <a:pPr eaLnBrk="1" hangingPunct="1">
              <a:defRPr/>
            </a:pPr>
            <a:endParaRPr lang="en-US" altLang="en-US">
              <a:latin typeface="Arial" panose="020B0604020202020204" pitchFamily="34" charset="0"/>
            </a:endParaRPr>
          </a:p>
          <a:p>
            <a:pPr eaLnBrk="1" hangingPunct="1">
              <a:defRPr/>
            </a:pPr>
            <a:r>
              <a:rPr lang="en-US" altLang="en-US">
                <a:latin typeface="Arial" panose="020B0604020202020204" pitchFamily="34" charset="0"/>
              </a:rPr>
              <a:t>Precision edge placement provides accuracy difficult to match by other means.  FIB offers multiple successive sectioning ability and tilt imaging. FIB can yield a thin slice ideally suited for TEM imaging. </a:t>
            </a:r>
          </a:p>
          <a:p>
            <a:pPr eaLnBrk="1" hangingPunct="1">
              <a:defRPr/>
            </a:pPr>
            <a:endParaRPr lang="en-US" altLang="en-US">
              <a:latin typeface="Arial" panose="020B0604020202020204" pitchFamily="34" charset="0"/>
            </a:endParaRPr>
          </a:p>
          <a:p>
            <a:pPr eaLnBrk="1" hangingPunct="1">
              <a:defRPr/>
            </a:pPr>
            <a:endParaRPr lang="en-US" altLang="en-US">
              <a:latin typeface="Arial" panose="020B0604020202020204" pitchFamily="34" charset="0"/>
            </a:endParaRPr>
          </a:p>
          <a:p>
            <a:pPr eaLnBrk="1" hangingPunct="1">
              <a:defRPr/>
            </a:pPr>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a:extLst>
              <a:ext uri="{FF2B5EF4-FFF2-40B4-BE49-F238E27FC236}">
                <a16:creationId xmlns:a16="http://schemas.microsoft.com/office/drawing/2014/main" id="{44F430A3-ECBE-4D83-9083-26D67ABA78DD}"/>
              </a:ext>
            </a:extLst>
          </p:cNvPr>
          <p:cNvSpPr>
            <a:spLocks noGrp="1" noRot="1" noChangeAspect="1" noChangeArrowheads="1" noTextEdit="1"/>
          </p:cNvSpPr>
          <p:nvPr>
            <p:ph type="sldImg"/>
          </p:nvPr>
        </p:nvSpPr>
        <p:spPr>
          <a:ln/>
        </p:spPr>
      </p:sp>
      <p:sp>
        <p:nvSpPr>
          <p:cNvPr id="402435" name="Rectangle 3">
            <a:extLst>
              <a:ext uri="{FF2B5EF4-FFF2-40B4-BE49-F238E27FC236}">
                <a16:creationId xmlns:a16="http://schemas.microsoft.com/office/drawing/2014/main" id="{9D4304C4-2CB1-412A-A62F-50F256548090}"/>
              </a:ext>
            </a:extLst>
          </p:cNvPr>
          <p:cNvSpPr>
            <a:spLocks noGrp="1" noChangeArrowheads="1"/>
          </p:cNvSpPr>
          <p:nvPr>
            <p:ph type="body" idx="1"/>
          </p:nvPr>
        </p:nvSpPr>
        <p:spPr/>
        <p:txBody>
          <a:bodyPr/>
          <a:lstStyle/>
          <a:p>
            <a:pPr eaLnBrk="1" hangingPunct="1">
              <a:defRPr/>
            </a:pPr>
            <a:r>
              <a:rPr lang="en-US">
                <a:ea typeface="ＭＳ Ｐゴシック" charset="0"/>
                <a:cs typeface="+mn-cs"/>
              </a:rPr>
              <a:t>SQUID microscopy is a technique that uses detection of magnetic fields to image current paths within electronic devices. </a:t>
            </a:r>
          </a:p>
          <a:p>
            <a:pPr eaLnBrk="1" hangingPunct="1">
              <a:defRPr/>
            </a:pPr>
            <a:r>
              <a:rPr lang="en-US">
                <a:ea typeface="ＭＳ Ｐゴシック" charset="0"/>
                <a:cs typeface="+mn-cs"/>
              </a:rPr>
              <a:t>This technique is useful for non-destructive location of shorts and leakage current paths.  It can be used even when the failure site is internal to a PCB, as in the case of CAF. </a:t>
            </a:r>
          </a:p>
          <a:p>
            <a:pPr eaLnBrk="1" hangingPunct="1">
              <a:defRPr/>
            </a:pPr>
            <a:r>
              <a:rPr lang="en-US">
                <a:ea typeface="ＭＳ Ｐゴシック" charset="0"/>
                <a:cs typeface="+mn-cs"/>
              </a:rPr>
              <a:t>The low voltage and low current provides an advantage over thermal imaging, which can cause damage to the failure site and mask the root cause of failure.</a:t>
            </a:r>
          </a:p>
          <a:p>
            <a:pPr eaLnBrk="1" hangingPunct="1">
              <a:defRPr/>
            </a:pPr>
            <a:endParaRPr lang="en-US">
              <a:ea typeface="ＭＳ Ｐゴシック" charset="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a:extLst>
              <a:ext uri="{FF2B5EF4-FFF2-40B4-BE49-F238E27FC236}">
                <a16:creationId xmlns:a16="http://schemas.microsoft.com/office/drawing/2014/main" id="{21248409-728C-441F-B04B-02766220A382}"/>
              </a:ext>
            </a:extLst>
          </p:cNvPr>
          <p:cNvSpPr>
            <a:spLocks noGrp="1" noRot="1" noChangeAspect="1" noChangeArrowheads="1" noTextEdit="1"/>
          </p:cNvSpPr>
          <p:nvPr>
            <p:ph type="sldImg"/>
          </p:nvPr>
        </p:nvSpPr>
        <p:spPr>
          <a:ln/>
        </p:spPr>
      </p:sp>
      <p:sp>
        <p:nvSpPr>
          <p:cNvPr id="405507" name="Rectangle 3">
            <a:extLst>
              <a:ext uri="{FF2B5EF4-FFF2-40B4-BE49-F238E27FC236}">
                <a16:creationId xmlns:a16="http://schemas.microsoft.com/office/drawing/2014/main" id="{1754BB3D-C15C-4B92-AA4F-AC084D68EA1E}"/>
              </a:ext>
            </a:extLst>
          </p:cNvPr>
          <p:cNvSpPr>
            <a:spLocks noGrp="1" noChangeArrowheads="1"/>
          </p:cNvSpPr>
          <p:nvPr>
            <p:ph type="body" idx="1"/>
          </p:nvPr>
        </p:nvSpPr>
        <p:spPr/>
        <p:txBody>
          <a:bodyPr/>
          <a:lstStyle/>
          <a:p>
            <a:pPr eaLnBrk="1" hangingPunct="1">
              <a:defRPr/>
            </a:pPr>
            <a:r>
              <a:rPr lang="en-US" altLang="en-US">
                <a:latin typeface="Arial" panose="020B0604020202020204" pitchFamily="34" charset="0"/>
              </a:rPr>
              <a:t> When light interacts with the atoms</a:t>
            </a:r>
          </a:p>
          <a:p>
            <a:pPr eaLnBrk="1" hangingPunct="1">
              <a:defRPr/>
            </a:pPr>
            <a:r>
              <a:rPr lang="en-US" altLang="en-US">
                <a:latin typeface="Arial" panose="020B0604020202020204" pitchFamily="34" charset="0"/>
              </a:rPr>
              <a:t>   making up molecules, the bonds   </a:t>
            </a:r>
          </a:p>
          <a:p>
            <a:pPr eaLnBrk="1" hangingPunct="1">
              <a:defRPr/>
            </a:pPr>
            <a:r>
              <a:rPr lang="en-US" altLang="en-US">
                <a:latin typeface="Arial" panose="020B0604020202020204" pitchFamily="34" charset="0"/>
              </a:rPr>
              <a:t>   between the atoms deform at       </a:t>
            </a:r>
          </a:p>
          <a:p>
            <a:pPr eaLnBrk="1" hangingPunct="1">
              <a:defRPr/>
            </a:pPr>
            <a:r>
              <a:rPr lang="en-US" altLang="en-US">
                <a:latin typeface="Arial" panose="020B0604020202020204" pitchFamily="34" charset="0"/>
              </a:rPr>
              <a:t>   specific frequencies, absorbing    </a:t>
            </a:r>
          </a:p>
          <a:p>
            <a:pPr eaLnBrk="1" hangingPunct="1">
              <a:defRPr/>
            </a:pPr>
            <a:r>
              <a:rPr lang="en-US" altLang="en-US">
                <a:latin typeface="Arial" panose="020B0604020202020204" pitchFamily="34" charset="0"/>
              </a:rPr>
              <a:t>   much of the light having those </a:t>
            </a:r>
          </a:p>
          <a:p>
            <a:pPr eaLnBrk="1" hangingPunct="1">
              <a:defRPr/>
            </a:pPr>
            <a:r>
              <a:rPr lang="en-US" altLang="en-US">
                <a:latin typeface="Arial" panose="020B0604020202020204" pitchFamily="34" charset="0"/>
              </a:rPr>
              <a:t>   frequencies – the remainder of the  </a:t>
            </a:r>
          </a:p>
          <a:p>
            <a:pPr eaLnBrk="1" hangingPunct="1">
              <a:defRPr/>
            </a:pPr>
            <a:r>
              <a:rPr lang="en-US" altLang="en-US">
                <a:latin typeface="Arial" panose="020B0604020202020204" pitchFamily="34" charset="0"/>
              </a:rPr>
              <a:t>   light is reflected or transmitted.</a:t>
            </a:r>
          </a:p>
          <a:p>
            <a:pPr eaLnBrk="1" hangingPunct="1">
              <a:defRPr/>
            </a:pPr>
            <a:endParaRPr lang="en-US" altLang="en-US">
              <a:latin typeface="Arial" panose="020B0604020202020204" pitchFamily="34" charset="0"/>
            </a:endParaRPr>
          </a:p>
          <a:p>
            <a:pPr eaLnBrk="1" hangingPunct="1">
              <a:defRPr/>
            </a:pPr>
            <a:r>
              <a:rPr lang="en-US" altLang="en-US">
                <a:latin typeface="Arial" panose="020B0604020202020204" pitchFamily="34" charset="0"/>
              </a:rPr>
              <a:t> These frequencies fall within the  </a:t>
            </a:r>
          </a:p>
          <a:p>
            <a:pPr eaLnBrk="1" hangingPunct="1">
              <a:defRPr/>
            </a:pPr>
            <a:r>
              <a:rPr lang="en-US" altLang="en-US">
                <a:latin typeface="Arial" panose="020B0604020202020204" pitchFamily="34" charset="0"/>
              </a:rPr>
              <a:t>   range of infrared light, which lies  </a:t>
            </a:r>
          </a:p>
          <a:p>
            <a:pPr eaLnBrk="1" hangingPunct="1">
              <a:defRPr/>
            </a:pPr>
            <a:r>
              <a:rPr lang="en-US" altLang="en-US">
                <a:latin typeface="Arial" panose="020B0604020202020204" pitchFamily="34" charset="0"/>
              </a:rPr>
              <a:t>   roughly between 3 x 10</a:t>
            </a:r>
            <a:r>
              <a:rPr lang="en-US" altLang="en-US" baseline="30000">
                <a:latin typeface="Arial" panose="020B0604020202020204" pitchFamily="34" charset="0"/>
              </a:rPr>
              <a:t>11</a:t>
            </a:r>
            <a:r>
              <a:rPr lang="en-US" altLang="en-US">
                <a:latin typeface="Arial" panose="020B0604020202020204" pitchFamily="34" charset="0"/>
              </a:rPr>
              <a:t> and 3 x </a:t>
            </a:r>
          </a:p>
          <a:p>
            <a:pPr eaLnBrk="1" hangingPunct="1">
              <a:defRPr/>
            </a:pPr>
            <a:r>
              <a:rPr lang="en-US" altLang="en-US">
                <a:latin typeface="Arial" panose="020B0604020202020204" pitchFamily="34" charset="0"/>
              </a:rPr>
              <a:t>   10</a:t>
            </a:r>
            <a:r>
              <a:rPr lang="en-US" altLang="en-US" baseline="30000">
                <a:latin typeface="Arial" panose="020B0604020202020204" pitchFamily="34" charset="0"/>
              </a:rPr>
              <a:t>14</a:t>
            </a:r>
            <a:r>
              <a:rPr lang="en-US" altLang="en-US">
                <a:latin typeface="Arial" panose="020B0604020202020204" pitchFamily="34" charset="0"/>
              </a:rPr>
              <a:t> Hz.</a:t>
            </a:r>
          </a:p>
          <a:p>
            <a:pPr eaLnBrk="1" hangingPunct="1">
              <a:defRPr/>
            </a:pPr>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a:extLst>
              <a:ext uri="{FF2B5EF4-FFF2-40B4-BE49-F238E27FC236}">
                <a16:creationId xmlns:a16="http://schemas.microsoft.com/office/drawing/2014/main" id="{A13093F1-D2E2-4FEC-8EE8-6D954A57CD29}"/>
              </a:ext>
            </a:extLst>
          </p:cNvPr>
          <p:cNvSpPr>
            <a:spLocks noGrp="1" noRot="1" noChangeAspect="1" noChangeArrowheads="1" noTextEdit="1"/>
          </p:cNvSpPr>
          <p:nvPr>
            <p:ph type="sldImg"/>
          </p:nvPr>
        </p:nvSpPr>
        <p:spPr>
          <a:ln/>
        </p:spPr>
      </p:sp>
      <p:sp>
        <p:nvSpPr>
          <p:cNvPr id="407555" name="Rectangle 3">
            <a:extLst>
              <a:ext uri="{FF2B5EF4-FFF2-40B4-BE49-F238E27FC236}">
                <a16:creationId xmlns:a16="http://schemas.microsoft.com/office/drawing/2014/main" id="{E968BD4A-249C-4D3E-B87E-E277250C8387}"/>
              </a:ext>
            </a:extLst>
          </p:cNvPr>
          <p:cNvSpPr>
            <a:spLocks noGrp="1" noChangeArrowheads="1"/>
          </p:cNvSpPr>
          <p:nvPr>
            <p:ph type="body" idx="1"/>
          </p:nvPr>
        </p:nvSpPr>
        <p:spPr/>
        <p:txBody>
          <a:bodyPr/>
          <a:lstStyle/>
          <a:p>
            <a:pPr eaLnBrk="1" hangingPunct="1">
              <a:defRPr/>
            </a:pPr>
            <a:r>
              <a:rPr lang="en-US">
                <a:ea typeface="ＭＳ Ｐゴシック" charset="0"/>
                <a:cs typeface="+mn-cs"/>
              </a:rPr>
              <a:t>Since each material has a unique combination of molecules, no two materials produce the same infrared spectrum; hence, infrared spectroscopy can identify the material (qualitative analysis).</a:t>
            </a:r>
          </a:p>
          <a:p>
            <a:pPr eaLnBrk="1" hangingPunct="1">
              <a:defRPr/>
            </a:pPr>
            <a:r>
              <a:rPr lang="en-US">
                <a:ea typeface="ＭＳ Ｐゴシック" charset="0"/>
                <a:cs typeface="+mn-cs"/>
              </a:rPr>
              <a:t>The size of the peaks gives an indication of the amount of material present (quantitative analysis).</a:t>
            </a:r>
          </a:p>
          <a:p>
            <a:pPr eaLnBrk="1" hangingPunct="1">
              <a:defRPr/>
            </a:pPr>
            <a:endParaRPr lang="en-US">
              <a:ea typeface="ＭＳ Ｐゴシック" charset="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38A3AE35-AEAF-49A9-8982-FD381C8A954D}"/>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D5E0D79F-DC4B-4C70-81FB-25DFB3B59B05}" type="slidenum">
              <a:rPr lang="en-US" altLang="en-US" sz="1300">
                <a:latin typeface="Times New Roman" panose="02020603050405020304" pitchFamily="18" charset="0"/>
              </a:rPr>
              <a:pPr algn="r" eaLnBrk="1" hangingPunct="1"/>
              <a:t>195</a:t>
            </a:fld>
            <a:endParaRPr lang="en-US" altLang="en-US" sz="1300">
              <a:latin typeface="Times New Roman" panose="02020603050405020304" pitchFamily="18" charset="0"/>
            </a:endParaRPr>
          </a:p>
        </p:txBody>
      </p:sp>
      <p:sp>
        <p:nvSpPr>
          <p:cNvPr id="285698" name="Rectangle 2">
            <a:extLst>
              <a:ext uri="{FF2B5EF4-FFF2-40B4-BE49-F238E27FC236}">
                <a16:creationId xmlns:a16="http://schemas.microsoft.com/office/drawing/2014/main" id="{015B2770-E0B7-4B61-A0FE-5AA3F3A7AD2E}"/>
              </a:ext>
            </a:extLst>
          </p:cNvPr>
          <p:cNvSpPr>
            <a:spLocks noGrp="1" noRot="1" noChangeAspect="1" noChangeArrowheads="1" noTextEdit="1"/>
          </p:cNvSpPr>
          <p:nvPr>
            <p:ph type="sldImg"/>
          </p:nvPr>
        </p:nvSpPr>
        <p:spPr>
          <a:xfrm>
            <a:off x="457200" y="720725"/>
            <a:ext cx="6402388" cy="3602038"/>
          </a:xfrm>
          <a:ln/>
        </p:spPr>
      </p:sp>
      <p:sp>
        <p:nvSpPr>
          <p:cNvPr id="412676" name="Rectangle 3">
            <a:extLst>
              <a:ext uri="{FF2B5EF4-FFF2-40B4-BE49-F238E27FC236}">
                <a16:creationId xmlns:a16="http://schemas.microsoft.com/office/drawing/2014/main" id="{C9B201F6-B385-4494-8405-57D4B2C1210A}"/>
              </a:ext>
            </a:extLst>
          </p:cNvPr>
          <p:cNvSpPr>
            <a:spLocks noGrp="1" noChangeArrowheads="1"/>
          </p:cNvSpPr>
          <p:nvPr>
            <p:ph type="body" idx="1"/>
          </p:nvPr>
        </p:nvSpPr>
        <p:spPr/>
        <p:txBody>
          <a:bodyPr/>
          <a:lstStyle/>
          <a:p>
            <a:pPr eaLnBrk="1" hangingPunct="1">
              <a:defRPr/>
            </a:pPr>
            <a:r>
              <a:rPr lang="en-US">
                <a:ea typeface="ＭＳ Ｐゴシック" charset="0"/>
                <a:cs typeface="+mn-cs"/>
              </a:rPr>
              <a:t>Chromatography</a:t>
            </a:r>
          </a:p>
          <a:p>
            <a:pPr marL="742950" lvl="1" indent="-285750" eaLnBrk="1" hangingPunct="1">
              <a:defRPr/>
            </a:pPr>
            <a:r>
              <a:rPr lang="en-US">
                <a:ea typeface="ＭＳ Ｐゴシック" charset="0"/>
              </a:rPr>
              <a:t>-  A physical separation method in which the components to be separated are selectively distributed between two immiscible phases: a mobile phase is flowing through a stationary phase bed. </a:t>
            </a:r>
          </a:p>
          <a:p>
            <a:pPr marL="742950" lvl="1" indent="-285750" eaLnBrk="1" hangingPunct="1">
              <a:defRPr/>
            </a:pPr>
            <a:endParaRPr lang="en-US">
              <a:ea typeface="ＭＳ Ｐゴシック" charset="0"/>
            </a:endParaRPr>
          </a:p>
          <a:p>
            <a:pPr eaLnBrk="1" hangingPunct="1">
              <a:defRPr/>
            </a:pPr>
            <a:r>
              <a:rPr lang="en-US">
                <a:ea typeface="ＭＳ Ｐゴシック" charset="0"/>
                <a:cs typeface="+mn-cs"/>
              </a:rPr>
              <a:t>Chromatography process</a:t>
            </a:r>
          </a:p>
          <a:p>
            <a:pPr marL="742950" lvl="1" indent="-285750" eaLnBrk="1" hangingPunct="1">
              <a:defRPr/>
            </a:pPr>
            <a:r>
              <a:rPr lang="en-US">
                <a:ea typeface="ＭＳ Ｐゴシック" charset="0"/>
              </a:rPr>
              <a:t>-	Repeated sorption/desorption process</a:t>
            </a:r>
          </a:p>
          <a:p>
            <a:pPr marL="742950" lvl="1" indent="-285750" eaLnBrk="1" hangingPunct="1">
              <a:defRPr/>
            </a:pPr>
            <a:r>
              <a:rPr lang="en-US">
                <a:ea typeface="ＭＳ Ｐゴシック" charset="0"/>
              </a:rPr>
              <a:t>The separation is due to the differences in distribution coefficients of individual analytes in the sample.</a:t>
            </a:r>
          </a:p>
          <a:p>
            <a:pPr marL="742950" lvl="1" indent="-285750" eaLnBrk="1" hangingPunct="1">
              <a:defRPr/>
            </a:pPr>
            <a:r>
              <a:rPr lang="en-US" altLang="zh-CN">
                <a:ea typeface="SimSun" charset="0"/>
                <a:cs typeface="SimSun" charset="0"/>
              </a:rPr>
              <a:t>The differences in retention times of different analytes are multiplied by the thousands of cycles of adsorption/desorption.</a:t>
            </a:r>
          </a:p>
          <a:p>
            <a:pPr eaLnBrk="1" hangingPunct="1">
              <a:defRPr/>
            </a:pPr>
            <a:endParaRPr lang="en-US">
              <a:ea typeface="ＭＳ Ｐゴシック" charset="0"/>
              <a:cs typeface="+mn-cs"/>
            </a:endParaRPr>
          </a:p>
          <a:p>
            <a:pPr eaLnBrk="1" hangingPunct="1">
              <a:defRPr/>
            </a:pPr>
            <a:r>
              <a:rPr lang="en-US">
                <a:ea typeface="ＭＳ Ｐゴシック" charset="0"/>
                <a:cs typeface="+mn-cs"/>
              </a:rPr>
              <a:t>Based on different mobile phases</a:t>
            </a:r>
          </a:p>
          <a:p>
            <a:pPr marL="742950" lvl="1" indent="-285750" eaLnBrk="1" hangingPunct="1">
              <a:defRPr/>
            </a:pPr>
            <a:endParaRPr lang="en-US">
              <a:ea typeface="ＭＳ Ｐゴシック" charset="0"/>
            </a:endParaRPr>
          </a:p>
          <a:p>
            <a:pPr marL="742950" lvl="1" indent="-285750" eaLnBrk="1" hangingPunct="1">
              <a:defRPr/>
            </a:pPr>
            <a:r>
              <a:rPr lang="en-US">
                <a:ea typeface="ＭＳ Ｐゴシック" charset="0"/>
              </a:rPr>
              <a:t>Gas chromatography (GC)</a:t>
            </a:r>
          </a:p>
          <a:p>
            <a:pPr marL="1143000" lvl="2" indent="-228600" eaLnBrk="1" hangingPunct="1">
              <a:defRPr/>
            </a:pPr>
            <a:r>
              <a:rPr lang="en-US">
                <a:ea typeface="ＭＳ Ｐゴシック" charset="0"/>
              </a:rPr>
              <a:t>- Advantages: cheaper and faster</a:t>
            </a:r>
          </a:p>
          <a:p>
            <a:pPr marL="1143000" lvl="2" indent="-228600" eaLnBrk="1" hangingPunct="1">
              <a:defRPr/>
            </a:pPr>
            <a:r>
              <a:rPr lang="en-US">
                <a:ea typeface="ＭＳ Ｐゴシック" charset="0"/>
              </a:rPr>
              <a:t>- Disadvantages: Limited by sample volatility  or thermal stability</a:t>
            </a:r>
          </a:p>
          <a:p>
            <a:pPr marL="742950" lvl="1" indent="-285750" eaLnBrk="1" hangingPunct="1">
              <a:defRPr/>
            </a:pPr>
            <a:endParaRPr lang="en-US">
              <a:ea typeface="ＭＳ Ｐゴシック" charset="0"/>
            </a:endParaRPr>
          </a:p>
          <a:p>
            <a:pPr marL="742950" lvl="1" indent="-285750" eaLnBrk="1" hangingPunct="1">
              <a:defRPr/>
            </a:pPr>
            <a:r>
              <a:rPr lang="en-US">
                <a:ea typeface="ＭＳ Ｐゴシック" charset="0"/>
              </a:rPr>
              <a:t>Liquid chromatography (LC)</a:t>
            </a:r>
          </a:p>
          <a:p>
            <a:pPr marL="1143000" lvl="2" indent="-228600" eaLnBrk="1" hangingPunct="1">
              <a:defRPr/>
            </a:pPr>
            <a:r>
              <a:rPr lang="en-US">
                <a:ea typeface="ＭＳ Ｐゴシック" charset="0"/>
              </a:rPr>
              <a:t> - Advantages: not limited by sample volatility or thermal stability; readily achieving difficult separations; ease of sample recovery</a:t>
            </a:r>
          </a:p>
          <a:p>
            <a:pPr marL="1143000" lvl="2" indent="-228600" eaLnBrk="1" hangingPunct="1">
              <a:defRPr/>
            </a:pPr>
            <a:r>
              <a:rPr lang="en-US">
                <a:ea typeface="ＭＳ Ｐゴシック" charset="0"/>
              </a:rPr>
              <a:t> - Disadvantages: expensive and time consuming</a:t>
            </a:r>
          </a:p>
          <a:p>
            <a:pPr marL="742950" lvl="1" indent="-285750" eaLnBrk="1" hangingPunct="1">
              <a:defRPr/>
            </a:pPr>
            <a:endParaRPr lang="en-US">
              <a:ea typeface="ＭＳ Ｐゴシック" charset="0"/>
            </a:endParaRPr>
          </a:p>
          <a:p>
            <a:pPr marL="742950" lvl="1" indent="-285750" eaLnBrk="1" hangingPunct="1">
              <a:defRPr/>
            </a:pPr>
            <a:r>
              <a:rPr lang="en-US">
                <a:ea typeface="ＭＳ Ｐゴシック" charset="0"/>
              </a:rPr>
              <a:t>Supercritical fluid chromatography (SFC)</a:t>
            </a:r>
          </a:p>
          <a:p>
            <a:pPr eaLnBrk="1" hangingPunct="1">
              <a:defRPr/>
            </a:pPr>
            <a:endParaRPr lang="en-US">
              <a:ea typeface="ＭＳ Ｐゴシック" charset="0"/>
              <a:cs typeface="+mn-cs"/>
            </a:endParaRPr>
          </a:p>
          <a:p>
            <a:pPr eaLnBrk="1" hangingPunct="1">
              <a:defRPr/>
            </a:pPr>
            <a:endParaRPr lang="zh-CN" altLang="en-US">
              <a:ea typeface="SimSun" charset="0"/>
              <a:cs typeface="SimSu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a:extLst>
              <a:ext uri="{FF2B5EF4-FFF2-40B4-BE49-F238E27FC236}">
                <a16:creationId xmlns:a16="http://schemas.microsoft.com/office/drawing/2014/main" id="{7AA20D29-FD00-4DDD-9E1E-6F13E27B80F3}"/>
              </a:ext>
            </a:extLst>
          </p:cNvPr>
          <p:cNvSpPr>
            <a:spLocks noGrp="1" noRot="1" noChangeAspect="1" noChangeArrowheads="1" noTextEdit="1"/>
          </p:cNvSpPr>
          <p:nvPr>
            <p:ph type="sldImg"/>
          </p:nvPr>
        </p:nvSpPr>
        <p:spPr>
          <a:xfrm>
            <a:off x="2362200" y="549275"/>
            <a:ext cx="4876800" cy="2743200"/>
          </a:xfrm>
          <a:ln/>
        </p:spPr>
      </p:sp>
      <p:sp>
        <p:nvSpPr>
          <p:cNvPr id="290818" name="Notes Placeholder 2">
            <a:extLst>
              <a:ext uri="{FF2B5EF4-FFF2-40B4-BE49-F238E27FC236}">
                <a16:creationId xmlns:a16="http://schemas.microsoft.com/office/drawing/2014/main" id="{E82A2653-1103-4251-8206-A940A33FA1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It is important to be explicit about what we mean when we say risk.  This will be clear when we contrast risk with “possibility”.  </a:t>
            </a:r>
          </a:p>
        </p:txBody>
      </p:sp>
      <p:sp>
        <p:nvSpPr>
          <p:cNvPr id="290819" name="Slide Number Placeholder 3">
            <a:extLst>
              <a:ext uri="{FF2B5EF4-FFF2-40B4-BE49-F238E27FC236}">
                <a16:creationId xmlns:a16="http://schemas.microsoft.com/office/drawing/2014/main" id="{B5464CCC-13B0-42E6-AF27-860D2E9A746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51F8183-4402-4A7D-8BF9-8A6923B172B2}" type="slidenum">
              <a:rPr lang="en-US" altLang="en-US"/>
              <a:pPr/>
              <a:t>199</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a:extLst>
              <a:ext uri="{FF2B5EF4-FFF2-40B4-BE49-F238E27FC236}">
                <a16:creationId xmlns:a16="http://schemas.microsoft.com/office/drawing/2014/main" id="{F0920384-3F4B-40CF-B040-1BB8447141B7}"/>
              </a:ext>
            </a:extLst>
          </p:cNvPr>
          <p:cNvSpPr>
            <a:spLocks noGrp="1" noRot="1" noChangeAspect="1" noChangeArrowheads="1" noTextEdit="1"/>
          </p:cNvSpPr>
          <p:nvPr>
            <p:ph type="sldImg"/>
          </p:nvPr>
        </p:nvSpPr>
        <p:spPr>
          <a:xfrm>
            <a:off x="398463" y="696913"/>
            <a:ext cx="6188075" cy="3481387"/>
          </a:xfrm>
          <a:ln/>
        </p:spPr>
      </p:sp>
      <p:sp>
        <p:nvSpPr>
          <p:cNvPr id="292866" name="Notes Placeholder 2">
            <a:extLst>
              <a:ext uri="{FF2B5EF4-FFF2-40B4-BE49-F238E27FC236}">
                <a16:creationId xmlns:a16="http://schemas.microsoft.com/office/drawing/2014/main" id="{5C2AC217-FC0C-4A16-8744-BE97395EB5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Risk is not just a general catchall for the things that we worry about in a project, but it is also a means to guide how we prioritize activities.</a:t>
            </a:r>
          </a:p>
        </p:txBody>
      </p:sp>
      <p:sp>
        <p:nvSpPr>
          <p:cNvPr id="292867" name="Slide Number Placeholder 3">
            <a:extLst>
              <a:ext uri="{FF2B5EF4-FFF2-40B4-BE49-F238E27FC236}">
                <a16:creationId xmlns:a16="http://schemas.microsoft.com/office/drawing/2014/main" id="{060BB7F4-058B-44DF-B34D-DDA6CBF0A7A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8175E9C-87C1-4C23-95CB-2A69498A67C8}" type="slidenum">
              <a:rPr lang="en-US" altLang="en-US"/>
              <a:pPr/>
              <a:t>200</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a:extLst>
              <a:ext uri="{FF2B5EF4-FFF2-40B4-BE49-F238E27FC236}">
                <a16:creationId xmlns:a16="http://schemas.microsoft.com/office/drawing/2014/main" id="{9F592508-B882-49B4-90FE-FAEB41A54239}"/>
              </a:ext>
            </a:extLst>
          </p:cNvPr>
          <p:cNvSpPr>
            <a:spLocks noGrp="1" noRot="1" noChangeAspect="1" noChangeArrowheads="1" noTextEdit="1"/>
          </p:cNvSpPr>
          <p:nvPr>
            <p:ph type="sldImg"/>
          </p:nvPr>
        </p:nvSpPr>
        <p:spPr>
          <a:xfrm>
            <a:off x="398463" y="696913"/>
            <a:ext cx="6188075" cy="3481387"/>
          </a:xfrm>
          <a:ln/>
        </p:spPr>
      </p:sp>
      <p:sp>
        <p:nvSpPr>
          <p:cNvPr id="294914" name="Notes Placeholder 2">
            <a:extLst>
              <a:ext uri="{FF2B5EF4-FFF2-40B4-BE49-F238E27FC236}">
                <a16:creationId xmlns:a16="http://schemas.microsoft.com/office/drawing/2014/main" id="{C1DDE77D-491D-42B6-AF06-426042BD82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When we become overwhelmed by trying to eliminate the possibilities, we end up driving up our risk posture, although we may intend to be acting conservatively.  </a:t>
            </a:r>
          </a:p>
        </p:txBody>
      </p:sp>
      <p:sp>
        <p:nvSpPr>
          <p:cNvPr id="294915" name="Slide Number Placeholder 3">
            <a:extLst>
              <a:ext uri="{FF2B5EF4-FFF2-40B4-BE49-F238E27FC236}">
                <a16:creationId xmlns:a16="http://schemas.microsoft.com/office/drawing/2014/main" id="{842BD7DF-59A1-44B2-B30A-C308D6EB290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0FE4960-9323-4E2C-A495-776E85581602}" type="slidenum">
              <a:rPr lang="en-US" altLang="en-US"/>
              <a:pPr/>
              <a:t>201</a:t>
            </a:fld>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a:extLst>
              <a:ext uri="{FF2B5EF4-FFF2-40B4-BE49-F238E27FC236}">
                <a16:creationId xmlns:a16="http://schemas.microsoft.com/office/drawing/2014/main" id="{7A444056-13CE-4C00-B146-F3FD33CA9702}"/>
              </a:ext>
            </a:extLst>
          </p:cNvPr>
          <p:cNvSpPr>
            <a:spLocks noGrp="1" noRot="1" noChangeAspect="1" noChangeArrowheads="1" noTextEdit="1"/>
          </p:cNvSpPr>
          <p:nvPr>
            <p:ph type="sldImg"/>
          </p:nvPr>
        </p:nvSpPr>
        <p:spPr>
          <a:xfrm>
            <a:off x="381000" y="685800"/>
            <a:ext cx="6096000" cy="3429000"/>
          </a:xfrm>
          <a:ln/>
        </p:spPr>
      </p:sp>
      <p:sp>
        <p:nvSpPr>
          <p:cNvPr id="296962" name="Notes Placeholder 2">
            <a:extLst>
              <a:ext uri="{FF2B5EF4-FFF2-40B4-BE49-F238E27FC236}">
                <a16:creationId xmlns:a16="http://schemas.microsoft.com/office/drawing/2014/main" id="{57BC9636-9648-4E0B-9483-1EB05553B2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This is not to imply that all risks will be the same level in our desire to maintain a level waterbed, but too much attention on individual risks or possibilities will frequently cause some risks to inflate undesirably, because resources are always limited.</a:t>
            </a:r>
          </a:p>
        </p:txBody>
      </p:sp>
      <p:sp>
        <p:nvSpPr>
          <p:cNvPr id="296963" name="Slide Number Placeholder 3">
            <a:extLst>
              <a:ext uri="{FF2B5EF4-FFF2-40B4-BE49-F238E27FC236}">
                <a16:creationId xmlns:a16="http://schemas.microsoft.com/office/drawing/2014/main" id="{EE551962-7AAC-47E3-AF8A-FDBDEC9DB4A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BB6DDF-6376-4223-BE2C-59C94173FDD9}" type="slidenum">
              <a:rPr lang="en-US" altLang="en-US"/>
              <a:pPr/>
              <a:t>202</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a:extLst>
              <a:ext uri="{FF2B5EF4-FFF2-40B4-BE49-F238E27FC236}">
                <a16:creationId xmlns:a16="http://schemas.microsoft.com/office/drawing/2014/main" id="{8E9E20E8-50A4-4CDD-8CD3-D11554B90BEC}"/>
              </a:ext>
            </a:extLst>
          </p:cNvPr>
          <p:cNvSpPr>
            <a:spLocks noGrp="1" noRot="1" noChangeAspect="1" noChangeArrowheads="1" noTextEdit="1"/>
          </p:cNvSpPr>
          <p:nvPr>
            <p:ph type="sldImg"/>
          </p:nvPr>
        </p:nvSpPr>
        <p:spPr>
          <a:ln/>
        </p:spPr>
      </p:sp>
      <p:sp>
        <p:nvSpPr>
          <p:cNvPr id="304130" name="Notes Placeholder 2">
            <a:extLst>
              <a:ext uri="{FF2B5EF4-FFF2-40B4-BE49-F238E27FC236}">
                <a16:creationId xmlns:a16="http://schemas.microsoft.com/office/drawing/2014/main" id="{CECF3BD7-555C-40B0-B728-B80B416AE91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04131" name="Slide Number Placeholder 3">
            <a:extLst>
              <a:ext uri="{FF2B5EF4-FFF2-40B4-BE49-F238E27FC236}">
                <a16:creationId xmlns:a16="http://schemas.microsoft.com/office/drawing/2014/main" id="{01274CC0-707F-4410-82D7-14ACAFB2641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251532-6593-4F2E-80BC-7F11D76941D8}" type="slidenum">
              <a:rPr lang="en-US" altLang="en-US"/>
              <a:pPr/>
              <a:t>208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a:extLst>
              <a:ext uri="{FF2B5EF4-FFF2-40B4-BE49-F238E27FC236}">
                <a16:creationId xmlns:a16="http://schemas.microsoft.com/office/drawing/2014/main" id="{13382682-A212-4AEA-8F5A-3C780788656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BF1631B-C6A6-4537-A137-D2593AEF887E}"/>
              </a:ext>
            </a:extLst>
          </p:cNvPr>
          <p:cNvSpPr>
            <a:spLocks noGrp="1"/>
          </p:cNvSpPr>
          <p:nvPr>
            <p:ph type="body" idx="1"/>
          </p:nvPr>
        </p:nvSpPr>
        <p:spPr/>
        <p:txBody>
          <a:bodyPr/>
          <a:lstStyle/>
          <a:p>
            <a:pPr>
              <a:defRPr/>
            </a:pPr>
            <a:r>
              <a:rPr lang="en-US" dirty="0">
                <a:latin typeface="+mn-lt"/>
                <a:ea typeface="+mn-ea"/>
                <a:cs typeface="+mn-cs"/>
              </a:rPr>
              <a:t>There are two fundamental forces that drive grains in polycrystalline materials to grow. </a:t>
            </a:r>
          </a:p>
          <a:p>
            <a:pPr>
              <a:defRPr/>
            </a:pPr>
            <a:r>
              <a:rPr lang="en-US" dirty="0">
                <a:latin typeface="+mn-lt"/>
                <a:ea typeface="+mn-ea"/>
                <a:cs typeface="+mn-cs"/>
              </a:rPr>
              <a:t>Grains coarsen because grain boundaries are areas of high potential energy. </a:t>
            </a:r>
          </a:p>
          <a:p>
            <a:pPr>
              <a:defRPr/>
            </a:pPr>
            <a:r>
              <a:rPr lang="en-US" dirty="0">
                <a:latin typeface="+mn-lt"/>
                <a:ea typeface="+mn-ea"/>
                <a:cs typeface="+mn-cs"/>
              </a:rPr>
              <a:t>This is the primary driving force in single-phase materials. During grain coarsening, as grains grow larger, the total grain boundary area decreases, which, in turn lowers the free energy of the system. Particles with smaller size tend to combine into a larger particle one with lower total interfacial energy. Grain growth is driven by the local boundary curvature and the presence of triple junctions, which remain in equilibrium and act as anchors to grain boundary mobility [1]. Grain boundary mobility is highly dependent upon grain orientations across the boundary. </a:t>
            </a:r>
          </a:p>
          <a:p>
            <a:pPr>
              <a:defRPr/>
            </a:pPr>
            <a:endParaRPr lang="en-US" dirty="0">
              <a:latin typeface="+mn-lt"/>
              <a:ea typeface="+mn-ea"/>
              <a:cs typeface="+mn-cs"/>
            </a:endParaRPr>
          </a:p>
          <a:p>
            <a:pPr>
              <a:defRPr/>
            </a:pPr>
            <a:r>
              <a:rPr lang="en-US" dirty="0">
                <a:latin typeface="+mn-lt"/>
                <a:ea typeface="+mn-ea"/>
                <a:cs typeface="+mn-cs"/>
              </a:rPr>
              <a:t>In multiphase systems, the thermodynamic basis of phase coarsening is a combination of the driving force for grain coarsening and the Thomson-Freundlich solubility relationship [2]. </a:t>
            </a:r>
          </a:p>
          <a:p>
            <a:pPr>
              <a:defRPr/>
            </a:pPr>
            <a:endParaRPr lang="en-US" dirty="0">
              <a:latin typeface="+mn-lt"/>
              <a:ea typeface="+mn-ea"/>
              <a:cs typeface="+mn-cs"/>
            </a:endParaRPr>
          </a:p>
          <a:p>
            <a:pPr>
              <a:defRPr/>
            </a:pPr>
            <a:r>
              <a:rPr lang="en-US" dirty="0">
                <a:latin typeface="+mn-lt"/>
                <a:ea typeface="+mn-ea"/>
                <a:cs typeface="+mn-cs"/>
              </a:rPr>
              <a:t>Coarsening due to the application of mechanical energy occurs when the stress levels result in plastic deformation. Plastic deformation results in the production of an excess concentration of vacancies, which creates additional paths for material transport across phase boundaries. In binary alloys, coarsening during temperature cycling below the eutectic may also occur because of changes in the miscibility of the two phases [3].</a:t>
            </a:r>
          </a:p>
          <a:p>
            <a:pPr>
              <a:defRPr/>
            </a:pPr>
            <a:endParaRPr lang="en-US" dirty="0">
              <a:latin typeface="+mn-lt"/>
              <a:ea typeface="+mn-ea"/>
              <a:cs typeface="+mn-cs"/>
            </a:endParaRPr>
          </a:p>
          <a:p>
            <a:pPr>
              <a:defRPr/>
            </a:pPr>
            <a:endParaRPr lang="en-US" dirty="0">
              <a:latin typeface="+mn-lt"/>
              <a:ea typeface="+mn-ea"/>
              <a:cs typeface="+mn-cs"/>
            </a:endParaRPr>
          </a:p>
        </p:txBody>
      </p:sp>
      <p:sp>
        <p:nvSpPr>
          <p:cNvPr id="361475" name="Slide Number Placeholder 3">
            <a:extLst>
              <a:ext uri="{FF2B5EF4-FFF2-40B4-BE49-F238E27FC236}">
                <a16:creationId xmlns:a16="http://schemas.microsoft.com/office/drawing/2014/main" id="{D9753D5B-5F74-4A98-906D-72CFDD348D8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45B8C19-DFC5-4E14-B4F5-67A8DE6A5A81}" type="slidenum">
              <a:rPr lang="en-US" altLang="en-US"/>
              <a:pPr/>
              <a:t>19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a:extLst>
              <a:ext uri="{FF2B5EF4-FFF2-40B4-BE49-F238E27FC236}">
                <a16:creationId xmlns:a16="http://schemas.microsoft.com/office/drawing/2014/main" id="{677FDB56-6272-44DB-B66E-EBB684BB4E6E}"/>
              </a:ext>
            </a:extLst>
          </p:cNvPr>
          <p:cNvSpPr>
            <a:spLocks noGrp="1" noRot="1" noChangeAspect="1" noChangeArrowheads="1" noTextEdit="1"/>
          </p:cNvSpPr>
          <p:nvPr>
            <p:ph type="sldImg"/>
          </p:nvPr>
        </p:nvSpPr>
        <p:spPr>
          <a:ln/>
        </p:spPr>
      </p:sp>
      <p:sp>
        <p:nvSpPr>
          <p:cNvPr id="306178" name="Notes Placeholder 2">
            <a:extLst>
              <a:ext uri="{FF2B5EF4-FFF2-40B4-BE49-F238E27FC236}">
                <a16:creationId xmlns:a16="http://schemas.microsoft.com/office/drawing/2014/main" id="{FAD341E3-15E0-40B2-950B-25670AAC02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06179" name="Slide Number Placeholder 3">
            <a:extLst>
              <a:ext uri="{FF2B5EF4-FFF2-40B4-BE49-F238E27FC236}">
                <a16:creationId xmlns:a16="http://schemas.microsoft.com/office/drawing/2014/main" id="{F5B2B9EB-CE76-420E-8B63-7BA703A6C7B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2C88D3-3244-4C07-BC3B-3F09E66EF5A3}" type="slidenum">
              <a:rPr lang="en-US" altLang="en-US"/>
              <a:pPr/>
              <a:t>209</a:t>
            </a:fld>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a:extLst>
              <a:ext uri="{FF2B5EF4-FFF2-40B4-BE49-F238E27FC236}">
                <a16:creationId xmlns:a16="http://schemas.microsoft.com/office/drawing/2014/main" id="{33579E0A-D0CA-4F27-AB51-5D409143F359}"/>
              </a:ext>
            </a:extLst>
          </p:cNvPr>
          <p:cNvSpPr>
            <a:spLocks noGrp="1" noRot="1" noChangeAspect="1" noChangeArrowheads="1" noTextEdit="1"/>
          </p:cNvSpPr>
          <p:nvPr>
            <p:ph type="sldImg"/>
          </p:nvPr>
        </p:nvSpPr>
        <p:spPr>
          <a:ln/>
        </p:spPr>
      </p:sp>
      <p:sp>
        <p:nvSpPr>
          <p:cNvPr id="308226" name="Notes Placeholder 2">
            <a:extLst>
              <a:ext uri="{FF2B5EF4-FFF2-40B4-BE49-F238E27FC236}">
                <a16:creationId xmlns:a16="http://schemas.microsoft.com/office/drawing/2014/main" id="{AE7C7E26-B09A-4EDA-BD4F-9B65784192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08227" name="Slide Number Placeholder 3">
            <a:extLst>
              <a:ext uri="{FF2B5EF4-FFF2-40B4-BE49-F238E27FC236}">
                <a16:creationId xmlns:a16="http://schemas.microsoft.com/office/drawing/2014/main" id="{BD9600DC-0252-4DD1-B5E6-8A9DDB3D01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3051892-744E-4177-A115-C11135F99DA7}" type="slidenum">
              <a:rPr lang="en-US" altLang="en-US"/>
              <a:pPr/>
              <a:t>210</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a:extLst>
              <a:ext uri="{FF2B5EF4-FFF2-40B4-BE49-F238E27FC236}">
                <a16:creationId xmlns:a16="http://schemas.microsoft.com/office/drawing/2014/main" id="{FDFBDBC0-E720-48DA-9222-22D4BCEEFF3F}"/>
              </a:ext>
            </a:extLst>
          </p:cNvPr>
          <p:cNvSpPr>
            <a:spLocks noGrp="1" noRot="1" noChangeAspect="1" noChangeArrowheads="1" noTextEdit="1"/>
          </p:cNvSpPr>
          <p:nvPr>
            <p:ph type="sldImg"/>
          </p:nvPr>
        </p:nvSpPr>
        <p:spPr>
          <a:ln/>
        </p:spPr>
      </p:sp>
      <p:sp>
        <p:nvSpPr>
          <p:cNvPr id="311298" name="Notes Placeholder 2">
            <a:extLst>
              <a:ext uri="{FF2B5EF4-FFF2-40B4-BE49-F238E27FC236}">
                <a16:creationId xmlns:a16="http://schemas.microsoft.com/office/drawing/2014/main" id="{6771C06F-92A1-4497-A2E8-C6BFFD7D22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11299" name="Slide Number Placeholder 3">
            <a:extLst>
              <a:ext uri="{FF2B5EF4-FFF2-40B4-BE49-F238E27FC236}">
                <a16:creationId xmlns:a16="http://schemas.microsoft.com/office/drawing/2014/main" id="{F36FFE68-2B32-4BC1-B2DD-FD9CD37E18C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CA19D5F-517A-48C5-9A47-B13D176E50E5}" type="slidenum">
              <a:rPr lang="en-US" altLang="en-US"/>
              <a:pPr/>
              <a:t>212</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a:extLst>
              <a:ext uri="{FF2B5EF4-FFF2-40B4-BE49-F238E27FC236}">
                <a16:creationId xmlns:a16="http://schemas.microsoft.com/office/drawing/2014/main" id="{10911A4C-52E8-4FE1-A4F8-B904389A15D5}"/>
              </a:ext>
            </a:extLst>
          </p:cNvPr>
          <p:cNvSpPr>
            <a:spLocks noGrp="1" noRot="1" noChangeAspect="1" noChangeArrowheads="1" noTextEdit="1"/>
          </p:cNvSpPr>
          <p:nvPr>
            <p:ph type="sldImg"/>
          </p:nvPr>
        </p:nvSpPr>
        <p:spPr>
          <a:xfrm>
            <a:off x="457200" y="719138"/>
            <a:ext cx="6400800" cy="3600450"/>
          </a:xfrm>
          <a:ln/>
        </p:spPr>
      </p:sp>
      <p:sp>
        <p:nvSpPr>
          <p:cNvPr id="297987" name="Notes Placeholder 2">
            <a:extLst>
              <a:ext uri="{FF2B5EF4-FFF2-40B4-BE49-F238E27FC236}">
                <a16:creationId xmlns:a16="http://schemas.microsoft.com/office/drawing/2014/main" id="{AC9DBACA-D5F9-43B7-B26E-CF23B7C7B645}"/>
              </a:ext>
            </a:extLst>
          </p:cNvPr>
          <p:cNvSpPr>
            <a:spLocks noGrp="1"/>
          </p:cNvSpPr>
          <p:nvPr>
            <p:ph type="body" idx="1"/>
          </p:nvPr>
        </p:nvSpPr>
        <p:spPr>
          <a:xfrm>
            <a:off x="728663" y="4562475"/>
            <a:ext cx="5857875" cy="4319588"/>
          </a:xfrm>
          <a:ln/>
        </p:spPr>
        <p:txBody>
          <a:bodyPr lIns="96659" tIns="48329" rIns="96659" bIns="48329"/>
          <a:lstStyle/>
          <a:p>
            <a:pPr eaLnBrk="1" hangingPunct="1">
              <a:defRPr/>
            </a:pPr>
            <a:endParaRPr lang="en-US">
              <a:ea typeface="ＭＳ Ｐゴシック" charset="0"/>
              <a:cs typeface="+mn-cs"/>
            </a:endParaRPr>
          </a:p>
        </p:txBody>
      </p:sp>
      <p:sp>
        <p:nvSpPr>
          <p:cNvPr id="319491" name="Footer Placeholder 3">
            <a:extLst>
              <a:ext uri="{FF2B5EF4-FFF2-40B4-BE49-F238E27FC236}">
                <a16:creationId xmlns:a16="http://schemas.microsoft.com/office/drawing/2014/main" id="{E61769F0-1D23-4725-A6E1-8C9A76665A81}"/>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319492" name="Slide Number Placeholder 4">
            <a:extLst>
              <a:ext uri="{FF2B5EF4-FFF2-40B4-BE49-F238E27FC236}">
                <a16:creationId xmlns:a16="http://schemas.microsoft.com/office/drawing/2014/main" id="{0E42CB7D-2425-4C58-81EA-C0E23879A97E}"/>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C36908EE-B859-4FE0-B5E5-E64243961A5E}" type="slidenum">
              <a:rPr lang="en-US" altLang="en-US" sz="1100"/>
              <a:pPr algn="r" eaLnBrk="1" hangingPunct="1"/>
              <a:t>220</a:t>
            </a:fld>
            <a:endParaRPr lang="en-US" altLang="en-US" sz="11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Slide Image Placeholder 1">
            <a:extLst>
              <a:ext uri="{FF2B5EF4-FFF2-40B4-BE49-F238E27FC236}">
                <a16:creationId xmlns:a16="http://schemas.microsoft.com/office/drawing/2014/main" id="{582C90A2-D2C3-46ED-9F8F-1209C87F4659}"/>
              </a:ext>
            </a:extLst>
          </p:cNvPr>
          <p:cNvSpPr>
            <a:spLocks noGrp="1" noRot="1" noChangeAspect="1" noChangeArrowheads="1" noTextEdit="1"/>
          </p:cNvSpPr>
          <p:nvPr>
            <p:ph type="sldImg"/>
          </p:nvPr>
        </p:nvSpPr>
        <p:spPr>
          <a:xfrm>
            <a:off x="457200" y="719138"/>
            <a:ext cx="6400800" cy="3600450"/>
          </a:xfrm>
          <a:ln/>
        </p:spPr>
      </p:sp>
      <p:sp>
        <p:nvSpPr>
          <p:cNvPr id="300035" name="Notes Placeholder 2">
            <a:extLst>
              <a:ext uri="{FF2B5EF4-FFF2-40B4-BE49-F238E27FC236}">
                <a16:creationId xmlns:a16="http://schemas.microsoft.com/office/drawing/2014/main" id="{03502452-6DF6-4837-A666-DDD7676AFADC}"/>
              </a:ext>
            </a:extLst>
          </p:cNvPr>
          <p:cNvSpPr>
            <a:spLocks noGrp="1"/>
          </p:cNvSpPr>
          <p:nvPr>
            <p:ph type="body" idx="1"/>
          </p:nvPr>
        </p:nvSpPr>
        <p:spPr>
          <a:xfrm>
            <a:off x="728663" y="4562475"/>
            <a:ext cx="5857875" cy="4319588"/>
          </a:xfrm>
          <a:ln/>
        </p:spPr>
        <p:txBody>
          <a:bodyPr lIns="96659" tIns="48329" rIns="96659" bIns="48329"/>
          <a:lstStyle/>
          <a:p>
            <a:pPr eaLnBrk="1" hangingPunct="1">
              <a:defRPr/>
            </a:pPr>
            <a:r>
              <a:rPr lang="en-US" altLang="en-US" sz="900">
                <a:latin typeface="Arial" panose="020B0604020202020204" pitchFamily="34" charset="0"/>
                <a:cs typeface="Arial" panose="020B0604020202020204" pitchFamily="34" charset="0"/>
              </a:rPr>
              <a:t>Reducing a material down to a size suitable for preparation </a:t>
            </a:r>
            <a:r>
              <a:rPr lang="en-US" altLang="en-US" sz="900">
                <a:latin typeface="Times New Roman" panose="02020603050405020304" pitchFamily="18" charset="0"/>
                <a:cs typeface="Arial" panose="020B0604020202020204" pitchFamily="34" charset="0"/>
              </a:rPr>
              <a:t>–</a:t>
            </a:r>
            <a:r>
              <a:rPr lang="en-US" altLang="en-US" sz="900">
                <a:latin typeface="Arial" panose="020B0604020202020204" pitchFamily="34" charset="0"/>
                <a:cs typeface="Arial" panose="020B0604020202020204" pitchFamily="34" charset="0"/>
              </a:rPr>
              <a:t> typically under 2 inches</a:t>
            </a:r>
          </a:p>
          <a:p>
            <a:pPr eaLnBrk="1" hangingPunct="1">
              <a:defRPr/>
            </a:pPr>
            <a:r>
              <a:rPr lang="en-US" altLang="en-US" sz="900">
                <a:latin typeface="Arial" panose="020B0604020202020204" pitchFamily="34" charset="0"/>
                <a:cs typeface="Arial" panose="020B0604020202020204" pitchFamily="34" charset="0"/>
              </a:rPr>
              <a:t>Sub-surface mechanical or thermal damage is to be minimized during the cutting process</a:t>
            </a:r>
          </a:p>
          <a:p>
            <a:pPr eaLnBrk="1" hangingPunct="1">
              <a:defRPr/>
            </a:pPr>
            <a:r>
              <a:rPr lang="en-US" altLang="en-US" sz="900">
                <a:latin typeface="Arial" panose="020B0604020202020204" pitchFamily="34" charset="0"/>
                <a:cs typeface="Arial" panose="020B0604020202020204" pitchFamily="34" charset="0"/>
              </a:rPr>
              <a:t>Aggressive cutting methods will require excessive damage to be removed by:</a:t>
            </a:r>
          </a:p>
          <a:p>
            <a:pPr marL="742950" lvl="1" indent="-285750" eaLnBrk="1" hangingPunct="1">
              <a:defRPr/>
            </a:pPr>
            <a:r>
              <a:rPr lang="en-US" altLang="en-US" sz="1000">
                <a:latin typeface="Arial" panose="020B0604020202020204" pitchFamily="34" charset="0"/>
                <a:cs typeface="Arial" panose="020B0604020202020204" pitchFamily="34" charset="0"/>
              </a:rPr>
              <a:t>Re-sectioning the specimen</a:t>
            </a:r>
          </a:p>
          <a:p>
            <a:pPr marL="742950" lvl="1" indent="-285750" eaLnBrk="1" hangingPunct="1">
              <a:defRPr/>
            </a:pPr>
            <a:r>
              <a:rPr lang="en-US" altLang="en-US" sz="1000">
                <a:latin typeface="Arial" panose="020B0604020202020204" pitchFamily="34" charset="0"/>
                <a:cs typeface="Arial" panose="020B0604020202020204" pitchFamily="34" charset="0"/>
              </a:rPr>
              <a:t>Grinding beyond the deformation depth </a:t>
            </a:r>
          </a:p>
          <a:p>
            <a:pPr eaLnBrk="1" hangingPunct="1">
              <a:defRPr/>
            </a:pPr>
            <a:r>
              <a:rPr lang="en-US" altLang="en-US" sz="900">
                <a:latin typeface="Arial" panose="020B0604020202020204" pitchFamily="34" charset="0"/>
                <a:cs typeface="Arial" panose="020B0604020202020204" pitchFamily="34" charset="0"/>
              </a:rPr>
              <a:t>Cut plane should be as close to the location of interest as possible </a:t>
            </a:r>
          </a:p>
          <a:p>
            <a:pPr eaLnBrk="1" hangingPunct="1">
              <a:defRPr/>
            </a:pPr>
            <a:r>
              <a:rPr lang="en-US" altLang="en-US" sz="900">
                <a:latin typeface="Arial" panose="020B0604020202020204" pitchFamily="34" charset="0"/>
                <a:cs typeface="Arial" panose="020B0604020202020204" pitchFamily="34" charset="0"/>
              </a:rPr>
              <a:t>Delicate samples may need to be encapsulated prior to sectioning</a:t>
            </a:r>
          </a:p>
          <a:p>
            <a:pPr eaLnBrk="1" hangingPunct="1">
              <a:defRPr/>
            </a:pPr>
            <a:r>
              <a:rPr lang="en-US" altLang="en-US" sz="900">
                <a:latin typeface="Arial" panose="020B0604020202020204" pitchFamily="34" charset="0"/>
                <a:cs typeface="Arial" panose="020B0604020202020204" pitchFamily="34" charset="0"/>
              </a:rPr>
              <a:t>Sectioning materials, examples</a:t>
            </a:r>
          </a:p>
          <a:p>
            <a:pPr marL="742950" lvl="1" indent="-285750" eaLnBrk="1" hangingPunct="1">
              <a:defRPr/>
            </a:pPr>
            <a:r>
              <a:rPr lang="en-US" altLang="en-US" sz="900">
                <a:latin typeface="Arial" panose="020B0604020202020204" pitchFamily="34" charset="0"/>
                <a:cs typeface="Arial" panose="020B0604020202020204" pitchFamily="34" charset="0"/>
              </a:rPr>
              <a:t>Resin or Rubber bonded Silicon Carbide Wheel (For soft material like Copper, Lead)</a:t>
            </a:r>
          </a:p>
          <a:p>
            <a:pPr marL="742950" lvl="1" indent="-285750" eaLnBrk="1" hangingPunct="1">
              <a:defRPr/>
            </a:pPr>
            <a:r>
              <a:rPr lang="en-US" altLang="en-US" sz="900">
                <a:latin typeface="Arial" panose="020B0604020202020204" pitchFamily="34" charset="0"/>
                <a:cs typeface="Arial" panose="020B0604020202020204" pitchFamily="34" charset="0"/>
              </a:rPr>
              <a:t>Resin or Rubber bonded Aluminum Oxide Wheel (Hard material like steel)</a:t>
            </a:r>
          </a:p>
          <a:p>
            <a:pPr marL="742950" lvl="1" indent="-285750" eaLnBrk="1" hangingPunct="1">
              <a:defRPr/>
            </a:pPr>
            <a:endParaRPr lang="en-US" altLang="en-US" sz="1000">
              <a:latin typeface="Arial" panose="020B0604020202020204" pitchFamily="34" charset="0"/>
            </a:endParaRPr>
          </a:p>
          <a:p>
            <a:pPr eaLnBrk="1" hangingPunct="1">
              <a:defRPr/>
            </a:pPr>
            <a:endParaRPr lang="en-US" altLang="en-US">
              <a:latin typeface="Arial" panose="020B0604020202020204" pitchFamily="34" charset="0"/>
            </a:endParaRPr>
          </a:p>
        </p:txBody>
      </p:sp>
      <p:sp>
        <p:nvSpPr>
          <p:cNvPr id="321539" name="Footer Placeholder 3">
            <a:extLst>
              <a:ext uri="{FF2B5EF4-FFF2-40B4-BE49-F238E27FC236}">
                <a16:creationId xmlns:a16="http://schemas.microsoft.com/office/drawing/2014/main" id="{A5FFDBD6-58A1-4F35-B1ED-29185986A9E5}"/>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321540" name="Slide Number Placeholder 4">
            <a:extLst>
              <a:ext uri="{FF2B5EF4-FFF2-40B4-BE49-F238E27FC236}">
                <a16:creationId xmlns:a16="http://schemas.microsoft.com/office/drawing/2014/main" id="{29676D85-CBA2-43F0-B300-510EDAA18D73}"/>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7A17D35E-D8FF-46C5-8845-CF2E5C7E6963}" type="slidenum">
              <a:rPr lang="en-US" altLang="en-US" sz="1100"/>
              <a:pPr algn="r" eaLnBrk="1" hangingPunct="1"/>
              <a:t>221</a:t>
            </a:fld>
            <a:endParaRPr lang="en-US" altLang="en-US" sz="11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a:extLst>
              <a:ext uri="{FF2B5EF4-FFF2-40B4-BE49-F238E27FC236}">
                <a16:creationId xmlns:a16="http://schemas.microsoft.com/office/drawing/2014/main" id="{44E35C64-C945-44C0-8052-E25CF3FBF6AB}"/>
              </a:ext>
            </a:extLst>
          </p:cNvPr>
          <p:cNvSpPr>
            <a:spLocks noGrp="1" noRot="1" noChangeAspect="1" noChangeArrowheads="1" noTextEdit="1"/>
          </p:cNvSpPr>
          <p:nvPr>
            <p:ph type="sldImg"/>
          </p:nvPr>
        </p:nvSpPr>
        <p:spPr>
          <a:xfrm>
            <a:off x="457200" y="719138"/>
            <a:ext cx="6400800" cy="3600450"/>
          </a:xfrm>
          <a:ln/>
        </p:spPr>
      </p:sp>
      <p:sp>
        <p:nvSpPr>
          <p:cNvPr id="302083" name="Notes Placeholder 2">
            <a:extLst>
              <a:ext uri="{FF2B5EF4-FFF2-40B4-BE49-F238E27FC236}">
                <a16:creationId xmlns:a16="http://schemas.microsoft.com/office/drawing/2014/main" id="{03F802ED-AC1D-4079-8B10-CFC35A2D0DEC}"/>
              </a:ext>
            </a:extLst>
          </p:cNvPr>
          <p:cNvSpPr>
            <a:spLocks noGrp="1"/>
          </p:cNvSpPr>
          <p:nvPr>
            <p:ph type="body" idx="1"/>
          </p:nvPr>
        </p:nvSpPr>
        <p:spPr>
          <a:xfrm>
            <a:off x="728663" y="4562475"/>
            <a:ext cx="5857875" cy="4319588"/>
          </a:xfrm>
          <a:ln/>
        </p:spPr>
        <p:txBody>
          <a:bodyPr lIns="96659" tIns="48329" rIns="96659" bIns="48329"/>
          <a:lstStyle/>
          <a:p>
            <a:pPr eaLnBrk="1" hangingPunct="1">
              <a:defRPr/>
            </a:pPr>
            <a:endParaRPr lang="en-US">
              <a:ea typeface="ＭＳ Ｐゴシック" charset="0"/>
              <a:cs typeface="+mn-cs"/>
            </a:endParaRPr>
          </a:p>
        </p:txBody>
      </p:sp>
      <p:sp>
        <p:nvSpPr>
          <p:cNvPr id="323587" name="Footer Placeholder 3">
            <a:extLst>
              <a:ext uri="{FF2B5EF4-FFF2-40B4-BE49-F238E27FC236}">
                <a16:creationId xmlns:a16="http://schemas.microsoft.com/office/drawing/2014/main" id="{5120B35E-382A-463C-B49D-09698E6F3241}"/>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323588" name="Slide Number Placeholder 4">
            <a:extLst>
              <a:ext uri="{FF2B5EF4-FFF2-40B4-BE49-F238E27FC236}">
                <a16:creationId xmlns:a16="http://schemas.microsoft.com/office/drawing/2014/main" id="{1A391F5C-1AA5-4567-9B08-5DC630A35F41}"/>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EF757EEA-9A20-4BE5-B5E4-46D427ECC286}" type="slidenum">
              <a:rPr lang="en-US" altLang="en-US" sz="1100"/>
              <a:pPr algn="r" eaLnBrk="1" hangingPunct="1"/>
              <a:t>222</a:t>
            </a:fld>
            <a:endParaRPr lang="en-US" altLang="en-US" sz="11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a:extLst>
              <a:ext uri="{FF2B5EF4-FFF2-40B4-BE49-F238E27FC236}">
                <a16:creationId xmlns:a16="http://schemas.microsoft.com/office/drawing/2014/main" id="{FA93C78E-FE5E-4828-96B5-0420F68985E3}"/>
              </a:ext>
            </a:extLst>
          </p:cNvPr>
          <p:cNvSpPr>
            <a:spLocks noGrp="1" noRot="1" noChangeAspect="1" noChangeArrowheads="1" noTextEdit="1"/>
          </p:cNvSpPr>
          <p:nvPr>
            <p:ph type="sldImg"/>
          </p:nvPr>
        </p:nvSpPr>
        <p:spPr>
          <a:xfrm>
            <a:off x="457200" y="719138"/>
            <a:ext cx="6400800" cy="3600450"/>
          </a:xfrm>
          <a:ln/>
        </p:spPr>
      </p:sp>
      <p:sp>
        <p:nvSpPr>
          <p:cNvPr id="304131" name="Notes Placeholder 2">
            <a:extLst>
              <a:ext uri="{FF2B5EF4-FFF2-40B4-BE49-F238E27FC236}">
                <a16:creationId xmlns:a16="http://schemas.microsoft.com/office/drawing/2014/main" id="{A66F1A47-4772-45B4-8D36-0564D67F94AC}"/>
              </a:ext>
            </a:extLst>
          </p:cNvPr>
          <p:cNvSpPr>
            <a:spLocks noGrp="1"/>
          </p:cNvSpPr>
          <p:nvPr>
            <p:ph type="body" idx="1"/>
          </p:nvPr>
        </p:nvSpPr>
        <p:spPr>
          <a:xfrm>
            <a:off x="728663" y="4562475"/>
            <a:ext cx="5857875" cy="4319588"/>
          </a:xfrm>
          <a:ln/>
        </p:spPr>
        <p:txBody>
          <a:bodyPr lIns="96659" tIns="48329" rIns="96659" bIns="48329"/>
          <a:lstStyle/>
          <a:p>
            <a:pPr eaLnBrk="1" hangingPunct="1">
              <a:defRPr/>
            </a:pPr>
            <a:endParaRPr lang="en-US">
              <a:ea typeface="ＭＳ Ｐゴシック" charset="0"/>
              <a:cs typeface="+mn-cs"/>
            </a:endParaRPr>
          </a:p>
        </p:txBody>
      </p:sp>
      <p:sp>
        <p:nvSpPr>
          <p:cNvPr id="325635" name="Date Placeholder 3">
            <a:extLst>
              <a:ext uri="{FF2B5EF4-FFF2-40B4-BE49-F238E27FC236}">
                <a16:creationId xmlns:a16="http://schemas.microsoft.com/office/drawing/2014/main" id="{ABCBC010-4103-468D-A31E-68ADE6B0B67F}"/>
              </a:ext>
            </a:extLst>
          </p:cNvPr>
          <p:cNvSpPr txBox="1">
            <a:spLocks noGrp="1"/>
          </p:cNvSpPr>
          <p:nvPr/>
        </p:nvSpPr>
        <p:spPr bwMode="auto">
          <a:xfrm>
            <a:off x="4140200" y="0"/>
            <a:ext cx="31750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8A694BF0-4D5C-46EA-AF1D-C7EC5D8A690B}" type="datetime1">
              <a:rPr lang="en-US" altLang="en-US" sz="1100"/>
              <a:pPr algn="r" eaLnBrk="1" hangingPunct="1"/>
              <a:t>1/6/2022</a:t>
            </a:fld>
            <a:endParaRPr lang="en-US" altLang="en-US" sz="1100"/>
          </a:p>
        </p:txBody>
      </p:sp>
      <p:sp>
        <p:nvSpPr>
          <p:cNvPr id="325636" name="Footer Placeholder 4">
            <a:extLst>
              <a:ext uri="{FF2B5EF4-FFF2-40B4-BE49-F238E27FC236}">
                <a16:creationId xmlns:a16="http://schemas.microsoft.com/office/drawing/2014/main" id="{03C5B59E-D937-407E-A56B-E889E2D7673F}"/>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325637" name="Slide Number Placeholder 5">
            <a:extLst>
              <a:ext uri="{FF2B5EF4-FFF2-40B4-BE49-F238E27FC236}">
                <a16:creationId xmlns:a16="http://schemas.microsoft.com/office/drawing/2014/main" id="{2F329907-C761-4361-8392-FBE67A6E1AF1}"/>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A85E1ED4-8268-4E24-BCB3-B7DDCA92960F}" type="slidenum">
              <a:rPr lang="en-US" altLang="en-US" sz="1100"/>
              <a:pPr algn="r" eaLnBrk="1" hangingPunct="1"/>
              <a:t>223</a:t>
            </a:fld>
            <a:endParaRPr lang="en-US" altLang="en-US" sz="11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a:extLst>
              <a:ext uri="{FF2B5EF4-FFF2-40B4-BE49-F238E27FC236}">
                <a16:creationId xmlns:a16="http://schemas.microsoft.com/office/drawing/2014/main" id="{02A3E0CC-EB9E-4612-B173-ED4FE015C767}"/>
              </a:ext>
            </a:extLst>
          </p:cNvPr>
          <p:cNvSpPr>
            <a:spLocks noGrp="1" noRot="1" noChangeAspect="1" noChangeArrowheads="1" noTextEdit="1"/>
          </p:cNvSpPr>
          <p:nvPr>
            <p:ph type="sldImg"/>
          </p:nvPr>
        </p:nvSpPr>
        <p:spPr>
          <a:xfrm>
            <a:off x="461963" y="719138"/>
            <a:ext cx="6391275" cy="3595687"/>
          </a:xfrm>
          <a:ln w="12700" cap="flat">
            <a:solidFill>
              <a:schemeClr val="tx1"/>
            </a:solidFill>
          </a:ln>
        </p:spPr>
      </p:sp>
      <p:sp>
        <p:nvSpPr>
          <p:cNvPr id="308227" name="Rectangle 3">
            <a:extLst>
              <a:ext uri="{FF2B5EF4-FFF2-40B4-BE49-F238E27FC236}">
                <a16:creationId xmlns:a16="http://schemas.microsoft.com/office/drawing/2014/main" id="{089A1F06-2AD3-4AC3-9F9D-44B9C80F8D8A}"/>
              </a:ext>
            </a:extLst>
          </p:cNvPr>
          <p:cNvSpPr>
            <a:spLocks noGrp="1" noChangeArrowheads="1"/>
          </p:cNvSpPr>
          <p:nvPr>
            <p:ph type="body" idx="1"/>
          </p:nvPr>
        </p:nvSpPr>
        <p:spPr>
          <a:xfrm>
            <a:off x="973138" y="4557713"/>
            <a:ext cx="5368925" cy="4324350"/>
          </a:xfrm>
          <a:ln/>
        </p:spPr>
        <p:txBody>
          <a:bodyPr lIns="98649" tIns="47682" rIns="98649" bIns="47682"/>
          <a:lstStyle/>
          <a:p>
            <a:pPr eaLnBrk="1" hangingPunct="1">
              <a:defRPr/>
            </a:pPr>
            <a:endParaRPr lang="en-US">
              <a:ea typeface="ＭＳ Ｐゴシック" charset="0"/>
              <a:cs typeface="+mn-cs"/>
            </a:endParaRPr>
          </a:p>
        </p:txBody>
      </p:sp>
      <p:sp>
        <p:nvSpPr>
          <p:cNvPr id="327683" name="Date Placeholder 3">
            <a:extLst>
              <a:ext uri="{FF2B5EF4-FFF2-40B4-BE49-F238E27FC236}">
                <a16:creationId xmlns:a16="http://schemas.microsoft.com/office/drawing/2014/main" id="{0D19F6CD-4C74-46ED-99B4-85B1475CD98D}"/>
              </a:ext>
            </a:extLst>
          </p:cNvPr>
          <p:cNvSpPr txBox="1">
            <a:spLocks noGrp="1"/>
          </p:cNvSpPr>
          <p:nvPr/>
        </p:nvSpPr>
        <p:spPr bwMode="auto">
          <a:xfrm>
            <a:off x="4140200" y="0"/>
            <a:ext cx="31750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0149B562-3834-4834-A9CC-4BDA2387DBF4}" type="datetime1">
              <a:rPr lang="en-US" altLang="en-US" sz="1100"/>
              <a:pPr algn="r" eaLnBrk="1" hangingPunct="1"/>
              <a:t>1/6/2022</a:t>
            </a:fld>
            <a:endParaRPr lang="en-US" altLang="en-US" sz="1100"/>
          </a:p>
        </p:txBody>
      </p:sp>
      <p:sp>
        <p:nvSpPr>
          <p:cNvPr id="327684" name="Footer Placeholder 4">
            <a:extLst>
              <a:ext uri="{FF2B5EF4-FFF2-40B4-BE49-F238E27FC236}">
                <a16:creationId xmlns:a16="http://schemas.microsoft.com/office/drawing/2014/main" id="{661FA08F-7AA9-4370-85F8-24D769AA87E7}"/>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327685" name="Slide Number Placeholder 5">
            <a:extLst>
              <a:ext uri="{FF2B5EF4-FFF2-40B4-BE49-F238E27FC236}">
                <a16:creationId xmlns:a16="http://schemas.microsoft.com/office/drawing/2014/main" id="{5C466A8A-9891-4167-8CB2-7B0A96D31216}"/>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850E0ADC-C7C2-4451-B357-61CC26DB3371}" type="slidenum">
              <a:rPr lang="en-US" altLang="en-US" sz="1100"/>
              <a:pPr algn="r" eaLnBrk="1" hangingPunct="1"/>
              <a:t>224</a:t>
            </a:fld>
            <a:endParaRPr lang="en-US" altLang="en-US" sz="11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a:extLst>
              <a:ext uri="{FF2B5EF4-FFF2-40B4-BE49-F238E27FC236}">
                <a16:creationId xmlns:a16="http://schemas.microsoft.com/office/drawing/2014/main" id="{A3EDDD49-E118-4C79-93FA-8DDFD293E67A}"/>
              </a:ext>
            </a:extLst>
          </p:cNvPr>
          <p:cNvSpPr>
            <a:spLocks noGrp="1" noRot="1" noChangeAspect="1" noChangeArrowheads="1" noTextEdit="1"/>
          </p:cNvSpPr>
          <p:nvPr>
            <p:ph type="sldImg"/>
          </p:nvPr>
        </p:nvSpPr>
        <p:spPr>
          <a:xfrm>
            <a:off x="457200" y="719138"/>
            <a:ext cx="6400800" cy="3600450"/>
          </a:xfrm>
          <a:ln/>
        </p:spPr>
      </p:sp>
      <p:sp>
        <p:nvSpPr>
          <p:cNvPr id="310275" name="Notes Placeholder 2">
            <a:extLst>
              <a:ext uri="{FF2B5EF4-FFF2-40B4-BE49-F238E27FC236}">
                <a16:creationId xmlns:a16="http://schemas.microsoft.com/office/drawing/2014/main" id="{9699C273-9E71-44C3-9A07-C0A2FB94172B}"/>
              </a:ext>
            </a:extLst>
          </p:cNvPr>
          <p:cNvSpPr>
            <a:spLocks noGrp="1"/>
          </p:cNvSpPr>
          <p:nvPr>
            <p:ph type="body" idx="1"/>
          </p:nvPr>
        </p:nvSpPr>
        <p:spPr>
          <a:xfrm>
            <a:off x="728663" y="4562475"/>
            <a:ext cx="5857875" cy="4319588"/>
          </a:xfrm>
          <a:ln/>
        </p:spPr>
        <p:txBody>
          <a:bodyPr lIns="96659" tIns="48329" rIns="96659" bIns="48329"/>
          <a:lstStyle/>
          <a:p>
            <a:pPr eaLnBrk="1" hangingPunct="1">
              <a:defRPr/>
            </a:pPr>
            <a:endParaRPr lang="en-US">
              <a:ea typeface="ＭＳ Ｐゴシック" charset="0"/>
              <a:cs typeface="+mn-cs"/>
            </a:endParaRPr>
          </a:p>
        </p:txBody>
      </p:sp>
      <p:sp>
        <p:nvSpPr>
          <p:cNvPr id="329731" name="Date Placeholder 3">
            <a:extLst>
              <a:ext uri="{FF2B5EF4-FFF2-40B4-BE49-F238E27FC236}">
                <a16:creationId xmlns:a16="http://schemas.microsoft.com/office/drawing/2014/main" id="{2D033FE8-D24D-4620-B136-D1BF9CE54669}"/>
              </a:ext>
            </a:extLst>
          </p:cNvPr>
          <p:cNvSpPr txBox="1">
            <a:spLocks noGrp="1"/>
          </p:cNvSpPr>
          <p:nvPr/>
        </p:nvSpPr>
        <p:spPr bwMode="auto">
          <a:xfrm>
            <a:off x="4140200" y="0"/>
            <a:ext cx="31750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DDEEBA16-A5DA-4212-87AA-33CBE9230D1F}" type="datetime1">
              <a:rPr lang="en-US" altLang="en-US" sz="1100"/>
              <a:pPr algn="r" eaLnBrk="1" hangingPunct="1"/>
              <a:t>1/6/2022</a:t>
            </a:fld>
            <a:endParaRPr lang="en-US" altLang="en-US" sz="1100"/>
          </a:p>
        </p:txBody>
      </p:sp>
      <p:sp>
        <p:nvSpPr>
          <p:cNvPr id="329732" name="Footer Placeholder 4">
            <a:extLst>
              <a:ext uri="{FF2B5EF4-FFF2-40B4-BE49-F238E27FC236}">
                <a16:creationId xmlns:a16="http://schemas.microsoft.com/office/drawing/2014/main" id="{D52AE6CC-9332-4EEC-8D0E-0D19953E5ED2}"/>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329733" name="Slide Number Placeholder 5">
            <a:extLst>
              <a:ext uri="{FF2B5EF4-FFF2-40B4-BE49-F238E27FC236}">
                <a16:creationId xmlns:a16="http://schemas.microsoft.com/office/drawing/2014/main" id="{CFA3CCE4-574C-49DC-BC15-CCFCC62407BE}"/>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BD60A93B-802C-4239-89C6-6C994AC63365}" type="slidenum">
              <a:rPr lang="en-US" altLang="en-US" sz="1100"/>
              <a:pPr algn="r" eaLnBrk="1" hangingPunct="1"/>
              <a:t>225</a:t>
            </a:fld>
            <a:endParaRPr lang="en-US" altLang="en-US" sz="11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a:extLst>
              <a:ext uri="{FF2B5EF4-FFF2-40B4-BE49-F238E27FC236}">
                <a16:creationId xmlns:a16="http://schemas.microsoft.com/office/drawing/2014/main" id="{5E16FF02-7E6A-4E46-ABDA-A099B9F02E53}"/>
              </a:ext>
            </a:extLst>
          </p:cNvPr>
          <p:cNvSpPr>
            <a:spLocks noGrp="1" noRot="1" noChangeAspect="1" noChangeArrowheads="1" noTextEdit="1"/>
          </p:cNvSpPr>
          <p:nvPr>
            <p:ph type="sldImg"/>
          </p:nvPr>
        </p:nvSpPr>
        <p:spPr>
          <a:xfrm>
            <a:off x="457200" y="719138"/>
            <a:ext cx="6400800" cy="3600450"/>
          </a:xfrm>
          <a:ln/>
        </p:spPr>
      </p:sp>
      <p:sp>
        <p:nvSpPr>
          <p:cNvPr id="312323" name="Notes Placeholder 2">
            <a:extLst>
              <a:ext uri="{FF2B5EF4-FFF2-40B4-BE49-F238E27FC236}">
                <a16:creationId xmlns:a16="http://schemas.microsoft.com/office/drawing/2014/main" id="{FF118FEC-DA22-420C-AD7E-877E8AE71CA3}"/>
              </a:ext>
            </a:extLst>
          </p:cNvPr>
          <p:cNvSpPr>
            <a:spLocks noGrp="1"/>
          </p:cNvSpPr>
          <p:nvPr>
            <p:ph type="body" idx="1"/>
          </p:nvPr>
        </p:nvSpPr>
        <p:spPr>
          <a:xfrm>
            <a:off x="728663" y="4562475"/>
            <a:ext cx="5857875" cy="4319588"/>
          </a:xfrm>
          <a:ln/>
        </p:spPr>
        <p:txBody>
          <a:bodyPr lIns="96659" tIns="48329" rIns="96659" bIns="48329"/>
          <a:lstStyle/>
          <a:p>
            <a:pPr eaLnBrk="1" hangingPunct="1">
              <a:defRPr/>
            </a:pPr>
            <a:r>
              <a:rPr lang="en-US">
                <a:ea typeface="ＭＳ Ｐゴシック" charset="0"/>
                <a:cs typeface="+mn-cs"/>
              </a:rPr>
              <a:t>Acrylic </a:t>
            </a:r>
          </a:p>
          <a:p>
            <a:pPr eaLnBrk="1" hangingPunct="1">
              <a:lnSpc>
                <a:spcPct val="120000"/>
              </a:lnSpc>
              <a:buFont typeface="Wingdings" charset="0"/>
              <a:buNone/>
              <a:defRPr/>
            </a:pPr>
            <a:r>
              <a:rPr lang="en-US" sz="900">
                <a:ea typeface="ＭＳ Ｐゴシック" charset="0"/>
                <a:cs typeface="Arial" charset="0"/>
              </a:rPr>
              <a:t>Rapid cure</a:t>
            </a:r>
          </a:p>
          <a:p>
            <a:pPr eaLnBrk="1" hangingPunct="1">
              <a:lnSpc>
                <a:spcPct val="120000"/>
              </a:lnSpc>
              <a:buFont typeface="Wingdings" charset="0"/>
              <a:buNone/>
              <a:defRPr/>
            </a:pPr>
            <a:r>
              <a:rPr lang="en-US" sz="900">
                <a:ea typeface="ＭＳ Ｐゴシック" charset="0"/>
                <a:cs typeface="Arial" charset="0"/>
              </a:rPr>
              <a:t>Moderate hardness</a:t>
            </a:r>
          </a:p>
          <a:p>
            <a:pPr eaLnBrk="1" hangingPunct="1">
              <a:lnSpc>
                <a:spcPct val="120000"/>
              </a:lnSpc>
              <a:buFont typeface="Wingdings" charset="0"/>
              <a:buNone/>
              <a:defRPr/>
            </a:pPr>
            <a:r>
              <a:rPr lang="en-US" sz="900">
                <a:ea typeface="ＭＳ Ｐゴシック" charset="0"/>
                <a:cs typeface="Arial" charset="0"/>
              </a:rPr>
              <a:t>High exothermic heat development</a:t>
            </a:r>
          </a:p>
          <a:p>
            <a:pPr eaLnBrk="1" hangingPunct="1">
              <a:lnSpc>
                <a:spcPct val="120000"/>
              </a:lnSpc>
              <a:buFont typeface="Wingdings" charset="0"/>
              <a:buNone/>
              <a:defRPr/>
            </a:pPr>
            <a:r>
              <a:rPr lang="en-US" sz="900">
                <a:ea typeface="ＭＳ Ｐゴシック" charset="0"/>
                <a:cs typeface="Arial" charset="0"/>
              </a:rPr>
              <a:t>High shrinkage</a:t>
            </a:r>
          </a:p>
          <a:p>
            <a:pPr eaLnBrk="1" hangingPunct="1">
              <a:lnSpc>
                <a:spcPct val="120000"/>
              </a:lnSpc>
              <a:buFont typeface="Wingdings" charset="0"/>
              <a:buNone/>
              <a:defRPr/>
            </a:pPr>
            <a:r>
              <a:rPr lang="en-US" sz="900">
                <a:ea typeface="ＭＳ Ｐゴシック" charset="0"/>
                <a:cs typeface="Arial" charset="0"/>
              </a:rPr>
              <a:t>Strong odor</a:t>
            </a:r>
          </a:p>
          <a:p>
            <a:pPr eaLnBrk="1" hangingPunct="1">
              <a:defRPr/>
            </a:pPr>
            <a:endParaRPr lang="en-US">
              <a:ea typeface="ＭＳ Ｐゴシック" charset="0"/>
              <a:cs typeface="+mn-cs"/>
            </a:endParaRPr>
          </a:p>
          <a:p>
            <a:pPr eaLnBrk="1" hangingPunct="1">
              <a:defRPr/>
            </a:pPr>
            <a:r>
              <a:rPr lang="en-US">
                <a:ea typeface="ＭＳ Ｐゴシック" charset="0"/>
                <a:cs typeface="+mn-cs"/>
              </a:rPr>
              <a:t>Epoxy</a:t>
            </a:r>
          </a:p>
          <a:p>
            <a:pPr eaLnBrk="1" hangingPunct="1">
              <a:lnSpc>
                <a:spcPct val="130000"/>
              </a:lnSpc>
              <a:buFont typeface="Wingdings" charset="0"/>
              <a:buNone/>
              <a:defRPr/>
            </a:pPr>
            <a:r>
              <a:rPr lang="en-US" sz="900">
                <a:ea typeface="ＭＳ Ｐゴシック" charset="0"/>
                <a:cs typeface="Arial" charset="0"/>
              </a:rPr>
              <a:t>Low shrinkage</a:t>
            </a:r>
          </a:p>
          <a:p>
            <a:pPr eaLnBrk="1" hangingPunct="1">
              <a:lnSpc>
                <a:spcPct val="130000"/>
              </a:lnSpc>
              <a:buFont typeface="Wingdings" charset="0"/>
              <a:buNone/>
              <a:defRPr/>
            </a:pPr>
            <a:r>
              <a:rPr lang="en-US" sz="900">
                <a:ea typeface="ＭＳ Ｐゴシック" charset="0"/>
                <a:cs typeface="Arial" charset="0"/>
              </a:rPr>
              <a:t>Semi-transparent</a:t>
            </a:r>
          </a:p>
          <a:p>
            <a:pPr eaLnBrk="1" hangingPunct="1">
              <a:lnSpc>
                <a:spcPct val="130000"/>
              </a:lnSpc>
              <a:buFont typeface="Wingdings" charset="0"/>
              <a:buNone/>
              <a:defRPr/>
            </a:pPr>
            <a:r>
              <a:rPr lang="en-US" sz="900">
                <a:ea typeface="ＭＳ Ｐゴシック" charset="0"/>
                <a:cs typeface="Arial" charset="0"/>
              </a:rPr>
              <a:t>Higher hardness</a:t>
            </a:r>
          </a:p>
          <a:p>
            <a:pPr eaLnBrk="1" hangingPunct="1">
              <a:lnSpc>
                <a:spcPct val="130000"/>
              </a:lnSpc>
              <a:buFont typeface="Wingdings" charset="0"/>
              <a:buNone/>
              <a:defRPr/>
            </a:pPr>
            <a:r>
              <a:rPr lang="en-US" sz="900">
                <a:ea typeface="ＭＳ Ｐゴシック" charset="0"/>
                <a:cs typeface="Arial" charset="0"/>
              </a:rPr>
              <a:t>Solvent resistant</a:t>
            </a:r>
          </a:p>
          <a:p>
            <a:pPr eaLnBrk="1" hangingPunct="1">
              <a:lnSpc>
                <a:spcPct val="130000"/>
              </a:lnSpc>
              <a:buFont typeface="Wingdings" charset="0"/>
              <a:buNone/>
              <a:defRPr/>
            </a:pPr>
            <a:r>
              <a:rPr lang="en-US" sz="900">
                <a:ea typeface="ＭＳ Ｐゴシック" charset="0"/>
                <a:cs typeface="Arial" charset="0"/>
              </a:rPr>
              <a:t>Moderate to slow cure</a:t>
            </a:r>
          </a:p>
          <a:p>
            <a:pPr eaLnBrk="1" hangingPunct="1">
              <a:defRPr/>
            </a:pPr>
            <a:endParaRPr lang="en-US">
              <a:ea typeface="ＭＳ Ｐゴシック" charset="0"/>
              <a:cs typeface="+mn-cs"/>
            </a:endParaRPr>
          </a:p>
          <a:p>
            <a:pPr eaLnBrk="1" hangingPunct="1">
              <a:defRPr/>
            </a:pPr>
            <a:r>
              <a:rPr lang="en-US">
                <a:ea typeface="ＭＳ Ｐゴシック" charset="0"/>
                <a:cs typeface="+mn-cs"/>
              </a:rPr>
              <a:t>Polyester</a:t>
            </a:r>
          </a:p>
          <a:p>
            <a:pPr eaLnBrk="1" hangingPunct="1">
              <a:lnSpc>
                <a:spcPct val="130000"/>
              </a:lnSpc>
              <a:buFont typeface="Wingdings" charset="0"/>
              <a:buNone/>
              <a:defRPr/>
            </a:pPr>
            <a:r>
              <a:rPr lang="en-US" sz="900">
                <a:ea typeface="ＭＳ Ｐゴシック" charset="0"/>
                <a:cs typeface="Arial" charset="0"/>
              </a:rPr>
              <a:t>Transparent</a:t>
            </a:r>
          </a:p>
          <a:p>
            <a:pPr eaLnBrk="1" hangingPunct="1">
              <a:lnSpc>
                <a:spcPct val="130000"/>
              </a:lnSpc>
              <a:buFont typeface="Wingdings" charset="0"/>
              <a:buNone/>
              <a:defRPr/>
            </a:pPr>
            <a:r>
              <a:rPr lang="en-US" sz="900">
                <a:ea typeface="ＭＳ Ｐゴシック" charset="0"/>
                <a:cs typeface="Arial" charset="0"/>
              </a:rPr>
              <a:t>Fair hardness</a:t>
            </a:r>
          </a:p>
          <a:p>
            <a:pPr eaLnBrk="1" hangingPunct="1">
              <a:lnSpc>
                <a:spcPct val="130000"/>
              </a:lnSpc>
              <a:buFont typeface="Wingdings" charset="0"/>
              <a:buNone/>
              <a:defRPr/>
            </a:pPr>
            <a:r>
              <a:rPr lang="en-US" sz="900">
                <a:ea typeface="ＭＳ Ｐゴシック" charset="0"/>
                <a:cs typeface="Arial" charset="0"/>
              </a:rPr>
              <a:t>Slow cure</a:t>
            </a:r>
          </a:p>
          <a:p>
            <a:pPr eaLnBrk="1" hangingPunct="1">
              <a:lnSpc>
                <a:spcPct val="130000"/>
              </a:lnSpc>
              <a:buFont typeface="Wingdings" charset="0"/>
              <a:buNone/>
              <a:defRPr/>
            </a:pPr>
            <a:r>
              <a:rPr lang="en-US" sz="900">
                <a:ea typeface="ＭＳ Ｐゴシック" charset="0"/>
                <a:cs typeface="Arial" charset="0"/>
              </a:rPr>
              <a:t>Solvent sensitive</a:t>
            </a:r>
          </a:p>
          <a:p>
            <a:pPr eaLnBrk="1" hangingPunct="1">
              <a:lnSpc>
                <a:spcPct val="130000"/>
              </a:lnSpc>
              <a:buFont typeface="Wingdings" charset="0"/>
              <a:buNone/>
              <a:defRPr/>
            </a:pPr>
            <a:r>
              <a:rPr lang="en-US" sz="900">
                <a:ea typeface="ＭＳ Ｐゴシック" charset="0"/>
                <a:cs typeface="Arial" charset="0"/>
              </a:rPr>
              <a:t>Strong odor</a:t>
            </a:r>
          </a:p>
          <a:p>
            <a:pPr eaLnBrk="1" hangingPunct="1">
              <a:defRPr/>
            </a:pPr>
            <a:endParaRPr lang="en-US">
              <a:ea typeface="ＭＳ Ｐゴシック" charset="0"/>
              <a:cs typeface="+mn-cs"/>
            </a:endParaRPr>
          </a:p>
        </p:txBody>
      </p:sp>
      <p:sp>
        <p:nvSpPr>
          <p:cNvPr id="331779" name="Footer Placeholder 3">
            <a:extLst>
              <a:ext uri="{FF2B5EF4-FFF2-40B4-BE49-F238E27FC236}">
                <a16:creationId xmlns:a16="http://schemas.microsoft.com/office/drawing/2014/main" id="{E7A9BB7B-9D4B-4E3A-A1AD-F3A620D5BC98}"/>
              </a:ext>
            </a:extLst>
          </p:cNvPr>
          <p:cNvSpPr txBox="1">
            <a:spLocks noGrp="1"/>
          </p:cNvSpPr>
          <p:nvPr/>
        </p:nvSpPr>
        <p:spPr bwMode="auto">
          <a:xfrm>
            <a:off x="0" y="9120188"/>
            <a:ext cx="31670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100"/>
          </a:p>
        </p:txBody>
      </p:sp>
      <p:sp>
        <p:nvSpPr>
          <p:cNvPr id="331780" name="Slide Number Placeholder 4">
            <a:extLst>
              <a:ext uri="{FF2B5EF4-FFF2-40B4-BE49-F238E27FC236}">
                <a16:creationId xmlns:a16="http://schemas.microsoft.com/office/drawing/2014/main" id="{32223EC4-AC89-46C8-AFA3-7A9FAB3A73AB}"/>
              </a:ext>
            </a:extLst>
          </p:cNvPr>
          <p:cNvSpPr txBox="1">
            <a:spLocks noGrp="1"/>
          </p:cNvSpPr>
          <p:nvPr/>
        </p:nvSpPr>
        <p:spPr bwMode="auto">
          <a:xfrm>
            <a:off x="4140200" y="9120188"/>
            <a:ext cx="3175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29" rIns="96659" bIns="48329" anchor="b"/>
          <a:lstStyle>
            <a:lvl1pPr defTabSz="3382963">
              <a:defRPr>
                <a:solidFill>
                  <a:schemeClr val="tx1"/>
                </a:solidFill>
                <a:latin typeface="Arial" panose="020B0604020202020204" pitchFamily="34" charset="0"/>
                <a:ea typeface="MS PGothic" panose="020B0600070205080204" pitchFamily="34" charset="-128"/>
              </a:defRPr>
            </a:lvl1pPr>
            <a:lvl2pPr marL="742950" indent="-285750" defTabSz="3382963">
              <a:defRPr>
                <a:solidFill>
                  <a:schemeClr val="tx1"/>
                </a:solidFill>
                <a:latin typeface="Arial" panose="020B0604020202020204" pitchFamily="34" charset="0"/>
                <a:ea typeface="MS PGothic" panose="020B0600070205080204" pitchFamily="34" charset="-128"/>
              </a:defRPr>
            </a:lvl2pPr>
            <a:lvl3pPr marL="1143000" indent="-228600" defTabSz="3382963">
              <a:defRPr>
                <a:solidFill>
                  <a:schemeClr val="tx1"/>
                </a:solidFill>
                <a:latin typeface="Arial" panose="020B0604020202020204" pitchFamily="34" charset="0"/>
                <a:ea typeface="MS PGothic" panose="020B0600070205080204" pitchFamily="34" charset="-128"/>
              </a:defRPr>
            </a:lvl3pPr>
            <a:lvl4pPr marL="1600200" indent="-228600" defTabSz="3382963">
              <a:defRPr>
                <a:solidFill>
                  <a:schemeClr val="tx1"/>
                </a:solidFill>
                <a:latin typeface="Arial" panose="020B0604020202020204" pitchFamily="34" charset="0"/>
                <a:ea typeface="MS PGothic" panose="020B0600070205080204" pitchFamily="34" charset="-128"/>
              </a:defRPr>
            </a:lvl4pPr>
            <a:lvl5pPr marL="2057400" indent="-228600" defTabSz="3382963">
              <a:defRPr>
                <a:solidFill>
                  <a:schemeClr val="tx1"/>
                </a:solidFill>
                <a:latin typeface="Arial" panose="020B0604020202020204" pitchFamily="34" charset="0"/>
                <a:ea typeface="MS PGothic" panose="020B0600070205080204" pitchFamily="34" charset="-128"/>
              </a:defRPr>
            </a:lvl5pPr>
            <a:lvl6pPr marL="25146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3829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E9AE83ED-719B-4279-9006-7A4DF7E43BEF}" type="slidenum">
              <a:rPr lang="en-US" altLang="en-US" sz="1100"/>
              <a:pPr algn="r" eaLnBrk="1" hangingPunct="1"/>
              <a:t>226</a:t>
            </a:fld>
            <a:endParaRPr lang="en-US" altLang="en-US"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22591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581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1" y="173038"/>
            <a:ext cx="2806700" cy="6102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5667" y="173038"/>
            <a:ext cx="8221133" cy="6102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729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5668" y="173038"/>
            <a:ext cx="11231033" cy="685800"/>
          </a:xfrm>
        </p:spPr>
        <p:txBody>
          <a:bodyPr/>
          <a:lstStyle/>
          <a:p>
            <a:r>
              <a:rPr lang="en-US"/>
              <a:t>Click to edit Master title style</a:t>
            </a:r>
          </a:p>
        </p:txBody>
      </p:sp>
      <p:sp>
        <p:nvSpPr>
          <p:cNvPr id="3" name="Table Placeholder 2"/>
          <p:cNvSpPr>
            <a:spLocks noGrp="1"/>
          </p:cNvSpPr>
          <p:nvPr>
            <p:ph type="tbl" idx="1"/>
          </p:nvPr>
        </p:nvSpPr>
        <p:spPr>
          <a:xfrm>
            <a:off x="516467" y="1074738"/>
            <a:ext cx="11173884" cy="5200650"/>
          </a:xfrm>
        </p:spPr>
        <p:txBody>
          <a:bodyPr/>
          <a:lstStyle/>
          <a:p>
            <a:pPr lvl="0"/>
            <a:endParaRPr lang="en-US" noProof="0"/>
          </a:p>
        </p:txBody>
      </p:sp>
    </p:spTree>
    <p:extLst>
      <p:ext uri="{BB962C8B-B14F-4D97-AF65-F5344CB8AC3E}">
        <p14:creationId xmlns:p14="http://schemas.microsoft.com/office/powerpoint/2010/main" val="1692651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65668" y="173038"/>
            <a:ext cx="11231033" cy="685800"/>
          </a:xfrm>
        </p:spPr>
        <p:txBody>
          <a:bodyPr/>
          <a:lstStyle/>
          <a:p>
            <a:r>
              <a:rPr lang="en-US"/>
              <a:t>Click to edit Master title style</a:t>
            </a:r>
          </a:p>
        </p:txBody>
      </p:sp>
      <p:sp>
        <p:nvSpPr>
          <p:cNvPr id="3" name="Text Placeholder 2"/>
          <p:cNvSpPr>
            <a:spLocks noGrp="1"/>
          </p:cNvSpPr>
          <p:nvPr>
            <p:ph type="body" sz="half" idx="1"/>
          </p:nvPr>
        </p:nvSpPr>
        <p:spPr>
          <a:xfrm>
            <a:off x="516467" y="1074738"/>
            <a:ext cx="5484284" cy="5200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203951" y="1074738"/>
            <a:ext cx="5486400" cy="5200650"/>
          </a:xfrm>
        </p:spPr>
        <p:txBody>
          <a:bodyPr/>
          <a:lstStyle/>
          <a:p>
            <a:pPr lvl="0"/>
            <a:endParaRPr lang="en-US" noProof="0"/>
          </a:p>
        </p:txBody>
      </p:sp>
    </p:spTree>
    <p:extLst>
      <p:ext uri="{BB962C8B-B14F-4D97-AF65-F5344CB8AC3E}">
        <p14:creationId xmlns:p14="http://schemas.microsoft.com/office/powerpoint/2010/main" val="3555766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5668" y="173038"/>
            <a:ext cx="11231033" cy="685800"/>
          </a:xfrm>
        </p:spPr>
        <p:txBody>
          <a:bodyPr/>
          <a:lstStyle/>
          <a:p>
            <a:r>
              <a:rPr lang="en-US"/>
              <a:t>Click to edit Master title style</a:t>
            </a:r>
          </a:p>
        </p:txBody>
      </p:sp>
      <p:sp>
        <p:nvSpPr>
          <p:cNvPr id="3" name="Text Placeholder 2"/>
          <p:cNvSpPr>
            <a:spLocks noGrp="1"/>
          </p:cNvSpPr>
          <p:nvPr>
            <p:ph type="body" sz="half" idx="1"/>
          </p:nvPr>
        </p:nvSpPr>
        <p:spPr>
          <a:xfrm>
            <a:off x="516467" y="1074738"/>
            <a:ext cx="5484284" cy="5200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3951" y="1074738"/>
            <a:ext cx="5486400" cy="5200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917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216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1201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54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5294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15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762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07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82545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447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59293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07310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613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338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1A3C38-73CD-4FDC-A45C-D6FE3BF631F8}"/>
              </a:ext>
            </a:extLst>
          </p:cNvPr>
          <p:cNvSpPr/>
          <p:nvPr userDrawn="1"/>
        </p:nvSpPr>
        <p:spPr>
          <a:xfrm>
            <a:off x="6175375" y="9525"/>
            <a:ext cx="5895975" cy="1038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5BE867BF-1605-4225-8C2E-B4A85BFA877E}"/>
              </a:ext>
            </a:extLst>
          </p:cNvPr>
          <p:cNvSpPr/>
          <p:nvPr userDrawn="1"/>
        </p:nvSpPr>
        <p:spPr>
          <a:xfrm>
            <a:off x="0" y="0"/>
            <a:ext cx="7386638" cy="1457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10">
            <a:extLst>
              <a:ext uri="{FF2B5EF4-FFF2-40B4-BE49-F238E27FC236}">
                <a16:creationId xmlns:a16="http://schemas.microsoft.com/office/drawing/2014/main" id="{A3B62D83-9FE0-4762-BA7D-09CA4A7984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7813" y="160338"/>
            <a:ext cx="16414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8EF540E2-5451-4842-AF0B-5C8A7A3FCC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3025" y="439738"/>
            <a:ext cx="2438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8C8BE4C0-BDB0-4C8C-8D28-017D60253DC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64775" y="196850"/>
            <a:ext cx="1338263"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270344" y="1609269"/>
            <a:ext cx="9917722" cy="783736"/>
          </a:xfrm>
          <a:prstGeom prst="rect">
            <a:avLst/>
          </a:prstGeom>
        </p:spPr>
        <p:txBody>
          <a:bodyPr/>
          <a:lstStyle>
            <a:lvl1pPr>
              <a:defRPr sz="3000" b="1" i="0">
                <a:solidFill>
                  <a:srgbClr val="002060"/>
                </a:solidFill>
                <a:latin typeface="Arial" charset="0"/>
                <a:ea typeface="Arial" charset="0"/>
                <a:cs typeface="Arial" charset="0"/>
              </a:defRPr>
            </a:lvl1pPr>
          </a:lstStyle>
          <a:p>
            <a:r>
              <a:rPr lang="en-US"/>
              <a:t>Click to edit Master title style</a:t>
            </a:r>
            <a:endParaRPr lang="en-US" dirty="0"/>
          </a:p>
        </p:txBody>
      </p:sp>
      <p:sp>
        <p:nvSpPr>
          <p:cNvPr id="10" name="Text Placeholder 9"/>
          <p:cNvSpPr>
            <a:spLocks noGrp="1"/>
          </p:cNvSpPr>
          <p:nvPr>
            <p:ph type="body" sz="quarter" idx="11"/>
          </p:nvPr>
        </p:nvSpPr>
        <p:spPr>
          <a:xfrm>
            <a:off x="1270344" y="2566325"/>
            <a:ext cx="9917723" cy="914400"/>
          </a:xfrm>
          <a:prstGeom prst="rect">
            <a:avLst/>
          </a:prstGeom>
        </p:spPr>
        <p:txBody>
          <a:bodyPr/>
          <a:lstStyle>
            <a:lvl1pPr marL="0" indent="0">
              <a:buNone/>
              <a:defRPr sz="2600" b="0">
                <a:solidFill>
                  <a:schemeClr val="accent5"/>
                </a:solidFill>
                <a:latin typeface="Arial" charset="0"/>
                <a:ea typeface="Arial" charset="0"/>
                <a:cs typeface="Arial" charset="0"/>
              </a:defRPr>
            </a:lvl1pPr>
          </a:lstStyle>
          <a:p>
            <a:pPr lvl="0"/>
            <a:r>
              <a:rPr lang="en-US"/>
              <a:t>Click to edit Master text styles</a:t>
            </a:r>
          </a:p>
        </p:txBody>
      </p:sp>
      <p:sp>
        <p:nvSpPr>
          <p:cNvPr id="4" name="Text Placeholder 2"/>
          <p:cNvSpPr>
            <a:spLocks noGrp="1"/>
          </p:cNvSpPr>
          <p:nvPr>
            <p:ph type="body" sz="quarter" idx="13"/>
          </p:nvPr>
        </p:nvSpPr>
        <p:spPr>
          <a:xfrm>
            <a:off x="1270344" y="4170301"/>
            <a:ext cx="9867900" cy="449262"/>
          </a:xfrm>
          <a:prstGeom prst="rect">
            <a:avLst/>
          </a:prstGeom>
        </p:spPr>
        <p:txBody>
          <a:bodyPr/>
          <a:lstStyle>
            <a:lvl1pPr marL="0" indent="0" algn="l">
              <a:buNone/>
              <a:defRPr baseline="0">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2530649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687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6467" y="1074738"/>
            <a:ext cx="5484284"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3951" y="1074738"/>
            <a:ext cx="548640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9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52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130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52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23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414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8E9BDE-3064-4B6B-9FFE-F3A3907F3258}"/>
              </a:ext>
            </a:extLst>
          </p:cNvPr>
          <p:cNvSpPr>
            <a:spLocks noGrp="1" noChangeArrowheads="1"/>
          </p:cNvSpPr>
          <p:nvPr>
            <p:ph type="title"/>
          </p:nvPr>
        </p:nvSpPr>
        <p:spPr bwMode="auto">
          <a:xfrm>
            <a:off x="465138" y="173038"/>
            <a:ext cx="11231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72F652-E35B-4E6B-9D56-AB725CF481C6}"/>
              </a:ext>
            </a:extLst>
          </p:cNvPr>
          <p:cNvSpPr>
            <a:spLocks noGrp="1" noChangeArrowheads="1"/>
          </p:cNvSpPr>
          <p:nvPr>
            <p:ph type="body" idx="1"/>
          </p:nvPr>
        </p:nvSpPr>
        <p:spPr bwMode="auto">
          <a:xfrm>
            <a:off x="515938" y="1074738"/>
            <a:ext cx="11174412"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25">
            <a:extLst>
              <a:ext uri="{FF2B5EF4-FFF2-40B4-BE49-F238E27FC236}">
                <a16:creationId xmlns:a16="http://schemas.microsoft.com/office/drawing/2014/main" id="{1003A243-196B-4EB0-8A89-E5193971A5CD}"/>
              </a:ext>
            </a:extLst>
          </p:cNvPr>
          <p:cNvSpPr>
            <a:spLocks noChangeShapeType="1"/>
          </p:cNvSpPr>
          <p:nvPr/>
        </p:nvSpPr>
        <p:spPr bwMode="auto">
          <a:xfrm>
            <a:off x="304800" y="6480175"/>
            <a:ext cx="11684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30" name="Text Box 23">
            <a:extLst>
              <a:ext uri="{FF2B5EF4-FFF2-40B4-BE49-F238E27FC236}">
                <a16:creationId xmlns:a16="http://schemas.microsoft.com/office/drawing/2014/main" id="{94518CEE-A1D5-4974-B89F-6A7E23032755}"/>
              </a:ext>
            </a:extLst>
          </p:cNvPr>
          <p:cNvSpPr txBox="1">
            <a:spLocks noChangeArrowheads="1"/>
          </p:cNvSpPr>
          <p:nvPr/>
        </p:nvSpPr>
        <p:spPr bwMode="auto">
          <a:xfrm>
            <a:off x="6000750" y="6577013"/>
            <a:ext cx="309563" cy="215900"/>
          </a:xfrm>
          <a:prstGeom prst="rect">
            <a:avLst/>
          </a:prstGeom>
          <a:noFill/>
          <a:ln>
            <a:noFill/>
          </a:ln>
          <a:effec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fld id="{EC238B66-C997-4DB6-8E7E-CE37E77E540B}" type="slidenum">
              <a:rPr lang="en-US" altLang="en-US" sz="800" smtClean="0">
                <a:solidFill>
                  <a:srgbClr val="000000"/>
                </a:solidFill>
              </a:rPr>
              <a:pPr eaLnBrk="1" hangingPunct="1">
                <a:defRPr/>
              </a:pPr>
              <a:t>‹#›</a:t>
            </a:fld>
            <a:endParaRPr lang="en-US" altLang="en-US" sz="800">
              <a:solidFill>
                <a:srgbClr val="000000"/>
              </a:solidFill>
            </a:endParaRPr>
          </a:p>
        </p:txBody>
      </p:sp>
      <p:sp>
        <p:nvSpPr>
          <p:cNvPr id="7" name="TextBox 6">
            <a:extLst>
              <a:ext uri="{FF2B5EF4-FFF2-40B4-BE49-F238E27FC236}">
                <a16:creationId xmlns:a16="http://schemas.microsoft.com/office/drawing/2014/main" id="{7754F2F0-3646-4AA7-A0CF-98F800F7CECD}"/>
              </a:ext>
            </a:extLst>
          </p:cNvPr>
          <p:cNvSpPr txBox="1">
            <a:spLocks noChangeArrowheads="1"/>
          </p:cNvSpPr>
          <p:nvPr userDrawn="1"/>
        </p:nvSpPr>
        <p:spPr bwMode="auto">
          <a:xfrm>
            <a:off x="279400" y="6491288"/>
            <a:ext cx="1709738" cy="27622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b="1" dirty="0">
                <a:solidFill>
                  <a:srgbClr val="000000"/>
                </a:solidFill>
                <a:latin typeface="Times New Roman" panose="02020603050405020304" pitchFamily="18" charset="0"/>
                <a:ea typeface="+mn-ea"/>
              </a:rPr>
              <a:t>IPC APEX EXPO 2022</a:t>
            </a:r>
          </a:p>
        </p:txBody>
      </p:sp>
      <p:sp>
        <p:nvSpPr>
          <p:cNvPr id="9" name="TextBox 8">
            <a:extLst>
              <a:ext uri="{FF2B5EF4-FFF2-40B4-BE49-F238E27FC236}">
                <a16:creationId xmlns:a16="http://schemas.microsoft.com/office/drawing/2014/main" id="{2772CBC9-F772-403D-8560-C956D06A5E3E}"/>
              </a:ext>
            </a:extLst>
          </p:cNvPr>
          <p:cNvSpPr txBox="1">
            <a:spLocks noChangeArrowheads="1"/>
          </p:cNvSpPr>
          <p:nvPr userDrawn="1"/>
        </p:nvSpPr>
        <p:spPr bwMode="auto">
          <a:xfrm>
            <a:off x="10544175" y="6491288"/>
            <a:ext cx="1647825" cy="27622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b="1" dirty="0">
                <a:solidFill>
                  <a:srgbClr val="000000"/>
                </a:solidFill>
                <a:latin typeface="Times New Roman" panose="02020603050405020304" pitchFamily="18" charset="0"/>
                <a:ea typeface="+mn-ea"/>
              </a:rPr>
              <a:t>bhanu.sood@nasa.gov</a:t>
            </a:r>
          </a:p>
        </p:txBody>
      </p:sp>
    </p:spTree>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 id="2147484973" r:id="rId13"/>
    <p:sldLayoutId id="2147484974" r:id="rId14"/>
    <p:sldLayoutId id="2147484975" r:id="rId15"/>
    <p:sldLayoutId id="2147484976" r:id="rId16"/>
    <p:sldLayoutId id="2147484977" r:id="rId17"/>
    <p:sldLayoutId id="2147484978" r:id="rId18"/>
    <p:sldLayoutId id="2147484979" r:id="rId19"/>
    <p:sldLayoutId id="2147484980" r:id="rId20"/>
    <p:sldLayoutId id="2147484981" r:id="rId21"/>
    <p:sldLayoutId id="2147484982" r:id="rId22"/>
    <p:sldLayoutId id="2147484983" r:id="rId23"/>
    <p:sldLayoutId id="2147484984" r:id="rId24"/>
    <p:sldLayoutId id="2147484985" r:id="rId25"/>
    <p:sldLayoutId id="2147484986" r:id="rId26"/>
    <p:sldLayoutId id="2147484987" r:id="rId27"/>
  </p:sldLayoutIdLst>
  <p:txStyles>
    <p:titleStyle>
      <a:lvl1pPr algn="ctr" rtl="0" eaLnBrk="0" fontAlgn="base" hangingPunct="0">
        <a:spcBef>
          <a:spcPct val="0"/>
        </a:spcBef>
        <a:spcAft>
          <a:spcPct val="0"/>
        </a:spcAft>
        <a:defRPr sz="3600" b="1">
          <a:solidFill>
            <a:srgbClr val="000000"/>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rgbClr val="000000"/>
          </a:solidFill>
          <a:latin typeface="Times New Roman" pitchFamily="18" charset="0"/>
        </a:defRPr>
      </a:lvl6pPr>
      <a:lvl7pPr marL="914400" algn="ctr" rtl="0" fontAlgn="base">
        <a:spcBef>
          <a:spcPct val="0"/>
        </a:spcBef>
        <a:spcAft>
          <a:spcPct val="0"/>
        </a:spcAft>
        <a:defRPr sz="3600" b="1">
          <a:solidFill>
            <a:srgbClr val="000000"/>
          </a:solidFill>
          <a:latin typeface="Times New Roman" pitchFamily="18" charset="0"/>
        </a:defRPr>
      </a:lvl7pPr>
      <a:lvl8pPr marL="1371600" algn="ctr" rtl="0" fontAlgn="base">
        <a:spcBef>
          <a:spcPct val="0"/>
        </a:spcBef>
        <a:spcAft>
          <a:spcPct val="0"/>
        </a:spcAft>
        <a:defRPr sz="3600" b="1">
          <a:solidFill>
            <a:srgbClr val="000000"/>
          </a:solidFill>
          <a:latin typeface="Times New Roman" pitchFamily="18" charset="0"/>
        </a:defRPr>
      </a:lvl8pPr>
      <a:lvl9pPr marL="1828800" algn="ctr" rtl="0" fontAlgn="base">
        <a:spcBef>
          <a:spcPct val="0"/>
        </a:spcBef>
        <a:spcAft>
          <a:spcPct val="0"/>
        </a:spcAft>
        <a:defRPr sz="3600" b="1">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rgbClr val="000000"/>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400">
          <a:solidFill>
            <a:srgbClr val="000000"/>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000">
          <a:solidFill>
            <a:srgbClr val="000000"/>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rgbClr val="000000"/>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rgbClr val="000000"/>
          </a:solidFill>
          <a:latin typeface="+mn-lt"/>
          <a:ea typeface="MS PGothic" panose="020B0600070205080204" pitchFamily="34" charset="-128"/>
        </a:defRPr>
      </a:lvl5pPr>
      <a:lvl6pPr marL="2514600" indent="-228600" algn="l" rtl="0" fontAlgn="base">
        <a:spcBef>
          <a:spcPct val="20000"/>
        </a:spcBef>
        <a:spcAft>
          <a:spcPct val="0"/>
        </a:spcAft>
        <a:buChar char="»"/>
        <a:defRPr>
          <a:solidFill>
            <a:srgbClr val="000000"/>
          </a:solidFill>
          <a:latin typeface="+mn-lt"/>
        </a:defRPr>
      </a:lvl6pPr>
      <a:lvl7pPr marL="2971800" indent="-228600" algn="l" rtl="0" fontAlgn="base">
        <a:spcBef>
          <a:spcPct val="20000"/>
        </a:spcBef>
        <a:spcAft>
          <a:spcPct val="0"/>
        </a:spcAft>
        <a:buChar char="»"/>
        <a:defRPr>
          <a:solidFill>
            <a:srgbClr val="000000"/>
          </a:solidFill>
          <a:latin typeface="+mn-lt"/>
        </a:defRPr>
      </a:lvl7pPr>
      <a:lvl8pPr marL="3429000" indent="-228600" algn="l" rtl="0" fontAlgn="base">
        <a:spcBef>
          <a:spcPct val="20000"/>
        </a:spcBef>
        <a:spcAft>
          <a:spcPct val="0"/>
        </a:spcAft>
        <a:buChar char="»"/>
        <a:defRPr>
          <a:solidFill>
            <a:srgbClr val="000000"/>
          </a:solidFill>
          <a:latin typeface="+mn-lt"/>
        </a:defRPr>
      </a:lvl8pPr>
      <a:lvl9pPr marL="3886200" indent="-228600" algn="l" rtl="0" fontAlgn="base">
        <a:spcBef>
          <a:spcPct val="20000"/>
        </a:spcBef>
        <a:spcAft>
          <a:spcPct val="0"/>
        </a:spcAft>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24.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 Id="rId4" Type="http://schemas.openxmlformats.org/officeDocument/2006/relationships/image" Target="../media/image13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35.png"/><Relationship Id="rId11" Type="http://schemas.openxmlformats.org/officeDocument/2006/relationships/oleObject" Target="../embeddings/oleObject11.bin"/><Relationship Id="rId5" Type="http://schemas.openxmlformats.org/officeDocument/2006/relationships/oleObject" Target="../embeddings/oleObject7.bin"/><Relationship Id="rId10" Type="http://schemas.openxmlformats.org/officeDocument/2006/relationships/oleObject" Target="../embeddings/oleObject10.bin"/><Relationship Id="rId4" Type="http://schemas.openxmlformats.org/officeDocument/2006/relationships/image" Target="../media/image134.png"/><Relationship Id="rId9" Type="http://schemas.openxmlformats.org/officeDocument/2006/relationships/oleObject" Target="../embeddings/oleObject9.bin"/></Relationships>
</file>

<file path=ppt/slides/_rels/slide1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1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52.png"/><Relationship Id="rId4" Type="http://schemas.openxmlformats.org/officeDocument/2006/relationships/oleObject" Target="../embeddings/oleObject13.bin"/></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45.xml.rels><?xml version="1.0" encoding="UTF-8" standalone="yes"?>
<Relationships xmlns="http://schemas.openxmlformats.org/package/2006/relationships"><Relationship Id="rId3" Type="http://schemas.openxmlformats.org/officeDocument/2006/relationships/image" Target="../media/image172.emf"/><Relationship Id="rId7" Type="http://schemas.openxmlformats.org/officeDocument/2006/relationships/image" Target="../media/image176.jpeg"/><Relationship Id="rId2" Type="http://schemas.openxmlformats.org/officeDocument/2006/relationships/image" Target="../media/image171.emf"/><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emf"/></Relationships>
</file>

<file path=ppt/slides/_rels/slide14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85.emf"/><Relationship Id="rId5" Type="http://schemas.openxmlformats.org/officeDocument/2006/relationships/image" Target="../media/image184.jpeg"/><Relationship Id="rId4" Type="http://schemas.openxmlformats.org/officeDocument/2006/relationships/image" Target="../media/image183.wmf"/></Relationships>
</file>

<file path=ppt/slides/_rels/slide15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88.png"/></Relationships>
</file>

<file path=ppt/slides/_rels/slide15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96.png"/><Relationship Id="rId4" Type="http://schemas.openxmlformats.org/officeDocument/2006/relationships/image" Target="../media/image195.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8" Type="http://schemas.openxmlformats.org/officeDocument/2006/relationships/image" Target="../media/image200.wmf"/><Relationship Id="rId3" Type="http://schemas.openxmlformats.org/officeDocument/2006/relationships/notesSlide" Target="../notesSlides/notesSlide64.xml"/><Relationship Id="rId7" Type="http://schemas.openxmlformats.org/officeDocument/2006/relationships/image" Target="../media/image198.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6.bin"/><Relationship Id="rId11" Type="http://schemas.openxmlformats.org/officeDocument/2006/relationships/image" Target="../media/image201.png"/><Relationship Id="rId5" Type="http://schemas.openxmlformats.org/officeDocument/2006/relationships/image" Target="../media/image197.png"/><Relationship Id="rId10" Type="http://schemas.openxmlformats.org/officeDocument/2006/relationships/image" Target="../media/image199.png"/><Relationship Id="rId4" Type="http://schemas.openxmlformats.org/officeDocument/2006/relationships/oleObject" Target="../embeddings/oleObject15.bin"/><Relationship Id="rId9"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gi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60.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03.png"/><Relationship Id="rId5" Type="http://schemas.openxmlformats.org/officeDocument/2006/relationships/oleObject" Target="../embeddings/oleObject19.bin"/><Relationship Id="rId4" Type="http://schemas.openxmlformats.org/officeDocument/2006/relationships/image" Target="../media/image202.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06.emf"/></Relationships>
</file>

<file path=ppt/slides/_rels/slide16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08.wmf"/><Relationship Id="rId5" Type="http://schemas.openxmlformats.org/officeDocument/2006/relationships/oleObject" Target="../embeddings/oleObject21.bin"/><Relationship Id="rId4" Type="http://schemas.openxmlformats.org/officeDocument/2006/relationships/image" Target="../media/image209.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214.png"/><Relationship Id="rId3" Type="http://schemas.openxmlformats.org/officeDocument/2006/relationships/notesSlide" Target="../notesSlides/notesSlide68.xml"/><Relationship Id="rId7" Type="http://schemas.openxmlformats.org/officeDocument/2006/relationships/image" Target="../media/image211.png"/><Relationship Id="rId12"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3.bin"/><Relationship Id="rId11" Type="http://schemas.openxmlformats.org/officeDocument/2006/relationships/image" Target="../media/image213.png"/><Relationship Id="rId5" Type="http://schemas.openxmlformats.org/officeDocument/2006/relationships/image" Target="../media/image210.png"/><Relationship Id="rId15" Type="http://schemas.openxmlformats.org/officeDocument/2006/relationships/image" Target="../media/image215.png"/><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212.png"/><Relationship Id="rId14" Type="http://schemas.openxmlformats.org/officeDocument/2006/relationships/oleObject" Target="../embeddings/oleObject27.bin"/></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emf"/><Relationship Id="rId9" Type="http://schemas.openxmlformats.org/officeDocument/2006/relationships/image" Target="../media/image39.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png"/></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220.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notesSlide" Target="../notesSlides/notesSlide71.xml"/><Relationship Id="rId7" Type="http://schemas.openxmlformats.org/officeDocument/2006/relationships/image" Target="../media/image222.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0.bin"/><Relationship Id="rId5" Type="http://schemas.openxmlformats.org/officeDocument/2006/relationships/image" Target="../media/image221.png"/><Relationship Id="rId4" Type="http://schemas.openxmlformats.org/officeDocument/2006/relationships/oleObject" Target="../embeddings/oleObject29.bin"/><Relationship Id="rId9" Type="http://schemas.openxmlformats.org/officeDocument/2006/relationships/image" Target="../media/image224.jpeg"/></Relationships>
</file>

<file path=ppt/slides/_rels/slide17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229.jpeg"/><Relationship Id="rId4" Type="http://schemas.openxmlformats.org/officeDocument/2006/relationships/image" Target="../media/image228.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32.jpeg"/><Relationship Id="rId7" Type="http://schemas.openxmlformats.org/officeDocument/2006/relationships/image" Target="../media/image236.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240.wmf"/><Relationship Id="rId4" Type="http://schemas.openxmlformats.org/officeDocument/2006/relationships/oleObject" Target="../embeddings/oleObject31.bin"/></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9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243.png"/><Relationship Id="rId4" Type="http://schemas.openxmlformats.org/officeDocument/2006/relationships/oleObject" Target="../embeddings/oleObject32.bin"/></Relationships>
</file>

<file path=ppt/slides/_rels/slide19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245.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GE/PoF-workshop/C9839_Webhandbook/C98-39/PoFmain/Pof_models/failure_mechanism/failure_mechanism_welcome.htm"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Users/jaoleary/Desktop/Code%20100%20Presentations/Code_100_2015/Jan_2015/Taylor_Risk_Talk/Daydream.jpg" TargetMode="Externa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0.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51.emf"/></Relationships>
</file>

<file path=ppt/slides/_rels/slide211.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image" Target="../media/image252.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5.emf"/></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Users/jaoleary/Desktop/Code%20100%20Presentations/Code_100_2016/Feb_2016/Corbo_PPT/Final_Slide/Fin_slide_bac_2a.jpg" TargetMode="External"/><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s>
</file>

<file path=ppt/slides/_rels/slide28.xml.rels><?xml version="1.0" encoding="UTF-8" standalone="yes"?>
<Relationships xmlns="http://schemas.openxmlformats.org/package/2006/relationships"><Relationship Id="rId2" Type="http://schemas.openxmlformats.org/officeDocument/2006/relationships/hyperlink" Target="../../../../../SHARE/Collaborate/Presentations/emerson/C9839_Webhandbook/C98-39/PoFmain/Pof_models/failure_mechanism/failure_mechanism_welcome.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08.emf"/><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Users/jaoleary/Desktop/Code%20100%20Presentations/Code_100_2016/Nov_2016/Johnson_overview/Sun_11_16_1a.jpg" TargetMode="External"/><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Users/jaoleary/Desktop/Code%20100%20Presentations/Code_100_2014/Oct_2014/PTookes_Overview/Missions_New_10_14/NewMiss_7a.jpg"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20.emf"/><Relationship Id="rId4" Type="http://schemas.openxmlformats.org/officeDocument/2006/relationships/oleObject" Target="../embeddings/oleObject4.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2.wmf"/><Relationship Id="rId4" Type="http://schemas.openxmlformats.org/officeDocument/2006/relationships/oleObject" Target="../embeddings/oleObject5.bin"/></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6">
            <a:extLst>
              <a:ext uri="{FF2B5EF4-FFF2-40B4-BE49-F238E27FC236}">
                <a16:creationId xmlns:a16="http://schemas.microsoft.com/office/drawing/2014/main" id="{54584453-A0FA-4815-8AF7-CEC615998232}"/>
              </a:ext>
            </a:extLst>
          </p:cNvPr>
          <p:cNvSpPr>
            <a:spLocks noChangeArrowheads="1"/>
          </p:cNvSpPr>
          <p:nvPr/>
        </p:nvSpPr>
        <p:spPr bwMode="auto">
          <a:xfrm>
            <a:off x="1084263" y="2122488"/>
            <a:ext cx="98948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4000" b="1">
                <a:solidFill>
                  <a:schemeClr val="tx1"/>
                </a:solidFill>
                <a:latin typeface="Arial" panose="020B0604020202020204" pitchFamily="34" charset="0"/>
              </a:rPr>
              <a:t>PD11: A Physics of Failure Approach to Evaluate Printed Circuit Board Reliability</a:t>
            </a:r>
          </a:p>
        </p:txBody>
      </p:sp>
      <p:pic>
        <p:nvPicPr>
          <p:cNvPr id="20482" name="Picture 9">
            <a:extLst>
              <a:ext uri="{FF2B5EF4-FFF2-40B4-BE49-F238E27FC236}">
                <a16:creationId xmlns:a16="http://schemas.microsoft.com/office/drawing/2014/main" id="{734AD348-FDDC-4EFB-BF93-A8BE160A3E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55225" y="5014913"/>
            <a:ext cx="20447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0">
            <a:extLst>
              <a:ext uri="{FF2B5EF4-FFF2-40B4-BE49-F238E27FC236}">
                <a16:creationId xmlns:a16="http://schemas.microsoft.com/office/drawing/2014/main" id="{6644BCE2-F333-4302-A510-7793E19E8D06}"/>
              </a:ext>
            </a:extLst>
          </p:cNvPr>
          <p:cNvSpPr>
            <a:spLocks noChangeArrowheads="1"/>
          </p:cNvSpPr>
          <p:nvPr/>
        </p:nvSpPr>
        <p:spPr bwMode="auto">
          <a:xfrm>
            <a:off x="620713" y="4260850"/>
            <a:ext cx="10820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600" b="1">
                <a:solidFill>
                  <a:schemeClr val="tx1"/>
                </a:solidFill>
                <a:latin typeface="Arial" panose="020B0604020202020204" pitchFamily="34" charset="0"/>
              </a:rPr>
              <a:t>Bhanu Sood, Ph.D.</a:t>
            </a:r>
          </a:p>
          <a:p>
            <a:pPr algn="ctr" eaLnBrk="1" hangingPunct="1">
              <a:spcBef>
                <a:spcPct val="0"/>
              </a:spcBef>
              <a:buFontTx/>
              <a:buNone/>
            </a:pPr>
            <a:r>
              <a:rPr lang="en-US" altLang="en-US" sz="2000" b="1">
                <a:solidFill>
                  <a:schemeClr val="tx1"/>
                </a:solidFill>
                <a:latin typeface="Arial" panose="020B0604020202020204" pitchFamily="34" charset="0"/>
              </a:rPr>
              <a:t>NASA Goddard Space Flight Center</a:t>
            </a:r>
          </a:p>
          <a:p>
            <a:pPr algn="ctr" eaLnBrk="1" hangingPunct="1">
              <a:spcBef>
                <a:spcPct val="0"/>
              </a:spcBef>
              <a:buFontTx/>
              <a:buNone/>
            </a:pPr>
            <a:r>
              <a:rPr lang="en-US" altLang="en-US" sz="1800" b="1">
                <a:solidFill>
                  <a:schemeClr val="tx1"/>
                </a:solidFill>
                <a:latin typeface="Arial" panose="020B0604020202020204" pitchFamily="34" charset="0"/>
              </a:rPr>
              <a:t>bhanu.sood@nasa.gov</a:t>
            </a:r>
          </a:p>
          <a:p>
            <a:pPr algn="ctr" eaLnBrk="1" hangingPunct="1">
              <a:spcBef>
                <a:spcPct val="0"/>
              </a:spcBef>
              <a:buFontTx/>
              <a:buNone/>
            </a:pPr>
            <a:endParaRPr lang="en-US" altLang="en-US" sz="1800" b="1">
              <a:solidFill>
                <a:schemeClr val="tx1"/>
              </a:solidFill>
              <a:latin typeface="Arial" panose="020B0604020202020204" pitchFamily="34" charset="0"/>
            </a:endParaRPr>
          </a:p>
        </p:txBody>
      </p:sp>
      <p:sp>
        <p:nvSpPr>
          <p:cNvPr id="8" name="TextBox 7">
            <a:extLst>
              <a:ext uri="{FF2B5EF4-FFF2-40B4-BE49-F238E27FC236}">
                <a16:creationId xmlns:a16="http://schemas.microsoft.com/office/drawing/2014/main" id="{DEA51142-6065-4CBC-9536-C3C0391A4F85}"/>
              </a:ext>
            </a:extLst>
          </p:cNvPr>
          <p:cNvSpPr txBox="1">
            <a:spLocks noChangeArrowheads="1"/>
          </p:cNvSpPr>
          <p:nvPr/>
        </p:nvSpPr>
        <p:spPr bwMode="auto">
          <a:xfrm>
            <a:off x="279400" y="6491288"/>
            <a:ext cx="1709738" cy="27622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b="1" dirty="0">
                <a:solidFill>
                  <a:srgbClr val="000000"/>
                </a:solidFill>
                <a:latin typeface="Times New Roman" panose="02020603050405020304" pitchFamily="18" charset="0"/>
                <a:ea typeface="+mn-ea"/>
              </a:rPr>
              <a:t>IPC APEX EXPO 2022</a:t>
            </a:r>
          </a:p>
        </p:txBody>
      </p:sp>
      <p:sp>
        <p:nvSpPr>
          <p:cNvPr id="20485" name="TextBox 6">
            <a:extLst>
              <a:ext uri="{FF2B5EF4-FFF2-40B4-BE49-F238E27FC236}">
                <a16:creationId xmlns:a16="http://schemas.microsoft.com/office/drawing/2014/main" id="{09B3127C-EEC2-449F-BDB9-EBDE4FF84E64}"/>
              </a:ext>
            </a:extLst>
          </p:cNvPr>
          <p:cNvSpPr txBox="1">
            <a:spLocks noChangeArrowheads="1"/>
          </p:cNvSpPr>
          <p:nvPr/>
        </p:nvSpPr>
        <p:spPr bwMode="auto">
          <a:xfrm>
            <a:off x="2982913" y="560228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b="1">
                <a:latin typeface="Calibri" panose="020F0502020204030204" pitchFamily="34" charset="0"/>
              </a:rPr>
              <a:t>Sunday, January 23, 2022</a:t>
            </a:r>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9CFB52F-DAE4-4F75-BD54-3E32AD038108}"/>
              </a:ext>
            </a:extLst>
          </p:cNvPr>
          <p:cNvSpPr>
            <a:spLocks noGrp="1" noChangeArrowheads="1"/>
          </p:cNvSpPr>
          <p:nvPr>
            <p:ph type="title" idx="4294967295"/>
          </p:nvPr>
        </p:nvSpPr>
        <p:spPr>
          <a:xfrm>
            <a:off x="1873250" y="173038"/>
            <a:ext cx="8423275" cy="503237"/>
          </a:xfrm>
        </p:spPr>
        <p:txBody>
          <a:bodyPr/>
          <a:lstStyle/>
          <a:p>
            <a:pPr eaLnBrk="1" hangingPunct="1"/>
            <a:r>
              <a:rPr lang="en-US" altLang="en-US"/>
              <a:t>Definitions</a:t>
            </a:r>
          </a:p>
        </p:txBody>
      </p:sp>
      <p:graphicFrame>
        <p:nvGraphicFramePr>
          <p:cNvPr id="459808" name="Group 32">
            <a:extLst>
              <a:ext uri="{FF2B5EF4-FFF2-40B4-BE49-F238E27FC236}">
                <a16:creationId xmlns:a16="http://schemas.microsoft.com/office/drawing/2014/main" id="{038CEB9B-06A4-4458-8C6F-3788F60DE429}"/>
              </a:ext>
            </a:extLst>
          </p:cNvPr>
          <p:cNvGraphicFramePr>
            <a:graphicFrameLocks noGrp="1"/>
          </p:cNvGraphicFramePr>
          <p:nvPr/>
        </p:nvGraphicFramePr>
        <p:xfrm>
          <a:off x="687388" y="1081088"/>
          <a:ext cx="10804525" cy="5537200"/>
        </p:xfrm>
        <a:graphic>
          <a:graphicData uri="http://schemas.openxmlformats.org/drawingml/2006/table">
            <a:tbl>
              <a:tblPr/>
              <a:tblGrid>
                <a:gridCol w="3460825">
                  <a:extLst>
                    <a:ext uri="{9D8B030D-6E8A-4147-A177-3AD203B41FA5}">
                      <a16:colId xmlns:a16="http://schemas.microsoft.com/office/drawing/2014/main" val="20000"/>
                    </a:ext>
                  </a:extLst>
                </a:gridCol>
                <a:gridCol w="7343700">
                  <a:extLst>
                    <a:ext uri="{9D8B030D-6E8A-4147-A177-3AD203B41FA5}">
                      <a16:colId xmlns:a16="http://schemas.microsoft.com/office/drawing/2014/main" val="20001"/>
                    </a:ext>
                  </a:extLst>
                </a:gridCol>
              </a:tblGrid>
              <a:tr h="828675">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Times New Roman" pitchFamily="18" charset="0"/>
                        </a:rPr>
                        <a:t>Failure</a:t>
                      </a:r>
                    </a:p>
                  </a:txBody>
                  <a:tcPr marL="91452" marR="91452" marT="45715" marB="45715" horzOverflow="overflow">
                    <a:lnL>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A product no longer performs the function for which it was intended</a:t>
                      </a:r>
                    </a:p>
                  </a:txBody>
                  <a:tcPr marL="91452" marR="91452"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84200">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Failure Mode</a:t>
                      </a:r>
                    </a:p>
                  </a:txBody>
                  <a:tcPr marL="91452" marR="91452" marT="45715" marB="45715" horzOverflow="overflow">
                    <a:lnL>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The effect by which a failure is observed.</a:t>
                      </a:r>
                    </a:p>
                  </a:txBody>
                  <a:tcPr marL="91452" marR="91452"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81013">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Failure Site</a:t>
                      </a:r>
                    </a:p>
                  </a:txBody>
                  <a:tcPr marL="91452" marR="91452" marT="45715" marB="45715" horzOverflow="overflow">
                    <a:lnL>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The location of the failure.</a:t>
                      </a:r>
                      <a:endParaRPr kumimoji="0" lang="en-US" altLang="en-US" sz="2400" b="0" i="0" u="none" strike="noStrike" cap="none" normalizeH="0" baseline="0">
                        <a:ln>
                          <a:noFill/>
                        </a:ln>
                        <a:solidFill>
                          <a:srgbClr val="000000"/>
                        </a:solidFill>
                        <a:effectLst/>
                        <a:latin typeface="Times New Roman" pitchFamily="18" charset="0"/>
                      </a:endParaRPr>
                    </a:p>
                  </a:txBody>
                  <a:tcPr marL="91452" marR="91452"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958850">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Times New Roman" pitchFamily="18" charset="0"/>
                        </a:rPr>
                        <a:t>Failure Mechanism</a:t>
                      </a:r>
                    </a:p>
                  </a:txBody>
                  <a:tcPr marL="91452" marR="91452" marT="45715" marB="45715" horzOverflow="overflow">
                    <a:lnL>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The physical, chemical, thermodynamic or other process that results in failure.</a:t>
                      </a:r>
                    </a:p>
                  </a:txBody>
                  <a:tcPr marL="91452" marR="91452"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79475">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Failure Model</a:t>
                      </a:r>
                    </a:p>
                  </a:txBody>
                  <a:tcPr marL="91452" marR="91452" marT="45715" marB="45715" horzOverflow="overflow">
                    <a:lnL>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Times New Roman" pitchFamily="18" charset="0"/>
                        </a:rPr>
                        <a:t>Quantitative relationship between lifetime or probability of failure and loads</a:t>
                      </a:r>
                    </a:p>
                  </a:txBody>
                  <a:tcPr marL="91452" marR="91452"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804988">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Load</a:t>
                      </a:r>
                    </a:p>
                  </a:txBody>
                  <a:tcPr marL="91452" marR="91452" marT="45715" marB="45715" horzOverflow="overflow">
                    <a:lnL>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marL="742950" indent="-285750">
                        <a:spcBef>
                          <a:spcPct val="20000"/>
                        </a:spcBef>
                        <a:defRPr sz="2000">
                          <a:solidFill>
                            <a:srgbClr val="000000"/>
                          </a:solidFill>
                          <a:latin typeface="Times New Roman" pitchFamily="18" charset="0"/>
                        </a:defRPr>
                      </a:lvl2pPr>
                      <a:lvl3pPr marL="1143000" indent="-228600">
                        <a:spcBef>
                          <a:spcPct val="20000"/>
                        </a:spcBef>
                        <a:defRPr>
                          <a:solidFill>
                            <a:srgbClr val="000000"/>
                          </a:solidFill>
                          <a:latin typeface="Times New Roman" pitchFamily="18" charset="0"/>
                        </a:defRPr>
                      </a:lvl3pPr>
                      <a:lvl4pPr marL="1600200" indent="-228600">
                        <a:spcBef>
                          <a:spcPct val="20000"/>
                        </a:spcBef>
                        <a:defRPr sz="1600">
                          <a:solidFill>
                            <a:srgbClr val="000000"/>
                          </a:solidFill>
                          <a:latin typeface="Times New Roman" pitchFamily="18" charset="0"/>
                        </a:defRPr>
                      </a:lvl4pPr>
                      <a:lvl5pPr marL="2057400" indent="-228600">
                        <a:spcBef>
                          <a:spcPct val="20000"/>
                        </a:spcBef>
                        <a:defRPr sz="1600">
                          <a:solidFill>
                            <a:srgbClr val="000000"/>
                          </a:solidFill>
                          <a:latin typeface="Times New Roman" pitchFamily="18" charset="0"/>
                        </a:defRPr>
                      </a:lvl5pPr>
                      <a:lvl6pPr marL="2514600" indent="-228600" fontAlgn="base">
                        <a:spcBef>
                          <a:spcPct val="20000"/>
                        </a:spcBef>
                        <a:spcAft>
                          <a:spcPct val="0"/>
                        </a:spcAft>
                        <a:defRPr sz="1600">
                          <a:solidFill>
                            <a:srgbClr val="000000"/>
                          </a:solidFill>
                          <a:latin typeface="Times New Roman" pitchFamily="18" charset="0"/>
                        </a:defRPr>
                      </a:lvl6pPr>
                      <a:lvl7pPr marL="2971800" indent="-228600" fontAlgn="base">
                        <a:spcBef>
                          <a:spcPct val="20000"/>
                        </a:spcBef>
                        <a:spcAft>
                          <a:spcPct val="0"/>
                        </a:spcAft>
                        <a:defRPr sz="1600">
                          <a:solidFill>
                            <a:srgbClr val="000000"/>
                          </a:solidFill>
                          <a:latin typeface="Times New Roman" pitchFamily="18" charset="0"/>
                        </a:defRPr>
                      </a:lvl7pPr>
                      <a:lvl8pPr marL="3429000" indent="-228600" fontAlgn="base">
                        <a:spcBef>
                          <a:spcPct val="20000"/>
                        </a:spcBef>
                        <a:spcAft>
                          <a:spcPct val="0"/>
                        </a:spcAft>
                        <a:defRPr sz="1600">
                          <a:solidFill>
                            <a:srgbClr val="000000"/>
                          </a:solidFill>
                          <a:latin typeface="Times New Roman" pitchFamily="18" charset="0"/>
                        </a:defRPr>
                      </a:lvl8pPr>
                      <a:lvl9pPr marL="3886200" indent="-228600"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Times New Roman" pitchFamily="18" charset="0"/>
                        </a:rPr>
                        <a:t>Application/environmental condition needed (electrical, thermal, mechanical, chemical...) to precipitate a failure mechanism.</a:t>
                      </a:r>
                    </a:p>
                  </a:txBody>
                  <a:tcPr marL="91452" marR="91452"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6CF63A0D-3521-4CB3-A883-D6AE7B72B016}"/>
              </a:ext>
            </a:extLst>
          </p:cNvPr>
          <p:cNvSpPr>
            <a:spLocks noGrp="1" noChangeArrowheads="1"/>
          </p:cNvSpPr>
          <p:nvPr>
            <p:ph type="title"/>
          </p:nvPr>
        </p:nvSpPr>
        <p:spPr/>
        <p:txBody>
          <a:bodyPr/>
          <a:lstStyle/>
          <a:p>
            <a:pPr eaLnBrk="1" hangingPunct="1"/>
            <a:r>
              <a:rPr lang="en-US" altLang="en-US"/>
              <a:t>Review: Classification of Failures</a:t>
            </a:r>
          </a:p>
        </p:txBody>
      </p:sp>
      <p:sp>
        <p:nvSpPr>
          <p:cNvPr id="142338" name="Rectangle 3">
            <a:extLst>
              <a:ext uri="{FF2B5EF4-FFF2-40B4-BE49-F238E27FC236}">
                <a16:creationId xmlns:a16="http://schemas.microsoft.com/office/drawing/2014/main" id="{2F6A6EF5-825D-41AD-A6AB-A4F8BE047577}"/>
              </a:ext>
            </a:extLst>
          </p:cNvPr>
          <p:cNvSpPr>
            <a:spLocks noGrp="1" noChangeArrowheads="1"/>
          </p:cNvSpPr>
          <p:nvPr>
            <p:ph type="body" idx="1"/>
          </p:nvPr>
        </p:nvSpPr>
        <p:spPr>
          <a:xfrm>
            <a:off x="1911350" y="1074738"/>
            <a:ext cx="8380413" cy="4878387"/>
          </a:xfrm>
        </p:spPr>
        <p:txBody>
          <a:bodyPr/>
          <a:lstStyle/>
          <a:p>
            <a:pPr algn="just" eaLnBrk="1" hangingPunct="1">
              <a:buFontTx/>
              <a:buNone/>
            </a:pPr>
            <a:r>
              <a:rPr lang="en-US" altLang="en-US"/>
              <a:t>	Key classes of failure:</a:t>
            </a:r>
          </a:p>
          <a:p>
            <a:pPr lvl="1" algn="just" eaLnBrk="1" hangingPunct="1"/>
            <a:r>
              <a:rPr lang="en-US" altLang="en-US" b="1" i="1"/>
              <a:t>overstress</a:t>
            </a:r>
            <a:r>
              <a:rPr lang="en-US" altLang="en-US" b="1"/>
              <a:t>:</a:t>
            </a:r>
            <a:r>
              <a:rPr lang="en-US" altLang="en-US"/>
              <a:t> use conditions exceed strength of materials; often sudden and catastrophic</a:t>
            </a:r>
          </a:p>
          <a:p>
            <a:pPr lvl="1" algn="just" eaLnBrk="1" hangingPunct="1"/>
            <a:r>
              <a:rPr lang="en-US" altLang="en-US" b="1" i="1"/>
              <a:t>wearout</a:t>
            </a:r>
            <a:r>
              <a:rPr lang="en-US" altLang="en-US" b="1"/>
              <a:t>:</a:t>
            </a:r>
            <a:r>
              <a:rPr lang="en-US" altLang="en-US"/>
              <a:t> accumulation of damage with extended usage or repeated stress</a:t>
            </a:r>
          </a:p>
          <a:p>
            <a:pPr lvl="1" algn="just" eaLnBrk="1" hangingPunct="1"/>
            <a:r>
              <a:rPr lang="en-US" altLang="en-US" i="1"/>
              <a:t>infant mortality</a:t>
            </a:r>
            <a:r>
              <a:rPr lang="en-US" altLang="en-US"/>
              <a:t>: failures early in expected life; typically related to quality issues.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2">
            <a:extLst>
              <a:ext uri="{FF2B5EF4-FFF2-40B4-BE49-F238E27FC236}">
                <a16:creationId xmlns:a16="http://schemas.microsoft.com/office/drawing/2014/main" id="{80EA8310-4F4C-4693-8F62-09C274198A6E}"/>
              </a:ext>
            </a:extLst>
          </p:cNvPr>
          <p:cNvSpPr txBox="1">
            <a:spLocks noChangeArrowheads="1"/>
          </p:cNvSpPr>
          <p:nvPr/>
        </p:nvSpPr>
        <p:spPr bwMode="auto">
          <a:xfrm>
            <a:off x="2133600" y="5715000"/>
            <a:ext cx="807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endParaRPr lang="en-GB" altLang="en-US" sz="2400">
              <a:solidFill>
                <a:schemeClr val="tx1"/>
              </a:solidFill>
            </a:endParaRPr>
          </a:p>
        </p:txBody>
      </p:sp>
      <p:sp>
        <p:nvSpPr>
          <p:cNvPr id="143362" name="Text Box 3">
            <a:extLst>
              <a:ext uri="{FF2B5EF4-FFF2-40B4-BE49-F238E27FC236}">
                <a16:creationId xmlns:a16="http://schemas.microsoft.com/office/drawing/2014/main" id="{A39FFA91-8E38-4483-9FBE-BEB5DC388E8F}"/>
              </a:ext>
            </a:extLst>
          </p:cNvPr>
          <p:cNvSpPr txBox="1">
            <a:spLocks noChangeArrowheads="1"/>
          </p:cNvSpPr>
          <p:nvPr/>
        </p:nvSpPr>
        <p:spPr bwMode="auto">
          <a:xfrm>
            <a:off x="2590800" y="5257800"/>
            <a:ext cx="72390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nSpc>
                <a:spcPct val="50000"/>
              </a:lnSpc>
              <a:spcBef>
                <a:spcPct val="50000"/>
              </a:spcBef>
              <a:buFontTx/>
              <a:buNone/>
            </a:pPr>
            <a:r>
              <a:rPr lang="en-US" altLang="en-US" sz="1400">
                <a:solidFill>
                  <a:schemeClr val="tx1"/>
                </a:solidFill>
                <a:latin typeface="Symbol" panose="05050102010706020507" pitchFamily="18" charset="2"/>
              </a:rPr>
              <a:t>D</a:t>
            </a:r>
            <a:r>
              <a:rPr lang="en-US" altLang="en-US" sz="1400">
                <a:solidFill>
                  <a:schemeClr val="tx1"/>
                </a:solidFill>
              </a:rPr>
              <a:t>: 	Cyclic range			V: 	Voltage</a:t>
            </a:r>
          </a:p>
          <a:p>
            <a:pPr>
              <a:spcBef>
                <a:spcPct val="0"/>
              </a:spcBef>
              <a:buFontTx/>
              <a:buNone/>
            </a:pPr>
            <a:r>
              <a:rPr lang="en-US" altLang="en-US" sz="1400">
                <a:cs typeface="Times New Roman" panose="02020603050405020304" pitchFamily="18" charset="0"/>
              </a:rPr>
              <a:t>Λ</a:t>
            </a:r>
            <a:r>
              <a:rPr lang="en-US" altLang="en-US" sz="1400">
                <a:latin typeface="Symbol" panose="05050102010706020507" pitchFamily="18" charset="2"/>
                <a:cs typeface="Times New Roman" panose="02020603050405020304" pitchFamily="18" charset="0"/>
                <a:sym typeface="WP MathA" charset="0"/>
              </a:rPr>
              <a:t>:</a:t>
            </a:r>
            <a:r>
              <a:rPr lang="en-US" altLang="en-US" sz="1400">
                <a:solidFill>
                  <a:schemeClr val="tx1"/>
                </a:solidFill>
                <a:cs typeface="Times New Roman" panose="02020603050405020304" pitchFamily="18" charset="0"/>
              </a:rPr>
              <a:t>   	gradient			M: 	Moisture</a:t>
            </a:r>
          </a:p>
          <a:p>
            <a:pPr>
              <a:lnSpc>
                <a:spcPct val="50000"/>
              </a:lnSpc>
              <a:spcBef>
                <a:spcPct val="50000"/>
              </a:spcBef>
              <a:buFontTx/>
              <a:buNone/>
            </a:pPr>
            <a:r>
              <a:rPr lang="en-US" altLang="en-US" sz="1400">
                <a:solidFill>
                  <a:schemeClr val="tx1"/>
                </a:solidFill>
                <a:cs typeface="Times New Roman" panose="02020603050405020304" pitchFamily="18" charset="0"/>
              </a:rPr>
              <a:t>T:   	Temperature			J: 	Current density</a:t>
            </a:r>
          </a:p>
          <a:p>
            <a:pPr>
              <a:lnSpc>
                <a:spcPct val="50000"/>
              </a:lnSpc>
              <a:spcBef>
                <a:spcPct val="50000"/>
              </a:spcBef>
              <a:buFontTx/>
              <a:buNone/>
            </a:pPr>
            <a:r>
              <a:rPr lang="en-US" altLang="en-US" sz="1400">
                <a:solidFill>
                  <a:schemeClr val="tx1"/>
                </a:solidFill>
                <a:cs typeface="Times New Roman" panose="02020603050405020304" pitchFamily="18" charset="0"/>
              </a:rPr>
              <a:t>H: 	Humidity 			</a:t>
            </a:r>
            <a:r>
              <a:rPr lang="en-US" altLang="en-US" sz="1400">
                <a:solidFill>
                  <a:schemeClr val="tx1"/>
                </a:solidFill>
                <a:latin typeface="Symbol" panose="05050102010706020507" pitchFamily="18" charset="2"/>
                <a:cs typeface="Times New Roman" panose="02020603050405020304" pitchFamily="18" charset="0"/>
              </a:rPr>
              <a:t>s</a:t>
            </a:r>
            <a:r>
              <a:rPr lang="en-US" altLang="en-US" sz="1400">
                <a:solidFill>
                  <a:schemeClr val="tx1"/>
                </a:solidFill>
                <a:cs typeface="Times New Roman" panose="02020603050405020304" pitchFamily="18" charset="0"/>
              </a:rPr>
              <a:t>: 	Stress</a:t>
            </a:r>
          </a:p>
          <a:p>
            <a:pPr>
              <a:lnSpc>
                <a:spcPct val="50000"/>
              </a:lnSpc>
              <a:spcBef>
                <a:spcPct val="50000"/>
              </a:spcBef>
              <a:buFontTx/>
              <a:buNone/>
            </a:pPr>
            <a:endParaRPr lang="en-US" altLang="en-US" sz="1400">
              <a:solidFill>
                <a:schemeClr val="tx1"/>
              </a:solidFill>
              <a:cs typeface="Times New Roman" panose="02020603050405020304" pitchFamily="18" charset="0"/>
            </a:endParaRPr>
          </a:p>
        </p:txBody>
      </p:sp>
      <p:sp>
        <p:nvSpPr>
          <p:cNvPr id="143363" name="Rectangle 4">
            <a:extLst>
              <a:ext uri="{FF2B5EF4-FFF2-40B4-BE49-F238E27FC236}">
                <a16:creationId xmlns:a16="http://schemas.microsoft.com/office/drawing/2014/main" id="{D94E10A4-4825-4625-A158-3A571F4682DC}"/>
              </a:ext>
            </a:extLst>
          </p:cNvPr>
          <p:cNvSpPr>
            <a:spLocks noGrp="1" noChangeArrowheads="1"/>
          </p:cNvSpPr>
          <p:nvPr>
            <p:ph type="title"/>
          </p:nvPr>
        </p:nvSpPr>
        <p:spPr>
          <a:xfrm>
            <a:off x="2438400" y="228600"/>
            <a:ext cx="7924800" cy="685800"/>
          </a:xfrm>
        </p:spPr>
        <p:txBody>
          <a:bodyPr/>
          <a:lstStyle/>
          <a:p>
            <a:pPr eaLnBrk="1" hangingPunct="1"/>
            <a:r>
              <a:rPr lang="en-US" altLang="en-US">
                <a:solidFill>
                  <a:schemeClr val="tx1"/>
                </a:solidFill>
              </a:rPr>
              <a:t>Examples of Failure Models</a:t>
            </a:r>
          </a:p>
        </p:txBody>
      </p:sp>
      <p:graphicFrame>
        <p:nvGraphicFramePr>
          <p:cNvPr id="939013" name="Group 5">
            <a:extLst>
              <a:ext uri="{FF2B5EF4-FFF2-40B4-BE49-F238E27FC236}">
                <a16:creationId xmlns:a16="http://schemas.microsoft.com/office/drawing/2014/main" id="{443A8DB0-590B-4C3E-B652-F77E447895ED}"/>
              </a:ext>
            </a:extLst>
          </p:cNvPr>
          <p:cNvGraphicFramePr>
            <a:graphicFrameLocks noGrp="1"/>
          </p:cNvGraphicFramePr>
          <p:nvPr>
            <p:ph type="tbl" idx="1"/>
          </p:nvPr>
        </p:nvGraphicFramePr>
        <p:xfrm>
          <a:off x="2133600" y="1143000"/>
          <a:ext cx="7924800" cy="3835400"/>
        </p:xfrm>
        <a:graphic>
          <a:graphicData uri="http://schemas.openxmlformats.org/drawingml/2006/table">
            <a:tbl>
              <a:tblPr/>
              <a:tblGrid>
                <a:gridCol w="1901825">
                  <a:extLst>
                    <a:ext uri="{9D8B030D-6E8A-4147-A177-3AD203B41FA5}">
                      <a16:colId xmlns:a16="http://schemas.microsoft.com/office/drawing/2014/main" val="20000"/>
                    </a:ext>
                  </a:extLst>
                </a:gridCol>
                <a:gridCol w="2298700">
                  <a:extLst>
                    <a:ext uri="{9D8B030D-6E8A-4147-A177-3AD203B41FA5}">
                      <a16:colId xmlns:a16="http://schemas.microsoft.com/office/drawing/2014/main" val="20001"/>
                    </a:ext>
                  </a:extLst>
                </a:gridCol>
                <a:gridCol w="1901825">
                  <a:extLst>
                    <a:ext uri="{9D8B030D-6E8A-4147-A177-3AD203B41FA5}">
                      <a16:colId xmlns:a16="http://schemas.microsoft.com/office/drawing/2014/main" val="20002"/>
                    </a:ext>
                  </a:extLst>
                </a:gridCol>
                <a:gridCol w="1822450">
                  <a:extLst>
                    <a:ext uri="{9D8B030D-6E8A-4147-A177-3AD203B41FA5}">
                      <a16:colId xmlns:a16="http://schemas.microsoft.com/office/drawing/2014/main" val="20003"/>
                    </a:ext>
                  </a:extLst>
                </a:gridCol>
              </a:tblGrid>
              <a:tr h="403225">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rPr>
                        <a:t> </a:t>
                      </a:r>
                      <a:r>
                        <a:rPr kumimoji="0" lang="en-US" altLang="en-US" sz="1400" b="1"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rPr>
                        <a:t>Failure Mechanism</a:t>
                      </a:r>
                    </a:p>
                  </a:txBody>
                  <a:tcPr marL="0" marR="0" marT="0" marB="0" anchor="ctr" horzOverflow="overflow">
                    <a:lnL w="28575"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a:t>
                      </a:r>
                      <a:r>
                        <a:rPr kumimoji="0" lang="en-US" altLang="en-US" sz="14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Failure Sites</a:t>
                      </a:r>
                    </a:p>
                  </a:txBody>
                  <a:tcPr marL="0" marR="0" marT="0" marB="0" anchor="ctr"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Relevant Stresses</a:t>
                      </a:r>
                    </a:p>
                  </a:txBody>
                  <a:tcPr marL="0" marR="0" marT="0" marB="0" anchor="ctr"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a:t>
                      </a:r>
                      <a:r>
                        <a:rPr kumimoji="0" lang="en-US" altLang="en-US" sz="1400" b="1"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Sample Model</a:t>
                      </a:r>
                    </a:p>
                  </a:txBody>
                  <a:tcPr marL="0" marR="0" marT="0" marB="0" anchor="ctr" horzOverflow="overflow">
                    <a:lnL w="1905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90600">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Fatigue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0" marR="0" marT="0" marB="0" horzOverflow="overflow">
                    <a:lnL w="28575"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Die attach, Wirebond/TAB,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Solder leads, Bond pads,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Traces, Vias/PTHs,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Interfaces</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Cyclic Deformations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 </a:t>
                      </a:r>
                      <a:r>
                        <a:rPr kumimoji="0" lang="en-US" altLang="en-US" sz="1400" b="0" i="0" u="none" strike="noStrike" cap="none" normalizeH="0" baseline="0">
                          <a:ln>
                            <a:noFill/>
                          </a:ln>
                          <a:solidFill>
                            <a:srgbClr val="000000"/>
                          </a:solidFill>
                          <a:effectLst/>
                          <a:latin typeface="Symbol" panose="05050102010706020507" pitchFamily="18" charset="2"/>
                          <a:ea typeface="MS PGothic" panose="020B0600070205080204" pitchFamily="34" charset="-128"/>
                        </a:rPr>
                        <a:t>D </a:t>
                      </a: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T, </a:t>
                      </a:r>
                      <a:r>
                        <a:rPr kumimoji="0" lang="en-US" altLang="en-US" sz="1400" b="0" i="0" u="none" strike="noStrike" cap="none" normalizeH="0" baseline="0">
                          <a:ln>
                            <a:noFill/>
                          </a:ln>
                          <a:solidFill>
                            <a:srgbClr val="000000"/>
                          </a:solidFill>
                          <a:effectLst/>
                          <a:latin typeface="Symbol" panose="05050102010706020507" pitchFamily="18" charset="2"/>
                          <a:ea typeface="MS PGothic" panose="020B0600070205080204" pitchFamily="34" charset="-128"/>
                        </a:rPr>
                        <a:t>D </a:t>
                      </a: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H, </a:t>
                      </a:r>
                      <a:r>
                        <a:rPr kumimoji="0" lang="en-US" altLang="en-US" sz="1400" b="0" i="0" u="none" strike="noStrike" cap="none" normalizeH="0" baseline="0">
                          <a:ln>
                            <a:noFill/>
                          </a:ln>
                          <a:solidFill>
                            <a:srgbClr val="000000"/>
                          </a:solidFill>
                          <a:effectLst/>
                          <a:latin typeface="Symbol" panose="05050102010706020507" pitchFamily="18" charset="2"/>
                          <a:ea typeface="MS PGothic" panose="020B0600070205080204" pitchFamily="34" charset="-128"/>
                        </a:rPr>
                        <a:t>D </a:t>
                      </a: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V)</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Nonlinear Power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Law (Coffin-Manson)  </a:t>
                      </a:r>
                    </a:p>
                  </a:txBody>
                  <a:tcPr marL="0" marR="0" marT="0" marB="0" horzOverflow="overflow">
                    <a:lnL w="1905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1488">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Corrosion </a:t>
                      </a:r>
                    </a:p>
                  </a:txBody>
                  <a:tcPr marL="0" marR="0" marT="0" marB="0" horzOverflow="overflow">
                    <a:lnL w="28575"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Metallizations</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M, </a:t>
                      </a:r>
                      <a:r>
                        <a:rPr kumimoji="0" lang="en-US" altLang="en-US" sz="1400" b="0" i="0" u="none" strike="noStrike" cap="none" normalizeH="0" baseline="0">
                          <a:ln>
                            <a:noFill/>
                          </a:ln>
                          <a:solidFill>
                            <a:srgbClr val="000000"/>
                          </a:solidFill>
                          <a:effectLst/>
                          <a:latin typeface="Symbol" panose="05050102010706020507" pitchFamily="18" charset="2"/>
                          <a:ea typeface="MS PGothic" panose="020B0600070205080204" pitchFamily="34" charset="-128"/>
                        </a:rPr>
                        <a:t>D</a:t>
                      </a: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V, T, chemical</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Eyring (Howard) </a:t>
                      </a:r>
                    </a:p>
                  </a:txBody>
                  <a:tcPr marL="0" marR="0" marT="0" marB="0" horzOverflow="overflow">
                    <a:lnL w="1905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3225">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err="1">
                          <a:ln>
                            <a:noFill/>
                          </a:ln>
                          <a:solidFill>
                            <a:srgbClr val="000000"/>
                          </a:solidFill>
                          <a:effectLst/>
                          <a:latin typeface="Times New Roman" panose="02020603050405020304" pitchFamily="18" charset="0"/>
                          <a:ea typeface="MS PGothic" panose="020B0600070205080204" pitchFamily="34" charset="-128"/>
                        </a:rPr>
                        <a:t>Electromigration</a:t>
                      </a:r>
                      <a:r>
                        <a:rPr kumimoji="0" lang="en-US" altLang="en-US" sz="1400" b="0"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rPr>
                        <a:t> </a:t>
                      </a:r>
                    </a:p>
                  </a:txBody>
                  <a:tcPr marL="0" marR="0" marT="0" marB="0" horzOverflow="overflow">
                    <a:lnL w="28575"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Metallizations</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T, J</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Eyring (Black)</a:t>
                      </a:r>
                    </a:p>
                  </a:txBody>
                  <a:tcPr marL="0" marR="0" marT="0" marB="0" horzOverflow="overflow">
                    <a:lnL w="1905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9113">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Conductive Anodic Filament Formation </a:t>
                      </a:r>
                    </a:p>
                  </a:txBody>
                  <a:tcPr marL="0" marR="0" marT="0" marB="0" horzOverflow="overflow">
                    <a:lnL w="28575"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Between Metallizations</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M, </a:t>
                      </a: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Λ</a:t>
                      </a: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V</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Power Law (Rudra)    </a:t>
                      </a:r>
                    </a:p>
                  </a:txBody>
                  <a:tcPr marL="0" marR="0" marT="0" marB="0" horzOverflow="overflow">
                    <a:lnL w="1905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9900">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Stress Driven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Diffusion Voiding</a:t>
                      </a:r>
                    </a:p>
                  </a:txBody>
                  <a:tcPr marL="0" marR="0" marT="0" marB="0" horzOverflow="overflow">
                    <a:lnL w="28575"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Metal Traces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endParaRP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a:t>
                      </a:r>
                      <a:r>
                        <a:rPr kumimoji="0" lang="en-US" altLang="en-US" sz="1400" b="0" i="0" u="none" strike="noStrike" cap="none" normalizeH="0" baseline="0">
                          <a:ln>
                            <a:noFill/>
                          </a:ln>
                          <a:solidFill>
                            <a:srgbClr val="000000"/>
                          </a:solidFill>
                          <a:effectLst/>
                          <a:latin typeface="Symbol" panose="05050102010706020507" pitchFamily="18" charset="2"/>
                          <a:ea typeface="MS PGothic" panose="020B0600070205080204" pitchFamily="34" charset="-128"/>
                        </a:rPr>
                        <a:t>s</a:t>
                      </a: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T</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Eyring (Okabayashi)</a:t>
                      </a:r>
                    </a:p>
                  </a:txBody>
                  <a:tcPr marL="0" marR="0" marT="0" marB="0" horzOverflow="overflow">
                    <a:lnL w="1905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7850">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Time Dependent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Dielectric Breakdown</a:t>
                      </a:r>
                    </a:p>
                  </a:txBody>
                  <a:tcPr marL="0" marR="0" marT="0" marB="0" horzOverflow="overflow">
                    <a:lnL w="28575"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Dielectric layers</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V, T</a:t>
                      </a:r>
                    </a:p>
                  </a:txBody>
                  <a:tcPr marL="0" marR="0" marT="0" marB="0" horzOverflow="overflow">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defRPr sz="20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defRPr>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defRPr sz="1600">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defRPr sz="1600">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defRPr sz="1600">
                          <a:solidFill>
                            <a:srgbClr val="000000"/>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Arrhenius (Fowler-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rPr>
                        <a:t>       Nordheim)                                                                                             </a:t>
                      </a:r>
                    </a:p>
                  </a:txBody>
                  <a:tcPr marL="0" marR="0" marT="0" marB="0" horzOverflow="overflow">
                    <a:lnL w="1905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 Box 2">
            <a:extLst>
              <a:ext uri="{FF2B5EF4-FFF2-40B4-BE49-F238E27FC236}">
                <a16:creationId xmlns:a16="http://schemas.microsoft.com/office/drawing/2014/main" id="{A87C1CB6-8000-4883-99EB-64AE8E581249}"/>
              </a:ext>
            </a:extLst>
          </p:cNvPr>
          <p:cNvSpPr txBox="1">
            <a:spLocks noChangeArrowheads="1"/>
          </p:cNvSpPr>
          <p:nvPr/>
        </p:nvSpPr>
        <p:spPr bwMode="auto">
          <a:xfrm>
            <a:off x="576263" y="930275"/>
            <a:ext cx="11333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000">
                <a:solidFill>
                  <a:schemeClr val="tx1"/>
                </a:solidFill>
              </a:rPr>
              <a:t>Electrostatic discharge (ESD)/Electrical overstress (EOS) damage to an electrical circuit occurs due to electrical or thermal overstress during a transient electrical pulse.</a:t>
            </a:r>
          </a:p>
        </p:txBody>
      </p:sp>
      <p:sp>
        <p:nvSpPr>
          <p:cNvPr id="145410" name="Rectangle 3">
            <a:extLst>
              <a:ext uri="{FF2B5EF4-FFF2-40B4-BE49-F238E27FC236}">
                <a16:creationId xmlns:a16="http://schemas.microsoft.com/office/drawing/2014/main" id="{238AA943-0164-4ABB-B631-972C49EA389B}"/>
              </a:ext>
            </a:extLst>
          </p:cNvPr>
          <p:cNvSpPr>
            <a:spLocks noChangeArrowheads="1"/>
          </p:cNvSpPr>
          <p:nvPr/>
        </p:nvSpPr>
        <p:spPr bwMode="auto">
          <a:xfrm>
            <a:off x="1524000" y="762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kumimoji="1" lang="en-US" altLang="en-US" sz="3200">
              <a:solidFill>
                <a:schemeClr val="tx1"/>
              </a:solidFill>
              <a:ea typeface="Gulim" panose="020B0600000101010101" pitchFamily="34" charset="-127"/>
            </a:endParaRPr>
          </a:p>
        </p:txBody>
      </p:sp>
      <p:sp>
        <p:nvSpPr>
          <p:cNvPr id="145411" name="Freeform 4">
            <a:extLst>
              <a:ext uri="{FF2B5EF4-FFF2-40B4-BE49-F238E27FC236}">
                <a16:creationId xmlns:a16="http://schemas.microsoft.com/office/drawing/2014/main" id="{7BD62134-F220-44C5-AB50-4F95F6122FF8}"/>
              </a:ext>
            </a:extLst>
          </p:cNvPr>
          <p:cNvSpPr>
            <a:spLocks/>
          </p:cNvSpPr>
          <p:nvPr/>
        </p:nvSpPr>
        <p:spPr bwMode="auto">
          <a:xfrm>
            <a:off x="5272088" y="4564063"/>
            <a:ext cx="1377950" cy="415925"/>
          </a:xfrm>
          <a:custGeom>
            <a:avLst/>
            <a:gdLst>
              <a:gd name="T0" fmla="*/ 2147483646 w 925"/>
              <a:gd name="T1" fmla="*/ 0 h 290"/>
              <a:gd name="T2" fmla="*/ 2147483646 w 925"/>
              <a:gd name="T3" fmla="*/ 2147483646 h 290"/>
              <a:gd name="T4" fmla="*/ 2147483646 w 925"/>
              <a:gd name="T5" fmla="*/ 2147483646 h 290"/>
              <a:gd name="T6" fmla="*/ 2147483646 w 925"/>
              <a:gd name="T7" fmla="*/ 2147483646 h 290"/>
              <a:gd name="T8" fmla="*/ 2147483646 w 925"/>
              <a:gd name="T9" fmla="*/ 2147483646 h 290"/>
              <a:gd name="T10" fmla="*/ 2147483646 w 925"/>
              <a:gd name="T11" fmla="*/ 2147483646 h 290"/>
              <a:gd name="T12" fmla="*/ 2147483646 w 925"/>
              <a:gd name="T13" fmla="*/ 2147483646 h 290"/>
              <a:gd name="T14" fmla="*/ 2147483646 w 925"/>
              <a:gd name="T15" fmla="*/ 2147483646 h 290"/>
              <a:gd name="T16" fmla="*/ 0 w 925"/>
              <a:gd name="T17" fmla="*/ 2147483646 h 290"/>
              <a:gd name="T18" fmla="*/ 0 w 925"/>
              <a:gd name="T19" fmla="*/ 2147483646 h 290"/>
              <a:gd name="T20" fmla="*/ 2147483646 w 925"/>
              <a:gd name="T21" fmla="*/ 2147483646 h 290"/>
              <a:gd name="T22" fmla="*/ 2147483646 w 925"/>
              <a:gd name="T23" fmla="*/ 2147483646 h 290"/>
              <a:gd name="T24" fmla="*/ 2147483646 w 925"/>
              <a:gd name="T25" fmla="*/ 2147483646 h 290"/>
              <a:gd name="T26" fmla="*/ 2147483646 w 925"/>
              <a:gd name="T27" fmla="*/ 2147483646 h 290"/>
              <a:gd name="T28" fmla="*/ 2147483646 w 925"/>
              <a:gd name="T29" fmla="*/ 2147483646 h 290"/>
              <a:gd name="T30" fmla="*/ 2147483646 w 925"/>
              <a:gd name="T31" fmla="*/ 2147483646 h 290"/>
              <a:gd name="T32" fmla="*/ 2147483646 w 925"/>
              <a:gd name="T33" fmla="*/ 2147483646 h 290"/>
              <a:gd name="T34" fmla="*/ 2147483646 w 925"/>
              <a:gd name="T35" fmla="*/ 2147483646 h 290"/>
              <a:gd name="T36" fmla="*/ 2147483646 w 925"/>
              <a:gd name="T37" fmla="*/ 2147483646 h 290"/>
              <a:gd name="T38" fmla="*/ 2147483646 w 925"/>
              <a:gd name="T39" fmla="*/ 2147483646 h 290"/>
              <a:gd name="T40" fmla="*/ 2147483646 w 925"/>
              <a:gd name="T41" fmla="*/ 2147483646 h 290"/>
              <a:gd name="T42" fmla="*/ 2147483646 w 925"/>
              <a:gd name="T43" fmla="*/ 2147483646 h 290"/>
              <a:gd name="T44" fmla="*/ 2147483646 w 925"/>
              <a:gd name="T45" fmla="*/ 2147483646 h 290"/>
              <a:gd name="T46" fmla="*/ 2147483646 w 925"/>
              <a:gd name="T47" fmla="*/ 2147483646 h 290"/>
              <a:gd name="T48" fmla="*/ 2147483646 w 925"/>
              <a:gd name="T49" fmla="*/ 2147483646 h 290"/>
              <a:gd name="T50" fmla="*/ 2147483646 w 925"/>
              <a:gd name="T51" fmla="*/ 2147483646 h 290"/>
              <a:gd name="T52" fmla="*/ 2147483646 w 925"/>
              <a:gd name="T53" fmla="*/ 2147483646 h 290"/>
              <a:gd name="T54" fmla="*/ 2147483646 w 925"/>
              <a:gd name="T55" fmla="*/ 2147483646 h 290"/>
              <a:gd name="T56" fmla="*/ 2147483646 w 925"/>
              <a:gd name="T57" fmla="*/ 2147483646 h 290"/>
              <a:gd name="T58" fmla="*/ 2147483646 w 925"/>
              <a:gd name="T59" fmla="*/ 2147483646 h 290"/>
              <a:gd name="T60" fmla="*/ 2147483646 w 925"/>
              <a:gd name="T61" fmla="*/ 2147483646 h 290"/>
              <a:gd name="T62" fmla="*/ 2147483646 w 925"/>
              <a:gd name="T63" fmla="*/ 2147483646 h 290"/>
              <a:gd name="T64" fmla="*/ 2147483646 w 925"/>
              <a:gd name="T65" fmla="*/ 2147483646 h 290"/>
              <a:gd name="T66" fmla="*/ 2147483646 w 925"/>
              <a:gd name="T67" fmla="*/ 2147483646 h 290"/>
              <a:gd name="T68" fmla="*/ 2147483646 w 925"/>
              <a:gd name="T69" fmla="*/ 2147483646 h 290"/>
              <a:gd name="T70" fmla="*/ 2147483646 w 925"/>
              <a:gd name="T71" fmla="*/ 0 h 290"/>
              <a:gd name="T72" fmla="*/ 2147483646 w 925"/>
              <a:gd name="T73" fmla="*/ 0 h 2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25" h="290">
                <a:moveTo>
                  <a:pt x="48" y="0"/>
                </a:moveTo>
                <a:lnTo>
                  <a:pt x="39" y="1"/>
                </a:lnTo>
                <a:lnTo>
                  <a:pt x="30" y="3"/>
                </a:lnTo>
                <a:lnTo>
                  <a:pt x="22" y="8"/>
                </a:lnTo>
                <a:lnTo>
                  <a:pt x="15" y="14"/>
                </a:lnTo>
                <a:lnTo>
                  <a:pt x="9" y="22"/>
                </a:lnTo>
                <a:lnTo>
                  <a:pt x="4" y="30"/>
                </a:lnTo>
                <a:lnTo>
                  <a:pt x="1" y="39"/>
                </a:lnTo>
                <a:lnTo>
                  <a:pt x="0" y="48"/>
                </a:lnTo>
                <a:lnTo>
                  <a:pt x="0" y="242"/>
                </a:lnTo>
                <a:lnTo>
                  <a:pt x="1" y="251"/>
                </a:lnTo>
                <a:lnTo>
                  <a:pt x="4" y="261"/>
                </a:lnTo>
                <a:lnTo>
                  <a:pt x="9" y="268"/>
                </a:lnTo>
                <a:lnTo>
                  <a:pt x="15" y="276"/>
                </a:lnTo>
                <a:lnTo>
                  <a:pt x="22" y="282"/>
                </a:lnTo>
                <a:lnTo>
                  <a:pt x="30" y="287"/>
                </a:lnTo>
                <a:lnTo>
                  <a:pt x="39" y="289"/>
                </a:lnTo>
                <a:lnTo>
                  <a:pt x="48" y="290"/>
                </a:lnTo>
                <a:lnTo>
                  <a:pt x="877" y="290"/>
                </a:lnTo>
                <a:lnTo>
                  <a:pt x="886" y="289"/>
                </a:lnTo>
                <a:lnTo>
                  <a:pt x="896" y="287"/>
                </a:lnTo>
                <a:lnTo>
                  <a:pt x="903" y="282"/>
                </a:lnTo>
                <a:lnTo>
                  <a:pt x="910" y="276"/>
                </a:lnTo>
                <a:lnTo>
                  <a:pt x="916" y="268"/>
                </a:lnTo>
                <a:lnTo>
                  <a:pt x="921" y="261"/>
                </a:lnTo>
                <a:lnTo>
                  <a:pt x="924" y="251"/>
                </a:lnTo>
                <a:lnTo>
                  <a:pt x="925" y="242"/>
                </a:lnTo>
                <a:lnTo>
                  <a:pt x="925" y="48"/>
                </a:lnTo>
                <a:lnTo>
                  <a:pt x="924" y="39"/>
                </a:lnTo>
                <a:lnTo>
                  <a:pt x="921" y="30"/>
                </a:lnTo>
                <a:lnTo>
                  <a:pt x="916" y="22"/>
                </a:lnTo>
                <a:lnTo>
                  <a:pt x="910" y="14"/>
                </a:lnTo>
                <a:lnTo>
                  <a:pt x="903" y="8"/>
                </a:lnTo>
                <a:lnTo>
                  <a:pt x="896" y="3"/>
                </a:lnTo>
                <a:lnTo>
                  <a:pt x="886" y="1"/>
                </a:lnTo>
                <a:lnTo>
                  <a:pt x="877" y="0"/>
                </a:lnTo>
                <a:lnTo>
                  <a:pt x="48" y="0"/>
                </a:lnTo>
                <a:close/>
              </a:path>
            </a:pathLst>
          </a:custGeom>
          <a:solidFill>
            <a:srgbClr val="00CC99"/>
          </a:solidFill>
          <a:ln w="11113">
            <a:solidFill>
              <a:srgbClr val="000000"/>
            </a:solidFill>
            <a:prstDash val="solid"/>
            <a:round/>
            <a:headEnd/>
            <a:tailEnd/>
          </a:ln>
        </p:spPr>
        <p:txBody>
          <a:bodyPr/>
          <a:lstStyle/>
          <a:p>
            <a:endParaRPr lang="en-US"/>
          </a:p>
        </p:txBody>
      </p:sp>
      <p:sp>
        <p:nvSpPr>
          <p:cNvPr id="145412" name="Freeform 5">
            <a:extLst>
              <a:ext uri="{FF2B5EF4-FFF2-40B4-BE49-F238E27FC236}">
                <a16:creationId xmlns:a16="http://schemas.microsoft.com/office/drawing/2014/main" id="{55327FF2-F467-4663-B6B1-26FF0B0009B5}"/>
              </a:ext>
            </a:extLst>
          </p:cNvPr>
          <p:cNvSpPr>
            <a:spLocks/>
          </p:cNvSpPr>
          <p:nvPr/>
        </p:nvSpPr>
        <p:spPr bwMode="auto">
          <a:xfrm>
            <a:off x="6477000" y="4897438"/>
            <a:ext cx="2152650" cy="82550"/>
          </a:xfrm>
          <a:custGeom>
            <a:avLst/>
            <a:gdLst>
              <a:gd name="T0" fmla="*/ 2147483646 w 1445"/>
              <a:gd name="T1" fmla="*/ 0 h 58"/>
              <a:gd name="T2" fmla="*/ 2147483646 w 1445"/>
              <a:gd name="T3" fmla="*/ 2147483646 h 58"/>
              <a:gd name="T4" fmla="*/ 2147483646 w 1445"/>
              <a:gd name="T5" fmla="*/ 2147483646 h 58"/>
              <a:gd name="T6" fmla="*/ 2147483646 w 1445"/>
              <a:gd name="T7" fmla="*/ 2147483646 h 58"/>
              <a:gd name="T8" fmla="*/ 0 w 1445"/>
              <a:gd name="T9" fmla="*/ 2147483646 h 58"/>
              <a:gd name="T10" fmla="*/ 0 w 1445"/>
              <a:gd name="T11" fmla="*/ 2147483646 h 58"/>
              <a:gd name="T12" fmla="*/ 2147483646 w 1445"/>
              <a:gd name="T13" fmla="*/ 2147483646 h 58"/>
              <a:gd name="T14" fmla="*/ 2147483646 w 1445"/>
              <a:gd name="T15" fmla="*/ 2147483646 h 58"/>
              <a:gd name="T16" fmla="*/ 2147483646 w 1445"/>
              <a:gd name="T17" fmla="*/ 2147483646 h 58"/>
              <a:gd name="T18" fmla="*/ 2147483646 w 1445"/>
              <a:gd name="T19" fmla="*/ 2147483646 h 58"/>
              <a:gd name="T20" fmla="*/ 2147483646 w 1445"/>
              <a:gd name="T21" fmla="*/ 2147483646 h 58"/>
              <a:gd name="T22" fmla="*/ 2147483646 w 1445"/>
              <a:gd name="T23" fmla="*/ 2147483646 h 58"/>
              <a:gd name="T24" fmla="*/ 2147483646 w 1445"/>
              <a:gd name="T25" fmla="*/ 2147483646 h 58"/>
              <a:gd name="T26" fmla="*/ 2147483646 w 1445"/>
              <a:gd name="T27" fmla="*/ 2147483646 h 58"/>
              <a:gd name="T28" fmla="*/ 2147483646 w 1445"/>
              <a:gd name="T29" fmla="*/ 2147483646 h 58"/>
              <a:gd name="T30" fmla="*/ 2147483646 w 1445"/>
              <a:gd name="T31" fmla="*/ 2147483646 h 58"/>
              <a:gd name="T32" fmla="*/ 2147483646 w 1445"/>
              <a:gd name="T33" fmla="*/ 2147483646 h 58"/>
              <a:gd name="T34" fmla="*/ 2147483646 w 1445"/>
              <a:gd name="T35" fmla="*/ 2147483646 h 58"/>
              <a:gd name="T36" fmla="*/ 2147483646 w 1445"/>
              <a:gd name="T37" fmla="*/ 2147483646 h 58"/>
              <a:gd name="T38" fmla="*/ 2147483646 w 1445"/>
              <a:gd name="T39" fmla="*/ 0 h 58"/>
              <a:gd name="T40" fmla="*/ 2147483646 w 1445"/>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5" h="58">
                <a:moveTo>
                  <a:pt x="10" y="0"/>
                </a:moveTo>
                <a:lnTo>
                  <a:pt x="6" y="1"/>
                </a:lnTo>
                <a:lnTo>
                  <a:pt x="4" y="4"/>
                </a:lnTo>
                <a:lnTo>
                  <a:pt x="2" y="6"/>
                </a:lnTo>
                <a:lnTo>
                  <a:pt x="0" y="10"/>
                </a:lnTo>
                <a:lnTo>
                  <a:pt x="0" y="49"/>
                </a:lnTo>
                <a:lnTo>
                  <a:pt x="2" y="52"/>
                </a:lnTo>
                <a:lnTo>
                  <a:pt x="4" y="56"/>
                </a:lnTo>
                <a:lnTo>
                  <a:pt x="6" y="57"/>
                </a:lnTo>
                <a:lnTo>
                  <a:pt x="10" y="58"/>
                </a:lnTo>
                <a:lnTo>
                  <a:pt x="1436" y="58"/>
                </a:lnTo>
                <a:lnTo>
                  <a:pt x="1439" y="57"/>
                </a:lnTo>
                <a:lnTo>
                  <a:pt x="1443" y="56"/>
                </a:lnTo>
                <a:lnTo>
                  <a:pt x="1444" y="52"/>
                </a:lnTo>
                <a:lnTo>
                  <a:pt x="1445" y="49"/>
                </a:lnTo>
                <a:lnTo>
                  <a:pt x="1445" y="10"/>
                </a:lnTo>
                <a:lnTo>
                  <a:pt x="1444" y="6"/>
                </a:lnTo>
                <a:lnTo>
                  <a:pt x="1443" y="4"/>
                </a:lnTo>
                <a:lnTo>
                  <a:pt x="1439" y="1"/>
                </a:lnTo>
                <a:lnTo>
                  <a:pt x="1436" y="0"/>
                </a:lnTo>
                <a:lnTo>
                  <a:pt x="10" y="0"/>
                </a:lnTo>
                <a:close/>
              </a:path>
            </a:pathLst>
          </a:custGeom>
          <a:solidFill>
            <a:srgbClr val="CCFFCC"/>
          </a:solidFill>
          <a:ln w="22225">
            <a:solidFill>
              <a:srgbClr val="000000"/>
            </a:solidFill>
            <a:prstDash val="solid"/>
            <a:round/>
            <a:headEnd/>
            <a:tailEnd/>
          </a:ln>
        </p:spPr>
        <p:txBody>
          <a:bodyPr/>
          <a:lstStyle/>
          <a:p>
            <a:endParaRPr lang="en-US"/>
          </a:p>
        </p:txBody>
      </p:sp>
      <p:sp>
        <p:nvSpPr>
          <p:cNvPr id="145413" name="Rectangle 6">
            <a:extLst>
              <a:ext uri="{FF2B5EF4-FFF2-40B4-BE49-F238E27FC236}">
                <a16:creationId xmlns:a16="http://schemas.microsoft.com/office/drawing/2014/main" id="{8E1B4CD6-0354-416A-A2EF-F6A309EF3C38}"/>
              </a:ext>
            </a:extLst>
          </p:cNvPr>
          <p:cNvSpPr>
            <a:spLocks noChangeArrowheads="1"/>
          </p:cNvSpPr>
          <p:nvPr/>
        </p:nvSpPr>
        <p:spPr bwMode="auto">
          <a:xfrm>
            <a:off x="5272088" y="4979988"/>
            <a:ext cx="3962400" cy="919162"/>
          </a:xfrm>
          <a:prstGeom prst="rect">
            <a:avLst/>
          </a:prstGeom>
          <a:solidFill>
            <a:srgbClr val="DDDDDD"/>
          </a:solidFill>
          <a:ln w="222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45414" name="Group 7">
            <a:extLst>
              <a:ext uri="{FF2B5EF4-FFF2-40B4-BE49-F238E27FC236}">
                <a16:creationId xmlns:a16="http://schemas.microsoft.com/office/drawing/2014/main" id="{10CA6D26-675C-4D46-89C6-40FEDC2122DE}"/>
              </a:ext>
            </a:extLst>
          </p:cNvPr>
          <p:cNvGrpSpPr>
            <a:grpSpLocks/>
          </p:cNvGrpSpPr>
          <p:nvPr/>
        </p:nvGrpSpPr>
        <p:grpSpPr bwMode="auto">
          <a:xfrm>
            <a:off x="5789613" y="4979988"/>
            <a:ext cx="946150" cy="250825"/>
            <a:chOff x="3234" y="1712"/>
            <a:chExt cx="636" cy="174"/>
          </a:xfrm>
        </p:grpSpPr>
        <p:sp>
          <p:nvSpPr>
            <p:cNvPr id="145640" name="Freeform 8">
              <a:extLst>
                <a:ext uri="{FF2B5EF4-FFF2-40B4-BE49-F238E27FC236}">
                  <a16:creationId xmlns:a16="http://schemas.microsoft.com/office/drawing/2014/main" id="{A17AB6D4-ADD8-44BB-9087-CAADD74475FE}"/>
                </a:ext>
              </a:extLst>
            </p:cNvPr>
            <p:cNvSpPr>
              <a:spLocks/>
            </p:cNvSpPr>
            <p:nvPr/>
          </p:nvSpPr>
          <p:spPr bwMode="auto">
            <a:xfrm>
              <a:off x="3234" y="1712"/>
              <a:ext cx="636" cy="174"/>
            </a:xfrm>
            <a:custGeom>
              <a:avLst/>
              <a:gdLst>
                <a:gd name="T0" fmla="*/ 29 w 636"/>
                <a:gd name="T1" fmla="*/ 0 h 174"/>
                <a:gd name="T2" fmla="*/ 23 w 636"/>
                <a:gd name="T3" fmla="*/ 1 h 174"/>
                <a:gd name="T4" fmla="*/ 18 w 636"/>
                <a:gd name="T5" fmla="*/ 3 h 174"/>
                <a:gd name="T6" fmla="*/ 8 w 636"/>
                <a:gd name="T7" fmla="*/ 9 h 174"/>
                <a:gd name="T8" fmla="*/ 2 w 636"/>
                <a:gd name="T9" fmla="*/ 18 h 174"/>
                <a:gd name="T10" fmla="*/ 1 w 636"/>
                <a:gd name="T11" fmla="*/ 23 h 174"/>
                <a:gd name="T12" fmla="*/ 0 w 636"/>
                <a:gd name="T13" fmla="*/ 29 h 174"/>
                <a:gd name="T14" fmla="*/ 0 w 636"/>
                <a:gd name="T15" fmla="*/ 145 h 174"/>
                <a:gd name="T16" fmla="*/ 1 w 636"/>
                <a:gd name="T17" fmla="*/ 151 h 174"/>
                <a:gd name="T18" fmla="*/ 2 w 636"/>
                <a:gd name="T19" fmla="*/ 156 h 174"/>
                <a:gd name="T20" fmla="*/ 8 w 636"/>
                <a:gd name="T21" fmla="*/ 166 h 174"/>
                <a:gd name="T22" fmla="*/ 18 w 636"/>
                <a:gd name="T23" fmla="*/ 172 h 174"/>
                <a:gd name="T24" fmla="*/ 23 w 636"/>
                <a:gd name="T25" fmla="*/ 174 h 174"/>
                <a:gd name="T26" fmla="*/ 29 w 636"/>
                <a:gd name="T27" fmla="*/ 174 h 174"/>
                <a:gd name="T28" fmla="*/ 607 w 636"/>
                <a:gd name="T29" fmla="*/ 174 h 174"/>
                <a:gd name="T30" fmla="*/ 613 w 636"/>
                <a:gd name="T31" fmla="*/ 174 h 174"/>
                <a:gd name="T32" fmla="*/ 618 w 636"/>
                <a:gd name="T33" fmla="*/ 172 h 174"/>
                <a:gd name="T34" fmla="*/ 627 w 636"/>
                <a:gd name="T35" fmla="*/ 166 h 174"/>
                <a:gd name="T36" fmla="*/ 633 w 636"/>
                <a:gd name="T37" fmla="*/ 156 h 174"/>
                <a:gd name="T38" fmla="*/ 636 w 636"/>
                <a:gd name="T39" fmla="*/ 151 h 174"/>
                <a:gd name="T40" fmla="*/ 636 w 636"/>
                <a:gd name="T41" fmla="*/ 145 h 174"/>
                <a:gd name="T42" fmla="*/ 636 w 636"/>
                <a:gd name="T43" fmla="*/ 29 h 174"/>
                <a:gd name="T44" fmla="*/ 636 w 636"/>
                <a:gd name="T45" fmla="*/ 23 h 174"/>
                <a:gd name="T46" fmla="*/ 633 w 636"/>
                <a:gd name="T47" fmla="*/ 18 h 174"/>
                <a:gd name="T48" fmla="*/ 627 w 636"/>
                <a:gd name="T49" fmla="*/ 9 h 174"/>
                <a:gd name="T50" fmla="*/ 618 w 636"/>
                <a:gd name="T51" fmla="*/ 3 h 174"/>
                <a:gd name="T52" fmla="*/ 613 w 636"/>
                <a:gd name="T53" fmla="*/ 1 h 174"/>
                <a:gd name="T54" fmla="*/ 607 w 636"/>
                <a:gd name="T55" fmla="*/ 0 h 174"/>
                <a:gd name="T56" fmla="*/ 29 w 636"/>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6"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607" y="174"/>
                  </a:lnTo>
                  <a:lnTo>
                    <a:pt x="613" y="174"/>
                  </a:lnTo>
                  <a:lnTo>
                    <a:pt x="618" y="172"/>
                  </a:lnTo>
                  <a:lnTo>
                    <a:pt x="627" y="166"/>
                  </a:lnTo>
                  <a:lnTo>
                    <a:pt x="633" y="156"/>
                  </a:lnTo>
                  <a:lnTo>
                    <a:pt x="636" y="151"/>
                  </a:lnTo>
                  <a:lnTo>
                    <a:pt x="636" y="145"/>
                  </a:lnTo>
                  <a:lnTo>
                    <a:pt x="636" y="29"/>
                  </a:lnTo>
                  <a:lnTo>
                    <a:pt x="636" y="23"/>
                  </a:lnTo>
                  <a:lnTo>
                    <a:pt x="633" y="18"/>
                  </a:lnTo>
                  <a:lnTo>
                    <a:pt x="627" y="9"/>
                  </a:lnTo>
                  <a:lnTo>
                    <a:pt x="618" y="3"/>
                  </a:lnTo>
                  <a:lnTo>
                    <a:pt x="613" y="1"/>
                  </a:lnTo>
                  <a:lnTo>
                    <a:pt x="607" y="0"/>
                  </a:lnTo>
                  <a:lnTo>
                    <a:pt x="29" y="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41" name="Freeform 9">
              <a:extLst>
                <a:ext uri="{FF2B5EF4-FFF2-40B4-BE49-F238E27FC236}">
                  <a16:creationId xmlns:a16="http://schemas.microsoft.com/office/drawing/2014/main" id="{98F0D108-FFDB-4C35-B76E-2CE2495637FB}"/>
                </a:ext>
              </a:extLst>
            </p:cNvPr>
            <p:cNvSpPr>
              <a:spLocks/>
            </p:cNvSpPr>
            <p:nvPr/>
          </p:nvSpPr>
          <p:spPr bwMode="auto">
            <a:xfrm>
              <a:off x="3234" y="1712"/>
              <a:ext cx="636" cy="174"/>
            </a:xfrm>
            <a:custGeom>
              <a:avLst/>
              <a:gdLst>
                <a:gd name="T0" fmla="*/ 29 w 636"/>
                <a:gd name="T1" fmla="*/ 0 h 174"/>
                <a:gd name="T2" fmla="*/ 23 w 636"/>
                <a:gd name="T3" fmla="*/ 1 h 174"/>
                <a:gd name="T4" fmla="*/ 18 w 636"/>
                <a:gd name="T5" fmla="*/ 3 h 174"/>
                <a:gd name="T6" fmla="*/ 8 w 636"/>
                <a:gd name="T7" fmla="*/ 9 h 174"/>
                <a:gd name="T8" fmla="*/ 2 w 636"/>
                <a:gd name="T9" fmla="*/ 18 h 174"/>
                <a:gd name="T10" fmla="*/ 1 w 636"/>
                <a:gd name="T11" fmla="*/ 23 h 174"/>
                <a:gd name="T12" fmla="*/ 0 w 636"/>
                <a:gd name="T13" fmla="*/ 29 h 174"/>
                <a:gd name="T14" fmla="*/ 0 w 636"/>
                <a:gd name="T15" fmla="*/ 145 h 174"/>
                <a:gd name="T16" fmla="*/ 1 w 636"/>
                <a:gd name="T17" fmla="*/ 151 h 174"/>
                <a:gd name="T18" fmla="*/ 2 w 636"/>
                <a:gd name="T19" fmla="*/ 156 h 174"/>
                <a:gd name="T20" fmla="*/ 8 w 636"/>
                <a:gd name="T21" fmla="*/ 166 h 174"/>
                <a:gd name="T22" fmla="*/ 18 w 636"/>
                <a:gd name="T23" fmla="*/ 172 h 174"/>
                <a:gd name="T24" fmla="*/ 23 w 636"/>
                <a:gd name="T25" fmla="*/ 174 h 174"/>
                <a:gd name="T26" fmla="*/ 29 w 636"/>
                <a:gd name="T27" fmla="*/ 174 h 174"/>
                <a:gd name="T28" fmla="*/ 607 w 636"/>
                <a:gd name="T29" fmla="*/ 174 h 174"/>
                <a:gd name="T30" fmla="*/ 613 w 636"/>
                <a:gd name="T31" fmla="*/ 174 h 174"/>
                <a:gd name="T32" fmla="*/ 618 w 636"/>
                <a:gd name="T33" fmla="*/ 172 h 174"/>
                <a:gd name="T34" fmla="*/ 627 w 636"/>
                <a:gd name="T35" fmla="*/ 166 h 174"/>
                <a:gd name="T36" fmla="*/ 633 w 636"/>
                <a:gd name="T37" fmla="*/ 156 h 174"/>
                <a:gd name="T38" fmla="*/ 636 w 636"/>
                <a:gd name="T39" fmla="*/ 151 h 174"/>
                <a:gd name="T40" fmla="*/ 636 w 636"/>
                <a:gd name="T41" fmla="*/ 145 h 174"/>
                <a:gd name="T42" fmla="*/ 636 w 636"/>
                <a:gd name="T43" fmla="*/ 29 h 174"/>
                <a:gd name="T44" fmla="*/ 636 w 636"/>
                <a:gd name="T45" fmla="*/ 23 h 174"/>
                <a:gd name="T46" fmla="*/ 633 w 636"/>
                <a:gd name="T47" fmla="*/ 18 h 174"/>
                <a:gd name="T48" fmla="*/ 627 w 636"/>
                <a:gd name="T49" fmla="*/ 9 h 174"/>
                <a:gd name="T50" fmla="*/ 618 w 636"/>
                <a:gd name="T51" fmla="*/ 3 h 174"/>
                <a:gd name="T52" fmla="*/ 613 w 636"/>
                <a:gd name="T53" fmla="*/ 1 h 174"/>
                <a:gd name="T54" fmla="*/ 607 w 636"/>
                <a:gd name="T55" fmla="*/ 0 h 174"/>
                <a:gd name="T56" fmla="*/ 29 w 636"/>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6"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607" y="174"/>
                  </a:lnTo>
                  <a:lnTo>
                    <a:pt x="613" y="174"/>
                  </a:lnTo>
                  <a:lnTo>
                    <a:pt x="618" y="172"/>
                  </a:lnTo>
                  <a:lnTo>
                    <a:pt x="627" y="166"/>
                  </a:lnTo>
                  <a:lnTo>
                    <a:pt x="633" y="156"/>
                  </a:lnTo>
                  <a:lnTo>
                    <a:pt x="636" y="151"/>
                  </a:lnTo>
                  <a:lnTo>
                    <a:pt x="636" y="145"/>
                  </a:lnTo>
                  <a:lnTo>
                    <a:pt x="636" y="29"/>
                  </a:lnTo>
                  <a:lnTo>
                    <a:pt x="636" y="23"/>
                  </a:lnTo>
                  <a:lnTo>
                    <a:pt x="633" y="18"/>
                  </a:lnTo>
                  <a:lnTo>
                    <a:pt x="627" y="9"/>
                  </a:lnTo>
                  <a:lnTo>
                    <a:pt x="618" y="3"/>
                  </a:lnTo>
                  <a:lnTo>
                    <a:pt x="613" y="1"/>
                  </a:lnTo>
                  <a:lnTo>
                    <a:pt x="607" y="0"/>
                  </a:lnTo>
                  <a:lnTo>
                    <a:pt x="29" y="0"/>
                  </a:lnTo>
                  <a:close/>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5415" name="Freeform 10">
            <a:extLst>
              <a:ext uri="{FF2B5EF4-FFF2-40B4-BE49-F238E27FC236}">
                <a16:creationId xmlns:a16="http://schemas.microsoft.com/office/drawing/2014/main" id="{5B7A7BF3-60AC-4E6A-B56F-82CA844916D6}"/>
              </a:ext>
            </a:extLst>
          </p:cNvPr>
          <p:cNvSpPr>
            <a:spLocks/>
          </p:cNvSpPr>
          <p:nvPr/>
        </p:nvSpPr>
        <p:spPr bwMode="auto">
          <a:xfrm>
            <a:off x="7148513" y="4522788"/>
            <a:ext cx="628650" cy="381000"/>
          </a:xfrm>
          <a:custGeom>
            <a:avLst/>
            <a:gdLst>
              <a:gd name="T0" fmla="*/ 2147483646 w 422"/>
              <a:gd name="T1" fmla="*/ 2147483646 h 266"/>
              <a:gd name="T2" fmla="*/ 2147483646 w 422"/>
              <a:gd name="T3" fmla="*/ 2147483646 h 266"/>
              <a:gd name="T4" fmla="*/ 2147483646 w 422"/>
              <a:gd name="T5" fmla="*/ 2147483646 h 266"/>
              <a:gd name="T6" fmla="*/ 2147483646 w 422"/>
              <a:gd name="T7" fmla="*/ 2147483646 h 266"/>
              <a:gd name="T8" fmla="*/ 2147483646 w 422"/>
              <a:gd name="T9" fmla="*/ 2147483646 h 266"/>
              <a:gd name="T10" fmla="*/ 2147483646 w 422"/>
              <a:gd name="T11" fmla="*/ 2147483646 h 266"/>
              <a:gd name="T12" fmla="*/ 2147483646 w 422"/>
              <a:gd name="T13" fmla="*/ 2147483646 h 266"/>
              <a:gd name="T14" fmla="*/ 2147483646 w 422"/>
              <a:gd name="T15" fmla="*/ 2147483646 h 266"/>
              <a:gd name="T16" fmla="*/ 2147483646 w 422"/>
              <a:gd name="T17" fmla="*/ 2147483646 h 266"/>
              <a:gd name="T18" fmla="*/ 2147483646 w 422"/>
              <a:gd name="T19" fmla="*/ 2147483646 h 266"/>
              <a:gd name="T20" fmla="*/ 2147483646 w 422"/>
              <a:gd name="T21" fmla="*/ 2147483646 h 266"/>
              <a:gd name="T22" fmla="*/ 2147483646 w 422"/>
              <a:gd name="T23" fmla="*/ 2147483646 h 266"/>
              <a:gd name="T24" fmla="*/ 2147483646 w 422"/>
              <a:gd name="T25" fmla="*/ 2147483646 h 266"/>
              <a:gd name="T26" fmla="*/ 2147483646 w 422"/>
              <a:gd name="T27" fmla="*/ 2147483646 h 266"/>
              <a:gd name="T28" fmla="*/ 2147483646 w 422"/>
              <a:gd name="T29" fmla="*/ 2147483646 h 266"/>
              <a:gd name="T30" fmla="*/ 2147483646 w 422"/>
              <a:gd name="T31" fmla="*/ 2147483646 h 266"/>
              <a:gd name="T32" fmla="*/ 2147483646 w 422"/>
              <a:gd name="T33" fmla="*/ 2147483646 h 266"/>
              <a:gd name="T34" fmla="*/ 2147483646 w 422"/>
              <a:gd name="T35" fmla="*/ 2147483646 h 266"/>
              <a:gd name="T36" fmla="*/ 2147483646 w 422"/>
              <a:gd name="T37" fmla="*/ 2147483646 h 266"/>
              <a:gd name="T38" fmla="*/ 2147483646 w 422"/>
              <a:gd name="T39" fmla="*/ 2147483646 h 266"/>
              <a:gd name="T40" fmla="*/ 2147483646 w 422"/>
              <a:gd name="T41" fmla="*/ 2147483646 h 266"/>
              <a:gd name="T42" fmla="*/ 2147483646 w 422"/>
              <a:gd name="T43" fmla="*/ 2147483646 h 266"/>
              <a:gd name="T44" fmla="*/ 2147483646 w 422"/>
              <a:gd name="T45" fmla="*/ 2147483646 h 266"/>
              <a:gd name="T46" fmla="*/ 2147483646 w 422"/>
              <a:gd name="T47" fmla="*/ 2147483646 h 266"/>
              <a:gd name="T48" fmla="*/ 2147483646 w 422"/>
              <a:gd name="T49" fmla="*/ 2147483646 h 266"/>
              <a:gd name="T50" fmla="*/ 2147483646 w 422"/>
              <a:gd name="T51" fmla="*/ 2147483646 h 266"/>
              <a:gd name="T52" fmla="*/ 2147483646 w 422"/>
              <a:gd name="T53" fmla="*/ 2147483646 h 266"/>
              <a:gd name="T54" fmla="*/ 2147483646 w 422"/>
              <a:gd name="T55" fmla="*/ 2147483646 h 266"/>
              <a:gd name="T56" fmla="*/ 2147483646 w 422"/>
              <a:gd name="T57" fmla="*/ 2147483646 h 266"/>
              <a:gd name="T58" fmla="*/ 2147483646 w 422"/>
              <a:gd name="T59" fmla="*/ 2147483646 h 266"/>
              <a:gd name="T60" fmla="*/ 2147483646 w 422"/>
              <a:gd name="T61" fmla="*/ 2147483646 h 266"/>
              <a:gd name="T62" fmla="*/ 2147483646 w 422"/>
              <a:gd name="T63" fmla="*/ 2147483646 h 266"/>
              <a:gd name="T64" fmla="*/ 2147483646 w 422"/>
              <a:gd name="T65" fmla="*/ 2147483646 h 266"/>
              <a:gd name="T66" fmla="*/ 2147483646 w 422"/>
              <a:gd name="T67" fmla="*/ 2147483646 h 266"/>
              <a:gd name="T68" fmla="*/ 2147483646 w 422"/>
              <a:gd name="T69" fmla="*/ 2147483646 h 266"/>
              <a:gd name="T70" fmla="*/ 2147483646 w 422"/>
              <a:gd name="T71" fmla="*/ 2147483646 h 266"/>
              <a:gd name="T72" fmla="*/ 2147483646 w 422"/>
              <a:gd name="T73" fmla="*/ 2147483646 h 266"/>
              <a:gd name="T74" fmla="*/ 2147483646 w 422"/>
              <a:gd name="T75" fmla="*/ 0 h 266"/>
              <a:gd name="T76" fmla="*/ 2147483646 w 422"/>
              <a:gd name="T77" fmla="*/ 2147483646 h 266"/>
              <a:gd name="T78" fmla="*/ 2147483646 w 422"/>
              <a:gd name="T79" fmla="*/ 2147483646 h 266"/>
              <a:gd name="T80" fmla="*/ 2147483646 w 422"/>
              <a:gd name="T81" fmla="*/ 2147483646 h 266"/>
              <a:gd name="T82" fmla="*/ 2147483646 w 422"/>
              <a:gd name="T83" fmla="*/ 2147483646 h 266"/>
              <a:gd name="T84" fmla="*/ 2147483646 w 422"/>
              <a:gd name="T85" fmla="*/ 2147483646 h 266"/>
              <a:gd name="T86" fmla="*/ 2147483646 w 422"/>
              <a:gd name="T87" fmla="*/ 2147483646 h 266"/>
              <a:gd name="T88" fmla="*/ 2147483646 w 422"/>
              <a:gd name="T89" fmla="*/ 2147483646 h 266"/>
              <a:gd name="T90" fmla="*/ 2147483646 w 422"/>
              <a:gd name="T91" fmla="*/ 2147483646 h 266"/>
              <a:gd name="T92" fmla="*/ 2147483646 w 422"/>
              <a:gd name="T93" fmla="*/ 2147483646 h 266"/>
              <a:gd name="T94" fmla="*/ 2147483646 w 422"/>
              <a:gd name="T95" fmla="*/ 2147483646 h 266"/>
              <a:gd name="T96" fmla="*/ 2147483646 w 422"/>
              <a:gd name="T97" fmla="*/ 2147483646 h 266"/>
              <a:gd name="T98" fmla="*/ 2147483646 w 422"/>
              <a:gd name="T99" fmla="*/ 2147483646 h 266"/>
              <a:gd name="T100" fmla="*/ 2147483646 w 422"/>
              <a:gd name="T101" fmla="*/ 2147483646 h 266"/>
              <a:gd name="T102" fmla="*/ 2147483646 w 422"/>
              <a:gd name="T103" fmla="*/ 2147483646 h 266"/>
              <a:gd name="T104" fmla="*/ 2147483646 w 422"/>
              <a:gd name="T105" fmla="*/ 2147483646 h 266"/>
              <a:gd name="T106" fmla="*/ 2147483646 w 422"/>
              <a:gd name="T107" fmla="*/ 2147483646 h 266"/>
              <a:gd name="T108" fmla="*/ 2147483646 w 422"/>
              <a:gd name="T109" fmla="*/ 2147483646 h 266"/>
              <a:gd name="T110" fmla="*/ 2147483646 w 422"/>
              <a:gd name="T111" fmla="*/ 2147483646 h 2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2" h="266">
                <a:moveTo>
                  <a:pt x="7" y="264"/>
                </a:moveTo>
                <a:lnTo>
                  <a:pt x="20" y="260"/>
                </a:lnTo>
                <a:lnTo>
                  <a:pt x="16" y="247"/>
                </a:lnTo>
                <a:lnTo>
                  <a:pt x="14" y="232"/>
                </a:lnTo>
                <a:lnTo>
                  <a:pt x="15" y="218"/>
                </a:lnTo>
                <a:lnTo>
                  <a:pt x="16" y="210"/>
                </a:lnTo>
                <a:lnTo>
                  <a:pt x="9" y="210"/>
                </a:lnTo>
                <a:lnTo>
                  <a:pt x="15" y="216"/>
                </a:lnTo>
                <a:lnTo>
                  <a:pt x="19" y="208"/>
                </a:lnTo>
                <a:lnTo>
                  <a:pt x="13" y="203"/>
                </a:lnTo>
                <a:lnTo>
                  <a:pt x="19" y="208"/>
                </a:lnTo>
                <a:lnTo>
                  <a:pt x="27" y="192"/>
                </a:lnTo>
                <a:lnTo>
                  <a:pt x="33" y="184"/>
                </a:lnTo>
                <a:lnTo>
                  <a:pt x="39" y="176"/>
                </a:lnTo>
                <a:lnTo>
                  <a:pt x="48" y="168"/>
                </a:lnTo>
                <a:lnTo>
                  <a:pt x="59" y="161"/>
                </a:lnTo>
                <a:lnTo>
                  <a:pt x="53" y="156"/>
                </a:lnTo>
                <a:lnTo>
                  <a:pt x="56" y="162"/>
                </a:lnTo>
                <a:lnTo>
                  <a:pt x="68" y="156"/>
                </a:lnTo>
                <a:lnTo>
                  <a:pt x="81" y="152"/>
                </a:lnTo>
                <a:lnTo>
                  <a:pt x="92" y="150"/>
                </a:lnTo>
                <a:lnTo>
                  <a:pt x="90" y="144"/>
                </a:lnTo>
                <a:lnTo>
                  <a:pt x="90" y="151"/>
                </a:lnTo>
                <a:lnTo>
                  <a:pt x="101" y="150"/>
                </a:lnTo>
                <a:lnTo>
                  <a:pt x="113" y="150"/>
                </a:lnTo>
                <a:lnTo>
                  <a:pt x="126" y="151"/>
                </a:lnTo>
                <a:lnTo>
                  <a:pt x="155" y="153"/>
                </a:lnTo>
                <a:lnTo>
                  <a:pt x="185" y="156"/>
                </a:lnTo>
                <a:lnTo>
                  <a:pt x="215" y="158"/>
                </a:lnTo>
                <a:lnTo>
                  <a:pt x="243" y="159"/>
                </a:lnTo>
                <a:lnTo>
                  <a:pt x="255" y="158"/>
                </a:lnTo>
                <a:lnTo>
                  <a:pt x="266" y="157"/>
                </a:lnTo>
                <a:lnTo>
                  <a:pt x="268" y="157"/>
                </a:lnTo>
                <a:lnTo>
                  <a:pt x="278" y="155"/>
                </a:lnTo>
                <a:lnTo>
                  <a:pt x="285" y="151"/>
                </a:lnTo>
                <a:lnTo>
                  <a:pt x="290" y="147"/>
                </a:lnTo>
                <a:lnTo>
                  <a:pt x="292" y="146"/>
                </a:lnTo>
                <a:lnTo>
                  <a:pt x="296" y="140"/>
                </a:lnTo>
                <a:lnTo>
                  <a:pt x="298" y="135"/>
                </a:lnTo>
                <a:lnTo>
                  <a:pt x="301" y="129"/>
                </a:lnTo>
                <a:lnTo>
                  <a:pt x="302" y="122"/>
                </a:lnTo>
                <a:lnTo>
                  <a:pt x="301" y="105"/>
                </a:lnTo>
                <a:lnTo>
                  <a:pt x="297" y="87"/>
                </a:lnTo>
                <a:lnTo>
                  <a:pt x="292" y="69"/>
                </a:lnTo>
                <a:lnTo>
                  <a:pt x="289" y="53"/>
                </a:lnTo>
                <a:lnTo>
                  <a:pt x="287" y="39"/>
                </a:lnTo>
                <a:lnTo>
                  <a:pt x="287" y="34"/>
                </a:lnTo>
                <a:lnTo>
                  <a:pt x="280" y="34"/>
                </a:lnTo>
                <a:lnTo>
                  <a:pt x="285" y="39"/>
                </a:lnTo>
                <a:lnTo>
                  <a:pt x="287" y="34"/>
                </a:lnTo>
                <a:lnTo>
                  <a:pt x="281" y="29"/>
                </a:lnTo>
                <a:lnTo>
                  <a:pt x="287" y="34"/>
                </a:lnTo>
                <a:lnTo>
                  <a:pt x="292" y="28"/>
                </a:lnTo>
                <a:lnTo>
                  <a:pt x="299" y="20"/>
                </a:lnTo>
                <a:lnTo>
                  <a:pt x="293" y="16"/>
                </a:lnTo>
                <a:lnTo>
                  <a:pt x="297" y="22"/>
                </a:lnTo>
                <a:lnTo>
                  <a:pt x="305" y="17"/>
                </a:lnTo>
                <a:lnTo>
                  <a:pt x="315" y="14"/>
                </a:lnTo>
                <a:lnTo>
                  <a:pt x="311" y="7"/>
                </a:lnTo>
                <a:lnTo>
                  <a:pt x="311" y="14"/>
                </a:lnTo>
                <a:lnTo>
                  <a:pt x="321" y="14"/>
                </a:lnTo>
                <a:lnTo>
                  <a:pt x="321" y="7"/>
                </a:lnTo>
                <a:lnTo>
                  <a:pt x="319" y="13"/>
                </a:lnTo>
                <a:lnTo>
                  <a:pt x="328" y="17"/>
                </a:lnTo>
                <a:lnTo>
                  <a:pt x="331" y="9"/>
                </a:lnTo>
                <a:lnTo>
                  <a:pt x="326" y="16"/>
                </a:lnTo>
                <a:lnTo>
                  <a:pt x="334" y="23"/>
                </a:lnTo>
                <a:lnTo>
                  <a:pt x="339" y="28"/>
                </a:lnTo>
                <a:lnTo>
                  <a:pt x="344" y="34"/>
                </a:lnTo>
                <a:lnTo>
                  <a:pt x="348" y="43"/>
                </a:lnTo>
                <a:lnTo>
                  <a:pt x="354" y="37"/>
                </a:lnTo>
                <a:lnTo>
                  <a:pt x="346" y="37"/>
                </a:lnTo>
                <a:lnTo>
                  <a:pt x="350" y="48"/>
                </a:lnTo>
                <a:lnTo>
                  <a:pt x="355" y="61"/>
                </a:lnTo>
                <a:lnTo>
                  <a:pt x="358" y="76"/>
                </a:lnTo>
                <a:lnTo>
                  <a:pt x="363" y="92"/>
                </a:lnTo>
                <a:lnTo>
                  <a:pt x="367" y="109"/>
                </a:lnTo>
                <a:lnTo>
                  <a:pt x="375" y="145"/>
                </a:lnTo>
                <a:lnTo>
                  <a:pt x="384" y="181"/>
                </a:lnTo>
                <a:lnTo>
                  <a:pt x="387" y="198"/>
                </a:lnTo>
                <a:lnTo>
                  <a:pt x="392" y="214"/>
                </a:lnTo>
                <a:lnTo>
                  <a:pt x="396" y="228"/>
                </a:lnTo>
                <a:lnTo>
                  <a:pt x="401" y="242"/>
                </a:lnTo>
                <a:lnTo>
                  <a:pt x="404" y="253"/>
                </a:lnTo>
                <a:lnTo>
                  <a:pt x="407" y="258"/>
                </a:lnTo>
                <a:lnTo>
                  <a:pt x="411" y="266"/>
                </a:lnTo>
                <a:lnTo>
                  <a:pt x="422" y="256"/>
                </a:lnTo>
                <a:lnTo>
                  <a:pt x="417" y="247"/>
                </a:lnTo>
                <a:lnTo>
                  <a:pt x="411" y="253"/>
                </a:lnTo>
                <a:lnTo>
                  <a:pt x="419" y="253"/>
                </a:lnTo>
                <a:lnTo>
                  <a:pt x="415" y="242"/>
                </a:lnTo>
                <a:lnTo>
                  <a:pt x="410" y="228"/>
                </a:lnTo>
                <a:lnTo>
                  <a:pt x="407" y="214"/>
                </a:lnTo>
                <a:lnTo>
                  <a:pt x="402" y="198"/>
                </a:lnTo>
                <a:lnTo>
                  <a:pt x="398" y="181"/>
                </a:lnTo>
                <a:lnTo>
                  <a:pt x="390" y="145"/>
                </a:lnTo>
                <a:lnTo>
                  <a:pt x="381" y="109"/>
                </a:lnTo>
                <a:lnTo>
                  <a:pt x="378" y="92"/>
                </a:lnTo>
                <a:lnTo>
                  <a:pt x="373" y="76"/>
                </a:lnTo>
                <a:lnTo>
                  <a:pt x="369" y="61"/>
                </a:lnTo>
                <a:lnTo>
                  <a:pt x="364" y="48"/>
                </a:lnTo>
                <a:lnTo>
                  <a:pt x="361" y="37"/>
                </a:lnTo>
                <a:lnTo>
                  <a:pt x="358" y="32"/>
                </a:lnTo>
                <a:lnTo>
                  <a:pt x="355" y="24"/>
                </a:lnTo>
                <a:lnTo>
                  <a:pt x="349" y="29"/>
                </a:lnTo>
                <a:lnTo>
                  <a:pt x="355" y="25"/>
                </a:lnTo>
                <a:lnTo>
                  <a:pt x="350" y="17"/>
                </a:lnTo>
                <a:lnTo>
                  <a:pt x="345" y="12"/>
                </a:lnTo>
                <a:lnTo>
                  <a:pt x="337" y="5"/>
                </a:lnTo>
                <a:lnTo>
                  <a:pt x="334" y="3"/>
                </a:lnTo>
                <a:lnTo>
                  <a:pt x="325" y="0"/>
                </a:lnTo>
                <a:lnTo>
                  <a:pt x="321" y="0"/>
                </a:lnTo>
                <a:lnTo>
                  <a:pt x="311" y="0"/>
                </a:lnTo>
                <a:lnTo>
                  <a:pt x="309" y="1"/>
                </a:lnTo>
                <a:lnTo>
                  <a:pt x="299" y="3"/>
                </a:lnTo>
                <a:lnTo>
                  <a:pt x="291" y="8"/>
                </a:lnTo>
                <a:lnTo>
                  <a:pt x="289" y="9"/>
                </a:lnTo>
                <a:lnTo>
                  <a:pt x="281" y="17"/>
                </a:lnTo>
                <a:lnTo>
                  <a:pt x="277" y="24"/>
                </a:lnTo>
                <a:lnTo>
                  <a:pt x="277" y="25"/>
                </a:lnTo>
                <a:lnTo>
                  <a:pt x="274" y="28"/>
                </a:lnTo>
                <a:lnTo>
                  <a:pt x="273" y="34"/>
                </a:lnTo>
                <a:lnTo>
                  <a:pt x="273" y="39"/>
                </a:lnTo>
                <a:lnTo>
                  <a:pt x="274" y="53"/>
                </a:lnTo>
                <a:lnTo>
                  <a:pt x="278" y="69"/>
                </a:lnTo>
                <a:lnTo>
                  <a:pt x="283" y="87"/>
                </a:lnTo>
                <a:lnTo>
                  <a:pt x="286" y="105"/>
                </a:lnTo>
                <a:lnTo>
                  <a:pt x="287" y="122"/>
                </a:lnTo>
                <a:lnTo>
                  <a:pt x="286" y="129"/>
                </a:lnTo>
                <a:lnTo>
                  <a:pt x="284" y="135"/>
                </a:lnTo>
                <a:lnTo>
                  <a:pt x="291" y="135"/>
                </a:lnTo>
                <a:lnTo>
                  <a:pt x="285" y="129"/>
                </a:lnTo>
                <a:lnTo>
                  <a:pt x="281" y="135"/>
                </a:lnTo>
                <a:lnTo>
                  <a:pt x="287" y="140"/>
                </a:lnTo>
                <a:lnTo>
                  <a:pt x="284" y="134"/>
                </a:lnTo>
                <a:lnTo>
                  <a:pt x="278" y="139"/>
                </a:lnTo>
                <a:lnTo>
                  <a:pt x="272" y="141"/>
                </a:lnTo>
                <a:lnTo>
                  <a:pt x="262" y="144"/>
                </a:lnTo>
                <a:lnTo>
                  <a:pt x="266" y="150"/>
                </a:lnTo>
                <a:lnTo>
                  <a:pt x="266" y="143"/>
                </a:lnTo>
                <a:lnTo>
                  <a:pt x="255" y="144"/>
                </a:lnTo>
                <a:lnTo>
                  <a:pt x="243" y="145"/>
                </a:lnTo>
                <a:lnTo>
                  <a:pt x="215" y="144"/>
                </a:lnTo>
                <a:lnTo>
                  <a:pt x="185" y="141"/>
                </a:lnTo>
                <a:lnTo>
                  <a:pt x="155" y="139"/>
                </a:lnTo>
                <a:lnTo>
                  <a:pt x="126" y="137"/>
                </a:lnTo>
                <a:lnTo>
                  <a:pt x="113" y="135"/>
                </a:lnTo>
                <a:lnTo>
                  <a:pt x="101" y="135"/>
                </a:lnTo>
                <a:lnTo>
                  <a:pt x="90" y="137"/>
                </a:lnTo>
                <a:lnTo>
                  <a:pt x="86" y="137"/>
                </a:lnTo>
                <a:lnTo>
                  <a:pt x="79" y="138"/>
                </a:lnTo>
                <a:lnTo>
                  <a:pt x="62" y="143"/>
                </a:lnTo>
                <a:lnTo>
                  <a:pt x="50" y="149"/>
                </a:lnTo>
                <a:lnTo>
                  <a:pt x="48" y="150"/>
                </a:lnTo>
                <a:lnTo>
                  <a:pt x="37" y="157"/>
                </a:lnTo>
                <a:lnTo>
                  <a:pt x="29" y="166"/>
                </a:lnTo>
                <a:lnTo>
                  <a:pt x="22" y="173"/>
                </a:lnTo>
                <a:lnTo>
                  <a:pt x="16" y="181"/>
                </a:lnTo>
                <a:lnTo>
                  <a:pt x="8" y="198"/>
                </a:lnTo>
                <a:lnTo>
                  <a:pt x="8" y="199"/>
                </a:lnTo>
                <a:lnTo>
                  <a:pt x="4" y="205"/>
                </a:lnTo>
                <a:lnTo>
                  <a:pt x="2" y="210"/>
                </a:lnTo>
                <a:lnTo>
                  <a:pt x="1" y="218"/>
                </a:lnTo>
                <a:lnTo>
                  <a:pt x="0" y="232"/>
                </a:lnTo>
                <a:lnTo>
                  <a:pt x="2" y="247"/>
                </a:lnTo>
                <a:lnTo>
                  <a:pt x="7" y="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16" name="Freeform 11">
            <a:extLst>
              <a:ext uri="{FF2B5EF4-FFF2-40B4-BE49-F238E27FC236}">
                <a16:creationId xmlns:a16="http://schemas.microsoft.com/office/drawing/2014/main" id="{C1088F02-0A30-42AD-ADB6-FD88EC399B74}"/>
              </a:ext>
            </a:extLst>
          </p:cNvPr>
          <p:cNvSpPr>
            <a:spLocks/>
          </p:cNvSpPr>
          <p:nvPr/>
        </p:nvSpPr>
        <p:spPr bwMode="auto">
          <a:xfrm>
            <a:off x="7916863" y="4522788"/>
            <a:ext cx="458787" cy="377825"/>
          </a:xfrm>
          <a:custGeom>
            <a:avLst/>
            <a:gdLst>
              <a:gd name="T0" fmla="*/ 2147483646 w 308"/>
              <a:gd name="T1" fmla="*/ 2147483646 h 264"/>
              <a:gd name="T2" fmla="*/ 2147483646 w 308"/>
              <a:gd name="T3" fmla="*/ 2147483646 h 264"/>
              <a:gd name="T4" fmla="*/ 2147483646 w 308"/>
              <a:gd name="T5" fmla="*/ 2147483646 h 264"/>
              <a:gd name="T6" fmla="*/ 2147483646 w 308"/>
              <a:gd name="T7" fmla="*/ 2147483646 h 264"/>
              <a:gd name="T8" fmla="*/ 2147483646 w 308"/>
              <a:gd name="T9" fmla="*/ 2147483646 h 264"/>
              <a:gd name="T10" fmla="*/ 2147483646 w 308"/>
              <a:gd name="T11" fmla="*/ 2147483646 h 264"/>
              <a:gd name="T12" fmla="*/ 2147483646 w 308"/>
              <a:gd name="T13" fmla="*/ 2147483646 h 264"/>
              <a:gd name="T14" fmla="*/ 2147483646 w 308"/>
              <a:gd name="T15" fmla="*/ 2147483646 h 264"/>
              <a:gd name="T16" fmla="*/ 2147483646 w 308"/>
              <a:gd name="T17" fmla="*/ 2147483646 h 264"/>
              <a:gd name="T18" fmla="*/ 2147483646 w 308"/>
              <a:gd name="T19" fmla="*/ 2147483646 h 264"/>
              <a:gd name="T20" fmla="*/ 2147483646 w 308"/>
              <a:gd name="T21" fmla="*/ 2147483646 h 264"/>
              <a:gd name="T22" fmla="*/ 2147483646 w 308"/>
              <a:gd name="T23" fmla="*/ 2147483646 h 264"/>
              <a:gd name="T24" fmla="*/ 2147483646 w 308"/>
              <a:gd name="T25" fmla="*/ 2147483646 h 264"/>
              <a:gd name="T26" fmla="*/ 2147483646 w 308"/>
              <a:gd name="T27" fmla="*/ 2147483646 h 264"/>
              <a:gd name="T28" fmla="*/ 2147483646 w 308"/>
              <a:gd name="T29" fmla="*/ 2147483646 h 264"/>
              <a:gd name="T30" fmla="*/ 2147483646 w 308"/>
              <a:gd name="T31" fmla="*/ 2147483646 h 264"/>
              <a:gd name="T32" fmla="*/ 2147483646 w 308"/>
              <a:gd name="T33" fmla="*/ 2147483646 h 264"/>
              <a:gd name="T34" fmla="*/ 2147483646 w 308"/>
              <a:gd name="T35" fmla="*/ 0 h 264"/>
              <a:gd name="T36" fmla="*/ 2147483646 w 308"/>
              <a:gd name="T37" fmla="*/ 2147483646 h 264"/>
              <a:gd name="T38" fmla="*/ 2147483646 w 308"/>
              <a:gd name="T39" fmla="*/ 2147483646 h 264"/>
              <a:gd name="T40" fmla="*/ 2147483646 w 308"/>
              <a:gd name="T41" fmla="*/ 2147483646 h 264"/>
              <a:gd name="T42" fmla="*/ 2147483646 w 308"/>
              <a:gd name="T43" fmla="*/ 2147483646 h 264"/>
              <a:gd name="T44" fmla="*/ 2147483646 w 308"/>
              <a:gd name="T45" fmla="*/ 2147483646 h 264"/>
              <a:gd name="T46" fmla="*/ 2147483646 w 308"/>
              <a:gd name="T47" fmla="*/ 2147483646 h 264"/>
              <a:gd name="T48" fmla="*/ 2147483646 w 308"/>
              <a:gd name="T49" fmla="*/ 2147483646 h 264"/>
              <a:gd name="T50" fmla="*/ 2147483646 w 308"/>
              <a:gd name="T51" fmla="*/ 2147483646 h 264"/>
              <a:gd name="T52" fmla="*/ 2147483646 w 308"/>
              <a:gd name="T53" fmla="*/ 2147483646 h 264"/>
              <a:gd name="T54" fmla="*/ 2147483646 w 308"/>
              <a:gd name="T55" fmla="*/ 2147483646 h 264"/>
              <a:gd name="T56" fmla="*/ 2147483646 w 308"/>
              <a:gd name="T57" fmla="*/ 2147483646 h 264"/>
              <a:gd name="T58" fmla="*/ 2147483646 w 308"/>
              <a:gd name="T59" fmla="*/ 2147483646 h 264"/>
              <a:gd name="T60" fmla="*/ 2147483646 w 308"/>
              <a:gd name="T61" fmla="*/ 2147483646 h 264"/>
              <a:gd name="T62" fmla="*/ 2147483646 w 308"/>
              <a:gd name="T63" fmla="*/ 2147483646 h 264"/>
              <a:gd name="T64" fmla="*/ 2147483646 w 308"/>
              <a:gd name="T65" fmla="*/ 2147483646 h 264"/>
              <a:gd name="T66" fmla="*/ 2147483646 w 308"/>
              <a:gd name="T67" fmla="*/ 2147483646 h 264"/>
              <a:gd name="T68" fmla="*/ 2147483646 w 308"/>
              <a:gd name="T69" fmla="*/ 2147483646 h 264"/>
              <a:gd name="T70" fmla="*/ 2147483646 w 308"/>
              <a:gd name="T71" fmla="*/ 2147483646 h 264"/>
              <a:gd name="T72" fmla="*/ 2147483646 w 308"/>
              <a:gd name="T73" fmla="*/ 2147483646 h 264"/>
              <a:gd name="T74" fmla="*/ 2147483646 w 308"/>
              <a:gd name="T75" fmla="*/ 2147483646 h 264"/>
              <a:gd name="T76" fmla="*/ 2147483646 w 308"/>
              <a:gd name="T77" fmla="*/ 2147483646 h 264"/>
              <a:gd name="T78" fmla="*/ 2147483646 w 308"/>
              <a:gd name="T79" fmla="*/ 2147483646 h 264"/>
              <a:gd name="T80" fmla="*/ 2147483646 w 308"/>
              <a:gd name="T81" fmla="*/ 2147483646 h 264"/>
              <a:gd name="T82" fmla="*/ 2147483646 w 308"/>
              <a:gd name="T83" fmla="*/ 2147483646 h 264"/>
              <a:gd name="T84" fmla="*/ 2147483646 w 308"/>
              <a:gd name="T85" fmla="*/ 2147483646 h 264"/>
              <a:gd name="T86" fmla="*/ 2147483646 w 308"/>
              <a:gd name="T87" fmla="*/ 2147483646 h 264"/>
              <a:gd name="T88" fmla="*/ 2147483646 w 308"/>
              <a:gd name="T89" fmla="*/ 2147483646 h 264"/>
              <a:gd name="T90" fmla="*/ 2147483646 w 308"/>
              <a:gd name="T91" fmla="*/ 2147483646 h 264"/>
              <a:gd name="T92" fmla="*/ 2147483646 w 308"/>
              <a:gd name="T93" fmla="*/ 2147483646 h 264"/>
              <a:gd name="T94" fmla="*/ 2147483646 w 308"/>
              <a:gd name="T95" fmla="*/ 2147483646 h 264"/>
              <a:gd name="T96" fmla="*/ 2147483646 w 308"/>
              <a:gd name="T97" fmla="*/ 2147483646 h 264"/>
              <a:gd name="T98" fmla="*/ 2147483646 w 308"/>
              <a:gd name="T99" fmla="*/ 2147483646 h 264"/>
              <a:gd name="T100" fmla="*/ 2147483646 w 308"/>
              <a:gd name="T101" fmla="*/ 2147483646 h 264"/>
              <a:gd name="T102" fmla="*/ 2147483646 w 308"/>
              <a:gd name="T103" fmla="*/ 2147483646 h 2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8" h="264">
                <a:moveTo>
                  <a:pt x="290" y="260"/>
                </a:moveTo>
                <a:lnTo>
                  <a:pt x="304" y="264"/>
                </a:lnTo>
                <a:lnTo>
                  <a:pt x="307" y="247"/>
                </a:lnTo>
                <a:lnTo>
                  <a:pt x="308" y="232"/>
                </a:lnTo>
                <a:lnTo>
                  <a:pt x="308" y="218"/>
                </a:lnTo>
                <a:lnTo>
                  <a:pt x="306" y="213"/>
                </a:lnTo>
                <a:lnTo>
                  <a:pt x="302" y="201"/>
                </a:lnTo>
                <a:lnTo>
                  <a:pt x="296" y="203"/>
                </a:lnTo>
                <a:lnTo>
                  <a:pt x="302" y="201"/>
                </a:lnTo>
                <a:lnTo>
                  <a:pt x="298" y="187"/>
                </a:lnTo>
                <a:lnTo>
                  <a:pt x="296" y="181"/>
                </a:lnTo>
                <a:lnTo>
                  <a:pt x="287" y="166"/>
                </a:lnTo>
                <a:lnTo>
                  <a:pt x="281" y="157"/>
                </a:lnTo>
                <a:lnTo>
                  <a:pt x="273" y="150"/>
                </a:lnTo>
                <a:lnTo>
                  <a:pt x="271" y="149"/>
                </a:lnTo>
                <a:lnTo>
                  <a:pt x="263" y="143"/>
                </a:lnTo>
                <a:lnTo>
                  <a:pt x="251" y="139"/>
                </a:lnTo>
                <a:lnTo>
                  <a:pt x="245" y="137"/>
                </a:lnTo>
                <a:lnTo>
                  <a:pt x="241" y="137"/>
                </a:lnTo>
                <a:lnTo>
                  <a:pt x="234" y="135"/>
                </a:lnTo>
                <a:lnTo>
                  <a:pt x="216" y="137"/>
                </a:lnTo>
                <a:lnTo>
                  <a:pt x="194" y="139"/>
                </a:lnTo>
                <a:lnTo>
                  <a:pt x="172" y="141"/>
                </a:lnTo>
                <a:lnTo>
                  <a:pt x="151" y="144"/>
                </a:lnTo>
                <a:lnTo>
                  <a:pt x="131" y="145"/>
                </a:lnTo>
                <a:lnTo>
                  <a:pt x="115" y="143"/>
                </a:lnTo>
                <a:lnTo>
                  <a:pt x="115" y="150"/>
                </a:lnTo>
                <a:lnTo>
                  <a:pt x="118" y="144"/>
                </a:lnTo>
                <a:lnTo>
                  <a:pt x="111" y="141"/>
                </a:lnTo>
                <a:lnTo>
                  <a:pt x="109" y="149"/>
                </a:lnTo>
                <a:lnTo>
                  <a:pt x="113" y="143"/>
                </a:lnTo>
                <a:lnTo>
                  <a:pt x="107" y="139"/>
                </a:lnTo>
                <a:lnTo>
                  <a:pt x="104" y="135"/>
                </a:lnTo>
                <a:lnTo>
                  <a:pt x="101" y="129"/>
                </a:lnTo>
                <a:lnTo>
                  <a:pt x="96" y="135"/>
                </a:lnTo>
                <a:lnTo>
                  <a:pt x="104" y="135"/>
                </a:lnTo>
                <a:lnTo>
                  <a:pt x="101" y="122"/>
                </a:lnTo>
                <a:lnTo>
                  <a:pt x="101" y="105"/>
                </a:lnTo>
                <a:lnTo>
                  <a:pt x="104" y="87"/>
                </a:lnTo>
                <a:lnTo>
                  <a:pt x="107" y="69"/>
                </a:lnTo>
                <a:lnTo>
                  <a:pt x="110" y="53"/>
                </a:lnTo>
                <a:lnTo>
                  <a:pt x="111" y="39"/>
                </a:lnTo>
                <a:lnTo>
                  <a:pt x="111" y="34"/>
                </a:lnTo>
                <a:lnTo>
                  <a:pt x="109" y="28"/>
                </a:lnTo>
                <a:lnTo>
                  <a:pt x="109" y="26"/>
                </a:lnTo>
                <a:lnTo>
                  <a:pt x="102" y="29"/>
                </a:lnTo>
                <a:lnTo>
                  <a:pt x="109" y="26"/>
                </a:lnTo>
                <a:lnTo>
                  <a:pt x="106" y="22"/>
                </a:lnTo>
                <a:lnTo>
                  <a:pt x="105" y="17"/>
                </a:lnTo>
                <a:lnTo>
                  <a:pt x="100" y="9"/>
                </a:lnTo>
                <a:lnTo>
                  <a:pt x="94" y="5"/>
                </a:lnTo>
                <a:lnTo>
                  <a:pt x="92" y="3"/>
                </a:lnTo>
                <a:lnTo>
                  <a:pt x="86" y="1"/>
                </a:lnTo>
                <a:lnTo>
                  <a:pt x="82" y="0"/>
                </a:lnTo>
                <a:lnTo>
                  <a:pt x="75" y="0"/>
                </a:lnTo>
                <a:lnTo>
                  <a:pt x="72" y="0"/>
                </a:lnTo>
                <a:lnTo>
                  <a:pt x="65" y="3"/>
                </a:lnTo>
                <a:lnTo>
                  <a:pt x="63" y="5"/>
                </a:lnTo>
                <a:lnTo>
                  <a:pt x="56" y="12"/>
                </a:lnTo>
                <a:lnTo>
                  <a:pt x="52" y="17"/>
                </a:lnTo>
                <a:lnTo>
                  <a:pt x="48" y="26"/>
                </a:lnTo>
                <a:lnTo>
                  <a:pt x="45" y="37"/>
                </a:lnTo>
                <a:lnTo>
                  <a:pt x="41" y="48"/>
                </a:lnTo>
                <a:lnTo>
                  <a:pt x="39" y="61"/>
                </a:lnTo>
                <a:lnTo>
                  <a:pt x="35" y="76"/>
                </a:lnTo>
                <a:lnTo>
                  <a:pt x="33" y="92"/>
                </a:lnTo>
                <a:lnTo>
                  <a:pt x="29" y="109"/>
                </a:lnTo>
                <a:lnTo>
                  <a:pt x="23" y="145"/>
                </a:lnTo>
                <a:lnTo>
                  <a:pt x="17" y="181"/>
                </a:lnTo>
                <a:lnTo>
                  <a:pt x="13" y="198"/>
                </a:lnTo>
                <a:lnTo>
                  <a:pt x="11" y="214"/>
                </a:lnTo>
                <a:lnTo>
                  <a:pt x="7" y="228"/>
                </a:lnTo>
                <a:lnTo>
                  <a:pt x="5" y="242"/>
                </a:lnTo>
                <a:lnTo>
                  <a:pt x="1" y="253"/>
                </a:lnTo>
                <a:lnTo>
                  <a:pt x="0" y="259"/>
                </a:lnTo>
                <a:lnTo>
                  <a:pt x="12" y="264"/>
                </a:lnTo>
                <a:lnTo>
                  <a:pt x="16" y="253"/>
                </a:lnTo>
                <a:lnTo>
                  <a:pt x="19" y="242"/>
                </a:lnTo>
                <a:lnTo>
                  <a:pt x="22" y="228"/>
                </a:lnTo>
                <a:lnTo>
                  <a:pt x="25" y="214"/>
                </a:lnTo>
                <a:lnTo>
                  <a:pt x="28" y="198"/>
                </a:lnTo>
                <a:lnTo>
                  <a:pt x="31" y="181"/>
                </a:lnTo>
                <a:lnTo>
                  <a:pt x="37" y="145"/>
                </a:lnTo>
                <a:lnTo>
                  <a:pt x="43" y="109"/>
                </a:lnTo>
                <a:lnTo>
                  <a:pt x="47" y="92"/>
                </a:lnTo>
                <a:lnTo>
                  <a:pt x="50" y="76"/>
                </a:lnTo>
                <a:lnTo>
                  <a:pt x="53" y="61"/>
                </a:lnTo>
                <a:lnTo>
                  <a:pt x="56" y="48"/>
                </a:lnTo>
                <a:lnTo>
                  <a:pt x="59" y="37"/>
                </a:lnTo>
                <a:lnTo>
                  <a:pt x="60" y="31"/>
                </a:lnTo>
                <a:lnTo>
                  <a:pt x="54" y="29"/>
                </a:lnTo>
                <a:lnTo>
                  <a:pt x="60" y="32"/>
                </a:lnTo>
                <a:lnTo>
                  <a:pt x="63" y="28"/>
                </a:lnTo>
                <a:lnTo>
                  <a:pt x="66" y="23"/>
                </a:lnTo>
                <a:lnTo>
                  <a:pt x="74" y="16"/>
                </a:lnTo>
                <a:lnTo>
                  <a:pt x="68" y="9"/>
                </a:lnTo>
                <a:lnTo>
                  <a:pt x="71" y="17"/>
                </a:lnTo>
                <a:lnTo>
                  <a:pt x="78" y="13"/>
                </a:lnTo>
                <a:lnTo>
                  <a:pt x="75" y="7"/>
                </a:lnTo>
                <a:lnTo>
                  <a:pt x="75" y="14"/>
                </a:lnTo>
                <a:lnTo>
                  <a:pt x="82" y="14"/>
                </a:lnTo>
                <a:lnTo>
                  <a:pt x="82" y="7"/>
                </a:lnTo>
                <a:lnTo>
                  <a:pt x="80" y="14"/>
                </a:lnTo>
                <a:lnTo>
                  <a:pt x="86" y="17"/>
                </a:lnTo>
                <a:lnTo>
                  <a:pt x="88" y="11"/>
                </a:lnTo>
                <a:lnTo>
                  <a:pt x="83" y="16"/>
                </a:lnTo>
                <a:lnTo>
                  <a:pt x="89" y="20"/>
                </a:lnTo>
                <a:lnTo>
                  <a:pt x="94" y="28"/>
                </a:lnTo>
                <a:lnTo>
                  <a:pt x="99" y="22"/>
                </a:lnTo>
                <a:lnTo>
                  <a:pt x="92" y="22"/>
                </a:lnTo>
                <a:lnTo>
                  <a:pt x="96" y="31"/>
                </a:lnTo>
                <a:lnTo>
                  <a:pt x="96" y="32"/>
                </a:lnTo>
                <a:lnTo>
                  <a:pt x="98" y="39"/>
                </a:lnTo>
                <a:lnTo>
                  <a:pt x="104" y="34"/>
                </a:lnTo>
                <a:lnTo>
                  <a:pt x="96" y="34"/>
                </a:lnTo>
                <a:lnTo>
                  <a:pt x="96" y="39"/>
                </a:lnTo>
                <a:lnTo>
                  <a:pt x="95" y="53"/>
                </a:lnTo>
                <a:lnTo>
                  <a:pt x="93" y="69"/>
                </a:lnTo>
                <a:lnTo>
                  <a:pt x="89" y="87"/>
                </a:lnTo>
                <a:lnTo>
                  <a:pt x="87" y="105"/>
                </a:lnTo>
                <a:lnTo>
                  <a:pt x="87" y="122"/>
                </a:lnTo>
                <a:lnTo>
                  <a:pt x="89" y="135"/>
                </a:lnTo>
                <a:lnTo>
                  <a:pt x="90" y="140"/>
                </a:lnTo>
                <a:lnTo>
                  <a:pt x="93" y="146"/>
                </a:lnTo>
                <a:lnTo>
                  <a:pt x="99" y="151"/>
                </a:lnTo>
                <a:lnTo>
                  <a:pt x="102" y="153"/>
                </a:lnTo>
                <a:lnTo>
                  <a:pt x="105" y="155"/>
                </a:lnTo>
                <a:lnTo>
                  <a:pt x="112" y="157"/>
                </a:lnTo>
                <a:lnTo>
                  <a:pt x="115" y="157"/>
                </a:lnTo>
                <a:lnTo>
                  <a:pt x="131" y="159"/>
                </a:lnTo>
                <a:lnTo>
                  <a:pt x="151" y="158"/>
                </a:lnTo>
                <a:lnTo>
                  <a:pt x="172" y="156"/>
                </a:lnTo>
                <a:lnTo>
                  <a:pt x="194" y="153"/>
                </a:lnTo>
                <a:lnTo>
                  <a:pt x="216" y="151"/>
                </a:lnTo>
                <a:lnTo>
                  <a:pt x="234" y="150"/>
                </a:lnTo>
                <a:lnTo>
                  <a:pt x="241" y="151"/>
                </a:lnTo>
                <a:lnTo>
                  <a:pt x="241" y="144"/>
                </a:lnTo>
                <a:lnTo>
                  <a:pt x="239" y="150"/>
                </a:lnTo>
                <a:lnTo>
                  <a:pt x="247" y="152"/>
                </a:lnTo>
                <a:lnTo>
                  <a:pt x="257" y="156"/>
                </a:lnTo>
                <a:lnTo>
                  <a:pt x="265" y="162"/>
                </a:lnTo>
                <a:lnTo>
                  <a:pt x="269" y="156"/>
                </a:lnTo>
                <a:lnTo>
                  <a:pt x="263" y="161"/>
                </a:lnTo>
                <a:lnTo>
                  <a:pt x="270" y="168"/>
                </a:lnTo>
                <a:lnTo>
                  <a:pt x="276" y="176"/>
                </a:lnTo>
                <a:lnTo>
                  <a:pt x="285" y="192"/>
                </a:lnTo>
                <a:lnTo>
                  <a:pt x="290" y="187"/>
                </a:lnTo>
                <a:lnTo>
                  <a:pt x="283" y="187"/>
                </a:lnTo>
                <a:lnTo>
                  <a:pt x="290" y="205"/>
                </a:lnTo>
                <a:lnTo>
                  <a:pt x="290" y="207"/>
                </a:lnTo>
                <a:lnTo>
                  <a:pt x="295" y="224"/>
                </a:lnTo>
                <a:lnTo>
                  <a:pt x="301" y="218"/>
                </a:lnTo>
                <a:lnTo>
                  <a:pt x="294" y="218"/>
                </a:lnTo>
                <a:lnTo>
                  <a:pt x="294" y="232"/>
                </a:lnTo>
                <a:lnTo>
                  <a:pt x="293" y="247"/>
                </a:lnTo>
                <a:lnTo>
                  <a:pt x="290" y="2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45417" name="Group 12">
            <a:extLst>
              <a:ext uri="{FF2B5EF4-FFF2-40B4-BE49-F238E27FC236}">
                <a16:creationId xmlns:a16="http://schemas.microsoft.com/office/drawing/2014/main" id="{BE52D8F7-38BF-4ED2-A1B5-F364EF57625B}"/>
              </a:ext>
            </a:extLst>
          </p:cNvPr>
          <p:cNvGrpSpPr>
            <a:grpSpLocks/>
          </p:cNvGrpSpPr>
          <p:nvPr/>
        </p:nvGrpSpPr>
        <p:grpSpPr bwMode="auto">
          <a:xfrm>
            <a:off x="7246938" y="3976688"/>
            <a:ext cx="355600" cy="425450"/>
            <a:chOff x="4213" y="1013"/>
            <a:chExt cx="238" cy="296"/>
          </a:xfrm>
        </p:grpSpPr>
        <p:sp>
          <p:nvSpPr>
            <p:cNvPr id="145620" name="Freeform 13">
              <a:extLst>
                <a:ext uri="{FF2B5EF4-FFF2-40B4-BE49-F238E27FC236}">
                  <a16:creationId xmlns:a16="http://schemas.microsoft.com/office/drawing/2014/main" id="{6CBF9684-654A-4C64-AD0F-448FE7374D13}"/>
                </a:ext>
              </a:extLst>
            </p:cNvPr>
            <p:cNvSpPr>
              <a:spLocks/>
            </p:cNvSpPr>
            <p:nvPr/>
          </p:nvSpPr>
          <p:spPr bwMode="auto">
            <a:xfrm>
              <a:off x="4438" y="1295"/>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1" name="Freeform 14">
              <a:extLst>
                <a:ext uri="{FF2B5EF4-FFF2-40B4-BE49-F238E27FC236}">
                  <a16:creationId xmlns:a16="http://schemas.microsoft.com/office/drawing/2014/main" id="{48943F59-73E0-4A53-947F-643B9B4CAB40}"/>
                </a:ext>
              </a:extLst>
            </p:cNvPr>
            <p:cNvSpPr>
              <a:spLocks/>
            </p:cNvSpPr>
            <p:nvPr/>
          </p:nvSpPr>
          <p:spPr bwMode="auto">
            <a:xfrm>
              <a:off x="4426" y="1280"/>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2" name="Freeform 15">
              <a:extLst>
                <a:ext uri="{FF2B5EF4-FFF2-40B4-BE49-F238E27FC236}">
                  <a16:creationId xmlns:a16="http://schemas.microsoft.com/office/drawing/2014/main" id="{F355E635-7DAD-475F-88E9-50E9D698A7A2}"/>
                </a:ext>
              </a:extLst>
            </p:cNvPr>
            <p:cNvSpPr>
              <a:spLocks/>
            </p:cNvSpPr>
            <p:nvPr/>
          </p:nvSpPr>
          <p:spPr bwMode="auto">
            <a:xfrm>
              <a:off x="4414" y="1265"/>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3" name="Freeform 16">
              <a:extLst>
                <a:ext uri="{FF2B5EF4-FFF2-40B4-BE49-F238E27FC236}">
                  <a16:creationId xmlns:a16="http://schemas.microsoft.com/office/drawing/2014/main" id="{F0F1EC80-F94F-4A22-86CD-3535CF12FBC0}"/>
                </a:ext>
              </a:extLst>
            </p:cNvPr>
            <p:cNvSpPr>
              <a:spLocks/>
            </p:cNvSpPr>
            <p:nvPr/>
          </p:nvSpPr>
          <p:spPr bwMode="auto">
            <a:xfrm>
              <a:off x="4402" y="1250"/>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4" name="Freeform 17">
              <a:extLst>
                <a:ext uri="{FF2B5EF4-FFF2-40B4-BE49-F238E27FC236}">
                  <a16:creationId xmlns:a16="http://schemas.microsoft.com/office/drawing/2014/main" id="{16BC3A59-24A6-4237-A690-7F96FDB97D17}"/>
                </a:ext>
              </a:extLst>
            </p:cNvPr>
            <p:cNvSpPr>
              <a:spLocks/>
            </p:cNvSpPr>
            <p:nvPr/>
          </p:nvSpPr>
          <p:spPr bwMode="auto">
            <a:xfrm>
              <a:off x="4390" y="1234"/>
              <a:ext cx="13" cy="15"/>
            </a:xfrm>
            <a:custGeom>
              <a:avLst/>
              <a:gdLst>
                <a:gd name="T0" fmla="*/ 6 w 13"/>
                <a:gd name="T1" fmla="*/ 15 h 15"/>
                <a:gd name="T2" fmla="*/ 13 w 13"/>
                <a:gd name="T3" fmla="*/ 9 h 15"/>
                <a:gd name="T4" fmla="*/ 7 w 13"/>
                <a:gd name="T5" fmla="*/ 0 h 15"/>
                <a:gd name="T6" fmla="*/ 0 w 13"/>
                <a:gd name="T7" fmla="*/ 6 h 15"/>
                <a:gd name="T8" fmla="*/ 6 w 1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6" y="15"/>
                  </a:moveTo>
                  <a:lnTo>
                    <a:pt x="13" y="9"/>
                  </a:lnTo>
                  <a:lnTo>
                    <a:pt x="7"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5" name="Freeform 18">
              <a:extLst>
                <a:ext uri="{FF2B5EF4-FFF2-40B4-BE49-F238E27FC236}">
                  <a16:creationId xmlns:a16="http://schemas.microsoft.com/office/drawing/2014/main" id="{3C9048FA-CCC2-488C-8140-6978F67093BD}"/>
                </a:ext>
              </a:extLst>
            </p:cNvPr>
            <p:cNvSpPr>
              <a:spLocks/>
            </p:cNvSpPr>
            <p:nvPr/>
          </p:nvSpPr>
          <p:spPr bwMode="auto">
            <a:xfrm>
              <a:off x="4378" y="1220"/>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6" name="Freeform 19">
              <a:extLst>
                <a:ext uri="{FF2B5EF4-FFF2-40B4-BE49-F238E27FC236}">
                  <a16:creationId xmlns:a16="http://schemas.microsoft.com/office/drawing/2014/main" id="{3F41F579-6431-4974-B862-C9778D636605}"/>
                </a:ext>
              </a:extLst>
            </p:cNvPr>
            <p:cNvSpPr>
              <a:spLocks/>
            </p:cNvSpPr>
            <p:nvPr/>
          </p:nvSpPr>
          <p:spPr bwMode="auto">
            <a:xfrm>
              <a:off x="4366" y="1204"/>
              <a:ext cx="13" cy="15"/>
            </a:xfrm>
            <a:custGeom>
              <a:avLst/>
              <a:gdLst>
                <a:gd name="T0" fmla="*/ 6 w 13"/>
                <a:gd name="T1" fmla="*/ 15 h 15"/>
                <a:gd name="T2" fmla="*/ 13 w 13"/>
                <a:gd name="T3" fmla="*/ 9 h 15"/>
                <a:gd name="T4" fmla="*/ 7 w 13"/>
                <a:gd name="T5" fmla="*/ 0 h 15"/>
                <a:gd name="T6" fmla="*/ 0 w 13"/>
                <a:gd name="T7" fmla="*/ 6 h 15"/>
                <a:gd name="T8" fmla="*/ 6 w 1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6" y="15"/>
                  </a:moveTo>
                  <a:lnTo>
                    <a:pt x="13" y="9"/>
                  </a:lnTo>
                  <a:lnTo>
                    <a:pt x="7"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7" name="Freeform 20">
              <a:extLst>
                <a:ext uri="{FF2B5EF4-FFF2-40B4-BE49-F238E27FC236}">
                  <a16:creationId xmlns:a16="http://schemas.microsoft.com/office/drawing/2014/main" id="{29A5E346-7172-4F07-9E5B-7EF8FFDCFCD8}"/>
                </a:ext>
              </a:extLst>
            </p:cNvPr>
            <p:cNvSpPr>
              <a:spLocks/>
            </p:cNvSpPr>
            <p:nvPr/>
          </p:nvSpPr>
          <p:spPr bwMode="auto">
            <a:xfrm>
              <a:off x="4354" y="1190"/>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8" name="Freeform 21">
              <a:extLst>
                <a:ext uri="{FF2B5EF4-FFF2-40B4-BE49-F238E27FC236}">
                  <a16:creationId xmlns:a16="http://schemas.microsoft.com/office/drawing/2014/main" id="{C7EB49C1-3A0D-4DE4-BA98-C400CBF76A85}"/>
                </a:ext>
              </a:extLst>
            </p:cNvPr>
            <p:cNvSpPr>
              <a:spLocks/>
            </p:cNvSpPr>
            <p:nvPr/>
          </p:nvSpPr>
          <p:spPr bwMode="auto">
            <a:xfrm>
              <a:off x="4342" y="1174"/>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29" name="Freeform 22">
              <a:extLst>
                <a:ext uri="{FF2B5EF4-FFF2-40B4-BE49-F238E27FC236}">
                  <a16:creationId xmlns:a16="http://schemas.microsoft.com/office/drawing/2014/main" id="{90C5B85F-C887-4BD4-872F-22C8170DFDF0}"/>
                </a:ext>
              </a:extLst>
            </p:cNvPr>
            <p:cNvSpPr>
              <a:spLocks/>
            </p:cNvSpPr>
            <p:nvPr/>
          </p:nvSpPr>
          <p:spPr bwMode="auto">
            <a:xfrm>
              <a:off x="4330" y="1159"/>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0" name="Freeform 23">
              <a:extLst>
                <a:ext uri="{FF2B5EF4-FFF2-40B4-BE49-F238E27FC236}">
                  <a16:creationId xmlns:a16="http://schemas.microsoft.com/office/drawing/2014/main" id="{ECE87174-5EEF-4EA2-92D7-67252A52FA33}"/>
                </a:ext>
              </a:extLst>
            </p:cNvPr>
            <p:cNvSpPr>
              <a:spLocks/>
            </p:cNvSpPr>
            <p:nvPr/>
          </p:nvSpPr>
          <p:spPr bwMode="auto">
            <a:xfrm>
              <a:off x="4318" y="1144"/>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1" name="Freeform 24">
              <a:extLst>
                <a:ext uri="{FF2B5EF4-FFF2-40B4-BE49-F238E27FC236}">
                  <a16:creationId xmlns:a16="http://schemas.microsoft.com/office/drawing/2014/main" id="{4FA6295F-0076-4784-BCF4-938CAB904E32}"/>
                </a:ext>
              </a:extLst>
            </p:cNvPr>
            <p:cNvSpPr>
              <a:spLocks/>
            </p:cNvSpPr>
            <p:nvPr/>
          </p:nvSpPr>
          <p:spPr bwMode="auto">
            <a:xfrm>
              <a:off x="4306" y="1129"/>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2" name="Freeform 25">
              <a:extLst>
                <a:ext uri="{FF2B5EF4-FFF2-40B4-BE49-F238E27FC236}">
                  <a16:creationId xmlns:a16="http://schemas.microsoft.com/office/drawing/2014/main" id="{689CF841-A5BE-409C-BF60-3B515773A5BE}"/>
                </a:ext>
              </a:extLst>
            </p:cNvPr>
            <p:cNvSpPr>
              <a:spLocks/>
            </p:cNvSpPr>
            <p:nvPr/>
          </p:nvSpPr>
          <p:spPr bwMode="auto">
            <a:xfrm>
              <a:off x="4294" y="1113"/>
              <a:ext cx="13" cy="15"/>
            </a:xfrm>
            <a:custGeom>
              <a:avLst/>
              <a:gdLst>
                <a:gd name="T0" fmla="*/ 6 w 13"/>
                <a:gd name="T1" fmla="*/ 15 h 15"/>
                <a:gd name="T2" fmla="*/ 13 w 13"/>
                <a:gd name="T3" fmla="*/ 9 h 15"/>
                <a:gd name="T4" fmla="*/ 7 w 13"/>
                <a:gd name="T5" fmla="*/ 0 h 15"/>
                <a:gd name="T6" fmla="*/ 0 w 13"/>
                <a:gd name="T7" fmla="*/ 6 h 15"/>
                <a:gd name="T8" fmla="*/ 6 w 1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6" y="15"/>
                  </a:moveTo>
                  <a:lnTo>
                    <a:pt x="13" y="9"/>
                  </a:lnTo>
                  <a:lnTo>
                    <a:pt x="7"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3" name="Freeform 26">
              <a:extLst>
                <a:ext uri="{FF2B5EF4-FFF2-40B4-BE49-F238E27FC236}">
                  <a16:creationId xmlns:a16="http://schemas.microsoft.com/office/drawing/2014/main" id="{52849182-3E5B-459E-BB96-88A91EF742AA}"/>
                </a:ext>
              </a:extLst>
            </p:cNvPr>
            <p:cNvSpPr>
              <a:spLocks/>
            </p:cNvSpPr>
            <p:nvPr/>
          </p:nvSpPr>
          <p:spPr bwMode="auto">
            <a:xfrm>
              <a:off x="4281" y="1099"/>
              <a:ext cx="14" cy="13"/>
            </a:xfrm>
            <a:custGeom>
              <a:avLst/>
              <a:gdLst>
                <a:gd name="T0" fmla="*/ 6 w 14"/>
                <a:gd name="T1" fmla="*/ 13 h 13"/>
                <a:gd name="T2" fmla="*/ 14 w 14"/>
                <a:gd name="T3" fmla="*/ 7 h 13"/>
                <a:gd name="T4" fmla="*/ 8 w 14"/>
                <a:gd name="T5" fmla="*/ 0 h 13"/>
                <a:gd name="T6" fmla="*/ 0 w 14"/>
                <a:gd name="T7" fmla="*/ 6 h 13"/>
                <a:gd name="T8" fmla="*/ 6 w 14"/>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3">
                  <a:moveTo>
                    <a:pt x="6" y="13"/>
                  </a:moveTo>
                  <a:lnTo>
                    <a:pt x="14" y="7"/>
                  </a:lnTo>
                  <a:lnTo>
                    <a:pt x="8"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4" name="Freeform 27">
              <a:extLst>
                <a:ext uri="{FF2B5EF4-FFF2-40B4-BE49-F238E27FC236}">
                  <a16:creationId xmlns:a16="http://schemas.microsoft.com/office/drawing/2014/main" id="{605921F5-E8E3-4415-8D72-187C1B93615B}"/>
                </a:ext>
              </a:extLst>
            </p:cNvPr>
            <p:cNvSpPr>
              <a:spLocks/>
            </p:cNvSpPr>
            <p:nvPr/>
          </p:nvSpPr>
          <p:spPr bwMode="auto">
            <a:xfrm>
              <a:off x="4269" y="1083"/>
              <a:ext cx="14" cy="15"/>
            </a:xfrm>
            <a:custGeom>
              <a:avLst/>
              <a:gdLst>
                <a:gd name="T0" fmla="*/ 6 w 14"/>
                <a:gd name="T1" fmla="*/ 15 h 15"/>
                <a:gd name="T2" fmla="*/ 14 w 14"/>
                <a:gd name="T3" fmla="*/ 9 h 15"/>
                <a:gd name="T4" fmla="*/ 8 w 14"/>
                <a:gd name="T5" fmla="*/ 0 h 15"/>
                <a:gd name="T6" fmla="*/ 0 w 14"/>
                <a:gd name="T7" fmla="*/ 6 h 15"/>
                <a:gd name="T8" fmla="*/ 6 w 14"/>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6" y="15"/>
                  </a:moveTo>
                  <a:lnTo>
                    <a:pt x="14" y="9"/>
                  </a:lnTo>
                  <a:lnTo>
                    <a:pt x="8"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5" name="Freeform 28">
              <a:extLst>
                <a:ext uri="{FF2B5EF4-FFF2-40B4-BE49-F238E27FC236}">
                  <a16:creationId xmlns:a16="http://schemas.microsoft.com/office/drawing/2014/main" id="{1665F0E1-BF90-4409-9813-645CC2C8241D}"/>
                </a:ext>
              </a:extLst>
            </p:cNvPr>
            <p:cNvSpPr>
              <a:spLocks/>
            </p:cNvSpPr>
            <p:nvPr/>
          </p:nvSpPr>
          <p:spPr bwMode="auto">
            <a:xfrm>
              <a:off x="4257" y="1069"/>
              <a:ext cx="14" cy="13"/>
            </a:xfrm>
            <a:custGeom>
              <a:avLst/>
              <a:gdLst>
                <a:gd name="T0" fmla="*/ 6 w 14"/>
                <a:gd name="T1" fmla="*/ 13 h 13"/>
                <a:gd name="T2" fmla="*/ 14 w 14"/>
                <a:gd name="T3" fmla="*/ 7 h 13"/>
                <a:gd name="T4" fmla="*/ 8 w 14"/>
                <a:gd name="T5" fmla="*/ 0 h 13"/>
                <a:gd name="T6" fmla="*/ 0 w 14"/>
                <a:gd name="T7" fmla="*/ 6 h 13"/>
                <a:gd name="T8" fmla="*/ 6 w 14"/>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3">
                  <a:moveTo>
                    <a:pt x="6" y="13"/>
                  </a:moveTo>
                  <a:lnTo>
                    <a:pt x="14" y="7"/>
                  </a:lnTo>
                  <a:lnTo>
                    <a:pt x="8"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6" name="Freeform 29">
              <a:extLst>
                <a:ext uri="{FF2B5EF4-FFF2-40B4-BE49-F238E27FC236}">
                  <a16:creationId xmlns:a16="http://schemas.microsoft.com/office/drawing/2014/main" id="{332F8BBB-8199-453A-AE63-E0A2D75FE2C2}"/>
                </a:ext>
              </a:extLst>
            </p:cNvPr>
            <p:cNvSpPr>
              <a:spLocks/>
            </p:cNvSpPr>
            <p:nvPr/>
          </p:nvSpPr>
          <p:spPr bwMode="auto">
            <a:xfrm>
              <a:off x="4245" y="1053"/>
              <a:ext cx="14" cy="14"/>
            </a:xfrm>
            <a:custGeom>
              <a:avLst/>
              <a:gdLst>
                <a:gd name="T0" fmla="*/ 6 w 14"/>
                <a:gd name="T1" fmla="*/ 14 h 14"/>
                <a:gd name="T2" fmla="*/ 14 w 14"/>
                <a:gd name="T3" fmla="*/ 8 h 14"/>
                <a:gd name="T4" fmla="*/ 8 w 14"/>
                <a:gd name="T5" fmla="*/ 0 h 14"/>
                <a:gd name="T6" fmla="*/ 0 w 14"/>
                <a:gd name="T7" fmla="*/ 6 h 14"/>
                <a:gd name="T8" fmla="*/ 6 w 1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4"/>
                  </a:moveTo>
                  <a:lnTo>
                    <a:pt x="14" y="8"/>
                  </a:lnTo>
                  <a:lnTo>
                    <a:pt x="8"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7" name="Freeform 30">
              <a:extLst>
                <a:ext uri="{FF2B5EF4-FFF2-40B4-BE49-F238E27FC236}">
                  <a16:creationId xmlns:a16="http://schemas.microsoft.com/office/drawing/2014/main" id="{FD49EB72-5604-4EB9-8B3F-EEB3D75DCF92}"/>
                </a:ext>
              </a:extLst>
            </p:cNvPr>
            <p:cNvSpPr>
              <a:spLocks/>
            </p:cNvSpPr>
            <p:nvPr/>
          </p:nvSpPr>
          <p:spPr bwMode="auto">
            <a:xfrm>
              <a:off x="4233" y="1038"/>
              <a:ext cx="14" cy="14"/>
            </a:xfrm>
            <a:custGeom>
              <a:avLst/>
              <a:gdLst>
                <a:gd name="T0" fmla="*/ 6 w 14"/>
                <a:gd name="T1" fmla="*/ 14 h 14"/>
                <a:gd name="T2" fmla="*/ 14 w 14"/>
                <a:gd name="T3" fmla="*/ 8 h 14"/>
                <a:gd name="T4" fmla="*/ 8 w 14"/>
                <a:gd name="T5" fmla="*/ 0 h 14"/>
                <a:gd name="T6" fmla="*/ 0 w 14"/>
                <a:gd name="T7" fmla="*/ 6 h 14"/>
                <a:gd name="T8" fmla="*/ 6 w 1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4"/>
                  </a:moveTo>
                  <a:lnTo>
                    <a:pt x="14" y="8"/>
                  </a:lnTo>
                  <a:lnTo>
                    <a:pt x="8"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8" name="Freeform 31">
              <a:extLst>
                <a:ext uri="{FF2B5EF4-FFF2-40B4-BE49-F238E27FC236}">
                  <a16:creationId xmlns:a16="http://schemas.microsoft.com/office/drawing/2014/main" id="{597C6237-BDB0-4A5C-9D96-5326601776C7}"/>
                </a:ext>
              </a:extLst>
            </p:cNvPr>
            <p:cNvSpPr>
              <a:spLocks/>
            </p:cNvSpPr>
            <p:nvPr/>
          </p:nvSpPr>
          <p:spPr bwMode="auto">
            <a:xfrm>
              <a:off x="4221" y="1023"/>
              <a:ext cx="14" cy="14"/>
            </a:xfrm>
            <a:custGeom>
              <a:avLst/>
              <a:gdLst>
                <a:gd name="T0" fmla="*/ 6 w 14"/>
                <a:gd name="T1" fmla="*/ 14 h 14"/>
                <a:gd name="T2" fmla="*/ 14 w 14"/>
                <a:gd name="T3" fmla="*/ 8 h 14"/>
                <a:gd name="T4" fmla="*/ 7 w 14"/>
                <a:gd name="T5" fmla="*/ 0 h 14"/>
                <a:gd name="T6" fmla="*/ 0 w 14"/>
                <a:gd name="T7" fmla="*/ 6 h 14"/>
                <a:gd name="T8" fmla="*/ 6 w 1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4"/>
                  </a:moveTo>
                  <a:lnTo>
                    <a:pt x="14"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39" name="Freeform 32">
              <a:extLst>
                <a:ext uri="{FF2B5EF4-FFF2-40B4-BE49-F238E27FC236}">
                  <a16:creationId xmlns:a16="http://schemas.microsoft.com/office/drawing/2014/main" id="{530CE454-5AE7-42D6-8A22-C29BBED68223}"/>
                </a:ext>
              </a:extLst>
            </p:cNvPr>
            <p:cNvSpPr>
              <a:spLocks/>
            </p:cNvSpPr>
            <p:nvPr/>
          </p:nvSpPr>
          <p:spPr bwMode="auto">
            <a:xfrm>
              <a:off x="4213" y="1013"/>
              <a:ext cx="9" cy="8"/>
            </a:xfrm>
            <a:custGeom>
              <a:avLst/>
              <a:gdLst>
                <a:gd name="T0" fmla="*/ 2 w 9"/>
                <a:gd name="T1" fmla="*/ 8 h 8"/>
                <a:gd name="T2" fmla="*/ 9 w 9"/>
                <a:gd name="T3" fmla="*/ 2 h 8"/>
                <a:gd name="T4" fmla="*/ 7 w 9"/>
                <a:gd name="T5" fmla="*/ 0 h 8"/>
                <a:gd name="T6" fmla="*/ 0 w 9"/>
                <a:gd name="T7" fmla="*/ 6 h 8"/>
                <a:gd name="T8" fmla="*/ 2 w 9"/>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2" y="8"/>
                  </a:moveTo>
                  <a:lnTo>
                    <a:pt x="9" y="2"/>
                  </a:lnTo>
                  <a:lnTo>
                    <a:pt x="7" y="0"/>
                  </a:lnTo>
                  <a:lnTo>
                    <a:pt x="0" y="6"/>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18" name="Group 33">
            <a:extLst>
              <a:ext uri="{FF2B5EF4-FFF2-40B4-BE49-F238E27FC236}">
                <a16:creationId xmlns:a16="http://schemas.microsoft.com/office/drawing/2014/main" id="{FAD74F95-B990-413C-919B-AB77ACE8770D}"/>
              </a:ext>
            </a:extLst>
          </p:cNvPr>
          <p:cNvGrpSpPr>
            <a:grpSpLocks/>
          </p:cNvGrpSpPr>
          <p:nvPr/>
        </p:nvGrpSpPr>
        <p:grpSpPr bwMode="auto">
          <a:xfrm>
            <a:off x="7593013" y="3736975"/>
            <a:ext cx="182562" cy="577850"/>
            <a:chOff x="4445" y="846"/>
            <a:chExt cx="123" cy="403"/>
          </a:xfrm>
        </p:grpSpPr>
        <p:sp>
          <p:nvSpPr>
            <p:cNvPr id="145598" name="Freeform 34">
              <a:extLst>
                <a:ext uri="{FF2B5EF4-FFF2-40B4-BE49-F238E27FC236}">
                  <a16:creationId xmlns:a16="http://schemas.microsoft.com/office/drawing/2014/main" id="{A06527DD-A020-4050-93B6-3A71F3C2EA92}"/>
                </a:ext>
              </a:extLst>
            </p:cNvPr>
            <p:cNvSpPr>
              <a:spLocks/>
            </p:cNvSpPr>
            <p:nvPr/>
          </p:nvSpPr>
          <p:spPr bwMode="auto">
            <a:xfrm>
              <a:off x="4556" y="1237"/>
              <a:ext cx="12" cy="12"/>
            </a:xfrm>
            <a:custGeom>
              <a:avLst/>
              <a:gdLst>
                <a:gd name="T0" fmla="*/ 4 w 12"/>
                <a:gd name="T1" fmla="*/ 12 h 12"/>
                <a:gd name="T2" fmla="*/ 12 w 12"/>
                <a:gd name="T3" fmla="*/ 9 h 12"/>
                <a:gd name="T4" fmla="*/ 8 w 12"/>
                <a:gd name="T5" fmla="*/ 0 h 12"/>
                <a:gd name="T6" fmla="*/ 0 w 12"/>
                <a:gd name="T7" fmla="*/ 2 h 12"/>
                <a:gd name="T8" fmla="*/ 4 w 12"/>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4" y="12"/>
                  </a:moveTo>
                  <a:lnTo>
                    <a:pt x="12" y="9"/>
                  </a:lnTo>
                  <a:lnTo>
                    <a:pt x="8" y="0"/>
                  </a:lnTo>
                  <a:lnTo>
                    <a:pt x="0" y="2"/>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9" name="Freeform 35">
              <a:extLst>
                <a:ext uri="{FF2B5EF4-FFF2-40B4-BE49-F238E27FC236}">
                  <a16:creationId xmlns:a16="http://schemas.microsoft.com/office/drawing/2014/main" id="{8EF4B3E9-8A0B-441A-A430-39DE4EDA4058}"/>
                </a:ext>
              </a:extLst>
            </p:cNvPr>
            <p:cNvSpPr>
              <a:spLocks/>
            </p:cNvSpPr>
            <p:nvPr/>
          </p:nvSpPr>
          <p:spPr bwMode="auto">
            <a:xfrm>
              <a:off x="4551" y="1219"/>
              <a:ext cx="11" cy="12"/>
            </a:xfrm>
            <a:custGeom>
              <a:avLst/>
              <a:gdLst>
                <a:gd name="T0" fmla="*/ 3 w 11"/>
                <a:gd name="T1" fmla="*/ 12 h 12"/>
                <a:gd name="T2" fmla="*/ 11 w 11"/>
                <a:gd name="T3" fmla="*/ 9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9"/>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0" name="Freeform 36">
              <a:extLst>
                <a:ext uri="{FF2B5EF4-FFF2-40B4-BE49-F238E27FC236}">
                  <a16:creationId xmlns:a16="http://schemas.microsoft.com/office/drawing/2014/main" id="{B086D451-5FE5-4B8E-8014-362FDBCA0221}"/>
                </a:ext>
              </a:extLst>
            </p:cNvPr>
            <p:cNvSpPr>
              <a:spLocks/>
            </p:cNvSpPr>
            <p:nvPr/>
          </p:nvSpPr>
          <p:spPr bwMode="auto">
            <a:xfrm>
              <a:off x="4546" y="1200"/>
              <a:ext cx="11" cy="11"/>
            </a:xfrm>
            <a:custGeom>
              <a:avLst/>
              <a:gdLst>
                <a:gd name="T0" fmla="*/ 3 w 11"/>
                <a:gd name="T1" fmla="*/ 11 h 11"/>
                <a:gd name="T2" fmla="*/ 11 w 11"/>
                <a:gd name="T3" fmla="*/ 9 h 11"/>
                <a:gd name="T4" fmla="*/ 9 w 11"/>
                <a:gd name="T5" fmla="*/ 0 h 11"/>
                <a:gd name="T6" fmla="*/ 0 w 11"/>
                <a:gd name="T7" fmla="*/ 3 h 11"/>
                <a:gd name="T8" fmla="*/ 3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3" y="11"/>
                  </a:moveTo>
                  <a:lnTo>
                    <a:pt x="11" y="9"/>
                  </a:lnTo>
                  <a:lnTo>
                    <a:pt x="9" y="0"/>
                  </a:lnTo>
                  <a:lnTo>
                    <a:pt x="0" y="3"/>
                  </a:lnTo>
                  <a:lnTo>
                    <a:pt x="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1" name="Freeform 37">
              <a:extLst>
                <a:ext uri="{FF2B5EF4-FFF2-40B4-BE49-F238E27FC236}">
                  <a16:creationId xmlns:a16="http://schemas.microsoft.com/office/drawing/2014/main" id="{88F64024-0BBD-4F0D-BCEF-CC2295528F14}"/>
                </a:ext>
              </a:extLst>
            </p:cNvPr>
            <p:cNvSpPr>
              <a:spLocks/>
            </p:cNvSpPr>
            <p:nvPr/>
          </p:nvSpPr>
          <p:spPr bwMode="auto">
            <a:xfrm>
              <a:off x="4540" y="1181"/>
              <a:ext cx="11" cy="12"/>
            </a:xfrm>
            <a:custGeom>
              <a:avLst/>
              <a:gdLst>
                <a:gd name="T0" fmla="*/ 3 w 11"/>
                <a:gd name="T1" fmla="*/ 12 h 12"/>
                <a:gd name="T2" fmla="*/ 11 w 11"/>
                <a:gd name="T3" fmla="*/ 10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10"/>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2" name="Freeform 38">
              <a:extLst>
                <a:ext uri="{FF2B5EF4-FFF2-40B4-BE49-F238E27FC236}">
                  <a16:creationId xmlns:a16="http://schemas.microsoft.com/office/drawing/2014/main" id="{6C7E656F-D42E-4D92-A77E-1890E2663CF4}"/>
                </a:ext>
              </a:extLst>
            </p:cNvPr>
            <p:cNvSpPr>
              <a:spLocks/>
            </p:cNvSpPr>
            <p:nvPr/>
          </p:nvSpPr>
          <p:spPr bwMode="auto">
            <a:xfrm>
              <a:off x="4536" y="1163"/>
              <a:ext cx="10" cy="11"/>
            </a:xfrm>
            <a:custGeom>
              <a:avLst/>
              <a:gdLst>
                <a:gd name="T0" fmla="*/ 2 w 10"/>
                <a:gd name="T1" fmla="*/ 11 h 11"/>
                <a:gd name="T2" fmla="*/ 10 w 10"/>
                <a:gd name="T3" fmla="*/ 8 h 11"/>
                <a:gd name="T4" fmla="*/ 8 w 10"/>
                <a:gd name="T5" fmla="*/ 0 h 11"/>
                <a:gd name="T6" fmla="*/ 0 w 10"/>
                <a:gd name="T7" fmla="*/ 2 h 11"/>
                <a:gd name="T8" fmla="*/ 2 w 10"/>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2" y="11"/>
                  </a:moveTo>
                  <a:lnTo>
                    <a:pt x="10" y="8"/>
                  </a:lnTo>
                  <a:lnTo>
                    <a:pt x="8" y="0"/>
                  </a:lnTo>
                  <a:lnTo>
                    <a:pt x="0" y="2"/>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3" name="Freeform 39">
              <a:extLst>
                <a:ext uri="{FF2B5EF4-FFF2-40B4-BE49-F238E27FC236}">
                  <a16:creationId xmlns:a16="http://schemas.microsoft.com/office/drawing/2014/main" id="{84F8E970-F125-4FE9-A9B8-838EA45FDD7C}"/>
                </a:ext>
              </a:extLst>
            </p:cNvPr>
            <p:cNvSpPr>
              <a:spLocks/>
            </p:cNvSpPr>
            <p:nvPr/>
          </p:nvSpPr>
          <p:spPr bwMode="auto">
            <a:xfrm>
              <a:off x="4529" y="1144"/>
              <a:ext cx="13" cy="12"/>
            </a:xfrm>
            <a:custGeom>
              <a:avLst/>
              <a:gdLst>
                <a:gd name="T0" fmla="*/ 4 w 13"/>
                <a:gd name="T1" fmla="*/ 12 h 12"/>
                <a:gd name="T2" fmla="*/ 13 w 13"/>
                <a:gd name="T3" fmla="*/ 9 h 12"/>
                <a:gd name="T4" fmla="*/ 9 w 13"/>
                <a:gd name="T5" fmla="*/ 0 h 12"/>
                <a:gd name="T6" fmla="*/ 0 w 13"/>
                <a:gd name="T7" fmla="*/ 2 h 12"/>
                <a:gd name="T8" fmla="*/ 4 w 1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2">
                  <a:moveTo>
                    <a:pt x="4" y="12"/>
                  </a:moveTo>
                  <a:lnTo>
                    <a:pt x="13" y="9"/>
                  </a:lnTo>
                  <a:lnTo>
                    <a:pt x="9" y="0"/>
                  </a:lnTo>
                  <a:lnTo>
                    <a:pt x="0" y="2"/>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4" name="Freeform 40">
              <a:extLst>
                <a:ext uri="{FF2B5EF4-FFF2-40B4-BE49-F238E27FC236}">
                  <a16:creationId xmlns:a16="http://schemas.microsoft.com/office/drawing/2014/main" id="{DD16C020-420F-4C54-B675-71F6BD254E9C}"/>
                </a:ext>
              </a:extLst>
            </p:cNvPr>
            <p:cNvSpPr>
              <a:spLocks/>
            </p:cNvSpPr>
            <p:nvPr/>
          </p:nvSpPr>
          <p:spPr bwMode="auto">
            <a:xfrm>
              <a:off x="4525" y="1125"/>
              <a:ext cx="11" cy="12"/>
            </a:xfrm>
            <a:custGeom>
              <a:avLst/>
              <a:gdLst>
                <a:gd name="T0" fmla="*/ 2 w 11"/>
                <a:gd name="T1" fmla="*/ 12 h 12"/>
                <a:gd name="T2" fmla="*/ 11 w 11"/>
                <a:gd name="T3" fmla="*/ 10 h 12"/>
                <a:gd name="T4" fmla="*/ 8 w 11"/>
                <a:gd name="T5" fmla="*/ 0 h 12"/>
                <a:gd name="T6" fmla="*/ 0 w 11"/>
                <a:gd name="T7" fmla="*/ 3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5" name="Freeform 41">
              <a:extLst>
                <a:ext uri="{FF2B5EF4-FFF2-40B4-BE49-F238E27FC236}">
                  <a16:creationId xmlns:a16="http://schemas.microsoft.com/office/drawing/2014/main" id="{238B7E33-2D56-4294-9505-58C3FBD66727}"/>
                </a:ext>
              </a:extLst>
            </p:cNvPr>
            <p:cNvSpPr>
              <a:spLocks/>
            </p:cNvSpPr>
            <p:nvPr/>
          </p:nvSpPr>
          <p:spPr bwMode="auto">
            <a:xfrm>
              <a:off x="4520" y="1107"/>
              <a:ext cx="11" cy="11"/>
            </a:xfrm>
            <a:custGeom>
              <a:avLst/>
              <a:gdLst>
                <a:gd name="T0" fmla="*/ 2 w 11"/>
                <a:gd name="T1" fmla="*/ 11 h 11"/>
                <a:gd name="T2" fmla="*/ 11 w 11"/>
                <a:gd name="T3" fmla="*/ 9 h 11"/>
                <a:gd name="T4" fmla="*/ 8 w 11"/>
                <a:gd name="T5" fmla="*/ 0 h 11"/>
                <a:gd name="T6" fmla="*/ 0 w 11"/>
                <a:gd name="T7" fmla="*/ 3 h 11"/>
                <a:gd name="T8" fmla="*/ 2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2" y="11"/>
                  </a:moveTo>
                  <a:lnTo>
                    <a:pt x="11" y="9"/>
                  </a:lnTo>
                  <a:lnTo>
                    <a:pt x="8" y="0"/>
                  </a:lnTo>
                  <a:lnTo>
                    <a:pt x="0" y="3"/>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6" name="Freeform 42">
              <a:extLst>
                <a:ext uri="{FF2B5EF4-FFF2-40B4-BE49-F238E27FC236}">
                  <a16:creationId xmlns:a16="http://schemas.microsoft.com/office/drawing/2014/main" id="{DA6A7282-E334-4093-AC53-22D56BA96544}"/>
                </a:ext>
              </a:extLst>
            </p:cNvPr>
            <p:cNvSpPr>
              <a:spLocks/>
            </p:cNvSpPr>
            <p:nvPr/>
          </p:nvSpPr>
          <p:spPr bwMode="auto">
            <a:xfrm>
              <a:off x="4514" y="1088"/>
              <a:ext cx="11" cy="12"/>
            </a:xfrm>
            <a:custGeom>
              <a:avLst/>
              <a:gdLst>
                <a:gd name="T0" fmla="*/ 2 w 11"/>
                <a:gd name="T1" fmla="*/ 12 h 12"/>
                <a:gd name="T2" fmla="*/ 11 w 11"/>
                <a:gd name="T3" fmla="*/ 10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7" name="Freeform 43">
              <a:extLst>
                <a:ext uri="{FF2B5EF4-FFF2-40B4-BE49-F238E27FC236}">
                  <a16:creationId xmlns:a16="http://schemas.microsoft.com/office/drawing/2014/main" id="{16B90951-984E-4C39-A1DF-012668202C05}"/>
                </a:ext>
              </a:extLst>
            </p:cNvPr>
            <p:cNvSpPr>
              <a:spLocks/>
            </p:cNvSpPr>
            <p:nvPr/>
          </p:nvSpPr>
          <p:spPr bwMode="auto">
            <a:xfrm>
              <a:off x="4509" y="1070"/>
              <a:ext cx="11" cy="12"/>
            </a:xfrm>
            <a:custGeom>
              <a:avLst/>
              <a:gdLst>
                <a:gd name="T0" fmla="*/ 2 w 11"/>
                <a:gd name="T1" fmla="*/ 12 h 12"/>
                <a:gd name="T2" fmla="*/ 11 w 11"/>
                <a:gd name="T3" fmla="*/ 9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9"/>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8" name="Freeform 44">
              <a:extLst>
                <a:ext uri="{FF2B5EF4-FFF2-40B4-BE49-F238E27FC236}">
                  <a16:creationId xmlns:a16="http://schemas.microsoft.com/office/drawing/2014/main" id="{76C4DEE3-EEDF-4AFD-BB4B-69ADDCFC0464}"/>
                </a:ext>
              </a:extLst>
            </p:cNvPr>
            <p:cNvSpPr>
              <a:spLocks/>
            </p:cNvSpPr>
            <p:nvPr/>
          </p:nvSpPr>
          <p:spPr bwMode="auto">
            <a:xfrm>
              <a:off x="4503" y="1050"/>
              <a:ext cx="12" cy="12"/>
            </a:xfrm>
            <a:custGeom>
              <a:avLst/>
              <a:gdLst>
                <a:gd name="T0" fmla="*/ 4 w 12"/>
                <a:gd name="T1" fmla="*/ 12 h 12"/>
                <a:gd name="T2" fmla="*/ 12 w 12"/>
                <a:gd name="T3" fmla="*/ 10 h 12"/>
                <a:gd name="T4" fmla="*/ 8 w 12"/>
                <a:gd name="T5" fmla="*/ 0 h 12"/>
                <a:gd name="T6" fmla="*/ 0 w 12"/>
                <a:gd name="T7" fmla="*/ 3 h 12"/>
                <a:gd name="T8" fmla="*/ 4 w 12"/>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4" y="12"/>
                  </a:moveTo>
                  <a:lnTo>
                    <a:pt x="12" y="10"/>
                  </a:lnTo>
                  <a:lnTo>
                    <a:pt x="8" y="0"/>
                  </a:lnTo>
                  <a:lnTo>
                    <a:pt x="0" y="3"/>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09" name="Freeform 45">
              <a:extLst>
                <a:ext uri="{FF2B5EF4-FFF2-40B4-BE49-F238E27FC236}">
                  <a16:creationId xmlns:a16="http://schemas.microsoft.com/office/drawing/2014/main" id="{F103FA19-5715-4570-BCDC-641877D040FD}"/>
                </a:ext>
              </a:extLst>
            </p:cNvPr>
            <p:cNvSpPr>
              <a:spLocks/>
            </p:cNvSpPr>
            <p:nvPr/>
          </p:nvSpPr>
          <p:spPr bwMode="auto">
            <a:xfrm>
              <a:off x="4498" y="1032"/>
              <a:ext cx="11" cy="12"/>
            </a:xfrm>
            <a:custGeom>
              <a:avLst/>
              <a:gdLst>
                <a:gd name="T0" fmla="*/ 3 w 11"/>
                <a:gd name="T1" fmla="*/ 12 h 12"/>
                <a:gd name="T2" fmla="*/ 11 w 11"/>
                <a:gd name="T3" fmla="*/ 10 h 12"/>
                <a:gd name="T4" fmla="*/ 9 w 11"/>
                <a:gd name="T5" fmla="*/ 0 h 12"/>
                <a:gd name="T6" fmla="*/ 0 w 11"/>
                <a:gd name="T7" fmla="*/ 3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10"/>
                  </a:lnTo>
                  <a:lnTo>
                    <a:pt x="9" y="0"/>
                  </a:lnTo>
                  <a:lnTo>
                    <a:pt x="0" y="3"/>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0" name="Freeform 46">
              <a:extLst>
                <a:ext uri="{FF2B5EF4-FFF2-40B4-BE49-F238E27FC236}">
                  <a16:creationId xmlns:a16="http://schemas.microsoft.com/office/drawing/2014/main" id="{B8917B9F-B5BB-4355-928E-777ADAA0A3B9}"/>
                </a:ext>
              </a:extLst>
            </p:cNvPr>
            <p:cNvSpPr>
              <a:spLocks/>
            </p:cNvSpPr>
            <p:nvPr/>
          </p:nvSpPr>
          <p:spPr bwMode="auto">
            <a:xfrm>
              <a:off x="4493" y="1014"/>
              <a:ext cx="11" cy="11"/>
            </a:xfrm>
            <a:custGeom>
              <a:avLst/>
              <a:gdLst>
                <a:gd name="T0" fmla="*/ 3 w 11"/>
                <a:gd name="T1" fmla="*/ 11 h 11"/>
                <a:gd name="T2" fmla="*/ 11 w 11"/>
                <a:gd name="T3" fmla="*/ 9 h 11"/>
                <a:gd name="T4" fmla="*/ 9 w 11"/>
                <a:gd name="T5" fmla="*/ 0 h 11"/>
                <a:gd name="T6" fmla="*/ 0 w 11"/>
                <a:gd name="T7" fmla="*/ 2 h 11"/>
                <a:gd name="T8" fmla="*/ 3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3" y="11"/>
                  </a:moveTo>
                  <a:lnTo>
                    <a:pt x="11" y="9"/>
                  </a:lnTo>
                  <a:lnTo>
                    <a:pt x="9" y="0"/>
                  </a:lnTo>
                  <a:lnTo>
                    <a:pt x="0" y="2"/>
                  </a:lnTo>
                  <a:lnTo>
                    <a:pt x="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1" name="Freeform 47">
              <a:extLst>
                <a:ext uri="{FF2B5EF4-FFF2-40B4-BE49-F238E27FC236}">
                  <a16:creationId xmlns:a16="http://schemas.microsoft.com/office/drawing/2014/main" id="{A330C433-F5A1-4DEF-B22F-0E8DB8F7B63C}"/>
                </a:ext>
              </a:extLst>
            </p:cNvPr>
            <p:cNvSpPr>
              <a:spLocks/>
            </p:cNvSpPr>
            <p:nvPr/>
          </p:nvSpPr>
          <p:spPr bwMode="auto">
            <a:xfrm>
              <a:off x="4487" y="995"/>
              <a:ext cx="11" cy="12"/>
            </a:xfrm>
            <a:custGeom>
              <a:avLst/>
              <a:gdLst>
                <a:gd name="T0" fmla="*/ 3 w 11"/>
                <a:gd name="T1" fmla="*/ 12 h 12"/>
                <a:gd name="T2" fmla="*/ 11 w 11"/>
                <a:gd name="T3" fmla="*/ 9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9"/>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2" name="Freeform 48">
              <a:extLst>
                <a:ext uri="{FF2B5EF4-FFF2-40B4-BE49-F238E27FC236}">
                  <a16:creationId xmlns:a16="http://schemas.microsoft.com/office/drawing/2014/main" id="{E4E5999C-BCC6-4A2A-9DFE-3F82E142263B}"/>
                </a:ext>
              </a:extLst>
            </p:cNvPr>
            <p:cNvSpPr>
              <a:spLocks/>
            </p:cNvSpPr>
            <p:nvPr/>
          </p:nvSpPr>
          <p:spPr bwMode="auto">
            <a:xfrm>
              <a:off x="4483" y="977"/>
              <a:ext cx="10" cy="12"/>
            </a:xfrm>
            <a:custGeom>
              <a:avLst/>
              <a:gdLst>
                <a:gd name="T0" fmla="*/ 2 w 10"/>
                <a:gd name="T1" fmla="*/ 12 h 12"/>
                <a:gd name="T2" fmla="*/ 10 w 10"/>
                <a:gd name="T3" fmla="*/ 9 h 12"/>
                <a:gd name="T4" fmla="*/ 8 w 10"/>
                <a:gd name="T5" fmla="*/ 0 h 12"/>
                <a:gd name="T6" fmla="*/ 0 w 10"/>
                <a:gd name="T7" fmla="*/ 2 h 12"/>
                <a:gd name="T8" fmla="*/ 2 w 10"/>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2" y="12"/>
                  </a:moveTo>
                  <a:lnTo>
                    <a:pt x="10" y="9"/>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3" name="Freeform 49">
              <a:extLst>
                <a:ext uri="{FF2B5EF4-FFF2-40B4-BE49-F238E27FC236}">
                  <a16:creationId xmlns:a16="http://schemas.microsoft.com/office/drawing/2014/main" id="{150C1751-9360-404E-ACDC-6586757BFB72}"/>
                </a:ext>
              </a:extLst>
            </p:cNvPr>
            <p:cNvSpPr>
              <a:spLocks/>
            </p:cNvSpPr>
            <p:nvPr/>
          </p:nvSpPr>
          <p:spPr bwMode="auto">
            <a:xfrm>
              <a:off x="4477" y="958"/>
              <a:ext cx="12" cy="11"/>
            </a:xfrm>
            <a:custGeom>
              <a:avLst/>
              <a:gdLst>
                <a:gd name="T0" fmla="*/ 3 w 12"/>
                <a:gd name="T1" fmla="*/ 11 h 11"/>
                <a:gd name="T2" fmla="*/ 12 w 12"/>
                <a:gd name="T3" fmla="*/ 9 h 11"/>
                <a:gd name="T4" fmla="*/ 8 w 12"/>
                <a:gd name="T5" fmla="*/ 0 h 11"/>
                <a:gd name="T6" fmla="*/ 0 w 12"/>
                <a:gd name="T7" fmla="*/ 3 h 11"/>
                <a:gd name="T8" fmla="*/ 3 w 12"/>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3" y="11"/>
                  </a:moveTo>
                  <a:lnTo>
                    <a:pt x="12" y="9"/>
                  </a:lnTo>
                  <a:lnTo>
                    <a:pt x="8" y="0"/>
                  </a:lnTo>
                  <a:lnTo>
                    <a:pt x="0" y="3"/>
                  </a:lnTo>
                  <a:lnTo>
                    <a:pt x="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4" name="Freeform 50">
              <a:extLst>
                <a:ext uri="{FF2B5EF4-FFF2-40B4-BE49-F238E27FC236}">
                  <a16:creationId xmlns:a16="http://schemas.microsoft.com/office/drawing/2014/main" id="{BC296BB4-2185-43F1-80C3-7EC15A8603E4}"/>
                </a:ext>
              </a:extLst>
            </p:cNvPr>
            <p:cNvSpPr>
              <a:spLocks/>
            </p:cNvSpPr>
            <p:nvPr/>
          </p:nvSpPr>
          <p:spPr bwMode="auto">
            <a:xfrm>
              <a:off x="4472" y="939"/>
              <a:ext cx="11" cy="12"/>
            </a:xfrm>
            <a:custGeom>
              <a:avLst/>
              <a:gdLst>
                <a:gd name="T0" fmla="*/ 2 w 11"/>
                <a:gd name="T1" fmla="*/ 12 h 12"/>
                <a:gd name="T2" fmla="*/ 11 w 11"/>
                <a:gd name="T3" fmla="*/ 10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5" name="Freeform 51">
              <a:extLst>
                <a:ext uri="{FF2B5EF4-FFF2-40B4-BE49-F238E27FC236}">
                  <a16:creationId xmlns:a16="http://schemas.microsoft.com/office/drawing/2014/main" id="{E5173F84-E47B-49B5-878B-6D7DD7327568}"/>
                </a:ext>
              </a:extLst>
            </p:cNvPr>
            <p:cNvSpPr>
              <a:spLocks/>
            </p:cNvSpPr>
            <p:nvPr/>
          </p:nvSpPr>
          <p:spPr bwMode="auto">
            <a:xfrm>
              <a:off x="4467" y="921"/>
              <a:ext cx="11" cy="11"/>
            </a:xfrm>
            <a:custGeom>
              <a:avLst/>
              <a:gdLst>
                <a:gd name="T0" fmla="*/ 2 w 11"/>
                <a:gd name="T1" fmla="*/ 11 h 11"/>
                <a:gd name="T2" fmla="*/ 11 w 11"/>
                <a:gd name="T3" fmla="*/ 8 h 11"/>
                <a:gd name="T4" fmla="*/ 8 w 11"/>
                <a:gd name="T5" fmla="*/ 0 h 11"/>
                <a:gd name="T6" fmla="*/ 0 w 11"/>
                <a:gd name="T7" fmla="*/ 2 h 11"/>
                <a:gd name="T8" fmla="*/ 2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2" y="11"/>
                  </a:moveTo>
                  <a:lnTo>
                    <a:pt x="11" y="8"/>
                  </a:lnTo>
                  <a:lnTo>
                    <a:pt x="8" y="0"/>
                  </a:lnTo>
                  <a:lnTo>
                    <a:pt x="0" y="2"/>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6" name="Freeform 52">
              <a:extLst>
                <a:ext uri="{FF2B5EF4-FFF2-40B4-BE49-F238E27FC236}">
                  <a16:creationId xmlns:a16="http://schemas.microsoft.com/office/drawing/2014/main" id="{B464D723-52E3-4735-ADC3-D0FFD15C3986}"/>
                </a:ext>
              </a:extLst>
            </p:cNvPr>
            <p:cNvSpPr>
              <a:spLocks/>
            </p:cNvSpPr>
            <p:nvPr/>
          </p:nvSpPr>
          <p:spPr bwMode="auto">
            <a:xfrm>
              <a:off x="4461" y="902"/>
              <a:ext cx="11" cy="12"/>
            </a:xfrm>
            <a:custGeom>
              <a:avLst/>
              <a:gdLst>
                <a:gd name="T0" fmla="*/ 2 w 11"/>
                <a:gd name="T1" fmla="*/ 12 h 12"/>
                <a:gd name="T2" fmla="*/ 11 w 11"/>
                <a:gd name="T3" fmla="*/ 9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9"/>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7" name="Freeform 53">
              <a:extLst>
                <a:ext uri="{FF2B5EF4-FFF2-40B4-BE49-F238E27FC236}">
                  <a16:creationId xmlns:a16="http://schemas.microsoft.com/office/drawing/2014/main" id="{DE935865-74CC-4896-8048-2F301F0C4B2D}"/>
                </a:ext>
              </a:extLst>
            </p:cNvPr>
            <p:cNvSpPr>
              <a:spLocks/>
            </p:cNvSpPr>
            <p:nvPr/>
          </p:nvSpPr>
          <p:spPr bwMode="auto">
            <a:xfrm>
              <a:off x="4456" y="883"/>
              <a:ext cx="11" cy="12"/>
            </a:xfrm>
            <a:custGeom>
              <a:avLst/>
              <a:gdLst>
                <a:gd name="T0" fmla="*/ 2 w 11"/>
                <a:gd name="T1" fmla="*/ 12 h 12"/>
                <a:gd name="T2" fmla="*/ 11 w 11"/>
                <a:gd name="T3" fmla="*/ 10 h 12"/>
                <a:gd name="T4" fmla="*/ 8 w 11"/>
                <a:gd name="T5" fmla="*/ 0 h 12"/>
                <a:gd name="T6" fmla="*/ 0 w 11"/>
                <a:gd name="T7" fmla="*/ 3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8" name="Freeform 54">
              <a:extLst>
                <a:ext uri="{FF2B5EF4-FFF2-40B4-BE49-F238E27FC236}">
                  <a16:creationId xmlns:a16="http://schemas.microsoft.com/office/drawing/2014/main" id="{92059833-4565-48FB-8D22-C0EAC1E98C81}"/>
                </a:ext>
              </a:extLst>
            </p:cNvPr>
            <p:cNvSpPr>
              <a:spLocks/>
            </p:cNvSpPr>
            <p:nvPr/>
          </p:nvSpPr>
          <p:spPr bwMode="auto">
            <a:xfrm>
              <a:off x="4450" y="865"/>
              <a:ext cx="12" cy="11"/>
            </a:xfrm>
            <a:custGeom>
              <a:avLst/>
              <a:gdLst>
                <a:gd name="T0" fmla="*/ 4 w 12"/>
                <a:gd name="T1" fmla="*/ 11 h 11"/>
                <a:gd name="T2" fmla="*/ 12 w 12"/>
                <a:gd name="T3" fmla="*/ 9 h 11"/>
                <a:gd name="T4" fmla="*/ 8 w 12"/>
                <a:gd name="T5" fmla="*/ 0 h 11"/>
                <a:gd name="T6" fmla="*/ 0 w 12"/>
                <a:gd name="T7" fmla="*/ 3 h 11"/>
                <a:gd name="T8" fmla="*/ 4 w 12"/>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4" y="11"/>
                  </a:moveTo>
                  <a:lnTo>
                    <a:pt x="12" y="9"/>
                  </a:lnTo>
                  <a:lnTo>
                    <a:pt x="8" y="0"/>
                  </a:lnTo>
                  <a:lnTo>
                    <a:pt x="0" y="3"/>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619" name="Freeform 55">
              <a:extLst>
                <a:ext uri="{FF2B5EF4-FFF2-40B4-BE49-F238E27FC236}">
                  <a16:creationId xmlns:a16="http://schemas.microsoft.com/office/drawing/2014/main" id="{7136D619-1538-4410-BD27-92AB21552962}"/>
                </a:ext>
              </a:extLst>
            </p:cNvPr>
            <p:cNvSpPr>
              <a:spLocks/>
            </p:cNvSpPr>
            <p:nvPr/>
          </p:nvSpPr>
          <p:spPr bwMode="auto">
            <a:xfrm>
              <a:off x="4445" y="846"/>
              <a:ext cx="11" cy="12"/>
            </a:xfrm>
            <a:custGeom>
              <a:avLst/>
              <a:gdLst>
                <a:gd name="T0" fmla="*/ 3 w 11"/>
                <a:gd name="T1" fmla="*/ 12 h 12"/>
                <a:gd name="T2" fmla="*/ 11 w 11"/>
                <a:gd name="T3" fmla="*/ 10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10"/>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19" name="Group 56">
            <a:extLst>
              <a:ext uri="{FF2B5EF4-FFF2-40B4-BE49-F238E27FC236}">
                <a16:creationId xmlns:a16="http://schemas.microsoft.com/office/drawing/2014/main" id="{51A74815-54FC-47A0-ABBB-328FF6D9D512}"/>
              </a:ext>
            </a:extLst>
          </p:cNvPr>
          <p:cNvGrpSpPr>
            <a:grpSpLocks/>
          </p:cNvGrpSpPr>
          <p:nvPr/>
        </p:nvGrpSpPr>
        <p:grpSpPr bwMode="auto">
          <a:xfrm>
            <a:off x="7935913" y="3736975"/>
            <a:ext cx="180975" cy="577850"/>
            <a:chOff x="4675" y="846"/>
            <a:chExt cx="122" cy="403"/>
          </a:xfrm>
        </p:grpSpPr>
        <p:sp>
          <p:nvSpPr>
            <p:cNvPr id="145576" name="Freeform 57">
              <a:extLst>
                <a:ext uri="{FF2B5EF4-FFF2-40B4-BE49-F238E27FC236}">
                  <a16:creationId xmlns:a16="http://schemas.microsoft.com/office/drawing/2014/main" id="{F2E2DB91-2519-4DAC-9966-474122DEC20A}"/>
                </a:ext>
              </a:extLst>
            </p:cNvPr>
            <p:cNvSpPr>
              <a:spLocks/>
            </p:cNvSpPr>
            <p:nvPr/>
          </p:nvSpPr>
          <p:spPr bwMode="auto">
            <a:xfrm>
              <a:off x="4675" y="1237"/>
              <a:ext cx="11" cy="12"/>
            </a:xfrm>
            <a:custGeom>
              <a:avLst/>
              <a:gdLst>
                <a:gd name="T0" fmla="*/ 0 w 11"/>
                <a:gd name="T1" fmla="*/ 9 h 12"/>
                <a:gd name="T2" fmla="*/ 9 w 11"/>
                <a:gd name="T3" fmla="*/ 12 h 12"/>
                <a:gd name="T4" fmla="*/ 11 w 11"/>
                <a:gd name="T5" fmla="*/ 2 h 12"/>
                <a:gd name="T6" fmla="*/ 3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9" y="12"/>
                  </a:lnTo>
                  <a:lnTo>
                    <a:pt x="11" y="2"/>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7" name="Freeform 58">
              <a:extLst>
                <a:ext uri="{FF2B5EF4-FFF2-40B4-BE49-F238E27FC236}">
                  <a16:creationId xmlns:a16="http://schemas.microsoft.com/office/drawing/2014/main" id="{17FE11ED-1AEE-4295-8167-4371286708D9}"/>
                </a:ext>
              </a:extLst>
            </p:cNvPr>
            <p:cNvSpPr>
              <a:spLocks/>
            </p:cNvSpPr>
            <p:nvPr/>
          </p:nvSpPr>
          <p:spPr bwMode="auto">
            <a:xfrm>
              <a:off x="4680" y="1219"/>
              <a:ext cx="11" cy="12"/>
            </a:xfrm>
            <a:custGeom>
              <a:avLst/>
              <a:gdLst>
                <a:gd name="T0" fmla="*/ 0 w 11"/>
                <a:gd name="T1" fmla="*/ 9 h 12"/>
                <a:gd name="T2" fmla="*/ 8 w 11"/>
                <a:gd name="T3" fmla="*/ 12 h 12"/>
                <a:gd name="T4" fmla="*/ 11 w 11"/>
                <a:gd name="T5" fmla="*/ 2 h 12"/>
                <a:gd name="T6" fmla="*/ 2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8" y="12"/>
                  </a:lnTo>
                  <a:lnTo>
                    <a:pt x="11"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8" name="Freeform 59">
              <a:extLst>
                <a:ext uri="{FF2B5EF4-FFF2-40B4-BE49-F238E27FC236}">
                  <a16:creationId xmlns:a16="http://schemas.microsoft.com/office/drawing/2014/main" id="{D6C58CEB-A6C1-4BBF-866C-3DA212F53FFA}"/>
                </a:ext>
              </a:extLst>
            </p:cNvPr>
            <p:cNvSpPr>
              <a:spLocks/>
            </p:cNvSpPr>
            <p:nvPr/>
          </p:nvSpPr>
          <p:spPr bwMode="auto">
            <a:xfrm>
              <a:off x="4685" y="1200"/>
              <a:ext cx="11" cy="11"/>
            </a:xfrm>
            <a:custGeom>
              <a:avLst/>
              <a:gdLst>
                <a:gd name="T0" fmla="*/ 0 w 11"/>
                <a:gd name="T1" fmla="*/ 9 h 11"/>
                <a:gd name="T2" fmla="*/ 8 w 11"/>
                <a:gd name="T3" fmla="*/ 11 h 11"/>
                <a:gd name="T4" fmla="*/ 11 w 11"/>
                <a:gd name="T5" fmla="*/ 3 h 11"/>
                <a:gd name="T6" fmla="*/ 2 w 11"/>
                <a:gd name="T7" fmla="*/ 0 h 11"/>
                <a:gd name="T8" fmla="*/ 0 w 11"/>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9"/>
                  </a:moveTo>
                  <a:lnTo>
                    <a:pt x="8" y="11"/>
                  </a:lnTo>
                  <a:lnTo>
                    <a:pt x="11" y="3"/>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9" name="Freeform 60">
              <a:extLst>
                <a:ext uri="{FF2B5EF4-FFF2-40B4-BE49-F238E27FC236}">
                  <a16:creationId xmlns:a16="http://schemas.microsoft.com/office/drawing/2014/main" id="{E8881687-55D7-4C13-AC1C-0AD703AC880E}"/>
                </a:ext>
              </a:extLst>
            </p:cNvPr>
            <p:cNvSpPr>
              <a:spLocks/>
            </p:cNvSpPr>
            <p:nvPr/>
          </p:nvSpPr>
          <p:spPr bwMode="auto">
            <a:xfrm>
              <a:off x="4691" y="1181"/>
              <a:ext cx="11" cy="12"/>
            </a:xfrm>
            <a:custGeom>
              <a:avLst/>
              <a:gdLst>
                <a:gd name="T0" fmla="*/ 0 w 11"/>
                <a:gd name="T1" fmla="*/ 10 h 12"/>
                <a:gd name="T2" fmla="*/ 8 w 11"/>
                <a:gd name="T3" fmla="*/ 12 h 12"/>
                <a:gd name="T4" fmla="*/ 11 w 11"/>
                <a:gd name="T5" fmla="*/ 2 h 12"/>
                <a:gd name="T6" fmla="*/ 2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8" y="12"/>
                  </a:lnTo>
                  <a:lnTo>
                    <a:pt x="11" y="2"/>
                  </a:lnTo>
                  <a:lnTo>
                    <a:pt x="2"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0" name="Freeform 61">
              <a:extLst>
                <a:ext uri="{FF2B5EF4-FFF2-40B4-BE49-F238E27FC236}">
                  <a16:creationId xmlns:a16="http://schemas.microsoft.com/office/drawing/2014/main" id="{0F011585-B26F-4E6C-B406-8347DCF59255}"/>
                </a:ext>
              </a:extLst>
            </p:cNvPr>
            <p:cNvSpPr>
              <a:spLocks/>
            </p:cNvSpPr>
            <p:nvPr/>
          </p:nvSpPr>
          <p:spPr bwMode="auto">
            <a:xfrm>
              <a:off x="4696" y="1163"/>
              <a:ext cx="10" cy="11"/>
            </a:xfrm>
            <a:custGeom>
              <a:avLst/>
              <a:gdLst>
                <a:gd name="T0" fmla="*/ 0 w 10"/>
                <a:gd name="T1" fmla="*/ 8 h 11"/>
                <a:gd name="T2" fmla="*/ 8 w 10"/>
                <a:gd name="T3" fmla="*/ 11 h 11"/>
                <a:gd name="T4" fmla="*/ 10 w 10"/>
                <a:gd name="T5" fmla="*/ 2 h 11"/>
                <a:gd name="T6" fmla="*/ 2 w 10"/>
                <a:gd name="T7" fmla="*/ 0 h 11"/>
                <a:gd name="T8" fmla="*/ 0 w 10"/>
                <a:gd name="T9" fmla="*/ 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0" y="8"/>
                  </a:moveTo>
                  <a:lnTo>
                    <a:pt x="8" y="11"/>
                  </a:lnTo>
                  <a:lnTo>
                    <a:pt x="10" y="2"/>
                  </a:lnTo>
                  <a:lnTo>
                    <a:pt x="2"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1" name="Freeform 62">
              <a:extLst>
                <a:ext uri="{FF2B5EF4-FFF2-40B4-BE49-F238E27FC236}">
                  <a16:creationId xmlns:a16="http://schemas.microsoft.com/office/drawing/2014/main" id="{4FDFA61F-D5AA-4350-B866-4B05FB83AF1F}"/>
                </a:ext>
              </a:extLst>
            </p:cNvPr>
            <p:cNvSpPr>
              <a:spLocks/>
            </p:cNvSpPr>
            <p:nvPr/>
          </p:nvSpPr>
          <p:spPr bwMode="auto">
            <a:xfrm>
              <a:off x="4700" y="1144"/>
              <a:ext cx="13" cy="12"/>
            </a:xfrm>
            <a:custGeom>
              <a:avLst/>
              <a:gdLst>
                <a:gd name="T0" fmla="*/ 0 w 13"/>
                <a:gd name="T1" fmla="*/ 9 h 12"/>
                <a:gd name="T2" fmla="*/ 9 w 13"/>
                <a:gd name="T3" fmla="*/ 12 h 12"/>
                <a:gd name="T4" fmla="*/ 13 w 13"/>
                <a:gd name="T5" fmla="*/ 2 h 12"/>
                <a:gd name="T6" fmla="*/ 4 w 13"/>
                <a:gd name="T7" fmla="*/ 0 h 12"/>
                <a:gd name="T8" fmla="*/ 0 w 13"/>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2">
                  <a:moveTo>
                    <a:pt x="0" y="9"/>
                  </a:moveTo>
                  <a:lnTo>
                    <a:pt x="9" y="12"/>
                  </a:lnTo>
                  <a:lnTo>
                    <a:pt x="13" y="2"/>
                  </a:lnTo>
                  <a:lnTo>
                    <a:pt x="4"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2" name="Freeform 63">
              <a:extLst>
                <a:ext uri="{FF2B5EF4-FFF2-40B4-BE49-F238E27FC236}">
                  <a16:creationId xmlns:a16="http://schemas.microsoft.com/office/drawing/2014/main" id="{BBBE7261-3CB6-4DD7-A464-68D4C3667C69}"/>
                </a:ext>
              </a:extLst>
            </p:cNvPr>
            <p:cNvSpPr>
              <a:spLocks/>
            </p:cNvSpPr>
            <p:nvPr/>
          </p:nvSpPr>
          <p:spPr bwMode="auto">
            <a:xfrm>
              <a:off x="4706" y="1125"/>
              <a:ext cx="11" cy="12"/>
            </a:xfrm>
            <a:custGeom>
              <a:avLst/>
              <a:gdLst>
                <a:gd name="T0" fmla="*/ 0 w 11"/>
                <a:gd name="T1" fmla="*/ 10 h 12"/>
                <a:gd name="T2" fmla="*/ 9 w 11"/>
                <a:gd name="T3" fmla="*/ 12 h 12"/>
                <a:gd name="T4" fmla="*/ 11 w 11"/>
                <a:gd name="T5" fmla="*/ 3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3"/>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3" name="Freeform 64">
              <a:extLst>
                <a:ext uri="{FF2B5EF4-FFF2-40B4-BE49-F238E27FC236}">
                  <a16:creationId xmlns:a16="http://schemas.microsoft.com/office/drawing/2014/main" id="{0272CDC9-D441-4A9D-B547-AD782C432952}"/>
                </a:ext>
              </a:extLst>
            </p:cNvPr>
            <p:cNvSpPr>
              <a:spLocks/>
            </p:cNvSpPr>
            <p:nvPr/>
          </p:nvSpPr>
          <p:spPr bwMode="auto">
            <a:xfrm>
              <a:off x="4711" y="1107"/>
              <a:ext cx="11" cy="11"/>
            </a:xfrm>
            <a:custGeom>
              <a:avLst/>
              <a:gdLst>
                <a:gd name="T0" fmla="*/ 0 w 11"/>
                <a:gd name="T1" fmla="*/ 9 h 11"/>
                <a:gd name="T2" fmla="*/ 9 w 11"/>
                <a:gd name="T3" fmla="*/ 11 h 11"/>
                <a:gd name="T4" fmla="*/ 11 w 11"/>
                <a:gd name="T5" fmla="*/ 3 h 11"/>
                <a:gd name="T6" fmla="*/ 3 w 11"/>
                <a:gd name="T7" fmla="*/ 0 h 11"/>
                <a:gd name="T8" fmla="*/ 0 w 11"/>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9"/>
                  </a:moveTo>
                  <a:lnTo>
                    <a:pt x="9" y="11"/>
                  </a:lnTo>
                  <a:lnTo>
                    <a:pt x="11" y="3"/>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4" name="Freeform 65">
              <a:extLst>
                <a:ext uri="{FF2B5EF4-FFF2-40B4-BE49-F238E27FC236}">
                  <a16:creationId xmlns:a16="http://schemas.microsoft.com/office/drawing/2014/main" id="{4C92F4F3-3D63-4EAC-BE3B-E45D1ADB7EFA}"/>
                </a:ext>
              </a:extLst>
            </p:cNvPr>
            <p:cNvSpPr>
              <a:spLocks/>
            </p:cNvSpPr>
            <p:nvPr/>
          </p:nvSpPr>
          <p:spPr bwMode="auto">
            <a:xfrm>
              <a:off x="4717" y="1088"/>
              <a:ext cx="11" cy="12"/>
            </a:xfrm>
            <a:custGeom>
              <a:avLst/>
              <a:gdLst>
                <a:gd name="T0" fmla="*/ 0 w 11"/>
                <a:gd name="T1" fmla="*/ 10 h 12"/>
                <a:gd name="T2" fmla="*/ 9 w 11"/>
                <a:gd name="T3" fmla="*/ 12 h 12"/>
                <a:gd name="T4" fmla="*/ 11 w 11"/>
                <a:gd name="T5" fmla="*/ 2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2"/>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5" name="Freeform 66">
              <a:extLst>
                <a:ext uri="{FF2B5EF4-FFF2-40B4-BE49-F238E27FC236}">
                  <a16:creationId xmlns:a16="http://schemas.microsoft.com/office/drawing/2014/main" id="{B8416E62-8032-458B-A18F-631E4569572F}"/>
                </a:ext>
              </a:extLst>
            </p:cNvPr>
            <p:cNvSpPr>
              <a:spLocks/>
            </p:cNvSpPr>
            <p:nvPr/>
          </p:nvSpPr>
          <p:spPr bwMode="auto">
            <a:xfrm>
              <a:off x="4722" y="1070"/>
              <a:ext cx="11" cy="12"/>
            </a:xfrm>
            <a:custGeom>
              <a:avLst/>
              <a:gdLst>
                <a:gd name="T0" fmla="*/ 0 w 11"/>
                <a:gd name="T1" fmla="*/ 9 h 12"/>
                <a:gd name="T2" fmla="*/ 9 w 11"/>
                <a:gd name="T3" fmla="*/ 12 h 12"/>
                <a:gd name="T4" fmla="*/ 11 w 11"/>
                <a:gd name="T5" fmla="*/ 2 h 12"/>
                <a:gd name="T6" fmla="*/ 3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9" y="12"/>
                  </a:lnTo>
                  <a:lnTo>
                    <a:pt x="11" y="2"/>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6" name="Freeform 67">
              <a:extLst>
                <a:ext uri="{FF2B5EF4-FFF2-40B4-BE49-F238E27FC236}">
                  <a16:creationId xmlns:a16="http://schemas.microsoft.com/office/drawing/2014/main" id="{4D8C5B76-6E09-4E7B-B4E8-2725E03531AF}"/>
                </a:ext>
              </a:extLst>
            </p:cNvPr>
            <p:cNvSpPr>
              <a:spLocks/>
            </p:cNvSpPr>
            <p:nvPr/>
          </p:nvSpPr>
          <p:spPr bwMode="auto">
            <a:xfrm>
              <a:off x="4727" y="1050"/>
              <a:ext cx="12" cy="12"/>
            </a:xfrm>
            <a:custGeom>
              <a:avLst/>
              <a:gdLst>
                <a:gd name="T0" fmla="*/ 0 w 12"/>
                <a:gd name="T1" fmla="*/ 10 h 12"/>
                <a:gd name="T2" fmla="*/ 8 w 12"/>
                <a:gd name="T3" fmla="*/ 12 h 12"/>
                <a:gd name="T4" fmla="*/ 12 w 12"/>
                <a:gd name="T5" fmla="*/ 3 h 12"/>
                <a:gd name="T6" fmla="*/ 4 w 12"/>
                <a:gd name="T7" fmla="*/ 0 h 12"/>
                <a:gd name="T8" fmla="*/ 0 w 12"/>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0" y="10"/>
                  </a:moveTo>
                  <a:lnTo>
                    <a:pt x="8" y="12"/>
                  </a:lnTo>
                  <a:lnTo>
                    <a:pt x="12" y="3"/>
                  </a:lnTo>
                  <a:lnTo>
                    <a:pt x="4"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7" name="Freeform 68">
              <a:extLst>
                <a:ext uri="{FF2B5EF4-FFF2-40B4-BE49-F238E27FC236}">
                  <a16:creationId xmlns:a16="http://schemas.microsoft.com/office/drawing/2014/main" id="{3F9FC109-B4D8-46F0-AAF0-E7A4FE4CC836}"/>
                </a:ext>
              </a:extLst>
            </p:cNvPr>
            <p:cNvSpPr>
              <a:spLocks/>
            </p:cNvSpPr>
            <p:nvPr/>
          </p:nvSpPr>
          <p:spPr bwMode="auto">
            <a:xfrm>
              <a:off x="4733" y="1032"/>
              <a:ext cx="11" cy="12"/>
            </a:xfrm>
            <a:custGeom>
              <a:avLst/>
              <a:gdLst>
                <a:gd name="T0" fmla="*/ 0 w 11"/>
                <a:gd name="T1" fmla="*/ 10 h 12"/>
                <a:gd name="T2" fmla="*/ 8 w 11"/>
                <a:gd name="T3" fmla="*/ 12 h 12"/>
                <a:gd name="T4" fmla="*/ 11 w 11"/>
                <a:gd name="T5" fmla="*/ 3 h 12"/>
                <a:gd name="T6" fmla="*/ 2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8" y="12"/>
                  </a:lnTo>
                  <a:lnTo>
                    <a:pt x="11" y="3"/>
                  </a:lnTo>
                  <a:lnTo>
                    <a:pt x="2"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8" name="Freeform 69">
              <a:extLst>
                <a:ext uri="{FF2B5EF4-FFF2-40B4-BE49-F238E27FC236}">
                  <a16:creationId xmlns:a16="http://schemas.microsoft.com/office/drawing/2014/main" id="{5F39AC03-AF41-4F44-AE9B-57BF4A935F07}"/>
                </a:ext>
              </a:extLst>
            </p:cNvPr>
            <p:cNvSpPr>
              <a:spLocks/>
            </p:cNvSpPr>
            <p:nvPr/>
          </p:nvSpPr>
          <p:spPr bwMode="auto">
            <a:xfrm>
              <a:off x="4738" y="1014"/>
              <a:ext cx="11" cy="11"/>
            </a:xfrm>
            <a:custGeom>
              <a:avLst/>
              <a:gdLst>
                <a:gd name="T0" fmla="*/ 0 w 11"/>
                <a:gd name="T1" fmla="*/ 9 h 11"/>
                <a:gd name="T2" fmla="*/ 8 w 11"/>
                <a:gd name="T3" fmla="*/ 11 h 11"/>
                <a:gd name="T4" fmla="*/ 11 w 11"/>
                <a:gd name="T5" fmla="*/ 2 h 11"/>
                <a:gd name="T6" fmla="*/ 2 w 11"/>
                <a:gd name="T7" fmla="*/ 0 h 11"/>
                <a:gd name="T8" fmla="*/ 0 w 11"/>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9"/>
                  </a:moveTo>
                  <a:lnTo>
                    <a:pt x="8" y="11"/>
                  </a:lnTo>
                  <a:lnTo>
                    <a:pt x="11"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89" name="Freeform 70">
              <a:extLst>
                <a:ext uri="{FF2B5EF4-FFF2-40B4-BE49-F238E27FC236}">
                  <a16:creationId xmlns:a16="http://schemas.microsoft.com/office/drawing/2014/main" id="{BF48524C-53F4-4B84-AB56-5CAB6885A978}"/>
                </a:ext>
              </a:extLst>
            </p:cNvPr>
            <p:cNvSpPr>
              <a:spLocks/>
            </p:cNvSpPr>
            <p:nvPr/>
          </p:nvSpPr>
          <p:spPr bwMode="auto">
            <a:xfrm>
              <a:off x="4744" y="995"/>
              <a:ext cx="11" cy="12"/>
            </a:xfrm>
            <a:custGeom>
              <a:avLst/>
              <a:gdLst>
                <a:gd name="T0" fmla="*/ 0 w 11"/>
                <a:gd name="T1" fmla="*/ 9 h 12"/>
                <a:gd name="T2" fmla="*/ 8 w 11"/>
                <a:gd name="T3" fmla="*/ 12 h 12"/>
                <a:gd name="T4" fmla="*/ 11 w 11"/>
                <a:gd name="T5" fmla="*/ 2 h 12"/>
                <a:gd name="T6" fmla="*/ 2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8" y="12"/>
                  </a:lnTo>
                  <a:lnTo>
                    <a:pt x="11"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0" name="Freeform 71">
              <a:extLst>
                <a:ext uri="{FF2B5EF4-FFF2-40B4-BE49-F238E27FC236}">
                  <a16:creationId xmlns:a16="http://schemas.microsoft.com/office/drawing/2014/main" id="{72C26FDB-A7F6-4BC0-B63E-CC71CFBDCD5E}"/>
                </a:ext>
              </a:extLst>
            </p:cNvPr>
            <p:cNvSpPr>
              <a:spLocks/>
            </p:cNvSpPr>
            <p:nvPr/>
          </p:nvSpPr>
          <p:spPr bwMode="auto">
            <a:xfrm>
              <a:off x="4749" y="977"/>
              <a:ext cx="10" cy="12"/>
            </a:xfrm>
            <a:custGeom>
              <a:avLst/>
              <a:gdLst>
                <a:gd name="T0" fmla="*/ 0 w 10"/>
                <a:gd name="T1" fmla="*/ 9 h 12"/>
                <a:gd name="T2" fmla="*/ 8 w 10"/>
                <a:gd name="T3" fmla="*/ 12 h 12"/>
                <a:gd name="T4" fmla="*/ 10 w 10"/>
                <a:gd name="T5" fmla="*/ 2 h 12"/>
                <a:gd name="T6" fmla="*/ 2 w 10"/>
                <a:gd name="T7" fmla="*/ 0 h 12"/>
                <a:gd name="T8" fmla="*/ 0 w 10"/>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9"/>
                  </a:moveTo>
                  <a:lnTo>
                    <a:pt x="8" y="12"/>
                  </a:lnTo>
                  <a:lnTo>
                    <a:pt x="10"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1" name="Freeform 72">
              <a:extLst>
                <a:ext uri="{FF2B5EF4-FFF2-40B4-BE49-F238E27FC236}">
                  <a16:creationId xmlns:a16="http://schemas.microsoft.com/office/drawing/2014/main" id="{4B578D9C-E7A2-41C3-B31C-33EC056D1492}"/>
                </a:ext>
              </a:extLst>
            </p:cNvPr>
            <p:cNvSpPr>
              <a:spLocks/>
            </p:cNvSpPr>
            <p:nvPr/>
          </p:nvSpPr>
          <p:spPr bwMode="auto">
            <a:xfrm>
              <a:off x="4753" y="958"/>
              <a:ext cx="12" cy="11"/>
            </a:xfrm>
            <a:custGeom>
              <a:avLst/>
              <a:gdLst>
                <a:gd name="T0" fmla="*/ 0 w 12"/>
                <a:gd name="T1" fmla="*/ 9 h 11"/>
                <a:gd name="T2" fmla="*/ 9 w 12"/>
                <a:gd name="T3" fmla="*/ 11 h 11"/>
                <a:gd name="T4" fmla="*/ 12 w 12"/>
                <a:gd name="T5" fmla="*/ 3 h 11"/>
                <a:gd name="T6" fmla="*/ 4 w 12"/>
                <a:gd name="T7" fmla="*/ 0 h 11"/>
                <a:gd name="T8" fmla="*/ 0 w 12"/>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0" y="9"/>
                  </a:moveTo>
                  <a:lnTo>
                    <a:pt x="9" y="11"/>
                  </a:lnTo>
                  <a:lnTo>
                    <a:pt x="12" y="3"/>
                  </a:lnTo>
                  <a:lnTo>
                    <a:pt x="4"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2" name="Freeform 73">
              <a:extLst>
                <a:ext uri="{FF2B5EF4-FFF2-40B4-BE49-F238E27FC236}">
                  <a16:creationId xmlns:a16="http://schemas.microsoft.com/office/drawing/2014/main" id="{7210C2B3-BA9B-4E53-B07A-2EF1F96DF9F9}"/>
                </a:ext>
              </a:extLst>
            </p:cNvPr>
            <p:cNvSpPr>
              <a:spLocks/>
            </p:cNvSpPr>
            <p:nvPr/>
          </p:nvSpPr>
          <p:spPr bwMode="auto">
            <a:xfrm>
              <a:off x="4759" y="939"/>
              <a:ext cx="11" cy="12"/>
            </a:xfrm>
            <a:custGeom>
              <a:avLst/>
              <a:gdLst>
                <a:gd name="T0" fmla="*/ 0 w 11"/>
                <a:gd name="T1" fmla="*/ 10 h 12"/>
                <a:gd name="T2" fmla="*/ 9 w 11"/>
                <a:gd name="T3" fmla="*/ 12 h 12"/>
                <a:gd name="T4" fmla="*/ 11 w 11"/>
                <a:gd name="T5" fmla="*/ 2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2"/>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3" name="Freeform 74">
              <a:extLst>
                <a:ext uri="{FF2B5EF4-FFF2-40B4-BE49-F238E27FC236}">
                  <a16:creationId xmlns:a16="http://schemas.microsoft.com/office/drawing/2014/main" id="{D2A861DD-696D-48DE-80EE-C08F0A345EF1}"/>
                </a:ext>
              </a:extLst>
            </p:cNvPr>
            <p:cNvSpPr>
              <a:spLocks/>
            </p:cNvSpPr>
            <p:nvPr/>
          </p:nvSpPr>
          <p:spPr bwMode="auto">
            <a:xfrm>
              <a:off x="4764" y="921"/>
              <a:ext cx="11" cy="11"/>
            </a:xfrm>
            <a:custGeom>
              <a:avLst/>
              <a:gdLst>
                <a:gd name="T0" fmla="*/ 0 w 11"/>
                <a:gd name="T1" fmla="*/ 8 h 11"/>
                <a:gd name="T2" fmla="*/ 9 w 11"/>
                <a:gd name="T3" fmla="*/ 11 h 11"/>
                <a:gd name="T4" fmla="*/ 11 w 11"/>
                <a:gd name="T5" fmla="*/ 2 h 11"/>
                <a:gd name="T6" fmla="*/ 3 w 11"/>
                <a:gd name="T7" fmla="*/ 0 h 11"/>
                <a:gd name="T8" fmla="*/ 0 w 11"/>
                <a:gd name="T9" fmla="*/ 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8"/>
                  </a:moveTo>
                  <a:lnTo>
                    <a:pt x="9" y="11"/>
                  </a:lnTo>
                  <a:lnTo>
                    <a:pt x="11"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4" name="Freeform 75">
              <a:extLst>
                <a:ext uri="{FF2B5EF4-FFF2-40B4-BE49-F238E27FC236}">
                  <a16:creationId xmlns:a16="http://schemas.microsoft.com/office/drawing/2014/main" id="{F435A5BD-111F-48E5-A4C0-FFD99AE023F1}"/>
                </a:ext>
              </a:extLst>
            </p:cNvPr>
            <p:cNvSpPr>
              <a:spLocks/>
            </p:cNvSpPr>
            <p:nvPr/>
          </p:nvSpPr>
          <p:spPr bwMode="auto">
            <a:xfrm>
              <a:off x="4770" y="902"/>
              <a:ext cx="11" cy="12"/>
            </a:xfrm>
            <a:custGeom>
              <a:avLst/>
              <a:gdLst>
                <a:gd name="T0" fmla="*/ 0 w 11"/>
                <a:gd name="T1" fmla="*/ 9 h 12"/>
                <a:gd name="T2" fmla="*/ 9 w 11"/>
                <a:gd name="T3" fmla="*/ 12 h 12"/>
                <a:gd name="T4" fmla="*/ 11 w 11"/>
                <a:gd name="T5" fmla="*/ 2 h 12"/>
                <a:gd name="T6" fmla="*/ 3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9" y="12"/>
                  </a:lnTo>
                  <a:lnTo>
                    <a:pt x="11" y="2"/>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5" name="Freeform 76">
              <a:extLst>
                <a:ext uri="{FF2B5EF4-FFF2-40B4-BE49-F238E27FC236}">
                  <a16:creationId xmlns:a16="http://schemas.microsoft.com/office/drawing/2014/main" id="{DE932FE3-432E-4785-A8B2-2717A09D2473}"/>
                </a:ext>
              </a:extLst>
            </p:cNvPr>
            <p:cNvSpPr>
              <a:spLocks/>
            </p:cNvSpPr>
            <p:nvPr/>
          </p:nvSpPr>
          <p:spPr bwMode="auto">
            <a:xfrm>
              <a:off x="4775" y="883"/>
              <a:ext cx="11" cy="12"/>
            </a:xfrm>
            <a:custGeom>
              <a:avLst/>
              <a:gdLst>
                <a:gd name="T0" fmla="*/ 0 w 11"/>
                <a:gd name="T1" fmla="*/ 10 h 12"/>
                <a:gd name="T2" fmla="*/ 9 w 11"/>
                <a:gd name="T3" fmla="*/ 12 h 12"/>
                <a:gd name="T4" fmla="*/ 11 w 11"/>
                <a:gd name="T5" fmla="*/ 3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3"/>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6" name="Freeform 77">
              <a:extLst>
                <a:ext uri="{FF2B5EF4-FFF2-40B4-BE49-F238E27FC236}">
                  <a16:creationId xmlns:a16="http://schemas.microsoft.com/office/drawing/2014/main" id="{32DAB823-011F-40D4-8F08-7D60BAA77CD8}"/>
                </a:ext>
              </a:extLst>
            </p:cNvPr>
            <p:cNvSpPr>
              <a:spLocks/>
            </p:cNvSpPr>
            <p:nvPr/>
          </p:nvSpPr>
          <p:spPr bwMode="auto">
            <a:xfrm>
              <a:off x="4780" y="865"/>
              <a:ext cx="12" cy="11"/>
            </a:xfrm>
            <a:custGeom>
              <a:avLst/>
              <a:gdLst>
                <a:gd name="T0" fmla="*/ 0 w 12"/>
                <a:gd name="T1" fmla="*/ 9 h 11"/>
                <a:gd name="T2" fmla="*/ 8 w 12"/>
                <a:gd name="T3" fmla="*/ 11 h 11"/>
                <a:gd name="T4" fmla="*/ 12 w 12"/>
                <a:gd name="T5" fmla="*/ 3 h 11"/>
                <a:gd name="T6" fmla="*/ 4 w 12"/>
                <a:gd name="T7" fmla="*/ 0 h 11"/>
                <a:gd name="T8" fmla="*/ 0 w 12"/>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0" y="9"/>
                  </a:moveTo>
                  <a:lnTo>
                    <a:pt x="8" y="11"/>
                  </a:lnTo>
                  <a:lnTo>
                    <a:pt x="12" y="3"/>
                  </a:lnTo>
                  <a:lnTo>
                    <a:pt x="4"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97" name="Freeform 78">
              <a:extLst>
                <a:ext uri="{FF2B5EF4-FFF2-40B4-BE49-F238E27FC236}">
                  <a16:creationId xmlns:a16="http://schemas.microsoft.com/office/drawing/2014/main" id="{14ECD37F-5E14-4FA7-8AC5-212DAD4975E5}"/>
                </a:ext>
              </a:extLst>
            </p:cNvPr>
            <p:cNvSpPr>
              <a:spLocks/>
            </p:cNvSpPr>
            <p:nvPr/>
          </p:nvSpPr>
          <p:spPr bwMode="auto">
            <a:xfrm>
              <a:off x="4786" y="846"/>
              <a:ext cx="11" cy="12"/>
            </a:xfrm>
            <a:custGeom>
              <a:avLst/>
              <a:gdLst>
                <a:gd name="T0" fmla="*/ 0 w 11"/>
                <a:gd name="T1" fmla="*/ 10 h 12"/>
                <a:gd name="T2" fmla="*/ 8 w 11"/>
                <a:gd name="T3" fmla="*/ 12 h 12"/>
                <a:gd name="T4" fmla="*/ 11 w 11"/>
                <a:gd name="T5" fmla="*/ 2 h 12"/>
                <a:gd name="T6" fmla="*/ 2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8" y="12"/>
                  </a:lnTo>
                  <a:lnTo>
                    <a:pt x="11" y="2"/>
                  </a:lnTo>
                  <a:lnTo>
                    <a:pt x="2"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20" name="Group 79">
            <a:extLst>
              <a:ext uri="{FF2B5EF4-FFF2-40B4-BE49-F238E27FC236}">
                <a16:creationId xmlns:a16="http://schemas.microsoft.com/office/drawing/2014/main" id="{664BC65D-97D6-47CF-927F-BB2E2FAC0AB5}"/>
              </a:ext>
            </a:extLst>
          </p:cNvPr>
          <p:cNvGrpSpPr>
            <a:grpSpLocks/>
          </p:cNvGrpSpPr>
          <p:nvPr/>
        </p:nvGrpSpPr>
        <p:grpSpPr bwMode="auto">
          <a:xfrm>
            <a:off x="8108950" y="3894138"/>
            <a:ext cx="354013" cy="423862"/>
            <a:chOff x="4791" y="955"/>
            <a:chExt cx="238" cy="296"/>
          </a:xfrm>
        </p:grpSpPr>
        <p:sp>
          <p:nvSpPr>
            <p:cNvPr id="145556" name="Freeform 80">
              <a:extLst>
                <a:ext uri="{FF2B5EF4-FFF2-40B4-BE49-F238E27FC236}">
                  <a16:creationId xmlns:a16="http://schemas.microsoft.com/office/drawing/2014/main" id="{E9C4A229-616A-433E-B9EB-E996BA4ED842}"/>
                </a:ext>
              </a:extLst>
            </p:cNvPr>
            <p:cNvSpPr>
              <a:spLocks/>
            </p:cNvSpPr>
            <p:nvPr/>
          </p:nvSpPr>
          <p:spPr bwMode="auto">
            <a:xfrm>
              <a:off x="4791" y="1237"/>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57" name="Freeform 81">
              <a:extLst>
                <a:ext uri="{FF2B5EF4-FFF2-40B4-BE49-F238E27FC236}">
                  <a16:creationId xmlns:a16="http://schemas.microsoft.com/office/drawing/2014/main" id="{9F04D115-4835-42B1-987B-4D0D460C6F9C}"/>
                </a:ext>
              </a:extLst>
            </p:cNvPr>
            <p:cNvSpPr>
              <a:spLocks/>
            </p:cNvSpPr>
            <p:nvPr/>
          </p:nvSpPr>
          <p:spPr bwMode="auto">
            <a:xfrm>
              <a:off x="4803" y="1222"/>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58" name="Freeform 82">
              <a:extLst>
                <a:ext uri="{FF2B5EF4-FFF2-40B4-BE49-F238E27FC236}">
                  <a16:creationId xmlns:a16="http://schemas.microsoft.com/office/drawing/2014/main" id="{49272D4A-2A3B-43E0-A412-4C80DA988D4B}"/>
                </a:ext>
              </a:extLst>
            </p:cNvPr>
            <p:cNvSpPr>
              <a:spLocks/>
            </p:cNvSpPr>
            <p:nvPr/>
          </p:nvSpPr>
          <p:spPr bwMode="auto">
            <a:xfrm>
              <a:off x="4815" y="1206"/>
              <a:ext cx="13" cy="15"/>
            </a:xfrm>
            <a:custGeom>
              <a:avLst/>
              <a:gdLst>
                <a:gd name="T0" fmla="*/ 0 w 13"/>
                <a:gd name="T1" fmla="*/ 9 h 15"/>
                <a:gd name="T2" fmla="*/ 7 w 13"/>
                <a:gd name="T3" fmla="*/ 15 h 15"/>
                <a:gd name="T4" fmla="*/ 13 w 13"/>
                <a:gd name="T5" fmla="*/ 7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7"/>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59" name="Freeform 83">
              <a:extLst>
                <a:ext uri="{FF2B5EF4-FFF2-40B4-BE49-F238E27FC236}">
                  <a16:creationId xmlns:a16="http://schemas.microsoft.com/office/drawing/2014/main" id="{6C83FB94-E216-470F-9F4F-A2E98A481CCF}"/>
                </a:ext>
              </a:extLst>
            </p:cNvPr>
            <p:cNvSpPr>
              <a:spLocks/>
            </p:cNvSpPr>
            <p:nvPr/>
          </p:nvSpPr>
          <p:spPr bwMode="auto">
            <a:xfrm>
              <a:off x="4827" y="1192"/>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0" name="Freeform 84">
              <a:extLst>
                <a:ext uri="{FF2B5EF4-FFF2-40B4-BE49-F238E27FC236}">
                  <a16:creationId xmlns:a16="http://schemas.microsoft.com/office/drawing/2014/main" id="{D1B46B7A-E065-4864-8FC2-9213B54A0A1C}"/>
                </a:ext>
              </a:extLst>
            </p:cNvPr>
            <p:cNvSpPr>
              <a:spLocks/>
            </p:cNvSpPr>
            <p:nvPr/>
          </p:nvSpPr>
          <p:spPr bwMode="auto">
            <a:xfrm>
              <a:off x="4839" y="1176"/>
              <a:ext cx="13" cy="15"/>
            </a:xfrm>
            <a:custGeom>
              <a:avLst/>
              <a:gdLst>
                <a:gd name="T0" fmla="*/ 0 w 13"/>
                <a:gd name="T1" fmla="*/ 9 h 15"/>
                <a:gd name="T2" fmla="*/ 7 w 13"/>
                <a:gd name="T3" fmla="*/ 15 h 15"/>
                <a:gd name="T4" fmla="*/ 13 w 13"/>
                <a:gd name="T5" fmla="*/ 6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6"/>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1" name="Freeform 85">
              <a:extLst>
                <a:ext uri="{FF2B5EF4-FFF2-40B4-BE49-F238E27FC236}">
                  <a16:creationId xmlns:a16="http://schemas.microsoft.com/office/drawing/2014/main" id="{522C67A5-C78D-498B-AA67-95A89EE86D5F}"/>
                </a:ext>
              </a:extLst>
            </p:cNvPr>
            <p:cNvSpPr>
              <a:spLocks/>
            </p:cNvSpPr>
            <p:nvPr/>
          </p:nvSpPr>
          <p:spPr bwMode="auto">
            <a:xfrm>
              <a:off x="4851" y="1162"/>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2" name="Freeform 86">
              <a:extLst>
                <a:ext uri="{FF2B5EF4-FFF2-40B4-BE49-F238E27FC236}">
                  <a16:creationId xmlns:a16="http://schemas.microsoft.com/office/drawing/2014/main" id="{4AA44689-2A59-4933-BBFA-8511F6AD88A0}"/>
                </a:ext>
              </a:extLst>
            </p:cNvPr>
            <p:cNvSpPr>
              <a:spLocks/>
            </p:cNvSpPr>
            <p:nvPr/>
          </p:nvSpPr>
          <p:spPr bwMode="auto">
            <a:xfrm>
              <a:off x="4863" y="1146"/>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3" name="Freeform 87">
              <a:extLst>
                <a:ext uri="{FF2B5EF4-FFF2-40B4-BE49-F238E27FC236}">
                  <a16:creationId xmlns:a16="http://schemas.microsoft.com/office/drawing/2014/main" id="{161E178D-5F11-4720-82BD-989942FED735}"/>
                </a:ext>
              </a:extLst>
            </p:cNvPr>
            <p:cNvSpPr>
              <a:spLocks/>
            </p:cNvSpPr>
            <p:nvPr/>
          </p:nvSpPr>
          <p:spPr bwMode="auto">
            <a:xfrm>
              <a:off x="4875" y="1131"/>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4" name="Freeform 88">
              <a:extLst>
                <a:ext uri="{FF2B5EF4-FFF2-40B4-BE49-F238E27FC236}">
                  <a16:creationId xmlns:a16="http://schemas.microsoft.com/office/drawing/2014/main" id="{495CFA79-CBBB-41F8-95C8-C989DCE321B5}"/>
                </a:ext>
              </a:extLst>
            </p:cNvPr>
            <p:cNvSpPr>
              <a:spLocks/>
            </p:cNvSpPr>
            <p:nvPr/>
          </p:nvSpPr>
          <p:spPr bwMode="auto">
            <a:xfrm>
              <a:off x="4887" y="1116"/>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5" name="Freeform 89">
              <a:extLst>
                <a:ext uri="{FF2B5EF4-FFF2-40B4-BE49-F238E27FC236}">
                  <a16:creationId xmlns:a16="http://schemas.microsoft.com/office/drawing/2014/main" id="{CC08239F-D234-4AC2-8EB5-32CCE5C8A65B}"/>
                </a:ext>
              </a:extLst>
            </p:cNvPr>
            <p:cNvSpPr>
              <a:spLocks/>
            </p:cNvSpPr>
            <p:nvPr/>
          </p:nvSpPr>
          <p:spPr bwMode="auto">
            <a:xfrm>
              <a:off x="4899" y="1101"/>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6" name="Freeform 90">
              <a:extLst>
                <a:ext uri="{FF2B5EF4-FFF2-40B4-BE49-F238E27FC236}">
                  <a16:creationId xmlns:a16="http://schemas.microsoft.com/office/drawing/2014/main" id="{FFFA39BF-5125-46E8-B60C-536345880FB0}"/>
                </a:ext>
              </a:extLst>
            </p:cNvPr>
            <p:cNvSpPr>
              <a:spLocks/>
            </p:cNvSpPr>
            <p:nvPr/>
          </p:nvSpPr>
          <p:spPr bwMode="auto">
            <a:xfrm>
              <a:off x="4911" y="1085"/>
              <a:ext cx="13" cy="15"/>
            </a:xfrm>
            <a:custGeom>
              <a:avLst/>
              <a:gdLst>
                <a:gd name="T0" fmla="*/ 0 w 13"/>
                <a:gd name="T1" fmla="*/ 9 h 15"/>
                <a:gd name="T2" fmla="*/ 7 w 13"/>
                <a:gd name="T3" fmla="*/ 15 h 15"/>
                <a:gd name="T4" fmla="*/ 13 w 13"/>
                <a:gd name="T5" fmla="*/ 7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7"/>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7" name="Freeform 91">
              <a:extLst>
                <a:ext uri="{FF2B5EF4-FFF2-40B4-BE49-F238E27FC236}">
                  <a16:creationId xmlns:a16="http://schemas.microsoft.com/office/drawing/2014/main" id="{949DB075-F203-45EE-8B5D-765D0CCD1A4B}"/>
                </a:ext>
              </a:extLst>
            </p:cNvPr>
            <p:cNvSpPr>
              <a:spLocks/>
            </p:cNvSpPr>
            <p:nvPr/>
          </p:nvSpPr>
          <p:spPr bwMode="auto">
            <a:xfrm>
              <a:off x="4923" y="1071"/>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8" name="Freeform 92">
              <a:extLst>
                <a:ext uri="{FF2B5EF4-FFF2-40B4-BE49-F238E27FC236}">
                  <a16:creationId xmlns:a16="http://schemas.microsoft.com/office/drawing/2014/main" id="{0FC1A63C-4B70-4253-BB05-F54C944B45D8}"/>
                </a:ext>
              </a:extLst>
            </p:cNvPr>
            <p:cNvSpPr>
              <a:spLocks/>
            </p:cNvSpPr>
            <p:nvPr/>
          </p:nvSpPr>
          <p:spPr bwMode="auto">
            <a:xfrm>
              <a:off x="4935" y="1055"/>
              <a:ext cx="13" cy="15"/>
            </a:xfrm>
            <a:custGeom>
              <a:avLst/>
              <a:gdLst>
                <a:gd name="T0" fmla="*/ 0 w 13"/>
                <a:gd name="T1" fmla="*/ 9 h 15"/>
                <a:gd name="T2" fmla="*/ 7 w 13"/>
                <a:gd name="T3" fmla="*/ 15 h 15"/>
                <a:gd name="T4" fmla="*/ 13 w 13"/>
                <a:gd name="T5" fmla="*/ 6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6"/>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69" name="Freeform 93">
              <a:extLst>
                <a:ext uri="{FF2B5EF4-FFF2-40B4-BE49-F238E27FC236}">
                  <a16:creationId xmlns:a16="http://schemas.microsoft.com/office/drawing/2014/main" id="{4128D1E5-9ED4-4E86-862E-F0742F0BD968}"/>
                </a:ext>
              </a:extLst>
            </p:cNvPr>
            <p:cNvSpPr>
              <a:spLocks/>
            </p:cNvSpPr>
            <p:nvPr/>
          </p:nvSpPr>
          <p:spPr bwMode="auto">
            <a:xfrm>
              <a:off x="4947" y="1041"/>
              <a:ext cx="14" cy="13"/>
            </a:xfrm>
            <a:custGeom>
              <a:avLst/>
              <a:gdLst>
                <a:gd name="T0" fmla="*/ 0 w 14"/>
                <a:gd name="T1" fmla="*/ 7 h 13"/>
                <a:gd name="T2" fmla="*/ 8 w 14"/>
                <a:gd name="T3" fmla="*/ 13 h 13"/>
                <a:gd name="T4" fmla="*/ 14 w 14"/>
                <a:gd name="T5" fmla="*/ 6 h 13"/>
                <a:gd name="T6" fmla="*/ 6 w 14"/>
                <a:gd name="T7" fmla="*/ 0 h 13"/>
                <a:gd name="T8" fmla="*/ 0 w 14"/>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3">
                  <a:moveTo>
                    <a:pt x="0" y="7"/>
                  </a:moveTo>
                  <a:lnTo>
                    <a:pt x="8" y="13"/>
                  </a:lnTo>
                  <a:lnTo>
                    <a:pt x="14"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0" name="Freeform 94">
              <a:extLst>
                <a:ext uri="{FF2B5EF4-FFF2-40B4-BE49-F238E27FC236}">
                  <a16:creationId xmlns:a16="http://schemas.microsoft.com/office/drawing/2014/main" id="{31585397-3F5B-4637-89A1-B8F13E4E4DBF}"/>
                </a:ext>
              </a:extLst>
            </p:cNvPr>
            <p:cNvSpPr>
              <a:spLocks/>
            </p:cNvSpPr>
            <p:nvPr/>
          </p:nvSpPr>
          <p:spPr bwMode="auto">
            <a:xfrm>
              <a:off x="4959" y="1025"/>
              <a:ext cx="14" cy="14"/>
            </a:xfrm>
            <a:custGeom>
              <a:avLst/>
              <a:gdLst>
                <a:gd name="T0" fmla="*/ 0 w 14"/>
                <a:gd name="T1" fmla="*/ 8 h 14"/>
                <a:gd name="T2" fmla="*/ 8 w 14"/>
                <a:gd name="T3" fmla="*/ 14 h 14"/>
                <a:gd name="T4" fmla="*/ 14 w 14"/>
                <a:gd name="T5" fmla="*/ 6 h 14"/>
                <a:gd name="T6" fmla="*/ 6 w 14"/>
                <a:gd name="T7" fmla="*/ 0 h 14"/>
                <a:gd name="T8" fmla="*/ 0 w 14"/>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8"/>
                  </a:moveTo>
                  <a:lnTo>
                    <a:pt x="8" y="14"/>
                  </a:lnTo>
                  <a:lnTo>
                    <a:pt x="14"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1" name="Freeform 95">
              <a:extLst>
                <a:ext uri="{FF2B5EF4-FFF2-40B4-BE49-F238E27FC236}">
                  <a16:creationId xmlns:a16="http://schemas.microsoft.com/office/drawing/2014/main" id="{B8F7DC23-4BFB-4462-A856-C13AC63A710E}"/>
                </a:ext>
              </a:extLst>
            </p:cNvPr>
            <p:cNvSpPr>
              <a:spLocks/>
            </p:cNvSpPr>
            <p:nvPr/>
          </p:nvSpPr>
          <p:spPr bwMode="auto">
            <a:xfrm>
              <a:off x="4971" y="1010"/>
              <a:ext cx="14" cy="14"/>
            </a:xfrm>
            <a:custGeom>
              <a:avLst/>
              <a:gdLst>
                <a:gd name="T0" fmla="*/ 0 w 14"/>
                <a:gd name="T1" fmla="*/ 8 h 14"/>
                <a:gd name="T2" fmla="*/ 8 w 14"/>
                <a:gd name="T3" fmla="*/ 14 h 14"/>
                <a:gd name="T4" fmla="*/ 14 w 14"/>
                <a:gd name="T5" fmla="*/ 6 h 14"/>
                <a:gd name="T6" fmla="*/ 6 w 14"/>
                <a:gd name="T7" fmla="*/ 0 h 14"/>
                <a:gd name="T8" fmla="*/ 0 w 14"/>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8"/>
                  </a:moveTo>
                  <a:lnTo>
                    <a:pt x="8" y="14"/>
                  </a:lnTo>
                  <a:lnTo>
                    <a:pt x="14"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2" name="Freeform 96">
              <a:extLst>
                <a:ext uri="{FF2B5EF4-FFF2-40B4-BE49-F238E27FC236}">
                  <a16:creationId xmlns:a16="http://schemas.microsoft.com/office/drawing/2014/main" id="{205AA62B-5B97-4801-8496-324231810A42}"/>
                </a:ext>
              </a:extLst>
            </p:cNvPr>
            <p:cNvSpPr>
              <a:spLocks/>
            </p:cNvSpPr>
            <p:nvPr/>
          </p:nvSpPr>
          <p:spPr bwMode="auto">
            <a:xfrm>
              <a:off x="4983" y="995"/>
              <a:ext cx="14" cy="14"/>
            </a:xfrm>
            <a:custGeom>
              <a:avLst/>
              <a:gdLst>
                <a:gd name="T0" fmla="*/ 0 w 14"/>
                <a:gd name="T1" fmla="*/ 8 h 14"/>
                <a:gd name="T2" fmla="*/ 8 w 14"/>
                <a:gd name="T3" fmla="*/ 14 h 14"/>
                <a:gd name="T4" fmla="*/ 14 w 14"/>
                <a:gd name="T5" fmla="*/ 6 h 14"/>
                <a:gd name="T6" fmla="*/ 6 w 14"/>
                <a:gd name="T7" fmla="*/ 0 h 14"/>
                <a:gd name="T8" fmla="*/ 0 w 14"/>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8"/>
                  </a:moveTo>
                  <a:lnTo>
                    <a:pt x="8" y="14"/>
                  </a:lnTo>
                  <a:lnTo>
                    <a:pt x="14"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3" name="Freeform 97">
              <a:extLst>
                <a:ext uri="{FF2B5EF4-FFF2-40B4-BE49-F238E27FC236}">
                  <a16:creationId xmlns:a16="http://schemas.microsoft.com/office/drawing/2014/main" id="{D4FEA576-1B26-4DC2-AD1A-25FC5E5F0025}"/>
                </a:ext>
              </a:extLst>
            </p:cNvPr>
            <p:cNvSpPr>
              <a:spLocks/>
            </p:cNvSpPr>
            <p:nvPr/>
          </p:nvSpPr>
          <p:spPr bwMode="auto">
            <a:xfrm>
              <a:off x="4995" y="980"/>
              <a:ext cx="14" cy="14"/>
            </a:xfrm>
            <a:custGeom>
              <a:avLst/>
              <a:gdLst>
                <a:gd name="T0" fmla="*/ 0 w 14"/>
                <a:gd name="T1" fmla="*/ 7 h 14"/>
                <a:gd name="T2" fmla="*/ 8 w 14"/>
                <a:gd name="T3" fmla="*/ 14 h 14"/>
                <a:gd name="T4" fmla="*/ 14 w 14"/>
                <a:gd name="T5" fmla="*/ 6 h 14"/>
                <a:gd name="T6" fmla="*/ 6 w 14"/>
                <a:gd name="T7" fmla="*/ 0 h 14"/>
                <a:gd name="T8" fmla="*/ 0 w 14"/>
                <a:gd name="T9" fmla="*/ 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7"/>
                  </a:moveTo>
                  <a:lnTo>
                    <a:pt x="8" y="14"/>
                  </a:lnTo>
                  <a:lnTo>
                    <a:pt x="14"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4" name="Freeform 98">
              <a:extLst>
                <a:ext uri="{FF2B5EF4-FFF2-40B4-BE49-F238E27FC236}">
                  <a16:creationId xmlns:a16="http://schemas.microsoft.com/office/drawing/2014/main" id="{E5137B79-D194-4139-9461-C1F32780230D}"/>
                </a:ext>
              </a:extLst>
            </p:cNvPr>
            <p:cNvSpPr>
              <a:spLocks/>
            </p:cNvSpPr>
            <p:nvPr/>
          </p:nvSpPr>
          <p:spPr bwMode="auto">
            <a:xfrm>
              <a:off x="5007" y="964"/>
              <a:ext cx="14" cy="15"/>
            </a:xfrm>
            <a:custGeom>
              <a:avLst/>
              <a:gdLst>
                <a:gd name="T0" fmla="*/ 0 w 14"/>
                <a:gd name="T1" fmla="*/ 9 h 15"/>
                <a:gd name="T2" fmla="*/ 8 w 14"/>
                <a:gd name="T3" fmla="*/ 15 h 15"/>
                <a:gd name="T4" fmla="*/ 14 w 14"/>
                <a:gd name="T5" fmla="*/ 7 h 15"/>
                <a:gd name="T6" fmla="*/ 7 w 14"/>
                <a:gd name="T7" fmla="*/ 0 h 15"/>
                <a:gd name="T8" fmla="*/ 0 w 14"/>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0" y="9"/>
                  </a:moveTo>
                  <a:lnTo>
                    <a:pt x="8" y="15"/>
                  </a:lnTo>
                  <a:lnTo>
                    <a:pt x="14" y="7"/>
                  </a:lnTo>
                  <a:lnTo>
                    <a:pt x="7"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75" name="Freeform 99">
              <a:extLst>
                <a:ext uri="{FF2B5EF4-FFF2-40B4-BE49-F238E27FC236}">
                  <a16:creationId xmlns:a16="http://schemas.microsoft.com/office/drawing/2014/main" id="{418FE1B3-66CB-4041-8AF6-AC77AC7F608C}"/>
                </a:ext>
              </a:extLst>
            </p:cNvPr>
            <p:cNvSpPr>
              <a:spLocks/>
            </p:cNvSpPr>
            <p:nvPr/>
          </p:nvSpPr>
          <p:spPr bwMode="auto">
            <a:xfrm>
              <a:off x="5020" y="955"/>
              <a:ext cx="9" cy="8"/>
            </a:xfrm>
            <a:custGeom>
              <a:avLst/>
              <a:gdLst>
                <a:gd name="T0" fmla="*/ 0 w 9"/>
                <a:gd name="T1" fmla="*/ 2 h 8"/>
                <a:gd name="T2" fmla="*/ 7 w 9"/>
                <a:gd name="T3" fmla="*/ 8 h 8"/>
                <a:gd name="T4" fmla="*/ 9 w 9"/>
                <a:gd name="T5" fmla="*/ 6 h 8"/>
                <a:gd name="T6" fmla="*/ 2 w 9"/>
                <a:gd name="T7" fmla="*/ 0 h 8"/>
                <a:gd name="T8" fmla="*/ 0 w 9"/>
                <a:gd name="T9" fmla="*/ 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0" y="2"/>
                  </a:moveTo>
                  <a:lnTo>
                    <a:pt x="7" y="8"/>
                  </a:lnTo>
                  <a:lnTo>
                    <a:pt x="9" y="6"/>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21" name="Group 100">
            <a:extLst>
              <a:ext uri="{FF2B5EF4-FFF2-40B4-BE49-F238E27FC236}">
                <a16:creationId xmlns:a16="http://schemas.microsoft.com/office/drawing/2014/main" id="{7363FED2-9485-4DAD-A1B3-49758E1C9DE1}"/>
              </a:ext>
            </a:extLst>
          </p:cNvPr>
          <p:cNvGrpSpPr>
            <a:grpSpLocks/>
          </p:cNvGrpSpPr>
          <p:nvPr/>
        </p:nvGrpSpPr>
        <p:grpSpPr bwMode="auto">
          <a:xfrm>
            <a:off x="7940675" y="4979988"/>
            <a:ext cx="688975" cy="250825"/>
            <a:chOff x="4679" y="1712"/>
            <a:chExt cx="462" cy="174"/>
          </a:xfrm>
        </p:grpSpPr>
        <p:sp>
          <p:nvSpPr>
            <p:cNvPr id="145554" name="Freeform 101">
              <a:extLst>
                <a:ext uri="{FF2B5EF4-FFF2-40B4-BE49-F238E27FC236}">
                  <a16:creationId xmlns:a16="http://schemas.microsoft.com/office/drawing/2014/main" id="{FF6EFE93-0B26-4A92-8125-1D6086BB321B}"/>
                </a:ext>
              </a:extLst>
            </p:cNvPr>
            <p:cNvSpPr>
              <a:spLocks/>
            </p:cNvSpPr>
            <p:nvPr/>
          </p:nvSpPr>
          <p:spPr bwMode="auto">
            <a:xfrm>
              <a:off x="4679" y="1712"/>
              <a:ext cx="462" cy="174"/>
            </a:xfrm>
            <a:custGeom>
              <a:avLst/>
              <a:gdLst>
                <a:gd name="T0" fmla="*/ 29 w 462"/>
                <a:gd name="T1" fmla="*/ 0 h 174"/>
                <a:gd name="T2" fmla="*/ 23 w 462"/>
                <a:gd name="T3" fmla="*/ 1 h 174"/>
                <a:gd name="T4" fmla="*/ 18 w 462"/>
                <a:gd name="T5" fmla="*/ 3 h 174"/>
                <a:gd name="T6" fmla="*/ 8 w 462"/>
                <a:gd name="T7" fmla="*/ 9 h 174"/>
                <a:gd name="T8" fmla="*/ 2 w 462"/>
                <a:gd name="T9" fmla="*/ 18 h 174"/>
                <a:gd name="T10" fmla="*/ 1 w 462"/>
                <a:gd name="T11" fmla="*/ 23 h 174"/>
                <a:gd name="T12" fmla="*/ 0 w 462"/>
                <a:gd name="T13" fmla="*/ 29 h 174"/>
                <a:gd name="T14" fmla="*/ 0 w 462"/>
                <a:gd name="T15" fmla="*/ 145 h 174"/>
                <a:gd name="T16" fmla="*/ 1 w 462"/>
                <a:gd name="T17" fmla="*/ 151 h 174"/>
                <a:gd name="T18" fmla="*/ 2 w 462"/>
                <a:gd name="T19" fmla="*/ 156 h 174"/>
                <a:gd name="T20" fmla="*/ 8 w 462"/>
                <a:gd name="T21" fmla="*/ 166 h 174"/>
                <a:gd name="T22" fmla="*/ 18 w 462"/>
                <a:gd name="T23" fmla="*/ 172 h 174"/>
                <a:gd name="T24" fmla="*/ 23 w 462"/>
                <a:gd name="T25" fmla="*/ 174 h 174"/>
                <a:gd name="T26" fmla="*/ 29 w 462"/>
                <a:gd name="T27" fmla="*/ 174 h 174"/>
                <a:gd name="T28" fmla="*/ 433 w 462"/>
                <a:gd name="T29" fmla="*/ 174 h 174"/>
                <a:gd name="T30" fmla="*/ 439 w 462"/>
                <a:gd name="T31" fmla="*/ 174 h 174"/>
                <a:gd name="T32" fmla="*/ 444 w 462"/>
                <a:gd name="T33" fmla="*/ 172 h 174"/>
                <a:gd name="T34" fmla="*/ 454 w 462"/>
                <a:gd name="T35" fmla="*/ 166 h 174"/>
                <a:gd name="T36" fmla="*/ 460 w 462"/>
                <a:gd name="T37" fmla="*/ 156 h 174"/>
                <a:gd name="T38" fmla="*/ 462 w 462"/>
                <a:gd name="T39" fmla="*/ 151 h 174"/>
                <a:gd name="T40" fmla="*/ 462 w 462"/>
                <a:gd name="T41" fmla="*/ 145 h 174"/>
                <a:gd name="T42" fmla="*/ 462 w 462"/>
                <a:gd name="T43" fmla="*/ 29 h 174"/>
                <a:gd name="T44" fmla="*/ 462 w 462"/>
                <a:gd name="T45" fmla="*/ 23 h 174"/>
                <a:gd name="T46" fmla="*/ 460 w 462"/>
                <a:gd name="T47" fmla="*/ 18 h 174"/>
                <a:gd name="T48" fmla="*/ 454 w 462"/>
                <a:gd name="T49" fmla="*/ 9 h 174"/>
                <a:gd name="T50" fmla="*/ 444 w 462"/>
                <a:gd name="T51" fmla="*/ 3 h 174"/>
                <a:gd name="T52" fmla="*/ 439 w 462"/>
                <a:gd name="T53" fmla="*/ 1 h 174"/>
                <a:gd name="T54" fmla="*/ 433 w 462"/>
                <a:gd name="T55" fmla="*/ 0 h 174"/>
                <a:gd name="T56" fmla="*/ 29 w 462"/>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2"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433" y="174"/>
                  </a:lnTo>
                  <a:lnTo>
                    <a:pt x="439" y="174"/>
                  </a:lnTo>
                  <a:lnTo>
                    <a:pt x="444" y="172"/>
                  </a:lnTo>
                  <a:lnTo>
                    <a:pt x="454" y="166"/>
                  </a:lnTo>
                  <a:lnTo>
                    <a:pt x="460" y="156"/>
                  </a:lnTo>
                  <a:lnTo>
                    <a:pt x="462" y="151"/>
                  </a:lnTo>
                  <a:lnTo>
                    <a:pt x="462" y="145"/>
                  </a:lnTo>
                  <a:lnTo>
                    <a:pt x="462" y="29"/>
                  </a:lnTo>
                  <a:lnTo>
                    <a:pt x="462" y="23"/>
                  </a:lnTo>
                  <a:lnTo>
                    <a:pt x="460" y="18"/>
                  </a:lnTo>
                  <a:lnTo>
                    <a:pt x="454" y="9"/>
                  </a:lnTo>
                  <a:lnTo>
                    <a:pt x="444" y="3"/>
                  </a:lnTo>
                  <a:lnTo>
                    <a:pt x="439" y="1"/>
                  </a:lnTo>
                  <a:lnTo>
                    <a:pt x="433" y="0"/>
                  </a:lnTo>
                  <a:lnTo>
                    <a:pt x="29" y="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55" name="Freeform 102">
              <a:extLst>
                <a:ext uri="{FF2B5EF4-FFF2-40B4-BE49-F238E27FC236}">
                  <a16:creationId xmlns:a16="http://schemas.microsoft.com/office/drawing/2014/main" id="{346BA824-6B87-4DF2-BD15-86766FBA18DD}"/>
                </a:ext>
              </a:extLst>
            </p:cNvPr>
            <p:cNvSpPr>
              <a:spLocks/>
            </p:cNvSpPr>
            <p:nvPr/>
          </p:nvSpPr>
          <p:spPr bwMode="auto">
            <a:xfrm>
              <a:off x="4679" y="1712"/>
              <a:ext cx="462" cy="174"/>
            </a:xfrm>
            <a:custGeom>
              <a:avLst/>
              <a:gdLst>
                <a:gd name="T0" fmla="*/ 29 w 462"/>
                <a:gd name="T1" fmla="*/ 0 h 174"/>
                <a:gd name="T2" fmla="*/ 23 w 462"/>
                <a:gd name="T3" fmla="*/ 1 h 174"/>
                <a:gd name="T4" fmla="*/ 18 w 462"/>
                <a:gd name="T5" fmla="*/ 3 h 174"/>
                <a:gd name="T6" fmla="*/ 8 w 462"/>
                <a:gd name="T7" fmla="*/ 9 h 174"/>
                <a:gd name="T8" fmla="*/ 2 w 462"/>
                <a:gd name="T9" fmla="*/ 18 h 174"/>
                <a:gd name="T10" fmla="*/ 1 w 462"/>
                <a:gd name="T11" fmla="*/ 23 h 174"/>
                <a:gd name="T12" fmla="*/ 0 w 462"/>
                <a:gd name="T13" fmla="*/ 29 h 174"/>
                <a:gd name="T14" fmla="*/ 0 w 462"/>
                <a:gd name="T15" fmla="*/ 145 h 174"/>
                <a:gd name="T16" fmla="*/ 1 w 462"/>
                <a:gd name="T17" fmla="*/ 151 h 174"/>
                <a:gd name="T18" fmla="*/ 2 w 462"/>
                <a:gd name="T19" fmla="*/ 156 h 174"/>
                <a:gd name="T20" fmla="*/ 8 w 462"/>
                <a:gd name="T21" fmla="*/ 166 h 174"/>
                <a:gd name="T22" fmla="*/ 18 w 462"/>
                <a:gd name="T23" fmla="*/ 172 h 174"/>
                <a:gd name="T24" fmla="*/ 23 w 462"/>
                <a:gd name="T25" fmla="*/ 174 h 174"/>
                <a:gd name="T26" fmla="*/ 29 w 462"/>
                <a:gd name="T27" fmla="*/ 174 h 174"/>
                <a:gd name="T28" fmla="*/ 433 w 462"/>
                <a:gd name="T29" fmla="*/ 174 h 174"/>
                <a:gd name="T30" fmla="*/ 439 w 462"/>
                <a:gd name="T31" fmla="*/ 174 h 174"/>
                <a:gd name="T32" fmla="*/ 444 w 462"/>
                <a:gd name="T33" fmla="*/ 172 h 174"/>
                <a:gd name="T34" fmla="*/ 454 w 462"/>
                <a:gd name="T35" fmla="*/ 166 h 174"/>
                <a:gd name="T36" fmla="*/ 460 w 462"/>
                <a:gd name="T37" fmla="*/ 156 h 174"/>
                <a:gd name="T38" fmla="*/ 462 w 462"/>
                <a:gd name="T39" fmla="*/ 151 h 174"/>
                <a:gd name="T40" fmla="*/ 462 w 462"/>
                <a:gd name="T41" fmla="*/ 145 h 174"/>
                <a:gd name="T42" fmla="*/ 462 w 462"/>
                <a:gd name="T43" fmla="*/ 29 h 174"/>
                <a:gd name="T44" fmla="*/ 462 w 462"/>
                <a:gd name="T45" fmla="*/ 23 h 174"/>
                <a:gd name="T46" fmla="*/ 460 w 462"/>
                <a:gd name="T47" fmla="*/ 18 h 174"/>
                <a:gd name="T48" fmla="*/ 454 w 462"/>
                <a:gd name="T49" fmla="*/ 9 h 174"/>
                <a:gd name="T50" fmla="*/ 444 w 462"/>
                <a:gd name="T51" fmla="*/ 3 h 174"/>
                <a:gd name="T52" fmla="*/ 439 w 462"/>
                <a:gd name="T53" fmla="*/ 1 h 174"/>
                <a:gd name="T54" fmla="*/ 433 w 462"/>
                <a:gd name="T55" fmla="*/ 0 h 174"/>
                <a:gd name="T56" fmla="*/ 29 w 462"/>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2"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433" y="174"/>
                  </a:lnTo>
                  <a:lnTo>
                    <a:pt x="439" y="174"/>
                  </a:lnTo>
                  <a:lnTo>
                    <a:pt x="444" y="172"/>
                  </a:lnTo>
                  <a:lnTo>
                    <a:pt x="454" y="166"/>
                  </a:lnTo>
                  <a:lnTo>
                    <a:pt x="460" y="156"/>
                  </a:lnTo>
                  <a:lnTo>
                    <a:pt x="462" y="151"/>
                  </a:lnTo>
                  <a:lnTo>
                    <a:pt x="462" y="145"/>
                  </a:lnTo>
                  <a:lnTo>
                    <a:pt x="462" y="29"/>
                  </a:lnTo>
                  <a:lnTo>
                    <a:pt x="462" y="23"/>
                  </a:lnTo>
                  <a:lnTo>
                    <a:pt x="460" y="18"/>
                  </a:lnTo>
                  <a:lnTo>
                    <a:pt x="454" y="9"/>
                  </a:lnTo>
                  <a:lnTo>
                    <a:pt x="444" y="3"/>
                  </a:lnTo>
                  <a:lnTo>
                    <a:pt x="439" y="1"/>
                  </a:lnTo>
                  <a:lnTo>
                    <a:pt x="433" y="0"/>
                  </a:lnTo>
                  <a:lnTo>
                    <a:pt x="29" y="0"/>
                  </a:lnTo>
                  <a:close/>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5422" name="Freeform 103">
            <a:extLst>
              <a:ext uri="{FF2B5EF4-FFF2-40B4-BE49-F238E27FC236}">
                <a16:creationId xmlns:a16="http://schemas.microsoft.com/office/drawing/2014/main" id="{71F8BDF4-C1F9-44C1-9EBC-09E2A63879AC}"/>
              </a:ext>
            </a:extLst>
          </p:cNvPr>
          <p:cNvSpPr>
            <a:spLocks/>
          </p:cNvSpPr>
          <p:nvPr/>
        </p:nvSpPr>
        <p:spPr bwMode="auto">
          <a:xfrm>
            <a:off x="5272088" y="4813300"/>
            <a:ext cx="947737" cy="166688"/>
          </a:xfrm>
          <a:custGeom>
            <a:avLst/>
            <a:gdLst>
              <a:gd name="T0" fmla="*/ 2147483646 w 636"/>
              <a:gd name="T1" fmla="*/ 0 h 116"/>
              <a:gd name="T2" fmla="*/ 2147483646 w 636"/>
              <a:gd name="T3" fmla="*/ 2147483646 h 116"/>
              <a:gd name="T4" fmla="*/ 2147483646 w 636"/>
              <a:gd name="T5" fmla="*/ 2147483646 h 116"/>
              <a:gd name="T6" fmla="*/ 2147483646 w 636"/>
              <a:gd name="T7" fmla="*/ 2147483646 h 116"/>
              <a:gd name="T8" fmla="*/ 0 w 636"/>
              <a:gd name="T9" fmla="*/ 2147483646 h 116"/>
              <a:gd name="T10" fmla="*/ 0 w 636"/>
              <a:gd name="T11" fmla="*/ 2147483646 h 116"/>
              <a:gd name="T12" fmla="*/ 2147483646 w 636"/>
              <a:gd name="T13" fmla="*/ 2147483646 h 116"/>
              <a:gd name="T14" fmla="*/ 2147483646 w 636"/>
              <a:gd name="T15" fmla="*/ 2147483646 h 116"/>
              <a:gd name="T16" fmla="*/ 2147483646 w 636"/>
              <a:gd name="T17" fmla="*/ 2147483646 h 116"/>
              <a:gd name="T18" fmla="*/ 2147483646 w 636"/>
              <a:gd name="T19" fmla="*/ 2147483646 h 116"/>
              <a:gd name="T20" fmla="*/ 2147483646 w 636"/>
              <a:gd name="T21" fmla="*/ 2147483646 h 116"/>
              <a:gd name="T22" fmla="*/ 2147483646 w 636"/>
              <a:gd name="T23" fmla="*/ 2147483646 h 116"/>
              <a:gd name="T24" fmla="*/ 2147483646 w 636"/>
              <a:gd name="T25" fmla="*/ 2147483646 h 116"/>
              <a:gd name="T26" fmla="*/ 2147483646 w 636"/>
              <a:gd name="T27" fmla="*/ 2147483646 h 116"/>
              <a:gd name="T28" fmla="*/ 2147483646 w 636"/>
              <a:gd name="T29" fmla="*/ 2147483646 h 116"/>
              <a:gd name="T30" fmla="*/ 2147483646 w 636"/>
              <a:gd name="T31" fmla="*/ 2147483646 h 116"/>
              <a:gd name="T32" fmla="*/ 2147483646 w 636"/>
              <a:gd name="T33" fmla="*/ 2147483646 h 116"/>
              <a:gd name="T34" fmla="*/ 2147483646 w 636"/>
              <a:gd name="T35" fmla="*/ 2147483646 h 116"/>
              <a:gd name="T36" fmla="*/ 2147483646 w 636"/>
              <a:gd name="T37" fmla="*/ 2147483646 h 116"/>
              <a:gd name="T38" fmla="*/ 2147483646 w 636"/>
              <a:gd name="T39" fmla="*/ 0 h 116"/>
              <a:gd name="T40" fmla="*/ 2147483646 w 636"/>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116">
                <a:moveTo>
                  <a:pt x="19" y="0"/>
                </a:moveTo>
                <a:lnTo>
                  <a:pt x="12" y="1"/>
                </a:lnTo>
                <a:lnTo>
                  <a:pt x="6" y="6"/>
                </a:lnTo>
                <a:lnTo>
                  <a:pt x="1" y="12"/>
                </a:lnTo>
                <a:lnTo>
                  <a:pt x="0" y="19"/>
                </a:lnTo>
                <a:lnTo>
                  <a:pt x="0" y="97"/>
                </a:lnTo>
                <a:lnTo>
                  <a:pt x="1" y="104"/>
                </a:lnTo>
                <a:lnTo>
                  <a:pt x="6" y="110"/>
                </a:lnTo>
                <a:lnTo>
                  <a:pt x="12" y="115"/>
                </a:lnTo>
                <a:lnTo>
                  <a:pt x="19" y="116"/>
                </a:lnTo>
                <a:lnTo>
                  <a:pt x="617" y="116"/>
                </a:lnTo>
                <a:lnTo>
                  <a:pt x="624" y="115"/>
                </a:lnTo>
                <a:lnTo>
                  <a:pt x="630" y="110"/>
                </a:lnTo>
                <a:lnTo>
                  <a:pt x="635" y="104"/>
                </a:lnTo>
                <a:lnTo>
                  <a:pt x="636" y="97"/>
                </a:lnTo>
                <a:lnTo>
                  <a:pt x="636" y="19"/>
                </a:lnTo>
                <a:lnTo>
                  <a:pt x="635" y="12"/>
                </a:lnTo>
                <a:lnTo>
                  <a:pt x="630" y="6"/>
                </a:lnTo>
                <a:lnTo>
                  <a:pt x="624" y="1"/>
                </a:lnTo>
                <a:lnTo>
                  <a:pt x="617" y="0"/>
                </a:lnTo>
                <a:lnTo>
                  <a:pt x="19" y="0"/>
                </a:lnTo>
                <a:close/>
              </a:path>
            </a:pathLst>
          </a:custGeom>
          <a:solidFill>
            <a:srgbClr val="CCFFCC"/>
          </a:solidFill>
          <a:ln w="22225">
            <a:solidFill>
              <a:srgbClr val="000000"/>
            </a:solidFill>
            <a:prstDash val="solid"/>
            <a:round/>
            <a:headEnd/>
            <a:tailEnd/>
          </a:ln>
        </p:spPr>
        <p:txBody>
          <a:bodyPr/>
          <a:lstStyle/>
          <a:p>
            <a:endParaRPr lang="en-US"/>
          </a:p>
        </p:txBody>
      </p:sp>
      <p:sp>
        <p:nvSpPr>
          <p:cNvPr id="145423" name="Oval 104">
            <a:extLst>
              <a:ext uri="{FF2B5EF4-FFF2-40B4-BE49-F238E27FC236}">
                <a16:creationId xmlns:a16="http://schemas.microsoft.com/office/drawing/2014/main" id="{8E83C0E0-8236-4D97-94E8-CB6EEAACA31C}"/>
              </a:ext>
            </a:extLst>
          </p:cNvPr>
          <p:cNvSpPr>
            <a:spLocks noChangeArrowheads="1"/>
          </p:cNvSpPr>
          <p:nvPr/>
        </p:nvSpPr>
        <p:spPr bwMode="auto">
          <a:xfrm>
            <a:off x="6683375" y="4897438"/>
            <a:ext cx="87313" cy="84137"/>
          </a:xfrm>
          <a:prstGeom prst="ellipse">
            <a:avLst/>
          </a:prstGeom>
          <a:solidFill>
            <a:srgbClr val="000000"/>
          </a:solidFill>
          <a:ln w="11113">
            <a:solidFill>
              <a:srgbClr val="333333"/>
            </a:solidFill>
            <a:round/>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5424" name="Oval 105">
            <a:extLst>
              <a:ext uri="{FF2B5EF4-FFF2-40B4-BE49-F238E27FC236}">
                <a16:creationId xmlns:a16="http://schemas.microsoft.com/office/drawing/2014/main" id="{C8F63037-8EB4-4BE1-8693-CD8AEAABD4B1}"/>
              </a:ext>
            </a:extLst>
          </p:cNvPr>
          <p:cNvSpPr>
            <a:spLocks noChangeArrowheads="1"/>
          </p:cNvSpPr>
          <p:nvPr/>
        </p:nvSpPr>
        <p:spPr bwMode="auto">
          <a:xfrm>
            <a:off x="7510463" y="4897438"/>
            <a:ext cx="88900" cy="84137"/>
          </a:xfrm>
          <a:prstGeom prst="ellipse">
            <a:avLst/>
          </a:prstGeom>
          <a:solidFill>
            <a:srgbClr val="000000"/>
          </a:solidFill>
          <a:ln w="11113">
            <a:solidFill>
              <a:srgbClr val="333333"/>
            </a:solidFill>
            <a:round/>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45425" name="Group 106">
            <a:extLst>
              <a:ext uri="{FF2B5EF4-FFF2-40B4-BE49-F238E27FC236}">
                <a16:creationId xmlns:a16="http://schemas.microsoft.com/office/drawing/2014/main" id="{A13FA4E1-EA4B-48C6-AEF4-5099503C674C}"/>
              </a:ext>
            </a:extLst>
          </p:cNvPr>
          <p:cNvGrpSpPr>
            <a:grpSpLocks/>
          </p:cNvGrpSpPr>
          <p:nvPr/>
        </p:nvGrpSpPr>
        <p:grpSpPr bwMode="auto">
          <a:xfrm>
            <a:off x="6735763" y="4979988"/>
            <a:ext cx="258762" cy="417512"/>
            <a:chOff x="3870" y="1712"/>
            <a:chExt cx="173" cy="291"/>
          </a:xfrm>
        </p:grpSpPr>
        <p:sp>
          <p:nvSpPr>
            <p:cNvPr id="145552" name="Line 107">
              <a:extLst>
                <a:ext uri="{FF2B5EF4-FFF2-40B4-BE49-F238E27FC236}">
                  <a16:creationId xmlns:a16="http://schemas.microsoft.com/office/drawing/2014/main" id="{4DC14677-36AD-4D20-B562-F901B2EE6074}"/>
                </a:ext>
              </a:extLst>
            </p:cNvPr>
            <p:cNvSpPr>
              <a:spLocks noChangeShapeType="1"/>
            </p:cNvSpPr>
            <p:nvPr/>
          </p:nvSpPr>
          <p:spPr bwMode="auto">
            <a:xfrm flipH="1" flipV="1">
              <a:off x="3906" y="1774"/>
              <a:ext cx="137" cy="22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3" name="Freeform 108">
              <a:extLst>
                <a:ext uri="{FF2B5EF4-FFF2-40B4-BE49-F238E27FC236}">
                  <a16:creationId xmlns:a16="http://schemas.microsoft.com/office/drawing/2014/main" id="{70BAF307-0C82-4079-AC4F-14D9DC3832E5}"/>
                </a:ext>
              </a:extLst>
            </p:cNvPr>
            <p:cNvSpPr>
              <a:spLocks/>
            </p:cNvSpPr>
            <p:nvPr/>
          </p:nvSpPr>
          <p:spPr bwMode="auto">
            <a:xfrm>
              <a:off x="3870" y="1712"/>
              <a:ext cx="72" cy="86"/>
            </a:xfrm>
            <a:custGeom>
              <a:avLst/>
              <a:gdLst>
                <a:gd name="T0" fmla="*/ 72 w 72"/>
                <a:gd name="T1" fmla="*/ 46 h 86"/>
                <a:gd name="T2" fmla="*/ 0 w 72"/>
                <a:gd name="T3" fmla="*/ 0 h 86"/>
                <a:gd name="T4" fmla="*/ 7 w 72"/>
                <a:gd name="T5" fmla="*/ 86 h 86"/>
                <a:gd name="T6" fmla="*/ 72 w 72"/>
                <a:gd name="T7" fmla="*/ 46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86">
                  <a:moveTo>
                    <a:pt x="72" y="46"/>
                  </a:moveTo>
                  <a:lnTo>
                    <a:pt x="0" y="0"/>
                  </a:lnTo>
                  <a:lnTo>
                    <a:pt x="7" y="86"/>
                  </a:lnTo>
                  <a:lnTo>
                    <a:pt x="72"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26" name="Group 109">
            <a:extLst>
              <a:ext uri="{FF2B5EF4-FFF2-40B4-BE49-F238E27FC236}">
                <a16:creationId xmlns:a16="http://schemas.microsoft.com/office/drawing/2014/main" id="{1A274448-09DC-431E-8512-287F08444858}"/>
              </a:ext>
            </a:extLst>
          </p:cNvPr>
          <p:cNvGrpSpPr>
            <a:grpSpLocks/>
          </p:cNvGrpSpPr>
          <p:nvPr/>
        </p:nvGrpSpPr>
        <p:grpSpPr bwMode="auto">
          <a:xfrm>
            <a:off x="7167563" y="4979988"/>
            <a:ext cx="342900" cy="417512"/>
            <a:chOff x="4159" y="1712"/>
            <a:chExt cx="231" cy="291"/>
          </a:xfrm>
        </p:grpSpPr>
        <p:sp>
          <p:nvSpPr>
            <p:cNvPr id="145550" name="Line 110">
              <a:extLst>
                <a:ext uri="{FF2B5EF4-FFF2-40B4-BE49-F238E27FC236}">
                  <a16:creationId xmlns:a16="http://schemas.microsoft.com/office/drawing/2014/main" id="{E5E19CE7-14B7-462A-ACBC-273029FAD7FC}"/>
                </a:ext>
              </a:extLst>
            </p:cNvPr>
            <p:cNvSpPr>
              <a:spLocks noChangeShapeType="1"/>
            </p:cNvSpPr>
            <p:nvPr/>
          </p:nvSpPr>
          <p:spPr bwMode="auto">
            <a:xfrm flipV="1">
              <a:off x="4159" y="1768"/>
              <a:ext cx="186" cy="23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1" name="Freeform 111">
              <a:extLst>
                <a:ext uri="{FF2B5EF4-FFF2-40B4-BE49-F238E27FC236}">
                  <a16:creationId xmlns:a16="http://schemas.microsoft.com/office/drawing/2014/main" id="{D8FC7A98-084D-49AF-A6FD-03252A617C04}"/>
                </a:ext>
              </a:extLst>
            </p:cNvPr>
            <p:cNvSpPr>
              <a:spLocks/>
            </p:cNvSpPr>
            <p:nvPr/>
          </p:nvSpPr>
          <p:spPr bwMode="auto">
            <a:xfrm>
              <a:off x="4313" y="1712"/>
              <a:ext cx="77" cy="84"/>
            </a:xfrm>
            <a:custGeom>
              <a:avLst/>
              <a:gdLst>
                <a:gd name="T0" fmla="*/ 59 w 77"/>
                <a:gd name="T1" fmla="*/ 84 h 84"/>
                <a:gd name="T2" fmla="*/ 77 w 77"/>
                <a:gd name="T3" fmla="*/ 0 h 84"/>
                <a:gd name="T4" fmla="*/ 0 w 77"/>
                <a:gd name="T5" fmla="*/ 37 h 84"/>
                <a:gd name="T6" fmla="*/ 59 w 77"/>
                <a:gd name="T7" fmla="*/ 84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84">
                  <a:moveTo>
                    <a:pt x="59" y="84"/>
                  </a:moveTo>
                  <a:lnTo>
                    <a:pt x="77" y="0"/>
                  </a:lnTo>
                  <a:lnTo>
                    <a:pt x="0" y="37"/>
                  </a:lnTo>
                  <a:lnTo>
                    <a:pt x="59"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5427" name="Rectangle 112">
            <a:extLst>
              <a:ext uri="{FF2B5EF4-FFF2-40B4-BE49-F238E27FC236}">
                <a16:creationId xmlns:a16="http://schemas.microsoft.com/office/drawing/2014/main" id="{76C8010E-56AB-4C81-9692-E46778A805F7}"/>
              </a:ext>
            </a:extLst>
          </p:cNvPr>
          <p:cNvSpPr>
            <a:spLocks noChangeArrowheads="1"/>
          </p:cNvSpPr>
          <p:nvPr/>
        </p:nvSpPr>
        <p:spPr bwMode="auto">
          <a:xfrm>
            <a:off x="6305550" y="5397500"/>
            <a:ext cx="16176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5428" name="Rectangle 113">
            <a:extLst>
              <a:ext uri="{FF2B5EF4-FFF2-40B4-BE49-F238E27FC236}">
                <a16:creationId xmlns:a16="http://schemas.microsoft.com/office/drawing/2014/main" id="{CAC183B4-C5B6-452D-A52A-B267CE33675E}"/>
              </a:ext>
            </a:extLst>
          </p:cNvPr>
          <p:cNvSpPr>
            <a:spLocks noChangeArrowheads="1"/>
          </p:cNvSpPr>
          <p:nvPr/>
        </p:nvSpPr>
        <p:spPr bwMode="auto">
          <a:xfrm>
            <a:off x="6410325" y="5456238"/>
            <a:ext cx="15541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500" b="1"/>
              <a:t>Gate oxide rupture</a:t>
            </a:r>
            <a:endParaRPr lang="en-US" altLang="en-US" sz="1800" b="1">
              <a:solidFill>
                <a:schemeClr val="tx1"/>
              </a:solidFill>
            </a:endParaRPr>
          </a:p>
        </p:txBody>
      </p:sp>
      <p:sp>
        <p:nvSpPr>
          <p:cNvPr id="145429" name="Rectangle 114">
            <a:extLst>
              <a:ext uri="{FF2B5EF4-FFF2-40B4-BE49-F238E27FC236}">
                <a16:creationId xmlns:a16="http://schemas.microsoft.com/office/drawing/2014/main" id="{1A21068A-2F7C-4FBF-9D58-D71B0BE7F797}"/>
              </a:ext>
            </a:extLst>
          </p:cNvPr>
          <p:cNvSpPr>
            <a:spLocks noChangeArrowheads="1"/>
          </p:cNvSpPr>
          <p:nvPr/>
        </p:nvSpPr>
        <p:spPr bwMode="auto">
          <a:xfrm>
            <a:off x="8027988" y="4314825"/>
            <a:ext cx="1511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5430" name="Rectangle 115">
            <a:extLst>
              <a:ext uri="{FF2B5EF4-FFF2-40B4-BE49-F238E27FC236}">
                <a16:creationId xmlns:a16="http://schemas.microsoft.com/office/drawing/2014/main" id="{29F0BD41-23BD-46F2-A3BC-46F10E45CD65}"/>
              </a:ext>
            </a:extLst>
          </p:cNvPr>
          <p:cNvSpPr>
            <a:spLocks noChangeArrowheads="1"/>
          </p:cNvSpPr>
          <p:nvPr/>
        </p:nvSpPr>
        <p:spPr bwMode="auto">
          <a:xfrm>
            <a:off x="8131175" y="4371975"/>
            <a:ext cx="1438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500" b="1"/>
              <a:t>Gate metal fusing</a:t>
            </a:r>
            <a:endParaRPr lang="en-US" altLang="en-US" sz="1800" b="1">
              <a:solidFill>
                <a:schemeClr val="tx1"/>
              </a:solidFill>
            </a:endParaRPr>
          </a:p>
        </p:txBody>
      </p:sp>
      <p:sp>
        <p:nvSpPr>
          <p:cNvPr id="145431" name="Freeform 116">
            <a:extLst>
              <a:ext uri="{FF2B5EF4-FFF2-40B4-BE49-F238E27FC236}">
                <a16:creationId xmlns:a16="http://schemas.microsoft.com/office/drawing/2014/main" id="{7863D798-E60D-485E-A6CD-380B4D1CAE43}"/>
              </a:ext>
            </a:extLst>
          </p:cNvPr>
          <p:cNvSpPr>
            <a:spLocks/>
          </p:cNvSpPr>
          <p:nvPr/>
        </p:nvSpPr>
        <p:spPr bwMode="auto">
          <a:xfrm>
            <a:off x="6477000" y="4897438"/>
            <a:ext cx="2152650" cy="82550"/>
          </a:xfrm>
          <a:custGeom>
            <a:avLst/>
            <a:gdLst>
              <a:gd name="T0" fmla="*/ 2147483646 w 1445"/>
              <a:gd name="T1" fmla="*/ 0 h 58"/>
              <a:gd name="T2" fmla="*/ 2147483646 w 1445"/>
              <a:gd name="T3" fmla="*/ 2147483646 h 58"/>
              <a:gd name="T4" fmla="*/ 2147483646 w 1445"/>
              <a:gd name="T5" fmla="*/ 2147483646 h 58"/>
              <a:gd name="T6" fmla="*/ 2147483646 w 1445"/>
              <a:gd name="T7" fmla="*/ 2147483646 h 58"/>
              <a:gd name="T8" fmla="*/ 0 w 1445"/>
              <a:gd name="T9" fmla="*/ 2147483646 h 58"/>
              <a:gd name="T10" fmla="*/ 0 w 1445"/>
              <a:gd name="T11" fmla="*/ 2147483646 h 58"/>
              <a:gd name="T12" fmla="*/ 2147483646 w 1445"/>
              <a:gd name="T13" fmla="*/ 2147483646 h 58"/>
              <a:gd name="T14" fmla="*/ 2147483646 w 1445"/>
              <a:gd name="T15" fmla="*/ 2147483646 h 58"/>
              <a:gd name="T16" fmla="*/ 2147483646 w 1445"/>
              <a:gd name="T17" fmla="*/ 2147483646 h 58"/>
              <a:gd name="T18" fmla="*/ 2147483646 w 1445"/>
              <a:gd name="T19" fmla="*/ 2147483646 h 58"/>
              <a:gd name="T20" fmla="*/ 2147483646 w 1445"/>
              <a:gd name="T21" fmla="*/ 2147483646 h 58"/>
              <a:gd name="T22" fmla="*/ 2147483646 w 1445"/>
              <a:gd name="T23" fmla="*/ 2147483646 h 58"/>
              <a:gd name="T24" fmla="*/ 2147483646 w 1445"/>
              <a:gd name="T25" fmla="*/ 2147483646 h 58"/>
              <a:gd name="T26" fmla="*/ 2147483646 w 1445"/>
              <a:gd name="T27" fmla="*/ 2147483646 h 58"/>
              <a:gd name="T28" fmla="*/ 2147483646 w 1445"/>
              <a:gd name="T29" fmla="*/ 2147483646 h 58"/>
              <a:gd name="T30" fmla="*/ 2147483646 w 1445"/>
              <a:gd name="T31" fmla="*/ 2147483646 h 58"/>
              <a:gd name="T32" fmla="*/ 2147483646 w 1445"/>
              <a:gd name="T33" fmla="*/ 2147483646 h 58"/>
              <a:gd name="T34" fmla="*/ 2147483646 w 1445"/>
              <a:gd name="T35" fmla="*/ 2147483646 h 58"/>
              <a:gd name="T36" fmla="*/ 2147483646 w 1445"/>
              <a:gd name="T37" fmla="*/ 2147483646 h 58"/>
              <a:gd name="T38" fmla="*/ 2147483646 w 1445"/>
              <a:gd name="T39" fmla="*/ 0 h 58"/>
              <a:gd name="T40" fmla="*/ 2147483646 w 1445"/>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5" h="58">
                <a:moveTo>
                  <a:pt x="10" y="0"/>
                </a:moveTo>
                <a:lnTo>
                  <a:pt x="6" y="1"/>
                </a:lnTo>
                <a:lnTo>
                  <a:pt x="4" y="4"/>
                </a:lnTo>
                <a:lnTo>
                  <a:pt x="2" y="6"/>
                </a:lnTo>
                <a:lnTo>
                  <a:pt x="0" y="10"/>
                </a:lnTo>
                <a:lnTo>
                  <a:pt x="0" y="49"/>
                </a:lnTo>
                <a:lnTo>
                  <a:pt x="2" y="52"/>
                </a:lnTo>
                <a:lnTo>
                  <a:pt x="4" y="56"/>
                </a:lnTo>
                <a:lnTo>
                  <a:pt x="6" y="57"/>
                </a:lnTo>
                <a:lnTo>
                  <a:pt x="10" y="58"/>
                </a:lnTo>
                <a:lnTo>
                  <a:pt x="1436" y="58"/>
                </a:lnTo>
                <a:lnTo>
                  <a:pt x="1439" y="57"/>
                </a:lnTo>
                <a:lnTo>
                  <a:pt x="1443" y="56"/>
                </a:lnTo>
                <a:lnTo>
                  <a:pt x="1444" y="52"/>
                </a:lnTo>
                <a:lnTo>
                  <a:pt x="1445" y="49"/>
                </a:lnTo>
                <a:lnTo>
                  <a:pt x="1445" y="10"/>
                </a:lnTo>
                <a:lnTo>
                  <a:pt x="1444" y="6"/>
                </a:lnTo>
                <a:lnTo>
                  <a:pt x="1443" y="4"/>
                </a:lnTo>
                <a:lnTo>
                  <a:pt x="1439" y="1"/>
                </a:lnTo>
                <a:lnTo>
                  <a:pt x="1436" y="0"/>
                </a:lnTo>
                <a:lnTo>
                  <a:pt x="10" y="0"/>
                </a:lnTo>
                <a:close/>
              </a:path>
            </a:pathLst>
          </a:custGeom>
          <a:solidFill>
            <a:srgbClr val="CCFFCC"/>
          </a:solidFill>
          <a:ln w="22225">
            <a:solidFill>
              <a:srgbClr val="000000"/>
            </a:solidFill>
            <a:prstDash val="solid"/>
            <a:round/>
            <a:headEnd/>
            <a:tailEnd/>
          </a:ln>
        </p:spPr>
        <p:txBody>
          <a:bodyPr/>
          <a:lstStyle/>
          <a:p>
            <a:endParaRPr lang="en-US"/>
          </a:p>
        </p:txBody>
      </p:sp>
      <p:sp>
        <p:nvSpPr>
          <p:cNvPr id="145432" name="Freeform 117">
            <a:extLst>
              <a:ext uri="{FF2B5EF4-FFF2-40B4-BE49-F238E27FC236}">
                <a16:creationId xmlns:a16="http://schemas.microsoft.com/office/drawing/2014/main" id="{2E8AD26C-15EB-4138-B1E7-827D7E1B1BC6}"/>
              </a:ext>
            </a:extLst>
          </p:cNvPr>
          <p:cNvSpPr>
            <a:spLocks/>
          </p:cNvSpPr>
          <p:nvPr/>
        </p:nvSpPr>
        <p:spPr bwMode="auto">
          <a:xfrm>
            <a:off x="7148513" y="4522788"/>
            <a:ext cx="628650" cy="381000"/>
          </a:xfrm>
          <a:custGeom>
            <a:avLst/>
            <a:gdLst>
              <a:gd name="T0" fmla="*/ 2147483646 w 422"/>
              <a:gd name="T1" fmla="*/ 2147483646 h 266"/>
              <a:gd name="T2" fmla="*/ 2147483646 w 422"/>
              <a:gd name="T3" fmla="*/ 2147483646 h 266"/>
              <a:gd name="T4" fmla="*/ 2147483646 w 422"/>
              <a:gd name="T5" fmla="*/ 2147483646 h 266"/>
              <a:gd name="T6" fmla="*/ 2147483646 w 422"/>
              <a:gd name="T7" fmla="*/ 2147483646 h 266"/>
              <a:gd name="T8" fmla="*/ 2147483646 w 422"/>
              <a:gd name="T9" fmla="*/ 2147483646 h 266"/>
              <a:gd name="T10" fmla="*/ 2147483646 w 422"/>
              <a:gd name="T11" fmla="*/ 2147483646 h 266"/>
              <a:gd name="T12" fmla="*/ 2147483646 w 422"/>
              <a:gd name="T13" fmla="*/ 2147483646 h 266"/>
              <a:gd name="T14" fmla="*/ 2147483646 w 422"/>
              <a:gd name="T15" fmla="*/ 2147483646 h 266"/>
              <a:gd name="T16" fmla="*/ 2147483646 w 422"/>
              <a:gd name="T17" fmla="*/ 2147483646 h 266"/>
              <a:gd name="T18" fmla="*/ 2147483646 w 422"/>
              <a:gd name="T19" fmla="*/ 2147483646 h 266"/>
              <a:gd name="T20" fmla="*/ 2147483646 w 422"/>
              <a:gd name="T21" fmla="*/ 2147483646 h 266"/>
              <a:gd name="T22" fmla="*/ 2147483646 w 422"/>
              <a:gd name="T23" fmla="*/ 2147483646 h 266"/>
              <a:gd name="T24" fmla="*/ 2147483646 w 422"/>
              <a:gd name="T25" fmla="*/ 2147483646 h 266"/>
              <a:gd name="T26" fmla="*/ 2147483646 w 422"/>
              <a:gd name="T27" fmla="*/ 2147483646 h 266"/>
              <a:gd name="T28" fmla="*/ 2147483646 w 422"/>
              <a:gd name="T29" fmla="*/ 2147483646 h 266"/>
              <a:gd name="T30" fmla="*/ 2147483646 w 422"/>
              <a:gd name="T31" fmla="*/ 2147483646 h 266"/>
              <a:gd name="T32" fmla="*/ 2147483646 w 422"/>
              <a:gd name="T33" fmla="*/ 2147483646 h 266"/>
              <a:gd name="T34" fmla="*/ 2147483646 w 422"/>
              <a:gd name="T35" fmla="*/ 2147483646 h 266"/>
              <a:gd name="T36" fmla="*/ 2147483646 w 422"/>
              <a:gd name="T37" fmla="*/ 2147483646 h 266"/>
              <a:gd name="T38" fmla="*/ 2147483646 w 422"/>
              <a:gd name="T39" fmla="*/ 2147483646 h 266"/>
              <a:gd name="T40" fmla="*/ 2147483646 w 422"/>
              <a:gd name="T41" fmla="*/ 2147483646 h 266"/>
              <a:gd name="T42" fmla="*/ 2147483646 w 422"/>
              <a:gd name="T43" fmla="*/ 2147483646 h 266"/>
              <a:gd name="T44" fmla="*/ 2147483646 w 422"/>
              <a:gd name="T45" fmla="*/ 2147483646 h 266"/>
              <a:gd name="T46" fmla="*/ 2147483646 w 422"/>
              <a:gd name="T47" fmla="*/ 2147483646 h 266"/>
              <a:gd name="T48" fmla="*/ 2147483646 w 422"/>
              <a:gd name="T49" fmla="*/ 2147483646 h 266"/>
              <a:gd name="T50" fmla="*/ 2147483646 w 422"/>
              <a:gd name="T51" fmla="*/ 2147483646 h 266"/>
              <a:gd name="T52" fmla="*/ 2147483646 w 422"/>
              <a:gd name="T53" fmla="*/ 2147483646 h 266"/>
              <a:gd name="T54" fmla="*/ 2147483646 w 422"/>
              <a:gd name="T55" fmla="*/ 2147483646 h 266"/>
              <a:gd name="T56" fmla="*/ 2147483646 w 422"/>
              <a:gd name="T57" fmla="*/ 2147483646 h 266"/>
              <a:gd name="T58" fmla="*/ 2147483646 w 422"/>
              <a:gd name="T59" fmla="*/ 2147483646 h 266"/>
              <a:gd name="T60" fmla="*/ 2147483646 w 422"/>
              <a:gd name="T61" fmla="*/ 2147483646 h 266"/>
              <a:gd name="T62" fmla="*/ 2147483646 w 422"/>
              <a:gd name="T63" fmla="*/ 2147483646 h 266"/>
              <a:gd name="T64" fmla="*/ 2147483646 w 422"/>
              <a:gd name="T65" fmla="*/ 2147483646 h 266"/>
              <a:gd name="T66" fmla="*/ 2147483646 w 422"/>
              <a:gd name="T67" fmla="*/ 2147483646 h 266"/>
              <a:gd name="T68" fmla="*/ 2147483646 w 422"/>
              <a:gd name="T69" fmla="*/ 2147483646 h 266"/>
              <a:gd name="T70" fmla="*/ 2147483646 w 422"/>
              <a:gd name="T71" fmla="*/ 2147483646 h 266"/>
              <a:gd name="T72" fmla="*/ 2147483646 w 422"/>
              <a:gd name="T73" fmla="*/ 2147483646 h 266"/>
              <a:gd name="T74" fmla="*/ 2147483646 w 422"/>
              <a:gd name="T75" fmla="*/ 0 h 266"/>
              <a:gd name="T76" fmla="*/ 2147483646 w 422"/>
              <a:gd name="T77" fmla="*/ 2147483646 h 266"/>
              <a:gd name="T78" fmla="*/ 2147483646 w 422"/>
              <a:gd name="T79" fmla="*/ 2147483646 h 266"/>
              <a:gd name="T80" fmla="*/ 2147483646 w 422"/>
              <a:gd name="T81" fmla="*/ 2147483646 h 266"/>
              <a:gd name="T82" fmla="*/ 2147483646 w 422"/>
              <a:gd name="T83" fmla="*/ 2147483646 h 266"/>
              <a:gd name="T84" fmla="*/ 2147483646 w 422"/>
              <a:gd name="T85" fmla="*/ 2147483646 h 266"/>
              <a:gd name="T86" fmla="*/ 2147483646 w 422"/>
              <a:gd name="T87" fmla="*/ 2147483646 h 266"/>
              <a:gd name="T88" fmla="*/ 2147483646 w 422"/>
              <a:gd name="T89" fmla="*/ 2147483646 h 266"/>
              <a:gd name="T90" fmla="*/ 2147483646 w 422"/>
              <a:gd name="T91" fmla="*/ 2147483646 h 266"/>
              <a:gd name="T92" fmla="*/ 2147483646 w 422"/>
              <a:gd name="T93" fmla="*/ 2147483646 h 266"/>
              <a:gd name="T94" fmla="*/ 2147483646 w 422"/>
              <a:gd name="T95" fmla="*/ 2147483646 h 266"/>
              <a:gd name="T96" fmla="*/ 2147483646 w 422"/>
              <a:gd name="T97" fmla="*/ 2147483646 h 266"/>
              <a:gd name="T98" fmla="*/ 2147483646 w 422"/>
              <a:gd name="T99" fmla="*/ 2147483646 h 266"/>
              <a:gd name="T100" fmla="*/ 2147483646 w 422"/>
              <a:gd name="T101" fmla="*/ 2147483646 h 266"/>
              <a:gd name="T102" fmla="*/ 2147483646 w 422"/>
              <a:gd name="T103" fmla="*/ 2147483646 h 266"/>
              <a:gd name="T104" fmla="*/ 2147483646 w 422"/>
              <a:gd name="T105" fmla="*/ 2147483646 h 266"/>
              <a:gd name="T106" fmla="*/ 2147483646 w 422"/>
              <a:gd name="T107" fmla="*/ 2147483646 h 266"/>
              <a:gd name="T108" fmla="*/ 2147483646 w 422"/>
              <a:gd name="T109" fmla="*/ 2147483646 h 266"/>
              <a:gd name="T110" fmla="*/ 2147483646 w 422"/>
              <a:gd name="T111" fmla="*/ 2147483646 h 2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2" h="266">
                <a:moveTo>
                  <a:pt x="7" y="264"/>
                </a:moveTo>
                <a:lnTo>
                  <a:pt x="20" y="260"/>
                </a:lnTo>
                <a:lnTo>
                  <a:pt x="16" y="247"/>
                </a:lnTo>
                <a:lnTo>
                  <a:pt x="14" y="232"/>
                </a:lnTo>
                <a:lnTo>
                  <a:pt x="15" y="218"/>
                </a:lnTo>
                <a:lnTo>
                  <a:pt x="16" y="210"/>
                </a:lnTo>
                <a:lnTo>
                  <a:pt x="9" y="210"/>
                </a:lnTo>
                <a:lnTo>
                  <a:pt x="15" y="216"/>
                </a:lnTo>
                <a:lnTo>
                  <a:pt x="19" y="208"/>
                </a:lnTo>
                <a:lnTo>
                  <a:pt x="13" y="203"/>
                </a:lnTo>
                <a:lnTo>
                  <a:pt x="19" y="208"/>
                </a:lnTo>
                <a:lnTo>
                  <a:pt x="27" y="192"/>
                </a:lnTo>
                <a:lnTo>
                  <a:pt x="33" y="184"/>
                </a:lnTo>
                <a:lnTo>
                  <a:pt x="39" y="176"/>
                </a:lnTo>
                <a:lnTo>
                  <a:pt x="48" y="168"/>
                </a:lnTo>
                <a:lnTo>
                  <a:pt x="59" y="161"/>
                </a:lnTo>
                <a:lnTo>
                  <a:pt x="53" y="156"/>
                </a:lnTo>
                <a:lnTo>
                  <a:pt x="56" y="162"/>
                </a:lnTo>
                <a:lnTo>
                  <a:pt x="68" y="156"/>
                </a:lnTo>
                <a:lnTo>
                  <a:pt x="81" y="152"/>
                </a:lnTo>
                <a:lnTo>
                  <a:pt x="92" y="150"/>
                </a:lnTo>
                <a:lnTo>
                  <a:pt x="90" y="144"/>
                </a:lnTo>
                <a:lnTo>
                  <a:pt x="90" y="151"/>
                </a:lnTo>
                <a:lnTo>
                  <a:pt x="101" y="150"/>
                </a:lnTo>
                <a:lnTo>
                  <a:pt x="113" y="150"/>
                </a:lnTo>
                <a:lnTo>
                  <a:pt x="126" y="151"/>
                </a:lnTo>
                <a:lnTo>
                  <a:pt x="155" y="153"/>
                </a:lnTo>
                <a:lnTo>
                  <a:pt x="185" y="156"/>
                </a:lnTo>
                <a:lnTo>
                  <a:pt x="215" y="158"/>
                </a:lnTo>
                <a:lnTo>
                  <a:pt x="243" y="159"/>
                </a:lnTo>
                <a:lnTo>
                  <a:pt x="255" y="158"/>
                </a:lnTo>
                <a:lnTo>
                  <a:pt x="266" y="157"/>
                </a:lnTo>
                <a:lnTo>
                  <a:pt x="268" y="157"/>
                </a:lnTo>
                <a:lnTo>
                  <a:pt x="278" y="155"/>
                </a:lnTo>
                <a:lnTo>
                  <a:pt x="285" y="151"/>
                </a:lnTo>
                <a:lnTo>
                  <a:pt x="290" y="147"/>
                </a:lnTo>
                <a:lnTo>
                  <a:pt x="292" y="146"/>
                </a:lnTo>
                <a:lnTo>
                  <a:pt x="296" y="140"/>
                </a:lnTo>
                <a:lnTo>
                  <a:pt x="298" y="135"/>
                </a:lnTo>
                <a:lnTo>
                  <a:pt x="301" y="129"/>
                </a:lnTo>
                <a:lnTo>
                  <a:pt x="302" y="122"/>
                </a:lnTo>
                <a:lnTo>
                  <a:pt x="301" y="105"/>
                </a:lnTo>
                <a:lnTo>
                  <a:pt x="297" y="87"/>
                </a:lnTo>
                <a:lnTo>
                  <a:pt x="292" y="69"/>
                </a:lnTo>
                <a:lnTo>
                  <a:pt x="289" y="53"/>
                </a:lnTo>
                <a:lnTo>
                  <a:pt x="287" y="39"/>
                </a:lnTo>
                <a:lnTo>
                  <a:pt x="287" y="34"/>
                </a:lnTo>
                <a:lnTo>
                  <a:pt x="280" y="34"/>
                </a:lnTo>
                <a:lnTo>
                  <a:pt x="285" y="39"/>
                </a:lnTo>
                <a:lnTo>
                  <a:pt x="287" y="34"/>
                </a:lnTo>
                <a:lnTo>
                  <a:pt x="281" y="29"/>
                </a:lnTo>
                <a:lnTo>
                  <a:pt x="287" y="34"/>
                </a:lnTo>
                <a:lnTo>
                  <a:pt x="292" y="28"/>
                </a:lnTo>
                <a:lnTo>
                  <a:pt x="299" y="20"/>
                </a:lnTo>
                <a:lnTo>
                  <a:pt x="293" y="16"/>
                </a:lnTo>
                <a:lnTo>
                  <a:pt x="297" y="22"/>
                </a:lnTo>
                <a:lnTo>
                  <a:pt x="305" y="17"/>
                </a:lnTo>
                <a:lnTo>
                  <a:pt x="315" y="14"/>
                </a:lnTo>
                <a:lnTo>
                  <a:pt x="311" y="7"/>
                </a:lnTo>
                <a:lnTo>
                  <a:pt x="311" y="14"/>
                </a:lnTo>
                <a:lnTo>
                  <a:pt x="321" y="14"/>
                </a:lnTo>
                <a:lnTo>
                  <a:pt x="321" y="7"/>
                </a:lnTo>
                <a:lnTo>
                  <a:pt x="319" y="13"/>
                </a:lnTo>
                <a:lnTo>
                  <a:pt x="328" y="17"/>
                </a:lnTo>
                <a:lnTo>
                  <a:pt x="331" y="9"/>
                </a:lnTo>
                <a:lnTo>
                  <a:pt x="326" y="16"/>
                </a:lnTo>
                <a:lnTo>
                  <a:pt x="334" y="23"/>
                </a:lnTo>
                <a:lnTo>
                  <a:pt x="339" y="28"/>
                </a:lnTo>
                <a:lnTo>
                  <a:pt x="344" y="34"/>
                </a:lnTo>
                <a:lnTo>
                  <a:pt x="348" y="43"/>
                </a:lnTo>
                <a:lnTo>
                  <a:pt x="354" y="37"/>
                </a:lnTo>
                <a:lnTo>
                  <a:pt x="346" y="37"/>
                </a:lnTo>
                <a:lnTo>
                  <a:pt x="350" y="48"/>
                </a:lnTo>
                <a:lnTo>
                  <a:pt x="355" y="61"/>
                </a:lnTo>
                <a:lnTo>
                  <a:pt x="358" y="76"/>
                </a:lnTo>
                <a:lnTo>
                  <a:pt x="363" y="92"/>
                </a:lnTo>
                <a:lnTo>
                  <a:pt x="367" y="109"/>
                </a:lnTo>
                <a:lnTo>
                  <a:pt x="375" y="145"/>
                </a:lnTo>
                <a:lnTo>
                  <a:pt x="384" y="181"/>
                </a:lnTo>
                <a:lnTo>
                  <a:pt x="387" y="198"/>
                </a:lnTo>
                <a:lnTo>
                  <a:pt x="392" y="214"/>
                </a:lnTo>
                <a:lnTo>
                  <a:pt x="396" y="228"/>
                </a:lnTo>
                <a:lnTo>
                  <a:pt x="401" y="242"/>
                </a:lnTo>
                <a:lnTo>
                  <a:pt x="404" y="253"/>
                </a:lnTo>
                <a:lnTo>
                  <a:pt x="407" y="258"/>
                </a:lnTo>
                <a:lnTo>
                  <a:pt x="411" y="266"/>
                </a:lnTo>
                <a:lnTo>
                  <a:pt x="422" y="256"/>
                </a:lnTo>
                <a:lnTo>
                  <a:pt x="417" y="247"/>
                </a:lnTo>
                <a:lnTo>
                  <a:pt x="411" y="253"/>
                </a:lnTo>
                <a:lnTo>
                  <a:pt x="419" y="253"/>
                </a:lnTo>
                <a:lnTo>
                  <a:pt x="415" y="242"/>
                </a:lnTo>
                <a:lnTo>
                  <a:pt x="410" y="228"/>
                </a:lnTo>
                <a:lnTo>
                  <a:pt x="407" y="214"/>
                </a:lnTo>
                <a:lnTo>
                  <a:pt x="402" y="198"/>
                </a:lnTo>
                <a:lnTo>
                  <a:pt x="398" y="181"/>
                </a:lnTo>
                <a:lnTo>
                  <a:pt x="390" y="145"/>
                </a:lnTo>
                <a:lnTo>
                  <a:pt x="381" y="109"/>
                </a:lnTo>
                <a:lnTo>
                  <a:pt x="378" y="92"/>
                </a:lnTo>
                <a:lnTo>
                  <a:pt x="373" y="76"/>
                </a:lnTo>
                <a:lnTo>
                  <a:pt x="369" y="61"/>
                </a:lnTo>
                <a:lnTo>
                  <a:pt x="364" y="48"/>
                </a:lnTo>
                <a:lnTo>
                  <a:pt x="361" y="37"/>
                </a:lnTo>
                <a:lnTo>
                  <a:pt x="358" y="32"/>
                </a:lnTo>
                <a:lnTo>
                  <a:pt x="355" y="24"/>
                </a:lnTo>
                <a:lnTo>
                  <a:pt x="349" y="29"/>
                </a:lnTo>
                <a:lnTo>
                  <a:pt x="355" y="25"/>
                </a:lnTo>
                <a:lnTo>
                  <a:pt x="350" y="17"/>
                </a:lnTo>
                <a:lnTo>
                  <a:pt x="345" y="12"/>
                </a:lnTo>
                <a:lnTo>
                  <a:pt x="337" y="5"/>
                </a:lnTo>
                <a:lnTo>
                  <a:pt x="334" y="3"/>
                </a:lnTo>
                <a:lnTo>
                  <a:pt x="325" y="0"/>
                </a:lnTo>
                <a:lnTo>
                  <a:pt x="321" y="0"/>
                </a:lnTo>
                <a:lnTo>
                  <a:pt x="311" y="0"/>
                </a:lnTo>
                <a:lnTo>
                  <a:pt x="309" y="1"/>
                </a:lnTo>
                <a:lnTo>
                  <a:pt x="299" y="3"/>
                </a:lnTo>
                <a:lnTo>
                  <a:pt x="291" y="8"/>
                </a:lnTo>
                <a:lnTo>
                  <a:pt x="289" y="9"/>
                </a:lnTo>
                <a:lnTo>
                  <a:pt x="281" y="17"/>
                </a:lnTo>
                <a:lnTo>
                  <a:pt x="277" y="24"/>
                </a:lnTo>
                <a:lnTo>
                  <a:pt x="277" y="25"/>
                </a:lnTo>
                <a:lnTo>
                  <a:pt x="274" y="28"/>
                </a:lnTo>
                <a:lnTo>
                  <a:pt x="273" y="34"/>
                </a:lnTo>
                <a:lnTo>
                  <a:pt x="273" y="39"/>
                </a:lnTo>
                <a:lnTo>
                  <a:pt x="274" y="53"/>
                </a:lnTo>
                <a:lnTo>
                  <a:pt x="278" y="69"/>
                </a:lnTo>
                <a:lnTo>
                  <a:pt x="283" y="87"/>
                </a:lnTo>
                <a:lnTo>
                  <a:pt x="286" y="105"/>
                </a:lnTo>
                <a:lnTo>
                  <a:pt x="287" y="122"/>
                </a:lnTo>
                <a:lnTo>
                  <a:pt x="286" y="129"/>
                </a:lnTo>
                <a:lnTo>
                  <a:pt x="284" y="135"/>
                </a:lnTo>
                <a:lnTo>
                  <a:pt x="291" y="135"/>
                </a:lnTo>
                <a:lnTo>
                  <a:pt x="285" y="129"/>
                </a:lnTo>
                <a:lnTo>
                  <a:pt x="281" y="135"/>
                </a:lnTo>
                <a:lnTo>
                  <a:pt x="287" y="140"/>
                </a:lnTo>
                <a:lnTo>
                  <a:pt x="284" y="134"/>
                </a:lnTo>
                <a:lnTo>
                  <a:pt x="278" y="139"/>
                </a:lnTo>
                <a:lnTo>
                  <a:pt x="272" y="141"/>
                </a:lnTo>
                <a:lnTo>
                  <a:pt x="262" y="144"/>
                </a:lnTo>
                <a:lnTo>
                  <a:pt x="266" y="150"/>
                </a:lnTo>
                <a:lnTo>
                  <a:pt x="266" y="143"/>
                </a:lnTo>
                <a:lnTo>
                  <a:pt x="255" y="144"/>
                </a:lnTo>
                <a:lnTo>
                  <a:pt x="243" y="145"/>
                </a:lnTo>
                <a:lnTo>
                  <a:pt x="215" y="144"/>
                </a:lnTo>
                <a:lnTo>
                  <a:pt x="185" y="141"/>
                </a:lnTo>
                <a:lnTo>
                  <a:pt x="155" y="139"/>
                </a:lnTo>
                <a:lnTo>
                  <a:pt x="126" y="137"/>
                </a:lnTo>
                <a:lnTo>
                  <a:pt x="113" y="135"/>
                </a:lnTo>
                <a:lnTo>
                  <a:pt x="101" y="135"/>
                </a:lnTo>
                <a:lnTo>
                  <a:pt x="90" y="137"/>
                </a:lnTo>
                <a:lnTo>
                  <a:pt x="86" y="137"/>
                </a:lnTo>
                <a:lnTo>
                  <a:pt x="79" y="138"/>
                </a:lnTo>
                <a:lnTo>
                  <a:pt x="62" y="143"/>
                </a:lnTo>
                <a:lnTo>
                  <a:pt x="50" y="149"/>
                </a:lnTo>
                <a:lnTo>
                  <a:pt x="48" y="150"/>
                </a:lnTo>
                <a:lnTo>
                  <a:pt x="37" y="157"/>
                </a:lnTo>
                <a:lnTo>
                  <a:pt x="29" y="166"/>
                </a:lnTo>
                <a:lnTo>
                  <a:pt x="22" y="173"/>
                </a:lnTo>
                <a:lnTo>
                  <a:pt x="16" y="181"/>
                </a:lnTo>
                <a:lnTo>
                  <a:pt x="8" y="198"/>
                </a:lnTo>
                <a:lnTo>
                  <a:pt x="8" y="199"/>
                </a:lnTo>
                <a:lnTo>
                  <a:pt x="4" y="205"/>
                </a:lnTo>
                <a:lnTo>
                  <a:pt x="2" y="210"/>
                </a:lnTo>
                <a:lnTo>
                  <a:pt x="1" y="218"/>
                </a:lnTo>
                <a:lnTo>
                  <a:pt x="0" y="232"/>
                </a:lnTo>
                <a:lnTo>
                  <a:pt x="2" y="247"/>
                </a:lnTo>
                <a:lnTo>
                  <a:pt x="7" y="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33" name="Freeform 118">
            <a:extLst>
              <a:ext uri="{FF2B5EF4-FFF2-40B4-BE49-F238E27FC236}">
                <a16:creationId xmlns:a16="http://schemas.microsoft.com/office/drawing/2014/main" id="{4A77BDA3-4E60-4AB4-B343-D186A70D9775}"/>
              </a:ext>
            </a:extLst>
          </p:cNvPr>
          <p:cNvSpPr>
            <a:spLocks/>
          </p:cNvSpPr>
          <p:nvPr/>
        </p:nvSpPr>
        <p:spPr bwMode="auto">
          <a:xfrm>
            <a:off x="7916863" y="4522788"/>
            <a:ext cx="458787" cy="377825"/>
          </a:xfrm>
          <a:custGeom>
            <a:avLst/>
            <a:gdLst>
              <a:gd name="T0" fmla="*/ 2147483646 w 308"/>
              <a:gd name="T1" fmla="*/ 2147483646 h 264"/>
              <a:gd name="T2" fmla="*/ 2147483646 w 308"/>
              <a:gd name="T3" fmla="*/ 2147483646 h 264"/>
              <a:gd name="T4" fmla="*/ 2147483646 w 308"/>
              <a:gd name="T5" fmla="*/ 2147483646 h 264"/>
              <a:gd name="T6" fmla="*/ 2147483646 w 308"/>
              <a:gd name="T7" fmla="*/ 2147483646 h 264"/>
              <a:gd name="T8" fmla="*/ 2147483646 w 308"/>
              <a:gd name="T9" fmla="*/ 2147483646 h 264"/>
              <a:gd name="T10" fmla="*/ 2147483646 w 308"/>
              <a:gd name="T11" fmla="*/ 2147483646 h 264"/>
              <a:gd name="T12" fmla="*/ 2147483646 w 308"/>
              <a:gd name="T13" fmla="*/ 2147483646 h 264"/>
              <a:gd name="T14" fmla="*/ 2147483646 w 308"/>
              <a:gd name="T15" fmla="*/ 2147483646 h 264"/>
              <a:gd name="T16" fmla="*/ 2147483646 w 308"/>
              <a:gd name="T17" fmla="*/ 2147483646 h 264"/>
              <a:gd name="T18" fmla="*/ 2147483646 w 308"/>
              <a:gd name="T19" fmla="*/ 2147483646 h 264"/>
              <a:gd name="T20" fmla="*/ 2147483646 w 308"/>
              <a:gd name="T21" fmla="*/ 2147483646 h 264"/>
              <a:gd name="T22" fmla="*/ 2147483646 w 308"/>
              <a:gd name="T23" fmla="*/ 2147483646 h 264"/>
              <a:gd name="T24" fmla="*/ 2147483646 w 308"/>
              <a:gd name="T25" fmla="*/ 2147483646 h 264"/>
              <a:gd name="T26" fmla="*/ 2147483646 w 308"/>
              <a:gd name="T27" fmla="*/ 2147483646 h 264"/>
              <a:gd name="T28" fmla="*/ 2147483646 w 308"/>
              <a:gd name="T29" fmla="*/ 2147483646 h 264"/>
              <a:gd name="T30" fmla="*/ 2147483646 w 308"/>
              <a:gd name="T31" fmla="*/ 2147483646 h 264"/>
              <a:gd name="T32" fmla="*/ 2147483646 w 308"/>
              <a:gd name="T33" fmla="*/ 2147483646 h 264"/>
              <a:gd name="T34" fmla="*/ 2147483646 w 308"/>
              <a:gd name="T35" fmla="*/ 0 h 264"/>
              <a:gd name="T36" fmla="*/ 2147483646 w 308"/>
              <a:gd name="T37" fmla="*/ 2147483646 h 264"/>
              <a:gd name="T38" fmla="*/ 2147483646 w 308"/>
              <a:gd name="T39" fmla="*/ 2147483646 h 264"/>
              <a:gd name="T40" fmla="*/ 2147483646 w 308"/>
              <a:gd name="T41" fmla="*/ 2147483646 h 264"/>
              <a:gd name="T42" fmla="*/ 2147483646 w 308"/>
              <a:gd name="T43" fmla="*/ 2147483646 h 264"/>
              <a:gd name="T44" fmla="*/ 2147483646 w 308"/>
              <a:gd name="T45" fmla="*/ 2147483646 h 264"/>
              <a:gd name="T46" fmla="*/ 2147483646 w 308"/>
              <a:gd name="T47" fmla="*/ 2147483646 h 264"/>
              <a:gd name="T48" fmla="*/ 2147483646 w 308"/>
              <a:gd name="T49" fmla="*/ 2147483646 h 264"/>
              <a:gd name="T50" fmla="*/ 2147483646 w 308"/>
              <a:gd name="T51" fmla="*/ 2147483646 h 264"/>
              <a:gd name="T52" fmla="*/ 2147483646 w 308"/>
              <a:gd name="T53" fmla="*/ 2147483646 h 264"/>
              <a:gd name="T54" fmla="*/ 2147483646 w 308"/>
              <a:gd name="T55" fmla="*/ 2147483646 h 264"/>
              <a:gd name="T56" fmla="*/ 2147483646 w 308"/>
              <a:gd name="T57" fmla="*/ 2147483646 h 264"/>
              <a:gd name="T58" fmla="*/ 2147483646 w 308"/>
              <a:gd name="T59" fmla="*/ 2147483646 h 264"/>
              <a:gd name="T60" fmla="*/ 2147483646 w 308"/>
              <a:gd name="T61" fmla="*/ 2147483646 h 264"/>
              <a:gd name="T62" fmla="*/ 2147483646 w 308"/>
              <a:gd name="T63" fmla="*/ 2147483646 h 264"/>
              <a:gd name="T64" fmla="*/ 2147483646 w 308"/>
              <a:gd name="T65" fmla="*/ 2147483646 h 264"/>
              <a:gd name="T66" fmla="*/ 2147483646 w 308"/>
              <a:gd name="T67" fmla="*/ 2147483646 h 264"/>
              <a:gd name="T68" fmla="*/ 2147483646 w 308"/>
              <a:gd name="T69" fmla="*/ 2147483646 h 264"/>
              <a:gd name="T70" fmla="*/ 2147483646 w 308"/>
              <a:gd name="T71" fmla="*/ 2147483646 h 264"/>
              <a:gd name="T72" fmla="*/ 2147483646 w 308"/>
              <a:gd name="T73" fmla="*/ 2147483646 h 264"/>
              <a:gd name="T74" fmla="*/ 2147483646 w 308"/>
              <a:gd name="T75" fmla="*/ 2147483646 h 264"/>
              <a:gd name="T76" fmla="*/ 2147483646 w 308"/>
              <a:gd name="T77" fmla="*/ 2147483646 h 264"/>
              <a:gd name="T78" fmla="*/ 2147483646 w 308"/>
              <a:gd name="T79" fmla="*/ 2147483646 h 264"/>
              <a:gd name="T80" fmla="*/ 2147483646 w 308"/>
              <a:gd name="T81" fmla="*/ 2147483646 h 264"/>
              <a:gd name="T82" fmla="*/ 2147483646 w 308"/>
              <a:gd name="T83" fmla="*/ 2147483646 h 264"/>
              <a:gd name="T84" fmla="*/ 2147483646 w 308"/>
              <a:gd name="T85" fmla="*/ 2147483646 h 264"/>
              <a:gd name="T86" fmla="*/ 2147483646 w 308"/>
              <a:gd name="T87" fmla="*/ 2147483646 h 264"/>
              <a:gd name="T88" fmla="*/ 2147483646 w 308"/>
              <a:gd name="T89" fmla="*/ 2147483646 h 264"/>
              <a:gd name="T90" fmla="*/ 2147483646 w 308"/>
              <a:gd name="T91" fmla="*/ 2147483646 h 264"/>
              <a:gd name="T92" fmla="*/ 2147483646 w 308"/>
              <a:gd name="T93" fmla="*/ 2147483646 h 264"/>
              <a:gd name="T94" fmla="*/ 2147483646 w 308"/>
              <a:gd name="T95" fmla="*/ 2147483646 h 264"/>
              <a:gd name="T96" fmla="*/ 2147483646 w 308"/>
              <a:gd name="T97" fmla="*/ 2147483646 h 264"/>
              <a:gd name="T98" fmla="*/ 2147483646 w 308"/>
              <a:gd name="T99" fmla="*/ 2147483646 h 264"/>
              <a:gd name="T100" fmla="*/ 2147483646 w 308"/>
              <a:gd name="T101" fmla="*/ 2147483646 h 264"/>
              <a:gd name="T102" fmla="*/ 2147483646 w 308"/>
              <a:gd name="T103" fmla="*/ 2147483646 h 2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8" h="264">
                <a:moveTo>
                  <a:pt x="290" y="260"/>
                </a:moveTo>
                <a:lnTo>
                  <a:pt x="304" y="264"/>
                </a:lnTo>
                <a:lnTo>
                  <a:pt x="307" y="247"/>
                </a:lnTo>
                <a:lnTo>
                  <a:pt x="308" y="232"/>
                </a:lnTo>
                <a:lnTo>
                  <a:pt x="308" y="218"/>
                </a:lnTo>
                <a:lnTo>
                  <a:pt x="306" y="213"/>
                </a:lnTo>
                <a:lnTo>
                  <a:pt x="302" y="201"/>
                </a:lnTo>
                <a:lnTo>
                  <a:pt x="296" y="203"/>
                </a:lnTo>
                <a:lnTo>
                  <a:pt x="302" y="201"/>
                </a:lnTo>
                <a:lnTo>
                  <a:pt x="298" y="187"/>
                </a:lnTo>
                <a:lnTo>
                  <a:pt x="296" y="181"/>
                </a:lnTo>
                <a:lnTo>
                  <a:pt x="287" y="166"/>
                </a:lnTo>
                <a:lnTo>
                  <a:pt x="281" y="157"/>
                </a:lnTo>
                <a:lnTo>
                  <a:pt x="273" y="150"/>
                </a:lnTo>
                <a:lnTo>
                  <a:pt x="271" y="149"/>
                </a:lnTo>
                <a:lnTo>
                  <a:pt x="263" y="143"/>
                </a:lnTo>
                <a:lnTo>
                  <a:pt x="251" y="139"/>
                </a:lnTo>
                <a:lnTo>
                  <a:pt x="245" y="137"/>
                </a:lnTo>
                <a:lnTo>
                  <a:pt x="241" y="137"/>
                </a:lnTo>
                <a:lnTo>
                  <a:pt x="234" y="135"/>
                </a:lnTo>
                <a:lnTo>
                  <a:pt x="216" y="137"/>
                </a:lnTo>
                <a:lnTo>
                  <a:pt x="194" y="139"/>
                </a:lnTo>
                <a:lnTo>
                  <a:pt x="172" y="141"/>
                </a:lnTo>
                <a:lnTo>
                  <a:pt x="151" y="144"/>
                </a:lnTo>
                <a:lnTo>
                  <a:pt x="131" y="145"/>
                </a:lnTo>
                <a:lnTo>
                  <a:pt x="115" y="143"/>
                </a:lnTo>
                <a:lnTo>
                  <a:pt x="115" y="150"/>
                </a:lnTo>
                <a:lnTo>
                  <a:pt x="118" y="144"/>
                </a:lnTo>
                <a:lnTo>
                  <a:pt x="111" y="141"/>
                </a:lnTo>
                <a:lnTo>
                  <a:pt x="109" y="149"/>
                </a:lnTo>
                <a:lnTo>
                  <a:pt x="113" y="143"/>
                </a:lnTo>
                <a:lnTo>
                  <a:pt x="107" y="139"/>
                </a:lnTo>
                <a:lnTo>
                  <a:pt x="104" y="135"/>
                </a:lnTo>
                <a:lnTo>
                  <a:pt x="101" y="129"/>
                </a:lnTo>
                <a:lnTo>
                  <a:pt x="96" y="135"/>
                </a:lnTo>
                <a:lnTo>
                  <a:pt x="104" y="135"/>
                </a:lnTo>
                <a:lnTo>
                  <a:pt x="101" y="122"/>
                </a:lnTo>
                <a:lnTo>
                  <a:pt x="101" y="105"/>
                </a:lnTo>
                <a:lnTo>
                  <a:pt x="104" y="87"/>
                </a:lnTo>
                <a:lnTo>
                  <a:pt x="107" y="69"/>
                </a:lnTo>
                <a:lnTo>
                  <a:pt x="110" y="53"/>
                </a:lnTo>
                <a:lnTo>
                  <a:pt x="111" y="39"/>
                </a:lnTo>
                <a:lnTo>
                  <a:pt x="111" y="34"/>
                </a:lnTo>
                <a:lnTo>
                  <a:pt x="109" y="28"/>
                </a:lnTo>
                <a:lnTo>
                  <a:pt x="109" y="26"/>
                </a:lnTo>
                <a:lnTo>
                  <a:pt x="102" y="29"/>
                </a:lnTo>
                <a:lnTo>
                  <a:pt x="109" y="26"/>
                </a:lnTo>
                <a:lnTo>
                  <a:pt x="106" y="22"/>
                </a:lnTo>
                <a:lnTo>
                  <a:pt x="105" y="17"/>
                </a:lnTo>
                <a:lnTo>
                  <a:pt x="100" y="9"/>
                </a:lnTo>
                <a:lnTo>
                  <a:pt x="94" y="5"/>
                </a:lnTo>
                <a:lnTo>
                  <a:pt x="92" y="3"/>
                </a:lnTo>
                <a:lnTo>
                  <a:pt x="86" y="1"/>
                </a:lnTo>
                <a:lnTo>
                  <a:pt x="82" y="0"/>
                </a:lnTo>
                <a:lnTo>
                  <a:pt x="75" y="0"/>
                </a:lnTo>
                <a:lnTo>
                  <a:pt x="72" y="0"/>
                </a:lnTo>
                <a:lnTo>
                  <a:pt x="65" y="3"/>
                </a:lnTo>
                <a:lnTo>
                  <a:pt x="63" y="5"/>
                </a:lnTo>
                <a:lnTo>
                  <a:pt x="56" y="12"/>
                </a:lnTo>
                <a:lnTo>
                  <a:pt x="52" y="17"/>
                </a:lnTo>
                <a:lnTo>
                  <a:pt x="48" y="26"/>
                </a:lnTo>
                <a:lnTo>
                  <a:pt x="45" y="37"/>
                </a:lnTo>
                <a:lnTo>
                  <a:pt x="41" y="48"/>
                </a:lnTo>
                <a:lnTo>
                  <a:pt x="39" y="61"/>
                </a:lnTo>
                <a:lnTo>
                  <a:pt x="35" y="76"/>
                </a:lnTo>
                <a:lnTo>
                  <a:pt x="33" y="92"/>
                </a:lnTo>
                <a:lnTo>
                  <a:pt x="29" y="109"/>
                </a:lnTo>
                <a:lnTo>
                  <a:pt x="23" y="145"/>
                </a:lnTo>
                <a:lnTo>
                  <a:pt x="17" y="181"/>
                </a:lnTo>
                <a:lnTo>
                  <a:pt x="13" y="198"/>
                </a:lnTo>
                <a:lnTo>
                  <a:pt x="11" y="214"/>
                </a:lnTo>
                <a:lnTo>
                  <a:pt x="7" y="228"/>
                </a:lnTo>
                <a:lnTo>
                  <a:pt x="5" y="242"/>
                </a:lnTo>
                <a:lnTo>
                  <a:pt x="1" y="253"/>
                </a:lnTo>
                <a:lnTo>
                  <a:pt x="0" y="259"/>
                </a:lnTo>
                <a:lnTo>
                  <a:pt x="12" y="264"/>
                </a:lnTo>
                <a:lnTo>
                  <a:pt x="16" y="253"/>
                </a:lnTo>
                <a:lnTo>
                  <a:pt x="19" y="242"/>
                </a:lnTo>
                <a:lnTo>
                  <a:pt x="22" y="228"/>
                </a:lnTo>
                <a:lnTo>
                  <a:pt x="25" y="214"/>
                </a:lnTo>
                <a:lnTo>
                  <a:pt x="28" y="198"/>
                </a:lnTo>
                <a:lnTo>
                  <a:pt x="31" y="181"/>
                </a:lnTo>
                <a:lnTo>
                  <a:pt x="37" y="145"/>
                </a:lnTo>
                <a:lnTo>
                  <a:pt x="43" y="109"/>
                </a:lnTo>
                <a:lnTo>
                  <a:pt x="47" y="92"/>
                </a:lnTo>
                <a:lnTo>
                  <a:pt x="50" y="76"/>
                </a:lnTo>
                <a:lnTo>
                  <a:pt x="53" y="61"/>
                </a:lnTo>
                <a:lnTo>
                  <a:pt x="56" y="48"/>
                </a:lnTo>
                <a:lnTo>
                  <a:pt x="59" y="37"/>
                </a:lnTo>
                <a:lnTo>
                  <a:pt x="60" y="31"/>
                </a:lnTo>
                <a:lnTo>
                  <a:pt x="54" y="29"/>
                </a:lnTo>
                <a:lnTo>
                  <a:pt x="60" y="32"/>
                </a:lnTo>
                <a:lnTo>
                  <a:pt x="63" y="28"/>
                </a:lnTo>
                <a:lnTo>
                  <a:pt x="66" y="23"/>
                </a:lnTo>
                <a:lnTo>
                  <a:pt x="74" y="16"/>
                </a:lnTo>
                <a:lnTo>
                  <a:pt x="68" y="9"/>
                </a:lnTo>
                <a:lnTo>
                  <a:pt x="71" y="17"/>
                </a:lnTo>
                <a:lnTo>
                  <a:pt x="78" y="13"/>
                </a:lnTo>
                <a:lnTo>
                  <a:pt x="75" y="7"/>
                </a:lnTo>
                <a:lnTo>
                  <a:pt x="75" y="14"/>
                </a:lnTo>
                <a:lnTo>
                  <a:pt x="82" y="14"/>
                </a:lnTo>
                <a:lnTo>
                  <a:pt x="82" y="7"/>
                </a:lnTo>
                <a:lnTo>
                  <a:pt x="80" y="14"/>
                </a:lnTo>
                <a:lnTo>
                  <a:pt x="86" y="17"/>
                </a:lnTo>
                <a:lnTo>
                  <a:pt x="88" y="11"/>
                </a:lnTo>
                <a:lnTo>
                  <a:pt x="83" y="16"/>
                </a:lnTo>
                <a:lnTo>
                  <a:pt x="89" y="20"/>
                </a:lnTo>
                <a:lnTo>
                  <a:pt x="94" y="28"/>
                </a:lnTo>
                <a:lnTo>
                  <a:pt x="99" y="22"/>
                </a:lnTo>
                <a:lnTo>
                  <a:pt x="92" y="22"/>
                </a:lnTo>
                <a:lnTo>
                  <a:pt x="96" y="31"/>
                </a:lnTo>
                <a:lnTo>
                  <a:pt x="96" y="32"/>
                </a:lnTo>
                <a:lnTo>
                  <a:pt x="98" y="39"/>
                </a:lnTo>
                <a:lnTo>
                  <a:pt x="104" y="34"/>
                </a:lnTo>
                <a:lnTo>
                  <a:pt x="96" y="34"/>
                </a:lnTo>
                <a:lnTo>
                  <a:pt x="96" y="39"/>
                </a:lnTo>
                <a:lnTo>
                  <a:pt x="95" y="53"/>
                </a:lnTo>
                <a:lnTo>
                  <a:pt x="93" y="69"/>
                </a:lnTo>
                <a:lnTo>
                  <a:pt x="89" y="87"/>
                </a:lnTo>
                <a:lnTo>
                  <a:pt x="87" y="105"/>
                </a:lnTo>
                <a:lnTo>
                  <a:pt x="87" y="122"/>
                </a:lnTo>
                <a:lnTo>
                  <a:pt x="89" y="135"/>
                </a:lnTo>
                <a:lnTo>
                  <a:pt x="90" y="140"/>
                </a:lnTo>
                <a:lnTo>
                  <a:pt x="93" y="146"/>
                </a:lnTo>
                <a:lnTo>
                  <a:pt x="99" y="151"/>
                </a:lnTo>
                <a:lnTo>
                  <a:pt x="102" y="153"/>
                </a:lnTo>
                <a:lnTo>
                  <a:pt x="105" y="155"/>
                </a:lnTo>
                <a:lnTo>
                  <a:pt x="112" y="157"/>
                </a:lnTo>
                <a:lnTo>
                  <a:pt x="115" y="157"/>
                </a:lnTo>
                <a:lnTo>
                  <a:pt x="131" y="159"/>
                </a:lnTo>
                <a:lnTo>
                  <a:pt x="151" y="158"/>
                </a:lnTo>
                <a:lnTo>
                  <a:pt x="172" y="156"/>
                </a:lnTo>
                <a:lnTo>
                  <a:pt x="194" y="153"/>
                </a:lnTo>
                <a:lnTo>
                  <a:pt x="216" y="151"/>
                </a:lnTo>
                <a:lnTo>
                  <a:pt x="234" y="150"/>
                </a:lnTo>
                <a:lnTo>
                  <a:pt x="241" y="151"/>
                </a:lnTo>
                <a:lnTo>
                  <a:pt x="241" y="144"/>
                </a:lnTo>
                <a:lnTo>
                  <a:pt x="239" y="150"/>
                </a:lnTo>
                <a:lnTo>
                  <a:pt x="247" y="152"/>
                </a:lnTo>
                <a:lnTo>
                  <a:pt x="257" y="156"/>
                </a:lnTo>
                <a:lnTo>
                  <a:pt x="265" y="162"/>
                </a:lnTo>
                <a:lnTo>
                  <a:pt x="269" y="156"/>
                </a:lnTo>
                <a:lnTo>
                  <a:pt x="263" y="161"/>
                </a:lnTo>
                <a:lnTo>
                  <a:pt x="270" y="168"/>
                </a:lnTo>
                <a:lnTo>
                  <a:pt x="276" y="176"/>
                </a:lnTo>
                <a:lnTo>
                  <a:pt x="285" y="192"/>
                </a:lnTo>
                <a:lnTo>
                  <a:pt x="290" y="187"/>
                </a:lnTo>
                <a:lnTo>
                  <a:pt x="283" y="187"/>
                </a:lnTo>
                <a:lnTo>
                  <a:pt x="290" y="205"/>
                </a:lnTo>
                <a:lnTo>
                  <a:pt x="290" y="207"/>
                </a:lnTo>
                <a:lnTo>
                  <a:pt x="295" y="224"/>
                </a:lnTo>
                <a:lnTo>
                  <a:pt x="301" y="218"/>
                </a:lnTo>
                <a:lnTo>
                  <a:pt x="294" y="218"/>
                </a:lnTo>
                <a:lnTo>
                  <a:pt x="294" y="232"/>
                </a:lnTo>
                <a:lnTo>
                  <a:pt x="293" y="247"/>
                </a:lnTo>
                <a:lnTo>
                  <a:pt x="290" y="2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45434" name="Group 119">
            <a:extLst>
              <a:ext uri="{FF2B5EF4-FFF2-40B4-BE49-F238E27FC236}">
                <a16:creationId xmlns:a16="http://schemas.microsoft.com/office/drawing/2014/main" id="{E31129A1-9F4C-4FA3-801A-762B64C16913}"/>
              </a:ext>
            </a:extLst>
          </p:cNvPr>
          <p:cNvGrpSpPr>
            <a:grpSpLocks/>
          </p:cNvGrpSpPr>
          <p:nvPr/>
        </p:nvGrpSpPr>
        <p:grpSpPr bwMode="auto">
          <a:xfrm>
            <a:off x="7246938" y="3976688"/>
            <a:ext cx="355600" cy="425450"/>
            <a:chOff x="4213" y="1013"/>
            <a:chExt cx="238" cy="296"/>
          </a:xfrm>
        </p:grpSpPr>
        <p:sp>
          <p:nvSpPr>
            <p:cNvPr id="145530" name="Freeform 120">
              <a:extLst>
                <a:ext uri="{FF2B5EF4-FFF2-40B4-BE49-F238E27FC236}">
                  <a16:creationId xmlns:a16="http://schemas.microsoft.com/office/drawing/2014/main" id="{E49B1161-90A1-45C7-8A89-80905DD51CE2}"/>
                </a:ext>
              </a:extLst>
            </p:cNvPr>
            <p:cNvSpPr>
              <a:spLocks/>
            </p:cNvSpPr>
            <p:nvPr/>
          </p:nvSpPr>
          <p:spPr bwMode="auto">
            <a:xfrm>
              <a:off x="4438" y="1295"/>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1" name="Freeform 121">
              <a:extLst>
                <a:ext uri="{FF2B5EF4-FFF2-40B4-BE49-F238E27FC236}">
                  <a16:creationId xmlns:a16="http://schemas.microsoft.com/office/drawing/2014/main" id="{4269670A-74EA-4AB4-ABFB-8F91AE459ED8}"/>
                </a:ext>
              </a:extLst>
            </p:cNvPr>
            <p:cNvSpPr>
              <a:spLocks/>
            </p:cNvSpPr>
            <p:nvPr/>
          </p:nvSpPr>
          <p:spPr bwMode="auto">
            <a:xfrm>
              <a:off x="4426" y="1280"/>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2" name="Freeform 122">
              <a:extLst>
                <a:ext uri="{FF2B5EF4-FFF2-40B4-BE49-F238E27FC236}">
                  <a16:creationId xmlns:a16="http://schemas.microsoft.com/office/drawing/2014/main" id="{B055384A-65B0-4EA0-9960-E2A23874606B}"/>
                </a:ext>
              </a:extLst>
            </p:cNvPr>
            <p:cNvSpPr>
              <a:spLocks/>
            </p:cNvSpPr>
            <p:nvPr/>
          </p:nvSpPr>
          <p:spPr bwMode="auto">
            <a:xfrm>
              <a:off x="4414" y="1265"/>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3" name="Freeform 123">
              <a:extLst>
                <a:ext uri="{FF2B5EF4-FFF2-40B4-BE49-F238E27FC236}">
                  <a16:creationId xmlns:a16="http://schemas.microsoft.com/office/drawing/2014/main" id="{D6122391-181B-4F2D-8A08-8B7A521D9EDA}"/>
                </a:ext>
              </a:extLst>
            </p:cNvPr>
            <p:cNvSpPr>
              <a:spLocks/>
            </p:cNvSpPr>
            <p:nvPr/>
          </p:nvSpPr>
          <p:spPr bwMode="auto">
            <a:xfrm>
              <a:off x="4402" y="1250"/>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4" name="Freeform 124">
              <a:extLst>
                <a:ext uri="{FF2B5EF4-FFF2-40B4-BE49-F238E27FC236}">
                  <a16:creationId xmlns:a16="http://schemas.microsoft.com/office/drawing/2014/main" id="{79F8C339-14E8-4E4E-8BE1-F7EE5DA50A32}"/>
                </a:ext>
              </a:extLst>
            </p:cNvPr>
            <p:cNvSpPr>
              <a:spLocks/>
            </p:cNvSpPr>
            <p:nvPr/>
          </p:nvSpPr>
          <p:spPr bwMode="auto">
            <a:xfrm>
              <a:off x="4390" y="1234"/>
              <a:ext cx="13" cy="15"/>
            </a:xfrm>
            <a:custGeom>
              <a:avLst/>
              <a:gdLst>
                <a:gd name="T0" fmla="*/ 6 w 13"/>
                <a:gd name="T1" fmla="*/ 15 h 15"/>
                <a:gd name="T2" fmla="*/ 13 w 13"/>
                <a:gd name="T3" fmla="*/ 9 h 15"/>
                <a:gd name="T4" fmla="*/ 7 w 13"/>
                <a:gd name="T5" fmla="*/ 0 h 15"/>
                <a:gd name="T6" fmla="*/ 0 w 13"/>
                <a:gd name="T7" fmla="*/ 6 h 15"/>
                <a:gd name="T8" fmla="*/ 6 w 1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6" y="15"/>
                  </a:moveTo>
                  <a:lnTo>
                    <a:pt x="13" y="9"/>
                  </a:lnTo>
                  <a:lnTo>
                    <a:pt x="7"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5" name="Freeform 125">
              <a:extLst>
                <a:ext uri="{FF2B5EF4-FFF2-40B4-BE49-F238E27FC236}">
                  <a16:creationId xmlns:a16="http://schemas.microsoft.com/office/drawing/2014/main" id="{3D72964E-6E8A-4B86-8DFA-A90AE5D0F969}"/>
                </a:ext>
              </a:extLst>
            </p:cNvPr>
            <p:cNvSpPr>
              <a:spLocks/>
            </p:cNvSpPr>
            <p:nvPr/>
          </p:nvSpPr>
          <p:spPr bwMode="auto">
            <a:xfrm>
              <a:off x="4378" y="1220"/>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6" name="Freeform 126">
              <a:extLst>
                <a:ext uri="{FF2B5EF4-FFF2-40B4-BE49-F238E27FC236}">
                  <a16:creationId xmlns:a16="http://schemas.microsoft.com/office/drawing/2014/main" id="{F6D5305F-25F7-470B-BC31-0FA27767470C}"/>
                </a:ext>
              </a:extLst>
            </p:cNvPr>
            <p:cNvSpPr>
              <a:spLocks/>
            </p:cNvSpPr>
            <p:nvPr/>
          </p:nvSpPr>
          <p:spPr bwMode="auto">
            <a:xfrm>
              <a:off x="4366" y="1204"/>
              <a:ext cx="13" cy="15"/>
            </a:xfrm>
            <a:custGeom>
              <a:avLst/>
              <a:gdLst>
                <a:gd name="T0" fmla="*/ 6 w 13"/>
                <a:gd name="T1" fmla="*/ 15 h 15"/>
                <a:gd name="T2" fmla="*/ 13 w 13"/>
                <a:gd name="T3" fmla="*/ 9 h 15"/>
                <a:gd name="T4" fmla="*/ 7 w 13"/>
                <a:gd name="T5" fmla="*/ 0 h 15"/>
                <a:gd name="T6" fmla="*/ 0 w 13"/>
                <a:gd name="T7" fmla="*/ 6 h 15"/>
                <a:gd name="T8" fmla="*/ 6 w 1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6" y="15"/>
                  </a:moveTo>
                  <a:lnTo>
                    <a:pt x="13" y="9"/>
                  </a:lnTo>
                  <a:lnTo>
                    <a:pt x="7"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7" name="Freeform 127">
              <a:extLst>
                <a:ext uri="{FF2B5EF4-FFF2-40B4-BE49-F238E27FC236}">
                  <a16:creationId xmlns:a16="http://schemas.microsoft.com/office/drawing/2014/main" id="{287C165F-AA35-4E49-B5FB-A5F7BA87E018}"/>
                </a:ext>
              </a:extLst>
            </p:cNvPr>
            <p:cNvSpPr>
              <a:spLocks/>
            </p:cNvSpPr>
            <p:nvPr/>
          </p:nvSpPr>
          <p:spPr bwMode="auto">
            <a:xfrm>
              <a:off x="4354" y="1190"/>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8" name="Freeform 128">
              <a:extLst>
                <a:ext uri="{FF2B5EF4-FFF2-40B4-BE49-F238E27FC236}">
                  <a16:creationId xmlns:a16="http://schemas.microsoft.com/office/drawing/2014/main" id="{DEAC6E3D-71B7-43DD-BC06-714B3222B02E}"/>
                </a:ext>
              </a:extLst>
            </p:cNvPr>
            <p:cNvSpPr>
              <a:spLocks/>
            </p:cNvSpPr>
            <p:nvPr/>
          </p:nvSpPr>
          <p:spPr bwMode="auto">
            <a:xfrm>
              <a:off x="4342" y="1174"/>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39" name="Freeform 129">
              <a:extLst>
                <a:ext uri="{FF2B5EF4-FFF2-40B4-BE49-F238E27FC236}">
                  <a16:creationId xmlns:a16="http://schemas.microsoft.com/office/drawing/2014/main" id="{94FF1CF3-B720-43C7-90CB-D358F9376A8D}"/>
                </a:ext>
              </a:extLst>
            </p:cNvPr>
            <p:cNvSpPr>
              <a:spLocks/>
            </p:cNvSpPr>
            <p:nvPr/>
          </p:nvSpPr>
          <p:spPr bwMode="auto">
            <a:xfrm>
              <a:off x="4330" y="1159"/>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0" name="Freeform 130">
              <a:extLst>
                <a:ext uri="{FF2B5EF4-FFF2-40B4-BE49-F238E27FC236}">
                  <a16:creationId xmlns:a16="http://schemas.microsoft.com/office/drawing/2014/main" id="{6992103E-9E75-43A5-873F-BE82B8BEE0FF}"/>
                </a:ext>
              </a:extLst>
            </p:cNvPr>
            <p:cNvSpPr>
              <a:spLocks/>
            </p:cNvSpPr>
            <p:nvPr/>
          </p:nvSpPr>
          <p:spPr bwMode="auto">
            <a:xfrm>
              <a:off x="4318" y="1144"/>
              <a:ext cx="13" cy="14"/>
            </a:xfrm>
            <a:custGeom>
              <a:avLst/>
              <a:gdLst>
                <a:gd name="T0" fmla="*/ 6 w 13"/>
                <a:gd name="T1" fmla="*/ 14 h 14"/>
                <a:gd name="T2" fmla="*/ 13 w 13"/>
                <a:gd name="T3" fmla="*/ 8 h 14"/>
                <a:gd name="T4" fmla="*/ 7 w 13"/>
                <a:gd name="T5" fmla="*/ 0 h 14"/>
                <a:gd name="T6" fmla="*/ 0 w 13"/>
                <a:gd name="T7" fmla="*/ 6 h 14"/>
                <a:gd name="T8" fmla="*/ 6 w 1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6" y="14"/>
                  </a:moveTo>
                  <a:lnTo>
                    <a:pt x="13"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1" name="Freeform 131">
              <a:extLst>
                <a:ext uri="{FF2B5EF4-FFF2-40B4-BE49-F238E27FC236}">
                  <a16:creationId xmlns:a16="http://schemas.microsoft.com/office/drawing/2014/main" id="{EFECD7EA-E9D6-4F0B-ACC0-D9E5C212EB73}"/>
                </a:ext>
              </a:extLst>
            </p:cNvPr>
            <p:cNvSpPr>
              <a:spLocks/>
            </p:cNvSpPr>
            <p:nvPr/>
          </p:nvSpPr>
          <p:spPr bwMode="auto">
            <a:xfrm>
              <a:off x="4306" y="1129"/>
              <a:ext cx="13" cy="13"/>
            </a:xfrm>
            <a:custGeom>
              <a:avLst/>
              <a:gdLst>
                <a:gd name="T0" fmla="*/ 6 w 13"/>
                <a:gd name="T1" fmla="*/ 13 h 13"/>
                <a:gd name="T2" fmla="*/ 13 w 13"/>
                <a:gd name="T3" fmla="*/ 7 h 13"/>
                <a:gd name="T4" fmla="*/ 7 w 13"/>
                <a:gd name="T5" fmla="*/ 0 h 13"/>
                <a:gd name="T6" fmla="*/ 0 w 13"/>
                <a:gd name="T7" fmla="*/ 6 h 13"/>
                <a:gd name="T8" fmla="*/ 6 w 13"/>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6" y="13"/>
                  </a:moveTo>
                  <a:lnTo>
                    <a:pt x="13" y="7"/>
                  </a:lnTo>
                  <a:lnTo>
                    <a:pt x="7"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2" name="Freeform 132">
              <a:extLst>
                <a:ext uri="{FF2B5EF4-FFF2-40B4-BE49-F238E27FC236}">
                  <a16:creationId xmlns:a16="http://schemas.microsoft.com/office/drawing/2014/main" id="{95587DC1-224B-4780-BDEB-416F9B052741}"/>
                </a:ext>
              </a:extLst>
            </p:cNvPr>
            <p:cNvSpPr>
              <a:spLocks/>
            </p:cNvSpPr>
            <p:nvPr/>
          </p:nvSpPr>
          <p:spPr bwMode="auto">
            <a:xfrm>
              <a:off x="4294" y="1113"/>
              <a:ext cx="13" cy="15"/>
            </a:xfrm>
            <a:custGeom>
              <a:avLst/>
              <a:gdLst>
                <a:gd name="T0" fmla="*/ 6 w 13"/>
                <a:gd name="T1" fmla="*/ 15 h 15"/>
                <a:gd name="T2" fmla="*/ 13 w 13"/>
                <a:gd name="T3" fmla="*/ 9 h 15"/>
                <a:gd name="T4" fmla="*/ 7 w 13"/>
                <a:gd name="T5" fmla="*/ 0 h 15"/>
                <a:gd name="T6" fmla="*/ 0 w 13"/>
                <a:gd name="T7" fmla="*/ 6 h 15"/>
                <a:gd name="T8" fmla="*/ 6 w 13"/>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6" y="15"/>
                  </a:moveTo>
                  <a:lnTo>
                    <a:pt x="13" y="9"/>
                  </a:lnTo>
                  <a:lnTo>
                    <a:pt x="7"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3" name="Freeform 133">
              <a:extLst>
                <a:ext uri="{FF2B5EF4-FFF2-40B4-BE49-F238E27FC236}">
                  <a16:creationId xmlns:a16="http://schemas.microsoft.com/office/drawing/2014/main" id="{CD46FEC0-F512-4537-AFDB-95D43B863DB1}"/>
                </a:ext>
              </a:extLst>
            </p:cNvPr>
            <p:cNvSpPr>
              <a:spLocks/>
            </p:cNvSpPr>
            <p:nvPr/>
          </p:nvSpPr>
          <p:spPr bwMode="auto">
            <a:xfrm>
              <a:off x="4281" y="1099"/>
              <a:ext cx="14" cy="13"/>
            </a:xfrm>
            <a:custGeom>
              <a:avLst/>
              <a:gdLst>
                <a:gd name="T0" fmla="*/ 6 w 14"/>
                <a:gd name="T1" fmla="*/ 13 h 13"/>
                <a:gd name="T2" fmla="*/ 14 w 14"/>
                <a:gd name="T3" fmla="*/ 7 h 13"/>
                <a:gd name="T4" fmla="*/ 8 w 14"/>
                <a:gd name="T5" fmla="*/ 0 h 13"/>
                <a:gd name="T6" fmla="*/ 0 w 14"/>
                <a:gd name="T7" fmla="*/ 6 h 13"/>
                <a:gd name="T8" fmla="*/ 6 w 14"/>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3">
                  <a:moveTo>
                    <a:pt x="6" y="13"/>
                  </a:moveTo>
                  <a:lnTo>
                    <a:pt x="14" y="7"/>
                  </a:lnTo>
                  <a:lnTo>
                    <a:pt x="8"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4" name="Freeform 134">
              <a:extLst>
                <a:ext uri="{FF2B5EF4-FFF2-40B4-BE49-F238E27FC236}">
                  <a16:creationId xmlns:a16="http://schemas.microsoft.com/office/drawing/2014/main" id="{ADE2B680-2AA6-4798-ADE2-BD47E67AF8BD}"/>
                </a:ext>
              </a:extLst>
            </p:cNvPr>
            <p:cNvSpPr>
              <a:spLocks/>
            </p:cNvSpPr>
            <p:nvPr/>
          </p:nvSpPr>
          <p:spPr bwMode="auto">
            <a:xfrm>
              <a:off x="4269" y="1083"/>
              <a:ext cx="14" cy="15"/>
            </a:xfrm>
            <a:custGeom>
              <a:avLst/>
              <a:gdLst>
                <a:gd name="T0" fmla="*/ 6 w 14"/>
                <a:gd name="T1" fmla="*/ 15 h 15"/>
                <a:gd name="T2" fmla="*/ 14 w 14"/>
                <a:gd name="T3" fmla="*/ 9 h 15"/>
                <a:gd name="T4" fmla="*/ 8 w 14"/>
                <a:gd name="T5" fmla="*/ 0 h 15"/>
                <a:gd name="T6" fmla="*/ 0 w 14"/>
                <a:gd name="T7" fmla="*/ 6 h 15"/>
                <a:gd name="T8" fmla="*/ 6 w 14"/>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6" y="15"/>
                  </a:moveTo>
                  <a:lnTo>
                    <a:pt x="14" y="9"/>
                  </a:lnTo>
                  <a:lnTo>
                    <a:pt x="8" y="0"/>
                  </a:lnTo>
                  <a:lnTo>
                    <a:pt x="0" y="6"/>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5" name="Freeform 135">
              <a:extLst>
                <a:ext uri="{FF2B5EF4-FFF2-40B4-BE49-F238E27FC236}">
                  <a16:creationId xmlns:a16="http://schemas.microsoft.com/office/drawing/2014/main" id="{8354DDD2-9F95-4E91-81C5-BF945C8BB704}"/>
                </a:ext>
              </a:extLst>
            </p:cNvPr>
            <p:cNvSpPr>
              <a:spLocks/>
            </p:cNvSpPr>
            <p:nvPr/>
          </p:nvSpPr>
          <p:spPr bwMode="auto">
            <a:xfrm>
              <a:off x="4257" y="1069"/>
              <a:ext cx="14" cy="13"/>
            </a:xfrm>
            <a:custGeom>
              <a:avLst/>
              <a:gdLst>
                <a:gd name="T0" fmla="*/ 6 w 14"/>
                <a:gd name="T1" fmla="*/ 13 h 13"/>
                <a:gd name="T2" fmla="*/ 14 w 14"/>
                <a:gd name="T3" fmla="*/ 7 h 13"/>
                <a:gd name="T4" fmla="*/ 8 w 14"/>
                <a:gd name="T5" fmla="*/ 0 h 13"/>
                <a:gd name="T6" fmla="*/ 0 w 14"/>
                <a:gd name="T7" fmla="*/ 6 h 13"/>
                <a:gd name="T8" fmla="*/ 6 w 14"/>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3">
                  <a:moveTo>
                    <a:pt x="6" y="13"/>
                  </a:moveTo>
                  <a:lnTo>
                    <a:pt x="14" y="7"/>
                  </a:lnTo>
                  <a:lnTo>
                    <a:pt x="8" y="0"/>
                  </a:lnTo>
                  <a:lnTo>
                    <a:pt x="0" y="6"/>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6" name="Freeform 136">
              <a:extLst>
                <a:ext uri="{FF2B5EF4-FFF2-40B4-BE49-F238E27FC236}">
                  <a16:creationId xmlns:a16="http://schemas.microsoft.com/office/drawing/2014/main" id="{6AA87CEA-AE7D-4065-8703-05F2ACA2D6FD}"/>
                </a:ext>
              </a:extLst>
            </p:cNvPr>
            <p:cNvSpPr>
              <a:spLocks/>
            </p:cNvSpPr>
            <p:nvPr/>
          </p:nvSpPr>
          <p:spPr bwMode="auto">
            <a:xfrm>
              <a:off x="4245" y="1053"/>
              <a:ext cx="14" cy="14"/>
            </a:xfrm>
            <a:custGeom>
              <a:avLst/>
              <a:gdLst>
                <a:gd name="T0" fmla="*/ 6 w 14"/>
                <a:gd name="T1" fmla="*/ 14 h 14"/>
                <a:gd name="T2" fmla="*/ 14 w 14"/>
                <a:gd name="T3" fmla="*/ 8 h 14"/>
                <a:gd name="T4" fmla="*/ 8 w 14"/>
                <a:gd name="T5" fmla="*/ 0 h 14"/>
                <a:gd name="T6" fmla="*/ 0 w 14"/>
                <a:gd name="T7" fmla="*/ 6 h 14"/>
                <a:gd name="T8" fmla="*/ 6 w 1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4"/>
                  </a:moveTo>
                  <a:lnTo>
                    <a:pt x="14" y="8"/>
                  </a:lnTo>
                  <a:lnTo>
                    <a:pt x="8"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7" name="Freeform 137">
              <a:extLst>
                <a:ext uri="{FF2B5EF4-FFF2-40B4-BE49-F238E27FC236}">
                  <a16:creationId xmlns:a16="http://schemas.microsoft.com/office/drawing/2014/main" id="{391FED4A-3A13-4324-80E4-173588D95674}"/>
                </a:ext>
              </a:extLst>
            </p:cNvPr>
            <p:cNvSpPr>
              <a:spLocks/>
            </p:cNvSpPr>
            <p:nvPr/>
          </p:nvSpPr>
          <p:spPr bwMode="auto">
            <a:xfrm>
              <a:off x="4233" y="1038"/>
              <a:ext cx="14" cy="14"/>
            </a:xfrm>
            <a:custGeom>
              <a:avLst/>
              <a:gdLst>
                <a:gd name="T0" fmla="*/ 6 w 14"/>
                <a:gd name="T1" fmla="*/ 14 h 14"/>
                <a:gd name="T2" fmla="*/ 14 w 14"/>
                <a:gd name="T3" fmla="*/ 8 h 14"/>
                <a:gd name="T4" fmla="*/ 8 w 14"/>
                <a:gd name="T5" fmla="*/ 0 h 14"/>
                <a:gd name="T6" fmla="*/ 0 w 14"/>
                <a:gd name="T7" fmla="*/ 6 h 14"/>
                <a:gd name="T8" fmla="*/ 6 w 1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4"/>
                  </a:moveTo>
                  <a:lnTo>
                    <a:pt x="14" y="8"/>
                  </a:lnTo>
                  <a:lnTo>
                    <a:pt x="8"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8" name="Freeform 138">
              <a:extLst>
                <a:ext uri="{FF2B5EF4-FFF2-40B4-BE49-F238E27FC236}">
                  <a16:creationId xmlns:a16="http://schemas.microsoft.com/office/drawing/2014/main" id="{88089EC4-E9EF-437A-AE16-927CBB470FFD}"/>
                </a:ext>
              </a:extLst>
            </p:cNvPr>
            <p:cNvSpPr>
              <a:spLocks/>
            </p:cNvSpPr>
            <p:nvPr/>
          </p:nvSpPr>
          <p:spPr bwMode="auto">
            <a:xfrm>
              <a:off x="4221" y="1023"/>
              <a:ext cx="14" cy="14"/>
            </a:xfrm>
            <a:custGeom>
              <a:avLst/>
              <a:gdLst>
                <a:gd name="T0" fmla="*/ 6 w 14"/>
                <a:gd name="T1" fmla="*/ 14 h 14"/>
                <a:gd name="T2" fmla="*/ 14 w 14"/>
                <a:gd name="T3" fmla="*/ 8 h 14"/>
                <a:gd name="T4" fmla="*/ 7 w 14"/>
                <a:gd name="T5" fmla="*/ 0 h 14"/>
                <a:gd name="T6" fmla="*/ 0 w 14"/>
                <a:gd name="T7" fmla="*/ 6 h 14"/>
                <a:gd name="T8" fmla="*/ 6 w 1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6" y="14"/>
                  </a:moveTo>
                  <a:lnTo>
                    <a:pt x="14" y="8"/>
                  </a:lnTo>
                  <a:lnTo>
                    <a:pt x="7" y="0"/>
                  </a:lnTo>
                  <a:lnTo>
                    <a:pt x="0"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49" name="Freeform 139">
              <a:extLst>
                <a:ext uri="{FF2B5EF4-FFF2-40B4-BE49-F238E27FC236}">
                  <a16:creationId xmlns:a16="http://schemas.microsoft.com/office/drawing/2014/main" id="{45E40D2C-14F8-4ECC-8761-A3C78801EC16}"/>
                </a:ext>
              </a:extLst>
            </p:cNvPr>
            <p:cNvSpPr>
              <a:spLocks/>
            </p:cNvSpPr>
            <p:nvPr/>
          </p:nvSpPr>
          <p:spPr bwMode="auto">
            <a:xfrm>
              <a:off x="4213" y="1013"/>
              <a:ext cx="9" cy="8"/>
            </a:xfrm>
            <a:custGeom>
              <a:avLst/>
              <a:gdLst>
                <a:gd name="T0" fmla="*/ 2 w 9"/>
                <a:gd name="T1" fmla="*/ 8 h 8"/>
                <a:gd name="T2" fmla="*/ 9 w 9"/>
                <a:gd name="T3" fmla="*/ 2 h 8"/>
                <a:gd name="T4" fmla="*/ 7 w 9"/>
                <a:gd name="T5" fmla="*/ 0 h 8"/>
                <a:gd name="T6" fmla="*/ 0 w 9"/>
                <a:gd name="T7" fmla="*/ 6 h 8"/>
                <a:gd name="T8" fmla="*/ 2 w 9"/>
                <a:gd name="T9" fmla="*/ 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2" y="8"/>
                  </a:moveTo>
                  <a:lnTo>
                    <a:pt x="9" y="2"/>
                  </a:lnTo>
                  <a:lnTo>
                    <a:pt x="7" y="0"/>
                  </a:lnTo>
                  <a:lnTo>
                    <a:pt x="0" y="6"/>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35" name="Group 140">
            <a:extLst>
              <a:ext uri="{FF2B5EF4-FFF2-40B4-BE49-F238E27FC236}">
                <a16:creationId xmlns:a16="http://schemas.microsoft.com/office/drawing/2014/main" id="{BB73994A-C19A-4250-88B3-5E8CF4E1B12D}"/>
              </a:ext>
            </a:extLst>
          </p:cNvPr>
          <p:cNvGrpSpPr>
            <a:grpSpLocks/>
          </p:cNvGrpSpPr>
          <p:nvPr/>
        </p:nvGrpSpPr>
        <p:grpSpPr bwMode="auto">
          <a:xfrm>
            <a:off x="7593013" y="3736975"/>
            <a:ext cx="182562" cy="577850"/>
            <a:chOff x="4445" y="846"/>
            <a:chExt cx="123" cy="403"/>
          </a:xfrm>
        </p:grpSpPr>
        <p:sp>
          <p:nvSpPr>
            <p:cNvPr id="145508" name="Freeform 141">
              <a:extLst>
                <a:ext uri="{FF2B5EF4-FFF2-40B4-BE49-F238E27FC236}">
                  <a16:creationId xmlns:a16="http://schemas.microsoft.com/office/drawing/2014/main" id="{5FE38445-616E-4E33-8993-DD5D5A6BDE12}"/>
                </a:ext>
              </a:extLst>
            </p:cNvPr>
            <p:cNvSpPr>
              <a:spLocks/>
            </p:cNvSpPr>
            <p:nvPr/>
          </p:nvSpPr>
          <p:spPr bwMode="auto">
            <a:xfrm>
              <a:off x="4556" y="1237"/>
              <a:ext cx="12" cy="12"/>
            </a:xfrm>
            <a:custGeom>
              <a:avLst/>
              <a:gdLst>
                <a:gd name="T0" fmla="*/ 4 w 12"/>
                <a:gd name="T1" fmla="*/ 12 h 12"/>
                <a:gd name="T2" fmla="*/ 12 w 12"/>
                <a:gd name="T3" fmla="*/ 9 h 12"/>
                <a:gd name="T4" fmla="*/ 8 w 12"/>
                <a:gd name="T5" fmla="*/ 0 h 12"/>
                <a:gd name="T6" fmla="*/ 0 w 12"/>
                <a:gd name="T7" fmla="*/ 2 h 12"/>
                <a:gd name="T8" fmla="*/ 4 w 12"/>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4" y="12"/>
                  </a:moveTo>
                  <a:lnTo>
                    <a:pt x="12" y="9"/>
                  </a:lnTo>
                  <a:lnTo>
                    <a:pt x="8" y="0"/>
                  </a:lnTo>
                  <a:lnTo>
                    <a:pt x="0" y="2"/>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9" name="Freeform 142">
              <a:extLst>
                <a:ext uri="{FF2B5EF4-FFF2-40B4-BE49-F238E27FC236}">
                  <a16:creationId xmlns:a16="http://schemas.microsoft.com/office/drawing/2014/main" id="{C2FC0FAC-CF0D-4B78-8C49-5C44F0172EF4}"/>
                </a:ext>
              </a:extLst>
            </p:cNvPr>
            <p:cNvSpPr>
              <a:spLocks/>
            </p:cNvSpPr>
            <p:nvPr/>
          </p:nvSpPr>
          <p:spPr bwMode="auto">
            <a:xfrm>
              <a:off x="4551" y="1219"/>
              <a:ext cx="11" cy="12"/>
            </a:xfrm>
            <a:custGeom>
              <a:avLst/>
              <a:gdLst>
                <a:gd name="T0" fmla="*/ 3 w 11"/>
                <a:gd name="T1" fmla="*/ 12 h 12"/>
                <a:gd name="T2" fmla="*/ 11 w 11"/>
                <a:gd name="T3" fmla="*/ 9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9"/>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0" name="Freeform 143">
              <a:extLst>
                <a:ext uri="{FF2B5EF4-FFF2-40B4-BE49-F238E27FC236}">
                  <a16:creationId xmlns:a16="http://schemas.microsoft.com/office/drawing/2014/main" id="{73D2D507-2C84-4821-A1E8-B8189503511B}"/>
                </a:ext>
              </a:extLst>
            </p:cNvPr>
            <p:cNvSpPr>
              <a:spLocks/>
            </p:cNvSpPr>
            <p:nvPr/>
          </p:nvSpPr>
          <p:spPr bwMode="auto">
            <a:xfrm>
              <a:off x="4546" y="1200"/>
              <a:ext cx="11" cy="11"/>
            </a:xfrm>
            <a:custGeom>
              <a:avLst/>
              <a:gdLst>
                <a:gd name="T0" fmla="*/ 3 w 11"/>
                <a:gd name="T1" fmla="*/ 11 h 11"/>
                <a:gd name="T2" fmla="*/ 11 w 11"/>
                <a:gd name="T3" fmla="*/ 9 h 11"/>
                <a:gd name="T4" fmla="*/ 9 w 11"/>
                <a:gd name="T5" fmla="*/ 0 h 11"/>
                <a:gd name="T6" fmla="*/ 0 w 11"/>
                <a:gd name="T7" fmla="*/ 3 h 11"/>
                <a:gd name="T8" fmla="*/ 3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3" y="11"/>
                  </a:moveTo>
                  <a:lnTo>
                    <a:pt x="11" y="9"/>
                  </a:lnTo>
                  <a:lnTo>
                    <a:pt x="9" y="0"/>
                  </a:lnTo>
                  <a:lnTo>
                    <a:pt x="0" y="3"/>
                  </a:lnTo>
                  <a:lnTo>
                    <a:pt x="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1" name="Freeform 144">
              <a:extLst>
                <a:ext uri="{FF2B5EF4-FFF2-40B4-BE49-F238E27FC236}">
                  <a16:creationId xmlns:a16="http://schemas.microsoft.com/office/drawing/2014/main" id="{2F3466A9-7A66-4D4A-975F-994DF6583341}"/>
                </a:ext>
              </a:extLst>
            </p:cNvPr>
            <p:cNvSpPr>
              <a:spLocks/>
            </p:cNvSpPr>
            <p:nvPr/>
          </p:nvSpPr>
          <p:spPr bwMode="auto">
            <a:xfrm>
              <a:off x="4540" y="1181"/>
              <a:ext cx="11" cy="12"/>
            </a:xfrm>
            <a:custGeom>
              <a:avLst/>
              <a:gdLst>
                <a:gd name="T0" fmla="*/ 3 w 11"/>
                <a:gd name="T1" fmla="*/ 12 h 12"/>
                <a:gd name="T2" fmla="*/ 11 w 11"/>
                <a:gd name="T3" fmla="*/ 10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10"/>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2" name="Freeform 145">
              <a:extLst>
                <a:ext uri="{FF2B5EF4-FFF2-40B4-BE49-F238E27FC236}">
                  <a16:creationId xmlns:a16="http://schemas.microsoft.com/office/drawing/2014/main" id="{E5D1D57B-2A46-45C9-B1A1-9AD6CBC7B85E}"/>
                </a:ext>
              </a:extLst>
            </p:cNvPr>
            <p:cNvSpPr>
              <a:spLocks/>
            </p:cNvSpPr>
            <p:nvPr/>
          </p:nvSpPr>
          <p:spPr bwMode="auto">
            <a:xfrm>
              <a:off x="4536" y="1163"/>
              <a:ext cx="10" cy="11"/>
            </a:xfrm>
            <a:custGeom>
              <a:avLst/>
              <a:gdLst>
                <a:gd name="T0" fmla="*/ 2 w 10"/>
                <a:gd name="T1" fmla="*/ 11 h 11"/>
                <a:gd name="T2" fmla="*/ 10 w 10"/>
                <a:gd name="T3" fmla="*/ 8 h 11"/>
                <a:gd name="T4" fmla="*/ 8 w 10"/>
                <a:gd name="T5" fmla="*/ 0 h 11"/>
                <a:gd name="T6" fmla="*/ 0 w 10"/>
                <a:gd name="T7" fmla="*/ 2 h 11"/>
                <a:gd name="T8" fmla="*/ 2 w 10"/>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2" y="11"/>
                  </a:moveTo>
                  <a:lnTo>
                    <a:pt x="10" y="8"/>
                  </a:lnTo>
                  <a:lnTo>
                    <a:pt x="8" y="0"/>
                  </a:lnTo>
                  <a:lnTo>
                    <a:pt x="0" y="2"/>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3" name="Freeform 146">
              <a:extLst>
                <a:ext uri="{FF2B5EF4-FFF2-40B4-BE49-F238E27FC236}">
                  <a16:creationId xmlns:a16="http://schemas.microsoft.com/office/drawing/2014/main" id="{80C62394-9536-4D42-9491-067019801050}"/>
                </a:ext>
              </a:extLst>
            </p:cNvPr>
            <p:cNvSpPr>
              <a:spLocks/>
            </p:cNvSpPr>
            <p:nvPr/>
          </p:nvSpPr>
          <p:spPr bwMode="auto">
            <a:xfrm>
              <a:off x="4529" y="1144"/>
              <a:ext cx="13" cy="12"/>
            </a:xfrm>
            <a:custGeom>
              <a:avLst/>
              <a:gdLst>
                <a:gd name="T0" fmla="*/ 4 w 13"/>
                <a:gd name="T1" fmla="*/ 12 h 12"/>
                <a:gd name="T2" fmla="*/ 13 w 13"/>
                <a:gd name="T3" fmla="*/ 9 h 12"/>
                <a:gd name="T4" fmla="*/ 9 w 13"/>
                <a:gd name="T5" fmla="*/ 0 h 12"/>
                <a:gd name="T6" fmla="*/ 0 w 13"/>
                <a:gd name="T7" fmla="*/ 2 h 12"/>
                <a:gd name="T8" fmla="*/ 4 w 13"/>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2">
                  <a:moveTo>
                    <a:pt x="4" y="12"/>
                  </a:moveTo>
                  <a:lnTo>
                    <a:pt x="13" y="9"/>
                  </a:lnTo>
                  <a:lnTo>
                    <a:pt x="9" y="0"/>
                  </a:lnTo>
                  <a:lnTo>
                    <a:pt x="0" y="2"/>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4" name="Freeform 147">
              <a:extLst>
                <a:ext uri="{FF2B5EF4-FFF2-40B4-BE49-F238E27FC236}">
                  <a16:creationId xmlns:a16="http://schemas.microsoft.com/office/drawing/2014/main" id="{E255A1CE-1AFB-4292-AEAB-9A0E4CAE3E17}"/>
                </a:ext>
              </a:extLst>
            </p:cNvPr>
            <p:cNvSpPr>
              <a:spLocks/>
            </p:cNvSpPr>
            <p:nvPr/>
          </p:nvSpPr>
          <p:spPr bwMode="auto">
            <a:xfrm>
              <a:off x="4525" y="1125"/>
              <a:ext cx="11" cy="12"/>
            </a:xfrm>
            <a:custGeom>
              <a:avLst/>
              <a:gdLst>
                <a:gd name="T0" fmla="*/ 2 w 11"/>
                <a:gd name="T1" fmla="*/ 12 h 12"/>
                <a:gd name="T2" fmla="*/ 11 w 11"/>
                <a:gd name="T3" fmla="*/ 10 h 12"/>
                <a:gd name="T4" fmla="*/ 8 w 11"/>
                <a:gd name="T5" fmla="*/ 0 h 12"/>
                <a:gd name="T6" fmla="*/ 0 w 11"/>
                <a:gd name="T7" fmla="*/ 3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5" name="Freeform 148">
              <a:extLst>
                <a:ext uri="{FF2B5EF4-FFF2-40B4-BE49-F238E27FC236}">
                  <a16:creationId xmlns:a16="http://schemas.microsoft.com/office/drawing/2014/main" id="{9B1977E6-E6B4-44DE-9603-3A251BD515EA}"/>
                </a:ext>
              </a:extLst>
            </p:cNvPr>
            <p:cNvSpPr>
              <a:spLocks/>
            </p:cNvSpPr>
            <p:nvPr/>
          </p:nvSpPr>
          <p:spPr bwMode="auto">
            <a:xfrm>
              <a:off x="4520" y="1107"/>
              <a:ext cx="11" cy="11"/>
            </a:xfrm>
            <a:custGeom>
              <a:avLst/>
              <a:gdLst>
                <a:gd name="T0" fmla="*/ 2 w 11"/>
                <a:gd name="T1" fmla="*/ 11 h 11"/>
                <a:gd name="T2" fmla="*/ 11 w 11"/>
                <a:gd name="T3" fmla="*/ 9 h 11"/>
                <a:gd name="T4" fmla="*/ 8 w 11"/>
                <a:gd name="T5" fmla="*/ 0 h 11"/>
                <a:gd name="T6" fmla="*/ 0 w 11"/>
                <a:gd name="T7" fmla="*/ 3 h 11"/>
                <a:gd name="T8" fmla="*/ 2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2" y="11"/>
                  </a:moveTo>
                  <a:lnTo>
                    <a:pt x="11" y="9"/>
                  </a:lnTo>
                  <a:lnTo>
                    <a:pt x="8" y="0"/>
                  </a:lnTo>
                  <a:lnTo>
                    <a:pt x="0" y="3"/>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6" name="Freeform 149">
              <a:extLst>
                <a:ext uri="{FF2B5EF4-FFF2-40B4-BE49-F238E27FC236}">
                  <a16:creationId xmlns:a16="http://schemas.microsoft.com/office/drawing/2014/main" id="{79FAC2C9-1DD4-41FB-BE39-16CCD3DF9129}"/>
                </a:ext>
              </a:extLst>
            </p:cNvPr>
            <p:cNvSpPr>
              <a:spLocks/>
            </p:cNvSpPr>
            <p:nvPr/>
          </p:nvSpPr>
          <p:spPr bwMode="auto">
            <a:xfrm>
              <a:off x="4514" y="1088"/>
              <a:ext cx="11" cy="12"/>
            </a:xfrm>
            <a:custGeom>
              <a:avLst/>
              <a:gdLst>
                <a:gd name="T0" fmla="*/ 2 w 11"/>
                <a:gd name="T1" fmla="*/ 12 h 12"/>
                <a:gd name="T2" fmla="*/ 11 w 11"/>
                <a:gd name="T3" fmla="*/ 10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7" name="Freeform 150">
              <a:extLst>
                <a:ext uri="{FF2B5EF4-FFF2-40B4-BE49-F238E27FC236}">
                  <a16:creationId xmlns:a16="http://schemas.microsoft.com/office/drawing/2014/main" id="{D04AC9F2-BCD2-4191-B0AC-6C7F3F48D2B8}"/>
                </a:ext>
              </a:extLst>
            </p:cNvPr>
            <p:cNvSpPr>
              <a:spLocks/>
            </p:cNvSpPr>
            <p:nvPr/>
          </p:nvSpPr>
          <p:spPr bwMode="auto">
            <a:xfrm>
              <a:off x="4509" y="1070"/>
              <a:ext cx="11" cy="12"/>
            </a:xfrm>
            <a:custGeom>
              <a:avLst/>
              <a:gdLst>
                <a:gd name="T0" fmla="*/ 2 w 11"/>
                <a:gd name="T1" fmla="*/ 12 h 12"/>
                <a:gd name="T2" fmla="*/ 11 w 11"/>
                <a:gd name="T3" fmla="*/ 9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9"/>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8" name="Freeform 151">
              <a:extLst>
                <a:ext uri="{FF2B5EF4-FFF2-40B4-BE49-F238E27FC236}">
                  <a16:creationId xmlns:a16="http://schemas.microsoft.com/office/drawing/2014/main" id="{6F000824-3D79-48C7-94B0-B9F817944880}"/>
                </a:ext>
              </a:extLst>
            </p:cNvPr>
            <p:cNvSpPr>
              <a:spLocks/>
            </p:cNvSpPr>
            <p:nvPr/>
          </p:nvSpPr>
          <p:spPr bwMode="auto">
            <a:xfrm>
              <a:off x="4503" y="1050"/>
              <a:ext cx="12" cy="12"/>
            </a:xfrm>
            <a:custGeom>
              <a:avLst/>
              <a:gdLst>
                <a:gd name="T0" fmla="*/ 4 w 12"/>
                <a:gd name="T1" fmla="*/ 12 h 12"/>
                <a:gd name="T2" fmla="*/ 12 w 12"/>
                <a:gd name="T3" fmla="*/ 10 h 12"/>
                <a:gd name="T4" fmla="*/ 8 w 12"/>
                <a:gd name="T5" fmla="*/ 0 h 12"/>
                <a:gd name="T6" fmla="*/ 0 w 12"/>
                <a:gd name="T7" fmla="*/ 3 h 12"/>
                <a:gd name="T8" fmla="*/ 4 w 12"/>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4" y="12"/>
                  </a:moveTo>
                  <a:lnTo>
                    <a:pt x="12" y="10"/>
                  </a:lnTo>
                  <a:lnTo>
                    <a:pt x="8" y="0"/>
                  </a:lnTo>
                  <a:lnTo>
                    <a:pt x="0" y="3"/>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19" name="Freeform 152">
              <a:extLst>
                <a:ext uri="{FF2B5EF4-FFF2-40B4-BE49-F238E27FC236}">
                  <a16:creationId xmlns:a16="http://schemas.microsoft.com/office/drawing/2014/main" id="{6E8D3855-4ED9-4CE1-B24E-871B6ECD515D}"/>
                </a:ext>
              </a:extLst>
            </p:cNvPr>
            <p:cNvSpPr>
              <a:spLocks/>
            </p:cNvSpPr>
            <p:nvPr/>
          </p:nvSpPr>
          <p:spPr bwMode="auto">
            <a:xfrm>
              <a:off x="4498" y="1032"/>
              <a:ext cx="11" cy="12"/>
            </a:xfrm>
            <a:custGeom>
              <a:avLst/>
              <a:gdLst>
                <a:gd name="T0" fmla="*/ 3 w 11"/>
                <a:gd name="T1" fmla="*/ 12 h 12"/>
                <a:gd name="T2" fmla="*/ 11 w 11"/>
                <a:gd name="T3" fmla="*/ 10 h 12"/>
                <a:gd name="T4" fmla="*/ 9 w 11"/>
                <a:gd name="T5" fmla="*/ 0 h 12"/>
                <a:gd name="T6" fmla="*/ 0 w 11"/>
                <a:gd name="T7" fmla="*/ 3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10"/>
                  </a:lnTo>
                  <a:lnTo>
                    <a:pt x="9" y="0"/>
                  </a:lnTo>
                  <a:lnTo>
                    <a:pt x="0" y="3"/>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0" name="Freeform 153">
              <a:extLst>
                <a:ext uri="{FF2B5EF4-FFF2-40B4-BE49-F238E27FC236}">
                  <a16:creationId xmlns:a16="http://schemas.microsoft.com/office/drawing/2014/main" id="{854FDA11-1028-4E1F-A732-00083D597087}"/>
                </a:ext>
              </a:extLst>
            </p:cNvPr>
            <p:cNvSpPr>
              <a:spLocks/>
            </p:cNvSpPr>
            <p:nvPr/>
          </p:nvSpPr>
          <p:spPr bwMode="auto">
            <a:xfrm>
              <a:off x="4493" y="1014"/>
              <a:ext cx="11" cy="11"/>
            </a:xfrm>
            <a:custGeom>
              <a:avLst/>
              <a:gdLst>
                <a:gd name="T0" fmla="*/ 3 w 11"/>
                <a:gd name="T1" fmla="*/ 11 h 11"/>
                <a:gd name="T2" fmla="*/ 11 w 11"/>
                <a:gd name="T3" fmla="*/ 9 h 11"/>
                <a:gd name="T4" fmla="*/ 9 w 11"/>
                <a:gd name="T5" fmla="*/ 0 h 11"/>
                <a:gd name="T6" fmla="*/ 0 w 11"/>
                <a:gd name="T7" fmla="*/ 2 h 11"/>
                <a:gd name="T8" fmla="*/ 3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3" y="11"/>
                  </a:moveTo>
                  <a:lnTo>
                    <a:pt x="11" y="9"/>
                  </a:lnTo>
                  <a:lnTo>
                    <a:pt x="9" y="0"/>
                  </a:lnTo>
                  <a:lnTo>
                    <a:pt x="0" y="2"/>
                  </a:lnTo>
                  <a:lnTo>
                    <a:pt x="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1" name="Freeform 154">
              <a:extLst>
                <a:ext uri="{FF2B5EF4-FFF2-40B4-BE49-F238E27FC236}">
                  <a16:creationId xmlns:a16="http://schemas.microsoft.com/office/drawing/2014/main" id="{F4C57A01-B961-41FE-AB2F-B2EF0480629D}"/>
                </a:ext>
              </a:extLst>
            </p:cNvPr>
            <p:cNvSpPr>
              <a:spLocks/>
            </p:cNvSpPr>
            <p:nvPr/>
          </p:nvSpPr>
          <p:spPr bwMode="auto">
            <a:xfrm>
              <a:off x="4487" y="995"/>
              <a:ext cx="11" cy="12"/>
            </a:xfrm>
            <a:custGeom>
              <a:avLst/>
              <a:gdLst>
                <a:gd name="T0" fmla="*/ 3 w 11"/>
                <a:gd name="T1" fmla="*/ 12 h 12"/>
                <a:gd name="T2" fmla="*/ 11 w 11"/>
                <a:gd name="T3" fmla="*/ 9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9"/>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2" name="Freeform 155">
              <a:extLst>
                <a:ext uri="{FF2B5EF4-FFF2-40B4-BE49-F238E27FC236}">
                  <a16:creationId xmlns:a16="http://schemas.microsoft.com/office/drawing/2014/main" id="{F3294C6D-DCF2-4128-AFCE-C8C5560BF355}"/>
                </a:ext>
              </a:extLst>
            </p:cNvPr>
            <p:cNvSpPr>
              <a:spLocks/>
            </p:cNvSpPr>
            <p:nvPr/>
          </p:nvSpPr>
          <p:spPr bwMode="auto">
            <a:xfrm>
              <a:off x="4483" y="977"/>
              <a:ext cx="10" cy="12"/>
            </a:xfrm>
            <a:custGeom>
              <a:avLst/>
              <a:gdLst>
                <a:gd name="T0" fmla="*/ 2 w 10"/>
                <a:gd name="T1" fmla="*/ 12 h 12"/>
                <a:gd name="T2" fmla="*/ 10 w 10"/>
                <a:gd name="T3" fmla="*/ 9 h 12"/>
                <a:gd name="T4" fmla="*/ 8 w 10"/>
                <a:gd name="T5" fmla="*/ 0 h 12"/>
                <a:gd name="T6" fmla="*/ 0 w 10"/>
                <a:gd name="T7" fmla="*/ 2 h 12"/>
                <a:gd name="T8" fmla="*/ 2 w 10"/>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2" y="12"/>
                  </a:moveTo>
                  <a:lnTo>
                    <a:pt x="10" y="9"/>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3" name="Freeform 156">
              <a:extLst>
                <a:ext uri="{FF2B5EF4-FFF2-40B4-BE49-F238E27FC236}">
                  <a16:creationId xmlns:a16="http://schemas.microsoft.com/office/drawing/2014/main" id="{656C7F66-0BF8-4FF1-B8A3-5BE869037FA0}"/>
                </a:ext>
              </a:extLst>
            </p:cNvPr>
            <p:cNvSpPr>
              <a:spLocks/>
            </p:cNvSpPr>
            <p:nvPr/>
          </p:nvSpPr>
          <p:spPr bwMode="auto">
            <a:xfrm>
              <a:off x="4477" y="958"/>
              <a:ext cx="12" cy="11"/>
            </a:xfrm>
            <a:custGeom>
              <a:avLst/>
              <a:gdLst>
                <a:gd name="T0" fmla="*/ 3 w 12"/>
                <a:gd name="T1" fmla="*/ 11 h 11"/>
                <a:gd name="T2" fmla="*/ 12 w 12"/>
                <a:gd name="T3" fmla="*/ 9 h 11"/>
                <a:gd name="T4" fmla="*/ 8 w 12"/>
                <a:gd name="T5" fmla="*/ 0 h 11"/>
                <a:gd name="T6" fmla="*/ 0 w 12"/>
                <a:gd name="T7" fmla="*/ 3 h 11"/>
                <a:gd name="T8" fmla="*/ 3 w 12"/>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3" y="11"/>
                  </a:moveTo>
                  <a:lnTo>
                    <a:pt x="12" y="9"/>
                  </a:lnTo>
                  <a:lnTo>
                    <a:pt x="8" y="0"/>
                  </a:lnTo>
                  <a:lnTo>
                    <a:pt x="0" y="3"/>
                  </a:lnTo>
                  <a:lnTo>
                    <a:pt x="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4" name="Freeform 157">
              <a:extLst>
                <a:ext uri="{FF2B5EF4-FFF2-40B4-BE49-F238E27FC236}">
                  <a16:creationId xmlns:a16="http://schemas.microsoft.com/office/drawing/2014/main" id="{FAB8361F-1C1C-454F-A65E-7FEBD6CB41C4}"/>
                </a:ext>
              </a:extLst>
            </p:cNvPr>
            <p:cNvSpPr>
              <a:spLocks/>
            </p:cNvSpPr>
            <p:nvPr/>
          </p:nvSpPr>
          <p:spPr bwMode="auto">
            <a:xfrm>
              <a:off x="4472" y="939"/>
              <a:ext cx="11" cy="12"/>
            </a:xfrm>
            <a:custGeom>
              <a:avLst/>
              <a:gdLst>
                <a:gd name="T0" fmla="*/ 2 w 11"/>
                <a:gd name="T1" fmla="*/ 12 h 12"/>
                <a:gd name="T2" fmla="*/ 11 w 11"/>
                <a:gd name="T3" fmla="*/ 10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5" name="Freeform 158">
              <a:extLst>
                <a:ext uri="{FF2B5EF4-FFF2-40B4-BE49-F238E27FC236}">
                  <a16:creationId xmlns:a16="http://schemas.microsoft.com/office/drawing/2014/main" id="{CC4A49CC-02DC-4F90-813F-B4E5A86DAA31}"/>
                </a:ext>
              </a:extLst>
            </p:cNvPr>
            <p:cNvSpPr>
              <a:spLocks/>
            </p:cNvSpPr>
            <p:nvPr/>
          </p:nvSpPr>
          <p:spPr bwMode="auto">
            <a:xfrm>
              <a:off x="4467" y="921"/>
              <a:ext cx="11" cy="11"/>
            </a:xfrm>
            <a:custGeom>
              <a:avLst/>
              <a:gdLst>
                <a:gd name="T0" fmla="*/ 2 w 11"/>
                <a:gd name="T1" fmla="*/ 11 h 11"/>
                <a:gd name="T2" fmla="*/ 11 w 11"/>
                <a:gd name="T3" fmla="*/ 8 h 11"/>
                <a:gd name="T4" fmla="*/ 8 w 11"/>
                <a:gd name="T5" fmla="*/ 0 h 11"/>
                <a:gd name="T6" fmla="*/ 0 w 11"/>
                <a:gd name="T7" fmla="*/ 2 h 11"/>
                <a:gd name="T8" fmla="*/ 2 w 11"/>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2" y="11"/>
                  </a:moveTo>
                  <a:lnTo>
                    <a:pt x="11" y="8"/>
                  </a:lnTo>
                  <a:lnTo>
                    <a:pt x="8" y="0"/>
                  </a:lnTo>
                  <a:lnTo>
                    <a:pt x="0" y="2"/>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6" name="Freeform 159">
              <a:extLst>
                <a:ext uri="{FF2B5EF4-FFF2-40B4-BE49-F238E27FC236}">
                  <a16:creationId xmlns:a16="http://schemas.microsoft.com/office/drawing/2014/main" id="{363AE5C6-8063-4EFA-AE92-A98B6A09EBEE}"/>
                </a:ext>
              </a:extLst>
            </p:cNvPr>
            <p:cNvSpPr>
              <a:spLocks/>
            </p:cNvSpPr>
            <p:nvPr/>
          </p:nvSpPr>
          <p:spPr bwMode="auto">
            <a:xfrm>
              <a:off x="4461" y="902"/>
              <a:ext cx="11" cy="12"/>
            </a:xfrm>
            <a:custGeom>
              <a:avLst/>
              <a:gdLst>
                <a:gd name="T0" fmla="*/ 2 w 11"/>
                <a:gd name="T1" fmla="*/ 12 h 12"/>
                <a:gd name="T2" fmla="*/ 11 w 11"/>
                <a:gd name="T3" fmla="*/ 9 h 12"/>
                <a:gd name="T4" fmla="*/ 8 w 11"/>
                <a:gd name="T5" fmla="*/ 0 h 12"/>
                <a:gd name="T6" fmla="*/ 0 w 11"/>
                <a:gd name="T7" fmla="*/ 2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9"/>
                  </a:lnTo>
                  <a:lnTo>
                    <a:pt x="8" y="0"/>
                  </a:lnTo>
                  <a:lnTo>
                    <a:pt x="0" y="2"/>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7" name="Freeform 160">
              <a:extLst>
                <a:ext uri="{FF2B5EF4-FFF2-40B4-BE49-F238E27FC236}">
                  <a16:creationId xmlns:a16="http://schemas.microsoft.com/office/drawing/2014/main" id="{BE78A024-E60E-4841-A436-90639DFB739F}"/>
                </a:ext>
              </a:extLst>
            </p:cNvPr>
            <p:cNvSpPr>
              <a:spLocks/>
            </p:cNvSpPr>
            <p:nvPr/>
          </p:nvSpPr>
          <p:spPr bwMode="auto">
            <a:xfrm>
              <a:off x="4456" y="883"/>
              <a:ext cx="11" cy="12"/>
            </a:xfrm>
            <a:custGeom>
              <a:avLst/>
              <a:gdLst>
                <a:gd name="T0" fmla="*/ 2 w 11"/>
                <a:gd name="T1" fmla="*/ 12 h 12"/>
                <a:gd name="T2" fmla="*/ 11 w 11"/>
                <a:gd name="T3" fmla="*/ 10 h 12"/>
                <a:gd name="T4" fmla="*/ 8 w 11"/>
                <a:gd name="T5" fmla="*/ 0 h 12"/>
                <a:gd name="T6" fmla="*/ 0 w 11"/>
                <a:gd name="T7" fmla="*/ 3 h 12"/>
                <a:gd name="T8" fmla="*/ 2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2" y="12"/>
                  </a:moveTo>
                  <a:lnTo>
                    <a:pt x="11" y="10"/>
                  </a:lnTo>
                  <a:lnTo>
                    <a:pt x="8" y="0"/>
                  </a:lnTo>
                  <a:lnTo>
                    <a:pt x="0" y="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8" name="Freeform 161">
              <a:extLst>
                <a:ext uri="{FF2B5EF4-FFF2-40B4-BE49-F238E27FC236}">
                  <a16:creationId xmlns:a16="http://schemas.microsoft.com/office/drawing/2014/main" id="{24503D7E-18CE-4713-8730-04889C5CBE4F}"/>
                </a:ext>
              </a:extLst>
            </p:cNvPr>
            <p:cNvSpPr>
              <a:spLocks/>
            </p:cNvSpPr>
            <p:nvPr/>
          </p:nvSpPr>
          <p:spPr bwMode="auto">
            <a:xfrm>
              <a:off x="4450" y="865"/>
              <a:ext cx="12" cy="11"/>
            </a:xfrm>
            <a:custGeom>
              <a:avLst/>
              <a:gdLst>
                <a:gd name="T0" fmla="*/ 4 w 12"/>
                <a:gd name="T1" fmla="*/ 11 h 11"/>
                <a:gd name="T2" fmla="*/ 12 w 12"/>
                <a:gd name="T3" fmla="*/ 9 h 11"/>
                <a:gd name="T4" fmla="*/ 8 w 12"/>
                <a:gd name="T5" fmla="*/ 0 h 11"/>
                <a:gd name="T6" fmla="*/ 0 w 12"/>
                <a:gd name="T7" fmla="*/ 3 h 11"/>
                <a:gd name="T8" fmla="*/ 4 w 12"/>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4" y="11"/>
                  </a:moveTo>
                  <a:lnTo>
                    <a:pt x="12" y="9"/>
                  </a:lnTo>
                  <a:lnTo>
                    <a:pt x="8" y="0"/>
                  </a:lnTo>
                  <a:lnTo>
                    <a:pt x="0" y="3"/>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29" name="Freeform 162">
              <a:extLst>
                <a:ext uri="{FF2B5EF4-FFF2-40B4-BE49-F238E27FC236}">
                  <a16:creationId xmlns:a16="http://schemas.microsoft.com/office/drawing/2014/main" id="{DE764AC3-A3A5-4EBA-9679-044BA93B2771}"/>
                </a:ext>
              </a:extLst>
            </p:cNvPr>
            <p:cNvSpPr>
              <a:spLocks/>
            </p:cNvSpPr>
            <p:nvPr/>
          </p:nvSpPr>
          <p:spPr bwMode="auto">
            <a:xfrm>
              <a:off x="4445" y="846"/>
              <a:ext cx="11" cy="12"/>
            </a:xfrm>
            <a:custGeom>
              <a:avLst/>
              <a:gdLst>
                <a:gd name="T0" fmla="*/ 3 w 11"/>
                <a:gd name="T1" fmla="*/ 12 h 12"/>
                <a:gd name="T2" fmla="*/ 11 w 11"/>
                <a:gd name="T3" fmla="*/ 10 h 12"/>
                <a:gd name="T4" fmla="*/ 9 w 11"/>
                <a:gd name="T5" fmla="*/ 0 h 12"/>
                <a:gd name="T6" fmla="*/ 0 w 11"/>
                <a:gd name="T7" fmla="*/ 2 h 12"/>
                <a:gd name="T8" fmla="*/ 3 w 11"/>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3" y="12"/>
                  </a:moveTo>
                  <a:lnTo>
                    <a:pt x="11" y="10"/>
                  </a:lnTo>
                  <a:lnTo>
                    <a:pt x="9" y="0"/>
                  </a:lnTo>
                  <a:lnTo>
                    <a:pt x="0" y="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36" name="Group 163">
            <a:extLst>
              <a:ext uri="{FF2B5EF4-FFF2-40B4-BE49-F238E27FC236}">
                <a16:creationId xmlns:a16="http://schemas.microsoft.com/office/drawing/2014/main" id="{59584E89-9ED1-4112-89F5-C29BD37ED225}"/>
              </a:ext>
            </a:extLst>
          </p:cNvPr>
          <p:cNvGrpSpPr>
            <a:grpSpLocks/>
          </p:cNvGrpSpPr>
          <p:nvPr/>
        </p:nvGrpSpPr>
        <p:grpSpPr bwMode="auto">
          <a:xfrm>
            <a:off x="7935913" y="3736975"/>
            <a:ext cx="180975" cy="577850"/>
            <a:chOff x="4675" y="846"/>
            <a:chExt cx="122" cy="403"/>
          </a:xfrm>
        </p:grpSpPr>
        <p:sp>
          <p:nvSpPr>
            <p:cNvPr id="145486" name="Freeform 164">
              <a:extLst>
                <a:ext uri="{FF2B5EF4-FFF2-40B4-BE49-F238E27FC236}">
                  <a16:creationId xmlns:a16="http://schemas.microsoft.com/office/drawing/2014/main" id="{A8D45737-7B3E-4519-8B92-21DE35DA4BA9}"/>
                </a:ext>
              </a:extLst>
            </p:cNvPr>
            <p:cNvSpPr>
              <a:spLocks/>
            </p:cNvSpPr>
            <p:nvPr/>
          </p:nvSpPr>
          <p:spPr bwMode="auto">
            <a:xfrm>
              <a:off x="4675" y="1237"/>
              <a:ext cx="11" cy="12"/>
            </a:xfrm>
            <a:custGeom>
              <a:avLst/>
              <a:gdLst>
                <a:gd name="T0" fmla="*/ 0 w 11"/>
                <a:gd name="T1" fmla="*/ 9 h 12"/>
                <a:gd name="T2" fmla="*/ 9 w 11"/>
                <a:gd name="T3" fmla="*/ 12 h 12"/>
                <a:gd name="T4" fmla="*/ 11 w 11"/>
                <a:gd name="T5" fmla="*/ 2 h 12"/>
                <a:gd name="T6" fmla="*/ 3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9" y="12"/>
                  </a:lnTo>
                  <a:lnTo>
                    <a:pt x="11" y="2"/>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7" name="Freeform 165">
              <a:extLst>
                <a:ext uri="{FF2B5EF4-FFF2-40B4-BE49-F238E27FC236}">
                  <a16:creationId xmlns:a16="http://schemas.microsoft.com/office/drawing/2014/main" id="{2E727E3E-0BDF-4D2F-AB1D-FA1429FBA16F}"/>
                </a:ext>
              </a:extLst>
            </p:cNvPr>
            <p:cNvSpPr>
              <a:spLocks/>
            </p:cNvSpPr>
            <p:nvPr/>
          </p:nvSpPr>
          <p:spPr bwMode="auto">
            <a:xfrm>
              <a:off x="4680" y="1219"/>
              <a:ext cx="11" cy="12"/>
            </a:xfrm>
            <a:custGeom>
              <a:avLst/>
              <a:gdLst>
                <a:gd name="T0" fmla="*/ 0 w 11"/>
                <a:gd name="T1" fmla="*/ 9 h 12"/>
                <a:gd name="T2" fmla="*/ 8 w 11"/>
                <a:gd name="T3" fmla="*/ 12 h 12"/>
                <a:gd name="T4" fmla="*/ 11 w 11"/>
                <a:gd name="T5" fmla="*/ 2 h 12"/>
                <a:gd name="T6" fmla="*/ 2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8" y="12"/>
                  </a:lnTo>
                  <a:lnTo>
                    <a:pt x="11"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8" name="Freeform 166">
              <a:extLst>
                <a:ext uri="{FF2B5EF4-FFF2-40B4-BE49-F238E27FC236}">
                  <a16:creationId xmlns:a16="http://schemas.microsoft.com/office/drawing/2014/main" id="{F2C58776-8090-48FF-AFD6-9FA963AAED29}"/>
                </a:ext>
              </a:extLst>
            </p:cNvPr>
            <p:cNvSpPr>
              <a:spLocks/>
            </p:cNvSpPr>
            <p:nvPr/>
          </p:nvSpPr>
          <p:spPr bwMode="auto">
            <a:xfrm>
              <a:off x="4685" y="1200"/>
              <a:ext cx="11" cy="11"/>
            </a:xfrm>
            <a:custGeom>
              <a:avLst/>
              <a:gdLst>
                <a:gd name="T0" fmla="*/ 0 w 11"/>
                <a:gd name="T1" fmla="*/ 9 h 11"/>
                <a:gd name="T2" fmla="*/ 8 w 11"/>
                <a:gd name="T3" fmla="*/ 11 h 11"/>
                <a:gd name="T4" fmla="*/ 11 w 11"/>
                <a:gd name="T5" fmla="*/ 3 h 11"/>
                <a:gd name="T6" fmla="*/ 2 w 11"/>
                <a:gd name="T7" fmla="*/ 0 h 11"/>
                <a:gd name="T8" fmla="*/ 0 w 11"/>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9"/>
                  </a:moveTo>
                  <a:lnTo>
                    <a:pt x="8" y="11"/>
                  </a:lnTo>
                  <a:lnTo>
                    <a:pt x="11" y="3"/>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9" name="Freeform 167">
              <a:extLst>
                <a:ext uri="{FF2B5EF4-FFF2-40B4-BE49-F238E27FC236}">
                  <a16:creationId xmlns:a16="http://schemas.microsoft.com/office/drawing/2014/main" id="{41B6AF84-B17D-448C-A6E9-2512846FE306}"/>
                </a:ext>
              </a:extLst>
            </p:cNvPr>
            <p:cNvSpPr>
              <a:spLocks/>
            </p:cNvSpPr>
            <p:nvPr/>
          </p:nvSpPr>
          <p:spPr bwMode="auto">
            <a:xfrm>
              <a:off x="4691" y="1181"/>
              <a:ext cx="11" cy="12"/>
            </a:xfrm>
            <a:custGeom>
              <a:avLst/>
              <a:gdLst>
                <a:gd name="T0" fmla="*/ 0 w 11"/>
                <a:gd name="T1" fmla="*/ 10 h 12"/>
                <a:gd name="T2" fmla="*/ 8 w 11"/>
                <a:gd name="T3" fmla="*/ 12 h 12"/>
                <a:gd name="T4" fmla="*/ 11 w 11"/>
                <a:gd name="T5" fmla="*/ 2 h 12"/>
                <a:gd name="T6" fmla="*/ 2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8" y="12"/>
                  </a:lnTo>
                  <a:lnTo>
                    <a:pt x="11" y="2"/>
                  </a:lnTo>
                  <a:lnTo>
                    <a:pt x="2"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0" name="Freeform 168">
              <a:extLst>
                <a:ext uri="{FF2B5EF4-FFF2-40B4-BE49-F238E27FC236}">
                  <a16:creationId xmlns:a16="http://schemas.microsoft.com/office/drawing/2014/main" id="{496F8F3C-3C82-4B3E-A2E2-F9C0E0EEDE0D}"/>
                </a:ext>
              </a:extLst>
            </p:cNvPr>
            <p:cNvSpPr>
              <a:spLocks/>
            </p:cNvSpPr>
            <p:nvPr/>
          </p:nvSpPr>
          <p:spPr bwMode="auto">
            <a:xfrm>
              <a:off x="4696" y="1163"/>
              <a:ext cx="10" cy="11"/>
            </a:xfrm>
            <a:custGeom>
              <a:avLst/>
              <a:gdLst>
                <a:gd name="T0" fmla="*/ 0 w 10"/>
                <a:gd name="T1" fmla="*/ 8 h 11"/>
                <a:gd name="T2" fmla="*/ 8 w 10"/>
                <a:gd name="T3" fmla="*/ 11 h 11"/>
                <a:gd name="T4" fmla="*/ 10 w 10"/>
                <a:gd name="T5" fmla="*/ 2 h 11"/>
                <a:gd name="T6" fmla="*/ 2 w 10"/>
                <a:gd name="T7" fmla="*/ 0 h 11"/>
                <a:gd name="T8" fmla="*/ 0 w 10"/>
                <a:gd name="T9" fmla="*/ 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0" y="8"/>
                  </a:moveTo>
                  <a:lnTo>
                    <a:pt x="8" y="11"/>
                  </a:lnTo>
                  <a:lnTo>
                    <a:pt x="10" y="2"/>
                  </a:lnTo>
                  <a:lnTo>
                    <a:pt x="2"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1" name="Freeform 169">
              <a:extLst>
                <a:ext uri="{FF2B5EF4-FFF2-40B4-BE49-F238E27FC236}">
                  <a16:creationId xmlns:a16="http://schemas.microsoft.com/office/drawing/2014/main" id="{122DA23B-0D17-4193-A464-9510A5B230AB}"/>
                </a:ext>
              </a:extLst>
            </p:cNvPr>
            <p:cNvSpPr>
              <a:spLocks/>
            </p:cNvSpPr>
            <p:nvPr/>
          </p:nvSpPr>
          <p:spPr bwMode="auto">
            <a:xfrm>
              <a:off x="4700" y="1144"/>
              <a:ext cx="13" cy="12"/>
            </a:xfrm>
            <a:custGeom>
              <a:avLst/>
              <a:gdLst>
                <a:gd name="T0" fmla="*/ 0 w 13"/>
                <a:gd name="T1" fmla="*/ 9 h 12"/>
                <a:gd name="T2" fmla="*/ 9 w 13"/>
                <a:gd name="T3" fmla="*/ 12 h 12"/>
                <a:gd name="T4" fmla="*/ 13 w 13"/>
                <a:gd name="T5" fmla="*/ 2 h 12"/>
                <a:gd name="T6" fmla="*/ 4 w 13"/>
                <a:gd name="T7" fmla="*/ 0 h 12"/>
                <a:gd name="T8" fmla="*/ 0 w 13"/>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2">
                  <a:moveTo>
                    <a:pt x="0" y="9"/>
                  </a:moveTo>
                  <a:lnTo>
                    <a:pt x="9" y="12"/>
                  </a:lnTo>
                  <a:lnTo>
                    <a:pt x="13" y="2"/>
                  </a:lnTo>
                  <a:lnTo>
                    <a:pt x="4"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2" name="Freeform 170">
              <a:extLst>
                <a:ext uri="{FF2B5EF4-FFF2-40B4-BE49-F238E27FC236}">
                  <a16:creationId xmlns:a16="http://schemas.microsoft.com/office/drawing/2014/main" id="{CC7FFE2C-BF93-4CB6-A3F6-CD18CCD42CD8}"/>
                </a:ext>
              </a:extLst>
            </p:cNvPr>
            <p:cNvSpPr>
              <a:spLocks/>
            </p:cNvSpPr>
            <p:nvPr/>
          </p:nvSpPr>
          <p:spPr bwMode="auto">
            <a:xfrm>
              <a:off x="4706" y="1125"/>
              <a:ext cx="11" cy="12"/>
            </a:xfrm>
            <a:custGeom>
              <a:avLst/>
              <a:gdLst>
                <a:gd name="T0" fmla="*/ 0 w 11"/>
                <a:gd name="T1" fmla="*/ 10 h 12"/>
                <a:gd name="T2" fmla="*/ 9 w 11"/>
                <a:gd name="T3" fmla="*/ 12 h 12"/>
                <a:gd name="T4" fmla="*/ 11 w 11"/>
                <a:gd name="T5" fmla="*/ 3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3"/>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3" name="Freeform 171">
              <a:extLst>
                <a:ext uri="{FF2B5EF4-FFF2-40B4-BE49-F238E27FC236}">
                  <a16:creationId xmlns:a16="http://schemas.microsoft.com/office/drawing/2014/main" id="{A4B6F824-4608-494C-8CBB-C14DF51F0A25}"/>
                </a:ext>
              </a:extLst>
            </p:cNvPr>
            <p:cNvSpPr>
              <a:spLocks/>
            </p:cNvSpPr>
            <p:nvPr/>
          </p:nvSpPr>
          <p:spPr bwMode="auto">
            <a:xfrm>
              <a:off x="4711" y="1107"/>
              <a:ext cx="11" cy="11"/>
            </a:xfrm>
            <a:custGeom>
              <a:avLst/>
              <a:gdLst>
                <a:gd name="T0" fmla="*/ 0 w 11"/>
                <a:gd name="T1" fmla="*/ 9 h 11"/>
                <a:gd name="T2" fmla="*/ 9 w 11"/>
                <a:gd name="T3" fmla="*/ 11 h 11"/>
                <a:gd name="T4" fmla="*/ 11 w 11"/>
                <a:gd name="T5" fmla="*/ 3 h 11"/>
                <a:gd name="T6" fmla="*/ 3 w 11"/>
                <a:gd name="T7" fmla="*/ 0 h 11"/>
                <a:gd name="T8" fmla="*/ 0 w 11"/>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9"/>
                  </a:moveTo>
                  <a:lnTo>
                    <a:pt x="9" y="11"/>
                  </a:lnTo>
                  <a:lnTo>
                    <a:pt x="11" y="3"/>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4" name="Freeform 172">
              <a:extLst>
                <a:ext uri="{FF2B5EF4-FFF2-40B4-BE49-F238E27FC236}">
                  <a16:creationId xmlns:a16="http://schemas.microsoft.com/office/drawing/2014/main" id="{35F264A2-428E-4BDB-9F10-57E90EA0D720}"/>
                </a:ext>
              </a:extLst>
            </p:cNvPr>
            <p:cNvSpPr>
              <a:spLocks/>
            </p:cNvSpPr>
            <p:nvPr/>
          </p:nvSpPr>
          <p:spPr bwMode="auto">
            <a:xfrm>
              <a:off x="4717" y="1088"/>
              <a:ext cx="11" cy="12"/>
            </a:xfrm>
            <a:custGeom>
              <a:avLst/>
              <a:gdLst>
                <a:gd name="T0" fmla="*/ 0 w 11"/>
                <a:gd name="T1" fmla="*/ 10 h 12"/>
                <a:gd name="T2" fmla="*/ 9 w 11"/>
                <a:gd name="T3" fmla="*/ 12 h 12"/>
                <a:gd name="T4" fmla="*/ 11 w 11"/>
                <a:gd name="T5" fmla="*/ 2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2"/>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5" name="Freeform 173">
              <a:extLst>
                <a:ext uri="{FF2B5EF4-FFF2-40B4-BE49-F238E27FC236}">
                  <a16:creationId xmlns:a16="http://schemas.microsoft.com/office/drawing/2014/main" id="{233C6839-4AE5-4856-8C4A-BE013F86B92E}"/>
                </a:ext>
              </a:extLst>
            </p:cNvPr>
            <p:cNvSpPr>
              <a:spLocks/>
            </p:cNvSpPr>
            <p:nvPr/>
          </p:nvSpPr>
          <p:spPr bwMode="auto">
            <a:xfrm>
              <a:off x="4722" y="1070"/>
              <a:ext cx="11" cy="12"/>
            </a:xfrm>
            <a:custGeom>
              <a:avLst/>
              <a:gdLst>
                <a:gd name="T0" fmla="*/ 0 w 11"/>
                <a:gd name="T1" fmla="*/ 9 h 12"/>
                <a:gd name="T2" fmla="*/ 9 w 11"/>
                <a:gd name="T3" fmla="*/ 12 h 12"/>
                <a:gd name="T4" fmla="*/ 11 w 11"/>
                <a:gd name="T5" fmla="*/ 2 h 12"/>
                <a:gd name="T6" fmla="*/ 3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9" y="12"/>
                  </a:lnTo>
                  <a:lnTo>
                    <a:pt x="11" y="2"/>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6" name="Freeform 174">
              <a:extLst>
                <a:ext uri="{FF2B5EF4-FFF2-40B4-BE49-F238E27FC236}">
                  <a16:creationId xmlns:a16="http://schemas.microsoft.com/office/drawing/2014/main" id="{A3AFC469-F4AA-419C-9B20-5BA195A4F885}"/>
                </a:ext>
              </a:extLst>
            </p:cNvPr>
            <p:cNvSpPr>
              <a:spLocks/>
            </p:cNvSpPr>
            <p:nvPr/>
          </p:nvSpPr>
          <p:spPr bwMode="auto">
            <a:xfrm>
              <a:off x="4727" y="1050"/>
              <a:ext cx="12" cy="12"/>
            </a:xfrm>
            <a:custGeom>
              <a:avLst/>
              <a:gdLst>
                <a:gd name="T0" fmla="*/ 0 w 12"/>
                <a:gd name="T1" fmla="*/ 10 h 12"/>
                <a:gd name="T2" fmla="*/ 8 w 12"/>
                <a:gd name="T3" fmla="*/ 12 h 12"/>
                <a:gd name="T4" fmla="*/ 12 w 12"/>
                <a:gd name="T5" fmla="*/ 3 h 12"/>
                <a:gd name="T6" fmla="*/ 4 w 12"/>
                <a:gd name="T7" fmla="*/ 0 h 12"/>
                <a:gd name="T8" fmla="*/ 0 w 12"/>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0" y="10"/>
                  </a:moveTo>
                  <a:lnTo>
                    <a:pt x="8" y="12"/>
                  </a:lnTo>
                  <a:lnTo>
                    <a:pt x="12" y="3"/>
                  </a:lnTo>
                  <a:lnTo>
                    <a:pt x="4"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7" name="Freeform 175">
              <a:extLst>
                <a:ext uri="{FF2B5EF4-FFF2-40B4-BE49-F238E27FC236}">
                  <a16:creationId xmlns:a16="http://schemas.microsoft.com/office/drawing/2014/main" id="{BDCDEA31-1545-4E3E-AEEA-C57CC7F63452}"/>
                </a:ext>
              </a:extLst>
            </p:cNvPr>
            <p:cNvSpPr>
              <a:spLocks/>
            </p:cNvSpPr>
            <p:nvPr/>
          </p:nvSpPr>
          <p:spPr bwMode="auto">
            <a:xfrm>
              <a:off x="4733" y="1032"/>
              <a:ext cx="11" cy="12"/>
            </a:xfrm>
            <a:custGeom>
              <a:avLst/>
              <a:gdLst>
                <a:gd name="T0" fmla="*/ 0 w 11"/>
                <a:gd name="T1" fmla="*/ 10 h 12"/>
                <a:gd name="T2" fmla="*/ 8 w 11"/>
                <a:gd name="T3" fmla="*/ 12 h 12"/>
                <a:gd name="T4" fmla="*/ 11 w 11"/>
                <a:gd name="T5" fmla="*/ 3 h 12"/>
                <a:gd name="T6" fmla="*/ 2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8" y="12"/>
                  </a:lnTo>
                  <a:lnTo>
                    <a:pt x="11" y="3"/>
                  </a:lnTo>
                  <a:lnTo>
                    <a:pt x="2"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8" name="Freeform 176">
              <a:extLst>
                <a:ext uri="{FF2B5EF4-FFF2-40B4-BE49-F238E27FC236}">
                  <a16:creationId xmlns:a16="http://schemas.microsoft.com/office/drawing/2014/main" id="{21D308F0-2A79-462C-B39A-C482C4662B2A}"/>
                </a:ext>
              </a:extLst>
            </p:cNvPr>
            <p:cNvSpPr>
              <a:spLocks/>
            </p:cNvSpPr>
            <p:nvPr/>
          </p:nvSpPr>
          <p:spPr bwMode="auto">
            <a:xfrm>
              <a:off x="4738" y="1014"/>
              <a:ext cx="11" cy="11"/>
            </a:xfrm>
            <a:custGeom>
              <a:avLst/>
              <a:gdLst>
                <a:gd name="T0" fmla="*/ 0 w 11"/>
                <a:gd name="T1" fmla="*/ 9 h 11"/>
                <a:gd name="T2" fmla="*/ 8 w 11"/>
                <a:gd name="T3" fmla="*/ 11 h 11"/>
                <a:gd name="T4" fmla="*/ 11 w 11"/>
                <a:gd name="T5" fmla="*/ 2 h 11"/>
                <a:gd name="T6" fmla="*/ 2 w 11"/>
                <a:gd name="T7" fmla="*/ 0 h 11"/>
                <a:gd name="T8" fmla="*/ 0 w 11"/>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9"/>
                  </a:moveTo>
                  <a:lnTo>
                    <a:pt x="8" y="11"/>
                  </a:lnTo>
                  <a:lnTo>
                    <a:pt x="11"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99" name="Freeform 177">
              <a:extLst>
                <a:ext uri="{FF2B5EF4-FFF2-40B4-BE49-F238E27FC236}">
                  <a16:creationId xmlns:a16="http://schemas.microsoft.com/office/drawing/2014/main" id="{D8AB357F-7CFD-4D68-A629-3993E23552B7}"/>
                </a:ext>
              </a:extLst>
            </p:cNvPr>
            <p:cNvSpPr>
              <a:spLocks/>
            </p:cNvSpPr>
            <p:nvPr/>
          </p:nvSpPr>
          <p:spPr bwMode="auto">
            <a:xfrm>
              <a:off x="4744" y="995"/>
              <a:ext cx="11" cy="12"/>
            </a:xfrm>
            <a:custGeom>
              <a:avLst/>
              <a:gdLst>
                <a:gd name="T0" fmla="*/ 0 w 11"/>
                <a:gd name="T1" fmla="*/ 9 h 12"/>
                <a:gd name="T2" fmla="*/ 8 w 11"/>
                <a:gd name="T3" fmla="*/ 12 h 12"/>
                <a:gd name="T4" fmla="*/ 11 w 11"/>
                <a:gd name="T5" fmla="*/ 2 h 12"/>
                <a:gd name="T6" fmla="*/ 2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8" y="12"/>
                  </a:lnTo>
                  <a:lnTo>
                    <a:pt x="11"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0" name="Freeform 178">
              <a:extLst>
                <a:ext uri="{FF2B5EF4-FFF2-40B4-BE49-F238E27FC236}">
                  <a16:creationId xmlns:a16="http://schemas.microsoft.com/office/drawing/2014/main" id="{38B9034E-36A9-4ACA-AC99-F32929C6591B}"/>
                </a:ext>
              </a:extLst>
            </p:cNvPr>
            <p:cNvSpPr>
              <a:spLocks/>
            </p:cNvSpPr>
            <p:nvPr/>
          </p:nvSpPr>
          <p:spPr bwMode="auto">
            <a:xfrm>
              <a:off x="4749" y="977"/>
              <a:ext cx="10" cy="12"/>
            </a:xfrm>
            <a:custGeom>
              <a:avLst/>
              <a:gdLst>
                <a:gd name="T0" fmla="*/ 0 w 10"/>
                <a:gd name="T1" fmla="*/ 9 h 12"/>
                <a:gd name="T2" fmla="*/ 8 w 10"/>
                <a:gd name="T3" fmla="*/ 12 h 12"/>
                <a:gd name="T4" fmla="*/ 10 w 10"/>
                <a:gd name="T5" fmla="*/ 2 h 12"/>
                <a:gd name="T6" fmla="*/ 2 w 10"/>
                <a:gd name="T7" fmla="*/ 0 h 12"/>
                <a:gd name="T8" fmla="*/ 0 w 10"/>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9"/>
                  </a:moveTo>
                  <a:lnTo>
                    <a:pt x="8" y="12"/>
                  </a:lnTo>
                  <a:lnTo>
                    <a:pt x="10" y="2"/>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1" name="Freeform 179">
              <a:extLst>
                <a:ext uri="{FF2B5EF4-FFF2-40B4-BE49-F238E27FC236}">
                  <a16:creationId xmlns:a16="http://schemas.microsoft.com/office/drawing/2014/main" id="{8C0C8754-EA51-4189-A2F1-D294DC922387}"/>
                </a:ext>
              </a:extLst>
            </p:cNvPr>
            <p:cNvSpPr>
              <a:spLocks/>
            </p:cNvSpPr>
            <p:nvPr/>
          </p:nvSpPr>
          <p:spPr bwMode="auto">
            <a:xfrm>
              <a:off x="4753" y="958"/>
              <a:ext cx="12" cy="11"/>
            </a:xfrm>
            <a:custGeom>
              <a:avLst/>
              <a:gdLst>
                <a:gd name="T0" fmla="*/ 0 w 12"/>
                <a:gd name="T1" fmla="*/ 9 h 11"/>
                <a:gd name="T2" fmla="*/ 9 w 12"/>
                <a:gd name="T3" fmla="*/ 11 h 11"/>
                <a:gd name="T4" fmla="*/ 12 w 12"/>
                <a:gd name="T5" fmla="*/ 3 h 11"/>
                <a:gd name="T6" fmla="*/ 4 w 12"/>
                <a:gd name="T7" fmla="*/ 0 h 11"/>
                <a:gd name="T8" fmla="*/ 0 w 12"/>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0" y="9"/>
                  </a:moveTo>
                  <a:lnTo>
                    <a:pt x="9" y="11"/>
                  </a:lnTo>
                  <a:lnTo>
                    <a:pt x="12" y="3"/>
                  </a:lnTo>
                  <a:lnTo>
                    <a:pt x="4"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2" name="Freeform 180">
              <a:extLst>
                <a:ext uri="{FF2B5EF4-FFF2-40B4-BE49-F238E27FC236}">
                  <a16:creationId xmlns:a16="http://schemas.microsoft.com/office/drawing/2014/main" id="{BC400A04-77DC-496B-9929-4DAB57849A45}"/>
                </a:ext>
              </a:extLst>
            </p:cNvPr>
            <p:cNvSpPr>
              <a:spLocks/>
            </p:cNvSpPr>
            <p:nvPr/>
          </p:nvSpPr>
          <p:spPr bwMode="auto">
            <a:xfrm>
              <a:off x="4759" y="939"/>
              <a:ext cx="11" cy="12"/>
            </a:xfrm>
            <a:custGeom>
              <a:avLst/>
              <a:gdLst>
                <a:gd name="T0" fmla="*/ 0 w 11"/>
                <a:gd name="T1" fmla="*/ 10 h 12"/>
                <a:gd name="T2" fmla="*/ 9 w 11"/>
                <a:gd name="T3" fmla="*/ 12 h 12"/>
                <a:gd name="T4" fmla="*/ 11 w 11"/>
                <a:gd name="T5" fmla="*/ 2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2"/>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3" name="Freeform 181">
              <a:extLst>
                <a:ext uri="{FF2B5EF4-FFF2-40B4-BE49-F238E27FC236}">
                  <a16:creationId xmlns:a16="http://schemas.microsoft.com/office/drawing/2014/main" id="{B9DD2946-41C6-4AB5-8573-FAF43158DB4A}"/>
                </a:ext>
              </a:extLst>
            </p:cNvPr>
            <p:cNvSpPr>
              <a:spLocks/>
            </p:cNvSpPr>
            <p:nvPr/>
          </p:nvSpPr>
          <p:spPr bwMode="auto">
            <a:xfrm>
              <a:off x="4764" y="921"/>
              <a:ext cx="11" cy="11"/>
            </a:xfrm>
            <a:custGeom>
              <a:avLst/>
              <a:gdLst>
                <a:gd name="T0" fmla="*/ 0 w 11"/>
                <a:gd name="T1" fmla="*/ 8 h 11"/>
                <a:gd name="T2" fmla="*/ 9 w 11"/>
                <a:gd name="T3" fmla="*/ 11 h 11"/>
                <a:gd name="T4" fmla="*/ 11 w 11"/>
                <a:gd name="T5" fmla="*/ 2 h 11"/>
                <a:gd name="T6" fmla="*/ 3 w 11"/>
                <a:gd name="T7" fmla="*/ 0 h 11"/>
                <a:gd name="T8" fmla="*/ 0 w 11"/>
                <a:gd name="T9" fmla="*/ 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8"/>
                  </a:moveTo>
                  <a:lnTo>
                    <a:pt x="9" y="11"/>
                  </a:lnTo>
                  <a:lnTo>
                    <a:pt x="11"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4" name="Freeform 182">
              <a:extLst>
                <a:ext uri="{FF2B5EF4-FFF2-40B4-BE49-F238E27FC236}">
                  <a16:creationId xmlns:a16="http://schemas.microsoft.com/office/drawing/2014/main" id="{10935303-843B-4D1E-A8A4-D4071A3FC698}"/>
                </a:ext>
              </a:extLst>
            </p:cNvPr>
            <p:cNvSpPr>
              <a:spLocks/>
            </p:cNvSpPr>
            <p:nvPr/>
          </p:nvSpPr>
          <p:spPr bwMode="auto">
            <a:xfrm>
              <a:off x="4770" y="902"/>
              <a:ext cx="11" cy="12"/>
            </a:xfrm>
            <a:custGeom>
              <a:avLst/>
              <a:gdLst>
                <a:gd name="T0" fmla="*/ 0 w 11"/>
                <a:gd name="T1" fmla="*/ 9 h 12"/>
                <a:gd name="T2" fmla="*/ 9 w 11"/>
                <a:gd name="T3" fmla="*/ 12 h 12"/>
                <a:gd name="T4" fmla="*/ 11 w 11"/>
                <a:gd name="T5" fmla="*/ 2 h 12"/>
                <a:gd name="T6" fmla="*/ 3 w 11"/>
                <a:gd name="T7" fmla="*/ 0 h 12"/>
                <a:gd name="T8" fmla="*/ 0 w 11"/>
                <a:gd name="T9" fmla="*/ 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9"/>
                  </a:moveTo>
                  <a:lnTo>
                    <a:pt x="9" y="12"/>
                  </a:lnTo>
                  <a:lnTo>
                    <a:pt x="11" y="2"/>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5" name="Freeform 183">
              <a:extLst>
                <a:ext uri="{FF2B5EF4-FFF2-40B4-BE49-F238E27FC236}">
                  <a16:creationId xmlns:a16="http://schemas.microsoft.com/office/drawing/2014/main" id="{8965A2EC-5F68-4DE7-AE1B-36CE1DD3D2D1}"/>
                </a:ext>
              </a:extLst>
            </p:cNvPr>
            <p:cNvSpPr>
              <a:spLocks/>
            </p:cNvSpPr>
            <p:nvPr/>
          </p:nvSpPr>
          <p:spPr bwMode="auto">
            <a:xfrm>
              <a:off x="4775" y="883"/>
              <a:ext cx="11" cy="12"/>
            </a:xfrm>
            <a:custGeom>
              <a:avLst/>
              <a:gdLst>
                <a:gd name="T0" fmla="*/ 0 w 11"/>
                <a:gd name="T1" fmla="*/ 10 h 12"/>
                <a:gd name="T2" fmla="*/ 9 w 11"/>
                <a:gd name="T3" fmla="*/ 12 h 12"/>
                <a:gd name="T4" fmla="*/ 11 w 11"/>
                <a:gd name="T5" fmla="*/ 3 h 12"/>
                <a:gd name="T6" fmla="*/ 3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9" y="12"/>
                  </a:lnTo>
                  <a:lnTo>
                    <a:pt x="11" y="3"/>
                  </a:lnTo>
                  <a:lnTo>
                    <a:pt x="3"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6" name="Freeform 184">
              <a:extLst>
                <a:ext uri="{FF2B5EF4-FFF2-40B4-BE49-F238E27FC236}">
                  <a16:creationId xmlns:a16="http://schemas.microsoft.com/office/drawing/2014/main" id="{BDD44729-59E9-4BE7-8A41-722154495C3A}"/>
                </a:ext>
              </a:extLst>
            </p:cNvPr>
            <p:cNvSpPr>
              <a:spLocks/>
            </p:cNvSpPr>
            <p:nvPr/>
          </p:nvSpPr>
          <p:spPr bwMode="auto">
            <a:xfrm>
              <a:off x="4780" y="865"/>
              <a:ext cx="12" cy="11"/>
            </a:xfrm>
            <a:custGeom>
              <a:avLst/>
              <a:gdLst>
                <a:gd name="T0" fmla="*/ 0 w 12"/>
                <a:gd name="T1" fmla="*/ 9 h 11"/>
                <a:gd name="T2" fmla="*/ 8 w 12"/>
                <a:gd name="T3" fmla="*/ 11 h 11"/>
                <a:gd name="T4" fmla="*/ 12 w 12"/>
                <a:gd name="T5" fmla="*/ 3 h 11"/>
                <a:gd name="T6" fmla="*/ 4 w 12"/>
                <a:gd name="T7" fmla="*/ 0 h 11"/>
                <a:gd name="T8" fmla="*/ 0 w 12"/>
                <a:gd name="T9" fmla="*/ 9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0" y="9"/>
                  </a:moveTo>
                  <a:lnTo>
                    <a:pt x="8" y="11"/>
                  </a:lnTo>
                  <a:lnTo>
                    <a:pt x="12" y="3"/>
                  </a:lnTo>
                  <a:lnTo>
                    <a:pt x="4"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507" name="Freeform 185">
              <a:extLst>
                <a:ext uri="{FF2B5EF4-FFF2-40B4-BE49-F238E27FC236}">
                  <a16:creationId xmlns:a16="http://schemas.microsoft.com/office/drawing/2014/main" id="{B17F1A33-DB5E-44EB-8CC5-C6822C325F92}"/>
                </a:ext>
              </a:extLst>
            </p:cNvPr>
            <p:cNvSpPr>
              <a:spLocks/>
            </p:cNvSpPr>
            <p:nvPr/>
          </p:nvSpPr>
          <p:spPr bwMode="auto">
            <a:xfrm>
              <a:off x="4786" y="846"/>
              <a:ext cx="11" cy="12"/>
            </a:xfrm>
            <a:custGeom>
              <a:avLst/>
              <a:gdLst>
                <a:gd name="T0" fmla="*/ 0 w 11"/>
                <a:gd name="T1" fmla="*/ 10 h 12"/>
                <a:gd name="T2" fmla="*/ 8 w 11"/>
                <a:gd name="T3" fmla="*/ 12 h 12"/>
                <a:gd name="T4" fmla="*/ 11 w 11"/>
                <a:gd name="T5" fmla="*/ 2 h 12"/>
                <a:gd name="T6" fmla="*/ 2 w 11"/>
                <a:gd name="T7" fmla="*/ 0 h 12"/>
                <a:gd name="T8" fmla="*/ 0 w 11"/>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10"/>
                  </a:moveTo>
                  <a:lnTo>
                    <a:pt x="8" y="12"/>
                  </a:lnTo>
                  <a:lnTo>
                    <a:pt x="11" y="2"/>
                  </a:lnTo>
                  <a:lnTo>
                    <a:pt x="2"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5437" name="Group 186">
            <a:extLst>
              <a:ext uri="{FF2B5EF4-FFF2-40B4-BE49-F238E27FC236}">
                <a16:creationId xmlns:a16="http://schemas.microsoft.com/office/drawing/2014/main" id="{4B9B4FA0-89B9-41AB-91F2-0CFF3A63C7F3}"/>
              </a:ext>
            </a:extLst>
          </p:cNvPr>
          <p:cNvGrpSpPr>
            <a:grpSpLocks/>
          </p:cNvGrpSpPr>
          <p:nvPr/>
        </p:nvGrpSpPr>
        <p:grpSpPr bwMode="auto">
          <a:xfrm>
            <a:off x="8108950" y="3894138"/>
            <a:ext cx="354013" cy="423862"/>
            <a:chOff x="4791" y="955"/>
            <a:chExt cx="238" cy="296"/>
          </a:xfrm>
        </p:grpSpPr>
        <p:sp>
          <p:nvSpPr>
            <p:cNvPr id="145466" name="Freeform 187">
              <a:extLst>
                <a:ext uri="{FF2B5EF4-FFF2-40B4-BE49-F238E27FC236}">
                  <a16:creationId xmlns:a16="http://schemas.microsoft.com/office/drawing/2014/main" id="{74820D25-052F-47E4-84B1-64852C8BF4F8}"/>
                </a:ext>
              </a:extLst>
            </p:cNvPr>
            <p:cNvSpPr>
              <a:spLocks/>
            </p:cNvSpPr>
            <p:nvPr/>
          </p:nvSpPr>
          <p:spPr bwMode="auto">
            <a:xfrm>
              <a:off x="4791" y="1237"/>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67" name="Freeform 188">
              <a:extLst>
                <a:ext uri="{FF2B5EF4-FFF2-40B4-BE49-F238E27FC236}">
                  <a16:creationId xmlns:a16="http://schemas.microsoft.com/office/drawing/2014/main" id="{0291CAFC-3DD0-41BC-A09A-4CEF1F2E02F2}"/>
                </a:ext>
              </a:extLst>
            </p:cNvPr>
            <p:cNvSpPr>
              <a:spLocks/>
            </p:cNvSpPr>
            <p:nvPr/>
          </p:nvSpPr>
          <p:spPr bwMode="auto">
            <a:xfrm>
              <a:off x="4803" y="1222"/>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68" name="Freeform 189">
              <a:extLst>
                <a:ext uri="{FF2B5EF4-FFF2-40B4-BE49-F238E27FC236}">
                  <a16:creationId xmlns:a16="http://schemas.microsoft.com/office/drawing/2014/main" id="{865FD78B-C6D7-4BD2-A25B-A8AC16433CBE}"/>
                </a:ext>
              </a:extLst>
            </p:cNvPr>
            <p:cNvSpPr>
              <a:spLocks/>
            </p:cNvSpPr>
            <p:nvPr/>
          </p:nvSpPr>
          <p:spPr bwMode="auto">
            <a:xfrm>
              <a:off x="4815" y="1206"/>
              <a:ext cx="13" cy="15"/>
            </a:xfrm>
            <a:custGeom>
              <a:avLst/>
              <a:gdLst>
                <a:gd name="T0" fmla="*/ 0 w 13"/>
                <a:gd name="T1" fmla="*/ 9 h 15"/>
                <a:gd name="T2" fmla="*/ 7 w 13"/>
                <a:gd name="T3" fmla="*/ 15 h 15"/>
                <a:gd name="T4" fmla="*/ 13 w 13"/>
                <a:gd name="T5" fmla="*/ 7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7"/>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69" name="Freeform 190">
              <a:extLst>
                <a:ext uri="{FF2B5EF4-FFF2-40B4-BE49-F238E27FC236}">
                  <a16:creationId xmlns:a16="http://schemas.microsoft.com/office/drawing/2014/main" id="{768AE2EA-B6AF-4CB8-9513-714DD4368269}"/>
                </a:ext>
              </a:extLst>
            </p:cNvPr>
            <p:cNvSpPr>
              <a:spLocks/>
            </p:cNvSpPr>
            <p:nvPr/>
          </p:nvSpPr>
          <p:spPr bwMode="auto">
            <a:xfrm>
              <a:off x="4827" y="1192"/>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0" name="Freeform 191">
              <a:extLst>
                <a:ext uri="{FF2B5EF4-FFF2-40B4-BE49-F238E27FC236}">
                  <a16:creationId xmlns:a16="http://schemas.microsoft.com/office/drawing/2014/main" id="{FFA4E5B7-66D8-4D50-95B8-ECD7D2888376}"/>
                </a:ext>
              </a:extLst>
            </p:cNvPr>
            <p:cNvSpPr>
              <a:spLocks/>
            </p:cNvSpPr>
            <p:nvPr/>
          </p:nvSpPr>
          <p:spPr bwMode="auto">
            <a:xfrm>
              <a:off x="4839" y="1176"/>
              <a:ext cx="13" cy="15"/>
            </a:xfrm>
            <a:custGeom>
              <a:avLst/>
              <a:gdLst>
                <a:gd name="T0" fmla="*/ 0 w 13"/>
                <a:gd name="T1" fmla="*/ 9 h 15"/>
                <a:gd name="T2" fmla="*/ 7 w 13"/>
                <a:gd name="T3" fmla="*/ 15 h 15"/>
                <a:gd name="T4" fmla="*/ 13 w 13"/>
                <a:gd name="T5" fmla="*/ 6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6"/>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1" name="Freeform 192">
              <a:extLst>
                <a:ext uri="{FF2B5EF4-FFF2-40B4-BE49-F238E27FC236}">
                  <a16:creationId xmlns:a16="http://schemas.microsoft.com/office/drawing/2014/main" id="{D934F705-72FC-41DD-8ACB-0AB6E0F6EA37}"/>
                </a:ext>
              </a:extLst>
            </p:cNvPr>
            <p:cNvSpPr>
              <a:spLocks/>
            </p:cNvSpPr>
            <p:nvPr/>
          </p:nvSpPr>
          <p:spPr bwMode="auto">
            <a:xfrm>
              <a:off x="4851" y="1162"/>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2" name="Freeform 193">
              <a:extLst>
                <a:ext uri="{FF2B5EF4-FFF2-40B4-BE49-F238E27FC236}">
                  <a16:creationId xmlns:a16="http://schemas.microsoft.com/office/drawing/2014/main" id="{AFF0E5AD-4D58-41D1-903A-EA2D8260233C}"/>
                </a:ext>
              </a:extLst>
            </p:cNvPr>
            <p:cNvSpPr>
              <a:spLocks/>
            </p:cNvSpPr>
            <p:nvPr/>
          </p:nvSpPr>
          <p:spPr bwMode="auto">
            <a:xfrm>
              <a:off x="4863" y="1146"/>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3" name="Freeform 194">
              <a:extLst>
                <a:ext uri="{FF2B5EF4-FFF2-40B4-BE49-F238E27FC236}">
                  <a16:creationId xmlns:a16="http://schemas.microsoft.com/office/drawing/2014/main" id="{BCD4481D-4DA9-4888-BEEC-58E36A77F22D}"/>
                </a:ext>
              </a:extLst>
            </p:cNvPr>
            <p:cNvSpPr>
              <a:spLocks/>
            </p:cNvSpPr>
            <p:nvPr/>
          </p:nvSpPr>
          <p:spPr bwMode="auto">
            <a:xfrm>
              <a:off x="4875" y="1131"/>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4" name="Freeform 195">
              <a:extLst>
                <a:ext uri="{FF2B5EF4-FFF2-40B4-BE49-F238E27FC236}">
                  <a16:creationId xmlns:a16="http://schemas.microsoft.com/office/drawing/2014/main" id="{D7061FF5-CC02-42E5-9055-7B4F92997063}"/>
                </a:ext>
              </a:extLst>
            </p:cNvPr>
            <p:cNvSpPr>
              <a:spLocks/>
            </p:cNvSpPr>
            <p:nvPr/>
          </p:nvSpPr>
          <p:spPr bwMode="auto">
            <a:xfrm>
              <a:off x="4887" y="1116"/>
              <a:ext cx="13" cy="14"/>
            </a:xfrm>
            <a:custGeom>
              <a:avLst/>
              <a:gdLst>
                <a:gd name="T0" fmla="*/ 0 w 13"/>
                <a:gd name="T1" fmla="*/ 8 h 14"/>
                <a:gd name="T2" fmla="*/ 7 w 13"/>
                <a:gd name="T3" fmla="*/ 14 h 14"/>
                <a:gd name="T4" fmla="*/ 13 w 13"/>
                <a:gd name="T5" fmla="*/ 6 h 14"/>
                <a:gd name="T6" fmla="*/ 6 w 13"/>
                <a:gd name="T7" fmla="*/ 0 h 14"/>
                <a:gd name="T8" fmla="*/ 0 w 13"/>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0" y="8"/>
                  </a:moveTo>
                  <a:lnTo>
                    <a:pt x="7" y="14"/>
                  </a:lnTo>
                  <a:lnTo>
                    <a:pt x="13"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5" name="Freeform 196">
              <a:extLst>
                <a:ext uri="{FF2B5EF4-FFF2-40B4-BE49-F238E27FC236}">
                  <a16:creationId xmlns:a16="http://schemas.microsoft.com/office/drawing/2014/main" id="{155097AC-FFBE-437A-B401-76E6B15CD740}"/>
                </a:ext>
              </a:extLst>
            </p:cNvPr>
            <p:cNvSpPr>
              <a:spLocks/>
            </p:cNvSpPr>
            <p:nvPr/>
          </p:nvSpPr>
          <p:spPr bwMode="auto">
            <a:xfrm>
              <a:off x="4899" y="1101"/>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6" name="Freeform 197">
              <a:extLst>
                <a:ext uri="{FF2B5EF4-FFF2-40B4-BE49-F238E27FC236}">
                  <a16:creationId xmlns:a16="http://schemas.microsoft.com/office/drawing/2014/main" id="{A96E0E80-70D9-4D4D-AC66-0E7915E5FF88}"/>
                </a:ext>
              </a:extLst>
            </p:cNvPr>
            <p:cNvSpPr>
              <a:spLocks/>
            </p:cNvSpPr>
            <p:nvPr/>
          </p:nvSpPr>
          <p:spPr bwMode="auto">
            <a:xfrm>
              <a:off x="4911" y="1085"/>
              <a:ext cx="13" cy="15"/>
            </a:xfrm>
            <a:custGeom>
              <a:avLst/>
              <a:gdLst>
                <a:gd name="T0" fmla="*/ 0 w 13"/>
                <a:gd name="T1" fmla="*/ 9 h 15"/>
                <a:gd name="T2" fmla="*/ 7 w 13"/>
                <a:gd name="T3" fmla="*/ 15 h 15"/>
                <a:gd name="T4" fmla="*/ 13 w 13"/>
                <a:gd name="T5" fmla="*/ 7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7"/>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7" name="Freeform 198">
              <a:extLst>
                <a:ext uri="{FF2B5EF4-FFF2-40B4-BE49-F238E27FC236}">
                  <a16:creationId xmlns:a16="http://schemas.microsoft.com/office/drawing/2014/main" id="{2A1A7CFC-8236-4A63-8716-3341FB33047E}"/>
                </a:ext>
              </a:extLst>
            </p:cNvPr>
            <p:cNvSpPr>
              <a:spLocks/>
            </p:cNvSpPr>
            <p:nvPr/>
          </p:nvSpPr>
          <p:spPr bwMode="auto">
            <a:xfrm>
              <a:off x="4923" y="1071"/>
              <a:ext cx="13" cy="13"/>
            </a:xfrm>
            <a:custGeom>
              <a:avLst/>
              <a:gdLst>
                <a:gd name="T0" fmla="*/ 0 w 13"/>
                <a:gd name="T1" fmla="*/ 7 h 13"/>
                <a:gd name="T2" fmla="*/ 7 w 13"/>
                <a:gd name="T3" fmla="*/ 13 h 13"/>
                <a:gd name="T4" fmla="*/ 13 w 13"/>
                <a:gd name="T5" fmla="*/ 6 h 13"/>
                <a:gd name="T6" fmla="*/ 6 w 13"/>
                <a:gd name="T7" fmla="*/ 0 h 13"/>
                <a:gd name="T8" fmla="*/ 0 w 13"/>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lnTo>
                    <a:pt x="7" y="13"/>
                  </a:lnTo>
                  <a:lnTo>
                    <a:pt x="13"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8" name="Freeform 199">
              <a:extLst>
                <a:ext uri="{FF2B5EF4-FFF2-40B4-BE49-F238E27FC236}">
                  <a16:creationId xmlns:a16="http://schemas.microsoft.com/office/drawing/2014/main" id="{D1F2AAFF-B429-4A37-BDCA-9ACBC4387D2B}"/>
                </a:ext>
              </a:extLst>
            </p:cNvPr>
            <p:cNvSpPr>
              <a:spLocks/>
            </p:cNvSpPr>
            <p:nvPr/>
          </p:nvSpPr>
          <p:spPr bwMode="auto">
            <a:xfrm>
              <a:off x="4935" y="1055"/>
              <a:ext cx="13" cy="15"/>
            </a:xfrm>
            <a:custGeom>
              <a:avLst/>
              <a:gdLst>
                <a:gd name="T0" fmla="*/ 0 w 13"/>
                <a:gd name="T1" fmla="*/ 9 h 15"/>
                <a:gd name="T2" fmla="*/ 7 w 13"/>
                <a:gd name="T3" fmla="*/ 15 h 15"/>
                <a:gd name="T4" fmla="*/ 13 w 13"/>
                <a:gd name="T5" fmla="*/ 6 h 15"/>
                <a:gd name="T6" fmla="*/ 6 w 13"/>
                <a:gd name="T7" fmla="*/ 0 h 15"/>
                <a:gd name="T8" fmla="*/ 0 w 13"/>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5">
                  <a:moveTo>
                    <a:pt x="0" y="9"/>
                  </a:moveTo>
                  <a:lnTo>
                    <a:pt x="7" y="15"/>
                  </a:lnTo>
                  <a:lnTo>
                    <a:pt x="13" y="6"/>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9" name="Freeform 200">
              <a:extLst>
                <a:ext uri="{FF2B5EF4-FFF2-40B4-BE49-F238E27FC236}">
                  <a16:creationId xmlns:a16="http://schemas.microsoft.com/office/drawing/2014/main" id="{1E1FBE74-D319-4226-B775-DAF3FB92075D}"/>
                </a:ext>
              </a:extLst>
            </p:cNvPr>
            <p:cNvSpPr>
              <a:spLocks/>
            </p:cNvSpPr>
            <p:nvPr/>
          </p:nvSpPr>
          <p:spPr bwMode="auto">
            <a:xfrm>
              <a:off x="4947" y="1041"/>
              <a:ext cx="14" cy="13"/>
            </a:xfrm>
            <a:custGeom>
              <a:avLst/>
              <a:gdLst>
                <a:gd name="T0" fmla="*/ 0 w 14"/>
                <a:gd name="T1" fmla="*/ 7 h 13"/>
                <a:gd name="T2" fmla="*/ 8 w 14"/>
                <a:gd name="T3" fmla="*/ 13 h 13"/>
                <a:gd name="T4" fmla="*/ 14 w 14"/>
                <a:gd name="T5" fmla="*/ 6 h 13"/>
                <a:gd name="T6" fmla="*/ 6 w 14"/>
                <a:gd name="T7" fmla="*/ 0 h 13"/>
                <a:gd name="T8" fmla="*/ 0 w 14"/>
                <a:gd name="T9" fmla="*/ 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3">
                  <a:moveTo>
                    <a:pt x="0" y="7"/>
                  </a:moveTo>
                  <a:lnTo>
                    <a:pt x="8" y="13"/>
                  </a:lnTo>
                  <a:lnTo>
                    <a:pt x="14"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0" name="Freeform 201">
              <a:extLst>
                <a:ext uri="{FF2B5EF4-FFF2-40B4-BE49-F238E27FC236}">
                  <a16:creationId xmlns:a16="http://schemas.microsoft.com/office/drawing/2014/main" id="{A6F17D3E-7999-4B12-AB64-49A415FC439B}"/>
                </a:ext>
              </a:extLst>
            </p:cNvPr>
            <p:cNvSpPr>
              <a:spLocks/>
            </p:cNvSpPr>
            <p:nvPr/>
          </p:nvSpPr>
          <p:spPr bwMode="auto">
            <a:xfrm>
              <a:off x="4959" y="1025"/>
              <a:ext cx="14" cy="14"/>
            </a:xfrm>
            <a:custGeom>
              <a:avLst/>
              <a:gdLst>
                <a:gd name="T0" fmla="*/ 0 w 14"/>
                <a:gd name="T1" fmla="*/ 8 h 14"/>
                <a:gd name="T2" fmla="*/ 8 w 14"/>
                <a:gd name="T3" fmla="*/ 14 h 14"/>
                <a:gd name="T4" fmla="*/ 14 w 14"/>
                <a:gd name="T5" fmla="*/ 6 h 14"/>
                <a:gd name="T6" fmla="*/ 6 w 14"/>
                <a:gd name="T7" fmla="*/ 0 h 14"/>
                <a:gd name="T8" fmla="*/ 0 w 14"/>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8"/>
                  </a:moveTo>
                  <a:lnTo>
                    <a:pt x="8" y="14"/>
                  </a:lnTo>
                  <a:lnTo>
                    <a:pt x="14"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1" name="Freeform 202">
              <a:extLst>
                <a:ext uri="{FF2B5EF4-FFF2-40B4-BE49-F238E27FC236}">
                  <a16:creationId xmlns:a16="http://schemas.microsoft.com/office/drawing/2014/main" id="{91C7C9C5-B35D-4A1E-97D8-26DCDACACC1C}"/>
                </a:ext>
              </a:extLst>
            </p:cNvPr>
            <p:cNvSpPr>
              <a:spLocks/>
            </p:cNvSpPr>
            <p:nvPr/>
          </p:nvSpPr>
          <p:spPr bwMode="auto">
            <a:xfrm>
              <a:off x="4971" y="1010"/>
              <a:ext cx="14" cy="14"/>
            </a:xfrm>
            <a:custGeom>
              <a:avLst/>
              <a:gdLst>
                <a:gd name="T0" fmla="*/ 0 w 14"/>
                <a:gd name="T1" fmla="*/ 8 h 14"/>
                <a:gd name="T2" fmla="*/ 8 w 14"/>
                <a:gd name="T3" fmla="*/ 14 h 14"/>
                <a:gd name="T4" fmla="*/ 14 w 14"/>
                <a:gd name="T5" fmla="*/ 6 h 14"/>
                <a:gd name="T6" fmla="*/ 6 w 14"/>
                <a:gd name="T7" fmla="*/ 0 h 14"/>
                <a:gd name="T8" fmla="*/ 0 w 14"/>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8"/>
                  </a:moveTo>
                  <a:lnTo>
                    <a:pt x="8" y="14"/>
                  </a:lnTo>
                  <a:lnTo>
                    <a:pt x="14"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2" name="Freeform 203">
              <a:extLst>
                <a:ext uri="{FF2B5EF4-FFF2-40B4-BE49-F238E27FC236}">
                  <a16:creationId xmlns:a16="http://schemas.microsoft.com/office/drawing/2014/main" id="{9FB63D4D-5D28-4FE3-9105-0FB343B60E3B}"/>
                </a:ext>
              </a:extLst>
            </p:cNvPr>
            <p:cNvSpPr>
              <a:spLocks/>
            </p:cNvSpPr>
            <p:nvPr/>
          </p:nvSpPr>
          <p:spPr bwMode="auto">
            <a:xfrm>
              <a:off x="4983" y="995"/>
              <a:ext cx="14" cy="14"/>
            </a:xfrm>
            <a:custGeom>
              <a:avLst/>
              <a:gdLst>
                <a:gd name="T0" fmla="*/ 0 w 14"/>
                <a:gd name="T1" fmla="*/ 8 h 14"/>
                <a:gd name="T2" fmla="*/ 8 w 14"/>
                <a:gd name="T3" fmla="*/ 14 h 14"/>
                <a:gd name="T4" fmla="*/ 14 w 14"/>
                <a:gd name="T5" fmla="*/ 6 h 14"/>
                <a:gd name="T6" fmla="*/ 6 w 14"/>
                <a:gd name="T7" fmla="*/ 0 h 14"/>
                <a:gd name="T8" fmla="*/ 0 w 14"/>
                <a:gd name="T9" fmla="*/ 8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8"/>
                  </a:moveTo>
                  <a:lnTo>
                    <a:pt x="8" y="14"/>
                  </a:lnTo>
                  <a:lnTo>
                    <a:pt x="14"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3" name="Freeform 204">
              <a:extLst>
                <a:ext uri="{FF2B5EF4-FFF2-40B4-BE49-F238E27FC236}">
                  <a16:creationId xmlns:a16="http://schemas.microsoft.com/office/drawing/2014/main" id="{7157A1C7-975E-4992-8980-1D627209D4A8}"/>
                </a:ext>
              </a:extLst>
            </p:cNvPr>
            <p:cNvSpPr>
              <a:spLocks/>
            </p:cNvSpPr>
            <p:nvPr/>
          </p:nvSpPr>
          <p:spPr bwMode="auto">
            <a:xfrm>
              <a:off x="4995" y="980"/>
              <a:ext cx="14" cy="14"/>
            </a:xfrm>
            <a:custGeom>
              <a:avLst/>
              <a:gdLst>
                <a:gd name="T0" fmla="*/ 0 w 14"/>
                <a:gd name="T1" fmla="*/ 7 h 14"/>
                <a:gd name="T2" fmla="*/ 8 w 14"/>
                <a:gd name="T3" fmla="*/ 14 h 14"/>
                <a:gd name="T4" fmla="*/ 14 w 14"/>
                <a:gd name="T5" fmla="*/ 6 h 14"/>
                <a:gd name="T6" fmla="*/ 6 w 14"/>
                <a:gd name="T7" fmla="*/ 0 h 14"/>
                <a:gd name="T8" fmla="*/ 0 w 14"/>
                <a:gd name="T9" fmla="*/ 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4">
                  <a:moveTo>
                    <a:pt x="0" y="7"/>
                  </a:moveTo>
                  <a:lnTo>
                    <a:pt x="8" y="14"/>
                  </a:lnTo>
                  <a:lnTo>
                    <a:pt x="14" y="6"/>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4" name="Freeform 205">
              <a:extLst>
                <a:ext uri="{FF2B5EF4-FFF2-40B4-BE49-F238E27FC236}">
                  <a16:creationId xmlns:a16="http://schemas.microsoft.com/office/drawing/2014/main" id="{E0C5C029-F333-4464-A89D-43ECFD6D9C99}"/>
                </a:ext>
              </a:extLst>
            </p:cNvPr>
            <p:cNvSpPr>
              <a:spLocks/>
            </p:cNvSpPr>
            <p:nvPr/>
          </p:nvSpPr>
          <p:spPr bwMode="auto">
            <a:xfrm>
              <a:off x="5007" y="964"/>
              <a:ext cx="14" cy="15"/>
            </a:xfrm>
            <a:custGeom>
              <a:avLst/>
              <a:gdLst>
                <a:gd name="T0" fmla="*/ 0 w 14"/>
                <a:gd name="T1" fmla="*/ 9 h 15"/>
                <a:gd name="T2" fmla="*/ 8 w 14"/>
                <a:gd name="T3" fmla="*/ 15 h 15"/>
                <a:gd name="T4" fmla="*/ 14 w 14"/>
                <a:gd name="T5" fmla="*/ 7 h 15"/>
                <a:gd name="T6" fmla="*/ 7 w 14"/>
                <a:gd name="T7" fmla="*/ 0 h 15"/>
                <a:gd name="T8" fmla="*/ 0 w 14"/>
                <a:gd name="T9" fmla="*/ 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0" y="9"/>
                  </a:moveTo>
                  <a:lnTo>
                    <a:pt x="8" y="15"/>
                  </a:lnTo>
                  <a:lnTo>
                    <a:pt x="14" y="7"/>
                  </a:lnTo>
                  <a:lnTo>
                    <a:pt x="7"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5" name="Freeform 206">
              <a:extLst>
                <a:ext uri="{FF2B5EF4-FFF2-40B4-BE49-F238E27FC236}">
                  <a16:creationId xmlns:a16="http://schemas.microsoft.com/office/drawing/2014/main" id="{8F9BA869-156D-4C58-AF0F-4F0419299A86}"/>
                </a:ext>
              </a:extLst>
            </p:cNvPr>
            <p:cNvSpPr>
              <a:spLocks/>
            </p:cNvSpPr>
            <p:nvPr/>
          </p:nvSpPr>
          <p:spPr bwMode="auto">
            <a:xfrm>
              <a:off x="5020" y="955"/>
              <a:ext cx="9" cy="8"/>
            </a:xfrm>
            <a:custGeom>
              <a:avLst/>
              <a:gdLst>
                <a:gd name="T0" fmla="*/ 0 w 9"/>
                <a:gd name="T1" fmla="*/ 2 h 8"/>
                <a:gd name="T2" fmla="*/ 7 w 9"/>
                <a:gd name="T3" fmla="*/ 8 h 8"/>
                <a:gd name="T4" fmla="*/ 9 w 9"/>
                <a:gd name="T5" fmla="*/ 6 h 8"/>
                <a:gd name="T6" fmla="*/ 2 w 9"/>
                <a:gd name="T7" fmla="*/ 0 h 8"/>
                <a:gd name="T8" fmla="*/ 0 w 9"/>
                <a:gd name="T9" fmla="*/ 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0" y="2"/>
                  </a:moveTo>
                  <a:lnTo>
                    <a:pt x="7" y="8"/>
                  </a:lnTo>
                  <a:lnTo>
                    <a:pt x="9" y="6"/>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5438" name="Oval 207">
            <a:extLst>
              <a:ext uri="{FF2B5EF4-FFF2-40B4-BE49-F238E27FC236}">
                <a16:creationId xmlns:a16="http://schemas.microsoft.com/office/drawing/2014/main" id="{34D71323-86CD-466F-A0FF-2FA3F79D1361}"/>
              </a:ext>
            </a:extLst>
          </p:cNvPr>
          <p:cNvSpPr>
            <a:spLocks noChangeArrowheads="1"/>
          </p:cNvSpPr>
          <p:nvPr/>
        </p:nvSpPr>
        <p:spPr bwMode="auto">
          <a:xfrm>
            <a:off x="7510463" y="4897438"/>
            <a:ext cx="88900" cy="84137"/>
          </a:xfrm>
          <a:prstGeom prst="ellipse">
            <a:avLst/>
          </a:prstGeom>
          <a:solidFill>
            <a:srgbClr val="000000"/>
          </a:solidFill>
          <a:ln w="11113">
            <a:solidFill>
              <a:srgbClr val="333333"/>
            </a:solidFill>
            <a:round/>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45439" name="Group 208">
            <a:extLst>
              <a:ext uri="{FF2B5EF4-FFF2-40B4-BE49-F238E27FC236}">
                <a16:creationId xmlns:a16="http://schemas.microsoft.com/office/drawing/2014/main" id="{9716CF13-F7B5-445F-ABB0-0BF39DACBD3A}"/>
              </a:ext>
            </a:extLst>
          </p:cNvPr>
          <p:cNvGrpSpPr>
            <a:grpSpLocks/>
          </p:cNvGrpSpPr>
          <p:nvPr/>
        </p:nvGrpSpPr>
        <p:grpSpPr bwMode="auto">
          <a:xfrm flipH="1">
            <a:off x="7621588" y="4979988"/>
            <a:ext cx="342900" cy="417512"/>
            <a:chOff x="4159" y="1712"/>
            <a:chExt cx="231" cy="291"/>
          </a:xfrm>
        </p:grpSpPr>
        <p:sp>
          <p:nvSpPr>
            <p:cNvPr id="145464" name="Line 209">
              <a:extLst>
                <a:ext uri="{FF2B5EF4-FFF2-40B4-BE49-F238E27FC236}">
                  <a16:creationId xmlns:a16="http://schemas.microsoft.com/office/drawing/2014/main" id="{FF4A2A22-D2AD-41D3-95ED-2314B967D7BA}"/>
                </a:ext>
              </a:extLst>
            </p:cNvPr>
            <p:cNvSpPr>
              <a:spLocks noChangeShapeType="1"/>
            </p:cNvSpPr>
            <p:nvPr/>
          </p:nvSpPr>
          <p:spPr bwMode="auto">
            <a:xfrm flipV="1">
              <a:off x="4159" y="1768"/>
              <a:ext cx="186" cy="23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5" name="Freeform 210">
              <a:extLst>
                <a:ext uri="{FF2B5EF4-FFF2-40B4-BE49-F238E27FC236}">
                  <a16:creationId xmlns:a16="http://schemas.microsoft.com/office/drawing/2014/main" id="{F28B31CE-5888-479D-9823-1A85B8387CBC}"/>
                </a:ext>
              </a:extLst>
            </p:cNvPr>
            <p:cNvSpPr>
              <a:spLocks/>
            </p:cNvSpPr>
            <p:nvPr/>
          </p:nvSpPr>
          <p:spPr bwMode="auto">
            <a:xfrm>
              <a:off x="4313" y="1712"/>
              <a:ext cx="77" cy="84"/>
            </a:xfrm>
            <a:custGeom>
              <a:avLst/>
              <a:gdLst>
                <a:gd name="T0" fmla="*/ 59 w 77"/>
                <a:gd name="T1" fmla="*/ 84 h 84"/>
                <a:gd name="T2" fmla="*/ 77 w 77"/>
                <a:gd name="T3" fmla="*/ 0 h 84"/>
                <a:gd name="T4" fmla="*/ 0 w 77"/>
                <a:gd name="T5" fmla="*/ 37 h 84"/>
                <a:gd name="T6" fmla="*/ 59 w 77"/>
                <a:gd name="T7" fmla="*/ 84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84">
                  <a:moveTo>
                    <a:pt x="59" y="84"/>
                  </a:moveTo>
                  <a:lnTo>
                    <a:pt x="77" y="0"/>
                  </a:lnTo>
                  <a:lnTo>
                    <a:pt x="0" y="37"/>
                  </a:lnTo>
                  <a:lnTo>
                    <a:pt x="59"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5440" name="Rectangle 211">
            <a:extLst>
              <a:ext uri="{FF2B5EF4-FFF2-40B4-BE49-F238E27FC236}">
                <a16:creationId xmlns:a16="http://schemas.microsoft.com/office/drawing/2014/main" id="{79AC54F8-6F97-4E91-98F6-F2B3E9BC27ED}"/>
              </a:ext>
            </a:extLst>
          </p:cNvPr>
          <p:cNvSpPr>
            <a:spLocks noChangeArrowheads="1"/>
          </p:cNvSpPr>
          <p:nvPr/>
        </p:nvSpPr>
        <p:spPr bwMode="auto">
          <a:xfrm>
            <a:off x="6305550" y="5397500"/>
            <a:ext cx="16176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5441" name="Rectangle 212">
            <a:extLst>
              <a:ext uri="{FF2B5EF4-FFF2-40B4-BE49-F238E27FC236}">
                <a16:creationId xmlns:a16="http://schemas.microsoft.com/office/drawing/2014/main" id="{C1C2D8D0-968C-466C-A748-8A7B310EC40D}"/>
              </a:ext>
            </a:extLst>
          </p:cNvPr>
          <p:cNvSpPr>
            <a:spLocks noChangeArrowheads="1"/>
          </p:cNvSpPr>
          <p:nvPr/>
        </p:nvSpPr>
        <p:spPr bwMode="auto">
          <a:xfrm>
            <a:off x="8027988" y="4314825"/>
            <a:ext cx="1511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5442" name="Rectangle 213">
            <a:extLst>
              <a:ext uri="{FF2B5EF4-FFF2-40B4-BE49-F238E27FC236}">
                <a16:creationId xmlns:a16="http://schemas.microsoft.com/office/drawing/2014/main" id="{0F923166-76CE-4698-A845-DA5A56207D99}"/>
              </a:ext>
            </a:extLst>
          </p:cNvPr>
          <p:cNvSpPr>
            <a:spLocks noChangeArrowheads="1"/>
          </p:cNvSpPr>
          <p:nvPr/>
        </p:nvSpPr>
        <p:spPr bwMode="auto">
          <a:xfrm>
            <a:off x="8131175" y="4371975"/>
            <a:ext cx="14525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500" b="1"/>
              <a:t>Gate metal fusing</a:t>
            </a:r>
            <a:endParaRPr lang="en-US" altLang="en-US" sz="1800" b="1">
              <a:solidFill>
                <a:schemeClr val="tx1"/>
              </a:solidFill>
            </a:endParaRPr>
          </a:p>
        </p:txBody>
      </p:sp>
      <p:sp>
        <p:nvSpPr>
          <p:cNvPr id="145443" name="Freeform 214">
            <a:extLst>
              <a:ext uri="{FF2B5EF4-FFF2-40B4-BE49-F238E27FC236}">
                <a16:creationId xmlns:a16="http://schemas.microsoft.com/office/drawing/2014/main" id="{B110520E-48F5-4C7B-8829-375FC013417D}"/>
              </a:ext>
            </a:extLst>
          </p:cNvPr>
          <p:cNvSpPr>
            <a:spLocks/>
          </p:cNvSpPr>
          <p:nvPr/>
        </p:nvSpPr>
        <p:spPr bwMode="auto">
          <a:xfrm rot="446961">
            <a:off x="6430963" y="5014913"/>
            <a:ext cx="585787" cy="166687"/>
          </a:xfrm>
          <a:custGeom>
            <a:avLst/>
            <a:gdLst>
              <a:gd name="T0" fmla="*/ 0 w 543"/>
              <a:gd name="T1" fmla="*/ 2147483646 h 232"/>
              <a:gd name="T2" fmla="*/ 2147483646 w 543"/>
              <a:gd name="T3" fmla="*/ 2147483646 h 232"/>
              <a:gd name="T4" fmla="*/ 2147483646 w 543"/>
              <a:gd name="T5" fmla="*/ 2147483646 h 232"/>
              <a:gd name="T6" fmla="*/ 2147483646 w 543"/>
              <a:gd name="T7" fmla="*/ 2147483646 h 232"/>
              <a:gd name="T8" fmla="*/ 2147483646 w 543"/>
              <a:gd name="T9" fmla="*/ 2147483646 h 232"/>
              <a:gd name="T10" fmla="*/ 2147483646 w 543"/>
              <a:gd name="T11" fmla="*/ 2147483646 h 232"/>
              <a:gd name="T12" fmla="*/ 2147483646 w 543"/>
              <a:gd name="T13" fmla="*/ 2147483646 h 232"/>
              <a:gd name="T14" fmla="*/ 2147483646 w 543"/>
              <a:gd name="T15" fmla="*/ 2147483646 h 232"/>
              <a:gd name="T16" fmla="*/ 2147483646 w 543"/>
              <a:gd name="T17" fmla="*/ 2147483646 h 232"/>
              <a:gd name="T18" fmla="*/ 2147483646 w 543"/>
              <a:gd name="T19" fmla="*/ 2147483646 h 232"/>
              <a:gd name="T20" fmla="*/ 2147483646 w 543"/>
              <a:gd name="T21" fmla="*/ 2147483646 h 232"/>
              <a:gd name="T22" fmla="*/ 2147483646 w 543"/>
              <a:gd name="T23" fmla="*/ 2147483646 h 232"/>
              <a:gd name="T24" fmla="*/ 2147483646 w 543"/>
              <a:gd name="T25" fmla="*/ 2147483646 h 232"/>
              <a:gd name="T26" fmla="*/ 2147483646 w 543"/>
              <a:gd name="T27" fmla="*/ 2147483646 h 232"/>
              <a:gd name="T28" fmla="*/ 2147483646 w 543"/>
              <a:gd name="T29" fmla="*/ 2147483646 h 232"/>
              <a:gd name="T30" fmla="*/ 0 w 543"/>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3" h="232">
                <a:moveTo>
                  <a:pt x="0" y="11"/>
                </a:moveTo>
                <a:cubicBezTo>
                  <a:pt x="97" y="2"/>
                  <a:pt x="81" y="0"/>
                  <a:pt x="201" y="11"/>
                </a:cubicBezTo>
                <a:cubicBezTo>
                  <a:pt x="239" y="15"/>
                  <a:pt x="266" y="59"/>
                  <a:pt x="295" y="78"/>
                </a:cubicBezTo>
                <a:cubicBezTo>
                  <a:pt x="351" y="116"/>
                  <a:pt x="431" y="128"/>
                  <a:pt x="496" y="145"/>
                </a:cubicBezTo>
                <a:cubicBezTo>
                  <a:pt x="503" y="149"/>
                  <a:pt x="516" y="150"/>
                  <a:pt x="516" y="158"/>
                </a:cubicBezTo>
                <a:cubicBezTo>
                  <a:pt x="516" y="165"/>
                  <a:pt x="501" y="160"/>
                  <a:pt x="496" y="165"/>
                </a:cubicBezTo>
                <a:cubicBezTo>
                  <a:pt x="489" y="172"/>
                  <a:pt x="483" y="218"/>
                  <a:pt x="483" y="219"/>
                </a:cubicBezTo>
                <a:cubicBezTo>
                  <a:pt x="394" y="189"/>
                  <a:pt x="543" y="232"/>
                  <a:pt x="442" y="232"/>
                </a:cubicBezTo>
                <a:cubicBezTo>
                  <a:pt x="435" y="232"/>
                  <a:pt x="440" y="218"/>
                  <a:pt x="436" y="212"/>
                </a:cubicBezTo>
                <a:cubicBezTo>
                  <a:pt x="430" y="202"/>
                  <a:pt x="414" y="193"/>
                  <a:pt x="402" y="192"/>
                </a:cubicBezTo>
                <a:cubicBezTo>
                  <a:pt x="351" y="188"/>
                  <a:pt x="299" y="187"/>
                  <a:pt x="248" y="185"/>
                </a:cubicBezTo>
                <a:cubicBezTo>
                  <a:pt x="229" y="156"/>
                  <a:pt x="223" y="101"/>
                  <a:pt x="181" y="91"/>
                </a:cubicBezTo>
                <a:cubicBezTo>
                  <a:pt x="162" y="86"/>
                  <a:pt x="141" y="87"/>
                  <a:pt x="121" y="85"/>
                </a:cubicBezTo>
                <a:cubicBezTo>
                  <a:pt x="106" y="77"/>
                  <a:pt x="89" y="74"/>
                  <a:pt x="74" y="65"/>
                </a:cubicBezTo>
                <a:cubicBezTo>
                  <a:pt x="29" y="38"/>
                  <a:pt x="97" y="62"/>
                  <a:pt x="41" y="45"/>
                </a:cubicBezTo>
                <a:cubicBezTo>
                  <a:pt x="30" y="38"/>
                  <a:pt x="7" y="11"/>
                  <a:pt x="0" y="11"/>
                </a:cubicBezTo>
                <a:close/>
              </a:path>
            </a:pathLst>
          </a:custGeom>
          <a:solidFill>
            <a:schemeClr val="tx2"/>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5444" name="Group 215">
            <a:extLst>
              <a:ext uri="{FF2B5EF4-FFF2-40B4-BE49-F238E27FC236}">
                <a16:creationId xmlns:a16="http://schemas.microsoft.com/office/drawing/2014/main" id="{3396F5C8-59B2-445B-959C-CFEEF6F44DB8}"/>
              </a:ext>
            </a:extLst>
          </p:cNvPr>
          <p:cNvGrpSpPr>
            <a:grpSpLocks/>
          </p:cNvGrpSpPr>
          <p:nvPr/>
        </p:nvGrpSpPr>
        <p:grpSpPr bwMode="auto">
          <a:xfrm flipH="1">
            <a:off x="6762750" y="5140325"/>
            <a:ext cx="214313" cy="276225"/>
            <a:chOff x="4159" y="1712"/>
            <a:chExt cx="231" cy="291"/>
          </a:xfrm>
        </p:grpSpPr>
        <p:sp>
          <p:nvSpPr>
            <p:cNvPr id="145462" name="Line 216">
              <a:extLst>
                <a:ext uri="{FF2B5EF4-FFF2-40B4-BE49-F238E27FC236}">
                  <a16:creationId xmlns:a16="http://schemas.microsoft.com/office/drawing/2014/main" id="{6070E026-294B-4F58-9B14-9D6D1CF05ECB}"/>
                </a:ext>
              </a:extLst>
            </p:cNvPr>
            <p:cNvSpPr>
              <a:spLocks noChangeShapeType="1"/>
            </p:cNvSpPr>
            <p:nvPr/>
          </p:nvSpPr>
          <p:spPr bwMode="auto">
            <a:xfrm flipV="1">
              <a:off x="4159" y="1768"/>
              <a:ext cx="186" cy="23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3" name="Freeform 217">
              <a:extLst>
                <a:ext uri="{FF2B5EF4-FFF2-40B4-BE49-F238E27FC236}">
                  <a16:creationId xmlns:a16="http://schemas.microsoft.com/office/drawing/2014/main" id="{75F1F6AA-CF24-41D6-BD30-CFCFAE2D15F0}"/>
                </a:ext>
              </a:extLst>
            </p:cNvPr>
            <p:cNvSpPr>
              <a:spLocks/>
            </p:cNvSpPr>
            <p:nvPr/>
          </p:nvSpPr>
          <p:spPr bwMode="auto">
            <a:xfrm>
              <a:off x="4313" y="1712"/>
              <a:ext cx="77" cy="84"/>
            </a:xfrm>
            <a:custGeom>
              <a:avLst/>
              <a:gdLst>
                <a:gd name="T0" fmla="*/ 59 w 77"/>
                <a:gd name="T1" fmla="*/ 84 h 84"/>
                <a:gd name="T2" fmla="*/ 77 w 77"/>
                <a:gd name="T3" fmla="*/ 0 h 84"/>
                <a:gd name="T4" fmla="*/ 0 w 77"/>
                <a:gd name="T5" fmla="*/ 37 h 84"/>
                <a:gd name="T6" fmla="*/ 59 w 77"/>
                <a:gd name="T7" fmla="*/ 84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84">
                  <a:moveTo>
                    <a:pt x="59" y="84"/>
                  </a:moveTo>
                  <a:lnTo>
                    <a:pt x="77" y="0"/>
                  </a:lnTo>
                  <a:lnTo>
                    <a:pt x="0" y="37"/>
                  </a:lnTo>
                  <a:lnTo>
                    <a:pt x="59"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5445" name="Rectangle 218">
            <a:extLst>
              <a:ext uri="{FF2B5EF4-FFF2-40B4-BE49-F238E27FC236}">
                <a16:creationId xmlns:a16="http://schemas.microsoft.com/office/drawing/2014/main" id="{A44DFDA7-C8A3-4F43-AB6E-3989282C0C87}"/>
              </a:ext>
            </a:extLst>
          </p:cNvPr>
          <p:cNvSpPr>
            <a:spLocks noChangeArrowheads="1"/>
          </p:cNvSpPr>
          <p:nvPr/>
        </p:nvSpPr>
        <p:spPr bwMode="auto">
          <a:xfrm>
            <a:off x="1847850" y="6202363"/>
            <a:ext cx="8455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r>
              <a:rPr lang="en-US" altLang="en-US" sz="1200">
                <a:solidFill>
                  <a:schemeClr val="tx1"/>
                </a:solidFill>
              </a:rPr>
              <a:t>Lee, T. W., ‘ESD and EOS- There Is a Difference’, </a:t>
            </a:r>
            <a:r>
              <a:rPr lang="en-US" altLang="en-US" sz="1200" i="1">
                <a:solidFill>
                  <a:schemeClr val="tx1"/>
                </a:solidFill>
              </a:rPr>
              <a:t>Commercialization of Military and Space Electronics Conference</a:t>
            </a:r>
            <a:r>
              <a:rPr lang="en-US" altLang="en-US" sz="1200">
                <a:solidFill>
                  <a:schemeClr val="tx1"/>
                </a:solidFill>
              </a:rPr>
              <a:t>, pp. 49-65, 2002.</a:t>
            </a:r>
          </a:p>
        </p:txBody>
      </p:sp>
      <p:sp>
        <p:nvSpPr>
          <p:cNvPr id="145446" name="Freeform 219">
            <a:extLst>
              <a:ext uri="{FF2B5EF4-FFF2-40B4-BE49-F238E27FC236}">
                <a16:creationId xmlns:a16="http://schemas.microsoft.com/office/drawing/2014/main" id="{E7B0FC0B-0AC4-4BFB-920F-3B4C736DEC9B}"/>
              </a:ext>
            </a:extLst>
          </p:cNvPr>
          <p:cNvSpPr>
            <a:spLocks/>
          </p:cNvSpPr>
          <p:nvPr/>
        </p:nvSpPr>
        <p:spPr bwMode="auto">
          <a:xfrm rot="-1715392">
            <a:off x="6462713" y="4883150"/>
            <a:ext cx="504825" cy="93663"/>
          </a:xfrm>
          <a:custGeom>
            <a:avLst/>
            <a:gdLst>
              <a:gd name="T0" fmla="*/ 0 w 543"/>
              <a:gd name="T1" fmla="*/ 2147483646 h 232"/>
              <a:gd name="T2" fmla="*/ 2147483646 w 543"/>
              <a:gd name="T3" fmla="*/ 2147483646 h 232"/>
              <a:gd name="T4" fmla="*/ 2147483646 w 543"/>
              <a:gd name="T5" fmla="*/ 2147483646 h 232"/>
              <a:gd name="T6" fmla="*/ 2147483646 w 543"/>
              <a:gd name="T7" fmla="*/ 2147483646 h 232"/>
              <a:gd name="T8" fmla="*/ 2147483646 w 543"/>
              <a:gd name="T9" fmla="*/ 2147483646 h 232"/>
              <a:gd name="T10" fmla="*/ 2147483646 w 543"/>
              <a:gd name="T11" fmla="*/ 2147483646 h 232"/>
              <a:gd name="T12" fmla="*/ 2147483646 w 543"/>
              <a:gd name="T13" fmla="*/ 2147483646 h 232"/>
              <a:gd name="T14" fmla="*/ 2147483646 w 543"/>
              <a:gd name="T15" fmla="*/ 2147483646 h 232"/>
              <a:gd name="T16" fmla="*/ 2147483646 w 543"/>
              <a:gd name="T17" fmla="*/ 2147483646 h 232"/>
              <a:gd name="T18" fmla="*/ 2147483646 w 543"/>
              <a:gd name="T19" fmla="*/ 2147483646 h 232"/>
              <a:gd name="T20" fmla="*/ 2147483646 w 543"/>
              <a:gd name="T21" fmla="*/ 2147483646 h 232"/>
              <a:gd name="T22" fmla="*/ 2147483646 w 543"/>
              <a:gd name="T23" fmla="*/ 2147483646 h 232"/>
              <a:gd name="T24" fmla="*/ 2147483646 w 543"/>
              <a:gd name="T25" fmla="*/ 2147483646 h 232"/>
              <a:gd name="T26" fmla="*/ 2147483646 w 543"/>
              <a:gd name="T27" fmla="*/ 2147483646 h 232"/>
              <a:gd name="T28" fmla="*/ 2147483646 w 543"/>
              <a:gd name="T29" fmla="*/ 2147483646 h 232"/>
              <a:gd name="T30" fmla="*/ 0 w 543"/>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3" h="232">
                <a:moveTo>
                  <a:pt x="0" y="11"/>
                </a:moveTo>
                <a:cubicBezTo>
                  <a:pt x="97" y="2"/>
                  <a:pt x="81" y="0"/>
                  <a:pt x="201" y="11"/>
                </a:cubicBezTo>
                <a:cubicBezTo>
                  <a:pt x="239" y="15"/>
                  <a:pt x="266" y="59"/>
                  <a:pt x="295" y="78"/>
                </a:cubicBezTo>
                <a:cubicBezTo>
                  <a:pt x="351" y="116"/>
                  <a:pt x="431" y="128"/>
                  <a:pt x="496" y="145"/>
                </a:cubicBezTo>
                <a:cubicBezTo>
                  <a:pt x="503" y="149"/>
                  <a:pt x="516" y="150"/>
                  <a:pt x="516" y="158"/>
                </a:cubicBezTo>
                <a:cubicBezTo>
                  <a:pt x="516" y="165"/>
                  <a:pt x="501" y="160"/>
                  <a:pt x="496" y="165"/>
                </a:cubicBezTo>
                <a:cubicBezTo>
                  <a:pt x="489" y="172"/>
                  <a:pt x="483" y="218"/>
                  <a:pt x="483" y="219"/>
                </a:cubicBezTo>
                <a:cubicBezTo>
                  <a:pt x="394" y="189"/>
                  <a:pt x="543" y="232"/>
                  <a:pt x="442" y="232"/>
                </a:cubicBezTo>
                <a:cubicBezTo>
                  <a:pt x="435" y="232"/>
                  <a:pt x="440" y="218"/>
                  <a:pt x="436" y="212"/>
                </a:cubicBezTo>
                <a:cubicBezTo>
                  <a:pt x="430" y="202"/>
                  <a:pt x="414" y="193"/>
                  <a:pt x="402" y="192"/>
                </a:cubicBezTo>
                <a:cubicBezTo>
                  <a:pt x="351" y="188"/>
                  <a:pt x="299" y="187"/>
                  <a:pt x="248" y="185"/>
                </a:cubicBezTo>
                <a:cubicBezTo>
                  <a:pt x="229" y="156"/>
                  <a:pt x="223" y="101"/>
                  <a:pt x="181" y="91"/>
                </a:cubicBezTo>
                <a:cubicBezTo>
                  <a:pt x="162" y="86"/>
                  <a:pt x="141" y="87"/>
                  <a:pt x="121" y="85"/>
                </a:cubicBezTo>
                <a:cubicBezTo>
                  <a:pt x="106" y="77"/>
                  <a:pt x="89" y="74"/>
                  <a:pt x="74" y="65"/>
                </a:cubicBezTo>
                <a:cubicBezTo>
                  <a:pt x="29" y="38"/>
                  <a:pt x="97" y="62"/>
                  <a:pt x="41" y="45"/>
                </a:cubicBezTo>
                <a:cubicBezTo>
                  <a:pt x="30" y="38"/>
                  <a:pt x="7" y="11"/>
                  <a:pt x="0" y="11"/>
                </a:cubicBezTo>
                <a:close/>
              </a:path>
            </a:pathLst>
          </a:custGeom>
          <a:solidFill>
            <a:schemeClr val="tx2"/>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47" name="Rectangle 220">
            <a:extLst>
              <a:ext uri="{FF2B5EF4-FFF2-40B4-BE49-F238E27FC236}">
                <a16:creationId xmlns:a16="http://schemas.microsoft.com/office/drawing/2014/main" id="{944A309D-EAA9-4A83-8BBA-F6372FDAB62F}"/>
              </a:ext>
            </a:extLst>
          </p:cNvPr>
          <p:cNvSpPr>
            <a:spLocks noGrp="1" noChangeArrowheads="1"/>
          </p:cNvSpPr>
          <p:nvPr>
            <p:ph type="title"/>
          </p:nvPr>
        </p:nvSpPr>
        <p:spPr>
          <a:xfrm>
            <a:off x="1828800" y="228600"/>
            <a:ext cx="8458200" cy="685800"/>
          </a:xfrm>
        </p:spPr>
        <p:txBody>
          <a:bodyPr/>
          <a:lstStyle/>
          <a:p>
            <a:pPr eaLnBrk="1" hangingPunct="1"/>
            <a:r>
              <a:rPr kumimoji="1" lang="en-US" altLang="ko-KR" sz="3200">
                <a:solidFill>
                  <a:schemeClr val="tx1"/>
                </a:solidFill>
                <a:ea typeface="Gulim" panose="020B0600000101010101" pitchFamily="34" charset="-127"/>
              </a:rPr>
              <a:t>ESD/EOS Induced IC Failure Modes and Sites</a:t>
            </a:r>
            <a:endParaRPr kumimoji="1" lang="en-US" altLang="en-US" sz="3200">
              <a:solidFill>
                <a:schemeClr val="tx1"/>
              </a:solidFill>
              <a:ea typeface="Gulim" panose="020B0600000101010101" pitchFamily="34" charset="-127"/>
            </a:endParaRPr>
          </a:p>
        </p:txBody>
      </p:sp>
      <p:sp>
        <p:nvSpPr>
          <p:cNvPr id="145448" name="Rectangle 221">
            <a:extLst>
              <a:ext uri="{FF2B5EF4-FFF2-40B4-BE49-F238E27FC236}">
                <a16:creationId xmlns:a16="http://schemas.microsoft.com/office/drawing/2014/main" id="{9A054361-5F71-4322-88D5-CCBAA681F40C}"/>
              </a:ext>
            </a:extLst>
          </p:cNvPr>
          <p:cNvSpPr>
            <a:spLocks noGrp="1" noChangeArrowheads="1"/>
          </p:cNvSpPr>
          <p:nvPr>
            <p:ph type="body" sz="half" idx="1"/>
          </p:nvPr>
        </p:nvSpPr>
        <p:spPr>
          <a:xfrm>
            <a:off x="587375" y="1771650"/>
            <a:ext cx="5203825" cy="4953000"/>
          </a:xfrm>
        </p:spPr>
        <p:txBody>
          <a:bodyPr/>
          <a:lstStyle/>
          <a:p>
            <a:pPr eaLnBrk="1" hangingPunct="1">
              <a:spcBef>
                <a:spcPct val="0"/>
              </a:spcBef>
              <a:buFontTx/>
              <a:buNone/>
            </a:pPr>
            <a:r>
              <a:rPr lang="en-US" altLang="en-US" sz="2000"/>
              <a:t>Electrically, ESD and EOS can manifest as</a:t>
            </a:r>
          </a:p>
          <a:p>
            <a:pPr eaLnBrk="1" hangingPunct="1">
              <a:spcBef>
                <a:spcPct val="0"/>
              </a:spcBef>
            </a:pPr>
            <a:r>
              <a:rPr kumimoji="1" lang="en-US" altLang="ko-KR" sz="2000">
                <a:ea typeface="Gulim" panose="020B0600000101010101" pitchFamily="34" charset="-127"/>
              </a:rPr>
              <a:t>Opens</a:t>
            </a:r>
          </a:p>
          <a:p>
            <a:pPr eaLnBrk="1" hangingPunct="1">
              <a:spcBef>
                <a:spcPct val="0"/>
              </a:spcBef>
            </a:pPr>
            <a:r>
              <a:rPr kumimoji="1" lang="en-US" altLang="ko-KR" sz="2000">
                <a:ea typeface="Gulim" panose="020B0600000101010101" pitchFamily="34" charset="-127"/>
              </a:rPr>
              <a:t>Shorts</a:t>
            </a:r>
          </a:p>
          <a:p>
            <a:pPr eaLnBrk="1" hangingPunct="1">
              <a:spcBef>
                <a:spcPct val="0"/>
              </a:spcBef>
            </a:pPr>
            <a:r>
              <a:rPr kumimoji="1" lang="en-US" altLang="ko-KR" sz="2000">
                <a:ea typeface="Gulim" panose="020B0600000101010101" pitchFamily="34" charset="-127"/>
              </a:rPr>
              <a:t>Increased leakage</a:t>
            </a:r>
          </a:p>
          <a:p>
            <a:pPr eaLnBrk="1" hangingPunct="1">
              <a:spcBef>
                <a:spcPct val="0"/>
              </a:spcBef>
            </a:pPr>
            <a:r>
              <a:rPr kumimoji="1" lang="en-US" altLang="ko-KR" sz="2000">
                <a:ea typeface="Gulim" panose="020B0600000101010101" pitchFamily="34" charset="-127"/>
              </a:rPr>
              <a:t>Parametric shift</a:t>
            </a:r>
          </a:p>
          <a:p>
            <a:pPr eaLnBrk="1" hangingPunct="1">
              <a:spcBef>
                <a:spcPct val="0"/>
              </a:spcBef>
            </a:pPr>
            <a:endParaRPr kumimoji="1" lang="en-US" altLang="ko-KR" sz="2000">
              <a:ea typeface="Gulim" panose="020B0600000101010101" pitchFamily="34" charset="-127"/>
            </a:endParaRPr>
          </a:p>
          <a:p>
            <a:pPr eaLnBrk="1" hangingPunct="1">
              <a:spcBef>
                <a:spcPct val="0"/>
              </a:spcBef>
              <a:buFontTx/>
              <a:buNone/>
            </a:pPr>
            <a:r>
              <a:rPr lang="en-US" altLang="en-US" sz="2000"/>
              <a:t>Physically, ESD and EOS can cause</a:t>
            </a:r>
          </a:p>
          <a:p>
            <a:pPr eaLnBrk="1" hangingPunct="1">
              <a:spcBef>
                <a:spcPct val="0"/>
              </a:spcBef>
            </a:pPr>
            <a:r>
              <a:rPr kumimoji="1" lang="en-US" altLang="ko-KR" sz="2000">
                <a:ea typeface="Gulim" panose="020B0600000101010101" pitchFamily="34" charset="-127"/>
              </a:rPr>
              <a:t>Melted bonding wires</a:t>
            </a:r>
          </a:p>
          <a:p>
            <a:pPr eaLnBrk="1" hangingPunct="1">
              <a:spcBef>
                <a:spcPct val="0"/>
              </a:spcBef>
            </a:pPr>
            <a:r>
              <a:rPr kumimoji="1" lang="en-US" altLang="ko-KR" sz="2000">
                <a:ea typeface="Gulim" panose="020B0600000101010101" pitchFamily="34" charset="-127"/>
              </a:rPr>
              <a:t>Molding compound burning</a:t>
            </a:r>
          </a:p>
          <a:p>
            <a:pPr eaLnBrk="1" hangingPunct="1">
              <a:spcBef>
                <a:spcPct val="0"/>
              </a:spcBef>
            </a:pPr>
            <a:r>
              <a:rPr kumimoji="1" lang="en-US" altLang="ko-KR" sz="2000">
                <a:ea typeface="Gulim" panose="020B0600000101010101" pitchFamily="34" charset="-127"/>
              </a:rPr>
              <a:t>Junction failure</a:t>
            </a:r>
          </a:p>
          <a:p>
            <a:pPr eaLnBrk="1" hangingPunct="1">
              <a:spcBef>
                <a:spcPct val="0"/>
              </a:spcBef>
            </a:pPr>
            <a:r>
              <a:rPr kumimoji="1" lang="en-US" altLang="ko-KR" sz="2000">
                <a:ea typeface="Gulim" panose="020B0600000101010101" pitchFamily="34" charset="-127"/>
              </a:rPr>
              <a:t>Gate oxide breakdown</a:t>
            </a:r>
          </a:p>
          <a:p>
            <a:pPr eaLnBrk="1" hangingPunct="1">
              <a:spcBef>
                <a:spcPct val="0"/>
              </a:spcBef>
            </a:pPr>
            <a:r>
              <a:rPr kumimoji="1" lang="en-US" altLang="ko-KR" sz="2000">
                <a:ea typeface="Gulim" panose="020B0600000101010101" pitchFamily="34" charset="-127"/>
              </a:rPr>
              <a:t>Discoloration</a:t>
            </a:r>
          </a:p>
          <a:p>
            <a:pPr eaLnBrk="1" hangingPunct="1">
              <a:spcBef>
                <a:spcPct val="0"/>
              </a:spcBef>
            </a:pPr>
            <a:r>
              <a:rPr kumimoji="1" lang="en-US" altLang="ko-KR" sz="2000">
                <a:ea typeface="Gulim" panose="020B0600000101010101" pitchFamily="34" charset="-127"/>
              </a:rPr>
              <a:t>Contact spike </a:t>
            </a:r>
          </a:p>
          <a:p>
            <a:pPr eaLnBrk="1" hangingPunct="1">
              <a:spcBef>
                <a:spcPct val="0"/>
              </a:spcBef>
              <a:buFontTx/>
              <a:buNone/>
            </a:pPr>
            <a:endParaRPr lang="en-US" altLang="en-US" sz="2000"/>
          </a:p>
        </p:txBody>
      </p:sp>
      <p:pic>
        <p:nvPicPr>
          <p:cNvPr id="145449" name="Picture 222">
            <a:extLst>
              <a:ext uri="{FF2B5EF4-FFF2-40B4-BE49-F238E27FC236}">
                <a16:creationId xmlns:a16="http://schemas.microsoft.com/office/drawing/2014/main" id="{545BD884-DCF6-438B-8ACC-5A2388F4EBAE}"/>
              </a:ext>
            </a:extLst>
          </p:cNvPr>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5421313" y="1630363"/>
            <a:ext cx="4110037" cy="2492375"/>
          </a:xfrm>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5450" name="Group 223">
            <a:extLst>
              <a:ext uri="{FF2B5EF4-FFF2-40B4-BE49-F238E27FC236}">
                <a16:creationId xmlns:a16="http://schemas.microsoft.com/office/drawing/2014/main" id="{087D39DB-AD66-43AA-8003-90AF221E2F47}"/>
              </a:ext>
            </a:extLst>
          </p:cNvPr>
          <p:cNvGrpSpPr>
            <a:grpSpLocks/>
          </p:cNvGrpSpPr>
          <p:nvPr/>
        </p:nvGrpSpPr>
        <p:grpSpPr bwMode="auto">
          <a:xfrm>
            <a:off x="5272088" y="4564063"/>
            <a:ext cx="4010025" cy="1335087"/>
            <a:chOff x="2688" y="3017"/>
            <a:chExt cx="2526" cy="841"/>
          </a:xfrm>
        </p:grpSpPr>
        <p:sp>
          <p:nvSpPr>
            <p:cNvPr id="145451" name="Freeform 224">
              <a:extLst>
                <a:ext uri="{FF2B5EF4-FFF2-40B4-BE49-F238E27FC236}">
                  <a16:creationId xmlns:a16="http://schemas.microsoft.com/office/drawing/2014/main" id="{BFEB6674-CC4E-4F0C-9B77-AC7F590B99FE}"/>
                </a:ext>
              </a:extLst>
            </p:cNvPr>
            <p:cNvSpPr>
              <a:spLocks/>
            </p:cNvSpPr>
            <p:nvPr/>
          </p:nvSpPr>
          <p:spPr bwMode="auto">
            <a:xfrm>
              <a:off x="2688" y="3017"/>
              <a:ext cx="868" cy="262"/>
            </a:xfrm>
            <a:custGeom>
              <a:avLst/>
              <a:gdLst>
                <a:gd name="T0" fmla="*/ 8 w 925"/>
                <a:gd name="T1" fmla="*/ 0 h 290"/>
                <a:gd name="T2" fmla="*/ 8 w 925"/>
                <a:gd name="T3" fmla="*/ 1 h 290"/>
                <a:gd name="T4" fmla="*/ 8 w 925"/>
                <a:gd name="T5" fmla="*/ 3 h 290"/>
                <a:gd name="T6" fmla="*/ 8 w 925"/>
                <a:gd name="T7" fmla="*/ 5 h 290"/>
                <a:gd name="T8" fmla="*/ 8 w 925"/>
                <a:gd name="T9" fmla="*/ 5 h 290"/>
                <a:gd name="T10" fmla="*/ 8 w 925"/>
                <a:gd name="T11" fmla="*/ 5 h 290"/>
                <a:gd name="T12" fmla="*/ 4 w 925"/>
                <a:gd name="T13" fmla="*/ 5 h 290"/>
                <a:gd name="T14" fmla="*/ 1 w 925"/>
                <a:gd name="T15" fmla="*/ 5 h 290"/>
                <a:gd name="T16" fmla="*/ 0 w 925"/>
                <a:gd name="T17" fmla="*/ 5 h 290"/>
                <a:gd name="T18" fmla="*/ 0 w 925"/>
                <a:gd name="T19" fmla="*/ 5 h 290"/>
                <a:gd name="T20" fmla="*/ 1 w 925"/>
                <a:gd name="T21" fmla="*/ 5 h 290"/>
                <a:gd name="T22" fmla="*/ 4 w 925"/>
                <a:gd name="T23" fmla="*/ 6 h 290"/>
                <a:gd name="T24" fmla="*/ 8 w 925"/>
                <a:gd name="T25" fmla="*/ 6 h 290"/>
                <a:gd name="T26" fmla="*/ 8 w 925"/>
                <a:gd name="T27" fmla="*/ 6 h 290"/>
                <a:gd name="T28" fmla="*/ 8 w 925"/>
                <a:gd name="T29" fmla="*/ 7 h 290"/>
                <a:gd name="T30" fmla="*/ 8 w 925"/>
                <a:gd name="T31" fmla="*/ 7 h 290"/>
                <a:gd name="T32" fmla="*/ 8 w 925"/>
                <a:gd name="T33" fmla="*/ 7 h 290"/>
                <a:gd name="T34" fmla="*/ 8 w 925"/>
                <a:gd name="T35" fmla="*/ 7 h 290"/>
                <a:gd name="T36" fmla="*/ 83 w 925"/>
                <a:gd name="T37" fmla="*/ 7 h 290"/>
                <a:gd name="T38" fmla="*/ 84 w 925"/>
                <a:gd name="T39" fmla="*/ 7 h 290"/>
                <a:gd name="T40" fmla="*/ 84 w 925"/>
                <a:gd name="T41" fmla="*/ 7 h 290"/>
                <a:gd name="T42" fmla="*/ 85 w 925"/>
                <a:gd name="T43" fmla="*/ 7 h 290"/>
                <a:gd name="T44" fmla="*/ 86 w 925"/>
                <a:gd name="T45" fmla="*/ 6 h 290"/>
                <a:gd name="T46" fmla="*/ 87 w 925"/>
                <a:gd name="T47" fmla="*/ 6 h 290"/>
                <a:gd name="T48" fmla="*/ 88 w 925"/>
                <a:gd name="T49" fmla="*/ 6 h 290"/>
                <a:gd name="T50" fmla="*/ 88 w 925"/>
                <a:gd name="T51" fmla="*/ 5 h 290"/>
                <a:gd name="T52" fmla="*/ 88 w 925"/>
                <a:gd name="T53" fmla="*/ 5 h 290"/>
                <a:gd name="T54" fmla="*/ 88 w 925"/>
                <a:gd name="T55" fmla="*/ 5 h 290"/>
                <a:gd name="T56" fmla="*/ 88 w 925"/>
                <a:gd name="T57" fmla="*/ 5 h 290"/>
                <a:gd name="T58" fmla="*/ 88 w 925"/>
                <a:gd name="T59" fmla="*/ 5 h 290"/>
                <a:gd name="T60" fmla="*/ 87 w 925"/>
                <a:gd name="T61" fmla="*/ 5 h 290"/>
                <a:gd name="T62" fmla="*/ 86 w 925"/>
                <a:gd name="T63" fmla="*/ 5 h 290"/>
                <a:gd name="T64" fmla="*/ 85 w 925"/>
                <a:gd name="T65" fmla="*/ 5 h 290"/>
                <a:gd name="T66" fmla="*/ 84 w 925"/>
                <a:gd name="T67" fmla="*/ 3 h 290"/>
                <a:gd name="T68" fmla="*/ 84 w 925"/>
                <a:gd name="T69" fmla="*/ 1 h 290"/>
                <a:gd name="T70" fmla="*/ 83 w 925"/>
                <a:gd name="T71" fmla="*/ 0 h 290"/>
                <a:gd name="T72" fmla="*/ 8 w 925"/>
                <a:gd name="T73" fmla="*/ 0 h 2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25" h="290">
                  <a:moveTo>
                    <a:pt x="48" y="0"/>
                  </a:moveTo>
                  <a:lnTo>
                    <a:pt x="39" y="1"/>
                  </a:lnTo>
                  <a:lnTo>
                    <a:pt x="30" y="3"/>
                  </a:lnTo>
                  <a:lnTo>
                    <a:pt x="22" y="8"/>
                  </a:lnTo>
                  <a:lnTo>
                    <a:pt x="15" y="14"/>
                  </a:lnTo>
                  <a:lnTo>
                    <a:pt x="9" y="22"/>
                  </a:lnTo>
                  <a:lnTo>
                    <a:pt x="4" y="30"/>
                  </a:lnTo>
                  <a:lnTo>
                    <a:pt x="1" y="39"/>
                  </a:lnTo>
                  <a:lnTo>
                    <a:pt x="0" y="48"/>
                  </a:lnTo>
                  <a:lnTo>
                    <a:pt x="0" y="242"/>
                  </a:lnTo>
                  <a:lnTo>
                    <a:pt x="1" y="251"/>
                  </a:lnTo>
                  <a:lnTo>
                    <a:pt x="4" y="261"/>
                  </a:lnTo>
                  <a:lnTo>
                    <a:pt x="9" y="268"/>
                  </a:lnTo>
                  <a:lnTo>
                    <a:pt x="15" y="276"/>
                  </a:lnTo>
                  <a:lnTo>
                    <a:pt x="22" y="282"/>
                  </a:lnTo>
                  <a:lnTo>
                    <a:pt x="30" y="287"/>
                  </a:lnTo>
                  <a:lnTo>
                    <a:pt x="39" y="289"/>
                  </a:lnTo>
                  <a:lnTo>
                    <a:pt x="48" y="290"/>
                  </a:lnTo>
                  <a:lnTo>
                    <a:pt x="877" y="290"/>
                  </a:lnTo>
                  <a:lnTo>
                    <a:pt x="886" y="289"/>
                  </a:lnTo>
                  <a:lnTo>
                    <a:pt x="896" y="287"/>
                  </a:lnTo>
                  <a:lnTo>
                    <a:pt x="903" y="282"/>
                  </a:lnTo>
                  <a:lnTo>
                    <a:pt x="910" y="276"/>
                  </a:lnTo>
                  <a:lnTo>
                    <a:pt x="916" y="268"/>
                  </a:lnTo>
                  <a:lnTo>
                    <a:pt x="921" y="261"/>
                  </a:lnTo>
                  <a:lnTo>
                    <a:pt x="924" y="251"/>
                  </a:lnTo>
                  <a:lnTo>
                    <a:pt x="925" y="242"/>
                  </a:lnTo>
                  <a:lnTo>
                    <a:pt x="925" y="48"/>
                  </a:lnTo>
                  <a:lnTo>
                    <a:pt x="924" y="39"/>
                  </a:lnTo>
                  <a:lnTo>
                    <a:pt x="921" y="30"/>
                  </a:lnTo>
                  <a:lnTo>
                    <a:pt x="916" y="22"/>
                  </a:lnTo>
                  <a:lnTo>
                    <a:pt x="910" y="14"/>
                  </a:lnTo>
                  <a:lnTo>
                    <a:pt x="903" y="8"/>
                  </a:lnTo>
                  <a:lnTo>
                    <a:pt x="896" y="3"/>
                  </a:lnTo>
                  <a:lnTo>
                    <a:pt x="886" y="1"/>
                  </a:lnTo>
                  <a:lnTo>
                    <a:pt x="877" y="0"/>
                  </a:lnTo>
                  <a:lnTo>
                    <a:pt x="48" y="0"/>
                  </a:lnTo>
                  <a:close/>
                </a:path>
              </a:pathLst>
            </a:custGeom>
            <a:solidFill>
              <a:srgbClr val="00CC99"/>
            </a:solidFill>
            <a:ln w="11113">
              <a:solidFill>
                <a:srgbClr val="000000"/>
              </a:solidFill>
              <a:prstDash val="solid"/>
              <a:round/>
              <a:headEnd/>
              <a:tailEnd/>
            </a:ln>
          </p:spPr>
          <p:txBody>
            <a:bodyPr/>
            <a:lstStyle/>
            <a:p>
              <a:endParaRPr lang="en-US"/>
            </a:p>
          </p:txBody>
        </p:sp>
        <p:sp>
          <p:nvSpPr>
            <p:cNvPr id="145452" name="Rectangle 225">
              <a:extLst>
                <a:ext uri="{FF2B5EF4-FFF2-40B4-BE49-F238E27FC236}">
                  <a16:creationId xmlns:a16="http://schemas.microsoft.com/office/drawing/2014/main" id="{AB3F0C08-2059-42A4-A827-0CB247FCBB3B}"/>
                </a:ext>
              </a:extLst>
            </p:cNvPr>
            <p:cNvSpPr>
              <a:spLocks noChangeArrowheads="1"/>
            </p:cNvSpPr>
            <p:nvPr/>
          </p:nvSpPr>
          <p:spPr bwMode="auto">
            <a:xfrm>
              <a:off x="2688" y="3279"/>
              <a:ext cx="2496" cy="579"/>
            </a:xfrm>
            <a:prstGeom prst="rect">
              <a:avLst/>
            </a:prstGeom>
            <a:solidFill>
              <a:srgbClr val="DDDDDD"/>
            </a:solidFill>
            <a:ln w="222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45453" name="Group 226">
              <a:extLst>
                <a:ext uri="{FF2B5EF4-FFF2-40B4-BE49-F238E27FC236}">
                  <a16:creationId xmlns:a16="http://schemas.microsoft.com/office/drawing/2014/main" id="{50C2246C-F9B6-49E5-84F4-B421B7A5A89E}"/>
                </a:ext>
              </a:extLst>
            </p:cNvPr>
            <p:cNvGrpSpPr>
              <a:grpSpLocks/>
            </p:cNvGrpSpPr>
            <p:nvPr/>
          </p:nvGrpSpPr>
          <p:grpSpPr bwMode="auto">
            <a:xfrm>
              <a:off x="3014" y="3279"/>
              <a:ext cx="596" cy="158"/>
              <a:chOff x="3234" y="1712"/>
              <a:chExt cx="636" cy="174"/>
            </a:xfrm>
          </p:grpSpPr>
          <p:sp>
            <p:nvSpPr>
              <p:cNvPr id="145460" name="Freeform 227">
                <a:extLst>
                  <a:ext uri="{FF2B5EF4-FFF2-40B4-BE49-F238E27FC236}">
                    <a16:creationId xmlns:a16="http://schemas.microsoft.com/office/drawing/2014/main" id="{428A491A-1D7E-4EA0-A178-5B38A2D26998}"/>
                  </a:ext>
                </a:extLst>
              </p:cNvPr>
              <p:cNvSpPr>
                <a:spLocks/>
              </p:cNvSpPr>
              <p:nvPr/>
            </p:nvSpPr>
            <p:spPr bwMode="auto">
              <a:xfrm>
                <a:off x="3234" y="1712"/>
                <a:ext cx="636" cy="174"/>
              </a:xfrm>
              <a:custGeom>
                <a:avLst/>
                <a:gdLst>
                  <a:gd name="T0" fmla="*/ 29 w 636"/>
                  <a:gd name="T1" fmla="*/ 0 h 174"/>
                  <a:gd name="T2" fmla="*/ 23 w 636"/>
                  <a:gd name="T3" fmla="*/ 1 h 174"/>
                  <a:gd name="T4" fmla="*/ 18 w 636"/>
                  <a:gd name="T5" fmla="*/ 3 h 174"/>
                  <a:gd name="T6" fmla="*/ 8 w 636"/>
                  <a:gd name="T7" fmla="*/ 9 h 174"/>
                  <a:gd name="T8" fmla="*/ 2 w 636"/>
                  <a:gd name="T9" fmla="*/ 18 h 174"/>
                  <a:gd name="T10" fmla="*/ 1 w 636"/>
                  <a:gd name="T11" fmla="*/ 23 h 174"/>
                  <a:gd name="T12" fmla="*/ 0 w 636"/>
                  <a:gd name="T13" fmla="*/ 29 h 174"/>
                  <a:gd name="T14" fmla="*/ 0 w 636"/>
                  <a:gd name="T15" fmla="*/ 145 h 174"/>
                  <a:gd name="T16" fmla="*/ 1 w 636"/>
                  <a:gd name="T17" fmla="*/ 151 h 174"/>
                  <a:gd name="T18" fmla="*/ 2 w 636"/>
                  <a:gd name="T19" fmla="*/ 156 h 174"/>
                  <a:gd name="T20" fmla="*/ 8 w 636"/>
                  <a:gd name="T21" fmla="*/ 166 h 174"/>
                  <a:gd name="T22" fmla="*/ 18 w 636"/>
                  <a:gd name="T23" fmla="*/ 172 h 174"/>
                  <a:gd name="T24" fmla="*/ 23 w 636"/>
                  <a:gd name="T25" fmla="*/ 174 h 174"/>
                  <a:gd name="T26" fmla="*/ 29 w 636"/>
                  <a:gd name="T27" fmla="*/ 174 h 174"/>
                  <a:gd name="T28" fmla="*/ 607 w 636"/>
                  <a:gd name="T29" fmla="*/ 174 h 174"/>
                  <a:gd name="T30" fmla="*/ 613 w 636"/>
                  <a:gd name="T31" fmla="*/ 174 h 174"/>
                  <a:gd name="T32" fmla="*/ 618 w 636"/>
                  <a:gd name="T33" fmla="*/ 172 h 174"/>
                  <a:gd name="T34" fmla="*/ 627 w 636"/>
                  <a:gd name="T35" fmla="*/ 166 h 174"/>
                  <a:gd name="T36" fmla="*/ 633 w 636"/>
                  <a:gd name="T37" fmla="*/ 156 h 174"/>
                  <a:gd name="T38" fmla="*/ 636 w 636"/>
                  <a:gd name="T39" fmla="*/ 151 h 174"/>
                  <a:gd name="T40" fmla="*/ 636 w 636"/>
                  <a:gd name="T41" fmla="*/ 145 h 174"/>
                  <a:gd name="T42" fmla="*/ 636 w 636"/>
                  <a:gd name="T43" fmla="*/ 29 h 174"/>
                  <a:gd name="T44" fmla="*/ 636 w 636"/>
                  <a:gd name="T45" fmla="*/ 23 h 174"/>
                  <a:gd name="T46" fmla="*/ 633 w 636"/>
                  <a:gd name="T47" fmla="*/ 18 h 174"/>
                  <a:gd name="T48" fmla="*/ 627 w 636"/>
                  <a:gd name="T49" fmla="*/ 9 h 174"/>
                  <a:gd name="T50" fmla="*/ 618 w 636"/>
                  <a:gd name="T51" fmla="*/ 3 h 174"/>
                  <a:gd name="T52" fmla="*/ 613 w 636"/>
                  <a:gd name="T53" fmla="*/ 1 h 174"/>
                  <a:gd name="T54" fmla="*/ 607 w 636"/>
                  <a:gd name="T55" fmla="*/ 0 h 174"/>
                  <a:gd name="T56" fmla="*/ 29 w 636"/>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6"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607" y="174"/>
                    </a:lnTo>
                    <a:lnTo>
                      <a:pt x="613" y="174"/>
                    </a:lnTo>
                    <a:lnTo>
                      <a:pt x="618" y="172"/>
                    </a:lnTo>
                    <a:lnTo>
                      <a:pt x="627" y="166"/>
                    </a:lnTo>
                    <a:lnTo>
                      <a:pt x="633" y="156"/>
                    </a:lnTo>
                    <a:lnTo>
                      <a:pt x="636" y="151"/>
                    </a:lnTo>
                    <a:lnTo>
                      <a:pt x="636" y="145"/>
                    </a:lnTo>
                    <a:lnTo>
                      <a:pt x="636" y="29"/>
                    </a:lnTo>
                    <a:lnTo>
                      <a:pt x="636" y="23"/>
                    </a:lnTo>
                    <a:lnTo>
                      <a:pt x="633" y="18"/>
                    </a:lnTo>
                    <a:lnTo>
                      <a:pt x="627" y="9"/>
                    </a:lnTo>
                    <a:lnTo>
                      <a:pt x="618" y="3"/>
                    </a:lnTo>
                    <a:lnTo>
                      <a:pt x="613" y="1"/>
                    </a:lnTo>
                    <a:lnTo>
                      <a:pt x="607" y="0"/>
                    </a:lnTo>
                    <a:lnTo>
                      <a:pt x="29" y="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61" name="Freeform 228">
                <a:extLst>
                  <a:ext uri="{FF2B5EF4-FFF2-40B4-BE49-F238E27FC236}">
                    <a16:creationId xmlns:a16="http://schemas.microsoft.com/office/drawing/2014/main" id="{C85858AF-CB2E-4D6F-8E21-B1707FD9474C}"/>
                  </a:ext>
                </a:extLst>
              </p:cNvPr>
              <p:cNvSpPr>
                <a:spLocks/>
              </p:cNvSpPr>
              <p:nvPr/>
            </p:nvSpPr>
            <p:spPr bwMode="auto">
              <a:xfrm>
                <a:off x="3234" y="1712"/>
                <a:ext cx="636" cy="174"/>
              </a:xfrm>
              <a:custGeom>
                <a:avLst/>
                <a:gdLst>
                  <a:gd name="T0" fmla="*/ 29 w 636"/>
                  <a:gd name="T1" fmla="*/ 0 h 174"/>
                  <a:gd name="T2" fmla="*/ 23 w 636"/>
                  <a:gd name="T3" fmla="*/ 1 h 174"/>
                  <a:gd name="T4" fmla="*/ 18 w 636"/>
                  <a:gd name="T5" fmla="*/ 3 h 174"/>
                  <a:gd name="T6" fmla="*/ 8 w 636"/>
                  <a:gd name="T7" fmla="*/ 9 h 174"/>
                  <a:gd name="T8" fmla="*/ 2 w 636"/>
                  <a:gd name="T9" fmla="*/ 18 h 174"/>
                  <a:gd name="T10" fmla="*/ 1 w 636"/>
                  <a:gd name="T11" fmla="*/ 23 h 174"/>
                  <a:gd name="T12" fmla="*/ 0 w 636"/>
                  <a:gd name="T13" fmla="*/ 29 h 174"/>
                  <a:gd name="T14" fmla="*/ 0 w 636"/>
                  <a:gd name="T15" fmla="*/ 145 h 174"/>
                  <a:gd name="T16" fmla="*/ 1 w 636"/>
                  <a:gd name="T17" fmla="*/ 151 h 174"/>
                  <a:gd name="T18" fmla="*/ 2 w 636"/>
                  <a:gd name="T19" fmla="*/ 156 h 174"/>
                  <a:gd name="T20" fmla="*/ 8 w 636"/>
                  <a:gd name="T21" fmla="*/ 166 h 174"/>
                  <a:gd name="T22" fmla="*/ 18 w 636"/>
                  <a:gd name="T23" fmla="*/ 172 h 174"/>
                  <a:gd name="T24" fmla="*/ 23 w 636"/>
                  <a:gd name="T25" fmla="*/ 174 h 174"/>
                  <a:gd name="T26" fmla="*/ 29 w 636"/>
                  <a:gd name="T27" fmla="*/ 174 h 174"/>
                  <a:gd name="T28" fmla="*/ 607 w 636"/>
                  <a:gd name="T29" fmla="*/ 174 h 174"/>
                  <a:gd name="T30" fmla="*/ 613 w 636"/>
                  <a:gd name="T31" fmla="*/ 174 h 174"/>
                  <a:gd name="T32" fmla="*/ 618 w 636"/>
                  <a:gd name="T33" fmla="*/ 172 h 174"/>
                  <a:gd name="T34" fmla="*/ 627 w 636"/>
                  <a:gd name="T35" fmla="*/ 166 h 174"/>
                  <a:gd name="T36" fmla="*/ 633 w 636"/>
                  <a:gd name="T37" fmla="*/ 156 h 174"/>
                  <a:gd name="T38" fmla="*/ 636 w 636"/>
                  <a:gd name="T39" fmla="*/ 151 h 174"/>
                  <a:gd name="T40" fmla="*/ 636 w 636"/>
                  <a:gd name="T41" fmla="*/ 145 h 174"/>
                  <a:gd name="T42" fmla="*/ 636 w 636"/>
                  <a:gd name="T43" fmla="*/ 29 h 174"/>
                  <a:gd name="T44" fmla="*/ 636 w 636"/>
                  <a:gd name="T45" fmla="*/ 23 h 174"/>
                  <a:gd name="T46" fmla="*/ 633 w 636"/>
                  <a:gd name="T47" fmla="*/ 18 h 174"/>
                  <a:gd name="T48" fmla="*/ 627 w 636"/>
                  <a:gd name="T49" fmla="*/ 9 h 174"/>
                  <a:gd name="T50" fmla="*/ 618 w 636"/>
                  <a:gd name="T51" fmla="*/ 3 h 174"/>
                  <a:gd name="T52" fmla="*/ 613 w 636"/>
                  <a:gd name="T53" fmla="*/ 1 h 174"/>
                  <a:gd name="T54" fmla="*/ 607 w 636"/>
                  <a:gd name="T55" fmla="*/ 0 h 174"/>
                  <a:gd name="T56" fmla="*/ 29 w 636"/>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6"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607" y="174"/>
                    </a:lnTo>
                    <a:lnTo>
                      <a:pt x="613" y="174"/>
                    </a:lnTo>
                    <a:lnTo>
                      <a:pt x="618" y="172"/>
                    </a:lnTo>
                    <a:lnTo>
                      <a:pt x="627" y="166"/>
                    </a:lnTo>
                    <a:lnTo>
                      <a:pt x="633" y="156"/>
                    </a:lnTo>
                    <a:lnTo>
                      <a:pt x="636" y="151"/>
                    </a:lnTo>
                    <a:lnTo>
                      <a:pt x="636" y="145"/>
                    </a:lnTo>
                    <a:lnTo>
                      <a:pt x="636" y="29"/>
                    </a:lnTo>
                    <a:lnTo>
                      <a:pt x="636" y="23"/>
                    </a:lnTo>
                    <a:lnTo>
                      <a:pt x="633" y="18"/>
                    </a:lnTo>
                    <a:lnTo>
                      <a:pt x="627" y="9"/>
                    </a:lnTo>
                    <a:lnTo>
                      <a:pt x="618" y="3"/>
                    </a:lnTo>
                    <a:lnTo>
                      <a:pt x="613" y="1"/>
                    </a:lnTo>
                    <a:lnTo>
                      <a:pt x="607" y="0"/>
                    </a:lnTo>
                    <a:lnTo>
                      <a:pt x="29" y="0"/>
                    </a:lnTo>
                    <a:close/>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5454" name="Group 229">
              <a:extLst>
                <a:ext uri="{FF2B5EF4-FFF2-40B4-BE49-F238E27FC236}">
                  <a16:creationId xmlns:a16="http://schemas.microsoft.com/office/drawing/2014/main" id="{C332128E-3653-47FE-A6FD-D9A5923D7C86}"/>
                </a:ext>
              </a:extLst>
            </p:cNvPr>
            <p:cNvGrpSpPr>
              <a:grpSpLocks/>
            </p:cNvGrpSpPr>
            <p:nvPr/>
          </p:nvGrpSpPr>
          <p:grpSpPr bwMode="auto">
            <a:xfrm>
              <a:off x="4369" y="3279"/>
              <a:ext cx="434" cy="158"/>
              <a:chOff x="4679" y="1712"/>
              <a:chExt cx="462" cy="174"/>
            </a:xfrm>
          </p:grpSpPr>
          <p:sp>
            <p:nvSpPr>
              <p:cNvPr id="145458" name="Freeform 230">
                <a:extLst>
                  <a:ext uri="{FF2B5EF4-FFF2-40B4-BE49-F238E27FC236}">
                    <a16:creationId xmlns:a16="http://schemas.microsoft.com/office/drawing/2014/main" id="{1C5ED387-F32A-4FB0-BF6F-7EEA5290C220}"/>
                  </a:ext>
                </a:extLst>
              </p:cNvPr>
              <p:cNvSpPr>
                <a:spLocks/>
              </p:cNvSpPr>
              <p:nvPr/>
            </p:nvSpPr>
            <p:spPr bwMode="auto">
              <a:xfrm>
                <a:off x="4679" y="1712"/>
                <a:ext cx="462" cy="174"/>
              </a:xfrm>
              <a:custGeom>
                <a:avLst/>
                <a:gdLst>
                  <a:gd name="T0" fmla="*/ 29 w 462"/>
                  <a:gd name="T1" fmla="*/ 0 h 174"/>
                  <a:gd name="T2" fmla="*/ 23 w 462"/>
                  <a:gd name="T3" fmla="*/ 1 h 174"/>
                  <a:gd name="T4" fmla="*/ 18 w 462"/>
                  <a:gd name="T5" fmla="*/ 3 h 174"/>
                  <a:gd name="T6" fmla="*/ 8 w 462"/>
                  <a:gd name="T7" fmla="*/ 9 h 174"/>
                  <a:gd name="T8" fmla="*/ 2 w 462"/>
                  <a:gd name="T9" fmla="*/ 18 h 174"/>
                  <a:gd name="T10" fmla="*/ 1 w 462"/>
                  <a:gd name="T11" fmla="*/ 23 h 174"/>
                  <a:gd name="T12" fmla="*/ 0 w 462"/>
                  <a:gd name="T13" fmla="*/ 29 h 174"/>
                  <a:gd name="T14" fmla="*/ 0 w 462"/>
                  <a:gd name="T15" fmla="*/ 145 h 174"/>
                  <a:gd name="T16" fmla="*/ 1 w 462"/>
                  <a:gd name="T17" fmla="*/ 151 h 174"/>
                  <a:gd name="T18" fmla="*/ 2 w 462"/>
                  <a:gd name="T19" fmla="*/ 156 h 174"/>
                  <a:gd name="T20" fmla="*/ 8 w 462"/>
                  <a:gd name="T21" fmla="*/ 166 h 174"/>
                  <a:gd name="T22" fmla="*/ 18 w 462"/>
                  <a:gd name="T23" fmla="*/ 172 h 174"/>
                  <a:gd name="T24" fmla="*/ 23 w 462"/>
                  <a:gd name="T25" fmla="*/ 174 h 174"/>
                  <a:gd name="T26" fmla="*/ 29 w 462"/>
                  <a:gd name="T27" fmla="*/ 174 h 174"/>
                  <a:gd name="T28" fmla="*/ 433 w 462"/>
                  <a:gd name="T29" fmla="*/ 174 h 174"/>
                  <a:gd name="T30" fmla="*/ 439 w 462"/>
                  <a:gd name="T31" fmla="*/ 174 h 174"/>
                  <a:gd name="T32" fmla="*/ 444 w 462"/>
                  <a:gd name="T33" fmla="*/ 172 h 174"/>
                  <a:gd name="T34" fmla="*/ 454 w 462"/>
                  <a:gd name="T35" fmla="*/ 166 h 174"/>
                  <a:gd name="T36" fmla="*/ 460 w 462"/>
                  <a:gd name="T37" fmla="*/ 156 h 174"/>
                  <a:gd name="T38" fmla="*/ 462 w 462"/>
                  <a:gd name="T39" fmla="*/ 151 h 174"/>
                  <a:gd name="T40" fmla="*/ 462 w 462"/>
                  <a:gd name="T41" fmla="*/ 145 h 174"/>
                  <a:gd name="T42" fmla="*/ 462 w 462"/>
                  <a:gd name="T43" fmla="*/ 29 h 174"/>
                  <a:gd name="T44" fmla="*/ 462 w 462"/>
                  <a:gd name="T45" fmla="*/ 23 h 174"/>
                  <a:gd name="T46" fmla="*/ 460 w 462"/>
                  <a:gd name="T47" fmla="*/ 18 h 174"/>
                  <a:gd name="T48" fmla="*/ 454 w 462"/>
                  <a:gd name="T49" fmla="*/ 9 h 174"/>
                  <a:gd name="T50" fmla="*/ 444 w 462"/>
                  <a:gd name="T51" fmla="*/ 3 h 174"/>
                  <a:gd name="T52" fmla="*/ 439 w 462"/>
                  <a:gd name="T53" fmla="*/ 1 h 174"/>
                  <a:gd name="T54" fmla="*/ 433 w 462"/>
                  <a:gd name="T55" fmla="*/ 0 h 174"/>
                  <a:gd name="T56" fmla="*/ 29 w 462"/>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2"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433" y="174"/>
                    </a:lnTo>
                    <a:lnTo>
                      <a:pt x="439" y="174"/>
                    </a:lnTo>
                    <a:lnTo>
                      <a:pt x="444" y="172"/>
                    </a:lnTo>
                    <a:lnTo>
                      <a:pt x="454" y="166"/>
                    </a:lnTo>
                    <a:lnTo>
                      <a:pt x="460" y="156"/>
                    </a:lnTo>
                    <a:lnTo>
                      <a:pt x="462" y="151"/>
                    </a:lnTo>
                    <a:lnTo>
                      <a:pt x="462" y="145"/>
                    </a:lnTo>
                    <a:lnTo>
                      <a:pt x="462" y="29"/>
                    </a:lnTo>
                    <a:lnTo>
                      <a:pt x="462" y="23"/>
                    </a:lnTo>
                    <a:lnTo>
                      <a:pt x="460" y="18"/>
                    </a:lnTo>
                    <a:lnTo>
                      <a:pt x="454" y="9"/>
                    </a:lnTo>
                    <a:lnTo>
                      <a:pt x="444" y="3"/>
                    </a:lnTo>
                    <a:lnTo>
                      <a:pt x="439" y="1"/>
                    </a:lnTo>
                    <a:lnTo>
                      <a:pt x="433" y="0"/>
                    </a:lnTo>
                    <a:lnTo>
                      <a:pt x="29" y="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59" name="Freeform 231">
                <a:extLst>
                  <a:ext uri="{FF2B5EF4-FFF2-40B4-BE49-F238E27FC236}">
                    <a16:creationId xmlns:a16="http://schemas.microsoft.com/office/drawing/2014/main" id="{415B2565-73A2-4B62-86C0-A612EE44716D}"/>
                  </a:ext>
                </a:extLst>
              </p:cNvPr>
              <p:cNvSpPr>
                <a:spLocks/>
              </p:cNvSpPr>
              <p:nvPr/>
            </p:nvSpPr>
            <p:spPr bwMode="auto">
              <a:xfrm>
                <a:off x="4679" y="1712"/>
                <a:ext cx="462" cy="174"/>
              </a:xfrm>
              <a:custGeom>
                <a:avLst/>
                <a:gdLst>
                  <a:gd name="T0" fmla="*/ 29 w 462"/>
                  <a:gd name="T1" fmla="*/ 0 h 174"/>
                  <a:gd name="T2" fmla="*/ 23 w 462"/>
                  <a:gd name="T3" fmla="*/ 1 h 174"/>
                  <a:gd name="T4" fmla="*/ 18 w 462"/>
                  <a:gd name="T5" fmla="*/ 3 h 174"/>
                  <a:gd name="T6" fmla="*/ 8 w 462"/>
                  <a:gd name="T7" fmla="*/ 9 h 174"/>
                  <a:gd name="T8" fmla="*/ 2 w 462"/>
                  <a:gd name="T9" fmla="*/ 18 h 174"/>
                  <a:gd name="T10" fmla="*/ 1 w 462"/>
                  <a:gd name="T11" fmla="*/ 23 h 174"/>
                  <a:gd name="T12" fmla="*/ 0 w 462"/>
                  <a:gd name="T13" fmla="*/ 29 h 174"/>
                  <a:gd name="T14" fmla="*/ 0 w 462"/>
                  <a:gd name="T15" fmla="*/ 145 h 174"/>
                  <a:gd name="T16" fmla="*/ 1 w 462"/>
                  <a:gd name="T17" fmla="*/ 151 h 174"/>
                  <a:gd name="T18" fmla="*/ 2 w 462"/>
                  <a:gd name="T19" fmla="*/ 156 h 174"/>
                  <a:gd name="T20" fmla="*/ 8 w 462"/>
                  <a:gd name="T21" fmla="*/ 166 h 174"/>
                  <a:gd name="T22" fmla="*/ 18 w 462"/>
                  <a:gd name="T23" fmla="*/ 172 h 174"/>
                  <a:gd name="T24" fmla="*/ 23 w 462"/>
                  <a:gd name="T25" fmla="*/ 174 h 174"/>
                  <a:gd name="T26" fmla="*/ 29 w 462"/>
                  <a:gd name="T27" fmla="*/ 174 h 174"/>
                  <a:gd name="T28" fmla="*/ 433 w 462"/>
                  <a:gd name="T29" fmla="*/ 174 h 174"/>
                  <a:gd name="T30" fmla="*/ 439 w 462"/>
                  <a:gd name="T31" fmla="*/ 174 h 174"/>
                  <a:gd name="T32" fmla="*/ 444 w 462"/>
                  <a:gd name="T33" fmla="*/ 172 h 174"/>
                  <a:gd name="T34" fmla="*/ 454 w 462"/>
                  <a:gd name="T35" fmla="*/ 166 h 174"/>
                  <a:gd name="T36" fmla="*/ 460 w 462"/>
                  <a:gd name="T37" fmla="*/ 156 h 174"/>
                  <a:gd name="T38" fmla="*/ 462 w 462"/>
                  <a:gd name="T39" fmla="*/ 151 h 174"/>
                  <a:gd name="T40" fmla="*/ 462 w 462"/>
                  <a:gd name="T41" fmla="*/ 145 h 174"/>
                  <a:gd name="T42" fmla="*/ 462 w 462"/>
                  <a:gd name="T43" fmla="*/ 29 h 174"/>
                  <a:gd name="T44" fmla="*/ 462 w 462"/>
                  <a:gd name="T45" fmla="*/ 23 h 174"/>
                  <a:gd name="T46" fmla="*/ 460 w 462"/>
                  <a:gd name="T47" fmla="*/ 18 h 174"/>
                  <a:gd name="T48" fmla="*/ 454 w 462"/>
                  <a:gd name="T49" fmla="*/ 9 h 174"/>
                  <a:gd name="T50" fmla="*/ 444 w 462"/>
                  <a:gd name="T51" fmla="*/ 3 h 174"/>
                  <a:gd name="T52" fmla="*/ 439 w 462"/>
                  <a:gd name="T53" fmla="*/ 1 h 174"/>
                  <a:gd name="T54" fmla="*/ 433 w 462"/>
                  <a:gd name="T55" fmla="*/ 0 h 174"/>
                  <a:gd name="T56" fmla="*/ 29 w 462"/>
                  <a:gd name="T57" fmla="*/ 0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2" h="174">
                    <a:moveTo>
                      <a:pt x="29" y="0"/>
                    </a:moveTo>
                    <a:lnTo>
                      <a:pt x="23" y="1"/>
                    </a:lnTo>
                    <a:lnTo>
                      <a:pt x="18" y="3"/>
                    </a:lnTo>
                    <a:lnTo>
                      <a:pt x="8" y="9"/>
                    </a:lnTo>
                    <a:lnTo>
                      <a:pt x="2" y="18"/>
                    </a:lnTo>
                    <a:lnTo>
                      <a:pt x="1" y="23"/>
                    </a:lnTo>
                    <a:lnTo>
                      <a:pt x="0" y="29"/>
                    </a:lnTo>
                    <a:lnTo>
                      <a:pt x="0" y="145"/>
                    </a:lnTo>
                    <a:lnTo>
                      <a:pt x="1" y="151"/>
                    </a:lnTo>
                    <a:lnTo>
                      <a:pt x="2" y="156"/>
                    </a:lnTo>
                    <a:lnTo>
                      <a:pt x="8" y="166"/>
                    </a:lnTo>
                    <a:lnTo>
                      <a:pt x="18" y="172"/>
                    </a:lnTo>
                    <a:lnTo>
                      <a:pt x="23" y="174"/>
                    </a:lnTo>
                    <a:lnTo>
                      <a:pt x="29" y="174"/>
                    </a:lnTo>
                    <a:lnTo>
                      <a:pt x="433" y="174"/>
                    </a:lnTo>
                    <a:lnTo>
                      <a:pt x="439" y="174"/>
                    </a:lnTo>
                    <a:lnTo>
                      <a:pt x="444" y="172"/>
                    </a:lnTo>
                    <a:lnTo>
                      <a:pt x="454" y="166"/>
                    </a:lnTo>
                    <a:lnTo>
                      <a:pt x="460" y="156"/>
                    </a:lnTo>
                    <a:lnTo>
                      <a:pt x="462" y="151"/>
                    </a:lnTo>
                    <a:lnTo>
                      <a:pt x="462" y="145"/>
                    </a:lnTo>
                    <a:lnTo>
                      <a:pt x="462" y="29"/>
                    </a:lnTo>
                    <a:lnTo>
                      <a:pt x="462" y="23"/>
                    </a:lnTo>
                    <a:lnTo>
                      <a:pt x="460" y="18"/>
                    </a:lnTo>
                    <a:lnTo>
                      <a:pt x="454" y="9"/>
                    </a:lnTo>
                    <a:lnTo>
                      <a:pt x="444" y="3"/>
                    </a:lnTo>
                    <a:lnTo>
                      <a:pt x="439" y="1"/>
                    </a:lnTo>
                    <a:lnTo>
                      <a:pt x="433" y="0"/>
                    </a:lnTo>
                    <a:lnTo>
                      <a:pt x="29" y="0"/>
                    </a:lnTo>
                    <a:close/>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5455" name="Freeform 232">
              <a:extLst>
                <a:ext uri="{FF2B5EF4-FFF2-40B4-BE49-F238E27FC236}">
                  <a16:creationId xmlns:a16="http://schemas.microsoft.com/office/drawing/2014/main" id="{D35A8AB0-5D8B-4778-9C29-1CF3AFECA06B}"/>
                </a:ext>
              </a:extLst>
            </p:cNvPr>
            <p:cNvSpPr>
              <a:spLocks/>
            </p:cNvSpPr>
            <p:nvPr/>
          </p:nvSpPr>
          <p:spPr bwMode="auto">
            <a:xfrm>
              <a:off x="2688" y="3174"/>
              <a:ext cx="597" cy="105"/>
            </a:xfrm>
            <a:custGeom>
              <a:avLst/>
              <a:gdLst>
                <a:gd name="T0" fmla="*/ 8 w 636"/>
                <a:gd name="T1" fmla="*/ 0 h 116"/>
                <a:gd name="T2" fmla="*/ 8 w 636"/>
                <a:gd name="T3" fmla="*/ 1 h 116"/>
                <a:gd name="T4" fmla="*/ 6 w 636"/>
                <a:gd name="T5" fmla="*/ 5 h 116"/>
                <a:gd name="T6" fmla="*/ 1 w 636"/>
                <a:gd name="T7" fmla="*/ 5 h 116"/>
                <a:gd name="T8" fmla="*/ 0 w 636"/>
                <a:gd name="T9" fmla="*/ 5 h 116"/>
                <a:gd name="T10" fmla="*/ 0 w 636"/>
                <a:gd name="T11" fmla="*/ 5 h 116"/>
                <a:gd name="T12" fmla="*/ 1 w 636"/>
                <a:gd name="T13" fmla="*/ 5 h 116"/>
                <a:gd name="T14" fmla="*/ 6 w 636"/>
                <a:gd name="T15" fmla="*/ 5 h 116"/>
                <a:gd name="T16" fmla="*/ 8 w 636"/>
                <a:gd name="T17" fmla="*/ 5 h 116"/>
                <a:gd name="T18" fmla="*/ 8 w 636"/>
                <a:gd name="T19" fmla="*/ 5 h 116"/>
                <a:gd name="T20" fmla="*/ 59 w 636"/>
                <a:gd name="T21" fmla="*/ 5 h 116"/>
                <a:gd name="T22" fmla="*/ 61 w 636"/>
                <a:gd name="T23" fmla="*/ 5 h 116"/>
                <a:gd name="T24" fmla="*/ 61 w 636"/>
                <a:gd name="T25" fmla="*/ 5 h 116"/>
                <a:gd name="T26" fmla="*/ 61 w 636"/>
                <a:gd name="T27" fmla="*/ 5 h 116"/>
                <a:gd name="T28" fmla="*/ 61 w 636"/>
                <a:gd name="T29" fmla="*/ 5 h 116"/>
                <a:gd name="T30" fmla="*/ 61 w 636"/>
                <a:gd name="T31" fmla="*/ 5 h 116"/>
                <a:gd name="T32" fmla="*/ 61 w 636"/>
                <a:gd name="T33" fmla="*/ 5 h 116"/>
                <a:gd name="T34" fmla="*/ 61 w 636"/>
                <a:gd name="T35" fmla="*/ 5 h 116"/>
                <a:gd name="T36" fmla="*/ 61 w 636"/>
                <a:gd name="T37" fmla="*/ 1 h 116"/>
                <a:gd name="T38" fmla="*/ 59 w 636"/>
                <a:gd name="T39" fmla="*/ 0 h 116"/>
                <a:gd name="T40" fmla="*/ 8 w 636"/>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116">
                  <a:moveTo>
                    <a:pt x="19" y="0"/>
                  </a:moveTo>
                  <a:lnTo>
                    <a:pt x="12" y="1"/>
                  </a:lnTo>
                  <a:lnTo>
                    <a:pt x="6" y="6"/>
                  </a:lnTo>
                  <a:lnTo>
                    <a:pt x="1" y="12"/>
                  </a:lnTo>
                  <a:lnTo>
                    <a:pt x="0" y="19"/>
                  </a:lnTo>
                  <a:lnTo>
                    <a:pt x="0" y="97"/>
                  </a:lnTo>
                  <a:lnTo>
                    <a:pt x="1" y="104"/>
                  </a:lnTo>
                  <a:lnTo>
                    <a:pt x="6" y="110"/>
                  </a:lnTo>
                  <a:lnTo>
                    <a:pt x="12" y="115"/>
                  </a:lnTo>
                  <a:lnTo>
                    <a:pt x="19" y="116"/>
                  </a:lnTo>
                  <a:lnTo>
                    <a:pt x="617" y="116"/>
                  </a:lnTo>
                  <a:lnTo>
                    <a:pt x="624" y="115"/>
                  </a:lnTo>
                  <a:lnTo>
                    <a:pt x="630" y="110"/>
                  </a:lnTo>
                  <a:lnTo>
                    <a:pt x="635" y="104"/>
                  </a:lnTo>
                  <a:lnTo>
                    <a:pt x="636" y="97"/>
                  </a:lnTo>
                  <a:lnTo>
                    <a:pt x="636" y="19"/>
                  </a:lnTo>
                  <a:lnTo>
                    <a:pt x="635" y="12"/>
                  </a:lnTo>
                  <a:lnTo>
                    <a:pt x="630" y="6"/>
                  </a:lnTo>
                  <a:lnTo>
                    <a:pt x="624" y="1"/>
                  </a:lnTo>
                  <a:lnTo>
                    <a:pt x="617" y="0"/>
                  </a:lnTo>
                  <a:lnTo>
                    <a:pt x="19" y="0"/>
                  </a:lnTo>
                  <a:close/>
                </a:path>
              </a:pathLst>
            </a:custGeom>
            <a:solidFill>
              <a:srgbClr val="CCFFCC"/>
            </a:solidFill>
            <a:ln w="22225">
              <a:solidFill>
                <a:srgbClr val="000000"/>
              </a:solidFill>
              <a:prstDash val="solid"/>
              <a:round/>
              <a:headEnd/>
              <a:tailEnd/>
            </a:ln>
          </p:spPr>
          <p:txBody>
            <a:bodyPr/>
            <a:lstStyle/>
            <a:p>
              <a:endParaRPr lang="en-US"/>
            </a:p>
          </p:txBody>
        </p:sp>
        <p:sp>
          <p:nvSpPr>
            <p:cNvPr id="145456" name="Rectangle 233">
              <a:extLst>
                <a:ext uri="{FF2B5EF4-FFF2-40B4-BE49-F238E27FC236}">
                  <a16:creationId xmlns:a16="http://schemas.microsoft.com/office/drawing/2014/main" id="{6F55BEDE-7E18-49F1-ACDB-FDD36A87E544}"/>
                </a:ext>
              </a:extLst>
            </p:cNvPr>
            <p:cNvSpPr>
              <a:spLocks noChangeArrowheads="1"/>
            </p:cNvSpPr>
            <p:nvPr/>
          </p:nvSpPr>
          <p:spPr bwMode="auto">
            <a:xfrm>
              <a:off x="4235" y="3554"/>
              <a:ext cx="97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500" b="1"/>
                <a:t>Gate oxide rupture</a:t>
              </a:r>
              <a:endParaRPr lang="en-US" altLang="en-US" sz="1800" b="1">
                <a:solidFill>
                  <a:schemeClr val="tx1"/>
                </a:solidFill>
              </a:endParaRPr>
            </a:p>
          </p:txBody>
        </p:sp>
        <p:sp>
          <p:nvSpPr>
            <p:cNvPr id="145457" name="Rectangle 234">
              <a:extLst>
                <a:ext uri="{FF2B5EF4-FFF2-40B4-BE49-F238E27FC236}">
                  <a16:creationId xmlns:a16="http://schemas.microsoft.com/office/drawing/2014/main" id="{A02D4F1E-A9D5-46A9-88EF-EA4346A18A73}"/>
                </a:ext>
              </a:extLst>
            </p:cNvPr>
            <p:cNvSpPr>
              <a:spLocks noChangeArrowheads="1"/>
            </p:cNvSpPr>
            <p:nvPr/>
          </p:nvSpPr>
          <p:spPr bwMode="auto">
            <a:xfrm>
              <a:off x="3177" y="3561"/>
              <a:ext cx="89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500" b="1"/>
                <a:t>Junction burnout</a:t>
              </a:r>
              <a:endParaRPr lang="en-US" altLang="en-US" sz="1800" b="1">
                <a:solidFill>
                  <a:schemeClr val="tx1"/>
                </a:solidFill>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AE242B16-0A4B-4683-B6DF-B151608D1FC0}"/>
              </a:ext>
            </a:extLst>
          </p:cNvPr>
          <p:cNvSpPr>
            <a:spLocks noGrp="1" noChangeArrowheads="1"/>
          </p:cNvSpPr>
          <p:nvPr>
            <p:ph type="title"/>
          </p:nvPr>
        </p:nvSpPr>
        <p:spPr>
          <a:xfrm>
            <a:off x="1952625" y="265113"/>
            <a:ext cx="7954963"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Board Level Failures (examples)</a:t>
            </a:r>
          </a:p>
        </p:txBody>
      </p:sp>
      <p:sp>
        <p:nvSpPr>
          <p:cNvPr id="147458" name="Text Box 3">
            <a:extLst>
              <a:ext uri="{FF2B5EF4-FFF2-40B4-BE49-F238E27FC236}">
                <a16:creationId xmlns:a16="http://schemas.microsoft.com/office/drawing/2014/main" id="{B9052A31-80FD-44CB-87B3-2637DC7A2B58}"/>
              </a:ext>
            </a:extLst>
          </p:cNvPr>
          <p:cNvSpPr txBox="1">
            <a:spLocks noChangeArrowheads="1"/>
          </p:cNvSpPr>
          <p:nvPr/>
        </p:nvSpPr>
        <p:spPr bwMode="auto">
          <a:xfrm>
            <a:off x="754063" y="1143000"/>
            <a:ext cx="572293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fontAlgn="b">
              <a:spcBef>
                <a:spcPct val="0"/>
              </a:spcBef>
              <a:buFontTx/>
              <a:buNone/>
            </a:pPr>
            <a:r>
              <a:rPr lang="en-US" altLang="en-US" sz="2400" b="1">
                <a:solidFill>
                  <a:schemeClr val="tx1"/>
                </a:solidFill>
                <a:cs typeface="Arial" panose="020B0604020202020204" pitchFamily="34" charset="0"/>
              </a:rPr>
              <a:t>Plated Through Hole (PTH)/Via</a:t>
            </a:r>
          </a:p>
          <a:p>
            <a:pPr fontAlgn="b">
              <a:spcBef>
                <a:spcPct val="0"/>
              </a:spcBef>
              <a:buFontTx/>
              <a:buNone/>
            </a:pPr>
            <a:r>
              <a:rPr lang="en-US" altLang="en-US" sz="2400">
                <a:solidFill>
                  <a:schemeClr val="tx1"/>
                </a:solidFill>
                <a:cs typeface="Arial" panose="020B0604020202020204" pitchFamily="34" charset="0"/>
              </a:rPr>
              <a:t>1. Fatigue cracks in PTH/Via wall</a:t>
            </a:r>
          </a:p>
          <a:p>
            <a:pPr fontAlgn="b">
              <a:spcBef>
                <a:spcPct val="0"/>
              </a:spcBef>
              <a:buFontTx/>
              <a:buNone/>
            </a:pPr>
            <a:r>
              <a:rPr lang="en-US" altLang="en-US" sz="2400">
                <a:solidFill>
                  <a:schemeClr val="tx1"/>
                </a:solidFill>
                <a:cs typeface="Arial" panose="020B0604020202020204" pitchFamily="34" charset="0"/>
              </a:rPr>
              <a:t>2. Overstress cracks in PTH/Via wall</a:t>
            </a:r>
          </a:p>
          <a:p>
            <a:pPr fontAlgn="b">
              <a:spcBef>
                <a:spcPct val="0"/>
              </a:spcBef>
              <a:buFontTx/>
              <a:buNone/>
            </a:pPr>
            <a:r>
              <a:rPr lang="en-US" altLang="en-US" sz="2400">
                <a:solidFill>
                  <a:schemeClr val="tx1"/>
                </a:solidFill>
                <a:cs typeface="Arial" panose="020B0604020202020204" pitchFamily="34" charset="0"/>
              </a:rPr>
              <a:t>3. Land corner cracks</a:t>
            </a:r>
          </a:p>
          <a:p>
            <a:pPr fontAlgn="b">
              <a:spcBef>
                <a:spcPct val="0"/>
              </a:spcBef>
              <a:buFontTx/>
              <a:buNone/>
            </a:pPr>
            <a:r>
              <a:rPr lang="en-US" altLang="en-US" sz="2400">
                <a:solidFill>
                  <a:schemeClr val="tx1"/>
                </a:solidFill>
                <a:cs typeface="Arial" panose="020B0604020202020204" pitchFamily="34" charset="0"/>
              </a:rPr>
              <a:t>4. Openings in PTH/Via wall</a:t>
            </a:r>
          </a:p>
          <a:p>
            <a:pPr fontAlgn="b">
              <a:spcBef>
                <a:spcPct val="0"/>
              </a:spcBef>
              <a:buFontTx/>
              <a:buNone/>
            </a:pPr>
            <a:r>
              <a:rPr lang="en-US" altLang="en-US" sz="2400">
                <a:solidFill>
                  <a:schemeClr val="tx1"/>
                </a:solidFill>
                <a:cs typeface="Arial" panose="020B0604020202020204" pitchFamily="34" charset="0"/>
              </a:rPr>
              <a:t>5. PTH/Via wall-pad separation</a:t>
            </a:r>
          </a:p>
          <a:p>
            <a:pPr fontAlgn="b">
              <a:spcBef>
                <a:spcPct val="0"/>
              </a:spcBef>
              <a:buFontTx/>
              <a:buNone/>
            </a:pPr>
            <a:endParaRPr lang="en-US" altLang="en-US" sz="2400">
              <a:solidFill>
                <a:schemeClr val="tx1"/>
              </a:solidFill>
              <a:cs typeface="Arial" panose="020B0604020202020204" pitchFamily="34" charset="0"/>
            </a:endParaRPr>
          </a:p>
          <a:p>
            <a:pPr fontAlgn="b">
              <a:spcBef>
                <a:spcPct val="0"/>
              </a:spcBef>
              <a:buFontTx/>
              <a:buNone/>
            </a:pPr>
            <a:r>
              <a:rPr lang="en-US" altLang="en-US" sz="2400" b="1">
                <a:solidFill>
                  <a:schemeClr val="tx1"/>
                </a:solidFill>
                <a:cs typeface="Arial" panose="020B0604020202020204" pitchFamily="34" charset="0"/>
              </a:rPr>
              <a:t>Electrical</a:t>
            </a:r>
          </a:p>
          <a:p>
            <a:pPr fontAlgn="b">
              <a:spcBef>
                <a:spcPct val="0"/>
              </a:spcBef>
              <a:buFontTx/>
              <a:buNone/>
            </a:pPr>
            <a:r>
              <a:rPr lang="en-US" altLang="en-US" sz="2400">
                <a:solidFill>
                  <a:schemeClr val="tx1"/>
                </a:solidFill>
                <a:cs typeface="Arial" panose="020B0604020202020204" pitchFamily="34" charset="0"/>
              </a:rPr>
              <a:t>6. Electrical overstress (EOS)</a:t>
            </a:r>
          </a:p>
          <a:p>
            <a:pPr fontAlgn="b">
              <a:spcBef>
                <a:spcPct val="0"/>
              </a:spcBef>
              <a:buFontTx/>
              <a:buNone/>
            </a:pPr>
            <a:r>
              <a:rPr lang="en-US" altLang="en-US" sz="2400">
                <a:solidFill>
                  <a:schemeClr val="tx1"/>
                </a:solidFill>
                <a:cs typeface="Arial" panose="020B0604020202020204" pitchFamily="34" charset="0"/>
              </a:rPr>
              <a:t>7. Signal interruption (EMI)</a:t>
            </a:r>
          </a:p>
        </p:txBody>
      </p:sp>
      <p:sp>
        <p:nvSpPr>
          <p:cNvPr id="147459" name="Rectangle 4">
            <a:extLst>
              <a:ext uri="{FF2B5EF4-FFF2-40B4-BE49-F238E27FC236}">
                <a16:creationId xmlns:a16="http://schemas.microsoft.com/office/drawing/2014/main" id="{A2361351-4C11-453B-9999-DD1818DC06CB}"/>
              </a:ext>
            </a:extLst>
          </p:cNvPr>
          <p:cNvSpPr>
            <a:spLocks noChangeArrowheads="1"/>
          </p:cNvSpPr>
          <p:nvPr/>
        </p:nvSpPr>
        <p:spPr bwMode="auto">
          <a:xfrm>
            <a:off x="6553200" y="1143000"/>
            <a:ext cx="49847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fontAlgn="b">
              <a:spcBef>
                <a:spcPct val="0"/>
              </a:spcBef>
              <a:buFontTx/>
              <a:buNone/>
            </a:pPr>
            <a:r>
              <a:rPr lang="en-US" altLang="en-US" sz="2400" b="1">
                <a:solidFill>
                  <a:schemeClr val="tx1"/>
                </a:solidFill>
                <a:cs typeface="Arial" panose="020B0604020202020204" pitchFamily="34" charset="0"/>
              </a:rPr>
              <a:t>Board</a:t>
            </a:r>
          </a:p>
          <a:p>
            <a:pPr fontAlgn="b">
              <a:spcBef>
                <a:spcPct val="0"/>
              </a:spcBef>
              <a:buFontTx/>
              <a:buNone/>
            </a:pPr>
            <a:r>
              <a:rPr lang="en-US" altLang="en-US" sz="2400">
                <a:solidFill>
                  <a:schemeClr val="tx1"/>
                </a:solidFill>
                <a:cs typeface="Arial" panose="020B0604020202020204" pitchFamily="34" charset="0"/>
              </a:rPr>
              <a:t>8. CAF (hollow fiber)</a:t>
            </a:r>
          </a:p>
          <a:p>
            <a:pPr fontAlgn="b">
              <a:spcBef>
                <a:spcPct val="0"/>
              </a:spcBef>
              <a:buFontTx/>
              <a:buNone/>
            </a:pPr>
            <a:r>
              <a:rPr lang="en-US" altLang="en-US" sz="2400">
                <a:solidFill>
                  <a:schemeClr val="tx1"/>
                </a:solidFill>
                <a:cs typeface="Arial" panose="020B0604020202020204" pitchFamily="34" charset="0"/>
              </a:rPr>
              <a:t>9. CAF (fiber/resin interface) </a:t>
            </a:r>
          </a:p>
          <a:p>
            <a:pPr fontAlgn="b">
              <a:spcBef>
                <a:spcPct val="0"/>
              </a:spcBef>
              <a:buFontTx/>
              <a:buNone/>
            </a:pPr>
            <a:r>
              <a:rPr lang="en-US" altLang="en-US" sz="2400">
                <a:solidFill>
                  <a:schemeClr val="tx1"/>
                </a:solidFill>
                <a:cs typeface="Arial" panose="020B0604020202020204" pitchFamily="34" charset="0"/>
              </a:rPr>
              <a:t>10. Electrochemical migration (ECM)</a:t>
            </a:r>
          </a:p>
          <a:p>
            <a:pPr fontAlgn="b">
              <a:spcBef>
                <a:spcPct val="0"/>
              </a:spcBef>
              <a:buFontTx/>
              <a:buNone/>
            </a:pPr>
            <a:r>
              <a:rPr lang="en-US" altLang="en-US" sz="2400">
                <a:solidFill>
                  <a:schemeClr val="tx1"/>
                </a:solidFill>
                <a:cs typeface="Arial" panose="020B0604020202020204" pitchFamily="34" charset="0"/>
              </a:rPr>
              <a:t>11. Buckling (warp and twist)</a:t>
            </a:r>
          </a:p>
          <a:p>
            <a:pPr fontAlgn="b">
              <a:spcBef>
                <a:spcPct val="0"/>
              </a:spcBef>
              <a:buFontTx/>
              <a:buNone/>
            </a:pPr>
            <a:endParaRPr lang="en-US" altLang="en-US" sz="2400" b="1">
              <a:solidFill>
                <a:schemeClr val="tx1"/>
              </a:solidFill>
              <a:cs typeface="Arial" panose="020B0604020202020204" pitchFamily="34" charset="0"/>
            </a:endParaRPr>
          </a:p>
          <a:p>
            <a:pPr fontAlgn="b">
              <a:spcBef>
                <a:spcPct val="0"/>
              </a:spcBef>
              <a:buFontTx/>
              <a:buNone/>
            </a:pPr>
            <a:r>
              <a:rPr lang="en-US" altLang="en-US" sz="2400" b="1">
                <a:solidFill>
                  <a:schemeClr val="tx1"/>
                </a:solidFill>
                <a:cs typeface="Arial" panose="020B0604020202020204" pitchFamily="34" charset="0"/>
              </a:rPr>
              <a:t>Copper Metallization</a:t>
            </a:r>
          </a:p>
          <a:p>
            <a:pPr fontAlgn="b">
              <a:spcBef>
                <a:spcPct val="0"/>
              </a:spcBef>
              <a:buFontTx/>
              <a:buNone/>
            </a:pPr>
            <a:r>
              <a:rPr lang="en-US" altLang="en-US" sz="2400">
                <a:solidFill>
                  <a:schemeClr val="tx1"/>
                </a:solidFill>
                <a:cs typeface="Arial" panose="020B0604020202020204" pitchFamily="34" charset="0"/>
              </a:rPr>
              <a:t>12. Cracks in internal trace</a:t>
            </a:r>
          </a:p>
          <a:p>
            <a:pPr fontAlgn="b">
              <a:spcBef>
                <a:spcPct val="0"/>
              </a:spcBef>
              <a:buFontTx/>
              <a:buNone/>
            </a:pPr>
            <a:r>
              <a:rPr lang="en-US" altLang="en-US" sz="2400">
                <a:solidFill>
                  <a:schemeClr val="tx1"/>
                </a:solidFill>
                <a:cs typeface="Arial" panose="020B0604020202020204" pitchFamily="34" charset="0"/>
              </a:rPr>
              <a:t>13. Cracks in surface trace</a:t>
            </a:r>
          </a:p>
          <a:p>
            <a:pPr fontAlgn="b">
              <a:spcBef>
                <a:spcPct val="0"/>
              </a:spcBef>
              <a:buFontTx/>
              <a:buNone/>
            </a:pPr>
            <a:r>
              <a:rPr lang="en-US" altLang="en-US" sz="2400">
                <a:solidFill>
                  <a:schemeClr val="tx1"/>
                </a:solidFill>
                <a:cs typeface="Arial" panose="020B0604020202020204" pitchFamily="34" charset="0"/>
              </a:rPr>
              <a:t>14. Corrosion of surface trace</a:t>
            </a:r>
            <a:endParaRPr lang="en-US" altLang="en-US" sz="2400" b="1">
              <a:solidFill>
                <a:schemeClr val="tx1"/>
              </a:solidFill>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552ED9A5-E9A2-41EB-AC22-17A816573015}"/>
              </a:ext>
            </a:extLst>
          </p:cNvPr>
          <p:cNvSpPr>
            <a:spLocks noGrp="1" noChangeArrowheads="1"/>
          </p:cNvSpPr>
          <p:nvPr>
            <p:ph type="title"/>
          </p:nvPr>
        </p:nvSpPr>
        <p:spPr>
          <a:xfrm>
            <a:off x="1870075" y="265113"/>
            <a:ext cx="8413750" cy="3794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Assembly Level Failures (examples)</a:t>
            </a:r>
          </a:p>
        </p:txBody>
      </p:sp>
      <p:sp>
        <p:nvSpPr>
          <p:cNvPr id="148482" name="Rectangle 3">
            <a:extLst>
              <a:ext uri="{FF2B5EF4-FFF2-40B4-BE49-F238E27FC236}">
                <a16:creationId xmlns:a16="http://schemas.microsoft.com/office/drawing/2014/main" id="{08508646-F7D4-462B-9F4B-19F2BFF71828}"/>
              </a:ext>
            </a:extLst>
          </p:cNvPr>
          <p:cNvSpPr>
            <a:spLocks noGrp="1" noChangeArrowheads="1"/>
          </p:cNvSpPr>
          <p:nvPr>
            <p:ph type="body" idx="1"/>
          </p:nvPr>
        </p:nvSpPr>
        <p:spPr>
          <a:xfrm>
            <a:off x="2425700" y="1600200"/>
            <a:ext cx="7340600" cy="386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2400"/>
              <a:t>Poor Solderability/Wettability</a:t>
            </a:r>
          </a:p>
          <a:p>
            <a:pPr lvl="1" eaLnBrk="1" hangingPunct="1"/>
            <a:r>
              <a:rPr lang="en-US" altLang="en-US" sz="2000"/>
              <a:t>Tombstoning; Can accelerate other solder failure mechanisms</a:t>
            </a:r>
          </a:p>
          <a:p>
            <a:pPr eaLnBrk="1" hangingPunct="1"/>
            <a:r>
              <a:rPr lang="en-US" altLang="en-US" sz="2400"/>
              <a:t>Overstress Interconnect Failures</a:t>
            </a:r>
          </a:p>
          <a:p>
            <a:pPr lvl="1" eaLnBrk="1" hangingPunct="1"/>
            <a:r>
              <a:rPr lang="en-US" altLang="en-US" sz="2000"/>
              <a:t>Solder Fracture (accelerated by intermetallic formation)</a:t>
            </a:r>
          </a:p>
          <a:p>
            <a:pPr eaLnBrk="1" hangingPunct="1"/>
            <a:r>
              <a:rPr lang="en-US" altLang="en-US" sz="2400"/>
              <a:t>Wearout Interconnect Failures</a:t>
            </a:r>
          </a:p>
          <a:p>
            <a:pPr lvl="1" eaLnBrk="1" hangingPunct="1"/>
            <a:r>
              <a:rPr lang="en-US" altLang="en-US" sz="2000"/>
              <a:t>Solder Fatigue, Solder Creep</a:t>
            </a:r>
          </a:p>
          <a:p>
            <a:pPr eaLnBrk="1" hangingPunct="1"/>
            <a:r>
              <a:rPr lang="en-US" altLang="en-US" sz="2400"/>
              <a:t>Solder Bridging</a:t>
            </a:r>
          </a:p>
          <a:p>
            <a:pPr eaLnBrk="1" hangingPunct="1">
              <a:spcBef>
                <a:spcPct val="0"/>
              </a:spcBef>
            </a:pPr>
            <a:r>
              <a:rPr lang="en-US" altLang="en-US" sz="2400"/>
              <a:t>Component Failure due to Handling</a:t>
            </a:r>
          </a:p>
        </p:txBody>
      </p:sp>
      <p:sp>
        <p:nvSpPr>
          <p:cNvPr id="148483" name="Text Box 4">
            <a:extLst>
              <a:ext uri="{FF2B5EF4-FFF2-40B4-BE49-F238E27FC236}">
                <a16:creationId xmlns:a16="http://schemas.microsoft.com/office/drawing/2014/main" id="{7EAB5EFA-9BCD-4CD0-BA8A-1542591A5576}"/>
              </a:ext>
            </a:extLst>
          </p:cNvPr>
          <p:cNvSpPr txBox="1">
            <a:spLocks noChangeArrowheads="1"/>
          </p:cNvSpPr>
          <p:nvPr/>
        </p:nvSpPr>
        <p:spPr bwMode="auto">
          <a:xfrm>
            <a:off x="2490788" y="1879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solidFill>
                <a:schemeClr val="tx1"/>
              </a:solidFill>
              <a:latin typeface="Arial" panose="020B0604020202020204" pitchFamily="34" charset="0"/>
            </a:endParaRPr>
          </a:p>
        </p:txBody>
      </p:sp>
      <p:sp>
        <p:nvSpPr>
          <p:cNvPr id="148484" name="Text Box 5">
            <a:extLst>
              <a:ext uri="{FF2B5EF4-FFF2-40B4-BE49-F238E27FC236}">
                <a16:creationId xmlns:a16="http://schemas.microsoft.com/office/drawing/2014/main" id="{F470734A-4AC1-49C6-9B4A-AE268BE68113}"/>
              </a:ext>
            </a:extLst>
          </p:cNvPr>
          <p:cNvSpPr txBox="1">
            <a:spLocks noChangeArrowheads="1"/>
          </p:cNvSpPr>
          <p:nvPr/>
        </p:nvSpPr>
        <p:spPr bwMode="auto">
          <a:xfrm>
            <a:off x="2232025" y="1092200"/>
            <a:ext cx="31956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b="1">
                <a:solidFill>
                  <a:schemeClr val="tx1"/>
                </a:solidFill>
              </a:rPr>
              <a:t>Solder Interconnect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C7097960-D2B9-4BD6-B7A8-2BCED4136DF4}"/>
              </a:ext>
            </a:extLst>
          </p:cNvPr>
          <p:cNvSpPr>
            <a:spLocks noChangeArrowheads="1"/>
          </p:cNvSpPr>
          <p:nvPr/>
        </p:nvSpPr>
        <p:spPr bwMode="auto">
          <a:xfrm>
            <a:off x="1628775" y="-3175"/>
            <a:ext cx="895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zh-CN" sz="3200" b="1">
                <a:solidFill>
                  <a:schemeClr val="tx1"/>
                </a:solidFill>
                <a:ea typeface="SimSun" panose="02010600030101010101" pitchFamily="2" charset="-122"/>
              </a:rPr>
              <a:t>ECM: Surface and Sub-surface Mechanisms</a:t>
            </a:r>
            <a:endParaRPr lang="en-US" altLang="zh-CN" sz="3200" b="1">
              <a:solidFill>
                <a:schemeClr val="tx2"/>
              </a:solidFill>
              <a:ea typeface="SimSun" panose="02010600030101010101" pitchFamily="2" charset="-122"/>
            </a:endParaRPr>
          </a:p>
        </p:txBody>
      </p:sp>
      <p:sp>
        <p:nvSpPr>
          <p:cNvPr id="149506" name="Text Box 3">
            <a:extLst>
              <a:ext uri="{FF2B5EF4-FFF2-40B4-BE49-F238E27FC236}">
                <a16:creationId xmlns:a16="http://schemas.microsoft.com/office/drawing/2014/main" id="{19DDDA8B-2F6C-4671-B19E-342F9B6B3799}"/>
              </a:ext>
            </a:extLst>
          </p:cNvPr>
          <p:cNvSpPr txBox="1">
            <a:spLocks noChangeArrowheads="1"/>
          </p:cNvSpPr>
          <p:nvPr/>
        </p:nvSpPr>
        <p:spPr bwMode="auto">
          <a:xfrm>
            <a:off x="2033588" y="543083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zh-CN" altLang="en-US" sz="2000">
              <a:solidFill>
                <a:schemeClr val="tx1"/>
              </a:solidFill>
              <a:ea typeface="SimSun" panose="02010600030101010101" pitchFamily="2" charset="-122"/>
            </a:endParaRPr>
          </a:p>
        </p:txBody>
      </p:sp>
      <p:pic>
        <p:nvPicPr>
          <p:cNvPr id="149507" name="Picture 4" descr="Alpha-2 85 24V 625-23 comp">
            <a:extLst>
              <a:ext uri="{FF2B5EF4-FFF2-40B4-BE49-F238E27FC236}">
                <a16:creationId xmlns:a16="http://schemas.microsoft.com/office/drawing/2014/main" id="{E71211AB-1F18-4517-8949-0849E8367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988" y="654050"/>
            <a:ext cx="4427537"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5">
            <a:extLst>
              <a:ext uri="{FF2B5EF4-FFF2-40B4-BE49-F238E27FC236}">
                <a16:creationId xmlns:a16="http://schemas.microsoft.com/office/drawing/2014/main" id="{EEF6E656-0902-49EF-80FB-29B812E98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013" y="655638"/>
            <a:ext cx="4424362"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Line 6">
            <a:extLst>
              <a:ext uri="{FF2B5EF4-FFF2-40B4-BE49-F238E27FC236}">
                <a16:creationId xmlns:a16="http://schemas.microsoft.com/office/drawing/2014/main" id="{755085CE-80D9-4181-A497-1EF3EC128414}"/>
              </a:ext>
            </a:extLst>
          </p:cNvPr>
          <p:cNvSpPr>
            <a:spLocks noChangeShapeType="1"/>
          </p:cNvSpPr>
          <p:nvPr/>
        </p:nvSpPr>
        <p:spPr bwMode="auto">
          <a:xfrm flipH="1">
            <a:off x="3810000" y="1727200"/>
            <a:ext cx="609600" cy="914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9510" name="Text Box 7">
            <a:extLst>
              <a:ext uri="{FF2B5EF4-FFF2-40B4-BE49-F238E27FC236}">
                <a16:creationId xmlns:a16="http://schemas.microsoft.com/office/drawing/2014/main" id="{094C770E-A834-473D-95D0-4BA6C2EF34ED}"/>
              </a:ext>
            </a:extLst>
          </p:cNvPr>
          <p:cNvSpPr txBox="1">
            <a:spLocks noChangeArrowheads="1"/>
          </p:cNvSpPr>
          <p:nvPr/>
        </p:nvSpPr>
        <p:spPr bwMode="auto">
          <a:xfrm>
            <a:off x="2108200" y="787400"/>
            <a:ext cx="838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b="1">
                <a:solidFill>
                  <a:schemeClr val="tx1"/>
                </a:solidFill>
                <a:ea typeface="SimSun" panose="02010600030101010101" pitchFamily="2" charset="-122"/>
              </a:rPr>
              <a:t>Positive</a:t>
            </a:r>
          </a:p>
          <a:p>
            <a:pPr eaLnBrk="1" hangingPunct="1">
              <a:spcBef>
                <a:spcPct val="0"/>
              </a:spcBef>
              <a:buFontTx/>
              <a:buNone/>
            </a:pPr>
            <a:r>
              <a:rPr lang="en-US" altLang="zh-CN" sz="1400" b="1">
                <a:solidFill>
                  <a:schemeClr val="tx1"/>
                </a:solidFill>
                <a:ea typeface="SimSun" panose="02010600030101010101" pitchFamily="2" charset="-122"/>
              </a:rPr>
              <a:t>Anode</a:t>
            </a:r>
          </a:p>
        </p:txBody>
      </p:sp>
      <p:sp>
        <p:nvSpPr>
          <p:cNvPr id="149511" name="Text Box 8">
            <a:extLst>
              <a:ext uri="{FF2B5EF4-FFF2-40B4-BE49-F238E27FC236}">
                <a16:creationId xmlns:a16="http://schemas.microsoft.com/office/drawing/2014/main" id="{EB7FF793-C1D7-4861-8B8C-A351FDBF5A90}"/>
              </a:ext>
            </a:extLst>
          </p:cNvPr>
          <p:cNvSpPr txBox="1">
            <a:spLocks noChangeArrowheads="1"/>
          </p:cNvSpPr>
          <p:nvPr/>
        </p:nvSpPr>
        <p:spPr bwMode="auto">
          <a:xfrm>
            <a:off x="4724400" y="749300"/>
            <a:ext cx="990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b="1">
                <a:solidFill>
                  <a:schemeClr val="tx1"/>
                </a:solidFill>
                <a:ea typeface="SimSun" panose="02010600030101010101" pitchFamily="2" charset="-122"/>
              </a:rPr>
              <a:t>Negative</a:t>
            </a:r>
          </a:p>
          <a:p>
            <a:pPr eaLnBrk="1" hangingPunct="1">
              <a:spcBef>
                <a:spcPct val="0"/>
              </a:spcBef>
              <a:buFontTx/>
              <a:buNone/>
            </a:pPr>
            <a:r>
              <a:rPr lang="en-US" altLang="zh-CN" sz="1400" b="1">
                <a:solidFill>
                  <a:schemeClr val="tx1"/>
                </a:solidFill>
                <a:ea typeface="SimSun" panose="02010600030101010101" pitchFamily="2" charset="-122"/>
              </a:rPr>
              <a:t>Cathode</a:t>
            </a:r>
          </a:p>
        </p:txBody>
      </p:sp>
      <p:sp>
        <p:nvSpPr>
          <p:cNvPr id="149512" name="Text Box 9">
            <a:extLst>
              <a:ext uri="{FF2B5EF4-FFF2-40B4-BE49-F238E27FC236}">
                <a16:creationId xmlns:a16="http://schemas.microsoft.com/office/drawing/2014/main" id="{89BAB9CA-74CB-48D5-92DF-DDF69A1A995B}"/>
              </a:ext>
            </a:extLst>
          </p:cNvPr>
          <p:cNvSpPr txBox="1">
            <a:spLocks noChangeArrowheads="1"/>
          </p:cNvSpPr>
          <p:nvPr/>
        </p:nvSpPr>
        <p:spPr bwMode="auto">
          <a:xfrm>
            <a:off x="6172200" y="733425"/>
            <a:ext cx="838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b="1">
                <a:solidFill>
                  <a:schemeClr val="tx1"/>
                </a:solidFill>
                <a:ea typeface="SimSun" panose="02010600030101010101" pitchFamily="2" charset="-122"/>
              </a:rPr>
              <a:t>Positive</a:t>
            </a:r>
          </a:p>
          <a:p>
            <a:pPr eaLnBrk="1" hangingPunct="1">
              <a:spcBef>
                <a:spcPct val="0"/>
              </a:spcBef>
              <a:buFontTx/>
              <a:buNone/>
            </a:pPr>
            <a:r>
              <a:rPr lang="en-US" altLang="zh-CN" sz="1400" b="1">
                <a:solidFill>
                  <a:schemeClr val="tx1"/>
                </a:solidFill>
                <a:ea typeface="SimSun" panose="02010600030101010101" pitchFamily="2" charset="-122"/>
              </a:rPr>
              <a:t>Anode</a:t>
            </a:r>
          </a:p>
        </p:txBody>
      </p:sp>
      <p:sp>
        <p:nvSpPr>
          <p:cNvPr id="149513" name="Text Box 10">
            <a:extLst>
              <a:ext uri="{FF2B5EF4-FFF2-40B4-BE49-F238E27FC236}">
                <a16:creationId xmlns:a16="http://schemas.microsoft.com/office/drawing/2014/main" id="{1CAA336A-514A-4D04-B3A1-05770FE275FF}"/>
              </a:ext>
            </a:extLst>
          </p:cNvPr>
          <p:cNvSpPr txBox="1">
            <a:spLocks noChangeArrowheads="1"/>
          </p:cNvSpPr>
          <p:nvPr/>
        </p:nvSpPr>
        <p:spPr bwMode="auto">
          <a:xfrm>
            <a:off x="9626600" y="736600"/>
            <a:ext cx="838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b="1">
                <a:solidFill>
                  <a:schemeClr val="tx1"/>
                </a:solidFill>
                <a:ea typeface="SimSun" panose="02010600030101010101" pitchFamily="2" charset="-122"/>
              </a:rPr>
              <a:t>Positive</a:t>
            </a:r>
          </a:p>
          <a:p>
            <a:pPr eaLnBrk="1" hangingPunct="1">
              <a:spcBef>
                <a:spcPct val="0"/>
              </a:spcBef>
              <a:buFontTx/>
              <a:buNone/>
            </a:pPr>
            <a:r>
              <a:rPr lang="en-US" altLang="zh-CN" sz="1400" b="1">
                <a:solidFill>
                  <a:schemeClr val="tx1"/>
                </a:solidFill>
                <a:ea typeface="SimSun" panose="02010600030101010101" pitchFamily="2" charset="-122"/>
              </a:rPr>
              <a:t>Anode</a:t>
            </a:r>
          </a:p>
        </p:txBody>
      </p:sp>
      <p:sp>
        <p:nvSpPr>
          <p:cNvPr id="149514" name="Text Box 11">
            <a:extLst>
              <a:ext uri="{FF2B5EF4-FFF2-40B4-BE49-F238E27FC236}">
                <a16:creationId xmlns:a16="http://schemas.microsoft.com/office/drawing/2014/main" id="{1FE0C228-0FC2-4547-B900-E90A8FE2189E}"/>
              </a:ext>
            </a:extLst>
          </p:cNvPr>
          <p:cNvSpPr txBox="1">
            <a:spLocks noChangeArrowheads="1"/>
          </p:cNvSpPr>
          <p:nvPr/>
        </p:nvSpPr>
        <p:spPr bwMode="auto">
          <a:xfrm>
            <a:off x="7699375" y="3540125"/>
            <a:ext cx="990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b="1">
                <a:solidFill>
                  <a:schemeClr val="tx1"/>
                </a:solidFill>
                <a:ea typeface="SimSun" panose="02010600030101010101" pitchFamily="2" charset="-122"/>
              </a:rPr>
              <a:t>Negative</a:t>
            </a:r>
          </a:p>
          <a:p>
            <a:pPr eaLnBrk="1" hangingPunct="1">
              <a:spcBef>
                <a:spcPct val="0"/>
              </a:spcBef>
              <a:buFontTx/>
              <a:buNone/>
            </a:pPr>
            <a:r>
              <a:rPr lang="en-US" altLang="zh-CN" sz="1400" b="1">
                <a:solidFill>
                  <a:schemeClr val="tx1"/>
                </a:solidFill>
                <a:ea typeface="SimSun" panose="02010600030101010101" pitchFamily="2" charset="-122"/>
              </a:rPr>
              <a:t>Cathode</a:t>
            </a:r>
          </a:p>
        </p:txBody>
      </p:sp>
      <p:graphicFrame>
        <p:nvGraphicFramePr>
          <p:cNvPr id="972812" name="Group 12">
            <a:extLst>
              <a:ext uri="{FF2B5EF4-FFF2-40B4-BE49-F238E27FC236}">
                <a16:creationId xmlns:a16="http://schemas.microsoft.com/office/drawing/2014/main" id="{82E99364-C87C-4B63-B250-8B38F6C8DA62}"/>
              </a:ext>
            </a:extLst>
          </p:cNvPr>
          <p:cNvGraphicFramePr>
            <a:graphicFrameLocks noGrp="1"/>
          </p:cNvGraphicFramePr>
          <p:nvPr/>
        </p:nvGraphicFramePr>
        <p:xfrm>
          <a:off x="2070100" y="4241800"/>
          <a:ext cx="8293100" cy="1749425"/>
        </p:xfrm>
        <a:graphic>
          <a:graphicData uri="http://schemas.openxmlformats.org/drawingml/2006/table">
            <a:tbl>
              <a:tblPr/>
              <a:tblGrid>
                <a:gridCol w="2763838">
                  <a:extLst>
                    <a:ext uri="{9D8B030D-6E8A-4147-A177-3AD203B41FA5}">
                      <a16:colId xmlns:a16="http://schemas.microsoft.com/office/drawing/2014/main" val="20000"/>
                    </a:ext>
                  </a:extLst>
                </a:gridCol>
                <a:gridCol w="2738437">
                  <a:extLst>
                    <a:ext uri="{9D8B030D-6E8A-4147-A177-3AD203B41FA5}">
                      <a16:colId xmlns:a16="http://schemas.microsoft.com/office/drawing/2014/main" val="20001"/>
                    </a:ext>
                  </a:extLst>
                </a:gridCol>
                <a:gridCol w="2790825">
                  <a:extLst>
                    <a:ext uri="{9D8B030D-6E8A-4147-A177-3AD203B41FA5}">
                      <a16:colId xmlns:a16="http://schemas.microsoft.com/office/drawing/2014/main" val="20002"/>
                    </a:ext>
                  </a:extLst>
                </a:gridCol>
              </a:tblGrid>
              <a:tr h="0">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000000"/>
                          </a:solidFill>
                          <a:effectLst/>
                          <a:latin typeface="Times New Roman" pitchFamily="18" charset="0"/>
                          <a:ea typeface="SimSun" pitchFamily="2" charset="-122"/>
                        </a:rPr>
                        <a:t>ECM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000000"/>
                          </a:solidFill>
                          <a:effectLst/>
                          <a:latin typeface="Times New Roman" pitchFamily="18" charset="0"/>
                          <a:ea typeface="SimSun" pitchFamily="2" charset="-122"/>
                        </a:rPr>
                        <a:t>Conductive Anodic Filament (CAF)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000000"/>
                          </a:solidFill>
                          <a:effectLst/>
                          <a:latin typeface="Times New Roman" pitchFamily="18" charset="0"/>
                          <a:ea typeface="SimSun" pitchFamily="2" charset="-122"/>
                        </a:rPr>
                        <a:t>Dendritic Growth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377825">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000000"/>
                          </a:solidFill>
                          <a:effectLst/>
                          <a:latin typeface="Times New Roman" pitchFamily="18" charset="0"/>
                          <a:ea typeface="SimSun" pitchFamily="2" charset="-122"/>
                        </a:rPr>
                        <a:t>Growth Direction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itchFamily="18" charset="0"/>
                          <a:ea typeface="SimSun" pitchFamily="2" charset="-122"/>
                        </a:rPr>
                        <a:t>Anode to cathode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itchFamily="18" charset="0"/>
                          <a:ea typeface="SimSun" pitchFamily="2" charset="-122"/>
                        </a:rPr>
                        <a:t>Cathode to anode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125">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000000"/>
                          </a:solidFill>
                          <a:effectLst/>
                          <a:latin typeface="Times New Roman" pitchFamily="18" charset="0"/>
                          <a:ea typeface="SimSun" pitchFamily="2" charset="-122"/>
                        </a:rPr>
                        <a:t>Filament Composition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itchFamily="18" charset="0"/>
                          <a:ea typeface="SimSun" pitchFamily="2" charset="-122"/>
                        </a:rPr>
                        <a:t>Metallic salt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itchFamily="18" charset="0"/>
                          <a:ea typeface="SimSun" pitchFamily="2" charset="-122"/>
                        </a:rPr>
                        <a:t>Pure metal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7500">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rgbClr val="000000"/>
                          </a:solidFill>
                          <a:effectLst/>
                          <a:latin typeface="Times New Roman" pitchFamily="18" charset="0"/>
                          <a:ea typeface="SimSun" pitchFamily="2" charset="-122"/>
                        </a:rPr>
                        <a:t>Growth Position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rgbClr val="000000"/>
                          </a:solidFill>
                          <a:effectLst/>
                          <a:latin typeface="Times New Roman" pitchFamily="18" charset="0"/>
                          <a:ea typeface="SimSun" pitchFamily="2" charset="-122"/>
                        </a:rPr>
                        <a:t>Internal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rgbClr val="000000"/>
                          </a:solidFill>
                          <a:effectLst/>
                          <a:latin typeface="Times New Roman" pitchFamily="18" charset="0"/>
                          <a:ea typeface="SimSun" pitchFamily="2" charset="-122"/>
                        </a:rPr>
                        <a:t>Surface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9537" name="Rectangle 34">
            <a:extLst>
              <a:ext uri="{FF2B5EF4-FFF2-40B4-BE49-F238E27FC236}">
                <a16:creationId xmlns:a16="http://schemas.microsoft.com/office/drawing/2014/main" id="{87436B51-0027-4342-8CD4-D99CB41EBF96}"/>
              </a:ext>
            </a:extLst>
          </p:cNvPr>
          <p:cNvSpPr>
            <a:spLocks noChangeArrowheads="1"/>
          </p:cNvSpPr>
          <p:nvPr/>
        </p:nvSpPr>
        <p:spPr bwMode="auto">
          <a:xfrm>
            <a:off x="4648200" y="3619500"/>
            <a:ext cx="1358900" cy="457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9538" name="Line 35">
            <a:extLst>
              <a:ext uri="{FF2B5EF4-FFF2-40B4-BE49-F238E27FC236}">
                <a16:creationId xmlns:a16="http://schemas.microsoft.com/office/drawing/2014/main" id="{F8B88CE8-8645-401B-8B78-37E07CB1C96F}"/>
              </a:ext>
            </a:extLst>
          </p:cNvPr>
          <p:cNvSpPr>
            <a:spLocks noChangeShapeType="1"/>
          </p:cNvSpPr>
          <p:nvPr/>
        </p:nvSpPr>
        <p:spPr bwMode="auto">
          <a:xfrm>
            <a:off x="4724400" y="4000500"/>
            <a:ext cx="1260475"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49539" name="Text Box 36">
            <a:extLst>
              <a:ext uri="{FF2B5EF4-FFF2-40B4-BE49-F238E27FC236}">
                <a16:creationId xmlns:a16="http://schemas.microsoft.com/office/drawing/2014/main" id="{43A8FBBE-1D26-4382-932F-3109A72A0D23}"/>
              </a:ext>
            </a:extLst>
          </p:cNvPr>
          <p:cNvSpPr txBox="1">
            <a:spLocks noChangeArrowheads="1"/>
          </p:cNvSpPr>
          <p:nvPr/>
        </p:nvSpPr>
        <p:spPr bwMode="auto">
          <a:xfrm>
            <a:off x="4902200" y="3632200"/>
            <a:ext cx="827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b="1">
                <a:solidFill>
                  <a:schemeClr val="tx1"/>
                </a:solidFill>
                <a:ea typeface="SimSun" panose="02010600030101010101" pitchFamily="2" charset="-122"/>
              </a:rPr>
              <a:t>150 µm</a:t>
            </a:r>
          </a:p>
        </p:txBody>
      </p:sp>
      <p:sp>
        <p:nvSpPr>
          <p:cNvPr id="149540" name="Rectangle 37">
            <a:extLst>
              <a:ext uri="{FF2B5EF4-FFF2-40B4-BE49-F238E27FC236}">
                <a16:creationId xmlns:a16="http://schemas.microsoft.com/office/drawing/2014/main" id="{D241A90E-881E-40CF-88A8-AAACD6FE5512}"/>
              </a:ext>
            </a:extLst>
          </p:cNvPr>
          <p:cNvSpPr>
            <a:spLocks noChangeArrowheads="1"/>
          </p:cNvSpPr>
          <p:nvPr/>
        </p:nvSpPr>
        <p:spPr bwMode="auto">
          <a:xfrm>
            <a:off x="9156700" y="3619500"/>
            <a:ext cx="1358900" cy="457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9541" name="Line 38">
            <a:extLst>
              <a:ext uri="{FF2B5EF4-FFF2-40B4-BE49-F238E27FC236}">
                <a16:creationId xmlns:a16="http://schemas.microsoft.com/office/drawing/2014/main" id="{9F9DBDF3-7F18-4C63-A264-229E56E046E9}"/>
              </a:ext>
            </a:extLst>
          </p:cNvPr>
          <p:cNvSpPr>
            <a:spLocks noChangeShapeType="1"/>
          </p:cNvSpPr>
          <p:nvPr/>
        </p:nvSpPr>
        <p:spPr bwMode="auto">
          <a:xfrm>
            <a:off x="9301163" y="3975100"/>
            <a:ext cx="1108075"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49542" name="Text Box 39">
            <a:extLst>
              <a:ext uri="{FF2B5EF4-FFF2-40B4-BE49-F238E27FC236}">
                <a16:creationId xmlns:a16="http://schemas.microsoft.com/office/drawing/2014/main" id="{CDE5EDE1-A25F-4C6B-86A1-005FCCB20E7D}"/>
              </a:ext>
            </a:extLst>
          </p:cNvPr>
          <p:cNvSpPr txBox="1">
            <a:spLocks noChangeArrowheads="1"/>
          </p:cNvSpPr>
          <p:nvPr/>
        </p:nvSpPr>
        <p:spPr bwMode="auto">
          <a:xfrm>
            <a:off x="9429750" y="3625850"/>
            <a:ext cx="827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600" b="1">
                <a:solidFill>
                  <a:schemeClr val="tx1"/>
                </a:solidFill>
                <a:ea typeface="SimSun" panose="02010600030101010101" pitchFamily="2" charset="-122"/>
              </a:rPr>
              <a:t>300 µm</a:t>
            </a:r>
          </a:p>
        </p:txBody>
      </p:sp>
      <p:sp>
        <p:nvSpPr>
          <p:cNvPr id="149543" name="Rectangle 1">
            <a:extLst>
              <a:ext uri="{FF2B5EF4-FFF2-40B4-BE49-F238E27FC236}">
                <a16:creationId xmlns:a16="http://schemas.microsoft.com/office/drawing/2014/main" id="{B8B37E80-2FA7-4687-8FDD-B0965338C03C}"/>
              </a:ext>
            </a:extLst>
          </p:cNvPr>
          <p:cNvSpPr>
            <a:spLocks noChangeArrowheads="1"/>
          </p:cNvSpPr>
          <p:nvPr/>
        </p:nvSpPr>
        <p:spPr bwMode="auto">
          <a:xfrm>
            <a:off x="0" y="5934075"/>
            <a:ext cx="120253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Sood, Bhanu, Michael Osterman, and Michael Pecht. "An Examination of Glass-fiber and Epoxy Interface Degradation in Printed Circuit Boards.“ and Zhan, Sheng, Michael H. Azarian, and Michael Pecht. "Reliability of printed circuit boards processed using no-clean flux technology in temperature–humidity–bias conditions." Device and Materials Reliability, IEEE Transactions on 8.2 (2008): 426-434.</a:t>
            </a:r>
          </a:p>
          <a:p>
            <a:pPr>
              <a:spcBef>
                <a:spcPct val="0"/>
              </a:spcBef>
              <a:buFontTx/>
              <a:buNone/>
            </a:pPr>
            <a:endParaRPr lang="en-US" altLang="en-US" sz="1100" b="1" i="1">
              <a:solidFill>
                <a:schemeClr val="tx1"/>
              </a:solidFill>
              <a:latin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Group 7">
            <a:extLst>
              <a:ext uri="{FF2B5EF4-FFF2-40B4-BE49-F238E27FC236}">
                <a16:creationId xmlns:a16="http://schemas.microsoft.com/office/drawing/2014/main" id="{49B301C5-B003-4025-9DFD-EF60645B9187}"/>
              </a:ext>
            </a:extLst>
          </p:cNvPr>
          <p:cNvGrpSpPr>
            <a:grpSpLocks/>
          </p:cNvGrpSpPr>
          <p:nvPr/>
        </p:nvGrpSpPr>
        <p:grpSpPr bwMode="auto">
          <a:xfrm>
            <a:off x="2819400" y="2805113"/>
            <a:ext cx="6477000" cy="1828800"/>
            <a:chOff x="1008" y="2736"/>
            <a:chExt cx="3321" cy="720"/>
          </a:xfrm>
        </p:grpSpPr>
        <p:sp>
          <p:nvSpPr>
            <p:cNvPr id="151627" name="Rectangle 8">
              <a:extLst>
                <a:ext uri="{FF2B5EF4-FFF2-40B4-BE49-F238E27FC236}">
                  <a16:creationId xmlns:a16="http://schemas.microsoft.com/office/drawing/2014/main" id="{B8FFC52D-1EC9-405F-B2FE-0B94DF2D4139}"/>
                </a:ext>
              </a:extLst>
            </p:cNvPr>
            <p:cNvSpPr>
              <a:spLocks noChangeArrowheads="1"/>
            </p:cNvSpPr>
            <p:nvPr/>
          </p:nvSpPr>
          <p:spPr bwMode="auto">
            <a:xfrm>
              <a:off x="1008" y="2736"/>
              <a:ext cx="3312" cy="576"/>
            </a:xfrm>
            <a:prstGeom prst="rect">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8" name="AutoShape 9">
              <a:extLst>
                <a:ext uri="{FF2B5EF4-FFF2-40B4-BE49-F238E27FC236}">
                  <a16:creationId xmlns:a16="http://schemas.microsoft.com/office/drawing/2014/main" id="{88508FC8-C4CB-41DA-B601-6686681D5B0F}"/>
                </a:ext>
              </a:extLst>
            </p:cNvPr>
            <p:cNvSpPr>
              <a:spLocks noChangeArrowheads="1"/>
            </p:cNvSpPr>
            <p:nvPr/>
          </p:nvSpPr>
          <p:spPr bwMode="auto">
            <a:xfrm>
              <a:off x="1008"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9" name="AutoShape 10">
              <a:extLst>
                <a:ext uri="{FF2B5EF4-FFF2-40B4-BE49-F238E27FC236}">
                  <a16:creationId xmlns:a16="http://schemas.microsoft.com/office/drawing/2014/main" id="{A6DA2D1C-7CAD-4317-B362-EE82029AC186}"/>
                </a:ext>
              </a:extLst>
            </p:cNvPr>
            <p:cNvSpPr>
              <a:spLocks noChangeArrowheads="1"/>
            </p:cNvSpPr>
            <p:nvPr/>
          </p:nvSpPr>
          <p:spPr bwMode="auto">
            <a:xfrm>
              <a:off x="1776"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30" name="AutoShape 11">
              <a:extLst>
                <a:ext uri="{FF2B5EF4-FFF2-40B4-BE49-F238E27FC236}">
                  <a16:creationId xmlns:a16="http://schemas.microsoft.com/office/drawing/2014/main" id="{F3296185-4E0E-46C0-951E-0FD6E609A2BE}"/>
                </a:ext>
              </a:extLst>
            </p:cNvPr>
            <p:cNvSpPr>
              <a:spLocks noChangeArrowheads="1"/>
            </p:cNvSpPr>
            <p:nvPr/>
          </p:nvSpPr>
          <p:spPr bwMode="auto">
            <a:xfrm>
              <a:off x="2610"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31" name="AutoShape 12">
              <a:extLst>
                <a:ext uri="{FF2B5EF4-FFF2-40B4-BE49-F238E27FC236}">
                  <a16:creationId xmlns:a16="http://schemas.microsoft.com/office/drawing/2014/main" id="{CC45E449-03D2-44B1-8C0F-BE186D1ADC32}"/>
                </a:ext>
              </a:extLst>
            </p:cNvPr>
            <p:cNvSpPr>
              <a:spLocks noChangeArrowheads="1"/>
            </p:cNvSpPr>
            <p:nvPr/>
          </p:nvSpPr>
          <p:spPr bwMode="auto">
            <a:xfrm>
              <a:off x="3465"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sp>
        <p:nvSpPr>
          <p:cNvPr id="95310" name="Rectangle 78">
            <a:extLst>
              <a:ext uri="{FF2B5EF4-FFF2-40B4-BE49-F238E27FC236}">
                <a16:creationId xmlns:a16="http://schemas.microsoft.com/office/drawing/2014/main" id="{DE8CC371-221D-44C5-8E8C-A63F4F93ECC7}"/>
              </a:ext>
            </a:extLst>
          </p:cNvPr>
          <p:cNvSpPr>
            <a:spLocks noChangeArrowheads="1"/>
          </p:cNvSpPr>
          <p:nvPr/>
        </p:nvSpPr>
        <p:spPr bwMode="auto">
          <a:xfrm>
            <a:off x="2822575" y="2790825"/>
            <a:ext cx="6443663" cy="6413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95234" name="Rectangle 2">
            <a:extLst>
              <a:ext uri="{FF2B5EF4-FFF2-40B4-BE49-F238E27FC236}">
                <a16:creationId xmlns:a16="http://schemas.microsoft.com/office/drawing/2014/main" id="{0DEB5FC8-5274-4B67-B07D-85E9478E3FEF}"/>
              </a:ext>
            </a:extLst>
          </p:cNvPr>
          <p:cNvSpPr>
            <a:spLocks noGrp="1" noChangeArrowheads="1"/>
          </p:cNvSpPr>
          <p:nvPr>
            <p:ph type="title" idx="4294967295"/>
          </p:nvPr>
        </p:nvSpPr>
        <p:spPr>
          <a:xfrm>
            <a:off x="1608138" y="139700"/>
            <a:ext cx="8875712" cy="338138"/>
          </a:xfrm>
        </p:spPr>
        <p:txBody>
          <a:bodyPr>
            <a:normAutofit fontScale="90000"/>
          </a:bodyPr>
          <a:lstStyle/>
          <a:p>
            <a:pPr eaLnBrk="1" hangingPunct="1">
              <a:defRPr/>
            </a:pPr>
            <a:r>
              <a:rPr lang="en-US" altLang="en-US" dirty="0"/>
              <a:t>Formation of Conductive Filaments </a:t>
            </a:r>
            <a:r>
              <a:rPr lang="en-US" altLang="en-US" baseline="30000" dirty="0"/>
              <a:t>[1] [2]</a:t>
            </a:r>
          </a:p>
        </p:txBody>
      </p:sp>
      <p:grpSp>
        <p:nvGrpSpPr>
          <p:cNvPr id="151556" name="Group 3">
            <a:extLst>
              <a:ext uri="{FF2B5EF4-FFF2-40B4-BE49-F238E27FC236}">
                <a16:creationId xmlns:a16="http://schemas.microsoft.com/office/drawing/2014/main" id="{3C078FB1-17B1-4FC8-B3E8-9BFEB95B6C15}"/>
              </a:ext>
            </a:extLst>
          </p:cNvPr>
          <p:cNvGrpSpPr>
            <a:grpSpLocks/>
          </p:cNvGrpSpPr>
          <p:nvPr/>
        </p:nvGrpSpPr>
        <p:grpSpPr bwMode="auto">
          <a:xfrm>
            <a:off x="9272588" y="1433513"/>
            <a:ext cx="862012" cy="3200400"/>
            <a:chOff x="720" y="1200"/>
            <a:chExt cx="288" cy="2496"/>
          </a:xfrm>
        </p:grpSpPr>
        <p:sp>
          <p:nvSpPr>
            <p:cNvPr id="151624" name="Rectangle 4">
              <a:extLst>
                <a:ext uri="{FF2B5EF4-FFF2-40B4-BE49-F238E27FC236}">
                  <a16:creationId xmlns:a16="http://schemas.microsoft.com/office/drawing/2014/main" id="{559839B8-5526-47C2-94E3-59F6B888EBC7}"/>
                </a:ext>
              </a:extLst>
            </p:cNvPr>
            <p:cNvSpPr>
              <a:spLocks noChangeArrowheads="1"/>
            </p:cNvSpPr>
            <p:nvPr/>
          </p:nvSpPr>
          <p:spPr bwMode="auto">
            <a:xfrm>
              <a:off x="720" y="1296"/>
              <a:ext cx="288" cy="2352"/>
            </a:xfrm>
            <a:prstGeom prst="rect">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5" name="AutoShape 5">
              <a:extLst>
                <a:ext uri="{FF2B5EF4-FFF2-40B4-BE49-F238E27FC236}">
                  <a16:creationId xmlns:a16="http://schemas.microsoft.com/office/drawing/2014/main" id="{C4C1F94F-B820-4DA7-8772-0C341A8F0DC6}"/>
                </a:ext>
              </a:extLst>
            </p:cNvPr>
            <p:cNvSpPr>
              <a:spLocks noChangeArrowheads="1"/>
            </p:cNvSpPr>
            <p:nvPr/>
          </p:nvSpPr>
          <p:spPr bwMode="auto">
            <a:xfrm>
              <a:off x="720" y="3552"/>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6" name="AutoShape 6">
              <a:extLst>
                <a:ext uri="{FF2B5EF4-FFF2-40B4-BE49-F238E27FC236}">
                  <a16:creationId xmlns:a16="http://schemas.microsoft.com/office/drawing/2014/main" id="{66CFE01C-748C-4400-854C-2914C99BE260}"/>
                </a:ext>
              </a:extLst>
            </p:cNvPr>
            <p:cNvSpPr>
              <a:spLocks noChangeArrowheads="1"/>
            </p:cNvSpPr>
            <p:nvPr/>
          </p:nvSpPr>
          <p:spPr bwMode="auto">
            <a:xfrm>
              <a:off x="720" y="1200"/>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grpSp>
        <p:nvGrpSpPr>
          <p:cNvPr id="151557" name="Group 13">
            <a:extLst>
              <a:ext uri="{FF2B5EF4-FFF2-40B4-BE49-F238E27FC236}">
                <a16:creationId xmlns:a16="http://schemas.microsoft.com/office/drawing/2014/main" id="{F08E2E81-FA7A-4BFD-A1AE-E6150228AE02}"/>
              </a:ext>
            </a:extLst>
          </p:cNvPr>
          <p:cNvGrpSpPr>
            <a:grpSpLocks/>
          </p:cNvGrpSpPr>
          <p:nvPr/>
        </p:nvGrpSpPr>
        <p:grpSpPr bwMode="auto">
          <a:xfrm>
            <a:off x="2819400" y="1433513"/>
            <a:ext cx="6464300" cy="990600"/>
            <a:chOff x="1008" y="1440"/>
            <a:chExt cx="3315" cy="720"/>
          </a:xfrm>
        </p:grpSpPr>
        <p:sp>
          <p:nvSpPr>
            <p:cNvPr id="151619" name="Rectangle 14">
              <a:extLst>
                <a:ext uri="{FF2B5EF4-FFF2-40B4-BE49-F238E27FC236}">
                  <a16:creationId xmlns:a16="http://schemas.microsoft.com/office/drawing/2014/main" id="{1624BDD7-7E37-4A1D-9A4E-202BAF64DFCF}"/>
                </a:ext>
              </a:extLst>
            </p:cNvPr>
            <p:cNvSpPr>
              <a:spLocks noChangeArrowheads="1"/>
            </p:cNvSpPr>
            <p:nvPr/>
          </p:nvSpPr>
          <p:spPr bwMode="auto">
            <a:xfrm flipV="1">
              <a:off x="1008" y="1584"/>
              <a:ext cx="3312" cy="576"/>
            </a:xfrm>
            <a:prstGeom prst="rect">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0" name="AutoShape 15">
              <a:extLst>
                <a:ext uri="{FF2B5EF4-FFF2-40B4-BE49-F238E27FC236}">
                  <a16:creationId xmlns:a16="http://schemas.microsoft.com/office/drawing/2014/main" id="{108C9CE0-3F9F-49E9-B129-F5B44BECF1D3}"/>
                </a:ext>
              </a:extLst>
            </p:cNvPr>
            <p:cNvSpPr>
              <a:spLocks noChangeArrowheads="1"/>
            </p:cNvSpPr>
            <p:nvPr/>
          </p:nvSpPr>
          <p:spPr bwMode="auto">
            <a:xfrm flipV="1">
              <a:off x="1008"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1" name="AutoShape 16">
              <a:extLst>
                <a:ext uri="{FF2B5EF4-FFF2-40B4-BE49-F238E27FC236}">
                  <a16:creationId xmlns:a16="http://schemas.microsoft.com/office/drawing/2014/main" id="{5CFD0983-970B-4FF9-821B-4FFB3466BC32}"/>
                </a:ext>
              </a:extLst>
            </p:cNvPr>
            <p:cNvSpPr>
              <a:spLocks noChangeArrowheads="1"/>
            </p:cNvSpPr>
            <p:nvPr/>
          </p:nvSpPr>
          <p:spPr bwMode="auto">
            <a:xfrm flipV="1">
              <a:off x="1776"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2" name="AutoShape 17">
              <a:extLst>
                <a:ext uri="{FF2B5EF4-FFF2-40B4-BE49-F238E27FC236}">
                  <a16:creationId xmlns:a16="http://schemas.microsoft.com/office/drawing/2014/main" id="{BD66A275-39D0-4F70-873C-6FAC708E94A7}"/>
                </a:ext>
              </a:extLst>
            </p:cNvPr>
            <p:cNvSpPr>
              <a:spLocks noChangeArrowheads="1"/>
            </p:cNvSpPr>
            <p:nvPr/>
          </p:nvSpPr>
          <p:spPr bwMode="auto">
            <a:xfrm flipV="1">
              <a:off x="2592"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23" name="AutoShape 18">
              <a:extLst>
                <a:ext uri="{FF2B5EF4-FFF2-40B4-BE49-F238E27FC236}">
                  <a16:creationId xmlns:a16="http://schemas.microsoft.com/office/drawing/2014/main" id="{8763BDC5-6F21-4CB5-BC34-C4136E28528F}"/>
                </a:ext>
              </a:extLst>
            </p:cNvPr>
            <p:cNvSpPr>
              <a:spLocks noChangeArrowheads="1"/>
            </p:cNvSpPr>
            <p:nvPr/>
          </p:nvSpPr>
          <p:spPr bwMode="auto">
            <a:xfrm flipV="1">
              <a:off x="3459"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sp>
        <p:nvSpPr>
          <p:cNvPr id="151558" name="Rectangle 19">
            <a:extLst>
              <a:ext uri="{FF2B5EF4-FFF2-40B4-BE49-F238E27FC236}">
                <a16:creationId xmlns:a16="http://schemas.microsoft.com/office/drawing/2014/main" id="{6DC78867-84FC-4C63-B864-619A7C61BD15}"/>
              </a:ext>
            </a:extLst>
          </p:cNvPr>
          <p:cNvSpPr>
            <a:spLocks noChangeArrowheads="1"/>
          </p:cNvSpPr>
          <p:nvPr/>
        </p:nvSpPr>
        <p:spPr bwMode="auto">
          <a:xfrm>
            <a:off x="2819400" y="2195513"/>
            <a:ext cx="6459538" cy="6096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2000">
              <a:solidFill>
                <a:schemeClr val="bg2"/>
              </a:solidFill>
              <a:cs typeface="Arial" panose="020B0604020202020204" pitchFamily="34" charset="0"/>
            </a:endParaRPr>
          </a:p>
        </p:txBody>
      </p:sp>
      <p:grpSp>
        <p:nvGrpSpPr>
          <p:cNvPr id="151559" name="Group 20">
            <a:extLst>
              <a:ext uri="{FF2B5EF4-FFF2-40B4-BE49-F238E27FC236}">
                <a16:creationId xmlns:a16="http://schemas.microsoft.com/office/drawing/2014/main" id="{50E03A39-0873-49D2-B217-4CEC73FA1AA0}"/>
              </a:ext>
            </a:extLst>
          </p:cNvPr>
          <p:cNvGrpSpPr>
            <a:grpSpLocks/>
          </p:cNvGrpSpPr>
          <p:nvPr/>
        </p:nvGrpSpPr>
        <p:grpSpPr bwMode="auto">
          <a:xfrm>
            <a:off x="1905000" y="1433513"/>
            <a:ext cx="914400" cy="3200400"/>
            <a:chOff x="720" y="1200"/>
            <a:chExt cx="288" cy="2496"/>
          </a:xfrm>
        </p:grpSpPr>
        <p:sp>
          <p:nvSpPr>
            <p:cNvPr id="151616" name="Rectangle 21">
              <a:extLst>
                <a:ext uri="{FF2B5EF4-FFF2-40B4-BE49-F238E27FC236}">
                  <a16:creationId xmlns:a16="http://schemas.microsoft.com/office/drawing/2014/main" id="{733EEEC8-0CF8-41A2-861C-1824FADD8CCF}"/>
                </a:ext>
              </a:extLst>
            </p:cNvPr>
            <p:cNvSpPr>
              <a:spLocks noChangeArrowheads="1"/>
            </p:cNvSpPr>
            <p:nvPr/>
          </p:nvSpPr>
          <p:spPr bwMode="auto">
            <a:xfrm>
              <a:off x="720" y="1296"/>
              <a:ext cx="288" cy="2352"/>
            </a:xfrm>
            <a:prstGeom prst="rect">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17" name="AutoShape 22">
              <a:extLst>
                <a:ext uri="{FF2B5EF4-FFF2-40B4-BE49-F238E27FC236}">
                  <a16:creationId xmlns:a16="http://schemas.microsoft.com/office/drawing/2014/main" id="{98D47ADE-8BE4-4E16-84CF-1E56B4879C23}"/>
                </a:ext>
              </a:extLst>
            </p:cNvPr>
            <p:cNvSpPr>
              <a:spLocks noChangeArrowheads="1"/>
            </p:cNvSpPr>
            <p:nvPr/>
          </p:nvSpPr>
          <p:spPr bwMode="auto">
            <a:xfrm>
              <a:off x="720" y="3552"/>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151618" name="AutoShape 23">
              <a:extLst>
                <a:ext uri="{FF2B5EF4-FFF2-40B4-BE49-F238E27FC236}">
                  <a16:creationId xmlns:a16="http://schemas.microsoft.com/office/drawing/2014/main" id="{3B6F61EF-BD89-4397-A902-986D6A332DF6}"/>
                </a:ext>
              </a:extLst>
            </p:cNvPr>
            <p:cNvSpPr>
              <a:spLocks noChangeArrowheads="1"/>
            </p:cNvSpPr>
            <p:nvPr/>
          </p:nvSpPr>
          <p:spPr bwMode="auto">
            <a:xfrm>
              <a:off x="720" y="1200"/>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grpSp>
        <p:nvGrpSpPr>
          <p:cNvPr id="6" name="Group 24">
            <a:extLst>
              <a:ext uri="{FF2B5EF4-FFF2-40B4-BE49-F238E27FC236}">
                <a16:creationId xmlns:a16="http://schemas.microsoft.com/office/drawing/2014/main" id="{A0F2A6BB-203D-4D12-BBDF-1861EA69EF37}"/>
              </a:ext>
            </a:extLst>
          </p:cNvPr>
          <p:cNvGrpSpPr>
            <a:grpSpLocks/>
          </p:cNvGrpSpPr>
          <p:nvPr/>
        </p:nvGrpSpPr>
        <p:grpSpPr bwMode="auto">
          <a:xfrm>
            <a:off x="5053013" y="3186113"/>
            <a:ext cx="814387" cy="347662"/>
            <a:chOff x="2223" y="2448"/>
            <a:chExt cx="513" cy="219"/>
          </a:xfrm>
        </p:grpSpPr>
        <p:sp>
          <p:nvSpPr>
            <p:cNvPr id="151614" name="Freeform 25">
              <a:extLst>
                <a:ext uri="{FF2B5EF4-FFF2-40B4-BE49-F238E27FC236}">
                  <a16:creationId xmlns:a16="http://schemas.microsoft.com/office/drawing/2014/main" id="{C6A12040-6258-45FA-AEE8-997F297EACB0}"/>
                </a:ext>
              </a:extLst>
            </p:cNvPr>
            <p:cNvSpPr>
              <a:spLocks/>
            </p:cNvSpPr>
            <p:nvPr/>
          </p:nvSpPr>
          <p:spPr bwMode="auto">
            <a:xfrm>
              <a:off x="2223" y="2457"/>
              <a:ext cx="513" cy="210"/>
            </a:xfrm>
            <a:custGeom>
              <a:avLst/>
              <a:gdLst>
                <a:gd name="T0" fmla="*/ 1619114 w 372"/>
                <a:gd name="T1" fmla="*/ 2147483646 h 79"/>
                <a:gd name="T2" fmla="*/ 405878 w 372"/>
                <a:gd name="T3" fmla="*/ 2147483646 h 79"/>
                <a:gd name="T4" fmla="*/ 1300709 w 372"/>
                <a:gd name="T5" fmla="*/ 2147483646 h 79"/>
                <a:gd name="T6" fmla="*/ 10523985 w 372"/>
                <a:gd name="T7" fmla="*/ 2147483646 h 79"/>
                <a:gd name="T8" fmla="*/ 16360901 w 372"/>
                <a:gd name="T9" fmla="*/ 0 h 79"/>
                <a:gd name="T10" fmla="*/ 26752885 w 372"/>
                <a:gd name="T11" fmla="*/ 2147483646 h 79"/>
                <a:gd name="T12" fmla="*/ 28007274 w 372"/>
                <a:gd name="T13" fmla="*/ 2147483646 h 79"/>
                <a:gd name="T14" fmla="*/ 25256238 w 372"/>
                <a:gd name="T15" fmla="*/ 2147483646 h 79"/>
                <a:gd name="T16" fmla="*/ 2539231 w 372"/>
                <a:gd name="T17" fmla="*/ 2147483646 h 79"/>
                <a:gd name="T18" fmla="*/ 1619114 w 372"/>
                <a:gd name="T19" fmla="*/ 2147483646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79"/>
                <a:gd name="T32" fmla="*/ 372 w 372"/>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79">
                  <a:moveTo>
                    <a:pt x="21" y="52"/>
                  </a:moveTo>
                  <a:cubicBezTo>
                    <a:pt x="17" y="41"/>
                    <a:pt x="3" y="32"/>
                    <a:pt x="5" y="20"/>
                  </a:cubicBezTo>
                  <a:cubicBezTo>
                    <a:pt x="6" y="15"/>
                    <a:pt x="12" y="12"/>
                    <a:pt x="17" y="12"/>
                  </a:cubicBezTo>
                  <a:cubicBezTo>
                    <a:pt x="57" y="8"/>
                    <a:pt x="97" y="9"/>
                    <a:pt x="137" y="8"/>
                  </a:cubicBezTo>
                  <a:cubicBezTo>
                    <a:pt x="162" y="6"/>
                    <a:pt x="188" y="0"/>
                    <a:pt x="213" y="0"/>
                  </a:cubicBezTo>
                  <a:cubicBezTo>
                    <a:pt x="263" y="0"/>
                    <a:pt x="304" y="17"/>
                    <a:pt x="349" y="32"/>
                  </a:cubicBezTo>
                  <a:cubicBezTo>
                    <a:pt x="354" y="40"/>
                    <a:pt x="360" y="48"/>
                    <a:pt x="365" y="56"/>
                  </a:cubicBezTo>
                  <a:cubicBezTo>
                    <a:pt x="372" y="67"/>
                    <a:pt x="329" y="72"/>
                    <a:pt x="329" y="72"/>
                  </a:cubicBezTo>
                  <a:cubicBezTo>
                    <a:pt x="307" y="72"/>
                    <a:pt x="89" y="79"/>
                    <a:pt x="33" y="60"/>
                  </a:cubicBezTo>
                  <a:cubicBezTo>
                    <a:pt x="30" y="55"/>
                    <a:pt x="0" y="21"/>
                    <a:pt x="21" y="52"/>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51615" name="Text Box 26">
              <a:extLst>
                <a:ext uri="{FF2B5EF4-FFF2-40B4-BE49-F238E27FC236}">
                  <a16:creationId xmlns:a16="http://schemas.microsoft.com/office/drawing/2014/main" id="{8AC1751E-90D7-466B-A7E6-8055C2873671}"/>
                </a:ext>
              </a:extLst>
            </p:cNvPr>
            <p:cNvSpPr txBox="1">
              <a:spLocks noChangeArrowheads="1"/>
            </p:cNvSpPr>
            <p:nvPr/>
          </p:nvSpPr>
          <p:spPr bwMode="auto">
            <a:xfrm>
              <a:off x="2319" y="2448"/>
              <a:ext cx="2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latin typeface="Arial" panose="020B0604020202020204" pitchFamily="34" charset="0"/>
                  <a:cs typeface="Arial" panose="020B0604020202020204" pitchFamily="34" charset="0"/>
                </a:rPr>
                <a:t>Cu</a:t>
              </a:r>
            </a:p>
          </p:txBody>
        </p:sp>
      </p:grpSp>
      <p:grpSp>
        <p:nvGrpSpPr>
          <p:cNvPr id="7" name="Group 27">
            <a:extLst>
              <a:ext uri="{FF2B5EF4-FFF2-40B4-BE49-F238E27FC236}">
                <a16:creationId xmlns:a16="http://schemas.microsoft.com/office/drawing/2014/main" id="{1CA4376E-EFB0-42C0-A3BD-5BE90D4C5BF0}"/>
              </a:ext>
            </a:extLst>
          </p:cNvPr>
          <p:cNvGrpSpPr>
            <a:grpSpLocks/>
          </p:cNvGrpSpPr>
          <p:nvPr/>
        </p:nvGrpSpPr>
        <p:grpSpPr bwMode="auto">
          <a:xfrm>
            <a:off x="3962400" y="2743200"/>
            <a:ext cx="990600" cy="366713"/>
            <a:chOff x="1536" y="2169"/>
            <a:chExt cx="624" cy="231"/>
          </a:xfrm>
        </p:grpSpPr>
        <p:sp>
          <p:nvSpPr>
            <p:cNvPr id="151612" name="Freeform 28">
              <a:extLst>
                <a:ext uri="{FF2B5EF4-FFF2-40B4-BE49-F238E27FC236}">
                  <a16:creationId xmlns:a16="http://schemas.microsoft.com/office/drawing/2014/main" id="{D3661908-52C7-4AC9-930F-BEF45932C105}"/>
                </a:ext>
              </a:extLst>
            </p:cNvPr>
            <p:cNvSpPr>
              <a:spLocks/>
            </p:cNvSpPr>
            <p:nvPr/>
          </p:nvSpPr>
          <p:spPr bwMode="auto">
            <a:xfrm>
              <a:off x="1536" y="2169"/>
              <a:ext cx="624" cy="222"/>
            </a:xfrm>
            <a:custGeom>
              <a:avLst/>
              <a:gdLst>
                <a:gd name="T0" fmla="*/ 2147483646 w 376"/>
                <a:gd name="T1" fmla="*/ 2147483646 h 105"/>
                <a:gd name="T2" fmla="*/ 362865795 w 376"/>
                <a:gd name="T3" fmla="*/ 2147483646 h 105"/>
                <a:gd name="T4" fmla="*/ 1962901915 w 376"/>
                <a:gd name="T5" fmla="*/ 2147483646 h 105"/>
                <a:gd name="T6" fmla="*/ 2147483646 w 376"/>
                <a:gd name="T7" fmla="*/ 2147483646 h 105"/>
                <a:gd name="T8" fmla="*/ 2147483646 w 376"/>
                <a:gd name="T9" fmla="*/ 2147483646 h 105"/>
                <a:gd name="T10" fmla="*/ 2147483646 w 376"/>
                <a:gd name="T11" fmla="*/ 2147483646 h 105"/>
                <a:gd name="T12" fmla="*/ 2147483646 w 376"/>
                <a:gd name="T13" fmla="*/ 2147483646 h 105"/>
                <a:gd name="T14" fmla="*/ 2147483646 w 376"/>
                <a:gd name="T15" fmla="*/ 2147483646 h 105"/>
                <a:gd name="T16" fmla="*/ 2147483646 w 376"/>
                <a:gd name="T17" fmla="*/ 2147483646 h 105"/>
                <a:gd name="T18" fmla="*/ 2147483646 w 376"/>
                <a:gd name="T19" fmla="*/ 214748364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6"/>
                <a:gd name="T31" fmla="*/ 0 h 105"/>
                <a:gd name="T32" fmla="*/ 376 w 376"/>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6" h="105">
                  <a:moveTo>
                    <a:pt x="63" y="37"/>
                  </a:moveTo>
                  <a:cubicBezTo>
                    <a:pt x="44" y="41"/>
                    <a:pt x="25" y="43"/>
                    <a:pt x="7" y="49"/>
                  </a:cubicBezTo>
                  <a:cubicBezTo>
                    <a:pt x="0" y="71"/>
                    <a:pt x="20" y="71"/>
                    <a:pt x="39" y="77"/>
                  </a:cubicBezTo>
                  <a:cubicBezTo>
                    <a:pt x="75" y="89"/>
                    <a:pt x="142" y="87"/>
                    <a:pt x="175" y="89"/>
                  </a:cubicBezTo>
                  <a:cubicBezTo>
                    <a:pt x="197" y="96"/>
                    <a:pt x="183" y="92"/>
                    <a:pt x="219" y="101"/>
                  </a:cubicBezTo>
                  <a:cubicBezTo>
                    <a:pt x="224" y="102"/>
                    <a:pt x="235" y="105"/>
                    <a:pt x="235" y="105"/>
                  </a:cubicBezTo>
                  <a:cubicBezTo>
                    <a:pt x="267" y="101"/>
                    <a:pt x="296" y="93"/>
                    <a:pt x="327" y="85"/>
                  </a:cubicBezTo>
                  <a:cubicBezTo>
                    <a:pt x="339" y="77"/>
                    <a:pt x="351" y="73"/>
                    <a:pt x="363" y="65"/>
                  </a:cubicBezTo>
                  <a:cubicBezTo>
                    <a:pt x="376" y="26"/>
                    <a:pt x="329" y="21"/>
                    <a:pt x="303" y="17"/>
                  </a:cubicBezTo>
                  <a:cubicBezTo>
                    <a:pt x="225" y="19"/>
                    <a:pt x="136" y="0"/>
                    <a:pt x="63" y="37"/>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51613" name="Text Box 29">
              <a:extLst>
                <a:ext uri="{FF2B5EF4-FFF2-40B4-BE49-F238E27FC236}">
                  <a16:creationId xmlns:a16="http://schemas.microsoft.com/office/drawing/2014/main" id="{7A4714E0-2B5E-444F-A99F-A9AD87D52AAE}"/>
                </a:ext>
              </a:extLst>
            </p:cNvPr>
            <p:cNvSpPr txBox="1">
              <a:spLocks noChangeArrowheads="1"/>
            </p:cNvSpPr>
            <p:nvPr/>
          </p:nvSpPr>
          <p:spPr bwMode="auto">
            <a:xfrm>
              <a:off x="1737" y="2188"/>
              <a:ext cx="2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latin typeface="Arial" panose="020B0604020202020204" pitchFamily="34" charset="0"/>
                  <a:cs typeface="Arial" panose="020B0604020202020204" pitchFamily="34" charset="0"/>
                </a:rPr>
                <a:t>Cu</a:t>
              </a:r>
            </a:p>
          </p:txBody>
        </p:sp>
      </p:grpSp>
      <p:grpSp>
        <p:nvGrpSpPr>
          <p:cNvPr id="8" name="Group 30">
            <a:extLst>
              <a:ext uri="{FF2B5EF4-FFF2-40B4-BE49-F238E27FC236}">
                <a16:creationId xmlns:a16="http://schemas.microsoft.com/office/drawing/2014/main" id="{635A8ED6-6AB5-4080-81CC-AA811CB6DC88}"/>
              </a:ext>
            </a:extLst>
          </p:cNvPr>
          <p:cNvGrpSpPr>
            <a:grpSpLocks/>
          </p:cNvGrpSpPr>
          <p:nvPr/>
        </p:nvGrpSpPr>
        <p:grpSpPr bwMode="auto">
          <a:xfrm>
            <a:off x="2805113" y="3157538"/>
            <a:ext cx="700087" cy="336550"/>
            <a:chOff x="807" y="2430"/>
            <a:chExt cx="441" cy="212"/>
          </a:xfrm>
        </p:grpSpPr>
        <p:sp>
          <p:nvSpPr>
            <p:cNvPr id="151610" name="Freeform 31">
              <a:extLst>
                <a:ext uri="{FF2B5EF4-FFF2-40B4-BE49-F238E27FC236}">
                  <a16:creationId xmlns:a16="http://schemas.microsoft.com/office/drawing/2014/main" id="{647D09C8-B38E-48E2-BCB9-BD906CEE6707}"/>
                </a:ext>
              </a:extLst>
            </p:cNvPr>
            <p:cNvSpPr>
              <a:spLocks/>
            </p:cNvSpPr>
            <p:nvPr/>
          </p:nvSpPr>
          <p:spPr bwMode="auto">
            <a:xfrm>
              <a:off x="816" y="2448"/>
              <a:ext cx="432" cy="192"/>
            </a:xfrm>
            <a:custGeom>
              <a:avLst/>
              <a:gdLst>
                <a:gd name="T0" fmla="*/ 4879198 w 289"/>
                <a:gd name="T1" fmla="*/ 2147483646 h 100"/>
                <a:gd name="T2" fmla="*/ 361370813 w 289"/>
                <a:gd name="T3" fmla="*/ 2147483646 h 100"/>
                <a:gd name="T4" fmla="*/ 315252366 w 289"/>
                <a:gd name="T5" fmla="*/ 2147483646 h 100"/>
                <a:gd name="T6" fmla="*/ 268283482 w 289"/>
                <a:gd name="T7" fmla="*/ 2147483646 h 100"/>
                <a:gd name="T8" fmla="*/ 268283482 w 289"/>
                <a:gd name="T9" fmla="*/ 2147483646 h 100"/>
                <a:gd name="T10" fmla="*/ 165421323 w 289"/>
                <a:gd name="T11" fmla="*/ 0 h 100"/>
                <a:gd name="T12" fmla="*/ 0 w 289"/>
                <a:gd name="T13" fmla="*/ 2147483646 h 100"/>
                <a:gd name="T14" fmla="*/ 0 w 289"/>
                <a:gd name="T15" fmla="*/ 2147483646 h 100"/>
                <a:gd name="T16" fmla="*/ 4879198 w 289"/>
                <a:gd name="T17" fmla="*/ 2147483646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100"/>
                <a:gd name="T29" fmla="*/ 289 w 289"/>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100">
                  <a:moveTo>
                    <a:pt x="4" y="100"/>
                  </a:moveTo>
                  <a:cubicBezTo>
                    <a:pt x="98" y="96"/>
                    <a:pt x="187" y="77"/>
                    <a:pt x="280" y="72"/>
                  </a:cubicBezTo>
                  <a:cubicBezTo>
                    <a:pt x="289" y="44"/>
                    <a:pt x="268" y="40"/>
                    <a:pt x="244" y="32"/>
                  </a:cubicBezTo>
                  <a:lnTo>
                    <a:pt x="208" y="16"/>
                  </a:lnTo>
                  <a:cubicBezTo>
                    <a:pt x="208" y="16"/>
                    <a:pt x="208" y="16"/>
                    <a:pt x="208" y="16"/>
                  </a:cubicBezTo>
                  <a:cubicBezTo>
                    <a:pt x="182" y="9"/>
                    <a:pt x="155" y="5"/>
                    <a:pt x="128" y="0"/>
                  </a:cubicBezTo>
                  <a:cubicBezTo>
                    <a:pt x="85" y="3"/>
                    <a:pt x="42" y="4"/>
                    <a:pt x="0" y="12"/>
                  </a:cubicBezTo>
                  <a:cubicBezTo>
                    <a:pt x="9" y="66"/>
                    <a:pt x="0" y="0"/>
                    <a:pt x="0" y="80"/>
                  </a:cubicBezTo>
                  <a:cubicBezTo>
                    <a:pt x="0" y="87"/>
                    <a:pt x="4" y="100"/>
                    <a:pt x="4" y="100"/>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51611" name="Text Box 32">
              <a:extLst>
                <a:ext uri="{FF2B5EF4-FFF2-40B4-BE49-F238E27FC236}">
                  <a16:creationId xmlns:a16="http://schemas.microsoft.com/office/drawing/2014/main" id="{99C15157-44AD-4866-B82F-B8FC9DB7594C}"/>
                </a:ext>
              </a:extLst>
            </p:cNvPr>
            <p:cNvSpPr txBox="1">
              <a:spLocks noChangeArrowheads="1"/>
            </p:cNvSpPr>
            <p:nvPr/>
          </p:nvSpPr>
          <p:spPr bwMode="auto">
            <a:xfrm>
              <a:off x="807" y="2430"/>
              <a:ext cx="2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latin typeface="Arial" panose="020B0604020202020204" pitchFamily="34" charset="0"/>
                  <a:cs typeface="Arial" panose="020B0604020202020204" pitchFamily="34" charset="0"/>
                </a:rPr>
                <a:t>Cu</a:t>
              </a:r>
            </a:p>
          </p:txBody>
        </p:sp>
      </p:grpSp>
      <p:grpSp>
        <p:nvGrpSpPr>
          <p:cNvPr id="9" name="Group 33">
            <a:extLst>
              <a:ext uri="{FF2B5EF4-FFF2-40B4-BE49-F238E27FC236}">
                <a16:creationId xmlns:a16="http://schemas.microsoft.com/office/drawing/2014/main" id="{756ED398-91D4-4D3A-8697-AF521637A808}"/>
              </a:ext>
            </a:extLst>
          </p:cNvPr>
          <p:cNvGrpSpPr>
            <a:grpSpLocks/>
          </p:cNvGrpSpPr>
          <p:nvPr/>
        </p:nvGrpSpPr>
        <p:grpSpPr bwMode="auto">
          <a:xfrm>
            <a:off x="5900738" y="2776538"/>
            <a:ext cx="957262" cy="409575"/>
            <a:chOff x="2757" y="2190"/>
            <a:chExt cx="603" cy="258"/>
          </a:xfrm>
        </p:grpSpPr>
        <p:sp>
          <p:nvSpPr>
            <p:cNvPr id="151608" name="Freeform 34">
              <a:extLst>
                <a:ext uri="{FF2B5EF4-FFF2-40B4-BE49-F238E27FC236}">
                  <a16:creationId xmlns:a16="http://schemas.microsoft.com/office/drawing/2014/main" id="{08E99AAA-7220-4084-8D46-146188DE0B81}"/>
                </a:ext>
              </a:extLst>
            </p:cNvPr>
            <p:cNvSpPr>
              <a:spLocks/>
            </p:cNvSpPr>
            <p:nvPr/>
          </p:nvSpPr>
          <p:spPr bwMode="auto">
            <a:xfrm>
              <a:off x="2757" y="2190"/>
              <a:ext cx="603" cy="258"/>
            </a:xfrm>
            <a:custGeom>
              <a:avLst/>
              <a:gdLst>
                <a:gd name="T0" fmla="*/ 2147483646 w 236"/>
                <a:gd name="T1" fmla="*/ 2147483646 h 120"/>
                <a:gd name="T2" fmla="*/ 0 w 236"/>
                <a:gd name="T3" fmla="*/ 2147483646 h 120"/>
                <a:gd name="T4" fmla="*/ 2147483646 w 236"/>
                <a:gd name="T5" fmla="*/ 2147483646 h 120"/>
                <a:gd name="T6" fmla="*/ 2147483646 w 236"/>
                <a:gd name="T7" fmla="*/ 2147483646 h 120"/>
                <a:gd name="T8" fmla="*/ 2147483646 w 236"/>
                <a:gd name="T9" fmla="*/ 2147483646 h 120"/>
                <a:gd name="T10" fmla="*/ 2147483646 w 236"/>
                <a:gd name="T11" fmla="*/ 2147483646 h 120"/>
                <a:gd name="T12" fmla="*/ 2147483646 w 236"/>
                <a:gd name="T13" fmla="*/ 2147483646 h 120"/>
                <a:gd name="T14" fmla="*/ 2147483646 w 236"/>
                <a:gd name="T15" fmla="*/ 2147483646 h 120"/>
                <a:gd name="T16" fmla="*/ 2147483646 w 236"/>
                <a:gd name="T17" fmla="*/ 2147483646 h 120"/>
                <a:gd name="T18" fmla="*/ 2147483646 w 236"/>
                <a:gd name="T19" fmla="*/ 0 h 120"/>
                <a:gd name="T20" fmla="*/ 2147483646 w 236"/>
                <a:gd name="T21" fmla="*/ 2147483646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120"/>
                <a:gd name="T35" fmla="*/ 236 w 236"/>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120">
                  <a:moveTo>
                    <a:pt x="28" y="8"/>
                  </a:moveTo>
                  <a:cubicBezTo>
                    <a:pt x="17" y="19"/>
                    <a:pt x="0" y="44"/>
                    <a:pt x="0" y="44"/>
                  </a:cubicBezTo>
                  <a:cubicBezTo>
                    <a:pt x="15" y="89"/>
                    <a:pt x="56" y="111"/>
                    <a:pt x="100" y="120"/>
                  </a:cubicBezTo>
                  <a:cubicBezTo>
                    <a:pt x="125" y="118"/>
                    <a:pt x="152" y="119"/>
                    <a:pt x="176" y="112"/>
                  </a:cubicBezTo>
                  <a:cubicBezTo>
                    <a:pt x="184" y="110"/>
                    <a:pt x="200" y="104"/>
                    <a:pt x="200" y="104"/>
                  </a:cubicBezTo>
                  <a:cubicBezTo>
                    <a:pt x="207" y="93"/>
                    <a:pt x="213" y="83"/>
                    <a:pt x="220" y="72"/>
                  </a:cubicBezTo>
                  <a:cubicBezTo>
                    <a:pt x="223" y="68"/>
                    <a:pt x="228" y="60"/>
                    <a:pt x="228" y="60"/>
                  </a:cubicBezTo>
                  <a:cubicBezTo>
                    <a:pt x="236" y="18"/>
                    <a:pt x="223" y="22"/>
                    <a:pt x="184" y="12"/>
                  </a:cubicBezTo>
                  <a:cubicBezTo>
                    <a:pt x="176" y="10"/>
                    <a:pt x="168" y="7"/>
                    <a:pt x="160" y="4"/>
                  </a:cubicBezTo>
                  <a:cubicBezTo>
                    <a:pt x="156" y="3"/>
                    <a:pt x="148" y="0"/>
                    <a:pt x="148" y="0"/>
                  </a:cubicBezTo>
                  <a:cubicBezTo>
                    <a:pt x="111" y="2"/>
                    <a:pt x="66" y="8"/>
                    <a:pt x="28" y="8"/>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51609" name="Text Box 35">
              <a:extLst>
                <a:ext uri="{FF2B5EF4-FFF2-40B4-BE49-F238E27FC236}">
                  <a16:creationId xmlns:a16="http://schemas.microsoft.com/office/drawing/2014/main" id="{14233002-5D5B-4C85-92D6-A2C9024D0666}"/>
                </a:ext>
              </a:extLst>
            </p:cNvPr>
            <p:cNvSpPr txBox="1">
              <a:spLocks noChangeArrowheads="1"/>
            </p:cNvSpPr>
            <p:nvPr/>
          </p:nvSpPr>
          <p:spPr bwMode="auto">
            <a:xfrm>
              <a:off x="2928" y="2208"/>
              <a:ext cx="2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latin typeface="Arial" panose="020B0604020202020204" pitchFamily="34" charset="0"/>
                  <a:cs typeface="Arial" panose="020B0604020202020204" pitchFamily="34" charset="0"/>
                </a:rPr>
                <a:t>Cu</a:t>
              </a:r>
            </a:p>
          </p:txBody>
        </p:sp>
      </p:grpSp>
      <p:grpSp>
        <p:nvGrpSpPr>
          <p:cNvPr id="10" name="Group 36">
            <a:extLst>
              <a:ext uri="{FF2B5EF4-FFF2-40B4-BE49-F238E27FC236}">
                <a16:creationId xmlns:a16="http://schemas.microsoft.com/office/drawing/2014/main" id="{C0E390B8-C50A-41F6-81AC-98E47B93CA39}"/>
              </a:ext>
            </a:extLst>
          </p:cNvPr>
          <p:cNvGrpSpPr>
            <a:grpSpLocks/>
          </p:cNvGrpSpPr>
          <p:nvPr/>
        </p:nvGrpSpPr>
        <p:grpSpPr bwMode="auto">
          <a:xfrm>
            <a:off x="2743200" y="2776538"/>
            <a:ext cx="762000" cy="409575"/>
            <a:chOff x="768" y="2190"/>
            <a:chExt cx="480" cy="258"/>
          </a:xfrm>
        </p:grpSpPr>
        <p:sp>
          <p:nvSpPr>
            <p:cNvPr id="151606" name="Freeform 37">
              <a:extLst>
                <a:ext uri="{FF2B5EF4-FFF2-40B4-BE49-F238E27FC236}">
                  <a16:creationId xmlns:a16="http://schemas.microsoft.com/office/drawing/2014/main" id="{218152F6-E355-4689-B108-1DE47FF12545}"/>
                </a:ext>
              </a:extLst>
            </p:cNvPr>
            <p:cNvSpPr>
              <a:spLocks/>
            </p:cNvSpPr>
            <p:nvPr/>
          </p:nvSpPr>
          <p:spPr bwMode="auto">
            <a:xfrm>
              <a:off x="768" y="2208"/>
              <a:ext cx="480" cy="240"/>
            </a:xfrm>
            <a:custGeom>
              <a:avLst/>
              <a:gdLst>
                <a:gd name="T0" fmla="*/ 2147483646 w 238"/>
                <a:gd name="T1" fmla="*/ 2147483646 h 104"/>
                <a:gd name="T2" fmla="*/ 2147483646 w 238"/>
                <a:gd name="T3" fmla="*/ 0 h 104"/>
                <a:gd name="T4" fmla="*/ 2147483646 w 238"/>
                <a:gd name="T5" fmla="*/ 2147483646 h 104"/>
                <a:gd name="T6" fmla="*/ 2147483646 w 238"/>
                <a:gd name="T7" fmla="*/ 2147483646 h 104"/>
                <a:gd name="T8" fmla="*/ 2147483646 w 238"/>
                <a:gd name="T9" fmla="*/ 2147483646 h 104"/>
                <a:gd name="T10" fmla="*/ 2147483646 w 238"/>
                <a:gd name="T11" fmla="*/ 2147483646 h 104"/>
                <a:gd name="T12" fmla="*/ 2147483646 w 238"/>
                <a:gd name="T13" fmla="*/ 2147483646 h 104"/>
                <a:gd name="T14" fmla="*/ 2147483646 w 238"/>
                <a:gd name="T15" fmla="*/ 2147483646 h 104"/>
                <a:gd name="T16" fmla="*/ 0 60000 65536"/>
                <a:gd name="T17" fmla="*/ 0 60000 65536"/>
                <a:gd name="T18" fmla="*/ 0 60000 65536"/>
                <a:gd name="T19" fmla="*/ 0 60000 65536"/>
                <a:gd name="T20" fmla="*/ 0 60000 65536"/>
                <a:gd name="T21" fmla="*/ 0 60000 65536"/>
                <a:gd name="T22" fmla="*/ 0 60000 65536"/>
                <a:gd name="T23" fmla="*/ 0 60000 65536"/>
                <a:gd name="T24" fmla="*/ 0 w 238"/>
                <a:gd name="T25" fmla="*/ 0 h 104"/>
                <a:gd name="T26" fmla="*/ 238 w 238"/>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 h="104">
                  <a:moveTo>
                    <a:pt x="14" y="28"/>
                  </a:moveTo>
                  <a:cubicBezTo>
                    <a:pt x="37" y="5"/>
                    <a:pt x="64" y="7"/>
                    <a:pt x="94" y="0"/>
                  </a:cubicBezTo>
                  <a:cubicBezTo>
                    <a:pt x="176" y="3"/>
                    <a:pt x="181" y="2"/>
                    <a:pt x="238" y="12"/>
                  </a:cubicBezTo>
                  <a:cubicBezTo>
                    <a:pt x="232" y="31"/>
                    <a:pt x="200" y="36"/>
                    <a:pt x="182" y="44"/>
                  </a:cubicBezTo>
                  <a:cubicBezTo>
                    <a:pt x="174" y="47"/>
                    <a:pt x="166" y="49"/>
                    <a:pt x="158" y="52"/>
                  </a:cubicBezTo>
                  <a:cubicBezTo>
                    <a:pt x="154" y="53"/>
                    <a:pt x="146" y="56"/>
                    <a:pt x="146" y="56"/>
                  </a:cubicBezTo>
                  <a:cubicBezTo>
                    <a:pt x="111" y="91"/>
                    <a:pt x="82" y="97"/>
                    <a:pt x="34" y="104"/>
                  </a:cubicBezTo>
                  <a:cubicBezTo>
                    <a:pt x="0" y="93"/>
                    <a:pt x="14" y="63"/>
                    <a:pt x="14" y="28"/>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51607" name="Text Box 38">
              <a:extLst>
                <a:ext uri="{FF2B5EF4-FFF2-40B4-BE49-F238E27FC236}">
                  <a16:creationId xmlns:a16="http://schemas.microsoft.com/office/drawing/2014/main" id="{3239B006-9352-44B4-9F47-F2D6CA1FB430}"/>
                </a:ext>
              </a:extLst>
            </p:cNvPr>
            <p:cNvSpPr txBox="1">
              <a:spLocks noChangeArrowheads="1"/>
            </p:cNvSpPr>
            <p:nvPr/>
          </p:nvSpPr>
          <p:spPr bwMode="auto">
            <a:xfrm>
              <a:off x="780" y="2190"/>
              <a:ext cx="3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latin typeface="Arial" panose="020B0604020202020204" pitchFamily="34" charset="0"/>
                  <a:cs typeface="Arial" panose="020B0604020202020204" pitchFamily="34" charset="0"/>
                </a:rPr>
                <a:t>Cu</a:t>
              </a:r>
            </a:p>
          </p:txBody>
        </p:sp>
      </p:grpSp>
      <p:grpSp>
        <p:nvGrpSpPr>
          <p:cNvPr id="11" name="Group 39">
            <a:extLst>
              <a:ext uri="{FF2B5EF4-FFF2-40B4-BE49-F238E27FC236}">
                <a16:creationId xmlns:a16="http://schemas.microsoft.com/office/drawing/2014/main" id="{FAEC7DF1-CBBE-4E84-A213-88355C27A466}"/>
              </a:ext>
            </a:extLst>
          </p:cNvPr>
          <p:cNvGrpSpPr>
            <a:grpSpLocks/>
          </p:cNvGrpSpPr>
          <p:nvPr/>
        </p:nvGrpSpPr>
        <p:grpSpPr bwMode="auto">
          <a:xfrm>
            <a:off x="4219575" y="3186113"/>
            <a:ext cx="504825" cy="336550"/>
            <a:chOff x="1698" y="2448"/>
            <a:chExt cx="318" cy="212"/>
          </a:xfrm>
        </p:grpSpPr>
        <p:sp>
          <p:nvSpPr>
            <p:cNvPr id="151604" name="Freeform 40">
              <a:extLst>
                <a:ext uri="{FF2B5EF4-FFF2-40B4-BE49-F238E27FC236}">
                  <a16:creationId xmlns:a16="http://schemas.microsoft.com/office/drawing/2014/main" id="{E0F0B37E-2A28-4FF4-A3E4-BE4D6B4D2A6E}"/>
                </a:ext>
              </a:extLst>
            </p:cNvPr>
            <p:cNvSpPr>
              <a:spLocks/>
            </p:cNvSpPr>
            <p:nvPr/>
          </p:nvSpPr>
          <p:spPr bwMode="auto">
            <a:xfrm>
              <a:off x="1698" y="2448"/>
              <a:ext cx="318" cy="212"/>
            </a:xfrm>
            <a:custGeom>
              <a:avLst/>
              <a:gdLst>
                <a:gd name="T0" fmla="*/ 2147483646 w 139"/>
                <a:gd name="T1" fmla="*/ 2147483646 h 80"/>
                <a:gd name="T2" fmla="*/ 2147483646 w 139"/>
                <a:gd name="T3" fmla="*/ 2147483646 h 80"/>
                <a:gd name="T4" fmla="*/ 2147483646 w 139"/>
                <a:gd name="T5" fmla="*/ 2147483646 h 80"/>
                <a:gd name="T6" fmla="*/ 2147483646 w 139"/>
                <a:gd name="T7" fmla="*/ 2147483646 h 80"/>
                <a:gd name="T8" fmla="*/ 2147483646 w 139"/>
                <a:gd name="T9" fmla="*/ 2147483646 h 80"/>
                <a:gd name="T10" fmla="*/ 2147483646 w 139"/>
                <a:gd name="T11" fmla="*/ 2147483646 h 80"/>
                <a:gd name="T12" fmla="*/ 2147483646 w 139"/>
                <a:gd name="T13" fmla="*/ 2147483646 h 80"/>
                <a:gd name="T14" fmla="*/ 2147483646 w 139"/>
                <a:gd name="T15" fmla="*/ 2147483646 h 80"/>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80"/>
                <a:gd name="T26" fmla="*/ 139 w 139"/>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80">
                  <a:moveTo>
                    <a:pt x="30" y="57"/>
                  </a:moveTo>
                  <a:cubicBezTo>
                    <a:pt x="22" y="52"/>
                    <a:pt x="14" y="46"/>
                    <a:pt x="6" y="41"/>
                  </a:cubicBezTo>
                  <a:cubicBezTo>
                    <a:pt x="0" y="37"/>
                    <a:pt x="7" y="27"/>
                    <a:pt x="10" y="21"/>
                  </a:cubicBezTo>
                  <a:cubicBezTo>
                    <a:pt x="20" y="0"/>
                    <a:pt x="55" y="4"/>
                    <a:pt x="74" y="1"/>
                  </a:cubicBezTo>
                  <a:cubicBezTo>
                    <a:pt x="96" y="4"/>
                    <a:pt x="112" y="5"/>
                    <a:pt x="130" y="17"/>
                  </a:cubicBezTo>
                  <a:cubicBezTo>
                    <a:pt x="133" y="21"/>
                    <a:pt x="139" y="24"/>
                    <a:pt x="138" y="29"/>
                  </a:cubicBezTo>
                  <a:cubicBezTo>
                    <a:pt x="137" y="34"/>
                    <a:pt x="130" y="34"/>
                    <a:pt x="126" y="37"/>
                  </a:cubicBezTo>
                  <a:cubicBezTo>
                    <a:pt x="106" y="53"/>
                    <a:pt x="53" y="80"/>
                    <a:pt x="30" y="57"/>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51605" name="Text Box 41">
              <a:extLst>
                <a:ext uri="{FF2B5EF4-FFF2-40B4-BE49-F238E27FC236}">
                  <a16:creationId xmlns:a16="http://schemas.microsoft.com/office/drawing/2014/main" id="{39EC0B43-9CAA-4863-950B-85D988A41DA5}"/>
                </a:ext>
              </a:extLst>
            </p:cNvPr>
            <p:cNvSpPr txBox="1">
              <a:spLocks noChangeArrowheads="1"/>
            </p:cNvSpPr>
            <p:nvPr/>
          </p:nvSpPr>
          <p:spPr bwMode="auto">
            <a:xfrm>
              <a:off x="1776" y="2460"/>
              <a:ext cx="1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latin typeface="Arial" panose="020B0604020202020204" pitchFamily="34" charset="0"/>
                  <a:cs typeface="Arial" panose="020B0604020202020204" pitchFamily="34" charset="0"/>
                </a:rPr>
                <a:t>Cu</a:t>
              </a:r>
            </a:p>
          </p:txBody>
        </p:sp>
      </p:grpSp>
      <p:grpSp>
        <p:nvGrpSpPr>
          <p:cNvPr id="12" name="Group 42">
            <a:extLst>
              <a:ext uri="{FF2B5EF4-FFF2-40B4-BE49-F238E27FC236}">
                <a16:creationId xmlns:a16="http://schemas.microsoft.com/office/drawing/2014/main" id="{D66DEAEF-8CB4-445D-9B73-75BE22EED8C4}"/>
              </a:ext>
            </a:extLst>
          </p:cNvPr>
          <p:cNvGrpSpPr>
            <a:grpSpLocks/>
          </p:cNvGrpSpPr>
          <p:nvPr/>
        </p:nvGrpSpPr>
        <p:grpSpPr bwMode="auto">
          <a:xfrm>
            <a:off x="3352800" y="3059113"/>
            <a:ext cx="852488" cy="307975"/>
            <a:chOff x="1152" y="2368"/>
            <a:chExt cx="537" cy="194"/>
          </a:xfrm>
        </p:grpSpPr>
        <p:sp>
          <p:nvSpPr>
            <p:cNvPr id="151602" name="Text Box 43">
              <a:extLst>
                <a:ext uri="{FF2B5EF4-FFF2-40B4-BE49-F238E27FC236}">
                  <a16:creationId xmlns:a16="http://schemas.microsoft.com/office/drawing/2014/main" id="{D76B4990-A21E-47F2-A4F5-35B5E26897C5}"/>
                </a:ext>
              </a:extLst>
            </p:cNvPr>
            <p:cNvSpPr txBox="1">
              <a:spLocks noChangeArrowheads="1"/>
            </p:cNvSpPr>
            <p:nvPr/>
          </p:nvSpPr>
          <p:spPr bwMode="auto">
            <a:xfrm>
              <a:off x="1152" y="2368"/>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151603" name="Line 44">
              <a:extLst>
                <a:ext uri="{FF2B5EF4-FFF2-40B4-BE49-F238E27FC236}">
                  <a16:creationId xmlns:a16="http://schemas.microsoft.com/office/drawing/2014/main" id="{FA268AD3-6A48-435F-AF1B-B9A65EDD78CE}"/>
                </a:ext>
              </a:extLst>
            </p:cNvPr>
            <p:cNvSpPr>
              <a:spLocks noChangeShapeType="1"/>
            </p:cNvSpPr>
            <p:nvPr/>
          </p:nvSpPr>
          <p:spPr bwMode="auto">
            <a:xfrm>
              <a:off x="1440" y="2475"/>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3" name="Group 45">
            <a:extLst>
              <a:ext uri="{FF2B5EF4-FFF2-40B4-BE49-F238E27FC236}">
                <a16:creationId xmlns:a16="http://schemas.microsoft.com/office/drawing/2014/main" id="{362554DB-240B-497E-8155-F4EDE37D9BBA}"/>
              </a:ext>
            </a:extLst>
          </p:cNvPr>
          <p:cNvGrpSpPr>
            <a:grpSpLocks/>
          </p:cNvGrpSpPr>
          <p:nvPr/>
        </p:nvGrpSpPr>
        <p:grpSpPr bwMode="auto">
          <a:xfrm>
            <a:off x="4572000" y="3033713"/>
            <a:ext cx="852488" cy="307975"/>
            <a:chOff x="1920" y="2352"/>
            <a:chExt cx="537" cy="194"/>
          </a:xfrm>
        </p:grpSpPr>
        <p:sp>
          <p:nvSpPr>
            <p:cNvPr id="151600" name="Text Box 46">
              <a:extLst>
                <a:ext uri="{FF2B5EF4-FFF2-40B4-BE49-F238E27FC236}">
                  <a16:creationId xmlns:a16="http://schemas.microsoft.com/office/drawing/2014/main" id="{6731A7DE-E73B-4B96-B6F2-60B8DCD46EE0}"/>
                </a:ext>
              </a:extLst>
            </p:cNvPr>
            <p:cNvSpPr txBox="1">
              <a:spLocks noChangeArrowheads="1"/>
            </p:cNvSpPr>
            <p:nvPr/>
          </p:nvSpPr>
          <p:spPr bwMode="auto">
            <a:xfrm>
              <a:off x="1920" y="2352"/>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151601" name="Line 47">
              <a:extLst>
                <a:ext uri="{FF2B5EF4-FFF2-40B4-BE49-F238E27FC236}">
                  <a16:creationId xmlns:a16="http://schemas.microsoft.com/office/drawing/2014/main" id="{99830300-DDBD-4BBB-91EA-6508AF6AC1B1}"/>
                </a:ext>
              </a:extLst>
            </p:cNvPr>
            <p:cNvSpPr>
              <a:spLocks noChangeShapeType="1"/>
            </p:cNvSpPr>
            <p:nvPr/>
          </p:nvSpPr>
          <p:spPr bwMode="auto">
            <a:xfrm>
              <a:off x="2208" y="2459"/>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4" name="Group 48">
            <a:extLst>
              <a:ext uri="{FF2B5EF4-FFF2-40B4-BE49-F238E27FC236}">
                <a16:creationId xmlns:a16="http://schemas.microsoft.com/office/drawing/2014/main" id="{F49EE0BA-17EE-4474-BBD9-1A2FC1821E66}"/>
              </a:ext>
            </a:extLst>
          </p:cNvPr>
          <p:cNvGrpSpPr>
            <a:grpSpLocks/>
          </p:cNvGrpSpPr>
          <p:nvPr/>
        </p:nvGrpSpPr>
        <p:grpSpPr bwMode="auto">
          <a:xfrm>
            <a:off x="5791200" y="3186113"/>
            <a:ext cx="852488" cy="307975"/>
            <a:chOff x="2688" y="2448"/>
            <a:chExt cx="537" cy="194"/>
          </a:xfrm>
        </p:grpSpPr>
        <p:sp>
          <p:nvSpPr>
            <p:cNvPr id="151598" name="Text Box 49">
              <a:extLst>
                <a:ext uri="{FF2B5EF4-FFF2-40B4-BE49-F238E27FC236}">
                  <a16:creationId xmlns:a16="http://schemas.microsoft.com/office/drawing/2014/main" id="{2D004D93-30C8-4883-A57A-B35FFC308476}"/>
                </a:ext>
              </a:extLst>
            </p:cNvPr>
            <p:cNvSpPr txBox="1">
              <a:spLocks noChangeArrowheads="1"/>
            </p:cNvSpPr>
            <p:nvPr/>
          </p:nvSpPr>
          <p:spPr bwMode="auto">
            <a:xfrm>
              <a:off x="2688" y="2448"/>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151599" name="Line 50">
              <a:extLst>
                <a:ext uri="{FF2B5EF4-FFF2-40B4-BE49-F238E27FC236}">
                  <a16:creationId xmlns:a16="http://schemas.microsoft.com/office/drawing/2014/main" id="{26D0FD58-6818-4DD1-8B11-08308591E75F}"/>
                </a:ext>
              </a:extLst>
            </p:cNvPr>
            <p:cNvSpPr>
              <a:spLocks noChangeShapeType="1"/>
            </p:cNvSpPr>
            <p:nvPr/>
          </p:nvSpPr>
          <p:spPr bwMode="auto">
            <a:xfrm>
              <a:off x="2976" y="2555"/>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5" name="Group 51">
            <a:extLst>
              <a:ext uri="{FF2B5EF4-FFF2-40B4-BE49-F238E27FC236}">
                <a16:creationId xmlns:a16="http://schemas.microsoft.com/office/drawing/2014/main" id="{AF540773-BEF6-4938-B7AD-547FB61698FA}"/>
              </a:ext>
            </a:extLst>
          </p:cNvPr>
          <p:cNvGrpSpPr>
            <a:grpSpLocks/>
          </p:cNvGrpSpPr>
          <p:nvPr/>
        </p:nvGrpSpPr>
        <p:grpSpPr bwMode="auto">
          <a:xfrm>
            <a:off x="4953000" y="2771775"/>
            <a:ext cx="852488" cy="307975"/>
            <a:chOff x="2160" y="2187"/>
            <a:chExt cx="537" cy="194"/>
          </a:xfrm>
        </p:grpSpPr>
        <p:sp>
          <p:nvSpPr>
            <p:cNvPr id="151596" name="Text Box 52">
              <a:extLst>
                <a:ext uri="{FF2B5EF4-FFF2-40B4-BE49-F238E27FC236}">
                  <a16:creationId xmlns:a16="http://schemas.microsoft.com/office/drawing/2014/main" id="{925ADF50-EF2E-4E23-BAE5-D1B104B75176}"/>
                </a:ext>
              </a:extLst>
            </p:cNvPr>
            <p:cNvSpPr txBox="1">
              <a:spLocks noChangeArrowheads="1"/>
            </p:cNvSpPr>
            <p:nvPr/>
          </p:nvSpPr>
          <p:spPr bwMode="auto">
            <a:xfrm>
              <a:off x="2160" y="2187"/>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151597" name="Line 53">
              <a:extLst>
                <a:ext uri="{FF2B5EF4-FFF2-40B4-BE49-F238E27FC236}">
                  <a16:creationId xmlns:a16="http://schemas.microsoft.com/office/drawing/2014/main" id="{C24955B6-9056-45E6-AE75-33576C37E8E0}"/>
                </a:ext>
              </a:extLst>
            </p:cNvPr>
            <p:cNvSpPr>
              <a:spLocks noChangeShapeType="1"/>
            </p:cNvSpPr>
            <p:nvPr/>
          </p:nvSpPr>
          <p:spPr bwMode="auto">
            <a:xfrm>
              <a:off x="2448" y="2294"/>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6" name="Group 54">
            <a:extLst>
              <a:ext uri="{FF2B5EF4-FFF2-40B4-BE49-F238E27FC236}">
                <a16:creationId xmlns:a16="http://schemas.microsoft.com/office/drawing/2014/main" id="{77193E06-28F6-49CE-90F3-D97D69D69B2F}"/>
              </a:ext>
            </a:extLst>
          </p:cNvPr>
          <p:cNvGrpSpPr>
            <a:grpSpLocks/>
          </p:cNvGrpSpPr>
          <p:nvPr/>
        </p:nvGrpSpPr>
        <p:grpSpPr bwMode="auto">
          <a:xfrm>
            <a:off x="3429000" y="671513"/>
            <a:ext cx="3429000" cy="2286000"/>
            <a:chOff x="1200" y="864"/>
            <a:chExt cx="2160" cy="1440"/>
          </a:xfrm>
        </p:grpSpPr>
        <p:sp>
          <p:nvSpPr>
            <p:cNvPr id="151592" name="Text Box 55">
              <a:extLst>
                <a:ext uri="{FF2B5EF4-FFF2-40B4-BE49-F238E27FC236}">
                  <a16:creationId xmlns:a16="http://schemas.microsoft.com/office/drawing/2014/main" id="{CA1EE031-A282-44BE-87A7-9DE1DFBAE39A}"/>
                </a:ext>
              </a:extLst>
            </p:cNvPr>
            <p:cNvSpPr txBox="1">
              <a:spLocks noChangeArrowheads="1"/>
            </p:cNvSpPr>
            <p:nvPr/>
          </p:nvSpPr>
          <p:spPr bwMode="auto">
            <a:xfrm>
              <a:off x="1200" y="864"/>
              <a:ext cx="1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Oxidation Sites</a:t>
              </a:r>
            </a:p>
          </p:txBody>
        </p:sp>
        <p:sp>
          <p:nvSpPr>
            <p:cNvPr id="151593" name="Line 56">
              <a:extLst>
                <a:ext uri="{FF2B5EF4-FFF2-40B4-BE49-F238E27FC236}">
                  <a16:creationId xmlns:a16="http://schemas.microsoft.com/office/drawing/2014/main" id="{DCBA441F-B893-4C46-AAB1-CB473F933823}"/>
                </a:ext>
              </a:extLst>
            </p:cNvPr>
            <p:cNvSpPr>
              <a:spLocks noChangeShapeType="1"/>
            </p:cNvSpPr>
            <p:nvPr/>
          </p:nvSpPr>
          <p:spPr bwMode="auto">
            <a:xfrm flipH="1">
              <a:off x="1248" y="1152"/>
              <a:ext cx="576" cy="1104"/>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51594" name="Line 57">
              <a:extLst>
                <a:ext uri="{FF2B5EF4-FFF2-40B4-BE49-F238E27FC236}">
                  <a16:creationId xmlns:a16="http://schemas.microsoft.com/office/drawing/2014/main" id="{B82C427F-B88C-48DB-8164-91CEDAE25607}"/>
                </a:ext>
              </a:extLst>
            </p:cNvPr>
            <p:cNvSpPr>
              <a:spLocks noChangeShapeType="1"/>
            </p:cNvSpPr>
            <p:nvPr/>
          </p:nvSpPr>
          <p:spPr bwMode="auto">
            <a:xfrm>
              <a:off x="1824" y="1152"/>
              <a:ext cx="336" cy="1152"/>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51595" name="Line 58">
              <a:extLst>
                <a:ext uri="{FF2B5EF4-FFF2-40B4-BE49-F238E27FC236}">
                  <a16:creationId xmlns:a16="http://schemas.microsoft.com/office/drawing/2014/main" id="{E89FB73C-9489-40F7-A4BD-00ABD61CA765}"/>
                </a:ext>
              </a:extLst>
            </p:cNvPr>
            <p:cNvSpPr>
              <a:spLocks noChangeShapeType="1"/>
            </p:cNvSpPr>
            <p:nvPr/>
          </p:nvSpPr>
          <p:spPr bwMode="auto">
            <a:xfrm>
              <a:off x="1824" y="1152"/>
              <a:ext cx="1536" cy="1104"/>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17" name="Group 59">
            <a:extLst>
              <a:ext uri="{FF2B5EF4-FFF2-40B4-BE49-F238E27FC236}">
                <a16:creationId xmlns:a16="http://schemas.microsoft.com/office/drawing/2014/main" id="{9BFBE07C-BF50-423C-ABF0-27F7B0F0AAF6}"/>
              </a:ext>
            </a:extLst>
          </p:cNvPr>
          <p:cNvGrpSpPr>
            <a:grpSpLocks/>
          </p:cNvGrpSpPr>
          <p:nvPr/>
        </p:nvGrpSpPr>
        <p:grpSpPr bwMode="auto">
          <a:xfrm>
            <a:off x="3048000" y="2957513"/>
            <a:ext cx="2320925" cy="2286000"/>
            <a:chOff x="960" y="2304"/>
            <a:chExt cx="1462" cy="1440"/>
          </a:xfrm>
        </p:grpSpPr>
        <p:sp>
          <p:nvSpPr>
            <p:cNvPr id="151588" name="Text Box 60">
              <a:extLst>
                <a:ext uri="{FF2B5EF4-FFF2-40B4-BE49-F238E27FC236}">
                  <a16:creationId xmlns:a16="http://schemas.microsoft.com/office/drawing/2014/main" id="{2F70DDF5-906A-4D9C-9A90-DF19472B9721}"/>
                </a:ext>
              </a:extLst>
            </p:cNvPr>
            <p:cNvSpPr txBox="1">
              <a:spLocks noChangeArrowheads="1"/>
            </p:cNvSpPr>
            <p:nvPr/>
          </p:nvSpPr>
          <p:spPr bwMode="auto">
            <a:xfrm>
              <a:off x="960" y="3456"/>
              <a:ext cx="14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Reduction Sites</a:t>
              </a:r>
            </a:p>
          </p:txBody>
        </p:sp>
        <p:sp>
          <p:nvSpPr>
            <p:cNvPr id="151589" name="Line 61">
              <a:extLst>
                <a:ext uri="{FF2B5EF4-FFF2-40B4-BE49-F238E27FC236}">
                  <a16:creationId xmlns:a16="http://schemas.microsoft.com/office/drawing/2014/main" id="{D449DC36-96E6-4736-87F9-62F0A836B7F8}"/>
                </a:ext>
              </a:extLst>
            </p:cNvPr>
            <p:cNvSpPr>
              <a:spLocks noChangeShapeType="1"/>
            </p:cNvSpPr>
            <p:nvPr/>
          </p:nvSpPr>
          <p:spPr bwMode="auto">
            <a:xfrm flipV="1">
              <a:off x="1632" y="2544"/>
              <a:ext cx="48" cy="912"/>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51590" name="Line 62">
              <a:extLst>
                <a:ext uri="{FF2B5EF4-FFF2-40B4-BE49-F238E27FC236}">
                  <a16:creationId xmlns:a16="http://schemas.microsoft.com/office/drawing/2014/main" id="{908E38A6-0E2C-4489-BCD1-DE50B4D94AA4}"/>
                </a:ext>
              </a:extLst>
            </p:cNvPr>
            <p:cNvSpPr>
              <a:spLocks noChangeShapeType="1"/>
            </p:cNvSpPr>
            <p:nvPr/>
          </p:nvSpPr>
          <p:spPr bwMode="auto">
            <a:xfrm flipV="1">
              <a:off x="1632" y="2592"/>
              <a:ext cx="576" cy="864"/>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51591" name="Line 63">
              <a:extLst>
                <a:ext uri="{FF2B5EF4-FFF2-40B4-BE49-F238E27FC236}">
                  <a16:creationId xmlns:a16="http://schemas.microsoft.com/office/drawing/2014/main" id="{7EBD36F2-1768-4AE2-B3AF-43952AF475CA}"/>
                </a:ext>
              </a:extLst>
            </p:cNvPr>
            <p:cNvSpPr>
              <a:spLocks noChangeShapeType="1"/>
            </p:cNvSpPr>
            <p:nvPr/>
          </p:nvSpPr>
          <p:spPr bwMode="auto">
            <a:xfrm flipH="1" flipV="1">
              <a:off x="1488" y="2304"/>
              <a:ext cx="144" cy="1152"/>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151572" name="Text Box 64">
            <a:extLst>
              <a:ext uri="{FF2B5EF4-FFF2-40B4-BE49-F238E27FC236}">
                <a16:creationId xmlns:a16="http://schemas.microsoft.com/office/drawing/2014/main" id="{E00EACFB-97AE-4446-81C5-BF704F208874}"/>
              </a:ext>
            </a:extLst>
          </p:cNvPr>
          <p:cNvSpPr txBox="1">
            <a:spLocks noChangeArrowheads="1"/>
          </p:cNvSpPr>
          <p:nvPr/>
        </p:nvSpPr>
        <p:spPr bwMode="auto">
          <a:xfrm>
            <a:off x="1905000" y="1738313"/>
            <a:ext cx="895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b="1">
                <a:solidFill>
                  <a:schemeClr val="tx1"/>
                </a:solidFill>
                <a:latin typeface="Arial" panose="020B0604020202020204" pitchFamily="34" charset="0"/>
                <a:cs typeface="Arial" panose="020B0604020202020204" pitchFamily="34" charset="0"/>
              </a:rPr>
              <a:t>PTH</a:t>
            </a:r>
          </a:p>
        </p:txBody>
      </p:sp>
      <p:sp>
        <p:nvSpPr>
          <p:cNvPr id="151573" name="Text Box 65">
            <a:extLst>
              <a:ext uri="{FF2B5EF4-FFF2-40B4-BE49-F238E27FC236}">
                <a16:creationId xmlns:a16="http://schemas.microsoft.com/office/drawing/2014/main" id="{843EAEA0-A472-4761-BDFC-FE25B9EE88AD}"/>
              </a:ext>
            </a:extLst>
          </p:cNvPr>
          <p:cNvSpPr txBox="1">
            <a:spLocks noChangeArrowheads="1"/>
          </p:cNvSpPr>
          <p:nvPr/>
        </p:nvSpPr>
        <p:spPr bwMode="auto">
          <a:xfrm>
            <a:off x="9220200" y="1738313"/>
            <a:ext cx="895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b="1">
                <a:solidFill>
                  <a:schemeClr val="tx1"/>
                </a:solidFill>
                <a:latin typeface="Arial" panose="020B0604020202020204" pitchFamily="34" charset="0"/>
                <a:cs typeface="Arial" panose="020B0604020202020204" pitchFamily="34" charset="0"/>
              </a:rPr>
              <a:t>PTH</a:t>
            </a:r>
          </a:p>
        </p:txBody>
      </p:sp>
      <p:sp>
        <p:nvSpPr>
          <p:cNvPr id="151574" name="Text Box 66">
            <a:extLst>
              <a:ext uri="{FF2B5EF4-FFF2-40B4-BE49-F238E27FC236}">
                <a16:creationId xmlns:a16="http://schemas.microsoft.com/office/drawing/2014/main" id="{ABBF4771-A474-41D1-91F0-286B130EAD3D}"/>
              </a:ext>
            </a:extLst>
          </p:cNvPr>
          <p:cNvSpPr txBox="1">
            <a:spLocks noChangeArrowheads="1"/>
          </p:cNvSpPr>
          <p:nvPr/>
        </p:nvSpPr>
        <p:spPr bwMode="auto">
          <a:xfrm>
            <a:off x="7432675" y="3567113"/>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Epoxy Resin</a:t>
            </a:r>
          </a:p>
        </p:txBody>
      </p:sp>
      <p:sp>
        <p:nvSpPr>
          <p:cNvPr id="151575" name="Text Box 67">
            <a:extLst>
              <a:ext uri="{FF2B5EF4-FFF2-40B4-BE49-F238E27FC236}">
                <a16:creationId xmlns:a16="http://schemas.microsoft.com/office/drawing/2014/main" id="{E5C5B3E9-83E1-4B4A-B1BC-4945441CB26B}"/>
              </a:ext>
            </a:extLst>
          </p:cNvPr>
          <p:cNvSpPr txBox="1">
            <a:spLocks noChangeArrowheads="1"/>
          </p:cNvSpPr>
          <p:nvPr/>
        </p:nvSpPr>
        <p:spPr bwMode="auto">
          <a:xfrm>
            <a:off x="7432675" y="1585913"/>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Epoxy Resin</a:t>
            </a:r>
          </a:p>
        </p:txBody>
      </p:sp>
      <p:sp>
        <p:nvSpPr>
          <p:cNvPr id="151576" name="Text Box 68">
            <a:extLst>
              <a:ext uri="{FF2B5EF4-FFF2-40B4-BE49-F238E27FC236}">
                <a16:creationId xmlns:a16="http://schemas.microsoft.com/office/drawing/2014/main" id="{B0E0EC1A-1CAB-4DB5-B5B1-2BFAA1619BAD}"/>
              </a:ext>
            </a:extLst>
          </p:cNvPr>
          <p:cNvSpPr txBox="1">
            <a:spLocks noChangeArrowheads="1"/>
          </p:cNvSpPr>
          <p:nvPr/>
        </p:nvSpPr>
        <p:spPr bwMode="auto">
          <a:xfrm>
            <a:off x="7586663" y="2195513"/>
            <a:ext cx="174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Glass Fiber</a:t>
            </a:r>
          </a:p>
        </p:txBody>
      </p:sp>
      <p:sp>
        <p:nvSpPr>
          <p:cNvPr id="1030213" name="Line 69">
            <a:extLst>
              <a:ext uri="{FF2B5EF4-FFF2-40B4-BE49-F238E27FC236}">
                <a16:creationId xmlns:a16="http://schemas.microsoft.com/office/drawing/2014/main" id="{99436475-E3D2-4EF6-8DF4-351E2F865B2F}"/>
              </a:ext>
            </a:extLst>
          </p:cNvPr>
          <p:cNvSpPr>
            <a:spLocks noChangeShapeType="1"/>
          </p:cNvSpPr>
          <p:nvPr/>
        </p:nvSpPr>
        <p:spPr bwMode="auto">
          <a:xfrm>
            <a:off x="2819400" y="2805113"/>
            <a:ext cx="6477000" cy="1587"/>
          </a:xfrm>
          <a:prstGeom prst="line">
            <a:avLst/>
          </a:prstGeom>
          <a:noFill/>
          <a:ln w="381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0214" name="Line 70">
            <a:extLst>
              <a:ext uri="{FF2B5EF4-FFF2-40B4-BE49-F238E27FC236}">
                <a16:creationId xmlns:a16="http://schemas.microsoft.com/office/drawing/2014/main" id="{02AAEA76-7D29-4C20-AA9E-E1A8287D8DDA}"/>
              </a:ext>
            </a:extLst>
          </p:cNvPr>
          <p:cNvSpPr>
            <a:spLocks noChangeShapeType="1"/>
          </p:cNvSpPr>
          <p:nvPr/>
        </p:nvSpPr>
        <p:spPr bwMode="auto">
          <a:xfrm>
            <a:off x="2819400" y="3425825"/>
            <a:ext cx="6477000" cy="1588"/>
          </a:xfrm>
          <a:prstGeom prst="line">
            <a:avLst/>
          </a:prstGeom>
          <a:noFill/>
          <a:ln w="381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5311" name="Group 79">
            <a:extLst>
              <a:ext uri="{FF2B5EF4-FFF2-40B4-BE49-F238E27FC236}">
                <a16:creationId xmlns:a16="http://schemas.microsoft.com/office/drawing/2014/main" id="{7AABA017-D7AE-4B16-8AF4-4EDCDE8E3437}"/>
              </a:ext>
            </a:extLst>
          </p:cNvPr>
          <p:cNvGrpSpPr>
            <a:grpSpLocks/>
          </p:cNvGrpSpPr>
          <p:nvPr/>
        </p:nvGrpSpPr>
        <p:grpSpPr bwMode="auto">
          <a:xfrm>
            <a:off x="7010400" y="2809875"/>
            <a:ext cx="2963863" cy="2433638"/>
            <a:chOff x="3456" y="2211"/>
            <a:chExt cx="1867" cy="1533"/>
          </a:xfrm>
        </p:grpSpPr>
        <p:sp>
          <p:nvSpPr>
            <p:cNvPr id="151585" name="Text Box 71">
              <a:extLst>
                <a:ext uri="{FF2B5EF4-FFF2-40B4-BE49-F238E27FC236}">
                  <a16:creationId xmlns:a16="http://schemas.microsoft.com/office/drawing/2014/main" id="{5282F60A-7C5B-45CC-8B0D-F0027FF9A8A8}"/>
                </a:ext>
              </a:extLst>
            </p:cNvPr>
            <p:cNvSpPr txBox="1">
              <a:spLocks noChangeArrowheads="1"/>
            </p:cNvSpPr>
            <p:nvPr/>
          </p:nvSpPr>
          <p:spPr bwMode="auto">
            <a:xfrm>
              <a:off x="3648" y="3456"/>
              <a:ext cx="16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Water Monolayers</a:t>
              </a:r>
            </a:p>
          </p:txBody>
        </p:sp>
        <p:sp>
          <p:nvSpPr>
            <p:cNvPr id="151586" name="Line 72">
              <a:extLst>
                <a:ext uri="{FF2B5EF4-FFF2-40B4-BE49-F238E27FC236}">
                  <a16:creationId xmlns:a16="http://schemas.microsoft.com/office/drawing/2014/main" id="{9BC93A7E-1FA5-4101-B95D-6A8AC1CA3AC2}"/>
                </a:ext>
              </a:extLst>
            </p:cNvPr>
            <p:cNvSpPr>
              <a:spLocks noChangeShapeType="1"/>
            </p:cNvSpPr>
            <p:nvPr/>
          </p:nvSpPr>
          <p:spPr bwMode="auto">
            <a:xfrm flipH="1" flipV="1">
              <a:off x="3456" y="2652"/>
              <a:ext cx="432" cy="816"/>
            </a:xfrm>
            <a:prstGeom prst="line">
              <a:avLst/>
            </a:prstGeom>
            <a:noFill/>
            <a:ln w="2857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51587" name="Line 73">
              <a:extLst>
                <a:ext uri="{FF2B5EF4-FFF2-40B4-BE49-F238E27FC236}">
                  <a16:creationId xmlns:a16="http://schemas.microsoft.com/office/drawing/2014/main" id="{4DD7A131-FE5D-420F-81F2-50A454D5DD98}"/>
                </a:ext>
              </a:extLst>
            </p:cNvPr>
            <p:cNvSpPr>
              <a:spLocks noChangeShapeType="1"/>
            </p:cNvSpPr>
            <p:nvPr/>
          </p:nvSpPr>
          <p:spPr bwMode="auto">
            <a:xfrm flipH="1" flipV="1">
              <a:off x="3648" y="2211"/>
              <a:ext cx="240" cy="1275"/>
            </a:xfrm>
            <a:prstGeom prst="line">
              <a:avLst/>
            </a:prstGeom>
            <a:noFill/>
            <a:ln w="2857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
        <p:nvSpPr>
          <p:cNvPr id="95306" name="Text Box 74">
            <a:extLst>
              <a:ext uri="{FF2B5EF4-FFF2-40B4-BE49-F238E27FC236}">
                <a16:creationId xmlns:a16="http://schemas.microsoft.com/office/drawing/2014/main" id="{291F59AF-CEB3-482F-BFDE-9FD9E7A68B26}"/>
              </a:ext>
            </a:extLst>
          </p:cNvPr>
          <p:cNvSpPr txBox="1">
            <a:spLocks noChangeArrowheads="1"/>
          </p:cNvSpPr>
          <p:nvPr/>
        </p:nvSpPr>
        <p:spPr bwMode="auto">
          <a:xfrm>
            <a:off x="7799388" y="2936875"/>
            <a:ext cx="151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latin typeface="Arial" panose="020B0604020202020204" pitchFamily="34" charset="0"/>
                <a:cs typeface="Arial" panose="020B0604020202020204" pitchFamily="34" charset="0"/>
              </a:rPr>
              <a:t>Delamination</a:t>
            </a:r>
          </a:p>
        </p:txBody>
      </p:sp>
      <p:sp>
        <p:nvSpPr>
          <p:cNvPr id="151581" name="Text Box 75">
            <a:extLst>
              <a:ext uri="{FF2B5EF4-FFF2-40B4-BE49-F238E27FC236}">
                <a16:creationId xmlns:a16="http://schemas.microsoft.com/office/drawing/2014/main" id="{9CCFAD03-FC14-48A1-9F98-204631F22459}"/>
              </a:ext>
            </a:extLst>
          </p:cNvPr>
          <p:cNvSpPr txBox="1">
            <a:spLocks noChangeArrowheads="1"/>
          </p:cNvSpPr>
          <p:nvPr/>
        </p:nvSpPr>
        <p:spPr bwMode="auto">
          <a:xfrm>
            <a:off x="2133600" y="774700"/>
            <a:ext cx="503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4400" b="1">
                <a:solidFill>
                  <a:schemeClr val="tx1"/>
                </a:solidFill>
                <a:cs typeface="Arial" panose="020B0604020202020204" pitchFamily="34" charset="0"/>
              </a:rPr>
              <a:t>+</a:t>
            </a:r>
          </a:p>
        </p:txBody>
      </p:sp>
      <p:sp>
        <p:nvSpPr>
          <p:cNvPr id="151582" name="Text Box 76">
            <a:extLst>
              <a:ext uri="{FF2B5EF4-FFF2-40B4-BE49-F238E27FC236}">
                <a16:creationId xmlns:a16="http://schemas.microsoft.com/office/drawing/2014/main" id="{17ACC82F-BF80-49A7-81EB-AA6C11207E93}"/>
              </a:ext>
            </a:extLst>
          </p:cNvPr>
          <p:cNvSpPr txBox="1">
            <a:spLocks noChangeArrowheads="1"/>
          </p:cNvSpPr>
          <p:nvPr/>
        </p:nvSpPr>
        <p:spPr bwMode="auto">
          <a:xfrm>
            <a:off x="9453563" y="865188"/>
            <a:ext cx="503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4400" b="1">
                <a:solidFill>
                  <a:schemeClr val="tx1"/>
                </a:solidFill>
                <a:cs typeface="Times New Roman" panose="02020603050405020304" pitchFamily="18" charset="0"/>
              </a:rPr>
              <a:t>−</a:t>
            </a:r>
          </a:p>
        </p:txBody>
      </p:sp>
      <p:sp>
        <p:nvSpPr>
          <p:cNvPr id="151583" name="Text Box 82">
            <a:extLst>
              <a:ext uri="{FF2B5EF4-FFF2-40B4-BE49-F238E27FC236}">
                <a16:creationId xmlns:a16="http://schemas.microsoft.com/office/drawing/2014/main" id="{E6ACA20C-5D9D-431A-B043-7F84B39A2FD2}"/>
              </a:ext>
            </a:extLst>
          </p:cNvPr>
          <p:cNvSpPr txBox="1">
            <a:spLocks noChangeArrowheads="1"/>
          </p:cNvSpPr>
          <p:nvPr/>
        </p:nvSpPr>
        <p:spPr bwMode="auto">
          <a:xfrm>
            <a:off x="1524000" y="5813425"/>
            <a:ext cx="9055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6688" indent="-166688">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714500" indent="-342900">
              <a:defRPr>
                <a:solidFill>
                  <a:schemeClr val="tx1"/>
                </a:solidFill>
                <a:latin typeface="Arial" panose="020B0604020202020204" pitchFamily="34" charset="0"/>
                <a:ea typeface="MS PGothic" panose="020B0600070205080204" pitchFamily="34" charset="-128"/>
              </a:defRPr>
            </a:lvl4pPr>
            <a:lvl5pPr marL="2171700" indent="-342900">
              <a:defRPr>
                <a:solidFill>
                  <a:schemeClr val="tx1"/>
                </a:solidFill>
                <a:latin typeface="Arial" panose="020B0604020202020204" pitchFamily="34" charset="0"/>
                <a:ea typeface="MS PGothic" panose="020B0600070205080204" pitchFamily="34" charset="-128"/>
              </a:defRPr>
            </a:lvl5pPr>
            <a:lvl6pPr marL="26289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61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33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05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Tx/>
              <a:buAutoNum type="arabicPeriod"/>
            </a:pPr>
            <a:r>
              <a:rPr lang="en-US" altLang="en-US" sz="1200" i="1">
                <a:latin typeface="Times New Roman" panose="02020603050405020304" pitchFamily="18" charset="0"/>
                <a:cs typeface="Arial" panose="020B0604020202020204" pitchFamily="34" charset="0"/>
              </a:rPr>
              <a:t>Rogers, K. L. (2005). An analytical and experimental investigation of filament formation in glass/epoxy composites (Doctoral dissertation).</a:t>
            </a:r>
          </a:p>
          <a:p>
            <a:pPr>
              <a:buFontTx/>
              <a:buAutoNum type="arabicPeriod"/>
            </a:pPr>
            <a:r>
              <a:rPr lang="en-US" altLang="en-US" sz="1200" i="1">
                <a:latin typeface="Times New Roman" panose="02020603050405020304" pitchFamily="18" charset="0"/>
                <a:cs typeface="Arial" panose="020B0604020202020204" pitchFamily="34" charset="0"/>
              </a:rPr>
              <a:t>Sood, B., &amp; Pecht, M. (2011). Conductive filament formation in printed circuit boards: effects of reflow conditions and flame retardants. Journal of Materials Science: Materials in Electronics, 22(10), 1602-1615.</a:t>
            </a:r>
          </a:p>
        </p:txBody>
      </p:sp>
      <p:sp>
        <p:nvSpPr>
          <p:cNvPr id="151584" name="Rectangle 1">
            <a:extLst>
              <a:ext uri="{FF2B5EF4-FFF2-40B4-BE49-F238E27FC236}">
                <a16:creationId xmlns:a16="http://schemas.microsoft.com/office/drawing/2014/main" id="{462D8DEF-EE7E-47DE-9138-9C201ABE1B57}"/>
              </a:ext>
            </a:extLst>
          </p:cNvPr>
          <p:cNvSpPr>
            <a:spLocks noChangeArrowheads="1"/>
          </p:cNvSpPr>
          <p:nvPr/>
        </p:nvSpPr>
        <p:spPr bwMode="auto">
          <a:xfrm>
            <a:off x="1698625" y="5241925"/>
            <a:ext cx="8724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b="1">
                <a:solidFill>
                  <a:schemeClr val="tx1"/>
                </a:solidFill>
                <a:cs typeface="Arial" panose="020B0604020202020204" pitchFamily="34" charset="0"/>
              </a:rPr>
              <a:t>A two step process: t</a:t>
            </a:r>
            <a:r>
              <a:rPr lang="en-US" altLang="en-US" b="1" baseline="-25000">
                <a:solidFill>
                  <a:schemeClr val="tx1"/>
                </a:solidFill>
                <a:cs typeface="Arial" panose="020B0604020202020204" pitchFamily="34" charset="0"/>
              </a:rPr>
              <a:t>failure </a:t>
            </a:r>
            <a:r>
              <a:rPr lang="en-US" altLang="en-US">
                <a:cs typeface="Arial" panose="020B0604020202020204" pitchFamily="34" charset="0"/>
              </a:rPr>
              <a:t>= t</a:t>
            </a:r>
            <a:r>
              <a:rPr lang="en-US" altLang="en-US" baseline="-25000">
                <a:cs typeface="Arial" panose="020B0604020202020204" pitchFamily="34" charset="0"/>
              </a:rPr>
              <a:t>1</a:t>
            </a:r>
            <a:r>
              <a:rPr lang="en-US" altLang="en-US" sz="1900">
                <a:cs typeface="Arial" panose="020B0604020202020204" pitchFamily="34" charset="0"/>
              </a:rPr>
              <a:t> </a:t>
            </a:r>
            <a:r>
              <a:rPr lang="en-US" altLang="en-US">
                <a:cs typeface="Arial" panose="020B0604020202020204" pitchFamily="34" charset="0"/>
              </a:rPr>
              <a:t>+ t</a:t>
            </a:r>
            <a:r>
              <a:rPr lang="en-US" altLang="en-US" baseline="-25000">
                <a:cs typeface="Arial" panose="020B0604020202020204" pitchFamily="34" charset="0"/>
              </a:rPr>
              <a:t>2 			</a:t>
            </a:r>
            <a:r>
              <a:rPr lang="en-US" altLang="en-US">
                <a:cs typeface="Arial" panose="020B0604020202020204" pitchFamily="34" charset="0"/>
              </a:rPr>
              <a:t>t</a:t>
            </a:r>
            <a:r>
              <a:rPr lang="en-US" altLang="en-US" sz="1900">
                <a:cs typeface="Arial" panose="020B0604020202020204" pitchFamily="34" charset="0"/>
              </a:rPr>
              <a:t>1</a:t>
            </a:r>
            <a:r>
              <a:rPr lang="en-US" altLang="en-US">
                <a:cs typeface="Arial" panose="020B0604020202020204" pitchFamily="34" charset="0"/>
              </a:rPr>
              <a:t>&gt;&gt; t</a:t>
            </a:r>
            <a:r>
              <a:rPr lang="en-US" altLang="en-US" sz="1900">
                <a:cs typeface="Arial" panose="020B0604020202020204" pitchFamily="34" charset="0"/>
              </a:rPr>
              <a:t>2</a:t>
            </a:r>
            <a:endParaRPr lang="en-US" altLang="en-US" sz="1600">
              <a:solidFill>
                <a:schemeClr val="tx1"/>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3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30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0302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0302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3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1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1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1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1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499"/>
                                          </p:stCondLst>
                                        </p:cTn>
                                        <p:tgtEl>
                                          <p:spTgt spid="1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499"/>
                                          </p:stCondLst>
                                        </p:cTn>
                                        <p:tgtEl>
                                          <p:spTgt spid="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499"/>
                                          </p:stCondLst>
                                        </p:cTn>
                                        <p:tgtEl>
                                          <p:spTgt spid="1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499"/>
                                          </p:stCondLst>
                                        </p:cTn>
                                        <p:tgtEl>
                                          <p:spTgt spid="9"/>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10" grpId="0" animBg="1"/>
      <p:bldP spid="9530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B8A194A7-A131-4EDF-94E6-07986CDA81D0}"/>
              </a:ext>
            </a:extLst>
          </p:cNvPr>
          <p:cNvSpPr>
            <a:spLocks noChangeArrowheads="1"/>
          </p:cNvSpPr>
          <p:nvPr/>
        </p:nvSpPr>
        <p:spPr bwMode="auto">
          <a:xfrm>
            <a:off x="1365250" y="379413"/>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200" b="1">
                <a:solidFill>
                  <a:schemeClr val="tx1"/>
                </a:solidFill>
                <a:cs typeface="Arial" panose="020B0604020202020204" pitchFamily="34" charset="0"/>
              </a:rPr>
              <a:t>PTH-PTH (6 mil) 10V, 85°C/85% RH</a:t>
            </a:r>
            <a:r>
              <a:rPr lang="en-US" altLang="en-US" sz="3200" b="1" baseline="30000">
                <a:solidFill>
                  <a:schemeClr val="tx1"/>
                </a:solidFill>
                <a:cs typeface="Arial" panose="020B0604020202020204" pitchFamily="34" charset="0"/>
              </a:rPr>
              <a:t> [1]</a:t>
            </a:r>
            <a:endParaRPr lang="en-US" altLang="en-US" sz="3200" b="1">
              <a:solidFill>
                <a:schemeClr val="tx1"/>
              </a:solidFill>
              <a:cs typeface="Arial" panose="020B0604020202020204" pitchFamily="34" charset="0"/>
            </a:endParaRPr>
          </a:p>
        </p:txBody>
      </p:sp>
      <p:pic>
        <p:nvPicPr>
          <p:cNvPr id="153602" name="Picture 4" descr="Picture1">
            <a:extLst>
              <a:ext uri="{FF2B5EF4-FFF2-40B4-BE49-F238E27FC236}">
                <a16:creationId xmlns:a16="http://schemas.microsoft.com/office/drawing/2014/main" id="{7DD9C0DD-DE7C-4FEC-AE07-093D6BD99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0" b="2040"/>
          <a:stretch>
            <a:fillRect/>
          </a:stretch>
        </p:blipFill>
        <p:spPr bwMode="auto">
          <a:xfrm>
            <a:off x="1628775" y="1085850"/>
            <a:ext cx="678815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6">
            <a:extLst>
              <a:ext uri="{FF2B5EF4-FFF2-40B4-BE49-F238E27FC236}">
                <a16:creationId xmlns:a16="http://schemas.microsoft.com/office/drawing/2014/main" id="{5862AD45-21CA-4F39-A4C5-9255713BE802}"/>
              </a:ext>
            </a:extLst>
          </p:cNvPr>
          <p:cNvSpPr>
            <a:spLocks noChangeArrowheads="1"/>
          </p:cNvSpPr>
          <p:nvPr/>
        </p:nvSpPr>
        <p:spPr bwMode="auto">
          <a:xfrm>
            <a:off x="8466138" y="1335088"/>
            <a:ext cx="2201862" cy="3463925"/>
          </a:xfrm>
          <a:prstGeom prst="rect">
            <a:avLst/>
          </a:prstGeom>
          <a:noFill/>
          <a:ln>
            <a:noFill/>
          </a:ln>
          <a:effectLst/>
        </p:spPr>
        <p:txBody>
          <a:bodyPr/>
          <a:lstStyle>
            <a:lvl1pPr marL="114300" indent="-114300">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buFontTx/>
              <a:buNone/>
              <a:defRPr/>
            </a:pPr>
            <a:r>
              <a:rPr lang="en-US" altLang="en-US" sz="1800" u="sng" dirty="0"/>
              <a:t>Factors</a:t>
            </a:r>
          </a:p>
          <a:p>
            <a:pPr>
              <a:defRPr/>
            </a:pPr>
            <a:r>
              <a:rPr lang="en-US" altLang="en-US" sz="1800" dirty="0"/>
              <a:t>Voltage gradient</a:t>
            </a:r>
          </a:p>
          <a:p>
            <a:pPr>
              <a:defRPr/>
            </a:pPr>
            <a:r>
              <a:rPr lang="en-US" altLang="en-US" sz="1800" dirty="0"/>
              <a:t>Humidity</a:t>
            </a:r>
          </a:p>
          <a:p>
            <a:pPr>
              <a:defRPr/>
            </a:pPr>
            <a:r>
              <a:rPr lang="en-US" altLang="en-US" sz="1800" dirty="0"/>
              <a:t>Conductor spacing</a:t>
            </a:r>
          </a:p>
          <a:p>
            <a:pPr>
              <a:defRPr/>
            </a:pPr>
            <a:r>
              <a:rPr lang="en-US" altLang="en-US" sz="1800" dirty="0"/>
              <a:t>Ion concentration in epoxy resin</a:t>
            </a:r>
          </a:p>
          <a:p>
            <a:pPr marL="0" indent="0">
              <a:buFontTx/>
              <a:buNone/>
              <a:defRPr/>
            </a:pPr>
            <a:endParaRPr lang="en-US" altLang="en-US" sz="1800" dirty="0"/>
          </a:p>
          <a:p>
            <a:pPr>
              <a:buFontTx/>
              <a:buNone/>
              <a:defRPr/>
            </a:pPr>
            <a:r>
              <a:rPr lang="en-US" altLang="en-US" sz="1800" u="sng" dirty="0"/>
              <a:t>Contributors</a:t>
            </a:r>
          </a:p>
          <a:p>
            <a:pPr>
              <a:defRPr/>
            </a:pPr>
            <a:r>
              <a:rPr lang="en-US" altLang="en-US" sz="1800" dirty="0"/>
              <a:t>Fiber/resin separation</a:t>
            </a:r>
          </a:p>
          <a:p>
            <a:pPr>
              <a:defRPr/>
            </a:pPr>
            <a:r>
              <a:rPr lang="en-US" altLang="en-US" sz="1800" dirty="0"/>
              <a:t>Thermal excursions</a:t>
            </a:r>
          </a:p>
          <a:p>
            <a:pPr>
              <a:defRPr/>
            </a:pPr>
            <a:r>
              <a:rPr lang="en-US" altLang="en-US" sz="1800" dirty="0"/>
              <a:t>Hollow fibers</a:t>
            </a:r>
          </a:p>
          <a:p>
            <a:pPr>
              <a:defRPr/>
            </a:pPr>
            <a:r>
              <a:rPr lang="en-US" altLang="en-US" sz="1800" dirty="0"/>
              <a:t>Wicking</a:t>
            </a:r>
          </a:p>
          <a:p>
            <a:pPr>
              <a:defRPr/>
            </a:pPr>
            <a:r>
              <a:rPr lang="en-US" altLang="en-US" sz="1800" dirty="0"/>
              <a:t>Drilling damage</a:t>
            </a:r>
          </a:p>
        </p:txBody>
      </p:sp>
      <p:sp>
        <p:nvSpPr>
          <p:cNvPr id="153604" name="Rectangle 3">
            <a:extLst>
              <a:ext uri="{FF2B5EF4-FFF2-40B4-BE49-F238E27FC236}">
                <a16:creationId xmlns:a16="http://schemas.microsoft.com/office/drawing/2014/main" id="{37EE1C12-5A9B-4DA9-92CC-D06AC151F1F1}"/>
              </a:ext>
            </a:extLst>
          </p:cNvPr>
          <p:cNvSpPr>
            <a:spLocks noChangeArrowheads="1"/>
          </p:cNvSpPr>
          <p:nvPr/>
        </p:nvSpPr>
        <p:spPr bwMode="auto">
          <a:xfrm>
            <a:off x="1682750" y="6003925"/>
            <a:ext cx="855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a:solidFill>
                  <a:schemeClr val="tx1"/>
                </a:solidFill>
                <a:cs typeface="Arial" panose="020B0604020202020204" pitchFamily="34" charset="0"/>
              </a:rPr>
              <a:t>[1] Sood, B., &amp; Pecht, M. (2011). Conductive filament formation in printed circuit boards: effects of reflow conditions and flame retardants. Journal of Materials Science: Materials in Electronics, 22(10), 1602-1615.</a:t>
            </a:r>
            <a:endParaRPr lang="en-US" altLang="en-US" sz="12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a:extLst>
              <a:ext uri="{FF2B5EF4-FFF2-40B4-BE49-F238E27FC236}">
                <a16:creationId xmlns:a16="http://schemas.microsoft.com/office/drawing/2014/main" id="{8730FFEE-1437-4608-9516-9E8473DD3186}"/>
              </a:ext>
            </a:extLst>
          </p:cNvPr>
          <p:cNvSpPr>
            <a:spLocks noGrp="1" noChangeArrowheads="1"/>
          </p:cNvSpPr>
          <p:nvPr>
            <p:ph type="title"/>
          </p:nvPr>
        </p:nvSpPr>
        <p:spPr>
          <a:xfrm>
            <a:off x="2016125" y="368300"/>
            <a:ext cx="8239125" cy="490538"/>
          </a:xfrm>
        </p:spPr>
        <p:txBody>
          <a:bodyPr>
            <a:normAutofit fontScale="90000"/>
          </a:bodyPr>
          <a:lstStyle/>
          <a:p>
            <a:pPr>
              <a:defRPr/>
            </a:pPr>
            <a:r>
              <a:rPr lang="en-US" altLang="en-US" dirty="0"/>
              <a:t>Importance of the Epoxy/Glass Interface </a:t>
            </a:r>
            <a:r>
              <a:rPr lang="en-US" altLang="en-US" baseline="30000" dirty="0"/>
              <a:t>[1] [2]</a:t>
            </a:r>
          </a:p>
        </p:txBody>
      </p:sp>
      <p:sp>
        <p:nvSpPr>
          <p:cNvPr id="154626" name="Rectangle 4">
            <a:extLst>
              <a:ext uri="{FF2B5EF4-FFF2-40B4-BE49-F238E27FC236}">
                <a16:creationId xmlns:a16="http://schemas.microsoft.com/office/drawing/2014/main" id="{4A0526C0-99D9-4B14-BB64-ED8EA0E33031}"/>
              </a:ext>
            </a:extLst>
          </p:cNvPr>
          <p:cNvSpPr>
            <a:spLocks noGrp="1" noChangeArrowheads="1"/>
          </p:cNvSpPr>
          <p:nvPr>
            <p:ph type="body" idx="1"/>
          </p:nvPr>
        </p:nvSpPr>
        <p:spPr>
          <a:xfrm>
            <a:off x="541338" y="917575"/>
            <a:ext cx="10058400" cy="8207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marL="0" indent="0">
              <a:buFontTx/>
              <a:buNone/>
            </a:pPr>
            <a:r>
              <a:rPr lang="en-US" altLang="en-US" sz="2400"/>
              <a:t>Path formation for CAF is often along the glass fiber to epoxy matrix interphase.</a:t>
            </a:r>
          </a:p>
        </p:txBody>
      </p:sp>
      <p:sp>
        <p:nvSpPr>
          <p:cNvPr id="154627" name="Rectangle 16">
            <a:extLst>
              <a:ext uri="{FF2B5EF4-FFF2-40B4-BE49-F238E27FC236}">
                <a16:creationId xmlns:a16="http://schemas.microsoft.com/office/drawing/2014/main" id="{C147D6E3-447A-4C62-AE44-B6BEDBF3D90A}"/>
              </a:ext>
            </a:extLst>
          </p:cNvPr>
          <p:cNvSpPr>
            <a:spLocks noChangeArrowheads="1"/>
          </p:cNvSpPr>
          <p:nvPr/>
        </p:nvSpPr>
        <p:spPr bwMode="auto">
          <a:xfrm>
            <a:off x="1055688" y="4891088"/>
            <a:ext cx="1026636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a:solidFill>
                  <a:schemeClr val="tx1"/>
                </a:solidFill>
                <a:cs typeface="Arial" panose="020B0604020202020204" pitchFamily="34" charset="0"/>
              </a:rPr>
              <a:t>Fiber/resin interphase delamination occurs due to coefficient of thermal expansion (CTE) mismatch (shear) induced weakening or bond degradation.</a:t>
            </a:r>
          </a:p>
        </p:txBody>
      </p:sp>
      <p:pic>
        <p:nvPicPr>
          <p:cNvPr id="154628" name="Picture 2">
            <a:extLst>
              <a:ext uri="{FF2B5EF4-FFF2-40B4-BE49-F238E27FC236}">
                <a16:creationId xmlns:a16="http://schemas.microsoft.com/office/drawing/2014/main" id="{ECC79C78-DD10-40AB-B162-B55E585E73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2000250"/>
            <a:ext cx="276225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3">
            <a:extLst>
              <a:ext uri="{FF2B5EF4-FFF2-40B4-BE49-F238E27FC236}">
                <a16:creationId xmlns:a16="http://schemas.microsoft.com/office/drawing/2014/main" id="{02A48B96-74AD-472E-A9FD-44DD234221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613" y="1966913"/>
            <a:ext cx="2852737"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4">
            <a:extLst>
              <a:ext uri="{FF2B5EF4-FFF2-40B4-BE49-F238E27FC236}">
                <a16:creationId xmlns:a16="http://schemas.microsoft.com/office/drawing/2014/main" id="{9FA16EA5-8604-4DDD-BBD1-A22E8B76E003}"/>
              </a:ext>
            </a:extLst>
          </p:cNvPr>
          <p:cNvSpPr>
            <a:spLocks noChangeArrowheads="1"/>
          </p:cNvSpPr>
          <p:nvPr/>
        </p:nvSpPr>
        <p:spPr bwMode="auto">
          <a:xfrm>
            <a:off x="8147050" y="4071938"/>
            <a:ext cx="29575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Times New Roman" panose="02020603050405020304" pitchFamily="18" charset="0"/>
              </a:rPr>
              <a:t>Path formation step (t</a:t>
            </a:r>
            <a:r>
              <a:rPr lang="en-US" altLang="en-US" sz="1600" baseline="-25000">
                <a:solidFill>
                  <a:schemeClr val="tx1"/>
                </a:solidFill>
                <a:cs typeface="Times New Roman" panose="02020603050405020304" pitchFamily="18" charset="0"/>
              </a:rPr>
              <a:t>1</a:t>
            </a:r>
            <a:r>
              <a:rPr lang="en-US" altLang="en-US" sz="1600">
                <a:solidFill>
                  <a:schemeClr val="tx1"/>
                </a:solidFill>
                <a:cs typeface="Times New Roman" panose="02020603050405020304" pitchFamily="18" charset="0"/>
              </a:rPr>
              <a:t>) for CAF is eliminated when hollow glass fibers are present.</a:t>
            </a:r>
          </a:p>
        </p:txBody>
      </p:sp>
      <p:sp>
        <p:nvSpPr>
          <p:cNvPr id="154631" name="Text Box 6">
            <a:extLst>
              <a:ext uri="{FF2B5EF4-FFF2-40B4-BE49-F238E27FC236}">
                <a16:creationId xmlns:a16="http://schemas.microsoft.com/office/drawing/2014/main" id="{C8BB07E6-DF34-406C-BEDD-4151B9644D3A}"/>
              </a:ext>
            </a:extLst>
          </p:cNvPr>
          <p:cNvSpPr txBox="1">
            <a:spLocks noChangeArrowheads="1"/>
          </p:cNvSpPr>
          <p:nvPr/>
        </p:nvSpPr>
        <p:spPr bwMode="auto">
          <a:xfrm>
            <a:off x="355600" y="5907088"/>
            <a:ext cx="101203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a:solidFill>
                  <a:schemeClr val="tx1"/>
                </a:solidFill>
                <a:cs typeface="Arial" panose="020B0604020202020204" pitchFamily="34" charset="0"/>
              </a:rPr>
              <a:t>[1] IPC-9691, User guide for the IPC-TM-650, method 2.6.25, conductive anodic filament (CAF) resistance and other internal electrochemical migration testing.</a:t>
            </a:r>
          </a:p>
          <a:p>
            <a:pPr>
              <a:spcBef>
                <a:spcPct val="0"/>
              </a:spcBef>
              <a:buFontTx/>
              <a:buNone/>
            </a:pPr>
            <a:r>
              <a:rPr lang="en-US" altLang="en-US" sz="1200">
                <a:solidFill>
                  <a:schemeClr val="tx1"/>
                </a:solidFill>
                <a:cs typeface="Arial" panose="020B0604020202020204" pitchFamily="34" charset="0"/>
              </a:rPr>
              <a:t>[2] Shukla, A. (1997). Hollow fibers in woven laminates. Print Circ Fab, 20(1), 30-32.</a:t>
            </a:r>
          </a:p>
        </p:txBody>
      </p:sp>
      <p:grpSp>
        <p:nvGrpSpPr>
          <p:cNvPr id="154632" name="Group 1">
            <a:extLst>
              <a:ext uri="{FF2B5EF4-FFF2-40B4-BE49-F238E27FC236}">
                <a16:creationId xmlns:a16="http://schemas.microsoft.com/office/drawing/2014/main" id="{46AF680A-3151-4EA6-85DE-5E070BDD14EC}"/>
              </a:ext>
            </a:extLst>
          </p:cNvPr>
          <p:cNvGrpSpPr>
            <a:grpSpLocks/>
          </p:cNvGrpSpPr>
          <p:nvPr/>
        </p:nvGrpSpPr>
        <p:grpSpPr bwMode="auto">
          <a:xfrm>
            <a:off x="8259763" y="1871663"/>
            <a:ext cx="2384425" cy="2206625"/>
            <a:chOff x="6432550" y="3294063"/>
            <a:chExt cx="2384425" cy="2206625"/>
          </a:xfrm>
        </p:grpSpPr>
        <p:pic>
          <p:nvPicPr>
            <p:cNvPr id="154633" name="Picture 3" descr="2-hollow-BSE_009">
              <a:extLst>
                <a:ext uri="{FF2B5EF4-FFF2-40B4-BE49-F238E27FC236}">
                  <a16:creationId xmlns:a16="http://schemas.microsoft.com/office/drawing/2014/main" id="{028A1E3A-B3F9-4AF1-A9D2-A69BF257A207}"/>
                </a:ext>
              </a:extLst>
            </p:cNvPr>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a:off x="6432550" y="3294063"/>
              <a:ext cx="238442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TextBox 11">
              <a:extLst>
                <a:ext uri="{FF2B5EF4-FFF2-40B4-BE49-F238E27FC236}">
                  <a16:creationId xmlns:a16="http://schemas.microsoft.com/office/drawing/2014/main" id="{558C4069-D200-4639-A165-DE0FEDEAE35A}"/>
                </a:ext>
              </a:extLst>
            </p:cNvPr>
            <p:cNvSpPr txBox="1">
              <a:spLocks noChangeArrowheads="1"/>
            </p:cNvSpPr>
            <p:nvPr/>
          </p:nvSpPr>
          <p:spPr bwMode="auto">
            <a:xfrm>
              <a:off x="6881813" y="3392488"/>
              <a:ext cx="125386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latin typeface="Arial" panose="020B0604020202020204" pitchFamily="34" charset="0"/>
                  <a:cs typeface="Arial" panose="020B0604020202020204" pitchFamily="34" charset="0"/>
                </a:rPr>
                <a:t>Hollow fiber</a:t>
              </a:r>
            </a:p>
          </p:txBody>
        </p:sp>
        <p:cxnSp>
          <p:nvCxnSpPr>
            <p:cNvPr id="154635" name="Straight Connector 3">
              <a:extLst>
                <a:ext uri="{FF2B5EF4-FFF2-40B4-BE49-F238E27FC236}">
                  <a16:creationId xmlns:a16="http://schemas.microsoft.com/office/drawing/2014/main" id="{E0C5361F-C3A8-430E-BC72-53EC50D86EA0}"/>
                </a:ext>
              </a:extLst>
            </p:cNvPr>
            <p:cNvCxnSpPr>
              <a:cxnSpLocks noChangeShapeType="1"/>
            </p:cNvCxnSpPr>
            <p:nvPr/>
          </p:nvCxnSpPr>
          <p:spPr bwMode="auto">
            <a:xfrm>
              <a:off x="8189913" y="5230813"/>
              <a:ext cx="501650" cy="9525"/>
            </a:xfrm>
            <a:prstGeom prst="line">
              <a:avLst/>
            </a:prstGeom>
            <a:noFill/>
            <a:ln w="57150" algn="ctr">
              <a:solidFill>
                <a:schemeClr val="bg1"/>
              </a:solidFill>
              <a:round/>
              <a:headEnd/>
              <a:tailEnd/>
            </a:ln>
            <a:extLst>
              <a:ext uri="{909E8E84-426E-40DD-AFC4-6F175D3DCCD1}">
                <a14:hiddenFill xmlns:a14="http://schemas.microsoft.com/office/drawing/2010/main">
                  <a:noFill/>
                </a14:hiddenFill>
              </a:ext>
            </a:extLst>
          </p:spPr>
        </p:cxnSp>
        <p:sp>
          <p:nvSpPr>
            <p:cNvPr id="154636" name="TextBox 6">
              <a:extLst>
                <a:ext uri="{FF2B5EF4-FFF2-40B4-BE49-F238E27FC236}">
                  <a16:creationId xmlns:a16="http://schemas.microsoft.com/office/drawing/2014/main" id="{E157BE4A-8158-455E-A764-1275D4D6DDDB}"/>
                </a:ext>
              </a:extLst>
            </p:cNvPr>
            <p:cNvSpPr txBox="1">
              <a:spLocks noChangeArrowheads="1"/>
            </p:cNvSpPr>
            <p:nvPr/>
          </p:nvSpPr>
          <p:spPr bwMode="auto">
            <a:xfrm>
              <a:off x="8180388" y="4935538"/>
              <a:ext cx="58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latin typeface="Arial" panose="020B0604020202020204" pitchFamily="34" charset="0"/>
                  <a:cs typeface="Arial" panose="020B0604020202020204" pitchFamily="34" charset="0"/>
                </a:rPr>
                <a:t>2um</a:t>
              </a: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4C198D58-DCEA-4F7C-A337-D34E45C666DF}"/>
              </a:ext>
            </a:extLst>
          </p:cNvPr>
          <p:cNvSpPr>
            <a:spLocks noGrp="1" noChangeArrowheads="1"/>
          </p:cNvSpPr>
          <p:nvPr>
            <p:ph type="title"/>
          </p:nvPr>
        </p:nvSpPr>
        <p:spPr>
          <a:xfrm>
            <a:off x="3724275" y="244475"/>
            <a:ext cx="4716463" cy="390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CAF Paths</a:t>
            </a:r>
          </a:p>
        </p:txBody>
      </p:sp>
      <p:sp>
        <p:nvSpPr>
          <p:cNvPr id="156674" name="Text Box 3">
            <a:extLst>
              <a:ext uri="{FF2B5EF4-FFF2-40B4-BE49-F238E27FC236}">
                <a16:creationId xmlns:a16="http://schemas.microsoft.com/office/drawing/2014/main" id="{11156BEC-BB7D-4ADC-9B2E-A00765792DB0}"/>
              </a:ext>
            </a:extLst>
          </p:cNvPr>
          <p:cNvSpPr txBox="1">
            <a:spLocks noChangeArrowheads="1"/>
          </p:cNvSpPr>
          <p:nvPr/>
        </p:nvSpPr>
        <p:spPr bwMode="auto">
          <a:xfrm>
            <a:off x="2773363" y="1466850"/>
            <a:ext cx="264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800" b="1">
                <a:solidFill>
                  <a:schemeClr val="tx1"/>
                </a:solidFill>
              </a:rPr>
              <a:t>A.</a:t>
            </a:r>
            <a:r>
              <a:rPr lang="en-US" altLang="en-US" sz="1800">
                <a:solidFill>
                  <a:schemeClr val="tx1"/>
                </a:solidFill>
              </a:rPr>
              <a:t> Between two plated-through holes (PTHs)</a:t>
            </a:r>
          </a:p>
        </p:txBody>
      </p:sp>
      <p:sp>
        <p:nvSpPr>
          <p:cNvPr id="156675" name="Text Box 4">
            <a:extLst>
              <a:ext uri="{FF2B5EF4-FFF2-40B4-BE49-F238E27FC236}">
                <a16:creationId xmlns:a16="http://schemas.microsoft.com/office/drawing/2014/main" id="{50ACE44C-844B-40DD-ABBE-ACD956C8AF3D}"/>
              </a:ext>
            </a:extLst>
          </p:cNvPr>
          <p:cNvSpPr txBox="1">
            <a:spLocks noChangeArrowheads="1"/>
          </p:cNvSpPr>
          <p:nvPr/>
        </p:nvSpPr>
        <p:spPr bwMode="auto">
          <a:xfrm>
            <a:off x="2773363" y="3108325"/>
            <a:ext cx="2365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800" b="1">
                <a:solidFill>
                  <a:schemeClr val="tx1"/>
                </a:solidFill>
              </a:rPr>
              <a:t>B.</a:t>
            </a:r>
            <a:r>
              <a:rPr lang="en-US" altLang="en-US" sz="1800">
                <a:solidFill>
                  <a:schemeClr val="tx1"/>
                </a:solidFill>
              </a:rPr>
              <a:t> Between two traces</a:t>
            </a:r>
          </a:p>
        </p:txBody>
      </p:sp>
      <p:sp>
        <p:nvSpPr>
          <p:cNvPr id="156676" name="Text Box 5">
            <a:extLst>
              <a:ext uri="{FF2B5EF4-FFF2-40B4-BE49-F238E27FC236}">
                <a16:creationId xmlns:a16="http://schemas.microsoft.com/office/drawing/2014/main" id="{FA821416-65F2-4C09-A311-0F9A65B3DA17}"/>
              </a:ext>
            </a:extLst>
          </p:cNvPr>
          <p:cNvSpPr txBox="1">
            <a:spLocks noChangeArrowheads="1"/>
          </p:cNvSpPr>
          <p:nvPr/>
        </p:nvSpPr>
        <p:spPr bwMode="auto">
          <a:xfrm>
            <a:off x="2773363" y="4605338"/>
            <a:ext cx="24241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800" b="1">
                <a:solidFill>
                  <a:schemeClr val="tx1"/>
                </a:solidFill>
              </a:rPr>
              <a:t>C.</a:t>
            </a:r>
            <a:r>
              <a:rPr lang="en-US" altLang="en-US" sz="1800">
                <a:solidFill>
                  <a:schemeClr val="tx1"/>
                </a:solidFill>
              </a:rPr>
              <a:t> Between a trace and a plated-through hole (PTH)</a:t>
            </a:r>
          </a:p>
        </p:txBody>
      </p:sp>
      <p:pic>
        <p:nvPicPr>
          <p:cNvPr id="156677" name="Picture 6" descr="CFF (PTH)">
            <a:extLst>
              <a:ext uri="{FF2B5EF4-FFF2-40B4-BE49-F238E27FC236}">
                <a16:creationId xmlns:a16="http://schemas.microsoft.com/office/drawing/2014/main" id="{3FCA954E-EDEA-4722-875D-1F5BCEB79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313" y="928688"/>
            <a:ext cx="36560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7" descr="PTH (trace and PTH)">
            <a:extLst>
              <a:ext uri="{FF2B5EF4-FFF2-40B4-BE49-F238E27FC236}">
                <a16:creationId xmlns:a16="http://schemas.microsoft.com/office/drawing/2014/main" id="{81A4A78D-E1BB-41F7-8E3B-B59167C5B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4184650"/>
            <a:ext cx="3473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8" descr="CFF (trace)">
            <a:extLst>
              <a:ext uri="{FF2B5EF4-FFF2-40B4-BE49-F238E27FC236}">
                <a16:creationId xmlns:a16="http://schemas.microsoft.com/office/drawing/2014/main" id="{86F00A30-8CBF-456B-B837-B2D2C313A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925" y="2678113"/>
            <a:ext cx="3656013"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Rectangle 1">
            <a:extLst>
              <a:ext uri="{FF2B5EF4-FFF2-40B4-BE49-F238E27FC236}">
                <a16:creationId xmlns:a16="http://schemas.microsoft.com/office/drawing/2014/main" id="{799DABE1-6CCC-4691-AC38-87B658CB4E7F}"/>
              </a:ext>
            </a:extLst>
          </p:cNvPr>
          <p:cNvSpPr>
            <a:spLocks noChangeArrowheads="1"/>
          </p:cNvSpPr>
          <p:nvPr/>
        </p:nvSpPr>
        <p:spPr bwMode="auto">
          <a:xfrm>
            <a:off x="257175" y="6069013"/>
            <a:ext cx="1193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i="1">
                <a:solidFill>
                  <a:schemeClr val="tx1"/>
                </a:solidFill>
                <a:latin typeface="Arial" panose="020B0604020202020204" pitchFamily="34" charset="0"/>
              </a:rPr>
              <a:t>Ref: Rogers, Keith, et al. "Conductive filament formation failure in a printed circuit board." Circuit World 25.3 (1999): 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a:extLst>
              <a:ext uri="{FF2B5EF4-FFF2-40B4-BE49-F238E27FC236}">
                <a16:creationId xmlns:a16="http://schemas.microsoft.com/office/drawing/2014/main" id="{8FD40226-D323-4DA5-AD05-E0EACA1D512E}"/>
              </a:ext>
            </a:extLst>
          </p:cNvPr>
          <p:cNvSpPr txBox="1">
            <a:spLocks noChangeArrowheads="1"/>
          </p:cNvSpPr>
          <p:nvPr/>
        </p:nvSpPr>
        <p:spPr bwMode="auto">
          <a:xfrm>
            <a:off x="338138" y="1555750"/>
            <a:ext cx="56229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rPr>
              <a:t>Reliability statisticians are interested in tracking system level failure data during the service life for logistical purposes, and in determining how the hazard rate curve looks. 	</a:t>
            </a:r>
          </a:p>
        </p:txBody>
      </p:sp>
      <p:grpSp>
        <p:nvGrpSpPr>
          <p:cNvPr id="35842" name="Group 4">
            <a:extLst>
              <a:ext uri="{FF2B5EF4-FFF2-40B4-BE49-F238E27FC236}">
                <a16:creationId xmlns:a16="http://schemas.microsoft.com/office/drawing/2014/main" id="{87130ED9-F1EA-4327-AEB6-727CDD1F9E81}"/>
              </a:ext>
            </a:extLst>
          </p:cNvPr>
          <p:cNvGrpSpPr>
            <a:grpSpLocks/>
          </p:cNvGrpSpPr>
          <p:nvPr/>
        </p:nvGrpSpPr>
        <p:grpSpPr bwMode="auto">
          <a:xfrm>
            <a:off x="6489700" y="736600"/>
            <a:ext cx="4097338" cy="2573338"/>
            <a:chOff x="3044" y="464"/>
            <a:chExt cx="2581" cy="1621"/>
          </a:xfrm>
        </p:grpSpPr>
        <p:sp>
          <p:nvSpPr>
            <p:cNvPr id="35872" name="Rectangle 5">
              <a:extLst>
                <a:ext uri="{FF2B5EF4-FFF2-40B4-BE49-F238E27FC236}">
                  <a16:creationId xmlns:a16="http://schemas.microsoft.com/office/drawing/2014/main" id="{833A2098-3E6B-49D3-B4D6-850C77418A5A}"/>
                </a:ext>
              </a:extLst>
            </p:cNvPr>
            <p:cNvSpPr>
              <a:spLocks noChangeArrowheads="1"/>
            </p:cNvSpPr>
            <p:nvPr/>
          </p:nvSpPr>
          <p:spPr bwMode="auto">
            <a:xfrm>
              <a:off x="3564" y="464"/>
              <a:ext cx="183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tx1"/>
                  </a:solidFill>
                  <a:latin typeface="Arial" panose="020B0604020202020204" pitchFamily="34" charset="0"/>
                </a:rPr>
                <a:t>Failure Distribution</a:t>
              </a:r>
            </a:p>
          </p:txBody>
        </p:sp>
        <p:sp>
          <p:nvSpPr>
            <p:cNvPr id="35873" name="Rectangle 6">
              <a:extLst>
                <a:ext uri="{FF2B5EF4-FFF2-40B4-BE49-F238E27FC236}">
                  <a16:creationId xmlns:a16="http://schemas.microsoft.com/office/drawing/2014/main" id="{B23E5BA7-090C-427E-AC73-D0D03B32E68A}"/>
                </a:ext>
              </a:extLst>
            </p:cNvPr>
            <p:cNvSpPr>
              <a:spLocks noChangeArrowheads="1"/>
            </p:cNvSpPr>
            <p:nvPr/>
          </p:nvSpPr>
          <p:spPr bwMode="auto">
            <a:xfrm>
              <a:off x="3044" y="493"/>
              <a:ext cx="2581" cy="1592"/>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35874" name="Text Box 7">
              <a:extLst>
                <a:ext uri="{FF2B5EF4-FFF2-40B4-BE49-F238E27FC236}">
                  <a16:creationId xmlns:a16="http://schemas.microsoft.com/office/drawing/2014/main" id="{B0039B0F-CF8B-4496-B511-5B01431AE53F}"/>
                </a:ext>
              </a:extLst>
            </p:cNvPr>
            <p:cNvSpPr txBox="1">
              <a:spLocks noChangeArrowheads="1"/>
            </p:cNvSpPr>
            <p:nvPr/>
          </p:nvSpPr>
          <p:spPr bwMode="auto">
            <a:xfrm>
              <a:off x="3968" y="640"/>
              <a:ext cx="7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tx1"/>
                  </a:solidFill>
                </a:rPr>
                <a:t>(Weibull)</a:t>
              </a:r>
            </a:p>
          </p:txBody>
        </p:sp>
        <p:sp>
          <p:nvSpPr>
            <p:cNvPr id="35875" name="Text Box 8">
              <a:extLst>
                <a:ext uri="{FF2B5EF4-FFF2-40B4-BE49-F238E27FC236}">
                  <a16:creationId xmlns:a16="http://schemas.microsoft.com/office/drawing/2014/main" id="{7F53E1D6-334B-49BF-BE17-73328AA39C61}"/>
                </a:ext>
              </a:extLst>
            </p:cNvPr>
            <p:cNvSpPr txBox="1">
              <a:spLocks noChangeArrowheads="1"/>
            </p:cNvSpPr>
            <p:nvPr/>
          </p:nvSpPr>
          <p:spPr bwMode="auto">
            <a:xfrm>
              <a:off x="5122" y="1844"/>
              <a:ext cx="4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600" b="1">
                  <a:solidFill>
                    <a:schemeClr val="tx1"/>
                  </a:solidFill>
                </a:rPr>
                <a:t>time</a:t>
              </a:r>
            </a:p>
          </p:txBody>
        </p:sp>
        <p:sp>
          <p:nvSpPr>
            <p:cNvPr id="35876" name="Line 9">
              <a:extLst>
                <a:ext uri="{FF2B5EF4-FFF2-40B4-BE49-F238E27FC236}">
                  <a16:creationId xmlns:a16="http://schemas.microsoft.com/office/drawing/2014/main" id="{25617DF2-8B28-4A14-96A1-661FE6A9065C}"/>
                </a:ext>
              </a:extLst>
            </p:cNvPr>
            <p:cNvSpPr>
              <a:spLocks noChangeShapeType="1"/>
            </p:cNvSpPr>
            <p:nvPr/>
          </p:nvSpPr>
          <p:spPr bwMode="auto">
            <a:xfrm>
              <a:off x="3277" y="742"/>
              <a:ext cx="0" cy="1124"/>
            </a:xfrm>
            <a:prstGeom prst="line">
              <a:avLst/>
            </a:prstGeom>
            <a:noFill/>
            <a:ln w="28575">
              <a:solidFill>
                <a:schemeClr val="tx1"/>
              </a:solidFill>
              <a:round/>
              <a:headEnd type="stealth" w="lg"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77" name="Line 10">
              <a:extLst>
                <a:ext uri="{FF2B5EF4-FFF2-40B4-BE49-F238E27FC236}">
                  <a16:creationId xmlns:a16="http://schemas.microsoft.com/office/drawing/2014/main" id="{975A83CC-B008-4F81-92F3-83A120022CC4}"/>
                </a:ext>
              </a:extLst>
            </p:cNvPr>
            <p:cNvSpPr>
              <a:spLocks noChangeShapeType="1"/>
            </p:cNvSpPr>
            <p:nvPr/>
          </p:nvSpPr>
          <p:spPr bwMode="auto">
            <a:xfrm>
              <a:off x="3255" y="1869"/>
              <a:ext cx="2313" cy="0"/>
            </a:xfrm>
            <a:prstGeom prst="line">
              <a:avLst/>
            </a:prstGeom>
            <a:noFill/>
            <a:ln w="28575">
              <a:solidFill>
                <a:schemeClr val="tx1"/>
              </a:solidFill>
              <a:round/>
              <a:headEnd type="none" w="sm" len="sm"/>
              <a:tailEnd type="stealth" w="lg" len="med"/>
            </a:ln>
            <a:extLst>
              <a:ext uri="{909E8E84-426E-40DD-AFC4-6F175D3DCCD1}">
                <a14:hiddenFill xmlns:a14="http://schemas.microsoft.com/office/drawing/2010/main">
                  <a:noFill/>
                </a14:hiddenFill>
              </a:ext>
            </a:extLst>
          </p:spPr>
          <p:txBody>
            <a:bodyPr wrap="none" anchor="ctr"/>
            <a:lstStyle/>
            <a:p>
              <a:endParaRPr lang="en-US"/>
            </a:p>
          </p:txBody>
        </p:sp>
        <p:sp>
          <p:nvSpPr>
            <p:cNvPr id="35878" name="Text Box 11">
              <a:extLst>
                <a:ext uri="{FF2B5EF4-FFF2-40B4-BE49-F238E27FC236}">
                  <a16:creationId xmlns:a16="http://schemas.microsoft.com/office/drawing/2014/main" id="{F36551C9-5A71-48FE-98FF-8EC468300401}"/>
                </a:ext>
              </a:extLst>
            </p:cNvPr>
            <p:cNvSpPr txBox="1">
              <a:spLocks noChangeArrowheads="1"/>
            </p:cNvSpPr>
            <p:nvPr/>
          </p:nvSpPr>
          <p:spPr bwMode="auto">
            <a:xfrm rot="-5400000">
              <a:off x="2946" y="777"/>
              <a:ext cx="4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600" b="1">
                  <a:solidFill>
                    <a:schemeClr val="tx1"/>
                  </a:solidFill>
                </a:rPr>
                <a:t>f(t)</a:t>
              </a:r>
            </a:p>
          </p:txBody>
        </p:sp>
        <p:sp>
          <p:nvSpPr>
            <p:cNvPr id="35879" name="Text Box 12">
              <a:extLst>
                <a:ext uri="{FF2B5EF4-FFF2-40B4-BE49-F238E27FC236}">
                  <a16:creationId xmlns:a16="http://schemas.microsoft.com/office/drawing/2014/main" id="{3E028EEE-5F87-4847-983F-8B327908AFB8}"/>
                </a:ext>
              </a:extLst>
            </p:cNvPr>
            <p:cNvSpPr txBox="1">
              <a:spLocks noChangeArrowheads="1"/>
            </p:cNvSpPr>
            <p:nvPr/>
          </p:nvSpPr>
          <p:spPr bwMode="auto">
            <a:xfrm>
              <a:off x="3345" y="846"/>
              <a:ext cx="10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rgbClr val="FF3300"/>
                  </a:solidFill>
                </a:rPr>
                <a:t>Hyper-exponential</a:t>
              </a:r>
            </a:p>
          </p:txBody>
        </p:sp>
        <p:sp>
          <p:nvSpPr>
            <p:cNvPr id="35880" name="Text Box 13">
              <a:extLst>
                <a:ext uri="{FF2B5EF4-FFF2-40B4-BE49-F238E27FC236}">
                  <a16:creationId xmlns:a16="http://schemas.microsoft.com/office/drawing/2014/main" id="{C06E5A0F-4616-42C6-AEF7-2CC8C34BEC1D}"/>
                </a:ext>
              </a:extLst>
            </p:cNvPr>
            <p:cNvSpPr txBox="1">
              <a:spLocks noChangeArrowheads="1"/>
            </p:cNvSpPr>
            <p:nvPr/>
          </p:nvSpPr>
          <p:spPr bwMode="auto">
            <a:xfrm>
              <a:off x="3358" y="1016"/>
              <a:ext cx="48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400" b="1">
                  <a:solidFill>
                    <a:srgbClr val="FF3300"/>
                  </a:solidFill>
                  <a:sym typeface="Symbol" panose="05050102010706020507" pitchFamily="18" charset="2"/>
                </a:rPr>
                <a:t> &lt;1</a:t>
              </a:r>
            </a:p>
          </p:txBody>
        </p:sp>
        <p:sp>
          <p:nvSpPr>
            <p:cNvPr id="35881" name="Freeform 14">
              <a:extLst>
                <a:ext uri="{FF2B5EF4-FFF2-40B4-BE49-F238E27FC236}">
                  <a16:creationId xmlns:a16="http://schemas.microsoft.com/office/drawing/2014/main" id="{F464BC01-E341-4232-A684-1380138DA896}"/>
                </a:ext>
              </a:extLst>
            </p:cNvPr>
            <p:cNvSpPr>
              <a:spLocks/>
            </p:cNvSpPr>
            <p:nvPr/>
          </p:nvSpPr>
          <p:spPr bwMode="auto">
            <a:xfrm>
              <a:off x="3289" y="822"/>
              <a:ext cx="326" cy="921"/>
            </a:xfrm>
            <a:custGeom>
              <a:avLst/>
              <a:gdLst>
                <a:gd name="T0" fmla="*/ 0 w 603"/>
                <a:gd name="T1" fmla="*/ 0 h 1913"/>
                <a:gd name="T2" fmla="*/ 1 w 603"/>
                <a:gd name="T3" fmla="*/ 0 h 1913"/>
                <a:gd name="T4" fmla="*/ 1 w 603"/>
                <a:gd name="T5" fmla="*/ 0 h 1913"/>
                <a:gd name="T6" fmla="*/ 0 60000 65536"/>
                <a:gd name="T7" fmla="*/ 0 60000 65536"/>
                <a:gd name="T8" fmla="*/ 0 60000 65536"/>
                <a:gd name="T9" fmla="*/ 0 w 603"/>
                <a:gd name="T10" fmla="*/ 0 h 1913"/>
                <a:gd name="T11" fmla="*/ 603 w 603"/>
                <a:gd name="T12" fmla="*/ 1913 h 1913"/>
              </a:gdLst>
              <a:ahLst/>
              <a:cxnLst>
                <a:cxn ang="T6">
                  <a:pos x="T0" y="T1"/>
                </a:cxn>
                <a:cxn ang="T7">
                  <a:pos x="T2" y="T3"/>
                </a:cxn>
                <a:cxn ang="T8">
                  <a:pos x="T4" y="T5"/>
                </a:cxn>
              </a:cxnLst>
              <a:rect l="T9" t="T10" r="T11" b="T12"/>
              <a:pathLst>
                <a:path w="603" h="1913">
                  <a:moveTo>
                    <a:pt x="0" y="0"/>
                  </a:moveTo>
                  <a:cubicBezTo>
                    <a:pt x="28" y="148"/>
                    <a:pt x="76" y="572"/>
                    <a:pt x="176" y="891"/>
                  </a:cubicBezTo>
                  <a:cubicBezTo>
                    <a:pt x="276" y="1210"/>
                    <a:pt x="514" y="1700"/>
                    <a:pt x="603" y="1913"/>
                  </a:cubicBezTo>
                </a:path>
              </a:pathLst>
            </a:custGeom>
            <a:noFill/>
            <a:ln w="38100" cap="flat" cmpd="sng">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82" name="Text Box 15">
              <a:extLst>
                <a:ext uri="{FF2B5EF4-FFF2-40B4-BE49-F238E27FC236}">
                  <a16:creationId xmlns:a16="http://schemas.microsoft.com/office/drawing/2014/main" id="{2DDB695D-B1BE-48F3-805A-7E0A7941043F}"/>
                </a:ext>
              </a:extLst>
            </p:cNvPr>
            <p:cNvSpPr txBox="1">
              <a:spLocks noChangeArrowheads="1"/>
            </p:cNvSpPr>
            <p:nvPr/>
          </p:nvSpPr>
          <p:spPr bwMode="auto">
            <a:xfrm>
              <a:off x="3621" y="1325"/>
              <a:ext cx="7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00B0F0"/>
                  </a:solidFill>
                </a:rPr>
                <a:t>exponential</a:t>
              </a:r>
            </a:p>
          </p:txBody>
        </p:sp>
        <p:sp>
          <p:nvSpPr>
            <p:cNvPr id="35883" name="Text Box 16">
              <a:extLst>
                <a:ext uri="{FF2B5EF4-FFF2-40B4-BE49-F238E27FC236}">
                  <a16:creationId xmlns:a16="http://schemas.microsoft.com/office/drawing/2014/main" id="{3259D2B3-15B7-4D6A-B47C-C7D8E2437165}"/>
                </a:ext>
              </a:extLst>
            </p:cNvPr>
            <p:cNvSpPr txBox="1">
              <a:spLocks noChangeArrowheads="1"/>
            </p:cNvSpPr>
            <p:nvPr/>
          </p:nvSpPr>
          <p:spPr bwMode="auto">
            <a:xfrm>
              <a:off x="3854" y="1437"/>
              <a:ext cx="5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rgbClr val="00B0F0"/>
                  </a:solidFill>
                  <a:sym typeface="Symbol" panose="05050102010706020507" pitchFamily="18" charset="2"/>
                </a:rPr>
                <a:t> =1</a:t>
              </a:r>
            </a:p>
          </p:txBody>
        </p:sp>
        <p:sp>
          <p:nvSpPr>
            <p:cNvPr id="35884" name="Freeform 17">
              <a:extLst>
                <a:ext uri="{FF2B5EF4-FFF2-40B4-BE49-F238E27FC236}">
                  <a16:creationId xmlns:a16="http://schemas.microsoft.com/office/drawing/2014/main" id="{6C612363-113B-44E3-9C56-292E0FD3F736}"/>
                </a:ext>
              </a:extLst>
            </p:cNvPr>
            <p:cNvSpPr>
              <a:spLocks/>
            </p:cNvSpPr>
            <p:nvPr/>
          </p:nvSpPr>
          <p:spPr bwMode="auto">
            <a:xfrm>
              <a:off x="3287" y="1221"/>
              <a:ext cx="1281" cy="566"/>
            </a:xfrm>
            <a:custGeom>
              <a:avLst/>
              <a:gdLst>
                <a:gd name="T0" fmla="*/ 0 w 2367"/>
                <a:gd name="T1" fmla="*/ 0 h 1356"/>
                <a:gd name="T2" fmla="*/ 1 w 2367"/>
                <a:gd name="T3" fmla="*/ 0 h 1356"/>
                <a:gd name="T4" fmla="*/ 1 w 2367"/>
                <a:gd name="T5" fmla="*/ 0 h 1356"/>
                <a:gd name="T6" fmla="*/ 1 w 2367"/>
                <a:gd name="T7" fmla="*/ 0 h 1356"/>
                <a:gd name="T8" fmla="*/ 1 w 2367"/>
                <a:gd name="T9" fmla="*/ 0 h 1356"/>
                <a:gd name="T10" fmla="*/ 0 60000 65536"/>
                <a:gd name="T11" fmla="*/ 0 60000 65536"/>
                <a:gd name="T12" fmla="*/ 0 60000 65536"/>
                <a:gd name="T13" fmla="*/ 0 60000 65536"/>
                <a:gd name="T14" fmla="*/ 0 60000 65536"/>
                <a:gd name="T15" fmla="*/ 0 w 2367"/>
                <a:gd name="T16" fmla="*/ 0 h 1356"/>
                <a:gd name="T17" fmla="*/ 2367 w 2367"/>
                <a:gd name="T18" fmla="*/ 1356 h 1356"/>
              </a:gdLst>
              <a:ahLst/>
              <a:cxnLst>
                <a:cxn ang="T10">
                  <a:pos x="T0" y="T1"/>
                </a:cxn>
                <a:cxn ang="T11">
                  <a:pos x="T2" y="T3"/>
                </a:cxn>
                <a:cxn ang="T12">
                  <a:pos x="T4" y="T5"/>
                </a:cxn>
                <a:cxn ang="T13">
                  <a:pos x="T6" y="T7"/>
                </a:cxn>
                <a:cxn ang="T14">
                  <a:pos x="T8" y="T9"/>
                </a:cxn>
              </a:cxnLst>
              <a:rect l="T15" t="T16" r="T17" b="T18"/>
              <a:pathLst>
                <a:path w="2367" h="1356">
                  <a:moveTo>
                    <a:pt x="0" y="0"/>
                  </a:moveTo>
                  <a:cubicBezTo>
                    <a:pt x="133" y="119"/>
                    <a:pt x="458" y="517"/>
                    <a:pt x="799" y="725"/>
                  </a:cubicBezTo>
                  <a:cubicBezTo>
                    <a:pt x="1140" y="933"/>
                    <a:pt x="1790" y="1146"/>
                    <a:pt x="2049" y="1250"/>
                  </a:cubicBezTo>
                  <a:cubicBezTo>
                    <a:pt x="2308" y="1354"/>
                    <a:pt x="2335" y="1340"/>
                    <a:pt x="2351" y="1348"/>
                  </a:cubicBezTo>
                  <a:cubicBezTo>
                    <a:pt x="2367" y="1356"/>
                    <a:pt x="2188" y="1308"/>
                    <a:pt x="2145" y="1298"/>
                  </a:cubicBezTo>
                </a:path>
              </a:pathLst>
            </a:custGeom>
            <a:noFill/>
            <a:ln w="38100" cap="flat" cmpd="sng">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5885" name="Group 18">
              <a:extLst>
                <a:ext uri="{FF2B5EF4-FFF2-40B4-BE49-F238E27FC236}">
                  <a16:creationId xmlns:a16="http://schemas.microsoft.com/office/drawing/2014/main" id="{2305D5FA-7209-428C-874C-3050905BC2E7}"/>
                </a:ext>
              </a:extLst>
            </p:cNvPr>
            <p:cNvGrpSpPr>
              <a:grpSpLocks/>
            </p:cNvGrpSpPr>
            <p:nvPr/>
          </p:nvGrpSpPr>
          <p:grpSpPr bwMode="auto">
            <a:xfrm>
              <a:off x="4336" y="976"/>
              <a:ext cx="1240" cy="882"/>
              <a:chOff x="4174" y="1550"/>
              <a:chExt cx="1240" cy="1189"/>
            </a:xfrm>
          </p:grpSpPr>
          <p:sp>
            <p:nvSpPr>
              <p:cNvPr id="35886" name="Text Box 19">
                <a:extLst>
                  <a:ext uri="{FF2B5EF4-FFF2-40B4-BE49-F238E27FC236}">
                    <a16:creationId xmlns:a16="http://schemas.microsoft.com/office/drawing/2014/main" id="{0184A6C7-9187-4E4C-A4C7-2CE64936E0D0}"/>
                  </a:ext>
                </a:extLst>
              </p:cNvPr>
              <p:cNvSpPr txBox="1">
                <a:spLocks noChangeArrowheads="1"/>
              </p:cNvSpPr>
              <p:nvPr/>
            </p:nvSpPr>
            <p:spPr bwMode="auto">
              <a:xfrm>
                <a:off x="4727" y="1607"/>
                <a:ext cx="68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sym typeface="Symbol" panose="05050102010706020507" pitchFamily="18" charset="2"/>
                  </a:rPr>
                  <a:t> &gt; 1</a:t>
                </a:r>
              </a:p>
            </p:txBody>
          </p:sp>
          <p:sp>
            <p:nvSpPr>
              <p:cNvPr id="35887" name="Freeform 20">
                <a:extLst>
                  <a:ext uri="{FF2B5EF4-FFF2-40B4-BE49-F238E27FC236}">
                    <a16:creationId xmlns:a16="http://schemas.microsoft.com/office/drawing/2014/main" id="{26EC252D-B7C7-4AEB-A825-FE05E6039720}"/>
                  </a:ext>
                </a:extLst>
              </p:cNvPr>
              <p:cNvSpPr>
                <a:spLocks/>
              </p:cNvSpPr>
              <p:nvPr/>
            </p:nvSpPr>
            <p:spPr bwMode="auto">
              <a:xfrm>
                <a:off x="4174" y="1550"/>
                <a:ext cx="1182" cy="1189"/>
              </a:xfrm>
              <a:custGeom>
                <a:avLst/>
                <a:gdLst>
                  <a:gd name="T0" fmla="*/ 1 w 2291"/>
                  <a:gd name="T1" fmla="*/ 5905 h 1121"/>
                  <a:gd name="T2" fmla="*/ 1 w 2291"/>
                  <a:gd name="T3" fmla="*/ 5302 h 1121"/>
                  <a:gd name="T4" fmla="*/ 1 w 2291"/>
                  <a:gd name="T5" fmla="*/ 4959 h 1121"/>
                  <a:gd name="T6" fmla="*/ 1 w 2291"/>
                  <a:gd name="T7" fmla="*/ 4583 h 1121"/>
                  <a:gd name="T8" fmla="*/ 1 w 2291"/>
                  <a:gd name="T9" fmla="*/ 4178 h 1121"/>
                  <a:gd name="T10" fmla="*/ 1 w 2291"/>
                  <a:gd name="T11" fmla="*/ 3542 h 1121"/>
                  <a:gd name="T12" fmla="*/ 1 w 2291"/>
                  <a:gd name="T13" fmla="*/ 3155 h 1121"/>
                  <a:gd name="T14" fmla="*/ 1 w 2291"/>
                  <a:gd name="T15" fmla="*/ 2616 h 1121"/>
                  <a:gd name="T16" fmla="*/ 1 w 2291"/>
                  <a:gd name="T17" fmla="*/ 2279 h 1121"/>
                  <a:gd name="T18" fmla="*/ 1 w 2291"/>
                  <a:gd name="T19" fmla="*/ 1886 h 1121"/>
                  <a:gd name="T20" fmla="*/ 1 w 2291"/>
                  <a:gd name="T21" fmla="*/ 1452 h 1121"/>
                  <a:gd name="T22" fmla="*/ 1 w 2291"/>
                  <a:gd name="T23" fmla="*/ 971 h 1121"/>
                  <a:gd name="T24" fmla="*/ 1 w 2291"/>
                  <a:gd name="T25" fmla="*/ 529 h 1121"/>
                  <a:gd name="T26" fmla="*/ 1 w 2291"/>
                  <a:gd name="T27" fmla="*/ 348 h 1121"/>
                  <a:gd name="T28" fmla="*/ 1 w 2291"/>
                  <a:gd name="T29" fmla="*/ 208 h 1121"/>
                  <a:gd name="T30" fmla="*/ 1 w 2291"/>
                  <a:gd name="T31" fmla="*/ 111 h 1121"/>
                  <a:gd name="T32" fmla="*/ 1 w 2291"/>
                  <a:gd name="T33" fmla="*/ 58 h 1121"/>
                  <a:gd name="T34" fmla="*/ 1 w 2291"/>
                  <a:gd name="T35" fmla="*/ 2 h 1121"/>
                  <a:gd name="T36" fmla="*/ 1 w 2291"/>
                  <a:gd name="T37" fmla="*/ 5 h 1121"/>
                  <a:gd name="T38" fmla="*/ 1 w 2291"/>
                  <a:gd name="T39" fmla="*/ 7 h 1121"/>
                  <a:gd name="T40" fmla="*/ 1 w 2291"/>
                  <a:gd name="T41" fmla="*/ 2 h 1121"/>
                  <a:gd name="T42" fmla="*/ 1 w 2291"/>
                  <a:gd name="T43" fmla="*/ 0 h 1121"/>
                  <a:gd name="T44" fmla="*/ 1 w 2291"/>
                  <a:gd name="T45" fmla="*/ 4 h 1121"/>
                  <a:gd name="T46" fmla="*/ 1 w 2291"/>
                  <a:gd name="T47" fmla="*/ 8 h 1121"/>
                  <a:gd name="T48" fmla="*/ 1 w 2291"/>
                  <a:gd name="T49" fmla="*/ 93 h 1121"/>
                  <a:gd name="T50" fmla="*/ 1 w 2291"/>
                  <a:gd name="T51" fmla="*/ 159 h 1121"/>
                  <a:gd name="T52" fmla="*/ 1 w 2291"/>
                  <a:gd name="T53" fmla="*/ 328 h 1121"/>
                  <a:gd name="T54" fmla="*/ 1 w 2291"/>
                  <a:gd name="T55" fmla="*/ 550 h 1121"/>
                  <a:gd name="T56" fmla="*/ 1 w 2291"/>
                  <a:gd name="T57" fmla="*/ 815 h 1121"/>
                  <a:gd name="T58" fmla="*/ 1 w 2291"/>
                  <a:gd name="T59" fmla="*/ 1136 h 1121"/>
                  <a:gd name="T60" fmla="*/ 1 w 2291"/>
                  <a:gd name="T61" fmla="*/ 1541 h 1121"/>
                  <a:gd name="T62" fmla="*/ 1 w 2291"/>
                  <a:gd name="T63" fmla="*/ 1990 h 1121"/>
                  <a:gd name="T64" fmla="*/ 1 w 2291"/>
                  <a:gd name="T65" fmla="*/ 2423 h 1121"/>
                  <a:gd name="T66" fmla="*/ 1 w 2291"/>
                  <a:gd name="T67" fmla="*/ 2740 h 1121"/>
                  <a:gd name="T68" fmla="*/ 1 w 2291"/>
                  <a:gd name="T69" fmla="*/ 2975 h 1121"/>
                  <a:gd name="T70" fmla="*/ 1 w 2291"/>
                  <a:gd name="T71" fmla="*/ 3176 h 1121"/>
                  <a:gd name="T72" fmla="*/ 1 w 2291"/>
                  <a:gd name="T73" fmla="*/ 3330 h 1121"/>
                  <a:gd name="T74" fmla="*/ 1 w 2291"/>
                  <a:gd name="T75" fmla="*/ 3444 h 1121"/>
                  <a:gd name="T76" fmla="*/ 1 w 2291"/>
                  <a:gd name="T77" fmla="*/ 3585 h 1121"/>
                  <a:gd name="T78" fmla="*/ 1 w 2291"/>
                  <a:gd name="T79" fmla="*/ 3750 h 1121"/>
                  <a:gd name="T80" fmla="*/ 1 w 2291"/>
                  <a:gd name="T81" fmla="*/ 4027 h 1121"/>
                  <a:gd name="T82" fmla="*/ 1 w 2291"/>
                  <a:gd name="T83" fmla="*/ 4389 h 1121"/>
                  <a:gd name="T84" fmla="*/ 1 w 2291"/>
                  <a:gd name="T85" fmla="*/ 4722 h 1121"/>
                  <a:gd name="T86" fmla="*/ 1 w 2291"/>
                  <a:gd name="T87" fmla="*/ 4859 h 1121"/>
                  <a:gd name="T88" fmla="*/ 1 w 2291"/>
                  <a:gd name="T89" fmla="*/ 5052 h 1121"/>
                  <a:gd name="T90" fmla="*/ 1 w 2291"/>
                  <a:gd name="T91" fmla="*/ 5177 h 1121"/>
                  <a:gd name="T92" fmla="*/ 1 w 2291"/>
                  <a:gd name="T93" fmla="*/ 5287 h 1121"/>
                  <a:gd name="T94" fmla="*/ 1 w 2291"/>
                  <a:gd name="T95" fmla="*/ 5467 h 1121"/>
                  <a:gd name="T96" fmla="*/ 1 w 2291"/>
                  <a:gd name="T97" fmla="*/ 5515 h 1121"/>
                  <a:gd name="T98" fmla="*/ 1 w 2291"/>
                  <a:gd name="T99" fmla="*/ 5572 h 1121"/>
                  <a:gd name="T100" fmla="*/ 1 w 2291"/>
                  <a:gd name="T101" fmla="*/ 5608 h 1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1"/>
                  <a:gd name="T154" fmla="*/ 0 h 1121"/>
                  <a:gd name="T155" fmla="*/ 2291 w 2291"/>
                  <a:gd name="T156" fmla="*/ 1121 h 11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1" h="1121">
                    <a:moveTo>
                      <a:pt x="0" y="1121"/>
                    </a:moveTo>
                    <a:lnTo>
                      <a:pt x="11" y="1070"/>
                    </a:lnTo>
                    <a:lnTo>
                      <a:pt x="23" y="1018"/>
                    </a:lnTo>
                    <a:lnTo>
                      <a:pt x="39" y="961"/>
                    </a:lnTo>
                    <a:lnTo>
                      <a:pt x="48" y="931"/>
                    </a:lnTo>
                    <a:lnTo>
                      <a:pt x="58" y="900"/>
                    </a:lnTo>
                    <a:lnTo>
                      <a:pt x="70" y="867"/>
                    </a:lnTo>
                    <a:lnTo>
                      <a:pt x="83" y="831"/>
                    </a:lnTo>
                    <a:lnTo>
                      <a:pt x="97" y="795"/>
                    </a:lnTo>
                    <a:lnTo>
                      <a:pt x="111" y="756"/>
                    </a:lnTo>
                    <a:lnTo>
                      <a:pt x="143" y="680"/>
                    </a:lnTo>
                    <a:lnTo>
                      <a:pt x="158" y="643"/>
                    </a:lnTo>
                    <a:lnTo>
                      <a:pt x="174" y="606"/>
                    </a:lnTo>
                    <a:lnTo>
                      <a:pt x="188" y="572"/>
                    </a:lnTo>
                    <a:lnTo>
                      <a:pt x="204" y="539"/>
                    </a:lnTo>
                    <a:lnTo>
                      <a:pt x="232" y="475"/>
                    </a:lnTo>
                    <a:lnTo>
                      <a:pt x="248" y="443"/>
                    </a:lnTo>
                    <a:lnTo>
                      <a:pt x="265" y="412"/>
                    </a:lnTo>
                    <a:lnTo>
                      <a:pt x="284" y="377"/>
                    </a:lnTo>
                    <a:lnTo>
                      <a:pt x="306" y="343"/>
                    </a:lnTo>
                    <a:lnTo>
                      <a:pt x="333" y="305"/>
                    </a:lnTo>
                    <a:lnTo>
                      <a:pt x="362" y="263"/>
                    </a:lnTo>
                    <a:lnTo>
                      <a:pt x="394" y="220"/>
                    </a:lnTo>
                    <a:lnTo>
                      <a:pt x="428" y="176"/>
                    </a:lnTo>
                    <a:lnTo>
                      <a:pt x="461" y="134"/>
                    </a:lnTo>
                    <a:lnTo>
                      <a:pt x="494" y="96"/>
                    </a:lnTo>
                    <a:lnTo>
                      <a:pt x="510" y="79"/>
                    </a:lnTo>
                    <a:lnTo>
                      <a:pt x="526" y="63"/>
                    </a:lnTo>
                    <a:lnTo>
                      <a:pt x="540" y="49"/>
                    </a:lnTo>
                    <a:lnTo>
                      <a:pt x="552" y="38"/>
                    </a:lnTo>
                    <a:lnTo>
                      <a:pt x="565" y="29"/>
                    </a:lnTo>
                    <a:lnTo>
                      <a:pt x="577" y="21"/>
                    </a:lnTo>
                    <a:lnTo>
                      <a:pt x="588" y="15"/>
                    </a:lnTo>
                    <a:lnTo>
                      <a:pt x="599" y="10"/>
                    </a:lnTo>
                    <a:lnTo>
                      <a:pt x="621" y="4"/>
                    </a:lnTo>
                    <a:lnTo>
                      <a:pt x="642" y="2"/>
                    </a:lnTo>
                    <a:lnTo>
                      <a:pt x="659" y="4"/>
                    </a:lnTo>
                    <a:lnTo>
                      <a:pt x="676" y="5"/>
                    </a:lnTo>
                    <a:lnTo>
                      <a:pt x="692" y="7"/>
                    </a:lnTo>
                    <a:lnTo>
                      <a:pt x="706" y="7"/>
                    </a:lnTo>
                    <a:lnTo>
                      <a:pt x="717" y="5"/>
                    </a:lnTo>
                    <a:lnTo>
                      <a:pt x="722" y="2"/>
                    </a:lnTo>
                    <a:lnTo>
                      <a:pt x="725" y="0"/>
                    </a:lnTo>
                    <a:lnTo>
                      <a:pt x="728" y="0"/>
                    </a:lnTo>
                    <a:lnTo>
                      <a:pt x="731" y="0"/>
                    </a:lnTo>
                    <a:lnTo>
                      <a:pt x="737" y="4"/>
                    </a:lnTo>
                    <a:lnTo>
                      <a:pt x="742" y="5"/>
                    </a:lnTo>
                    <a:lnTo>
                      <a:pt x="747" y="8"/>
                    </a:lnTo>
                    <a:lnTo>
                      <a:pt x="755" y="13"/>
                    </a:lnTo>
                    <a:lnTo>
                      <a:pt x="764" y="18"/>
                    </a:lnTo>
                    <a:lnTo>
                      <a:pt x="775" y="22"/>
                    </a:lnTo>
                    <a:lnTo>
                      <a:pt x="788" y="29"/>
                    </a:lnTo>
                    <a:lnTo>
                      <a:pt x="818" y="43"/>
                    </a:lnTo>
                    <a:lnTo>
                      <a:pt x="852" y="59"/>
                    </a:lnTo>
                    <a:lnTo>
                      <a:pt x="888" y="77"/>
                    </a:lnTo>
                    <a:lnTo>
                      <a:pt x="926" y="99"/>
                    </a:lnTo>
                    <a:lnTo>
                      <a:pt x="965" y="123"/>
                    </a:lnTo>
                    <a:lnTo>
                      <a:pt x="1000" y="148"/>
                    </a:lnTo>
                    <a:lnTo>
                      <a:pt x="1033" y="175"/>
                    </a:lnTo>
                    <a:lnTo>
                      <a:pt x="1062" y="206"/>
                    </a:lnTo>
                    <a:lnTo>
                      <a:pt x="1092" y="242"/>
                    </a:lnTo>
                    <a:lnTo>
                      <a:pt x="1120" y="280"/>
                    </a:lnTo>
                    <a:lnTo>
                      <a:pt x="1149" y="321"/>
                    </a:lnTo>
                    <a:lnTo>
                      <a:pt x="1175" y="362"/>
                    </a:lnTo>
                    <a:lnTo>
                      <a:pt x="1202" y="401"/>
                    </a:lnTo>
                    <a:lnTo>
                      <a:pt x="1227" y="439"/>
                    </a:lnTo>
                    <a:lnTo>
                      <a:pt x="1251" y="470"/>
                    </a:lnTo>
                    <a:lnTo>
                      <a:pt x="1273" y="497"/>
                    </a:lnTo>
                    <a:lnTo>
                      <a:pt x="1290" y="519"/>
                    </a:lnTo>
                    <a:lnTo>
                      <a:pt x="1306" y="539"/>
                    </a:lnTo>
                    <a:lnTo>
                      <a:pt x="1320" y="556"/>
                    </a:lnTo>
                    <a:lnTo>
                      <a:pt x="1337" y="575"/>
                    </a:lnTo>
                    <a:lnTo>
                      <a:pt x="1356" y="594"/>
                    </a:lnTo>
                    <a:lnTo>
                      <a:pt x="1368" y="603"/>
                    </a:lnTo>
                    <a:lnTo>
                      <a:pt x="1381" y="614"/>
                    </a:lnTo>
                    <a:lnTo>
                      <a:pt x="1395" y="625"/>
                    </a:lnTo>
                    <a:lnTo>
                      <a:pt x="1411" y="638"/>
                    </a:lnTo>
                    <a:lnTo>
                      <a:pt x="1430" y="650"/>
                    </a:lnTo>
                    <a:lnTo>
                      <a:pt x="1448" y="666"/>
                    </a:lnTo>
                    <a:lnTo>
                      <a:pt x="1470" y="680"/>
                    </a:lnTo>
                    <a:lnTo>
                      <a:pt x="1494" y="696"/>
                    </a:lnTo>
                    <a:lnTo>
                      <a:pt x="1544" y="729"/>
                    </a:lnTo>
                    <a:lnTo>
                      <a:pt x="1596" y="763"/>
                    </a:lnTo>
                    <a:lnTo>
                      <a:pt x="1649" y="796"/>
                    </a:lnTo>
                    <a:lnTo>
                      <a:pt x="1703" y="828"/>
                    </a:lnTo>
                    <a:lnTo>
                      <a:pt x="1751" y="856"/>
                    </a:lnTo>
                    <a:lnTo>
                      <a:pt x="1775" y="869"/>
                    </a:lnTo>
                    <a:lnTo>
                      <a:pt x="1797" y="880"/>
                    </a:lnTo>
                    <a:lnTo>
                      <a:pt x="1838" y="899"/>
                    </a:lnTo>
                    <a:lnTo>
                      <a:pt x="1877" y="916"/>
                    </a:lnTo>
                    <a:lnTo>
                      <a:pt x="1915" y="928"/>
                    </a:lnTo>
                    <a:lnTo>
                      <a:pt x="1949" y="939"/>
                    </a:lnTo>
                    <a:lnTo>
                      <a:pt x="1984" y="949"/>
                    </a:lnTo>
                    <a:lnTo>
                      <a:pt x="2017" y="958"/>
                    </a:lnTo>
                    <a:lnTo>
                      <a:pt x="2081" y="974"/>
                    </a:lnTo>
                    <a:lnTo>
                      <a:pt x="2144" y="990"/>
                    </a:lnTo>
                    <a:lnTo>
                      <a:pt x="2174" y="996"/>
                    </a:lnTo>
                    <a:lnTo>
                      <a:pt x="2203" y="1001"/>
                    </a:lnTo>
                    <a:lnTo>
                      <a:pt x="2230" y="1005"/>
                    </a:lnTo>
                    <a:lnTo>
                      <a:pt x="2255" y="1010"/>
                    </a:lnTo>
                    <a:lnTo>
                      <a:pt x="2276" y="1013"/>
                    </a:lnTo>
                    <a:lnTo>
                      <a:pt x="2291" y="1016"/>
                    </a:lnTo>
                  </a:path>
                </a:pathLst>
              </a:custGeom>
              <a:noFill/>
              <a:ln w="38100" cap="flat" cmpd="sng">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35843" name="Text Box 22">
            <a:extLst>
              <a:ext uri="{FF2B5EF4-FFF2-40B4-BE49-F238E27FC236}">
                <a16:creationId xmlns:a16="http://schemas.microsoft.com/office/drawing/2014/main" id="{263BA99E-55CA-43FB-A346-3A783E1FAE08}"/>
              </a:ext>
            </a:extLst>
          </p:cNvPr>
          <p:cNvSpPr txBox="1">
            <a:spLocks noChangeArrowheads="1"/>
          </p:cNvSpPr>
          <p:nvPr/>
        </p:nvSpPr>
        <p:spPr bwMode="auto">
          <a:xfrm>
            <a:off x="169863" y="3371850"/>
            <a:ext cx="588168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63550" indent="-119063">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pPr>
            <a:r>
              <a:rPr lang="en-US" altLang="en-US" sz="2000">
                <a:solidFill>
                  <a:schemeClr val="tx1"/>
                </a:solidFill>
              </a:rPr>
              <a:t>PoF reliability engineers are interested in understanding and controlling the individual failures that cause the curve.  </a:t>
            </a:r>
          </a:p>
          <a:p>
            <a:pPr>
              <a:spcBef>
                <a:spcPct val="0"/>
              </a:spcBef>
            </a:pPr>
            <a:r>
              <a:rPr lang="en-US" altLang="en-US" sz="2000">
                <a:solidFill>
                  <a:schemeClr val="tx1"/>
                </a:solidFill>
              </a:rPr>
              <a:t>PoF engineers do so through systematic and detailed assessment of </a:t>
            </a:r>
          </a:p>
          <a:p>
            <a:pPr lvl="1">
              <a:spcBef>
                <a:spcPct val="0"/>
              </a:spcBef>
              <a:buFont typeface="Arial" panose="020B0604020202020204" pitchFamily="34" charset="0"/>
              <a:buChar char="•"/>
            </a:pPr>
            <a:r>
              <a:rPr lang="en-US" altLang="en-US" sz="2000">
                <a:solidFill>
                  <a:schemeClr val="tx1"/>
                </a:solidFill>
              </a:rPr>
              <a:t>influence of hardware configuration and life-cycle stresses…</a:t>
            </a:r>
          </a:p>
          <a:p>
            <a:pPr lvl="1">
              <a:spcBef>
                <a:spcPct val="0"/>
              </a:spcBef>
              <a:buFont typeface="Arial" panose="020B0604020202020204" pitchFamily="34" charset="0"/>
              <a:buChar char="•"/>
            </a:pPr>
            <a:r>
              <a:rPr lang="en-US" altLang="en-US" sz="2000">
                <a:solidFill>
                  <a:schemeClr val="tx1"/>
                </a:solidFill>
              </a:rPr>
              <a:t>root-cause failure mechanisms…</a:t>
            </a:r>
          </a:p>
          <a:p>
            <a:pPr lvl="1">
              <a:spcBef>
                <a:spcPct val="0"/>
              </a:spcBef>
              <a:buFont typeface="Arial" panose="020B0604020202020204" pitchFamily="34" charset="0"/>
              <a:buChar char="•"/>
            </a:pPr>
            <a:r>
              <a:rPr lang="en-US" altLang="en-US" sz="2000">
                <a:solidFill>
                  <a:schemeClr val="tx1"/>
                </a:solidFill>
              </a:rPr>
              <a:t>the materials at potential failure sites.  </a:t>
            </a:r>
          </a:p>
          <a:p>
            <a:pPr>
              <a:spcBef>
                <a:spcPct val="0"/>
              </a:spcBef>
            </a:pPr>
            <a:endParaRPr lang="en-US" altLang="en-US" sz="2000">
              <a:solidFill>
                <a:schemeClr val="tx1"/>
              </a:solidFill>
            </a:endParaRPr>
          </a:p>
        </p:txBody>
      </p:sp>
      <p:sp>
        <p:nvSpPr>
          <p:cNvPr id="35844" name="Rectangle 25">
            <a:extLst>
              <a:ext uri="{FF2B5EF4-FFF2-40B4-BE49-F238E27FC236}">
                <a16:creationId xmlns:a16="http://schemas.microsoft.com/office/drawing/2014/main" id="{11C45A25-CB02-4FC6-8E5B-611221E0A1FA}"/>
              </a:ext>
            </a:extLst>
          </p:cNvPr>
          <p:cNvSpPr>
            <a:spLocks noChangeArrowheads="1"/>
          </p:cNvSpPr>
          <p:nvPr/>
        </p:nvSpPr>
        <p:spPr bwMode="auto">
          <a:xfrm>
            <a:off x="6486525" y="3455988"/>
            <a:ext cx="4092575" cy="286385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000">
              <a:solidFill>
                <a:schemeClr val="tx1"/>
              </a:solidFill>
              <a:latin typeface="Arial" panose="020B0604020202020204" pitchFamily="34" charset="0"/>
            </a:endParaRPr>
          </a:p>
        </p:txBody>
      </p:sp>
      <p:sp>
        <p:nvSpPr>
          <p:cNvPr id="35845" name="Line 27">
            <a:extLst>
              <a:ext uri="{FF2B5EF4-FFF2-40B4-BE49-F238E27FC236}">
                <a16:creationId xmlns:a16="http://schemas.microsoft.com/office/drawing/2014/main" id="{BF950AEF-670B-4A25-B900-D79B72549D26}"/>
              </a:ext>
            </a:extLst>
          </p:cNvPr>
          <p:cNvSpPr>
            <a:spLocks noChangeShapeType="1"/>
          </p:cNvSpPr>
          <p:nvPr/>
        </p:nvSpPr>
        <p:spPr bwMode="auto">
          <a:xfrm>
            <a:off x="6856413" y="5988050"/>
            <a:ext cx="361156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6" name="Freeform 28">
            <a:extLst>
              <a:ext uri="{FF2B5EF4-FFF2-40B4-BE49-F238E27FC236}">
                <a16:creationId xmlns:a16="http://schemas.microsoft.com/office/drawing/2014/main" id="{AE5D60D9-0AF7-46F6-9ADD-A3BCADEB0743}"/>
              </a:ext>
            </a:extLst>
          </p:cNvPr>
          <p:cNvSpPr>
            <a:spLocks/>
          </p:cNvSpPr>
          <p:nvPr/>
        </p:nvSpPr>
        <p:spPr bwMode="auto">
          <a:xfrm>
            <a:off x="8408988" y="4899025"/>
            <a:ext cx="1366837" cy="1104900"/>
          </a:xfrm>
          <a:custGeom>
            <a:avLst/>
            <a:gdLst>
              <a:gd name="T0" fmla="*/ 0 w 2813"/>
              <a:gd name="T1" fmla="*/ 0 h 1579"/>
              <a:gd name="T2" fmla="*/ 0 w 2813"/>
              <a:gd name="T3" fmla="*/ 0 h 1579"/>
              <a:gd name="T4" fmla="*/ 0 w 2813"/>
              <a:gd name="T5" fmla="*/ 0 h 1579"/>
              <a:gd name="T6" fmla="*/ 0 w 2813"/>
              <a:gd name="T7" fmla="*/ 0 h 1579"/>
              <a:gd name="T8" fmla="*/ 0 60000 65536"/>
              <a:gd name="T9" fmla="*/ 0 60000 65536"/>
              <a:gd name="T10" fmla="*/ 0 60000 65536"/>
              <a:gd name="T11" fmla="*/ 0 60000 65536"/>
              <a:gd name="T12" fmla="*/ 0 w 2813"/>
              <a:gd name="T13" fmla="*/ 0 h 1579"/>
              <a:gd name="T14" fmla="*/ 2813 w 2813"/>
              <a:gd name="T15" fmla="*/ 1579 h 1579"/>
            </a:gdLst>
            <a:ahLst/>
            <a:cxnLst>
              <a:cxn ang="T8">
                <a:pos x="T0" y="T1"/>
              </a:cxn>
              <a:cxn ang="T9">
                <a:pos x="T2" y="T3"/>
              </a:cxn>
              <a:cxn ang="T10">
                <a:pos x="T4" y="T5"/>
              </a:cxn>
              <a:cxn ang="T11">
                <a:pos x="T6" y="T7"/>
              </a:cxn>
            </a:cxnLst>
            <a:rect l="T12" t="T13" r="T14" b="T15"/>
            <a:pathLst>
              <a:path w="2813" h="1579">
                <a:moveTo>
                  <a:pt x="0" y="1551"/>
                </a:moveTo>
                <a:cubicBezTo>
                  <a:pt x="100" y="1299"/>
                  <a:pt x="273" y="74"/>
                  <a:pt x="605" y="37"/>
                </a:cubicBezTo>
                <a:cubicBezTo>
                  <a:pt x="937" y="0"/>
                  <a:pt x="1625" y="1077"/>
                  <a:pt x="1993" y="1328"/>
                </a:cubicBezTo>
                <a:cubicBezTo>
                  <a:pt x="2361" y="1579"/>
                  <a:pt x="2642" y="1501"/>
                  <a:pt x="2813" y="1546"/>
                </a:cubicBezTo>
              </a:path>
            </a:pathLst>
          </a:custGeom>
          <a:noFill/>
          <a:ln w="28575" cap="flat" cmpd="sng">
            <a:solidFill>
              <a:srgbClr val="00FF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7" name="Line 29">
            <a:extLst>
              <a:ext uri="{FF2B5EF4-FFF2-40B4-BE49-F238E27FC236}">
                <a16:creationId xmlns:a16="http://schemas.microsoft.com/office/drawing/2014/main" id="{0B85FBE2-B42A-47F2-A819-B192CE769B45}"/>
              </a:ext>
            </a:extLst>
          </p:cNvPr>
          <p:cNvSpPr>
            <a:spLocks noChangeShapeType="1"/>
          </p:cNvSpPr>
          <p:nvPr/>
        </p:nvSpPr>
        <p:spPr bwMode="auto">
          <a:xfrm flipV="1">
            <a:off x="6856413" y="3532188"/>
            <a:ext cx="0" cy="24558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8" name="Freeform 30">
            <a:extLst>
              <a:ext uri="{FF2B5EF4-FFF2-40B4-BE49-F238E27FC236}">
                <a16:creationId xmlns:a16="http://schemas.microsoft.com/office/drawing/2014/main" id="{F19E237F-07E6-4062-B5BF-E33BEB55E267}"/>
              </a:ext>
            </a:extLst>
          </p:cNvPr>
          <p:cNvSpPr>
            <a:spLocks/>
          </p:cNvSpPr>
          <p:nvPr/>
        </p:nvSpPr>
        <p:spPr bwMode="auto">
          <a:xfrm>
            <a:off x="6856413" y="3910013"/>
            <a:ext cx="557212" cy="2085975"/>
          </a:xfrm>
          <a:custGeom>
            <a:avLst/>
            <a:gdLst>
              <a:gd name="T0" fmla="*/ 0 w 950"/>
              <a:gd name="T1" fmla="*/ 2147483646 h 2023"/>
              <a:gd name="T2" fmla="*/ 0 w 950"/>
              <a:gd name="T3" fmla="*/ 2147483646 h 2023"/>
              <a:gd name="T4" fmla="*/ 0 w 950"/>
              <a:gd name="T5" fmla="*/ 2147483646 h 2023"/>
              <a:gd name="T6" fmla="*/ 0 w 950"/>
              <a:gd name="T7" fmla="*/ 2147483646 h 2023"/>
              <a:gd name="T8" fmla="*/ 0 60000 65536"/>
              <a:gd name="T9" fmla="*/ 0 60000 65536"/>
              <a:gd name="T10" fmla="*/ 0 60000 65536"/>
              <a:gd name="T11" fmla="*/ 0 60000 65536"/>
              <a:gd name="T12" fmla="*/ 0 w 950"/>
              <a:gd name="T13" fmla="*/ 0 h 2023"/>
              <a:gd name="T14" fmla="*/ 950 w 950"/>
              <a:gd name="T15" fmla="*/ 2023 h 2023"/>
            </a:gdLst>
            <a:ahLst/>
            <a:cxnLst>
              <a:cxn ang="T8">
                <a:pos x="T0" y="T1"/>
              </a:cxn>
              <a:cxn ang="T9">
                <a:pos x="T2" y="T3"/>
              </a:cxn>
              <a:cxn ang="T10">
                <a:pos x="T4" y="T5"/>
              </a:cxn>
              <a:cxn ang="T11">
                <a:pos x="T6" y="T7"/>
              </a:cxn>
            </a:cxnLst>
            <a:rect l="T12" t="T13" r="T14" b="T15"/>
            <a:pathLst>
              <a:path w="950" h="2023">
                <a:moveTo>
                  <a:pt x="0" y="1979"/>
                </a:moveTo>
                <a:cubicBezTo>
                  <a:pt x="23" y="1658"/>
                  <a:pt x="61" y="94"/>
                  <a:pt x="136" y="47"/>
                </a:cubicBezTo>
                <a:cubicBezTo>
                  <a:pt x="210" y="0"/>
                  <a:pt x="311" y="1367"/>
                  <a:pt x="447" y="1695"/>
                </a:cubicBezTo>
                <a:cubicBezTo>
                  <a:pt x="583" y="2023"/>
                  <a:pt x="845" y="1949"/>
                  <a:pt x="950" y="2016"/>
                </a:cubicBezTo>
              </a:path>
            </a:pathLst>
          </a:custGeom>
          <a:noFill/>
          <a:ln w="28575" cmpd="sng">
            <a:solidFill>
              <a:srgbClr val="00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9" name="Freeform 31">
            <a:extLst>
              <a:ext uri="{FF2B5EF4-FFF2-40B4-BE49-F238E27FC236}">
                <a16:creationId xmlns:a16="http://schemas.microsoft.com/office/drawing/2014/main" id="{67B5F9AC-12CC-465B-AD41-851B0AEC1E0F}"/>
              </a:ext>
            </a:extLst>
          </p:cNvPr>
          <p:cNvSpPr>
            <a:spLocks/>
          </p:cNvSpPr>
          <p:nvPr/>
        </p:nvSpPr>
        <p:spPr bwMode="auto">
          <a:xfrm>
            <a:off x="6923088" y="4629150"/>
            <a:ext cx="771525" cy="1452563"/>
          </a:xfrm>
          <a:custGeom>
            <a:avLst/>
            <a:gdLst>
              <a:gd name="T0" fmla="*/ 0 w 1555"/>
              <a:gd name="T1" fmla="*/ 2147483646 h 1409"/>
              <a:gd name="T2" fmla="*/ 0 w 1555"/>
              <a:gd name="T3" fmla="*/ 2147483646 h 1409"/>
              <a:gd name="T4" fmla="*/ 0 w 1555"/>
              <a:gd name="T5" fmla="*/ 2147483646 h 1409"/>
              <a:gd name="T6" fmla="*/ 0 w 1555"/>
              <a:gd name="T7" fmla="*/ 2147483646 h 1409"/>
              <a:gd name="T8" fmla="*/ 0 60000 65536"/>
              <a:gd name="T9" fmla="*/ 0 60000 65536"/>
              <a:gd name="T10" fmla="*/ 0 60000 65536"/>
              <a:gd name="T11" fmla="*/ 0 60000 65536"/>
              <a:gd name="T12" fmla="*/ 0 w 1555"/>
              <a:gd name="T13" fmla="*/ 0 h 1409"/>
              <a:gd name="T14" fmla="*/ 1555 w 1555"/>
              <a:gd name="T15" fmla="*/ 1409 h 1409"/>
            </a:gdLst>
            <a:ahLst/>
            <a:cxnLst>
              <a:cxn ang="T8">
                <a:pos x="T0" y="T1"/>
              </a:cxn>
              <a:cxn ang="T9">
                <a:pos x="T2" y="T3"/>
              </a:cxn>
              <a:cxn ang="T10">
                <a:pos x="T4" y="T5"/>
              </a:cxn>
              <a:cxn ang="T11">
                <a:pos x="T6" y="T7"/>
              </a:cxn>
            </a:cxnLst>
            <a:rect l="T12" t="T13" r="T14" b="T15"/>
            <a:pathLst>
              <a:path w="1555" h="1409">
                <a:moveTo>
                  <a:pt x="0" y="1328"/>
                </a:moveTo>
                <a:cubicBezTo>
                  <a:pt x="33" y="1112"/>
                  <a:pt x="43" y="44"/>
                  <a:pt x="201" y="22"/>
                </a:cubicBezTo>
                <a:cubicBezTo>
                  <a:pt x="359" y="0"/>
                  <a:pt x="724" y="977"/>
                  <a:pt x="950" y="1193"/>
                </a:cubicBezTo>
                <a:cubicBezTo>
                  <a:pt x="1176" y="1409"/>
                  <a:pt x="1429" y="1292"/>
                  <a:pt x="1555" y="1318"/>
                </a:cubicBezTo>
              </a:path>
            </a:pathLst>
          </a:custGeom>
          <a:noFill/>
          <a:ln w="28575" cmpd="sng">
            <a:solidFill>
              <a:srgbClr val="00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0" name="Freeform 32">
            <a:extLst>
              <a:ext uri="{FF2B5EF4-FFF2-40B4-BE49-F238E27FC236}">
                <a16:creationId xmlns:a16="http://schemas.microsoft.com/office/drawing/2014/main" id="{9EEBCD1F-4C05-4AAF-8F7F-1EF34B25EDA9}"/>
              </a:ext>
            </a:extLst>
          </p:cNvPr>
          <p:cNvSpPr>
            <a:spLocks/>
          </p:cNvSpPr>
          <p:nvPr/>
        </p:nvSpPr>
        <p:spPr bwMode="auto">
          <a:xfrm>
            <a:off x="7439025" y="5295900"/>
            <a:ext cx="665163" cy="696913"/>
          </a:xfrm>
          <a:custGeom>
            <a:avLst/>
            <a:gdLst>
              <a:gd name="T0" fmla="*/ 0 w 1028"/>
              <a:gd name="T1" fmla="*/ 2147483646 h 585"/>
              <a:gd name="T2" fmla="*/ 0 w 1028"/>
              <a:gd name="T3" fmla="*/ 2147483646 h 585"/>
              <a:gd name="T4" fmla="*/ 0 w 1028"/>
              <a:gd name="T5" fmla="*/ 2147483646 h 585"/>
              <a:gd name="T6" fmla="*/ 0 w 1028"/>
              <a:gd name="T7" fmla="*/ 2147483646 h 585"/>
              <a:gd name="T8" fmla="*/ 0 60000 65536"/>
              <a:gd name="T9" fmla="*/ 0 60000 65536"/>
              <a:gd name="T10" fmla="*/ 0 60000 65536"/>
              <a:gd name="T11" fmla="*/ 0 60000 65536"/>
              <a:gd name="T12" fmla="*/ 0 w 1028"/>
              <a:gd name="T13" fmla="*/ 0 h 585"/>
              <a:gd name="T14" fmla="*/ 1028 w 1028"/>
              <a:gd name="T15" fmla="*/ 585 h 585"/>
            </a:gdLst>
            <a:ahLst/>
            <a:cxnLst>
              <a:cxn ang="T8">
                <a:pos x="T0" y="T1"/>
              </a:cxn>
              <a:cxn ang="T9">
                <a:pos x="T2" y="T3"/>
              </a:cxn>
              <a:cxn ang="T10">
                <a:pos x="T4" y="T5"/>
              </a:cxn>
              <a:cxn ang="T11">
                <a:pos x="T6" y="T7"/>
              </a:cxn>
            </a:cxnLst>
            <a:rect l="T12" t="T13" r="T14" b="T15"/>
            <a:pathLst>
              <a:path w="1028" h="585">
                <a:moveTo>
                  <a:pt x="0" y="581"/>
                </a:moveTo>
                <a:cubicBezTo>
                  <a:pt x="29" y="488"/>
                  <a:pt x="56" y="30"/>
                  <a:pt x="173" y="15"/>
                </a:cubicBezTo>
                <a:cubicBezTo>
                  <a:pt x="290" y="0"/>
                  <a:pt x="562" y="397"/>
                  <a:pt x="704" y="491"/>
                </a:cubicBezTo>
                <a:cubicBezTo>
                  <a:pt x="846" y="585"/>
                  <a:pt x="961" y="562"/>
                  <a:pt x="1028" y="581"/>
                </a:cubicBezTo>
              </a:path>
            </a:pathLst>
          </a:custGeom>
          <a:noFill/>
          <a:ln w="28575" cmpd="sng">
            <a:solidFill>
              <a:srgbClr val="00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1" name="Freeform 33">
            <a:extLst>
              <a:ext uri="{FF2B5EF4-FFF2-40B4-BE49-F238E27FC236}">
                <a16:creationId xmlns:a16="http://schemas.microsoft.com/office/drawing/2014/main" id="{65049889-C09C-497E-85D8-176B2C48B2D4}"/>
              </a:ext>
            </a:extLst>
          </p:cNvPr>
          <p:cNvSpPr>
            <a:spLocks/>
          </p:cNvSpPr>
          <p:nvPr/>
        </p:nvSpPr>
        <p:spPr bwMode="auto">
          <a:xfrm>
            <a:off x="7600950" y="5394325"/>
            <a:ext cx="688975" cy="622300"/>
          </a:xfrm>
          <a:custGeom>
            <a:avLst/>
            <a:gdLst>
              <a:gd name="T0" fmla="*/ 0 w 1066"/>
              <a:gd name="T1" fmla="*/ 2147483646 h 551"/>
              <a:gd name="T2" fmla="*/ 0 w 1066"/>
              <a:gd name="T3" fmla="*/ 2147483646 h 551"/>
              <a:gd name="T4" fmla="*/ 0 w 1066"/>
              <a:gd name="T5" fmla="*/ 2147483646 h 551"/>
              <a:gd name="T6" fmla="*/ 0 w 1066"/>
              <a:gd name="T7" fmla="*/ 2147483646 h 551"/>
              <a:gd name="T8" fmla="*/ 0 60000 65536"/>
              <a:gd name="T9" fmla="*/ 0 60000 65536"/>
              <a:gd name="T10" fmla="*/ 0 60000 65536"/>
              <a:gd name="T11" fmla="*/ 0 60000 65536"/>
              <a:gd name="T12" fmla="*/ 0 w 1066"/>
              <a:gd name="T13" fmla="*/ 0 h 551"/>
              <a:gd name="T14" fmla="*/ 1066 w 1066"/>
              <a:gd name="T15" fmla="*/ 551 h 551"/>
            </a:gdLst>
            <a:ahLst/>
            <a:cxnLst>
              <a:cxn ang="T8">
                <a:pos x="T0" y="T1"/>
              </a:cxn>
              <a:cxn ang="T9">
                <a:pos x="T2" y="T3"/>
              </a:cxn>
              <a:cxn ang="T10">
                <a:pos x="T4" y="T5"/>
              </a:cxn>
              <a:cxn ang="T11">
                <a:pos x="T6" y="T7"/>
              </a:cxn>
            </a:cxnLst>
            <a:rect l="T12" t="T13" r="T14" b="T15"/>
            <a:pathLst>
              <a:path w="1066" h="551">
                <a:moveTo>
                  <a:pt x="0" y="534"/>
                </a:moveTo>
                <a:cubicBezTo>
                  <a:pt x="29" y="445"/>
                  <a:pt x="55" y="22"/>
                  <a:pt x="173" y="11"/>
                </a:cubicBezTo>
                <a:cubicBezTo>
                  <a:pt x="291" y="0"/>
                  <a:pt x="561" y="381"/>
                  <a:pt x="710" y="466"/>
                </a:cubicBezTo>
                <a:cubicBezTo>
                  <a:pt x="859" y="551"/>
                  <a:pt x="992" y="512"/>
                  <a:pt x="1066" y="524"/>
                </a:cubicBezTo>
              </a:path>
            </a:pathLst>
          </a:custGeom>
          <a:noFill/>
          <a:ln w="28575" cmpd="sng">
            <a:solidFill>
              <a:srgbClr val="00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2" name="Freeform 34">
            <a:extLst>
              <a:ext uri="{FF2B5EF4-FFF2-40B4-BE49-F238E27FC236}">
                <a16:creationId xmlns:a16="http://schemas.microsoft.com/office/drawing/2014/main" id="{86684779-BF6A-47AE-8622-EA81D75A2807}"/>
              </a:ext>
            </a:extLst>
          </p:cNvPr>
          <p:cNvSpPr>
            <a:spLocks/>
          </p:cNvSpPr>
          <p:nvPr/>
        </p:nvSpPr>
        <p:spPr bwMode="auto">
          <a:xfrm>
            <a:off x="7724775" y="5543550"/>
            <a:ext cx="688975" cy="465138"/>
          </a:xfrm>
          <a:custGeom>
            <a:avLst/>
            <a:gdLst>
              <a:gd name="T0" fmla="*/ 0 w 1066"/>
              <a:gd name="T1" fmla="*/ 2147483646 h 520"/>
              <a:gd name="T2" fmla="*/ 0 w 1066"/>
              <a:gd name="T3" fmla="*/ 2147483646 h 520"/>
              <a:gd name="T4" fmla="*/ 0 w 1066"/>
              <a:gd name="T5" fmla="*/ 2147483646 h 520"/>
              <a:gd name="T6" fmla="*/ 0 w 1066"/>
              <a:gd name="T7" fmla="*/ 2147483646 h 520"/>
              <a:gd name="T8" fmla="*/ 0 60000 65536"/>
              <a:gd name="T9" fmla="*/ 0 60000 65536"/>
              <a:gd name="T10" fmla="*/ 0 60000 65536"/>
              <a:gd name="T11" fmla="*/ 0 60000 65536"/>
              <a:gd name="T12" fmla="*/ 0 w 1066"/>
              <a:gd name="T13" fmla="*/ 0 h 520"/>
              <a:gd name="T14" fmla="*/ 1066 w 1066"/>
              <a:gd name="T15" fmla="*/ 520 h 520"/>
            </a:gdLst>
            <a:ahLst/>
            <a:cxnLst>
              <a:cxn ang="T8">
                <a:pos x="T0" y="T1"/>
              </a:cxn>
              <a:cxn ang="T9">
                <a:pos x="T2" y="T3"/>
              </a:cxn>
              <a:cxn ang="T10">
                <a:pos x="T4" y="T5"/>
              </a:cxn>
              <a:cxn ang="T11">
                <a:pos x="T6" y="T7"/>
              </a:cxn>
            </a:cxnLst>
            <a:rect l="T12" t="T13" r="T14" b="T15"/>
            <a:pathLst>
              <a:path w="1066" h="520">
                <a:moveTo>
                  <a:pt x="0" y="507"/>
                </a:moveTo>
                <a:cubicBezTo>
                  <a:pt x="35" y="424"/>
                  <a:pt x="93" y="22"/>
                  <a:pt x="211" y="11"/>
                </a:cubicBezTo>
                <a:cubicBezTo>
                  <a:pt x="329" y="0"/>
                  <a:pt x="568" y="358"/>
                  <a:pt x="710" y="439"/>
                </a:cubicBezTo>
                <a:cubicBezTo>
                  <a:pt x="852" y="520"/>
                  <a:pt x="992" y="485"/>
                  <a:pt x="1066" y="497"/>
                </a:cubicBezTo>
              </a:path>
            </a:pathLst>
          </a:custGeom>
          <a:noFill/>
          <a:ln w="28575" cmpd="sng">
            <a:solidFill>
              <a:srgbClr val="00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3" name="Freeform 35">
            <a:extLst>
              <a:ext uri="{FF2B5EF4-FFF2-40B4-BE49-F238E27FC236}">
                <a16:creationId xmlns:a16="http://schemas.microsoft.com/office/drawing/2014/main" id="{491289AB-23EC-424D-A540-CB0C8312CE1A}"/>
              </a:ext>
            </a:extLst>
          </p:cNvPr>
          <p:cNvSpPr>
            <a:spLocks/>
          </p:cNvSpPr>
          <p:nvPr/>
        </p:nvSpPr>
        <p:spPr bwMode="auto">
          <a:xfrm>
            <a:off x="7942263" y="5641975"/>
            <a:ext cx="633412" cy="349250"/>
          </a:xfrm>
          <a:custGeom>
            <a:avLst/>
            <a:gdLst>
              <a:gd name="T0" fmla="*/ 0 w 979"/>
              <a:gd name="T1" fmla="*/ 2147483646 h 435"/>
              <a:gd name="T2" fmla="*/ 0 w 979"/>
              <a:gd name="T3" fmla="*/ 2147483646 h 435"/>
              <a:gd name="T4" fmla="*/ 0 w 979"/>
              <a:gd name="T5" fmla="*/ 2147483646 h 435"/>
              <a:gd name="T6" fmla="*/ 0 w 979"/>
              <a:gd name="T7" fmla="*/ 2147483646 h 435"/>
              <a:gd name="T8" fmla="*/ 0 60000 65536"/>
              <a:gd name="T9" fmla="*/ 0 60000 65536"/>
              <a:gd name="T10" fmla="*/ 0 60000 65536"/>
              <a:gd name="T11" fmla="*/ 0 60000 65536"/>
              <a:gd name="T12" fmla="*/ 0 w 979"/>
              <a:gd name="T13" fmla="*/ 0 h 435"/>
              <a:gd name="T14" fmla="*/ 979 w 979"/>
              <a:gd name="T15" fmla="*/ 435 h 435"/>
            </a:gdLst>
            <a:ahLst/>
            <a:cxnLst>
              <a:cxn ang="T8">
                <a:pos x="T0" y="T1"/>
              </a:cxn>
              <a:cxn ang="T9">
                <a:pos x="T2" y="T3"/>
              </a:cxn>
              <a:cxn ang="T10">
                <a:pos x="T4" y="T5"/>
              </a:cxn>
              <a:cxn ang="T11">
                <a:pos x="T6" y="T7"/>
              </a:cxn>
            </a:cxnLst>
            <a:rect l="T12" t="T13" r="T14" b="T15"/>
            <a:pathLst>
              <a:path w="979" h="435">
                <a:moveTo>
                  <a:pt x="0" y="421"/>
                </a:moveTo>
                <a:cubicBezTo>
                  <a:pt x="32" y="352"/>
                  <a:pt x="84" y="18"/>
                  <a:pt x="190" y="9"/>
                </a:cubicBezTo>
                <a:cubicBezTo>
                  <a:pt x="296" y="0"/>
                  <a:pt x="508" y="295"/>
                  <a:pt x="639" y="365"/>
                </a:cubicBezTo>
                <a:cubicBezTo>
                  <a:pt x="770" y="435"/>
                  <a:pt x="908" y="418"/>
                  <a:pt x="979" y="432"/>
                </a:cubicBezTo>
              </a:path>
            </a:pathLst>
          </a:custGeom>
          <a:noFill/>
          <a:ln w="28575" cmpd="sng">
            <a:solidFill>
              <a:srgbClr val="00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4" name="Freeform 36">
            <a:extLst>
              <a:ext uri="{FF2B5EF4-FFF2-40B4-BE49-F238E27FC236}">
                <a16:creationId xmlns:a16="http://schemas.microsoft.com/office/drawing/2014/main" id="{47EEC4CA-412E-42FA-B9B4-6212D58BA83F}"/>
              </a:ext>
            </a:extLst>
          </p:cNvPr>
          <p:cNvSpPr>
            <a:spLocks/>
          </p:cNvSpPr>
          <p:nvPr/>
        </p:nvSpPr>
        <p:spPr bwMode="auto">
          <a:xfrm>
            <a:off x="8491538" y="4502150"/>
            <a:ext cx="1282700" cy="1492250"/>
          </a:xfrm>
          <a:custGeom>
            <a:avLst/>
            <a:gdLst>
              <a:gd name="T0" fmla="*/ 0 w 1978"/>
              <a:gd name="T1" fmla="*/ 2147483646 h 1447"/>
              <a:gd name="T2" fmla="*/ 0 w 1978"/>
              <a:gd name="T3" fmla="*/ 2147483646 h 1447"/>
              <a:gd name="T4" fmla="*/ 0 w 1978"/>
              <a:gd name="T5" fmla="*/ 2147483646 h 1447"/>
              <a:gd name="T6" fmla="*/ 0 w 1978"/>
              <a:gd name="T7" fmla="*/ 2147483646 h 1447"/>
              <a:gd name="T8" fmla="*/ 0 60000 65536"/>
              <a:gd name="T9" fmla="*/ 0 60000 65536"/>
              <a:gd name="T10" fmla="*/ 0 60000 65536"/>
              <a:gd name="T11" fmla="*/ 0 60000 65536"/>
              <a:gd name="T12" fmla="*/ 0 w 1978"/>
              <a:gd name="T13" fmla="*/ 0 h 1447"/>
              <a:gd name="T14" fmla="*/ 1978 w 1978"/>
              <a:gd name="T15" fmla="*/ 1447 h 1447"/>
            </a:gdLst>
            <a:ahLst/>
            <a:cxnLst>
              <a:cxn ang="T8">
                <a:pos x="T0" y="T1"/>
              </a:cxn>
              <a:cxn ang="T9">
                <a:pos x="T2" y="T3"/>
              </a:cxn>
              <a:cxn ang="T10">
                <a:pos x="T4" y="T5"/>
              </a:cxn>
              <a:cxn ang="T11">
                <a:pos x="T6" y="T7"/>
              </a:cxn>
            </a:cxnLst>
            <a:rect l="T12" t="T13" r="T14" b="T15"/>
            <a:pathLst>
              <a:path w="1978" h="1447">
                <a:moveTo>
                  <a:pt x="0" y="1432"/>
                </a:moveTo>
                <a:cubicBezTo>
                  <a:pt x="72" y="1201"/>
                  <a:pt x="199" y="72"/>
                  <a:pt x="433" y="36"/>
                </a:cubicBezTo>
                <a:cubicBezTo>
                  <a:pt x="667" y="0"/>
                  <a:pt x="1147" y="979"/>
                  <a:pt x="1404" y="1213"/>
                </a:cubicBezTo>
                <a:cubicBezTo>
                  <a:pt x="1661" y="1447"/>
                  <a:pt x="1859" y="1394"/>
                  <a:pt x="1978" y="1442"/>
                </a:cubicBezTo>
              </a:path>
            </a:pathLst>
          </a:custGeom>
          <a:noFill/>
          <a:ln w="28575" cap="flat" cmpd="sng">
            <a:solidFill>
              <a:srgbClr val="00FF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5" name="Freeform 37">
            <a:extLst>
              <a:ext uri="{FF2B5EF4-FFF2-40B4-BE49-F238E27FC236}">
                <a16:creationId xmlns:a16="http://schemas.microsoft.com/office/drawing/2014/main" id="{35BD1D64-E916-4913-964C-8DBCFDCFCD51}"/>
              </a:ext>
            </a:extLst>
          </p:cNvPr>
          <p:cNvSpPr>
            <a:spLocks/>
          </p:cNvSpPr>
          <p:nvPr/>
        </p:nvSpPr>
        <p:spPr bwMode="auto">
          <a:xfrm>
            <a:off x="8655050" y="4157663"/>
            <a:ext cx="1398588" cy="1838325"/>
          </a:xfrm>
          <a:custGeom>
            <a:avLst/>
            <a:gdLst>
              <a:gd name="T0" fmla="*/ 0 w 1978"/>
              <a:gd name="T1" fmla="*/ 2147483646 h 1447"/>
              <a:gd name="T2" fmla="*/ 0 w 1978"/>
              <a:gd name="T3" fmla="*/ 2147483646 h 1447"/>
              <a:gd name="T4" fmla="*/ 0 w 1978"/>
              <a:gd name="T5" fmla="*/ 2147483646 h 1447"/>
              <a:gd name="T6" fmla="*/ 0 w 1978"/>
              <a:gd name="T7" fmla="*/ 2147483646 h 1447"/>
              <a:gd name="T8" fmla="*/ 0 60000 65536"/>
              <a:gd name="T9" fmla="*/ 0 60000 65536"/>
              <a:gd name="T10" fmla="*/ 0 60000 65536"/>
              <a:gd name="T11" fmla="*/ 0 60000 65536"/>
              <a:gd name="T12" fmla="*/ 0 w 1978"/>
              <a:gd name="T13" fmla="*/ 0 h 1447"/>
              <a:gd name="T14" fmla="*/ 1978 w 1978"/>
              <a:gd name="T15" fmla="*/ 1447 h 1447"/>
            </a:gdLst>
            <a:ahLst/>
            <a:cxnLst>
              <a:cxn ang="T8">
                <a:pos x="T0" y="T1"/>
              </a:cxn>
              <a:cxn ang="T9">
                <a:pos x="T2" y="T3"/>
              </a:cxn>
              <a:cxn ang="T10">
                <a:pos x="T4" y="T5"/>
              </a:cxn>
              <a:cxn ang="T11">
                <a:pos x="T6" y="T7"/>
              </a:cxn>
            </a:cxnLst>
            <a:rect l="T12" t="T13" r="T14" b="T15"/>
            <a:pathLst>
              <a:path w="1978" h="1447">
                <a:moveTo>
                  <a:pt x="0" y="1432"/>
                </a:moveTo>
                <a:cubicBezTo>
                  <a:pt x="72" y="1201"/>
                  <a:pt x="199" y="72"/>
                  <a:pt x="433" y="36"/>
                </a:cubicBezTo>
                <a:cubicBezTo>
                  <a:pt x="667" y="0"/>
                  <a:pt x="1147" y="979"/>
                  <a:pt x="1404" y="1213"/>
                </a:cubicBezTo>
                <a:cubicBezTo>
                  <a:pt x="1661" y="1447"/>
                  <a:pt x="1859" y="1394"/>
                  <a:pt x="1978" y="1442"/>
                </a:cubicBezTo>
              </a:path>
            </a:pathLst>
          </a:custGeom>
          <a:noFill/>
          <a:ln w="28575" cap="flat" cmpd="sng">
            <a:solidFill>
              <a:srgbClr val="00FF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6" name="Freeform 40">
            <a:extLst>
              <a:ext uri="{FF2B5EF4-FFF2-40B4-BE49-F238E27FC236}">
                <a16:creationId xmlns:a16="http://schemas.microsoft.com/office/drawing/2014/main" id="{987159E3-BDCF-48E9-956B-5E05F620F6E2}"/>
              </a:ext>
            </a:extLst>
          </p:cNvPr>
          <p:cNvSpPr>
            <a:spLocks/>
          </p:cNvSpPr>
          <p:nvPr/>
        </p:nvSpPr>
        <p:spPr bwMode="auto">
          <a:xfrm>
            <a:off x="6908800" y="3533775"/>
            <a:ext cx="390525" cy="1971675"/>
          </a:xfrm>
          <a:custGeom>
            <a:avLst/>
            <a:gdLst>
              <a:gd name="T0" fmla="*/ 0 w 603"/>
              <a:gd name="T1" fmla="*/ 0 h 1913"/>
              <a:gd name="T2" fmla="*/ 0 w 603"/>
              <a:gd name="T3" fmla="*/ 2147483646 h 1913"/>
              <a:gd name="T4" fmla="*/ 0 w 603"/>
              <a:gd name="T5" fmla="*/ 2147483646 h 1913"/>
              <a:gd name="T6" fmla="*/ 0 60000 65536"/>
              <a:gd name="T7" fmla="*/ 0 60000 65536"/>
              <a:gd name="T8" fmla="*/ 0 60000 65536"/>
              <a:gd name="T9" fmla="*/ 0 w 603"/>
              <a:gd name="T10" fmla="*/ 0 h 1913"/>
              <a:gd name="T11" fmla="*/ 603 w 603"/>
              <a:gd name="T12" fmla="*/ 1913 h 1913"/>
            </a:gdLst>
            <a:ahLst/>
            <a:cxnLst>
              <a:cxn ang="T6">
                <a:pos x="T0" y="T1"/>
              </a:cxn>
              <a:cxn ang="T7">
                <a:pos x="T2" y="T3"/>
              </a:cxn>
              <a:cxn ang="T8">
                <a:pos x="T4" y="T5"/>
              </a:cxn>
            </a:cxnLst>
            <a:rect l="T9" t="T10" r="T11" b="T12"/>
            <a:pathLst>
              <a:path w="603" h="1913">
                <a:moveTo>
                  <a:pt x="0" y="0"/>
                </a:moveTo>
                <a:cubicBezTo>
                  <a:pt x="28" y="148"/>
                  <a:pt x="76" y="572"/>
                  <a:pt x="176" y="891"/>
                </a:cubicBezTo>
                <a:cubicBezTo>
                  <a:pt x="276" y="1210"/>
                  <a:pt x="514" y="1700"/>
                  <a:pt x="603" y="1913"/>
                </a:cubicBezTo>
              </a:path>
            </a:pathLst>
          </a:custGeom>
          <a:noFill/>
          <a:ln w="19050" cap="flat" cmpd="sng">
            <a:solidFill>
              <a:srgbClr val="FF3300">
                <a:alpha val="43921"/>
              </a:srgbClr>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7" name="Freeform 41">
            <a:extLst>
              <a:ext uri="{FF2B5EF4-FFF2-40B4-BE49-F238E27FC236}">
                <a16:creationId xmlns:a16="http://schemas.microsoft.com/office/drawing/2014/main" id="{5B334A7E-7B62-4FB0-95E8-3D5C7DC5A4C8}"/>
              </a:ext>
            </a:extLst>
          </p:cNvPr>
          <p:cNvSpPr>
            <a:spLocks/>
          </p:cNvSpPr>
          <p:nvPr/>
        </p:nvSpPr>
        <p:spPr bwMode="auto">
          <a:xfrm>
            <a:off x="6926263" y="4451350"/>
            <a:ext cx="1533525" cy="1398588"/>
          </a:xfrm>
          <a:custGeom>
            <a:avLst/>
            <a:gdLst>
              <a:gd name="T0" fmla="*/ 0 w 2367"/>
              <a:gd name="T1" fmla="*/ 0 h 1356"/>
              <a:gd name="T2" fmla="*/ 0 w 2367"/>
              <a:gd name="T3" fmla="*/ 2147483646 h 1356"/>
              <a:gd name="T4" fmla="*/ 0 w 2367"/>
              <a:gd name="T5" fmla="*/ 2147483646 h 1356"/>
              <a:gd name="T6" fmla="*/ 0 w 2367"/>
              <a:gd name="T7" fmla="*/ 2147483646 h 1356"/>
              <a:gd name="T8" fmla="*/ 0 w 2367"/>
              <a:gd name="T9" fmla="*/ 2147483646 h 1356"/>
              <a:gd name="T10" fmla="*/ 0 60000 65536"/>
              <a:gd name="T11" fmla="*/ 0 60000 65536"/>
              <a:gd name="T12" fmla="*/ 0 60000 65536"/>
              <a:gd name="T13" fmla="*/ 0 60000 65536"/>
              <a:gd name="T14" fmla="*/ 0 60000 65536"/>
              <a:gd name="T15" fmla="*/ 0 w 2367"/>
              <a:gd name="T16" fmla="*/ 0 h 1356"/>
              <a:gd name="T17" fmla="*/ 2367 w 2367"/>
              <a:gd name="T18" fmla="*/ 1356 h 1356"/>
            </a:gdLst>
            <a:ahLst/>
            <a:cxnLst>
              <a:cxn ang="T10">
                <a:pos x="T0" y="T1"/>
              </a:cxn>
              <a:cxn ang="T11">
                <a:pos x="T2" y="T3"/>
              </a:cxn>
              <a:cxn ang="T12">
                <a:pos x="T4" y="T5"/>
              </a:cxn>
              <a:cxn ang="T13">
                <a:pos x="T6" y="T7"/>
              </a:cxn>
              <a:cxn ang="T14">
                <a:pos x="T8" y="T9"/>
              </a:cxn>
            </a:cxnLst>
            <a:rect l="T15" t="T16" r="T17" b="T18"/>
            <a:pathLst>
              <a:path w="2367" h="1356">
                <a:moveTo>
                  <a:pt x="0" y="0"/>
                </a:moveTo>
                <a:cubicBezTo>
                  <a:pt x="133" y="119"/>
                  <a:pt x="458" y="517"/>
                  <a:pt x="799" y="725"/>
                </a:cubicBezTo>
                <a:cubicBezTo>
                  <a:pt x="1140" y="933"/>
                  <a:pt x="1790" y="1146"/>
                  <a:pt x="2049" y="1250"/>
                </a:cubicBezTo>
                <a:cubicBezTo>
                  <a:pt x="2308" y="1354"/>
                  <a:pt x="2335" y="1340"/>
                  <a:pt x="2351" y="1348"/>
                </a:cubicBezTo>
                <a:cubicBezTo>
                  <a:pt x="2367" y="1356"/>
                  <a:pt x="2188" y="1308"/>
                  <a:pt x="2145" y="1298"/>
                </a:cubicBezTo>
              </a:path>
            </a:pathLst>
          </a:custGeom>
          <a:noFill/>
          <a:ln w="19050" cap="flat" cmpd="sng">
            <a:solidFill>
              <a:srgbClr val="3366FF">
                <a:alpha val="41960"/>
              </a:srgbClr>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8" name="Text Box 42">
            <a:extLst>
              <a:ext uri="{FF2B5EF4-FFF2-40B4-BE49-F238E27FC236}">
                <a16:creationId xmlns:a16="http://schemas.microsoft.com/office/drawing/2014/main" id="{9BB7A70B-B18D-4AF3-A081-BBFA26B0CBDE}"/>
              </a:ext>
            </a:extLst>
          </p:cNvPr>
          <p:cNvSpPr txBox="1">
            <a:spLocks noChangeArrowheads="1"/>
          </p:cNvSpPr>
          <p:nvPr/>
        </p:nvSpPr>
        <p:spPr bwMode="auto">
          <a:xfrm>
            <a:off x="9505950" y="5957888"/>
            <a:ext cx="112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2000">
                <a:solidFill>
                  <a:schemeClr val="tx1"/>
                </a:solidFill>
              </a:rPr>
              <a:t>time</a:t>
            </a:r>
          </a:p>
        </p:txBody>
      </p:sp>
      <p:sp>
        <p:nvSpPr>
          <p:cNvPr id="35859" name="Text Box 43">
            <a:extLst>
              <a:ext uri="{FF2B5EF4-FFF2-40B4-BE49-F238E27FC236}">
                <a16:creationId xmlns:a16="http://schemas.microsoft.com/office/drawing/2014/main" id="{AE1DC7DC-B908-45AE-891D-2E52D71A17B3}"/>
              </a:ext>
            </a:extLst>
          </p:cNvPr>
          <p:cNvSpPr txBox="1">
            <a:spLocks noChangeArrowheads="1"/>
          </p:cNvSpPr>
          <p:nvPr/>
        </p:nvSpPr>
        <p:spPr bwMode="auto">
          <a:xfrm rot="-5400000">
            <a:off x="6371431" y="3520282"/>
            <a:ext cx="582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2000">
                <a:solidFill>
                  <a:schemeClr val="tx1"/>
                </a:solidFill>
              </a:rPr>
              <a:t>f(t)</a:t>
            </a:r>
          </a:p>
        </p:txBody>
      </p:sp>
      <p:sp>
        <p:nvSpPr>
          <p:cNvPr id="35860" name="Freeform 45">
            <a:extLst>
              <a:ext uri="{FF2B5EF4-FFF2-40B4-BE49-F238E27FC236}">
                <a16:creationId xmlns:a16="http://schemas.microsoft.com/office/drawing/2014/main" id="{25171D9B-79AD-4FCA-A3FF-02EA86C24D10}"/>
              </a:ext>
            </a:extLst>
          </p:cNvPr>
          <p:cNvSpPr>
            <a:spLocks/>
          </p:cNvSpPr>
          <p:nvPr/>
        </p:nvSpPr>
        <p:spPr bwMode="auto">
          <a:xfrm>
            <a:off x="8404225" y="4197350"/>
            <a:ext cx="1914525" cy="1784350"/>
          </a:xfrm>
          <a:custGeom>
            <a:avLst/>
            <a:gdLst>
              <a:gd name="T0" fmla="*/ 2147483646 w 2291"/>
              <a:gd name="T1" fmla="*/ 2147483646 h 1121"/>
              <a:gd name="T2" fmla="*/ 2147483646 w 2291"/>
              <a:gd name="T3" fmla="*/ 2147483646 h 1121"/>
              <a:gd name="T4" fmla="*/ 2147483646 w 2291"/>
              <a:gd name="T5" fmla="*/ 2147483646 h 1121"/>
              <a:gd name="T6" fmla="*/ 2147483646 w 2291"/>
              <a:gd name="T7" fmla="*/ 2147483646 h 1121"/>
              <a:gd name="T8" fmla="*/ 2147483646 w 2291"/>
              <a:gd name="T9" fmla="*/ 2147483646 h 1121"/>
              <a:gd name="T10" fmla="*/ 2147483646 w 2291"/>
              <a:gd name="T11" fmla="*/ 2147483646 h 1121"/>
              <a:gd name="T12" fmla="*/ 2147483646 w 2291"/>
              <a:gd name="T13" fmla="*/ 2147483646 h 1121"/>
              <a:gd name="T14" fmla="*/ 2147483646 w 2291"/>
              <a:gd name="T15" fmla="*/ 2147483646 h 1121"/>
              <a:gd name="T16" fmla="*/ 2147483646 w 2291"/>
              <a:gd name="T17" fmla="*/ 2147483646 h 1121"/>
              <a:gd name="T18" fmla="*/ 2147483646 w 2291"/>
              <a:gd name="T19" fmla="*/ 2147483646 h 1121"/>
              <a:gd name="T20" fmla="*/ 2147483646 w 2291"/>
              <a:gd name="T21" fmla="*/ 2147483646 h 1121"/>
              <a:gd name="T22" fmla="*/ 2147483646 w 2291"/>
              <a:gd name="T23" fmla="*/ 2147483646 h 1121"/>
              <a:gd name="T24" fmla="*/ 2147483646 w 2291"/>
              <a:gd name="T25" fmla="*/ 2147483646 h 1121"/>
              <a:gd name="T26" fmla="*/ 2147483646 w 2291"/>
              <a:gd name="T27" fmla="*/ 2147483646 h 1121"/>
              <a:gd name="T28" fmla="*/ 2147483646 w 2291"/>
              <a:gd name="T29" fmla="*/ 2147483646 h 1121"/>
              <a:gd name="T30" fmla="*/ 2147483646 w 2291"/>
              <a:gd name="T31" fmla="*/ 2147483646 h 1121"/>
              <a:gd name="T32" fmla="*/ 2147483646 w 2291"/>
              <a:gd name="T33" fmla="*/ 2147483646 h 1121"/>
              <a:gd name="T34" fmla="*/ 2147483646 w 2291"/>
              <a:gd name="T35" fmla="*/ 2147483646 h 1121"/>
              <a:gd name="T36" fmla="*/ 2147483646 w 2291"/>
              <a:gd name="T37" fmla="*/ 2147483646 h 1121"/>
              <a:gd name="T38" fmla="*/ 2147483646 w 2291"/>
              <a:gd name="T39" fmla="*/ 2147483646 h 1121"/>
              <a:gd name="T40" fmla="*/ 2147483646 w 2291"/>
              <a:gd name="T41" fmla="*/ 2147483646 h 1121"/>
              <a:gd name="T42" fmla="*/ 2147483646 w 2291"/>
              <a:gd name="T43" fmla="*/ 0 h 1121"/>
              <a:gd name="T44" fmla="*/ 2147483646 w 2291"/>
              <a:gd name="T45" fmla="*/ 2147483646 h 1121"/>
              <a:gd name="T46" fmla="*/ 2147483646 w 2291"/>
              <a:gd name="T47" fmla="*/ 2147483646 h 1121"/>
              <a:gd name="T48" fmla="*/ 2147483646 w 2291"/>
              <a:gd name="T49" fmla="*/ 2147483646 h 1121"/>
              <a:gd name="T50" fmla="*/ 2147483646 w 2291"/>
              <a:gd name="T51" fmla="*/ 2147483646 h 1121"/>
              <a:gd name="T52" fmla="*/ 2147483646 w 2291"/>
              <a:gd name="T53" fmla="*/ 2147483646 h 1121"/>
              <a:gd name="T54" fmla="*/ 2147483646 w 2291"/>
              <a:gd name="T55" fmla="*/ 2147483646 h 1121"/>
              <a:gd name="T56" fmla="*/ 2147483646 w 2291"/>
              <a:gd name="T57" fmla="*/ 2147483646 h 1121"/>
              <a:gd name="T58" fmla="*/ 2147483646 w 2291"/>
              <a:gd name="T59" fmla="*/ 2147483646 h 1121"/>
              <a:gd name="T60" fmla="*/ 2147483646 w 2291"/>
              <a:gd name="T61" fmla="*/ 2147483646 h 1121"/>
              <a:gd name="T62" fmla="*/ 2147483646 w 2291"/>
              <a:gd name="T63" fmla="*/ 2147483646 h 1121"/>
              <a:gd name="T64" fmla="*/ 2147483646 w 2291"/>
              <a:gd name="T65" fmla="*/ 2147483646 h 1121"/>
              <a:gd name="T66" fmla="*/ 2147483646 w 2291"/>
              <a:gd name="T67" fmla="*/ 2147483646 h 1121"/>
              <a:gd name="T68" fmla="*/ 2147483646 w 2291"/>
              <a:gd name="T69" fmla="*/ 2147483646 h 1121"/>
              <a:gd name="T70" fmla="*/ 2147483646 w 2291"/>
              <a:gd name="T71" fmla="*/ 2147483646 h 1121"/>
              <a:gd name="T72" fmla="*/ 2147483646 w 2291"/>
              <a:gd name="T73" fmla="*/ 2147483646 h 1121"/>
              <a:gd name="T74" fmla="*/ 2147483646 w 2291"/>
              <a:gd name="T75" fmla="*/ 2147483646 h 1121"/>
              <a:gd name="T76" fmla="*/ 2147483646 w 2291"/>
              <a:gd name="T77" fmla="*/ 2147483646 h 1121"/>
              <a:gd name="T78" fmla="*/ 2147483646 w 2291"/>
              <a:gd name="T79" fmla="*/ 2147483646 h 1121"/>
              <a:gd name="T80" fmla="*/ 2147483646 w 2291"/>
              <a:gd name="T81" fmla="*/ 2147483646 h 1121"/>
              <a:gd name="T82" fmla="*/ 2147483646 w 2291"/>
              <a:gd name="T83" fmla="*/ 2147483646 h 1121"/>
              <a:gd name="T84" fmla="*/ 2147483646 w 2291"/>
              <a:gd name="T85" fmla="*/ 2147483646 h 1121"/>
              <a:gd name="T86" fmla="*/ 2147483646 w 2291"/>
              <a:gd name="T87" fmla="*/ 2147483646 h 1121"/>
              <a:gd name="T88" fmla="*/ 2147483646 w 2291"/>
              <a:gd name="T89" fmla="*/ 2147483646 h 1121"/>
              <a:gd name="T90" fmla="*/ 2147483646 w 2291"/>
              <a:gd name="T91" fmla="*/ 2147483646 h 1121"/>
              <a:gd name="T92" fmla="*/ 2147483646 w 2291"/>
              <a:gd name="T93" fmla="*/ 2147483646 h 1121"/>
              <a:gd name="T94" fmla="*/ 2147483646 w 2291"/>
              <a:gd name="T95" fmla="*/ 2147483646 h 1121"/>
              <a:gd name="T96" fmla="*/ 2147483646 w 2291"/>
              <a:gd name="T97" fmla="*/ 2147483646 h 1121"/>
              <a:gd name="T98" fmla="*/ 2147483646 w 2291"/>
              <a:gd name="T99" fmla="*/ 2147483646 h 1121"/>
              <a:gd name="T100" fmla="*/ 2147483646 w 2291"/>
              <a:gd name="T101" fmla="*/ 2147483646 h 1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1"/>
              <a:gd name="T154" fmla="*/ 0 h 1121"/>
              <a:gd name="T155" fmla="*/ 2291 w 2291"/>
              <a:gd name="T156" fmla="*/ 1121 h 11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1" h="1121">
                <a:moveTo>
                  <a:pt x="0" y="1121"/>
                </a:moveTo>
                <a:lnTo>
                  <a:pt x="11" y="1070"/>
                </a:lnTo>
                <a:lnTo>
                  <a:pt x="23" y="1018"/>
                </a:lnTo>
                <a:lnTo>
                  <a:pt x="39" y="961"/>
                </a:lnTo>
                <a:lnTo>
                  <a:pt x="48" y="931"/>
                </a:lnTo>
                <a:lnTo>
                  <a:pt x="58" y="900"/>
                </a:lnTo>
                <a:lnTo>
                  <a:pt x="70" y="867"/>
                </a:lnTo>
                <a:lnTo>
                  <a:pt x="83" y="831"/>
                </a:lnTo>
                <a:lnTo>
                  <a:pt x="97" y="795"/>
                </a:lnTo>
                <a:lnTo>
                  <a:pt x="111" y="756"/>
                </a:lnTo>
                <a:lnTo>
                  <a:pt x="143" y="680"/>
                </a:lnTo>
                <a:lnTo>
                  <a:pt x="158" y="643"/>
                </a:lnTo>
                <a:lnTo>
                  <a:pt x="174" y="606"/>
                </a:lnTo>
                <a:lnTo>
                  <a:pt x="188" y="572"/>
                </a:lnTo>
                <a:lnTo>
                  <a:pt x="204" y="539"/>
                </a:lnTo>
                <a:lnTo>
                  <a:pt x="232" y="475"/>
                </a:lnTo>
                <a:lnTo>
                  <a:pt x="248" y="443"/>
                </a:lnTo>
                <a:lnTo>
                  <a:pt x="265" y="412"/>
                </a:lnTo>
                <a:lnTo>
                  <a:pt x="284" y="377"/>
                </a:lnTo>
                <a:lnTo>
                  <a:pt x="306" y="343"/>
                </a:lnTo>
                <a:lnTo>
                  <a:pt x="333" y="305"/>
                </a:lnTo>
                <a:lnTo>
                  <a:pt x="362" y="263"/>
                </a:lnTo>
                <a:lnTo>
                  <a:pt x="394" y="220"/>
                </a:lnTo>
                <a:lnTo>
                  <a:pt x="428" y="176"/>
                </a:lnTo>
                <a:lnTo>
                  <a:pt x="461" y="134"/>
                </a:lnTo>
                <a:lnTo>
                  <a:pt x="494" y="96"/>
                </a:lnTo>
                <a:lnTo>
                  <a:pt x="510" y="79"/>
                </a:lnTo>
                <a:lnTo>
                  <a:pt x="526" y="63"/>
                </a:lnTo>
                <a:lnTo>
                  <a:pt x="540" y="49"/>
                </a:lnTo>
                <a:lnTo>
                  <a:pt x="552" y="38"/>
                </a:lnTo>
                <a:lnTo>
                  <a:pt x="565" y="29"/>
                </a:lnTo>
                <a:lnTo>
                  <a:pt x="577" y="21"/>
                </a:lnTo>
                <a:lnTo>
                  <a:pt x="588" y="15"/>
                </a:lnTo>
                <a:lnTo>
                  <a:pt x="599" y="10"/>
                </a:lnTo>
                <a:lnTo>
                  <a:pt x="621" y="4"/>
                </a:lnTo>
                <a:lnTo>
                  <a:pt x="642" y="2"/>
                </a:lnTo>
                <a:lnTo>
                  <a:pt x="659" y="4"/>
                </a:lnTo>
                <a:lnTo>
                  <a:pt x="676" y="5"/>
                </a:lnTo>
                <a:lnTo>
                  <a:pt x="692" y="7"/>
                </a:lnTo>
                <a:lnTo>
                  <a:pt x="706" y="7"/>
                </a:lnTo>
                <a:lnTo>
                  <a:pt x="717" y="5"/>
                </a:lnTo>
                <a:lnTo>
                  <a:pt x="722" y="2"/>
                </a:lnTo>
                <a:lnTo>
                  <a:pt x="725" y="0"/>
                </a:lnTo>
                <a:lnTo>
                  <a:pt x="728" y="0"/>
                </a:lnTo>
                <a:lnTo>
                  <a:pt x="731" y="0"/>
                </a:lnTo>
                <a:lnTo>
                  <a:pt x="737" y="4"/>
                </a:lnTo>
                <a:lnTo>
                  <a:pt x="742" y="5"/>
                </a:lnTo>
                <a:lnTo>
                  <a:pt x="747" y="8"/>
                </a:lnTo>
                <a:lnTo>
                  <a:pt x="755" y="13"/>
                </a:lnTo>
                <a:lnTo>
                  <a:pt x="764" y="18"/>
                </a:lnTo>
                <a:lnTo>
                  <a:pt x="775" y="22"/>
                </a:lnTo>
                <a:lnTo>
                  <a:pt x="788" y="29"/>
                </a:lnTo>
                <a:lnTo>
                  <a:pt x="818" y="43"/>
                </a:lnTo>
                <a:lnTo>
                  <a:pt x="852" y="59"/>
                </a:lnTo>
                <a:lnTo>
                  <a:pt x="888" y="77"/>
                </a:lnTo>
                <a:lnTo>
                  <a:pt x="926" y="99"/>
                </a:lnTo>
                <a:lnTo>
                  <a:pt x="965" y="123"/>
                </a:lnTo>
                <a:lnTo>
                  <a:pt x="1000" y="148"/>
                </a:lnTo>
                <a:lnTo>
                  <a:pt x="1033" y="175"/>
                </a:lnTo>
                <a:lnTo>
                  <a:pt x="1062" y="206"/>
                </a:lnTo>
                <a:lnTo>
                  <a:pt x="1092" y="242"/>
                </a:lnTo>
                <a:lnTo>
                  <a:pt x="1120" y="280"/>
                </a:lnTo>
                <a:lnTo>
                  <a:pt x="1149" y="321"/>
                </a:lnTo>
                <a:lnTo>
                  <a:pt x="1175" y="362"/>
                </a:lnTo>
                <a:lnTo>
                  <a:pt x="1202" y="401"/>
                </a:lnTo>
                <a:lnTo>
                  <a:pt x="1227" y="439"/>
                </a:lnTo>
                <a:lnTo>
                  <a:pt x="1251" y="470"/>
                </a:lnTo>
                <a:lnTo>
                  <a:pt x="1273" y="497"/>
                </a:lnTo>
                <a:lnTo>
                  <a:pt x="1290" y="519"/>
                </a:lnTo>
                <a:lnTo>
                  <a:pt x="1306" y="539"/>
                </a:lnTo>
                <a:lnTo>
                  <a:pt x="1320" y="556"/>
                </a:lnTo>
                <a:lnTo>
                  <a:pt x="1337" y="575"/>
                </a:lnTo>
                <a:lnTo>
                  <a:pt x="1356" y="594"/>
                </a:lnTo>
                <a:lnTo>
                  <a:pt x="1368" y="603"/>
                </a:lnTo>
                <a:lnTo>
                  <a:pt x="1381" y="614"/>
                </a:lnTo>
                <a:lnTo>
                  <a:pt x="1395" y="625"/>
                </a:lnTo>
                <a:lnTo>
                  <a:pt x="1411" y="638"/>
                </a:lnTo>
                <a:lnTo>
                  <a:pt x="1430" y="650"/>
                </a:lnTo>
                <a:lnTo>
                  <a:pt x="1448" y="666"/>
                </a:lnTo>
                <a:lnTo>
                  <a:pt x="1470" y="680"/>
                </a:lnTo>
                <a:lnTo>
                  <a:pt x="1494" y="696"/>
                </a:lnTo>
                <a:lnTo>
                  <a:pt x="1544" y="729"/>
                </a:lnTo>
                <a:lnTo>
                  <a:pt x="1596" y="763"/>
                </a:lnTo>
                <a:lnTo>
                  <a:pt x="1649" y="796"/>
                </a:lnTo>
                <a:lnTo>
                  <a:pt x="1703" y="828"/>
                </a:lnTo>
                <a:lnTo>
                  <a:pt x="1751" y="856"/>
                </a:lnTo>
                <a:lnTo>
                  <a:pt x="1775" y="869"/>
                </a:lnTo>
                <a:lnTo>
                  <a:pt x="1797" y="880"/>
                </a:lnTo>
                <a:lnTo>
                  <a:pt x="1838" y="899"/>
                </a:lnTo>
                <a:lnTo>
                  <a:pt x="1877" y="916"/>
                </a:lnTo>
                <a:lnTo>
                  <a:pt x="1915" y="928"/>
                </a:lnTo>
                <a:lnTo>
                  <a:pt x="1949" y="939"/>
                </a:lnTo>
                <a:lnTo>
                  <a:pt x="1984" y="949"/>
                </a:lnTo>
                <a:lnTo>
                  <a:pt x="2017" y="958"/>
                </a:lnTo>
                <a:lnTo>
                  <a:pt x="2081" y="974"/>
                </a:lnTo>
                <a:lnTo>
                  <a:pt x="2144" y="990"/>
                </a:lnTo>
                <a:lnTo>
                  <a:pt x="2174" y="996"/>
                </a:lnTo>
                <a:lnTo>
                  <a:pt x="2203" y="1001"/>
                </a:lnTo>
                <a:lnTo>
                  <a:pt x="2230" y="1005"/>
                </a:lnTo>
                <a:lnTo>
                  <a:pt x="2255" y="1010"/>
                </a:lnTo>
                <a:lnTo>
                  <a:pt x="2276" y="1013"/>
                </a:lnTo>
                <a:lnTo>
                  <a:pt x="2291" y="1016"/>
                </a:lnTo>
              </a:path>
            </a:pathLst>
          </a:custGeom>
          <a:noFill/>
          <a:ln w="19050" cap="flat" cmpd="sng">
            <a:solidFill>
              <a:schemeClr val="tx1">
                <a:alpha val="43921"/>
              </a:schemeClr>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1" name="Freeform 46">
            <a:extLst>
              <a:ext uri="{FF2B5EF4-FFF2-40B4-BE49-F238E27FC236}">
                <a16:creationId xmlns:a16="http://schemas.microsoft.com/office/drawing/2014/main" id="{A8B3A6E6-2C48-43DC-ADC1-9A8755B85C42}"/>
              </a:ext>
            </a:extLst>
          </p:cNvPr>
          <p:cNvSpPr>
            <a:spLocks/>
          </p:cNvSpPr>
          <p:nvPr/>
        </p:nvSpPr>
        <p:spPr bwMode="auto">
          <a:xfrm>
            <a:off x="8807450" y="4319588"/>
            <a:ext cx="1384300" cy="1670050"/>
          </a:xfrm>
          <a:custGeom>
            <a:avLst/>
            <a:gdLst>
              <a:gd name="T0" fmla="*/ 0 w 1978"/>
              <a:gd name="T1" fmla="*/ 2147483646 h 1447"/>
              <a:gd name="T2" fmla="*/ 0 w 1978"/>
              <a:gd name="T3" fmla="*/ 2147483646 h 1447"/>
              <a:gd name="T4" fmla="*/ 0 w 1978"/>
              <a:gd name="T5" fmla="*/ 2147483646 h 1447"/>
              <a:gd name="T6" fmla="*/ 0 w 1978"/>
              <a:gd name="T7" fmla="*/ 2147483646 h 1447"/>
              <a:gd name="T8" fmla="*/ 0 60000 65536"/>
              <a:gd name="T9" fmla="*/ 0 60000 65536"/>
              <a:gd name="T10" fmla="*/ 0 60000 65536"/>
              <a:gd name="T11" fmla="*/ 0 60000 65536"/>
              <a:gd name="T12" fmla="*/ 0 w 1978"/>
              <a:gd name="T13" fmla="*/ 0 h 1447"/>
              <a:gd name="T14" fmla="*/ 1978 w 1978"/>
              <a:gd name="T15" fmla="*/ 1447 h 1447"/>
            </a:gdLst>
            <a:ahLst/>
            <a:cxnLst>
              <a:cxn ang="T8">
                <a:pos x="T0" y="T1"/>
              </a:cxn>
              <a:cxn ang="T9">
                <a:pos x="T2" y="T3"/>
              </a:cxn>
              <a:cxn ang="T10">
                <a:pos x="T4" y="T5"/>
              </a:cxn>
              <a:cxn ang="T11">
                <a:pos x="T6" y="T7"/>
              </a:cxn>
            </a:cxnLst>
            <a:rect l="T12" t="T13" r="T14" b="T15"/>
            <a:pathLst>
              <a:path w="1978" h="1447">
                <a:moveTo>
                  <a:pt x="0" y="1432"/>
                </a:moveTo>
                <a:cubicBezTo>
                  <a:pt x="72" y="1201"/>
                  <a:pt x="199" y="72"/>
                  <a:pt x="433" y="36"/>
                </a:cubicBezTo>
                <a:cubicBezTo>
                  <a:pt x="667" y="0"/>
                  <a:pt x="1147" y="979"/>
                  <a:pt x="1404" y="1213"/>
                </a:cubicBezTo>
                <a:cubicBezTo>
                  <a:pt x="1661" y="1447"/>
                  <a:pt x="1859" y="1394"/>
                  <a:pt x="1978" y="1442"/>
                </a:cubicBezTo>
              </a:path>
            </a:pathLst>
          </a:custGeom>
          <a:noFill/>
          <a:ln w="28575" cap="flat" cmpd="sng">
            <a:solidFill>
              <a:srgbClr val="00FF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2" name="Freeform 47">
            <a:extLst>
              <a:ext uri="{FF2B5EF4-FFF2-40B4-BE49-F238E27FC236}">
                <a16:creationId xmlns:a16="http://schemas.microsoft.com/office/drawing/2014/main" id="{87B1F7CF-ACFE-4297-8D8A-F28F80194E28}"/>
              </a:ext>
            </a:extLst>
          </p:cNvPr>
          <p:cNvSpPr>
            <a:spLocks/>
          </p:cNvSpPr>
          <p:nvPr/>
        </p:nvSpPr>
        <p:spPr bwMode="auto">
          <a:xfrm>
            <a:off x="7242175" y="5092700"/>
            <a:ext cx="665163" cy="909638"/>
          </a:xfrm>
          <a:custGeom>
            <a:avLst/>
            <a:gdLst>
              <a:gd name="T0" fmla="*/ 0 w 1028"/>
              <a:gd name="T1" fmla="*/ 2147483646 h 585"/>
              <a:gd name="T2" fmla="*/ 0 w 1028"/>
              <a:gd name="T3" fmla="*/ 2147483646 h 585"/>
              <a:gd name="T4" fmla="*/ 0 w 1028"/>
              <a:gd name="T5" fmla="*/ 2147483646 h 585"/>
              <a:gd name="T6" fmla="*/ 0 w 1028"/>
              <a:gd name="T7" fmla="*/ 2147483646 h 585"/>
              <a:gd name="T8" fmla="*/ 0 60000 65536"/>
              <a:gd name="T9" fmla="*/ 0 60000 65536"/>
              <a:gd name="T10" fmla="*/ 0 60000 65536"/>
              <a:gd name="T11" fmla="*/ 0 60000 65536"/>
              <a:gd name="T12" fmla="*/ 0 w 1028"/>
              <a:gd name="T13" fmla="*/ 0 h 585"/>
              <a:gd name="T14" fmla="*/ 1028 w 1028"/>
              <a:gd name="T15" fmla="*/ 585 h 585"/>
            </a:gdLst>
            <a:ahLst/>
            <a:cxnLst>
              <a:cxn ang="T8">
                <a:pos x="T0" y="T1"/>
              </a:cxn>
              <a:cxn ang="T9">
                <a:pos x="T2" y="T3"/>
              </a:cxn>
              <a:cxn ang="T10">
                <a:pos x="T4" y="T5"/>
              </a:cxn>
              <a:cxn ang="T11">
                <a:pos x="T6" y="T7"/>
              </a:cxn>
            </a:cxnLst>
            <a:rect l="T12" t="T13" r="T14" b="T15"/>
            <a:pathLst>
              <a:path w="1028" h="585">
                <a:moveTo>
                  <a:pt x="0" y="581"/>
                </a:moveTo>
                <a:cubicBezTo>
                  <a:pt x="29" y="488"/>
                  <a:pt x="56" y="30"/>
                  <a:pt x="173" y="15"/>
                </a:cubicBezTo>
                <a:cubicBezTo>
                  <a:pt x="290" y="0"/>
                  <a:pt x="562" y="397"/>
                  <a:pt x="704" y="491"/>
                </a:cubicBezTo>
                <a:cubicBezTo>
                  <a:pt x="846" y="585"/>
                  <a:pt x="961" y="562"/>
                  <a:pt x="1028" y="581"/>
                </a:cubicBezTo>
              </a:path>
            </a:pathLst>
          </a:custGeom>
          <a:noFill/>
          <a:ln w="28575" cmpd="sng">
            <a:solidFill>
              <a:srgbClr val="00FF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8480" name="Picture 48">
            <a:extLst>
              <a:ext uri="{FF2B5EF4-FFF2-40B4-BE49-F238E27FC236}">
                <a16:creationId xmlns:a16="http://schemas.microsoft.com/office/drawing/2014/main" id="{4559A1EB-1E7F-4911-BD30-2857CF455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invGray">
          <a:xfrm>
            <a:off x="6469063" y="719138"/>
            <a:ext cx="4129087" cy="2714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864" name="TextBox 1">
            <a:extLst>
              <a:ext uri="{FF2B5EF4-FFF2-40B4-BE49-F238E27FC236}">
                <a16:creationId xmlns:a16="http://schemas.microsoft.com/office/drawing/2014/main" id="{38DD28D9-CAFC-4C71-86DE-C4B4D5AFD1F1}"/>
              </a:ext>
            </a:extLst>
          </p:cNvPr>
          <p:cNvSpPr txBox="1">
            <a:spLocks noChangeArrowheads="1"/>
          </p:cNvSpPr>
          <p:nvPr/>
        </p:nvSpPr>
        <p:spPr bwMode="auto">
          <a:xfrm>
            <a:off x="7018338" y="1778000"/>
            <a:ext cx="182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600" b="1">
                <a:solidFill>
                  <a:srgbClr val="FF0000"/>
                </a:solidFill>
              </a:rPr>
              <a:t>infant mortality</a:t>
            </a:r>
            <a:endParaRPr lang="en-US" altLang="en-US" sz="1200">
              <a:solidFill>
                <a:srgbClr val="FF0000"/>
              </a:solidFill>
            </a:endParaRPr>
          </a:p>
        </p:txBody>
      </p:sp>
      <p:sp>
        <p:nvSpPr>
          <p:cNvPr id="35865" name="TextBox 2">
            <a:extLst>
              <a:ext uri="{FF2B5EF4-FFF2-40B4-BE49-F238E27FC236}">
                <a16:creationId xmlns:a16="http://schemas.microsoft.com/office/drawing/2014/main" id="{256A5463-D205-4A11-881F-46B31146D28F}"/>
              </a:ext>
            </a:extLst>
          </p:cNvPr>
          <p:cNvSpPr txBox="1">
            <a:spLocks noChangeArrowheads="1"/>
          </p:cNvSpPr>
          <p:nvPr/>
        </p:nvSpPr>
        <p:spPr bwMode="auto">
          <a:xfrm>
            <a:off x="7429500" y="2452688"/>
            <a:ext cx="1922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600" b="1">
                <a:solidFill>
                  <a:srgbClr val="00B0F0"/>
                </a:solidFill>
              </a:rPr>
              <a:t>“random” failures</a:t>
            </a:r>
            <a:endParaRPr lang="en-US" altLang="en-US" sz="1600">
              <a:solidFill>
                <a:srgbClr val="00B0F0"/>
              </a:solidFill>
            </a:endParaRPr>
          </a:p>
        </p:txBody>
      </p:sp>
      <p:sp>
        <p:nvSpPr>
          <p:cNvPr id="35866" name="TextBox 4">
            <a:extLst>
              <a:ext uri="{FF2B5EF4-FFF2-40B4-BE49-F238E27FC236}">
                <a16:creationId xmlns:a16="http://schemas.microsoft.com/office/drawing/2014/main" id="{4B3CF040-83E9-40F7-A342-690F9C2E49A0}"/>
              </a:ext>
            </a:extLst>
          </p:cNvPr>
          <p:cNvSpPr txBox="1">
            <a:spLocks noChangeArrowheads="1"/>
          </p:cNvSpPr>
          <p:nvPr/>
        </p:nvSpPr>
        <p:spPr bwMode="auto">
          <a:xfrm>
            <a:off x="9374188" y="1889125"/>
            <a:ext cx="898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600" b="1">
                <a:solidFill>
                  <a:schemeClr val="tx1"/>
                </a:solidFill>
              </a:rPr>
              <a:t>wearout</a:t>
            </a:r>
          </a:p>
        </p:txBody>
      </p:sp>
      <p:cxnSp>
        <p:nvCxnSpPr>
          <p:cNvPr id="35867" name="Straight Connector 6">
            <a:extLst>
              <a:ext uri="{FF2B5EF4-FFF2-40B4-BE49-F238E27FC236}">
                <a16:creationId xmlns:a16="http://schemas.microsoft.com/office/drawing/2014/main" id="{FF0CA171-8943-4FE4-BC04-77F118B34F97}"/>
              </a:ext>
            </a:extLst>
          </p:cNvPr>
          <p:cNvCxnSpPr>
            <a:cxnSpLocks noChangeShapeType="1"/>
          </p:cNvCxnSpPr>
          <p:nvPr/>
        </p:nvCxnSpPr>
        <p:spPr bwMode="auto">
          <a:xfrm flipV="1">
            <a:off x="8466138" y="3533775"/>
            <a:ext cx="9525" cy="21717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5868" name="TextBox 7">
            <a:extLst>
              <a:ext uri="{FF2B5EF4-FFF2-40B4-BE49-F238E27FC236}">
                <a16:creationId xmlns:a16="http://schemas.microsoft.com/office/drawing/2014/main" id="{CB5A571F-A6F6-4878-BC54-271CD9A9371E}"/>
              </a:ext>
            </a:extLst>
          </p:cNvPr>
          <p:cNvSpPr txBox="1">
            <a:spLocks noChangeArrowheads="1"/>
          </p:cNvSpPr>
          <p:nvPr/>
        </p:nvSpPr>
        <p:spPr bwMode="auto">
          <a:xfrm>
            <a:off x="8764588" y="3398838"/>
            <a:ext cx="1508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000">
                <a:solidFill>
                  <a:schemeClr val="tx1"/>
                </a:solidFill>
              </a:rPr>
              <a:t>Nominal population </a:t>
            </a:r>
          </a:p>
        </p:txBody>
      </p:sp>
      <p:sp>
        <p:nvSpPr>
          <p:cNvPr id="35869" name="TextBox 8">
            <a:extLst>
              <a:ext uri="{FF2B5EF4-FFF2-40B4-BE49-F238E27FC236}">
                <a16:creationId xmlns:a16="http://schemas.microsoft.com/office/drawing/2014/main" id="{892ECFD7-ED19-4FA8-879F-650F45CDB284}"/>
              </a:ext>
            </a:extLst>
          </p:cNvPr>
          <p:cNvSpPr txBox="1">
            <a:spLocks noChangeArrowheads="1"/>
          </p:cNvSpPr>
          <p:nvPr/>
        </p:nvSpPr>
        <p:spPr bwMode="auto">
          <a:xfrm>
            <a:off x="7146925" y="3414713"/>
            <a:ext cx="12493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rPr>
              <a:t>‘Defective’ population</a:t>
            </a:r>
          </a:p>
          <a:p>
            <a:pPr eaLnBrk="1" hangingPunct="1">
              <a:spcBef>
                <a:spcPct val="0"/>
              </a:spcBef>
              <a:buFontTx/>
              <a:buNone/>
            </a:pPr>
            <a:r>
              <a:rPr lang="en-US" altLang="en-US" sz="1800">
                <a:solidFill>
                  <a:schemeClr val="tx1"/>
                </a:solidFill>
              </a:rPr>
              <a:t>&amp; </a:t>
            </a:r>
          </a:p>
          <a:p>
            <a:pPr eaLnBrk="1" hangingPunct="1">
              <a:spcBef>
                <a:spcPct val="0"/>
              </a:spcBef>
              <a:buFontTx/>
              <a:buNone/>
            </a:pPr>
            <a:r>
              <a:rPr lang="en-US" altLang="en-US" sz="1800">
                <a:solidFill>
                  <a:schemeClr val="tx1"/>
                </a:solidFill>
              </a:rPr>
              <a:t>random overstress events</a:t>
            </a:r>
          </a:p>
        </p:txBody>
      </p:sp>
      <p:cxnSp>
        <p:nvCxnSpPr>
          <p:cNvPr id="35870" name="Straight Arrow Connector 2">
            <a:extLst>
              <a:ext uri="{FF2B5EF4-FFF2-40B4-BE49-F238E27FC236}">
                <a16:creationId xmlns:a16="http://schemas.microsoft.com/office/drawing/2014/main" id="{E82590E2-0C36-4FAF-98C7-39B563ECFA95}"/>
              </a:ext>
            </a:extLst>
          </p:cNvPr>
          <p:cNvCxnSpPr>
            <a:cxnSpLocks noChangeShapeType="1"/>
          </p:cNvCxnSpPr>
          <p:nvPr/>
        </p:nvCxnSpPr>
        <p:spPr bwMode="auto">
          <a:xfrm>
            <a:off x="8475663" y="3752850"/>
            <a:ext cx="393700"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5871" name="Title 1">
            <a:extLst>
              <a:ext uri="{FF2B5EF4-FFF2-40B4-BE49-F238E27FC236}">
                <a16:creationId xmlns:a16="http://schemas.microsoft.com/office/drawing/2014/main" id="{B17C48DA-25C4-4375-A099-C0DB406E4329}"/>
              </a:ext>
            </a:extLst>
          </p:cNvPr>
          <p:cNvSpPr>
            <a:spLocks noGrp="1" noChangeArrowheads="1"/>
          </p:cNvSpPr>
          <p:nvPr>
            <p:ph type="title"/>
          </p:nvPr>
        </p:nvSpPr>
        <p:spPr>
          <a:xfrm>
            <a:off x="666750" y="22225"/>
            <a:ext cx="9144000" cy="792163"/>
          </a:xfrm>
        </p:spPr>
        <p:txBody>
          <a:bodyPr/>
          <a:lstStyle/>
          <a:p>
            <a:r>
              <a:rPr lang="en-US" altLang="en-US"/>
              <a:t>Physics of Failure Perspective of Reliability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84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456D8AF9-833C-4602-B8BC-B11FC4E3D977}"/>
              </a:ext>
            </a:extLst>
          </p:cNvPr>
          <p:cNvSpPr>
            <a:spLocks noChangeArrowheads="1"/>
          </p:cNvSpPr>
          <p:nvPr/>
        </p:nvSpPr>
        <p:spPr bwMode="auto">
          <a:xfrm>
            <a:off x="1828800" y="50800"/>
            <a:ext cx="7610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200" b="1">
                <a:solidFill>
                  <a:schemeClr val="tx2"/>
                </a:solidFill>
              </a:rPr>
              <a:t>Factors Affecting CAF: </a:t>
            </a:r>
            <a:br>
              <a:rPr lang="en-US" altLang="en-US" sz="3200" b="1">
                <a:solidFill>
                  <a:schemeClr val="tx2"/>
                </a:solidFill>
              </a:rPr>
            </a:br>
            <a:r>
              <a:rPr lang="en-US" altLang="en-US" sz="3200" b="1">
                <a:solidFill>
                  <a:schemeClr val="tx2"/>
                </a:solidFill>
              </a:rPr>
              <a:t>PCB Internal Conductor Spacings</a:t>
            </a:r>
          </a:p>
        </p:txBody>
      </p:sp>
      <p:sp>
        <p:nvSpPr>
          <p:cNvPr id="157698" name="Text Box 3">
            <a:extLst>
              <a:ext uri="{FF2B5EF4-FFF2-40B4-BE49-F238E27FC236}">
                <a16:creationId xmlns:a16="http://schemas.microsoft.com/office/drawing/2014/main" id="{DA6D7A44-BB07-4E51-913F-0DFEEDC638CF}"/>
              </a:ext>
            </a:extLst>
          </p:cNvPr>
          <p:cNvSpPr txBox="1">
            <a:spLocks noChangeArrowheads="1"/>
          </p:cNvSpPr>
          <p:nvPr/>
        </p:nvSpPr>
        <p:spPr bwMode="auto">
          <a:xfrm>
            <a:off x="7170738" y="1719263"/>
            <a:ext cx="347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chemeClr val="tx1"/>
                </a:solidFill>
                <a:cs typeface="Arial" panose="020B0604020202020204" pitchFamily="34" charset="0"/>
              </a:rPr>
              <a:t>PTH-to-PTH spacings </a:t>
            </a:r>
          </a:p>
        </p:txBody>
      </p:sp>
      <p:graphicFrame>
        <p:nvGraphicFramePr>
          <p:cNvPr id="157699" name="Object 4">
            <a:extLst>
              <a:ext uri="{FF2B5EF4-FFF2-40B4-BE49-F238E27FC236}">
                <a16:creationId xmlns:a16="http://schemas.microsoft.com/office/drawing/2014/main" id="{812131B2-50D2-4AA5-9875-9A5FBE94F751}"/>
              </a:ext>
            </a:extLst>
          </p:cNvPr>
          <p:cNvGraphicFramePr>
            <a:graphicFrameLocks noChangeAspect="1"/>
          </p:cNvGraphicFramePr>
          <p:nvPr/>
        </p:nvGraphicFramePr>
        <p:xfrm>
          <a:off x="1752600" y="1308100"/>
          <a:ext cx="5326063" cy="1838325"/>
        </p:xfrm>
        <a:graphic>
          <a:graphicData uri="http://schemas.openxmlformats.org/presentationml/2006/ole">
            <mc:AlternateContent xmlns:mc="http://schemas.openxmlformats.org/markup-compatibility/2006">
              <mc:Choice xmlns:v="urn:schemas-microsoft-com:vml" Requires="v">
                <p:oleObj spid="_x0000_s157711" name="Photo Editor Photo" r:id="rId3" imgW="13695238" imgH="4723810" progId="MSPhotoEd.3">
                  <p:embed/>
                </p:oleObj>
              </mc:Choice>
              <mc:Fallback>
                <p:oleObj name="Photo Editor Photo" r:id="rId3" imgW="13695238" imgH="472381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308100"/>
                        <a:ext cx="5326063"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57700" name="Line 5">
            <a:extLst>
              <a:ext uri="{FF2B5EF4-FFF2-40B4-BE49-F238E27FC236}">
                <a16:creationId xmlns:a16="http://schemas.microsoft.com/office/drawing/2014/main" id="{D58E9503-DA19-40AD-A2A0-5888C912B6FF}"/>
              </a:ext>
            </a:extLst>
          </p:cNvPr>
          <p:cNvSpPr>
            <a:spLocks noChangeShapeType="1"/>
          </p:cNvSpPr>
          <p:nvPr/>
        </p:nvSpPr>
        <p:spPr bwMode="auto">
          <a:xfrm>
            <a:off x="4762500" y="2211388"/>
            <a:ext cx="876300" cy="9525"/>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1" name="Line 6">
            <a:extLst>
              <a:ext uri="{FF2B5EF4-FFF2-40B4-BE49-F238E27FC236}">
                <a16:creationId xmlns:a16="http://schemas.microsoft.com/office/drawing/2014/main" id="{61C6DABC-1A9D-4EFA-8BB7-88430A185544}"/>
              </a:ext>
            </a:extLst>
          </p:cNvPr>
          <p:cNvSpPr>
            <a:spLocks noChangeShapeType="1"/>
          </p:cNvSpPr>
          <p:nvPr/>
        </p:nvSpPr>
        <p:spPr bwMode="auto">
          <a:xfrm>
            <a:off x="3165475" y="2203450"/>
            <a:ext cx="876300" cy="9525"/>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2" name="Rectangle 7">
            <a:extLst>
              <a:ext uri="{FF2B5EF4-FFF2-40B4-BE49-F238E27FC236}">
                <a16:creationId xmlns:a16="http://schemas.microsoft.com/office/drawing/2014/main" id="{8C904542-345E-48EE-8727-ABFD06043138}"/>
              </a:ext>
            </a:extLst>
          </p:cNvPr>
          <p:cNvSpPr>
            <a:spLocks noChangeArrowheads="1"/>
          </p:cNvSpPr>
          <p:nvPr/>
        </p:nvSpPr>
        <p:spPr bwMode="auto">
          <a:xfrm>
            <a:off x="7240588" y="4695825"/>
            <a:ext cx="3235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chemeClr val="tx1"/>
                </a:solidFill>
              </a:rPr>
              <a:t>PTH to plane spacings</a:t>
            </a:r>
          </a:p>
          <a:p>
            <a:pPr algn="ctr">
              <a:spcBef>
                <a:spcPct val="0"/>
              </a:spcBef>
            </a:pPr>
            <a:endParaRPr lang="en-US" altLang="en-US" sz="2400" b="1">
              <a:solidFill>
                <a:schemeClr val="tx1"/>
              </a:solidFill>
            </a:endParaRPr>
          </a:p>
        </p:txBody>
      </p:sp>
      <p:graphicFrame>
        <p:nvGraphicFramePr>
          <p:cNvPr id="157703" name="Object 8">
            <a:extLst>
              <a:ext uri="{FF2B5EF4-FFF2-40B4-BE49-F238E27FC236}">
                <a16:creationId xmlns:a16="http://schemas.microsoft.com/office/drawing/2014/main" id="{9913E76D-DEFB-44D6-884F-CABC9D36456D}"/>
              </a:ext>
            </a:extLst>
          </p:cNvPr>
          <p:cNvGraphicFramePr>
            <a:graphicFrameLocks noChangeAspect="1"/>
          </p:cNvGraphicFramePr>
          <p:nvPr/>
        </p:nvGraphicFramePr>
        <p:xfrm>
          <a:off x="1676400" y="3656013"/>
          <a:ext cx="5562600" cy="2725737"/>
        </p:xfrm>
        <a:graphic>
          <a:graphicData uri="http://schemas.openxmlformats.org/presentationml/2006/ole">
            <mc:AlternateContent xmlns:mc="http://schemas.openxmlformats.org/markup-compatibility/2006">
              <mc:Choice xmlns:v="urn:schemas-microsoft-com:vml" Requires="v">
                <p:oleObj spid="_x0000_s157712" name="Photo Editor Photo" r:id="rId5" imgW="8352381" imgH="3629532" progId="MSPhotoEd.3">
                  <p:embed/>
                </p:oleObj>
              </mc:Choice>
              <mc:Fallback>
                <p:oleObj name="Photo Editor Photo" r:id="rId5" imgW="8352381" imgH="3629532"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2531" r="5063"/>
                      <a:stretch>
                        <a:fillRect/>
                      </a:stretch>
                    </p:blipFill>
                    <p:spPr bwMode="auto">
                      <a:xfrm>
                        <a:off x="1676400" y="3656013"/>
                        <a:ext cx="5562600"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57704" name="Object 9">
            <a:extLst>
              <a:ext uri="{FF2B5EF4-FFF2-40B4-BE49-F238E27FC236}">
                <a16:creationId xmlns:a16="http://schemas.microsoft.com/office/drawing/2014/main" id="{4CADED4D-8827-4872-9616-30C297A59D0A}"/>
              </a:ext>
            </a:extLst>
          </p:cNvPr>
          <p:cNvGraphicFramePr>
            <a:graphicFrameLocks noChangeAspect="1"/>
          </p:cNvGraphicFramePr>
          <p:nvPr/>
        </p:nvGraphicFramePr>
        <p:xfrm>
          <a:off x="5189538" y="4921250"/>
          <a:ext cx="403225" cy="220663"/>
        </p:xfrm>
        <a:graphic>
          <a:graphicData uri="http://schemas.openxmlformats.org/presentationml/2006/ole">
            <mc:AlternateContent xmlns:mc="http://schemas.openxmlformats.org/markup-compatibility/2006">
              <mc:Choice xmlns:v="urn:schemas-microsoft-com:vml" Requires="v">
                <p:oleObj spid="_x0000_s157713" name="Photo Editor Photo" r:id="rId7" imgW="523810" imgH="276117" progId="MSPhotoEd.3">
                  <p:embed/>
                </p:oleObj>
              </mc:Choice>
              <mc:Fallback>
                <p:oleObj name="Photo Editor Photo" r:id="rId7" imgW="523810" imgH="276117" progId="MSPhotoEd.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9538" y="4921250"/>
                        <a:ext cx="403225"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57705" name="Object 10">
            <a:extLst>
              <a:ext uri="{FF2B5EF4-FFF2-40B4-BE49-F238E27FC236}">
                <a16:creationId xmlns:a16="http://schemas.microsoft.com/office/drawing/2014/main" id="{5801EAA0-A800-4F24-A66D-EE436A0A8570}"/>
              </a:ext>
            </a:extLst>
          </p:cNvPr>
          <p:cNvGraphicFramePr>
            <a:graphicFrameLocks noChangeAspect="1"/>
          </p:cNvGraphicFramePr>
          <p:nvPr/>
        </p:nvGraphicFramePr>
        <p:xfrm>
          <a:off x="5189538" y="5470525"/>
          <a:ext cx="403225" cy="219075"/>
        </p:xfrm>
        <a:graphic>
          <a:graphicData uri="http://schemas.openxmlformats.org/presentationml/2006/ole">
            <mc:AlternateContent xmlns:mc="http://schemas.openxmlformats.org/markup-compatibility/2006">
              <mc:Choice xmlns:v="urn:schemas-microsoft-com:vml" Requires="v">
                <p:oleObj spid="_x0000_s157714" name="Photo Editor Photo" r:id="rId9" imgW="523810" imgH="276117" progId="MSPhotoEd.3">
                  <p:embed/>
                </p:oleObj>
              </mc:Choice>
              <mc:Fallback>
                <p:oleObj name="Photo Editor Photo" r:id="rId9" imgW="523810" imgH="276117" progId="MSPhotoEd.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9538" y="5470525"/>
                        <a:ext cx="4032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57706" name="Object 11">
            <a:extLst>
              <a:ext uri="{FF2B5EF4-FFF2-40B4-BE49-F238E27FC236}">
                <a16:creationId xmlns:a16="http://schemas.microsoft.com/office/drawing/2014/main" id="{FB6983EA-7453-47E4-B187-22A9DDC9C360}"/>
              </a:ext>
            </a:extLst>
          </p:cNvPr>
          <p:cNvGraphicFramePr>
            <a:graphicFrameLocks noChangeAspect="1"/>
          </p:cNvGraphicFramePr>
          <p:nvPr/>
        </p:nvGraphicFramePr>
        <p:xfrm>
          <a:off x="6270625" y="5205413"/>
          <a:ext cx="403225" cy="220662"/>
        </p:xfrm>
        <a:graphic>
          <a:graphicData uri="http://schemas.openxmlformats.org/presentationml/2006/ole">
            <mc:AlternateContent xmlns:mc="http://schemas.openxmlformats.org/markup-compatibility/2006">
              <mc:Choice xmlns:v="urn:schemas-microsoft-com:vml" Requires="v">
                <p:oleObj spid="_x0000_s157715" name="Photo Editor Photo" r:id="rId10" imgW="523810" imgH="276117" progId="MSPhotoEd.3">
                  <p:embed/>
                </p:oleObj>
              </mc:Choice>
              <mc:Fallback>
                <p:oleObj name="Photo Editor Photo" r:id="rId10" imgW="523810" imgH="276117" progId="MSPhotoEd.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25" y="5205413"/>
                        <a:ext cx="403225"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57707" name="Object 12">
            <a:extLst>
              <a:ext uri="{FF2B5EF4-FFF2-40B4-BE49-F238E27FC236}">
                <a16:creationId xmlns:a16="http://schemas.microsoft.com/office/drawing/2014/main" id="{70E7DCCB-F5D3-4698-8DC6-72F0E4362D03}"/>
              </a:ext>
            </a:extLst>
          </p:cNvPr>
          <p:cNvGraphicFramePr>
            <a:graphicFrameLocks noChangeAspect="1"/>
          </p:cNvGraphicFramePr>
          <p:nvPr/>
        </p:nvGraphicFramePr>
        <p:xfrm>
          <a:off x="6270625" y="4667250"/>
          <a:ext cx="403225" cy="220663"/>
        </p:xfrm>
        <a:graphic>
          <a:graphicData uri="http://schemas.openxmlformats.org/presentationml/2006/ole">
            <mc:AlternateContent xmlns:mc="http://schemas.openxmlformats.org/markup-compatibility/2006">
              <mc:Choice xmlns:v="urn:schemas-microsoft-com:vml" Requires="v">
                <p:oleObj spid="_x0000_s157716" name="Photo Editor Photo" r:id="rId11" imgW="523810" imgH="276117" progId="MSPhotoEd.3">
                  <p:embed/>
                </p:oleObj>
              </mc:Choice>
              <mc:Fallback>
                <p:oleObj name="Photo Editor Photo" r:id="rId11" imgW="523810" imgH="276117" progId="MSPhotoEd.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25" y="4667250"/>
                        <a:ext cx="403225"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57708" name="Line 13">
            <a:extLst>
              <a:ext uri="{FF2B5EF4-FFF2-40B4-BE49-F238E27FC236}">
                <a16:creationId xmlns:a16="http://schemas.microsoft.com/office/drawing/2014/main" id="{8A61487F-0CE2-4FCE-8DAF-19D495B387BC}"/>
              </a:ext>
            </a:extLst>
          </p:cNvPr>
          <p:cNvSpPr>
            <a:spLocks noChangeShapeType="1"/>
          </p:cNvSpPr>
          <p:nvPr/>
        </p:nvSpPr>
        <p:spPr bwMode="auto">
          <a:xfrm rot="-1038783">
            <a:off x="6219825" y="4938713"/>
            <a:ext cx="552450" cy="15875"/>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7709" name="Line 14">
            <a:extLst>
              <a:ext uri="{FF2B5EF4-FFF2-40B4-BE49-F238E27FC236}">
                <a16:creationId xmlns:a16="http://schemas.microsoft.com/office/drawing/2014/main" id="{C8D91D8D-C5B4-44C9-B580-1F9EBBAEE81D}"/>
              </a:ext>
            </a:extLst>
          </p:cNvPr>
          <p:cNvSpPr>
            <a:spLocks noChangeShapeType="1"/>
          </p:cNvSpPr>
          <p:nvPr/>
        </p:nvSpPr>
        <p:spPr bwMode="auto">
          <a:xfrm rot="-1016415">
            <a:off x="5108575" y="5191125"/>
            <a:ext cx="550863" cy="17463"/>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7710" name="Rectangle 14">
            <a:extLst>
              <a:ext uri="{FF2B5EF4-FFF2-40B4-BE49-F238E27FC236}">
                <a16:creationId xmlns:a16="http://schemas.microsoft.com/office/drawing/2014/main" id="{D346B6F3-9E33-45B7-9500-86565B5EBA90}"/>
              </a:ext>
            </a:extLst>
          </p:cNvPr>
          <p:cNvSpPr>
            <a:spLocks noChangeArrowheads="1"/>
          </p:cNvSpPr>
          <p:nvPr/>
        </p:nvSpPr>
        <p:spPr bwMode="auto">
          <a:xfrm>
            <a:off x="257175" y="6196013"/>
            <a:ext cx="1193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i="1">
                <a:solidFill>
                  <a:schemeClr val="tx1"/>
                </a:solidFill>
                <a:latin typeface="Arial" panose="020B0604020202020204" pitchFamily="34" charset="0"/>
              </a:rPr>
              <a:t>Ref: Rogers, Keith, et al. "Conductive filament formation failure in a printed circuit board." Circuit World 25.3 (1999): 6-8.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fabric-25x">
            <a:extLst>
              <a:ext uri="{FF2B5EF4-FFF2-40B4-BE49-F238E27FC236}">
                <a16:creationId xmlns:a16="http://schemas.microsoft.com/office/drawing/2014/main" id="{CF47C44C-B1C0-45C7-9EE7-BDB31CC25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58863"/>
            <a:ext cx="65849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ext Box 3">
            <a:extLst>
              <a:ext uri="{FF2B5EF4-FFF2-40B4-BE49-F238E27FC236}">
                <a16:creationId xmlns:a16="http://schemas.microsoft.com/office/drawing/2014/main" id="{20F2A5B2-71DC-4A67-B730-03E70D04AEA2}"/>
              </a:ext>
            </a:extLst>
          </p:cNvPr>
          <p:cNvSpPr txBox="1">
            <a:spLocks noChangeArrowheads="1"/>
          </p:cNvSpPr>
          <p:nvPr/>
        </p:nvSpPr>
        <p:spPr bwMode="auto">
          <a:xfrm>
            <a:off x="8448675" y="1065213"/>
            <a:ext cx="3743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2400">
                <a:solidFill>
                  <a:schemeClr val="tx1"/>
                </a:solidFill>
              </a:rPr>
              <a:t>The initial set of parallel fiber bundles, known as the warp, lie in the machine direction</a:t>
            </a:r>
          </a:p>
        </p:txBody>
      </p:sp>
      <p:sp>
        <p:nvSpPr>
          <p:cNvPr id="158723" name="Line 4">
            <a:extLst>
              <a:ext uri="{FF2B5EF4-FFF2-40B4-BE49-F238E27FC236}">
                <a16:creationId xmlns:a16="http://schemas.microsoft.com/office/drawing/2014/main" id="{C436BD29-0023-49AE-8CC0-5E8EE85DD385}"/>
              </a:ext>
            </a:extLst>
          </p:cNvPr>
          <p:cNvSpPr>
            <a:spLocks noChangeShapeType="1"/>
          </p:cNvSpPr>
          <p:nvPr/>
        </p:nvSpPr>
        <p:spPr bwMode="auto">
          <a:xfrm flipH="1">
            <a:off x="7172325" y="1474788"/>
            <a:ext cx="1460500" cy="5603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8724" name="Line 5">
            <a:extLst>
              <a:ext uri="{FF2B5EF4-FFF2-40B4-BE49-F238E27FC236}">
                <a16:creationId xmlns:a16="http://schemas.microsoft.com/office/drawing/2014/main" id="{48AF0C49-2574-4F62-B701-E564CDFF2DE2}"/>
              </a:ext>
            </a:extLst>
          </p:cNvPr>
          <p:cNvSpPr>
            <a:spLocks noChangeShapeType="1"/>
          </p:cNvSpPr>
          <p:nvPr/>
        </p:nvSpPr>
        <p:spPr bwMode="auto">
          <a:xfrm flipH="1">
            <a:off x="6494463" y="1474788"/>
            <a:ext cx="2182812" cy="16954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8725" name="Text Box 6">
            <a:extLst>
              <a:ext uri="{FF2B5EF4-FFF2-40B4-BE49-F238E27FC236}">
                <a16:creationId xmlns:a16="http://schemas.microsoft.com/office/drawing/2014/main" id="{D6C5B970-1971-442D-9244-6BE742DC4DFE}"/>
              </a:ext>
            </a:extLst>
          </p:cNvPr>
          <p:cNvSpPr txBox="1">
            <a:spLocks noChangeArrowheads="1"/>
          </p:cNvSpPr>
          <p:nvPr/>
        </p:nvSpPr>
        <p:spPr bwMode="auto">
          <a:xfrm>
            <a:off x="8628063" y="3829050"/>
            <a:ext cx="3540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2400">
                <a:solidFill>
                  <a:schemeClr val="tx1"/>
                </a:solidFill>
              </a:rPr>
              <a:t>A second set of parallel fiber bundles, known as the fill or weft, is woven through the first set</a:t>
            </a:r>
          </a:p>
        </p:txBody>
      </p:sp>
      <p:sp>
        <p:nvSpPr>
          <p:cNvPr id="158726" name="Line 7">
            <a:extLst>
              <a:ext uri="{FF2B5EF4-FFF2-40B4-BE49-F238E27FC236}">
                <a16:creationId xmlns:a16="http://schemas.microsoft.com/office/drawing/2014/main" id="{F4EB1447-6A14-4AF0-B5D2-E9DBC4EDFAA6}"/>
              </a:ext>
            </a:extLst>
          </p:cNvPr>
          <p:cNvSpPr>
            <a:spLocks noChangeShapeType="1"/>
          </p:cNvSpPr>
          <p:nvPr/>
        </p:nvSpPr>
        <p:spPr bwMode="auto">
          <a:xfrm flipH="1" flipV="1">
            <a:off x="6524625" y="4159250"/>
            <a:ext cx="2132013" cy="1539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8727" name="Line 8">
            <a:extLst>
              <a:ext uri="{FF2B5EF4-FFF2-40B4-BE49-F238E27FC236}">
                <a16:creationId xmlns:a16="http://schemas.microsoft.com/office/drawing/2014/main" id="{10998A29-51E7-4701-B2C1-7BC2206F0D7B}"/>
              </a:ext>
            </a:extLst>
          </p:cNvPr>
          <p:cNvSpPr>
            <a:spLocks noChangeShapeType="1"/>
          </p:cNvSpPr>
          <p:nvPr/>
        </p:nvSpPr>
        <p:spPr bwMode="auto">
          <a:xfrm flipH="1">
            <a:off x="5561013" y="4313238"/>
            <a:ext cx="3068637" cy="9096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58728" name="Picture 9">
            <a:extLst>
              <a:ext uri="{FF2B5EF4-FFF2-40B4-BE49-F238E27FC236}">
                <a16:creationId xmlns:a16="http://schemas.microsoft.com/office/drawing/2014/main" id="{E450215A-3598-4759-B862-C1DD2236F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15796">
            <a:off x="1905000" y="4541838"/>
            <a:ext cx="16002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Rectangle 10">
            <a:extLst>
              <a:ext uri="{FF2B5EF4-FFF2-40B4-BE49-F238E27FC236}">
                <a16:creationId xmlns:a16="http://schemas.microsoft.com/office/drawing/2014/main" id="{3B7104A7-4C00-4F1B-BA05-8D808C743342}"/>
              </a:ext>
            </a:extLst>
          </p:cNvPr>
          <p:cNvSpPr>
            <a:spLocks noChangeArrowheads="1"/>
          </p:cNvSpPr>
          <p:nvPr/>
        </p:nvSpPr>
        <p:spPr bwMode="auto">
          <a:xfrm>
            <a:off x="1676400" y="42863"/>
            <a:ext cx="86106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b="1">
                <a:solidFill>
                  <a:schemeClr val="tx2"/>
                </a:solidFill>
              </a:rPr>
              <a:t>Factors Affecting CAF: </a:t>
            </a:r>
            <a:br>
              <a:rPr lang="en-US" altLang="en-US" b="1">
                <a:solidFill>
                  <a:schemeClr val="tx2"/>
                </a:solidFill>
              </a:rPr>
            </a:br>
            <a:r>
              <a:rPr lang="en-US" altLang="en-US" b="1">
                <a:solidFill>
                  <a:schemeClr val="tx2"/>
                </a:solidFill>
              </a:rPr>
              <a:t>Board Orientation Respective to Fabric Weave</a:t>
            </a:r>
          </a:p>
        </p:txBody>
      </p:sp>
      <p:pic>
        <p:nvPicPr>
          <p:cNvPr id="158730" name="Picture 11">
            <a:extLst>
              <a:ext uri="{FF2B5EF4-FFF2-40B4-BE49-F238E27FC236}">
                <a16:creationId xmlns:a16="http://schemas.microsoft.com/office/drawing/2014/main" id="{651EE52A-CABC-4EF9-9E23-3EAD6010D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25" y="1106488"/>
            <a:ext cx="10048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1" name="Text Box 12">
            <a:extLst>
              <a:ext uri="{FF2B5EF4-FFF2-40B4-BE49-F238E27FC236}">
                <a16:creationId xmlns:a16="http://schemas.microsoft.com/office/drawing/2014/main" id="{3E2167F7-F0DA-4422-81D9-BA199FEF50D3}"/>
              </a:ext>
            </a:extLst>
          </p:cNvPr>
          <p:cNvSpPr txBox="1">
            <a:spLocks noChangeArrowheads="1"/>
          </p:cNvSpPr>
          <p:nvPr/>
        </p:nvSpPr>
        <p:spPr bwMode="auto">
          <a:xfrm>
            <a:off x="2068513" y="2720975"/>
            <a:ext cx="1319212"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bg1"/>
                </a:solidFill>
              </a:rPr>
              <a:t>90 degrees</a:t>
            </a:r>
          </a:p>
        </p:txBody>
      </p:sp>
      <p:sp>
        <p:nvSpPr>
          <p:cNvPr id="158732" name="Text Box 13">
            <a:extLst>
              <a:ext uri="{FF2B5EF4-FFF2-40B4-BE49-F238E27FC236}">
                <a16:creationId xmlns:a16="http://schemas.microsoft.com/office/drawing/2014/main" id="{B620BF6E-DF15-4ABD-B525-FACFF280D199}"/>
              </a:ext>
            </a:extLst>
          </p:cNvPr>
          <p:cNvSpPr txBox="1">
            <a:spLocks noChangeArrowheads="1"/>
          </p:cNvSpPr>
          <p:nvPr/>
        </p:nvSpPr>
        <p:spPr bwMode="auto">
          <a:xfrm rot="-2607398">
            <a:off x="2555875" y="5386388"/>
            <a:ext cx="131921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bg1"/>
                </a:solidFill>
              </a:rPr>
              <a:t>45 degrees</a:t>
            </a:r>
          </a:p>
        </p:txBody>
      </p:sp>
      <p:grpSp>
        <p:nvGrpSpPr>
          <p:cNvPr id="158733" name="Group 14">
            <a:extLst>
              <a:ext uri="{FF2B5EF4-FFF2-40B4-BE49-F238E27FC236}">
                <a16:creationId xmlns:a16="http://schemas.microsoft.com/office/drawing/2014/main" id="{2C1C0B16-4E2C-41AA-97F8-1C3D93CB5148}"/>
              </a:ext>
            </a:extLst>
          </p:cNvPr>
          <p:cNvGrpSpPr>
            <a:grpSpLocks/>
          </p:cNvGrpSpPr>
          <p:nvPr/>
        </p:nvGrpSpPr>
        <p:grpSpPr bwMode="auto">
          <a:xfrm>
            <a:off x="3994150" y="1700213"/>
            <a:ext cx="639763" cy="639762"/>
            <a:chOff x="1626" y="1002"/>
            <a:chExt cx="403" cy="403"/>
          </a:xfrm>
        </p:grpSpPr>
        <p:sp>
          <p:nvSpPr>
            <p:cNvPr id="158747" name="Oval 15">
              <a:extLst>
                <a:ext uri="{FF2B5EF4-FFF2-40B4-BE49-F238E27FC236}">
                  <a16:creationId xmlns:a16="http://schemas.microsoft.com/office/drawing/2014/main" id="{FB8A0FB1-81C5-46F5-B14A-FD4ABE40635F}"/>
                </a:ext>
              </a:extLst>
            </p:cNvPr>
            <p:cNvSpPr>
              <a:spLocks noChangeAspect="1" noChangeArrowheads="1"/>
            </p:cNvSpPr>
            <p:nvPr/>
          </p:nvSpPr>
          <p:spPr bwMode="auto">
            <a:xfrm>
              <a:off x="1626" y="1002"/>
              <a:ext cx="403" cy="403"/>
            </a:xfrm>
            <a:prstGeom prst="ellipse">
              <a:avLst/>
            </a:prstGeom>
            <a:solidFill>
              <a:srgbClr val="CC66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58748" name="Oval 16">
              <a:extLst>
                <a:ext uri="{FF2B5EF4-FFF2-40B4-BE49-F238E27FC236}">
                  <a16:creationId xmlns:a16="http://schemas.microsoft.com/office/drawing/2014/main" id="{1E79A2EC-9151-4F08-A118-687937CF57B5}"/>
                </a:ext>
              </a:extLst>
            </p:cNvPr>
            <p:cNvSpPr>
              <a:spLocks noChangeArrowheads="1"/>
            </p:cNvSpPr>
            <p:nvPr/>
          </p:nvSpPr>
          <p:spPr bwMode="auto">
            <a:xfrm>
              <a:off x="1680" y="1056"/>
              <a:ext cx="288" cy="2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158734" name="Group 17">
            <a:extLst>
              <a:ext uri="{FF2B5EF4-FFF2-40B4-BE49-F238E27FC236}">
                <a16:creationId xmlns:a16="http://schemas.microsoft.com/office/drawing/2014/main" id="{4AE36F9A-12EE-4748-B041-4F2F52C7DD4F}"/>
              </a:ext>
            </a:extLst>
          </p:cNvPr>
          <p:cNvGrpSpPr>
            <a:grpSpLocks/>
          </p:cNvGrpSpPr>
          <p:nvPr/>
        </p:nvGrpSpPr>
        <p:grpSpPr bwMode="auto">
          <a:xfrm>
            <a:off x="5495925" y="1709738"/>
            <a:ext cx="639763" cy="639762"/>
            <a:chOff x="1626" y="1002"/>
            <a:chExt cx="403" cy="403"/>
          </a:xfrm>
        </p:grpSpPr>
        <p:sp>
          <p:nvSpPr>
            <p:cNvPr id="158745" name="Oval 18">
              <a:extLst>
                <a:ext uri="{FF2B5EF4-FFF2-40B4-BE49-F238E27FC236}">
                  <a16:creationId xmlns:a16="http://schemas.microsoft.com/office/drawing/2014/main" id="{0E97F572-59E3-4659-B6B0-EC5465486B08}"/>
                </a:ext>
              </a:extLst>
            </p:cNvPr>
            <p:cNvSpPr>
              <a:spLocks noChangeAspect="1" noChangeArrowheads="1"/>
            </p:cNvSpPr>
            <p:nvPr/>
          </p:nvSpPr>
          <p:spPr bwMode="auto">
            <a:xfrm>
              <a:off x="1626" y="1002"/>
              <a:ext cx="403" cy="403"/>
            </a:xfrm>
            <a:prstGeom prst="ellipse">
              <a:avLst/>
            </a:prstGeom>
            <a:solidFill>
              <a:srgbClr val="CC66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58746" name="Oval 19">
              <a:extLst>
                <a:ext uri="{FF2B5EF4-FFF2-40B4-BE49-F238E27FC236}">
                  <a16:creationId xmlns:a16="http://schemas.microsoft.com/office/drawing/2014/main" id="{D78A7917-77E4-461C-B0CB-686FE3141C50}"/>
                </a:ext>
              </a:extLst>
            </p:cNvPr>
            <p:cNvSpPr>
              <a:spLocks noChangeArrowheads="1"/>
            </p:cNvSpPr>
            <p:nvPr/>
          </p:nvSpPr>
          <p:spPr bwMode="auto">
            <a:xfrm>
              <a:off x="1680" y="1056"/>
              <a:ext cx="288" cy="2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58735" name="Line 20">
            <a:extLst>
              <a:ext uri="{FF2B5EF4-FFF2-40B4-BE49-F238E27FC236}">
                <a16:creationId xmlns:a16="http://schemas.microsoft.com/office/drawing/2014/main" id="{BCBFCEC4-84FF-443B-81F4-E14FD4BAB799}"/>
              </a:ext>
            </a:extLst>
          </p:cNvPr>
          <p:cNvSpPr>
            <a:spLocks noChangeShapeType="1"/>
          </p:cNvSpPr>
          <p:nvPr/>
        </p:nvSpPr>
        <p:spPr bwMode="auto">
          <a:xfrm>
            <a:off x="4591050" y="2020888"/>
            <a:ext cx="9144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58736" name="Group 21">
            <a:extLst>
              <a:ext uri="{FF2B5EF4-FFF2-40B4-BE49-F238E27FC236}">
                <a16:creationId xmlns:a16="http://schemas.microsoft.com/office/drawing/2014/main" id="{76A6C3CD-D452-4383-A8FE-AF3E453FE816}"/>
              </a:ext>
            </a:extLst>
          </p:cNvPr>
          <p:cNvGrpSpPr>
            <a:grpSpLocks/>
          </p:cNvGrpSpPr>
          <p:nvPr/>
        </p:nvGrpSpPr>
        <p:grpSpPr bwMode="auto">
          <a:xfrm>
            <a:off x="3819525" y="3854450"/>
            <a:ext cx="639763" cy="639763"/>
            <a:chOff x="1626" y="1002"/>
            <a:chExt cx="403" cy="403"/>
          </a:xfrm>
        </p:grpSpPr>
        <p:sp>
          <p:nvSpPr>
            <p:cNvPr id="158743" name="Oval 22">
              <a:extLst>
                <a:ext uri="{FF2B5EF4-FFF2-40B4-BE49-F238E27FC236}">
                  <a16:creationId xmlns:a16="http://schemas.microsoft.com/office/drawing/2014/main" id="{CF4B0F78-C252-416C-8434-C8B251CDEEBA}"/>
                </a:ext>
              </a:extLst>
            </p:cNvPr>
            <p:cNvSpPr>
              <a:spLocks noChangeAspect="1" noChangeArrowheads="1"/>
            </p:cNvSpPr>
            <p:nvPr/>
          </p:nvSpPr>
          <p:spPr bwMode="auto">
            <a:xfrm>
              <a:off x="1626" y="1002"/>
              <a:ext cx="403" cy="403"/>
            </a:xfrm>
            <a:prstGeom prst="ellipse">
              <a:avLst/>
            </a:prstGeom>
            <a:solidFill>
              <a:srgbClr val="CC66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58744" name="Oval 23">
              <a:extLst>
                <a:ext uri="{FF2B5EF4-FFF2-40B4-BE49-F238E27FC236}">
                  <a16:creationId xmlns:a16="http://schemas.microsoft.com/office/drawing/2014/main" id="{CAC2FB31-CC83-468F-A564-206331D719AE}"/>
                </a:ext>
              </a:extLst>
            </p:cNvPr>
            <p:cNvSpPr>
              <a:spLocks noChangeArrowheads="1"/>
            </p:cNvSpPr>
            <p:nvPr/>
          </p:nvSpPr>
          <p:spPr bwMode="auto">
            <a:xfrm>
              <a:off x="1680" y="1056"/>
              <a:ext cx="288" cy="2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158737" name="Group 24">
            <a:extLst>
              <a:ext uri="{FF2B5EF4-FFF2-40B4-BE49-F238E27FC236}">
                <a16:creationId xmlns:a16="http://schemas.microsoft.com/office/drawing/2014/main" id="{7422ACB0-CC58-4BBD-92C3-31D633BA90B9}"/>
              </a:ext>
            </a:extLst>
          </p:cNvPr>
          <p:cNvGrpSpPr>
            <a:grpSpLocks/>
          </p:cNvGrpSpPr>
          <p:nvPr/>
        </p:nvGrpSpPr>
        <p:grpSpPr bwMode="auto">
          <a:xfrm>
            <a:off x="4718050" y="4708525"/>
            <a:ext cx="639763" cy="639763"/>
            <a:chOff x="1626" y="1002"/>
            <a:chExt cx="403" cy="403"/>
          </a:xfrm>
        </p:grpSpPr>
        <p:sp>
          <p:nvSpPr>
            <p:cNvPr id="158741" name="Oval 25">
              <a:extLst>
                <a:ext uri="{FF2B5EF4-FFF2-40B4-BE49-F238E27FC236}">
                  <a16:creationId xmlns:a16="http://schemas.microsoft.com/office/drawing/2014/main" id="{046B6909-22D7-48F4-9140-1B12ECA52CB6}"/>
                </a:ext>
              </a:extLst>
            </p:cNvPr>
            <p:cNvSpPr>
              <a:spLocks noChangeAspect="1" noChangeArrowheads="1"/>
            </p:cNvSpPr>
            <p:nvPr/>
          </p:nvSpPr>
          <p:spPr bwMode="auto">
            <a:xfrm>
              <a:off x="1626" y="1002"/>
              <a:ext cx="403" cy="403"/>
            </a:xfrm>
            <a:prstGeom prst="ellipse">
              <a:avLst/>
            </a:prstGeom>
            <a:solidFill>
              <a:srgbClr val="CC66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58742" name="Oval 26">
              <a:extLst>
                <a:ext uri="{FF2B5EF4-FFF2-40B4-BE49-F238E27FC236}">
                  <a16:creationId xmlns:a16="http://schemas.microsoft.com/office/drawing/2014/main" id="{F8B21A5D-6DC6-4696-B950-961AA510B992}"/>
                </a:ext>
              </a:extLst>
            </p:cNvPr>
            <p:cNvSpPr>
              <a:spLocks noChangeArrowheads="1"/>
            </p:cNvSpPr>
            <p:nvPr/>
          </p:nvSpPr>
          <p:spPr bwMode="auto">
            <a:xfrm>
              <a:off x="1680" y="1056"/>
              <a:ext cx="288" cy="2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58738" name="Line 27">
            <a:extLst>
              <a:ext uri="{FF2B5EF4-FFF2-40B4-BE49-F238E27FC236}">
                <a16:creationId xmlns:a16="http://schemas.microsoft.com/office/drawing/2014/main" id="{0C8CC0A5-613C-4474-9086-A085CCE73C6D}"/>
              </a:ext>
            </a:extLst>
          </p:cNvPr>
          <p:cNvSpPr>
            <a:spLocks noChangeShapeType="1"/>
          </p:cNvSpPr>
          <p:nvPr/>
        </p:nvSpPr>
        <p:spPr bwMode="auto">
          <a:xfrm flipV="1">
            <a:off x="5045075" y="4106863"/>
            <a:ext cx="22225" cy="669925"/>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39" name="Line 28">
            <a:extLst>
              <a:ext uri="{FF2B5EF4-FFF2-40B4-BE49-F238E27FC236}">
                <a16:creationId xmlns:a16="http://schemas.microsoft.com/office/drawing/2014/main" id="{0314E197-D7B2-450B-8E13-E713C1976F91}"/>
              </a:ext>
            </a:extLst>
          </p:cNvPr>
          <p:cNvSpPr>
            <a:spLocks noChangeShapeType="1"/>
          </p:cNvSpPr>
          <p:nvPr/>
        </p:nvSpPr>
        <p:spPr bwMode="auto">
          <a:xfrm>
            <a:off x="4419600" y="4135438"/>
            <a:ext cx="6858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40" name="Rectangle 1">
            <a:extLst>
              <a:ext uri="{FF2B5EF4-FFF2-40B4-BE49-F238E27FC236}">
                <a16:creationId xmlns:a16="http://schemas.microsoft.com/office/drawing/2014/main" id="{7779FA38-FB0F-4FC5-8384-74E70F825B18}"/>
              </a:ext>
            </a:extLst>
          </p:cNvPr>
          <p:cNvSpPr>
            <a:spLocks noChangeArrowheads="1"/>
          </p:cNvSpPr>
          <p:nvPr/>
        </p:nvSpPr>
        <p:spPr bwMode="auto">
          <a:xfrm>
            <a:off x="8424863" y="5832475"/>
            <a:ext cx="35687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Rogers, Keith Leslie. "An analytical and experimental investigation of filament formation in glass/epoxy composites." (2005).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a:extLst>
              <a:ext uri="{FF2B5EF4-FFF2-40B4-BE49-F238E27FC236}">
                <a16:creationId xmlns:a16="http://schemas.microsoft.com/office/drawing/2014/main" id="{F43935CA-8689-457E-B9A0-87FD7B31B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76400"/>
            <a:ext cx="54102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 Box 3">
            <a:extLst>
              <a:ext uri="{FF2B5EF4-FFF2-40B4-BE49-F238E27FC236}">
                <a16:creationId xmlns:a16="http://schemas.microsoft.com/office/drawing/2014/main" id="{75CD25E3-CB6B-49D4-ABA9-C5AD0080273B}"/>
              </a:ext>
            </a:extLst>
          </p:cNvPr>
          <p:cNvSpPr txBox="1">
            <a:spLocks noChangeArrowheads="1"/>
          </p:cNvSpPr>
          <p:nvPr/>
        </p:nvSpPr>
        <p:spPr bwMode="auto">
          <a:xfrm>
            <a:off x="1981200" y="457200"/>
            <a:ext cx="8077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3600" b="1">
                <a:solidFill>
                  <a:schemeClr val="tx1"/>
                </a:solidFill>
              </a:rPr>
              <a:t>Effect of Voltage and Humidity on </a:t>
            </a:r>
          </a:p>
          <a:p>
            <a:pPr algn="ctr">
              <a:spcBef>
                <a:spcPct val="0"/>
              </a:spcBef>
              <a:buFontTx/>
              <a:buNone/>
            </a:pPr>
            <a:r>
              <a:rPr lang="en-US" altLang="en-US" sz="3600" b="1">
                <a:solidFill>
                  <a:schemeClr val="tx1"/>
                </a:solidFill>
              </a:rPr>
              <a:t>Time to Failure</a:t>
            </a:r>
          </a:p>
        </p:txBody>
      </p:sp>
      <p:sp>
        <p:nvSpPr>
          <p:cNvPr id="159747" name="Text Box 4">
            <a:extLst>
              <a:ext uri="{FF2B5EF4-FFF2-40B4-BE49-F238E27FC236}">
                <a16:creationId xmlns:a16="http://schemas.microsoft.com/office/drawing/2014/main" id="{A14F38BD-EC0E-4474-9BEC-B68097195E08}"/>
              </a:ext>
            </a:extLst>
          </p:cNvPr>
          <p:cNvSpPr txBox="1">
            <a:spLocks noChangeArrowheads="1"/>
          </p:cNvSpPr>
          <p:nvPr/>
        </p:nvSpPr>
        <p:spPr bwMode="auto">
          <a:xfrm>
            <a:off x="6948488" y="3514725"/>
            <a:ext cx="1449387"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a:solidFill>
                  <a:schemeClr val="tx1"/>
                </a:solidFill>
              </a:rPr>
              <a:t>Solder mask over bare copper with post coat</a:t>
            </a:r>
          </a:p>
        </p:txBody>
      </p:sp>
      <p:sp>
        <p:nvSpPr>
          <p:cNvPr id="159748" name="Rectangle 4">
            <a:extLst>
              <a:ext uri="{FF2B5EF4-FFF2-40B4-BE49-F238E27FC236}">
                <a16:creationId xmlns:a16="http://schemas.microsoft.com/office/drawing/2014/main" id="{20202A2C-6D26-4203-B03A-3066E5DF3D6E}"/>
              </a:ext>
            </a:extLst>
          </p:cNvPr>
          <p:cNvSpPr>
            <a:spLocks noChangeArrowheads="1"/>
          </p:cNvSpPr>
          <p:nvPr/>
        </p:nvSpPr>
        <p:spPr bwMode="auto">
          <a:xfrm>
            <a:off x="231775" y="6151563"/>
            <a:ext cx="11850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Rogers, Keith Leslie. "An analytical and experimental investigation of filament formation in glass/epoxy composites." (2005).</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a:extLst>
              <a:ext uri="{FF2B5EF4-FFF2-40B4-BE49-F238E27FC236}">
                <a16:creationId xmlns:a16="http://schemas.microsoft.com/office/drawing/2014/main" id="{C818DA8B-CF8B-4331-BA4A-39029724A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22425"/>
            <a:ext cx="4619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3">
            <a:extLst>
              <a:ext uri="{FF2B5EF4-FFF2-40B4-BE49-F238E27FC236}">
                <a16:creationId xmlns:a16="http://schemas.microsoft.com/office/drawing/2014/main" id="{A69D0F51-DBF2-4D3F-97A1-7BECBB8DA669}"/>
              </a:ext>
            </a:extLst>
          </p:cNvPr>
          <p:cNvSpPr>
            <a:spLocks noGrp="1" noChangeArrowheads="1"/>
          </p:cNvSpPr>
          <p:nvPr>
            <p:ph type="title"/>
          </p:nvPr>
        </p:nvSpPr>
        <p:spPr>
          <a:xfrm>
            <a:off x="2106613" y="373063"/>
            <a:ext cx="7956550" cy="3667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solidFill>
                  <a:schemeClr val="tx1"/>
                </a:solidFill>
              </a:rPr>
              <a:t>Fiber/Resin Interface Delamination</a:t>
            </a:r>
          </a:p>
        </p:txBody>
      </p:sp>
      <p:sp>
        <p:nvSpPr>
          <p:cNvPr id="160771" name="Text Box 4">
            <a:extLst>
              <a:ext uri="{FF2B5EF4-FFF2-40B4-BE49-F238E27FC236}">
                <a16:creationId xmlns:a16="http://schemas.microsoft.com/office/drawing/2014/main" id="{94567332-917A-49F8-8E99-7F2CB53A82E2}"/>
              </a:ext>
            </a:extLst>
          </p:cNvPr>
          <p:cNvSpPr txBox="1">
            <a:spLocks noChangeArrowheads="1"/>
          </p:cNvSpPr>
          <p:nvPr/>
        </p:nvSpPr>
        <p:spPr bwMode="auto">
          <a:xfrm>
            <a:off x="2206625" y="1447800"/>
            <a:ext cx="239871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a:spcBef>
                <a:spcPct val="0"/>
              </a:spcBef>
              <a:buFontTx/>
              <a:buNone/>
            </a:pPr>
            <a:r>
              <a:rPr lang="en-US" altLang="en-US" sz="2000" i="1">
                <a:solidFill>
                  <a:srgbClr val="0000FF"/>
                </a:solidFill>
              </a:rPr>
              <a:t>Fiber/resin interface delamination occurs as a result of stresses generated under thermal cycling due to a large CTE mismatch between the glass fiber and the epoxy resin </a:t>
            </a:r>
          </a:p>
          <a:p>
            <a:pPr>
              <a:spcBef>
                <a:spcPct val="0"/>
              </a:spcBef>
              <a:buFontTx/>
              <a:buNone/>
            </a:pPr>
            <a:r>
              <a:rPr lang="en-US" altLang="en-US" sz="2000" i="1">
                <a:solidFill>
                  <a:srgbClr val="0000FF"/>
                </a:solidFill>
              </a:rPr>
              <a:t>(ratio of </a:t>
            </a:r>
            <a:r>
              <a:rPr lang="en-US" altLang="en-US" sz="2000" i="1" u="sng">
                <a:solidFill>
                  <a:srgbClr val="0000FF"/>
                </a:solidFill>
              </a:rPr>
              <a:t>1 to 12</a:t>
            </a:r>
            <a:r>
              <a:rPr lang="en-US" altLang="en-US" sz="2000" i="1">
                <a:solidFill>
                  <a:srgbClr val="0000FF"/>
                </a:solidFill>
              </a:rPr>
              <a:t>). </a:t>
            </a:r>
          </a:p>
        </p:txBody>
      </p:sp>
      <p:sp>
        <p:nvSpPr>
          <p:cNvPr id="160772" name="Text Box 5">
            <a:extLst>
              <a:ext uri="{FF2B5EF4-FFF2-40B4-BE49-F238E27FC236}">
                <a16:creationId xmlns:a16="http://schemas.microsoft.com/office/drawing/2014/main" id="{C6A5EDAD-2A36-471F-8AEF-D7D93CB9B44F}"/>
              </a:ext>
            </a:extLst>
          </p:cNvPr>
          <p:cNvSpPr txBox="1">
            <a:spLocks noChangeArrowheads="1"/>
          </p:cNvSpPr>
          <p:nvPr/>
        </p:nvSpPr>
        <p:spPr bwMode="auto">
          <a:xfrm>
            <a:off x="2933700" y="4699000"/>
            <a:ext cx="6324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a:spcBef>
                <a:spcPct val="0"/>
              </a:spcBef>
              <a:buFontTx/>
              <a:buNone/>
            </a:pPr>
            <a:r>
              <a:rPr lang="en-US" altLang="en-US" sz="2000">
                <a:solidFill>
                  <a:schemeClr val="tx1"/>
                </a:solidFill>
              </a:rPr>
              <a:t>Delamination can be prevented/resisted by selecting resin with lower CTE’s and optimizing the glass surface finish. Studies have shown that the bond between fiber and resin is strongly dependent upon the fiber finish.</a:t>
            </a:r>
          </a:p>
        </p:txBody>
      </p:sp>
      <p:sp>
        <p:nvSpPr>
          <p:cNvPr id="160773" name="Rectangle 6">
            <a:extLst>
              <a:ext uri="{FF2B5EF4-FFF2-40B4-BE49-F238E27FC236}">
                <a16:creationId xmlns:a16="http://schemas.microsoft.com/office/drawing/2014/main" id="{201BF49B-7700-41AE-A0C7-2EDA01E3549C}"/>
              </a:ext>
            </a:extLst>
          </p:cNvPr>
          <p:cNvSpPr>
            <a:spLocks noChangeArrowheads="1"/>
          </p:cNvSpPr>
          <p:nvPr/>
        </p:nvSpPr>
        <p:spPr bwMode="auto">
          <a:xfrm>
            <a:off x="4857750" y="3952875"/>
            <a:ext cx="146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FFFFFF"/>
                </a:solidFill>
                <a:latin typeface="Arial" panose="020B0604020202020204" pitchFamily="34" charset="0"/>
              </a:rPr>
              <a:t>Delamination</a:t>
            </a:r>
          </a:p>
        </p:txBody>
      </p:sp>
      <p:sp>
        <p:nvSpPr>
          <p:cNvPr id="160774" name="Line 7">
            <a:extLst>
              <a:ext uri="{FF2B5EF4-FFF2-40B4-BE49-F238E27FC236}">
                <a16:creationId xmlns:a16="http://schemas.microsoft.com/office/drawing/2014/main" id="{72BC38DC-012C-4CB1-9A54-DB1B11320EDB}"/>
              </a:ext>
            </a:extLst>
          </p:cNvPr>
          <p:cNvSpPr>
            <a:spLocks noChangeShapeType="1"/>
          </p:cNvSpPr>
          <p:nvPr/>
        </p:nvSpPr>
        <p:spPr bwMode="auto">
          <a:xfrm flipV="1">
            <a:off x="5427663" y="3636963"/>
            <a:ext cx="768350" cy="363537"/>
          </a:xfrm>
          <a:prstGeom prst="line">
            <a:avLst/>
          </a:prstGeom>
          <a:noFill/>
          <a:ln w="19050">
            <a:solidFill>
              <a:schemeClr val="bg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775" name="Line 8">
            <a:extLst>
              <a:ext uri="{FF2B5EF4-FFF2-40B4-BE49-F238E27FC236}">
                <a16:creationId xmlns:a16="http://schemas.microsoft.com/office/drawing/2014/main" id="{D06F5577-38E6-4047-BECF-3CD9BB8766C2}"/>
              </a:ext>
            </a:extLst>
          </p:cNvPr>
          <p:cNvSpPr>
            <a:spLocks noChangeShapeType="1"/>
          </p:cNvSpPr>
          <p:nvPr/>
        </p:nvSpPr>
        <p:spPr bwMode="auto">
          <a:xfrm flipH="1" flipV="1">
            <a:off x="5197475" y="3155950"/>
            <a:ext cx="246063" cy="841375"/>
          </a:xfrm>
          <a:prstGeom prst="line">
            <a:avLst/>
          </a:prstGeom>
          <a:noFill/>
          <a:ln w="19050">
            <a:solidFill>
              <a:schemeClr val="bg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776" name="Line 9">
            <a:extLst>
              <a:ext uri="{FF2B5EF4-FFF2-40B4-BE49-F238E27FC236}">
                <a16:creationId xmlns:a16="http://schemas.microsoft.com/office/drawing/2014/main" id="{6B8EAF61-0753-452D-98AC-0A37F2B2F548}"/>
              </a:ext>
            </a:extLst>
          </p:cNvPr>
          <p:cNvSpPr>
            <a:spLocks noChangeShapeType="1"/>
          </p:cNvSpPr>
          <p:nvPr/>
        </p:nvSpPr>
        <p:spPr bwMode="auto">
          <a:xfrm flipV="1">
            <a:off x="5443538" y="3673475"/>
            <a:ext cx="1436687" cy="325438"/>
          </a:xfrm>
          <a:prstGeom prst="line">
            <a:avLst/>
          </a:prstGeom>
          <a:noFill/>
          <a:ln w="19050">
            <a:solidFill>
              <a:schemeClr val="bg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777" name="Line 10">
            <a:extLst>
              <a:ext uri="{FF2B5EF4-FFF2-40B4-BE49-F238E27FC236}">
                <a16:creationId xmlns:a16="http://schemas.microsoft.com/office/drawing/2014/main" id="{5E7C84C2-9D38-4218-ACBF-285D4D953CEA}"/>
              </a:ext>
            </a:extLst>
          </p:cNvPr>
          <p:cNvSpPr>
            <a:spLocks noChangeShapeType="1"/>
          </p:cNvSpPr>
          <p:nvPr/>
        </p:nvSpPr>
        <p:spPr bwMode="auto">
          <a:xfrm flipV="1">
            <a:off x="6281738" y="3889375"/>
            <a:ext cx="863600" cy="249238"/>
          </a:xfrm>
          <a:prstGeom prst="line">
            <a:avLst/>
          </a:prstGeom>
          <a:noFill/>
          <a:ln w="19050">
            <a:solidFill>
              <a:schemeClr val="bg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778" name="Line 11">
            <a:extLst>
              <a:ext uri="{FF2B5EF4-FFF2-40B4-BE49-F238E27FC236}">
                <a16:creationId xmlns:a16="http://schemas.microsoft.com/office/drawing/2014/main" id="{078850CC-B3C4-4B4E-A72C-1330BB5D4142}"/>
              </a:ext>
            </a:extLst>
          </p:cNvPr>
          <p:cNvSpPr>
            <a:spLocks noChangeShapeType="1"/>
          </p:cNvSpPr>
          <p:nvPr/>
        </p:nvSpPr>
        <p:spPr bwMode="auto">
          <a:xfrm flipV="1">
            <a:off x="6276975" y="4087813"/>
            <a:ext cx="2055813" cy="60325"/>
          </a:xfrm>
          <a:prstGeom prst="line">
            <a:avLst/>
          </a:prstGeom>
          <a:noFill/>
          <a:ln w="19050">
            <a:solidFill>
              <a:schemeClr val="bg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0779" name="Rectangle 11">
            <a:extLst>
              <a:ext uri="{FF2B5EF4-FFF2-40B4-BE49-F238E27FC236}">
                <a16:creationId xmlns:a16="http://schemas.microsoft.com/office/drawing/2014/main" id="{CA2F497E-65CC-49C9-B0CE-30E6C70BAF06}"/>
              </a:ext>
            </a:extLst>
          </p:cNvPr>
          <p:cNvSpPr>
            <a:spLocks noChangeArrowheads="1"/>
          </p:cNvSpPr>
          <p:nvPr/>
        </p:nvSpPr>
        <p:spPr bwMode="auto">
          <a:xfrm>
            <a:off x="330200" y="6151563"/>
            <a:ext cx="11696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Rogers, Keith Leslie. "An analytical and experimental investigation of filament formation in glass/epoxy composites." (2005).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a:extLst>
              <a:ext uri="{FF2B5EF4-FFF2-40B4-BE49-F238E27FC236}">
                <a16:creationId xmlns:a16="http://schemas.microsoft.com/office/drawing/2014/main" id="{58D583F7-F774-4213-B969-E8769F6D6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328738"/>
            <a:ext cx="7313613"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3">
            <a:extLst>
              <a:ext uri="{FF2B5EF4-FFF2-40B4-BE49-F238E27FC236}">
                <a16:creationId xmlns:a16="http://schemas.microsoft.com/office/drawing/2014/main" id="{83F259B4-8F8C-4D47-841B-2D45B7853F37}"/>
              </a:ext>
            </a:extLst>
          </p:cNvPr>
          <p:cNvSpPr>
            <a:spLocks noGrp="1" noChangeArrowheads="1"/>
          </p:cNvSpPr>
          <p:nvPr>
            <p:ph type="title"/>
          </p:nvPr>
        </p:nvSpPr>
        <p:spPr>
          <a:xfrm>
            <a:off x="3589338" y="295275"/>
            <a:ext cx="4972050" cy="411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Hollow Fibers</a:t>
            </a:r>
          </a:p>
        </p:txBody>
      </p:sp>
      <p:sp>
        <p:nvSpPr>
          <p:cNvPr id="161795" name="Text Box 4">
            <a:extLst>
              <a:ext uri="{FF2B5EF4-FFF2-40B4-BE49-F238E27FC236}">
                <a16:creationId xmlns:a16="http://schemas.microsoft.com/office/drawing/2014/main" id="{46CE211D-DFFD-481C-BAE0-4AB7721FCBCB}"/>
              </a:ext>
            </a:extLst>
          </p:cNvPr>
          <p:cNvSpPr txBox="1">
            <a:spLocks noChangeArrowheads="1"/>
          </p:cNvSpPr>
          <p:nvPr/>
        </p:nvSpPr>
        <p:spPr bwMode="auto">
          <a:xfrm>
            <a:off x="2209800" y="3790950"/>
            <a:ext cx="76231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a:spcBef>
                <a:spcPct val="0"/>
              </a:spcBef>
              <a:buFontTx/>
              <a:buNone/>
            </a:pPr>
            <a:r>
              <a:rPr lang="en-US" altLang="en-US" sz="1800">
                <a:solidFill>
                  <a:schemeClr val="tx1"/>
                </a:solidFill>
              </a:rPr>
              <a:t>Hollow fibers are vacuous glass filaments in E-glass laminates that can provide paths for CAF. </a:t>
            </a:r>
          </a:p>
          <a:p>
            <a:pPr algn="just">
              <a:spcBef>
                <a:spcPct val="0"/>
              </a:spcBef>
              <a:buFontTx/>
              <a:buNone/>
            </a:pPr>
            <a:endParaRPr lang="en-US" altLang="en-US" sz="1800">
              <a:solidFill>
                <a:schemeClr val="tx1"/>
              </a:solidFill>
            </a:endParaRPr>
          </a:p>
          <a:p>
            <a:pPr algn="just">
              <a:spcBef>
                <a:spcPct val="0"/>
              </a:spcBef>
              <a:buFontTx/>
              <a:buNone/>
            </a:pPr>
            <a:r>
              <a:rPr lang="en-US" altLang="en-US" sz="1800">
                <a:solidFill>
                  <a:schemeClr val="tx1"/>
                </a:solidFill>
              </a:rPr>
              <a:t>With the appearance of hollow fibers inside the laminates, CAF can happen as a one step process.  In this case, the number of hollow fibers inside the laminates is most critical to reliability. </a:t>
            </a:r>
          </a:p>
        </p:txBody>
      </p:sp>
      <p:sp>
        <p:nvSpPr>
          <p:cNvPr id="161796" name="Line 5">
            <a:extLst>
              <a:ext uri="{FF2B5EF4-FFF2-40B4-BE49-F238E27FC236}">
                <a16:creationId xmlns:a16="http://schemas.microsoft.com/office/drawing/2014/main" id="{D0A652DD-7595-4175-A749-128DD888ECBC}"/>
              </a:ext>
            </a:extLst>
          </p:cNvPr>
          <p:cNvSpPr>
            <a:spLocks noChangeShapeType="1"/>
          </p:cNvSpPr>
          <p:nvPr/>
        </p:nvSpPr>
        <p:spPr bwMode="auto">
          <a:xfrm flipV="1">
            <a:off x="4340225" y="2481263"/>
            <a:ext cx="1247775" cy="1320800"/>
          </a:xfrm>
          <a:prstGeom prst="line">
            <a:avLst/>
          </a:prstGeom>
          <a:noFill/>
          <a:ln w="28575">
            <a:solidFill>
              <a:schemeClr val="hlink"/>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61797" name="Line 6">
            <a:extLst>
              <a:ext uri="{FF2B5EF4-FFF2-40B4-BE49-F238E27FC236}">
                <a16:creationId xmlns:a16="http://schemas.microsoft.com/office/drawing/2014/main" id="{F6640561-B416-48F2-BB52-09284FAB0DC8}"/>
              </a:ext>
            </a:extLst>
          </p:cNvPr>
          <p:cNvSpPr>
            <a:spLocks noChangeShapeType="1"/>
          </p:cNvSpPr>
          <p:nvPr/>
        </p:nvSpPr>
        <p:spPr bwMode="auto">
          <a:xfrm flipV="1">
            <a:off x="4325938" y="2693988"/>
            <a:ext cx="2944812" cy="1135062"/>
          </a:xfrm>
          <a:prstGeom prst="line">
            <a:avLst/>
          </a:prstGeom>
          <a:noFill/>
          <a:ln w="28575">
            <a:solidFill>
              <a:schemeClr val="hlink"/>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61798" name="Rectangle 6">
            <a:extLst>
              <a:ext uri="{FF2B5EF4-FFF2-40B4-BE49-F238E27FC236}">
                <a16:creationId xmlns:a16="http://schemas.microsoft.com/office/drawing/2014/main" id="{1A7DC384-C9FE-4181-B408-2BD150A5C4FD}"/>
              </a:ext>
            </a:extLst>
          </p:cNvPr>
          <p:cNvSpPr>
            <a:spLocks noChangeArrowheads="1"/>
          </p:cNvSpPr>
          <p:nvPr/>
        </p:nvSpPr>
        <p:spPr bwMode="auto">
          <a:xfrm>
            <a:off x="330200" y="6151563"/>
            <a:ext cx="11696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Rogers, Keith Leslie. "An analytical and experimental investigation of filament formation in glass/epoxy composites." (2005).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C936404A-2954-498E-A628-08D372237F82}"/>
              </a:ext>
            </a:extLst>
          </p:cNvPr>
          <p:cNvSpPr>
            <a:spLocks noGrp="1" noChangeArrowheads="1"/>
          </p:cNvSpPr>
          <p:nvPr>
            <p:ph type="title"/>
          </p:nvPr>
        </p:nvSpPr>
        <p:spPr>
          <a:xfrm>
            <a:off x="2882900" y="373063"/>
            <a:ext cx="6392863" cy="381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Images of Hollow Fibers</a:t>
            </a:r>
          </a:p>
        </p:txBody>
      </p:sp>
      <p:grpSp>
        <p:nvGrpSpPr>
          <p:cNvPr id="162818" name="Group 3">
            <a:extLst>
              <a:ext uri="{FF2B5EF4-FFF2-40B4-BE49-F238E27FC236}">
                <a16:creationId xmlns:a16="http://schemas.microsoft.com/office/drawing/2014/main" id="{C2DD7928-9674-409B-B85A-4FEE899EBA28}"/>
              </a:ext>
            </a:extLst>
          </p:cNvPr>
          <p:cNvGrpSpPr>
            <a:grpSpLocks/>
          </p:cNvGrpSpPr>
          <p:nvPr/>
        </p:nvGrpSpPr>
        <p:grpSpPr bwMode="auto">
          <a:xfrm>
            <a:off x="2062163" y="1576388"/>
            <a:ext cx="8102600" cy="2855912"/>
            <a:chOff x="432" y="644"/>
            <a:chExt cx="5104" cy="1799"/>
          </a:xfrm>
        </p:grpSpPr>
        <p:pic>
          <p:nvPicPr>
            <p:cNvPr id="162820" name="Picture 4">
              <a:extLst>
                <a:ext uri="{FF2B5EF4-FFF2-40B4-BE49-F238E27FC236}">
                  <a16:creationId xmlns:a16="http://schemas.microsoft.com/office/drawing/2014/main" id="{880682FE-C8CB-4102-B7AE-201B9E666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644"/>
              <a:ext cx="2554"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a:extLst>
                <a:ext uri="{FF2B5EF4-FFF2-40B4-BE49-F238E27FC236}">
                  <a16:creationId xmlns:a16="http://schemas.microsoft.com/office/drawing/2014/main" id="{C690044E-C74B-49E4-9013-9202C2836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720"/>
              <a:ext cx="2464" cy="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2819" name="Rectangle 5">
            <a:extLst>
              <a:ext uri="{FF2B5EF4-FFF2-40B4-BE49-F238E27FC236}">
                <a16:creationId xmlns:a16="http://schemas.microsoft.com/office/drawing/2014/main" id="{2B698BAF-F74F-49E7-BF99-67783A7B1009}"/>
              </a:ext>
            </a:extLst>
          </p:cNvPr>
          <p:cNvSpPr>
            <a:spLocks noChangeArrowheads="1"/>
          </p:cNvSpPr>
          <p:nvPr/>
        </p:nvSpPr>
        <p:spPr bwMode="auto">
          <a:xfrm>
            <a:off x="330200" y="6151563"/>
            <a:ext cx="11696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Rogers, Keith Leslie. "An analytical and experimental investigation of filament formation in glass/epoxy composites." (2005).</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98942D32-D2DA-489F-B600-120290308854}"/>
              </a:ext>
            </a:extLst>
          </p:cNvPr>
          <p:cNvSpPr>
            <a:spLocks noGrp="1" noChangeArrowheads="1"/>
          </p:cNvSpPr>
          <p:nvPr>
            <p:ph type="title"/>
          </p:nvPr>
        </p:nvSpPr>
        <p:spPr>
          <a:xfrm>
            <a:off x="2106613" y="373063"/>
            <a:ext cx="7956550" cy="381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Drilling</a:t>
            </a:r>
          </a:p>
        </p:txBody>
      </p:sp>
      <p:pic>
        <p:nvPicPr>
          <p:cNvPr id="163842" name="Picture 3" descr="drilling">
            <a:extLst>
              <a:ext uri="{FF2B5EF4-FFF2-40B4-BE49-F238E27FC236}">
                <a16:creationId xmlns:a16="http://schemas.microsoft.com/office/drawing/2014/main" id="{4E806187-2076-4DA1-9005-421E64077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476375"/>
            <a:ext cx="5484813"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 Box 4">
            <a:extLst>
              <a:ext uri="{FF2B5EF4-FFF2-40B4-BE49-F238E27FC236}">
                <a16:creationId xmlns:a16="http://schemas.microsoft.com/office/drawing/2014/main" id="{2E87067A-2979-489E-A381-0DE43C799614}"/>
              </a:ext>
            </a:extLst>
          </p:cNvPr>
          <p:cNvSpPr txBox="1">
            <a:spLocks noChangeArrowheads="1"/>
          </p:cNvSpPr>
          <p:nvPr/>
        </p:nvSpPr>
        <p:spPr bwMode="auto">
          <a:xfrm>
            <a:off x="1809750" y="1849438"/>
            <a:ext cx="2701925" cy="2343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40000"/>
              </a:spcBef>
              <a:buFontTx/>
              <a:buNone/>
            </a:pPr>
            <a:r>
              <a:rPr lang="en-US" altLang="en-US" sz="1800">
                <a:solidFill>
                  <a:schemeClr val="tx1"/>
                </a:solidFill>
              </a:rPr>
              <a:t>Drilling damage can accelerate CAF through</a:t>
            </a:r>
          </a:p>
          <a:p>
            <a:pPr>
              <a:spcBef>
                <a:spcPct val="40000"/>
              </a:spcBef>
            </a:pPr>
            <a:r>
              <a:rPr lang="en-US" altLang="en-US" sz="1800">
                <a:solidFill>
                  <a:schemeClr val="tx1"/>
                </a:solidFill>
              </a:rPr>
              <a:t> Fiber/resin delamination, </a:t>
            </a:r>
          </a:p>
          <a:p>
            <a:pPr>
              <a:spcBef>
                <a:spcPct val="40000"/>
              </a:spcBef>
            </a:pPr>
            <a:r>
              <a:rPr lang="en-US" altLang="en-US" sz="1800">
                <a:solidFill>
                  <a:schemeClr val="tx1"/>
                </a:solidFill>
              </a:rPr>
              <a:t> Creation of paths for moisture to accumulate</a:t>
            </a:r>
          </a:p>
          <a:p>
            <a:pPr>
              <a:spcBef>
                <a:spcPct val="40000"/>
              </a:spcBef>
            </a:pPr>
            <a:r>
              <a:rPr lang="en-US" altLang="en-US" sz="1800">
                <a:solidFill>
                  <a:schemeClr val="tx1"/>
                </a:solidFill>
              </a:rPr>
              <a:t> Wicking due to cracking of the board material</a:t>
            </a:r>
          </a:p>
        </p:txBody>
      </p:sp>
      <p:sp>
        <p:nvSpPr>
          <p:cNvPr id="163844" name="Text Box 5">
            <a:extLst>
              <a:ext uri="{FF2B5EF4-FFF2-40B4-BE49-F238E27FC236}">
                <a16:creationId xmlns:a16="http://schemas.microsoft.com/office/drawing/2014/main" id="{06BAB2A6-4677-4291-8F71-5DB5BDA71915}"/>
              </a:ext>
            </a:extLst>
          </p:cNvPr>
          <p:cNvSpPr txBox="1">
            <a:spLocks noChangeArrowheads="1"/>
          </p:cNvSpPr>
          <p:nvPr/>
        </p:nvSpPr>
        <p:spPr bwMode="auto">
          <a:xfrm>
            <a:off x="4810125" y="5375275"/>
            <a:ext cx="2238375"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rgbClr val="FFFF00"/>
                </a:solidFill>
              </a:rPr>
              <a:t>Drilling Damage</a:t>
            </a:r>
          </a:p>
        </p:txBody>
      </p:sp>
      <p:sp>
        <p:nvSpPr>
          <p:cNvPr id="121862" name="Line 6">
            <a:extLst>
              <a:ext uri="{FF2B5EF4-FFF2-40B4-BE49-F238E27FC236}">
                <a16:creationId xmlns:a16="http://schemas.microsoft.com/office/drawing/2014/main" id="{DA07B962-0114-458F-9A79-21DBD67F7C91}"/>
              </a:ext>
            </a:extLst>
          </p:cNvPr>
          <p:cNvSpPr>
            <a:spLocks noChangeShapeType="1"/>
          </p:cNvSpPr>
          <p:nvPr/>
        </p:nvSpPr>
        <p:spPr bwMode="auto">
          <a:xfrm flipV="1">
            <a:off x="5819775" y="3844925"/>
            <a:ext cx="377825" cy="1528763"/>
          </a:xfrm>
          <a:prstGeom prst="line">
            <a:avLst/>
          </a:prstGeom>
          <a:noFill/>
          <a:ln w="28575">
            <a:solidFill>
              <a:srgbClr val="FFFF00"/>
            </a:solidFill>
            <a:round/>
            <a:headEnd type="none" w="sm" len="sm"/>
            <a:tailEnd type="stealth" w="lg" len="lg"/>
          </a:ln>
          <a:effectLst>
            <a:outerShdw blurRad="63500" dist="17961" dir="2700000" algn="ctr" rotWithShape="0">
              <a:schemeClr val="accent1">
                <a:alpha val="74998"/>
              </a:schemeClr>
            </a:outerShdw>
          </a:effectLst>
        </p:spPr>
        <p:txBody>
          <a:bodyPr/>
          <a:lstStyle/>
          <a:p>
            <a:pPr>
              <a:defRPr/>
            </a:pPr>
            <a:endParaRPr lang="en-US">
              <a:latin typeface="Arial" charset="0"/>
              <a:ea typeface="ＭＳ Ｐゴシック" charset="0"/>
            </a:endParaRPr>
          </a:p>
        </p:txBody>
      </p:sp>
      <p:sp>
        <p:nvSpPr>
          <p:cNvPr id="121863" name="Line 7">
            <a:extLst>
              <a:ext uri="{FF2B5EF4-FFF2-40B4-BE49-F238E27FC236}">
                <a16:creationId xmlns:a16="http://schemas.microsoft.com/office/drawing/2014/main" id="{A39A0BE6-1D73-4452-B6D6-FBA34E0B4AA4}"/>
              </a:ext>
            </a:extLst>
          </p:cNvPr>
          <p:cNvSpPr>
            <a:spLocks noChangeShapeType="1"/>
          </p:cNvSpPr>
          <p:nvPr/>
        </p:nvSpPr>
        <p:spPr bwMode="auto">
          <a:xfrm flipV="1">
            <a:off x="5819775" y="4408488"/>
            <a:ext cx="957263" cy="989012"/>
          </a:xfrm>
          <a:prstGeom prst="line">
            <a:avLst/>
          </a:prstGeom>
          <a:noFill/>
          <a:ln w="28575">
            <a:solidFill>
              <a:srgbClr val="FFFF00"/>
            </a:solidFill>
            <a:round/>
            <a:headEnd type="none" w="sm" len="sm"/>
            <a:tailEnd type="stealth" w="lg" len="lg"/>
          </a:ln>
          <a:effectLst>
            <a:outerShdw blurRad="63500" dist="17961" dir="2700000" algn="ctr" rotWithShape="0">
              <a:schemeClr val="accent1">
                <a:alpha val="74998"/>
              </a:schemeClr>
            </a:outerShdw>
          </a:effectLst>
        </p:spPr>
        <p:txBody>
          <a:bodyPr/>
          <a:lstStyle/>
          <a:p>
            <a:pPr>
              <a:defRPr/>
            </a:pPr>
            <a:endParaRPr lang="en-US">
              <a:latin typeface="Arial" charset="0"/>
              <a:ea typeface="ＭＳ Ｐゴシック" charset="0"/>
            </a:endParaRPr>
          </a:p>
        </p:txBody>
      </p:sp>
      <p:sp>
        <p:nvSpPr>
          <p:cNvPr id="121864" name="Line 8">
            <a:extLst>
              <a:ext uri="{FF2B5EF4-FFF2-40B4-BE49-F238E27FC236}">
                <a16:creationId xmlns:a16="http://schemas.microsoft.com/office/drawing/2014/main" id="{6B3DBBEC-8795-4648-BBB4-3720F01EF6C6}"/>
              </a:ext>
            </a:extLst>
          </p:cNvPr>
          <p:cNvSpPr>
            <a:spLocks noChangeShapeType="1"/>
          </p:cNvSpPr>
          <p:nvPr/>
        </p:nvSpPr>
        <p:spPr bwMode="auto">
          <a:xfrm flipV="1">
            <a:off x="7107238" y="3192463"/>
            <a:ext cx="2049462" cy="2324100"/>
          </a:xfrm>
          <a:prstGeom prst="line">
            <a:avLst/>
          </a:prstGeom>
          <a:noFill/>
          <a:ln w="28575">
            <a:solidFill>
              <a:srgbClr val="FFFF00"/>
            </a:solidFill>
            <a:round/>
            <a:headEnd type="none" w="sm" len="sm"/>
            <a:tailEnd type="stealth" w="lg" len="lg"/>
          </a:ln>
          <a:effectLst>
            <a:outerShdw blurRad="63500" dist="17961" dir="2700000" algn="ctr" rotWithShape="0">
              <a:schemeClr val="accent1">
                <a:alpha val="74998"/>
              </a:schemeClr>
            </a:outerShdw>
          </a:effectLst>
        </p:spPr>
        <p:txBody>
          <a:bodyPr/>
          <a:lstStyle/>
          <a:p>
            <a:pPr>
              <a:defRPr/>
            </a:pPr>
            <a:endParaRPr lang="en-US">
              <a:latin typeface="Arial" charset="0"/>
              <a:ea typeface="ＭＳ Ｐゴシック" charset="0"/>
            </a:endParaRPr>
          </a:p>
        </p:txBody>
      </p:sp>
      <p:sp>
        <p:nvSpPr>
          <p:cNvPr id="121865" name="Line 9">
            <a:extLst>
              <a:ext uri="{FF2B5EF4-FFF2-40B4-BE49-F238E27FC236}">
                <a16:creationId xmlns:a16="http://schemas.microsoft.com/office/drawing/2014/main" id="{D5789D93-C86C-4ACD-AC89-4DD642972866}"/>
              </a:ext>
            </a:extLst>
          </p:cNvPr>
          <p:cNvSpPr>
            <a:spLocks noChangeShapeType="1"/>
          </p:cNvSpPr>
          <p:nvPr/>
        </p:nvSpPr>
        <p:spPr bwMode="auto">
          <a:xfrm flipV="1">
            <a:off x="7108825" y="4479925"/>
            <a:ext cx="1744663" cy="1046163"/>
          </a:xfrm>
          <a:prstGeom prst="line">
            <a:avLst/>
          </a:prstGeom>
          <a:noFill/>
          <a:ln w="28575">
            <a:solidFill>
              <a:srgbClr val="FFFF00"/>
            </a:solidFill>
            <a:round/>
            <a:headEnd type="none" w="sm" len="sm"/>
            <a:tailEnd type="stealth" w="lg" len="lg"/>
          </a:ln>
          <a:effectLst>
            <a:outerShdw blurRad="63500" dist="17961" dir="2700000" algn="ctr" rotWithShape="0">
              <a:schemeClr val="accent1">
                <a:alpha val="74998"/>
              </a:schemeClr>
            </a:outerShdw>
          </a:effectLst>
        </p:spPr>
        <p:txBody>
          <a:bodyPr/>
          <a:lstStyle/>
          <a:p>
            <a:pPr>
              <a:defRPr/>
            </a:pPr>
            <a:endParaRPr lang="en-US">
              <a:latin typeface="Arial" charset="0"/>
              <a:ea typeface="ＭＳ Ｐゴシック" charset="0"/>
            </a:endParaRPr>
          </a:p>
        </p:txBody>
      </p:sp>
      <p:sp>
        <p:nvSpPr>
          <p:cNvPr id="163849" name="Rectangle 9">
            <a:extLst>
              <a:ext uri="{FF2B5EF4-FFF2-40B4-BE49-F238E27FC236}">
                <a16:creationId xmlns:a16="http://schemas.microsoft.com/office/drawing/2014/main" id="{B1A55B78-1B18-419A-91F1-906B11798EAB}"/>
              </a:ext>
            </a:extLst>
          </p:cNvPr>
          <p:cNvSpPr>
            <a:spLocks noChangeArrowheads="1"/>
          </p:cNvSpPr>
          <p:nvPr/>
        </p:nvSpPr>
        <p:spPr bwMode="auto">
          <a:xfrm>
            <a:off x="330200" y="6151563"/>
            <a:ext cx="11696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Rogers, Keith Leslie. "An analytical and experimental investigation of filament formation in glass/epoxy composites." (2005).</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a:extLst>
              <a:ext uri="{FF2B5EF4-FFF2-40B4-BE49-F238E27FC236}">
                <a16:creationId xmlns:a16="http://schemas.microsoft.com/office/drawing/2014/main" id="{9DC9BD24-C1D2-48FE-8EC1-B8F56A3A2668}"/>
              </a:ext>
            </a:extLst>
          </p:cNvPr>
          <p:cNvSpPr>
            <a:spLocks noGrp="1" noChangeArrowheads="1"/>
          </p:cNvSpPr>
          <p:nvPr>
            <p:ph type="title"/>
          </p:nvPr>
        </p:nvSpPr>
        <p:spPr>
          <a:xfrm>
            <a:off x="2106613" y="373063"/>
            <a:ext cx="7956550" cy="3667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cs typeface="Arial" panose="020B0604020202020204" pitchFamily="34" charset="0"/>
              </a:rPr>
              <a:t>PTH-Resin Separation</a:t>
            </a:r>
          </a:p>
        </p:txBody>
      </p:sp>
      <p:pic>
        <p:nvPicPr>
          <p:cNvPr id="164866" name="Picture 3" descr="copper-board-sep">
            <a:extLst>
              <a:ext uri="{FF2B5EF4-FFF2-40B4-BE49-F238E27FC236}">
                <a16:creationId xmlns:a16="http://schemas.microsoft.com/office/drawing/2014/main" id="{A7843CF3-EC06-4A2F-8036-55316F1BA7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62688" y="1154113"/>
            <a:ext cx="3948112" cy="3051175"/>
          </a:xfrm>
        </p:spPr>
      </p:pic>
      <p:sp>
        <p:nvSpPr>
          <p:cNvPr id="164867" name="Text Box 4">
            <a:extLst>
              <a:ext uri="{FF2B5EF4-FFF2-40B4-BE49-F238E27FC236}">
                <a16:creationId xmlns:a16="http://schemas.microsoft.com/office/drawing/2014/main" id="{2F248E1A-01CC-4764-A10E-BE0E4160F243}"/>
              </a:ext>
            </a:extLst>
          </p:cNvPr>
          <p:cNvSpPr txBox="1">
            <a:spLocks noChangeArrowheads="1"/>
          </p:cNvSpPr>
          <p:nvPr/>
        </p:nvSpPr>
        <p:spPr bwMode="auto">
          <a:xfrm>
            <a:off x="2133600" y="4648200"/>
            <a:ext cx="81692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a:spcBef>
                <a:spcPct val="0"/>
              </a:spcBef>
              <a:buFontTx/>
              <a:buNone/>
            </a:pPr>
            <a:r>
              <a:rPr lang="en-US" altLang="en-US" sz="1800">
                <a:solidFill>
                  <a:schemeClr val="tx1"/>
                </a:solidFill>
              </a:rPr>
              <a:t>In both of these SEM pictures, a separation can be seen at the copper plating to fiber epoxy resin board interface.  These gaps provide an accessible path for moisture to accumulate and CAF to initiate. These voids can be adjacent to inner-layer copper foil or to the PTH barrel and normally result from contraction of the epoxy (resin recession) due to the heat of thermal stress. </a:t>
            </a:r>
          </a:p>
        </p:txBody>
      </p:sp>
      <p:pic>
        <p:nvPicPr>
          <p:cNvPr id="164868" name="Picture 5">
            <a:extLst>
              <a:ext uri="{FF2B5EF4-FFF2-40B4-BE49-F238E27FC236}">
                <a16:creationId xmlns:a16="http://schemas.microsoft.com/office/drawing/2014/main" id="{8C44078D-911C-43A0-B76A-5DFC12EDA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4000"/>
            <a:ext cx="373221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Rectangle 5">
            <a:extLst>
              <a:ext uri="{FF2B5EF4-FFF2-40B4-BE49-F238E27FC236}">
                <a16:creationId xmlns:a16="http://schemas.microsoft.com/office/drawing/2014/main" id="{91D50B61-EFBA-4752-9B56-1078DEDC2FA7}"/>
              </a:ext>
            </a:extLst>
          </p:cNvPr>
          <p:cNvSpPr>
            <a:spLocks noChangeArrowheads="1"/>
          </p:cNvSpPr>
          <p:nvPr/>
        </p:nvSpPr>
        <p:spPr bwMode="auto">
          <a:xfrm>
            <a:off x="330200" y="6151563"/>
            <a:ext cx="11696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Rogers, Keith Leslie. "An analytical and experimental investigation of filament formation in glass/epoxy composites." (2005).</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EFF03476-B36D-4E1F-9263-3A9929A3F6EA}"/>
              </a:ext>
            </a:extLst>
          </p:cNvPr>
          <p:cNvSpPr>
            <a:spLocks noChangeArrowheads="1"/>
          </p:cNvSpPr>
          <p:nvPr/>
        </p:nvSpPr>
        <p:spPr bwMode="auto">
          <a:xfrm>
            <a:off x="6705600" y="2552700"/>
            <a:ext cx="3200400" cy="609600"/>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65890" name="Rectangle 3">
            <a:extLst>
              <a:ext uri="{FF2B5EF4-FFF2-40B4-BE49-F238E27FC236}">
                <a16:creationId xmlns:a16="http://schemas.microsoft.com/office/drawing/2014/main" id="{8CA92577-09F7-408A-9E0D-87DD6FA7F313}"/>
              </a:ext>
            </a:extLst>
          </p:cNvPr>
          <p:cNvSpPr>
            <a:spLocks noChangeArrowheads="1"/>
          </p:cNvSpPr>
          <p:nvPr/>
        </p:nvSpPr>
        <p:spPr bwMode="auto">
          <a:xfrm>
            <a:off x="2209800" y="2552700"/>
            <a:ext cx="3200400" cy="609600"/>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65891" name="Rectangle 4">
            <a:extLst>
              <a:ext uri="{FF2B5EF4-FFF2-40B4-BE49-F238E27FC236}">
                <a16:creationId xmlns:a16="http://schemas.microsoft.com/office/drawing/2014/main" id="{5B3553DC-CD83-4241-9855-837EFE710548}"/>
              </a:ext>
            </a:extLst>
          </p:cNvPr>
          <p:cNvSpPr>
            <a:spLocks noChangeArrowheads="1"/>
          </p:cNvSpPr>
          <p:nvPr/>
        </p:nvSpPr>
        <p:spPr bwMode="auto">
          <a:xfrm>
            <a:off x="2286000" y="2641600"/>
            <a:ext cx="3048000" cy="457200"/>
          </a:xfrm>
          <a:prstGeom prst="rect">
            <a:avLst/>
          </a:prstGeom>
          <a:solidFill>
            <a:srgbClr val="99CCFF"/>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65892" name="Rectangle 5">
            <a:extLst>
              <a:ext uri="{FF2B5EF4-FFF2-40B4-BE49-F238E27FC236}">
                <a16:creationId xmlns:a16="http://schemas.microsoft.com/office/drawing/2014/main" id="{FD6D8C87-34F5-487C-ABB9-9982185A2BC0}"/>
              </a:ext>
            </a:extLst>
          </p:cNvPr>
          <p:cNvSpPr>
            <a:spLocks noGrp="1" noChangeArrowheads="1"/>
          </p:cNvSpPr>
          <p:nvPr>
            <p:ph type="title"/>
          </p:nvPr>
        </p:nvSpPr>
        <p:spPr>
          <a:xfrm>
            <a:off x="1752600" y="152400"/>
            <a:ext cx="8686800" cy="660400"/>
          </a:xfrm>
        </p:spPr>
        <p:txBody>
          <a:bodyPr/>
          <a:lstStyle/>
          <a:p>
            <a:pPr eaLnBrk="1" hangingPunct="1"/>
            <a:r>
              <a:rPr lang="en-US" altLang="zh-CN" sz="3200">
                <a:ea typeface="SimSun" panose="02010600030101010101" pitchFamily="2" charset="-122"/>
              </a:rPr>
              <a:t>Background on Dendritic Growth</a:t>
            </a:r>
            <a:endParaRPr lang="en-US" altLang="zh-CN" sz="3200" baseline="30000">
              <a:ea typeface="SimSun" panose="02010600030101010101" pitchFamily="2" charset="-122"/>
            </a:endParaRPr>
          </a:p>
        </p:txBody>
      </p:sp>
      <p:sp>
        <p:nvSpPr>
          <p:cNvPr id="165893" name="Rectangle 6">
            <a:extLst>
              <a:ext uri="{FF2B5EF4-FFF2-40B4-BE49-F238E27FC236}">
                <a16:creationId xmlns:a16="http://schemas.microsoft.com/office/drawing/2014/main" id="{61C7B25F-8471-4513-AD18-286A78022063}"/>
              </a:ext>
            </a:extLst>
          </p:cNvPr>
          <p:cNvSpPr>
            <a:spLocks noChangeArrowheads="1"/>
          </p:cNvSpPr>
          <p:nvPr/>
        </p:nvSpPr>
        <p:spPr bwMode="auto">
          <a:xfrm>
            <a:off x="363538" y="838200"/>
            <a:ext cx="116998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lnSpc>
                <a:spcPct val="90000"/>
              </a:lnSpc>
              <a:buFontTx/>
              <a:buNone/>
            </a:pPr>
            <a:r>
              <a:rPr lang="en-US" altLang="zh-CN" sz="1800" b="1">
                <a:solidFill>
                  <a:schemeClr val="tx1"/>
                </a:solidFill>
                <a:ea typeface="SimSun" panose="02010600030101010101" pitchFamily="2" charset="-122"/>
              </a:rPr>
              <a:t>Dendritic Growth </a:t>
            </a:r>
            <a:r>
              <a:rPr lang="en-US" altLang="zh-CN" sz="1800">
                <a:solidFill>
                  <a:schemeClr val="tx1"/>
                </a:solidFill>
                <a:ea typeface="SimSun" panose="02010600030101010101" pitchFamily="2" charset="-122"/>
              </a:rPr>
              <a:t>is a form of electrochemical migration (ECM) involving the growth of conductive filaments on or in a printed circuit board (PCB) under the influence of a DC voltage bias. [IPC-TR-476A]</a:t>
            </a:r>
          </a:p>
        </p:txBody>
      </p:sp>
      <p:sp>
        <p:nvSpPr>
          <p:cNvPr id="165894" name="Rectangle 7">
            <a:extLst>
              <a:ext uri="{FF2B5EF4-FFF2-40B4-BE49-F238E27FC236}">
                <a16:creationId xmlns:a16="http://schemas.microsoft.com/office/drawing/2014/main" id="{5E6209FA-1E0F-4781-92EF-7BF142082FB1}"/>
              </a:ext>
            </a:extLst>
          </p:cNvPr>
          <p:cNvSpPr>
            <a:spLocks noGrp="1" noChangeArrowheads="1"/>
          </p:cNvSpPr>
          <p:nvPr>
            <p:ph type="body" sz="half" idx="2"/>
          </p:nvPr>
        </p:nvSpPr>
        <p:spPr>
          <a:xfrm>
            <a:off x="1905000" y="3911600"/>
            <a:ext cx="4152900" cy="2057400"/>
          </a:xfrm>
          <a:solidFill>
            <a:srgbClr val="CCFFFF"/>
          </a:solidFill>
          <a:ln>
            <a:solidFill>
              <a:schemeClr val="tx1"/>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19063" indent="-119063" eaLnBrk="1" hangingPunct="1">
              <a:lnSpc>
                <a:spcPct val="80000"/>
              </a:lnSpc>
              <a:buFontTx/>
              <a:buNone/>
            </a:pPr>
            <a:r>
              <a:rPr lang="en-US" altLang="zh-CN" sz="1800" b="1">
                <a:ea typeface="SimSun" panose="02010600030101010101" pitchFamily="2" charset="-122"/>
              </a:rPr>
              <a:t>Necessary Conditions for ECM </a:t>
            </a:r>
          </a:p>
          <a:p>
            <a:pPr marL="463550" lvl="1" indent="-230188" eaLnBrk="1" hangingPunct="1">
              <a:lnSpc>
                <a:spcPct val="80000"/>
              </a:lnSpc>
              <a:buFontTx/>
              <a:buChar char="•"/>
            </a:pPr>
            <a:r>
              <a:rPr lang="en-US" altLang="zh-CN" sz="1800">
                <a:ea typeface="SimSun" panose="02010600030101010101" pitchFamily="2" charset="-122"/>
              </a:rPr>
              <a:t>Electrical carriers (ions).</a:t>
            </a:r>
          </a:p>
          <a:p>
            <a:pPr marL="463550" lvl="1" indent="-230188" eaLnBrk="1" hangingPunct="1">
              <a:lnSpc>
                <a:spcPct val="80000"/>
              </a:lnSpc>
              <a:buFontTx/>
              <a:buChar char="•"/>
            </a:pPr>
            <a:r>
              <a:rPr lang="en-US" altLang="zh-CN" sz="1800">
                <a:ea typeface="SimSun" panose="02010600030101010101" pitchFamily="2" charset="-122"/>
              </a:rPr>
              <a:t>A medium, usually water, to dissolve the ionic materials and sustain them in their mobile ionic state.</a:t>
            </a:r>
          </a:p>
          <a:p>
            <a:pPr marL="463550" lvl="1" indent="-230188" eaLnBrk="1" hangingPunct="1">
              <a:lnSpc>
                <a:spcPct val="80000"/>
              </a:lnSpc>
              <a:buFontTx/>
              <a:buChar char="•"/>
            </a:pPr>
            <a:r>
              <a:rPr lang="en-US" altLang="zh-CN" sz="1800">
                <a:ea typeface="SimSun" panose="02010600030101010101" pitchFamily="2" charset="-122"/>
              </a:rPr>
              <a:t>Electrical potential between the electrodes to establish an ionic current in the liquid medium.</a:t>
            </a:r>
          </a:p>
        </p:txBody>
      </p:sp>
      <p:sp>
        <p:nvSpPr>
          <p:cNvPr id="165895" name="Rectangle 8">
            <a:extLst>
              <a:ext uri="{FF2B5EF4-FFF2-40B4-BE49-F238E27FC236}">
                <a16:creationId xmlns:a16="http://schemas.microsoft.com/office/drawing/2014/main" id="{9A73AE6B-0502-47D3-AD42-2FC46B58AC03}"/>
              </a:ext>
            </a:extLst>
          </p:cNvPr>
          <p:cNvSpPr>
            <a:spLocks noChangeArrowheads="1"/>
          </p:cNvSpPr>
          <p:nvPr/>
        </p:nvSpPr>
        <p:spPr bwMode="auto">
          <a:xfrm>
            <a:off x="6261100" y="3876675"/>
            <a:ext cx="3886200" cy="2133600"/>
          </a:xfrm>
          <a:prstGeom prst="rect">
            <a:avLst/>
          </a:prstGeom>
          <a:solidFill>
            <a:srgbClr val="FFFF66"/>
          </a:solidFill>
          <a:ln w="9525">
            <a:solidFill>
              <a:schemeClr val="tx1"/>
            </a:solidFill>
            <a:miter lim="800000"/>
            <a:headEnd/>
            <a:tailEnd/>
          </a:ln>
        </p:spPr>
        <p:txBody>
          <a:bodyPr/>
          <a:lstStyle>
            <a:lvl1pPr marL="119063" indent="-11906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63550" indent="-230188">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a:solidFill>
                  <a:schemeClr val="tx1"/>
                </a:solidFill>
                <a:ea typeface="SimSun" panose="02010600030101010101" pitchFamily="2" charset="-122"/>
              </a:rPr>
              <a:t>Stages of ECM</a:t>
            </a:r>
          </a:p>
          <a:p>
            <a:pPr lvl="1" eaLnBrk="1" hangingPunct="1">
              <a:buFontTx/>
              <a:buChar char="•"/>
            </a:pPr>
            <a:r>
              <a:rPr lang="en-US" altLang="zh-CN" sz="1800">
                <a:solidFill>
                  <a:schemeClr val="tx1"/>
                </a:solidFill>
                <a:ea typeface="SimSun" panose="02010600030101010101" pitchFamily="2" charset="-122"/>
              </a:rPr>
              <a:t>Path formation</a:t>
            </a:r>
          </a:p>
          <a:p>
            <a:pPr lvl="1" eaLnBrk="1" hangingPunct="1">
              <a:buFontTx/>
              <a:buChar char="•"/>
            </a:pPr>
            <a:r>
              <a:rPr lang="en-US" altLang="zh-CN" sz="1800">
                <a:solidFill>
                  <a:schemeClr val="tx1"/>
                </a:solidFill>
                <a:ea typeface="SimSun" panose="02010600030101010101" pitchFamily="2" charset="-122"/>
              </a:rPr>
              <a:t>Electrodissolution</a:t>
            </a:r>
          </a:p>
          <a:p>
            <a:pPr lvl="1" eaLnBrk="1" hangingPunct="1">
              <a:buFontTx/>
              <a:buChar char="•"/>
            </a:pPr>
            <a:r>
              <a:rPr lang="en-US" altLang="zh-CN" sz="1800">
                <a:solidFill>
                  <a:schemeClr val="tx1"/>
                </a:solidFill>
                <a:ea typeface="SimSun" panose="02010600030101010101" pitchFamily="2" charset="-122"/>
              </a:rPr>
              <a:t>Ion transport</a:t>
            </a:r>
          </a:p>
          <a:p>
            <a:pPr lvl="1" eaLnBrk="1" hangingPunct="1">
              <a:buFontTx/>
              <a:buChar char="•"/>
            </a:pPr>
            <a:r>
              <a:rPr lang="en-US" altLang="zh-CN" sz="1800">
                <a:solidFill>
                  <a:schemeClr val="tx1"/>
                </a:solidFill>
                <a:ea typeface="SimSun" panose="02010600030101010101" pitchFamily="2" charset="-122"/>
              </a:rPr>
              <a:t>Electrodeposition</a:t>
            </a:r>
          </a:p>
          <a:p>
            <a:pPr lvl="1" eaLnBrk="1" hangingPunct="1">
              <a:buFontTx/>
              <a:buChar char="•"/>
            </a:pPr>
            <a:r>
              <a:rPr lang="en-US" altLang="zh-CN" sz="1800">
                <a:solidFill>
                  <a:schemeClr val="tx1"/>
                </a:solidFill>
                <a:ea typeface="SimSun" panose="02010600030101010101" pitchFamily="2" charset="-122"/>
              </a:rPr>
              <a:t>Filament growth</a:t>
            </a:r>
          </a:p>
        </p:txBody>
      </p:sp>
      <p:sp>
        <p:nvSpPr>
          <p:cNvPr id="165896" name="Rectangle 9">
            <a:extLst>
              <a:ext uri="{FF2B5EF4-FFF2-40B4-BE49-F238E27FC236}">
                <a16:creationId xmlns:a16="http://schemas.microsoft.com/office/drawing/2014/main" id="{6D63BF9E-4EE2-4E1C-BDA7-FEFEAEFBC3D4}"/>
              </a:ext>
            </a:extLst>
          </p:cNvPr>
          <p:cNvSpPr>
            <a:spLocks noChangeArrowheads="1"/>
          </p:cNvSpPr>
          <p:nvPr/>
        </p:nvSpPr>
        <p:spPr bwMode="auto">
          <a:xfrm>
            <a:off x="2209800" y="3098800"/>
            <a:ext cx="7696200" cy="762000"/>
          </a:xfrm>
          <a:prstGeom prst="rect">
            <a:avLst/>
          </a:prstGeom>
          <a:solidFill>
            <a:srgbClr val="339966"/>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800">
                <a:solidFill>
                  <a:schemeClr val="tx1"/>
                </a:solidFill>
                <a:ea typeface="SimSun" panose="02010600030101010101" pitchFamily="2" charset="-122"/>
              </a:rPr>
              <a:t>Substrate</a:t>
            </a:r>
          </a:p>
        </p:txBody>
      </p:sp>
      <p:sp>
        <p:nvSpPr>
          <p:cNvPr id="165897" name="Rectangle 10">
            <a:extLst>
              <a:ext uri="{FF2B5EF4-FFF2-40B4-BE49-F238E27FC236}">
                <a16:creationId xmlns:a16="http://schemas.microsoft.com/office/drawing/2014/main" id="{48405C32-B6A9-4B8D-A026-F67AAF974430}"/>
              </a:ext>
            </a:extLst>
          </p:cNvPr>
          <p:cNvSpPr>
            <a:spLocks noChangeArrowheads="1"/>
          </p:cNvSpPr>
          <p:nvPr/>
        </p:nvSpPr>
        <p:spPr bwMode="auto">
          <a:xfrm>
            <a:off x="2387600" y="2717800"/>
            <a:ext cx="2870200" cy="381000"/>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600">
                <a:solidFill>
                  <a:schemeClr val="tx1"/>
                </a:solidFill>
                <a:ea typeface="SimSun" panose="02010600030101010101" pitchFamily="2" charset="-122"/>
              </a:rPr>
              <a:t>Anode (Cu)</a:t>
            </a:r>
          </a:p>
        </p:txBody>
      </p:sp>
      <p:sp>
        <p:nvSpPr>
          <p:cNvPr id="165898" name="Rectangle 11">
            <a:extLst>
              <a:ext uri="{FF2B5EF4-FFF2-40B4-BE49-F238E27FC236}">
                <a16:creationId xmlns:a16="http://schemas.microsoft.com/office/drawing/2014/main" id="{B55D255C-3370-489D-A8A0-7EFDEF4193DE}"/>
              </a:ext>
            </a:extLst>
          </p:cNvPr>
          <p:cNvSpPr>
            <a:spLocks noChangeArrowheads="1"/>
          </p:cNvSpPr>
          <p:nvPr/>
        </p:nvSpPr>
        <p:spPr bwMode="auto">
          <a:xfrm>
            <a:off x="6781800" y="2641600"/>
            <a:ext cx="3048000" cy="457200"/>
          </a:xfrm>
          <a:prstGeom prst="rect">
            <a:avLst/>
          </a:prstGeom>
          <a:solidFill>
            <a:srgbClr val="99CCFF"/>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65899" name="Rectangle 12">
            <a:extLst>
              <a:ext uri="{FF2B5EF4-FFF2-40B4-BE49-F238E27FC236}">
                <a16:creationId xmlns:a16="http://schemas.microsoft.com/office/drawing/2014/main" id="{974DA1EE-6583-4C31-824A-343D00797E6D}"/>
              </a:ext>
            </a:extLst>
          </p:cNvPr>
          <p:cNvSpPr>
            <a:spLocks noChangeArrowheads="1"/>
          </p:cNvSpPr>
          <p:nvPr/>
        </p:nvSpPr>
        <p:spPr bwMode="auto">
          <a:xfrm>
            <a:off x="6883400" y="2717800"/>
            <a:ext cx="2870200" cy="381000"/>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600">
                <a:solidFill>
                  <a:schemeClr val="tx1"/>
                </a:solidFill>
                <a:ea typeface="SimSun" panose="02010600030101010101" pitchFamily="2" charset="-122"/>
              </a:rPr>
              <a:t>Cathode (Cu)</a:t>
            </a:r>
          </a:p>
        </p:txBody>
      </p:sp>
      <p:sp>
        <p:nvSpPr>
          <p:cNvPr id="165900" name="Line 13">
            <a:extLst>
              <a:ext uri="{FF2B5EF4-FFF2-40B4-BE49-F238E27FC236}">
                <a16:creationId xmlns:a16="http://schemas.microsoft.com/office/drawing/2014/main" id="{C19C75B6-865F-4452-A957-BD6C44707C45}"/>
              </a:ext>
            </a:extLst>
          </p:cNvPr>
          <p:cNvSpPr>
            <a:spLocks noChangeShapeType="1"/>
          </p:cNvSpPr>
          <p:nvPr/>
        </p:nvSpPr>
        <p:spPr bwMode="auto">
          <a:xfrm flipH="1">
            <a:off x="8229600" y="1812925"/>
            <a:ext cx="12700" cy="752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901" name="Line 14">
            <a:extLst>
              <a:ext uri="{FF2B5EF4-FFF2-40B4-BE49-F238E27FC236}">
                <a16:creationId xmlns:a16="http://schemas.microsoft.com/office/drawing/2014/main" id="{D7006BF8-1459-48D4-957D-BAD986C1BB40}"/>
              </a:ext>
            </a:extLst>
          </p:cNvPr>
          <p:cNvSpPr>
            <a:spLocks noChangeShapeType="1"/>
          </p:cNvSpPr>
          <p:nvPr/>
        </p:nvSpPr>
        <p:spPr bwMode="auto">
          <a:xfrm>
            <a:off x="3759200" y="1800225"/>
            <a:ext cx="1270000"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902" name="Text Box 15">
            <a:extLst>
              <a:ext uri="{FF2B5EF4-FFF2-40B4-BE49-F238E27FC236}">
                <a16:creationId xmlns:a16="http://schemas.microsoft.com/office/drawing/2014/main" id="{CA90C988-ECFE-48C5-9408-41D876BD51E4}"/>
              </a:ext>
            </a:extLst>
          </p:cNvPr>
          <p:cNvSpPr txBox="1">
            <a:spLocks noChangeArrowheads="1"/>
          </p:cNvSpPr>
          <p:nvPr/>
        </p:nvSpPr>
        <p:spPr bwMode="auto">
          <a:xfrm>
            <a:off x="5029200" y="1587500"/>
            <a:ext cx="1917700" cy="376238"/>
          </a:xfrm>
          <a:prstGeom prst="rect">
            <a:avLst/>
          </a:prstGeom>
          <a:solidFill>
            <a:srgbClr val="99CCFF"/>
          </a:solidFill>
          <a:ln w="9525">
            <a:solidFill>
              <a:schemeClr val="tx1"/>
            </a:solidFill>
            <a:miter lim="800000"/>
            <a:headEnd/>
            <a:tailEnd/>
          </a:ln>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a:ea typeface="SimSun" panose="02010600030101010101" pitchFamily="2" charset="-122"/>
              </a:rPr>
              <a:t>DC voltage source</a:t>
            </a:r>
          </a:p>
        </p:txBody>
      </p:sp>
      <p:sp>
        <p:nvSpPr>
          <p:cNvPr id="165903" name="Line 16">
            <a:extLst>
              <a:ext uri="{FF2B5EF4-FFF2-40B4-BE49-F238E27FC236}">
                <a16:creationId xmlns:a16="http://schemas.microsoft.com/office/drawing/2014/main" id="{0C66024C-DC3E-4C39-A19D-CBB7A7C75736}"/>
              </a:ext>
            </a:extLst>
          </p:cNvPr>
          <p:cNvSpPr>
            <a:spLocks noChangeShapeType="1"/>
          </p:cNvSpPr>
          <p:nvPr/>
        </p:nvSpPr>
        <p:spPr bwMode="auto">
          <a:xfrm>
            <a:off x="6972300" y="1803400"/>
            <a:ext cx="1270000"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904" name="Line 17">
            <a:extLst>
              <a:ext uri="{FF2B5EF4-FFF2-40B4-BE49-F238E27FC236}">
                <a16:creationId xmlns:a16="http://schemas.microsoft.com/office/drawing/2014/main" id="{35D4823A-3959-4144-812D-E8429E0F6AFF}"/>
              </a:ext>
            </a:extLst>
          </p:cNvPr>
          <p:cNvSpPr>
            <a:spLocks noChangeShapeType="1"/>
          </p:cNvSpPr>
          <p:nvPr/>
        </p:nvSpPr>
        <p:spPr bwMode="auto">
          <a:xfrm flipH="1">
            <a:off x="3759200" y="1803400"/>
            <a:ext cx="12700" cy="752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905" name="Text Box 18">
            <a:extLst>
              <a:ext uri="{FF2B5EF4-FFF2-40B4-BE49-F238E27FC236}">
                <a16:creationId xmlns:a16="http://schemas.microsoft.com/office/drawing/2014/main" id="{9E22F0FD-B254-4D77-AA94-1CEBC95C4C76}"/>
              </a:ext>
            </a:extLst>
          </p:cNvPr>
          <p:cNvSpPr txBox="1">
            <a:spLocks noChangeArrowheads="1"/>
          </p:cNvSpPr>
          <p:nvPr/>
        </p:nvSpPr>
        <p:spPr bwMode="auto">
          <a:xfrm>
            <a:off x="4267200" y="1422400"/>
            <a:ext cx="315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a:solidFill>
                  <a:schemeClr val="tx1"/>
                </a:solidFill>
                <a:ea typeface="SimSun" panose="02010600030101010101" pitchFamily="2" charset="-122"/>
                <a:cs typeface="Times New Roman" panose="02020603050405020304" pitchFamily="18" charset="0"/>
              </a:rPr>
              <a:t>+</a:t>
            </a:r>
          </a:p>
        </p:txBody>
      </p:sp>
      <p:sp>
        <p:nvSpPr>
          <p:cNvPr id="165906" name="Text Box 19">
            <a:extLst>
              <a:ext uri="{FF2B5EF4-FFF2-40B4-BE49-F238E27FC236}">
                <a16:creationId xmlns:a16="http://schemas.microsoft.com/office/drawing/2014/main" id="{85B356EB-E246-42EC-8C38-9F29EBD44292}"/>
              </a:ext>
            </a:extLst>
          </p:cNvPr>
          <p:cNvSpPr txBox="1">
            <a:spLocks noChangeArrowheads="1"/>
          </p:cNvSpPr>
          <p:nvPr/>
        </p:nvSpPr>
        <p:spPr bwMode="auto">
          <a:xfrm>
            <a:off x="7315200" y="142240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b="1">
                <a:solidFill>
                  <a:schemeClr val="tx1"/>
                </a:solidFill>
                <a:ea typeface="SimSun" panose="02010600030101010101" pitchFamily="2" charset="-122"/>
                <a:cs typeface="Times New Roman" panose="02020603050405020304" pitchFamily="18" charset="0"/>
              </a:rPr>
              <a:t>-</a:t>
            </a:r>
          </a:p>
        </p:txBody>
      </p:sp>
      <p:sp>
        <p:nvSpPr>
          <p:cNvPr id="165907" name="Line 20">
            <a:extLst>
              <a:ext uri="{FF2B5EF4-FFF2-40B4-BE49-F238E27FC236}">
                <a16:creationId xmlns:a16="http://schemas.microsoft.com/office/drawing/2014/main" id="{EDC1FFE5-BBFD-45E6-90BB-7305C2EC6DF9}"/>
              </a:ext>
            </a:extLst>
          </p:cNvPr>
          <p:cNvSpPr>
            <a:spLocks noChangeShapeType="1"/>
          </p:cNvSpPr>
          <p:nvPr/>
        </p:nvSpPr>
        <p:spPr bwMode="auto">
          <a:xfrm>
            <a:off x="2514600" y="23368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Text Box 21">
            <a:extLst>
              <a:ext uri="{FF2B5EF4-FFF2-40B4-BE49-F238E27FC236}">
                <a16:creationId xmlns:a16="http://schemas.microsoft.com/office/drawing/2014/main" id="{1F956D2B-8186-4A8E-A5AD-45A9CACECDDC}"/>
              </a:ext>
            </a:extLst>
          </p:cNvPr>
          <p:cNvSpPr txBox="1">
            <a:spLocks noChangeArrowheads="1"/>
          </p:cNvSpPr>
          <p:nvPr/>
        </p:nvSpPr>
        <p:spPr bwMode="auto">
          <a:xfrm>
            <a:off x="1800225" y="19939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a:solidFill>
                  <a:schemeClr val="tx1"/>
                </a:solidFill>
                <a:ea typeface="SimSun" panose="02010600030101010101" pitchFamily="2" charset="-122"/>
              </a:rPr>
              <a:t>Solder alloy</a:t>
            </a:r>
          </a:p>
        </p:txBody>
      </p:sp>
      <p:sp>
        <p:nvSpPr>
          <p:cNvPr id="165909" name="Line 22">
            <a:extLst>
              <a:ext uri="{FF2B5EF4-FFF2-40B4-BE49-F238E27FC236}">
                <a16:creationId xmlns:a16="http://schemas.microsoft.com/office/drawing/2014/main" id="{01F34A24-C25B-4DB7-A2D7-9776319D8633}"/>
              </a:ext>
            </a:extLst>
          </p:cNvPr>
          <p:cNvSpPr>
            <a:spLocks noChangeShapeType="1"/>
          </p:cNvSpPr>
          <p:nvPr/>
        </p:nvSpPr>
        <p:spPr bwMode="auto">
          <a:xfrm flipH="1">
            <a:off x="9448800" y="2070100"/>
            <a:ext cx="381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Text Box 23">
            <a:extLst>
              <a:ext uri="{FF2B5EF4-FFF2-40B4-BE49-F238E27FC236}">
                <a16:creationId xmlns:a16="http://schemas.microsoft.com/office/drawing/2014/main" id="{C4630851-3907-441C-9AA2-0ECF26EC11A0}"/>
              </a:ext>
            </a:extLst>
          </p:cNvPr>
          <p:cNvSpPr txBox="1">
            <a:spLocks noChangeArrowheads="1"/>
          </p:cNvSpPr>
          <p:nvPr/>
        </p:nvSpPr>
        <p:spPr bwMode="auto">
          <a:xfrm>
            <a:off x="9410700" y="17145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800">
                <a:solidFill>
                  <a:schemeClr val="tx1"/>
                </a:solidFill>
                <a:ea typeface="SimSun" panose="02010600030101010101" pitchFamily="2" charset="-122"/>
              </a:rPr>
              <a:t>Plating</a:t>
            </a:r>
          </a:p>
        </p:txBody>
      </p:sp>
      <p:sp>
        <p:nvSpPr>
          <p:cNvPr id="165911" name="Line 24">
            <a:extLst>
              <a:ext uri="{FF2B5EF4-FFF2-40B4-BE49-F238E27FC236}">
                <a16:creationId xmlns:a16="http://schemas.microsoft.com/office/drawing/2014/main" id="{6C05D444-9E50-4D6C-A2A5-ACC5F71DBB0A}"/>
              </a:ext>
            </a:extLst>
          </p:cNvPr>
          <p:cNvSpPr>
            <a:spLocks noChangeShapeType="1"/>
          </p:cNvSpPr>
          <p:nvPr/>
        </p:nvSpPr>
        <p:spPr bwMode="auto">
          <a:xfrm>
            <a:off x="5588000" y="2959100"/>
            <a:ext cx="838200"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2" name="Text Box 25">
            <a:extLst>
              <a:ext uri="{FF2B5EF4-FFF2-40B4-BE49-F238E27FC236}">
                <a16:creationId xmlns:a16="http://schemas.microsoft.com/office/drawing/2014/main" id="{A69D9426-E448-4D33-84DF-BA944A925A81}"/>
              </a:ext>
            </a:extLst>
          </p:cNvPr>
          <p:cNvSpPr txBox="1">
            <a:spLocks noChangeArrowheads="1"/>
          </p:cNvSpPr>
          <p:nvPr/>
        </p:nvSpPr>
        <p:spPr bwMode="auto">
          <a:xfrm>
            <a:off x="5410200" y="2641600"/>
            <a:ext cx="120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b="1">
                <a:solidFill>
                  <a:schemeClr val="tx1"/>
                </a:solidFill>
                <a:ea typeface="SimSun" panose="02010600030101010101" pitchFamily="2" charset="-122"/>
              </a:rPr>
              <a:t>Ion transport</a:t>
            </a:r>
          </a:p>
        </p:txBody>
      </p:sp>
      <p:sp>
        <p:nvSpPr>
          <p:cNvPr id="165913" name="Rectangle 26">
            <a:extLst>
              <a:ext uri="{FF2B5EF4-FFF2-40B4-BE49-F238E27FC236}">
                <a16:creationId xmlns:a16="http://schemas.microsoft.com/office/drawing/2014/main" id="{63E5BDC6-C493-470F-A8C5-FA8A03C02062}"/>
              </a:ext>
            </a:extLst>
          </p:cNvPr>
          <p:cNvSpPr>
            <a:spLocks noChangeArrowheads="1"/>
          </p:cNvSpPr>
          <p:nvPr/>
        </p:nvSpPr>
        <p:spPr bwMode="auto">
          <a:xfrm>
            <a:off x="5410200" y="3022600"/>
            <a:ext cx="1295400" cy="76200"/>
          </a:xfrm>
          <a:prstGeom prst="rect">
            <a:avLst/>
          </a:prstGeom>
          <a:solidFill>
            <a:srgbClr val="3366FF"/>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65914" name="Text Box 27">
            <a:extLst>
              <a:ext uri="{FF2B5EF4-FFF2-40B4-BE49-F238E27FC236}">
                <a16:creationId xmlns:a16="http://schemas.microsoft.com/office/drawing/2014/main" id="{3729ECFF-FFE8-4A4B-A4EB-D8BDFC924619}"/>
              </a:ext>
            </a:extLst>
          </p:cNvPr>
          <p:cNvSpPr txBox="1">
            <a:spLocks noChangeArrowheads="1"/>
          </p:cNvSpPr>
          <p:nvPr/>
        </p:nvSpPr>
        <p:spPr bwMode="auto">
          <a:xfrm>
            <a:off x="6742113" y="3251200"/>
            <a:ext cx="156368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400">
                <a:solidFill>
                  <a:schemeClr val="tx1"/>
                </a:solidFill>
                <a:ea typeface="SimSun" panose="02010600030101010101" pitchFamily="2" charset="-122"/>
              </a:rPr>
              <a:t>Adsorbed Moisture</a:t>
            </a:r>
            <a:endParaRPr lang="en-US" altLang="en-US" sz="1400">
              <a:solidFill>
                <a:schemeClr val="tx1"/>
              </a:solidFill>
              <a:ea typeface="SimSun" panose="02010600030101010101" pitchFamily="2" charset="-122"/>
            </a:endParaRPr>
          </a:p>
        </p:txBody>
      </p:sp>
      <p:sp>
        <p:nvSpPr>
          <p:cNvPr id="165915" name="Line 28">
            <a:extLst>
              <a:ext uri="{FF2B5EF4-FFF2-40B4-BE49-F238E27FC236}">
                <a16:creationId xmlns:a16="http://schemas.microsoft.com/office/drawing/2014/main" id="{1B97487B-2F2F-48A9-A3DF-90CABCF39531}"/>
              </a:ext>
            </a:extLst>
          </p:cNvPr>
          <p:cNvSpPr>
            <a:spLocks noChangeShapeType="1"/>
          </p:cNvSpPr>
          <p:nvPr/>
        </p:nvSpPr>
        <p:spPr bwMode="auto">
          <a:xfrm flipH="1" flipV="1">
            <a:off x="6400800" y="30988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6" name="Rectangle 1">
            <a:extLst>
              <a:ext uri="{FF2B5EF4-FFF2-40B4-BE49-F238E27FC236}">
                <a16:creationId xmlns:a16="http://schemas.microsoft.com/office/drawing/2014/main" id="{3DE7DF65-1697-4963-9696-6C001B502DF4}"/>
              </a:ext>
            </a:extLst>
          </p:cNvPr>
          <p:cNvSpPr>
            <a:spLocks noChangeArrowheads="1"/>
          </p:cNvSpPr>
          <p:nvPr/>
        </p:nvSpPr>
        <p:spPr bwMode="auto">
          <a:xfrm>
            <a:off x="139700" y="6056313"/>
            <a:ext cx="1165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a:solidFill>
                  <a:schemeClr val="tx1"/>
                </a:solidFill>
                <a:latin typeface="Arial" panose="020B0604020202020204" pitchFamily="34" charset="0"/>
              </a:rPr>
              <a:t>He, Xiaofei, M. Azarian, and M. Pecht. "Effects of solder mask on electrochemical migration of tin-lead and lead-free boards." </a:t>
            </a:r>
            <a:r>
              <a:rPr lang="en-US" altLang="en-US" sz="1100" b="1" i="1">
                <a:solidFill>
                  <a:schemeClr val="tx1"/>
                </a:solidFill>
                <a:latin typeface="Arial" panose="020B0604020202020204" pitchFamily="34" charset="0"/>
              </a:rPr>
              <a:t>IPC printed circuit Expo, APEX &amp; Designer summit proceedings</a:t>
            </a:r>
            <a:r>
              <a:rPr lang="en-US" altLang="en-US" sz="1100" b="1">
                <a:solidFill>
                  <a:schemeClr val="tx1"/>
                </a:solidFill>
                <a:latin typeface="Arial" panose="020B0604020202020204" pitchFamily="34" charset="0"/>
              </a:rPr>
              <a: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7" name="Object 2">
            <a:extLst>
              <a:ext uri="{FF2B5EF4-FFF2-40B4-BE49-F238E27FC236}">
                <a16:creationId xmlns:a16="http://schemas.microsoft.com/office/drawing/2014/main" id="{F014ABEA-BE23-4A9F-A4F1-BA3458581136}"/>
              </a:ext>
            </a:extLst>
          </p:cNvPr>
          <p:cNvGraphicFramePr>
            <a:graphicFrameLocks noChangeAspect="1"/>
          </p:cNvGraphicFramePr>
          <p:nvPr/>
        </p:nvGraphicFramePr>
        <p:xfrm>
          <a:off x="3352800" y="728663"/>
          <a:ext cx="5484813" cy="4129087"/>
        </p:xfrm>
        <a:graphic>
          <a:graphicData uri="http://schemas.openxmlformats.org/presentationml/2006/ole">
            <mc:AlternateContent xmlns:mc="http://schemas.openxmlformats.org/markup-compatibility/2006">
              <mc:Choice xmlns:v="urn:schemas-microsoft-com:vml" Requires="v">
                <p:oleObj spid="_x0000_s167942" name="PaperPort Document" r:id="rId3" imgW="0" imgH="0" progId="Paper.Document">
                  <p:embed/>
                </p:oleObj>
              </mc:Choice>
              <mc:Fallback>
                <p:oleObj name="PaperPort Document" r:id="rId3" imgW="0" imgH="0" progId="Paper.Document">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728663"/>
                        <a:ext cx="5484813" cy="412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67938" name="Picture 3" descr="Dendrite">
            <a:extLst>
              <a:ext uri="{FF2B5EF4-FFF2-40B4-BE49-F238E27FC236}">
                <a16:creationId xmlns:a16="http://schemas.microsoft.com/office/drawing/2014/main" id="{4320E603-97E2-4C58-81A3-B5A69AAD1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675" y="3302000"/>
            <a:ext cx="26289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4" descr="Dendrite2">
            <a:extLst>
              <a:ext uri="{FF2B5EF4-FFF2-40B4-BE49-F238E27FC236}">
                <a16:creationId xmlns:a16="http://schemas.microsoft.com/office/drawing/2014/main" id="{8033AB11-B54D-484E-A38D-4099351D28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238" y="2530475"/>
            <a:ext cx="28321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Rectangle 5">
            <a:extLst>
              <a:ext uri="{FF2B5EF4-FFF2-40B4-BE49-F238E27FC236}">
                <a16:creationId xmlns:a16="http://schemas.microsoft.com/office/drawing/2014/main" id="{55F20AB6-B7C4-47DC-91F9-C49AEDEC3349}"/>
              </a:ext>
            </a:extLst>
          </p:cNvPr>
          <p:cNvSpPr>
            <a:spLocks noGrp="1" noChangeArrowheads="1"/>
          </p:cNvSpPr>
          <p:nvPr>
            <p:ph type="title"/>
          </p:nvPr>
        </p:nvSpPr>
        <p:spPr>
          <a:xfrm>
            <a:off x="1919288" y="228600"/>
            <a:ext cx="8410575" cy="6365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Electrochemical Migration</a:t>
            </a:r>
          </a:p>
        </p:txBody>
      </p:sp>
      <p:sp>
        <p:nvSpPr>
          <p:cNvPr id="167941" name="Rectangle 5">
            <a:extLst>
              <a:ext uri="{FF2B5EF4-FFF2-40B4-BE49-F238E27FC236}">
                <a16:creationId xmlns:a16="http://schemas.microsoft.com/office/drawing/2014/main" id="{8EAE01D5-4DAD-4CF8-8E60-4262026BB56D}"/>
              </a:ext>
            </a:extLst>
          </p:cNvPr>
          <p:cNvSpPr>
            <a:spLocks noChangeArrowheads="1"/>
          </p:cNvSpPr>
          <p:nvPr/>
        </p:nvSpPr>
        <p:spPr bwMode="auto">
          <a:xfrm>
            <a:off x="139700" y="6056313"/>
            <a:ext cx="11934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i="1">
                <a:solidFill>
                  <a:schemeClr val="tx1"/>
                </a:solidFill>
                <a:latin typeface="Arial" panose="020B0604020202020204" pitchFamily="34" charset="0"/>
              </a:rPr>
              <a:t>Ref: He, Xiaofei, M. Azarian, and M. Pecht. "Effects of solder mask on electrochemical migration of tin-lead and lead-free boards." IPC printed circuit Expo, APEX &amp; Designer summit proceedings and Ambat, Rajan, et al. "Solder flux residues and electrochemical migration failures of electronic devices." Eurocorr proceedings, Nice 10.1.3321953 (2009).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A272828-FDC4-4DCB-BE6E-04A2872B56A5}"/>
              </a:ext>
            </a:extLst>
          </p:cNvPr>
          <p:cNvSpPr>
            <a:spLocks noGrp="1" noChangeArrowheads="1"/>
          </p:cNvSpPr>
          <p:nvPr>
            <p:ph type="title" idx="4294967295"/>
          </p:nvPr>
        </p:nvSpPr>
        <p:spPr/>
        <p:txBody>
          <a:bodyPr/>
          <a:lstStyle/>
          <a:p>
            <a:pPr eaLnBrk="1" hangingPunct="1"/>
            <a:r>
              <a:rPr lang="en-US" altLang="en-US"/>
              <a:t>Classification of Failures</a:t>
            </a:r>
          </a:p>
        </p:txBody>
      </p:sp>
      <p:sp>
        <p:nvSpPr>
          <p:cNvPr id="32771" name="Rectangle 3">
            <a:extLst>
              <a:ext uri="{FF2B5EF4-FFF2-40B4-BE49-F238E27FC236}">
                <a16:creationId xmlns:a16="http://schemas.microsoft.com/office/drawing/2014/main" id="{97B7436C-17F7-470D-981D-0AD49BA0AB1C}"/>
              </a:ext>
            </a:extLst>
          </p:cNvPr>
          <p:cNvSpPr>
            <a:spLocks noGrp="1" noChangeArrowheads="1"/>
          </p:cNvSpPr>
          <p:nvPr>
            <p:ph type="body" idx="4294967295"/>
          </p:nvPr>
        </p:nvSpPr>
        <p:spPr>
          <a:xfrm>
            <a:off x="500063" y="1074738"/>
            <a:ext cx="10972800" cy="4879975"/>
          </a:xfrm>
        </p:spPr>
        <p:txBody>
          <a:bodyPr/>
          <a:lstStyle/>
          <a:p>
            <a:pPr algn="just" eaLnBrk="1" hangingPunct="1">
              <a:lnSpc>
                <a:spcPct val="90000"/>
              </a:lnSpc>
              <a:defRPr/>
            </a:pPr>
            <a:r>
              <a:rPr lang="en-US" altLang="en-US" sz="2400" dirty="0"/>
              <a:t>It is helpful to distinguish between two key classes of failure mechanism:</a:t>
            </a:r>
          </a:p>
          <a:p>
            <a:pPr lvl="1" algn="just" eaLnBrk="1" hangingPunct="1">
              <a:lnSpc>
                <a:spcPct val="90000"/>
              </a:lnSpc>
              <a:defRPr/>
            </a:pPr>
            <a:r>
              <a:rPr lang="en-US" altLang="en-US" sz="2000" i="1" dirty="0"/>
              <a:t>overstress</a:t>
            </a:r>
            <a:r>
              <a:rPr lang="en-US" altLang="en-US" sz="2000" dirty="0"/>
              <a:t>: use conditions exceed strength of materials; often sudden and catastrophic</a:t>
            </a:r>
          </a:p>
          <a:p>
            <a:pPr marL="457200" lvl="1" indent="0" algn="just" eaLnBrk="1" hangingPunct="1">
              <a:lnSpc>
                <a:spcPct val="90000"/>
              </a:lnSpc>
              <a:buFontTx/>
              <a:buNone/>
              <a:defRPr/>
            </a:pPr>
            <a:endParaRPr lang="en-US" altLang="en-US" sz="2000" dirty="0"/>
          </a:p>
          <a:p>
            <a:pPr lvl="1" algn="just" eaLnBrk="1" hangingPunct="1">
              <a:lnSpc>
                <a:spcPct val="90000"/>
              </a:lnSpc>
              <a:defRPr/>
            </a:pPr>
            <a:r>
              <a:rPr lang="en-US" altLang="en-US" sz="2000" i="1" dirty="0" err="1"/>
              <a:t>wearout</a:t>
            </a:r>
            <a:r>
              <a:rPr lang="en-US" altLang="en-US" sz="2000" dirty="0"/>
              <a:t>: accumulation of damage with extended usage or repeated stress</a:t>
            </a:r>
          </a:p>
          <a:p>
            <a:pPr marL="457200" lvl="1" indent="0" algn="just" eaLnBrk="1" hangingPunct="1">
              <a:lnSpc>
                <a:spcPct val="90000"/>
              </a:lnSpc>
              <a:buFontTx/>
              <a:buNone/>
              <a:defRPr/>
            </a:pPr>
            <a:endParaRPr lang="en-US" altLang="en-US" sz="2000" dirty="0"/>
          </a:p>
          <a:p>
            <a:pPr algn="just" eaLnBrk="1" hangingPunct="1">
              <a:defRPr/>
            </a:pPr>
            <a:r>
              <a:rPr lang="en-US" altLang="en-US" sz="2400" dirty="0"/>
              <a:t>It is also helpful to recognize early life failures:</a:t>
            </a:r>
          </a:p>
          <a:p>
            <a:pPr lvl="1" algn="just" eaLnBrk="1" hangingPunct="1">
              <a:defRPr/>
            </a:pPr>
            <a:r>
              <a:rPr lang="en-US" altLang="en-US" sz="2000" i="1" dirty="0"/>
              <a:t>infant mortality</a:t>
            </a:r>
            <a:r>
              <a:rPr lang="en-US" altLang="en-US" sz="2000" dirty="0"/>
              <a:t>: failures occurring early in expected life; should be eliminated through process control, part selection and management, and quality improvement procedures</a:t>
            </a:r>
          </a:p>
          <a:p>
            <a:pPr lvl="1" algn="just" eaLnBrk="1" hangingPunct="1">
              <a:lnSpc>
                <a:spcPct val="90000"/>
              </a:lnSpc>
              <a:defRPr/>
            </a:pPr>
            <a:endParaRPr lang="en-US" alt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92F1DEEA-4D7C-47E0-B726-EFDD95CCB405}"/>
              </a:ext>
            </a:extLst>
          </p:cNvPr>
          <p:cNvSpPr>
            <a:spLocks noGrp="1" noChangeArrowheads="1"/>
          </p:cNvSpPr>
          <p:nvPr>
            <p:ph type="title"/>
          </p:nvPr>
        </p:nvSpPr>
        <p:spPr>
          <a:xfrm>
            <a:off x="2106613" y="373063"/>
            <a:ext cx="7956550" cy="4016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Contaminants</a:t>
            </a:r>
          </a:p>
        </p:txBody>
      </p:sp>
      <p:sp>
        <p:nvSpPr>
          <p:cNvPr id="168962" name="Rectangle 3">
            <a:extLst>
              <a:ext uri="{FF2B5EF4-FFF2-40B4-BE49-F238E27FC236}">
                <a16:creationId xmlns:a16="http://schemas.microsoft.com/office/drawing/2014/main" id="{6BFA99B2-D1C2-48C9-8805-83550E61FBB3}"/>
              </a:ext>
            </a:extLst>
          </p:cNvPr>
          <p:cNvSpPr>
            <a:spLocks noGrp="1" noChangeArrowheads="1"/>
          </p:cNvSpPr>
          <p:nvPr>
            <p:ph type="body" idx="1"/>
          </p:nvPr>
        </p:nvSpPr>
        <p:spPr>
          <a:xfrm>
            <a:off x="509588" y="1169988"/>
            <a:ext cx="11047412" cy="43195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Halide residues, such as chlorides and bromides, are the most common accelerators of dendritic growth.</a:t>
            </a:r>
          </a:p>
          <a:p>
            <a:pPr eaLnBrk="1" hangingPunct="1"/>
            <a:r>
              <a:rPr lang="en-US" altLang="en-US"/>
              <a:t>Chlorides are more detrimental, but easier to clean</a:t>
            </a:r>
          </a:p>
          <a:p>
            <a:pPr eaLnBrk="1" hangingPunct="1"/>
            <a:r>
              <a:rPr lang="en-US" altLang="en-US"/>
              <a:t>Bromides can resist cleaning; often require DI water with saponifier</a:t>
            </a:r>
          </a:p>
          <a:p>
            <a:pPr eaLnBrk="1" hangingPunct="1"/>
            <a:r>
              <a:rPr lang="en-US" altLang="en-US"/>
              <a:t>In general, an increased risk of ECM will tend to occur once the levels of chloride exceed 10</a:t>
            </a:r>
            <a:r>
              <a:rPr lang="en-US" altLang="en-US">
                <a:latin typeface="Symbol" panose="05050102010706020507" pitchFamily="18" charset="2"/>
              </a:rPr>
              <a:t>m</a:t>
            </a:r>
            <a:r>
              <a:rPr lang="en-US" altLang="en-US"/>
              <a:t>g/in</a:t>
            </a:r>
            <a:r>
              <a:rPr lang="en-US" altLang="en-US" baseline="30000"/>
              <a:t>2</a:t>
            </a:r>
            <a:r>
              <a:rPr lang="en-US" altLang="en-US"/>
              <a:t> or bromide exceeds 15</a:t>
            </a:r>
            <a:r>
              <a:rPr lang="en-US" altLang="en-US">
                <a:latin typeface="Symbol" panose="05050102010706020507" pitchFamily="18" charset="2"/>
              </a:rPr>
              <a:t>m</a:t>
            </a:r>
            <a:r>
              <a:rPr lang="en-US" altLang="en-US"/>
              <a:t>g/in</a:t>
            </a:r>
            <a:r>
              <a:rPr lang="en-US" altLang="en-US" baseline="30000"/>
              <a:t>2</a:t>
            </a:r>
            <a:endParaRPr lang="en-US" altLang="en-US"/>
          </a:p>
          <a:p>
            <a:pPr eaLnBrk="1" hangingPunct="1"/>
            <a:r>
              <a:rPr lang="en-US" altLang="en-US"/>
              <a:t>Rapid failure can occur when contaminant levels exceed 50</a:t>
            </a:r>
            <a:r>
              <a:rPr lang="en-US" altLang="en-US">
                <a:latin typeface="Symbol" panose="05050102010706020507" pitchFamily="18" charset="2"/>
              </a:rPr>
              <a:t>m</a:t>
            </a:r>
            <a:r>
              <a:rPr lang="en-US" altLang="en-US"/>
              <a:t>g/in</a:t>
            </a:r>
            <a:r>
              <a:rPr lang="en-US" altLang="en-US" baseline="30000"/>
              <a:t>2</a:t>
            </a:r>
          </a:p>
        </p:txBody>
      </p:sp>
      <p:sp>
        <p:nvSpPr>
          <p:cNvPr id="168963" name="Rectangle 3">
            <a:extLst>
              <a:ext uri="{FF2B5EF4-FFF2-40B4-BE49-F238E27FC236}">
                <a16:creationId xmlns:a16="http://schemas.microsoft.com/office/drawing/2014/main" id="{C98599B1-2F4B-4926-9B75-59FEA315527A}"/>
              </a:ext>
            </a:extLst>
          </p:cNvPr>
          <p:cNvSpPr>
            <a:spLocks noChangeArrowheads="1"/>
          </p:cNvSpPr>
          <p:nvPr/>
        </p:nvSpPr>
        <p:spPr bwMode="auto">
          <a:xfrm>
            <a:off x="139700" y="6056313"/>
            <a:ext cx="11934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i="1">
                <a:solidFill>
                  <a:schemeClr val="tx1"/>
                </a:solidFill>
                <a:latin typeface="Arial" panose="020B0604020202020204" pitchFamily="34" charset="0"/>
              </a:rPr>
              <a:t>Ref: He, Xiaofei, M. Azarian, and M. Pecht. "Effects of solder mask on electrochemical migration of tin-lead and lead-free boards." IPC printed circuit Expo, APEX &amp; Designer summit proceedings and Ambat, Rajan, et al. "Solder flux residues and electrochemical migration failures of electronic devices." Eurocorr proceedings, Nice 10.1.3321953 (2009).</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DE15B79C-3AE4-4148-9AE4-5B1F029B8D65}"/>
              </a:ext>
            </a:extLst>
          </p:cNvPr>
          <p:cNvSpPr>
            <a:spLocks noGrp="1" noChangeArrowheads="1"/>
          </p:cNvSpPr>
          <p:nvPr>
            <p:ph type="title"/>
          </p:nvPr>
        </p:nvSpPr>
        <p:spPr>
          <a:xfrm>
            <a:off x="2209800" y="609600"/>
            <a:ext cx="7772400" cy="838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What Are the Sources of Contaminants?</a:t>
            </a:r>
          </a:p>
        </p:txBody>
      </p:sp>
      <p:sp>
        <p:nvSpPr>
          <p:cNvPr id="169986" name="Rectangle 3">
            <a:extLst>
              <a:ext uri="{FF2B5EF4-FFF2-40B4-BE49-F238E27FC236}">
                <a16:creationId xmlns:a16="http://schemas.microsoft.com/office/drawing/2014/main" id="{0DCE1031-E7A5-47E3-903F-AED1E28FC2F9}"/>
              </a:ext>
            </a:extLst>
          </p:cNvPr>
          <p:cNvSpPr>
            <a:spLocks noGrp="1" noChangeArrowheads="1"/>
          </p:cNvSpPr>
          <p:nvPr>
            <p:ph type="body" sz="half" idx="1"/>
          </p:nvPr>
        </p:nvSpPr>
        <p:spPr>
          <a:xfrm>
            <a:off x="2144713" y="1758950"/>
            <a:ext cx="3879850" cy="42116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a:t>Board Manufacturing</a:t>
            </a:r>
          </a:p>
          <a:p>
            <a:pPr lvl="1" eaLnBrk="1" hangingPunct="1">
              <a:lnSpc>
                <a:spcPct val="90000"/>
              </a:lnSpc>
            </a:pPr>
            <a:r>
              <a:rPr lang="en-US" altLang="en-US" sz="2000"/>
              <a:t>Flame-proofing agents</a:t>
            </a:r>
          </a:p>
          <a:p>
            <a:pPr lvl="1" eaLnBrk="1" hangingPunct="1">
              <a:lnSpc>
                <a:spcPct val="90000"/>
              </a:lnSpc>
            </a:pPr>
            <a:r>
              <a:rPr lang="en-US" altLang="en-US" sz="2000"/>
              <a:t>Copper plating deposits</a:t>
            </a:r>
          </a:p>
          <a:p>
            <a:pPr lvl="1" eaLnBrk="1" hangingPunct="1">
              <a:lnSpc>
                <a:spcPct val="90000"/>
              </a:lnSpc>
            </a:pPr>
            <a:r>
              <a:rPr lang="en-US" altLang="en-US" sz="2000"/>
              <a:t>Etchants</a:t>
            </a:r>
          </a:p>
          <a:p>
            <a:pPr lvl="1" eaLnBrk="1" hangingPunct="1">
              <a:lnSpc>
                <a:spcPct val="90000"/>
              </a:lnSpc>
            </a:pPr>
            <a:r>
              <a:rPr lang="en-US" altLang="en-US" sz="2000"/>
              <a:t>Cleaners</a:t>
            </a:r>
          </a:p>
          <a:p>
            <a:pPr lvl="1" eaLnBrk="1" hangingPunct="1">
              <a:lnSpc>
                <a:spcPct val="90000"/>
              </a:lnSpc>
            </a:pPr>
            <a:r>
              <a:rPr lang="en-US" altLang="en-US" sz="2000"/>
              <a:t>Fluxes (for HASL coatings)</a:t>
            </a:r>
          </a:p>
          <a:p>
            <a:pPr lvl="1" eaLnBrk="1" hangingPunct="1">
              <a:lnSpc>
                <a:spcPct val="90000"/>
              </a:lnSpc>
            </a:pPr>
            <a:r>
              <a:rPr lang="en-US" altLang="en-US" sz="2000"/>
              <a:t>Poorly polymerized solder masks</a:t>
            </a:r>
          </a:p>
          <a:p>
            <a:pPr lvl="1" eaLnBrk="1" hangingPunct="1">
              <a:lnSpc>
                <a:spcPct val="90000"/>
              </a:lnSpc>
            </a:pPr>
            <a:r>
              <a:rPr lang="en-US" altLang="en-US" sz="2000"/>
              <a:t>“Fingerprints”</a:t>
            </a:r>
          </a:p>
        </p:txBody>
      </p:sp>
      <p:sp>
        <p:nvSpPr>
          <p:cNvPr id="169987" name="Rectangle 4">
            <a:extLst>
              <a:ext uri="{FF2B5EF4-FFF2-40B4-BE49-F238E27FC236}">
                <a16:creationId xmlns:a16="http://schemas.microsoft.com/office/drawing/2014/main" id="{05F55D0B-53C0-4479-A887-8A31351383E2}"/>
              </a:ext>
            </a:extLst>
          </p:cNvPr>
          <p:cNvSpPr>
            <a:spLocks noGrp="1" noChangeArrowheads="1"/>
          </p:cNvSpPr>
          <p:nvPr>
            <p:ph type="body" sz="half" idx="2"/>
          </p:nvPr>
        </p:nvSpPr>
        <p:spPr>
          <a:xfrm>
            <a:off x="6178550" y="1758950"/>
            <a:ext cx="3879850" cy="42275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a:t>Assembly</a:t>
            </a:r>
          </a:p>
          <a:p>
            <a:pPr lvl="1" eaLnBrk="1" hangingPunct="1">
              <a:lnSpc>
                <a:spcPct val="90000"/>
              </a:lnSpc>
            </a:pPr>
            <a:r>
              <a:rPr lang="en-US" altLang="en-US" sz="2000"/>
              <a:t>Fluxes</a:t>
            </a:r>
          </a:p>
          <a:p>
            <a:pPr lvl="1" eaLnBrk="1" hangingPunct="1">
              <a:lnSpc>
                <a:spcPct val="90000"/>
              </a:lnSpc>
            </a:pPr>
            <a:r>
              <a:rPr lang="en-US" altLang="en-US" sz="2000"/>
              <a:t>Solder paste residues</a:t>
            </a:r>
          </a:p>
          <a:p>
            <a:pPr lvl="1" eaLnBrk="1" hangingPunct="1">
              <a:lnSpc>
                <a:spcPct val="90000"/>
              </a:lnSpc>
            </a:pPr>
            <a:r>
              <a:rPr lang="en-US" altLang="en-US" sz="2000"/>
              <a:t>“Fingerprints”</a:t>
            </a:r>
          </a:p>
          <a:p>
            <a:pPr eaLnBrk="1" hangingPunct="1">
              <a:lnSpc>
                <a:spcPct val="90000"/>
              </a:lnSpc>
            </a:pPr>
            <a:r>
              <a:rPr lang="en-US" altLang="en-US"/>
              <a:t>Environmental</a:t>
            </a:r>
          </a:p>
          <a:p>
            <a:pPr lvl="1" eaLnBrk="1" hangingPunct="1">
              <a:lnSpc>
                <a:spcPct val="90000"/>
              </a:lnSpc>
            </a:pPr>
            <a:r>
              <a:rPr lang="en-US" altLang="en-US" sz="2000"/>
              <a:t>Liquid (e.g., salt spray)</a:t>
            </a:r>
          </a:p>
          <a:p>
            <a:pPr lvl="1" eaLnBrk="1" hangingPunct="1">
              <a:lnSpc>
                <a:spcPct val="90000"/>
              </a:lnSpc>
            </a:pPr>
            <a:r>
              <a:rPr lang="en-US" altLang="en-US" sz="2000"/>
              <a:t>Gaseous (e.g., Cl</a:t>
            </a:r>
            <a:r>
              <a:rPr lang="en-US" altLang="en-US" sz="2000" baseline="-25000"/>
              <a:t>2</a:t>
            </a:r>
            <a:r>
              <a:rPr lang="en-US" altLang="en-US" sz="2000"/>
              <a:t>)</a:t>
            </a:r>
          </a:p>
          <a:p>
            <a:pPr eaLnBrk="1" hangingPunct="1">
              <a:lnSpc>
                <a:spcPct val="90000"/>
              </a:lnSpc>
              <a:buFontTx/>
              <a:buNone/>
            </a:pPr>
            <a:endParaRPr lang="en-US" altLang="en-US" sz="3200"/>
          </a:p>
        </p:txBody>
      </p:sp>
      <p:sp>
        <p:nvSpPr>
          <p:cNvPr id="169988" name="Rectangle 4">
            <a:extLst>
              <a:ext uri="{FF2B5EF4-FFF2-40B4-BE49-F238E27FC236}">
                <a16:creationId xmlns:a16="http://schemas.microsoft.com/office/drawing/2014/main" id="{572EC1D9-5C57-4BCF-9547-CBC38D113FD3}"/>
              </a:ext>
            </a:extLst>
          </p:cNvPr>
          <p:cNvSpPr>
            <a:spLocks noChangeArrowheads="1"/>
          </p:cNvSpPr>
          <p:nvPr/>
        </p:nvSpPr>
        <p:spPr bwMode="auto">
          <a:xfrm>
            <a:off x="139700" y="6056313"/>
            <a:ext cx="11934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i="1">
                <a:solidFill>
                  <a:schemeClr val="tx1"/>
                </a:solidFill>
                <a:latin typeface="Arial" panose="020B0604020202020204" pitchFamily="34" charset="0"/>
              </a:rPr>
              <a:t>Ref: He, Xiaofei, M. Azarian, and M. Pecht. "Effects of solder mask on electrochemical migration of tin-lead and lead-free boards." IPC printed circuit Expo, APEX &amp; Designer summit proceedings and Ambat, Rajan, et al. "Solder flux residues and electrochemical migration failures of electronic devices." Eurocorr proceedings, Nice 10.1.3321953 (2009).</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38BDEB39-9049-4413-86D5-772A1854CE87}"/>
              </a:ext>
            </a:extLst>
          </p:cNvPr>
          <p:cNvSpPr>
            <a:spLocks noGrp="1" noChangeArrowheads="1"/>
          </p:cNvSpPr>
          <p:nvPr>
            <p:ph type="title"/>
          </p:nvPr>
        </p:nvSpPr>
        <p:spPr>
          <a:xfrm>
            <a:off x="2106613" y="373063"/>
            <a:ext cx="7956550" cy="409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Plated Through Hole (PTH) Failures</a:t>
            </a:r>
          </a:p>
        </p:txBody>
      </p:sp>
      <p:sp>
        <p:nvSpPr>
          <p:cNvPr id="171010" name="Rectangle 3">
            <a:extLst>
              <a:ext uri="{FF2B5EF4-FFF2-40B4-BE49-F238E27FC236}">
                <a16:creationId xmlns:a16="http://schemas.microsoft.com/office/drawing/2014/main" id="{579FBA3B-63AE-4914-A7F5-CE0958DBD007}"/>
              </a:ext>
            </a:extLst>
          </p:cNvPr>
          <p:cNvSpPr>
            <a:spLocks noGrp="1" noChangeArrowheads="1"/>
          </p:cNvSpPr>
          <p:nvPr>
            <p:ph type="body" idx="1"/>
          </p:nvPr>
        </p:nvSpPr>
        <p:spPr>
          <a:xfrm>
            <a:off x="566738" y="885825"/>
            <a:ext cx="10431462" cy="23685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14350" indent="-514350" eaLnBrk="1" hangingPunct="1">
              <a:lnSpc>
                <a:spcPct val="90000"/>
              </a:lnSpc>
              <a:buFont typeface="Times New Roman" panose="02020603050405020304" pitchFamily="18" charset="0"/>
              <a:buAutoNum type="arabicPeriod"/>
            </a:pPr>
            <a:r>
              <a:rPr lang="en-US" altLang="en-US" sz="2000"/>
              <a:t>Circumferential cracking</a:t>
            </a:r>
          </a:p>
          <a:p>
            <a:pPr lvl="1" eaLnBrk="1" hangingPunct="1">
              <a:lnSpc>
                <a:spcPct val="90000"/>
              </a:lnSpc>
            </a:pPr>
            <a:r>
              <a:rPr lang="en-US" altLang="en-US" sz="1800"/>
              <a:t>Single event overstress</a:t>
            </a:r>
          </a:p>
          <a:p>
            <a:pPr lvl="1" eaLnBrk="1" hangingPunct="1">
              <a:lnSpc>
                <a:spcPct val="90000"/>
              </a:lnSpc>
            </a:pPr>
            <a:r>
              <a:rPr lang="en-US" altLang="en-US" sz="1800"/>
              <a:t>Cyclic fatigue</a:t>
            </a:r>
          </a:p>
          <a:p>
            <a:pPr marL="514350" indent="-514350" eaLnBrk="1" hangingPunct="1">
              <a:lnSpc>
                <a:spcPct val="90000"/>
              </a:lnSpc>
              <a:buFont typeface="Times New Roman" panose="02020603050405020304" pitchFamily="18" charset="0"/>
              <a:buAutoNum type="arabicPeriod"/>
            </a:pPr>
            <a:r>
              <a:rPr lang="en-US" altLang="en-US" sz="2000"/>
              <a:t>Openings (voids, etch pits) a</a:t>
            </a:r>
            <a:r>
              <a:rPr lang="en-US" altLang="en-US" sz="1800"/>
              <a:t>ccelerate circumferential cracking</a:t>
            </a:r>
          </a:p>
          <a:p>
            <a:pPr marL="514350" indent="-514350" eaLnBrk="1" hangingPunct="1">
              <a:lnSpc>
                <a:spcPct val="90000"/>
              </a:lnSpc>
              <a:buFont typeface="Times New Roman" panose="02020603050405020304" pitchFamily="18" charset="0"/>
              <a:buAutoNum type="arabicPeriod"/>
            </a:pPr>
            <a:r>
              <a:rPr lang="en-US" altLang="en-US" sz="2000"/>
              <a:t>Wall-Pad Separation </a:t>
            </a:r>
          </a:p>
          <a:p>
            <a:pPr lvl="1" eaLnBrk="1" hangingPunct="1">
              <a:lnSpc>
                <a:spcPct val="90000"/>
              </a:lnSpc>
            </a:pPr>
            <a:r>
              <a:rPr lang="en-US" altLang="en-US" sz="1800"/>
              <a:t>Also known as “</a:t>
            </a:r>
            <a:r>
              <a:rPr lang="en-US" altLang="ja-JP" sz="1800">
                <a:cs typeface="Times New Roman" panose="02020603050405020304" pitchFamily="18" charset="0"/>
              </a:rPr>
              <a:t>breakout of internal lands</a:t>
            </a:r>
            <a:r>
              <a:rPr lang="en-US" altLang="en-US" sz="1800">
                <a:cs typeface="Times New Roman" panose="02020603050405020304" pitchFamily="18" charset="0"/>
              </a:rPr>
              <a:t>”</a:t>
            </a:r>
            <a:r>
              <a:rPr lang="en-US" altLang="ja-JP" sz="1800">
                <a:cs typeface="Times New Roman" panose="02020603050405020304" pitchFamily="18" charset="0"/>
              </a:rPr>
              <a:t> or</a:t>
            </a:r>
            <a:r>
              <a:rPr lang="en-US" altLang="ja-JP" sz="1800"/>
              <a:t> </a:t>
            </a:r>
            <a:r>
              <a:rPr lang="en-US" altLang="en-US" sz="1800"/>
              <a:t>“</a:t>
            </a:r>
            <a:r>
              <a:rPr lang="en-US" altLang="ja-JP" sz="1800">
                <a:cs typeface="Times New Roman" panose="02020603050405020304" pitchFamily="18" charset="0"/>
              </a:rPr>
              <a:t>plated-barrel separation</a:t>
            </a:r>
            <a:r>
              <a:rPr lang="en-US" altLang="en-US" sz="1800">
                <a:cs typeface="Times New Roman" panose="02020603050405020304" pitchFamily="18" charset="0"/>
              </a:rPr>
              <a:t>”</a:t>
            </a:r>
            <a:endParaRPr lang="en-US" altLang="en-US" sz="1800"/>
          </a:p>
        </p:txBody>
      </p:sp>
      <p:grpSp>
        <p:nvGrpSpPr>
          <p:cNvPr id="171011" name="Group 3">
            <a:extLst>
              <a:ext uri="{FF2B5EF4-FFF2-40B4-BE49-F238E27FC236}">
                <a16:creationId xmlns:a16="http://schemas.microsoft.com/office/drawing/2014/main" id="{A55B66BF-86AF-4FA8-86FA-040DE1611E45}"/>
              </a:ext>
            </a:extLst>
          </p:cNvPr>
          <p:cNvGrpSpPr>
            <a:grpSpLocks noChangeAspect="1"/>
          </p:cNvGrpSpPr>
          <p:nvPr/>
        </p:nvGrpSpPr>
        <p:grpSpPr bwMode="auto">
          <a:xfrm>
            <a:off x="2174875" y="3938588"/>
            <a:ext cx="7450138" cy="2014537"/>
            <a:chOff x="196" y="1462"/>
            <a:chExt cx="4030" cy="1090"/>
          </a:xfrm>
        </p:grpSpPr>
        <p:grpSp>
          <p:nvGrpSpPr>
            <p:cNvPr id="171031" name="Group 4">
              <a:extLst>
                <a:ext uri="{FF2B5EF4-FFF2-40B4-BE49-F238E27FC236}">
                  <a16:creationId xmlns:a16="http://schemas.microsoft.com/office/drawing/2014/main" id="{FABF15AE-42B2-42E5-A6DB-48F31A0E7A5D}"/>
                </a:ext>
              </a:extLst>
            </p:cNvPr>
            <p:cNvGrpSpPr>
              <a:grpSpLocks noChangeAspect="1"/>
            </p:cNvGrpSpPr>
            <p:nvPr/>
          </p:nvGrpSpPr>
          <p:grpSpPr bwMode="auto">
            <a:xfrm>
              <a:off x="196" y="1462"/>
              <a:ext cx="1118" cy="1090"/>
              <a:chOff x="196" y="1462"/>
              <a:chExt cx="1118" cy="1090"/>
            </a:xfrm>
          </p:grpSpPr>
          <p:sp>
            <p:nvSpPr>
              <p:cNvPr id="171070" name="Freeform 5" descr="Small grid">
                <a:extLst>
                  <a:ext uri="{FF2B5EF4-FFF2-40B4-BE49-F238E27FC236}">
                    <a16:creationId xmlns:a16="http://schemas.microsoft.com/office/drawing/2014/main" id="{E147051C-81CA-4452-9EF3-FE6C9B3A7FC0}"/>
                  </a:ext>
                </a:extLst>
              </p:cNvPr>
              <p:cNvSpPr>
                <a:spLocks noChangeAspect="1"/>
              </p:cNvSpPr>
              <p:nvPr/>
            </p:nvSpPr>
            <p:spPr bwMode="auto">
              <a:xfrm>
                <a:off x="196" y="1526"/>
                <a:ext cx="366" cy="488"/>
              </a:xfrm>
              <a:custGeom>
                <a:avLst/>
                <a:gdLst>
                  <a:gd name="T0" fmla="*/ 365 w 366"/>
                  <a:gd name="T1" fmla="*/ 486 h 488"/>
                  <a:gd name="T2" fmla="*/ 365 w 366"/>
                  <a:gd name="T3" fmla="*/ 80 h 488"/>
                  <a:gd name="T4" fmla="*/ 251 w 366"/>
                  <a:gd name="T5" fmla="*/ 0 h 488"/>
                  <a:gd name="T6" fmla="*/ 0 w 366"/>
                  <a:gd name="T7" fmla="*/ 0 h 488"/>
                  <a:gd name="T8" fmla="*/ 12 w 366"/>
                  <a:gd name="T9" fmla="*/ 49 h 488"/>
                  <a:gd name="T10" fmla="*/ 2 w 366"/>
                  <a:gd name="T11" fmla="*/ 90 h 488"/>
                  <a:gd name="T12" fmla="*/ 32 w 366"/>
                  <a:gd name="T13" fmla="*/ 156 h 488"/>
                  <a:gd name="T14" fmla="*/ 5 w 366"/>
                  <a:gd name="T15" fmla="*/ 208 h 488"/>
                  <a:gd name="T16" fmla="*/ 33 w 366"/>
                  <a:gd name="T17" fmla="*/ 266 h 488"/>
                  <a:gd name="T18" fmla="*/ 9 w 366"/>
                  <a:gd name="T19" fmla="*/ 322 h 488"/>
                  <a:gd name="T20" fmla="*/ 30 w 366"/>
                  <a:gd name="T21" fmla="*/ 361 h 488"/>
                  <a:gd name="T22" fmla="*/ 20 w 366"/>
                  <a:gd name="T23" fmla="*/ 401 h 488"/>
                  <a:gd name="T24" fmla="*/ 40 w 366"/>
                  <a:gd name="T25" fmla="*/ 439 h 488"/>
                  <a:gd name="T26" fmla="*/ 28 w 366"/>
                  <a:gd name="T27" fmla="*/ 487 h 488"/>
                  <a:gd name="T28" fmla="*/ 365 w 366"/>
                  <a:gd name="T29" fmla="*/ 486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88">
                    <a:moveTo>
                      <a:pt x="365" y="486"/>
                    </a:moveTo>
                    <a:lnTo>
                      <a:pt x="365" y="80"/>
                    </a:lnTo>
                    <a:lnTo>
                      <a:pt x="251" y="0"/>
                    </a:lnTo>
                    <a:lnTo>
                      <a:pt x="0" y="0"/>
                    </a:lnTo>
                    <a:lnTo>
                      <a:pt x="12" y="49"/>
                    </a:lnTo>
                    <a:lnTo>
                      <a:pt x="2" y="90"/>
                    </a:lnTo>
                    <a:lnTo>
                      <a:pt x="32" y="156"/>
                    </a:lnTo>
                    <a:lnTo>
                      <a:pt x="5" y="208"/>
                    </a:lnTo>
                    <a:lnTo>
                      <a:pt x="33" y="266"/>
                    </a:lnTo>
                    <a:lnTo>
                      <a:pt x="9" y="322"/>
                    </a:lnTo>
                    <a:lnTo>
                      <a:pt x="30" y="361"/>
                    </a:lnTo>
                    <a:lnTo>
                      <a:pt x="20" y="401"/>
                    </a:lnTo>
                    <a:lnTo>
                      <a:pt x="40" y="439"/>
                    </a:lnTo>
                    <a:lnTo>
                      <a:pt x="28" y="487"/>
                    </a:lnTo>
                    <a:lnTo>
                      <a:pt x="365" y="486"/>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1" name="Freeform 6">
                <a:extLst>
                  <a:ext uri="{FF2B5EF4-FFF2-40B4-BE49-F238E27FC236}">
                    <a16:creationId xmlns:a16="http://schemas.microsoft.com/office/drawing/2014/main" id="{4B8AC126-5976-41AA-9030-266D8D5B338D}"/>
                  </a:ext>
                </a:extLst>
              </p:cNvPr>
              <p:cNvSpPr>
                <a:spLocks noChangeAspect="1"/>
              </p:cNvSpPr>
              <p:nvPr/>
            </p:nvSpPr>
            <p:spPr bwMode="auto">
              <a:xfrm>
                <a:off x="561" y="1601"/>
                <a:ext cx="53" cy="372"/>
              </a:xfrm>
              <a:custGeom>
                <a:avLst/>
                <a:gdLst>
                  <a:gd name="T0" fmla="*/ 1 w 53"/>
                  <a:gd name="T1" fmla="*/ 371 h 372"/>
                  <a:gd name="T2" fmla="*/ 52 w 53"/>
                  <a:gd name="T3" fmla="*/ 371 h 372"/>
                  <a:gd name="T4" fmla="*/ 52 w 53"/>
                  <a:gd name="T5" fmla="*/ 0 h 372"/>
                  <a:gd name="T6" fmla="*/ 0 w 53"/>
                  <a:gd name="T7" fmla="*/ 23 h 372"/>
                  <a:gd name="T8" fmla="*/ 1 w 53"/>
                  <a:gd name="T9" fmla="*/ 371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72">
                    <a:moveTo>
                      <a:pt x="1" y="371"/>
                    </a:moveTo>
                    <a:lnTo>
                      <a:pt x="52" y="371"/>
                    </a:lnTo>
                    <a:lnTo>
                      <a:pt x="52" y="0"/>
                    </a:lnTo>
                    <a:lnTo>
                      <a:pt x="0" y="23"/>
                    </a:lnTo>
                    <a:lnTo>
                      <a:pt x="1" y="371"/>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2" name="Freeform 7">
                <a:extLst>
                  <a:ext uri="{FF2B5EF4-FFF2-40B4-BE49-F238E27FC236}">
                    <a16:creationId xmlns:a16="http://schemas.microsoft.com/office/drawing/2014/main" id="{1AED4320-0F5F-410F-AE19-AB9F6B092783}"/>
                  </a:ext>
                </a:extLst>
              </p:cNvPr>
              <p:cNvSpPr>
                <a:spLocks noChangeAspect="1"/>
              </p:cNvSpPr>
              <p:nvPr/>
            </p:nvSpPr>
            <p:spPr bwMode="auto">
              <a:xfrm>
                <a:off x="429" y="1462"/>
                <a:ext cx="155" cy="131"/>
              </a:xfrm>
              <a:custGeom>
                <a:avLst/>
                <a:gdLst>
                  <a:gd name="T0" fmla="*/ 114 w 155"/>
                  <a:gd name="T1" fmla="*/ 130 h 131"/>
                  <a:gd name="T2" fmla="*/ 154 w 155"/>
                  <a:gd name="T3" fmla="*/ 66 h 131"/>
                  <a:gd name="T4" fmla="*/ 60 w 155"/>
                  <a:gd name="T5" fmla="*/ 9 h 131"/>
                  <a:gd name="T6" fmla="*/ 1 w 155"/>
                  <a:gd name="T7" fmla="*/ 0 h 131"/>
                  <a:gd name="T8" fmla="*/ 0 w 155"/>
                  <a:gd name="T9" fmla="*/ 62 h 131"/>
                  <a:gd name="T10" fmla="*/ 13 w 155"/>
                  <a:gd name="T11" fmla="*/ 61 h 131"/>
                  <a:gd name="T12" fmla="*/ 114 w 155"/>
                  <a:gd name="T13" fmla="*/ 130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 h="131">
                    <a:moveTo>
                      <a:pt x="114" y="130"/>
                    </a:moveTo>
                    <a:lnTo>
                      <a:pt x="154" y="66"/>
                    </a:lnTo>
                    <a:lnTo>
                      <a:pt x="60" y="9"/>
                    </a:lnTo>
                    <a:lnTo>
                      <a:pt x="1" y="0"/>
                    </a:lnTo>
                    <a:lnTo>
                      <a:pt x="0" y="62"/>
                    </a:lnTo>
                    <a:lnTo>
                      <a:pt x="13" y="61"/>
                    </a:lnTo>
                    <a:lnTo>
                      <a:pt x="114" y="13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1073" name="Group 8">
                <a:extLst>
                  <a:ext uri="{FF2B5EF4-FFF2-40B4-BE49-F238E27FC236}">
                    <a16:creationId xmlns:a16="http://schemas.microsoft.com/office/drawing/2014/main" id="{1D3C597F-EEF8-4348-967B-F08C838CA528}"/>
                  </a:ext>
                </a:extLst>
              </p:cNvPr>
              <p:cNvGrpSpPr>
                <a:grpSpLocks noChangeAspect="1"/>
              </p:cNvGrpSpPr>
              <p:nvPr/>
            </p:nvGrpSpPr>
            <p:grpSpPr bwMode="auto">
              <a:xfrm>
                <a:off x="196" y="2007"/>
                <a:ext cx="417" cy="545"/>
                <a:chOff x="196" y="2007"/>
                <a:chExt cx="417" cy="545"/>
              </a:xfrm>
            </p:grpSpPr>
            <p:sp>
              <p:nvSpPr>
                <p:cNvPr id="171081" name="Freeform 9" descr="Small grid">
                  <a:extLst>
                    <a:ext uri="{FF2B5EF4-FFF2-40B4-BE49-F238E27FC236}">
                      <a16:creationId xmlns:a16="http://schemas.microsoft.com/office/drawing/2014/main" id="{1C8A8ADC-905C-4ED2-96B4-B8CB4D771FFE}"/>
                    </a:ext>
                  </a:extLst>
                </p:cNvPr>
                <p:cNvSpPr>
                  <a:spLocks noChangeAspect="1"/>
                </p:cNvSpPr>
                <p:nvPr/>
              </p:nvSpPr>
              <p:spPr bwMode="auto">
                <a:xfrm>
                  <a:off x="196" y="2007"/>
                  <a:ext cx="366" cy="488"/>
                </a:xfrm>
                <a:custGeom>
                  <a:avLst/>
                  <a:gdLst>
                    <a:gd name="T0" fmla="*/ 365 w 366"/>
                    <a:gd name="T1" fmla="*/ 1 h 488"/>
                    <a:gd name="T2" fmla="*/ 365 w 366"/>
                    <a:gd name="T3" fmla="*/ 407 h 488"/>
                    <a:gd name="T4" fmla="*/ 251 w 366"/>
                    <a:gd name="T5" fmla="*/ 487 h 488"/>
                    <a:gd name="T6" fmla="*/ 0 w 366"/>
                    <a:gd name="T7" fmla="*/ 487 h 488"/>
                    <a:gd name="T8" fmla="*/ 12 w 366"/>
                    <a:gd name="T9" fmla="*/ 438 h 488"/>
                    <a:gd name="T10" fmla="*/ 2 w 366"/>
                    <a:gd name="T11" fmla="*/ 397 h 488"/>
                    <a:gd name="T12" fmla="*/ 32 w 366"/>
                    <a:gd name="T13" fmla="*/ 331 h 488"/>
                    <a:gd name="T14" fmla="*/ 5 w 366"/>
                    <a:gd name="T15" fmla="*/ 279 h 488"/>
                    <a:gd name="T16" fmla="*/ 33 w 366"/>
                    <a:gd name="T17" fmla="*/ 221 h 488"/>
                    <a:gd name="T18" fmla="*/ 9 w 366"/>
                    <a:gd name="T19" fmla="*/ 165 h 488"/>
                    <a:gd name="T20" fmla="*/ 30 w 366"/>
                    <a:gd name="T21" fmla="*/ 126 h 488"/>
                    <a:gd name="T22" fmla="*/ 20 w 366"/>
                    <a:gd name="T23" fmla="*/ 86 h 488"/>
                    <a:gd name="T24" fmla="*/ 40 w 366"/>
                    <a:gd name="T25" fmla="*/ 48 h 488"/>
                    <a:gd name="T26" fmla="*/ 28 w 366"/>
                    <a:gd name="T27" fmla="*/ 0 h 488"/>
                    <a:gd name="T28" fmla="*/ 365 w 366"/>
                    <a:gd name="T29" fmla="*/ 1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88">
                      <a:moveTo>
                        <a:pt x="365" y="1"/>
                      </a:moveTo>
                      <a:lnTo>
                        <a:pt x="365" y="407"/>
                      </a:lnTo>
                      <a:lnTo>
                        <a:pt x="251" y="487"/>
                      </a:lnTo>
                      <a:lnTo>
                        <a:pt x="0" y="487"/>
                      </a:lnTo>
                      <a:lnTo>
                        <a:pt x="12" y="438"/>
                      </a:lnTo>
                      <a:lnTo>
                        <a:pt x="2" y="397"/>
                      </a:lnTo>
                      <a:lnTo>
                        <a:pt x="32" y="331"/>
                      </a:lnTo>
                      <a:lnTo>
                        <a:pt x="5" y="279"/>
                      </a:lnTo>
                      <a:lnTo>
                        <a:pt x="33" y="221"/>
                      </a:lnTo>
                      <a:lnTo>
                        <a:pt x="9" y="165"/>
                      </a:lnTo>
                      <a:lnTo>
                        <a:pt x="30" y="126"/>
                      </a:lnTo>
                      <a:lnTo>
                        <a:pt x="20" y="86"/>
                      </a:lnTo>
                      <a:lnTo>
                        <a:pt x="40" y="48"/>
                      </a:lnTo>
                      <a:lnTo>
                        <a:pt x="28" y="0"/>
                      </a:lnTo>
                      <a:lnTo>
                        <a:pt x="365" y="1"/>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2" name="Freeform 10">
                  <a:extLst>
                    <a:ext uri="{FF2B5EF4-FFF2-40B4-BE49-F238E27FC236}">
                      <a16:creationId xmlns:a16="http://schemas.microsoft.com/office/drawing/2014/main" id="{3C7F75EC-B3AA-4B24-9BDA-BB21E209DFF1}"/>
                    </a:ext>
                  </a:extLst>
                </p:cNvPr>
                <p:cNvSpPr>
                  <a:spLocks noChangeAspect="1"/>
                </p:cNvSpPr>
                <p:nvPr/>
              </p:nvSpPr>
              <p:spPr bwMode="auto">
                <a:xfrm>
                  <a:off x="560" y="2032"/>
                  <a:ext cx="53" cy="437"/>
                </a:xfrm>
                <a:custGeom>
                  <a:avLst/>
                  <a:gdLst>
                    <a:gd name="T0" fmla="*/ 1 w 53"/>
                    <a:gd name="T1" fmla="*/ 0 h 437"/>
                    <a:gd name="T2" fmla="*/ 52 w 53"/>
                    <a:gd name="T3" fmla="*/ 0 h 437"/>
                    <a:gd name="T4" fmla="*/ 52 w 53"/>
                    <a:gd name="T5" fmla="*/ 436 h 437"/>
                    <a:gd name="T6" fmla="*/ 0 w 53"/>
                    <a:gd name="T7" fmla="*/ 386 h 437"/>
                    <a:gd name="T8" fmla="*/ 1 w 53"/>
                    <a:gd name="T9" fmla="*/ 0 h 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37">
                      <a:moveTo>
                        <a:pt x="1" y="0"/>
                      </a:moveTo>
                      <a:lnTo>
                        <a:pt x="52" y="0"/>
                      </a:lnTo>
                      <a:lnTo>
                        <a:pt x="52" y="436"/>
                      </a:lnTo>
                      <a:lnTo>
                        <a:pt x="0" y="386"/>
                      </a:lnTo>
                      <a:lnTo>
                        <a:pt x="1" y="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3" name="Freeform 11">
                  <a:extLst>
                    <a:ext uri="{FF2B5EF4-FFF2-40B4-BE49-F238E27FC236}">
                      <a16:creationId xmlns:a16="http://schemas.microsoft.com/office/drawing/2014/main" id="{E31516A2-B2BE-4C4A-9AE4-E9C63872B367}"/>
                    </a:ext>
                  </a:extLst>
                </p:cNvPr>
                <p:cNvSpPr>
                  <a:spLocks noChangeAspect="1"/>
                </p:cNvSpPr>
                <p:nvPr/>
              </p:nvSpPr>
              <p:spPr bwMode="auto">
                <a:xfrm>
                  <a:off x="440" y="2415"/>
                  <a:ext cx="170" cy="137"/>
                </a:xfrm>
                <a:custGeom>
                  <a:avLst/>
                  <a:gdLst>
                    <a:gd name="T0" fmla="*/ 118 w 170"/>
                    <a:gd name="T1" fmla="*/ 0 h 137"/>
                    <a:gd name="T2" fmla="*/ 169 w 170"/>
                    <a:gd name="T3" fmla="*/ 53 h 137"/>
                    <a:gd name="T4" fmla="*/ 59 w 170"/>
                    <a:gd name="T5" fmla="*/ 127 h 137"/>
                    <a:gd name="T6" fmla="*/ 1 w 170"/>
                    <a:gd name="T7" fmla="*/ 136 h 137"/>
                    <a:gd name="T8" fmla="*/ 0 w 170"/>
                    <a:gd name="T9" fmla="*/ 74 h 137"/>
                    <a:gd name="T10" fmla="*/ 13 w 170"/>
                    <a:gd name="T11" fmla="*/ 75 h 137"/>
                    <a:gd name="T12" fmla="*/ 118 w 170"/>
                    <a:gd name="T13" fmla="*/ 0 h 1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137">
                      <a:moveTo>
                        <a:pt x="118" y="0"/>
                      </a:moveTo>
                      <a:lnTo>
                        <a:pt x="169" y="53"/>
                      </a:lnTo>
                      <a:lnTo>
                        <a:pt x="59" y="127"/>
                      </a:lnTo>
                      <a:lnTo>
                        <a:pt x="1" y="136"/>
                      </a:lnTo>
                      <a:lnTo>
                        <a:pt x="0" y="74"/>
                      </a:lnTo>
                      <a:lnTo>
                        <a:pt x="13" y="75"/>
                      </a:lnTo>
                      <a:lnTo>
                        <a:pt x="118" y="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074" name="Freeform 12" descr="Small grid">
                <a:extLst>
                  <a:ext uri="{FF2B5EF4-FFF2-40B4-BE49-F238E27FC236}">
                    <a16:creationId xmlns:a16="http://schemas.microsoft.com/office/drawing/2014/main" id="{AB398D23-01A1-4823-B3E7-AE61C97519F8}"/>
                  </a:ext>
                </a:extLst>
              </p:cNvPr>
              <p:cNvSpPr>
                <a:spLocks noChangeAspect="1"/>
              </p:cNvSpPr>
              <p:nvPr/>
            </p:nvSpPr>
            <p:spPr bwMode="auto">
              <a:xfrm>
                <a:off x="948" y="1526"/>
                <a:ext cx="366" cy="488"/>
              </a:xfrm>
              <a:custGeom>
                <a:avLst/>
                <a:gdLst>
                  <a:gd name="T0" fmla="*/ 0 w 366"/>
                  <a:gd name="T1" fmla="*/ 486 h 488"/>
                  <a:gd name="T2" fmla="*/ 0 w 366"/>
                  <a:gd name="T3" fmla="*/ 80 h 488"/>
                  <a:gd name="T4" fmla="*/ 114 w 366"/>
                  <a:gd name="T5" fmla="*/ 0 h 488"/>
                  <a:gd name="T6" fmla="*/ 365 w 366"/>
                  <a:gd name="T7" fmla="*/ 0 h 488"/>
                  <a:gd name="T8" fmla="*/ 353 w 366"/>
                  <a:gd name="T9" fmla="*/ 49 h 488"/>
                  <a:gd name="T10" fmla="*/ 363 w 366"/>
                  <a:gd name="T11" fmla="*/ 90 h 488"/>
                  <a:gd name="T12" fmla="*/ 333 w 366"/>
                  <a:gd name="T13" fmla="*/ 156 h 488"/>
                  <a:gd name="T14" fmla="*/ 360 w 366"/>
                  <a:gd name="T15" fmla="*/ 208 h 488"/>
                  <a:gd name="T16" fmla="*/ 332 w 366"/>
                  <a:gd name="T17" fmla="*/ 266 h 488"/>
                  <a:gd name="T18" fmla="*/ 356 w 366"/>
                  <a:gd name="T19" fmla="*/ 322 h 488"/>
                  <a:gd name="T20" fmla="*/ 335 w 366"/>
                  <a:gd name="T21" fmla="*/ 361 h 488"/>
                  <a:gd name="T22" fmla="*/ 345 w 366"/>
                  <a:gd name="T23" fmla="*/ 401 h 488"/>
                  <a:gd name="T24" fmla="*/ 325 w 366"/>
                  <a:gd name="T25" fmla="*/ 439 h 488"/>
                  <a:gd name="T26" fmla="*/ 337 w 366"/>
                  <a:gd name="T27" fmla="*/ 487 h 488"/>
                  <a:gd name="T28" fmla="*/ 0 w 366"/>
                  <a:gd name="T29" fmla="*/ 486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88">
                    <a:moveTo>
                      <a:pt x="0" y="486"/>
                    </a:moveTo>
                    <a:lnTo>
                      <a:pt x="0" y="80"/>
                    </a:lnTo>
                    <a:lnTo>
                      <a:pt x="114" y="0"/>
                    </a:lnTo>
                    <a:lnTo>
                      <a:pt x="365" y="0"/>
                    </a:lnTo>
                    <a:lnTo>
                      <a:pt x="353" y="49"/>
                    </a:lnTo>
                    <a:lnTo>
                      <a:pt x="363" y="90"/>
                    </a:lnTo>
                    <a:lnTo>
                      <a:pt x="333" y="156"/>
                    </a:lnTo>
                    <a:lnTo>
                      <a:pt x="360" y="208"/>
                    </a:lnTo>
                    <a:lnTo>
                      <a:pt x="332" y="266"/>
                    </a:lnTo>
                    <a:lnTo>
                      <a:pt x="356" y="322"/>
                    </a:lnTo>
                    <a:lnTo>
                      <a:pt x="335" y="361"/>
                    </a:lnTo>
                    <a:lnTo>
                      <a:pt x="345" y="401"/>
                    </a:lnTo>
                    <a:lnTo>
                      <a:pt x="325" y="439"/>
                    </a:lnTo>
                    <a:lnTo>
                      <a:pt x="337" y="487"/>
                    </a:lnTo>
                    <a:lnTo>
                      <a:pt x="0" y="486"/>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5" name="Freeform 13">
                <a:extLst>
                  <a:ext uri="{FF2B5EF4-FFF2-40B4-BE49-F238E27FC236}">
                    <a16:creationId xmlns:a16="http://schemas.microsoft.com/office/drawing/2014/main" id="{CAF17CC2-39F8-454F-98EB-EFB2CD7857C9}"/>
                  </a:ext>
                </a:extLst>
              </p:cNvPr>
              <p:cNvSpPr>
                <a:spLocks noChangeAspect="1"/>
              </p:cNvSpPr>
              <p:nvPr/>
            </p:nvSpPr>
            <p:spPr bwMode="auto">
              <a:xfrm>
                <a:off x="895" y="1589"/>
                <a:ext cx="55" cy="388"/>
              </a:xfrm>
              <a:custGeom>
                <a:avLst/>
                <a:gdLst>
                  <a:gd name="T0" fmla="*/ 52 w 55"/>
                  <a:gd name="T1" fmla="*/ 387 h 388"/>
                  <a:gd name="T2" fmla="*/ 1 w 55"/>
                  <a:gd name="T3" fmla="*/ 387 h 388"/>
                  <a:gd name="T4" fmla="*/ 0 w 55"/>
                  <a:gd name="T5" fmla="*/ 0 h 388"/>
                  <a:gd name="T6" fmla="*/ 54 w 55"/>
                  <a:gd name="T7" fmla="*/ 37 h 388"/>
                  <a:gd name="T8" fmla="*/ 52 w 55"/>
                  <a:gd name="T9" fmla="*/ 387 h 3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88">
                    <a:moveTo>
                      <a:pt x="52" y="387"/>
                    </a:moveTo>
                    <a:lnTo>
                      <a:pt x="1" y="387"/>
                    </a:lnTo>
                    <a:lnTo>
                      <a:pt x="0" y="0"/>
                    </a:lnTo>
                    <a:lnTo>
                      <a:pt x="54" y="37"/>
                    </a:lnTo>
                    <a:lnTo>
                      <a:pt x="52" y="387"/>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6" name="Freeform 14">
                <a:extLst>
                  <a:ext uri="{FF2B5EF4-FFF2-40B4-BE49-F238E27FC236}">
                    <a16:creationId xmlns:a16="http://schemas.microsoft.com/office/drawing/2014/main" id="{A52DF3C2-76F9-4FD6-9785-4BAE03E785E0}"/>
                  </a:ext>
                </a:extLst>
              </p:cNvPr>
              <p:cNvSpPr>
                <a:spLocks noChangeAspect="1"/>
              </p:cNvSpPr>
              <p:nvPr/>
            </p:nvSpPr>
            <p:spPr bwMode="auto">
              <a:xfrm>
                <a:off x="930" y="1462"/>
                <a:ext cx="151" cy="133"/>
              </a:xfrm>
              <a:custGeom>
                <a:avLst/>
                <a:gdLst>
                  <a:gd name="T0" fmla="*/ 34 w 151"/>
                  <a:gd name="T1" fmla="*/ 132 h 133"/>
                  <a:gd name="T2" fmla="*/ 0 w 151"/>
                  <a:gd name="T3" fmla="*/ 66 h 133"/>
                  <a:gd name="T4" fmla="*/ 90 w 151"/>
                  <a:gd name="T5" fmla="*/ 9 h 133"/>
                  <a:gd name="T6" fmla="*/ 149 w 151"/>
                  <a:gd name="T7" fmla="*/ 0 h 133"/>
                  <a:gd name="T8" fmla="*/ 150 w 151"/>
                  <a:gd name="T9" fmla="*/ 62 h 133"/>
                  <a:gd name="T10" fmla="*/ 137 w 151"/>
                  <a:gd name="T11" fmla="*/ 61 h 133"/>
                  <a:gd name="T12" fmla="*/ 34 w 151"/>
                  <a:gd name="T13" fmla="*/ 132 h 1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33">
                    <a:moveTo>
                      <a:pt x="34" y="132"/>
                    </a:moveTo>
                    <a:lnTo>
                      <a:pt x="0" y="66"/>
                    </a:lnTo>
                    <a:lnTo>
                      <a:pt x="90" y="9"/>
                    </a:lnTo>
                    <a:lnTo>
                      <a:pt x="149" y="0"/>
                    </a:lnTo>
                    <a:lnTo>
                      <a:pt x="150" y="62"/>
                    </a:lnTo>
                    <a:lnTo>
                      <a:pt x="137" y="61"/>
                    </a:lnTo>
                    <a:lnTo>
                      <a:pt x="34" y="132"/>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1077" name="Group 15">
                <a:extLst>
                  <a:ext uri="{FF2B5EF4-FFF2-40B4-BE49-F238E27FC236}">
                    <a16:creationId xmlns:a16="http://schemas.microsoft.com/office/drawing/2014/main" id="{43FF5C7A-780E-479C-918E-E5F73BDCE46F}"/>
                  </a:ext>
                </a:extLst>
              </p:cNvPr>
              <p:cNvGrpSpPr>
                <a:grpSpLocks noChangeAspect="1"/>
              </p:cNvGrpSpPr>
              <p:nvPr/>
            </p:nvGrpSpPr>
            <p:grpSpPr bwMode="auto">
              <a:xfrm>
                <a:off x="896" y="2007"/>
                <a:ext cx="417" cy="545"/>
                <a:chOff x="896" y="2007"/>
                <a:chExt cx="417" cy="545"/>
              </a:xfrm>
            </p:grpSpPr>
            <p:sp>
              <p:nvSpPr>
                <p:cNvPr id="171078" name="Freeform 16" descr="Small grid">
                  <a:extLst>
                    <a:ext uri="{FF2B5EF4-FFF2-40B4-BE49-F238E27FC236}">
                      <a16:creationId xmlns:a16="http://schemas.microsoft.com/office/drawing/2014/main" id="{875C84A1-C8DB-48C0-8A12-F1BE999753E4}"/>
                    </a:ext>
                  </a:extLst>
                </p:cNvPr>
                <p:cNvSpPr>
                  <a:spLocks noChangeAspect="1"/>
                </p:cNvSpPr>
                <p:nvPr/>
              </p:nvSpPr>
              <p:spPr bwMode="auto">
                <a:xfrm>
                  <a:off x="947" y="2007"/>
                  <a:ext cx="366" cy="488"/>
                </a:xfrm>
                <a:custGeom>
                  <a:avLst/>
                  <a:gdLst>
                    <a:gd name="T0" fmla="*/ 0 w 366"/>
                    <a:gd name="T1" fmla="*/ 1 h 488"/>
                    <a:gd name="T2" fmla="*/ 0 w 366"/>
                    <a:gd name="T3" fmla="*/ 407 h 488"/>
                    <a:gd name="T4" fmla="*/ 114 w 366"/>
                    <a:gd name="T5" fmla="*/ 487 h 488"/>
                    <a:gd name="T6" fmla="*/ 365 w 366"/>
                    <a:gd name="T7" fmla="*/ 487 h 488"/>
                    <a:gd name="T8" fmla="*/ 353 w 366"/>
                    <a:gd name="T9" fmla="*/ 438 h 488"/>
                    <a:gd name="T10" fmla="*/ 363 w 366"/>
                    <a:gd name="T11" fmla="*/ 397 h 488"/>
                    <a:gd name="T12" fmla="*/ 333 w 366"/>
                    <a:gd name="T13" fmla="*/ 331 h 488"/>
                    <a:gd name="T14" fmla="*/ 360 w 366"/>
                    <a:gd name="T15" fmla="*/ 279 h 488"/>
                    <a:gd name="T16" fmla="*/ 332 w 366"/>
                    <a:gd name="T17" fmla="*/ 221 h 488"/>
                    <a:gd name="T18" fmla="*/ 356 w 366"/>
                    <a:gd name="T19" fmla="*/ 165 h 488"/>
                    <a:gd name="T20" fmla="*/ 335 w 366"/>
                    <a:gd name="T21" fmla="*/ 126 h 488"/>
                    <a:gd name="T22" fmla="*/ 345 w 366"/>
                    <a:gd name="T23" fmla="*/ 86 h 488"/>
                    <a:gd name="T24" fmla="*/ 325 w 366"/>
                    <a:gd name="T25" fmla="*/ 48 h 488"/>
                    <a:gd name="T26" fmla="*/ 337 w 366"/>
                    <a:gd name="T27" fmla="*/ 0 h 488"/>
                    <a:gd name="T28" fmla="*/ 0 w 366"/>
                    <a:gd name="T29" fmla="*/ 1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88">
                      <a:moveTo>
                        <a:pt x="0" y="1"/>
                      </a:moveTo>
                      <a:lnTo>
                        <a:pt x="0" y="407"/>
                      </a:lnTo>
                      <a:lnTo>
                        <a:pt x="114" y="487"/>
                      </a:lnTo>
                      <a:lnTo>
                        <a:pt x="365" y="487"/>
                      </a:lnTo>
                      <a:lnTo>
                        <a:pt x="353" y="438"/>
                      </a:lnTo>
                      <a:lnTo>
                        <a:pt x="363" y="397"/>
                      </a:lnTo>
                      <a:lnTo>
                        <a:pt x="333" y="331"/>
                      </a:lnTo>
                      <a:lnTo>
                        <a:pt x="360" y="279"/>
                      </a:lnTo>
                      <a:lnTo>
                        <a:pt x="332" y="221"/>
                      </a:lnTo>
                      <a:lnTo>
                        <a:pt x="356" y="165"/>
                      </a:lnTo>
                      <a:lnTo>
                        <a:pt x="335" y="126"/>
                      </a:lnTo>
                      <a:lnTo>
                        <a:pt x="345" y="86"/>
                      </a:lnTo>
                      <a:lnTo>
                        <a:pt x="325" y="48"/>
                      </a:lnTo>
                      <a:lnTo>
                        <a:pt x="337" y="0"/>
                      </a:lnTo>
                      <a:lnTo>
                        <a:pt x="0" y="1"/>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9" name="Freeform 17">
                  <a:extLst>
                    <a:ext uri="{FF2B5EF4-FFF2-40B4-BE49-F238E27FC236}">
                      <a16:creationId xmlns:a16="http://schemas.microsoft.com/office/drawing/2014/main" id="{2A40201A-D692-4C9C-9676-065F95C1EB81}"/>
                    </a:ext>
                  </a:extLst>
                </p:cNvPr>
                <p:cNvSpPr>
                  <a:spLocks noChangeAspect="1"/>
                </p:cNvSpPr>
                <p:nvPr/>
              </p:nvSpPr>
              <p:spPr bwMode="auto">
                <a:xfrm>
                  <a:off x="896" y="2032"/>
                  <a:ext cx="53" cy="437"/>
                </a:xfrm>
                <a:custGeom>
                  <a:avLst/>
                  <a:gdLst>
                    <a:gd name="T0" fmla="*/ 51 w 53"/>
                    <a:gd name="T1" fmla="*/ 0 h 437"/>
                    <a:gd name="T2" fmla="*/ 0 w 53"/>
                    <a:gd name="T3" fmla="*/ 0 h 437"/>
                    <a:gd name="T4" fmla="*/ 0 w 53"/>
                    <a:gd name="T5" fmla="*/ 436 h 437"/>
                    <a:gd name="T6" fmla="*/ 52 w 53"/>
                    <a:gd name="T7" fmla="*/ 386 h 437"/>
                    <a:gd name="T8" fmla="*/ 51 w 53"/>
                    <a:gd name="T9" fmla="*/ 0 h 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37">
                      <a:moveTo>
                        <a:pt x="51" y="0"/>
                      </a:moveTo>
                      <a:lnTo>
                        <a:pt x="0" y="0"/>
                      </a:lnTo>
                      <a:lnTo>
                        <a:pt x="0" y="436"/>
                      </a:lnTo>
                      <a:lnTo>
                        <a:pt x="52" y="386"/>
                      </a:lnTo>
                      <a:lnTo>
                        <a:pt x="51" y="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0" name="Freeform 18">
                  <a:extLst>
                    <a:ext uri="{FF2B5EF4-FFF2-40B4-BE49-F238E27FC236}">
                      <a16:creationId xmlns:a16="http://schemas.microsoft.com/office/drawing/2014/main" id="{A548F973-AFC4-40AD-B03D-321708B54F4C}"/>
                    </a:ext>
                  </a:extLst>
                </p:cNvPr>
                <p:cNvSpPr>
                  <a:spLocks noChangeAspect="1"/>
                </p:cNvSpPr>
                <p:nvPr/>
              </p:nvSpPr>
              <p:spPr bwMode="auto">
                <a:xfrm>
                  <a:off x="899" y="2415"/>
                  <a:ext cx="170" cy="137"/>
                </a:xfrm>
                <a:custGeom>
                  <a:avLst/>
                  <a:gdLst>
                    <a:gd name="T0" fmla="*/ 51 w 170"/>
                    <a:gd name="T1" fmla="*/ 0 h 137"/>
                    <a:gd name="T2" fmla="*/ 0 w 170"/>
                    <a:gd name="T3" fmla="*/ 53 h 137"/>
                    <a:gd name="T4" fmla="*/ 110 w 170"/>
                    <a:gd name="T5" fmla="*/ 127 h 137"/>
                    <a:gd name="T6" fmla="*/ 168 w 170"/>
                    <a:gd name="T7" fmla="*/ 136 h 137"/>
                    <a:gd name="T8" fmla="*/ 169 w 170"/>
                    <a:gd name="T9" fmla="*/ 74 h 137"/>
                    <a:gd name="T10" fmla="*/ 156 w 170"/>
                    <a:gd name="T11" fmla="*/ 75 h 137"/>
                    <a:gd name="T12" fmla="*/ 51 w 170"/>
                    <a:gd name="T13" fmla="*/ 0 h 1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137">
                      <a:moveTo>
                        <a:pt x="51" y="0"/>
                      </a:moveTo>
                      <a:lnTo>
                        <a:pt x="0" y="53"/>
                      </a:lnTo>
                      <a:lnTo>
                        <a:pt x="110" y="127"/>
                      </a:lnTo>
                      <a:lnTo>
                        <a:pt x="168" y="136"/>
                      </a:lnTo>
                      <a:lnTo>
                        <a:pt x="169" y="74"/>
                      </a:lnTo>
                      <a:lnTo>
                        <a:pt x="156" y="75"/>
                      </a:lnTo>
                      <a:lnTo>
                        <a:pt x="51" y="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71032" name="Group 19">
              <a:extLst>
                <a:ext uri="{FF2B5EF4-FFF2-40B4-BE49-F238E27FC236}">
                  <a16:creationId xmlns:a16="http://schemas.microsoft.com/office/drawing/2014/main" id="{16AEC2B7-4473-4BB7-834D-C604CF8C3F16}"/>
                </a:ext>
              </a:extLst>
            </p:cNvPr>
            <p:cNvGrpSpPr>
              <a:grpSpLocks noChangeAspect="1"/>
            </p:cNvGrpSpPr>
            <p:nvPr/>
          </p:nvGrpSpPr>
          <p:grpSpPr bwMode="auto">
            <a:xfrm>
              <a:off x="1640" y="1545"/>
              <a:ext cx="1114" cy="950"/>
              <a:chOff x="1640" y="1545"/>
              <a:chExt cx="1114" cy="950"/>
            </a:xfrm>
          </p:grpSpPr>
          <p:grpSp>
            <p:nvGrpSpPr>
              <p:cNvPr id="171054" name="Group 20">
                <a:extLst>
                  <a:ext uri="{FF2B5EF4-FFF2-40B4-BE49-F238E27FC236}">
                    <a16:creationId xmlns:a16="http://schemas.microsoft.com/office/drawing/2014/main" id="{DAF531E1-5A9F-4256-86E8-A6B467E7E4CB}"/>
                  </a:ext>
                </a:extLst>
              </p:cNvPr>
              <p:cNvGrpSpPr>
                <a:grpSpLocks noChangeAspect="1"/>
              </p:cNvGrpSpPr>
              <p:nvPr/>
            </p:nvGrpSpPr>
            <p:grpSpPr bwMode="auto">
              <a:xfrm>
                <a:off x="1640" y="1545"/>
                <a:ext cx="417" cy="950"/>
                <a:chOff x="1640" y="1545"/>
                <a:chExt cx="417" cy="950"/>
              </a:xfrm>
            </p:grpSpPr>
            <p:sp>
              <p:nvSpPr>
                <p:cNvPr id="171063" name="Freeform 21" descr="Small grid">
                  <a:extLst>
                    <a:ext uri="{FF2B5EF4-FFF2-40B4-BE49-F238E27FC236}">
                      <a16:creationId xmlns:a16="http://schemas.microsoft.com/office/drawing/2014/main" id="{F00B8673-D3E7-4C69-B5EF-DCC9EB06F7D2}"/>
                    </a:ext>
                  </a:extLst>
                </p:cNvPr>
                <p:cNvSpPr>
                  <a:spLocks noChangeAspect="1"/>
                </p:cNvSpPr>
                <p:nvPr/>
              </p:nvSpPr>
              <p:spPr bwMode="auto">
                <a:xfrm>
                  <a:off x="1640" y="1613"/>
                  <a:ext cx="366" cy="408"/>
                </a:xfrm>
                <a:custGeom>
                  <a:avLst/>
                  <a:gdLst>
                    <a:gd name="T0" fmla="*/ 364 w 366"/>
                    <a:gd name="T1" fmla="*/ 406 h 408"/>
                    <a:gd name="T2" fmla="*/ 365 w 366"/>
                    <a:gd name="T3" fmla="*/ 0 h 408"/>
                    <a:gd name="T4" fmla="*/ 249 w 366"/>
                    <a:gd name="T5" fmla="*/ 0 h 408"/>
                    <a:gd name="T6" fmla="*/ 0 w 366"/>
                    <a:gd name="T7" fmla="*/ 0 h 408"/>
                    <a:gd name="T8" fmla="*/ 2 w 366"/>
                    <a:gd name="T9" fmla="*/ 13 h 408"/>
                    <a:gd name="T10" fmla="*/ 7 w 366"/>
                    <a:gd name="T11" fmla="*/ 55 h 408"/>
                    <a:gd name="T12" fmla="*/ 31 w 366"/>
                    <a:gd name="T13" fmla="*/ 77 h 408"/>
                    <a:gd name="T14" fmla="*/ 5 w 366"/>
                    <a:gd name="T15" fmla="*/ 129 h 408"/>
                    <a:gd name="T16" fmla="*/ 32 w 366"/>
                    <a:gd name="T17" fmla="*/ 187 h 408"/>
                    <a:gd name="T18" fmla="*/ 9 w 366"/>
                    <a:gd name="T19" fmla="*/ 242 h 408"/>
                    <a:gd name="T20" fmla="*/ 30 w 366"/>
                    <a:gd name="T21" fmla="*/ 281 h 408"/>
                    <a:gd name="T22" fmla="*/ 19 w 366"/>
                    <a:gd name="T23" fmla="*/ 321 h 408"/>
                    <a:gd name="T24" fmla="*/ 39 w 366"/>
                    <a:gd name="T25" fmla="*/ 359 h 408"/>
                    <a:gd name="T26" fmla="*/ 27 w 366"/>
                    <a:gd name="T27" fmla="*/ 407 h 408"/>
                    <a:gd name="T28" fmla="*/ 364 w 366"/>
                    <a:gd name="T29" fmla="*/ 406 h 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08">
                      <a:moveTo>
                        <a:pt x="364" y="406"/>
                      </a:moveTo>
                      <a:lnTo>
                        <a:pt x="365" y="0"/>
                      </a:lnTo>
                      <a:lnTo>
                        <a:pt x="249" y="0"/>
                      </a:lnTo>
                      <a:lnTo>
                        <a:pt x="0" y="0"/>
                      </a:lnTo>
                      <a:lnTo>
                        <a:pt x="2" y="13"/>
                      </a:lnTo>
                      <a:lnTo>
                        <a:pt x="7" y="55"/>
                      </a:lnTo>
                      <a:lnTo>
                        <a:pt x="31" y="77"/>
                      </a:lnTo>
                      <a:lnTo>
                        <a:pt x="5" y="129"/>
                      </a:lnTo>
                      <a:lnTo>
                        <a:pt x="32" y="187"/>
                      </a:lnTo>
                      <a:lnTo>
                        <a:pt x="9" y="242"/>
                      </a:lnTo>
                      <a:lnTo>
                        <a:pt x="30" y="281"/>
                      </a:lnTo>
                      <a:lnTo>
                        <a:pt x="19" y="321"/>
                      </a:lnTo>
                      <a:lnTo>
                        <a:pt x="39" y="359"/>
                      </a:lnTo>
                      <a:lnTo>
                        <a:pt x="27" y="407"/>
                      </a:lnTo>
                      <a:lnTo>
                        <a:pt x="364" y="406"/>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4" name="Rectangle 22">
                  <a:extLst>
                    <a:ext uri="{FF2B5EF4-FFF2-40B4-BE49-F238E27FC236}">
                      <a16:creationId xmlns:a16="http://schemas.microsoft.com/office/drawing/2014/main" id="{5B4A7468-3A9B-4700-BBB9-69FFAB415AC4}"/>
                    </a:ext>
                  </a:extLst>
                </p:cNvPr>
                <p:cNvSpPr>
                  <a:spLocks noChangeAspect="1" noChangeArrowheads="1"/>
                </p:cNvSpPr>
                <p:nvPr/>
              </p:nvSpPr>
              <p:spPr bwMode="auto">
                <a:xfrm>
                  <a:off x="2008" y="1545"/>
                  <a:ext cx="51" cy="47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71065" name="Rectangle 23">
                  <a:extLst>
                    <a:ext uri="{FF2B5EF4-FFF2-40B4-BE49-F238E27FC236}">
                      <a16:creationId xmlns:a16="http://schemas.microsoft.com/office/drawing/2014/main" id="{8ACE4CD6-C12B-4C61-B4BB-33DF2A481B31}"/>
                    </a:ext>
                  </a:extLst>
                </p:cNvPr>
                <p:cNvSpPr>
                  <a:spLocks noChangeAspect="1" noChangeArrowheads="1"/>
                </p:cNvSpPr>
                <p:nvPr/>
              </p:nvSpPr>
              <p:spPr bwMode="auto">
                <a:xfrm>
                  <a:off x="1905" y="1546"/>
                  <a:ext cx="100" cy="6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71066" name="Group 24">
                  <a:extLst>
                    <a:ext uri="{FF2B5EF4-FFF2-40B4-BE49-F238E27FC236}">
                      <a16:creationId xmlns:a16="http://schemas.microsoft.com/office/drawing/2014/main" id="{C29DC0B7-0E06-4CF6-A92D-FA556927E73E}"/>
                    </a:ext>
                  </a:extLst>
                </p:cNvPr>
                <p:cNvGrpSpPr>
                  <a:grpSpLocks noChangeAspect="1"/>
                </p:cNvGrpSpPr>
                <p:nvPr/>
              </p:nvGrpSpPr>
              <p:grpSpPr bwMode="auto">
                <a:xfrm>
                  <a:off x="1640" y="2020"/>
                  <a:ext cx="417" cy="475"/>
                  <a:chOff x="1640" y="2020"/>
                  <a:chExt cx="417" cy="475"/>
                </a:xfrm>
              </p:grpSpPr>
              <p:sp>
                <p:nvSpPr>
                  <p:cNvPr id="171067" name="Freeform 25" descr="Small grid">
                    <a:extLst>
                      <a:ext uri="{FF2B5EF4-FFF2-40B4-BE49-F238E27FC236}">
                        <a16:creationId xmlns:a16="http://schemas.microsoft.com/office/drawing/2014/main" id="{5F3EE30C-8885-4057-B839-A37B581C4D52}"/>
                      </a:ext>
                    </a:extLst>
                  </p:cNvPr>
                  <p:cNvSpPr>
                    <a:spLocks noChangeAspect="1"/>
                  </p:cNvSpPr>
                  <p:nvPr/>
                </p:nvSpPr>
                <p:spPr bwMode="auto">
                  <a:xfrm>
                    <a:off x="1640" y="2020"/>
                    <a:ext cx="366" cy="408"/>
                  </a:xfrm>
                  <a:custGeom>
                    <a:avLst/>
                    <a:gdLst>
                      <a:gd name="T0" fmla="*/ 364 w 366"/>
                      <a:gd name="T1" fmla="*/ 1 h 408"/>
                      <a:gd name="T2" fmla="*/ 365 w 366"/>
                      <a:gd name="T3" fmla="*/ 407 h 408"/>
                      <a:gd name="T4" fmla="*/ 249 w 366"/>
                      <a:gd name="T5" fmla="*/ 407 h 408"/>
                      <a:gd name="T6" fmla="*/ 0 w 366"/>
                      <a:gd name="T7" fmla="*/ 407 h 408"/>
                      <a:gd name="T8" fmla="*/ 2 w 366"/>
                      <a:gd name="T9" fmla="*/ 394 h 408"/>
                      <a:gd name="T10" fmla="*/ 7 w 366"/>
                      <a:gd name="T11" fmla="*/ 352 h 408"/>
                      <a:gd name="T12" fmla="*/ 31 w 366"/>
                      <a:gd name="T13" fmla="*/ 330 h 408"/>
                      <a:gd name="T14" fmla="*/ 5 w 366"/>
                      <a:gd name="T15" fmla="*/ 278 h 408"/>
                      <a:gd name="T16" fmla="*/ 32 w 366"/>
                      <a:gd name="T17" fmla="*/ 220 h 408"/>
                      <a:gd name="T18" fmla="*/ 9 w 366"/>
                      <a:gd name="T19" fmla="*/ 165 h 408"/>
                      <a:gd name="T20" fmla="*/ 30 w 366"/>
                      <a:gd name="T21" fmla="*/ 126 h 408"/>
                      <a:gd name="T22" fmla="*/ 19 w 366"/>
                      <a:gd name="T23" fmla="*/ 86 h 408"/>
                      <a:gd name="T24" fmla="*/ 39 w 366"/>
                      <a:gd name="T25" fmla="*/ 48 h 408"/>
                      <a:gd name="T26" fmla="*/ 27 w 366"/>
                      <a:gd name="T27" fmla="*/ 0 h 408"/>
                      <a:gd name="T28" fmla="*/ 364 w 366"/>
                      <a:gd name="T29" fmla="*/ 1 h 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08">
                        <a:moveTo>
                          <a:pt x="364" y="1"/>
                        </a:moveTo>
                        <a:lnTo>
                          <a:pt x="365" y="407"/>
                        </a:lnTo>
                        <a:lnTo>
                          <a:pt x="249" y="407"/>
                        </a:lnTo>
                        <a:lnTo>
                          <a:pt x="0" y="407"/>
                        </a:lnTo>
                        <a:lnTo>
                          <a:pt x="2" y="394"/>
                        </a:lnTo>
                        <a:lnTo>
                          <a:pt x="7" y="352"/>
                        </a:lnTo>
                        <a:lnTo>
                          <a:pt x="31" y="330"/>
                        </a:lnTo>
                        <a:lnTo>
                          <a:pt x="5" y="278"/>
                        </a:lnTo>
                        <a:lnTo>
                          <a:pt x="32" y="220"/>
                        </a:lnTo>
                        <a:lnTo>
                          <a:pt x="9" y="165"/>
                        </a:lnTo>
                        <a:lnTo>
                          <a:pt x="30" y="126"/>
                        </a:lnTo>
                        <a:lnTo>
                          <a:pt x="19" y="86"/>
                        </a:lnTo>
                        <a:lnTo>
                          <a:pt x="39" y="48"/>
                        </a:lnTo>
                        <a:lnTo>
                          <a:pt x="27" y="0"/>
                        </a:lnTo>
                        <a:lnTo>
                          <a:pt x="364" y="1"/>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8" name="Rectangle 26">
                    <a:extLst>
                      <a:ext uri="{FF2B5EF4-FFF2-40B4-BE49-F238E27FC236}">
                        <a16:creationId xmlns:a16="http://schemas.microsoft.com/office/drawing/2014/main" id="{22CFE33B-549D-4B3E-86F1-96AD2B1A02C8}"/>
                      </a:ext>
                    </a:extLst>
                  </p:cNvPr>
                  <p:cNvSpPr>
                    <a:spLocks noChangeAspect="1" noChangeArrowheads="1"/>
                  </p:cNvSpPr>
                  <p:nvPr/>
                </p:nvSpPr>
                <p:spPr bwMode="auto">
                  <a:xfrm flipH="1">
                    <a:off x="2008" y="2021"/>
                    <a:ext cx="51" cy="47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71069" name="Rectangle 27">
                    <a:extLst>
                      <a:ext uri="{FF2B5EF4-FFF2-40B4-BE49-F238E27FC236}">
                        <a16:creationId xmlns:a16="http://schemas.microsoft.com/office/drawing/2014/main" id="{AB6DF4AA-38A1-4287-80C3-EE2DF085B78A}"/>
                      </a:ext>
                    </a:extLst>
                  </p:cNvPr>
                  <p:cNvSpPr>
                    <a:spLocks noChangeAspect="1" noChangeArrowheads="1"/>
                  </p:cNvSpPr>
                  <p:nvPr/>
                </p:nvSpPr>
                <p:spPr bwMode="auto">
                  <a:xfrm flipH="1">
                    <a:off x="1905" y="2431"/>
                    <a:ext cx="100" cy="6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grpSp>
            <p:nvGrpSpPr>
              <p:cNvPr id="171055" name="Group 28">
                <a:extLst>
                  <a:ext uri="{FF2B5EF4-FFF2-40B4-BE49-F238E27FC236}">
                    <a16:creationId xmlns:a16="http://schemas.microsoft.com/office/drawing/2014/main" id="{A337A12C-165D-45C0-A94F-06C21489B8D3}"/>
                  </a:ext>
                </a:extLst>
              </p:cNvPr>
              <p:cNvGrpSpPr>
                <a:grpSpLocks noChangeAspect="1"/>
              </p:cNvGrpSpPr>
              <p:nvPr/>
            </p:nvGrpSpPr>
            <p:grpSpPr bwMode="auto">
              <a:xfrm>
                <a:off x="2336" y="1545"/>
                <a:ext cx="418" cy="950"/>
                <a:chOff x="2336" y="1545"/>
                <a:chExt cx="418" cy="950"/>
              </a:xfrm>
            </p:grpSpPr>
            <p:sp>
              <p:nvSpPr>
                <p:cNvPr id="171056" name="Freeform 29" descr="Small grid">
                  <a:extLst>
                    <a:ext uri="{FF2B5EF4-FFF2-40B4-BE49-F238E27FC236}">
                      <a16:creationId xmlns:a16="http://schemas.microsoft.com/office/drawing/2014/main" id="{8093E4CB-8E38-407C-BE4B-54C6FDF3C51F}"/>
                    </a:ext>
                  </a:extLst>
                </p:cNvPr>
                <p:cNvSpPr>
                  <a:spLocks noChangeAspect="1"/>
                </p:cNvSpPr>
                <p:nvPr/>
              </p:nvSpPr>
              <p:spPr bwMode="auto">
                <a:xfrm>
                  <a:off x="2388" y="1613"/>
                  <a:ext cx="366" cy="408"/>
                </a:xfrm>
                <a:custGeom>
                  <a:avLst/>
                  <a:gdLst>
                    <a:gd name="T0" fmla="*/ 1 w 366"/>
                    <a:gd name="T1" fmla="*/ 406 h 408"/>
                    <a:gd name="T2" fmla="*/ 0 w 366"/>
                    <a:gd name="T3" fmla="*/ 0 h 408"/>
                    <a:gd name="T4" fmla="*/ 116 w 366"/>
                    <a:gd name="T5" fmla="*/ 0 h 408"/>
                    <a:gd name="T6" fmla="*/ 365 w 366"/>
                    <a:gd name="T7" fmla="*/ 0 h 408"/>
                    <a:gd name="T8" fmla="*/ 363 w 366"/>
                    <a:gd name="T9" fmla="*/ 13 h 408"/>
                    <a:gd name="T10" fmla="*/ 358 w 366"/>
                    <a:gd name="T11" fmla="*/ 55 h 408"/>
                    <a:gd name="T12" fmla="*/ 334 w 366"/>
                    <a:gd name="T13" fmla="*/ 77 h 408"/>
                    <a:gd name="T14" fmla="*/ 360 w 366"/>
                    <a:gd name="T15" fmla="*/ 129 h 408"/>
                    <a:gd name="T16" fmla="*/ 333 w 366"/>
                    <a:gd name="T17" fmla="*/ 187 h 408"/>
                    <a:gd name="T18" fmla="*/ 356 w 366"/>
                    <a:gd name="T19" fmla="*/ 242 h 408"/>
                    <a:gd name="T20" fmla="*/ 335 w 366"/>
                    <a:gd name="T21" fmla="*/ 281 h 408"/>
                    <a:gd name="T22" fmla="*/ 346 w 366"/>
                    <a:gd name="T23" fmla="*/ 321 h 408"/>
                    <a:gd name="T24" fmla="*/ 326 w 366"/>
                    <a:gd name="T25" fmla="*/ 359 h 408"/>
                    <a:gd name="T26" fmla="*/ 338 w 366"/>
                    <a:gd name="T27" fmla="*/ 407 h 408"/>
                    <a:gd name="T28" fmla="*/ 1 w 366"/>
                    <a:gd name="T29" fmla="*/ 406 h 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08">
                      <a:moveTo>
                        <a:pt x="1" y="406"/>
                      </a:moveTo>
                      <a:lnTo>
                        <a:pt x="0" y="0"/>
                      </a:lnTo>
                      <a:lnTo>
                        <a:pt x="116" y="0"/>
                      </a:lnTo>
                      <a:lnTo>
                        <a:pt x="365" y="0"/>
                      </a:lnTo>
                      <a:lnTo>
                        <a:pt x="363" y="13"/>
                      </a:lnTo>
                      <a:lnTo>
                        <a:pt x="358" y="55"/>
                      </a:lnTo>
                      <a:lnTo>
                        <a:pt x="334" y="77"/>
                      </a:lnTo>
                      <a:lnTo>
                        <a:pt x="360" y="129"/>
                      </a:lnTo>
                      <a:lnTo>
                        <a:pt x="333" y="187"/>
                      </a:lnTo>
                      <a:lnTo>
                        <a:pt x="356" y="242"/>
                      </a:lnTo>
                      <a:lnTo>
                        <a:pt x="335" y="281"/>
                      </a:lnTo>
                      <a:lnTo>
                        <a:pt x="346" y="321"/>
                      </a:lnTo>
                      <a:lnTo>
                        <a:pt x="326" y="359"/>
                      </a:lnTo>
                      <a:lnTo>
                        <a:pt x="338" y="407"/>
                      </a:lnTo>
                      <a:lnTo>
                        <a:pt x="1" y="406"/>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7" name="Rectangle 30">
                  <a:extLst>
                    <a:ext uri="{FF2B5EF4-FFF2-40B4-BE49-F238E27FC236}">
                      <a16:creationId xmlns:a16="http://schemas.microsoft.com/office/drawing/2014/main" id="{D71D81AC-C4B8-49A8-80AD-06EF6D507BDB}"/>
                    </a:ext>
                  </a:extLst>
                </p:cNvPr>
                <p:cNvSpPr>
                  <a:spLocks noChangeAspect="1" noChangeArrowheads="1"/>
                </p:cNvSpPr>
                <p:nvPr/>
              </p:nvSpPr>
              <p:spPr bwMode="auto">
                <a:xfrm flipH="1">
                  <a:off x="2336" y="1545"/>
                  <a:ext cx="51" cy="47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71058" name="Rectangle 31">
                  <a:extLst>
                    <a:ext uri="{FF2B5EF4-FFF2-40B4-BE49-F238E27FC236}">
                      <a16:creationId xmlns:a16="http://schemas.microsoft.com/office/drawing/2014/main" id="{8A056206-CD2E-4FDB-8DAC-5CB8C7225A0F}"/>
                    </a:ext>
                  </a:extLst>
                </p:cNvPr>
                <p:cNvSpPr>
                  <a:spLocks noChangeAspect="1" noChangeArrowheads="1"/>
                </p:cNvSpPr>
                <p:nvPr/>
              </p:nvSpPr>
              <p:spPr bwMode="auto">
                <a:xfrm flipH="1">
                  <a:off x="2390" y="1546"/>
                  <a:ext cx="100" cy="6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71059" name="Group 32">
                  <a:extLst>
                    <a:ext uri="{FF2B5EF4-FFF2-40B4-BE49-F238E27FC236}">
                      <a16:creationId xmlns:a16="http://schemas.microsoft.com/office/drawing/2014/main" id="{17E1C726-EACF-48D8-A1F2-8BD6292C48FC}"/>
                    </a:ext>
                  </a:extLst>
                </p:cNvPr>
                <p:cNvGrpSpPr>
                  <a:grpSpLocks noChangeAspect="1"/>
                </p:cNvGrpSpPr>
                <p:nvPr/>
              </p:nvGrpSpPr>
              <p:grpSpPr bwMode="auto">
                <a:xfrm>
                  <a:off x="2336" y="2020"/>
                  <a:ext cx="418" cy="475"/>
                  <a:chOff x="2336" y="2020"/>
                  <a:chExt cx="418" cy="475"/>
                </a:xfrm>
              </p:grpSpPr>
              <p:sp>
                <p:nvSpPr>
                  <p:cNvPr id="171060" name="Freeform 33" descr="Small grid">
                    <a:extLst>
                      <a:ext uri="{FF2B5EF4-FFF2-40B4-BE49-F238E27FC236}">
                        <a16:creationId xmlns:a16="http://schemas.microsoft.com/office/drawing/2014/main" id="{B7063E4D-2A2A-4ED7-A4A1-4F8537F59CD7}"/>
                      </a:ext>
                    </a:extLst>
                  </p:cNvPr>
                  <p:cNvSpPr>
                    <a:spLocks noChangeAspect="1"/>
                  </p:cNvSpPr>
                  <p:nvPr/>
                </p:nvSpPr>
                <p:spPr bwMode="auto">
                  <a:xfrm>
                    <a:off x="2388" y="2020"/>
                    <a:ext cx="366" cy="408"/>
                  </a:xfrm>
                  <a:custGeom>
                    <a:avLst/>
                    <a:gdLst>
                      <a:gd name="T0" fmla="*/ 1 w 366"/>
                      <a:gd name="T1" fmla="*/ 1 h 408"/>
                      <a:gd name="T2" fmla="*/ 0 w 366"/>
                      <a:gd name="T3" fmla="*/ 407 h 408"/>
                      <a:gd name="T4" fmla="*/ 116 w 366"/>
                      <a:gd name="T5" fmla="*/ 407 h 408"/>
                      <a:gd name="T6" fmla="*/ 365 w 366"/>
                      <a:gd name="T7" fmla="*/ 407 h 408"/>
                      <a:gd name="T8" fmla="*/ 363 w 366"/>
                      <a:gd name="T9" fmla="*/ 394 h 408"/>
                      <a:gd name="T10" fmla="*/ 358 w 366"/>
                      <a:gd name="T11" fmla="*/ 352 h 408"/>
                      <a:gd name="T12" fmla="*/ 334 w 366"/>
                      <a:gd name="T13" fmla="*/ 330 h 408"/>
                      <a:gd name="T14" fmla="*/ 360 w 366"/>
                      <a:gd name="T15" fmla="*/ 278 h 408"/>
                      <a:gd name="T16" fmla="*/ 333 w 366"/>
                      <a:gd name="T17" fmla="*/ 220 h 408"/>
                      <a:gd name="T18" fmla="*/ 356 w 366"/>
                      <a:gd name="T19" fmla="*/ 165 h 408"/>
                      <a:gd name="T20" fmla="*/ 335 w 366"/>
                      <a:gd name="T21" fmla="*/ 126 h 408"/>
                      <a:gd name="T22" fmla="*/ 346 w 366"/>
                      <a:gd name="T23" fmla="*/ 86 h 408"/>
                      <a:gd name="T24" fmla="*/ 326 w 366"/>
                      <a:gd name="T25" fmla="*/ 48 h 408"/>
                      <a:gd name="T26" fmla="*/ 338 w 366"/>
                      <a:gd name="T27" fmla="*/ 0 h 408"/>
                      <a:gd name="T28" fmla="*/ 1 w 366"/>
                      <a:gd name="T29" fmla="*/ 1 h 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6" h="408">
                        <a:moveTo>
                          <a:pt x="1" y="1"/>
                        </a:moveTo>
                        <a:lnTo>
                          <a:pt x="0" y="407"/>
                        </a:lnTo>
                        <a:lnTo>
                          <a:pt x="116" y="407"/>
                        </a:lnTo>
                        <a:lnTo>
                          <a:pt x="365" y="407"/>
                        </a:lnTo>
                        <a:lnTo>
                          <a:pt x="363" y="394"/>
                        </a:lnTo>
                        <a:lnTo>
                          <a:pt x="358" y="352"/>
                        </a:lnTo>
                        <a:lnTo>
                          <a:pt x="334" y="330"/>
                        </a:lnTo>
                        <a:lnTo>
                          <a:pt x="360" y="278"/>
                        </a:lnTo>
                        <a:lnTo>
                          <a:pt x="333" y="220"/>
                        </a:lnTo>
                        <a:lnTo>
                          <a:pt x="356" y="165"/>
                        </a:lnTo>
                        <a:lnTo>
                          <a:pt x="335" y="126"/>
                        </a:lnTo>
                        <a:lnTo>
                          <a:pt x="346" y="86"/>
                        </a:lnTo>
                        <a:lnTo>
                          <a:pt x="326" y="48"/>
                        </a:lnTo>
                        <a:lnTo>
                          <a:pt x="338" y="0"/>
                        </a:lnTo>
                        <a:lnTo>
                          <a:pt x="1" y="1"/>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1" name="Rectangle 34">
                    <a:extLst>
                      <a:ext uri="{FF2B5EF4-FFF2-40B4-BE49-F238E27FC236}">
                        <a16:creationId xmlns:a16="http://schemas.microsoft.com/office/drawing/2014/main" id="{E8E0DE29-DF18-402B-9C99-153DCE18786F}"/>
                      </a:ext>
                    </a:extLst>
                  </p:cNvPr>
                  <p:cNvSpPr>
                    <a:spLocks noChangeAspect="1" noChangeArrowheads="1"/>
                  </p:cNvSpPr>
                  <p:nvPr/>
                </p:nvSpPr>
                <p:spPr bwMode="auto">
                  <a:xfrm>
                    <a:off x="2336" y="2021"/>
                    <a:ext cx="51" cy="47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71062" name="Rectangle 35">
                    <a:extLst>
                      <a:ext uri="{FF2B5EF4-FFF2-40B4-BE49-F238E27FC236}">
                        <a16:creationId xmlns:a16="http://schemas.microsoft.com/office/drawing/2014/main" id="{F99DB51C-4716-4751-BA7D-99ED444D9C8F}"/>
                      </a:ext>
                    </a:extLst>
                  </p:cNvPr>
                  <p:cNvSpPr>
                    <a:spLocks noChangeAspect="1" noChangeArrowheads="1"/>
                  </p:cNvSpPr>
                  <p:nvPr/>
                </p:nvSpPr>
                <p:spPr bwMode="auto">
                  <a:xfrm>
                    <a:off x="2390" y="2431"/>
                    <a:ext cx="100" cy="64"/>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grpSp>
        <p:grpSp>
          <p:nvGrpSpPr>
            <p:cNvPr id="171033" name="Group 36">
              <a:extLst>
                <a:ext uri="{FF2B5EF4-FFF2-40B4-BE49-F238E27FC236}">
                  <a16:creationId xmlns:a16="http://schemas.microsoft.com/office/drawing/2014/main" id="{D867F79B-A4B5-4018-8A0E-66042C60F78A}"/>
                </a:ext>
              </a:extLst>
            </p:cNvPr>
            <p:cNvGrpSpPr>
              <a:grpSpLocks noChangeAspect="1"/>
            </p:cNvGrpSpPr>
            <p:nvPr/>
          </p:nvGrpSpPr>
          <p:grpSpPr bwMode="auto">
            <a:xfrm>
              <a:off x="3147" y="1547"/>
              <a:ext cx="1079" cy="979"/>
              <a:chOff x="3147" y="1547"/>
              <a:chExt cx="1079" cy="979"/>
            </a:xfrm>
          </p:grpSpPr>
          <p:grpSp>
            <p:nvGrpSpPr>
              <p:cNvPr id="171034" name="Group 37">
                <a:extLst>
                  <a:ext uri="{FF2B5EF4-FFF2-40B4-BE49-F238E27FC236}">
                    <a16:creationId xmlns:a16="http://schemas.microsoft.com/office/drawing/2014/main" id="{6F4D986A-7C21-4A41-AFDB-F06C17CB7707}"/>
                  </a:ext>
                </a:extLst>
              </p:cNvPr>
              <p:cNvGrpSpPr>
                <a:grpSpLocks noChangeAspect="1"/>
              </p:cNvGrpSpPr>
              <p:nvPr/>
            </p:nvGrpSpPr>
            <p:grpSpPr bwMode="auto">
              <a:xfrm>
                <a:off x="3147" y="1547"/>
                <a:ext cx="418" cy="962"/>
                <a:chOff x="3147" y="1547"/>
                <a:chExt cx="418" cy="962"/>
              </a:xfrm>
            </p:grpSpPr>
            <p:grpSp>
              <p:nvGrpSpPr>
                <p:cNvPr id="171045" name="Group 38">
                  <a:extLst>
                    <a:ext uri="{FF2B5EF4-FFF2-40B4-BE49-F238E27FC236}">
                      <a16:creationId xmlns:a16="http://schemas.microsoft.com/office/drawing/2014/main" id="{3E1773E5-7A4B-441E-AA0A-1647B14D88C4}"/>
                    </a:ext>
                  </a:extLst>
                </p:cNvPr>
                <p:cNvGrpSpPr>
                  <a:grpSpLocks noChangeAspect="1"/>
                </p:cNvGrpSpPr>
                <p:nvPr/>
              </p:nvGrpSpPr>
              <p:grpSpPr bwMode="auto">
                <a:xfrm>
                  <a:off x="3147" y="1547"/>
                  <a:ext cx="398" cy="475"/>
                  <a:chOff x="3147" y="1547"/>
                  <a:chExt cx="398" cy="475"/>
                </a:xfrm>
              </p:grpSpPr>
              <p:sp>
                <p:nvSpPr>
                  <p:cNvPr id="171051" name="Freeform 39" descr="Small grid">
                    <a:extLst>
                      <a:ext uri="{FF2B5EF4-FFF2-40B4-BE49-F238E27FC236}">
                        <a16:creationId xmlns:a16="http://schemas.microsoft.com/office/drawing/2014/main" id="{489FCCF9-E799-4135-9ECC-AA57AB2AF7EE}"/>
                      </a:ext>
                    </a:extLst>
                  </p:cNvPr>
                  <p:cNvSpPr>
                    <a:spLocks noChangeAspect="1"/>
                  </p:cNvSpPr>
                  <p:nvPr/>
                </p:nvSpPr>
                <p:spPr bwMode="auto">
                  <a:xfrm>
                    <a:off x="3147" y="1615"/>
                    <a:ext cx="346" cy="407"/>
                  </a:xfrm>
                  <a:custGeom>
                    <a:avLst/>
                    <a:gdLst>
                      <a:gd name="T0" fmla="*/ 345 w 346"/>
                      <a:gd name="T1" fmla="*/ 405 h 407"/>
                      <a:gd name="T2" fmla="*/ 345 w 346"/>
                      <a:gd name="T3" fmla="*/ 0 h 407"/>
                      <a:gd name="T4" fmla="*/ 202 w 346"/>
                      <a:gd name="T5" fmla="*/ 24 h 407"/>
                      <a:gd name="T6" fmla="*/ 106 w 346"/>
                      <a:gd name="T7" fmla="*/ 56 h 407"/>
                      <a:gd name="T8" fmla="*/ 52 w 346"/>
                      <a:gd name="T9" fmla="*/ 73 h 407"/>
                      <a:gd name="T10" fmla="*/ 27 w 346"/>
                      <a:gd name="T11" fmla="*/ 79 h 407"/>
                      <a:gd name="T12" fmla="*/ 8 w 346"/>
                      <a:gd name="T13" fmla="*/ 105 h 407"/>
                      <a:gd name="T14" fmla="*/ 1 w 346"/>
                      <a:gd name="T15" fmla="*/ 133 h 407"/>
                      <a:gd name="T16" fmla="*/ 25 w 346"/>
                      <a:gd name="T17" fmla="*/ 163 h 407"/>
                      <a:gd name="T18" fmla="*/ 13 w 346"/>
                      <a:gd name="T19" fmla="*/ 185 h 407"/>
                      <a:gd name="T20" fmla="*/ 1 w 346"/>
                      <a:gd name="T21" fmla="*/ 227 h 407"/>
                      <a:gd name="T22" fmla="*/ 10 w 346"/>
                      <a:gd name="T23" fmla="*/ 280 h 407"/>
                      <a:gd name="T24" fmla="*/ 0 w 346"/>
                      <a:gd name="T25" fmla="*/ 320 h 407"/>
                      <a:gd name="T26" fmla="*/ 20 w 346"/>
                      <a:gd name="T27" fmla="*/ 358 h 407"/>
                      <a:gd name="T28" fmla="*/ 8 w 346"/>
                      <a:gd name="T29" fmla="*/ 406 h 407"/>
                      <a:gd name="T30" fmla="*/ 345 w 346"/>
                      <a:gd name="T31" fmla="*/ 405 h 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6" h="407">
                        <a:moveTo>
                          <a:pt x="345" y="405"/>
                        </a:moveTo>
                        <a:lnTo>
                          <a:pt x="345" y="0"/>
                        </a:lnTo>
                        <a:lnTo>
                          <a:pt x="202" y="24"/>
                        </a:lnTo>
                        <a:lnTo>
                          <a:pt x="106" y="56"/>
                        </a:lnTo>
                        <a:lnTo>
                          <a:pt x="52" y="73"/>
                        </a:lnTo>
                        <a:lnTo>
                          <a:pt x="27" y="79"/>
                        </a:lnTo>
                        <a:lnTo>
                          <a:pt x="8" y="105"/>
                        </a:lnTo>
                        <a:lnTo>
                          <a:pt x="1" y="133"/>
                        </a:lnTo>
                        <a:lnTo>
                          <a:pt x="25" y="163"/>
                        </a:lnTo>
                        <a:lnTo>
                          <a:pt x="13" y="185"/>
                        </a:lnTo>
                        <a:lnTo>
                          <a:pt x="1" y="227"/>
                        </a:lnTo>
                        <a:lnTo>
                          <a:pt x="10" y="280"/>
                        </a:lnTo>
                        <a:lnTo>
                          <a:pt x="0" y="320"/>
                        </a:lnTo>
                        <a:lnTo>
                          <a:pt x="20" y="358"/>
                        </a:lnTo>
                        <a:lnTo>
                          <a:pt x="8" y="406"/>
                        </a:lnTo>
                        <a:lnTo>
                          <a:pt x="345" y="405"/>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2" name="Freeform 40">
                    <a:extLst>
                      <a:ext uri="{FF2B5EF4-FFF2-40B4-BE49-F238E27FC236}">
                        <a16:creationId xmlns:a16="http://schemas.microsoft.com/office/drawing/2014/main" id="{E7AF243C-C16D-43B4-925A-EF15117C640F}"/>
                      </a:ext>
                    </a:extLst>
                  </p:cNvPr>
                  <p:cNvSpPr>
                    <a:spLocks noChangeAspect="1"/>
                  </p:cNvSpPr>
                  <p:nvPr/>
                </p:nvSpPr>
                <p:spPr bwMode="auto">
                  <a:xfrm>
                    <a:off x="3492" y="1547"/>
                    <a:ext cx="53" cy="407"/>
                  </a:xfrm>
                  <a:custGeom>
                    <a:avLst/>
                    <a:gdLst>
                      <a:gd name="T0" fmla="*/ 1 w 53"/>
                      <a:gd name="T1" fmla="*/ 406 h 407"/>
                      <a:gd name="T2" fmla="*/ 52 w 53"/>
                      <a:gd name="T3" fmla="*/ 406 h 407"/>
                      <a:gd name="T4" fmla="*/ 49 w 53"/>
                      <a:gd name="T5" fmla="*/ 0 h 407"/>
                      <a:gd name="T6" fmla="*/ 0 w 53"/>
                      <a:gd name="T7" fmla="*/ 60 h 407"/>
                      <a:gd name="T8" fmla="*/ 1 w 53"/>
                      <a:gd name="T9" fmla="*/ 406 h 4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07">
                        <a:moveTo>
                          <a:pt x="1" y="406"/>
                        </a:moveTo>
                        <a:lnTo>
                          <a:pt x="52" y="406"/>
                        </a:lnTo>
                        <a:lnTo>
                          <a:pt x="49" y="0"/>
                        </a:lnTo>
                        <a:lnTo>
                          <a:pt x="0" y="60"/>
                        </a:lnTo>
                        <a:lnTo>
                          <a:pt x="1" y="406"/>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3" name="Freeform 41">
                    <a:extLst>
                      <a:ext uri="{FF2B5EF4-FFF2-40B4-BE49-F238E27FC236}">
                        <a16:creationId xmlns:a16="http://schemas.microsoft.com/office/drawing/2014/main" id="{835C2501-76CC-40C2-A8F5-69BFE7610FA8}"/>
                      </a:ext>
                    </a:extLst>
                  </p:cNvPr>
                  <p:cNvSpPr>
                    <a:spLocks noChangeAspect="1"/>
                  </p:cNvSpPr>
                  <p:nvPr/>
                </p:nvSpPr>
                <p:spPr bwMode="auto">
                  <a:xfrm>
                    <a:off x="3318" y="1547"/>
                    <a:ext cx="223" cy="91"/>
                  </a:xfrm>
                  <a:custGeom>
                    <a:avLst/>
                    <a:gdLst>
                      <a:gd name="T0" fmla="*/ 173 w 223"/>
                      <a:gd name="T1" fmla="*/ 69 h 91"/>
                      <a:gd name="T2" fmla="*/ 222 w 223"/>
                      <a:gd name="T3" fmla="*/ 0 h 91"/>
                      <a:gd name="T4" fmla="*/ 116 w 223"/>
                      <a:gd name="T5" fmla="*/ 5 h 91"/>
                      <a:gd name="T6" fmla="*/ 47 w 223"/>
                      <a:gd name="T7" fmla="*/ 17 h 91"/>
                      <a:gd name="T8" fmla="*/ 0 w 223"/>
                      <a:gd name="T9" fmla="*/ 43 h 91"/>
                      <a:gd name="T10" fmla="*/ 28 w 223"/>
                      <a:gd name="T11" fmla="*/ 90 h 91"/>
                      <a:gd name="T12" fmla="*/ 81 w 223"/>
                      <a:gd name="T13" fmla="*/ 81 h 91"/>
                      <a:gd name="T14" fmla="*/ 173 w 223"/>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91">
                        <a:moveTo>
                          <a:pt x="173" y="69"/>
                        </a:moveTo>
                        <a:lnTo>
                          <a:pt x="222" y="0"/>
                        </a:lnTo>
                        <a:lnTo>
                          <a:pt x="116" y="5"/>
                        </a:lnTo>
                        <a:lnTo>
                          <a:pt x="47" y="17"/>
                        </a:lnTo>
                        <a:lnTo>
                          <a:pt x="0" y="43"/>
                        </a:lnTo>
                        <a:lnTo>
                          <a:pt x="28" y="90"/>
                        </a:lnTo>
                        <a:lnTo>
                          <a:pt x="81" y="81"/>
                        </a:lnTo>
                        <a:lnTo>
                          <a:pt x="173" y="69"/>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046" name="Freeform 42">
                  <a:extLst>
                    <a:ext uri="{FF2B5EF4-FFF2-40B4-BE49-F238E27FC236}">
                      <a16:creationId xmlns:a16="http://schemas.microsoft.com/office/drawing/2014/main" id="{29DBD8C3-EBD4-44E6-B9A0-970569D9D088}"/>
                    </a:ext>
                  </a:extLst>
                </p:cNvPr>
                <p:cNvSpPr>
                  <a:spLocks noChangeAspect="1"/>
                </p:cNvSpPr>
                <p:nvPr/>
              </p:nvSpPr>
              <p:spPr bwMode="auto">
                <a:xfrm>
                  <a:off x="3490" y="1898"/>
                  <a:ext cx="75" cy="233"/>
                </a:xfrm>
                <a:custGeom>
                  <a:avLst/>
                  <a:gdLst>
                    <a:gd name="T0" fmla="*/ 0 w 75"/>
                    <a:gd name="T1" fmla="*/ 58 h 233"/>
                    <a:gd name="T2" fmla="*/ 17 w 75"/>
                    <a:gd name="T3" fmla="*/ 62 h 233"/>
                    <a:gd name="T4" fmla="*/ 28 w 75"/>
                    <a:gd name="T5" fmla="*/ 75 h 233"/>
                    <a:gd name="T6" fmla="*/ 40 w 75"/>
                    <a:gd name="T7" fmla="*/ 96 h 233"/>
                    <a:gd name="T8" fmla="*/ 40 w 75"/>
                    <a:gd name="T9" fmla="*/ 116 h 233"/>
                    <a:gd name="T10" fmla="*/ 40 w 75"/>
                    <a:gd name="T11" fmla="*/ 137 h 233"/>
                    <a:gd name="T12" fmla="*/ 28 w 75"/>
                    <a:gd name="T13" fmla="*/ 157 h 233"/>
                    <a:gd name="T14" fmla="*/ 17 w 75"/>
                    <a:gd name="T15" fmla="*/ 171 h 233"/>
                    <a:gd name="T16" fmla="*/ 0 w 75"/>
                    <a:gd name="T17" fmla="*/ 174 h 233"/>
                    <a:gd name="T18" fmla="*/ 0 w 75"/>
                    <a:gd name="T19" fmla="*/ 232 h 233"/>
                    <a:gd name="T20" fmla="*/ 17 w 75"/>
                    <a:gd name="T21" fmla="*/ 229 h 233"/>
                    <a:gd name="T22" fmla="*/ 28 w 75"/>
                    <a:gd name="T23" fmla="*/ 222 h 233"/>
                    <a:gd name="T24" fmla="*/ 40 w 75"/>
                    <a:gd name="T25" fmla="*/ 212 h 233"/>
                    <a:gd name="T26" fmla="*/ 51 w 75"/>
                    <a:gd name="T27" fmla="*/ 198 h 233"/>
                    <a:gd name="T28" fmla="*/ 68 w 75"/>
                    <a:gd name="T29" fmla="*/ 160 h 233"/>
                    <a:gd name="T30" fmla="*/ 74 w 75"/>
                    <a:gd name="T31" fmla="*/ 116 h 233"/>
                    <a:gd name="T32" fmla="*/ 68 w 75"/>
                    <a:gd name="T33" fmla="*/ 72 h 233"/>
                    <a:gd name="T34" fmla="*/ 51 w 75"/>
                    <a:gd name="T35" fmla="*/ 34 h 233"/>
                    <a:gd name="T36" fmla="*/ 40 w 75"/>
                    <a:gd name="T37" fmla="*/ 21 h 233"/>
                    <a:gd name="T38" fmla="*/ 28 w 75"/>
                    <a:gd name="T39" fmla="*/ 10 h 233"/>
                    <a:gd name="T40" fmla="*/ 17 w 75"/>
                    <a:gd name="T41" fmla="*/ 4 h 233"/>
                    <a:gd name="T42" fmla="*/ 0 w 75"/>
                    <a:gd name="T43" fmla="*/ 0 h 233"/>
                    <a:gd name="T44" fmla="*/ 0 w 75"/>
                    <a:gd name="T45" fmla="*/ 58 h 2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5" h="233">
                      <a:moveTo>
                        <a:pt x="0" y="58"/>
                      </a:moveTo>
                      <a:lnTo>
                        <a:pt x="17" y="62"/>
                      </a:lnTo>
                      <a:lnTo>
                        <a:pt x="28" y="75"/>
                      </a:lnTo>
                      <a:lnTo>
                        <a:pt x="40" y="96"/>
                      </a:lnTo>
                      <a:lnTo>
                        <a:pt x="40" y="116"/>
                      </a:lnTo>
                      <a:lnTo>
                        <a:pt x="40" y="137"/>
                      </a:lnTo>
                      <a:lnTo>
                        <a:pt x="28" y="157"/>
                      </a:lnTo>
                      <a:lnTo>
                        <a:pt x="17" y="171"/>
                      </a:lnTo>
                      <a:lnTo>
                        <a:pt x="0" y="174"/>
                      </a:lnTo>
                      <a:lnTo>
                        <a:pt x="0" y="232"/>
                      </a:lnTo>
                      <a:lnTo>
                        <a:pt x="17" y="229"/>
                      </a:lnTo>
                      <a:lnTo>
                        <a:pt x="28" y="222"/>
                      </a:lnTo>
                      <a:lnTo>
                        <a:pt x="40" y="212"/>
                      </a:lnTo>
                      <a:lnTo>
                        <a:pt x="51" y="198"/>
                      </a:lnTo>
                      <a:lnTo>
                        <a:pt x="68" y="160"/>
                      </a:lnTo>
                      <a:lnTo>
                        <a:pt x="74" y="116"/>
                      </a:lnTo>
                      <a:lnTo>
                        <a:pt x="68" y="72"/>
                      </a:lnTo>
                      <a:lnTo>
                        <a:pt x="51" y="34"/>
                      </a:lnTo>
                      <a:lnTo>
                        <a:pt x="40" y="21"/>
                      </a:lnTo>
                      <a:lnTo>
                        <a:pt x="28" y="10"/>
                      </a:lnTo>
                      <a:lnTo>
                        <a:pt x="17" y="4"/>
                      </a:lnTo>
                      <a:lnTo>
                        <a:pt x="0" y="0"/>
                      </a:lnTo>
                      <a:lnTo>
                        <a:pt x="0" y="58"/>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1047" name="Group 43">
                  <a:extLst>
                    <a:ext uri="{FF2B5EF4-FFF2-40B4-BE49-F238E27FC236}">
                      <a16:creationId xmlns:a16="http://schemas.microsoft.com/office/drawing/2014/main" id="{2AD6BC38-A847-4EF9-9D1B-C65995993671}"/>
                    </a:ext>
                  </a:extLst>
                </p:cNvPr>
                <p:cNvGrpSpPr>
                  <a:grpSpLocks noChangeAspect="1"/>
                </p:cNvGrpSpPr>
                <p:nvPr/>
              </p:nvGrpSpPr>
              <p:grpSpPr bwMode="auto">
                <a:xfrm>
                  <a:off x="3147" y="2019"/>
                  <a:ext cx="398" cy="490"/>
                  <a:chOff x="3147" y="2019"/>
                  <a:chExt cx="398" cy="490"/>
                </a:xfrm>
              </p:grpSpPr>
              <p:sp>
                <p:nvSpPr>
                  <p:cNvPr id="171048" name="Freeform 44" descr="Small grid">
                    <a:extLst>
                      <a:ext uri="{FF2B5EF4-FFF2-40B4-BE49-F238E27FC236}">
                        <a16:creationId xmlns:a16="http://schemas.microsoft.com/office/drawing/2014/main" id="{AB4010E5-C3B2-42BF-A5AE-DEF801A9BE41}"/>
                      </a:ext>
                    </a:extLst>
                  </p:cNvPr>
                  <p:cNvSpPr>
                    <a:spLocks noChangeAspect="1"/>
                  </p:cNvSpPr>
                  <p:nvPr/>
                </p:nvSpPr>
                <p:spPr bwMode="auto">
                  <a:xfrm>
                    <a:off x="3147" y="2019"/>
                    <a:ext cx="346" cy="407"/>
                  </a:xfrm>
                  <a:custGeom>
                    <a:avLst/>
                    <a:gdLst>
                      <a:gd name="T0" fmla="*/ 345 w 346"/>
                      <a:gd name="T1" fmla="*/ 1 h 407"/>
                      <a:gd name="T2" fmla="*/ 345 w 346"/>
                      <a:gd name="T3" fmla="*/ 406 h 407"/>
                      <a:gd name="T4" fmla="*/ 202 w 346"/>
                      <a:gd name="T5" fmla="*/ 382 h 407"/>
                      <a:gd name="T6" fmla="*/ 106 w 346"/>
                      <a:gd name="T7" fmla="*/ 350 h 407"/>
                      <a:gd name="T8" fmla="*/ 52 w 346"/>
                      <a:gd name="T9" fmla="*/ 333 h 407"/>
                      <a:gd name="T10" fmla="*/ 27 w 346"/>
                      <a:gd name="T11" fmla="*/ 327 h 407"/>
                      <a:gd name="T12" fmla="*/ 8 w 346"/>
                      <a:gd name="T13" fmla="*/ 301 h 407"/>
                      <a:gd name="T14" fmla="*/ 1 w 346"/>
                      <a:gd name="T15" fmla="*/ 273 h 407"/>
                      <a:gd name="T16" fmla="*/ 25 w 346"/>
                      <a:gd name="T17" fmla="*/ 243 h 407"/>
                      <a:gd name="T18" fmla="*/ 13 w 346"/>
                      <a:gd name="T19" fmla="*/ 221 h 407"/>
                      <a:gd name="T20" fmla="*/ 1 w 346"/>
                      <a:gd name="T21" fmla="*/ 179 h 407"/>
                      <a:gd name="T22" fmla="*/ 10 w 346"/>
                      <a:gd name="T23" fmla="*/ 126 h 407"/>
                      <a:gd name="T24" fmla="*/ 0 w 346"/>
                      <a:gd name="T25" fmla="*/ 86 h 407"/>
                      <a:gd name="T26" fmla="*/ 20 w 346"/>
                      <a:gd name="T27" fmla="*/ 48 h 407"/>
                      <a:gd name="T28" fmla="*/ 8 w 346"/>
                      <a:gd name="T29" fmla="*/ 0 h 407"/>
                      <a:gd name="T30" fmla="*/ 345 w 346"/>
                      <a:gd name="T31" fmla="*/ 1 h 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6" h="407">
                        <a:moveTo>
                          <a:pt x="345" y="1"/>
                        </a:moveTo>
                        <a:lnTo>
                          <a:pt x="345" y="406"/>
                        </a:lnTo>
                        <a:lnTo>
                          <a:pt x="202" y="382"/>
                        </a:lnTo>
                        <a:lnTo>
                          <a:pt x="106" y="350"/>
                        </a:lnTo>
                        <a:lnTo>
                          <a:pt x="52" y="333"/>
                        </a:lnTo>
                        <a:lnTo>
                          <a:pt x="27" y="327"/>
                        </a:lnTo>
                        <a:lnTo>
                          <a:pt x="8" y="301"/>
                        </a:lnTo>
                        <a:lnTo>
                          <a:pt x="1" y="273"/>
                        </a:lnTo>
                        <a:lnTo>
                          <a:pt x="25" y="243"/>
                        </a:lnTo>
                        <a:lnTo>
                          <a:pt x="13" y="221"/>
                        </a:lnTo>
                        <a:lnTo>
                          <a:pt x="1" y="179"/>
                        </a:lnTo>
                        <a:lnTo>
                          <a:pt x="10" y="126"/>
                        </a:lnTo>
                        <a:lnTo>
                          <a:pt x="0" y="86"/>
                        </a:lnTo>
                        <a:lnTo>
                          <a:pt x="20" y="48"/>
                        </a:lnTo>
                        <a:lnTo>
                          <a:pt x="8" y="0"/>
                        </a:lnTo>
                        <a:lnTo>
                          <a:pt x="345" y="1"/>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9" name="Freeform 45">
                    <a:extLst>
                      <a:ext uri="{FF2B5EF4-FFF2-40B4-BE49-F238E27FC236}">
                        <a16:creationId xmlns:a16="http://schemas.microsoft.com/office/drawing/2014/main" id="{BED09242-2600-4DD3-B5CD-5C2FBF03FF53}"/>
                      </a:ext>
                    </a:extLst>
                  </p:cNvPr>
                  <p:cNvSpPr>
                    <a:spLocks noChangeAspect="1"/>
                  </p:cNvSpPr>
                  <p:nvPr/>
                </p:nvSpPr>
                <p:spPr bwMode="auto">
                  <a:xfrm>
                    <a:off x="3492" y="2087"/>
                    <a:ext cx="53" cy="407"/>
                  </a:xfrm>
                  <a:custGeom>
                    <a:avLst/>
                    <a:gdLst>
                      <a:gd name="T0" fmla="*/ 1 w 53"/>
                      <a:gd name="T1" fmla="*/ 0 h 407"/>
                      <a:gd name="T2" fmla="*/ 52 w 53"/>
                      <a:gd name="T3" fmla="*/ 0 h 407"/>
                      <a:gd name="T4" fmla="*/ 49 w 53"/>
                      <a:gd name="T5" fmla="*/ 406 h 407"/>
                      <a:gd name="T6" fmla="*/ 0 w 53"/>
                      <a:gd name="T7" fmla="*/ 346 h 407"/>
                      <a:gd name="T8" fmla="*/ 1 w 53"/>
                      <a:gd name="T9" fmla="*/ 0 h 4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07">
                        <a:moveTo>
                          <a:pt x="1" y="0"/>
                        </a:moveTo>
                        <a:lnTo>
                          <a:pt x="52" y="0"/>
                        </a:lnTo>
                        <a:lnTo>
                          <a:pt x="49" y="406"/>
                        </a:lnTo>
                        <a:lnTo>
                          <a:pt x="0" y="346"/>
                        </a:lnTo>
                        <a:lnTo>
                          <a:pt x="1" y="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0" name="Freeform 46">
                    <a:extLst>
                      <a:ext uri="{FF2B5EF4-FFF2-40B4-BE49-F238E27FC236}">
                        <a16:creationId xmlns:a16="http://schemas.microsoft.com/office/drawing/2014/main" id="{59C9A423-4EB7-4827-BCCE-A84D8533E47F}"/>
                      </a:ext>
                    </a:extLst>
                  </p:cNvPr>
                  <p:cNvSpPr>
                    <a:spLocks noChangeAspect="1"/>
                  </p:cNvSpPr>
                  <p:nvPr/>
                </p:nvSpPr>
                <p:spPr bwMode="auto">
                  <a:xfrm>
                    <a:off x="3319" y="2412"/>
                    <a:ext cx="222" cy="97"/>
                  </a:xfrm>
                  <a:custGeom>
                    <a:avLst/>
                    <a:gdLst>
                      <a:gd name="T0" fmla="*/ 172 w 222"/>
                      <a:gd name="T1" fmla="*/ 12 h 97"/>
                      <a:gd name="T2" fmla="*/ 221 w 222"/>
                      <a:gd name="T3" fmla="*/ 81 h 97"/>
                      <a:gd name="T4" fmla="*/ 115 w 222"/>
                      <a:gd name="T5" fmla="*/ 76 h 97"/>
                      <a:gd name="T6" fmla="*/ 55 w 222"/>
                      <a:gd name="T7" fmla="*/ 82 h 97"/>
                      <a:gd name="T8" fmla="*/ 0 w 222"/>
                      <a:gd name="T9" fmla="*/ 96 h 97"/>
                      <a:gd name="T10" fmla="*/ 0 w 222"/>
                      <a:gd name="T11" fmla="*/ 32 h 97"/>
                      <a:gd name="T12" fmla="*/ 110 w 222"/>
                      <a:gd name="T13" fmla="*/ 0 h 97"/>
                      <a:gd name="T14" fmla="*/ 172 w 222"/>
                      <a:gd name="T15" fmla="*/ 12 h 9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 h="97">
                        <a:moveTo>
                          <a:pt x="172" y="12"/>
                        </a:moveTo>
                        <a:lnTo>
                          <a:pt x="221" y="81"/>
                        </a:lnTo>
                        <a:lnTo>
                          <a:pt x="115" y="76"/>
                        </a:lnTo>
                        <a:lnTo>
                          <a:pt x="55" y="82"/>
                        </a:lnTo>
                        <a:lnTo>
                          <a:pt x="0" y="96"/>
                        </a:lnTo>
                        <a:lnTo>
                          <a:pt x="0" y="32"/>
                        </a:lnTo>
                        <a:lnTo>
                          <a:pt x="110" y="0"/>
                        </a:lnTo>
                        <a:lnTo>
                          <a:pt x="172" y="12"/>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71035" name="Group 47">
                <a:extLst>
                  <a:ext uri="{FF2B5EF4-FFF2-40B4-BE49-F238E27FC236}">
                    <a16:creationId xmlns:a16="http://schemas.microsoft.com/office/drawing/2014/main" id="{21CFE214-DE5D-45A4-A8DA-A101C6D76D5E}"/>
                  </a:ext>
                </a:extLst>
              </p:cNvPr>
              <p:cNvGrpSpPr>
                <a:grpSpLocks noChangeAspect="1"/>
              </p:cNvGrpSpPr>
              <p:nvPr/>
            </p:nvGrpSpPr>
            <p:grpSpPr bwMode="auto">
              <a:xfrm>
                <a:off x="3806" y="1547"/>
                <a:ext cx="420" cy="979"/>
                <a:chOff x="3806" y="1547"/>
                <a:chExt cx="420" cy="979"/>
              </a:xfrm>
            </p:grpSpPr>
            <p:grpSp>
              <p:nvGrpSpPr>
                <p:cNvPr id="171036" name="Group 48">
                  <a:extLst>
                    <a:ext uri="{FF2B5EF4-FFF2-40B4-BE49-F238E27FC236}">
                      <a16:creationId xmlns:a16="http://schemas.microsoft.com/office/drawing/2014/main" id="{F2B6903D-5455-4ABA-B0C5-49954657B5E5}"/>
                    </a:ext>
                  </a:extLst>
                </p:cNvPr>
                <p:cNvGrpSpPr>
                  <a:grpSpLocks noChangeAspect="1"/>
                </p:cNvGrpSpPr>
                <p:nvPr/>
              </p:nvGrpSpPr>
              <p:grpSpPr bwMode="auto">
                <a:xfrm>
                  <a:off x="3828" y="1547"/>
                  <a:ext cx="398" cy="475"/>
                  <a:chOff x="3828" y="1547"/>
                  <a:chExt cx="398" cy="475"/>
                </a:xfrm>
              </p:grpSpPr>
              <p:sp>
                <p:nvSpPr>
                  <p:cNvPr id="171042" name="Freeform 49" descr="Small grid">
                    <a:extLst>
                      <a:ext uri="{FF2B5EF4-FFF2-40B4-BE49-F238E27FC236}">
                        <a16:creationId xmlns:a16="http://schemas.microsoft.com/office/drawing/2014/main" id="{CF4196F1-E425-4419-9A79-CEFD3CD701D6}"/>
                      </a:ext>
                    </a:extLst>
                  </p:cNvPr>
                  <p:cNvSpPr>
                    <a:spLocks noChangeAspect="1"/>
                  </p:cNvSpPr>
                  <p:nvPr/>
                </p:nvSpPr>
                <p:spPr bwMode="auto">
                  <a:xfrm>
                    <a:off x="3880" y="1615"/>
                    <a:ext cx="346" cy="407"/>
                  </a:xfrm>
                  <a:custGeom>
                    <a:avLst/>
                    <a:gdLst>
                      <a:gd name="T0" fmla="*/ 0 w 346"/>
                      <a:gd name="T1" fmla="*/ 405 h 407"/>
                      <a:gd name="T2" fmla="*/ 0 w 346"/>
                      <a:gd name="T3" fmla="*/ 0 h 407"/>
                      <a:gd name="T4" fmla="*/ 143 w 346"/>
                      <a:gd name="T5" fmla="*/ 24 h 407"/>
                      <a:gd name="T6" fmla="*/ 239 w 346"/>
                      <a:gd name="T7" fmla="*/ 56 h 407"/>
                      <a:gd name="T8" fmla="*/ 293 w 346"/>
                      <a:gd name="T9" fmla="*/ 73 h 407"/>
                      <a:gd name="T10" fmla="*/ 318 w 346"/>
                      <a:gd name="T11" fmla="*/ 79 h 407"/>
                      <a:gd name="T12" fmla="*/ 337 w 346"/>
                      <a:gd name="T13" fmla="*/ 105 h 407"/>
                      <a:gd name="T14" fmla="*/ 344 w 346"/>
                      <a:gd name="T15" fmla="*/ 133 h 407"/>
                      <a:gd name="T16" fmla="*/ 320 w 346"/>
                      <a:gd name="T17" fmla="*/ 163 h 407"/>
                      <a:gd name="T18" fmla="*/ 332 w 346"/>
                      <a:gd name="T19" fmla="*/ 185 h 407"/>
                      <a:gd name="T20" fmla="*/ 344 w 346"/>
                      <a:gd name="T21" fmla="*/ 227 h 407"/>
                      <a:gd name="T22" fmla="*/ 335 w 346"/>
                      <a:gd name="T23" fmla="*/ 280 h 407"/>
                      <a:gd name="T24" fmla="*/ 345 w 346"/>
                      <a:gd name="T25" fmla="*/ 320 h 407"/>
                      <a:gd name="T26" fmla="*/ 325 w 346"/>
                      <a:gd name="T27" fmla="*/ 358 h 407"/>
                      <a:gd name="T28" fmla="*/ 337 w 346"/>
                      <a:gd name="T29" fmla="*/ 406 h 407"/>
                      <a:gd name="T30" fmla="*/ 0 w 346"/>
                      <a:gd name="T31" fmla="*/ 405 h 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6" h="407">
                        <a:moveTo>
                          <a:pt x="0" y="405"/>
                        </a:moveTo>
                        <a:lnTo>
                          <a:pt x="0" y="0"/>
                        </a:lnTo>
                        <a:lnTo>
                          <a:pt x="143" y="24"/>
                        </a:lnTo>
                        <a:lnTo>
                          <a:pt x="239" y="56"/>
                        </a:lnTo>
                        <a:lnTo>
                          <a:pt x="293" y="73"/>
                        </a:lnTo>
                        <a:lnTo>
                          <a:pt x="318" y="79"/>
                        </a:lnTo>
                        <a:lnTo>
                          <a:pt x="337" y="105"/>
                        </a:lnTo>
                        <a:lnTo>
                          <a:pt x="344" y="133"/>
                        </a:lnTo>
                        <a:lnTo>
                          <a:pt x="320" y="163"/>
                        </a:lnTo>
                        <a:lnTo>
                          <a:pt x="332" y="185"/>
                        </a:lnTo>
                        <a:lnTo>
                          <a:pt x="344" y="227"/>
                        </a:lnTo>
                        <a:lnTo>
                          <a:pt x="335" y="280"/>
                        </a:lnTo>
                        <a:lnTo>
                          <a:pt x="345" y="320"/>
                        </a:lnTo>
                        <a:lnTo>
                          <a:pt x="325" y="358"/>
                        </a:lnTo>
                        <a:lnTo>
                          <a:pt x="337" y="406"/>
                        </a:lnTo>
                        <a:lnTo>
                          <a:pt x="0" y="405"/>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3" name="Freeform 50">
                    <a:extLst>
                      <a:ext uri="{FF2B5EF4-FFF2-40B4-BE49-F238E27FC236}">
                        <a16:creationId xmlns:a16="http://schemas.microsoft.com/office/drawing/2014/main" id="{53C7F1DA-D89D-4363-8460-ED59DAE4CEA2}"/>
                      </a:ext>
                    </a:extLst>
                  </p:cNvPr>
                  <p:cNvSpPr>
                    <a:spLocks noChangeAspect="1"/>
                  </p:cNvSpPr>
                  <p:nvPr/>
                </p:nvSpPr>
                <p:spPr bwMode="auto">
                  <a:xfrm>
                    <a:off x="3828" y="1547"/>
                    <a:ext cx="53" cy="407"/>
                  </a:xfrm>
                  <a:custGeom>
                    <a:avLst/>
                    <a:gdLst>
                      <a:gd name="T0" fmla="*/ 51 w 53"/>
                      <a:gd name="T1" fmla="*/ 406 h 407"/>
                      <a:gd name="T2" fmla="*/ 0 w 53"/>
                      <a:gd name="T3" fmla="*/ 406 h 407"/>
                      <a:gd name="T4" fmla="*/ 3 w 53"/>
                      <a:gd name="T5" fmla="*/ 0 h 407"/>
                      <a:gd name="T6" fmla="*/ 52 w 53"/>
                      <a:gd name="T7" fmla="*/ 60 h 407"/>
                      <a:gd name="T8" fmla="*/ 51 w 53"/>
                      <a:gd name="T9" fmla="*/ 406 h 4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07">
                        <a:moveTo>
                          <a:pt x="51" y="406"/>
                        </a:moveTo>
                        <a:lnTo>
                          <a:pt x="0" y="406"/>
                        </a:lnTo>
                        <a:lnTo>
                          <a:pt x="3" y="0"/>
                        </a:lnTo>
                        <a:lnTo>
                          <a:pt x="52" y="60"/>
                        </a:lnTo>
                        <a:lnTo>
                          <a:pt x="51" y="406"/>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4" name="Freeform 51">
                    <a:extLst>
                      <a:ext uri="{FF2B5EF4-FFF2-40B4-BE49-F238E27FC236}">
                        <a16:creationId xmlns:a16="http://schemas.microsoft.com/office/drawing/2014/main" id="{C197F64E-1E12-47B0-A630-D382CCF6529A}"/>
                      </a:ext>
                    </a:extLst>
                  </p:cNvPr>
                  <p:cNvSpPr>
                    <a:spLocks noChangeAspect="1"/>
                  </p:cNvSpPr>
                  <p:nvPr/>
                </p:nvSpPr>
                <p:spPr bwMode="auto">
                  <a:xfrm>
                    <a:off x="3832" y="1547"/>
                    <a:ext cx="223" cy="91"/>
                  </a:xfrm>
                  <a:custGeom>
                    <a:avLst/>
                    <a:gdLst>
                      <a:gd name="T0" fmla="*/ 49 w 223"/>
                      <a:gd name="T1" fmla="*/ 69 h 91"/>
                      <a:gd name="T2" fmla="*/ 0 w 223"/>
                      <a:gd name="T3" fmla="*/ 0 h 91"/>
                      <a:gd name="T4" fmla="*/ 106 w 223"/>
                      <a:gd name="T5" fmla="*/ 5 h 91"/>
                      <a:gd name="T6" fmla="*/ 175 w 223"/>
                      <a:gd name="T7" fmla="*/ 17 h 91"/>
                      <a:gd name="T8" fmla="*/ 222 w 223"/>
                      <a:gd name="T9" fmla="*/ 43 h 91"/>
                      <a:gd name="T10" fmla="*/ 194 w 223"/>
                      <a:gd name="T11" fmla="*/ 90 h 91"/>
                      <a:gd name="T12" fmla="*/ 141 w 223"/>
                      <a:gd name="T13" fmla="*/ 81 h 91"/>
                      <a:gd name="T14" fmla="*/ 49 w 223"/>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91">
                        <a:moveTo>
                          <a:pt x="49" y="69"/>
                        </a:moveTo>
                        <a:lnTo>
                          <a:pt x="0" y="0"/>
                        </a:lnTo>
                        <a:lnTo>
                          <a:pt x="106" y="5"/>
                        </a:lnTo>
                        <a:lnTo>
                          <a:pt x="175" y="17"/>
                        </a:lnTo>
                        <a:lnTo>
                          <a:pt x="222" y="43"/>
                        </a:lnTo>
                        <a:lnTo>
                          <a:pt x="194" y="90"/>
                        </a:lnTo>
                        <a:lnTo>
                          <a:pt x="141" y="81"/>
                        </a:lnTo>
                        <a:lnTo>
                          <a:pt x="49" y="69"/>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037" name="Freeform 52">
                  <a:extLst>
                    <a:ext uri="{FF2B5EF4-FFF2-40B4-BE49-F238E27FC236}">
                      <a16:creationId xmlns:a16="http://schemas.microsoft.com/office/drawing/2014/main" id="{34A35C6B-3F2C-4501-9477-7D3A1D9CF3D0}"/>
                    </a:ext>
                  </a:extLst>
                </p:cNvPr>
                <p:cNvSpPr>
                  <a:spLocks noChangeAspect="1"/>
                </p:cNvSpPr>
                <p:nvPr/>
              </p:nvSpPr>
              <p:spPr bwMode="auto">
                <a:xfrm>
                  <a:off x="3806" y="1898"/>
                  <a:ext cx="76" cy="233"/>
                </a:xfrm>
                <a:custGeom>
                  <a:avLst/>
                  <a:gdLst>
                    <a:gd name="T0" fmla="*/ 75 w 76"/>
                    <a:gd name="T1" fmla="*/ 58 h 233"/>
                    <a:gd name="T2" fmla="*/ 63 w 76"/>
                    <a:gd name="T3" fmla="*/ 62 h 233"/>
                    <a:gd name="T4" fmla="*/ 50 w 76"/>
                    <a:gd name="T5" fmla="*/ 75 h 233"/>
                    <a:gd name="T6" fmla="*/ 44 w 76"/>
                    <a:gd name="T7" fmla="*/ 96 h 233"/>
                    <a:gd name="T8" fmla="*/ 38 w 76"/>
                    <a:gd name="T9" fmla="*/ 116 h 233"/>
                    <a:gd name="T10" fmla="*/ 44 w 76"/>
                    <a:gd name="T11" fmla="*/ 137 h 233"/>
                    <a:gd name="T12" fmla="*/ 50 w 76"/>
                    <a:gd name="T13" fmla="*/ 157 h 233"/>
                    <a:gd name="T14" fmla="*/ 63 w 76"/>
                    <a:gd name="T15" fmla="*/ 171 h 233"/>
                    <a:gd name="T16" fmla="*/ 75 w 76"/>
                    <a:gd name="T17" fmla="*/ 174 h 233"/>
                    <a:gd name="T18" fmla="*/ 75 w 76"/>
                    <a:gd name="T19" fmla="*/ 232 h 233"/>
                    <a:gd name="T20" fmla="*/ 63 w 76"/>
                    <a:gd name="T21" fmla="*/ 229 h 233"/>
                    <a:gd name="T22" fmla="*/ 50 w 76"/>
                    <a:gd name="T23" fmla="*/ 222 h 233"/>
                    <a:gd name="T24" fmla="*/ 38 w 76"/>
                    <a:gd name="T25" fmla="*/ 212 h 233"/>
                    <a:gd name="T26" fmla="*/ 25 w 76"/>
                    <a:gd name="T27" fmla="*/ 198 h 233"/>
                    <a:gd name="T28" fmla="*/ 7 w 76"/>
                    <a:gd name="T29" fmla="*/ 160 h 233"/>
                    <a:gd name="T30" fmla="*/ 0 w 76"/>
                    <a:gd name="T31" fmla="*/ 116 h 233"/>
                    <a:gd name="T32" fmla="*/ 7 w 76"/>
                    <a:gd name="T33" fmla="*/ 72 h 233"/>
                    <a:gd name="T34" fmla="*/ 25 w 76"/>
                    <a:gd name="T35" fmla="*/ 34 h 233"/>
                    <a:gd name="T36" fmla="*/ 38 w 76"/>
                    <a:gd name="T37" fmla="*/ 21 h 233"/>
                    <a:gd name="T38" fmla="*/ 50 w 76"/>
                    <a:gd name="T39" fmla="*/ 10 h 233"/>
                    <a:gd name="T40" fmla="*/ 63 w 76"/>
                    <a:gd name="T41" fmla="*/ 4 h 233"/>
                    <a:gd name="T42" fmla="*/ 75 w 76"/>
                    <a:gd name="T43" fmla="*/ 0 h 233"/>
                    <a:gd name="T44" fmla="*/ 75 w 76"/>
                    <a:gd name="T45" fmla="*/ 58 h 2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6" h="233">
                      <a:moveTo>
                        <a:pt x="75" y="58"/>
                      </a:moveTo>
                      <a:lnTo>
                        <a:pt x="63" y="62"/>
                      </a:lnTo>
                      <a:lnTo>
                        <a:pt x="50" y="75"/>
                      </a:lnTo>
                      <a:lnTo>
                        <a:pt x="44" y="96"/>
                      </a:lnTo>
                      <a:lnTo>
                        <a:pt x="38" y="116"/>
                      </a:lnTo>
                      <a:lnTo>
                        <a:pt x="44" y="137"/>
                      </a:lnTo>
                      <a:lnTo>
                        <a:pt x="50" y="157"/>
                      </a:lnTo>
                      <a:lnTo>
                        <a:pt x="63" y="171"/>
                      </a:lnTo>
                      <a:lnTo>
                        <a:pt x="75" y="174"/>
                      </a:lnTo>
                      <a:lnTo>
                        <a:pt x="75" y="232"/>
                      </a:lnTo>
                      <a:lnTo>
                        <a:pt x="63" y="229"/>
                      </a:lnTo>
                      <a:lnTo>
                        <a:pt x="50" y="222"/>
                      </a:lnTo>
                      <a:lnTo>
                        <a:pt x="38" y="212"/>
                      </a:lnTo>
                      <a:lnTo>
                        <a:pt x="25" y="198"/>
                      </a:lnTo>
                      <a:lnTo>
                        <a:pt x="7" y="160"/>
                      </a:lnTo>
                      <a:lnTo>
                        <a:pt x="0" y="116"/>
                      </a:lnTo>
                      <a:lnTo>
                        <a:pt x="7" y="72"/>
                      </a:lnTo>
                      <a:lnTo>
                        <a:pt x="25" y="34"/>
                      </a:lnTo>
                      <a:lnTo>
                        <a:pt x="38" y="21"/>
                      </a:lnTo>
                      <a:lnTo>
                        <a:pt x="50" y="10"/>
                      </a:lnTo>
                      <a:lnTo>
                        <a:pt x="63" y="4"/>
                      </a:lnTo>
                      <a:lnTo>
                        <a:pt x="75" y="0"/>
                      </a:lnTo>
                      <a:lnTo>
                        <a:pt x="75" y="58"/>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1038" name="Group 53">
                  <a:extLst>
                    <a:ext uri="{FF2B5EF4-FFF2-40B4-BE49-F238E27FC236}">
                      <a16:creationId xmlns:a16="http://schemas.microsoft.com/office/drawing/2014/main" id="{A1D240D3-6DED-447C-99FA-881E5A30D354}"/>
                    </a:ext>
                  </a:extLst>
                </p:cNvPr>
                <p:cNvGrpSpPr>
                  <a:grpSpLocks noChangeAspect="1"/>
                </p:cNvGrpSpPr>
                <p:nvPr/>
              </p:nvGrpSpPr>
              <p:grpSpPr bwMode="auto">
                <a:xfrm>
                  <a:off x="3828" y="2019"/>
                  <a:ext cx="398" cy="507"/>
                  <a:chOff x="3828" y="2019"/>
                  <a:chExt cx="398" cy="507"/>
                </a:xfrm>
              </p:grpSpPr>
              <p:sp>
                <p:nvSpPr>
                  <p:cNvPr id="171039" name="Freeform 54" descr="Small grid">
                    <a:extLst>
                      <a:ext uri="{FF2B5EF4-FFF2-40B4-BE49-F238E27FC236}">
                        <a16:creationId xmlns:a16="http://schemas.microsoft.com/office/drawing/2014/main" id="{9BEAF153-ABAE-478D-9E9E-51D85FCF005D}"/>
                      </a:ext>
                    </a:extLst>
                  </p:cNvPr>
                  <p:cNvSpPr>
                    <a:spLocks noChangeAspect="1"/>
                  </p:cNvSpPr>
                  <p:nvPr/>
                </p:nvSpPr>
                <p:spPr bwMode="auto">
                  <a:xfrm>
                    <a:off x="3880" y="2019"/>
                    <a:ext cx="346" cy="407"/>
                  </a:xfrm>
                  <a:custGeom>
                    <a:avLst/>
                    <a:gdLst>
                      <a:gd name="T0" fmla="*/ 0 w 346"/>
                      <a:gd name="T1" fmla="*/ 1 h 407"/>
                      <a:gd name="T2" fmla="*/ 0 w 346"/>
                      <a:gd name="T3" fmla="*/ 406 h 407"/>
                      <a:gd name="T4" fmla="*/ 143 w 346"/>
                      <a:gd name="T5" fmla="*/ 382 h 407"/>
                      <a:gd name="T6" fmla="*/ 239 w 346"/>
                      <a:gd name="T7" fmla="*/ 350 h 407"/>
                      <a:gd name="T8" fmla="*/ 293 w 346"/>
                      <a:gd name="T9" fmla="*/ 333 h 407"/>
                      <a:gd name="T10" fmla="*/ 318 w 346"/>
                      <a:gd name="T11" fmla="*/ 327 h 407"/>
                      <a:gd name="T12" fmla="*/ 337 w 346"/>
                      <a:gd name="T13" fmla="*/ 301 h 407"/>
                      <a:gd name="T14" fmla="*/ 344 w 346"/>
                      <a:gd name="T15" fmla="*/ 273 h 407"/>
                      <a:gd name="T16" fmla="*/ 320 w 346"/>
                      <a:gd name="T17" fmla="*/ 243 h 407"/>
                      <a:gd name="T18" fmla="*/ 332 w 346"/>
                      <a:gd name="T19" fmla="*/ 221 h 407"/>
                      <a:gd name="T20" fmla="*/ 344 w 346"/>
                      <a:gd name="T21" fmla="*/ 179 h 407"/>
                      <a:gd name="T22" fmla="*/ 335 w 346"/>
                      <a:gd name="T23" fmla="*/ 126 h 407"/>
                      <a:gd name="T24" fmla="*/ 345 w 346"/>
                      <a:gd name="T25" fmla="*/ 86 h 407"/>
                      <a:gd name="T26" fmla="*/ 325 w 346"/>
                      <a:gd name="T27" fmla="*/ 48 h 407"/>
                      <a:gd name="T28" fmla="*/ 337 w 346"/>
                      <a:gd name="T29" fmla="*/ 0 h 407"/>
                      <a:gd name="T30" fmla="*/ 0 w 346"/>
                      <a:gd name="T31" fmla="*/ 1 h 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6" h="407">
                        <a:moveTo>
                          <a:pt x="0" y="1"/>
                        </a:moveTo>
                        <a:lnTo>
                          <a:pt x="0" y="406"/>
                        </a:lnTo>
                        <a:lnTo>
                          <a:pt x="143" y="382"/>
                        </a:lnTo>
                        <a:lnTo>
                          <a:pt x="239" y="350"/>
                        </a:lnTo>
                        <a:lnTo>
                          <a:pt x="293" y="333"/>
                        </a:lnTo>
                        <a:lnTo>
                          <a:pt x="318" y="327"/>
                        </a:lnTo>
                        <a:lnTo>
                          <a:pt x="337" y="301"/>
                        </a:lnTo>
                        <a:lnTo>
                          <a:pt x="344" y="273"/>
                        </a:lnTo>
                        <a:lnTo>
                          <a:pt x="320" y="243"/>
                        </a:lnTo>
                        <a:lnTo>
                          <a:pt x="332" y="221"/>
                        </a:lnTo>
                        <a:lnTo>
                          <a:pt x="344" y="179"/>
                        </a:lnTo>
                        <a:lnTo>
                          <a:pt x="335" y="126"/>
                        </a:lnTo>
                        <a:lnTo>
                          <a:pt x="345" y="86"/>
                        </a:lnTo>
                        <a:lnTo>
                          <a:pt x="325" y="48"/>
                        </a:lnTo>
                        <a:lnTo>
                          <a:pt x="337" y="0"/>
                        </a:lnTo>
                        <a:lnTo>
                          <a:pt x="0" y="1"/>
                        </a:lnTo>
                      </a:path>
                    </a:pathLst>
                  </a:custGeom>
                  <a:blipFill dpi="0" rotWithShape="0">
                    <a:blip r:embed="rId2"/>
                    <a:srcRect/>
                    <a:tile tx="0" ty="0" sx="100000" sy="100000" flip="none" algn="tl"/>
                  </a:blip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0" name="Freeform 55">
                    <a:extLst>
                      <a:ext uri="{FF2B5EF4-FFF2-40B4-BE49-F238E27FC236}">
                        <a16:creationId xmlns:a16="http://schemas.microsoft.com/office/drawing/2014/main" id="{EA473EDF-43E5-40E4-9EE7-AAC10705125E}"/>
                      </a:ext>
                    </a:extLst>
                  </p:cNvPr>
                  <p:cNvSpPr>
                    <a:spLocks noChangeAspect="1"/>
                  </p:cNvSpPr>
                  <p:nvPr/>
                </p:nvSpPr>
                <p:spPr bwMode="auto">
                  <a:xfrm>
                    <a:off x="3828" y="2087"/>
                    <a:ext cx="53" cy="407"/>
                  </a:xfrm>
                  <a:custGeom>
                    <a:avLst/>
                    <a:gdLst>
                      <a:gd name="T0" fmla="*/ 51 w 53"/>
                      <a:gd name="T1" fmla="*/ 0 h 407"/>
                      <a:gd name="T2" fmla="*/ 0 w 53"/>
                      <a:gd name="T3" fmla="*/ 0 h 407"/>
                      <a:gd name="T4" fmla="*/ 3 w 53"/>
                      <a:gd name="T5" fmla="*/ 406 h 407"/>
                      <a:gd name="T6" fmla="*/ 52 w 53"/>
                      <a:gd name="T7" fmla="*/ 346 h 407"/>
                      <a:gd name="T8" fmla="*/ 51 w 53"/>
                      <a:gd name="T9" fmla="*/ 0 h 4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407">
                        <a:moveTo>
                          <a:pt x="51" y="0"/>
                        </a:moveTo>
                        <a:lnTo>
                          <a:pt x="0" y="0"/>
                        </a:lnTo>
                        <a:lnTo>
                          <a:pt x="3" y="406"/>
                        </a:lnTo>
                        <a:lnTo>
                          <a:pt x="52" y="346"/>
                        </a:lnTo>
                        <a:lnTo>
                          <a:pt x="51" y="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1" name="Freeform 56">
                    <a:extLst>
                      <a:ext uri="{FF2B5EF4-FFF2-40B4-BE49-F238E27FC236}">
                        <a16:creationId xmlns:a16="http://schemas.microsoft.com/office/drawing/2014/main" id="{18F4725B-201F-494C-B04A-61062B6A6FD3}"/>
                      </a:ext>
                    </a:extLst>
                  </p:cNvPr>
                  <p:cNvSpPr>
                    <a:spLocks noChangeAspect="1"/>
                  </p:cNvSpPr>
                  <p:nvPr/>
                </p:nvSpPr>
                <p:spPr bwMode="auto">
                  <a:xfrm>
                    <a:off x="3832" y="2424"/>
                    <a:ext cx="227" cy="102"/>
                  </a:xfrm>
                  <a:custGeom>
                    <a:avLst/>
                    <a:gdLst>
                      <a:gd name="T0" fmla="*/ 49 w 227"/>
                      <a:gd name="T1" fmla="*/ 0 h 102"/>
                      <a:gd name="T2" fmla="*/ 0 w 227"/>
                      <a:gd name="T3" fmla="*/ 69 h 102"/>
                      <a:gd name="T4" fmla="*/ 106 w 227"/>
                      <a:gd name="T5" fmla="*/ 64 h 102"/>
                      <a:gd name="T6" fmla="*/ 178 w 227"/>
                      <a:gd name="T7" fmla="*/ 87 h 102"/>
                      <a:gd name="T8" fmla="*/ 224 w 227"/>
                      <a:gd name="T9" fmla="*/ 101 h 102"/>
                      <a:gd name="T10" fmla="*/ 226 w 227"/>
                      <a:gd name="T11" fmla="*/ 36 h 102"/>
                      <a:gd name="T12" fmla="*/ 147 w 227"/>
                      <a:gd name="T13" fmla="*/ 8 h 102"/>
                      <a:gd name="T14" fmla="*/ 49 w 227"/>
                      <a:gd name="T15" fmla="*/ 0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7" h="102">
                        <a:moveTo>
                          <a:pt x="49" y="0"/>
                        </a:moveTo>
                        <a:lnTo>
                          <a:pt x="0" y="69"/>
                        </a:lnTo>
                        <a:lnTo>
                          <a:pt x="106" y="64"/>
                        </a:lnTo>
                        <a:lnTo>
                          <a:pt x="178" y="87"/>
                        </a:lnTo>
                        <a:lnTo>
                          <a:pt x="224" y="101"/>
                        </a:lnTo>
                        <a:lnTo>
                          <a:pt x="226" y="36"/>
                        </a:lnTo>
                        <a:lnTo>
                          <a:pt x="147" y="8"/>
                        </a:lnTo>
                        <a:lnTo>
                          <a:pt x="49" y="0"/>
                        </a:lnTo>
                      </a:path>
                    </a:pathLst>
                  </a:custGeom>
                  <a:solidFill>
                    <a:schemeClr val="tx1"/>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sp>
        <p:nvSpPr>
          <p:cNvPr id="171012" name="Rectangle 57">
            <a:extLst>
              <a:ext uri="{FF2B5EF4-FFF2-40B4-BE49-F238E27FC236}">
                <a16:creationId xmlns:a16="http://schemas.microsoft.com/office/drawing/2014/main" id="{FCC5DB25-9D62-4EFD-BB69-0CF750CDFBE7}"/>
              </a:ext>
            </a:extLst>
          </p:cNvPr>
          <p:cNvSpPr>
            <a:spLocks noChangeArrowheads="1"/>
          </p:cNvSpPr>
          <p:nvPr/>
        </p:nvSpPr>
        <p:spPr bwMode="auto">
          <a:xfrm>
            <a:off x="8101013" y="3335338"/>
            <a:ext cx="11001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rgbClr val="3333FF"/>
                </a:solidFill>
              </a:rPr>
              <a:t>Wall-Pad</a:t>
            </a:r>
          </a:p>
          <a:p>
            <a:pPr algn="ctr">
              <a:spcBef>
                <a:spcPct val="0"/>
              </a:spcBef>
              <a:buFontTx/>
              <a:buNone/>
            </a:pPr>
            <a:r>
              <a:rPr lang="en-US" altLang="en-US" sz="1600" b="1">
                <a:solidFill>
                  <a:srgbClr val="3333FF"/>
                </a:solidFill>
              </a:rPr>
              <a:t>separation</a:t>
            </a:r>
          </a:p>
        </p:txBody>
      </p:sp>
      <p:sp>
        <p:nvSpPr>
          <p:cNvPr id="171013" name="Line 58">
            <a:extLst>
              <a:ext uri="{FF2B5EF4-FFF2-40B4-BE49-F238E27FC236}">
                <a16:creationId xmlns:a16="http://schemas.microsoft.com/office/drawing/2014/main" id="{A853311F-A9F4-4EC6-BD9B-15EBD8DA3256}"/>
              </a:ext>
            </a:extLst>
          </p:cNvPr>
          <p:cNvSpPr>
            <a:spLocks noChangeShapeType="1"/>
          </p:cNvSpPr>
          <p:nvPr/>
        </p:nvSpPr>
        <p:spPr bwMode="auto">
          <a:xfrm>
            <a:off x="8599488" y="3908425"/>
            <a:ext cx="241300" cy="965200"/>
          </a:xfrm>
          <a:prstGeom prst="line">
            <a:avLst/>
          </a:prstGeom>
          <a:noFill/>
          <a:ln w="28575">
            <a:solidFill>
              <a:srgbClr val="3333FF"/>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14" name="Rectangle 59">
            <a:extLst>
              <a:ext uri="{FF2B5EF4-FFF2-40B4-BE49-F238E27FC236}">
                <a16:creationId xmlns:a16="http://schemas.microsoft.com/office/drawing/2014/main" id="{78E4AD46-9EDB-4992-83C1-989D4F194989}"/>
              </a:ext>
            </a:extLst>
          </p:cNvPr>
          <p:cNvSpPr>
            <a:spLocks noChangeArrowheads="1"/>
          </p:cNvSpPr>
          <p:nvPr/>
        </p:nvSpPr>
        <p:spPr bwMode="auto">
          <a:xfrm>
            <a:off x="7758113" y="6173788"/>
            <a:ext cx="13271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rPr>
              <a:t>Pad</a:t>
            </a:r>
          </a:p>
          <a:p>
            <a:pPr algn="ctr">
              <a:lnSpc>
                <a:spcPct val="80000"/>
              </a:lnSpc>
              <a:spcBef>
                <a:spcPct val="0"/>
              </a:spcBef>
              <a:buFontTx/>
              <a:buNone/>
            </a:pPr>
            <a:r>
              <a:rPr lang="en-US" altLang="en-US" sz="1600" b="1">
                <a:solidFill>
                  <a:schemeClr val="tx1"/>
                </a:solidFill>
              </a:rPr>
              <a:t>delamination</a:t>
            </a:r>
          </a:p>
        </p:txBody>
      </p:sp>
      <p:sp>
        <p:nvSpPr>
          <p:cNvPr id="171015" name="Line 60">
            <a:extLst>
              <a:ext uri="{FF2B5EF4-FFF2-40B4-BE49-F238E27FC236}">
                <a16:creationId xmlns:a16="http://schemas.microsoft.com/office/drawing/2014/main" id="{1B098DE5-5BED-487B-A3D3-B6754F821716}"/>
              </a:ext>
            </a:extLst>
          </p:cNvPr>
          <p:cNvSpPr>
            <a:spLocks noChangeShapeType="1"/>
          </p:cNvSpPr>
          <p:nvPr/>
        </p:nvSpPr>
        <p:spPr bwMode="auto">
          <a:xfrm flipH="1" flipV="1">
            <a:off x="7989888" y="5808663"/>
            <a:ext cx="385762" cy="40163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16" name="Rectangle 61">
            <a:extLst>
              <a:ext uri="{FF2B5EF4-FFF2-40B4-BE49-F238E27FC236}">
                <a16:creationId xmlns:a16="http://schemas.microsoft.com/office/drawing/2014/main" id="{1C057EB4-B3BE-4BCC-A8A8-7AB5EE9BC4DE}"/>
              </a:ext>
            </a:extLst>
          </p:cNvPr>
          <p:cNvSpPr>
            <a:spLocks noChangeArrowheads="1"/>
          </p:cNvSpPr>
          <p:nvPr/>
        </p:nvSpPr>
        <p:spPr bwMode="auto">
          <a:xfrm>
            <a:off x="5541963" y="6057900"/>
            <a:ext cx="725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rPr>
              <a:t>Board</a:t>
            </a:r>
          </a:p>
        </p:txBody>
      </p:sp>
      <p:sp>
        <p:nvSpPr>
          <p:cNvPr id="171017" name="Rectangle 62">
            <a:extLst>
              <a:ext uri="{FF2B5EF4-FFF2-40B4-BE49-F238E27FC236}">
                <a16:creationId xmlns:a16="http://schemas.microsoft.com/office/drawing/2014/main" id="{A3FB7F50-9047-4994-8846-A2397DA47A6A}"/>
              </a:ext>
            </a:extLst>
          </p:cNvPr>
          <p:cNvSpPr>
            <a:spLocks noChangeArrowheads="1"/>
          </p:cNvSpPr>
          <p:nvPr/>
        </p:nvSpPr>
        <p:spPr bwMode="auto">
          <a:xfrm>
            <a:off x="5589588" y="3344863"/>
            <a:ext cx="60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rPr>
              <a:t>PTH</a:t>
            </a:r>
          </a:p>
        </p:txBody>
      </p:sp>
      <p:sp>
        <p:nvSpPr>
          <p:cNvPr id="171018" name="Line 63">
            <a:extLst>
              <a:ext uri="{FF2B5EF4-FFF2-40B4-BE49-F238E27FC236}">
                <a16:creationId xmlns:a16="http://schemas.microsoft.com/office/drawing/2014/main" id="{697A577C-1CD7-4904-A718-CE94509D6A44}"/>
              </a:ext>
            </a:extLst>
          </p:cNvPr>
          <p:cNvSpPr>
            <a:spLocks noChangeShapeType="1"/>
          </p:cNvSpPr>
          <p:nvPr/>
        </p:nvSpPr>
        <p:spPr bwMode="auto">
          <a:xfrm flipV="1">
            <a:off x="5888038" y="5410200"/>
            <a:ext cx="704850" cy="66833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19" name="Line 64">
            <a:extLst>
              <a:ext uri="{FF2B5EF4-FFF2-40B4-BE49-F238E27FC236}">
                <a16:creationId xmlns:a16="http://schemas.microsoft.com/office/drawing/2014/main" id="{DFBA79C7-1AE4-46D1-91A5-2D0E0A0EA43F}"/>
              </a:ext>
            </a:extLst>
          </p:cNvPr>
          <p:cNvSpPr>
            <a:spLocks noChangeShapeType="1"/>
          </p:cNvSpPr>
          <p:nvPr/>
        </p:nvSpPr>
        <p:spPr bwMode="auto">
          <a:xfrm flipH="1" flipV="1">
            <a:off x="5210175" y="5395913"/>
            <a:ext cx="674688" cy="682625"/>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20" name="Line 65">
            <a:extLst>
              <a:ext uri="{FF2B5EF4-FFF2-40B4-BE49-F238E27FC236}">
                <a16:creationId xmlns:a16="http://schemas.microsoft.com/office/drawing/2014/main" id="{FFE97F80-68C4-48CC-A01F-99C246BE094F}"/>
              </a:ext>
            </a:extLst>
          </p:cNvPr>
          <p:cNvSpPr>
            <a:spLocks noChangeShapeType="1"/>
          </p:cNvSpPr>
          <p:nvPr/>
        </p:nvSpPr>
        <p:spPr bwMode="auto">
          <a:xfrm>
            <a:off x="5886450" y="3667125"/>
            <a:ext cx="0" cy="530225"/>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21" name="Rectangle 66">
            <a:extLst>
              <a:ext uri="{FF2B5EF4-FFF2-40B4-BE49-F238E27FC236}">
                <a16:creationId xmlns:a16="http://schemas.microsoft.com/office/drawing/2014/main" id="{0965C40C-7F8F-4954-8E70-96B336DD9A2D}"/>
              </a:ext>
            </a:extLst>
          </p:cNvPr>
          <p:cNvSpPr>
            <a:spLocks noChangeArrowheads="1"/>
          </p:cNvSpPr>
          <p:nvPr/>
        </p:nvSpPr>
        <p:spPr bwMode="auto">
          <a:xfrm>
            <a:off x="2171700" y="6091238"/>
            <a:ext cx="2124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rgbClr val="3333FF"/>
                </a:solidFill>
              </a:rPr>
              <a:t>Circumferential crack</a:t>
            </a:r>
          </a:p>
        </p:txBody>
      </p:sp>
      <p:sp>
        <p:nvSpPr>
          <p:cNvPr id="171022" name="Rectangle 67">
            <a:extLst>
              <a:ext uri="{FF2B5EF4-FFF2-40B4-BE49-F238E27FC236}">
                <a16:creationId xmlns:a16="http://schemas.microsoft.com/office/drawing/2014/main" id="{AEA03867-DD9E-463A-86E4-C7B114B669D0}"/>
              </a:ext>
            </a:extLst>
          </p:cNvPr>
          <p:cNvSpPr>
            <a:spLocks noChangeArrowheads="1"/>
          </p:cNvSpPr>
          <p:nvPr/>
        </p:nvSpPr>
        <p:spPr bwMode="auto">
          <a:xfrm>
            <a:off x="3311525" y="3040063"/>
            <a:ext cx="129698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rPr>
              <a:t>Pad</a:t>
            </a:r>
          </a:p>
          <a:p>
            <a:pPr algn="ctr">
              <a:lnSpc>
                <a:spcPct val="80000"/>
              </a:lnSpc>
              <a:spcBef>
                <a:spcPct val="0"/>
              </a:spcBef>
              <a:buFontTx/>
              <a:buNone/>
            </a:pPr>
            <a:r>
              <a:rPr lang="en-US" altLang="en-US" sz="1600" b="1">
                <a:solidFill>
                  <a:schemeClr val="tx1"/>
                </a:solidFill>
              </a:rPr>
              <a:t>corner crack</a:t>
            </a:r>
          </a:p>
        </p:txBody>
      </p:sp>
      <p:sp>
        <p:nvSpPr>
          <p:cNvPr id="171023" name="Line 68">
            <a:extLst>
              <a:ext uri="{FF2B5EF4-FFF2-40B4-BE49-F238E27FC236}">
                <a16:creationId xmlns:a16="http://schemas.microsoft.com/office/drawing/2014/main" id="{0045D6AD-95AF-490B-BC09-E8F06F6D4D0D}"/>
              </a:ext>
            </a:extLst>
          </p:cNvPr>
          <p:cNvSpPr>
            <a:spLocks noChangeShapeType="1"/>
          </p:cNvSpPr>
          <p:nvPr/>
        </p:nvSpPr>
        <p:spPr bwMode="auto">
          <a:xfrm flipH="1">
            <a:off x="3405188" y="3590925"/>
            <a:ext cx="347662" cy="454025"/>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24" name="Line 69">
            <a:extLst>
              <a:ext uri="{FF2B5EF4-FFF2-40B4-BE49-F238E27FC236}">
                <a16:creationId xmlns:a16="http://schemas.microsoft.com/office/drawing/2014/main" id="{68E25AC4-DCCD-4D28-BEEA-D63011C24725}"/>
              </a:ext>
            </a:extLst>
          </p:cNvPr>
          <p:cNvSpPr>
            <a:spLocks noChangeShapeType="1"/>
          </p:cNvSpPr>
          <p:nvPr/>
        </p:nvSpPr>
        <p:spPr bwMode="auto">
          <a:xfrm flipV="1">
            <a:off x="3055938" y="4959350"/>
            <a:ext cx="377825" cy="1155700"/>
          </a:xfrm>
          <a:prstGeom prst="line">
            <a:avLst/>
          </a:prstGeom>
          <a:noFill/>
          <a:ln w="28575">
            <a:solidFill>
              <a:srgbClr val="3333FF"/>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25" name="Line 70">
            <a:extLst>
              <a:ext uri="{FF2B5EF4-FFF2-40B4-BE49-F238E27FC236}">
                <a16:creationId xmlns:a16="http://schemas.microsoft.com/office/drawing/2014/main" id="{B9B44521-C527-40C7-B295-3925FD6770A3}"/>
              </a:ext>
            </a:extLst>
          </p:cNvPr>
          <p:cNvSpPr>
            <a:spLocks noChangeShapeType="1"/>
          </p:cNvSpPr>
          <p:nvPr/>
        </p:nvSpPr>
        <p:spPr bwMode="auto">
          <a:xfrm>
            <a:off x="7978775" y="4960938"/>
            <a:ext cx="285750" cy="0"/>
          </a:xfrm>
          <a:prstGeom prst="line">
            <a:avLst/>
          </a:prstGeom>
          <a:noFill/>
          <a:ln w="889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1026" name="Line 71">
            <a:extLst>
              <a:ext uri="{FF2B5EF4-FFF2-40B4-BE49-F238E27FC236}">
                <a16:creationId xmlns:a16="http://schemas.microsoft.com/office/drawing/2014/main" id="{511EE835-4544-4064-9B76-E812187EAC21}"/>
              </a:ext>
            </a:extLst>
          </p:cNvPr>
          <p:cNvSpPr>
            <a:spLocks noChangeShapeType="1"/>
          </p:cNvSpPr>
          <p:nvPr/>
        </p:nvSpPr>
        <p:spPr bwMode="auto">
          <a:xfrm>
            <a:off x="8974138" y="4960938"/>
            <a:ext cx="285750" cy="0"/>
          </a:xfrm>
          <a:prstGeom prst="line">
            <a:avLst/>
          </a:prstGeom>
          <a:noFill/>
          <a:ln w="889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1027" name="AutoShape 72">
            <a:extLst>
              <a:ext uri="{FF2B5EF4-FFF2-40B4-BE49-F238E27FC236}">
                <a16:creationId xmlns:a16="http://schemas.microsoft.com/office/drawing/2014/main" id="{48B589C9-561C-457C-AD5A-3CF046A5D2D1}"/>
              </a:ext>
            </a:extLst>
          </p:cNvPr>
          <p:cNvSpPr>
            <a:spLocks/>
          </p:cNvSpPr>
          <p:nvPr/>
        </p:nvSpPr>
        <p:spPr bwMode="auto">
          <a:xfrm flipH="1">
            <a:off x="6135688" y="4346575"/>
            <a:ext cx="69850" cy="323850"/>
          </a:xfrm>
          <a:prstGeom prst="leftBracket">
            <a:avLst>
              <a:gd name="adj" fmla="val 38636"/>
            </a:avLst>
          </a:prstGeom>
          <a:solidFill>
            <a:schemeClr val="bg1"/>
          </a:solidFill>
          <a:ln w="12700">
            <a:solidFill>
              <a:schemeClr val="tx1"/>
            </a:solidFill>
            <a:round/>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71028" name="Rectangle 73">
            <a:extLst>
              <a:ext uri="{FF2B5EF4-FFF2-40B4-BE49-F238E27FC236}">
                <a16:creationId xmlns:a16="http://schemas.microsoft.com/office/drawing/2014/main" id="{F007659C-4945-444C-9D0D-380BBF9CF83E}"/>
              </a:ext>
            </a:extLst>
          </p:cNvPr>
          <p:cNvSpPr>
            <a:spLocks noChangeArrowheads="1"/>
          </p:cNvSpPr>
          <p:nvPr/>
        </p:nvSpPr>
        <p:spPr bwMode="auto">
          <a:xfrm>
            <a:off x="6683375" y="3328988"/>
            <a:ext cx="87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rgbClr val="3333FF"/>
                </a:solidFill>
              </a:rPr>
              <a:t>Etch pit</a:t>
            </a:r>
          </a:p>
        </p:txBody>
      </p:sp>
      <p:sp>
        <p:nvSpPr>
          <p:cNvPr id="171029" name="Line 74">
            <a:extLst>
              <a:ext uri="{FF2B5EF4-FFF2-40B4-BE49-F238E27FC236}">
                <a16:creationId xmlns:a16="http://schemas.microsoft.com/office/drawing/2014/main" id="{19AD3292-DD87-4123-AD50-8209157B2D30}"/>
              </a:ext>
            </a:extLst>
          </p:cNvPr>
          <p:cNvSpPr>
            <a:spLocks noChangeShapeType="1"/>
          </p:cNvSpPr>
          <p:nvPr/>
        </p:nvSpPr>
        <p:spPr bwMode="auto">
          <a:xfrm flipH="1">
            <a:off x="6132513" y="3654425"/>
            <a:ext cx="920750" cy="831850"/>
          </a:xfrm>
          <a:prstGeom prst="line">
            <a:avLst/>
          </a:prstGeom>
          <a:noFill/>
          <a:ln w="28575">
            <a:solidFill>
              <a:srgbClr val="3333FF"/>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1030" name="Rectangle 1">
            <a:extLst>
              <a:ext uri="{FF2B5EF4-FFF2-40B4-BE49-F238E27FC236}">
                <a16:creationId xmlns:a16="http://schemas.microsoft.com/office/drawing/2014/main" id="{2EBFD0CA-A315-4176-80FC-98D09F467CCD}"/>
              </a:ext>
            </a:extLst>
          </p:cNvPr>
          <p:cNvSpPr>
            <a:spLocks noChangeArrowheads="1"/>
          </p:cNvSpPr>
          <p:nvPr/>
        </p:nvSpPr>
        <p:spPr bwMode="auto">
          <a:xfrm>
            <a:off x="9912350" y="4483100"/>
            <a:ext cx="21177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Bhandarkar, S. M., et al. "Influence of selected design variables on thermo-mechanical stress distributions in plated-through-hole structures." Journal of Electronic Packaging 114.1 (1992): 8-13.</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BGA U65, via AD24 (x200b)">
            <a:extLst>
              <a:ext uri="{FF2B5EF4-FFF2-40B4-BE49-F238E27FC236}">
                <a16:creationId xmlns:a16="http://schemas.microsoft.com/office/drawing/2014/main" id="{7ED60080-97F5-4C1E-85C8-411E585E7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05000"/>
            <a:ext cx="3429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2034" name="Object 3">
            <a:extLst>
              <a:ext uri="{FF2B5EF4-FFF2-40B4-BE49-F238E27FC236}">
                <a16:creationId xmlns:a16="http://schemas.microsoft.com/office/drawing/2014/main" id="{4ABBEB13-ED8E-4437-A6E5-A04D292C6A03}"/>
              </a:ext>
            </a:extLst>
          </p:cNvPr>
          <p:cNvGraphicFramePr>
            <a:graphicFrameLocks noChangeAspect="1"/>
          </p:cNvGraphicFramePr>
          <p:nvPr/>
        </p:nvGraphicFramePr>
        <p:xfrm>
          <a:off x="2286000" y="1905000"/>
          <a:ext cx="3600450" cy="2724150"/>
        </p:xfrm>
        <a:graphic>
          <a:graphicData uri="http://schemas.openxmlformats.org/presentationml/2006/ole">
            <mc:AlternateContent xmlns:mc="http://schemas.openxmlformats.org/markup-compatibility/2006">
              <mc:Choice xmlns:v="urn:schemas-microsoft-com:vml" Requires="v">
                <p:oleObj spid="_x0000_s172038" name="Photo Editor Photo" r:id="rId4" imgW="3600000" imgH="2723810" progId="MSPhotoEd.3">
                  <p:embed/>
                </p:oleObj>
              </mc:Choice>
              <mc:Fallback>
                <p:oleObj name="Photo Editor Photo" r:id="rId4" imgW="3600000" imgH="2723810"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905000"/>
                        <a:ext cx="36004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72035" name="Text Box 4">
            <a:extLst>
              <a:ext uri="{FF2B5EF4-FFF2-40B4-BE49-F238E27FC236}">
                <a16:creationId xmlns:a16="http://schemas.microsoft.com/office/drawing/2014/main" id="{174893F6-3A36-4643-A21E-DB7161E9C233}"/>
              </a:ext>
            </a:extLst>
          </p:cNvPr>
          <p:cNvSpPr txBox="1">
            <a:spLocks noChangeArrowheads="1"/>
          </p:cNvSpPr>
          <p:nvPr/>
        </p:nvSpPr>
        <p:spPr bwMode="auto">
          <a:xfrm>
            <a:off x="2438400" y="514350"/>
            <a:ext cx="7543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a:solidFill>
                  <a:schemeClr val="tx1"/>
                </a:solidFill>
              </a:rPr>
              <a:t>1. Circumferential Cracking –</a:t>
            </a:r>
          </a:p>
          <a:p>
            <a:pPr algn="ctr">
              <a:spcBef>
                <a:spcPct val="0"/>
              </a:spcBef>
              <a:buFontTx/>
              <a:buNone/>
            </a:pPr>
            <a:r>
              <a:rPr lang="en-US" altLang="en-US" sz="3600" b="1">
                <a:solidFill>
                  <a:schemeClr val="tx1"/>
                </a:solidFill>
              </a:rPr>
              <a:t>Single Event Overstress</a:t>
            </a:r>
          </a:p>
        </p:txBody>
      </p:sp>
      <p:sp>
        <p:nvSpPr>
          <p:cNvPr id="172036" name="Text Box 5">
            <a:extLst>
              <a:ext uri="{FF2B5EF4-FFF2-40B4-BE49-F238E27FC236}">
                <a16:creationId xmlns:a16="http://schemas.microsoft.com/office/drawing/2014/main" id="{D0A4B320-70B8-4013-975C-5823C8FFAB28}"/>
              </a:ext>
            </a:extLst>
          </p:cNvPr>
          <p:cNvSpPr txBox="1">
            <a:spLocks noChangeArrowheads="1"/>
          </p:cNvSpPr>
          <p:nvPr/>
        </p:nvSpPr>
        <p:spPr bwMode="auto">
          <a:xfrm>
            <a:off x="2286000" y="4724400"/>
            <a:ext cx="7543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a:spcBef>
                <a:spcPct val="0"/>
              </a:spcBef>
              <a:buFontTx/>
              <a:buNone/>
            </a:pPr>
            <a:r>
              <a:rPr lang="en-US" altLang="en-US" sz="1800">
                <a:solidFill>
                  <a:schemeClr val="tx1"/>
                </a:solidFill>
              </a:rPr>
              <a:t>Since the difference in the coefficient of thermal expansion (CTE) of the copper plating and the resin system in the PWBs is at least a factor of 13, stress exerted on the plated copper in the plated-through holes in the z-axis can cause cracking. </a:t>
            </a:r>
            <a:endParaRPr lang="en-US" altLang="en-US" sz="2400">
              <a:solidFill>
                <a:schemeClr val="tx1"/>
              </a:solidFill>
            </a:endParaRPr>
          </a:p>
        </p:txBody>
      </p:sp>
      <p:sp>
        <p:nvSpPr>
          <p:cNvPr id="172037" name="Rectangle 5">
            <a:extLst>
              <a:ext uri="{FF2B5EF4-FFF2-40B4-BE49-F238E27FC236}">
                <a16:creationId xmlns:a16="http://schemas.microsoft.com/office/drawing/2014/main" id="{5A0DDBA0-941C-41A0-87B1-B8381D39A96C}"/>
              </a:ext>
            </a:extLst>
          </p:cNvPr>
          <p:cNvSpPr>
            <a:spLocks noChangeArrowheads="1"/>
          </p:cNvSpPr>
          <p:nvPr/>
        </p:nvSpPr>
        <p:spPr bwMode="auto">
          <a:xfrm>
            <a:off x="150813" y="6022975"/>
            <a:ext cx="1181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Bhandarkar, S. M., et al. "Influence of selected design variables on thermo-mechanical stress distributions in plated-through-hole structures." Journal of Electronic Packaging 114.1 (1992): 8-13.</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AFE2AB03-54DA-4CE5-A3CD-8637465530EA}"/>
              </a:ext>
            </a:extLst>
          </p:cNvPr>
          <p:cNvSpPr>
            <a:spLocks noGrp="1" noChangeArrowheads="1"/>
          </p:cNvSpPr>
          <p:nvPr>
            <p:ph type="title"/>
          </p:nvPr>
        </p:nvSpPr>
        <p:spPr>
          <a:xfrm>
            <a:off x="2106613" y="296863"/>
            <a:ext cx="7956550" cy="3381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solidFill>
                  <a:schemeClr val="tx1"/>
                </a:solidFill>
              </a:rPr>
              <a:t>Single Event Overstress (cont.)</a:t>
            </a:r>
          </a:p>
        </p:txBody>
      </p:sp>
      <p:sp>
        <p:nvSpPr>
          <p:cNvPr id="173058" name="Rectangle 3">
            <a:extLst>
              <a:ext uri="{FF2B5EF4-FFF2-40B4-BE49-F238E27FC236}">
                <a16:creationId xmlns:a16="http://schemas.microsoft.com/office/drawing/2014/main" id="{6D7AE3B5-EA8B-4F83-9795-B7136F907DF5}"/>
              </a:ext>
            </a:extLst>
          </p:cNvPr>
          <p:cNvSpPr>
            <a:spLocks noGrp="1" noChangeArrowheads="1"/>
          </p:cNvSpPr>
          <p:nvPr>
            <p:ph type="body" idx="1"/>
          </p:nvPr>
        </p:nvSpPr>
        <p:spPr>
          <a:xfrm>
            <a:off x="2025650" y="871538"/>
            <a:ext cx="7800975" cy="47847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a:t>Failure Mode</a:t>
            </a:r>
          </a:p>
          <a:p>
            <a:pPr lvl="1" eaLnBrk="1" hangingPunct="1">
              <a:lnSpc>
                <a:spcPct val="90000"/>
              </a:lnSpc>
            </a:pPr>
            <a:r>
              <a:rPr lang="en-US" altLang="en-US" sz="1800"/>
              <a:t>Complete electrical open</a:t>
            </a:r>
          </a:p>
          <a:p>
            <a:pPr eaLnBrk="1" hangingPunct="1">
              <a:lnSpc>
                <a:spcPct val="90000"/>
              </a:lnSpc>
            </a:pPr>
            <a:r>
              <a:rPr lang="en-US" altLang="en-US"/>
              <a:t>Failure History</a:t>
            </a:r>
          </a:p>
          <a:p>
            <a:pPr lvl="1" eaLnBrk="1" hangingPunct="1">
              <a:lnSpc>
                <a:spcPct val="90000"/>
              </a:lnSpc>
            </a:pPr>
            <a:r>
              <a:rPr lang="en-US" altLang="en-US" sz="1800"/>
              <a:t>Primarily occurs during assembly; may not be detected until after operation</a:t>
            </a:r>
          </a:p>
          <a:p>
            <a:pPr eaLnBrk="1" hangingPunct="1">
              <a:lnSpc>
                <a:spcPct val="90000"/>
              </a:lnSpc>
            </a:pPr>
            <a:r>
              <a:rPr lang="en-US" altLang="en-US"/>
              <a:t>Root-Causes</a:t>
            </a:r>
          </a:p>
          <a:p>
            <a:pPr lvl="1" eaLnBrk="1" hangingPunct="1">
              <a:lnSpc>
                <a:spcPct val="90000"/>
              </a:lnSpc>
            </a:pPr>
            <a:r>
              <a:rPr lang="en-US" altLang="en-US" sz="1800"/>
              <a:t>Excessive temperatures during assembly</a:t>
            </a:r>
          </a:p>
          <a:p>
            <a:pPr lvl="1" eaLnBrk="1" hangingPunct="1">
              <a:lnSpc>
                <a:spcPct val="90000"/>
              </a:lnSpc>
            </a:pPr>
            <a:r>
              <a:rPr lang="en-US" altLang="en-US" sz="1800"/>
              <a:t>Resin Tg below specification</a:t>
            </a:r>
          </a:p>
          <a:p>
            <a:pPr lvl="1" eaLnBrk="1" hangingPunct="1">
              <a:lnSpc>
                <a:spcPct val="90000"/>
              </a:lnSpc>
            </a:pPr>
            <a:r>
              <a:rPr lang="en-US" altLang="en-US" sz="1800"/>
              <a:t>Insufficient curing of resin</a:t>
            </a:r>
          </a:p>
          <a:p>
            <a:pPr lvl="1" eaLnBrk="1" hangingPunct="1">
              <a:lnSpc>
                <a:spcPct val="90000"/>
              </a:lnSpc>
            </a:pPr>
            <a:r>
              <a:rPr lang="en-US" altLang="en-US" sz="1800"/>
              <a:t>Outgassing of absorbed moisture</a:t>
            </a:r>
          </a:p>
          <a:p>
            <a:pPr lvl="1" eaLnBrk="1" hangingPunct="1">
              <a:lnSpc>
                <a:spcPct val="90000"/>
              </a:lnSpc>
            </a:pPr>
            <a:r>
              <a:rPr lang="en-US" altLang="en-US" sz="1800"/>
              <a:t>Plating folds</a:t>
            </a:r>
          </a:p>
          <a:p>
            <a:pPr lvl="1" eaLnBrk="1" hangingPunct="1">
              <a:lnSpc>
                <a:spcPct val="90000"/>
              </a:lnSpc>
            </a:pPr>
            <a:r>
              <a:rPr lang="en-US" altLang="en-US" sz="1800"/>
              <a:t>PTH wall recession</a:t>
            </a:r>
          </a:p>
          <a:p>
            <a:pPr lvl="1" eaLnBrk="1" hangingPunct="1">
              <a:lnSpc>
                <a:spcPct val="90000"/>
              </a:lnSpc>
            </a:pPr>
            <a:r>
              <a:rPr lang="en-US" altLang="en-US" sz="1800"/>
              <a:t>Resin-rich pockets adjacent to PTH</a:t>
            </a:r>
          </a:p>
          <a:p>
            <a:pPr lvl="1" eaLnBrk="1" hangingPunct="1">
              <a:lnSpc>
                <a:spcPct val="90000"/>
              </a:lnSpc>
            </a:pPr>
            <a:r>
              <a:rPr lang="en-US" altLang="en-US" sz="1800"/>
              <a:t>Insufficient mechanical properties of deposited copper</a:t>
            </a:r>
          </a:p>
          <a:p>
            <a:pPr lvl="1" eaLnBrk="1" hangingPunct="1">
              <a:lnSpc>
                <a:spcPct val="90000"/>
              </a:lnSpc>
            </a:pPr>
            <a:r>
              <a:rPr lang="en-US" altLang="en-US" sz="1800"/>
              <a:t>Plating voids</a:t>
            </a:r>
          </a:p>
          <a:p>
            <a:pPr lvl="1" eaLnBrk="1" hangingPunct="1">
              <a:lnSpc>
                <a:spcPct val="90000"/>
              </a:lnSpc>
            </a:pPr>
            <a:r>
              <a:rPr lang="en-US" altLang="en-US" sz="1800"/>
              <a:t>Etch pits </a:t>
            </a:r>
          </a:p>
          <a:p>
            <a:pPr lvl="1" eaLnBrk="1" hangingPunct="1">
              <a:lnSpc>
                <a:spcPct val="90000"/>
              </a:lnSpc>
            </a:pPr>
            <a:r>
              <a:rPr lang="en-US" altLang="en-US" sz="1800"/>
              <a:t>Insufficient PTH wall thickness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E6BECAF9-F56C-4749-AA12-637D66AE0A9C}"/>
              </a:ext>
            </a:extLst>
          </p:cNvPr>
          <p:cNvSpPr>
            <a:spLocks noGrp="1" noChangeArrowheads="1"/>
          </p:cNvSpPr>
          <p:nvPr>
            <p:ph type="title"/>
          </p:nvPr>
        </p:nvSpPr>
        <p:spPr>
          <a:xfrm>
            <a:off x="2209800" y="762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Design Considerations to Avoid Fatigue Damage in PTHs</a:t>
            </a:r>
          </a:p>
        </p:txBody>
      </p:sp>
      <p:sp>
        <p:nvSpPr>
          <p:cNvPr id="174082" name="Rectangle 3">
            <a:extLst>
              <a:ext uri="{FF2B5EF4-FFF2-40B4-BE49-F238E27FC236}">
                <a16:creationId xmlns:a16="http://schemas.microsoft.com/office/drawing/2014/main" id="{045FFDA5-09FB-415C-A691-420EF0FF5E1B}"/>
              </a:ext>
            </a:extLst>
          </p:cNvPr>
          <p:cNvSpPr>
            <a:spLocks noGrp="1" noChangeArrowheads="1"/>
          </p:cNvSpPr>
          <p:nvPr>
            <p:ph type="body" idx="1"/>
          </p:nvPr>
        </p:nvSpPr>
        <p:spPr>
          <a:xfrm>
            <a:off x="2144713" y="1528763"/>
            <a:ext cx="7913687" cy="4727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30000"/>
              </a:spcBef>
            </a:pPr>
            <a:r>
              <a:rPr lang="en-US" altLang="en-US" sz="2400"/>
              <a:t>PTH Spacing</a:t>
            </a:r>
          </a:p>
          <a:p>
            <a:pPr lvl="1" eaLnBrk="1" hangingPunct="1">
              <a:spcBef>
                <a:spcPct val="30000"/>
              </a:spcBef>
            </a:pPr>
            <a:r>
              <a:rPr lang="en-US" altLang="en-US" sz="1800"/>
              <a:t>Decreasing spacing improves mechanical reliability</a:t>
            </a:r>
          </a:p>
          <a:p>
            <a:pPr eaLnBrk="1" hangingPunct="1">
              <a:spcBef>
                <a:spcPct val="30000"/>
              </a:spcBef>
            </a:pPr>
            <a:r>
              <a:rPr lang="en-US" altLang="en-US" sz="2400"/>
              <a:t>Aspect Ratio</a:t>
            </a:r>
          </a:p>
          <a:p>
            <a:pPr lvl="1" eaLnBrk="1" hangingPunct="1">
              <a:spcBef>
                <a:spcPct val="30000"/>
              </a:spcBef>
            </a:pPr>
            <a:r>
              <a:rPr lang="en-US" altLang="en-US" sz="1800"/>
              <a:t>Decreasing board thickness more effective than increasing hole diameter</a:t>
            </a:r>
          </a:p>
          <a:p>
            <a:pPr eaLnBrk="1" hangingPunct="1">
              <a:spcBef>
                <a:spcPct val="30000"/>
              </a:spcBef>
            </a:pPr>
            <a:r>
              <a:rPr lang="en-US" altLang="en-US" sz="2400"/>
              <a:t>Plating Thickness</a:t>
            </a:r>
          </a:p>
          <a:p>
            <a:pPr lvl="1" eaLnBrk="1" hangingPunct="1">
              <a:spcBef>
                <a:spcPct val="30000"/>
              </a:spcBef>
            </a:pPr>
            <a:r>
              <a:rPr lang="en-US" altLang="en-US" sz="1800"/>
              <a:t>Increasing leads to increasing in fatigue strength</a:t>
            </a:r>
          </a:p>
          <a:p>
            <a:pPr eaLnBrk="1" hangingPunct="1">
              <a:spcBef>
                <a:spcPct val="30000"/>
              </a:spcBef>
            </a:pPr>
            <a:r>
              <a:rPr lang="en-US" altLang="en-US" sz="2400"/>
              <a:t>Nonfunctional Internal Pads</a:t>
            </a:r>
          </a:p>
          <a:p>
            <a:pPr lvl="1" eaLnBrk="1" hangingPunct="1">
              <a:spcBef>
                <a:spcPct val="30000"/>
              </a:spcBef>
            </a:pPr>
            <a:r>
              <a:rPr lang="en-US" altLang="en-US" sz="1800"/>
              <a:t>Minimal effect. Results in localized stress relief; most effective when results in elimination of resin-rich areas</a:t>
            </a:r>
          </a:p>
        </p:txBody>
      </p:sp>
      <p:sp>
        <p:nvSpPr>
          <p:cNvPr id="174083" name="Rectangle 1">
            <a:extLst>
              <a:ext uri="{FF2B5EF4-FFF2-40B4-BE49-F238E27FC236}">
                <a16:creationId xmlns:a16="http://schemas.microsoft.com/office/drawing/2014/main" id="{C845DB6B-891E-490B-AA78-8BA0E7414272}"/>
              </a:ext>
            </a:extLst>
          </p:cNvPr>
          <p:cNvSpPr>
            <a:spLocks noChangeArrowheads="1"/>
          </p:cNvSpPr>
          <p:nvPr/>
        </p:nvSpPr>
        <p:spPr bwMode="auto">
          <a:xfrm>
            <a:off x="215900" y="6184900"/>
            <a:ext cx="11285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Kapur, Kailash C., and Michael Pecht. Reliability engineering. John Wiley &amp; Sons, 2014.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D4BB03DD-338C-45FF-A63B-71F1AB64609B}"/>
              </a:ext>
            </a:extLst>
          </p:cNvPr>
          <p:cNvSpPr>
            <a:spLocks noGrp="1" noChangeArrowheads="1"/>
          </p:cNvSpPr>
          <p:nvPr>
            <p:ph type="title"/>
          </p:nvPr>
        </p:nvSpPr>
        <p:spPr>
          <a:xfrm>
            <a:off x="1905000" y="76200"/>
            <a:ext cx="8410575" cy="9572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Root-Cause Analysis of Circumferential Fatigue Cracking</a:t>
            </a:r>
          </a:p>
        </p:txBody>
      </p:sp>
      <p:sp>
        <p:nvSpPr>
          <p:cNvPr id="175106" name="Rectangle 3">
            <a:extLst>
              <a:ext uri="{FF2B5EF4-FFF2-40B4-BE49-F238E27FC236}">
                <a16:creationId xmlns:a16="http://schemas.microsoft.com/office/drawing/2014/main" id="{196B159D-E3F2-4067-BA95-27B48279CBD0}"/>
              </a:ext>
            </a:extLst>
          </p:cNvPr>
          <p:cNvSpPr>
            <a:spLocks noGrp="1" noChangeArrowheads="1"/>
          </p:cNvSpPr>
          <p:nvPr>
            <p:ph type="body" idx="1"/>
          </p:nvPr>
        </p:nvSpPr>
        <p:spPr>
          <a:xfrm>
            <a:off x="1911350" y="1154113"/>
            <a:ext cx="8220075" cy="49911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a:t>Failure Mode</a:t>
            </a:r>
          </a:p>
          <a:p>
            <a:pPr lvl="1" eaLnBrk="1" hangingPunct="1">
              <a:lnSpc>
                <a:spcPct val="90000"/>
              </a:lnSpc>
            </a:pPr>
            <a:r>
              <a:rPr lang="en-US" altLang="en-US" sz="1800"/>
              <a:t>Intermittent to complete electrical open</a:t>
            </a:r>
          </a:p>
          <a:p>
            <a:pPr eaLnBrk="1" hangingPunct="1">
              <a:lnSpc>
                <a:spcPct val="90000"/>
              </a:lnSpc>
            </a:pPr>
            <a:r>
              <a:rPr lang="en-US" altLang="en-US"/>
              <a:t>Failure History</a:t>
            </a:r>
          </a:p>
          <a:p>
            <a:pPr lvl="1" eaLnBrk="1" hangingPunct="1">
              <a:lnSpc>
                <a:spcPct val="90000"/>
              </a:lnSpc>
            </a:pPr>
            <a:r>
              <a:rPr lang="en-US" altLang="en-US" sz="1800"/>
              <a:t>Requires an environment with temperature cycling; often occurs after extended use in the field (“child” or “teenage” mortality)</a:t>
            </a:r>
          </a:p>
          <a:p>
            <a:pPr eaLnBrk="1" hangingPunct="1">
              <a:lnSpc>
                <a:spcPct val="90000"/>
              </a:lnSpc>
            </a:pPr>
            <a:r>
              <a:rPr lang="en-US" altLang="en-US"/>
              <a:t>Root-Causes</a:t>
            </a:r>
          </a:p>
          <a:p>
            <a:pPr lvl="1" eaLnBrk="1" hangingPunct="1">
              <a:lnSpc>
                <a:spcPct val="90000"/>
              </a:lnSpc>
            </a:pPr>
            <a:r>
              <a:rPr lang="en-US" altLang="en-US" sz="1800"/>
              <a:t>Resin CTE below specification</a:t>
            </a:r>
          </a:p>
          <a:p>
            <a:pPr lvl="1" eaLnBrk="1" hangingPunct="1">
              <a:lnSpc>
                <a:spcPct val="90000"/>
              </a:lnSpc>
            </a:pPr>
            <a:r>
              <a:rPr lang="en-US" altLang="en-US" sz="1800"/>
              <a:t>Plating folds</a:t>
            </a:r>
          </a:p>
          <a:p>
            <a:pPr lvl="1" eaLnBrk="1" hangingPunct="1">
              <a:lnSpc>
                <a:spcPct val="90000"/>
              </a:lnSpc>
            </a:pPr>
            <a:r>
              <a:rPr lang="en-US" altLang="en-US" sz="1800"/>
              <a:t>PTH wall recession</a:t>
            </a:r>
          </a:p>
          <a:p>
            <a:pPr lvl="1" eaLnBrk="1" hangingPunct="1">
              <a:lnSpc>
                <a:spcPct val="90000"/>
              </a:lnSpc>
            </a:pPr>
            <a:r>
              <a:rPr lang="en-US" altLang="en-US" sz="1800"/>
              <a:t>Resin-rich pockets adjacent to PTH</a:t>
            </a:r>
          </a:p>
          <a:p>
            <a:pPr lvl="1" eaLnBrk="1" hangingPunct="1">
              <a:lnSpc>
                <a:spcPct val="90000"/>
              </a:lnSpc>
            </a:pPr>
            <a:r>
              <a:rPr lang="en-US" altLang="en-US" sz="1800"/>
              <a:t>Customer use exceeds expected environment</a:t>
            </a:r>
          </a:p>
          <a:p>
            <a:pPr lvl="1" eaLnBrk="1" hangingPunct="1">
              <a:lnSpc>
                <a:spcPct val="90000"/>
              </a:lnSpc>
            </a:pPr>
            <a:r>
              <a:rPr lang="en-US" altLang="en-US" sz="1800"/>
              <a:t>Insufficient mechanical properties of deposited copper</a:t>
            </a:r>
          </a:p>
          <a:p>
            <a:pPr lvl="1" eaLnBrk="1" hangingPunct="1">
              <a:lnSpc>
                <a:spcPct val="90000"/>
              </a:lnSpc>
            </a:pPr>
            <a:r>
              <a:rPr lang="en-US" altLang="en-US" sz="1800"/>
              <a:t>Presence of overstress crack</a:t>
            </a:r>
          </a:p>
          <a:p>
            <a:pPr lvl="1" eaLnBrk="1" hangingPunct="1">
              <a:lnSpc>
                <a:spcPct val="90000"/>
              </a:lnSpc>
            </a:pPr>
            <a:r>
              <a:rPr lang="en-US" altLang="en-US" sz="1800"/>
              <a:t>Plating voids</a:t>
            </a:r>
          </a:p>
          <a:p>
            <a:pPr lvl="1" eaLnBrk="1" hangingPunct="1">
              <a:lnSpc>
                <a:spcPct val="90000"/>
              </a:lnSpc>
            </a:pPr>
            <a:r>
              <a:rPr lang="en-US" altLang="en-US" sz="1800"/>
              <a:t>Etch pits (“mouse bites”)</a:t>
            </a:r>
          </a:p>
          <a:p>
            <a:pPr lvl="1" eaLnBrk="1" hangingPunct="1">
              <a:lnSpc>
                <a:spcPct val="90000"/>
              </a:lnSpc>
            </a:pPr>
            <a:r>
              <a:rPr lang="en-US" altLang="en-US" sz="1800"/>
              <a:t>Insufficient PTH wall thickness</a:t>
            </a:r>
          </a:p>
          <a:p>
            <a:pPr lvl="1" eaLnBrk="1" hangingPunct="1">
              <a:lnSpc>
                <a:spcPct val="90000"/>
              </a:lnSpc>
            </a:pPr>
            <a:endParaRPr lang="en-US" altLang="en-US" sz="18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AC14A91F-DC8A-40CA-8EA6-965F149FB9E1}"/>
              </a:ext>
            </a:extLst>
          </p:cNvPr>
          <p:cNvSpPr>
            <a:spLocks noGrp="1" noChangeArrowheads="1"/>
          </p:cNvSpPr>
          <p:nvPr>
            <p:ph type="title"/>
          </p:nvPr>
        </p:nvSpPr>
        <p:spPr>
          <a:xfrm>
            <a:off x="2106613" y="373063"/>
            <a:ext cx="7956550" cy="390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2. Openings in PTH Walls</a:t>
            </a:r>
          </a:p>
        </p:txBody>
      </p:sp>
      <p:pic>
        <p:nvPicPr>
          <p:cNvPr id="176130" name="Picture 3" descr="U67 Y2">
            <a:extLst>
              <a:ext uri="{FF2B5EF4-FFF2-40B4-BE49-F238E27FC236}">
                <a16:creationId xmlns:a16="http://schemas.microsoft.com/office/drawing/2014/main" id="{BAD1A107-3320-4013-B5A1-4E352CB77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1554163"/>
            <a:ext cx="3482975"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4" descr="Board #4 U67 Y2">
            <a:extLst>
              <a:ext uri="{FF2B5EF4-FFF2-40B4-BE49-F238E27FC236}">
                <a16:creationId xmlns:a16="http://schemas.microsoft.com/office/drawing/2014/main" id="{5A9D70E7-F79F-40F0-8020-C4A33AB58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8" y="1557338"/>
            <a:ext cx="35099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5">
            <a:extLst>
              <a:ext uri="{FF2B5EF4-FFF2-40B4-BE49-F238E27FC236}">
                <a16:creationId xmlns:a16="http://schemas.microsoft.com/office/drawing/2014/main" id="{37BA3E86-583A-4AD3-BC35-5E557225A559}"/>
              </a:ext>
            </a:extLst>
          </p:cNvPr>
          <p:cNvSpPr txBox="1">
            <a:spLocks noChangeArrowheads="1"/>
          </p:cNvSpPr>
          <p:nvPr/>
        </p:nvSpPr>
        <p:spPr bwMode="auto">
          <a:xfrm>
            <a:off x="2159000" y="4324350"/>
            <a:ext cx="393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rPr>
              <a:t>Optical micrograph of cross section of PTH with etch damage</a:t>
            </a:r>
          </a:p>
        </p:txBody>
      </p:sp>
      <p:sp>
        <p:nvSpPr>
          <p:cNvPr id="176133" name="Text Box 6">
            <a:extLst>
              <a:ext uri="{FF2B5EF4-FFF2-40B4-BE49-F238E27FC236}">
                <a16:creationId xmlns:a16="http://schemas.microsoft.com/office/drawing/2014/main" id="{2089D300-7905-43CD-AEB3-52B34F85CA44}"/>
              </a:ext>
            </a:extLst>
          </p:cNvPr>
          <p:cNvSpPr txBox="1">
            <a:spLocks noChangeArrowheads="1"/>
          </p:cNvSpPr>
          <p:nvPr/>
        </p:nvSpPr>
        <p:spPr bwMode="auto">
          <a:xfrm>
            <a:off x="6273800" y="4318000"/>
            <a:ext cx="393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rPr>
              <a:t>Electron micrograph of same PTH shown on left</a:t>
            </a:r>
          </a:p>
        </p:txBody>
      </p:sp>
      <p:sp>
        <p:nvSpPr>
          <p:cNvPr id="176134" name="Line 7">
            <a:extLst>
              <a:ext uri="{FF2B5EF4-FFF2-40B4-BE49-F238E27FC236}">
                <a16:creationId xmlns:a16="http://schemas.microsoft.com/office/drawing/2014/main" id="{51EBB2D0-6F85-4831-83F6-642E11A0CDE9}"/>
              </a:ext>
            </a:extLst>
          </p:cNvPr>
          <p:cNvSpPr>
            <a:spLocks noChangeShapeType="1"/>
          </p:cNvSpPr>
          <p:nvPr/>
        </p:nvSpPr>
        <p:spPr bwMode="auto">
          <a:xfrm flipH="1">
            <a:off x="3440113" y="2432050"/>
            <a:ext cx="666750" cy="304800"/>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76135" name="Line 8">
            <a:extLst>
              <a:ext uri="{FF2B5EF4-FFF2-40B4-BE49-F238E27FC236}">
                <a16:creationId xmlns:a16="http://schemas.microsoft.com/office/drawing/2014/main" id="{CAB7C3B6-05AD-4DDA-B9A3-F37CD3000096}"/>
              </a:ext>
            </a:extLst>
          </p:cNvPr>
          <p:cNvSpPr>
            <a:spLocks noChangeShapeType="1"/>
          </p:cNvSpPr>
          <p:nvPr/>
        </p:nvSpPr>
        <p:spPr bwMode="auto">
          <a:xfrm flipV="1">
            <a:off x="4127500" y="2740025"/>
            <a:ext cx="684213" cy="533400"/>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76136" name="Line 9">
            <a:extLst>
              <a:ext uri="{FF2B5EF4-FFF2-40B4-BE49-F238E27FC236}">
                <a16:creationId xmlns:a16="http://schemas.microsoft.com/office/drawing/2014/main" id="{F7506F24-E06A-453D-8797-9D3F4A1E5FBF}"/>
              </a:ext>
            </a:extLst>
          </p:cNvPr>
          <p:cNvSpPr>
            <a:spLocks noChangeShapeType="1"/>
          </p:cNvSpPr>
          <p:nvPr/>
        </p:nvSpPr>
        <p:spPr bwMode="auto">
          <a:xfrm flipH="1">
            <a:off x="7148513" y="2620963"/>
            <a:ext cx="666750" cy="304800"/>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76137" name="Line 10">
            <a:extLst>
              <a:ext uri="{FF2B5EF4-FFF2-40B4-BE49-F238E27FC236}">
                <a16:creationId xmlns:a16="http://schemas.microsoft.com/office/drawing/2014/main" id="{87CA3978-C11F-41A3-BD20-DC05D18B14A1}"/>
              </a:ext>
            </a:extLst>
          </p:cNvPr>
          <p:cNvSpPr>
            <a:spLocks noChangeShapeType="1"/>
          </p:cNvSpPr>
          <p:nvPr/>
        </p:nvSpPr>
        <p:spPr bwMode="auto">
          <a:xfrm flipV="1">
            <a:off x="8183563" y="3074988"/>
            <a:ext cx="684212" cy="533400"/>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76138" name="Text Box 11">
            <a:extLst>
              <a:ext uri="{FF2B5EF4-FFF2-40B4-BE49-F238E27FC236}">
                <a16:creationId xmlns:a16="http://schemas.microsoft.com/office/drawing/2014/main" id="{1AA5B48C-36C9-4689-BB2B-203B30D0C6B5}"/>
              </a:ext>
            </a:extLst>
          </p:cNvPr>
          <p:cNvSpPr txBox="1">
            <a:spLocks noChangeArrowheads="1"/>
          </p:cNvSpPr>
          <p:nvPr/>
        </p:nvSpPr>
        <p:spPr bwMode="auto">
          <a:xfrm>
            <a:off x="2159000" y="5159375"/>
            <a:ext cx="7872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i="1">
                <a:solidFill>
                  <a:srgbClr val="008600"/>
                </a:solidFill>
              </a:rPr>
              <a:t>Overetching can cause electrical opens or induce overstress circumferential cracking</a:t>
            </a:r>
          </a:p>
        </p:txBody>
      </p:sp>
      <p:sp>
        <p:nvSpPr>
          <p:cNvPr id="176139" name="Rectangle 12">
            <a:extLst>
              <a:ext uri="{FF2B5EF4-FFF2-40B4-BE49-F238E27FC236}">
                <a16:creationId xmlns:a16="http://schemas.microsoft.com/office/drawing/2014/main" id="{D391D34C-778D-4257-B2E6-92F4E77A04F6}"/>
              </a:ext>
            </a:extLst>
          </p:cNvPr>
          <p:cNvSpPr>
            <a:spLocks noChangeArrowheads="1"/>
          </p:cNvSpPr>
          <p:nvPr/>
        </p:nvSpPr>
        <p:spPr bwMode="auto">
          <a:xfrm>
            <a:off x="150813" y="6022975"/>
            <a:ext cx="1181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Bhandarkar, S. M., et al. "Influence of selected design variables on thermo-mechanical stress distributions in plated-through-hole structures." Journal of Electronic Packaging 114.1 (1992): 8-13.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6689AD89-A703-4BEF-9C64-AB5FFEF2D033}"/>
              </a:ext>
            </a:extLst>
          </p:cNvPr>
          <p:cNvSpPr>
            <a:spLocks noGrp="1" noChangeArrowheads="1"/>
          </p:cNvSpPr>
          <p:nvPr>
            <p:ph type="title"/>
          </p:nvPr>
        </p:nvSpPr>
        <p:spPr>
          <a:xfrm>
            <a:off x="2106613" y="373063"/>
            <a:ext cx="7956550" cy="4270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Evidence of Overetching</a:t>
            </a:r>
          </a:p>
        </p:txBody>
      </p:sp>
      <p:pic>
        <p:nvPicPr>
          <p:cNvPr id="177154" name="Picture 3" descr="4698EB4M20">
            <a:extLst>
              <a:ext uri="{FF2B5EF4-FFF2-40B4-BE49-F238E27FC236}">
                <a16:creationId xmlns:a16="http://schemas.microsoft.com/office/drawing/2014/main" id="{B5E4796D-719D-4767-80D4-DADCD6189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3" y="1509713"/>
            <a:ext cx="372903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4" descr="BGA U65, via T24, x200">
            <a:extLst>
              <a:ext uri="{FF2B5EF4-FFF2-40B4-BE49-F238E27FC236}">
                <a16:creationId xmlns:a16="http://schemas.microsoft.com/office/drawing/2014/main" id="{3A5D33EE-17F5-4691-B219-7797236C5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1509713"/>
            <a:ext cx="3748088"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5">
            <a:extLst>
              <a:ext uri="{FF2B5EF4-FFF2-40B4-BE49-F238E27FC236}">
                <a16:creationId xmlns:a16="http://schemas.microsoft.com/office/drawing/2014/main" id="{923523EF-84F0-49A3-9488-9AC93AA3D074}"/>
              </a:ext>
            </a:extLst>
          </p:cNvPr>
          <p:cNvSpPr txBox="1">
            <a:spLocks noChangeArrowheads="1"/>
          </p:cNvSpPr>
          <p:nvPr/>
        </p:nvSpPr>
        <p:spPr bwMode="auto">
          <a:xfrm>
            <a:off x="1985963" y="4424363"/>
            <a:ext cx="4067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rPr>
              <a:t>Optical micrograph of cross section of PTH with etch damage (bright field)</a:t>
            </a:r>
          </a:p>
        </p:txBody>
      </p:sp>
      <p:sp>
        <p:nvSpPr>
          <p:cNvPr id="177157" name="Text Box 6">
            <a:extLst>
              <a:ext uri="{FF2B5EF4-FFF2-40B4-BE49-F238E27FC236}">
                <a16:creationId xmlns:a16="http://schemas.microsoft.com/office/drawing/2014/main" id="{D304AA85-598F-47A9-B25C-4AB45AA8AABD}"/>
              </a:ext>
            </a:extLst>
          </p:cNvPr>
          <p:cNvSpPr txBox="1">
            <a:spLocks noChangeArrowheads="1"/>
          </p:cNvSpPr>
          <p:nvPr/>
        </p:nvSpPr>
        <p:spPr bwMode="auto">
          <a:xfrm>
            <a:off x="6196013" y="4446588"/>
            <a:ext cx="4067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rPr>
              <a:t>Optical micrograph of cross section of PTH with etch damage (dark field)</a:t>
            </a:r>
          </a:p>
        </p:txBody>
      </p:sp>
      <p:sp>
        <p:nvSpPr>
          <p:cNvPr id="177158" name="Text Box 7">
            <a:extLst>
              <a:ext uri="{FF2B5EF4-FFF2-40B4-BE49-F238E27FC236}">
                <a16:creationId xmlns:a16="http://schemas.microsoft.com/office/drawing/2014/main" id="{AC857C9E-85CD-4A46-9905-B0784C399314}"/>
              </a:ext>
            </a:extLst>
          </p:cNvPr>
          <p:cNvSpPr txBox="1">
            <a:spLocks noChangeArrowheads="1"/>
          </p:cNvSpPr>
          <p:nvPr/>
        </p:nvSpPr>
        <p:spPr bwMode="auto">
          <a:xfrm>
            <a:off x="2159000" y="5159375"/>
            <a:ext cx="7872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i="1">
                <a:solidFill>
                  <a:srgbClr val="008600"/>
                </a:solidFill>
              </a:rPr>
              <a:t>Evidence of overetching can include reduced plating thickness and discoloration of PTH barrel walls</a:t>
            </a:r>
          </a:p>
        </p:txBody>
      </p:sp>
      <p:sp>
        <p:nvSpPr>
          <p:cNvPr id="177159" name="Rectangle 7">
            <a:extLst>
              <a:ext uri="{FF2B5EF4-FFF2-40B4-BE49-F238E27FC236}">
                <a16:creationId xmlns:a16="http://schemas.microsoft.com/office/drawing/2014/main" id="{836DCFA6-E138-4ECB-996F-E86E1C74D2C6}"/>
              </a:ext>
            </a:extLst>
          </p:cNvPr>
          <p:cNvSpPr>
            <a:spLocks noChangeArrowheads="1"/>
          </p:cNvSpPr>
          <p:nvPr/>
        </p:nvSpPr>
        <p:spPr bwMode="auto">
          <a:xfrm>
            <a:off x="150813" y="6022975"/>
            <a:ext cx="1181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Bhandarkar, S. M., et al. "Influence of selected design variables on thermo-mechanical stress distributions in plated-through-hole structures." Journal of Electronic Packaging 114.1 (1992): 8-13.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4AC5D9B8-F1BD-44AC-A784-1CE011E780AB}"/>
              </a:ext>
            </a:extLst>
          </p:cNvPr>
          <p:cNvSpPr>
            <a:spLocks noGrp="1" noChangeArrowheads="1"/>
          </p:cNvSpPr>
          <p:nvPr>
            <p:ph type="title"/>
          </p:nvPr>
        </p:nvSpPr>
        <p:spPr>
          <a:xfrm>
            <a:off x="2106613" y="373063"/>
            <a:ext cx="795655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Opening in PTH/Via</a:t>
            </a:r>
          </a:p>
        </p:txBody>
      </p:sp>
      <p:sp>
        <p:nvSpPr>
          <p:cNvPr id="178178" name="Rectangle 3">
            <a:extLst>
              <a:ext uri="{FF2B5EF4-FFF2-40B4-BE49-F238E27FC236}">
                <a16:creationId xmlns:a16="http://schemas.microsoft.com/office/drawing/2014/main" id="{613B6CEF-5A66-4ECF-993C-46EB6C83C163}"/>
              </a:ext>
            </a:extLst>
          </p:cNvPr>
          <p:cNvSpPr>
            <a:spLocks noGrp="1" noChangeArrowheads="1"/>
          </p:cNvSpPr>
          <p:nvPr>
            <p:ph type="body" idx="1"/>
          </p:nvPr>
        </p:nvSpPr>
        <p:spPr>
          <a:xfrm>
            <a:off x="2209800" y="947738"/>
            <a:ext cx="7772400" cy="47672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Failure Mode</a:t>
            </a:r>
          </a:p>
          <a:p>
            <a:pPr lvl="1" eaLnBrk="1" hangingPunct="1"/>
            <a:r>
              <a:rPr lang="en-US" altLang="en-US" sz="1800"/>
              <a:t>Complete electrical open</a:t>
            </a:r>
          </a:p>
          <a:p>
            <a:pPr eaLnBrk="1" hangingPunct="1"/>
            <a:r>
              <a:rPr lang="en-US" altLang="en-US"/>
              <a:t>Failure History</a:t>
            </a:r>
          </a:p>
          <a:p>
            <a:pPr lvl="1" eaLnBrk="1" hangingPunct="1"/>
            <a:r>
              <a:rPr lang="en-US" altLang="en-US" sz="1800"/>
              <a:t>Often occurs during assembly; may not be detected until after operation</a:t>
            </a:r>
          </a:p>
          <a:p>
            <a:pPr eaLnBrk="1" hangingPunct="1"/>
            <a:r>
              <a:rPr lang="en-US" altLang="en-US"/>
              <a:t>Root-Causes</a:t>
            </a:r>
          </a:p>
          <a:p>
            <a:pPr lvl="1" eaLnBrk="1" hangingPunct="1"/>
            <a:r>
              <a:rPr lang="en-US" altLang="en-US" sz="1800"/>
              <a:t>Openings in PTH’s/Vias are etch pits or plating voids and often occur because the following manufacturing processes are not optimized:</a:t>
            </a:r>
          </a:p>
          <a:p>
            <a:pPr lvl="2" eaLnBrk="1" hangingPunct="1"/>
            <a:r>
              <a:rPr lang="en-US" altLang="en-US" sz="1600"/>
              <a:t>Drilling </a:t>
            </a:r>
          </a:p>
          <a:p>
            <a:pPr lvl="2" eaLnBrk="1" hangingPunct="1"/>
            <a:r>
              <a:rPr lang="en-US" altLang="en-US" sz="1600"/>
              <a:t>Desmear/Etchback </a:t>
            </a:r>
          </a:p>
          <a:p>
            <a:pPr lvl="2" eaLnBrk="1" hangingPunct="1"/>
            <a:r>
              <a:rPr lang="en-US" altLang="en-US" sz="1600"/>
              <a:t>Electroless copper plating or direct metallization </a:t>
            </a:r>
          </a:p>
          <a:p>
            <a:pPr lvl="2" eaLnBrk="1" hangingPunct="1"/>
            <a:r>
              <a:rPr lang="en-US" altLang="en-US" sz="1600"/>
              <a:t>Electrolytic copper plating </a:t>
            </a:r>
          </a:p>
          <a:p>
            <a:pPr lvl="2" eaLnBrk="1" hangingPunct="1"/>
            <a:r>
              <a:rPr lang="en-US" altLang="en-US" sz="1600"/>
              <a:t>Tin resist deposition </a:t>
            </a:r>
          </a:p>
          <a:p>
            <a:pPr lvl="2" eaLnBrk="1" hangingPunct="1"/>
            <a:r>
              <a:rPr lang="en-US" altLang="en-US" sz="1600"/>
              <a:t>Etching</a:t>
            </a:r>
          </a:p>
          <a:p>
            <a:pPr lvl="1" eaLnBrk="1" hangingPunct="1"/>
            <a:r>
              <a:rPr lang="en-US" altLang="en-US" sz="1800"/>
              <a:t>Openings can also occur due to poor design (i.e., single-sided tenting of vias, resulting in entrapment of etchant chemicals) </a:t>
            </a:r>
          </a:p>
          <a:p>
            <a:pPr eaLnBrk="1" hangingPunct="1"/>
            <a:endParaRPr lang="en-US" altLang="en-US" sz="3200"/>
          </a:p>
        </p:txBody>
      </p:sp>
      <p:sp>
        <p:nvSpPr>
          <p:cNvPr id="178179" name="Rectangle 3">
            <a:extLst>
              <a:ext uri="{FF2B5EF4-FFF2-40B4-BE49-F238E27FC236}">
                <a16:creationId xmlns:a16="http://schemas.microsoft.com/office/drawing/2014/main" id="{8176842F-2AD3-4CD6-96FF-2BC2EA0C3B5D}"/>
              </a:ext>
            </a:extLst>
          </p:cNvPr>
          <p:cNvSpPr>
            <a:spLocks noChangeArrowheads="1"/>
          </p:cNvSpPr>
          <p:nvPr/>
        </p:nvSpPr>
        <p:spPr bwMode="auto">
          <a:xfrm>
            <a:off x="150813" y="6022975"/>
            <a:ext cx="1181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Bhandarkar, S. M., et al. "Influence of selected design variables on thermo-mechanical stress distributions in plated-through-hole structures." Journal of Electronic Packaging 114.1 (1992): 8-13.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a:extLst>
              <a:ext uri="{FF2B5EF4-FFF2-40B4-BE49-F238E27FC236}">
                <a16:creationId xmlns:a16="http://schemas.microsoft.com/office/drawing/2014/main" id="{655DB509-3FE5-4721-8EF5-93A5134CEEAF}"/>
              </a:ext>
            </a:extLst>
          </p:cNvPr>
          <p:cNvSpPr>
            <a:spLocks noGrp="1" noChangeArrowheads="1"/>
          </p:cNvSpPr>
          <p:nvPr>
            <p:ph type="title"/>
          </p:nvPr>
        </p:nvSpPr>
        <p:spPr/>
        <p:txBody>
          <a:bodyPr/>
          <a:lstStyle/>
          <a:p>
            <a:r>
              <a:rPr lang="en-US" altLang="en-US">
                <a:cs typeface="Times New Roman" panose="02020603050405020304" pitchFamily="18" charset="0"/>
              </a:rPr>
              <a:t>General Methods for Reliability Prediction</a:t>
            </a:r>
          </a:p>
        </p:txBody>
      </p:sp>
      <p:sp>
        <p:nvSpPr>
          <p:cNvPr id="352258" name="Content Placeholder 2">
            <a:extLst>
              <a:ext uri="{FF2B5EF4-FFF2-40B4-BE49-F238E27FC236}">
                <a16:creationId xmlns:a16="http://schemas.microsoft.com/office/drawing/2014/main" id="{867571F5-DE38-4DE5-B8AF-5A418974F6E7}"/>
              </a:ext>
            </a:extLst>
          </p:cNvPr>
          <p:cNvSpPr>
            <a:spLocks noGrp="1" noChangeArrowheads="1"/>
          </p:cNvSpPr>
          <p:nvPr>
            <p:ph idx="1"/>
          </p:nvPr>
        </p:nvSpPr>
        <p:spPr/>
        <p:txBody>
          <a:bodyPr/>
          <a:lstStyle/>
          <a:p>
            <a:r>
              <a:rPr lang="en-US" altLang="en-US">
                <a:cs typeface="Times New Roman" panose="02020603050405020304" pitchFamily="18" charset="0"/>
              </a:rPr>
              <a:t>Handbooks</a:t>
            </a:r>
          </a:p>
          <a:p>
            <a:r>
              <a:rPr lang="en-US" altLang="en-US">
                <a:cs typeface="Times New Roman" panose="02020603050405020304" pitchFamily="18" charset="0"/>
              </a:rPr>
              <a:t>Field data analysis </a:t>
            </a:r>
          </a:p>
          <a:p>
            <a:r>
              <a:rPr lang="en-US" altLang="en-US">
                <a:cs typeface="Times New Roman" panose="02020603050405020304" pitchFamily="18" charset="0"/>
              </a:rPr>
              <a:t>Similarity analysis</a:t>
            </a:r>
          </a:p>
          <a:p>
            <a:r>
              <a:rPr lang="en-US" altLang="en-US">
                <a:cs typeface="Times New Roman" panose="02020603050405020304" pitchFamily="18" charset="0"/>
              </a:rPr>
              <a:t>Test data analysis</a:t>
            </a:r>
          </a:p>
          <a:p>
            <a:r>
              <a:rPr lang="en-US" altLang="en-US">
                <a:cs typeface="Times New Roman" panose="02020603050405020304" pitchFamily="18" charset="0"/>
              </a:rPr>
              <a:t>Load-damage simulation analysis (Physics of Failure)</a:t>
            </a:r>
          </a:p>
          <a:p>
            <a:endParaRPr lang="en-US" altLang="en-US">
              <a:cs typeface="Times New Roman" panose="02020603050405020304" pitchFamily="18" charset="0"/>
            </a:endParaRPr>
          </a:p>
        </p:txBody>
      </p:sp>
      <p:sp>
        <p:nvSpPr>
          <p:cNvPr id="352259" name="Slide Number Placeholder 3">
            <a:extLst>
              <a:ext uri="{FF2B5EF4-FFF2-40B4-BE49-F238E27FC236}">
                <a16:creationId xmlns:a16="http://schemas.microsoft.com/office/drawing/2014/main" id="{D80535F4-5A1F-475E-AB2A-9BAE5BF6E281}"/>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F78F43B7-A1FA-4EF4-9924-789321F5F612}" type="slidenum">
              <a:rPr lang="en-US" altLang="en-US" sz="1200">
                <a:solidFill>
                  <a:srgbClr val="898989"/>
                </a:solidFill>
              </a:rPr>
              <a:pPr algn="r" eaLnBrk="1" hangingPunct="1">
                <a:spcBef>
                  <a:spcPct val="0"/>
                </a:spcBef>
                <a:buFontTx/>
                <a:buNone/>
              </a:pPr>
              <a:t>13</a:t>
            </a:fld>
            <a:endParaRPr lang="en-US" altLang="en-US" sz="1200">
              <a:solidFill>
                <a:srgbClr val="898989"/>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554B6A7D-4F60-4381-93BB-5D29576E3C63}"/>
              </a:ext>
            </a:extLst>
          </p:cNvPr>
          <p:cNvSpPr>
            <a:spLocks noGrp="1" noChangeArrowheads="1"/>
          </p:cNvSpPr>
          <p:nvPr>
            <p:ph type="title"/>
          </p:nvPr>
        </p:nvSpPr>
        <p:spPr>
          <a:xfrm>
            <a:off x="2106613" y="373063"/>
            <a:ext cx="7956550" cy="4000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3. PTH/Via Wall-Pad Separation</a:t>
            </a:r>
          </a:p>
        </p:txBody>
      </p:sp>
      <p:pic>
        <p:nvPicPr>
          <p:cNvPr id="179202" name="Picture 3" descr="DIMM connector, pin 15, Board 8 (500x)">
            <a:extLst>
              <a:ext uri="{FF2B5EF4-FFF2-40B4-BE49-F238E27FC236}">
                <a16:creationId xmlns:a16="http://schemas.microsoft.com/office/drawing/2014/main" id="{40A6C706-51C6-4CF7-ADE6-1FC237757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50" y="1711325"/>
            <a:ext cx="406717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4" descr="Board X, J17, Row 2, Pin 9 (200x)">
            <a:extLst>
              <a:ext uri="{FF2B5EF4-FFF2-40B4-BE49-F238E27FC236}">
                <a16:creationId xmlns:a16="http://schemas.microsoft.com/office/drawing/2014/main" id="{CA4F96A8-3998-4E2F-A67C-FA9AD92E3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1706563"/>
            <a:ext cx="35734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5">
            <a:extLst>
              <a:ext uri="{FF2B5EF4-FFF2-40B4-BE49-F238E27FC236}">
                <a16:creationId xmlns:a16="http://schemas.microsoft.com/office/drawing/2014/main" id="{30818E7E-888B-4EE6-A8C4-AB955E41820F}"/>
              </a:ext>
            </a:extLst>
          </p:cNvPr>
          <p:cNvSpPr txBox="1">
            <a:spLocks noChangeArrowheads="1"/>
          </p:cNvSpPr>
          <p:nvPr/>
        </p:nvSpPr>
        <p:spPr bwMode="auto">
          <a:xfrm>
            <a:off x="4832350" y="4338638"/>
            <a:ext cx="27114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rgbClr val="FFFF00"/>
                </a:solidFill>
              </a:rPr>
              <a:t>Wall-Pad Separation</a:t>
            </a:r>
          </a:p>
        </p:txBody>
      </p:sp>
      <p:sp>
        <p:nvSpPr>
          <p:cNvPr id="179205" name="Line 6">
            <a:extLst>
              <a:ext uri="{FF2B5EF4-FFF2-40B4-BE49-F238E27FC236}">
                <a16:creationId xmlns:a16="http://schemas.microsoft.com/office/drawing/2014/main" id="{30CEEBF3-7890-4428-AAEB-04A34854074E}"/>
              </a:ext>
            </a:extLst>
          </p:cNvPr>
          <p:cNvSpPr>
            <a:spLocks noChangeShapeType="1"/>
          </p:cNvSpPr>
          <p:nvPr/>
        </p:nvSpPr>
        <p:spPr bwMode="auto">
          <a:xfrm flipV="1">
            <a:off x="7504113" y="3430588"/>
            <a:ext cx="666750" cy="942975"/>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79206" name="Line 7">
            <a:extLst>
              <a:ext uri="{FF2B5EF4-FFF2-40B4-BE49-F238E27FC236}">
                <a16:creationId xmlns:a16="http://schemas.microsoft.com/office/drawing/2014/main" id="{EEEA64AF-8C91-4DB0-9459-86729AEDAFD6}"/>
              </a:ext>
            </a:extLst>
          </p:cNvPr>
          <p:cNvSpPr>
            <a:spLocks noChangeShapeType="1"/>
          </p:cNvSpPr>
          <p:nvPr/>
        </p:nvSpPr>
        <p:spPr bwMode="auto">
          <a:xfrm flipH="1" flipV="1">
            <a:off x="3765550" y="3335338"/>
            <a:ext cx="1046163" cy="1044575"/>
          </a:xfrm>
          <a:prstGeom prst="line">
            <a:avLst/>
          </a:prstGeom>
          <a:noFill/>
          <a:ln w="28575">
            <a:solidFill>
              <a:srgbClr val="FFFF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79207" name="Text Box 8">
            <a:extLst>
              <a:ext uri="{FF2B5EF4-FFF2-40B4-BE49-F238E27FC236}">
                <a16:creationId xmlns:a16="http://schemas.microsoft.com/office/drawing/2014/main" id="{1853CC1E-0C9F-4025-B1B6-7F804BF4B416}"/>
              </a:ext>
            </a:extLst>
          </p:cNvPr>
          <p:cNvSpPr txBox="1">
            <a:spLocks noChangeArrowheads="1"/>
          </p:cNvSpPr>
          <p:nvPr/>
        </p:nvSpPr>
        <p:spPr bwMode="auto">
          <a:xfrm>
            <a:off x="2159000" y="4930775"/>
            <a:ext cx="393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rPr>
              <a:t>Optical micrograph of cross section perpendicular to the PTH axis</a:t>
            </a:r>
          </a:p>
        </p:txBody>
      </p:sp>
      <p:sp>
        <p:nvSpPr>
          <p:cNvPr id="179208" name="Text Box 9">
            <a:extLst>
              <a:ext uri="{FF2B5EF4-FFF2-40B4-BE49-F238E27FC236}">
                <a16:creationId xmlns:a16="http://schemas.microsoft.com/office/drawing/2014/main" id="{2F2076F8-D8F2-42CE-8250-D567DA955F4E}"/>
              </a:ext>
            </a:extLst>
          </p:cNvPr>
          <p:cNvSpPr txBox="1">
            <a:spLocks noChangeArrowheads="1"/>
          </p:cNvSpPr>
          <p:nvPr/>
        </p:nvSpPr>
        <p:spPr bwMode="auto">
          <a:xfrm>
            <a:off x="6273800" y="4924425"/>
            <a:ext cx="393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rPr>
              <a:t>Optical micrograph of cross section parallel to the PTH axis</a:t>
            </a:r>
          </a:p>
        </p:txBody>
      </p:sp>
      <p:sp>
        <p:nvSpPr>
          <p:cNvPr id="179209" name="Rectangle 9">
            <a:extLst>
              <a:ext uri="{FF2B5EF4-FFF2-40B4-BE49-F238E27FC236}">
                <a16:creationId xmlns:a16="http://schemas.microsoft.com/office/drawing/2014/main" id="{C65007B7-3766-426F-A185-073E57C86B36}"/>
              </a:ext>
            </a:extLst>
          </p:cNvPr>
          <p:cNvSpPr>
            <a:spLocks noChangeArrowheads="1"/>
          </p:cNvSpPr>
          <p:nvPr/>
        </p:nvSpPr>
        <p:spPr bwMode="auto">
          <a:xfrm>
            <a:off x="150813" y="6022975"/>
            <a:ext cx="1181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Bhandarkar, S. M., et al. "Influence of selected design variables on thermo-mechanical stress distributions in plated-through-hole structures." Journal of Electronic Packaging 114.1 (1992): 8-13.</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81A49717-E4A2-44FD-BC7F-DF9BF15E17D9}"/>
              </a:ext>
            </a:extLst>
          </p:cNvPr>
          <p:cNvSpPr>
            <a:spLocks noGrp="1" noChangeArrowheads="1"/>
          </p:cNvSpPr>
          <p:nvPr>
            <p:ph type="title"/>
          </p:nvPr>
        </p:nvSpPr>
        <p:spPr>
          <a:xfrm>
            <a:off x="2106613" y="373063"/>
            <a:ext cx="7956550" cy="371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PTH/Via Wall-Pad Separation</a:t>
            </a:r>
          </a:p>
        </p:txBody>
      </p:sp>
      <p:sp>
        <p:nvSpPr>
          <p:cNvPr id="180226" name="Rectangle 3">
            <a:extLst>
              <a:ext uri="{FF2B5EF4-FFF2-40B4-BE49-F238E27FC236}">
                <a16:creationId xmlns:a16="http://schemas.microsoft.com/office/drawing/2014/main" id="{1858CECA-C862-494E-9000-CF7AAF428A9D}"/>
              </a:ext>
            </a:extLst>
          </p:cNvPr>
          <p:cNvSpPr>
            <a:spLocks noGrp="1" noChangeArrowheads="1"/>
          </p:cNvSpPr>
          <p:nvPr>
            <p:ph type="body" idx="1"/>
          </p:nvPr>
        </p:nvSpPr>
        <p:spPr>
          <a:xfrm>
            <a:off x="2144713" y="1101725"/>
            <a:ext cx="7913687" cy="4729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a:t>Failure Mode</a:t>
            </a:r>
          </a:p>
          <a:p>
            <a:pPr lvl="1" eaLnBrk="1" hangingPunct="1">
              <a:lnSpc>
                <a:spcPct val="90000"/>
              </a:lnSpc>
            </a:pPr>
            <a:r>
              <a:rPr lang="en-US" altLang="en-US" sz="1800"/>
              <a:t>Intermittent or complete electrical open</a:t>
            </a:r>
          </a:p>
          <a:p>
            <a:pPr eaLnBrk="1" hangingPunct="1">
              <a:lnSpc>
                <a:spcPct val="90000"/>
              </a:lnSpc>
            </a:pPr>
            <a:r>
              <a:rPr lang="en-US" altLang="en-US"/>
              <a:t>Failure History</a:t>
            </a:r>
          </a:p>
          <a:p>
            <a:pPr lvl="1" eaLnBrk="1" hangingPunct="1">
              <a:lnSpc>
                <a:spcPct val="90000"/>
              </a:lnSpc>
            </a:pPr>
            <a:r>
              <a:rPr lang="en-US" altLang="en-US" sz="1800"/>
              <a:t>Will primarily only occur during assembly</a:t>
            </a:r>
          </a:p>
          <a:p>
            <a:pPr eaLnBrk="1" hangingPunct="1">
              <a:lnSpc>
                <a:spcPct val="90000"/>
              </a:lnSpc>
            </a:pPr>
            <a:r>
              <a:rPr lang="en-US" altLang="en-US"/>
              <a:t>Root-Causes</a:t>
            </a:r>
          </a:p>
          <a:p>
            <a:pPr lvl="1" eaLnBrk="1" hangingPunct="1">
              <a:lnSpc>
                <a:spcPct val="90000"/>
              </a:lnSpc>
            </a:pPr>
            <a:r>
              <a:rPr lang="en-US" altLang="en-US" sz="1800"/>
              <a:t>Insufficient Curing of Resin. </a:t>
            </a:r>
          </a:p>
          <a:p>
            <a:pPr lvl="1" eaLnBrk="1" hangingPunct="1">
              <a:lnSpc>
                <a:spcPct val="90000"/>
              </a:lnSpc>
            </a:pPr>
            <a:r>
              <a:rPr lang="en-US" altLang="en-US" sz="1800"/>
              <a:t>Outgassing of absorbed moisture </a:t>
            </a:r>
          </a:p>
          <a:p>
            <a:pPr lvl="1" eaLnBrk="1" hangingPunct="1">
              <a:lnSpc>
                <a:spcPct val="90000"/>
              </a:lnSpc>
            </a:pPr>
            <a:r>
              <a:rPr lang="en-US" altLang="en-US" sz="1800"/>
              <a:t>Excessive temperatures during assembly</a:t>
            </a:r>
          </a:p>
          <a:p>
            <a:pPr lvl="1" eaLnBrk="1" hangingPunct="1">
              <a:lnSpc>
                <a:spcPct val="90000"/>
              </a:lnSpc>
            </a:pPr>
            <a:r>
              <a:rPr lang="en-US" altLang="en-US" sz="1800"/>
              <a:t>Resin CTE or Resin Tg below specification</a:t>
            </a:r>
          </a:p>
          <a:p>
            <a:pPr lvl="1" eaLnBrk="1" hangingPunct="1">
              <a:lnSpc>
                <a:spcPct val="90000"/>
              </a:lnSpc>
            </a:pPr>
            <a:r>
              <a:rPr lang="en-US" altLang="en-US" sz="1800"/>
              <a:t>Number of nonfunctional lands (only useful for failures during assembly)</a:t>
            </a:r>
          </a:p>
          <a:p>
            <a:pPr lvl="1" eaLnBrk="1" hangingPunct="1">
              <a:lnSpc>
                <a:spcPct val="90000"/>
              </a:lnSpc>
            </a:pPr>
            <a:r>
              <a:rPr lang="en-US" altLang="en-US" sz="1800"/>
              <a:t>Drilling process resulting in poor hole quality </a:t>
            </a:r>
          </a:p>
          <a:p>
            <a:pPr lvl="1" eaLnBrk="1" hangingPunct="1">
              <a:lnSpc>
                <a:spcPct val="90000"/>
              </a:lnSpc>
            </a:pPr>
            <a:r>
              <a:rPr lang="en-US" altLang="en-US" sz="1800"/>
              <a:t>Insufficient desmearing process. </a:t>
            </a:r>
          </a:p>
          <a:p>
            <a:pPr lvl="1" eaLnBrk="1" hangingPunct="1">
              <a:lnSpc>
                <a:spcPct val="90000"/>
              </a:lnSpc>
            </a:pPr>
            <a:r>
              <a:rPr lang="en-US" altLang="en-US" sz="1800"/>
              <a:t>Substandard processes or materials in electroless copper plating</a:t>
            </a:r>
          </a:p>
        </p:txBody>
      </p:sp>
      <p:sp>
        <p:nvSpPr>
          <p:cNvPr id="180227" name="Rectangle 3">
            <a:extLst>
              <a:ext uri="{FF2B5EF4-FFF2-40B4-BE49-F238E27FC236}">
                <a16:creationId xmlns:a16="http://schemas.microsoft.com/office/drawing/2014/main" id="{29B7702B-C663-4247-97DD-476EC203454D}"/>
              </a:ext>
            </a:extLst>
          </p:cNvPr>
          <p:cNvSpPr>
            <a:spLocks noChangeArrowheads="1"/>
          </p:cNvSpPr>
          <p:nvPr/>
        </p:nvSpPr>
        <p:spPr bwMode="auto">
          <a:xfrm>
            <a:off x="150813" y="6022975"/>
            <a:ext cx="1181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Bhandarkar, S. M., et al. "Influence of selected design variables on thermo-mechanical stress distributions in plated-through-hole structures." Journal of Electronic Packaging 114.1 (1992): 8-13.</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a:extLst>
              <a:ext uri="{FF2B5EF4-FFF2-40B4-BE49-F238E27FC236}">
                <a16:creationId xmlns:a16="http://schemas.microsoft.com/office/drawing/2014/main" id="{CEF8FD46-A54F-42CA-AE81-6FAD4F05F817}"/>
              </a:ext>
            </a:extLst>
          </p:cNvPr>
          <p:cNvSpPr>
            <a:spLocks noGrp="1" noChangeArrowheads="1"/>
          </p:cNvSpPr>
          <p:nvPr>
            <p:ph type="title"/>
          </p:nvPr>
        </p:nvSpPr>
        <p:spPr>
          <a:xfrm>
            <a:off x="2209800" y="762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Failure Mechanisms due to Handling</a:t>
            </a:r>
          </a:p>
        </p:txBody>
      </p:sp>
      <p:sp>
        <p:nvSpPr>
          <p:cNvPr id="181250" name="Rectangle 3">
            <a:extLst>
              <a:ext uri="{FF2B5EF4-FFF2-40B4-BE49-F238E27FC236}">
                <a16:creationId xmlns:a16="http://schemas.microsoft.com/office/drawing/2014/main" id="{DA1EE88A-36E3-4405-A3A6-DFFF48E066A8}"/>
              </a:ext>
            </a:extLst>
          </p:cNvPr>
          <p:cNvSpPr>
            <a:spLocks noGrp="1" noChangeArrowheads="1"/>
          </p:cNvSpPr>
          <p:nvPr>
            <p:ph type="body" idx="1"/>
          </p:nvPr>
        </p:nvSpPr>
        <p:spPr>
          <a:xfrm>
            <a:off x="1230313" y="1511300"/>
            <a:ext cx="10193337" cy="47307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Affects leadless components</a:t>
            </a:r>
          </a:p>
          <a:p>
            <a:pPr lvl="1" eaLnBrk="1" hangingPunct="1"/>
            <a:r>
              <a:rPr lang="en-US" altLang="en-US"/>
              <a:t>Ball grid arrays (BGAs), Flip Chip on Board</a:t>
            </a:r>
          </a:p>
          <a:p>
            <a:pPr eaLnBrk="1" hangingPunct="1"/>
            <a:r>
              <a:rPr lang="en-US" altLang="en-US"/>
              <a:t>Affects brittle components</a:t>
            </a:r>
          </a:p>
          <a:p>
            <a:pPr eaLnBrk="1" hangingPunct="1"/>
            <a:r>
              <a:rPr lang="en-US" altLang="en-US"/>
              <a:t>Insidious</a:t>
            </a:r>
          </a:p>
          <a:p>
            <a:pPr lvl="1" eaLnBrk="1" hangingPunct="1"/>
            <a:r>
              <a:rPr lang="en-US" altLang="en-US"/>
              <a:t>Failures due to handling tend to difficult to screen and intermittent in nature</a:t>
            </a:r>
          </a:p>
          <a:p>
            <a:pPr lvl="1" eaLnBrk="1" hangingPunct="1"/>
            <a:r>
              <a:rPr lang="en-US" altLang="en-US"/>
              <a:t>Often occur after testing</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E9121F49-B59C-4270-8DDB-0CB72210CE4D}"/>
              </a:ext>
            </a:extLst>
          </p:cNvPr>
          <p:cNvSpPr>
            <a:spLocks noGrp="1" noChangeArrowheads="1"/>
          </p:cNvSpPr>
          <p:nvPr>
            <p:ph type="title"/>
          </p:nvPr>
        </p:nvSpPr>
        <p:spPr>
          <a:xfrm>
            <a:off x="2106613" y="373063"/>
            <a:ext cx="7956550" cy="4000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When Do Handling Failures Occur?</a:t>
            </a:r>
          </a:p>
        </p:txBody>
      </p:sp>
      <p:sp>
        <p:nvSpPr>
          <p:cNvPr id="182274" name="Rectangle 3">
            <a:extLst>
              <a:ext uri="{FF2B5EF4-FFF2-40B4-BE49-F238E27FC236}">
                <a16:creationId xmlns:a16="http://schemas.microsoft.com/office/drawing/2014/main" id="{02A75BDE-EB45-4ED4-99D7-C6608DEBF795}"/>
              </a:ext>
            </a:extLst>
          </p:cNvPr>
          <p:cNvSpPr>
            <a:spLocks noGrp="1" noChangeArrowheads="1"/>
          </p:cNvSpPr>
          <p:nvPr>
            <p:ph type="body" idx="1"/>
          </p:nvPr>
        </p:nvSpPr>
        <p:spPr>
          <a:xfrm>
            <a:off x="2209800" y="1371600"/>
            <a:ext cx="7772400" cy="44926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en-US" altLang="en-US" sz="2000"/>
              <a:t>Assembly</a:t>
            </a:r>
          </a:p>
          <a:p>
            <a:pPr lvl="1" eaLnBrk="1" hangingPunct="1">
              <a:lnSpc>
                <a:spcPct val="90000"/>
              </a:lnSpc>
            </a:pPr>
            <a:r>
              <a:rPr lang="en-US" altLang="en-US" sz="1600"/>
              <a:t>Transfer of product between lines; during rework</a:t>
            </a:r>
          </a:p>
          <a:p>
            <a:pPr eaLnBrk="1" hangingPunct="1">
              <a:lnSpc>
                <a:spcPct val="90000"/>
              </a:lnSpc>
            </a:pPr>
            <a:r>
              <a:rPr lang="en-US" altLang="en-US" sz="2000"/>
              <a:t>Heatsink Attachment</a:t>
            </a:r>
          </a:p>
          <a:p>
            <a:pPr lvl="1" eaLnBrk="1" hangingPunct="1">
              <a:lnSpc>
                <a:spcPct val="90000"/>
              </a:lnSpc>
            </a:pPr>
            <a:r>
              <a:rPr lang="en-US" altLang="en-US" sz="1600"/>
              <a:t>Use of screws</a:t>
            </a:r>
          </a:p>
          <a:p>
            <a:pPr eaLnBrk="1" hangingPunct="1">
              <a:lnSpc>
                <a:spcPct val="90000"/>
              </a:lnSpc>
            </a:pPr>
            <a:r>
              <a:rPr lang="en-US" altLang="en-US" sz="2000"/>
              <a:t>Connector Insertion</a:t>
            </a:r>
          </a:p>
          <a:p>
            <a:pPr lvl="1" eaLnBrk="1" hangingPunct="1">
              <a:lnSpc>
                <a:spcPct val="90000"/>
              </a:lnSpc>
            </a:pPr>
            <a:r>
              <a:rPr lang="en-US" altLang="en-US" sz="1600"/>
              <a:t>Large press-fit connectors; daughter boards into mother boards</a:t>
            </a:r>
          </a:p>
          <a:p>
            <a:pPr eaLnBrk="1" hangingPunct="1">
              <a:lnSpc>
                <a:spcPct val="90000"/>
              </a:lnSpc>
            </a:pPr>
            <a:r>
              <a:rPr lang="en-US" altLang="en-US" sz="2000"/>
              <a:t>Electrical Testing</a:t>
            </a:r>
          </a:p>
          <a:p>
            <a:pPr lvl="1" eaLnBrk="1" hangingPunct="1">
              <a:lnSpc>
                <a:spcPct val="90000"/>
              </a:lnSpc>
            </a:pPr>
            <a:r>
              <a:rPr lang="en-US" altLang="en-US" sz="1600"/>
              <a:t>Bed-of-Nails testing can bend local areas</a:t>
            </a:r>
          </a:p>
          <a:p>
            <a:pPr eaLnBrk="1" hangingPunct="1">
              <a:lnSpc>
                <a:spcPct val="90000"/>
              </a:lnSpc>
            </a:pPr>
            <a:r>
              <a:rPr lang="en-US" altLang="en-US" sz="2000"/>
              <a:t>Packaging</a:t>
            </a:r>
          </a:p>
          <a:p>
            <a:pPr eaLnBrk="1" hangingPunct="1">
              <a:lnSpc>
                <a:spcPct val="90000"/>
              </a:lnSpc>
            </a:pPr>
            <a:r>
              <a:rPr lang="en-US" altLang="en-US" sz="2000"/>
              <a:t>Transportation</a:t>
            </a:r>
          </a:p>
          <a:p>
            <a:pPr eaLnBrk="1" hangingPunct="1">
              <a:lnSpc>
                <a:spcPct val="90000"/>
              </a:lnSpc>
            </a:pPr>
            <a:r>
              <a:rPr lang="en-US" altLang="en-US" sz="2000"/>
              <a:t>Customer Site</a:t>
            </a:r>
          </a:p>
          <a:p>
            <a:pPr lvl="1" eaLnBrk="1" hangingPunct="1">
              <a:lnSpc>
                <a:spcPct val="90000"/>
              </a:lnSpc>
            </a:pPr>
            <a:r>
              <a:rPr lang="en-US" altLang="en-US" sz="1600"/>
              <a:t>Slot insertion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752612B4-4986-4259-848B-DB827C329AF9}"/>
              </a:ext>
            </a:extLst>
          </p:cNvPr>
          <p:cNvSpPr>
            <a:spLocks noGrp="1" noChangeArrowheads="1"/>
          </p:cNvSpPr>
          <p:nvPr>
            <p:ph type="title"/>
          </p:nvPr>
        </p:nvSpPr>
        <p:spPr>
          <a:xfrm>
            <a:off x="1905000" y="304800"/>
            <a:ext cx="83820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Evidence of Damage Due to Handling -- BGAs</a:t>
            </a:r>
          </a:p>
        </p:txBody>
      </p:sp>
      <p:pic>
        <p:nvPicPr>
          <p:cNvPr id="183298" name="Picture 3" descr="Intermetallic and Solder">
            <a:extLst>
              <a:ext uri="{FF2B5EF4-FFF2-40B4-BE49-F238E27FC236}">
                <a16:creationId xmlns:a16="http://schemas.microsoft.com/office/drawing/2014/main" id="{A3E66C5A-310F-4E73-AC1A-EDDCE325F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76400"/>
            <a:ext cx="575945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4">
            <a:extLst>
              <a:ext uri="{FF2B5EF4-FFF2-40B4-BE49-F238E27FC236}">
                <a16:creationId xmlns:a16="http://schemas.microsoft.com/office/drawing/2014/main" id="{7BC29A4C-EF0C-4CBE-9CBA-E1FC71B7B019}"/>
              </a:ext>
            </a:extLst>
          </p:cNvPr>
          <p:cNvSpPr txBox="1">
            <a:spLocks noChangeArrowheads="1"/>
          </p:cNvSpPr>
          <p:nvPr/>
        </p:nvSpPr>
        <p:spPr bwMode="auto">
          <a:xfrm>
            <a:off x="6705600" y="2362200"/>
            <a:ext cx="1781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rgbClr val="66FF33"/>
                </a:solidFill>
              </a:rPr>
              <a:t>BGA Bond Pad</a:t>
            </a:r>
          </a:p>
        </p:txBody>
      </p:sp>
      <p:sp>
        <p:nvSpPr>
          <p:cNvPr id="183300" name="Text Box 5">
            <a:extLst>
              <a:ext uri="{FF2B5EF4-FFF2-40B4-BE49-F238E27FC236}">
                <a16:creationId xmlns:a16="http://schemas.microsoft.com/office/drawing/2014/main" id="{35725046-3CA9-4F2D-B1C7-AAA395025ED9}"/>
              </a:ext>
            </a:extLst>
          </p:cNvPr>
          <p:cNvSpPr txBox="1">
            <a:spLocks noChangeArrowheads="1"/>
          </p:cNvSpPr>
          <p:nvPr/>
        </p:nvSpPr>
        <p:spPr bwMode="auto">
          <a:xfrm>
            <a:off x="6477000" y="4191000"/>
            <a:ext cx="1933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accent2"/>
                </a:solidFill>
              </a:rPr>
              <a:t>BGA Solder Ball</a:t>
            </a:r>
          </a:p>
        </p:txBody>
      </p:sp>
      <p:sp>
        <p:nvSpPr>
          <p:cNvPr id="183301" name="Text Box 6">
            <a:extLst>
              <a:ext uri="{FF2B5EF4-FFF2-40B4-BE49-F238E27FC236}">
                <a16:creationId xmlns:a16="http://schemas.microsoft.com/office/drawing/2014/main" id="{A59A5C5C-EC29-465A-9F33-E54E2394465F}"/>
              </a:ext>
            </a:extLst>
          </p:cNvPr>
          <p:cNvSpPr txBox="1">
            <a:spLocks noChangeArrowheads="1"/>
          </p:cNvSpPr>
          <p:nvPr/>
        </p:nvSpPr>
        <p:spPr bwMode="auto">
          <a:xfrm>
            <a:off x="6858000" y="3048000"/>
            <a:ext cx="1290638"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a:solidFill>
                  <a:srgbClr val="CC6600"/>
                </a:solidFill>
              </a:rPr>
              <a:t>Intermetallic Layer</a:t>
            </a:r>
          </a:p>
        </p:txBody>
      </p:sp>
      <p:sp>
        <p:nvSpPr>
          <p:cNvPr id="183302" name="TextBox 1">
            <a:extLst>
              <a:ext uri="{FF2B5EF4-FFF2-40B4-BE49-F238E27FC236}">
                <a16:creationId xmlns:a16="http://schemas.microsoft.com/office/drawing/2014/main" id="{963D8270-2E98-47FB-97F6-0D119A33AD03}"/>
              </a:ext>
            </a:extLst>
          </p:cNvPr>
          <p:cNvSpPr txBox="1">
            <a:spLocks noChangeArrowheads="1"/>
          </p:cNvSpPr>
          <p:nvPr/>
        </p:nvSpPr>
        <p:spPr bwMode="auto">
          <a:xfrm>
            <a:off x="452438" y="6059488"/>
            <a:ext cx="1684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latin typeface="Arial" panose="020B0604020202020204" pitchFamily="34" charset="0"/>
              </a:rPr>
              <a:t>Ref: SEM Lab.</a:t>
            </a:r>
          </a:p>
        </p:txBody>
      </p:sp>
      <p:cxnSp>
        <p:nvCxnSpPr>
          <p:cNvPr id="4" name="Straight Connector 3">
            <a:extLst>
              <a:ext uri="{FF2B5EF4-FFF2-40B4-BE49-F238E27FC236}">
                <a16:creationId xmlns:a16="http://schemas.microsoft.com/office/drawing/2014/main" id="{2E82618E-F2B3-4454-A253-5DB7F7A33F3B}"/>
              </a:ext>
            </a:extLst>
          </p:cNvPr>
          <p:cNvCxnSpPr/>
          <p:nvPr/>
        </p:nvCxnSpPr>
        <p:spPr>
          <a:xfrm>
            <a:off x="3227388" y="5387975"/>
            <a:ext cx="815975"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3304" name="Text Box 5">
            <a:extLst>
              <a:ext uri="{FF2B5EF4-FFF2-40B4-BE49-F238E27FC236}">
                <a16:creationId xmlns:a16="http://schemas.microsoft.com/office/drawing/2014/main" id="{F459B309-D297-49CF-BAEE-C6DBE3AE416D}"/>
              </a:ext>
            </a:extLst>
          </p:cNvPr>
          <p:cNvSpPr txBox="1">
            <a:spLocks noChangeArrowheads="1"/>
          </p:cNvSpPr>
          <p:nvPr/>
        </p:nvSpPr>
        <p:spPr bwMode="auto">
          <a:xfrm>
            <a:off x="3265488" y="4906963"/>
            <a:ext cx="787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accent2"/>
                </a:solidFill>
              </a:rPr>
              <a:t>10µm</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993681C3-C20C-4459-89F3-FC4BD57944EE}"/>
              </a:ext>
            </a:extLst>
          </p:cNvPr>
          <p:cNvSpPr>
            <a:spLocks noGrp="1" noChangeArrowheads="1"/>
          </p:cNvSpPr>
          <p:nvPr>
            <p:ph type="title"/>
          </p:nvPr>
        </p:nvSpPr>
        <p:spPr>
          <a:xfrm>
            <a:off x="1981200" y="15240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Evidence of Damage – Ceramic Capacitors </a:t>
            </a:r>
          </a:p>
        </p:txBody>
      </p:sp>
      <p:pic>
        <p:nvPicPr>
          <p:cNvPr id="184322" name="Picture 3" descr="Cap-warp-crack">
            <a:extLst>
              <a:ext uri="{FF2B5EF4-FFF2-40B4-BE49-F238E27FC236}">
                <a16:creationId xmlns:a16="http://schemas.microsoft.com/office/drawing/2014/main" id="{7DCF3774-47C3-4432-81EC-55FE45BA4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338" y="1865313"/>
            <a:ext cx="327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3" name="Picture 4" descr="43-133repolish (200x)">
            <a:extLst>
              <a:ext uri="{FF2B5EF4-FFF2-40B4-BE49-F238E27FC236}">
                <a16:creationId xmlns:a16="http://schemas.microsoft.com/office/drawing/2014/main" id="{6E48ACE7-A50D-432E-AC30-EA57BF35A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87625"/>
            <a:ext cx="34925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Rectangle 1">
            <a:extLst>
              <a:ext uri="{FF2B5EF4-FFF2-40B4-BE49-F238E27FC236}">
                <a16:creationId xmlns:a16="http://schemas.microsoft.com/office/drawing/2014/main" id="{8A7C1AC2-5D18-4962-97A5-F7060E648386}"/>
              </a:ext>
            </a:extLst>
          </p:cNvPr>
          <p:cNvSpPr>
            <a:spLocks noChangeArrowheads="1"/>
          </p:cNvSpPr>
          <p:nvPr/>
        </p:nvSpPr>
        <p:spPr bwMode="auto">
          <a:xfrm>
            <a:off x="150813" y="5940425"/>
            <a:ext cx="1188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i="1">
                <a:solidFill>
                  <a:schemeClr val="tx1"/>
                </a:solidFill>
                <a:latin typeface="Arial" panose="020B0604020202020204" pitchFamily="34" charset="0"/>
              </a:rPr>
              <a:t>Keimasi, Mohammadreza, Michael H. Azarian, and Michael G. Pecht. "Flex Cracking of Multilayer Ceramic Capacitors Assembled With Pb-Free and Tin–Lead Solders." Device and Materials Reliability, IEEE Transactions on 8.1 (2008): 182-192.</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51DC501E-4D94-48FB-B054-9123198EFDBF}"/>
              </a:ext>
            </a:extLst>
          </p:cNvPr>
          <p:cNvSpPr>
            <a:spLocks noGrp="1" noChangeArrowheads="1"/>
          </p:cNvSpPr>
          <p:nvPr>
            <p:ph type="title"/>
          </p:nvPr>
        </p:nvSpPr>
        <p:spPr>
          <a:xfrm>
            <a:off x="1981200" y="152400"/>
            <a:ext cx="8229600" cy="533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Intermittent Failures</a:t>
            </a:r>
          </a:p>
        </p:txBody>
      </p:sp>
      <p:sp>
        <p:nvSpPr>
          <p:cNvPr id="185346" name="Rectangle 3">
            <a:extLst>
              <a:ext uri="{FF2B5EF4-FFF2-40B4-BE49-F238E27FC236}">
                <a16:creationId xmlns:a16="http://schemas.microsoft.com/office/drawing/2014/main" id="{9984ADB6-B87A-4FDA-A921-BA500ADB1347}"/>
              </a:ext>
            </a:extLst>
          </p:cNvPr>
          <p:cNvSpPr>
            <a:spLocks noGrp="1" noChangeArrowheads="1"/>
          </p:cNvSpPr>
          <p:nvPr>
            <p:ph type="body" idx="1"/>
          </p:nvPr>
        </p:nvSpPr>
        <p:spPr>
          <a:xfrm>
            <a:off x="846138" y="1676400"/>
            <a:ext cx="10387012" cy="3352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cs typeface="Times New Roman" panose="02020603050405020304" pitchFamily="18" charset="0"/>
              </a:rPr>
              <a:t>An intermittent failure is the loss of some function in a product for a limited period of time and subsequent recovery of the function.</a:t>
            </a:r>
            <a:r>
              <a:rPr lang="en-US" altLang="en-US"/>
              <a:t> </a:t>
            </a:r>
          </a:p>
          <a:p>
            <a:pPr eaLnBrk="1" hangingPunct="1"/>
            <a:r>
              <a:rPr lang="en-US" altLang="en-US">
                <a:cs typeface="Times New Roman" panose="02020603050405020304" pitchFamily="18" charset="0"/>
              </a:rPr>
              <a:t>If the failure is intermittent, the product’s performance before, during, or after an intermittent failure event may not be easily predicted, nor is it necessarily repeatable. </a:t>
            </a:r>
          </a:p>
          <a:p>
            <a:pPr eaLnBrk="1" hangingPunct="1"/>
            <a:r>
              <a:rPr lang="en-US" altLang="en-US">
                <a:cs typeface="Times New Roman" panose="02020603050405020304" pitchFamily="18" charset="0"/>
              </a:rPr>
              <a:t>However, an intermittent failure is often recurrent.</a:t>
            </a:r>
            <a:endParaRPr lang="en-US" altLang="en-US"/>
          </a:p>
        </p:txBody>
      </p:sp>
      <p:sp>
        <p:nvSpPr>
          <p:cNvPr id="185347" name="Rectangle 1">
            <a:extLst>
              <a:ext uri="{FF2B5EF4-FFF2-40B4-BE49-F238E27FC236}">
                <a16:creationId xmlns:a16="http://schemas.microsoft.com/office/drawing/2014/main" id="{1ECF21C9-6590-4870-9759-5BA67FAC25BC}"/>
              </a:ext>
            </a:extLst>
          </p:cNvPr>
          <p:cNvSpPr>
            <a:spLocks noChangeArrowheads="1"/>
          </p:cNvSpPr>
          <p:nvPr/>
        </p:nvSpPr>
        <p:spPr bwMode="auto">
          <a:xfrm>
            <a:off x="315913" y="5942013"/>
            <a:ext cx="1118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i="1">
                <a:solidFill>
                  <a:schemeClr val="tx1"/>
                </a:solidFill>
                <a:latin typeface="Arial" panose="020B0604020202020204" pitchFamily="34" charset="0"/>
              </a:rPr>
              <a:t>Ref: Qi, Haiyu, Sanka Ganesan, and Michael Pecht. "No-fault-found and intermittent failures in electronic products." Microelectronics Reliability 48.5 (2008): 663-674.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a:extLst>
              <a:ext uri="{FF2B5EF4-FFF2-40B4-BE49-F238E27FC236}">
                <a16:creationId xmlns:a16="http://schemas.microsoft.com/office/drawing/2014/main" id="{4625B4DA-185C-40EE-A03C-4A96CC6D4DA6}"/>
              </a:ext>
            </a:extLst>
          </p:cNvPr>
          <p:cNvSpPr>
            <a:spLocks noGrp="1" noChangeArrowheads="1"/>
          </p:cNvSpPr>
          <p:nvPr>
            <p:ph type="title"/>
          </p:nvPr>
        </p:nvSpPr>
        <p:spPr>
          <a:xfrm>
            <a:off x="1828800" y="457200"/>
            <a:ext cx="8229600" cy="71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No Fault Found</a:t>
            </a:r>
          </a:p>
        </p:txBody>
      </p:sp>
      <p:sp>
        <p:nvSpPr>
          <p:cNvPr id="187394" name="Rectangle 3">
            <a:extLst>
              <a:ext uri="{FF2B5EF4-FFF2-40B4-BE49-F238E27FC236}">
                <a16:creationId xmlns:a16="http://schemas.microsoft.com/office/drawing/2014/main" id="{97EC7EEA-9E77-4C33-8E15-4459CE1C04E3}"/>
              </a:ext>
            </a:extLst>
          </p:cNvPr>
          <p:cNvSpPr>
            <a:spLocks noGrp="1" noChangeArrowheads="1"/>
          </p:cNvSpPr>
          <p:nvPr>
            <p:ph type="body" idx="1"/>
          </p:nvPr>
        </p:nvSpPr>
        <p:spPr>
          <a:xfrm>
            <a:off x="319088" y="1127125"/>
            <a:ext cx="11634787" cy="48926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65138" lvl="1" indent="-290513" algn="just" eaLnBrk="1" hangingPunct="1">
              <a:buFontTx/>
              <a:buChar char="•"/>
            </a:pPr>
            <a:r>
              <a:rPr lang="en-US" altLang="en-US" sz="2000"/>
              <a:t>No-Fault-Found (NFF): Failure (fault) occurred or was reported to have occurred during product’s use. The product was tested to confirm the failure, but the testing showed “no faults” in the product.</a:t>
            </a:r>
          </a:p>
          <a:p>
            <a:pPr marL="465138" lvl="1" indent="-290513" algn="just" eaLnBrk="1" hangingPunct="1">
              <a:buFontTx/>
              <a:buChar char="•"/>
            </a:pPr>
            <a:endParaRPr lang="en-US" altLang="en-US" sz="2000"/>
          </a:p>
          <a:p>
            <a:pPr marL="465138" lvl="1" indent="-290513" algn="just" eaLnBrk="1" hangingPunct="1">
              <a:buFontTx/>
              <a:buChar char="•"/>
            </a:pPr>
            <a:r>
              <a:rPr lang="en-US" altLang="en-US" sz="2000"/>
              <a:t>Trouble-Not-Identified (TNI): A failure occurred or was reported to have occurred in service or in manufacturing of a product. But testing could not identify the failure mode.</a:t>
            </a:r>
          </a:p>
          <a:p>
            <a:pPr marL="465138" lvl="1" indent="-290513" eaLnBrk="1" hangingPunct="1">
              <a:buFontTx/>
              <a:buChar char="•"/>
            </a:pPr>
            <a:endParaRPr lang="en-US" altLang="en-US" sz="2000"/>
          </a:p>
          <a:p>
            <a:pPr marL="465138" lvl="1" indent="-290513" eaLnBrk="1" hangingPunct="1">
              <a:buFontTx/>
              <a:buChar char="•"/>
            </a:pPr>
            <a:r>
              <a:rPr lang="en-US" altLang="en-US" sz="2000"/>
              <a:t>Can-Not-Duplicate (CND): Failures that occurred during manufacture or field operation of a product cut could not be verified or assigned. </a:t>
            </a:r>
          </a:p>
          <a:p>
            <a:pPr marL="465138" lvl="1" indent="-290513" eaLnBrk="1" hangingPunct="1">
              <a:buFontTx/>
              <a:buChar char="•"/>
            </a:pPr>
            <a:endParaRPr lang="en-US" altLang="en-US" sz="2000"/>
          </a:p>
          <a:p>
            <a:pPr marL="465138" lvl="1" indent="-290513" eaLnBrk="1" hangingPunct="1">
              <a:buFontTx/>
              <a:buChar char="•"/>
            </a:pPr>
            <a:r>
              <a:rPr lang="en-US" altLang="en-US" sz="2000"/>
              <a:t>No-Problem-Found (NPF): A problem occurred or was reported to have occurred in the field or during manufacture, but the problem was not found during testing.</a:t>
            </a:r>
          </a:p>
          <a:p>
            <a:pPr marL="465138" lvl="1" indent="-290513" eaLnBrk="1" hangingPunct="1">
              <a:buFontTx/>
              <a:buChar char="•"/>
            </a:pPr>
            <a:endParaRPr lang="en-US" altLang="en-US" sz="2000"/>
          </a:p>
          <a:p>
            <a:pPr marL="465138" lvl="1" indent="-290513" eaLnBrk="1" hangingPunct="1">
              <a:buFontTx/>
              <a:buChar char="•"/>
            </a:pPr>
            <a:r>
              <a:rPr lang="en-US" altLang="en-US" sz="2000"/>
              <a:t>Retest-OK: A failure occurred or was reported to have occurred in a product. On retesting the product at the factory, test results indicated that there was no problem.</a:t>
            </a:r>
          </a:p>
        </p:txBody>
      </p:sp>
      <p:sp>
        <p:nvSpPr>
          <p:cNvPr id="187395" name="Rectangle 1">
            <a:extLst>
              <a:ext uri="{FF2B5EF4-FFF2-40B4-BE49-F238E27FC236}">
                <a16:creationId xmlns:a16="http://schemas.microsoft.com/office/drawing/2014/main" id="{9E085A04-23CD-4E32-ACE8-21B8BB79C2BB}"/>
              </a:ext>
            </a:extLst>
          </p:cNvPr>
          <p:cNvSpPr>
            <a:spLocks noChangeArrowheads="1"/>
          </p:cNvSpPr>
          <p:nvPr/>
        </p:nvSpPr>
        <p:spPr bwMode="auto">
          <a:xfrm>
            <a:off x="0" y="5953125"/>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i="1">
                <a:solidFill>
                  <a:schemeClr val="tx1"/>
                </a:solidFill>
                <a:latin typeface="Arial" panose="020B0604020202020204" pitchFamily="34" charset="0"/>
              </a:rPr>
              <a:t>Qi, Haiyu, Sanka Ganesan, and Michael Pecht. "No-fault-found and intermittent failures in electronic products." Microelectronics Reliability 48.5 (2008): 663-674.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2">
            <a:extLst>
              <a:ext uri="{FF2B5EF4-FFF2-40B4-BE49-F238E27FC236}">
                <a16:creationId xmlns:a16="http://schemas.microsoft.com/office/drawing/2014/main" id="{5127010A-2C68-4942-9703-CB5FA03C862F}"/>
              </a:ext>
            </a:extLst>
          </p:cNvPr>
          <p:cNvSpPr txBox="1">
            <a:spLocks noChangeArrowheads="1"/>
          </p:cNvSpPr>
          <p:nvPr/>
        </p:nvSpPr>
        <p:spPr bwMode="auto">
          <a:xfrm>
            <a:off x="1828800" y="182563"/>
            <a:ext cx="830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3200" b="1">
                <a:solidFill>
                  <a:schemeClr val="tx1"/>
                </a:solidFill>
              </a:rPr>
              <a:t>The Impact of Intermittents</a:t>
            </a:r>
            <a:endParaRPr lang="en-US" altLang="en-US" sz="3200">
              <a:solidFill>
                <a:schemeClr val="tx1"/>
              </a:solidFill>
            </a:endParaRPr>
          </a:p>
        </p:txBody>
      </p:sp>
      <p:sp>
        <p:nvSpPr>
          <p:cNvPr id="189442" name="Text Box 3">
            <a:extLst>
              <a:ext uri="{FF2B5EF4-FFF2-40B4-BE49-F238E27FC236}">
                <a16:creationId xmlns:a16="http://schemas.microsoft.com/office/drawing/2014/main" id="{D5BD0D84-C73A-4669-9194-CC0BD168DEC0}"/>
              </a:ext>
            </a:extLst>
          </p:cNvPr>
          <p:cNvSpPr txBox="1">
            <a:spLocks noChangeArrowheads="1"/>
          </p:cNvSpPr>
          <p:nvPr/>
        </p:nvSpPr>
        <p:spPr bwMode="auto">
          <a:xfrm>
            <a:off x="1133475" y="1057275"/>
            <a:ext cx="9952038"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9113" indent="-51911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buFont typeface="Wingdings" panose="05000000000000000000" pitchFamily="2" charset="2"/>
              <a:buChar char="Ø"/>
            </a:pPr>
            <a:r>
              <a:rPr lang="en-US" altLang="en-US" sz="2400">
                <a:solidFill>
                  <a:schemeClr val="tx1"/>
                </a:solidFill>
                <a:cs typeface="Times New Roman" panose="02020603050405020304" pitchFamily="18" charset="0"/>
              </a:rPr>
              <a:t>Can not determine root cause and thus the reason for the failure (NFF)</a:t>
            </a:r>
          </a:p>
          <a:p>
            <a:pPr>
              <a:buFont typeface="Wingdings" panose="05000000000000000000" pitchFamily="2" charset="2"/>
              <a:buChar char="Ø"/>
            </a:pPr>
            <a:r>
              <a:rPr lang="en-US" altLang="en-US" sz="2400">
                <a:solidFill>
                  <a:schemeClr val="tx1"/>
                </a:solidFill>
                <a:cs typeface="Times New Roman" panose="02020603050405020304" pitchFamily="18" charset="0"/>
              </a:rPr>
              <a:t>Reliability modeling analysis can be faulty</a:t>
            </a:r>
          </a:p>
          <a:p>
            <a:pPr>
              <a:buFont typeface="Wingdings" panose="05000000000000000000" pitchFamily="2" charset="2"/>
              <a:buChar char="Ø"/>
            </a:pPr>
            <a:r>
              <a:rPr lang="en-US" altLang="en-US" sz="2400">
                <a:solidFill>
                  <a:schemeClr val="tx1"/>
                </a:solidFill>
                <a:cs typeface="Times New Roman" panose="02020603050405020304" pitchFamily="18" charset="0"/>
              </a:rPr>
              <a:t>Potential safety hazards</a:t>
            </a:r>
          </a:p>
          <a:p>
            <a:pPr>
              <a:buFont typeface="Wingdings" panose="05000000000000000000" pitchFamily="2" charset="2"/>
              <a:buChar char="Ø"/>
            </a:pPr>
            <a:r>
              <a:rPr lang="en-US" altLang="en-US" sz="2400">
                <a:solidFill>
                  <a:schemeClr val="tx1"/>
                </a:solidFill>
                <a:cs typeface="Times New Roman" panose="02020603050405020304" pitchFamily="18" charset="0"/>
              </a:rPr>
              <a:t>Decreased equipment availability</a:t>
            </a:r>
          </a:p>
          <a:p>
            <a:pPr>
              <a:buFont typeface="Wingdings" panose="05000000000000000000" pitchFamily="2" charset="2"/>
              <a:buChar char="Ø"/>
            </a:pPr>
            <a:r>
              <a:rPr lang="en-US" altLang="en-US" sz="2400">
                <a:solidFill>
                  <a:schemeClr val="tx1"/>
                </a:solidFill>
                <a:cs typeface="Times New Roman" panose="02020603050405020304" pitchFamily="18" charset="0"/>
              </a:rPr>
              <a:t>Long diagnostic time and lost labor time</a:t>
            </a:r>
          </a:p>
          <a:p>
            <a:pPr>
              <a:buFont typeface="Wingdings" panose="05000000000000000000" pitchFamily="2" charset="2"/>
              <a:buChar char="Ø"/>
            </a:pPr>
            <a:r>
              <a:rPr lang="en-US" altLang="en-US" sz="2400">
                <a:solidFill>
                  <a:schemeClr val="tx1"/>
                </a:solidFill>
                <a:cs typeface="Times New Roman" panose="02020603050405020304" pitchFamily="18" charset="0"/>
              </a:rPr>
              <a:t>Complicated maintenance decisions</a:t>
            </a:r>
          </a:p>
          <a:p>
            <a:pPr>
              <a:buFont typeface="Wingdings" panose="05000000000000000000" pitchFamily="2" charset="2"/>
              <a:buChar char="Ø"/>
            </a:pPr>
            <a:r>
              <a:rPr lang="en-US" altLang="en-US" sz="2400">
                <a:solidFill>
                  <a:schemeClr val="tx1"/>
                </a:solidFill>
                <a:cs typeface="Times New Roman" panose="02020603050405020304" pitchFamily="18" charset="0"/>
              </a:rPr>
              <a:t>Customer apprehension, inconvenience and loss of customer confidence</a:t>
            </a:r>
          </a:p>
          <a:p>
            <a:pPr>
              <a:buFont typeface="Wingdings" panose="05000000000000000000" pitchFamily="2" charset="2"/>
              <a:buChar char="Ø"/>
            </a:pPr>
            <a:r>
              <a:rPr lang="en-US" altLang="en-US" sz="2400">
                <a:solidFill>
                  <a:schemeClr val="tx1"/>
                </a:solidFill>
                <a:cs typeface="Times New Roman" panose="02020603050405020304" pitchFamily="18" charset="0"/>
              </a:rPr>
              <a:t>Loss of company reputation</a:t>
            </a:r>
          </a:p>
          <a:p>
            <a:pPr>
              <a:buFont typeface="Wingdings" panose="05000000000000000000" pitchFamily="2" charset="2"/>
              <a:buChar char="Ø"/>
            </a:pPr>
            <a:r>
              <a:rPr lang="en-US" altLang="en-US" sz="2400">
                <a:solidFill>
                  <a:schemeClr val="tx1"/>
                </a:solidFill>
                <a:cs typeface="Times New Roman" panose="02020603050405020304" pitchFamily="18" charset="0"/>
              </a:rPr>
              <a:t>Increased warranty costs</a:t>
            </a:r>
          </a:p>
          <a:p>
            <a:pPr>
              <a:buFont typeface="Wingdings" panose="05000000000000000000" pitchFamily="2" charset="2"/>
              <a:buChar char="Ø"/>
            </a:pPr>
            <a:r>
              <a:rPr lang="en-US" altLang="en-US" sz="2400">
                <a:solidFill>
                  <a:schemeClr val="tx1"/>
                </a:solidFill>
                <a:cs typeface="Times New Roman" panose="02020603050405020304" pitchFamily="18" charset="0"/>
              </a:rPr>
              <a:t>Extra shipping costs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a:extLst>
              <a:ext uri="{FF2B5EF4-FFF2-40B4-BE49-F238E27FC236}">
                <a16:creationId xmlns:a16="http://schemas.microsoft.com/office/drawing/2014/main" id="{CEC59BB3-DF67-427A-B0D4-51E19B1351AE}"/>
              </a:ext>
            </a:extLst>
          </p:cNvPr>
          <p:cNvSpPr>
            <a:spLocks noGrp="1" noChangeArrowheads="1"/>
          </p:cNvSpPr>
          <p:nvPr>
            <p:ph type="title"/>
          </p:nvPr>
        </p:nvSpPr>
        <p:spPr>
          <a:xfrm>
            <a:off x="2057400" y="0"/>
            <a:ext cx="8305800" cy="9906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r>
              <a:rPr lang="en-US" altLang="en-US" sz="3200"/>
              <a:t> Intermittent Failures in Electronic Assemblies</a:t>
            </a:r>
            <a:br>
              <a:rPr lang="en-US" altLang="en-US" sz="2800"/>
            </a:br>
            <a:r>
              <a:rPr lang="en-US" altLang="en-US" sz="2800"/>
              <a:t> Cause-and-Effect Diagram</a:t>
            </a:r>
          </a:p>
        </p:txBody>
      </p:sp>
      <p:sp>
        <p:nvSpPr>
          <p:cNvPr id="191490" name="Rectangle 3">
            <a:extLst>
              <a:ext uri="{FF2B5EF4-FFF2-40B4-BE49-F238E27FC236}">
                <a16:creationId xmlns:a16="http://schemas.microsoft.com/office/drawing/2014/main" id="{6E14B538-EFB2-472D-80BA-4AF81305C2ED}"/>
              </a:ext>
            </a:extLst>
          </p:cNvPr>
          <p:cNvSpPr>
            <a:spLocks noChangeArrowheads="1"/>
          </p:cNvSpPr>
          <p:nvPr/>
        </p:nvSpPr>
        <p:spPr bwMode="auto">
          <a:xfrm>
            <a:off x="1524000" y="72072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pic>
        <p:nvPicPr>
          <p:cNvPr id="191491" name="Picture 4">
            <a:extLst>
              <a:ext uri="{FF2B5EF4-FFF2-40B4-BE49-F238E27FC236}">
                <a16:creationId xmlns:a16="http://schemas.microsoft.com/office/drawing/2014/main" id="{E144AF92-399A-4C8F-B38A-15053ADFC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88" y="1008063"/>
            <a:ext cx="7761287"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1">
            <a:extLst>
              <a:ext uri="{FF2B5EF4-FFF2-40B4-BE49-F238E27FC236}">
                <a16:creationId xmlns:a16="http://schemas.microsoft.com/office/drawing/2014/main" id="{F79DC836-8BC5-4737-9D24-F145801EBE8C}"/>
              </a:ext>
            </a:extLst>
          </p:cNvPr>
          <p:cNvSpPr>
            <a:spLocks noChangeArrowheads="1"/>
          </p:cNvSpPr>
          <p:nvPr/>
        </p:nvSpPr>
        <p:spPr bwMode="auto">
          <a:xfrm>
            <a:off x="9364663" y="4900613"/>
            <a:ext cx="28273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i="1">
                <a:solidFill>
                  <a:schemeClr val="tx1"/>
                </a:solidFill>
                <a:latin typeface="Arial" panose="020B0604020202020204" pitchFamily="34" charset="0"/>
              </a:rPr>
              <a:t>Ref: Qi, Haiyu, Sanka Ganesan, and Michael Pecht. "No-fault-found and intermittent failures in electronic products." Microelectronics Reliability 48.5 (2008): 663-674 and Bakhshi, Roozbeh, Surya Kunche, and Michael Pecht. "Intermittent Failures in Hardware and Software." Journal of Electronic Packaging 136.1 (2014): 011014.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6">
            <a:extLst>
              <a:ext uri="{FF2B5EF4-FFF2-40B4-BE49-F238E27FC236}">
                <a16:creationId xmlns:a16="http://schemas.microsoft.com/office/drawing/2014/main" id="{44469189-7C45-48C6-B915-4707D341DF48}"/>
              </a:ext>
            </a:extLst>
          </p:cNvPr>
          <p:cNvSpPr>
            <a:spLocks noChangeArrowheads="1"/>
          </p:cNvSpPr>
          <p:nvPr/>
        </p:nvSpPr>
        <p:spPr bwMode="auto">
          <a:xfrm>
            <a:off x="795338" y="1050925"/>
            <a:ext cx="1955800" cy="530225"/>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800">
              <a:solidFill>
                <a:schemeClr val="tx1"/>
              </a:solidFill>
            </a:endParaRPr>
          </a:p>
        </p:txBody>
      </p:sp>
      <p:sp>
        <p:nvSpPr>
          <p:cNvPr id="354306" name="Rectangle 6">
            <a:extLst>
              <a:ext uri="{FF2B5EF4-FFF2-40B4-BE49-F238E27FC236}">
                <a16:creationId xmlns:a16="http://schemas.microsoft.com/office/drawing/2014/main" id="{B072F827-2E66-47E8-98DA-385D68EAB6E7}"/>
              </a:ext>
            </a:extLst>
          </p:cNvPr>
          <p:cNvSpPr>
            <a:spLocks noChangeArrowheads="1"/>
          </p:cNvSpPr>
          <p:nvPr/>
        </p:nvSpPr>
        <p:spPr bwMode="auto">
          <a:xfrm>
            <a:off x="923925" y="4657725"/>
            <a:ext cx="1955800" cy="434975"/>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800">
              <a:solidFill>
                <a:schemeClr val="tx1"/>
              </a:solidFill>
            </a:endParaRPr>
          </a:p>
        </p:txBody>
      </p:sp>
      <p:sp>
        <p:nvSpPr>
          <p:cNvPr id="354307" name="Rectangle 7">
            <a:extLst>
              <a:ext uri="{FF2B5EF4-FFF2-40B4-BE49-F238E27FC236}">
                <a16:creationId xmlns:a16="http://schemas.microsoft.com/office/drawing/2014/main" id="{9C6B8AF7-D9F0-4AD7-9DD9-51E8D2EB0891}"/>
              </a:ext>
            </a:extLst>
          </p:cNvPr>
          <p:cNvSpPr>
            <a:spLocks noChangeArrowheads="1"/>
          </p:cNvSpPr>
          <p:nvPr/>
        </p:nvSpPr>
        <p:spPr bwMode="auto">
          <a:xfrm>
            <a:off x="855663" y="4722813"/>
            <a:ext cx="2090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rPr>
              <a:t>Life Cycle Loading</a:t>
            </a:r>
          </a:p>
        </p:txBody>
      </p:sp>
      <p:sp>
        <p:nvSpPr>
          <p:cNvPr id="354308" name="Rectangle 8">
            <a:extLst>
              <a:ext uri="{FF2B5EF4-FFF2-40B4-BE49-F238E27FC236}">
                <a16:creationId xmlns:a16="http://schemas.microsoft.com/office/drawing/2014/main" id="{7EE1BCA7-F820-433F-8784-CE1377DDA8EC}"/>
              </a:ext>
            </a:extLst>
          </p:cNvPr>
          <p:cNvSpPr>
            <a:spLocks noChangeArrowheads="1"/>
          </p:cNvSpPr>
          <p:nvPr/>
        </p:nvSpPr>
        <p:spPr bwMode="auto">
          <a:xfrm>
            <a:off x="668338" y="998538"/>
            <a:ext cx="23495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rPr>
              <a:t>Environmental</a:t>
            </a:r>
          </a:p>
          <a:p>
            <a:pPr algn="ctr">
              <a:spcBef>
                <a:spcPct val="0"/>
              </a:spcBef>
              <a:buFontTx/>
              <a:buNone/>
            </a:pPr>
            <a:r>
              <a:rPr lang="en-US" altLang="en-US" sz="1800" b="1">
                <a:solidFill>
                  <a:schemeClr val="tx1"/>
                </a:solidFill>
              </a:rPr>
              <a:t>Loads</a:t>
            </a:r>
          </a:p>
        </p:txBody>
      </p:sp>
      <p:grpSp>
        <p:nvGrpSpPr>
          <p:cNvPr id="354309" name="Group 9">
            <a:extLst>
              <a:ext uri="{FF2B5EF4-FFF2-40B4-BE49-F238E27FC236}">
                <a16:creationId xmlns:a16="http://schemas.microsoft.com/office/drawing/2014/main" id="{66BF0F1E-38E6-4092-AB3E-1E7166A3EBF0}"/>
              </a:ext>
            </a:extLst>
          </p:cNvPr>
          <p:cNvGrpSpPr>
            <a:grpSpLocks/>
          </p:cNvGrpSpPr>
          <p:nvPr/>
        </p:nvGrpSpPr>
        <p:grpSpPr bwMode="auto">
          <a:xfrm>
            <a:off x="627063" y="2547938"/>
            <a:ext cx="2406650" cy="1128712"/>
            <a:chOff x="177" y="921"/>
            <a:chExt cx="1211" cy="711"/>
          </a:xfrm>
        </p:grpSpPr>
        <p:sp>
          <p:nvSpPr>
            <p:cNvPr id="354339" name="Rectangle 10">
              <a:extLst>
                <a:ext uri="{FF2B5EF4-FFF2-40B4-BE49-F238E27FC236}">
                  <a16:creationId xmlns:a16="http://schemas.microsoft.com/office/drawing/2014/main" id="{812210BD-50C2-4446-BF53-1BE5DE383FA6}"/>
                </a:ext>
              </a:extLst>
            </p:cNvPr>
            <p:cNvSpPr>
              <a:spLocks noChangeArrowheads="1"/>
            </p:cNvSpPr>
            <p:nvPr/>
          </p:nvSpPr>
          <p:spPr bwMode="auto">
            <a:xfrm>
              <a:off x="177" y="921"/>
              <a:ext cx="1202" cy="711"/>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800">
                <a:solidFill>
                  <a:schemeClr val="tx1"/>
                </a:solidFill>
              </a:endParaRPr>
            </a:p>
          </p:txBody>
        </p:sp>
        <p:sp>
          <p:nvSpPr>
            <p:cNvPr id="354340" name="Rectangle 11">
              <a:extLst>
                <a:ext uri="{FF2B5EF4-FFF2-40B4-BE49-F238E27FC236}">
                  <a16:creationId xmlns:a16="http://schemas.microsoft.com/office/drawing/2014/main" id="{E134E47E-0B02-4C63-92B2-2D342CDDF6BA}"/>
                </a:ext>
              </a:extLst>
            </p:cNvPr>
            <p:cNvSpPr>
              <a:spLocks noChangeArrowheads="1"/>
            </p:cNvSpPr>
            <p:nvPr/>
          </p:nvSpPr>
          <p:spPr bwMode="auto">
            <a:xfrm>
              <a:off x="213" y="1027"/>
              <a:ext cx="117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rPr>
                <a:t>Hardware Configuration</a:t>
              </a:r>
            </a:p>
          </p:txBody>
        </p:sp>
      </p:grpSp>
      <p:sp>
        <p:nvSpPr>
          <p:cNvPr id="354310" name="Rectangle 14">
            <a:extLst>
              <a:ext uri="{FF2B5EF4-FFF2-40B4-BE49-F238E27FC236}">
                <a16:creationId xmlns:a16="http://schemas.microsoft.com/office/drawing/2014/main" id="{9FD89882-CE21-4705-8135-3CEDD44D3D24}"/>
              </a:ext>
            </a:extLst>
          </p:cNvPr>
          <p:cNvSpPr>
            <a:spLocks noChangeArrowheads="1"/>
          </p:cNvSpPr>
          <p:nvPr/>
        </p:nvSpPr>
        <p:spPr bwMode="auto">
          <a:xfrm>
            <a:off x="6143625" y="2817813"/>
            <a:ext cx="2468563" cy="369887"/>
          </a:xfrm>
          <a:prstGeom prst="rect">
            <a:avLst/>
          </a:prstGeom>
          <a:solidFill>
            <a:srgbClr val="FFFF99"/>
          </a:solidFill>
          <a:ln w="12700">
            <a:solidFill>
              <a:schemeClr val="tx1"/>
            </a:solidFill>
            <a:miter lim="800000"/>
            <a:headEnd/>
            <a:tailEnd/>
          </a:ln>
        </p:spPr>
        <p:txBody>
          <a:bodyPr lIns="92075" tIns="46038" rIns="92075" bIns="46038">
            <a:spAutoFit/>
          </a:bodyPr>
          <a:lstStyle>
            <a:lvl1pPr marL="107950" indent="-10795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rPr>
              <a:t>Reliability Assessment</a:t>
            </a:r>
            <a:endParaRPr lang="en-US" altLang="en-US" sz="1600" b="1">
              <a:solidFill>
                <a:schemeClr val="tx1"/>
              </a:solidFill>
            </a:endParaRPr>
          </a:p>
        </p:txBody>
      </p:sp>
      <p:sp>
        <p:nvSpPr>
          <p:cNvPr id="354311" name="Rectangle 15">
            <a:extLst>
              <a:ext uri="{FF2B5EF4-FFF2-40B4-BE49-F238E27FC236}">
                <a16:creationId xmlns:a16="http://schemas.microsoft.com/office/drawing/2014/main" id="{25DC2312-6B87-4F60-B461-3999EE434180}"/>
              </a:ext>
            </a:extLst>
          </p:cNvPr>
          <p:cNvSpPr>
            <a:spLocks noChangeArrowheads="1"/>
          </p:cNvSpPr>
          <p:nvPr/>
        </p:nvSpPr>
        <p:spPr bwMode="auto">
          <a:xfrm>
            <a:off x="4006850" y="2820988"/>
            <a:ext cx="2082800" cy="369887"/>
          </a:xfrm>
          <a:prstGeom prst="rect">
            <a:avLst/>
          </a:prstGeom>
          <a:solidFill>
            <a:srgbClr val="FFFF99"/>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rPr>
              <a:t>Stress Analysis</a:t>
            </a:r>
          </a:p>
        </p:txBody>
      </p:sp>
      <p:sp>
        <p:nvSpPr>
          <p:cNvPr id="354312" name="Rectangle 17">
            <a:extLst>
              <a:ext uri="{FF2B5EF4-FFF2-40B4-BE49-F238E27FC236}">
                <a16:creationId xmlns:a16="http://schemas.microsoft.com/office/drawing/2014/main" id="{40998C77-BE35-4AD5-91DC-B7A0B653336E}"/>
              </a:ext>
            </a:extLst>
          </p:cNvPr>
          <p:cNvSpPr>
            <a:spLocks noChangeArrowheads="1"/>
          </p:cNvSpPr>
          <p:nvPr/>
        </p:nvSpPr>
        <p:spPr bwMode="auto">
          <a:xfrm>
            <a:off x="4108450" y="1123950"/>
            <a:ext cx="4545013" cy="369888"/>
          </a:xfrm>
          <a:prstGeom prst="rect">
            <a:avLst/>
          </a:prstGeom>
          <a:solidFill>
            <a:srgbClr val="FFFF99"/>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rPr>
              <a:t>Sensitivity Analysis</a:t>
            </a:r>
          </a:p>
        </p:txBody>
      </p:sp>
      <p:sp>
        <p:nvSpPr>
          <p:cNvPr id="354313" name="AutoShape 18">
            <a:extLst>
              <a:ext uri="{FF2B5EF4-FFF2-40B4-BE49-F238E27FC236}">
                <a16:creationId xmlns:a16="http://schemas.microsoft.com/office/drawing/2014/main" id="{DA326AF2-EF04-4FEA-A391-F6D62E8089A5}"/>
              </a:ext>
            </a:extLst>
          </p:cNvPr>
          <p:cNvSpPr>
            <a:spLocks noChangeArrowheads="1"/>
          </p:cNvSpPr>
          <p:nvPr/>
        </p:nvSpPr>
        <p:spPr bwMode="auto">
          <a:xfrm>
            <a:off x="5441950" y="3351213"/>
            <a:ext cx="558800" cy="893762"/>
          </a:xfrm>
          <a:prstGeom prst="downArrow">
            <a:avLst>
              <a:gd name="adj1" fmla="val 50000"/>
              <a:gd name="adj2" fmla="val 24999"/>
            </a:avLst>
          </a:prstGeom>
          <a:solidFill>
            <a:schemeClr val="bg2"/>
          </a:solidFill>
          <a:ln w="9525">
            <a:solidFill>
              <a:schemeClr val="tx1"/>
            </a:solidFill>
            <a:prstDash val="dashDot"/>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grpSp>
        <p:nvGrpSpPr>
          <p:cNvPr id="354314" name="Group 22">
            <a:extLst>
              <a:ext uri="{FF2B5EF4-FFF2-40B4-BE49-F238E27FC236}">
                <a16:creationId xmlns:a16="http://schemas.microsoft.com/office/drawing/2014/main" id="{F6CDA1FA-E241-4283-84CC-AEE831DCD03C}"/>
              </a:ext>
            </a:extLst>
          </p:cNvPr>
          <p:cNvGrpSpPr>
            <a:grpSpLocks/>
          </p:cNvGrpSpPr>
          <p:nvPr/>
        </p:nvGrpSpPr>
        <p:grpSpPr bwMode="auto">
          <a:xfrm>
            <a:off x="9847263" y="903288"/>
            <a:ext cx="2173287" cy="1195387"/>
            <a:chOff x="4328" y="1022"/>
            <a:chExt cx="1369" cy="800"/>
          </a:xfrm>
        </p:grpSpPr>
        <p:sp>
          <p:nvSpPr>
            <p:cNvPr id="354337" name="Rectangle 23">
              <a:extLst>
                <a:ext uri="{FF2B5EF4-FFF2-40B4-BE49-F238E27FC236}">
                  <a16:creationId xmlns:a16="http://schemas.microsoft.com/office/drawing/2014/main" id="{A83B181A-DB8F-4205-9646-A9D8FE27D5AB}"/>
                </a:ext>
              </a:extLst>
            </p:cNvPr>
            <p:cNvSpPr>
              <a:spLocks noChangeArrowheads="1"/>
            </p:cNvSpPr>
            <p:nvPr/>
          </p:nvSpPr>
          <p:spPr bwMode="auto">
            <a:xfrm>
              <a:off x="4384" y="1022"/>
              <a:ext cx="1227" cy="800"/>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38" name="Rectangle 24">
              <a:extLst>
                <a:ext uri="{FF2B5EF4-FFF2-40B4-BE49-F238E27FC236}">
                  <a16:creationId xmlns:a16="http://schemas.microsoft.com/office/drawing/2014/main" id="{491C8884-D806-47B6-89CF-FB5337E66899}"/>
                </a:ext>
              </a:extLst>
            </p:cNvPr>
            <p:cNvSpPr>
              <a:spLocks noChangeArrowheads="1"/>
            </p:cNvSpPr>
            <p:nvPr/>
          </p:nvSpPr>
          <p:spPr bwMode="auto">
            <a:xfrm>
              <a:off x="4328" y="1032"/>
              <a:ext cx="1369"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rPr>
                <a:t>Ranking of potential</a:t>
              </a:r>
            </a:p>
            <a:p>
              <a:pPr algn="ctr">
                <a:spcBef>
                  <a:spcPct val="0"/>
                </a:spcBef>
                <a:buFontTx/>
                <a:buNone/>
              </a:pPr>
              <a:r>
                <a:rPr lang="en-US" altLang="en-US" sz="1600" b="1">
                  <a:solidFill>
                    <a:schemeClr val="tx1"/>
                  </a:solidFill>
                </a:rPr>
                <a:t>failure</a:t>
              </a:r>
            </a:p>
            <a:p>
              <a:pPr algn="ctr">
                <a:spcBef>
                  <a:spcPct val="0"/>
                </a:spcBef>
                <a:buFontTx/>
                <a:buNone/>
              </a:pPr>
              <a:r>
                <a:rPr lang="en-US" altLang="en-US" sz="1600" b="1">
                  <a:solidFill>
                    <a:schemeClr val="tx1"/>
                  </a:solidFill>
                </a:rPr>
                <a:t>mechanisms</a:t>
              </a:r>
            </a:p>
            <a:p>
              <a:pPr algn="ctr">
                <a:spcBef>
                  <a:spcPct val="0"/>
                </a:spcBef>
                <a:buFontTx/>
                <a:buNone/>
              </a:pPr>
              <a:r>
                <a:rPr lang="en-US" altLang="en-US" sz="1600" b="1">
                  <a:solidFill>
                    <a:schemeClr val="tx1"/>
                  </a:solidFill>
                </a:rPr>
                <a:t>and sites</a:t>
              </a:r>
            </a:p>
          </p:txBody>
        </p:sp>
      </p:grpSp>
      <p:grpSp>
        <p:nvGrpSpPr>
          <p:cNvPr id="354315" name="Group 25">
            <a:extLst>
              <a:ext uri="{FF2B5EF4-FFF2-40B4-BE49-F238E27FC236}">
                <a16:creationId xmlns:a16="http://schemas.microsoft.com/office/drawing/2014/main" id="{14205C49-2462-496C-AC14-B438EDF2569A}"/>
              </a:ext>
            </a:extLst>
          </p:cNvPr>
          <p:cNvGrpSpPr>
            <a:grpSpLocks/>
          </p:cNvGrpSpPr>
          <p:nvPr/>
        </p:nvGrpSpPr>
        <p:grpSpPr bwMode="auto">
          <a:xfrm>
            <a:off x="9847263" y="3240088"/>
            <a:ext cx="2173287" cy="581025"/>
            <a:chOff x="4581" y="2541"/>
            <a:chExt cx="1059" cy="366"/>
          </a:xfrm>
        </p:grpSpPr>
        <p:sp>
          <p:nvSpPr>
            <p:cNvPr id="354335" name="Rectangle 26">
              <a:extLst>
                <a:ext uri="{FF2B5EF4-FFF2-40B4-BE49-F238E27FC236}">
                  <a16:creationId xmlns:a16="http://schemas.microsoft.com/office/drawing/2014/main" id="{B3D7E9DA-2630-4F9E-8E00-AAF9D7861C16}"/>
                </a:ext>
              </a:extLst>
            </p:cNvPr>
            <p:cNvSpPr>
              <a:spLocks noChangeArrowheads="1"/>
            </p:cNvSpPr>
            <p:nvPr/>
          </p:nvSpPr>
          <p:spPr bwMode="auto">
            <a:xfrm>
              <a:off x="4651" y="2560"/>
              <a:ext cx="916" cy="334"/>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36" name="Rectangle 27">
              <a:extLst>
                <a:ext uri="{FF2B5EF4-FFF2-40B4-BE49-F238E27FC236}">
                  <a16:creationId xmlns:a16="http://schemas.microsoft.com/office/drawing/2014/main" id="{A88E0E79-5288-4DE9-B92E-53430A6F8927}"/>
                </a:ext>
              </a:extLst>
            </p:cNvPr>
            <p:cNvSpPr>
              <a:spLocks noChangeArrowheads="1"/>
            </p:cNvSpPr>
            <p:nvPr/>
          </p:nvSpPr>
          <p:spPr bwMode="auto">
            <a:xfrm>
              <a:off x="4581" y="2541"/>
              <a:ext cx="1059"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rPr>
                <a:t>Risk mitigation</a:t>
              </a:r>
            </a:p>
            <a:p>
              <a:pPr algn="ctr">
                <a:spcBef>
                  <a:spcPct val="0"/>
                </a:spcBef>
                <a:buFontTx/>
                <a:buNone/>
              </a:pPr>
              <a:r>
                <a:rPr lang="en-US" altLang="en-US" sz="1600" b="1">
                  <a:solidFill>
                    <a:schemeClr val="tx1"/>
                  </a:solidFill>
                </a:rPr>
                <a:t> solutions</a:t>
              </a:r>
            </a:p>
          </p:txBody>
        </p:sp>
      </p:grpSp>
      <p:grpSp>
        <p:nvGrpSpPr>
          <p:cNvPr id="354316" name="Group 28">
            <a:extLst>
              <a:ext uri="{FF2B5EF4-FFF2-40B4-BE49-F238E27FC236}">
                <a16:creationId xmlns:a16="http://schemas.microsoft.com/office/drawing/2014/main" id="{FCE20C94-3EE0-4F2D-8EFE-C97AD7A40E7C}"/>
              </a:ext>
            </a:extLst>
          </p:cNvPr>
          <p:cNvGrpSpPr>
            <a:grpSpLocks/>
          </p:cNvGrpSpPr>
          <p:nvPr/>
        </p:nvGrpSpPr>
        <p:grpSpPr bwMode="auto">
          <a:xfrm>
            <a:off x="9936163" y="2363788"/>
            <a:ext cx="1947862" cy="600075"/>
            <a:chOff x="4699" y="2155"/>
            <a:chExt cx="806" cy="378"/>
          </a:xfrm>
        </p:grpSpPr>
        <p:sp>
          <p:nvSpPr>
            <p:cNvPr id="354333" name="Rectangle 29">
              <a:extLst>
                <a:ext uri="{FF2B5EF4-FFF2-40B4-BE49-F238E27FC236}">
                  <a16:creationId xmlns:a16="http://schemas.microsoft.com/office/drawing/2014/main" id="{DD1BBA93-F1D2-4EE8-B626-C7B0AE43C757}"/>
                </a:ext>
              </a:extLst>
            </p:cNvPr>
            <p:cNvSpPr>
              <a:spLocks noChangeArrowheads="1"/>
            </p:cNvSpPr>
            <p:nvPr/>
          </p:nvSpPr>
          <p:spPr bwMode="auto">
            <a:xfrm>
              <a:off x="4699" y="2176"/>
              <a:ext cx="806" cy="357"/>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34" name="Rectangle 30">
              <a:extLst>
                <a:ext uri="{FF2B5EF4-FFF2-40B4-BE49-F238E27FC236}">
                  <a16:creationId xmlns:a16="http://schemas.microsoft.com/office/drawing/2014/main" id="{F2F806D5-C635-49DD-8443-A1DAE40AFAB4}"/>
                </a:ext>
              </a:extLst>
            </p:cNvPr>
            <p:cNvSpPr>
              <a:spLocks noChangeArrowheads="1"/>
            </p:cNvSpPr>
            <p:nvPr/>
          </p:nvSpPr>
          <p:spPr bwMode="auto">
            <a:xfrm>
              <a:off x="4794" y="2155"/>
              <a:ext cx="64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rPr>
                <a:t>Design </a:t>
              </a:r>
            </a:p>
            <a:p>
              <a:pPr algn="ctr">
                <a:spcBef>
                  <a:spcPct val="0"/>
                </a:spcBef>
                <a:buFontTx/>
                <a:buNone/>
              </a:pPr>
              <a:r>
                <a:rPr lang="en-US" altLang="en-US" sz="1600" b="1">
                  <a:solidFill>
                    <a:schemeClr val="tx1"/>
                  </a:solidFill>
                </a:rPr>
                <a:t>tradeoffs </a:t>
              </a:r>
            </a:p>
          </p:txBody>
        </p:sp>
      </p:grpSp>
      <p:grpSp>
        <p:nvGrpSpPr>
          <p:cNvPr id="354317" name="Group 34">
            <a:extLst>
              <a:ext uri="{FF2B5EF4-FFF2-40B4-BE49-F238E27FC236}">
                <a16:creationId xmlns:a16="http://schemas.microsoft.com/office/drawing/2014/main" id="{87E4E401-D644-496C-BC61-E39EF3FA97A5}"/>
              </a:ext>
            </a:extLst>
          </p:cNvPr>
          <p:cNvGrpSpPr>
            <a:grpSpLocks/>
          </p:cNvGrpSpPr>
          <p:nvPr/>
        </p:nvGrpSpPr>
        <p:grpSpPr bwMode="auto">
          <a:xfrm>
            <a:off x="9925050" y="3990975"/>
            <a:ext cx="2028825" cy="581025"/>
            <a:chOff x="4751" y="3461"/>
            <a:chExt cx="904" cy="366"/>
          </a:xfrm>
        </p:grpSpPr>
        <p:sp>
          <p:nvSpPr>
            <p:cNvPr id="354331" name="Rectangle 35">
              <a:extLst>
                <a:ext uri="{FF2B5EF4-FFF2-40B4-BE49-F238E27FC236}">
                  <a16:creationId xmlns:a16="http://schemas.microsoft.com/office/drawing/2014/main" id="{3C148E0C-3C07-408A-AB1C-65FD32FBF6F7}"/>
                </a:ext>
              </a:extLst>
            </p:cNvPr>
            <p:cNvSpPr>
              <a:spLocks noChangeArrowheads="1"/>
            </p:cNvSpPr>
            <p:nvPr/>
          </p:nvSpPr>
          <p:spPr bwMode="auto">
            <a:xfrm>
              <a:off x="4779" y="3482"/>
              <a:ext cx="829" cy="329"/>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32" name="Rectangle 36">
              <a:extLst>
                <a:ext uri="{FF2B5EF4-FFF2-40B4-BE49-F238E27FC236}">
                  <a16:creationId xmlns:a16="http://schemas.microsoft.com/office/drawing/2014/main" id="{2ADC5A1A-5A40-4817-A754-385317B27B84}"/>
                </a:ext>
              </a:extLst>
            </p:cNvPr>
            <p:cNvSpPr>
              <a:spLocks noChangeArrowheads="1"/>
            </p:cNvSpPr>
            <p:nvPr/>
          </p:nvSpPr>
          <p:spPr bwMode="auto">
            <a:xfrm>
              <a:off x="4751" y="3461"/>
              <a:ext cx="90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rPr>
                <a:t>Accelerated</a:t>
              </a:r>
            </a:p>
            <a:p>
              <a:pPr algn="ctr">
                <a:spcBef>
                  <a:spcPct val="0"/>
                </a:spcBef>
                <a:buFontTx/>
                <a:buNone/>
              </a:pPr>
              <a:r>
                <a:rPr lang="en-US" altLang="en-US" sz="1600" b="1">
                  <a:solidFill>
                    <a:schemeClr val="tx1"/>
                  </a:solidFill>
                </a:rPr>
                <a:t>test conditions</a:t>
              </a:r>
            </a:p>
          </p:txBody>
        </p:sp>
      </p:grpSp>
      <p:sp>
        <p:nvSpPr>
          <p:cNvPr id="37908" name="AutoShape 37">
            <a:extLst>
              <a:ext uri="{FF2B5EF4-FFF2-40B4-BE49-F238E27FC236}">
                <a16:creationId xmlns:a16="http://schemas.microsoft.com/office/drawing/2014/main" id="{734F9539-6118-44A0-BDDA-6E74107C36D8}"/>
              </a:ext>
            </a:extLst>
          </p:cNvPr>
          <p:cNvSpPr>
            <a:spLocks noChangeArrowheads="1"/>
          </p:cNvSpPr>
          <p:nvPr/>
        </p:nvSpPr>
        <p:spPr bwMode="auto">
          <a:xfrm rot="16200000">
            <a:off x="8930481" y="2805907"/>
            <a:ext cx="396875" cy="547688"/>
          </a:xfrm>
          <a:prstGeom prst="downArrow">
            <a:avLst>
              <a:gd name="adj1" fmla="val 50000"/>
              <a:gd name="adj2" fmla="val 34500"/>
            </a:avLst>
          </a:prstGeom>
          <a:solidFill>
            <a:schemeClr val="accent2">
              <a:lumMod val="75000"/>
            </a:schemeClr>
          </a:solidFill>
          <a:ln w="762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1600">
              <a:latin typeface="Times New Roman" panose="02020603050405020304" pitchFamily="18" charset="0"/>
            </a:endParaRPr>
          </a:p>
        </p:txBody>
      </p:sp>
      <p:sp>
        <p:nvSpPr>
          <p:cNvPr id="37909" name="AutoShape 38">
            <a:extLst>
              <a:ext uri="{FF2B5EF4-FFF2-40B4-BE49-F238E27FC236}">
                <a16:creationId xmlns:a16="http://schemas.microsoft.com/office/drawing/2014/main" id="{175D85FD-1478-4A55-9FAE-D935F9240275}"/>
              </a:ext>
            </a:extLst>
          </p:cNvPr>
          <p:cNvSpPr>
            <a:spLocks noChangeArrowheads="1"/>
          </p:cNvSpPr>
          <p:nvPr/>
        </p:nvSpPr>
        <p:spPr bwMode="auto">
          <a:xfrm rot="16200000">
            <a:off x="3234531" y="2715419"/>
            <a:ext cx="396875" cy="547688"/>
          </a:xfrm>
          <a:prstGeom prst="downArrow">
            <a:avLst>
              <a:gd name="adj1" fmla="val 50000"/>
              <a:gd name="adj2" fmla="val 34500"/>
            </a:avLst>
          </a:prstGeom>
          <a:solidFill>
            <a:schemeClr val="accent2">
              <a:lumMod val="75000"/>
            </a:schemeClr>
          </a:solidFill>
          <a:ln w="762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1600">
              <a:latin typeface="Times New Roman" panose="02020603050405020304" pitchFamily="18" charset="0"/>
            </a:endParaRPr>
          </a:p>
        </p:txBody>
      </p:sp>
      <p:sp>
        <p:nvSpPr>
          <p:cNvPr id="354320" name="Rectangle 39">
            <a:extLst>
              <a:ext uri="{FF2B5EF4-FFF2-40B4-BE49-F238E27FC236}">
                <a16:creationId xmlns:a16="http://schemas.microsoft.com/office/drawing/2014/main" id="{5F3FC156-79E5-4CEA-AF50-593393250A6D}"/>
              </a:ext>
            </a:extLst>
          </p:cNvPr>
          <p:cNvSpPr>
            <a:spLocks noChangeArrowheads="1"/>
          </p:cNvSpPr>
          <p:nvPr/>
        </p:nvSpPr>
        <p:spPr bwMode="auto">
          <a:xfrm>
            <a:off x="9986963" y="4735513"/>
            <a:ext cx="1812925" cy="661987"/>
          </a:xfrm>
          <a:prstGeom prst="rect">
            <a:avLst/>
          </a:prstGeom>
          <a:solidFill>
            <a:srgbClr val="FFFF99"/>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21" name="Rectangle 40">
            <a:extLst>
              <a:ext uri="{FF2B5EF4-FFF2-40B4-BE49-F238E27FC236}">
                <a16:creationId xmlns:a16="http://schemas.microsoft.com/office/drawing/2014/main" id="{2A38DA7F-63AB-40B5-BFE8-0D57A5FC959F}"/>
              </a:ext>
            </a:extLst>
          </p:cNvPr>
          <p:cNvSpPr>
            <a:spLocks noChangeArrowheads="1"/>
          </p:cNvSpPr>
          <p:nvPr/>
        </p:nvSpPr>
        <p:spPr bwMode="auto">
          <a:xfrm>
            <a:off x="9991725" y="4765675"/>
            <a:ext cx="187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rPr>
              <a:t>Reliability Assessment</a:t>
            </a:r>
          </a:p>
        </p:txBody>
      </p:sp>
      <p:sp>
        <p:nvSpPr>
          <p:cNvPr id="354322" name="Rectangle 41">
            <a:extLst>
              <a:ext uri="{FF2B5EF4-FFF2-40B4-BE49-F238E27FC236}">
                <a16:creationId xmlns:a16="http://schemas.microsoft.com/office/drawing/2014/main" id="{17135E17-8901-4FEF-858E-8651B864D1B9}"/>
              </a:ext>
            </a:extLst>
          </p:cNvPr>
          <p:cNvSpPr>
            <a:spLocks noChangeArrowheads="1"/>
          </p:cNvSpPr>
          <p:nvPr/>
        </p:nvSpPr>
        <p:spPr bwMode="auto">
          <a:xfrm>
            <a:off x="4108450" y="4564063"/>
            <a:ext cx="4530725" cy="555625"/>
          </a:xfrm>
          <a:prstGeom prst="rect">
            <a:avLst/>
          </a:prstGeom>
          <a:solidFill>
            <a:srgbClr val="FFFF99"/>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cs typeface="Arial" panose="020B0604020202020204" pitchFamily="34" charset="0"/>
              </a:rPr>
              <a:t>System Level Aggregation</a:t>
            </a:r>
            <a:endParaRPr lang="en-US" altLang="en-US" sz="1400" b="1">
              <a:solidFill>
                <a:schemeClr val="tx1"/>
              </a:solidFill>
              <a:cs typeface="Arial" panose="020B0604020202020204" pitchFamily="34" charset="0"/>
            </a:endParaRPr>
          </a:p>
          <a:p>
            <a:pPr algn="ctr">
              <a:spcBef>
                <a:spcPct val="0"/>
              </a:spcBef>
              <a:buFontTx/>
              <a:buNone/>
            </a:pPr>
            <a:endParaRPr lang="en-US" altLang="en-US" sz="1200" b="1">
              <a:solidFill>
                <a:schemeClr val="tx1"/>
              </a:solidFill>
              <a:cs typeface="Arial" panose="020B0604020202020204" pitchFamily="34" charset="0"/>
            </a:endParaRPr>
          </a:p>
        </p:txBody>
      </p:sp>
      <p:sp>
        <p:nvSpPr>
          <p:cNvPr id="354323" name="Rectangle 42">
            <a:extLst>
              <a:ext uri="{FF2B5EF4-FFF2-40B4-BE49-F238E27FC236}">
                <a16:creationId xmlns:a16="http://schemas.microsoft.com/office/drawing/2014/main" id="{D139CD0F-C254-410E-A63C-6A6919640146}"/>
              </a:ext>
            </a:extLst>
          </p:cNvPr>
          <p:cNvSpPr>
            <a:spLocks noChangeArrowheads="1"/>
          </p:cNvSpPr>
          <p:nvPr/>
        </p:nvSpPr>
        <p:spPr bwMode="auto">
          <a:xfrm>
            <a:off x="901700" y="161925"/>
            <a:ext cx="10223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a:solidFill>
                  <a:schemeClr val="tx1"/>
                </a:solidFill>
                <a:cs typeface="Arial" panose="020B0604020202020204" pitchFamily="34" charset="0"/>
              </a:rPr>
              <a:t>Load Damage Simulation (PoF) Methodology</a:t>
            </a:r>
            <a:endParaRPr lang="en-US" altLang="en-US" sz="4000" b="1">
              <a:solidFill>
                <a:schemeClr val="tx1"/>
              </a:solidFill>
              <a:cs typeface="Arial" panose="020B0604020202020204" pitchFamily="34" charset="0"/>
            </a:endParaRPr>
          </a:p>
        </p:txBody>
      </p:sp>
      <p:sp>
        <p:nvSpPr>
          <p:cNvPr id="354324" name="AutoShape 18">
            <a:extLst>
              <a:ext uri="{FF2B5EF4-FFF2-40B4-BE49-F238E27FC236}">
                <a16:creationId xmlns:a16="http://schemas.microsoft.com/office/drawing/2014/main" id="{0A6982B7-70D4-483F-BD25-FECF04E4074C}"/>
              </a:ext>
            </a:extLst>
          </p:cNvPr>
          <p:cNvSpPr>
            <a:spLocks noChangeArrowheads="1"/>
          </p:cNvSpPr>
          <p:nvPr/>
        </p:nvSpPr>
        <p:spPr bwMode="auto">
          <a:xfrm rot="10800000">
            <a:off x="6438900" y="3351213"/>
            <a:ext cx="558800" cy="893762"/>
          </a:xfrm>
          <a:prstGeom prst="downArrow">
            <a:avLst>
              <a:gd name="adj1" fmla="val 50000"/>
              <a:gd name="adj2" fmla="val 24999"/>
            </a:avLst>
          </a:prstGeom>
          <a:solidFill>
            <a:schemeClr val="bg2"/>
          </a:solidFill>
          <a:ln w="9525">
            <a:solidFill>
              <a:schemeClr val="tx1"/>
            </a:solidFill>
            <a:prstDash val="dashDot"/>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25" name="Slide Number Placeholder 3">
            <a:extLst>
              <a:ext uri="{FF2B5EF4-FFF2-40B4-BE49-F238E27FC236}">
                <a16:creationId xmlns:a16="http://schemas.microsoft.com/office/drawing/2014/main" id="{40D34EBB-245A-4091-BEEE-1A5D32C31BD9}"/>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FBE899ED-E05D-4A10-8EB5-9A2E3B6EC19A}" type="slidenum">
              <a:rPr lang="en-US" altLang="en-US" sz="1200">
                <a:solidFill>
                  <a:srgbClr val="898989"/>
                </a:solidFill>
              </a:rPr>
              <a:pPr algn="r" eaLnBrk="1" hangingPunct="1">
                <a:spcBef>
                  <a:spcPct val="0"/>
                </a:spcBef>
                <a:buFontTx/>
                <a:buNone/>
              </a:pPr>
              <a:t>14</a:t>
            </a:fld>
            <a:endParaRPr lang="en-US" altLang="en-US" sz="1200">
              <a:solidFill>
                <a:srgbClr val="898989"/>
              </a:solidFill>
            </a:endParaRPr>
          </a:p>
        </p:txBody>
      </p:sp>
      <p:sp>
        <p:nvSpPr>
          <p:cNvPr id="354326" name="AutoShape 18">
            <a:extLst>
              <a:ext uri="{FF2B5EF4-FFF2-40B4-BE49-F238E27FC236}">
                <a16:creationId xmlns:a16="http://schemas.microsoft.com/office/drawing/2014/main" id="{F3F3A37D-DC1D-4866-9629-DEB7DD079710}"/>
              </a:ext>
            </a:extLst>
          </p:cNvPr>
          <p:cNvSpPr>
            <a:spLocks noChangeArrowheads="1"/>
          </p:cNvSpPr>
          <p:nvPr/>
        </p:nvSpPr>
        <p:spPr bwMode="auto">
          <a:xfrm rot="10800000">
            <a:off x="1630363" y="3719513"/>
            <a:ext cx="558800" cy="893762"/>
          </a:xfrm>
          <a:prstGeom prst="downArrow">
            <a:avLst>
              <a:gd name="adj1" fmla="val 50000"/>
              <a:gd name="adj2" fmla="val 24999"/>
            </a:avLst>
          </a:prstGeom>
          <a:solidFill>
            <a:schemeClr val="bg2"/>
          </a:solidFill>
          <a:ln w="9525">
            <a:solidFill>
              <a:schemeClr val="tx1"/>
            </a:solidFill>
            <a:prstDash val="dashDot"/>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2" name="Left Brace 1">
            <a:extLst>
              <a:ext uri="{FF2B5EF4-FFF2-40B4-BE49-F238E27FC236}">
                <a16:creationId xmlns:a16="http://schemas.microsoft.com/office/drawing/2014/main" id="{ED0E06DF-D921-4556-8EF4-E3C75B4B1693}"/>
              </a:ext>
            </a:extLst>
          </p:cNvPr>
          <p:cNvSpPr/>
          <p:nvPr/>
        </p:nvSpPr>
        <p:spPr>
          <a:xfrm>
            <a:off x="9604375" y="771525"/>
            <a:ext cx="242888" cy="480853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4328" name="AutoShape 18">
            <a:extLst>
              <a:ext uri="{FF2B5EF4-FFF2-40B4-BE49-F238E27FC236}">
                <a16:creationId xmlns:a16="http://schemas.microsoft.com/office/drawing/2014/main" id="{CC4BE59E-88DA-4FD2-A708-3DAE8B26C489}"/>
              </a:ext>
            </a:extLst>
          </p:cNvPr>
          <p:cNvSpPr>
            <a:spLocks noChangeArrowheads="1"/>
          </p:cNvSpPr>
          <p:nvPr/>
        </p:nvSpPr>
        <p:spPr bwMode="auto">
          <a:xfrm>
            <a:off x="5441950" y="1652588"/>
            <a:ext cx="558800" cy="893762"/>
          </a:xfrm>
          <a:prstGeom prst="downArrow">
            <a:avLst>
              <a:gd name="adj1" fmla="val 50000"/>
              <a:gd name="adj2" fmla="val 24999"/>
            </a:avLst>
          </a:prstGeom>
          <a:solidFill>
            <a:schemeClr val="bg2"/>
          </a:solidFill>
          <a:ln w="9525">
            <a:solidFill>
              <a:schemeClr val="tx1"/>
            </a:solidFill>
            <a:prstDash val="dashDot"/>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29" name="AutoShape 18">
            <a:extLst>
              <a:ext uri="{FF2B5EF4-FFF2-40B4-BE49-F238E27FC236}">
                <a16:creationId xmlns:a16="http://schemas.microsoft.com/office/drawing/2014/main" id="{14ABCE47-958F-46B6-9E72-11455DDDF020}"/>
              </a:ext>
            </a:extLst>
          </p:cNvPr>
          <p:cNvSpPr>
            <a:spLocks noChangeArrowheads="1"/>
          </p:cNvSpPr>
          <p:nvPr/>
        </p:nvSpPr>
        <p:spPr bwMode="auto">
          <a:xfrm rot="10800000">
            <a:off x="6438900" y="1652588"/>
            <a:ext cx="558800" cy="893762"/>
          </a:xfrm>
          <a:prstGeom prst="downArrow">
            <a:avLst>
              <a:gd name="adj1" fmla="val 50000"/>
              <a:gd name="adj2" fmla="val 24999"/>
            </a:avLst>
          </a:prstGeom>
          <a:solidFill>
            <a:schemeClr val="bg2"/>
          </a:solidFill>
          <a:ln w="9525">
            <a:solidFill>
              <a:schemeClr val="tx1"/>
            </a:solidFill>
            <a:prstDash val="dashDot"/>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
        <p:nvSpPr>
          <p:cNvPr id="354330" name="AutoShape 18">
            <a:extLst>
              <a:ext uri="{FF2B5EF4-FFF2-40B4-BE49-F238E27FC236}">
                <a16:creationId xmlns:a16="http://schemas.microsoft.com/office/drawing/2014/main" id="{AFFC5F7C-2B88-4712-A1B1-E77853080D1F}"/>
              </a:ext>
            </a:extLst>
          </p:cNvPr>
          <p:cNvSpPr>
            <a:spLocks noChangeArrowheads="1"/>
          </p:cNvSpPr>
          <p:nvPr/>
        </p:nvSpPr>
        <p:spPr bwMode="auto">
          <a:xfrm>
            <a:off x="1620838" y="1611313"/>
            <a:ext cx="558800" cy="893762"/>
          </a:xfrm>
          <a:prstGeom prst="downArrow">
            <a:avLst>
              <a:gd name="adj1" fmla="val 50000"/>
              <a:gd name="adj2" fmla="val 24999"/>
            </a:avLst>
          </a:prstGeom>
          <a:solidFill>
            <a:schemeClr val="bg2"/>
          </a:solidFill>
          <a:ln w="9525">
            <a:solidFill>
              <a:schemeClr val="tx1"/>
            </a:solidFill>
            <a:prstDash val="dashDot"/>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tx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2F7245EC-C6F9-431B-9CDF-132F1AB08941}"/>
              </a:ext>
            </a:extLst>
          </p:cNvPr>
          <p:cNvSpPr>
            <a:spLocks noGrp="1" noChangeArrowheads="1"/>
          </p:cNvSpPr>
          <p:nvPr>
            <p:ph type="title"/>
          </p:nvPr>
        </p:nvSpPr>
        <p:spPr>
          <a:xfrm>
            <a:off x="2057400" y="152400"/>
            <a:ext cx="8305800" cy="6413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a:t>Characteristics of Intermittent Failures</a:t>
            </a:r>
            <a:endParaRPr lang="en-US" altLang="en-US" sz="3200"/>
          </a:p>
        </p:txBody>
      </p:sp>
      <p:sp>
        <p:nvSpPr>
          <p:cNvPr id="193538" name="Rectangle 3">
            <a:extLst>
              <a:ext uri="{FF2B5EF4-FFF2-40B4-BE49-F238E27FC236}">
                <a16:creationId xmlns:a16="http://schemas.microsoft.com/office/drawing/2014/main" id="{40CF9992-6B20-40D9-B5DB-F09238CE84A3}"/>
              </a:ext>
            </a:extLst>
          </p:cNvPr>
          <p:cNvSpPr>
            <a:spLocks noGrp="1" noChangeArrowheads="1"/>
          </p:cNvSpPr>
          <p:nvPr>
            <p:ph type="body" idx="1"/>
          </p:nvPr>
        </p:nvSpPr>
        <p:spPr>
          <a:xfrm>
            <a:off x="650875" y="1524000"/>
            <a:ext cx="10953750" cy="302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a:t>May indicate that a failure has occurred. Intermittent failure may be due to some extreme variation in field or use conditions. </a:t>
            </a:r>
          </a:p>
          <a:p>
            <a:pPr eaLnBrk="1" hangingPunct="1"/>
            <a:endParaRPr lang="en-US" altLang="en-US"/>
          </a:p>
          <a:p>
            <a:pPr eaLnBrk="1" hangingPunct="1"/>
            <a:r>
              <a:rPr lang="en-US" altLang="en-US"/>
              <a:t>May indicate the imminent occurrence of failure. </a:t>
            </a:r>
          </a:p>
          <a:p>
            <a:pPr eaLnBrk="1" hangingPunct="1"/>
            <a:endParaRPr lang="en-US" altLang="en-US"/>
          </a:p>
          <a:p>
            <a:pPr eaLnBrk="1" hangingPunct="1"/>
            <a:r>
              <a:rPr lang="en-US" altLang="en-US"/>
              <a:t>May not leave a failure signature making it difficult to isolate the site.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a:extLst>
              <a:ext uri="{FF2B5EF4-FFF2-40B4-BE49-F238E27FC236}">
                <a16:creationId xmlns:a16="http://schemas.microsoft.com/office/drawing/2014/main" id="{4E9F10B0-D3B1-4716-AD6F-D15AF90AD80D}"/>
              </a:ext>
            </a:extLst>
          </p:cNvPr>
          <p:cNvSpPr>
            <a:spLocks noGrp="1" noChangeArrowheads="1"/>
          </p:cNvSpPr>
          <p:nvPr>
            <p:ph type="title"/>
          </p:nvPr>
        </p:nvSpPr>
        <p:spPr>
          <a:xfrm>
            <a:off x="2209800" y="-61913"/>
            <a:ext cx="8077200" cy="1190626"/>
          </a:xfrm>
        </p:spPr>
        <p:txBody>
          <a:bodyPr>
            <a:spAutoFit/>
          </a:bodyPr>
          <a:lstStyle/>
          <a:p>
            <a:pPr eaLnBrk="1" hangingPunct="1"/>
            <a:r>
              <a:rPr lang="en-US" altLang="en-US">
                <a:solidFill>
                  <a:schemeClr val="tx1"/>
                </a:solidFill>
              </a:rPr>
              <a:t>Example: Intermittent Failures Due to</a:t>
            </a:r>
            <a:br>
              <a:rPr lang="en-US" altLang="en-US">
                <a:solidFill>
                  <a:schemeClr val="tx1"/>
                </a:solidFill>
              </a:rPr>
            </a:br>
            <a:r>
              <a:rPr lang="en-US" altLang="en-US">
                <a:solidFill>
                  <a:schemeClr val="tx1"/>
                </a:solidFill>
              </a:rPr>
              <a:t>Fretting Corrosion</a:t>
            </a:r>
          </a:p>
        </p:txBody>
      </p:sp>
      <p:sp>
        <p:nvSpPr>
          <p:cNvPr id="195586" name="Rectangle 3">
            <a:extLst>
              <a:ext uri="{FF2B5EF4-FFF2-40B4-BE49-F238E27FC236}">
                <a16:creationId xmlns:a16="http://schemas.microsoft.com/office/drawing/2014/main" id="{62E9E49C-FA2C-4806-8FDC-03833DD8B5FF}"/>
              </a:ext>
            </a:extLst>
          </p:cNvPr>
          <p:cNvSpPr>
            <a:spLocks noChangeArrowheads="1"/>
          </p:cNvSpPr>
          <p:nvPr/>
        </p:nvSpPr>
        <p:spPr bwMode="auto">
          <a:xfrm>
            <a:off x="0" y="1027113"/>
            <a:ext cx="5175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69863" indent="-16986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lnSpc>
                <a:spcPct val="150000"/>
              </a:lnSpc>
              <a:spcBef>
                <a:spcPct val="5000"/>
              </a:spcBef>
            </a:pPr>
            <a:r>
              <a:rPr lang="en-US" altLang="en-US" sz="1600"/>
              <a:t>Tin alloys are soft metals on which a thin but hard oxide layer is rapidly formed.</a:t>
            </a:r>
          </a:p>
          <a:p>
            <a:pPr algn="just" eaLnBrk="1" hangingPunct="1">
              <a:lnSpc>
                <a:spcPct val="150000"/>
              </a:lnSpc>
              <a:spcBef>
                <a:spcPct val="5000"/>
              </a:spcBef>
            </a:pPr>
            <a:r>
              <a:rPr lang="en-US" altLang="en-US" sz="1600"/>
              <a:t>Being supported by a soft substrate, this layer is easily broken and its fragments can be pressed into the underlying matrix of soft, ductile tin-lead alloy.</a:t>
            </a:r>
          </a:p>
          <a:p>
            <a:pPr algn="just" eaLnBrk="1" hangingPunct="1">
              <a:lnSpc>
                <a:spcPct val="150000"/>
              </a:lnSpc>
              <a:spcBef>
                <a:spcPct val="5000"/>
              </a:spcBef>
            </a:pPr>
            <a:r>
              <a:rPr lang="en-US" altLang="en-US" sz="1600"/>
              <a:t>The sliding movements between contact surfaces break the oxide film on the surface and expose the fresh metal to oxidation and corrosion.</a:t>
            </a:r>
          </a:p>
          <a:p>
            <a:pPr algn="just" eaLnBrk="1" hangingPunct="1">
              <a:lnSpc>
                <a:spcPct val="150000"/>
              </a:lnSpc>
              <a:spcBef>
                <a:spcPct val="5000"/>
              </a:spcBef>
            </a:pPr>
            <a:r>
              <a:rPr lang="en-US" altLang="en-US" sz="1600"/>
              <a:t>The accumulation of oxides at the contacting interface due to repetitive sliding movements causes contact resistance to increase, leading to contact open.</a:t>
            </a:r>
          </a:p>
          <a:p>
            <a:pPr algn="just" eaLnBrk="1" hangingPunct="1">
              <a:lnSpc>
                <a:spcPct val="150000"/>
              </a:lnSpc>
              <a:spcBef>
                <a:spcPct val="5000"/>
              </a:spcBef>
            </a:pPr>
            <a:r>
              <a:rPr lang="en-US" altLang="en-US" sz="1600"/>
              <a:t>Tin-based lead-free solders are expected to show similar fretting corrosion susceptibility as tin-lead solder coatings.</a:t>
            </a:r>
          </a:p>
        </p:txBody>
      </p:sp>
      <p:grpSp>
        <p:nvGrpSpPr>
          <p:cNvPr id="195587" name="Group 4">
            <a:extLst>
              <a:ext uri="{FF2B5EF4-FFF2-40B4-BE49-F238E27FC236}">
                <a16:creationId xmlns:a16="http://schemas.microsoft.com/office/drawing/2014/main" id="{0BC55B19-82F1-446C-B8C8-15AE7FB562EC}"/>
              </a:ext>
            </a:extLst>
          </p:cNvPr>
          <p:cNvGrpSpPr>
            <a:grpSpLocks/>
          </p:cNvGrpSpPr>
          <p:nvPr/>
        </p:nvGrpSpPr>
        <p:grpSpPr bwMode="auto">
          <a:xfrm>
            <a:off x="5445125" y="762000"/>
            <a:ext cx="5299075" cy="5562600"/>
            <a:chOff x="1216" y="364"/>
            <a:chExt cx="3338" cy="3504"/>
          </a:xfrm>
        </p:grpSpPr>
        <p:sp>
          <p:nvSpPr>
            <p:cNvPr id="195589" name="Text Box 5">
              <a:extLst>
                <a:ext uri="{FF2B5EF4-FFF2-40B4-BE49-F238E27FC236}">
                  <a16:creationId xmlns:a16="http://schemas.microsoft.com/office/drawing/2014/main" id="{25465A5E-9ECB-46A3-B4A1-81CE93B89A0B}"/>
                </a:ext>
              </a:extLst>
            </p:cNvPr>
            <p:cNvSpPr txBox="1">
              <a:spLocks noChangeArrowheads="1"/>
            </p:cNvSpPr>
            <p:nvPr/>
          </p:nvSpPr>
          <p:spPr bwMode="auto">
            <a:xfrm>
              <a:off x="3424" y="992"/>
              <a:ext cx="8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Normal Force</a:t>
              </a:r>
            </a:p>
          </p:txBody>
        </p:sp>
        <p:sp>
          <p:nvSpPr>
            <p:cNvPr id="195590" name="Text Box 6">
              <a:extLst>
                <a:ext uri="{FF2B5EF4-FFF2-40B4-BE49-F238E27FC236}">
                  <a16:creationId xmlns:a16="http://schemas.microsoft.com/office/drawing/2014/main" id="{49B56C8A-2C87-489F-AE0F-CAA134BA0A8E}"/>
                </a:ext>
              </a:extLst>
            </p:cNvPr>
            <p:cNvSpPr txBox="1">
              <a:spLocks noChangeArrowheads="1"/>
            </p:cNvSpPr>
            <p:nvPr/>
          </p:nvSpPr>
          <p:spPr bwMode="auto">
            <a:xfrm>
              <a:off x="3320" y="364"/>
              <a:ext cx="4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Initial</a:t>
              </a:r>
            </a:p>
          </p:txBody>
        </p:sp>
        <p:grpSp>
          <p:nvGrpSpPr>
            <p:cNvPr id="195591" name="Group 7">
              <a:extLst>
                <a:ext uri="{FF2B5EF4-FFF2-40B4-BE49-F238E27FC236}">
                  <a16:creationId xmlns:a16="http://schemas.microsoft.com/office/drawing/2014/main" id="{C7473789-B5C5-4D3F-9DCE-41BD5732714A}"/>
                </a:ext>
              </a:extLst>
            </p:cNvPr>
            <p:cNvGrpSpPr>
              <a:grpSpLocks/>
            </p:cNvGrpSpPr>
            <p:nvPr/>
          </p:nvGrpSpPr>
          <p:grpSpPr bwMode="auto">
            <a:xfrm>
              <a:off x="1552" y="3008"/>
              <a:ext cx="2624" cy="752"/>
              <a:chOff x="1552" y="2928"/>
              <a:chExt cx="2624" cy="752"/>
            </a:xfrm>
          </p:grpSpPr>
          <p:sp>
            <p:nvSpPr>
              <p:cNvPr id="195705" name="Rectangle 8">
                <a:extLst>
                  <a:ext uri="{FF2B5EF4-FFF2-40B4-BE49-F238E27FC236}">
                    <a16:creationId xmlns:a16="http://schemas.microsoft.com/office/drawing/2014/main" id="{CFED3DEB-1DCC-4661-91AE-A601BD94B848}"/>
                  </a:ext>
                </a:extLst>
              </p:cNvPr>
              <p:cNvSpPr>
                <a:spLocks noChangeArrowheads="1"/>
              </p:cNvSpPr>
              <p:nvPr/>
            </p:nvSpPr>
            <p:spPr bwMode="auto">
              <a:xfrm rot="2183061">
                <a:off x="2224" y="347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06" name="Rectangle 9">
                <a:extLst>
                  <a:ext uri="{FF2B5EF4-FFF2-40B4-BE49-F238E27FC236}">
                    <a16:creationId xmlns:a16="http://schemas.microsoft.com/office/drawing/2014/main" id="{12939173-198B-47B0-B83C-5471B087C35A}"/>
                  </a:ext>
                </a:extLst>
              </p:cNvPr>
              <p:cNvSpPr>
                <a:spLocks noChangeArrowheads="1"/>
              </p:cNvSpPr>
              <p:nvPr/>
            </p:nvSpPr>
            <p:spPr bwMode="auto">
              <a:xfrm rot="1243533">
                <a:off x="2368" y="353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07" name="Rectangle 10">
                <a:extLst>
                  <a:ext uri="{FF2B5EF4-FFF2-40B4-BE49-F238E27FC236}">
                    <a16:creationId xmlns:a16="http://schemas.microsoft.com/office/drawing/2014/main" id="{D82FC4EE-CA90-4720-A0D4-00F561BD7A4A}"/>
                  </a:ext>
                </a:extLst>
              </p:cNvPr>
              <p:cNvSpPr>
                <a:spLocks noChangeArrowheads="1"/>
              </p:cNvSpPr>
              <p:nvPr/>
            </p:nvSpPr>
            <p:spPr bwMode="auto">
              <a:xfrm>
                <a:off x="2648" y="3608"/>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08" name="Rectangle 11">
                <a:extLst>
                  <a:ext uri="{FF2B5EF4-FFF2-40B4-BE49-F238E27FC236}">
                    <a16:creationId xmlns:a16="http://schemas.microsoft.com/office/drawing/2014/main" id="{0539854F-A2D3-4F9E-BFC9-B929D2EE82B5}"/>
                  </a:ext>
                </a:extLst>
              </p:cNvPr>
              <p:cNvSpPr>
                <a:spLocks noChangeArrowheads="1"/>
              </p:cNvSpPr>
              <p:nvPr/>
            </p:nvSpPr>
            <p:spPr bwMode="auto">
              <a:xfrm rot="-370741">
                <a:off x="2752" y="359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09" name="Rectangle 12">
                <a:extLst>
                  <a:ext uri="{FF2B5EF4-FFF2-40B4-BE49-F238E27FC236}">
                    <a16:creationId xmlns:a16="http://schemas.microsoft.com/office/drawing/2014/main" id="{F5267994-3DA2-4299-9D1E-87FCED34D82E}"/>
                  </a:ext>
                </a:extLst>
              </p:cNvPr>
              <p:cNvSpPr>
                <a:spLocks noChangeArrowheads="1"/>
              </p:cNvSpPr>
              <p:nvPr/>
            </p:nvSpPr>
            <p:spPr bwMode="auto">
              <a:xfrm rot="-297964">
                <a:off x="2904" y="358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0" name="Rectangle 13">
                <a:extLst>
                  <a:ext uri="{FF2B5EF4-FFF2-40B4-BE49-F238E27FC236}">
                    <a16:creationId xmlns:a16="http://schemas.microsoft.com/office/drawing/2014/main" id="{EE78215C-EC50-4F34-8EB4-6BBF35A551ED}"/>
                  </a:ext>
                </a:extLst>
              </p:cNvPr>
              <p:cNvSpPr>
                <a:spLocks noChangeArrowheads="1"/>
              </p:cNvSpPr>
              <p:nvPr/>
            </p:nvSpPr>
            <p:spPr bwMode="auto">
              <a:xfrm rot="-2240290">
                <a:off x="3256" y="348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1" name="Rectangle 14">
                <a:extLst>
                  <a:ext uri="{FF2B5EF4-FFF2-40B4-BE49-F238E27FC236}">
                    <a16:creationId xmlns:a16="http://schemas.microsoft.com/office/drawing/2014/main" id="{3CF3B952-6200-47AF-A974-506810A82025}"/>
                  </a:ext>
                </a:extLst>
              </p:cNvPr>
              <p:cNvSpPr>
                <a:spLocks noChangeArrowheads="1"/>
              </p:cNvSpPr>
              <p:nvPr/>
            </p:nvSpPr>
            <p:spPr bwMode="auto">
              <a:xfrm flipV="1">
                <a:off x="2560" y="3584"/>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2" name="Rectangle 15">
                <a:extLst>
                  <a:ext uri="{FF2B5EF4-FFF2-40B4-BE49-F238E27FC236}">
                    <a16:creationId xmlns:a16="http://schemas.microsoft.com/office/drawing/2014/main" id="{1DCB7E65-6AEC-454D-8695-934CB8AC0984}"/>
                  </a:ext>
                </a:extLst>
              </p:cNvPr>
              <p:cNvSpPr>
                <a:spLocks noChangeArrowheads="1"/>
              </p:cNvSpPr>
              <p:nvPr/>
            </p:nvSpPr>
            <p:spPr bwMode="auto">
              <a:xfrm flipV="1">
                <a:off x="2848" y="3584"/>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3" name="Rectangle 16">
                <a:extLst>
                  <a:ext uri="{FF2B5EF4-FFF2-40B4-BE49-F238E27FC236}">
                    <a16:creationId xmlns:a16="http://schemas.microsoft.com/office/drawing/2014/main" id="{D513FC6A-F254-48CC-B7C7-01695DCB4079}"/>
                  </a:ext>
                </a:extLst>
              </p:cNvPr>
              <p:cNvSpPr>
                <a:spLocks noChangeArrowheads="1"/>
              </p:cNvSpPr>
              <p:nvPr/>
            </p:nvSpPr>
            <p:spPr bwMode="auto">
              <a:xfrm flipV="1">
                <a:off x="2608" y="3608"/>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4" name="Rectangle 17">
                <a:extLst>
                  <a:ext uri="{FF2B5EF4-FFF2-40B4-BE49-F238E27FC236}">
                    <a16:creationId xmlns:a16="http://schemas.microsoft.com/office/drawing/2014/main" id="{CC331638-971E-4744-8BA8-67B50A168039}"/>
                  </a:ext>
                </a:extLst>
              </p:cNvPr>
              <p:cNvSpPr>
                <a:spLocks noChangeArrowheads="1"/>
              </p:cNvSpPr>
              <p:nvPr/>
            </p:nvSpPr>
            <p:spPr bwMode="auto">
              <a:xfrm flipV="1">
                <a:off x="2320" y="3512"/>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5" name="Rectangle 18">
                <a:extLst>
                  <a:ext uri="{FF2B5EF4-FFF2-40B4-BE49-F238E27FC236}">
                    <a16:creationId xmlns:a16="http://schemas.microsoft.com/office/drawing/2014/main" id="{E7A58584-1C9B-4ACC-AC5C-3C0EDB2796C4}"/>
                  </a:ext>
                </a:extLst>
              </p:cNvPr>
              <p:cNvSpPr>
                <a:spLocks noChangeArrowheads="1"/>
              </p:cNvSpPr>
              <p:nvPr/>
            </p:nvSpPr>
            <p:spPr bwMode="auto">
              <a:xfrm rot="190182">
                <a:off x="3000" y="358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6" name="Rectangle 19">
                <a:extLst>
                  <a:ext uri="{FF2B5EF4-FFF2-40B4-BE49-F238E27FC236}">
                    <a16:creationId xmlns:a16="http://schemas.microsoft.com/office/drawing/2014/main" id="{663D82C7-4169-4242-980F-4F64FE5A39CD}"/>
                  </a:ext>
                </a:extLst>
              </p:cNvPr>
              <p:cNvSpPr>
                <a:spLocks noChangeArrowheads="1"/>
              </p:cNvSpPr>
              <p:nvPr/>
            </p:nvSpPr>
            <p:spPr bwMode="auto">
              <a:xfrm rot="-672430">
                <a:off x="3136" y="3488"/>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17" name="Line 20">
                <a:extLst>
                  <a:ext uri="{FF2B5EF4-FFF2-40B4-BE49-F238E27FC236}">
                    <a16:creationId xmlns:a16="http://schemas.microsoft.com/office/drawing/2014/main" id="{95335CEC-6A3D-45E8-B282-7D75905A5863}"/>
                  </a:ext>
                </a:extLst>
              </p:cNvPr>
              <p:cNvSpPr>
                <a:spLocks noChangeShapeType="1"/>
              </p:cNvSpPr>
              <p:nvPr/>
            </p:nvSpPr>
            <p:spPr bwMode="auto">
              <a:xfrm>
                <a:off x="3312" y="3416"/>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18" name="Line 21">
                <a:extLst>
                  <a:ext uri="{FF2B5EF4-FFF2-40B4-BE49-F238E27FC236}">
                    <a16:creationId xmlns:a16="http://schemas.microsoft.com/office/drawing/2014/main" id="{222D5971-1DEA-4378-98D4-7EA4605EEFBF}"/>
                  </a:ext>
                </a:extLst>
              </p:cNvPr>
              <p:cNvSpPr>
                <a:spLocks noChangeShapeType="1"/>
              </p:cNvSpPr>
              <p:nvPr/>
            </p:nvSpPr>
            <p:spPr bwMode="auto">
              <a:xfrm>
                <a:off x="3312" y="3464"/>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19" name="Rectangle 22">
                <a:extLst>
                  <a:ext uri="{FF2B5EF4-FFF2-40B4-BE49-F238E27FC236}">
                    <a16:creationId xmlns:a16="http://schemas.microsoft.com/office/drawing/2014/main" id="{30D21738-AD29-436E-8AC8-3C691FC215D8}"/>
                  </a:ext>
                </a:extLst>
              </p:cNvPr>
              <p:cNvSpPr>
                <a:spLocks noChangeArrowheads="1"/>
              </p:cNvSpPr>
              <p:nvPr/>
            </p:nvSpPr>
            <p:spPr bwMode="auto">
              <a:xfrm rot="1589539">
                <a:off x="2264" y="344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0" name="Rectangle 23">
                <a:extLst>
                  <a:ext uri="{FF2B5EF4-FFF2-40B4-BE49-F238E27FC236}">
                    <a16:creationId xmlns:a16="http://schemas.microsoft.com/office/drawing/2014/main" id="{1ECF7E41-7A85-4D96-98A6-30B012CF5CC3}"/>
                  </a:ext>
                </a:extLst>
              </p:cNvPr>
              <p:cNvSpPr>
                <a:spLocks noChangeArrowheads="1"/>
              </p:cNvSpPr>
              <p:nvPr/>
            </p:nvSpPr>
            <p:spPr bwMode="auto">
              <a:xfrm rot="1243533">
                <a:off x="2352" y="3488"/>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1" name="Rectangle 24">
                <a:extLst>
                  <a:ext uri="{FF2B5EF4-FFF2-40B4-BE49-F238E27FC236}">
                    <a16:creationId xmlns:a16="http://schemas.microsoft.com/office/drawing/2014/main" id="{4BB178B5-CB2D-4951-BC96-AD15C66214C4}"/>
                  </a:ext>
                </a:extLst>
              </p:cNvPr>
              <p:cNvSpPr>
                <a:spLocks noChangeArrowheads="1"/>
              </p:cNvSpPr>
              <p:nvPr/>
            </p:nvSpPr>
            <p:spPr bwMode="auto">
              <a:xfrm>
                <a:off x="3040" y="353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2" name="Rectangle 25">
                <a:extLst>
                  <a:ext uri="{FF2B5EF4-FFF2-40B4-BE49-F238E27FC236}">
                    <a16:creationId xmlns:a16="http://schemas.microsoft.com/office/drawing/2014/main" id="{924A2612-4E02-4ED0-94D4-F5C2639A78F9}"/>
                  </a:ext>
                </a:extLst>
              </p:cNvPr>
              <p:cNvSpPr>
                <a:spLocks noChangeArrowheads="1"/>
              </p:cNvSpPr>
              <p:nvPr/>
            </p:nvSpPr>
            <p:spPr bwMode="auto">
              <a:xfrm rot="-370741">
                <a:off x="2696" y="355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3" name="Rectangle 26">
                <a:extLst>
                  <a:ext uri="{FF2B5EF4-FFF2-40B4-BE49-F238E27FC236}">
                    <a16:creationId xmlns:a16="http://schemas.microsoft.com/office/drawing/2014/main" id="{F3D52606-B6AA-4B4C-811E-AD5B7C8349CA}"/>
                  </a:ext>
                </a:extLst>
              </p:cNvPr>
              <p:cNvSpPr>
                <a:spLocks noChangeArrowheads="1"/>
              </p:cNvSpPr>
              <p:nvPr/>
            </p:nvSpPr>
            <p:spPr bwMode="auto">
              <a:xfrm rot="-2066182">
                <a:off x="3232" y="344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4" name="Rectangle 27">
                <a:extLst>
                  <a:ext uri="{FF2B5EF4-FFF2-40B4-BE49-F238E27FC236}">
                    <a16:creationId xmlns:a16="http://schemas.microsoft.com/office/drawing/2014/main" id="{3AA41436-1EA3-45E5-A2D4-2337F5525017}"/>
                  </a:ext>
                </a:extLst>
              </p:cNvPr>
              <p:cNvSpPr>
                <a:spLocks noChangeArrowheads="1"/>
              </p:cNvSpPr>
              <p:nvPr/>
            </p:nvSpPr>
            <p:spPr bwMode="auto">
              <a:xfrm rot="354958">
                <a:off x="2480" y="353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5" name="Rectangle 28">
                <a:extLst>
                  <a:ext uri="{FF2B5EF4-FFF2-40B4-BE49-F238E27FC236}">
                    <a16:creationId xmlns:a16="http://schemas.microsoft.com/office/drawing/2014/main" id="{18CEF9CA-1637-45CA-9D2D-2646B3CC8494}"/>
                  </a:ext>
                </a:extLst>
              </p:cNvPr>
              <p:cNvSpPr>
                <a:spLocks noChangeArrowheads="1"/>
              </p:cNvSpPr>
              <p:nvPr/>
            </p:nvSpPr>
            <p:spPr bwMode="auto">
              <a:xfrm rot="781190">
                <a:off x="2592" y="355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6" name="Rectangle 29">
                <a:extLst>
                  <a:ext uri="{FF2B5EF4-FFF2-40B4-BE49-F238E27FC236}">
                    <a16:creationId xmlns:a16="http://schemas.microsoft.com/office/drawing/2014/main" id="{304079FD-9379-4D2D-9A4C-B51A63CB656E}"/>
                  </a:ext>
                </a:extLst>
              </p:cNvPr>
              <p:cNvSpPr>
                <a:spLocks noChangeArrowheads="1"/>
              </p:cNvSpPr>
              <p:nvPr/>
            </p:nvSpPr>
            <p:spPr bwMode="auto">
              <a:xfrm rot="-205881">
                <a:off x="2848" y="353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7" name="Rectangle 30">
                <a:extLst>
                  <a:ext uri="{FF2B5EF4-FFF2-40B4-BE49-F238E27FC236}">
                    <a16:creationId xmlns:a16="http://schemas.microsoft.com/office/drawing/2014/main" id="{4271FABA-7FE0-4CE8-BB8D-099BD0DEFAE4}"/>
                  </a:ext>
                </a:extLst>
              </p:cNvPr>
              <p:cNvSpPr>
                <a:spLocks noChangeArrowheads="1"/>
              </p:cNvSpPr>
              <p:nvPr/>
            </p:nvSpPr>
            <p:spPr bwMode="auto">
              <a:xfrm rot="-437504">
                <a:off x="2992" y="353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8" name="Rectangle 31">
                <a:extLst>
                  <a:ext uri="{FF2B5EF4-FFF2-40B4-BE49-F238E27FC236}">
                    <a16:creationId xmlns:a16="http://schemas.microsoft.com/office/drawing/2014/main" id="{98004EC2-462D-4521-9185-F6D5ABC7078D}"/>
                  </a:ext>
                </a:extLst>
              </p:cNvPr>
              <p:cNvSpPr>
                <a:spLocks noChangeArrowheads="1"/>
              </p:cNvSpPr>
              <p:nvPr/>
            </p:nvSpPr>
            <p:spPr bwMode="auto">
              <a:xfrm rot="18201982" flipV="1">
                <a:off x="2800" y="3552"/>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29" name="Rectangle 32">
                <a:extLst>
                  <a:ext uri="{FF2B5EF4-FFF2-40B4-BE49-F238E27FC236}">
                    <a16:creationId xmlns:a16="http://schemas.microsoft.com/office/drawing/2014/main" id="{D5D00CFF-7BD3-413F-ADAF-3673C0B6DB16}"/>
                  </a:ext>
                </a:extLst>
              </p:cNvPr>
              <p:cNvSpPr>
                <a:spLocks noChangeArrowheads="1"/>
              </p:cNvSpPr>
              <p:nvPr/>
            </p:nvSpPr>
            <p:spPr bwMode="auto">
              <a:xfrm rot="1527801" flipV="1">
                <a:off x="2944" y="3552"/>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0" name="Line 33">
                <a:extLst>
                  <a:ext uri="{FF2B5EF4-FFF2-40B4-BE49-F238E27FC236}">
                    <a16:creationId xmlns:a16="http://schemas.microsoft.com/office/drawing/2014/main" id="{8E9D242C-519B-40D9-9F06-2101789CBDDA}"/>
                  </a:ext>
                </a:extLst>
              </p:cNvPr>
              <p:cNvSpPr>
                <a:spLocks noChangeShapeType="1"/>
              </p:cNvSpPr>
              <p:nvPr/>
            </p:nvSpPr>
            <p:spPr bwMode="auto">
              <a:xfrm>
                <a:off x="1552" y="3424"/>
                <a:ext cx="7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31" name="Line 34">
                <a:extLst>
                  <a:ext uri="{FF2B5EF4-FFF2-40B4-BE49-F238E27FC236}">
                    <a16:creationId xmlns:a16="http://schemas.microsoft.com/office/drawing/2014/main" id="{CE4F5D2A-CBEB-4DA1-A17E-84EEB5FB8944}"/>
                  </a:ext>
                </a:extLst>
              </p:cNvPr>
              <p:cNvSpPr>
                <a:spLocks noChangeShapeType="1"/>
              </p:cNvSpPr>
              <p:nvPr/>
            </p:nvSpPr>
            <p:spPr bwMode="auto">
              <a:xfrm>
                <a:off x="1552" y="3472"/>
                <a:ext cx="7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32" name="Rectangle 35">
                <a:extLst>
                  <a:ext uri="{FF2B5EF4-FFF2-40B4-BE49-F238E27FC236}">
                    <a16:creationId xmlns:a16="http://schemas.microsoft.com/office/drawing/2014/main" id="{D6DCFFEC-6370-48D3-B6EE-46073F74E89F}"/>
                  </a:ext>
                </a:extLst>
              </p:cNvPr>
              <p:cNvSpPr>
                <a:spLocks noChangeArrowheads="1"/>
              </p:cNvSpPr>
              <p:nvPr/>
            </p:nvSpPr>
            <p:spPr bwMode="auto">
              <a:xfrm rot="2183061">
                <a:off x="2464" y="358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3" name="Rectangle 36">
                <a:extLst>
                  <a:ext uri="{FF2B5EF4-FFF2-40B4-BE49-F238E27FC236}">
                    <a16:creationId xmlns:a16="http://schemas.microsoft.com/office/drawing/2014/main" id="{765DE171-BE7F-4DAF-AAF3-CC85EF542FF3}"/>
                  </a:ext>
                </a:extLst>
              </p:cNvPr>
              <p:cNvSpPr>
                <a:spLocks noChangeArrowheads="1"/>
              </p:cNvSpPr>
              <p:nvPr/>
            </p:nvSpPr>
            <p:spPr bwMode="auto">
              <a:xfrm rot="-111853">
                <a:off x="2792" y="363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4" name="Rectangle 37">
                <a:extLst>
                  <a:ext uri="{FF2B5EF4-FFF2-40B4-BE49-F238E27FC236}">
                    <a16:creationId xmlns:a16="http://schemas.microsoft.com/office/drawing/2014/main" id="{61AECA0C-B078-4ECD-9295-00C434C93494}"/>
                  </a:ext>
                </a:extLst>
              </p:cNvPr>
              <p:cNvSpPr>
                <a:spLocks noChangeArrowheads="1"/>
              </p:cNvSpPr>
              <p:nvPr/>
            </p:nvSpPr>
            <p:spPr bwMode="auto">
              <a:xfrm>
                <a:off x="2560" y="363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5" name="Rectangle 38">
                <a:extLst>
                  <a:ext uri="{FF2B5EF4-FFF2-40B4-BE49-F238E27FC236}">
                    <a16:creationId xmlns:a16="http://schemas.microsoft.com/office/drawing/2014/main" id="{B5481D1E-414D-44A4-995F-F78E109710C4}"/>
                  </a:ext>
                </a:extLst>
              </p:cNvPr>
              <p:cNvSpPr>
                <a:spLocks noChangeArrowheads="1"/>
              </p:cNvSpPr>
              <p:nvPr/>
            </p:nvSpPr>
            <p:spPr bwMode="auto">
              <a:xfrm rot="-370741">
                <a:off x="3088" y="358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6" name="Rectangle 39">
                <a:extLst>
                  <a:ext uri="{FF2B5EF4-FFF2-40B4-BE49-F238E27FC236}">
                    <a16:creationId xmlns:a16="http://schemas.microsoft.com/office/drawing/2014/main" id="{8D669856-DBBB-4BE8-B354-7183ED34225A}"/>
                  </a:ext>
                </a:extLst>
              </p:cNvPr>
              <p:cNvSpPr>
                <a:spLocks noChangeArrowheads="1"/>
              </p:cNvSpPr>
              <p:nvPr/>
            </p:nvSpPr>
            <p:spPr bwMode="auto">
              <a:xfrm rot="-1682189">
                <a:off x="3144" y="353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7" name="Rectangle 40">
                <a:extLst>
                  <a:ext uri="{FF2B5EF4-FFF2-40B4-BE49-F238E27FC236}">
                    <a16:creationId xmlns:a16="http://schemas.microsoft.com/office/drawing/2014/main" id="{3D940C13-9BF6-4699-A6A1-B61A5C6DC848}"/>
                  </a:ext>
                </a:extLst>
              </p:cNvPr>
              <p:cNvSpPr>
                <a:spLocks noChangeArrowheads="1"/>
              </p:cNvSpPr>
              <p:nvPr/>
            </p:nvSpPr>
            <p:spPr bwMode="auto">
              <a:xfrm rot="-145580">
                <a:off x="2656" y="363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8" name="Rectangle 41">
                <a:extLst>
                  <a:ext uri="{FF2B5EF4-FFF2-40B4-BE49-F238E27FC236}">
                    <a16:creationId xmlns:a16="http://schemas.microsoft.com/office/drawing/2014/main" id="{6B315ABD-60A0-407E-B1F6-039CF1C3E783}"/>
                  </a:ext>
                </a:extLst>
              </p:cNvPr>
              <p:cNvSpPr>
                <a:spLocks noChangeArrowheads="1"/>
              </p:cNvSpPr>
              <p:nvPr/>
            </p:nvSpPr>
            <p:spPr bwMode="auto">
              <a:xfrm rot="1527801" flipV="1">
                <a:off x="3224" y="3512"/>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39" name="Rectangle 42">
                <a:extLst>
                  <a:ext uri="{FF2B5EF4-FFF2-40B4-BE49-F238E27FC236}">
                    <a16:creationId xmlns:a16="http://schemas.microsoft.com/office/drawing/2014/main" id="{E54123DE-BEE8-4BCC-B3FF-20FD83BAF95F}"/>
                  </a:ext>
                </a:extLst>
              </p:cNvPr>
              <p:cNvSpPr>
                <a:spLocks noChangeArrowheads="1"/>
              </p:cNvSpPr>
              <p:nvPr/>
            </p:nvSpPr>
            <p:spPr bwMode="auto">
              <a:xfrm rot="-111853">
                <a:off x="2888" y="363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40" name="Rectangle 43">
                <a:extLst>
                  <a:ext uri="{FF2B5EF4-FFF2-40B4-BE49-F238E27FC236}">
                    <a16:creationId xmlns:a16="http://schemas.microsoft.com/office/drawing/2014/main" id="{069B8848-49E7-48F4-A935-5C6D9DAF059E}"/>
                  </a:ext>
                </a:extLst>
              </p:cNvPr>
              <p:cNvSpPr>
                <a:spLocks noChangeArrowheads="1"/>
              </p:cNvSpPr>
              <p:nvPr/>
            </p:nvSpPr>
            <p:spPr bwMode="auto">
              <a:xfrm rot="-111853">
                <a:off x="3184" y="3568"/>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41" name="Rectangle 44">
                <a:extLst>
                  <a:ext uri="{FF2B5EF4-FFF2-40B4-BE49-F238E27FC236}">
                    <a16:creationId xmlns:a16="http://schemas.microsoft.com/office/drawing/2014/main" id="{C91B8A21-C850-4D5E-9D6F-06A3EF99B842}"/>
                  </a:ext>
                </a:extLst>
              </p:cNvPr>
              <p:cNvSpPr>
                <a:spLocks noChangeArrowheads="1"/>
              </p:cNvSpPr>
              <p:nvPr/>
            </p:nvSpPr>
            <p:spPr bwMode="auto">
              <a:xfrm rot="1087134">
                <a:off x="2384" y="359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742" name="Rectangle 45">
                <a:extLst>
                  <a:ext uri="{FF2B5EF4-FFF2-40B4-BE49-F238E27FC236}">
                    <a16:creationId xmlns:a16="http://schemas.microsoft.com/office/drawing/2014/main" id="{0374793F-7FDE-4BF7-B716-C1B3B8AB565F}"/>
                  </a:ext>
                </a:extLst>
              </p:cNvPr>
              <p:cNvSpPr>
                <a:spLocks noChangeArrowheads="1"/>
              </p:cNvSpPr>
              <p:nvPr/>
            </p:nvSpPr>
            <p:spPr bwMode="auto">
              <a:xfrm rot="-111853">
                <a:off x="2992" y="362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95743" name="Group 46">
                <a:extLst>
                  <a:ext uri="{FF2B5EF4-FFF2-40B4-BE49-F238E27FC236}">
                    <a16:creationId xmlns:a16="http://schemas.microsoft.com/office/drawing/2014/main" id="{1E4FFEBB-5460-4FE0-B033-15D7C147066C}"/>
                  </a:ext>
                </a:extLst>
              </p:cNvPr>
              <p:cNvGrpSpPr>
                <a:grpSpLocks/>
              </p:cNvGrpSpPr>
              <p:nvPr/>
            </p:nvGrpSpPr>
            <p:grpSpPr bwMode="auto">
              <a:xfrm>
                <a:off x="2288" y="2928"/>
                <a:ext cx="1024" cy="632"/>
                <a:chOff x="3552" y="1888"/>
                <a:chExt cx="1024" cy="632"/>
              </a:xfrm>
            </p:grpSpPr>
            <p:sp>
              <p:nvSpPr>
                <p:cNvPr id="195744" name="Freeform 47">
                  <a:extLst>
                    <a:ext uri="{FF2B5EF4-FFF2-40B4-BE49-F238E27FC236}">
                      <a16:creationId xmlns:a16="http://schemas.microsoft.com/office/drawing/2014/main" id="{72B01579-C4F0-4FA9-B4F4-07E26CDD14A0}"/>
                    </a:ext>
                  </a:extLst>
                </p:cNvPr>
                <p:cNvSpPr>
                  <a:spLocks/>
                </p:cNvSpPr>
                <p:nvPr/>
              </p:nvSpPr>
              <p:spPr bwMode="auto">
                <a:xfrm>
                  <a:off x="3608" y="2272"/>
                  <a:ext cx="960" cy="248"/>
                </a:xfrm>
                <a:custGeom>
                  <a:avLst/>
                  <a:gdLst>
                    <a:gd name="T0" fmla="*/ 0 w 960"/>
                    <a:gd name="T1" fmla="*/ 48 h 248"/>
                    <a:gd name="T2" fmla="*/ 480 w 960"/>
                    <a:gd name="T3" fmla="*/ 240 h 248"/>
                    <a:gd name="T4" fmla="*/ 960 w 960"/>
                    <a:gd name="T5" fmla="*/ 0 h 248"/>
                    <a:gd name="T6" fmla="*/ 0 60000 65536"/>
                    <a:gd name="T7" fmla="*/ 0 60000 65536"/>
                    <a:gd name="T8" fmla="*/ 0 60000 65536"/>
                  </a:gdLst>
                  <a:ahLst/>
                  <a:cxnLst>
                    <a:cxn ang="T6">
                      <a:pos x="T0" y="T1"/>
                    </a:cxn>
                    <a:cxn ang="T7">
                      <a:pos x="T2" y="T3"/>
                    </a:cxn>
                    <a:cxn ang="T8">
                      <a:pos x="T4" y="T5"/>
                    </a:cxn>
                  </a:cxnLst>
                  <a:rect l="0" t="0" r="r" b="b"/>
                  <a:pathLst>
                    <a:path w="960" h="248">
                      <a:moveTo>
                        <a:pt x="0" y="48"/>
                      </a:moveTo>
                      <a:cubicBezTo>
                        <a:pt x="160" y="148"/>
                        <a:pt x="320" y="248"/>
                        <a:pt x="480" y="240"/>
                      </a:cubicBezTo>
                      <a:cubicBezTo>
                        <a:pt x="640" y="232"/>
                        <a:pt x="880" y="64"/>
                        <a:pt x="96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745" name="Line 48">
                  <a:extLst>
                    <a:ext uri="{FF2B5EF4-FFF2-40B4-BE49-F238E27FC236}">
                      <a16:creationId xmlns:a16="http://schemas.microsoft.com/office/drawing/2014/main" id="{EC9C5AF1-3148-44C1-B77D-0C9475B765ED}"/>
                    </a:ext>
                  </a:extLst>
                </p:cNvPr>
                <p:cNvSpPr>
                  <a:spLocks noChangeShapeType="1"/>
                </p:cNvSpPr>
                <p:nvPr/>
              </p:nvSpPr>
              <p:spPr bwMode="auto">
                <a:xfrm>
                  <a:off x="3560" y="227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46" name="Freeform 49">
                  <a:extLst>
                    <a:ext uri="{FF2B5EF4-FFF2-40B4-BE49-F238E27FC236}">
                      <a16:creationId xmlns:a16="http://schemas.microsoft.com/office/drawing/2014/main" id="{3AFB8507-CAF4-4522-9199-9BFE00FA1CC8}"/>
                    </a:ext>
                  </a:extLst>
                </p:cNvPr>
                <p:cNvSpPr>
                  <a:spLocks/>
                </p:cNvSpPr>
                <p:nvPr/>
              </p:nvSpPr>
              <p:spPr bwMode="auto">
                <a:xfrm>
                  <a:off x="3560" y="1888"/>
                  <a:ext cx="1008" cy="224"/>
                </a:xfrm>
                <a:custGeom>
                  <a:avLst/>
                  <a:gdLst>
                    <a:gd name="T0" fmla="*/ 0 w 1008"/>
                    <a:gd name="T1" fmla="*/ 112 h 224"/>
                    <a:gd name="T2" fmla="*/ 384 w 1008"/>
                    <a:gd name="T3" fmla="*/ 208 h 224"/>
                    <a:gd name="T4" fmla="*/ 768 w 1008"/>
                    <a:gd name="T5" fmla="*/ 16 h 224"/>
                    <a:gd name="T6" fmla="*/ 1008 w 1008"/>
                    <a:gd name="T7" fmla="*/ 112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224">
                      <a:moveTo>
                        <a:pt x="0" y="112"/>
                      </a:moveTo>
                      <a:cubicBezTo>
                        <a:pt x="128" y="168"/>
                        <a:pt x="256" y="224"/>
                        <a:pt x="384" y="208"/>
                      </a:cubicBezTo>
                      <a:cubicBezTo>
                        <a:pt x="512" y="192"/>
                        <a:pt x="664" y="32"/>
                        <a:pt x="768" y="16"/>
                      </a:cubicBezTo>
                      <a:cubicBezTo>
                        <a:pt x="872" y="0"/>
                        <a:pt x="968" y="64"/>
                        <a:pt x="1008" y="1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747" name="Line 50">
                  <a:extLst>
                    <a:ext uri="{FF2B5EF4-FFF2-40B4-BE49-F238E27FC236}">
                      <a16:creationId xmlns:a16="http://schemas.microsoft.com/office/drawing/2014/main" id="{1C6AC737-B2D2-4AE4-BFCA-0C69FE395EB1}"/>
                    </a:ext>
                  </a:extLst>
                </p:cNvPr>
                <p:cNvSpPr>
                  <a:spLocks noChangeShapeType="1"/>
                </p:cNvSpPr>
                <p:nvPr/>
              </p:nvSpPr>
              <p:spPr bwMode="auto">
                <a:xfrm flipV="1">
                  <a:off x="3744" y="2016"/>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48" name="Line 51">
                  <a:extLst>
                    <a:ext uri="{FF2B5EF4-FFF2-40B4-BE49-F238E27FC236}">
                      <a16:creationId xmlns:a16="http://schemas.microsoft.com/office/drawing/2014/main" id="{C145617A-898A-43A4-BC30-BA44D73BEA32}"/>
                    </a:ext>
                  </a:extLst>
                </p:cNvPr>
                <p:cNvSpPr>
                  <a:spLocks noChangeShapeType="1"/>
                </p:cNvSpPr>
                <p:nvPr/>
              </p:nvSpPr>
              <p:spPr bwMode="auto">
                <a:xfrm flipV="1">
                  <a:off x="3896" y="1920"/>
                  <a:ext cx="568" cy="5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49" name="Line 52">
                  <a:extLst>
                    <a:ext uri="{FF2B5EF4-FFF2-40B4-BE49-F238E27FC236}">
                      <a16:creationId xmlns:a16="http://schemas.microsoft.com/office/drawing/2014/main" id="{68518F39-B5C5-4665-8558-D6AC5EBD8AE3}"/>
                    </a:ext>
                  </a:extLst>
                </p:cNvPr>
                <p:cNvSpPr>
                  <a:spLocks noChangeShapeType="1"/>
                </p:cNvSpPr>
                <p:nvPr/>
              </p:nvSpPr>
              <p:spPr bwMode="auto">
                <a:xfrm flipV="1">
                  <a:off x="4088" y="2032"/>
                  <a:ext cx="48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50" name="Line 53">
                  <a:extLst>
                    <a:ext uri="{FF2B5EF4-FFF2-40B4-BE49-F238E27FC236}">
                      <a16:creationId xmlns:a16="http://schemas.microsoft.com/office/drawing/2014/main" id="{A4B86D07-31C5-4FE2-9E80-FD2D367D9618}"/>
                    </a:ext>
                  </a:extLst>
                </p:cNvPr>
                <p:cNvSpPr>
                  <a:spLocks noChangeShapeType="1"/>
                </p:cNvSpPr>
                <p:nvPr/>
              </p:nvSpPr>
              <p:spPr bwMode="auto">
                <a:xfrm flipV="1">
                  <a:off x="4424" y="2224"/>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51" name="Line 54">
                  <a:extLst>
                    <a:ext uri="{FF2B5EF4-FFF2-40B4-BE49-F238E27FC236}">
                      <a16:creationId xmlns:a16="http://schemas.microsoft.com/office/drawing/2014/main" id="{11320232-89CE-4742-B0DE-F186572D1EE2}"/>
                    </a:ext>
                  </a:extLst>
                </p:cNvPr>
                <p:cNvSpPr>
                  <a:spLocks noChangeShapeType="1"/>
                </p:cNvSpPr>
                <p:nvPr/>
              </p:nvSpPr>
              <p:spPr bwMode="auto">
                <a:xfrm flipV="1">
                  <a:off x="3616" y="2088"/>
                  <a:ext cx="24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52" name="Line 55">
                  <a:extLst>
                    <a:ext uri="{FF2B5EF4-FFF2-40B4-BE49-F238E27FC236}">
                      <a16:creationId xmlns:a16="http://schemas.microsoft.com/office/drawing/2014/main" id="{62C661A0-D772-4D15-B053-C86C6B4B00C7}"/>
                    </a:ext>
                  </a:extLst>
                </p:cNvPr>
                <p:cNvSpPr>
                  <a:spLocks noChangeShapeType="1"/>
                </p:cNvSpPr>
                <p:nvPr/>
              </p:nvSpPr>
              <p:spPr bwMode="auto">
                <a:xfrm flipV="1">
                  <a:off x="3552" y="2040"/>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53" name="Line 56">
                  <a:extLst>
                    <a:ext uri="{FF2B5EF4-FFF2-40B4-BE49-F238E27FC236}">
                      <a16:creationId xmlns:a16="http://schemas.microsoft.com/office/drawing/2014/main" id="{918D4FE9-1FFE-4095-823E-8B374A34026B}"/>
                    </a:ext>
                  </a:extLst>
                </p:cNvPr>
                <p:cNvSpPr>
                  <a:spLocks noChangeShapeType="1"/>
                </p:cNvSpPr>
                <p:nvPr/>
              </p:nvSpPr>
              <p:spPr bwMode="auto">
                <a:xfrm flipV="1">
                  <a:off x="3552" y="198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54" name="Line 57">
                  <a:extLst>
                    <a:ext uri="{FF2B5EF4-FFF2-40B4-BE49-F238E27FC236}">
                      <a16:creationId xmlns:a16="http://schemas.microsoft.com/office/drawing/2014/main" id="{2C1A418D-4DC7-4157-9C60-522AEB960510}"/>
                    </a:ext>
                  </a:extLst>
                </p:cNvPr>
                <p:cNvSpPr>
                  <a:spLocks noChangeShapeType="1"/>
                </p:cNvSpPr>
                <p:nvPr/>
              </p:nvSpPr>
              <p:spPr bwMode="auto">
                <a:xfrm flipV="1">
                  <a:off x="4576" y="201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95592" name="Group 58">
              <a:extLst>
                <a:ext uri="{FF2B5EF4-FFF2-40B4-BE49-F238E27FC236}">
                  <a16:creationId xmlns:a16="http://schemas.microsoft.com/office/drawing/2014/main" id="{ED1905E9-2241-4E87-A1B9-74849C19504A}"/>
                </a:ext>
              </a:extLst>
            </p:cNvPr>
            <p:cNvGrpSpPr>
              <a:grpSpLocks/>
            </p:cNvGrpSpPr>
            <p:nvPr/>
          </p:nvGrpSpPr>
          <p:grpSpPr bwMode="auto">
            <a:xfrm>
              <a:off x="1536" y="2160"/>
              <a:ext cx="2624" cy="664"/>
              <a:chOff x="1536" y="2280"/>
              <a:chExt cx="2624" cy="664"/>
            </a:xfrm>
          </p:grpSpPr>
          <p:sp>
            <p:nvSpPr>
              <p:cNvPr id="195676" name="Rectangle 59">
                <a:extLst>
                  <a:ext uri="{FF2B5EF4-FFF2-40B4-BE49-F238E27FC236}">
                    <a16:creationId xmlns:a16="http://schemas.microsoft.com/office/drawing/2014/main" id="{FB9300B4-4B38-41F5-B30B-45B95C1C2F14}"/>
                  </a:ext>
                </a:extLst>
              </p:cNvPr>
              <p:cNvSpPr>
                <a:spLocks noChangeArrowheads="1"/>
              </p:cNvSpPr>
              <p:nvPr/>
            </p:nvSpPr>
            <p:spPr bwMode="auto">
              <a:xfrm rot="190182">
                <a:off x="3072" y="288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77" name="Rectangle 60">
                <a:extLst>
                  <a:ext uri="{FF2B5EF4-FFF2-40B4-BE49-F238E27FC236}">
                    <a16:creationId xmlns:a16="http://schemas.microsoft.com/office/drawing/2014/main" id="{FACF711E-B49E-4CBE-9EF5-62B2479BBF87}"/>
                  </a:ext>
                </a:extLst>
              </p:cNvPr>
              <p:cNvSpPr>
                <a:spLocks noChangeArrowheads="1"/>
              </p:cNvSpPr>
              <p:nvPr/>
            </p:nvSpPr>
            <p:spPr bwMode="auto">
              <a:xfrm rot="-672430">
                <a:off x="3120" y="283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78" name="Line 61">
                <a:extLst>
                  <a:ext uri="{FF2B5EF4-FFF2-40B4-BE49-F238E27FC236}">
                    <a16:creationId xmlns:a16="http://schemas.microsoft.com/office/drawing/2014/main" id="{E479482B-0D37-4E26-88D2-EA639558F7CC}"/>
                  </a:ext>
                </a:extLst>
              </p:cNvPr>
              <p:cNvSpPr>
                <a:spLocks noChangeShapeType="1"/>
              </p:cNvSpPr>
              <p:nvPr/>
            </p:nvSpPr>
            <p:spPr bwMode="auto">
              <a:xfrm>
                <a:off x="3296" y="2760"/>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79" name="Line 62">
                <a:extLst>
                  <a:ext uri="{FF2B5EF4-FFF2-40B4-BE49-F238E27FC236}">
                    <a16:creationId xmlns:a16="http://schemas.microsoft.com/office/drawing/2014/main" id="{1AC76669-296F-41E6-ACE6-E9E4E4F2C215}"/>
                  </a:ext>
                </a:extLst>
              </p:cNvPr>
              <p:cNvSpPr>
                <a:spLocks noChangeShapeType="1"/>
              </p:cNvSpPr>
              <p:nvPr/>
            </p:nvSpPr>
            <p:spPr bwMode="auto">
              <a:xfrm>
                <a:off x="3296" y="2808"/>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80" name="Rectangle 63">
                <a:extLst>
                  <a:ext uri="{FF2B5EF4-FFF2-40B4-BE49-F238E27FC236}">
                    <a16:creationId xmlns:a16="http://schemas.microsoft.com/office/drawing/2014/main" id="{74FFD61D-19A4-4BC3-AFCA-DC53669D1DCC}"/>
                  </a:ext>
                </a:extLst>
              </p:cNvPr>
              <p:cNvSpPr>
                <a:spLocks noChangeArrowheads="1"/>
              </p:cNvSpPr>
              <p:nvPr/>
            </p:nvSpPr>
            <p:spPr bwMode="auto">
              <a:xfrm rot="1589539">
                <a:off x="2248" y="278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1" name="Rectangle 64">
                <a:extLst>
                  <a:ext uri="{FF2B5EF4-FFF2-40B4-BE49-F238E27FC236}">
                    <a16:creationId xmlns:a16="http://schemas.microsoft.com/office/drawing/2014/main" id="{481A5104-EF57-4F41-B99D-8E63C1B871E0}"/>
                  </a:ext>
                </a:extLst>
              </p:cNvPr>
              <p:cNvSpPr>
                <a:spLocks noChangeArrowheads="1"/>
              </p:cNvSpPr>
              <p:nvPr/>
            </p:nvSpPr>
            <p:spPr bwMode="auto">
              <a:xfrm rot="1243533">
                <a:off x="2352" y="283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2" name="Rectangle 65">
                <a:extLst>
                  <a:ext uri="{FF2B5EF4-FFF2-40B4-BE49-F238E27FC236}">
                    <a16:creationId xmlns:a16="http://schemas.microsoft.com/office/drawing/2014/main" id="{391FC243-178C-45F0-AAA5-86C4224C03A4}"/>
                  </a:ext>
                </a:extLst>
              </p:cNvPr>
              <p:cNvSpPr>
                <a:spLocks noChangeArrowheads="1"/>
              </p:cNvSpPr>
              <p:nvPr/>
            </p:nvSpPr>
            <p:spPr bwMode="auto">
              <a:xfrm>
                <a:off x="3024" y="288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3" name="Rectangle 66">
                <a:extLst>
                  <a:ext uri="{FF2B5EF4-FFF2-40B4-BE49-F238E27FC236}">
                    <a16:creationId xmlns:a16="http://schemas.microsoft.com/office/drawing/2014/main" id="{B2FD2807-9736-45B2-8C83-35C18BDD73E7}"/>
                  </a:ext>
                </a:extLst>
              </p:cNvPr>
              <p:cNvSpPr>
                <a:spLocks noChangeArrowheads="1"/>
              </p:cNvSpPr>
              <p:nvPr/>
            </p:nvSpPr>
            <p:spPr bwMode="auto">
              <a:xfrm rot="-370741">
                <a:off x="2680" y="289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4" name="Rectangle 67">
                <a:extLst>
                  <a:ext uri="{FF2B5EF4-FFF2-40B4-BE49-F238E27FC236}">
                    <a16:creationId xmlns:a16="http://schemas.microsoft.com/office/drawing/2014/main" id="{3DD84815-6118-4BA4-BD05-30961123D7DE}"/>
                  </a:ext>
                </a:extLst>
              </p:cNvPr>
              <p:cNvSpPr>
                <a:spLocks noChangeArrowheads="1"/>
              </p:cNvSpPr>
              <p:nvPr/>
            </p:nvSpPr>
            <p:spPr bwMode="auto">
              <a:xfrm rot="-2066182">
                <a:off x="3216" y="278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5" name="Rectangle 68">
                <a:extLst>
                  <a:ext uri="{FF2B5EF4-FFF2-40B4-BE49-F238E27FC236}">
                    <a16:creationId xmlns:a16="http://schemas.microsoft.com/office/drawing/2014/main" id="{60F3475B-7B6D-4D8C-A43E-E0B9697EF5D4}"/>
                  </a:ext>
                </a:extLst>
              </p:cNvPr>
              <p:cNvSpPr>
                <a:spLocks noChangeArrowheads="1"/>
              </p:cNvSpPr>
              <p:nvPr/>
            </p:nvSpPr>
            <p:spPr bwMode="auto">
              <a:xfrm rot="354958">
                <a:off x="2464" y="286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6" name="Rectangle 69">
                <a:extLst>
                  <a:ext uri="{FF2B5EF4-FFF2-40B4-BE49-F238E27FC236}">
                    <a16:creationId xmlns:a16="http://schemas.microsoft.com/office/drawing/2014/main" id="{7348016B-8146-4FFA-9389-56945C879469}"/>
                  </a:ext>
                </a:extLst>
              </p:cNvPr>
              <p:cNvSpPr>
                <a:spLocks noChangeArrowheads="1"/>
              </p:cNvSpPr>
              <p:nvPr/>
            </p:nvSpPr>
            <p:spPr bwMode="auto">
              <a:xfrm rot="781190">
                <a:off x="2576" y="289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7" name="Rectangle 70">
                <a:extLst>
                  <a:ext uri="{FF2B5EF4-FFF2-40B4-BE49-F238E27FC236}">
                    <a16:creationId xmlns:a16="http://schemas.microsoft.com/office/drawing/2014/main" id="{4C04A0B5-6873-4FD2-B494-10352B29255E}"/>
                  </a:ext>
                </a:extLst>
              </p:cNvPr>
              <p:cNvSpPr>
                <a:spLocks noChangeArrowheads="1"/>
              </p:cNvSpPr>
              <p:nvPr/>
            </p:nvSpPr>
            <p:spPr bwMode="auto">
              <a:xfrm rot="-205881">
                <a:off x="2832" y="288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8" name="Rectangle 71">
                <a:extLst>
                  <a:ext uri="{FF2B5EF4-FFF2-40B4-BE49-F238E27FC236}">
                    <a16:creationId xmlns:a16="http://schemas.microsoft.com/office/drawing/2014/main" id="{858061AB-AC20-4158-882C-9BE50494C3A1}"/>
                  </a:ext>
                </a:extLst>
              </p:cNvPr>
              <p:cNvSpPr>
                <a:spLocks noChangeArrowheads="1"/>
              </p:cNvSpPr>
              <p:nvPr/>
            </p:nvSpPr>
            <p:spPr bwMode="auto">
              <a:xfrm rot="-437504">
                <a:off x="2976" y="288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89" name="Rectangle 72">
                <a:extLst>
                  <a:ext uri="{FF2B5EF4-FFF2-40B4-BE49-F238E27FC236}">
                    <a16:creationId xmlns:a16="http://schemas.microsoft.com/office/drawing/2014/main" id="{32C7C0F7-36A9-4FB7-AAA3-653CA42CF415}"/>
                  </a:ext>
                </a:extLst>
              </p:cNvPr>
              <p:cNvSpPr>
                <a:spLocks noChangeArrowheads="1"/>
              </p:cNvSpPr>
              <p:nvPr/>
            </p:nvSpPr>
            <p:spPr bwMode="auto">
              <a:xfrm rot="18201982" flipV="1">
                <a:off x="2784" y="2896"/>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90" name="Rectangle 73">
                <a:extLst>
                  <a:ext uri="{FF2B5EF4-FFF2-40B4-BE49-F238E27FC236}">
                    <a16:creationId xmlns:a16="http://schemas.microsoft.com/office/drawing/2014/main" id="{E3F3CA3A-41D5-4531-8F80-AB433053E1AE}"/>
                  </a:ext>
                </a:extLst>
              </p:cNvPr>
              <p:cNvSpPr>
                <a:spLocks noChangeArrowheads="1"/>
              </p:cNvSpPr>
              <p:nvPr/>
            </p:nvSpPr>
            <p:spPr bwMode="auto">
              <a:xfrm rot="1527801" flipV="1">
                <a:off x="2928" y="2896"/>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91" name="Line 74">
                <a:extLst>
                  <a:ext uri="{FF2B5EF4-FFF2-40B4-BE49-F238E27FC236}">
                    <a16:creationId xmlns:a16="http://schemas.microsoft.com/office/drawing/2014/main" id="{BCA292B7-3649-4DCD-BC35-8BDCE8634C0C}"/>
                  </a:ext>
                </a:extLst>
              </p:cNvPr>
              <p:cNvSpPr>
                <a:spLocks noChangeShapeType="1"/>
              </p:cNvSpPr>
              <p:nvPr/>
            </p:nvSpPr>
            <p:spPr bwMode="auto">
              <a:xfrm>
                <a:off x="1536" y="2768"/>
                <a:ext cx="7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92" name="Line 75">
                <a:extLst>
                  <a:ext uri="{FF2B5EF4-FFF2-40B4-BE49-F238E27FC236}">
                    <a16:creationId xmlns:a16="http://schemas.microsoft.com/office/drawing/2014/main" id="{B15963F2-2449-48D5-9EF7-B356D410EF04}"/>
                  </a:ext>
                </a:extLst>
              </p:cNvPr>
              <p:cNvSpPr>
                <a:spLocks noChangeShapeType="1"/>
              </p:cNvSpPr>
              <p:nvPr/>
            </p:nvSpPr>
            <p:spPr bwMode="auto">
              <a:xfrm>
                <a:off x="1536" y="2816"/>
                <a:ext cx="7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95693" name="Group 76">
                <a:extLst>
                  <a:ext uri="{FF2B5EF4-FFF2-40B4-BE49-F238E27FC236}">
                    <a16:creationId xmlns:a16="http://schemas.microsoft.com/office/drawing/2014/main" id="{995F232B-1845-4B96-9E39-EC326B78412A}"/>
                  </a:ext>
                </a:extLst>
              </p:cNvPr>
              <p:cNvGrpSpPr>
                <a:grpSpLocks/>
              </p:cNvGrpSpPr>
              <p:nvPr/>
            </p:nvGrpSpPr>
            <p:grpSpPr bwMode="auto">
              <a:xfrm>
                <a:off x="2160" y="2280"/>
                <a:ext cx="1024" cy="632"/>
                <a:chOff x="3552" y="1888"/>
                <a:chExt cx="1024" cy="632"/>
              </a:xfrm>
            </p:grpSpPr>
            <p:sp>
              <p:nvSpPr>
                <p:cNvPr id="195694" name="Freeform 77">
                  <a:extLst>
                    <a:ext uri="{FF2B5EF4-FFF2-40B4-BE49-F238E27FC236}">
                      <a16:creationId xmlns:a16="http://schemas.microsoft.com/office/drawing/2014/main" id="{808E2BE1-F7E6-4285-94A9-B01C17F98C95}"/>
                    </a:ext>
                  </a:extLst>
                </p:cNvPr>
                <p:cNvSpPr>
                  <a:spLocks/>
                </p:cNvSpPr>
                <p:nvPr/>
              </p:nvSpPr>
              <p:spPr bwMode="auto">
                <a:xfrm>
                  <a:off x="3608" y="2272"/>
                  <a:ext cx="960" cy="248"/>
                </a:xfrm>
                <a:custGeom>
                  <a:avLst/>
                  <a:gdLst>
                    <a:gd name="T0" fmla="*/ 0 w 960"/>
                    <a:gd name="T1" fmla="*/ 48 h 248"/>
                    <a:gd name="T2" fmla="*/ 480 w 960"/>
                    <a:gd name="T3" fmla="*/ 240 h 248"/>
                    <a:gd name="T4" fmla="*/ 960 w 960"/>
                    <a:gd name="T5" fmla="*/ 0 h 248"/>
                    <a:gd name="T6" fmla="*/ 0 60000 65536"/>
                    <a:gd name="T7" fmla="*/ 0 60000 65536"/>
                    <a:gd name="T8" fmla="*/ 0 60000 65536"/>
                  </a:gdLst>
                  <a:ahLst/>
                  <a:cxnLst>
                    <a:cxn ang="T6">
                      <a:pos x="T0" y="T1"/>
                    </a:cxn>
                    <a:cxn ang="T7">
                      <a:pos x="T2" y="T3"/>
                    </a:cxn>
                    <a:cxn ang="T8">
                      <a:pos x="T4" y="T5"/>
                    </a:cxn>
                  </a:cxnLst>
                  <a:rect l="0" t="0" r="r" b="b"/>
                  <a:pathLst>
                    <a:path w="960" h="248">
                      <a:moveTo>
                        <a:pt x="0" y="48"/>
                      </a:moveTo>
                      <a:cubicBezTo>
                        <a:pt x="160" y="148"/>
                        <a:pt x="320" y="248"/>
                        <a:pt x="480" y="240"/>
                      </a:cubicBezTo>
                      <a:cubicBezTo>
                        <a:pt x="640" y="232"/>
                        <a:pt x="880" y="64"/>
                        <a:pt x="96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95" name="Line 78">
                  <a:extLst>
                    <a:ext uri="{FF2B5EF4-FFF2-40B4-BE49-F238E27FC236}">
                      <a16:creationId xmlns:a16="http://schemas.microsoft.com/office/drawing/2014/main" id="{3C0D4FB2-64B4-4B8A-A931-5B457CF4DE94}"/>
                    </a:ext>
                  </a:extLst>
                </p:cNvPr>
                <p:cNvSpPr>
                  <a:spLocks noChangeShapeType="1"/>
                </p:cNvSpPr>
                <p:nvPr/>
              </p:nvSpPr>
              <p:spPr bwMode="auto">
                <a:xfrm>
                  <a:off x="3560" y="227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96" name="Freeform 79">
                  <a:extLst>
                    <a:ext uri="{FF2B5EF4-FFF2-40B4-BE49-F238E27FC236}">
                      <a16:creationId xmlns:a16="http://schemas.microsoft.com/office/drawing/2014/main" id="{9A5CFFE3-6164-411D-8745-C29E59D1072C}"/>
                    </a:ext>
                  </a:extLst>
                </p:cNvPr>
                <p:cNvSpPr>
                  <a:spLocks/>
                </p:cNvSpPr>
                <p:nvPr/>
              </p:nvSpPr>
              <p:spPr bwMode="auto">
                <a:xfrm>
                  <a:off x="3560" y="1888"/>
                  <a:ext cx="1008" cy="224"/>
                </a:xfrm>
                <a:custGeom>
                  <a:avLst/>
                  <a:gdLst>
                    <a:gd name="T0" fmla="*/ 0 w 1008"/>
                    <a:gd name="T1" fmla="*/ 112 h 224"/>
                    <a:gd name="T2" fmla="*/ 384 w 1008"/>
                    <a:gd name="T3" fmla="*/ 208 h 224"/>
                    <a:gd name="T4" fmla="*/ 768 w 1008"/>
                    <a:gd name="T5" fmla="*/ 16 h 224"/>
                    <a:gd name="T6" fmla="*/ 1008 w 1008"/>
                    <a:gd name="T7" fmla="*/ 112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224">
                      <a:moveTo>
                        <a:pt x="0" y="112"/>
                      </a:moveTo>
                      <a:cubicBezTo>
                        <a:pt x="128" y="168"/>
                        <a:pt x="256" y="224"/>
                        <a:pt x="384" y="208"/>
                      </a:cubicBezTo>
                      <a:cubicBezTo>
                        <a:pt x="512" y="192"/>
                        <a:pt x="664" y="32"/>
                        <a:pt x="768" y="16"/>
                      </a:cubicBezTo>
                      <a:cubicBezTo>
                        <a:pt x="872" y="0"/>
                        <a:pt x="968" y="64"/>
                        <a:pt x="1008" y="1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97" name="Line 80">
                  <a:extLst>
                    <a:ext uri="{FF2B5EF4-FFF2-40B4-BE49-F238E27FC236}">
                      <a16:creationId xmlns:a16="http://schemas.microsoft.com/office/drawing/2014/main" id="{F115634E-8D9A-48A1-AF5C-B398DD94923A}"/>
                    </a:ext>
                  </a:extLst>
                </p:cNvPr>
                <p:cNvSpPr>
                  <a:spLocks noChangeShapeType="1"/>
                </p:cNvSpPr>
                <p:nvPr/>
              </p:nvSpPr>
              <p:spPr bwMode="auto">
                <a:xfrm flipV="1">
                  <a:off x="3744" y="2016"/>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98" name="Line 81">
                  <a:extLst>
                    <a:ext uri="{FF2B5EF4-FFF2-40B4-BE49-F238E27FC236}">
                      <a16:creationId xmlns:a16="http://schemas.microsoft.com/office/drawing/2014/main" id="{8BF18ADF-2CC9-4532-A279-5A2E11964C73}"/>
                    </a:ext>
                  </a:extLst>
                </p:cNvPr>
                <p:cNvSpPr>
                  <a:spLocks noChangeShapeType="1"/>
                </p:cNvSpPr>
                <p:nvPr/>
              </p:nvSpPr>
              <p:spPr bwMode="auto">
                <a:xfrm flipV="1">
                  <a:off x="3896" y="1920"/>
                  <a:ext cx="568" cy="5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99" name="Line 82">
                  <a:extLst>
                    <a:ext uri="{FF2B5EF4-FFF2-40B4-BE49-F238E27FC236}">
                      <a16:creationId xmlns:a16="http://schemas.microsoft.com/office/drawing/2014/main" id="{C5AE233B-B88A-4E25-85F1-BE72353C2780}"/>
                    </a:ext>
                  </a:extLst>
                </p:cNvPr>
                <p:cNvSpPr>
                  <a:spLocks noChangeShapeType="1"/>
                </p:cNvSpPr>
                <p:nvPr/>
              </p:nvSpPr>
              <p:spPr bwMode="auto">
                <a:xfrm flipV="1">
                  <a:off x="4088" y="2032"/>
                  <a:ext cx="48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00" name="Line 83">
                  <a:extLst>
                    <a:ext uri="{FF2B5EF4-FFF2-40B4-BE49-F238E27FC236}">
                      <a16:creationId xmlns:a16="http://schemas.microsoft.com/office/drawing/2014/main" id="{33D0E533-3851-468C-843D-71E081989C09}"/>
                    </a:ext>
                  </a:extLst>
                </p:cNvPr>
                <p:cNvSpPr>
                  <a:spLocks noChangeShapeType="1"/>
                </p:cNvSpPr>
                <p:nvPr/>
              </p:nvSpPr>
              <p:spPr bwMode="auto">
                <a:xfrm flipV="1">
                  <a:off x="4424" y="2224"/>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01" name="Line 84">
                  <a:extLst>
                    <a:ext uri="{FF2B5EF4-FFF2-40B4-BE49-F238E27FC236}">
                      <a16:creationId xmlns:a16="http://schemas.microsoft.com/office/drawing/2014/main" id="{72C84BF9-C883-4D9C-A761-AB0499CF1B53}"/>
                    </a:ext>
                  </a:extLst>
                </p:cNvPr>
                <p:cNvSpPr>
                  <a:spLocks noChangeShapeType="1"/>
                </p:cNvSpPr>
                <p:nvPr/>
              </p:nvSpPr>
              <p:spPr bwMode="auto">
                <a:xfrm flipV="1">
                  <a:off x="3616" y="2088"/>
                  <a:ext cx="24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02" name="Line 85">
                  <a:extLst>
                    <a:ext uri="{FF2B5EF4-FFF2-40B4-BE49-F238E27FC236}">
                      <a16:creationId xmlns:a16="http://schemas.microsoft.com/office/drawing/2014/main" id="{098F8210-A7C2-47DC-AE67-01210D0216D0}"/>
                    </a:ext>
                  </a:extLst>
                </p:cNvPr>
                <p:cNvSpPr>
                  <a:spLocks noChangeShapeType="1"/>
                </p:cNvSpPr>
                <p:nvPr/>
              </p:nvSpPr>
              <p:spPr bwMode="auto">
                <a:xfrm flipV="1">
                  <a:off x="3552" y="2040"/>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03" name="Line 86">
                  <a:extLst>
                    <a:ext uri="{FF2B5EF4-FFF2-40B4-BE49-F238E27FC236}">
                      <a16:creationId xmlns:a16="http://schemas.microsoft.com/office/drawing/2014/main" id="{79808C3C-B87D-4B24-900B-047D856A2766}"/>
                    </a:ext>
                  </a:extLst>
                </p:cNvPr>
                <p:cNvSpPr>
                  <a:spLocks noChangeShapeType="1"/>
                </p:cNvSpPr>
                <p:nvPr/>
              </p:nvSpPr>
              <p:spPr bwMode="auto">
                <a:xfrm flipV="1">
                  <a:off x="3552" y="198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04" name="Line 87">
                  <a:extLst>
                    <a:ext uri="{FF2B5EF4-FFF2-40B4-BE49-F238E27FC236}">
                      <a16:creationId xmlns:a16="http://schemas.microsoft.com/office/drawing/2014/main" id="{0A6BC6A4-CE55-4BFA-9CC3-817E116AE8BF}"/>
                    </a:ext>
                  </a:extLst>
                </p:cNvPr>
                <p:cNvSpPr>
                  <a:spLocks noChangeShapeType="1"/>
                </p:cNvSpPr>
                <p:nvPr/>
              </p:nvSpPr>
              <p:spPr bwMode="auto">
                <a:xfrm flipV="1">
                  <a:off x="4576" y="201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95593" name="Group 88">
              <a:extLst>
                <a:ext uri="{FF2B5EF4-FFF2-40B4-BE49-F238E27FC236}">
                  <a16:creationId xmlns:a16="http://schemas.microsoft.com/office/drawing/2014/main" id="{CDD405F8-1416-4BC4-B0D0-365861D82D55}"/>
                </a:ext>
              </a:extLst>
            </p:cNvPr>
            <p:cNvGrpSpPr>
              <a:grpSpLocks/>
            </p:cNvGrpSpPr>
            <p:nvPr/>
          </p:nvGrpSpPr>
          <p:grpSpPr bwMode="auto">
            <a:xfrm>
              <a:off x="1536" y="424"/>
              <a:ext cx="2632" cy="784"/>
              <a:chOff x="1536" y="304"/>
              <a:chExt cx="2632" cy="784"/>
            </a:xfrm>
          </p:grpSpPr>
          <p:sp>
            <p:nvSpPr>
              <p:cNvPr id="195651" name="Line 89">
                <a:extLst>
                  <a:ext uri="{FF2B5EF4-FFF2-40B4-BE49-F238E27FC236}">
                    <a16:creationId xmlns:a16="http://schemas.microsoft.com/office/drawing/2014/main" id="{05FC71BB-381A-48C0-8028-838F2974DC50}"/>
                  </a:ext>
                </a:extLst>
              </p:cNvPr>
              <p:cNvSpPr>
                <a:spLocks noChangeShapeType="1"/>
              </p:cNvSpPr>
              <p:nvPr/>
            </p:nvSpPr>
            <p:spPr bwMode="auto">
              <a:xfrm>
                <a:off x="1536" y="784"/>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52" name="Line 90">
                <a:extLst>
                  <a:ext uri="{FF2B5EF4-FFF2-40B4-BE49-F238E27FC236}">
                    <a16:creationId xmlns:a16="http://schemas.microsoft.com/office/drawing/2014/main" id="{C2566DCE-35C8-4923-B1BE-E58A4BF9656C}"/>
                  </a:ext>
                </a:extLst>
              </p:cNvPr>
              <p:cNvSpPr>
                <a:spLocks noChangeShapeType="1"/>
              </p:cNvSpPr>
              <p:nvPr/>
            </p:nvSpPr>
            <p:spPr bwMode="auto">
              <a:xfrm>
                <a:off x="3160" y="784"/>
                <a:ext cx="10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53" name="Line 91">
                <a:extLst>
                  <a:ext uri="{FF2B5EF4-FFF2-40B4-BE49-F238E27FC236}">
                    <a16:creationId xmlns:a16="http://schemas.microsoft.com/office/drawing/2014/main" id="{945C02AF-4514-43C1-A2B1-8D1799701E3A}"/>
                  </a:ext>
                </a:extLst>
              </p:cNvPr>
              <p:cNvSpPr>
                <a:spLocks noChangeShapeType="1"/>
              </p:cNvSpPr>
              <p:nvPr/>
            </p:nvSpPr>
            <p:spPr bwMode="auto">
              <a:xfrm>
                <a:off x="1536" y="832"/>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54" name="Line 92">
                <a:extLst>
                  <a:ext uri="{FF2B5EF4-FFF2-40B4-BE49-F238E27FC236}">
                    <a16:creationId xmlns:a16="http://schemas.microsoft.com/office/drawing/2014/main" id="{C5F41CDF-4816-4ABE-866B-2441FEBFFF7B}"/>
                  </a:ext>
                </a:extLst>
              </p:cNvPr>
              <p:cNvSpPr>
                <a:spLocks noChangeShapeType="1"/>
              </p:cNvSpPr>
              <p:nvPr/>
            </p:nvSpPr>
            <p:spPr bwMode="auto">
              <a:xfrm>
                <a:off x="3160" y="832"/>
                <a:ext cx="10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55" name="Rectangle 93">
                <a:extLst>
                  <a:ext uri="{FF2B5EF4-FFF2-40B4-BE49-F238E27FC236}">
                    <a16:creationId xmlns:a16="http://schemas.microsoft.com/office/drawing/2014/main" id="{EEC4A797-DAAD-4958-997A-DB9B527F39C6}"/>
                  </a:ext>
                </a:extLst>
              </p:cNvPr>
              <p:cNvSpPr>
                <a:spLocks noChangeArrowheads="1"/>
              </p:cNvSpPr>
              <p:nvPr/>
            </p:nvSpPr>
            <p:spPr bwMode="auto">
              <a:xfrm rot="2183061">
                <a:off x="2384" y="82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56" name="Rectangle 94">
                <a:extLst>
                  <a:ext uri="{FF2B5EF4-FFF2-40B4-BE49-F238E27FC236}">
                    <a16:creationId xmlns:a16="http://schemas.microsoft.com/office/drawing/2014/main" id="{30C5685A-260D-40AB-A088-888272EF28FB}"/>
                  </a:ext>
                </a:extLst>
              </p:cNvPr>
              <p:cNvSpPr>
                <a:spLocks noChangeArrowheads="1"/>
              </p:cNvSpPr>
              <p:nvPr/>
            </p:nvSpPr>
            <p:spPr bwMode="auto">
              <a:xfrm rot="1243533">
                <a:off x="2496" y="88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57" name="Rectangle 95">
                <a:extLst>
                  <a:ext uri="{FF2B5EF4-FFF2-40B4-BE49-F238E27FC236}">
                    <a16:creationId xmlns:a16="http://schemas.microsoft.com/office/drawing/2014/main" id="{8AB3168F-6DFF-4135-B673-691DAD2568EB}"/>
                  </a:ext>
                </a:extLst>
              </p:cNvPr>
              <p:cNvSpPr>
                <a:spLocks noChangeArrowheads="1"/>
              </p:cNvSpPr>
              <p:nvPr/>
            </p:nvSpPr>
            <p:spPr bwMode="auto">
              <a:xfrm>
                <a:off x="2632" y="92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58" name="Rectangle 96">
                <a:extLst>
                  <a:ext uri="{FF2B5EF4-FFF2-40B4-BE49-F238E27FC236}">
                    <a16:creationId xmlns:a16="http://schemas.microsoft.com/office/drawing/2014/main" id="{C4291D21-D8F5-46D9-8413-B3FC24122E2E}"/>
                  </a:ext>
                </a:extLst>
              </p:cNvPr>
              <p:cNvSpPr>
                <a:spLocks noChangeArrowheads="1"/>
              </p:cNvSpPr>
              <p:nvPr/>
            </p:nvSpPr>
            <p:spPr bwMode="auto">
              <a:xfrm rot="-370741">
                <a:off x="2784" y="92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59" name="Rectangle 97">
                <a:extLst>
                  <a:ext uri="{FF2B5EF4-FFF2-40B4-BE49-F238E27FC236}">
                    <a16:creationId xmlns:a16="http://schemas.microsoft.com/office/drawing/2014/main" id="{FF1E54BA-405F-49F1-BCF1-DCAF948FE6D3}"/>
                  </a:ext>
                </a:extLst>
              </p:cNvPr>
              <p:cNvSpPr>
                <a:spLocks noChangeArrowheads="1"/>
              </p:cNvSpPr>
              <p:nvPr/>
            </p:nvSpPr>
            <p:spPr bwMode="auto">
              <a:xfrm rot="-1682189">
                <a:off x="2920" y="88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60" name="Rectangle 98">
                <a:extLst>
                  <a:ext uri="{FF2B5EF4-FFF2-40B4-BE49-F238E27FC236}">
                    <a16:creationId xmlns:a16="http://schemas.microsoft.com/office/drawing/2014/main" id="{B5AF6B06-D0E4-4A1F-9D9C-1095CCAA91BE}"/>
                  </a:ext>
                </a:extLst>
              </p:cNvPr>
              <p:cNvSpPr>
                <a:spLocks noChangeArrowheads="1"/>
              </p:cNvSpPr>
              <p:nvPr/>
            </p:nvSpPr>
            <p:spPr bwMode="auto">
              <a:xfrm rot="-2240290">
                <a:off x="3026" y="82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61" name="Freeform 99">
                <a:extLst>
                  <a:ext uri="{FF2B5EF4-FFF2-40B4-BE49-F238E27FC236}">
                    <a16:creationId xmlns:a16="http://schemas.microsoft.com/office/drawing/2014/main" id="{F0433894-EE2D-4A69-9E3E-DBD5C74AE851}"/>
                  </a:ext>
                </a:extLst>
              </p:cNvPr>
              <p:cNvSpPr>
                <a:spLocks/>
              </p:cNvSpPr>
              <p:nvPr/>
            </p:nvSpPr>
            <p:spPr bwMode="auto">
              <a:xfrm>
                <a:off x="2358" y="786"/>
                <a:ext cx="40" cy="48"/>
              </a:xfrm>
              <a:custGeom>
                <a:avLst/>
                <a:gdLst>
                  <a:gd name="T0" fmla="*/ 0 w 40"/>
                  <a:gd name="T1" fmla="*/ 48 h 48"/>
                  <a:gd name="T2" fmla="*/ 0 w 40"/>
                  <a:gd name="T3" fmla="*/ 0 h 48"/>
                  <a:gd name="T4" fmla="*/ 0 60000 65536"/>
                  <a:gd name="T5" fmla="*/ 0 60000 65536"/>
                </a:gdLst>
                <a:ahLst/>
                <a:cxnLst>
                  <a:cxn ang="T4">
                    <a:pos x="T0" y="T1"/>
                  </a:cxn>
                  <a:cxn ang="T5">
                    <a:pos x="T2" y="T3"/>
                  </a:cxn>
                </a:cxnLst>
                <a:rect l="0" t="0" r="r" b="b"/>
                <a:pathLst>
                  <a:path w="40" h="48">
                    <a:moveTo>
                      <a:pt x="0" y="48"/>
                    </a:moveTo>
                    <a:cubicBezTo>
                      <a:pt x="38" y="23"/>
                      <a:pt x="40" y="2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62" name="Freeform 100">
                <a:extLst>
                  <a:ext uri="{FF2B5EF4-FFF2-40B4-BE49-F238E27FC236}">
                    <a16:creationId xmlns:a16="http://schemas.microsoft.com/office/drawing/2014/main" id="{64DC5F18-428D-4B09-8CB0-8F40EA49CB6A}"/>
                  </a:ext>
                </a:extLst>
              </p:cNvPr>
              <p:cNvSpPr>
                <a:spLocks/>
              </p:cNvSpPr>
              <p:nvPr/>
            </p:nvSpPr>
            <p:spPr bwMode="auto">
              <a:xfrm>
                <a:off x="3123" y="786"/>
                <a:ext cx="33" cy="54"/>
              </a:xfrm>
              <a:custGeom>
                <a:avLst/>
                <a:gdLst>
                  <a:gd name="T0" fmla="*/ 27 w 33"/>
                  <a:gd name="T1" fmla="*/ 0 h 54"/>
                  <a:gd name="T2" fmla="*/ 3 w 33"/>
                  <a:gd name="T3" fmla="*/ 24 h 54"/>
                  <a:gd name="T4" fmla="*/ 33 w 33"/>
                  <a:gd name="T5" fmla="*/ 54 h 54"/>
                  <a:gd name="T6" fmla="*/ 0 60000 65536"/>
                  <a:gd name="T7" fmla="*/ 0 60000 65536"/>
                  <a:gd name="T8" fmla="*/ 0 60000 65536"/>
                </a:gdLst>
                <a:ahLst/>
                <a:cxnLst>
                  <a:cxn ang="T6">
                    <a:pos x="T0" y="T1"/>
                  </a:cxn>
                  <a:cxn ang="T7">
                    <a:pos x="T2" y="T3"/>
                  </a:cxn>
                  <a:cxn ang="T8">
                    <a:pos x="T4" y="T5"/>
                  </a:cxn>
                </a:cxnLst>
                <a:rect l="0" t="0" r="r" b="b"/>
                <a:pathLst>
                  <a:path w="33" h="54">
                    <a:moveTo>
                      <a:pt x="27" y="0"/>
                    </a:moveTo>
                    <a:cubicBezTo>
                      <a:pt x="14" y="4"/>
                      <a:pt x="0" y="4"/>
                      <a:pt x="3" y="24"/>
                    </a:cubicBezTo>
                    <a:cubicBezTo>
                      <a:pt x="5" y="38"/>
                      <a:pt x="33" y="54"/>
                      <a:pt x="33" y="5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63" name="Line 101">
                <a:extLst>
                  <a:ext uri="{FF2B5EF4-FFF2-40B4-BE49-F238E27FC236}">
                    <a16:creationId xmlns:a16="http://schemas.microsoft.com/office/drawing/2014/main" id="{23C00731-679F-4042-9DF4-37EA777B19AF}"/>
                  </a:ext>
                </a:extLst>
              </p:cNvPr>
              <p:cNvSpPr>
                <a:spLocks noChangeShapeType="1"/>
              </p:cNvSpPr>
              <p:nvPr/>
            </p:nvSpPr>
            <p:spPr bwMode="auto">
              <a:xfrm>
                <a:off x="2784" y="752"/>
                <a:ext cx="0" cy="33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95664" name="Group 102">
                <a:extLst>
                  <a:ext uri="{FF2B5EF4-FFF2-40B4-BE49-F238E27FC236}">
                    <a16:creationId xmlns:a16="http://schemas.microsoft.com/office/drawing/2014/main" id="{02D66FEE-9F43-4BF5-8C16-0F96DD79CC0E}"/>
                  </a:ext>
                </a:extLst>
              </p:cNvPr>
              <p:cNvGrpSpPr>
                <a:grpSpLocks/>
              </p:cNvGrpSpPr>
              <p:nvPr/>
            </p:nvGrpSpPr>
            <p:grpSpPr bwMode="auto">
              <a:xfrm>
                <a:off x="2240" y="304"/>
                <a:ext cx="1024" cy="632"/>
                <a:chOff x="3552" y="1888"/>
                <a:chExt cx="1024" cy="632"/>
              </a:xfrm>
            </p:grpSpPr>
            <p:sp>
              <p:nvSpPr>
                <p:cNvPr id="195665" name="Freeform 103">
                  <a:extLst>
                    <a:ext uri="{FF2B5EF4-FFF2-40B4-BE49-F238E27FC236}">
                      <a16:creationId xmlns:a16="http://schemas.microsoft.com/office/drawing/2014/main" id="{AA01959E-B0B0-4E25-AF4C-69832552A25A}"/>
                    </a:ext>
                  </a:extLst>
                </p:cNvPr>
                <p:cNvSpPr>
                  <a:spLocks/>
                </p:cNvSpPr>
                <p:nvPr/>
              </p:nvSpPr>
              <p:spPr bwMode="auto">
                <a:xfrm>
                  <a:off x="3608" y="2272"/>
                  <a:ext cx="960" cy="248"/>
                </a:xfrm>
                <a:custGeom>
                  <a:avLst/>
                  <a:gdLst>
                    <a:gd name="T0" fmla="*/ 0 w 960"/>
                    <a:gd name="T1" fmla="*/ 48 h 248"/>
                    <a:gd name="T2" fmla="*/ 480 w 960"/>
                    <a:gd name="T3" fmla="*/ 240 h 248"/>
                    <a:gd name="T4" fmla="*/ 960 w 960"/>
                    <a:gd name="T5" fmla="*/ 0 h 248"/>
                    <a:gd name="T6" fmla="*/ 0 60000 65536"/>
                    <a:gd name="T7" fmla="*/ 0 60000 65536"/>
                    <a:gd name="T8" fmla="*/ 0 60000 65536"/>
                  </a:gdLst>
                  <a:ahLst/>
                  <a:cxnLst>
                    <a:cxn ang="T6">
                      <a:pos x="T0" y="T1"/>
                    </a:cxn>
                    <a:cxn ang="T7">
                      <a:pos x="T2" y="T3"/>
                    </a:cxn>
                    <a:cxn ang="T8">
                      <a:pos x="T4" y="T5"/>
                    </a:cxn>
                  </a:cxnLst>
                  <a:rect l="0" t="0" r="r" b="b"/>
                  <a:pathLst>
                    <a:path w="960" h="248">
                      <a:moveTo>
                        <a:pt x="0" y="48"/>
                      </a:moveTo>
                      <a:cubicBezTo>
                        <a:pt x="160" y="148"/>
                        <a:pt x="320" y="248"/>
                        <a:pt x="480" y="240"/>
                      </a:cubicBezTo>
                      <a:cubicBezTo>
                        <a:pt x="640" y="232"/>
                        <a:pt x="880" y="64"/>
                        <a:pt x="96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66" name="Line 104">
                  <a:extLst>
                    <a:ext uri="{FF2B5EF4-FFF2-40B4-BE49-F238E27FC236}">
                      <a16:creationId xmlns:a16="http://schemas.microsoft.com/office/drawing/2014/main" id="{1A77861C-A384-4F0E-B4A3-4675A8B3BE35}"/>
                    </a:ext>
                  </a:extLst>
                </p:cNvPr>
                <p:cNvSpPr>
                  <a:spLocks noChangeShapeType="1"/>
                </p:cNvSpPr>
                <p:nvPr/>
              </p:nvSpPr>
              <p:spPr bwMode="auto">
                <a:xfrm>
                  <a:off x="3560" y="227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67" name="Freeform 105">
                  <a:extLst>
                    <a:ext uri="{FF2B5EF4-FFF2-40B4-BE49-F238E27FC236}">
                      <a16:creationId xmlns:a16="http://schemas.microsoft.com/office/drawing/2014/main" id="{E9AEF3BD-DB7C-4FCC-82E7-673E89BCB550}"/>
                    </a:ext>
                  </a:extLst>
                </p:cNvPr>
                <p:cNvSpPr>
                  <a:spLocks/>
                </p:cNvSpPr>
                <p:nvPr/>
              </p:nvSpPr>
              <p:spPr bwMode="auto">
                <a:xfrm>
                  <a:off x="3560" y="1888"/>
                  <a:ext cx="1008" cy="224"/>
                </a:xfrm>
                <a:custGeom>
                  <a:avLst/>
                  <a:gdLst>
                    <a:gd name="T0" fmla="*/ 0 w 1008"/>
                    <a:gd name="T1" fmla="*/ 112 h 224"/>
                    <a:gd name="T2" fmla="*/ 384 w 1008"/>
                    <a:gd name="T3" fmla="*/ 208 h 224"/>
                    <a:gd name="T4" fmla="*/ 768 w 1008"/>
                    <a:gd name="T5" fmla="*/ 16 h 224"/>
                    <a:gd name="T6" fmla="*/ 1008 w 1008"/>
                    <a:gd name="T7" fmla="*/ 112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224">
                      <a:moveTo>
                        <a:pt x="0" y="112"/>
                      </a:moveTo>
                      <a:cubicBezTo>
                        <a:pt x="128" y="168"/>
                        <a:pt x="256" y="224"/>
                        <a:pt x="384" y="208"/>
                      </a:cubicBezTo>
                      <a:cubicBezTo>
                        <a:pt x="512" y="192"/>
                        <a:pt x="664" y="32"/>
                        <a:pt x="768" y="16"/>
                      </a:cubicBezTo>
                      <a:cubicBezTo>
                        <a:pt x="872" y="0"/>
                        <a:pt x="968" y="64"/>
                        <a:pt x="1008" y="1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68" name="Line 106">
                  <a:extLst>
                    <a:ext uri="{FF2B5EF4-FFF2-40B4-BE49-F238E27FC236}">
                      <a16:creationId xmlns:a16="http://schemas.microsoft.com/office/drawing/2014/main" id="{4EAEEFF5-35F6-4ED7-8D84-4D4A5E448E6F}"/>
                    </a:ext>
                  </a:extLst>
                </p:cNvPr>
                <p:cNvSpPr>
                  <a:spLocks noChangeShapeType="1"/>
                </p:cNvSpPr>
                <p:nvPr/>
              </p:nvSpPr>
              <p:spPr bwMode="auto">
                <a:xfrm flipV="1">
                  <a:off x="3744" y="2016"/>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69" name="Line 107">
                  <a:extLst>
                    <a:ext uri="{FF2B5EF4-FFF2-40B4-BE49-F238E27FC236}">
                      <a16:creationId xmlns:a16="http://schemas.microsoft.com/office/drawing/2014/main" id="{1518C122-126F-4605-A948-9E71939B755B}"/>
                    </a:ext>
                  </a:extLst>
                </p:cNvPr>
                <p:cNvSpPr>
                  <a:spLocks noChangeShapeType="1"/>
                </p:cNvSpPr>
                <p:nvPr/>
              </p:nvSpPr>
              <p:spPr bwMode="auto">
                <a:xfrm flipV="1">
                  <a:off x="3896" y="1920"/>
                  <a:ext cx="568" cy="5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70" name="Line 108">
                  <a:extLst>
                    <a:ext uri="{FF2B5EF4-FFF2-40B4-BE49-F238E27FC236}">
                      <a16:creationId xmlns:a16="http://schemas.microsoft.com/office/drawing/2014/main" id="{C28442D7-923F-42D0-BEEA-66DA6D8C8E48}"/>
                    </a:ext>
                  </a:extLst>
                </p:cNvPr>
                <p:cNvSpPr>
                  <a:spLocks noChangeShapeType="1"/>
                </p:cNvSpPr>
                <p:nvPr/>
              </p:nvSpPr>
              <p:spPr bwMode="auto">
                <a:xfrm flipV="1">
                  <a:off x="4088" y="2032"/>
                  <a:ext cx="48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71" name="Line 109">
                  <a:extLst>
                    <a:ext uri="{FF2B5EF4-FFF2-40B4-BE49-F238E27FC236}">
                      <a16:creationId xmlns:a16="http://schemas.microsoft.com/office/drawing/2014/main" id="{574133EB-95AD-4B77-970B-A1ABB053EF40}"/>
                    </a:ext>
                  </a:extLst>
                </p:cNvPr>
                <p:cNvSpPr>
                  <a:spLocks noChangeShapeType="1"/>
                </p:cNvSpPr>
                <p:nvPr/>
              </p:nvSpPr>
              <p:spPr bwMode="auto">
                <a:xfrm flipV="1">
                  <a:off x="4424" y="2224"/>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72" name="Line 110">
                  <a:extLst>
                    <a:ext uri="{FF2B5EF4-FFF2-40B4-BE49-F238E27FC236}">
                      <a16:creationId xmlns:a16="http://schemas.microsoft.com/office/drawing/2014/main" id="{CDD5B09C-A1DA-40B3-9678-78819B3B466E}"/>
                    </a:ext>
                  </a:extLst>
                </p:cNvPr>
                <p:cNvSpPr>
                  <a:spLocks noChangeShapeType="1"/>
                </p:cNvSpPr>
                <p:nvPr/>
              </p:nvSpPr>
              <p:spPr bwMode="auto">
                <a:xfrm flipV="1">
                  <a:off x="3616" y="2088"/>
                  <a:ext cx="24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73" name="Line 111">
                  <a:extLst>
                    <a:ext uri="{FF2B5EF4-FFF2-40B4-BE49-F238E27FC236}">
                      <a16:creationId xmlns:a16="http://schemas.microsoft.com/office/drawing/2014/main" id="{900163A3-3FC2-41E2-9390-DAC9B6DFD530}"/>
                    </a:ext>
                  </a:extLst>
                </p:cNvPr>
                <p:cNvSpPr>
                  <a:spLocks noChangeShapeType="1"/>
                </p:cNvSpPr>
                <p:nvPr/>
              </p:nvSpPr>
              <p:spPr bwMode="auto">
                <a:xfrm flipV="1">
                  <a:off x="3552" y="2040"/>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74" name="Line 112">
                  <a:extLst>
                    <a:ext uri="{FF2B5EF4-FFF2-40B4-BE49-F238E27FC236}">
                      <a16:creationId xmlns:a16="http://schemas.microsoft.com/office/drawing/2014/main" id="{869F5B2F-5BDF-4622-BE6C-6AC356A8F006}"/>
                    </a:ext>
                  </a:extLst>
                </p:cNvPr>
                <p:cNvSpPr>
                  <a:spLocks noChangeShapeType="1"/>
                </p:cNvSpPr>
                <p:nvPr/>
              </p:nvSpPr>
              <p:spPr bwMode="auto">
                <a:xfrm flipV="1">
                  <a:off x="3552" y="198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75" name="Line 113">
                  <a:extLst>
                    <a:ext uri="{FF2B5EF4-FFF2-40B4-BE49-F238E27FC236}">
                      <a16:creationId xmlns:a16="http://schemas.microsoft.com/office/drawing/2014/main" id="{551CAC05-6D2B-44C3-BF55-49C5DBEBE61C}"/>
                    </a:ext>
                  </a:extLst>
                </p:cNvPr>
                <p:cNvSpPr>
                  <a:spLocks noChangeShapeType="1"/>
                </p:cNvSpPr>
                <p:nvPr/>
              </p:nvSpPr>
              <p:spPr bwMode="auto">
                <a:xfrm flipV="1">
                  <a:off x="4576" y="201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95594" name="Line 114">
              <a:extLst>
                <a:ext uri="{FF2B5EF4-FFF2-40B4-BE49-F238E27FC236}">
                  <a16:creationId xmlns:a16="http://schemas.microsoft.com/office/drawing/2014/main" id="{4CDAA104-F953-4363-86AE-D9531E2D86D3}"/>
                </a:ext>
              </a:extLst>
            </p:cNvPr>
            <p:cNvSpPr>
              <a:spLocks noChangeShapeType="1"/>
            </p:cNvSpPr>
            <p:nvPr/>
          </p:nvSpPr>
          <p:spPr bwMode="auto">
            <a:xfrm>
              <a:off x="2784" y="1080"/>
              <a:ext cx="672"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95" name="Rectangle 115">
              <a:extLst>
                <a:ext uri="{FF2B5EF4-FFF2-40B4-BE49-F238E27FC236}">
                  <a16:creationId xmlns:a16="http://schemas.microsoft.com/office/drawing/2014/main" id="{077BAB06-C473-4804-9B01-392B4C4F05CF}"/>
                </a:ext>
              </a:extLst>
            </p:cNvPr>
            <p:cNvSpPr>
              <a:spLocks noChangeArrowheads="1"/>
            </p:cNvSpPr>
            <p:nvPr/>
          </p:nvSpPr>
          <p:spPr bwMode="auto">
            <a:xfrm>
              <a:off x="1216" y="1096"/>
              <a:ext cx="11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a:solidFill>
                    <a:schemeClr val="accent2"/>
                  </a:solidFill>
                </a:rPr>
                <a:t>Broken oxide films</a:t>
              </a:r>
            </a:p>
          </p:txBody>
        </p:sp>
        <p:sp>
          <p:nvSpPr>
            <p:cNvPr id="195596" name="Line 116">
              <a:extLst>
                <a:ext uri="{FF2B5EF4-FFF2-40B4-BE49-F238E27FC236}">
                  <a16:creationId xmlns:a16="http://schemas.microsoft.com/office/drawing/2014/main" id="{7A4D4FFB-B7DC-4F8D-873B-09AFE501B4D4}"/>
                </a:ext>
              </a:extLst>
            </p:cNvPr>
            <p:cNvSpPr>
              <a:spLocks noChangeShapeType="1"/>
            </p:cNvSpPr>
            <p:nvPr/>
          </p:nvSpPr>
          <p:spPr bwMode="auto">
            <a:xfrm flipV="1">
              <a:off x="2400" y="1080"/>
              <a:ext cx="288"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597" name="Line 117">
              <a:extLst>
                <a:ext uri="{FF2B5EF4-FFF2-40B4-BE49-F238E27FC236}">
                  <a16:creationId xmlns:a16="http://schemas.microsoft.com/office/drawing/2014/main" id="{73ED8F50-EFCD-413F-9D65-AE77EAABEE98}"/>
                </a:ext>
              </a:extLst>
            </p:cNvPr>
            <p:cNvSpPr>
              <a:spLocks noChangeShapeType="1"/>
            </p:cNvSpPr>
            <p:nvPr/>
          </p:nvSpPr>
          <p:spPr bwMode="auto">
            <a:xfrm flipV="1">
              <a:off x="2400" y="1032"/>
              <a:ext cx="144"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598" name="Line 118">
              <a:extLst>
                <a:ext uri="{FF2B5EF4-FFF2-40B4-BE49-F238E27FC236}">
                  <a16:creationId xmlns:a16="http://schemas.microsoft.com/office/drawing/2014/main" id="{E5D27BA9-7E82-4B62-B487-DEE0B50F3D4F}"/>
                </a:ext>
              </a:extLst>
            </p:cNvPr>
            <p:cNvSpPr>
              <a:spLocks noChangeShapeType="1"/>
            </p:cNvSpPr>
            <p:nvPr/>
          </p:nvSpPr>
          <p:spPr bwMode="auto">
            <a:xfrm flipV="1">
              <a:off x="2400" y="984"/>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599" name="Line 119">
              <a:extLst>
                <a:ext uri="{FF2B5EF4-FFF2-40B4-BE49-F238E27FC236}">
                  <a16:creationId xmlns:a16="http://schemas.microsoft.com/office/drawing/2014/main" id="{B47E18CA-D5C5-444B-9C92-60BEC648BF55}"/>
                </a:ext>
              </a:extLst>
            </p:cNvPr>
            <p:cNvSpPr>
              <a:spLocks noChangeShapeType="1"/>
            </p:cNvSpPr>
            <p:nvPr/>
          </p:nvSpPr>
          <p:spPr bwMode="auto">
            <a:xfrm flipH="1">
              <a:off x="2304" y="122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00" name="Text Box 120">
              <a:extLst>
                <a:ext uri="{FF2B5EF4-FFF2-40B4-BE49-F238E27FC236}">
                  <a16:creationId xmlns:a16="http://schemas.microsoft.com/office/drawing/2014/main" id="{C2324677-E331-47E8-8C2A-751FDD198684}"/>
                </a:ext>
              </a:extLst>
            </p:cNvPr>
            <p:cNvSpPr txBox="1">
              <a:spLocks noChangeArrowheads="1"/>
            </p:cNvSpPr>
            <p:nvPr/>
          </p:nvSpPr>
          <p:spPr bwMode="auto">
            <a:xfrm>
              <a:off x="3416" y="1328"/>
              <a:ext cx="7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Micromotion</a:t>
              </a:r>
            </a:p>
          </p:txBody>
        </p:sp>
        <p:sp>
          <p:nvSpPr>
            <p:cNvPr id="195601" name="Line 121">
              <a:extLst>
                <a:ext uri="{FF2B5EF4-FFF2-40B4-BE49-F238E27FC236}">
                  <a16:creationId xmlns:a16="http://schemas.microsoft.com/office/drawing/2014/main" id="{0E4B91F6-7B59-4E02-9753-BB9C30C2041E}"/>
                </a:ext>
              </a:extLst>
            </p:cNvPr>
            <p:cNvSpPr>
              <a:spLocks noChangeShapeType="1"/>
            </p:cNvSpPr>
            <p:nvPr/>
          </p:nvSpPr>
          <p:spPr bwMode="auto">
            <a:xfrm>
              <a:off x="3504" y="1536"/>
              <a:ext cx="432"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02" name="Text Box 122">
              <a:extLst>
                <a:ext uri="{FF2B5EF4-FFF2-40B4-BE49-F238E27FC236}">
                  <a16:creationId xmlns:a16="http://schemas.microsoft.com/office/drawing/2014/main" id="{8B371B0D-FECC-4AF3-BE49-66605B2A6F0B}"/>
                </a:ext>
              </a:extLst>
            </p:cNvPr>
            <p:cNvSpPr txBox="1">
              <a:spLocks noChangeArrowheads="1"/>
            </p:cNvSpPr>
            <p:nvPr/>
          </p:nvSpPr>
          <p:spPr bwMode="auto">
            <a:xfrm>
              <a:off x="1269" y="1896"/>
              <a:ext cx="9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New oxide films</a:t>
              </a:r>
            </a:p>
          </p:txBody>
        </p:sp>
        <p:grpSp>
          <p:nvGrpSpPr>
            <p:cNvPr id="195603" name="Group 123">
              <a:extLst>
                <a:ext uri="{FF2B5EF4-FFF2-40B4-BE49-F238E27FC236}">
                  <a16:creationId xmlns:a16="http://schemas.microsoft.com/office/drawing/2014/main" id="{FF6215DD-11BF-425F-8247-AA5319D0AA0D}"/>
                </a:ext>
              </a:extLst>
            </p:cNvPr>
            <p:cNvGrpSpPr>
              <a:grpSpLocks/>
            </p:cNvGrpSpPr>
            <p:nvPr/>
          </p:nvGrpSpPr>
          <p:grpSpPr bwMode="auto">
            <a:xfrm>
              <a:off x="1520" y="1280"/>
              <a:ext cx="2632" cy="736"/>
              <a:chOff x="1520" y="1280"/>
              <a:chExt cx="2632" cy="736"/>
            </a:xfrm>
          </p:grpSpPr>
          <p:sp>
            <p:nvSpPr>
              <p:cNvPr id="195619" name="Line 124">
                <a:extLst>
                  <a:ext uri="{FF2B5EF4-FFF2-40B4-BE49-F238E27FC236}">
                    <a16:creationId xmlns:a16="http://schemas.microsoft.com/office/drawing/2014/main" id="{AA25F3DB-1DEB-41E5-8ED6-202AFCFB67D5}"/>
                  </a:ext>
                </a:extLst>
              </p:cNvPr>
              <p:cNvSpPr>
                <a:spLocks noChangeShapeType="1"/>
              </p:cNvSpPr>
              <p:nvPr/>
            </p:nvSpPr>
            <p:spPr bwMode="auto">
              <a:xfrm>
                <a:off x="1520" y="1728"/>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20" name="Line 125">
                <a:extLst>
                  <a:ext uri="{FF2B5EF4-FFF2-40B4-BE49-F238E27FC236}">
                    <a16:creationId xmlns:a16="http://schemas.microsoft.com/office/drawing/2014/main" id="{AB334E18-AC23-45AD-9638-19D1D4745ADD}"/>
                  </a:ext>
                </a:extLst>
              </p:cNvPr>
              <p:cNvSpPr>
                <a:spLocks noChangeShapeType="1"/>
              </p:cNvSpPr>
              <p:nvPr/>
            </p:nvSpPr>
            <p:spPr bwMode="auto">
              <a:xfrm>
                <a:off x="1520" y="1776"/>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21" name="Line 126">
                <a:extLst>
                  <a:ext uri="{FF2B5EF4-FFF2-40B4-BE49-F238E27FC236}">
                    <a16:creationId xmlns:a16="http://schemas.microsoft.com/office/drawing/2014/main" id="{F81FAA0F-A434-497D-9A8E-E5DEDAC15256}"/>
                  </a:ext>
                </a:extLst>
              </p:cNvPr>
              <p:cNvSpPr>
                <a:spLocks noChangeShapeType="1"/>
              </p:cNvSpPr>
              <p:nvPr/>
            </p:nvSpPr>
            <p:spPr bwMode="auto">
              <a:xfrm>
                <a:off x="3288" y="1720"/>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22" name="Line 127">
                <a:extLst>
                  <a:ext uri="{FF2B5EF4-FFF2-40B4-BE49-F238E27FC236}">
                    <a16:creationId xmlns:a16="http://schemas.microsoft.com/office/drawing/2014/main" id="{3A3139BA-699A-4A61-80CB-9EC2DF7CF080}"/>
                  </a:ext>
                </a:extLst>
              </p:cNvPr>
              <p:cNvSpPr>
                <a:spLocks noChangeShapeType="1"/>
              </p:cNvSpPr>
              <p:nvPr/>
            </p:nvSpPr>
            <p:spPr bwMode="auto">
              <a:xfrm>
                <a:off x="3288" y="1768"/>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23" name="Rectangle 128">
                <a:extLst>
                  <a:ext uri="{FF2B5EF4-FFF2-40B4-BE49-F238E27FC236}">
                    <a16:creationId xmlns:a16="http://schemas.microsoft.com/office/drawing/2014/main" id="{45074689-A8E1-438A-85B7-B6E287A1C550}"/>
                  </a:ext>
                </a:extLst>
              </p:cNvPr>
              <p:cNvSpPr>
                <a:spLocks noChangeArrowheads="1"/>
              </p:cNvSpPr>
              <p:nvPr/>
            </p:nvSpPr>
            <p:spPr bwMode="auto">
              <a:xfrm rot="1589539">
                <a:off x="2328" y="1768"/>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24" name="Rectangle 129">
                <a:extLst>
                  <a:ext uri="{FF2B5EF4-FFF2-40B4-BE49-F238E27FC236}">
                    <a16:creationId xmlns:a16="http://schemas.microsoft.com/office/drawing/2014/main" id="{9598321F-0E23-4CFF-BE9F-DD285EC55F76}"/>
                  </a:ext>
                </a:extLst>
              </p:cNvPr>
              <p:cNvSpPr>
                <a:spLocks noChangeArrowheads="1"/>
              </p:cNvSpPr>
              <p:nvPr/>
            </p:nvSpPr>
            <p:spPr bwMode="auto">
              <a:xfrm rot="1243533">
                <a:off x="2520" y="181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25" name="Rectangle 130">
                <a:extLst>
                  <a:ext uri="{FF2B5EF4-FFF2-40B4-BE49-F238E27FC236}">
                    <a16:creationId xmlns:a16="http://schemas.microsoft.com/office/drawing/2014/main" id="{85327E29-CDB5-4BFF-8D74-1E5AFB25CDA4}"/>
                  </a:ext>
                </a:extLst>
              </p:cNvPr>
              <p:cNvSpPr>
                <a:spLocks noChangeArrowheads="1"/>
              </p:cNvSpPr>
              <p:nvPr/>
            </p:nvSpPr>
            <p:spPr bwMode="auto">
              <a:xfrm>
                <a:off x="2592" y="186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26" name="Rectangle 131">
                <a:extLst>
                  <a:ext uri="{FF2B5EF4-FFF2-40B4-BE49-F238E27FC236}">
                    <a16:creationId xmlns:a16="http://schemas.microsoft.com/office/drawing/2014/main" id="{A286D223-2F53-42EE-B9C5-5D40095A5FFF}"/>
                  </a:ext>
                </a:extLst>
              </p:cNvPr>
              <p:cNvSpPr>
                <a:spLocks noChangeArrowheads="1"/>
              </p:cNvSpPr>
              <p:nvPr/>
            </p:nvSpPr>
            <p:spPr bwMode="auto">
              <a:xfrm rot="-370741">
                <a:off x="2856" y="1888"/>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27" name="Rectangle 132">
                <a:extLst>
                  <a:ext uri="{FF2B5EF4-FFF2-40B4-BE49-F238E27FC236}">
                    <a16:creationId xmlns:a16="http://schemas.microsoft.com/office/drawing/2014/main" id="{9D927C05-BC59-4011-8240-5BD4C524C716}"/>
                  </a:ext>
                </a:extLst>
              </p:cNvPr>
              <p:cNvSpPr>
                <a:spLocks noChangeArrowheads="1"/>
              </p:cNvSpPr>
              <p:nvPr/>
            </p:nvSpPr>
            <p:spPr bwMode="auto">
              <a:xfrm rot="-441232">
                <a:off x="2424" y="1816"/>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28" name="Rectangle 133">
                <a:extLst>
                  <a:ext uri="{FF2B5EF4-FFF2-40B4-BE49-F238E27FC236}">
                    <a16:creationId xmlns:a16="http://schemas.microsoft.com/office/drawing/2014/main" id="{F38873A4-900A-4B38-BC30-90C42C287326}"/>
                  </a:ext>
                </a:extLst>
              </p:cNvPr>
              <p:cNvSpPr>
                <a:spLocks noChangeArrowheads="1"/>
              </p:cNvSpPr>
              <p:nvPr/>
            </p:nvSpPr>
            <p:spPr bwMode="auto">
              <a:xfrm rot="354958">
                <a:off x="2720" y="1880"/>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29" name="Rectangle 134">
                <a:extLst>
                  <a:ext uri="{FF2B5EF4-FFF2-40B4-BE49-F238E27FC236}">
                    <a16:creationId xmlns:a16="http://schemas.microsoft.com/office/drawing/2014/main" id="{24CB3164-582F-4AA0-A173-D7D1FCB63B93}"/>
                  </a:ext>
                </a:extLst>
              </p:cNvPr>
              <p:cNvSpPr>
                <a:spLocks noChangeArrowheads="1"/>
              </p:cNvSpPr>
              <p:nvPr/>
            </p:nvSpPr>
            <p:spPr bwMode="auto">
              <a:xfrm rot="-744810">
                <a:off x="2968" y="1872"/>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30" name="Rectangle 135">
                <a:extLst>
                  <a:ext uri="{FF2B5EF4-FFF2-40B4-BE49-F238E27FC236}">
                    <a16:creationId xmlns:a16="http://schemas.microsoft.com/office/drawing/2014/main" id="{EDBD8FBD-98D9-4409-A4CD-BD56C4557329}"/>
                  </a:ext>
                </a:extLst>
              </p:cNvPr>
              <p:cNvSpPr>
                <a:spLocks noChangeArrowheads="1"/>
              </p:cNvSpPr>
              <p:nvPr/>
            </p:nvSpPr>
            <p:spPr bwMode="auto">
              <a:xfrm rot="-1682189">
                <a:off x="3080" y="1824"/>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31" name="Rectangle 136">
                <a:extLst>
                  <a:ext uri="{FF2B5EF4-FFF2-40B4-BE49-F238E27FC236}">
                    <a16:creationId xmlns:a16="http://schemas.microsoft.com/office/drawing/2014/main" id="{83F87018-5C55-4B7D-822E-836DF9643DC8}"/>
                  </a:ext>
                </a:extLst>
              </p:cNvPr>
              <p:cNvSpPr>
                <a:spLocks noChangeArrowheads="1"/>
              </p:cNvSpPr>
              <p:nvPr/>
            </p:nvSpPr>
            <p:spPr bwMode="auto">
              <a:xfrm rot="-2240290">
                <a:off x="3192" y="1768"/>
                <a:ext cx="96"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32" name="Rectangle 137">
                <a:extLst>
                  <a:ext uri="{FF2B5EF4-FFF2-40B4-BE49-F238E27FC236}">
                    <a16:creationId xmlns:a16="http://schemas.microsoft.com/office/drawing/2014/main" id="{D37BA3F8-8748-4BD3-AF38-8CA40A3FCCF2}"/>
                  </a:ext>
                </a:extLst>
              </p:cNvPr>
              <p:cNvSpPr>
                <a:spLocks noChangeArrowheads="1"/>
              </p:cNvSpPr>
              <p:nvPr/>
            </p:nvSpPr>
            <p:spPr bwMode="auto">
              <a:xfrm rot="18201982" flipV="1">
                <a:off x="2664" y="1864"/>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33" name="Rectangle 138">
                <a:extLst>
                  <a:ext uri="{FF2B5EF4-FFF2-40B4-BE49-F238E27FC236}">
                    <a16:creationId xmlns:a16="http://schemas.microsoft.com/office/drawing/2014/main" id="{15271DF2-AD16-45DD-8710-87F48CBF19E4}"/>
                  </a:ext>
                </a:extLst>
              </p:cNvPr>
              <p:cNvSpPr>
                <a:spLocks noChangeArrowheads="1"/>
              </p:cNvSpPr>
              <p:nvPr/>
            </p:nvSpPr>
            <p:spPr bwMode="auto">
              <a:xfrm flipV="1">
                <a:off x="2808" y="1896"/>
                <a:ext cx="48" cy="4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5634" name="Freeform 139">
                <a:extLst>
                  <a:ext uri="{FF2B5EF4-FFF2-40B4-BE49-F238E27FC236}">
                    <a16:creationId xmlns:a16="http://schemas.microsoft.com/office/drawing/2014/main" id="{1DBDFB05-B350-43DD-A42C-B5261A03D4DE}"/>
                  </a:ext>
                </a:extLst>
              </p:cNvPr>
              <p:cNvSpPr>
                <a:spLocks/>
              </p:cNvSpPr>
              <p:nvPr/>
            </p:nvSpPr>
            <p:spPr bwMode="auto">
              <a:xfrm>
                <a:off x="2334" y="1728"/>
                <a:ext cx="33" cy="36"/>
              </a:xfrm>
              <a:custGeom>
                <a:avLst/>
                <a:gdLst>
                  <a:gd name="T0" fmla="*/ 0 w 33"/>
                  <a:gd name="T1" fmla="*/ 0 h 36"/>
                  <a:gd name="T2" fmla="*/ 30 w 33"/>
                  <a:gd name="T3" fmla="*/ 24 h 36"/>
                  <a:gd name="T4" fmla="*/ 12 w 33"/>
                  <a:gd name="T5" fmla="*/ 36 h 36"/>
                  <a:gd name="T6" fmla="*/ 0 60000 65536"/>
                  <a:gd name="T7" fmla="*/ 0 60000 65536"/>
                  <a:gd name="T8" fmla="*/ 0 60000 65536"/>
                </a:gdLst>
                <a:ahLst/>
                <a:cxnLst>
                  <a:cxn ang="T6">
                    <a:pos x="T0" y="T1"/>
                  </a:cxn>
                  <a:cxn ang="T7">
                    <a:pos x="T2" y="T3"/>
                  </a:cxn>
                  <a:cxn ang="T8">
                    <a:pos x="T4" y="T5"/>
                  </a:cxn>
                </a:cxnLst>
                <a:rect l="0" t="0" r="r" b="b"/>
                <a:pathLst>
                  <a:path w="33" h="36">
                    <a:moveTo>
                      <a:pt x="0" y="0"/>
                    </a:moveTo>
                    <a:cubicBezTo>
                      <a:pt x="8" y="3"/>
                      <a:pt x="33" y="7"/>
                      <a:pt x="30" y="24"/>
                    </a:cubicBezTo>
                    <a:cubicBezTo>
                      <a:pt x="29" y="31"/>
                      <a:pt x="12" y="36"/>
                      <a:pt x="12" y="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635" name="Group 140">
                <a:extLst>
                  <a:ext uri="{FF2B5EF4-FFF2-40B4-BE49-F238E27FC236}">
                    <a16:creationId xmlns:a16="http://schemas.microsoft.com/office/drawing/2014/main" id="{FCF1BB58-0A6D-49AC-BDA3-877529383DAF}"/>
                  </a:ext>
                </a:extLst>
              </p:cNvPr>
              <p:cNvGrpSpPr>
                <a:grpSpLocks/>
              </p:cNvGrpSpPr>
              <p:nvPr/>
            </p:nvGrpSpPr>
            <p:grpSpPr bwMode="auto">
              <a:xfrm>
                <a:off x="2352" y="1280"/>
                <a:ext cx="1024" cy="632"/>
                <a:chOff x="3552" y="1888"/>
                <a:chExt cx="1024" cy="632"/>
              </a:xfrm>
            </p:grpSpPr>
            <p:sp>
              <p:nvSpPr>
                <p:cNvPr id="195640" name="Freeform 141">
                  <a:extLst>
                    <a:ext uri="{FF2B5EF4-FFF2-40B4-BE49-F238E27FC236}">
                      <a16:creationId xmlns:a16="http://schemas.microsoft.com/office/drawing/2014/main" id="{1700CB86-5773-4345-8168-657F841D58A9}"/>
                    </a:ext>
                  </a:extLst>
                </p:cNvPr>
                <p:cNvSpPr>
                  <a:spLocks/>
                </p:cNvSpPr>
                <p:nvPr/>
              </p:nvSpPr>
              <p:spPr bwMode="auto">
                <a:xfrm>
                  <a:off x="3608" y="2272"/>
                  <a:ext cx="960" cy="248"/>
                </a:xfrm>
                <a:custGeom>
                  <a:avLst/>
                  <a:gdLst>
                    <a:gd name="T0" fmla="*/ 0 w 960"/>
                    <a:gd name="T1" fmla="*/ 48 h 248"/>
                    <a:gd name="T2" fmla="*/ 480 w 960"/>
                    <a:gd name="T3" fmla="*/ 240 h 248"/>
                    <a:gd name="T4" fmla="*/ 960 w 960"/>
                    <a:gd name="T5" fmla="*/ 0 h 248"/>
                    <a:gd name="T6" fmla="*/ 0 60000 65536"/>
                    <a:gd name="T7" fmla="*/ 0 60000 65536"/>
                    <a:gd name="T8" fmla="*/ 0 60000 65536"/>
                  </a:gdLst>
                  <a:ahLst/>
                  <a:cxnLst>
                    <a:cxn ang="T6">
                      <a:pos x="T0" y="T1"/>
                    </a:cxn>
                    <a:cxn ang="T7">
                      <a:pos x="T2" y="T3"/>
                    </a:cxn>
                    <a:cxn ang="T8">
                      <a:pos x="T4" y="T5"/>
                    </a:cxn>
                  </a:cxnLst>
                  <a:rect l="0" t="0" r="r" b="b"/>
                  <a:pathLst>
                    <a:path w="960" h="248">
                      <a:moveTo>
                        <a:pt x="0" y="48"/>
                      </a:moveTo>
                      <a:cubicBezTo>
                        <a:pt x="160" y="148"/>
                        <a:pt x="320" y="248"/>
                        <a:pt x="480" y="240"/>
                      </a:cubicBezTo>
                      <a:cubicBezTo>
                        <a:pt x="640" y="232"/>
                        <a:pt x="880" y="64"/>
                        <a:pt x="96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41" name="Line 142">
                  <a:extLst>
                    <a:ext uri="{FF2B5EF4-FFF2-40B4-BE49-F238E27FC236}">
                      <a16:creationId xmlns:a16="http://schemas.microsoft.com/office/drawing/2014/main" id="{62450176-9A2F-4C41-8C75-0EEC0BC228B4}"/>
                    </a:ext>
                  </a:extLst>
                </p:cNvPr>
                <p:cNvSpPr>
                  <a:spLocks noChangeShapeType="1"/>
                </p:cNvSpPr>
                <p:nvPr/>
              </p:nvSpPr>
              <p:spPr bwMode="auto">
                <a:xfrm>
                  <a:off x="3560" y="227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2" name="Freeform 143">
                  <a:extLst>
                    <a:ext uri="{FF2B5EF4-FFF2-40B4-BE49-F238E27FC236}">
                      <a16:creationId xmlns:a16="http://schemas.microsoft.com/office/drawing/2014/main" id="{A89C2C22-AFBA-4DD8-ACB0-CDD02F5502C4}"/>
                    </a:ext>
                  </a:extLst>
                </p:cNvPr>
                <p:cNvSpPr>
                  <a:spLocks/>
                </p:cNvSpPr>
                <p:nvPr/>
              </p:nvSpPr>
              <p:spPr bwMode="auto">
                <a:xfrm>
                  <a:off x="3560" y="1888"/>
                  <a:ext cx="1008" cy="224"/>
                </a:xfrm>
                <a:custGeom>
                  <a:avLst/>
                  <a:gdLst>
                    <a:gd name="T0" fmla="*/ 0 w 1008"/>
                    <a:gd name="T1" fmla="*/ 112 h 224"/>
                    <a:gd name="T2" fmla="*/ 384 w 1008"/>
                    <a:gd name="T3" fmla="*/ 208 h 224"/>
                    <a:gd name="T4" fmla="*/ 768 w 1008"/>
                    <a:gd name="T5" fmla="*/ 16 h 224"/>
                    <a:gd name="T6" fmla="*/ 1008 w 1008"/>
                    <a:gd name="T7" fmla="*/ 112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8" h="224">
                      <a:moveTo>
                        <a:pt x="0" y="112"/>
                      </a:moveTo>
                      <a:cubicBezTo>
                        <a:pt x="128" y="168"/>
                        <a:pt x="256" y="224"/>
                        <a:pt x="384" y="208"/>
                      </a:cubicBezTo>
                      <a:cubicBezTo>
                        <a:pt x="512" y="192"/>
                        <a:pt x="664" y="32"/>
                        <a:pt x="768" y="16"/>
                      </a:cubicBezTo>
                      <a:cubicBezTo>
                        <a:pt x="872" y="0"/>
                        <a:pt x="968" y="64"/>
                        <a:pt x="1008" y="1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43" name="Line 144">
                  <a:extLst>
                    <a:ext uri="{FF2B5EF4-FFF2-40B4-BE49-F238E27FC236}">
                      <a16:creationId xmlns:a16="http://schemas.microsoft.com/office/drawing/2014/main" id="{7360B31C-4EBD-4AFA-8BFE-AD4230C61F7E}"/>
                    </a:ext>
                  </a:extLst>
                </p:cNvPr>
                <p:cNvSpPr>
                  <a:spLocks noChangeShapeType="1"/>
                </p:cNvSpPr>
                <p:nvPr/>
              </p:nvSpPr>
              <p:spPr bwMode="auto">
                <a:xfrm flipV="1">
                  <a:off x="3744" y="2016"/>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4" name="Line 145">
                  <a:extLst>
                    <a:ext uri="{FF2B5EF4-FFF2-40B4-BE49-F238E27FC236}">
                      <a16:creationId xmlns:a16="http://schemas.microsoft.com/office/drawing/2014/main" id="{B8FF8981-EBBB-4167-8AD4-FF3EFD4F1BDC}"/>
                    </a:ext>
                  </a:extLst>
                </p:cNvPr>
                <p:cNvSpPr>
                  <a:spLocks noChangeShapeType="1"/>
                </p:cNvSpPr>
                <p:nvPr/>
              </p:nvSpPr>
              <p:spPr bwMode="auto">
                <a:xfrm flipV="1">
                  <a:off x="3896" y="1920"/>
                  <a:ext cx="568" cy="5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5" name="Line 146">
                  <a:extLst>
                    <a:ext uri="{FF2B5EF4-FFF2-40B4-BE49-F238E27FC236}">
                      <a16:creationId xmlns:a16="http://schemas.microsoft.com/office/drawing/2014/main" id="{55A78E51-6D1E-4041-B391-D224C4EE0C5D}"/>
                    </a:ext>
                  </a:extLst>
                </p:cNvPr>
                <p:cNvSpPr>
                  <a:spLocks noChangeShapeType="1"/>
                </p:cNvSpPr>
                <p:nvPr/>
              </p:nvSpPr>
              <p:spPr bwMode="auto">
                <a:xfrm flipV="1">
                  <a:off x="4088" y="2032"/>
                  <a:ext cx="48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6" name="Line 147">
                  <a:extLst>
                    <a:ext uri="{FF2B5EF4-FFF2-40B4-BE49-F238E27FC236}">
                      <a16:creationId xmlns:a16="http://schemas.microsoft.com/office/drawing/2014/main" id="{4D2DEC88-5973-45C2-8A7F-B78D0735478E}"/>
                    </a:ext>
                  </a:extLst>
                </p:cNvPr>
                <p:cNvSpPr>
                  <a:spLocks noChangeShapeType="1"/>
                </p:cNvSpPr>
                <p:nvPr/>
              </p:nvSpPr>
              <p:spPr bwMode="auto">
                <a:xfrm flipV="1">
                  <a:off x="4424" y="2224"/>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7" name="Line 148">
                  <a:extLst>
                    <a:ext uri="{FF2B5EF4-FFF2-40B4-BE49-F238E27FC236}">
                      <a16:creationId xmlns:a16="http://schemas.microsoft.com/office/drawing/2014/main" id="{479A7971-C5ED-4C7B-B478-0DDF0D9E1BF1}"/>
                    </a:ext>
                  </a:extLst>
                </p:cNvPr>
                <p:cNvSpPr>
                  <a:spLocks noChangeShapeType="1"/>
                </p:cNvSpPr>
                <p:nvPr/>
              </p:nvSpPr>
              <p:spPr bwMode="auto">
                <a:xfrm flipV="1">
                  <a:off x="3616" y="2088"/>
                  <a:ext cx="24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8" name="Line 149">
                  <a:extLst>
                    <a:ext uri="{FF2B5EF4-FFF2-40B4-BE49-F238E27FC236}">
                      <a16:creationId xmlns:a16="http://schemas.microsoft.com/office/drawing/2014/main" id="{91D5D10A-B4A0-47E8-9961-43867B6B9882}"/>
                    </a:ext>
                  </a:extLst>
                </p:cNvPr>
                <p:cNvSpPr>
                  <a:spLocks noChangeShapeType="1"/>
                </p:cNvSpPr>
                <p:nvPr/>
              </p:nvSpPr>
              <p:spPr bwMode="auto">
                <a:xfrm flipV="1">
                  <a:off x="3552" y="2040"/>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9" name="Line 150">
                  <a:extLst>
                    <a:ext uri="{FF2B5EF4-FFF2-40B4-BE49-F238E27FC236}">
                      <a16:creationId xmlns:a16="http://schemas.microsoft.com/office/drawing/2014/main" id="{13AB52B6-7292-4423-8696-CB149EE6BE26}"/>
                    </a:ext>
                  </a:extLst>
                </p:cNvPr>
                <p:cNvSpPr>
                  <a:spLocks noChangeShapeType="1"/>
                </p:cNvSpPr>
                <p:nvPr/>
              </p:nvSpPr>
              <p:spPr bwMode="auto">
                <a:xfrm flipV="1">
                  <a:off x="3552" y="198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50" name="Line 151">
                  <a:extLst>
                    <a:ext uri="{FF2B5EF4-FFF2-40B4-BE49-F238E27FC236}">
                      <a16:creationId xmlns:a16="http://schemas.microsoft.com/office/drawing/2014/main" id="{19383F8C-794E-43A2-8993-D107E5A15380}"/>
                    </a:ext>
                  </a:extLst>
                </p:cNvPr>
                <p:cNvSpPr>
                  <a:spLocks noChangeShapeType="1"/>
                </p:cNvSpPr>
                <p:nvPr/>
              </p:nvSpPr>
              <p:spPr bwMode="auto">
                <a:xfrm flipV="1">
                  <a:off x="4576" y="201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5636" name="Line 152">
                <a:extLst>
                  <a:ext uri="{FF2B5EF4-FFF2-40B4-BE49-F238E27FC236}">
                    <a16:creationId xmlns:a16="http://schemas.microsoft.com/office/drawing/2014/main" id="{F1493438-C95B-4440-9542-D78FD3D7D02F}"/>
                  </a:ext>
                </a:extLst>
              </p:cNvPr>
              <p:cNvSpPr>
                <a:spLocks noChangeShapeType="1"/>
              </p:cNvSpPr>
              <p:nvPr/>
            </p:nvSpPr>
            <p:spPr bwMode="auto">
              <a:xfrm flipV="1">
                <a:off x="2256" y="1872"/>
                <a:ext cx="19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37" name="Line 153">
                <a:extLst>
                  <a:ext uri="{FF2B5EF4-FFF2-40B4-BE49-F238E27FC236}">
                    <a16:creationId xmlns:a16="http://schemas.microsoft.com/office/drawing/2014/main" id="{B4899FF6-1933-4805-9A2A-D1822D56673C}"/>
                  </a:ext>
                </a:extLst>
              </p:cNvPr>
              <p:cNvSpPr>
                <a:spLocks noChangeShapeType="1"/>
              </p:cNvSpPr>
              <p:nvPr/>
            </p:nvSpPr>
            <p:spPr bwMode="auto">
              <a:xfrm flipV="1">
                <a:off x="2256" y="1920"/>
                <a:ext cx="432"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38" name="Line 154">
                <a:extLst>
                  <a:ext uri="{FF2B5EF4-FFF2-40B4-BE49-F238E27FC236}">
                    <a16:creationId xmlns:a16="http://schemas.microsoft.com/office/drawing/2014/main" id="{2BE4A6B8-F250-4B74-BEF2-2A621ED7CB30}"/>
                  </a:ext>
                </a:extLst>
              </p:cNvPr>
              <p:cNvSpPr>
                <a:spLocks noChangeShapeType="1"/>
              </p:cNvSpPr>
              <p:nvPr/>
            </p:nvSpPr>
            <p:spPr bwMode="auto">
              <a:xfrm flipV="1">
                <a:off x="2256" y="1872"/>
                <a:ext cx="336"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39" name="Line 155">
                <a:extLst>
                  <a:ext uri="{FF2B5EF4-FFF2-40B4-BE49-F238E27FC236}">
                    <a16:creationId xmlns:a16="http://schemas.microsoft.com/office/drawing/2014/main" id="{E1647F0F-90BB-4167-9B40-65BCC5B0E95C}"/>
                  </a:ext>
                </a:extLst>
              </p:cNvPr>
              <p:cNvSpPr>
                <a:spLocks noChangeShapeType="1"/>
              </p:cNvSpPr>
              <p:nvPr/>
            </p:nvSpPr>
            <p:spPr bwMode="auto">
              <a:xfrm>
                <a:off x="2208" y="20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5604" name="Text Box 156">
              <a:extLst>
                <a:ext uri="{FF2B5EF4-FFF2-40B4-BE49-F238E27FC236}">
                  <a16:creationId xmlns:a16="http://schemas.microsoft.com/office/drawing/2014/main" id="{FBDFDBB4-44F8-4031-8590-EE5023B2DB01}"/>
                </a:ext>
              </a:extLst>
            </p:cNvPr>
            <p:cNvSpPr txBox="1">
              <a:spLocks noChangeArrowheads="1"/>
            </p:cNvSpPr>
            <p:nvPr/>
          </p:nvSpPr>
          <p:spPr bwMode="auto">
            <a:xfrm>
              <a:off x="3368" y="2112"/>
              <a:ext cx="11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Fretting Amplitude</a:t>
              </a:r>
            </a:p>
          </p:txBody>
        </p:sp>
        <p:sp>
          <p:nvSpPr>
            <p:cNvPr id="195605" name="Line 157">
              <a:extLst>
                <a:ext uri="{FF2B5EF4-FFF2-40B4-BE49-F238E27FC236}">
                  <a16:creationId xmlns:a16="http://schemas.microsoft.com/office/drawing/2014/main" id="{F961F216-171C-4D0D-9752-22AD94C19AA6}"/>
                </a:ext>
              </a:extLst>
            </p:cNvPr>
            <p:cNvSpPr>
              <a:spLocks noChangeShapeType="1"/>
            </p:cNvSpPr>
            <p:nvPr/>
          </p:nvSpPr>
          <p:spPr bwMode="auto">
            <a:xfrm>
              <a:off x="3376" y="1632"/>
              <a:ext cx="0" cy="864"/>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06" name="Line 158">
              <a:extLst>
                <a:ext uri="{FF2B5EF4-FFF2-40B4-BE49-F238E27FC236}">
                  <a16:creationId xmlns:a16="http://schemas.microsoft.com/office/drawing/2014/main" id="{384D7B2C-B772-4D2A-8570-92E40B8B3073}"/>
                </a:ext>
              </a:extLst>
            </p:cNvPr>
            <p:cNvSpPr>
              <a:spLocks noChangeShapeType="1"/>
            </p:cNvSpPr>
            <p:nvPr/>
          </p:nvSpPr>
          <p:spPr bwMode="auto">
            <a:xfrm flipV="1">
              <a:off x="3184" y="2016"/>
              <a:ext cx="0" cy="24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07" name="Line 159">
              <a:extLst>
                <a:ext uri="{FF2B5EF4-FFF2-40B4-BE49-F238E27FC236}">
                  <a16:creationId xmlns:a16="http://schemas.microsoft.com/office/drawing/2014/main" id="{8F8A0B9F-ED34-4C42-AF5F-5A13778E11DA}"/>
                </a:ext>
              </a:extLst>
            </p:cNvPr>
            <p:cNvSpPr>
              <a:spLocks noChangeShapeType="1"/>
            </p:cNvSpPr>
            <p:nvPr/>
          </p:nvSpPr>
          <p:spPr bwMode="auto">
            <a:xfrm>
              <a:off x="2928" y="2112"/>
              <a:ext cx="24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08" name="Line 160">
              <a:extLst>
                <a:ext uri="{FF2B5EF4-FFF2-40B4-BE49-F238E27FC236}">
                  <a16:creationId xmlns:a16="http://schemas.microsoft.com/office/drawing/2014/main" id="{5DAFD7E7-10D3-4DDE-8A24-6B3E37CA274A}"/>
                </a:ext>
              </a:extLst>
            </p:cNvPr>
            <p:cNvSpPr>
              <a:spLocks noChangeShapeType="1"/>
            </p:cNvSpPr>
            <p:nvPr/>
          </p:nvSpPr>
          <p:spPr bwMode="auto">
            <a:xfrm flipH="1">
              <a:off x="3360" y="2112"/>
              <a:ext cx="288"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09" name="Line 161">
              <a:extLst>
                <a:ext uri="{FF2B5EF4-FFF2-40B4-BE49-F238E27FC236}">
                  <a16:creationId xmlns:a16="http://schemas.microsoft.com/office/drawing/2014/main" id="{4A6152E3-C952-4A62-B63A-823F054955C9}"/>
                </a:ext>
              </a:extLst>
            </p:cNvPr>
            <p:cNvSpPr>
              <a:spLocks noChangeShapeType="1"/>
            </p:cNvSpPr>
            <p:nvPr/>
          </p:nvSpPr>
          <p:spPr bwMode="auto">
            <a:xfrm>
              <a:off x="3168" y="2112"/>
              <a:ext cx="192"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10" name="Text Box 162">
              <a:extLst>
                <a:ext uri="{FF2B5EF4-FFF2-40B4-BE49-F238E27FC236}">
                  <a16:creationId xmlns:a16="http://schemas.microsoft.com/office/drawing/2014/main" id="{B75E23CA-AC57-4629-B5D4-BBB955735D81}"/>
                </a:ext>
              </a:extLst>
            </p:cNvPr>
            <p:cNvSpPr txBox="1">
              <a:spLocks noChangeArrowheads="1"/>
            </p:cNvSpPr>
            <p:nvPr/>
          </p:nvSpPr>
          <p:spPr bwMode="auto">
            <a:xfrm>
              <a:off x="3496" y="2856"/>
              <a:ext cx="9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New oxide films</a:t>
              </a:r>
            </a:p>
          </p:txBody>
        </p:sp>
        <p:sp>
          <p:nvSpPr>
            <p:cNvPr id="195611" name="Line 163">
              <a:extLst>
                <a:ext uri="{FF2B5EF4-FFF2-40B4-BE49-F238E27FC236}">
                  <a16:creationId xmlns:a16="http://schemas.microsoft.com/office/drawing/2014/main" id="{1942A798-6952-46A8-9F27-A8D70331D269}"/>
                </a:ext>
              </a:extLst>
            </p:cNvPr>
            <p:cNvSpPr>
              <a:spLocks noChangeShapeType="1"/>
            </p:cNvSpPr>
            <p:nvPr/>
          </p:nvSpPr>
          <p:spPr bwMode="auto">
            <a:xfrm flipH="1" flipV="1">
              <a:off x="3072" y="2784"/>
              <a:ext cx="288"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12" name="Line 164">
              <a:extLst>
                <a:ext uri="{FF2B5EF4-FFF2-40B4-BE49-F238E27FC236}">
                  <a16:creationId xmlns:a16="http://schemas.microsoft.com/office/drawing/2014/main" id="{A4B59773-BE5A-453E-889C-1466C650D17D}"/>
                </a:ext>
              </a:extLst>
            </p:cNvPr>
            <p:cNvSpPr>
              <a:spLocks noChangeShapeType="1"/>
            </p:cNvSpPr>
            <p:nvPr/>
          </p:nvSpPr>
          <p:spPr bwMode="auto">
            <a:xfrm flipH="1" flipV="1">
              <a:off x="3168" y="2784"/>
              <a:ext cx="19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13" name="Line 165">
              <a:extLst>
                <a:ext uri="{FF2B5EF4-FFF2-40B4-BE49-F238E27FC236}">
                  <a16:creationId xmlns:a16="http://schemas.microsoft.com/office/drawing/2014/main" id="{F72D6E80-FB2B-4341-9E99-97760AAA9889}"/>
                </a:ext>
              </a:extLst>
            </p:cNvPr>
            <p:cNvSpPr>
              <a:spLocks noChangeShapeType="1"/>
            </p:cNvSpPr>
            <p:nvPr/>
          </p:nvSpPr>
          <p:spPr bwMode="auto">
            <a:xfrm flipH="1" flipV="1">
              <a:off x="3216" y="2736"/>
              <a:ext cx="14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14" name="Line 166">
              <a:extLst>
                <a:ext uri="{FF2B5EF4-FFF2-40B4-BE49-F238E27FC236}">
                  <a16:creationId xmlns:a16="http://schemas.microsoft.com/office/drawing/2014/main" id="{D3292621-0801-4F75-BC89-3C505843E1CA}"/>
                </a:ext>
              </a:extLst>
            </p:cNvPr>
            <p:cNvSpPr>
              <a:spLocks noChangeShapeType="1"/>
            </p:cNvSpPr>
            <p:nvPr/>
          </p:nvSpPr>
          <p:spPr bwMode="auto">
            <a:xfrm>
              <a:off x="3352" y="29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15" name="Text Box 167">
              <a:extLst>
                <a:ext uri="{FF2B5EF4-FFF2-40B4-BE49-F238E27FC236}">
                  <a16:creationId xmlns:a16="http://schemas.microsoft.com/office/drawing/2014/main" id="{88E58987-762A-4DE4-8105-F8FE4F538482}"/>
                </a:ext>
              </a:extLst>
            </p:cNvPr>
            <p:cNvSpPr txBox="1">
              <a:spLocks noChangeArrowheads="1"/>
            </p:cNvSpPr>
            <p:nvPr/>
          </p:nvSpPr>
          <p:spPr bwMode="auto">
            <a:xfrm>
              <a:off x="1296" y="2304"/>
              <a:ext cx="7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Micromotion</a:t>
              </a:r>
            </a:p>
          </p:txBody>
        </p:sp>
        <p:sp>
          <p:nvSpPr>
            <p:cNvPr id="195616" name="Line 168">
              <a:extLst>
                <a:ext uri="{FF2B5EF4-FFF2-40B4-BE49-F238E27FC236}">
                  <a16:creationId xmlns:a16="http://schemas.microsoft.com/office/drawing/2014/main" id="{F0F1DB1D-BD84-418B-97BD-F2E5816945A0}"/>
                </a:ext>
              </a:extLst>
            </p:cNvPr>
            <p:cNvSpPr>
              <a:spLocks noChangeShapeType="1"/>
            </p:cNvSpPr>
            <p:nvPr/>
          </p:nvSpPr>
          <p:spPr bwMode="auto">
            <a:xfrm flipH="1">
              <a:off x="1520" y="2536"/>
              <a:ext cx="432"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617" name="Line 169">
              <a:extLst>
                <a:ext uri="{FF2B5EF4-FFF2-40B4-BE49-F238E27FC236}">
                  <a16:creationId xmlns:a16="http://schemas.microsoft.com/office/drawing/2014/main" id="{E18123F3-FA01-4E1E-9ED4-985A45256801}"/>
                </a:ext>
              </a:extLst>
            </p:cNvPr>
            <p:cNvSpPr>
              <a:spLocks noChangeShapeType="1"/>
            </p:cNvSpPr>
            <p:nvPr/>
          </p:nvSpPr>
          <p:spPr bwMode="auto">
            <a:xfrm>
              <a:off x="3312" y="3648"/>
              <a:ext cx="288" cy="4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95618" name="Text Box 170">
              <a:extLst>
                <a:ext uri="{FF2B5EF4-FFF2-40B4-BE49-F238E27FC236}">
                  <a16:creationId xmlns:a16="http://schemas.microsoft.com/office/drawing/2014/main" id="{E2F64028-4435-40EB-945B-CE69E8650C2A}"/>
                </a:ext>
              </a:extLst>
            </p:cNvPr>
            <p:cNvSpPr txBox="1">
              <a:spLocks noChangeArrowheads="1"/>
            </p:cNvSpPr>
            <p:nvPr/>
          </p:nvSpPr>
          <p:spPr bwMode="auto">
            <a:xfrm>
              <a:off x="3120" y="3656"/>
              <a:ext cx="143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accent2"/>
                  </a:solidFill>
                </a:rPr>
                <a:t>Accumulated Oxide layer</a:t>
              </a:r>
            </a:p>
          </p:txBody>
        </p:sp>
      </p:grpSp>
      <p:sp>
        <p:nvSpPr>
          <p:cNvPr id="195588" name="Rectangle 1">
            <a:extLst>
              <a:ext uri="{FF2B5EF4-FFF2-40B4-BE49-F238E27FC236}">
                <a16:creationId xmlns:a16="http://schemas.microsoft.com/office/drawing/2014/main" id="{C668F239-D513-4928-A5A7-24B0D3012020}"/>
              </a:ext>
            </a:extLst>
          </p:cNvPr>
          <p:cNvSpPr>
            <a:spLocks noChangeArrowheads="1"/>
          </p:cNvSpPr>
          <p:nvPr/>
        </p:nvSpPr>
        <p:spPr bwMode="auto">
          <a:xfrm>
            <a:off x="150813" y="5878513"/>
            <a:ext cx="6096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i="1">
                <a:solidFill>
                  <a:schemeClr val="tx1"/>
                </a:solidFill>
                <a:latin typeface="Arial" panose="020B0604020202020204" pitchFamily="34" charset="0"/>
              </a:rPr>
              <a:t>Ref: Wu, Ji, and Michael G. Pecht. "Contact resistance and fretting corrosion of lead-free alloy coated electrical contacts." Components and Packaging Technologies, IEEE Transactions on 29.2 (2006): 402-410.</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B9F1E332-FD31-4204-B35D-A74F86729F95}"/>
              </a:ext>
            </a:extLst>
          </p:cNvPr>
          <p:cNvSpPr>
            <a:spLocks noGrp="1" noChangeArrowheads="1"/>
          </p:cNvSpPr>
          <p:nvPr>
            <p:ph type="title"/>
          </p:nvPr>
        </p:nvSpPr>
        <p:spPr>
          <a:xfrm>
            <a:off x="231775" y="228600"/>
            <a:ext cx="11566525"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Electrical Contact Resistance vs. Fretting Cycles </a:t>
            </a:r>
          </a:p>
        </p:txBody>
      </p:sp>
      <p:sp>
        <p:nvSpPr>
          <p:cNvPr id="197634" name="Text Box 3">
            <a:extLst>
              <a:ext uri="{FF2B5EF4-FFF2-40B4-BE49-F238E27FC236}">
                <a16:creationId xmlns:a16="http://schemas.microsoft.com/office/drawing/2014/main" id="{3BDFA0A3-0673-4DFC-AEFD-CCF4C36824BC}"/>
              </a:ext>
            </a:extLst>
          </p:cNvPr>
          <p:cNvSpPr txBox="1">
            <a:spLocks noChangeArrowheads="1"/>
          </p:cNvSpPr>
          <p:nvPr/>
        </p:nvSpPr>
        <p:spPr bwMode="auto">
          <a:xfrm>
            <a:off x="2895600" y="5410200"/>
            <a:ext cx="925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a:t>
            </a:r>
          </a:p>
        </p:txBody>
      </p:sp>
      <p:sp>
        <p:nvSpPr>
          <p:cNvPr id="197635" name="Text Box 4">
            <a:extLst>
              <a:ext uri="{FF2B5EF4-FFF2-40B4-BE49-F238E27FC236}">
                <a16:creationId xmlns:a16="http://schemas.microsoft.com/office/drawing/2014/main" id="{25297F27-9A2E-4D5D-86BD-15D5940FD437}"/>
              </a:ext>
            </a:extLst>
          </p:cNvPr>
          <p:cNvSpPr txBox="1">
            <a:spLocks noChangeArrowheads="1"/>
          </p:cNvSpPr>
          <p:nvPr/>
        </p:nvSpPr>
        <p:spPr bwMode="auto">
          <a:xfrm>
            <a:off x="5105400" y="5410200"/>
            <a:ext cx="925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100</a:t>
            </a:r>
          </a:p>
        </p:txBody>
      </p:sp>
      <p:sp>
        <p:nvSpPr>
          <p:cNvPr id="197636" name="Text Box 5">
            <a:extLst>
              <a:ext uri="{FF2B5EF4-FFF2-40B4-BE49-F238E27FC236}">
                <a16:creationId xmlns:a16="http://schemas.microsoft.com/office/drawing/2014/main" id="{C763569D-B5BA-4FDC-B925-22E4FC3F668C}"/>
              </a:ext>
            </a:extLst>
          </p:cNvPr>
          <p:cNvSpPr txBox="1">
            <a:spLocks noChangeArrowheads="1"/>
          </p:cNvSpPr>
          <p:nvPr/>
        </p:nvSpPr>
        <p:spPr bwMode="auto">
          <a:xfrm>
            <a:off x="7467600" y="5410200"/>
            <a:ext cx="1189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1000</a:t>
            </a:r>
          </a:p>
        </p:txBody>
      </p:sp>
      <p:sp>
        <p:nvSpPr>
          <p:cNvPr id="197637" name="Text Box 6">
            <a:extLst>
              <a:ext uri="{FF2B5EF4-FFF2-40B4-BE49-F238E27FC236}">
                <a16:creationId xmlns:a16="http://schemas.microsoft.com/office/drawing/2014/main" id="{4FB4B6B8-BA62-4547-8D39-A7FDEFD128DA}"/>
              </a:ext>
            </a:extLst>
          </p:cNvPr>
          <p:cNvSpPr txBox="1">
            <a:spLocks noChangeArrowheads="1"/>
          </p:cNvSpPr>
          <p:nvPr/>
        </p:nvSpPr>
        <p:spPr bwMode="auto">
          <a:xfrm>
            <a:off x="9825038" y="5410200"/>
            <a:ext cx="842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10000</a:t>
            </a:r>
          </a:p>
        </p:txBody>
      </p:sp>
      <p:sp>
        <p:nvSpPr>
          <p:cNvPr id="197638" name="Text Box 7">
            <a:extLst>
              <a:ext uri="{FF2B5EF4-FFF2-40B4-BE49-F238E27FC236}">
                <a16:creationId xmlns:a16="http://schemas.microsoft.com/office/drawing/2014/main" id="{8D889236-4387-442C-8DCA-743B460BF87B}"/>
              </a:ext>
            </a:extLst>
          </p:cNvPr>
          <p:cNvSpPr txBox="1">
            <a:spLocks noChangeArrowheads="1"/>
          </p:cNvSpPr>
          <p:nvPr/>
        </p:nvSpPr>
        <p:spPr bwMode="auto">
          <a:xfrm>
            <a:off x="2486025" y="5170488"/>
            <a:ext cx="638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0.01</a:t>
            </a:r>
          </a:p>
        </p:txBody>
      </p:sp>
      <p:sp>
        <p:nvSpPr>
          <p:cNvPr id="197639" name="Text Box 8">
            <a:extLst>
              <a:ext uri="{FF2B5EF4-FFF2-40B4-BE49-F238E27FC236}">
                <a16:creationId xmlns:a16="http://schemas.microsoft.com/office/drawing/2014/main" id="{247140D2-97E6-4B24-BC5C-B735806911CF}"/>
              </a:ext>
            </a:extLst>
          </p:cNvPr>
          <p:cNvSpPr txBox="1">
            <a:spLocks noChangeArrowheads="1"/>
          </p:cNvSpPr>
          <p:nvPr/>
        </p:nvSpPr>
        <p:spPr bwMode="auto">
          <a:xfrm>
            <a:off x="2465388" y="4586288"/>
            <a:ext cx="519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0.1</a:t>
            </a:r>
          </a:p>
        </p:txBody>
      </p:sp>
      <p:sp>
        <p:nvSpPr>
          <p:cNvPr id="197640" name="Text Box 9">
            <a:extLst>
              <a:ext uri="{FF2B5EF4-FFF2-40B4-BE49-F238E27FC236}">
                <a16:creationId xmlns:a16="http://schemas.microsoft.com/office/drawing/2014/main" id="{1C3D2CEC-DEA9-47AA-8943-DBC57202D4AD}"/>
              </a:ext>
            </a:extLst>
          </p:cNvPr>
          <p:cNvSpPr txBox="1">
            <a:spLocks noChangeArrowheads="1"/>
          </p:cNvSpPr>
          <p:nvPr/>
        </p:nvSpPr>
        <p:spPr bwMode="auto">
          <a:xfrm>
            <a:off x="2471738" y="3957638"/>
            <a:ext cx="309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a:t>
            </a:r>
          </a:p>
        </p:txBody>
      </p:sp>
      <p:sp>
        <p:nvSpPr>
          <p:cNvPr id="197641" name="Text Box 10">
            <a:extLst>
              <a:ext uri="{FF2B5EF4-FFF2-40B4-BE49-F238E27FC236}">
                <a16:creationId xmlns:a16="http://schemas.microsoft.com/office/drawing/2014/main" id="{3766DC36-EE9C-4546-8090-3FA785ECE36F}"/>
              </a:ext>
            </a:extLst>
          </p:cNvPr>
          <p:cNvSpPr txBox="1">
            <a:spLocks noChangeArrowheads="1"/>
          </p:cNvSpPr>
          <p:nvPr/>
        </p:nvSpPr>
        <p:spPr bwMode="auto">
          <a:xfrm>
            <a:off x="2311400" y="2681288"/>
            <a:ext cx="53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100</a:t>
            </a:r>
          </a:p>
        </p:txBody>
      </p:sp>
      <p:sp>
        <p:nvSpPr>
          <p:cNvPr id="197642" name="Text Box 11">
            <a:extLst>
              <a:ext uri="{FF2B5EF4-FFF2-40B4-BE49-F238E27FC236}">
                <a16:creationId xmlns:a16="http://schemas.microsoft.com/office/drawing/2014/main" id="{31D8AC89-FC67-4CF6-BB23-28501EC4F269}"/>
              </a:ext>
            </a:extLst>
          </p:cNvPr>
          <p:cNvSpPr txBox="1">
            <a:spLocks noChangeArrowheads="1"/>
          </p:cNvSpPr>
          <p:nvPr/>
        </p:nvSpPr>
        <p:spPr bwMode="auto">
          <a:xfrm>
            <a:off x="2233613" y="2039938"/>
            <a:ext cx="738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1000</a:t>
            </a:r>
          </a:p>
        </p:txBody>
      </p:sp>
      <p:sp>
        <p:nvSpPr>
          <p:cNvPr id="197643" name="Text Box 12">
            <a:extLst>
              <a:ext uri="{FF2B5EF4-FFF2-40B4-BE49-F238E27FC236}">
                <a16:creationId xmlns:a16="http://schemas.microsoft.com/office/drawing/2014/main" id="{54E7D36E-76BC-4FE5-82BA-158009F5774E}"/>
              </a:ext>
            </a:extLst>
          </p:cNvPr>
          <p:cNvSpPr txBox="1">
            <a:spLocks noChangeArrowheads="1"/>
          </p:cNvSpPr>
          <p:nvPr/>
        </p:nvSpPr>
        <p:spPr bwMode="auto">
          <a:xfrm>
            <a:off x="2125663" y="1430338"/>
            <a:ext cx="719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10000</a:t>
            </a:r>
          </a:p>
        </p:txBody>
      </p:sp>
      <p:sp>
        <p:nvSpPr>
          <p:cNvPr id="197644" name="Text Box 13">
            <a:extLst>
              <a:ext uri="{FF2B5EF4-FFF2-40B4-BE49-F238E27FC236}">
                <a16:creationId xmlns:a16="http://schemas.microsoft.com/office/drawing/2014/main" id="{60F9A936-9587-4EA5-8D5E-40F34BA263AC}"/>
              </a:ext>
            </a:extLst>
          </p:cNvPr>
          <p:cNvSpPr txBox="1">
            <a:spLocks noChangeArrowheads="1"/>
          </p:cNvSpPr>
          <p:nvPr/>
        </p:nvSpPr>
        <p:spPr bwMode="auto">
          <a:xfrm>
            <a:off x="5486400" y="5638800"/>
            <a:ext cx="1871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800" b="1">
                <a:solidFill>
                  <a:schemeClr val="tx1"/>
                </a:solidFill>
              </a:rPr>
              <a:t>Fretting Cycles</a:t>
            </a:r>
          </a:p>
        </p:txBody>
      </p:sp>
      <p:sp>
        <p:nvSpPr>
          <p:cNvPr id="197645" name="Text Box 14">
            <a:extLst>
              <a:ext uri="{FF2B5EF4-FFF2-40B4-BE49-F238E27FC236}">
                <a16:creationId xmlns:a16="http://schemas.microsoft.com/office/drawing/2014/main" id="{62A1DA65-214A-437D-B14F-4DE93A4AFC13}"/>
              </a:ext>
            </a:extLst>
          </p:cNvPr>
          <p:cNvSpPr txBox="1">
            <a:spLocks noChangeArrowheads="1"/>
          </p:cNvSpPr>
          <p:nvPr/>
        </p:nvSpPr>
        <p:spPr bwMode="auto">
          <a:xfrm rot="-5400000">
            <a:off x="426244" y="2864644"/>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800" b="1">
                <a:solidFill>
                  <a:schemeClr val="tx1"/>
                </a:solidFill>
              </a:rPr>
              <a:t>Contact Resistance (m</a:t>
            </a:r>
            <a:r>
              <a:rPr lang="en-US" altLang="en-US" sz="1800" b="1">
                <a:solidFill>
                  <a:schemeClr val="tx1"/>
                </a:solidFill>
                <a:sym typeface="Symbol" panose="05050102010706020507" pitchFamily="18" charset="2"/>
              </a:rPr>
              <a:t></a:t>
            </a:r>
            <a:r>
              <a:rPr lang="en-US" altLang="en-US" sz="1800" b="1">
                <a:solidFill>
                  <a:schemeClr val="tx1"/>
                </a:solidFill>
              </a:rPr>
              <a:t>)</a:t>
            </a:r>
          </a:p>
        </p:txBody>
      </p:sp>
      <p:pic>
        <p:nvPicPr>
          <p:cNvPr id="197646" name="Picture 15" descr="Fretting-Rc-pic-0">
            <a:extLst>
              <a:ext uri="{FF2B5EF4-FFF2-40B4-BE49-F238E27FC236}">
                <a16:creationId xmlns:a16="http://schemas.microsoft.com/office/drawing/2014/main" id="{9D001D4E-D792-468F-A115-20D277951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928688"/>
            <a:ext cx="7134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7" name="Text Box 16">
            <a:extLst>
              <a:ext uri="{FF2B5EF4-FFF2-40B4-BE49-F238E27FC236}">
                <a16:creationId xmlns:a16="http://schemas.microsoft.com/office/drawing/2014/main" id="{BBF12299-E501-4776-B1AD-918A6C36AA9C}"/>
              </a:ext>
            </a:extLst>
          </p:cNvPr>
          <p:cNvSpPr txBox="1">
            <a:spLocks noChangeArrowheads="1"/>
          </p:cNvSpPr>
          <p:nvPr/>
        </p:nvSpPr>
        <p:spPr bwMode="auto">
          <a:xfrm>
            <a:off x="2384425" y="3316288"/>
            <a:ext cx="485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a:t>
            </a:r>
          </a:p>
        </p:txBody>
      </p:sp>
      <p:sp>
        <p:nvSpPr>
          <p:cNvPr id="197648" name="Text Box 17">
            <a:extLst>
              <a:ext uri="{FF2B5EF4-FFF2-40B4-BE49-F238E27FC236}">
                <a16:creationId xmlns:a16="http://schemas.microsoft.com/office/drawing/2014/main" id="{4A3DCBA5-EC79-4537-A9B5-F9FBCAC63110}"/>
              </a:ext>
            </a:extLst>
          </p:cNvPr>
          <p:cNvSpPr txBox="1">
            <a:spLocks noChangeArrowheads="1"/>
          </p:cNvSpPr>
          <p:nvPr/>
        </p:nvSpPr>
        <p:spPr bwMode="auto">
          <a:xfrm>
            <a:off x="2057400" y="852488"/>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rPr>
              <a:t>100000</a:t>
            </a:r>
          </a:p>
        </p:txBody>
      </p:sp>
      <p:sp>
        <p:nvSpPr>
          <p:cNvPr id="197649" name="Line 18">
            <a:extLst>
              <a:ext uri="{FF2B5EF4-FFF2-40B4-BE49-F238E27FC236}">
                <a16:creationId xmlns:a16="http://schemas.microsoft.com/office/drawing/2014/main" id="{AB254D97-9050-4ABA-BE89-3AFB9E891FCA}"/>
              </a:ext>
            </a:extLst>
          </p:cNvPr>
          <p:cNvSpPr>
            <a:spLocks noChangeShapeType="1"/>
          </p:cNvSpPr>
          <p:nvPr/>
        </p:nvSpPr>
        <p:spPr bwMode="auto">
          <a:xfrm>
            <a:off x="2971800" y="2857500"/>
            <a:ext cx="7086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650" name="Oval 19">
            <a:extLst>
              <a:ext uri="{FF2B5EF4-FFF2-40B4-BE49-F238E27FC236}">
                <a16:creationId xmlns:a16="http://schemas.microsoft.com/office/drawing/2014/main" id="{75233D18-C1B2-4E44-B1CC-AC5F732BF6C4}"/>
              </a:ext>
            </a:extLst>
          </p:cNvPr>
          <p:cNvSpPr>
            <a:spLocks noChangeArrowheads="1"/>
          </p:cNvSpPr>
          <p:nvPr/>
        </p:nvSpPr>
        <p:spPr bwMode="auto">
          <a:xfrm>
            <a:off x="7239000" y="1905000"/>
            <a:ext cx="1066800" cy="167640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97651" name="Text Box 20">
            <a:extLst>
              <a:ext uri="{FF2B5EF4-FFF2-40B4-BE49-F238E27FC236}">
                <a16:creationId xmlns:a16="http://schemas.microsoft.com/office/drawing/2014/main" id="{191070DF-FE6B-4849-89D9-73ACEA181FED}"/>
              </a:ext>
            </a:extLst>
          </p:cNvPr>
          <p:cNvSpPr txBox="1">
            <a:spLocks noChangeArrowheads="1"/>
          </p:cNvSpPr>
          <p:nvPr/>
        </p:nvSpPr>
        <p:spPr bwMode="auto">
          <a:xfrm>
            <a:off x="3608388" y="2362200"/>
            <a:ext cx="18669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800" b="1">
                <a:solidFill>
                  <a:schemeClr val="accent2"/>
                </a:solidFill>
                <a:cs typeface="Times New Roman" panose="02020603050405020304" pitchFamily="18" charset="0"/>
              </a:rPr>
              <a:t>Failure Criterion</a:t>
            </a:r>
          </a:p>
        </p:txBody>
      </p:sp>
      <p:sp>
        <p:nvSpPr>
          <p:cNvPr id="197652" name="Line 21">
            <a:extLst>
              <a:ext uri="{FF2B5EF4-FFF2-40B4-BE49-F238E27FC236}">
                <a16:creationId xmlns:a16="http://schemas.microsoft.com/office/drawing/2014/main" id="{81BD80AE-D089-4907-87EF-0EDB2246B760}"/>
              </a:ext>
            </a:extLst>
          </p:cNvPr>
          <p:cNvSpPr>
            <a:spLocks noChangeShapeType="1"/>
          </p:cNvSpPr>
          <p:nvPr/>
        </p:nvSpPr>
        <p:spPr bwMode="auto">
          <a:xfrm flipV="1">
            <a:off x="3048000" y="2590800"/>
            <a:ext cx="609600" cy="22860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97653" name="Text Box 22">
            <a:extLst>
              <a:ext uri="{FF2B5EF4-FFF2-40B4-BE49-F238E27FC236}">
                <a16:creationId xmlns:a16="http://schemas.microsoft.com/office/drawing/2014/main" id="{2105B89F-4390-487D-8F4E-104477A5D8AD}"/>
              </a:ext>
            </a:extLst>
          </p:cNvPr>
          <p:cNvSpPr txBox="1">
            <a:spLocks noChangeArrowheads="1"/>
          </p:cNvSpPr>
          <p:nvPr/>
        </p:nvSpPr>
        <p:spPr bwMode="auto">
          <a:xfrm>
            <a:off x="7162800" y="3657600"/>
            <a:ext cx="1479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800" b="1">
                <a:solidFill>
                  <a:srgbClr val="FF3300"/>
                </a:solidFill>
                <a:cs typeface="Times New Roman" panose="02020603050405020304" pitchFamily="18" charset="0"/>
              </a:rPr>
              <a:t>Intermittents</a:t>
            </a:r>
          </a:p>
        </p:txBody>
      </p:sp>
      <p:sp>
        <p:nvSpPr>
          <p:cNvPr id="197654" name="Rectangle 1">
            <a:extLst>
              <a:ext uri="{FF2B5EF4-FFF2-40B4-BE49-F238E27FC236}">
                <a16:creationId xmlns:a16="http://schemas.microsoft.com/office/drawing/2014/main" id="{BB501C80-8C6D-47FC-8C86-205D82C5E365}"/>
              </a:ext>
            </a:extLst>
          </p:cNvPr>
          <p:cNvSpPr>
            <a:spLocks noChangeArrowheads="1"/>
          </p:cNvSpPr>
          <p:nvPr/>
        </p:nvSpPr>
        <p:spPr bwMode="auto">
          <a:xfrm>
            <a:off x="215900" y="6022975"/>
            <a:ext cx="1183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Wu, Ji, and Michael G. Pecht. "Contact resistance and fretting corrosion of lead-free alloy coated electrical contacts." Components and Packaging Technologies, IEEE Transactions on 29.2 (2006): 402-410 and Antler, Morton, and M. H. Drozdowicz. "Fretting corrosion of gold-plated connector contacts." Wear 74.1 (1981): 27-50.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22BE6B81-5AB5-4A55-AD0D-EA33791A87A0}"/>
              </a:ext>
            </a:extLst>
          </p:cNvPr>
          <p:cNvSpPr>
            <a:spLocks noGrp="1" noChangeArrowheads="1"/>
          </p:cNvSpPr>
          <p:nvPr>
            <p:ph type="title"/>
          </p:nvPr>
        </p:nvSpPr>
        <p:spPr>
          <a:xfrm>
            <a:off x="2209800" y="76200"/>
            <a:ext cx="7772400" cy="1066800"/>
          </a:xfrm>
        </p:spPr>
        <p:txBody>
          <a:bodyPr/>
          <a:lstStyle/>
          <a:p>
            <a:pPr eaLnBrk="1" hangingPunct="1"/>
            <a:r>
              <a:rPr lang="en-US" altLang="en-US">
                <a:solidFill>
                  <a:schemeClr val="tx1"/>
                </a:solidFill>
              </a:rPr>
              <a:t>Intermittent Failure Due to </a:t>
            </a:r>
            <a:r>
              <a:rPr lang="en-US" altLang="en-US"/>
              <a:t>Improper Micro-via Plating in PCB</a:t>
            </a:r>
          </a:p>
        </p:txBody>
      </p:sp>
      <p:sp>
        <p:nvSpPr>
          <p:cNvPr id="199682" name="Rectangle 3">
            <a:extLst>
              <a:ext uri="{FF2B5EF4-FFF2-40B4-BE49-F238E27FC236}">
                <a16:creationId xmlns:a16="http://schemas.microsoft.com/office/drawing/2014/main" id="{7B7B42BB-5FC2-4B42-9B3A-21CB52788065}"/>
              </a:ext>
            </a:extLst>
          </p:cNvPr>
          <p:cNvSpPr>
            <a:spLocks noGrp="1" noChangeArrowheads="1"/>
          </p:cNvSpPr>
          <p:nvPr>
            <p:ph type="body" idx="1"/>
          </p:nvPr>
        </p:nvSpPr>
        <p:spPr>
          <a:xfrm>
            <a:off x="227013" y="1219200"/>
            <a:ext cx="6021387" cy="5041900"/>
          </a:xfrm>
        </p:spPr>
        <p:txBody>
          <a:bodyPr>
            <a:spAutoFit/>
          </a:bodyPr>
          <a:lstStyle/>
          <a:p>
            <a:pPr eaLnBrk="1" hangingPunct="1"/>
            <a:r>
              <a:rPr lang="en-US" altLang="en-US" sz="2400"/>
              <a:t>A computer graphics OEM was experiencing intermittent failures on printed circuit boards with </a:t>
            </a:r>
            <a:r>
              <a:rPr lang="en-US" altLang="zh-CN" sz="2400"/>
              <a:t>chip scale packages (</a:t>
            </a:r>
            <a:r>
              <a:rPr lang="en-US" altLang="en-US" sz="2400"/>
              <a:t>CSPs</a:t>
            </a:r>
            <a:r>
              <a:rPr lang="en-US" altLang="zh-CN" sz="2400"/>
              <a:t>)</a:t>
            </a:r>
            <a:r>
              <a:rPr lang="en-US" altLang="en-US" sz="2400"/>
              <a:t> and </a:t>
            </a:r>
            <a:r>
              <a:rPr lang="en-US" altLang="zh-CN" sz="2400"/>
              <a:t>ceramic ball grid array packages (</a:t>
            </a:r>
            <a:r>
              <a:rPr lang="en-US" altLang="en-US" sz="2400"/>
              <a:t>CBGAs</a:t>
            </a:r>
            <a:r>
              <a:rPr lang="en-US" altLang="zh-CN" sz="2400"/>
              <a:t>)</a:t>
            </a:r>
            <a:r>
              <a:rPr lang="en-US" altLang="en-US" sz="2400"/>
              <a:t>. </a:t>
            </a:r>
          </a:p>
          <a:p>
            <a:pPr eaLnBrk="1" hangingPunct="1"/>
            <a:r>
              <a:rPr lang="en-US" altLang="en-US" sz="2400"/>
              <a:t>High magnification metallurgical microscope imaging of micro-etched cross sections of micro-vias in the printed circuit board showed a separation of the via plating from the target pad [</a:t>
            </a:r>
            <a:r>
              <a:rPr lang="en-US" altLang="en-US" sz="2400">
                <a:cs typeface="Times New Roman" panose="02020603050405020304" pitchFamily="18" charset="0"/>
              </a:rPr>
              <a:t>Nektek Inc. Service Report, 2004]. </a:t>
            </a:r>
          </a:p>
          <a:p>
            <a:pPr eaLnBrk="1" hangingPunct="1"/>
            <a:r>
              <a:rPr lang="en-US" altLang="en-US" sz="2400">
                <a:cs typeface="Times New Roman" panose="02020603050405020304" pitchFamily="18" charset="0"/>
              </a:rPr>
              <a:t>The plating separation was found to be the cause of intermittent failure.</a:t>
            </a:r>
          </a:p>
        </p:txBody>
      </p:sp>
      <p:sp>
        <p:nvSpPr>
          <p:cNvPr id="199683" name="Text Box 4">
            <a:extLst>
              <a:ext uri="{FF2B5EF4-FFF2-40B4-BE49-F238E27FC236}">
                <a16:creationId xmlns:a16="http://schemas.microsoft.com/office/drawing/2014/main" id="{77CF8F8B-8470-42E7-A489-1AFF93487F36}"/>
              </a:ext>
            </a:extLst>
          </p:cNvPr>
          <p:cNvSpPr txBox="1">
            <a:spLocks noChangeArrowheads="1"/>
          </p:cNvSpPr>
          <p:nvPr/>
        </p:nvSpPr>
        <p:spPr bwMode="auto">
          <a:xfrm>
            <a:off x="6477000" y="4953000"/>
            <a:ext cx="358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600" b="1">
                <a:cs typeface="Times New Roman" panose="02020603050405020304" pitchFamily="18" charset="0"/>
              </a:rPr>
              <a:t>Plating separation at base of micro via </a:t>
            </a:r>
            <a:r>
              <a:rPr lang="en-US" altLang="en-US" sz="1600" b="1">
                <a:ea typeface="Arial Unicode MS" pitchFamily="34" charset="-128"/>
              </a:rPr>
              <a:t>[</a:t>
            </a:r>
            <a:r>
              <a:rPr lang="en-US" altLang="en-US" sz="1600" b="1">
                <a:cs typeface="Times New Roman" panose="02020603050405020304" pitchFamily="18" charset="0"/>
              </a:rPr>
              <a:t>Nektek Inc. Service Report</a:t>
            </a:r>
            <a:r>
              <a:rPr lang="en-US" altLang="en-US" sz="1600" b="1">
                <a:ea typeface="Arial Unicode MS" pitchFamily="34" charset="-128"/>
              </a:rPr>
              <a:t>]</a:t>
            </a:r>
            <a:endParaRPr lang="en-US" altLang="en-US" sz="1600" b="1">
              <a:cs typeface="Times New Roman" panose="02020603050405020304" pitchFamily="18" charset="0"/>
            </a:endParaRPr>
          </a:p>
        </p:txBody>
      </p:sp>
      <p:grpSp>
        <p:nvGrpSpPr>
          <p:cNvPr id="199684" name="Group 5">
            <a:extLst>
              <a:ext uri="{FF2B5EF4-FFF2-40B4-BE49-F238E27FC236}">
                <a16:creationId xmlns:a16="http://schemas.microsoft.com/office/drawing/2014/main" id="{792C36D6-72BC-48F4-89AC-26823202BB38}"/>
              </a:ext>
            </a:extLst>
          </p:cNvPr>
          <p:cNvGrpSpPr>
            <a:grpSpLocks/>
          </p:cNvGrpSpPr>
          <p:nvPr/>
        </p:nvGrpSpPr>
        <p:grpSpPr bwMode="auto">
          <a:xfrm>
            <a:off x="6324600" y="1524000"/>
            <a:ext cx="4114800" cy="3327400"/>
            <a:chOff x="3264" y="1008"/>
            <a:chExt cx="2142" cy="1732"/>
          </a:xfrm>
        </p:grpSpPr>
        <p:pic>
          <p:nvPicPr>
            <p:cNvPr id="199685" name="Picture 6" descr="improper micro via2">
              <a:extLst>
                <a:ext uri="{FF2B5EF4-FFF2-40B4-BE49-F238E27FC236}">
                  <a16:creationId xmlns:a16="http://schemas.microsoft.com/office/drawing/2014/main" id="{79C0BEC1-9531-4FE7-95ED-7470E4518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1008"/>
              <a:ext cx="2142"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7">
              <a:extLst>
                <a:ext uri="{FF2B5EF4-FFF2-40B4-BE49-F238E27FC236}">
                  <a16:creationId xmlns:a16="http://schemas.microsoft.com/office/drawing/2014/main" id="{E4126158-A328-4544-9694-96C154BF330C}"/>
                </a:ext>
              </a:extLst>
            </p:cNvPr>
            <p:cNvSpPr txBox="1">
              <a:spLocks noChangeArrowheads="1"/>
            </p:cNvSpPr>
            <p:nvPr/>
          </p:nvSpPr>
          <p:spPr bwMode="auto">
            <a:xfrm>
              <a:off x="4266" y="1236"/>
              <a:ext cx="235" cy="1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400" b="1">
                  <a:cs typeface="Times New Roman" panose="02020603050405020304" pitchFamily="18" charset="0"/>
                </a:rPr>
                <a:t>Via</a:t>
              </a:r>
            </a:p>
          </p:txBody>
        </p:sp>
        <p:sp>
          <p:nvSpPr>
            <p:cNvPr id="199687" name="Line 8">
              <a:extLst>
                <a:ext uri="{FF2B5EF4-FFF2-40B4-BE49-F238E27FC236}">
                  <a16:creationId xmlns:a16="http://schemas.microsoft.com/office/drawing/2014/main" id="{FDFA30BB-F866-43C5-81B7-16BB665F0AC1}"/>
                </a:ext>
              </a:extLst>
            </p:cNvPr>
            <p:cNvSpPr>
              <a:spLocks noChangeShapeType="1"/>
            </p:cNvSpPr>
            <p:nvPr/>
          </p:nvSpPr>
          <p:spPr bwMode="auto">
            <a:xfrm flipH="1">
              <a:off x="3630" y="1972"/>
              <a:ext cx="336" cy="528"/>
            </a:xfrm>
            <a:prstGeom prst="line">
              <a:avLst/>
            </a:prstGeom>
            <a:noFill/>
            <a:ln w="1905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99688" name="Text Box 9">
              <a:extLst>
                <a:ext uri="{FF2B5EF4-FFF2-40B4-BE49-F238E27FC236}">
                  <a16:creationId xmlns:a16="http://schemas.microsoft.com/office/drawing/2014/main" id="{04FA20AE-B293-4553-BA1D-61E2B76BC06B}"/>
                </a:ext>
              </a:extLst>
            </p:cNvPr>
            <p:cNvSpPr txBox="1">
              <a:spLocks noChangeArrowheads="1"/>
            </p:cNvSpPr>
            <p:nvPr/>
          </p:nvSpPr>
          <p:spPr bwMode="auto">
            <a:xfrm>
              <a:off x="3366" y="2438"/>
              <a:ext cx="818" cy="1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400" b="1">
                  <a:cs typeface="Times New Roman" panose="02020603050405020304" pitchFamily="18" charset="0"/>
                </a:rPr>
                <a:t>Plating separation</a:t>
              </a:r>
            </a:p>
          </p:txBody>
        </p:sp>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a:extLst>
              <a:ext uri="{FF2B5EF4-FFF2-40B4-BE49-F238E27FC236}">
                <a16:creationId xmlns:a16="http://schemas.microsoft.com/office/drawing/2014/main" id="{9C8315E6-79C6-4B0A-A57C-73901D7BF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235075"/>
            <a:ext cx="2238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0" name="Picture 3">
            <a:extLst>
              <a:ext uri="{FF2B5EF4-FFF2-40B4-BE49-F238E27FC236}">
                <a16:creationId xmlns:a16="http://schemas.microsoft.com/office/drawing/2014/main" id="{C0858443-896B-4A9E-A9B3-6A308A197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775" y="1235075"/>
            <a:ext cx="22098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1731" name="Picture 4">
            <a:extLst>
              <a:ext uri="{FF2B5EF4-FFF2-40B4-BE49-F238E27FC236}">
                <a16:creationId xmlns:a16="http://schemas.microsoft.com/office/drawing/2014/main" id="{6E67DA1D-E621-4BEE-AF18-871742030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475" y="1225550"/>
            <a:ext cx="2209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1732" name="Picture 5">
            <a:extLst>
              <a:ext uri="{FF2B5EF4-FFF2-40B4-BE49-F238E27FC236}">
                <a16:creationId xmlns:a16="http://schemas.microsoft.com/office/drawing/2014/main" id="{F4D772EB-B5CD-40B2-A0C1-E588937FB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6075" y="121920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1733" name="TextBox 7">
            <a:extLst>
              <a:ext uri="{FF2B5EF4-FFF2-40B4-BE49-F238E27FC236}">
                <a16:creationId xmlns:a16="http://schemas.microsoft.com/office/drawing/2014/main" id="{8BCA9C09-0ABB-4275-8516-F7E0C0AA5DDC}"/>
              </a:ext>
            </a:extLst>
          </p:cNvPr>
          <p:cNvSpPr txBox="1">
            <a:spLocks noChangeArrowheads="1"/>
          </p:cNvSpPr>
          <p:nvPr/>
        </p:nvSpPr>
        <p:spPr bwMode="auto">
          <a:xfrm>
            <a:off x="119063" y="2971800"/>
            <a:ext cx="253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marL="0" lvl="1" algn="ctr">
              <a:spcBef>
                <a:spcPct val="0"/>
              </a:spcBef>
              <a:buFontTx/>
              <a:buNone/>
            </a:pPr>
            <a:r>
              <a:rPr lang="en-US" altLang="en-US" sz="1800">
                <a:solidFill>
                  <a:schemeClr val="tx1"/>
                </a:solidFill>
                <a:cs typeface="Times New Roman" panose="02020603050405020304" pitchFamily="18" charset="0"/>
              </a:rPr>
              <a:t>Interfacial separations [1]</a:t>
            </a:r>
          </a:p>
        </p:txBody>
      </p:sp>
      <p:sp>
        <p:nvSpPr>
          <p:cNvPr id="201734" name="TextBox 8">
            <a:extLst>
              <a:ext uri="{FF2B5EF4-FFF2-40B4-BE49-F238E27FC236}">
                <a16:creationId xmlns:a16="http://schemas.microsoft.com/office/drawing/2014/main" id="{0FA7DA11-129C-4FD6-9565-BBE44F0C0764}"/>
              </a:ext>
            </a:extLst>
          </p:cNvPr>
          <p:cNvSpPr txBox="1">
            <a:spLocks noChangeArrowheads="1"/>
          </p:cNvSpPr>
          <p:nvPr/>
        </p:nvSpPr>
        <p:spPr bwMode="auto">
          <a:xfrm>
            <a:off x="3178175" y="29718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marL="0" lvl="1" algn="ctr">
              <a:spcBef>
                <a:spcPct val="0"/>
              </a:spcBef>
              <a:buFontTx/>
              <a:buNone/>
            </a:pPr>
            <a:r>
              <a:rPr lang="en-US" altLang="en-US" sz="1800">
                <a:solidFill>
                  <a:schemeClr val="tx1"/>
                </a:solidFill>
                <a:cs typeface="Times New Roman" panose="02020603050405020304" pitchFamily="18" charset="0"/>
              </a:rPr>
              <a:t>Barrel cracks [3]</a:t>
            </a:r>
          </a:p>
        </p:txBody>
      </p:sp>
      <p:sp>
        <p:nvSpPr>
          <p:cNvPr id="201735" name="TextBox 9">
            <a:extLst>
              <a:ext uri="{FF2B5EF4-FFF2-40B4-BE49-F238E27FC236}">
                <a16:creationId xmlns:a16="http://schemas.microsoft.com/office/drawing/2014/main" id="{E01659CA-97D6-47A9-A75C-D11D8E7E649C}"/>
              </a:ext>
            </a:extLst>
          </p:cNvPr>
          <p:cNvSpPr txBox="1">
            <a:spLocks noChangeArrowheads="1"/>
          </p:cNvSpPr>
          <p:nvPr/>
        </p:nvSpPr>
        <p:spPr bwMode="auto">
          <a:xfrm>
            <a:off x="6340475" y="29718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marL="0" lvl="1" algn="ctr">
              <a:spcBef>
                <a:spcPct val="0"/>
              </a:spcBef>
              <a:buFontTx/>
              <a:buNone/>
            </a:pPr>
            <a:r>
              <a:rPr lang="en-US" altLang="en-US" sz="1800">
                <a:solidFill>
                  <a:schemeClr val="tx1"/>
                </a:solidFill>
                <a:cs typeface="Times New Roman" panose="02020603050405020304" pitchFamily="18" charset="0"/>
              </a:rPr>
              <a:t>Corner/knee cracks [1]</a:t>
            </a:r>
          </a:p>
        </p:txBody>
      </p:sp>
      <p:sp>
        <p:nvSpPr>
          <p:cNvPr id="201736" name="TextBox 10">
            <a:extLst>
              <a:ext uri="{FF2B5EF4-FFF2-40B4-BE49-F238E27FC236}">
                <a16:creationId xmlns:a16="http://schemas.microsoft.com/office/drawing/2014/main" id="{F3AFAAFA-4DCA-4161-97B1-8B2BC0044686}"/>
              </a:ext>
            </a:extLst>
          </p:cNvPr>
          <p:cNvSpPr txBox="1">
            <a:spLocks noChangeArrowheads="1"/>
          </p:cNvSpPr>
          <p:nvPr/>
        </p:nvSpPr>
        <p:spPr bwMode="auto">
          <a:xfrm>
            <a:off x="9236075" y="2971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marL="0" lvl="1" algn="ctr">
              <a:spcBef>
                <a:spcPct val="0"/>
              </a:spcBef>
              <a:buFontTx/>
              <a:buNone/>
            </a:pPr>
            <a:r>
              <a:rPr lang="en-US" altLang="en-US" sz="1800">
                <a:solidFill>
                  <a:schemeClr val="tx1"/>
                </a:solidFill>
                <a:cs typeface="Times New Roman" panose="02020603050405020304" pitchFamily="18" charset="0"/>
              </a:rPr>
              <a:t>Target pad cracks [2]</a:t>
            </a:r>
          </a:p>
        </p:txBody>
      </p:sp>
      <p:sp>
        <p:nvSpPr>
          <p:cNvPr id="201737" name="Oval 11">
            <a:extLst>
              <a:ext uri="{FF2B5EF4-FFF2-40B4-BE49-F238E27FC236}">
                <a16:creationId xmlns:a16="http://schemas.microsoft.com/office/drawing/2014/main" id="{CCEE5FB4-0737-4B93-95E5-151D90A3A7D4}"/>
              </a:ext>
            </a:extLst>
          </p:cNvPr>
          <p:cNvSpPr>
            <a:spLocks noChangeArrowheads="1"/>
          </p:cNvSpPr>
          <p:nvPr/>
        </p:nvSpPr>
        <p:spPr bwMode="auto">
          <a:xfrm>
            <a:off x="6111875" y="1600200"/>
            <a:ext cx="609600" cy="3810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cs typeface="Times New Roman" panose="02020603050405020304" pitchFamily="18" charset="0"/>
            </a:endParaRPr>
          </a:p>
        </p:txBody>
      </p:sp>
      <p:sp>
        <p:nvSpPr>
          <p:cNvPr id="201738" name="Oval 12">
            <a:extLst>
              <a:ext uri="{FF2B5EF4-FFF2-40B4-BE49-F238E27FC236}">
                <a16:creationId xmlns:a16="http://schemas.microsoft.com/office/drawing/2014/main" id="{6F312D32-B353-4981-A9A2-FB2E0F91CE71}"/>
              </a:ext>
            </a:extLst>
          </p:cNvPr>
          <p:cNvSpPr>
            <a:spLocks noChangeArrowheads="1"/>
          </p:cNvSpPr>
          <p:nvPr/>
        </p:nvSpPr>
        <p:spPr bwMode="auto">
          <a:xfrm>
            <a:off x="7407275" y="1600200"/>
            <a:ext cx="762000" cy="3048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cs typeface="Times New Roman" panose="02020603050405020304" pitchFamily="18" charset="0"/>
            </a:endParaRPr>
          </a:p>
        </p:txBody>
      </p:sp>
      <p:sp>
        <p:nvSpPr>
          <p:cNvPr id="201739" name="Oval 13">
            <a:extLst>
              <a:ext uri="{FF2B5EF4-FFF2-40B4-BE49-F238E27FC236}">
                <a16:creationId xmlns:a16="http://schemas.microsoft.com/office/drawing/2014/main" id="{C25BF8B8-7A6A-42FF-8301-B6742E0438D3}"/>
              </a:ext>
            </a:extLst>
          </p:cNvPr>
          <p:cNvSpPr>
            <a:spLocks noChangeArrowheads="1"/>
          </p:cNvSpPr>
          <p:nvPr/>
        </p:nvSpPr>
        <p:spPr bwMode="auto">
          <a:xfrm>
            <a:off x="9921875" y="2057400"/>
            <a:ext cx="990600" cy="4572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cs typeface="Times New Roman" panose="02020603050405020304" pitchFamily="18" charset="0"/>
            </a:endParaRPr>
          </a:p>
        </p:txBody>
      </p:sp>
      <p:sp>
        <p:nvSpPr>
          <p:cNvPr id="201740" name="Oval 14">
            <a:extLst>
              <a:ext uri="{FF2B5EF4-FFF2-40B4-BE49-F238E27FC236}">
                <a16:creationId xmlns:a16="http://schemas.microsoft.com/office/drawing/2014/main" id="{5D6B3346-9E2C-48FC-8576-6612A222DAA2}"/>
              </a:ext>
            </a:extLst>
          </p:cNvPr>
          <p:cNvSpPr>
            <a:spLocks noChangeArrowheads="1"/>
          </p:cNvSpPr>
          <p:nvPr/>
        </p:nvSpPr>
        <p:spPr bwMode="auto">
          <a:xfrm>
            <a:off x="3559175" y="2286000"/>
            <a:ext cx="457200" cy="3048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cs typeface="Times New Roman" panose="02020603050405020304" pitchFamily="18" charset="0"/>
            </a:endParaRPr>
          </a:p>
        </p:txBody>
      </p:sp>
      <p:sp>
        <p:nvSpPr>
          <p:cNvPr id="201741" name="Oval 15">
            <a:extLst>
              <a:ext uri="{FF2B5EF4-FFF2-40B4-BE49-F238E27FC236}">
                <a16:creationId xmlns:a16="http://schemas.microsoft.com/office/drawing/2014/main" id="{DD960664-ADFC-48F3-AC01-4C716B911C9B}"/>
              </a:ext>
            </a:extLst>
          </p:cNvPr>
          <p:cNvSpPr>
            <a:spLocks noChangeArrowheads="1"/>
          </p:cNvSpPr>
          <p:nvPr/>
        </p:nvSpPr>
        <p:spPr bwMode="auto">
          <a:xfrm>
            <a:off x="4168775" y="2286000"/>
            <a:ext cx="457200" cy="3048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cs typeface="Times New Roman" panose="02020603050405020304" pitchFamily="18" charset="0"/>
            </a:endParaRPr>
          </a:p>
        </p:txBody>
      </p:sp>
      <p:sp>
        <p:nvSpPr>
          <p:cNvPr id="201742" name="Oval 16">
            <a:extLst>
              <a:ext uri="{FF2B5EF4-FFF2-40B4-BE49-F238E27FC236}">
                <a16:creationId xmlns:a16="http://schemas.microsoft.com/office/drawing/2014/main" id="{9E4E1822-BA76-45C8-8E41-865CD3675469}"/>
              </a:ext>
            </a:extLst>
          </p:cNvPr>
          <p:cNvSpPr>
            <a:spLocks noChangeArrowheads="1"/>
          </p:cNvSpPr>
          <p:nvPr/>
        </p:nvSpPr>
        <p:spPr bwMode="auto">
          <a:xfrm>
            <a:off x="573088" y="2362200"/>
            <a:ext cx="1600200" cy="3048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cs typeface="Times New Roman" panose="02020603050405020304" pitchFamily="18" charset="0"/>
            </a:endParaRPr>
          </a:p>
        </p:txBody>
      </p:sp>
      <p:sp>
        <p:nvSpPr>
          <p:cNvPr id="201743" name="Rectangle 18">
            <a:extLst>
              <a:ext uri="{FF2B5EF4-FFF2-40B4-BE49-F238E27FC236}">
                <a16:creationId xmlns:a16="http://schemas.microsoft.com/office/drawing/2014/main" id="{AB2F7143-5B13-4DDB-8C38-AFAFED57106A}"/>
              </a:ext>
            </a:extLst>
          </p:cNvPr>
          <p:cNvSpPr>
            <a:spLocks noChangeArrowheads="1"/>
          </p:cNvSpPr>
          <p:nvPr/>
        </p:nvSpPr>
        <p:spPr bwMode="auto">
          <a:xfrm>
            <a:off x="146050" y="3341688"/>
            <a:ext cx="6553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tabLst>
                <a:tab pos="1079500" algn="l"/>
              </a:tabLst>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tabLst>
                <a:tab pos="1079500" algn="l"/>
              </a:tabLst>
              <a:defRPr sz="2400">
                <a:solidFill>
                  <a:srgbClr val="000000"/>
                </a:solidFill>
                <a:latin typeface="Times New Roman" panose="02020603050405020304" pitchFamily="18" charset="0"/>
                <a:ea typeface="MS PGothic" panose="020B0600070205080204" pitchFamily="34" charset="-128"/>
              </a:defRPr>
            </a:lvl2pPr>
            <a:lvl3pPr marL="403225" indent="-403225">
              <a:spcBef>
                <a:spcPct val="20000"/>
              </a:spcBef>
              <a:buChar char="•"/>
              <a:tabLst>
                <a:tab pos="1079500" algn="l"/>
              </a:tabLst>
              <a:defRPr sz="2000">
                <a:solidFill>
                  <a:srgbClr val="000000"/>
                </a:solidFill>
                <a:latin typeface="Times New Roman" panose="02020603050405020304" pitchFamily="18" charset="0"/>
                <a:ea typeface="MS PGothic" panose="020B0600070205080204" pitchFamily="34" charset="-128"/>
              </a:defRPr>
            </a:lvl3pPr>
            <a:lvl4pPr marL="860425" indent="-403225">
              <a:spcBef>
                <a:spcPct val="20000"/>
              </a:spcBef>
              <a:buChar char="–"/>
              <a:tabLst>
                <a:tab pos="1079500" algn="l"/>
              </a:tabLst>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tabLst>
                <a:tab pos="1079500" algn="l"/>
              </a:tabLst>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9pPr>
          </a:lstStyle>
          <a:p>
            <a:pPr lvl="2"/>
            <a:r>
              <a:rPr lang="en-US" altLang="en-US">
                <a:solidFill>
                  <a:schemeClr val="tx1"/>
                </a:solidFill>
                <a:cs typeface="Times New Roman" panose="02020603050405020304" pitchFamily="18" charset="0"/>
              </a:rPr>
              <a:t>Failures can be caused by</a:t>
            </a:r>
          </a:p>
          <a:p>
            <a:pPr lvl="3">
              <a:buFont typeface="Arial" panose="020B0604020202020204" pitchFamily="34" charset="0"/>
              <a:buChar char="•"/>
            </a:pPr>
            <a:r>
              <a:rPr lang="en-US" altLang="en-US" sz="2000">
                <a:solidFill>
                  <a:schemeClr val="tx1"/>
                </a:solidFill>
                <a:cs typeface="Times New Roman" panose="02020603050405020304" pitchFamily="18" charset="0"/>
              </a:rPr>
              <a:t>CTE mismatch driven thermomechanical stresses </a:t>
            </a:r>
          </a:p>
          <a:p>
            <a:pPr lvl="3">
              <a:buFont typeface="Arial" panose="020B0604020202020204" pitchFamily="34" charset="0"/>
              <a:buChar char="•"/>
            </a:pPr>
            <a:r>
              <a:rPr lang="en-US" altLang="en-US" sz="2000">
                <a:solidFill>
                  <a:schemeClr val="tx1"/>
                </a:solidFill>
                <a:cs typeface="Times New Roman" panose="02020603050405020304" pitchFamily="18" charset="0"/>
              </a:rPr>
              <a:t>Design – stacked/staggered</a:t>
            </a:r>
          </a:p>
          <a:p>
            <a:pPr lvl="3">
              <a:buFont typeface="Arial" panose="020B0604020202020204" pitchFamily="34" charset="0"/>
              <a:buChar char="•"/>
            </a:pPr>
            <a:r>
              <a:rPr lang="en-US" altLang="en-US" sz="2000">
                <a:solidFill>
                  <a:schemeClr val="tx1"/>
                </a:solidFill>
                <a:cs typeface="Times New Roman" panose="02020603050405020304" pitchFamily="18" charset="0"/>
              </a:rPr>
              <a:t>Laser parameters</a:t>
            </a:r>
          </a:p>
          <a:p>
            <a:pPr lvl="3">
              <a:buFont typeface="Arial" panose="020B0604020202020204" pitchFamily="34" charset="0"/>
              <a:buChar char="•"/>
            </a:pPr>
            <a:r>
              <a:rPr lang="en-US" altLang="en-US" sz="2000">
                <a:solidFill>
                  <a:schemeClr val="tx1"/>
                </a:solidFill>
                <a:cs typeface="Times New Roman" panose="02020603050405020304" pitchFamily="18" charset="0"/>
              </a:rPr>
              <a:t>Processes and chemistries</a:t>
            </a:r>
          </a:p>
          <a:p>
            <a:pPr lvl="3">
              <a:buFont typeface="Arial" panose="020B0604020202020204" pitchFamily="34" charset="0"/>
              <a:buChar char="•"/>
            </a:pPr>
            <a:endParaRPr lang="en-US" altLang="en-US" sz="2000">
              <a:solidFill>
                <a:schemeClr val="tx1"/>
              </a:solidFill>
              <a:cs typeface="Times New Roman" panose="02020603050405020304" pitchFamily="18" charset="0"/>
            </a:endParaRPr>
          </a:p>
        </p:txBody>
      </p:sp>
      <p:sp>
        <p:nvSpPr>
          <p:cNvPr id="201744" name="Rectangle 19">
            <a:extLst>
              <a:ext uri="{FF2B5EF4-FFF2-40B4-BE49-F238E27FC236}">
                <a16:creationId xmlns:a16="http://schemas.microsoft.com/office/drawing/2014/main" id="{2DAD90A4-DA8D-4772-A35A-8BD5B2609C58}"/>
              </a:ext>
            </a:extLst>
          </p:cNvPr>
          <p:cNvSpPr>
            <a:spLocks noChangeArrowheads="1"/>
          </p:cNvSpPr>
          <p:nvPr/>
        </p:nvSpPr>
        <p:spPr bwMode="auto">
          <a:xfrm>
            <a:off x="115888" y="835025"/>
            <a:ext cx="828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tabLst>
                <a:tab pos="1079500" algn="l"/>
              </a:tabLst>
              <a:defRPr sz="2800">
                <a:solidFill>
                  <a:srgbClr val="000000"/>
                </a:solidFill>
                <a:latin typeface="Times New Roman" panose="02020603050405020304" pitchFamily="18" charset="0"/>
                <a:ea typeface="MS PGothic" panose="020B0600070205080204" pitchFamily="34" charset="-128"/>
              </a:defRPr>
            </a:lvl1pPr>
            <a:lvl2pPr marL="342900" indent="-342900">
              <a:spcBef>
                <a:spcPct val="20000"/>
              </a:spcBef>
              <a:buChar char="–"/>
              <a:tabLst>
                <a:tab pos="1079500" algn="l"/>
              </a:tabLst>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tabLst>
                <a:tab pos="1079500" algn="l"/>
              </a:tabLst>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tabLst>
                <a:tab pos="1079500" algn="l"/>
              </a:tabLst>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tabLst>
                <a:tab pos="1079500" algn="l"/>
              </a:tabLst>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tabLst>
                <a:tab pos="1079500" algn="l"/>
              </a:tabLst>
              <a:defRPr>
                <a:solidFill>
                  <a:srgbClr val="000000"/>
                </a:solidFill>
                <a:latin typeface="Times New Roman" panose="02020603050405020304" pitchFamily="18" charset="0"/>
                <a:ea typeface="MS PGothic" panose="020B0600070205080204" pitchFamily="34" charset="-128"/>
              </a:defRPr>
            </a:lvl9pPr>
          </a:lstStyle>
          <a:p>
            <a:pPr lvl="1">
              <a:buFont typeface="Arial" panose="020B0604020202020204" pitchFamily="34" charset="0"/>
              <a:buChar char="•"/>
            </a:pPr>
            <a:r>
              <a:rPr lang="en-US" altLang="en-US" sz="2000">
                <a:solidFill>
                  <a:schemeClr val="tx1"/>
                </a:solidFill>
                <a:cs typeface="Times New Roman" panose="02020603050405020304" pitchFamily="18" charset="0"/>
              </a:rPr>
              <a:t>Failure modes:</a:t>
            </a:r>
          </a:p>
        </p:txBody>
      </p:sp>
      <p:pic>
        <p:nvPicPr>
          <p:cNvPr id="201745" name="Picture 1">
            <a:extLst>
              <a:ext uri="{FF2B5EF4-FFF2-40B4-BE49-F238E27FC236}">
                <a16:creationId xmlns:a16="http://schemas.microsoft.com/office/drawing/2014/main" id="{F95683FC-1A5E-4750-A4F3-45E747E0F2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0813" y="3508375"/>
            <a:ext cx="34353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6" name="Rectangle 1">
            <a:extLst>
              <a:ext uri="{FF2B5EF4-FFF2-40B4-BE49-F238E27FC236}">
                <a16:creationId xmlns:a16="http://schemas.microsoft.com/office/drawing/2014/main" id="{A9F474DD-B5F6-418C-8945-003ECD0091E6}"/>
              </a:ext>
            </a:extLst>
          </p:cNvPr>
          <p:cNvSpPr>
            <a:spLocks noChangeArrowheads="1"/>
          </p:cNvSpPr>
          <p:nvPr/>
        </p:nvSpPr>
        <p:spPr bwMode="auto">
          <a:xfrm>
            <a:off x="146050" y="5384800"/>
            <a:ext cx="7624763"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cs typeface="Times New Roman" panose="02020603050405020304" pitchFamily="18" charset="0"/>
              </a:rPr>
              <a:t>[1] B. Birch, “Reliability Testing for Microvias in Printed Wire Boards”, Circuit World, Vol 35, No. 4, pp.3 – 17, 2009</a:t>
            </a:r>
          </a:p>
          <a:p>
            <a:pPr>
              <a:spcBef>
                <a:spcPct val="0"/>
              </a:spcBef>
              <a:buFontTx/>
              <a:buNone/>
            </a:pPr>
            <a:r>
              <a:rPr lang="en-US" altLang="en-US" sz="1100" b="1" i="1">
                <a:solidFill>
                  <a:schemeClr val="tx1"/>
                </a:solidFill>
                <a:cs typeface="Times New Roman" panose="02020603050405020304" pitchFamily="18" charset="0"/>
              </a:rPr>
              <a:t>[2] Heer, Hardeep, and Ryan Wong. "Reliability of stacked microvia." Proc. IPC APEX Technical Conference. 2014.</a:t>
            </a:r>
          </a:p>
          <a:p>
            <a:pPr>
              <a:spcBef>
                <a:spcPct val="0"/>
              </a:spcBef>
              <a:buFontTx/>
              <a:buNone/>
            </a:pPr>
            <a:r>
              <a:rPr lang="en-US" altLang="en-US" sz="1100" b="1" i="1">
                <a:solidFill>
                  <a:schemeClr val="tx1"/>
                </a:solidFill>
                <a:cs typeface="Times New Roman" panose="02020603050405020304" pitchFamily="18" charset="0"/>
              </a:rPr>
              <a:t>[3] Lesniewski, Thomas. "Effects of dielectric material, aspect ratio and copper plating on microvia reliability." Proc. IPC APEX Technical Conference. 2014.</a:t>
            </a:r>
          </a:p>
          <a:p>
            <a:pPr>
              <a:spcBef>
                <a:spcPct val="0"/>
              </a:spcBef>
              <a:buFontTx/>
              <a:buNone/>
            </a:pPr>
            <a:r>
              <a:rPr lang="en-US" altLang="en-US" sz="1100" b="1" i="1">
                <a:solidFill>
                  <a:schemeClr val="tx1"/>
                </a:solidFill>
                <a:cs typeface="Times New Roman" panose="02020603050405020304" pitchFamily="18" charset="0"/>
              </a:rPr>
              <a:t>[4] Magera, J, “Copper Filled Microvias The New Hidden Threat Links of Faith Are Not Created Equally”, IPC APEX 2019.</a:t>
            </a:r>
          </a:p>
          <a:p>
            <a:pPr>
              <a:spcBef>
                <a:spcPct val="0"/>
              </a:spcBef>
              <a:buFontTx/>
              <a:buNone/>
            </a:pPr>
            <a:r>
              <a:rPr lang="en-US" altLang="en-US" sz="1100" b="1" i="1">
                <a:solidFill>
                  <a:schemeClr val="tx1"/>
                </a:solidFill>
                <a:cs typeface="Times New Roman" panose="02020603050405020304" pitchFamily="18" charset="0"/>
              </a:rPr>
              <a:t>[5] Baccam J, “Microvia Reliability”, IPC High Reliability Forum 2018. </a:t>
            </a:r>
          </a:p>
          <a:p>
            <a:pPr>
              <a:spcBef>
                <a:spcPct val="0"/>
              </a:spcBef>
              <a:buFontTx/>
              <a:buNone/>
            </a:pPr>
            <a:endParaRPr lang="en-US" altLang="en-US" sz="1100" b="1" i="1">
              <a:solidFill>
                <a:schemeClr val="tx1"/>
              </a:solidFill>
              <a:cs typeface="Times New Roman" panose="02020603050405020304" pitchFamily="18" charset="0"/>
            </a:endParaRPr>
          </a:p>
        </p:txBody>
      </p:sp>
      <p:sp>
        <p:nvSpPr>
          <p:cNvPr id="22" name="Rectangle 2">
            <a:extLst>
              <a:ext uri="{FF2B5EF4-FFF2-40B4-BE49-F238E27FC236}">
                <a16:creationId xmlns:a16="http://schemas.microsoft.com/office/drawing/2014/main" id="{9D14A085-E030-4100-BB6E-7CE90A166849}"/>
              </a:ext>
            </a:extLst>
          </p:cNvPr>
          <p:cNvSpPr txBox="1">
            <a:spLocks noChangeArrowheads="1"/>
          </p:cNvSpPr>
          <p:nvPr/>
        </p:nvSpPr>
        <p:spPr>
          <a:xfrm>
            <a:off x="2209800" y="76200"/>
            <a:ext cx="7772400" cy="1066800"/>
          </a:xfrm>
          <a:prstGeom prst="rect">
            <a:avLst/>
          </a:prstGeom>
        </p:spPr>
        <p:txBody>
          <a:bodyPr/>
          <a:lstStyle>
            <a:lvl1pPr algn="ctr" rtl="0" eaLnBrk="0" fontAlgn="base" hangingPunct="0">
              <a:spcBef>
                <a:spcPct val="0"/>
              </a:spcBef>
              <a:spcAft>
                <a:spcPct val="0"/>
              </a:spcAft>
              <a:defRPr sz="3600" b="1">
                <a:solidFill>
                  <a:srgbClr val="000000"/>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rgbClr val="000000"/>
                </a:solidFill>
                <a:latin typeface="Times New Roman" pitchFamily="18" charset="0"/>
              </a:defRPr>
            </a:lvl6pPr>
            <a:lvl7pPr marL="914400" algn="ctr" rtl="0" fontAlgn="base">
              <a:spcBef>
                <a:spcPct val="0"/>
              </a:spcBef>
              <a:spcAft>
                <a:spcPct val="0"/>
              </a:spcAft>
              <a:defRPr sz="3600" b="1">
                <a:solidFill>
                  <a:srgbClr val="000000"/>
                </a:solidFill>
                <a:latin typeface="Times New Roman" pitchFamily="18" charset="0"/>
              </a:defRPr>
            </a:lvl7pPr>
            <a:lvl8pPr marL="1371600" algn="ctr" rtl="0" fontAlgn="base">
              <a:spcBef>
                <a:spcPct val="0"/>
              </a:spcBef>
              <a:spcAft>
                <a:spcPct val="0"/>
              </a:spcAft>
              <a:defRPr sz="3600" b="1">
                <a:solidFill>
                  <a:srgbClr val="000000"/>
                </a:solidFill>
                <a:latin typeface="Times New Roman" pitchFamily="18" charset="0"/>
              </a:defRPr>
            </a:lvl8pPr>
            <a:lvl9pPr marL="1828800" algn="ctr" rtl="0" fontAlgn="base">
              <a:spcBef>
                <a:spcPct val="0"/>
              </a:spcBef>
              <a:spcAft>
                <a:spcPct val="0"/>
              </a:spcAft>
              <a:defRPr sz="3600" b="1">
                <a:solidFill>
                  <a:srgbClr val="000000"/>
                </a:solidFill>
                <a:latin typeface="Times New Roman" pitchFamily="18" charset="0"/>
              </a:defRPr>
            </a:lvl9pPr>
          </a:lstStyle>
          <a:p>
            <a:pPr eaLnBrk="1" hangingPunct="1">
              <a:defRPr/>
            </a:pPr>
            <a:r>
              <a:rPr lang="en-US" altLang="en-US" kern="0" dirty="0">
                <a:solidFill>
                  <a:schemeClr val="tx1"/>
                </a:solidFill>
              </a:rPr>
              <a:t>Known µvia Failures in the Literature</a:t>
            </a:r>
            <a:endParaRPr lang="en-US" altLang="en-US" kern="0" dirty="0"/>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73C88BF2-D5FC-4D1F-8008-B4BF7B685E81}"/>
              </a:ext>
            </a:extLst>
          </p:cNvPr>
          <p:cNvSpPr>
            <a:spLocks noGrp="1" noChangeArrowheads="1"/>
          </p:cNvSpPr>
          <p:nvPr>
            <p:ph type="title"/>
          </p:nvPr>
        </p:nvSpPr>
        <p:spPr/>
        <p:txBody>
          <a:bodyPr/>
          <a:lstStyle/>
          <a:p>
            <a:r>
              <a:rPr lang="en-US" altLang="en-US"/>
              <a:t>Impact of Laser Scan Parameters</a:t>
            </a:r>
          </a:p>
        </p:txBody>
      </p:sp>
      <p:sp>
        <p:nvSpPr>
          <p:cNvPr id="4" name="Rectangle 3">
            <a:extLst>
              <a:ext uri="{FF2B5EF4-FFF2-40B4-BE49-F238E27FC236}">
                <a16:creationId xmlns:a16="http://schemas.microsoft.com/office/drawing/2014/main" id="{85992D8C-1CD0-4476-9B01-43BCD701A2EA}"/>
              </a:ext>
            </a:extLst>
          </p:cNvPr>
          <p:cNvSpPr/>
          <p:nvPr/>
        </p:nvSpPr>
        <p:spPr>
          <a:xfrm>
            <a:off x="180975" y="5640388"/>
            <a:ext cx="11515725" cy="1200150"/>
          </a:xfrm>
          <a:prstGeom prst="rect">
            <a:avLst/>
          </a:prstGeom>
        </p:spPr>
        <p:txBody>
          <a:bodyPr>
            <a:spAutoFit/>
          </a:bodyPr>
          <a:lstStyle/>
          <a:p>
            <a:pPr marL="228600" indent="-228600">
              <a:buFontTx/>
              <a:buAutoNum type="arabicPeriod"/>
              <a:defRPr/>
            </a:pPr>
            <a:r>
              <a:rPr lang="en-US" sz="1200" i="1" dirty="0">
                <a:latin typeface="+mn-lt"/>
              </a:rPr>
              <a:t>Sood, Bhanu, Craig B. Arnold, and Alberto Pique. "Depth and surface roughness control on laser </a:t>
            </a:r>
            <a:r>
              <a:rPr lang="en-US" sz="1200" i="1" dirty="0" err="1">
                <a:latin typeface="+mn-lt"/>
              </a:rPr>
              <a:t>micromachined</a:t>
            </a:r>
            <a:r>
              <a:rPr lang="en-US" sz="1200" i="1" dirty="0">
                <a:latin typeface="+mn-lt"/>
              </a:rPr>
              <a:t> polyimide for direct-write deposition." Micromachining and Microfabrication Process Technology VIII. Vol. 4979. International Society for Optics and Photonics, 2003.</a:t>
            </a:r>
          </a:p>
          <a:p>
            <a:pPr marL="228600" indent="-228600">
              <a:buFontTx/>
              <a:buAutoNum type="arabicPeriod"/>
              <a:defRPr/>
            </a:pPr>
            <a:r>
              <a:rPr lang="en-US" sz="1200" i="1" dirty="0" err="1">
                <a:latin typeface="+mn-lt"/>
              </a:rPr>
              <a:t>Duley</a:t>
            </a:r>
            <a:r>
              <a:rPr lang="en-US" sz="1200" i="1" dirty="0">
                <a:latin typeface="+mn-lt"/>
              </a:rPr>
              <a:t>, W. W., UV Lasers: effects and applications in materials science, Cambridge University Press, 1996.</a:t>
            </a:r>
          </a:p>
          <a:p>
            <a:pPr marL="228600" indent="-228600">
              <a:buFontTx/>
              <a:buAutoNum type="arabicPeriod"/>
              <a:defRPr/>
            </a:pPr>
            <a:r>
              <a:rPr lang="en-US" sz="1200" i="1" dirty="0" err="1">
                <a:latin typeface="+mn-lt"/>
              </a:rPr>
              <a:t>Magera</a:t>
            </a:r>
            <a:r>
              <a:rPr lang="en-US" sz="1200" i="1" dirty="0">
                <a:latin typeface="+mn-lt"/>
              </a:rPr>
              <a:t>, J, “Copper Filled Microvias The New Hidden Threat Links of Faith Are Not Created Equally”, IPC APEX 2019.</a:t>
            </a:r>
          </a:p>
          <a:p>
            <a:pPr marL="228600" indent="-228600">
              <a:buFontTx/>
              <a:buAutoNum type="arabicPeriod"/>
              <a:defRPr/>
            </a:pPr>
            <a:endParaRPr lang="en-US" sz="1200" i="1" dirty="0">
              <a:latin typeface="+mn-lt"/>
            </a:endParaRPr>
          </a:p>
          <a:p>
            <a:pPr marL="228600" indent="-228600">
              <a:buFontTx/>
              <a:buAutoNum type="arabicPeriod"/>
              <a:defRPr/>
            </a:pPr>
            <a:endParaRPr lang="en-US" sz="1200" i="1" dirty="0">
              <a:latin typeface="+mn-lt"/>
            </a:endParaRPr>
          </a:p>
        </p:txBody>
      </p:sp>
      <p:pic>
        <p:nvPicPr>
          <p:cNvPr id="203779" name="Picture 4">
            <a:extLst>
              <a:ext uri="{FF2B5EF4-FFF2-40B4-BE49-F238E27FC236}">
                <a16:creationId xmlns:a16="http://schemas.microsoft.com/office/drawing/2014/main" id="{81692DE2-C771-4B3D-9BCE-67C61A94EF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9038" y="3297238"/>
            <a:ext cx="61166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5">
            <a:extLst>
              <a:ext uri="{FF2B5EF4-FFF2-40B4-BE49-F238E27FC236}">
                <a16:creationId xmlns:a16="http://schemas.microsoft.com/office/drawing/2014/main" id="{A6CC77B1-CCE9-419B-AB5E-74527CFEF902}"/>
              </a:ext>
            </a:extLst>
          </p:cNvPr>
          <p:cNvPicPr>
            <a:picLocks noChangeAspect="1"/>
          </p:cNvPicPr>
          <p:nvPr/>
        </p:nvPicPr>
        <p:blipFill>
          <a:blip r:embed="rId3">
            <a:extLst>
              <a:ext uri="{28A0092B-C50C-407E-A947-70E740481C1C}">
                <a14:useLocalDpi xmlns:a14="http://schemas.microsoft.com/office/drawing/2010/main" val="0"/>
              </a:ext>
            </a:extLst>
          </a:blip>
          <a:srcRect l="4800" r="32422"/>
          <a:stretch>
            <a:fillRect/>
          </a:stretch>
        </p:blipFill>
        <p:spPr bwMode="auto">
          <a:xfrm>
            <a:off x="6096000" y="808038"/>
            <a:ext cx="29130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6">
            <a:extLst>
              <a:ext uri="{FF2B5EF4-FFF2-40B4-BE49-F238E27FC236}">
                <a16:creationId xmlns:a16="http://schemas.microsoft.com/office/drawing/2014/main" id="{E610C96B-1CF5-4C27-87C0-45520D29530A}"/>
              </a:ext>
            </a:extLst>
          </p:cNvPr>
          <p:cNvPicPr>
            <a:picLocks noChangeAspect="1"/>
          </p:cNvPicPr>
          <p:nvPr/>
        </p:nvPicPr>
        <p:blipFill>
          <a:blip r:embed="rId4">
            <a:extLst>
              <a:ext uri="{28A0092B-C50C-407E-A947-70E740481C1C}">
                <a14:useLocalDpi xmlns:a14="http://schemas.microsoft.com/office/drawing/2010/main" val="0"/>
              </a:ext>
            </a:extLst>
          </a:blip>
          <a:srcRect r="24768"/>
          <a:stretch>
            <a:fillRect/>
          </a:stretch>
        </p:blipFill>
        <p:spPr bwMode="auto">
          <a:xfrm>
            <a:off x="9070975" y="684213"/>
            <a:ext cx="3121025"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3782" name="Group 19">
            <a:extLst>
              <a:ext uri="{FF2B5EF4-FFF2-40B4-BE49-F238E27FC236}">
                <a16:creationId xmlns:a16="http://schemas.microsoft.com/office/drawing/2014/main" id="{32F94071-0AD3-4266-811F-75A8DDF452B1}"/>
              </a:ext>
            </a:extLst>
          </p:cNvPr>
          <p:cNvGrpSpPr>
            <a:grpSpLocks/>
          </p:cNvGrpSpPr>
          <p:nvPr/>
        </p:nvGrpSpPr>
        <p:grpSpPr bwMode="auto">
          <a:xfrm>
            <a:off x="290513" y="820738"/>
            <a:ext cx="5441950" cy="2368550"/>
            <a:chOff x="353703" y="1090376"/>
            <a:chExt cx="5442288" cy="2368604"/>
          </a:xfrm>
        </p:grpSpPr>
        <p:pic>
          <p:nvPicPr>
            <p:cNvPr id="203787" name="Picture 8" descr="TTM ANA LD3 BSE 30 tilt 600x.TIF">
              <a:extLst>
                <a:ext uri="{FF2B5EF4-FFF2-40B4-BE49-F238E27FC236}">
                  <a16:creationId xmlns:a16="http://schemas.microsoft.com/office/drawing/2014/main" id="{321188E6-0D78-4DC8-AE80-95542E2EDE61}"/>
                </a:ext>
              </a:extLst>
            </p:cNvPr>
            <p:cNvPicPr>
              <a:picLocks noChangeAspect="1"/>
            </p:cNvPicPr>
            <p:nvPr/>
          </p:nvPicPr>
          <p:blipFill>
            <a:blip r:embed="rId5">
              <a:extLst>
                <a:ext uri="{28A0092B-C50C-407E-A947-70E740481C1C}">
                  <a14:useLocalDpi xmlns:a14="http://schemas.microsoft.com/office/drawing/2010/main" val="0"/>
                </a:ext>
              </a:extLst>
            </a:blip>
            <a:srcRect b="12790"/>
            <a:stretch>
              <a:fillRect/>
            </a:stretch>
          </p:blipFill>
          <p:spPr bwMode="auto">
            <a:xfrm>
              <a:off x="353703" y="1090377"/>
              <a:ext cx="2721144" cy="177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9" descr="VIA LD1 SE 30 tilt 700x.TIF">
              <a:extLst>
                <a:ext uri="{FF2B5EF4-FFF2-40B4-BE49-F238E27FC236}">
                  <a16:creationId xmlns:a16="http://schemas.microsoft.com/office/drawing/2014/main" id="{1BB90B19-BB1A-4B49-99C7-2ADA263A72D0}"/>
                </a:ext>
              </a:extLst>
            </p:cNvPr>
            <p:cNvPicPr>
              <a:picLocks noChangeAspect="1"/>
            </p:cNvPicPr>
            <p:nvPr/>
          </p:nvPicPr>
          <p:blipFill>
            <a:blip r:embed="rId6">
              <a:extLst>
                <a:ext uri="{28A0092B-C50C-407E-A947-70E740481C1C}">
                  <a14:useLocalDpi xmlns:a14="http://schemas.microsoft.com/office/drawing/2010/main" val="0"/>
                </a:ext>
              </a:extLst>
            </a:blip>
            <a:srcRect b="10301"/>
            <a:stretch>
              <a:fillRect/>
            </a:stretch>
          </p:blipFill>
          <p:spPr bwMode="auto">
            <a:xfrm>
              <a:off x="3074847" y="1090376"/>
              <a:ext cx="2721144" cy="18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308791B-3D54-4C8B-88DB-8FB7CFEB527A}"/>
                </a:ext>
              </a:extLst>
            </p:cNvPr>
            <p:cNvSpPr txBox="1"/>
            <p:nvPr/>
          </p:nvSpPr>
          <p:spPr>
            <a:xfrm>
              <a:off x="1244345" y="2596947"/>
              <a:ext cx="976374" cy="261944"/>
            </a:xfrm>
            <a:prstGeom prst="rect">
              <a:avLst/>
            </a:prstGeom>
            <a:solidFill>
              <a:schemeClr val="bg1"/>
            </a:solidFill>
          </p:spPr>
          <p:txBody>
            <a:bodyPr>
              <a:spAutoFit/>
            </a:bodyPr>
            <a:lstStyle/>
            <a:p>
              <a:pPr algn="ctr">
                <a:defRPr/>
              </a:pPr>
              <a:r>
                <a:rPr lang="en-US" sz="1100" dirty="0">
                  <a:latin typeface="+mn-lt"/>
                </a:rPr>
                <a:t>UV-CO</a:t>
              </a:r>
              <a:r>
                <a:rPr lang="en-US" sz="1100" baseline="-25000" dirty="0">
                  <a:latin typeface="+mn-lt"/>
                </a:rPr>
                <a:t>2</a:t>
              </a:r>
              <a:r>
                <a:rPr lang="en-US" sz="1100" dirty="0">
                  <a:latin typeface="+mn-lt"/>
                </a:rPr>
                <a:t>-UV</a:t>
              </a:r>
              <a:endParaRPr lang="en-US" sz="1100" baseline="-25000" dirty="0">
                <a:latin typeface="+mn-lt"/>
              </a:endParaRPr>
            </a:p>
          </p:txBody>
        </p:sp>
        <p:sp>
          <p:nvSpPr>
            <p:cNvPr id="12" name="TextBox 11">
              <a:extLst>
                <a:ext uri="{FF2B5EF4-FFF2-40B4-BE49-F238E27FC236}">
                  <a16:creationId xmlns:a16="http://schemas.microsoft.com/office/drawing/2014/main" id="{4DFFF204-A813-4583-8272-7320AA947E86}"/>
                </a:ext>
              </a:extLst>
            </p:cNvPr>
            <p:cNvSpPr txBox="1"/>
            <p:nvPr/>
          </p:nvSpPr>
          <p:spPr>
            <a:xfrm>
              <a:off x="4036932" y="2596947"/>
              <a:ext cx="812850" cy="261944"/>
            </a:xfrm>
            <a:prstGeom prst="rect">
              <a:avLst/>
            </a:prstGeom>
            <a:solidFill>
              <a:schemeClr val="bg1"/>
            </a:solidFill>
          </p:spPr>
          <p:txBody>
            <a:bodyPr>
              <a:spAutoFit/>
            </a:bodyPr>
            <a:lstStyle/>
            <a:p>
              <a:pPr algn="ctr">
                <a:defRPr/>
              </a:pPr>
              <a:r>
                <a:rPr lang="en-US" sz="1100" dirty="0">
                  <a:latin typeface="+mn-lt"/>
                </a:rPr>
                <a:t>UV-CO</a:t>
              </a:r>
              <a:r>
                <a:rPr lang="en-US" sz="1100" baseline="-25000" dirty="0">
                  <a:latin typeface="+mn-lt"/>
                </a:rPr>
                <a:t>2</a:t>
              </a:r>
            </a:p>
          </p:txBody>
        </p:sp>
        <p:sp>
          <p:nvSpPr>
            <p:cNvPr id="13" name="TextBox 12">
              <a:extLst>
                <a:ext uri="{FF2B5EF4-FFF2-40B4-BE49-F238E27FC236}">
                  <a16:creationId xmlns:a16="http://schemas.microsoft.com/office/drawing/2014/main" id="{0AE29140-83CF-4D83-A2E0-C21DB8B766E5}"/>
                </a:ext>
              </a:extLst>
            </p:cNvPr>
            <p:cNvSpPr txBox="1"/>
            <p:nvPr/>
          </p:nvSpPr>
          <p:spPr>
            <a:xfrm>
              <a:off x="353703" y="2935093"/>
              <a:ext cx="2721144" cy="523887"/>
            </a:xfrm>
            <a:prstGeom prst="rect">
              <a:avLst/>
            </a:prstGeom>
            <a:noFill/>
          </p:spPr>
          <p:txBody>
            <a:bodyPr>
              <a:spAutoFit/>
            </a:bodyPr>
            <a:lstStyle/>
            <a:p>
              <a:pPr algn="ctr">
                <a:defRPr/>
              </a:pPr>
              <a:r>
                <a:rPr lang="en-US" sz="1400" b="1" dirty="0">
                  <a:latin typeface="+mn-lt"/>
                </a:rPr>
                <a:t>Pattern Plated Cu + Alternative Oxide </a:t>
              </a:r>
            </a:p>
          </p:txBody>
        </p:sp>
        <p:sp>
          <p:nvSpPr>
            <p:cNvPr id="14" name="TextBox 13">
              <a:extLst>
                <a:ext uri="{FF2B5EF4-FFF2-40B4-BE49-F238E27FC236}">
                  <a16:creationId xmlns:a16="http://schemas.microsoft.com/office/drawing/2014/main" id="{73793E7A-A43F-4F1F-A757-F40D231DF224}"/>
                </a:ext>
              </a:extLst>
            </p:cNvPr>
            <p:cNvSpPr txBox="1"/>
            <p:nvPr/>
          </p:nvSpPr>
          <p:spPr>
            <a:xfrm>
              <a:off x="3070084" y="2941443"/>
              <a:ext cx="2721144" cy="306394"/>
            </a:xfrm>
            <a:prstGeom prst="rect">
              <a:avLst/>
            </a:prstGeom>
            <a:noFill/>
          </p:spPr>
          <p:txBody>
            <a:bodyPr>
              <a:spAutoFit/>
            </a:bodyPr>
            <a:lstStyle/>
            <a:p>
              <a:pPr algn="ctr">
                <a:defRPr/>
              </a:pPr>
              <a:r>
                <a:rPr lang="en-US" sz="1400" b="1" dirty="0">
                  <a:latin typeface="+mn-lt"/>
                </a:rPr>
                <a:t>Core Construction</a:t>
              </a:r>
            </a:p>
          </p:txBody>
        </p:sp>
        <p:sp>
          <p:nvSpPr>
            <p:cNvPr id="17" name="TextBox 16">
              <a:extLst>
                <a:ext uri="{FF2B5EF4-FFF2-40B4-BE49-F238E27FC236}">
                  <a16:creationId xmlns:a16="http://schemas.microsoft.com/office/drawing/2014/main" id="{6D934E5A-E291-47FC-8AA8-530532F5DC31}"/>
                </a:ext>
              </a:extLst>
            </p:cNvPr>
            <p:cNvSpPr txBox="1"/>
            <p:nvPr/>
          </p:nvSpPr>
          <p:spPr>
            <a:xfrm>
              <a:off x="4940275" y="2533446"/>
              <a:ext cx="812850" cy="260356"/>
            </a:xfrm>
            <a:prstGeom prst="rect">
              <a:avLst/>
            </a:prstGeom>
            <a:solidFill>
              <a:schemeClr val="bg1"/>
            </a:solidFill>
          </p:spPr>
          <p:txBody>
            <a:bodyPr>
              <a:spAutoFit/>
            </a:bodyPr>
            <a:lstStyle/>
            <a:p>
              <a:pPr algn="ctr">
                <a:defRPr/>
              </a:pPr>
              <a:r>
                <a:rPr lang="en-US" sz="1100" dirty="0">
                  <a:latin typeface="+mn-lt"/>
                </a:rPr>
                <a:t>50µm</a:t>
              </a:r>
              <a:endParaRPr lang="en-US" sz="1100" baseline="-25000" dirty="0">
                <a:latin typeface="+mn-lt"/>
              </a:endParaRPr>
            </a:p>
          </p:txBody>
        </p:sp>
        <p:cxnSp>
          <p:nvCxnSpPr>
            <p:cNvPr id="16" name="Straight Connector 15">
              <a:extLst>
                <a:ext uri="{FF2B5EF4-FFF2-40B4-BE49-F238E27FC236}">
                  <a16:creationId xmlns:a16="http://schemas.microsoft.com/office/drawing/2014/main" id="{F3A5549E-E680-419F-8549-CDDD693C4C5C}"/>
                </a:ext>
              </a:extLst>
            </p:cNvPr>
            <p:cNvCxnSpPr/>
            <p:nvPr/>
          </p:nvCxnSpPr>
          <p:spPr>
            <a:xfrm>
              <a:off x="4972027" y="2804915"/>
              <a:ext cx="75093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C6D51C-1AB9-4950-9D62-86E4E4AF75CF}"/>
                </a:ext>
              </a:extLst>
            </p:cNvPr>
            <p:cNvCxnSpPr/>
            <p:nvPr/>
          </p:nvCxnSpPr>
          <p:spPr>
            <a:xfrm>
              <a:off x="2265172" y="2819202"/>
              <a:ext cx="75093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8B3CAE5-7941-45A1-B2C2-CBFBB955F34B}"/>
                </a:ext>
              </a:extLst>
            </p:cNvPr>
            <p:cNvSpPr txBox="1"/>
            <p:nvPr/>
          </p:nvSpPr>
          <p:spPr>
            <a:xfrm>
              <a:off x="2242945" y="2487408"/>
              <a:ext cx="814438" cy="260356"/>
            </a:xfrm>
            <a:prstGeom prst="rect">
              <a:avLst/>
            </a:prstGeom>
            <a:solidFill>
              <a:schemeClr val="bg1"/>
            </a:solidFill>
          </p:spPr>
          <p:txBody>
            <a:bodyPr>
              <a:spAutoFit/>
            </a:bodyPr>
            <a:lstStyle/>
            <a:p>
              <a:pPr algn="ctr">
                <a:defRPr/>
              </a:pPr>
              <a:r>
                <a:rPr lang="en-US" sz="1100" dirty="0">
                  <a:latin typeface="+mn-lt"/>
                </a:rPr>
                <a:t>50µm</a:t>
              </a:r>
              <a:endParaRPr lang="en-US" sz="1100" baseline="-25000" dirty="0">
                <a:latin typeface="+mn-lt"/>
              </a:endParaRPr>
            </a:p>
          </p:txBody>
        </p:sp>
      </p:grpSp>
      <p:pic>
        <p:nvPicPr>
          <p:cNvPr id="203783" name="Picture 31">
            <a:extLst>
              <a:ext uri="{FF2B5EF4-FFF2-40B4-BE49-F238E27FC236}">
                <a16:creationId xmlns:a16="http://schemas.microsoft.com/office/drawing/2014/main" id="{0A5534EF-AA5C-4768-8131-7E24EED201A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3875" y="3244850"/>
            <a:ext cx="4125913"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TextBox 22">
            <a:extLst>
              <a:ext uri="{FF2B5EF4-FFF2-40B4-BE49-F238E27FC236}">
                <a16:creationId xmlns:a16="http://schemas.microsoft.com/office/drawing/2014/main" id="{F6C61367-3215-4174-A15C-85D1B4441333}"/>
              </a:ext>
            </a:extLst>
          </p:cNvPr>
          <p:cNvSpPr txBox="1">
            <a:spLocks noChangeArrowheads="1"/>
          </p:cNvSpPr>
          <p:nvPr/>
        </p:nvSpPr>
        <p:spPr bwMode="auto">
          <a:xfrm>
            <a:off x="-476250" y="5000625"/>
            <a:ext cx="3590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latin typeface="Arial" panose="020B0604020202020204" pitchFamily="34" charset="0"/>
              </a:rPr>
              <a:t>One UV Pulse</a:t>
            </a:r>
          </a:p>
        </p:txBody>
      </p:sp>
      <p:sp>
        <p:nvSpPr>
          <p:cNvPr id="203785" name="TextBox 23">
            <a:extLst>
              <a:ext uri="{FF2B5EF4-FFF2-40B4-BE49-F238E27FC236}">
                <a16:creationId xmlns:a16="http://schemas.microsoft.com/office/drawing/2014/main" id="{C3CD6D8F-A93F-41AC-BF88-277B50EE1A58}"/>
              </a:ext>
            </a:extLst>
          </p:cNvPr>
          <p:cNvSpPr txBox="1">
            <a:spLocks noChangeArrowheads="1"/>
          </p:cNvSpPr>
          <p:nvPr/>
        </p:nvSpPr>
        <p:spPr bwMode="auto">
          <a:xfrm>
            <a:off x="1854200" y="5019675"/>
            <a:ext cx="3590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tx1"/>
                </a:solidFill>
                <a:latin typeface="Arial" panose="020B0604020202020204" pitchFamily="34" charset="0"/>
              </a:rPr>
              <a:t>Multiple UV Pulses</a:t>
            </a:r>
          </a:p>
        </p:txBody>
      </p:sp>
      <p:sp>
        <p:nvSpPr>
          <p:cNvPr id="33" name="Oval 32">
            <a:extLst>
              <a:ext uri="{FF2B5EF4-FFF2-40B4-BE49-F238E27FC236}">
                <a16:creationId xmlns:a16="http://schemas.microsoft.com/office/drawing/2014/main" id="{584CBF5D-E23C-4A6B-A8BF-91E80EE812F9}"/>
              </a:ext>
            </a:extLst>
          </p:cNvPr>
          <p:cNvSpPr/>
          <p:nvPr/>
        </p:nvSpPr>
        <p:spPr>
          <a:xfrm>
            <a:off x="9982200" y="2184400"/>
            <a:ext cx="473075" cy="481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a:extLst>
              <a:ext uri="{FF2B5EF4-FFF2-40B4-BE49-F238E27FC236}">
                <a16:creationId xmlns:a16="http://schemas.microsoft.com/office/drawing/2014/main" id="{1A015996-4D21-4689-94FF-78B88AA565A5}"/>
              </a:ext>
            </a:extLst>
          </p:cNvPr>
          <p:cNvSpPr>
            <a:spLocks noGrp="1" noChangeArrowheads="1"/>
          </p:cNvSpPr>
          <p:nvPr>
            <p:ph type="title"/>
          </p:nvPr>
        </p:nvSpPr>
        <p:spPr>
          <a:xfrm>
            <a:off x="2209800" y="76200"/>
            <a:ext cx="7772400" cy="1066800"/>
          </a:xfrm>
        </p:spPr>
        <p:txBody>
          <a:bodyPr/>
          <a:lstStyle/>
          <a:p>
            <a:pPr eaLnBrk="1" hangingPunct="1"/>
            <a:r>
              <a:rPr lang="en-US" altLang="en-US">
                <a:solidFill>
                  <a:schemeClr val="tx1"/>
                </a:solidFill>
              </a:rPr>
              <a:t>Example: Intermittent Failure Due to </a:t>
            </a:r>
            <a:r>
              <a:rPr lang="en-US" altLang="zh-CN"/>
              <a:t>Open Trace</a:t>
            </a:r>
            <a:r>
              <a:rPr lang="en-US" altLang="en-US"/>
              <a:t> in PCB</a:t>
            </a:r>
          </a:p>
        </p:txBody>
      </p:sp>
      <p:sp>
        <p:nvSpPr>
          <p:cNvPr id="204802" name="Rectangle 3">
            <a:extLst>
              <a:ext uri="{FF2B5EF4-FFF2-40B4-BE49-F238E27FC236}">
                <a16:creationId xmlns:a16="http://schemas.microsoft.com/office/drawing/2014/main" id="{E20D58F8-8F4C-47F3-B38C-69A1413A9BE5}"/>
              </a:ext>
            </a:extLst>
          </p:cNvPr>
          <p:cNvSpPr>
            <a:spLocks noGrp="1" noChangeArrowheads="1"/>
          </p:cNvSpPr>
          <p:nvPr>
            <p:ph type="body" idx="1"/>
          </p:nvPr>
        </p:nvSpPr>
        <p:spPr>
          <a:xfrm>
            <a:off x="349250" y="1295400"/>
            <a:ext cx="5899150" cy="3194050"/>
          </a:xfrm>
        </p:spPr>
        <p:txBody>
          <a:bodyPr>
            <a:spAutoFit/>
          </a:bodyPr>
          <a:lstStyle/>
          <a:p>
            <a:pPr eaLnBrk="1" hangingPunct="1"/>
            <a:r>
              <a:rPr lang="en-US" altLang="zh-CN">
                <a:ea typeface="SimSun" panose="02010600030101010101" pitchFamily="2" charset="-122"/>
              </a:rPr>
              <a:t>Open trace can also cause intermittent failures in PCB under environmental loading conditions. </a:t>
            </a:r>
          </a:p>
          <a:p>
            <a:pPr eaLnBrk="1" hangingPunct="1"/>
            <a:r>
              <a:rPr lang="en-US" altLang="zh-CN">
                <a:ea typeface="SimSun" panose="02010600030101010101" pitchFamily="2" charset="-122"/>
              </a:rPr>
              <a:t>Under thermal cycling or vibration loading, the open trace may reconnect with intermittent electrical continuity observations. </a:t>
            </a:r>
            <a:endParaRPr lang="en-US" altLang="en-US"/>
          </a:p>
        </p:txBody>
      </p:sp>
      <p:pic>
        <p:nvPicPr>
          <p:cNvPr id="204803" name="Picture 4" descr="Open trace">
            <a:extLst>
              <a:ext uri="{FF2B5EF4-FFF2-40B4-BE49-F238E27FC236}">
                <a16:creationId xmlns:a16="http://schemas.microsoft.com/office/drawing/2014/main" id="{D919D930-98F6-4C29-AAE3-1C25C3D14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71600"/>
            <a:ext cx="51292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Line 5">
            <a:extLst>
              <a:ext uri="{FF2B5EF4-FFF2-40B4-BE49-F238E27FC236}">
                <a16:creationId xmlns:a16="http://schemas.microsoft.com/office/drawing/2014/main" id="{BF141E1D-74E3-4876-9455-03884A002A5F}"/>
              </a:ext>
            </a:extLst>
          </p:cNvPr>
          <p:cNvSpPr>
            <a:spLocks noChangeShapeType="1"/>
          </p:cNvSpPr>
          <p:nvPr/>
        </p:nvSpPr>
        <p:spPr bwMode="auto">
          <a:xfrm flipV="1">
            <a:off x="7750175" y="3635375"/>
            <a:ext cx="990600" cy="15240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05" name="Text Box 6">
            <a:extLst>
              <a:ext uri="{FF2B5EF4-FFF2-40B4-BE49-F238E27FC236}">
                <a16:creationId xmlns:a16="http://schemas.microsoft.com/office/drawing/2014/main" id="{8DA8B48F-F30A-4A6C-878F-9965D127DAA8}"/>
              </a:ext>
            </a:extLst>
          </p:cNvPr>
          <p:cNvSpPr txBox="1">
            <a:spLocks noChangeArrowheads="1"/>
          </p:cNvSpPr>
          <p:nvPr/>
        </p:nvSpPr>
        <p:spPr bwMode="auto">
          <a:xfrm>
            <a:off x="6419850" y="4991100"/>
            <a:ext cx="134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800" b="1">
                <a:solidFill>
                  <a:schemeClr val="tx1"/>
                </a:solidFill>
                <a:ea typeface="SimSun" panose="02010600030101010101" pitchFamily="2" charset="-122"/>
                <a:cs typeface="Times New Roman" panose="02020603050405020304" pitchFamily="18" charset="0"/>
              </a:rPr>
              <a:t>Open Trace</a:t>
            </a:r>
            <a:endParaRPr lang="en-US" altLang="en-US" sz="1800" b="1">
              <a:solidFill>
                <a:schemeClr val="tx1"/>
              </a:solidFill>
              <a:ea typeface="SimSun" panose="02010600030101010101" pitchFamily="2" charset="-122"/>
              <a:cs typeface="Times New Roman" panose="02020603050405020304" pitchFamily="18" charset="0"/>
            </a:endParaRPr>
          </a:p>
        </p:txBody>
      </p:sp>
      <p:sp>
        <p:nvSpPr>
          <p:cNvPr id="204806" name="Rectangle 1">
            <a:extLst>
              <a:ext uri="{FF2B5EF4-FFF2-40B4-BE49-F238E27FC236}">
                <a16:creationId xmlns:a16="http://schemas.microsoft.com/office/drawing/2014/main" id="{A008384F-3399-4582-9028-8709A694AEAD}"/>
              </a:ext>
            </a:extLst>
          </p:cNvPr>
          <p:cNvSpPr>
            <a:spLocks noChangeArrowheads="1"/>
          </p:cNvSpPr>
          <p:nvPr/>
        </p:nvSpPr>
        <p:spPr bwMode="auto">
          <a:xfrm>
            <a:off x="304800" y="6110288"/>
            <a:ext cx="1150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Ref: A Study in Printed Circuit Board (PCB) Failure Analysis, Part 2, Insight Analytical Labs, Inc</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a:extLst>
              <a:ext uri="{FF2B5EF4-FFF2-40B4-BE49-F238E27FC236}">
                <a16:creationId xmlns:a16="http://schemas.microsoft.com/office/drawing/2014/main" id="{E2CAE41D-61A5-4646-AB27-2EA93B16F8A7}"/>
              </a:ext>
            </a:extLst>
          </p:cNvPr>
          <p:cNvSpPr>
            <a:spLocks noGrp="1" noChangeArrowheads="1"/>
          </p:cNvSpPr>
          <p:nvPr>
            <p:ph type="title"/>
          </p:nvPr>
        </p:nvSpPr>
        <p:spPr>
          <a:xfrm>
            <a:off x="1752600" y="76200"/>
            <a:ext cx="8686800" cy="106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200"/>
              <a:t>Example: Intermittent Failures Due to </a:t>
            </a:r>
            <a:br>
              <a:rPr lang="en-US" altLang="en-US" sz="3200"/>
            </a:br>
            <a:r>
              <a:rPr lang="en-US" altLang="en-US" sz="3200"/>
              <a:t>Electro-chemical Migration (Surface Dendrites)</a:t>
            </a:r>
          </a:p>
        </p:txBody>
      </p:sp>
      <p:sp>
        <p:nvSpPr>
          <p:cNvPr id="206850" name="Rectangle 3">
            <a:extLst>
              <a:ext uri="{FF2B5EF4-FFF2-40B4-BE49-F238E27FC236}">
                <a16:creationId xmlns:a16="http://schemas.microsoft.com/office/drawing/2014/main" id="{A29AE2A4-245F-4793-8AAE-026AEFFC7364}"/>
              </a:ext>
            </a:extLst>
          </p:cNvPr>
          <p:cNvSpPr>
            <a:spLocks noChangeArrowheads="1"/>
          </p:cNvSpPr>
          <p:nvPr/>
        </p:nvSpPr>
        <p:spPr bwMode="auto">
          <a:xfrm>
            <a:off x="490538" y="1143000"/>
            <a:ext cx="6062662"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r>
              <a:rPr lang="en-US" altLang="en-US" sz="2400">
                <a:solidFill>
                  <a:schemeClr val="tx1"/>
                </a:solidFill>
                <a:cs typeface="Times New Roman" panose="02020603050405020304" pitchFamily="18" charset="0"/>
              </a:rPr>
              <a:t>Electrochemical migration (ECM) can cause shorts due to the growth of conductive metal filaments in a printed wiring board (PWB).</a:t>
            </a:r>
          </a:p>
          <a:p>
            <a:pPr eaLnBrk="1" hangingPunct="1"/>
            <a:r>
              <a:rPr lang="en-US" altLang="en-US" sz="2400">
                <a:solidFill>
                  <a:schemeClr val="tx1"/>
                </a:solidFill>
                <a:cs typeface="Times New Roman" panose="02020603050405020304" pitchFamily="18" charset="0"/>
              </a:rPr>
              <a:t>Surface dendrites can form between the adjacent traces in the PWB under an applied voltage when surface contaminants and moisture are present.</a:t>
            </a:r>
          </a:p>
          <a:p>
            <a:pPr eaLnBrk="1" hangingPunct="1"/>
            <a:r>
              <a:rPr lang="en-US" altLang="en-US" sz="2400">
                <a:solidFill>
                  <a:schemeClr val="tx1"/>
                </a:solidFill>
                <a:cs typeface="Times New Roman" panose="02020603050405020304" pitchFamily="18" charset="0"/>
              </a:rPr>
              <a:t>It is often difficult to identify the failure site because the fragile dendrite structure will burn upon shorting, often leaving no trace of its presence.  </a:t>
            </a:r>
          </a:p>
        </p:txBody>
      </p:sp>
      <p:sp>
        <p:nvSpPr>
          <p:cNvPr id="206851" name="Text Box 4">
            <a:extLst>
              <a:ext uri="{FF2B5EF4-FFF2-40B4-BE49-F238E27FC236}">
                <a16:creationId xmlns:a16="http://schemas.microsoft.com/office/drawing/2014/main" id="{6811A409-3664-448A-AD7C-F7B153D20B77}"/>
              </a:ext>
            </a:extLst>
          </p:cNvPr>
          <p:cNvSpPr txBox="1">
            <a:spLocks noChangeArrowheads="1"/>
          </p:cNvSpPr>
          <p:nvPr/>
        </p:nvSpPr>
        <p:spPr bwMode="auto">
          <a:xfrm>
            <a:off x="6781800" y="4114800"/>
            <a:ext cx="358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600" b="1">
                <a:solidFill>
                  <a:schemeClr val="tx1"/>
                </a:solidFill>
                <a:cs typeface="Times New Roman" panose="02020603050405020304" pitchFamily="18" charset="0"/>
              </a:rPr>
              <a:t>Dendritic growth during an ECM test</a:t>
            </a:r>
          </a:p>
        </p:txBody>
      </p:sp>
      <p:pic>
        <p:nvPicPr>
          <p:cNvPr id="206852" name="Picture 5" descr="Dentric">
            <a:extLst>
              <a:ext uri="{FF2B5EF4-FFF2-40B4-BE49-F238E27FC236}">
                <a16:creationId xmlns:a16="http://schemas.microsoft.com/office/drawing/2014/main" id="{9FABDAEF-F4CF-4149-82D3-F2E53DA65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295400"/>
            <a:ext cx="36576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Rectangle 5">
            <a:extLst>
              <a:ext uri="{FF2B5EF4-FFF2-40B4-BE49-F238E27FC236}">
                <a16:creationId xmlns:a16="http://schemas.microsoft.com/office/drawing/2014/main" id="{C76FDB1D-92D0-4D6F-86A4-191E723FD534}"/>
              </a:ext>
            </a:extLst>
          </p:cNvPr>
          <p:cNvSpPr>
            <a:spLocks noChangeArrowheads="1"/>
          </p:cNvSpPr>
          <p:nvPr/>
        </p:nvSpPr>
        <p:spPr bwMode="auto">
          <a:xfrm>
            <a:off x="8274050" y="5438775"/>
            <a:ext cx="3773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Zhan, Sheng, Michael H. Azarian, and Michael Pecht. "Reliability of printed circuit boards processed using no-clean flux technology in temperature–humidity–bias conditions." Device and Materials Reliability, IEEE Transactions on 8.2 (2008): 426-434.</a:t>
            </a:r>
          </a:p>
          <a:p>
            <a:pPr>
              <a:spcBef>
                <a:spcPct val="0"/>
              </a:spcBef>
              <a:buFontTx/>
              <a:buNone/>
            </a:pPr>
            <a:endParaRPr lang="en-US" altLang="en-US" sz="1100" b="1" i="1">
              <a:solidFill>
                <a:schemeClr val="tx1"/>
              </a:solidFill>
              <a:latin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a:extLst>
              <a:ext uri="{FF2B5EF4-FFF2-40B4-BE49-F238E27FC236}">
                <a16:creationId xmlns:a16="http://schemas.microsoft.com/office/drawing/2014/main" id="{23D31D21-D587-4F80-A4DF-41947C50C155}"/>
              </a:ext>
            </a:extLst>
          </p:cNvPr>
          <p:cNvSpPr>
            <a:spLocks noGrp="1" noChangeArrowheads="1"/>
          </p:cNvSpPr>
          <p:nvPr>
            <p:ph type="title"/>
          </p:nvPr>
        </p:nvSpPr>
        <p:spPr>
          <a:xfrm>
            <a:off x="419100" y="173038"/>
            <a:ext cx="11434763" cy="8921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800"/>
              <a:t>Example: Intermittent Failures Due to Electro-chemical Migration </a:t>
            </a:r>
            <a:br>
              <a:rPr lang="en-US" altLang="en-US" sz="2800"/>
            </a:br>
            <a:r>
              <a:rPr lang="en-US" altLang="en-US" sz="2400"/>
              <a:t>(Conductive Anodic Filament Formation)</a:t>
            </a:r>
          </a:p>
        </p:txBody>
      </p:sp>
      <p:sp>
        <p:nvSpPr>
          <p:cNvPr id="208898" name="Rectangle 3">
            <a:extLst>
              <a:ext uri="{FF2B5EF4-FFF2-40B4-BE49-F238E27FC236}">
                <a16:creationId xmlns:a16="http://schemas.microsoft.com/office/drawing/2014/main" id="{E338A3FC-63E2-4F73-883A-25987E3F289E}"/>
              </a:ext>
            </a:extLst>
          </p:cNvPr>
          <p:cNvSpPr>
            <a:spLocks noChangeArrowheads="1"/>
          </p:cNvSpPr>
          <p:nvPr/>
        </p:nvSpPr>
        <p:spPr bwMode="auto">
          <a:xfrm>
            <a:off x="377825" y="1306513"/>
            <a:ext cx="56816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25000"/>
              </a:spcBef>
            </a:pPr>
            <a:r>
              <a:rPr lang="en-US" altLang="en-US" sz="2400">
                <a:solidFill>
                  <a:schemeClr val="tx1"/>
                </a:solidFill>
                <a:cs typeface="Times New Roman" panose="02020603050405020304" pitchFamily="18" charset="0"/>
              </a:rPr>
              <a:t>Conductive filament is formed internal to the board structure.</a:t>
            </a:r>
          </a:p>
          <a:p>
            <a:pPr algn="just" eaLnBrk="1" hangingPunct="1">
              <a:spcBef>
                <a:spcPct val="25000"/>
              </a:spcBef>
            </a:pPr>
            <a:r>
              <a:rPr lang="en-US" altLang="en-US" sz="2400">
                <a:solidFill>
                  <a:schemeClr val="tx1"/>
                </a:solidFill>
                <a:cs typeface="Times New Roman" panose="02020603050405020304" pitchFamily="18" charset="0"/>
              </a:rPr>
              <a:t>In CAF, the filament is composed of a metallic salt, not neutral metal atoms as in dendritic growth.</a:t>
            </a:r>
          </a:p>
          <a:p>
            <a:pPr algn="just" eaLnBrk="1" hangingPunct="1">
              <a:spcBef>
                <a:spcPct val="25000"/>
              </a:spcBef>
            </a:pPr>
            <a:r>
              <a:rPr lang="en-US" altLang="en-US" sz="2400">
                <a:solidFill>
                  <a:schemeClr val="tx1"/>
                </a:solidFill>
                <a:cs typeface="Times New Roman" panose="02020603050405020304" pitchFamily="18" charset="0"/>
              </a:rPr>
              <a:t>One of distinct signatures of CAF failures is intermittent short circuiting. The conductive filament bridging the two shorted conductors can blow out due to the high current in the filament, but can form again if the underlying causes remain in place.</a:t>
            </a:r>
          </a:p>
        </p:txBody>
      </p:sp>
      <p:sp>
        <p:nvSpPr>
          <p:cNvPr id="208899" name="Text Box 4">
            <a:extLst>
              <a:ext uri="{FF2B5EF4-FFF2-40B4-BE49-F238E27FC236}">
                <a16:creationId xmlns:a16="http://schemas.microsoft.com/office/drawing/2014/main" id="{64F2422E-0A02-433C-AC76-B982A1F5B681}"/>
              </a:ext>
            </a:extLst>
          </p:cNvPr>
          <p:cNvSpPr txBox="1">
            <a:spLocks noChangeArrowheads="1"/>
          </p:cNvSpPr>
          <p:nvPr/>
        </p:nvSpPr>
        <p:spPr bwMode="auto">
          <a:xfrm>
            <a:off x="6651625" y="4905375"/>
            <a:ext cx="3962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600" b="1">
                <a:solidFill>
                  <a:schemeClr val="tx1"/>
                </a:solidFill>
                <a:cs typeface="Times New Roman" panose="02020603050405020304" pitchFamily="18" charset="0"/>
              </a:rPr>
              <a:t>A conductive filament bridging two plated through holes in a PWB</a:t>
            </a:r>
          </a:p>
        </p:txBody>
      </p:sp>
      <p:sp>
        <p:nvSpPr>
          <p:cNvPr id="208900" name="Line 5">
            <a:extLst>
              <a:ext uri="{FF2B5EF4-FFF2-40B4-BE49-F238E27FC236}">
                <a16:creationId xmlns:a16="http://schemas.microsoft.com/office/drawing/2014/main" id="{689C67D9-6296-4A68-B0A8-0ADF319515BB}"/>
              </a:ext>
            </a:extLst>
          </p:cNvPr>
          <p:cNvSpPr>
            <a:spLocks noChangeShapeType="1"/>
          </p:cNvSpPr>
          <p:nvPr/>
        </p:nvSpPr>
        <p:spPr bwMode="auto">
          <a:xfrm flipH="1">
            <a:off x="8458200" y="2667000"/>
            <a:ext cx="0" cy="533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8901" name="Line 6">
            <a:extLst>
              <a:ext uri="{FF2B5EF4-FFF2-40B4-BE49-F238E27FC236}">
                <a16:creationId xmlns:a16="http://schemas.microsoft.com/office/drawing/2014/main" id="{942BBAED-C206-475B-BC67-685CFCB29C5B}"/>
              </a:ext>
            </a:extLst>
          </p:cNvPr>
          <p:cNvSpPr>
            <a:spLocks noChangeShapeType="1"/>
          </p:cNvSpPr>
          <p:nvPr/>
        </p:nvSpPr>
        <p:spPr bwMode="auto">
          <a:xfrm flipH="1">
            <a:off x="6534150" y="2362200"/>
            <a:ext cx="304800" cy="762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8902" name="Line 7">
            <a:extLst>
              <a:ext uri="{FF2B5EF4-FFF2-40B4-BE49-F238E27FC236}">
                <a16:creationId xmlns:a16="http://schemas.microsoft.com/office/drawing/2014/main" id="{24B0BA55-F56D-42B9-B9BF-AEDB6A112D83}"/>
              </a:ext>
            </a:extLst>
          </p:cNvPr>
          <p:cNvSpPr>
            <a:spLocks noChangeShapeType="1"/>
          </p:cNvSpPr>
          <p:nvPr/>
        </p:nvSpPr>
        <p:spPr bwMode="auto">
          <a:xfrm>
            <a:off x="10058400" y="2362200"/>
            <a:ext cx="304800" cy="762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8903" name="Picture 8" descr="CFF3">
            <a:extLst>
              <a:ext uri="{FF2B5EF4-FFF2-40B4-BE49-F238E27FC236}">
                <a16:creationId xmlns:a16="http://schemas.microsoft.com/office/drawing/2014/main" id="{B7E56BA2-556D-4BA8-82BE-EFA63F33C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863" y="1828800"/>
            <a:ext cx="4122737"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Text Box 9">
            <a:extLst>
              <a:ext uri="{FF2B5EF4-FFF2-40B4-BE49-F238E27FC236}">
                <a16:creationId xmlns:a16="http://schemas.microsoft.com/office/drawing/2014/main" id="{135A3DB0-7DF5-487D-9755-ACE9456913B9}"/>
              </a:ext>
            </a:extLst>
          </p:cNvPr>
          <p:cNvSpPr txBox="1">
            <a:spLocks noChangeArrowheads="1"/>
          </p:cNvSpPr>
          <p:nvPr/>
        </p:nvSpPr>
        <p:spPr bwMode="auto">
          <a:xfrm>
            <a:off x="6656388" y="1892300"/>
            <a:ext cx="8778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400" b="1">
                <a:solidFill>
                  <a:schemeClr val="tx1"/>
                </a:solidFill>
                <a:cs typeface="Times New Roman" panose="02020603050405020304" pitchFamily="18" charset="0"/>
              </a:rPr>
              <a:t>Positive Anode</a:t>
            </a:r>
          </a:p>
        </p:txBody>
      </p:sp>
      <p:sp>
        <p:nvSpPr>
          <p:cNvPr id="208905" name="Text Box 10">
            <a:extLst>
              <a:ext uri="{FF2B5EF4-FFF2-40B4-BE49-F238E27FC236}">
                <a16:creationId xmlns:a16="http://schemas.microsoft.com/office/drawing/2014/main" id="{FC2DBD82-FBC6-4084-8908-D8F41E3ADD2E}"/>
              </a:ext>
            </a:extLst>
          </p:cNvPr>
          <p:cNvSpPr txBox="1">
            <a:spLocks noChangeArrowheads="1"/>
          </p:cNvSpPr>
          <p:nvPr/>
        </p:nvSpPr>
        <p:spPr bwMode="auto">
          <a:xfrm>
            <a:off x="9525000" y="1905000"/>
            <a:ext cx="8778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400" b="1">
                <a:solidFill>
                  <a:schemeClr val="tx1"/>
                </a:solidFill>
                <a:cs typeface="Times New Roman" panose="02020603050405020304" pitchFamily="18" charset="0"/>
              </a:rPr>
              <a:t>Negative Cathode</a:t>
            </a:r>
          </a:p>
        </p:txBody>
      </p:sp>
      <p:sp>
        <p:nvSpPr>
          <p:cNvPr id="208906" name="Text Box 11">
            <a:extLst>
              <a:ext uri="{FF2B5EF4-FFF2-40B4-BE49-F238E27FC236}">
                <a16:creationId xmlns:a16="http://schemas.microsoft.com/office/drawing/2014/main" id="{EC4D0788-0FAC-489F-A946-C23509E74022}"/>
              </a:ext>
            </a:extLst>
          </p:cNvPr>
          <p:cNvSpPr txBox="1">
            <a:spLocks noChangeArrowheads="1"/>
          </p:cNvSpPr>
          <p:nvPr/>
        </p:nvSpPr>
        <p:spPr bwMode="auto">
          <a:xfrm>
            <a:off x="8213725" y="1905000"/>
            <a:ext cx="10826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400" b="1">
                <a:solidFill>
                  <a:schemeClr val="tx1"/>
                </a:solidFill>
                <a:cs typeface="Times New Roman" panose="02020603050405020304" pitchFamily="18" charset="0"/>
              </a:rPr>
              <a:t>Conductive filament</a:t>
            </a:r>
          </a:p>
        </p:txBody>
      </p:sp>
      <p:sp>
        <p:nvSpPr>
          <p:cNvPr id="208907" name="Rectangle 11">
            <a:extLst>
              <a:ext uri="{FF2B5EF4-FFF2-40B4-BE49-F238E27FC236}">
                <a16:creationId xmlns:a16="http://schemas.microsoft.com/office/drawing/2014/main" id="{E4ADE798-74E0-43AB-B9AA-C3130092C8D4}"/>
              </a:ext>
            </a:extLst>
          </p:cNvPr>
          <p:cNvSpPr>
            <a:spLocks noChangeArrowheads="1"/>
          </p:cNvSpPr>
          <p:nvPr/>
        </p:nvSpPr>
        <p:spPr bwMode="auto">
          <a:xfrm>
            <a:off x="127000" y="6061075"/>
            <a:ext cx="120253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Sood, Bhanu, Michael Osterman, and Michael Pecht. "An Examination of Glass-fiber and Epoxy Interface Degradation in Printed Circuit Boards.“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7D21CE7A-B1F2-431A-A809-43819F9E44FD}"/>
              </a:ext>
            </a:extLst>
          </p:cNvPr>
          <p:cNvSpPr>
            <a:spLocks noGrp="1" noChangeArrowheads="1"/>
          </p:cNvSpPr>
          <p:nvPr>
            <p:ph type="title"/>
          </p:nvPr>
        </p:nvSpPr>
        <p:spPr>
          <a:xfrm>
            <a:off x="2133600" y="106363"/>
            <a:ext cx="7848600" cy="5794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200"/>
              <a:t>Electrical Resistance vs. </a:t>
            </a:r>
            <a:r>
              <a:rPr lang="en-US" altLang="zh-CN" sz="3200">
                <a:ea typeface="SimSun" panose="02010600030101010101" pitchFamily="2" charset="-122"/>
              </a:rPr>
              <a:t>Time Due to CAF</a:t>
            </a:r>
            <a:endParaRPr lang="en-US" altLang="en-US" sz="3200"/>
          </a:p>
        </p:txBody>
      </p:sp>
      <p:sp>
        <p:nvSpPr>
          <p:cNvPr id="210946" name="Line 3">
            <a:extLst>
              <a:ext uri="{FF2B5EF4-FFF2-40B4-BE49-F238E27FC236}">
                <a16:creationId xmlns:a16="http://schemas.microsoft.com/office/drawing/2014/main" id="{A7FED334-1854-4071-8CA4-DEEAF7F1E9AE}"/>
              </a:ext>
            </a:extLst>
          </p:cNvPr>
          <p:cNvSpPr>
            <a:spLocks noChangeShapeType="1"/>
          </p:cNvSpPr>
          <p:nvPr/>
        </p:nvSpPr>
        <p:spPr bwMode="auto">
          <a:xfrm flipH="1">
            <a:off x="6534150" y="2362200"/>
            <a:ext cx="304800" cy="762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10947" name="Picture 4" descr="CFF intermittent plot">
            <a:extLst>
              <a:ext uri="{FF2B5EF4-FFF2-40B4-BE49-F238E27FC236}">
                <a16:creationId xmlns:a16="http://schemas.microsoft.com/office/drawing/2014/main" id="{3E68AD9F-379D-44CA-B796-AE1E333F1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01650"/>
            <a:ext cx="845820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Oval 5">
            <a:extLst>
              <a:ext uri="{FF2B5EF4-FFF2-40B4-BE49-F238E27FC236}">
                <a16:creationId xmlns:a16="http://schemas.microsoft.com/office/drawing/2014/main" id="{6F8F6018-53DB-4632-B586-BDA41895F533}"/>
              </a:ext>
            </a:extLst>
          </p:cNvPr>
          <p:cNvSpPr>
            <a:spLocks noChangeArrowheads="1"/>
          </p:cNvSpPr>
          <p:nvPr/>
        </p:nvSpPr>
        <p:spPr bwMode="auto">
          <a:xfrm>
            <a:off x="5943600" y="2057400"/>
            <a:ext cx="3048000" cy="152400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10949" name="Text Box 6">
            <a:extLst>
              <a:ext uri="{FF2B5EF4-FFF2-40B4-BE49-F238E27FC236}">
                <a16:creationId xmlns:a16="http://schemas.microsoft.com/office/drawing/2014/main" id="{444FD1BC-6134-40AC-9CDC-94272ACA9273}"/>
              </a:ext>
            </a:extLst>
          </p:cNvPr>
          <p:cNvSpPr txBox="1">
            <a:spLocks noChangeArrowheads="1"/>
          </p:cNvSpPr>
          <p:nvPr/>
        </p:nvSpPr>
        <p:spPr bwMode="auto">
          <a:xfrm>
            <a:off x="6843713" y="1643063"/>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800" b="1">
                <a:solidFill>
                  <a:schemeClr val="tx1"/>
                </a:solidFill>
                <a:ea typeface="SimSun" panose="02010600030101010101" pitchFamily="2" charset="-122"/>
                <a:cs typeface="Times New Roman" panose="02020603050405020304" pitchFamily="18" charset="0"/>
              </a:rPr>
              <a:t>Intermittents</a:t>
            </a:r>
            <a:endParaRPr lang="en-US" altLang="en-US" sz="1800" b="1">
              <a:solidFill>
                <a:schemeClr val="tx1"/>
              </a:solidFill>
              <a:ea typeface="SimSun" panose="02010600030101010101" pitchFamily="2" charset="-122"/>
              <a:cs typeface="Times New Roman" panose="02020603050405020304" pitchFamily="18" charset="0"/>
            </a:endParaRPr>
          </a:p>
        </p:txBody>
      </p:sp>
      <p:sp>
        <p:nvSpPr>
          <p:cNvPr id="210950" name="Rectangle 6">
            <a:extLst>
              <a:ext uri="{FF2B5EF4-FFF2-40B4-BE49-F238E27FC236}">
                <a16:creationId xmlns:a16="http://schemas.microsoft.com/office/drawing/2014/main" id="{7B791D90-980C-4809-B745-1F6706999E02}"/>
              </a:ext>
            </a:extLst>
          </p:cNvPr>
          <p:cNvSpPr>
            <a:spLocks noChangeArrowheads="1"/>
          </p:cNvSpPr>
          <p:nvPr/>
        </p:nvSpPr>
        <p:spPr bwMode="auto">
          <a:xfrm>
            <a:off x="166688" y="6161088"/>
            <a:ext cx="120253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i="1">
                <a:solidFill>
                  <a:schemeClr val="tx1"/>
                </a:solidFill>
                <a:latin typeface="Arial" panose="020B0604020202020204" pitchFamily="34" charset="0"/>
              </a:rPr>
              <a:t>Ref: Sood, Bhanu, Michael Osterman, and Michael Pecht. "An Examination of Glass-fiber and Epoxy Interface Degradation in Printed Circuit Boards.“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Title 1">
            <a:extLst>
              <a:ext uri="{FF2B5EF4-FFF2-40B4-BE49-F238E27FC236}">
                <a16:creationId xmlns:a16="http://schemas.microsoft.com/office/drawing/2014/main" id="{35E6600D-5499-4EAB-B2DE-A5CAADF57830}"/>
              </a:ext>
            </a:extLst>
          </p:cNvPr>
          <p:cNvSpPr>
            <a:spLocks noGrp="1" noChangeArrowheads="1"/>
          </p:cNvSpPr>
          <p:nvPr>
            <p:ph type="title"/>
          </p:nvPr>
        </p:nvSpPr>
        <p:spPr/>
        <p:txBody>
          <a:bodyPr/>
          <a:lstStyle/>
          <a:p>
            <a:r>
              <a:rPr lang="en-US" altLang="en-US"/>
              <a:t>Our Systems are complex…</a:t>
            </a:r>
          </a:p>
        </p:txBody>
      </p:sp>
      <p:pic>
        <p:nvPicPr>
          <p:cNvPr id="356354" name="Picture 4">
            <a:extLst>
              <a:ext uri="{FF2B5EF4-FFF2-40B4-BE49-F238E27FC236}">
                <a16:creationId xmlns:a16="http://schemas.microsoft.com/office/drawing/2014/main" id="{500EB731-A176-4D20-BAEF-94C831483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90688"/>
            <a:ext cx="418465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5" name="Picture 5">
            <a:extLst>
              <a:ext uri="{FF2B5EF4-FFF2-40B4-BE49-F238E27FC236}">
                <a16:creationId xmlns:a16="http://schemas.microsoft.com/office/drawing/2014/main" id="{B79813F8-6962-4AC5-AD07-175824C6D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75" y="2713038"/>
            <a:ext cx="35274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6" name="Picture 6">
            <a:extLst>
              <a:ext uri="{FF2B5EF4-FFF2-40B4-BE49-F238E27FC236}">
                <a16:creationId xmlns:a16="http://schemas.microsoft.com/office/drawing/2014/main" id="{F53CC5B2-4427-41A8-9B6B-D2E32E457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900" y="3586163"/>
            <a:ext cx="332898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7" name="Slide Number Placeholder 7">
            <a:extLst>
              <a:ext uri="{FF2B5EF4-FFF2-40B4-BE49-F238E27FC236}">
                <a16:creationId xmlns:a16="http://schemas.microsoft.com/office/drawing/2014/main" id="{945D6F4E-6643-44BC-85DC-032A6D509922}"/>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F8B6F27E-E49C-4C4F-A3C9-C4F1CBA070C7}" type="slidenum">
              <a:rPr lang="en-US" altLang="en-US" sz="1200">
                <a:solidFill>
                  <a:srgbClr val="898989"/>
                </a:solidFill>
              </a:rPr>
              <a:pPr algn="r" eaLnBrk="1" hangingPunct="1">
                <a:spcBef>
                  <a:spcPct val="0"/>
                </a:spcBef>
                <a:buFontTx/>
                <a:buNone/>
              </a:pPr>
              <a:t>15</a:t>
            </a:fld>
            <a:endParaRPr lang="en-US" altLang="en-US" sz="1200">
              <a:solidFill>
                <a:srgbClr val="898989"/>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F1406884-116B-462A-83EC-3DFBCADEAE37}"/>
              </a:ext>
            </a:extLst>
          </p:cNvPr>
          <p:cNvSpPr>
            <a:spLocks noGrp="1" noChangeArrowheads="1"/>
          </p:cNvSpPr>
          <p:nvPr>
            <p:ph type="title"/>
          </p:nvPr>
        </p:nvSpPr>
        <p:spPr>
          <a:xfrm>
            <a:off x="1981200" y="46038"/>
            <a:ext cx="8229600" cy="10207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3200"/>
              <a:t>Example: Intermittent Failures Due to Creep Corrosion</a:t>
            </a:r>
          </a:p>
        </p:txBody>
      </p:sp>
      <p:sp>
        <p:nvSpPr>
          <p:cNvPr id="212994" name="Rectangle 3">
            <a:extLst>
              <a:ext uri="{FF2B5EF4-FFF2-40B4-BE49-F238E27FC236}">
                <a16:creationId xmlns:a16="http://schemas.microsoft.com/office/drawing/2014/main" id="{3609D7AF-A289-4EC2-932F-E5300F452F66}"/>
              </a:ext>
            </a:extLst>
          </p:cNvPr>
          <p:cNvSpPr>
            <a:spLocks noGrp="1" noChangeArrowheads="1"/>
          </p:cNvSpPr>
          <p:nvPr>
            <p:ph type="body" idx="1"/>
          </p:nvPr>
        </p:nvSpPr>
        <p:spPr>
          <a:xfrm>
            <a:off x="442913" y="1143000"/>
            <a:ext cx="6034087" cy="5257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eaLnBrk="1" hangingPunct="1"/>
            <a:r>
              <a:rPr lang="en-US" altLang="zh-CN" sz="2400">
                <a:ea typeface="SimSun" panose="02010600030101010101" pitchFamily="2" charset="-122"/>
              </a:rPr>
              <a:t>Definition</a:t>
            </a:r>
          </a:p>
          <a:p>
            <a:pPr marL="574675" lvl="1" indent="-227013" eaLnBrk="1" hangingPunct="1"/>
            <a:r>
              <a:rPr lang="en-US" altLang="zh-CN" sz="2000">
                <a:ea typeface="SimSun" panose="02010600030101010101" pitchFamily="2" charset="-122"/>
              </a:rPr>
              <a:t>Creep corrosion is a mass transport process in which solid corrosion products migrate over a surface.</a:t>
            </a:r>
          </a:p>
          <a:p>
            <a:pPr marL="233363" indent="-233363" eaLnBrk="1" hangingPunct="1"/>
            <a:r>
              <a:rPr lang="en-US" altLang="zh-CN" sz="2400">
                <a:ea typeface="SimSun" panose="02010600030101010101" pitchFamily="2" charset="-122"/>
              </a:rPr>
              <a:t>Failure mode</a:t>
            </a:r>
          </a:p>
          <a:p>
            <a:pPr marL="574675" lvl="1" indent="-227013" eaLnBrk="1" hangingPunct="1"/>
            <a:r>
              <a:rPr lang="en-US" altLang="zh-CN" sz="2000">
                <a:ea typeface="SimSun" panose="02010600030101010101" pitchFamily="2" charset="-122"/>
              </a:rPr>
              <a:t>On IC packages, creep corrosion can eventually result in electrical short or signal deterioration due to the bridging of corrosion products between isolated leads.</a:t>
            </a:r>
          </a:p>
          <a:p>
            <a:pPr marL="574675" lvl="1" indent="-227013" eaLnBrk="1" hangingPunct="1"/>
            <a:r>
              <a:rPr lang="en-US" altLang="zh-CN" sz="2000">
                <a:ea typeface="SimSun" panose="02010600030101010101" pitchFamily="2" charset="-122"/>
              </a:rPr>
              <a:t>Depending on the nature of the environment, the insulation resistance can vary and cause intermittents.    </a:t>
            </a:r>
          </a:p>
        </p:txBody>
      </p:sp>
      <p:sp>
        <p:nvSpPr>
          <p:cNvPr id="212995" name="Text Box 4">
            <a:extLst>
              <a:ext uri="{FF2B5EF4-FFF2-40B4-BE49-F238E27FC236}">
                <a16:creationId xmlns:a16="http://schemas.microsoft.com/office/drawing/2014/main" id="{40CD0D44-EED7-4B54-8FFB-04C833807474}"/>
              </a:ext>
            </a:extLst>
          </p:cNvPr>
          <p:cNvSpPr txBox="1">
            <a:spLocks noChangeArrowheads="1"/>
          </p:cNvSpPr>
          <p:nvPr/>
        </p:nvSpPr>
        <p:spPr bwMode="auto">
          <a:xfrm>
            <a:off x="327025" y="6042025"/>
            <a:ext cx="1158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zh-CN" sz="1200" b="1" i="1">
                <a:solidFill>
                  <a:schemeClr val="tx1"/>
                </a:solidFill>
                <a:ea typeface="SimSun" panose="02010600030101010101" pitchFamily="2" charset="-122"/>
              </a:rPr>
              <a:t>Ref: Thesis “Reliability challenges in airside economization and oil immersion cooling”, Jimil Shah, 2016.</a:t>
            </a:r>
          </a:p>
        </p:txBody>
      </p:sp>
      <p:pic>
        <p:nvPicPr>
          <p:cNvPr id="212996" name="Picture 1">
            <a:extLst>
              <a:ext uri="{FF2B5EF4-FFF2-40B4-BE49-F238E27FC236}">
                <a16:creationId xmlns:a16="http://schemas.microsoft.com/office/drawing/2014/main" id="{DF928417-8BA0-429A-B95E-6579612025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8313" y="1597025"/>
            <a:ext cx="42576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5">
            <a:extLst>
              <a:ext uri="{FF2B5EF4-FFF2-40B4-BE49-F238E27FC236}">
                <a16:creationId xmlns:a16="http://schemas.microsoft.com/office/drawing/2014/main" id="{5CF402E7-B965-4A2B-BF6C-BC410AB432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3227388"/>
            <a:ext cx="280035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a:extLst>
              <a:ext uri="{FF2B5EF4-FFF2-40B4-BE49-F238E27FC236}">
                <a16:creationId xmlns:a16="http://schemas.microsoft.com/office/drawing/2014/main" id="{A215E548-6B80-4BC1-AA5B-0C554C52696D}"/>
              </a:ext>
            </a:extLst>
          </p:cNvPr>
          <p:cNvSpPr>
            <a:spLocks noGrp="1" noChangeArrowheads="1"/>
          </p:cNvSpPr>
          <p:nvPr>
            <p:ph type="title"/>
          </p:nvPr>
        </p:nvSpPr>
        <p:spPr>
          <a:xfrm>
            <a:off x="1493838" y="220663"/>
            <a:ext cx="9564687" cy="584200"/>
          </a:xfrm>
        </p:spPr>
        <p:txBody>
          <a:bodyPr>
            <a:spAutoFit/>
          </a:bodyPr>
          <a:lstStyle/>
          <a:p>
            <a:pPr eaLnBrk="1" hangingPunct="1"/>
            <a:r>
              <a:rPr lang="en-US" altLang="en-US" sz="3200">
                <a:solidFill>
                  <a:schemeClr val="tx1"/>
                </a:solidFill>
              </a:rPr>
              <a:t>Intermittent Failures Due to Tin Whiskers</a:t>
            </a:r>
          </a:p>
        </p:txBody>
      </p:sp>
      <p:sp>
        <p:nvSpPr>
          <p:cNvPr id="215043" name="Rectangle 3">
            <a:extLst>
              <a:ext uri="{FF2B5EF4-FFF2-40B4-BE49-F238E27FC236}">
                <a16:creationId xmlns:a16="http://schemas.microsoft.com/office/drawing/2014/main" id="{2332034C-1AEC-4605-AA35-C5D19A8CBB07}"/>
              </a:ext>
            </a:extLst>
          </p:cNvPr>
          <p:cNvSpPr>
            <a:spLocks noGrp="1" noChangeArrowheads="1"/>
          </p:cNvSpPr>
          <p:nvPr>
            <p:ph type="body" sz="half" idx="1"/>
          </p:nvPr>
        </p:nvSpPr>
        <p:spPr>
          <a:xfrm>
            <a:off x="6334125" y="974725"/>
            <a:ext cx="5662613" cy="5257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5425" indent="-225425" eaLnBrk="1" hangingPunct="1">
              <a:lnSpc>
                <a:spcPct val="90000"/>
              </a:lnSpc>
              <a:spcBef>
                <a:spcPct val="10000"/>
              </a:spcBef>
            </a:pPr>
            <a:r>
              <a:rPr lang="en-US" altLang="en-US" sz="2000"/>
              <a:t>Whiskers are elongated single crystals of Sn which grow spontaneously out of the surface. Internal stresses within the plated deposit drives growth.</a:t>
            </a:r>
          </a:p>
          <a:p>
            <a:pPr marL="225425" indent="-225425" eaLnBrk="1" hangingPunct="1">
              <a:lnSpc>
                <a:spcPct val="90000"/>
              </a:lnSpc>
              <a:spcBef>
                <a:spcPct val="10000"/>
              </a:spcBef>
            </a:pPr>
            <a:r>
              <a:rPr lang="en-US" altLang="en-US" sz="2000"/>
              <a:t>Tin (and other conductive) whiskers or parts of whiskers may break loose and bridge isolated conductors, resulting in an intermittent short circuit. These field failures are difficult to duplicate or are intermittent because at high enough current the conductive whisker can melt, thus removing the failure condition. Alternatively, disassembly or handling may dislodge a failure-producing whisker.</a:t>
            </a:r>
          </a:p>
          <a:p>
            <a:pPr marL="225425" indent="-225425" eaLnBrk="1" hangingPunct="1">
              <a:lnSpc>
                <a:spcPct val="90000"/>
              </a:lnSpc>
              <a:spcBef>
                <a:spcPct val="10000"/>
              </a:spcBef>
            </a:pPr>
            <a:r>
              <a:rPr lang="en-US" altLang="zh-CN" sz="2000">
                <a:ea typeface="SimSun" panose="02010600030101010101" pitchFamily="2" charset="-122"/>
              </a:rPr>
              <a:t>Failure analysis concluded that tin whiskers initiated the current surge to the ground. Once a whisker bridged a terminal stud to the armature, plasma arcing could occur with enough voltage and current to damage the relay.</a:t>
            </a:r>
            <a:endParaRPr lang="en-US" altLang="en-US" sz="2000"/>
          </a:p>
        </p:txBody>
      </p:sp>
      <p:sp>
        <p:nvSpPr>
          <p:cNvPr id="215044" name="Line 5">
            <a:extLst>
              <a:ext uri="{FF2B5EF4-FFF2-40B4-BE49-F238E27FC236}">
                <a16:creationId xmlns:a16="http://schemas.microsoft.com/office/drawing/2014/main" id="{E75320AA-0291-49A5-BD45-BB3E27CB7027}"/>
              </a:ext>
            </a:extLst>
          </p:cNvPr>
          <p:cNvSpPr>
            <a:spLocks noChangeShapeType="1"/>
          </p:cNvSpPr>
          <p:nvPr/>
        </p:nvSpPr>
        <p:spPr bwMode="auto">
          <a:xfrm flipV="1">
            <a:off x="5257800" y="1752600"/>
            <a:ext cx="609600" cy="6096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15045" name="Picture 6">
            <a:extLst>
              <a:ext uri="{FF2B5EF4-FFF2-40B4-BE49-F238E27FC236}">
                <a16:creationId xmlns:a16="http://schemas.microsoft.com/office/drawing/2014/main" id="{11BECAAB-56D1-4D71-B4EA-ECDB1F7E4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1031875"/>
            <a:ext cx="22701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7">
            <a:extLst>
              <a:ext uri="{FF2B5EF4-FFF2-40B4-BE49-F238E27FC236}">
                <a16:creationId xmlns:a16="http://schemas.microsoft.com/office/drawing/2014/main" id="{21FF4CC5-E434-4EC2-B0E4-06E5D8AF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963" y="974725"/>
            <a:ext cx="309562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7" name="Text Box 8">
            <a:extLst>
              <a:ext uri="{FF2B5EF4-FFF2-40B4-BE49-F238E27FC236}">
                <a16:creationId xmlns:a16="http://schemas.microsoft.com/office/drawing/2014/main" id="{A8319F1E-9729-4393-98CB-309AEEEA7309}"/>
              </a:ext>
            </a:extLst>
          </p:cNvPr>
          <p:cNvSpPr txBox="1">
            <a:spLocks noChangeArrowheads="1"/>
          </p:cNvSpPr>
          <p:nvPr/>
        </p:nvSpPr>
        <p:spPr bwMode="auto">
          <a:xfrm>
            <a:off x="396875" y="2624138"/>
            <a:ext cx="185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400" b="1">
                <a:solidFill>
                  <a:schemeClr val="tx1"/>
                </a:solidFill>
                <a:ea typeface="SimSun" panose="02010600030101010101" pitchFamily="2" charset="-122"/>
                <a:cs typeface="Times New Roman" panose="02020603050405020304" pitchFamily="18" charset="0"/>
              </a:rPr>
              <a:t>Failed relay due to tin vapor arcing </a:t>
            </a:r>
            <a:endParaRPr lang="en-US" altLang="en-US" sz="1400" b="1">
              <a:solidFill>
                <a:schemeClr val="tx1"/>
              </a:solidFill>
              <a:ea typeface="SimSun" panose="02010600030101010101" pitchFamily="2" charset="-122"/>
              <a:cs typeface="Times New Roman" panose="02020603050405020304" pitchFamily="18" charset="0"/>
            </a:endParaRPr>
          </a:p>
        </p:txBody>
      </p:sp>
      <p:sp>
        <p:nvSpPr>
          <p:cNvPr id="215048" name="Text Box 9">
            <a:extLst>
              <a:ext uri="{FF2B5EF4-FFF2-40B4-BE49-F238E27FC236}">
                <a16:creationId xmlns:a16="http://schemas.microsoft.com/office/drawing/2014/main" id="{4615BF09-E56E-4C26-9B3B-EC540EB3DE70}"/>
              </a:ext>
            </a:extLst>
          </p:cNvPr>
          <p:cNvSpPr txBox="1">
            <a:spLocks noChangeArrowheads="1"/>
          </p:cNvSpPr>
          <p:nvPr/>
        </p:nvSpPr>
        <p:spPr bwMode="auto">
          <a:xfrm>
            <a:off x="3155950" y="3003550"/>
            <a:ext cx="2711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400" b="1">
                <a:solidFill>
                  <a:schemeClr val="tx1"/>
                </a:solidFill>
                <a:ea typeface="SimSun" panose="02010600030101010101" pitchFamily="2" charset="-122"/>
                <a:cs typeface="Times New Roman" panose="02020603050405020304" pitchFamily="18" charset="0"/>
              </a:rPr>
              <a:t>Whiskers on the armature of a relay</a:t>
            </a:r>
            <a:endParaRPr lang="en-US" altLang="en-US" sz="1400" b="1">
              <a:solidFill>
                <a:schemeClr val="tx1"/>
              </a:solidFill>
              <a:ea typeface="SimSun" panose="02010600030101010101" pitchFamily="2" charset="-122"/>
              <a:cs typeface="Times New Roman" panose="02020603050405020304" pitchFamily="18" charset="0"/>
            </a:endParaRPr>
          </a:p>
        </p:txBody>
      </p:sp>
      <p:sp>
        <p:nvSpPr>
          <p:cNvPr id="215049" name="Rectangle 10">
            <a:extLst>
              <a:ext uri="{FF2B5EF4-FFF2-40B4-BE49-F238E27FC236}">
                <a16:creationId xmlns:a16="http://schemas.microsoft.com/office/drawing/2014/main" id="{CBED2D76-F5BF-46A6-BFFE-6975B46596EA}"/>
              </a:ext>
            </a:extLst>
          </p:cNvPr>
          <p:cNvSpPr>
            <a:spLocks noChangeArrowheads="1"/>
          </p:cNvSpPr>
          <p:nvPr/>
        </p:nvSpPr>
        <p:spPr bwMode="auto">
          <a:xfrm>
            <a:off x="6334125" y="5478463"/>
            <a:ext cx="56626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AutoNum type="arabicPeriod"/>
            </a:pPr>
            <a:r>
              <a:rPr lang="en-US" altLang="zh-CN" sz="1000" b="1" i="1">
                <a:solidFill>
                  <a:schemeClr val="tx1"/>
                </a:solidFill>
                <a:ea typeface="SimSun" panose="02010600030101010101" pitchFamily="2" charset="-122"/>
                <a:cs typeface="Times New Roman" panose="02020603050405020304" pitchFamily="18" charset="0"/>
              </a:rPr>
              <a:t>Davy, Gordon. "Relay Failure Caused by Tin Whiskers." (2002).</a:t>
            </a:r>
          </a:p>
          <a:p>
            <a:pPr eaLnBrk="1" hangingPunct="1">
              <a:spcBef>
                <a:spcPct val="0"/>
              </a:spcBef>
              <a:buFontTx/>
              <a:buAutoNum type="arabicPeriod"/>
            </a:pPr>
            <a:r>
              <a:rPr lang="en-US" altLang="en-US" sz="1000" b="1" i="1">
                <a:solidFill>
                  <a:schemeClr val="tx1"/>
                </a:solidFill>
                <a:ea typeface="SimSun" panose="02010600030101010101" pitchFamily="2" charset="-122"/>
                <a:cs typeface="Times New Roman" panose="02020603050405020304" pitchFamily="18" charset="0"/>
              </a:rPr>
              <a:t>Sood, Bhanu, Michael Osterman, and Michael Pecht. "Tin whisker analysis of Toyota's electronic throttle controls." Circuit World 37.3 (2011): 4-9.</a:t>
            </a:r>
          </a:p>
          <a:p>
            <a:pPr eaLnBrk="1" hangingPunct="1">
              <a:spcBef>
                <a:spcPct val="0"/>
              </a:spcBef>
              <a:buFontTx/>
              <a:buAutoNum type="arabicPeriod"/>
            </a:pPr>
            <a:r>
              <a:rPr lang="en-US" altLang="en-US" sz="1000" b="1" i="1">
                <a:solidFill>
                  <a:schemeClr val="tx1"/>
                </a:solidFill>
                <a:ea typeface="SimSun" panose="02010600030101010101" pitchFamily="2" charset="-122"/>
                <a:cs typeface="Times New Roman" panose="02020603050405020304" pitchFamily="18" charset="0"/>
              </a:rPr>
              <a:t>Leidecker, H., L. Panashchenko, and J. Brusse. "Electrical failure of an accelerator pedal position sensor caused by a tin whisker and investigative techniques used for whisker detection." 5th International tin whisker symposium. 2011.</a:t>
            </a:r>
          </a:p>
        </p:txBody>
      </p:sp>
      <p:sp>
        <p:nvSpPr>
          <p:cNvPr id="215050" name="Oval 11">
            <a:extLst>
              <a:ext uri="{FF2B5EF4-FFF2-40B4-BE49-F238E27FC236}">
                <a16:creationId xmlns:a16="http://schemas.microsoft.com/office/drawing/2014/main" id="{CBA68C9E-95B9-4738-BEB3-1CF42BE3E0F6}"/>
              </a:ext>
            </a:extLst>
          </p:cNvPr>
          <p:cNvSpPr>
            <a:spLocks noChangeArrowheads="1"/>
          </p:cNvSpPr>
          <p:nvPr/>
        </p:nvSpPr>
        <p:spPr bwMode="auto">
          <a:xfrm>
            <a:off x="3113088" y="1684338"/>
            <a:ext cx="1981200" cy="762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15051" name="Text Box 12">
            <a:extLst>
              <a:ext uri="{FF2B5EF4-FFF2-40B4-BE49-F238E27FC236}">
                <a16:creationId xmlns:a16="http://schemas.microsoft.com/office/drawing/2014/main" id="{E594B54D-608B-4491-A954-291DABF4B70F}"/>
              </a:ext>
            </a:extLst>
          </p:cNvPr>
          <p:cNvSpPr txBox="1">
            <a:spLocks noChangeArrowheads="1"/>
          </p:cNvSpPr>
          <p:nvPr/>
        </p:nvSpPr>
        <p:spPr bwMode="auto">
          <a:xfrm>
            <a:off x="5021263" y="1963738"/>
            <a:ext cx="111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800" b="1">
                <a:solidFill>
                  <a:schemeClr val="tx1"/>
                </a:solidFill>
                <a:ea typeface="SimSun" panose="02010600030101010101" pitchFamily="2" charset="-122"/>
                <a:cs typeface="Times New Roman" panose="02020603050405020304" pitchFamily="18" charset="0"/>
              </a:rPr>
              <a:t>Whiskers</a:t>
            </a:r>
            <a:endParaRPr lang="en-US" altLang="en-US" sz="1800" b="1">
              <a:solidFill>
                <a:schemeClr val="tx1"/>
              </a:solidFill>
              <a:ea typeface="SimSun" panose="02010600030101010101" pitchFamily="2" charset="-122"/>
              <a:cs typeface="Times New Roman" panose="02020603050405020304" pitchFamily="18" charset="0"/>
            </a:endParaRPr>
          </a:p>
        </p:txBody>
      </p:sp>
      <p:sp>
        <p:nvSpPr>
          <p:cNvPr id="215052" name="Line 13">
            <a:extLst>
              <a:ext uri="{FF2B5EF4-FFF2-40B4-BE49-F238E27FC236}">
                <a16:creationId xmlns:a16="http://schemas.microsoft.com/office/drawing/2014/main" id="{F151DA99-F614-4BFC-95B8-7704F776CB8F}"/>
              </a:ext>
            </a:extLst>
          </p:cNvPr>
          <p:cNvSpPr>
            <a:spLocks noChangeShapeType="1"/>
          </p:cNvSpPr>
          <p:nvPr/>
        </p:nvSpPr>
        <p:spPr bwMode="auto">
          <a:xfrm flipH="1" flipV="1">
            <a:off x="4953000" y="2254250"/>
            <a:ext cx="457200" cy="76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15053" name="Picture 3">
            <a:extLst>
              <a:ext uri="{FF2B5EF4-FFF2-40B4-BE49-F238E27FC236}">
                <a16:creationId xmlns:a16="http://schemas.microsoft.com/office/drawing/2014/main" id="{72BC4178-7E4F-4C80-9AA9-B55474E56B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30338" y="4662488"/>
            <a:ext cx="17907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54" name="Picture 4">
            <a:extLst>
              <a:ext uri="{FF2B5EF4-FFF2-40B4-BE49-F238E27FC236}">
                <a16:creationId xmlns:a16="http://schemas.microsoft.com/office/drawing/2014/main" id="{6131F5E4-3FB9-42CB-9B37-D03016140EC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4888" y="3495675"/>
            <a:ext cx="230346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5" name="Text Box 9">
            <a:extLst>
              <a:ext uri="{FF2B5EF4-FFF2-40B4-BE49-F238E27FC236}">
                <a16:creationId xmlns:a16="http://schemas.microsoft.com/office/drawing/2014/main" id="{B4B3F071-EA96-4414-9783-34FBB56E25C1}"/>
              </a:ext>
            </a:extLst>
          </p:cNvPr>
          <p:cNvSpPr txBox="1">
            <a:spLocks noChangeArrowheads="1"/>
          </p:cNvSpPr>
          <p:nvPr/>
        </p:nvSpPr>
        <p:spPr bwMode="auto">
          <a:xfrm>
            <a:off x="3106738" y="5564188"/>
            <a:ext cx="31797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zh-CN" sz="1400" b="1">
                <a:solidFill>
                  <a:schemeClr val="tx1"/>
                </a:solidFill>
                <a:ea typeface="SimSun" panose="02010600030101010101" pitchFamily="2" charset="-122"/>
                <a:cs typeface="Times New Roman" panose="02020603050405020304" pitchFamily="18" charset="0"/>
              </a:rPr>
              <a:t>Tin whisker on the edge of an acceleration position sensor</a:t>
            </a:r>
          </a:p>
          <a:p>
            <a:pPr algn="ctr" eaLnBrk="1" hangingPunct="1">
              <a:spcBef>
                <a:spcPct val="0"/>
              </a:spcBef>
              <a:buFontTx/>
              <a:buNone/>
            </a:pPr>
            <a:r>
              <a:rPr lang="en-US" altLang="zh-CN" sz="1400" b="1">
                <a:solidFill>
                  <a:schemeClr val="tx1"/>
                </a:solidFill>
                <a:ea typeface="SimSun" panose="02010600030101010101" pitchFamily="2" charset="-122"/>
                <a:cs typeface="Times New Roman" panose="02020603050405020304" pitchFamily="18" charset="0"/>
              </a:rPr>
              <a:t>board connection terminal of a 2002 Toyota Camry</a:t>
            </a:r>
            <a:endParaRPr lang="en-US" altLang="en-US" sz="1400" b="1">
              <a:solidFill>
                <a:schemeClr val="tx1"/>
              </a:solidFill>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7BA7902C-E218-4279-B1E2-8EFD42EF7C29}"/>
              </a:ext>
            </a:extLst>
          </p:cNvPr>
          <p:cNvSpPr/>
          <p:nvPr/>
        </p:nvSpPr>
        <p:spPr>
          <a:xfrm>
            <a:off x="312738" y="3251200"/>
            <a:ext cx="2405062" cy="461963"/>
          </a:xfrm>
          <a:prstGeom prst="rect">
            <a:avLst/>
          </a:prstGeom>
          <a:solidFill>
            <a:schemeClr val="bg1"/>
          </a:solidFill>
        </p:spPr>
        <p:txBody>
          <a:bodyPr>
            <a:spAutoFit/>
          </a:bodyPr>
          <a:lstStyle/>
          <a:p>
            <a:pPr algn="ctr">
              <a:defRPr/>
            </a:pPr>
            <a:r>
              <a:rPr lang="en-US" sz="1200" dirty="0">
                <a:latin typeface="+mj-lt"/>
              </a:rPr>
              <a:t>Accelerator position sensor board connections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a:extLst>
              <a:ext uri="{FF2B5EF4-FFF2-40B4-BE49-F238E27FC236}">
                <a16:creationId xmlns:a16="http://schemas.microsoft.com/office/drawing/2014/main" id="{7173D9B1-3B9A-4F0D-97C5-85426444CEA9}"/>
              </a:ext>
            </a:extLst>
          </p:cNvPr>
          <p:cNvSpPr>
            <a:spLocks noGrp="1" noChangeArrowheads="1"/>
          </p:cNvSpPr>
          <p:nvPr>
            <p:ph type="title"/>
          </p:nvPr>
        </p:nvSpPr>
        <p:spPr>
          <a:xfrm>
            <a:off x="2362200" y="317500"/>
            <a:ext cx="7391400" cy="584200"/>
          </a:xfrm>
        </p:spPr>
        <p:txBody>
          <a:bodyPr>
            <a:spAutoFit/>
          </a:bodyPr>
          <a:lstStyle/>
          <a:p>
            <a:pPr eaLnBrk="1" hangingPunct="1"/>
            <a:r>
              <a:rPr lang="en-US" altLang="en-US" sz="3200">
                <a:solidFill>
                  <a:schemeClr val="tx1"/>
                </a:solidFill>
              </a:rPr>
              <a:t>Intermittent Failures Due to Black Pad</a:t>
            </a:r>
          </a:p>
        </p:txBody>
      </p:sp>
      <p:sp>
        <p:nvSpPr>
          <p:cNvPr id="217090" name="Rectangle 3">
            <a:extLst>
              <a:ext uri="{FF2B5EF4-FFF2-40B4-BE49-F238E27FC236}">
                <a16:creationId xmlns:a16="http://schemas.microsoft.com/office/drawing/2014/main" id="{1239A7B3-8CE3-4C87-8F8B-5CC4A568BD49}"/>
              </a:ext>
            </a:extLst>
          </p:cNvPr>
          <p:cNvSpPr>
            <a:spLocks noGrp="1" noChangeArrowheads="1"/>
          </p:cNvSpPr>
          <p:nvPr>
            <p:ph type="body" sz="half" idx="1"/>
          </p:nvPr>
        </p:nvSpPr>
        <p:spPr>
          <a:xfrm>
            <a:off x="6178550" y="1227138"/>
            <a:ext cx="5680075" cy="5029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5425" indent="-225425" eaLnBrk="1" hangingPunct="1">
              <a:spcBef>
                <a:spcPct val="10000"/>
              </a:spcBef>
            </a:pPr>
            <a:r>
              <a:rPr lang="en-US" altLang="en-US" sz="2400"/>
              <a:t>The ‘Black Pad’ phenomenon in Electroless Nickel over Immersion Gold (ENIG) board finish manifests itself as gray to black appearance of the solder pad coupled with either poor solderability or solder connection, which may cause intermittent electrical ‘opens.’</a:t>
            </a:r>
          </a:p>
          <a:p>
            <a:pPr marL="225425" indent="-225425" eaLnBrk="1" hangingPunct="1">
              <a:spcBef>
                <a:spcPct val="10000"/>
              </a:spcBef>
            </a:pPr>
            <a:r>
              <a:rPr lang="en-US" altLang="en-US" sz="2400"/>
              <a:t>Bulwith et al. [2002] identified numerous Ball Grid Array (BGA) package intermittent electrical open failures to be black pad related.  </a:t>
            </a:r>
          </a:p>
        </p:txBody>
      </p:sp>
      <p:grpSp>
        <p:nvGrpSpPr>
          <p:cNvPr id="217091" name="Group 4">
            <a:extLst>
              <a:ext uri="{FF2B5EF4-FFF2-40B4-BE49-F238E27FC236}">
                <a16:creationId xmlns:a16="http://schemas.microsoft.com/office/drawing/2014/main" id="{AED3EE46-2ED9-42EF-9488-3052953C92B9}"/>
              </a:ext>
            </a:extLst>
          </p:cNvPr>
          <p:cNvGrpSpPr>
            <a:grpSpLocks/>
          </p:cNvGrpSpPr>
          <p:nvPr/>
        </p:nvGrpSpPr>
        <p:grpSpPr bwMode="auto">
          <a:xfrm>
            <a:off x="635000" y="893763"/>
            <a:ext cx="5170488" cy="4787900"/>
            <a:chOff x="2784" y="624"/>
            <a:chExt cx="2736" cy="2519"/>
          </a:xfrm>
        </p:grpSpPr>
        <p:pic>
          <p:nvPicPr>
            <p:cNvPr id="217093" name="Picture 5" descr="54_003">
              <a:extLst>
                <a:ext uri="{FF2B5EF4-FFF2-40B4-BE49-F238E27FC236}">
                  <a16:creationId xmlns:a16="http://schemas.microsoft.com/office/drawing/2014/main" id="{158A8146-91EF-47B7-A0A0-43D4B9511472}"/>
                </a:ext>
              </a:extLst>
            </p:cNvPr>
            <p:cNvPicPr>
              <a:picLocks noChangeAspect="1" noChangeArrowheads="1"/>
            </p:cNvPicPr>
            <p:nvPr/>
          </p:nvPicPr>
          <p:blipFill>
            <a:blip r:embed="rId3">
              <a:lum bright="36000" contrast="48000"/>
              <a:extLst>
                <a:ext uri="{28A0092B-C50C-407E-A947-70E740481C1C}">
                  <a14:useLocalDpi xmlns:a14="http://schemas.microsoft.com/office/drawing/2010/main" val="0"/>
                </a:ext>
              </a:extLst>
            </a:blip>
            <a:srcRect/>
            <a:stretch>
              <a:fillRect/>
            </a:stretch>
          </p:blipFill>
          <p:spPr bwMode="auto">
            <a:xfrm>
              <a:off x="2784" y="624"/>
              <a:ext cx="2736" cy="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4" name="Text Box 6">
              <a:extLst>
                <a:ext uri="{FF2B5EF4-FFF2-40B4-BE49-F238E27FC236}">
                  <a16:creationId xmlns:a16="http://schemas.microsoft.com/office/drawing/2014/main" id="{76952F6B-3F20-44F4-B97C-9E3912A29EE3}"/>
                </a:ext>
              </a:extLst>
            </p:cNvPr>
            <p:cNvSpPr txBox="1">
              <a:spLocks noChangeArrowheads="1"/>
            </p:cNvSpPr>
            <p:nvPr/>
          </p:nvSpPr>
          <p:spPr bwMode="auto">
            <a:xfrm>
              <a:off x="3600" y="2400"/>
              <a:ext cx="13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a:solidFill>
                    <a:schemeClr val="bg1"/>
                  </a:solidFill>
                </a:rPr>
                <a:t>Copper Pad</a:t>
              </a:r>
            </a:p>
          </p:txBody>
        </p:sp>
        <p:sp>
          <p:nvSpPr>
            <p:cNvPr id="217095" name="Line 7">
              <a:extLst>
                <a:ext uri="{FF2B5EF4-FFF2-40B4-BE49-F238E27FC236}">
                  <a16:creationId xmlns:a16="http://schemas.microsoft.com/office/drawing/2014/main" id="{58DDABB5-5482-4A7A-B3A4-FC0AFCEEF0B7}"/>
                </a:ext>
              </a:extLst>
            </p:cNvPr>
            <p:cNvSpPr>
              <a:spLocks noChangeShapeType="1"/>
            </p:cNvSpPr>
            <p:nvPr/>
          </p:nvSpPr>
          <p:spPr bwMode="auto">
            <a:xfrm flipH="1">
              <a:off x="4224" y="1344"/>
              <a:ext cx="24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7096" name="Text Box 8">
              <a:extLst>
                <a:ext uri="{FF2B5EF4-FFF2-40B4-BE49-F238E27FC236}">
                  <a16:creationId xmlns:a16="http://schemas.microsoft.com/office/drawing/2014/main" id="{A6DE0FDB-603B-4275-B4A7-339CDC0CA69C}"/>
                </a:ext>
              </a:extLst>
            </p:cNvPr>
            <p:cNvSpPr txBox="1">
              <a:spLocks noChangeArrowheads="1"/>
            </p:cNvSpPr>
            <p:nvPr/>
          </p:nvSpPr>
          <p:spPr bwMode="auto">
            <a:xfrm>
              <a:off x="3600" y="960"/>
              <a:ext cx="13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a:solidFill>
                    <a:schemeClr val="tx1"/>
                  </a:solidFill>
                </a:rPr>
                <a:t>Black Pad</a:t>
              </a:r>
            </a:p>
          </p:txBody>
        </p:sp>
        <p:sp>
          <p:nvSpPr>
            <p:cNvPr id="217097" name="Text Box 9">
              <a:extLst>
                <a:ext uri="{FF2B5EF4-FFF2-40B4-BE49-F238E27FC236}">
                  <a16:creationId xmlns:a16="http://schemas.microsoft.com/office/drawing/2014/main" id="{0C3D5D1F-A032-4201-A445-CFCA3AE4C4D4}"/>
                </a:ext>
              </a:extLst>
            </p:cNvPr>
            <p:cNvSpPr txBox="1">
              <a:spLocks noChangeArrowheads="1"/>
            </p:cNvSpPr>
            <p:nvPr/>
          </p:nvSpPr>
          <p:spPr bwMode="auto">
            <a:xfrm>
              <a:off x="4800" y="2160"/>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400">
                  <a:solidFill>
                    <a:schemeClr val="bg1"/>
                  </a:solidFill>
                </a:rPr>
                <a:t>Nickel</a:t>
              </a:r>
            </a:p>
          </p:txBody>
        </p:sp>
        <p:sp>
          <p:nvSpPr>
            <p:cNvPr id="217098" name="Line 10">
              <a:extLst>
                <a:ext uri="{FF2B5EF4-FFF2-40B4-BE49-F238E27FC236}">
                  <a16:creationId xmlns:a16="http://schemas.microsoft.com/office/drawing/2014/main" id="{3A472FC1-2064-4269-BC7A-F089FCA3D026}"/>
                </a:ext>
              </a:extLst>
            </p:cNvPr>
            <p:cNvSpPr>
              <a:spLocks noChangeShapeType="1"/>
            </p:cNvSpPr>
            <p:nvPr/>
          </p:nvSpPr>
          <p:spPr bwMode="auto">
            <a:xfrm flipH="1" flipV="1">
              <a:off x="4512" y="2016"/>
              <a:ext cx="240" cy="33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17092" name="Rectangle 1">
            <a:extLst>
              <a:ext uri="{FF2B5EF4-FFF2-40B4-BE49-F238E27FC236}">
                <a16:creationId xmlns:a16="http://schemas.microsoft.com/office/drawing/2014/main" id="{690F3BBA-B737-4FB5-8C55-037943B4EF9E}"/>
              </a:ext>
            </a:extLst>
          </p:cNvPr>
          <p:cNvSpPr>
            <a:spLocks noChangeArrowheads="1"/>
          </p:cNvSpPr>
          <p:nvPr/>
        </p:nvSpPr>
        <p:spPr bwMode="auto">
          <a:xfrm>
            <a:off x="141288" y="5902325"/>
            <a:ext cx="1183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i="1">
                <a:solidFill>
                  <a:schemeClr val="tx1"/>
                </a:solidFill>
                <a:latin typeface="Arial" panose="020B0604020202020204" pitchFamily="34" charset="0"/>
              </a:rPr>
              <a:t>Zeng, Kejun, et al. "Root cause of black pad failure of solder joints with electroless nickel/immersion gold plating." Thermal and Thermomechanical Phenomena in Electronics Systems, 2006. ITHERM'06. The Tenth Intersociety Conference on. IEEE, 2006.</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153C7140-BB93-4E76-A001-0FC50286FC48}"/>
              </a:ext>
            </a:extLst>
          </p:cNvPr>
          <p:cNvSpPr>
            <a:spLocks noGrp="1" noChangeArrowheads="1"/>
          </p:cNvSpPr>
          <p:nvPr>
            <p:ph type="title"/>
          </p:nvPr>
        </p:nvSpPr>
        <p:spPr>
          <a:xfrm>
            <a:off x="1981200" y="1265238"/>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Non-Destructive Techniques</a:t>
            </a:r>
          </a:p>
        </p:txBody>
      </p:sp>
      <p:sp>
        <p:nvSpPr>
          <p:cNvPr id="219138" name="Rectangle 3">
            <a:extLst>
              <a:ext uri="{FF2B5EF4-FFF2-40B4-BE49-F238E27FC236}">
                <a16:creationId xmlns:a16="http://schemas.microsoft.com/office/drawing/2014/main" id="{386D9D01-13F7-42CD-85EC-55C13783FBDD}"/>
              </a:ext>
            </a:extLst>
          </p:cNvPr>
          <p:cNvSpPr>
            <a:spLocks noGrp="1" noChangeArrowheads="1"/>
          </p:cNvSpPr>
          <p:nvPr>
            <p:ph type="body" idx="1"/>
          </p:nvPr>
        </p:nvSpPr>
        <p:spPr>
          <a:xfrm>
            <a:off x="2144713" y="2738438"/>
            <a:ext cx="7913687" cy="3502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Electrical Testing</a:t>
            </a:r>
          </a:p>
          <a:p>
            <a:r>
              <a:rPr lang="en-US" altLang="en-US"/>
              <a:t>Scanning Acoustic Microscopy (SAM)</a:t>
            </a:r>
          </a:p>
          <a:p>
            <a:r>
              <a:rPr lang="en-US" altLang="en-US"/>
              <a:t>X-ray Inspection</a:t>
            </a:r>
          </a:p>
          <a:p>
            <a:r>
              <a:rPr lang="en-US" altLang="en-US"/>
              <a:t>X-ray Fluorescence (XRF)</a:t>
            </a:r>
          </a:p>
          <a:p>
            <a:r>
              <a:rPr lang="en-US" altLang="en-US"/>
              <a:t>Optical Inspection</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a:extLst>
              <a:ext uri="{FF2B5EF4-FFF2-40B4-BE49-F238E27FC236}">
                <a16:creationId xmlns:a16="http://schemas.microsoft.com/office/drawing/2014/main" id="{130331D7-119A-4DE3-9866-0050409F8AA9}"/>
              </a:ext>
            </a:extLst>
          </p:cNvPr>
          <p:cNvSpPr>
            <a:spLocks noGrp="1" noChangeArrowheads="1"/>
          </p:cNvSpPr>
          <p:nvPr>
            <p:ph type="title" idx="4294967295"/>
          </p:nvPr>
        </p:nvSpPr>
        <p:spPr>
          <a:xfrm>
            <a:off x="2514600" y="228600"/>
            <a:ext cx="7793038" cy="1143000"/>
          </a:xfrm>
        </p:spPr>
        <p:txBody>
          <a:bodyPr/>
          <a:lstStyle/>
          <a:p>
            <a:r>
              <a:rPr lang="en-US" altLang="en-US"/>
              <a:t>Electronic Testing Equipment </a:t>
            </a:r>
          </a:p>
        </p:txBody>
      </p:sp>
      <p:sp>
        <p:nvSpPr>
          <p:cNvPr id="220162" name="Rectangle 3">
            <a:extLst>
              <a:ext uri="{FF2B5EF4-FFF2-40B4-BE49-F238E27FC236}">
                <a16:creationId xmlns:a16="http://schemas.microsoft.com/office/drawing/2014/main" id="{AB4184F1-CA8C-432A-A129-4A5148A6F1D2}"/>
              </a:ext>
            </a:extLst>
          </p:cNvPr>
          <p:cNvSpPr>
            <a:spLocks noChangeArrowheads="1"/>
          </p:cNvSpPr>
          <p:nvPr>
            <p:ph type="body" idx="4294967295"/>
          </p:nvPr>
        </p:nvSpPr>
        <p:spPr>
          <a:xfrm>
            <a:off x="2209800" y="1295400"/>
            <a:ext cx="7772400" cy="4953000"/>
          </a:xfrm>
          <a:solidFill>
            <a:srgbClr val="FFFFFF"/>
          </a:solidFill>
        </p:spPr>
        <p:txBody>
          <a:bodyPr/>
          <a:lstStyle/>
          <a:p>
            <a:r>
              <a:rPr lang="en-US" altLang="en-US"/>
              <a:t>Digital meters</a:t>
            </a:r>
          </a:p>
          <a:p>
            <a:pPr lvl="1"/>
            <a:r>
              <a:rPr lang="en-US" altLang="en-US" sz="2800"/>
              <a:t>Multimeters</a:t>
            </a:r>
          </a:p>
          <a:p>
            <a:pPr lvl="1"/>
            <a:r>
              <a:rPr lang="en-US" altLang="en-US" sz="2800"/>
              <a:t>Specialized parametric meters, such as LCRs, high resistance meters, etc.</a:t>
            </a:r>
          </a:p>
          <a:p>
            <a:r>
              <a:rPr lang="en-US" altLang="en-US"/>
              <a:t>Oscilloscopes, Spectrum Analyzers</a:t>
            </a:r>
          </a:p>
          <a:p>
            <a:r>
              <a:rPr lang="en-US" altLang="en-US"/>
              <a:t>Curve tracer/Parameter Analyzers</a:t>
            </a:r>
          </a:p>
          <a:p>
            <a:r>
              <a:rPr lang="en-US" altLang="en-US"/>
              <a:t>Time Domain Reflectometers</a:t>
            </a:r>
          </a:p>
          <a:p>
            <a:r>
              <a:rPr lang="en-US" altLang="en-US"/>
              <a:t>Automated Test Equipment (ATE)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a:extLst>
              <a:ext uri="{FF2B5EF4-FFF2-40B4-BE49-F238E27FC236}">
                <a16:creationId xmlns:a16="http://schemas.microsoft.com/office/drawing/2014/main" id="{F20D30A2-FCF4-409A-86C9-808874EF9076}"/>
              </a:ext>
            </a:extLst>
          </p:cNvPr>
          <p:cNvSpPr>
            <a:spLocks noGrp="1" noChangeArrowheads="1"/>
          </p:cNvSpPr>
          <p:nvPr>
            <p:ph type="title" idx="4294967295"/>
          </p:nvPr>
        </p:nvSpPr>
        <p:spPr>
          <a:xfrm>
            <a:off x="2514600" y="304800"/>
            <a:ext cx="7793038" cy="1143000"/>
          </a:xfrm>
        </p:spPr>
        <p:txBody>
          <a:bodyPr/>
          <a:lstStyle/>
          <a:p>
            <a:r>
              <a:rPr lang="en-US" altLang="en-US"/>
              <a:t>Automated PCB Test Equipment</a:t>
            </a:r>
          </a:p>
        </p:txBody>
      </p:sp>
      <p:sp>
        <p:nvSpPr>
          <p:cNvPr id="222210" name="Rectangle 3">
            <a:extLst>
              <a:ext uri="{FF2B5EF4-FFF2-40B4-BE49-F238E27FC236}">
                <a16:creationId xmlns:a16="http://schemas.microsoft.com/office/drawing/2014/main" id="{859BCA4D-E288-4671-81D9-A56A0BF83E20}"/>
              </a:ext>
            </a:extLst>
          </p:cNvPr>
          <p:cNvSpPr>
            <a:spLocks noChangeArrowheads="1"/>
          </p:cNvSpPr>
          <p:nvPr>
            <p:ph type="body" idx="4294967295"/>
          </p:nvPr>
        </p:nvSpPr>
        <p:spPr>
          <a:xfrm>
            <a:off x="392113" y="1230313"/>
            <a:ext cx="11461750" cy="5159375"/>
          </a:xfrm>
          <a:solidFill>
            <a:srgbClr val="FFFFFF"/>
          </a:solidFill>
        </p:spPr>
        <p:txBody>
          <a:bodyPr/>
          <a:lstStyle/>
          <a:p>
            <a:pPr>
              <a:lnSpc>
                <a:spcPct val="150000"/>
              </a:lnSpc>
            </a:pPr>
            <a:r>
              <a:rPr lang="en-US" altLang="en-US" sz="2400">
                <a:cs typeface="Times New Roman" panose="02020603050405020304" pitchFamily="18" charset="0"/>
              </a:rPr>
              <a:t>Dedicated Wired Grid – test probes wired to the grid. High cost. </a:t>
            </a:r>
          </a:p>
          <a:p>
            <a:pPr>
              <a:lnSpc>
                <a:spcPct val="150000"/>
              </a:lnSpc>
            </a:pPr>
            <a:r>
              <a:rPr lang="en-US" altLang="en-US" sz="2400">
                <a:cs typeface="Times New Roman" panose="02020603050405020304" pitchFamily="18" charset="0"/>
              </a:rPr>
              <a:t>Universal Grid (“Bed of Nails”) –Low cost, reusable. Spring loaded or rigid test probes in mechanical contact to the grid.</a:t>
            </a:r>
          </a:p>
          <a:p>
            <a:pPr>
              <a:lnSpc>
                <a:spcPct val="150000"/>
              </a:lnSpc>
            </a:pPr>
            <a:r>
              <a:rPr lang="en-US" altLang="en-US" sz="2400">
                <a:cs typeface="Times New Roman" panose="02020603050405020304" pitchFamily="18" charset="0"/>
              </a:rPr>
              <a:t>Flying Probe or Fixtureless System with moveable single or double probes. Expensive. Empirical techniques applied on capacitance /impedance data to determine a good board. Good for micro products. Issues with pad damage.</a:t>
            </a:r>
          </a:p>
          <a:p>
            <a:pPr>
              <a:lnSpc>
                <a:spcPct val="150000"/>
              </a:lnSpc>
              <a:buFontTx/>
              <a:buNone/>
            </a:pPr>
            <a:endParaRPr lang="en-US" altLang="en-US" sz="24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a:extLst>
              <a:ext uri="{FF2B5EF4-FFF2-40B4-BE49-F238E27FC236}">
                <a16:creationId xmlns:a16="http://schemas.microsoft.com/office/drawing/2014/main" id="{108F4BB3-91ED-4C0A-8B97-80F60F436560}"/>
              </a:ext>
            </a:extLst>
          </p:cNvPr>
          <p:cNvSpPr>
            <a:spLocks noGrp="1" noChangeArrowheads="1"/>
          </p:cNvSpPr>
          <p:nvPr>
            <p:ph type="title"/>
          </p:nvPr>
        </p:nvSpPr>
        <p:spPr/>
        <p:txBody>
          <a:bodyPr/>
          <a:lstStyle/>
          <a:p>
            <a:r>
              <a:rPr lang="en-US" altLang="en-US"/>
              <a:t>C-SAM Common Applications</a:t>
            </a:r>
          </a:p>
        </p:txBody>
      </p:sp>
      <p:pic>
        <p:nvPicPr>
          <p:cNvPr id="223234" name="Picture 3">
            <a:extLst>
              <a:ext uri="{FF2B5EF4-FFF2-40B4-BE49-F238E27FC236}">
                <a16:creationId xmlns:a16="http://schemas.microsoft.com/office/drawing/2014/main" id="{F1BFFFBF-16B8-4604-AA06-A795702A75A8}"/>
              </a:ext>
            </a:extLst>
          </p:cNvPr>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2514600" y="925513"/>
            <a:ext cx="19812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4">
            <a:extLst>
              <a:ext uri="{FF2B5EF4-FFF2-40B4-BE49-F238E27FC236}">
                <a16:creationId xmlns:a16="http://schemas.microsoft.com/office/drawing/2014/main" id="{2BC460ED-7B8E-41B0-B90E-BBC71E16A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668713"/>
            <a:ext cx="20574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5">
            <a:extLst>
              <a:ext uri="{FF2B5EF4-FFF2-40B4-BE49-F238E27FC236}">
                <a16:creationId xmlns:a16="http://schemas.microsoft.com/office/drawing/2014/main" id="{41D09FF2-A2F1-484E-A233-52246A7DDCC3}"/>
              </a:ext>
            </a:extLst>
          </p:cNvPr>
          <p:cNvSpPr>
            <a:spLocks noChangeArrowheads="1"/>
          </p:cNvSpPr>
          <p:nvPr/>
        </p:nvSpPr>
        <p:spPr bwMode="auto">
          <a:xfrm>
            <a:off x="7772400" y="5649913"/>
            <a:ext cx="225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latin typeface="Arial" panose="020B0604020202020204" pitchFamily="34" charset="0"/>
              </a:rPr>
              <a:t>Die Attach Voids</a:t>
            </a:r>
          </a:p>
        </p:txBody>
      </p:sp>
      <p:pic>
        <p:nvPicPr>
          <p:cNvPr id="223237" name="Picture 6">
            <a:extLst>
              <a:ext uri="{FF2B5EF4-FFF2-40B4-BE49-F238E27FC236}">
                <a16:creationId xmlns:a16="http://schemas.microsoft.com/office/drawing/2014/main" id="{878C22D3-8881-4336-9192-6001067E4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668713"/>
            <a:ext cx="202882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8" name="Rectangle 7">
            <a:extLst>
              <a:ext uri="{FF2B5EF4-FFF2-40B4-BE49-F238E27FC236}">
                <a16:creationId xmlns:a16="http://schemas.microsoft.com/office/drawing/2014/main" id="{95874E12-1C15-4181-A049-7E576BCB19BE}"/>
              </a:ext>
            </a:extLst>
          </p:cNvPr>
          <p:cNvSpPr>
            <a:spLocks noChangeArrowheads="1"/>
          </p:cNvSpPr>
          <p:nvPr/>
        </p:nvSpPr>
        <p:spPr bwMode="auto">
          <a:xfrm>
            <a:off x="2286000" y="5649913"/>
            <a:ext cx="225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latin typeface="Arial" panose="020B0604020202020204" pitchFamily="34" charset="0"/>
              </a:rPr>
              <a:t>Die Tilt, B-Scan</a:t>
            </a:r>
          </a:p>
        </p:txBody>
      </p:sp>
      <p:sp>
        <p:nvSpPr>
          <p:cNvPr id="223239" name="Rectangle 8">
            <a:extLst>
              <a:ext uri="{FF2B5EF4-FFF2-40B4-BE49-F238E27FC236}">
                <a16:creationId xmlns:a16="http://schemas.microsoft.com/office/drawing/2014/main" id="{83294D5A-508A-49B7-A5F5-4B9ED4A2C28F}"/>
              </a:ext>
            </a:extLst>
          </p:cNvPr>
          <p:cNvSpPr>
            <a:spLocks noChangeArrowheads="1"/>
          </p:cNvSpPr>
          <p:nvPr/>
        </p:nvSpPr>
        <p:spPr bwMode="auto">
          <a:xfrm>
            <a:off x="4724400" y="5573713"/>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latin typeface="Arial" panose="020B0604020202020204" pitchFamily="34" charset="0"/>
              </a:rPr>
              <a:t>Die Pad delamination</a:t>
            </a:r>
          </a:p>
        </p:txBody>
      </p:sp>
      <p:sp>
        <p:nvSpPr>
          <p:cNvPr id="223240" name="Rectangle 9">
            <a:extLst>
              <a:ext uri="{FF2B5EF4-FFF2-40B4-BE49-F238E27FC236}">
                <a16:creationId xmlns:a16="http://schemas.microsoft.com/office/drawing/2014/main" id="{A3AFCB49-08E2-49CA-BAA0-D3B621891777}"/>
              </a:ext>
            </a:extLst>
          </p:cNvPr>
          <p:cNvSpPr>
            <a:spLocks noChangeArrowheads="1"/>
          </p:cNvSpPr>
          <p:nvPr/>
        </p:nvSpPr>
        <p:spPr bwMode="auto">
          <a:xfrm>
            <a:off x="4572000" y="2906713"/>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latin typeface="Arial" panose="020B0604020202020204" pitchFamily="34" charset="0"/>
              </a:rPr>
              <a:t>Mold compound voids</a:t>
            </a:r>
          </a:p>
        </p:txBody>
      </p:sp>
      <p:sp>
        <p:nvSpPr>
          <p:cNvPr id="223241" name="Text Box 10">
            <a:extLst>
              <a:ext uri="{FF2B5EF4-FFF2-40B4-BE49-F238E27FC236}">
                <a16:creationId xmlns:a16="http://schemas.microsoft.com/office/drawing/2014/main" id="{BAD17A60-2D37-40C1-9858-0AAAA2D9D30B}"/>
              </a:ext>
            </a:extLst>
          </p:cNvPr>
          <p:cNvSpPr txBox="1">
            <a:spLocks noChangeArrowheads="1"/>
          </p:cNvSpPr>
          <p:nvPr/>
        </p:nvSpPr>
        <p:spPr bwMode="auto">
          <a:xfrm>
            <a:off x="2438400" y="2830513"/>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800" b="1">
                <a:solidFill>
                  <a:schemeClr val="tx1"/>
                </a:solidFill>
                <a:latin typeface="Arial" panose="020B0604020202020204" pitchFamily="34" charset="0"/>
              </a:rPr>
              <a:t>Die Top Delamination</a:t>
            </a:r>
            <a:endParaRPr lang="en-US" altLang="en-US" sz="1800">
              <a:solidFill>
                <a:schemeClr val="tx1"/>
              </a:solidFill>
              <a:latin typeface="Arial" panose="020B0604020202020204" pitchFamily="34" charset="0"/>
            </a:endParaRPr>
          </a:p>
        </p:txBody>
      </p:sp>
      <p:pic>
        <p:nvPicPr>
          <p:cNvPr id="223242" name="Picture 11">
            <a:extLst>
              <a:ext uri="{FF2B5EF4-FFF2-40B4-BE49-F238E27FC236}">
                <a16:creationId xmlns:a16="http://schemas.microsoft.com/office/drawing/2014/main" id="{D73A6FC8-EBA5-4E1C-818D-B884C3D5E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16313"/>
            <a:ext cx="2030413"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3" name="Picture 12">
            <a:extLst>
              <a:ext uri="{FF2B5EF4-FFF2-40B4-BE49-F238E27FC236}">
                <a16:creationId xmlns:a16="http://schemas.microsoft.com/office/drawing/2014/main" id="{651872C8-9255-48F9-B0B9-8314E2ADD845}"/>
              </a:ext>
            </a:extLst>
          </p:cNvPr>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5181600" y="849313"/>
            <a:ext cx="19335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3244" name="Object 13">
            <a:extLst>
              <a:ext uri="{FF2B5EF4-FFF2-40B4-BE49-F238E27FC236}">
                <a16:creationId xmlns:a16="http://schemas.microsoft.com/office/drawing/2014/main" id="{D14269DB-B710-49B4-B0C6-AD16E36E8933}"/>
              </a:ext>
            </a:extLst>
          </p:cNvPr>
          <p:cNvGraphicFramePr>
            <a:graphicFrameLocks/>
          </p:cNvGraphicFramePr>
          <p:nvPr/>
        </p:nvGraphicFramePr>
        <p:xfrm>
          <a:off x="7772400" y="847725"/>
          <a:ext cx="2055813" cy="1981200"/>
        </p:xfrm>
        <a:graphic>
          <a:graphicData uri="http://schemas.openxmlformats.org/presentationml/2006/ole">
            <mc:AlternateContent xmlns:mc="http://schemas.openxmlformats.org/markup-compatibility/2006">
              <mc:Choice xmlns:v="urn:schemas-microsoft-com:vml" Requires="v">
                <p:oleObj spid="_x0000_s223247" name="Bitmap Image" r:id="rId8" imgW="7856777" imgH="5905169" progId="Paint.Picture">
                  <p:embed/>
                </p:oleObj>
              </mc:Choice>
              <mc:Fallback>
                <p:oleObj name="Bitmap Image" r:id="rId8" imgW="7856777" imgH="5905169" progId="Paint.Picture">
                  <p:embed/>
                  <p:pic>
                    <p:nvPicPr>
                      <p:cNvPr id="0" name="Object 13"/>
                      <p:cNvPicPr>
                        <a:picLocks noChangeArrowheads="1"/>
                      </p:cNvPicPr>
                      <p:nvPr/>
                    </p:nvPicPr>
                    <p:blipFill>
                      <a:blip r:embed="rId9">
                        <a:lum bright="10000"/>
                        <a:extLst>
                          <a:ext uri="{28A0092B-C50C-407E-A947-70E740481C1C}">
                            <a14:useLocalDpi xmlns:a14="http://schemas.microsoft.com/office/drawing/2010/main" val="0"/>
                          </a:ext>
                        </a:extLst>
                      </a:blip>
                      <a:srcRect l="19203" t="7898" r="18854" b="30815"/>
                      <a:stretch>
                        <a:fillRect/>
                      </a:stretch>
                    </p:blipFill>
                    <p:spPr bwMode="auto">
                      <a:xfrm>
                        <a:off x="7772400" y="847725"/>
                        <a:ext cx="205581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23245" name="Rectangle 14">
            <a:extLst>
              <a:ext uri="{FF2B5EF4-FFF2-40B4-BE49-F238E27FC236}">
                <a16:creationId xmlns:a16="http://schemas.microsoft.com/office/drawing/2014/main" id="{A8AA5413-C15E-4C89-8790-E67111715165}"/>
              </a:ext>
            </a:extLst>
          </p:cNvPr>
          <p:cNvSpPr>
            <a:spLocks noChangeArrowheads="1"/>
          </p:cNvSpPr>
          <p:nvPr/>
        </p:nvSpPr>
        <p:spPr bwMode="auto">
          <a:xfrm>
            <a:off x="7620000" y="2906713"/>
            <a:ext cx="2254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solidFill>
                  <a:schemeClr val="tx1"/>
                </a:solidFill>
                <a:latin typeface="Arial" panose="020B0604020202020204" pitchFamily="34" charset="0"/>
              </a:rPr>
              <a:t>Flip Chip Underfill  Voids</a:t>
            </a:r>
          </a:p>
        </p:txBody>
      </p:sp>
      <p:sp>
        <p:nvSpPr>
          <p:cNvPr id="223246" name="Rectangle 1">
            <a:extLst>
              <a:ext uri="{FF2B5EF4-FFF2-40B4-BE49-F238E27FC236}">
                <a16:creationId xmlns:a16="http://schemas.microsoft.com/office/drawing/2014/main" id="{6F0D38DE-7E10-4D6F-B9D2-6A8DAA7D4E18}"/>
              </a:ext>
            </a:extLst>
          </p:cNvPr>
          <p:cNvSpPr>
            <a:spLocks noChangeArrowheads="1"/>
          </p:cNvSpPr>
          <p:nvPr/>
        </p:nvSpPr>
        <p:spPr bwMode="auto">
          <a:xfrm>
            <a:off x="206375" y="6010275"/>
            <a:ext cx="11866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i="1">
                <a:solidFill>
                  <a:schemeClr val="tx1"/>
                </a:solidFill>
                <a:latin typeface="Arial" panose="020B0604020202020204" pitchFamily="34" charset="0"/>
              </a:rPr>
              <a:t>Ref: Moore, T. M. "Identification of package defects in plastic-packaged surface-mount ICs by scanning acoustic microscopy." ISTFA 89 (1989): 61-67 and Briggs, Andrew, ed. Advances in acoustic microscopy. Vol. 1. Springer Science &amp; Business Media, 2013.</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a:extLst>
              <a:ext uri="{FF2B5EF4-FFF2-40B4-BE49-F238E27FC236}">
                <a16:creationId xmlns:a16="http://schemas.microsoft.com/office/drawing/2014/main" id="{A3FDE090-D739-41B4-B7B6-9607A51854D6}"/>
              </a:ext>
            </a:extLst>
          </p:cNvPr>
          <p:cNvSpPr txBox="1">
            <a:spLocks noChangeArrowheads="1"/>
          </p:cNvSpPr>
          <p:nvPr/>
        </p:nvSpPr>
        <p:spPr bwMode="auto">
          <a:xfrm>
            <a:off x="466725" y="1247775"/>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solidFill>
                  <a:schemeClr val="tx1"/>
                </a:solidFill>
              </a:rPr>
              <a:t>A-Scan: Raw ultrasonic data.  It is the received RF signal from a single point (in x,y).</a:t>
            </a:r>
          </a:p>
        </p:txBody>
      </p:sp>
      <p:pic>
        <p:nvPicPr>
          <p:cNvPr id="224258" name="Picture 3">
            <a:extLst>
              <a:ext uri="{FF2B5EF4-FFF2-40B4-BE49-F238E27FC236}">
                <a16:creationId xmlns:a16="http://schemas.microsoft.com/office/drawing/2014/main" id="{0A164BCC-0104-4DEA-9115-4AF49B06AFCA}"/>
              </a:ext>
            </a:extLst>
          </p:cNvPr>
          <p:cNvPicPr>
            <a:picLocks noChangeArrowheads="1"/>
          </p:cNvPicPr>
          <p:nvPr/>
        </p:nvPicPr>
        <p:blipFill>
          <a:blip r:embed="rId3">
            <a:lum bright="14000"/>
            <a:extLst>
              <a:ext uri="{28A0092B-C50C-407E-A947-70E740481C1C}">
                <a14:useLocalDpi xmlns:a14="http://schemas.microsoft.com/office/drawing/2010/main" val="0"/>
              </a:ext>
            </a:extLst>
          </a:blip>
          <a:srcRect l="23732" t="18748" r="30763" b="20624"/>
          <a:stretch>
            <a:fillRect/>
          </a:stretch>
        </p:blipFill>
        <p:spPr bwMode="auto">
          <a:xfrm>
            <a:off x="6105525" y="4752975"/>
            <a:ext cx="16002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4">
            <a:extLst>
              <a:ext uri="{FF2B5EF4-FFF2-40B4-BE49-F238E27FC236}">
                <a16:creationId xmlns:a16="http://schemas.microsoft.com/office/drawing/2014/main" id="{8171250D-E6B6-4C04-909B-E4FCF7180A7A}"/>
              </a:ext>
            </a:extLst>
          </p:cNvPr>
          <p:cNvPicPr>
            <a:picLocks noChangeAspect="1" noChangeArrowheads="1"/>
          </p:cNvPicPr>
          <p:nvPr/>
        </p:nvPicPr>
        <p:blipFill>
          <a:blip r:embed="rId4">
            <a:lum bright="4000"/>
            <a:extLst>
              <a:ext uri="{28A0092B-C50C-407E-A947-70E740481C1C}">
                <a14:useLocalDpi xmlns:a14="http://schemas.microsoft.com/office/drawing/2010/main" val="0"/>
              </a:ext>
            </a:extLst>
          </a:blip>
          <a:srcRect/>
          <a:stretch>
            <a:fillRect/>
          </a:stretch>
        </p:blipFill>
        <p:spPr bwMode="auto">
          <a:xfrm>
            <a:off x="5572125" y="1095375"/>
            <a:ext cx="2743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5">
            <a:extLst>
              <a:ext uri="{FF2B5EF4-FFF2-40B4-BE49-F238E27FC236}">
                <a16:creationId xmlns:a16="http://schemas.microsoft.com/office/drawing/2014/main" id="{15DF0F35-87EB-449C-B647-3CB5157510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925" y="2771775"/>
            <a:ext cx="20574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 Box 6">
            <a:extLst>
              <a:ext uri="{FF2B5EF4-FFF2-40B4-BE49-F238E27FC236}">
                <a16:creationId xmlns:a16="http://schemas.microsoft.com/office/drawing/2014/main" id="{5D7C8D0F-56FA-4E0D-91D3-CC5031C34AE3}"/>
              </a:ext>
            </a:extLst>
          </p:cNvPr>
          <p:cNvSpPr txBox="1">
            <a:spLocks noChangeArrowheads="1"/>
          </p:cNvSpPr>
          <p:nvPr/>
        </p:nvSpPr>
        <p:spPr bwMode="auto">
          <a:xfrm>
            <a:off x="542925" y="5210175"/>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solidFill>
                  <a:schemeClr val="tx1"/>
                </a:solidFill>
              </a:rPr>
              <a:t>C-Scan: Data from a specified depth over the entire scan area. (Horizontal cross-section).</a:t>
            </a:r>
          </a:p>
        </p:txBody>
      </p:sp>
      <p:sp>
        <p:nvSpPr>
          <p:cNvPr id="224262" name="Text Box 7">
            <a:extLst>
              <a:ext uri="{FF2B5EF4-FFF2-40B4-BE49-F238E27FC236}">
                <a16:creationId xmlns:a16="http://schemas.microsoft.com/office/drawing/2014/main" id="{8AA768BE-C88F-4F1B-8E55-4B4E95A6A6A2}"/>
              </a:ext>
            </a:extLst>
          </p:cNvPr>
          <p:cNvSpPr txBox="1">
            <a:spLocks noChangeArrowheads="1"/>
          </p:cNvSpPr>
          <p:nvPr/>
        </p:nvSpPr>
        <p:spPr bwMode="auto">
          <a:xfrm>
            <a:off x="466725" y="3457575"/>
            <a:ext cx="563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solidFill>
                  <a:schemeClr val="tx1"/>
                </a:solidFill>
              </a:rPr>
              <a:t>B-Scan: Line of A-scans.  (Vertical cross-section)</a:t>
            </a:r>
          </a:p>
        </p:txBody>
      </p:sp>
      <p:sp>
        <p:nvSpPr>
          <p:cNvPr id="224263" name="Rectangle 8">
            <a:extLst>
              <a:ext uri="{FF2B5EF4-FFF2-40B4-BE49-F238E27FC236}">
                <a16:creationId xmlns:a16="http://schemas.microsoft.com/office/drawing/2014/main" id="{CA9787E9-F4CC-459E-8BCD-1B00645B6418}"/>
              </a:ext>
            </a:extLst>
          </p:cNvPr>
          <p:cNvSpPr>
            <a:spLocks noChangeArrowheads="1"/>
          </p:cNvSpPr>
          <p:nvPr/>
        </p:nvSpPr>
        <p:spPr bwMode="auto">
          <a:xfrm>
            <a:off x="1828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a:solidFill>
                  <a:schemeClr val="tx1"/>
                </a:solidFill>
              </a:rPr>
              <a:t>Scanning Acoustic Modes</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a:extLst>
              <a:ext uri="{FF2B5EF4-FFF2-40B4-BE49-F238E27FC236}">
                <a16:creationId xmlns:a16="http://schemas.microsoft.com/office/drawing/2014/main" id="{594E0933-6960-4D95-98B0-99F2DE684BA6}"/>
              </a:ext>
            </a:extLst>
          </p:cNvPr>
          <p:cNvSpPr txBox="1">
            <a:spLocks noChangeArrowheads="1"/>
          </p:cNvSpPr>
          <p:nvPr/>
        </p:nvSpPr>
        <p:spPr bwMode="auto">
          <a:xfrm>
            <a:off x="1524000" y="3238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solidFill>
                  <a:schemeClr val="tx1"/>
                </a:solidFill>
              </a:rPr>
              <a:t>C-SAM Limitations of the Techniques</a:t>
            </a:r>
          </a:p>
        </p:txBody>
      </p:sp>
      <p:sp>
        <p:nvSpPr>
          <p:cNvPr id="226306" name="Text Box 3">
            <a:extLst>
              <a:ext uri="{FF2B5EF4-FFF2-40B4-BE49-F238E27FC236}">
                <a16:creationId xmlns:a16="http://schemas.microsoft.com/office/drawing/2014/main" id="{F689A0C0-178A-48E7-AE59-415F12B04DA6}"/>
              </a:ext>
            </a:extLst>
          </p:cNvPr>
          <p:cNvSpPr txBox="1">
            <a:spLocks noChangeArrowheads="1"/>
          </p:cNvSpPr>
          <p:nvPr/>
        </p:nvSpPr>
        <p:spPr bwMode="auto">
          <a:xfrm>
            <a:off x="1676400" y="990600"/>
            <a:ext cx="8839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8125" indent="-2381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pPr>
            <a:r>
              <a:rPr lang="en-US" altLang="en-US" sz="2400">
                <a:solidFill>
                  <a:schemeClr val="tx1"/>
                </a:solidFill>
              </a:rPr>
              <a:t>Materials and interfaces of interest have to be flat (i.e., not useful on solder balls or joints unless at flat interconnection sites.</a:t>
            </a:r>
          </a:p>
          <a:p>
            <a:pPr algn="just" eaLnBrk="1" hangingPunct="1">
              <a:spcBef>
                <a:spcPct val="0"/>
              </a:spcBef>
            </a:pPr>
            <a:r>
              <a:rPr lang="en-US" altLang="en-US" sz="2400">
                <a:solidFill>
                  <a:schemeClr val="tx1"/>
                </a:solidFill>
              </a:rPr>
              <a:t>Materials have to be relatively homogeneous (not practical for PWB internal examination, hence not applicable for BGAs on PWB substrates, but allowable for BGAs on ceramic).</a:t>
            </a:r>
          </a:p>
          <a:p>
            <a:pPr algn="just" eaLnBrk="1" hangingPunct="1">
              <a:spcBef>
                <a:spcPct val="0"/>
              </a:spcBef>
            </a:pPr>
            <a:r>
              <a:rPr lang="en-US" altLang="en-US" sz="2400">
                <a:solidFill>
                  <a:schemeClr val="tx1"/>
                </a:solidFill>
              </a:rPr>
              <a:t>Metals tend to interfere with the acoustic signal (i.e., unable to examine underneath of metal layers such as a copper die paddle or an aluminum heat sink.  The copper metallization on PWBs is another hindrance for their internal examination).</a:t>
            </a:r>
          </a:p>
          <a:p>
            <a:pPr algn="just" eaLnBrk="1" hangingPunct="1">
              <a:spcBef>
                <a:spcPct val="0"/>
              </a:spcBef>
            </a:pPr>
            <a:r>
              <a:rPr lang="en-US" altLang="en-US" sz="2400">
                <a:solidFill>
                  <a:schemeClr val="tx1"/>
                </a:solidFill>
              </a:rPr>
              <a:t>Operator needs to be highly skilled to correctly acquire and interpret data.</a:t>
            </a:r>
          </a:p>
          <a:p>
            <a:pPr algn="just" eaLnBrk="1" hangingPunct="1">
              <a:spcBef>
                <a:spcPct val="0"/>
              </a:spcBef>
            </a:pPr>
            <a:r>
              <a:rPr lang="en-US" altLang="en-US" sz="2400">
                <a:solidFill>
                  <a:schemeClr val="tx1"/>
                </a:solidFill>
              </a:rPr>
              <a:t>Since resolution and penetration depth are inversely related, a trade off must be made.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a:extLst>
              <a:ext uri="{FF2B5EF4-FFF2-40B4-BE49-F238E27FC236}">
                <a16:creationId xmlns:a16="http://schemas.microsoft.com/office/drawing/2014/main" id="{DAE09A91-82ED-4CFC-85A2-453FF8C12C52}"/>
              </a:ext>
            </a:extLst>
          </p:cNvPr>
          <p:cNvSpPr>
            <a:spLocks noGrp="1" noChangeArrowheads="1"/>
          </p:cNvSpPr>
          <p:nvPr>
            <p:ph type="title"/>
          </p:nvPr>
        </p:nvSpPr>
        <p:spPr>
          <a:xfrm>
            <a:off x="642938" y="180975"/>
            <a:ext cx="11301412" cy="547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X-ray Radiography - Applications and Examples</a:t>
            </a:r>
          </a:p>
        </p:txBody>
      </p:sp>
      <p:sp>
        <p:nvSpPr>
          <p:cNvPr id="227330" name="Text Box 3">
            <a:extLst>
              <a:ext uri="{FF2B5EF4-FFF2-40B4-BE49-F238E27FC236}">
                <a16:creationId xmlns:a16="http://schemas.microsoft.com/office/drawing/2014/main" id="{7241AC50-68D3-4386-8968-F3FC09EFD35A}"/>
              </a:ext>
            </a:extLst>
          </p:cNvPr>
          <p:cNvSpPr txBox="1">
            <a:spLocks noChangeArrowheads="1"/>
          </p:cNvSpPr>
          <p:nvPr/>
        </p:nvSpPr>
        <p:spPr bwMode="auto">
          <a:xfrm>
            <a:off x="271463" y="1012825"/>
            <a:ext cx="51244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000">
                <a:solidFill>
                  <a:schemeClr val="tx1"/>
                </a:solidFill>
                <a:cs typeface="Times New Roman" panose="02020603050405020304" pitchFamily="18" charset="0"/>
              </a:rPr>
              <a:t>Typical applications include: </a:t>
            </a:r>
          </a:p>
          <a:p>
            <a:pPr eaLnBrk="1" hangingPunct="1">
              <a:spcBef>
                <a:spcPct val="0"/>
              </a:spcBef>
              <a:buFontTx/>
              <a:buNone/>
            </a:pPr>
            <a:endParaRPr lang="en-US" altLang="en-US" sz="2000">
              <a:solidFill>
                <a:schemeClr val="tx1"/>
              </a:solidFill>
              <a:cs typeface="Times New Roman" panose="02020603050405020304" pitchFamily="18" charset="0"/>
            </a:endParaRPr>
          </a:p>
          <a:p>
            <a:pPr eaLnBrk="1" hangingPunct="1">
              <a:spcBef>
                <a:spcPct val="0"/>
              </a:spcBef>
            </a:pPr>
            <a:r>
              <a:rPr lang="en-US" altLang="en-US" sz="2000">
                <a:solidFill>
                  <a:schemeClr val="tx1"/>
                </a:solidFill>
                <a:cs typeface="Times New Roman" panose="02020603050405020304" pitchFamily="18" charset="0"/>
              </a:rPr>
              <a:t>Internal structures of electronic devices </a:t>
            </a:r>
          </a:p>
          <a:p>
            <a:pPr eaLnBrk="1" hangingPunct="1">
              <a:spcBef>
                <a:spcPct val="0"/>
              </a:spcBef>
            </a:pPr>
            <a:r>
              <a:rPr lang="en-US" altLang="en-US" sz="2000">
                <a:solidFill>
                  <a:schemeClr val="tx1"/>
                </a:solidFill>
                <a:cs typeface="Times New Roman" panose="02020603050405020304" pitchFamily="18" charset="0"/>
              </a:rPr>
              <a:t>Connection techniques (Flip Chip, µBGA, BGA, MCM, COB) </a:t>
            </a:r>
          </a:p>
          <a:p>
            <a:pPr eaLnBrk="1" hangingPunct="1">
              <a:spcBef>
                <a:spcPct val="0"/>
              </a:spcBef>
            </a:pPr>
            <a:r>
              <a:rPr lang="en-US" altLang="en-US" sz="2000">
                <a:solidFill>
                  <a:schemeClr val="tx1"/>
                </a:solidFill>
                <a:cs typeface="Times New Roman" panose="02020603050405020304" pitchFamily="18" charset="0"/>
              </a:rPr>
              <a:t>Inner layers of PCBs</a:t>
            </a:r>
          </a:p>
          <a:p>
            <a:pPr eaLnBrk="1" hangingPunct="1">
              <a:spcBef>
                <a:spcPct val="0"/>
              </a:spcBef>
              <a:buFontTx/>
              <a:buNone/>
            </a:pPr>
            <a:r>
              <a:rPr lang="en-US" altLang="en-US" sz="2000">
                <a:solidFill>
                  <a:schemeClr val="tx1"/>
                </a:solidFill>
                <a:cs typeface="Times New Roman" panose="02020603050405020304" pitchFamily="18" charset="0"/>
              </a:rPr>
              <a:t> </a:t>
            </a:r>
          </a:p>
        </p:txBody>
      </p:sp>
      <p:graphicFrame>
        <p:nvGraphicFramePr>
          <p:cNvPr id="227331" name="Object 8">
            <a:extLst>
              <a:ext uri="{FF2B5EF4-FFF2-40B4-BE49-F238E27FC236}">
                <a16:creationId xmlns:a16="http://schemas.microsoft.com/office/drawing/2014/main" id="{8811D532-C819-4234-9FB2-8639564C6015}"/>
              </a:ext>
            </a:extLst>
          </p:cNvPr>
          <p:cNvGraphicFramePr>
            <a:graphicFrameLocks noChangeAspect="1"/>
          </p:cNvGraphicFramePr>
          <p:nvPr/>
        </p:nvGraphicFramePr>
        <p:xfrm>
          <a:off x="8907463" y="3505200"/>
          <a:ext cx="2855912" cy="2855913"/>
        </p:xfrm>
        <a:graphic>
          <a:graphicData uri="http://schemas.openxmlformats.org/presentationml/2006/ole">
            <mc:AlternateContent xmlns:mc="http://schemas.openxmlformats.org/markup-compatibility/2006">
              <mc:Choice xmlns:v="urn:schemas-microsoft-com:vml" Requires="v">
                <p:oleObj spid="_x0000_s227336" name="Photo Editor Photo" r:id="rId4" imgW="2438095" imgH="2438095" progId="MSPhotoEd.3">
                  <p:embed/>
                </p:oleObj>
              </mc:Choice>
              <mc:Fallback>
                <p:oleObj name="Photo Editor Photo" r:id="rId4" imgW="2438095" imgH="2438095"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7463" y="3505200"/>
                        <a:ext cx="285591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7332" name="Object 10">
            <a:extLst>
              <a:ext uri="{FF2B5EF4-FFF2-40B4-BE49-F238E27FC236}">
                <a16:creationId xmlns:a16="http://schemas.microsoft.com/office/drawing/2014/main" id="{ECA2F1B5-2E0D-439C-908D-BA28A7C439DC}"/>
              </a:ext>
            </a:extLst>
          </p:cNvPr>
          <p:cNvGraphicFramePr>
            <a:graphicFrameLocks noChangeAspect="1"/>
          </p:cNvGraphicFramePr>
          <p:nvPr/>
        </p:nvGraphicFramePr>
        <p:xfrm>
          <a:off x="8929688" y="827088"/>
          <a:ext cx="2714625" cy="2544762"/>
        </p:xfrm>
        <a:graphic>
          <a:graphicData uri="http://schemas.openxmlformats.org/presentationml/2006/ole">
            <mc:AlternateContent xmlns:mc="http://schemas.openxmlformats.org/markup-compatibility/2006">
              <mc:Choice xmlns:v="urn:schemas-microsoft-com:vml" Requires="v">
                <p:oleObj spid="_x0000_s227337" name="Photo Editor Photo" r:id="rId6" imgW="4877481" imgH="4571429" progId="MSPhotoEd.3">
                  <p:embed/>
                </p:oleObj>
              </mc:Choice>
              <mc:Fallback>
                <p:oleObj name="Photo Editor Photo" r:id="rId6" imgW="4877481" imgH="4571429"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9688" y="827088"/>
                        <a:ext cx="27146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7333" name="Picture 11">
            <a:extLst>
              <a:ext uri="{FF2B5EF4-FFF2-40B4-BE49-F238E27FC236}">
                <a16:creationId xmlns:a16="http://schemas.microsoft.com/office/drawing/2014/main" id="{8FD811E7-0E71-4E87-9321-15BC21EFAF92}"/>
              </a:ext>
            </a:extLst>
          </p:cNvPr>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5113338" y="827088"/>
            <a:ext cx="3081337"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7334" name="Object 12">
            <a:extLst>
              <a:ext uri="{FF2B5EF4-FFF2-40B4-BE49-F238E27FC236}">
                <a16:creationId xmlns:a16="http://schemas.microsoft.com/office/drawing/2014/main" id="{AF3E01A4-73B3-4A2F-B718-9A498E11F982}"/>
              </a:ext>
            </a:extLst>
          </p:cNvPr>
          <p:cNvGraphicFramePr>
            <a:graphicFrameLocks noChangeAspect="1"/>
          </p:cNvGraphicFramePr>
          <p:nvPr/>
        </p:nvGraphicFramePr>
        <p:xfrm>
          <a:off x="4760913" y="3789363"/>
          <a:ext cx="3459162" cy="2425700"/>
        </p:xfrm>
        <a:graphic>
          <a:graphicData uri="http://schemas.openxmlformats.org/presentationml/2006/ole">
            <mc:AlternateContent xmlns:mc="http://schemas.openxmlformats.org/markup-compatibility/2006">
              <mc:Choice xmlns:v="urn:schemas-microsoft-com:vml" Requires="v">
                <p:oleObj spid="_x0000_s227338" name="Photo Editor Photo" r:id="rId9" imgW="3029373" imgH="2123810" progId="MSPhotoEd.3">
                  <p:embed/>
                </p:oleObj>
              </mc:Choice>
              <mc:Fallback>
                <p:oleObj name="Photo Editor Photo" r:id="rId9" imgW="3029373" imgH="2123810" progId="MSPhotoEd.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0913" y="3789363"/>
                        <a:ext cx="3459162"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7335" name="Picture 12">
            <a:extLst>
              <a:ext uri="{FF2B5EF4-FFF2-40B4-BE49-F238E27FC236}">
                <a16:creationId xmlns:a16="http://schemas.microsoft.com/office/drawing/2014/main" id="{722ADA62-EF6A-4E8D-AF47-100BCD169D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550" y="3700463"/>
            <a:ext cx="36576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a:extLst>
              <a:ext uri="{FF2B5EF4-FFF2-40B4-BE49-F238E27FC236}">
                <a16:creationId xmlns:a16="http://schemas.microsoft.com/office/drawing/2014/main" id="{44655FE1-B3CF-4D68-B754-EE5EB0BA12CF}"/>
              </a:ext>
            </a:extLst>
          </p:cNvPr>
          <p:cNvSpPr>
            <a:spLocks noGrp="1" noChangeArrowheads="1"/>
          </p:cNvSpPr>
          <p:nvPr>
            <p:ph type="title"/>
          </p:nvPr>
        </p:nvSpPr>
        <p:spPr>
          <a:xfrm>
            <a:off x="165100" y="169863"/>
            <a:ext cx="11430000" cy="685800"/>
          </a:xfrm>
        </p:spPr>
        <p:txBody>
          <a:bodyPr/>
          <a:lstStyle/>
          <a:p>
            <a:r>
              <a:rPr lang="en-US" altLang="en-US"/>
              <a:t>Competing failure mechanisms.. </a:t>
            </a:r>
          </a:p>
        </p:txBody>
      </p:sp>
      <p:pic>
        <p:nvPicPr>
          <p:cNvPr id="357378" name="Picture 5">
            <a:extLst>
              <a:ext uri="{FF2B5EF4-FFF2-40B4-BE49-F238E27FC236}">
                <a16:creationId xmlns:a16="http://schemas.microsoft.com/office/drawing/2014/main" id="{86156192-26E3-425D-B207-93CCFAD3E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788" y="5113338"/>
            <a:ext cx="43021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Picture 14" descr="esem-pem">
            <a:extLst>
              <a:ext uri="{FF2B5EF4-FFF2-40B4-BE49-F238E27FC236}">
                <a16:creationId xmlns:a16="http://schemas.microsoft.com/office/drawing/2014/main" id="{45504DB8-95BF-48EC-825D-967A5E9EE922}"/>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0638" y="3362325"/>
            <a:ext cx="329723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8">
            <a:extLst>
              <a:ext uri="{FF2B5EF4-FFF2-40B4-BE49-F238E27FC236}">
                <a16:creationId xmlns:a16="http://schemas.microsoft.com/office/drawing/2014/main" id="{88B87CCC-C945-45A5-B2C0-2D2A3483A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6425" y="2089150"/>
            <a:ext cx="238442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1" name="Picture 3" descr="SAM1">
            <a:extLst>
              <a:ext uri="{FF2B5EF4-FFF2-40B4-BE49-F238E27FC236}">
                <a16:creationId xmlns:a16="http://schemas.microsoft.com/office/drawing/2014/main" id="{DB49F30E-E13B-4DF7-B2C5-D287CE0A8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 y="1062038"/>
            <a:ext cx="21336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2" name="Picture 11">
            <a:extLst>
              <a:ext uri="{FF2B5EF4-FFF2-40B4-BE49-F238E27FC236}">
                <a16:creationId xmlns:a16="http://schemas.microsoft.com/office/drawing/2014/main" id="{C616AE0B-E684-4785-BA22-87E3B2295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6425" y="79375"/>
            <a:ext cx="3919538"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3" name="Picture 12">
            <a:extLst>
              <a:ext uri="{FF2B5EF4-FFF2-40B4-BE49-F238E27FC236}">
                <a16:creationId xmlns:a16="http://schemas.microsoft.com/office/drawing/2014/main" id="{A822C0A1-9F42-45DC-A1A3-634935910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1900" y="3686175"/>
            <a:ext cx="25209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3">
            <a:extLst>
              <a:ext uri="{FF2B5EF4-FFF2-40B4-BE49-F238E27FC236}">
                <a16:creationId xmlns:a16="http://schemas.microsoft.com/office/drawing/2014/main" id="{C2AAD6E6-50D5-41DA-8B97-6211EB302A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775" y="969963"/>
            <a:ext cx="2239963"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5">
            <a:extLst>
              <a:ext uri="{FF2B5EF4-FFF2-40B4-BE49-F238E27FC236}">
                <a16:creationId xmlns:a16="http://schemas.microsoft.com/office/drawing/2014/main" id="{C1856A2C-50A5-4F45-84CC-E9CD98A9DE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0025" y="1327150"/>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6" name="Slide Number Placeholder 16">
            <a:extLst>
              <a:ext uri="{FF2B5EF4-FFF2-40B4-BE49-F238E27FC236}">
                <a16:creationId xmlns:a16="http://schemas.microsoft.com/office/drawing/2014/main" id="{963D8E37-DF5F-4977-8782-717DDE9CADAA}"/>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14B5367B-451C-40AF-8635-A1ACC49B70DB}" type="slidenum">
              <a:rPr lang="en-US" altLang="en-US" sz="1200">
                <a:solidFill>
                  <a:srgbClr val="898989"/>
                </a:solidFill>
              </a:rPr>
              <a:pPr algn="r" eaLnBrk="1" hangingPunct="1">
                <a:spcBef>
                  <a:spcPct val="0"/>
                </a:spcBef>
                <a:buFontTx/>
                <a:buNone/>
              </a:pPr>
              <a:t>16</a:t>
            </a:fld>
            <a:endParaRPr lang="en-US" altLang="en-US" sz="1200">
              <a:solidFill>
                <a:srgbClr val="898989"/>
              </a:solidFill>
            </a:endParaRPr>
          </a:p>
        </p:txBody>
      </p:sp>
      <p:pic>
        <p:nvPicPr>
          <p:cNvPr id="357387" name="Picture 3">
            <a:extLst>
              <a:ext uri="{FF2B5EF4-FFF2-40B4-BE49-F238E27FC236}">
                <a16:creationId xmlns:a16="http://schemas.microsoft.com/office/drawing/2014/main" id="{30ACF655-1389-4C53-B72E-FE949946FF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3475038"/>
            <a:ext cx="3362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8" name="Picture 10">
            <a:extLst>
              <a:ext uri="{FF2B5EF4-FFF2-40B4-BE49-F238E27FC236}">
                <a16:creationId xmlns:a16="http://schemas.microsoft.com/office/drawing/2014/main" id="{9E87E9FF-22C5-41A0-8DB5-E6AD30209D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4463" y="4878388"/>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9377" name="Object 2">
            <a:extLst>
              <a:ext uri="{FF2B5EF4-FFF2-40B4-BE49-F238E27FC236}">
                <a16:creationId xmlns:a16="http://schemas.microsoft.com/office/drawing/2014/main" id="{D84B0B4A-89B5-48B8-821D-F52B7A4C475D}"/>
              </a:ext>
            </a:extLst>
          </p:cNvPr>
          <p:cNvGraphicFramePr>
            <a:graphicFrameLocks noChangeAspect="1"/>
          </p:cNvGraphicFramePr>
          <p:nvPr/>
        </p:nvGraphicFramePr>
        <p:xfrm>
          <a:off x="1012825" y="1012825"/>
          <a:ext cx="3219450" cy="3571875"/>
        </p:xfrm>
        <a:graphic>
          <a:graphicData uri="http://schemas.openxmlformats.org/presentationml/2006/ole">
            <mc:AlternateContent xmlns:mc="http://schemas.openxmlformats.org/markup-compatibility/2006">
              <mc:Choice xmlns:v="urn:schemas-microsoft-com:vml" Requires="v">
                <p:oleObj spid="_x0000_s229385" name="Photo Editor Photo" r:id="rId3" imgW="3219899" imgH="3572374" progId="MSPhotoEd.3">
                  <p:embed/>
                </p:oleObj>
              </mc:Choice>
              <mc:Fallback>
                <p:oleObj name="Photo Editor Photo" r:id="rId3" imgW="3219899" imgH="3572374"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25" y="1012825"/>
                        <a:ext cx="32194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29378" name="Rectangle 3">
            <a:extLst>
              <a:ext uri="{FF2B5EF4-FFF2-40B4-BE49-F238E27FC236}">
                <a16:creationId xmlns:a16="http://schemas.microsoft.com/office/drawing/2014/main" id="{AE96C5D2-D93B-4368-AB08-6B6A16E3BFAC}"/>
              </a:ext>
            </a:extLst>
          </p:cNvPr>
          <p:cNvSpPr>
            <a:spLocks noChangeArrowheads="1"/>
          </p:cNvSpPr>
          <p:nvPr/>
        </p:nvSpPr>
        <p:spPr bwMode="auto">
          <a:xfrm>
            <a:off x="152400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solidFill>
                  <a:schemeClr val="tx2"/>
                </a:solidFill>
              </a:rPr>
              <a:t>Applications: CT Visualization and Software </a:t>
            </a:r>
          </a:p>
        </p:txBody>
      </p:sp>
      <p:grpSp>
        <p:nvGrpSpPr>
          <p:cNvPr id="229379" name="Group 4">
            <a:extLst>
              <a:ext uri="{FF2B5EF4-FFF2-40B4-BE49-F238E27FC236}">
                <a16:creationId xmlns:a16="http://schemas.microsoft.com/office/drawing/2014/main" id="{FF8D978F-04D9-43CF-8040-BF3393E5AC3D}"/>
              </a:ext>
            </a:extLst>
          </p:cNvPr>
          <p:cNvGrpSpPr>
            <a:grpSpLocks/>
          </p:cNvGrpSpPr>
          <p:nvPr/>
        </p:nvGrpSpPr>
        <p:grpSpPr bwMode="auto">
          <a:xfrm>
            <a:off x="5535613" y="1231900"/>
            <a:ext cx="6264275" cy="2894013"/>
            <a:chOff x="2465" y="1057"/>
            <a:chExt cx="3031" cy="1342"/>
          </a:xfrm>
        </p:grpSpPr>
        <p:graphicFrame>
          <p:nvGraphicFramePr>
            <p:cNvPr id="229383" name="Object 5">
              <a:extLst>
                <a:ext uri="{FF2B5EF4-FFF2-40B4-BE49-F238E27FC236}">
                  <a16:creationId xmlns:a16="http://schemas.microsoft.com/office/drawing/2014/main" id="{D08F1FC2-03F6-4898-8C96-27C67E55765F}"/>
                </a:ext>
              </a:extLst>
            </p:cNvPr>
            <p:cNvGraphicFramePr>
              <a:graphicFrameLocks noChangeAspect="1"/>
            </p:cNvGraphicFramePr>
            <p:nvPr/>
          </p:nvGraphicFramePr>
          <p:xfrm>
            <a:off x="2465" y="1057"/>
            <a:ext cx="1554" cy="1342"/>
          </p:xfrm>
          <a:graphic>
            <a:graphicData uri="http://schemas.openxmlformats.org/presentationml/2006/ole">
              <mc:AlternateContent xmlns:mc="http://schemas.openxmlformats.org/markup-compatibility/2006">
                <mc:Choice xmlns:v="urn:schemas-microsoft-com:vml" Requires="v">
                  <p:oleObj spid="_x0000_s229386" name="Photo Editor Photo" r:id="rId5" imgW="2161905" imgH="1867161" progId="MSPhotoEd.3">
                    <p:embed/>
                  </p:oleObj>
                </mc:Choice>
                <mc:Fallback>
                  <p:oleObj name="Photo Editor Photo" r:id="rId5" imgW="2161905" imgH="1867161"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5" y="1057"/>
                          <a:ext cx="1554" cy="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29384" name="Object 6">
              <a:extLst>
                <a:ext uri="{FF2B5EF4-FFF2-40B4-BE49-F238E27FC236}">
                  <a16:creationId xmlns:a16="http://schemas.microsoft.com/office/drawing/2014/main" id="{924656C7-F97F-411D-B332-5F947E15BE1E}"/>
                </a:ext>
              </a:extLst>
            </p:cNvPr>
            <p:cNvGraphicFramePr>
              <a:graphicFrameLocks noChangeAspect="1"/>
            </p:cNvGraphicFramePr>
            <p:nvPr/>
          </p:nvGraphicFramePr>
          <p:xfrm>
            <a:off x="3984" y="1066"/>
            <a:ext cx="1512" cy="1320"/>
          </p:xfrm>
          <a:graphic>
            <a:graphicData uri="http://schemas.openxmlformats.org/presentationml/2006/ole">
              <mc:AlternateContent xmlns:mc="http://schemas.openxmlformats.org/markup-compatibility/2006">
                <mc:Choice xmlns:v="urn:schemas-microsoft-com:vml" Requires="v">
                  <p:oleObj spid="_x0000_s229387" name="Photo Editor Photo" r:id="rId7" imgW="2172003" imgH="1895238" progId="MSPhotoEd.3">
                    <p:embed/>
                  </p:oleObj>
                </mc:Choice>
                <mc:Fallback>
                  <p:oleObj name="Photo Editor Photo" r:id="rId7" imgW="2172003" imgH="1895238" progId="MSPhotoEd.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4" y="1066"/>
                          <a:ext cx="1512" cy="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229380" name="Text Box 7">
            <a:extLst>
              <a:ext uri="{FF2B5EF4-FFF2-40B4-BE49-F238E27FC236}">
                <a16:creationId xmlns:a16="http://schemas.microsoft.com/office/drawing/2014/main" id="{413448A9-58E5-43F0-84C2-94AEDA5AADBC}"/>
              </a:ext>
            </a:extLst>
          </p:cNvPr>
          <p:cNvSpPr txBox="1">
            <a:spLocks noChangeArrowheads="1"/>
          </p:cNvSpPr>
          <p:nvPr/>
        </p:nvSpPr>
        <p:spPr bwMode="auto">
          <a:xfrm>
            <a:off x="1965325" y="5375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229381" name="Text Box 8">
            <a:extLst>
              <a:ext uri="{FF2B5EF4-FFF2-40B4-BE49-F238E27FC236}">
                <a16:creationId xmlns:a16="http://schemas.microsoft.com/office/drawing/2014/main" id="{35C22DA2-CE3C-46E5-98F8-0B79573FC463}"/>
              </a:ext>
            </a:extLst>
          </p:cNvPr>
          <p:cNvSpPr txBox="1">
            <a:spLocks noChangeArrowheads="1"/>
          </p:cNvSpPr>
          <p:nvPr/>
        </p:nvSpPr>
        <p:spPr bwMode="auto">
          <a:xfrm>
            <a:off x="342900" y="4560888"/>
            <a:ext cx="5253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2000">
                <a:solidFill>
                  <a:schemeClr val="tx1"/>
                </a:solidFill>
              </a:rPr>
              <a:t>The computed tomography (CT) technique enables 3-dimensional inspection of planar components as seen in this BGA assembly.</a:t>
            </a:r>
          </a:p>
        </p:txBody>
      </p:sp>
      <p:sp>
        <p:nvSpPr>
          <p:cNvPr id="229382" name="Text Box 9">
            <a:extLst>
              <a:ext uri="{FF2B5EF4-FFF2-40B4-BE49-F238E27FC236}">
                <a16:creationId xmlns:a16="http://schemas.microsoft.com/office/drawing/2014/main" id="{53C1469C-47F8-4394-8776-3CE94D065179}"/>
              </a:ext>
            </a:extLst>
          </p:cNvPr>
          <p:cNvSpPr txBox="1">
            <a:spLocks noChangeArrowheads="1"/>
          </p:cNvSpPr>
          <p:nvPr/>
        </p:nvSpPr>
        <p:spPr bwMode="auto">
          <a:xfrm>
            <a:off x="5880100" y="4202113"/>
            <a:ext cx="60610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2000">
                <a:solidFill>
                  <a:schemeClr val="tx1"/>
                </a:solidFill>
              </a:rPr>
              <a:t>Use of voiding calculation software enables the estimation of  voided area observed in die attach.  Given a nominal size area, voids can be color coded for easier visualization of areas larger than or smaller than these dimensions. The yellow represent normally sized voids, whereas, the red ones are larger.</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ext Box 2">
            <a:extLst>
              <a:ext uri="{FF2B5EF4-FFF2-40B4-BE49-F238E27FC236}">
                <a16:creationId xmlns:a16="http://schemas.microsoft.com/office/drawing/2014/main" id="{7F22B243-DB6D-4720-9012-1EFCE0CAB94F}"/>
              </a:ext>
            </a:extLst>
          </p:cNvPr>
          <p:cNvSpPr txBox="1">
            <a:spLocks noChangeArrowheads="1"/>
          </p:cNvSpPr>
          <p:nvPr/>
        </p:nvSpPr>
        <p:spPr bwMode="auto">
          <a:xfrm>
            <a:off x="1524000" y="1778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solidFill>
                  <a:schemeClr val="tx1"/>
                </a:solidFill>
              </a:rPr>
              <a:t>Limitations of X-ray Techniques</a:t>
            </a:r>
          </a:p>
        </p:txBody>
      </p:sp>
      <p:sp>
        <p:nvSpPr>
          <p:cNvPr id="230402" name="Text Box 3">
            <a:extLst>
              <a:ext uri="{FF2B5EF4-FFF2-40B4-BE49-F238E27FC236}">
                <a16:creationId xmlns:a16="http://schemas.microsoft.com/office/drawing/2014/main" id="{467CB9E9-9C78-47AA-93F7-6CB55528FDCE}"/>
              </a:ext>
            </a:extLst>
          </p:cNvPr>
          <p:cNvSpPr txBox="1">
            <a:spLocks noChangeArrowheads="1"/>
          </p:cNvSpPr>
          <p:nvPr/>
        </p:nvSpPr>
        <p:spPr bwMode="auto">
          <a:xfrm>
            <a:off x="381000" y="838200"/>
            <a:ext cx="1158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pPr>
            <a:r>
              <a:rPr lang="en-US" altLang="en-US" sz="2000">
                <a:solidFill>
                  <a:schemeClr val="tx1"/>
                </a:solidFill>
              </a:rPr>
              <a:t>Although considered a non-destructive test, </a:t>
            </a:r>
            <a:r>
              <a:rPr lang="en-US" altLang="en-US" sz="2000">
                <a:solidFill>
                  <a:schemeClr val="tx1"/>
                </a:solidFill>
                <a:cs typeface="Times New Roman" panose="02020603050405020304" pitchFamily="18" charset="0"/>
              </a:rPr>
              <a:t>X-ray radiation may change the electrical properties of sensitive microelectronic packages such as EPROMS, and hence should not be used until after electrical characterization has been performed on these devices.</a:t>
            </a:r>
          </a:p>
          <a:p>
            <a:pPr eaLnBrk="1" hangingPunct="1">
              <a:spcBef>
                <a:spcPct val="0"/>
              </a:spcBef>
            </a:pPr>
            <a:endParaRPr lang="en-US" altLang="en-US" sz="2000">
              <a:solidFill>
                <a:schemeClr val="tx1"/>
              </a:solidFill>
              <a:cs typeface="Times New Roman" panose="02020603050405020304" pitchFamily="18" charset="0"/>
            </a:endParaRPr>
          </a:p>
          <a:p>
            <a:pPr algn="just" eaLnBrk="1" hangingPunct="1">
              <a:spcBef>
                <a:spcPct val="0"/>
              </a:spcBef>
            </a:pPr>
            <a:r>
              <a:rPr lang="en-US" altLang="en-US" sz="2000">
                <a:solidFill>
                  <a:schemeClr val="tx1"/>
                </a:solidFill>
                <a:cs typeface="Times New Roman" panose="02020603050405020304" pitchFamily="18" charset="0"/>
              </a:rPr>
              <a:t>For samples on or below thick metal layers such as large heat sinks as seen in power devices, X-ray imaging is more difficult and requires high voltages and currents.</a:t>
            </a:r>
          </a:p>
          <a:p>
            <a:pPr eaLnBrk="1" hangingPunct="1">
              <a:spcBef>
                <a:spcPct val="0"/>
              </a:spcBef>
            </a:pPr>
            <a:endParaRPr lang="en-US" altLang="en-US" sz="2000">
              <a:solidFill>
                <a:schemeClr val="tx1"/>
              </a:solidFill>
              <a:cs typeface="Times New Roman" panose="02020603050405020304" pitchFamily="18" charset="0"/>
            </a:endParaRPr>
          </a:p>
          <a:p>
            <a:pPr eaLnBrk="1" hangingPunct="1">
              <a:spcBef>
                <a:spcPct val="0"/>
              </a:spcBef>
            </a:pPr>
            <a:r>
              <a:rPr lang="en-US" altLang="en-US" sz="2000">
                <a:solidFill>
                  <a:schemeClr val="tx1"/>
                </a:solidFill>
                <a:cs typeface="Times New Roman" panose="02020603050405020304" pitchFamily="18" charset="0"/>
              </a:rPr>
              <a:t>Magnification using contact X-ray equipment can only be done externally by a magnified view of the 1:1 photo, or from an enlarged image of the negative.  Hence, resolution will decrease as the image is enlarged.</a:t>
            </a:r>
          </a:p>
          <a:p>
            <a:pPr eaLnBrk="1" hangingPunct="1">
              <a:spcBef>
                <a:spcPct val="0"/>
              </a:spcBef>
            </a:pPr>
            <a:endParaRPr lang="en-US" altLang="en-US" sz="2000">
              <a:solidFill>
                <a:schemeClr val="tx1"/>
              </a:solidFill>
              <a:cs typeface="Times New Roman" panose="02020603050405020304" pitchFamily="18" charset="0"/>
            </a:endParaRPr>
          </a:p>
          <a:p>
            <a:pPr algn="just" eaLnBrk="1" hangingPunct="1">
              <a:spcBef>
                <a:spcPct val="0"/>
              </a:spcBef>
            </a:pPr>
            <a:r>
              <a:rPr lang="en-US" altLang="en-US" sz="2000">
                <a:solidFill>
                  <a:schemeClr val="tx1"/>
                </a:solidFill>
                <a:cs typeface="Times New Roman" panose="02020603050405020304" pitchFamily="18" charset="0"/>
              </a:rPr>
              <a:t>The operator may have to experiment with voltage settings and exposure times, depending on the type of sample and film used, to obtain proper contrast and brightness in the photos.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a:extLst>
              <a:ext uri="{FF2B5EF4-FFF2-40B4-BE49-F238E27FC236}">
                <a16:creationId xmlns:a16="http://schemas.microsoft.com/office/drawing/2014/main" id="{1AFCEF81-2BBC-41C6-B13C-738137A50072}"/>
              </a:ext>
            </a:extLst>
          </p:cNvPr>
          <p:cNvSpPr>
            <a:spLocks noGrp="1" noChangeArrowheads="1"/>
          </p:cNvSpPr>
          <p:nvPr>
            <p:ph type="title"/>
          </p:nvPr>
        </p:nvSpPr>
        <p:spPr/>
        <p:txBody>
          <a:bodyPr/>
          <a:lstStyle/>
          <a:p>
            <a:r>
              <a:rPr lang="en-US" altLang="en-US"/>
              <a:t>X-Ray Fluorescence (XRF) - Types of Analysis</a:t>
            </a:r>
          </a:p>
        </p:txBody>
      </p:sp>
      <p:sp>
        <p:nvSpPr>
          <p:cNvPr id="231426" name="Rectangle 3">
            <a:extLst>
              <a:ext uri="{FF2B5EF4-FFF2-40B4-BE49-F238E27FC236}">
                <a16:creationId xmlns:a16="http://schemas.microsoft.com/office/drawing/2014/main" id="{D1E2A845-4C2E-485C-BAF6-2146A6EC7478}"/>
              </a:ext>
            </a:extLst>
          </p:cNvPr>
          <p:cNvSpPr>
            <a:spLocks noGrp="1" noChangeArrowheads="1"/>
          </p:cNvSpPr>
          <p:nvPr>
            <p:ph type="body" idx="1"/>
          </p:nvPr>
        </p:nvSpPr>
        <p:spPr>
          <a:xfrm>
            <a:off x="284163" y="930275"/>
            <a:ext cx="5797550" cy="3176588"/>
          </a:xfrm>
        </p:spPr>
        <p:txBody>
          <a:bodyPr/>
          <a:lstStyle/>
          <a:p>
            <a:r>
              <a:rPr lang="en-US" altLang="en-US" sz="2000"/>
              <a:t>Spectrum analysis to determine the elements and the composition of an unknown sample.</a:t>
            </a:r>
          </a:p>
          <a:p>
            <a:r>
              <a:rPr lang="en-US" altLang="en-US" sz="2000"/>
              <a:t>Material analysis for bulk samples (one layer sample)</a:t>
            </a:r>
          </a:p>
          <a:p>
            <a:r>
              <a:rPr lang="en-US" altLang="en-US" sz="2000"/>
              <a:t>Thickness analysis to determine the thickness and the composition of different layers.</a:t>
            </a:r>
          </a:p>
          <a:p>
            <a:r>
              <a:rPr lang="en-US" altLang="en-US" sz="2000"/>
              <a:t>Pure element and alloy standards (such as Ni, Cu,   Ag, Sn, Au, Pb and SnAgCu or SnPb alloys) can be used to calibrate the spectrometer.</a:t>
            </a:r>
          </a:p>
          <a:p>
            <a:r>
              <a:rPr lang="en-US" altLang="en-US" sz="2000"/>
              <a:t>XRF is a powerful tool to analyze composition and coating thickness on a variety of electronic products</a:t>
            </a:r>
          </a:p>
          <a:p>
            <a:r>
              <a:rPr lang="en-US" altLang="en-US" sz="2000"/>
              <a:t>A non-destructive tool, does not require sample preparation, provides quick analysis results</a:t>
            </a:r>
          </a:p>
          <a:p>
            <a:r>
              <a:rPr lang="en-US" altLang="en-US" sz="2000"/>
              <a:t>Users should be aware of the issues related to the automated analysis software</a:t>
            </a:r>
          </a:p>
          <a:p>
            <a:endParaRPr lang="en-US" altLang="en-US" sz="2000"/>
          </a:p>
        </p:txBody>
      </p:sp>
      <p:grpSp>
        <p:nvGrpSpPr>
          <p:cNvPr id="231427" name="Group 3">
            <a:extLst>
              <a:ext uri="{FF2B5EF4-FFF2-40B4-BE49-F238E27FC236}">
                <a16:creationId xmlns:a16="http://schemas.microsoft.com/office/drawing/2014/main" id="{A6682873-500A-4FA1-B388-5A40CFDCC1BC}"/>
              </a:ext>
            </a:extLst>
          </p:cNvPr>
          <p:cNvGrpSpPr>
            <a:grpSpLocks noGrp="1" noUngrp="1" noChangeAspect="1"/>
          </p:cNvGrpSpPr>
          <p:nvPr/>
        </p:nvGrpSpPr>
        <p:grpSpPr bwMode="auto">
          <a:xfrm>
            <a:off x="6478588" y="930275"/>
            <a:ext cx="3740150" cy="4189413"/>
            <a:chOff x="1952625" y="685800"/>
            <a:chExt cx="5238750" cy="5867400"/>
          </a:xfrm>
        </p:grpSpPr>
        <p:pic>
          <p:nvPicPr>
            <p:cNvPr id="231431" name="Picture 1" descr="Part-1_Spectrum 1">
              <a:extLst>
                <a:ext uri="{FF2B5EF4-FFF2-40B4-BE49-F238E27FC236}">
                  <a16:creationId xmlns:a16="http://schemas.microsoft.com/office/drawing/2014/main" id="{8E8FD29D-5647-4486-8DE1-3B869CC28E11}"/>
                </a:ext>
              </a:extLst>
            </p:cNvPr>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952625" y="685800"/>
              <a:ext cx="52387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513D0B1-1115-441A-BC97-46E6FABCE646}"/>
                </a:ext>
              </a:extLst>
            </p:cNvPr>
            <p:cNvSpPr/>
            <p:nvPr/>
          </p:nvSpPr>
          <p:spPr>
            <a:xfrm>
              <a:off x="1952625" y="6210805"/>
              <a:ext cx="5238750" cy="342395"/>
            </a:xfrm>
            <a:prstGeom prst="rect">
              <a:avLst/>
            </a:prstGeom>
            <a:noFill/>
            <a:ln>
              <a:noFill/>
            </a:ln>
          </p:spPr>
          <p:txBody>
            <a:bodyPr anchor="ctr">
              <a:normAutofit fontScale="70000" lnSpcReduction="20000"/>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0000"/>
                </a:lnSpc>
                <a:defRPr/>
              </a:pPr>
              <a:endParaRPr lang="en-US" altLang="en-US" sz="2000">
                <a:latin typeface="Times New Roman" pitchFamily="18" charset="0"/>
                <a:ea typeface="+mn-ea"/>
                <a:cs typeface="Arial" pitchFamily="34" charset="0"/>
              </a:endParaRPr>
            </a:p>
          </p:txBody>
        </p:sp>
      </p:grpSp>
      <p:pic>
        <p:nvPicPr>
          <p:cNvPr id="231428" name="Picture 7">
            <a:extLst>
              <a:ext uri="{FF2B5EF4-FFF2-40B4-BE49-F238E27FC236}">
                <a16:creationId xmlns:a16="http://schemas.microsoft.com/office/drawing/2014/main" id="{D0A304E5-261D-4F88-AA48-D059A7383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588" y="3979863"/>
            <a:ext cx="3046412"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Text Box 8">
            <a:extLst>
              <a:ext uri="{FF2B5EF4-FFF2-40B4-BE49-F238E27FC236}">
                <a16:creationId xmlns:a16="http://schemas.microsoft.com/office/drawing/2014/main" id="{95678528-4570-4ADD-A4AC-52B8B2C59FDA}"/>
              </a:ext>
            </a:extLst>
          </p:cNvPr>
          <p:cNvSpPr txBox="1">
            <a:spLocks noChangeArrowheads="1"/>
          </p:cNvSpPr>
          <p:nvPr/>
        </p:nvSpPr>
        <p:spPr bwMode="auto">
          <a:xfrm>
            <a:off x="8042275" y="3360738"/>
            <a:ext cx="238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rPr>
              <a:t>Compositional Analysis</a:t>
            </a:r>
          </a:p>
        </p:txBody>
      </p:sp>
      <p:sp>
        <p:nvSpPr>
          <p:cNvPr id="231430" name="Text Box 9">
            <a:extLst>
              <a:ext uri="{FF2B5EF4-FFF2-40B4-BE49-F238E27FC236}">
                <a16:creationId xmlns:a16="http://schemas.microsoft.com/office/drawing/2014/main" id="{974509E8-7B22-4ADE-8C2B-04FEECA61A7F}"/>
              </a:ext>
            </a:extLst>
          </p:cNvPr>
          <p:cNvSpPr txBox="1">
            <a:spLocks noChangeArrowheads="1"/>
          </p:cNvSpPr>
          <p:nvPr/>
        </p:nvSpPr>
        <p:spPr bwMode="auto">
          <a:xfrm>
            <a:off x="8270875" y="4949825"/>
            <a:ext cx="2222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rPr>
              <a:t>Comparative Analysis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031">
            <a:extLst>
              <a:ext uri="{FF2B5EF4-FFF2-40B4-BE49-F238E27FC236}">
                <a16:creationId xmlns:a16="http://schemas.microsoft.com/office/drawing/2014/main" id="{537C18A0-4F84-4CE5-89E9-D6557FC6B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40326">
            <a:off x="4191000" y="2209800"/>
            <a:ext cx="2057400" cy="26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3" descr="031">
            <a:extLst>
              <a:ext uri="{FF2B5EF4-FFF2-40B4-BE49-F238E27FC236}">
                <a16:creationId xmlns:a16="http://schemas.microsoft.com/office/drawing/2014/main" id="{B8794CD1-CFE8-4074-AD68-DDA5F8B9A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539648">
            <a:off x="4343400" y="2971800"/>
            <a:ext cx="184943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5" name="Picture 4" descr="031">
            <a:extLst>
              <a:ext uri="{FF2B5EF4-FFF2-40B4-BE49-F238E27FC236}">
                <a16:creationId xmlns:a16="http://schemas.microsoft.com/office/drawing/2014/main" id="{02E66644-1CFD-4A70-ADAA-50FF7572C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9033">
            <a:off x="2209800" y="2514600"/>
            <a:ext cx="2057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5">
            <a:extLst>
              <a:ext uri="{FF2B5EF4-FFF2-40B4-BE49-F238E27FC236}">
                <a16:creationId xmlns:a16="http://schemas.microsoft.com/office/drawing/2014/main" id="{D617BACF-7865-4EDD-87BA-FDE141D0C98F}"/>
              </a:ext>
            </a:extLst>
          </p:cNvPr>
          <p:cNvSpPr>
            <a:spLocks noGrp="1" noChangeArrowheads="1"/>
          </p:cNvSpPr>
          <p:nvPr>
            <p:ph type="title"/>
          </p:nvPr>
        </p:nvSpPr>
        <p:spPr/>
        <p:txBody>
          <a:bodyPr/>
          <a:lstStyle/>
          <a:p>
            <a:r>
              <a:rPr lang="en-US" altLang="en-US"/>
              <a:t>Background on X-Ray Fluorescence</a:t>
            </a:r>
          </a:p>
        </p:txBody>
      </p:sp>
      <p:sp>
        <p:nvSpPr>
          <p:cNvPr id="233477" name="Rectangle 6">
            <a:extLst>
              <a:ext uri="{FF2B5EF4-FFF2-40B4-BE49-F238E27FC236}">
                <a16:creationId xmlns:a16="http://schemas.microsoft.com/office/drawing/2014/main" id="{B86097B2-2097-400D-918D-A722C6E3038C}"/>
              </a:ext>
            </a:extLst>
          </p:cNvPr>
          <p:cNvSpPr>
            <a:spLocks noGrp="1" noChangeArrowheads="1"/>
          </p:cNvSpPr>
          <p:nvPr>
            <p:ph type="body" idx="1"/>
          </p:nvPr>
        </p:nvSpPr>
        <p:spPr>
          <a:xfrm>
            <a:off x="7162800" y="1676400"/>
            <a:ext cx="3505200" cy="4114800"/>
          </a:xfrm>
        </p:spPr>
        <p:txBody>
          <a:bodyPr/>
          <a:lstStyle/>
          <a:p>
            <a:pPr>
              <a:lnSpc>
                <a:spcPct val="90000"/>
              </a:lnSpc>
            </a:pPr>
            <a:r>
              <a:rPr lang="en-US" altLang="en-US" sz="2000"/>
              <a:t>Incident x-ray is incident on  sample</a:t>
            </a:r>
          </a:p>
          <a:p>
            <a:pPr>
              <a:lnSpc>
                <a:spcPct val="90000"/>
              </a:lnSpc>
            </a:pPr>
            <a:r>
              <a:rPr lang="en-US" altLang="en-US" sz="2000"/>
              <a:t>Core electron is ejected</a:t>
            </a:r>
          </a:p>
          <a:p>
            <a:pPr>
              <a:lnSpc>
                <a:spcPct val="90000"/>
              </a:lnSpc>
            </a:pPr>
            <a:r>
              <a:rPr lang="en-US" altLang="en-US" sz="2000"/>
              <a:t>Electron from outer shell falls down to fill up the vacancy</a:t>
            </a:r>
          </a:p>
          <a:p>
            <a:pPr>
              <a:lnSpc>
                <a:spcPct val="90000"/>
              </a:lnSpc>
            </a:pPr>
            <a:r>
              <a:rPr lang="en-US" altLang="en-US" sz="2000"/>
              <a:t>X-ray photon is emitted (energy equal to the difference between the two levels involved in the transition), which is characteristic of the element and the electronic transition</a:t>
            </a:r>
          </a:p>
          <a:p>
            <a:pPr>
              <a:lnSpc>
                <a:spcPct val="90000"/>
              </a:lnSpc>
            </a:pPr>
            <a:endParaRPr lang="en-US" altLang="en-US" sz="2000"/>
          </a:p>
        </p:txBody>
      </p:sp>
      <p:sp>
        <p:nvSpPr>
          <p:cNvPr id="233478" name="Oval 7">
            <a:extLst>
              <a:ext uri="{FF2B5EF4-FFF2-40B4-BE49-F238E27FC236}">
                <a16:creationId xmlns:a16="http://schemas.microsoft.com/office/drawing/2014/main" id="{4C5C2BE1-BB60-44CA-ADE3-19D1193E9512}"/>
              </a:ext>
            </a:extLst>
          </p:cNvPr>
          <p:cNvSpPr>
            <a:spLocks noChangeArrowheads="1"/>
          </p:cNvSpPr>
          <p:nvPr/>
        </p:nvSpPr>
        <p:spPr bwMode="auto">
          <a:xfrm>
            <a:off x="2819400" y="2362200"/>
            <a:ext cx="2741613" cy="274161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79" name="Oval 8">
            <a:extLst>
              <a:ext uri="{FF2B5EF4-FFF2-40B4-BE49-F238E27FC236}">
                <a16:creationId xmlns:a16="http://schemas.microsoft.com/office/drawing/2014/main" id="{E5235558-F793-496D-9C7E-6E5D437DC62C}"/>
              </a:ext>
            </a:extLst>
          </p:cNvPr>
          <p:cNvSpPr>
            <a:spLocks noChangeArrowheads="1"/>
          </p:cNvSpPr>
          <p:nvPr/>
        </p:nvSpPr>
        <p:spPr bwMode="auto">
          <a:xfrm>
            <a:off x="3810000" y="3276600"/>
            <a:ext cx="914400" cy="914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0" name="Oval 9">
            <a:extLst>
              <a:ext uri="{FF2B5EF4-FFF2-40B4-BE49-F238E27FC236}">
                <a16:creationId xmlns:a16="http://schemas.microsoft.com/office/drawing/2014/main" id="{4C4D65B8-1535-45B7-B09D-4EA950C423CB}"/>
              </a:ext>
            </a:extLst>
          </p:cNvPr>
          <p:cNvSpPr>
            <a:spLocks noChangeArrowheads="1"/>
          </p:cNvSpPr>
          <p:nvPr/>
        </p:nvSpPr>
        <p:spPr bwMode="auto">
          <a:xfrm>
            <a:off x="3352800" y="2894013"/>
            <a:ext cx="1736725" cy="17367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1" name="WordArt 10">
            <a:extLst>
              <a:ext uri="{FF2B5EF4-FFF2-40B4-BE49-F238E27FC236}">
                <a16:creationId xmlns:a16="http://schemas.microsoft.com/office/drawing/2014/main" id="{F93D08B6-80E8-42CA-9E62-21BF41563E40}"/>
              </a:ext>
            </a:extLst>
          </p:cNvPr>
          <p:cNvSpPr>
            <a:spLocks noChangeArrowheads="1" noChangeShapeType="1" noTextEdit="1"/>
          </p:cNvSpPr>
          <p:nvPr/>
        </p:nvSpPr>
        <p:spPr bwMode="auto">
          <a:xfrm>
            <a:off x="2667000" y="3733800"/>
            <a:ext cx="1076325" cy="18097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M          L        K</a:t>
            </a:r>
          </a:p>
        </p:txBody>
      </p:sp>
      <p:sp>
        <p:nvSpPr>
          <p:cNvPr id="233482" name="Oval 11">
            <a:extLst>
              <a:ext uri="{FF2B5EF4-FFF2-40B4-BE49-F238E27FC236}">
                <a16:creationId xmlns:a16="http://schemas.microsoft.com/office/drawing/2014/main" id="{89702886-6055-489E-88E5-A9638FD68166}"/>
              </a:ext>
            </a:extLst>
          </p:cNvPr>
          <p:cNvSpPr>
            <a:spLocks noChangeArrowheads="1"/>
          </p:cNvSpPr>
          <p:nvPr/>
        </p:nvSpPr>
        <p:spPr bwMode="auto">
          <a:xfrm>
            <a:off x="3505200" y="31242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3" name="Oval 12">
            <a:extLst>
              <a:ext uri="{FF2B5EF4-FFF2-40B4-BE49-F238E27FC236}">
                <a16:creationId xmlns:a16="http://schemas.microsoft.com/office/drawing/2014/main" id="{3E9B8828-DAD3-4214-B1A7-B097C026841A}"/>
              </a:ext>
            </a:extLst>
          </p:cNvPr>
          <p:cNvSpPr>
            <a:spLocks noChangeArrowheads="1"/>
          </p:cNvSpPr>
          <p:nvPr/>
        </p:nvSpPr>
        <p:spPr bwMode="auto">
          <a:xfrm>
            <a:off x="5410200" y="40386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4" name="Oval 13">
            <a:extLst>
              <a:ext uri="{FF2B5EF4-FFF2-40B4-BE49-F238E27FC236}">
                <a16:creationId xmlns:a16="http://schemas.microsoft.com/office/drawing/2014/main" id="{422B1CA0-EA4B-4C09-BAF7-E4F09C2AF477}"/>
              </a:ext>
            </a:extLst>
          </p:cNvPr>
          <p:cNvSpPr>
            <a:spLocks noChangeArrowheads="1"/>
          </p:cNvSpPr>
          <p:nvPr/>
        </p:nvSpPr>
        <p:spPr bwMode="auto">
          <a:xfrm>
            <a:off x="4114800" y="41148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5" name="Oval 14">
            <a:extLst>
              <a:ext uri="{FF2B5EF4-FFF2-40B4-BE49-F238E27FC236}">
                <a16:creationId xmlns:a16="http://schemas.microsoft.com/office/drawing/2014/main" id="{B4FB3321-9B15-4143-A990-682AF4E4C06F}"/>
              </a:ext>
            </a:extLst>
          </p:cNvPr>
          <p:cNvSpPr>
            <a:spLocks noChangeArrowheads="1"/>
          </p:cNvSpPr>
          <p:nvPr/>
        </p:nvSpPr>
        <p:spPr bwMode="auto">
          <a:xfrm>
            <a:off x="4038600" y="32004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6" name="Oval 15">
            <a:extLst>
              <a:ext uri="{FF2B5EF4-FFF2-40B4-BE49-F238E27FC236}">
                <a16:creationId xmlns:a16="http://schemas.microsoft.com/office/drawing/2014/main" id="{EB7EE3F1-983F-45B6-A84E-F824FE9ED829}"/>
              </a:ext>
            </a:extLst>
          </p:cNvPr>
          <p:cNvSpPr>
            <a:spLocks noChangeArrowheads="1"/>
          </p:cNvSpPr>
          <p:nvPr/>
        </p:nvSpPr>
        <p:spPr bwMode="auto">
          <a:xfrm>
            <a:off x="3048000" y="44958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7" name="Oval 16">
            <a:extLst>
              <a:ext uri="{FF2B5EF4-FFF2-40B4-BE49-F238E27FC236}">
                <a16:creationId xmlns:a16="http://schemas.microsoft.com/office/drawing/2014/main" id="{4438346F-D626-4E30-907C-C5C36E0013B1}"/>
              </a:ext>
            </a:extLst>
          </p:cNvPr>
          <p:cNvSpPr>
            <a:spLocks noChangeArrowheads="1"/>
          </p:cNvSpPr>
          <p:nvPr/>
        </p:nvSpPr>
        <p:spPr bwMode="auto">
          <a:xfrm>
            <a:off x="5257800" y="44196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8" name="Oval 17">
            <a:extLst>
              <a:ext uri="{FF2B5EF4-FFF2-40B4-BE49-F238E27FC236}">
                <a16:creationId xmlns:a16="http://schemas.microsoft.com/office/drawing/2014/main" id="{70661C0F-6D2B-4ABD-93FF-BD87A51ACE32}"/>
              </a:ext>
            </a:extLst>
          </p:cNvPr>
          <p:cNvSpPr>
            <a:spLocks noChangeArrowheads="1"/>
          </p:cNvSpPr>
          <p:nvPr/>
        </p:nvSpPr>
        <p:spPr bwMode="auto">
          <a:xfrm>
            <a:off x="2895600" y="30480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89" name="Oval 18">
            <a:extLst>
              <a:ext uri="{FF2B5EF4-FFF2-40B4-BE49-F238E27FC236}">
                <a16:creationId xmlns:a16="http://schemas.microsoft.com/office/drawing/2014/main" id="{DECF726A-BCB6-4FC3-BA3D-0DAC8AE2F406}"/>
              </a:ext>
            </a:extLst>
          </p:cNvPr>
          <p:cNvSpPr>
            <a:spLocks noChangeArrowheads="1"/>
          </p:cNvSpPr>
          <p:nvPr/>
        </p:nvSpPr>
        <p:spPr bwMode="auto">
          <a:xfrm>
            <a:off x="4191000" y="22860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0" name="Oval 19">
            <a:extLst>
              <a:ext uri="{FF2B5EF4-FFF2-40B4-BE49-F238E27FC236}">
                <a16:creationId xmlns:a16="http://schemas.microsoft.com/office/drawing/2014/main" id="{EC180F42-8619-4508-B61C-8E29E2FFDC98}"/>
              </a:ext>
            </a:extLst>
          </p:cNvPr>
          <p:cNvSpPr>
            <a:spLocks noChangeArrowheads="1"/>
          </p:cNvSpPr>
          <p:nvPr/>
        </p:nvSpPr>
        <p:spPr bwMode="auto">
          <a:xfrm>
            <a:off x="4038600" y="50292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1" name="Oval 20">
            <a:extLst>
              <a:ext uri="{FF2B5EF4-FFF2-40B4-BE49-F238E27FC236}">
                <a16:creationId xmlns:a16="http://schemas.microsoft.com/office/drawing/2014/main" id="{82F9ABF1-BD18-493E-AAA2-16CF39E215AF}"/>
              </a:ext>
            </a:extLst>
          </p:cNvPr>
          <p:cNvSpPr>
            <a:spLocks noChangeArrowheads="1"/>
          </p:cNvSpPr>
          <p:nvPr/>
        </p:nvSpPr>
        <p:spPr bwMode="auto">
          <a:xfrm>
            <a:off x="4724400" y="48768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2" name="Oval 21">
            <a:extLst>
              <a:ext uri="{FF2B5EF4-FFF2-40B4-BE49-F238E27FC236}">
                <a16:creationId xmlns:a16="http://schemas.microsoft.com/office/drawing/2014/main" id="{9624A786-DD95-4BCB-A7AA-2C222A2858F1}"/>
              </a:ext>
            </a:extLst>
          </p:cNvPr>
          <p:cNvSpPr>
            <a:spLocks noChangeArrowheads="1"/>
          </p:cNvSpPr>
          <p:nvPr/>
        </p:nvSpPr>
        <p:spPr bwMode="auto">
          <a:xfrm>
            <a:off x="5410200" y="32766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3" name="Oval 22">
            <a:extLst>
              <a:ext uri="{FF2B5EF4-FFF2-40B4-BE49-F238E27FC236}">
                <a16:creationId xmlns:a16="http://schemas.microsoft.com/office/drawing/2014/main" id="{3746A8FD-EB54-4D6D-93CA-1C37F8DCD3CC}"/>
              </a:ext>
            </a:extLst>
          </p:cNvPr>
          <p:cNvSpPr>
            <a:spLocks noChangeArrowheads="1"/>
          </p:cNvSpPr>
          <p:nvPr/>
        </p:nvSpPr>
        <p:spPr bwMode="auto">
          <a:xfrm>
            <a:off x="4800600" y="42672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4" name="Oval 23">
            <a:extLst>
              <a:ext uri="{FF2B5EF4-FFF2-40B4-BE49-F238E27FC236}">
                <a16:creationId xmlns:a16="http://schemas.microsoft.com/office/drawing/2014/main" id="{A25145F0-ACEF-40B5-B81C-1F01A8EA2BA3}"/>
              </a:ext>
            </a:extLst>
          </p:cNvPr>
          <p:cNvSpPr>
            <a:spLocks noChangeArrowheads="1"/>
          </p:cNvSpPr>
          <p:nvPr/>
        </p:nvSpPr>
        <p:spPr bwMode="auto">
          <a:xfrm>
            <a:off x="5029200" y="37338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5" name="Oval 24">
            <a:extLst>
              <a:ext uri="{FF2B5EF4-FFF2-40B4-BE49-F238E27FC236}">
                <a16:creationId xmlns:a16="http://schemas.microsoft.com/office/drawing/2014/main" id="{BBBB4C1F-ADCB-438D-847D-FAD781545C33}"/>
              </a:ext>
            </a:extLst>
          </p:cNvPr>
          <p:cNvSpPr>
            <a:spLocks noChangeArrowheads="1"/>
          </p:cNvSpPr>
          <p:nvPr/>
        </p:nvSpPr>
        <p:spPr bwMode="auto">
          <a:xfrm>
            <a:off x="3505200" y="42672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6" name="Oval 25">
            <a:extLst>
              <a:ext uri="{FF2B5EF4-FFF2-40B4-BE49-F238E27FC236}">
                <a16:creationId xmlns:a16="http://schemas.microsoft.com/office/drawing/2014/main" id="{E3977055-4F7B-4248-B42A-602655EF801A}"/>
              </a:ext>
            </a:extLst>
          </p:cNvPr>
          <p:cNvSpPr>
            <a:spLocks noChangeArrowheads="1"/>
          </p:cNvSpPr>
          <p:nvPr/>
        </p:nvSpPr>
        <p:spPr bwMode="auto">
          <a:xfrm>
            <a:off x="4419600" y="44958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7" name="Oval 26">
            <a:extLst>
              <a:ext uri="{FF2B5EF4-FFF2-40B4-BE49-F238E27FC236}">
                <a16:creationId xmlns:a16="http://schemas.microsoft.com/office/drawing/2014/main" id="{9F7964FB-00D0-4379-BAB6-592809BE99F1}"/>
              </a:ext>
            </a:extLst>
          </p:cNvPr>
          <p:cNvSpPr>
            <a:spLocks noChangeArrowheads="1"/>
          </p:cNvSpPr>
          <p:nvPr/>
        </p:nvSpPr>
        <p:spPr bwMode="auto">
          <a:xfrm>
            <a:off x="4495800" y="28956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8" name="Oval 27">
            <a:extLst>
              <a:ext uri="{FF2B5EF4-FFF2-40B4-BE49-F238E27FC236}">
                <a16:creationId xmlns:a16="http://schemas.microsoft.com/office/drawing/2014/main" id="{B9F6631E-DB16-47FD-BD76-5DCA08D54492}"/>
              </a:ext>
            </a:extLst>
          </p:cNvPr>
          <p:cNvSpPr>
            <a:spLocks noChangeArrowheads="1"/>
          </p:cNvSpPr>
          <p:nvPr/>
        </p:nvSpPr>
        <p:spPr bwMode="auto">
          <a:xfrm>
            <a:off x="4191000" y="3657600"/>
            <a:ext cx="152400" cy="15557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33499" name="Line 28">
            <a:extLst>
              <a:ext uri="{FF2B5EF4-FFF2-40B4-BE49-F238E27FC236}">
                <a16:creationId xmlns:a16="http://schemas.microsoft.com/office/drawing/2014/main" id="{7F67C29E-126D-458B-AD8E-BFEA873BE454}"/>
              </a:ext>
            </a:extLst>
          </p:cNvPr>
          <p:cNvSpPr>
            <a:spLocks noChangeShapeType="1"/>
          </p:cNvSpPr>
          <p:nvPr/>
        </p:nvSpPr>
        <p:spPr bwMode="auto">
          <a:xfrm>
            <a:off x="4114800" y="3124200"/>
            <a:ext cx="0" cy="76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3500" name="Line 29">
            <a:extLst>
              <a:ext uri="{FF2B5EF4-FFF2-40B4-BE49-F238E27FC236}">
                <a16:creationId xmlns:a16="http://schemas.microsoft.com/office/drawing/2014/main" id="{609F3E3C-3E9A-4BAC-AD57-64C4FE14F355}"/>
              </a:ext>
            </a:extLst>
          </p:cNvPr>
          <p:cNvSpPr>
            <a:spLocks noChangeShapeType="1"/>
          </p:cNvSpPr>
          <p:nvPr/>
        </p:nvSpPr>
        <p:spPr bwMode="auto">
          <a:xfrm flipH="1">
            <a:off x="4191000" y="2438400"/>
            <a:ext cx="76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3501" name="Line 30">
            <a:extLst>
              <a:ext uri="{FF2B5EF4-FFF2-40B4-BE49-F238E27FC236}">
                <a16:creationId xmlns:a16="http://schemas.microsoft.com/office/drawing/2014/main" id="{2DAED6CE-943A-4D52-9C70-482348681134}"/>
              </a:ext>
            </a:extLst>
          </p:cNvPr>
          <p:cNvSpPr>
            <a:spLocks noChangeShapeType="1"/>
          </p:cNvSpPr>
          <p:nvPr/>
        </p:nvSpPr>
        <p:spPr bwMode="auto">
          <a:xfrm flipH="1">
            <a:off x="4191000" y="3048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3502" name="Line 31">
            <a:extLst>
              <a:ext uri="{FF2B5EF4-FFF2-40B4-BE49-F238E27FC236}">
                <a16:creationId xmlns:a16="http://schemas.microsoft.com/office/drawing/2014/main" id="{B4821818-F7A4-4A99-A70A-48B7C8649B0D}"/>
              </a:ext>
            </a:extLst>
          </p:cNvPr>
          <p:cNvSpPr>
            <a:spLocks noChangeShapeType="1"/>
          </p:cNvSpPr>
          <p:nvPr/>
        </p:nvSpPr>
        <p:spPr bwMode="auto">
          <a:xfrm>
            <a:off x="4191000" y="3352800"/>
            <a:ext cx="1676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3503" name="Line 32">
            <a:extLst>
              <a:ext uri="{FF2B5EF4-FFF2-40B4-BE49-F238E27FC236}">
                <a16:creationId xmlns:a16="http://schemas.microsoft.com/office/drawing/2014/main" id="{43869557-EB72-49B6-A8DE-2A89931EF5BA}"/>
              </a:ext>
            </a:extLst>
          </p:cNvPr>
          <p:cNvSpPr>
            <a:spLocks noChangeShapeType="1"/>
          </p:cNvSpPr>
          <p:nvPr/>
        </p:nvSpPr>
        <p:spPr bwMode="auto">
          <a:xfrm flipV="1">
            <a:off x="6172200" y="1981200"/>
            <a:ext cx="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3504" name="Line 33">
            <a:extLst>
              <a:ext uri="{FF2B5EF4-FFF2-40B4-BE49-F238E27FC236}">
                <a16:creationId xmlns:a16="http://schemas.microsoft.com/office/drawing/2014/main" id="{E13DAB44-D6A9-4BC0-838B-9C908EAAA7F1}"/>
              </a:ext>
            </a:extLst>
          </p:cNvPr>
          <p:cNvSpPr>
            <a:spLocks noChangeShapeType="1"/>
          </p:cNvSpPr>
          <p:nvPr/>
        </p:nvSpPr>
        <p:spPr bwMode="auto">
          <a:xfrm flipV="1">
            <a:off x="6172200" y="2971800"/>
            <a:ext cx="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3505" name="Text Box 34">
            <a:extLst>
              <a:ext uri="{FF2B5EF4-FFF2-40B4-BE49-F238E27FC236}">
                <a16:creationId xmlns:a16="http://schemas.microsoft.com/office/drawing/2014/main" id="{90C4712C-22D7-44BD-B360-3C9BFD9049A5}"/>
              </a:ext>
            </a:extLst>
          </p:cNvPr>
          <p:cNvSpPr txBox="1">
            <a:spLocks noChangeArrowheads="1"/>
          </p:cNvSpPr>
          <p:nvPr/>
        </p:nvSpPr>
        <p:spPr bwMode="auto">
          <a:xfrm>
            <a:off x="1524000" y="16002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2000">
                <a:solidFill>
                  <a:schemeClr val="tx2"/>
                </a:solidFill>
              </a:rPr>
              <a:t>Incident</a:t>
            </a:r>
            <a:r>
              <a:rPr lang="en-US" altLang="en-US" sz="2000" b="1">
                <a:solidFill>
                  <a:schemeClr val="tx2"/>
                </a:solidFill>
              </a:rPr>
              <a:t> </a:t>
            </a:r>
            <a:r>
              <a:rPr lang="en-US" altLang="en-US" sz="2000">
                <a:solidFill>
                  <a:schemeClr val="tx2"/>
                </a:solidFill>
              </a:rPr>
              <a:t>x-ray</a:t>
            </a:r>
          </a:p>
        </p:txBody>
      </p:sp>
      <p:sp>
        <p:nvSpPr>
          <p:cNvPr id="233506" name="Text Box 35">
            <a:extLst>
              <a:ext uri="{FF2B5EF4-FFF2-40B4-BE49-F238E27FC236}">
                <a16:creationId xmlns:a16="http://schemas.microsoft.com/office/drawing/2014/main" id="{450DBA1E-111A-4CF9-B805-25CB2487A66E}"/>
              </a:ext>
            </a:extLst>
          </p:cNvPr>
          <p:cNvSpPr txBox="1">
            <a:spLocks noChangeArrowheads="1"/>
          </p:cNvSpPr>
          <p:nvPr/>
        </p:nvSpPr>
        <p:spPr bwMode="auto">
          <a:xfrm>
            <a:off x="5943600" y="1524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2400">
                <a:solidFill>
                  <a:schemeClr val="tx2"/>
                </a:solidFill>
              </a:rPr>
              <a:t>K</a:t>
            </a:r>
            <a:r>
              <a:rPr lang="en-US" altLang="en-US" sz="2400" baseline="-25000">
                <a:solidFill>
                  <a:schemeClr val="tx2"/>
                </a:solidFill>
                <a:latin typeface="Symbol" panose="05050102010706020507" pitchFamily="18" charset="2"/>
              </a:rPr>
              <a:t>b</a:t>
            </a:r>
          </a:p>
        </p:txBody>
      </p:sp>
      <p:sp>
        <p:nvSpPr>
          <p:cNvPr id="233507" name="Text Box 36">
            <a:extLst>
              <a:ext uri="{FF2B5EF4-FFF2-40B4-BE49-F238E27FC236}">
                <a16:creationId xmlns:a16="http://schemas.microsoft.com/office/drawing/2014/main" id="{658C9352-8C2F-4106-9D7A-CF39F33668C1}"/>
              </a:ext>
            </a:extLst>
          </p:cNvPr>
          <p:cNvSpPr txBox="1">
            <a:spLocks noChangeArrowheads="1"/>
          </p:cNvSpPr>
          <p:nvPr/>
        </p:nvSpPr>
        <p:spPr bwMode="auto">
          <a:xfrm>
            <a:off x="6019800" y="2438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2400">
                <a:solidFill>
                  <a:schemeClr val="tx2"/>
                </a:solidFill>
              </a:rPr>
              <a:t>K</a:t>
            </a:r>
            <a:r>
              <a:rPr lang="en-US" altLang="en-US" sz="2400" baseline="-25000">
                <a:solidFill>
                  <a:schemeClr val="tx2"/>
                </a:solidFill>
                <a:latin typeface="Symbol" panose="05050102010706020507" pitchFamily="18" charset="2"/>
              </a:rPr>
              <a:t>a</a:t>
            </a:r>
          </a:p>
        </p:txBody>
      </p:sp>
      <p:sp>
        <p:nvSpPr>
          <p:cNvPr id="233508" name="Text Box 37">
            <a:extLst>
              <a:ext uri="{FF2B5EF4-FFF2-40B4-BE49-F238E27FC236}">
                <a16:creationId xmlns:a16="http://schemas.microsoft.com/office/drawing/2014/main" id="{A8FCC9C1-9D69-47B0-BC59-949433771454}"/>
              </a:ext>
            </a:extLst>
          </p:cNvPr>
          <p:cNvSpPr txBox="1">
            <a:spLocks noChangeArrowheads="1"/>
          </p:cNvSpPr>
          <p:nvPr/>
        </p:nvSpPr>
        <p:spPr bwMode="auto">
          <a:xfrm>
            <a:off x="6172200" y="3733800"/>
            <a:ext cx="106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2000">
                <a:solidFill>
                  <a:schemeClr val="tx2"/>
                </a:solidFill>
              </a:rPr>
              <a:t>Ejected electron</a:t>
            </a:r>
          </a:p>
        </p:txBody>
      </p:sp>
      <p:sp>
        <p:nvSpPr>
          <p:cNvPr id="233509" name="Oval 38">
            <a:extLst>
              <a:ext uri="{FF2B5EF4-FFF2-40B4-BE49-F238E27FC236}">
                <a16:creationId xmlns:a16="http://schemas.microsoft.com/office/drawing/2014/main" id="{A23325B9-E564-4326-B4A0-430491CEE788}"/>
              </a:ext>
            </a:extLst>
          </p:cNvPr>
          <p:cNvSpPr>
            <a:spLocks noChangeArrowheads="1"/>
          </p:cNvSpPr>
          <p:nvPr/>
        </p:nvSpPr>
        <p:spPr bwMode="auto">
          <a:xfrm>
            <a:off x="5943600" y="3810000"/>
            <a:ext cx="152400" cy="155575"/>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a:extLst>
              <a:ext uri="{FF2B5EF4-FFF2-40B4-BE49-F238E27FC236}">
                <a16:creationId xmlns:a16="http://schemas.microsoft.com/office/drawing/2014/main" id="{454AE745-C45C-4FB5-8315-B941E0A57175}"/>
              </a:ext>
            </a:extLst>
          </p:cNvPr>
          <p:cNvSpPr>
            <a:spLocks noGrp="1" noChangeArrowheads="1"/>
          </p:cNvSpPr>
          <p:nvPr>
            <p:ph type="title"/>
          </p:nvPr>
        </p:nvSpPr>
        <p:spPr/>
        <p:txBody>
          <a:bodyPr/>
          <a:lstStyle/>
          <a:p>
            <a:r>
              <a:rPr lang="en-US" altLang="en-US"/>
              <a:t>External Visual Inspection</a:t>
            </a:r>
          </a:p>
        </p:txBody>
      </p:sp>
      <p:sp>
        <p:nvSpPr>
          <p:cNvPr id="235522" name="Rectangle 3">
            <a:extLst>
              <a:ext uri="{FF2B5EF4-FFF2-40B4-BE49-F238E27FC236}">
                <a16:creationId xmlns:a16="http://schemas.microsoft.com/office/drawing/2014/main" id="{F9C961D1-5177-4879-8D68-3B748C4467EF}"/>
              </a:ext>
            </a:extLst>
          </p:cNvPr>
          <p:cNvSpPr>
            <a:spLocks noGrp="1" noChangeArrowheads="1"/>
          </p:cNvSpPr>
          <p:nvPr>
            <p:ph type="body" idx="1"/>
          </p:nvPr>
        </p:nvSpPr>
        <p:spPr>
          <a:xfrm>
            <a:off x="6354763" y="911225"/>
            <a:ext cx="3832225" cy="1905000"/>
          </a:xfrm>
        </p:spPr>
        <p:txBody>
          <a:bodyPr/>
          <a:lstStyle/>
          <a:p>
            <a:pPr marL="0" indent="0">
              <a:buFontTx/>
              <a:buNone/>
            </a:pPr>
            <a:r>
              <a:rPr lang="en-US" altLang="en-US" sz="2400"/>
              <a:t>Low power stereo macroscope (up to 65x) </a:t>
            </a:r>
          </a:p>
          <a:p>
            <a:pPr lvl="1"/>
            <a:r>
              <a:rPr lang="en-US" altLang="en-US" sz="2000"/>
              <a:t>Overview</a:t>
            </a:r>
          </a:p>
          <a:p>
            <a:pPr lvl="1"/>
            <a:r>
              <a:rPr lang="en-US" altLang="en-US" sz="2000"/>
              <a:t>Package level</a:t>
            </a:r>
          </a:p>
          <a:p>
            <a:pPr lvl="1"/>
            <a:r>
              <a:rPr lang="en-US" altLang="en-US" sz="2000"/>
              <a:t>PCB level</a:t>
            </a:r>
          </a:p>
        </p:txBody>
      </p:sp>
      <p:pic>
        <p:nvPicPr>
          <p:cNvPr id="235523" name="Picture 4">
            <a:extLst>
              <a:ext uri="{FF2B5EF4-FFF2-40B4-BE49-F238E27FC236}">
                <a16:creationId xmlns:a16="http://schemas.microsoft.com/office/drawing/2014/main" id="{D3744A6F-0FCC-451A-BA83-9FA659C76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74963"/>
            <a:ext cx="380206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 Box 5">
            <a:extLst>
              <a:ext uri="{FF2B5EF4-FFF2-40B4-BE49-F238E27FC236}">
                <a16:creationId xmlns:a16="http://schemas.microsoft.com/office/drawing/2014/main" id="{2B56CCC5-277A-4070-A6B9-49BDAC3825E2}"/>
              </a:ext>
            </a:extLst>
          </p:cNvPr>
          <p:cNvSpPr txBox="1">
            <a:spLocks noChangeArrowheads="1"/>
          </p:cNvSpPr>
          <p:nvPr/>
        </p:nvSpPr>
        <p:spPr bwMode="auto">
          <a:xfrm>
            <a:off x="6302375" y="5976938"/>
            <a:ext cx="3998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2000">
                <a:solidFill>
                  <a:schemeClr val="tx1"/>
                </a:solidFill>
              </a:rPr>
              <a:t>Typical stereo macroscope</a:t>
            </a:r>
          </a:p>
        </p:txBody>
      </p:sp>
      <p:sp>
        <p:nvSpPr>
          <p:cNvPr id="235525" name="Rectangle 6">
            <a:extLst>
              <a:ext uri="{FF2B5EF4-FFF2-40B4-BE49-F238E27FC236}">
                <a16:creationId xmlns:a16="http://schemas.microsoft.com/office/drawing/2014/main" id="{903DDDE8-B31A-495F-9AEF-1FB02806F958}"/>
              </a:ext>
            </a:extLst>
          </p:cNvPr>
          <p:cNvSpPr>
            <a:spLocks noChangeArrowheads="1"/>
          </p:cNvSpPr>
          <p:nvPr/>
        </p:nvSpPr>
        <p:spPr bwMode="auto">
          <a:xfrm>
            <a:off x="1752600" y="4533900"/>
            <a:ext cx="41306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endParaRPr lang="en-US" altLang="en-US" sz="2400"/>
          </a:p>
        </p:txBody>
      </p:sp>
      <p:sp>
        <p:nvSpPr>
          <p:cNvPr id="235526" name="Rectangle 7">
            <a:extLst>
              <a:ext uri="{FF2B5EF4-FFF2-40B4-BE49-F238E27FC236}">
                <a16:creationId xmlns:a16="http://schemas.microsoft.com/office/drawing/2014/main" id="{77E1CB61-25A6-442E-86BC-BE0260776120}"/>
              </a:ext>
            </a:extLst>
          </p:cNvPr>
          <p:cNvSpPr>
            <a:spLocks noChangeArrowheads="1"/>
          </p:cNvSpPr>
          <p:nvPr/>
        </p:nvSpPr>
        <p:spPr bwMode="auto">
          <a:xfrm>
            <a:off x="1752600" y="2838450"/>
            <a:ext cx="39004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endParaRPr lang="en-US" altLang="en-US" sz="2400"/>
          </a:p>
        </p:txBody>
      </p:sp>
      <p:graphicFrame>
        <p:nvGraphicFramePr>
          <p:cNvPr id="235527" name="Object 8">
            <a:extLst>
              <a:ext uri="{FF2B5EF4-FFF2-40B4-BE49-F238E27FC236}">
                <a16:creationId xmlns:a16="http://schemas.microsoft.com/office/drawing/2014/main" id="{2679E568-F5D2-441D-BCC6-9A1690C91CF6}"/>
              </a:ext>
            </a:extLst>
          </p:cNvPr>
          <p:cNvGraphicFramePr>
            <a:graphicFrameLocks noChangeAspect="1"/>
          </p:cNvGraphicFramePr>
          <p:nvPr/>
        </p:nvGraphicFramePr>
        <p:xfrm>
          <a:off x="1744663" y="1074738"/>
          <a:ext cx="4159250" cy="1933575"/>
        </p:xfrm>
        <a:graphic>
          <a:graphicData uri="http://schemas.openxmlformats.org/presentationml/2006/ole">
            <mc:AlternateContent xmlns:mc="http://schemas.openxmlformats.org/markup-compatibility/2006">
              <mc:Choice xmlns:v="urn:schemas-microsoft-com:vml" Requires="v">
                <p:oleObj spid="_x0000_s235529" name="Document" r:id="rId5" imgW="0" imgH="0" progId="Word.Document.8">
                  <p:embed/>
                </p:oleObj>
              </mc:Choice>
              <mc:Fallback>
                <p:oleObj name="Document" r:id="rId5" imgW="0" imgH="0" progId="Word.Documen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2200" t="844" r="2234" b="4070"/>
                      <a:stretch>
                        <a:fillRect/>
                      </a:stretch>
                    </p:blipFill>
                    <p:spPr bwMode="auto">
                      <a:xfrm>
                        <a:off x="1744663" y="1074738"/>
                        <a:ext cx="4159250" cy="1933575"/>
                      </a:xfrm>
                      <a:prstGeom prst="rect">
                        <a:avLst/>
                      </a:prstGeom>
                      <a:noFill/>
                      <a:ln>
                        <a:noFill/>
                      </a:ln>
                      <a:effectLst/>
                      <a:extLst>
                        <a:ext uri="{909E8E84-426E-40DD-AFC4-6F175D3DCCD1}">
                          <a14:hiddenFill xmlns:a14="http://schemas.microsoft.com/office/drawing/2010/main">
                            <a:gradFill rotWithShape="0">
                              <a:gsLst>
                                <a:gs pos="0">
                                  <a:srgbClr val="FFFFFF"/>
                                </a:gs>
                                <a:gs pos="100000">
                                  <a:srgbClr val="29AFFF"/>
                                </a:gs>
                              </a:gsLst>
                              <a:lin ang="54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35528" name="Text Box 9">
            <a:extLst>
              <a:ext uri="{FF2B5EF4-FFF2-40B4-BE49-F238E27FC236}">
                <a16:creationId xmlns:a16="http://schemas.microsoft.com/office/drawing/2014/main" id="{040F1FE8-1961-4424-A277-BD086424F599}"/>
              </a:ext>
            </a:extLst>
          </p:cNvPr>
          <p:cNvSpPr txBox="1">
            <a:spLocks noChangeArrowheads="1"/>
          </p:cNvSpPr>
          <p:nvPr/>
        </p:nvSpPr>
        <p:spPr bwMode="auto">
          <a:xfrm>
            <a:off x="1978025" y="3427413"/>
            <a:ext cx="42592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tabLst>
                <a:tab pos="119063" algn="l"/>
              </a:tabLst>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tabLst>
                <a:tab pos="119063" algn="l"/>
              </a:tabLst>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tabLst>
                <a:tab pos="119063" algn="l"/>
              </a:tabLst>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tabLst>
                <a:tab pos="119063" algn="l"/>
              </a:tabLst>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tabLst>
                <a:tab pos="119063" algn="l"/>
              </a:tabLst>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tabLst>
                <a:tab pos="119063" algn="l"/>
              </a:tabLst>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tabLst>
                <a:tab pos="119063" algn="l"/>
              </a:tabLst>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tabLst>
                <a:tab pos="119063" algn="l"/>
              </a:tabLst>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tabLst>
                <a:tab pos="119063" algn="l"/>
              </a:tabLst>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a:solidFill>
                  <a:schemeClr val="tx1"/>
                </a:solidFill>
              </a:rPr>
              <a:t>Higher power light optical microscopes</a:t>
            </a:r>
          </a:p>
          <a:p>
            <a:pPr eaLnBrk="1" hangingPunct="1">
              <a:spcBef>
                <a:spcPct val="0"/>
              </a:spcBef>
              <a:buFontTx/>
              <a:buNone/>
            </a:pPr>
            <a:endParaRPr lang="en-US" altLang="en-US" sz="2400">
              <a:solidFill>
                <a:schemeClr val="tx1"/>
              </a:solidFill>
            </a:endParaRPr>
          </a:p>
          <a:p>
            <a:pPr eaLnBrk="1" hangingPunct="1">
              <a:spcBef>
                <a:spcPct val="0"/>
              </a:spcBef>
            </a:pPr>
            <a:r>
              <a:rPr lang="en-US" altLang="en-US" sz="2400">
                <a:solidFill>
                  <a:schemeClr val="tx1"/>
                </a:solidFill>
              </a:rPr>
              <a:t>Inverted</a:t>
            </a:r>
          </a:p>
          <a:p>
            <a:pPr eaLnBrk="1" hangingPunct="1">
              <a:spcBef>
                <a:spcPct val="0"/>
              </a:spcBef>
            </a:pPr>
            <a:r>
              <a:rPr lang="en-US" altLang="en-US" sz="2400">
                <a:solidFill>
                  <a:schemeClr val="tx1"/>
                </a:solidFill>
              </a:rPr>
              <a:t>Upright</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918F38E8-BC00-47D6-BF56-B0D06EB328DD}"/>
              </a:ext>
            </a:extLst>
          </p:cNvPr>
          <p:cNvSpPr>
            <a:spLocks noGrp="1" noChangeArrowheads="1"/>
          </p:cNvSpPr>
          <p:nvPr>
            <p:ph type="title"/>
          </p:nvPr>
        </p:nvSpPr>
        <p:spPr/>
        <p:txBody>
          <a:bodyPr/>
          <a:lstStyle/>
          <a:p>
            <a:r>
              <a:rPr lang="en-US" altLang="en-US"/>
              <a:t>Analytical Techniques</a:t>
            </a:r>
          </a:p>
        </p:txBody>
      </p:sp>
      <p:sp>
        <p:nvSpPr>
          <p:cNvPr id="237570" name="Text Box 3">
            <a:extLst>
              <a:ext uri="{FF2B5EF4-FFF2-40B4-BE49-F238E27FC236}">
                <a16:creationId xmlns:a16="http://schemas.microsoft.com/office/drawing/2014/main" id="{711245EB-6009-45B3-9545-39E512030BF2}"/>
              </a:ext>
            </a:extLst>
          </p:cNvPr>
          <p:cNvSpPr>
            <a:spLocks noGrp="1" noChangeArrowheads="1"/>
          </p:cNvSpPr>
          <p:nvPr>
            <p:ph type="body" idx="1"/>
          </p:nvPr>
        </p:nvSpPr>
        <p:spPr>
          <a:xfrm>
            <a:off x="1981200" y="1123950"/>
            <a:ext cx="8229600"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a:lnSpc>
                <a:spcPct val="140000"/>
              </a:lnSpc>
              <a:spcBef>
                <a:spcPct val="0"/>
              </a:spcBef>
            </a:pPr>
            <a:r>
              <a:rPr lang="en-US" altLang="en-US" sz="2400"/>
              <a:t>Environmental Scanning Electron Microscopy (ESEM)</a:t>
            </a:r>
          </a:p>
          <a:p>
            <a:pPr marL="285750" indent="-285750">
              <a:lnSpc>
                <a:spcPct val="140000"/>
              </a:lnSpc>
              <a:spcBef>
                <a:spcPct val="0"/>
              </a:spcBef>
            </a:pPr>
            <a:r>
              <a:rPr lang="en-US" altLang="en-US" sz="2400"/>
              <a:t>Energy Dispersive Spectroscopy (EDS)</a:t>
            </a:r>
          </a:p>
          <a:p>
            <a:pPr marL="285750" indent="-285750">
              <a:lnSpc>
                <a:spcPct val="140000"/>
              </a:lnSpc>
              <a:spcBef>
                <a:spcPct val="0"/>
              </a:spcBef>
            </a:pPr>
            <a:r>
              <a:rPr lang="en-US" altLang="en-US" sz="2400"/>
              <a:t>Thermo-mechanical Analysis</a:t>
            </a:r>
          </a:p>
          <a:p>
            <a:pPr marL="285750" indent="-285750">
              <a:lnSpc>
                <a:spcPct val="140000"/>
              </a:lnSpc>
              <a:spcBef>
                <a:spcPct val="0"/>
              </a:spcBef>
            </a:pPr>
            <a:r>
              <a:rPr lang="en-US" altLang="en-US" sz="2400"/>
              <a:t>Microtesting (Wire Pull, Ball Bond and Solder Ball Shear, Cold Bump Pull)</a:t>
            </a:r>
          </a:p>
          <a:p>
            <a:pPr marL="285750" indent="-285750">
              <a:lnSpc>
                <a:spcPct val="140000"/>
              </a:lnSpc>
              <a:spcBef>
                <a:spcPct val="0"/>
              </a:spcBef>
            </a:pPr>
            <a:r>
              <a:rPr lang="en-US" altLang="en-US" sz="2400"/>
              <a:t>Decapsulation / Delidding</a:t>
            </a:r>
          </a:p>
          <a:p>
            <a:pPr marL="285750" indent="-285750">
              <a:lnSpc>
                <a:spcPct val="140000"/>
              </a:lnSpc>
              <a:spcBef>
                <a:spcPct val="0"/>
              </a:spcBef>
            </a:pPr>
            <a:r>
              <a:rPr lang="en-US" altLang="en-US" sz="2400"/>
              <a:t>Dye Penetrant Inspection (Dye and Pry)</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ext Box 2">
            <a:extLst>
              <a:ext uri="{FF2B5EF4-FFF2-40B4-BE49-F238E27FC236}">
                <a16:creationId xmlns:a16="http://schemas.microsoft.com/office/drawing/2014/main" id="{883C69C2-977B-45D1-B3F1-5C8D38B6A01F}"/>
              </a:ext>
            </a:extLst>
          </p:cNvPr>
          <p:cNvSpPr txBox="1">
            <a:spLocks noChangeArrowheads="1"/>
          </p:cNvSpPr>
          <p:nvPr/>
        </p:nvSpPr>
        <p:spPr bwMode="auto">
          <a:xfrm>
            <a:off x="1866900" y="2446338"/>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4000" b="1">
                <a:solidFill>
                  <a:schemeClr val="tx1"/>
                </a:solidFill>
              </a:rPr>
              <a:t>Scanning Electron Microscopy</a:t>
            </a:r>
            <a:endParaRPr lang="en-US" altLang="en-US" sz="3200" b="1">
              <a:solidFill>
                <a:schemeClr val="tx1"/>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2">
            <a:extLst>
              <a:ext uri="{FF2B5EF4-FFF2-40B4-BE49-F238E27FC236}">
                <a16:creationId xmlns:a16="http://schemas.microsoft.com/office/drawing/2014/main" id="{DED7044E-C684-4670-838E-B18FBBCBE332}"/>
              </a:ext>
            </a:extLst>
          </p:cNvPr>
          <p:cNvSpPr txBox="1">
            <a:spLocks noChangeArrowheads="1"/>
          </p:cNvSpPr>
          <p:nvPr/>
        </p:nvSpPr>
        <p:spPr bwMode="auto">
          <a:xfrm>
            <a:off x="3476625" y="92075"/>
            <a:ext cx="4924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3200" b="1">
                <a:solidFill>
                  <a:schemeClr val="tx1"/>
                </a:solidFill>
              </a:rPr>
              <a:t>Applications and Examples</a:t>
            </a:r>
          </a:p>
        </p:txBody>
      </p:sp>
      <p:sp>
        <p:nvSpPr>
          <p:cNvPr id="239618" name="Text Box 3">
            <a:extLst>
              <a:ext uri="{FF2B5EF4-FFF2-40B4-BE49-F238E27FC236}">
                <a16:creationId xmlns:a16="http://schemas.microsoft.com/office/drawing/2014/main" id="{C409FA5B-8D10-4772-8FC4-D2F67D298541}"/>
              </a:ext>
            </a:extLst>
          </p:cNvPr>
          <p:cNvSpPr txBox="1">
            <a:spLocks noChangeArrowheads="1"/>
          </p:cNvSpPr>
          <p:nvPr/>
        </p:nvSpPr>
        <p:spPr bwMode="auto">
          <a:xfrm>
            <a:off x="338138" y="906463"/>
            <a:ext cx="469106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50000"/>
              </a:spcBef>
            </a:pPr>
            <a:r>
              <a:rPr lang="en-US" altLang="en-US" sz="1400">
                <a:solidFill>
                  <a:schemeClr val="tx1"/>
                </a:solidFill>
                <a:cs typeface="Times New Roman" panose="02020603050405020304" pitchFamily="18" charset="0"/>
              </a:rPr>
              <a:t>Excessive wicking of copper in PTHs of a PWB </a:t>
            </a:r>
          </a:p>
          <a:p>
            <a:pPr algn="just" eaLnBrk="1" hangingPunct="1">
              <a:spcBef>
                <a:spcPct val="50000"/>
              </a:spcBef>
            </a:pPr>
            <a:r>
              <a:rPr lang="en-US" altLang="en-US" sz="1400">
                <a:cs typeface="Times New Roman" panose="02020603050405020304" pitchFamily="18" charset="0"/>
              </a:rPr>
              <a:t>Separation at the interface between the copper plating and the fiber epoxy resin board interface </a:t>
            </a:r>
          </a:p>
          <a:p>
            <a:pPr algn="just" eaLnBrk="1" hangingPunct="1">
              <a:spcBef>
                <a:spcPct val="50000"/>
              </a:spcBef>
            </a:pPr>
            <a:r>
              <a:rPr lang="en-US" altLang="en-US" sz="1400">
                <a:solidFill>
                  <a:schemeClr val="tx1"/>
                </a:solidFill>
                <a:cs typeface="Times New Roman" panose="02020603050405020304" pitchFamily="18" charset="0"/>
              </a:rPr>
              <a:t>Fiber/resin interface delamination </a:t>
            </a:r>
            <a:endParaRPr lang="en-US" altLang="en-US" sz="1400">
              <a:cs typeface="Times New Roman" panose="02020603050405020304" pitchFamily="18" charset="0"/>
            </a:endParaRPr>
          </a:p>
          <a:p>
            <a:pPr algn="just" eaLnBrk="1" hangingPunct="1">
              <a:spcBef>
                <a:spcPct val="50000"/>
              </a:spcBef>
            </a:pPr>
            <a:r>
              <a:rPr lang="en-US" altLang="en-US" sz="1400">
                <a:solidFill>
                  <a:schemeClr val="tx1"/>
                </a:solidFill>
                <a:cs typeface="Times New Roman" panose="02020603050405020304" pitchFamily="18" charset="0"/>
              </a:rPr>
              <a:t>Corrosion and intermetallic growth at the bondpad under the gold ball bond  </a:t>
            </a:r>
          </a:p>
          <a:p>
            <a:pPr algn="just" eaLnBrk="1" hangingPunct="1">
              <a:spcBef>
                <a:spcPct val="50000"/>
              </a:spcBef>
            </a:pPr>
            <a:r>
              <a:rPr lang="en-US" altLang="en-US" sz="1400">
                <a:solidFill>
                  <a:schemeClr val="tx1"/>
                </a:solidFill>
                <a:cs typeface="Times New Roman" panose="02020603050405020304" pitchFamily="18" charset="0"/>
              </a:rPr>
              <a:t>Stress-driven diffusive voiding and hillock formation of Al metallization lines </a:t>
            </a:r>
          </a:p>
          <a:p>
            <a:pPr algn="just" eaLnBrk="1" hangingPunct="1">
              <a:spcBef>
                <a:spcPct val="50000"/>
              </a:spcBef>
            </a:pPr>
            <a:r>
              <a:rPr lang="en-US" altLang="en-US" sz="1400">
                <a:solidFill>
                  <a:schemeClr val="tx1"/>
                </a:solidFill>
                <a:cs typeface="Times New Roman" panose="02020603050405020304" pitchFamily="18" charset="0"/>
              </a:rPr>
              <a:t>Metallization corrosion </a:t>
            </a:r>
          </a:p>
          <a:p>
            <a:pPr algn="just" eaLnBrk="1" hangingPunct="1">
              <a:spcBef>
                <a:spcPct val="50000"/>
              </a:spcBef>
            </a:pPr>
            <a:r>
              <a:rPr lang="en-US" altLang="en-US" sz="1400">
                <a:solidFill>
                  <a:schemeClr val="tx1"/>
                </a:solidFill>
                <a:cs typeface="Times New Roman" panose="02020603050405020304" pitchFamily="18" charset="0"/>
              </a:rPr>
              <a:t>Wirebond fracture</a:t>
            </a:r>
          </a:p>
          <a:p>
            <a:pPr algn="just" eaLnBrk="1" hangingPunct="1">
              <a:spcBef>
                <a:spcPct val="50000"/>
              </a:spcBef>
            </a:pPr>
            <a:r>
              <a:rPr lang="en-US" altLang="en-US" sz="1400">
                <a:solidFill>
                  <a:schemeClr val="tx1"/>
                </a:solidFill>
                <a:cs typeface="Times New Roman" panose="02020603050405020304" pitchFamily="18" charset="0"/>
              </a:rPr>
              <a:t>Passivation cracking</a:t>
            </a:r>
          </a:p>
          <a:p>
            <a:pPr algn="just" eaLnBrk="1" hangingPunct="1">
              <a:spcBef>
                <a:spcPct val="50000"/>
              </a:spcBef>
            </a:pPr>
            <a:r>
              <a:rPr lang="en-US" altLang="en-US" sz="1400">
                <a:solidFill>
                  <a:schemeClr val="tx1"/>
                </a:solidFill>
                <a:cs typeface="Times New Roman" panose="02020603050405020304" pitchFamily="18" charset="0"/>
              </a:rPr>
              <a:t>Delamination at the die/die paddle interface </a:t>
            </a:r>
          </a:p>
          <a:p>
            <a:pPr algn="just" eaLnBrk="1" hangingPunct="1">
              <a:spcBef>
                <a:spcPct val="50000"/>
              </a:spcBef>
            </a:pPr>
            <a:r>
              <a:rPr lang="en-US" altLang="en-US" sz="1400">
                <a:solidFill>
                  <a:schemeClr val="tx1"/>
                </a:solidFill>
                <a:cs typeface="Times New Roman" panose="02020603050405020304" pitchFamily="18" charset="0"/>
              </a:rPr>
              <a:t>Dendritic growth</a:t>
            </a:r>
          </a:p>
          <a:p>
            <a:pPr eaLnBrk="1" hangingPunct="1">
              <a:spcBef>
                <a:spcPct val="50000"/>
              </a:spcBef>
            </a:pPr>
            <a:r>
              <a:rPr lang="en-US" altLang="en-US" sz="1400">
                <a:solidFill>
                  <a:schemeClr val="tx1"/>
                </a:solidFill>
                <a:cs typeface="Times New Roman" panose="02020603050405020304" pitchFamily="18" charset="0"/>
              </a:rPr>
              <a:t>Electrostatic  discharge/electrical overstress </a:t>
            </a:r>
          </a:p>
          <a:p>
            <a:pPr eaLnBrk="1" hangingPunct="1">
              <a:spcBef>
                <a:spcPct val="50000"/>
              </a:spcBef>
            </a:pPr>
            <a:r>
              <a:rPr lang="en-US" altLang="en-US" sz="1400">
                <a:solidFill>
                  <a:schemeClr val="tx1"/>
                </a:solidFill>
                <a:cs typeface="Times New Roman" panose="02020603050405020304" pitchFamily="18" charset="0"/>
              </a:rPr>
              <a:t>Wire fatigue</a:t>
            </a:r>
          </a:p>
          <a:p>
            <a:pPr eaLnBrk="1" hangingPunct="1">
              <a:spcBef>
                <a:spcPct val="50000"/>
              </a:spcBef>
            </a:pPr>
            <a:r>
              <a:rPr lang="en-US" altLang="en-US" sz="1400">
                <a:solidFill>
                  <a:schemeClr val="tx1"/>
                </a:solidFill>
                <a:cs typeface="Times New Roman" panose="02020603050405020304" pitchFamily="18" charset="0"/>
              </a:rPr>
              <a:t>Solder fatigue</a:t>
            </a:r>
          </a:p>
        </p:txBody>
      </p:sp>
      <p:grpSp>
        <p:nvGrpSpPr>
          <p:cNvPr id="239619" name="Group 4">
            <a:extLst>
              <a:ext uri="{FF2B5EF4-FFF2-40B4-BE49-F238E27FC236}">
                <a16:creationId xmlns:a16="http://schemas.microsoft.com/office/drawing/2014/main" id="{38329BF7-68EB-4759-A03D-3A4EF55B5004}"/>
              </a:ext>
            </a:extLst>
          </p:cNvPr>
          <p:cNvGrpSpPr>
            <a:grpSpLocks/>
          </p:cNvGrpSpPr>
          <p:nvPr/>
        </p:nvGrpSpPr>
        <p:grpSpPr bwMode="auto">
          <a:xfrm>
            <a:off x="5167313" y="847725"/>
            <a:ext cx="5014912" cy="5514975"/>
            <a:chOff x="2243" y="534"/>
            <a:chExt cx="3159" cy="3474"/>
          </a:xfrm>
        </p:grpSpPr>
        <p:graphicFrame>
          <p:nvGraphicFramePr>
            <p:cNvPr id="239620" name="Object 5">
              <a:extLst>
                <a:ext uri="{FF2B5EF4-FFF2-40B4-BE49-F238E27FC236}">
                  <a16:creationId xmlns:a16="http://schemas.microsoft.com/office/drawing/2014/main" id="{0A947D5A-157F-47EB-9AB6-BE67C02AA888}"/>
                </a:ext>
              </a:extLst>
            </p:cNvPr>
            <p:cNvGraphicFramePr>
              <a:graphicFrameLocks noChangeAspect="1"/>
            </p:cNvGraphicFramePr>
            <p:nvPr/>
          </p:nvGraphicFramePr>
          <p:xfrm>
            <a:off x="2256" y="534"/>
            <a:ext cx="1449" cy="1126"/>
          </p:xfrm>
          <a:graphic>
            <a:graphicData uri="http://schemas.openxmlformats.org/presentationml/2006/ole">
              <mc:AlternateContent xmlns:mc="http://schemas.openxmlformats.org/markup-compatibility/2006">
                <mc:Choice xmlns:v="urn:schemas-microsoft-com:vml" Requires="v">
                  <p:oleObj spid="_x0000_s239626" name="Photo Editor Photo" r:id="rId4" imgW="2142857" imgH="1666667" progId="MSPhotoEd.3">
                    <p:embed/>
                  </p:oleObj>
                </mc:Choice>
                <mc:Fallback>
                  <p:oleObj name="Photo Editor Photo" r:id="rId4" imgW="2142857" imgH="1666667"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534"/>
                          <a:ext cx="1449" cy="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39621" name="Object 6">
              <a:extLst>
                <a:ext uri="{FF2B5EF4-FFF2-40B4-BE49-F238E27FC236}">
                  <a16:creationId xmlns:a16="http://schemas.microsoft.com/office/drawing/2014/main" id="{C2A82813-3ED5-4380-B54B-CC49423B9D30}"/>
                </a:ext>
              </a:extLst>
            </p:cNvPr>
            <p:cNvGraphicFramePr>
              <a:graphicFrameLocks noChangeAspect="1"/>
            </p:cNvGraphicFramePr>
            <p:nvPr/>
          </p:nvGraphicFramePr>
          <p:xfrm>
            <a:off x="3833" y="542"/>
            <a:ext cx="1488" cy="1169"/>
          </p:xfrm>
          <a:graphic>
            <a:graphicData uri="http://schemas.openxmlformats.org/presentationml/2006/ole">
              <mc:AlternateContent xmlns:mc="http://schemas.openxmlformats.org/markup-compatibility/2006">
                <mc:Choice xmlns:v="urn:schemas-microsoft-com:vml" Requires="v">
                  <p:oleObj spid="_x0000_s239627" name="Photo Editor Photo" r:id="rId6" imgW="2400635" imgH="1886213" progId="MSPhotoEd.3">
                    <p:embed/>
                  </p:oleObj>
                </mc:Choice>
                <mc:Fallback>
                  <p:oleObj name="Photo Editor Photo" r:id="rId6" imgW="2400635" imgH="1886213" progId="MSPhotoEd.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3" y="542"/>
                          <a:ext cx="1488" cy="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39622" name="Object 7">
              <a:extLst>
                <a:ext uri="{FF2B5EF4-FFF2-40B4-BE49-F238E27FC236}">
                  <a16:creationId xmlns:a16="http://schemas.microsoft.com/office/drawing/2014/main" id="{4964A88F-E0F8-4815-9F49-4E7D29AE1589}"/>
                </a:ext>
              </a:extLst>
            </p:cNvPr>
            <p:cNvGraphicFramePr>
              <a:graphicFrameLocks noChangeAspect="1"/>
            </p:cNvGraphicFramePr>
            <p:nvPr/>
          </p:nvGraphicFramePr>
          <p:xfrm>
            <a:off x="2243" y="1702"/>
            <a:ext cx="1488" cy="1177"/>
          </p:xfrm>
          <a:graphic>
            <a:graphicData uri="http://schemas.openxmlformats.org/presentationml/2006/ole">
              <mc:AlternateContent xmlns:mc="http://schemas.openxmlformats.org/markup-compatibility/2006">
                <mc:Choice xmlns:v="urn:schemas-microsoft-com:vml" Requires="v">
                  <p:oleObj spid="_x0000_s239628" name="Photo Editor Photo" r:id="rId8" imgW="4334480" imgH="3428571" progId="MSPhotoEd.3">
                    <p:embed/>
                  </p:oleObj>
                </mc:Choice>
                <mc:Fallback>
                  <p:oleObj name="Photo Editor Photo" r:id="rId8" imgW="4334480" imgH="3428571" progId="MSPhotoEd.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 y="1702"/>
                          <a:ext cx="1488" cy="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39623" name="Object 8">
              <a:extLst>
                <a:ext uri="{FF2B5EF4-FFF2-40B4-BE49-F238E27FC236}">
                  <a16:creationId xmlns:a16="http://schemas.microsoft.com/office/drawing/2014/main" id="{9CDC565C-C64A-4367-91F1-9DB61612959E}"/>
                </a:ext>
              </a:extLst>
            </p:cNvPr>
            <p:cNvGraphicFramePr>
              <a:graphicFrameLocks noChangeAspect="1"/>
            </p:cNvGraphicFramePr>
            <p:nvPr/>
          </p:nvGraphicFramePr>
          <p:xfrm>
            <a:off x="2304" y="2928"/>
            <a:ext cx="1382" cy="1080"/>
          </p:xfrm>
          <a:graphic>
            <a:graphicData uri="http://schemas.openxmlformats.org/presentationml/2006/ole">
              <mc:AlternateContent xmlns:mc="http://schemas.openxmlformats.org/markup-compatibility/2006">
                <mc:Choice xmlns:v="urn:schemas-microsoft-com:vml" Requires="v">
                  <p:oleObj spid="_x0000_s239629" name="Photo Editor Photo" r:id="rId10" imgW="3209524" imgH="2505425" progId="MSPhotoEd.3">
                    <p:embed/>
                  </p:oleObj>
                </mc:Choice>
                <mc:Fallback>
                  <p:oleObj name="Photo Editor Photo" r:id="rId10" imgW="3209524" imgH="2505425" progId="MSPhotoEd.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04" y="2928"/>
                          <a:ext cx="1382" cy="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39624" name="Object 9">
              <a:extLst>
                <a:ext uri="{FF2B5EF4-FFF2-40B4-BE49-F238E27FC236}">
                  <a16:creationId xmlns:a16="http://schemas.microsoft.com/office/drawing/2014/main" id="{193D8C99-D1FC-4D61-B6DC-E732BD975F2C}"/>
                </a:ext>
              </a:extLst>
            </p:cNvPr>
            <p:cNvGraphicFramePr>
              <a:graphicFrameLocks noChangeAspect="1"/>
            </p:cNvGraphicFramePr>
            <p:nvPr/>
          </p:nvGraphicFramePr>
          <p:xfrm>
            <a:off x="3818" y="2928"/>
            <a:ext cx="1584" cy="1015"/>
          </p:xfrm>
          <a:graphic>
            <a:graphicData uri="http://schemas.openxmlformats.org/presentationml/2006/ole">
              <mc:AlternateContent xmlns:mc="http://schemas.openxmlformats.org/markup-compatibility/2006">
                <mc:Choice xmlns:v="urn:schemas-microsoft-com:vml" Requires="v">
                  <p:oleObj spid="_x0000_s239630" name="Photo Editor Photo" r:id="rId12" imgW="3495238" imgH="2238687" progId="MSPhotoEd.3">
                    <p:embed/>
                  </p:oleObj>
                </mc:Choice>
                <mc:Fallback>
                  <p:oleObj name="Photo Editor Photo" r:id="rId12" imgW="3495238" imgH="2238687" progId="MSPhotoEd.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8" y="2928"/>
                          <a:ext cx="1584" cy="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39625" name="Object 10">
              <a:extLst>
                <a:ext uri="{FF2B5EF4-FFF2-40B4-BE49-F238E27FC236}">
                  <a16:creationId xmlns:a16="http://schemas.microsoft.com/office/drawing/2014/main" id="{513DC13A-27C7-46E5-A750-C7E4268FF941}"/>
                </a:ext>
              </a:extLst>
            </p:cNvPr>
            <p:cNvGraphicFramePr>
              <a:graphicFrameLocks noChangeAspect="1"/>
            </p:cNvGraphicFramePr>
            <p:nvPr/>
          </p:nvGraphicFramePr>
          <p:xfrm>
            <a:off x="3861" y="1719"/>
            <a:ext cx="1479" cy="1132"/>
          </p:xfrm>
          <a:graphic>
            <a:graphicData uri="http://schemas.openxmlformats.org/presentationml/2006/ole">
              <mc:AlternateContent xmlns:mc="http://schemas.openxmlformats.org/markup-compatibility/2006">
                <mc:Choice xmlns:v="urn:schemas-microsoft-com:vml" Requires="v">
                  <p:oleObj spid="_x0000_s239631" name="Photo Editor Photo" r:id="rId14" imgW="3172268" imgH="2429214" progId="MSPhotoEd.3">
                    <p:embed/>
                  </p:oleObj>
                </mc:Choice>
                <mc:Fallback>
                  <p:oleObj name="Photo Editor Photo" r:id="rId14" imgW="3172268" imgH="2429214" progId="MSPhotoEd.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1" y="1719"/>
                          <a:ext cx="1479"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 Box 2">
            <a:extLst>
              <a:ext uri="{FF2B5EF4-FFF2-40B4-BE49-F238E27FC236}">
                <a16:creationId xmlns:a16="http://schemas.microsoft.com/office/drawing/2014/main" id="{77D06C1E-9B97-417D-977D-46C4D9CA8E91}"/>
              </a:ext>
            </a:extLst>
          </p:cNvPr>
          <p:cNvSpPr txBox="1">
            <a:spLocks noChangeArrowheads="1"/>
          </p:cNvSpPr>
          <p:nvPr/>
        </p:nvSpPr>
        <p:spPr bwMode="auto">
          <a:xfrm>
            <a:off x="4968875" y="180975"/>
            <a:ext cx="2373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3200" b="1">
                <a:solidFill>
                  <a:schemeClr val="tx1"/>
                </a:solidFill>
              </a:rPr>
              <a:t>Applications</a:t>
            </a:r>
          </a:p>
        </p:txBody>
      </p:sp>
      <p:sp>
        <p:nvSpPr>
          <p:cNvPr id="241666" name="Text Box 3">
            <a:extLst>
              <a:ext uri="{FF2B5EF4-FFF2-40B4-BE49-F238E27FC236}">
                <a16:creationId xmlns:a16="http://schemas.microsoft.com/office/drawing/2014/main" id="{231EB724-8177-4C17-8EBD-FEE7646410FF}"/>
              </a:ext>
            </a:extLst>
          </p:cNvPr>
          <p:cNvSpPr txBox="1">
            <a:spLocks noChangeArrowheads="1"/>
          </p:cNvSpPr>
          <p:nvPr/>
        </p:nvSpPr>
        <p:spPr bwMode="auto">
          <a:xfrm>
            <a:off x="2133600" y="762000"/>
            <a:ext cx="807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000" b="1">
                <a:solidFill>
                  <a:schemeClr val="tx1"/>
                </a:solidFill>
                <a:cs typeface="Times New Roman" panose="02020603050405020304" pitchFamily="18" charset="0"/>
              </a:rPr>
              <a:t> </a:t>
            </a:r>
          </a:p>
        </p:txBody>
      </p:sp>
      <p:sp>
        <p:nvSpPr>
          <p:cNvPr id="241667" name="Text Box 4">
            <a:extLst>
              <a:ext uri="{FF2B5EF4-FFF2-40B4-BE49-F238E27FC236}">
                <a16:creationId xmlns:a16="http://schemas.microsoft.com/office/drawing/2014/main" id="{06DB3318-531C-4369-A2C3-C6930C9B3617}"/>
              </a:ext>
            </a:extLst>
          </p:cNvPr>
          <p:cNvSpPr txBox="1">
            <a:spLocks noChangeArrowheads="1"/>
          </p:cNvSpPr>
          <p:nvPr/>
        </p:nvSpPr>
        <p:spPr bwMode="auto">
          <a:xfrm>
            <a:off x="490538" y="762000"/>
            <a:ext cx="106902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8125" indent="-2381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pPr>
            <a:r>
              <a:rPr lang="en-US" altLang="en-US" sz="2000">
                <a:solidFill>
                  <a:schemeClr val="tx1"/>
                </a:solidFill>
                <a:cs typeface="Times New Roman" panose="02020603050405020304" pitchFamily="18" charset="0"/>
              </a:rPr>
              <a:t>By eliminating the need for a conductive coating, SEM allows imaging of   delicate structures and permits subsequent energy-dispersive X-ray  spectroscopy (EDS) compositional analysis.</a:t>
            </a:r>
          </a:p>
          <a:p>
            <a:pPr eaLnBrk="1" hangingPunct="1">
              <a:spcBef>
                <a:spcPct val="0"/>
              </a:spcBef>
              <a:buFontTx/>
              <a:buNone/>
            </a:pPr>
            <a:endParaRPr lang="en-US" altLang="en-US" sz="2000">
              <a:solidFill>
                <a:schemeClr val="tx1"/>
              </a:solidFill>
              <a:cs typeface="Times New Roman" panose="02020603050405020304" pitchFamily="18" charset="0"/>
            </a:endParaRPr>
          </a:p>
          <a:p>
            <a:pPr algn="just" eaLnBrk="1" hangingPunct="1">
              <a:spcBef>
                <a:spcPct val="0"/>
              </a:spcBef>
            </a:pPr>
            <a:r>
              <a:rPr lang="en-US" altLang="en-US" sz="2000">
                <a:solidFill>
                  <a:schemeClr val="tx1"/>
                </a:solidFill>
                <a:cs typeface="Times New Roman" panose="02020603050405020304" pitchFamily="18" charset="0"/>
              </a:rPr>
              <a:t>An ESEM (a variant of SEM) can image wet, dirty, and oily samples. The contaminants do not damage the system or degrade the image quality.</a:t>
            </a:r>
          </a:p>
          <a:p>
            <a:pPr eaLnBrk="1" hangingPunct="1">
              <a:spcBef>
                <a:spcPct val="0"/>
              </a:spcBef>
              <a:buFontTx/>
              <a:buNone/>
            </a:pPr>
            <a:endParaRPr lang="en-US" altLang="en-US" sz="2000">
              <a:solidFill>
                <a:schemeClr val="tx1"/>
              </a:solidFill>
              <a:cs typeface="Times New Roman" panose="02020603050405020304" pitchFamily="18" charset="0"/>
            </a:endParaRPr>
          </a:p>
          <a:p>
            <a:pPr algn="just" eaLnBrk="1" hangingPunct="1">
              <a:spcBef>
                <a:spcPct val="0"/>
              </a:spcBef>
            </a:pPr>
            <a:r>
              <a:rPr lang="en-US" altLang="en-US" sz="2000">
                <a:solidFill>
                  <a:schemeClr val="tx1"/>
                </a:solidFill>
                <a:cs typeface="Times New Roman" panose="02020603050405020304" pitchFamily="18" charset="0"/>
              </a:rPr>
              <a:t>The ESEM can acquire electron images from samples as hot as 1500ºC because the detector is insensitive to heat.</a:t>
            </a:r>
          </a:p>
          <a:p>
            <a:pPr eaLnBrk="1" hangingPunct="1">
              <a:spcBef>
                <a:spcPct val="0"/>
              </a:spcBef>
              <a:buFontTx/>
              <a:buNone/>
            </a:pPr>
            <a:endParaRPr lang="en-US" altLang="en-US" sz="2000">
              <a:solidFill>
                <a:schemeClr val="tx1"/>
              </a:solidFill>
              <a:cs typeface="Times New Roman" panose="02020603050405020304" pitchFamily="18" charset="0"/>
            </a:endParaRPr>
          </a:p>
          <a:p>
            <a:pPr algn="just" eaLnBrk="1" hangingPunct="1">
              <a:spcBef>
                <a:spcPct val="0"/>
              </a:spcBef>
            </a:pPr>
            <a:r>
              <a:rPr lang="en-US" altLang="en-US" sz="2000">
                <a:solidFill>
                  <a:schemeClr val="tx1"/>
                </a:solidFill>
                <a:cs typeface="Times New Roman" panose="02020603050405020304" pitchFamily="18" charset="0"/>
              </a:rPr>
              <a:t>ESEM can provide materials and microstructural information such as grain size distribution, surface roughness and porosity, particle size, materials homogeneity, and intermetallic distribution.</a:t>
            </a:r>
          </a:p>
          <a:p>
            <a:pPr eaLnBrk="1" hangingPunct="1">
              <a:spcBef>
                <a:spcPct val="0"/>
              </a:spcBef>
              <a:buFontTx/>
              <a:buNone/>
            </a:pPr>
            <a:endParaRPr lang="en-US" altLang="en-US" sz="2000">
              <a:solidFill>
                <a:schemeClr val="tx1"/>
              </a:solidFill>
              <a:cs typeface="Times New Roman" panose="02020603050405020304" pitchFamily="18" charset="0"/>
            </a:endParaRPr>
          </a:p>
          <a:p>
            <a:pPr algn="just" eaLnBrk="1" hangingPunct="1">
              <a:spcBef>
                <a:spcPct val="0"/>
              </a:spcBef>
            </a:pPr>
            <a:r>
              <a:rPr lang="en-US" altLang="en-US" sz="2000">
                <a:solidFill>
                  <a:schemeClr val="tx1"/>
                </a:solidFill>
                <a:cs typeface="Times New Roman" panose="02020603050405020304" pitchFamily="18" charset="0"/>
              </a:rPr>
              <a:t>ESEM can be used in failure analyses to examine the location of contamination and mechanical damage, provide evidence of electrostatic discharge, and detect microcracks.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 Box 2">
            <a:extLst>
              <a:ext uri="{FF2B5EF4-FFF2-40B4-BE49-F238E27FC236}">
                <a16:creationId xmlns:a16="http://schemas.microsoft.com/office/drawing/2014/main" id="{F7B50A9C-9DC7-4CEF-8088-0C0A65B4597D}"/>
              </a:ext>
            </a:extLst>
          </p:cNvPr>
          <p:cNvSpPr txBox="1">
            <a:spLocks noChangeArrowheads="1"/>
          </p:cNvSpPr>
          <p:nvPr/>
        </p:nvSpPr>
        <p:spPr bwMode="auto">
          <a:xfrm>
            <a:off x="5018088" y="98425"/>
            <a:ext cx="21923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3200" b="1">
                <a:solidFill>
                  <a:schemeClr val="tx1"/>
                </a:solidFill>
              </a:rPr>
              <a:t>Limitations</a:t>
            </a:r>
          </a:p>
        </p:txBody>
      </p:sp>
      <p:sp>
        <p:nvSpPr>
          <p:cNvPr id="242690" name="Text Box 3">
            <a:extLst>
              <a:ext uri="{FF2B5EF4-FFF2-40B4-BE49-F238E27FC236}">
                <a16:creationId xmlns:a16="http://schemas.microsoft.com/office/drawing/2014/main" id="{9B8114EB-FDBB-4AEC-9916-16F091A1F130}"/>
              </a:ext>
            </a:extLst>
          </p:cNvPr>
          <p:cNvSpPr txBox="1">
            <a:spLocks noChangeArrowheads="1"/>
          </p:cNvSpPr>
          <p:nvPr/>
        </p:nvSpPr>
        <p:spPr bwMode="auto">
          <a:xfrm>
            <a:off x="160338" y="1243013"/>
            <a:ext cx="118491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8275" indent="-16827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50000"/>
              </a:spcBef>
            </a:pPr>
            <a:r>
              <a:rPr lang="en-US" altLang="en-US" sz="1600">
                <a:solidFill>
                  <a:schemeClr val="tx1"/>
                </a:solidFill>
              </a:rPr>
              <a:t>Large samples have to be sectioned to enable viewing in a SEM or an E-SEM, due to the limited size of the sample chamber. </a:t>
            </a:r>
          </a:p>
          <a:p>
            <a:pPr algn="just" eaLnBrk="1" hangingPunct="1">
              <a:spcBef>
                <a:spcPct val="50000"/>
              </a:spcBef>
            </a:pPr>
            <a:r>
              <a:rPr lang="en-US" altLang="en-US" sz="1600">
                <a:solidFill>
                  <a:schemeClr val="tx1"/>
                </a:solidFill>
              </a:rPr>
              <a:t>Only black and white images are obtained. Images can be enhanced with artificial color. Thus, different elements in the same area, having close atomic numbers may not be readily distinguished as in optical viewing.</a:t>
            </a:r>
          </a:p>
          <a:p>
            <a:pPr algn="just" eaLnBrk="1" hangingPunct="1">
              <a:spcBef>
                <a:spcPct val="50000"/>
              </a:spcBef>
            </a:pPr>
            <a:r>
              <a:rPr lang="en-US" altLang="en-US" sz="1600">
                <a:solidFill>
                  <a:schemeClr val="tx1"/>
                </a:solidFill>
              </a:rPr>
              <a:t>Samples viewed at high magnifications for extended periods of time can be damaged by the electron beam (e.g., fiber/resin delamination can be initiated this way).</a:t>
            </a:r>
          </a:p>
          <a:p>
            <a:pPr algn="just" eaLnBrk="1" hangingPunct="1">
              <a:spcBef>
                <a:spcPct val="50000"/>
              </a:spcBef>
            </a:pPr>
            <a:r>
              <a:rPr lang="en-US" altLang="en-US" sz="1600">
                <a:solidFill>
                  <a:schemeClr val="tx1"/>
                </a:solidFill>
              </a:rPr>
              <a:t>Areas having elements with large atomic number differences are not easily viewed simultaneously; increasing the contrast to view the low atomic number element effectively makes the high atomic number element appear white, while decreasing the contrast allows a clear view of the high atomic number element, the image of the low atomic number element is drastically compromised. </a:t>
            </a:r>
          </a:p>
          <a:p>
            <a:pPr algn="just" eaLnBrk="1" hangingPunct="1">
              <a:spcBef>
                <a:spcPct val="50000"/>
              </a:spcBef>
            </a:pPr>
            <a:r>
              <a:rPr lang="en-US" altLang="en-US" sz="1600">
                <a:solidFill>
                  <a:schemeClr val="tx1"/>
                </a:solidFill>
              </a:rPr>
              <a:t>Variations in the controllable pressure and gun voltage can allow samples to appear differently.  Lower pressure and voltage give for more surface detail; the same surface can look smoother by just increasing the pressure.  Therefore, sample comparisons before and after experiments, especially cleaning treatments should always be examined under the same conditions.</a:t>
            </a:r>
          </a:p>
          <a:p>
            <a:pPr algn="just" eaLnBrk="1" hangingPunct="1">
              <a:spcBef>
                <a:spcPct val="50000"/>
              </a:spcBef>
            </a:pPr>
            <a:r>
              <a:rPr lang="en-US" altLang="en-US" sz="1600">
                <a:solidFill>
                  <a:schemeClr val="tx1"/>
                </a:solidFill>
              </a:rPr>
              <a:t>Image quality is determined by scan rate; the slower the scan rate, the higher the quality.  However, at lower scan rates, the image takes a longer time to be fully acquired and displayed.  Therefore, sample movement appears visually as jerky motions.  A trade off must be made between image quality and visual mobility.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5" descr="Darkfield_Yellow">
            <a:extLst>
              <a:ext uri="{FF2B5EF4-FFF2-40B4-BE49-F238E27FC236}">
                <a16:creationId xmlns:a16="http://schemas.microsoft.com/office/drawing/2014/main" id="{38F838F3-1BC0-41FD-81B0-EF76F0F2D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53988"/>
            <a:ext cx="2651125"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2" name="Picture 2" descr="Darkfield">
            <a:extLst>
              <a:ext uri="{FF2B5EF4-FFF2-40B4-BE49-F238E27FC236}">
                <a16:creationId xmlns:a16="http://schemas.microsoft.com/office/drawing/2014/main" id="{8578FF13-CAFB-4915-8650-B9EF313B2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690688"/>
            <a:ext cx="26670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Text Box 3">
            <a:extLst>
              <a:ext uri="{FF2B5EF4-FFF2-40B4-BE49-F238E27FC236}">
                <a16:creationId xmlns:a16="http://schemas.microsoft.com/office/drawing/2014/main" id="{9F3172AE-AEF6-4B33-9904-2E3639678ED5}"/>
              </a:ext>
            </a:extLst>
          </p:cNvPr>
          <p:cNvSpPr txBox="1">
            <a:spLocks noChangeArrowheads="1"/>
          </p:cNvSpPr>
          <p:nvPr/>
        </p:nvSpPr>
        <p:spPr bwMode="auto">
          <a:xfrm>
            <a:off x="1333500" y="20066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rPr>
              <a:t>20 µm</a:t>
            </a:r>
          </a:p>
        </p:txBody>
      </p:sp>
      <p:sp>
        <p:nvSpPr>
          <p:cNvPr id="358404" name="Rectangle 6">
            <a:extLst>
              <a:ext uri="{FF2B5EF4-FFF2-40B4-BE49-F238E27FC236}">
                <a16:creationId xmlns:a16="http://schemas.microsoft.com/office/drawing/2014/main" id="{AD16A437-2640-4B89-8549-89DF769C816D}"/>
              </a:ext>
            </a:extLst>
          </p:cNvPr>
          <p:cNvSpPr>
            <a:spLocks noChangeArrowheads="1"/>
          </p:cNvSpPr>
          <p:nvPr/>
        </p:nvSpPr>
        <p:spPr bwMode="auto">
          <a:xfrm rot="10800000">
            <a:off x="692150" y="1239838"/>
            <a:ext cx="350838" cy="3492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2400">
              <a:solidFill>
                <a:schemeClr val="tx1"/>
              </a:solidFill>
            </a:endParaRPr>
          </a:p>
        </p:txBody>
      </p:sp>
      <p:sp>
        <p:nvSpPr>
          <p:cNvPr id="358405" name="Line 11">
            <a:extLst>
              <a:ext uri="{FF2B5EF4-FFF2-40B4-BE49-F238E27FC236}">
                <a16:creationId xmlns:a16="http://schemas.microsoft.com/office/drawing/2014/main" id="{4F605723-D4B0-4C54-A7F6-F70CD69836AF}"/>
              </a:ext>
            </a:extLst>
          </p:cNvPr>
          <p:cNvSpPr>
            <a:spLocks noChangeShapeType="1"/>
          </p:cNvSpPr>
          <p:nvPr/>
        </p:nvSpPr>
        <p:spPr bwMode="auto">
          <a:xfrm>
            <a:off x="1257300" y="2054225"/>
            <a:ext cx="838200" cy="0"/>
          </a:xfrm>
          <a:prstGeom prst="line">
            <a:avLst/>
          </a:prstGeom>
          <a:noFill/>
          <a:ln w="38100">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58406" name="Line 12">
            <a:extLst>
              <a:ext uri="{FF2B5EF4-FFF2-40B4-BE49-F238E27FC236}">
                <a16:creationId xmlns:a16="http://schemas.microsoft.com/office/drawing/2014/main" id="{97FB99C6-B985-4E21-816C-A1FE73C88D68}"/>
              </a:ext>
            </a:extLst>
          </p:cNvPr>
          <p:cNvSpPr>
            <a:spLocks noChangeShapeType="1"/>
          </p:cNvSpPr>
          <p:nvPr/>
        </p:nvSpPr>
        <p:spPr bwMode="auto">
          <a:xfrm>
            <a:off x="585788" y="311150"/>
            <a:ext cx="533400" cy="0"/>
          </a:xfrm>
          <a:prstGeom prst="line">
            <a:avLst/>
          </a:prstGeom>
          <a:noFill/>
          <a:ln w="38100">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58407" name="Text Box 13">
            <a:extLst>
              <a:ext uri="{FF2B5EF4-FFF2-40B4-BE49-F238E27FC236}">
                <a16:creationId xmlns:a16="http://schemas.microsoft.com/office/drawing/2014/main" id="{BE71CA12-3A74-4110-A092-860794E4E6E9}"/>
              </a:ext>
            </a:extLst>
          </p:cNvPr>
          <p:cNvSpPr txBox="1">
            <a:spLocks noChangeArrowheads="1"/>
          </p:cNvSpPr>
          <p:nvPr/>
        </p:nvSpPr>
        <p:spPr bwMode="auto">
          <a:xfrm>
            <a:off x="509588" y="293688"/>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rPr>
              <a:t>45 µm</a:t>
            </a:r>
          </a:p>
        </p:txBody>
      </p:sp>
      <p:sp>
        <p:nvSpPr>
          <p:cNvPr id="358408" name="TextBox 13">
            <a:extLst>
              <a:ext uri="{FF2B5EF4-FFF2-40B4-BE49-F238E27FC236}">
                <a16:creationId xmlns:a16="http://schemas.microsoft.com/office/drawing/2014/main" id="{FEE2F609-82FC-47ED-AB7C-C4679AB1960E}"/>
              </a:ext>
            </a:extLst>
          </p:cNvPr>
          <p:cNvSpPr txBox="1">
            <a:spLocks noChangeArrowheads="1"/>
          </p:cNvSpPr>
          <p:nvPr/>
        </p:nvSpPr>
        <p:spPr bwMode="auto">
          <a:xfrm>
            <a:off x="3370263" y="4105275"/>
            <a:ext cx="89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PCB</a:t>
            </a:r>
            <a:r>
              <a:rPr lang="en-US" altLang="en-US" sz="2800" b="1" baseline="30000"/>
              <a:t>4</a:t>
            </a:r>
          </a:p>
        </p:txBody>
      </p:sp>
      <p:sp>
        <p:nvSpPr>
          <p:cNvPr id="358409" name="Rectangle 14">
            <a:extLst>
              <a:ext uri="{FF2B5EF4-FFF2-40B4-BE49-F238E27FC236}">
                <a16:creationId xmlns:a16="http://schemas.microsoft.com/office/drawing/2014/main" id="{6FD21A6C-8028-4961-A7B3-05B67336200A}"/>
              </a:ext>
            </a:extLst>
          </p:cNvPr>
          <p:cNvSpPr>
            <a:spLocks noChangeArrowheads="1"/>
          </p:cNvSpPr>
          <p:nvPr/>
        </p:nvSpPr>
        <p:spPr bwMode="auto">
          <a:xfrm>
            <a:off x="3494088" y="2479675"/>
            <a:ext cx="2365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t>1 – NTRS 20210009630</a:t>
            </a:r>
          </a:p>
        </p:txBody>
      </p:sp>
      <p:pic>
        <p:nvPicPr>
          <p:cNvPr id="358410" name="Picture 6">
            <a:extLst>
              <a:ext uri="{FF2B5EF4-FFF2-40B4-BE49-F238E27FC236}">
                <a16:creationId xmlns:a16="http://schemas.microsoft.com/office/drawing/2014/main" id="{DF09300F-A3CE-4FB0-A093-3798D7CFB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563" y="487363"/>
            <a:ext cx="276066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1" name="AutoShape 9">
            <a:extLst>
              <a:ext uri="{FF2B5EF4-FFF2-40B4-BE49-F238E27FC236}">
                <a16:creationId xmlns:a16="http://schemas.microsoft.com/office/drawing/2014/main" id="{94B907A0-D5BA-4F2F-BEA4-5BC065EC9B9D}"/>
              </a:ext>
            </a:extLst>
          </p:cNvPr>
          <p:cNvSpPr>
            <a:spLocks noChangeArrowheads="1"/>
          </p:cNvSpPr>
          <p:nvPr/>
        </p:nvSpPr>
        <p:spPr bwMode="auto">
          <a:xfrm rot="5400000">
            <a:off x="2943225" y="1130301"/>
            <a:ext cx="212725" cy="279400"/>
          </a:xfrm>
          <a:prstGeom prst="downArrow">
            <a:avLst>
              <a:gd name="adj1" fmla="val 50000"/>
              <a:gd name="adj2" fmla="val 32447"/>
            </a:avLst>
          </a:prstGeom>
          <a:solidFill>
            <a:srgbClr val="FF3300"/>
          </a:solidFill>
          <a:ln w="9525">
            <a:solidFill>
              <a:srgbClr val="FF3300"/>
            </a:solidFill>
            <a:miter lim="800000"/>
            <a:headEnd/>
            <a:tailEnd/>
          </a:ln>
        </p:spPr>
        <p:txBody>
          <a:bodyPr anchor="ctr">
            <a:spAutoFit/>
          </a:bodyPr>
          <a:lstStyle>
            <a:lvl1pPr marL="174625" indent="-1746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endParaRPr lang="en-US" altLang="en-US" sz="1000" b="1">
              <a:solidFill>
                <a:schemeClr val="tx2"/>
              </a:solidFill>
            </a:endParaRPr>
          </a:p>
        </p:txBody>
      </p:sp>
      <p:pic>
        <p:nvPicPr>
          <p:cNvPr id="358412" name="Picture 8" descr="http://m2.i.pbase.com/o4/03/540703/1/54946002.SMTResistorNetworkIMG_9124small.jpg">
            <a:extLst>
              <a:ext uri="{FF2B5EF4-FFF2-40B4-BE49-F238E27FC236}">
                <a16:creationId xmlns:a16="http://schemas.microsoft.com/office/drawing/2014/main" id="{BADA8A52-4C6B-4FBB-8440-A32A712D8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738" y="3590925"/>
            <a:ext cx="23526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13" name="Picture 5" descr="I:\Collaborate\Osterman_group\MFG\Resistor Boards\E-SEM\FAILED BOARD\8 pin near groove-R3T and R4T.jpg">
            <a:extLst>
              <a:ext uri="{FF2B5EF4-FFF2-40B4-BE49-F238E27FC236}">
                <a16:creationId xmlns:a16="http://schemas.microsoft.com/office/drawing/2014/main" id="{0C2CC97B-59FF-4EF0-BFDB-46247836C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9788" y="4618038"/>
            <a:ext cx="264795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 name="Oval 20">
            <a:extLst>
              <a:ext uri="{FF2B5EF4-FFF2-40B4-BE49-F238E27FC236}">
                <a16:creationId xmlns:a16="http://schemas.microsoft.com/office/drawing/2014/main" id="{7B976A37-B6A7-4BCD-BFD9-0D3CD3CDB6D3}"/>
              </a:ext>
            </a:extLst>
          </p:cNvPr>
          <p:cNvSpPr>
            <a:spLocks noChangeArrowheads="1"/>
          </p:cNvSpPr>
          <p:nvPr/>
        </p:nvSpPr>
        <p:spPr bwMode="auto">
          <a:xfrm>
            <a:off x="10196513" y="4324350"/>
            <a:ext cx="571500" cy="542925"/>
          </a:xfrm>
          <a:prstGeom prst="ellipse">
            <a:avLst/>
          </a:prstGeom>
          <a:noFill/>
          <a:ln w="38100">
            <a:solidFill>
              <a:srgbClr val="FF0000"/>
            </a:solidFill>
            <a:round/>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Right Arrow 21">
            <a:extLst>
              <a:ext uri="{FF2B5EF4-FFF2-40B4-BE49-F238E27FC236}">
                <a16:creationId xmlns:a16="http://schemas.microsoft.com/office/drawing/2014/main" id="{3AFC3A08-9809-44AE-98DA-966D0BEA6571}"/>
              </a:ext>
            </a:extLst>
          </p:cNvPr>
          <p:cNvSpPr/>
          <p:nvPr/>
        </p:nvSpPr>
        <p:spPr>
          <a:xfrm rot="7969966">
            <a:off x="9583738" y="4706937"/>
            <a:ext cx="642938" cy="3222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16" name="TextBox 22">
            <a:extLst>
              <a:ext uri="{FF2B5EF4-FFF2-40B4-BE49-F238E27FC236}">
                <a16:creationId xmlns:a16="http://schemas.microsoft.com/office/drawing/2014/main" id="{B2AEB683-8832-452B-999E-AA247A73039B}"/>
              </a:ext>
            </a:extLst>
          </p:cNvPr>
          <p:cNvSpPr txBox="1">
            <a:spLocks noChangeArrowheads="1"/>
          </p:cNvSpPr>
          <p:nvPr/>
        </p:nvSpPr>
        <p:spPr bwMode="auto">
          <a:xfrm>
            <a:off x="7696200" y="3794125"/>
            <a:ext cx="1695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Resistors</a:t>
            </a:r>
            <a:r>
              <a:rPr lang="en-US" altLang="en-US" sz="2800" b="1" baseline="30000"/>
              <a:t>3</a:t>
            </a:r>
          </a:p>
        </p:txBody>
      </p:sp>
      <p:pic>
        <p:nvPicPr>
          <p:cNvPr id="358417" name="Picture 4" descr="Q60307  Amptek A121 internal - a">
            <a:extLst>
              <a:ext uri="{FF2B5EF4-FFF2-40B4-BE49-F238E27FC236}">
                <a16:creationId xmlns:a16="http://schemas.microsoft.com/office/drawing/2014/main" id="{9328CAB9-67A6-4839-8D15-CADFC9F30E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3988" y="144463"/>
            <a:ext cx="258127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18" name="Picture 4" descr="C:\GSFC\dendrite\Silver Dendrites (GSFC Q60307)\First SEM images - no deprocessing\SEM - A121 - 21.tif">
            <a:extLst>
              <a:ext uri="{FF2B5EF4-FFF2-40B4-BE49-F238E27FC236}">
                <a16:creationId xmlns:a16="http://schemas.microsoft.com/office/drawing/2014/main" id="{7E75E515-295C-446D-873D-14ECB09BB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9763" y="866775"/>
            <a:ext cx="3230562"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58419" name="Picture 3" descr="Q60307FA  Amptek A121 top and bottom views">
            <a:extLst>
              <a:ext uri="{FF2B5EF4-FFF2-40B4-BE49-F238E27FC236}">
                <a16:creationId xmlns:a16="http://schemas.microsoft.com/office/drawing/2014/main" id="{EE3E4794-604B-4F78-AAFA-38A1D4D8B866}"/>
              </a:ext>
            </a:extLst>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10334625" y="1192213"/>
            <a:ext cx="1752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0" name="TextBox 26">
            <a:extLst>
              <a:ext uri="{FF2B5EF4-FFF2-40B4-BE49-F238E27FC236}">
                <a16:creationId xmlns:a16="http://schemas.microsoft.com/office/drawing/2014/main" id="{7F79E97A-F981-40D4-96FA-6209C5260BA1}"/>
              </a:ext>
            </a:extLst>
          </p:cNvPr>
          <p:cNvSpPr txBox="1">
            <a:spLocks noChangeArrowheads="1"/>
          </p:cNvSpPr>
          <p:nvPr/>
        </p:nvSpPr>
        <p:spPr bwMode="auto">
          <a:xfrm>
            <a:off x="7050088" y="244475"/>
            <a:ext cx="1379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Actives</a:t>
            </a:r>
            <a:r>
              <a:rPr lang="en-US" altLang="en-US" sz="2800" b="1" baseline="30000"/>
              <a:t>2</a:t>
            </a:r>
          </a:p>
        </p:txBody>
      </p:sp>
      <p:sp>
        <p:nvSpPr>
          <p:cNvPr id="358421" name="Rectangle 27">
            <a:extLst>
              <a:ext uri="{FF2B5EF4-FFF2-40B4-BE49-F238E27FC236}">
                <a16:creationId xmlns:a16="http://schemas.microsoft.com/office/drawing/2014/main" id="{D81A449D-2260-4AE0-A1BE-4EE452D841E3}"/>
              </a:ext>
            </a:extLst>
          </p:cNvPr>
          <p:cNvSpPr>
            <a:spLocks noChangeArrowheads="1"/>
          </p:cNvSpPr>
          <p:nvPr/>
        </p:nvSpPr>
        <p:spPr bwMode="auto">
          <a:xfrm>
            <a:off x="10220325" y="2638425"/>
            <a:ext cx="1646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t>2- Sood et. al. </a:t>
            </a:r>
          </a:p>
          <a:p>
            <a:r>
              <a:rPr lang="en-US" altLang="en-US" b="1"/>
              <a:t>2016 IEEE ASTR</a:t>
            </a:r>
          </a:p>
        </p:txBody>
      </p:sp>
      <p:sp>
        <p:nvSpPr>
          <p:cNvPr id="358422" name="Rectangle 28">
            <a:extLst>
              <a:ext uri="{FF2B5EF4-FFF2-40B4-BE49-F238E27FC236}">
                <a16:creationId xmlns:a16="http://schemas.microsoft.com/office/drawing/2014/main" id="{6BA901C0-79B4-4450-84C5-84FC95231AF8}"/>
              </a:ext>
            </a:extLst>
          </p:cNvPr>
          <p:cNvSpPr>
            <a:spLocks noChangeArrowheads="1"/>
          </p:cNvSpPr>
          <p:nvPr/>
        </p:nvSpPr>
        <p:spPr bwMode="auto">
          <a:xfrm>
            <a:off x="9988550" y="6188075"/>
            <a:ext cx="185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t>3 - 2012 IPC APEX</a:t>
            </a:r>
          </a:p>
        </p:txBody>
      </p:sp>
      <p:pic>
        <p:nvPicPr>
          <p:cNvPr id="358423" name="Picture 4" descr="Picture1">
            <a:extLst>
              <a:ext uri="{FF2B5EF4-FFF2-40B4-BE49-F238E27FC236}">
                <a16:creationId xmlns:a16="http://schemas.microsoft.com/office/drawing/2014/main" id="{0AFEB7D2-BD20-44FE-9CF1-880026F5B0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9588" y="4516438"/>
            <a:ext cx="308133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4" name="Picture 3">
            <a:extLst>
              <a:ext uri="{FF2B5EF4-FFF2-40B4-BE49-F238E27FC236}">
                <a16:creationId xmlns:a16="http://schemas.microsoft.com/office/drawing/2014/main" id="{A1CB4BE7-6F8C-42B7-9F0F-BE9744B2A9A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9375" y="4437063"/>
            <a:ext cx="29908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5" name="Rectangle 31">
            <a:extLst>
              <a:ext uri="{FF2B5EF4-FFF2-40B4-BE49-F238E27FC236}">
                <a16:creationId xmlns:a16="http://schemas.microsoft.com/office/drawing/2014/main" id="{4B6034C6-7F2B-4A4C-9631-D047536DBAA0}"/>
              </a:ext>
            </a:extLst>
          </p:cNvPr>
          <p:cNvSpPr>
            <a:spLocks noChangeArrowheads="1"/>
          </p:cNvSpPr>
          <p:nvPr/>
        </p:nvSpPr>
        <p:spPr bwMode="auto">
          <a:xfrm>
            <a:off x="3187700" y="6492875"/>
            <a:ext cx="2417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t>4 – NTRS 20200077449</a:t>
            </a:r>
          </a:p>
          <a:p>
            <a:endParaRPr lang="en-US" altLang="en-US" b="1"/>
          </a:p>
        </p:txBody>
      </p:sp>
      <p:sp>
        <p:nvSpPr>
          <p:cNvPr id="358426" name="TextBox 32">
            <a:extLst>
              <a:ext uri="{FF2B5EF4-FFF2-40B4-BE49-F238E27FC236}">
                <a16:creationId xmlns:a16="http://schemas.microsoft.com/office/drawing/2014/main" id="{16218F28-6727-4120-AED9-1768FEA4273A}"/>
              </a:ext>
            </a:extLst>
          </p:cNvPr>
          <p:cNvSpPr txBox="1">
            <a:spLocks noChangeArrowheads="1"/>
          </p:cNvSpPr>
          <p:nvPr/>
        </p:nvSpPr>
        <p:spPr bwMode="auto">
          <a:xfrm>
            <a:off x="3484563" y="33338"/>
            <a:ext cx="1150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MLCC</a:t>
            </a:r>
            <a:r>
              <a:rPr lang="en-US" altLang="en-US" sz="2800" b="1" baseline="30000"/>
              <a:t>1</a:t>
            </a:r>
          </a:p>
        </p:txBody>
      </p:sp>
      <p:sp>
        <p:nvSpPr>
          <p:cNvPr id="358427" name="Slide Number Placeholder 1">
            <a:extLst>
              <a:ext uri="{FF2B5EF4-FFF2-40B4-BE49-F238E27FC236}">
                <a16:creationId xmlns:a16="http://schemas.microsoft.com/office/drawing/2014/main" id="{AB86D23E-9530-4B12-83D2-15341DD81252}"/>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A6AA0DFE-E3A7-4BC7-A133-545E8ADBDD2E}" type="slidenum">
              <a:rPr lang="en-US" altLang="en-US" sz="1200">
                <a:solidFill>
                  <a:srgbClr val="898989"/>
                </a:solidFill>
              </a:rPr>
              <a:pPr algn="r" eaLnBrk="1" hangingPunct="1">
                <a:spcBef>
                  <a:spcPct val="0"/>
                </a:spcBef>
                <a:buFontTx/>
                <a:buNone/>
              </a:pPr>
              <a:t>17</a:t>
            </a:fld>
            <a:endParaRPr lang="en-US" altLang="en-US" sz="1200">
              <a:solidFill>
                <a:srgbClr val="898989"/>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 Box 2">
            <a:extLst>
              <a:ext uri="{FF2B5EF4-FFF2-40B4-BE49-F238E27FC236}">
                <a16:creationId xmlns:a16="http://schemas.microsoft.com/office/drawing/2014/main" id="{117B8628-1B19-48C7-8A2D-08794F370D87}"/>
              </a:ext>
            </a:extLst>
          </p:cNvPr>
          <p:cNvSpPr txBox="1">
            <a:spLocks noChangeArrowheads="1"/>
          </p:cNvSpPr>
          <p:nvPr/>
        </p:nvSpPr>
        <p:spPr bwMode="auto">
          <a:xfrm>
            <a:off x="1866900" y="2686050"/>
            <a:ext cx="8458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3200" b="1">
              <a:solidFill>
                <a:schemeClr val="tx1"/>
              </a:solidFill>
            </a:endParaRPr>
          </a:p>
          <a:p>
            <a:pPr algn="ctr">
              <a:spcBef>
                <a:spcPct val="0"/>
              </a:spcBef>
              <a:buFontTx/>
              <a:buNone/>
            </a:pPr>
            <a:r>
              <a:rPr lang="en-US" altLang="en-US" sz="4000" b="1">
                <a:solidFill>
                  <a:schemeClr val="tx2"/>
                </a:solidFill>
              </a:rPr>
              <a:t>X-ray Spectroscopy</a:t>
            </a:r>
            <a:endParaRPr lang="en-US" altLang="en-US" sz="4000" b="1">
              <a:solidFill>
                <a:schemeClr val="tx1"/>
              </a:solidFill>
            </a:endParaRPr>
          </a:p>
          <a:p>
            <a:pPr algn="ctr">
              <a:spcBef>
                <a:spcPct val="0"/>
              </a:spcBef>
              <a:buFontTx/>
              <a:buNone/>
            </a:pPr>
            <a:endParaRPr lang="en-US" altLang="en-US" sz="3200" b="1">
              <a:solidFill>
                <a:schemeClr val="tx1"/>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615563BA-24AF-4B20-8DC3-C8F7D9F4AAE5}"/>
              </a:ext>
            </a:extLst>
          </p:cNvPr>
          <p:cNvSpPr>
            <a:spLocks noGrp="1" noChangeArrowheads="1"/>
          </p:cNvSpPr>
          <p:nvPr>
            <p:ph type="title"/>
          </p:nvPr>
        </p:nvSpPr>
        <p:spPr>
          <a:xfrm>
            <a:off x="2249488" y="268288"/>
            <a:ext cx="7670800" cy="481012"/>
          </a:xfrm>
        </p:spPr>
        <p:txBody>
          <a:bodyPr/>
          <a:lstStyle/>
          <a:p>
            <a:r>
              <a:rPr lang="en-US" altLang="en-US"/>
              <a:t>Applications</a:t>
            </a:r>
          </a:p>
        </p:txBody>
      </p:sp>
      <p:sp>
        <p:nvSpPr>
          <p:cNvPr id="244738" name="Text Box 3">
            <a:extLst>
              <a:ext uri="{FF2B5EF4-FFF2-40B4-BE49-F238E27FC236}">
                <a16:creationId xmlns:a16="http://schemas.microsoft.com/office/drawing/2014/main" id="{1128F5A0-ED6D-4645-A627-5CDCBF102BC3}"/>
              </a:ext>
            </a:extLst>
          </p:cNvPr>
          <p:cNvSpPr txBox="1">
            <a:spLocks noChangeArrowheads="1"/>
          </p:cNvSpPr>
          <p:nvPr/>
        </p:nvSpPr>
        <p:spPr bwMode="auto">
          <a:xfrm>
            <a:off x="2362200" y="22098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50000"/>
              </a:spcBef>
              <a:buFontTx/>
              <a:buNone/>
            </a:pPr>
            <a:endParaRPr lang="en-US" altLang="en-US" sz="2400">
              <a:solidFill>
                <a:schemeClr val="tx1"/>
              </a:solidFill>
              <a:cs typeface="Times New Roman" panose="02020603050405020304" pitchFamily="18" charset="0"/>
            </a:endParaRPr>
          </a:p>
          <a:p>
            <a:pPr eaLnBrk="1" hangingPunct="1">
              <a:spcBef>
                <a:spcPct val="50000"/>
              </a:spcBef>
              <a:buFontTx/>
              <a:buNone/>
            </a:pPr>
            <a:endParaRPr lang="en-US" altLang="en-US" sz="2400">
              <a:solidFill>
                <a:schemeClr val="tx1"/>
              </a:solidFill>
              <a:cs typeface="Times New Roman" panose="02020603050405020304" pitchFamily="18" charset="0"/>
            </a:endParaRPr>
          </a:p>
        </p:txBody>
      </p:sp>
      <p:sp>
        <p:nvSpPr>
          <p:cNvPr id="244739" name="Text Box 4">
            <a:extLst>
              <a:ext uri="{FF2B5EF4-FFF2-40B4-BE49-F238E27FC236}">
                <a16:creationId xmlns:a16="http://schemas.microsoft.com/office/drawing/2014/main" id="{4D0EDEA2-DC17-469C-AE73-85163083B9B1}"/>
              </a:ext>
            </a:extLst>
          </p:cNvPr>
          <p:cNvSpPr txBox="1">
            <a:spLocks noChangeArrowheads="1"/>
          </p:cNvSpPr>
          <p:nvPr/>
        </p:nvSpPr>
        <p:spPr bwMode="auto">
          <a:xfrm>
            <a:off x="2921000" y="1919288"/>
            <a:ext cx="70866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8125" indent="-2381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pPr>
            <a:r>
              <a:rPr lang="en-US" altLang="en-US" sz="2400">
                <a:solidFill>
                  <a:schemeClr val="tx1"/>
                </a:solidFill>
                <a:cs typeface="Times New Roman" panose="02020603050405020304" pitchFamily="18" charset="0"/>
              </a:rPr>
              <a:t>Surface contamination (chlorine, sulfur)</a:t>
            </a:r>
          </a:p>
          <a:p>
            <a:pPr eaLnBrk="1" hangingPunct="1">
              <a:spcBef>
                <a:spcPct val="50000"/>
              </a:spcBef>
            </a:pPr>
            <a:r>
              <a:rPr lang="en-US" altLang="en-US" sz="2400">
                <a:solidFill>
                  <a:schemeClr val="tx1"/>
                </a:solidFill>
                <a:cs typeface="Times New Roman" panose="02020603050405020304" pitchFamily="18" charset="0"/>
              </a:rPr>
              <a:t>Presence of native oxides</a:t>
            </a:r>
          </a:p>
          <a:p>
            <a:pPr eaLnBrk="1" hangingPunct="1">
              <a:spcBef>
                <a:spcPct val="50000"/>
              </a:spcBef>
            </a:pPr>
            <a:r>
              <a:rPr lang="en-US" altLang="en-US" sz="2400">
                <a:solidFill>
                  <a:schemeClr val="tx1"/>
                </a:solidFill>
                <a:cs typeface="Times New Roman" panose="02020603050405020304" pitchFamily="18" charset="0"/>
              </a:rPr>
              <a:t>Corrosion</a:t>
            </a:r>
          </a:p>
          <a:p>
            <a:pPr eaLnBrk="1" hangingPunct="1">
              <a:spcBef>
                <a:spcPct val="50000"/>
              </a:spcBef>
            </a:pPr>
            <a:r>
              <a:rPr lang="en-US" altLang="en-US" sz="2400">
                <a:solidFill>
                  <a:schemeClr val="tx1"/>
                </a:solidFill>
                <a:cs typeface="Times New Roman" panose="02020603050405020304" pitchFamily="18" charset="0"/>
              </a:rPr>
              <a:t>Concentrations of phosphorus, boron, and arsenic</a:t>
            </a:r>
          </a:p>
          <a:p>
            <a:pPr eaLnBrk="1" hangingPunct="1">
              <a:spcBef>
                <a:spcPct val="50000"/>
              </a:spcBef>
            </a:pPr>
            <a:r>
              <a:rPr lang="en-US" altLang="en-US" sz="2400">
                <a:solidFill>
                  <a:schemeClr val="tx1"/>
                </a:solidFill>
                <a:cs typeface="Times New Roman" panose="02020603050405020304" pitchFamily="18" charset="0"/>
              </a:rPr>
              <a:t>Compositional analysis (i.e., Sn to Pb ratio)</a:t>
            </a:r>
          </a:p>
          <a:p>
            <a:pPr eaLnBrk="1" hangingPunct="1">
              <a:spcBef>
                <a:spcPct val="50000"/>
              </a:spcBef>
            </a:pPr>
            <a:r>
              <a:rPr lang="en-US" altLang="en-US" sz="2400">
                <a:solidFill>
                  <a:schemeClr val="tx1"/>
                </a:solidFill>
                <a:cs typeface="Times New Roman" panose="02020603050405020304" pitchFamily="18" charset="0"/>
              </a:rPr>
              <a:t>Conductive filament formation</a:t>
            </a:r>
          </a:p>
          <a:p>
            <a:pPr eaLnBrk="1" hangingPunct="1">
              <a:spcBef>
                <a:spcPct val="50000"/>
              </a:spcBef>
            </a:pPr>
            <a:r>
              <a:rPr lang="en-US" altLang="en-US" sz="2400">
                <a:solidFill>
                  <a:schemeClr val="tx1"/>
                </a:solidFill>
                <a:cs typeface="Times New Roman" panose="02020603050405020304" pitchFamily="18" charset="0"/>
              </a:rPr>
              <a:t>Intermetallic growth</a:t>
            </a:r>
          </a:p>
          <a:p>
            <a:pPr eaLnBrk="1" hangingPunct="1">
              <a:spcBef>
                <a:spcPct val="50000"/>
              </a:spcBef>
            </a:pPr>
            <a:r>
              <a:rPr lang="en-US" altLang="en-US" sz="2400">
                <a:solidFill>
                  <a:schemeClr val="tx1"/>
                </a:solidFill>
                <a:cs typeface="Times New Roman" panose="02020603050405020304" pitchFamily="18" charset="0"/>
              </a:rPr>
              <a:t>Elemental distribution using mapping techniques  </a:t>
            </a:r>
          </a:p>
        </p:txBody>
      </p:sp>
      <p:sp>
        <p:nvSpPr>
          <p:cNvPr id="244740" name="Text Box 5">
            <a:extLst>
              <a:ext uri="{FF2B5EF4-FFF2-40B4-BE49-F238E27FC236}">
                <a16:creationId xmlns:a16="http://schemas.microsoft.com/office/drawing/2014/main" id="{01D91FE4-DC7B-4E6E-91FA-8D079C1C0FA0}"/>
              </a:ext>
            </a:extLst>
          </p:cNvPr>
          <p:cNvSpPr txBox="1">
            <a:spLocks noChangeArrowheads="1"/>
          </p:cNvSpPr>
          <p:nvPr/>
        </p:nvSpPr>
        <p:spPr bwMode="auto">
          <a:xfrm>
            <a:off x="2590800" y="1143000"/>
            <a:ext cx="500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b="1">
                <a:solidFill>
                  <a:schemeClr val="tx1"/>
                </a:solidFill>
              </a:rPr>
              <a:t>X-ray analysis can be used to detect: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ext Box 2">
            <a:extLst>
              <a:ext uri="{FF2B5EF4-FFF2-40B4-BE49-F238E27FC236}">
                <a16:creationId xmlns:a16="http://schemas.microsoft.com/office/drawing/2014/main" id="{83E4385C-6C18-4E32-B7FA-23AE19C6BE1A}"/>
              </a:ext>
            </a:extLst>
          </p:cNvPr>
          <p:cNvSpPr txBox="1">
            <a:spLocks noChangeArrowheads="1"/>
          </p:cNvSpPr>
          <p:nvPr/>
        </p:nvSpPr>
        <p:spPr bwMode="auto">
          <a:xfrm>
            <a:off x="2879725" y="171450"/>
            <a:ext cx="6492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solidFill>
                  <a:schemeClr val="tx1"/>
                </a:solidFill>
              </a:rPr>
              <a:t>X-ray Mapping</a:t>
            </a:r>
          </a:p>
        </p:txBody>
      </p:sp>
      <p:sp>
        <p:nvSpPr>
          <p:cNvPr id="246786" name="Text Box 3">
            <a:extLst>
              <a:ext uri="{FF2B5EF4-FFF2-40B4-BE49-F238E27FC236}">
                <a16:creationId xmlns:a16="http://schemas.microsoft.com/office/drawing/2014/main" id="{60C6D877-2E26-47E7-B97E-913460D10EF8}"/>
              </a:ext>
            </a:extLst>
          </p:cNvPr>
          <p:cNvSpPr txBox="1">
            <a:spLocks noChangeArrowheads="1"/>
          </p:cNvSpPr>
          <p:nvPr/>
        </p:nvSpPr>
        <p:spPr bwMode="auto">
          <a:xfrm>
            <a:off x="6537325" y="4098925"/>
            <a:ext cx="36099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2000">
                <a:solidFill>
                  <a:schemeClr val="tx1"/>
                </a:solidFill>
              </a:rPr>
              <a:t>An X-ray mapping of Tin (Sn) distribution (right) and Lead (center) in a eutectic solder. The associated spectrum is shown on left bottom.</a:t>
            </a:r>
          </a:p>
        </p:txBody>
      </p:sp>
      <p:pic>
        <p:nvPicPr>
          <p:cNvPr id="246787" name="Picture 4" descr="SEIBE47228503E_ITEK">
            <a:extLst>
              <a:ext uri="{FF2B5EF4-FFF2-40B4-BE49-F238E27FC236}">
                <a16:creationId xmlns:a16="http://schemas.microsoft.com/office/drawing/2014/main" id="{0D31544C-9436-45F1-A6CE-A2537E758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828675"/>
            <a:ext cx="2303463"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5" descr="MAPBE47BFE5075_LLXN">
            <a:extLst>
              <a:ext uri="{FF2B5EF4-FFF2-40B4-BE49-F238E27FC236}">
                <a16:creationId xmlns:a16="http://schemas.microsoft.com/office/drawing/2014/main" id="{7C8C7238-A00A-4DB0-B488-C6ED8D355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550" y="828675"/>
            <a:ext cx="3216275"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6" descr="MAPBE47BFE5076_MLFQ">
            <a:extLst>
              <a:ext uri="{FF2B5EF4-FFF2-40B4-BE49-F238E27FC236}">
                <a16:creationId xmlns:a16="http://schemas.microsoft.com/office/drawing/2014/main" id="{6CB143F9-4E10-4551-8BBD-19A8E2375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8" y="828675"/>
            <a:ext cx="3216275"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0" name="Text Box 7">
            <a:extLst>
              <a:ext uri="{FF2B5EF4-FFF2-40B4-BE49-F238E27FC236}">
                <a16:creationId xmlns:a16="http://schemas.microsoft.com/office/drawing/2014/main" id="{E920FB4C-145F-4C25-B5B0-6622D23149E5}"/>
              </a:ext>
            </a:extLst>
          </p:cNvPr>
          <p:cNvSpPr txBox="1">
            <a:spLocks noChangeArrowheads="1"/>
          </p:cNvSpPr>
          <p:nvPr/>
        </p:nvSpPr>
        <p:spPr bwMode="auto">
          <a:xfrm>
            <a:off x="7435850" y="903288"/>
            <a:ext cx="3254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a:solidFill>
                  <a:schemeClr val="tx1"/>
                </a:solidFill>
              </a:rPr>
              <a:t>Sn</a:t>
            </a:r>
          </a:p>
        </p:txBody>
      </p:sp>
      <p:sp>
        <p:nvSpPr>
          <p:cNvPr id="246791" name="Text Box 8">
            <a:extLst>
              <a:ext uri="{FF2B5EF4-FFF2-40B4-BE49-F238E27FC236}">
                <a16:creationId xmlns:a16="http://schemas.microsoft.com/office/drawing/2014/main" id="{409F0B64-751A-4DAC-AEC7-BBE17AB00FCD}"/>
              </a:ext>
            </a:extLst>
          </p:cNvPr>
          <p:cNvSpPr txBox="1">
            <a:spLocks noChangeArrowheads="1"/>
          </p:cNvSpPr>
          <p:nvPr/>
        </p:nvSpPr>
        <p:spPr bwMode="auto">
          <a:xfrm>
            <a:off x="4117975" y="884238"/>
            <a:ext cx="3254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a:solidFill>
                  <a:schemeClr val="tx1"/>
                </a:solidFill>
              </a:rPr>
              <a:t>Pb</a:t>
            </a:r>
          </a:p>
        </p:txBody>
      </p:sp>
      <p:pic>
        <p:nvPicPr>
          <p:cNvPr id="246792" name="Picture 9" descr="SPEBE47577505D_NDLY">
            <a:extLst>
              <a:ext uri="{FF2B5EF4-FFF2-40B4-BE49-F238E27FC236}">
                <a16:creationId xmlns:a16="http://schemas.microsoft.com/office/drawing/2014/main" id="{1AAD4B60-3CCD-4B15-A0C9-948BE7CFB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4006850"/>
            <a:ext cx="4029075"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7809" name="Object 2">
            <a:extLst>
              <a:ext uri="{FF2B5EF4-FFF2-40B4-BE49-F238E27FC236}">
                <a16:creationId xmlns:a16="http://schemas.microsoft.com/office/drawing/2014/main" id="{4FC7F350-8CA7-48E6-97F3-5EC691B56023}"/>
              </a:ext>
            </a:extLst>
          </p:cNvPr>
          <p:cNvGraphicFramePr>
            <a:graphicFrameLocks noChangeAspect="1"/>
          </p:cNvGraphicFramePr>
          <p:nvPr/>
        </p:nvGraphicFramePr>
        <p:xfrm>
          <a:off x="2743200" y="971550"/>
          <a:ext cx="6329363" cy="3902075"/>
        </p:xfrm>
        <a:graphic>
          <a:graphicData uri="http://schemas.openxmlformats.org/presentationml/2006/ole">
            <mc:AlternateContent xmlns:mc="http://schemas.openxmlformats.org/markup-compatibility/2006">
              <mc:Choice xmlns:v="urn:schemas-microsoft-com:vml" Requires="v">
                <p:oleObj spid="_x0000_s247812" name="Photo Editor Photo" r:id="rId3" imgW="5191850" imgH="3323810" progId="MSPhotoEd.3">
                  <p:embed/>
                </p:oleObj>
              </mc:Choice>
              <mc:Fallback>
                <p:oleObj name="Photo Editor Photo" r:id="rId3" imgW="5191850" imgH="3323810" progId="MSPhotoEd.3">
                  <p:embed/>
                  <p:pic>
                    <p:nvPicPr>
                      <p:cNvPr id="0" name="Object 2"/>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b="3722"/>
                      <a:stretch>
                        <a:fillRect/>
                      </a:stretch>
                    </p:blipFill>
                    <p:spPr bwMode="auto">
                      <a:xfrm>
                        <a:off x="2743200" y="971550"/>
                        <a:ext cx="6329363"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47810" name="Text Box 3">
            <a:extLst>
              <a:ext uri="{FF2B5EF4-FFF2-40B4-BE49-F238E27FC236}">
                <a16:creationId xmlns:a16="http://schemas.microsoft.com/office/drawing/2014/main" id="{848CA23F-4459-4BE4-A7CC-2F327F95ECC8}"/>
              </a:ext>
            </a:extLst>
          </p:cNvPr>
          <p:cNvSpPr txBox="1">
            <a:spLocks noChangeArrowheads="1"/>
          </p:cNvSpPr>
          <p:nvPr/>
        </p:nvSpPr>
        <p:spPr bwMode="auto">
          <a:xfrm>
            <a:off x="1524000" y="1524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solidFill>
                  <a:schemeClr val="tx1"/>
                </a:solidFill>
              </a:rPr>
              <a:t>Acquired Spectrum Using EDS</a:t>
            </a:r>
          </a:p>
        </p:txBody>
      </p:sp>
      <p:sp>
        <p:nvSpPr>
          <p:cNvPr id="247811" name="Text Box 4">
            <a:extLst>
              <a:ext uri="{FF2B5EF4-FFF2-40B4-BE49-F238E27FC236}">
                <a16:creationId xmlns:a16="http://schemas.microsoft.com/office/drawing/2014/main" id="{AE1D961D-AC52-475F-81CC-31DE432D48B2}"/>
              </a:ext>
            </a:extLst>
          </p:cNvPr>
          <p:cNvSpPr txBox="1">
            <a:spLocks noChangeArrowheads="1"/>
          </p:cNvSpPr>
          <p:nvPr/>
        </p:nvSpPr>
        <p:spPr bwMode="auto">
          <a:xfrm>
            <a:off x="2041525" y="5089525"/>
            <a:ext cx="81692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2000">
                <a:solidFill>
                  <a:schemeClr val="tx1"/>
                </a:solidFill>
              </a:rPr>
              <a:t>The bromine and aluminum peaks overlap, at 1.481 and 1.487 KeV respectively. It is not clear, using EDS, whether or not aluminum is in this sample. Bromine is present, as evidenced by its second identified peak at 11.91 KeV. The elemental KeV values can be found on most periodic tables.</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ext Box 2">
            <a:extLst>
              <a:ext uri="{FF2B5EF4-FFF2-40B4-BE49-F238E27FC236}">
                <a16:creationId xmlns:a16="http://schemas.microsoft.com/office/drawing/2014/main" id="{9EFE2670-BD6C-4FD5-A8A3-B374816652D3}"/>
              </a:ext>
            </a:extLst>
          </p:cNvPr>
          <p:cNvSpPr txBox="1">
            <a:spLocks noChangeArrowheads="1"/>
          </p:cNvSpPr>
          <p:nvPr/>
        </p:nvSpPr>
        <p:spPr bwMode="auto">
          <a:xfrm>
            <a:off x="1524000" y="2032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solidFill>
                  <a:schemeClr val="tx1"/>
                </a:solidFill>
              </a:rPr>
              <a:t>Limitations of EDS</a:t>
            </a:r>
          </a:p>
        </p:txBody>
      </p:sp>
      <p:sp>
        <p:nvSpPr>
          <p:cNvPr id="248834" name="Text Box 3">
            <a:extLst>
              <a:ext uri="{FF2B5EF4-FFF2-40B4-BE49-F238E27FC236}">
                <a16:creationId xmlns:a16="http://schemas.microsoft.com/office/drawing/2014/main" id="{2ABBDD3A-AE02-45D8-8EF0-279A1ADF1B86}"/>
              </a:ext>
            </a:extLst>
          </p:cNvPr>
          <p:cNvSpPr txBox="1">
            <a:spLocks noChangeArrowheads="1"/>
          </p:cNvSpPr>
          <p:nvPr/>
        </p:nvSpPr>
        <p:spPr bwMode="auto">
          <a:xfrm>
            <a:off x="2422525" y="955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248835" name="Text Box 4">
            <a:extLst>
              <a:ext uri="{FF2B5EF4-FFF2-40B4-BE49-F238E27FC236}">
                <a16:creationId xmlns:a16="http://schemas.microsoft.com/office/drawing/2014/main" id="{8C0D8277-EAA4-4E34-94C9-2DF866E0E52D}"/>
              </a:ext>
            </a:extLst>
          </p:cNvPr>
          <p:cNvSpPr txBox="1">
            <a:spLocks noChangeArrowheads="1"/>
          </p:cNvSpPr>
          <p:nvPr/>
        </p:nvSpPr>
        <p:spPr bwMode="auto">
          <a:xfrm>
            <a:off x="1725613" y="795338"/>
            <a:ext cx="866457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pPr>
            <a:r>
              <a:rPr lang="en-US" altLang="en-US">
                <a:solidFill>
                  <a:schemeClr val="tx1"/>
                </a:solidFill>
              </a:rPr>
              <a:t>Resolution is limited, therefore it is possible to have uncertainties for overlapping peaks (i.e., tungsten overlap with silicon and lead overlap with sulfur) </a:t>
            </a:r>
          </a:p>
          <a:p>
            <a:pPr eaLnBrk="1" hangingPunct="1">
              <a:spcBef>
                <a:spcPct val="0"/>
              </a:spcBef>
            </a:pPr>
            <a:r>
              <a:rPr lang="en-US" altLang="en-US">
                <a:solidFill>
                  <a:schemeClr val="tx1"/>
                </a:solidFill>
              </a:rPr>
              <a:t>Cannot detect trace elements</a:t>
            </a:r>
          </a:p>
          <a:p>
            <a:pPr eaLnBrk="1" hangingPunct="1">
              <a:spcBef>
                <a:spcPct val="0"/>
              </a:spcBef>
            </a:pPr>
            <a:r>
              <a:rPr lang="en-US" altLang="en-US">
                <a:solidFill>
                  <a:schemeClr val="tx1"/>
                </a:solidFill>
              </a:rPr>
              <a:t>Limited quantitative analysis</a:t>
            </a:r>
          </a:p>
          <a:p>
            <a:pPr eaLnBrk="1" hangingPunct="1">
              <a:spcBef>
                <a:spcPct val="0"/>
              </a:spcBef>
            </a:pPr>
            <a:r>
              <a:rPr lang="en-US" altLang="en-US">
                <a:solidFill>
                  <a:schemeClr val="tx1"/>
                </a:solidFill>
              </a:rPr>
              <a:t>No detection of elements with atomic number &lt; 6</a:t>
            </a:r>
          </a:p>
          <a:p>
            <a:pPr eaLnBrk="1" hangingPunct="1">
              <a:spcBef>
                <a:spcPct val="0"/>
              </a:spcBef>
            </a:pPr>
            <a:r>
              <a:rPr lang="en-US" altLang="en-US">
                <a:solidFill>
                  <a:schemeClr val="tx1"/>
                </a:solidFill>
              </a:rPr>
              <a:t>If a Beryllium window is used, cannot detect light elements such as carbon, nitrogen and oxygen with atomic number &lt; 9</a:t>
            </a:r>
          </a:p>
          <a:p>
            <a:pPr eaLnBrk="1" hangingPunct="1">
              <a:spcBef>
                <a:spcPct val="0"/>
              </a:spcBef>
            </a:pPr>
            <a:r>
              <a:rPr lang="en-US" altLang="en-US">
                <a:solidFill>
                  <a:schemeClr val="tx1"/>
                </a:solidFill>
              </a:rPr>
              <a:t>Specimen must be positioned in such a manner that an unobstructed path exists from the analysis site to the detector.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Content Placeholder 4">
            <a:extLst>
              <a:ext uri="{FF2B5EF4-FFF2-40B4-BE49-F238E27FC236}">
                <a16:creationId xmlns:a16="http://schemas.microsoft.com/office/drawing/2014/main" id="{956896ED-63A4-4D7F-8C77-26B4C66C96DE}"/>
              </a:ext>
            </a:extLst>
          </p:cNvPr>
          <p:cNvSpPr>
            <a:spLocks noGrp="1"/>
          </p:cNvSpPr>
          <p:nvPr>
            <p:ph idx="4294967295"/>
          </p:nvPr>
        </p:nvSpPr>
        <p:spPr>
          <a:xfrm>
            <a:off x="474663" y="952500"/>
            <a:ext cx="9736137" cy="5437188"/>
          </a:xfrm>
          <a:ln>
            <a:solidFill>
              <a:schemeClr val="bg1"/>
            </a:solidFill>
            <a:miter lim="800000"/>
            <a:headEnd/>
            <a:tailEnd/>
          </a:ln>
        </p:spPr>
        <p:txBody>
          <a:bodyPr/>
          <a:lstStyle/>
          <a:p>
            <a:r>
              <a:rPr lang="en-US" altLang="en-US" sz="1800"/>
              <a:t>DSC – Differential Scanning Calorimetry</a:t>
            </a:r>
          </a:p>
          <a:p>
            <a:pPr lvl="1"/>
            <a:r>
              <a:rPr lang="en-US" altLang="en-US" sz="1600"/>
              <a:t>Measures changes in heat capacity </a:t>
            </a:r>
          </a:p>
          <a:p>
            <a:pPr lvl="1"/>
            <a:r>
              <a:rPr lang="en-US" altLang="en-US" sz="1600"/>
              <a:t>Detects transitions </a:t>
            </a:r>
          </a:p>
          <a:p>
            <a:pPr lvl="1"/>
            <a:r>
              <a:rPr lang="en-US" altLang="en-US" sz="1600"/>
              <a:t>Measures Tg, Tm, % crystallinity</a:t>
            </a:r>
          </a:p>
          <a:p>
            <a:r>
              <a:rPr lang="en-US" altLang="en-US" sz="1800"/>
              <a:t>TGA – Thermogravimetric Analysis</a:t>
            </a:r>
          </a:p>
          <a:p>
            <a:pPr lvl="1"/>
            <a:r>
              <a:rPr lang="en-US" altLang="en-US" sz="1600"/>
              <a:t>Measures changes in weight</a:t>
            </a:r>
          </a:p>
          <a:p>
            <a:pPr lvl="1"/>
            <a:r>
              <a:rPr lang="en-US" altLang="en-US" sz="1600"/>
              <a:t>Reports % weight as a function of time and temperature</a:t>
            </a:r>
          </a:p>
          <a:p>
            <a:pPr lvl="1"/>
            <a:r>
              <a:rPr lang="en-US" altLang="en-US" sz="1600"/>
              <a:t>Helps determine composition</a:t>
            </a:r>
          </a:p>
          <a:p>
            <a:r>
              <a:rPr lang="en-US" altLang="en-US" sz="1800"/>
              <a:t>TMA – Thermomechanical Analysis</a:t>
            </a:r>
          </a:p>
          <a:p>
            <a:pPr lvl="1"/>
            <a:r>
              <a:rPr lang="en-US" altLang="en-US" sz="1600"/>
              <a:t>Measures changes in postion</a:t>
            </a:r>
          </a:p>
          <a:p>
            <a:pPr lvl="1"/>
            <a:r>
              <a:rPr lang="en-US" altLang="en-US" sz="1600"/>
              <a:t>Detects linear size changes</a:t>
            </a:r>
          </a:p>
          <a:p>
            <a:pPr lvl="1"/>
            <a:r>
              <a:rPr lang="en-US" altLang="en-US" sz="1600"/>
              <a:t>Calculates deflection, CTE, and transition temperature</a:t>
            </a:r>
          </a:p>
          <a:p>
            <a:r>
              <a:rPr lang="en-US" altLang="en-US" sz="1800"/>
              <a:t>DMA – Dynamic Mechanical Analysis</a:t>
            </a:r>
          </a:p>
          <a:p>
            <a:pPr lvl="1"/>
            <a:r>
              <a:rPr lang="en-US" altLang="en-US" sz="1600"/>
              <a:t>Measures changes in stiffness</a:t>
            </a:r>
          </a:p>
          <a:p>
            <a:pPr lvl="1"/>
            <a:r>
              <a:rPr lang="en-US" altLang="en-US" sz="1600"/>
              <a:t>Measure deformation under oscillatory load</a:t>
            </a:r>
          </a:p>
          <a:p>
            <a:pPr lvl="1"/>
            <a:r>
              <a:rPr lang="en-US" altLang="en-US" sz="1600"/>
              <a:t>Determines moduli, damping, and transition temperature</a:t>
            </a:r>
          </a:p>
        </p:txBody>
      </p:sp>
      <p:sp>
        <p:nvSpPr>
          <p:cNvPr id="249858" name="Title 3">
            <a:extLst>
              <a:ext uri="{FF2B5EF4-FFF2-40B4-BE49-F238E27FC236}">
                <a16:creationId xmlns:a16="http://schemas.microsoft.com/office/drawing/2014/main" id="{64D02B9D-7915-492E-A281-4A540A305C91}"/>
              </a:ext>
            </a:extLst>
          </p:cNvPr>
          <p:cNvSpPr>
            <a:spLocks noGrp="1" noChangeArrowheads="1"/>
          </p:cNvSpPr>
          <p:nvPr>
            <p:ph type="title" idx="4294967295"/>
          </p:nvPr>
        </p:nvSpPr>
        <p:spPr/>
        <p:txBody>
          <a:bodyPr anchor="b"/>
          <a:lstStyle/>
          <a:p>
            <a:r>
              <a:rPr lang="en-US" altLang="en-US" sz="3200" b="0"/>
              <a:t>Thermal Analysis Techniques</a:t>
            </a:r>
          </a:p>
        </p:txBody>
      </p:sp>
      <p:cxnSp>
        <p:nvCxnSpPr>
          <p:cNvPr id="249859" name="Straight Connector 19">
            <a:extLst>
              <a:ext uri="{FF2B5EF4-FFF2-40B4-BE49-F238E27FC236}">
                <a16:creationId xmlns:a16="http://schemas.microsoft.com/office/drawing/2014/main" id="{A3A97E0F-2472-46F3-886F-5E4C21D62DA0}"/>
              </a:ext>
            </a:extLst>
          </p:cNvPr>
          <p:cNvCxnSpPr>
            <a:cxnSpLocks noChangeShapeType="1"/>
          </p:cNvCxnSpPr>
          <p:nvPr/>
        </p:nvCxnSpPr>
        <p:spPr bwMode="auto">
          <a:xfrm rot="10800000">
            <a:off x="8686800" y="2514600"/>
            <a:ext cx="76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49860" name="Group 5">
            <a:extLst>
              <a:ext uri="{FF2B5EF4-FFF2-40B4-BE49-F238E27FC236}">
                <a16:creationId xmlns:a16="http://schemas.microsoft.com/office/drawing/2014/main" id="{33B572A2-153A-4606-9649-1D26B6251811}"/>
              </a:ext>
            </a:extLst>
          </p:cNvPr>
          <p:cNvGrpSpPr>
            <a:grpSpLocks/>
          </p:cNvGrpSpPr>
          <p:nvPr/>
        </p:nvGrpSpPr>
        <p:grpSpPr bwMode="auto">
          <a:xfrm>
            <a:off x="7867650" y="917575"/>
            <a:ext cx="2667000" cy="5330825"/>
            <a:chOff x="3792" y="578"/>
            <a:chExt cx="1680" cy="3358"/>
          </a:xfrm>
        </p:grpSpPr>
        <p:sp>
          <p:nvSpPr>
            <p:cNvPr id="249861" name="Rectangle 9">
              <a:extLst>
                <a:ext uri="{FF2B5EF4-FFF2-40B4-BE49-F238E27FC236}">
                  <a16:creationId xmlns:a16="http://schemas.microsoft.com/office/drawing/2014/main" id="{AE95DE72-F7C5-446E-97D0-C702B9552198}"/>
                </a:ext>
              </a:extLst>
            </p:cNvPr>
            <p:cNvSpPr>
              <a:spLocks noChangeArrowheads="1"/>
            </p:cNvSpPr>
            <p:nvPr/>
          </p:nvSpPr>
          <p:spPr bwMode="auto">
            <a:xfrm>
              <a:off x="4368" y="1536"/>
              <a:ext cx="1104" cy="6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32A8"/>
                  </a:solidFill>
                </a14:hiddenFill>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200">
                <a:solidFill>
                  <a:srgbClr val="FFFFFF"/>
                </a:solidFill>
                <a:latin typeface="Arial Narrow" panose="020B0606020202030204" pitchFamily="34" charset="0"/>
              </a:endParaRPr>
            </a:p>
          </p:txBody>
        </p:sp>
        <p:sp>
          <p:nvSpPr>
            <p:cNvPr id="249862" name="Rectangle 10">
              <a:extLst>
                <a:ext uri="{FF2B5EF4-FFF2-40B4-BE49-F238E27FC236}">
                  <a16:creationId xmlns:a16="http://schemas.microsoft.com/office/drawing/2014/main" id="{9FB6FDAA-B95E-435F-9965-229B6F9DCAFB}"/>
                </a:ext>
              </a:extLst>
            </p:cNvPr>
            <p:cNvSpPr>
              <a:spLocks noChangeArrowheads="1"/>
            </p:cNvSpPr>
            <p:nvPr/>
          </p:nvSpPr>
          <p:spPr bwMode="auto">
            <a:xfrm>
              <a:off x="3792" y="2400"/>
              <a:ext cx="1008" cy="672"/>
            </a:xfrm>
            <a:prstGeom prst="rect">
              <a:avLst/>
            </a:prstGeom>
            <a:solidFill>
              <a:schemeClr val="bg1"/>
            </a:solidFill>
            <a:ln w="25400">
              <a:solidFill>
                <a:schemeClr val="tx1"/>
              </a:solidFill>
              <a:miter lim="800000"/>
              <a:headEnd/>
              <a:tailEnd/>
            </a:ln>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200">
                <a:solidFill>
                  <a:srgbClr val="FFFFFF"/>
                </a:solidFill>
                <a:latin typeface="Arial Narrow" panose="020B0606020202030204" pitchFamily="34" charset="0"/>
              </a:endParaRPr>
            </a:p>
          </p:txBody>
        </p:sp>
        <p:sp>
          <p:nvSpPr>
            <p:cNvPr id="249863" name="Rectangle 11">
              <a:extLst>
                <a:ext uri="{FF2B5EF4-FFF2-40B4-BE49-F238E27FC236}">
                  <a16:creationId xmlns:a16="http://schemas.microsoft.com/office/drawing/2014/main" id="{F8C2BCAE-369F-4700-92D5-FEBB63EC60F5}"/>
                </a:ext>
              </a:extLst>
            </p:cNvPr>
            <p:cNvSpPr>
              <a:spLocks noChangeArrowheads="1"/>
            </p:cNvSpPr>
            <p:nvPr/>
          </p:nvSpPr>
          <p:spPr bwMode="auto">
            <a:xfrm>
              <a:off x="4017" y="3264"/>
              <a:ext cx="1152" cy="672"/>
            </a:xfrm>
            <a:prstGeom prst="rect">
              <a:avLst/>
            </a:prstGeom>
            <a:solidFill>
              <a:schemeClr val="bg1"/>
            </a:solidFill>
            <a:ln w="25400">
              <a:solidFill>
                <a:schemeClr val="tx1"/>
              </a:solidFill>
              <a:miter lim="800000"/>
              <a:headEnd/>
              <a:tailEnd/>
            </a:ln>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200">
                <a:solidFill>
                  <a:srgbClr val="FFFFFF"/>
                </a:solidFill>
                <a:latin typeface="Arial Narrow" panose="020B0606020202030204" pitchFamily="34" charset="0"/>
              </a:endParaRPr>
            </a:p>
          </p:txBody>
        </p:sp>
        <p:sp>
          <p:nvSpPr>
            <p:cNvPr id="249864" name="Arc 15">
              <a:extLst>
                <a:ext uri="{FF2B5EF4-FFF2-40B4-BE49-F238E27FC236}">
                  <a16:creationId xmlns:a16="http://schemas.microsoft.com/office/drawing/2014/main" id="{E0DC3236-EAD2-4643-AD34-9BF420EAD9E9}"/>
                </a:ext>
              </a:extLst>
            </p:cNvPr>
            <p:cNvSpPr>
              <a:spLocks/>
            </p:cNvSpPr>
            <p:nvPr/>
          </p:nvSpPr>
          <p:spPr bwMode="auto">
            <a:xfrm>
              <a:off x="4416" y="1584"/>
              <a:ext cx="240" cy="96"/>
            </a:xfrm>
            <a:custGeom>
              <a:avLst/>
              <a:gdLst>
                <a:gd name="T0" fmla="*/ 0 w 381000"/>
                <a:gd name="T1" fmla="*/ 0 h 152400"/>
                <a:gd name="T2" fmla="*/ 0 w 381000"/>
                <a:gd name="T3" fmla="*/ 0 h 152400"/>
                <a:gd name="T4" fmla="*/ 0 w 381000"/>
                <a:gd name="T5" fmla="*/ 0 h 152400"/>
                <a:gd name="T6" fmla="*/ 11796480 60000 65536"/>
                <a:gd name="T7" fmla="*/ 11796480 60000 65536"/>
                <a:gd name="T8" fmla="*/ 5898240 60000 65536"/>
                <a:gd name="T9" fmla="*/ 190500 w 381000"/>
                <a:gd name="T10" fmla="*/ 0 h 152400"/>
                <a:gd name="T11" fmla="*/ 381000 w 381000"/>
                <a:gd name="T12" fmla="*/ 76200 h 152400"/>
              </a:gdLst>
              <a:ahLst/>
              <a:cxnLst>
                <a:cxn ang="T6">
                  <a:pos x="T0" y="T1"/>
                </a:cxn>
                <a:cxn ang="T7">
                  <a:pos x="T2" y="T3"/>
                </a:cxn>
                <a:cxn ang="T8">
                  <a:pos x="T4" y="T5"/>
                </a:cxn>
              </a:cxnLst>
              <a:rect l="T9" t="T10" r="T11" b="T12"/>
              <a:pathLst>
                <a:path w="381000" h="152400" stroke="0">
                  <a:moveTo>
                    <a:pt x="190500" y="0"/>
                  </a:moveTo>
                  <a:lnTo>
                    <a:pt x="190499" y="0"/>
                  </a:lnTo>
                  <a:cubicBezTo>
                    <a:pt x="295710" y="0"/>
                    <a:pt x="381000" y="34115"/>
                    <a:pt x="381000" y="76200"/>
                  </a:cubicBezTo>
                  <a:lnTo>
                    <a:pt x="190500" y="76200"/>
                  </a:lnTo>
                  <a:lnTo>
                    <a:pt x="190500" y="0"/>
                  </a:lnTo>
                  <a:close/>
                </a:path>
                <a:path w="381000" h="152400" fill="none">
                  <a:moveTo>
                    <a:pt x="190500" y="0"/>
                  </a:moveTo>
                  <a:lnTo>
                    <a:pt x="190499" y="0"/>
                  </a:lnTo>
                  <a:cubicBezTo>
                    <a:pt x="295710" y="0"/>
                    <a:pt x="381000" y="34115"/>
                    <a:pt x="381000" y="76200"/>
                  </a:cubicBezTo>
                </a:path>
              </a:pathLst>
            </a:custGeom>
            <a:noFill/>
            <a:ln w="571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249865" name="Straight Connector 17">
              <a:extLst>
                <a:ext uri="{FF2B5EF4-FFF2-40B4-BE49-F238E27FC236}">
                  <a16:creationId xmlns:a16="http://schemas.microsoft.com/office/drawing/2014/main" id="{B48FBD3B-CAD8-42CE-88E0-0319FA2B9F97}"/>
                </a:ext>
              </a:extLst>
            </p:cNvPr>
            <p:cNvCxnSpPr>
              <a:cxnSpLocks noChangeShapeType="1"/>
            </p:cNvCxnSpPr>
            <p:nvPr/>
          </p:nvCxnSpPr>
          <p:spPr bwMode="auto">
            <a:xfrm rot="16200000" flipH="1">
              <a:off x="4536" y="1752"/>
              <a:ext cx="288" cy="4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249866" name="Freeform 21">
              <a:extLst>
                <a:ext uri="{FF2B5EF4-FFF2-40B4-BE49-F238E27FC236}">
                  <a16:creationId xmlns:a16="http://schemas.microsoft.com/office/drawing/2014/main" id="{A2AAD986-538A-4564-9D5C-77A1D24A2C76}"/>
                </a:ext>
              </a:extLst>
            </p:cNvPr>
            <p:cNvSpPr>
              <a:spLocks/>
            </p:cNvSpPr>
            <p:nvPr/>
          </p:nvSpPr>
          <p:spPr bwMode="auto">
            <a:xfrm>
              <a:off x="4707" y="1920"/>
              <a:ext cx="633" cy="166"/>
            </a:xfrm>
            <a:custGeom>
              <a:avLst/>
              <a:gdLst>
                <a:gd name="T0" fmla="*/ 0 w 1005016"/>
                <a:gd name="T1" fmla="*/ 0 h 263611"/>
                <a:gd name="T2" fmla="*/ 0 w 1005016"/>
                <a:gd name="T3" fmla="*/ 0 h 263611"/>
                <a:gd name="T4" fmla="*/ 0 w 1005016"/>
                <a:gd name="T5" fmla="*/ 0 h 263611"/>
                <a:gd name="T6" fmla="*/ 0 w 1005016"/>
                <a:gd name="T7" fmla="*/ 0 h 263611"/>
                <a:gd name="T8" fmla="*/ 0 w 1005016"/>
                <a:gd name="T9" fmla="*/ 0 h 263611"/>
                <a:gd name="T10" fmla="*/ 0 w 1005016"/>
                <a:gd name="T11" fmla="*/ 0 h 2636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5016" h="263611">
                  <a:moveTo>
                    <a:pt x="0" y="0"/>
                  </a:moveTo>
                  <a:cubicBezTo>
                    <a:pt x="15103" y="78259"/>
                    <a:pt x="30206" y="156519"/>
                    <a:pt x="107092" y="197708"/>
                  </a:cubicBezTo>
                  <a:cubicBezTo>
                    <a:pt x="183979" y="238897"/>
                    <a:pt x="461319" y="247135"/>
                    <a:pt x="461319" y="247135"/>
                  </a:cubicBezTo>
                  <a:lnTo>
                    <a:pt x="1005016" y="263611"/>
                  </a:lnTo>
                </a:path>
              </a:pathLst>
            </a:custGeom>
            <a:noFill/>
            <a:ln w="571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49867" name="Rectangle 8">
              <a:extLst>
                <a:ext uri="{FF2B5EF4-FFF2-40B4-BE49-F238E27FC236}">
                  <a16:creationId xmlns:a16="http://schemas.microsoft.com/office/drawing/2014/main" id="{F08BC090-F0CD-461B-87E9-9BEDD348D06E}"/>
                </a:ext>
              </a:extLst>
            </p:cNvPr>
            <p:cNvSpPr>
              <a:spLocks noChangeArrowheads="1"/>
            </p:cNvSpPr>
            <p:nvPr/>
          </p:nvSpPr>
          <p:spPr bwMode="auto">
            <a:xfrm>
              <a:off x="4153" y="578"/>
              <a:ext cx="1248" cy="720"/>
            </a:xfrm>
            <a:prstGeom prst="rect">
              <a:avLst/>
            </a:prstGeom>
            <a:solidFill>
              <a:schemeClr val="bg1"/>
            </a:solidFill>
            <a:ln w="25400">
              <a:solidFill>
                <a:schemeClr val="tx1"/>
              </a:solidFill>
              <a:miter lim="800000"/>
              <a:headEnd/>
              <a:tailEnd/>
            </a:ln>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200">
                <a:solidFill>
                  <a:srgbClr val="FFFFFF"/>
                </a:solidFill>
                <a:latin typeface="Arial Narrow" panose="020B0606020202030204" pitchFamily="34" charset="0"/>
              </a:endParaRPr>
            </a:p>
          </p:txBody>
        </p:sp>
        <p:sp>
          <p:nvSpPr>
            <p:cNvPr id="249868" name="Freeform 23">
              <a:extLst>
                <a:ext uri="{FF2B5EF4-FFF2-40B4-BE49-F238E27FC236}">
                  <a16:creationId xmlns:a16="http://schemas.microsoft.com/office/drawing/2014/main" id="{33A0235C-CFF4-4E0E-8FCC-CE42A678B994}"/>
                </a:ext>
              </a:extLst>
            </p:cNvPr>
            <p:cNvSpPr>
              <a:spLocks/>
            </p:cNvSpPr>
            <p:nvPr/>
          </p:nvSpPr>
          <p:spPr bwMode="auto">
            <a:xfrm>
              <a:off x="4297" y="743"/>
              <a:ext cx="1027" cy="425"/>
            </a:xfrm>
            <a:custGeom>
              <a:avLst/>
              <a:gdLst>
                <a:gd name="T0" fmla="*/ 0 w 1631092"/>
                <a:gd name="T1" fmla="*/ 0 h 675503"/>
                <a:gd name="T2" fmla="*/ 0 w 1631092"/>
                <a:gd name="T3" fmla="*/ 0 h 675503"/>
                <a:gd name="T4" fmla="*/ 0 w 1631092"/>
                <a:gd name="T5" fmla="*/ 0 h 675503"/>
                <a:gd name="T6" fmla="*/ 0 w 1631092"/>
                <a:gd name="T7" fmla="*/ 0 h 675503"/>
                <a:gd name="T8" fmla="*/ 0 w 1631092"/>
                <a:gd name="T9" fmla="*/ 0 h 675503"/>
                <a:gd name="T10" fmla="*/ 0 w 1631092"/>
                <a:gd name="T11" fmla="*/ 0 h 675503"/>
                <a:gd name="T12" fmla="*/ 0 w 1631092"/>
                <a:gd name="T13" fmla="*/ 0 h 6755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1092" h="675503">
                  <a:moveTo>
                    <a:pt x="1631092" y="0"/>
                  </a:moveTo>
                  <a:cubicBezTo>
                    <a:pt x="1388076" y="15103"/>
                    <a:pt x="1145060" y="30206"/>
                    <a:pt x="1021492" y="57665"/>
                  </a:cubicBezTo>
                  <a:cubicBezTo>
                    <a:pt x="897924" y="85124"/>
                    <a:pt x="936367" y="90617"/>
                    <a:pt x="889686" y="164757"/>
                  </a:cubicBezTo>
                  <a:cubicBezTo>
                    <a:pt x="843005" y="238897"/>
                    <a:pt x="794951" y="424249"/>
                    <a:pt x="741405" y="502508"/>
                  </a:cubicBezTo>
                  <a:cubicBezTo>
                    <a:pt x="687859" y="580767"/>
                    <a:pt x="642551" y="608228"/>
                    <a:pt x="568411" y="634314"/>
                  </a:cubicBezTo>
                  <a:cubicBezTo>
                    <a:pt x="494271" y="660400"/>
                    <a:pt x="391297" y="652162"/>
                    <a:pt x="296562" y="659027"/>
                  </a:cubicBezTo>
                  <a:cubicBezTo>
                    <a:pt x="201827" y="665892"/>
                    <a:pt x="100913" y="670697"/>
                    <a:pt x="0" y="675503"/>
                  </a:cubicBezTo>
                </a:path>
              </a:pathLst>
            </a:custGeom>
            <a:noFill/>
            <a:ln w="571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49869" name="Freeform 25">
              <a:extLst>
                <a:ext uri="{FF2B5EF4-FFF2-40B4-BE49-F238E27FC236}">
                  <a16:creationId xmlns:a16="http://schemas.microsoft.com/office/drawing/2014/main" id="{DB189F7C-A179-4EC1-8783-72547D0DA8F4}"/>
                </a:ext>
              </a:extLst>
            </p:cNvPr>
            <p:cNvSpPr>
              <a:spLocks/>
            </p:cNvSpPr>
            <p:nvPr/>
          </p:nvSpPr>
          <p:spPr bwMode="auto">
            <a:xfrm>
              <a:off x="4063" y="3316"/>
              <a:ext cx="1085" cy="425"/>
            </a:xfrm>
            <a:custGeom>
              <a:avLst/>
              <a:gdLst>
                <a:gd name="T0" fmla="*/ 0 w 1721708"/>
                <a:gd name="T1" fmla="*/ 0 h 675503"/>
                <a:gd name="T2" fmla="*/ 0 w 1721708"/>
                <a:gd name="T3" fmla="*/ 0 h 675503"/>
                <a:gd name="T4" fmla="*/ 0 w 1721708"/>
                <a:gd name="T5" fmla="*/ 0 h 675503"/>
                <a:gd name="T6" fmla="*/ 0 w 1721708"/>
                <a:gd name="T7" fmla="*/ 0 h 675503"/>
                <a:gd name="T8" fmla="*/ 0 w 1721708"/>
                <a:gd name="T9" fmla="*/ 0 h 675503"/>
                <a:gd name="T10" fmla="*/ 0 w 1721708"/>
                <a:gd name="T11" fmla="*/ 0 h 675503"/>
                <a:gd name="T12" fmla="*/ 0 w 1721708"/>
                <a:gd name="T13" fmla="*/ 0 h 6755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1708" h="675503">
                  <a:moveTo>
                    <a:pt x="0" y="0"/>
                  </a:moveTo>
                  <a:lnTo>
                    <a:pt x="963827" y="41190"/>
                  </a:lnTo>
                  <a:cubicBezTo>
                    <a:pt x="1010508" y="50801"/>
                    <a:pt x="1160163" y="45308"/>
                    <a:pt x="1243914" y="98854"/>
                  </a:cubicBezTo>
                  <a:cubicBezTo>
                    <a:pt x="1327665" y="152400"/>
                    <a:pt x="1403178" y="281460"/>
                    <a:pt x="1466335" y="362465"/>
                  </a:cubicBezTo>
                  <a:cubicBezTo>
                    <a:pt x="1529492" y="443470"/>
                    <a:pt x="1580292" y="532714"/>
                    <a:pt x="1622854" y="584887"/>
                  </a:cubicBezTo>
                  <a:cubicBezTo>
                    <a:pt x="1665416" y="637060"/>
                    <a:pt x="1693562" y="656281"/>
                    <a:pt x="1721708" y="675503"/>
                  </a:cubicBezTo>
                </a:path>
              </a:pathLst>
            </a:custGeom>
            <a:noFill/>
            <a:ln w="571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49870" name="Freeform 26">
              <a:extLst>
                <a:ext uri="{FF2B5EF4-FFF2-40B4-BE49-F238E27FC236}">
                  <a16:creationId xmlns:a16="http://schemas.microsoft.com/office/drawing/2014/main" id="{5BF1D39B-6FE5-4A0D-BAFB-4AD07608792E}"/>
                </a:ext>
              </a:extLst>
            </p:cNvPr>
            <p:cNvSpPr>
              <a:spLocks/>
            </p:cNvSpPr>
            <p:nvPr/>
          </p:nvSpPr>
          <p:spPr bwMode="auto">
            <a:xfrm>
              <a:off x="4032" y="3480"/>
              <a:ext cx="1043" cy="355"/>
            </a:xfrm>
            <a:custGeom>
              <a:avLst/>
              <a:gdLst>
                <a:gd name="T0" fmla="*/ 0 w 1655805"/>
                <a:gd name="T1" fmla="*/ 0 h 562919"/>
                <a:gd name="T2" fmla="*/ 0 w 1655805"/>
                <a:gd name="T3" fmla="*/ 0 h 562919"/>
                <a:gd name="T4" fmla="*/ 0 w 1655805"/>
                <a:gd name="T5" fmla="*/ 0 h 562919"/>
                <a:gd name="T6" fmla="*/ 0 w 1655805"/>
                <a:gd name="T7" fmla="*/ 0 h 562919"/>
                <a:gd name="T8" fmla="*/ 0 w 1655805"/>
                <a:gd name="T9" fmla="*/ 0 h 562919"/>
                <a:gd name="T10" fmla="*/ 0 w 1655805"/>
                <a:gd name="T11" fmla="*/ 0 h 562919"/>
                <a:gd name="T12" fmla="*/ 0 w 1655805"/>
                <a:gd name="T13" fmla="*/ 0 h 562919"/>
                <a:gd name="T14" fmla="*/ 0 w 1655805"/>
                <a:gd name="T15" fmla="*/ 0 h 5629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5805" h="562919">
                  <a:moveTo>
                    <a:pt x="0" y="513492"/>
                  </a:moveTo>
                  <a:cubicBezTo>
                    <a:pt x="252627" y="529968"/>
                    <a:pt x="505254" y="546444"/>
                    <a:pt x="650789" y="480541"/>
                  </a:cubicBezTo>
                  <a:cubicBezTo>
                    <a:pt x="796324" y="414638"/>
                    <a:pt x="829276" y="196336"/>
                    <a:pt x="873211" y="118076"/>
                  </a:cubicBezTo>
                  <a:cubicBezTo>
                    <a:pt x="917146" y="39817"/>
                    <a:pt x="895178" y="0"/>
                    <a:pt x="914400" y="10984"/>
                  </a:cubicBezTo>
                  <a:cubicBezTo>
                    <a:pt x="933622" y="21968"/>
                    <a:pt x="958336" y="108466"/>
                    <a:pt x="988541" y="183979"/>
                  </a:cubicBezTo>
                  <a:cubicBezTo>
                    <a:pt x="1018746" y="259492"/>
                    <a:pt x="1044832" y="405027"/>
                    <a:pt x="1095632" y="464065"/>
                  </a:cubicBezTo>
                  <a:cubicBezTo>
                    <a:pt x="1146432" y="523103"/>
                    <a:pt x="1199979" y="521730"/>
                    <a:pt x="1293341" y="538206"/>
                  </a:cubicBezTo>
                  <a:cubicBezTo>
                    <a:pt x="1386703" y="554682"/>
                    <a:pt x="1521254" y="558800"/>
                    <a:pt x="1655805" y="562919"/>
                  </a:cubicBezTo>
                </a:path>
              </a:pathLst>
            </a:custGeom>
            <a:noFill/>
            <a:ln w="571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49871" name="Freeform 27">
              <a:extLst>
                <a:ext uri="{FF2B5EF4-FFF2-40B4-BE49-F238E27FC236}">
                  <a16:creationId xmlns:a16="http://schemas.microsoft.com/office/drawing/2014/main" id="{24E19FC5-8D74-4740-852C-D6F8821763F9}"/>
                </a:ext>
              </a:extLst>
            </p:cNvPr>
            <p:cNvSpPr>
              <a:spLocks/>
            </p:cNvSpPr>
            <p:nvPr/>
          </p:nvSpPr>
          <p:spPr bwMode="auto">
            <a:xfrm>
              <a:off x="3856" y="2465"/>
              <a:ext cx="804" cy="529"/>
            </a:xfrm>
            <a:custGeom>
              <a:avLst/>
              <a:gdLst>
                <a:gd name="T0" fmla="*/ 0 w 1276864"/>
                <a:gd name="T1" fmla="*/ 0 h 840259"/>
                <a:gd name="T2" fmla="*/ 0 w 1276864"/>
                <a:gd name="T3" fmla="*/ 0 h 840259"/>
                <a:gd name="T4" fmla="*/ 0 w 1276864"/>
                <a:gd name="T5" fmla="*/ 0 h 840259"/>
                <a:gd name="T6" fmla="*/ 0 w 1276864"/>
                <a:gd name="T7" fmla="*/ 0 h 840259"/>
                <a:gd name="T8" fmla="*/ 0 w 1276864"/>
                <a:gd name="T9" fmla="*/ 0 h 840259"/>
                <a:gd name="T10" fmla="*/ 0 w 1276864"/>
                <a:gd name="T11" fmla="*/ 0 h 840259"/>
                <a:gd name="T12" fmla="*/ 0 w 1276864"/>
                <a:gd name="T13" fmla="*/ 0 h 8402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6864" h="840259">
                  <a:moveTo>
                    <a:pt x="0" y="840259"/>
                  </a:moveTo>
                  <a:cubicBezTo>
                    <a:pt x="272535" y="832707"/>
                    <a:pt x="545070" y="825156"/>
                    <a:pt x="708454" y="790832"/>
                  </a:cubicBezTo>
                  <a:cubicBezTo>
                    <a:pt x="871838" y="756508"/>
                    <a:pt x="980302" y="634313"/>
                    <a:pt x="980302" y="634313"/>
                  </a:cubicBezTo>
                  <a:cubicBezTo>
                    <a:pt x="1013253" y="595870"/>
                    <a:pt x="1132702" y="481913"/>
                    <a:pt x="1178010" y="403654"/>
                  </a:cubicBezTo>
                  <a:cubicBezTo>
                    <a:pt x="1223318" y="325395"/>
                    <a:pt x="1235675" y="232033"/>
                    <a:pt x="1252151" y="164757"/>
                  </a:cubicBezTo>
                  <a:cubicBezTo>
                    <a:pt x="1268627" y="97481"/>
                    <a:pt x="1272745" y="48740"/>
                    <a:pt x="1276864" y="0"/>
                  </a:cubicBezTo>
                </a:path>
              </a:pathLst>
            </a:custGeom>
            <a:noFill/>
            <a:ln w="571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Content Placeholder 1">
            <a:extLst>
              <a:ext uri="{FF2B5EF4-FFF2-40B4-BE49-F238E27FC236}">
                <a16:creationId xmlns:a16="http://schemas.microsoft.com/office/drawing/2014/main" id="{0AA61944-310C-4439-B239-CF9E37225CE6}"/>
              </a:ext>
            </a:extLst>
          </p:cNvPr>
          <p:cNvSpPr>
            <a:spLocks noGrp="1" noChangeArrowheads="1"/>
          </p:cNvSpPr>
          <p:nvPr>
            <p:ph idx="4294967295"/>
          </p:nvPr>
        </p:nvSpPr>
        <p:spPr>
          <a:xfrm>
            <a:off x="785813" y="838200"/>
            <a:ext cx="7399337" cy="3001963"/>
          </a:xfrm>
        </p:spPr>
        <p:txBody>
          <a:bodyPr/>
          <a:lstStyle/>
          <a:p>
            <a:pPr>
              <a:lnSpc>
                <a:spcPct val="90000"/>
              </a:lnSpc>
            </a:pPr>
            <a:r>
              <a:rPr lang="en-US" altLang="en-US" sz="2500"/>
              <a:t>All techniques are destructive to the sample</a:t>
            </a:r>
          </a:p>
          <a:p>
            <a:pPr lvl="1">
              <a:lnSpc>
                <a:spcPct val="90000"/>
              </a:lnSpc>
            </a:pPr>
            <a:r>
              <a:rPr lang="en-US" altLang="en-US" sz="2100"/>
              <a:t>Sample will be heated above transitions</a:t>
            </a:r>
          </a:p>
          <a:p>
            <a:pPr lvl="1">
              <a:lnSpc>
                <a:spcPct val="90000"/>
              </a:lnSpc>
            </a:pPr>
            <a:r>
              <a:rPr lang="en-US" altLang="en-US" sz="2100"/>
              <a:t>Will have to be cut to fit in instrument</a:t>
            </a:r>
          </a:p>
          <a:p>
            <a:pPr>
              <a:lnSpc>
                <a:spcPct val="90000"/>
              </a:lnSpc>
            </a:pPr>
            <a:r>
              <a:rPr lang="en-US" altLang="en-US" sz="2500"/>
              <a:t>All techniques use small samples</a:t>
            </a:r>
          </a:p>
          <a:p>
            <a:pPr lvl="1">
              <a:lnSpc>
                <a:spcPct val="90000"/>
              </a:lnSpc>
            </a:pPr>
            <a:r>
              <a:rPr lang="en-US" altLang="en-US" sz="2100"/>
              <a:t>10 mg or so for DSC and TGA</a:t>
            </a:r>
          </a:p>
          <a:p>
            <a:pPr lvl="1">
              <a:lnSpc>
                <a:spcPct val="90000"/>
              </a:lnSpc>
            </a:pPr>
            <a:r>
              <a:rPr lang="en-US" altLang="en-US" sz="2100"/>
              <a:t>Samples from 5 to 40 mm long for TMA and DMA</a:t>
            </a:r>
          </a:p>
          <a:p>
            <a:pPr>
              <a:lnSpc>
                <a:spcPct val="90000"/>
              </a:lnSpc>
            </a:pPr>
            <a:endParaRPr lang="en-US" altLang="en-US" sz="2500"/>
          </a:p>
          <a:p>
            <a:pPr>
              <a:lnSpc>
                <a:spcPct val="90000"/>
              </a:lnSpc>
              <a:buFontTx/>
              <a:buNone/>
            </a:pPr>
            <a:endParaRPr lang="en-US" altLang="en-US" sz="2500"/>
          </a:p>
        </p:txBody>
      </p:sp>
      <p:sp>
        <p:nvSpPr>
          <p:cNvPr id="251906" name="Title 3">
            <a:extLst>
              <a:ext uri="{FF2B5EF4-FFF2-40B4-BE49-F238E27FC236}">
                <a16:creationId xmlns:a16="http://schemas.microsoft.com/office/drawing/2014/main" id="{AF69A1F5-5E7F-4595-AD16-2D7306AE770E}"/>
              </a:ext>
            </a:extLst>
          </p:cNvPr>
          <p:cNvSpPr>
            <a:spLocks noGrp="1" noChangeArrowheads="1"/>
          </p:cNvSpPr>
          <p:nvPr>
            <p:ph type="title" idx="4294967295"/>
          </p:nvPr>
        </p:nvSpPr>
        <p:spPr/>
        <p:txBody>
          <a:bodyPr anchor="b"/>
          <a:lstStyle/>
          <a:p>
            <a:r>
              <a:rPr lang="en-US" altLang="en-US" sz="3200" b="0"/>
              <a:t>Thermal Techniques - Use</a:t>
            </a:r>
          </a:p>
        </p:txBody>
      </p:sp>
      <p:graphicFrame>
        <p:nvGraphicFramePr>
          <p:cNvPr id="251907" name="Object 4">
            <a:extLst>
              <a:ext uri="{FF2B5EF4-FFF2-40B4-BE49-F238E27FC236}">
                <a16:creationId xmlns:a16="http://schemas.microsoft.com/office/drawing/2014/main" id="{D27E6202-7619-492B-B962-BF9FDBAF15B8}"/>
              </a:ext>
            </a:extLst>
          </p:cNvPr>
          <p:cNvGraphicFramePr>
            <a:graphicFrameLocks noChangeAspect="1"/>
          </p:cNvGraphicFramePr>
          <p:nvPr/>
        </p:nvGraphicFramePr>
        <p:xfrm>
          <a:off x="8085138" y="928688"/>
          <a:ext cx="2300287" cy="5378450"/>
        </p:xfrm>
        <a:graphic>
          <a:graphicData uri="http://schemas.openxmlformats.org/presentationml/2006/ole">
            <mc:AlternateContent xmlns:mc="http://schemas.openxmlformats.org/markup-compatibility/2006">
              <mc:Choice xmlns:v="urn:schemas-microsoft-com:vml" Requires="v">
                <p:oleObj spid="_x0000_s251914" name="Photo Editor Photo" r:id="rId4" imgW="1943371" imgH="4401164" progId="MSPhotoEd.3">
                  <p:embed/>
                </p:oleObj>
              </mc:Choice>
              <mc:Fallback>
                <p:oleObj name="Photo Editor Photo" r:id="rId4" imgW="1943371" imgH="4401164" progId="MSPhotoEd.3">
                  <p:embed/>
                  <p:pic>
                    <p:nvPicPr>
                      <p:cNvPr id="0" name="Object 4"/>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a:stretch>
                        <a:fillRect/>
                      </a:stretch>
                    </p:blipFill>
                    <p:spPr bwMode="auto">
                      <a:xfrm>
                        <a:off x="8085138" y="928688"/>
                        <a:ext cx="2300287"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1908" name="Object 5">
            <a:extLst>
              <a:ext uri="{FF2B5EF4-FFF2-40B4-BE49-F238E27FC236}">
                <a16:creationId xmlns:a16="http://schemas.microsoft.com/office/drawing/2014/main" id="{7884940B-DBED-4D86-8D83-FCAB9BE3B158}"/>
              </a:ext>
            </a:extLst>
          </p:cNvPr>
          <p:cNvGraphicFramePr>
            <a:graphicFrameLocks noChangeAspect="1"/>
          </p:cNvGraphicFramePr>
          <p:nvPr/>
        </p:nvGraphicFramePr>
        <p:xfrm>
          <a:off x="4405313" y="3208338"/>
          <a:ext cx="3084512" cy="3238500"/>
        </p:xfrm>
        <a:graphic>
          <a:graphicData uri="http://schemas.openxmlformats.org/presentationml/2006/ole">
            <mc:AlternateContent xmlns:mc="http://schemas.openxmlformats.org/markup-compatibility/2006">
              <mc:Choice xmlns:v="urn:schemas-microsoft-com:vml" Requires="v">
                <p:oleObj spid="_x0000_s251915" name="Photo Editor Photo" r:id="rId6" imgW="3572374" imgH="4123810" progId="MSPhotoEd.3">
                  <p:embed/>
                </p:oleObj>
              </mc:Choice>
              <mc:Fallback>
                <p:oleObj name="Photo Editor Photo" r:id="rId6" imgW="3572374" imgH="4123810"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5313" y="3208338"/>
                        <a:ext cx="3084512"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1909" name="Picture 10" descr="http://img.directindustry.com/images_di/photo-g/38477-5629369.jpg">
            <a:extLst>
              <a:ext uri="{FF2B5EF4-FFF2-40B4-BE49-F238E27FC236}">
                <a16:creationId xmlns:a16="http://schemas.microsoft.com/office/drawing/2014/main" id="{07DE699D-1AA6-430C-9925-6E1AE1866B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225" y="3311525"/>
            <a:ext cx="3525838"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FB563A-0B08-47E7-B5E6-F3E45E16B2A1}"/>
              </a:ext>
            </a:extLst>
          </p:cNvPr>
          <p:cNvSpPr txBox="1"/>
          <p:nvPr/>
        </p:nvSpPr>
        <p:spPr>
          <a:xfrm>
            <a:off x="815975" y="3243263"/>
            <a:ext cx="1166813" cy="585787"/>
          </a:xfrm>
          <a:prstGeom prst="rect">
            <a:avLst/>
          </a:prstGeom>
          <a:solidFill>
            <a:schemeClr val="bg1"/>
          </a:solidFill>
        </p:spPr>
        <p:txBody>
          <a:bodyPr wrap="none">
            <a:spAutoFit/>
          </a:bodyPr>
          <a:lstStyle/>
          <a:p>
            <a:pPr>
              <a:defRPr/>
            </a:pPr>
            <a:r>
              <a:rPr lang="en-US" sz="3200" b="1" dirty="0">
                <a:latin typeface="+mj-lt"/>
                <a:ea typeface="+mn-ea"/>
              </a:rPr>
              <a:t>DMA</a:t>
            </a:r>
          </a:p>
        </p:txBody>
      </p:sp>
      <p:pic>
        <p:nvPicPr>
          <p:cNvPr id="251911" name="Picture 12" descr="http://cdn.intertek.com/www-intertek-com/images/Global/blogs/2013/blog-widebanner-glass-transition-temp-tma.jpg">
            <a:extLst>
              <a:ext uri="{FF2B5EF4-FFF2-40B4-BE49-F238E27FC236}">
                <a16:creationId xmlns:a16="http://schemas.microsoft.com/office/drawing/2014/main" id="{3CD85789-37A5-4B99-916B-CE21815A08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5175" y="2692400"/>
            <a:ext cx="253206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14DBFBC-7047-4C6F-A0D0-FB4C2EC11B57}"/>
              </a:ext>
            </a:extLst>
          </p:cNvPr>
          <p:cNvSpPr txBox="1"/>
          <p:nvPr/>
        </p:nvSpPr>
        <p:spPr>
          <a:xfrm>
            <a:off x="6443663" y="3243263"/>
            <a:ext cx="1006475" cy="585787"/>
          </a:xfrm>
          <a:prstGeom prst="rect">
            <a:avLst/>
          </a:prstGeom>
          <a:solidFill>
            <a:schemeClr val="bg1"/>
          </a:solidFill>
        </p:spPr>
        <p:txBody>
          <a:bodyPr wrap="none">
            <a:spAutoFit/>
          </a:bodyPr>
          <a:lstStyle/>
          <a:p>
            <a:pPr>
              <a:defRPr/>
            </a:pPr>
            <a:r>
              <a:rPr lang="en-US" sz="3200" b="1" dirty="0">
                <a:latin typeface="+mj-lt"/>
                <a:ea typeface="+mn-ea"/>
              </a:rPr>
              <a:t>DSC</a:t>
            </a:r>
          </a:p>
        </p:txBody>
      </p:sp>
      <p:sp>
        <p:nvSpPr>
          <p:cNvPr id="11" name="TextBox 10">
            <a:extLst>
              <a:ext uri="{FF2B5EF4-FFF2-40B4-BE49-F238E27FC236}">
                <a16:creationId xmlns:a16="http://schemas.microsoft.com/office/drawing/2014/main" id="{C71F4ED8-A68E-4215-9BF9-128E46456459}"/>
              </a:ext>
            </a:extLst>
          </p:cNvPr>
          <p:cNvSpPr txBox="1"/>
          <p:nvPr/>
        </p:nvSpPr>
        <p:spPr>
          <a:xfrm>
            <a:off x="8131175" y="947738"/>
            <a:ext cx="1143000" cy="584200"/>
          </a:xfrm>
          <a:prstGeom prst="rect">
            <a:avLst/>
          </a:prstGeom>
          <a:solidFill>
            <a:schemeClr val="bg1"/>
          </a:solidFill>
        </p:spPr>
        <p:txBody>
          <a:bodyPr wrap="none">
            <a:spAutoFit/>
          </a:bodyPr>
          <a:lstStyle/>
          <a:p>
            <a:pPr>
              <a:defRPr/>
            </a:pPr>
            <a:r>
              <a:rPr lang="en-US" sz="3200" b="1" dirty="0">
                <a:latin typeface="+mj-lt"/>
                <a:ea typeface="+mn-ea"/>
              </a:rPr>
              <a:t>TMA</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a:extLst>
              <a:ext uri="{FF2B5EF4-FFF2-40B4-BE49-F238E27FC236}">
                <a16:creationId xmlns:a16="http://schemas.microsoft.com/office/drawing/2014/main" id="{940A43CC-850E-4645-8F07-4B3D5D7D4FA3}"/>
              </a:ext>
            </a:extLst>
          </p:cNvPr>
          <p:cNvSpPr>
            <a:spLocks noGrp="1" noChangeArrowheads="1"/>
          </p:cNvSpPr>
          <p:nvPr>
            <p:ph type="title"/>
          </p:nvPr>
        </p:nvSpPr>
        <p:spPr/>
        <p:txBody>
          <a:bodyPr/>
          <a:lstStyle/>
          <a:p>
            <a:r>
              <a:rPr lang="en-US" altLang="en-US" sz="3200" b="0"/>
              <a:t>TMA (Samples A and B)* </a:t>
            </a:r>
          </a:p>
        </p:txBody>
      </p:sp>
      <p:pic>
        <p:nvPicPr>
          <p:cNvPr id="253954" name="Picture 3" descr="tg">
            <a:extLst>
              <a:ext uri="{FF2B5EF4-FFF2-40B4-BE49-F238E27FC236}">
                <a16:creationId xmlns:a16="http://schemas.microsoft.com/office/drawing/2014/main" id="{7DF65368-A5A9-432D-9B45-5A659650858D}"/>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74813" y="857250"/>
            <a:ext cx="427196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5" name="Picture 4" descr="tgd">
            <a:extLst>
              <a:ext uri="{FF2B5EF4-FFF2-40B4-BE49-F238E27FC236}">
                <a16:creationId xmlns:a16="http://schemas.microsoft.com/office/drawing/2014/main" id="{3746A2E3-20CF-41B2-A8DE-C53B8A976FB7}"/>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676900" y="3294063"/>
            <a:ext cx="478155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Text Box 5">
            <a:extLst>
              <a:ext uri="{FF2B5EF4-FFF2-40B4-BE49-F238E27FC236}">
                <a16:creationId xmlns:a16="http://schemas.microsoft.com/office/drawing/2014/main" id="{6C4163F9-4C63-4502-8594-3BDD4FC9F388}"/>
              </a:ext>
            </a:extLst>
          </p:cNvPr>
          <p:cNvSpPr txBox="1">
            <a:spLocks noChangeArrowheads="1"/>
          </p:cNvSpPr>
          <p:nvPr/>
        </p:nvSpPr>
        <p:spPr bwMode="auto">
          <a:xfrm>
            <a:off x="6400800" y="4232275"/>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b="1">
                <a:solidFill>
                  <a:schemeClr val="tx1"/>
                </a:solidFill>
              </a:rPr>
              <a:t>Larger Transition temperature range as compared to A</a:t>
            </a:r>
          </a:p>
        </p:txBody>
      </p:sp>
      <p:sp>
        <p:nvSpPr>
          <p:cNvPr id="253957" name="Line 6">
            <a:extLst>
              <a:ext uri="{FF2B5EF4-FFF2-40B4-BE49-F238E27FC236}">
                <a16:creationId xmlns:a16="http://schemas.microsoft.com/office/drawing/2014/main" id="{F10900CF-77F8-4B71-A878-59B1B8B58DF5}"/>
              </a:ext>
            </a:extLst>
          </p:cNvPr>
          <p:cNvSpPr>
            <a:spLocks noChangeShapeType="1"/>
          </p:cNvSpPr>
          <p:nvPr/>
        </p:nvSpPr>
        <p:spPr bwMode="auto">
          <a:xfrm>
            <a:off x="8124825" y="4933950"/>
            <a:ext cx="357188" cy="269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3958" name="Rectangle 7">
            <a:extLst>
              <a:ext uri="{FF2B5EF4-FFF2-40B4-BE49-F238E27FC236}">
                <a16:creationId xmlns:a16="http://schemas.microsoft.com/office/drawing/2014/main" id="{0983D818-1863-45EB-8E9C-AC5793655DDC}"/>
              </a:ext>
            </a:extLst>
          </p:cNvPr>
          <p:cNvSpPr>
            <a:spLocks noChangeArrowheads="1"/>
          </p:cNvSpPr>
          <p:nvPr/>
        </p:nvSpPr>
        <p:spPr bwMode="auto">
          <a:xfrm>
            <a:off x="5880100" y="81280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lnSpc>
                <a:spcPct val="120000"/>
              </a:lnSpc>
              <a:spcBef>
                <a:spcPct val="0"/>
              </a:spcBef>
            </a:pPr>
            <a:r>
              <a:rPr lang="en-US" altLang="en-US" sz="2000">
                <a:solidFill>
                  <a:schemeClr val="tx1"/>
                </a:solidFill>
              </a:rPr>
              <a:t>Coefficient of thermal expansion before glass transition temperature (alpha 1) and after glass transition temperature (alpha 2) is determined.</a:t>
            </a:r>
          </a:p>
          <a:p>
            <a:pPr eaLnBrk="1" hangingPunct="1">
              <a:lnSpc>
                <a:spcPct val="120000"/>
              </a:lnSpc>
              <a:spcBef>
                <a:spcPct val="0"/>
              </a:spcBef>
            </a:pPr>
            <a:r>
              <a:rPr lang="en-US" altLang="en-US" sz="2000">
                <a:solidFill>
                  <a:schemeClr val="tx1"/>
                </a:solidFill>
              </a:rPr>
              <a:t>Glass transition temperature (Tg) is also determined.</a:t>
            </a:r>
          </a:p>
        </p:txBody>
      </p:sp>
      <p:sp>
        <p:nvSpPr>
          <p:cNvPr id="253959" name="Rectangle 8">
            <a:extLst>
              <a:ext uri="{FF2B5EF4-FFF2-40B4-BE49-F238E27FC236}">
                <a16:creationId xmlns:a16="http://schemas.microsoft.com/office/drawing/2014/main" id="{F47031E6-EE2E-4D7C-AED3-C136616DCA48}"/>
              </a:ext>
            </a:extLst>
          </p:cNvPr>
          <p:cNvSpPr>
            <a:spLocks noChangeArrowheads="1"/>
          </p:cNvSpPr>
          <p:nvPr/>
        </p:nvSpPr>
        <p:spPr bwMode="auto">
          <a:xfrm>
            <a:off x="1666875" y="3627438"/>
            <a:ext cx="40481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lnSpc>
                <a:spcPct val="130000"/>
              </a:lnSpc>
              <a:spcBef>
                <a:spcPct val="0"/>
              </a:spcBef>
            </a:pPr>
            <a:r>
              <a:rPr lang="en-US" altLang="en-US" sz="2000">
                <a:solidFill>
                  <a:schemeClr val="tx1"/>
                </a:solidFill>
              </a:rPr>
              <a:t>Constant stylus force applied on the sample: 2 mN.</a:t>
            </a:r>
          </a:p>
          <a:p>
            <a:pPr eaLnBrk="1" hangingPunct="1">
              <a:lnSpc>
                <a:spcPct val="130000"/>
              </a:lnSpc>
              <a:spcBef>
                <a:spcPct val="0"/>
              </a:spcBef>
            </a:pPr>
            <a:r>
              <a:rPr lang="en-US" altLang="en-US" sz="2000">
                <a:solidFill>
                  <a:schemeClr val="tx1"/>
                </a:solidFill>
              </a:rPr>
              <a:t>Typical scan setup: </a:t>
            </a:r>
          </a:p>
          <a:p>
            <a:pPr eaLnBrk="1" hangingPunct="1">
              <a:lnSpc>
                <a:spcPct val="130000"/>
              </a:lnSpc>
              <a:spcBef>
                <a:spcPct val="0"/>
              </a:spcBef>
            </a:pPr>
            <a:r>
              <a:rPr lang="en-US" altLang="en-US" sz="2000">
                <a:solidFill>
                  <a:schemeClr val="tx1"/>
                </a:solidFill>
              </a:rPr>
              <a:t>Hold 1 minute at 25 C.</a:t>
            </a:r>
          </a:p>
          <a:p>
            <a:pPr eaLnBrk="1" hangingPunct="1">
              <a:lnSpc>
                <a:spcPct val="130000"/>
              </a:lnSpc>
              <a:spcBef>
                <a:spcPct val="0"/>
              </a:spcBef>
            </a:pPr>
            <a:r>
              <a:rPr lang="en-US" altLang="en-US" sz="2000">
                <a:solidFill>
                  <a:schemeClr val="tx1"/>
                </a:solidFill>
              </a:rPr>
              <a:t>Heating from 25°C to 280°C at 20°C/minute.</a:t>
            </a:r>
          </a:p>
        </p:txBody>
      </p:sp>
      <p:sp>
        <p:nvSpPr>
          <p:cNvPr id="253960" name="Rectangle 9">
            <a:extLst>
              <a:ext uri="{FF2B5EF4-FFF2-40B4-BE49-F238E27FC236}">
                <a16:creationId xmlns:a16="http://schemas.microsoft.com/office/drawing/2014/main" id="{16AB47EC-A331-44CB-9EFC-73E968B81FBF}"/>
              </a:ext>
            </a:extLst>
          </p:cNvPr>
          <p:cNvSpPr>
            <a:spLocks noChangeArrowheads="1"/>
          </p:cNvSpPr>
          <p:nvPr/>
        </p:nvSpPr>
        <p:spPr bwMode="auto">
          <a:xfrm>
            <a:off x="2578100" y="1122363"/>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b="1">
                <a:solidFill>
                  <a:schemeClr val="tx1"/>
                </a:solidFill>
              </a:rPr>
              <a:t>Sample A</a:t>
            </a:r>
          </a:p>
        </p:txBody>
      </p:sp>
      <p:sp>
        <p:nvSpPr>
          <p:cNvPr id="253961" name="Rectangle 10">
            <a:extLst>
              <a:ext uri="{FF2B5EF4-FFF2-40B4-BE49-F238E27FC236}">
                <a16:creationId xmlns:a16="http://schemas.microsoft.com/office/drawing/2014/main" id="{B1B04F94-93B3-49D3-A303-E601D82C0254}"/>
              </a:ext>
            </a:extLst>
          </p:cNvPr>
          <p:cNvSpPr>
            <a:spLocks noChangeArrowheads="1"/>
          </p:cNvSpPr>
          <p:nvPr/>
        </p:nvSpPr>
        <p:spPr bwMode="auto">
          <a:xfrm>
            <a:off x="6375400" y="3543300"/>
            <a:ext cx="131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b="1">
                <a:solidFill>
                  <a:schemeClr val="tx1"/>
                </a:solidFill>
              </a:rPr>
              <a:t>Sample B</a:t>
            </a:r>
          </a:p>
        </p:txBody>
      </p:sp>
      <p:sp>
        <p:nvSpPr>
          <p:cNvPr id="253962" name="TextBox 1">
            <a:extLst>
              <a:ext uri="{FF2B5EF4-FFF2-40B4-BE49-F238E27FC236}">
                <a16:creationId xmlns:a16="http://schemas.microsoft.com/office/drawing/2014/main" id="{EB42547B-6057-45E0-8946-5D86A47CA2A0}"/>
              </a:ext>
            </a:extLst>
          </p:cNvPr>
          <p:cNvSpPr txBox="1">
            <a:spLocks noChangeArrowheads="1"/>
          </p:cNvSpPr>
          <p:nvPr/>
        </p:nvSpPr>
        <p:spPr bwMode="auto">
          <a:xfrm>
            <a:off x="214313" y="6149975"/>
            <a:ext cx="618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latin typeface="Arial" panose="020B0604020202020204" pitchFamily="34" charset="0"/>
              </a:rPr>
              <a:t>* - Sample preparation and test refer to IPC TM-650 2.4.24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a:extLst>
              <a:ext uri="{FF2B5EF4-FFF2-40B4-BE49-F238E27FC236}">
                <a16:creationId xmlns:a16="http://schemas.microsoft.com/office/drawing/2014/main" id="{7AAF0697-D1E1-4EF2-B581-A6DAA3A99FB7}"/>
              </a:ext>
            </a:extLst>
          </p:cNvPr>
          <p:cNvSpPr>
            <a:spLocks noGrp="1" noChangeArrowheads="1"/>
          </p:cNvSpPr>
          <p:nvPr>
            <p:ph type="title"/>
          </p:nvPr>
        </p:nvSpPr>
        <p:spPr>
          <a:xfrm>
            <a:off x="2266950" y="2916238"/>
            <a:ext cx="7772400" cy="685800"/>
          </a:xfrm>
        </p:spPr>
        <p:txBody>
          <a:bodyPr/>
          <a:lstStyle/>
          <a:p>
            <a:r>
              <a:rPr lang="en-US" altLang="en-US"/>
              <a:t>Metallographic Sample Preparation*</a:t>
            </a:r>
          </a:p>
        </p:txBody>
      </p:sp>
      <p:sp>
        <p:nvSpPr>
          <p:cNvPr id="256002" name="Text Box 3">
            <a:extLst>
              <a:ext uri="{FF2B5EF4-FFF2-40B4-BE49-F238E27FC236}">
                <a16:creationId xmlns:a16="http://schemas.microsoft.com/office/drawing/2014/main" id="{54553C53-C31A-4B26-B5FC-81AA748581D6}"/>
              </a:ext>
            </a:extLst>
          </p:cNvPr>
          <p:cNvSpPr txBox="1">
            <a:spLocks noChangeArrowheads="1"/>
          </p:cNvSpPr>
          <p:nvPr/>
        </p:nvSpPr>
        <p:spPr bwMode="auto">
          <a:xfrm>
            <a:off x="6546850" y="6034088"/>
            <a:ext cx="394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rPr>
              <a:t>*- Adapted from Buehler Limited/ITW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a:extLst>
              <a:ext uri="{FF2B5EF4-FFF2-40B4-BE49-F238E27FC236}">
                <a16:creationId xmlns:a16="http://schemas.microsoft.com/office/drawing/2014/main" id="{C31FB52A-DB1E-469C-BF3E-90C79D07A176}"/>
              </a:ext>
            </a:extLst>
          </p:cNvPr>
          <p:cNvSpPr>
            <a:spLocks noChangeArrowheads="1"/>
          </p:cNvSpPr>
          <p:nvPr/>
        </p:nvSpPr>
        <p:spPr bwMode="auto">
          <a:xfrm>
            <a:off x="3024188" y="171450"/>
            <a:ext cx="601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3600" b="1">
                <a:solidFill>
                  <a:schemeClr val="tx1"/>
                </a:solidFill>
              </a:rPr>
              <a:t>What Is Micro-sectioning of Printed Circuit Board?</a:t>
            </a:r>
          </a:p>
        </p:txBody>
      </p:sp>
      <p:sp>
        <p:nvSpPr>
          <p:cNvPr id="257026" name="Rectangle 3">
            <a:extLst>
              <a:ext uri="{FF2B5EF4-FFF2-40B4-BE49-F238E27FC236}">
                <a16:creationId xmlns:a16="http://schemas.microsoft.com/office/drawing/2014/main" id="{E1B0E87B-99A4-4E9F-8566-545A115CB63F}"/>
              </a:ext>
            </a:extLst>
          </p:cNvPr>
          <p:cNvSpPr>
            <a:spLocks noChangeArrowheads="1"/>
          </p:cNvSpPr>
          <p:nvPr/>
        </p:nvSpPr>
        <p:spPr bwMode="auto">
          <a:xfrm>
            <a:off x="2120900" y="1412875"/>
            <a:ext cx="75580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400">
                <a:solidFill>
                  <a:schemeClr val="tx1"/>
                </a:solidFill>
              </a:rPr>
              <a:t>Technique used to evaluate printed wiring board quality by exposing a cross-section at a selected plane such as</a:t>
            </a:r>
          </a:p>
        </p:txBody>
      </p:sp>
      <p:sp>
        <p:nvSpPr>
          <p:cNvPr id="257027" name="Rectangle 4">
            <a:extLst>
              <a:ext uri="{FF2B5EF4-FFF2-40B4-BE49-F238E27FC236}">
                <a16:creationId xmlns:a16="http://schemas.microsoft.com/office/drawing/2014/main" id="{EEED609F-BBC2-452D-8A9A-FE19C32427C9}"/>
              </a:ext>
            </a:extLst>
          </p:cNvPr>
          <p:cNvSpPr>
            <a:spLocks noChangeArrowheads="1"/>
          </p:cNvSpPr>
          <p:nvPr/>
        </p:nvSpPr>
        <p:spPr bwMode="auto">
          <a:xfrm>
            <a:off x="2120900" y="2651125"/>
            <a:ext cx="36925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 typeface="Wingdings" panose="05000000000000000000" pitchFamily="2" charset="2"/>
              <a:buChar char="Ø"/>
            </a:pPr>
            <a:r>
              <a:rPr lang="en-US" altLang="en-US" sz="2400">
                <a:solidFill>
                  <a:schemeClr val="tx1"/>
                </a:solidFill>
              </a:rPr>
              <a:t> </a:t>
            </a:r>
            <a:r>
              <a:rPr lang="en-US" altLang="en-US" sz="2400" b="1">
                <a:solidFill>
                  <a:schemeClr val="accent2"/>
                </a:solidFill>
              </a:rPr>
              <a:t>Plated through-holes</a:t>
            </a:r>
          </a:p>
          <a:p>
            <a:pPr>
              <a:spcBef>
                <a:spcPct val="50000"/>
              </a:spcBef>
              <a:buFont typeface="Wingdings" panose="05000000000000000000" pitchFamily="2" charset="2"/>
              <a:buChar char="Ø"/>
            </a:pPr>
            <a:r>
              <a:rPr lang="en-US" altLang="en-US" sz="2400">
                <a:solidFill>
                  <a:schemeClr val="tx1"/>
                </a:solidFill>
              </a:rPr>
              <a:t>Plating thickness</a:t>
            </a:r>
          </a:p>
          <a:p>
            <a:pPr>
              <a:spcBef>
                <a:spcPct val="50000"/>
              </a:spcBef>
              <a:buFont typeface="Wingdings" panose="05000000000000000000" pitchFamily="2" charset="2"/>
              <a:buChar char="Ø"/>
            </a:pPr>
            <a:r>
              <a:rPr lang="en-US" altLang="en-US" sz="2400">
                <a:solidFill>
                  <a:schemeClr val="tx1"/>
                </a:solidFill>
              </a:rPr>
              <a:t> Via</a:t>
            </a:r>
          </a:p>
          <a:p>
            <a:pPr>
              <a:spcBef>
                <a:spcPct val="50000"/>
              </a:spcBef>
              <a:buFont typeface="Wingdings" panose="05000000000000000000" pitchFamily="2" charset="2"/>
              <a:buChar char="Ø"/>
            </a:pPr>
            <a:r>
              <a:rPr lang="en-US" altLang="en-US" sz="2400" b="1">
                <a:solidFill>
                  <a:schemeClr val="tx1"/>
                </a:solidFill>
              </a:rPr>
              <a:t> </a:t>
            </a:r>
            <a:r>
              <a:rPr lang="en-US" altLang="en-US" sz="2400" b="1">
                <a:solidFill>
                  <a:schemeClr val="accent1"/>
                </a:solidFill>
              </a:rPr>
              <a:t>Soldered connections</a:t>
            </a:r>
          </a:p>
          <a:p>
            <a:pPr>
              <a:spcBef>
                <a:spcPct val="50000"/>
              </a:spcBef>
              <a:buFont typeface="Wingdings" panose="05000000000000000000" pitchFamily="2" charset="2"/>
              <a:buChar char="Ø"/>
            </a:pPr>
            <a:r>
              <a:rPr lang="en-US" altLang="en-US" sz="2400">
                <a:solidFill>
                  <a:schemeClr val="tx1"/>
                </a:solidFill>
              </a:rPr>
              <a:t>Delamination in PCB</a:t>
            </a:r>
          </a:p>
          <a:p>
            <a:pPr>
              <a:spcBef>
                <a:spcPct val="50000"/>
              </a:spcBef>
              <a:buFont typeface="Wingdings" panose="05000000000000000000" pitchFamily="2" charset="2"/>
              <a:buChar char="Ø"/>
            </a:pPr>
            <a:r>
              <a:rPr lang="en-US" altLang="en-US" sz="2400" b="1">
                <a:solidFill>
                  <a:srgbClr val="FF00FF"/>
                </a:solidFill>
              </a:rPr>
              <a:t>Inner layer connections</a:t>
            </a:r>
          </a:p>
        </p:txBody>
      </p:sp>
      <p:pic>
        <p:nvPicPr>
          <p:cNvPr id="257028" name="Picture 3" descr="C:\Users\spatel22\Documents\Swapnesh\Lab-Projects\Lab projects 2013\LS13-081 (Bombardier)\ESEM-Cross-Sections\3-Leads\Lead 2\Overview_Lead_2.jpg">
            <a:extLst>
              <a:ext uri="{FF2B5EF4-FFF2-40B4-BE49-F238E27FC236}">
                <a16:creationId xmlns:a16="http://schemas.microsoft.com/office/drawing/2014/main" id="{BAA13A54-6AB4-413E-9078-0F038E429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175" y="2309813"/>
            <a:ext cx="2322513" cy="21399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57029" name="Picture 2" descr="I:\lab_group\Lab Services 13 Projects\LS13-081 (Bombardier)\ESEM Inspection\Sample 033502N\SOI-B2-H6\LeftCrack Overview.jpg">
            <a:extLst>
              <a:ext uri="{FF2B5EF4-FFF2-40B4-BE49-F238E27FC236}">
                <a16:creationId xmlns:a16="http://schemas.microsoft.com/office/drawing/2014/main" id="{54E60CDD-FE1B-4E70-8B40-9DD9E9ED2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763" y="2319338"/>
            <a:ext cx="2295525" cy="21129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57030" name="Picture 8" descr="DIMM connector, pin 15, Board 8 (500x)">
            <a:extLst>
              <a:ext uri="{FF2B5EF4-FFF2-40B4-BE49-F238E27FC236}">
                <a16:creationId xmlns:a16="http://schemas.microsoft.com/office/drawing/2014/main" id="{D03BF9F9-2A8C-4405-966C-EA1D78E60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5963" y="4551363"/>
            <a:ext cx="2292350" cy="1800225"/>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itle 1">
            <a:extLst>
              <a:ext uri="{FF2B5EF4-FFF2-40B4-BE49-F238E27FC236}">
                <a16:creationId xmlns:a16="http://schemas.microsoft.com/office/drawing/2014/main" id="{0BFA1385-938D-4478-9B24-58DA36A75BAB}"/>
              </a:ext>
            </a:extLst>
          </p:cNvPr>
          <p:cNvSpPr>
            <a:spLocks noGrp="1" noChangeArrowheads="1"/>
          </p:cNvSpPr>
          <p:nvPr>
            <p:ph type="title"/>
          </p:nvPr>
        </p:nvSpPr>
        <p:spPr>
          <a:xfrm>
            <a:off x="139700" y="63500"/>
            <a:ext cx="10515600" cy="1325563"/>
          </a:xfrm>
        </p:spPr>
        <p:txBody>
          <a:bodyPr/>
          <a:lstStyle/>
          <a:p>
            <a:r>
              <a:rPr lang="en-US" altLang="en-US"/>
              <a:t>On assembly level..</a:t>
            </a:r>
          </a:p>
        </p:txBody>
      </p:sp>
      <p:pic>
        <p:nvPicPr>
          <p:cNvPr id="359426" name="Picture 5">
            <a:extLst>
              <a:ext uri="{FF2B5EF4-FFF2-40B4-BE49-F238E27FC236}">
                <a16:creationId xmlns:a16="http://schemas.microsoft.com/office/drawing/2014/main" id="{3AE11933-57D6-4DAF-A02D-A984DE892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55700"/>
            <a:ext cx="382587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7" name="Picture 7">
            <a:extLst>
              <a:ext uri="{FF2B5EF4-FFF2-40B4-BE49-F238E27FC236}">
                <a16:creationId xmlns:a16="http://schemas.microsoft.com/office/drawing/2014/main" id="{3369E0CB-03C3-464E-BFF8-286FF4CAF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3813175"/>
            <a:ext cx="3906838"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8" name="Picture 8">
            <a:extLst>
              <a:ext uri="{FF2B5EF4-FFF2-40B4-BE49-F238E27FC236}">
                <a16:creationId xmlns:a16="http://schemas.microsoft.com/office/drawing/2014/main" id="{DED80072-136E-4045-84C7-0E83CAAB4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0" y="185738"/>
            <a:ext cx="49720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9" name="Slide Number Placeholder 9">
            <a:extLst>
              <a:ext uri="{FF2B5EF4-FFF2-40B4-BE49-F238E27FC236}">
                <a16:creationId xmlns:a16="http://schemas.microsoft.com/office/drawing/2014/main" id="{2265D0C1-9219-4ACB-8948-CD3670144063}"/>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C726D324-2A4C-45EA-B8E0-2892EC3DD0A3}" type="slidenum">
              <a:rPr lang="en-US" altLang="en-US" sz="1200">
                <a:solidFill>
                  <a:srgbClr val="898989"/>
                </a:solidFill>
              </a:rPr>
              <a:pPr algn="r" eaLnBrk="1" hangingPunct="1">
                <a:spcBef>
                  <a:spcPct val="0"/>
                </a:spcBef>
                <a:buFontTx/>
                <a:buNone/>
              </a:pPr>
              <a:t>18</a:t>
            </a:fld>
            <a:endParaRPr lang="en-US" altLang="en-US" sz="1200">
              <a:solidFill>
                <a:srgbClr val="898989"/>
              </a:solidFill>
            </a:endParaRPr>
          </a:p>
        </p:txBody>
      </p:sp>
      <p:pic>
        <p:nvPicPr>
          <p:cNvPr id="359430" name="Picture 2">
            <a:extLst>
              <a:ext uri="{FF2B5EF4-FFF2-40B4-BE49-F238E27FC236}">
                <a16:creationId xmlns:a16="http://schemas.microsoft.com/office/drawing/2014/main" id="{4D63601D-D4EA-4DE5-8442-193412656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713" y="3343275"/>
            <a:ext cx="53451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a:extLst>
              <a:ext uri="{FF2B5EF4-FFF2-40B4-BE49-F238E27FC236}">
                <a16:creationId xmlns:a16="http://schemas.microsoft.com/office/drawing/2014/main" id="{183E83CF-C1E1-433E-B53B-C9CE2264914A}"/>
              </a:ext>
            </a:extLst>
          </p:cNvPr>
          <p:cNvSpPr>
            <a:spLocks noChangeArrowheads="1"/>
          </p:cNvSpPr>
          <p:nvPr/>
        </p:nvSpPr>
        <p:spPr bwMode="auto">
          <a:xfrm>
            <a:off x="1906588" y="184150"/>
            <a:ext cx="84931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3600" b="1">
                <a:solidFill>
                  <a:schemeClr val="tx1"/>
                </a:solidFill>
              </a:rPr>
              <a:t>Primary Purpose of Micro-sectioning</a:t>
            </a:r>
          </a:p>
        </p:txBody>
      </p:sp>
      <p:sp>
        <p:nvSpPr>
          <p:cNvPr id="259074" name="Rectangle 3">
            <a:extLst>
              <a:ext uri="{FF2B5EF4-FFF2-40B4-BE49-F238E27FC236}">
                <a16:creationId xmlns:a16="http://schemas.microsoft.com/office/drawing/2014/main" id="{4B7EB8AA-75DC-461F-9701-F075904DA245}"/>
              </a:ext>
            </a:extLst>
          </p:cNvPr>
          <p:cNvSpPr>
            <a:spLocks noChangeArrowheads="1"/>
          </p:cNvSpPr>
          <p:nvPr/>
        </p:nvSpPr>
        <p:spPr bwMode="auto">
          <a:xfrm>
            <a:off x="439738" y="1600200"/>
            <a:ext cx="1117282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28600" indent="-2286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pPr>
            <a:r>
              <a:rPr lang="en-US" altLang="en-US">
                <a:solidFill>
                  <a:schemeClr val="tx1"/>
                </a:solidFill>
              </a:rPr>
              <a:t>To monitor the processes rather than to perform final inspection because it makes no sense to add value to a product that is already rejectable!</a:t>
            </a:r>
          </a:p>
        </p:txBody>
      </p:sp>
      <p:sp>
        <p:nvSpPr>
          <p:cNvPr id="259075" name="Rectangle 4">
            <a:extLst>
              <a:ext uri="{FF2B5EF4-FFF2-40B4-BE49-F238E27FC236}">
                <a16:creationId xmlns:a16="http://schemas.microsoft.com/office/drawing/2014/main" id="{70A36A60-BACD-466B-BF66-9F7037D9E851}"/>
              </a:ext>
            </a:extLst>
          </p:cNvPr>
          <p:cNvSpPr>
            <a:spLocks noChangeArrowheads="1"/>
          </p:cNvSpPr>
          <p:nvPr/>
        </p:nvSpPr>
        <p:spPr bwMode="auto">
          <a:xfrm>
            <a:off x="400050" y="2773363"/>
            <a:ext cx="111728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28600" indent="-2286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pPr>
            <a:r>
              <a:rPr lang="en-US" altLang="en-US">
                <a:solidFill>
                  <a:schemeClr val="tx1"/>
                </a:solidFill>
              </a:rPr>
              <a:t>Therefore, the objective is to detect any deviations from normal in the manufacturing processes as early as possible to avoid incurring additional cost on a defective product.  </a:t>
            </a:r>
          </a:p>
          <a:p>
            <a:pPr>
              <a:spcBef>
                <a:spcPct val="50000"/>
              </a:spcBef>
            </a:pPr>
            <a:r>
              <a:rPr lang="en-US" altLang="en-US">
                <a:solidFill>
                  <a:schemeClr val="tx1"/>
                </a:solidFill>
              </a:rPr>
              <a:t>Corrections to the process should then be made as soon as possible.</a:t>
            </a:r>
          </a:p>
        </p:txBody>
      </p:sp>
    </p:spTree>
  </p:cSld>
  <p:clrMapOvr>
    <a:masterClrMapping/>
  </p:clrMapOvr>
  <p:transition>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a:extLst>
              <a:ext uri="{FF2B5EF4-FFF2-40B4-BE49-F238E27FC236}">
                <a16:creationId xmlns:a16="http://schemas.microsoft.com/office/drawing/2014/main" id="{E76A2F32-68FA-41EF-9761-10E9843F76A3}"/>
              </a:ext>
            </a:extLst>
          </p:cNvPr>
          <p:cNvSpPr>
            <a:spLocks noGrp="1" noChangeArrowheads="1"/>
          </p:cNvSpPr>
          <p:nvPr>
            <p:ph type="title" idx="4294967295"/>
          </p:nvPr>
        </p:nvSpPr>
        <p:spPr/>
        <p:txBody>
          <a:bodyPr/>
          <a:lstStyle/>
          <a:p>
            <a:r>
              <a:rPr lang="en-US" altLang="en-US" sz="4000">
                <a:cs typeface="Arial" panose="020B0604020202020204" pitchFamily="34" charset="0"/>
              </a:rPr>
              <a:t>Goal of Specimen Preparation</a:t>
            </a:r>
          </a:p>
        </p:txBody>
      </p:sp>
      <p:sp>
        <p:nvSpPr>
          <p:cNvPr id="261122" name="Content Placeholder 2">
            <a:extLst>
              <a:ext uri="{FF2B5EF4-FFF2-40B4-BE49-F238E27FC236}">
                <a16:creationId xmlns:a16="http://schemas.microsoft.com/office/drawing/2014/main" id="{59A52918-066B-4AE1-85A8-B26F61226CCB}"/>
              </a:ext>
            </a:extLst>
          </p:cNvPr>
          <p:cNvSpPr>
            <a:spLocks noGrp="1" noChangeArrowheads="1"/>
          </p:cNvSpPr>
          <p:nvPr>
            <p:ph idx="4294967295"/>
          </p:nvPr>
        </p:nvSpPr>
        <p:spPr>
          <a:xfrm>
            <a:off x="2081213" y="919163"/>
            <a:ext cx="8143875" cy="4953000"/>
          </a:xfrm>
        </p:spPr>
        <p:txBody>
          <a:bodyPr/>
          <a:lstStyle/>
          <a:p>
            <a:pPr marL="0" indent="0">
              <a:buFontTx/>
              <a:buNone/>
              <a:tabLst>
                <a:tab pos="55563" algn="l"/>
              </a:tabLst>
            </a:pPr>
            <a:r>
              <a:rPr lang="en-US" altLang="en-US" sz="3600">
                <a:cs typeface="Arial" panose="020B0604020202020204" pitchFamily="34" charset="0"/>
              </a:rPr>
              <a:t>Reveal the true microstructure of all materials </a:t>
            </a:r>
          </a:p>
          <a:p>
            <a:pPr lvl="1">
              <a:buFont typeface="Wingdings" panose="05000000000000000000" pitchFamily="2" charset="2"/>
              <a:buChar char="Ø"/>
              <a:tabLst>
                <a:tab pos="55563" algn="l"/>
              </a:tabLst>
            </a:pPr>
            <a:r>
              <a:rPr lang="en-US" altLang="en-US" sz="3200">
                <a:cs typeface="Arial" panose="020B0604020202020204" pitchFamily="34" charset="0"/>
              </a:rPr>
              <a:t>Induce no defects during specimen preparation </a:t>
            </a:r>
          </a:p>
          <a:p>
            <a:pPr lvl="1">
              <a:buFont typeface="Wingdings" panose="05000000000000000000" pitchFamily="2" charset="2"/>
              <a:buChar char="Ø"/>
              <a:tabLst>
                <a:tab pos="55563" algn="l"/>
              </a:tabLst>
            </a:pPr>
            <a:r>
              <a:rPr lang="en-US" altLang="en-US" sz="3200">
                <a:cs typeface="Arial" panose="020B0604020202020204" pitchFamily="34" charset="0"/>
              </a:rPr>
              <a:t> Obtain reproducible results </a:t>
            </a:r>
          </a:p>
          <a:p>
            <a:pPr lvl="1">
              <a:buFont typeface="Wingdings" panose="05000000000000000000" pitchFamily="2" charset="2"/>
              <a:buChar char="Ø"/>
              <a:tabLst>
                <a:tab pos="55563" algn="l"/>
              </a:tabLst>
            </a:pPr>
            <a:r>
              <a:rPr lang="en-US" altLang="en-US" sz="3200">
                <a:cs typeface="Arial" panose="020B0604020202020204" pitchFamily="34" charset="0"/>
              </a:rPr>
              <a:t>Use the least number of steps in the shortest time possible </a:t>
            </a:r>
          </a:p>
          <a:p>
            <a:pPr lvl="1">
              <a:buFont typeface="Wingdings" panose="05000000000000000000" pitchFamily="2" charset="2"/>
              <a:buChar char="Ø"/>
              <a:tabLst>
                <a:tab pos="55563" algn="l"/>
              </a:tabLst>
            </a:pPr>
            <a:r>
              <a:rPr lang="en-US" altLang="en-US" sz="3200">
                <a:cs typeface="Arial" panose="020B0604020202020204" pitchFamily="34" charset="0"/>
              </a:rPr>
              <a:t> Achieve a cost effective operation </a:t>
            </a:r>
          </a:p>
          <a:p>
            <a:pPr marL="0" indent="0">
              <a:buFontTx/>
              <a:buNone/>
              <a:tabLst>
                <a:tab pos="55563" algn="l"/>
              </a:tabLst>
            </a:pPr>
            <a:endParaRPr lang="en-US" altLang="en-US" sz="440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a:extLst>
              <a:ext uri="{FF2B5EF4-FFF2-40B4-BE49-F238E27FC236}">
                <a16:creationId xmlns:a16="http://schemas.microsoft.com/office/drawing/2014/main" id="{ADACAAEA-3421-4C88-8D14-63AC9AB9C1ED}"/>
              </a:ext>
            </a:extLst>
          </p:cNvPr>
          <p:cNvSpPr>
            <a:spLocks noGrp="1" noChangeArrowheads="1"/>
          </p:cNvSpPr>
          <p:nvPr>
            <p:ph type="title" idx="4294967295"/>
          </p:nvPr>
        </p:nvSpPr>
        <p:spPr>
          <a:xfrm>
            <a:off x="2082800" y="0"/>
            <a:ext cx="7505700" cy="723900"/>
          </a:xfrm>
        </p:spPr>
        <p:txBody>
          <a:bodyPr/>
          <a:lstStyle/>
          <a:p>
            <a:r>
              <a:rPr lang="en-US" altLang="en-US" sz="2800">
                <a:cs typeface="Arial" panose="020B0604020202020204" pitchFamily="34" charset="0"/>
              </a:rPr>
              <a:t>Preparation Steps</a:t>
            </a:r>
          </a:p>
        </p:txBody>
      </p:sp>
      <p:sp>
        <p:nvSpPr>
          <p:cNvPr id="301059" name="Rectangle 3">
            <a:extLst>
              <a:ext uri="{FF2B5EF4-FFF2-40B4-BE49-F238E27FC236}">
                <a16:creationId xmlns:a16="http://schemas.microsoft.com/office/drawing/2014/main" id="{3032F4E4-BFCE-4919-829C-1AA6CB1BF730}"/>
              </a:ext>
            </a:extLst>
          </p:cNvPr>
          <p:cNvSpPr>
            <a:spLocks noGrp="1" noChangeArrowheads="1"/>
          </p:cNvSpPr>
          <p:nvPr>
            <p:ph idx="4294967295"/>
          </p:nvPr>
        </p:nvSpPr>
        <p:spPr>
          <a:xfrm>
            <a:off x="3308350" y="1425575"/>
            <a:ext cx="5121275" cy="4727575"/>
          </a:xfrm>
        </p:spPr>
        <p:txBody>
          <a:bodyPr/>
          <a:lstStyle/>
          <a:p>
            <a:pPr>
              <a:buFont typeface="Wingdings" pitchFamily="2" charset="2"/>
              <a:buChar char="Ø"/>
              <a:defRPr/>
            </a:pPr>
            <a:r>
              <a:rPr lang="en-US" altLang="en-US" sz="2400" dirty="0">
                <a:solidFill>
                  <a:schemeClr val="tx1"/>
                </a:solidFill>
                <a:cs typeface="Arial" panose="020B0604020202020204" pitchFamily="34" charset="0"/>
              </a:rPr>
              <a:t>Documentation</a:t>
            </a:r>
          </a:p>
          <a:p>
            <a:pPr>
              <a:buFont typeface="Wingdings" pitchFamily="2" charset="2"/>
              <a:buChar char="Ø"/>
              <a:defRPr/>
            </a:pPr>
            <a:r>
              <a:rPr lang="en-US" altLang="en-US" sz="2400" dirty="0">
                <a:solidFill>
                  <a:schemeClr val="tx1"/>
                </a:solidFill>
                <a:cs typeface="Arial" panose="020B0604020202020204" pitchFamily="34" charset="0"/>
              </a:rPr>
              <a:t>Sectioning</a:t>
            </a:r>
          </a:p>
          <a:p>
            <a:pPr>
              <a:buFont typeface="Wingdings" pitchFamily="2" charset="2"/>
              <a:buChar char="Ø"/>
              <a:defRPr/>
            </a:pPr>
            <a:r>
              <a:rPr lang="en-US" altLang="en-US" sz="2400" dirty="0">
                <a:solidFill>
                  <a:schemeClr val="tx1"/>
                </a:solidFill>
                <a:cs typeface="Arial" panose="020B0604020202020204" pitchFamily="34" charset="0"/>
              </a:rPr>
              <a:t>Mounting</a:t>
            </a:r>
          </a:p>
          <a:p>
            <a:pPr>
              <a:buFont typeface="Wingdings" pitchFamily="2" charset="2"/>
              <a:buChar char="Ø"/>
              <a:defRPr/>
            </a:pPr>
            <a:r>
              <a:rPr lang="en-US" altLang="en-US" sz="2400" dirty="0">
                <a:solidFill>
                  <a:schemeClr val="tx1"/>
                </a:solidFill>
                <a:cs typeface="Arial" panose="020B0604020202020204" pitchFamily="34" charset="0"/>
              </a:rPr>
              <a:t>Grinding and Polishing</a:t>
            </a:r>
          </a:p>
          <a:p>
            <a:pPr>
              <a:buFont typeface="Wingdings" pitchFamily="2" charset="2"/>
              <a:buChar char="Ø"/>
              <a:defRPr/>
            </a:pPr>
            <a:r>
              <a:rPr lang="en-US" altLang="en-US" sz="2400" dirty="0">
                <a:solidFill>
                  <a:schemeClr val="tx1"/>
                </a:solidFill>
                <a:cs typeface="Arial" panose="020B0604020202020204" pitchFamily="34" charset="0"/>
              </a:rPr>
              <a:t>Visual Examination</a:t>
            </a:r>
          </a:p>
          <a:p>
            <a:pPr>
              <a:buFont typeface="Wingdings" pitchFamily="2" charset="2"/>
              <a:buChar char="Ø"/>
              <a:defRPr/>
            </a:pPr>
            <a:r>
              <a:rPr lang="en-US" altLang="en-US" sz="2400" dirty="0">
                <a:solidFill>
                  <a:schemeClr val="tx1"/>
                </a:solidFill>
                <a:cs typeface="Arial" panose="020B0604020202020204" pitchFamily="34" charset="0"/>
              </a:rPr>
              <a:t>Etching</a:t>
            </a:r>
          </a:p>
          <a:p>
            <a:pPr>
              <a:buFont typeface="Wingdings" pitchFamily="2" charset="2"/>
              <a:buChar char="Ø"/>
              <a:defRPr/>
            </a:pPr>
            <a:r>
              <a:rPr lang="en-US" altLang="en-US" sz="2400" dirty="0">
                <a:solidFill>
                  <a:schemeClr val="tx1"/>
                </a:solidFill>
                <a:cs typeface="Arial" panose="020B0604020202020204" pitchFamily="34" charset="0"/>
              </a:rPr>
              <a:t>Analysis</a:t>
            </a:r>
          </a:p>
          <a:p>
            <a:pPr>
              <a:buFont typeface="Wingdings" pitchFamily="2" charset="2"/>
              <a:buChar char="Ø"/>
              <a:defRPr/>
            </a:pPr>
            <a:endParaRPr lang="en-US" altLang="en-US" sz="2400" dirty="0">
              <a:solidFill>
                <a:schemeClr val="tx1"/>
              </a:solidFill>
              <a:cs typeface="Arial" panose="020B0604020202020204" pitchFamily="34" charset="0"/>
            </a:endParaRPr>
          </a:p>
          <a:p>
            <a:pPr>
              <a:buFont typeface="Wingdings" pitchFamily="2" charset="2"/>
              <a:buChar char="Ø"/>
              <a:defRPr/>
            </a:pPr>
            <a:endParaRPr lang="en-US" altLang="en-US" sz="2400" dirty="0">
              <a:solidFill>
                <a:schemeClr val="tx1"/>
              </a:solidFill>
              <a:cs typeface="Arial" panose="020B0604020202020204" pitchFamily="34" charset="0"/>
            </a:endParaRPr>
          </a:p>
          <a:p>
            <a:pPr>
              <a:buFont typeface="Wingdings" pitchFamily="2" charset="2"/>
              <a:buChar char="Ø"/>
              <a:defRPr/>
            </a:pPr>
            <a:endParaRPr lang="en-US" altLang="en-US" sz="2400" dirty="0">
              <a:solidFill>
                <a:schemeClr val="tx1"/>
              </a:solidFill>
              <a:cs typeface="Arial" panose="020B0604020202020204" pitchFamily="34" charset="0"/>
            </a:endParaRPr>
          </a:p>
          <a:p>
            <a:pPr marL="0" indent="0">
              <a:buFontTx/>
              <a:buNone/>
              <a:defRPr/>
            </a:pPr>
            <a:r>
              <a:rPr lang="en-US" altLang="en-US" sz="2400" dirty="0">
                <a:solidFill>
                  <a:schemeClr val="tx1"/>
                </a:solidFill>
                <a:cs typeface="Arial" panose="020B0604020202020204" pitchFamily="34" charset="0"/>
              </a:rPr>
              <a:t>See back for additional info.</a:t>
            </a:r>
          </a:p>
        </p:txBody>
      </p:sp>
      <p:sp>
        <p:nvSpPr>
          <p:cNvPr id="263171" name="Rectangle 4">
            <a:extLst>
              <a:ext uri="{FF2B5EF4-FFF2-40B4-BE49-F238E27FC236}">
                <a16:creationId xmlns:a16="http://schemas.microsoft.com/office/drawing/2014/main" id="{78E522BB-FF18-4844-9010-0EEEE1FAE248}"/>
              </a:ext>
            </a:extLst>
          </p:cNvPr>
          <p:cNvSpPr>
            <a:spLocks noChangeArrowheads="1"/>
          </p:cNvSpPr>
          <p:nvPr/>
        </p:nvSpPr>
        <p:spPr bwMode="auto">
          <a:xfrm>
            <a:off x="3387725" y="1020763"/>
            <a:ext cx="417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i="1">
                <a:solidFill>
                  <a:schemeClr val="tx1"/>
                </a:solidFill>
              </a:rPr>
              <a:t>‘Each step is equally important”</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 Box 2">
            <a:extLst>
              <a:ext uri="{FF2B5EF4-FFF2-40B4-BE49-F238E27FC236}">
                <a16:creationId xmlns:a16="http://schemas.microsoft.com/office/drawing/2014/main" id="{C5A86F42-374A-4460-8B25-703EDD398E6F}"/>
              </a:ext>
            </a:extLst>
          </p:cNvPr>
          <p:cNvSpPr txBox="1">
            <a:spLocks noChangeArrowheads="1"/>
          </p:cNvSpPr>
          <p:nvPr/>
        </p:nvSpPr>
        <p:spPr bwMode="auto">
          <a:xfrm>
            <a:off x="1905000" y="1266825"/>
            <a:ext cx="51054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pPr>
            <a:r>
              <a:rPr lang="en-US" altLang="en-US" sz="1800">
                <a:solidFill>
                  <a:schemeClr val="tx2"/>
                </a:solidFill>
              </a:rPr>
              <a:t>Identify failed components (electrical measurement)</a:t>
            </a:r>
          </a:p>
          <a:p>
            <a:pPr eaLnBrk="1" hangingPunct="1">
              <a:spcBef>
                <a:spcPct val="0"/>
              </a:spcBef>
            </a:pPr>
            <a:r>
              <a:rPr lang="en-US" altLang="en-US" sz="1800">
                <a:solidFill>
                  <a:schemeClr val="tx2"/>
                </a:solidFill>
              </a:rPr>
              <a:t>Boards are immersed in stripping agent (M</a:t>
            </a:r>
            <a:r>
              <a:rPr lang="en-US" altLang="en-US" sz="1800">
                <a:solidFill>
                  <a:schemeClr val="tx1"/>
                </a:solidFill>
              </a:rPr>
              <a:t>iller-Stephenson MS-111)</a:t>
            </a:r>
            <a:r>
              <a:rPr lang="en-US" altLang="en-US" sz="1800">
                <a:solidFill>
                  <a:schemeClr val="tx2"/>
                </a:solidFill>
              </a:rPr>
              <a:t> for 25 min at room temperature to remove the solder mask. IPA can be used for a final rinse. Dry in air.</a:t>
            </a:r>
          </a:p>
          <a:p>
            <a:pPr eaLnBrk="1" hangingPunct="1">
              <a:spcBef>
                <a:spcPct val="0"/>
              </a:spcBef>
            </a:pPr>
            <a:r>
              <a:rPr lang="en-US" altLang="en-US" sz="1800">
                <a:solidFill>
                  <a:schemeClr val="tx2"/>
                </a:solidFill>
              </a:rPr>
              <a:t>Dye is applied to the board (DYKEM steel red layout fluid) with a pipette. </a:t>
            </a:r>
            <a:r>
              <a:rPr lang="en-US" altLang="en-US" sz="1800" u="sng">
                <a:solidFill>
                  <a:schemeClr val="tx2"/>
                </a:solidFill>
              </a:rPr>
              <a:t>Important</a:t>
            </a:r>
            <a:r>
              <a:rPr lang="en-US" altLang="en-US" sz="1800">
                <a:solidFill>
                  <a:schemeClr val="tx2"/>
                </a:solidFill>
              </a:rPr>
              <a:t>: Flip the board, so that the dye flows into the cracks</a:t>
            </a:r>
          </a:p>
          <a:p>
            <a:pPr eaLnBrk="1" hangingPunct="1">
              <a:spcBef>
                <a:spcPct val="0"/>
              </a:spcBef>
            </a:pPr>
            <a:r>
              <a:rPr lang="en-US" altLang="en-US" sz="1800">
                <a:solidFill>
                  <a:schemeClr val="tx2"/>
                </a:solidFill>
              </a:rPr>
              <a:t>Place boards in vacuum for 5 minutes so that the dye penetrates into fine cracks that otherwise would be blocked by trapped air pockets. A strong vacuum pressure is not important for this process (Typical 220 mm Hg) </a:t>
            </a:r>
          </a:p>
          <a:p>
            <a:pPr eaLnBrk="1" hangingPunct="1">
              <a:spcBef>
                <a:spcPct val="0"/>
              </a:spcBef>
            </a:pPr>
            <a:r>
              <a:rPr lang="en-US" altLang="en-US" sz="1800">
                <a:solidFill>
                  <a:schemeClr val="tx2"/>
                </a:solidFill>
              </a:rPr>
              <a:t>Place the board on a hot plate for 30min 80°C to dry the dye (as prescribed by DYKEM).</a:t>
            </a:r>
          </a:p>
          <a:p>
            <a:pPr eaLnBrk="1" hangingPunct="1">
              <a:spcBef>
                <a:spcPct val="0"/>
              </a:spcBef>
            </a:pPr>
            <a:endParaRPr lang="en-US" altLang="en-US" sz="1800">
              <a:solidFill>
                <a:schemeClr val="tx2"/>
              </a:solidFill>
            </a:endParaRPr>
          </a:p>
        </p:txBody>
      </p:sp>
      <p:sp>
        <p:nvSpPr>
          <p:cNvPr id="265218" name="Text Box 3">
            <a:extLst>
              <a:ext uri="{FF2B5EF4-FFF2-40B4-BE49-F238E27FC236}">
                <a16:creationId xmlns:a16="http://schemas.microsoft.com/office/drawing/2014/main" id="{FD8E8BFB-1942-4FC4-BBDC-A1A19701A965}"/>
              </a:ext>
            </a:extLst>
          </p:cNvPr>
          <p:cNvSpPr txBox="1">
            <a:spLocks noChangeArrowheads="1"/>
          </p:cNvSpPr>
          <p:nvPr/>
        </p:nvSpPr>
        <p:spPr bwMode="auto">
          <a:xfrm>
            <a:off x="2732088" y="266700"/>
            <a:ext cx="7272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4000" b="1">
                <a:solidFill>
                  <a:schemeClr val="tx2"/>
                </a:solidFill>
                <a:latin typeface="Garamond" panose="02020404030301010803" pitchFamily="18" charset="0"/>
              </a:rPr>
              <a:t>Dye Penetrant (Dye and Pry)</a:t>
            </a:r>
          </a:p>
        </p:txBody>
      </p:sp>
      <p:pic>
        <p:nvPicPr>
          <p:cNvPr id="265219" name="Picture 4">
            <a:extLst>
              <a:ext uri="{FF2B5EF4-FFF2-40B4-BE49-F238E27FC236}">
                <a16:creationId xmlns:a16="http://schemas.microsoft.com/office/drawing/2014/main" id="{62C7C91E-A6CC-4CFB-BB32-BF543DFAD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525" y="2362200"/>
            <a:ext cx="3108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Text Box 5">
            <a:extLst>
              <a:ext uri="{FF2B5EF4-FFF2-40B4-BE49-F238E27FC236}">
                <a16:creationId xmlns:a16="http://schemas.microsoft.com/office/drawing/2014/main" id="{6B512626-0168-4714-8378-2AFE1141C42C}"/>
              </a:ext>
            </a:extLst>
          </p:cNvPr>
          <p:cNvSpPr txBox="1">
            <a:spLocks noChangeArrowheads="1"/>
          </p:cNvSpPr>
          <p:nvPr/>
        </p:nvSpPr>
        <p:spPr bwMode="auto">
          <a:xfrm>
            <a:off x="7086600" y="6019800"/>
            <a:ext cx="3581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b="1">
                <a:solidFill>
                  <a:schemeClr val="tx1"/>
                </a:solidFill>
              </a:rPr>
              <a:t>Picture: “</a:t>
            </a:r>
            <a:r>
              <a:rPr lang="en-US" altLang="ja-JP" sz="1000">
                <a:solidFill>
                  <a:schemeClr val="tx1"/>
                </a:solidFill>
              </a:rPr>
              <a:t>Solder joint failure analysis</a:t>
            </a:r>
            <a:r>
              <a:rPr lang="en-US" altLang="en-US" sz="1000">
                <a:solidFill>
                  <a:schemeClr val="tx1"/>
                </a:solidFill>
              </a:rPr>
              <a:t>”</a:t>
            </a:r>
            <a:r>
              <a:rPr lang="en-US" altLang="ja-JP" sz="1000">
                <a:solidFill>
                  <a:schemeClr val="tx1"/>
                </a:solidFill>
              </a:rPr>
              <a:t> </a:t>
            </a:r>
            <a:r>
              <a:rPr lang="en-US" altLang="ja-JP" sz="1000" b="1">
                <a:solidFill>
                  <a:schemeClr val="tx1"/>
                </a:solidFill>
              </a:rPr>
              <a:t>Dye penetrate technique</a:t>
            </a:r>
          </a:p>
          <a:p>
            <a:pPr eaLnBrk="1" hangingPunct="1">
              <a:spcBef>
                <a:spcPct val="0"/>
              </a:spcBef>
              <a:buFontTx/>
              <a:buNone/>
            </a:pPr>
            <a:r>
              <a:rPr lang="en-US" altLang="en-US" sz="800" b="1">
                <a:solidFill>
                  <a:schemeClr val="tx1"/>
                </a:solidFill>
              </a:rPr>
              <a:t>BY TERRY BURNETTE and THOMAS KOSCHMIEDER</a:t>
            </a:r>
            <a:endParaRPr lang="en-US" altLang="en-US" sz="800">
              <a:solidFill>
                <a:schemeClr val="tx1"/>
              </a:solidFill>
            </a:endParaRPr>
          </a:p>
          <a:p>
            <a:pPr eaLnBrk="1" hangingPunct="1">
              <a:spcBef>
                <a:spcPct val="50000"/>
              </a:spcBef>
              <a:buFontTx/>
              <a:buNone/>
            </a:pPr>
            <a:endParaRPr lang="en-US" altLang="en-US" sz="1000" b="1">
              <a:solidFill>
                <a:schemeClr val="tx1"/>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ext Box 2">
            <a:extLst>
              <a:ext uri="{FF2B5EF4-FFF2-40B4-BE49-F238E27FC236}">
                <a16:creationId xmlns:a16="http://schemas.microsoft.com/office/drawing/2014/main" id="{B06F9253-3495-47E5-9C45-738F8AB5CD53}"/>
              </a:ext>
            </a:extLst>
          </p:cNvPr>
          <p:cNvSpPr txBox="1">
            <a:spLocks noChangeArrowheads="1"/>
          </p:cNvSpPr>
          <p:nvPr/>
        </p:nvSpPr>
        <p:spPr bwMode="auto">
          <a:xfrm>
            <a:off x="1847850" y="1203325"/>
            <a:ext cx="85344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ea typeface="MS PGothic" panose="020B0600070205080204" pitchFamily="34" charset="-128"/>
              </a:defRPr>
            </a:lvl1pPr>
            <a:lvl2pPr marL="914400" indent="-457200">
              <a:defRPr>
                <a:solidFill>
                  <a:schemeClr val="tx1"/>
                </a:solidFill>
                <a:latin typeface="Arial" panose="020B0604020202020204" pitchFamily="34" charset="0"/>
                <a:ea typeface="MS PGothic" panose="020B0600070205080204" pitchFamily="34" charset="-128"/>
              </a:defRPr>
            </a:lvl2pPr>
            <a:lvl3pPr marL="1371600" indent="-457200">
              <a:defRPr>
                <a:solidFill>
                  <a:schemeClr val="tx1"/>
                </a:solidFill>
                <a:latin typeface="Arial" panose="020B0604020202020204" pitchFamily="34" charset="0"/>
                <a:ea typeface="MS PGothic" panose="020B0600070205080204" pitchFamily="34" charset="-128"/>
              </a:defRPr>
            </a:lvl3pPr>
            <a:lvl4pPr marL="1828800" indent="-457200">
              <a:defRPr>
                <a:solidFill>
                  <a:schemeClr val="tx1"/>
                </a:solidFill>
                <a:latin typeface="Arial" panose="020B0604020202020204" pitchFamily="34" charset="0"/>
                <a:ea typeface="MS PGothic" panose="020B0600070205080204" pitchFamily="34" charset="-128"/>
              </a:defRPr>
            </a:lvl4pPr>
            <a:lvl5pPr marL="2286000" indent="-457200">
              <a:defRPr>
                <a:solidFill>
                  <a:schemeClr val="tx1"/>
                </a:solidFill>
                <a:latin typeface="Arial" panose="020B0604020202020204" pitchFamily="34" charset="0"/>
                <a:ea typeface="MS PGothic" panose="020B0600070205080204" pitchFamily="34" charset="-128"/>
              </a:defRPr>
            </a:lvl5pPr>
            <a:lvl6pPr marL="2743200" indent="-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200400" indent="-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57600" indent="-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14800" indent="-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Char char="•"/>
            </a:pPr>
            <a:r>
              <a:rPr lang="en-US" altLang="en-US">
                <a:solidFill>
                  <a:schemeClr val="tx2"/>
                </a:solidFill>
                <a:latin typeface="Times New Roman" panose="02020603050405020304" pitchFamily="18" charset="0"/>
              </a:rPr>
              <a:t>Flex the board with a pair of pliers until the components peel away.</a:t>
            </a:r>
          </a:p>
          <a:p>
            <a:pPr eaLnBrk="1" hangingPunct="1">
              <a:spcBef>
                <a:spcPct val="50000"/>
              </a:spcBef>
              <a:buFontTx/>
              <a:buChar char="•"/>
            </a:pPr>
            <a:r>
              <a:rPr lang="en-US" altLang="en-US">
                <a:solidFill>
                  <a:schemeClr val="tx2"/>
                </a:solidFill>
                <a:latin typeface="Times New Roman" panose="02020603050405020304" pitchFamily="18" charset="0"/>
              </a:rPr>
              <a:t>Remove the components with tweezers and fix with double sided tape on the board, because it is important to see the component side and the substrate side to identify the  failure site.</a:t>
            </a:r>
          </a:p>
          <a:p>
            <a:pPr eaLnBrk="1" hangingPunct="1">
              <a:spcBef>
                <a:spcPct val="50000"/>
              </a:spcBef>
            </a:pPr>
            <a:endParaRPr lang="en-US" altLang="en-US">
              <a:solidFill>
                <a:schemeClr val="tx2"/>
              </a:solidFill>
              <a:latin typeface="Times New Roman" panose="02020603050405020304" pitchFamily="18" charset="0"/>
            </a:endParaRPr>
          </a:p>
        </p:txBody>
      </p:sp>
      <p:sp>
        <p:nvSpPr>
          <p:cNvPr id="267266" name="Text Box 3">
            <a:extLst>
              <a:ext uri="{FF2B5EF4-FFF2-40B4-BE49-F238E27FC236}">
                <a16:creationId xmlns:a16="http://schemas.microsoft.com/office/drawing/2014/main" id="{0EF7AF0C-E28D-4DE8-A525-D4813EC33912}"/>
              </a:ext>
            </a:extLst>
          </p:cNvPr>
          <p:cNvSpPr txBox="1">
            <a:spLocks noChangeArrowheads="1"/>
          </p:cNvSpPr>
          <p:nvPr/>
        </p:nvSpPr>
        <p:spPr bwMode="auto">
          <a:xfrm>
            <a:off x="2195513" y="395288"/>
            <a:ext cx="7948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4000" b="1">
                <a:solidFill>
                  <a:schemeClr val="tx2"/>
                </a:solidFill>
                <a:latin typeface="Garamond" panose="02020404030301010803" pitchFamily="18" charset="0"/>
              </a:rPr>
              <a:t>Dye and Pry Steps</a:t>
            </a:r>
          </a:p>
        </p:txBody>
      </p:sp>
      <p:pic>
        <p:nvPicPr>
          <p:cNvPr id="267267" name="Picture 4">
            <a:extLst>
              <a:ext uri="{FF2B5EF4-FFF2-40B4-BE49-F238E27FC236}">
                <a16:creationId xmlns:a16="http://schemas.microsoft.com/office/drawing/2014/main" id="{2CBC6353-DD79-40CD-AD87-01A146A97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352800"/>
            <a:ext cx="7391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8" name="Text Box 5">
            <a:extLst>
              <a:ext uri="{FF2B5EF4-FFF2-40B4-BE49-F238E27FC236}">
                <a16:creationId xmlns:a16="http://schemas.microsoft.com/office/drawing/2014/main" id="{0AF1BA6C-7626-4FC4-B25B-623B5B938B4B}"/>
              </a:ext>
            </a:extLst>
          </p:cNvPr>
          <p:cNvSpPr txBox="1">
            <a:spLocks noChangeArrowheads="1"/>
          </p:cNvSpPr>
          <p:nvPr/>
        </p:nvSpPr>
        <p:spPr bwMode="auto">
          <a:xfrm>
            <a:off x="7086600" y="6019800"/>
            <a:ext cx="3581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b="1">
                <a:solidFill>
                  <a:schemeClr val="tx1"/>
                </a:solidFill>
              </a:rPr>
              <a:t>Picture: “</a:t>
            </a:r>
            <a:r>
              <a:rPr lang="en-US" altLang="ja-JP" sz="1000">
                <a:solidFill>
                  <a:schemeClr val="tx1"/>
                </a:solidFill>
              </a:rPr>
              <a:t>Solder joint failure analysis</a:t>
            </a:r>
            <a:r>
              <a:rPr lang="en-US" altLang="en-US" sz="1000">
                <a:solidFill>
                  <a:schemeClr val="tx1"/>
                </a:solidFill>
              </a:rPr>
              <a:t>”</a:t>
            </a:r>
            <a:r>
              <a:rPr lang="en-US" altLang="ja-JP" sz="1000">
                <a:solidFill>
                  <a:schemeClr val="tx1"/>
                </a:solidFill>
              </a:rPr>
              <a:t> </a:t>
            </a:r>
            <a:r>
              <a:rPr lang="en-US" altLang="ja-JP" sz="1000" b="1">
                <a:solidFill>
                  <a:schemeClr val="tx1"/>
                </a:solidFill>
              </a:rPr>
              <a:t>Dye penetrate technique</a:t>
            </a:r>
          </a:p>
          <a:p>
            <a:pPr eaLnBrk="1" hangingPunct="1">
              <a:spcBef>
                <a:spcPct val="0"/>
              </a:spcBef>
              <a:buFontTx/>
              <a:buNone/>
            </a:pPr>
            <a:r>
              <a:rPr lang="en-US" altLang="en-US" sz="800" b="1">
                <a:solidFill>
                  <a:schemeClr val="tx1"/>
                </a:solidFill>
              </a:rPr>
              <a:t>BY TERRY BURNETTE and THOMAS KOSCHMIEDER</a:t>
            </a:r>
            <a:endParaRPr lang="en-US" altLang="en-US" sz="800">
              <a:solidFill>
                <a:schemeClr val="tx1"/>
              </a:solidFill>
            </a:endParaRPr>
          </a:p>
          <a:p>
            <a:pPr eaLnBrk="1" hangingPunct="1">
              <a:spcBef>
                <a:spcPct val="50000"/>
              </a:spcBef>
              <a:buFontTx/>
              <a:buNone/>
            </a:pPr>
            <a:endParaRPr lang="en-US" altLang="en-US" sz="1000" b="1">
              <a:solidFill>
                <a:schemeClr val="tx1"/>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ext Box 2">
            <a:extLst>
              <a:ext uri="{FF2B5EF4-FFF2-40B4-BE49-F238E27FC236}">
                <a16:creationId xmlns:a16="http://schemas.microsoft.com/office/drawing/2014/main" id="{82A25748-FE2F-46CA-8FAA-17C60DD49A61}"/>
              </a:ext>
            </a:extLst>
          </p:cNvPr>
          <p:cNvSpPr txBox="1">
            <a:spLocks noChangeArrowheads="1"/>
          </p:cNvSpPr>
          <p:nvPr/>
        </p:nvSpPr>
        <p:spPr bwMode="auto">
          <a:xfrm>
            <a:off x="2209800" y="285750"/>
            <a:ext cx="80391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3200">
                <a:solidFill>
                  <a:schemeClr val="tx2"/>
                </a:solidFill>
              </a:rPr>
              <a:t>Potential Nonconformities</a:t>
            </a:r>
          </a:p>
          <a:p>
            <a:pPr algn="ctr" eaLnBrk="1" hangingPunct="1">
              <a:spcBef>
                <a:spcPct val="50000"/>
              </a:spcBef>
              <a:buFontTx/>
              <a:buNone/>
            </a:pPr>
            <a:r>
              <a:rPr lang="en-US" altLang="en-US" sz="1800">
                <a:solidFill>
                  <a:schemeClr val="tx2"/>
                </a:solidFill>
              </a:rPr>
              <a:t>(For BGAs)</a:t>
            </a:r>
          </a:p>
        </p:txBody>
      </p:sp>
      <p:sp>
        <p:nvSpPr>
          <p:cNvPr id="269314" name="Text Box 3">
            <a:extLst>
              <a:ext uri="{FF2B5EF4-FFF2-40B4-BE49-F238E27FC236}">
                <a16:creationId xmlns:a16="http://schemas.microsoft.com/office/drawing/2014/main" id="{FA4D265E-711B-4CB0-AAE0-36F20D1BC6CA}"/>
              </a:ext>
            </a:extLst>
          </p:cNvPr>
          <p:cNvSpPr txBox="1">
            <a:spLocks noChangeArrowheads="1"/>
          </p:cNvSpPr>
          <p:nvPr/>
        </p:nvSpPr>
        <p:spPr bwMode="auto">
          <a:xfrm>
            <a:off x="414338" y="252413"/>
            <a:ext cx="22860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714500" indent="-342900">
              <a:defRPr>
                <a:solidFill>
                  <a:schemeClr val="tx1"/>
                </a:solidFill>
                <a:latin typeface="Arial" panose="020B0604020202020204" pitchFamily="34" charset="0"/>
                <a:ea typeface="MS PGothic" panose="020B0600070205080204" pitchFamily="34" charset="-128"/>
              </a:defRPr>
            </a:lvl4pPr>
            <a:lvl5pPr marL="2171700" indent="-342900">
              <a:defRPr>
                <a:solidFill>
                  <a:schemeClr val="tx1"/>
                </a:solidFill>
                <a:latin typeface="Arial" panose="020B0604020202020204" pitchFamily="34" charset="0"/>
                <a:ea typeface="MS PGothic" panose="020B0600070205080204" pitchFamily="34" charset="-128"/>
              </a:defRPr>
            </a:lvl5pPr>
            <a:lvl6pPr marL="26289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61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33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05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AutoNum type="arabicPeriod"/>
            </a:pPr>
            <a:r>
              <a:rPr lang="en-US" altLang="en-US">
                <a:solidFill>
                  <a:schemeClr val="tx2"/>
                </a:solidFill>
                <a:latin typeface="Times New Roman" panose="02020603050405020304" pitchFamily="18" charset="0"/>
              </a:rPr>
              <a:t>Solder Joint Fail (component side)</a:t>
            </a:r>
          </a:p>
          <a:p>
            <a:pPr eaLnBrk="1" hangingPunct="1">
              <a:spcBef>
                <a:spcPct val="50000"/>
              </a:spcBef>
              <a:buFontTx/>
              <a:buAutoNum type="arabicPeriod"/>
            </a:pPr>
            <a:r>
              <a:rPr lang="en-US" altLang="en-US">
                <a:solidFill>
                  <a:schemeClr val="tx2"/>
                </a:solidFill>
                <a:latin typeface="Times New Roman" panose="02020603050405020304" pitchFamily="18" charset="0"/>
              </a:rPr>
              <a:t>Solder Joint Fail (substrate side)</a:t>
            </a:r>
          </a:p>
          <a:p>
            <a:pPr eaLnBrk="1" hangingPunct="1">
              <a:spcBef>
                <a:spcPct val="50000"/>
              </a:spcBef>
              <a:buFontTx/>
              <a:buAutoNum type="arabicPeriod"/>
            </a:pPr>
            <a:r>
              <a:rPr lang="en-US" altLang="en-US">
                <a:solidFill>
                  <a:schemeClr val="tx2"/>
                </a:solidFill>
                <a:latin typeface="Times New Roman" panose="02020603050405020304" pitchFamily="18" charset="0"/>
              </a:rPr>
              <a:t>Pad Lift/Crater</a:t>
            </a:r>
          </a:p>
          <a:p>
            <a:pPr eaLnBrk="1" hangingPunct="1">
              <a:spcBef>
                <a:spcPct val="50000"/>
              </a:spcBef>
              <a:buFontTx/>
              <a:buAutoNum type="arabicPeriod"/>
            </a:pPr>
            <a:r>
              <a:rPr lang="en-US" altLang="en-US">
                <a:solidFill>
                  <a:schemeClr val="tx2"/>
                </a:solidFill>
                <a:latin typeface="Times New Roman" panose="02020603050405020304" pitchFamily="18" charset="0"/>
              </a:rPr>
              <a:t>Trace Fail</a:t>
            </a:r>
          </a:p>
        </p:txBody>
      </p:sp>
      <p:grpSp>
        <p:nvGrpSpPr>
          <p:cNvPr id="269315" name="Group 4">
            <a:extLst>
              <a:ext uri="{FF2B5EF4-FFF2-40B4-BE49-F238E27FC236}">
                <a16:creationId xmlns:a16="http://schemas.microsoft.com/office/drawing/2014/main" id="{2B022679-EED9-4792-B50E-725B8EFCBF82}"/>
              </a:ext>
            </a:extLst>
          </p:cNvPr>
          <p:cNvGrpSpPr>
            <a:grpSpLocks/>
          </p:cNvGrpSpPr>
          <p:nvPr/>
        </p:nvGrpSpPr>
        <p:grpSpPr bwMode="auto">
          <a:xfrm>
            <a:off x="990600" y="2455863"/>
            <a:ext cx="5105400" cy="3689350"/>
            <a:chOff x="1824" y="1536"/>
            <a:chExt cx="3216" cy="2324"/>
          </a:xfrm>
        </p:grpSpPr>
        <p:sp>
          <p:nvSpPr>
            <p:cNvPr id="269337" name="Oval 5" descr="Newsprint">
              <a:extLst>
                <a:ext uri="{FF2B5EF4-FFF2-40B4-BE49-F238E27FC236}">
                  <a16:creationId xmlns:a16="http://schemas.microsoft.com/office/drawing/2014/main" id="{CDDC150D-F2BB-4B7C-9B01-A360A1A4647E}"/>
                </a:ext>
              </a:extLst>
            </p:cNvPr>
            <p:cNvSpPr>
              <a:spLocks noChangeArrowheads="1"/>
            </p:cNvSpPr>
            <p:nvPr/>
          </p:nvSpPr>
          <p:spPr bwMode="auto">
            <a:xfrm>
              <a:off x="2640" y="1728"/>
              <a:ext cx="1872" cy="1728"/>
            </a:xfrm>
            <a:prstGeom prst="ellipse">
              <a:avLst/>
            </a:prstGeom>
            <a:blipFill dpi="0" rotWithShape="0">
              <a:blip r:embed="rId3"/>
              <a:srcRect/>
              <a:tile tx="0" ty="0" sx="100000" sy="100000" flip="none" algn="tl"/>
            </a:blip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44070" name="Rectangle 6">
              <a:extLst>
                <a:ext uri="{FF2B5EF4-FFF2-40B4-BE49-F238E27FC236}">
                  <a16:creationId xmlns:a16="http://schemas.microsoft.com/office/drawing/2014/main" id="{A4E4A07F-C070-4B81-9053-E6CABA581190}"/>
                </a:ext>
              </a:extLst>
            </p:cNvPr>
            <p:cNvSpPr>
              <a:spLocks noChangeArrowheads="1"/>
            </p:cNvSpPr>
            <p:nvPr/>
          </p:nvSpPr>
          <p:spPr bwMode="auto">
            <a:xfrm>
              <a:off x="2400" y="1536"/>
              <a:ext cx="2352" cy="384"/>
            </a:xfrm>
            <a:prstGeom prst="rect">
              <a:avLst/>
            </a:prstGeom>
            <a:gradFill rotWithShape="1">
              <a:gsLst>
                <a:gs pos="0">
                  <a:schemeClr val="bg1"/>
                </a:gs>
                <a:gs pos="100000">
                  <a:srgbClr val="767676"/>
                </a:gs>
              </a:gsLst>
              <a:lin ang="5400000" scaled="1"/>
            </a:gradFill>
            <a:ln w="9525">
              <a:solidFill>
                <a:schemeClr val="tx1"/>
              </a:solidFill>
              <a:miter lim="800000"/>
              <a:headEnd/>
              <a:tailEnd/>
            </a:ln>
            <a:effectLst/>
          </p:spPr>
          <p:txBody>
            <a:bodyPr wrap="none" anchor="ctr"/>
            <a:lstStyle/>
            <a:p>
              <a:pPr eaLnBrk="1" hangingPunct="1">
                <a:defRPr/>
              </a:pPr>
              <a:endParaRPr lang="en-US">
                <a:ea typeface="+mn-ea"/>
              </a:endParaRPr>
            </a:p>
          </p:txBody>
        </p:sp>
        <p:sp>
          <p:nvSpPr>
            <p:cNvPr id="269339" name="Freeform 7">
              <a:extLst>
                <a:ext uri="{FF2B5EF4-FFF2-40B4-BE49-F238E27FC236}">
                  <a16:creationId xmlns:a16="http://schemas.microsoft.com/office/drawing/2014/main" id="{30695A13-67C0-4F38-B5B6-4DA0CCC4367D}"/>
                </a:ext>
              </a:extLst>
            </p:cNvPr>
            <p:cNvSpPr>
              <a:spLocks/>
            </p:cNvSpPr>
            <p:nvPr/>
          </p:nvSpPr>
          <p:spPr bwMode="auto">
            <a:xfrm>
              <a:off x="2814" y="2028"/>
              <a:ext cx="1506" cy="132"/>
            </a:xfrm>
            <a:custGeom>
              <a:avLst/>
              <a:gdLst>
                <a:gd name="T0" fmla="*/ 0 w 1506"/>
                <a:gd name="T1" fmla="*/ 72 h 132"/>
                <a:gd name="T2" fmla="*/ 18 w 1506"/>
                <a:gd name="T3" fmla="*/ 78 h 132"/>
                <a:gd name="T4" fmla="*/ 30 w 1506"/>
                <a:gd name="T5" fmla="*/ 114 h 132"/>
                <a:gd name="T6" fmla="*/ 96 w 1506"/>
                <a:gd name="T7" fmla="*/ 36 h 132"/>
                <a:gd name="T8" fmla="*/ 108 w 1506"/>
                <a:gd name="T9" fmla="*/ 90 h 132"/>
                <a:gd name="T10" fmla="*/ 114 w 1506"/>
                <a:gd name="T11" fmla="*/ 72 h 132"/>
                <a:gd name="T12" fmla="*/ 126 w 1506"/>
                <a:gd name="T13" fmla="*/ 54 h 132"/>
                <a:gd name="T14" fmla="*/ 162 w 1506"/>
                <a:gd name="T15" fmla="*/ 12 h 132"/>
                <a:gd name="T16" fmla="*/ 192 w 1506"/>
                <a:gd name="T17" fmla="*/ 90 h 132"/>
                <a:gd name="T18" fmla="*/ 222 w 1506"/>
                <a:gd name="T19" fmla="*/ 36 h 132"/>
                <a:gd name="T20" fmla="*/ 270 w 1506"/>
                <a:gd name="T21" fmla="*/ 96 h 132"/>
                <a:gd name="T22" fmla="*/ 312 w 1506"/>
                <a:gd name="T23" fmla="*/ 114 h 132"/>
                <a:gd name="T24" fmla="*/ 372 w 1506"/>
                <a:gd name="T25" fmla="*/ 48 h 132"/>
                <a:gd name="T26" fmla="*/ 390 w 1506"/>
                <a:gd name="T27" fmla="*/ 54 h 132"/>
                <a:gd name="T28" fmla="*/ 402 w 1506"/>
                <a:gd name="T29" fmla="*/ 90 h 132"/>
                <a:gd name="T30" fmla="*/ 456 w 1506"/>
                <a:gd name="T31" fmla="*/ 0 h 132"/>
                <a:gd name="T32" fmla="*/ 486 w 1506"/>
                <a:gd name="T33" fmla="*/ 132 h 132"/>
                <a:gd name="T34" fmla="*/ 534 w 1506"/>
                <a:gd name="T35" fmla="*/ 96 h 132"/>
                <a:gd name="T36" fmla="*/ 576 w 1506"/>
                <a:gd name="T37" fmla="*/ 36 h 132"/>
                <a:gd name="T38" fmla="*/ 618 w 1506"/>
                <a:gd name="T39" fmla="*/ 102 h 132"/>
                <a:gd name="T40" fmla="*/ 660 w 1506"/>
                <a:gd name="T41" fmla="*/ 12 h 132"/>
                <a:gd name="T42" fmla="*/ 690 w 1506"/>
                <a:gd name="T43" fmla="*/ 60 h 132"/>
                <a:gd name="T44" fmla="*/ 768 w 1506"/>
                <a:gd name="T45" fmla="*/ 84 h 132"/>
                <a:gd name="T46" fmla="*/ 798 w 1506"/>
                <a:gd name="T47" fmla="*/ 132 h 132"/>
                <a:gd name="T48" fmla="*/ 822 w 1506"/>
                <a:gd name="T49" fmla="*/ 96 h 132"/>
                <a:gd name="T50" fmla="*/ 846 w 1506"/>
                <a:gd name="T51" fmla="*/ 36 h 132"/>
                <a:gd name="T52" fmla="*/ 864 w 1506"/>
                <a:gd name="T53" fmla="*/ 114 h 132"/>
                <a:gd name="T54" fmla="*/ 882 w 1506"/>
                <a:gd name="T55" fmla="*/ 120 h 132"/>
                <a:gd name="T56" fmla="*/ 906 w 1506"/>
                <a:gd name="T57" fmla="*/ 84 h 132"/>
                <a:gd name="T58" fmla="*/ 912 w 1506"/>
                <a:gd name="T59" fmla="*/ 66 h 132"/>
                <a:gd name="T60" fmla="*/ 936 w 1506"/>
                <a:gd name="T61" fmla="*/ 30 h 132"/>
                <a:gd name="T62" fmla="*/ 978 w 1506"/>
                <a:gd name="T63" fmla="*/ 90 h 132"/>
                <a:gd name="T64" fmla="*/ 990 w 1506"/>
                <a:gd name="T65" fmla="*/ 108 h 132"/>
                <a:gd name="T66" fmla="*/ 1026 w 1506"/>
                <a:gd name="T67" fmla="*/ 132 h 132"/>
                <a:gd name="T68" fmla="*/ 1056 w 1506"/>
                <a:gd name="T69" fmla="*/ 30 h 132"/>
                <a:gd name="T70" fmla="*/ 1104 w 1506"/>
                <a:gd name="T71" fmla="*/ 84 h 132"/>
                <a:gd name="T72" fmla="*/ 1158 w 1506"/>
                <a:gd name="T73" fmla="*/ 48 h 132"/>
                <a:gd name="T74" fmla="*/ 1206 w 1506"/>
                <a:gd name="T75" fmla="*/ 78 h 132"/>
                <a:gd name="T76" fmla="*/ 1260 w 1506"/>
                <a:gd name="T77" fmla="*/ 66 h 132"/>
                <a:gd name="T78" fmla="*/ 1290 w 1506"/>
                <a:gd name="T79" fmla="*/ 108 h 132"/>
                <a:gd name="T80" fmla="*/ 1320 w 1506"/>
                <a:gd name="T81" fmla="*/ 36 h 132"/>
                <a:gd name="T82" fmla="*/ 1350 w 1506"/>
                <a:gd name="T83" fmla="*/ 78 h 132"/>
                <a:gd name="T84" fmla="*/ 1350 w 1506"/>
                <a:gd name="T85" fmla="*/ 78 h 132"/>
                <a:gd name="T86" fmla="*/ 1404 w 1506"/>
                <a:gd name="T87" fmla="*/ 102 h 132"/>
                <a:gd name="T88" fmla="*/ 1452 w 1506"/>
                <a:gd name="T89" fmla="*/ 60 h 132"/>
                <a:gd name="T90" fmla="*/ 1470 w 1506"/>
                <a:gd name="T91" fmla="*/ 72 h 132"/>
                <a:gd name="T92" fmla="*/ 1506 w 1506"/>
                <a:gd name="T93" fmla="*/ 60 h 132"/>
                <a:gd name="T94" fmla="*/ 1494 w 1506"/>
                <a:gd name="T95" fmla="*/ 90 h 1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06" h="132">
                  <a:moveTo>
                    <a:pt x="0" y="72"/>
                  </a:moveTo>
                  <a:cubicBezTo>
                    <a:pt x="6" y="74"/>
                    <a:pt x="14" y="73"/>
                    <a:pt x="18" y="78"/>
                  </a:cubicBezTo>
                  <a:cubicBezTo>
                    <a:pt x="25" y="88"/>
                    <a:pt x="30" y="114"/>
                    <a:pt x="30" y="114"/>
                  </a:cubicBezTo>
                  <a:cubicBezTo>
                    <a:pt x="40" y="83"/>
                    <a:pt x="65" y="46"/>
                    <a:pt x="96" y="36"/>
                  </a:cubicBezTo>
                  <a:cubicBezTo>
                    <a:pt x="100" y="54"/>
                    <a:pt x="95" y="77"/>
                    <a:pt x="108" y="90"/>
                  </a:cubicBezTo>
                  <a:cubicBezTo>
                    <a:pt x="112" y="94"/>
                    <a:pt x="111" y="78"/>
                    <a:pt x="114" y="72"/>
                  </a:cubicBezTo>
                  <a:cubicBezTo>
                    <a:pt x="117" y="66"/>
                    <a:pt x="123" y="60"/>
                    <a:pt x="126" y="54"/>
                  </a:cubicBezTo>
                  <a:cubicBezTo>
                    <a:pt x="137" y="31"/>
                    <a:pt x="135" y="21"/>
                    <a:pt x="162" y="12"/>
                  </a:cubicBezTo>
                  <a:cubicBezTo>
                    <a:pt x="169" y="41"/>
                    <a:pt x="183" y="62"/>
                    <a:pt x="192" y="90"/>
                  </a:cubicBezTo>
                  <a:cubicBezTo>
                    <a:pt x="220" y="49"/>
                    <a:pt x="211" y="68"/>
                    <a:pt x="222" y="36"/>
                  </a:cubicBezTo>
                  <a:cubicBezTo>
                    <a:pt x="253" y="56"/>
                    <a:pt x="239" y="76"/>
                    <a:pt x="270" y="96"/>
                  </a:cubicBezTo>
                  <a:cubicBezTo>
                    <a:pt x="279" y="122"/>
                    <a:pt x="287" y="122"/>
                    <a:pt x="312" y="114"/>
                  </a:cubicBezTo>
                  <a:cubicBezTo>
                    <a:pt x="334" y="92"/>
                    <a:pt x="346" y="66"/>
                    <a:pt x="372" y="48"/>
                  </a:cubicBezTo>
                  <a:cubicBezTo>
                    <a:pt x="378" y="50"/>
                    <a:pt x="386" y="49"/>
                    <a:pt x="390" y="54"/>
                  </a:cubicBezTo>
                  <a:cubicBezTo>
                    <a:pt x="397" y="64"/>
                    <a:pt x="402" y="90"/>
                    <a:pt x="402" y="90"/>
                  </a:cubicBezTo>
                  <a:cubicBezTo>
                    <a:pt x="426" y="66"/>
                    <a:pt x="445" y="33"/>
                    <a:pt x="456" y="0"/>
                  </a:cubicBezTo>
                  <a:cubicBezTo>
                    <a:pt x="481" y="38"/>
                    <a:pt x="471" y="88"/>
                    <a:pt x="486" y="132"/>
                  </a:cubicBezTo>
                  <a:cubicBezTo>
                    <a:pt x="509" y="124"/>
                    <a:pt x="514" y="109"/>
                    <a:pt x="534" y="96"/>
                  </a:cubicBezTo>
                  <a:cubicBezTo>
                    <a:pt x="551" y="70"/>
                    <a:pt x="545" y="46"/>
                    <a:pt x="576" y="36"/>
                  </a:cubicBezTo>
                  <a:cubicBezTo>
                    <a:pt x="587" y="69"/>
                    <a:pt x="589" y="83"/>
                    <a:pt x="618" y="102"/>
                  </a:cubicBezTo>
                  <a:cubicBezTo>
                    <a:pt x="634" y="77"/>
                    <a:pt x="650" y="41"/>
                    <a:pt x="660" y="12"/>
                  </a:cubicBezTo>
                  <a:cubicBezTo>
                    <a:pt x="698" y="25"/>
                    <a:pt x="672" y="37"/>
                    <a:pt x="690" y="60"/>
                  </a:cubicBezTo>
                  <a:cubicBezTo>
                    <a:pt x="706" y="80"/>
                    <a:pt x="747" y="81"/>
                    <a:pt x="768" y="84"/>
                  </a:cubicBezTo>
                  <a:cubicBezTo>
                    <a:pt x="776" y="107"/>
                    <a:pt x="790" y="109"/>
                    <a:pt x="798" y="132"/>
                  </a:cubicBezTo>
                  <a:cubicBezTo>
                    <a:pt x="806" y="120"/>
                    <a:pt x="814" y="108"/>
                    <a:pt x="822" y="96"/>
                  </a:cubicBezTo>
                  <a:cubicBezTo>
                    <a:pt x="833" y="79"/>
                    <a:pt x="834" y="55"/>
                    <a:pt x="846" y="36"/>
                  </a:cubicBezTo>
                  <a:cubicBezTo>
                    <a:pt x="853" y="57"/>
                    <a:pt x="854" y="97"/>
                    <a:pt x="864" y="114"/>
                  </a:cubicBezTo>
                  <a:cubicBezTo>
                    <a:pt x="867" y="119"/>
                    <a:pt x="876" y="118"/>
                    <a:pt x="882" y="120"/>
                  </a:cubicBezTo>
                  <a:cubicBezTo>
                    <a:pt x="890" y="108"/>
                    <a:pt x="901" y="98"/>
                    <a:pt x="906" y="84"/>
                  </a:cubicBezTo>
                  <a:cubicBezTo>
                    <a:pt x="908" y="78"/>
                    <a:pt x="909" y="72"/>
                    <a:pt x="912" y="66"/>
                  </a:cubicBezTo>
                  <a:cubicBezTo>
                    <a:pt x="919" y="53"/>
                    <a:pt x="936" y="30"/>
                    <a:pt x="936" y="30"/>
                  </a:cubicBezTo>
                  <a:cubicBezTo>
                    <a:pt x="953" y="56"/>
                    <a:pt x="947" y="80"/>
                    <a:pt x="978" y="90"/>
                  </a:cubicBezTo>
                  <a:cubicBezTo>
                    <a:pt x="982" y="96"/>
                    <a:pt x="985" y="103"/>
                    <a:pt x="990" y="108"/>
                  </a:cubicBezTo>
                  <a:cubicBezTo>
                    <a:pt x="1001" y="117"/>
                    <a:pt x="1026" y="132"/>
                    <a:pt x="1026" y="132"/>
                  </a:cubicBezTo>
                  <a:cubicBezTo>
                    <a:pt x="1047" y="101"/>
                    <a:pt x="1049" y="67"/>
                    <a:pt x="1056" y="30"/>
                  </a:cubicBezTo>
                  <a:cubicBezTo>
                    <a:pt x="1069" y="68"/>
                    <a:pt x="1067" y="72"/>
                    <a:pt x="1104" y="84"/>
                  </a:cubicBezTo>
                  <a:cubicBezTo>
                    <a:pt x="1138" y="76"/>
                    <a:pt x="1131" y="66"/>
                    <a:pt x="1158" y="48"/>
                  </a:cubicBezTo>
                  <a:cubicBezTo>
                    <a:pt x="1182" y="84"/>
                    <a:pt x="1158" y="88"/>
                    <a:pt x="1206" y="78"/>
                  </a:cubicBezTo>
                  <a:cubicBezTo>
                    <a:pt x="1227" y="64"/>
                    <a:pt x="1235" y="58"/>
                    <a:pt x="1260" y="66"/>
                  </a:cubicBezTo>
                  <a:cubicBezTo>
                    <a:pt x="1274" y="108"/>
                    <a:pt x="1260" y="98"/>
                    <a:pt x="1290" y="108"/>
                  </a:cubicBezTo>
                  <a:cubicBezTo>
                    <a:pt x="1313" y="85"/>
                    <a:pt x="1310" y="65"/>
                    <a:pt x="1320" y="36"/>
                  </a:cubicBezTo>
                  <a:cubicBezTo>
                    <a:pt x="1350" y="46"/>
                    <a:pt x="1336" y="36"/>
                    <a:pt x="1350" y="78"/>
                  </a:cubicBezTo>
                  <a:cubicBezTo>
                    <a:pt x="1366" y="89"/>
                    <a:pt x="1404" y="102"/>
                    <a:pt x="1404" y="102"/>
                  </a:cubicBezTo>
                  <a:cubicBezTo>
                    <a:pt x="1424" y="89"/>
                    <a:pt x="1432" y="73"/>
                    <a:pt x="1452" y="60"/>
                  </a:cubicBezTo>
                  <a:cubicBezTo>
                    <a:pt x="1458" y="64"/>
                    <a:pt x="1463" y="72"/>
                    <a:pt x="1470" y="72"/>
                  </a:cubicBezTo>
                  <a:cubicBezTo>
                    <a:pt x="1483" y="72"/>
                    <a:pt x="1506" y="60"/>
                    <a:pt x="1506" y="60"/>
                  </a:cubicBezTo>
                  <a:cubicBezTo>
                    <a:pt x="1499" y="82"/>
                    <a:pt x="1503" y="72"/>
                    <a:pt x="1494" y="90"/>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40" name="Rectangle 8">
              <a:extLst>
                <a:ext uri="{FF2B5EF4-FFF2-40B4-BE49-F238E27FC236}">
                  <a16:creationId xmlns:a16="http://schemas.microsoft.com/office/drawing/2014/main" id="{60A92C78-DCC1-4452-BD5C-5500663E03F6}"/>
                </a:ext>
              </a:extLst>
            </p:cNvPr>
            <p:cNvSpPr>
              <a:spLocks noChangeArrowheads="1"/>
            </p:cNvSpPr>
            <p:nvPr/>
          </p:nvSpPr>
          <p:spPr bwMode="auto">
            <a:xfrm>
              <a:off x="2736" y="3264"/>
              <a:ext cx="1728" cy="24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69341" name="Rectangle 9">
              <a:extLst>
                <a:ext uri="{FF2B5EF4-FFF2-40B4-BE49-F238E27FC236}">
                  <a16:creationId xmlns:a16="http://schemas.microsoft.com/office/drawing/2014/main" id="{6812D4BF-9282-4CB3-8423-B53528FE405F}"/>
                </a:ext>
              </a:extLst>
            </p:cNvPr>
            <p:cNvSpPr>
              <a:spLocks noChangeArrowheads="1"/>
            </p:cNvSpPr>
            <p:nvPr/>
          </p:nvSpPr>
          <p:spPr bwMode="auto">
            <a:xfrm>
              <a:off x="2880" y="3264"/>
              <a:ext cx="1392" cy="144"/>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69342" name="Freeform 10">
              <a:extLst>
                <a:ext uri="{FF2B5EF4-FFF2-40B4-BE49-F238E27FC236}">
                  <a16:creationId xmlns:a16="http://schemas.microsoft.com/office/drawing/2014/main" id="{E0516B6E-DAB8-49E3-94CC-1F9EF16E6E31}"/>
                </a:ext>
              </a:extLst>
            </p:cNvPr>
            <p:cNvSpPr>
              <a:spLocks/>
            </p:cNvSpPr>
            <p:nvPr/>
          </p:nvSpPr>
          <p:spPr bwMode="auto">
            <a:xfrm>
              <a:off x="2922" y="3120"/>
              <a:ext cx="1363" cy="121"/>
            </a:xfrm>
            <a:custGeom>
              <a:avLst/>
              <a:gdLst>
                <a:gd name="T0" fmla="*/ 0 w 1363"/>
                <a:gd name="T1" fmla="*/ 103 h 121"/>
                <a:gd name="T2" fmla="*/ 12 w 1363"/>
                <a:gd name="T3" fmla="*/ 85 h 121"/>
                <a:gd name="T4" fmla="*/ 30 w 1363"/>
                <a:gd name="T5" fmla="*/ 73 h 121"/>
                <a:gd name="T6" fmla="*/ 36 w 1363"/>
                <a:gd name="T7" fmla="*/ 55 h 121"/>
                <a:gd name="T8" fmla="*/ 54 w 1363"/>
                <a:gd name="T9" fmla="*/ 37 h 121"/>
                <a:gd name="T10" fmla="*/ 96 w 1363"/>
                <a:gd name="T11" fmla="*/ 19 h 121"/>
                <a:gd name="T12" fmla="*/ 138 w 1363"/>
                <a:gd name="T13" fmla="*/ 97 h 121"/>
                <a:gd name="T14" fmla="*/ 204 w 1363"/>
                <a:gd name="T15" fmla="*/ 49 h 121"/>
                <a:gd name="T16" fmla="*/ 252 w 1363"/>
                <a:gd name="T17" fmla="*/ 79 h 121"/>
                <a:gd name="T18" fmla="*/ 276 w 1363"/>
                <a:gd name="T19" fmla="*/ 25 h 121"/>
                <a:gd name="T20" fmla="*/ 288 w 1363"/>
                <a:gd name="T21" fmla="*/ 61 h 121"/>
                <a:gd name="T22" fmla="*/ 294 w 1363"/>
                <a:gd name="T23" fmla="*/ 85 h 121"/>
                <a:gd name="T24" fmla="*/ 306 w 1363"/>
                <a:gd name="T25" fmla="*/ 121 h 121"/>
                <a:gd name="T26" fmla="*/ 366 w 1363"/>
                <a:gd name="T27" fmla="*/ 31 h 121"/>
                <a:gd name="T28" fmla="*/ 402 w 1363"/>
                <a:gd name="T29" fmla="*/ 79 h 121"/>
                <a:gd name="T30" fmla="*/ 474 w 1363"/>
                <a:gd name="T31" fmla="*/ 67 h 121"/>
                <a:gd name="T32" fmla="*/ 516 w 1363"/>
                <a:gd name="T33" fmla="*/ 91 h 121"/>
                <a:gd name="T34" fmla="*/ 552 w 1363"/>
                <a:gd name="T35" fmla="*/ 37 h 121"/>
                <a:gd name="T36" fmla="*/ 564 w 1363"/>
                <a:gd name="T37" fmla="*/ 19 h 121"/>
                <a:gd name="T38" fmla="*/ 618 w 1363"/>
                <a:gd name="T39" fmla="*/ 85 h 121"/>
                <a:gd name="T40" fmla="*/ 660 w 1363"/>
                <a:gd name="T41" fmla="*/ 103 h 121"/>
                <a:gd name="T42" fmla="*/ 684 w 1363"/>
                <a:gd name="T43" fmla="*/ 67 h 121"/>
                <a:gd name="T44" fmla="*/ 696 w 1363"/>
                <a:gd name="T45" fmla="*/ 31 h 121"/>
                <a:gd name="T46" fmla="*/ 750 w 1363"/>
                <a:gd name="T47" fmla="*/ 109 h 121"/>
                <a:gd name="T48" fmla="*/ 810 w 1363"/>
                <a:gd name="T49" fmla="*/ 91 h 121"/>
                <a:gd name="T50" fmla="*/ 816 w 1363"/>
                <a:gd name="T51" fmla="*/ 73 h 121"/>
                <a:gd name="T52" fmla="*/ 852 w 1363"/>
                <a:gd name="T53" fmla="*/ 49 h 121"/>
                <a:gd name="T54" fmla="*/ 888 w 1363"/>
                <a:gd name="T55" fmla="*/ 91 h 121"/>
                <a:gd name="T56" fmla="*/ 930 w 1363"/>
                <a:gd name="T57" fmla="*/ 49 h 121"/>
                <a:gd name="T58" fmla="*/ 942 w 1363"/>
                <a:gd name="T59" fmla="*/ 85 h 121"/>
                <a:gd name="T60" fmla="*/ 1002 w 1363"/>
                <a:gd name="T61" fmla="*/ 19 h 121"/>
                <a:gd name="T62" fmla="*/ 1068 w 1363"/>
                <a:gd name="T63" fmla="*/ 121 h 121"/>
                <a:gd name="T64" fmla="*/ 1140 w 1363"/>
                <a:gd name="T65" fmla="*/ 25 h 121"/>
                <a:gd name="T66" fmla="*/ 1200 w 1363"/>
                <a:gd name="T67" fmla="*/ 79 h 121"/>
                <a:gd name="T68" fmla="*/ 1254 w 1363"/>
                <a:gd name="T69" fmla="*/ 55 h 121"/>
                <a:gd name="T70" fmla="*/ 1266 w 1363"/>
                <a:gd name="T71" fmla="*/ 73 h 121"/>
                <a:gd name="T72" fmla="*/ 1272 w 1363"/>
                <a:gd name="T73" fmla="*/ 55 h 121"/>
                <a:gd name="T74" fmla="*/ 1308 w 1363"/>
                <a:gd name="T75" fmla="*/ 37 h 121"/>
                <a:gd name="T76" fmla="*/ 1332 w 1363"/>
                <a:gd name="T77" fmla="*/ 61 h 121"/>
                <a:gd name="T78" fmla="*/ 1338 w 1363"/>
                <a:gd name="T79" fmla="*/ 73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63" h="121">
                  <a:moveTo>
                    <a:pt x="0" y="103"/>
                  </a:moveTo>
                  <a:cubicBezTo>
                    <a:pt x="4" y="97"/>
                    <a:pt x="7" y="90"/>
                    <a:pt x="12" y="85"/>
                  </a:cubicBezTo>
                  <a:cubicBezTo>
                    <a:pt x="17" y="80"/>
                    <a:pt x="25" y="79"/>
                    <a:pt x="30" y="73"/>
                  </a:cubicBezTo>
                  <a:cubicBezTo>
                    <a:pt x="34" y="68"/>
                    <a:pt x="32" y="60"/>
                    <a:pt x="36" y="55"/>
                  </a:cubicBezTo>
                  <a:cubicBezTo>
                    <a:pt x="41" y="48"/>
                    <a:pt x="48" y="43"/>
                    <a:pt x="54" y="37"/>
                  </a:cubicBezTo>
                  <a:cubicBezTo>
                    <a:pt x="64" y="7"/>
                    <a:pt x="68" y="0"/>
                    <a:pt x="96" y="19"/>
                  </a:cubicBezTo>
                  <a:cubicBezTo>
                    <a:pt x="107" y="51"/>
                    <a:pt x="105" y="86"/>
                    <a:pt x="138" y="97"/>
                  </a:cubicBezTo>
                  <a:cubicBezTo>
                    <a:pt x="190" y="84"/>
                    <a:pt x="169" y="72"/>
                    <a:pt x="204" y="49"/>
                  </a:cubicBezTo>
                  <a:cubicBezTo>
                    <a:pt x="232" y="77"/>
                    <a:pt x="213" y="89"/>
                    <a:pt x="252" y="79"/>
                  </a:cubicBezTo>
                  <a:cubicBezTo>
                    <a:pt x="263" y="63"/>
                    <a:pt x="276" y="25"/>
                    <a:pt x="276" y="25"/>
                  </a:cubicBezTo>
                  <a:cubicBezTo>
                    <a:pt x="280" y="37"/>
                    <a:pt x="285" y="49"/>
                    <a:pt x="288" y="61"/>
                  </a:cubicBezTo>
                  <a:cubicBezTo>
                    <a:pt x="290" y="69"/>
                    <a:pt x="292" y="77"/>
                    <a:pt x="294" y="85"/>
                  </a:cubicBezTo>
                  <a:cubicBezTo>
                    <a:pt x="298" y="97"/>
                    <a:pt x="306" y="121"/>
                    <a:pt x="306" y="121"/>
                  </a:cubicBezTo>
                  <a:cubicBezTo>
                    <a:pt x="353" y="109"/>
                    <a:pt x="355" y="73"/>
                    <a:pt x="366" y="31"/>
                  </a:cubicBezTo>
                  <a:cubicBezTo>
                    <a:pt x="374" y="55"/>
                    <a:pt x="381" y="65"/>
                    <a:pt x="402" y="79"/>
                  </a:cubicBezTo>
                  <a:cubicBezTo>
                    <a:pt x="430" y="74"/>
                    <a:pt x="449" y="59"/>
                    <a:pt x="474" y="67"/>
                  </a:cubicBezTo>
                  <a:cubicBezTo>
                    <a:pt x="482" y="92"/>
                    <a:pt x="490" y="100"/>
                    <a:pt x="516" y="91"/>
                  </a:cubicBezTo>
                  <a:cubicBezTo>
                    <a:pt x="528" y="73"/>
                    <a:pt x="540" y="55"/>
                    <a:pt x="552" y="37"/>
                  </a:cubicBezTo>
                  <a:cubicBezTo>
                    <a:pt x="556" y="31"/>
                    <a:pt x="564" y="19"/>
                    <a:pt x="564" y="19"/>
                  </a:cubicBezTo>
                  <a:cubicBezTo>
                    <a:pt x="583" y="47"/>
                    <a:pt x="591" y="67"/>
                    <a:pt x="618" y="85"/>
                  </a:cubicBezTo>
                  <a:cubicBezTo>
                    <a:pt x="627" y="111"/>
                    <a:pt x="635" y="111"/>
                    <a:pt x="660" y="103"/>
                  </a:cubicBezTo>
                  <a:cubicBezTo>
                    <a:pt x="668" y="91"/>
                    <a:pt x="679" y="81"/>
                    <a:pt x="684" y="67"/>
                  </a:cubicBezTo>
                  <a:cubicBezTo>
                    <a:pt x="688" y="55"/>
                    <a:pt x="696" y="31"/>
                    <a:pt x="696" y="31"/>
                  </a:cubicBezTo>
                  <a:cubicBezTo>
                    <a:pt x="724" y="40"/>
                    <a:pt x="740" y="80"/>
                    <a:pt x="750" y="109"/>
                  </a:cubicBezTo>
                  <a:cubicBezTo>
                    <a:pt x="770" y="102"/>
                    <a:pt x="790" y="98"/>
                    <a:pt x="810" y="91"/>
                  </a:cubicBezTo>
                  <a:cubicBezTo>
                    <a:pt x="812" y="85"/>
                    <a:pt x="812" y="77"/>
                    <a:pt x="816" y="73"/>
                  </a:cubicBezTo>
                  <a:cubicBezTo>
                    <a:pt x="826" y="63"/>
                    <a:pt x="852" y="49"/>
                    <a:pt x="852" y="49"/>
                  </a:cubicBezTo>
                  <a:cubicBezTo>
                    <a:pt x="860" y="73"/>
                    <a:pt x="864" y="83"/>
                    <a:pt x="888" y="91"/>
                  </a:cubicBezTo>
                  <a:cubicBezTo>
                    <a:pt x="907" y="72"/>
                    <a:pt x="906" y="57"/>
                    <a:pt x="930" y="49"/>
                  </a:cubicBezTo>
                  <a:cubicBezTo>
                    <a:pt x="934" y="61"/>
                    <a:pt x="935" y="96"/>
                    <a:pt x="942" y="85"/>
                  </a:cubicBezTo>
                  <a:cubicBezTo>
                    <a:pt x="958" y="61"/>
                    <a:pt x="978" y="35"/>
                    <a:pt x="1002" y="19"/>
                  </a:cubicBezTo>
                  <a:cubicBezTo>
                    <a:pt x="1027" y="56"/>
                    <a:pt x="1028" y="95"/>
                    <a:pt x="1068" y="121"/>
                  </a:cubicBezTo>
                  <a:cubicBezTo>
                    <a:pt x="1102" y="98"/>
                    <a:pt x="1106" y="47"/>
                    <a:pt x="1140" y="25"/>
                  </a:cubicBezTo>
                  <a:cubicBezTo>
                    <a:pt x="1168" y="34"/>
                    <a:pt x="1175" y="62"/>
                    <a:pt x="1200" y="79"/>
                  </a:cubicBezTo>
                  <a:cubicBezTo>
                    <a:pt x="1220" y="72"/>
                    <a:pt x="1234" y="62"/>
                    <a:pt x="1254" y="55"/>
                  </a:cubicBezTo>
                  <a:cubicBezTo>
                    <a:pt x="1258" y="61"/>
                    <a:pt x="1259" y="73"/>
                    <a:pt x="1266" y="73"/>
                  </a:cubicBezTo>
                  <a:cubicBezTo>
                    <a:pt x="1272" y="73"/>
                    <a:pt x="1268" y="60"/>
                    <a:pt x="1272" y="55"/>
                  </a:cubicBezTo>
                  <a:cubicBezTo>
                    <a:pt x="1280" y="44"/>
                    <a:pt x="1296" y="41"/>
                    <a:pt x="1308" y="37"/>
                  </a:cubicBezTo>
                  <a:cubicBezTo>
                    <a:pt x="1347" y="50"/>
                    <a:pt x="1309" y="32"/>
                    <a:pt x="1332" y="61"/>
                  </a:cubicBezTo>
                  <a:cubicBezTo>
                    <a:pt x="1343" y="75"/>
                    <a:pt x="1363" y="73"/>
                    <a:pt x="1338" y="73"/>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43" name="Line 11">
              <a:extLst>
                <a:ext uri="{FF2B5EF4-FFF2-40B4-BE49-F238E27FC236}">
                  <a16:creationId xmlns:a16="http://schemas.microsoft.com/office/drawing/2014/main" id="{A5F9C2BC-0F23-46D1-B386-57A0FBF6CB05}"/>
                </a:ext>
              </a:extLst>
            </p:cNvPr>
            <p:cNvSpPr>
              <a:spLocks noChangeShapeType="1"/>
            </p:cNvSpPr>
            <p:nvPr/>
          </p:nvSpPr>
          <p:spPr bwMode="auto">
            <a:xfrm flipH="1">
              <a:off x="1824" y="3264"/>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9344" name="Line 12">
              <a:extLst>
                <a:ext uri="{FF2B5EF4-FFF2-40B4-BE49-F238E27FC236}">
                  <a16:creationId xmlns:a16="http://schemas.microsoft.com/office/drawing/2014/main" id="{C2A6E224-19C8-4B12-AE13-22B7E798275E}"/>
                </a:ext>
              </a:extLst>
            </p:cNvPr>
            <p:cNvSpPr>
              <a:spLocks noChangeShapeType="1"/>
            </p:cNvSpPr>
            <p:nvPr/>
          </p:nvSpPr>
          <p:spPr bwMode="auto">
            <a:xfrm flipH="1">
              <a:off x="1824" y="3408"/>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9345" name="Freeform 13">
              <a:extLst>
                <a:ext uri="{FF2B5EF4-FFF2-40B4-BE49-F238E27FC236}">
                  <a16:creationId xmlns:a16="http://schemas.microsoft.com/office/drawing/2014/main" id="{22FC64D5-F167-4DF8-B279-FA17A811FA6D}"/>
                </a:ext>
              </a:extLst>
            </p:cNvPr>
            <p:cNvSpPr>
              <a:spLocks/>
            </p:cNvSpPr>
            <p:nvPr/>
          </p:nvSpPr>
          <p:spPr bwMode="auto">
            <a:xfrm>
              <a:off x="2640" y="3216"/>
              <a:ext cx="48" cy="198"/>
            </a:xfrm>
            <a:custGeom>
              <a:avLst/>
              <a:gdLst>
                <a:gd name="T0" fmla="*/ 18 w 48"/>
                <a:gd name="T1" fmla="*/ 0 h 198"/>
                <a:gd name="T2" fmla="*/ 48 w 48"/>
                <a:gd name="T3" fmla="*/ 36 h 198"/>
                <a:gd name="T4" fmla="*/ 6 w 48"/>
                <a:gd name="T5" fmla="*/ 78 h 198"/>
                <a:gd name="T6" fmla="*/ 0 w 48"/>
                <a:gd name="T7" fmla="*/ 174 h 198"/>
                <a:gd name="T8" fmla="*/ 42 w 48"/>
                <a:gd name="T9" fmla="*/ 198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98">
                  <a:moveTo>
                    <a:pt x="18" y="0"/>
                  </a:moveTo>
                  <a:cubicBezTo>
                    <a:pt x="8" y="31"/>
                    <a:pt x="21" y="27"/>
                    <a:pt x="48" y="36"/>
                  </a:cubicBezTo>
                  <a:cubicBezTo>
                    <a:pt x="40" y="60"/>
                    <a:pt x="25" y="59"/>
                    <a:pt x="6" y="78"/>
                  </a:cubicBezTo>
                  <a:cubicBezTo>
                    <a:pt x="37" y="125"/>
                    <a:pt x="15" y="129"/>
                    <a:pt x="0" y="174"/>
                  </a:cubicBezTo>
                  <a:cubicBezTo>
                    <a:pt x="29" y="184"/>
                    <a:pt x="18" y="198"/>
                    <a:pt x="42" y="198"/>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46" name="Freeform 14">
              <a:extLst>
                <a:ext uri="{FF2B5EF4-FFF2-40B4-BE49-F238E27FC236}">
                  <a16:creationId xmlns:a16="http://schemas.microsoft.com/office/drawing/2014/main" id="{40016B0C-3DCB-4A01-9B98-07C4D26AD314}"/>
                </a:ext>
              </a:extLst>
            </p:cNvPr>
            <p:cNvSpPr>
              <a:spLocks/>
            </p:cNvSpPr>
            <p:nvPr/>
          </p:nvSpPr>
          <p:spPr bwMode="auto">
            <a:xfrm>
              <a:off x="2934" y="3414"/>
              <a:ext cx="1290" cy="108"/>
            </a:xfrm>
            <a:custGeom>
              <a:avLst/>
              <a:gdLst>
                <a:gd name="T0" fmla="*/ 0 w 1290"/>
                <a:gd name="T1" fmla="*/ 96 h 108"/>
                <a:gd name="T2" fmla="*/ 78 w 1290"/>
                <a:gd name="T3" fmla="*/ 0 h 108"/>
                <a:gd name="T4" fmla="*/ 114 w 1290"/>
                <a:gd name="T5" fmla="*/ 24 h 108"/>
                <a:gd name="T6" fmla="*/ 126 w 1290"/>
                <a:gd name="T7" fmla="*/ 60 h 108"/>
                <a:gd name="T8" fmla="*/ 132 w 1290"/>
                <a:gd name="T9" fmla="*/ 42 h 108"/>
                <a:gd name="T10" fmla="*/ 192 w 1290"/>
                <a:gd name="T11" fmla="*/ 66 h 108"/>
                <a:gd name="T12" fmla="*/ 198 w 1290"/>
                <a:gd name="T13" fmla="*/ 30 h 108"/>
                <a:gd name="T14" fmla="*/ 204 w 1290"/>
                <a:gd name="T15" fmla="*/ 12 h 108"/>
                <a:gd name="T16" fmla="*/ 216 w 1290"/>
                <a:gd name="T17" fmla="*/ 30 h 108"/>
                <a:gd name="T18" fmla="*/ 240 w 1290"/>
                <a:gd name="T19" fmla="*/ 84 h 108"/>
                <a:gd name="T20" fmla="*/ 270 w 1290"/>
                <a:gd name="T21" fmla="*/ 54 h 108"/>
                <a:gd name="T22" fmla="*/ 282 w 1290"/>
                <a:gd name="T23" fmla="*/ 18 h 108"/>
                <a:gd name="T24" fmla="*/ 336 w 1290"/>
                <a:gd name="T25" fmla="*/ 72 h 108"/>
                <a:gd name="T26" fmla="*/ 354 w 1290"/>
                <a:gd name="T27" fmla="*/ 54 h 108"/>
                <a:gd name="T28" fmla="*/ 378 w 1290"/>
                <a:gd name="T29" fmla="*/ 36 h 108"/>
                <a:gd name="T30" fmla="*/ 414 w 1290"/>
                <a:gd name="T31" fmla="*/ 84 h 108"/>
                <a:gd name="T32" fmla="*/ 462 w 1290"/>
                <a:gd name="T33" fmla="*/ 78 h 108"/>
                <a:gd name="T34" fmla="*/ 510 w 1290"/>
                <a:gd name="T35" fmla="*/ 36 h 108"/>
                <a:gd name="T36" fmla="*/ 546 w 1290"/>
                <a:gd name="T37" fmla="*/ 60 h 108"/>
                <a:gd name="T38" fmla="*/ 582 w 1290"/>
                <a:gd name="T39" fmla="*/ 36 h 108"/>
                <a:gd name="T40" fmla="*/ 594 w 1290"/>
                <a:gd name="T41" fmla="*/ 18 h 108"/>
                <a:gd name="T42" fmla="*/ 618 w 1290"/>
                <a:gd name="T43" fmla="*/ 84 h 108"/>
                <a:gd name="T44" fmla="*/ 678 w 1290"/>
                <a:gd name="T45" fmla="*/ 30 h 108"/>
                <a:gd name="T46" fmla="*/ 684 w 1290"/>
                <a:gd name="T47" fmla="*/ 12 h 108"/>
                <a:gd name="T48" fmla="*/ 702 w 1290"/>
                <a:gd name="T49" fmla="*/ 30 h 108"/>
                <a:gd name="T50" fmla="*/ 726 w 1290"/>
                <a:gd name="T51" fmla="*/ 66 h 108"/>
                <a:gd name="T52" fmla="*/ 774 w 1290"/>
                <a:gd name="T53" fmla="*/ 48 h 108"/>
                <a:gd name="T54" fmla="*/ 852 w 1290"/>
                <a:gd name="T55" fmla="*/ 48 h 108"/>
                <a:gd name="T56" fmla="*/ 864 w 1290"/>
                <a:gd name="T57" fmla="*/ 30 h 108"/>
                <a:gd name="T58" fmla="*/ 900 w 1290"/>
                <a:gd name="T59" fmla="*/ 90 h 108"/>
                <a:gd name="T60" fmla="*/ 948 w 1290"/>
                <a:gd name="T61" fmla="*/ 42 h 108"/>
                <a:gd name="T62" fmla="*/ 966 w 1290"/>
                <a:gd name="T63" fmla="*/ 48 h 108"/>
                <a:gd name="T64" fmla="*/ 978 w 1290"/>
                <a:gd name="T65" fmla="*/ 66 h 108"/>
                <a:gd name="T66" fmla="*/ 1002 w 1290"/>
                <a:gd name="T67" fmla="*/ 30 h 108"/>
                <a:gd name="T68" fmla="*/ 1020 w 1290"/>
                <a:gd name="T69" fmla="*/ 12 h 108"/>
                <a:gd name="T70" fmla="*/ 1050 w 1290"/>
                <a:gd name="T71" fmla="*/ 36 h 108"/>
                <a:gd name="T72" fmla="*/ 1062 w 1290"/>
                <a:gd name="T73" fmla="*/ 72 h 108"/>
                <a:gd name="T74" fmla="*/ 1098 w 1290"/>
                <a:gd name="T75" fmla="*/ 36 h 108"/>
                <a:gd name="T76" fmla="*/ 1116 w 1290"/>
                <a:gd name="T77" fmla="*/ 18 h 108"/>
                <a:gd name="T78" fmla="*/ 1176 w 1290"/>
                <a:gd name="T79" fmla="*/ 84 h 108"/>
                <a:gd name="T80" fmla="*/ 1236 w 1290"/>
                <a:gd name="T81" fmla="*/ 24 h 108"/>
                <a:gd name="T82" fmla="*/ 1254 w 1290"/>
                <a:gd name="T83" fmla="*/ 72 h 108"/>
                <a:gd name="T84" fmla="*/ 1266 w 1290"/>
                <a:gd name="T85" fmla="*/ 108 h 108"/>
                <a:gd name="T86" fmla="*/ 1290 w 1290"/>
                <a:gd name="T87" fmla="*/ 60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90" h="108">
                  <a:moveTo>
                    <a:pt x="0" y="96"/>
                  </a:moveTo>
                  <a:cubicBezTo>
                    <a:pt x="24" y="60"/>
                    <a:pt x="33" y="15"/>
                    <a:pt x="78" y="0"/>
                  </a:cubicBezTo>
                  <a:cubicBezTo>
                    <a:pt x="102" y="6"/>
                    <a:pt x="104" y="1"/>
                    <a:pt x="114" y="24"/>
                  </a:cubicBezTo>
                  <a:cubicBezTo>
                    <a:pt x="119" y="36"/>
                    <a:pt x="126" y="60"/>
                    <a:pt x="126" y="60"/>
                  </a:cubicBezTo>
                  <a:cubicBezTo>
                    <a:pt x="128" y="54"/>
                    <a:pt x="126" y="44"/>
                    <a:pt x="132" y="42"/>
                  </a:cubicBezTo>
                  <a:cubicBezTo>
                    <a:pt x="146" y="36"/>
                    <a:pt x="181" y="59"/>
                    <a:pt x="192" y="66"/>
                  </a:cubicBezTo>
                  <a:cubicBezTo>
                    <a:pt x="194" y="54"/>
                    <a:pt x="195" y="42"/>
                    <a:pt x="198" y="30"/>
                  </a:cubicBezTo>
                  <a:cubicBezTo>
                    <a:pt x="199" y="24"/>
                    <a:pt x="198" y="12"/>
                    <a:pt x="204" y="12"/>
                  </a:cubicBezTo>
                  <a:cubicBezTo>
                    <a:pt x="211" y="12"/>
                    <a:pt x="213" y="23"/>
                    <a:pt x="216" y="30"/>
                  </a:cubicBezTo>
                  <a:cubicBezTo>
                    <a:pt x="245" y="94"/>
                    <a:pt x="213" y="43"/>
                    <a:pt x="240" y="84"/>
                  </a:cubicBezTo>
                  <a:cubicBezTo>
                    <a:pt x="256" y="73"/>
                    <a:pt x="262" y="73"/>
                    <a:pt x="270" y="54"/>
                  </a:cubicBezTo>
                  <a:cubicBezTo>
                    <a:pt x="275" y="42"/>
                    <a:pt x="282" y="18"/>
                    <a:pt x="282" y="18"/>
                  </a:cubicBezTo>
                  <a:cubicBezTo>
                    <a:pt x="329" y="30"/>
                    <a:pt x="324" y="25"/>
                    <a:pt x="336" y="72"/>
                  </a:cubicBezTo>
                  <a:cubicBezTo>
                    <a:pt x="342" y="66"/>
                    <a:pt x="350" y="61"/>
                    <a:pt x="354" y="54"/>
                  </a:cubicBezTo>
                  <a:cubicBezTo>
                    <a:pt x="370" y="27"/>
                    <a:pt x="346" y="25"/>
                    <a:pt x="378" y="36"/>
                  </a:cubicBezTo>
                  <a:cubicBezTo>
                    <a:pt x="386" y="60"/>
                    <a:pt x="393" y="70"/>
                    <a:pt x="414" y="84"/>
                  </a:cubicBezTo>
                  <a:cubicBezTo>
                    <a:pt x="430" y="82"/>
                    <a:pt x="447" y="84"/>
                    <a:pt x="462" y="78"/>
                  </a:cubicBezTo>
                  <a:cubicBezTo>
                    <a:pt x="472" y="74"/>
                    <a:pt x="481" y="46"/>
                    <a:pt x="510" y="36"/>
                  </a:cubicBezTo>
                  <a:cubicBezTo>
                    <a:pt x="522" y="44"/>
                    <a:pt x="534" y="52"/>
                    <a:pt x="546" y="60"/>
                  </a:cubicBezTo>
                  <a:cubicBezTo>
                    <a:pt x="558" y="68"/>
                    <a:pt x="582" y="36"/>
                    <a:pt x="582" y="36"/>
                  </a:cubicBezTo>
                  <a:cubicBezTo>
                    <a:pt x="586" y="30"/>
                    <a:pt x="587" y="18"/>
                    <a:pt x="594" y="18"/>
                  </a:cubicBezTo>
                  <a:cubicBezTo>
                    <a:pt x="606" y="18"/>
                    <a:pt x="617" y="79"/>
                    <a:pt x="618" y="84"/>
                  </a:cubicBezTo>
                  <a:cubicBezTo>
                    <a:pt x="646" y="75"/>
                    <a:pt x="653" y="47"/>
                    <a:pt x="678" y="30"/>
                  </a:cubicBezTo>
                  <a:cubicBezTo>
                    <a:pt x="680" y="24"/>
                    <a:pt x="678" y="12"/>
                    <a:pt x="684" y="12"/>
                  </a:cubicBezTo>
                  <a:cubicBezTo>
                    <a:pt x="692" y="12"/>
                    <a:pt x="697" y="23"/>
                    <a:pt x="702" y="30"/>
                  </a:cubicBezTo>
                  <a:cubicBezTo>
                    <a:pt x="711" y="41"/>
                    <a:pt x="726" y="66"/>
                    <a:pt x="726" y="66"/>
                  </a:cubicBezTo>
                  <a:cubicBezTo>
                    <a:pt x="759" y="55"/>
                    <a:pt x="741" y="37"/>
                    <a:pt x="774" y="48"/>
                  </a:cubicBezTo>
                  <a:cubicBezTo>
                    <a:pt x="789" y="93"/>
                    <a:pt x="825" y="66"/>
                    <a:pt x="852" y="48"/>
                  </a:cubicBezTo>
                  <a:cubicBezTo>
                    <a:pt x="856" y="42"/>
                    <a:pt x="858" y="35"/>
                    <a:pt x="864" y="30"/>
                  </a:cubicBezTo>
                  <a:cubicBezTo>
                    <a:pt x="895" y="5"/>
                    <a:pt x="897" y="73"/>
                    <a:pt x="900" y="90"/>
                  </a:cubicBezTo>
                  <a:cubicBezTo>
                    <a:pt x="920" y="76"/>
                    <a:pt x="931" y="59"/>
                    <a:pt x="948" y="42"/>
                  </a:cubicBezTo>
                  <a:cubicBezTo>
                    <a:pt x="954" y="44"/>
                    <a:pt x="961" y="44"/>
                    <a:pt x="966" y="48"/>
                  </a:cubicBezTo>
                  <a:cubicBezTo>
                    <a:pt x="972" y="53"/>
                    <a:pt x="972" y="69"/>
                    <a:pt x="978" y="66"/>
                  </a:cubicBezTo>
                  <a:cubicBezTo>
                    <a:pt x="991" y="60"/>
                    <a:pt x="994" y="42"/>
                    <a:pt x="1002" y="30"/>
                  </a:cubicBezTo>
                  <a:cubicBezTo>
                    <a:pt x="1007" y="23"/>
                    <a:pt x="1014" y="18"/>
                    <a:pt x="1020" y="12"/>
                  </a:cubicBezTo>
                  <a:cubicBezTo>
                    <a:pt x="1040" y="19"/>
                    <a:pt x="1041" y="15"/>
                    <a:pt x="1050" y="36"/>
                  </a:cubicBezTo>
                  <a:cubicBezTo>
                    <a:pt x="1055" y="48"/>
                    <a:pt x="1062" y="72"/>
                    <a:pt x="1062" y="72"/>
                  </a:cubicBezTo>
                  <a:cubicBezTo>
                    <a:pt x="1074" y="60"/>
                    <a:pt x="1086" y="48"/>
                    <a:pt x="1098" y="36"/>
                  </a:cubicBezTo>
                  <a:cubicBezTo>
                    <a:pt x="1104" y="30"/>
                    <a:pt x="1116" y="18"/>
                    <a:pt x="1116" y="18"/>
                  </a:cubicBezTo>
                  <a:cubicBezTo>
                    <a:pt x="1132" y="42"/>
                    <a:pt x="1152" y="68"/>
                    <a:pt x="1176" y="84"/>
                  </a:cubicBezTo>
                  <a:cubicBezTo>
                    <a:pt x="1201" y="67"/>
                    <a:pt x="1218" y="48"/>
                    <a:pt x="1236" y="24"/>
                  </a:cubicBezTo>
                  <a:cubicBezTo>
                    <a:pt x="1257" y="55"/>
                    <a:pt x="1242" y="28"/>
                    <a:pt x="1254" y="72"/>
                  </a:cubicBezTo>
                  <a:cubicBezTo>
                    <a:pt x="1257" y="84"/>
                    <a:pt x="1266" y="108"/>
                    <a:pt x="1266" y="108"/>
                  </a:cubicBezTo>
                  <a:cubicBezTo>
                    <a:pt x="1287" y="94"/>
                    <a:pt x="1290" y="88"/>
                    <a:pt x="1290" y="60"/>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47" name="Text Box 15">
              <a:extLst>
                <a:ext uri="{FF2B5EF4-FFF2-40B4-BE49-F238E27FC236}">
                  <a16:creationId xmlns:a16="http://schemas.microsoft.com/office/drawing/2014/main" id="{5895D2C9-7490-4C92-AD2A-E1BCC75FF033}"/>
                </a:ext>
              </a:extLst>
            </p:cNvPr>
            <p:cNvSpPr txBox="1">
              <a:spLocks noChangeArrowheads="1"/>
            </p:cNvSpPr>
            <p:nvPr/>
          </p:nvSpPr>
          <p:spPr bwMode="auto">
            <a:xfrm>
              <a:off x="3216" y="1612"/>
              <a:ext cx="7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latin typeface="Garamond" panose="02020404030301010803" pitchFamily="18" charset="0"/>
                </a:rPr>
                <a:t>Component</a:t>
              </a:r>
            </a:p>
          </p:txBody>
        </p:sp>
        <p:sp>
          <p:nvSpPr>
            <p:cNvPr id="269348" name="Text Box 16">
              <a:extLst>
                <a:ext uri="{FF2B5EF4-FFF2-40B4-BE49-F238E27FC236}">
                  <a16:creationId xmlns:a16="http://schemas.microsoft.com/office/drawing/2014/main" id="{9ACFDF24-5E88-47D3-A54B-1A38EB275E30}"/>
                </a:ext>
              </a:extLst>
            </p:cNvPr>
            <p:cNvSpPr txBox="1">
              <a:spLocks noChangeArrowheads="1"/>
            </p:cNvSpPr>
            <p:nvPr/>
          </p:nvSpPr>
          <p:spPr bwMode="auto">
            <a:xfrm>
              <a:off x="3408" y="2476"/>
              <a:ext cx="7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latin typeface="Garamond" panose="02020404030301010803" pitchFamily="18" charset="0"/>
                </a:rPr>
                <a:t>BGA</a:t>
              </a:r>
            </a:p>
          </p:txBody>
        </p:sp>
        <p:sp>
          <p:nvSpPr>
            <p:cNvPr id="269349" name="Text Box 17">
              <a:extLst>
                <a:ext uri="{FF2B5EF4-FFF2-40B4-BE49-F238E27FC236}">
                  <a16:creationId xmlns:a16="http://schemas.microsoft.com/office/drawing/2014/main" id="{42979E8D-518E-41A5-AE7D-03E7ABB8A9A0}"/>
                </a:ext>
              </a:extLst>
            </p:cNvPr>
            <p:cNvSpPr txBox="1">
              <a:spLocks noChangeArrowheads="1"/>
            </p:cNvSpPr>
            <p:nvPr/>
          </p:nvSpPr>
          <p:spPr bwMode="auto">
            <a:xfrm>
              <a:off x="3408" y="3216"/>
              <a:ext cx="7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latin typeface="Garamond" panose="02020404030301010803" pitchFamily="18" charset="0"/>
                </a:rPr>
                <a:t>Pad</a:t>
              </a:r>
            </a:p>
          </p:txBody>
        </p:sp>
        <p:sp>
          <p:nvSpPr>
            <p:cNvPr id="269350" name="Text Box 18">
              <a:extLst>
                <a:ext uri="{FF2B5EF4-FFF2-40B4-BE49-F238E27FC236}">
                  <a16:creationId xmlns:a16="http://schemas.microsoft.com/office/drawing/2014/main" id="{C4ECC72F-A555-493F-9CF2-440F06458097}"/>
                </a:ext>
              </a:extLst>
            </p:cNvPr>
            <p:cNvSpPr txBox="1">
              <a:spLocks noChangeArrowheads="1"/>
            </p:cNvSpPr>
            <p:nvPr/>
          </p:nvSpPr>
          <p:spPr bwMode="auto">
            <a:xfrm>
              <a:off x="2112" y="3360"/>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latin typeface="Garamond" panose="02020404030301010803" pitchFamily="18" charset="0"/>
                </a:rPr>
                <a:t>Trace</a:t>
              </a:r>
            </a:p>
          </p:txBody>
        </p:sp>
        <p:grpSp>
          <p:nvGrpSpPr>
            <p:cNvPr id="269351" name="Group 19">
              <a:extLst>
                <a:ext uri="{FF2B5EF4-FFF2-40B4-BE49-F238E27FC236}">
                  <a16:creationId xmlns:a16="http://schemas.microsoft.com/office/drawing/2014/main" id="{C1D1E9A1-2245-440B-AEA6-64921DC56A94}"/>
                </a:ext>
              </a:extLst>
            </p:cNvPr>
            <p:cNvGrpSpPr>
              <a:grpSpLocks/>
            </p:cNvGrpSpPr>
            <p:nvPr/>
          </p:nvGrpSpPr>
          <p:grpSpPr bwMode="auto">
            <a:xfrm>
              <a:off x="4752" y="2064"/>
              <a:ext cx="288" cy="288"/>
              <a:chOff x="864" y="2256"/>
              <a:chExt cx="288" cy="288"/>
            </a:xfrm>
          </p:grpSpPr>
          <p:sp>
            <p:nvSpPr>
              <p:cNvPr id="269366" name="Oval 20">
                <a:extLst>
                  <a:ext uri="{FF2B5EF4-FFF2-40B4-BE49-F238E27FC236}">
                    <a16:creationId xmlns:a16="http://schemas.microsoft.com/office/drawing/2014/main" id="{B88C4595-8080-4495-99D3-F707557CA862}"/>
                  </a:ext>
                </a:extLst>
              </p:cNvPr>
              <p:cNvSpPr>
                <a:spLocks noChangeArrowheads="1"/>
              </p:cNvSpPr>
              <p:nvPr/>
            </p:nvSpPr>
            <p:spPr bwMode="auto">
              <a:xfrm>
                <a:off x="864" y="2256"/>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69367" name="Text Box 21">
                <a:extLst>
                  <a:ext uri="{FF2B5EF4-FFF2-40B4-BE49-F238E27FC236}">
                    <a16:creationId xmlns:a16="http://schemas.microsoft.com/office/drawing/2014/main" id="{F0A2B42B-81D9-45F8-99D1-B19F88D08417}"/>
                  </a:ext>
                </a:extLst>
              </p:cNvPr>
              <p:cNvSpPr txBox="1">
                <a:spLocks noChangeArrowheads="1"/>
              </p:cNvSpPr>
              <p:nvPr/>
            </p:nvSpPr>
            <p:spPr bwMode="auto">
              <a:xfrm>
                <a:off x="912" y="2284"/>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rPr>
                  <a:t>1</a:t>
                </a:r>
              </a:p>
            </p:txBody>
          </p:sp>
        </p:grpSp>
        <p:grpSp>
          <p:nvGrpSpPr>
            <p:cNvPr id="269352" name="Group 22">
              <a:extLst>
                <a:ext uri="{FF2B5EF4-FFF2-40B4-BE49-F238E27FC236}">
                  <a16:creationId xmlns:a16="http://schemas.microsoft.com/office/drawing/2014/main" id="{26C442C6-C5E6-418C-92F9-138DA1E429EE}"/>
                </a:ext>
              </a:extLst>
            </p:cNvPr>
            <p:cNvGrpSpPr>
              <a:grpSpLocks/>
            </p:cNvGrpSpPr>
            <p:nvPr/>
          </p:nvGrpSpPr>
          <p:grpSpPr bwMode="auto">
            <a:xfrm>
              <a:off x="2256" y="2784"/>
              <a:ext cx="288" cy="288"/>
              <a:chOff x="960" y="2352"/>
              <a:chExt cx="288" cy="288"/>
            </a:xfrm>
          </p:grpSpPr>
          <p:sp>
            <p:nvSpPr>
              <p:cNvPr id="269364" name="Oval 23">
                <a:extLst>
                  <a:ext uri="{FF2B5EF4-FFF2-40B4-BE49-F238E27FC236}">
                    <a16:creationId xmlns:a16="http://schemas.microsoft.com/office/drawing/2014/main" id="{E53859DB-7D55-4D96-8AA8-5110AA873431}"/>
                  </a:ext>
                </a:extLst>
              </p:cNvPr>
              <p:cNvSpPr>
                <a:spLocks noChangeArrowheads="1"/>
              </p:cNvSpPr>
              <p:nvPr/>
            </p:nvSpPr>
            <p:spPr bwMode="auto">
              <a:xfrm>
                <a:off x="960" y="2352"/>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69365" name="Text Box 24">
                <a:extLst>
                  <a:ext uri="{FF2B5EF4-FFF2-40B4-BE49-F238E27FC236}">
                    <a16:creationId xmlns:a16="http://schemas.microsoft.com/office/drawing/2014/main" id="{B5504917-5F5E-4BA7-BBA5-4450AED48193}"/>
                  </a:ext>
                </a:extLst>
              </p:cNvPr>
              <p:cNvSpPr txBox="1">
                <a:spLocks noChangeArrowheads="1"/>
              </p:cNvSpPr>
              <p:nvPr/>
            </p:nvSpPr>
            <p:spPr bwMode="auto">
              <a:xfrm>
                <a:off x="1008" y="238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rPr>
                  <a:t>4</a:t>
                </a:r>
              </a:p>
            </p:txBody>
          </p:sp>
        </p:grpSp>
        <p:grpSp>
          <p:nvGrpSpPr>
            <p:cNvPr id="269353" name="Group 25">
              <a:extLst>
                <a:ext uri="{FF2B5EF4-FFF2-40B4-BE49-F238E27FC236}">
                  <a16:creationId xmlns:a16="http://schemas.microsoft.com/office/drawing/2014/main" id="{8C315FA7-AA80-43F3-8276-F71C9FFA6806}"/>
                </a:ext>
              </a:extLst>
            </p:cNvPr>
            <p:cNvGrpSpPr>
              <a:grpSpLocks/>
            </p:cNvGrpSpPr>
            <p:nvPr/>
          </p:nvGrpSpPr>
          <p:grpSpPr bwMode="auto">
            <a:xfrm>
              <a:off x="4560" y="3504"/>
              <a:ext cx="288" cy="288"/>
              <a:chOff x="1536" y="2448"/>
              <a:chExt cx="288" cy="288"/>
            </a:xfrm>
          </p:grpSpPr>
          <p:sp>
            <p:nvSpPr>
              <p:cNvPr id="269362" name="Oval 26">
                <a:extLst>
                  <a:ext uri="{FF2B5EF4-FFF2-40B4-BE49-F238E27FC236}">
                    <a16:creationId xmlns:a16="http://schemas.microsoft.com/office/drawing/2014/main" id="{DDAF14E3-BFC1-46CC-A393-2AF0214405AA}"/>
                  </a:ext>
                </a:extLst>
              </p:cNvPr>
              <p:cNvSpPr>
                <a:spLocks noChangeArrowheads="1"/>
              </p:cNvSpPr>
              <p:nvPr/>
            </p:nvSpPr>
            <p:spPr bwMode="auto">
              <a:xfrm>
                <a:off x="1536" y="244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69363" name="Text Box 27">
                <a:extLst>
                  <a:ext uri="{FF2B5EF4-FFF2-40B4-BE49-F238E27FC236}">
                    <a16:creationId xmlns:a16="http://schemas.microsoft.com/office/drawing/2014/main" id="{66758035-D1C9-45EB-9096-EE55D4BE455B}"/>
                  </a:ext>
                </a:extLst>
              </p:cNvPr>
              <p:cNvSpPr txBox="1">
                <a:spLocks noChangeArrowheads="1"/>
              </p:cNvSpPr>
              <p:nvPr/>
            </p:nvSpPr>
            <p:spPr bwMode="auto">
              <a:xfrm>
                <a:off x="1584" y="247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rPr>
                  <a:t>3</a:t>
                </a:r>
              </a:p>
            </p:txBody>
          </p:sp>
        </p:grpSp>
        <p:grpSp>
          <p:nvGrpSpPr>
            <p:cNvPr id="269354" name="Group 28">
              <a:extLst>
                <a:ext uri="{FF2B5EF4-FFF2-40B4-BE49-F238E27FC236}">
                  <a16:creationId xmlns:a16="http://schemas.microsoft.com/office/drawing/2014/main" id="{E4E4D159-9907-4894-AC80-D64870E8B593}"/>
                </a:ext>
              </a:extLst>
            </p:cNvPr>
            <p:cNvGrpSpPr>
              <a:grpSpLocks/>
            </p:cNvGrpSpPr>
            <p:nvPr/>
          </p:nvGrpSpPr>
          <p:grpSpPr bwMode="auto">
            <a:xfrm>
              <a:off x="4560" y="2976"/>
              <a:ext cx="288" cy="288"/>
              <a:chOff x="1584" y="2208"/>
              <a:chExt cx="288" cy="288"/>
            </a:xfrm>
          </p:grpSpPr>
          <p:sp>
            <p:nvSpPr>
              <p:cNvPr id="269360" name="Oval 29">
                <a:extLst>
                  <a:ext uri="{FF2B5EF4-FFF2-40B4-BE49-F238E27FC236}">
                    <a16:creationId xmlns:a16="http://schemas.microsoft.com/office/drawing/2014/main" id="{D2392328-A475-4B7B-B299-327867C83AB9}"/>
                  </a:ext>
                </a:extLst>
              </p:cNvPr>
              <p:cNvSpPr>
                <a:spLocks noChangeArrowheads="1"/>
              </p:cNvSpPr>
              <p:nvPr/>
            </p:nvSpPr>
            <p:spPr bwMode="auto">
              <a:xfrm>
                <a:off x="1584" y="22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69361" name="Text Box 30">
                <a:extLst>
                  <a:ext uri="{FF2B5EF4-FFF2-40B4-BE49-F238E27FC236}">
                    <a16:creationId xmlns:a16="http://schemas.microsoft.com/office/drawing/2014/main" id="{B669F45A-7B94-407E-AE58-8103C73507BB}"/>
                  </a:ext>
                </a:extLst>
              </p:cNvPr>
              <p:cNvSpPr txBox="1">
                <a:spLocks noChangeArrowheads="1"/>
              </p:cNvSpPr>
              <p:nvPr/>
            </p:nvSpPr>
            <p:spPr bwMode="auto">
              <a:xfrm>
                <a:off x="1632" y="223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rPr>
                  <a:t>2</a:t>
                </a:r>
              </a:p>
            </p:txBody>
          </p:sp>
        </p:grpSp>
        <p:sp>
          <p:nvSpPr>
            <p:cNvPr id="269355" name="Line 31">
              <a:extLst>
                <a:ext uri="{FF2B5EF4-FFF2-40B4-BE49-F238E27FC236}">
                  <a16:creationId xmlns:a16="http://schemas.microsoft.com/office/drawing/2014/main" id="{C9A05612-8AC8-424B-95A4-6125B489BEFD}"/>
                </a:ext>
              </a:extLst>
            </p:cNvPr>
            <p:cNvSpPr>
              <a:spLocks noChangeShapeType="1"/>
            </p:cNvSpPr>
            <p:nvPr/>
          </p:nvSpPr>
          <p:spPr bwMode="auto">
            <a:xfrm flipH="1" flipV="1">
              <a:off x="4272" y="3504"/>
              <a:ext cx="24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9356" name="Line 32">
              <a:extLst>
                <a:ext uri="{FF2B5EF4-FFF2-40B4-BE49-F238E27FC236}">
                  <a16:creationId xmlns:a16="http://schemas.microsoft.com/office/drawing/2014/main" id="{34E01AE5-3799-4555-B349-A2F1E40CE5D4}"/>
                </a:ext>
              </a:extLst>
            </p:cNvPr>
            <p:cNvSpPr>
              <a:spLocks noChangeShapeType="1"/>
            </p:cNvSpPr>
            <p:nvPr/>
          </p:nvSpPr>
          <p:spPr bwMode="auto">
            <a:xfrm flipH="1">
              <a:off x="4320" y="3168"/>
              <a:ext cx="192"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9357" name="Line 33">
              <a:extLst>
                <a:ext uri="{FF2B5EF4-FFF2-40B4-BE49-F238E27FC236}">
                  <a16:creationId xmlns:a16="http://schemas.microsoft.com/office/drawing/2014/main" id="{EBC15B1D-AFFE-4DAE-8139-FAD065B40495}"/>
                </a:ext>
              </a:extLst>
            </p:cNvPr>
            <p:cNvSpPr>
              <a:spLocks noChangeShapeType="1"/>
            </p:cNvSpPr>
            <p:nvPr/>
          </p:nvSpPr>
          <p:spPr bwMode="auto">
            <a:xfrm flipH="1" flipV="1">
              <a:off x="4416" y="2112"/>
              <a:ext cx="28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9358" name="Line 34">
              <a:extLst>
                <a:ext uri="{FF2B5EF4-FFF2-40B4-BE49-F238E27FC236}">
                  <a16:creationId xmlns:a16="http://schemas.microsoft.com/office/drawing/2014/main" id="{9C41D984-F645-4CDE-9E8B-98C128E7CE6B}"/>
                </a:ext>
              </a:extLst>
            </p:cNvPr>
            <p:cNvSpPr>
              <a:spLocks noChangeShapeType="1"/>
            </p:cNvSpPr>
            <p:nvPr/>
          </p:nvSpPr>
          <p:spPr bwMode="auto">
            <a:xfrm>
              <a:off x="2496" y="3072"/>
              <a:ext cx="96"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9359" name="Text Box 35">
              <a:extLst>
                <a:ext uri="{FF2B5EF4-FFF2-40B4-BE49-F238E27FC236}">
                  <a16:creationId xmlns:a16="http://schemas.microsoft.com/office/drawing/2014/main" id="{945B9883-0D85-4F3D-9999-10EEB43254DD}"/>
                </a:ext>
              </a:extLst>
            </p:cNvPr>
            <p:cNvSpPr txBox="1">
              <a:spLocks noChangeArrowheads="1"/>
            </p:cNvSpPr>
            <p:nvPr/>
          </p:nvSpPr>
          <p:spPr bwMode="auto">
            <a:xfrm>
              <a:off x="2736" y="3648"/>
              <a:ext cx="15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chemeClr val="tx2"/>
                  </a:solidFill>
                  <a:latin typeface="Garamond" panose="02020404030301010803" pitchFamily="18" charset="0"/>
                </a:rPr>
                <a:t>Substrate</a:t>
              </a:r>
            </a:p>
          </p:txBody>
        </p:sp>
      </p:grpSp>
      <p:grpSp>
        <p:nvGrpSpPr>
          <p:cNvPr id="269316" name="Group 31">
            <a:extLst>
              <a:ext uri="{FF2B5EF4-FFF2-40B4-BE49-F238E27FC236}">
                <a16:creationId xmlns:a16="http://schemas.microsoft.com/office/drawing/2014/main" id="{9878C607-7F8C-4A7D-A4E5-E6F6A1103971}"/>
              </a:ext>
            </a:extLst>
          </p:cNvPr>
          <p:cNvGrpSpPr>
            <a:grpSpLocks/>
          </p:cNvGrpSpPr>
          <p:nvPr/>
        </p:nvGrpSpPr>
        <p:grpSpPr bwMode="auto">
          <a:xfrm>
            <a:off x="9602788" y="206375"/>
            <a:ext cx="2441575" cy="1987550"/>
            <a:chOff x="561120" y="1472587"/>
            <a:chExt cx="2443328" cy="1987138"/>
          </a:xfrm>
        </p:grpSpPr>
        <p:grpSp>
          <p:nvGrpSpPr>
            <p:cNvPr id="269333" name="Group 16">
              <a:extLst>
                <a:ext uri="{FF2B5EF4-FFF2-40B4-BE49-F238E27FC236}">
                  <a16:creationId xmlns:a16="http://schemas.microsoft.com/office/drawing/2014/main" id="{EBAB680C-79F5-4FC3-B9B9-468E50EDE842}"/>
                </a:ext>
              </a:extLst>
            </p:cNvPr>
            <p:cNvGrpSpPr>
              <a:grpSpLocks/>
            </p:cNvGrpSpPr>
            <p:nvPr/>
          </p:nvGrpSpPr>
          <p:grpSpPr bwMode="auto">
            <a:xfrm>
              <a:off x="608738" y="1472587"/>
              <a:ext cx="2395710" cy="1987138"/>
              <a:chOff x="264363" y="3206337"/>
              <a:chExt cx="2395710" cy="1987138"/>
            </a:xfrm>
          </p:grpSpPr>
          <p:pic>
            <p:nvPicPr>
              <p:cNvPr id="269335" name="Picture 2" descr="C:\Documents and Settings\Vikram Srinivas\Desktop\dye and pry pics\P7096553.JPG">
                <a:extLst>
                  <a:ext uri="{FF2B5EF4-FFF2-40B4-BE49-F238E27FC236}">
                    <a16:creationId xmlns:a16="http://schemas.microsoft.com/office/drawing/2014/main" id="{B45653C3-B2B1-4158-A8D2-FF357E3D29CB}"/>
                  </a:ext>
                </a:extLst>
              </p:cNvPr>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a:off x="264363" y="3206337"/>
                <a:ext cx="2395710" cy="198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36" name="Rectangle 3">
                <a:extLst>
                  <a:ext uri="{FF2B5EF4-FFF2-40B4-BE49-F238E27FC236}">
                    <a16:creationId xmlns:a16="http://schemas.microsoft.com/office/drawing/2014/main" id="{EA9D9A92-B173-4B7A-9ECC-FE16E0ED46EE}"/>
                  </a:ext>
                </a:extLst>
              </p:cNvPr>
              <p:cNvSpPr>
                <a:spLocks noChangeArrowheads="1"/>
              </p:cNvSpPr>
              <p:nvPr/>
            </p:nvSpPr>
            <p:spPr bwMode="auto">
              <a:xfrm>
                <a:off x="1372523" y="4252282"/>
                <a:ext cx="830318" cy="896752"/>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000" b="1"/>
              </a:p>
            </p:txBody>
          </p:sp>
        </p:grpSp>
        <p:sp>
          <p:nvSpPr>
            <p:cNvPr id="269334" name="TextBox 30">
              <a:extLst>
                <a:ext uri="{FF2B5EF4-FFF2-40B4-BE49-F238E27FC236}">
                  <a16:creationId xmlns:a16="http://schemas.microsoft.com/office/drawing/2014/main" id="{B479FEEA-5B04-417B-BE85-03DC32ACC1F0}"/>
                </a:ext>
              </a:extLst>
            </p:cNvPr>
            <p:cNvSpPr txBox="1">
              <a:spLocks noChangeArrowheads="1"/>
            </p:cNvSpPr>
            <p:nvPr/>
          </p:nvSpPr>
          <p:spPr bwMode="auto">
            <a:xfrm>
              <a:off x="561120" y="1594799"/>
              <a:ext cx="2098818" cy="58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FFFFFF"/>
                  </a:solidFill>
                </a:rPr>
                <a:t>Failure site- Crack on board side</a:t>
              </a:r>
            </a:p>
          </p:txBody>
        </p:sp>
      </p:grpSp>
      <p:sp>
        <p:nvSpPr>
          <p:cNvPr id="269317" name="TextBox 34">
            <a:extLst>
              <a:ext uri="{FF2B5EF4-FFF2-40B4-BE49-F238E27FC236}">
                <a16:creationId xmlns:a16="http://schemas.microsoft.com/office/drawing/2014/main" id="{7A0C8D05-6E07-44D8-BC3F-8FF7FC70EDF0}"/>
              </a:ext>
            </a:extLst>
          </p:cNvPr>
          <p:cNvSpPr txBox="1">
            <a:spLocks noChangeArrowheads="1"/>
          </p:cNvSpPr>
          <p:nvPr/>
        </p:nvSpPr>
        <p:spPr bwMode="auto">
          <a:xfrm>
            <a:off x="9586913" y="2193925"/>
            <a:ext cx="2505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t>Failure on board side</a:t>
            </a:r>
          </a:p>
        </p:txBody>
      </p:sp>
      <p:grpSp>
        <p:nvGrpSpPr>
          <p:cNvPr id="269318" name="Group 33">
            <a:extLst>
              <a:ext uri="{FF2B5EF4-FFF2-40B4-BE49-F238E27FC236}">
                <a16:creationId xmlns:a16="http://schemas.microsoft.com/office/drawing/2014/main" id="{2EBE6212-4352-40C5-86A3-D09693F9A664}"/>
              </a:ext>
            </a:extLst>
          </p:cNvPr>
          <p:cNvGrpSpPr>
            <a:grpSpLocks/>
          </p:cNvGrpSpPr>
          <p:nvPr/>
        </p:nvGrpSpPr>
        <p:grpSpPr bwMode="auto">
          <a:xfrm>
            <a:off x="6400800" y="2271713"/>
            <a:ext cx="2927350" cy="1282700"/>
            <a:chOff x="396842" y="4358248"/>
            <a:chExt cx="2928258" cy="1282537"/>
          </a:xfrm>
        </p:grpSpPr>
        <p:pic>
          <p:nvPicPr>
            <p:cNvPr id="269330" name="Picture 3" descr="C:\Documents and Settings\Vikram Srinivas\Desktop\dye and pry pics\P7096565.JPG">
              <a:extLst>
                <a:ext uri="{FF2B5EF4-FFF2-40B4-BE49-F238E27FC236}">
                  <a16:creationId xmlns:a16="http://schemas.microsoft.com/office/drawing/2014/main" id="{94677C58-D5A6-4F4B-968A-49C622BAFA82}"/>
                </a:ext>
              </a:extLst>
            </p:cNvPr>
            <p:cNvPicPr>
              <a:picLocks noChangeAspect="1" noChangeArrowheads="1"/>
            </p:cNvPicPr>
            <p:nvPr/>
          </p:nvPicPr>
          <p:blipFill>
            <a:blip r:embed="rId5">
              <a:lum bright="12000" contrast="26000"/>
              <a:extLst>
                <a:ext uri="{28A0092B-C50C-407E-A947-70E740481C1C}">
                  <a14:useLocalDpi xmlns:a14="http://schemas.microsoft.com/office/drawing/2010/main" val="0"/>
                </a:ext>
              </a:extLst>
            </a:blip>
            <a:srcRect/>
            <a:stretch>
              <a:fillRect/>
            </a:stretch>
          </p:blipFill>
          <p:spPr bwMode="auto">
            <a:xfrm>
              <a:off x="431707" y="4370125"/>
              <a:ext cx="2893393" cy="12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31" name="Rectangle 13">
              <a:extLst>
                <a:ext uri="{FF2B5EF4-FFF2-40B4-BE49-F238E27FC236}">
                  <a16:creationId xmlns:a16="http://schemas.microsoft.com/office/drawing/2014/main" id="{1887A270-F5E3-47D4-A03B-EE967A27400C}"/>
                </a:ext>
              </a:extLst>
            </p:cNvPr>
            <p:cNvSpPr>
              <a:spLocks noChangeArrowheads="1"/>
            </p:cNvSpPr>
            <p:nvPr/>
          </p:nvSpPr>
          <p:spPr bwMode="auto">
            <a:xfrm>
              <a:off x="2105522" y="4485232"/>
              <a:ext cx="1175114" cy="949204"/>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000" b="1"/>
            </a:p>
          </p:txBody>
        </p:sp>
        <p:sp>
          <p:nvSpPr>
            <p:cNvPr id="269332" name="TextBox 14">
              <a:extLst>
                <a:ext uri="{FF2B5EF4-FFF2-40B4-BE49-F238E27FC236}">
                  <a16:creationId xmlns:a16="http://schemas.microsoft.com/office/drawing/2014/main" id="{01DABC6C-1C52-416E-9AB3-039DA1B6E1D1}"/>
                </a:ext>
              </a:extLst>
            </p:cNvPr>
            <p:cNvSpPr txBox="1">
              <a:spLocks noChangeArrowheads="1"/>
            </p:cNvSpPr>
            <p:nvPr/>
          </p:nvSpPr>
          <p:spPr bwMode="auto">
            <a:xfrm>
              <a:off x="396842" y="4358248"/>
              <a:ext cx="1829367" cy="58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FFFFFF"/>
                  </a:solidFill>
                </a:rPr>
                <a:t>Failure site- Crack on component side</a:t>
              </a:r>
            </a:p>
          </p:txBody>
        </p:sp>
      </p:grpSp>
      <p:sp>
        <p:nvSpPr>
          <p:cNvPr id="269319" name="TextBox 35">
            <a:extLst>
              <a:ext uri="{FF2B5EF4-FFF2-40B4-BE49-F238E27FC236}">
                <a16:creationId xmlns:a16="http://schemas.microsoft.com/office/drawing/2014/main" id="{F95C906C-FC70-4C25-8C00-6E141E018EAF}"/>
              </a:ext>
            </a:extLst>
          </p:cNvPr>
          <p:cNvSpPr txBox="1">
            <a:spLocks noChangeArrowheads="1"/>
          </p:cNvSpPr>
          <p:nvPr/>
        </p:nvSpPr>
        <p:spPr bwMode="auto">
          <a:xfrm>
            <a:off x="6392863" y="3544888"/>
            <a:ext cx="2995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t>Failure on component side</a:t>
            </a:r>
          </a:p>
        </p:txBody>
      </p:sp>
      <p:grpSp>
        <p:nvGrpSpPr>
          <p:cNvPr id="269320" name="Group 27">
            <a:extLst>
              <a:ext uri="{FF2B5EF4-FFF2-40B4-BE49-F238E27FC236}">
                <a16:creationId xmlns:a16="http://schemas.microsoft.com/office/drawing/2014/main" id="{8C356495-D2F8-4D72-8D4D-3E883C32350D}"/>
              </a:ext>
            </a:extLst>
          </p:cNvPr>
          <p:cNvGrpSpPr>
            <a:grpSpLocks/>
          </p:cNvGrpSpPr>
          <p:nvPr/>
        </p:nvGrpSpPr>
        <p:grpSpPr bwMode="auto">
          <a:xfrm>
            <a:off x="10199688" y="2751138"/>
            <a:ext cx="1484312" cy="2127250"/>
            <a:chOff x="1195235" y="2066736"/>
            <a:chExt cx="1485465" cy="2125690"/>
          </a:xfrm>
        </p:grpSpPr>
        <p:pic>
          <p:nvPicPr>
            <p:cNvPr id="269327" name="Picture 2" descr="C:\Documents and Settings\Vikram Srinivas\Desktop\dye and pry pics\P7096569.JPG">
              <a:extLst>
                <a:ext uri="{FF2B5EF4-FFF2-40B4-BE49-F238E27FC236}">
                  <a16:creationId xmlns:a16="http://schemas.microsoft.com/office/drawing/2014/main" id="{920BBBAB-754E-4335-92D6-D73A4A4124A1}"/>
                </a:ext>
              </a:extLst>
            </p:cNvPr>
            <p:cNvPicPr>
              <a:picLocks noChangeAspect="1" noChangeArrowheads="1"/>
            </p:cNvPicPr>
            <p:nvPr/>
          </p:nvPicPr>
          <p:blipFill>
            <a:blip r:embed="rId6">
              <a:lum bright="20000" contrast="32000"/>
              <a:extLst>
                <a:ext uri="{28A0092B-C50C-407E-A947-70E740481C1C}">
                  <a14:useLocalDpi xmlns:a14="http://schemas.microsoft.com/office/drawing/2010/main" val="0"/>
                </a:ext>
              </a:extLst>
            </a:blip>
            <a:srcRect/>
            <a:stretch>
              <a:fillRect/>
            </a:stretch>
          </p:blipFill>
          <p:spPr bwMode="auto">
            <a:xfrm>
              <a:off x="1208324" y="2102728"/>
              <a:ext cx="1424878" cy="208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8" name="Rectangle 20">
              <a:extLst>
                <a:ext uri="{FF2B5EF4-FFF2-40B4-BE49-F238E27FC236}">
                  <a16:creationId xmlns:a16="http://schemas.microsoft.com/office/drawing/2014/main" id="{A392BD55-675C-4E69-8636-B829E64A2647}"/>
                </a:ext>
              </a:extLst>
            </p:cNvPr>
            <p:cNvSpPr>
              <a:spLocks noChangeArrowheads="1"/>
            </p:cNvSpPr>
            <p:nvPr/>
          </p:nvSpPr>
          <p:spPr bwMode="auto">
            <a:xfrm>
              <a:off x="1331866" y="2731907"/>
              <a:ext cx="1139121" cy="696921"/>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000" b="1"/>
            </a:p>
          </p:txBody>
        </p:sp>
        <p:sp>
          <p:nvSpPr>
            <p:cNvPr id="269329" name="TextBox 25">
              <a:extLst>
                <a:ext uri="{FF2B5EF4-FFF2-40B4-BE49-F238E27FC236}">
                  <a16:creationId xmlns:a16="http://schemas.microsoft.com/office/drawing/2014/main" id="{A4A4F2EC-D2C2-43EE-85EE-E86D22D4AABD}"/>
                </a:ext>
              </a:extLst>
            </p:cNvPr>
            <p:cNvSpPr txBox="1">
              <a:spLocks noChangeArrowheads="1"/>
            </p:cNvSpPr>
            <p:nvPr/>
          </p:nvSpPr>
          <p:spPr bwMode="auto">
            <a:xfrm>
              <a:off x="1195235" y="2066736"/>
              <a:ext cx="1485465" cy="33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FFFFFF"/>
                  </a:solidFill>
                </a:rPr>
                <a:t>Trace failure</a:t>
              </a:r>
            </a:p>
          </p:txBody>
        </p:sp>
      </p:grpSp>
      <p:sp>
        <p:nvSpPr>
          <p:cNvPr id="269321" name="TextBox 37">
            <a:extLst>
              <a:ext uri="{FF2B5EF4-FFF2-40B4-BE49-F238E27FC236}">
                <a16:creationId xmlns:a16="http://schemas.microsoft.com/office/drawing/2014/main" id="{EAEDD045-B0A5-4243-B258-D1EE3846DC73}"/>
              </a:ext>
            </a:extLst>
          </p:cNvPr>
          <p:cNvSpPr txBox="1">
            <a:spLocks noChangeArrowheads="1"/>
          </p:cNvSpPr>
          <p:nvPr/>
        </p:nvSpPr>
        <p:spPr bwMode="auto">
          <a:xfrm>
            <a:off x="10134600" y="4851400"/>
            <a:ext cx="1728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t>Trace failure</a:t>
            </a:r>
          </a:p>
        </p:txBody>
      </p:sp>
      <p:grpSp>
        <p:nvGrpSpPr>
          <p:cNvPr id="269322" name="Group 26">
            <a:extLst>
              <a:ext uri="{FF2B5EF4-FFF2-40B4-BE49-F238E27FC236}">
                <a16:creationId xmlns:a16="http://schemas.microsoft.com/office/drawing/2014/main" id="{89C508CB-CC5D-474E-B920-C939879F6101}"/>
              </a:ext>
            </a:extLst>
          </p:cNvPr>
          <p:cNvGrpSpPr>
            <a:grpSpLocks/>
          </p:cNvGrpSpPr>
          <p:nvPr/>
        </p:nvGrpSpPr>
        <p:grpSpPr bwMode="auto">
          <a:xfrm>
            <a:off x="7813675" y="4343400"/>
            <a:ext cx="1471613" cy="1603375"/>
            <a:chOff x="6014074" y="2718893"/>
            <a:chExt cx="1472710" cy="1603329"/>
          </a:xfrm>
        </p:grpSpPr>
        <p:pic>
          <p:nvPicPr>
            <p:cNvPr id="269324" name="Picture 3" descr="C:\Documents and Settings\Vikram Srinivas\Desktop\dye and pry pics\P7096560.JPG">
              <a:extLst>
                <a:ext uri="{FF2B5EF4-FFF2-40B4-BE49-F238E27FC236}">
                  <a16:creationId xmlns:a16="http://schemas.microsoft.com/office/drawing/2014/main" id="{3EF997ED-FE53-41FE-BAC5-703AD1D726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074" y="2718893"/>
              <a:ext cx="1425203" cy="160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5" name="Rectangle 23">
              <a:extLst>
                <a:ext uri="{FF2B5EF4-FFF2-40B4-BE49-F238E27FC236}">
                  <a16:creationId xmlns:a16="http://schemas.microsoft.com/office/drawing/2014/main" id="{B7DED860-C814-40EB-84EF-702B21D4FAE2}"/>
                </a:ext>
              </a:extLst>
            </p:cNvPr>
            <p:cNvSpPr>
              <a:spLocks noChangeArrowheads="1"/>
            </p:cNvSpPr>
            <p:nvPr/>
          </p:nvSpPr>
          <p:spPr bwMode="auto">
            <a:xfrm>
              <a:off x="6180885" y="2855414"/>
              <a:ext cx="1137498" cy="1015971"/>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000" b="1"/>
            </a:p>
          </p:txBody>
        </p:sp>
        <p:sp>
          <p:nvSpPr>
            <p:cNvPr id="269326" name="TextBox 29">
              <a:extLst>
                <a:ext uri="{FF2B5EF4-FFF2-40B4-BE49-F238E27FC236}">
                  <a16:creationId xmlns:a16="http://schemas.microsoft.com/office/drawing/2014/main" id="{020E882B-B6EB-49AA-A1C1-9CD9683D9944}"/>
                </a:ext>
              </a:extLst>
            </p:cNvPr>
            <p:cNvSpPr txBox="1">
              <a:spLocks noChangeArrowheads="1"/>
            </p:cNvSpPr>
            <p:nvPr/>
          </p:nvSpPr>
          <p:spPr bwMode="auto">
            <a:xfrm>
              <a:off x="6125282" y="3895197"/>
              <a:ext cx="1361502" cy="33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FFFFFF"/>
                  </a:solidFill>
                </a:rPr>
                <a:t>Pad Crater</a:t>
              </a:r>
            </a:p>
          </p:txBody>
        </p:sp>
      </p:grpSp>
      <p:sp>
        <p:nvSpPr>
          <p:cNvPr id="269323" name="TextBox 36">
            <a:extLst>
              <a:ext uri="{FF2B5EF4-FFF2-40B4-BE49-F238E27FC236}">
                <a16:creationId xmlns:a16="http://schemas.microsoft.com/office/drawing/2014/main" id="{8052BA3D-2BE3-4C67-B079-288107DA6D23}"/>
              </a:ext>
            </a:extLst>
          </p:cNvPr>
          <p:cNvSpPr txBox="1">
            <a:spLocks noChangeArrowheads="1"/>
          </p:cNvSpPr>
          <p:nvPr/>
        </p:nvSpPr>
        <p:spPr bwMode="auto">
          <a:xfrm>
            <a:off x="7832725" y="6002338"/>
            <a:ext cx="152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t>Pad crater</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a:extLst>
              <a:ext uri="{FF2B5EF4-FFF2-40B4-BE49-F238E27FC236}">
                <a16:creationId xmlns:a16="http://schemas.microsoft.com/office/drawing/2014/main" id="{D75F4344-9E5A-4532-84B0-B596C0BBCFE9}"/>
              </a:ext>
            </a:extLst>
          </p:cNvPr>
          <p:cNvSpPr>
            <a:spLocks noGrp="1" noChangeArrowheads="1"/>
          </p:cNvSpPr>
          <p:nvPr>
            <p:ph type="title" idx="4294967295"/>
          </p:nvPr>
        </p:nvSpPr>
        <p:spPr/>
        <p:txBody>
          <a:bodyPr/>
          <a:lstStyle/>
          <a:p>
            <a:r>
              <a:rPr lang="en-US" altLang="en-US">
                <a:solidFill>
                  <a:schemeClr val="tx1"/>
                </a:solidFill>
              </a:rPr>
              <a:t>Focused Ion Beam</a:t>
            </a:r>
            <a:br>
              <a:rPr lang="en-US" altLang="en-US">
                <a:solidFill>
                  <a:schemeClr val="tx1"/>
                </a:solidFill>
              </a:rPr>
            </a:br>
            <a:r>
              <a:rPr lang="en-US" altLang="en-US"/>
              <a:t> Introduction</a:t>
            </a:r>
          </a:p>
        </p:txBody>
      </p:sp>
      <p:sp>
        <p:nvSpPr>
          <p:cNvPr id="271362" name="Rectangle 3">
            <a:extLst>
              <a:ext uri="{FF2B5EF4-FFF2-40B4-BE49-F238E27FC236}">
                <a16:creationId xmlns:a16="http://schemas.microsoft.com/office/drawing/2014/main" id="{19F4865C-2136-413F-9BD5-0D0DCA2EF932}"/>
              </a:ext>
            </a:extLst>
          </p:cNvPr>
          <p:cNvSpPr>
            <a:spLocks noGrp="1" noChangeArrowheads="1"/>
          </p:cNvSpPr>
          <p:nvPr>
            <p:ph type="body" idx="4294967295"/>
          </p:nvPr>
        </p:nvSpPr>
        <p:spPr/>
        <p:txBody>
          <a:bodyPr/>
          <a:lstStyle/>
          <a:p>
            <a:r>
              <a:rPr lang="en-US" altLang="en-US"/>
              <a:t>Focused ion beam (FIB) processing involves directing a focused beam of gallium ions onto a sample.</a:t>
            </a:r>
          </a:p>
          <a:p>
            <a:r>
              <a:rPr lang="en-US" altLang="en-US"/>
              <a:t>FIB etching serves as a supplement to lapping and cleaving methods for failure. The beam of ions bombarding the sample's surface dislodges atoms to produce knife-like cuts.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 Box 2">
            <a:extLst>
              <a:ext uri="{FF2B5EF4-FFF2-40B4-BE49-F238E27FC236}">
                <a16:creationId xmlns:a16="http://schemas.microsoft.com/office/drawing/2014/main" id="{0405E3E8-72D7-4F1C-B3D9-0BB2F2BB74EF}"/>
              </a:ext>
            </a:extLst>
          </p:cNvPr>
          <p:cNvSpPr txBox="1">
            <a:spLocks noChangeArrowheads="1"/>
          </p:cNvSpPr>
          <p:nvPr/>
        </p:nvSpPr>
        <p:spPr bwMode="auto">
          <a:xfrm>
            <a:off x="393700" y="763588"/>
            <a:ext cx="3176588" cy="4154487"/>
          </a:xfrm>
          <a:prstGeom prst="rect">
            <a:avLst/>
          </a:prstGeom>
          <a:noFill/>
          <a:ln>
            <a:noFill/>
          </a:ln>
          <a:effec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defRPr>
            </a:lvl1pPr>
            <a:lvl2pPr marL="742950" indent="-285750">
              <a:spcBef>
                <a:spcPct val="20000"/>
              </a:spcBef>
              <a:buChar char="–"/>
              <a:defRPr sz="2400">
                <a:solidFill>
                  <a:srgbClr val="000000"/>
                </a:solidFill>
                <a:latin typeface="Times New Roman" panose="02020603050405020304" pitchFamily="18" charset="0"/>
              </a:defRPr>
            </a:lvl2pPr>
            <a:lvl3pPr marL="1143000" indent="-228600">
              <a:spcBef>
                <a:spcPct val="20000"/>
              </a:spcBef>
              <a:buChar char="•"/>
              <a:defRPr sz="2000">
                <a:solidFill>
                  <a:srgbClr val="000000"/>
                </a:solidFill>
                <a:latin typeface="Times New Roman" panose="02020603050405020304" pitchFamily="18" charset="0"/>
              </a:defRPr>
            </a:lvl3pPr>
            <a:lvl4pPr marL="1600200" indent="-228600">
              <a:spcBef>
                <a:spcPct val="20000"/>
              </a:spcBef>
              <a:buChar char="–"/>
              <a:defRPr>
                <a:solidFill>
                  <a:srgbClr val="000000"/>
                </a:solidFill>
                <a:latin typeface="Times New Roman" panose="02020603050405020304" pitchFamily="18" charset="0"/>
              </a:defRPr>
            </a:lvl4pPr>
            <a:lvl5pPr marL="2057400" indent="-228600">
              <a:spcBef>
                <a:spcPct val="20000"/>
              </a:spcBef>
              <a:buChar char="»"/>
              <a:defRPr>
                <a:solidFill>
                  <a:srgbClr val="000000"/>
                </a:solidFill>
                <a:latin typeface="Times New Roman" panose="02020603050405020304" pitchFamily="18" charset="0"/>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defRPr>
            </a:lvl9pPr>
          </a:lstStyle>
          <a:p>
            <a:pPr>
              <a:spcBef>
                <a:spcPct val="50000"/>
              </a:spcBef>
              <a:buFontTx/>
              <a:buNone/>
              <a:defRPr/>
            </a:pPr>
            <a:r>
              <a:rPr lang="en-US" altLang="en-US" sz="2400" b="1" dirty="0">
                <a:solidFill>
                  <a:schemeClr val="tx2"/>
                </a:solidFill>
                <a:ea typeface="+mn-ea"/>
              </a:rPr>
              <a:t>SEM image of a die-bump interface after FIB etching. Overview of the interface in </a:t>
            </a:r>
          </a:p>
          <a:p>
            <a:pPr marL="457200" indent="-457200">
              <a:spcBef>
                <a:spcPct val="50000"/>
              </a:spcBef>
              <a:buFontTx/>
              <a:buAutoNum type="alphaLcParenBoth"/>
              <a:defRPr/>
            </a:pPr>
            <a:r>
              <a:rPr lang="en-US" altLang="en-US" sz="2400" b="1" dirty="0">
                <a:solidFill>
                  <a:schemeClr val="tx2"/>
                </a:solidFill>
                <a:ea typeface="+mn-ea"/>
              </a:rPr>
              <a:t>shows the bump, die and silver antenna, </a:t>
            </a:r>
          </a:p>
          <a:p>
            <a:pPr marL="457200" indent="-457200">
              <a:spcBef>
                <a:spcPct val="50000"/>
              </a:spcBef>
              <a:buFontTx/>
              <a:buAutoNum type="alphaLcParenBoth"/>
              <a:defRPr/>
            </a:pPr>
            <a:r>
              <a:rPr lang="en-US" altLang="en-US" sz="2400" b="1" dirty="0">
                <a:solidFill>
                  <a:schemeClr val="tx2"/>
                </a:solidFill>
                <a:ea typeface="+mn-ea"/>
              </a:rPr>
              <a:t>and (c) show close up of the bump at two sides. </a:t>
            </a:r>
          </a:p>
        </p:txBody>
      </p:sp>
      <p:sp>
        <p:nvSpPr>
          <p:cNvPr id="272386" name="Rectangle 3">
            <a:extLst>
              <a:ext uri="{FF2B5EF4-FFF2-40B4-BE49-F238E27FC236}">
                <a16:creationId xmlns:a16="http://schemas.microsoft.com/office/drawing/2014/main" id="{3AA2CE66-4B8E-4229-817C-F9D3094BDB42}"/>
              </a:ext>
            </a:extLst>
          </p:cNvPr>
          <p:cNvSpPr>
            <a:spLocks noGrp="1" noChangeArrowheads="1"/>
          </p:cNvSpPr>
          <p:nvPr>
            <p:ph type="title"/>
          </p:nvPr>
        </p:nvSpPr>
        <p:spPr>
          <a:xfrm>
            <a:off x="1828800" y="0"/>
            <a:ext cx="8534400" cy="596900"/>
          </a:xfrm>
        </p:spPr>
        <p:txBody>
          <a:bodyPr/>
          <a:lstStyle/>
          <a:p>
            <a:r>
              <a:rPr lang="en-US" altLang="en-US"/>
              <a:t>FIB Cross-section of Bumps</a:t>
            </a:r>
          </a:p>
        </p:txBody>
      </p:sp>
      <p:sp>
        <p:nvSpPr>
          <p:cNvPr id="272387" name="Line 4">
            <a:extLst>
              <a:ext uri="{FF2B5EF4-FFF2-40B4-BE49-F238E27FC236}">
                <a16:creationId xmlns:a16="http://schemas.microsoft.com/office/drawing/2014/main" id="{C5BC1D24-834A-4E4B-B4C1-71CAA4D0B2A2}"/>
              </a:ext>
            </a:extLst>
          </p:cNvPr>
          <p:cNvSpPr>
            <a:spLocks noChangeShapeType="1"/>
          </p:cNvSpPr>
          <p:nvPr/>
        </p:nvSpPr>
        <p:spPr bwMode="auto">
          <a:xfrm flipH="1">
            <a:off x="3152775" y="1506538"/>
            <a:ext cx="69850" cy="16827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2388" name="Line 5">
            <a:extLst>
              <a:ext uri="{FF2B5EF4-FFF2-40B4-BE49-F238E27FC236}">
                <a16:creationId xmlns:a16="http://schemas.microsoft.com/office/drawing/2014/main" id="{F3808946-ED45-4EC3-A69F-4F4820EDB426}"/>
              </a:ext>
            </a:extLst>
          </p:cNvPr>
          <p:cNvSpPr>
            <a:spLocks noChangeShapeType="1"/>
          </p:cNvSpPr>
          <p:nvPr/>
        </p:nvSpPr>
        <p:spPr bwMode="auto">
          <a:xfrm>
            <a:off x="3871913" y="1455738"/>
            <a:ext cx="254000" cy="101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2389" name="Line 6">
            <a:extLst>
              <a:ext uri="{FF2B5EF4-FFF2-40B4-BE49-F238E27FC236}">
                <a16:creationId xmlns:a16="http://schemas.microsoft.com/office/drawing/2014/main" id="{BE218546-42A2-4681-823C-B2934FCEB0A1}"/>
              </a:ext>
            </a:extLst>
          </p:cNvPr>
          <p:cNvSpPr>
            <a:spLocks noChangeShapeType="1"/>
          </p:cNvSpPr>
          <p:nvPr/>
        </p:nvSpPr>
        <p:spPr bwMode="auto">
          <a:xfrm flipH="1" flipV="1">
            <a:off x="4125913" y="2516188"/>
            <a:ext cx="133350" cy="17462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2390" name="Line 7">
            <a:extLst>
              <a:ext uri="{FF2B5EF4-FFF2-40B4-BE49-F238E27FC236}">
                <a16:creationId xmlns:a16="http://schemas.microsoft.com/office/drawing/2014/main" id="{BF2D0BBD-DB40-452B-9352-B2BA445D2027}"/>
              </a:ext>
            </a:extLst>
          </p:cNvPr>
          <p:cNvSpPr>
            <a:spLocks noChangeShapeType="1"/>
          </p:cNvSpPr>
          <p:nvPr/>
        </p:nvSpPr>
        <p:spPr bwMode="auto">
          <a:xfrm flipH="1" flipV="1">
            <a:off x="4799013" y="2516188"/>
            <a:ext cx="127000" cy="22225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pic>
        <p:nvPicPr>
          <p:cNvPr id="272391" name="Picture 8" descr="SOOD201">
            <a:extLst>
              <a:ext uri="{FF2B5EF4-FFF2-40B4-BE49-F238E27FC236}">
                <a16:creationId xmlns:a16="http://schemas.microsoft.com/office/drawing/2014/main" id="{5B12CFC9-D84C-40A8-BE97-5F18B3B32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39" t="18405" r="5608" b="15598"/>
          <a:stretch>
            <a:fillRect/>
          </a:stretch>
        </p:blipFill>
        <p:spPr bwMode="auto">
          <a:xfrm>
            <a:off x="4684713" y="762000"/>
            <a:ext cx="543877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92" name="Picture 9" descr="SOOD208">
            <a:extLst>
              <a:ext uri="{FF2B5EF4-FFF2-40B4-BE49-F238E27FC236}">
                <a16:creationId xmlns:a16="http://schemas.microsoft.com/office/drawing/2014/main" id="{C4A591BD-A2A8-4F14-A511-62651051B0E8}"/>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b="13174"/>
          <a:stretch>
            <a:fillRect/>
          </a:stretch>
        </p:blipFill>
        <p:spPr bwMode="auto">
          <a:xfrm>
            <a:off x="3871913" y="3503613"/>
            <a:ext cx="33813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93" name="Picture 10" descr="SOOD204">
            <a:extLst>
              <a:ext uri="{FF2B5EF4-FFF2-40B4-BE49-F238E27FC236}">
                <a16:creationId xmlns:a16="http://schemas.microsoft.com/office/drawing/2014/main" id="{C1C63390-61C3-4CAA-97B6-B6B90F177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2784"/>
          <a:stretch>
            <a:fillRect/>
          </a:stretch>
        </p:blipFill>
        <p:spPr bwMode="auto">
          <a:xfrm>
            <a:off x="7699375" y="3503613"/>
            <a:ext cx="333692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94" name="Text Box 11">
            <a:extLst>
              <a:ext uri="{FF2B5EF4-FFF2-40B4-BE49-F238E27FC236}">
                <a16:creationId xmlns:a16="http://schemas.microsoft.com/office/drawing/2014/main" id="{EFC73669-3E67-40AF-83F6-E00E107CB54A}"/>
              </a:ext>
            </a:extLst>
          </p:cNvPr>
          <p:cNvSpPr txBox="1">
            <a:spLocks noChangeArrowheads="1"/>
          </p:cNvSpPr>
          <p:nvPr/>
        </p:nvSpPr>
        <p:spPr bwMode="auto">
          <a:xfrm>
            <a:off x="5207000" y="828675"/>
            <a:ext cx="706438"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Ag antenna</a:t>
            </a:r>
          </a:p>
        </p:txBody>
      </p:sp>
      <p:sp>
        <p:nvSpPr>
          <p:cNvPr id="272395" name="Line 12">
            <a:extLst>
              <a:ext uri="{FF2B5EF4-FFF2-40B4-BE49-F238E27FC236}">
                <a16:creationId xmlns:a16="http://schemas.microsoft.com/office/drawing/2014/main" id="{1215AAED-DB7B-4E33-96DF-610431DEDA74}"/>
              </a:ext>
            </a:extLst>
          </p:cNvPr>
          <p:cNvSpPr>
            <a:spLocks noChangeShapeType="1"/>
          </p:cNvSpPr>
          <p:nvPr/>
        </p:nvSpPr>
        <p:spPr bwMode="auto">
          <a:xfrm>
            <a:off x="5907088" y="998538"/>
            <a:ext cx="387350" cy="16827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2396" name="Line 13">
            <a:extLst>
              <a:ext uri="{FF2B5EF4-FFF2-40B4-BE49-F238E27FC236}">
                <a16:creationId xmlns:a16="http://schemas.microsoft.com/office/drawing/2014/main" id="{BEAF8CF5-EC15-47A9-B1E0-FE39882048DE}"/>
              </a:ext>
            </a:extLst>
          </p:cNvPr>
          <p:cNvSpPr>
            <a:spLocks noChangeShapeType="1"/>
          </p:cNvSpPr>
          <p:nvPr/>
        </p:nvSpPr>
        <p:spPr bwMode="auto">
          <a:xfrm flipH="1">
            <a:off x="5207000" y="1012825"/>
            <a:ext cx="203200" cy="38735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2397" name="Text Box 14">
            <a:extLst>
              <a:ext uri="{FF2B5EF4-FFF2-40B4-BE49-F238E27FC236}">
                <a16:creationId xmlns:a16="http://schemas.microsoft.com/office/drawing/2014/main" id="{E6536F2A-BA02-416C-9A19-286179818B85}"/>
              </a:ext>
            </a:extLst>
          </p:cNvPr>
          <p:cNvSpPr txBox="1">
            <a:spLocks noChangeArrowheads="1"/>
          </p:cNvSpPr>
          <p:nvPr/>
        </p:nvSpPr>
        <p:spPr bwMode="auto">
          <a:xfrm>
            <a:off x="7205663" y="1674813"/>
            <a:ext cx="376237"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Bump</a:t>
            </a:r>
          </a:p>
        </p:txBody>
      </p:sp>
      <p:sp>
        <p:nvSpPr>
          <p:cNvPr id="272398" name="Text Box 15">
            <a:extLst>
              <a:ext uri="{FF2B5EF4-FFF2-40B4-BE49-F238E27FC236}">
                <a16:creationId xmlns:a16="http://schemas.microsoft.com/office/drawing/2014/main" id="{252616A5-927B-4486-A7DC-2D95F685945B}"/>
              </a:ext>
            </a:extLst>
          </p:cNvPr>
          <p:cNvSpPr txBox="1">
            <a:spLocks noChangeArrowheads="1"/>
          </p:cNvSpPr>
          <p:nvPr/>
        </p:nvSpPr>
        <p:spPr bwMode="auto">
          <a:xfrm>
            <a:off x="8353425" y="4095750"/>
            <a:ext cx="376238"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Bump</a:t>
            </a:r>
          </a:p>
        </p:txBody>
      </p:sp>
      <p:sp>
        <p:nvSpPr>
          <p:cNvPr id="272399" name="Text Box 16">
            <a:extLst>
              <a:ext uri="{FF2B5EF4-FFF2-40B4-BE49-F238E27FC236}">
                <a16:creationId xmlns:a16="http://schemas.microsoft.com/office/drawing/2014/main" id="{02C47CA5-70E8-4F3E-95E1-05D40F18C233}"/>
              </a:ext>
            </a:extLst>
          </p:cNvPr>
          <p:cNvSpPr txBox="1">
            <a:spLocks noChangeArrowheads="1"/>
          </p:cNvSpPr>
          <p:nvPr/>
        </p:nvSpPr>
        <p:spPr bwMode="auto">
          <a:xfrm>
            <a:off x="6272213" y="4003675"/>
            <a:ext cx="487362"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Bump</a:t>
            </a:r>
          </a:p>
        </p:txBody>
      </p:sp>
      <p:sp>
        <p:nvSpPr>
          <p:cNvPr id="272400" name="Text Box 17">
            <a:extLst>
              <a:ext uri="{FF2B5EF4-FFF2-40B4-BE49-F238E27FC236}">
                <a16:creationId xmlns:a16="http://schemas.microsoft.com/office/drawing/2014/main" id="{257F9D6D-BD93-4DE9-87BF-32EA54DE9851}"/>
              </a:ext>
            </a:extLst>
          </p:cNvPr>
          <p:cNvSpPr txBox="1">
            <a:spLocks noChangeArrowheads="1"/>
          </p:cNvSpPr>
          <p:nvPr/>
        </p:nvSpPr>
        <p:spPr bwMode="auto">
          <a:xfrm>
            <a:off x="7578725" y="2644775"/>
            <a:ext cx="1087438"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Die Metallization</a:t>
            </a:r>
          </a:p>
        </p:txBody>
      </p:sp>
      <p:sp>
        <p:nvSpPr>
          <p:cNvPr id="272401" name="Line 18">
            <a:extLst>
              <a:ext uri="{FF2B5EF4-FFF2-40B4-BE49-F238E27FC236}">
                <a16:creationId xmlns:a16="http://schemas.microsoft.com/office/drawing/2014/main" id="{1C8B7D04-8E29-4F90-A450-D07597E49521}"/>
              </a:ext>
            </a:extLst>
          </p:cNvPr>
          <p:cNvSpPr>
            <a:spLocks noChangeShapeType="1"/>
          </p:cNvSpPr>
          <p:nvPr/>
        </p:nvSpPr>
        <p:spPr bwMode="auto">
          <a:xfrm flipH="1" flipV="1">
            <a:off x="8035925" y="2252663"/>
            <a:ext cx="241300" cy="3937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2402" name="Line 19">
            <a:extLst>
              <a:ext uri="{FF2B5EF4-FFF2-40B4-BE49-F238E27FC236}">
                <a16:creationId xmlns:a16="http://schemas.microsoft.com/office/drawing/2014/main" id="{3CD26E7B-144A-454B-9034-FE2FD94D4EE0}"/>
              </a:ext>
            </a:extLst>
          </p:cNvPr>
          <p:cNvSpPr>
            <a:spLocks noChangeShapeType="1"/>
          </p:cNvSpPr>
          <p:nvPr/>
        </p:nvSpPr>
        <p:spPr bwMode="auto">
          <a:xfrm flipH="1" flipV="1">
            <a:off x="7134225" y="2297113"/>
            <a:ext cx="342900" cy="3937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2403" name="Text Box 20">
            <a:extLst>
              <a:ext uri="{FF2B5EF4-FFF2-40B4-BE49-F238E27FC236}">
                <a16:creationId xmlns:a16="http://schemas.microsoft.com/office/drawing/2014/main" id="{9CE02681-9DE5-460A-9B21-CDCE686AA33F}"/>
              </a:ext>
            </a:extLst>
          </p:cNvPr>
          <p:cNvSpPr txBox="1">
            <a:spLocks noChangeArrowheads="1"/>
          </p:cNvSpPr>
          <p:nvPr/>
        </p:nvSpPr>
        <p:spPr bwMode="auto">
          <a:xfrm>
            <a:off x="9699625" y="3021013"/>
            <a:ext cx="22225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Die</a:t>
            </a:r>
          </a:p>
        </p:txBody>
      </p:sp>
      <p:sp>
        <p:nvSpPr>
          <p:cNvPr id="272404" name="Text Box 21">
            <a:extLst>
              <a:ext uri="{FF2B5EF4-FFF2-40B4-BE49-F238E27FC236}">
                <a16:creationId xmlns:a16="http://schemas.microsoft.com/office/drawing/2014/main" id="{689F837C-14BA-4CA6-AD84-329154F2AFCC}"/>
              </a:ext>
            </a:extLst>
          </p:cNvPr>
          <p:cNvSpPr txBox="1">
            <a:spLocks noChangeArrowheads="1"/>
          </p:cNvSpPr>
          <p:nvPr/>
        </p:nvSpPr>
        <p:spPr bwMode="auto">
          <a:xfrm>
            <a:off x="8874125" y="874713"/>
            <a:ext cx="82550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200">
                <a:solidFill>
                  <a:schemeClr val="tx1"/>
                </a:solidFill>
              </a:rPr>
              <a:t>20µm</a:t>
            </a:r>
          </a:p>
        </p:txBody>
      </p:sp>
      <p:sp>
        <p:nvSpPr>
          <p:cNvPr id="272405" name="Line 22">
            <a:extLst>
              <a:ext uri="{FF2B5EF4-FFF2-40B4-BE49-F238E27FC236}">
                <a16:creationId xmlns:a16="http://schemas.microsoft.com/office/drawing/2014/main" id="{5FADC816-6517-40EF-ACC4-A0F5402D2074}"/>
              </a:ext>
            </a:extLst>
          </p:cNvPr>
          <p:cNvSpPr>
            <a:spLocks noChangeShapeType="1"/>
          </p:cNvSpPr>
          <p:nvPr/>
        </p:nvSpPr>
        <p:spPr bwMode="auto">
          <a:xfrm>
            <a:off x="8874125" y="893763"/>
            <a:ext cx="8255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72406" name="Text Box 23">
            <a:extLst>
              <a:ext uri="{FF2B5EF4-FFF2-40B4-BE49-F238E27FC236}">
                <a16:creationId xmlns:a16="http://schemas.microsoft.com/office/drawing/2014/main" id="{062E9BD5-3D7C-4A96-A6C6-294A26AA0BED}"/>
              </a:ext>
            </a:extLst>
          </p:cNvPr>
          <p:cNvSpPr txBox="1">
            <a:spLocks noChangeArrowheads="1"/>
          </p:cNvSpPr>
          <p:nvPr/>
        </p:nvSpPr>
        <p:spPr bwMode="auto">
          <a:xfrm>
            <a:off x="4840288" y="3111500"/>
            <a:ext cx="17145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(a)</a:t>
            </a:r>
          </a:p>
        </p:txBody>
      </p:sp>
      <p:sp>
        <p:nvSpPr>
          <p:cNvPr id="272407" name="Text Box 24">
            <a:extLst>
              <a:ext uri="{FF2B5EF4-FFF2-40B4-BE49-F238E27FC236}">
                <a16:creationId xmlns:a16="http://schemas.microsoft.com/office/drawing/2014/main" id="{6B87E48A-63C3-445E-AB4F-48F829C31CE5}"/>
              </a:ext>
            </a:extLst>
          </p:cNvPr>
          <p:cNvSpPr txBox="1">
            <a:spLocks noChangeArrowheads="1"/>
          </p:cNvSpPr>
          <p:nvPr/>
        </p:nvSpPr>
        <p:spPr bwMode="auto">
          <a:xfrm>
            <a:off x="4098925" y="4449763"/>
            <a:ext cx="706438" cy="185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Ag antenna</a:t>
            </a:r>
          </a:p>
        </p:txBody>
      </p:sp>
      <p:sp>
        <p:nvSpPr>
          <p:cNvPr id="272408" name="Text Box 25">
            <a:extLst>
              <a:ext uri="{FF2B5EF4-FFF2-40B4-BE49-F238E27FC236}">
                <a16:creationId xmlns:a16="http://schemas.microsoft.com/office/drawing/2014/main" id="{3ABC621E-EA99-4809-BB4E-00C3F7B85053}"/>
              </a:ext>
            </a:extLst>
          </p:cNvPr>
          <p:cNvSpPr txBox="1">
            <a:spLocks noChangeArrowheads="1"/>
          </p:cNvSpPr>
          <p:nvPr/>
        </p:nvSpPr>
        <p:spPr bwMode="auto">
          <a:xfrm>
            <a:off x="10123488" y="4449763"/>
            <a:ext cx="706437" cy="185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Ag antenna</a:t>
            </a:r>
          </a:p>
        </p:txBody>
      </p:sp>
      <p:sp>
        <p:nvSpPr>
          <p:cNvPr id="272409" name="Text Box 26">
            <a:extLst>
              <a:ext uri="{FF2B5EF4-FFF2-40B4-BE49-F238E27FC236}">
                <a16:creationId xmlns:a16="http://schemas.microsoft.com/office/drawing/2014/main" id="{15D248D9-B022-4EA3-B9CD-18202A305E11}"/>
              </a:ext>
            </a:extLst>
          </p:cNvPr>
          <p:cNvSpPr txBox="1">
            <a:spLocks noChangeArrowheads="1"/>
          </p:cNvSpPr>
          <p:nvPr/>
        </p:nvSpPr>
        <p:spPr bwMode="auto">
          <a:xfrm>
            <a:off x="5010150" y="4976813"/>
            <a:ext cx="701675" cy="185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Passivation</a:t>
            </a:r>
          </a:p>
        </p:txBody>
      </p:sp>
      <p:sp>
        <p:nvSpPr>
          <p:cNvPr id="272410" name="Text Box 27">
            <a:extLst>
              <a:ext uri="{FF2B5EF4-FFF2-40B4-BE49-F238E27FC236}">
                <a16:creationId xmlns:a16="http://schemas.microsoft.com/office/drawing/2014/main" id="{F82BA13E-F1D6-4EA0-8116-5E4D7E0B796E}"/>
              </a:ext>
            </a:extLst>
          </p:cNvPr>
          <p:cNvSpPr txBox="1">
            <a:spLocks noChangeArrowheads="1"/>
          </p:cNvSpPr>
          <p:nvPr/>
        </p:nvSpPr>
        <p:spPr bwMode="auto">
          <a:xfrm>
            <a:off x="9351963" y="5067300"/>
            <a:ext cx="701675"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Passivation</a:t>
            </a:r>
          </a:p>
        </p:txBody>
      </p:sp>
      <p:sp>
        <p:nvSpPr>
          <p:cNvPr id="272411" name="Text Box 28">
            <a:extLst>
              <a:ext uri="{FF2B5EF4-FFF2-40B4-BE49-F238E27FC236}">
                <a16:creationId xmlns:a16="http://schemas.microsoft.com/office/drawing/2014/main" id="{03FC4980-D2F0-4FB3-9031-69575D3070B0}"/>
              </a:ext>
            </a:extLst>
          </p:cNvPr>
          <p:cNvSpPr txBox="1">
            <a:spLocks noChangeArrowheads="1"/>
          </p:cNvSpPr>
          <p:nvPr/>
        </p:nvSpPr>
        <p:spPr bwMode="auto">
          <a:xfrm>
            <a:off x="5792788" y="5408613"/>
            <a:ext cx="230187" cy="185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Pad</a:t>
            </a:r>
          </a:p>
        </p:txBody>
      </p:sp>
      <p:sp>
        <p:nvSpPr>
          <p:cNvPr id="272412" name="Text Box 29">
            <a:extLst>
              <a:ext uri="{FF2B5EF4-FFF2-40B4-BE49-F238E27FC236}">
                <a16:creationId xmlns:a16="http://schemas.microsoft.com/office/drawing/2014/main" id="{443E8254-7478-48A5-9178-011B292DEC0D}"/>
              </a:ext>
            </a:extLst>
          </p:cNvPr>
          <p:cNvSpPr txBox="1">
            <a:spLocks noChangeArrowheads="1"/>
          </p:cNvSpPr>
          <p:nvPr/>
        </p:nvSpPr>
        <p:spPr bwMode="auto">
          <a:xfrm>
            <a:off x="8894763" y="5502275"/>
            <a:ext cx="230187"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Pad</a:t>
            </a:r>
          </a:p>
        </p:txBody>
      </p:sp>
      <p:sp>
        <p:nvSpPr>
          <p:cNvPr id="272413" name="Text Box 30">
            <a:extLst>
              <a:ext uri="{FF2B5EF4-FFF2-40B4-BE49-F238E27FC236}">
                <a16:creationId xmlns:a16="http://schemas.microsoft.com/office/drawing/2014/main" id="{DA8FA50C-D527-4A57-97F9-18F529FB84EC}"/>
              </a:ext>
            </a:extLst>
          </p:cNvPr>
          <p:cNvSpPr txBox="1">
            <a:spLocks noChangeArrowheads="1"/>
          </p:cNvSpPr>
          <p:nvPr/>
        </p:nvSpPr>
        <p:spPr bwMode="auto">
          <a:xfrm>
            <a:off x="10358438" y="3652838"/>
            <a:ext cx="465137"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91440" rIns="0" bIns="0" anchor="b">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200">
                <a:solidFill>
                  <a:schemeClr val="tx1"/>
                </a:solidFill>
              </a:rPr>
              <a:t>5µm</a:t>
            </a:r>
          </a:p>
        </p:txBody>
      </p:sp>
      <p:sp>
        <p:nvSpPr>
          <p:cNvPr id="272414" name="Text Box 31">
            <a:extLst>
              <a:ext uri="{FF2B5EF4-FFF2-40B4-BE49-F238E27FC236}">
                <a16:creationId xmlns:a16="http://schemas.microsoft.com/office/drawing/2014/main" id="{CC7AC5C1-3038-4592-954F-BC9B9FFC63AE}"/>
              </a:ext>
            </a:extLst>
          </p:cNvPr>
          <p:cNvSpPr txBox="1">
            <a:spLocks noChangeArrowheads="1"/>
          </p:cNvSpPr>
          <p:nvPr/>
        </p:nvSpPr>
        <p:spPr bwMode="auto">
          <a:xfrm>
            <a:off x="3978275" y="3763963"/>
            <a:ext cx="465138"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91440" rIns="0" bIns="0" anchor="b">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200">
                <a:solidFill>
                  <a:schemeClr val="tx1"/>
                </a:solidFill>
              </a:rPr>
              <a:t>5µm</a:t>
            </a:r>
          </a:p>
        </p:txBody>
      </p:sp>
      <p:sp>
        <p:nvSpPr>
          <p:cNvPr id="272415" name="Line 32">
            <a:extLst>
              <a:ext uri="{FF2B5EF4-FFF2-40B4-BE49-F238E27FC236}">
                <a16:creationId xmlns:a16="http://schemas.microsoft.com/office/drawing/2014/main" id="{DA85F955-A356-4797-8ACF-44358F7FBA68}"/>
              </a:ext>
            </a:extLst>
          </p:cNvPr>
          <p:cNvSpPr>
            <a:spLocks noChangeShapeType="1"/>
          </p:cNvSpPr>
          <p:nvPr/>
        </p:nvSpPr>
        <p:spPr bwMode="auto">
          <a:xfrm>
            <a:off x="10402888" y="3729038"/>
            <a:ext cx="3794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72416" name="Line 33">
            <a:extLst>
              <a:ext uri="{FF2B5EF4-FFF2-40B4-BE49-F238E27FC236}">
                <a16:creationId xmlns:a16="http://schemas.microsoft.com/office/drawing/2014/main" id="{897F8AB0-A0C2-4E7D-B384-A6F8D1B96688}"/>
              </a:ext>
            </a:extLst>
          </p:cNvPr>
          <p:cNvSpPr>
            <a:spLocks noChangeShapeType="1"/>
          </p:cNvSpPr>
          <p:nvPr/>
        </p:nvSpPr>
        <p:spPr bwMode="auto">
          <a:xfrm>
            <a:off x="4025900" y="3840163"/>
            <a:ext cx="3794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72417" name="Text Box 34">
            <a:extLst>
              <a:ext uri="{FF2B5EF4-FFF2-40B4-BE49-F238E27FC236}">
                <a16:creationId xmlns:a16="http://schemas.microsoft.com/office/drawing/2014/main" id="{F4BCE798-4226-40C4-97AC-82AACA9DB805}"/>
              </a:ext>
            </a:extLst>
          </p:cNvPr>
          <p:cNvSpPr txBox="1">
            <a:spLocks noChangeArrowheads="1"/>
          </p:cNvSpPr>
          <p:nvPr/>
        </p:nvSpPr>
        <p:spPr bwMode="auto">
          <a:xfrm>
            <a:off x="4081463" y="5410200"/>
            <a:ext cx="179387"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(b)</a:t>
            </a:r>
          </a:p>
        </p:txBody>
      </p:sp>
      <p:sp>
        <p:nvSpPr>
          <p:cNvPr id="272418" name="Text Box 35">
            <a:extLst>
              <a:ext uri="{FF2B5EF4-FFF2-40B4-BE49-F238E27FC236}">
                <a16:creationId xmlns:a16="http://schemas.microsoft.com/office/drawing/2014/main" id="{B5846258-3F1B-46B4-95FA-FB8D887ED3FD}"/>
              </a:ext>
            </a:extLst>
          </p:cNvPr>
          <p:cNvSpPr txBox="1">
            <a:spLocks noChangeArrowheads="1"/>
          </p:cNvSpPr>
          <p:nvPr/>
        </p:nvSpPr>
        <p:spPr bwMode="auto">
          <a:xfrm>
            <a:off x="7866063" y="5411788"/>
            <a:ext cx="17145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a:solidFill>
                  <a:schemeClr val="tx1"/>
                </a:solidFill>
              </a:rPr>
              <a:t>(c)</a:t>
            </a:r>
          </a:p>
        </p:txBody>
      </p:sp>
      <p:sp>
        <p:nvSpPr>
          <p:cNvPr id="272419" name="Rectangle 1">
            <a:extLst>
              <a:ext uri="{FF2B5EF4-FFF2-40B4-BE49-F238E27FC236}">
                <a16:creationId xmlns:a16="http://schemas.microsoft.com/office/drawing/2014/main" id="{986C4A3E-791E-4508-BE9D-A4FDA30B7FA9}"/>
              </a:ext>
            </a:extLst>
          </p:cNvPr>
          <p:cNvSpPr>
            <a:spLocks noChangeArrowheads="1"/>
          </p:cNvSpPr>
          <p:nvPr/>
        </p:nvSpPr>
        <p:spPr bwMode="auto">
          <a:xfrm>
            <a:off x="250825" y="5865813"/>
            <a:ext cx="11723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i="1">
                <a:solidFill>
                  <a:schemeClr val="tx1"/>
                </a:solidFill>
                <a:latin typeface="Arial" panose="020B0604020202020204" pitchFamily="34" charset="0"/>
              </a:rPr>
              <a:t>Ref: Sood, Bhanu, et al. "Failure site isolation on passive RFID tags." Physical and Failure Analysis of Integrated Circuits, 2008. IPFA 2008. 15th International Symposium on the. IEEE, 2008.</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ext Box 2">
            <a:extLst>
              <a:ext uri="{FF2B5EF4-FFF2-40B4-BE49-F238E27FC236}">
                <a16:creationId xmlns:a16="http://schemas.microsoft.com/office/drawing/2014/main" id="{AD3499DC-869F-4A68-86FA-C2CA951711B5}"/>
              </a:ext>
            </a:extLst>
          </p:cNvPr>
          <p:cNvSpPr txBox="1">
            <a:spLocks noChangeArrowheads="1"/>
          </p:cNvSpPr>
          <p:nvPr/>
        </p:nvSpPr>
        <p:spPr bwMode="auto">
          <a:xfrm>
            <a:off x="1524000" y="4000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solidFill>
                  <a:schemeClr val="tx1"/>
                </a:solidFill>
              </a:rPr>
              <a:t>Focused Ion Beam Limitations</a:t>
            </a:r>
          </a:p>
        </p:txBody>
      </p:sp>
      <p:sp>
        <p:nvSpPr>
          <p:cNvPr id="274434" name="Text Box 3">
            <a:extLst>
              <a:ext uri="{FF2B5EF4-FFF2-40B4-BE49-F238E27FC236}">
                <a16:creationId xmlns:a16="http://schemas.microsoft.com/office/drawing/2014/main" id="{901DE931-12C2-4733-98C7-84756D8BD75A}"/>
              </a:ext>
            </a:extLst>
          </p:cNvPr>
          <p:cNvSpPr txBox="1">
            <a:spLocks noChangeArrowheads="1"/>
          </p:cNvSpPr>
          <p:nvPr/>
        </p:nvSpPr>
        <p:spPr bwMode="auto">
          <a:xfrm>
            <a:off x="700088" y="1219200"/>
            <a:ext cx="108378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pPr>
            <a:r>
              <a:rPr lang="en-US" altLang="en-US" sz="2400">
                <a:solidFill>
                  <a:schemeClr val="tx1"/>
                </a:solidFill>
              </a:rPr>
              <a:t>Equipment is relatively expensive</a:t>
            </a:r>
          </a:p>
          <a:p>
            <a:pPr eaLnBrk="1" hangingPunct="1">
              <a:spcBef>
                <a:spcPct val="0"/>
              </a:spcBef>
              <a:buFontTx/>
              <a:buNone/>
            </a:pPr>
            <a:r>
              <a:rPr lang="en-US" altLang="en-US" sz="2400">
                <a:solidFill>
                  <a:schemeClr val="tx1"/>
                </a:solidFill>
              </a:rPr>
              <a:t> </a:t>
            </a:r>
          </a:p>
          <a:p>
            <a:pPr eaLnBrk="1" hangingPunct="1">
              <a:spcBef>
                <a:spcPct val="0"/>
              </a:spcBef>
            </a:pPr>
            <a:r>
              <a:rPr lang="en-US" altLang="en-US" sz="2400">
                <a:solidFill>
                  <a:schemeClr val="tx1"/>
                </a:solidFill>
              </a:rPr>
              <a:t>Large scale cross-sectional analysis is impractical </a:t>
            </a:r>
          </a:p>
          <a:p>
            <a:pPr eaLnBrk="1" hangingPunct="1">
              <a:spcBef>
                <a:spcPct val="0"/>
              </a:spcBef>
              <a:buFontTx/>
              <a:buNone/>
            </a:pPr>
            <a:r>
              <a:rPr lang="en-US" altLang="en-US" sz="2400">
                <a:solidFill>
                  <a:schemeClr val="tx1"/>
                </a:solidFill>
              </a:rPr>
              <a:t>     since the milling process takes such a long time</a:t>
            </a:r>
          </a:p>
          <a:p>
            <a:pPr eaLnBrk="1" hangingPunct="1">
              <a:spcBef>
                <a:spcPct val="0"/>
              </a:spcBef>
              <a:buFontTx/>
              <a:buNone/>
            </a:pPr>
            <a:r>
              <a:rPr lang="en-US" altLang="en-US" sz="2400">
                <a:solidFill>
                  <a:schemeClr val="tx1"/>
                </a:solidFill>
              </a:rPr>
              <a:t> </a:t>
            </a:r>
          </a:p>
          <a:p>
            <a:pPr eaLnBrk="1" hangingPunct="1">
              <a:spcBef>
                <a:spcPct val="0"/>
              </a:spcBef>
            </a:pPr>
            <a:r>
              <a:rPr lang="en-US" altLang="en-US" sz="2400">
                <a:solidFill>
                  <a:schemeClr val="tx1"/>
                </a:solidFill>
              </a:rPr>
              <a:t>Operator needs to be highly trained</a:t>
            </a:r>
          </a:p>
          <a:p>
            <a:pPr eaLnBrk="1" hangingPunct="1">
              <a:spcBef>
                <a:spcPct val="0"/>
              </a:spcBef>
              <a:buFontTx/>
              <a:buNone/>
            </a:pPr>
            <a:r>
              <a:rPr lang="en-US" altLang="en-US" sz="2400">
                <a:solidFill>
                  <a:schemeClr val="tx1"/>
                </a:solidFill>
              </a:rPr>
              <a:t> </a:t>
            </a:r>
          </a:p>
          <a:p>
            <a:pPr eaLnBrk="1" hangingPunct="1">
              <a:spcBef>
                <a:spcPct val="0"/>
              </a:spcBef>
            </a:pPr>
            <a:r>
              <a:rPr lang="en-US" altLang="en-US" sz="2400">
                <a:solidFill>
                  <a:schemeClr val="tx1"/>
                </a:solidFill>
              </a:rPr>
              <a:t>Samples could be damaged or contaminated with gallium</a:t>
            </a:r>
          </a:p>
          <a:p>
            <a:pPr eaLnBrk="1" hangingPunct="1">
              <a:spcBef>
                <a:spcPct val="0"/>
              </a:spcBef>
            </a:pPr>
            <a:endParaRPr lang="en-US" altLang="en-US" sz="2400">
              <a:solidFill>
                <a:schemeClr val="tx1"/>
              </a:solidFill>
            </a:endParaRPr>
          </a:p>
          <a:p>
            <a:pPr eaLnBrk="1" hangingPunct="1">
              <a:spcBef>
                <a:spcPct val="0"/>
              </a:spcBef>
            </a:pPr>
            <a:r>
              <a:rPr lang="en-US" altLang="en-US" sz="2400">
                <a:solidFill>
                  <a:schemeClr val="tx1"/>
                </a:solidFill>
              </a:rPr>
              <a:t>Different materials are etched at different rates, therefore uniform cross-sectioning using ion milling is not always possible</a:t>
            </a:r>
          </a:p>
          <a:p>
            <a:pPr eaLnBrk="1" hangingPunct="1">
              <a:spcBef>
                <a:spcPct val="0"/>
              </a:spcBef>
            </a:pPr>
            <a:endParaRPr lang="en-US" altLang="en-US" sz="2400">
              <a:solidFill>
                <a:schemeClr val="tx1"/>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7" name="Object 2">
            <a:extLst>
              <a:ext uri="{FF2B5EF4-FFF2-40B4-BE49-F238E27FC236}">
                <a16:creationId xmlns:a16="http://schemas.microsoft.com/office/drawing/2014/main" id="{35736681-FDD5-45AB-92E1-D725060D7041}"/>
              </a:ext>
            </a:extLst>
          </p:cNvPr>
          <p:cNvGraphicFramePr>
            <a:graphicFrameLocks noChangeAspect="1"/>
          </p:cNvGraphicFramePr>
          <p:nvPr/>
        </p:nvGraphicFramePr>
        <p:xfrm>
          <a:off x="3257550" y="1625600"/>
          <a:ext cx="6057900" cy="4449763"/>
        </p:xfrm>
        <a:graphic>
          <a:graphicData uri="http://schemas.openxmlformats.org/presentationml/2006/ole">
            <mc:AlternateContent xmlns:mc="http://schemas.openxmlformats.org/markup-compatibility/2006">
              <mc:Choice xmlns:v="urn:schemas-microsoft-com:vml" Requires="v">
                <p:oleObj spid="_x0000_s275460" name="Document" r:id="rId4" imgW="0" imgH="0" progId="Word.Document.8">
                  <p:embed/>
                </p:oleObj>
              </mc:Choice>
              <mc:Fallback>
                <p:oleObj name="Document" r:id="rId4" imgW="0" imgH="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1625600"/>
                        <a:ext cx="60579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5458" name="Rectangle 3">
            <a:extLst>
              <a:ext uri="{FF2B5EF4-FFF2-40B4-BE49-F238E27FC236}">
                <a16:creationId xmlns:a16="http://schemas.microsoft.com/office/drawing/2014/main" id="{9A426027-C9C6-4484-870C-B9D6999F8F48}"/>
              </a:ext>
            </a:extLst>
          </p:cNvPr>
          <p:cNvSpPr>
            <a:spLocks noChangeArrowheads="1"/>
          </p:cNvSpPr>
          <p:nvPr/>
        </p:nvSpPr>
        <p:spPr bwMode="auto">
          <a:xfrm>
            <a:off x="1524000" y="50800"/>
            <a:ext cx="91440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200" b="1"/>
              <a:t>Superconducting Quantum Interference Device (SQUID) Microscopy </a:t>
            </a:r>
            <a:r>
              <a:rPr lang="en-US" altLang="en-US" sz="3200" b="1">
                <a:solidFill>
                  <a:schemeClr val="tx2"/>
                </a:solidFill>
              </a:rPr>
              <a:t>Magnetic Imaging Used to Locate Failures</a:t>
            </a:r>
          </a:p>
        </p:txBody>
      </p:sp>
      <p:sp>
        <p:nvSpPr>
          <p:cNvPr id="275459" name="Rectangle 1">
            <a:extLst>
              <a:ext uri="{FF2B5EF4-FFF2-40B4-BE49-F238E27FC236}">
                <a16:creationId xmlns:a16="http://schemas.microsoft.com/office/drawing/2014/main" id="{279BB961-250D-4A0F-92A9-618D6205DAF7}"/>
              </a:ext>
            </a:extLst>
          </p:cNvPr>
          <p:cNvSpPr>
            <a:spLocks noChangeArrowheads="1"/>
          </p:cNvSpPr>
          <p:nvPr/>
        </p:nvSpPr>
        <p:spPr bwMode="auto">
          <a:xfrm>
            <a:off x="250825" y="6075363"/>
            <a:ext cx="1183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i="1">
                <a:solidFill>
                  <a:schemeClr val="tx1"/>
                </a:solidFill>
                <a:latin typeface="Arial" panose="020B0604020202020204" pitchFamily="34" charset="0"/>
              </a:rPr>
              <a:t>Ref: Sood, Bhanu, and Michael Pecht. "Conductive filament formation in printed circuit boards: effects of reflow conditions and flame retardants." Journal of Materials Science: Materials in Electronics 22.10 (2011): 1602-1615.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0449" name="Group 5">
            <a:extLst>
              <a:ext uri="{FF2B5EF4-FFF2-40B4-BE49-F238E27FC236}">
                <a16:creationId xmlns:a16="http://schemas.microsoft.com/office/drawing/2014/main" id="{3594519A-AB7B-41BB-8399-167BA7EE2938}"/>
              </a:ext>
            </a:extLst>
          </p:cNvPr>
          <p:cNvGrpSpPr>
            <a:grpSpLocks/>
          </p:cNvGrpSpPr>
          <p:nvPr/>
        </p:nvGrpSpPr>
        <p:grpSpPr bwMode="auto">
          <a:xfrm>
            <a:off x="2836863" y="2454275"/>
            <a:ext cx="5062537" cy="958850"/>
            <a:chOff x="168" y="842"/>
            <a:chExt cx="5304" cy="838"/>
          </a:xfrm>
        </p:grpSpPr>
        <p:grpSp>
          <p:nvGrpSpPr>
            <p:cNvPr id="360466" name="Group 6">
              <a:extLst>
                <a:ext uri="{FF2B5EF4-FFF2-40B4-BE49-F238E27FC236}">
                  <a16:creationId xmlns:a16="http://schemas.microsoft.com/office/drawing/2014/main" id="{003F653E-1728-4319-AE6A-F03082BE74D0}"/>
                </a:ext>
              </a:extLst>
            </p:cNvPr>
            <p:cNvGrpSpPr>
              <a:grpSpLocks/>
            </p:cNvGrpSpPr>
            <p:nvPr/>
          </p:nvGrpSpPr>
          <p:grpSpPr bwMode="auto">
            <a:xfrm>
              <a:off x="1282" y="912"/>
              <a:ext cx="738" cy="762"/>
              <a:chOff x="1754" y="2814"/>
              <a:chExt cx="757" cy="782"/>
            </a:xfrm>
          </p:grpSpPr>
          <p:sp>
            <p:nvSpPr>
              <p:cNvPr id="360859" name="AutoShape 7">
                <a:extLst>
                  <a:ext uri="{FF2B5EF4-FFF2-40B4-BE49-F238E27FC236}">
                    <a16:creationId xmlns:a16="http://schemas.microsoft.com/office/drawing/2014/main" id="{0F230F14-9014-47FC-8694-25FE604A8DAD}"/>
                  </a:ext>
                </a:extLst>
              </p:cNvPr>
              <p:cNvSpPr>
                <a:spLocks noChangeArrowheads="1"/>
              </p:cNvSpPr>
              <p:nvPr/>
            </p:nvSpPr>
            <p:spPr bwMode="auto">
              <a:xfrm>
                <a:off x="2146" y="309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0" name="AutoShape 8">
                <a:extLst>
                  <a:ext uri="{FF2B5EF4-FFF2-40B4-BE49-F238E27FC236}">
                    <a16:creationId xmlns:a16="http://schemas.microsoft.com/office/drawing/2014/main" id="{CA630A4B-DCF7-4C08-9358-7307524697FC}"/>
                  </a:ext>
                </a:extLst>
              </p:cNvPr>
              <p:cNvSpPr>
                <a:spLocks noChangeArrowheads="1"/>
              </p:cNvSpPr>
              <p:nvPr/>
            </p:nvSpPr>
            <p:spPr bwMode="auto">
              <a:xfrm rot="-891517">
                <a:off x="2212" y="3051"/>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1" name="AutoShape 9">
                <a:extLst>
                  <a:ext uri="{FF2B5EF4-FFF2-40B4-BE49-F238E27FC236}">
                    <a16:creationId xmlns:a16="http://schemas.microsoft.com/office/drawing/2014/main" id="{64F4DEB4-1CBC-4C5A-BF39-B8205AAE526A}"/>
                  </a:ext>
                </a:extLst>
              </p:cNvPr>
              <p:cNvSpPr>
                <a:spLocks noChangeArrowheads="1"/>
              </p:cNvSpPr>
              <p:nvPr/>
            </p:nvSpPr>
            <p:spPr bwMode="auto">
              <a:xfrm>
                <a:off x="2048" y="3089"/>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2" name="AutoShape 10">
                <a:extLst>
                  <a:ext uri="{FF2B5EF4-FFF2-40B4-BE49-F238E27FC236}">
                    <a16:creationId xmlns:a16="http://schemas.microsoft.com/office/drawing/2014/main" id="{8597FAF9-AC76-489E-8CFF-B3A7009BA209}"/>
                  </a:ext>
                </a:extLst>
              </p:cNvPr>
              <p:cNvSpPr>
                <a:spLocks noChangeArrowheads="1"/>
              </p:cNvSpPr>
              <p:nvPr/>
            </p:nvSpPr>
            <p:spPr bwMode="auto">
              <a:xfrm flipV="1">
                <a:off x="2096" y="302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3" name="AutoShape 11">
                <a:extLst>
                  <a:ext uri="{FF2B5EF4-FFF2-40B4-BE49-F238E27FC236}">
                    <a16:creationId xmlns:a16="http://schemas.microsoft.com/office/drawing/2014/main" id="{C6BA5A9E-5533-4680-95EB-9B1C5F3CE3DF}"/>
                  </a:ext>
                </a:extLst>
              </p:cNvPr>
              <p:cNvSpPr>
                <a:spLocks noChangeArrowheads="1"/>
              </p:cNvSpPr>
              <p:nvPr/>
            </p:nvSpPr>
            <p:spPr bwMode="auto">
              <a:xfrm>
                <a:off x="2069" y="281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4" name="AutoShape 12">
                <a:extLst>
                  <a:ext uri="{FF2B5EF4-FFF2-40B4-BE49-F238E27FC236}">
                    <a16:creationId xmlns:a16="http://schemas.microsoft.com/office/drawing/2014/main" id="{FDE18A1D-C275-4494-AB7D-63678D226226}"/>
                  </a:ext>
                </a:extLst>
              </p:cNvPr>
              <p:cNvSpPr>
                <a:spLocks noChangeArrowheads="1"/>
              </p:cNvSpPr>
              <p:nvPr/>
            </p:nvSpPr>
            <p:spPr bwMode="auto">
              <a:xfrm rot="2402544">
                <a:off x="2150" y="285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5" name="AutoShape 13">
                <a:extLst>
                  <a:ext uri="{FF2B5EF4-FFF2-40B4-BE49-F238E27FC236}">
                    <a16:creationId xmlns:a16="http://schemas.microsoft.com/office/drawing/2014/main" id="{A2C6466C-AB89-493A-9DD2-10B608723802}"/>
                  </a:ext>
                </a:extLst>
              </p:cNvPr>
              <p:cNvSpPr>
                <a:spLocks noChangeArrowheads="1"/>
              </p:cNvSpPr>
              <p:nvPr/>
            </p:nvSpPr>
            <p:spPr bwMode="auto">
              <a:xfrm rot="6674623">
                <a:off x="1986" y="2894"/>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6" name="AutoShape 14">
                <a:extLst>
                  <a:ext uri="{FF2B5EF4-FFF2-40B4-BE49-F238E27FC236}">
                    <a16:creationId xmlns:a16="http://schemas.microsoft.com/office/drawing/2014/main" id="{F85A8265-BA97-418A-90CB-40B66CC1429B}"/>
                  </a:ext>
                </a:extLst>
              </p:cNvPr>
              <p:cNvSpPr>
                <a:spLocks noChangeArrowheads="1"/>
              </p:cNvSpPr>
              <p:nvPr/>
            </p:nvSpPr>
            <p:spPr bwMode="auto">
              <a:xfrm rot="207675">
                <a:off x="2013" y="298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7" name="AutoShape 15">
                <a:extLst>
                  <a:ext uri="{FF2B5EF4-FFF2-40B4-BE49-F238E27FC236}">
                    <a16:creationId xmlns:a16="http://schemas.microsoft.com/office/drawing/2014/main" id="{1158D0A8-F457-4B89-8941-A9C565ABB142}"/>
                  </a:ext>
                </a:extLst>
              </p:cNvPr>
              <p:cNvSpPr>
                <a:spLocks noChangeArrowheads="1"/>
              </p:cNvSpPr>
              <p:nvPr/>
            </p:nvSpPr>
            <p:spPr bwMode="auto">
              <a:xfrm>
                <a:off x="2099" y="2922"/>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8" name="AutoShape 16">
                <a:extLst>
                  <a:ext uri="{FF2B5EF4-FFF2-40B4-BE49-F238E27FC236}">
                    <a16:creationId xmlns:a16="http://schemas.microsoft.com/office/drawing/2014/main" id="{7ABE3329-60EB-4455-875B-9217D93465FF}"/>
                  </a:ext>
                </a:extLst>
              </p:cNvPr>
              <p:cNvSpPr>
                <a:spLocks noChangeArrowheads="1"/>
              </p:cNvSpPr>
              <p:nvPr/>
            </p:nvSpPr>
            <p:spPr bwMode="auto">
              <a:xfrm rot="17355976" flipV="1">
                <a:off x="2185" y="2968"/>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69" name="AutoShape 17">
                <a:extLst>
                  <a:ext uri="{FF2B5EF4-FFF2-40B4-BE49-F238E27FC236}">
                    <a16:creationId xmlns:a16="http://schemas.microsoft.com/office/drawing/2014/main" id="{AD9E4454-DE95-4598-BB9C-E81C5E4CA324}"/>
                  </a:ext>
                </a:extLst>
              </p:cNvPr>
              <p:cNvSpPr>
                <a:spLocks noChangeArrowheads="1"/>
              </p:cNvSpPr>
              <p:nvPr/>
            </p:nvSpPr>
            <p:spPr bwMode="auto">
              <a:xfrm>
                <a:off x="1911" y="3205"/>
                <a:ext cx="102" cy="102"/>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0" name="AutoShape 18">
                <a:extLst>
                  <a:ext uri="{FF2B5EF4-FFF2-40B4-BE49-F238E27FC236}">
                    <a16:creationId xmlns:a16="http://schemas.microsoft.com/office/drawing/2014/main" id="{7AF01B20-C777-428C-A448-DD60F99DEE26}"/>
                  </a:ext>
                </a:extLst>
              </p:cNvPr>
              <p:cNvSpPr>
                <a:spLocks noChangeArrowheads="1"/>
              </p:cNvSpPr>
              <p:nvPr/>
            </p:nvSpPr>
            <p:spPr bwMode="auto">
              <a:xfrm rot="-891517">
                <a:off x="1977" y="3166"/>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1" name="AutoShape 19">
                <a:extLst>
                  <a:ext uri="{FF2B5EF4-FFF2-40B4-BE49-F238E27FC236}">
                    <a16:creationId xmlns:a16="http://schemas.microsoft.com/office/drawing/2014/main" id="{5A0AFFBC-7316-4189-A182-F83CB7ED4BFB}"/>
                  </a:ext>
                </a:extLst>
              </p:cNvPr>
              <p:cNvSpPr>
                <a:spLocks noChangeArrowheads="1"/>
              </p:cNvSpPr>
              <p:nvPr/>
            </p:nvSpPr>
            <p:spPr bwMode="auto">
              <a:xfrm>
                <a:off x="1813" y="320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2" name="AutoShape 20">
                <a:extLst>
                  <a:ext uri="{FF2B5EF4-FFF2-40B4-BE49-F238E27FC236}">
                    <a16:creationId xmlns:a16="http://schemas.microsoft.com/office/drawing/2014/main" id="{0F8E43C4-C66F-4F20-9814-BB6B2946CBD2}"/>
                  </a:ext>
                </a:extLst>
              </p:cNvPr>
              <p:cNvSpPr>
                <a:spLocks noChangeArrowheads="1"/>
              </p:cNvSpPr>
              <p:nvPr/>
            </p:nvSpPr>
            <p:spPr bwMode="auto">
              <a:xfrm flipV="1">
                <a:off x="1861" y="314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3" name="AutoShape 21">
                <a:extLst>
                  <a:ext uri="{FF2B5EF4-FFF2-40B4-BE49-F238E27FC236}">
                    <a16:creationId xmlns:a16="http://schemas.microsoft.com/office/drawing/2014/main" id="{85A6343C-4427-4A3A-9AF7-BAF90A6D9EDF}"/>
                  </a:ext>
                </a:extLst>
              </p:cNvPr>
              <p:cNvSpPr>
                <a:spLocks noChangeArrowheads="1"/>
              </p:cNvSpPr>
              <p:nvPr/>
            </p:nvSpPr>
            <p:spPr bwMode="auto">
              <a:xfrm>
                <a:off x="1834" y="2929"/>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4" name="AutoShape 22">
                <a:extLst>
                  <a:ext uri="{FF2B5EF4-FFF2-40B4-BE49-F238E27FC236}">
                    <a16:creationId xmlns:a16="http://schemas.microsoft.com/office/drawing/2014/main" id="{7A783B12-3624-4392-98B7-563CCA9AD997}"/>
                  </a:ext>
                </a:extLst>
              </p:cNvPr>
              <p:cNvSpPr>
                <a:spLocks noChangeArrowheads="1"/>
              </p:cNvSpPr>
              <p:nvPr/>
            </p:nvSpPr>
            <p:spPr bwMode="auto">
              <a:xfrm rot="2402544">
                <a:off x="1915" y="2965"/>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5" name="AutoShape 23">
                <a:extLst>
                  <a:ext uri="{FF2B5EF4-FFF2-40B4-BE49-F238E27FC236}">
                    <a16:creationId xmlns:a16="http://schemas.microsoft.com/office/drawing/2014/main" id="{903E5412-519D-42D9-A154-323EE1F19EC9}"/>
                  </a:ext>
                </a:extLst>
              </p:cNvPr>
              <p:cNvSpPr>
                <a:spLocks noChangeArrowheads="1"/>
              </p:cNvSpPr>
              <p:nvPr/>
            </p:nvSpPr>
            <p:spPr bwMode="auto">
              <a:xfrm rot="6674623">
                <a:off x="1751" y="3009"/>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6" name="AutoShape 24">
                <a:extLst>
                  <a:ext uri="{FF2B5EF4-FFF2-40B4-BE49-F238E27FC236}">
                    <a16:creationId xmlns:a16="http://schemas.microsoft.com/office/drawing/2014/main" id="{49663D94-AA27-4515-A63D-D4D10C632F64}"/>
                  </a:ext>
                </a:extLst>
              </p:cNvPr>
              <p:cNvSpPr>
                <a:spLocks noChangeArrowheads="1"/>
              </p:cNvSpPr>
              <p:nvPr/>
            </p:nvSpPr>
            <p:spPr bwMode="auto">
              <a:xfrm rot="207675">
                <a:off x="1778" y="310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7" name="AutoShape 25">
                <a:extLst>
                  <a:ext uri="{FF2B5EF4-FFF2-40B4-BE49-F238E27FC236}">
                    <a16:creationId xmlns:a16="http://schemas.microsoft.com/office/drawing/2014/main" id="{B8EED180-6B31-4F8B-B40F-C3CE82C9B693}"/>
                  </a:ext>
                </a:extLst>
              </p:cNvPr>
              <p:cNvSpPr>
                <a:spLocks noChangeArrowheads="1"/>
              </p:cNvSpPr>
              <p:nvPr/>
            </p:nvSpPr>
            <p:spPr bwMode="auto">
              <a:xfrm>
                <a:off x="1864" y="3037"/>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8" name="AutoShape 26">
                <a:extLst>
                  <a:ext uri="{FF2B5EF4-FFF2-40B4-BE49-F238E27FC236}">
                    <a16:creationId xmlns:a16="http://schemas.microsoft.com/office/drawing/2014/main" id="{A7EB166B-CD0D-40A8-8E0F-B187021102A9}"/>
                  </a:ext>
                </a:extLst>
              </p:cNvPr>
              <p:cNvSpPr>
                <a:spLocks noChangeArrowheads="1"/>
              </p:cNvSpPr>
              <p:nvPr/>
            </p:nvSpPr>
            <p:spPr bwMode="auto">
              <a:xfrm rot="17355976" flipV="1">
                <a:off x="1950" y="3083"/>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79" name="AutoShape 27">
                <a:extLst>
                  <a:ext uri="{FF2B5EF4-FFF2-40B4-BE49-F238E27FC236}">
                    <a16:creationId xmlns:a16="http://schemas.microsoft.com/office/drawing/2014/main" id="{5677BA3B-B066-4DBF-89F5-6E00153802CC}"/>
                  </a:ext>
                </a:extLst>
              </p:cNvPr>
              <p:cNvSpPr>
                <a:spLocks noChangeArrowheads="1"/>
              </p:cNvSpPr>
              <p:nvPr/>
            </p:nvSpPr>
            <p:spPr bwMode="auto">
              <a:xfrm>
                <a:off x="2076" y="349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0" name="AutoShape 28">
                <a:extLst>
                  <a:ext uri="{FF2B5EF4-FFF2-40B4-BE49-F238E27FC236}">
                    <a16:creationId xmlns:a16="http://schemas.microsoft.com/office/drawing/2014/main" id="{A3B8495F-FF26-4568-9480-DC3F986BFE57}"/>
                  </a:ext>
                </a:extLst>
              </p:cNvPr>
              <p:cNvSpPr>
                <a:spLocks noChangeArrowheads="1"/>
              </p:cNvSpPr>
              <p:nvPr/>
            </p:nvSpPr>
            <p:spPr bwMode="auto">
              <a:xfrm rot="-891517">
                <a:off x="2138" y="3460"/>
                <a:ext cx="95" cy="74"/>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1" name="AutoShape 29">
                <a:extLst>
                  <a:ext uri="{FF2B5EF4-FFF2-40B4-BE49-F238E27FC236}">
                    <a16:creationId xmlns:a16="http://schemas.microsoft.com/office/drawing/2014/main" id="{5910FE1F-8E8F-4C84-88FD-83E36B6361F7}"/>
                  </a:ext>
                </a:extLst>
              </p:cNvPr>
              <p:cNvSpPr>
                <a:spLocks noChangeArrowheads="1"/>
              </p:cNvSpPr>
              <p:nvPr/>
            </p:nvSpPr>
            <p:spPr bwMode="auto">
              <a:xfrm>
                <a:off x="1986" y="3497"/>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2" name="AutoShape 30">
                <a:extLst>
                  <a:ext uri="{FF2B5EF4-FFF2-40B4-BE49-F238E27FC236}">
                    <a16:creationId xmlns:a16="http://schemas.microsoft.com/office/drawing/2014/main" id="{E3C587BB-8137-4B0D-BD63-BDAC93C66DA0}"/>
                  </a:ext>
                </a:extLst>
              </p:cNvPr>
              <p:cNvSpPr>
                <a:spLocks noChangeArrowheads="1"/>
              </p:cNvSpPr>
              <p:nvPr/>
            </p:nvSpPr>
            <p:spPr bwMode="auto">
              <a:xfrm flipV="1">
                <a:off x="2030" y="343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3" name="AutoShape 31">
                <a:extLst>
                  <a:ext uri="{FF2B5EF4-FFF2-40B4-BE49-F238E27FC236}">
                    <a16:creationId xmlns:a16="http://schemas.microsoft.com/office/drawing/2014/main" id="{816239D7-00F8-49EC-BC67-A5816FF51603}"/>
                  </a:ext>
                </a:extLst>
              </p:cNvPr>
              <p:cNvSpPr>
                <a:spLocks noChangeArrowheads="1"/>
              </p:cNvSpPr>
              <p:nvPr/>
            </p:nvSpPr>
            <p:spPr bwMode="auto">
              <a:xfrm>
                <a:off x="2005" y="3232"/>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4" name="AutoShape 32">
                <a:extLst>
                  <a:ext uri="{FF2B5EF4-FFF2-40B4-BE49-F238E27FC236}">
                    <a16:creationId xmlns:a16="http://schemas.microsoft.com/office/drawing/2014/main" id="{15395C96-6990-41B2-8D28-B9071D530A93}"/>
                  </a:ext>
                </a:extLst>
              </p:cNvPr>
              <p:cNvSpPr>
                <a:spLocks noChangeArrowheads="1"/>
              </p:cNvSpPr>
              <p:nvPr/>
            </p:nvSpPr>
            <p:spPr bwMode="auto">
              <a:xfrm rot="2402544">
                <a:off x="2080" y="3267"/>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5" name="AutoShape 33">
                <a:extLst>
                  <a:ext uri="{FF2B5EF4-FFF2-40B4-BE49-F238E27FC236}">
                    <a16:creationId xmlns:a16="http://schemas.microsoft.com/office/drawing/2014/main" id="{70B2E046-ADAB-4BEE-9CCC-62E78F31F825}"/>
                  </a:ext>
                </a:extLst>
              </p:cNvPr>
              <p:cNvSpPr>
                <a:spLocks noChangeArrowheads="1"/>
              </p:cNvSpPr>
              <p:nvPr/>
            </p:nvSpPr>
            <p:spPr bwMode="auto">
              <a:xfrm rot="6674623">
                <a:off x="1926" y="3311"/>
                <a:ext cx="117" cy="10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6" name="AutoShape 34">
                <a:extLst>
                  <a:ext uri="{FF2B5EF4-FFF2-40B4-BE49-F238E27FC236}">
                    <a16:creationId xmlns:a16="http://schemas.microsoft.com/office/drawing/2014/main" id="{76DCCDCD-903A-48B0-A9D5-1CA681573EED}"/>
                  </a:ext>
                </a:extLst>
              </p:cNvPr>
              <p:cNvSpPr>
                <a:spLocks noChangeArrowheads="1"/>
              </p:cNvSpPr>
              <p:nvPr/>
            </p:nvSpPr>
            <p:spPr bwMode="auto">
              <a:xfrm rot="207675">
                <a:off x="1953" y="3400"/>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7" name="AutoShape 35">
                <a:extLst>
                  <a:ext uri="{FF2B5EF4-FFF2-40B4-BE49-F238E27FC236}">
                    <a16:creationId xmlns:a16="http://schemas.microsoft.com/office/drawing/2014/main" id="{AAA332AC-CB0F-40A0-9CD0-EF1A65EB7FFD}"/>
                  </a:ext>
                </a:extLst>
              </p:cNvPr>
              <p:cNvSpPr>
                <a:spLocks noChangeArrowheads="1"/>
              </p:cNvSpPr>
              <p:nvPr/>
            </p:nvSpPr>
            <p:spPr bwMode="auto">
              <a:xfrm>
                <a:off x="2033" y="3336"/>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8" name="AutoShape 36">
                <a:extLst>
                  <a:ext uri="{FF2B5EF4-FFF2-40B4-BE49-F238E27FC236}">
                    <a16:creationId xmlns:a16="http://schemas.microsoft.com/office/drawing/2014/main" id="{06615456-7B60-4B9B-9A66-9350E099A455}"/>
                  </a:ext>
                </a:extLst>
              </p:cNvPr>
              <p:cNvSpPr>
                <a:spLocks noChangeArrowheads="1"/>
              </p:cNvSpPr>
              <p:nvPr/>
            </p:nvSpPr>
            <p:spPr bwMode="auto">
              <a:xfrm rot="17355976" flipV="1">
                <a:off x="2111" y="3382"/>
                <a:ext cx="101"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89" name="AutoShape 37">
                <a:extLst>
                  <a:ext uri="{FF2B5EF4-FFF2-40B4-BE49-F238E27FC236}">
                    <a16:creationId xmlns:a16="http://schemas.microsoft.com/office/drawing/2014/main" id="{FF1C8A4E-3A1D-4188-9017-0CC146E10411}"/>
                  </a:ext>
                </a:extLst>
              </p:cNvPr>
              <p:cNvSpPr>
                <a:spLocks noChangeArrowheads="1"/>
              </p:cNvSpPr>
              <p:nvPr/>
            </p:nvSpPr>
            <p:spPr bwMode="auto">
              <a:xfrm>
                <a:off x="2307" y="3383"/>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0" name="AutoShape 38">
                <a:extLst>
                  <a:ext uri="{FF2B5EF4-FFF2-40B4-BE49-F238E27FC236}">
                    <a16:creationId xmlns:a16="http://schemas.microsoft.com/office/drawing/2014/main" id="{8431CD8E-BF1E-4845-AE60-19342C2EE070}"/>
                  </a:ext>
                </a:extLst>
              </p:cNvPr>
              <p:cNvSpPr>
                <a:spLocks noChangeArrowheads="1"/>
              </p:cNvSpPr>
              <p:nvPr/>
            </p:nvSpPr>
            <p:spPr bwMode="auto">
              <a:xfrm rot="-891517">
                <a:off x="2370" y="3346"/>
                <a:ext cx="99" cy="7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1" name="AutoShape 39">
                <a:extLst>
                  <a:ext uri="{FF2B5EF4-FFF2-40B4-BE49-F238E27FC236}">
                    <a16:creationId xmlns:a16="http://schemas.microsoft.com/office/drawing/2014/main" id="{C9C2616A-778B-442F-B5AC-8B15C9450492}"/>
                  </a:ext>
                </a:extLst>
              </p:cNvPr>
              <p:cNvSpPr>
                <a:spLocks noChangeArrowheads="1"/>
              </p:cNvSpPr>
              <p:nvPr/>
            </p:nvSpPr>
            <p:spPr bwMode="auto">
              <a:xfrm>
                <a:off x="2213" y="3382"/>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2" name="AutoShape 40">
                <a:extLst>
                  <a:ext uri="{FF2B5EF4-FFF2-40B4-BE49-F238E27FC236}">
                    <a16:creationId xmlns:a16="http://schemas.microsoft.com/office/drawing/2014/main" id="{59A727A2-CECA-42BF-A033-F3B1341B3F72}"/>
                  </a:ext>
                </a:extLst>
              </p:cNvPr>
              <p:cNvSpPr>
                <a:spLocks noChangeArrowheads="1"/>
              </p:cNvSpPr>
              <p:nvPr/>
            </p:nvSpPr>
            <p:spPr bwMode="auto">
              <a:xfrm flipV="1">
                <a:off x="2259" y="3324"/>
                <a:ext cx="98" cy="9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3" name="AutoShape 41">
                <a:extLst>
                  <a:ext uri="{FF2B5EF4-FFF2-40B4-BE49-F238E27FC236}">
                    <a16:creationId xmlns:a16="http://schemas.microsoft.com/office/drawing/2014/main" id="{AF934A0F-2415-4865-9B61-FE95AC7208D2}"/>
                  </a:ext>
                </a:extLst>
              </p:cNvPr>
              <p:cNvSpPr>
                <a:spLocks noChangeArrowheads="1"/>
              </p:cNvSpPr>
              <p:nvPr/>
            </p:nvSpPr>
            <p:spPr bwMode="auto">
              <a:xfrm>
                <a:off x="2234" y="3118"/>
                <a:ext cx="97"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4" name="AutoShape 42">
                <a:extLst>
                  <a:ext uri="{FF2B5EF4-FFF2-40B4-BE49-F238E27FC236}">
                    <a16:creationId xmlns:a16="http://schemas.microsoft.com/office/drawing/2014/main" id="{64BA100F-63C5-4E81-A8F0-A450DF75EDB2}"/>
                  </a:ext>
                </a:extLst>
              </p:cNvPr>
              <p:cNvSpPr>
                <a:spLocks noChangeArrowheads="1"/>
              </p:cNvSpPr>
              <p:nvPr/>
            </p:nvSpPr>
            <p:spPr bwMode="auto">
              <a:xfrm rot="2402544">
                <a:off x="2311" y="3153"/>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5" name="AutoShape 43">
                <a:extLst>
                  <a:ext uri="{FF2B5EF4-FFF2-40B4-BE49-F238E27FC236}">
                    <a16:creationId xmlns:a16="http://schemas.microsoft.com/office/drawing/2014/main" id="{C763828F-F9C0-43D8-B4E0-8833167F57FC}"/>
                  </a:ext>
                </a:extLst>
              </p:cNvPr>
              <p:cNvSpPr>
                <a:spLocks noChangeArrowheads="1"/>
              </p:cNvSpPr>
              <p:nvPr/>
            </p:nvSpPr>
            <p:spPr bwMode="auto">
              <a:xfrm rot="6674623">
                <a:off x="2155" y="3194"/>
                <a:ext cx="116" cy="11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6" name="AutoShape 44">
                <a:extLst>
                  <a:ext uri="{FF2B5EF4-FFF2-40B4-BE49-F238E27FC236}">
                    <a16:creationId xmlns:a16="http://schemas.microsoft.com/office/drawing/2014/main" id="{D3E8E9F5-EB6D-481B-A126-0523CF2E304E}"/>
                  </a:ext>
                </a:extLst>
              </p:cNvPr>
              <p:cNvSpPr>
                <a:spLocks noChangeArrowheads="1"/>
              </p:cNvSpPr>
              <p:nvPr/>
            </p:nvSpPr>
            <p:spPr bwMode="auto">
              <a:xfrm rot="207675">
                <a:off x="2180" y="3285"/>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7" name="AutoShape 45">
                <a:extLst>
                  <a:ext uri="{FF2B5EF4-FFF2-40B4-BE49-F238E27FC236}">
                    <a16:creationId xmlns:a16="http://schemas.microsoft.com/office/drawing/2014/main" id="{0CF59BB4-FBED-4777-B8AF-4C5585CFBD03}"/>
                  </a:ext>
                </a:extLst>
              </p:cNvPr>
              <p:cNvSpPr>
                <a:spLocks noChangeArrowheads="1"/>
              </p:cNvSpPr>
              <p:nvPr/>
            </p:nvSpPr>
            <p:spPr bwMode="auto">
              <a:xfrm>
                <a:off x="2262" y="3222"/>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8" name="AutoShape 46">
                <a:extLst>
                  <a:ext uri="{FF2B5EF4-FFF2-40B4-BE49-F238E27FC236}">
                    <a16:creationId xmlns:a16="http://schemas.microsoft.com/office/drawing/2014/main" id="{A64A5EE9-B792-44E0-AF93-30601CC98193}"/>
                  </a:ext>
                </a:extLst>
              </p:cNvPr>
              <p:cNvSpPr>
                <a:spLocks noChangeArrowheads="1"/>
              </p:cNvSpPr>
              <p:nvPr/>
            </p:nvSpPr>
            <p:spPr bwMode="auto">
              <a:xfrm rot="17355976" flipV="1">
                <a:off x="2344" y="3266"/>
                <a:ext cx="101"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99" name="AutoShape 47">
                <a:extLst>
                  <a:ext uri="{FF2B5EF4-FFF2-40B4-BE49-F238E27FC236}">
                    <a16:creationId xmlns:a16="http://schemas.microsoft.com/office/drawing/2014/main" id="{E48A06FF-4B21-4324-8881-F3241EB9230D}"/>
                  </a:ext>
                </a:extLst>
              </p:cNvPr>
              <p:cNvSpPr>
                <a:spLocks noChangeArrowheads="1"/>
              </p:cNvSpPr>
              <p:nvPr/>
            </p:nvSpPr>
            <p:spPr bwMode="auto">
              <a:xfrm>
                <a:off x="2097" y="3189"/>
                <a:ext cx="58"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0" name="AutoShape 48">
                <a:extLst>
                  <a:ext uri="{FF2B5EF4-FFF2-40B4-BE49-F238E27FC236}">
                    <a16:creationId xmlns:a16="http://schemas.microsoft.com/office/drawing/2014/main" id="{B38BB229-801F-455E-8F85-CB4D6C8B7226}"/>
                  </a:ext>
                </a:extLst>
              </p:cNvPr>
              <p:cNvSpPr>
                <a:spLocks noChangeArrowheads="1"/>
              </p:cNvSpPr>
              <p:nvPr/>
            </p:nvSpPr>
            <p:spPr bwMode="auto">
              <a:xfrm rot="503451">
                <a:off x="2368" y="3073"/>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1" name="AutoShape 49">
                <a:extLst>
                  <a:ext uri="{FF2B5EF4-FFF2-40B4-BE49-F238E27FC236}">
                    <a16:creationId xmlns:a16="http://schemas.microsoft.com/office/drawing/2014/main" id="{A0F61062-F1AC-407B-92C4-C8DC23C5553A}"/>
                  </a:ext>
                </a:extLst>
              </p:cNvPr>
              <p:cNvSpPr>
                <a:spLocks noChangeArrowheads="1"/>
              </p:cNvSpPr>
              <p:nvPr/>
            </p:nvSpPr>
            <p:spPr bwMode="auto">
              <a:xfrm rot="-388065">
                <a:off x="2428" y="3051"/>
                <a:ext cx="83" cy="6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2" name="AutoShape 50">
                <a:extLst>
                  <a:ext uri="{FF2B5EF4-FFF2-40B4-BE49-F238E27FC236}">
                    <a16:creationId xmlns:a16="http://schemas.microsoft.com/office/drawing/2014/main" id="{F953B6DC-4DC9-4DE9-A4C5-9F1CB67BBF22}"/>
                  </a:ext>
                </a:extLst>
              </p:cNvPr>
              <p:cNvSpPr>
                <a:spLocks noChangeArrowheads="1"/>
              </p:cNvSpPr>
              <p:nvPr/>
            </p:nvSpPr>
            <p:spPr bwMode="auto">
              <a:xfrm rot="503451">
                <a:off x="2290" y="306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3" name="AutoShape 51">
                <a:extLst>
                  <a:ext uri="{FF2B5EF4-FFF2-40B4-BE49-F238E27FC236}">
                    <a16:creationId xmlns:a16="http://schemas.microsoft.com/office/drawing/2014/main" id="{C0C5EE3F-80DA-4CB9-98C5-9A6D416A6422}"/>
                  </a:ext>
                </a:extLst>
              </p:cNvPr>
              <p:cNvSpPr>
                <a:spLocks noChangeArrowheads="1"/>
              </p:cNvSpPr>
              <p:nvPr/>
            </p:nvSpPr>
            <p:spPr bwMode="auto">
              <a:xfrm rot="503451" flipV="1">
                <a:off x="2336" y="3019"/>
                <a:ext cx="82" cy="7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4" name="AutoShape 52">
                <a:extLst>
                  <a:ext uri="{FF2B5EF4-FFF2-40B4-BE49-F238E27FC236}">
                    <a16:creationId xmlns:a16="http://schemas.microsoft.com/office/drawing/2014/main" id="{25EDBA7C-87E7-463A-855E-B4E8EA030180}"/>
                  </a:ext>
                </a:extLst>
              </p:cNvPr>
              <p:cNvSpPr>
                <a:spLocks noChangeArrowheads="1"/>
              </p:cNvSpPr>
              <p:nvPr/>
            </p:nvSpPr>
            <p:spPr bwMode="auto">
              <a:xfrm rot="503451">
                <a:off x="2339" y="285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5" name="AutoShape 53">
                <a:extLst>
                  <a:ext uri="{FF2B5EF4-FFF2-40B4-BE49-F238E27FC236}">
                    <a16:creationId xmlns:a16="http://schemas.microsoft.com/office/drawing/2014/main" id="{00C4F952-228E-4F1A-AEE3-AD7B945F178D}"/>
                  </a:ext>
                </a:extLst>
              </p:cNvPr>
              <p:cNvSpPr>
                <a:spLocks noChangeArrowheads="1"/>
              </p:cNvSpPr>
              <p:nvPr/>
            </p:nvSpPr>
            <p:spPr bwMode="auto">
              <a:xfrm rot="2905995">
                <a:off x="2399" y="2887"/>
                <a:ext cx="83"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6" name="AutoShape 54">
                <a:extLst>
                  <a:ext uri="{FF2B5EF4-FFF2-40B4-BE49-F238E27FC236}">
                    <a16:creationId xmlns:a16="http://schemas.microsoft.com/office/drawing/2014/main" id="{01894A84-AA96-459B-A87E-421D82E526FF}"/>
                  </a:ext>
                </a:extLst>
              </p:cNvPr>
              <p:cNvSpPr>
                <a:spLocks noChangeArrowheads="1"/>
              </p:cNvSpPr>
              <p:nvPr/>
            </p:nvSpPr>
            <p:spPr bwMode="auto">
              <a:xfrm rot="7178074">
                <a:off x="2263" y="2902"/>
                <a:ext cx="95" cy="9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7" name="AutoShape 55">
                <a:extLst>
                  <a:ext uri="{FF2B5EF4-FFF2-40B4-BE49-F238E27FC236}">
                    <a16:creationId xmlns:a16="http://schemas.microsoft.com/office/drawing/2014/main" id="{111B4555-0709-4692-B5F1-538E3347DCAB}"/>
                  </a:ext>
                </a:extLst>
              </p:cNvPr>
              <p:cNvSpPr>
                <a:spLocks noChangeArrowheads="1"/>
              </p:cNvSpPr>
              <p:nvPr/>
            </p:nvSpPr>
            <p:spPr bwMode="auto">
              <a:xfrm rot="711126">
                <a:off x="2273" y="2978"/>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8" name="AutoShape 56">
                <a:extLst>
                  <a:ext uri="{FF2B5EF4-FFF2-40B4-BE49-F238E27FC236}">
                    <a16:creationId xmlns:a16="http://schemas.microsoft.com/office/drawing/2014/main" id="{2366FE9C-7E2C-4138-8301-7439723A0509}"/>
                  </a:ext>
                </a:extLst>
              </p:cNvPr>
              <p:cNvSpPr>
                <a:spLocks noChangeArrowheads="1"/>
              </p:cNvSpPr>
              <p:nvPr/>
            </p:nvSpPr>
            <p:spPr bwMode="auto">
              <a:xfrm rot="503451">
                <a:off x="2350" y="2938"/>
                <a:ext cx="83" cy="79"/>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909" name="AutoShape 57">
                <a:extLst>
                  <a:ext uri="{FF2B5EF4-FFF2-40B4-BE49-F238E27FC236}">
                    <a16:creationId xmlns:a16="http://schemas.microsoft.com/office/drawing/2014/main" id="{387CB5CF-3805-40C0-840F-1C0A1F80365D}"/>
                  </a:ext>
                </a:extLst>
              </p:cNvPr>
              <p:cNvSpPr>
                <a:spLocks noChangeArrowheads="1"/>
              </p:cNvSpPr>
              <p:nvPr/>
            </p:nvSpPr>
            <p:spPr bwMode="auto">
              <a:xfrm rot="17859427" flipV="1">
                <a:off x="2417" y="2981"/>
                <a:ext cx="82" cy="7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grpSp>
        <p:grpSp>
          <p:nvGrpSpPr>
            <p:cNvPr id="360467" name="Group 58">
              <a:extLst>
                <a:ext uri="{FF2B5EF4-FFF2-40B4-BE49-F238E27FC236}">
                  <a16:creationId xmlns:a16="http://schemas.microsoft.com/office/drawing/2014/main" id="{1F40BCDA-3BB4-4A66-AE0C-F6EA1DA353F9}"/>
                </a:ext>
              </a:extLst>
            </p:cNvPr>
            <p:cNvGrpSpPr>
              <a:grpSpLocks/>
            </p:cNvGrpSpPr>
            <p:nvPr/>
          </p:nvGrpSpPr>
          <p:grpSpPr bwMode="auto">
            <a:xfrm>
              <a:off x="168" y="942"/>
              <a:ext cx="746" cy="722"/>
              <a:chOff x="603" y="863"/>
              <a:chExt cx="1268" cy="1227"/>
            </a:xfrm>
          </p:grpSpPr>
          <p:grpSp>
            <p:nvGrpSpPr>
              <p:cNvPr id="360703" name="Group 59">
                <a:extLst>
                  <a:ext uri="{FF2B5EF4-FFF2-40B4-BE49-F238E27FC236}">
                    <a16:creationId xmlns:a16="http://schemas.microsoft.com/office/drawing/2014/main" id="{5ADE7BE3-CE2C-4DB4-8290-F88A8F9BE6D1}"/>
                  </a:ext>
                </a:extLst>
              </p:cNvPr>
              <p:cNvGrpSpPr>
                <a:grpSpLocks/>
              </p:cNvGrpSpPr>
              <p:nvPr/>
            </p:nvGrpSpPr>
            <p:grpSpPr bwMode="auto">
              <a:xfrm>
                <a:off x="1058" y="863"/>
                <a:ext cx="661" cy="683"/>
                <a:chOff x="714" y="1124"/>
                <a:chExt cx="757" cy="782"/>
              </a:xfrm>
            </p:grpSpPr>
            <p:sp>
              <p:nvSpPr>
                <p:cNvPr id="360808" name="AutoShape 60">
                  <a:extLst>
                    <a:ext uri="{FF2B5EF4-FFF2-40B4-BE49-F238E27FC236}">
                      <a16:creationId xmlns:a16="http://schemas.microsoft.com/office/drawing/2014/main" id="{DD9C9E87-F100-4720-9D9A-1F7455C16A7D}"/>
                    </a:ext>
                  </a:extLst>
                </p:cNvPr>
                <p:cNvSpPr>
                  <a:spLocks noChangeArrowheads="1"/>
                </p:cNvSpPr>
                <p:nvPr/>
              </p:nvSpPr>
              <p:spPr bwMode="auto">
                <a:xfrm>
                  <a:off x="1106" y="140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9" name="AutoShape 61">
                  <a:extLst>
                    <a:ext uri="{FF2B5EF4-FFF2-40B4-BE49-F238E27FC236}">
                      <a16:creationId xmlns:a16="http://schemas.microsoft.com/office/drawing/2014/main" id="{4E37B11A-065B-4A54-989C-EA079042AE86}"/>
                    </a:ext>
                  </a:extLst>
                </p:cNvPr>
                <p:cNvSpPr>
                  <a:spLocks noChangeArrowheads="1"/>
                </p:cNvSpPr>
                <p:nvPr/>
              </p:nvSpPr>
              <p:spPr bwMode="auto">
                <a:xfrm rot="-891517">
                  <a:off x="1172" y="1361"/>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0" name="AutoShape 62">
                  <a:extLst>
                    <a:ext uri="{FF2B5EF4-FFF2-40B4-BE49-F238E27FC236}">
                      <a16:creationId xmlns:a16="http://schemas.microsoft.com/office/drawing/2014/main" id="{FA2FA3FD-8EBA-4F1D-84FD-DCCCB35FFDD2}"/>
                    </a:ext>
                  </a:extLst>
                </p:cNvPr>
                <p:cNvSpPr>
                  <a:spLocks noChangeArrowheads="1"/>
                </p:cNvSpPr>
                <p:nvPr/>
              </p:nvSpPr>
              <p:spPr bwMode="auto">
                <a:xfrm>
                  <a:off x="1008" y="1399"/>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1" name="AutoShape 63">
                  <a:extLst>
                    <a:ext uri="{FF2B5EF4-FFF2-40B4-BE49-F238E27FC236}">
                      <a16:creationId xmlns:a16="http://schemas.microsoft.com/office/drawing/2014/main" id="{AEFEBD9A-7C97-436D-AA52-AA2B9E2F735C}"/>
                    </a:ext>
                  </a:extLst>
                </p:cNvPr>
                <p:cNvSpPr>
                  <a:spLocks noChangeArrowheads="1"/>
                </p:cNvSpPr>
                <p:nvPr/>
              </p:nvSpPr>
              <p:spPr bwMode="auto">
                <a:xfrm flipV="1">
                  <a:off x="1056" y="133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2" name="AutoShape 64">
                  <a:extLst>
                    <a:ext uri="{FF2B5EF4-FFF2-40B4-BE49-F238E27FC236}">
                      <a16:creationId xmlns:a16="http://schemas.microsoft.com/office/drawing/2014/main" id="{E1BC3188-AF5B-43BF-8246-18C230FD2727}"/>
                    </a:ext>
                  </a:extLst>
                </p:cNvPr>
                <p:cNvSpPr>
                  <a:spLocks noChangeArrowheads="1"/>
                </p:cNvSpPr>
                <p:nvPr/>
              </p:nvSpPr>
              <p:spPr bwMode="auto">
                <a:xfrm>
                  <a:off x="1029" y="112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3" name="AutoShape 65">
                  <a:extLst>
                    <a:ext uri="{FF2B5EF4-FFF2-40B4-BE49-F238E27FC236}">
                      <a16:creationId xmlns:a16="http://schemas.microsoft.com/office/drawing/2014/main" id="{DC34FE30-063A-49F5-A619-0BA26945A9A5}"/>
                    </a:ext>
                  </a:extLst>
                </p:cNvPr>
                <p:cNvSpPr>
                  <a:spLocks noChangeArrowheads="1"/>
                </p:cNvSpPr>
                <p:nvPr/>
              </p:nvSpPr>
              <p:spPr bwMode="auto">
                <a:xfrm rot="2402544">
                  <a:off x="1110" y="116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4" name="AutoShape 66">
                  <a:extLst>
                    <a:ext uri="{FF2B5EF4-FFF2-40B4-BE49-F238E27FC236}">
                      <a16:creationId xmlns:a16="http://schemas.microsoft.com/office/drawing/2014/main" id="{8735C64B-B947-4DD1-8A9E-20F166AA2366}"/>
                    </a:ext>
                  </a:extLst>
                </p:cNvPr>
                <p:cNvSpPr>
                  <a:spLocks noChangeArrowheads="1"/>
                </p:cNvSpPr>
                <p:nvPr/>
              </p:nvSpPr>
              <p:spPr bwMode="auto">
                <a:xfrm rot="6674623">
                  <a:off x="946" y="1204"/>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5" name="AutoShape 67">
                  <a:extLst>
                    <a:ext uri="{FF2B5EF4-FFF2-40B4-BE49-F238E27FC236}">
                      <a16:creationId xmlns:a16="http://schemas.microsoft.com/office/drawing/2014/main" id="{C02472D7-1C26-42FA-8934-6E7ACE2FABA3}"/>
                    </a:ext>
                  </a:extLst>
                </p:cNvPr>
                <p:cNvSpPr>
                  <a:spLocks noChangeArrowheads="1"/>
                </p:cNvSpPr>
                <p:nvPr/>
              </p:nvSpPr>
              <p:spPr bwMode="auto">
                <a:xfrm rot="207675">
                  <a:off x="973" y="129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6" name="AutoShape 68">
                  <a:extLst>
                    <a:ext uri="{FF2B5EF4-FFF2-40B4-BE49-F238E27FC236}">
                      <a16:creationId xmlns:a16="http://schemas.microsoft.com/office/drawing/2014/main" id="{75365C9E-0511-4C8D-80D0-96CC03A27D0E}"/>
                    </a:ext>
                  </a:extLst>
                </p:cNvPr>
                <p:cNvSpPr>
                  <a:spLocks noChangeArrowheads="1"/>
                </p:cNvSpPr>
                <p:nvPr/>
              </p:nvSpPr>
              <p:spPr bwMode="auto">
                <a:xfrm>
                  <a:off x="1059" y="1232"/>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7" name="AutoShape 69">
                  <a:extLst>
                    <a:ext uri="{FF2B5EF4-FFF2-40B4-BE49-F238E27FC236}">
                      <a16:creationId xmlns:a16="http://schemas.microsoft.com/office/drawing/2014/main" id="{4BCBF7F0-D0E0-46C4-A926-42BEF4414089}"/>
                    </a:ext>
                  </a:extLst>
                </p:cNvPr>
                <p:cNvSpPr>
                  <a:spLocks noChangeArrowheads="1"/>
                </p:cNvSpPr>
                <p:nvPr/>
              </p:nvSpPr>
              <p:spPr bwMode="auto">
                <a:xfrm rot="17355976" flipV="1">
                  <a:off x="1145" y="1278"/>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8" name="AutoShape 70">
                  <a:extLst>
                    <a:ext uri="{FF2B5EF4-FFF2-40B4-BE49-F238E27FC236}">
                      <a16:creationId xmlns:a16="http://schemas.microsoft.com/office/drawing/2014/main" id="{25CEE8E4-09B5-4423-BCDE-CCE42CF525F8}"/>
                    </a:ext>
                  </a:extLst>
                </p:cNvPr>
                <p:cNvSpPr>
                  <a:spLocks noChangeArrowheads="1"/>
                </p:cNvSpPr>
                <p:nvPr/>
              </p:nvSpPr>
              <p:spPr bwMode="auto">
                <a:xfrm>
                  <a:off x="871" y="1515"/>
                  <a:ext cx="102" cy="102"/>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19" name="AutoShape 71">
                  <a:extLst>
                    <a:ext uri="{FF2B5EF4-FFF2-40B4-BE49-F238E27FC236}">
                      <a16:creationId xmlns:a16="http://schemas.microsoft.com/office/drawing/2014/main" id="{363F7701-3A09-4451-AE60-D62CFC628635}"/>
                    </a:ext>
                  </a:extLst>
                </p:cNvPr>
                <p:cNvSpPr>
                  <a:spLocks noChangeArrowheads="1"/>
                </p:cNvSpPr>
                <p:nvPr/>
              </p:nvSpPr>
              <p:spPr bwMode="auto">
                <a:xfrm rot="-891517">
                  <a:off x="937" y="1476"/>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0" name="AutoShape 72">
                  <a:extLst>
                    <a:ext uri="{FF2B5EF4-FFF2-40B4-BE49-F238E27FC236}">
                      <a16:creationId xmlns:a16="http://schemas.microsoft.com/office/drawing/2014/main" id="{00B5D6FC-8F33-483C-9458-A11F2775B573}"/>
                    </a:ext>
                  </a:extLst>
                </p:cNvPr>
                <p:cNvSpPr>
                  <a:spLocks noChangeArrowheads="1"/>
                </p:cNvSpPr>
                <p:nvPr/>
              </p:nvSpPr>
              <p:spPr bwMode="auto">
                <a:xfrm>
                  <a:off x="773" y="151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1" name="AutoShape 73">
                  <a:extLst>
                    <a:ext uri="{FF2B5EF4-FFF2-40B4-BE49-F238E27FC236}">
                      <a16:creationId xmlns:a16="http://schemas.microsoft.com/office/drawing/2014/main" id="{DC9F58E4-0AE8-42C6-A4D4-98ED82956D50}"/>
                    </a:ext>
                  </a:extLst>
                </p:cNvPr>
                <p:cNvSpPr>
                  <a:spLocks noChangeArrowheads="1"/>
                </p:cNvSpPr>
                <p:nvPr/>
              </p:nvSpPr>
              <p:spPr bwMode="auto">
                <a:xfrm flipV="1">
                  <a:off x="821" y="145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2" name="AutoShape 74">
                  <a:extLst>
                    <a:ext uri="{FF2B5EF4-FFF2-40B4-BE49-F238E27FC236}">
                      <a16:creationId xmlns:a16="http://schemas.microsoft.com/office/drawing/2014/main" id="{3E53A0BA-F4A8-4615-A123-A53B4EB3979F}"/>
                    </a:ext>
                  </a:extLst>
                </p:cNvPr>
                <p:cNvSpPr>
                  <a:spLocks noChangeArrowheads="1"/>
                </p:cNvSpPr>
                <p:nvPr/>
              </p:nvSpPr>
              <p:spPr bwMode="auto">
                <a:xfrm>
                  <a:off x="794" y="1239"/>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3" name="AutoShape 75">
                  <a:extLst>
                    <a:ext uri="{FF2B5EF4-FFF2-40B4-BE49-F238E27FC236}">
                      <a16:creationId xmlns:a16="http://schemas.microsoft.com/office/drawing/2014/main" id="{5550D359-7B00-4980-82C3-6A38DCEA1F04}"/>
                    </a:ext>
                  </a:extLst>
                </p:cNvPr>
                <p:cNvSpPr>
                  <a:spLocks noChangeArrowheads="1"/>
                </p:cNvSpPr>
                <p:nvPr/>
              </p:nvSpPr>
              <p:spPr bwMode="auto">
                <a:xfrm rot="2402544">
                  <a:off x="875" y="1275"/>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4" name="AutoShape 76">
                  <a:extLst>
                    <a:ext uri="{FF2B5EF4-FFF2-40B4-BE49-F238E27FC236}">
                      <a16:creationId xmlns:a16="http://schemas.microsoft.com/office/drawing/2014/main" id="{7A27D06E-6190-4251-BE7A-56A9680FC848}"/>
                    </a:ext>
                  </a:extLst>
                </p:cNvPr>
                <p:cNvSpPr>
                  <a:spLocks noChangeArrowheads="1"/>
                </p:cNvSpPr>
                <p:nvPr/>
              </p:nvSpPr>
              <p:spPr bwMode="auto">
                <a:xfrm rot="6674623">
                  <a:off x="711" y="1319"/>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5" name="AutoShape 77">
                  <a:extLst>
                    <a:ext uri="{FF2B5EF4-FFF2-40B4-BE49-F238E27FC236}">
                      <a16:creationId xmlns:a16="http://schemas.microsoft.com/office/drawing/2014/main" id="{2ACCFBFF-E278-4AE4-AA7B-881B49975446}"/>
                    </a:ext>
                  </a:extLst>
                </p:cNvPr>
                <p:cNvSpPr>
                  <a:spLocks noChangeArrowheads="1"/>
                </p:cNvSpPr>
                <p:nvPr/>
              </p:nvSpPr>
              <p:spPr bwMode="auto">
                <a:xfrm rot="207675">
                  <a:off x="738" y="141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6" name="AutoShape 78">
                  <a:extLst>
                    <a:ext uri="{FF2B5EF4-FFF2-40B4-BE49-F238E27FC236}">
                      <a16:creationId xmlns:a16="http://schemas.microsoft.com/office/drawing/2014/main" id="{3EB1E054-84D2-42C7-A8DF-CC2DB3B75771}"/>
                    </a:ext>
                  </a:extLst>
                </p:cNvPr>
                <p:cNvSpPr>
                  <a:spLocks noChangeArrowheads="1"/>
                </p:cNvSpPr>
                <p:nvPr/>
              </p:nvSpPr>
              <p:spPr bwMode="auto">
                <a:xfrm>
                  <a:off x="824" y="1347"/>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7" name="AutoShape 79">
                  <a:extLst>
                    <a:ext uri="{FF2B5EF4-FFF2-40B4-BE49-F238E27FC236}">
                      <a16:creationId xmlns:a16="http://schemas.microsoft.com/office/drawing/2014/main" id="{AD208F83-6C1E-4F49-94EC-46D1D469E172}"/>
                    </a:ext>
                  </a:extLst>
                </p:cNvPr>
                <p:cNvSpPr>
                  <a:spLocks noChangeArrowheads="1"/>
                </p:cNvSpPr>
                <p:nvPr/>
              </p:nvSpPr>
              <p:spPr bwMode="auto">
                <a:xfrm rot="17355976" flipV="1">
                  <a:off x="910" y="1393"/>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8" name="AutoShape 80">
                  <a:extLst>
                    <a:ext uri="{FF2B5EF4-FFF2-40B4-BE49-F238E27FC236}">
                      <a16:creationId xmlns:a16="http://schemas.microsoft.com/office/drawing/2014/main" id="{2F3E23A9-650E-4F57-9C57-FE4B4671229E}"/>
                    </a:ext>
                  </a:extLst>
                </p:cNvPr>
                <p:cNvSpPr>
                  <a:spLocks noChangeArrowheads="1"/>
                </p:cNvSpPr>
                <p:nvPr/>
              </p:nvSpPr>
              <p:spPr bwMode="auto">
                <a:xfrm>
                  <a:off x="1036" y="180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29" name="AutoShape 81">
                  <a:extLst>
                    <a:ext uri="{FF2B5EF4-FFF2-40B4-BE49-F238E27FC236}">
                      <a16:creationId xmlns:a16="http://schemas.microsoft.com/office/drawing/2014/main" id="{C687743B-72C9-48D7-B935-44A4061C1F1D}"/>
                    </a:ext>
                  </a:extLst>
                </p:cNvPr>
                <p:cNvSpPr>
                  <a:spLocks noChangeArrowheads="1"/>
                </p:cNvSpPr>
                <p:nvPr/>
              </p:nvSpPr>
              <p:spPr bwMode="auto">
                <a:xfrm rot="-891517">
                  <a:off x="1098" y="1770"/>
                  <a:ext cx="95" cy="74"/>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0" name="AutoShape 82">
                  <a:extLst>
                    <a:ext uri="{FF2B5EF4-FFF2-40B4-BE49-F238E27FC236}">
                      <a16:creationId xmlns:a16="http://schemas.microsoft.com/office/drawing/2014/main" id="{AA68D24E-B442-4DA5-BBC2-F6F58B3D7507}"/>
                    </a:ext>
                  </a:extLst>
                </p:cNvPr>
                <p:cNvSpPr>
                  <a:spLocks noChangeArrowheads="1"/>
                </p:cNvSpPr>
                <p:nvPr/>
              </p:nvSpPr>
              <p:spPr bwMode="auto">
                <a:xfrm>
                  <a:off x="946" y="1807"/>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1" name="AutoShape 83">
                  <a:extLst>
                    <a:ext uri="{FF2B5EF4-FFF2-40B4-BE49-F238E27FC236}">
                      <a16:creationId xmlns:a16="http://schemas.microsoft.com/office/drawing/2014/main" id="{37D2DD5B-5475-47AE-93FF-0631B2054753}"/>
                    </a:ext>
                  </a:extLst>
                </p:cNvPr>
                <p:cNvSpPr>
                  <a:spLocks noChangeArrowheads="1"/>
                </p:cNvSpPr>
                <p:nvPr/>
              </p:nvSpPr>
              <p:spPr bwMode="auto">
                <a:xfrm flipV="1">
                  <a:off x="990" y="174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2" name="AutoShape 84">
                  <a:extLst>
                    <a:ext uri="{FF2B5EF4-FFF2-40B4-BE49-F238E27FC236}">
                      <a16:creationId xmlns:a16="http://schemas.microsoft.com/office/drawing/2014/main" id="{2DCC3762-A1D3-4110-9667-706811FA712E}"/>
                    </a:ext>
                  </a:extLst>
                </p:cNvPr>
                <p:cNvSpPr>
                  <a:spLocks noChangeArrowheads="1"/>
                </p:cNvSpPr>
                <p:nvPr/>
              </p:nvSpPr>
              <p:spPr bwMode="auto">
                <a:xfrm>
                  <a:off x="965" y="1542"/>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3" name="AutoShape 85">
                  <a:extLst>
                    <a:ext uri="{FF2B5EF4-FFF2-40B4-BE49-F238E27FC236}">
                      <a16:creationId xmlns:a16="http://schemas.microsoft.com/office/drawing/2014/main" id="{7DDCECD1-3BA5-4F10-ABA1-5BB1B4FD3A51}"/>
                    </a:ext>
                  </a:extLst>
                </p:cNvPr>
                <p:cNvSpPr>
                  <a:spLocks noChangeArrowheads="1"/>
                </p:cNvSpPr>
                <p:nvPr/>
              </p:nvSpPr>
              <p:spPr bwMode="auto">
                <a:xfrm rot="2402544">
                  <a:off x="1040" y="1577"/>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4" name="AutoShape 86">
                  <a:extLst>
                    <a:ext uri="{FF2B5EF4-FFF2-40B4-BE49-F238E27FC236}">
                      <a16:creationId xmlns:a16="http://schemas.microsoft.com/office/drawing/2014/main" id="{3AF001AD-AA2A-4C31-B967-A903A7B7A24A}"/>
                    </a:ext>
                  </a:extLst>
                </p:cNvPr>
                <p:cNvSpPr>
                  <a:spLocks noChangeArrowheads="1"/>
                </p:cNvSpPr>
                <p:nvPr/>
              </p:nvSpPr>
              <p:spPr bwMode="auto">
                <a:xfrm rot="6674623">
                  <a:off x="886" y="1621"/>
                  <a:ext cx="117" cy="10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5" name="AutoShape 87">
                  <a:extLst>
                    <a:ext uri="{FF2B5EF4-FFF2-40B4-BE49-F238E27FC236}">
                      <a16:creationId xmlns:a16="http://schemas.microsoft.com/office/drawing/2014/main" id="{18FA54D2-B00D-48A6-9516-4D4930582945}"/>
                    </a:ext>
                  </a:extLst>
                </p:cNvPr>
                <p:cNvSpPr>
                  <a:spLocks noChangeArrowheads="1"/>
                </p:cNvSpPr>
                <p:nvPr/>
              </p:nvSpPr>
              <p:spPr bwMode="auto">
                <a:xfrm rot="207675">
                  <a:off x="913" y="1710"/>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6" name="AutoShape 88">
                  <a:extLst>
                    <a:ext uri="{FF2B5EF4-FFF2-40B4-BE49-F238E27FC236}">
                      <a16:creationId xmlns:a16="http://schemas.microsoft.com/office/drawing/2014/main" id="{6E232B67-62AC-4643-9AAC-1DCAAE28FCDE}"/>
                    </a:ext>
                  </a:extLst>
                </p:cNvPr>
                <p:cNvSpPr>
                  <a:spLocks noChangeArrowheads="1"/>
                </p:cNvSpPr>
                <p:nvPr/>
              </p:nvSpPr>
              <p:spPr bwMode="auto">
                <a:xfrm>
                  <a:off x="993" y="1646"/>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7" name="AutoShape 89">
                  <a:extLst>
                    <a:ext uri="{FF2B5EF4-FFF2-40B4-BE49-F238E27FC236}">
                      <a16:creationId xmlns:a16="http://schemas.microsoft.com/office/drawing/2014/main" id="{C594D55D-22B1-417C-B2ED-39B7137C00F5}"/>
                    </a:ext>
                  </a:extLst>
                </p:cNvPr>
                <p:cNvSpPr>
                  <a:spLocks noChangeArrowheads="1"/>
                </p:cNvSpPr>
                <p:nvPr/>
              </p:nvSpPr>
              <p:spPr bwMode="auto">
                <a:xfrm rot="17355976" flipV="1">
                  <a:off x="1071" y="1692"/>
                  <a:ext cx="101"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8" name="AutoShape 90">
                  <a:extLst>
                    <a:ext uri="{FF2B5EF4-FFF2-40B4-BE49-F238E27FC236}">
                      <a16:creationId xmlns:a16="http://schemas.microsoft.com/office/drawing/2014/main" id="{EFA64389-7E19-43A1-A5F2-184F6C0F1F0C}"/>
                    </a:ext>
                  </a:extLst>
                </p:cNvPr>
                <p:cNvSpPr>
                  <a:spLocks noChangeArrowheads="1"/>
                </p:cNvSpPr>
                <p:nvPr/>
              </p:nvSpPr>
              <p:spPr bwMode="auto">
                <a:xfrm>
                  <a:off x="1267" y="1693"/>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39" name="AutoShape 91">
                  <a:extLst>
                    <a:ext uri="{FF2B5EF4-FFF2-40B4-BE49-F238E27FC236}">
                      <a16:creationId xmlns:a16="http://schemas.microsoft.com/office/drawing/2014/main" id="{E165E218-994A-4C86-B76A-25CD7C98C100}"/>
                    </a:ext>
                  </a:extLst>
                </p:cNvPr>
                <p:cNvSpPr>
                  <a:spLocks noChangeArrowheads="1"/>
                </p:cNvSpPr>
                <p:nvPr/>
              </p:nvSpPr>
              <p:spPr bwMode="auto">
                <a:xfrm rot="-891517">
                  <a:off x="1330" y="1656"/>
                  <a:ext cx="99" cy="7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0" name="AutoShape 92">
                  <a:extLst>
                    <a:ext uri="{FF2B5EF4-FFF2-40B4-BE49-F238E27FC236}">
                      <a16:creationId xmlns:a16="http://schemas.microsoft.com/office/drawing/2014/main" id="{F7F393B9-6616-4EE0-AA0D-868C4A41F5B1}"/>
                    </a:ext>
                  </a:extLst>
                </p:cNvPr>
                <p:cNvSpPr>
                  <a:spLocks noChangeArrowheads="1"/>
                </p:cNvSpPr>
                <p:nvPr/>
              </p:nvSpPr>
              <p:spPr bwMode="auto">
                <a:xfrm>
                  <a:off x="1173" y="1692"/>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1" name="AutoShape 93">
                  <a:extLst>
                    <a:ext uri="{FF2B5EF4-FFF2-40B4-BE49-F238E27FC236}">
                      <a16:creationId xmlns:a16="http://schemas.microsoft.com/office/drawing/2014/main" id="{DE89A75C-0050-4025-B330-90922CDBE51D}"/>
                    </a:ext>
                  </a:extLst>
                </p:cNvPr>
                <p:cNvSpPr>
                  <a:spLocks noChangeArrowheads="1"/>
                </p:cNvSpPr>
                <p:nvPr/>
              </p:nvSpPr>
              <p:spPr bwMode="auto">
                <a:xfrm flipV="1">
                  <a:off x="1219" y="1634"/>
                  <a:ext cx="98" cy="9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2" name="AutoShape 94">
                  <a:extLst>
                    <a:ext uri="{FF2B5EF4-FFF2-40B4-BE49-F238E27FC236}">
                      <a16:creationId xmlns:a16="http://schemas.microsoft.com/office/drawing/2014/main" id="{F2AEDF22-6138-4FF3-827F-E59C954BEFE4}"/>
                    </a:ext>
                  </a:extLst>
                </p:cNvPr>
                <p:cNvSpPr>
                  <a:spLocks noChangeArrowheads="1"/>
                </p:cNvSpPr>
                <p:nvPr/>
              </p:nvSpPr>
              <p:spPr bwMode="auto">
                <a:xfrm>
                  <a:off x="1194" y="1428"/>
                  <a:ext cx="97"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3" name="AutoShape 95">
                  <a:extLst>
                    <a:ext uri="{FF2B5EF4-FFF2-40B4-BE49-F238E27FC236}">
                      <a16:creationId xmlns:a16="http://schemas.microsoft.com/office/drawing/2014/main" id="{79907D10-4263-42DA-92FD-1F5CA89A2E5B}"/>
                    </a:ext>
                  </a:extLst>
                </p:cNvPr>
                <p:cNvSpPr>
                  <a:spLocks noChangeArrowheads="1"/>
                </p:cNvSpPr>
                <p:nvPr/>
              </p:nvSpPr>
              <p:spPr bwMode="auto">
                <a:xfrm rot="2402544">
                  <a:off x="1271" y="1463"/>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4" name="AutoShape 96">
                  <a:extLst>
                    <a:ext uri="{FF2B5EF4-FFF2-40B4-BE49-F238E27FC236}">
                      <a16:creationId xmlns:a16="http://schemas.microsoft.com/office/drawing/2014/main" id="{494B720A-41DD-481B-BDFA-FA5D9AEF5FF6}"/>
                    </a:ext>
                  </a:extLst>
                </p:cNvPr>
                <p:cNvSpPr>
                  <a:spLocks noChangeArrowheads="1"/>
                </p:cNvSpPr>
                <p:nvPr/>
              </p:nvSpPr>
              <p:spPr bwMode="auto">
                <a:xfrm rot="6674623">
                  <a:off x="1115" y="1504"/>
                  <a:ext cx="116" cy="11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5" name="AutoShape 97">
                  <a:extLst>
                    <a:ext uri="{FF2B5EF4-FFF2-40B4-BE49-F238E27FC236}">
                      <a16:creationId xmlns:a16="http://schemas.microsoft.com/office/drawing/2014/main" id="{41D37C91-E18A-48EB-B694-738478711FB1}"/>
                    </a:ext>
                  </a:extLst>
                </p:cNvPr>
                <p:cNvSpPr>
                  <a:spLocks noChangeArrowheads="1"/>
                </p:cNvSpPr>
                <p:nvPr/>
              </p:nvSpPr>
              <p:spPr bwMode="auto">
                <a:xfrm rot="207675">
                  <a:off x="1140" y="1595"/>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6" name="AutoShape 98">
                  <a:extLst>
                    <a:ext uri="{FF2B5EF4-FFF2-40B4-BE49-F238E27FC236}">
                      <a16:creationId xmlns:a16="http://schemas.microsoft.com/office/drawing/2014/main" id="{299C8C92-192F-42F6-B70F-D83E310B915E}"/>
                    </a:ext>
                  </a:extLst>
                </p:cNvPr>
                <p:cNvSpPr>
                  <a:spLocks noChangeArrowheads="1"/>
                </p:cNvSpPr>
                <p:nvPr/>
              </p:nvSpPr>
              <p:spPr bwMode="auto">
                <a:xfrm>
                  <a:off x="1222" y="1532"/>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7" name="AutoShape 99">
                  <a:extLst>
                    <a:ext uri="{FF2B5EF4-FFF2-40B4-BE49-F238E27FC236}">
                      <a16:creationId xmlns:a16="http://schemas.microsoft.com/office/drawing/2014/main" id="{3BBE5CBB-931B-4266-8AD8-7E7D84E1FB7A}"/>
                    </a:ext>
                  </a:extLst>
                </p:cNvPr>
                <p:cNvSpPr>
                  <a:spLocks noChangeArrowheads="1"/>
                </p:cNvSpPr>
                <p:nvPr/>
              </p:nvSpPr>
              <p:spPr bwMode="auto">
                <a:xfrm rot="17355976" flipV="1">
                  <a:off x="1304" y="1576"/>
                  <a:ext cx="101"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8" name="AutoShape 100">
                  <a:extLst>
                    <a:ext uri="{FF2B5EF4-FFF2-40B4-BE49-F238E27FC236}">
                      <a16:creationId xmlns:a16="http://schemas.microsoft.com/office/drawing/2014/main" id="{C2968837-7B42-454D-BE3E-64A68F014061}"/>
                    </a:ext>
                  </a:extLst>
                </p:cNvPr>
                <p:cNvSpPr>
                  <a:spLocks noChangeArrowheads="1"/>
                </p:cNvSpPr>
                <p:nvPr/>
              </p:nvSpPr>
              <p:spPr bwMode="auto">
                <a:xfrm>
                  <a:off x="1057" y="1499"/>
                  <a:ext cx="58"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49" name="AutoShape 101">
                  <a:extLst>
                    <a:ext uri="{FF2B5EF4-FFF2-40B4-BE49-F238E27FC236}">
                      <a16:creationId xmlns:a16="http://schemas.microsoft.com/office/drawing/2014/main" id="{EC17BA75-2C32-4BF1-99BD-4A5ECA92F643}"/>
                    </a:ext>
                  </a:extLst>
                </p:cNvPr>
                <p:cNvSpPr>
                  <a:spLocks noChangeArrowheads="1"/>
                </p:cNvSpPr>
                <p:nvPr/>
              </p:nvSpPr>
              <p:spPr bwMode="auto">
                <a:xfrm rot="503451">
                  <a:off x="1328" y="1383"/>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0" name="AutoShape 102">
                  <a:extLst>
                    <a:ext uri="{FF2B5EF4-FFF2-40B4-BE49-F238E27FC236}">
                      <a16:creationId xmlns:a16="http://schemas.microsoft.com/office/drawing/2014/main" id="{858D35E1-B6E0-4ACC-98F1-53FF29EB48EA}"/>
                    </a:ext>
                  </a:extLst>
                </p:cNvPr>
                <p:cNvSpPr>
                  <a:spLocks noChangeArrowheads="1"/>
                </p:cNvSpPr>
                <p:nvPr/>
              </p:nvSpPr>
              <p:spPr bwMode="auto">
                <a:xfrm rot="-388065">
                  <a:off x="1388" y="1361"/>
                  <a:ext cx="83" cy="6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1" name="AutoShape 103">
                  <a:extLst>
                    <a:ext uri="{FF2B5EF4-FFF2-40B4-BE49-F238E27FC236}">
                      <a16:creationId xmlns:a16="http://schemas.microsoft.com/office/drawing/2014/main" id="{5ECBA6A0-B468-4414-831F-0615C2A0B3A1}"/>
                    </a:ext>
                  </a:extLst>
                </p:cNvPr>
                <p:cNvSpPr>
                  <a:spLocks noChangeArrowheads="1"/>
                </p:cNvSpPr>
                <p:nvPr/>
              </p:nvSpPr>
              <p:spPr bwMode="auto">
                <a:xfrm rot="503451">
                  <a:off x="1250" y="137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2" name="AutoShape 104">
                  <a:extLst>
                    <a:ext uri="{FF2B5EF4-FFF2-40B4-BE49-F238E27FC236}">
                      <a16:creationId xmlns:a16="http://schemas.microsoft.com/office/drawing/2014/main" id="{157A8009-27CA-4AC5-997A-B5CB99C9F9A7}"/>
                    </a:ext>
                  </a:extLst>
                </p:cNvPr>
                <p:cNvSpPr>
                  <a:spLocks noChangeArrowheads="1"/>
                </p:cNvSpPr>
                <p:nvPr/>
              </p:nvSpPr>
              <p:spPr bwMode="auto">
                <a:xfrm rot="503451" flipV="1">
                  <a:off x="1296" y="1329"/>
                  <a:ext cx="82" cy="7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3" name="AutoShape 105">
                  <a:extLst>
                    <a:ext uri="{FF2B5EF4-FFF2-40B4-BE49-F238E27FC236}">
                      <a16:creationId xmlns:a16="http://schemas.microsoft.com/office/drawing/2014/main" id="{6B2092D6-16B8-4B4B-AC9A-06A258E4A5DB}"/>
                    </a:ext>
                  </a:extLst>
                </p:cNvPr>
                <p:cNvSpPr>
                  <a:spLocks noChangeArrowheads="1"/>
                </p:cNvSpPr>
                <p:nvPr/>
              </p:nvSpPr>
              <p:spPr bwMode="auto">
                <a:xfrm rot="503451">
                  <a:off x="1299" y="116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4" name="AutoShape 106">
                  <a:extLst>
                    <a:ext uri="{FF2B5EF4-FFF2-40B4-BE49-F238E27FC236}">
                      <a16:creationId xmlns:a16="http://schemas.microsoft.com/office/drawing/2014/main" id="{E2DE5D57-2B41-40C4-862B-63B31BB8E166}"/>
                    </a:ext>
                  </a:extLst>
                </p:cNvPr>
                <p:cNvSpPr>
                  <a:spLocks noChangeArrowheads="1"/>
                </p:cNvSpPr>
                <p:nvPr/>
              </p:nvSpPr>
              <p:spPr bwMode="auto">
                <a:xfrm rot="2905995">
                  <a:off x="1359" y="1197"/>
                  <a:ext cx="83"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5" name="AutoShape 107">
                  <a:extLst>
                    <a:ext uri="{FF2B5EF4-FFF2-40B4-BE49-F238E27FC236}">
                      <a16:creationId xmlns:a16="http://schemas.microsoft.com/office/drawing/2014/main" id="{6F115886-0384-4EFB-B5B8-61E9DAD923C0}"/>
                    </a:ext>
                  </a:extLst>
                </p:cNvPr>
                <p:cNvSpPr>
                  <a:spLocks noChangeArrowheads="1"/>
                </p:cNvSpPr>
                <p:nvPr/>
              </p:nvSpPr>
              <p:spPr bwMode="auto">
                <a:xfrm rot="7178074">
                  <a:off x="1223" y="1212"/>
                  <a:ext cx="95" cy="9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6" name="AutoShape 108">
                  <a:extLst>
                    <a:ext uri="{FF2B5EF4-FFF2-40B4-BE49-F238E27FC236}">
                      <a16:creationId xmlns:a16="http://schemas.microsoft.com/office/drawing/2014/main" id="{37A5D549-CF0A-4579-86FA-E9B12B2F1974}"/>
                    </a:ext>
                  </a:extLst>
                </p:cNvPr>
                <p:cNvSpPr>
                  <a:spLocks noChangeArrowheads="1"/>
                </p:cNvSpPr>
                <p:nvPr/>
              </p:nvSpPr>
              <p:spPr bwMode="auto">
                <a:xfrm rot="711126">
                  <a:off x="1233" y="1288"/>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7" name="AutoShape 109">
                  <a:extLst>
                    <a:ext uri="{FF2B5EF4-FFF2-40B4-BE49-F238E27FC236}">
                      <a16:creationId xmlns:a16="http://schemas.microsoft.com/office/drawing/2014/main" id="{352E0AAA-1976-4D56-A1DA-7204024A80E5}"/>
                    </a:ext>
                  </a:extLst>
                </p:cNvPr>
                <p:cNvSpPr>
                  <a:spLocks noChangeArrowheads="1"/>
                </p:cNvSpPr>
                <p:nvPr/>
              </p:nvSpPr>
              <p:spPr bwMode="auto">
                <a:xfrm rot="503451">
                  <a:off x="1310" y="1248"/>
                  <a:ext cx="83" cy="79"/>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58" name="AutoShape 110">
                  <a:extLst>
                    <a:ext uri="{FF2B5EF4-FFF2-40B4-BE49-F238E27FC236}">
                      <a16:creationId xmlns:a16="http://schemas.microsoft.com/office/drawing/2014/main" id="{4BC7FAFE-718C-4D0B-BF20-23EB9D7B3670}"/>
                    </a:ext>
                  </a:extLst>
                </p:cNvPr>
                <p:cNvSpPr>
                  <a:spLocks noChangeArrowheads="1"/>
                </p:cNvSpPr>
                <p:nvPr/>
              </p:nvSpPr>
              <p:spPr bwMode="auto">
                <a:xfrm rot="17859427" flipV="1">
                  <a:off x="1377" y="1291"/>
                  <a:ext cx="82" cy="7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grpSp>
          <p:grpSp>
            <p:nvGrpSpPr>
              <p:cNvPr id="360704" name="Group 111">
                <a:extLst>
                  <a:ext uri="{FF2B5EF4-FFF2-40B4-BE49-F238E27FC236}">
                    <a16:creationId xmlns:a16="http://schemas.microsoft.com/office/drawing/2014/main" id="{8E053A45-A4DA-43D6-B09D-0D888AFC414F}"/>
                  </a:ext>
                </a:extLst>
              </p:cNvPr>
              <p:cNvGrpSpPr>
                <a:grpSpLocks/>
              </p:cNvGrpSpPr>
              <p:nvPr/>
            </p:nvGrpSpPr>
            <p:grpSpPr bwMode="auto">
              <a:xfrm rot="-800084">
                <a:off x="603" y="1237"/>
                <a:ext cx="661" cy="764"/>
                <a:chOff x="714" y="1124"/>
                <a:chExt cx="757" cy="782"/>
              </a:xfrm>
            </p:grpSpPr>
            <p:sp>
              <p:nvSpPr>
                <p:cNvPr id="360757" name="AutoShape 112">
                  <a:extLst>
                    <a:ext uri="{FF2B5EF4-FFF2-40B4-BE49-F238E27FC236}">
                      <a16:creationId xmlns:a16="http://schemas.microsoft.com/office/drawing/2014/main" id="{1C82D6C7-67C0-42AE-9CB7-DD88EBDB4D6F}"/>
                    </a:ext>
                  </a:extLst>
                </p:cNvPr>
                <p:cNvSpPr>
                  <a:spLocks noChangeArrowheads="1"/>
                </p:cNvSpPr>
                <p:nvPr/>
              </p:nvSpPr>
              <p:spPr bwMode="auto">
                <a:xfrm>
                  <a:off x="1106" y="140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8" name="AutoShape 113">
                  <a:extLst>
                    <a:ext uri="{FF2B5EF4-FFF2-40B4-BE49-F238E27FC236}">
                      <a16:creationId xmlns:a16="http://schemas.microsoft.com/office/drawing/2014/main" id="{0F239163-656D-4876-A26B-D2E418ED22E1}"/>
                    </a:ext>
                  </a:extLst>
                </p:cNvPr>
                <p:cNvSpPr>
                  <a:spLocks noChangeArrowheads="1"/>
                </p:cNvSpPr>
                <p:nvPr/>
              </p:nvSpPr>
              <p:spPr bwMode="auto">
                <a:xfrm rot="-891517">
                  <a:off x="1172" y="1361"/>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9" name="AutoShape 114">
                  <a:extLst>
                    <a:ext uri="{FF2B5EF4-FFF2-40B4-BE49-F238E27FC236}">
                      <a16:creationId xmlns:a16="http://schemas.microsoft.com/office/drawing/2014/main" id="{B8E9CF44-FC5C-499C-B88D-371FF82CFD49}"/>
                    </a:ext>
                  </a:extLst>
                </p:cNvPr>
                <p:cNvSpPr>
                  <a:spLocks noChangeArrowheads="1"/>
                </p:cNvSpPr>
                <p:nvPr/>
              </p:nvSpPr>
              <p:spPr bwMode="auto">
                <a:xfrm>
                  <a:off x="1008" y="1399"/>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0" name="AutoShape 115">
                  <a:extLst>
                    <a:ext uri="{FF2B5EF4-FFF2-40B4-BE49-F238E27FC236}">
                      <a16:creationId xmlns:a16="http://schemas.microsoft.com/office/drawing/2014/main" id="{D2082443-E965-4845-9CE1-6D1E5B7126BD}"/>
                    </a:ext>
                  </a:extLst>
                </p:cNvPr>
                <p:cNvSpPr>
                  <a:spLocks noChangeArrowheads="1"/>
                </p:cNvSpPr>
                <p:nvPr/>
              </p:nvSpPr>
              <p:spPr bwMode="auto">
                <a:xfrm flipV="1">
                  <a:off x="1056" y="133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1" name="AutoShape 116">
                  <a:extLst>
                    <a:ext uri="{FF2B5EF4-FFF2-40B4-BE49-F238E27FC236}">
                      <a16:creationId xmlns:a16="http://schemas.microsoft.com/office/drawing/2014/main" id="{40465FA2-05DD-477E-9535-7C3375851E9D}"/>
                    </a:ext>
                  </a:extLst>
                </p:cNvPr>
                <p:cNvSpPr>
                  <a:spLocks noChangeArrowheads="1"/>
                </p:cNvSpPr>
                <p:nvPr/>
              </p:nvSpPr>
              <p:spPr bwMode="auto">
                <a:xfrm>
                  <a:off x="1029" y="112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2" name="AutoShape 117">
                  <a:extLst>
                    <a:ext uri="{FF2B5EF4-FFF2-40B4-BE49-F238E27FC236}">
                      <a16:creationId xmlns:a16="http://schemas.microsoft.com/office/drawing/2014/main" id="{BF1E8563-A24F-4A8F-8F2B-EC29ABA7CD93}"/>
                    </a:ext>
                  </a:extLst>
                </p:cNvPr>
                <p:cNvSpPr>
                  <a:spLocks noChangeArrowheads="1"/>
                </p:cNvSpPr>
                <p:nvPr/>
              </p:nvSpPr>
              <p:spPr bwMode="auto">
                <a:xfrm rot="2402544">
                  <a:off x="1110" y="116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3" name="AutoShape 118">
                  <a:extLst>
                    <a:ext uri="{FF2B5EF4-FFF2-40B4-BE49-F238E27FC236}">
                      <a16:creationId xmlns:a16="http://schemas.microsoft.com/office/drawing/2014/main" id="{16A52641-4E99-4815-AD6C-EE4371CCA149}"/>
                    </a:ext>
                  </a:extLst>
                </p:cNvPr>
                <p:cNvSpPr>
                  <a:spLocks noChangeArrowheads="1"/>
                </p:cNvSpPr>
                <p:nvPr/>
              </p:nvSpPr>
              <p:spPr bwMode="auto">
                <a:xfrm rot="6674623">
                  <a:off x="946" y="1204"/>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4" name="AutoShape 119">
                  <a:extLst>
                    <a:ext uri="{FF2B5EF4-FFF2-40B4-BE49-F238E27FC236}">
                      <a16:creationId xmlns:a16="http://schemas.microsoft.com/office/drawing/2014/main" id="{31257E21-9D35-458E-B0DC-040CFDB9563F}"/>
                    </a:ext>
                  </a:extLst>
                </p:cNvPr>
                <p:cNvSpPr>
                  <a:spLocks noChangeArrowheads="1"/>
                </p:cNvSpPr>
                <p:nvPr/>
              </p:nvSpPr>
              <p:spPr bwMode="auto">
                <a:xfrm rot="207675">
                  <a:off x="973" y="129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5" name="AutoShape 120">
                  <a:extLst>
                    <a:ext uri="{FF2B5EF4-FFF2-40B4-BE49-F238E27FC236}">
                      <a16:creationId xmlns:a16="http://schemas.microsoft.com/office/drawing/2014/main" id="{F86B3FDF-AF59-4336-8F25-7E9A269BAE94}"/>
                    </a:ext>
                  </a:extLst>
                </p:cNvPr>
                <p:cNvSpPr>
                  <a:spLocks noChangeArrowheads="1"/>
                </p:cNvSpPr>
                <p:nvPr/>
              </p:nvSpPr>
              <p:spPr bwMode="auto">
                <a:xfrm>
                  <a:off x="1059" y="1232"/>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6" name="AutoShape 121">
                  <a:extLst>
                    <a:ext uri="{FF2B5EF4-FFF2-40B4-BE49-F238E27FC236}">
                      <a16:creationId xmlns:a16="http://schemas.microsoft.com/office/drawing/2014/main" id="{B7970DCE-E3C9-44D7-B5F1-11A24DE3841B}"/>
                    </a:ext>
                  </a:extLst>
                </p:cNvPr>
                <p:cNvSpPr>
                  <a:spLocks noChangeArrowheads="1"/>
                </p:cNvSpPr>
                <p:nvPr/>
              </p:nvSpPr>
              <p:spPr bwMode="auto">
                <a:xfrm rot="17355976" flipV="1">
                  <a:off x="1145" y="1278"/>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7" name="AutoShape 122">
                  <a:extLst>
                    <a:ext uri="{FF2B5EF4-FFF2-40B4-BE49-F238E27FC236}">
                      <a16:creationId xmlns:a16="http://schemas.microsoft.com/office/drawing/2014/main" id="{9E48477C-5D5D-431A-A0ED-57E1758D310D}"/>
                    </a:ext>
                  </a:extLst>
                </p:cNvPr>
                <p:cNvSpPr>
                  <a:spLocks noChangeArrowheads="1"/>
                </p:cNvSpPr>
                <p:nvPr/>
              </p:nvSpPr>
              <p:spPr bwMode="auto">
                <a:xfrm>
                  <a:off x="871" y="1515"/>
                  <a:ext cx="102" cy="102"/>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8" name="AutoShape 123">
                  <a:extLst>
                    <a:ext uri="{FF2B5EF4-FFF2-40B4-BE49-F238E27FC236}">
                      <a16:creationId xmlns:a16="http://schemas.microsoft.com/office/drawing/2014/main" id="{ADAAABA5-FF68-49D1-8671-5FC2E03582BE}"/>
                    </a:ext>
                  </a:extLst>
                </p:cNvPr>
                <p:cNvSpPr>
                  <a:spLocks noChangeArrowheads="1"/>
                </p:cNvSpPr>
                <p:nvPr/>
              </p:nvSpPr>
              <p:spPr bwMode="auto">
                <a:xfrm rot="-891517">
                  <a:off x="937" y="1476"/>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69" name="AutoShape 124">
                  <a:extLst>
                    <a:ext uri="{FF2B5EF4-FFF2-40B4-BE49-F238E27FC236}">
                      <a16:creationId xmlns:a16="http://schemas.microsoft.com/office/drawing/2014/main" id="{23830AFB-FAC3-4ACE-AC48-CDE7978832DE}"/>
                    </a:ext>
                  </a:extLst>
                </p:cNvPr>
                <p:cNvSpPr>
                  <a:spLocks noChangeArrowheads="1"/>
                </p:cNvSpPr>
                <p:nvPr/>
              </p:nvSpPr>
              <p:spPr bwMode="auto">
                <a:xfrm>
                  <a:off x="773" y="151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0" name="AutoShape 125">
                  <a:extLst>
                    <a:ext uri="{FF2B5EF4-FFF2-40B4-BE49-F238E27FC236}">
                      <a16:creationId xmlns:a16="http://schemas.microsoft.com/office/drawing/2014/main" id="{575B4364-BCEB-499E-A975-85623D853E44}"/>
                    </a:ext>
                  </a:extLst>
                </p:cNvPr>
                <p:cNvSpPr>
                  <a:spLocks noChangeArrowheads="1"/>
                </p:cNvSpPr>
                <p:nvPr/>
              </p:nvSpPr>
              <p:spPr bwMode="auto">
                <a:xfrm flipV="1">
                  <a:off x="821" y="145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1" name="AutoShape 126">
                  <a:extLst>
                    <a:ext uri="{FF2B5EF4-FFF2-40B4-BE49-F238E27FC236}">
                      <a16:creationId xmlns:a16="http://schemas.microsoft.com/office/drawing/2014/main" id="{0DC62F71-0F07-4486-883D-063D75914791}"/>
                    </a:ext>
                  </a:extLst>
                </p:cNvPr>
                <p:cNvSpPr>
                  <a:spLocks noChangeArrowheads="1"/>
                </p:cNvSpPr>
                <p:nvPr/>
              </p:nvSpPr>
              <p:spPr bwMode="auto">
                <a:xfrm>
                  <a:off x="794" y="1239"/>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2" name="AutoShape 127">
                  <a:extLst>
                    <a:ext uri="{FF2B5EF4-FFF2-40B4-BE49-F238E27FC236}">
                      <a16:creationId xmlns:a16="http://schemas.microsoft.com/office/drawing/2014/main" id="{B3003FD9-126B-4757-B93B-9CA308176C15}"/>
                    </a:ext>
                  </a:extLst>
                </p:cNvPr>
                <p:cNvSpPr>
                  <a:spLocks noChangeArrowheads="1"/>
                </p:cNvSpPr>
                <p:nvPr/>
              </p:nvSpPr>
              <p:spPr bwMode="auto">
                <a:xfrm rot="2402544">
                  <a:off x="875" y="1275"/>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3" name="AutoShape 128">
                  <a:extLst>
                    <a:ext uri="{FF2B5EF4-FFF2-40B4-BE49-F238E27FC236}">
                      <a16:creationId xmlns:a16="http://schemas.microsoft.com/office/drawing/2014/main" id="{2ABD0E03-0816-4804-B8CA-6B5665F56AD2}"/>
                    </a:ext>
                  </a:extLst>
                </p:cNvPr>
                <p:cNvSpPr>
                  <a:spLocks noChangeArrowheads="1"/>
                </p:cNvSpPr>
                <p:nvPr/>
              </p:nvSpPr>
              <p:spPr bwMode="auto">
                <a:xfrm rot="6674623">
                  <a:off x="711" y="1319"/>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4" name="AutoShape 129">
                  <a:extLst>
                    <a:ext uri="{FF2B5EF4-FFF2-40B4-BE49-F238E27FC236}">
                      <a16:creationId xmlns:a16="http://schemas.microsoft.com/office/drawing/2014/main" id="{67899C39-959A-487C-BFB2-BE79CD283399}"/>
                    </a:ext>
                  </a:extLst>
                </p:cNvPr>
                <p:cNvSpPr>
                  <a:spLocks noChangeArrowheads="1"/>
                </p:cNvSpPr>
                <p:nvPr/>
              </p:nvSpPr>
              <p:spPr bwMode="auto">
                <a:xfrm rot="207675">
                  <a:off x="738" y="141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5" name="AutoShape 130">
                  <a:extLst>
                    <a:ext uri="{FF2B5EF4-FFF2-40B4-BE49-F238E27FC236}">
                      <a16:creationId xmlns:a16="http://schemas.microsoft.com/office/drawing/2014/main" id="{CD06A93F-99E7-4EB2-AFCA-AB7C3FE92DBB}"/>
                    </a:ext>
                  </a:extLst>
                </p:cNvPr>
                <p:cNvSpPr>
                  <a:spLocks noChangeArrowheads="1"/>
                </p:cNvSpPr>
                <p:nvPr/>
              </p:nvSpPr>
              <p:spPr bwMode="auto">
                <a:xfrm>
                  <a:off x="824" y="1347"/>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6" name="AutoShape 131">
                  <a:extLst>
                    <a:ext uri="{FF2B5EF4-FFF2-40B4-BE49-F238E27FC236}">
                      <a16:creationId xmlns:a16="http://schemas.microsoft.com/office/drawing/2014/main" id="{A890A62E-9D47-4426-AE5E-A8A94C60AFF4}"/>
                    </a:ext>
                  </a:extLst>
                </p:cNvPr>
                <p:cNvSpPr>
                  <a:spLocks noChangeArrowheads="1"/>
                </p:cNvSpPr>
                <p:nvPr/>
              </p:nvSpPr>
              <p:spPr bwMode="auto">
                <a:xfrm rot="17355976" flipV="1">
                  <a:off x="910" y="1393"/>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7" name="AutoShape 132">
                  <a:extLst>
                    <a:ext uri="{FF2B5EF4-FFF2-40B4-BE49-F238E27FC236}">
                      <a16:creationId xmlns:a16="http://schemas.microsoft.com/office/drawing/2014/main" id="{16352456-F454-4B3D-8BFC-C64A1E932BB8}"/>
                    </a:ext>
                  </a:extLst>
                </p:cNvPr>
                <p:cNvSpPr>
                  <a:spLocks noChangeArrowheads="1"/>
                </p:cNvSpPr>
                <p:nvPr/>
              </p:nvSpPr>
              <p:spPr bwMode="auto">
                <a:xfrm>
                  <a:off x="1036" y="180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8" name="AutoShape 133">
                  <a:extLst>
                    <a:ext uri="{FF2B5EF4-FFF2-40B4-BE49-F238E27FC236}">
                      <a16:creationId xmlns:a16="http://schemas.microsoft.com/office/drawing/2014/main" id="{0AC6F0E6-84DC-469E-83A9-7C7679A62015}"/>
                    </a:ext>
                  </a:extLst>
                </p:cNvPr>
                <p:cNvSpPr>
                  <a:spLocks noChangeArrowheads="1"/>
                </p:cNvSpPr>
                <p:nvPr/>
              </p:nvSpPr>
              <p:spPr bwMode="auto">
                <a:xfrm rot="-891517">
                  <a:off x="1098" y="1770"/>
                  <a:ext cx="95" cy="74"/>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79" name="AutoShape 134">
                  <a:extLst>
                    <a:ext uri="{FF2B5EF4-FFF2-40B4-BE49-F238E27FC236}">
                      <a16:creationId xmlns:a16="http://schemas.microsoft.com/office/drawing/2014/main" id="{BBF75745-2656-4369-A4D9-124355C6FE0F}"/>
                    </a:ext>
                  </a:extLst>
                </p:cNvPr>
                <p:cNvSpPr>
                  <a:spLocks noChangeArrowheads="1"/>
                </p:cNvSpPr>
                <p:nvPr/>
              </p:nvSpPr>
              <p:spPr bwMode="auto">
                <a:xfrm>
                  <a:off x="946" y="1807"/>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0" name="AutoShape 135">
                  <a:extLst>
                    <a:ext uri="{FF2B5EF4-FFF2-40B4-BE49-F238E27FC236}">
                      <a16:creationId xmlns:a16="http://schemas.microsoft.com/office/drawing/2014/main" id="{F4CC834B-1F2C-4516-A925-DBB9A6F94EFF}"/>
                    </a:ext>
                  </a:extLst>
                </p:cNvPr>
                <p:cNvSpPr>
                  <a:spLocks noChangeArrowheads="1"/>
                </p:cNvSpPr>
                <p:nvPr/>
              </p:nvSpPr>
              <p:spPr bwMode="auto">
                <a:xfrm flipV="1">
                  <a:off x="990" y="174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1" name="AutoShape 136">
                  <a:extLst>
                    <a:ext uri="{FF2B5EF4-FFF2-40B4-BE49-F238E27FC236}">
                      <a16:creationId xmlns:a16="http://schemas.microsoft.com/office/drawing/2014/main" id="{0395E1E5-A843-4F6B-B65F-217BA153C52D}"/>
                    </a:ext>
                  </a:extLst>
                </p:cNvPr>
                <p:cNvSpPr>
                  <a:spLocks noChangeArrowheads="1"/>
                </p:cNvSpPr>
                <p:nvPr/>
              </p:nvSpPr>
              <p:spPr bwMode="auto">
                <a:xfrm>
                  <a:off x="965" y="1542"/>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2" name="AutoShape 137">
                  <a:extLst>
                    <a:ext uri="{FF2B5EF4-FFF2-40B4-BE49-F238E27FC236}">
                      <a16:creationId xmlns:a16="http://schemas.microsoft.com/office/drawing/2014/main" id="{53098E6C-6D79-42E3-B29C-D9CD1B2E9D05}"/>
                    </a:ext>
                  </a:extLst>
                </p:cNvPr>
                <p:cNvSpPr>
                  <a:spLocks noChangeArrowheads="1"/>
                </p:cNvSpPr>
                <p:nvPr/>
              </p:nvSpPr>
              <p:spPr bwMode="auto">
                <a:xfrm rot="2402544">
                  <a:off x="1040" y="1577"/>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3" name="AutoShape 138">
                  <a:extLst>
                    <a:ext uri="{FF2B5EF4-FFF2-40B4-BE49-F238E27FC236}">
                      <a16:creationId xmlns:a16="http://schemas.microsoft.com/office/drawing/2014/main" id="{BA95D239-B6F5-4866-8086-FEA57956B038}"/>
                    </a:ext>
                  </a:extLst>
                </p:cNvPr>
                <p:cNvSpPr>
                  <a:spLocks noChangeArrowheads="1"/>
                </p:cNvSpPr>
                <p:nvPr/>
              </p:nvSpPr>
              <p:spPr bwMode="auto">
                <a:xfrm rot="6674623">
                  <a:off x="886" y="1621"/>
                  <a:ext cx="117" cy="10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4" name="AutoShape 139">
                  <a:extLst>
                    <a:ext uri="{FF2B5EF4-FFF2-40B4-BE49-F238E27FC236}">
                      <a16:creationId xmlns:a16="http://schemas.microsoft.com/office/drawing/2014/main" id="{A2B9C090-780D-4F3C-84A1-4513D1C3AA84}"/>
                    </a:ext>
                  </a:extLst>
                </p:cNvPr>
                <p:cNvSpPr>
                  <a:spLocks noChangeArrowheads="1"/>
                </p:cNvSpPr>
                <p:nvPr/>
              </p:nvSpPr>
              <p:spPr bwMode="auto">
                <a:xfrm rot="207675">
                  <a:off x="913" y="1710"/>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5" name="AutoShape 140">
                  <a:extLst>
                    <a:ext uri="{FF2B5EF4-FFF2-40B4-BE49-F238E27FC236}">
                      <a16:creationId xmlns:a16="http://schemas.microsoft.com/office/drawing/2014/main" id="{09AF89B5-5D8D-46FF-9D69-1BFC98C5A2B3}"/>
                    </a:ext>
                  </a:extLst>
                </p:cNvPr>
                <p:cNvSpPr>
                  <a:spLocks noChangeArrowheads="1"/>
                </p:cNvSpPr>
                <p:nvPr/>
              </p:nvSpPr>
              <p:spPr bwMode="auto">
                <a:xfrm>
                  <a:off x="993" y="1646"/>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6" name="AutoShape 141">
                  <a:extLst>
                    <a:ext uri="{FF2B5EF4-FFF2-40B4-BE49-F238E27FC236}">
                      <a16:creationId xmlns:a16="http://schemas.microsoft.com/office/drawing/2014/main" id="{6EA29DD8-E6A2-4864-9D21-060E58996067}"/>
                    </a:ext>
                  </a:extLst>
                </p:cNvPr>
                <p:cNvSpPr>
                  <a:spLocks noChangeArrowheads="1"/>
                </p:cNvSpPr>
                <p:nvPr/>
              </p:nvSpPr>
              <p:spPr bwMode="auto">
                <a:xfrm rot="17355976" flipV="1">
                  <a:off x="1071" y="1692"/>
                  <a:ext cx="101"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7" name="AutoShape 142">
                  <a:extLst>
                    <a:ext uri="{FF2B5EF4-FFF2-40B4-BE49-F238E27FC236}">
                      <a16:creationId xmlns:a16="http://schemas.microsoft.com/office/drawing/2014/main" id="{1D1E6C9C-F898-4385-9CC2-E0532B137285}"/>
                    </a:ext>
                  </a:extLst>
                </p:cNvPr>
                <p:cNvSpPr>
                  <a:spLocks noChangeArrowheads="1"/>
                </p:cNvSpPr>
                <p:nvPr/>
              </p:nvSpPr>
              <p:spPr bwMode="auto">
                <a:xfrm>
                  <a:off x="1267" y="1693"/>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8" name="AutoShape 143">
                  <a:extLst>
                    <a:ext uri="{FF2B5EF4-FFF2-40B4-BE49-F238E27FC236}">
                      <a16:creationId xmlns:a16="http://schemas.microsoft.com/office/drawing/2014/main" id="{BC1E967A-71C4-4A61-9F2D-BB4030F7987D}"/>
                    </a:ext>
                  </a:extLst>
                </p:cNvPr>
                <p:cNvSpPr>
                  <a:spLocks noChangeArrowheads="1"/>
                </p:cNvSpPr>
                <p:nvPr/>
              </p:nvSpPr>
              <p:spPr bwMode="auto">
                <a:xfrm rot="-891517">
                  <a:off x="1330" y="1656"/>
                  <a:ext cx="99" cy="7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89" name="AutoShape 144">
                  <a:extLst>
                    <a:ext uri="{FF2B5EF4-FFF2-40B4-BE49-F238E27FC236}">
                      <a16:creationId xmlns:a16="http://schemas.microsoft.com/office/drawing/2014/main" id="{0FC647FB-B750-4CC6-A029-B533E3D7E74A}"/>
                    </a:ext>
                  </a:extLst>
                </p:cNvPr>
                <p:cNvSpPr>
                  <a:spLocks noChangeArrowheads="1"/>
                </p:cNvSpPr>
                <p:nvPr/>
              </p:nvSpPr>
              <p:spPr bwMode="auto">
                <a:xfrm>
                  <a:off x="1173" y="1692"/>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0" name="AutoShape 145">
                  <a:extLst>
                    <a:ext uri="{FF2B5EF4-FFF2-40B4-BE49-F238E27FC236}">
                      <a16:creationId xmlns:a16="http://schemas.microsoft.com/office/drawing/2014/main" id="{35A924AC-A5FF-4063-BC9D-11A4FAD64A24}"/>
                    </a:ext>
                  </a:extLst>
                </p:cNvPr>
                <p:cNvSpPr>
                  <a:spLocks noChangeArrowheads="1"/>
                </p:cNvSpPr>
                <p:nvPr/>
              </p:nvSpPr>
              <p:spPr bwMode="auto">
                <a:xfrm flipV="1">
                  <a:off x="1219" y="1634"/>
                  <a:ext cx="98" cy="9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1" name="AutoShape 146">
                  <a:extLst>
                    <a:ext uri="{FF2B5EF4-FFF2-40B4-BE49-F238E27FC236}">
                      <a16:creationId xmlns:a16="http://schemas.microsoft.com/office/drawing/2014/main" id="{79D80352-8032-452D-8C8A-29A217481311}"/>
                    </a:ext>
                  </a:extLst>
                </p:cNvPr>
                <p:cNvSpPr>
                  <a:spLocks noChangeArrowheads="1"/>
                </p:cNvSpPr>
                <p:nvPr/>
              </p:nvSpPr>
              <p:spPr bwMode="auto">
                <a:xfrm>
                  <a:off x="1194" y="1428"/>
                  <a:ext cx="97"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2" name="AutoShape 147">
                  <a:extLst>
                    <a:ext uri="{FF2B5EF4-FFF2-40B4-BE49-F238E27FC236}">
                      <a16:creationId xmlns:a16="http://schemas.microsoft.com/office/drawing/2014/main" id="{D6D64D2B-AD04-468D-A794-55AA6B77EDE2}"/>
                    </a:ext>
                  </a:extLst>
                </p:cNvPr>
                <p:cNvSpPr>
                  <a:spLocks noChangeArrowheads="1"/>
                </p:cNvSpPr>
                <p:nvPr/>
              </p:nvSpPr>
              <p:spPr bwMode="auto">
                <a:xfrm rot="2402544">
                  <a:off x="1271" y="1463"/>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3" name="AutoShape 148">
                  <a:extLst>
                    <a:ext uri="{FF2B5EF4-FFF2-40B4-BE49-F238E27FC236}">
                      <a16:creationId xmlns:a16="http://schemas.microsoft.com/office/drawing/2014/main" id="{79EC70A7-6FF3-4A1B-B234-A49FCDA27A48}"/>
                    </a:ext>
                  </a:extLst>
                </p:cNvPr>
                <p:cNvSpPr>
                  <a:spLocks noChangeArrowheads="1"/>
                </p:cNvSpPr>
                <p:nvPr/>
              </p:nvSpPr>
              <p:spPr bwMode="auto">
                <a:xfrm rot="6674623">
                  <a:off x="1115" y="1504"/>
                  <a:ext cx="116" cy="11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4" name="AutoShape 149">
                  <a:extLst>
                    <a:ext uri="{FF2B5EF4-FFF2-40B4-BE49-F238E27FC236}">
                      <a16:creationId xmlns:a16="http://schemas.microsoft.com/office/drawing/2014/main" id="{51A781DA-0915-4EFB-81D7-BD63F5F3F3C7}"/>
                    </a:ext>
                  </a:extLst>
                </p:cNvPr>
                <p:cNvSpPr>
                  <a:spLocks noChangeArrowheads="1"/>
                </p:cNvSpPr>
                <p:nvPr/>
              </p:nvSpPr>
              <p:spPr bwMode="auto">
                <a:xfrm rot="207675">
                  <a:off x="1140" y="1595"/>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5" name="AutoShape 150">
                  <a:extLst>
                    <a:ext uri="{FF2B5EF4-FFF2-40B4-BE49-F238E27FC236}">
                      <a16:creationId xmlns:a16="http://schemas.microsoft.com/office/drawing/2014/main" id="{67DCA3D9-F8BF-41C9-9541-561307CA5EEC}"/>
                    </a:ext>
                  </a:extLst>
                </p:cNvPr>
                <p:cNvSpPr>
                  <a:spLocks noChangeArrowheads="1"/>
                </p:cNvSpPr>
                <p:nvPr/>
              </p:nvSpPr>
              <p:spPr bwMode="auto">
                <a:xfrm>
                  <a:off x="1222" y="1532"/>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6" name="AutoShape 151">
                  <a:extLst>
                    <a:ext uri="{FF2B5EF4-FFF2-40B4-BE49-F238E27FC236}">
                      <a16:creationId xmlns:a16="http://schemas.microsoft.com/office/drawing/2014/main" id="{27CDA5B8-5FB8-4A95-9053-F4E38663420C}"/>
                    </a:ext>
                  </a:extLst>
                </p:cNvPr>
                <p:cNvSpPr>
                  <a:spLocks noChangeArrowheads="1"/>
                </p:cNvSpPr>
                <p:nvPr/>
              </p:nvSpPr>
              <p:spPr bwMode="auto">
                <a:xfrm rot="17355976" flipV="1">
                  <a:off x="1304" y="1576"/>
                  <a:ext cx="101"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7" name="AutoShape 152">
                  <a:extLst>
                    <a:ext uri="{FF2B5EF4-FFF2-40B4-BE49-F238E27FC236}">
                      <a16:creationId xmlns:a16="http://schemas.microsoft.com/office/drawing/2014/main" id="{ADBCF406-4FC9-440E-80FC-4AB30C33BD0A}"/>
                    </a:ext>
                  </a:extLst>
                </p:cNvPr>
                <p:cNvSpPr>
                  <a:spLocks noChangeArrowheads="1"/>
                </p:cNvSpPr>
                <p:nvPr/>
              </p:nvSpPr>
              <p:spPr bwMode="auto">
                <a:xfrm>
                  <a:off x="1057" y="1499"/>
                  <a:ext cx="58"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8" name="AutoShape 153">
                  <a:extLst>
                    <a:ext uri="{FF2B5EF4-FFF2-40B4-BE49-F238E27FC236}">
                      <a16:creationId xmlns:a16="http://schemas.microsoft.com/office/drawing/2014/main" id="{5D183B13-3F4D-4052-BE9A-22AEF234E703}"/>
                    </a:ext>
                  </a:extLst>
                </p:cNvPr>
                <p:cNvSpPr>
                  <a:spLocks noChangeArrowheads="1"/>
                </p:cNvSpPr>
                <p:nvPr/>
              </p:nvSpPr>
              <p:spPr bwMode="auto">
                <a:xfrm rot="503451">
                  <a:off x="1328" y="1383"/>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99" name="AutoShape 154">
                  <a:extLst>
                    <a:ext uri="{FF2B5EF4-FFF2-40B4-BE49-F238E27FC236}">
                      <a16:creationId xmlns:a16="http://schemas.microsoft.com/office/drawing/2014/main" id="{52CF5093-7881-4D16-A34B-268528C621C7}"/>
                    </a:ext>
                  </a:extLst>
                </p:cNvPr>
                <p:cNvSpPr>
                  <a:spLocks noChangeArrowheads="1"/>
                </p:cNvSpPr>
                <p:nvPr/>
              </p:nvSpPr>
              <p:spPr bwMode="auto">
                <a:xfrm rot="-388065">
                  <a:off x="1388" y="1361"/>
                  <a:ext cx="83" cy="6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0" name="AutoShape 155">
                  <a:extLst>
                    <a:ext uri="{FF2B5EF4-FFF2-40B4-BE49-F238E27FC236}">
                      <a16:creationId xmlns:a16="http://schemas.microsoft.com/office/drawing/2014/main" id="{4A6D5165-DBF0-4B7C-B741-81CCA5ECC032}"/>
                    </a:ext>
                  </a:extLst>
                </p:cNvPr>
                <p:cNvSpPr>
                  <a:spLocks noChangeArrowheads="1"/>
                </p:cNvSpPr>
                <p:nvPr/>
              </p:nvSpPr>
              <p:spPr bwMode="auto">
                <a:xfrm rot="503451">
                  <a:off x="1250" y="137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1" name="AutoShape 156">
                  <a:extLst>
                    <a:ext uri="{FF2B5EF4-FFF2-40B4-BE49-F238E27FC236}">
                      <a16:creationId xmlns:a16="http://schemas.microsoft.com/office/drawing/2014/main" id="{911FC3C8-B1FA-4DD7-ACD4-A1D7E2BDDC1A}"/>
                    </a:ext>
                  </a:extLst>
                </p:cNvPr>
                <p:cNvSpPr>
                  <a:spLocks noChangeArrowheads="1"/>
                </p:cNvSpPr>
                <p:nvPr/>
              </p:nvSpPr>
              <p:spPr bwMode="auto">
                <a:xfrm rot="503451" flipV="1">
                  <a:off x="1296" y="1329"/>
                  <a:ext cx="82" cy="7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2" name="AutoShape 157">
                  <a:extLst>
                    <a:ext uri="{FF2B5EF4-FFF2-40B4-BE49-F238E27FC236}">
                      <a16:creationId xmlns:a16="http://schemas.microsoft.com/office/drawing/2014/main" id="{2DBBABE1-5FE0-45B8-A187-05A40CDA28BD}"/>
                    </a:ext>
                  </a:extLst>
                </p:cNvPr>
                <p:cNvSpPr>
                  <a:spLocks noChangeArrowheads="1"/>
                </p:cNvSpPr>
                <p:nvPr/>
              </p:nvSpPr>
              <p:spPr bwMode="auto">
                <a:xfrm rot="503451">
                  <a:off x="1299" y="116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3" name="AutoShape 158">
                  <a:extLst>
                    <a:ext uri="{FF2B5EF4-FFF2-40B4-BE49-F238E27FC236}">
                      <a16:creationId xmlns:a16="http://schemas.microsoft.com/office/drawing/2014/main" id="{831547F2-27EA-4CF9-93B0-E6A7E3ABFBBF}"/>
                    </a:ext>
                  </a:extLst>
                </p:cNvPr>
                <p:cNvSpPr>
                  <a:spLocks noChangeArrowheads="1"/>
                </p:cNvSpPr>
                <p:nvPr/>
              </p:nvSpPr>
              <p:spPr bwMode="auto">
                <a:xfrm rot="2905995">
                  <a:off x="1359" y="1197"/>
                  <a:ext cx="83"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4" name="AutoShape 159">
                  <a:extLst>
                    <a:ext uri="{FF2B5EF4-FFF2-40B4-BE49-F238E27FC236}">
                      <a16:creationId xmlns:a16="http://schemas.microsoft.com/office/drawing/2014/main" id="{49522E95-94B6-4972-8424-B7B77AE6F93B}"/>
                    </a:ext>
                  </a:extLst>
                </p:cNvPr>
                <p:cNvSpPr>
                  <a:spLocks noChangeArrowheads="1"/>
                </p:cNvSpPr>
                <p:nvPr/>
              </p:nvSpPr>
              <p:spPr bwMode="auto">
                <a:xfrm rot="7178074">
                  <a:off x="1223" y="1212"/>
                  <a:ext cx="95" cy="9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5" name="AutoShape 160">
                  <a:extLst>
                    <a:ext uri="{FF2B5EF4-FFF2-40B4-BE49-F238E27FC236}">
                      <a16:creationId xmlns:a16="http://schemas.microsoft.com/office/drawing/2014/main" id="{FCBB03B1-D861-42E7-8DE5-AD1F37778DBC}"/>
                    </a:ext>
                  </a:extLst>
                </p:cNvPr>
                <p:cNvSpPr>
                  <a:spLocks noChangeArrowheads="1"/>
                </p:cNvSpPr>
                <p:nvPr/>
              </p:nvSpPr>
              <p:spPr bwMode="auto">
                <a:xfrm rot="711126">
                  <a:off x="1233" y="1288"/>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6" name="AutoShape 161">
                  <a:extLst>
                    <a:ext uri="{FF2B5EF4-FFF2-40B4-BE49-F238E27FC236}">
                      <a16:creationId xmlns:a16="http://schemas.microsoft.com/office/drawing/2014/main" id="{5003EFE5-F77B-44CA-81DC-351329123F17}"/>
                    </a:ext>
                  </a:extLst>
                </p:cNvPr>
                <p:cNvSpPr>
                  <a:spLocks noChangeArrowheads="1"/>
                </p:cNvSpPr>
                <p:nvPr/>
              </p:nvSpPr>
              <p:spPr bwMode="auto">
                <a:xfrm rot="503451">
                  <a:off x="1310" y="1248"/>
                  <a:ext cx="83" cy="79"/>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807" name="AutoShape 162">
                  <a:extLst>
                    <a:ext uri="{FF2B5EF4-FFF2-40B4-BE49-F238E27FC236}">
                      <a16:creationId xmlns:a16="http://schemas.microsoft.com/office/drawing/2014/main" id="{BC81398A-3363-429A-9CA0-E621805289E5}"/>
                    </a:ext>
                  </a:extLst>
                </p:cNvPr>
                <p:cNvSpPr>
                  <a:spLocks noChangeArrowheads="1"/>
                </p:cNvSpPr>
                <p:nvPr/>
              </p:nvSpPr>
              <p:spPr bwMode="auto">
                <a:xfrm rot="17859427" flipV="1">
                  <a:off x="1377" y="1291"/>
                  <a:ext cx="82" cy="7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grpSp>
          <p:grpSp>
            <p:nvGrpSpPr>
              <p:cNvPr id="360705" name="Group 163">
                <a:extLst>
                  <a:ext uri="{FF2B5EF4-FFF2-40B4-BE49-F238E27FC236}">
                    <a16:creationId xmlns:a16="http://schemas.microsoft.com/office/drawing/2014/main" id="{F143C394-879C-439A-B691-95667B497EE7}"/>
                  </a:ext>
                </a:extLst>
              </p:cNvPr>
              <p:cNvGrpSpPr>
                <a:grpSpLocks/>
              </p:cNvGrpSpPr>
              <p:nvPr/>
            </p:nvGrpSpPr>
            <p:grpSpPr bwMode="auto">
              <a:xfrm>
                <a:off x="1210" y="1407"/>
                <a:ext cx="661" cy="683"/>
                <a:chOff x="714" y="1124"/>
                <a:chExt cx="757" cy="782"/>
              </a:xfrm>
            </p:grpSpPr>
            <p:sp>
              <p:nvSpPr>
                <p:cNvPr id="360706" name="AutoShape 164">
                  <a:extLst>
                    <a:ext uri="{FF2B5EF4-FFF2-40B4-BE49-F238E27FC236}">
                      <a16:creationId xmlns:a16="http://schemas.microsoft.com/office/drawing/2014/main" id="{B0E70489-4605-4443-8C63-1BFE13955B7E}"/>
                    </a:ext>
                  </a:extLst>
                </p:cNvPr>
                <p:cNvSpPr>
                  <a:spLocks noChangeArrowheads="1"/>
                </p:cNvSpPr>
                <p:nvPr/>
              </p:nvSpPr>
              <p:spPr bwMode="auto">
                <a:xfrm>
                  <a:off x="1106" y="140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07" name="AutoShape 165">
                  <a:extLst>
                    <a:ext uri="{FF2B5EF4-FFF2-40B4-BE49-F238E27FC236}">
                      <a16:creationId xmlns:a16="http://schemas.microsoft.com/office/drawing/2014/main" id="{191DC168-BD44-46C9-80B2-BA0EBE86B830}"/>
                    </a:ext>
                  </a:extLst>
                </p:cNvPr>
                <p:cNvSpPr>
                  <a:spLocks noChangeArrowheads="1"/>
                </p:cNvSpPr>
                <p:nvPr/>
              </p:nvSpPr>
              <p:spPr bwMode="auto">
                <a:xfrm rot="-891517">
                  <a:off x="1172" y="1361"/>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08" name="AutoShape 166">
                  <a:extLst>
                    <a:ext uri="{FF2B5EF4-FFF2-40B4-BE49-F238E27FC236}">
                      <a16:creationId xmlns:a16="http://schemas.microsoft.com/office/drawing/2014/main" id="{3644CE21-7CB6-4EA4-9946-B3011AD89F85}"/>
                    </a:ext>
                  </a:extLst>
                </p:cNvPr>
                <p:cNvSpPr>
                  <a:spLocks noChangeArrowheads="1"/>
                </p:cNvSpPr>
                <p:nvPr/>
              </p:nvSpPr>
              <p:spPr bwMode="auto">
                <a:xfrm>
                  <a:off x="1008" y="1399"/>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09" name="AutoShape 167">
                  <a:extLst>
                    <a:ext uri="{FF2B5EF4-FFF2-40B4-BE49-F238E27FC236}">
                      <a16:creationId xmlns:a16="http://schemas.microsoft.com/office/drawing/2014/main" id="{B10C216B-407C-422F-A491-12DD34E404CC}"/>
                    </a:ext>
                  </a:extLst>
                </p:cNvPr>
                <p:cNvSpPr>
                  <a:spLocks noChangeArrowheads="1"/>
                </p:cNvSpPr>
                <p:nvPr/>
              </p:nvSpPr>
              <p:spPr bwMode="auto">
                <a:xfrm flipV="1">
                  <a:off x="1056" y="133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0" name="AutoShape 168">
                  <a:extLst>
                    <a:ext uri="{FF2B5EF4-FFF2-40B4-BE49-F238E27FC236}">
                      <a16:creationId xmlns:a16="http://schemas.microsoft.com/office/drawing/2014/main" id="{A2041D2D-4245-47E3-8B95-3A1B3CDF0086}"/>
                    </a:ext>
                  </a:extLst>
                </p:cNvPr>
                <p:cNvSpPr>
                  <a:spLocks noChangeArrowheads="1"/>
                </p:cNvSpPr>
                <p:nvPr/>
              </p:nvSpPr>
              <p:spPr bwMode="auto">
                <a:xfrm>
                  <a:off x="1029" y="112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1" name="AutoShape 169">
                  <a:extLst>
                    <a:ext uri="{FF2B5EF4-FFF2-40B4-BE49-F238E27FC236}">
                      <a16:creationId xmlns:a16="http://schemas.microsoft.com/office/drawing/2014/main" id="{61545E98-60E0-4C01-8032-61232911D3F5}"/>
                    </a:ext>
                  </a:extLst>
                </p:cNvPr>
                <p:cNvSpPr>
                  <a:spLocks noChangeArrowheads="1"/>
                </p:cNvSpPr>
                <p:nvPr/>
              </p:nvSpPr>
              <p:spPr bwMode="auto">
                <a:xfrm rot="2402544">
                  <a:off x="1110" y="116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2" name="AutoShape 170">
                  <a:extLst>
                    <a:ext uri="{FF2B5EF4-FFF2-40B4-BE49-F238E27FC236}">
                      <a16:creationId xmlns:a16="http://schemas.microsoft.com/office/drawing/2014/main" id="{163217CF-9977-48F3-88AC-A3C7728D28B8}"/>
                    </a:ext>
                  </a:extLst>
                </p:cNvPr>
                <p:cNvSpPr>
                  <a:spLocks noChangeArrowheads="1"/>
                </p:cNvSpPr>
                <p:nvPr/>
              </p:nvSpPr>
              <p:spPr bwMode="auto">
                <a:xfrm rot="6674623">
                  <a:off x="946" y="1204"/>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3" name="AutoShape 171">
                  <a:extLst>
                    <a:ext uri="{FF2B5EF4-FFF2-40B4-BE49-F238E27FC236}">
                      <a16:creationId xmlns:a16="http://schemas.microsoft.com/office/drawing/2014/main" id="{EC48CC42-01CB-4B4B-9291-657D287CEC3A}"/>
                    </a:ext>
                  </a:extLst>
                </p:cNvPr>
                <p:cNvSpPr>
                  <a:spLocks noChangeArrowheads="1"/>
                </p:cNvSpPr>
                <p:nvPr/>
              </p:nvSpPr>
              <p:spPr bwMode="auto">
                <a:xfrm rot="207675">
                  <a:off x="973" y="129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4" name="AutoShape 172">
                  <a:extLst>
                    <a:ext uri="{FF2B5EF4-FFF2-40B4-BE49-F238E27FC236}">
                      <a16:creationId xmlns:a16="http://schemas.microsoft.com/office/drawing/2014/main" id="{EE285FEE-F911-4AD4-BBC2-621EFC030111}"/>
                    </a:ext>
                  </a:extLst>
                </p:cNvPr>
                <p:cNvSpPr>
                  <a:spLocks noChangeArrowheads="1"/>
                </p:cNvSpPr>
                <p:nvPr/>
              </p:nvSpPr>
              <p:spPr bwMode="auto">
                <a:xfrm>
                  <a:off x="1059" y="1232"/>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5" name="AutoShape 173">
                  <a:extLst>
                    <a:ext uri="{FF2B5EF4-FFF2-40B4-BE49-F238E27FC236}">
                      <a16:creationId xmlns:a16="http://schemas.microsoft.com/office/drawing/2014/main" id="{B72CFDF7-5428-4EA0-BE23-1F64686BA279}"/>
                    </a:ext>
                  </a:extLst>
                </p:cNvPr>
                <p:cNvSpPr>
                  <a:spLocks noChangeArrowheads="1"/>
                </p:cNvSpPr>
                <p:nvPr/>
              </p:nvSpPr>
              <p:spPr bwMode="auto">
                <a:xfrm rot="17355976" flipV="1">
                  <a:off x="1145" y="1278"/>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6" name="AutoShape 174">
                  <a:extLst>
                    <a:ext uri="{FF2B5EF4-FFF2-40B4-BE49-F238E27FC236}">
                      <a16:creationId xmlns:a16="http://schemas.microsoft.com/office/drawing/2014/main" id="{E6E9FF28-5BBB-46AB-A1C4-FFB66DB9B7F1}"/>
                    </a:ext>
                  </a:extLst>
                </p:cNvPr>
                <p:cNvSpPr>
                  <a:spLocks noChangeArrowheads="1"/>
                </p:cNvSpPr>
                <p:nvPr/>
              </p:nvSpPr>
              <p:spPr bwMode="auto">
                <a:xfrm>
                  <a:off x="871" y="1515"/>
                  <a:ext cx="102" cy="102"/>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7" name="AutoShape 175">
                  <a:extLst>
                    <a:ext uri="{FF2B5EF4-FFF2-40B4-BE49-F238E27FC236}">
                      <a16:creationId xmlns:a16="http://schemas.microsoft.com/office/drawing/2014/main" id="{1107575B-A184-402B-BB3C-964D0B7D0A5E}"/>
                    </a:ext>
                  </a:extLst>
                </p:cNvPr>
                <p:cNvSpPr>
                  <a:spLocks noChangeArrowheads="1"/>
                </p:cNvSpPr>
                <p:nvPr/>
              </p:nvSpPr>
              <p:spPr bwMode="auto">
                <a:xfrm rot="-891517">
                  <a:off x="937" y="1476"/>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8" name="AutoShape 176">
                  <a:extLst>
                    <a:ext uri="{FF2B5EF4-FFF2-40B4-BE49-F238E27FC236}">
                      <a16:creationId xmlns:a16="http://schemas.microsoft.com/office/drawing/2014/main" id="{E93BF0FD-2730-4CAB-BF33-07FACA9F581E}"/>
                    </a:ext>
                  </a:extLst>
                </p:cNvPr>
                <p:cNvSpPr>
                  <a:spLocks noChangeArrowheads="1"/>
                </p:cNvSpPr>
                <p:nvPr/>
              </p:nvSpPr>
              <p:spPr bwMode="auto">
                <a:xfrm>
                  <a:off x="773" y="151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19" name="AutoShape 177">
                  <a:extLst>
                    <a:ext uri="{FF2B5EF4-FFF2-40B4-BE49-F238E27FC236}">
                      <a16:creationId xmlns:a16="http://schemas.microsoft.com/office/drawing/2014/main" id="{10FF99A7-B2A6-46B4-AE51-EA0041673E5D}"/>
                    </a:ext>
                  </a:extLst>
                </p:cNvPr>
                <p:cNvSpPr>
                  <a:spLocks noChangeArrowheads="1"/>
                </p:cNvSpPr>
                <p:nvPr/>
              </p:nvSpPr>
              <p:spPr bwMode="auto">
                <a:xfrm flipV="1">
                  <a:off x="821" y="145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0" name="AutoShape 178">
                  <a:extLst>
                    <a:ext uri="{FF2B5EF4-FFF2-40B4-BE49-F238E27FC236}">
                      <a16:creationId xmlns:a16="http://schemas.microsoft.com/office/drawing/2014/main" id="{A419484F-2C36-4B0E-9E18-2463B0044314}"/>
                    </a:ext>
                  </a:extLst>
                </p:cNvPr>
                <p:cNvSpPr>
                  <a:spLocks noChangeArrowheads="1"/>
                </p:cNvSpPr>
                <p:nvPr/>
              </p:nvSpPr>
              <p:spPr bwMode="auto">
                <a:xfrm>
                  <a:off x="794" y="1239"/>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1" name="AutoShape 179">
                  <a:extLst>
                    <a:ext uri="{FF2B5EF4-FFF2-40B4-BE49-F238E27FC236}">
                      <a16:creationId xmlns:a16="http://schemas.microsoft.com/office/drawing/2014/main" id="{95373163-BCAF-47DB-BDE2-FCD37636AF81}"/>
                    </a:ext>
                  </a:extLst>
                </p:cNvPr>
                <p:cNvSpPr>
                  <a:spLocks noChangeArrowheads="1"/>
                </p:cNvSpPr>
                <p:nvPr/>
              </p:nvSpPr>
              <p:spPr bwMode="auto">
                <a:xfrm rot="2402544">
                  <a:off x="875" y="1275"/>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2" name="AutoShape 180">
                  <a:extLst>
                    <a:ext uri="{FF2B5EF4-FFF2-40B4-BE49-F238E27FC236}">
                      <a16:creationId xmlns:a16="http://schemas.microsoft.com/office/drawing/2014/main" id="{1FC7C815-34C0-4740-A159-0447DB4643EE}"/>
                    </a:ext>
                  </a:extLst>
                </p:cNvPr>
                <p:cNvSpPr>
                  <a:spLocks noChangeArrowheads="1"/>
                </p:cNvSpPr>
                <p:nvPr/>
              </p:nvSpPr>
              <p:spPr bwMode="auto">
                <a:xfrm rot="6674623">
                  <a:off x="711" y="1319"/>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3" name="AutoShape 181">
                  <a:extLst>
                    <a:ext uri="{FF2B5EF4-FFF2-40B4-BE49-F238E27FC236}">
                      <a16:creationId xmlns:a16="http://schemas.microsoft.com/office/drawing/2014/main" id="{118E1300-E725-4716-8D82-5CD36AAA2F90}"/>
                    </a:ext>
                  </a:extLst>
                </p:cNvPr>
                <p:cNvSpPr>
                  <a:spLocks noChangeArrowheads="1"/>
                </p:cNvSpPr>
                <p:nvPr/>
              </p:nvSpPr>
              <p:spPr bwMode="auto">
                <a:xfrm rot="207675">
                  <a:off x="738" y="141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4" name="AutoShape 182">
                  <a:extLst>
                    <a:ext uri="{FF2B5EF4-FFF2-40B4-BE49-F238E27FC236}">
                      <a16:creationId xmlns:a16="http://schemas.microsoft.com/office/drawing/2014/main" id="{DCE42977-3D12-4EF0-9E24-D5C21E6FA448}"/>
                    </a:ext>
                  </a:extLst>
                </p:cNvPr>
                <p:cNvSpPr>
                  <a:spLocks noChangeArrowheads="1"/>
                </p:cNvSpPr>
                <p:nvPr/>
              </p:nvSpPr>
              <p:spPr bwMode="auto">
                <a:xfrm>
                  <a:off x="824" y="1347"/>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5" name="AutoShape 183">
                  <a:extLst>
                    <a:ext uri="{FF2B5EF4-FFF2-40B4-BE49-F238E27FC236}">
                      <a16:creationId xmlns:a16="http://schemas.microsoft.com/office/drawing/2014/main" id="{BF0B24C4-E1BB-4CBA-89F5-426B23F0F634}"/>
                    </a:ext>
                  </a:extLst>
                </p:cNvPr>
                <p:cNvSpPr>
                  <a:spLocks noChangeArrowheads="1"/>
                </p:cNvSpPr>
                <p:nvPr/>
              </p:nvSpPr>
              <p:spPr bwMode="auto">
                <a:xfrm rot="17355976" flipV="1">
                  <a:off x="910" y="1393"/>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6" name="AutoShape 184">
                  <a:extLst>
                    <a:ext uri="{FF2B5EF4-FFF2-40B4-BE49-F238E27FC236}">
                      <a16:creationId xmlns:a16="http://schemas.microsoft.com/office/drawing/2014/main" id="{D05C6ADF-6D44-4D7D-9B56-A2FF2F0EAFDB}"/>
                    </a:ext>
                  </a:extLst>
                </p:cNvPr>
                <p:cNvSpPr>
                  <a:spLocks noChangeArrowheads="1"/>
                </p:cNvSpPr>
                <p:nvPr/>
              </p:nvSpPr>
              <p:spPr bwMode="auto">
                <a:xfrm>
                  <a:off x="1036" y="180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7" name="AutoShape 185">
                  <a:extLst>
                    <a:ext uri="{FF2B5EF4-FFF2-40B4-BE49-F238E27FC236}">
                      <a16:creationId xmlns:a16="http://schemas.microsoft.com/office/drawing/2014/main" id="{C62C9E46-CE7E-4DF0-B7D5-34630C5932CD}"/>
                    </a:ext>
                  </a:extLst>
                </p:cNvPr>
                <p:cNvSpPr>
                  <a:spLocks noChangeArrowheads="1"/>
                </p:cNvSpPr>
                <p:nvPr/>
              </p:nvSpPr>
              <p:spPr bwMode="auto">
                <a:xfrm rot="-891517">
                  <a:off x="1098" y="1770"/>
                  <a:ext cx="95" cy="74"/>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8" name="AutoShape 186">
                  <a:extLst>
                    <a:ext uri="{FF2B5EF4-FFF2-40B4-BE49-F238E27FC236}">
                      <a16:creationId xmlns:a16="http://schemas.microsoft.com/office/drawing/2014/main" id="{0CA80897-02A7-4B6C-BE43-C3B228308A83}"/>
                    </a:ext>
                  </a:extLst>
                </p:cNvPr>
                <p:cNvSpPr>
                  <a:spLocks noChangeArrowheads="1"/>
                </p:cNvSpPr>
                <p:nvPr/>
              </p:nvSpPr>
              <p:spPr bwMode="auto">
                <a:xfrm>
                  <a:off x="946" y="1807"/>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29" name="AutoShape 187">
                  <a:extLst>
                    <a:ext uri="{FF2B5EF4-FFF2-40B4-BE49-F238E27FC236}">
                      <a16:creationId xmlns:a16="http://schemas.microsoft.com/office/drawing/2014/main" id="{E0FFEAA2-C759-408A-B843-72BB67A0A87B}"/>
                    </a:ext>
                  </a:extLst>
                </p:cNvPr>
                <p:cNvSpPr>
                  <a:spLocks noChangeArrowheads="1"/>
                </p:cNvSpPr>
                <p:nvPr/>
              </p:nvSpPr>
              <p:spPr bwMode="auto">
                <a:xfrm flipV="1">
                  <a:off x="990" y="174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0" name="AutoShape 188">
                  <a:extLst>
                    <a:ext uri="{FF2B5EF4-FFF2-40B4-BE49-F238E27FC236}">
                      <a16:creationId xmlns:a16="http://schemas.microsoft.com/office/drawing/2014/main" id="{2269FB26-DA81-4435-A6D2-48F0B7409DA8}"/>
                    </a:ext>
                  </a:extLst>
                </p:cNvPr>
                <p:cNvSpPr>
                  <a:spLocks noChangeArrowheads="1"/>
                </p:cNvSpPr>
                <p:nvPr/>
              </p:nvSpPr>
              <p:spPr bwMode="auto">
                <a:xfrm>
                  <a:off x="965" y="1542"/>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1" name="AutoShape 189">
                  <a:extLst>
                    <a:ext uri="{FF2B5EF4-FFF2-40B4-BE49-F238E27FC236}">
                      <a16:creationId xmlns:a16="http://schemas.microsoft.com/office/drawing/2014/main" id="{56BE4704-3E60-42FB-A4C1-26D73A00BD95}"/>
                    </a:ext>
                  </a:extLst>
                </p:cNvPr>
                <p:cNvSpPr>
                  <a:spLocks noChangeArrowheads="1"/>
                </p:cNvSpPr>
                <p:nvPr/>
              </p:nvSpPr>
              <p:spPr bwMode="auto">
                <a:xfrm rot="2402544">
                  <a:off x="1040" y="1577"/>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2" name="AutoShape 190">
                  <a:extLst>
                    <a:ext uri="{FF2B5EF4-FFF2-40B4-BE49-F238E27FC236}">
                      <a16:creationId xmlns:a16="http://schemas.microsoft.com/office/drawing/2014/main" id="{915E59AC-57D7-4800-9CC5-B3B0198AB610}"/>
                    </a:ext>
                  </a:extLst>
                </p:cNvPr>
                <p:cNvSpPr>
                  <a:spLocks noChangeArrowheads="1"/>
                </p:cNvSpPr>
                <p:nvPr/>
              </p:nvSpPr>
              <p:spPr bwMode="auto">
                <a:xfrm rot="6674623">
                  <a:off x="886" y="1621"/>
                  <a:ext cx="117" cy="10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3" name="AutoShape 191">
                  <a:extLst>
                    <a:ext uri="{FF2B5EF4-FFF2-40B4-BE49-F238E27FC236}">
                      <a16:creationId xmlns:a16="http://schemas.microsoft.com/office/drawing/2014/main" id="{59CE3C2D-56FD-4A88-AEE8-2FA797851CBC}"/>
                    </a:ext>
                  </a:extLst>
                </p:cNvPr>
                <p:cNvSpPr>
                  <a:spLocks noChangeArrowheads="1"/>
                </p:cNvSpPr>
                <p:nvPr/>
              </p:nvSpPr>
              <p:spPr bwMode="auto">
                <a:xfrm rot="207675">
                  <a:off x="913" y="1710"/>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4" name="AutoShape 192">
                  <a:extLst>
                    <a:ext uri="{FF2B5EF4-FFF2-40B4-BE49-F238E27FC236}">
                      <a16:creationId xmlns:a16="http://schemas.microsoft.com/office/drawing/2014/main" id="{A5ABFF5E-0349-4AFB-BE6E-C663D0B019CB}"/>
                    </a:ext>
                  </a:extLst>
                </p:cNvPr>
                <p:cNvSpPr>
                  <a:spLocks noChangeArrowheads="1"/>
                </p:cNvSpPr>
                <p:nvPr/>
              </p:nvSpPr>
              <p:spPr bwMode="auto">
                <a:xfrm>
                  <a:off x="993" y="1646"/>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5" name="AutoShape 193">
                  <a:extLst>
                    <a:ext uri="{FF2B5EF4-FFF2-40B4-BE49-F238E27FC236}">
                      <a16:creationId xmlns:a16="http://schemas.microsoft.com/office/drawing/2014/main" id="{9B6AEB40-D2AB-423C-B602-74808DB0E1EF}"/>
                    </a:ext>
                  </a:extLst>
                </p:cNvPr>
                <p:cNvSpPr>
                  <a:spLocks noChangeArrowheads="1"/>
                </p:cNvSpPr>
                <p:nvPr/>
              </p:nvSpPr>
              <p:spPr bwMode="auto">
                <a:xfrm rot="17355976" flipV="1">
                  <a:off x="1071" y="1692"/>
                  <a:ext cx="101"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6" name="AutoShape 194">
                  <a:extLst>
                    <a:ext uri="{FF2B5EF4-FFF2-40B4-BE49-F238E27FC236}">
                      <a16:creationId xmlns:a16="http://schemas.microsoft.com/office/drawing/2014/main" id="{89F9EF9F-D570-4994-802C-00FCE1A2ABE3}"/>
                    </a:ext>
                  </a:extLst>
                </p:cNvPr>
                <p:cNvSpPr>
                  <a:spLocks noChangeArrowheads="1"/>
                </p:cNvSpPr>
                <p:nvPr/>
              </p:nvSpPr>
              <p:spPr bwMode="auto">
                <a:xfrm>
                  <a:off x="1267" y="1693"/>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7" name="AutoShape 195">
                  <a:extLst>
                    <a:ext uri="{FF2B5EF4-FFF2-40B4-BE49-F238E27FC236}">
                      <a16:creationId xmlns:a16="http://schemas.microsoft.com/office/drawing/2014/main" id="{84973AE0-9C77-4B4F-9C8D-E9BD90A9EEBF}"/>
                    </a:ext>
                  </a:extLst>
                </p:cNvPr>
                <p:cNvSpPr>
                  <a:spLocks noChangeArrowheads="1"/>
                </p:cNvSpPr>
                <p:nvPr/>
              </p:nvSpPr>
              <p:spPr bwMode="auto">
                <a:xfrm rot="-891517">
                  <a:off x="1330" y="1656"/>
                  <a:ext cx="99" cy="7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8" name="AutoShape 196">
                  <a:extLst>
                    <a:ext uri="{FF2B5EF4-FFF2-40B4-BE49-F238E27FC236}">
                      <a16:creationId xmlns:a16="http://schemas.microsoft.com/office/drawing/2014/main" id="{3D66ED0B-5BF3-4E65-A1D5-CD95537E215D}"/>
                    </a:ext>
                  </a:extLst>
                </p:cNvPr>
                <p:cNvSpPr>
                  <a:spLocks noChangeArrowheads="1"/>
                </p:cNvSpPr>
                <p:nvPr/>
              </p:nvSpPr>
              <p:spPr bwMode="auto">
                <a:xfrm>
                  <a:off x="1173" y="1692"/>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39" name="AutoShape 197">
                  <a:extLst>
                    <a:ext uri="{FF2B5EF4-FFF2-40B4-BE49-F238E27FC236}">
                      <a16:creationId xmlns:a16="http://schemas.microsoft.com/office/drawing/2014/main" id="{0245FCB4-8F2A-4C93-A2A2-7246C18D9687}"/>
                    </a:ext>
                  </a:extLst>
                </p:cNvPr>
                <p:cNvSpPr>
                  <a:spLocks noChangeArrowheads="1"/>
                </p:cNvSpPr>
                <p:nvPr/>
              </p:nvSpPr>
              <p:spPr bwMode="auto">
                <a:xfrm flipV="1">
                  <a:off x="1219" y="1634"/>
                  <a:ext cx="98" cy="9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0" name="AutoShape 198">
                  <a:extLst>
                    <a:ext uri="{FF2B5EF4-FFF2-40B4-BE49-F238E27FC236}">
                      <a16:creationId xmlns:a16="http://schemas.microsoft.com/office/drawing/2014/main" id="{D6B063D0-B106-4B9C-83DD-0C4C9762115F}"/>
                    </a:ext>
                  </a:extLst>
                </p:cNvPr>
                <p:cNvSpPr>
                  <a:spLocks noChangeArrowheads="1"/>
                </p:cNvSpPr>
                <p:nvPr/>
              </p:nvSpPr>
              <p:spPr bwMode="auto">
                <a:xfrm>
                  <a:off x="1194" y="1428"/>
                  <a:ext cx="97"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1" name="AutoShape 199">
                  <a:extLst>
                    <a:ext uri="{FF2B5EF4-FFF2-40B4-BE49-F238E27FC236}">
                      <a16:creationId xmlns:a16="http://schemas.microsoft.com/office/drawing/2014/main" id="{278DFD9C-5043-4609-B536-A730F52465ED}"/>
                    </a:ext>
                  </a:extLst>
                </p:cNvPr>
                <p:cNvSpPr>
                  <a:spLocks noChangeArrowheads="1"/>
                </p:cNvSpPr>
                <p:nvPr/>
              </p:nvSpPr>
              <p:spPr bwMode="auto">
                <a:xfrm rot="2402544">
                  <a:off x="1271" y="1463"/>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2" name="AutoShape 200">
                  <a:extLst>
                    <a:ext uri="{FF2B5EF4-FFF2-40B4-BE49-F238E27FC236}">
                      <a16:creationId xmlns:a16="http://schemas.microsoft.com/office/drawing/2014/main" id="{875E0A19-B8D7-4FB7-BEB0-9A18A0DE820A}"/>
                    </a:ext>
                  </a:extLst>
                </p:cNvPr>
                <p:cNvSpPr>
                  <a:spLocks noChangeArrowheads="1"/>
                </p:cNvSpPr>
                <p:nvPr/>
              </p:nvSpPr>
              <p:spPr bwMode="auto">
                <a:xfrm rot="6674623">
                  <a:off x="1115" y="1504"/>
                  <a:ext cx="116" cy="11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3" name="AutoShape 201">
                  <a:extLst>
                    <a:ext uri="{FF2B5EF4-FFF2-40B4-BE49-F238E27FC236}">
                      <a16:creationId xmlns:a16="http://schemas.microsoft.com/office/drawing/2014/main" id="{DB3DA39F-B75C-4CEC-AC63-5CA82EDCA52C}"/>
                    </a:ext>
                  </a:extLst>
                </p:cNvPr>
                <p:cNvSpPr>
                  <a:spLocks noChangeArrowheads="1"/>
                </p:cNvSpPr>
                <p:nvPr/>
              </p:nvSpPr>
              <p:spPr bwMode="auto">
                <a:xfrm rot="207675">
                  <a:off x="1140" y="1595"/>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4" name="AutoShape 202">
                  <a:extLst>
                    <a:ext uri="{FF2B5EF4-FFF2-40B4-BE49-F238E27FC236}">
                      <a16:creationId xmlns:a16="http://schemas.microsoft.com/office/drawing/2014/main" id="{28899E84-8606-4903-A775-6D7BF479389D}"/>
                    </a:ext>
                  </a:extLst>
                </p:cNvPr>
                <p:cNvSpPr>
                  <a:spLocks noChangeArrowheads="1"/>
                </p:cNvSpPr>
                <p:nvPr/>
              </p:nvSpPr>
              <p:spPr bwMode="auto">
                <a:xfrm>
                  <a:off x="1222" y="1532"/>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5" name="AutoShape 203">
                  <a:extLst>
                    <a:ext uri="{FF2B5EF4-FFF2-40B4-BE49-F238E27FC236}">
                      <a16:creationId xmlns:a16="http://schemas.microsoft.com/office/drawing/2014/main" id="{BFD2F623-D0A4-41DE-B12E-C71C5FDADA8D}"/>
                    </a:ext>
                  </a:extLst>
                </p:cNvPr>
                <p:cNvSpPr>
                  <a:spLocks noChangeArrowheads="1"/>
                </p:cNvSpPr>
                <p:nvPr/>
              </p:nvSpPr>
              <p:spPr bwMode="auto">
                <a:xfrm rot="17355976" flipV="1">
                  <a:off x="1304" y="1576"/>
                  <a:ext cx="101"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6" name="AutoShape 204">
                  <a:extLst>
                    <a:ext uri="{FF2B5EF4-FFF2-40B4-BE49-F238E27FC236}">
                      <a16:creationId xmlns:a16="http://schemas.microsoft.com/office/drawing/2014/main" id="{1E2CBBBF-2229-4FC1-B2A0-96001AD5D244}"/>
                    </a:ext>
                  </a:extLst>
                </p:cNvPr>
                <p:cNvSpPr>
                  <a:spLocks noChangeArrowheads="1"/>
                </p:cNvSpPr>
                <p:nvPr/>
              </p:nvSpPr>
              <p:spPr bwMode="auto">
                <a:xfrm>
                  <a:off x="1057" y="1499"/>
                  <a:ext cx="58"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7" name="AutoShape 205">
                  <a:extLst>
                    <a:ext uri="{FF2B5EF4-FFF2-40B4-BE49-F238E27FC236}">
                      <a16:creationId xmlns:a16="http://schemas.microsoft.com/office/drawing/2014/main" id="{5AE1AD52-4FFB-4527-9876-27F2BDDB2FE2}"/>
                    </a:ext>
                  </a:extLst>
                </p:cNvPr>
                <p:cNvSpPr>
                  <a:spLocks noChangeArrowheads="1"/>
                </p:cNvSpPr>
                <p:nvPr/>
              </p:nvSpPr>
              <p:spPr bwMode="auto">
                <a:xfrm rot="503451">
                  <a:off x="1328" y="1383"/>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8" name="AutoShape 206">
                  <a:extLst>
                    <a:ext uri="{FF2B5EF4-FFF2-40B4-BE49-F238E27FC236}">
                      <a16:creationId xmlns:a16="http://schemas.microsoft.com/office/drawing/2014/main" id="{835808AD-EC55-4BD3-B848-E02FA45AA0F7}"/>
                    </a:ext>
                  </a:extLst>
                </p:cNvPr>
                <p:cNvSpPr>
                  <a:spLocks noChangeArrowheads="1"/>
                </p:cNvSpPr>
                <p:nvPr/>
              </p:nvSpPr>
              <p:spPr bwMode="auto">
                <a:xfrm rot="-388065">
                  <a:off x="1388" y="1361"/>
                  <a:ext cx="83" cy="6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49" name="AutoShape 207">
                  <a:extLst>
                    <a:ext uri="{FF2B5EF4-FFF2-40B4-BE49-F238E27FC236}">
                      <a16:creationId xmlns:a16="http://schemas.microsoft.com/office/drawing/2014/main" id="{05DE54B6-6A4A-447D-AC8E-CC34C6867CA8}"/>
                    </a:ext>
                  </a:extLst>
                </p:cNvPr>
                <p:cNvSpPr>
                  <a:spLocks noChangeArrowheads="1"/>
                </p:cNvSpPr>
                <p:nvPr/>
              </p:nvSpPr>
              <p:spPr bwMode="auto">
                <a:xfrm rot="503451">
                  <a:off x="1250" y="137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0" name="AutoShape 208">
                  <a:extLst>
                    <a:ext uri="{FF2B5EF4-FFF2-40B4-BE49-F238E27FC236}">
                      <a16:creationId xmlns:a16="http://schemas.microsoft.com/office/drawing/2014/main" id="{B74C3BDD-4746-4D9B-8B1F-D1B46CE25AC2}"/>
                    </a:ext>
                  </a:extLst>
                </p:cNvPr>
                <p:cNvSpPr>
                  <a:spLocks noChangeArrowheads="1"/>
                </p:cNvSpPr>
                <p:nvPr/>
              </p:nvSpPr>
              <p:spPr bwMode="auto">
                <a:xfrm rot="503451" flipV="1">
                  <a:off x="1296" y="1329"/>
                  <a:ext cx="82" cy="7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1" name="AutoShape 209">
                  <a:extLst>
                    <a:ext uri="{FF2B5EF4-FFF2-40B4-BE49-F238E27FC236}">
                      <a16:creationId xmlns:a16="http://schemas.microsoft.com/office/drawing/2014/main" id="{747E1FD3-425F-44BE-8537-9944ACF871FB}"/>
                    </a:ext>
                  </a:extLst>
                </p:cNvPr>
                <p:cNvSpPr>
                  <a:spLocks noChangeArrowheads="1"/>
                </p:cNvSpPr>
                <p:nvPr/>
              </p:nvSpPr>
              <p:spPr bwMode="auto">
                <a:xfrm rot="503451">
                  <a:off x="1299" y="116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2" name="AutoShape 210">
                  <a:extLst>
                    <a:ext uri="{FF2B5EF4-FFF2-40B4-BE49-F238E27FC236}">
                      <a16:creationId xmlns:a16="http://schemas.microsoft.com/office/drawing/2014/main" id="{37C6F004-D5F7-4366-93A2-9D01AB96FF10}"/>
                    </a:ext>
                  </a:extLst>
                </p:cNvPr>
                <p:cNvSpPr>
                  <a:spLocks noChangeArrowheads="1"/>
                </p:cNvSpPr>
                <p:nvPr/>
              </p:nvSpPr>
              <p:spPr bwMode="auto">
                <a:xfrm rot="2905995">
                  <a:off x="1359" y="1197"/>
                  <a:ext cx="83"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3" name="AutoShape 211">
                  <a:extLst>
                    <a:ext uri="{FF2B5EF4-FFF2-40B4-BE49-F238E27FC236}">
                      <a16:creationId xmlns:a16="http://schemas.microsoft.com/office/drawing/2014/main" id="{22662E3E-A514-4CC7-9E47-9E4E6341305D}"/>
                    </a:ext>
                  </a:extLst>
                </p:cNvPr>
                <p:cNvSpPr>
                  <a:spLocks noChangeArrowheads="1"/>
                </p:cNvSpPr>
                <p:nvPr/>
              </p:nvSpPr>
              <p:spPr bwMode="auto">
                <a:xfrm rot="7178074">
                  <a:off x="1223" y="1212"/>
                  <a:ext cx="95" cy="9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4" name="AutoShape 212">
                  <a:extLst>
                    <a:ext uri="{FF2B5EF4-FFF2-40B4-BE49-F238E27FC236}">
                      <a16:creationId xmlns:a16="http://schemas.microsoft.com/office/drawing/2014/main" id="{37716E33-C8FB-44ED-B9B2-BBB2DB08946F}"/>
                    </a:ext>
                  </a:extLst>
                </p:cNvPr>
                <p:cNvSpPr>
                  <a:spLocks noChangeArrowheads="1"/>
                </p:cNvSpPr>
                <p:nvPr/>
              </p:nvSpPr>
              <p:spPr bwMode="auto">
                <a:xfrm rot="711126">
                  <a:off x="1233" y="1288"/>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5" name="AutoShape 213">
                  <a:extLst>
                    <a:ext uri="{FF2B5EF4-FFF2-40B4-BE49-F238E27FC236}">
                      <a16:creationId xmlns:a16="http://schemas.microsoft.com/office/drawing/2014/main" id="{AF660B07-D433-46EF-BA08-C99C6099F441}"/>
                    </a:ext>
                  </a:extLst>
                </p:cNvPr>
                <p:cNvSpPr>
                  <a:spLocks noChangeArrowheads="1"/>
                </p:cNvSpPr>
                <p:nvPr/>
              </p:nvSpPr>
              <p:spPr bwMode="auto">
                <a:xfrm rot="503451">
                  <a:off x="1310" y="1248"/>
                  <a:ext cx="83" cy="79"/>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56" name="AutoShape 214">
                  <a:extLst>
                    <a:ext uri="{FF2B5EF4-FFF2-40B4-BE49-F238E27FC236}">
                      <a16:creationId xmlns:a16="http://schemas.microsoft.com/office/drawing/2014/main" id="{6430FEAA-8245-4147-9AFB-A9D92AAD0B49}"/>
                    </a:ext>
                  </a:extLst>
                </p:cNvPr>
                <p:cNvSpPr>
                  <a:spLocks noChangeArrowheads="1"/>
                </p:cNvSpPr>
                <p:nvPr/>
              </p:nvSpPr>
              <p:spPr bwMode="auto">
                <a:xfrm rot="17859427" flipV="1">
                  <a:off x="1377" y="1291"/>
                  <a:ext cx="82" cy="7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grpSp>
        </p:grpSp>
        <p:grpSp>
          <p:nvGrpSpPr>
            <p:cNvPr id="360468" name="Group 215">
              <a:extLst>
                <a:ext uri="{FF2B5EF4-FFF2-40B4-BE49-F238E27FC236}">
                  <a16:creationId xmlns:a16="http://schemas.microsoft.com/office/drawing/2014/main" id="{9789CEB2-6818-4E2A-A023-44EF44C03CF4}"/>
                </a:ext>
              </a:extLst>
            </p:cNvPr>
            <p:cNvGrpSpPr>
              <a:grpSpLocks/>
            </p:cNvGrpSpPr>
            <p:nvPr/>
          </p:nvGrpSpPr>
          <p:grpSpPr bwMode="auto">
            <a:xfrm>
              <a:off x="2306" y="870"/>
              <a:ext cx="784" cy="810"/>
              <a:chOff x="1754" y="2814"/>
              <a:chExt cx="757" cy="782"/>
            </a:xfrm>
          </p:grpSpPr>
          <p:sp>
            <p:nvSpPr>
              <p:cNvPr id="360652" name="AutoShape 216">
                <a:extLst>
                  <a:ext uri="{FF2B5EF4-FFF2-40B4-BE49-F238E27FC236}">
                    <a16:creationId xmlns:a16="http://schemas.microsoft.com/office/drawing/2014/main" id="{86066585-DF06-4826-91E1-E91E476E5B8E}"/>
                  </a:ext>
                </a:extLst>
              </p:cNvPr>
              <p:cNvSpPr>
                <a:spLocks noChangeArrowheads="1"/>
              </p:cNvSpPr>
              <p:nvPr/>
            </p:nvSpPr>
            <p:spPr bwMode="auto">
              <a:xfrm>
                <a:off x="2146" y="309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3" name="AutoShape 217">
                <a:extLst>
                  <a:ext uri="{FF2B5EF4-FFF2-40B4-BE49-F238E27FC236}">
                    <a16:creationId xmlns:a16="http://schemas.microsoft.com/office/drawing/2014/main" id="{3C56AF44-19F5-4769-8304-29513FD2BA3B}"/>
                  </a:ext>
                </a:extLst>
              </p:cNvPr>
              <p:cNvSpPr>
                <a:spLocks noChangeArrowheads="1"/>
              </p:cNvSpPr>
              <p:nvPr/>
            </p:nvSpPr>
            <p:spPr bwMode="auto">
              <a:xfrm rot="-891517">
                <a:off x="2212" y="3051"/>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4" name="AutoShape 218">
                <a:extLst>
                  <a:ext uri="{FF2B5EF4-FFF2-40B4-BE49-F238E27FC236}">
                    <a16:creationId xmlns:a16="http://schemas.microsoft.com/office/drawing/2014/main" id="{87F740E3-848D-4584-85CA-BDB37C363120}"/>
                  </a:ext>
                </a:extLst>
              </p:cNvPr>
              <p:cNvSpPr>
                <a:spLocks noChangeArrowheads="1"/>
              </p:cNvSpPr>
              <p:nvPr/>
            </p:nvSpPr>
            <p:spPr bwMode="auto">
              <a:xfrm>
                <a:off x="2048" y="3089"/>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5" name="AutoShape 219">
                <a:extLst>
                  <a:ext uri="{FF2B5EF4-FFF2-40B4-BE49-F238E27FC236}">
                    <a16:creationId xmlns:a16="http://schemas.microsoft.com/office/drawing/2014/main" id="{967B5FE6-B9FF-4A09-BE09-9D7A29BFD68A}"/>
                  </a:ext>
                </a:extLst>
              </p:cNvPr>
              <p:cNvSpPr>
                <a:spLocks noChangeArrowheads="1"/>
              </p:cNvSpPr>
              <p:nvPr/>
            </p:nvSpPr>
            <p:spPr bwMode="auto">
              <a:xfrm flipV="1">
                <a:off x="2096" y="302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6" name="AutoShape 220">
                <a:extLst>
                  <a:ext uri="{FF2B5EF4-FFF2-40B4-BE49-F238E27FC236}">
                    <a16:creationId xmlns:a16="http://schemas.microsoft.com/office/drawing/2014/main" id="{1B67F9C0-FFBC-4A46-AAA6-0B976E0527AD}"/>
                  </a:ext>
                </a:extLst>
              </p:cNvPr>
              <p:cNvSpPr>
                <a:spLocks noChangeArrowheads="1"/>
              </p:cNvSpPr>
              <p:nvPr/>
            </p:nvSpPr>
            <p:spPr bwMode="auto">
              <a:xfrm>
                <a:off x="2069" y="281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7" name="AutoShape 221">
                <a:extLst>
                  <a:ext uri="{FF2B5EF4-FFF2-40B4-BE49-F238E27FC236}">
                    <a16:creationId xmlns:a16="http://schemas.microsoft.com/office/drawing/2014/main" id="{600CBB39-6E23-4C9F-9BFA-7AA54F2BEA01}"/>
                  </a:ext>
                </a:extLst>
              </p:cNvPr>
              <p:cNvSpPr>
                <a:spLocks noChangeArrowheads="1"/>
              </p:cNvSpPr>
              <p:nvPr/>
            </p:nvSpPr>
            <p:spPr bwMode="auto">
              <a:xfrm rot="2402544">
                <a:off x="2150" y="285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8" name="AutoShape 222">
                <a:extLst>
                  <a:ext uri="{FF2B5EF4-FFF2-40B4-BE49-F238E27FC236}">
                    <a16:creationId xmlns:a16="http://schemas.microsoft.com/office/drawing/2014/main" id="{0BA4FB4F-4A48-4EBD-8A20-5C614BC1AC6A}"/>
                  </a:ext>
                </a:extLst>
              </p:cNvPr>
              <p:cNvSpPr>
                <a:spLocks noChangeArrowheads="1"/>
              </p:cNvSpPr>
              <p:nvPr/>
            </p:nvSpPr>
            <p:spPr bwMode="auto">
              <a:xfrm rot="6674623">
                <a:off x="1986" y="2894"/>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9" name="AutoShape 223">
                <a:extLst>
                  <a:ext uri="{FF2B5EF4-FFF2-40B4-BE49-F238E27FC236}">
                    <a16:creationId xmlns:a16="http://schemas.microsoft.com/office/drawing/2014/main" id="{DF90990A-7E52-4623-998D-59A80A35698B}"/>
                  </a:ext>
                </a:extLst>
              </p:cNvPr>
              <p:cNvSpPr>
                <a:spLocks noChangeArrowheads="1"/>
              </p:cNvSpPr>
              <p:nvPr/>
            </p:nvSpPr>
            <p:spPr bwMode="auto">
              <a:xfrm rot="207675">
                <a:off x="2013" y="298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0" name="AutoShape 224">
                <a:extLst>
                  <a:ext uri="{FF2B5EF4-FFF2-40B4-BE49-F238E27FC236}">
                    <a16:creationId xmlns:a16="http://schemas.microsoft.com/office/drawing/2014/main" id="{CAD9E1A2-521E-45EC-92C5-6A65665D1147}"/>
                  </a:ext>
                </a:extLst>
              </p:cNvPr>
              <p:cNvSpPr>
                <a:spLocks noChangeArrowheads="1"/>
              </p:cNvSpPr>
              <p:nvPr/>
            </p:nvSpPr>
            <p:spPr bwMode="auto">
              <a:xfrm>
                <a:off x="2099" y="2922"/>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1" name="AutoShape 225">
                <a:extLst>
                  <a:ext uri="{FF2B5EF4-FFF2-40B4-BE49-F238E27FC236}">
                    <a16:creationId xmlns:a16="http://schemas.microsoft.com/office/drawing/2014/main" id="{42DD2ED8-BF00-496D-B8B1-CFC746A4973B}"/>
                  </a:ext>
                </a:extLst>
              </p:cNvPr>
              <p:cNvSpPr>
                <a:spLocks noChangeArrowheads="1"/>
              </p:cNvSpPr>
              <p:nvPr/>
            </p:nvSpPr>
            <p:spPr bwMode="auto">
              <a:xfrm rot="17355976" flipV="1">
                <a:off x="2185" y="2968"/>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2" name="AutoShape 226">
                <a:extLst>
                  <a:ext uri="{FF2B5EF4-FFF2-40B4-BE49-F238E27FC236}">
                    <a16:creationId xmlns:a16="http://schemas.microsoft.com/office/drawing/2014/main" id="{EC9D4303-385B-442F-96D7-00E6ABF95493}"/>
                  </a:ext>
                </a:extLst>
              </p:cNvPr>
              <p:cNvSpPr>
                <a:spLocks noChangeArrowheads="1"/>
              </p:cNvSpPr>
              <p:nvPr/>
            </p:nvSpPr>
            <p:spPr bwMode="auto">
              <a:xfrm>
                <a:off x="1911" y="3205"/>
                <a:ext cx="102" cy="102"/>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3" name="AutoShape 227">
                <a:extLst>
                  <a:ext uri="{FF2B5EF4-FFF2-40B4-BE49-F238E27FC236}">
                    <a16:creationId xmlns:a16="http://schemas.microsoft.com/office/drawing/2014/main" id="{004B0A78-D5B5-46AC-B14F-247E90D210FB}"/>
                  </a:ext>
                </a:extLst>
              </p:cNvPr>
              <p:cNvSpPr>
                <a:spLocks noChangeArrowheads="1"/>
              </p:cNvSpPr>
              <p:nvPr/>
            </p:nvSpPr>
            <p:spPr bwMode="auto">
              <a:xfrm rot="-891517">
                <a:off x="1977" y="3166"/>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4" name="AutoShape 228">
                <a:extLst>
                  <a:ext uri="{FF2B5EF4-FFF2-40B4-BE49-F238E27FC236}">
                    <a16:creationId xmlns:a16="http://schemas.microsoft.com/office/drawing/2014/main" id="{92DF53C4-03B9-4249-8F85-13DBDD82D146}"/>
                  </a:ext>
                </a:extLst>
              </p:cNvPr>
              <p:cNvSpPr>
                <a:spLocks noChangeArrowheads="1"/>
              </p:cNvSpPr>
              <p:nvPr/>
            </p:nvSpPr>
            <p:spPr bwMode="auto">
              <a:xfrm>
                <a:off x="1813" y="320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5" name="AutoShape 229">
                <a:extLst>
                  <a:ext uri="{FF2B5EF4-FFF2-40B4-BE49-F238E27FC236}">
                    <a16:creationId xmlns:a16="http://schemas.microsoft.com/office/drawing/2014/main" id="{78D99697-434A-4AB6-AB85-F97FD49638DE}"/>
                  </a:ext>
                </a:extLst>
              </p:cNvPr>
              <p:cNvSpPr>
                <a:spLocks noChangeArrowheads="1"/>
              </p:cNvSpPr>
              <p:nvPr/>
            </p:nvSpPr>
            <p:spPr bwMode="auto">
              <a:xfrm flipV="1">
                <a:off x="1861" y="314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6" name="AutoShape 230">
                <a:extLst>
                  <a:ext uri="{FF2B5EF4-FFF2-40B4-BE49-F238E27FC236}">
                    <a16:creationId xmlns:a16="http://schemas.microsoft.com/office/drawing/2014/main" id="{14019ECB-AE56-485C-901E-AAAD1B6721A0}"/>
                  </a:ext>
                </a:extLst>
              </p:cNvPr>
              <p:cNvSpPr>
                <a:spLocks noChangeArrowheads="1"/>
              </p:cNvSpPr>
              <p:nvPr/>
            </p:nvSpPr>
            <p:spPr bwMode="auto">
              <a:xfrm>
                <a:off x="1834" y="2929"/>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7" name="AutoShape 231">
                <a:extLst>
                  <a:ext uri="{FF2B5EF4-FFF2-40B4-BE49-F238E27FC236}">
                    <a16:creationId xmlns:a16="http://schemas.microsoft.com/office/drawing/2014/main" id="{EB5B193B-1544-4D7D-B903-31AA401974D0}"/>
                  </a:ext>
                </a:extLst>
              </p:cNvPr>
              <p:cNvSpPr>
                <a:spLocks noChangeArrowheads="1"/>
              </p:cNvSpPr>
              <p:nvPr/>
            </p:nvSpPr>
            <p:spPr bwMode="auto">
              <a:xfrm rot="2402544">
                <a:off x="1915" y="2965"/>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8" name="AutoShape 232">
                <a:extLst>
                  <a:ext uri="{FF2B5EF4-FFF2-40B4-BE49-F238E27FC236}">
                    <a16:creationId xmlns:a16="http://schemas.microsoft.com/office/drawing/2014/main" id="{894D6A54-937F-4F86-A7CA-BC758F1D30D9}"/>
                  </a:ext>
                </a:extLst>
              </p:cNvPr>
              <p:cNvSpPr>
                <a:spLocks noChangeArrowheads="1"/>
              </p:cNvSpPr>
              <p:nvPr/>
            </p:nvSpPr>
            <p:spPr bwMode="auto">
              <a:xfrm rot="6674623">
                <a:off x="1751" y="3009"/>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69" name="AutoShape 233">
                <a:extLst>
                  <a:ext uri="{FF2B5EF4-FFF2-40B4-BE49-F238E27FC236}">
                    <a16:creationId xmlns:a16="http://schemas.microsoft.com/office/drawing/2014/main" id="{FC94D8CC-514F-46E5-A1B0-43376284A62D}"/>
                  </a:ext>
                </a:extLst>
              </p:cNvPr>
              <p:cNvSpPr>
                <a:spLocks noChangeArrowheads="1"/>
              </p:cNvSpPr>
              <p:nvPr/>
            </p:nvSpPr>
            <p:spPr bwMode="auto">
              <a:xfrm rot="207675">
                <a:off x="1778" y="310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0" name="AutoShape 234">
                <a:extLst>
                  <a:ext uri="{FF2B5EF4-FFF2-40B4-BE49-F238E27FC236}">
                    <a16:creationId xmlns:a16="http://schemas.microsoft.com/office/drawing/2014/main" id="{0619A4D9-67D9-440B-AFCF-FAFF40BBC184}"/>
                  </a:ext>
                </a:extLst>
              </p:cNvPr>
              <p:cNvSpPr>
                <a:spLocks noChangeArrowheads="1"/>
              </p:cNvSpPr>
              <p:nvPr/>
            </p:nvSpPr>
            <p:spPr bwMode="auto">
              <a:xfrm>
                <a:off x="1864" y="3037"/>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1" name="AutoShape 235">
                <a:extLst>
                  <a:ext uri="{FF2B5EF4-FFF2-40B4-BE49-F238E27FC236}">
                    <a16:creationId xmlns:a16="http://schemas.microsoft.com/office/drawing/2014/main" id="{56578BB5-0A5D-4DDC-9BDB-4F14DF28CFEA}"/>
                  </a:ext>
                </a:extLst>
              </p:cNvPr>
              <p:cNvSpPr>
                <a:spLocks noChangeArrowheads="1"/>
              </p:cNvSpPr>
              <p:nvPr/>
            </p:nvSpPr>
            <p:spPr bwMode="auto">
              <a:xfrm rot="17355976" flipV="1">
                <a:off x="1950" y="3083"/>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2" name="AutoShape 236">
                <a:extLst>
                  <a:ext uri="{FF2B5EF4-FFF2-40B4-BE49-F238E27FC236}">
                    <a16:creationId xmlns:a16="http://schemas.microsoft.com/office/drawing/2014/main" id="{277A0C3D-514D-48C4-B8B7-5BEF9375A52A}"/>
                  </a:ext>
                </a:extLst>
              </p:cNvPr>
              <p:cNvSpPr>
                <a:spLocks noChangeArrowheads="1"/>
              </p:cNvSpPr>
              <p:nvPr/>
            </p:nvSpPr>
            <p:spPr bwMode="auto">
              <a:xfrm>
                <a:off x="2076" y="349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3" name="AutoShape 237">
                <a:extLst>
                  <a:ext uri="{FF2B5EF4-FFF2-40B4-BE49-F238E27FC236}">
                    <a16:creationId xmlns:a16="http://schemas.microsoft.com/office/drawing/2014/main" id="{F200C69E-E83C-46D3-90C5-C07DC6E86B05}"/>
                  </a:ext>
                </a:extLst>
              </p:cNvPr>
              <p:cNvSpPr>
                <a:spLocks noChangeArrowheads="1"/>
              </p:cNvSpPr>
              <p:nvPr/>
            </p:nvSpPr>
            <p:spPr bwMode="auto">
              <a:xfrm rot="-891517">
                <a:off x="2138" y="3460"/>
                <a:ext cx="95" cy="74"/>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4" name="AutoShape 238">
                <a:extLst>
                  <a:ext uri="{FF2B5EF4-FFF2-40B4-BE49-F238E27FC236}">
                    <a16:creationId xmlns:a16="http://schemas.microsoft.com/office/drawing/2014/main" id="{837A5F8D-6BCF-4881-9800-F714E1EA0005}"/>
                  </a:ext>
                </a:extLst>
              </p:cNvPr>
              <p:cNvSpPr>
                <a:spLocks noChangeArrowheads="1"/>
              </p:cNvSpPr>
              <p:nvPr/>
            </p:nvSpPr>
            <p:spPr bwMode="auto">
              <a:xfrm>
                <a:off x="1986" y="3497"/>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5" name="AutoShape 239">
                <a:extLst>
                  <a:ext uri="{FF2B5EF4-FFF2-40B4-BE49-F238E27FC236}">
                    <a16:creationId xmlns:a16="http://schemas.microsoft.com/office/drawing/2014/main" id="{0DB7D97B-562B-49A2-A161-7EBC223478FF}"/>
                  </a:ext>
                </a:extLst>
              </p:cNvPr>
              <p:cNvSpPr>
                <a:spLocks noChangeArrowheads="1"/>
              </p:cNvSpPr>
              <p:nvPr/>
            </p:nvSpPr>
            <p:spPr bwMode="auto">
              <a:xfrm flipV="1">
                <a:off x="2030" y="343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6" name="AutoShape 240">
                <a:extLst>
                  <a:ext uri="{FF2B5EF4-FFF2-40B4-BE49-F238E27FC236}">
                    <a16:creationId xmlns:a16="http://schemas.microsoft.com/office/drawing/2014/main" id="{E31D1313-C4FB-4D5D-836A-538837610F77}"/>
                  </a:ext>
                </a:extLst>
              </p:cNvPr>
              <p:cNvSpPr>
                <a:spLocks noChangeArrowheads="1"/>
              </p:cNvSpPr>
              <p:nvPr/>
            </p:nvSpPr>
            <p:spPr bwMode="auto">
              <a:xfrm>
                <a:off x="2005" y="3232"/>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7" name="AutoShape 241">
                <a:extLst>
                  <a:ext uri="{FF2B5EF4-FFF2-40B4-BE49-F238E27FC236}">
                    <a16:creationId xmlns:a16="http://schemas.microsoft.com/office/drawing/2014/main" id="{A26C9E64-70E5-4AFA-986A-92DFA712A579}"/>
                  </a:ext>
                </a:extLst>
              </p:cNvPr>
              <p:cNvSpPr>
                <a:spLocks noChangeArrowheads="1"/>
              </p:cNvSpPr>
              <p:nvPr/>
            </p:nvSpPr>
            <p:spPr bwMode="auto">
              <a:xfrm rot="2402544">
                <a:off x="2080" y="3267"/>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8" name="AutoShape 242">
                <a:extLst>
                  <a:ext uri="{FF2B5EF4-FFF2-40B4-BE49-F238E27FC236}">
                    <a16:creationId xmlns:a16="http://schemas.microsoft.com/office/drawing/2014/main" id="{E34CFEE2-7EC2-4075-821C-4570EF00A687}"/>
                  </a:ext>
                </a:extLst>
              </p:cNvPr>
              <p:cNvSpPr>
                <a:spLocks noChangeArrowheads="1"/>
              </p:cNvSpPr>
              <p:nvPr/>
            </p:nvSpPr>
            <p:spPr bwMode="auto">
              <a:xfrm rot="6674623">
                <a:off x="1926" y="3311"/>
                <a:ext cx="117" cy="10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79" name="AutoShape 243">
                <a:extLst>
                  <a:ext uri="{FF2B5EF4-FFF2-40B4-BE49-F238E27FC236}">
                    <a16:creationId xmlns:a16="http://schemas.microsoft.com/office/drawing/2014/main" id="{774987BE-5685-4226-9881-DEAAAF51D49C}"/>
                  </a:ext>
                </a:extLst>
              </p:cNvPr>
              <p:cNvSpPr>
                <a:spLocks noChangeArrowheads="1"/>
              </p:cNvSpPr>
              <p:nvPr/>
            </p:nvSpPr>
            <p:spPr bwMode="auto">
              <a:xfrm rot="207675">
                <a:off x="1953" y="3400"/>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0" name="AutoShape 244">
                <a:extLst>
                  <a:ext uri="{FF2B5EF4-FFF2-40B4-BE49-F238E27FC236}">
                    <a16:creationId xmlns:a16="http://schemas.microsoft.com/office/drawing/2014/main" id="{034FE6C9-D507-46C0-BBC2-2855BAA0DC3F}"/>
                  </a:ext>
                </a:extLst>
              </p:cNvPr>
              <p:cNvSpPr>
                <a:spLocks noChangeArrowheads="1"/>
              </p:cNvSpPr>
              <p:nvPr/>
            </p:nvSpPr>
            <p:spPr bwMode="auto">
              <a:xfrm>
                <a:off x="2033" y="3336"/>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1" name="AutoShape 245">
                <a:extLst>
                  <a:ext uri="{FF2B5EF4-FFF2-40B4-BE49-F238E27FC236}">
                    <a16:creationId xmlns:a16="http://schemas.microsoft.com/office/drawing/2014/main" id="{A2243E23-F6C8-4942-9FEF-D409A23D304D}"/>
                  </a:ext>
                </a:extLst>
              </p:cNvPr>
              <p:cNvSpPr>
                <a:spLocks noChangeArrowheads="1"/>
              </p:cNvSpPr>
              <p:nvPr/>
            </p:nvSpPr>
            <p:spPr bwMode="auto">
              <a:xfrm rot="17355976" flipV="1">
                <a:off x="2111" y="3382"/>
                <a:ext cx="101"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2" name="AutoShape 246">
                <a:extLst>
                  <a:ext uri="{FF2B5EF4-FFF2-40B4-BE49-F238E27FC236}">
                    <a16:creationId xmlns:a16="http://schemas.microsoft.com/office/drawing/2014/main" id="{A79543F8-EEB8-42DD-B3C9-6E3443FD74B7}"/>
                  </a:ext>
                </a:extLst>
              </p:cNvPr>
              <p:cNvSpPr>
                <a:spLocks noChangeArrowheads="1"/>
              </p:cNvSpPr>
              <p:nvPr/>
            </p:nvSpPr>
            <p:spPr bwMode="auto">
              <a:xfrm>
                <a:off x="2307" y="3383"/>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3" name="AutoShape 247">
                <a:extLst>
                  <a:ext uri="{FF2B5EF4-FFF2-40B4-BE49-F238E27FC236}">
                    <a16:creationId xmlns:a16="http://schemas.microsoft.com/office/drawing/2014/main" id="{0F26D96B-9853-497B-B387-479BEB276E5C}"/>
                  </a:ext>
                </a:extLst>
              </p:cNvPr>
              <p:cNvSpPr>
                <a:spLocks noChangeArrowheads="1"/>
              </p:cNvSpPr>
              <p:nvPr/>
            </p:nvSpPr>
            <p:spPr bwMode="auto">
              <a:xfrm rot="-891517">
                <a:off x="2370" y="3346"/>
                <a:ext cx="99" cy="7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4" name="AutoShape 248">
                <a:extLst>
                  <a:ext uri="{FF2B5EF4-FFF2-40B4-BE49-F238E27FC236}">
                    <a16:creationId xmlns:a16="http://schemas.microsoft.com/office/drawing/2014/main" id="{850C851A-3DA7-48F2-98F1-E96DC668EE43}"/>
                  </a:ext>
                </a:extLst>
              </p:cNvPr>
              <p:cNvSpPr>
                <a:spLocks noChangeArrowheads="1"/>
              </p:cNvSpPr>
              <p:nvPr/>
            </p:nvSpPr>
            <p:spPr bwMode="auto">
              <a:xfrm>
                <a:off x="2213" y="3382"/>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5" name="AutoShape 249">
                <a:extLst>
                  <a:ext uri="{FF2B5EF4-FFF2-40B4-BE49-F238E27FC236}">
                    <a16:creationId xmlns:a16="http://schemas.microsoft.com/office/drawing/2014/main" id="{60847A4D-8A12-4052-98BE-98BB979FE6A4}"/>
                  </a:ext>
                </a:extLst>
              </p:cNvPr>
              <p:cNvSpPr>
                <a:spLocks noChangeArrowheads="1"/>
              </p:cNvSpPr>
              <p:nvPr/>
            </p:nvSpPr>
            <p:spPr bwMode="auto">
              <a:xfrm flipV="1">
                <a:off x="2259" y="3324"/>
                <a:ext cx="98" cy="9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6" name="AutoShape 250">
                <a:extLst>
                  <a:ext uri="{FF2B5EF4-FFF2-40B4-BE49-F238E27FC236}">
                    <a16:creationId xmlns:a16="http://schemas.microsoft.com/office/drawing/2014/main" id="{31C27FFF-6C4F-495F-91A6-52A7E725EAD4}"/>
                  </a:ext>
                </a:extLst>
              </p:cNvPr>
              <p:cNvSpPr>
                <a:spLocks noChangeArrowheads="1"/>
              </p:cNvSpPr>
              <p:nvPr/>
            </p:nvSpPr>
            <p:spPr bwMode="auto">
              <a:xfrm>
                <a:off x="2234" y="3118"/>
                <a:ext cx="97"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7" name="AutoShape 251">
                <a:extLst>
                  <a:ext uri="{FF2B5EF4-FFF2-40B4-BE49-F238E27FC236}">
                    <a16:creationId xmlns:a16="http://schemas.microsoft.com/office/drawing/2014/main" id="{D2360D7E-5B0E-4469-9317-C4B2943370B4}"/>
                  </a:ext>
                </a:extLst>
              </p:cNvPr>
              <p:cNvSpPr>
                <a:spLocks noChangeArrowheads="1"/>
              </p:cNvSpPr>
              <p:nvPr/>
            </p:nvSpPr>
            <p:spPr bwMode="auto">
              <a:xfrm rot="2402544">
                <a:off x="2311" y="3153"/>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8" name="AutoShape 252">
                <a:extLst>
                  <a:ext uri="{FF2B5EF4-FFF2-40B4-BE49-F238E27FC236}">
                    <a16:creationId xmlns:a16="http://schemas.microsoft.com/office/drawing/2014/main" id="{5390337B-1055-4D09-867F-5E04CB5110B4}"/>
                  </a:ext>
                </a:extLst>
              </p:cNvPr>
              <p:cNvSpPr>
                <a:spLocks noChangeArrowheads="1"/>
              </p:cNvSpPr>
              <p:nvPr/>
            </p:nvSpPr>
            <p:spPr bwMode="auto">
              <a:xfrm rot="6674623">
                <a:off x="2155" y="3194"/>
                <a:ext cx="116" cy="11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89" name="AutoShape 253">
                <a:extLst>
                  <a:ext uri="{FF2B5EF4-FFF2-40B4-BE49-F238E27FC236}">
                    <a16:creationId xmlns:a16="http://schemas.microsoft.com/office/drawing/2014/main" id="{941AD41F-15A8-44B0-986C-F59625527E7D}"/>
                  </a:ext>
                </a:extLst>
              </p:cNvPr>
              <p:cNvSpPr>
                <a:spLocks noChangeArrowheads="1"/>
              </p:cNvSpPr>
              <p:nvPr/>
            </p:nvSpPr>
            <p:spPr bwMode="auto">
              <a:xfrm rot="207675">
                <a:off x="2180" y="3285"/>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0" name="AutoShape 254">
                <a:extLst>
                  <a:ext uri="{FF2B5EF4-FFF2-40B4-BE49-F238E27FC236}">
                    <a16:creationId xmlns:a16="http://schemas.microsoft.com/office/drawing/2014/main" id="{06E922A4-6EBD-41FC-B841-6A90593C78AD}"/>
                  </a:ext>
                </a:extLst>
              </p:cNvPr>
              <p:cNvSpPr>
                <a:spLocks noChangeArrowheads="1"/>
              </p:cNvSpPr>
              <p:nvPr/>
            </p:nvSpPr>
            <p:spPr bwMode="auto">
              <a:xfrm>
                <a:off x="2262" y="3222"/>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1" name="AutoShape 255">
                <a:extLst>
                  <a:ext uri="{FF2B5EF4-FFF2-40B4-BE49-F238E27FC236}">
                    <a16:creationId xmlns:a16="http://schemas.microsoft.com/office/drawing/2014/main" id="{31A1E2B2-A55F-4286-8F1F-4EBCF18909B6}"/>
                  </a:ext>
                </a:extLst>
              </p:cNvPr>
              <p:cNvSpPr>
                <a:spLocks noChangeArrowheads="1"/>
              </p:cNvSpPr>
              <p:nvPr/>
            </p:nvSpPr>
            <p:spPr bwMode="auto">
              <a:xfrm rot="17355976" flipV="1">
                <a:off x="2344" y="3266"/>
                <a:ext cx="101"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2" name="AutoShape 256">
                <a:extLst>
                  <a:ext uri="{FF2B5EF4-FFF2-40B4-BE49-F238E27FC236}">
                    <a16:creationId xmlns:a16="http://schemas.microsoft.com/office/drawing/2014/main" id="{170B2E03-609B-4805-9A82-3425CC30EF14}"/>
                  </a:ext>
                </a:extLst>
              </p:cNvPr>
              <p:cNvSpPr>
                <a:spLocks noChangeArrowheads="1"/>
              </p:cNvSpPr>
              <p:nvPr/>
            </p:nvSpPr>
            <p:spPr bwMode="auto">
              <a:xfrm>
                <a:off x="2097" y="3189"/>
                <a:ext cx="58"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3" name="AutoShape 257">
                <a:extLst>
                  <a:ext uri="{FF2B5EF4-FFF2-40B4-BE49-F238E27FC236}">
                    <a16:creationId xmlns:a16="http://schemas.microsoft.com/office/drawing/2014/main" id="{D1539D64-49C4-4855-A0E7-0EEFD6BFB2DD}"/>
                  </a:ext>
                </a:extLst>
              </p:cNvPr>
              <p:cNvSpPr>
                <a:spLocks noChangeArrowheads="1"/>
              </p:cNvSpPr>
              <p:nvPr/>
            </p:nvSpPr>
            <p:spPr bwMode="auto">
              <a:xfrm rot="503451">
                <a:off x="2368" y="3073"/>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4" name="AutoShape 258">
                <a:extLst>
                  <a:ext uri="{FF2B5EF4-FFF2-40B4-BE49-F238E27FC236}">
                    <a16:creationId xmlns:a16="http://schemas.microsoft.com/office/drawing/2014/main" id="{AFFE7FFD-1F9B-4C13-8833-49EF22C83AE4}"/>
                  </a:ext>
                </a:extLst>
              </p:cNvPr>
              <p:cNvSpPr>
                <a:spLocks noChangeArrowheads="1"/>
              </p:cNvSpPr>
              <p:nvPr/>
            </p:nvSpPr>
            <p:spPr bwMode="auto">
              <a:xfrm rot="-388065">
                <a:off x="2428" y="3051"/>
                <a:ext cx="83" cy="6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5" name="AutoShape 259">
                <a:extLst>
                  <a:ext uri="{FF2B5EF4-FFF2-40B4-BE49-F238E27FC236}">
                    <a16:creationId xmlns:a16="http://schemas.microsoft.com/office/drawing/2014/main" id="{552687EC-08CF-421C-8513-64E789DFEBA7}"/>
                  </a:ext>
                </a:extLst>
              </p:cNvPr>
              <p:cNvSpPr>
                <a:spLocks noChangeArrowheads="1"/>
              </p:cNvSpPr>
              <p:nvPr/>
            </p:nvSpPr>
            <p:spPr bwMode="auto">
              <a:xfrm rot="503451">
                <a:off x="2290" y="306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6" name="AutoShape 260">
                <a:extLst>
                  <a:ext uri="{FF2B5EF4-FFF2-40B4-BE49-F238E27FC236}">
                    <a16:creationId xmlns:a16="http://schemas.microsoft.com/office/drawing/2014/main" id="{81DCC355-360A-4BEA-8D2D-416861223517}"/>
                  </a:ext>
                </a:extLst>
              </p:cNvPr>
              <p:cNvSpPr>
                <a:spLocks noChangeArrowheads="1"/>
              </p:cNvSpPr>
              <p:nvPr/>
            </p:nvSpPr>
            <p:spPr bwMode="auto">
              <a:xfrm rot="503451" flipV="1">
                <a:off x="2336" y="3019"/>
                <a:ext cx="82" cy="7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7" name="AutoShape 261">
                <a:extLst>
                  <a:ext uri="{FF2B5EF4-FFF2-40B4-BE49-F238E27FC236}">
                    <a16:creationId xmlns:a16="http://schemas.microsoft.com/office/drawing/2014/main" id="{B38D7B20-B6B1-492A-A3B1-216822D4E0B3}"/>
                  </a:ext>
                </a:extLst>
              </p:cNvPr>
              <p:cNvSpPr>
                <a:spLocks noChangeArrowheads="1"/>
              </p:cNvSpPr>
              <p:nvPr/>
            </p:nvSpPr>
            <p:spPr bwMode="auto">
              <a:xfrm rot="503451">
                <a:off x="2339" y="285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8" name="AutoShape 262">
                <a:extLst>
                  <a:ext uri="{FF2B5EF4-FFF2-40B4-BE49-F238E27FC236}">
                    <a16:creationId xmlns:a16="http://schemas.microsoft.com/office/drawing/2014/main" id="{8C24908C-49E1-4453-A4D3-E1AF929BDACB}"/>
                  </a:ext>
                </a:extLst>
              </p:cNvPr>
              <p:cNvSpPr>
                <a:spLocks noChangeArrowheads="1"/>
              </p:cNvSpPr>
              <p:nvPr/>
            </p:nvSpPr>
            <p:spPr bwMode="auto">
              <a:xfrm rot="2905995">
                <a:off x="2399" y="2887"/>
                <a:ext cx="83"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99" name="AutoShape 263">
                <a:extLst>
                  <a:ext uri="{FF2B5EF4-FFF2-40B4-BE49-F238E27FC236}">
                    <a16:creationId xmlns:a16="http://schemas.microsoft.com/office/drawing/2014/main" id="{87790FFD-BA72-41AE-86B1-8F5C27A3E08E}"/>
                  </a:ext>
                </a:extLst>
              </p:cNvPr>
              <p:cNvSpPr>
                <a:spLocks noChangeArrowheads="1"/>
              </p:cNvSpPr>
              <p:nvPr/>
            </p:nvSpPr>
            <p:spPr bwMode="auto">
              <a:xfrm rot="7178074">
                <a:off x="2263" y="2902"/>
                <a:ext cx="95" cy="9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00" name="AutoShape 264">
                <a:extLst>
                  <a:ext uri="{FF2B5EF4-FFF2-40B4-BE49-F238E27FC236}">
                    <a16:creationId xmlns:a16="http://schemas.microsoft.com/office/drawing/2014/main" id="{4954038E-3AB8-4406-A3E4-378F6DAA345A}"/>
                  </a:ext>
                </a:extLst>
              </p:cNvPr>
              <p:cNvSpPr>
                <a:spLocks noChangeArrowheads="1"/>
              </p:cNvSpPr>
              <p:nvPr/>
            </p:nvSpPr>
            <p:spPr bwMode="auto">
              <a:xfrm rot="711126">
                <a:off x="2273" y="2978"/>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01" name="AutoShape 265">
                <a:extLst>
                  <a:ext uri="{FF2B5EF4-FFF2-40B4-BE49-F238E27FC236}">
                    <a16:creationId xmlns:a16="http://schemas.microsoft.com/office/drawing/2014/main" id="{E2016B8B-8022-4683-82FC-B41F51CAB71E}"/>
                  </a:ext>
                </a:extLst>
              </p:cNvPr>
              <p:cNvSpPr>
                <a:spLocks noChangeArrowheads="1"/>
              </p:cNvSpPr>
              <p:nvPr/>
            </p:nvSpPr>
            <p:spPr bwMode="auto">
              <a:xfrm rot="503451">
                <a:off x="2350" y="2938"/>
                <a:ext cx="83" cy="79"/>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702" name="AutoShape 266">
                <a:extLst>
                  <a:ext uri="{FF2B5EF4-FFF2-40B4-BE49-F238E27FC236}">
                    <a16:creationId xmlns:a16="http://schemas.microsoft.com/office/drawing/2014/main" id="{246245B9-15AD-44F5-A79E-FB3AB0A6D5B7}"/>
                  </a:ext>
                </a:extLst>
              </p:cNvPr>
              <p:cNvSpPr>
                <a:spLocks noChangeArrowheads="1"/>
              </p:cNvSpPr>
              <p:nvPr/>
            </p:nvSpPr>
            <p:spPr bwMode="auto">
              <a:xfrm rot="17859427" flipV="1">
                <a:off x="2417" y="2981"/>
                <a:ext cx="82" cy="7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grpSp>
        <p:sp>
          <p:nvSpPr>
            <p:cNvPr id="360469" name="Line 267">
              <a:extLst>
                <a:ext uri="{FF2B5EF4-FFF2-40B4-BE49-F238E27FC236}">
                  <a16:creationId xmlns:a16="http://schemas.microsoft.com/office/drawing/2014/main" id="{D9F0E9DD-FDAD-4852-9B51-E19ACF49E16F}"/>
                </a:ext>
              </a:extLst>
            </p:cNvPr>
            <p:cNvSpPr>
              <a:spLocks noChangeShapeType="1"/>
            </p:cNvSpPr>
            <p:nvPr/>
          </p:nvSpPr>
          <p:spPr bwMode="auto">
            <a:xfrm>
              <a:off x="2525" y="1281"/>
              <a:ext cx="0" cy="2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0" name="Line 268">
              <a:extLst>
                <a:ext uri="{FF2B5EF4-FFF2-40B4-BE49-F238E27FC236}">
                  <a16:creationId xmlns:a16="http://schemas.microsoft.com/office/drawing/2014/main" id="{00ABB2B4-19FC-4DF0-B4F2-B6350CDE51DC}"/>
                </a:ext>
              </a:extLst>
            </p:cNvPr>
            <p:cNvSpPr>
              <a:spLocks noChangeShapeType="1"/>
            </p:cNvSpPr>
            <p:nvPr/>
          </p:nvSpPr>
          <p:spPr bwMode="auto">
            <a:xfrm flipH="1">
              <a:off x="2906" y="1121"/>
              <a:ext cx="4" cy="16"/>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1" name="Line 269">
              <a:extLst>
                <a:ext uri="{FF2B5EF4-FFF2-40B4-BE49-F238E27FC236}">
                  <a16:creationId xmlns:a16="http://schemas.microsoft.com/office/drawing/2014/main" id="{6A987411-04E1-40F3-BD78-13AFF8F36F8E}"/>
                </a:ext>
              </a:extLst>
            </p:cNvPr>
            <p:cNvSpPr>
              <a:spLocks noChangeShapeType="1"/>
            </p:cNvSpPr>
            <p:nvPr/>
          </p:nvSpPr>
          <p:spPr bwMode="auto">
            <a:xfrm>
              <a:off x="2668" y="1497"/>
              <a:ext cx="0" cy="2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2" name="Line 270">
              <a:extLst>
                <a:ext uri="{FF2B5EF4-FFF2-40B4-BE49-F238E27FC236}">
                  <a16:creationId xmlns:a16="http://schemas.microsoft.com/office/drawing/2014/main" id="{594B3FCF-C79D-49D4-8EA9-68DCE6A75DFA}"/>
                </a:ext>
              </a:extLst>
            </p:cNvPr>
            <p:cNvSpPr>
              <a:spLocks noChangeShapeType="1"/>
            </p:cNvSpPr>
            <p:nvPr/>
          </p:nvSpPr>
          <p:spPr bwMode="auto">
            <a:xfrm>
              <a:off x="2710" y="1332"/>
              <a:ext cx="0" cy="19"/>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3" name="Line 271">
              <a:extLst>
                <a:ext uri="{FF2B5EF4-FFF2-40B4-BE49-F238E27FC236}">
                  <a16:creationId xmlns:a16="http://schemas.microsoft.com/office/drawing/2014/main" id="{4A6DC68F-1AD6-416B-B8DB-C44830C8B8CF}"/>
                </a:ext>
              </a:extLst>
            </p:cNvPr>
            <p:cNvSpPr>
              <a:spLocks noChangeShapeType="1"/>
            </p:cNvSpPr>
            <p:nvPr/>
          </p:nvSpPr>
          <p:spPr bwMode="auto">
            <a:xfrm>
              <a:off x="2910" y="1391"/>
              <a:ext cx="0" cy="2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4" name="Line 272">
              <a:extLst>
                <a:ext uri="{FF2B5EF4-FFF2-40B4-BE49-F238E27FC236}">
                  <a16:creationId xmlns:a16="http://schemas.microsoft.com/office/drawing/2014/main" id="{0F77DA64-E88B-4A7A-A521-841B857C4FEE}"/>
                </a:ext>
              </a:extLst>
            </p:cNvPr>
            <p:cNvSpPr>
              <a:spLocks noChangeShapeType="1"/>
            </p:cNvSpPr>
            <p:nvPr/>
          </p:nvSpPr>
          <p:spPr bwMode="auto">
            <a:xfrm>
              <a:off x="2575" y="1086"/>
              <a:ext cx="0" cy="19"/>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5" name="Line 273">
              <a:extLst>
                <a:ext uri="{FF2B5EF4-FFF2-40B4-BE49-F238E27FC236}">
                  <a16:creationId xmlns:a16="http://schemas.microsoft.com/office/drawing/2014/main" id="{57804E96-1035-4E2E-B590-C7F79877D7C2}"/>
                </a:ext>
              </a:extLst>
            </p:cNvPr>
            <p:cNvSpPr>
              <a:spLocks noChangeShapeType="1"/>
            </p:cNvSpPr>
            <p:nvPr/>
          </p:nvSpPr>
          <p:spPr bwMode="auto">
            <a:xfrm>
              <a:off x="2710" y="968"/>
              <a:ext cx="0" cy="19"/>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0476" name="Group 274">
              <a:extLst>
                <a:ext uri="{FF2B5EF4-FFF2-40B4-BE49-F238E27FC236}">
                  <a16:creationId xmlns:a16="http://schemas.microsoft.com/office/drawing/2014/main" id="{B39A7C20-4F1B-4928-A27B-447B32C1E82C}"/>
                </a:ext>
              </a:extLst>
            </p:cNvPr>
            <p:cNvGrpSpPr>
              <a:grpSpLocks/>
            </p:cNvGrpSpPr>
            <p:nvPr/>
          </p:nvGrpSpPr>
          <p:grpSpPr bwMode="auto">
            <a:xfrm>
              <a:off x="3388" y="884"/>
              <a:ext cx="856" cy="771"/>
              <a:chOff x="1754" y="2814"/>
              <a:chExt cx="757" cy="782"/>
            </a:xfrm>
          </p:grpSpPr>
          <p:sp>
            <p:nvSpPr>
              <p:cNvPr id="360601" name="AutoShape 275">
                <a:extLst>
                  <a:ext uri="{FF2B5EF4-FFF2-40B4-BE49-F238E27FC236}">
                    <a16:creationId xmlns:a16="http://schemas.microsoft.com/office/drawing/2014/main" id="{3F4F73CF-CB93-44C0-AEF7-AF668FFB77FE}"/>
                  </a:ext>
                </a:extLst>
              </p:cNvPr>
              <p:cNvSpPr>
                <a:spLocks noChangeArrowheads="1"/>
              </p:cNvSpPr>
              <p:nvPr/>
            </p:nvSpPr>
            <p:spPr bwMode="auto">
              <a:xfrm>
                <a:off x="2146" y="309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2" name="AutoShape 276">
                <a:extLst>
                  <a:ext uri="{FF2B5EF4-FFF2-40B4-BE49-F238E27FC236}">
                    <a16:creationId xmlns:a16="http://schemas.microsoft.com/office/drawing/2014/main" id="{6EB4BA5E-12D6-45C7-9F74-061F2DF18CB2}"/>
                  </a:ext>
                </a:extLst>
              </p:cNvPr>
              <p:cNvSpPr>
                <a:spLocks noChangeArrowheads="1"/>
              </p:cNvSpPr>
              <p:nvPr/>
            </p:nvSpPr>
            <p:spPr bwMode="auto">
              <a:xfrm rot="-891517">
                <a:off x="2212" y="3051"/>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3" name="AutoShape 277">
                <a:extLst>
                  <a:ext uri="{FF2B5EF4-FFF2-40B4-BE49-F238E27FC236}">
                    <a16:creationId xmlns:a16="http://schemas.microsoft.com/office/drawing/2014/main" id="{B78F6E29-1220-4CB5-8881-25305E574F98}"/>
                  </a:ext>
                </a:extLst>
              </p:cNvPr>
              <p:cNvSpPr>
                <a:spLocks noChangeArrowheads="1"/>
              </p:cNvSpPr>
              <p:nvPr/>
            </p:nvSpPr>
            <p:spPr bwMode="auto">
              <a:xfrm>
                <a:off x="2048" y="3089"/>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4" name="AutoShape 278">
                <a:extLst>
                  <a:ext uri="{FF2B5EF4-FFF2-40B4-BE49-F238E27FC236}">
                    <a16:creationId xmlns:a16="http://schemas.microsoft.com/office/drawing/2014/main" id="{6E1DFD37-A6F4-408B-AD4C-14FBD1E284E8}"/>
                  </a:ext>
                </a:extLst>
              </p:cNvPr>
              <p:cNvSpPr>
                <a:spLocks noChangeArrowheads="1"/>
              </p:cNvSpPr>
              <p:nvPr/>
            </p:nvSpPr>
            <p:spPr bwMode="auto">
              <a:xfrm flipV="1">
                <a:off x="2096" y="302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5" name="AutoShape 279">
                <a:extLst>
                  <a:ext uri="{FF2B5EF4-FFF2-40B4-BE49-F238E27FC236}">
                    <a16:creationId xmlns:a16="http://schemas.microsoft.com/office/drawing/2014/main" id="{5377C610-475F-49A5-B3E4-850C7D0932D8}"/>
                  </a:ext>
                </a:extLst>
              </p:cNvPr>
              <p:cNvSpPr>
                <a:spLocks noChangeArrowheads="1"/>
              </p:cNvSpPr>
              <p:nvPr/>
            </p:nvSpPr>
            <p:spPr bwMode="auto">
              <a:xfrm>
                <a:off x="2069" y="281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6" name="AutoShape 280">
                <a:extLst>
                  <a:ext uri="{FF2B5EF4-FFF2-40B4-BE49-F238E27FC236}">
                    <a16:creationId xmlns:a16="http://schemas.microsoft.com/office/drawing/2014/main" id="{98346BB2-4D0E-45F5-93C9-01B8A6866E83}"/>
                  </a:ext>
                </a:extLst>
              </p:cNvPr>
              <p:cNvSpPr>
                <a:spLocks noChangeArrowheads="1"/>
              </p:cNvSpPr>
              <p:nvPr/>
            </p:nvSpPr>
            <p:spPr bwMode="auto">
              <a:xfrm rot="2402544">
                <a:off x="2150" y="2850"/>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7" name="AutoShape 281">
                <a:extLst>
                  <a:ext uri="{FF2B5EF4-FFF2-40B4-BE49-F238E27FC236}">
                    <a16:creationId xmlns:a16="http://schemas.microsoft.com/office/drawing/2014/main" id="{3E230232-183C-4C89-A759-1F120668A4F9}"/>
                  </a:ext>
                </a:extLst>
              </p:cNvPr>
              <p:cNvSpPr>
                <a:spLocks noChangeArrowheads="1"/>
              </p:cNvSpPr>
              <p:nvPr/>
            </p:nvSpPr>
            <p:spPr bwMode="auto">
              <a:xfrm rot="6674623">
                <a:off x="1986" y="2894"/>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8" name="AutoShape 282">
                <a:extLst>
                  <a:ext uri="{FF2B5EF4-FFF2-40B4-BE49-F238E27FC236}">
                    <a16:creationId xmlns:a16="http://schemas.microsoft.com/office/drawing/2014/main" id="{54B74769-25F5-4EF8-A6C0-16AC72D55744}"/>
                  </a:ext>
                </a:extLst>
              </p:cNvPr>
              <p:cNvSpPr>
                <a:spLocks noChangeArrowheads="1"/>
              </p:cNvSpPr>
              <p:nvPr/>
            </p:nvSpPr>
            <p:spPr bwMode="auto">
              <a:xfrm rot="207675">
                <a:off x="2013" y="2988"/>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9" name="AutoShape 283">
                <a:extLst>
                  <a:ext uri="{FF2B5EF4-FFF2-40B4-BE49-F238E27FC236}">
                    <a16:creationId xmlns:a16="http://schemas.microsoft.com/office/drawing/2014/main" id="{A95086AF-8BAF-4491-AD49-6C6B77C10290}"/>
                  </a:ext>
                </a:extLst>
              </p:cNvPr>
              <p:cNvSpPr>
                <a:spLocks noChangeArrowheads="1"/>
              </p:cNvSpPr>
              <p:nvPr/>
            </p:nvSpPr>
            <p:spPr bwMode="auto">
              <a:xfrm>
                <a:off x="2099" y="2922"/>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0" name="AutoShape 284">
                <a:extLst>
                  <a:ext uri="{FF2B5EF4-FFF2-40B4-BE49-F238E27FC236}">
                    <a16:creationId xmlns:a16="http://schemas.microsoft.com/office/drawing/2014/main" id="{4EEE2D88-D58C-4E83-B557-C71726F87F57}"/>
                  </a:ext>
                </a:extLst>
              </p:cNvPr>
              <p:cNvSpPr>
                <a:spLocks noChangeArrowheads="1"/>
              </p:cNvSpPr>
              <p:nvPr/>
            </p:nvSpPr>
            <p:spPr bwMode="auto">
              <a:xfrm rot="17355976" flipV="1">
                <a:off x="2185" y="2968"/>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1" name="AutoShape 285">
                <a:extLst>
                  <a:ext uri="{FF2B5EF4-FFF2-40B4-BE49-F238E27FC236}">
                    <a16:creationId xmlns:a16="http://schemas.microsoft.com/office/drawing/2014/main" id="{49B01EBD-EB88-41EC-8D9C-E6432A852176}"/>
                  </a:ext>
                </a:extLst>
              </p:cNvPr>
              <p:cNvSpPr>
                <a:spLocks noChangeArrowheads="1"/>
              </p:cNvSpPr>
              <p:nvPr/>
            </p:nvSpPr>
            <p:spPr bwMode="auto">
              <a:xfrm>
                <a:off x="1911" y="3205"/>
                <a:ext cx="102" cy="102"/>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2" name="AutoShape 286">
                <a:extLst>
                  <a:ext uri="{FF2B5EF4-FFF2-40B4-BE49-F238E27FC236}">
                    <a16:creationId xmlns:a16="http://schemas.microsoft.com/office/drawing/2014/main" id="{10911324-40E0-426D-A85F-C7AEC7FFAB48}"/>
                  </a:ext>
                </a:extLst>
              </p:cNvPr>
              <p:cNvSpPr>
                <a:spLocks noChangeArrowheads="1"/>
              </p:cNvSpPr>
              <p:nvPr/>
            </p:nvSpPr>
            <p:spPr bwMode="auto">
              <a:xfrm rot="-891517">
                <a:off x="1977" y="3166"/>
                <a:ext cx="103" cy="7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3" name="AutoShape 287">
                <a:extLst>
                  <a:ext uri="{FF2B5EF4-FFF2-40B4-BE49-F238E27FC236}">
                    <a16:creationId xmlns:a16="http://schemas.microsoft.com/office/drawing/2014/main" id="{89247B22-8938-42A5-8B8E-7DFBBA7E959A}"/>
                  </a:ext>
                </a:extLst>
              </p:cNvPr>
              <p:cNvSpPr>
                <a:spLocks noChangeArrowheads="1"/>
              </p:cNvSpPr>
              <p:nvPr/>
            </p:nvSpPr>
            <p:spPr bwMode="auto">
              <a:xfrm>
                <a:off x="1813" y="3204"/>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4" name="AutoShape 288">
                <a:extLst>
                  <a:ext uri="{FF2B5EF4-FFF2-40B4-BE49-F238E27FC236}">
                    <a16:creationId xmlns:a16="http://schemas.microsoft.com/office/drawing/2014/main" id="{69894274-A3E0-4679-86B4-49384622851F}"/>
                  </a:ext>
                </a:extLst>
              </p:cNvPr>
              <p:cNvSpPr>
                <a:spLocks noChangeArrowheads="1"/>
              </p:cNvSpPr>
              <p:nvPr/>
            </p:nvSpPr>
            <p:spPr bwMode="auto">
              <a:xfrm flipV="1">
                <a:off x="1861" y="314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5" name="AutoShape 289">
                <a:extLst>
                  <a:ext uri="{FF2B5EF4-FFF2-40B4-BE49-F238E27FC236}">
                    <a16:creationId xmlns:a16="http://schemas.microsoft.com/office/drawing/2014/main" id="{4CC39702-CC34-453F-AFE7-54CD53A76692}"/>
                  </a:ext>
                </a:extLst>
              </p:cNvPr>
              <p:cNvSpPr>
                <a:spLocks noChangeArrowheads="1"/>
              </p:cNvSpPr>
              <p:nvPr/>
            </p:nvSpPr>
            <p:spPr bwMode="auto">
              <a:xfrm>
                <a:off x="1834" y="2929"/>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6" name="AutoShape 290">
                <a:extLst>
                  <a:ext uri="{FF2B5EF4-FFF2-40B4-BE49-F238E27FC236}">
                    <a16:creationId xmlns:a16="http://schemas.microsoft.com/office/drawing/2014/main" id="{B76C017F-6752-4F49-ACC9-1C7E80B83F31}"/>
                  </a:ext>
                </a:extLst>
              </p:cNvPr>
              <p:cNvSpPr>
                <a:spLocks noChangeArrowheads="1"/>
              </p:cNvSpPr>
              <p:nvPr/>
            </p:nvSpPr>
            <p:spPr bwMode="auto">
              <a:xfrm rot="2402544">
                <a:off x="1915" y="2965"/>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7" name="AutoShape 291">
                <a:extLst>
                  <a:ext uri="{FF2B5EF4-FFF2-40B4-BE49-F238E27FC236}">
                    <a16:creationId xmlns:a16="http://schemas.microsoft.com/office/drawing/2014/main" id="{526BCD94-4963-41FF-8507-E8F4BD4A332B}"/>
                  </a:ext>
                </a:extLst>
              </p:cNvPr>
              <p:cNvSpPr>
                <a:spLocks noChangeArrowheads="1"/>
              </p:cNvSpPr>
              <p:nvPr/>
            </p:nvSpPr>
            <p:spPr bwMode="auto">
              <a:xfrm rot="6674623">
                <a:off x="1751" y="3009"/>
                <a:ext cx="121" cy="116"/>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8" name="AutoShape 292">
                <a:extLst>
                  <a:ext uri="{FF2B5EF4-FFF2-40B4-BE49-F238E27FC236}">
                    <a16:creationId xmlns:a16="http://schemas.microsoft.com/office/drawing/2014/main" id="{0917FCD7-F6E4-489E-B8D3-C210E0810B45}"/>
                  </a:ext>
                </a:extLst>
              </p:cNvPr>
              <p:cNvSpPr>
                <a:spLocks noChangeArrowheads="1"/>
              </p:cNvSpPr>
              <p:nvPr/>
            </p:nvSpPr>
            <p:spPr bwMode="auto">
              <a:xfrm rot="207675">
                <a:off x="1778" y="3103"/>
                <a:ext cx="102" cy="10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19" name="AutoShape 293">
                <a:extLst>
                  <a:ext uri="{FF2B5EF4-FFF2-40B4-BE49-F238E27FC236}">
                    <a16:creationId xmlns:a16="http://schemas.microsoft.com/office/drawing/2014/main" id="{EFBF5158-8C56-4631-840B-9957FD1D584B}"/>
                  </a:ext>
                </a:extLst>
              </p:cNvPr>
              <p:cNvSpPr>
                <a:spLocks noChangeArrowheads="1"/>
              </p:cNvSpPr>
              <p:nvPr/>
            </p:nvSpPr>
            <p:spPr bwMode="auto">
              <a:xfrm>
                <a:off x="1864" y="3037"/>
                <a:ext cx="102" cy="102"/>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0" name="AutoShape 294">
                <a:extLst>
                  <a:ext uri="{FF2B5EF4-FFF2-40B4-BE49-F238E27FC236}">
                    <a16:creationId xmlns:a16="http://schemas.microsoft.com/office/drawing/2014/main" id="{CE707486-A74A-4424-BCC9-419A0CC64C1A}"/>
                  </a:ext>
                </a:extLst>
              </p:cNvPr>
              <p:cNvSpPr>
                <a:spLocks noChangeArrowheads="1"/>
              </p:cNvSpPr>
              <p:nvPr/>
            </p:nvSpPr>
            <p:spPr bwMode="auto">
              <a:xfrm rot="17355976" flipV="1">
                <a:off x="1950" y="3083"/>
                <a:ext cx="105"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1" name="AutoShape 295">
                <a:extLst>
                  <a:ext uri="{FF2B5EF4-FFF2-40B4-BE49-F238E27FC236}">
                    <a16:creationId xmlns:a16="http://schemas.microsoft.com/office/drawing/2014/main" id="{1D578D83-E993-4949-A074-B524C47AC7CC}"/>
                  </a:ext>
                </a:extLst>
              </p:cNvPr>
              <p:cNvSpPr>
                <a:spLocks noChangeArrowheads="1"/>
              </p:cNvSpPr>
              <p:nvPr/>
            </p:nvSpPr>
            <p:spPr bwMode="auto">
              <a:xfrm>
                <a:off x="2076" y="349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2" name="AutoShape 296">
                <a:extLst>
                  <a:ext uri="{FF2B5EF4-FFF2-40B4-BE49-F238E27FC236}">
                    <a16:creationId xmlns:a16="http://schemas.microsoft.com/office/drawing/2014/main" id="{0F18D2F3-5577-453E-A4FF-CF4B7D3BE4A3}"/>
                  </a:ext>
                </a:extLst>
              </p:cNvPr>
              <p:cNvSpPr>
                <a:spLocks noChangeArrowheads="1"/>
              </p:cNvSpPr>
              <p:nvPr/>
            </p:nvSpPr>
            <p:spPr bwMode="auto">
              <a:xfrm rot="-891517">
                <a:off x="2138" y="3460"/>
                <a:ext cx="95" cy="74"/>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3" name="AutoShape 297">
                <a:extLst>
                  <a:ext uri="{FF2B5EF4-FFF2-40B4-BE49-F238E27FC236}">
                    <a16:creationId xmlns:a16="http://schemas.microsoft.com/office/drawing/2014/main" id="{B1C258A9-EE48-43FE-A93D-BF246969C9F2}"/>
                  </a:ext>
                </a:extLst>
              </p:cNvPr>
              <p:cNvSpPr>
                <a:spLocks noChangeArrowheads="1"/>
              </p:cNvSpPr>
              <p:nvPr/>
            </p:nvSpPr>
            <p:spPr bwMode="auto">
              <a:xfrm>
                <a:off x="1986" y="3497"/>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4" name="AutoShape 298">
                <a:extLst>
                  <a:ext uri="{FF2B5EF4-FFF2-40B4-BE49-F238E27FC236}">
                    <a16:creationId xmlns:a16="http://schemas.microsoft.com/office/drawing/2014/main" id="{2DFAFC78-BC66-402D-BC07-A05529C56F26}"/>
                  </a:ext>
                </a:extLst>
              </p:cNvPr>
              <p:cNvSpPr>
                <a:spLocks noChangeArrowheads="1"/>
              </p:cNvSpPr>
              <p:nvPr/>
            </p:nvSpPr>
            <p:spPr bwMode="auto">
              <a:xfrm flipV="1">
                <a:off x="2030" y="3438"/>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5" name="AutoShape 299">
                <a:extLst>
                  <a:ext uri="{FF2B5EF4-FFF2-40B4-BE49-F238E27FC236}">
                    <a16:creationId xmlns:a16="http://schemas.microsoft.com/office/drawing/2014/main" id="{D95C02E3-7A1D-4B2E-ABAB-2233A86AF949}"/>
                  </a:ext>
                </a:extLst>
              </p:cNvPr>
              <p:cNvSpPr>
                <a:spLocks noChangeArrowheads="1"/>
              </p:cNvSpPr>
              <p:nvPr/>
            </p:nvSpPr>
            <p:spPr bwMode="auto">
              <a:xfrm>
                <a:off x="2005" y="3232"/>
                <a:ext cx="95"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6" name="AutoShape 300">
                <a:extLst>
                  <a:ext uri="{FF2B5EF4-FFF2-40B4-BE49-F238E27FC236}">
                    <a16:creationId xmlns:a16="http://schemas.microsoft.com/office/drawing/2014/main" id="{4D0CBF55-9371-41F2-BF44-B84F98FEBB19}"/>
                  </a:ext>
                </a:extLst>
              </p:cNvPr>
              <p:cNvSpPr>
                <a:spLocks noChangeArrowheads="1"/>
              </p:cNvSpPr>
              <p:nvPr/>
            </p:nvSpPr>
            <p:spPr bwMode="auto">
              <a:xfrm rot="2402544">
                <a:off x="2080" y="3267"/>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7" name="AutoShape 301">
                <a:extLst>
                  <a:ext uri="{FF2B5EF4-FFF2-40B4-BE49-F238E27FC236}">
                    <a16:creationId xmlns:a16="http://schemas.microsoft.com/office/drawing/2014/main" id="{740BC8D4-2488-4623-B0BE-D52D20922C47}"/>
                  </a:ext>
                </a:extLst>
              </p:cNvPr>
              <p:cNvSpPr>
                <a:spLocks noChangeArrowheads="1"/>
              </p:cNvSpPr>
              <p:nvPr/>
            </p:nvSpPr>
            <p:spPr bwMode="auto">
              <a:xfrm rot="6674623">
                <a:off x="1926" y="3311"/>
                <a:ext cx="117" cy="10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8" name="AutoShape 302">
                <a:extLst>
                  <a:ext uri="{FF2B5EF4-FFF2-40B4-BE49-F238E27FC236}">
                    <a16:creationId xmlns:a16="http://schemas.microsoft.com/office/drawing/2014/main" id="{94C1BA5E-6D98-427E-949E-5A767F1972CD}"/>
                  </a:ext>
                </a:extLst>
              </p:cNvPr>
              <p:cNvSpPr>
                <a:spLocks noChangeArrowheads="1"/>
              </p:cNvSpPr>
              <p:nvPr/>
            </p:nvSpPr>
            <p:spPr bwMode="auto">
              <a:xfrm rot="207675">
                <a:off x="1953" y="3400"/>
                <a:ext cx="95"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29" name="AutoShape 303">
                <a:extLst>
                  <a:ext uri="{FF2B5EF4-FFF2-40B4-BE49-F238E27FC236}">
                    <a16:creationId xmlns:a16="http://schemas.microsoft.com/office/drawing/2014/main" id="{335C93E6-8374-49DD-A04B-E42B79D53DC9}"/>
                  </a:ext>
                </a:extLst>
              </p:cNvPr>
              <p:cNvSpPr>
                <a:spLocks noChangeArrowheads="1"/>
              </p:cNvSpPr>
              <p:nvPr/>
            </p:nvSpPr>
            <p:spPr bwMode="auto">
              <a:xfrm>
                <a:off x="2033" y="3336"/>
                <a:ext cx="94"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0" name="AutoShape 304">
                <a:extLst>
                  <a:ext uri="{FF2B5EF4-FFF2-40B4-BE49-F238E27FC236}">
                    <a16:creationId xmlns:a16="http://schemas.microsoft.com/office/drawing/2014/main" id="{6481A887-627B-4EB8-8751-1246985DDDA7}"/>
                  </a:ext>
                </a:extLst>
              </p:cNvPr>
              <p:cNvSpPr>
                <a:spLocks noChangeArrowheads="1"/>
              </p:cNvSpPr>
              <p:nvPr/>
            </p:nvSpPr>
            <p:spPr bwMode="auto">
              <a:xfrm rot="17355976" flipV="1">
                <a:off x="2111" y="3382"/>
                <a:ext cx="101"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1" name="AutoShape 305">
                <a:extLst>
                  <a:ext uri="{FF2B5EF4-FFF2-40B4-BE49-F238E27FC236}">
                    <a16:creationId xmlns:a16="http://schemas.microsoft.com/office/drawing/2014/main" id="{9E57411B-7C25-47B2-89D8-830F87AAC770}"/>
                  </a:ext>
                </a:extLst>
              </p:cNvPr>
              <p:cNvSpPr>
                <a:spLocks noChangeArrowheads="1"/>
              </p:cNvSpPr>
              <p:nvPr/>
            </p:nvSpPr>
            <p:spPr bwMode="auto">
              <a:xfrm>
                <a:off x="2307" y="3383"/>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2" name="AutoShape 306">
                <a:extLst>
                  <a:ext uri="{FF2B5EF4-FFF2-40B4-BE49-F238E27FC236}">
                    <a16:creationId xmlns:a16="http://schemas.microsoft.com/office/drawing/2014/main" id="{66070A7C-B625-48DE-ADC8-BDFD6519152F}"/>
                  </a:ext>
                </a:extLst>
              </p:cNvPr>
              <p:cNvSpPr>
                <a:spLocks noChangeArrowheads="1"/>
              </p:cNvSpPr>
              <p:nvPr/>
            </p:nvSpPr>
            <p:spPr bwMode="auto">
              <a:xfrm rot="-891517">
                <a:off x="2370" y="3346"/>
                <a:ext cx="99" cy="7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3" name="AutoShape 307">
                <a:extLst>
                  <a:ext uri="{FF2B5EF4-FFF2-40B4-BE49-F238E27FC236}">
                    <a16:creationId xmlns:a16="http://schemas.microsoft.com/office/drawing/2014/main" id="{55137BC5-430A-4054-8DF3-D753CFF4B369}"/>
                  </a:ext>
                </a:extLst>
              </p:cNvPr>
              <p:cNvSpPr>
                <a:spLocks noChangeArrowheads="1"/>
              </p:cNvSpPr>
              <p:nvPr/>
            </p:nvSpPr>
            <p:spPr bwMode="auto">
              <a:xfrm>
                <a:off x="2213" y="3382"/>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4" name="AutoShape 308">
                <a:extLst>
                  <a:ext uri="{FF2B5EF4-FFF2-40B4-BE49-F238E27FC236}">
                    <a16:creationId xmlns:a16="http://schemas.microsoft.com/office/drawing/2014/main" id="{BFF767AB-6505-4F38-BDB5-78CF1C04DDD1}"/>
                  </a:ext>
                </a:extLst>
              </p:cNvPr>
              <p:cNvSpPr>
                <a:spLocks noChangeArrowheads="1"/>
              </p:cNvSpPr>
              <p:nvPr/>
            </p:nvSpPr>
            <p:spPr bwMode="auto">
              <a:xfrm flipV="1">
                <a:off x="2259" y="3324"/>
                <a:ext cx="98" cy="9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5" name="AutoShape 309">
                <a:extLst>
                  <a:ext uri="{FF2B5EF4-FFF2-40B4-BE49-F238E27FC236}">
                    <a16:creationId xmlns:a16="http://schemas.microsoft.com/office/drawing/2014/main" id="{DDAEF5D7-54E4-4DB4-A409-EBC3C4C37AB5}"/>
                  </a:ext>
                </a:extLst>
              </p:cNvPr>
              <p:cNvSpPr>
                <a:spLocks noChangeArrowheads="1"/>
              </p:cNvSpPr>
              <p:nvPr/>
            </p:nvSpPr>
            <p:spPr bwMode="auto">
              <a:xfrm>
                <a:off x="2234" y="3118"/>
                <a:ext cx="97"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6" name="AutoShape 310">
                <a:extLst>
                  <a:ext uri="{FF2B5EF4-FFF2-40B4-BE49-F238E27FC236}">
                    <a16:creationId xmlns:a16="http://schemas.microsoft.com/office/drawing/2014/main" id="{E9452890-E476-44B0-94BD-584A380B3972}"/>
                  </a:ext>
                </a:extLst>
              </p:cNvPr>
              <p:cNvSpPr>
                <a:spLocks noChangeArrowheads="1"/>
              </p:cNvSpPr>
              <p:nvPr/>
            </p:nvSpPr>
            <p:spPr bwMode="auto">
              <a:xfrm rot="2402544">
                <a:off x="2311" y="3153"/>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7" name="AutoShape 311">
                <a:extLst>
                  <a:ext uri="{FF2B5EF4-FFF2-40B4-BE49-F238E27FC236}">
                    <a16:creationId xmlns:a16="http://schemas.microsoft.com/office/drawing/2014/main" id="{8AC3D97F-5E31-406A-A891-EAEB19406807}"/>
                  </a:ext>
                </a:extLst>
              </p:cNvPr>
              <p:cNvSpPr>
                <a:spLocks noChangeArrowheads="1"/>
              </p:cNvSpPr>
              <p:nvPr/>
            </p:nvSpPr>
            <p:spPr bwMode="auto">
              <a:xfrm rot="6674623">
                <a:off x="2155" y="3194"/>
                <a:ext cx="116" cy="11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8" name="AutoShape 312">
                <a:extLst>
                  <a:ext uri="{FF2B5EF4-FFF2-40B4-BE49-F238E27FC236}">
                    <a16:creationId xmlns:a16="http://schemas.microsoft.com/office/drawing/2014/main" id="{40F15C4A-D88A-4FCA-A6CC-165A8D08F520}"/>
                  </a:ext>
                </a:extLst>
              </p:cNvPr>
              <p:cNvSpPr>
                <a:spLocks noChangeArrowheads="1"/>
              </p:cNvSpPr>
              <p:nvPr/>
            </p:nvSpPr>
            <p:spPr bwMode="auto">
              <a:xfrm rot="207675">
                <a:off x="2180" y="3285"/>
                <a:ext cx="98" cy="9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39" name="AutoShape 313">
                <a:extLst>
                  <a:ext uri="{FF2B5EF4-FFF2-40B4-BE49-F238E27FC236}">
                    <a16:creationId xmlns:a16="http://schemas.microsoft.com/office/drawing/2014/main" id="{5829C576-602A-425F-801F-1BA6E66AC6BF}"/>
                  </a:ext>
                </a:extLst>
              </p:cNvPr>
              <p:cNvSpPr>
                <a:spLocks noChangeArrowheads="1"/>
              </p:cNvSpPr>
              <p:nvPr/>
            </p:nvSpPr>
            <p:spPr bwMode="auto">
              <a:xfrm>
                <a:off x="2262" y="3222"/>
                <a:ext cx="98" cy="9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0" name="AutoShape 314">
                <a:extLst>
                  <a:ext uri="{FF2B5EF4-FFF2-40B4-BE49-F238E27FC236}">
                    <a16:creationId xmlns:a16="http://schemas.microsoft.com/office/drawing/2014/main" id="{0716C712-434B-4B39-A52A-6DC0B3F3E100}"/>
                  </a:ext>
                </a:extLst>
              </p:cNvPr>
              <p:cNvSpPr>
                <a:spLocks noChangeArrowheads="1"/>
              </p:cNvSpPr>
              <p:nvPr/>
            </p:nvSpPr>
            <p:spPr bwMode="auto">
              <a:xfrm rot="17355976" flipV="1">
                <a:off x="2344" y="3266"/>
                <a:ext cx="101"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1" name="AutoShape 315">
                <a:extLst>
                  <a:ext uri="{FF2B5EF4-FFF2-40B4-BE49-F238E27FC236}">
                    <a16:creationId xmlns:a16="http://schemas.microsoft.com/office/drawing/2014/main" id="{32F71085-A0F7-4C41-AEFE-198A2B77A4BC}"/>
                  </a:ext>
                </a:extLst>
              </p:cNvPr>
              <p:cNvSpPr>
                <a:spLocks noChangeArrowheads="1"/>
              </p:cNvSpPr>
              <p:nvPr/>
            </p:nvSpPr>
            <p:spPr bwMode="auto">
              <a:xfrm>
                <a:off x="2097" y="3189"/>
                <a:ext cx="58" cy="8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2" name="AutoShape 316">
                <a:extLst>
                  <a:ext uri="{FF2B5EF4-FFF2-40B4-BE49-F238E27FC236}">
                    <a16:creationId xmlns:a16="http://schemas.microsoft.com/office/drawing/2014/main" id="{15711747-BF79-4AE2-9739-2D048AFB68D8}"/>
                  </a:ext>
                </a:extLst>
              </p:cNvPr>
              <p:cNvSpPr>
                <a:spLocks noChangeArrowheads="1"/>
              </p:cNvSpPr>
              <p:nvPr/>
            </p:nvSpPr>
            <p:spPr bwMode="auto">
              <a:xfrm rot="503451">
                <a:off x="2368" y="3073"/>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3" name="AutoShape 317">
                <a:extLst>
                  <a:ext uri="{FF2B5EF4-FFF2-40B4-BE49-F238E27FC236}">
                    <a16:creationId xmlns:a16="http://schemas.microsoft.com/office/drawing/2014/main" id="{D3C0CB6A-7C92-42E6-A95B-5EB3E1D9E0E5}"/>
                  </a:ext>
                </a:extLst>
              </p:cNvPr>
              <p:cNvSpPr>
                <a:spLocks noChangeArrowheads="1"/>
              </p:cNvSpPr>
              <p:nvPr/>
            </p:nvSpPr>
            <p:spPr bwMode="auto">
              <a:xfrm rot="-388065">
                <a:off x="2428" y="3051"/>
                <a:ext cx="83" cy="6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4" name="AutoShape 318">
                <a:extLst>
                  <a:ext uri="{FF2B5EF4-FFF2-40B4-BE49-F238E27FC236}">
                    <a16:creationId xmlns:a16="http://schemas.microsoft.com/office/drawing/2014/main" id="{A79F3F9E-55E9-49D9-B6C7-5C783B71DDA5}"/>
                  </a:ext>
                </a:extLst>
              </p:cNvPr>
              <p:cNvSpPr>
                <a:spLocks noChangeArrowheads="1"/>
              </p:cNvSpPr>
              <p:nvPr/>
            </p:nvSpPr>
            <p:spPr bwMode="auto">
              <a:xfrm rot="503451">
                <a:off x="2290" y="306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5" name="AutoShape 319">
                <a:extLst>
                  <a:ext uri="{FF2B5EF4-FFF2-40B4-BE49-F238E27FC236}">
                    <a16:creationId xmlns:a16="http://schemas.microsoft.com/office/drawing/2014/main" id="{B141372F-0F99-49AD-B53A-A380030C0F61}"/>
                  </a:ext>
                </a:extLst>
              </p:cNvPr>
              <p:cNvSpPr>
                <a:spLocks noChangeArrowheads="1"/>
              </p:cNvSpPr>
              <p:nvPr/>
            </p:nvSpPr>
            <p:spPr bwMode="auto">
              <a:xfrm rot="503451" flipV="1">
                <a:off x="2336" y="3019"/>
                <a:ext cx="82" cy="7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6" name="AutoShape 320">
                <a:extLst>
                  <a:ext uri="{FF2B5EF4-FFF2-40B4-BE49-F238E27FC236}">
                    <a16:creationId xmlns:a16="http://schemas.microsoft.com/office/drawing/2014/main" id="{072A02C9-7EC5-4356-8509-C551D2999E0F}"/>
                  </a:ext>
                </a:extLst>
              </p:cNvPr>
              <p:cNvSpPr>
                <a:spLocks noChangeArrowheads="1"/>
              </p:cNvSpPr>
              <p:nvPr/>
            </p:nvSpPr>
            <p:spPr bwMode="auto">
              <a:xfrm rot="503451">
                <a:off x="2339" y="2850"/>
                <a:ext cx="82"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7" name="AutoShape 321">
                <a:extLst>
                  <a:ext uri="{FF2B5EF4-FFF2-40B4-BE49-F238E27FC236}">
                    <a16:creationId xmlns:a16="http://schemas.microsoft.com/office/drawing/2014/main" id="{E5B590C5-820D-41FE-853D-0DDF5BC7A88C}"/>
                  </a:ext>
                </a:extLst>
              </p:cNvPr>
              <p:cNvSpPr>
                <a:spLocks noChangeArrowheads="1"/>
              </p:cNvSpPr>
              <p:nvPr/>
            </p:nvSpPr>
            <p:spPr bwMode="auto">
              <a:xfrm rot="2905995">
                <a:off x="2399" y="2887"/>
                <a:ext cx="83" cy="80"/>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8" name="AutoShape 322">
                <a:extLst>
                  <a:ext uri="{FF2B5EF4-FFF2-40B4-BE49-F238E27FC236}">
                    <a16:creationId xmlns:a16="http://schemas.microsoft.com/office/drawing/2014/main" id="{373F61DC-7D74-4A06-954C-041EFE0A8B2B}"/>
                  </a:ext>
                </a:extLst>
              </p:cNvPr>
              <p:cNvSpPr>
                <a:spLocks noChangeArrowheads="1"/>
              </p:cNvSpPr>
              <p:nvPr/>
            </p:nvSpPr>
            <p:spPr bwMode="auto">
              <a:xfrm rot="7178074">
                <a:off x="2263" y="2902"/>
                <a:ext cx="95" cy="9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49" name="AutoShape 323">
                <a:extLst>
                  <a:ext uri="{FF2B5EF4-FFF2-40B4-BE49-F238E27FC236}">
                    <a16:creationId xmlns:a16="http://schemas.microsoft.com/office/drawing/2014/main" id="{CFECDC0B-C159-4BBE-A4AB-0A17E5204D05}"/>
                  </a:ext>
                </a:extLst>
              </p:cNvPr>
              <p:cNvSpPr>
                <a:spLocks noChangeArrowheads="1"/>
              </p:cNvSpPr>
              <p:nvPr/>
            </p:nvSpPr>
            <p:spPr bwMode="auto">
              <a:xfrm rot="711126">
                <a:off x="2273" y="2978"/>
                <a:ext cx="83" cy="80"/>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0" name="AutoShape 324">
                <a:extLst>
                  <a:ext uri="{FF2B5EF4-FFF2-40B4-BE49-F238E27FC236}">
                    <a16:creationId xmlns:a16="http://schemas.microsoft.com/office/drawing/2014/main" id="{3D4E3E24-D738-4115-B722-60A00D29134C}"/>
                  </a:ext>
                </a:extLst>
              </p:cNvPr>
              <p:cNvSpPr>
                <a:spLocks noChangeArrowheads="1"/>
              </p:cNvSpPr>
              <p:nvPr/>
            </p:nvSpPr>
            <p:spPr bwMode="auto">
              <a:xfrm rot="503451">
                <a:off x="2350" y="2938"/>
                <a:ext cx="83" cy="79"/>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51" name="AutoShape 325">
                <a:extLst>
                  <a:ext uri="{FF2B5EF4-FFF2-40B4-BE49-F238E27FC236}">
                    <a16:creationId xmlns:a16="http://schemas.microsoft.com/office/drawing/2014/main" id="{92588C58-40A4-4195-B2CC-6F996E0F6317}"/>
                  </a:ext>
                </a:extLst>
              </p:cNvPr>
              <p:cNvSpPr>
                <a:spLocks noChangeArrowheads="1"/>
              </p:cNvSpPr>
              <p:nvPr/>
            </p:nvSpPr>
            <p:spPr bwMode="auto">
              <a:xfrm rot="17859427" flipV="1">
                <a:off x="2417" y="2981"/>
                <a:ext cx="82" cy="7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grpSp>
        <p:sp>
          <p:nvSpPr>
            <p:cNvPr id="360477" name="Line 326">
              <a:extLst>
                <a:ext uri="{FF2B5EF4-FFF2-40B4-BE49-F238E27FC236}">
                  <a16:creationId xmlns:a16="http://schemas.microsoft.com/office/drawing/2014/main" id="{C7933697-18DD-4BBE-8863-D90F4A0BC631}"/>
                </a:ext>
              </a:extLst>
            </p:cNvPr>
            <p:cNvSpPr>
              <a:spLocks noChangeShapeType="1"/>
            </p:cNvSpPr>
            <p:nvPr/>
          </p:nvSpPr>
          <p:spPr bwMode="auto">
            <a:xfrm>
              <a:off x="3625" y="1273"/>
              <a:ext cx="47" cy="3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8" name="Line 327">
              <a:extLst>
                <a:ext uri="{FF2B5EF4-FFF2-40B4-BE49-F238E27FC236}">
                  <a16:creationId xmlns:a16="http://schemas.microsoft.com/office/drawing/2014/main" id="{BF9978C6-4136-4F94-897A-AB58CBF5CA09}"/>
                </a:ext>
              </a:extLst>
            </p:cNvPr>
            <p:cNvSpPr>
              <a:spLocks noChangeShapeType="1"/>
            </p:cNvSpPr>
            <p:nvPr/>
          </p:nvSpPr>
          <p:spPr bwMode="auto">
            <a:xfrm flipH="1">
              <a:off x="4043" y="1123"/>
              <a:ext cx="5" cy="1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79" name="Line 328">
              <a:extLst>
                <a:ext uri="{FF2B5EF4-FFF2-40B4-BE49-F238E27FC236}">
                  <a16:creationId xmlns:a16="http://schemas.microsoft.com/office/drawing/2014/main" id="{B3D9822F-B12E-41CC-9F77-35E03793F7BE}"/>
                </a:ext>
              </a:extLst>
            </p:cNvPr>
            <p:cNvSpPr>
              <a:spLocks noChangeShapeType="1"/>
            </p:cNvSpPr>
            <p:nvPr/>
          </p:nvSpPr>
          <p:spPr bwMode="auto">
            <a:xfrm>
              <a:off x="3783" y="1481"/>
              <a:ext cx="0" cy="1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0" name="Line 329">
              <a:extLst>
                <a:ext uri="{FF2B5EF4-FFF2-40B4-BE49-F238E27FC236}">
                  <a16:creationId xmlns:a16="http://schemas.microsoft.com/office/drawing/2014/main" id="{0C5C693F-4929-4F09-A49A-812A2DDF989F}"/>
                </a:ext>
              </a:extLst>
            </p:cNvPr>
            <p:cNvSpPr>
              <a:spLocks noChangeShapeType="1"/>
            </p:cNvSpPr>
            <p:nvPr/>
          </p:nvSpPr>
          <p:spPr bwMode="auto">
            <a:xfrm>
              <a:off x="4048" y="1380"/>
              <a:ext cx="0" cy="1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1" name="Line 330">
              <a:extLst>
                <a:ext uri="{FF2B5EF4-FFF2-40B4-BE49-F238E27FC236}">
                  <a16:creationId xmlns:a16="http://schemas.microsoft.com/office/drawing/2014/main" id="{719172D1-C2F9-4E0D-BB8C-203BA8BB8DE9}"/>
                </a:ext>
              </a:extLst>
            </p:cNvPr>
            <p:cNvSpPr>
              <a:spLocks noChangeShapeType="1"/>
            </p:cNvSpPr>
            <p:nvPr/>
          </p:nvSpPr>
          <p:spPr bwMode="auto">
            <a:xfrm>
              <a:off x="3681" y="1090"/>
              <a:ext cx="0" cy="18"/>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2" name="Line 331">
              <a:extLst>
                <a:ext uri="{FF2B5EF4-FFF2-40B4-BE49-F238E27FC236}">
                  <a16:creationId xmlns:a16="http://schemas.microsoft.com/office/drawing/2014/main" id="{F2BAFD49-FFDE-4334-95FE-9C465B33F51F}"/>
                </a:ext>
              </a:extLst>
            </p:cNvPr>
            <p:cNvSpPr>
              <a:spLocks noChangeShapeType="1"/>
            </p:cNvSpPr>
            <p:nvPr/>
          </p:nvSpPr>
          <p:spPr bwMode="auto">
            <a:xfrm flipH="1">
              <a:off x="3630" y="1249"/>
              <a:ext cx="50" cy="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3" name="Line 332">
              <a:extLst>
                <a:ext uri="{FF2B5EF4-FFF2-40B4-BE49-F238E27FC236}">
                  <a16:creationId xmlns:a16="http://schemas.microsoft.com/office/drawing/2014/main" id="{4CDFC540-8570-415C-9238-B6DA2BDD0B66}"/>
                </a:ext>
              </a:extLst>
            </p:cNvPr>
            <p:cNvSpPr>
              <a:spLocks noChangeShapeType="1"/>
            </p:cNvSpPr>
            <p:nvPr/>
          </p:nvSpPr>
          <p:spPr bwMode="auto">
            <a:xfrm>
              <a:off x="3608" y="1233"/>
              <a:ext cx="25" cy="4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4" name="Line 333">
              <a:extLst>
                <a:ext uri="{FF2B5EF4-FFF2-40B4-BE49-F238E27FC236}">
                  <a16:creationId xmlns:a16="http://schemas.microsoft.com/office/drawing/2014/main" id="{93162BFC-7F99-4822-B8FB-AAFB5179BCDB}"/>
                </a:ext>
              </a:extLst>
            </p:cNvPr>
            <p:cNvSpPr>
              <a:spLocks noChangeShapeType="1"/>
            </p:cNvSpPr>
            <p:nvPr/>
          </p:nvSpPr>
          <p:spPr bwMode="auto">
            <a:xfrm flipV="1">
              <a:off x="3581" y="1267"/>
              <a:ext cx="45" cy="2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5" name="Line 334">
              <a:extLst>
                <a:ext uri="{FF2B5EF4-FFF2-40B4-BE49-F238E27FC236}">
                  <a16:creationId xmlns:a16="http://schemas.microsoft.com/office/drawing/2014/main" id="{1052E9EC-B8EE-401A-84AD-BF55C939DE21}"/>
                </a:ext>
              </a:extLst>
            </p:cNvPr>
            <p:cNvSpPr>
              <a:spLocks noChangeShapeType="1"/>
            </p:cNvSpPr>
            <p:nvPr/>
          </p:nvSpPr>
          <p:spPr bwMode="auto">
            <a:xfrm>
              <a:off x="3685" y="1087"/>
              <a:ext cx="10" cy="4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6" name="Line 335">
              <a:extLst>
                <a:ext uri="{FF2B5EF4-FFF2-40B4-BE49-F238E27FC236}">
                  <a16:creationId xmlns:a16="http://schemas.microsoft.com/office/drawing/2014/main" id="{9B93D512-9459-4929-ACC3-6AED84FEECF3}"/>
                </a:ext>
              </a:extLst>
            </p:cNvPr>
            <p:cNvSpPr>
              <a:spLocks noChangeShapeType="1"/>
            </p:cNvSpPr>
            <p:nvPr/>
          </p:nvSpPr>
          <p:spPr bwMode="auto">
            <a:xfrm flipH="1">
              <a:off x="3688" y="1067"/>
              <a:ext cx="50" cy="2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7" name="Line 336">
              <a:extLst>
                <a:ext uri="{FF2B5EF4-FFF2-40B4-BE49-F238E27FC236}">
                  <a16:creationId xmlns:a16="http://schemas.microsoft.com/office/drawing/2014/main" id="{44B3DF4F-2D9C-4B4B-B350-D9C3BDFDD21B}"/>
                </a:ext>
              </a:extLst>
            </p:cNvPr>
            <p:cNvSpPr>
              <a:spLocks noChangeShapeType="1"/>
            </p:cNvSpPr>
            <p:nvPr/>
          </p:nvSpPr>
          <p:spPr bwMode="auto">
            <a:xfrm>
              <a:off x="3670" y="1054"/>
              <a:ext cx="11" cy="5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8" name="Line 337">
              <a:extLst>
                <a:ext uri="{FF2B5EF4-FFF2-40B4-BE49-F238E27FC236}">
                  <a16:creationId xmlns:a16="http://schemas.microsoft.com/office/drawing/2014/main" id="{70306C7A-B7FA-45D4-A895-18942938B40E}"/>
                </a:ext>
              </a:extLst>
            </p:cNvPr>
            <p:cNvSpPr>
              <a:spLocks noChangeShapeType="1"/>
            </p:cNvSpPr>
            <p:nvPr/>
          </p:nvSpPr>
          <p:spPr bwMode="auto">
            <a:xfrm flipV="1">
              <a:off x="3642" y="1101"/>
              <a:ext cx="45" cy="3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9" name="Line 338">
              <a:extLst>
                <a:ext uri="{FF2B5EF4-FFF2-40B4-BE49-F238E27FC236}">
                  <a16:creationId xmlns:a16="http://schemas.microsoft.com/office/drawing/2014/main" id="{5BF495E7-80CF-4E29-99F8-180F2C209969}"/>
                </a:ext>
              </a:extLst>
            </p:cNvPr>
            <p:cNvSpPr>
              <a:spLocks noChangeShapeType="1"/>
            </p:cNvSpPr>
            <p:nvPr/>
          </p:nvSpPr>
          <p:spPr bwMode="auto">
            <a:xfrm>
              <a:off x="3833" y="993"/>
              <a:ext cx="58" cy="3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0" name="Line 339">
              <a:extLst>
                <a:ext uri="{FF2B5EF4-FFF2-40B4-BE49-F238E27FC236}">
                  <a16:creationId xmlns:a16="http://schemas.microsoft.com/office/drawing/2014/main" id="{7F33CBAF-7E66-4CC2-A67C-3215AEBBFEA9}"/>
                </a:ext>
              </a:extLst>
            </p:cNvPr>
            <p:cNvSpPr>
              <a:spLocks noChangeShapeType="1"/>
            </p:cNvSpPr>
            <p:nvPr/>
          </p:nvSpPr>
          <p:spPr bwMode="auto">
            <a:xfrm flipH="1">
              <a:off x="3833" y="948"/>
              <a:ext cx="15" cy="4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1" name="Line 340">
              <a:extLst>
                <a:ext uri="{FF2B5EF4-FFF2-40B4-BE49-F238E27FC236}">
                  <a16:creationId xmlns:a16="http://schemas.microsoft.com/office/drawing/2014/main" id="{30A95D68-2B82-4FB2-9220-9326E191F031}"/>
                </a:ext>
              </a:extLst>
            </p:cNvPr>
            <p:cNvSpPr>
              <a:spLocks noChangeShapeType="1"/>
            </p:cNvSpPr>
            <p:nvPr/>
          </p:nvSpPr>
          <p:spPr bwMode="auto">
            <a:xfrm flipV="1">
              <a:off x="3782" y="1001"/>
              <a:ext cx="45" cy="2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2" name="Line 341">
              <a:extLst>
                <a:ext uri="{FF2B5EF4-FFF2-40B4-BE49-F238E27FC236}">
                  <a16:creationId xmlns:a16="http://schemas.microsoft.com/office/drawing/2014/main" id="{DEB29D9B-E83B-4E2D-B039-870C928703B2}"/>
                </a:ext>
              </a:extLst>
            </p:cNvPr>
            <p:cNvSpPr>
              <a:spLocks noChangeShapeType="1"/>
            </p:cNvSpPr>
            <p:nvPr/>
          </p:nvSpPr>
          <p:spPr bwMode="auto">
            <a:xfrm>
              <a:off x="4038" y="1129"/>
              <a:ext cx="47" cy="3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3" name="Line 342">
              <a:extLst>
                <a:ext uri="{FF2B5EF4-FFF2-40B4-BE49-F238E27FC236}">
                  <a16:creationId xmlns:a16="http://schemas.microsoft.com/office/drawing/2014/main" id="{CF8463A5-094D-4FE7-99F2-AD8DF7CD4B40}"/>
                </a:ext>
              </a:extLst>
            </p:cNvPr>
            <p:cNvSpPr>
              <a:spLocks noChangeShapeType="1"/>
            </p:cNvSpPr>
            <p:nvPr/>
          </p:nvSpPr>
          <p:spPr bwMode="auto">
            <a:xfrm flipH="1">
              <a:off x="4031" y="1088"/>
              <a:ext cx="33" cy="41"/>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4" name="Line 343">
              <a:extLst>
                <a:ext uri="{FF2B5EF4-FFF2-40B4-BE49-F238E27FC236}">
                  <a16:creationId xmlns:a16="http://schemas.microsoft.com/office/drawing/2014/main" id="{AD8F84D0-07FA-46B0-B912-9F99AF96A24B}"/>
                </a:ext>
              </a:extLst>
            </p:cNvPr>
            <p:cNvSpPr>
              <a:spLocks noChangeShapeType="1"/>
            </p:cNvSpPr>
            <p:nvPr/>
          </p:nvSpPr>
          <p:spPr bwMode="auto">
            <a:xfrm>
              <a:off x="3982" y="1121"/>
              <a:ext cx="56" cy="11"/>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5" name="Line 344">
              <a:extLst>
                <a:ext uri="{FF2B5EF4-FFF2-40B4-BE49-F238E27FC236}">
                  <a16:creationId xmlns:a16="http://schemas.microsoft.com/office/drawing/2014/main" id="{EB289225-09A4-4030-993A-EAA56740D0A5}"/>
                </a:ext>
              </a:extLst>
            </p:cNvPr>
            <p:cNvSpPr>
              <a:spLocks noChangeShapeType="1"/>
            </p:cNvSpPr>
            <p:nvPr/>
          </p:nvSpPr>
          <p:spPr bwMode="auto">
            <a:xfrm>
              <a:off x="3831" y="1328"/>
              <a:ext cx="47" cy="3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6" name="Line 345">
              <a:extLst>
                <a:ext uri="{FF2B5EF4-FFF2-40B4-BE49-F238E27FC236}">
                  <a16:creationId xmlns:a16="http://schemas.microsoft.com/office/drawing/2014/main" id="{CDFCFA56-5D15-4D2B-9262-B7CB42EE1D9D}"/>
                </a:ext>
              </a:extLst>
            </p:cNvPr>
            <p:cNvSpPr>
              <a:spLocks noChangeShapeType="1"/>
            </p:cNvSpPr>
            <p:nvPr/>
          </p:nvSpPr>
          <p:spPr bwMode="auto">
            <a:xfrm flipH="1">
              <a:off x="3835" y="1292"/>
              <a:ext cx="10" cy="3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7" name="Line 346">
              <a:extLst>
                <a:ext uri="{FF2B5EF4-FFF2-40B4-BE49-F238E27FC236}">
                  <a16:creationId xmlns:a16="http://schemas.microsoft.com/office/drawing/2014/main" id="{0E1CB683-E629-41DC-8688-3AA6D433559A}"/>
                </a:ext>
              </a:extLst>
            </p:cNvPr>
            <p:cNvSpPr>
              <a:spLocks noChangeShapeType="1"/>
            </p:cNvSpPr>
            <p:nvPr/>
          </p:nvSpPr>
          <p:spPr bwMode="auto">
            <a:xfrm flipV="1">
              <a:off x="3792" y="1331"/>
              <a:ext cx="43" cy="1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8" name="Line 347">
              <a:extLst>
                <a:ext uri="{FF2B5EF4-FFF2-40B4-BE49-F238E27FC236}">
                  <a16:creationId xmlns:a16="http://schemas.microsoft.com/office/drawing/2014/main" id="{AB889FD5-8829-4203-B105-A18ECEF15D32}"/>
                </a:ext>
              </a:extLst>
            </p:cNvPr>
            <p:cNvSpPr>
              <a:spLocks noChangeShapeType="1"/>
            </p:cNvSpPr>
            <p:nvPr/>
          </p:nvSpPr>
          <p:spPr bwMode="auto">
            <a:xfrm>
              <a:off x="4046" y="1392"/>
              <a:ext cx="15" cy="3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9" name="Line 348">
              <a:extLst>
                <a:ext uri="{FF2B5EF4-FFF2-40B4-BE49-F238E27FC236}">
                  <a16:creationId xmlns:a16="http://schemas.microsoft.com/office/drawing/2014/main" id="{7CF8DD05-6B41-42A9-9DD4-6C9802771941}"/>
                </a:ext>
              </a:extLst>
            </p:cNvPr>
            <p:cNvSpPr>
              <a:spLocks noChangeShapeType="1"/>
            </p:cNvSpPr>
            <p:nvPr/>
          </p:nvSpPr>
          <p:spPr bwMode="auto">
            <a:xfrm flipH="1">
              <a:off x="4047" y="1345"/>
              <a:ext cx="20" cy="4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0" name="Line 349">
              <a:extLst>
                <a:ext uri="{FF2B5EF4-FFF2-40B4-BE49-F238E27FC236}">
                  <a16:creationId xmlns:a16="http://schemas.microsoft.com/office/drawing/2014/main" id="{D57D3B72-03DC-4355-A348-9EC501E31FCD}"/>
                </a:ext>
              </a:extLst>
            </p:cNvPr>
            <p:cNvSpPr>
              <a:spLocks noChangeShapeType="1"/>
            </p:cNvSpPr>
            <p:nvPr/>
          </p:nvSpPr>
          <p:spPr bwMode="auto">
            <a:xfrm>
              <a:off x="4005" y="1386"/>
              <a:ext cx="45" cy="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1" name="Line 350">
              <a:extLst>
                <a:ext uri="{FF2B5EF4-FFF2-40B4-BE49-F238E27FC236}">
                  <a16:creationId xmlns:a16="http://schemas.microsoft.com/office/drawing/2014/main" id="{56F36037-D6A3-4DC1-9D6F-01D2688860F8}"/>
                </a:ext>
              </a:extLst>
            </p:cNvPr>
            <p:cNvSpPr>
              <a:spLocks noChangeShapeType="1"/>
            </p:cNvSpPr>
            <p:nvPr/>
          </p:nvSpPr>
          <p:spPr bwMode="auto">
            <a:xfrm>
              <a:off x="3786" y="1502"/>
              <a:ext cx="47" cy="3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2" name="Line 351">
              <a:extLst>
                <a:ext uri="{FF2B5EF4-FFF2-40B4-BE49-F238E27FC236}">
                  <a16:creationId xmlns:a16="http://schemas.microsoft.com/office/drawing/2014/main" id="{F2D6D82B-53C2-4421-9035-7D8BE6370232}"/>
                </a:ext>
              </a:extLst>
            </p:cNvPr>
            <p:cNvSpPr>
              <a:spLocks noChangeShapeType="1"/>
            </p:cNvSpPr>
            <p:nvPr/>
          </p:nvSpPr>
          <p:spPr bwMode="auto">
            <a:xfrm flipH="1">
              <a:off x="3788" y="1447"/>
              <a:ext cx="25" cy="4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3" name="Line 352">
              <a:extLst>
                <a:ext uri="{FF2B5EF4-FFF2-40B4-BE49-F238E27FC236}">
                  <a16:creationId xmlns:a16="http://schemas.microsoft.com/office/drawing/2014/main" id="{2EB2601E-F151-475B-BE92-7F74D6CC00BD}"/>
                </a:ext>
              </a:extLst>
            </p:cNvPr>
            <p:cNvSpPr>
              <a:spLocks noChangeShapeType="1"/>
            </p:cNvSpPr>
            <p:nvPr/>
          </p:nvSpPr>
          <p:spPr bwMode="auto">
            <a:xfrm>
              <a:off x="3747" y="1493"/>
              <a:ext cx="49" cy="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4" name="Line 353">
              <a:extLst>
                <a:ext uri="{FF2B5EF4-FFF2-40B4-BE49-F238E27FC236}">
                  <a16:creationId xmlns:a16="http://schemas.microsoft.com/office/drawing/2014/main" id="{0F2DE107-D98A-4395-8C24-9223A34E2CD4}"/>
                </a:ext>
              </a:extLst>
            </p:cNvPr>
            <p:cNvSpPr>
              <a:spLocks noChangeShapeType="1"/>
            </p:cNvSpPr>
            <p:nvPr/>
          </p:nvSpPr>
          <p:spPr bwMode="auto">
            <a:xfrm>
              <a:off x="3790" y="1503"/>
              <a:ext cx="4" cy="3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0505" name="Group 354">
              <a:extLst>
                <a:ext uri="{FF2B5EF4-FFF2-40B4-BE49-F238E27FC236}">
                  <a16:creationId xmlns:a16="http://schemas.microsoft.com/office/drawing/2014/main" id="{A9886DCB-9121-4F8B-9F72-9801477F6D75}"/>
                </a:ext>
              </a:extLst>
            </p:cNvPr>
            <p:cNvGrpSpPr>
              <a:grpSpLocks/>
            </p:cNvGrpSpPr>
            <p:nvPr/>
          </p:nvGrpSpPr>
          <p:grpSpPr bwMode="auto">
            <a:xfrm>
              <a:off x="4548" y="842"/>
              <a:ext cx="924" cy="832"/>
              <a:chOff x="4548" y="842"/>
              <a:chExt cx="924" cy="832"/>
            </a:xfrm>
          </p:grpSpPr>
          <p:sp>
            <p:nvSpPr>
              <p:cNvPr id="360550" name="AutoShape 355">
                <a:extLst>
                  <a:ext uri="{FF2B5EF4-FFF2-40B4-BE49-F238E27FC236}">
                    <a16:creationId xmlns:a16="http://schemas.microsoft.com/office/drawing/2014/main" id="{16DDA379-5E87-4BC9-9121-6112F598329D}"/>
                  </a:ext>
                </a:extLst>
              </p:cNvPr>
              <p:cNvSpPr>
                <a:spLocks noChangeArrowheads="1"/>
              </p:cNvSpPr>
              <p:nvPr/>
            </p:nvSpPr>
            <p:spPr bwMode="auto">
              <a:xfrm>
                <a:off x="5026" y="1136"/>
                <a:ext cx="125" cy="10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1" name="AutoShape 356">
                <a:extLst>
                  <a:ext uri="{FF2B5EF4-FFF2-40B4-BE49-F238E27FC236}">
                    <a16:creationId xmlns:a16="http://schemas.microsoft.com/office/drawing/2014/main" id="{E5D017EF-4370-4752-9BF2-06F03B9386B7}"/>
                  </a:ext>
                </a:extLst>
              </p:cNvPr>
              <p:cNvSpPr>
                <a:spLocks noChangeArrowheads="1"/>
              </p:cNvSpPr>
              <p:nvPr/>
            </p:nvSpPr>
            <p:spPr bwMode="auto">
              <a:xfrm rot="-891517">
                <a:off x="5107" y="1094"/>
                <a:ext cx="126" cy="8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2" name="AutoShape 357">
                <a:extLst>
                  <a:ext uri="{FF2B5EF4-FFF2-40B4-BE49-F238E27FC236}">
                    <a16:creationId xmlns:a16="http://schemas.microsoft.com/office/drawing/2014/main" id="{B34769AD-93E7-4917-A8DD-1DEBF7637262}"/>
                  </a:ext>
                </a:extLst>
              </p:cNvPr>
              <p:cNvSpPr>
                <a:spLocks noChangeArrowheads="1"/>
              </p:cNvSpPr>
              <p:nvPr/>
            </p:nvSpPr>
            <p:spPr bwMode="auto">
              <a:xfrm>
                <a:off x="4907" y="1135"/>
                <a:ext cx="124" cy="10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3" name="AutoShape 358">
                <a:extLst>
                  <a:ext uri="{FF2B5EF4-FFF2-40B4-BE49-F238E27FC236}">
                    <a16:creationId xmlns:a16="http://schemas.microsoft.com/office/drawing/2014/main" id="{F31A392F-6F5B-4E77-B2D2-47042A937C16}"/>
                  </a:ext>
                </a:extLst>
              </p:cNvPr>
              <p:cNvSpPr>
                <a:spLocks noChangeArrowheads="1"/>
              </p:cNvSpPr>
              <p:nvPr/>
            </p:nvSpPr>
            <p:spPr bwMode="auto">
              <a:xfrm flipV="1">
                <a:off x="4966" y="1070"/>
                <a:ext cx="124" cy="10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4" name="AutoShape 359">
                <a:extLst>
                  <a:ext uri="{FF2B5EF4-FFF2-40B4-BE49-F238E27FC236}">
                    <a16:creationId xmlns:a16="http://schemas.microsoft.com/office/drawing/2014/main" id="{620DB1EC-AFBB-495D-8CFE-45DB0293EB31}"/>
                  </a:ext>
                </a:extLst>
              </p:cNvPr>
              <p:cNvSpPr>
                <a:spLocks noChangeArrowheads="1"/>
              </p:cNvSpPr>
              <p:nvPr/>
            </p:nvSpPr>
            <p:spPr bwMode="auto">
              <a:xfrm>
                <a:off x="4933" y="842"/>
                <a:ext cx="124" cy="10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5" name="AutoShape 360">
                <a:extLst>
                  <a:ext uri="{FF2B5EF4-FFF2-40B4-BE49-F238E27FC236}">
                    <a16:creationId xmlns:a16="http://schemas.microsoft.com/office/drawing/2014/main" id="{3B583922-1DA8-4FAE-A10D-1C8CAB77E0C4}"/>
                  </a:ext>
                </a:extLst>
              </p:cNvPr>
              <p:cNvSpPr>
                <a:spLocks noChangeArrowheads="1"/>
              </p:cNvSpPr>
              <p:nvPr/>
            </p:nvSpPr>
            <p:spPr bwMode="auto">
              <a:xfrm rot="2402544">
                <a:off x="5031" y="880"/>
                <a:ext cx="125" cy="10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6" name="AutoShape 361">
                <a:extLst>
                  <a:ext uri="{FF2B5EF4-FFF2-40B4-BE49-F238E27FC236}">
                    <a16:creationId xmlns:a16="http://schemas.microsoft.com/office/drawing/2014/main" id="{AB24CABC-C421-4D87-8E74-FA5C39F6AE2F}"/>
                  </a:ext>
                </a:extLst>
              </p:cNvPr>
              <p:cNvSpPr>
                <a:spLocks noChangeArrowheads="1"/>
              </p:cNvSpPr>
              <p:nvPr/>
            </p:nvSpPr>
            <p:spPr bwMode="auto">
              <a:xfrm rot="6674623">
                <a:off x="4841" y="918"/>
                <a:ext cx="129" cy="14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7" name="AutoShape 362">
                <a:extLst>
                  <a:ext uri="{FF2B5EF4-FFF2-40B4-BE49-F238E27FC236}">
                    <a16:creationId xmlns:a16="http://schemas.microsoft.com/office/drawing/2014/main" id="{CD0E5585-B1E5-40BE-BABA-8046257A3FA1}"/>
                  </a:ext>
                </a:extLst>
              </p:cNvPr>
              <p:cNvSpPr>
                <a:spLocks noChangeArrowheads="1"/>
              </p:cNvSpPr>
              <p:nvPr/>
            </p:nvSpPr>
            <p:spPr bwMode="auto">
              <a:xfrm rot="207675">
                <a:off x="4864" y="1027"/>
                <a:ext cx="125" cy="10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8" name="AutoShape 363">
                <a:extLst>
                  <a:ext uri="{FF2B5EF4-FFF2-40B4-BE49-F238E27FC236}">
                    <a16:creationId xmlns:a16="http://schemas.microsoft.com/office/drawing/2014/main" id="{3D4F41E6-46A2-47D3-A04E-4FDE13A6ED37}"/>
                  </a:ext>
                </a:extLst>
              </p:cNvPr>
              <p:cNvSpPr>
                <a:spLocks noChangeArrowheads="1"/>
              </p:cNvSpPr>
              <p:nvPr/>
            </p:nvSpPr>
            <p:spPr bwMode="auto">
              <a:xfrm>
                <a:off x="4969" y="957"/>
                <a:ext cx="125" cy="108"/>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59" name="AutoShape 364">
                <a:extLst>
                  <a:ext uri="{FF2B5EF4-FFF2-40B4-BE49-F238E27FC236}">
                    <a16:creationId xmlns:a16="http://schemas.microsoft.com/office/drawing/2014/main" id="{AA67AC34-64A9-44B8-B221-02A0ADBA8ABE}"/>
                  </a:ext>
                </a:extLst>
              </p:cNvPr>
              <p:cNvSpPr>
                <a:spLocks noChangeArrowheads="1"/>
              </p:cNvSpPr>
              <p:nvPr/>
            </p:nvSpPr>
            <p:spPr bwMode="auto">
              <a:xfrm rot="17355976" flipV="1">
                <a:off x="5083" y="997"/>
                <a:ext cx="112" cy="113"/>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0" name="AutoShape 365">
                <a:extLst>
                  <a:ext uri="{FF2B5EF4-FFF2-40B4-BE49-F238E27FC236}">
                    <a16:creationId xmlns:a16="http://schemas.microsoft.com/office/drawing/2014/main" id="{253129BB-1F15-4571-AABE-2C97475F5BDD}"/>
                  </a:ext>
                </a:extLst>
              </p:cNvPr>
              <p:cNvSpPr>
                <a:spLocks noChangeArrowheads="1"/>
              </p:cNvSpPr>
              <p:nvPr/>
            </p:nvSpPr>
            <p:spPr bwMode="auto">
              <a:xfrm>
                <a:off x="4740" y="1258"/>
                <a:ext cx="124" cy="109"/>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1" name="AutoShape 366">
                <a:extLst>
                  <a:ext uri="{FF2B5EF4-FFF2-40B4-BE49-F238E27FC236}">
                    <a16:creationId xmlns:a16="http://schemas.microsoft.com/office/drawing/2014/main" id="{0C2764FA-32EB-407F-8F73-8E7D9882A6DB}"/>
                  </a:ext>
                </a:extLst>
              </p:cNvPr>
              <p:cNvSpPr>
                <a:spLocks noChangeArrowheads="1"/>
              </p:cNvSpPr>
              <p:nvPr/>
            </p:nvSpPr>
            <p:spPr bwMode="auto">
              <a:xfrm rot="-891517">
                <a:off x="4820" y="1216"/>
                <a:ext cx="126" cy="8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2" name="AutoShape 367">
                <a:extLst>
                  <a:ext uri="{FF2B5EF4-FFF2-40B4-BE49-F238E27FC236}">
                    <a16:creationId xmlns:a16="http://schemas.microsoft.com/office/drawing/2014/main" id="{49B2702D-C9FF-4393-86E8-5069A58007D2}"/>
                  </a:ext>
                </a:extLst>
              </p:cNvPr>
              <p:cNvSpPr>
                <a:spLocks noChangeArrowheads="1"/>
              </p:cNvSpPr>
              <p:nvPr/>
            </p:nvSpPr>
            <p:spPr bwMode="auto">
              <a:xfrm>
                <a:off x="4620" y="1257"/>
                <a:ext cx="124" cy="10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3" name="AutoShape 368">
                <a:extLst>
                  <a:ext uri="{FF2B5EF4-FFF2-40B4-BE49-F238E27FC236}">
                    <a16:creationId xmlns:a16="http://schemas.microsoft.com/office/drawing/2014/main" id="{20F6F4B1-750F-47D7-BD6C-CE3CF5EF03D0}"/>
                  </a:ext>
                </a:extLst>
              </p:cNvPr>
              <p:cNvSpPr>
                <a:spLocks noChangeArrowheads="1"/>
              </p:cNvSpPr>
              <p:nvPr/>
            </p:nvSpPr>
            <p:spPr bwMode="auto">
              <a:xfrm flipV="1">
                <a:off x="4678" y="1192"/>
                <a:ext cx="125" cy="10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4" name="AutoShape 369">
                <a:extLst>
                  <a:ext uri="{FF2B5EF4-FFF2-40B4-BE49-F238E27FC236}">
                    <a16:creationId xmlns:a16="http://schemas.microsoft.com/office/drawing/2014/main" id="{FAAA808E-71E5-4278-88DF-29C9C2C51F5B}"/>
                  </a:ext>
                </a:extLst>
              </p:cNvPr>
              <p:cNvSpPr>
                <a:spLocks noChangeArrowheads="1"/>
              </p:cNvSpPr>
              <p:nvPr/>
            </p:nvSpPr>
            <p:spPr bwMode="auto">
              <a:xfrm>
                <a:off x="4645" y="964"/>
                <a:ext cx="125" cy="10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5" name="AutoShape 370">
                <a:extLst>
                  <a:ext uri="{FF2B5EF4-FFF2-40B4-BE49-F238E27FC236}">
                    <a16:creationId xmlns:a16="http://schemas.microsoft.com/office/drawing/2014/main" id="{926180EC-BEB7-4502-A1EB-AE8C83C40565}"/>
                  </a:ext>
                </a:extLst>
              </p:cNvPr>
              <p:cNvSpPr>
                <a:spLocks noChangeArrowheads="1"/>
              </p:cNvSpPr>
              <p:nvPr/>
            </p:nvSpPr>
            <p:spPr bwMode="auto">
              <a:xfrm rot="2402544">
                <a:off x="4744" y="1002"/>
                <a:ext cx="125" cy="10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6" name="AutoShape 371">
                <a:extLst>
                  <a:ext uri="{FF2B5EF4-FFF2-40B4-BE49-F238E27FC236}">
                    <a16:creationId xmlns:a16="http://schemas.microsoft.com/office/drawing/2014/main" id="{14B82E2C-FCE3-467A-93F3-66C9B70ACB2F}"/>
                  </a:ext>
                </a:extLst>
              </p:cNvPr>
              <p:cNvSpPr>
                <a:spLocks noChangeArrowheads="1"/>
              </p:cNvSpPr>
              <p:nvPr/>
            </p:nvSpPr>
            <p:spPr bwMode="auto">
              <a:xfrm rot="6674623">
                <a:off x="4554" y="1040"/>
                <a:ext cx="129" cy="14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7" name="AutoShape 372">
                <a:extLst>
                  <a:ext uri="{FF2B5EF4-FFF2-40B4-BE49-F238E27FC236}">
                    <a16:creationId xmlns:a16="http://schemas.microsoft.com/office/drawing/2014/main" id="{1D9996DF-36DB-4590-AF76-C974AA6DF0CF}"/>
                  </a:ext>
                </a:extLst>
              </p:cNvPr>
              <p:cNvSpPr>
                <a:spLocks noChangeArrowheads="1"/>
              </p:cNvSpPr>
              <p:nvPr/>
            </p:nvSpPr>
            <p:spPr bwMode="auto">
              <a:xfrm rot="207675">
                <a:off x="4577" y="1149"/>
                <a:ext cx="125" cy="109"/>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8" name="AutoShape 373">
                <a:extLst>
                  <a:ext uri="{FF2B5EF4-FFF2-40B4-BE49-F238E27FC236}">
                    <a16:creationId xmlns:a16="http://schemas.microsoft.com/office/drawing/2014/main" id="{4A4B3E9C-CFFF-4EED-8B89-372BB9195166}"/>
                  </a:ext>
                </a:extLst>
              </p:cNvPr>
              <p:cNvSpPr>
                <a:spLocks noChangeArrowheads="1"/>
              </p:cNvSpPr>
              <p:nvPr/>
            </p:nvSpPr>
            <p:spPr bwMode="auto">
              <a:xfrm>
                <a:off x="4682" y="1079"/>
                <a:ext cx="125" cy="109"/>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69" name="AutoShape 374">
                <a:extLst>
                  <a:ext uri="{FF2B5EF4-FFF2-40B4-BE49-F238E27FC236}">
                    <a16:creationId xmlns:a16="http://schemas.microsoft.com/office/drawing/2014/main" id="{809BF80F-058A-4A82-9DA9-D4B7A99F6669}"/>
                  </a:ext>
                </a:extLst>
              </p:cNvPr>
              <p:cNvSpPr>
                <a:spLocks noChangeArrowheads="1"/>
              </p:cNvSpPr>
              <p:nvPr/>
            </p:nvSpPr>
            <p:spPr bwMode="auto">
              <a:xfrm rot="17355976" flipV="1">
                <a:off x="4796" y="1121"/>
                <a:ext cx="111" cy="11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0" name="AutoShape 375">
                <a:extLst>
                  <a:ext uri="{FF2B5EF4-FFF2-40B4-BE49-F238E27FC236}">
                    <a16:creationId xmlns:a16="http://schemas.microsoft.com/office/drawing/2014/main" id="{2D7023E5-C219-4975-BFBC-BF35604E1555}"/>
                  </a:ext>
                </a:extLst>
              </p:cNvPr>
              <p:cNvSpPr>
                <a:spLocks noChangeArrowheads="1"/>
              </p:cNvSpPr>
              <p:nvPr/>
            </p:nvSpPr>
            <p:spPr bwMode="auto">
              <a:xfrm>
                <a:off x="4941" y="1569"/>
                <a:ext cx="116" cy="10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1" name="AutoShape 376">
                <a:extLst>
                  <a:ext uri="{FF2B5EF4-FFF2-40B4-BE49-F238E27FC236}">
                    <a16:creationId xmlns:a16="http://schemas.microsoft.com/office/drawing/2014/main" id="{11FD4946-198E-4837-A3F3-A32320B448EF}"/>
                  </a:ext>
                </a:extLst>
              </p:cNvPr>
              <p:cNvSpPr>
                <a:spLocks noChangeArrowheads="1"/>
              </p:cNvSpPr>
              <p:nvPr/>
            </p:nvSpPr>
            <p:spPr bwMode="auto">
              <a:xfrm rot="-891517">
                <a:off x="5016" y="1529"/>
                <a:ext cx="116" cy="79"/>
              </a:xfrm>
              <a:prstGeom prst="pentagon">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2" name="AutoShape 377">
                <a:extLst>
                  <a:ext uri="{FF2B5EF4-FFF2-40B4-BE49-F238E27FC236}">
                    <a16:creationId xmlns:a16="http://schemas.microsoft.com/office/drawing/2014/main" id="{707CAF69-201F-4ED0-AD3B-89135594F957}"/>
                  </a:ext>
                </a:extLst>
              </p:cNvPr>
              <p:cNvSpPr>
                <a:spLocks noChangeArrowheads="1"/>
              </p:cNvSpPr>
              <p:nvPr/>
            </p:nvSpPr>
            <p:spPr bwMode="auto">
              <a:xfrm>
                <a:off x="4831" y="1569"/>
                <a:ext cx="115" cy="10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3" name="AutoShape 378">
                <a:extLst>
                  <a:ext uri="{FF2B5EF4-FFF2-40B4-BE49-F238E27FC236}">
                    <a16:creationId xmlns:a16="http://schemas.microsoft.com/office/drawing/2014/main" id="{203A5D94-2B03-4495-A5D6-B01011409D26}"/>
                  </a:ext>
                </a:extLst>
              </p:cNvPr>
              <p:cNvSpPr>
                <a:spLocks noChangeArrowheads="1"/>
              </p:cNvSpPr>
              <p:nvPr/>
            </p:nvSpPr>
            <p:spPr bwMode="auto">
              <a:xfrm flipV="1">
                <a:off x="4885" y="1506"/>
                <a:ext cx="116" cy="10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4" name="AutoShape 379">
                <a:extLst>
                  <a:ext uri="{FF2B5EF4-FFF2-40B4-BE49-F238E27FC236}">
                    <a16:creationId xmlns:a16="http://schemas.microsoft.com/office/drawing/2014/main" id="{6C6FB9C2-90E7-4B4D-AC03-DD673CED3788}"/>
                  </a:ext>
                </a:extLst>
              </p:cNvPr>
              <p:cNvSpPr>
                <a:spLocks noChangeArrowheads="1"/>
              </p:cNvSpPr>
              <p:nvPr/>
            </p:nvSpPr>
            <p:spPr bwMode="auto">
              <a:xfrm>
                <a:off x="4855" y="1287"/>
                <a:ext cx="116" cy="10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5" name="AutoShape 380">
                <a:extLst>
                  <a:ext uri="{FF2B5EF4-FFF2-40B4-BE49-F238E27FC236}">
                    <a16:creationId xmlns:a16="http://schemas.microsoft.com/office/drawing/2014/main" id="{9563AD90-7B41-4B0A-84FF-3F0617FE0C9E}"/>
                  </a:ext>
                </a:extLst>
              </p:cNvPr>
              <p:cNvSpPr>
                <a:spLocks noChangeArrowheads="1"/>
              </p:cNvSpPr>
              <p:nvPr/>
            </p:nvSpPr>
            <p:spPr bwMode="auto">
              <a:xfrm rot="2402544">
                <a:off x="4946" y="1324"/>
                <a:ext cx="116" cy="104"/>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6" name="AutoShape 381">
                <a:extLst>
                  <a:ext uri="{FF2B5EF4-FFF2-40B4-BE49-F238E27FC236}">
                    <a16:creationId xmlns:a16="http://schemas.microsoft.com/office/drawing/2014/main" id="{E4893873-C0A6-4DDB-AD52-90633F72DB57}"/>
                  </a:ext>
                </a:extLst>
              </p:cNvPr>
              <p:cNvSpPr>
                <a:spLocks noChangeArrowheads="1"/>
              </p:cNvSpPr>
              <p:nvPr/>
            </p:nvSpPr>
            <p:spPr bwMode="auto">
              <a:xfrm rot="6674623">
                <a:off x="4767" y="1362"/>
                <a:ext cx="125" cy="131"/>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7" name="AutoShape 382">
                <a:extLst>
                  <a:ext uri="{FF2B5EF4-FFF2-40B4-BE49-F238E27FC236}">
                    <a16:creationId xmlns:a16="http://schemas.microsoft.com/office/drawing/2014/main" id="{8F6D9A60-8D8A-44AF-B3C7-E4D966974AAB}"/>
                  </a:ext>
                </a:extLst>
              </p:cNvPr>
              <p:cNvSpPr>
                <a:spLocks noChangeArrowheads="1"/>
              </p:cNvSpPr>
              <p:nvPr/>
            </p:nvSpPr>
            <p:spPr bwMode="auto">
              <a:xfrm rot="207675">
                <a:off x="4791" y="1466"/>
                <a:ext cx="116" cy="103"/>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8" name="AutoShape 383">
                <a:extLst>
                  <a:ext uri="{FF2B5EF4-FFF2-40B4-BE49-F238E27FC236}">
                    <a16:creationId xmlns:a16="http://schemas.microsoft.com/office/drawing/2014/main" id="{F98E287A-5319-4621-844A-FD18EBCF6976}"/>
                  </a:ext>
                </a:extLst>
              </p:cNvPr>
              <p:cNvSpPr>
                <a:spLocks noChangeArrowheads="1"/>
              </p:cNvSpPr>
              <p:nvPr/>
            </p:nvSpPr>
            <p:spPr bwMode="auto">
              <a:xfrm>
                <a:off x="4888" y="1398"/>
                <a:ext cx="116" cy="103"/>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79" name="AutoShape 384">
                <a:extLst>
                  <a:ext uri="{FF2B5EF4-FFF2-40B4-BE49-F238E27FC236}">
                    <a16:creationId xmlns:a16="http://schemas.microsoft.com/office/drawing/2014/main" id="{6FB39FF5-B029-4F70-84F1-952BBF7306E4}"/>
                  </a:ext>
                </a:extLst>
              </p:cNvPr>
              <p:cNvSpPr>
                <a:spLocks noChangeArrowheads="1"/>
              </p:cNvSpPr>
              <p:nvPr/>
            </p:nvSpPr>
            <p:spPr bwMode="auto">
              <a:xfrm rot="17355976" flipV="1">
                <a:off x="4992" y="1440"/>
                <a:ext cx="107" cy="103"/>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0" name="AutoShape 385">
                <a:extLst>
                  <a:ext uri="{FF2B5EF4-FFF2-40B4-BE49-F238E27FC236}">
                    <a16:creationId xmlns:a16="http://schemas.microsoft.com/office/drawing/2014/main" id="{37954ADC-B7EF-412A-9142-05FE209400F9}"/>
                  </a:ext>
                </a:extLst>
              </p:cNvPr>
              <p:cNvSpPr>
                <a:spLocks noChangeArrowheads="1"/>
              </p:cNvSpPr>
              <p:nvPr/>
            </p:nvSpPr>
            <p:spPr bwMode="auto">
              <a:xfrm>
                <a:off x="5223" y="1447"/>
                <a:ext cx="119" cy="105"/>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1" name="AutoShape 386">
                <a:extLst>
                  <a:ext uri="{FF2B5EF4-FFF2-40B4-BE49-F238E27FC236}">
                    <a16:creationId xmlns:a16="http://schemas.microsoft.com/office/drawing/2014/main" id="{3E782F32-02FB-47A5-A987-A1D7D6CBCF02}"/>
                  </a:ext>
                </a:extLst>
              </p:cNvPr>
              <p:cNvSpPr>
                <a:spLocks noChangeArrowheads="1"/>
              </p:cNvSpPr>
              <p:nvPr/>
            </p:nvSpPr>
            <p:spPr bwMode="auto">
              <a:xfrm rot="-891517">
                <a:off x="5300" y="1408"/>
                <a:ext cx="120" cy="7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2" name="AutoShape 387">
                <a:extLst>
                  <a:ext uri="{FF2B5EF4-FFF2-40B4-BE49-F238E27FC236}">
                    <a16:creationId xmlns:a16="http://schemas.microsoft.com/office/drawing/2014/main" id="{9A58691A-54D8-4C2C-ACC4-43578455873D}"/>
                  </a:ext>
                </a:extLst>
              </p:cNvPr>
              <p:cNvSpPr>
                <a:spLocks noChangeArrowheads="1"/>
              </p:cNvSpPr>
              <p:nvPr/>
            </p:nvSpPr>
            <p:spPr bwMode="auto">
              <a:xfrm>
                <a:off x="5108" y="1446"/>
                <a:ext cx="120" cy="10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3" name="AutoShape 388">
                <a:extLst>
                  <a:ext uri="{FF2B5EF4-FFF2-40B4-BE49-F238E27FC236}">
                    <a16:creationId xmlns:a16="http://schemas.microsoft.com/office/drawing/2014/main" id="{AD6E55F7-57AD-4C71-B5CC-84CAEBD50FF7}"/>
                  </a:ext>
                </a:extLst>
              </p:cNvPr>
              <p:cNvSpPr>
                <a:spLocks noChangeArrowheads="1"/>
              </p:cNvSpPr>
              <p:nvPr/>
            </p:nvSpPr>
            <p:spPr bwMode="auto">
              <a:xfrm flipV="1">
                <a:off x="5165" y="1385"/>
                <a:ext cx="119" cy="103"/>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4" name="AutoShape 389">
                <a:extLst>
                  <a:ext uri="{FF2B5EF4-FFF2-40B4-BE49-F238E27FC236}">
                    <a16:creationId xmlns:a16="http://schemas.microsoft.com/office/drawing/2014/main" id="{09232DE9-543B-4B1D-9232-F3FED7280DC3}"/>
                  </a:ext>
                </a:extLst>
              </p:cNvPr>
              <p:cNvSpPr>
                <a:spLocks noChangeArrowheads="1"/>
              </p:cNvSpPr>
              <p:nvPr/>
            </p:nvSpPr>
            <p:spPr bwMode="auto">
              <a:xfrm>
                <a:off x="5134" y="1166"/>
                <a:ext cx="118" cy="103"/>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5" name="AutoShape 390">
                <a:extLst>
                  <a:ext uri="{FF2B5EF4-FFF2-40B4-BE49-F238E27FC236}">
                    <a16:creationId xmlns:a16="http://schemas.microsoft.com/office/drawing/2014/main" id="{3EA85655-D1F6-4055-A651-00EB318E1541}"/>
                  </a:ext>
                </a:extLst>
              </p:cNvPr>
              <p:cNvSpPr>
                <a:spLocks noChangeArrowheads="1"/>
              </p:cNvSpPr>
              <p:nvPr/>
            </p:nvSpPr>
            <p:spPr bwMode="auto">
              <a:xfrm rot="2402544">
                <a:off x="5228" y="1203"/>
                <a:ext cx="119" cy="10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6" name="AutoShape 391">
                <a:extLst>
                  <a:ext uri="{FF2B5EF4-FFF2-40B4-BE49-F238E27FC236}">
                    <a16:creationId xmlns:a16="http://schemas.microsoft.com/office/drawing/2014/main" id="{2E6FB2C6-A82B-4602-955F-ECBE8309EDAD}"/>
                  </a:ext>
                </a:extLst>
              </p:cNvPr>
              <p:cNvSpPr>
                <a:spLocks noChangeArrowheads="1"/>
              </p:cNvSpPr>
              <p:nvPr/>
            </p:nvSpPr>
            <p:spPr bwMode="auto">
              <a:xfrm rot="6674623">
                <a:off x="5046" y="1238"/>
                <a:ext cx="124" cy="13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7" name="AutoShape 392">
                <a:extLst>
                  <a:ext uri="{FF2B5EF4-FFF2-40B4-BE49-F238E27FC236}">
                    <a16:creationId xmlns:a16="http://schemas.microsoft.com/office/drawing/2014/main" id="{475EC68B-C574-4F6F-B615-33C2CAB94D9C}"/>
                  </a:ext>
                </a:extLst>
              </p:cNvPr>
              <p:cNvSpPr>
                <a:spLocks noChangeArrowheads="1"/>
              </p:cNvSpPr>
              <p:nvPr/>
            </p:nvSpPr>
            <p:spPr bwMode="auto">
              <a:xfrm rot="207675">
                <a:off x="5068" y="1343"/>
                <a:ext cx="120" cy="10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8" name="AutoShape 393">
                <a:extLst>
                  <a:ext uri="{FF2B5EF4-FFF2-40B4-BE49-F238E27FC236}">
                    <a16:creationId xmlns:a16="http://schemas.microsoft.com/office/drawing/2014/main" id="{D667D520-78A6-43B3-A0AE-E8108FD9EC50}"/>
                  </a:ext>
                </a:extLst>
              </p:cNvPr>
              <p:cNvSpPr>
                <a:spLocks noChangeArrowheads="1"/>
              </p:cNvSpPr>
              <p:nvPr/>
            </p:nvSpPr>
            <p:spPr bwMode="auto">
              <a:xfrm>
                <a:off x="5168" y="1276"/>
                <a:ext cx="120" cy="104"/>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89" name="AutoShape 394">
                <a:extLst>
                  <a:ext uri="{FF2B5EF4-FFF2-40B4-BE49-F238E27FC236}">
                    <a16:creationId xmlns:a16="http://schemas.microsoft.com/office/drawing/2014/main" id="{5E634D4F-C19F-42EF-919D-1EBBDB0D6334}"/>
                  </a:ext>
                </a:extLst>
              </p:cNvPr>
              <p:cNvSpPr>
                <a:spLocks noChangeArrowheads="1"/>
              </p:cNvSpPr>
              <p:nvPr/>
            </p:nvSpPr>
            <p:spPr bwMode="auto">
              <a:xfrm rot="17355976" flipV="1">
                <a:off x="5276" y="1315"/>
                <a:ext cx="108" cy="108"/>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0" name="AutoShape 395">
                <a:extLst>
                  <a:ext uri="{FF2B5EF4-FFF2-40B4-BE49-F238E27FC236}">
                    <a16:creationId xmlns:a16="http://schemas.microsoft.com/office/drawing/2014/main" id="{4FEE1784-BBD7-4E2A-9CCB-B36927823622}"/>
                  </a:ext>
                </a:extLst>
              </p:cNvPr>
              <p:cNvSpPr>
                <a:spLocks noChangeArrowheads="1"/>
              </p:cNvSpPr>
              <p:nvPr/>
            </p:nvSpPr>
            <p:spPr bwMode="auto">
              <a:xfrm>
                <a:off x="4967" y="1241"/>
                <a:ext cx="70" cy="9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1" name="AutoShape 396">
                <a:extLst>
                  <a:ext uri="{FF2B5EF4-FFF2-40B4-BE49-F238E27FC236}">
                    <a16:creationId xmlns:a16="http://schemas.microsoft.com/office/drawing/2014/main" id="{928D387E-2C82-4D65-9427-B07C534BEDAB}"/>
                  </a:ext>
                </a:extLst>
              </p:cNvPr>
              <p:cNvSpPr>
                <a:spLocks noChangeArrowheads="1"/>
              </p:cNvSpPr>
              <p:nvPr/>
            </p:nvSpPr>
            <p:spPr bwMode="auto">
              <a:xfrm rot="503451">
                <a:off x="5297" y="1118"/>
                <a:ext cx="102" cy="85"/>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2" name="AutoShape 397">
                <a:extLst>
                  <a:ext uri="{FF2B5EF4-FFF2-40B4-BE49-F238E27FC236}">
                    <a16:creationId xmlns:a16="http://schemas.microsoft.com/office/drawing/2014/main" id="{D52D2FEA-F547-45D3-95E2-D7B38E062F70}"/>
                  </a:ext>
                </a:extLst>
              </p:cNvPr>
              <p:cNvSpPr>
                <a:spLocks noChangeArrowheads="1"/>
              </p:cNvSpPr>
              <p:nvPr/>
            </p:nvSpPr>
            <p:spPr bwMode="auto">
              <a:xfrm rot="-388065">
                <a:off x="5371" y="1094"/>
                <a:ext cx="101" cy="6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3" name="AutoShape 398">
                <a:extLst>
                  <a:ext uri="{FF2B5EF4-FFF2-40B4-BE49-F238E27FC236}">
                    <a16:creationId xmlns:a16="http://schemas.microsoft.com/office/drawing/2014/main" id="{798F90A3-3358-49A6-B96B-70F3D9EE5FF7}"/>
                  </a:ext>
                </a:extLst>
              </p:cNvPr>
              <p:cNvSpPr>
                <a:spLocks noChangeArrowheads="1"/>
              </p:cNvSpPr>
              <p:nvPr/>
            </p:nvSpPr>
            <p:spPr bwMode="auto">
              <a:xfrm rot="503451">
                <a:off x="5202" y="1104"/>
                <a:ext cx="100"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4" name="AutoShape 399">
                <a:extLst>
                  <a:ext uri="{FF2B5EF4-FFF2-40B4-BE49-F238E27FC236}">
                    <a16:creationId xmlns:a16="http://schemas.microsoft.com/office/drawing/2014/main" id="{3A1D79C0-9FAA-408F-8425-9C5801FF419D}"/>
                  </a:ext>
                </a:extLst>
              </p:cNvPr>
              <p:cNvSpPr>
                <a:spLocks noChangeArrowheads="1"/>
              </p:cNvSpPr>
              <p:nvPr/>
            </p:nvSpPr>
            <p:spPr bwMode="auto">
              <a:xfrm rot="503451" flipV="1">
                <a:off x="5259" y="1060"/>
                <a:ext cx="100" cy="84"/>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5" name="AutoShape 400">
                <a:extLst>
                  <a:ext uri="{FF2B5EF4-FFF2-40B4-BE49-F238E27FC236}">
                    <a16:creationId xmlns:a16="http://schemas.microsoft.com/office/drawing/2014/main" id="{0F7BBE95-118B-4863-9E30-4500462E2C09}"/>
                  </a:ext>
                </a:extLst>
              </p:cNvPr>
              <p:cNvSpPr>
                <a:spLocks noChangeArrowheads="1"/>
              </p:cNvSpPr>
              <p:nvPr/>
            </p:nvSpPr>
            <p:spPr bwMode="auto">
              <a:xfrm rot="503451">
                <a:off x="5262" y="880"/>
                <a:ext cx="100" cy="8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6" name="AutoShape 401">
                <a:extLst>
                  <a:ext uri="{FF2B5EF4-FFF2-40B4-BE49-F238E27FC236}">
                    <a16:creationId xmlns:a16="http://schemas.microsoft.com/office/drawing/2014/main" id="{20769A46-85EC-42C2-A2BB-ECCD19FFD2C4}"/>
                  </a:ext>
                </a:extLst>
              </p:cNvPr>
              <p:cNvSpPr>
                <a:spLocks noChangeArrowheads="1"/>
              </p:cNvSpPr>
              <p:nvPr/>
            </p:nvSpPr>
            <p:spPr bwMode="auto">
              <a:xfrm rot="2905995">
                <a:off x="5343" y="913"/>
                <a:ext cx="88" cy="97"/>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7" name="AutoShape 402">
                <a:extLst>
                  <a:ext uri="{FF2B5EF4-FFF2-40B4-BE49-F238E27FC236}">
                    <a16:creationId xmlns:a16="http://schemas.microsoft.com/office/drawing/2014/main" id="{8182B8E6-D45A-48ED-9E30-755013E96DD2}"/>
                  </a:ext>
                </a:extLst>
              </p:cNvPr>
              <p:cNvSpPr>
                <a:spLocks noChangeArrowheads="1"/>
              </p:cNvSpPr>
              <p:nvPr/>
            </p:nvSpPr>
            <p:spPr bwMode="auto">
              <a:xfrm rot="7178074">
                <a:off x="5177" y="927"/>
                <a:ext cx="101" cy="115"/>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8" name="AutoShape 403">
                <a:extLst>
                  <a:ext uri="{FF2B5EF4-FFF2-40B4-BE49-F238E27FC236}">
                    <a16:creationId xmlns:a16="http://schemas.microsoft.com/office/drawing/2014/main" id="{70F87D19-DB6D-4671-B54F-97AB6A6E4368}"/>
                  </a:ext>
                </a:extLst>
              </p:cNvPr>
              <p:cNvSpPr>
                <a:spLocks noChangeArrowheads="1"/>
              </p:cNvSpPr>
              <p:nvPr/>
            </p:nvSpPr>
            <p:spPr bwMode="auto">
              <a:xfrm rot="711126">
                <a:off x="5181" y="1017"/>
                <a:ext cx="102" cy="85"/>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599" name="AutoShape 404">
                <a:extLst>
                  <a:ext uri="{FF2B5EF4-FFF2-40B4-BE49-F238E27FC236}">
                    <a16:creationId xmlns:a16="http://schemas.microsoft.com/office/drawing/2014/main" id="{8773AA32-F46C-4F44-84AA-C19BC3468F38}"/>
                  </a:ext>
                </a:extLst>
              </p:cNvPr>
              <p:cNvSpPr>
                <a:spLocks noChangeArrowheads="1"/>
              </p:cNvSpPr>
              <p:nvPr/>
            </p:nvSpPr>
            <p:spPr bwMode="auto">
              <a:xfrm rot="503451">
                <a:off x="5276" y="974"/>
                <a:ext cx="101" cy="84"/>
              </a:xfrm>
              <a:prstGeom prst="pentagon">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360600" name="AutoShape 405">
                <a:extLst>
                  <a:ext uri="{FF2B5EF4-FFF2-40B4-BE49-F238E27FC236}">
                    <a16:creationId xmlns:a16="http://schemas.microsoft.com/office/drawing/2014/main" id="{FDC4EB61-9E1E-47D8-BAF1-9BCCE040ADB4}"/>
                  </a:ext>
                </a:extLst>
              </p:cNvPr>
              <p:cNvSpPr>
                <a:spLocks noChangeArrowheads="1"/>
              </p:cNvSpPr>
              <p:nvPr/>
            </p:nvSpPr>
            <p:spPr bwMode="auto">
              <a:xfrm rot="17859427" flipV="1">
                <a:off x="5363" y="1015"/>
                <a:ext cx="87" cy="92"/>
              </a:xfrm>
              <a:prstGeom prst="pentagon">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grpSp>
        <p:sp>
          <p:nvSpPr>
            <p:cNvPr id="360506" name="Line 406">
              <a:extLst>
                <a:ext uri="{FF2B5EF4-FFF2-40B4-BE49-F238E27FC236}">
                  <a16:creationId xmlns:a16="http://schemas.microsoft.com/office/drawing/2014/main" id="{77CAC208-C188-4CD2-B25D-C0DFFA16F35F}"/>
                </a:ext>
              </a:extLst>
            </p:cNvPr>
            <p:cNvSpPr>
              <a:spLocks noChangeShapeType="1"/>
            </p:cNvSpPr>
            <p:nvPr/>
          </p:nvSpPr>
          <p:spPr bwMode="auto">
            <a:xfrm>
              <a:off x="4804" y="1262"/>
              <a:ext cx="51" cy="3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7" name="Line 407">
              <a:extLst>
                <a:ext uri="{FF2B5EF4-FFF2-40B4-BE49-F238E27FC236}">
                  <a16:creationId xmlns:a16="http://schemas.microsoft.com/office/drawing/2014/main" id="{84B851EC-BDDE-4C1E-B5D5-3978E41BE433}"/>
                </a:ext>
              </a:extLst>
            </p:cNvPr>
            <p:cNvSpPr>
              <a:spLocks noChangeShapeType="1"/>
            </p:cNvSpPr>
            <p:nvPr/>
          </p:nvSpPr>
          <p:spPr bwMode="auto">
            <a:xfrm>
              <a:off x="5024" y="1317"/>
              <a:ext cx="0" cy="1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8" name="Line 408">
              <a:extLst>
                <a:ext uri="{FF2B5EF4-FFF2-40B4-BE49-F238E27FC236}">
                  <a16:creationId xmlns:a16="http://schemas.microsoft.com/office/drawing/2014/main" id="{13CEE456-C4F8-490D-82AC-87E0C08DC57C}"/>
                </a:ext>
              </a:extLst>
            </p:cNvPr>
            <p:cNvSpPr>
              <a:spLocks noChangeShapeType="1"/>
            </p:cNvSpPr>
            <p:nvPr/>
          </p:nvSpPr>
          <p:spPr bwMode="auto">
            <a:xfrm>
              <a:off x="5261" y="1378"/>
              <a:ext cx="0" cy="2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09" name="Line 409">
              <a:extLst>
                <a:ext uri="{FF2B5EF4-FFF2-40B4-BE49-F238E27FC236}">
                  <a16:creationId xmlns:a16="http://schemas.microsoft.com/office/drawing/2014/main" id="{595F4156-B898-4DEE-BEC4-58630B49FDD0}"/>
                </a:ext>
              </a:extLst>
            </p:cNvPr>
            <p:cNvSpPr>
              <a:spLocks noChangeShapeType="1"/>
            </p:cNvSpPr>
            <p:nvPr/>
          </p:nvSpPr>
          <p:spPr bwMode="auto">
            <a:xfrm flipH="1">
              <a:off x="4809" y="1229"/>
              <a:ext cx="52" cy="33"/>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0" name="Line 410">
              <a:extLst>
                <a:ext uri="{FF2B5EF4-FFF2-40B4-BE49-F238E27FC236}">
                  <a16:creationId xmlns:a16="http://schemas.microsoft.com/office/drawing/2014/main" id="{2A577885-5617-4A17-9C9D-35F9F81F9C00}"/>
                </a:ext>
              </a:extLst>
            </p:cNvPr>
            <p:cNvSpPr>
              <a:spLocks noChangeShapeType="1"/>
            </p:cNvSpPr>
            <p:nvPr/>
          </p:nvSpPr>
          <p:spPr bwMode="auto">
            <a:xfrm>
              <a:off x="4785" y="1219"/>
              <a:ext cx="27" cy="4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1" name="Line 411">
              <a:extLst>
                <a:ext uri="{FF2B5EF4-FFF2-40B4-BE49-F238E27FC236}">
                  <a16:creationId xmlns:a16="http://schemas.microsoft.com/office/drawing/2014/main" id="{F9B7DBD9-4A13-400B-AC88-C2126390AE8D}"/>
                </a:ext>
              </a:extLst>
            </p:cNvPr>
            <p:cNvSpPr>
              <a:spLocks noChangeShapeType="1"/>
            </p:cNvSpPr>
            <p:nvPr/>
          </p:nvSpPr>
          <p:spPr bwMode="auto">
            <a:xfrm flipV="1">
              <a:off x="4757" y="1256"/>
              <a:ext cx="48" cy="27"/>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2" name="Line 412">
              <a:extLst>
                <a:ext uri="{FF2B5EF4-FFF2-40B4-BE49-F238E27FC236}">
                  <a16:creationId xmlns:a16="http://schemas.microsoft.com/office/drawing/2014/main" id="{C8B4EEF2-8EEB-48FB-B375-339E601055DA}"/>
                </a:ext>
              </a:extLst>
            </p:cNvPr>
            <p:cNvSpPr>
              <a:spLocks noChangeShapeType="1"/>
            </p:cNvSpPr>
            <p:nvPr/>
          </p:nvSpPr>
          <p:spPr bwMode="auto">
            <a:xfrm>
              <a:off x="4835" y="993"/>
              <a:ext cx="62" cy="144"/>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3" name="Line 413">
              <a:extLst>
                <a:ext uri="{FF2B5EF4-FFF2-40B4-BE49-F238E27FC236}">
                  <a16:creationId xmlns:a16="http://schemas.microsoft.com/office/drawing/2014/main" id="{B3124305-0BE8-444E-9E23-A9EBCF70EB4C}"/>
                </a:ext>
              </a:extLst>
            </p:cNvPr>
            <p:cNvSpPr>
              <a:spLocks noChangeShapeType="1"/>
            </p:cNvSpPr>
            <p:nvPr/>
          </p:nvSpPr>
          <p:spPr bwMode="auto">
            <a:xfrm flipH="1">
              <a:off x="4853" y="1029"/>
              <a:ext cx="83" cy="41"/>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4" name="Line 414">
              <a:extLst>
                <a:ext uri="{FF2B5EF4-FFF2-40B4-BE49-F238E27FC236}">
                  <a16:creationId xmlns:a16="http://schemas.microsoft.com/office/drawing/2014/main" id="{C7408691-4B79-4CAF-9969-FAEFF5D0E650}"/>
                </a:ext>
              </a:extLst>
            </p:cNvPr>
            <p:cNvSpPr>
              <a:spLocks noChangeShapeType="1"/>
            </p:cNvSpPr>
            <p:nvPr/>
          </p:nvSpPr>
          <p:spPr bwMode="auto">
            <a:xfrm flipV="1">
              <a:off x="4800" y="1078"/>
              <a:ext cx="75" cy="3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5" name="Line 415">
              <a:extLst>
                <a:ext uri="{FF2B5EF4-FFF2-40B4-BE49-F238E27FC236}">
                  <a16:creationId xmlns:a16="http://schemas.microsoft.com/office/drawing/2014/main" id="{C59C7B9D-3B74-4AB8-999A-C9D17094AC07}"/>
                </a:ext>
              </a:extLst>
            </p:cNvPr>
            <p:cNvSpPr>
              <a:spLocks noChangeShapeType="1"/>
            </p:cNvSpPr>
            <p:nvPr/>
          </p:nvSpPr>
          <p:spPr bwMode="auto">
            <a:xfrm>
              <a:off x="5020" y="954"/>
              <a:ext cx="79" cy="48"/>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6" name="Line 416">
              <a:extLst>
                <a:ext uri="{FF2B5EF4-FFF2-40B4-BE49-F238E27FC236}">
                  <a16:creationId xmlns:a16="http://schemas.microsoft.com/office/drawing/2014/main" id="{D1105D1A-0E48-4E2F-A36C-C00C19FD09F1}"/>
                </a:ext>
              </a:extLst>
            </p:cNvPr>
            <p:cNvSpPr>
              <a:spLocks noChangeShapeType="1"/>
            </p:cNvSpPr>
            <p:nvPr/>
          </p:nvSpPr>
          <p:spPr bwMode="auto">
            <a:xfrm flipH="1">
              <a:off x="5029" y="886"/>
              <a:ext cx="31" cy="77"/>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7" name="Line 417">
              <a:extLst>
                <a:ext uri="{FF2B5EF4-FFF2-40B4-BE49-F238E27FC236}">
                  <a16:creationId xmlns:a16="http://schemas.microsoft.com/office/drawing/2014/main" id="{663B0FDB-79E0-4A6D-8E55-E5031A713D43}"/>
                </a:ext>
              </a:extLst>
            </p:cNvPr>
            <p:cNvSpPr>
              <a:spLocks noChangeShapeType="1"/>
            </p:cNvSpPr>
            <p:nvPr/>
          </p:nvSpPr>
          <p:spPr bwMode="auto">
            <a:xfrm flipV="1">
              <a:off x="4955" y="956"/>
              <a:ext cx="90" cy="59"/>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8" name="Line 418">
              <a:extLst>
                <a:ext uri="{FF2B5EF4-FFF2-40B4-BE49-F238E27FC236}">
                  <a16:creationId xmlns:a16="http://schemas.microsoft.com/office/drawing/2014/main" id="{5D917B16-0E54-4D49-B874-519E3B3117EA}"/>
                </a:ext>
              </a:extLst>
            </p:cNvPr>
            <p:cNvSpPr>
              <a:spLocks noChangeShapeType="1"/>
            </p:cNvSpPr>
            <p:nvPr/>
          </p:nvSpPr>
          <p:spPr bwMode="auto">
            <a:xfrm>
              <a:off x="5250" y="1104"/>
              <a:ext cx="59" cy="4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19" name="Line 419">
              <a:extLst>
                <a:ext uri="{FF2B5EF4-FFF2-40B4-BE49-F238E27FC236}">
                  <a16:creationId xmlns:a16="http://schemas.microsoft.com/office/drawing/2014/main" id="{4096DBEC-F514-4A53-B1F6-8AB5893FEE52}"/>
                </a:ext>
              </a:extLst>
            </p:cNvPr>
            <p:cNvSpPr>
              <a:spLocks noChangeShapeType="1"/>
            </p:cNvSpPr>
            <p:nvPr/>
          </p:nvSpPr>
          <p:spPr bwMode="auto">
            <a:xfrm flipH="1">
              <a:off x="5244" y="1055"/>
              <a:ext cx="54" cy="5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0" name="Line 420">
              <a:extLst>
                <a:ext uri="{FF2B5EF4-FFF2-40B4-BE49-F238E27FC236}">
                  <a16:creationId xmlns:a16="http://schemas.microsoft.com/office/drawing/2014/main" id="{F2D78FB5-6046-45C0-8E0B-466FE4EC3475}"/>
                </a:ext>
              </a:extLst>
            </p:cNvPr>
            <p:cNvSpPr>
              <a:spLocks noChangeShapeType="1"/>
            </p:cNvSpPr>
            <p:nvPr/>
          </p:nvSpPr>
          <p:spPr bwMode="auto">
            <a:xfrm>
              <a:off x="5165" y="1093"/>
              <a:ext cx="84" cy="22"/>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1" name="Line 421">
              <a:extLst>
                <a:ext uri="{FF2B5EF4-FFF2-40B4-BE49-F238E27FC236}">
                  <a16:creationId xmlns:a16="http://schemas.microsoft.com/office/drawing/2014/main" id="{26354C0C-C56D-480F-86D4-191A3DF58B29}"/>
                </a:ext>
              </a:extLst>
            </p:cNvPr>
            <p:cNvSpPr>
              <a:spLocks noChangeShapeType="1"/>
            </p:cNvSpPr>
            <p:nvPr/>
          </p:nvSpPr>
          <p:spPr bwMode="auto">
            <a:xfrm>
              <a:off x="5023" y="1324"/>
              <a:ext cx="72" cy="4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2" name="Line 422">
              <a:extLst>
                <a:ext uri="{FF2B5EF4-FFF2-40B4-BE49-F238E27FC236}">
                  <a16:creationId xmlns:a16="http://schemas.microsoft.com/office/drawing/2014/main" id="{CAB8207E-140D-4303-9DC6-D35C8D9F70A0}"/>
                </a:ext>
              </a:extLst>
            </p:cNvPr>
            <p:cNvSpPr>
              <a:spLocks noChangeShapeType="1"/>
            </p:cNvSpPr>
            <p:nvPr/>
          </p:nvSpPr>
          <p:spPr bwMode="auto">
            <a:xfrm flipH="1">
              <a:off x="5031" y="1234"/>
              <a:ext cx="22" cy="88"/>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3" name="Line 423">
              <a:extLst>
                <a:ext uri="{FF2B5EF4-FFF2-40B4-BE49-F238E27FC236}">
                  <a16:creationId xmlns:a16="http://schemas.microsoft.com/office/drawing/2014/main" id="{C01BD24C-0997-48E5-9A50-D2E61EA4CB37}"/>
                </a:ext>
              </a:extLst>
            </p:cNvPr>
            <p:cNvSpPr>
              <a:spLocks noChangeShapeType="1"/>
            </p:cNvSpPr>
            <p:nvPr/>
          </p:nvSpPr>
          <p:spPr bwMode="auto">
            <a:xfrm flipV="1">
              <a:off x="4986" y="1325"/>
              <a:ext cx="46" cy="17"/>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4" name="Line 424">
              <a:extLst>
                <a:ext uri="{FF2B5EF4-FFF2-40B4-BE49-F238E27FC236}">
                  <a16:creationId xmlns:a16="http://schemas.microsoft.com/office/drawing/2014/main" id="{69BE9E5E-D1FB-42E7-AC54-3CD33D86B93D}"/>
                </a:ext>
              </a:extLst>
            </p:cNvPr>
            <p:cNvSpPr>
              <a:spLocks noChangeShapeType="1"/>
            </p:cNvSpPr>
            <p:nvPr/>
          </p:nvSpPr>
          <p:spPr bwMode="auto">
            <a:xfrm>
              <a:off x="5258" y="1390"/>
              <a:ext cx="17" cy="4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5" name="Line 425">
              <a:extLst>
                <a:ext uri="{FF2B5EF4-FFF2-40B4-BE49-F238E27FC236}">
                  <a16:creationId xmlns:a16="http://schemas.microsoft.com/office/drawing/2014/main" id="{FAEF887A-FF57-4720-8800-7866BBAB57B9}"/>
                </a:ext>
              </a:extLst>
            </p:cNvPr>
            <p:cNvSpPr>
              <a:spLocks noChangeShapeType="1"/>
            </p:cNvSpPr>
            <p:nvPr/>
          </p:nvSpPr>
          <p:spPr bwMode="auto">
            <a:xfrm flipH="1">
              <a:off x="5259" y="1308"/>
              <a:ext cx="32" cy="8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6" name="Line 426">
              <a:extLst>
                <a:ext uri="{FF2B5EF4-FFF2-40B4-BE49-F238E27FC236}">
                  <a16:creationId xmlns:a16="http://schemas.microsoft.com/office/drawing/2014/main" id="{4AD15A33-617C-4CFE-B756-6A910B47D162}"/>
                </a:ext>
              </a:extLst>
            </p:cNvPr>
            <p:cNvSpPr>
              <a:spLocks noChangeShapeType="1"/>
            </p:cNvSpPr>
            <p:nvPr/>
          </p:nvSpPr>
          <p:spPr bwMode="auto">
            <a:xfrm>
              <a:off x="5193" y="1384"/>
              <a:ext cx="69" cy="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7" name="Line 427">
              <a:extLst>
                <a:ext uri="{FF2B5EF4-FFF2-40B4-BE49-F238E27FC236}">
                  <a16:creationId xmlns:a16="http://schemas.microsoft.com/office/drawing/2014/main" id="{41D1A69E-A5ED-47CA-A947-C4604E078E97}"/>
                </a:ext>
              </a:extLst>
            </p:cNvPr>
            <p:cNvSpPr>
              <a:spLocks noChangeShapeType="1"/>
            </p:cNvSpPr>
            <p:nvPr/>
          </p:nvSpPr>
          <p:spPr bwMode="auto">
            <a:xfrm>
              <a:off x="4980" y="1501"/>
              <a:ext cx="64" cy="52"/>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8" name="Line 428">
              <a:extLst>
                <a:ext uri="{FF2B5EF4-FFF2-40B4-BE49-F238E27FC236}">
                  <a16:creationId xmlns:a16="http://schemas.microsoft.com/office/drawing/2014/main" id="{B7E779C4-37C7-4803-A9D8-CE3431B8CD3B}"/>
                </a:ext>
              </a:extLst>
            </p:cNvPr>
            <p:cNvSpPr>
              <a:spLocks noChangeShapeType="1"/>
            </p:cNvSpPr>
            <p:nvPr/>
          </p:nvSpPr>
          <p:spPr bwMode="auto">
            <a:xfrm flipH="1">
              <a:off x="4980" y="1437"/>
              <a:ext cx="20" cy="64"/>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29" name="Line 429">
              <a:extLst>
                <a:ext uri="{FF2B5EF4-FFF2-40B4-BE49-F238E27FC236}">
                  <a16:creationId xmlns:a16="http://schemas.microsoft.com/office/drawing/2014/main" id="{48376C89-5C1A-4DB7-89C7-D8999ABFE3D2}"/>
                </a:ext>
              </a:extLst>
            </p:cNvPr>
            <p:cNvSpPr>
              <a:spLocks noChangeShapeType="1"/>
            </p:cNvSpPr>
            <p:nvPr/>
          </p:nvSpPr>
          <p:spPr bwMode="auto">
            <a:xfrm>
              <a:off x="4891" y="1500"/>
              <a:ext cx="104" cy="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0" name="Line 430">
              <a:extLst>
                <a:ext uri="{FF2B5EF4-FFF2-40B4-BE49-F238E27FC236}">
                  <a16:creationId xmlns:a16="http://schemas.microsoft.com/office/drawing/2014/main" id="{6EA331F6-4195-442C-AEDD-D2701C626772}"/>
                </a:ext>
              </a:extLst>
            </p:cNvPr>
            <p:cNvSpPr>
              <a:spLocks noChangeShapeType="1"/>
            </p:cNvSpPr>
            <p:nvPr/>
          </p:nvSpPr>
          <p:spPr bwMode="auto">
            <a:xfrm>
              <a:off x="4969" y="1508"/>
              <a:ext cx="29" cy="66"/>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1" name="Line 431">
              <a:extLst>
                <a:ext uri="{FF2B5EF4-FFF2-40B4-BE49-F238E27FC236}">
                  <a16:creationId xmlns:a16="http://schemas.microsoft.com/office/drawing/2014/main" id="{FE461DEE-2B31-44DE-8A75-FC07552B2561}"/>
                </a:ext>
              </a:extLst>
            </p:cNvPr>
            <p:cNvSpPr>
              <a:spLocks noChangeShapeType="1"/>
            </p:cNvSpPr>
            <p:nvPr/>
          </p:nvSpPr>
          <p:spPr bwMode="auto">
            <a:xfrm>
              <a:off x="5024" y="1173"/>
              <a:ext cx="32" cy="8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2" name="Line 432">
              <a:extLst>
                <a:ext uri="{FF2B5EF4-FFF2-40B4-BE49-F238E27FC236}">
                  <a16:creationId xmlns:a16="http://schemas.microsoft.com/office/drawing/2014/main" id="{A36C2643-6EC1-475D-8291-ACD2962C33ED}"/>
                </a:ext>
              </a:extLst>
            </p:cNvPr>
            <p:cNvSpPr>
              <a:spLocks noChangeShapeType="1"/>
            </p:cNvSpPr>
            <p:nvPr/>
          </p:nvSpPr>
          <p:spPr bwMode="auto">
            <a:xfrm>
              <a:off x="4941" y="1386"/>
              <a:ext cx="65" cy="62"/>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3" name="Line 433">
              <a:extLst>
                <a:ext uri="{FF2B5EF4-FFF2-40B4-BE49-F238E27FC236}">
                  <a16:creationId xmlns:a16="http://schemas.microsoft.com/office/drawing/2014/main" id="{5C8D0824-71C2-46D8-8221-A81198DFC3DA}"/>
                </a:ext>
              </a:extLst>
            </p:cNvPr>
            <p:cNvSpPr>
              <a:spLocks noChangeShapeType="1"/>
            </p:cNvSpPr>
            <p:nvPr/>
          </p:nvSpPr>
          <p:spPr bwMode="auto">
            <a:xfrm>
              <a:off x="5165" y="1321"/>
              <a:ext cx="29" cy="64"/>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4" name="Line 434">
              <a:extLst>
                <a:ext uri="{FF2B5EF4-FFF2-40B4-BE49-F238E27FC236}">
                  <a16:creationId xmlns:a16="http://schemas.microsoft.com/office/drawing/2014/main" id="{E7FD276B-0A9B-46B0-A781-786E2A9BF426}"/>
                </a:ext>
              </a:extLst>
            </p:cNvPr>
            <p:cNvSpPr>
              <a:spLocks noChangeShapeType="1"/>
            </p:cNvSpPr>
            <p:nvPr/>
          </p:nvSpPr>
          <p:spPr bwMode="auto">
            <a:xfrm>
              <a:off x="4883" y="1128"/>
              <a:ext cx="77" cy="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5" name="Line 435">
              <a:extLst>
                <a:ext uri="{FF2B5EF4-FFF2-40B4-BE49-F238E27FC236}">
                  <a16:creationId xmlns:a16="http://schemas.microsoft.com/office/drawing/2014/main" id="{876CFA88-9A5C-491F-AE2F-6410649477B3}"/>
                </a:ext>
              </a:extLst>
            </p:cNvPr>
            <p:cNvSpPr>
              <a:spLocks noChangeShapeType="1"/>
            </p:cNvSpPr>
            <p:nvPr/>
          </p:nvSpPr>
          <p:spPr bwMode="auto">
            <a:xfrm>
              <a:off x="4740" y="1074"/>
              <a:ext cx="71" cy="42"/>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6" name="Line 436">
              <a:extLst>
                <a:ext uri="{FF2B5EF4-FFF2-40B4-BE49-F238E27FC236}">
                  <a16:creationId xmlns:a16="http://schemas.microsoft.com/office/drawing/2014/main" id="{311D031F-7BAA-4889-9621-D15AE590BDC9}"/>
                </a:ext>
              </a:extLst>
            </p:cNvPr>
            <p:cNvSpPr>
              <a:spLocks noChangeShapeType="1"/>
            </p:cNvSpPr>
            <p:nvPr/>
          </p:nvSpPr>
          <p:spPr bwMode="auto">
            <a:xfrm flipV="1">
              <a:off x="4833" y="1293"/>
              <a:ext cx="24" cy="77"/>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7" name="Line 437">
              <a:extLst>
                <a:ext uri="{FF2B5EF4-FFF2-40B4-BE49-F238E27FC236}">
                  <a16:creationId xmlns:a16="http://schemas.microsoft.com/office/drawing/2014/main" id="{B10240C0-0D16-4EA6-BF0C-8FEA68F0C394}"/>
                </a:ext>
              </a:extLst>
            </p:cNvPr>
            <p:cNvSpPr>
              <a:spLocks noChangeShapeType="1"/>
            </p:cNvSpPr>
            <p:nvPr/>
          </p:nvSpPr>
          <p:spPr bwMode="auto">
            <a:xfrm flipV="1">
              <a:off x="5260" y="1138"/>
              <a:ext cx="40" cy="74"/>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8" name="Line 438">
              <a:extLst>
                <a:ext uri="{FF2B5EF4-FFF2-40B4-BE49-F238E27FC236}">
                  <a16:creationId xmlns:a16="http://schemas.microsoft.com/office/drawing/2014/main" id="{D2DB2673-C67E-4875-89EE-26E2A50EF6DE}"/>
                </a:ext>
              </a:extLst>
            </p:cNvPr>
            <p:cNvSpPr>
              <a:spLocks noChangeShapeType="1"/>
            </p:cNvSpPr>
            <p:nvPr/>
          </p:nvSpPr>
          <p:spPr bwMode="auto">
            <a:xfrm>
              <a:off x="4957" y="1128"/>
              <a:ext cx="74" cy="58"/>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39" name="Line 439">
              <a:extLst>
                <a:ext uri="{FF2B5EF4-FFF2-40B4-BE49-F238E27FC236}">
                  <a16:creationId xmlns:a16="http://schemas.microsoft.com/office/drawing/2014/main" id="{4D9DC53E-1935-43C4-A9BB-8EF0BACE42BC}"/>
                </a:ext>
              </a:extLst>
            </p:cNvPr>
            <p:cNvSpPr>
              <a:spLocks noChangeShapeType="1"/>
            </p:cNvSpPr>
            <p:nvPr/>
          </p:nvSpPr>
          <p:spPr bwMode="auto">
            <a:xfrm flipV="1">
              <a:off x="4947" y="1326"/>
              <a:ext cx="38" cy="81"/>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0" name="Line 440">
              <a:extLst>
                <a:ext uri="{FF2B5EF4-FFF2-40B4-BE49-F238E27FC236}">
                  <a16:creationId xmlns:a16="http://schemas.microsoft.com/office/drawing/2014/main" id="{C85DDDC3-141F-4B9A-9650-D8CD632A3E41}"/>
                </a:ext>
              </a:extLst>
            </p:cNvPr>
            <p:cNvSpPr>
              <a:spLocks noChangeShapeType="1"/>
            </p:cNvSpPr>
            <p:nvPr/>
          </p:nvSpPr>
          <p:spPr bwMode="auto">
            <a:xfrm>
              <a:off x="4962" y="996"/>
              <a:ext cx="32" cy="68"/>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1" name="Line 441">
              <a:extLst>
                <a:ext uri="{FF2B5EF4-FFF2-40B4-BE49-F238E27FC236}">
                  <a16:creationId xmlns:a16="http://schemas.microsoft.com/office/drawing/2014/main" id="{E3AD601A-3934-4B6E-A585-5C1C978B7FED}"/>
                </a:ext>
              </a:extLst>
            </p:cNvPr>
            <p:cNvSpPr>
              <a:spLocks noChangeShapeType="1"/>
            </p:cNvSpPr>
            <p:nvPr/>
          </p:nvSpPr>
          <p:spPr bwMode="auto">
            <a:xfrm flipH="1">
              <a:off x="4965" y="1051"/>
              <a:ext cx="29" cy="84"/>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2" name="Line 442">
              <a:extLst>
                <a:ext uri="{FF2B5EF4-FFF2-40B4-BE49-F238E27FC236}">
                  <a16:creationId xmlns:a16="http://schemas.microsoft.com/office/drawing/2014/main" id="{3D9E64D4-8278-4AE7-99CB-1D7BCACB5D49}"/>
                </a:ext>
              </a:extLst>
            </p:cNvPr>
            <p:cNvSpPr>
              <a:spLocks noChangeShapeType="1"/>
            </p:cNvSpPr>
            <p:nvPr/>
          </p:nvSpPr>
          <p:spPr bwMode="auto">
            <a:xfrm flipH="1">
              <a:off x="4835" y="1197"/>
              <a:ext cx="69" cy="46"/>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3" name="Line 443">
              <a:extLst>
                <a:ext uri="{FF2B5EF4-FFF2-40B4-BE49-F238E27FC236}">
                  <a16:creationId xmlns:a16="http://schemas.microsoft.com/office/drawing/2014/main" id="{10BEEE1B-0AFD-405B-9AFA-6346AFA2C0C7}"/>
                </a:ext>
              </a:extLst>
            </p:cNvPr>
            <p:cNvSpPr>
              <a:spLocks noChangeShapeType="1"/>
            </p:cNvSpPr>
            <p:nvPr/>
          </p:nvSpPr>
          <p:spPr bwMode="auto">
            <a:xfrm>
              <a:off x="4877" y="1125"/>
              <a:ext cx="19" cy="73"/>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4" name="Line 444">
              <a:extLst>
                <a:ext uri="{FF2B5EF4-FFF2-40B4-BE49-F238E27FC236}">
                  <a16:creationId xmlns:a16="http://schemas.microsoft.com/office/drawing/2014/main" id="{E909A9C0-9C9F-4ED0-B11C-3A7045817D41}"/>
                </a:ext>
              </a:extLst>
            </p:cNvPr>
            <p:cNvSpPr>
              <a:spLocks noChangeShapeType="1"/>
            </p:cNvSpPr>
            <p:nvPr/>
          </p:nvSpPr>
          <p:spPr bwMode="auto">
            <a:xfrm flipV="1">
              <a:off x="5092" y="1326"/>
              <a:ext cx="87" cy="34"/>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5" name="Line 445">
              <a:extLst>
                <a:ext uri="{FF2B5EF4-FFF2-40B4-BE49-F238E27FC236}">
                  <a16:creationId xmlns:a16="http://schemas.microsoft.com/office/drawing/2014/main" id="{3C116EE5-52A4-4B6F-BA13-903AC2AE9775}"/>
                </a:ext>
              </a:extLst>
            </p:cNvPr>
            <p:cNvSpPr>
              <a:spLocks noChangeShapeType="1"/>
            </p:cNvSpPr>
            <p:nvPr/>
          </p:nvSpPr>
          <p:spPr bwMode="auto">
            <a:xfrm flipH="1">
              <a:off x="5022" y="1132"/>
              <a:ext cx="69" cy="46"/>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6" name="Line 446">
              <a:extLst>
                <a:ext uri="{FF2B5EF4-FFF2-40B4-BE49-F238E27FC236}">
                  <a16:creationId xmlns:a16="http://schemas.microsoft.com/office/drawing/2014/main" id="{CE5B3DD1-6B4B-4DA4-A00F-3B8E402D67E4}"/>
                </a:ext>
              </a:extLst>
            </p:cNvPr>
            <p:cNvSpPr>
              <a:spLocks noChangeShapeType="1"/>
            </p:cNvSpPr>
            <p:nvPr/>
          </p:nvSpPr>
          <p:spPr bwMode="auto">
            <a:xfrm flipH="1">
              <a:off x="5108" y="1085"/>
              <a:ext cx="69" cy="6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7" name="Line 447">
              <a:extLst>
                <a:ext uri="{FF2B5EF4-FFF2-40B4-BE49-F238E27FC236}">
                  <a16:creationId xmlns:a16="http://schemas.microsoft.com/office/drawing/2014/main" id="{7F1E3AC5-F4EA-49D9-818D-4D84A74E9CDE}"/>
                </a:ext>
              </a:extLst>
            </p:cNvPr>
            <p:cNvSpPr>
              <a:spLocks noChangeShapeType="1"/>
            </p:cNvSpPr>
            <p:nvPr/>
          </p:nvSpPr>
          <p:spPr bwMode="auto">
            <a:xfrm flipH="1" flipV="1">
              <a:off x="5089" y="1140"/>
              <a:ext cx="65" cy="4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8" name="Line 448">
              <a:extLst>
                <a:ext uri="{FF2B5EF4-FFF2-40B4-BE49-F238E27FC236}">
                  <a16:creationId xmlns:a16="http://schemas.microsoft.com/office/drawing/2014/main" id="{25B2A443-B24B-4105-B976-225CA78E8931}"/>
                </a:ext>
              </a:extLst>
            </p:cNvPr>
            <p:cNvSpPr>
              <a:spLocks noChangeShapeType="1"/>
            </p:cNvSpPr>
            <p:nvPr/>
          </p:nvSpPr>
          <p:spPr bwMode="auto">
            <a:xfrm flipH="1" flipV="1">
              <a:off x="5039" y="1242"/>
              <a:ext cx="117" cy="14"/>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549" name="Line 449">
              <a:extLst>
                <a:ext uri="{FF2B5EF4-FFF2-40B4-BE49-F238E27FC236}">
                  <a16:creationId xmlns:a16="http://schemas.microsoft.com/office/drawing/2014/main" id="{9CAEE129-6D91-4A3D-A75F-9A9EE739E9FD}"/>
                </a:ext>
              </a:extLst>
            </p:cNvPr>
            <p:cNvSpPr>
              <a:spLocks noChangeShapeType="1"/>
            </p:cNvSpPr>
            <p:nvPr/>
          </p:nvSpPr>
          <p:spPr bwMode="auto">
            <a:xfrm>
              <a:off x="4877" y="1421"/>
              <a:ext cx="22" cy="8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360450" name="Picture 454">
            <a:extLst>
              <a:ext uri="{FF2B5EF4-FFF2-40B4-BE49-F238E27FC236}">
                <a16:creationId xmlns:a16="http://schemas.microsoft.com/office/drawing/2014/main" id="{9F054D0D-586A-47D1-A138-E1C86A8C8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063" y="1417638"/>
            <a:ext cx="1639887"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1" name="Picture 455">
            <a:extLst>
              <a:ext uri="{FF2B5EF4-FFF2-40B4-BE49-F238E27FC236}">
                <a16:creationId xmlns:a16="http://schemas.microsoft.com/office/drawing/2014/main" id="{313EBDF7-C098-4DED-8EDA-A5CA0BC59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1428750"/>
            <a:ext cx="16859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2" name="Picture 456">
            <a:extLst>
              <a:ext uri="{FF2B5EF4-FFF2-40B4-BE49-F238E27FC236}">
                <a16:creationId xmlns:a16="http://schemas.microsoft.com/office/drawing/2014/main" id="{3A3D1854-D4D5-47C5-9C7A-AAF52C0B6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5" y="1447800"/>
            <a:ext cx="1476375" cy="1030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5" name="Rectangle 457">
            <a:extLst>
              <a:ext uri="{FF2B5EF4-FFF2-40B4-BE49-F238E27FC236}">
                <a16:creationId xmlns:a16="http://schemas.microsoft.com/office/drawing/2014/main" id="{01D5923A-89BF-462C-8A8F-0FE29A69B9E9}"/>
              </a:ext>
            </a:extLst>
          </p:cNvPr>
          <p:cNvSpPr>
            <a:spLocks noGrp="1" noChangeArrowheads="1"/>
          </p:cNvSpPr>
          <p:nvPr>
            <p:ph type="title"/>
          </p:nvPr>
        </p:nvSpPr>
        <p:spPr>
          <a:xfrm>
            <a:off x="0" y="119063"/>
            <a:ext cx="11988800" cy="1016000"/>
          </a:xfrm>
        </p:spPr>
        <p:txBody>
          <a:bodyPr>
            <a:normAutofit fontScale="90000"/>
          </a:bodyPr>
          <a:lstStyle/>
          <a:p>
            <a:pPr>
              <a:defRPr/>
            </a:pPr>
            <a:r>
              <a:rPr lang="en-US" altLang="en-US" dirty="0"/>
              <a:t>Cumulative Damage to Solder Joints Under Cyclic Thermo-mechanical Stresses</a:t>
            </a:r>
            <a:r>
              <a:rPr lang="en-US" altLang="en-US" baseline="30000" dirty="0"/>
              <a:t>1</a:t>
            </a:r>
            <a:endParaRPr lang="en-US" altLang="en-US" sz="1800" baseline="30000" dirty="0"/>
          </a:p>
        </p:txBody>
      </p:sp>
      <p:sp>
        <p:nvSpPr>
          <p:cNvPr id="360454" name="Text Box 458">
            <a:extLst>
              <a:ext uri="{FF2B5EF4-FFF2-40B4-BE49-F238E27FC236}">
                <a16:creationId xmlns:a16="http://schemas.microsoft.com/office/drawing/2014/main" id="{F093C7DD-30CF-4A26-BD16-9182484759B0}"/>
              </a:ext>
            </a:extLst>
          </p:cNvPr>
          <p:cNvSpPr txBox="1">
            <a:spLocks noChangeArrowheads="1"/>
          </p:cNvSpPr>
          <p:nvPr/>
        </p:nvSpPr>
        <p:spPr bwMode="auto">
          <a:xfrm>
            <a:off x="1279525" y="5783263"/>
            <a:ext cx="184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3000" b="1">
              <a:solidFill>
                <a:schemeClr val="tx1"/>
              </a:solidFill>
            </a:endParaRPr>
          </a:p>
        </p:txBody>
      </p:sp>
      <p:sp>
        <p:nvSpPr>
          <p:cNvPr id="360455" name="Text Box 459">
            <a:extLst>
              <a:ext uri="{FF2B5EF4-FFF2-40B4-BE49-F238E27FC236}">
                <a16:creationId xmlns:a16="http://schemas.microsoft.com/office/drawing/2014/main" id="{F1263DF2-ECE8-4FB5-9214-F7F1F062939A}"/>
              </a:ext>
            </a:extLst>
          </p:cNvPr>
          <p:cNvSpPr txBox="1">
            <a:spLocks noChangeArrowheads="1"/>
          </p:cNvSpPr>
          <p:nvPr/>
        </p:nvSpPr>
        <p:spPr bwMode="auto">
          <a:xfrm>
            <a:off x="206375" y="6229350"/>
            <a:ext cx="843597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 typeface="Times New Roman" panose="02020603050405020304" pitchFamily="18" charset="0"/>
              <a:buAutoNum type="arabicPeriod"/>
            </a:pPr>
            <a:r>
              <a:rPr lang="en-US" altLang="en-US" sz="1100" b="1" i="1">
                <a:solidFill>
                  <a:schemeClr val="tx1"/>
                </a:solidFill>
              </a:rPr>
              <a:t>NTRS TN58543</a:t>
            </a:r>
          </a:p>
        </p:txBody>
      </p:sp>
      <p:sp>
        <p:nvSpPr>
          <p:cNvPr id="458" name="Right Arrow 457">
            <a:extLst>
              <a:ext uri="{FF2B5EF4-FFF2-40B4-BE49-F238E27FC236}">
                <a16:creationId xmlns:a16="http://schemas.microsoft.com/office/drawing/2014/main" id="{B24C81B1-5451-48F6-A1B3-F9F3C8CCB62F}"/>
              </a:ext>
            </a:extLst>
          </p:cNvPr>
          <p:cNvSpPr/>
          <p:nvPr/>
        </p:nvSpPr>
        <p:spPr>
          <a:xfrm>
            <a:off x="3560763" y="2789238"/>
            <a:ext cx="215900" cy="1317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9" name="Right Arrow 458">
            <a:extLst>
              <a:ext uri="{FF2B5EF4-FFF2-40B4-BE49-F238E27FC236}">
                <a16:creationId xmlns:a16="http://schemas.microsoft.com/office/drawing/2014/main" id="{8484DFFE-38AB-4D7D-B474-DA453DCDF2A2}"/>
              </a:ext>
            </a:extLst>
          </p:cNvPr>
          <p:cNvSpPr/>
          <p:nvPr/>
        </p:nvSpPr>
        <p:spPr>
          <a:xfrm>
            <a:off x="4540250" y="2789238"/>
            <a:ext cx="217488" cy="1317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 name="Right Arrow 459">
            <a:extLst>
              <a:ext uri="{FF2B5EF4-FFF2-40B4-BE49-F238E27FC236}">
                <a16:creationId xmlns:a16="http://schemas.microsoft.com/office/drawing/2014/main" id="{07F1D1A7-D834-42EF-9A26-2C7E982E194E}"/>
              </a:ext>
            </a:extLst>
          </p:cNvPr>
          <p:cNvSpPr/>
          <p:nvPr/>
        </p:nvSpPr>
        <p:spPr>
          <a:xfrm>
            <a:off x="5521325" y="2789238"/>
            <a:ext cx="215900" cy="1317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1" name="Right Arrow 460">
            <a:extLst>
              <a:ext uri="{FF2B5EF4-FFF2-40B4-BE49-F238E27FC236}">
                <a16:creationId xmlns:a16="http://schemas.microsoft.com/office/drawing/2014/main" id="{7BDA53B8-4813-438E-8636-C4F9889E3B49}"/>
              </a:ext>
            </a:extLst>
          </p:cNvPr>
          <p:cNvSpPr/>
          <p:nvPr/>
        </p:nvSpPr>
        <p:spPr>
          <a:xfrm>
            <a:off x="6586538" y="2789238"/>
            <a:ext cx="215900" cy="1317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0460" name="TextBox 461">
            <a:extLst>
              <a:ext uri="{FF2B5EF4-FFF2-40B4-BE49-F238E27FC236}">
                <a16:creationId xmlns:a16="http://schemas.microsoft.com/office/drawing/2014/main" id="{B028D62C-C494-4EE6-B4C8-707123CA397E}"/>
              </a:ext>
            </a:extLst>
          </p:cNvPr>
          <p:cNvSpPr txBox="1">
            <a:spLocks noChangeArrowheads="1"/>
          </p:cNvSpPr>
          <p:nvPr/>
        </p:nvSpPr>
        <p:spPr bwMode="auto">
          <a:xfrm>
            <a:off x="1181100" y="3557588"/>
            <a:ext cx="2384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latin typeface="Times New Roman" panose="02020603050405020304" pitchFamily="18" charset="0"/>
                <a:cs typeface="Times New Roman" panose="02020603050405020304" pitchFamily="18" charset="0"/>
              </a:rPr>
              <a:t>Damage accumulation</a:t>
            </a:r>
          </a:p>
        </p:txBody>
      </p:sp>
      <p:sp>
        <p:nvSpPr>
          <p:cNvPr id="463" name="Right Arrow 462">
            <a:extLst>
              <a:ext uri="{FF2B5EF4-FFF2-40B4-BE49-F238E27FC236}">
                <a16:creationId xmlns:a16="http://schemas.microsoft.com/office/drawing/2014/main" id="{4925B4DF-3B22-432D-A659-9909A0DB5354}"/>
              </a:ext>
            </a:extLst>
          </p:cNvPr>
          <p:cNvSpPr/>
          <p:nvPr/>
        </p:nvSpPr>
        <p:spPr>
          <a:xfrm>
            <a:off x="6029325" y="3308350"/>
            <a:ext cx="217488" cy="13176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60462" name="Picture 463">
            <a:extLst>
              <a:ext uri="{FF2B5EF4-FFF2-40B4-BE49-F238E27FC236}">
                <a16:creationId xmlns:a16="http://schemas.microsoft.com/office/drawing/2014/main" id="{2AA1181B-05DE-486E-9737-BE8133CF4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8" y="4013200"/>
            <a:ext cx="184943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3" name="Picture 464">
            <a:extLst>
              <a:ext uri="{FF2B5EF4-FFF2-40B4-BE49-F238E27FC236}">
                <a16:creationId xmlns:a16="http://schemas.microsoft.com/office/drawing/2014/main" id="{CBD93C47-705F-46B6-B0BA-64D316A595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9688" y="4070350"/>
            <a:ext cx="1909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4" name="Picture 465">
            <a:extLst>
              <a:ext uri="{FF2B5EF4-FFF2-40B4-BE49-F238E27FC236}">
                <a16:creationId xmlns:a16="http://schemas.microsoft.com/office/drawing/2014/main" id="{A7D08200-E15E-4150-AF5B-35D57F7218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517900"/>
            <a:ext cx="8174038"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65" name="Slide Number Placeholder 3">
            <a:extLst>
              <a:ext uri="{FF2B5EF4-FFF2-40B4-BE49-F238E27FC236}">
                <a16:creationId xmlns:a16="http://schemas.microsoft.com/office/drawing/2014/main" id="{F65C2BBB-00BE-41C6-BBF8-371FB145E5A0}"/>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0B809988-4E0D-4701-82C5-8660D47C8ACD}" type="slidenum">
              <a:rPr lang="en-US" altLang="en-US" sz="1200">
                <a:solidFill>
                  <a:srgbClr val="898989"/>
                </a:solidFill>
              </a:rPr>
              <a:pPr algn="r" eaLnBrk="1" hangingPunct="1">
                <a:spcBef>
                  <a:spcPct val="0"/>
                </a:spcBef>
                <a:buFontTx/>
                <a:buNone/>
              </a:pPr>
              <a:t>19</a:t>
            </a:fld>
            <a:endParaRPr lang="en-US" altLang="en-US" sz="1200">
              <a:solidFill>
                <a:srgbClr val="898989"/>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A7DA988F-38F5-4F3C-BF2B-4E5F2DA8F6F2}"/>
              </a:ext>
            </a:extLst>
          </p:cNvPr>
          <p:cNvSpPr>
            <a:spLocks noGrp="1" noChangeArrowheads="1"/>
          </p:cNvSpPr>
          <p:nvPr>
            <p:ph type="title"/>
          </p:nvPr>
        </p:nvSpPr>
        <p:spPr>
          <a:xfrm>
            <a:off x="1524000" y="9525"/>
            <a:ext cx="9144000" cy="792163"/>
          </a:xfrm>
        </p:spPr>
        <p:txBody>
          <a:bodyPr/>
          <a:lstStyle/>
          <a:p>
            <a:r>
              <a:rPr lang="en-US" altLang="en-US"/>
              <a:t>Site Isolation of CAF in PCBs Using SQUID</a:t>
            </a:r>
            <a:r>
              <a:rPr lang="en-US" altLang="en-US" baseline="30000"/>
              <a:t>[1]</a:t>
            </a:r>
          </a:p>
        </p:txBody>
      </p:sp>
      <p:sp>
        <p:nvSpPr>
          <p:cNvPr id="277506" name="Content Placeholder 2">
            <a:extLst>
              <a:ext uri="{FF2B5EF4-FFF2-40B4-BE49-F238E27FC236}">
                <a16:creationId xmlns:a16="http://schemas.microsoft.com/office/drawing/2014/main" id="{2C7462D6-8286-4E7A-A867-52F71BF34FB4}"/>
              </a:ext>
            </a:extLst>
          </p:cNvPr>
          <p:cNvSpPr>
            <a:spLocks noGrp="1" noChangeArrowheads="1"/>
          </p:cNvSpPr>
          <p:nvPr>
            <p:ph idx="1"/>
          </p:nvPr>
        </p:nvSpPr>
        <p:spPr>
          <a:xfrm>
            <a:off x="6697663" y="887413"/>
            <a:ext cx="5135562" cy="2625725"/>
          </a:xfrm>
        </p:spPr>
        <p:txBody>
          <a:bodyPr/>
          <a:lstStyle/>
          <a:p>
            <a:pPr marL="171450" indent="-171450"/>
            <a:r>
              <a:rPr lang="en-US" altLang="en-US" sz="2000"/>
              <a:t>Scanning quantum interference device (SQUID) microscope is a sensitive near-field magnetic imaging system.</a:t>
            </a:r>
          </a:p>
          <a:p>
            <a:pPr marL="171450" indent="-171450"/>
            <a:r>
              <a:rPr lang="en-US" altLang="en-US" sz="2000"/>
              <a:t>System can detect magnetic fields as faint as 20 picotesla. Its sensitivity is high enough to image currents as small as 600nA at a 100 mm working distance with 30 ms averaging.</a:t>
            </a:r>
          </a:p>
        </p:txBody>
      </p:sp>
      <p:pic>
        <p:nvPicPr>
          <p:cNvPr id="277507" name="Picture 19" descr="figure 10">
            <a:extLst>
              <a:ext uri="{FF2B5EF4-FFF2-40B4-BE49-F238E27FC236}">
                <a16:creationId xmlns:a16="http://schemas.microsoft.com/office/drawing/2014/main" id="{5244E5C9-359E-48BB-B911-54175B974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774700"/>
            <a:ext cx="47593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21" descr="figure 11">
            <a:extLst>
              <a:ext uri="{FF2B5EF4-FFF2-40B4-BE49-F238E27FC236}">
                <a16:creationId xmlns:a16="http://schemas.microsoft.com/office/drawing/2014/main" id="{9A70FB01-3BD9-4826-8AC5-516B94220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3598863"/>
            <a:ext cx="54006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2363F002-79DC-4618-81DD-18E9626C8A31}"/>
              </a:ext>
            </a:extLst>
          </p:cNvPr>
          <p:cNvSpPr txBox="1">
            <a:spLocks/>
          </p:cNvSpPr>
          <p:nvPr/>
        </p:nvSpPr>
        <p:spPr bwMode="auto">
          <a:xfrm>
            <a:off x="163513" y="3944938"/>
            <a:ext cx="5056187" cy="2185987"/>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a:lstStyle>
          <a:p>
            <a:pPr marL="171450" indent="-171450">
              <a:defRPr/>
            </a:pPr>
            <a:r>
              <a:rPr lang="en-US" sz="2000" kern="0" dirty="0"/>
              <a:t>Bias is applied to the test boards suspected of CAF failures.</a:t>
            </a:r>
          </a:p>
          <a:p>
            <a:pPr marL="171450" indent="-171450">
              <a:defRPr/>
            </a:pPr>
            <a:r>
              <a:rPr lang="en-US" sz="2000" kern="0" dirty="0"/>
              <a:t>Magnetic field produced by a sample can be imaged by </a:t>
            </a:r>
            <a:r>
              <a:rPr lang="en-US" sz="2000" kern="0" dirty="0" err="1"/>
              <a:t>rastering</a:t>
            </a:r>
            <a:r>
              <a:rPr lang="en-US" sz="2000" kern="0" dirty="0"/>
              <a:t> the sample in close proximity to the SQUID, magnetic field maps are generated. </a:t>
            </a:r>
          </a:p>
        </p:txBody>
      </p:sp>
      <p:sp>
        <p:nvSpPr>
          <p:cNvPr id="277510" name="Rectangle 3">
            <a:extLst>
              <a:ext uri="{FF2B5EF4-FFF2-40B4-BE49-F238E27FC236}">
                <a16:creationId xmlns:a16="http://schemas.microsoft.com/office/drawing/2014/main" id="{0DFB561F-63CF-4E07-8DA6-F5E0155D360C}"/>
              </a:ext>
            </a:extLst>
          </p:cNvPr>
          <p:cNvSpPr>
            <a:spLocks noChangeArrowheads="1"/>
          </p:cNvSpPr>
          <p:nvPr/>
        </p:nvSpPr>
        <p:spPr bwMode="auto">
          <a:xfrm>
            <a:off x="282575" y="6003925"/>
            <a:ext cx="11550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a:solidFill>
                  <a:schemeClr val="tx1"/>
                </a:solidFill>
                <a:cs typeface="Arial" panose="020B0604020202020204" pitchFamily="34" charset="0"/>
              </a:rPr>
              <a:t>[1] Sood, Bhanu, and Michael Pecht. "Conductive filament formation in printed circuit boards: effects of reflow conditions and flame retardants." Journal of Materials Science: Materials in Electronics 22.10 (2011): 1602.</a:t>
            </a:r>
            <a:endParaRPr lang="en-US" altLang="en-US" sz="12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a:extLst>
              <a:ext uri="{FF2B5EF4-FFF2-40B4-BE49-F238E27FC236}">
                <a16:creationId xmlns:a16="http://schemas.microsoft.com/office/drawing/2014/main" id="{0FA7118C-AA9E-4D95-8106-BB5C63FB77C1}"/>
              </a:ext>
            </a:extLst>
          </p:cNvPr>
          <p:cNvSpPr>
            <a:spLocks noGrp="1" noChangeArrowheads="1"/>
          </p:cNvSpPr>
          <p:nvPr>
            <p:ph type="title" idx="4294967295"/>
          </p:nvPr>
        </p:nvSpPr>
        <p:spPr>
          <a:xfrm>
            <a:off x="1676400" y="152400"/>
            <a:ext cx="8759825" cy="990600"/>
          </a:xfrm>
        </p:spPr>
        <p:txBody>
          <a:bodyPr/>
          <a:lstStyle/>
          <a:p>
            <a:r>
              <a:rPr lang="en-US" altLang="en-US"/>
              <a:t>Fourier Transform Infrared Spectroscopy – Spectrum Production</a:t>
            </a:r>
          </a:p>
        </p:txBody>
      </p:sp>
      <p:sp>
        <p:nvSpPr>
          <p:cNvPr id="278530" name="Text Box 3">
            <a:extLst>
              <a:ext uri="{FF2B5EF4-FFF2-40B4-BE49-F238E27FC236}">
                <a16:creationId xmlns:a16="http://schemas.microsoft.com/office/drawing/2014/main" id="{08190D73-36AE-438F-B8E9-01CF844A0A96}"/>
              </a:ext>
            </a:extLst>
          </p:cNvPr>
          <p:cNvSpPr txBox="1">
            <a:spLocks noChangeArrowheads="1"/>
          </p:cNvSpPr>
          <p:nvPr/>
        </p:nvSpPr>
        <p:spPr bwMode="auto">
          <a:xfrm>
            <a:off x="4978400" y="3325813"/>
            <a:ext cx="23288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200">
                <a:solidFill>
                  <a:schemeClr val="tx1"/>
                </a:solidFill>
              </a:rPr>
              <a:t>Fourier  Transform</a:t>
            </a:r>
          </a:p>
        </p:txBody>
      </p:sp>
      <p:sp>
        <p:nvSpPr>
          <p:cNvPr id="278531" name="Text Box 4">
            <a:extLst>
              <a:ext uri="{FF2B5EF4-FFF2-40B4-BE49-F238E27FC236}">
                <a16:creationId xmlns:a16="http://schemas.microsoft.com/office/drawing/2014/main" id="{FCFE6120-B802-4CD0-B7FA-A093D6C47E93}"/>
              </a:ext>
            </a:extLst>
          </p:cNvPr>
          <p:cNvSpPr txBox="1">
            <a:spLocks noChangeArrowheads="1"/>
          </p:cNvSpPr>
          <p:nvPr/>
        </p:nvSpPr>
        <p:spPr bwMode="auto">
          <a:xfrm>
            <a:off x="2039938" y="3957638"/>
            <a:ext cx="17383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200">
                <a:solidFill>
                  <a:schemeClr val="tx1"/>
                </a:solidFill>
              </a:rPr>
              <a:t>Interferogram</a:t>
            </a:r>
          </a:p>
        </p:txBody>
      </p:sp>
      <p:sp>
        <p:nvSpPr>
          <p:cNvPr id="278532" name="Text Box 5">
            <a:extLst>
              <a:ext uri="{FF2B5EF4-FFF2-40B4-BE49-F238E27FC236}">
                <a16:creationId xmlns:a16="http://schemas.microsoft.com/office/drawing/2014/main" id="{FC404990-5163-4E32-8CEA-6045C089FD16}"/>
              </a:ext>
            </a:extLst>
          </p:cNvPr>
          <p:cNvSpPr txBox="1">
            <a:spLocks noChangeArrowheads="1"/>
          </p:cNvSpPr>
          <p:nvPr/>
        </p:nvSpPr>
        <p:spPr bwMode="auto">
          <a:xfrm>
            <a:off x="8480425" y="3868738"/>
            <a:ext cx="1730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200">
                <a:solidFill>
                  <a:schemeClr val="tx1"/>
                </a:solidFill>
              </a:rPr>
              <a:t>Spectrum</a:t>
            </a:r>
          </a:p>
        </p:txBody>
      </p:sp>
      <p:sp>
        <p:nvSpPr>
          <p:cNvPr id="278533" name="Line 6">
            <a:extLst>
              <a:ext uri="{FF2B5EF4-FFF2-40B4-BE49-F238E27FC236}">
                <a16:creationId xmlns:a16="http://schemas.microsoft.com/office/drawing/2014/main" id="{A2540F3B-E2C6-40F4-A6DB-4DD6B5DA945B}"/>
              </a:ext>
            </a:extLst>
          </p:cNvPr>
          <p:cNvSpPr>
            <a:spLocks noChangeShapeType="1"/>
          </p:cNvSpPr>
          <p:nvPr/>
        </p:nvSpPr>
        <p:spPr bwMode="auto">
          <a:xfrm flipV="1">
            <a:off x="3621088" y="3524250"/>
            <a:ext cx="1322387" cy="512763"/>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278534" name="Line 7">
            <a:extLst>
              <a:ext uri="{FF2B5EF4-FFF2-40B4-BE49-F238E27FC236}">
                <a16:creationId xmlns:a16="http://schemas.microsoft.com/office/drawing/2014/main" id="{35EBA176-D6E7-4413-9D98-215E6E662EBB}"/>
              </a:ext>
            </a:extLst>
          </p:cNvPr>
          <p:cNvSpPr>
            <a:spLocks noChangeShapeType="1"/>
          </p:cNvSpPr>
          <p:nvPr/>
        </p:nvSpPr>
        <p:spPr bwMode="auto">
          <a:xfrm rot="5400000" flipV="1">
            <a:off x="7651750" y="3233738"/>
            <a:ext cx="515937" cy="1169988"/>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78535" name="Object 8">
            <a:extLst>
              <a:ext uri="{FF2B5EF4-FFF2-40B4-BE49-F238E27FC236}">
                <a16:creationId xmlns:a16="http://schemas.microsoft.com/office/drawing/2014/main" id="{45E968BC-0BE2-4A5D-9CE8-4A950A4905AA}"/>
              </a:ext>
            </a:extLst>
          </p:cNvPr>
          <p:cNvGraphicFramePr>
            <a:graphicFrameLocks noChangeAspect="1"/>
          </p:cNvGraphicFramePr>
          <p:nvPr/>
        </p:nvGraphicFramePr>
        <p:xfrm>
          <a:off x="3895725" y="4111625"/>
          <a:ext cx="4333875" cy="1450975"/>
        </p:xfrm>
        <a:graphic>
          <a:graphicData uri="http://schemas.openxmlformats.org/presentationml/2006/ole">
            <mc:AlternateContent xmlns:mc="http://schemas.openxmlformats.org/markup-compatibility/2006">
              <mc:Choice xmlns:v="urn:schemas-microsoft-com:vml" Requires="v">
                <p:oleObj spid="_x0000_s278546" name="Photo Editor Photo" r:id="rId4" imgW="4334480" imgH="2857899" progId="MSPhotoEd.3">
                  <p:embed/>
                </p:oleObj>
              </mc:Choice>
              <mc:Fallback>
                <p:oleObj name="Photo Editor Photo" r:id="rId4" imgW="4334480" imgH="2857899" progId="MSPhotoEd.3">
                  <p:embed/>
                  <p:pic>
                    <p:nvPicPr>
                      <p:cNvPr id="0" name="Object 8"/>
                      <p:cNvPicPr>
                        <a:picLocks noChangeAspect="1" noChangeArrowheads="1"/>
                      </p:cNvPicPr>
                      <p:nvPr/>
                    </p:nvPicPr>
                    <p:blipFill>
                      <a:blip r:embed="rId5">
                        <a:lum bright="18000"/>
                        <a:extLst>
                          <a:ext uri="{28A0092B-C50C-407E-A947-70E740481C1C}">
                            <a14:useLocalDpi xmlns:a14="http://schemas.microsoft.com/office/drawing/2010/main" val="0"/>
                          </a:ext>
                        </a:extLst>
                      </a:blip>
                      <a:srcRect t="49222"/>
                      <a:stretch>
                        <a:fillRect/>
                      </a:stretch>
                    </p:blipFill>
                    <p:spPr bwMode="auto">
                      <a:xfrm>
                        <a:off x="3895725" y="4111625"/>
                        <a:ext cx="433387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78536" name="Text Box 9">
            <a:extLst>
              <a:ext uri="{FF2B5EF4-FFF2-40B4-BE49-F238E27FC236}">
                <a16:creationId xmlns:a16="http://schemas.microsoft.com/office/drawing/2014/main" id="{8B15D206-D474-4A33-96F8-241E9F2D4B2A}"/>
              </a:ext>
            </a:extLst>
          </p:cNvPr>
          <p:cNvSpPr txBox="1">
            <a:spLocks noChangeArrowheads="1"/>
          </p:cNvSpPr>
          <p:nvPr/>
        </p:nvSpPr>
        <p:spPr bwMode="auto">
          <a:xfrm>
            <a:off x="2278063" y="4492625"/>
            <a:ext cx="1177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200">
                <a:solidFill>
                  <a:schemeClr val="tx1"/>
                </a:solidFill>
              </a:rPr>
              <a:t>(Time</a:t>
            </a:r>
          </a:p>
          <a:p>
            <a:pPr algn="ctr" eaLnBrk="1" hangingPunct="1">
              <a:spcBef>
                <a:spcPct val="0"/>
              </a:spcBef>
              <a:buFontTx/>
              <a:buNone/>
            </a:pPr>
            <a:r>
              <a:rPr lang="en-US" altLang="en-US" sz="2200">
                <a:solidFill>
                  <a:schemeClr val="tx1"/>
                </a:solidFill>
              </a:rPr>
              <a:t>Domain)</a:t>
            </a:r>
          </a:p>
        </p:txBody>
      </p:sp>
      <p:sp>
        <p:nvSpPr>
          <p:cNvPr id="278537" name="Text Box 10">
            <a:extLst>
              <a:ext uri="{FF2B5EF4-FFF2-40B4-BE49-F238E27FC236}">
                <a16:creationId xmlns:a16="http://schemas.microsoft.com/office/drawing/2014/main" id="{FBB863DB-E61B-4305-949B-AC6B3422EB22}"/>
              </a:ext>
            </a:extLst>
          </p:cNvPr>
          <p:cNvSpPr txBox="1">
            <a:spLocks noChangeArrowheads="1"/>
          </p:cNvSpPr>
          <p:nvPr/>
        </p:nvSpPr>
        <p:spPr bwMode="auto">
          <a:xfrm>
            <a:off x="8340725" y="4492625"/>
            <a:ext cx="1457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200">
                <a:solidFill>
                  <a:schemeClr val="tx1"/>
                </a:solidFill>
              </a:rPr>
              <a:t>(Frequency</a:t>
            </a:r>
          </a:p>
          <a:p>
            <a:pPr algn="ctr" eaLnBrk="1" hangingPunct="1">
              <a:spcBef>
                <a:spcPct val="0"/>
              </a:spcBef>
              <a:buFontTx/>
              <a:buNone/>
            </a:pPr>
            <a:r>
              <a:rPr lang="en-US" altLang="en-US" sz="2200">
                <a:solidFill>
                  <a:schemeClr val="tx1"/>
                </a:solidFill>
              </a:rPr>
              <a:t>Domain)</a:t>
            </a:r>
          </a:p>
        </p:txBody>
      </p:sp>
      <p:sp>
        <p:nvSpPr>
          <p:cNvPr id="278538" name="Text Box 11">
            <a:extLst>
              <a:ext uri="{FF2B5EF4-FFF2-40B4-BE49-F238E27FC236}">
                <a16:creationId xmlns:a16="http://schemas.microsoft.com/office/drawing/2014/main" id="{2CA32996-1805-473A-BF23-8B00ED5A3C79}"/>
              </a:ext>
            </a:extLst>
          </p:cNvPr>
          <p:cNvSpPr txBox="1">
            <a:spLocks noChangeArrowheads="1"/>
          </p:cNvSpPr>
          <p:nvPr/>
        </p:nvSpPr>
        <p:spPr bwMode="auto">
          <a:xfrm>
            <a:off x="7596188" y="1295400"/>
            <a:ext cx="17764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200">
                <a:solidFill>
                  <a:schemeClr val="tx1"/>
                </a:solidFill>
              </a:rPr>
              <a:t>Incident Light</a:t>
            </a:r>
          </a:p>
        </p:txBody>
      </p:sp>
      <p:sp>
        <p:nvSpPr>
          <p:cNvPr id="278539" name="Text Box 12">
            <a:extLst>
              <a:ext uri="{FF2B5EF4-FFF2-40B4-BE49-F238E27FC236}">
                <a16:creationId xmlns:a16="http://schemas.microsoft.com/office/drawing/2014/main" id="{DB471666-1828-42C7-BFD9-5145A175BF66}"/>
              </a:ext>
            </a:extLst>
          </p:cNvPr>
          <p:cNvSpPr txBox="1">
            <a:spLocks noChangeArrowheads="1"/>
          </p:cNvSpPr>
          <p:nvPr/>
        </p:nvSpPr>
        <p:spPr bwMode="auto">
          <a:xfrm>
            <a:off x="5614988" y="1325563"/>
            <a:ext cx="10223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200">
                <a:solidFill>
                  <a:schemeClr val="tx1"/>
                </a:solidFill>
              </a:rPr>
              <a:t>Sample</a:t>
            </a:r>
          </a:p>
        </p:txBody>
      </p:sp>
      <p:sp>
        <p:nvSpPr>
          <p:cNvPr id="278540" name="Text Box 13">
            <a:extLst>
              <a:ext uri="{FF2B5EF4-FFF2-40B4-BE49-F238E27FC236}">
                <a16:creationId xmlns:a16="http://schemas.microsoft.com/office/drawing/2014/main" id="{A63E6022-A9E6-4261-9BAC-B2A28DBCAB2A}"/>
              </a:ext>
            </a:extLst>
          </p:cNvPr>
          <p:cNvSpPr txBox="1">
            <a:spLocks noChangeArrowheads="1"/>
          </p:cNvSpPr>
          <p:nvPr/>
        </p:nvSpPr>
        <p:spPr bwMode="auto">
          <a:xfrm>
            <a:off x="1625600" y="1295400"/>
            <a:ext cx="370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200">
                <a:solidFill>
                  <a:schemeClr val="tx1"/>
                </a:solidFill>
              </a:rPr>
              <a:t>Non-absorbed Light</a:t>
            </a:r>
            <a:br>
              <a:rPr lang="en-US" altLang="en-US" sz="2200">
                <a:solidFill>
                  <a:schemeClr val="tx1"/>
                </a:solidFill>
              </a:rPr>
            </a:br>
            <a:r>
              <a:rPr lang="en-US" altLang="en-US" sz="2200">
                <a:solidFill>
                  <a:schemeClr val="tx1"/>
                </a:solidFill>
              </a:rPr>
              <a:t>(e.g., Reflected or Transmitted)</a:t>
            </a:r>
          </a:p>
        </p:txBody>
      </p:sp>
      <p:sp>
        <p:nvSpPr>
          <p:cNvPr id="278541" name="Text Box 14">
            <a:extLst>
              <a:ext uri="{FF2B5EF4-FFF2-40B4-BE49-F238E27FC236}">
                <a16:creationId xmlns:a16="http://schemas.microsoft.com/office/drawing/2014/main" id="{4C4598A9-06D7-46C7-9578-2ADDF498D1FA}"/>
              </a:ext>
            </a:extLst>
          </p:cNvPr>
          <p:cNvSpPr txBox="1">
            <a:spLocks noChangeArrowheads="1"/>
          </p:cNvSpPr>
          <p:nvPr/>
        </p:nvSpPr>
        <p:spPr bwMode="auto">
          <a:xfrm>
            <a:off x="2286000" y="2697163"/>
            <a:ext cx="11461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200">
                <a:solidFill>
                  <a:schemeClr val="tx1"/>
                </a:solidFill>
              </a:rPr>
              <a:t>Detector</a:t>
            </a:r>
          </a:p>
        </p:txBody>
      </p:sp>
      <p:sp>
        <p:nvSpPr>
          <p:cNvPr id="278542" name="Line 15">
            <a:extLst>
              <a:ext uri="{FF2B5EF4-FFF2-40B4-BE49-F238E27FC236}">
                <a16:creationId xmlns:a16="http://schemas.microsoft.com/office/drawing/2014/main" id="{B5069D79-20AB-4674-B862-39F77D805088}"/>
              </a:ext>
            </a:extLst>
          </p:cNvPr>
          <p:cNvSpPr>
            <a:spLocks noChangeShapeType="1"/>
          </p:cNvSpPr>
          <p:nvPr/>
        </p:nvSpPr>
        <p:spPr bwMode="auto">
          <a:xfrm flipH="1">
            <a:off x="6757988" y="1524000"/>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8543" name="Line 16">
            <a:extLst>
              <a:ext uri="{FF2B5EF4-FFF2-40B4-BE49-F238E27FC236}">
                <a16:creationId xmlns:a16="http://schemas.microsoft.com/office/drawing/2014/main" id="{D1F5434E-321A-4B7C-9436-F389802CA484}"/>
              </a:ext>
            </a:extLst>
          </p:cNvPr>
          <p:cNvSpPr>
            <a:spLocks noChangeShapeType="1"/>
          </p:cNvSpPr>
          <p:nvPr/>
        </p:nvSpPr>
        <p:spPr bwMode="auto">
          <a:xfrm flipH="1">
            <a:off x="4800600" y="1524000"/>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8544" name="Line 17">
            <a:extLst>
              <a:ext uri="{FF2B5EF4-FFF2-40B4-BE49-F238E27FC236}">
                <a16:creationId xmlns:a16="http://schemas.microsoft.com/office/drawing/2014/main" id="{EA342C86-EA42-4E0C-B1AA-21CFD99B6BEF}"/>
              </a:ext>
            </a:extLst>
          </p:cNvPr>
          <p:cNvSpPr>
            <a:spLocks noChangeShapeType="1"/>
          </p:cNvSpPr>
          <p:nvPr/>
        </p:nvSpPr>
        <p:spPr bwMode="auto">
          <a:xfrm>
            <a:off x="2895600" y="2057400"/>
            <a:ext cx="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8545" name="Line 18">
            <a:extLst>
              <a:ext uri="{FF2B5EF4-FFF2-40B4-BE49-F238E27FC236}">
                <a16:creationId xmlns:a16="http://schemas.microsoft.com/office/drawing/2014/main" id="{2371BBCB-9692-4A0B-A7DE-65FCA3BBB6B4}"/>
              </a:ext>
            </a:extLst>
          </p:cNvPr>
          <p:cNvSpPr>
            <a:spLocks noChangeShapeType="1"/>
          </p:cNvSpPr>
          <p:nvPr/>
        </p:nvSpPr>
        <p:spPr bwMode="auto">
          <a:xfrm>
            <a:off x="2895600" y="3200400"/>
            <a:ext cx="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a:extLst>
              <a:ext uri="{FF2B5EF4-FFF2-40B4-BE49-F238E27FC236}">
                <a16:creationId xmlns:a16="http://schemas.microsoft.com/office/drawing/2014/main" id="{57DCD1E9-F92F-48D8-9C06-57FB6B1448ED}"/>
              </a:ext>
            </a:extLst>
          </p:cNvPr>
          <p:cNvSpPr>
            <a:spLocks noGrp="1" noChangeArrowheads="1"/>
          </p:cNvSpPr>
          <p:nvPr>
            <p:ph type="title" idx="4294967295"/>
          </p:nvPr>
        </p:nvSpPr>
        <p:spPr>
          <a:xfrm>
            <a:off x="1752600" y="152400"/>
            <a:ext cx="8683625" cy="609600"/>
          </a:xfrm>
        </p:spPr>
        <p:txBody>
          <a:bodyPr/>
          <a:lstStyle/>
          <a:p>
            <a:r>
              <a:rPr lang="en-US" altLang="en-US"/>
              <a:t>Properties of an Infrared Spectrum</a:t>
            </a:r>
          </a:p>
        </p:txBody>
      </p:sp>
      <p:sp>
        <p:nvSpPr>
          <p:cNvPr id="280578" name="Rectangle 3">
            <a:extLst>
              <a:ext uri="{FF2B5EF4-FFF2-40B4-BE49-F238E27FC236}">
                <a16:creationId xmlns:a16="http://schemas.microsoft.com/office/drawing/2014/main" id="{0D0D3800-4B4A-466A-A460-91B4723EA2C4}"/>
              </a:ext>
            </a:extLst>
          </p:cNvPr>
          <p:cNvSpPr>
            <a:spLocks noGrp="1" noChangeArrowheads="1"/>
          </p:cNvSpPr>
          <p:nvPr>
            <p:ph type="body" idx="4294967295"/>
          </p:nvPr>
        </p:nvSpPr>
        <p:spPr>
          <a:xfrm>
            <a:off x="1752600" y="1068388"/>
            <a:ext cx="8683625" cy="5027612"/>
          </a:xfrm>
        </p:spPr>
        <p:txBody>
          <a:bodyPr/>
          <a:lstStyle/>
          <a:p>
            <a:pPr>
              <a:lnSpc>
                <a:spcPct val="90000"/>
              </a:lnSpc>
            </a:pPr>
            <a:r>
              <a:rPr lang="en-US" altLang="en-US" sz="2000"/>
              <a:t>An infrared spectrum contains absorption peaks corresponding to the frequencies of vibration of the atoms of the molecules making up the sample. </a:t>
            </a:r>
          </a:p>
          <a:p>
            <a:pPr lvl="1">
              <a:lnSpc>
                <a:spcPct val="90000"/>
              </a:lnSpc>
            </a:pPr>
            <a:endParaRPr lang="en-US" altLang="en-US" sz="2000"/>
          </a:p>
          <a:p>
            <a:pPr lvl="1">
              <a:lnSpc>
                <a:spcPct val="90000"/>
              </a:lnSpc>
            </a:pPr>
            <a:endParaRPr lang="en-US" altLang="en-US" sz="1400"/>
          </a:p>
          <a:p>
            <a:pPr lvl="1">
              <a:lnSpc>
                <a:spcPct val="90000"/>
              </a:lnSpc>
            </a:pPr>
            <a:endParaRPr lang="en-US" altLang="en-US" sz="1400"/>
          </a:p>
          <a:p>
            <a:pPr lvl="1">
              <a:lnSpc>
                <a:spcPct val="90000"/>
              </a:lnSpc>
            </a:pPr>
            <a:endParaRPr lang="en-US" altLang="en-US" sz="1400"/>
          </a:p>
          <a:p>
            <a:pPr lvl="1">
              <a:lnSpc>
                <a:spcPct val="90000"/>
              </a:lnSpc>
            </a:pPr>
            <a:endParaRPr lang="en-US" altLang="en-US" sz="1400"/>
          </a:p>
          <a:p>
            <a:pPr lvl="1">
              <a:lnSpc>
                <a:spcPct val="90000"/>
              </a:lnSpc>
            </a:pPr>
            <a:endParaRPr lang="en-US" altLang="en-US" sz="700"/>
          </a:p>
          <a:p>
            <a:pPr lvl="1">
              <a:lnSpc>
                <a:spcPct val="90000"/>
              </a:lnSpc>
            </a:pPr>
            <a:endParaRPr lang="en-US" altLang="en-US" sz="900"/>
          </a:p>
          <a:p>
            <a:pPr lvl="1">
              <a:lnSpc>
                <a:spcPct val="90000"/>
              </a:lnSpc>
              <a:buFontTx/>
              <a:buNone/>
            </a:pPr>
            <a:endParaRPr lang="en-US" altLang="en-US" sz="500"/>
          </a:p>
          <a:p>
            <a:pPr lvl="1">
              <a:lnSpc>
                <a:spcPct val="90000"/>
              </a:lnSpc>
            </a:pPr>
            <a:endParaRPr lang="en-US" altLang="en-US" sz="800"/>
          </a:p>
          <a:p>
            <a:pPr>
              <a:lnSpc>
                <a:spcPct val="90000"/>
              </a:lnSpc>
            </a:pPr>
            <a:endParaRPr lang="en-US" altLang="en-US" sz="2000"/>
          </a:p>
          <a:p>
            <a:pPr>
              <a:lnSpc>
                <a:spcPct val="90000"/>
              </a:lnSpc>
            </a:pPr>
            <a:endParaRPr lang="en-US" altLang="en-US" sz="2000"/>
          </a:p>
        </p:txBody>
      </p:sp>
      <p:grpSp>
        <p:nvGrpSpPr>
          <p:cNvPr id="280579" name="Group 4">
            <a:extLst>
              <a:ext uri="{FF2B5EF4-FFF2-40B4-BE49-F238E27FC236}">
                <a16:creationId xmlns:a16="http://schemas.microsoft.com/office/drawing/2014/main" id="{66524170-EAE8-44D8-B9F0-E6F2970B86D9}"/>
              </a:ext>
            </a:extLst>
          </p:cNvPr>
          <p:cNvGrpSpPr>
            <a:grpSpLocks/>
          </p:cNvGrpSpPr>
          <p:nvPr/>
        </p:nvGrpSpPr>
        <p:grpSpPr bwMode="auto">
          <a:xfrm>
            <a:off x="2209800" y="1879600"/>
            <a:ext cx="6207125" cy="3638550"/>
            <a:chOff x="1074" y="1431"/>
            <a:chExt cx="2529" cy="1284"/>
          </a:xfrm>
        </p:grpSpPr>
        <p:pic>
          <p:nvPicPr>
            <p:cNvPr id="280581" name="Picture 5" descr="acetic acid butyl ester spectrum">
              <a:extLst>
                <a:ext uri="{FF2B5EF4-FFF2-40B4-BE49-F238E27FC236}">
                  <a16:creationId xmlns:a16="http://schemas.microsoft.com/office/drawing/2014/main" id="{A84F3390-99DA-4552-B85D-0759640D9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9"/>
            <a:stretch>
              <a:fillRect/>
            </a:stretch>
          </p:blipFill>
          <p:spPr bwMode="auto">
            <a:xfrm>
              <a:off x="1165" y="1431"/>
              <a:ext cx="243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2" name="Text Box 6">
              <a:extLst>
                <a:ext uri="{FF2B5EF4-FFF2-40B4-BE49-F238E27FC236}">
                  <a16:creationId xmlns:a16="http://schemas.microsoft.com/office/drawing/2014/main" id="{D473BEEF-2F29-4F77-94D1-100C58A758F6}"/>
                </a:ext>
              </a:extLst>
            </p:cNvPr>
            <p:cNvSpPr txBox="1">
              <a:spLocks noChangeAspect="1" noChangeArrowheads="1"/>
            </p:cNvSpPr>
            <p:nvPr/>
          </p:nvSpPr>
          <p:spPr bwMode="auto">
            <a:xfrm>
              <a:off x="1074" y="1480"/>
              <a:ext cx="141"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1.0</a:t>
              </a:r>
            </a:p>
          </p:txBody>
        </p:sp>
        <p:sp>
          <p:nvSpPr>
            <p:cNvPr id="280583" name="Text Box 7">
              <a:extLst>
                <a:ext uri="{FF2B5EF4-FFF2-40B4-BE49-F238E27FC236}">
                  <a16:creationId xmlns:a16="http://schemas.microsoft.com/office/drawing/2014/main" id="{538361DA-E4BA-4CE5-AF24-00CF49ED18A7}"/>
                </a:ext>
              </a:extLst>
            </p:cNvPr>
            <p:cNvSpPr txBox="1">
              <a:spLocks noChangeAspect="1" noChangeArrowheads="1"/>
            </p:cNvSpPr>
            <p:nvPr/>
          </p:nvSpPr>
          <p:spPr bwMode="auto">
            <a:xfrm>
              <a:off x="1074" y="1665"/>
              <a:ext cx="141"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0.8</a:t>
              </a:r>
            </a:p>
          </p:txBody>
        </p:sp>
        <p:sp>
          <p:nvSpPr>
            <p:cNvPr id="280584" name="Text Box 8">
              <a:extLst>
                <a:ext uri="{FF2B5EF4-FFF2-40B4-BE49-F238E27FC236}">
                  <a16:creationId xmlns:a16="http://schemas.microsoft.com/office/drawing/2014/main" id="{87899084-F4F3-4562-9498-3FA961488C11}"/>
                </a:ext>
              </a:extLst>
            </p:cNvPr>
            <p:cNvSpPr txBox="1">
              <a:spLocks noChangeAspect="1" noChangeArrowheads="1"/>
            </p:cNvSpPr>
            <p:nvPr/>
          </p:nvSpPr>
          <p:spPr bwMode="auto">
            <a:xfrm>
              <a:off x="1079" y="1861"/>
              <a:ext cx="14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0.6</a:t>
              </a:r>
            </a:p>
          </p:txBody>
        </p:sp>
        <p:sp>
          <p:nvSpPr>
            <p:cNvPr id="280585" name="Text Box 9">
              <a:extLst>
                <a:ext uri="{FF2B5EF4-FFF2-40B4-BE49-F238E27FC236}">
                  <a16:creationId xmlns:a16="http://schemas.microsoft.com/office/drawing/2014/main" id="{EC5C35C9-35C0-4CE1-A5E6-F800D845D145}"/>
                </a:ext>
              </a:extLst>
            </p:cNvPr>
            <p:cNvSpPr txBox="1">
              <a:spLocks noChangeAspect="1" noChangeArrowheads="1"/>
            </p:cNvSpPr>
            <p:nvPr/>
          </p:nvSpPr>
          <p:spPr bwMode="auto">
            <a:xfrm>
              <a:off x="1083" y="2046"/>
              <a:ext cx="141"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0.4</a:t>
              </a:r>
            </a:p>
          </p:txBody>
        </p:sp>
        <p:sp>
          <p:nvSpPr>
            <p:cNvPr id="280586" name="Text Box 10">
              <a:extLst>
                <a:ext uri="{FF2B5EF4-FFF2-40B4-BE49-F238E27FC236}">
                  <a16:creationId xmlns:a16="http://schemas.microsoft.com/office/drawing/2014/main" id="{F5E41980-A30A-44B9-B76E-EF27CF948E3C}"/>
                </a:ext>
              </a:extLst>
            </p:cNvPr>
            <p:cNvSpPr txBox="1">
              <a:spLocks noChangeAspect="1" noChangeArrowheads="1"/>
            </p:cNvSpPr>
            <p:nvPr/>
          </p:nvSpPr>
          <p:spPr bwMode="auto">
            <a:xfrm>
              <a:off x="1083" y="2236"/>
              <a:ext cx="141"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0.2</a:t>
              </a:r>
            </a:p>
          </p:txBody>
        </p:sp>
        <p:sp>
          <p:nvSpPr>
            <p:cNvPr id="280587" name="Text Box 11">
              <a:extLst>
                <a:ext uri="{FF2B5EF4-FFF2-40B4-BE49-F238E27FC236}">
                  <a16:creationId xmlns:a16="http://schemas.microsoft.com/office/drawing/2014/main" id="{03FC66E2-0CC5-413F-A226-840577161553}"/>
                </a:ext>
              </a:extLst>
            </p:cNvPr>
            <p:cNvSpPr txBox="1">
              <a:spLocks noChangeAspect="1" noChangeArrowheads="1"/>
            </p:cNvSpPr>
            <p:nvPr/>
          </p:nvSpPr>
          <p:spPr bwMode="auto">
            <a:xfrm>
              <a:off x="1083" y="2432"/>
              <a:ext cx="141"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0.0</a:t>
              </a:r>
            </a:p>
          </p:txBody>
        </p:sp>
        <p:sp>
          <p:nvSpPr>
            <p:cNvPr id="280588" name="Text Box 12">
              <a:extLst>
                <a:ext uri="{FF2B5EF4-FFF2-40B4-BE49-F238E27FC236}">
                  <a16:creationId xmlns:a16="http://schemas.microsoft.com/office/drawing/2014/main" id="{64147973-9630-4CE8-B4F9-528252CDB364}"/>
                </a:ext>
              </a:extLst>
            </p:cNvPr>
            <p:cNvSpPr txBox="1">
              <a:spLocks noChangeAspect="1" noChangeArrowheads="1"/>
            </p:cNvSpPr>
            <p:nvPr/>
          </p:nvSpPr>
          <p:spPr bwMode="auto">
            <a:xfrm>
              <a:off x="2148" y="2622"/>
              <a:ext cx="18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2500</a:t>
              </a:r>
            </a:p>
          </p:txBody>
        </p:sp>
        <p:sp>
          <p:nvSpPr>
            <p:cNvPr id="280589" name="Text Box 13">
              <a:extLst>
                <a:ext uri="{FF2B5EF4-FFF2-40B4-BE49-F238E27FC236}">
                  <a16:creationId xmlns:a16="http://schemas.microsoft.com/office/drawing/2014/main" id="{BE664671-D560-4251-A724-178D3AFBE3F5}"/>
                </a:ext>
              </a:extLst>
            </p:cNvPr>
            <p:cNvSpPr txBox="1">
              <a:spLocks noChangeAspect="1" noChangeArrowheads="1"/>
            </p:cNvSpPr>
            <p:nvPr/>
          </p:nvSpPr>
          <p:spPr bwMode="auto">
            <a:xfrm>
              <a:off x="1833" y="2622"/>
              <a:ext cx="18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3000</a:t>
              </a:r>
            </a:p>
          </p:txBody>
        </p:sp>
        <p:sp>
          <p:nvSpPr>
            <p:cNvPr id="280590" name="Text Box 14">
              <a:extLst>
                <a:ext uri="{FF2B5EF4-FFF2-40B4-BE49-F238E27FC236}">
                  <a16:creationId xmlns:a16="http://schemas.microsoft.com/office/drawing/2014/main" id="{69678AC8-DC1A-43A0-B3B1-EB72986A62DD}"/>
                </a:ext>
              </a:extLst>
            </p:cNvPr>
            <p:cNvSpPr txBox="1">
              <a:spLocks noChangeAspect="1" noChangeArrowheads="1"/>
            </p:cNvSpPr>
            <p:nvPr/>
          </p:nvSpPr>
          <p:spPr bwMode="auto">
            <a:xfrm>
              <a:off x="1543" y="2622"/>
              <a:ext cx="18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a:solidFill>
                    <a:schemeClr val="tx1"/>
                  </a:solidFill>
                </a:rPr>
                <a:t>3500</a:t>
              </a:r>
            </a:p>
          </p:txBody>
        </p:sp>
        <p:sp>
          <p:nvSpPr>
            <p:cNvPr id="280591" name="Text Box 15">
              <a:extLst>
                <a:ext uri="{FF2B5EF4-FFF2-40B4-BE49-F238E27FC236}">
                  <a16:creationId xmlns:a16="http://schemas.microsoft.com/office/drawing/2014/main" id="{31C3D0F5-9118-457F-BE14-8753DC631D93}"/>
                </a:ext>
              </a:extLst>
            </p:cNvPr>
            <p:cNvSpPr txBox="1">
              <a:spLocks noChangeAspect="1" noChangeArrowheads="1"/>
            </p:cNvSpPr>
            <p:nvPr/>
          </p:nvSpPr>
          <p:spPr bwMode="auto">
            <a:xfrm>
              <a:off x="2431" y="2622"/>
              <a:ext cx="18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2000</a:t>
              </a:r>
            </a:p>
          </p:txBody>
        </p:sp>
        <p:sp>
          <p:nvSpPr>
            <p:cNvPr id="280592" name="Text Box 16">
              <a:extLst>
                <a:ext uri="{FF2B5EF4-FFF2-40B4-BE49-F238E27FC236}">
                  <a16:creationId xmlns:a16="http://schemas.microsoft.com/office/drawing/2014/main" id="{DC033B46-7228-4942-B089-BE9735C80C70}"/>
                </a:ext>
              </a:extLst>
            </p:cNvPr>
            <p:cNvSpPr txBox="1">
              <a:spLocks noChangeAspect="1" noChangeArrowheads="1"/>
            </p:cNvSpPr>
            <p:nvPr/>
          </p:nvSpPr>
          <p:spPr bwMode="auto">
            <a:xfrm>
              <a:off x="2772" y="2622"/>
              <a:ext cx="18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1500</a:t>
              </a:r>
            </a:p>
          </p:txBody>
        </p:sp>
        <p:sp>
          <p:nvSpPr>
            <p:cNvPr id="280593" name="Text Box 17">
              <a:extLst>
                <a:ext uri="{FF2B5EF4-FFF2-40B4-BE49-F238E27FC236}">
                  <a16:creationId xmlns:a16="http://schemas.microsoft.com/office/drawing/2014/main" id="{FAB4696C-CB26-46E4-8D51-347035614457}"/>
                </a:ext>
              </a:extLst>
            </p:cNvPr>
            <p:cNvSpPr txBox="1">
              <a:spLocks noChangeAspect="1" noChangeArrowheads="1"/>
            </p:cNvSpPr>
            <p:nvPr/>
          </p:nvSpPr>
          <p:spPr bwMode="auto">
            <a:xfrm>
              <a:off x="3072" y="2622"/>
              <a:ext cx="180"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1000</a:t>
              </a:r>
            </a:p>
          </p:txBody>
        </p:sp>
        <p:sp>
          <p:nvSpPr>
            <p:cNvPr id="280594" name="Text Box 18">
              <a:extLst>
                <a:ext uri="{FF2B5EF4-FFF2-40B4-BE49-F238E27FC236}">
                  <a16:creationId xmlns:a16="http://schemas.microsoft.com/office/drawing/2014/main" id="{E972C8DA-DDC6-481D-9E12-43F4F06EC6D4}"/>
                </a:ext>
              </a:extLst>
            </p:cNvPr>
            <p:cNvSpPr txBox="1">
              <a:spLocks noChangeAspect="1" noChangeArrowheads="1"/>
            </p:cNvSpPr>
            <p:nvPr/>
          </p:nvSpPr>
          <p:spPr bwMode="auto">
            <a:xfrm>
              <a:off x="3388" y="2622"/>
              <a:ext cx="154" cy="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a:solidFill>
                    <a:schemeClr val="tx1"/>
                  </a:solidFill>
                </a:rPr>
                <a:t>500</a:t>
              </a:r>
            </a:p>
          </p:txBody>
        </p:sp>
      </p:grpSp>
      <p:sp>
        <p:nvSpPr>
          <p:cNvPr id="280580" name="Text Box 19">
            <a:extLst>
              <a:ext uri="{FF2B5EF4-FFF2-40B4-BE49-F238E27FC236}">
                <a16:creationId xmlns:a16="http://schemas.microsoft.com/office/drawing/2014/main" id="{5A1C1FBE-9DFE-4E9C-821B-46E3F1899A70}"/>
              </a:ext>
            </a:extLst>
          </p:cNvPr>
          <p:cNvSpPr txBox="1">
            <a:spLocks noChangeArrowheads="1"/>
          </p:cNvSpPr>
          <p:nvPr/>
        </p:nvSpPr>
        <p:spPr bwMode="auto">
          <a:xfrm>
            <a:off x="8305800" y="2844800"/>
            <a:ext cx="1905000" cy="915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800">
                <a:solidFill>
                  <a:schemeClr val="tx1"/>
                </a:solidFill>
              </a:rPr>
              <a:t>Infrared Spectrum of Acetic Acid Butyl Ester</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a:extLst>
              <a:ext uri="{FF2B5EF4-FFF2-40B4-BE49-F238E27FC236}">
                <a16:creationId xmlns:a16="http://schemas.microsoft.com/office/drawing/2014/main" id="{14E03A9D-CA3B-4FB9-93A6-990C2EEA55C3}"/>
              </a:ext>
            </a:extLst>
          </p:cNvPr>
          <p:cNvSpPr>
            <a:spLocks noGrp="1" noChangeArrowheads="1"/>
          </p:cNvSpPr>
          <p:nvPr>
            <p:ph type="title" idx="4294967295"/>
          </p:nvPr>
        </p:nvSpPr>
        <p:spPr>
          <a:xfrm>
            <a:off x="1752600" y="457200"/>
            <a:ext cx="8683625" cy="609600"/>
          </a:xfrm>
        </p:spPr>
        <p:txBody>
          <a:bodyPr/>
          <a:lstStyle/>
          <a:p>
            <a:r>
              <a:rPr lang="en-US" altLang="en-US"/>
              <a:t>Fourier Transform Infrared Spectroscopy – Spectrum Interpretation</a:t>
            </a:r>
          </a:p>
        </p:txBody>
      </p:sp>
      <p:graphicFrame>
        <p:nvGraphicFramePr>
          <p:cNvPr id="282626" name="Object 4">
            <a:extLst>
              <a:ext uri="{FF2B5EF4-FFF2-40B4-BE49-F238E27FC236}">
                <a16:creationId xmlns:a16="http://schemas.microsoft.com/office/drawing/2014/main" id="{4AD090F5-1625-42C9-B9DF-B4F11B876EE8}"/>
              </a:ext>
            </a:extLst>
          </p:cNvPr>
          <p:cNvGraphicFramePr>
            <a:graphicFrameLocks noChangeAspect="1"/>
          </p:cNvGraphicFramePr>
          <p:nvPr/>
        </p:nvGraphicFramePr>
        <p:xfrm>
          <a:off x="2743200" y="1325563"/>
          <a:ext cx="6324600" cy="3860800"/>
        </p:xfrm>
        <a:graphic>
          <a:graphicData uri="http://schemas.openxmlformats.org/presentationml/2006/ole">
            <mc:AlternateContent xmlns:mc="http://schemas.openxmlformats.org/markup-compatibility/2006">
              <mc:Choice xmlns:v="urn:schemas-microsoft-com:vml" Requires="v">
                <p:oleObj spid="_x0000_s282631" name="Photo Editor Photo" r:id="rId3" imgW="7144747" imgH="4361905" progId="MSPhotoEd.3">
                  <p:embed/>
                </p:oleObj>
              </mc:Choice>
              <mc:Fallback>
                <p:oleObj name="Photo Editor Photo" r:id="rId3" imgW="7144747" imgH="4361905"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325563"/>
                        <a:ext cx="63246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82627" name="Rectangle 5">
            <a:extLst>
              <a:ext uri="{FF2B5EF4-FFF2-40B4-BE49-F238E27FC236}">
                <a16:creationId xmlns:a16="http://schemas.microsoft.com/office/drawing/2014/main" id="{0C6FD5D0-D780-49EE-92FD-22320CA25766}"/>
              </a:ext>
            </a:extLst>
          </p:cNvPr>
          <p:cNvSpPr>
            <a:spLocks noChangeArrowheads="1"/>
          </p:cNvSpPr>
          <p:nvPr/>
        </p:nvSpPr>
        <p:spPr bwMode="auto">
          <a:xfrm>
            <a:off x="2438400" y="5105400"/>
            <a:ext cx="2943225" cy="1262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200">
                <a:solidFill>
                  <a:schemeClr val="tx1"/>
                </a:solidFill>
              </a:rPr>
              <a:t>Correlation with charts of </a:t>
            </a:r>
          </a:p>
          <a:p>
            <a:pPr algn="ctr" eaLnBrk="1" hangingPunct="1">
              <a:spcBef>
                <a:spcPct val="0"/>
              </a:spcBef>
              <a:buFontTx/>
              <a:buNone/>
            </a:pPr>
            <a:r>
              <a:rPr lang="en-US" altLang="en-US" sz="2200">
                <a:solidFill>
                  <a:schemeClr val="tx1"/>
                </a:solidFill>
              </a:rPr>
              <a:t>characteristic absorption</a:t>
            </a:r>
          </a:p>
          <a:p>
            <a:pPr algn="ctr" eaLnBrk="1" hangingPunct="1">
              <a:spcBef>
                <a:spcPct val="0"/>
              </a:spcBef>
              <a:buFontTx/>
              <a:buNone/>
            </a:pPr>
            <a:r>
              <a:rPr lang="en-US" altLang="en-US" sz="2200">
                <a:solidFill>
                  <a:schemeClr val="tx1"/>
                </a:solidFill>
              </a:rPr>
              <a:t> frequencies</a:t>
            </a:r>
          </a:p>
        </p:txBody>
      </p:sp>
      <p:sp>
        <p:nvSpPr>
          <p:cNvPr id="282628" name="Text Box 6">
            <a:extLst>
              <a:ext uri="{FF2B5EF4-FFF2-40B4-BE49-F238E27FC236}">
                <a16:creationId xmlns:a16="http://schemas.microsoft.com/office/drawing/2014/main" id="{A0AA301E-160B-440B-8F01-2517B482A27F}"/>
              </a:ext>
            </a:extLst>
          </p:cNvPr>
          <p:cNvSpPr txBox="1">
            <a:spLocks noChangeArrowheads="1"/>
          </p:cNvSpPr>
          <p:nvPr/>
        </p:nvSpPr>
        <p:spPr bwMode="auto">
          <a:xfrm>
            <a:off x="6324600" y="5410200"/>
            <a:ext cx="1993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200">
                <a:solidFill>
                  <a:schemeClr val="tx1"/>
                </a:solidFill>
              </a:rPr>
              <a:t>Identification of</a:t>
            </a:r>
          </a:p>
          <a:p>
            <a:pPr algn="ctr" eaLnBrk="1" hangingPunct="1">
              <a:spcBef>
                <a:spcPct val="0"/>
              </a:spcBef>
              <a:buFontTx/>
              <a:buNone/>
            </a:pPr>
            <a:r>
              <a:rPr lang="en-US" altLang="en-US" sz="2200">
                <a:solidFill>
                  <a:schemeClr val="tx1"/>
                </a:solidFill>
              </a:rPr>
              <a:t>material</a:t>
            </a:r>
          </a:p>
        </p:txBody>
      </p:sp>
      <p:sp>
        <p:nvSpPr>
          <p:cNvPr id="282629" name="Line 7">
            <a:extLst>
              <a:ext uri="{FF2B5EF4-FFF2-40B4-BE49-F238E27FC236}">
                <a16:creationId xmlns:a16="http://schemas.microsoft.com/office/drawing/2014/main" id="{1359D866-7049-4DEC-8ADA-76DF38275116}"/>
              </a:ext>
            </a:extLst>
          </p:cNvPr>
          <p:cNvSpPr>
            <a:spLocks noChangeShapeType="1"/>
          </p:cNvSpPr>
          <p:nvPr/>
        </p:nvSpPr>
        <p:spPr bwMode="auto">
          <a:xfrm>
            <a:off x="5562600" y="5562600"/>
            <a:ext cx="609600" cy="0"/>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282630" name="Rectangle 1">
            <a:extLst>
              <a:ext uri="{FF2B5EF4-FFF2-40B4-BE49-F238E27FC236}">
                <a16:creationId xmlns:a16="http://schemas.microsoft.com/office/drawing/2014/main" id="{0262C3C7-7A6F-44B0-AE4B-C655A2039FE1}"/>
              </a:ext>
            </a:extLst>
          </p:cNvPr>
          <p:cNvSpPr>
            <a:spLocks noChangeArrowheads="1"/>
          </p:cNvSpPr>
          <p:nvPr/>
        </p:nvSpPr>
        <p:spPr bwMode="auto">
          <a:xfrm>
            <a:off x="203200" y="6157913"/>
            <a:ext cx="3400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i="1">
                <a:solidFill>
                  <a:schemeClr val="tx1"/>
                </a:solidFill>
                <a:latin typeface="Arial" panose="020B0604020202020204" pitchFamily="34" charset="0"/>
              </a:rPr>
              <a:t>Ref: ChemAnalytical LLC: FT-IR Spectra</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a:extLst>
              <a:ext uri="{FF2B5EF4-FFF2-40B4-BE49-F238E27FC236}">
                <a16:creationId xmlns:a16="http://schemas.microsoft.com/office/drawing/2014/main" id="{54C5D6F4-394B-42B0-A79A-08574B3033AD}"/>
              </a:ext>
            </a:extLst>
          </p:cNvPr>
          <p:cNvSpPr>
            <a:spLocks noGrp="1" noChangeArrowheads="1"/>
          </p:cNvSpPr>
          <p:nvPr>
            <p:ph type="title" idx="4294967295"/>
          </p:nvPr>
        </p:nvSpPr>
        <p:spPr>
          <a:xfrm>
            <a:off x="1752600" y="152400"/>
            <a:ext cx="8683625" cy="609600"/>
          </a:xfrm>
        </p:spPr>
        <p:txBody>
          <a:bodyPr/>
          <a:lstStyle/>
          <a:p>
            <a:r>
              <a:rPr lang="en-US" altLang="en-US"/>
              <a:t>Engineering Applications of FTIR</a:t>
            </a:r>
          </a:p>
        </p:txBody>
      </p:sp>
      <p:sp>
        <p:nvSpPr>
          <p:cNvPr id="283650" name="Rectangle 3">
            <a:extLst>
              <a:ext uri="{FF2B5EF4-FFF2-40B4-BE49-F238E27FC236}">
                <a16:creationId xmlns:a16="http://schemas.microsoft.com/office/drawing/2014/main" id="{B670845D-6493-4F6C-99E2-7D1A26ADD33A}"/>
              </a:ext>
            </a:extLst>
          </p:cNvPr>
          <p:cNvSpPr>
            <a:spLocks noGrp="1" noChangeArrowheads="1"/>
          </p:cNvSpPr>
          <p:nvPr>
            <p:ph type="body" idx="4294967295"/>
          </p:nvPr>
        </p:nvSpPr>
        <p:spPr>
          <a:xfrm>
            <a:off x="1752600" y="1295400"/>
            <a:ext cx="8683625" cy="5027613"/>
          </a:xfrm>
        </p:spPr>
        <p:txBody>
          <a:bodyPr/>
          <a:lstStyle/>
          <a:p>
            <a:pPr>
              <a:lnSpc>
                <a:spcPct val="90000"/>
              </a:lnSpc>
            </a:pPr>
            <a:r>
              <a:rPr lang="en-US" altLang="en-US" sz="2000"/>
              <a:t>Materials identification and evaluation</a:t>
            </a:r>
          </a:p>
          <a:p>
            <a:pPr lvl="1">
              <a:lnSpc>
                <a:spcPct val="90000"/>
              </a:lnSpc>
              <a:spcBef>
                <a:spcPct val="10000"/>
              </a:spcBef>
            </a:pPr>
            <a:r>
              <a:rPr lang="en-US" altLang="en-US" sz="1800"/>
              <a:t>Identification of unknown inorganic and organic materials by comparison to standards and by molecular structure determination</a:t>
            </a:r>
          </a:p>
          <a:p>
            <a:pPr lvl="1">
              <a:lnSpc>
                <a:spcPct val="90000"/>
              </a:lnSpc>
              <a:spcBef>
                <a:spcPct val="10000"/>
              </a:spcBef>
            </a:pPr>
            <a:r>
              <a:rPr lang="en-US" altLang="en-US" sz="1800"/>
              <a:t>Determination of the locations of known and unknown materials</a:t>
            </a:r>
          </a:p>
          <a:p>
            <a:pPr lvl="1">
              <a:lnSpc>
                <a:spcPct val="90000"/>
              </a:lnSpc>
              <a:spcBef>
                <a:spcPct val="10000"/>
              </a:spcBef>
            </a:pPr>
            <a:r>
              <a:rPr lang="en-US" altLang="en-US" sz="1800"/>
              <a:t>Determination of material homogeneity</a:t>
            </a:r>
          </a:p>
          <a:p>
            <a:pPr lvl="1">
              <a:lnSpc>
                <a:spcPct val="90000"/>
              </a:lnSpc>
              <a:spcBef>
                <a:spcPct val="10000"/>
              </a:spcBef>
            </a:pPr>
            <a:endParaRPr lang="en-US" altLang="en-US" sz="1800"/>
          </a:p>
          <a:p>
            <a:pPr>
              <a:lnSpc>
                <a:spcPct val="90000"/>
              </a:lnSpc>
            </a:pPr>
            <a:r>
              <a:rPr lang="en-US" altLang="en-US" sz="2000"/>
              <a:t>Failure analysis</a:t>
            </a:r>
          </a:p>
          <a:p>
            <a:pPr lvl="1">
              <a:lnSpc>
                <a:spcPct val="90000"/>
              </a:lnSpc>
              <a:spcBef>
                <a:spcPct val="10000"/>
              </a:spcBef>
            </a:pPr>
            <a:r>
              <a:rPr lang="en-US" altLang="en-US" sz="1800"/>
              <a:t>Identification of contaminants</a:t>
            </a:r>
          </a:p>
          <a:p>
            <a:pPr lvl="1">
              <a:lnSpc>
                <a:spcPct val="90000"/>
              </a:lnSpc>
              <a:spcBef>
                <a:spcPct val="10000"/>
              </a:spcBef>
            </a:pPr>
            <a:r>
              <a:rPr lang="en-US" altLang="en-US" sz="1800"/>
              <a:t>Identification of corrosion products</a:t>
            </a:r>
          </a:p>
          <a:p>
            <a:pPr lvl="1">
              <a:lnSpc>
                <a:spcPct val="90000"/>
              </a:lnSpc>
              <a:spcBef>
                <a:spcPct val="10000"/>
              </a:spcBef>
            </a:pPr>
            <a:r>
              <a:rPr lang="en-US" altLang="en-US" sz="1800"/>
              <a:t>Identification of adhesive composition change</a:t>
            </a:r>
          </a:p>
          <a:p>
            <a:pPr lvl="1">
              <a:lnSpc>
                <a:spcPct val="90000"/>
              </a:lnSpc>
              <a:spcBef>
                <a:spcPct val="10000"/>
              </a:spcBef>
            </a:pPr>
            <a:endParaRPr lang="en-US" altLang="en-US" sz="1800"/>
          </a:p>
          <a:p>
            <a:pPr>
              <a:lnSpc>
                <a:spcPct val="90000"/>
              </a:lnSpc>
            </a:pPr>
            <a:r>
              <a:rPr lang="en-US" altLang="en-US" sz="2000"/>
              <a:t>Quality control screening</a:t>
            </a:r>
          </a:p>
          <a:p>
            <a:pPr lvl="1">
              <a:lnSpc>
                <a:spcPct val="90000"/>
              </a:lnSpc>
              <a:spcBef>
                <a:spcPct val="10000"/>
              </a:spcBef>
            </a:pPr>
            <a:r>
              <a:rPr lang="en-US" altLang="en-US" sz="1800"/>
              <a:t>Comparison of samples to known good and known bad samples</a:t>
            </a:r>
          </a:p>
          <a:p>
            <a:pPr lvl="1">
              <a:lnSpc>
                <a:spcPct val="90000"/>
              </a:lnSpc>
              <a:spcBef>
                <a:spcPct val="10000"/>
              </a:spcBef>
            </a:pPr>
            <a:r>
              <a:rPr lang="en-US" altLang="en-US" sz="1800"/>
              <a:t>Comparison of materials from different lots or vendors</a:t>
            </a:r>
          </a:p>
          <a:p>
            <a:pPr lvl="1">
              <a:lnSpc>
                <a:spcPct val="90000"/>
              </a:lnSpc>
              <a:spcBef>
                <a:spcPct val="10000"/>
              </a:spcBef>
            </a:pPr>
            <a:r>
              <a:rPr lang="en-US" altLang="en-US" sz="1800"/>
              <a:t>Evaluation of cleaning procedure effectiveness</a:t>
            </a:r>
          </a:p>
          <a:p>
            <a:pPr lvl="1">
              <a:lnSpc>
                <a:spcPct val="90000"/>
              </a:lnSpc>
              <a:spcBef>
                <a:spcPct val="10000"/>
              </a:spcBef>
            </a:pPr>
            <a:r>
              <a:rPr lang="en-US" altLang="en-US" sz="1800">
                <a:cs typeface="Times New Roman" panose="02020603050405020304" pitchFamily="18" charset="0"/>
              </a:rPr>
              <a:t>Identification of contaminants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a:extLst>
              <a:ext uri="{FF2B5EF4-FFF2-40B4-BE49-F238E27FC236}">
                <a16:creationId xmlns:a16="http://schemas.microsoft.com/office/drawing/2014/main" id="{61A423EA-47AA-41E3-9F63-52E4C9C17FB3}"/>
              </a:ext>
            </a:extLst>
          </p:cNvPr>
          <p:cNvSpPr>
            <a:spLocks noGrp="1" noChangeArrowheads="1"/>
          </p:cNvSpPr>
          <p:nvPr>
            <p:ph type="title" idx="4294967295"/>
          </p:nvPr>
        </p:nvSpPr>
        <p:spPr/>
        <p:txBody>
          <a:bodyPr/>
          <a:lstStyle/>
          <a:p>
            <a:r>
              <a:rPr lang="en-US" altLang="zh-CN">
                <a:ea typeface="SimSun" panose="02010600030101010101" pitchFamily="2" charset="-122"/>
              </a:rPr>
              <a:t>Ion-exchange Chromatography</a:t>
            </a:r>
          </a:p>
        </p:txBody>
      </p:sp>
      <p:sp>
        <p:nvSpPr>
          <p:cNvPr id="284674" name="Rectangle 3">
            <a:extLst>
              <a:ext uri="{FF2B5EF4-FFF2-40B4-BE49-F238E27FC236}">
                <a16:creationId xmlns:a16="http://schemas.microsoft.com/office/drawing/2014/main" id="{74FE5878-7F56-48C5-979C-7773ECE100CD}"/>
              </a:ext>
            </a:extLst>
          </p:cNvPr>
          <p:cNvSpPr>
            <a:spLocks noGrp="1" noChangeArrowheads="1"/>
          </p:cNvSpPr>
          <p:nvPr>
            <p:ph type="body" idx="4294967295"/>
          </p:nvPr>
        </p:nvSpPr>
        <p:spPr/>
        <p:txBody>
          <a:bodyPr/>
          <a:lstStyle/>
          <a:p>
            <a:pPr>
              <a:lnSpc>
                <a:spcPct val="90000"/>
              </a:lnSpc>
            </a:pPr>
            <a:r>
              <a:rPr lang="en-US" altLang="zh-CN">
                <a:ea typeface="SimSun" panose="02010600030101010101" pitchFamily="2" charset="-122"/>
              </a:rPr>
              <a:t>Ion exchange chromatography exploits ionic interactions and competition to realize analyte separation. </a:t>
            </a:r>
          </a:p>
          <a:p>
            <a:pPr>
              <a:lnSpc>
                <a:spcPct val="90000"/>
              </a:lnSpc>
            </a:pPr>
            <a:r>
              <a:rPr lang="en-US" altLang="zh-CN">
                <a:ea typeface="SimSun" panose="02010600030101010101" pitchFamily="2" charset="-122"/>
              </a:rPr>
              <a:t>It can be further classified into</a:t>
            </a:r>
          </a:p>
          <a:p>
            <a:pPr lvl="1">
              <a:lnSpc>
                <a:spcPct val="90000"/>
              </a:lnSpc>
            </a:pPr>
            <a:r>
              <a:rPr lang="en-US" altLang="zh-CN">
                <a:ea typeface="SimSun" panose="02010600030101010101" pitchFamily="2" charset="-122"/>
              </a:rPr>
              <a:t>cation exchange chromatography (CEC): separates positively charged ions; and</a:t>
            </a:r>
          </a:p>
          <a:p>
            <a:pPr lvl="1">
              <a:lnSpc>
                <a:spcPct val="90000"/>
              </a:lnSpc>
            </a:pPr>
            <a:r>
              <a:rPr lang="en-US" altLang="zh-CN">
                <a:ea typeface="SimSun" panose="02010600030101010101" pitchFamily="2" charset="-122"/>
              </a:rPr>
              <a:t>anion exchange chromatography (AEC): separates negatively charged ions.</a:t>
            </a:r>
          </a:p>
          <a:p>
            <a:pPr>
              <a:lnSpc>
                <a:spcPct val="90000"/>
              </a:lnSpc>
            </a:pPr>
            <a:r>
              <a:rPr lang="en-US" altLang="zh-CN">
                <a:ea typeface="SimSun" panose="02010600030101010101" pitchFamily="2" charset="-122"/>
              </a:rPr>
              <a:t>The output of an IC test is a graph of conductivity versus time.</a:t>
            </a:r>
          </a:p>
          <a:p>
            <a:pPr>
              <a:lnSpc>
                <a:spcPct val="90000"/>
              </a:lnSpc>
            </a:pPr>
            <a:r>
              <a:rPr lang="en-US" altLang="zh-CN">
                <a:ea typeface="SimSun" panose="02010600030101010101" pitchFamily="2" charset="-122"/>
              </a:rPr>
              <a:t>Calibration is with standards of known composition (elution time) and concentration (peak area).</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a:extLst>
              <a:ext uri="{FF2B5EF4-FFF2-40B4-BE49-F238E27FC236}">
                <a16:creationId xmlns:a16="http://schemas.microsoft.com/office/drawing/2014/main" id="{F2D46D79-28D7-4F18-B71B-39F812795B2A}"/>
              </a:ext>
            </a:extLst>
          </p:cNvPr>
          <p:cNvSpPr>
            <a:spLocks noGrp="1" noChangeArrowheads="1"/>
          </p:cNvSpPr>
          <p:nvPr>
            <p:ph type="title" idx="4294967295"/>
          </p:nvPr>
        </p:nvSpPr>
        <p:spPr>
          <a:xfrm>
            <a:off x="1746250" y="190500"/>
            <a:ext cx="8534400" cy="762000"/>
          </a:xfrm>
        </p:spPr>
        <p:txBody>
          <a:bodyPr/>
          <a:lstStyle/>
          <a:p>
            <a:r>
              <a:rPr lang="en-US" altLang="en-US"/>
              <a:t>Example of IC Results on a Mixture of Anions</a:t>
            </a:r>
          </a:p>
        </p:txBody>
      </p:sp>
      <p:grpSp>
        <p:nvGrpSpPr>
          <p:cNvPr id="286722" name="Group 3">
            <a:extLst>
              <a:ext uri="{FF2B5EF4-FFF2-40B4-BE49-F238E27FC236}">
                <a16:creationId xmlns:a16="http://schemas.microsoft.com/office/drawing/2014/main" id="{60BBA17D-6D5B-4AD5-97C2-50DBAE5B30AE}"/>
              </a:ext>
            </a:extLst>
          </p:cNvPr>
          <p:cNvGrpSpPr>
            <a:grpSpLocks/>
          </p:cNvGrpSpPr>
          <p:nvPr/>
        </p:nvGrpSpPr>
        <p:grpSpPr bwMode="auto">
          <a:xfrm>
            <a:off x="2019300" y="2305050"/>
            <a:ext cx="8345488" cy="2343150"/>
            <a:chOff x="288" y="636"/>
            <a:chExt cx="5257" cy="1476"/>
          </a:xfrm>
        </p:grpSpPr>
        <p:sp>
          <p:nvSpPr>
            <p:cNvPr id="286725" name="Rectangle 4">
              <a:extLst>
                <a:ext uri="{FF2B5EF4-FFF2-40B4-BE49-F238E27FC236}">
                  <a16:creationId xmlns:a16="http://schemas.microsoft.com/office/drawing/2014/main" id="{D7582CBD-4F13-456A-94E1-7E94E748A9E9}"/>
                </a:ext>
              </a:extLst>
            </p:cNvPr>
            <p:cNvSpPr>
              <a:spLocks noChangeArrowheads="1"/>
            </p:cNvSpPr>
            <p:nvPr/>
          </p:nvSpPr>
          <p:spPr bwMode="auto">
            <a:xfrm>
              <a:off x="389"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0.00</a:t>
              </a:r>
              <a:endParaRPr lang="en-US" altLang="zh-CN" sz="3200" b="1">
                <a:solidFill>
                  <a:schemeClr val="tx2"/>
                </a:solidFill>
                <a:ea typeface="SimSun" panose="02010600030101010101" pitchFamily="2" charset="-122"/>
              </a:endParaRPr>
            </a:p>
          </p:txBody>
        </p:sp>
        <p:sp>
          <p:nvSpPr>
            <p:cNvPr id="286726" name="Line 5">
              <a:extLst>
                <a:ext uri="{FF2B5EF4-FFF2-40B4-BE49-F238E27FC236}">
                  <a16:creationId xmlns:a16="http://schemas.microsoft.com/office/drawing/2014/main" id="{9F9A7A0F-F97C-4D48-9E53-2935BE69E5BE}"/>
                </a:ext>
              </a:extLst>
            </p:cNvPr>
            <p:cNvSpPr>
              <a:spLocks noChangeShapeType="1"/>
            </p:cNvSpPr>
            <p:nvPr/>
          </p:nvSpPr>
          <p:spPr bwMode="auto">
            <a:xfrm>
              <a:off x="456" y="1964"/>
              <a:ext cx="1"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7" name="Line 6">
              <a:extLst>
                <a:ext uri="{FF2B5EF4-FFF2-40B4-BE49-F238E27FC236}">
                  <a16:creationId xmlns:a16="http://schemas.microsoft.com/office/drawing/2014/main" id="{EEBF8672-592A-4EA0-9344-F7240F80BB48}"/>
                </a:ext>
              </a:extLst>
            </p:cNvPr>
            <p:cNvSpPr>
              <a:spLocks noChangeShapeType="1"/>
            </p:cNvSpPr>
            <p:nvPr/>
          </p:nvSpPr>
          <p:spPr bwMode="auto">
            <a:xfrm>
              <a:off x="517"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8" name="Line 7">
              <a:extLst>
                <a:ext uri="{FF2B5EF4-FFF2-40B4-BE49-F238E27FC236}">
                  <a16:creationId xmlns:a16="http://schemas.microsoft.com/office/drawing/2014/main" id="{DD4DCBFA-1289-49C2-AFEF-0C2E2DD5997C}"/>
                </a:ext>
              </a:extLst>
            </p:cNvPr>
            <p:cNvSpPr>
              <a:spLocks noChangeShapeType="1"/>
            </p:cNvSpPr>
            <p:nvPr/>
          </p:nvSpPr>
          <p:spPr bwMode="auto">
            <a:xfrm>
              <a:off x="578"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9" name="Line 8">
              <a:extLst>
                <a:ext uri="{FF2B5EF4-FFF2-40B4-BE49-F238E27FC236}">
                  <a16:creationId xmlns:a16="http://schemas.microsoft.com/office/drawing/2014/main" id="{1433BF8F-28BC-4356-903D-8C4DFD319C8F}"/>
                </a:ext>
              </a:extLst>
            </p:cNvPr>
            <p:cNvSpPr>
              <a:spLocks noChangeShapeType="1"/>
            </p:cNvSpPr>
            <p:nvPr/>
          </p:nvSpPr>
          <p:spPr bwMode="auto">
            <a:xfrm>
              <a:off x="639"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0" name="Line 9">
              <a:extLst>
                <a:ext uri="{FF2B5EF4-FFF2-40B4-BE49-F238E27FC236}">
                  <a16:creationId xmlns:a16="http://schemas.microsoft.com/office/drawing/2014/main" id="{910FA3A6-0E77-441A-8391-EAF876CBC144}"/>
                </a:ext>
              </a:extLst>
            </p:cNvPr>
            <p:cNvSpPr>
              <a:spLocks noChangeShapeType="1"/>
            </p:cNvSpPr>
            <p:nvPr/>
          </p:nvSpPr>
          <p:spPr bwMode="auto">
            <a:xfrm>
              <a:off x="700"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1" name="Rectangle 10">
              <a:extLst>
                <a:ext uri="{FF2B5EF4-FFF2-40B4-BE49-F238E27FC236}">
                  <a16:creationId xmlns:a16="http://schemas.microsoft.com/office/drawing/2014/main" id="{C654ADF7-8FA2-43C6-B8B1-1D6957B09DF0}"/>
                </a:ext>
              </a:extLst>
            </p:cNvPr>
            <p:cNvSpPr>
              <a:spLocks noChangeArrowheads="1"/>
            </p:cNvSpPr>
            <p:nvPr/>
          </p:nvSpPr>
          <p:spPr bwMode="auto">
            <a:xfrm>
              <a:off x="694"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0.50</a:t>
              </a:r>
              <a:endParaRPr lang="en-US" altLang="zh-CN" sz="3200" b="1">
                <a:solidFill>
                  <a:schemeClr val="tx2"/>
                </a:solidFill>
                <a:ea typeface="SimSun" panose="02010600030101010101" pitchFamily="2" charset="-122"/>
              </a:endParaRPr>
            </a:p>
          </p:txBody>
        </p:sp>
        <p:sp>
          <p:nvSpPr>
            <p:cNvPr id="286732" name="Line 11">
              <a:extLst>
                <a:ext uri="{FF2B5EF4-FFF2-40B4-BE49-F238E27FC236}">
                  <a16:creationId xmlns:a16="http://schemas.microsoft.com/office/drawing/2014/main" id="{666144F1-BDE1-4A46-82F0-0DD0ACE5432A}"/>
                </a:ext>
              </a:extLst>
            </p:cNvPr>
            <p:cNvSpPr>
              <a:spLocks noChangeShapeType="1"/>
            </p:cNvSpPr>
            <p:nvPr/>
          </p:nvSpPr>
          <p:spPr bwMode="auto">
            <a:xfrm>
              <a:off x="761"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3" name="Line 12">
              <a:extLst>
                <a:ext uri="{FF2B5EF4-FFF2-40B4-BE49-F238E27FC236}">
                  <a16:creationId xmlns:a16="http://schemas.microsoft.com/office/drawing/2014/main" id="{5C7AE256-0F59-4089-A1C9-B7CA82AB3AF2}"/>
                </a:ext>
              </a:extLst>
            </p:cNvPr>
            <p:cNvSpPr>
              <a:spLocks noChangeShapeType="1"/>
            </p:cNvSpPr>
            <p:nvPr/>
          </p:nvSpPr>
          <p:spPr bwMode="auto">
            <a:xfrm>
              <a:off x="822"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4" name="Line 13">
              <a:extLst>
                <a:ext uri="{FF2B5EF4-FFF2-40B4-BE49-F238E27FC236}">
                  <a16:creationId xmlns:a16="http://schemas.microsoft.com/office/drawing/2014/main" id="{6B98F098-D37D-4EF1-ABF6-B3ACAB9C00D6}"/>
                </a:ext>
              </a:extLst>
            </p:cNvPr>
            <p:cNvSpPr>
              <a:spLocks noChangeShapeType="1"/>
            </p:cNvSpPr>
            <p:nvPr/>
          </p:nvSpPr>
          <p:spPr bwMode="auto">
            <a:xfrm>
              <a:off x="883"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5" name="Line 14">
              <a:extLst>
                <a:ext uri="{FF2B5EF4-FFF2-40B4-BE49-F238E27FC236}">
                  <a16:creationId xmlns:a16="http://schemas.microsoft.com/office/drawing/2014/main" id="{AB085B25-4533-4DFA-AADE-E3B8D3F52FBE}"/>
                </a:ext>
              </a:extLst>
            </p:cNvPr>
            <p:cNvSpPr>
              <a:spLocks noChangeShapeType="1"/>
            </p:cNvSpPr>
            <p:nvPr/>
          </p:nvSpPr>
          <p:spPr bwMode="auto">
            <a:xfrm>
              <a:off x="944"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6" name="Line 15">
              <a:extLst>
                <a:ext uri="{FF2B5EF4-FFF2-40B4-BE49-F238E27FC236}">
                  <a16:creationId xmlns:a16="http://schemas.microsoft.com/office/drawing/2014/main" id="{739FA656-CB07-45EE-BAB5-912F4C09CFAF}"/>
                </a:ext>
              </a:extLst>
            </p:cNvPr>
            <p:cNvSpPr>
              <a:spLocks noChangeShapeType="1"/>
            </p:cNvSpPr>
            <p:nvPr/>
          </p:nvSpPr>
          <p:spPr bwMode="auto">
            <a:xfrm>
              <a:off x="1005"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7" name="Rectangle 16">
              <a:extLst>
                <a:ext uri="{FF2B5EF4-FFF2-40B4-BE49-F238E27FC236}">
                  <a16:creationId xmlns:a16="http://schemas.microsoft.com/office/drawing/2014/main" id="{98842343-D00E-4CFA-B8DF-B6527990B69A}"/>
                </a:ext>
              </a:extLst>
            </p:cNvPr>
            <p:cNvSpPr>
              <a:spLocks noChangeArrowheads="1"/>
            </p:cNvSpPr>
            <p:nvPr/>
          </p:nvSpPr>
          <p:spPr bwMode="auto">
            <a:xfrm>
              <a:off x="997"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1.00</a:t>
              </a:r>
              <a:endParaRPr lang="en-US" altLang="zh-CN" sz="3200" b="1">
                <a:solidFill>
                  <a:schemeClr val="tx2"/>
                </a:solidFill>
                <a:ea typeface="SimSun" panose="02010600030101010101" pitchFamily="2" charset="-122"/>
              </a:endParaRPr>
            </a:p>
          </p:txBody>
        </p:sp>
        <p:sp>
          <p:nvSpPr>
            <p:cNvPr id="286738" name="Line 17">
              <a:extLst>
                <a:ext uri="{FF2B5EF4-FFF2-40B4-BE49-F238E27FC236}">
                  <a16:creationId xmlns:a16="http://schemas.microsoft.com/office/drawing/2014/main" id="{EE2FA34D-178C-4571-ABE4-5D56B388FAEA}"/>
                </a:ext>
              </a:extLst>
            </p:cNvPr>
            <p:cNvSpPr>
              <a:spLocks noChangeShapeType="1"/>
            </p:cNvSpPr>
            <p:nvPr/>
          </p:nvSpPr>
          <p:spPr bwMode="auto">
            <a:xfrm>
              <a:off x="1066"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9" name="Line 18">
              <a:extLst>
                <a:ext uri="{FF2B5EF4-FFF2-40B4-BE49-F238E27FC236}">
                  <a16:creationId xmlns:a16="http://schemas.microsoft.com/office/drawing/2014/main" id="{DCC80C9D-D83F-4AA3-97A7-B16B4391D310}"/>
                </a:ext>
              </a:extLst>
            </p:cNvPr>
            <p:cNvSpPr>
              <a:spLocks noChangeShapeType="1"/>
            </p:cNvSpPr>
            <p:nvPr/>
          </p:nvSpPr>
          <p:spPr bwMode="auto">
            <a:xfrm>
              <a:off x="1126"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0" name="Line 19">
              <a:extLst>
                <a:ext uri="{FF2B5EF4-FFF2-40B4-BE49-F238E27FC236}">
                  <a16:creationId xmlns:a16="http://schemas.microsoft.com/office/drawing/2014/main" id="{B1B6EE96-7196-4171-AAF2-557E9E774444}"/>
                </a:ext>
              </a:extLst>
            </p:cNvPr>
            <p:cNvSpPr>
              <a:spLocks noChangeShapeType="1"/>
            </p:cNvSpPr>
            <p:nvPr/>
          </p:nvSpPr>
          <p:spPr bwMode="auto">
            <a:xfrm>
              <a:off x="1187"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1" name="Line 20">
              <a:extLst>
                <a:ext uri="{FF2B5EF4-FFF2-40B4-BE49-F238E27FC236}">
                  <a16:creationId xmlns:a16="http://schemas.microsoft.com/office/drawing/2014/main" id="{EF0ABA4F-DA2C-48FE-A10E-CD63F71E96D0}"/>
                </a:ext>
              </a:extLst>
            </p:cNvPr>
            <p:cNvSpPr>
              <a:spLocks noChangeShapeType="1"/>
            </p:cNvSpPr>
            <p:nvPr/>
          </p:nvSpPr>
          <p:spPr bwMode="auto">
            <a:xfrm>
              <a:off x="1248"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2" name="Line 21">
              <a:extLst>
                <a:ext uri="{FF2B5EF4-FFF2-40B4-BE49-F238E27FC236}">
                  <a16:creationId xmlns:a16="http://schemas.microsoft.com/office/drawing/2014/main" id="{062099E6-6464-4D68-8182-26EBEB979AF2}"/>
                </a:ext>
              </a:extLst>
            </p:cNvPr>
            <p:cNvSpPr>
              <a:spLocks noChangeShapeType="1"/>
            </p:cNvSpPr>
            <p:nvPr/>
          </p:nvSpPr>
          <p:spPr bwMode="auto">
            <a:xfrm>
              <a:off x="1309"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3" name="Rectangle 22">
              <a:extLst>
                <a:ext uri="{FF2B5EF4-FFF2-40B4-BE49-F238E27FC236}">
                  <a16:creationId xmlns:a16="http://schemas.microsoft.com/office/drawing/2014/main" id="{F561C4D4-50B4-43BE-9A83-45370242245E}"/>
                </a:ext>
              </a:extLst>
            </p:cNvPr>
            <p:cNvSpPr>
              <a:spLocks noChangeArrowheads="1"/>
            </p:cNvSpPr>
            <p:nvPr/>
          </p:nvSpPr>
          <p:spPr bwMode="auto">
            <a:xfrm>
              <a:off x="1303"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1.50</a:t>
              </a:r>
              <a:endParaRPr lang="en-US" altLang="zh-CN" sz="3200" b="1">
                <a:solidFill>
                  <a:schemeClr val="tx2"/>
                </a:solidFill>
                <a:ea typeface="SimSun" panose="02010600030101010101" pitchFamily="2" charset="-122"/>
              </a:endParaRPr>
            </a:p>
          </p:txBody>
        </p:sp>
        <p:sp>
          <p:nvSpPr>
            <p:cNvPr id="286744" name="Line 23">
              <a:extLst>
                <a:ext uri="{FF2B5EF4-FFF2-40B4-BE49-F238E27FC236}">
                  <a16:creationId xmlns:a16="http://schemas.microsoft.com/office/drawing/2014/main" id="{B173F38C-F900-4DE0-9655-08960939AF60}"/>
                </a:ext>
              </a:extLst>
            </p:cNvPr>
            <p:cNvSpPr>
              <a:spLocks noChangeShapeType="1"/>
            </p:cNvSpPr>
            <p:nvPr/>
          </p:nvSpPr>
          <p:spPr bwMode="auto">
            <a:xfrm>
              <a:off x="1371"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5" name="Line 24">
              <a:extLst>
                <a:ext uri="{FF2B5EF4-FFF2-40B4-BE49-F238E27FC236}">
                  <a16:creationId xmlns:a16="http://schemas.microsoft.com/office/drawing/2014/main" id="{A5D1182C-A371-4DEC-A20E-2519EC3B9011}"/>
                </a:ext>
              </a:extLst>
            </p:cNvPr>
            <p:cNvSpPr>
              <a:spLocks noChangeShapeType="1"/>
            </p:cNvSpPr>
            <p:nvPr/>
          </p:nvSpPr>
          <p:spPr bwMode="auto">
            <a:xfrm>
              <a:off x="1431"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6" name="Line 25">
              <a:extLst>
                <a:ext uri="{FF2B5EF4-FFF2-40B4-BE49-F238E27FC236}">
                  <a16:creationId xmlns:a16="http://schemas.microsoft.com/office/drawing/2014/main" id="{B616421A-2FE3-4614-9BC3-BF4DBF2FC587}"/>
                </a:ext>
              </a:extLst>
            </p:cNvPr>
            <p:cNvSpPr>
              <a:spLocks noChangeShapeType="1"/>
            </p:cNvSpPr>
            <p:nvPr/>
          </p:nvSpPr>
          <p:spPr bwMode="auto">
            <a:xfrm>
              <a:off x="1492"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7" name="Line 26">
              <a:extLst>
                <a:ext uri="{FF2B5EF4-FFF2-40B4-BE49-F238E27FC236}">
                  <a16:creationId xmlns:a16="http://schemas.microsoft.com/office/drawing/2014/main" id="{C94E8F65-E286-454D-BFC8-01046E56A9F4}"/>
                </a:ext>
              </a:extLst>
            </p:cNvPr>
            <p:cNvSpPr>
              <a:spLocks noChangeShapeType="1"/>
            </p:cNvSpPr>
            <p:nvPr/>
          </p:nvSpPr>
          <p:spPr bwMode="auto">
            <a:xfrm>
              <a:off x="1553"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8" name="Line 27">
              <a:extLst>
                <a:ext uri="{FF2B5EF4-FFF2-40B4-BE49-F238E27FC236}">
                  <a16:creationId xmlns:a16="http://schemas.microsoft.com/office/drawing/2014/main" id="{BE26EBB2-F6DD-4185-BE3F-8AB3F63AE07B}"/>
                </a:ext>
              </a:extLst>
            </p:cNvPr>
            <p:cNvSpPr>
              <a:spLocks noChangeShapeType="1"/>
            </p:cNvSpPr>
            <p:nvPr/>
          </p:nvSpPr>
          <p:spPr bwMode="auto">
            <a:xfrm>
              <a:off x="1614"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49" name="Rectangle 28">
              <a:extLst>
                <a:ext uri="{FF2B5EF4-FFF2-40B4-BE49-F238E27FC236}">
                  <a16:creationId xmlns:a16="http://schemas.microsoft.com/office/drawing/2014/main" id="{2A25B2D1-3FE2-4ABD-BA86-0CEEFBFC7A77}"/>
                </a:ext>
              </a:extLst>
            </p:cNvPr>
            <p:cNvSpPr>
              <a:spLocks noChangeArrowheads="1"/>
            </p:cNvSpPr>
            <p:nvPr/>
          </p:nvSpPr>
          <p:spPr bwMode="auto">
            <a:xfrm>
              <a:off x="1606"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2.00</a:t>
              </a:r>
              <a:endParaRPr lang="en-US" altLang="zh-CN" sz="3200" b="1">
                <a:solidFill>
                  <a:schemeClr val="tx2"/>
                </a:solidFill>
                <a:ea typeface="SimSun" panose="02010600030101010101" pitchFamily="2" charset="-122"/>
              </a:endParaRPr>
            </a:p>
          </p:txBody>
        </p:sp>
        <p:sp>
          <p:nvSpPr>
            <p:cNvPr id="286750" name="Line 29">
              <a:extLst>
                <a:ext uri="{FF2B5EF4-FFF2-40B4-BE49-F238E27FC236}">
                  <a16:creationId xmlns:a16="http://schemas.microsoft.com/office/drawing/2014/main" id="{6D56D1B2-4071-4A37-84AA-D247CC691D24}"/>
                </a:ext>
              </a:extLst>
            </p:cNvPr>
            <p:cNvSpPr>
              <a:spLocks noChangeShapeType="1"/>
            </p:cNvSpPr>
            <p:nvPr/>
          </p:nvSpPr>
          <p:spPr bwMode="auto">
            <a:xfrm>
              <a:off x="1675" y="1964"/>
              <a:ext cx="1"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1" name="Line 30">
              <a:extLst>
                <a:ext uri="{FF2B5EF4-FFF2-40B4-BE49-F238E27FC236}">
                  <a16:creationId xmlns:a16="http://schemas.microsoft.com/office/drawing/2014/main" id="{168320F1-2B76-451A-80D9-C66F3EBCFBCA}"/>
                </a:ext>
              </a:extLst>
            </p:cNvPr>
            <p:cNvSpPr>
              <a:spLocks noChangeShapeType="1"/>
            </p:cNvSpPr>
            <p:nvPr/>
          </p:nvSpPr>
          <p:spPr bwMode="auto">
            <a:xfrm>
              <a:off x="1736"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2" name="Line 31">
              <a:extLst>
                <a:ext uri="{FF2B5EF4-FFF2-40B4-BE49-F238E27FC236}">
                  <a16:creationId xmlns:a16="http://schemas.microsoft.com/office/drawing/2014/main" id="{F4A4DD35-D424-4A37-B25E-1D2510B18317}"/>
                </a:ext>
              </a:extLst>
            </p:cNvPr>
            <p:cNvSpPr>
              <a:spLocks noChangeShapeType="1"/>
            </p:cNvSpPr>
            <p:nvPr/>
          </p:nvSpPr>
          <p:spPr bwMode="auto">
            <a:xfrm>
              <a:off x="1797"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3" name="Line 32">
              <a:extLst>
                <a:ext uri="{FF2B5EF4-FFF2-40B4-BE49-F238E27FC236}">
                  <a16:creationId xmlns:a16="http://schemas.microsoft.com/office/drawing/2014/main" id="{359881C3-5520-4388-AD86-C83C4A6A3549}"/>
                </a:ext>
              </a:extLst>
            </p:cNvPr>
            <p:cNvSpPr>
              <a:spLocks noChangeShapeType="1"/>
            </p:cNvSpPr>
            <p:nvPr/>
          </p:nvSpPr>
          <p:spPr bwMode="auto">
            <a:xfrm>
              <a:off x="1858"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4" name="Line 33">
              <a:extLst>
                <a:ext uri="{FF2B5EF4-FFF2-40B4-BE49-F238E27FC236}">
                  <a16:creationId xmlns:a16="http://schemas.microsoft.com/office/drawing/2014/main" id="{4724C987-8079-44DF-B5C2-D896D71A62C2}"/>
                </a:ext>
              </a:extLst>
            </p:cNvPr>
            <p:cNvSpPr>
              <a:spLocks noChangeShapeType="1"/>
            </p:cNvSpPr>
            <p:nvPr/>
          </p:nvSpPr>
          <p:spPr bwMode="auto">
            <a:xfrm>
              <a:off x="1919"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5" name="Rectangle 34">
              <a:extLst>
                <a:ext uri="{FF2B5EF4-FFF2-40B4-BE49-F238E27FC236}">
                  <a16:creationId xmlns:a16="http://schemas.microsoft.com/office/drawing/2014/main" id="{262441A1-C7C9-456B-8CD5-533DE5EEF46E}"/>
                </a:ext>
              </a:extLst>
            </p:cNvPr>
            <p:cNvSpPr>
              <a:spLocks noChangeArrowheads="1"/>
            </p:cNvSpPr>
            <p:nvPr/>
          </p:nvSpPr>
          <p:spPr bwMode="auto">
            <a:xfrm>
              <a:off x="1911"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2.50</a:t>
              </a:r>
              <a:endParaRPr lang="en-US" altLang="zh-CN" sz="3200" b="1">
                <a:solidFill>
                  <a:schemeClr val="tx2"/>
                </a:solidFill>
                <a:ea typeface="SimSun" panose="02010600030101010101" pitchFamily="2" charset="-122"/>
              </a:endParaRPr>
            </a:p>
          </p:txBody>
        </p:sp>
        <p:sp>
          <p:nvSpPr>
            <p:cNvPr id="286756" name="Line 35">
              <a:extLst>
                <a:ext uri="{FF2B5EF4-FFF2-40B4-BE49-F238E27FC236}">
                  <a16:creationId xmlns:a16="http://schemas.microsoft.com/office/drawing/2014/main" id="{F646A916-0E47-403A-89C8-4A14AA4347B4}"/>
                </a:ext>
              </a:extLst>
            </p:cNvPr>
            <p:cNvSpPr>
              <a:spLocks noChangeShapeType="1"/>
            </p:cNvSpPr>
            <p:nvPr/>
          </p:nvSpPr>
          <p:spPr bwMode="auto">
            <a:xfrm>
              <a:off x="1980"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7" name="Line 36">
              <a:extLst>
                <a:ext uri="{FF2B5EF4-FFF2-40B4-BE49-F238E27FC236}">
                  <a16:creationId xmlns:a16="http://schemas.microsoft.com/office/drawing/2014/main" id="{3B91924D-49D2-4C46-9CFF-D26E010FCC09}"/>
                </a:ext>
              </a:extLst>
            </p:cNvPr>
            <p:cNvSpPr>
              <a:spLocks noChangeShapeType="1"/>
            </p:cNvSpPr>
            <p:nvPr/>
          </p:nvSpPr>
          <p:spPr bwMode="auto">
            <a:xfrm>
              <a:off x="2041"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8" name="Line 37">
              <a:extLst>
                <a:ext uri="{FF2B5EF4-FFF2-40B4-BE49-F238E27FC236}">
                  <a16:creationId xmlns:a16="http://schemas.microsoft.com/office/drawing/2014/main" id="{942CDD0F-FD3D-451B-B948-03C8830729C2}"/>
                </a:ext>
              </a:extLst>
            </p:cNvPr>
            <p:cNvSpPr>
              <a:spLocks noChangeShapeType="1"/>
            </p:cNvSpPr>
            <p:nvPr/>
          </p:nvSpPr>
          <p:spPr bwMode="auto">
            <a:xfrm>
              <a:off x="2102"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9" name="Line 38">
              <a:extLst>
                <a:ext uri="{FF2B5EF4-FFF2-40B4-BE49-F238E27FC236}">
                  <a16:creationId xmlns:a16="http://schemas.microsoft.com/office/drawing/2014/main" id="{8C4583D2-886B-4FEF-82FB-CFE2D54FDEF1}"/>
                </a:ext>
              </a:extLst>
            </p:cNvPr>
            <p:cNvSpPr>
              <a:spLocks noChangeShapeType="1"/>
            </p:cNvSpPr>
            <p:nvPr/>
          </p:nvSpPr>
          <p:spPr bwMode="auto">
            <a:xfrm>
              <a:off x="2163"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0" name="Line 39">
              <a:extLst>
                <a:ext uri="{FF2B5EF4-FFF2-40B4-BE49-F238E27FC236}">
                  <a16:creationId xmlns:a16="http://schemas.microsoft.com/office/drawing/2014/main" id="{10635D3D-C5F7-4CB7-B0D7-11ADC4ABCEE1}"/>
                </a:ext>
              </a:extLst>
            </p:cNvPr>
            <p:cNvSpPr>
              <a:spLocks noChangeShapeType="1"/>
            </p:cNvSpPr>
            <p:nvPr/>
          </p:nvSpPr>
          <p:spPr bwMode="auto">
            <a:xfrm>
              <a:off x="2224"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1" name="Rectangle 40">
              <a:extLst>
                <a:ext uri="{FF2B5EF4-FFF2-40B4-BE49-F238E27FC236}">
                  <a16:creationId xmlns:a16="http://schemas.microsoft.com/office/drawing/2014/main" id="{13CC6A1F-396E-4DC9-844F-8DB0569705FE}"/>
                </a:ext>
              </a:extLst>
            </p:cNvPr>
            <p:cNvSpPr>
              <a:spLocks noChangeArrowheads="1"/>
            </p:cNvSpPr>
            <p:nvPr/>
          </p:nvSpPr>
          <p:spPr bwMode="auto">
            <a:xfrm>
              <a:off x="2217"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3.00</a:t>
              </a:r>
              <a:endParaRPr lang="en-US" altLang="zh-CN" sz="3200" b="1">
                <a:solidFill>
                  <a:schemeClr val="tx2"/>
                </a:solidFill>
                <a:ea typeface="SimSun" panose="02010600030101010101" pitchFamily="2" charset="-122"/>
              </a:endParaRPr>
            </a:p>
          </p:txBody>
        </p:sp>
        <p:sp>
          <p:nvSpPr>
            <p:cNvPr id="286762" name="Line 41">
              <a:extLst>
                <a:ext uri="{FF2B5EF4-FFF2-40B4-BE49-F238E27FC236}">
                  <a16:creationId xmlns:a16="http://schemas.microsoft.com/office/drawing/2014/main" id="{74525A40-9F8F-4126-B740-4E3A6404311F}"/>
                </a:ext>
              </a:extLst>
            </p:cNvPr>
            <p:cNvSpPr>
              <a:spLocks noChangeShapeType="1"/>
            </p:cNvSpPr>
            <p:nvPr/>
          </p:nvSpPr>
          <p:spPr bwMode="auto">
            <a:xfrm>
              <a:off x="2285"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3" name="Line 42">
              <a:extLst>
                <a:ext uri="{FF2B5EF4-FFF2-40B4-BE49-F238E27FC236}">
                  <a16:creationId xmlns:a16="http://schemas.microsoft.com/office/drawing/2014/main" id="{D89E8501-A5B0-42D6-ACBB-8396A68A5A9F}"/>
                </a:ext>
              </a:extLst>
            </p:cNvPr>
            <p:cNvSpPr>
              <a:spLocks noChangeShapeType="1"/>
            </p:cNvSpPr>
            <p:nvPr/>
          </p:nvSpPr>
          <p:spPr bwMode="auto">
            <a:xfrm>
              <a:off x="2346"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4" name="Line 43">
              <a:extLst>
                <a:ext uri="{FF2B5EF4-FFF2-40B4-BE49-F238E27FC236}">
                  <a16:creationId xmlns:a16="http://schemas.microsoft.com/office/drawing/2014/main" id="{B1FF5644-19F5-4082-ADDC-5801AFB1AC6D}"/>
                </a:ext>
              </a:extLst>
            </p:cNvPr>
            <p:cNvSpPr>
              <a:spLocks noChangeShapeType="1"/>
            </p:cNvSpPr>
            <p:nvPr/>
          </p:nvSpPr>
          <p:spPr bwMode="auto">
            <a:xfrm>
              <a:off x="2406"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5" name="Line 44">
              <a:extLst>
                <a:ext uri="{FF2B5EF4-FFF2-40B4-BE49-F238E27FC236}">
                  <a16:creationId xmlns:a16="http://schemas.microsoft.com/office/drawing/2014/main" id="{70827532-CEEA-48D5-A68A-0A008AB28680}"/>
                </a:ext>
              </a:extLst>
            </p:cNvPr>
            <p:cNvSpPr>
              <a:spLocks noChangeShapeType="1"/>
            </p:cNvSpPr>
            <p:nvPr/>
          </p:nvSpPr>
          <p:spPr bwMode="auto">
            <a:xfrm>
              <a:off x="2468"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6" name="Line 45">
              <a:extLst>
                <a:ext uri="{FF2B5EF4-FFF2-40B4-BE49-F238E27FC236}">
                  <a16:creationId xmlns:a16="http://schemas.microsoft.com/office/drawing/2014/main" id="{B1327A77-8248-4009-9394-FF5F56444C79}"/>
                </a:ext>
              </a:extLst>
            </p:cNvPr>
            <p:cNvSpPr>
              <a:spLocks noChangeShapeType="1"/>
            </p:cNvSpPr>
            <p:nvPr/>
          </p:nvSpPr>
          <p:spPr bwMode="auto">
            <a:xfrm>
              <a:off x="2529"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7" name="Rectangle 46">
              <a:extLst>
                <a:ext uri="{FF2B5EF4-FFF2-40B4-BE49-F238E27FC236}">
                  <a16:creationId xmlns:a16="http://schemas.microsoft.com/office/drawing/2014/main" id="{C097DDF5-390D-4594-8925-AD5A064D9924}"/>
                </a:ext>
              </a:extLst>
            </p:cNvPr>
            <p:cNvSpPr>
              <a:spLocks noChangeArrowheads="1"/>
            </p:cNvSpPr>
            <p:nvPr/>
          </p:nvSpPr>
          <p:spPr bwMode="auto">
            <a:xfrm>
              <a:off x="2520"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3.50</a:t>
              </a:r>
              <a:endParaRPr lang="en-US" altLang="zh-CN" sz="3200" b="1">
                <a:solidFill>
                  <a:schemeClr val="tx2"/>
                </a:solidFill>
                <a:ea typeface="SimSun" panose="02010600030101010101" pitchFamily="2" charset="-122"/>
              </a:endParaRPr>
            </a:p>
          </p:txBody>
        </p:sp>
        <p:sp>
          <p:nvSpPr>
            <p:cNvPr id="286768" name="Line 47">
              <a:extLst>
                <a:ext uri="{FF2B5EF4-FFF2-40B4-BE49-F238E27FC236}">
                  <a16:creationId xmlns:a16="http://schemas.microsoft.com/office/drawing/2014/main" id="{66224C8B-3E49-4AA4-A52E-0F42CEA650EF}"/>
                </a:ext>
              </a:extLst>
            </p:cNvPr>
            <p:cNvSpPr>
              <a:spLocks noChangeShapeType="1"/>
            </p:cNvSpPr>
            <p:nvPr/>
          </p:nvSpPr>
          <p:spPr bwMode="auto">
            <a:xfrm>
              <a:off x="2590"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9" name="Line 48">
              <a:extLst>
                <a:ext uri="{FF2B5EF4-FFF2-40B4-BE49-F238E27FC236}">
                  <a16:creationId xmlns:a16="http://schemas.microsoft.com/office/drawing/2014/main" id="{624FCF7A-7F7B-4C38-B2A0-F433164D8C6F}"/>
                </a:ext>
              </a:extLst>
            </p:cNvPr>
            <p:cNvSpPr>
              <a:spLocks noChangeShapeType="1"/>
            </p:cNvSpPr>
            <p:nvPr/>
          </p:nvSpPr>
          <p:spPr bwMode="auto">
            <a:xfrm>
              <a:off x="2651"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0" name="Line 49">
              <a:extLst>
                <a:ext uri="{FF2B5EF4-FFF2-40B4-BE49-F238E27FC236}">
                  <a16:creationId xmlns:a16="http://schemas.microsoft.com/office/drawing/2014/main" id="{0C8E64E8-2E12-4C0B-A6E4-D2A196BD3718}"/>
                </a:ext>
              </a:extLst>
            </p:cNvPr>
            <p:cNvSpPr>
              <a:spLocks noChangeShapeType="1"/>
            </p:cNvSpPr>
            <p:nvPr/>
          </p:nvSpPr>
          <p:spPr bwMode="auto">
            <a:xfrm>
              <a:off x="2711"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1" name="Line 50">
              <a:extLst>
                <a:ext uri="{FF2B5EF4-FFF2-40B4-BE49-F238E27FC236}">
                  <a16:creationId xmlns:a16="http://schemas.microsoft.com/office/drawing/2014/main" id="{39E22932-DDC3-4FBE-A689-B0435CF49985}"/>
                </a:ext>
              </a:extLst>
            </p:cNvPr>
            <p:cNvSpPr>
              <a:spLocks noChangeShapeType="1"/>
            </p:cNvSpPr>
            <p:nvPr/>
          </p:nvSpPr>
          <p:spPr bwMode="auto">
            <a:xfrm>
              <a:off x="2772"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2" name="Line 51">
              <a:extLst>
                <a:ext uri="{FF2B5EF4-FFF2-40B4-BE49-F238E27FC236}">
                  <a16:creationId xmlns:a16="http://schemas.microsoft.com/office/drawing/2014/main" id="{FFE30D34-081E-4E64-8350-60DA3870D85B}"/>
                </a:ext>
              </a:extLst>
            </p:cNvPr>
            <p:cNvSpPr>
              <a:spLocks noChangeShapeType="1"/>
            </p:cNvSpPr>
            <p:nvPr/>
          </p:nvSpPr>
          <p:spPr bwMode="auto">
            <a:xfrm>
              <a:off x="2833"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3" name="Rectangle 52">
              <a:extLst>
                <a:ext uri="{FF2B5EF4-FFF2-40B4-BE49-F238E27FC236}">
                  <a16:creationId xmlns:a16="http://schemas.microsoft.com/office/drawing/2014/main" id="{2D3E81BB-F475-4ADF-8F4F-B99C7375F651}"/>
                </a:ext>
              </a:extLst>
            </p:cNvPr>
            <p:cNvSpPr>
              <a:spLocks noChangeArrowheads="1"/>
            </p:cNvSpPr>
            <p:nvPr/>
          </p:nvSpPr>
          <p:spPr bwMode="auto">
            <a:xfrm>
              <a:off x="2825"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4.00</a:t>
              </a:r>
              <a:endParaRPr lang="en-US" altLang="zh-CN" sz="3200" b="1">
                <a:solidFill>
                  <a:schemeClr val="tx2"/>
                </a:solidFill>
                <a:ea typeface="SimSun" panose="02010600030101010101" pitchFamily="2" charset="-122"/>
              </a:endParaRPr>
            </a:p>
          </p:txBody>
        </p:sp>
        <p:sp>
          <p:nvSpPr>
            <p:cNvPr id="286774" name="Line 53">
              <a:extLst>
                <a:ext uri="{FF2B5EF4-FFF2-40B4-BE49-F238E27FC236}">
                  <a16:creationId xmlns:a16="http://schemas.microsoft.com/office/drawing/2014/main" id="{70AA1966-1BAD-4153-A995-A320B8937BCA}"/>
                </a:ext>
              </a:extLst>
            </p:cNvPr>
            <p:cNvSpPr>
              <a:spLocks noChangeShapeType="1"/>
            </p:cNvSpPr>
            <p:nvPr/>
          </p:nvSpPr>
          <p:spPr bwMode="auto">
            <a:xfrm>
              <a:off x="2894" y="1964"/>
              <a:ext cx="1"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5" name="Line 54">
              <a:extLst>
                <a:ext uri="{FF2B5EF4-FFF2-40B4-BE49-F238E27FC236}">
                  <a16:creationId xmlns:a16="http://schemas.microsoft.com/office/drawing/2014/main" id="{461896F9-32FB-4942-986A-DFADF835FC3E}"/>
                </a:ext>
              </a:extLst>
            </p:cNvPr>
            <p:cNvSpPr>
              <a:spLocks noChangeShapeType="1"/>
            </p:cNvSpPr>
            <p:nvPr/>
          </p:nvSpPr>
          <p:spPr bwMode="auto">
            <a:xfrm>
              <a:off x="2955"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6" name="Line 55">
              <a:extLst>
                <a:ext uri="{FF2B5EF4-FFF2-40B4-BE49-F238E27FC236}">
                  <a16:creationId xmlns:a16="http://schemas.microsoft.com/office/drawing/2014/main" id="{A0CC780E-AFA5-4A00-BC94-8E566060D74F}"/>
                </a:ext>
              </a:extLst>
            </p:cNvPr>
            <p:cNvSpPr>
              <a:spLocks noChangeShapeType="1"/>
            </p:cNvSpPr>
            <p:nvPr/>
          </p:nvSpPr>
          <p:spPr bwMode="auto">
            <a:xfrm>
              <a:off x="3016"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7" name="Line 56">
              <a:extLst>
                <a:ext uri="{FF2B5EF4-FFF2-40B4-BE49-F238E27FC236}">
                  <a16:creationId xmlns:a16="http://schemas.microsoft.com/office/drawing/2014/main" id="{2B628738-7BD6-4C5D-9136-E2D637A046B1}"/>
                </a:ext>
              </a:extLst>
            </p:cNvPr>
            <p:cNvSpPr>
              <a:spLocks noChangeShapeType="1"/>
            </p:cNvSpPr>
            <p:nvPr/>
          </p:nvSpPr>
          <p:spPr bwMode="auto">
            <a:xfrm>
              <a:off x="3077"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8" name="Line 57">
              <a:extLst>
                <a:ext uri="{FF2B5EF4-FFF2-40B4-BE49-F238E27FC236}">
                  <a16:creationId xmlns:a16="http://schemas.microsoft.com/office/drawing/2014/main" id="{3E7DDA6E-3AAA-4963-87D3-88A4FE3DBFBA}"/>
                </a:ext>
              </a:extLst>
            </p:cNvPr>
            <p:cNvSpPr>
              <a:spLocks noChangeShapeType="1"/>
            </p:cNvSpPr>
            <p:nvPr/>
          </p:nvSpPr>
          <p:spPr bwMode="auto">
            <a:xfrm>
              <a:off x="3138"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9" name="Rectangle 58">
              <a:extLst>
                <a:ext uri="{FF2B5EF4-FFF2-40B4-BE49-F238E27FC236}">
                  <a16:creationId xmlns:a16="http://schemas.microsoft.com/office/drawing/2014/main" id="{7E2808D2-5B96-40FA-8FB0-4E0FB6A99352}"/>
                </a:ext>
              </a:extLst>
            </p:cNvPr>
            <p:cNvSpPr>
              <a:spLocks noChangeArrowheads="1"/>
            </p:cNvSpPr>
            <p:nvPr/>
          </p:nvSpPr>
          <p:spPr bwMode="auto">
            <a:xfrm>
              <a:off x="3132"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4.50</a:t>
              </a:r>
              <a:endParaRPr lang="en-US" altLang="zh-CN" sz="3200" b="1">
                <a:solidFill>
                  <a:schemeClr val="tx2"/>
                </a:solidFill>
                <a:ea typeface="SimSun" panose="02010600030101010101" pitchFamily="2" charset="-122"/>
              </a:endParaRPr>
            </a:p>
          </p:txBody>
        </p:sp>
        <p:sp>
          <p:nvSpPr>
            <p:cNvPr id="286780" name="Line 59">
              <a:extLst>
                <a:ext uri="{FF2B5EF4-FFF2-40B4-BE49-F238E27FC236}">
                  <a16:creationId xmlns:a16="http://schemas.microsoft.com/office/drawing/2014/main" id="{DD8AC44C-0A73-4370-98E0-10FD9BF17FD9}"/>
                </a:ext>
              </a:extLst>
            </p:cNvPr>
            <p:cNvSpPr>
              <a:spLocks noChangeShapeType="1"/>
            </p:cNvSpPr>
            <p:nvPr/>
          </p:nvSpPr>
          <p:spPr bwMode="auto">
            <a:xfrm>
              <a:off x="3199" y="1964"/>
              <a:ext cx="1"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1" name="Line 60">
              <a:extLst>
                <a:ext uri="{FF2B5EF4-FFF2-40B4-BE49-F238E27FC236}">
                  <a16:creationId xmlns:a16="http://schemas.microsoft.com/office/drawing/2014/main" id="{63E54AA6-BF57-4337-BA99-60F7485AAC47}"/>
                </a:ext>
              </a:extLst>
            </p:cNvPr>
            <p:cNvSpPr>
              <a:spLocks noChangeShapeType="1"/>
            </p:cNvSpPr>
            <p:nvPr/>
          </p:nvSpPr>
          <p:spPr bwMode="auto">
            <a:xfrm>
              <a:off x="3260"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2" name="Line 61">
              <a:extLst>
                <a:ext uri="{FF2B5EF4-FFF2-40B4-BE49-F238E27FC236}">
                  <a16:creationId xmlns:a16="http://schemas.microsoft.com/office/drawing/2014/main" id="{1D724911-6941-4EDA-839B-60936BF661B6}"/>
                </a:ext>
              </a:extLst>
            </p:cNvPr>
            <p:cNvSpPr>
              <a:spLocks noChangeShapeType="1"/>
            </p:cNvSpPr>
            <p:nvPr/>
          </p:nvSpPr>
          <p:spPr bwMode="auto">
            <a:xfrm>
              <a:off x="3321"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3" name="Line 62">
              <a:extLst>
                <a:ext uri="{FF2B5EF4-FFF2-40B4-BE49-F238E27FC236}">
                  <a16:creationId xmlns:a16="http://schemas.microsoft.com/office/drawing/2014/main" id="{AC77A3E3-87B2-46F0-85A2-F359E8A9EAC7}"/>
                </a:ext>
              </a:extLst>
            </p:cNvPr>
            <p:cNvSpPr>
              <a:spLocks noChangeShapeType="1"/>
            </p:cNvSpPr>
            <p:nvPr/>
          </p:nvSpPr>
          <p:spPr bwMode="auto">
            <a:xfrm>
              <a:off x="3382"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4" name="Line 63">
              <a:extLst>
                <a:ext uri="{FF2B5EF4-FFF2-40B4-BE49-F238E27FC236}">
                  <a16:creationId xmlns:a16="http://schemas.microsoft.com/office/drawing/2014/main" id="{23F56D91-2C22-4A24-9743-F2A94751C0AF}"/>
                </a:ext>
              </a:extLst>
            </p:cNvPr>
            <p:cNvSpPr>
              <a:spLocks noChangeShapeType="1"/>
            </p:cNvSpPr>
            <p:nvPr/>
          </p:nvSpPr>
          <p:spPr bwMode="auto">
            <a:xfrm>
              <a:off x="3443"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5" name="Rectangle 64">
              <a:extLst>
                <a:ext uri="{FF2B5EF4-FFF2-40B4-BE49-F238E27FC236}">
                  <a16:creationId xmlns:a16="http://schemas.microsoft.com/office/drawing/2014/main" id="{E84BA0A0-81FE-4DBC-AE34-FE8EC7FF97B8}"/>
                </a:ext>
              </a:extLst>
            </p:cNvPr>
            <p:cNvSpPr>
              <a:spLocks noChangeArrowheads="1"/>
            </p:cNvSpPr>
            <p:nvPr/>
          </p:nvSpPr>
          <p:spPr bwMode="auto">
            <a:xfrm>
              <a:off x="3434"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5.00</a:t>
              </a:r>
              <a:endParaRPr lang="en-US" altLang="zh-CN" sz="3200" b="1">
                <a:solidFill>
                  <a:schemeClr val="tx2"/>
                </a:solidFill>
                <a:ea typeface="SimSun" panose="02010600030101010101" pitchFamily="2" charset="-122"/>
              </a:endParaRPr>
            </a:p>
          </p:txBody>
        </p:sp>
        <p:sp>
          <p:nvSpPr>
            <p:cNvPr id="286786" name="Line 65">
              <a:extLst>
                <a:ext uri="{FF2B5EF4-FFF2-40B4-BE49-F238E27FC236}">
                  <a16:creationId xmlns:a16="http://schemas.microsoft.com/office/drawing/2014/main" id="{3E8BACB0-6FB4-42A1-A19D-D216B1FA568A}"/>
                </a:ext>
              </a:extLst>
            </p:cNvPr>
            <p:cNvSpPr>
              <a:spLocks noChangeShapeType="1"/>
            </p:cNvSpPr>
            <p:nvPr/>
          </p:nvSpPr>
          <p:spPr bwMode="auto">
            <a:xfrm>
              <a:off x="3504"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7" name="Line 66">
              <a:extLst>
                <a:ext uri="{FF2B5EF4-FFF2-40B4-BE49-F238E27FC236}">
                  <a16:creationId xmlns:a16="http://schemas.microsoft.com/office/drawing/2014/main" id="{D9415F2D-1686-4D6C-BCAF-20168336F4F1}"/>
                </a:ext>
              </a:extLst>
            </p:cNvPr>
            <p:cNvSpPr>
              <a:spLocks noChangeShapeType="1"/>
            </p:cNvSpPr>
            <p:nvPr/>
          </p:nvSpPr>
          <p:spPr bwMode="auto">
            <a:xfrm>
              <a:off x="3565"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8" name="Line 67">
              <a:extLst>
                <a:ext uri="{FF2B5EF4-FFF2-40B4-BE49-F238E27FC236}">
                  <a16:creationId xmlns:a16="http://schemas.microsoft.com/office/drawing/2014/main" id="{E9280E9A-0CD1-4DEF-8F18-DBDDF372E5CC}"/>
                </a:ext>
              </a:extLst>
            </p:cNvPr>
            <p:cNvSpPr>
              <a:spLocks noChangeShapeType="1"/>
            </p:cNvSpPr>
            <p:nvPr/>
          </p:nvSpPr>
          <p:spPr bwMode="auto">
            <a:xfrm>
              <a:off x="3626"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9" name="Line 68">
              <a:extLst>
                <a:ext uri="{FF2B5EF4-FFF2-40B4-BE49-F238E27FC236}">
                  <a16:creationId xmlns:a16="http://schemas.microsoft.com/office/drawing/2014/main" id="{32AD9A48-B781-4008-83F7-17012A102548}"/>
                </a:ext>
              </a:extLst>
            </p:cNvPr>
            <p:cNvSpPr>
              <a:spLocks noChangeShapeType="1"/>
            </p:cNvSpPr>
            <p:nvPr/>
          </p:nvSpPr>
          <p:spPr bwMode="auto">
            <a:xfrm>
              <a:off x="3687"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0" name="Line 69">
              <a:extLst>
                <a:ext uri="{FF2B5EF4-FFF2-40B4-BE49-F238E27FC236}">
                  <a16:creationId xmlns:a16="http://schemas.microsoft.com/office/drawing/2014/main" id="{D4BF1F23-1A3E-4C8D-A1DE-125EA4E11E28}"/>
                </a:ext>
              </a:extLst>
            </p:cNvPr>
            <p:cNvSpPr>
              <a:spLocks noChangeShapeType="1"/>
            </p:cNvSpPr>
            <p:nvPr/>
          </p:nvSpPr>
          <p:spPr bwMode="auto">
            <a:xfrm>
              <a:off x="3748"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1" name="Rectangle 70">
              <a:extLst>
                <a:ext uri="{FF2B5EF4-FFF2-40B4-BE49-F238E27FC236}">
                  <a16:creationId xmlns:a16="http://schemas.microsoft.com/office/drawing/2014/main" id="{35F987F0-4AAB-46C5-8600-3C9C3B93A842}"/>
                </a:ext>
              </a:extLst>
            </p:cNvPr>
            <p:cNvSpPr>
              <a:spLocks noChangeArrowheads="1"/>
            </p:cNvSpPr>
            <p:nvPr/>
          </p:nvSpPr>
          <p:spPr bwMode="auto">
            <a:xfrm>
              <a:off x="3740"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5.50</a:t>
              </a:r>
              <a:endParaRPr lang="en-US" altLang="zh-CN" sz="3200" b="1">
                <a:solidFill>
                  <a:schemeClr val="tx2"/>
                </a:solidFill>
                <a:ea typeface="SimSun" panose="02010600030101010101" pitchFamily="2" charset="-122"/>
              </a:endParaRPr>
            </a:p>
          </p:txBody>
        </p:sp>
        <p:sp>
          <p:nvSpPr>
            <p:cNvPr id="286792" name="Line 71">
              <a:extLst>
                <a:ext uri="{FF2B5EF4-FFF2-40B4-BE49-F238E27FC236}">
                  <a16:creationId xmlns:a16="http://schemas.microsoft.com/office/drawing/2014/main" id="{B65DD788-BB60-4B1C-9CBE-EC3015F1BA65}"/>
                </a:ext>
              </a:extLst>
            </p:cNvPr>
            <p:cNvSpPr>
              <a:spLocks noChangeShapeType="1"/>
            </p:cNvSpPr>
            <p:nvPr/>
          </p:nvSpPr>
          <p:spPr bwMode="auto">
            <a:xfrm>
              <a:off x="3809"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3" name="Line 72">
              <a:extLst>
                <a:ext uri="{FF2B5EF4-FFF2-40B4-BE49-F238E27FC236}">
                  <a16:creationId xmlns:a16="http://schemas.microsoft.com/office/drawing/2014/main" id="{6C883908-CED0-4512-AA04-CCB031E2A176}"/>
                </a:ext>
              </a:extLst>
            </p:cNvPr>
            <p:cNvSpPr>
              <a:spLocks noChangeShapeType="1"/>
            </p:cNvSpPr>
            <p:nvPr/>
          </p:nvSpPr>
          <p:spPr bwMode="auto">
            <a:xfrm>
              <a:off x="3870"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4" name="Line 73">
              <a:extLst>
                <a:ext uri="{FF2B5EF4-FFF2-40B4-BE49-F238E27FC236}">
                  <a16:creationId xmlns:a16="http://schemas.microsoft.com/office/drawing/2014/main" id="{86F8209D-82CC-49F5-AE56-CA0459C51491}"/>
                </a:ext>
              </a:extLst>
            </p:cNvPr>
            <p:cNvSpPr>
              <a:spLocks noChangeShapeType="1"/>
            </p:cNvSpPr>
            <p:nvPr/>
          </p:nvSpPr>
          <p:spPr bwMode="auto">
            <a:xfrm>
              <a:off x="3930"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5" name="Line 74">
              <a:extLst>
                <a:ext uri="{FF2B5EF4-FFF2-40B4-BE49-F238E27FC236}">
                  <a16:creationId xmlns:a16="http://schemas.microsoft.com/office/drawing/2014/main" id="{E379AAB6-A158-4FB3-BD1E-8CE77C0B9F4D}"/>
                </a:ext>
              </a:extLst>
            </p:cNvPr>
            <p:cNvSpPr>
              <a:spLocks noChangeShapeType="1"/>
            </p:cNvSpPr>
            <p:nvPr/>
          </p:nvSpPr>
          <p:spPr bwMode="auto">
            <a:xfrm>
              <a:off x="3991"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6" name="Line 75">
              <a:extLst>
                <a:ext uri="{FF2B5EF4-FFF2-40B4-BE49-F238E27FC236}">
                  <a16:creationId xmlns:a16="http://schemas.microsoft.com/office/drawing/2014/main" id="{D4273207-F1BA-48A1-A39A-6565F4587E64}"/>
                </a:ext>
              </a:extLst>
            </p:cNvPr>
            <p:cNvSpPr>
              <a:spLocks noChangeShapeType="1"/>
            </p:cNvSpPr>
            <p:nvPr/>
          </p:nvSpPr>
          <p:spPr bwMode="auto">
            <a:xfrm>
              <a:off x="4052"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7" name="Rectangle 76">
              <a:extLst>
                <a:ext uri="{FF2B5EF4-FFF2-40B4-BE49-F238E27FC236}">
                  <a16:creationId xmlns:a16="http://schemas.microsoft.com/office/drawing/2014/main" id="{2F898307-9321-48A9-9850-DEF947861A4F}"/>
                </a:ext>
              </a:extLst>
            </p:cNvPr>
            <p:cNvSpPr>
              <a:spLocks noChangeArrowheads="1"/>
            </p:cNvSpPr>
            <p:nvPr/>
          </p:nvSpPr>
          <p:spPr bwMode="auto">
            <a:xfrm>
              <a:off x="4046"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6.00</a:t>
              </a:r>
              <a:endParaRPr lang="en-US" altLang="zh-CN" sz="3200" b="1">
                <a:solidFill>
                  <a:schemeClr val="tx2"/>
                </a:solidFill>
                <a:ea typeface="SimSun" panose="02010600030101010101" pitchFamily="2" charset="-122"/>
              </a:endParaRPr>
            </a:p>
          </p:txBody>
        </p:sp>
        <p:sp>
          <p:nvSpPr>
            <p:cNvPr id="286798" name="Line 77">
              <a:extLst>
                <a:ext uri="{FF2B5EF4-FFF2-40B4-BE49-F238E27FC236}">
                  <a16:creationId xmlns:a16="http://schemas.microsoft.com/office/drawing/2014/main" id="{2CAD363C-94AE-4DE2-BF54-BCAD93AC55CD}"/>
                </a:ext>
              </a:extLst>
            </p:cNvPr>
            <p:cNvSpPr>
              <a:spLocks noChangeShapeType="1"/>
            </p:cNvSpPr>
            <p:nvPr/>
          </p:nvSpPr>
          <p:spPr bwMode="auto">
            <a:xfrm>
              <a:off x="4113" y="1964"/>
              <a:ext cx="1"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9" name="Line 78">
              <a:extLst>
                <a:ext uri="{FF2B5EF4-FFF2-40B4-BE49-F238E27FC236}">
                  <a16:creationId xmlns:a16="http://schemas.microsoft.com/office/drawing/2014/main" id="{5C531143-B1E6-463E-B10C-A4DA61905A8F}"/>
                </a:ext>
              </a:extLst>
            </p:cNvPr>
            <p:cNvSpPr>
              <a:spLocks noChangeShapeType="1"/>
            </p:cNvSpPr>
            <p:nvPr/>
          </p:nvSpPr>
          <p:spPr bwMode="auto">
            <a:xfrm>
              <a:off x="4174"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0" name="Line 79">
              <a:extLst>
                <a:ext uri="{FF2B5EF4-FFF2-40B4-BE49-F238E27FC236}">
                  <a16:creationId xmlns:a16="http://schemas.microsoft.com/office/drawing/2014/main" id="{FD0A2768-462E-4E6E-9594-16F0C415747A}"/>
                </a:ext>
              </a:extLst>
            </p:cNvPr>
            <p:cNvSpPr>
              <a:spLocks noChangeShapeType="1"/>
            </p:cNvSpPr>
            <p:nvPr/>
          </p:nvSpPr>
          <p:spPr bwMode="auto">
            <a:xfrm>
              <a:off x="4235"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1" name="Line 80">
              <a:extLst>
                <a:ext uri="{FF2B5EF4-FFF2-40B4-BE49-F238E27FC236}">
                  <a16:creationId xmlns:a16="http://schemas.microsoft.com/office/drawing/2014/main" id="{BDC7B8A3-0143-473A-9977-E0B6F7E14924}"/>
                </a:ext>
              </a:extLst>
            </p:cNvPr>
            <p:cNvSpPr>
              <a:spLocks noChangeShapeType="1"/>
            </p:cNvSpPr>
            <p:nvPr/>
          </p:nvSpPr>
          <p:spPr bwMode="auto">
            <a:xfrm>
              <a:off x="4296"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2" name="Line 81">
              <a:extLst>
                <a:ext uri="{FF2B5EF4-FFF2-40B4-BE49-F238E27FC236}">
                  <a16:creationId xmlns:a16="http://schemas.microsoft.com/office/drawing/2014/main" id="{3FEC7EC9-644D-49C6-BEE7-28F7FF34B14D}"/>
                </a:ext>
              </a:extLst>
            </p:cNvPr>
            <p:cNvSpPr>
              <a:spLocks noChangeShapeType="1"/>
            </p:cNvSpPr>
            <p:nvPr/>
          </p:nvSpPr>
          <p:spPr bwMode="auto">
            <a:xfrm>
              <a:off x="4357"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3" name="Rectangle 82">
              <a:extLst>
                <a:ext uri="{FF2B5EF4-FFF2-40B4-BE49-F238E27FC236}">
                  <a16:creationId xmlns:a16="http://schemas.microsoft.com/office/drawing/2014/main" id="{78C012D3-6B03-4950-A3AC-6D9D22C48E6C}"/>
                </a:ext>
              </a:extLst>
            </p:cNvPr>
            <p:cNvSpPr>
              <a:spLocks noChangeArrowheads="1"/>
            </p:cNvSpPr>
            <p:nvPr/>
          </p:nvSpPr>
          <p:spPr bwMode="auto">
            <a:xfrm>
              <a:off x="4351"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6.50</a:t>
              </a:r>
              <a:endParaRPr lang="en-US" altLang="zh-CN" sz="3200" b="1">
                <a:solidFill>
                  <a:schemeClr val="tx2"/>
                </a:solidFill>
                <a:ea typeface="SimSun" panose="02010600030101010101" pitchFamily="2" charset="-122"/>
              </a:endParaRPr>
            </a:p>
          </p:txBody>
        </p:sp>
        <p:sp>
          <p:nvSpPr>
            <p:cNvPr id="286804" name="Line 83">
              <a:extLst>
                <a:ext uri="{FF2B5EF4-FFF2-40B4-BE49-F238E27FC236}">
                  <a16:creationId xmlns:a16="http://schemas.microsoft.com/office/drawing/2014/main" id="{3A351165-11E4-46A9-B3A8-5EC56F7ED03D}"/>
                </a:ext>
              </a:extLst>
            </p:cNvPr>
            <p:cNvSpPr>
              <a:spLocks noChangeShapeType="1"/>
            </p:cNvSpPr>
            <p:nvPr/>
          </p:nvSpPr>
          <p:spPr bwMode="auto">
            <a:xfrm>
              <a:off x="4418"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5" name="Line 84">
              <a:extLst>
                <a:ext uri="{FF2B5EF4-FFF2-40B4-BE49-F238E27FC236}">
                  <a16:creationId xmlns:a16="http://schemas.microsoft.com/office/drawing/2014/main" id="{28A19162-0067-4A70-88B2-8ACF9653DD40}"/>
                </a:ext>
              </a:extLst>
            </p:cNvPr>
            <p:cNvSpPr>
              <a:spLocks noChangeShapeType="1"/>
            </p:cNvSpPr>
            <p:nvPr/>
          </p:nvSpPr>
          <p:spPr bwMode="auto">
            <a:xfrm>
              <a:off x="4479"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6" name="Line 85">
              <a:extLst>
                <a:ext uri="{FF2B5EF4-FFF2-40B4-BE49-F238E27FC236}">
                  <a16:creationId xmlns:a16="http://schemas.microsoft.com/office/drawing/2014/main" id="{CBD447CF-5C56-4B99-A665-FBF6DB107346}"/>
                </a:ext>
              </a:extLst>
            </p:cNvPr>
            <p:cNvSpPr>
              <a:spLocks noChangeShapeType="1"/>
            </p:cNvSpPr>
            <p:nvPr/>
          </p:nvSpPr>
          <p:spPr bwMode="auto">
            <a:xfrm>
              <a:off x="4540"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7" name="Line 86">
              <a:extLst>
                <a:ext uri="{FF2B5EF4-FFF2-40B4-BE49-F238E27FC236}">
                  <a16:creationId xmlns:a16="http://schemas.microsoft.com/office/drawing/2014/main" id="{040DE3B4-2E2B-41A5-BEFC-BF045053AC62}"/>
                </a:ext>
              </a:extLst>
            </p:cNvPr>
            <p:cNvSpPr>
              <a:spLocks noChangeShapeType="1"/>
            </p:cNvSpPr>
            <p:nvPr/>
          </p:nvSpPr>
          <p:spPr bwMode="auto">
            <a:xfrm>
              <a:off x="4601" y="1964"/>
              <a:ext cx="1"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8" name="Line 87">
              <a:extLst>
                <a:ext uri="{FF2B5EF4-FFF2-40B4-BE49-F238E27FC236}">
                  <a16:creationId xmlns:a16="http://schemas.microsoft.com/office/drawing/2014/main" id="{DE4569EF-5488-4667-9C7B-699A3E4FFD30}"/>
                </a:ext>
              </a:extLst>
            </p:cNvPr>
            <p:cNvSpPr>
              <a:spLocks noChangeShapeType="1"/>
            </p:cNvSpPr>
            <p:nvPr/>
          </p:nvSpPr>
          <p:spPr bwMode="auto">
            <a:xfrm>
              <a:off x="4662"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9" name="Rectangle 88">
              <a:extLst>
                <a:ext uri="{FF2B5EF4-FFF2-40B4-BE49-F238E27FC236}">
                  <a16:creationId xmlns:a16="http://schemas.microsoft.com/office/drawing/2014/main" id="{F6639EE7-F316-4AAC-B34C-CDEF2A119471}"/>
                </a:ext>
              </a:extLst>
            </p:cNvPr>
            <p:cNvSpPr>
              <a:spLocks noChangeArrowheads="1"/>
            </p:cNvSpPr>
            <p:nvPr/>
          </p:nvSpPr>
          <p:spPr bwMode="auto">
            <a:xfrm>
              <a:off x="4654" y="1996"/>
              <a:ext cx="17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7.00</a:t>
              </a:r>
              <a:endParaRPr lang="en-US" altLang="zh-CN" sz="3200" b="1">
                <a:solidFill>
                  <a:schemeClr val="tx2"/>
                </a:solidFill>
                <a:ea typeface="SimSun" panose="02010600030101010101" pitchFamily="2" charset="-122"/>
              </a:endParaRPr>
            </a:p>
          </p:txBody>
        </p:sp>
        <p:sp>
          <p:nvSpPr>
            <p:cNvPr id="286810" name="Line 89">
              <a:extLst>
                <a:ext uri="{FF2B5EF4-FFF2-40B4-BE49-F238E27FC236}">
                  <a16:creationId xmlns:a16="http://schemas.microsoft.com/office/drawing/2014/main" id="{D27B9543-1F80-4F3D-832C-82A16E2AE604}"/>
                </a:ext>
              </a:extLst>
            </p:cNvPr>
            <p:cNvSpPr>
              <a:spLocks noChangeShapeType="1"/>
            </p:cNvSpPr>
            <p:nvPr/>
          </p:nvSpPr>
          <p:spPr bwMode="auto">
            <a:xfrm>
              <a:off x="4723"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1" name="Line 90">
              <a:extLst>
                <a:ext uri="{FF2B5EF4-FFF2-40B4-BE49-F238E27FC236}">
                  <a16:creationId xmlns:a16="http://schemas.microsoft.com/office/drawing/2014/main" id="{E7431CDB-CE76-442E-98AF-93682FF8D886}"/>
                </a:ext>
              </a:extLst>
            </p:cNvPr>
            <p:cNvSpPr>
              <a:spLocks noChangeShapeType="1"/>
            </p:cNvSpPr>
            <p:nvPr/>
          </p:nvSpPr>
          <p:spPr bwMode="auto">
            <a:xfrm>
              <a:off x="4784"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2" name="Line 91">
              <a:extLst>
                <a:ext uri="{FF2B5EF4-FFF2-40B4-BE49-F238E27FC236}">
                  <a16:creationId xmlns:a16="http://schemas.microsoft.com/office/drawing/2014/main" id="{A7AAAF49-7BDA-48D5-BD65-D595C143A929}"/>
                </a:ext>
              </a:extLst>
            </p:cNvPr>
            <p:cNvSpPr>
              <a:spLocks noChangeShapeType="1"/>
            </p:cNvSpPr>
            <p:nvPr/>
          </p:nvSpPr>
          <p:spPr bwMode="auto">
            <a:xfrm>
              <a:off x="4845"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3" name="Line 92">
              <a:extLst>
                <a:ext uri="{FF2B5EF4-FFF2-40B4-BE49-F238E27FC236}">
                  <a16:creationId xmlns:a16="http://schemas.microsoft.com/office/drawing/2014/main" id="{D1A31DF8-6DBC-479E-9048-5936FD2CC657}"/>
                </a:ext>
              </a:extLst>
            </p:cNvPr>
            <p:cNvSpPr>
              <a:spLocks noChangeShapeType="1"/>
            </p:cNvSpPr>
            <p:nvPr/>
          </p:nvSpPr>
          <p:spPr bwMode="auto">
            <a:xfrm>
              <a:off x="4906"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4" name="Line 93">
              <a:extLst>
                <a:ext uri="{FF2B5EF4-FFF2-40B4-BE49-F238E27FC236}">
                  <a16:creationId xmlns:a16="http://schemas.microsoft.com/office/drawing/2014/main" id="{8B041377-B525-4559-BCB2-6EBE0072C991}"/>
                </a:ext>
              </a:extLst>
            </p:cNvPr>
            <p:cNvSpPr>
              <a:spLocks noChangeShapeType="1"/>
            </p:cNvSpPr>
            <p:nvPr/>
          </p:nvSpPr>
          <p:spPr bwMode="auto">
            <a:xfrm>
              <a:off x="4967"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5" name="Rectangle 94">
              <a:extLst>
                <a:ext uri="{FF2B5EF4-FFF2-40B4-BE49-F238E27FC236}">
                  <a16:creationId xmlns:a16="http://schemas.microsoft.com/office/drawing/2014/main" id="{0AE50B9D-F2AA-4DC9-8843-3A10A51BD120}"/>
                </a:ext>
              </a:extLst>
            </p:cNvPr>
            <p:cNvSpPr>
              <a:spLocks noChangeArrowheads="1"/>
            </p:cNvSpPr>
            <p:nvPr/>
          </p:nvSpPr>
          <p:spPr bwMode="auto">
            <a:xfrm>
              <a:off x="4960"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7.50</a:t>
              </a:r>
              <a:endParaRPr lang="en-US" altLang="zh-CN" sz="3200" b="1">
                <a:solidFill>
                  <a:schemeClr val="tx2"/>
                </a:solidFill>
                <a:ea typeface="SimSun" panose="02010600030101010101" pitchFamily="2" charset="-122"/>
              </a:endParaRPr>
            </a:p>
          </p:txBody>
        </p:sp>
        <p:sp>
          <p:nvSpPr>
            <p:cNvPr id="286816" name="Line 95">
              <a:extLst>
                <a:ext uri="{FF2B5EF4-FFF2-40B4-BE49-F238E27FC236}">
                  <a16:creationId xmlns:a16="http://schemas.microsoft.com/office/drawing/2014/main" id="{7CCAD88F-8F5E-47CA-90DB-1CA4A3495EA3}"/>
                </a:ext>
              </a:extLst>
            </p:cNvPr>
            <p:cNvSpPr>
              <a:spLocks noChangeShapeType="1"/>
            </p:cNvSpPr>
            <p:nvPr/>
          </p:nvSpPr>
          <p:spPr bwMode="auto">
            <a:xfrm>
              <a:off x="5028"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7" name="Line 96">
              <a:extLst>
                <a:ext uri="{FF2B5EF4-FFF2-40B4-BE49-F238E27FC236}">
                  <a16:creationId xmlns:a16="http://schemas.microsoft.com/office/drawing/2014/main" id="{9FF9C588-F6A3-4759-8867-FD1A6C58F1F6}"/>
                </a:ext>
              </a:extLst>
            </p:cNvPr>
            <p:cNvSpPr>
              <a:spLocks noChangeShapeType="1"/>
            </p:cNvSpPr>
            <p:nvPr/>
          </p:nvSpPr>
          <p:spPr bwMode="auto">
            <a:xfrm>
              <a:off x="5089"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8" name="Line 97">
              <a:extLst>
                <a:ext uri="{FF2B5EF4-FFF2-40B4-BE49-F238E27FC236}">
                  <a16:creationId xmlns:a16="http://schemas.microsoft.com/office/drawing/2014/main" id="{0A52017A-FB6F-449A-A86A-83D879DBF5C7}"/>
                </a:ext>
              </a:extLst>
            </p:cNvPr>
            <p:cNvSpPr>
              <a:spLocks noChangeShapeType="1"/>
            </p:cNvSpPr>
            <p:nvPr/>
          </p:nvSpPr>
          <p:spPr bwMode="auto">
            <a:xfrm>
              <a:off x="5150"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9" name="Line 98">
              <a:extLst>
                <a:ext uri="{FF2B5EF4-FFF2-40B4-BE49-F238E27FC236}">
                  <a16:creationId xmlns:a16="http://schemas.microsoft.com/office/drawing/2014/main" id="{6B3634F2-513D-48B8-BA4D-FCEE6216DB09}"/>
                </a:ext>
              </a:extLst>
            </p:cNvPr>
            <p:cNvSpPr>
              <a:spLocks noChangeShapeType="1"/>
            </p:cNvSpPr>
            <p:nvPr/>
          </p:nvSpPr>
          <p:spPr bwMode="auto">
            <a:xfrm>
              <a:off x="5211"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0" name="Line 99">
              <a:extLst>
                <a:ext uri="{FF2B5EF4-FFF2-40B4-BE49-F238E27FC236}">
                  <a16:creationId xmlns:a16="http://schemas.microsoft.com/office/drawing/2014/main" id="{1F129B3D-72F0-4867-8D64-497F516CA9E3}"/>
                </a:ext>
              </a:extLst>
            </p:cNvPr>
            <p:cNvSpPr>
              <a:spLocks noChangeShapeType="1"/>
            </p:cNvSpPr>
            <p:nvPr/>
          </p:nvSpPr>
          <p:spPr bwMode="auto">
            <a:xfrm>
              <a:off x="5272" y="1964"/>
              <a:ext cx="0" cy="14"/>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1" name="Rectangle 100">
              <a:extLst>
                <a:ext uri="{FF2B5EF4-FFF2-40B4-BE49-F238E27FC236}">
                  <a16:creationId xmlns:a16="http://schemas.microsoft.com/office/drawing/2014/main" id="{07C487BF-FBC8-4368-BCED-5AFA1BEB3FFA}"/>
                </a:ext>
              </a:extLst>
            </p:cNvPr>
            <p:cNvSpPr>
              <a:spLocks noChangeArrowheads="1"/>
            </p:cNvSpPr>
            <p:nvPr/>
          </p:nvSpPr>
          <p:spPr bwMode="auto">
            <a:xfrm>
              <a:off x="5265" y="1996"/>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8.00</a:t>
              </a:r>
              <a:endParaRPr lang="en-US" altLang="zh-CN" sz="3200" b="1">
                <a:solidFill>
                  <a:schemeClr val="tx2"/>
                </a:solidFill>
                <a:ea typeface="SimSun" panose="02010600030101010101" pitchFamily="2" charset="-122"/>
              </a:endParaRPr>
            </a:p>
          </p:txBody>
        </p:sp>
        <p:sp>
          <p:nvSpPr>
            <p:cNvPr id="286822" name="Line 101">
              <a:extLst>
                <a:ext uri="{FF2B5EF4-FFF2-40B4-BE49-F238E27FC236}">
                  <a16:creationId xmlns:a16="http://schemas.microsoft.com/office/drawing/2014/main" id="{56E4837F-1E0B-4EEE-B7AB-87CC4AA8F170}"/>
                </a:ext>
              </a:extLst>
            </p:cNvPr>
            <p:cNvSpPr>
              <a:spLocks noChangeShapeType="1"/>
            </p:cNvSpPr>
            <p:nvPr/>
          </p:nvSpPr>
          <p:spPr bwMode="auto">
            <a:xfrm>
              <a:off x="5333" y="1964"/>
              <a:ext cx="0" cy="32"/>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3" name="Rectangle 102">
              <a:extLst>
                <a:ext uri="{FF2B5EF4-FFF2-40B4-BE49-F238E27FC236}">
                  <a16:creationId xmlns:a16="http://schemas.microsoft.com/office/drawing/2014/main" id="{DCC9C429-6213-4C4C-AC28-D963EA171C9B}"/>
                </a:ext>
              </a:extLst>
            </p:cNvPr>
            <p:cNvSpPr>
              <a:spLocks noChangeArrowheads="1"/>
            </p:cNvSpPr>
            <p:nvPr/>
          </p:nvSpPr>
          <p:spPr bwMode="auto">
            <a:xfrm>
              <a:off x="456" y="800"/>
              <a:ext cx="4877" cy="1164"/>
            </a:xfrm>
            <a:prstGeom prst="rect">
              <a:avLst/>
            </a:prstGeom>
            <a:noFill/>
            <a:ln w="381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endParaRPr>
            </a:p>
          </p:txBody>
        </p:sp>
        <p:sp>
          <p:nvSpPr>
            <p:cNvPr id="286824" name="Rectangle 103">
              <a:extLst>
                <a:ext uri="{FF2B5EF4-FFF2-40B4-BE49-F238E27FC236}">
                  <a16:creationId xmlns:a16="http://schemas.microsoft.com/office/drawing/2014/main" id="{AB1C37C0-100A-4E51-80AD-603A9D962EA3}"/>
                </a:ext>
              </a:extLst>
            </p:cNvPr>
            <p:cNvSpPr>
              <a:spLocks noChangeArrowheads="1"/>
            </p:cNvSpPr>
            <p:nvPr/>
          </p:nvSpPr>
          <p:spPr bwMode="auto">
            <a:xfrm>
              <a:off x="300" y="1931"/>
              <a:ext cx="15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-1.0</a:t>
              </a:r>
              <a:endParaRPr lang="en-US" altLang="zh-CN" sz="3200" b="1">
                <a:solidFill>
                  <a:schemeClr val="tx2"/>
                </a:solidFill>
                <a:ea typeface="SimSun" panose="02010600030101010101" pitchFamily="2" charset="-122"/>
              </a:endParaRPr>
            </a:p>
          </p:txBody>
        </p:sp>
        <p:sp>
          <p:nvSpPr>
            <p:cNvPr id="286825" name="Line 104">
              <a:extLst>
                <a:ext uri="{FF2B5EF4-FFF2-40B4-BE49-F238E27FC236}">
                  <a16:creationId xmlns:a16="http://schemas.microsoft.com/office/drawing/2014/main" id="{9E34B36F-CB90-4A20-9BE4-4F7066C12EBF}"/>
                </a:ext>
              </a:extLst>
            </p:cNvPr>
            <p:cNvSpPr>
              <a:spLocks noChangeShapeType="1"/>
            </p:cNvSpPr>
            <p:nvPr/>
          </p:nvSpPr>
          <p:spPr bwMode="auto">
            <a:xfrm flipH="1">
              <a:off x="424" y="1964"/>
              <a:ext cx="32"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6" name="Line 105">
              <a:extLst>
                <a:ext uri="{FF2B5EF4-FFF2-40B4-BE49-F238E27FC236}">
                  <a16:creationId xmlns:a16="http://schemas.microsoft.com/office/drawing/2014/main" id="{D25BFD13-0B30-4257-B7AC-EF3507336E88}"/>
                </a:ext>
              </a:extLst>
            </p:cNvPr>
            <p:cNvSpPr>
              <a:spLocks noChangeShapeType="1"/>
            </p:cNvSpPr>
            <p:nvPr/>
          </p:nvSpPr>
          <p:spPr bwMode="auto">
            <a:xfrm flipH="1">
              <a:off x="442" y="1911"/>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7" name="Line 106">
              <a:extLst>
                <a:ext uri="{FF2B5EF4-FFF2-40B4-BE49-F238E27FC236}">
                  <a16:creationId xmlns:a16="http://schemas.microsoft.com/office/drawing/2014/main" id="{0077B37F-8306-4433-8DF3-6BF194B73796}"/>
                </a:ext>
              </a:extLst>
            </p:cNvPr>
            <p:cNvSpPr>
              <a:spLocks noChangeShapeType="1"/>
            </p:cNvSpPr>
            <p:nvPr/>
          </p:nvSpPr>
          <p:spPr bwMode="auto">
            <a:xfrm flipH="1">
              <a:off x="424" y="1858"/>
              <a:ext cx="32"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8" name="Line 107">
              <a:extLst>
                <a:ext uri="{FF2B5EF4-FFF2-40B4-BE49-F238E27FC236}">
                  <a16:creationId xmlns:a16="http://schemas.microsoft.com/office/drawing/2014/main" id="{11D52FDC-CD73-4965-8C97-28EF9E039E69}"/>
                </a:ext>
              </a:extLst>
            </p:cNvPr>
            <p:cNvSpPr>
              <a:spLocks noChangeShapeType="1"/>
            </p:cNvSpPr>
            <p:nvPr/>
          </p:nvSpPr>
          <p:spPr bwMode="auto">
            <a:xfrm flipH="1">
              <a:off x="442" y="1805"/>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9" name="Line 108">
              <a:extLst>
                <a:ext uri="{FF2B5EF4-FFF2-40B4-BE49-F238E27FC236}">
                  <a16:creationId xmlns:a16="http://schemas.microsoft.com/office/drawing/2014/main" id="{207EE500-3A16-4161-AB9E-4BFBFE3E18A2}"/>
                </a:ext>
              </a:extLst>
            </p:cNvPr>
            <p:cNvSpPr>
              <a:spLocks noChangeShapeType="1"/>
            </p:cNvSpPr>
            <p:nvPr/>
          </p:nvSpPr>
          <p:spPr bwMode="auto">
            <a:xfrm flipH="1">
              <a:off x="442" y="1752"/>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0" name="Line 109">
              <a:extLst>
                <a:ext uri="{FF2B5EF4-FFF2-40B4-BE49-F238E27FC236}">
                  <a16:creationId xmlns:a16="http://schemas.microsoft.com/office/drawing/2014/main" id="{3A089349-FF47-4215-8D49-D26A9E192F18}"/>
                </a:ext>
              </a:extLst>
            </p:cNvPr>
            <p:cNvSpPr>
              <a:spLocks noChangeShapeType="1"/>
            </p:cNvSpPr>
            <p:nvPr/>
          </p:nvSpPr>
          <p:spPr bwMode="auto">
            <a:xfrm flipH="1">
              <a:off x="442" y="1699"/>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1" name="Rectangle 110">
              <a:extLst>
                <a:ext uri="{FF2B5EF4-FFF2-40B4-BE49-F238E27FC236}">
                  <a16:creationId xmlns:a16="http://schemas.microsoft.com/office/drawing/2014/main" id="{3C68E76E-639E-4060-A3F4-57DF3F9FC8B0}"/>
                </a:ext>
              </a:extLst>
            </p:cNvPr>
            <p:cNvSpPr>
              <a:spLocks noChangeArrowheads="1"/>
            </p:cNvSpPr>
            <p:nvPr/>
          </p:nvSpPr>
          <p:spPr bwMode="auto">
            <a:xfrm>
              <a:off x="318" y="1614"/>
              <a:ext cx="12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2.0</a:t>
              </a:r>
              <a:endParaRPr lang="en-US" altLang="zh-CN" sz="3200" b="1">
                <a:solidFill>
                  <a:schemeClr val="tx2"/>
                </a:solidFill>
                <a:ea typeface="SimSun" panose="02010600030101010101" pitchFamily="2" charset="-122"/>
              </a:endParaRPr>
            </a:p>
          </p:txBody>
        </p:sp>
        <p:sp>
          <p:nvSpPr>
            <p:cNvPr id="286832" name="Line 111">
              <a:extLst>
                <a:ext uri="{FF2B5EF4-FFF2-40B4-BE49-F238E27FC236}">
                  <a16:creationId xmlns:a16="http://schemas.microsoft.com/office/drawing/2014/main" id="{20F83A41-1D40-4A10-9EDB-657ABC5CA762}"/>
                </a:ext>
              </a:extLst>
            </p:cNvPr>
            <p:cNvSpPr>
              <a:spLocks noChangeShapeType="1"/>
            </p:cNvSpPr>
            <p:nvPr/>
          </p:nvSpPr>
          <p:spPr bwMode="auto">
            <a:xfrm flipH="1">
              <a:off x="424" y="1646"/>
              <a:ext cx="32"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3" name="Line 112">
              <a:extLst>
                <a:ext uri="{FF2B5EF4-FFF2-40B4-BE49-F238E27FC236}">
                  <a16:creationId xmlns:a16="http://schemas.microsoft.com/office/drawing/2014/main" id="{2BE3F87D-E992-488F-8FC0-72E8723F6F96}"/>
                </a:ext>
              </a:extLst>
            </p:cNvPr>
            <p:cNvSpPr>
              <a:spLocks noChangeShapeType="1"/>
            </p:cNvSpPr>
            <p:nvPr/>
          </p:nvSpPr>
          <p:spPr bwMode="auto">
            <a:xfrm flipH="1">
              <a:off x="442" y="1593"/>
              <a:ext cx="14"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4" name="Line 113">
              <a:extLst>
                <a:ext uri="{FF2B5EF4-FFF2-40B4-BE49-F238E27FC236}">
                  <a16:creationId xmlns:a16="http://schemas.microsoft.com/office/drawing/2014/main" id="{C74C3711-AC5E-4B53-AE73-13ECCF54515A}"/>
                </a:ext>
              </a:extLst>
            </p:cNvPr>
            <p:cNvSpPr>
              <a:spLocks noChangeShapeType="1"/>
            </p:cNvSpPr>
            <p:nvPr/>
          </p:nvSpPr>
          <p:spPr bwMode="auto">
            <a:xfrm flipH="1">
              <a:off x="442" y="1540"/>
              <a:ext cx="14"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5" name="Line 114">
              <a:extLst>
                <a:ext uri="{FF2B5EF4-FFF2-40B4-BE49-F238E27FC236}">
                  <a16:creationId xmlns:a16="http://schemas.microsoft.com/office/drawing/2014/main" id="{9D681920-0794-43FA-B6F8-C5CB40E3CB30}"/>
                </a:ext>
              </a:extLst>
            </p:cNvPr>
            <p:cNvSpPr>
              <a:spLocks noChangeShapeType="1"/>
            </p:cNvSpPr>
            <p:nvPr/>
          </p:nvSpPr>
          <p:spPr bwMode="auto">
            <a:xfrm flipH="1">
              <a:off x="442" y="1487"/>
              <a:ext cx="14"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6" name="Rectangle 115">
              <a:extLst>
                <a:ext uri="{FF2B5EF4-FFF2-40B4-BE49-F238E27FC236}">
                  <a16:creationId xmlns:a16="http://schemas.microsoft.com/office/drawing/2014/main" id="{E43103C2-FA78-4025-A80E-5A3746C18163}"/>
                </a:ext>
              </a:extLst>
            </p:cNvPr>
            <p:cNvSpPr>
              <a:spLocks noChangeArrowheads="1"/>
            </p:cNvSpPr>
            <p:nvPr/>
          </p:nvSpPr>
          <p:spPr bwMode="auto">
            <a:xfrm>
              <a:off x="318" y="1402"/>
              <a:ext cx="12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4.0</a:t>
              </a:r>
              <a:endParaRPr lang="en-US" altLang="zh-CN" sz="3200" b="1">
                <a:solidFill>
                  <a:schemeClr val="tx2"/>
                </a:solidFill>
                <a:ea typeface="SimSun" panose="02010600030101010101" pitchFamily="2" charset="-122"/>
              </a:endParaRPr>
            </a:p>
          </p:txBody>
        </p:sp>
        <p:sp>
          <p:nvSpPr>
            <p:cNvPr id="286837" name="Line 116">
              <a:extLst>
                <a:ext uri="{FF2B5EF4-FFF2-40B4-BE49-F238E27FC236}">
                  <a16:creationId xmlns:a16="http://schemas.microsoft.com/office/drawing/2014/main" id="{08093F97-5902-48D0-B46F-668A65AEA789}"/>
                </a:ext>
              </a:extLst>
            </p:cNvPr>
            <p:cNvSpPr>
              <a:spLocks noChangeShapeType="1"/>
            </p:cNvSpPr>
            <p:nvPr/>
          </p:nvSpPr>
          <p:spPr bwMode="auto">
            <a:xfrm flipH="1">
              <a:off x="424" y="1434"/>
              <a:ext cx="32"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8" name="Line 117">
              <a:extLst>
                <a:ext uri="{FF2B5EF4-FFF2-40B4-BE49-F238E27FC236}">
                  <a16:creationId xmlns:a16="http://schemas.microsoft.com/office/drawing/2014/main" id="{9151263C-832D-4D51-BE75-0A7754FEE732}"/>
                </a:ext>
              </a:extLst>
            </p:cNvPr>
            <p:cNvSpPr>
              <a:spLocks noChangeShapeType="1"/>
            </p:cNvSpPr>
            <p:nvPr/>
          </p:nvSpPr>
          <p:spPr bwMode="auto">
            <a:xfrm flipH="1">
              <a:off x="442" y="1381"/>
              <a:ext cx="14"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9" name="Line 118">
              <a:extLst>
                <a:ext uri="{FF2B5EF4-FFF2-40B4-BE49-F238E27FC236}">
                  <a16:creationId xmlns:a16="http://schemas.microsoft.com/office/drawing/2014/main" id="{348355F5-21A6-4611-8AA2-A635B03CC32A}"/>
                </a:ext>
              </a:extLst>
            </p:cNvPr>
            <p:cNvSpPr>
              <a:spLocks noChangeShapeType="1"/>
            </p:cNvSpPr>
            <p:nvPr/>
          </p:nvSpPr>
          <p:spPr bwMode="auto">
            <a:xfrm flipH="1">
              <a:off x="442" y="1328"/>
              <a:ext cx="14"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0" name="Line 119">
              <a:extLst>
                <a:ext uri="{FF2B5EF4-FFF2-40B4-BE49-F238E27FC236}">
                  <a16:creationId xmlns:a16="http://schemas.microsoft.com/office/drawing/2014/main" id="{54954212-8F0A-4B44-AD34-6BC815204C9C}"/>
                </a:ext>
              </a:extLst>
            </p:cNvPr>
            <p:cNvSpPr>
              <a:spLocks noChangeShapeType="1"/>
            </p:cNvSpPr>
            <p:nvPr/>
          </p:nvSpPr>
          <p:spPr bwMode="auto">
            <a:xfrm flipH="1">
              <a:off x="442" y="1276"/>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1" name="Rectangle 120">
              <a:extLst>
                <a:ext uri="{FF2B5EF4-FFF2-40B4-BE49-F238E27FC236}">
                  <a16:creationId xmlns:a16="http://schemas.microsoft.com/office/drawing/2014/main" id="{8DBCCCDC-2DE3-4471-907E-646446755F0E}"/>
                </a:ext>
              </a:extLst>
            </p:cNvPr>
            <p:cNvSpPr>
              <a:spLocks noChangeArrowheads="1"/>
            </p:cNvSpPr>
            <p:nvPr/>
          </p:nvSpPr>
          <p:spPr bwMode="auto">
            <a:xfrm>
              <a:off x="318" y="1191"/>
              <a:ext cx="12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6.0</a:t>
              </a:r>
              <a:endParaRPr lang="en-US" altLang="zh-CN" sz="3200" b="1">
                <a:solidFill>
                  <a:schemeClr val="tx2"/>
                </a:solidFill>
                <a:ea typeface="SimSun" panose="02010600030101010101" pitchFamily="2" charset="-122"/>
              </a:endParaRPr>
            </a:p>
          </p:txBody>
        </p:sp>
        <p:sp>
          <p:nvSpPr>
            <p:cNvPr id="286842" name="Line 121">
              <a:extLst>
                <a:ext uri="{FF2B5EF4-FFF2-40B4-BE49-F238E27FC236}">
                  <a16:creationId xmlns:a16="http://schemas.microsoft.com/office/drawing/2014/main" id="{3B267636-0202-4258-9B79-BC62EC1B3897}"/>
                </a:ext>
              </a:extLst>
            </p:cNvPr>
            <p:cNvSpPr>
              <a:spLocks noChangeShapeType="1"/>
            </p:cNvSpPr>
            <p:nvPr/>
          </p:nvSpPr>
          <p:spPr bwMode="auto">
            <a:xfrm flipH="1">
              <a:off x="424" y="1223"/>
              <a:ext cx="32"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3" name="Line 122">
              <a:extLst>
                <a:ext uri="{FF2B5EF4-FFF2-40B4-BE49-F238E27FC236}">
                  <a16:creationId xmlns:a16="http://schemas.microsoft.com/office/drawing/2014/main" id="{C760ABAC-14C0-4C5B-867E-A9C5E96DAAAE}"/>
                </a:ext>
              </a:extLst>
            </p:cNvPr>
            <p:cNvSpPr>
              <a:spLocks noChangeShapeType="1"/>
            </p:cNvSpPr>
            <p:nvPr/>
          </p:nvSpPr>
          <p:spPr bwMode="auto">
            <a:xfrm flipH="1">
              <a:off x="442" y="1170"/>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4" name="Line 123">
              <a:extLst>
                <a:ext uri="{FF2B5EF4-FFF2-40B4-BE49-F238E27FC236}">
                  <a16:creationId xmlns:a16="http://schemas.microsoft.com/office/drawing/2014/main" id="{28FA17D3-2EDD-4B8C-A043-4EADC429060F}"/>
                </a:ext>
              </a:extLst>
            </p:cNvPr>
            <p:cNvSpPr>
              <a:spLocks noChangeShapeType="1"/>
            </p:cNvSpPr>
            <p:nvPr/>
          </p:nvSpPr>
          <p:spPr bwMode="auto">
            <a:xfrm flipH="1">
              <a:off x="442" y="1117"/>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5" name="Line 124">
              <a:extLst>
                <a:ext uri="{FF2B5EF4-FFF2-40B4-BE49-F238E27FC236}">
                  <a16:creationId xmlns:a16="http://schemas.microsoft.com/office/drawing/2014/main" id="{7B8F89DB-0398-4CCD-8CDA-F0A44D9667DC}"/>
                </a:ext>
              </a:extLst>
            </p:cNvPr>
            <p:cNvSpPr>
              <a:spLocks noChangeShapeType="1"/>
            </p:cNvSpPr>
            <p:nvPr/>
          </p:nvSpPr>
          <p:spPr bwMode="auto">
            <a:xfrm flipH="1">
              <a:off x="442" y="1064"/>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6" name="Rectangle 125">
              <a:extLst>
                <a:ext uri="{FF2B5EF4-FFF2-40B4-BE49-F238E27FC236}">
                  <a16:creationId xmlns:a16="http://schemas.microsoft.com/office/drawing/2014/main" id="{5B97809C-7628-4663-A875-0A771FBC2348}"/>
                </a:ext>
              </a:extLst>
            </p:cNvPr>
            <p:cNvSpPr>
              <a:spLocks noChangeArrowheads="1"/>
            </p:cNvSpPr>
            <p:nvPr/>
          </p:nvSpPr>
          <p:spPr bwMode="auto">
            <a:xfrm>
              <a:off x="318" y="979"/>
              <a:ext cx="12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8.0</a:t>
              </a:r>
              <a:endParaRPr lang="en-US" altLang="zh-CN" sz="3200" b="1">
                <a:solidFill>
                  <a:schemeClr val="tx2"/>
                </a:solidFill>
                <a:ea typeface="SimSun" panose="02010600030101010101" pitchFamily="2" charset="-122"/>
              </a:endParaRPr>
            </a:p>
          </p:txBody>
        </p:sp>
        <p:sp>
          <p:nvSpPr>
            <p:cNvPr id="286847" name="Line 126">
              <a:extLst>
                <a:ext uri="{FF2B5EF4-FFF2-40B4-BE49-F238E27FC236}">
                  <a16:creationId xmlns:a16="http://schemas.microsoft.com/office/drawing/2014/main" id="{A8668B54-E390-40E6-ABBF-21984FB7DAEF}"/>
                </a:ext>
              </a:extLst>
            </p:cNvPr>
            <p:cNvSpPr>
              <a:spLocks noChangeShapeType="1"/>
            </p:cNvSpPr>
            <p:nvPr/>
          </p:nvSpPr>
          <p:spPr bwMode="auto">
            <a:xfrm flipH="1">
              <a:off x="424" y="1011"/>
              <a:ext cx="32"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8" name="Line 127">
              <a:extLst>
                <a:ext uri="{FF2B5EF4-FFF2-40B4-BE49-F238E27FC236}">
                  <a16:creationId xmlns:a16="http://schemas.microsoft.com/office/drawing/2014/main" id="{F7211171-501D-476E-AAA9-00FA73C7A4AB}"/>
                </a:ext>
              </a:extLst>
            </p:cNvPr>
            <p:cNvSpPr>
              <a:spLocks noChangeShapeType="1"/>
            </p:cNvSpPr>
            <p:nvPr/>
          </p:nvSpPr>
          <p:spPr bwMode="auto">
            <a:xfrm flipH="1">
              <a:off x="442" y="958"/>
              <a:ext cx="14"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9" name="Line 128">
              <a:extLst>
                <a:ext uri="{FF2B5EF4-FFF2-40B4-BE49-F238E27FC236}">
                  <a16:creationId xmlns:a16="http://schemas.microsoft.com/office/drawing/2014/main" id="{177E7CF1-0DB6-4357-A7BE-EAA55279B933}"/>
                </a:ext>
              </a:extLst>
            </p:cNvPr>
            <p:cNvSpPr>
              <a:spLocks noChangeShapeType="1"/>
            </p:cNvSpPr>
            <p:nvPr/>
          </p:nvSpPr>
          <p:spPr bwMode="auto">
            <a:xfrm flipH="1">
              <a:off x="442" y="905"/>
              <a:ext cx="14" cy="1"/>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0" name="Line 129">
              <a:extLst>
                <a:ext uri="{FF2B5EF4-FFF2-40B4-BE49-F238E27FC236}">
                  <a16:creationId xmlns:a16="http://schemas.microsoft.com/office/drawing/2014/main" id="{09BFF245-304A-4F44-B00E-E46483F9DD0B}"/>
                </a:ext>
              </a:extLst>
            </p:cNvPr>
            <p:cNvSpPr>
              <a:spLocks noChangeShapeType="1"/>
            </p:cNvSpPr>
            <p:nvPr/>
          </p:nvSpPr>
          <p:spPr bwMode="auto">
            <a:xfrm flipH="1">
              <a:off x="442" y="852"/>
              <a:ext cx="14"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1" name="Rectangle 130">
              <a:extLst>
                <a:ext uri="{FF2B5EF4-FFF2-40B4-BE49-F238E27FC236}">
                  <a16:creationId xmlns:a16="http://schemas.microsoft.com/office/drawing/2014/main" id="{6658C447-003B-4D26-BAE7-A2F4E48129B4}"/>
                </a:ext>
              </a:extLst>
            </p:cNvPr>
            <p:cNvSpPr>
              <a:spLocks noChangeArrowheads="1"/>
            </p:cNvSpPr>
            <p:nvPr/>
          </p:nvSpPr>
          <p:spPr bwMode="auto">
            <a:xfrm>
              <a:off x="288" y="767"/>
              <a:ext cx="16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10.0</a:t>
              </a:r>
              <a:endParaRPr lang="en-US" altLang="zh-CN" sz="3200" b="1">
                <a:solidFill>
                  <a:schemeClr val="tx2"/>
                </a:solidFill>
                <a:ea typeface="SimSun" panose="02010600030101010101" pitchFamily="2" charset="-122"/>
              </a:endParaRPr>
            </a:p>
          </p:txBody>
        </p:sp>
        <p:sp>
          <p:nvSpPr>
            <p:cNvPr id="286852" name="Picture 131">
              <a:extLst>
                <a:ext uri="{FF2B5EF4-FFF2-40B4-BE49-F238E27FC236}">
                  <a16:creationId xmlns:a16="http://schemas.microsoft.com/office/drawing/2014/main" id="{0AD2D72D-39FB-4444-B69C-A1840FE57BD0}"/>
                </a:ext>
              </a:extLst>
            </p:cNvPr>
            <p:cNvSpPr>
              <a:spLocks noChangeAspect="1" noChangeArrowheads="1"/>
            </p:cNvSpPr>
            <p:nvPr/>
          </p:nvSpPr>
          <p:spPr bwMode="auto">
            <a:xfrm>
              <a:off x="456" y="765"/>
              <a:ext cx="3"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286853" name="Rectangle 132">
              <a:extLst>
                <a:ext uri="{FF2B5EF4-FFF2-40B4-BE49-F238E27FC236}">
                  <a16:creationId xmlns:a16="http://schemas.microsoft.com/office/drawing/2014/main" id="{ED1A3828-E0F8-46B8-9E0C-9A2E7A07D816}"/>
                </a:ext>
              </a:extLst>
            </p:cNvPr>
            <p:cNvSpPr>
              <a:spLocks noChangeArrowheads="1"/>
            </p:cNvSpPr>
            <p:nvPr/>
          </p:nvSpPr>
          <p:spPr bwMode="auto">
            <a:xfrm>
              <a:off x="457" y="636"/>
              <a:ext cx="44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Standard 1 </a:t>
              </a:r>
              <a:endParaRPr lang="en-US" altLang="zh-CN" sz="3200" b="1">
                <a:solidFill>
                  <a:schemeClr val="tx2"/>
                </a:solidFill>
                <a:ea typeface="SimSun" panose="02010600030101010101" pitchFamily="2" charset="-122"/>
              </a:endParaRPr>
            </a:p>
          </p:txBody>
        </p:sp>
        <p:sp>
          <p:nvSpPr>
            <p:cNvPr id="286854" name="Rectangle 133">
              <a:extLst>
                <a:ext uri="{FF2B5EF4-FFF2-40B4-BE49-F238E27FC236}">
                  <a16:creationId xmlns:a16="http://schemas.microsoft.com/office/drawing/2014/main" id="{A7FCB8DC-8A64-4301-B8A6-777DC6D71868}"/>
                </a:ext>
              </a:extLst>
            </p:cNvPr>
            <p:cNvSpPr>
              <a:spLocks noChangeArrowheads="1"/>
            </p:cNvSpPr>
            <p:nvPr/>
          </p:nvSpPr>
          <p:spPr bwMode="auto">
            <a:xfrm>
              <a:off x="2804" y="636"/>
              <a:ext cx="4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Position 15</a:t>
              </a:r>
              <a:endParaRPr lang="en-US" altLang="zh-CN" sz="3200" b="1">
                <a:solidFill>
                  <a:schemeClr val="tx2"/>
                </a:solidFill>
                <a:ea typeface="SimSun" panose="02010600030101010101" pitchFamily="2" charset="-122"/>
              </a:endParaRPr>
            </a:p>
          </p:txBody>
        </p:sp>
        <p:sp>
          <p:nvSpPr>
            <p:cNvPr id="286855" name="Rectangle 134">
              <a:extLst>
                <a:ext uri="{FF2B5EF4-FFF2-40B4-BE49-F238E27FC236}">
                  <a16:creationId xmlns:a16="http://schemas.microsoft.com/office/drawing/2014/main" id="{5E54C0DF-4368-4503-88F3-2DB12326F6C5}"/>
                </a:ext>
              </a:extLst>
            </p:cNvPr>
            <p:cNvSpPr>
              <a:spLocks noChangeArrowheads="1"/>
            </p:cNvSpPr>
            <p:nvPr/>
          </p:nvSpPr>
          <p:spPr bwMode="auto">
            <a:xfrm>
              <a:off x="457" y="800"/>
              <a:ext cx="10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µS</a:t>
              </a:r>
              <a:endParaRPr lang="en-US" altLang="zh-CN" sz="3200" b="1">
                <a:solidFill>
                  <a:schemeClr val="tx2"/>
                </a:solidFill>
                <a:ea typeface="SimSun" panose="02010600030101010101" pitchFamily="2" charset="-122"/>
              </a:endParaRPr>
            </a:p>
          </p:txBody>
        </p:sp>
        <p:sp>
          <p:nvSpPr>
            <p:cNvPr id="286856" name="Rectangle 135">
              <a:extLst>
                <a:ext uri="{FF2B5EF4-FFF2-40B4-BE49-F238E27FC236}">
                  <a16:creationId xmlns:a16="http://schemas.microsoft.com/office/drawing/2014/main" id="{8FDE272A-58C2-41A0-A234-84946E9C5F9C}"/>
                </a:ext>
              </a:extLst>
            </p:cNvPr>
            <p:cNvSpPr>
              <a:spLocks noChangeArrowheads="1"/>
            </p:cNvSpPr>
            <p:nvPr/>
          </p:nvSpPr>
          <p:spPr bwMode="auto">
            <a:xfrm>
              <a:off x="5375" y="1907"/>
              <a:ext cx="15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min</a:t>
              </a:r>
              <a:endParaRPr lang="en-US" altLang="zh-CN" sz="3200" b="1">
                <a:solidFill>
                  <a:schemeClr val="tx2"/>
                </a:solidFill>
                <a:ea typeface="SimSun" panose="02010600030101010101" pitchFamily="2" charset="-122"/>
              </a:endParaRPr>
            </a:p>
          </p:txBody>
        </p:sp>
        <p:sp>
          <p:nvSpPr>
            <p:cNvPr id="286857" name="Line 136">
              <a:extLst>
                <a:ext uri="{FF2B5EF4-FFF2-40B4-BE49-F238E27FC236}">
                  <a16:creationId xmlns:a16="http://schemas.microsoft.com/office/drawing/2014/main" id="{16E4B845-4E20-4CC0-9621-1100EE4DCB62}"/>
                </a:ext>
              </a:extLst>
            </p:cNvPr>
            <p:cNvSpPr>
              <a:spLocks noChangeShapeType="1"/>
            </p:cNvSpPr>
            <p:nvPr/>
          </p:nvSpPr>
          <p:spPr bwMode="auto">
            <a:xfrm flipH="1">
              <a:off x="424" y="800"/>
              <a:ext cx="32" cy="0"/>
            </a:xfrm>
            <a:prstGeom prst="line">
              <a:avLst/>
            </a:prstGeom>
            <a:noFill/>
            <a:ln w="381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8" name="Freeform 137">
              <a:extLst>
                <a:ext uri="{FF2B5EF4-FFF2-40B4-BE49-F238E27FC236}">
                  <a16:creationId xmlns:a16="http://schemas.microsoft.com/office/drawing/2014/main" id="{4E9EE868-5D11-473F-96E6-D8153B5E7893}"/>
                </a:ext>
              </a:extLst>
            </p:cNvPr>
            <p:cNvSpPr>
              <a:spLocks/>
            </p:cNvSpPr>
            <p:nvPr/>
          </p:nvSpPr>
          <p:spPr bwMode="auto">
            <a:xfrm>
              <a:off x="456" y="911"/>
              <a:ext cx="2591" cy="970"/>
            </a:xfrm>
            <a:custGeom>
              <a:avLst/>
              <a:gdLst>
                <a:gd name="T0" fmla="*/ 0 w 19261"/>
                <a:gd name="T1" fmla="*/ 0 h 7211"/>
                <a:gd name="T2" fmla="*/ 0 w 19261"/>
                <a:gd name="T3" fmla="*/ 0 h 7211"/>
                <a:gd name="T4" fmla="*/ 0 w 19261"/>
                <a:gd name="T5" fmla="*/ 0 h 7211"/>
                <a:gd name="T6" fmla="*/ 0 w 19261"/>
                <a:gd name="T7" fmla="*/ 0 h 7211"/>
                <a:gd name="T8" fmla="*/ 0 w 19261"/>
                <a:gd name="T9" fmla="*/ 0 h 7211"/>
                <a:gd name="T10" fmla="*/ 0 w 19261"/>
                <a:gd name="T11" fmla="*/ 0 h 7211"/>
                <a:gd name="T12" fmla="*/ 0 w 19261"/>
                <a:gd name="T13" fmla="*/ 0 h 7211"/>
                <a:gd name="T14" fmla="*/ 0 w 19261"/>
                <a:gd name="T15" fmla="*/ 0 h 7211"/>
                <a:gd name="T16" fmla="*/ 0 w 19261"/>
                <a:gd name="T17" fmla="*/ 0 h 7211"/>
                <a:gd name="T18" fmla="*/ 0 w 19261"/>
                <a:gd name="T19" fmla="*/ 0 h 7211"/>
                <a:gd name="T20" fmla="*/ 0 w 19261"/>
                <a:gd name="T21" fmla="*/ 0 h 7211"/>
                <a:gd name="T22" fmla="*/ 0 w 19261"/>
                <a:gd name="T23" fmla="*/ 0 h 7211"/>
                <a:gd name="T24" fmla="*/ 0 w 19261"/>
                <a:gd name="T25" fmla="*/ 0 h 7211"/>
                <a:gd name="T26" fmla="*/ 0 w 19261"/>
                <a:gd name="T27" fmla="*/ 0 h 7211"/>
                <a:gd name="T28" fmla="*/ 0 w 19261"/>
                <a:gd name="T29" fmla="*/ 0 h 7211"/>
                <a:gd name="T30" fmla="*/ 0 w 19261"/>
                <a:gd name="T31" fmla="*/ 0 h 7211"/>
                <a:gd name="T32" fmla="*/ 0 w 19261"/>
                <a:gd name="T33" fmla="*/ 0 h 7211"/>
                <a:gd name="T34" fmla="*/ 0 w 19261"/>
                <a:gd name="T35" fmla="*/ 0 h 7211"/>
                <a:gd name="T36" fmla="*/ 0 w 19261"/>
                <a:gd name="T37" fmla="*/ 0 h 7211"/>
                <a:gd name="T38" fmla="*/ 0 w 19261"/>
                <a:gd name="T39" fmla="*/ 0 h 7211"/>
                <a:gd name="T40" fmla="*/ 0 w 19261"/>
                <a:gd name="T41" fmla="*/ 0 h 7211"/>
                <a:gd name="T42" fmla="*/ 0 w 19261"/>
                <a:gd name="T43" fmla="*/ 0 h 7211"/>
                <a:gd name="T44" fmla="*/ 0 w 19261"/>
                <a:gd name="T45" fmla="*/ 0 h 7211"/>
                <a:gd name="T46" fmla="*/ 0 w 19261"/>
                <a:gd name="T47" fmla="*/ 0 h 7211"/>
                <a:gd name="T48" fmla="*/ 0 w 19261"/>
                <a:gd name="T49" fmla="*/ 0 h 7211"/>
                <a:gd name="T50" fmla="*/ 0 w 19261"/>
                <a:gd name="T51" fmla="*/ 0 h 7211"/>
                <a:gd name="T52" fmla="*/ 0 w 19261"/>
                <a:gd name="T53" fmla="*/ 0 h 7211"/>
                <a:gd name="T54" fmla="*/ 0 w 19261"/>
                <a:gd name="T55" fmla="*/ 0 h 7211"/>
                <a:gd name="T56" fmla="*/ 0 w 19261"/>
                <a:gd name="T57" fmla="*/ 0 h 7211"/>
                <a:gd name="T58" fmla="*/ 0 w 19261"/>
                <a:gd name="T59" fmla="*/ 0 h 7211"/>
                <a:gd name="T60" fmla="*/ 0 w 19261"/>
                <a:gd name="T61" fmla="*/ 0 h 7211"/>
                <a:gd name="T62" fmla="*/ 0 w 19261"/>
                <a:gd name="T63" fmla="*/ 0 h 7211"/>
                <a:gd name="T64" fmla="*/ 0 w 19261"/>
                <a:gd name="T65" fmla="*/ 0 h 7211"/>
                <a:gd name="T66" fmla="*/ 0 w 19261"/>
                <a:gd name="T67" fmla="*/ 0 h 7211"/>
                <a:gd name="T68" fmla="*/ 0 w 19261"/>
                <a:gd name="T69" fmla="*/ 0 h 7211"/>
                <a:gd name="T70" fmla="*/ 0 w 19261"/>
                <a:gd name="T71" fmla="*/ 0 h 7211"/>
                <a:gd name="T72" fmla="*/ 0 w 19261"/>
                <a:gd name="T73" fmla="*/ 0 h 7211"/>
                <a:gd name="T74" fmla="*/ 0 w 19261"/>
                <a:gd name="T75" fmla="*/ 0 h 7211"/>
                <a:gd name="T76" fmla="*/ 0 w 19261"/>
                <a:gd name="T77" fmla="*/ 0 h 7211"/>
                <a:gd name="T78" fmla="*/ 0 w 19261"/>
                <a:gd name="T79" fmla="*/ 0 h 7211"/>
                <a:gd name="T80" fmla="*/ 0 w 19261"/>
                <a:gd name="T81" fmla="*/ 0 h 7211"/>
                <a:gd name="T82" fmla="*/ 0 w 19261"/>
                <a:gd name="T83" fmla="*/ 0 h 7211"/>
                <a:gd name="T84" fmla="*/ 0 w 19261"/>
                <a:gd name="T85" fmla="*/ 0 h 7211"/>
                <a:gd name="T86" fmla="*/ 0 w 19261"/>
                <a:gd name="T87" fmla="*/ 0 h 7211"/>
                <a:gd name="T88" fmla="*/ 0 w 19261"/>
                <a:gd name="T89" fmla="*/ 0 h 7211"/>
                <a:gd name="T90" fmla="*/ 0 w 19261"/>
                <a:gd name="T91" fmla="*/ 0 h 7211"/>
                <a:gd name="T92" fmla="*/ 0 w 19261"/>
                <a:gd name="T93" fmla="*/ 0 h 7211"/>
                <a:gd name="T94" fmla="*/ 0 w 19261"/>
                <a:gd name="T95" fmla="*/ 0 h 7211"/>
                <a:gd name="T96" fmla="*/ 0 w 19261"/>
                <a:gd name="T97" fmla="*/ 0 h 7211"/>
                <a:gd name="T98" fmla="*/ 0 w 19261"/>
                <a:gd name="T99" fmla="*/ 0 h 7211"/>
                <a:gd name="T100" fmla="*/ 0 w 19261"/>
                <a:gd name="T101" fmla="*/ 0 h 7211"/>
                <a:gd name="T102" fmla="*/ 0 w 19261"/>
                <a:gd name="T103" fmla="*/ 0 h 7211"/>
                <a:gd name="T104" fmla="*/ 0 w 19261"/>
                <a:gd name="T105" fmla="*/ 0 h 7211"/>
                <a:gd name="T106" fmla="*/ 0 w 19261"/>
                <a:gd name="T107" fmla="*/ 0 h 7211"/>
                <a:gd name="T108" fmla="*/ 0 w 19261"/>
                <a:gd name="T109" fmla="*/ 0 h 7211"/>
                <a:gd name="T110" fmla="*/ 0 w 19261"/>
                <a:gd name="T111" fmla="*/ 0 h 7211"/>
                <a:gd name="T112" fmla="*/ 0 w 19261"/>
                <a:gd name="T113" fmla="*/ 0 h 7211"/>
                <a:gd name="T114" fmla="*/ 0 w 19261"/>
                <a:gd name="T115" fmla="*/ 0 h 7211"/>
                <a:gd name="T116" fmla="*/ 0 w 19261"/>
                <a:gd name="T117" fmla="*/ 0 h 7211"/>
                <a:gd name="T118" fmla="*/ 0 w 19261"/>
                <a:gd name="T119" fmla="*/ 0 h 7211"/>
                <a:gd name="T120" fmla="*/ 0 w 19261"/>
                <a:gd name="T121" fmla="*/ 0 h 7211"/>
                <a:gd name="T122" fmla="*/ 0 w 19261"/>
                <a:gd name="T123" fmla="*/ 0 h 7211"/>
                <a:gd name="T124" fmla="*/ 0 w 19261"/>
                <a:gd name="T125" fmla="*/ 0 h 72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261" h="7211">
                  <a:moveTo>
                    <a:pt x="0" y="7040"/>
                  </a:moveTo>
                  <a:lnTo>
                    <a:pt x="36" y="7040"/>
                  </a:lnTo>
                  <a:lnTo>
                    <a:pt x="74" y="7040"/>
                  </a:lnTo>
                  <a:lnTo>
                    <a:pt x="112" y="7040"/>
                  </a:lnTo>
                  <a:lnTo>
                    <a:pt x="150" y="7040"/>
                  </a:lnTo>
                  <a:lnTo>
                    <a:pt x="188" y="7040"/>
                  </a:lnTo>
                  <a:lnTo>
                    <a:pt x="226" y="7041"/>
                  </a:lnTo>
                  <a:lnTo>
                    <a:pt x="264" y="7041"/>
                  </a:lnTo>
                  <a:lnTo>
                    <a:pt x="302" y="7041"/>
                  </a:lnTo>
                  <a:lnTo>
                    <a:pt x="340" y="7041"/>
                  </a:lnTo>
                  <a:lnTo>
                    <a:pt x="378" y="7040"/>
                  </a:lnTo>
                  <a:lnTo>
                    <a:pt x="414" y="7040"/>
                  </a:lnTo>
                  <a:lnTo>
                    <a:pt x="452" y="7040"/>
                  </a:lnTo>
                  <a:lnTo>
                    <a:pt x="490" y="7040"/>
                  </a:lnTo>
                  <a:lnTo>
                    <a:pt x="528" y="7040"/>
                  </a:lnTo>
                  <a:lnTo>
                    <a:pt x="566" y="7040"/>
                  </a:lnTo>
                  <a:lnTo>
                    <a:pt x="604" y="7040"/>
                  </a:lnTo>
                  <a:lnTo>
                    <a:pt x="642" y="7040"/>
                  </a:lnTo>
                  <a:lnTo>
                    <a:pt x="680" y="7040"/>
                  </a:lnTo>
                  <a:lnTo>
                    <a:pt x="717" y="7040"/>
                  </a:lnTo>
                  <a:lnTo>
                    <a:pt x="755" y="7040"/>
                  </a:lnTo>
                  <a:lnTo>
                    <a:pt x="792" y="7040"/>
                  </a:lnTo>
                  <a:lnTo>
                    <a:pt x="830" y="7040"/>
                  </a:lnTo>
                  <a:lnTo>
                    <a:pt x="868" y="7040"/>
                  </a:lnTo>
                  <a:lnTo>
                    <a:pt x="906" y="7040"/>
                  </a:lnTo>
                  <a:lnTo>
                    <a:pt x="943" y="7040"/>
                  </a:lnTo>
                  <a:lnTo>
                    <a:pt x="981" y="7040"/>
                  </a:lnTo>
                  <a:lnTo>
                    <a:pt x="1019" y="7040"/>
                  </a:lnTo>
                  <a:lnTo>
                    <a:pt x="1057" y="7040"/>
                  </a:lnTo>
                  <a:lnTo>
                    <a:pt x="1095" y="7040"/>
                  </a:lnTo>
                  <a:lnTo>
                    <a:pt x="1133" y="7040"/>
                  </a:lnTo>
                  <a:lnTo>
                    <a:pt x="1169" y="7040"/>
                  </a:lnTo>
                  <a:lnTo>
                    <a:pt x="1207" y="7040"/>
                  </a:lnTo>
                  <a:lnTo>
                    <a:pt x="1245" y="7040"/>
                  </a:lnTo>
                  <a:lnTo>
                    <a:pt x="1283" y="7040"/>
                  </a:lnTo>
                  <a:lnTo>
                    <a:pt x="1321" y="7040"/>
                  </a:lnTo>
                  <a:lnTo>
                    <a:pt x="1359" y="7040"/>
                  </a:lnTo>
                  <a:lnTo>
                    <a:pt x="1397" y="7040"/>
                  </a:lnTo>
                  <a:lnTo>
                    <a:pt x="1435" y="7040"/>
                  </a:lnTo>
                  <a:lnTo>
                    <a:pt x="1473" y="7040"/>
                  </a:lnTo>
                  <a:lnTo>
                    <a:pt x="1511" y="7040"/>
                  </a:lnTo>
                  <a:lnTo>
                    <a:pt x="1547" y="7040"/>
                  </a:lnTo>
                  <a:lnTo>
                    <a:pt x="1585" y="7040"/>
                  </a:lnTo>
                  <a:lnTo>
                    <a:pt x="1623" y="7040"/>
                  </a:lnTo>
                  <a:lnTo>
                    <a:pt x="1661" y="7040"/>
                  </a:lnTo>
                  <a:lnTo>
                    <a:pt x="1699" y="7040"/>
                  </a:lnTo>
                  <a:lnTo>
                    <a:pt x="1737" y="7040"/>
                  </a:lnTo>
                  <a:lnTo>
                    <a:pt x="1775" y="7040"/>
                  </a:lnTo>
                  <a:lnTo>
                    <a:pt x="1813" y="7040"/>
                  </a:lnTo>
                  <a:lnTo>
                    <a:pt x="1850" y="7040"/>
                  </a:lnTo>
                  <a:lnTo>
                    <a:pt x="1888" y="7040"/>
                  </a:lnTo>
                  <a:lnTo>
                    <a:pt x="1925" y="7040"/>
                  </a:lnTo>
                  <a:lnTo>
                    <a:pt x="1963" y="7040"/>
                  </a:lnTo>
                  <a:lnTo>
                    <a:pt x="2001" y="7040"/>
                  </a:lnTo>
                  <a:lnTo>
                    <a:pt x="2039" y="7040"/>
                  </a:lnTo>
                  <a:lnTo>
                    <a:pt x="2076" y="7040"/>
                  </a:lnTo>
                  <a:lnTo>
                    <a:pt x="2114" y="7040"/>
                  </a:lnTo>
                  <a:lnTo>
                    <a:pt x="2152" y="7040"/>
                  </a:lnTo>
                  <a:lnTo>
                    <a:pt x="2190" y="7040"/>
                  </a:lnTo>
                  <a:lnTo>
                    <a:pt x="2228" y="7040"/>
                  </a:lnTo>
                  <a:lnTo>
                    <a:pt x="2266" y="7040"/>
                  </a:lnTo>
                  <a:lnTo>
                    <a:pt x="2302" y="7040"/>
                  </a:lnTo>
                  <a:lnTo>
                    <a:pt x="2340" y="7040"/>
                  </a:lnTo>
                  <a:lnTo>
                    <a:pt x="2378" y="7040"/>
                  </a:lnTo>
                  <a:lnTo>
                    <a:pt x="2416" y="7040"/>
                  </a:lnTo>
                  <a:lnTo>
                    <a:pt x="2454" y="7040"/>
                  </a:lnTo>
                  <a:lnTo>
                    <a:pt x="2492" y="7040"/>
                  </a:lnTo>
                  <a:lnTo>
                    <a:pt x="2530" y="7040"/>
                  </a:lnTo>
                  <a:lnTo>
                    <a:pt x="2568" y="7040"/>
                  </a:lnTo>
                  <a:lnTo>
                    <a:pt x="2606" y="7040"/>
                  </a:lnTo>
                  <a:lnTo>
                    <a:pt x="2644" y="7040"/>
                  </a:lnTo>
                  <a:lnTo>
                    <a:pt x="2680" y="7040"/>
                  </a:lnTo>
                  <a:lnTo>
                    <a:pt x="2718" y="7040"/>
                  </a:lnTo>
                  <a:lnTo>
                    <a:pt x="2756" y="7040"/>
                  </a:lnTo>
                  <a:lnTo>
                    <a:pt x="2794" y="7040"/>
                  </a:lnTo>
                  <a:lnTo>
                    <a:pt x="2832" y="7040"/>
                  </a:lnTo>
                  <a:lnTo>
                    <a:pt x="2870" y="7040"/>
                  </a:lnTo>
                  <a:lnTo>
                    <a:pt x="2908" y="7040"/>
                  </a:lnTo>
                  <a:lnTo>
                    <a:pt x="2945" y="7040"/>
                  </a:lnTo>
                  <a:lnTo>
                    <a:pt x="2983" y="7040"/>
                  </a:lnTo>
                  <a:lnTo>
                    <a:pt x="3021" y="7040"/>
                  </a:lnTo>
                  <a:lnTo>
                    <a:pt x="3058" y="7040"/>
                  </a:lnTo>
                  <a:lnTo>
                    <a:pt x="3096" y="7040"/>
                  </a:lnTo>
                  <a:lnTo>
                    <a:pt x="3134" y="7040"/>
                  </a:lnTo>
                  <a:lnTo>
                    <a:pt x="3172" y="7040"/>
                  </a:lnTo>
                  <a:lnTo>
                    <a:pt x="3209" y="7040"/>
                  </a:lnTo>
                  <a:lnTo>
                    <a:pt x="3247" y="7040"/>
                  </a:lnTo>
                  <a:lnTo>
                    <a:pt x="3285" y="7040"/>
                  </a:lnTo>
                  <a:lnTo>
                    <a:pt x="3323" y="7040"/>
                  </a:lnTo>
                  <a:lnTo>
                    <a:pt x="3361" y="7040"/>
                  </a:lnTo>
                  <a:lnTo>
                    <a:pt x="3399" y="7040"/>
                  </a:lnTo>
                  <a:lnTo>
                    <a:pt x="3435" y="7040"/>
                  </a:lnTo>
                  <a:lnTo>
                    <a:pt x="3473" y="7040"/>
                  </a:lnTo>
                  <a:lnTo>
                    <a:pt x="3511" y="7040"/>
                  </a:lnTo>
                  <a:lnTo>
                    <a:pt x="3549" y="7040"/>
                  </a:lnTo>
                  <a:lnTo>
                    <a:pt x="3587" y="7040"/>
                  </a:lnTo>
                  <a:lnTo>
                    <a:pt x="3625" y="7040"/>
                  </a:lnTo>
                  <a:lnTo>
                    <a:pt x="3663" y="7040"/>
                  </a:lnTo>
                  <a:lnTo>
                    <a:pt x="3701" y="7040"/>
                  </a:lnTo>
                  <a:lnTo>
                    <a:pt x="3739" y="7040"/>
                  </a:lnTo>
                  <a:lnTo>
                    <a:pt x="3775" y="7040"/>
                  </a:lnTo>
                  <a:lnTo>
                    <a:pt x="3813" y="7040"/>
                  </a:lnTo>
                  <a:lnTo>
                    <a:pt x="3851" y="7040"/>
                  </a:lnTo>
                  <a:lnTo>
                    <a:pt x="3889" y="7040"/>
                  </a:lnTo>
                  <a:lnTo>
                    <a:pt x="3927" y="7040"/>
                  </a:lnTo>
                  <a:lnTo>
                    <a:pt x="3965" y="7040"/>
                  </a:lnTo>
                  <a:lnTo>
                    <a:pt x="4003" y="7040"/>
                  </a:lnTo>
                  <a:lnTo>
                    <a:pt x="4041" y="7040"/>
                  </a:lnTo>
                  <a:lnTo>
                    <a:pt x="4078" y="7040"/>
                  </a:lnTo>
                  <a:lnTo>
                    <a:pt x="4116" y="7040"/>
                  </a:lnTo>
                  <a:lnTo>
                    <a:pt x="4154" y="7040"/>
                  </a:lnTo>
                  <a:lnTo>
                    <a:pt x="4191" y="7040"/>
                  </a:lnTo>
                  <a:lnTo>
                    <a:pt x="4229" y="7040"/>
                  </a:lnTo>
                  <a:lnTo>
                    <a:pt x="4267" y="7040"/>
                  </a:lnTo>
                  <a:lnTo>
                    <a:pt x="4305" y="7040"/>
                  </a:lnTo>
                  <a:lnTo>
                    <a:pt x="4342" y="7038"/>
                  </a:lnTo>
                  <a:lnTo>
                    <a:pt x="4380" y="7038"/>
                  </a:lnTo>
                  <a:lnTo>
                    <a:pt x="4418" y="7038"/>
                  </a:lnTo>
                  <a:lnTo>
                    <a:pt x="4456" y="7040"/>
                  </a:lnTo>
                  <a:lnTo>
                    <a:pt x="4494" y="7040"/>
                  </a:lnTo>
                  <a:lnTo>
                    <a:pt x="4532" y="7040"/>
                  </a:lnTo>
                  <a:lnTo>
                    <a:pt x="4568" y="7040"/>
                  </a:lnTo>
                  <a:lnTo>
                    <a:pt x="4606" y="7040"/>
                  </a:lnTo>
                  <a:lnTo>
                    <a:pt x="4644" y="7040"/>
                  </a:lnTo>
                  <a:lnTo>
                    <a:pt x="4682" y="7040"/>
                  </a:lnTo>
                  <a:lnTo>
                    <a:pt x="4720" y="7040"/>
                  </a:lnTo>
                  <a:lnTo>
                    <a:pt x="4758" y="7038"/>
                  </a:lnTo>
                  <a:lnTo>
                    <a:pt x="4796" y="7038"/>
                  </a:lnTo>
                  <a:lnTo>
                    <a:pt x="4834" y="7038"/>
                  </a:lnTo>
                  <a:lnTo>
                    <a:pt x="4872" y="7038"/>
                  </a:lnTo>
                  <a:lnTo>
                    <a:pt x="4910" y="7038"/>
                  </a:lnTo>
                  <a:lnTo>
                    <a:pt x="4946" y="7038"/>
                  </a:lnTo>
                  <a:lnTo>
                    <a:pt x="4984" y="7038"/>
                  </a:lnTo>
                  <a:lnTo>
                    <a:pt x="5022" y="7038"/>
                  </a:lnTo>
                  <a:lnTo>
                    <a:pt x="5060" y="7038"/>
                  </a:lnTo>
                  <a:lnTo>
                    <a:pt x="5098" y="7038"/>
                  </a:lnTo>
                  <a:lnTo>
                    <a:pt x="5136" y="7038"/>
                  </a:lnTo>
                  <a:lnTo>
                    <a:pt x="5174" y="7038"/>
                  </a:lnTo>
                  <a:lnTo>
                    <a:pt x="5211" y="7038"/>
                  </a:lnTo>
                  <a:lnTo>
                    <a:pt x="5249" y="7038"/>
                  </a:lnTo>
                  <a:lnTo>
                    <a:pt x="5287" y="7038"/>
                  </a:lnTo>
                  <a:lnTo>
                    <a:pt x="5324" y="7038"/>
                  </a:lnTo>
                  <a:lnTo>
                    <a:pt x="5362" y="7038"/>
                  </a:lnTo>
                  <a:lnTo>
                    <a:pt x="5400" y="7038"/>
                  </a:lnTo>
                  <a:lnTo>
                    <a:pt x="5438" y="7038"/>
                  </a:lnTo>
                  <a:lnTo>
                    <a:pt x="5475" y="7038"/>
                  </a:lnTo>
                  <a:lnTo>
                    <a:pt x="5513" y="7038"/>
                  </a:lnTo>
                  <a:lnTo>
                    <a:pt x="5551" y="7038"/>
                  </a:lnTo>
                  <a:lnTo>
                    <a:pt x="5589" y="7038"/>
                  </a:lnTo>
                  <a:lnTo>
                    <a:pt x="5627" y="7038"/>
                  </a:lnTo>
                  <a:lnTo>
                    <a:pt x="5665" y="7038"/>
                  </a:lnTo>
                  <a:lnTo>
                    <a:pt x="5701" y="7038"/>
                  </a:lnTo>
                  <a:lnTo>
                    <a:pt x="5739" y="7038"/>
                  </a:lnTo>
                  <a:lnTo>
                    <a:pt x="5777" y="7038"/>
                  </a:lnTo>
                  <a:lnTo>
                    <a:pt x="5815" y="7038"/>
                  </a:lnTo>
                  <a:lnTo>
                    <a:pt x="5853" y="7038"/>
                  </a:lnTo>
                  <a:lnTo>
                    <a:pt x="5891" y="7038"/>
                  </a:lnTo>
                  <a:lnTo>
                    <a:pt x="5929" y="7038"/>
                  </a:lnTo>
                  <a:lnTo>
                    <a:pt x="5967" y="7038"/>
                  </a:lnTo>
                  <a:lnTo>
                    <a:pt x="6005" y="7038"/>
                  </a:lnTo>
                  <a:lnTo>
                    <a:pt x="6043" y="7038"/>
                  </a:lnTo>
                  <a:lnTo>
                    <a:pt x="6079" y="7038"/>
                  </a:lnTo>
                  <a:lnTo>
                    <a:pt x="6117" y="7038"/>
                  </a:lnTo>
                  <a:lnTo>
                    <a:pt x="6155" y="7038"/>
                  </a:lnTo>
                  <a:lnTo>
                    <a:pt x="6193" y="7038"/>
                  </a:lnTo>
                  <a:lnTo>
                    <a:pt x="6231" y="7038"/>
                  </a:lnTo>
                  <a:lnTo>
                    <a:pt x="6269" y="7038"/>
                  </a:lnTo>
                  <a:lnTo>
                    <a:pt x="6307" y="7038"/>
                  </a:lnTo>
                  <a:lnTo>
                    <a:pt x="6344" y="7038"/>
                  </a:lnTo>
                  <a:lnTo>
                    <a:pt x="6382" y="7038"/>
                  </a:lnTo>
                  <a:lnTo>
                    <a:pt x="6419" y="7038"/>
                  </a:lnTo>
                  <a:lnTo>
                    <a:pt x="6457" y="7038"/>
                  </a:lnTo>
                  <a:lnTo>
                    <a:pt x="6495" y="7038"/>
                  </a:lnTo>
                  <a:lnTo>
                    <a:pt x="6533" y="7038"/>
                  </a:lnTo>
                  <a:lnTo>
                    <a:pt x="6571" y="7038"/>
                  </a:lnTo>
                  <a:lnTo>
                    <a:pt x="6608" y="7038"/>
                  </a:lnTo>
                  <a:lnTo>
                    <a:pt x="6646" y="7038"/>
                  </a:lnTo>
                  <a:lnTo>
                    <a:pt x="6684" y="7038"/>
                  </a:lnTo>
                  <a:lnTo>
                    <a:pt x="6722" y="7038"/>
                  </a:lnTo>
                  <a:lnTo>
                    <a:pt x="6760" y="7038"/>
                  </a:lnTo>
                  <a:lnTo>
                    <a:pt x="6798" y="7038"/>
                  </a:lnTo>
                  <a:lnTo>
                    <a:pt x="6834" y="7038"/>
                  </a:lnTo>
                  <a:lnTo>
                    <a:pt x="6872" y="7038"/>
                  </a:lnTo>
                  <a:lnTo>
                    <a:pt x="6910" y="7038"/>
                  </a:lnTo>
                  <a:lnTo>
                    <a:pt x="6948" y="7038"/>
                  </a:lnTo>
                  <a:lnTo>
                    <a:pt x="6986" y="7038"/>
                  </a:lnTo>
                  <a:lnTo>
                    <a:pt x="7024" y="7038"/>
                  </a:lnTo>
                  <a:lnTo>
                    <a:pt x="7062" y="7038"/>
                  </a:lnTo>
                  <a:lnTo>
                    <a:pt x="7100" y="7038"/>
                  </a:lnTo>
                  <a:lnTo>
                    <a:pt x="7138" y="7040"/>
                  </a:lnTo>
                  <a:lnTo>
                    <a:pt x="7176" y="7044"/>
                  </a:lnTo>
                  <a:lnTo>
                    <a:pt x="7212" y="7051"/>
                  </a:lnTo>
                  <a:lnTo>
                    <a:pt x="7250" y="7065"/>
                  </a:lnTo>
                  <a:lnTo>
                    <a:pt x="7288" y="7086"/>
                  </a:lnTo>
                  <a:lnTo>
                    <a:pt x="7326" y="7115"/>
                  </a:lnTo>
                  <a:lnTo>
                    <a:pt x="7364" y="7148"/>
                  </a:lnTo>
                  <a:lnTo>
                    <a:pt x="7402" y="7181"/>
                  </a:lnTo>
                  <a:lnTo>
                    <a:pt x="7440" y="7201"/>
                  </a:lnTo>
                  <a:lnTo>
                    <a:pt x="7477" y="7211"/>
                  </a:lnTo>
                  <a:lnTo>
                    <a:pt x="7515" y="7208"/>
                  </a:lnTo>
                  <a:lnTo>
                    <a:pt x="7552" y="7197"/>
                  </a:lnTo>
                  <a:lnTo>
                    <a:pt x="7590" y="7181"/>
                  </a:lnTo>
                  <a:lnTo>
                    <a:pt x="7628" y="7162"/>
                  </a:lnTo>
                  <a:lnTo>
                    <a:pt x="7666" y="7143"/>
                  </a:lnTo>
                  <a:lnTo>
                    <a:pt x="7704" y="7125"/>
                  </a:lnTo>
                  <a:lnTo>
                    <a:pt x="7741" y="7107"/>
                  </a:lnTo>
                  <a:lnTo>
                    <a:pt x="7779" y="7083"/>
                  </a:lnTo>
                  <a:lnTo>
                    <a:pt x="7817" y="7041"/>
                  </a:lnTo>
                  <a:lnTo>
                    <a:pt x="7855" y="6940"/>
                  </a:lnTo>
                  <a:lnTo>
                    <a:pt x="7893" y="6700"/>
                  </a:lnTo>
                  <a:lnTo>
                    <a:pt x="7931" y="6240"/>
                  </a:lnTo>
                  <a:lnTo>
                    <a:pt x="7967" y="5591"/>
                  </a:lnTo>
                  <a:lnTo>
                    <a:pt x="8005" y="4963"/>
                  </a:lnTo>
                  <a:lnTo>
                    <a:pt x="8043" y="4613"/>
                  </a:lnTo>
                  <a:lnTo>
                    <a:pt x="8081" y="4642"/>
                  </a:lnTo>
                  <a:lnTo>
                    <a:pt x="8119" y="4950"/>
                  </a:lnTo>
                  <a:lnTo>
                    <a:pt x="8157" y="5370"/>
                  </a:lnTo>
                  <a:lnTo>
                    <a:pt x="8195" y="5774"/>
                  </a:lnTo>
                  <a:lnTo>
                    <a:pt x="8233" y="6102"/>
                  </a:lnTo>
                  <a:lnTo>
                    <a:pt x="8271" y="6346"/>
                  </a:lnTo>
                  <a:lnTo>
                    <a:pt x="8309" y="6513"/>
                  </a:lnTo>
                  <a:lnTo>
                    <a:pt x="8345" y="6621"/>
                  </a:lnTo>
                  <a:lnTo>
                    <a:pt x="8383" y="6684"/>
                  </a:lnTo>
                  <a:lnTo>
                    <a:pt x="8421" y="6723"/>
                  </a:lnTo>
                  <a:lnTo>
                    <a:pt x="8459" y="6755"/>
                  </a:lnTo>
                  <a:lnTo>
                    <a:pt x="8497" y="6790"/>
                  </a:lnTo>
                  <a:lnTo>
                    <a:pt x="8535" y="6829"/>
                  </a:lnTo>
                  <a:lnTo>
                    <a:pt x="8573" y="6868"/>
                  </a:lnTo>
                  <a:lnTo>
                    <a:pt x="8610" y="6903"/>
                  </a:lnTo>
                  <a:lnTo>
                    <a:pt x="8648" y="6929"/>
                  </a:lnTo>
                  <a:lnTo>
                    <a:pt x="8685" y="6950"/>
                  </a:lnTo>
                  <a:lnTo>
                    <a:pt x="8723" y="6966"/>
                  </a:lnTo>
                  <a:lnTo>
                    <a:pt x="8761" y="6977"/>
                  </a:lnTo>
                  <a:lnTo>
                    <a:pt x="8799" y="6987"/>
                  </a:lnTo>
                  <a:lnTo>
                    <a:pt x="8837" y="6994"/>
                  </a:lnTo>
                  <a:lnTo>
                    <a:pt x="8874" y="6998"/>
                  </a:lnTo>
                  <a:lnTo>
                    <a:pt x="8912" y="7002"/>
                  </a:lnTo>
                  <a:lnTo>
                    <a:pt x="8950" y="7006"/>
                  </a:lnTo>
                  <a:lnTo>
                    <a:pt x="8988" y="7009"/>
                  </a:lnTo>
                  <a:lnTo>
                    <a:pt x="9026" y="7012"/>
                  </a:lnTo>
                  <a:lnTo>
                    <a:pt x="9064" y="7013"/>
                  </a:lnTo>
                  <a:lnTo>
                    <a:pt x="9100" y="7014"/>
                  </a:lnTo>
                  <a:lnTo>
                    <a:pt x="9138" y="7016"/>
                  </a:lnTo>
                  <a:lnTo>
                    <a:pt x="9176" y="7017"/>
                  </a:lnTo>
                  <a:lnTo>
                    <a:pt x="9214" y="7017"/>
                  </a:lnTo>
                  <a:lnTo>
                    <a:pt x="9252" y="7019"/>
                  </a:lnTo>
                  <a:lnTo>
                    <a:pt x="9290" y="7019"/>
                  </a:lnTo>
                  <a:lnTo>
                    <a:pt x="9328" y="7019"/>
                  </a:lnTo>
                  <a:lnTo>
                    <a:pt x="9366" y="7020"/>
                  </a:lnTo>
                  <a:lnTo>
                    <a:pt x="9404" y="7020"/>
                  </a:lnTo>
                  <a:lnTo>
                    <a:pt x="9442" y="7021"/>
                  </a:lnTo>
                  <a:lnTo>
                    <a:pt x="9478" y="7021"/>
                  </a:lnTo>
                  <a:lnTo>
                    <a:pt x="9516" y="7023"/>
                  </a:lnTo>
                  <a:lnTo>
                    <a:pt x="9554" y="7023"/>
                  </a:lnTo>
                  <a:lnTo>
                    <a:pt x="9592" y="7023"/>
                  </a:lnTo>
                  <a:lnTo>
                    <a:pt x="9630" y="7023"/>
                  </a:lnTo>
                  <a:lnTo>
                    <a:pt x="9668" y="7024"/>
                  </a:lnTo>
                  <a:lnTo>
                    <a:pt x="9706" y="7024"/>
                  </a:lnTo>
                  <a:lnTo>
                    <a:pt x="9743" y="7024"/>
                  </a:lnTo>
                  <a:lnTo>
                    <a:pt x="9781" y="7024"/>
                  </a:lnTo>
                  <a:lnTo>
                    <a:pt x="9818" y="7024"/>
                  </a:lnTo>
                  <a:lnTo>
                    <a:pt x="9856" y="7026"/>
                  </a:lnTo>
                  <a:lnTo>
                    <a:pt x="9894" y="7026"/>
                  </a:lnTo>
                  <a:lnTo>
                    <a:pt x="9932" y="7026"/>
                  </a:lnTo>
                  <a:lnTo>
                    <a:pt x="9969" y="7026"/>
                  </a:lnTo>
                  <a:lnTo>
                    <a:pt x="10007" y="7026"/>
                  </a:lnTo>
                  <a:lnTo>
                    <a:pt x="10045" y="7026"/>
                  </a:lnTo>
                  <a:lnTo>
                    <a:pt x="10083" y="7026"/>
                  </a:lnTo>
                  <a:lnTo>
                    <a:pt x="10121" y="7026"/>
                  </a:lnTo>
                  <a:lnTo>
                    <a:pt x="10159" y="7026"/>
                  </a:lnTo>
                  <a:lnTo>
                    <a:pt x="10197" y="7026"/>
                  </a:lnTo>
                  <a:lnTo>
                    <a:pt x="10233" y="7026"/>
                  </a:lnTo>
                  <a:lnTo>
                    <a:pt x="10271" y="7026"/>
                  </a:lnTo>
                  <a:lnTo>
                    <a:pt x="10309" y="7026"/>
                  </a:lnTo>
                  <a:lnTo>
                    <a:pt x="10347" y="7024"/>
                  </a:lnTo>
                  <a:lnTo>
                    <a:pt x="10385" y="7021"/>
                  </a:lnTo>
                  <a:lnTo>
                    <a:pt x="10423" y="7016"/>
                  </a:lnTo>
                  <a:lnTo>
                    <a:pt x="10461" y="7003"/>
                  </a:lnTo>
                  <a:lnTo>
                    <a:pt x="10499" y="6973"/>
                  </a:lnTo>
                  <a:lnTo>
                    <a:pt x="10537" y="6908"/>
                  </a:lnTo>
                  <a:lnTo>
                    <a:pt x="10575" y="6772"/>
                  </a:lnTo>
                  <a:lnTo>
                    <a:pt x="10611" y="6494"/>
                  </a:lnTo>
                  <a:lnTo>
                    <a:pt x="10649" y="5969"/>
                  </a:lnTo>
                  <a:lnTo>
                    <a:pt x="10687" y="5089"/>
                  </a:lnTo>
                  <a:lnTo>
                    <a:pt x="10725" y="3817"/>
                  </a:lnTo>
                  <a:lnTo>
                    <a:pt x="10763" y="2299"/>
                  </a:lnTo>
                  <a:lnTo>
                    <a:pt x="10801" y="878"/>
                  </a:lnTo>
                  <a:lnTo>
                    <a:pt x="10839" y="10"/>
                  </a:lnTo>
                  <a:lnTo>
                    <a:pt x="10876" y="0"/>
                  </a:lnTo>
                  <a:lnTo>
                    <a:pt x="10914" y="793"/>
                  </a:lnTo>
                  <a:lnTo>
                    <a:pt x="10952" y="2037"/>
                  </a:lnTo>
                  <a:lnTo>
                    <a:pt x="10989" y="3323"/>
                  </a:lnTo>
                  <a:lnTo>
                    <a:pt x="11027" y="4403"/>
                  </a:lnTo>
                  <a:lnTo>
                    <a:pt x="11065" y="5202"/>
                  </a:lnTo>
                  <a:lnTo>
                    <a:pt x="11102" y="5757"/>
                  </a:lnTo>
                  <a:lnTo>
                    <a:pt x="11140" y="6135"/>
                  </a:lnTo>
                  <a:lnTo>
                    <a:pt x="11178" y="6392"/>
                  </a:lnTo>
                  <a:lnTo>
                    <a:pt x="11216" y="6568"/>
                  </a:lnTo>
                  <a:lnTo>
                    <a:pt x="11254" y="6689"/>
                  </a:lnTo>
                  <a:lnTo>
                    <a:pt x="11292" y="6774"/>
                  </a:lnTo>
                  <a:lnTo>
                    <a:pt x="11330" y="6834"/>
                  </a:lnTo>
                  <a:lnTo>
                    <a:pt x="11366" y="6878"/>
                  </a:lnTo>
                  <a:lnTo>
                    <a:pt x="11404" y="6910"/>
                  </a:lnTo>
                  <a:lnTo>
                    <a:pt x="11442" y="6932"/>
                  </a:lnTo>
                  <a:lnTo>
                    <a:pt x="11480" y="6949"/>
                  </a:lnTo>
                  <a:lnTo>
                    <a:pt x="11518" y="6960"/>
                  </a:lnTo>
                  <a:lnTo>
                    <a:pt x="11556" y="6966"/>
                  </a:lnTo>
                  <a:lnTo>
                    <a:pt x="11594" y="6966"/>
                  </a:lnTo>
                  <a:lnTo>
                    <a:pt x="11632" y="6953"/>
                  </a:lnTo>
                  <a:lnTo>
                    <a:pt x="11670" y="6922"/>
                  </a:lnTo>
                  <a:lnTo>
                    <a:pt x="11706" y="6858"/>
                  </a:lnTo>
                  <a:lnTo>
                    <a:pt x="11744" y="6733"/>
                  </a:lnTo>
                  <a:lnTo>
                    <a:pt x="11782" y="6497"/>
                  </a:lnTo>
                  <a:lnTo>
                    <a:pt x="11820" y="6095"/>
                  </a:lnTo>
                  <a:lnTo>
                    <a:pt x="11858" y="5491"/>
                  </a:lnTo>
                  <a:lnTo>
                    <a:pt x="11896" y="4716"/>
                  </a:lnTo>
                  <a:lnTo>
                    <a:pt x="11934" y="3905"/>
                  </a:lnTo>
                  <a:lnTo>
                    <a:pt x="11972" y="3260"/>
                  </a:lnTo>
                  <a:lnTo>
                    <a:pt x="12009" y="2969"/>
                  </a:lnTo>
                  <a:lnTo>
                    <a:pt x="12047" y="3103"/>
                  </a:lnTo>
                  <a:lnTo>
                    <a:pt x="12085" y="3586"/>
                  </a:lnTo>
                  <a:lnTo>
                    <a:pt x="12122" y="4247"/>
                  </a:lnTo>
                  <a:lnTo>
                    <a:pt x="12160" y="4913"/>
                  </a:lnTo>
                  <a:lnTo>
                    <a:pt x="12198" y="5478"/>
                  </a:lnTo>
                  <a:lnTo>
                    <a:pt x="12235" y="5909"/>
                  </a:lnTo>
                  <a:lnTo>
                    <a:pt x="12273" y="6222"/>
                  </a:lnTo>
                  <a:lnTo>
                    <a:pt x="12311" y="6441"/>
                  </a:lnTo>
                  <a:lnTo>
                    <a:pt x="12349" y="6596"/>
                  </a:lnTo>
                  <a:lnTo>
                    <a:pt x="12387" y="6705"/>
                  </a:lnTo>
                  <a:lnTo>
                    <a:pt x="12425" y="6781"/>
                  </a:lnTo>
                  <a:lnTo>
                    <a:pt x="12463" y="6836"/>
                  </a:lnTo>
                  <a:lnTo>
                    <a:pt x="12499" y="6876"/>
                  </a:lnTo>
                  <a:lnTo>
                    <a:pt x="12537" y="6906"/>
                  </a:lnTo>
                  <a:lnTo>
                    <a:pt x="12575" y="6928"/>
                  </a:lnTo>
                  <a:lnTo>
                    <a:pt x="12613" y="6945"/>
                  </a:lnTo>
                  <a:lnTo>
                    <a:pt x="12651" y="6957"/>
                  </a:lnTo>
                  <a:lnTo>
                    <a:pt x="12689" y="6968"/>
                  </a:lnTo>
                  <a:lnTo>
                    <a:pt x="12727" y="6975"/>
                  </a:lnTo>
                  <a:lnTo>
                    <a:pt x="12765" y="6982"/>
                  </a:lnTo>
                  <a:lnTo>
                    <a:pt x="12803" y="6988"/>
                  </a:lnTo>
                  <a:lnTo>
                    <a:pt x="12839" y="6992"/>
                  </a:lnTo>
                  <a:lnTo>
                    <a:pt x="12877" y="6995"/>
                  </a:lnTo>
                  <a:lnTo>
                    <a:pt x="12915" y="6999"/>
                  </a:lnTo>
                  <a:lnTo>
                    <a:pt x="12953" y="7000"/>
                  </a:lnTo>
                  <a:lnTo>
                    <a:pt x="12991" y="7003"/>
                  </a:lnTo>
                  <a:lnTo>
                    <a:pt x="13029" y="7005"/>
                  </a:lnTo>
                  <a:lnTo>
                    <a:pt x="13067" y="7007"/>
                  </a:lnTo>
                  <a:lnTo>
                    <a:pt x="13105" y="7009"/>
                  </a:lnTo>
                  <a:lnTo>
                    <a:pt x="13142" y="7010"/>
                  </a:lnTo>
                  <a:lnTo>
                    <a:pt x="13180" y="7010"/>
                  </a:lnTo>
                  <a:lnTo>
                    <a:pt x="13218" y="7012"/>
                  </a:lnTo>
                  <a:lnTo>
                    <a:pt x="13255" y="7013"/>
                  </a:lnTo>
                  <a:lnTo>
                    <a:pt x="13293" y="7013"/>
                  </a:lnTo>
                  <a:lnTo>
                    <a:pt x="13331" y="7014"/>
                  </a:lnTo>
                  <a:lnTo>
                    <a:pt x="13368" y="7014"/>
                  </a:lnTo>
                  <a:lnTo>
                    <a:pt x="13406" y="7016"/>
                  </a:lnTo>
                  <a:lnTo>
                    <a:pt x="13444" y="7016"/>
                  </a:lnTo>
                  <a:lnTo>
                    <a:pt x="13482" y="7017"/>
                  </a:lnTo>
                  <a:lnTo>
                    <a:pt x="13520" y="7017"/>
                  </a:lnTo>
                  <a:lnTo>
                    <a:pt x="13558" y="7017"/>
                  </a:lnTo>
                  <a:lnTo>
                    <a:pt x="13596" y="7019"/>
                  </a:lnTo>
                  <a:lnTo>
                    <a:pt x="13632" y="7019"/>
                  </a:lnTo>
                  <a:lnTo>
                    <a:pt x="13670" y="7019"/>
                  </a:lnTo>
                  <a:lnTo>
                    <a:pt x="13708" y="7019"/>
                  </a:lnTo>
                  <a:lnTo>
                    <a:pt x="13746" y="7020"/>
                  </a:lnTo>
                  <a:lnTo>
                    <a:pt x="13784" y="7020"/>
                  </a:lnTo>
                  <a:lnTo>
                    <a:pt x="13822" y="7020"/>
                  </a:lnTo>
                  <a:lnTo>
                    <a:pt x="13860" y="7020"/>
                  </a:lnTo>
                  <a:lnTo>
                    <a:pt x="13898" y="7020"/>
                  </a:lnTo>
                  <a:lnTo>
                    <a:pt x="13936" y="7021"/>
                  </a:lnTo>
                  <a:lnTo>
                    <a:pt x="13972" y="7021"/>
                  </a:lnTo>
                  <a:lnTo>
                    <a:pt x="14010" y="7021"/>
                  </a:lnTo>
                  <a:lnTo>
                    <a:pt x="14048" y="7021"/>
                  </a:lnTo>
                  <a:lnTo>
                    <a:pt x="14086" y="7021"/>
                  </a:lnTo>
                  <a:lnTo>
                    <a:pt x="14124" y="7021"/>
                  </a:lnTo>
                  <a:lnTo>
                    <a:pt x="14162" y="7021"/>
                  </a:lnTo>
                  <a:lnTo>
                    <a:pt x="14200" y="7021"/>
                  </a:lnTo>
                  <a:lnTo>
                    <a:pt x="14238" y="7021"/>
                  </a:lnTo>
                  <a:lnTo>
                    <a:pt x="14275" y="7023"/>
                  </a:lnTo>
                  <a:lnTo>
                    <a:pt x="14313" y="7023"/>
                  </a:lnTo>
                  <a:lnTo>
                    <a:pt x="14351" y="7023"/>
                  </a:lnTo>
                  <a:lnTo>
                    <a:pt x="14388" y="7023"/>
                  </a:lnTo>
                  <a:lnTo>
                    <a:pt x="14426" y="7023"/>
                  </a:lnTo>
                  <a:lnTo>
                    <a:pt x="14464" y="7023"/>
                  </a:lnTo>
                  <a:lnTo>
                    <a:pt x="14501" y="7023"/>
                  </a:lnTo>
                  <a:lnTo>
                    <a:pt x="14539" y="7023"/>
                  </a:lnTo>
                  <a:lnTo>
                    <a:pt x="14577" y="7023"/>
                  </a:lnTo>
                  <a:lnTo>
                    <a:pt x="14615" y="7023"/>
                  </a:lnTo>
                  <a:lnTo>
                    <a:pt x="14653" y="7023"/>
                  </a:lnTo>
                  <a:lnTo>
                    <a:pt x="14691" y="7023"/>
                  </a:lnTo>
                  <a:lnTo>
                    <a:pt x="14729" y="7023"/>
                  </a:lnTo>
                  <a:lnTo>
                    <a:pt x="14765" y="7023"/>
                  </a:lnTo>
                  <a:lnTo>
                    <a:pt x="14803" y="7023"/>
                  </a:lnTo>
                  <a:lnTo>
                    <a:pt x="14841" y="7023"/>
                  </a:lnTo>
                  <a:lnTo>
                    <a:pt x="14879" y="7023"/>
                  </a:lnTo>
                  <a:lnTo>
                    <a:pt x="14917" y="7023"/>
                  </a:lnTo>
                  <a:lnTo>
                    <a:pt x="14955" y="7023"/>
                  </a:lnTo>
                  <a:lnTo>
                    <a:pt x="14993" y="7023"/>
                  </a:lnTo>
                  <a:lnTo>
                    <a:pt x="15031" y="7023"/>
                  </a:lnTo>
                  <a:lnTo>
                    <a:pt x="15069" y="7023"/>
                  </a:lnTo>
                  <a:lnTo>
                    <a:pt x="15105" y="7023"/>
                  </a:lnTo>
                  <a:lnTo>
                    <a:pt x="15143" y="7024"/>
                  </a:lnTo>
                  <a:lnTo>
                    <a:pt x="15181" y="7024"/>
                  </a:lnTo>
                  <a:lnTo>
                    <a:pt x="15219" y="7024"/>
                  </a:lnTo>
                  <a:lnTo>
                    <a:pt x="15257" y="7024"/>
                  </a:lnTo>
                  <a:lnTo>
                    <a:pt x="15295" y="7024"/>
                  </a:lnTo>
                  <a:lnTo>
                    <a:pt x="15333" y="7023"/>
                  </a:lnTo>
                  <a:lnTo>
                    <a:pt x="15371" y="7023"/>
                  </a:lnTo>
                  <a:lnTo>
                    <a:pt x="15408" y="7023"/>
                  </a:lnTo>
                  <a:lnTo>
                    <a:pt x="15446" y="7023"/>
                  </a:lnTo>
                  <a:lnTo>
                    <a:pt x="15484" y="7023"/>
                  </a:lnTo>
                  <a:lnTo>
                    <a:pt x="15521" y="7023"/>
                  </a:lnTo>
                  <a:lnTo>
                    <a:pt x="15559" y="7023"/>
                  </a:lnTo>
                  <a:lnTo>
                    <a:pt x="15597" y="7023"/>
                  </a:lnTo>
                  <a:lnTo>
                    <a:pt x="15634" y="7023"/>
                  </a:lnTo>
                  <a:lnTo>
                    <a:pt x="15672" y="7023"/>
                  </a:lnTo>
                  <a:lnTo>
                    <a:pt x="15710" y="7023"/>
                  </a:lnTo>
                  <a:lnTo>
                    <a:pt x="15748" y="7023"/>
                  </a:lnTo>
                  <a:lnTo>
                    <a:pt x="15786" y="7023"/>
                  </a:lnTo>
                  <a:lnTo>
                    <a:pt x="15824" y="7023"/>
                  </a:lnTo>
                  <a:lnTo>
                    <a:pt x="15862" y="7023"/>
                  </a:lnTo>
                  <a:lnTo>
                    <a:pt x="15898" y="7023"/>
                  </a:lnTo>
                  <a:lnTo>
                    <a:pt x="15936" y="7023"/>
                  </a:lnTo>
                  <a:lnTo>
                    <a:pt x="15974" y="7023"/>
                  </a:lnTo>
                  <a:lnTo>
                    <a:pt x="16012" y="7023"/>
                  </a:lnTo>
                  <a:lnTo>
                    <a:pt x="16050" y="7023"/>
                  </a:lnTo>
                  <a:lnTo>
                    <a:pt x="16088" y="7023"/>
                  </a:lnTo>
                  <a:lnTo>
                    <a:pt x="16126" y="7023"/>
                  </a:lnTo>
                  <a:lnTo>
                    <a:pt x="16164" y="7023"/>
                  </a:lnTo>
                  <a:lnTo>
                    <a:pt x="16202" y="7023"/>
                  </a:lnTo>
                  <a:lnTo>
                    <a:pt x="16238" y="7023"/>
                  </a:lnTo>
                  <a:lnTo>
                    <a:pt x="16276" y="7023"/>
                  </a:lnTo>
                  <a:lnTo>
                    <a:pt x="16314" y="7023"/>
                  </a:lnTo>
                  <a:lnTo>
                    <a:pt x="16352" y="7021"/>
                  </a:lnTo>
                  <a:lnTo>
                    <a:pt x="16390" y="7021"/>
                  </a:lnTo>
                  <a:lnTo>
                    <a:pt x="16428" y="7021"/>
                  </a:lnTo>
                  <a:lnTo>
                    <a:pt x="16466" y="7020"/>
                  </a:lnTo>
                  <a:lnTo>
                    <a:pt x="16504" y="7020"/>
                  </a:lnTo>
                  <a:lnTo>
                    <a:pt x="16541" y="7019"/>
                  </a:lnTo>
                  <a:lnTo>
                    <a:pt x="16579" y="7019"/>
                  </a:lnTo>
                  <a:lnTo>
                    <a:pt x="16617" y="7017"/>
                  </a:lnTo>
                  <a:lnTo>
                    <a:pt x="16654" y="7014"/>
                  </a:lnTo>
                  <a:lnTo>
                    <a:pt x="16692" y="7012"/>
                  </a:lnTo>
                  <a:lnTo>
                    <a:pt x="16730" y="7006"/>
                  </a:lnTo>
                  <a:lnTo>
                    <a:pt x="16767" y="6999"/>
                  </a:lnTo>
                  <a:lnTo>
                    <a:pt x="16805" y="6987"/>
                  </a:lnTo>
                  <a:lnTo>
                    <a:pt x="16843" y="6967"/>
                  </a:lnTo>
                  <a:lnTo>
                    <a:pt x="16881" y="6939"/>
                  </a:lnTo>
                  <a:lnTo>
                    <a:pt x="16919" y="6893"/>
                  </a:lnTo>
                  <a:lnTo>
                    <a:pt x="16957" y="6825"/>
                  </a:lnTo>
                  <a:lnTo>
                    <a:pt x="16995" y="6719"/>
                  </a:lnTo>
                  <a:lnTo>
                    <a:pt x="17031" y="6562"/>
                  </a:lnTo>
                  <a:lnTo>
                    <a:pt x="17069" y="6349"/>
                  </a:lnTo>
                  <a:lnTo>
                    <a:pt x="17107" y="6086"/>
                  </a:lnTo>
                  <a:lnTo>
                    <a:pt x="17145" y="5802"/>
                  </a:lnTo>
                  <a:lnTo>
                    <a:pt x="17183" y="5544"/>
                  </a:lnTo>
                  <a:lnTo>
                    <a:pt x="17221" y="5357"/>
                  </a:lnTo>
                  <a:lnTo>
                    <a:pt x="17259" y="5273"/>
                  </a:lnTo>
                  <a:lnTo>
                    <a:pt x="17297" y="5298"/>
                  </a:lnTo>
                  <a:lnTo>
                    <a:pt x="17335" y="5418"/>
                  </a:lnTo>
                  <a:lnTo>
                    <a:pt x="17371" y="5604"/>
                  </a:lnTo>
                  <a:lnTo>
                    <a:pt x="17409" y="5818"/>
                  </a:lnTo>
                  <a:lnTo>
                    <a:pt x="17447" y="6035"/>
                  </a:lnTo>
                  <a:lnTo>
                    <a:pt x="17485" y="6232"/>
                  </a:lnTo>
                  <a:lnTo>
                    <a:pt x="17523" y="6398"/>
                  </a:lnTo>
                  <a:lnTo>
                    <a:pt x="17561" y="6529"/>
                  </a:lnTo>
                  <a:lnTo>
                    <a:pt x="17599" y="6625"/>
                  </a:lnTo>
                  <a:lnTo>
                    <a:pt x="17637" y="6689"/>
                  </a:lnTo>
                  <a:lnTo>
                    <a:pt x="17674" y="6724"/>
                  </a:lnTo>
                  <a:lnTo>
                    <a:pt x="17712" y="6730"/>
                  </a:lnTo>
                  <a:lnTo>
                    <a:pt x="17750" y="6700"/>
                  </a:lnTo>
                  <a:lnTo>
                    <a:pt x="17787" y="6629"/>
                  </a:lnTo>
                  <a:lnTo>
                    <a:pt x="17825" y="6497"/>
                  </a:lnTo>
                  <a:lnTo>
                    <a:pt x="17863" y="6292"/>
                  </a:lnTo>
                  <a:lnTo>
                    <a:pt x="17900" y="6012"/>
                  </a:lnTo>
                  <a:lnTo>
                    <a:pt x="17938" y="5684"/>
                  </a:lnTo>
                  <a:lnTo>
                    <a:pt x="17976" y="5354"/>
                  </a:lnTo>
                  <a:lnTo>
                    <a:pt x="18014" y="5079"/>
                  </a:lnTo>
                  <a:lnTo>
                    <a:pt x="18052" y="4900"/>
                  </a:lnTo>
                  <a:lnTo>
                    <a:pt x="18090" y="4835"/>
                  </a:lnTo>
                  <a:lnTo>
                    <a:pt x="18128" y="4876"/>
                  </a:lnTo>
                  <a:lnTo>
                    <a:pt x="18164" y="5005"/>
                  </a:lnTo>
                  <a:lnTo>
                    <a:pt x="18202" y="5195"/>
                  </a:lnTo>
                  <a:lnTo>
                    <a:pt x="18240" y="5417"/>
                  </a:lnTo>
                  <a:lnTo>
                    <a:pt x="18278" y="5648"/>
                  </a:lnTo>
                  <a:lnTo>
                    <a:pt x="18316" y="5873"/>
                  </a:lnTo>
                  <a:lnTo>
                    <a:pt x="18354" y="6078"/>
                  </a:lnTo>
                  <a:lnTo>
                    <a:pt x="18392" y="6257"/>
                  </a:lnTo>
                  <a:lnTo>
                    <a:pt x="18430" y="6407"/>
                  </a:lnTo>
                  <a:lnTo>
                    <a:pt x="18468" y="6530"/>
                  </a:lnTo>
                  <a:lnTo>
                    <a:pt x="18504" y="6628"/>
                  </a:lnTo>
                  <a:lnTo>
                    <a:pt x="18542" y="6705"/>
                  </a:lnTo>
                  <a:lnTo>
                    <a:pt x="18580" y="6763"/>
                  </a:lnTo>
                  <a:lnTo>
                    <a:pt x="18618" y="6809"/>
                  </a:lnTo>
                  <a:lnTo>
                    <a:pt x="18656" y="6843"/>
                  </a:lnTo>
                  <a:lnTo>
                    <a:pt x="18694" y="6869"/>
                  </a:lnTo>
                  <a:lnTo>
                    <a:pt x="18732" y="6890"/>
                  </a:lnTo>
                  <a:lnTo>
                    <a:pt x="18769" y="6906"/>
                  </a:lnTo>
                  <a:lnTo>
                    <a:pt x="18807" y="6920"/>
                  </a:lnTo>
                  <a:lnTo>
                    <a:pt x="18845" y="6931"/>
                  </a:lnTo>
                  <a:lnTo>
                    <a:pt x="18883" y="6940"/>
                  </a:lnTo>
                  <a:lnTo>
                    <a:pt x="18920" y="6949"/>
                  </a:lnTo>
                  <a:lnTo>
                    <a:pt x="18958" y="6957"/>
                  </a:lnTo>
                  <a:lnTo>
                    <a:pt x="18996" y="6964"/>
                  </a:lnTo>
                  <a:lnTo>
                    <a:pt x="19033" y="6970"/>
                  </a:lnTo>
                  <a:lnTo>
                    <a:pt x="19071" y="6975"/>
                  </a:lnTo>
                  <a:lnTo>
                    <a:pt x="19109" y="6981"/>
                  </a:lnTo>
                  <a:lnTo>
                    <a:pt x="19147" y="6985"/>
                  </a:lnTo>
                  <a:lnTo>
                    <a:pt x="19185" y="6989"/>
                  </a:lnTo>
                  <a:lnTo>
                    <a:pt x="19223" y="6992"/>
                  </a:lnTo>
                  <a:lnTo>
                    <a:pt x="19261" y="6994"/>
                  </a:lnTo>
                </a:path>
              </a:pathLst>
            </a:custGeom>
            <a:noFill/>
            <a:ln w="381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59" name="Freeform 138">
              <a:extLst>
                <a:ext uri="{FF2B5EF4-FFF2-40B4-BE49-F238E27FC236}">
                  <a16:creationId xmlns:a16="http://schemas.microsoft.com/office/drawing/2014/main" id="{E16AF104-7264-49A2-A854-AB029BB3422A}"/>
                </a:ext>
              </a:extLst>
            </p:cNvPr>
            <p:cNvSpPr>
              <a:spLocks/>
            </p:cNvSpPr>
            <p:nvPr/>
          </p:nvSpPr>
          <p:spPr bwMode="auto">
            <a:xfrm>
              <a:off x="3047" y="1606"/>
              <a:ext cx="2286" cy="250"/>
            </a:xfrm>
            <a:custGeom>
              <a:avLst/>
              <a:gdLst>
                <a:gd name="T0" fmla="*/ 0 w 16995"/>
                <a:gd name="T1" fmla="*/ 0 h 1854"/>
                <a:gd name="T2" fmla="*/ 0 w 16995"/>
                <a:gd name="T3" fmla="*/ 0 h 1854"/>
                <a:gd name="T4" fmla="*/ 0 w 16995"/>
                <a:gd name="T5" fmla="*/ 0 h 1854"/>
                <a:gd name="T6" fmla="*/ 0 w 16995"/>
                <a:gd name="T7" fmla="*/ 0 h 1854"/>
                <a:gd name="T8" fmla="*/ 0 w 16995"/>
                <a:gd name="T9" fmla="*/ 0 h 1854"/>
                <a:gd name="T10" fmla="*/ 0 w 16995"/>
                <a:gd name="T11" fmla="*/ 0 h 1854"/>
                <a:gd name="T12" fmla="*/ 0 w 16995"/>
                <a:gd name="T13" fmla="*/ 0 h 1854"/>
                <a:gd name="T14" fmla="*/ 0 w 16995"/>
                <a:gd name="T15" fmla="*/ 0 h 1854"/>
                <a:gd name="T16" fmla="*/ 0 w 16995"/>
                <a:gd name="T17" fmla="*/ 0 h 1854"/>
                <a:gd name="T18" fmla="*/ 0 w 16995"/>
                <a:gd name="T19" fmla="*/ 0 h 1854"/>
                <a:gd name="T20" fmla="*/ 0 w 16995"/>
                <a:gd name="T21" fmla="*/ 0 h 1854"/>
                <a:gd name="T22" fmla="*/ 0 w 16995"/>
                <a:gd name="T23" fmla="*/ 0 h 1854"/>
                <a:gd name="T24" fmla="*/ 0 w 16995"/>
                <a:gd name="T25" fmla="*/ 0 h 1854"/>
                <a:gd name="T26" fmla="*/ 0 w 16995"/>
                <a:gd name="T27" fmla="*/ 0 h 1854"/>
                <a:gd name="T28" fmla="*/ 0 w 16995"/>
                <a:gd name="T29" fmla="*/ 0 h 1854"/>
                <a:gd name="T30" fmla="*/ 0 w 16995"/>
                <a:gd name="T31" fmla="*/ 0 h 1854"/>
                <a:gd name="T32" fmla="*/ 0 w 16995"/>
                <a:gd name="T33" fmla="*/ 0 h 1854"/>
                <a:gd name="T34" fmla="*/ 0 w 16995"/>
                <a:gd name="T35" fmla="*/ 0 h 1854"/>
                <a:gd name="T36" fmla="*/ 0 w 16995"/>
                <a:gd name="T37" fmla="*/ 0 h 1854"/>
                <a:gd name="T38" fmla="*/ 0 w 16995"/>
                <a:gd name="T39" fmla="*/ 0 h 1854"/>
                <a:gd name="T40" fmla="*/ 0 w 16995"/>
                <a:gd name="T41" fmla="*/ 0 h 1854"/>
                <a:gd name="T42" fmla="*/ 0 w 16995"/>
                <a:gd name="T43" fmla="*/ 0 h 1854"/>
                <a:gd name="T44" fmla="*/ 0 w 16995"/>
                <a:gd name="T45" fmla="*/ 0 h 1854"/>
                <a:gd name="T46" fmla="*/ 0 w 16995"/>
                <a:gd name="T47" fmla="*/ 0 h 1854"/>
                <a:gd name="T48" fmla="*/ 0 w 16995"/>
                <a:gd name="T49" fmla="*/ 0 h 1854"/>
                <a:gd name="T50" fmla="*/ 0 w 16995"/>
                <a:gd name="T51" fmla="*/ 0 h 1854"/>
                <a:gd name="T52" fmla="*/ 0 w 16995"/>
                <a:gd name="T53" fmla="*/ 0 h 1854"/>
                <a:gd name="T54" fmla="*/ 0 w 16995"/>
                <a:gd name="T55" fmla="*/ 0 h 1854"/>
                <a:gd name="T56" fmla="*/ 0 w 16995"/>
                <a:gd name="T57" fmla="*/ 0 h 1854"/>
                <a:gd name="T58" fmla="*/ 0 w 16995"/>
                <a:gd name="T59" fmla="*/ 0 h 1854"/>
                <a:gd name="T60" fmla="*/ 0 w 16995"/>
                <a:gd name="T61" fmla="*/ 0 h 1854"/>
                <a:gd name="T62" fmla="*/ 0 w 16995"/>
                <a:gd name="T63" fmla="*/ 0 h 1854"/>
                <a:gd name="T64" fmla="*/ 0 w 16995"/>
                <a:gd name="T65" fmla="*/ 0 h 1854"/>
                <a:gd name="T66" fmla="*/ 0 w 16995"/>
                <a:gd name="T67" fmla="*/ 0 h 1854"/>
                <a:gd name="T68" fmla="*/ 0 w 16995"/>
                <a:gd name="T69" fmla="*/ 0 h 1854"/>
                <a:gd name="T70" fmla="*/ 0 w 16995"/>
                <a:gd name="T71" fmla="*/ 0 h 1854"/>
                <a:gd name="T72" fmla="*/ 0 w 16995"/>
                <a:gd name="T73" fmla="*/ 0 h 1854"/>
                <a:gd name="T74" fmla="*/ 0 w 16995"/>
                <a:gd name="T75" fmla="*/ 0 h 1854"/>
                <a:gd name="T76" fmla="*/ 0 w 16995"/>
                <a:gd name="T77" fmla="*/ 0 h 1854"/>
                <a:gd name="T78" fmla="*/ 0 w 16995"/>
                <a:gd name="T79" fmla="*/ 0 h 1854"/>
                <a:gd name="T80" fmla="*/ 0 w 16995"/>
                <a:gd name="T81" fmla="*/ 0 h 1854"/>
                <a:gd name="T82" fmla="*/ 0 w 16995"/>
                <a:gd name="T83" fmla="*/ 0 h 1854"/>
                <a:gd name="T84" fmla="*/ 0 w 16995"/>
                <a:gd name="T85" fmla="*/ 0 h 1854"/>
                <a:gd name="T86" fmla="*/ 0 w 16995"/>
                <a:gd name="T87" fmla="*/ 0 h 1854"/>
                <a:gd name="T88" fmla="*/ 0 w 16995"/>
                <a:gd name="T89" fmla="*/ 0 h 1854"/>
                <a:gd name="T90" fmla="*/ 0 w 16995"/>
                <a:gd name="T91" fmla="*/ 0 h 1854"/>
                <a:gd name="T92" fmla="*/ 0 w 16995"/>
                <a:gd name="T93" fmla="*/ 0 h 1854"/>
                <a:gd name="T94" fmla="*/ 0 w 16995"/>
                <a:gd name="T95" fmla="*/ 0 h 1854"/>
                <a:gd name="T96" fmla="*/ 0 w 16995"/>
                <a:gd name="T97" fmla="*/ 0 h 1854"/>
                <a:gd name="T98" fmla="*/ 0 w 16995"/>
                <a:gd name="T99" fmla="*/ 0 h 1854"/>
                <a:gd name="T100" fmla="*/ 0 w 16995"/>
                <a:gd name="T101" fmla="*/ 0 h 1854"/>
                <a:gd name="T102" fmla="*/ 0 w 16995"/>
                <a:gd name="T103" fmla="*/ 0 h 1854"/>
                <a:gd name="T104" fmla="*/ 0 w 16995"/>
                <a:gd name="T105" fmla="*/ 0 h 1854"/>
                <a:gd name="T106" fmla="*/ 0 w 16995"/>
                <a:gd name="T107" fmla="*/ 0 h 1854"/>
                <a:gd name="T108" fmla="*/ 0 w 16995"/>
                <a:gd name="T109" fmla="*/ 0 h 1854"/>
                <a:gd name="T110" fmla="*/ 0 w 16995"/>
                <a:gd name="T111" fmla="*/ 0 h 18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995" h="1854">
                  <a:moveTo>
                    <a:pt x="0" y="1822"/>
                  </a:moveTo>
                  <a:lnTo>
                    <a:pt x="36" y="1823"/>
                  </a:lnTo>
                  <a:lnTo>
                    <a:pt x="74" y="1824"/>
                  </a:lnTo>
                  <a:lnTo>
                    <a:pt x="112" y="1826"/>
                  </a:lnTo>
                  <a:lnTo>
                    <a:pt x="150" y="1826"/>
                  </a:lnTo>
                  <a:lnTo>
                    <a:pt x="188" y="1826"/>
                  </a:lnTo>
                  <a:lnTo>
                    <a:pt x="226" y="1826"/>
                  </a:lnTo>
                  <a:lnTo>
                    <a:pt x="264" y="1826"/>
                  </a:lnTo>
                  <a:lnTo>
                    <a:pt x="302" y="1824"/>
                  </a:lnTo>
                  <a:lnTo>
                    <a:pt x="340" y="1823"/>
                  </a:lnTo>
                  <a:lnTo>
                    <a:pt x="376" y="1822"/>
                  </a:lnTo>
                  <a:lnTo>
                    <a:pt x="414" y="1820"/>
                  </a:lnTo>
                  <a:lnTo>
                    <a:pt x="452" y="1817"/>
                  </a:lnTo>
                  <a:lnTo>
                    <a:pt x="490" y="1816"/>
                  </a:lnTo>
                  <a:lnTo>
                    <a:pt x="528" y="1813"/>
                  </a:lnTo>
                  <a:lnTo>
                    <a:pt x="566" y="1812"/>
                  </a:lnTo>
                  <a:lnTo>
                    <a:pt x="604" y="1810"/>
                  </a:lnTo>
                  <a:lnTo>
                    <a:pt x="641" y="1810"/>
                  </a:lnTo>
                  <a:lnTo>
                    <a:pt x="679" y="1810"/>
                  </a:lnTo>
                  <a:lnTo>
                    <a:pt x="717" y="1810"/>
                  </a:lnTo>
                  <a:lnTo>
                    <a:pt x="755" y="1812"/>
                  </a:lnTo>
                  <a:lnTo>
                    <a:pt x="792" y="1813"/>
                  </a:lnTo>
                  <a:lnTo>
                    <a:pt x="830" y="1815"/>
                  </a:lnTo>
                  <a:lnTo>
                    <a:pt x="868" y="1816"/>
                  </a:lnTo>
                  <a:lnTo>
                    <a:pt x="905" y="1816"/>
                  </a:lnTo>
                  <a:lnTo>
                    <a:pt x="943" y="1817"/>
                  </a:lnTo>
                  <a:lnTo>
                    <a:pt x="981" y="1817"/>
                  </a:lnTo>
                  <a:lnTo>
                    <a:pt x="1019" y="1817"/>
                  </a:lnTo>
                  <a:lnTo>
                    <a:pt x="1057" y="1817"/>
                  </a:lnTo>
                  <a:lnTo>
                    <a:pt x="1095" y="1819"/>
                  </a:lnTo>
                  <a:lnTo>
                    <a:pt x="1133" y="1820"/>
                  </a:lnTo>
                  <a:lnTo>
                    <a:pt x="1169" y="1822"/>
                  </a:lnTo>
                  <a:lnTo>
                    <a:pt x="1207" y="1824"/>
                  </a:lnTo>
                  <a:lnTo>
                    <a:pt x="1245" y="1826"/>
                  </a:lnTo>
                  <a:lnTo>
                    <a:pt x="1283" y="1828"/>
                  </a:lnTo>
                  <a:lnTo>
                    <a:pt x="1321" y="1831"/>
                  </a:lnTo>
                  <a:lnTo>
                    <a:pt x="1359" y="1833"/>
                  </a:lnTo>
                  <a:lnTo>
                    <a:pt x="1397" y="1835"/>
                  </a:lnTo>
                  <a:lnTo>
                    <a:pt x="1435" y="1837"/>
                  </a:lnTo>
                  <a:lnTo>
                    <a:pt x="1473" y="1838"/>
                  </a:lnTo>
                  <a:lnTo>
                    <a:pt x="1509" y="1840"/>
                  </a:lnTo>
                  <a:lnTo>
                    <a:pt x="1547" y="1841"/>
                  </a:lnTo>
                  <a:lnTo>
                    <a:pt x="1585" y="1842"/>
                  </a:lnTo>
                  <a:lnTo>
                    <a:pt x="1623" y="1842"/>
                  </a:lnTo>
                  <a:lnTo>
                    <a:pt x="1661" y="1842"/>
                  </a:lnTo>
                  <a:lnTo>
                    <a:pt x="1699" y="1842"/>
                  </a:lnTo>
                  <a:lnTo>
                    <a:pt x="1737" y="1842"/>
                  </a:lnTo>
                  <a:lnTo>
                    <a:pt x="1774" y="1841"/>
                  </a:lnTo>
                  <a:lnTo>
                    <a:pt x="1812" y="1841"/>
                  </a:lnTo>
                  <a:lnTo>
                    <a:pt x="1850" y="1840"/>
                  </a:lnTo>
                  <a:lnTo>
                    <a:pt x="1887" y="1838"/>
                  </a:lnTo>
                  <a:lnTo>
                    <a:pt x="1925" y="1837"/>
                  </a:lnTo>
                  <a:lnTo>
                    <a:pt x="1963" y="1835"/>
                  </a:lnTo>
                  <a:lnTo>
                    <a:pt x="2001" y="1833"/>
                  </a:lnTo>
                  <a:lnTo>
                    <a:pt x="2038" y="1828"/>
                  </a:lnTo>
                  <a:lnTo>
                    <a:pt x="2076" y="1824"/>
                  </a:lnTo>
                  <a:lnTo>
                    <a:pt x="2114" y="1817"/>
                  </a:lnTo>
                  <a:lnTo>
                    <a:pt x="2152" y="1810"/>
                  </a:lnTo>
                  <a:lnTo>
                    <a:pt x="2190" y="1799"/>
                  </a:lnTo>
                  <a:lnTo>
                    <a:pt x="2228" y="1787"/>
                  </a:lnTo>
                  <a:lnTo>
                    <a:pt x="2266" y="1773"/>
                  </a:lnTo>
                  <a:lnTo>
                    <a:pt x="2302" y="1757"/>
                  </a:lnTo>
                  <a:lnTo>
                    <a:pt x="2340" y="1741"/>
                  </a:lnTo>
                  <a:lnTo>
                    <a:pt x="2378" y="1724"/>
                  </a:lnTo>
                  <a:lnTo>
                    <a:pt x="2416" y="1708"/>
                  </a:lnTo>
                  <a:lnTo>
                    <a:pt x="2454" y="1696"/>
                  </a:lnTo>
                  <a:lnTo>
                    <a:pt x="2492" y="1686"/>
                  </a:lnTo>
                  <a:lnTo>
                    <a:pt x="2530" y="1681"/>
                  </a:lnTo>
                  <a:lnTo>
                    <a:pt x="2568" y="1678"/>
                  </a:lnTo>
                  <a:lnTo>
                    <a:pt x="2606" y="1678"/>
                  </a:lnTo>
                  <a:lnTo>
                    <a:pt x="2644" y="1681"/>
                  </a:lnTo>
                  <a:lnTo>
                    <a:pt x="2680" y="1686"/>
                  </a:lnTo>
                  <a:lnTo>
                    <a:pt x="2718" y="1695"/>
                  </a:lnTo>
                  <a:lnTo>
                    <a:pt x="2756" y="1703"/>
                  </a:lnTo>
                  <a:lnTo>
                    <a:pt x="2794" y="1714"/>
                  </a:lnTo>
                  <a:lnTo>
                    <a:pt x="2832" y="1724"/>
                  </a:lnTo>
                  <a:lnTo>
                    <a:pt x="2870" y="1735"/>
                  </a:lnTo>
                  <a:lnTo>
                    <a:pt x="2907" y="1745"/>
                  </a:lnTo>
                  <a:lnTo>
                    <a:pt x="2945" y="1755"/>
                  </a:lnTo>
                  <a:lnTo>
                    <a:pt x="2983" y="1764"/>
                  </a:lnTo>
                  <a:lnTo>
                    <a:pt x="3021" y="1773"/>
                  </a:lnTo>
                  <a:lnTo>
                    <a:pt x="3058" y="1780"/>
                  </a:lnTo>
                  <a:lnTo>
                    <a:pt x="3096" y="1787"/>
                  </a:lnTo>
                  <a:lnTo>
                    <a:pt x="3134" y="1792"/>
                  </a:lnTo>
                  <a:lnTo>
                    <a:pt x="3171" y="1798"/>
                  </a:lnTo>
                  <a:lnTo>
                    <a:pt x="3209" y="1802"/>
                  </a:lnTo>
                  <a:lnTo>
                    <a:pt x="3247" y="1805"/>
                  </a:lnTo>
                  <a:lnTo>
                    <a:pt x="3285" y="1809"/>
                  </a:lnTo>
                  <a:lnTo>
                    <a:pt x="3323" y="1812"/>
                  </a:lnTo>
                  <a:lnTo>
                    <a:pt x="3361" y="1815"/>
                  </a:lnTo>
                  <a:lnTo>
                    <a:pt x="3399" y="1816"/>
                  </a:lnTo>
                  <a:lnTo>
                    <a:pt x="3435" y="1817"/>
                  </a:lnTo>
                  <a:lnTo>
                    <a:pt x="3473" y="1819"/>
                  </a:lnTo>
                  <a:lnTo>
                    <a:pt x="3511" y="1820"/>
                  </a:lnTo>
                  <a:lnTo>
                    <a:pt x="3549" y="1820"/>
                  </a:lnTo>
                  <a:lnTo>
                    <a:pt x="3587" y="1822"/>
                  </a:lnTo>
                  <a:lnTo>
                    <a:pt x="3625" y="1822"/>
                  </a:lnTo>
                  <a:lnTo>
                    <a:pt x="3663" y="1823"/>
                  </a:lnTo>
                  <a:lnTo>
                    <a:pt x="3701" y="1823"/>
                  </a:lnTo>
                  <a:lnTo>
                    <a:pt x="3739" y="1823"/>
                  </a:lnTo>
                  <a:lnTo>
                    <a:pt x="3777" y="1824"/>
                  </a:lnTo>
                  <a:lnTo>
                    <a:pt x="3813" y="1824"/>
                  </a:lnTo>
                  <a:lnTo>
                    <a:pt x="3851" y="1826"/>
                  </a:lnTo>
                  <a:lnTo>
                    <a:pt x="3889" y="1826"/>
                  </a:lnTo>
                  <a:lnTo>
                    <a:pt x="3927" y="1826"/>
                  </a:lnTo>
                  <a:lnTo>
                    <a:pt x="3965" y="1826"/>
                  </a:lnTo>
                  <a:lnTo>
                    <a:pt x="4003" y="1827"/>
                  </a:lnTo>
                  <a:lnTo>
                    <a:pt x="4040" y="1827"/>
                  </a:lnTo>
                  <a:lnTo>
                    <a:pt x="4078" y="1828"/>
                  </a:lnTo>
                  <a:lnTo>
                    <a:pt x="4116" y="1828"/>
                  </a:lnTo>
                  <a:lnTo>
                    <a:pt x="4153" y="1830"/>
                  </a:lnTo>
                  <a:lnTo>
                    <a:pt x="4191" y="1830"/>
                  </a:lnTo>
                  <a:lnTo>
                    <a:pt x="4229" y="1831"/>
                  </a:lnTo>
                  <a:lnTo>
                    <a:pt x="4267" y="1831"/>
                  </a:lnTo>
                  <a:lnTo>
                    <a:pt x="4304" y="1833"/>
                  </a:lnTo>
                  <a:lnTo>
                    <a:pt x="4342" y="1834"/>
                  </a:lnTo>
                  <a:lnTo>
                    <a:pt x="4380" y="1834"/>
                  </a:lnTo>
                  <a:lnTo>
                    <a:pt x="4418" y="1835"/>
                  </a:lnTo>
                  <a:lnTo>
                    <a:pt x="4456" y="1835"/>
                  </a:lnTo>
                  <a:lnTo>
                    <a:pt x="4494" y="1837"/>
                  </a:lnTo>
                  <a:lnTo>
                    <a:pt x="4532" y="1837"/>
                  </a:lnTo>
                  <a:lnTo>
                    <a:pt x="4568" y="1838"/>
                  </a:lnTo>
                  <a:lnTo>
                    <a:pt x="4606" y="1838"/>
                  </a:lnTo>
                  <a:lnTo>
                    <a:pt x="4644" y="1840"/>
                  </a:lnTo>
                  <a:lnTo>
                    <a:pt x="4682" y="1840"/>
                  </a:lnTo>
                  <a:lnTo>
                    <a:pt x="4720" y="1841"/>
                  </a:lnTo>
                  <a:lnTo>
                    <a:pt x="4758" y="1841"/>
                  </a:lnTo>
                  <a:lnTo>
                    <a:pt x="4796" y="1842"/>
                  </a:lnTo>
                  <a:lnTo>
                    <a:pt x="4834" y="1842"/>
                  </a:lnTo>
                  <a:lnTo>
                    <a:pt x="4872" y="1844"/>
                  </a:lnTo>
                  <a:lnTo>
                    <a:pt x="4910" y="1844"/>
                  </a:lnTo>
                  <a:lnTo>
                    <a:pt x="4946" y="1844"/>
                  </a:lnTo>
                  <a:lnTo>
                    <a:pt x="4984" y="1844"/>
                  </a:lnTo>
                  <a:lnTo>
                    <a:pt x="5022" y="1845"/>
                  </a:lnTo>
                  <a:lnTo>
                    <a:pt x="5060" y="1845"/>
                  </a:lnTo>
                  <a:lnTo>
                    <a:pt x="5098" y="1845"/>
                  </a:lnTo>
                  <a:lnTo>
                    <a:pt x="5136" y="1845"/>
                  </a:lnTo>
                  <a:lnTo>
                    <a:pt x="5173" y="1847"/>
                  </a:lnTo>
                  <a:lnTo>
                    <a:pt x="5211" y="1847"/>
                  </a:lnTo>
                  <a:lnTo>
                    <a:pt x="5249" y="1847"/>
                  </a:lnTo>
                  <a:lnTo>
                    <a:pt x="5286" y="1847"/>
                  </a:lnTo>
                  <a:lnTo>
                    <a:pt x="5324" y="1847"/>
                  </a:lnTo>
                  <a:lnTo>
                    <a:pt x="5362" y="1847"/>
                  </a:lnTo>
                  <a:lnTo>
                    <a:pt x="5400" y="1847"/>
                  </a:lnTo>
                  <a:lnTo>
                    <a:pt x="5437" y="1848"/>
                  </a:lnTo>
                  <a:lnTo>
                    <a:pt x="5475" y="1848"/>
                  </a:lnTo>
                  <a:lnTo>
                    <a:pt x="5513" y="1848"/>
                  </a:lnTo>
                  <a:lnTo>
                    <a:pt x="5551" y="1848"/>
                  </a:lnTo>
                  <a:lnTo>
                    <a:pt x="5589" y="1848"/>
                  </a:lnTo>
                  <a:lnTo>
                    <a:pt x="5627" y="1848"/>
                  </a:lnTo>
                  <a:lnTo>
                    <a:pt x="5665" y="1848"/>
                  </a:lnTo>
                  <a:lnTo>
                    <a:pt x="5701" y="1848"/>
                  </a:lnTo>
                  <a:lnTo>
                    <a:pt x="5739" y="1849"/>
                  </a:lnTo>
                  <a:lnTo>
                    <a:pt x="5777" y="1849"/>
                  </a:lnTo>
                  <a:lnTo>
                    <a:pt x="5815" y="1849"/>
                  </a:lnTo>
                  <a:lnTo>
                    <a:pt x="5853" y="1849"/>
                  </a:lnTo>
                  <a:lnTo>
                    <a:pt x="5891" y="1849"/>
                  </a:lnTo>
                  <a:lnTo>
                    <a:pt x="5929" y="1849"/>
                  </a:lnTo>
                  <a:lnTo>
                    <a:pt x="5967" y="1849"/>
                  </a:lnTo>
                  <a:lnTo>
                    <a:pt x="6005" y="1849"/>
                  </a:lnTo>
                  <a:lnTo>
                    <a:pt x="6043" y="1849"/>
                  </a:lnTo>
                  <a:lnTo>
                    <a:pt x="6079" y="1851"/>
                  </a:lnTo>
                  <a:lnTo>
                    <a:pt x="6117" y="1851"/>
                  </a:lnTo>
                  <a:lnTo>
                    <a:pt x="6155" y="1851"/>
                  </a:lnTo>
                  <a:lnTo>
                    <a:pt x="6193" y="1851"/>
                  </a:lnTo>
                  <a:lnTo>
                    <a:pt x="6231" y="1851"/>
                  </a:lnTo>
                  <a:lnTo>
                    <a:pt x="6269" y="1851"/>
                  </a:lnTo>
                  <a:lnTo>
                    <a:pt x="6306" y="1851"/>
                  </a:lnTo>
                  <a:lnTo>
                    <a:pt x="6344" y="1851"/>
                  </a:lnTo>
                  <a:lnTo>
                    <a:pt x="6382" y="1851"/>
                  </a:lnTo>
                  <a:lnTo>
                    <a:pt x="6419" y="1851"/>
                  </a:lnTo>
                  <a:lnTo>
                    <a:pt x="6457" y="1851"/>
                  </a:lnTo>
                  <a:lnTo>
                    <a:pt x="6495" y="1851"/>
                  </a:lnTo>
                  <a:lnTo>
                    <a:pt x="6532" y="1851"/>
                  </a:lnTo>
                  <a:lnTo>
                    <a:pt x="6570" y="1851"/>
                  </a:lnTo>
                  <a:lnTo>
                    <a:pt x="6608" y="1851"/>
                  </a:lnTo>
                  <a:lnTo>
                    <a:pt x="6646" y="1851"/>
                  </a:lnTo>
                  <a:lnTo>
                    <a:pt x="6684" y="1851"/>
                  </a:lnTo>
                  <a:lnTo>
                    <a:pt x="6722" y="1851"/>
                  </a:lnTo>
                  <a:lnTo>
                    <a:pt x="6760" y="1851"/>
                  </a:lnTo>
                  <a:lnTo>
                    <a:pt x="6798" y="1851"/>
                  </a:lnTo>
                  <a:lnTo>
                    <a:pt x="6834" y="1851"/>
                  </a:lnTo>
                  <a:lnTo>
                    <a:pt x="6872" y="1851"/>
                  </a:lnTo>
                  <a:lnTo>
                    <a:pt x="6910" y="1852"/>
                  </a:lnTo>
                  <a:lnTo>
                    <a:pt x="6948" y="1852"/>
                  </a:lnTo>
                  <a:lnTo>
                    <a:pt x="6986" y="1852"/>
                  </a:lnTo>
                  <a:lnTo>
                    <a:pt x="7024" y="1852"/>
                  </a:lnTo>
                  <a:lnTo>
                    <a:pt x="7062" y="1852"/>
                  </a:lnTo>
                  <a:lnTo>
                    <a:pt x="7100" y="1852"/>
                  </a:lnTo>
                  <a:lnTo>
                    <a:pt x="7138" y="1852"/>
                  </a:lnTo>
                  <a:lnTo>
                    <a:pt x="7176" y="1852"/>
                  </a:lnTo>
                  <a:lnTo>
                    <a:pt x="7212" y="1852"/>
                  </a:lnTo>
                  <a:lnTo>
                    <a:pt x="7250" y="1852"/>
                  </a:lnTo>
                  <a:lnTo>
                    <a:pt x="7288" y="1852"/>
                  </a:lnTo>
                  <a:lnTo>
                    <a:pt x="7326" y="1852"/>
                  </a:lnTo>
                  <a:lnTo>
                    <a:pt x="7364" y="1852"/>
                  </a:lnTo>
                  <a:lnTo>
                    <a:pt x="7402" y="1852"/>
                  </a:lnTo>
                  <a:lnTo>
                    <a:pt x="7439" y="1852"/>
                  </a:lnTo>
                  <a:lnTo>
                    <a:pt x="7477" y="1852"/>
                  </a:lnTo>
                  <a:lnTo>
                    <a:pt x="7515" y="1852"/>
                  </a:lnTo>
                  <a:lnTo>
                    <a:pt x="7552" y="1852"/>
                  </a:lnTo>
                  <a:lnTo>
                    <a:pt x="7590" y="1852"/>
                  </a:lnTo>
                  <a:lnTo>
                    <a:pt x="7628" y="1852"/>
                  </a:lnTo>
                  <a:lnTo>
                    <a:pt x="7665" y="1852"/>
                  </a:lnTo>
                  <a:lnTo>
                    <a:pt x="7703" y="1852"/>
                  </a:lnTo>
                  <a:lnTo>
                    <a:pt x="7741" y="1852"/>
                  </a:lnTo>
                  <a:lnTo>
                    <a:pt x="7779" y="1852"/>
                  </a:lnTo>
                  <a:lnTo>
                    <a:pt x="7817" y="1852"/>
                  </a:lnTo>
                  <a:lnTo>
                    <a:pt x="7855" y="1854"/>
                  </a:lnTo>
                  <a:lnTo>
                    <a:pt x="7893" y="1854"/>
                  </a:lnTo>
                  <a:lnTo>
                    <a:pt x="7931" y="1854"/>
                  </a:lnTo>
                  <a:lnTo>
                    <a:pt x="7967" y="1854"/>
                  </a:lnTo>
                  <a:lnTo>
                    <a:pt x="8005" y="1854"/>
                  </a:lnTo>
                  <a:lnTo>
                    <a:pt x="8043" y="1854"/>
                  </a:lnTo>
                  <a:lnTo>
                    <a:pt x="8081" y="1854"/>
                  </a:lnTo>
                  <a:lnTo>
                    <a:pt x="8119" y="1854"/>
                  </a:lnTo>
                  <a:lnTo>
                    <a:pt x="8157" y="1854"/>
                  </a:lnTo>
                  <a:lnTo>
                    <a:pt x="8195" y="1854"/>
                  </a:lnTo>
                  <a:lnTo>
                    <a:pt x="8233" y="1854"/>
                  </a:lnTo>
                  <a:lnTo>
                    <a:pt x="8271" y="1854"/>
                  </a:lnTo>
                  <a:lnTo>
                    <a:pt x="8309" y="1854"/>
                  </a:lnTo>
                  <a:lnTo>
                    <a:pt x="8345" y="1854"/>
                  </a:lnTo>
                  <a:lnTo>
                    <a:pt x="8383" y="1854"/>
                  </a:lnTo>
                  <a:lnTo>
                    <a:pt x="8421" y="1854"/>
                  </a:lnTo>
                  <a:lnTo>
                    <a:pt x="8459" y="1854"/>
                  </a:lnTo>
                  <a:lnTo>
                    <a:pt x="8497" y="1854"/>
                  </a:lnTo>
                  <a:lnTo>
                    <a:pt x="8535" y="1854"/>
                  </a:lnTo>
                  <a:lnTo>
                    <a:pt x="8572" y="1854"/>
                  </a:lnTo>
                  <a:lnTo>
                    <a:pt x="8610" y="1854"/>
                  </a:lnTo>
                  <a:lnTo>
                    <a:pt x="8648" y="1854"/>
                  </a:lnTo>
                  <a:lnTo>
                    <a:pt x="8685" y="1854"/>
                  </a:lnTo>
                  <a:lnTo>
                    <a:pt x="8723" y="1854"/>
                  </a:lnTo>
                  <a:lnTo>
                    <a:pt x="8761" y="1852"/>
                  </a:lnTo>
                  <a:lnTo>
                    <a:pt x="8798" y="1852"/>
                  </a:lnTo>
                  <a:lnTo>
                    <a:pt x="8836" y="1852"/>
                  </a:lnTo>
                  <a:lnTo>
                    <a:pt x="8874" y="1851"/>
                  </a:lnTo>
                  <a:lnTo>
                    <a:pt x="8912" y="1851"/>
                  </a:lnTo>
                  <a:lnTo>
                    <a:pt x="8950" y="1849"/>
                  </a:lnTo>
                  <a:lnTo>
                    <a:pt x="8988" y="1848"/>
                  </a:lnTo>
                  <a:lnTo>
                    <a:pt x="9026" y="1847"/>
                  </a:lnTo>
                  <a:lnTo>
                    <a:pt x="9064" y="1844"/>
                  </a:lnTo>
                  <a:lnTo>
                    <a:pt x="9100" y="1842"/>
                  </a:lnTo>
                  <a:lnTo>
                    <a:pt x="9138" y="1840"/>
                  </a:lnTo>
                  <a:lnTo>
                    <a:pt x="9176" y="1835"/>
                  </a:lnTo>
                  <a:lnTo>
                    <a:pt x="9214" y="1831"/>
                  </a:lnTo>
                  <a:lnTo>
                    <a:pt x="9252" y="1827"/>
                  </a:lnTo>
                  <a:lnTo>
                    <a:pt x="9290" y="1820"/>
                  </a:lnTo>
                  <a:lnTo>
                    <a:pt x="9328" y="1813"/>
                  </a:lnTo>
                  <a:lnTo>
                    <a:pt x="9366" y="1803"/>
                  </a:lnTo>
                  <a:lnTo>
                    <a:pt x="9404" y="1792"/>
                  </a:lnTo>
                  <a:lnTo>
                    <a:pt x="9441" y="1780"/>
                  </a:lnTo>
                  <a:lnTo>
                    <a:pt x="9478" y="1763"/>
                  </a:lnTo>
                  <a:lnTo>
                    <a:pt x="9516" y="1745"/>
                  </a:lnTo>
                  <a:lnTo>
                    <a:pt x="9554" y="1721"/>
                  </a:lnTo>
                  <a:lnTo>
                    <a:pt x="9592" y="1693"/>
                  </a:lnTo>
                  <a:lnTo>
                    <a:pt x="9630" y="1658"/>
                  </a:lnTo>
                  <a:lnTo>
                    <a:pt x="9668" y="1615"/>
                  </a:lnTo>
                  <a:lnTo>
                    <a:pt x="9705" y="1562"/>
                  </a:lnTo>
                  <a:lnTo>
                    <a:pt x="9743" y="1495"/>
                  </a:lnTo>
                  <a:lnTo>
                    <a:pt x="9781" y="1411"/>
                  </a:lnTo>
                  <a:lnTo>
                    <a:pt x="9818" y="1309"/>
                  </a:lnTo>
                  <a:lnTo>
                    <a:pt x="9856" y="1187"/>
                  </a:lnTo>
                  <a:lnTo>
                    <a:pt x="9894" y="1041"/>
                  </a:lnTo>
                  <a:lnTo>
                    <a:pt x="9931" y="880"/>
                  </a:lnTo>
                  <a:lnTo>
                    <a:pt x="9969" y="708"/>
                  </a:lnTo>
                  <a:lnTo>
                    <a:pt x="10007" y="535"/>
                  </a:lnTo>
                  <a:lnTo>
                    <a:pt x="10045" y="372"/>
                  </a:lnTo>
                  <a:lnTo>
                    <a:pt x="10083" y="231"/>
                  </a:lnTo>
                  <a:lnTo>
                    <a:pt x="10121" y="119"/>
                  </a:lnTo>
                  <a:lnTo>
                    <a:pt x="10159" y="44"/>
                  </a:lnTo>
                  <a:lnTo>
                    <a:pt x="10197" y="5"/>
                  </a:lnTo>
                  <a:lnTo>
                    <a:pt x="10233" y="0"/>
                  </a:lnTo>
                  <a:lnTo>
                    <a:pt x="10271" y="30"/>
                  </a:lnTo>
                  <a:lnTo>
                    <a:pt x="10309" y="87"/>
                  </a:lnTo>
                  <a:lnTo>
                    <a:pt x="10347" y="168"/>
                  </a:lnTo>
                  <a:lnTo>
                    <a:pt x="10385" y="264"/>
                  </a:lnTo>
                  <a:lnTo>
                    <a:pt x="10423" y="374"/>
                  </a:lnTo>
                  <a:lnTo>
                    <a:pt x="10461" y="492"/>
                  </a:lnTo>
                  <a:lnTo>
                    <a:pt x="10499" y="613"/>
                  </a:lnTo>
                  <a:lnTo>
                    <a:pt x="10537" y="734"/>
                  </a:lnTo>
                  <a:lnTo>
                    <a:pt x="10574" y="853"/>
                  </a:lnTo>
                  <a:lnTo>
                    <a:pt x="10611" y="967"/>
                  </a:lnTo>
                  <a:lnTo>
                    <a:pt x="10649" y="1075"/>
                  </a:lnTo>
                  <a:lnTo>
                    <a:pt x="10687" y="1175"/>
                  </a:lnTo>
                  <a:lnTo>
                    <a:pt x="10725" y="1266"/>
                  </a:lnTo>
                  <a:lnTo>
                    <a:pt x="10763" y="1350"/>
                  </a:lnTo>
                  <a:lnTo>
                    <a:pt x="10801" y="1422"/>
                  </a:lnTo>
                  <a:lnTo>
                    <a:pt x="10838" y="1488"/>
                  </a:lnTo>
                  <a:lnTo>
                    <a:pt x="10876" y="1544"/>
                  </a:lnTo>
                  <a:lnTo>
                    <a:pt x="10914" y="1593"/>
                  </a:lnTo>
                  <a:lnTo>
                    <a:pt x="10951" y="1635"/>
                  </a:lnTo>
                  <a:lnTo>
                    <a:pt x="10989" y="1671"/>
                  </a:lnTo>
                  <a:lnTo>
                    <a:pt x="11027" y="1700"/>
                  </a:lnTo>
                  <a:lnTo>
                    <a:pt x="11064" y="1725"/>
                  </a:lnTo>
                  <a:lnTo>
                    <a:pt x="11102" y="1745"/>
                  </a:lnTo>
                  <a:lnTo>
                    <a:pt x="11140" y="1762"/>
                  </a:lnTo>
                  <a:lnTo>
                    <a:pt x="11178" y="1775"/>
                  </a:lnTo>
                  <a:lnTo>
                    <a:pt x="11216" y="1787"/>
                  </a:lnTo>
                  <a:lnTo>
                    <a:pt x="11254" y="1796"/>
                  </a:lnTo>
                  <a:lnTo>
                    <a:pt x="11292" y="1803"/>
                  </a:lnTo>
                  <a:lnTo>
                    <a:pt x="11330" y="1810"/>
                  </a:lnTo>
                  <a:lnTo>
                    <a:pt x="11366" y="1816"/>
                  </a:lnTo>
                  <a:lnTo>
                    <a:pt x="11404" y="1820"/>
                  </a:lnTo>
                  <a:lnTo>
                    <a:pt x="11442" y="1824"/>
                  </a:lnTo>
                  <a:lnTo>
                    <a:pt x="11480" y="1827"/>
                  </a:lnTo>
                  <a:lnTo>
                    <a:pt x="11518" y="1830"/>
                  </a:lnTo>
                  <a:lnTo>
                    <a:pt x="11556" y="1831"/>
                  </a:lnTo>
                  <a:lnTo>
                    <a:pt x="11594" y="1834"/>
                  </a:lnTo>
                  <a:lnTo>
                    <a:pt x="11632" y="1835"/>
                  </a:lnTo>
                  <a:lnTo>
                    <a:pt x="11670" y="1837"/>
                  </a:lnTo>
                  <a:lnTo>
                    <a:pt x="11707" y="1838"/>
                  </a:lnTo>
                  <a:lnTo>
                    <a:pt x="11744" y="1840"/>
                  </a:lnTo>
                  <a:lnTo>
                    <a:pt x="11782" y="1840"/>
                  </a:lnTo>
                  <a:lnTo>
                    <a:pt x="11820" y="1841"/>
                  </a:lnTo>
                  <a:lnTo>
                    <a:pt x="11858" y="1842"/>
                  </a:lnTo>
                  <a:lnTo>
                    <a:pt x="11896" y="1842"/>
                  </a:lnTo>
                  <a:lnTo>
                    <a:pt x="11934" y="1844"/>
                  </a:lnTo>
                  <a:lnTo>
                    <a:pt x="11971" y="1844"/>
                  </a:lnTo>
                  <a:lnTo>
                    <a:pt x="12009" y="1845"/>
                  </a:lnTo>
                  <a:lnTo>
                    <a:pt x="12047" y="1845"/>
                  </a:lnTo>
                  <a:lnTo>
                    <a:pt x="12084" y="1845"/>
                  </a:lnTo>
                  <a:lnTo>
                    <a:pt x="12122" y="1847"/>
                  </a:lnTo>
                  <a:lnTo>
                    <a:pt x="12160" y="1847"/>
                  </a:lnTo>
                  <a:lnTo>
                    <a:pt x="12197" y="1847"/>
                  </a:lnTo>
                  <a:lnTo>
                    <a:pt x="12235" y="1848"/>
                  </a:lnTo>
                  <a:lnTo>
                    <a:pt x="12273" y="1848"/>
                  </a:lnTo>
                  <a:lnTo>
                    <a:pt x="12311" y="1848"/>
                  </a:lnTo>
                  <a:lnTo>
                    <a:pt x="12349" y="1848"/>
                  </a:lnTo>
                  <a:lnTo>
                    <a:pt x="12387" y="1849"/>
                  </a:lnTo>
                  <a:lnTo>
                    <a:pt x="12425" y="1849"/>
                  </a:lnTo>
                  <a:lnTo>
                    <a:pt x="12463" y="1849"/>
                  </a:lnTo>
                  <a:lnTo>
                    <a:pt x="12499" y="1849"/>
                  </a:lnTo>
                  <a:lnTo>
                    <a:pt x="12537" y="1849"/>
                  </a:lnTo>
                  <a:lnTo>
                    <a:pt x="12575" y="1849"/>
                  </a:lnTo>
                  <a:lnTo>
                    <a:pt x="12613" y="1851"/>
                  </a:lnTo>
                  <a:lnTo>
                    <a:pt x="12651" y="1851"/>
                  </a:lnTo>
                  <a:lnTo>
                    <a:pt x="12689" y="1851"/>
                  </a:lnTo>
                  <a:lnTo>
                    <a:pt x="12727" y="1851"/>
                  </a:lnTo>
                  <a:lnTo>
                    <a:pt x="12765" y="1851"/>
                  </a:lnTo>
                  <a:lnTo>
                    <a:pt x="12803" y="1851"/>
                  </a:lnTo>
                  <a:lnTo>
                    <a:pt x="12840" y="1851"/>
                  </a:lnTo>
                  <a:lnTo>
                    <a:pt x="12877" y="1851"/>
                  </a:lnTo>
                  <a:lnTo>
                    <a:pt x="12915" y="1851"/>
                  </a:lnTo>
                  <a:lnTo>
                    <a:pt x="12953" y="1852"/>
                  </a:lnTo>
                  <a:lnTo>
                    <a:pt x="12991" y="1852"/>
                  </a:lnTo>
                  <a:lnTo>
                    <a:pt x="13029" y="1852"/>
                  </a:lnTo>
                  <a:lnTo>
                    <a:pt x="13067" y="1852"/>
                  </a:lnTo>
                  <a:lnTo>
                    <a:pt x="13104" y="1852"/>
                  </a:lnTo>
                  <a:lnTo>
                    <a:pt x="13142" y="1852"/>
                  </a:lnTo>
                  <a:lnTo>
                    <a:pt x="13180" y="1852"/>
                  </a:lnTo>
                  <a:lnTo>
                    <a:pt x="13217" y="1852"/>
                  </a:lnTo>
                  <a:lnTo>
                    <a:pt x="13255" y="1852"/>
                  </a:lnTo>
                  <a:lnTo>
                    <a:pt x="13293" y="1852"/>
                  </a:lnTo>
                  <a:lnTo>
                    <a:pt x="13330" y="1852"/>
                  </a:lnTo>
                  <a:lnTo>
                    <a:pt x="13368" y="1854"/>
                  </a:lnTo>
                  <a:lnTo>
                    <a:pt x="13406" y="1854"/>
                  </a:lnTo>
                  <a:lnTo>
                    <a:pt x="13444" y="1854"/>
                  </a:lnTo>
                  <a:lnTo>
                    <a:pt x="13482" y="1854"/>
                  </a:lnTo>
                  <a:lnTo>
                    <a:pt x="13520" y="1854"/>
                  </a:lnTo>
                  <a:lnTo>
                    <a:pt x="13558" y="1854"/>
                  </a:lnTo>
                  <a:lnTo>
                    <a:pt x="13596" y="1854"/>
                  </a:lnTo>
                  <a:lnTo>
                    <a:pt x="13632" y="1854"/>
                  </a:lnTo>
                  <a:lnTo>
                    <a:pt x="13670" y="1854"/>
                  </a:lnTo>
                  <a:lnTo>
                    <a:pt x="13708" y="1854"/>
                  </a:lnTo>
                  <a:lnTo>
                    <a:pt x="13746" y="1854"/>
                  </a:lnTo>
                  <a:lnTo>
                    <a:pt x="13784" y="1854"/>
                  </a:lnTo>
                  <a:lnTo>
                    <a:pt x="13822" y="1854"/>
                  </a:lnTo>
                  <a:lnTo>
                    <a:pt x="13860" y="1854"/>
                  </a:lnTo>
                  <a:lnTo>
                    <a:pt x="13898" y="1854"/>
                  </a:lnTo>
                  <a:lnTo>
                    <a:pt x="13936" y="1854"/>
                  </a:lnTo>
                  <a:lnTo>
                    <a:pt x="13973" y="1854"/>
                  </a:lnTo>
                  <a:lnTo>
                    <a:pt x="14010" y="1854"/>
                  </a:lnTo>
                  <a:lnTo>
                    <a:pt x="14048" y="1854"/>
                  </a:lnTo>
                  <a:lnTo>
                    <a:pt x="14086" y="1854"/>
                  </a:lnTo>
                  <a:lnTo>
                    <a:pt x="14124" y="1854"/>
                  </a:lnTo>
                  <a:lnTo>
                    <a:pt x="14162" y="1854"/>
                  </a:lnTo>
                  <a:lnTo>
                    <a:pt x="14200" y="1854"/>
                  </a:lnTo>
                  <a:lnTo>
                    <a:pt x="14237" y="1854"/>
                  </a:lnTo>
                  <a:lnTo>
                    <a:pt x="14275" y="1854"/>
                  </a:lnTo>
                  <a:lnTo>
                    <a:pt x="14313" y="1854"/>
                  </a:lnTo>
                  <a:lnTo>
                    <a:pt x="14350" y="1854"/>
                  </a:lnTo>
                  <a:lnTo>
                    <a:pt x="14388" y="1854"/>
                  </a:lnTo>
                  <a:lnTo>
                    <a:pt x="14426" y="1854"/>
                  </a:lnTo>
                  <a:lnTo>
                    <a:pt x="14463" y="1854"/>
                  </a:lnTo>
                  <a:lnTo>
                    <a:pt x="14501" y="1854"/>
                  </a:lnTo>
                  <a:lnTo>
                    <a:pt x="14539" y="1854"/>
                  </a:lnTo>
                  <a:lnTo>
                    <a:pt x="14577" y="1852"/>
                  </a:lnTo>
                  <a:lnTo>
                    <a:pt x="14615" y="1852"/>
                  </a:lnTo>
                  <a:lnTo>
                    <a:pt x="14653" y="1852"/>
                  </a:lnTo>
                  <a:lnTo>
                    <a:pt x="14691" y="1851"/>
                  </a:lnTo>
                  <a:lnTo>
                    <a:pt x="14729" y="1851"/>
                  </a:lnTo>
                  <a:lnTo>
                    <a:pt x="14765" y="1849"/>
                  </a:lnTo>
                  <a:lnTo>
                    <a:pt x="14803" y="1849"/>
                  </a:lnTo>
                  <a:lnTo>
                    <a:pt x="14841" y="1848"/>
                  </a:lnTo>
                  <a:lnTo>
                    <a:pt x="14879" y="1847"/>
                  </a:lnTo>
                  <a:lnTo>
                    <a:pt x="14917" y="1845"/>
                  </a:lnTo>
                  <a:lnTo>
                    <a:pt x="14955" y="1844"/>
                  </a:lnTo>
                  <a:lnTo>
                    <a:pt x="14993" y="1842"/>
                  </a:lnTo>
                  <a:lnTo>
                    <a:pt x="15031" y="1841"/>
                  </a:lnTo>
                  <a:lnTo>
                    <a:pt x="15069" y="1838"/>
                  </a:lnTo>
                  <a:lnTo>
                    <a:pt x="15106" y="1835"/>
                  </a:lnTo>
                  <a:lnTo>
                    <a:pt x="15143" y="1833"/>
                  </a:lnTo>
                  <a:lnTo>
                    <a:pt x="15181" y="1830"/>
                  </a:lnTo>
                  <a:lnTo>
                    <a:pt x="15219" y="1826"/>
                  </a:lnTo>
                  <a:lnTo>
                    <a:pt x="15257" y="1822"/>
                  </a:lnTo>
                  <a:lnTo>
                    <a:pt x="15295" y="1816"/>
                  </a:lnTo>
                  <a:lnTo>
                    <a:pt x="15333" y="1810"/>
                  </a:lnTo>
                  <a:lnTo>
                    <a:pt x="15370" y="1803"/>
                  </a:lnTo>
                  <a:lnTo>
                    <a:pt x="15408" y="1796"/>
                  </a:lnTo>
                  <a:lnTo>
                    <a:pt x="15446" y="1788"/>
                  </a:lnTo>
                  <a:lnTo>
                    <a:pt x="15483" y="1778"/>
                  </a:lnTo>
                  <a:lnTo>
                    <a:pt x="15521" y="1767"/>
                  </a:lnTo>
                  <a:lnTo>
                    <a:pt x="15559" y="1755"/>
                  </a:lnTo>
                  <a:lnTo>
                    <a:pt x="15596" y="1742"/>
                  </a:lnTo>
                  <a:lnTo>
                    <a:pt x="15634" y="1728"/>
                  </a:lnTo>
                  <a:lnTo>
                    <a:pt x="15672" y="1713"/>
                  </a:lnTo>
                  <a:lnTo>
                    <a:pt x="15710" y="1699"/>
                  </a:lnTo>
                  <a:lnTo>
                    <a:pt x="15748" y="1683"/>
                  </a:lnTo>
                  <a:lnTo>
                    <a:pt x="15786" y="1669"/>
                  </a:lnTo>
                  <a:lnTo>
                    <a:pt x="15824" y="1657"/>
                  </a:lnTo>
                  <a:lnTo>
                    <a:pt x="15862" y="1646"/>
                  </a:lnTo>
                  <a:lnTo>
                    <a:pt x="15898" y="1636"/>
                  </a:lnTo>
                  <a:lnTo>
                    <a:pt x="15936" y="1629"/>
                  </a:lnTo>
                  <a:lnTo>
                    <a:pt x="15974" y="1625"/>
                  </a:lnTo>
                  <a:lnTo>
                    <a:pt x="16012" y="1623"/>
                  </a:lnTo>
                  <a:lnTo>
                    <a:pt x="16050" y="1626"/>
                  </a:lnTo>
                  <a:lnTo>
                    <a:pt x="16088" y="1630"/>
                  </a:lnTo>
                  <a:lnTo>
                    <a:pt x="16126" y="1637"/>
                  </a:lnTo>
                  <a:lnTo>
                    <a:pt x="16164" y="1646"/>
                  </a:lnTo>
                  <a:lnTo>
                    <a:pt x="16202" y="1657"/>
                  </a:lnTo>
                  <a:lnTo>
                    <a:pt x="16239" y="1669"/>
                  </a:lnTo>
                  <a:lnTo>
                    <a:pt x="16276" y="1682"/>
                  </a:lnTo>
                  <a:lnTo>
                    <a:pt x="16314" y="1696"/>
                  </a:lnTo>
                  <a:lnTo>
                    <a:pt x="16352" y="1710"/>
                  </a:lnTo>
                  <a:lnTo>
                    <a:pt x="16390" y="1724"/>
                  </a:lnTo>
                  <a:lnTo>
                    <a:pt x="16428" y="1738"/>
                  </a:lnTo>
                  <a:lnTo>
                    <a:pt x="16465" y="1750"/>
                  </a:lnTo>
                  <a:lnTo>
                    <a:pt x="16503" y="1763"/>
                  </a:lnTo>
                  <a:lnTo>
                    <a:pt x="16541" y="1774"/>
                  </a:lnTo>
                  <a:lnTo>
                    <a:pt x="16579" y="1785"/>
                  </a:lnTo>
                  <a:lnTo>
                    <a:pt x="16616" y="1794"/>
                  </a:lnTo>
                  <a:lnTo>
                    <a:pt x="16654" y="1802"/>
                  </a:lnTo>
                  <a:lnTo>
                    <a:pt x="16692" y="1810"/>
                  </a:lnTo>
                  <a:lnTo>
                    <a:pt x="16729" y="1817"/>
                  </a:lnTo>
                  <a:lnTo>
                    <a:pt x="16767" y="1823"/>
                  </a:lnTo>
                  <a:lnTo>
                    <a:pt x="16805" y="1827"/>
                  </a:lnTo>
                  <a:lnTo>
                    <a:pt x="16843" y="1831"/>
                  </a:lnTo>
                  <a:lnTo>
                    <a:pt x="16881" y="1834"/>
                  </a:lnTo>
                  <a:lnTo>
                    <a:pt x="16919" y="1837"/>
                  </a:lnTo>
                  <a:lnTo>
                    <a:pt x="16957" y="1840"/>
                  </a:lnTo>
                  <a:lnTo>
                    <a:pt x="16995" y="1841"/>
                  </a:lnTo>
                </a:path>
              </a:pathLst>
            </a:custGeom>
            <a:noFill/>
            <a:ln w="381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60" name="Line 139">
              <a:extLst>
                <a:ext uri="{FF2B5EF4-FFF2-40B4-BE49-F238E27FC236}">
                  <a16:creationId xmlns:a16="http://schemas.microsoft.com/office/drawing/2014/main" id="{62B18E81-26CA-423A-BDC0-0373A0E5E3D2}"/>
                </a:ext>
              </a:extLst>
            </p:cNvPr>
            <p:cNvSpPr>
              <a:spLocks noChangeShapeType="1"/>
            </p:cNvSpPr>
            <p:nvPr/>
          </p:nvSpPr>
          <p:spPr bwMode="auto">
            <a:xfrm>
              <a:off x="1462" y="1881"/>
              <a:ext cx="0" cy="0"/>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1" name="Line 140">
              <a:extLst>
                <a:ext uri="{FF2B5EF4-FFF2-40B4-BE49-F238E27FC236}">
                  <a16:creationId xmlns:a16="http://schemas.microsoft.com/office/drawing/2014/main" id="{26BAA6F6-505B-4900-9102-BF2C6638EF4B}"/>
                </a:ext>
              </a:extLst>
            </p:cNvPr>
            <p:cNvSpPr>
              <a:spLocks noChangeShapeType="1"/>
            </p:cNvSpPr>
            <p:nvPr/>
          </p:nvSpPr>
          <p:spPr bwMode="auto">
            <a:xfrm flipV="1">
              <a:off x="1802" y="1856"/>
              <a:ext cx="0" cy="19"/>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2" name="Line 141">
              <a:extLst>
                <a:ext uri="{FF2B5EF4-FFF2-40B4-BE49-F238E27FC236}">
                  <a16:creationId xmlns:a16="http://schemas.microsoft.com/office/drawing/2014/main" id="{8704E675-BA90-4B14-B158-A3EDF2F95EEE}"/>
                </a:ext>
              </a:extLst>
            </p:cNvPr>
            <p:cNvSpPr>
              <a:spLocks noChangeShapeType="1"/>
            </p:cNvSpPr>
            <p:nvPr/>
          </p:nvSpPr>
          <p:spPr bwMode="auto">
            <a:xfrm flipV="1">
              <a:off x="2011" y="1848"/>
              <a:ext cx="0" cy="23"/>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3" name="Line 142">
              <a:extLst>
                <a:ext uri="{FF2B5EF4-FFF2-40B4-BE49-F238E27FC236}">
                  <a16:creationId xmlns:a16="http://schemas.microsoft.com/office/drawing/2014/main" id="{5D603692-87CB-47C9-95E3-7FDD8A64AF0A}"/>
                </a:ext>
              </a:extLst>
            </p:cNvPr>
            <p:cNvSpPr>
              <a:spLocks noChangeShapeType="1"/>
            </p:cNvSpPr>
            <p:nvPr/>
          </p:nvSpPr>
          <p:spPr bwMode="auto">
            <a:xfrm flipV="1">
              <a:off x="2508" y="1856"/>
              <a:ext cx="1" cy="6"/>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4" name="Line 143">
              <a:extLst>
                <a:ext uri="{FF2B5EF4-FFF2-40B4-BE49-F238E27FC236}">
                  <a16:creationId xmlns:a16="http://schemas.microsoft.com/office/drawing/2014/main" id="{11CC3954-BC05-463D-A010-EEC5DE3283BF}"/>
                </a:ext>
              </a:extLst>
            </p:cNvPr>
            <p:cNvSpPr>
              <a:spLocks noChangeShapeType="1"/>
            </p:cNvSpPr>
            <p:nvPr/>
          </p:nvSpPr>
          <p:spPr bwMode="auto">
            <a:xfrm flipV="1">
              <a:off x="2839" y="1816"/>
              <a:ext cx="0" cy="41"/>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5" name="Line 144">
              <a:extLst>
                <a:ext uri="{FF2B5EF4-FFF2-40B4-BE49-F238E27FC236}">
                  <a16:creationId xmlns:a16="http://schemas.microsoft.com/office/drawing/2014/main" id="{3003983D-CACF-42D9-A164-C2E962630F3D}"/>
                </a:ext>
              </a:extLst>
            </p:cNvPr>
            <p:cNvSpPr>
              <a:spLocks noChangeShapeType="1"/>
            </p:cNvSpPr>
            <p:nvPr/>
          </p:nvSpPr>
          <p:spPr bwMode="auto">
            <a:xfrm>
              <a:off x="3082" y="1852"/>
              <a:ext cx="1" cy="1"/>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6" name="Line 145">
              <a:extLst>
                <a:ext uri="{FF2B5EF4-FFF2-40B4-BE49-F238E27FC236}">
                  <a16:creationId xmlns:a16="http://schemas.microsoft.com/office/drawing/2014/main" id="{93B5BA3D-19FB-4B54-B85A-71531609A912}"/>
                </a:ext>
              </a:extLst>
            </p:cNvPr>
            <p:cNvSpPr>
              <a:spLocks noChangeShapeType="1"/>
            </p:cNvSpPr>
            <p:nvPr/>
          </p:nvSpPr>
          <p:spPr bwMode="auto">
            <a:xfrm>
              <a:off x="3270" y="1854"/>
              <a:ext cx="1" cy="1"/>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7" name="Line 146">
              <a:extLst>
                <a:ext uri="{FF2B5EF4-FFF2-40B4-BE49-F238E27FC236}">
                  <a16:creationId xmlns:a16="http://schemas.microsoft.com/office/drawing/2014/main" id="{2E788EF7-92EE-47D8-87E9-E6EC6335CF10}"/>
                </a:ext>
              </a:extLst>
            </p:cNvPr>
            <p:cNvSpPr>
              <a:spLocks noChangeShapeType="1"/>
            </p:cNvSpPr>
            <p:nvPr/>
          </p:nvSpPr>
          <p:spPr bwMode="auto">
            <a:xfrm>
              <a:off x="3880" y="1855"/>
              <a:ext cx="0" cy="1"/>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8" name="Line 147">
              <a:extLst>
                <a:ext uri="{FF2B5EF4-FFF2-40B4-BE49-F238E27FC236}">
                  <a16:creationId xmlns:a16="http://schemas.microsoft.com/office/drawing/2014/main" id="{7E34A10A-CF38-4F8A-A353-0F42416B9081}"/>
                </a:ext>
              </a:extLst>
            </p:cNvPr>
            <p:cNvSpPr>
              <a:spLocks noChangeShapeType="1"/>
            </p:cNvSpPr>
            <p:nvPr/>
          </p:nvSpPr>
          <p:spPr bwMode="auto">
            <a:xfrm>
              <a:off x="4179" y="1856"/>
              <a:ext cx="1" cy="0"/>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9" name="Line 148">
              <a:extLst>
                <a:ext uri="{FF2B5EF4-FFF2-40B4-BE49-F238E27FC236}">
                  <a16:creationId xmlns:a16="http://schemas.microsoft.com/office/drawing/2014/main" id="{BAF0C05A-2CF4-4381-A576-C80E261C7400}"/>
                </a:ext>
              </a:extLst>
            </p:cNvPr>
            <p:cNvSpPr>
              <a:spLocks noChangeShapeType="1"/>
            </p:cNvSpPr>
            <p:nvPr/>
          </p:nvSpPr>
          <p:spPr bwMode="auto">
            <a:xfrm>
              <a:off x="4936" y="1856"/>
              <a:ext cx="1" cy="0"/>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0" name="Line 149">
              <a:extLst>
                <a:ext uri="{FF2B5EF4-FFF2-40B4-BE49-F238E27FC236}">
                  <a16:creationId xmlns:a16="http://schemas.microsoft.com/office/drawing/2014/main" id="{ADEC85E3-C301-4F8E-B76B-875A1FC72FC4}"/>
                </a:ext>
              </a:extLst>
            </p:cNvPr>
            <p:cNvSpPr>
              <a:spLocks noChangeShapeType="1"/>
            </p:cNvSpPr>
            <p:nvPr/>
          </p:nvSpPr>
          <p:spPr bwMode="auto">
            <a:xfrm>
              <a:off x="4997" y="1856"/>
              <a:ext cx="1" cy="0"/>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1" name="Line 150">
              <a:extLst>
                <a:ext uri="{FF2B5EF4-FFF2-40B4-BE49-F238E27FC236}">
                  <a16:creationId xmlns:a16="http://schemas.microsoft.com/office/drawing/2014/main" id="{277203CE-A2D6-4923-B625-F2CF0369E49D}"/>
                </a:ext>
              </a:extLst>
            </p:cNvPr>
            <p:cNvSpPr>
              <a:spLocks noChangeShapeType="1"/>
            </p:cNvSpPr>
            <p:nvPr/>
          </p:nvSpPr>
          <p:spPr bwMode="auto">
            <a:xfrm>
              <a:off x="5333" y="1854"/>
              <a:ext cx="0" cy="1"/>
            </a:xfrm>
            <a:prstGeom prst="line">
              <a:avLst/>
            </a:prstGeom>
            <a:noFill/>
            <a:ln w="381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2" name="Line 151">
              <a:extLst>
                <a:ext uri="{FF2B5EF4-FFF2-40B4-BE49-F238E27FC236}">
                  <a16:creationId xmlns:a16="http://schemas.microsoft.com/office/drawing/2014/main" id="{13C547CB-2D65-4458-A4DC-9DC10687C954}"/>
                </a:ext>
              </a:extLst>
            </p:cNvPr>
            <p:cNvSpPr>
              <a:spLocks noChangeShapeType="1"/>
            </p:cNvSpPr>
            <p:nvPr/>
          </p:nvSpPr>
          <p:spPr bwMode="auto">
            <a:xfrm flipV="1">
              <a:off x="1462" y="1853"/>
              <a:ext cx="0"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3" name="Line 152">
              <a:extLst>
                <a:ext uri="{FF2B5EF4-FFF2-40B4-BE49-F238E27FC236}">
                  <a16:creationId xmlns:a16="http://schemas.microsoft.com/office/drawing/2014/main" id="{91B42724-AB21-4481-A1FD-F332F79D0340}"/>
                </a:ext>
              </a:extLst>
            </p:cNvPr>
            <p:cNvSpPr>
              <a:spLocks noChangeShapeType="1"/>
            </p:cNvSpPr>
            <p:nvPr/>
          </p:nvSpPr>
          <p:spPr bwMode="auto">
            <a:xfrm>
              <a:off x="1802" y="1856"/>
              <a:ext cx="0"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4" name="Line 153">
              <a:extLst>
                <a:ext uri="{FF2B5EF4-FFF2-40B4-BE49-F238E27FC236}">
                  <a16:creationId xmlns:a16="http://schemas.microsoft.com/office/drawing/2014/main" id="{B684EA6A-500A-42C7-A3B7-7B6DC576604A}"/>
                </a:ext>
              </a:extLst>
            </p:cNvPr>
            <p:cNvSpPr>
              <a:spLocks noChangeShapeType="1"/>
            </p:cNvSpPr>
            <p:nvPr/>
          </p:nvSpPr>
          <p:spPr bwMode="auto">
            <a:xfrm flipV="1">
              <a:off x="1802" y="1828"/>
              <a:ext cx="0"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5" name="Line 154">
              <a:extLst>
                <a:ext uri="{FF2B5EF4-FFF2-40B4-BE49-F238E27FC236}">
                  <a16:creationId xmlns:a16="http://schemas.microsoft.com/office/drawing/2014/main" id="{FA150F4B-390C-4C04-A012-9D4D87EF2057}"/>
                </a:ext>
              </a:extLst>
            </p:cNvPr>
            <p:cNvSpPr>
              <a:spLocks noChangeShapeType="1"/>
            </p:cNvSpPr>
            <p:nvPr/>
          </p:nvSpPr>
          <p:spPr bwMode="auto">
            <a:xfrm>
              <a:off x="2011" y="1848"/>
              <a:ext cx="0"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6" name="Line 155">
              <a:extLst>
                <a:ext uri="{FF2B5EF4-FFF2-40B4-BE49-F238E27FC236}">
                  <a16:creationId xmlns:a16="http://schemas.microsoft.com/office/drawing/2014/main" id="{BC78F2FF-102B-4A4A-A1B0-388516A393E4}"/>
                </a:ext>
              </a:extLst>
            </p:cNvPr>
            <p:cNvSpPr>
              <a:spLocks noChangeShapeType="1"/>
            </p:cNvSpPr>
            <p:nvPr/>
          </p:nvSpPr>
          <p:spPr bwMode="auto">
            <a:xfrm flipV="1">
              <a:off x="2011" y="1819"/>
              <a:ext cx="0" cy="29"/>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7" name="Line 156">
              <a:extLst>
                <a:ext uri="{FF2B5EF4-FFF2-40B4-BE49-F238E27FC236}">
                  <a16:creationId xmlns:a16="http://schemas.microsoft.com/office/drawing/2014/main" id="{454AEAC8-3D67-4A30-918A-F85F13D0F83F}"/>
                </a:ext>
              </a:extLst>
            </p:cNvPr>
            <p:cNvSpPr>
              <a:spLocks noChangeShapeType="1"/>
            </p:cNvSpPr>
            <p:nvPr/>
          </p:nvSpPr>
          <p:spPr bwMode="auto">
            <a:xfrm>
              <a:off x="2508" y="1856"/>
              <a:ext cx="1"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8" name="Line 157">
              <a:extLst>
                <a:ext uri="{FF2B5EF4-FFF2-40B4-BE49-F238E27FC236}">
                  <a16:creationId xmlns:a16="http://schemas.microsoft.com/office/drawing/2014/main" id="{A75B1BDF-7633-45B4-A9DB-B7AE034C9448}"/>
                </a:ext>
              </a:extLst>
            </p:cNvPr>
            <p:cNvSpPr>
              <a:spLocks noChangeShapeType="1"/>
            </p:cNvSpPr>
            <p:nvPr/>
          </p:nvSpPr>
          <p:spPr bwMode="auto">
            <a:xfrm flipV="1">
              <a:off x="2508" y="1828"/>
              <a:ext cx="1"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9" name="Line 158">
              <a:extLst>
                <a:ext uri="{FF2B5EF4-FFF2-40B4-BE49-F238E27FC236}">
                  <a16:creationId xmlns:a16="http://schemas.microsoft.com/office/drawing/2014/main" id="{16BB39AD-F661-469F-AAC2-5D5FE8EF7890}"/>
                </a:ext>
              </a:extLst>
            </p:cNvPr>
            <p:cNvSpPr>
              <a:spLocks noChangeShapeType="1"/>
            </p:cNvSpPr>
            <p:nvPr/>
          </p:nvSpPr>
          <p:spPr bwMode="auto">
            <a:xfrm>
              <a:off x="2839" y="1816"/>
              <a:ext cx="0"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0" name="Line 159">
              <a:extLst>
                <a:ext uri="{FF2B5EF4-FFF2-40B4-BE49-F238E27FC236}">
                  <a16:creationId xmlns:a16="http://schemas.microsoft.com/office/drawing/2014/main" id="{8CAB9239-0F18-4EE4-9FA2-4C8D61290C32}"/>
                </a:ext>
              </a:extLst>
            </p:cNvPr>
            <p:cNvSpPr>
              <a:spLocks noChangeShapeType="1"/>
            </p:cNvSpPr>
            <p:nvPr/>
          </p:nvSpPr>
          <p:spPr bwMode="auto">
            <a:xfrm flipV="1">
              <a:off x="2839" y="1788"/>
              <a:ext cx="0"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1" name="Line 160">
              <a:extLst>
                <a:ext uri="{FF2B5EF4-FFF2-40B4-BE49-F238E27FC236}">
                  <a16:creationId xmlns:a16="http://schemas.microsoft.com/office/drawing/2014/main" id="{CB8CA5A2-C2C4-4E71-A2AE-5417F8A6B806}"/>
                </a:ext>
              </a:extLst>
            </p:cNvPr>
            <p:cNvSpPr>
              <a:spLocks noChangeShapeType="1"/>
            </p:cNvSpPr>
            <p:nvPr/>
          </p:nvSpPr>
          <p:spPr bwMode="auto">
            <a:xfrm>
              <a:off x="3082" y="1852"/>
              <a:ext cx="1"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2" name="Line 161">
              <a:extLst>
                <a:ext uri="{FF2B5EF4-FFF2-40B4-BE49-F238E27FC236}">
                  <a16:creationId xmlns:a16="http://schemas.microsoft.com/office/drawing/2014/main" id="{10BF97B9-7825-4F46-B9BA-10312E3CD88D}"/>
                </a:ext>
              </a:extLst>
            </p:cNvPr>
            <p:cNvSpPr>
              <a:spLocks noChangeShapeType="1"/>
            </p:cNvSpPr>
            <p:nvPr/>
          </p:nvSpPr>
          <p:spPr bwMode="auto">
            <a:xfrm flipV="1">
              <a:off x="3270" y="1826"/>
              <a:ext cx="1"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3" name="Line 162">
              <a:extLst>
                <a:ext uri="{FF2B5EF4-FFF2-40B4-BE49-F238E27FC236}">
                  <a16:creationId xmlns:a16="http://schemas.microsoft.com/office/drawing/2014/main" id="{161007B1-1206-468E-B30D-7FCBB853A997}"/>
                </a:ext>
              </a:extLst>
            </p:cNvPr>
            <p:cNvSpPr>
              <a:spLocks noChangeShapeType="1"/>
            </p:cNvSpPr>
            <p:nvPr/>
          </p:nvSpPr>
          <p:spPr bwMode="auto">
            <a:xfrm>
              <a:off x="3880" y="1855"/>
              <a:ext cx="0" cy="29"/>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4" name="Line 163">
              <a:extLst>
                <a:ext uri="{FF2B5EF4-FFF2-40B4-BE49-F238E27FC236}">
                  <a16:creationId xmlns:a16="http://schemas.microsoft.com/office/drawing/2014/main" id="{9BE59B37-A72E-4C61-A2BB-055F6CFB951E}"/>
                </a:ext>
              </a:extLst>
            </p:cNvPr>
            <p:cNvSpPr>
              <a:spLocks noChangeShapeType="1"/>
            </p:cNvSpPr>
            <p:nvPr/>
          </p:nvSpPr>
          <p:spPr bwMode="auto">
            <a:xfrm flipV="1">
              <a:off x="4179" y="1828"/>
              <a:ext cx="1"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5" name="Line 164">
              <a:extLst>
                <a:ext uri="{FF2B5EF4-FFF2-40B4-BE49-F238E27FC236}">
                  <a16:creationId xmlns:a16="http://schemas.microsoft.com/office/drawing/2014/main" id="{94F37F9D-C7A9-4B56-8581-D008F5CC2B3D}"/>
                </a:ext>
              </a:extLst>
            </p:cNvPr>
            <p:cNvSpPr>
              <a:spLocks noChangeShapeType="1"/>
            </p:cNvSpPr>
            <p:nvPr/>
          </p:nvSpPr>
          <p:spPr bwMode="auto">
            <a:xfrm>
              <a:off x="4936" y="1856"/>
              <a:ext cx="1"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6" name="Line 165">
              <a:extLst>
                <a:ext uri="{FF2B5EF4-FFF2-40B4-BE49-F238E27FC236}">
                  <a16:creationId xmlns:a16="http://schemas.microsoft.com/office/drawing/2014/main" id="{0BFF15E7-A84B-4F4F-8CB9-F7C53468B1A4}"/>
                </a:ext>
              </a:extLst>
            </p:cNvPr>
            <p:cNvSpPr>
              <a:spLocks noChangeShapeType="1"/>
            </p:cNvSpPr>
            <p:nvPr/>
          </p:nvSpPr>
          <p:spPr bwMode="auto">
            <a:xfrm flipV="1">
              <a:off x="4997" y="1828"/>
              <a:ext cx="1"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7" name="Line 166">
              <a:extLst>
                <a:ext uri="{FF2B5EF4-FFF2-40B4-BE49-F238E27FC236}">
                  <a16:creationId xmlns:a16="http://schemas.microsoft.com/office/drawing/2014/main" id="{07A177FE-988E-4FB2-A92A-CC5A23F45469}"/>
                </a:ext>
              </a:extLst>
            </p:cNvPr>
            <p:cNvSpPr>
              <a:spLocks noChangeShapeType="1"/>
            </p:cNvSpPr>
            <p:nvPr/>
          </p:nvSpPr>
          <p:spPr bwMode="auto">
            <a:xfrm>
              <a:off x="5333" y="1854"/>
              <a:ext cx="0" cy="28"/>
            </a:xfrm>
            <a:prstGeom prst="line">
              <a:avLst/>
            </a:prstGeom>
            <a:noFill/>
            <a:ln w="381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8" name="Line 167">
              <a:extLst>
                <a:ext uri="{FF2B5EF4-FFF2-40B4-BE49-F238E27FC236}">
                  <a16:creationId xmlns:a16="http://schemas.microsoft.com/office/drawing/2014/main" id="{23A60304-18C2-4721-9A45-AE8D97F0BAF8}"/>
                </a:ext>
              </a:extLst>
            </p:cNvPr>
            <p:cNvSpPr>
              <a:spLocks noChangeShapeType="1"/>
            </p:cNvSpPr>
            <p:nvPr/>
          </p:nvSpPr>
          <p:spPr bwMode="auto">
            <a:xfrm flipV="1">
              <a:off x="1462" y="1852"/>
              <a:ext cx="1620" cy="29"/>
            </a:xfrm>
            <a:prstGeom prst="line">
              <a:avLst/>
            </a:prstGeom>
            <a:noFill/>
            <a:ln w="381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9" name="Line 168">
              <a:extLst>
                <a:ext uri="{FF2B5EF4-FFF2-40B4-BE49-F238E27FC236}">
                  <a16:creationId xmlns:a16="http://schemas.microsoft.com/office/drawing/2014/main" id="{B0F53189-5442-4518-8F70-20E481153BF2}"/>
                </a:ext>
              </a:extLst>
            </p:cNvPr>
            <p:cNvSpPr>
              <a:spLocks noChangeShapeType="1"/>
            </p:cNvSpPr>
            <p:nvPr/>
          </p:nvSpPr>
          <p:spPr bwMode="auto">
            <a:xfrm>
              <a:off x="3270" y="1854"/>
              <a:ext cx="610" cy="1"/>
            </a:xfrm>
            <a:prstGeom prst="line">
              <a:avLst/>
            </a:prstGeom>
            <a:noFill/>
            <a:ln w="381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90" name="Line 169">
              <a:extLst>
                <a:ext uri="{FF2B5EF4-FFF2-40B4-BE49-F238E27FC236}">
                  <a16:creationId xmlns:a16="http://schemas.microsoft.com/office/drawing/2014/main" id="{C63CCA5B-67AE-4C8E-AF12-B5A2F9EF640B}"/>
                </a:ext>
              </a:extLst>
            </p:cNvPr>
            <p:cNvSpPr>
              <a:spLocks noChangeShapeType="1"/>
            </p:cNvSpPr>
            <p:nvPr/>
          </p:nvSpPr>
          <p:spPr bwMode="auto">
            <a:xfrm>
              <a:off x="4179" y="1856"/>
              <a:ext cx="757" cy="0"/>
            </a:xfrm>
            <a:prstGeom prst="line">
              <a:avLst/>
            </a:prstGeom>
            <a:noFill/>
            <a:ln w="381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91" name="Rectangle 170">
              <a:extLst>
                <a:ext uri="{FF2B5EF4-FFF2-40B4-BE49-F238E27FC236}">
                  <a16:creationId xmlns:a16="http://schemas.microsoft.com/office/drawing/2014/main" id="{AAB35F3A-DD68-4DA8-B7C8-45D5152EA791}"/>
                </a:ext>
              </a:extLst>
            </p:cNvPr>
            <p:cNvSpPr>
              <a:spLocks noChangeArrowheads="1"/>
            </p:cNvSpPr>
            <p:nvPr/>
          </p:nvSpPr>
          <p:spPr bwMode="auto">
            <a:xfrm>
              <a:off x="1534" y="1467"/>
              <a:ext cx="75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1 - Fluoride - 1.775</a:t>
              </a:r>
              <a:endParaRPr lang="en-US" altLang="zh-CN" sz="3200" b="1">
                <a:solidFill>
                  <a:schemeClr val="tx2"/>
                </a:solidFill>
                <a:ea typeface="SimSun" panose="02010600030101010101" pitchFamily="2" charset="-122"/>
              </a:endParaRPr>
            </a:p>
          </p:txBody>
        </p:sp>
        <p:sp>
          <p:nvSpPr>
            <p:cNvPr id="286892" name="Rectangle 171">
              <a:extLst>
                <a:ext uri="{FF2B5EF4-FFF2-40B4-BE49-F238E27FC236}">
                  <a16:creationId xmlns:a16="http://schemas.microsoft.com/office/drawing/2014/main" id="{4E754EC2-E8D2-4D9A-BA22-6D9FE35FEDDE}"/>
                </a:ext>
              </a:extLst>
            </p:cNvPr>
            <p:cNvSpPr>
              <a:spLocks noChangeArrowheads="1"/>
            </p:cNvSpPr>
            <p:nvPr/>
          </p:nvSpPr>
          <p:spPr bwMode="auto">
            <a:xfrm>
              <a:off x="1915" y="846"/>
              <a:ext cx="76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2 - Chloride - 2.400</a:t>
              </a:r>
              <a:endParaRPr lang="en-US" altLang="zh-CN" sz="3200" b="1">
                <a:solidFill>
                  <a:schemeClr val="tx2"/>
                </a:solidFill>
                <a:ea typeface="SimSun" panose="02010600030101010101" pitchFamily="2" charset="-122"/>
              </a:endParaRPr>
            </a:p>
          </p:txBody>
        </p:sp>
        <p:sp>
          <p:nvSpPr>
            <p:cNvPr id="286893" name="Rectangle 172">
              <a:extLst>
                <a:ext uri="{FF2B5EF4-FFF2-40B4-BE49-F238E27FC236}">
                  <a16:creationId xmlns:a16="http://schemas.microsoft.com/office/drawing/2014/main" id="{768E10B7-D1B6-41C5-8B01-F059A87EFC0F}"/>
                </a:ext>
              </a:extLst>
            </p:cNvPr>
            <p:cNvSpPr>
              <a:spLocks noChangeArrowheads="1"/>
            </p:cNvSpPr>
            <p:nvPr/>
          </p:nvSpPr>
          <p:spPr bwMode="auto">
            <a:xfrm>
              <a:off x="2069" y="1245"/>
              <a:ext cx="6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3 - Nitrite - 2.650</a:t>
              </a:r>
              <a:endParaRPr lang="en-US" altLang="zh-CN" sz="3200" b="1">
                <a:solidFill>
                  <a:schemeClr val="tx2"/>
                </a:solidFill>
                <a:ea typeface="SimSun" panose="02010600030101010101" pitchFamily="2" charset="-122"/>
              </a:endParaRPr>
            </a:p>
          </p:txBody>
        </p:sp>
        <p:sp>
          <p:nvSpPr>
            <p:cNvPr id="286894" name="Rectangle 173">
              <a:extLst>
                <a:ext uri="{FF2B5EF4-FFF2-40B4-BE49-F238E27FC236}">
                  <a16:creationId xmlns:a16="http://schemas.microsoft.com/office/drawing/2014/main" id="{0CA77038-DF10-44D5-9924-B70CEE50AAD7}"/>
                </a:ext>
              </a:extLst>
            </p:cNvPr>
            <p:cNvSpPr>
              <a:spLocks noChangeArrowheads="1"/>
            </p:cNvSpPr>
            <p:nvPr/>
          </p:nvSpPr>
          <p:spPr bwMode="auto">
            <a:xfrm>
              <a:off x="2774" y="1517"/>
              <a:ext cx="76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4 - Bromide - 3.808</a:t>
              </a:r>
              <a:endParaRPr lang="en-US" altLang="zh-CN" sz="3200" b="1">
                <a:solidFill>
                  <a:schemeClr val="tx2"/>
                </a:solidFill>
                <a:ea typeface="SimSun" panose="02010600030101010101" pitchFamily="2" charset="-122"/>
              </a:endParaRPr>
            </a:p>
          </p:txBody>
        </p:sp>
        <p:sp>
          <p:nvSpPr>
            <p:cNvPr id="286895" name="Rectangle 174">
              <a:extLst>
                <a:ext uri="{FF2B5EF4-FFF2-40B4-BE49-F238E27FC236}">
                  <a16:creationId xmlns:a16="http://schemas.microsoft.com/office/drawing/2014/main" id="{2C4A4247-FD3E-4687-9E19-B7C16B119F7C}"/>
                </a:ext>
              </a:extLst>
            </p:cNvPr>
            <p:cNvSpPr>
              <a:spLocks noChangeArrowheads="1"/>
            </p:cNvSpPr>
            <p:nvPr/>
          </p:nvSpPr>
          <p:spPr bwMode="auto">
            <a:xfrm>
              <a:off x="2887" y="1433"/>
              <a:ext cx="69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5 - Nitrate - 3.992</a:t>
              </a:r>
              <a:endParaRPr lang="en-US" altLang="zh-CN" sz="3200" b="1">
                <a:solidFill>
                  <a:schemeClr val="tx2"/>
                </a:solidFill>
                <a:ea typeface="SimSun" panose="02010600030101010101" pitchFamily="2" charset="-122"/>
              </a:endParaRPr>
            </a:p>
          </p:txBody>
        </p:sp>
        <p:sp>
          <p:nvSpPr>
            <p:cNvPr id="286896" name="Rectangle 175">
              <a:extLst>
                <a:ext uri="{FF2B5EF4-FFF2-40B4-BE49-F238E27FC236}">
                  <a16:creationId xmlns:a16="http://schemas.microsoft.com/office/drawing/2014/main" id="{9C9B56ED-8EFF-4E47-85A8-19B5A672BACE}"/>
                </a:ext>
              </a:extLst>
            </p:cNvPr>
            <p:cNvSpPr>
              <a:spLocks noChangeArrowheads="1"/>
            </p:cNvSpPr>
            <p:nvPr/>
          </p:nvSpPr>
          <p:spPr bwMode="auto">
            <a:xfrm>
              <a:off x="3390" y="1727"/>
              <a:ext cx="3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6 - 4.817</a:t>
              </a:r>
              <a:endParaRPr lang="en-US" altLang="zh-CN" sz="3200" b="1">
                <a:solidFill>
                  <a:schemeClr val="tx2"/>
                </a:solidFill>
                <a:ea typeface="SimSun" panose="02010600030101010101" pitchFamily="2" charset="-122"/>
              </a:endParaRPr>
            </a:p>
          </p:txBody>
        </p:sp>
        <p:sp>
          <p:nvSpPr>
            <p:cNvPr id="286897" name="Rectangle 176">
              <a:extLst>
                <a:ext uri="{FF2B5EF4-FFF2-40B4-BE49-F238E27FC236}">
                  <a16:creationId xmlns:a16="http://schemas.microsoft.com/office/drawing/2014/main" id="{8D302CEC-A3D3-4314-AAE6-5A595AA34C3C}"/>
                </a:ext>
              </a:extLst>
            </p:cNvPr>
            <p:cNvSpPr>
              <a:spLocks noChangeArrowheads="1"/>
            </p:cNvSpPr>
            <p:nvPr/>
          </p:nvSpPr>
          <p:spPr bwMode="auto">
            <a:xfrm>
              <a:off x="4420" y="1542"/>
              <a:ext cx="70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7 - Sulfate - 6.508</a:t>
              </a:r>
              <a:endParaRPr lang="en-US" altLang="zh-CN" sz="3200" b="1">
                <a:solidFill>
                  <a:schemeClr val="tx2"/>
                </a:solidFill>
                <a:ea typeface="SimSun" panose="02010600030101010101" pitchFamily="2" charset="-122"/>
              </a:endParaRPr>
            </a:p>
          </p:txBody>
        </p:sp>
        <p:sp>
          <p:nvSpPr>
            <p:cNvPr id="286898" name="Rectangle 177">
              <a:extLst>
                <a:ext uri="{FF2B5EF4-FFF2-40B4-BE49-F238E27FC236}">
                  <a16:creationId xmlns:a16="http://schemas.microsoft.com/office/drawing/2014/main" id="{2CFAEE58-A1A5-4CE3-99FC-373252DFD346}"/>
                </a:ext>
              </a:extLst>
            </p:cNvPr>
            <p:cNvSpPr>
              <a:spLocks noChangeArrowheads="1"/>
            </p:cNvSpPr>
            <p:nvPr/>
          </p:nvSpPr>
          <p:spPr bwMode="auto">
            <a:xfrm>
              <a:off x="5198" y="1727"/>
              <a:ext cx="3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zh-CN" sz="1200">
                  <a:ea typeface="SimSun" panose="02010600030101010101" pitchFamily="2" charset="-122"/>
                </a:rPr>
                <a:t>8 - 7.783</a:t>
              </a:r>
              <a:endParaRPr lang="en-US" altLang="zh-CN" sz="3200" b="1">
                <a:solidFill>
                  <a:schemeClr val="tx2"/>
                </a:solidFill>
                <a:ea typeface="SimSun" panose="02010600030101010101" pitchFamily="2" charset="-122"/>
              </a:endParaRPr>
            </a:p>
          </p:txBody>
        </p:sp>
        <p:sp>
          <p:nvSpPr>
            <p:cNvPr id="286899" name="Line 178">
              <a:extLst>
                <a:ext uri="{FF2B5EF4-FFF2-40B4-BE49-F238E27FC236}">
                  <a16:creationId xmlns:a16="http://schemas.microsoft.com/office/drawing/2014/main" id="{75FF5682-E50A-4BC2-9B81-EB031549E456}"/>
                </a:ext>
              </a:extLst>
            </p:cNvPr>
            <p:cNvSpPr>
              <a:spLocks noChangeShapeType="1"/>
            </p:cNvSpPr>
            <p:nvPr/>
          </p:nvSpPr>
          <p:spPr bwMode="auto">
            <a:xfrm flipV="1">
              <a:off x="4997" y="1854"/>
              <a:ext cx="336" cy="2"/>
            </a:xfrm>
            <a:prstGeom prst="line">
              <a:avLst/>
            </a:prstGeom>
            <a:noFill/>
            <a:ln w="381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86723" name="Rectangle 179">
            <a:extLst>
              <a:ext uri="{FF2B5EF4-FFF2-40B4-BE49-F238E27FC236}">
                <a16:creationId xmlns:a16="http://schemas.microsoft.com/office/drawing/2014/main" id="{52B5D834-1839-408A-8B89-9E1BFEB2CD9D}"/>
              </a:ext>
            </a:extLst>
          </p:cNvPr>
          <p:cNvSpPr>
            <a:spLocks noChangeArrowheads="1"/>
          </p:cNvSpPr>
          <p:nvPr>
            <p:ph type="body" idx="4294967295"/>
          </p:nvPr>
        </p:nvSpPr>
        <p:spPr>
          <a:xfrm>
            <a:off x="1905000" y="685800"/>
            <a:ext cx="8077200" cy="5791200"/>
          </a:xfrm>
          <a:extLst>
            <a:ext uri="{909E8E84-426E-40DD-AFC4-6F175D3DCCD1}">
              <a14:hiddenFill xmlns:a14="http://schemas.microsoft.com/office/drawing/2010/main">
                <a:solidFill>
                  <a:srgbClr val="FF3300"/>
                </a:solidFill>
              </a14:hiddenFill>
            </a:ext>
          </a:extLst>
        </p:spPr>
        <p:txBody>
          <a:bodyPr/>
          <a:lstStyle/>
          <a:p>
            <a:pPr marL="228600" indent="-228600">
              <a:lnSpc>
                <a:spcPct val="90000"/>
              </a:lnSpc>
            </a:pPr>
            <a:endParaRPr lang="en-US" altLang="zh-CN" sz="2400">
              <a:ea typeface="SimSun" panose="02010600030101010101" pitchFamily="2" charset="-122"/>
            </a:endParaRPr>
          </a:p>
          <a:p>
            <a:pPr marL="228600" indent="-228600">
              <a:lnSpc>
                <a:spcPct val="90000"/>
              </a:lnSpc>
            </a:pPr>
            <a:r>
              <a:rPr lang="en-US" altLang="zh-CN" sz="2400">
                <a:ea typeface="SimSun" panose="02010600030101010101" pitchFamily="2" charset="-122"/>
              </a:rPr>
              <a:t>The eluent was 0.01 mol/L NaOH. </a:t>
            </a:r>
          </a:p>
          <a:p>
            <a:pPr marL="228600" indent="-228600">
              <a:lnSpc>
                <a:spcPct val="90000"/>
              </a:lnSpc>
            </a:pPr>
            <a:r>
              <a:rPr lang="en-US" altLang="zh-CN" sz="2400">
                <a:ea typeface="SimSun" panose="02010600030101010101" pitchFamily="2" charset="-122"/>
              </a:rPr>
              <a:t>The column used was an Dionex AS11.</a:t>
            </a:r>
          </a:p>
          <a:p>
            <a:pPr marL="228600" indent="-228600">
              <a:lnSpc>
                <a:spcPct val="90000"/>
              </a:lnSpc>
            </a:pPr>
            <a:endParaRPr lang="en-US" altLang="zh-CN" sz="2400">
              <a:ea typeface="SimSun" panose="02010600030101010101" pitchFamily="2" charset="-122"/>
            </a:endParaRPr>
          </a:p>
          <a:p>
            <a:pPr marL="228600" indent="-228600">
              <a:lnSpc>
                <a:spcPct val="90000"/>
              </a:lnSpc>
            </a:pPr>
            <a:endParaRPr lang="en-US" altLang="zh-CN" sz="2400">
              <a:ea typeface="SimSun" panose="02010600030101010101" pitchFamily="2" charset="-122"/>
            </a:endParaRPr>
          </a:p>
          <a:p>
            <a:pPr marL="228600" indent="-228600">
              <a:lnSpc>
                <a:spcPct val="90000"/>
              </a:lnSpc>
            </a:pPr>
            <a:endParaRPr lang="en-US" altLang="zh-CN" sz="2400">
              <a:ea typeface="SimSun" panose="02010600030101010101" pitchFamily="2" charset="-122"/>
            </a:endParaRPr>
          </a:p>
          <a:p>
            <a:pPr marL="228600" indent="-228600">
              <a:lnSpc>
                <a:spcPct val="90000"/>
              </a:lnSpc>
            </a:pPr>
            <a:endParaRPr lang="en-US" altLang="zh-CN" sz="2400">
              <a:ea typeface="SimSun" panose="02010600030101010101" pitchFamily="2" charset="-122"/>
            </a:endParaRPr>
          </a:p>
          <a:p>
            <a:pPr marL="228600" indent="-228600">
              <a:lnSpc>
                <a:spcPct val="90000"/>
              </a:lnSpc>
            </a:pPr>
            <a:endParaRPr lang="en-US" altLang="zh-CN" sz="2400">
              <a:ea typeface="SimSun" panose="02010600030101010101" pitchFamily="2" charset="-122"/>
            </a:endParaRPr>
          </a:p>
          <a:p>
            <a:pPr marL="228600" indent="-228600">
              <a:lnSpc>
                <a:spcPct val="90000"/>
              </a:lnSpc>
            </a:pPr>
            <a:endParaRPr lang="en-US" altLang="zh-CN" sz="2400">
              <a:ea typeface="SimSun" panose="02010600030101010101" pitchFamily="2" charset="-122"/>
            </a:endParaRPr>
          </a:p>
          <a:p>
            <a:pPr marL="228600" indent="-228600">
              <a:lnSpc>
                <a:spcPct val="90000"/>
              </a:lnSpc>
            </a:pPr>
            <a:endParaRPr lang="en-US" altLang="zh-CN" sz="2400">
              <a:ea typeface="SimSun" panose="02010600030101010101" pitchFamily="2" charset="-122"/>
            </a:endParaRPr>
          </a:p>
          <a:p>
            <a:pPr marL="228600" indent="-228600">
              <a:lnSpc>
                <a:spcPct val="90000"/>
              </a:lnSpc>
            </a:pPr>
            <a:r>
              <a:rPr lang="en-US" altLang="zh-CN" sz="2400">
                <a:ea typeface="SimSun" panose="02010600030101010101" pitchFamily="2" charset="-122"/>
              </a:rPr>
              <a:t>Based on the retention time, the type of ions can be determined with comparison to standard ions. </a:t>
            </a:r>
          </a:p>
          <a:p>
            <a:pPr marL="228600" indent="-228600">
              <a:lnSpc>
                <a:spcPct val="90000"/>
              </a:lnSpc>
            </a:pPr>
            <a:r>
              <a:rPr lang="en-US" altLang="zh-CN" sz="2400">
                <a:ea typeface="SimSun" panose="02010600030101010101" pitchFamily="2" charset="-122"/>
              </a:rPr>
              <a:t>Based on the area under the peaks, the concentration of the ions can be determined. </a:t>
            </a:r>
          </a:p>
        </p:txBody>
      </p:sp>
      <p:sp>
        <p:nvSpPr>
          <p:cNvPr id="286724" name="Rectangle 1">
            <a:extLst>
              <a:ext uri="{FF2B5EF4-FFF2-40B4-BE49-F238E27FC236}">
                <a16:creationId xmlns:a16="http://schemas.microsoft.com/office/drawing/2014/main" id="{50D3C98E-5F57-412E-ABF8-1C77FD814D6C}"/>
              </a:ext>
            </a:extLst>
          </p:cNvPr>
          <p:cNvSpPr>
            <a:spLocks noChangeArrowheads="1"/>
          </p:cNvSpPr>
          <p:nvPr/>
        </p:nvSpPr>
        <p:spPr bwMode="auto">
          <a:xfrm>
            <a:off x="312738" y="6118225"/>
            <a:ext cx="547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i="1">
                <a:solidFill>
                  <a:schemeClr val="tx1"/>
                </a:solidFill>
                <a:latin typeface="Arial" panose="020B0604020202020204" pitchFamily="34" charset="0"/>
              </a:rPr>
              <a:t>Ref: Dionex AS11 Carbon Eluent Anion-Exchange Column</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a:extLst>
              <a:ext uri="{FF2B5EF4-FFF2-40B4-BE49-F238E27FC236}">
                <a16:creationId xmlns:a16="http://schemas.microsoft.com/office/drawing/2014/main" id="{911C3AE4-065C-4B75-BC24-7A638CC4A41E}"/>
              </a:ext>
            </a:extLst>
          </p:cNvPr>
          <p:cNvSpPr>
            <a:spLocks noGrp="1" noChangeArrowheads="1"/>
          </p:cNvSpPr>
          <p:nvPr>
            <p:ph type="title" idx="4294967295"/>
          </p:nvPr>
        </p:nvSpPr>
        <p:spPr>
          <a:xfrm>
            <a:off x="1752600" y="152400"/>
            <a:ext cx="8763000" cy="1143000"/>
          </a:xfrm>
        </p:spPr>
        <p:txBody>
          <a:bodyPr/>
          <a:lstStyle/>
          <a:p>
            <a:r>
              <a:rPr lang="en-US" altLang="en-US"/>
              <a:t>Applications of Ion Chromatography in Electronics Reliability</a:t>
            </a:r>
          </a:p>
        </p:txBody>
      </p:sp>
      <p:sp>
        <p:nvSpPr>
          <p:cNvPr id="287746" name="Rectangle 3">
            <a:extLst>
              <a:ext uri="{FF2B5EF4-FFF2-40B4-BE49-F238E27FC236}">
                <a16:creationId xmlns:a16="http://schemas.microsoft.com/office/drawing/2014/main" id="{A721D7A3-D615-4331-99E9-6CA36FAE6755}"/>
              </a:ext>
            </a:extLst>
          </p:cNvPr>
          <p:cNvSpPr>
            <a:spLocks noGrp="1" noChangeArrowheads="1"/>
          </p:cNvSpPr>
          <p:nvPr>
            <p:ph type="body" idx="4294967295"/>
          </p:nvPr>
        </p:nvSpPr>
        <p:spPr>
          <a:xfrm>
            <a:off x="2144713" y="1512888"/>
            <a:ext cx="7913687" cy="4727575"/>
          </a:xfrm>
        </p:spPr>
        <p:txBody>
          <a:bodyPr/>
          <a:lstStyle/>
          <a:p>
            <a:pPr>
              <a:lnSpc>
                <a:spcPct val="90000"/>
              </a:lnSpc>
              <a:buFontTx/>
              <a:buNone/>
            </a:pPr>
            <a:r>
              <a:rPr lang="en-US" altLang="en-US" sz="2400"/>
              <a:t>1. Tests on assembled or bare printed wiring boards (PWBs) to relate cleanliness to electrochemical migration.</a:t>
            </a:r>
            <a:br>
              <a:rPr lang="en-US" altLang="en-US" sz="2400"/>
            </a:br>
            <a:endParaRPr lang="en-US" altLang="en-US" sz="2400"/>
          </a:p>
          <a:p>
            <a:pPr>
              <a:lnSpc>
                <a:spcPct val="90000"/>
              </a:lnSpc>
              <a:buFontTx/>
              <a:buNone/>
            </a:pPr>
            <a:r>
              <a:rPr lang="en-US" altLang="en-US" sz="2400"/>
              <a:t>2. Determination of amount and type of extractable ions present in encapsulation materials to relate amount and type of ionic content to corrosion failure.</a:t>
            </a:r>
          </a:p>
          <a:p>
            <a:pPr>
              <a:lnSpc>
                <a:spcPct val="90000"/>
              </a:lnSpc>
              <a:buFontTx/>
              <a:buNone/>
            </a:pPr>
            <a:endParaRPr lang="en-US" altLang="en-US" sz="2400"/>
          </a:p>
          <a:p>
            <a:pPr>
              <a:lnSpc>
                <a:spcPct val="90000"/>
              </a:lnSpc>
              <a:buFontTx/>
              <a:buNone/>
            </a:pPr>
            <a:r>
              <a:rPr lang="en-US" altLang="en-US" sz="2400"/>
              <a:t>3. Electroplating chemistry analysis to relate breakdown products to plating adhesion failure. </a:t>
            </a:r>
          </a:p>
        </p:txBody>
      </p:sp>
      <p:sp>
        <p:nvSpPr>
          <p:cNvPr id="287747" name="Rectangle 1">
            <a:extLst>
              <a:ext uri="{FF2B5EF4-FFF2-40B4-BE49-F238E27FC236}">
                <a16:creationId xmlns:a16="http://schemas.microsoft.com/office/drawing/2014/main" id="{24C907DD-F4A2-4E41-82D7-61265123718A}"/>
              </a:ext>
            </a:extLst>
          </p:cNvPr>
          <p:cNvSpPr>
            <a:spLocks noChangeArrowheads="1"/>
          </p:cNvSpPr>
          <p:nvPr/>
        </p:nvSpPr>
        <p:spPr bwMode="auto">
          <a:xfrm>
            <a:off x="369888" y="6019800"/>
            <a:ext cx="445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i="1">
                <a:solidFill>
                  <a:schemeClr val="tx1"/>
                </a:solidFill>
                <a:latin typeface="Arial" panose="020B0604020202020204" pitchFamily="34" charset="0"/>
              </a:rPr>
              <a:t>Ref: IPC-TM-650 Test Method No. 2.3.28</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D9AE5150-DEB9-448E-8877-550602ED31C3}"/>
              </a:ext>
            </a:extLst>
          </p:cNvPr>
          <p:cNvSpPr>
            <a:spLocks noGrp="1" noChangeArrowheads="1"/>
          </p:cNvSpPr>
          <p:nvPr>
            <p:ph type="title"/>
          </p:nvPr>
        </p:nvSpPr>
        <p:spPr>
          <a:xfrm>
            <a:off x="2309813" y="3019425"/>
            <a:ext cx="7772400" cy="685800"/>
          </a:xfrm>
        </p:spPr>
        <p:txBody>
          <a:bodyPr/>
          <a:lstStyle/>
          <a:p>
            <a:r>
              <a:rPr lang="en-US" altLang="en-US"/>
              <a:t>Risk Based Assurance and Summary</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CF6D99-0303-489D-971A-40A4BFAC27DA}"/>
              </a:ext>
            </a:extLst>
          </p:cNvPr>
          <p:cNvSpPr>
            <a:spLocks noGrp="1"/>
          </p:cNvSpPr>
          <p:nvPr>
            <p:ph idx="1"/>
          </p:nvPr>
        </p:nvSpPr>
        <p:spPr>
          <a:xfrm>
            <a:off x="239713" y="957263"/>
            <a:ext cx="7299325" cy="4344987"/>
          </a:xfrm>
        </p:spPr>
        <p:txBody>
          <a:bodyPr>
            <a:noAutofit/>
          </a:bodyPr>
          <a:lstStyle/>
          <a:p>
            <a:pPr marL="0" indent="0">
              <a:buFontTx/>
              <a:buNone/>
              <a:defRPr/>
            </a:pPr>
            <a:r>
              <a:rPr lang="en-US" sz="2400" dirty="0"/>
              <a:t>Risk is an expectation of loss in statistical terms.</a:t>
            </a:r>
          </a:p>
          <a:p>
            <a:pPr marL="0" indent="0">
              <a:buFontTx/>
              <a:buNone/>
              <a:defRPr/>
            </a:pPr>
            <a:endParaRPr lang="en-US" sz="2400" dirty="0"/>
          </a:p>
          <a:p>
            <a:pPr marL="0" indent="0">
              <a:buFontTx/>
              <a:buNone/>
              <a:defRPr/>
            </a:pPr>
            <a:r>
              <a:rPr lang="en-US" sz="2400" dirty="0"/>
              <a:t>Definition: the combination of </a:t>
            </a:r>
          </a:p>
          <a:p>
            <a:pPr marL="471488" lvl="1" indent="-342900">
              <a:buFont typeface="+mj-lt"/>
              <a:buAutoNum type="alphaLcParenR"/>
              <a:defRPr/>
            </a:pPr>
            <a:r>
              <a:rPr lang="en-US" sz="2000" dirty="0"/>
              <a:t>the probability (qualitative or quantitative) that an undesired event will occur, and</a:t>
            </a:r>
          </a:p>
          <a:p>
            <a:pPr marL="471488" lvl="1" indent="-342900">
              <a:buFont typeface="+mj-lt"/>
              <a:buAutoNum type="alphaLcParenR"/>
              <a:defRPr/>
            </a:pPr>
            <a:r>
              <a:rPr lang="en-US" sz="2000" dirty="0"/>
              <a:t>the consequence or impact of the undesired event</a:t>
            </a:r>
          </a:p>
          <a:p>
            <a:pPr marL="128588" lvl="1" indent="0">
              <a:buFontTx/>
              <a:buNone/>
              <a:defRPr/>
            </a:pPr>
            <a:endParaRPr lang="en-US" sz="2000" dirty="0"/>
          </a:p>
          <a:p>
            <a:pPr>
              <a:defRPr/>
            </a:pPr>
            <a:r>
              <a:rPr lang="en-US" sz="2400" dirty="0"/>
              <a:t>Flavors of risk (consequences)</a:t>
            </a:r>
          </a:p>
          <a:p>
            <a:pPr lvl="1">
              <a:defRPr/>
            </a:pPr>
            <a:r>
              <a:rPr lang="en-US" sz="2000" dirty="0"/>
              <a:t>Technical (failure or performance degradation on-orbit)</a:t>
            </a:r>
          </a:p>
          <a:p>
            <a:pPr lvl="1">
              <a:defRPr/>
            </a:pPr>
            <a:r>
              <a:rPr lang="en-US" sz="2000" dirty="0"/>
              <a:t>Cost ($ it will take to fix the problem)</a:t>
            </a:r>
          </a:p>
          <a:p>
            <a:pPr lvl="1">
              <a:defRPr/>
            </a:pPr>
            <a:r>
              <a:rPr lang="en-US" sz="2000" dirty="0"/>
              <a:t>Schedule (time to fix the problem)</a:t>
            </a:r>
          </a:p>
          <a:p>
            <a:pPr lvl="1">
              <a:defRPr/>
            </a:pPr>
            <a:r>
              <a:rPr lang="en-US" sz="2000" dirty="0"/>
              <a:t>Safety (injury, death, or collateral damage)</a:t>
            </a:r>
          </a:p>
        </p:txBody>
      </p:sp>
      <p:sp>
        <p:nvSpPr>
          <p:cNvPr id="289794" name="Title 1">
            <a:extLst>
              <a:ext uri="{FF2B5EF4-FFF2-40B4-BE49-F238E27FC236}">
                <a16:creationId xmlns:a16="http://schemas.microsoft.com/office/drawing/2014/main" id="{E3890CEA-0595-4A8D-AC16-5B3BE3D5095C}"/>
              </a:ext>
            </a:extLst>
          </p:cNvPr>
          <p:cNvSpPr>
            <a:spLocks noGrp="1" noChangeArrowheads="1"/>
          </p:cNvSpPr>
          <p:nvPr>
            <p:ph type="title"/>
          </p:nvPr>
        </p:nvSpPr>
        <p:spPr/>
        <p:txBody>
          <a:bodyPr/>
          <a:lstStyle/>
          <a:p>
            <a:r>
              <a:rPr lang="en-US" altLang="en-US"/>
              <a:t>What is Risk?</a:t>
            </a:r>
          </a:p>
        </p:txBody>
      </p:sp>
      <p:sp>
        <p:nvSpPr>
          <p:cNvPr id="289795" name="Rectangle 4">
            <a:extLst>
              <a:ext uri="{FF2B5EF4-FFF2-40B4-BE49-F238E27FC236}">
                <a16:creationId xmlns:a16="http://schemas.microsoft.com/office/drawing/2014/main" id="{6CC8C084-4384-47AF-B771-CD227E0BF687}"/>
              </a:ext>
            </a:extLst>
          </p:cNvPr>
          <p:cNvSpPr>
            <a:spLocks noChangeArrowheads="1"/>
          </p:cNvSpPr>
          <p:nvPr/>
        </p:nvSpPr>
        <p:spPr bwMode="auto">
          <a:xfrm>
            <a:off x="8977313" y="4024313"/>
            <a:ext cx="24558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tx1"/>
                </a:solidFill>
                <a:cs typeface="Times New Roman" panose="02020603050405020304" pitchFamily="18" charset="0"/>
              </a:rPr>
              <a:t>Communicating risk is key to portraying the status of a new technology and project in development.</a:t>
            </a:r>
          </a:p>
        </p:txBody>
      </p:sp>
      <p:pic>
        <p:nvPicPr>
          <p:cNvPr id="289796" name="Picture 3">
            <a:extLst>
              <a:ext uri="{FF2B5EF4-FFF2-40B4-BE49-F238E27FC236}">
                <a16:creationId xmlns:a16="http://schemas.microsoft.com/office/drawing/2014/main" id="{719D0DE0-05FF-4D26-8080-C574DE128AE2}"/>
              </a:ext>
            </a:extLst>
          </p:cNvPr>
          <p:cNvPicPr>
            <a:picLocks noChangeAspect="1"/>
          </p:cNvPicPr>
          <p:nvPr/>
        </p:nvPicPr>
        <p:blipFill>
          <a:blip r:embed="rId3">
            <a:extLst>
              <a:ext uri="{28A0092B-C50C-407E-A947-70E740481C1C}">
                <a14:useLocalDpi xmlns:a14="http://schemas.microsoft.com/office/drawing/2010/main" val="0"/>
              </a:ext>
            </a:extLst>
          </a:blip>
          <a:srcRect l="1459" t="3825" r="14549" b="9140"/>
          <a:stretch>
            <a:fillRect/>
          </a:stretch>
        </p:blipFill>
        <p:spPr bwMode="auto">
          <a:xfrm>
            <a:off x="8734425" y="858838"/>
            <a:ext cx="294163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FF372F67-7B94-456E-BD1A-4B030ECB1348}"/>
              </a:ext>
            </a:extLst>
          </p:cNvPr>
          <p:cNvSpPr>
            <a:spLocks noGrp="1" noChangeArrowheads="1"/>
          </p:cNvSpPr>
          <p:nvPr>
            <p:ph type="title"/>
          </p:nvPr>
        </p:nvSpPr>
        <p:spPr>
          <a:xfrm>
            <a:off x="465138" y="2159000"/>
            <a:ext cx="11231562" cy="685800"/>
          </a:xfrm>
        </p:spPr>
        <p:txBody>
          <a:bodyPr/>
          <a:lstStyle/>
          <a:p>
            <a:r>
              <a:rPr lang="en-US" altLang="en-US"/>
              <a:t>Disclaimer</a:t>
            </a:r>
          </a:p>
        </p:txBody>
      </p:sp>
      <p:sp>
        <p:nvSpPr>
          <p:cNvPr id="21506" name="Rectangle 3">
            <a:extLst>
              <a:ext uri="{FF2B5EF4-FFF2-40B4-BE49-F238E27FC236}">
                <a16:creationId xmlns:a16="http://schemas.microsoft.com/office/drawing/2014/main" id="{EFB1FD24-B16B-4E15-97D3-4FD05B7244E7}"/>
              </a:ext>
            </a:extLst>
          </p:cNvPr>
          <p:cNvSpPr>
            <a:spLocks noGrp="1" noChangeArrowheads="1"/>
          </p:cNvSpPr>
          <p:nvPr>
            <p:ph idx="1"/>
          </p:nvPr>
        </p:nvSpPr>
        <p:spPr>
          <a:xfrm>
            <a:off x="2124075" y="2841625"/>
            <a:ext cx="7915275" cy="1749425"/>
          </a:xfrm>
        </p:spPr>
        <p:txBody>
          <a:bodyPr/>
          <a:lstStyle/>
          <a:p>
            <a:pPr marL="0" indent="0" algn="ctr">
              <a:lnSpc>
                <a:spcPct val="80000"/>
              </a:lnSpc>
              <a:buFontTx/>
              <a:buNone/>
            </a:pPr>
            <a:r>
              <a:rPr lang="en-US" altLang="en-US" sz="2400"/>
              <a:t>The material herein is presented “for guidance only”. We do not warrant the accuracy of the information set out on this presentation. It may contain technical inaccuracies or errors and/or non-updated data. </a:t>
            </a:r>
          </a:p>
          <a:p>
            <a:pPr marL="0" indent="0" algn="ctr">
              <a:lnSpc>
                <a:spcPct val="80000"/>
              </a:lnSpc>
              <a:buFontTx/>
              <a:buNone/>
            </a:pPr>
            <a:endParaRPr lang="en-US" altLang="en-US" sz="2400"/>
          </a:p>
          <a:p>
            <a:pPr marL="0" indent="0" algn="ctr">
              <a:lnSpc>
                <a:spcPct val="80000"/>
              </a:lnSpc>
              <a:buFontTx/>
              <a:buNone/>
            </a:pPr>
            <a:r>
              <a:rPr lang="en-US" altLang="en-US" sz="2400"/>
              <a:t>Information may be changed or updated without notice.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a:hlinkClick r:id="rId2" action="ppaction://hlinkfile"/>
            <a:extLst>
              <a:ext uri="{FF2B5EF4-FFF2-40B4-BE49-F238E27FC236}">
                <a16:creationId xmlns:a16="http://schemas.microsoft.com/office/drawing/2014/main" id="{A64D6ABB-27DF-47F3-8A69-0BB2DD29BA64}"/>
              </a:ext>
            </a:extLst>
          </p:cNvPr>
          <p:cNvSpPr>
            <a:spLocks noChangeArrowheads="1"/>
          </p:cNvSpPr>
          <p:nvPr/>
        </p:nvSpPr>
        <p:spPr bwMode="auto">
          <a:xfrm>
            <a:off x="1644650" y="195263"/>
            <a:ext cx="7629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3600" b="1">
                <a:solidFill>
                  <a:schemeClr val="tx1"/>
                </a:solidFill>
              </a:rPr>
              <a:t>A Diverse Set of Failure mechanisms</a:t>
            </a:r>
          </a:p>
        </p:txBody>
      </p:sp>
      <p:sp>
        <p:nvSpPr>
          <p:cNvPr id="362498" name="Rectangle 3">
            <a:extLst>
              <a:ext uri="{FF2B5EF4-FFF2-40B4-BE49-F238E27FC236}">
                <a16:creationId xmlns:a16="http://schemas.microsoft.com/office/drawing/2014/main" id="{35BEC8C3-643C-47E4-9651-8FB12C6B2A53}"/>
              </a:ext>
            </a:extLst>
          </p:cNvPr>
          <p:cNvSpPr>
            <a:spLocks noChangeArrowheads="1"/>
          </p:cNvSpPr>
          <p:nvPr/>
        </p:nvSpPr>
        <p:spPr bwMode="auto">
          <a:xfrm>
            <a:off x="223838" y="1474788"/>
            <a:ext cx="32861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b="1">
                <a:solidFill>
                  <a:schemeClr val="tx1"/>
                </a:solidFill>
              </a:rPr>
              <a:t>Overstress Mechanisms</a:t>
            </a:r>
          </a:p>
        </p:txBody>
      </p:sp>
      <p:sp>
        <p:nvSpPr>
          <p:cNvPr id="362499" name="Rectangle 4">
            <a:extLst>
              <a:ext uri="{FF2B5EF4-FFF2-40B4-BE49-F238E27FC236}">
                <a16:creationId xmlns:a16="http://schemas.microsoft.com/office/drawing/2014/main" id="{7E16E2D6-689C-484C-BE3D-2A6C1F483B28}"/>
              </a:ext>
            </a:extLst>
          </p:cNvPr>
          <p:cNvSpPr>
            <a:spLocks noChangeArrowheads="1"/>
          </p:cNvSpPr>
          <p:nvPr/>
        </p:nvSpPr>
        <p:spPr bwMode="auto">
          <a:xfrm>
            <a:off x="7170738" y="1474788"/>
            <a:ext cx="3049587"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b="1">
                <a:solidFill>
                  <a:schemeClr val="tx1"/>
                </a:solidFill>
              </a:rPr>
              <a:t>Wearout Mechanisms</a:t>
            </a:r>
          </a:p>
        </p:txBody>
      </p:sp>
      <p:sp>
        <p:nvSpPr>
          <p:cNvPr id="362500" name="Line 14">
            <a:extLst>
              <a:ext uri="{FF2B5EF4-FFF2-40B4-BE49-F238E27FC236}">
                <a16:creationId xmlns:a16="http://schemas.microsoft.com/office/drawing/2014/main" id="{B8C25369-68E7-40A7-9B49-17505846E487}"/>
              </a:ext>
            </a:extLst>
          </p:cNvPr>
          <p:cNvSpPr>
            <a:spLocks noChangeShapeType="1"/>
          </p:cNvSpPr>
          <p:nvPr/>
        </p:nvSpPr>
        <p:spPr bwMode="auto">
          <a:xfrm flipV="1">
            <a:off x="2227263" y="1154113"/>
            <a:ext cx="0" cy="300037"/>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2501" name="Line 15">
            <a:extLst>
              <a:ext uri="{FF2B5EF4-FFF2-40B4-BE49-F238E27FC236}">
                <a16:creationId xmlns:a16="http://schemas.microsoft.com/office/drawing/2014/main" id="{16910175-B55A-49B7-A54E-503F76B84B30}"/>
              </a:ext>
            </a:extLst>
          </p:cNvPr>
          <p:cNvSpPr>
            <a:spLocks noChangeShapeType="1"/>
          </p:cNvSpPr>
          <p:nvPr/>
        </p:nvSpPr>
        <p:spPr bwMode="auto">
          <a:xfrm>
            <a:off x="2232025" y="1150938"/>
            <a:ext cx="66135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2502" name="Line 16">
            <a:extLst>
              <a:ext uri="{FF2B5EF4-FFF2-40B4-BE49-F238E27FC236}">
                <a16:creationId xmlns:a16="http://schemas.microsoft.com/office/drawing/2014/main" id="{2B520752-6E64-47DB-B4A7-C4BE06EE5663}"/>
              </a:ext>
            </a:extLst>
          </p:cNvPr>
          <p:cNvSpPr>
            <a:spLocks noChangeShapeType="1"/>
          </p:cNvSpPr>
          <p:nvPr/>
        </p:nvSpPr>
        <p:spPr bwMode="auto">
          <a:xfrm flipV="1">
            <a:off x="4513263" y="733425"/>
            <a:ext cx="0" cy="4159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2503" name="Line 17">
            <a:extLst>
              <a:ext uri="{FF2B5EF4-FFF2-40B4-BE49-F238E27FC236}">
                <a16:creationId xmlns:a16="http://schemas.microsoft.com/office/drawing/2014/main" id="{73A39618-886F-4002-8320-0B181E2CA4FA}"/>
              </a:ext>
            </a:extLst>
          </p:cNvPr>
          <p:cNvSpPr>
            <a:spLocks noChangeShapeType="1"/>
          </p:cNvSpPr>
          <p:nvPr/>
        </p:nvSpPr>
        <p:spPr bwMode="auto">
          <a:xfrm flipV="1">
            <a:off x="8845550" y="1154113"/>
            <a:ext cx="0" cy="300037"/>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45" name="Group 43">
            <a:extLst>
              <a:ext uri="{FF2B5EF4-FFF2-40B4-BE49-F238E27FC236}">
                <a16:creationId xmlns:a16="http://schemas.microsoft.com/office/drawing/2014/main" id="{AE24CDED-ED94-4BEE-8074-BE33A55AF13A}"/>
              </a:ext>
            </a:extLst>
          </p:cNvPr>
          <p:cNvGrpSpPr>
            <a:grpSpLocks/>
          </p:cNvGrpSpPr>
          <p:nvPr/>
        </p:nvGrpSpPr>
        <p:grpSpPr bwMode="auto">
          <a:xfrm>
            <a:off x="7178675" y="1943101"/>
            <a:ext cx="311150" cy="2578100"/>
            <a:chOff x="2890" y="1337"/>
            <a:chExt cx="260" cy="2386"/>
          </a:xfrm>
          <a:noFill/>
        </p:grpSpPr>
        <p:sp>
          <p:nvSpPr>
            <p:cNvPr id="46" name="Line 44">
              <a:extLst>
                <a:ext uri="{FF2B5EF4-FFF2-40B4-BE49-F238E27FC236}">
                  <a16:creationId xmlns:a16="http://schemas.microsoft.com/office/drawing/2014/main" id="{23FC6376-DDA5-4A0F-8C43-FCFF223CC549}"/>
                </a:ext>
              </a:extLst>
            </p:cNvPr>
            <p:cNvSpPr>
              <a:spLocks noChangeShapeType="1"/>
            </p:cNvSpPr>
            <p:nvPr/>
          </p:nvSpPr>
          <p:spPr bwMode="auto">
            <a:xfrm>
              <a:off x="2900" y="1337"/>
              <a:ext cx="0" cy="2386"/>
            </a:xfrm>
            <a:prstGeom prst="line">
              <a:avLst/>
            </a:prstGeom>
            <a:grpFill/>
            <a:ln w="12700">
              <a:solidFill>
                <a:schemeClr val="tx1"/>
              </a:solidFill>
              <a:round/>
              <a:headEnd type="none" w="sm" len="sm"/>
              <a:tailEnd type="none" w="sm" len="sm"/>
            </a:ln>
          </p:spPr>
          <p:txBody>
            <a:bodyPr wrap="none" anchor="ctr"/>
            <a:lstStyle/>
            <a:p>
              <a:pPr>
                <a:defRPr/>
              </a:pPr>
              <a:endParaRPr lang="en-US"/>
            </a:p>
          </p:txBody>
        </p:sp>
        <p:sp>
          <p:nvSpPr>
            <p:cNvPr id="47" name="Line 45">
              <a:extLst>
                <a:ext uri="{FF2B5EF4-FFF2-40B4-BE49-F238E27FC236}">
                  <a16:creationId xmlns:a16="http://schemas.microsoft.com/office/drawing/2014/main" id="{FF756970-30AA-4195-894E-EE77DBDC63C7}"/>
                </a:ext>
              </a:extLst>
            </p:cNvPr>
            <p:cNvSpPr>
              <a:spLocks noChangeShapeType="1"/>
            </p:cNvSpPr>
            <p:nvPr/>
          </p:nvSpPr>
          <p:spPr bwMode="auto">
            <a:xfrm flipH="1">
              <a:off x="2903" y="1496"/>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48" name="Line 46">
              <a:extLst>
                <a:ext uri="{FF2B5EF4-FFF2-40B4-BE49-F238E27FC236}">
                  <a16:creationId xmlns:a16="http://schemas.microsoft.com/office/drawing/2014/main" id="{C2B2EAFC-2ABD-458A-8E2A-2F8A0FD60800}"/>
                </a:ext>
              </a:extLst>
            </p:cNvPr>
            <p:cNvSpPr>
              <a:spLocks noChangeShapeType="1"/>
            </p:cNvSpPr>
            <p:nvPr/>
          </p:nvSpPr>
          <p:spPr bwMode="auto">
            <a:xfrm flipH="1">
              <a:off x="2903" y="2510"/>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49" name="Line 47">
              <a:extLst>
                <a:ext uri="{FF2B5EF4-FFF2-40B4-BE49-F238E27FC236}">
                  <a16:creationId xmlns:a16="http://schemas.microsoft.com/office/drawing/2014/main" id="{B4605FB1-DC3D-4295-9AEF-E7241297B27A}"/>
                </a:ext>
              </a:extLst>
            </p:cNvPr>
            <p:cNvSpPr>
              <a:spLocks noChangeShapeType="1"/>
            </p:cNvSpPr>
            <p:nvPr/>
          </p:nvSpPr>
          <p:spPr bwMode="auto">
            <a:xfrm flipH="1">
              <a:off x="2903" y="2986"/>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50" name="Line 48">
              <a:extLst>
                <a:ext uri="{FF2B5EF4-FFF2-40B4-BE49-F238E27FC236}">
                  <a16:creationId xmlns:a16="http://schemas.microsoft.com/office/drawing/2014/main" id="{694FB632-0519-420E-B52F-099DA565B9C8}"/>
                </a:ext>
              </a:extLst>
            </p:cNvPr>
            <p:cNvSpPr>
              <a:spLocks noChangeShapeType="1"/>
            </p:cNvSpPr>
            <p:nvPr/>
          </p:nvSpPr>
          <p:spPr bwMode="auto">
            <a:xfrm flipH="1">
              <a:off x="2903" y="3722"/>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51" name="Line 49">
              <a:extLst>
                <a:ext uri="{FF2B5EF4-FFF2-40B4-BE49-F238E27FC236}">
                  <a16:creationId xmlns:a16="http://schemas.microsoft.com/office/drawing/2014/main" id="{70ACAF44-FFB5-4537-B15B-98479EE6A3B6}"/>
                </a:ext>
              </a:extLst>
            </p:cNvPr>
            <p:cNvSpPr>
              <a:spLocks noChangeShapeType="1"/>
            </p:cNvSpPr>
            <p:nvPr/>
          </p:nvSpPr>
          <p:spPr bwMode="auto">
            <a:xfrm flipH="1">
              <a:off x="2890" y="1995"/>
              <a:ext cx="255"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grpSp>
      <p:grpSp>
        <p:nvGrpSpPr>
          <p:cNvPr id="55" name="Group 43">
            <a:extLst>
              <a:ext uri="{FF2B5EF4-FFF2-40B4-BE49-F238E27FC236}">
                <a16:creationId xmlns:a16="http://schemas.microsoft.com/office/drawing/2014/main" id="{3A9F9B5A-EC1C-4DC0-8F7C-DA7EAC45B5F7}"/>
              </a:ext>
            </a:extLst>
          </p:cNvPr>
          <p:cNvGrpSpPr>
            <a:grpSpLocks/>
          </p:cNvGrpSpPr>
          <p:nvPr/>
        </p:nvGrpSpPr>
        <p:grpSpPr bwMode="auto">
          <a:xfrm>
            <a:off x="1334115" y="1943101"/>
            <a:ext cx="311150" cy="2578100"/>
            <a:chOff x="2890" y="1337"/>
            <a:chExt cx="260" cy="2386"/>
          </a:xfrm>
          <a:noFill/>
        </p:grpSpPr>
        <p:sp>
          <p:nvSpPr>
            <p:cNvPr id="56" name="Line 44">
              <a:extLst>
                <a:ext uri="{FF2B5EF4-FFF2-40B4-BE49-F238E27FC236}">
                  <a16:creationId xmlns:a16="http://schemas.microsoft.com/office/drawing/2014/main" id="{DA090588-F4FB-4DFA-999D-A22EFDBADAC3}"/>
                </a:ext>
              </a:extLst>
            </p:cNvPr>
            <p:cNvSpPr>
              <a:spLocks noChangeShapeType="1"/>
            </p:cNvSpPr>
            <p:nvPr/>
          </p:nvSpPr>
          <p:spPr bwMode="auto">
            <a:xfrm>
              <a:off x="2900" y="1337"/>
              <a:ext cx="0" cy="2386"/>
            </a:xfrm>
            <a:prstGeom prst="line">
              <a:avLst/>
            </a:prstGeom>
            <a:grpFill/>
            <a:ln w="12700">
              <a:solidFill>
                <a:schemeClr val="tx1"/>
              </a:solidFill>
              <a:round/>
              <a:headEnd type="none" w="sm" len="sm"/>
              <a:tailEnd type="none" w="sm" len="sm"/>
            </a:ln>
          </p:spPr>
          <p:txBody>
            <a:bodyPr wrap="none" anchor="ctr"/>
            <a:lstStyle/>
            <a:p>
              <a:pPr>
                <a:defRPr/>
              </a:pPr>
              <a:endParaRPr lang="en-US"/>
            </a:p>
          </p:txBody>
        </p:sp>
        <p:sp>
          <p:nvSpPr>
            <p:cNvPr id="57" name="Line 45">
              <a:extLst>
                <a:ext uri="{FF2B5EF4-FFF2-40B4-BE49-F238E27FC236}">
                  <a16:creationId xmlns:a16="http://schemas.microsoft.com/office/drawing/2014/main" id="{3513760D-BAD2-4EB6-88BA-7B800A176388}"/>
                </a:ext>
              </a:extLst>
            </p:cNvPr>
            <p:cNvSpPr>
              <a:spLocks noChangeShapeType="1"/>
            </p:cNvSpPr>
            <p:nvPr/>
          </p:nvSpPr>
          <p:spPr bwMode="auto">
            <a:xfrm flipH="1">
              <a:off x="2903" y="1496"/>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58" name="Line 46">
              <a:extLst>
                <a:ext uri="{FF2B5EF4-FFF2-40B4-BE49-F238E27FC236}">
                  <a16:creationId xmlns:a16="http://schemas.microsoft.com/office/drawing/2014/main" id="{9D5C07B1-5955-4C45-BDE9-AB3C80C57F7F}"/>
                </a:ext>
              </a:extLst>
            </p:cNvPr>
            <p:cNvSpPr>
              <a:spLocks noChangeShapeType="1"/>
            </p:cNvSpPr>
            <p:nvPr/>
          </p:nvSpPr>
          <p:spPr bwMode="auto">
            <a:xfrm flipH="1">
              <a:off x="2903" y="2510"/>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59" name="Line 47">
              <a:extLst>
                <a:ext uri="{FF2B5EF4-FFF2-40B4-BE49-F238E27FC236}">
                  <a16:creationId xmlns:a16="http://schemas.microsoft.com/office/drawing/2014/main" id="{5DF5FB55-964F-4979-A00F-29F7311C58F7}"/>
                </a:ext>
              </a:extLst>
            </p:cNvPr>
            <p:cNvSpPr>
              <a:spLocks noChangeShapeType="1"/>
            </p:cNvSpPr>
            <p:nvPr/>
          </p:nvSpPr>
          <p:spPr bwMode="auto">
            <a:xfrm flipH="1">
              <a:off x="2903" y="2986"/>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60" name="Line 48">
              <a:extLst>
                <a:ext uri="{FF2B5EF4-FFF2-40B4-BE49-F238E27FC236}">
                  <a16:creationId xmlns:a16="http://schemas.microsoft.com/office/drawing/2014/main" id="{482F0174-F4A6-49B2-8DCC-91B3930AECA6}"/>
                </a:ext>
              </a:extLst>
            </p:cNvPr>
            <p:cNvSpPr>
              <a:spLocks noChangeShapeType="1"/>
            </p:cNvSpPr>
            <p:nvPr/>
          </p:nvSpPr>
          <p:spPr bwMode="auto">
            <a:xfrm flipH="1">
              <a:off x="2903" y="3722"/>
              <a:ext cx="247"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sp>
          <p:nvSpPr>
            <p:cNvPr id="61" name="Line 49">
              <a:extLst>
                <a:ext uri="{FF2B5EF4-FFF2-40B4-BE49-F238E27FC236}">
                  <a16:creationId xmlns:a16="http://schemas.microsoft.com/office/drawing/2014/main" id="{269EF575-9A65-4387-8710-174FFBA9195D}"/>
                </a:ext>
              </a:extLst>
            </p:cNvPr>
            <p:cNvSpPr>
              <a:spLocks noChangeShapeType="1"/>
            </p:cNvSpPr>
            <p:nvPr/>
          </p:nvSpPr>
          <p:spPr bwMode="auto">
            <a:xfrm flipH="1">
              <a:off x="2890" y="1995"/>
              <a:ext cx="255" cy="0"/>
            </a:xfrm>
            <a:prstGeom prst="line">
              <a:avLst/>
            </a:prstGeom>
            <a:grpFill/>
            <a:ln w="12700">
              <a:solidFill>
                <a:schemeClr val="tx1"/>
              </a:solidFill>
              <a:round/>
              <a:headEnd type="stealth" w="med" len="lg"/>
              <a:tailEnd type="none" w="sm" len="sm"/>
            </a:ln>
          </p:spPr>
          <p:txBody>
            <a:bodyPr wrap="none" anchor="ctr"/>
            <a:lstStyle/>
            <a:p>
              <a:pPr>
                <a:defRPr/>
              </a:pPr>
              <a:endParaRPr lang="en-US"/>
            </a:p>
          </p:txBody>
        </p:sp>
      </p:grpSp>
      <p:sp>
        <p:nvSpPr>
          <p:cNvPr id="362506" name="Rectangle 61">
            <a:extLst>
              <a:ext uri="{FF2B5EF4-FFF2-40B4-BE49-F238E27FC236}">
                <a16:creationId xmlns:a16="http://schemas.microsoft.com/office/drawing/2014/main" id="{2928CC37-D4E2-4F18-B0EF-43301ECDCE67}"/>
              </a:ext>
            </a:extLst>
          </p:cNvPr>
          <p:cNvSpPr>
            <a:spLocks noChangeArrowheads="1"/>
          </p:cNvSpPr>
          <p:nvPr/>
        </p:nvSpPr>
        <p:spPr bwMode="auto">
          <a:xfrm>
            <a:off x="223838" y="4648200"/>
            <a:ext cx="11709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lnSpc>
                <a:spcPct val="90000"/>
              </a:lnSpc>
            </a:pPr>
            <a:r>
              <a:rPr lang="en-US" altLang="en-US" sz="2400"/>
              <a:t>two key classes:</a:t>
            </a:r>
          </a:p>
          <a:p>
            <a:pPr lvl="1" algn="just">
              <a:lnSpc>
                <a:spcPct val="90000"/>
              </a:lnSpc>
            </a:pPr>
            <a:r>
              <a:rPr lang="en-US" altLang="en-US" sz="2000" i="1"/>
              <a:t>overstress</a:t>
            </a:r>
            <a:r>
              <a:rPr lang="en-US" altLang="en-US" sz="2000"/>
              <a:t>: strength; often sudden and catastrophic</a:t>
            </a:r>
          </a:p>
          <a:p>
            <a:pPr lvl="1" algn="just">
              <a:lnSpc>
                <a:spcPct val="90000"/>
              </a:lnSpc>
            </a:pPr>
            <a:r>
              <a:rPr lang="en-US" altLang="en-US" sz="2000" i="1"/>
              <a:t>wearout</a:t>
            </a:r>
            <a:r>
              <a:rPr lang="en-US" altLang="en-US" sz="2000"/>
              <a:t>: accumulation, extended usage or repeated stress</a:t>
            </a:r>
          </a:p>
          <a:p>
            <a:pPr algn="just"/>
            <a:r>
              <a:rPr lang="en-US" altLang="en-US" sz="2400"/>
              <a:t>early life failures</a:t>
            </a:r>
          </a:p>
          <a:p>
            <a:pPr lvl="1" algn="just"/>
            <a:r>
              <a:rPr lang="en-US" altLang="en-US" sz="2000" i="1"/>
              <a:t>infant mortality</a:t>
            </a:r>
            <a:r>
              <a:rPr lang="en-US" altLang="en-US" sz="2000"/>
              <a:t>: early in expected life</a:t>
            </a:r>
          </a:p>
        </p:txBody>
      </p:sp>
      <p:sp>
        <p:nvSpPr>
          <p:cNvPr id="362507" name="Slide Number Placeholder 62">
            <a:extLst>
              <a:ext uri="{FF2B5EF4-FFF2-40B4-BE49-F238E27FC236}">
                <a16:creationId xmlns:a16="http://schemas.microsoft.com/office/drawing/2014/main" id="{A1843A0B-2715-48C5-9624-A78C9B3AC0A9}"/>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BA3CB857-512F-4CF4-BBEE-761680C4E1FA}" type="slidenum">
              <a:rPr lang="en-US" altLang="en-US" sz="1200">
                <a:solidFill>
                  <a:srgbClr val="898989"/>
                </a:solidFill>
              </a:rPr>
              <a:pPr algn="r" eaLnBrk="1" hangingPunct="1">
                <a:spcBef>
                  <a:spcPct val="0"/>
                </a:spcBef>
                <a:buFontTx/>
                <a:buNone/>
              </a:pPr>
              <a:t>20</a:t>
            </a:fld>
            <a:endParaRPr lang="en-US" altLang="en-US" sz="1200">
              <a:solidFill>
                <a:srgbClr val="898989"/>
              </a:solidFill>
            </a:endParaRPr>
          </a:p>
        </p:txBody>
      </p:sp>
      <p:sp>
        <p:nvSpPr>
          <p:cNvPr id="362508" name="Footer Placeholder 4">
            <a:extLst>
              <a:ext uri="{FF2B5EF4-FFF2-40B4-BE49-F238E27FC236}">
                <a16:creationId xmlns:a16="http://schemas.microsoft.com/office/drawing/2014/main" id="{78A077F9-A49F-4991-8142-F3BD7EF4285E}"/>
              </a:ext>
            </a:extLst>
          </p:cNvPr>
          <p:cNvSpPr txBox="1">
            <a:spLocks noChangeArrowheads="1"/>
          </p:cNvSpPr>
          <p:nvPr/>
        </p:nvSpPr>
        <p:spPr bwMode="auto">
          <a:xfrm>
            <a:off x="0" y="6492875"/>
            <a:ext cx="233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200" b="1">
                <a:solidFill>
                  <a:schemeClr val="tx1"/>
                </a:solidFill>
              </a:rPr>
              <a:t>July 9, 2021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Content Placeholder 2">
            <a:extLst>
              <a:ext uri="{FF2B5EF4-FFF2-40B4-BE49-F238E27FC236}">
                <a16:creationId xmlns:a16="http://schemas.microsoft.com/office/drawing/2014/main" id="{B5D426C7-1ED5-44DC-A27E-57D469EA3D1B}"/>
              </a:ext>
            </a:extLst>
          </p:cNvPr>
          <p:cNvSpPr>
            <a:spLocks noGrp="1" noChangeArrowheads="1"/>
          </p:cNvSpPr>
          <p:nvPr>
            <p:ph idx="1"/>
          </p:nvPr>
        </p:nvSpPr>
        <p:spPr/>
        <p:txBody>
          <a:bodyPr/>
          <a:lstStyle/>
          <a:p>
            <a:r>
              <a:rPr lang="en-US" altLang="en-US" b="1"/>
              <a:t>We don’t want bad things </a:t>
            </a:r>
            <a:r>
              <a:rPr lang="en-US" altLang="en-US"/>
              <a:t>to happen</a:t>
            </a:r>
          </a:p>
          <a:p>
            <a:endParaRPr lang="en-US" altLang="en-US"/>
          </a:p>
          <a:p>
            <a:r>
              <a:rPr lang="en-US" altLang="en-US"/>
              <a:t>The only way to avoid risk is to avoid doing anything</a:t>
            </a:r>
          </a:p>
          <a:p>
            <a:r>
              <a:rPr lang="en-US" altLang="en-US"/>
              <a:t>Understanding risk is key to engineering the system</a:t>
            </a:r>
          </a:p>
          <a:p>
            <a:pPr lvl="1"/>
            <a:r>
              <a:rPr lang="en-US" altLang="en-US"/>
              <a:t>Establishing requirements</a:t>
            </a:r>
          </a:p>
          <a:p>
            <a:pPr lvl="1"/>
            <a:r>
              <a:rPr lang="en-US" altLang="en-US"/>
              <a:t>Responding to undesired or </a:t>
            </a:r>
            <a:br>
              <a:rPr lang="en-US" altLang="en-US"/>
            </a:br>
            <a:r>
              <a:rPr lang="en-US" altLang="en-US"/>
              <a:t>unexpected events</a:t>
            </a:r>
          </a:p>
          <a:p>
            <a:pPr lvl="1"/>
            <a:r>
              <a:rPr lang="en-US" altLang="en-US"/>
              <a:t>Choosing between different </a:t>
            </a:r>
            <a:br>
              <a:rPr lang="en-US" altLang="en-US"/>
            </a:br>
            <a:r>
              <a:rPr lang="en-US" altLang="en-US"/>
              <a:t>options</a:t>
            </a:r>
          </a:p>
          <a:p>
            <a:r>
              <a:rPr lang="en-US" altLang="en-US"/>
              <a:t>Communicating risk is key to </a:t>
            </a:r>
            <a:br>
              <a:rPr lang="en-US" altLang="en-US"/>
            </a:br>
            <a:r>
              <a:rPr lang="en-US" altLang="en-US"/>
              <a:t>portraying the status of a </a:t>
            </a:r>
            <a:br>
              <a:rPr lang="en-US" altLang="en-US"/>
            </a:br>
            <a:r>
              <a:rPr lang="en-US" altLang="en-US"/>
              <a:t>project in development</a:t>
            </a:r>
          </a:p>
        </p:txBody>
      </p:sp>
      <p:sp>
        <p:nvSpPr>
          <p:cNvPr id="291842" name="Title 1">
            <a:extLst>
              <a:ext uri="{FF2B5EF4-FFF2-40B4-BE49-F238E27FC236}">
                <a16:creationId xmlns:a16="http://schemas.microsoft.com/office/drawing/2014/main" id="{3F35C3FA-0341-403B-9308-93B03F08D261}"/>
              </a:ext>
            </a:extLst>
          </p:cNvPr>
          <p:cNvSpPr>
            <a:spLocks noGrp="1" noChangeArrowheads="1"/>
          </p:cNvSpPr>
          <p:nvPr>
            <p:ph type="title"/>
          </p:nvPr>
        </p:nvSpPr>
        <p:spPr/>
        <p:txBody>
          <a:bodyPr/>
          <a:lstStyle/>
          <a:p>
            <a:r>
              <a:rPr lang="en-US" altLang="en-US"/>
              <a:t>Why Do We Worry About Risk?</a:t>
            </a:r>
          </a:p>
        </p:txBody>
      </p:sp>
      <p:sp>
        <p:nvSpPr>
          <p:cNvPr id="291843" name="TextBox 5">
            <a:extLst>
              <a:ext uri="{FF2B5EF4-FFF2-40B4-BE49-F238E27FC236}">
                <a16:creationId xmlns:a16="http://schemas.microsoft.com/office/drawing/2014/main" id="{C91CFE5C-AAAC-4F6D-BA0D-F12E3A852E35}"/>
              </a:ext>
            </a:extLst>
          </p:cNvPr>
          <p:cNvSpPr txBox="1">
            <a:spLocks noChangeArrowheads="1"/>
          </p:cNvSpPr>
          <p:nvPr/>
        </p:nvSpPr>
        <p:spPr bwMode="auto">
          <a:xfrm>
            <a:off x="7561263" y="5818188"/>
            <a:ext cx="1312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a:solidFill>
                  <a:srgbClr val="1863AB"/>
                </a:solidFill>
                <a:latin typeface="Arial" panose="020B0604020202020204" pitchFamily="34" charset="0"/>
                <a:cs typeface="Arial" panose="020B0604020202020204" pitchFamily="34" charset="0"/>
              </a:rPr>
              <a:t>Proton Failure</a:t>
            </a:r>
          </a:p>
        </p:txBody>
      </p:sp>
      <p:grpSp>
        <p:nvGrpSpPr>
          <p:cNvPr id="291844" name="Group 9">
            <a:extLst>
              <a:ext uri="{FF2B5EF4-FFF2-40B4-BE49-F238E27FC236}">
                <a16:creationId xmlns:a16="http://schemas.microsoft.com/office/drawing/2014/main" id="{B4A82A02-5675-49F6-B5BC-33AD880A7FE7}"/>
              </a:ext>
            </a:extLst>
          </p:cNvPr>
          <p:cNvGrpSpPr>
            <a:grpSpLocks/>
          </p:cNvGrpSpPr>
          <p:nvPr/>
        </p:nvGrpSpPr>
        <p:grpSpPr bwMode="auto">
          <a:xfrm>
            <a:off x="6073775" y="3341688"/>
            <a:ext cx="4287838" cy="2444750"/>
            <a:chOff x="4531771" y="3418670"/>
            <a:chExt cx="4288220" cy="2444393"/>
          </a:xfrm>
        </p:grpSpPr>
        <p:pic>
          <p:nvPicPr>
            <p:cNvPr id="291845" name="Picture 4">
              <a:extLst>
                <a:ext uri="{FF2B5EF4-FFF2-40B4-BE49-F238E27FC236}">
                  <a16:creationId xmlns:a16="http://schemas.microsoft.com/office/drawing/2014/main" id="{9EE6256D-24D1-4B57-B3C0-DFC611D9A467}"/>
                </a:ext>
              </a:extLst>
            </p:cNvPr>
            <p:cNvPicPr>
              <a:picLocks noChangeAspect="1"/>
            </p:cNvPicPr>
            <p:nvPr/>
          </p:nvPicPr>
          <p:blipFill>
            <a:blip r:embed="rId3">
              <a:extLst>
                <a:ext uri="{28A0092B-C50C-407E-A947-70E740481C1C}">
                  <a14:useLocalDpi xmlns:a14="http://schemas.microsoft.com/office/drawing/2010/main" val="0"/>
                </a:ext>
              </a:extLst>
            </a:blip>
            <a:srcRect l="2057" t="4086" r="2441" b="9988"/>
            <a:stretch>
              <a:fillRect/>
            </a:stretch>
          </p:blipFill>
          <p:spPr bwMode="auto">
            <a:xfrm>
              <a:off x="4531771" y="3418670"/>
              <a:ext cx="4288220" cy="2444393"/>
            </a:xfrm>
            <a:prstGeom prst="rect">
              <a:avLst/>
            </a:prstGeom>
            <a:noFill/>
            <a:ln w="25400">
              <a:solidFill>
                <a:srgbClr val="7CB147"/>
              </a:solidFill>
              <a:miter lim="800000"/>
              <a:headEnd/>
              <a:tailEnd/>
            </a:ln>
            <a:extLst>
              <a:ext uri="{909E8E84-426E-40DD-AFC4-6F175D3DCCD1}">
                <a14:hiddenFill xmlns:a14="http://schemas.microsoft.com/office/drawing/2010/main">
                  <a:solidFill>
                    <a:srgbClr val="FFFFFF"/>
                  </a:solidFill>
                </a14:hiddenFill>
              </a:ext>
            </a:extLst>
          </p:spPr>
        </p:pic>
        <p:sp>
          <p:nvSpPr>
            <p:cNvPr id="291846" name="TextBox 8">
              <a:extLst>
                <a:ext uri="{FF2B5EF4-FFF2-40B4-BE49-F238E27FC236}">
                  <a16:creationId xmlns:a16="http://schemas.microsoft.com/office/drawing/2014/main" id="{2DCB767C-D337-4ACB-92E0-4A13BCE4472E}"/>
                </a:ext>
              </a:extLst>
            </p:cNvPr>
            <p:cNvSpPr txBox="1">
              <a:spLocks noChangeArrowheads="1"/>
            </p:cNvSpPr>
            <p:nvPr/>
          </p:nvSpPr>
          <p:spPr bwMode="auto">
            <a:xfrm>
              <a:off x="4604112" y="5577604"/>
              <a:ext cx="15639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900">
                  <a:solidFill>
                    <a:schemeClr val="tx1"/>
                  </a:solidFill>
                  <a:latin typeface="Arial" panose="020B0604020202020204" pitchFamily="34" charset="0"/>
                  <a:cs typeface="Arial" panose="020B0604020202020204" pitchFamily="34" charset="0"/>
                </a:rPr>
                <a:t>Photo: Tsenki TV Webcast</a:t>
              </a:r>
            </a:p>
          </p:txBody>
        </p:sp>
      </p:gr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12D1BD-DE3B-4313-8A83-8E052739C078}"/>
              </a:ext>
            </a:extLst>
          </p:cNvPr>
          <p:cNvSpPr>
            <a:spLocks noGrp="1"/>
          </p:cNvSpPr>
          <p:nvPr>
            <p:ph idx="1"/>
          </p:nvPr>
        </p:nvSpPr>
        <p:spPr/>
        <p:txBody>
          <a:bodyPr>
            <a:normAutofit fontScale="85000" lnSpcReduction="20000"/>
          </a:bodyPr>
          <a:lstStyle/>
          <a:p>
            <a:pPr>
              <a:defRPr/>
            </a:pPr>
            <a:r>
              <a:rPr lang="en-US" dirty="0"/>
              <a:t>Failure modes and mechanisms can appear through</a:t>
            </a:r>
          </a:p>
          <a:p>
            <a:pPr lvl="1">
              <a:buClr>
                <a:schemeClr val="accent1"/>
              </a:buClr>
              <a:buFont typeface="Wingdings" panose="05000000000000000000" pitchFamily="2" charset="2"/>
              <a:buChar char="Ø"/>
              <a:defRPr/>
            </a:pPr>
            <a:r>
              <a:rPr lang="en-US" dirty="0"/>
              <a:t>Analysis and simulation</a:t>
            </a:r>
          </a:p>
          <a:p>
            <a:pPr lvl="1">
              <a:buClr>
                <a:schemeClr val="accent1"/>
              </a:buClr>
              <a:buFont typeface="Wingdings" panose="05000000000000000000" pitchFamily="2" charset="2"/>
              <a:buChar char="Ø"/>
              <a:defRPr/>
            </a:pPr>
            <a:r>
              <a:rPr lang="en-US" dirty="0"/>
              <a:t>Observation</a:t>
            </a:r>
          </a:p>
          <a:p>
            <a:pPr lvl="1">
              <a:buClr>
                <a:schemeClr val="accent1"/>
              </a:buClr>
              <a:buFont typeface="Wingdings" panose="05000000000000000000" pitchFamily="2" charset="2"/>
              <a:buChar char="Ø"/>
              <a:defRPr/>
            </a:pPr>
            <a:r>
              <a:rPr lang="en-US" dirty="0"/>
              <a:t>Prior experiences </a:t>
            </a:r>
          </a:p>
          <a:p>
            <a:pPr lvl="1">
              <a:buClr>
                <a:schemeClr val="accent1"/>
              </a:buClr>
              <a:buFont typeface="Wingdings" panose="05000000000000000000" pitchFamily="2" charset="2"/>
              <a:buChar char="Ø"/>
              <a:defRPr/>
            </a:pPr>
            <a:r>
              <a:rPr lang="en-US" dirty="0"/>
              <a:t>Brainstorming “what if” scenarios</a:t>
            </a:r>
          </a:p>
          <a:p>
            <a:pPr lvl="1">
              <a:buClr>
                <a:schemeClr val="accent1"/>
              </a:buClr>
              <a:buFont typeface="Wingdings" panose="05000000000000000000" pitchFamily="2" charset="2"/>
              <a:buChar char="Ø"/>
              <a:defRPr/>
            </a:pPr>
            <a:r>
              <a:rPr lang="en-US" dirty="0"/>
              <a:t>Speculation</a:t>
            </a:r>
          </a:p>
          <a:p>
            <a:pPr>
              <a:defRPr/>
            </a:pPr>
            <a:r>
              <a:rPr lang="en-US" dirty="0"/>
              <a:t>These all constitute </a:t>
            </a:r>
            <a:r>
              <a:rPr lang="en-US" b="1" i="1" dirty="0"/>
              <a:t>possibilities</a:t>
            </a:r>
          </a:p>
          <a:p>
            <a:pPr>
              <a:defRPr/>
            </a:pPr>
            <a:endParaRPr lang="en-US" b="1" i="1" dirty="0"/>
          </a:p>
          <a:p>
            <a:pPr>
              <a:defRPr/>
            </a:pPr>
            <a:r>
              <a:rPr lang="en-US" dirty="0"/>
              <a:t>There is a tendency to take action to eliminate severe </a:t>
            </a:r>
            <a:br>
              <a:rPr lang="en-US" dirty="0"/>
            </a:br>
            <a:r>
              <a:rPr lang="en-US" dirty="0"/>
              <a:t>consequences regardless of the probability of occurrence</a:t>
            </a:r>
          </a:p>
          <a:p>
            <a:pPr>
              <a:defRPr/>
            </a:pPr>
            <a:r>
              <a:rPr lang="en-US" dirty="0"/>
              <a:t>When a possibility is combined with an environment, an operating regime, and supporting data, a risk can be established.</a:t>
            </a:r>
          </a:p>
          <a:p>
            <a:pPr>
              <a:defRPr/>
            </a:pPr>
            <a:r>
              <a:rPr lang="en-US" dirty="0"/>
              <a:t>Lack of careful and reasoned analysis of each possibility in terms of the conditions that results in the consequence and the probability of occurrence </a:t>
            </a:r>
            <a:r>
              <a:rPr lang="en-US" b="1" u="sng" dirty="0"/>
              <a:t>will</a:t>
            </a:r>
            <a:r>
              <a:rPr lang="en-US" dirty="0"/>
              <a:t> result in excessive cost and </a:t>
            </a:r>
            <a:r>
              <a:rPr lang="en-US" b="1" u="sng" dirty="0"/>
              <a:t>may</a:t>
            </a:r>
            <a:r>
              <a:rPr lang="en-US" dirty="0"/>
              <a:t> increase the overall risk</a:t>
            </a:r>
          </a:p>
        </p:txBody>
      </p:sp>
      <p:sp>
        <p:nvSpPr>
          <p:cNvPr id="293890" name="Title 1">
            <a:extLst>
              <a:ext uri="{FF2B5EF4-FFF2-40B4-BE49-F238E27FC236}">
                <a16:creationId xmlns:a16="http://schemas.microsoft.com/office/drawing/2014/main" id="{55A9761E-8425-49BE-B29A-E0237D8BBB65}"/>
              </a:ext>
            </a:extLst>
          </p:cNvPr>
          <p:cNvSpPr>
            <a:spLocks noGrp="1" noChangeArrowheads="1"/>
          </p:cNvSpPr>
          <p:nvPr>
            <p:ph type="title"/>
          </p:nvPr>
        </p:nvSpPr>
        <p:spPr/>
        <p:txBody>
          <a:bodyPr/>
          <a:lstStyle/>
          <a:p>
            <a:r>
              <a:rPr lang="en-US" altLang="en-US"/>
              <a:t>Risk vs. Possibility</a:t>
            </a:r>
          </a:p>
        </p:txBody>
      </p:sp>
      <p:pic>
        <p:nvPicPr>
          <p:cNvPr id="293891" name="Daydream.jpg" descr="/Users/jaoleary/Desktop/Code 100 Presentations/Code_100_2015/Jan_2015/Taylor_Risk_Talk/Daydream.jpg">
            <a:extLst>
              <a:ext uri="{FF2B5EF4-FFF2-40B4-BE49-F238E27FC236}">
                <a16:creationId xmlns:a16="http://schemas.microsoft.com/office/drawing/2014/main" id="{B9B4DEEF-4CE5-47E8-9D69-C227DB845E38}"/>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43900" y="1431925"/>
            <a:ext cx="1925638" cy="2408238"/>
          </a:xfrm>
          <a:prstGeom prst="rect">
            <a:avLst/>
          </a:prstGeom>
          <a:noFill/>
          <a:ln w="25400">
            <a:solidFill>
              <a:srgbClr val="77AD3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le 1">
            <a:extLst>
              <a:ext uri="{FF2B5EF4-FFF2-40B4-BE49-F238E27FC236}">
                <a16:creationId xmlns:a16="http://schemas.microsoft.com/office/drawing/2014/main" id="{760438D4-1351-46C2-B3CD-745F2ECD7886}"/>
              </a:ext>
            </a:extLst>
          </p:cNvPr>
          <p:cNvSpPr>
            <a:spLocks noGrp="1" noChangeArrowheads="1"/>
          </p:cNvSpPr>
          <p:nvPr>
            <p:ph type="title"/>
          </p:nvPr>
        </p:nvSpPr>
        <p:spPr>
          <a:xfrm>
            <a:off x="1785938" y="103188"/>
            <a:ext cx="7610475" cy="904875"/>
          </a:xfrm>
        </p:spPr>
        <p:txBody>
          <a:bodyPr/>
          <a:lstStyle/>
          <a:p>
            <a:r>
              <a:rPr lang="en-US" altLang="en-US"/>
              <a:t>Balanced Risk</a:t>
            </a:r>
            <a:br>
              <a:rPr lang="en-US" altLang="en-US"/>
            </a:br>
            <a:r>
              <a:rPr lang="en-US" altLang="en-US"/>
              <a:t>(maintaining a level waterbed)</a:t>
            </a:r>
          </a:p>
        </p:txBody>
      </p:sp>
      <p:sp>
        <p:nvSpPr>
          <p:cNvPr id="295938" name="Content Placeholder 2">
            <a:extLst>
              <a:ext uri="{FF2B5EF4-FFF2-40B4-BE49-F238E27FC236}">
                <a16:creationId xmlns:a16="http://schemas.microsoft.com/office/drawing/2014/main" id="{4D6F4EC5-EBC0-4C24-97F9-B4016022D742}"/>
              </a:ext>
            </a:extLst>
          </p:cNvPr>
          <p:cNvSpPr>
            <a:spLocks noGrp="1" noChangeArrowheads="1"/>
          </p:cNvSpPr>
          <p:nvPr>
            <p:ph idx="1"/>
          </p:nvPr>
        </p:nvSpPr>
        <p:spPr>
          <a:xfrm>
            <a:off x="1608138" y="1387475"/>
            <a:ext cx="8958262" cy="4525963"/>
          </a:xfrm>
        </p:spPr>
        <p:txBody>
          <a:bodyPr/>
          <a:lstStyle/>
          <a:p>
            <a:pPr marL="0" indent="0">
              <a:buFontTx/>
              <a:buNone/>
            </a:pPr>
            <a:r>
              <a:rPr lang="en-US" altLang="en-US"/>
              <a:t>A systems approach of looking across all options to ensure that mitigating or eliminating a particular risk does not cause much greater risk somewhere in the system</a:t>
            </a:r>
          </a:p>
        </p:txBody>
      </p:sp>
      <p:sp>
        <p:nvSpPr>
          <p:cNvPr id="5" name="Rounded Rectangle 4">
            <a:extLst>
              <a:ext uri="{FF2B5EF4-FFF2-40B4-BE49-F238E27FC236}">
                <a16:creationId xmlns:a16="http://schemas.microsoft.com/office/drawing/2014/main" id="{32927308-EDED-4E97-89C9-C97EFBF38CDC}"/>
              </a:ext>
            </a:extLst>
          </p:cNvPr>
          <p:cNvSpPr/>
          <p:nvPr/>
        </p:nvSpPr>
        <p:spPr>
          <a:xfrm>
            <a:off x="1785938" y="2695575"/>
            <a:ext cx="8540750" cy="8255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Try to maintain the level waterbed</a:t>
            </a:r>
          </a:p>
        </p:txBody>
      </p:sp>
      <p:sp>
        <p:nvSpPr>
          <p:cNvPr id="7" name="Freeform 6">
            <a:extLst>
              <a:ext uri="{FF2B5EF4-FFF2-40B4-BE49-F238E27FC236}">
                <a16:creationId xmlns:a16="http://schemas.microsoft.com/office/drawing/2014/main" id="{646ADCB2-D236-4BD1-B601-C95D1F707080}"/>
              </a:ext>
            </a:extLst>
          </p:cNvPr>
          <p:cNvSpPr/>
          <p:nvPr/>
        </p:nvSpPr>
        <p:spPr>
          <a:xfrm>
            <a:off x="1817688" y="3844925"/>
            <a:ext cx="8540750" cy="1717675"/>
          </a:xfrm>
          <a:custGeom>
            <a:avLst/>
            <a:gdLst>
              <a:gd name="connsiteX0" fmla="*/ 30162 w 8540746"/>
              <a:gd name="connsiteY0" fmla="*/ 931062 h 1718462"/>
              <a:gd name="connsiteX1" fmla="*/ 17462 w 8540746"/>
              <a:gd name="connsiteY1" fmla="*/ 1578762 h 1718462"/>
              <a:gd name="connsiteX2" fmla="*/ 144462 w 8540746"/>
              <a:gd name="connsiteY2" fmla="*/ 1718462 h 1718462"/>
              <a:gd name="connsiteX3" fmla="*/ 7205662 w 8540746"/>
              <a:gd name="connsiteY3" fmla="*/ 1667662 h 1718462"/>
              <a:gd name="connsiteX4" fmla="*/ 8526462 w 8540746"/>
              <a:gd name="connsiteY4" fmla="*/ 956462 h 1718462"/>
              <a:gd name="connsiteX5" fmla="*/ 7853362 w 8540746"/>
              <a:gd name="connsiteY5" fmla="*/ 1146962 h 1718462"/>
              <a:gd name="connsiteX6" fmla="*/ 7027862 w 8540746"/>
              <a:gd name="connsiteY6" fmla="*/ 511962 h 1718462"/>
              <a:gd name="connsiteX7" fmla="*/ 4945062 w 8540746"/>
              <a:gd name="connsiteY7" fmla="*/ 410362 h 1718462"/>
              <a:gd name="connsiteX8" fmla="*/ 4348162 w 8540746"/>
              <a:gd name="connsiteY8" fmla="*/ 931062 h 1718462"/>
              <a:gd name="connsiteX9" fmla="*/ 3344862 w 8540746"/>
              <a:gd name="connsiteY9" fmla="*/ 3962 h 1718462"/>
              <a:gd name="connsiteX10" fmla="*/ 2036762 w 8540746"/>
              <a:gd name="connsiteY10" fmla="*/ 1362862 h 1718462"/>
              <a:gd name="connsiteX11" fmla="*/ 1427162 w 8540746"/>
              <a:gd name="connsiteY11" fmla="*/ 778662 h 1718462"/>
              <a:gd name="connsiteX12" fmla="*/ 284162 w 8540746"/>
              <a:gd name="connsiteY12" fmla="*/ 664362 h 1718462"/>
              <a:gd name="connsiteX13" fmla="*/ 30162 w 8540746"/>
              <a:gd name="connsiteY13" fmla="*/ 931062 h 171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0746" h="1718462">
                <a:moveTo>
                  <a:pt x="30162" y="931062"/>
                </a:moveTo>
                <a:cubicBezTo>
                  <a:pt x="-14288" y="1083462"/>
                  <a:pt x="-1588" y="1447529"/>
                  <a:pt x="17462" y="1578762"/>
                </a:cubicBezTo>
                <a:cubicBezTo>
                  <a:pt x="36512" y="1709995"/>
                  <a:pt x="144462" y="1718462"/>
                  <a:pt x="144462" y="1718462"/>
                </a:cubicBezTo>
                <a:lnTo>
                  <a:pt x="7205662" y="1667662"/>
                </a:lnTo>
                <a:cubicBezTo>
                  <a:pt x="8602662" y="1540662"/>
                  <a:pt x="8418512" y="1043245"/>
                  <a:pt x="8526462" y="956462"/>
                </a:cubicBezTo>
                <a:cubicBezTo>
                  <a:pt x="8634412" y="869679"/>
                  <a:pt x="8103129" y="1221045"/>
                  <a:pt x="7853362" y="1146962"/>
                </a:cubicBezTo>
                <a:cubicBezTo>
                  <a:pt x="7603595" y="1072879"/>
                  <a:pt x="7512579" y="634729"/>
                  <a:pt x="7027862" y="511962"/>
                </a:cubicBezTo>
                <a:cubicBezTo>
                  <a:pt x="6543145" y="389195"/>
                  <a:pt x="5391679" y="340512"/>
                  <a:pt x="4945062" y="410362"/>
                </a:cubicBezTo>
                <a:cubicBezTo>
                  <a:pt x="4498445" y="480212"/>
                  <a:pt x="4614862" y="998795"/>
                  <a:pt x="4348162" y="931062"/>
                </a:cubicBezTo>
                <a:cubicBezTo>
                  <a:pt x="4081462" y="863329"/>
                  <a:pt x="3730095" y="-68005"/>
                  <a:pt x="3344862" y="3962"/>
                </a:cubicBezTo>
                <a:cubicBezTo>
                  <a:pt x="2959629" y="75929"/>
                  <a:pt x="2356379" y="1233745"/>
                  <a:pt x="2036762" y="1362862"/>
                </a:cubicBezTo>
                <a:cubicBezTo>
                  <a:pt x="1717145" y="1491979"/>
                  <a:pt x="1719262" y="895079"/>
                  <a:pt x="1427162" y="778662"/>
                </a:cubicBezTo>
                <a:cubicBezTo>
                  <a:pt x="1135062" y="662245"/>
                  <a:pt x="516995" y="636845"/>
                  <a:pt x="284162" y="664362"/>
                </a:cubicBezTo>
                <a:cubicBezTo>
                  <a:pt x="51329" y="691879"/>
                  <a:pt x="74612" y="778662"/>
                  <a:pt x="30162" y="931062"/>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Pushing too hard on individual risks can cause other risks to be inordinately high</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5D3DD5-14FC-470D-B1D4-6FB2DC9A2EC4}"/>
              </a:ext>
            </a:extLst>
          </p:cNvPr>
          <p:cNvSpPr>
            <a:spLocks noGrp="1"/>
          </p:cNvSpPr>
          <p:nvPr>
            <p:ph idx="1"/>
          </p:nvPr>
        </p:nvSpPr>
        <p:spPr/>
        <p:txBody>
          <a:bodyPr>
            <a:normAutofit fontScale="92500" lnSpcReduction="10000"/>
          </a:bodyPr>
          <a:lstStyle/>
          <a:p>
            <a:pPr>
              <a:defRPr/>
            </a:pPr>
            <a:r>
              <a:rPr lang="en-US" dirty="0"/>
              <a:t>Establishment of the level of risk tolerance from the stakeholder, with some independence from the cost</a:t>
            </a:r>
          </a:p>
          <a:p>
            <a:pPr lvl="1">
              <a:defRPr/>
            </a:pPr>
            <a:r>
              <a:rPr lang="en-US" dirty="0"/>
              <a:t>Cost is covered through NPR 7120.5 Categories</a:t>
            </a:r>
          </a:p>
          <a:p>
            <a:pPr>
              <a:defRPr/>
            </a:pPr>
            <a:r>
              <a:rPr lang="en-US" dirty="0"/>
              <a:t>If we were to try to quantify the risk classification, it would be based on a ratio of programmatic risk tolerance to technical risk tolerance. </a:t>
            </a:r>
          </a:p>
          <a:p>
            <a:pPr lvl="1">
              <a:defRPr/>
            </a:pPr>
            <a:r>
              <a:rPr lang="en-US" dirty="0"/>
              <a:t>For Class A, we take on enormous levels of programmatic risk in order to make technical risk as close to 0 as possible. The assumption is that there are many options for trades and the fact is that there must be tolerance for overruns.  </a:t>
            </a:r>
          </a:p>
          <a:p>
            <a:pPr lvl="1">
              <a:defRPr/>
            </a:pPr>
            <a:r>
              <a:rPr lang="en-US" dirty="0"/>
              <a:t>For Class D, there will be minimal tolerance for overruns and a greater need to be competitive, so there is a much smaller programmatic risk “commodity” to bring to the table.</a:t>
            </a:r>
          </a:p>
          <a:p>
            <a:pPr>
              <a:defRPr/>
            </a:pPr>
            <a:r>
              <a:rPr lang="en-US" dirty="0"/>
              <a:t>The reality is that the differences between different classifications are more psychological (individual thoughts) and cultural (longstanding team beliefs and practices) than quantitative.</a:t>
            </a:r>
          </a:p>
        </p:txBody>
      </p:sp>
      <p:sp>
        <p:nvSpPr>
          <p:cNvPr id="297986" name="Title 1">
            <a:extLst>
              <a:ext uri="{FF2B5EF4-FFF2-40B4-BE49-F238E27FC236}">
                <a16:creationId xmlns:a16="http://schemas.microsoft.com/office/drawing/2014/main" id="{FA5C79B0-8350-4923-BECE-C0E4B22E03D2}"/>
              </a:ext>
            </a:extLst>
          </p:cNvPr>
          <p:cNvSpPr>
            <a:spLocks noGrp="1" noChangeArrowheads="1"/>
          </p:cNvSpPr>
          <p:nvPr>
            <p:ph type="title"/>
          </p:nvPr>
        </p:nvSpPr>
        <p:spPr/>
        <p:txBody>
          <a:bodyPr/>
          <a:lstStyle/>
          <a:p>
            <a:r>
              <a:rPr lang="en-US" altLang="en-US"/>
              <a:t>What is Risk Classification?</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Content Placeholder 2">
            <a:extLst>
              <a:ext uri="{FF2B5EF4-FFF2-40B4-BE49-F238E27FC236}">
                <a16:creationId xmlns:a16="http://schemas.microsoft.com/office/drawing/2014/main" id="{E8BDFC5E-65E0-489D-8001-C1269ED80AA5}"/>
              </a:ext>
            </a:extLst>
          </p:cNvPr>
          <p:cNvSpPr>
            <a:spLocks noGrp="1" noChangeArrowheads="1"/>
          </p:cNvSpPr>
          <p:nvPr>
            <p:ph idx="1"/>
          </p:nvPr>
        </p:nvSpPr>
        <p:spPr>
          <a:xfrm>
            <a:off x="287338" y="1479550"/>
            <a:ext cx="10380662" cy="4651375"/>
          </a:xfrm>
        </p:spPr>
        <p:txBody>
          <a:bodyPr/>
          <a:lstStyle/>
          <a:p>
            <a:r>
              <a:rPr lang="en-US" altLang="en-US" sz="1400" b="1" u="sng"/>
              <a:t>Class A</a:t>
            </a:r>
            <a:r>
              <a:rPr lang="en-US" altLang="en-US" sz="1400" b="1"/>
              <a:t>: Lowest risk posture by design  </a:t>
            </a:r>
          </a:p>
          <a:p>
            <a:pPr lvl="1"/>
            <a:r>
              <a:rPr lang="en-US" altLang="en-US" sz="1400"/>
              <a:t>Failure would have extreme consequences to public safety or high priority national science objectives.  </a:t>
            </a:r>
          </a:p>
          <a:p>
            <a:pPr lvl="1"/>
            <a:r>
              <a:rPr lang="en-US" altLang="en-US" sz="1400"/>
              <a:t>In some cases, the extreme complexity and magnitude of development will result in a system launching with many low to medium risks based on problems and anomalies that could not be completely resolved under cost and schedule constraints.</a:t>
            </a:r>
          </a:p>
          <a:p>
            <a:pPr lvl="1"/>
            <a:r>
              <a:rPr lang="en-US" altLang="en-US" sz="1400"/>
              <a:t>Examples: HST and JWST</a:t>
            </a:r>
          </a:p>
          <a:p>
            <a:r>
              <a:rPr lang="en-US" altLang="en-US" sz="1400" b="1" u="sng"/>
              <a:t>Class B</a:t>
            </a:r>
            <a:r>
              <a:rPr lang="en-US" altLang="en-US" sz="1400" b="1"/>
              <a:t>: Low risk posture by design</a:t>
            </a:r>
          </a:p>
          <a:p>
            <a:pPr lvl="1"/>
            <a:r>
              <a:rPr lang="en-US" altLang="en-US" sz="1400"/>
              <a:t>Represents a high priority National asset whose loss would constitute a high impact to public safety or national science objectives</a:t>
            </a:r>
          </a:p>
          <a:p>
            <a:pPr lvl="1"/>
            <a:r>
              <a:rPr lang="en-US" altLang="en-US" sz="1400"/>
              <a:t>Examples: LUCY, JPSS, and OSIRIS-REX</a:t>
            </a:r>
          </a:p>
          <a:p>
            <a:r>
              <a:rPr lang="en-US" altLang="en-US" sz="1400" b="1" u="sng"/>
              <a:t>Class C</a:t>
            </a:r>
            <a:r>
              <a:rPr lang="en-US" altLang="en-US" sz="1400" b="1"/>
              <a:t>: Moderate risk posture by design</a:t>
            </a:r>
          </a:p>
          <a:p>
            <a:pPr lvl="1"/>
            <a:r>
              <a:rPr lang="en-US" altLang="en-US" sz="1400"/>
              <a:t>Represents an instrument or spacecraft whose loss would result in a loss or delay of some key national</a:t>
            </a:r>
            <a:br>
              <a:rPr lang="en-US" altLang="en-US" sz="1400"/>
            </a:br>
            <a:r>
              <a:rPr lang="en-US" altLang="en-US" sz="1400"/>
              <a:t> science objectives.</a:t>
            </a:r>
          </a:p>
          <a:p>
            <a:pPr lvl="1"/>
            <a:r>
              <a:rPr lang="en-US" altLang="en-US" sz="1400"/>
              <a:t>Examples: LRO, MMS, TESS, and ICON</a:t>
            </a:r>
          </a:p>
          <a:p>
            <a:r>
              <a:rPr lang="en-US" altLang="en-US" sz="1400" b="1" u="sng"/>
              <a:t>Class D</a:t>
            </a:r>
            <a:r>
              <a:rPr lang="en-US" altLang="en-US" sz="1400" b="1"/>
              <a:t>: Cost/schedule are equal or greater considerations compared to mission success risks</a:t>
            </a:r>
          </a:p>
          <a:p>
            <a:pPr lvl="1"/>
            <a:r>
              <a:rPr lang="en-US" altLang="en-US" sz="1400"/>
              <a:t>Technical risk is medium by design (may be dominated by yellow risks).  </a:t>
            </a:r>
          </a:p>
          <a:p>
            <a:pPr lvl="1"/>
            <a:r>
              <a:rPr lang="en-US" altLang="en-US" sz="1400"/>
              <a:t>Many credible mission failure mechanisms may exist. A failure to meet Level 1 requirements prior to minimum lifetime would be treated as a mishap.</a:t>
            </a:r>
          </a:p>
          <a:p>
            <a:pPr lvl="1"/>
            <a:r>
              <a:rPr lang="en-US" altLang="en-US" sz="1400"/>
              <a:t>Examples: LADEE, IRIS, NICER, and DSCOVR</a:t>
            </a:r>
          </a:p>
        </p:txBody>
      </p:sp>
      <p:sp>
        <p:nvSpPr>
          <p:cNvPr id="299010" name="Title 1">
            <a:extLst>
              <a:ext uri="{FF2B5EF4-FFF2-40B4-BE49-F238E27FC236}">
                <a16:creationId xmlns:a16="http://schemas.microsoft.com/office/drawing/2014/main" id="{405DAE1E-295D-4298-B578-9298E0217B02}"/>
              </a:ext>
            </a:extLst>
          </p:cNvPr>
          <p:cNvSpPr>
            <a:spLocks noGrp="1" noChangeArrowheads="1"/>
          </p:cNvSpPr>
          <p:nvPr>
            <p:ph type="title"/>
          </p:nvPr>
        </p:nvSpPr>
        <p:spPr>
          <a:xfrm>
            <a:off x="1682750" y="122238"/>
            <a:ext cx="8839200" cy="1073150"/>
          </a:xfrm>
        </p:spPr>
        <p:txBody>
          <a:bodyPr/>
          <a:lstStyle/>
          <a:p>
            <a:r>
              <a:rPr lang="en-US" altLang="en-US"/>
              <a:t>Risk Classification— (NASA NPR 7120.5 Projects)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Content Placeholder 2">
            <a:extLst>
              <a:ext uri="{FF2B5EF4-FFF2-40B4-BE49-F238E27FC236}">
                <a16:creationId xmlns:a16="http://schemas.microsoft.com/office/drawing/2014/main" id="{1018EEF2-2C34-41A1-BB60-2CD42A67432E}"/>
              </a:ext>
            </a:extLst>
          </p:cNvPr>
          <p:cNvSpPr>
            <a:spLocks noGrp="1" noChangeArrowheads="1"/>
          </p:cNvSpPr>
          <p:nvPr>
            <p:ph idx="1"/>
          </p:nvPr>
        </p:nvSpPr>
        <p:spPr/>
        <p:txBody>
          <a:bodyPr/>
          <a:lstStyle/>
          <a:p>
            <a:r>
              <a:rPr lang="en-US" altLang="en-US" sz="1800" b="1"/>
              <a:t>NPR 7120.8 “class”—Technical risk tolerance is high </a:t>
            </a:r>
          </a:p>
          <a:p>
            <a:pPr lvl="1"/>
            <a:r>
              <a:rPr lang="en-US" altLang="en-US" sz="1500"/>
              <a:t>Some level of failure at the project level is expected; but at a higher level (e.g., program level), there would normally be an acceptable failure rate of individual projects, such as 15%.   </a:t>
            </a:r>
          </a:p>
          <a:p>
            <a:pPr lvl="1"/>
            <a:r>
              <a:rPr lang="en-US" altLang="en-US" sz="1500"/>
              <a:t>Life expectancy is generally very short, although instances of opportunities in space with longer desired lifetimes are appearing.  </a:t>
            </a:r>
          </a:p>
          <a:p>
            <a:pPr lvl="1"/>
            <a:r>
              <a:rPr lang="en-US" altLang="en-US" sz="1500"/>
              <a:t>Failure of an individual project prior to mission lifetime is considered as an accepted risk and would not constitute a mishap. (Example: ISS-CREAM)</a:t>
            </a:r>
          </a:p>
          <a:p>
            <a:pPr lvl="1"/>
            <a:endParaRPr lang="en-US" altLang="en-US" sz="1500"/>
          </a:p>
          <a:p>
            <a:r>
              <a:rPr lang="en-US" altLang="en-US" sz="1800" b="1" i="1"/>
              <a:t>“Do No Harm” Projects</a:t>
            </a:r>
            <a:r>
              <a:rPr lang="en-US" altLang="en-US" sz="1800"/>
              <a:t>—If not governed by NPR 7120.5 or 7120.8, we classify these as “Do No Harm”, unless another requirements document is specified </a:t>
            </a:r>
          </a:p>
          <a:p>
            <a:pPr lvl="1"/>
            <a:r>
              <a:rPr lang="en-US" altLang="en-US" sz="1400"/>
              <a:t>Allowable technical risk is very high.  </a:t>
            </a:r>
          </a:p>
          <a:p>
            <a:pPr lvl="1"/>
            <a:r>
              <a:rPr lang="en-US" altLang="en-US" sz="1400"/>
              <a:t>There are no requirements to last any amount of time, only a requirement not to harm the host platform (ISS, host spacecraft, etc.).  </a:t>
            </a:r>
          </a:p>
          <a:p>
            <a:pPr lvl="1"/>
            <a:r>
              <a:rPr lang="en-US" altLang="en-US" sz="1400"/>
              <a:t>No mishap would be declared if the payload doesn’t function. </a:t>
            </a:r>
            <a:r>
              <a:rPr lang="en-US" altLang="en-US" sz="1200"/>
              <a:t>Note: Some payloads that may be self-described as Class D actually belong in this category. (Example: CATS, RRM)</a:t>
            </a:r>
          </a:p>
        </p:txBody>
      </p:sp>
      <p:sp>
        <p:nvSpPr>
          <p:cNvPr id="300034" name="Title 1">
            <a:extLst>
              <a:ext uri="{FF2B5EF4-FFF2-40B4-BE49-F238E27FC236}">
                <a16:creationId xmlns:a16="http://schemas.microsoft.com/office/drawing/2014/main" id="{5E5659D1-4143-4487-B925-2CBA131F8D1F}"/>
              </a:ext>
            </a:extLst>
          </p:cNvPr>
          <p:cNvSpPr>
            <a:spLocks noGrp="1" noChangeArrowheads="1"/>
          </p:cNvSpPr>
          <p:nvPr>
            <p:ph type="title"/>
          </p:nvPr>
        </p:nvSpPr>
        <p:spPr>
          <a:xfrm>
            <a:off x="1501775" y="98425"/>
            <a:ext cx="9223375" cy="1143000"/>
          </a:xfrm>
        </p:spPr>
        <p:txBody>
          <a:bodyPr/>
          <a:lstStyle/>
          <a:p>
            <a:r>
              <a:rPr lang="en-US" altLang="en-US"/>
              <a:t>Risk Classification—(Non-NPR 7120.5 Projects)</a:t>
            </a:r>
          </a:p>
        </p:txBody>
      </p:sp>
      <p:sp>
        <p:nvSpPr>
          <p:cNvPr id="4" name="Rectangle 3">
            <a:extLst>
              <a:ext uri="{FF2B5EF4-FFF2-40B4-BE49-F238E27FC236}">
                <a16:creationId xmlns:a16="http://schemas.microsoft.com/office/drawing/2014/main" id="{BD630A7F-B74F-4454-A5E4-97C78E3F93A4}"/>
              </a:ext>
            </a:extLst>
          </p:cNvPr>
          <p:cNvSpPr/>
          <p:nvPr/>
        </p:nvSpPr>
        <p:spPr>
          <a:xfrm>
            <a:off x="2058988" y="5738813"/>
            <a:ext cx="8167687" cy="396875"/>
          </a:xfrm>
          <a:prstGeom prst="rect">
            <a:avLst/>
          </a:prstGeom>
          <a:solidFill>
            <a:srgbClr val="EB6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latin typeface="Arial"/>
                <a:cs typeface="Arial"/>
              </a:rPr>
              <a:t>7120.8 and “Do No Harm” Projects are not Class D</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Content Placeholder 2">
            <a:extLst>
              <a:ext uri="{FF2B5EF4-FFF2-40B4-BE49-F238E27FC236}">
                <a16:creationId xmlns:a16="http://schemas.microsoft.com/office/drawing/2014/main" id="{BB4F926A-E1FE-4E3E-B2CA-C3EBCD0EFC5E}"/>
              </a:ext>
            </a:extLst>
          </p:cNvPr>
          <p:cNvSpPr>
            <a:spLocks noGrp="1" noChangeArrowheads="1"/>
          </p:cNvSpPr>
          <p:nvPr>
            <p:ph idx="1"/>
          </p:nvPr>
        </p:nvSpPr>
        <p:spPr>
          <a:xfrm>
            <a:off x="406400" y="1474788"/>
            <a:ext cx="11545888" cy="4651375"/>
          </a:xfrm>
        </p:spPr>
        <p:txBody>
          <a:bodyPr/>
          <a:lstStyle/>
          <a:p>
            <a:r>
              <a:rPr lang="en-US" altLang="en-US" sz="2400"/>
              <a:t>Were requirements imposed based on an understanding of the risks within a project?</a:t>
            </a:r>
          </a:p>
          <a:p>
            <a:endParaRPr lang="en-US" altLang="en-US" sz="2400"/>
          </a:p>
          <a:p>
            <a:r>
              <a:rPr lang="en-US" altLang="en-US" sz="2400"/>
              <a:t>What are the risks associated with the enforcement of requirements?</a:t>
            </a:r>
          </a:p>
          <a:p>
            <a:endParaRPr lang="en-US" altLang="en-US" sz="2400"/>
          </a:p>
          <a:p>
            <a:r>
              <a:rPr lang="en-US" altLang="en-US" sz="2400"/>
              <a:t>What is the risk associated with a particular nonconformance?  </a:t>
            </a:r>
          </a:p>
          <a:p>
            <a:endParaRPr lang="en-US" altLang="en-US" sz="2400"/>
          </a:p>
          <a:p>
            <a:r>
              <a:rPr lang="en-US" altLang="en-US" sz="2400"/>
              <a:t>Should we immediately assume that a nonconforming item is risky for the application? </a:t>
            </a:r>
          </a:p>
          <a:p>
            <a:endParaRPr lang="en-US" altLang="en-US" sz="2400"/>
          </a:p>
          <a:p>
            <a:r>
              <a:rPr lang="en-US" altLang="en-US" sz="2400"/>
              <a:t>In many cases there is a good reason why a product is nonconforming</a:t>
            </a:r>
          </a:p>
          <a:p>
            <a:endParaRPr lang="en-US" altLang="en-US" sz="2400"/>
          </a:p>
          <a:p>
            <a:endParaRPr lang="en-US" altLang="en-US" sz="2400"/>
          </a:p>
        </p:txBody>
      </p:sp>
      <p:sp>
        <p:nvSpPr>
          <p:cNvPr id="301058" name="Title 8">
            <a:extLst>
              <a:ext uri="{FF2B5EF4-FFF2-40B4-BE49-F238E27FC236}">
                <a16:creationId xmlns:a16="http://schemas.microsoft.com/office/drawing/2014/main" id="{7CEB672A-0F02-4710-8934-1C75D9B43E47}"/>
              </a:ext>
            </a:extLst>
          </p:cNvPr>
          <p:cNvSpPr>
            <a:spLocks noGrp="1" noChangeArrowheads="1"/>
          </p:cNvSpPr>
          <p:nvPr>
            <p:ph type="title"/>
          </p:nvPr>
        </p:nvSpPr>
        <p:spPr>
          <a:xfrm>
            <a:off x="1617663" y="74613"/>
            <a:ext cx="8704262" cy="1143000"/>
          </a:xfrm>
        </p:spPr>
        <p:txBody>
          <a:bodyPr/>
          <a:lstStyle/>
          <a:p>
            <a:r>
              <a:rPr lang="en-US" altLang="en-US"/>
              <a:t>Risk of Conformance vs. </a:t>
            </a:r>
            <a:br>
              <a:rPr lang="en-US" altLang="en-US"/>
            </a:br>
            <a:r>
              <a:rPr lang="en-US" altLang="en-US"/>
              <a:t>Risk of Nonconformance </a:t>
            </a:r>
          </a:p>
        </p:txBody>
      </p:sp>
      <p:sp>
        <p:nvSpPr>
          <p:cNvPr id="11" name="Rectangle 10">
            <a:extLst>
              <a:ext uri="{FF2B5EF4-FFF2-40B4-BE49-F238E27FC236}">
                <a16:creationId xmlns:a16="http://schemas.microsoft.com/office/drawing/2014/main" id="{9CC6E8BC-77AA-4C4A-BF82-E2939D223162}"/>
              </a:ext>
            </a:extLst>
          </p:cNvPr>
          <p:cNvSpPr/>
          <p:nvPr/>
        </p:nvSpPr>
        <p:spPr>
          <a:xfrm>
            <a:off x="2058988" y="5616575"/>
            <a:ext cx="8167687" cy="539750"/>
          </a:xfrm>
          <a:prstGeom prst="rect">
            <a:avLst/>
          </a:prstGeom>
          <a:solidFill>
            <a:srgbClr val="EB6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solidFill>
                  <a:schemeClr val="bg1"/>
                </a:solidFill>
                <a:latin typeface="Arial"/>
                <a:cs typeface="Arial"/>
              </a:rPr>
              <a:t>Do not reject a nonconforming item without understanding the risk.</a:t>
            </a:r>
          </a:p>
          <a:p>
            <a:pPr algn="ctr">
              <a:defRPr/>
            </a:pPr>
            <a:r>
              <a:rPr lang="en-US" sz="1400" b="1" dirty="0">
                <a:solidFill>
                  <a:schemeClr val="bg1"/>
                </a:solidFill>
                <a:latin typeface="Arial"/>
                <a:cs typeface="Arial"/>
              </a:rPr>
              <a:t>Determine the cause of NC before reproducing the item.</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2">
            <a:extLst>
              <a:ext uri="{FF2B5EF4-FFF2-40B4-BE49-F238E27FC236}">
                <a16:creationId xmlns:a16="http://schemas.microsoft.com/office/drawing/2014/main" id="{F29CB9D0-9BD5-46FB-A42D-8B5D94400A39}"/>
              </a:ext>
            </a:extLst>
          </p:cNvPr>
          <p:cNvSpPr>
            <a:spLocks noGrp="1" noChangeArrowheads="1"/>
          </p:cNvSpPr>
          <p:nvPr>
            <p:ph type="title"/>
          </p:nvPr>
        </p:nvSpPr>
        <p:spPr/>
        <p:txBody>
          <a:bodyPr/>
          <a:lstStyle/>
          <a:p>
            <a:r>
              <a:rPr lang="en-US" altLang="en-US"/>
              <a:t>Impact of Non-conformances</a:t>
            </a:r>
          </a:p>
        </p:txBody>
      </p:sp>
      <p:sp>
        <p:nvSpPr>
          <p:cNvPr id="302082" name="Content Placeholder 2">
            <a:extLst>
              <a:ext uri="{FF2B5EF4-FFF2-40B4-BE49-F238E27FC236}">
                <a16:creationId xmlns:a16="http://schemas.microsoft.com/office/drawing/2014/main" id="{A6B3F68A-8294-4338-8FD6-5CF04DC016FE}"/>
              </a:ext>
            </a:extLst>
          </p:cNvPr>
          <p:cNvSpPr>
            <a:spLocks noGrp="1" noChangeArrowheads="1"/>
          </p:cNvSpPr>
          <p:nvPr>
            <p:ph idx="1"/>
          </p:nvPr>
        </p:nvSpPr>
        <p:spPr>
          <a:xfrm>
            <a:off x="465138" y="1008063"/>
            <a:ext cx="4989512" cy="3487737"/>
          </a:xfrm>
        </p:spPr>
        <p:txBody>
          <a:bodyPr/>
          <a:lstStyle/>
          <a:p>
            <a:r>
              <a:rPr lang="en-US" altLang="en-US" sz="2400"/>
              <a:t>Bare boards cost $$ and build schedules – expensive!!</a:t>
            </a:r>
          </a:p>
          <a:p>
            <a:r>
              <a:rPr lang="en-US" altLang="en-US" sz="2400"/>
              <a:t>But failures are even more expensive!</a:t>
            </a:r>
          </a:p>
          <a:p>
            <a:r>
              <a:rPr lang="en-US" altLang="en-US" sz="2400" u="sng"/>
              <a:t>Test sample nonconformance is not the same as PCB failure.</a:t>
            </a:r>
          </a:p>
          <a:p>
            <a:r>
              <a:rPr lang="en-US" altLang="en-US" sz="2400" u="sng"/>
              <a:t>Risk-based</a:t>
            </a:r>
            <a:r>
              <a:rPr lang="en-US" altLang="en-US" sz="2400"/>
              <a:t> decisions are used for disposition of non-conformances.</a:t>
            </a:r>
          </a:p>
          <a:p>
            <a:r>
              <a:rPr lang="en-US" altLang="en-US" sz="2400"/>
              <a:t>Non-conformances may have little to no impact per application.</a:t>
            </a:r>
          </a:p>
          <a:p>
            <a:r>
              <a:rPr lang="en-US" altLang="en-US" sz="2400"/>
              <a:t>Begin to explore origins and merit of requirements (more later).</a:t>
            </a:r>
          </a:p>
        </p:txBody>
      </p:sp>
      <p:pic>
        <p:nvPicPr>
          <p:cNvPr id="302083" name="Picture 2" descr="774193DE-17A2-4A41-AB27-B3A54D15FA07">
            <a:extLst>
              <a:ext uri="{FF2B5EF4-FFF2-40B4-BE49-F238E27FC236}">
                <a16:creationId xmlns:a16="http://schemas.microsoft.com/office/drawing/2014/main" id="{D0B83B70-1A36-4B03-B4F9-2DCBF2909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069"/>
          <a:stretch>
            <a:fillRect/>
          </a:stretch>
        </p:blipFill>
        <p:spPr bwMode="auto">
          <a:xfrm>
            <a:off x="6607175" y="1120775"/>
            <a:ext cx="4572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D4EF6D-308D-43B9-A878-0D0EF58799F1}"/>
              </a:ext>
            </a:extLst>
          </p:cNvPr>
          <p:cNvSpPr/>
          <p:nvPr/>
        </p:nvSpPr>
        <p:spPr>
          <a:xfrm>
            <a:off x="3581400" y="1317625"/>
            <a:ext cx="2357438" cy="6953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cs typeface="Times New Roman" panose="02020603050405020304" pitchFamily="18" charset="0"/>
              </a:rPr>
              <a:t>PCB Design and Layout Activities</a:t>
            </a:r>
          </a:p>
        </p:txBody>
      </p:sp>
      <p:sp>
        <p:nvSpPr>
          <p:cNvPr id="6" name="Rectangle 5">
            <a:extLst>
              <a:ext uri="{FF2B5EF4-FFF2-40B4-BE49-F238E27FC236}">
                <a16:creationId xmlns:a16="http://schemas.microsoft.com/office/drawing/2014/main" id="{0C3967E0-0447-466A-AC42-C291976AD5F8}"/>
              </a:ext>
            </a:extLst>
          </p:cNvPr>
          <p:cNvSpPr/>
          <p:nvPr/>
        </p:nvSpPr>
        <p:spPr>
          <a:xfrm>
            <a:off x="2854325" y="2289175"/>
            <a:ext cx="15240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cs typeface="Times New Roman" panose="02020603050405020304" pitchFamily="18" charset="0"/>
              </a:rPr>
              <a:t>PCB Manufacture</a:t>
            </a:r>
          </a:p>
        </p:txBody>
      </p:sp>
      <p:sp>
        <p:nvSpPr>
          <p:cNvPr id="303107" name="TextBox 6">
            <a:extLst>
              <a:ext uri="{FF2B5EF4-FFF2-40B4-BE49-F238E27FC236}">
                <a16:creationId xmlns:a16="http://schemas.microsoft.com/office/drawing/2014/main" id="{D0F7EF56-75CD-4475-BB02-2E64C5E31391}"/>
              </a:ext>
            </a:extLst>
          </p:cNvPr>
          <p:cNvSpPr txBox="1">
            <a:spLocks noChangeArrowheads="1"/>
          </p:cNvSpPr>
          <p:nvPr/>
        </p:nvSpPr>
        <p:spPr bwMode="auto">
          <a:xfrm>
            <a:off x="1647825" y="1428750"/>
            <a:ext cx="1339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Days-weeks</a:t>
            </a:r>
          </a:p>
        </p:txBody>
      </p:sp>
      <p:sp>
        <p:nvSpPr>
          <p:cNvPr id="303108" name="TextBox 7">
            <a:extLst>
              <a:ext uri="{FF2B5EF4-FFF2-40B4-BE49-F238E27FC236}">
                <a16:creationId xmlns:a16="http://schemas.microsoft.com/office/drawing/2014/main" id="{4A0630BA-934D-404F-9DF2-8619ED453F3D}"/>
              </a:ext>
            </a:extLst>
          </p:cNvPr>
          <p:cNvSpPr txBox="1">
            <a:spLocks noChangeArrowheads="1"/>
          </p:cNvSpPr>
          <p:nvPr/>
        </p:nvSpPr>
        <p:spPr bwMode="auto">
          <a:xfrm>
            <a:off x="1658938" y="2719388"/>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2-8 weeks</a:t>
            </a:r>
          </a:p>
        </p:txBody>
      </p:sp>
      <p:sp>
        <p:nvSpPr>
          <p:cNvPr id="10" name="Rectangle 9">
            <a:extLst>
              <a:ext uri="{FF2B5EF4-FFF2-40B4-BE49-F238E27FC236}">
                <a16:creationId xmlns:a16="http://schemas.microsoft.com/office/drawing/2014/main" id="{A53D4DCF-7684-4BBF-BD49-B09BF4BCF0D2}"/>
              </a:ext>
            </a:extLst>
          </p:cNvPr>
          <p:cNvSpPr/>
          <p:nvPr/>
        </p:nvSpPr>
        <p:spPr>
          <a:xfrm>
            <a:off x="5353050" y="2289175"/>
            <a:ext cx="15240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cs typeface="Times New Roman" panose="02020603050405020304" pitchFamily="18" charset="0"/>
              </a:rPr>
              <a:t>Coupon Manufacture</a:t>
            </a:r>
          </a:p>
        </p:txBody>
      </p:sp>
      <p:cxnSp>
        <p:nvCxnSpPr>
          <p:cNvPr id="11" name="Elbow Connector 10">
            <a:extLst>
              <a:ext uri="{FF2B5EF4-FFF2-40B4-BE49-F238E27FC236}">
                <a16:creationId xmlns:a16="http://schemas.microsoft.com/office/drawing/2014/main" id="{2CD8D4D7-9647-450E-9A72-366EB8DBCAEC}"/>
              </a:ext>
            </a:extLst>
          </p:cNvPr>
          <p:cNvCxnSpPr>
            <a:stCxn id="5" idx="2"/>
            <a:endCxn id="6" idx="0"/>
          </p:cNvCxnSpPr>
          <p:nvPr/>
        </p:nvCxnSpPr>
        <p:spPr>
          <a:xfrm rot="5400000">
            <a:off x="4050506" y="1578769"/>
            <a:ext cx="276225" cy="1144588"/>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A05A2B72-C4C6-4C39-98F6-3427EF5D4C97}"/>
              </a:ext>
            </a:extLst>
          </p:cNvPr>
          <p:cNvCxnSpPr>
            <a:stCxn id="5" idx="2"/>
            <a:endCxn id="10" idx="0"/>
          </p:cNvCxnSpPr>
          <p:nvPr/>
        </p:nvCxnSpPr>
        <p:spPr>
          <a:xfrm rot="16200000" flipH="1">
            <a:off x="5299869" y="1473994"/>
            <a:ext cx="276225" cy="1354137"/>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DD4FAF0-7F96-4A13-AC2A-89737D21C579}"/>
              </a:ext>
            </a:extLst>
          </p:cNvPr>
          <p:cNvSpPr/>
          <p:nvPr/>
        </p:nvSpPr>
        <p:spPr>
          <a:xfrm>
            <a:off x="4484688" y="3178175"/>
            <a:ext cx="15240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dirty="0">
                <a:cs typeface="Times New Roman" panose="02020603050405020304" pitchFamily="18" charset="0"/>
              </a:rPr>
              <a:t>Coupon Assessment (GSFC Lab)</a:t>
            </a:r>
          </a:p>
        </p:txBody>
      </p:sp>
      <p:sp>
        <p:nvSpPr>
          <p:cNvPr id="15" name="Rectangle 14">
            <a:extLst>
              <a:ext uri="{FF2B5EF4-FFF2-40B4-BE49-F238E27FC236}">
                <a16:creationId xmlns:a16="http://schemas.microsoft.com/office/drawing/2014/main" id="{54942D40-96A5-44A2-9209-A6C3A6ED3F2A}"/>
              </a:ext>
            </a:extLst>
          </p:cNvPr>
          <p:cNvSpPr/>
          <p:nvPr/>
        </p:nvSpPr>
        <p:spPr>
          <a:xfrm>
            <a:off x="5313363" y="4079875"/>
            <a:ext cx="15240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cs typeface="Times New Roman" panose="02020603050405020304" pitchFamily="18" charset="0"/>
              </a:rPr>
              <a:t>Conforming Coupon</a:t>
            </a:r>
          </a:p>
        </p:txBody>
      </p:sp>
      <p:sp>
        <p:nvSpPr>
          <p:cNvPr id="17" name="Rectangle 16">
            <a:extLst>
              <a:ext uri="{FF2B5EF4-FFF2-40B4-BE49-F238E27FC236}">
                <a16:creationId xmlns:a16="http://schemas.microsoft.com/office/drawing/2014/main" id="{CBF7816A-7A38-4EDE-BDA8-541E66E3E9EA}"/>
              </a:ext>
            </a:extLst>
          </p:cNvPr>
          <p:cNvSpPr/>
          <p:nvPr/>
        </p:nvSpPr>
        <p:spPr>
          <a:xfrm>
            <a:off x="3597275" y="5476875"/>
            <a:ext cx="2295525"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cs typeface="Times New Roman" panose="02020603050405020304" pitchFamily="18" charset="0"/>
              </a:rPr>
              <a:t>PCB Acceptance and Project Use</a:t>
            </a:r>
          </a:p>
        </p:txBody>
      </p:sp>
      <p:cxnSp>
        <p:nvCxnSpPr>
          <p:cNvPr id="18" name="Elbow Connector 17">
            <a:extLst>
              <a:ext uri="{FF2B5EF4-FFF2-40B4-BE49-F238E27FC236}">
                <a16:creationId xmlns:a16="http://schemas.microsoft.com/office/drawing/2014/main" id="{59D7FEB7-7476-48EF-8CC3-D33E9B9E4999}"/>
              </a:ext>
            </a:extLst>
          </p:cNvPr>
          <p:cNvCxnSpPr>
            <a:stCxn id="6" idx="2"/>
            <a:endCxn id="17" idx="0"/>
          </p:cNvCxnSpPr>
          <p:nvPr/>
        </p:nvCxnSpPr>
        <p:spPr>
          <a:xfrm rot="16200000" flipH="1">
            <a:off x="2853532" y="3585368"/>
            <a:ext cx="2654300" cy="1128713"/>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DC621741-30F9-4AEE-A359-461D5153E406}"/>
              </a:ext>
            </a:extLst>
          </p:cNvPr>
          <p:cNvSpPr/>
          <p:nvPr/>
        </p:nvSpPr>
        <p:spPr>
          <a:xfrm>
            <a:off x="7980363" y="3248025"/>
            <a:ext cx="1985962"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Non-Conforming Coupon</a:t>
            </a:r>
          </a:p>
        </p:txBody>
      </p:sp>
      <p:cxnSp>
        <p:nvCxnSpPr>
          <p:cNvPr id="21" name="Straight Arrow Connector 20">
            <a:extLst>
              <a:ext uri="{FF2B5EF4-FFF2-40B4-BE49-F238E27FC236}">
                <a16:creationId xmlns:a16="http://schemas.microsoft.com/office/drawing/2014/main" id="{05ADACFB-8502-4ECC-B702-FE78590D5591}"/>
              </a:ext>
            </a:extLst>
          </p:cNvPr>
          <p:cNvCxnSpPr>
            <a:stCxn id="65" idx="3"/>
          </p:cNvCxnSpPr>
          <p:nvPr/>
        </p:nvCxnSpPr>
        <p:spPr>
          <a:xfrm>
            <a:off x="7743825" y="3467100"/>
            <a:ext cx="266700" cy="17463"/>
          </a:xfrm>
          <a:prstGeom prst="straightConnector1">
            <a:avLst/>
          </a:prstGeom>
          <a:ln w="57150">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03118" name="Title 1">
            <a:extLst>
              <a:ext uri="{FF2B5EF4-FFF2-40B4-BE49-F238E27FC236}">
                <a16:creationId xmlns:a16="http://schemas.microsoft.com/office/drawing/2014/main" id="{1035884B-0263-480A-8C17-1144A6AAA3D5}"/>
              </a:ext>
            </a:extLst>
          </p:cNvPr>
          <p:cNvSpPr>
            <a:spLocks noGrp="1" noChangeArrowheads="1"/>
          </p:cNvSpPr>
          <p:nvPr>
            <p:ph type="title"/>
          </p:nvPr>
        </p:nvSpPr>
        <p:spPr>
          <a:xfrm>
            <a:off x="1524000" y="158750"/>
            <a:ext cx="9144000" cy="906463"/>
          </a:xfrm>
        </p:spPr>
        <p:txBody>
          <a:bodyPr/>
          <a:lstStyle/>
          <a:p>
            <a:r>
              <a:rPr lang="en-US" altLang="en-US"/>
              <a:t>PCB Assurance At NASA Goddard</a:t>
            </a:r>
            <a:endParaRPr lang="en-US" altLang="en-US">
              <a:solidFill>
                <a:srgbClr val="00B050"/>
              </a:solidFill>
            </a:endParaRPr>
          </a:p>
        </p:txBody>
      </p:sp>
      <p:sp>
        <p:nvSpPr>
          <p:cNvPr id="30" name="Rectangle 29">
            <a:extLst>
              <a:ext uri="{FF2B5EF4-FFF2-40B4-BE49-F238E27FC236}">
                <a16:creationId xmlns:a16="http://schemas.microsoft.com/office/drawing/2014/main" id="{A1676A6A-B125-4B48-9A73-56C7D6D2B812}"/>
              </a:ext>
            </a:extLst>
          </p:cNvPr>
          <p:cNvSpPr/>
          <p:nvPr/>
        </p:nvSpPr>
        <p:spPr>
          <a:xfrm>
            <a:off x="8183563" y="4044950"/>
            <a:ext cx="1579562" cy="50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CRAE Risk Assessment</a:t>
            </a:r>
          </a:p>
        </p:txBody>
      </p:sp>
      <p:cxnSp>
        <p:nvCxnSpPr>
          <p:cNvPr id="32" name="Straight Arrow Connector 31">
            <a:extLst>
              <a:ext uri="{FF2B5EF4-FFF2-40B4-BE49-F238E27FC236}">
                <a16:creationId xmlns:a16="http://schemas.microsoft.com/office/drawing/2014/main" id="{218DBB35-4662-4658-A3E7-B9368DE9F1C9}"/>
              </a:ext>
            </a:extLst>
          </p:cNvPr>
          <p:cNvCxnSpPr>
            <a:stCxn id="20" idx="2"/>
            <a:endCxn id="30" idx="0"/>
          </p:cNvCxnSpPr>
          <p:nvPr/>
        </p:nvCxnSpPr>
        <p:spPr>
          <a:xfrm flipH="1">
            <a:off x="8974138" y="3781425"/>
            <a:ext cx="0" cy="2635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3121" name="TextBox 33">
            <a:extLst>
              <a:ext uri="{FF2B5EF4-FFF2-40B4-BE49-F238E27FC236}">
                <a16:creationId xmlns:a16="http://schemas.microsoft.com/office/drawing/2014/main" id="{5ED86916-083E-4E71-B28A-35E133931962}"/>
              </a:ext>
            </a:extLst>
          </p:cNvPr>
          <p:cNvSpPr txBox="1">
            <a:spLocks noChangeArrowheads="1"/>
          </p:cNvSpPr>
          <p:nvPr/>
        </p:nvSpPr>
        <p:spPr bwMode="auto">
          <a:xfrm>
            <a:off x="7442200" y="3967163"/>
            <a:ext cx="842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Days/weeks</a:t>
            </a:r>
          </a:p>
        </p:txBody>
      </p:sp>
      <p:sp>
        <p:nvSpPr>
          <p:cNvPr id="81" name="Rectangle 80">
            <a:extLst>
              <a:ext uri="{FF2B5EF4-FFF2-40B4-BE49-F238E27FC236}">
                <a16:creationId xmlns:a16="http://schemas.microsoft.com/office/drawing/2014/main" id="{60CCAB7D-1E92-4D89-ADFE-82608A5D2E70}"/>
              </a:ext>
            </a:extLst>
          </p:cNvPr>
          <p:cNvSpPr/>
          <p:nvPr/>
        </p:nvSpPr>
        <p:spPr>
          <a:xfrm>
            <a:off x="8183563" y="4775200"/>
            <a:ext cx="1579562" cy="4953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Risk Statements</a:t>
            </a:r>
          </a:p>
        </p:txBody>
      </p:sp>
      <p:cxnSp>
        <p:nvCxnSpPr>
          <p:cNvPr id="82" name="Straight Arrow Connector 81">
            <a:extLst>
              <a:ext uri="{FF2B5EF4-FFF2-40B4-BE49-F238E27FC236}">
                <a16:creationId xmlns:a16="http://schemas.microsoft.com/office/drawing/2014/main" id="{4BBF9A0B-DA04-49D1-B2FE-36A2C01AA86C}"/>
              </a:ext>
            </a:extLst>
          </p:cNvPr>
          <p:cNvCxnSpPr>
            <a:stCxn id="30" idx="2"/>
            <a:endCxn id="81" idx="0"/>
          </p:cNvCxnSpPr>
          <p:nvPr/>
        </p:nvCxnSpPr>
        <p:spPr>
          <a:xfrm>
            <a:off x="8974138" y="4552950"/>
            <a:ext cx="0" cy="2222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1355EE7E-64F7-4742-9294-0B72F0433ECF}"/>
              </a:ext>
            </a:extLst>
          </p:cNvPr>
          <p:cNvSpPr/>
          <p:nvPr/>
        </p:nvSpPr>
        <p:spPr>
          <a:xfrm>
            <a:off x="8188325" y="5472113"/>
            <a:ext cx="1579563" cy="5397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Project Review/MRB</a:t>
            </a:r>
          </a:p>
        </p:txBody>
      </p:sp>
      <p:cxnSp>
        <p:nvCxnSpPr>
          <p:cNvPr id="92" name="Straight Arrow Connector 91">
            <a:extLst>
              <a:ext uri="{FF2B5EF4-FFF2-40B4-BE49-F238E27FC236}">
                <a16:creationId xmlns:a16="http://schemas.microsoft.com/office/drawing/2014/main" id="{F52A04B9-302D-4264-9861-7570FF99D8DA}"/>
              </a:ext>
            </a:extLst>
          </p:cNvPr>
          <p:cNvCxnSpPr>
            <a:stCxn id="87" idx="1"/>
            <a:endCxn id="17" idx="3"/>
          </p:cNvCxnSpPr>
          <p:nvPr/>
        </p:nvCxnSpPr>
        <p:spPr>
          <a:xfrm flipH="1">
            <a:off x="5892800" y="5741988"/>
            <a:ext cx="2295525" cy="15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Elbow Connector 127">
            <a:extLst>
              <a:ext uri="{FF2B5EF4-FFF2-40B4-BE49-F238E27FC236}">
                <a16:creationId xmlns:a16="http://schemas.microsoft.com/office/drawing/2014/main" id="{D025321A-B819-4BFF-A964-9F2FC89D4ABB}"/>
              </a:ext>
            </a:extLst>
          </p:cNvPr>
          <p:cNvCxnSpPr>
            <a:stCxn id="87" idx="3"/>
            <a:endCxn id="5" idx="3"/>
          </p:cNvCxnSpPr>
          <p:nvPr/>
        </p:nvCxnSpPr>
        <p:spPr>
          <a:xfrm flipH="1" flipV="1">
            <a:off x="5938838" y="1665288"/>
            <a:ext cx="3829050" cy="4076700"/>
          </a:xfrm>
          <a:prstGeom prst="bentConnector3">
            <a:avLst>
              <a:gd name="adj1" fmla="val -17255"/>
            </a:avLst>
          </a:prstGeom>
          <a:ln w="5715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03127" name="Rectangle 131">
            <a:extLst>
              <a:ext uri="{FF2B5EF4-FFF2-40B4-BE49-F238E27FC236}">
                <a16:creationId xmlns:a16="http://schemas.microsoft.com/office/drawing/2014/main" id="{7DF5B75A-FDB2-4088-8D98-C9026D5CB929}"/>
              </a:ext>
            </a:extLst>
          </p:cNvPr>
          <p:cNvSpPr>
            <a:spLocks noChangeArrowheads="1"/>
          </p:cNvSpPr>
          <p:nvPr/>
        </p:nvSpPr>
        <p:spPr bwMode="auto">
          <a:xfrm>
            <a:off x="1647825" y="6081713"/>
            <a:ext cx="902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cs typeface="Times New Roman" panose="02020603050405020304" pitchFamily="18" charset="0"/>
              </a:rPr>
              <a:t>Safety and Mission Assurance determines the risk, Project decides whether to accept the risk.</a:t>
            </a:r>
          </a:p>
        </p:txBody>
      </p:sp>
      <p:sp>
        <p:nvSpPr>
          <p:cNvPr id="303128" name="TextBox 132">
            <a:extLst>
              <a:ext uri="{FF2B5EF4-FFF2-40B4-BE49-F238E27FC236}">
                <a16:creationId xmlns:a16="http://schemas.microsoft.com/office/drawing/2014/main" id="{E8E9E030-B1FB-442C-BF66-73F2E4CA7B16}"/>
              </a:ext>
            </a:extLst>
          </p:cNvPr>
          <p:cNvSpPr txBox="1">
            <a:spLocks noChangeArrowheads="1"/>
          </p:cNvSpPr>
          <p:nvPr/>
        </p:nvSpPr>
        <p:spPr bwMode="auto">
          <a:xfrm>
            <a:off x="6486525" y="5268913"/>
            <a:ext cx="1011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Accept risk</a:t>
            </a:r>
          </a:p>
        </p:txBody>
      </p:sp>
      <p:sp>
        <p:nvSpPr>
          <p:cNvPr id="303129" name="TextBox 137">
            <a:extLst>
              <a:ext uri="{FF2B5EF4-FFF2-40B4-BE49-F238E27FC236}">
                <a16:creationId xmlns:a16="http://schemas.microsoft.com/office/drawing/2014/main" id="{E7F4036F-0797-46B1-958D-A983C42F9664}"/>
              </a:ext>
            </a:extLst>
          </p:cNvPr>
          <p:cNvSpPr txBox="1">
            <a:spLocks noChangeArrowheads="1"/>
          </p:cNvSpPr>
          <p:nvPr/>
        </p:nvSpPr>
        <p:spPr bwMode="auto">
          <a:xfrm>
            <a:off x="9718675" y="5449888"/>
            <a:ext cx="7635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Rebuild</a:t>
            </a:r>
          </a:p>
        </p:txBody>
      </p:sp>
      <p:sp>
        <p:nvSpPr>
          <p:cNvPr id="303130" name="TextBox 41">
            <a:extLst>
              <a:ext uri="{FF2B5EF4-FFF2-40B4-BE49-F238E27FC236}">
                <a16:creationId xmlns:a16="http://schemas.microsoft.com/office/drawing/2014/main" id="{ADB78D3B-BF13-4B59-8735-CD0AD821951E}"/>
              </a:ext>
            </a:extLst>
          </p:cNvPr>
          <p:cNvSpPr txBox="1">
            <a:spLocks noChangeArrowheads="1"/>
          </p:cNvSpPr>
          <p:nvPr/>
        </p:nvSpPr>
        <p:spPr bwMode="auto">
          <a:xfrm>
            <a:off x="1658938" y="330676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1-2 weeks</a:t>
            </a:r>
          </a:p>
        </p:txBody>
      </p:sp>
      <p:sp>
        <p:nvSpPr>
          <p:cNvPr id="44" name="Rectangle 43">
            <a:extLst>
              <a:ext uri="{FF2B5EF4-FFF2-40B4-BE49-F238E27FC236}">
                <a16:creationId xmlns:a16="http://schemas.microsoft.com/office/drawing/2014/main" id="{92DCFFF2-7346-44A6-BE41-A64E10B6BA10}"/>
              </a:ext>
            </a:extLst>
          </p:cNvPr>
          <p:cNvSpPr/>
          <p:nvPr/>
        </p:nvSpPr>
        <p:spPr>
          <a:xfrm>
            <a:off x="5313363" y="4751388"/>
            <a:ext cx="15240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cs typeface="Times New Roman" panose="02020603050405020304" pitchFamily="18" charset="0"/>
              </a:rPr>
              <a:t>Cover Letter and Report</a:t>
            </a:r>
          </a:p>
        </p:txBody>
      </p:sp>
      <p:cxnSp>
        <p:nvCxnSpPr>
          <p:cNvPr id="47" name="Straight Arrow Connector 46">
            <a:extLst>
              <a:ext uri="{FF2B5EF4-FFF2-40B4-BE49-F238E27FC236}">
                <a16:creationId xmlns:a16="http://schemas.microsoft.com/office/drawing/2014/main" id="{294A3C31-BF22-42DD-946C-067501993A6F}"/>
              </a:ext>
            </a:extLst>
          </p:cNvPr>
          <p:cNvCxnSpPr/>
          <p:nvPr/>
        </p:nvCxnSpPr>
        <p:spPr>
          <a:xfrm>
            <a:off x="6070600" y="4629150"/>
            <a:ext cx="4763" cy="1587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Elbow Connector 23">
            <a:extLst>
              <a:ext uri="{FF2B5EF4-FFF2-40B4-BE49-F238E27FC236}">
                <a16:creationId xmlns:a16="http://schemas.microsoft.com/office/drawing/2014/main" id="{7668EE07-D0D2-4229-9F04-473D3590D4A3}"/>
              </a:ext>
            </a:extLst>
          </p:cNvPr>
          <p:cNvCxnSpPr>
            <a:stCxn id="44" idx="2"/>
            <a:endCxn id="17" idx="0"/>
          </p:cNvCxnSpPr>
          <p:nvPr/>
        </p:nvCxnSpPr>
        <p:spPr>
          <a:xfrm rot="5400000">
            <a:off x="5314157" y="4715669"/>
            <a:ext cx="192087" cy="1330325"/>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D41A2B99-A8DB-4527-8DAD-CE6B7AEA7E51}"/>
              </a:ext>
            </a:extLst>
          </p:cNvPr>
          <p:cNvCxnSpPr>
            <a:stCxn id="81" idx="2"/>
            <a:endCxn id="87" idx="0"/>
          </p:cNvCxnSpPr>
          <p:nvPr/>
        </p:nvCxnSpPr>
        <p:spPr>
          <a:xfrm>
            <a:off x="8974138" y="5270500"/>
            <a:ext cx="4762" cy="2016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a16="http://schemas.microsoft.com/office/drawing/2014/main" id="{02A45343-E9B3-4E3C-A1D3-DD209047520C}"/>
              </a:ext>
            </a:extLst>
          </p:cNvPr>
          <p:cNvSpPr/>
          <p:nvPr/>
        </p:nvSpPr>
        <p:spPr>
          <a:xfrm>
            <a:off x="6583363" y="5595938"/>
            <a:ext cx="936625" cy="2921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Waiver</a:t>
            </a:r>
          </a:p>
        </p:txBody>
      </p:sp>
      <p:sp>
        <p:nvSpPr>
          <p:cNvPr id="303136" name="TextBox 36">
            <a:extLst>
              <a:ext uri="{FF2B5EF4-FFF2-40B4-BE49-F238E27FC236}">
                <a16:creationId xmlns:a16="http://schemas.microsoft.com/office/drawing/2014/main" id="{A7AEA392-C5C6-4936-9C6F-FF061F3C1C9F}"/>
              </a:ext>
            </a:extLst>
          </p:cNvPr>
          <p:cNvSpPr txBox="1">
            <a:spLocks noChangeArrowheads="1"/>
          </p:cNvSpPr>
          <p:nvPr/>
        </p:nvSpPr>
        <p:spPr bwMode="auto">
          <a:xfrm rot="-5400000">
            <a:off x="9889332" y="3659981"/>
            <a:ext cx="76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Rebuild</a:t>
            </a:r>
          </a:p>
        </p:txBody>
      </p:sp>
      <p:sp>
        <p:nvSpPr>
          <p:cNvPr id="303137" name="TextBox 37">
            <a:extLst>
              <a:ext uri="{FF2B5EF4-FFF2-40B4-BE49-F238E27FC236}">
                <a16:creationId xmlns:a16="http://schemas.microsoft.com/office/drawing/2014/main" id="{9C319C29-1062-4A48-8409-0CD506084CAD}"/>
              </a:ext>
            </a:extLst>
          </p:cNvPr>
          <p:cNvSpPr txBox="1">
            <a:spLocks noChangeArrowheads="1"/>
          </p:cNvSpPr>
          <p:nvPr/>
        </p:nvSpPr>
        <p:spPr bwMode="auto">
          <a:xfrm>
            <a:off x="7739063" y="1651000"/>
            <a:ext cx="763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Rebuild</a:t>
            </a:r>
          </a:p>
        </p:txBody>
      </p:sp>
      <p:sp>
        <p:nvSpPr>
          <p:cNvPr id="48" name="Rectangle 47">
            <a:extLst>
              <a:ext uri="{FF2B5EF4-FFF2-40B4-BE49-F238E27FC236}">
                <a16:creationId xmlns:a16="http://schemas.microsoft.com/office/drawing/2014/main" id="{F39211AD-5427-4459-8F32-47FC438A690F}"/>
              </a:ext>
            </a:extLst>
          </p:cNvPr>
          <p:cNvSpPr/>
          <p:nvPr/>
        </p:nvSpPr>
        <p:spPr>
          <a:xfrm>
            <a:off x="6103938" y="3189288"/>
            <a:ext cx="15240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dirty="0">
                <a:cs typeface="Times New Roman" panose="02020603050405020304" pitchFamily="18" charset="0"/>
              </a:rPr>
              <a:t>Coupon Assessment (3</a:t>
            </a:r>
            <a:r>
              <a:rPr lang="en-US" sz="1200" b="1" baseline="30000" dirty="0">
                <a:cs typeface="Times New Roman" panose="02020603050405020304" pitchFamily="18" charset="0"/>
              </a:rPr>
              <a:t>rd</a:t>
            </a:r>
            <a:r>
              <a:rPr lang="en-US" sz="1200" b="1" dirty="0">
                <a:cs typeface="Times New Roman" panose="02020603050405020304" pitchFamily="18" charset="0"/>
              </a:rPr>
              <a:t> Party Lab)</a:t>
            </a:r>
          </a:p>
        </p:txBody>
      </p:sp>
      <p:cxnSp>
        <p:nvCxnSpPr>
          <p:cNvPr id="31" name="Elbow Connector 30">
            <a:extLst>
              <a:ext uri="{FF2B5EF4-FFF2-40B4-BE49-F238E27FC236}">
                <a16:creationId xmlns:a16="http://schemas.microsoft.com/office/drawing/2014/main" id="{001F7C56-8A53-488F-91A4-1BB3E2776F0E}"/>
              </a:ext>
            </a:extLst>
          </p:cNvPr>
          <p:cNvCxnSpPr>
            <a:stCxn id="10" idx="2"/>
            <a:endCxn id="13" idx="0"/>
          </p:cNvCxnSpPr>
          <p:nvPr/>
        </p:nvCxnSpPr>
        <p:spPr>
          <a:xfrm rot="5400000">
            <a:off x="5503069" y="2566194"/>
            <a:ext cx="355600" cy="868362"/>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Elbow Connector 38">
            <a:extLst>
              <a:ext uri="{FF2B5EF4-FFF2-40B4-BE49-F238E27FC236}">
                <a16:creationId xmlns:a16="http://schemas.microsoft.com/office/drawing/2014/main" id="{9374E86F-4108-4FFC-99A9-67D02640EEA3}"/>
              </a:ext>
            </a:extLst>
          </p:cNvPr>
          <p:cNvCxnSpPr>
            <a:stCxn id="10" idx="2"/>
            <a:endCxn id="48" idx="0"/>
          </p:cNvCxnSpPr>
          <p:nvPr/>
        </p:nvCxnSpPr>
        <p:spPr>
          <a:xfrm rot="16200000" flipH="1">
            <a:off x="6307931" y="2631282"/>
            <a:ext cx="366713" cy="749300"/>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Elbow Connector 44">
            <a:extLst>
              <a:ext uri="{FF2B5EF4-FFF2-40B4-BE49-F238E27FC236}">
                <a16:creationId xmlns:a16="http://schemas.microsoft.com/office/drawing/2014/main" id="{05244140-A84E-480C-84E1-461ADAAC0C75}"/>
              </a:ext>
            </a:extLst>
          </p:cNvPr>
          <p:cNvCxnSpPr>
            <a:stCxn id="13" idx="2"/>
            <a:endCxn id="15" idx="0"/>
          </p:cNvCxnSpPr>
          <p:nvPr/>
        </p:nvCxnSpPr>
        <p:spPr>
          <a:xfrm rot="16200000" flipH="1">
            <a:off x="5476876" y="3481387"/>
            <a:ext cx="368300" cy="828675"/>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0B8C7448-3FF4-4096-83F9-D1D14AA90097}"/>
              </a:ext>
            </a:extLst>
          </p:cNvPr>
          <p:cNvCxnSpPr>
            <a:stCxn id="48" idx="2"/>
            <a:endCxn id="15" idx="0"/>
          </p:cNvCxnSpPr>
          <p:nvPr/>
        </p:nvCxnSpPr>
        <p:spPr>
          <a:xfrm rot="5400000">
            <a:off x="6292057" y="3505994"/>
            <a:ext cx="357187" cy="790575"/>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798371A7-BCEC-4D71-8CE2-3AF09763C243}"/>
              </a:ext>
            </a:extLst>
          </p:cNvPr>
          <p:cNvSpPr/>
          <p:nvPr/>
        </p:nvSpPr>
        <p:spPr>
          <a:xfrm>
            <a:off x="4387850" y="3135313"/>
            <a:ext cx="3355975" cy="663575"/>
          </a:xfrm>
          <a:prstGeom prst="rect">
            <a:avLst/>
          </a:prstGeom>
          <a:noFill/>
          <a:ln>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extBox 7">
            <a:extLst>
              <a:ext uri="{FF2B5EF4-FFF2-40B4-BE49-F238E27FC236}">
                <a16:creationId xmlns:a16="http://schemas.microsoft.com/office/drawing/2014/main" id="{8F597285-2EF9-489B-BCFE-C474F3E7E890}"/>
              </a:ext>
            </a:extLst>
          </p:cNvPr>
          <p:cNvSpPr txBox="1">
            <a:spLocks noChangeArrowheads="1"/>
          </p:cNvSpPr>
          <p:nvPr/>
        </p:nvSpPr>
        <p:spPr bwMode="auto">
          <a:xfrm>
            <a:off x="1639888" y="2609850"/>
            <a:ext cx="973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3-7 days</a:t>
            </a:r>
          </a:p>
        </p:txBody>
      </p:sp>
      <p:sp>
        <p:nvSpPr>
          <p:cNvPr id="305154" name="TextBox 8">
            <a:extLst>
              <a:ext uri="{FF2B5EF4-FFF2-40B4-BE49-F238E27FC236}">
                <a16:creationId xmlns:a16="http://schemas.microsoft.com/office/drawing/2014/main" id="{6A52F43D-0595-449E-BC42-978546E481DE}"/>
              </a:ext>
            </a:extLst>
          </p:cNvPr>
          <p:cNvSpPr txBox="1">
            <a:spLocks noChangeArrowheads="1"/>
          </p:cNvSpPr>
          <p:nvPr/>
        </p:nvSpPr>
        <p:spPr bwMode="auto">
          <a:xfrm>
            <a:off x="1649413" y="4232275"/>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Days/weeks</a:t>
            </a:r>
          </a:p>
        </p:txBody>
      </p:sp>
      <p:sp>
        <p:nvSpPr>
          <p:cNvPr id="17" name="Rectangle 16">
            <a:extLst>
              <a:ext uri="{FF2B5EF4-FFF2-40B4-BE49-F238E27FC236}">
                <a16:creationId xmlns:a16="http://schemas.microsoft.com/office/drawing/2014/main" id="{A8EE46DA-B5D4-4A96-ACCB-DEE14952EB91}"/>
              </a:ext>
            </a:extLst>
          </p:cNvPr>
          <p:cNvSpPr/>
          <p:nvPr/>
        </p:nvSpPr>
        <p:spPr>
          <a:xfrm>
            <a:off x="3819525" y="5010150"/>
            <a:ext cx="1552575" cy="685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cs typeface="Times New Roman" panose="02020603050405020304" pitchFamily="18" charset="0"/>
              </a:rPr>
              <a:t>Project CSO Review/MRB</a:t>
            </a:r>
          </a:p>
        </p:txBody>
      </p:sp>
      <p:sp>
        <p:nvSpPr>
          <p:cNvPr id="20" name="Rectangle 19">
            <a:extLst>
              <a:ext uri="{FF2B5EF4-FFF2-40B4-BE49-F238E27FC236}">
                <a16:creationId xmlns:a16="http://schemas.microsoft.com/office/drawing/2014/main" id="{C0E15C0E-98AD-48A2-92AF-E2CF4B36FEDE}"/>
              </a:ext>
            </a:extLst>
          </p:cNvPr>
          <p:cNvSpPr/>
          <p:nvPr/>
        </p:nvSpPr>
        <p:spPr>
          <a:xfrm>
            <a:off x="3400425" y="1670050"/>
            <a:ext cx="1985963"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cs typeface="Times New Roman" panose="02020603050405020304" pitchFamily="18" charset="0"/>
              </a:rPr>
              <a:t>Non-Conforming Coupon</a:t>
            </a:r>
          </a:p>
        </p:txBody>
      </p:sp>
      <p:sp>
        <p:nvSpPr>
          <p:cNvPr id="305157" name="Title 1">
            <a:extLst>
              <a:ext uri="{FF2B5EF4-FFF2-40B4-BE49-F238E27FC236}">
                <a16:creationId xmlns:a16="http://schemas.microsoft.com/office/drawing/2014/main" id="{3EE6EED9-D664-441A-8456-DB630F473660}"/>
              </a:ext>
            </a:extLst>
          </p:cNvPr>
          <p:cNvSpPr>
            <a:spLocks noGrp="1" noChangeArrowheads="1"/>
          </p:cNvSpPr>
          <p:nvPr>
            <p:ph type="title"/>
          </p:nvPr>
        </p:nvSpPr>
        <p:spPr>
          <a:xfrm>
            <a:off x="1524000" y="171450"/>
            <a:ext cx="9144000" cy="906463"/>
          </a:xfrm>
        </p:spPr>
        <p:txBody>
          <a:bodyPr/>
          <a:lstStyle/>
          <a:p>
            <a:r>
              <a:rPr lang="en-US" altLang="en-US"/>
              <a:t>Risk Assessment Approach</a:t>
            </a:r>
            <a:endParaRPr lang="en-US" altLang="en-US">
              <a:solidFill>
                <a:srgbClr val="00B050"/>
              </a:solidFill>
            </a:endParaRPr>
          </a:p>
        </p:txBody>
      </p:sp>
      <p:sp>
        <p:nvSpPr>
          <p:cNvPr id="55" name="Rectangle 54">
            <a:extLst>
              <a:ext uri="{FF2B5EF4-FFF2-40B4-BE49-F238E27FC236}">
                <a16:creationId xmlns:a16="http://schemas.microsoft.com/office/drawing/2014/main" id="{AD7F7BD1-46CC-482B-AD4E-378D1D17CFF6}"/>
              </a:ext>
            </a:extLst>
          </p:cNvPr>
          <p:cNvSpPr/>
          <p:nvPr/>
        </p:nvSpPr>
        <p:spPr>
          <a:xfrm>
            <a:off x="8232775" y="2246313"/>
            <a:ext cx="2268538" cy="25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Drawing</a:t>
            </a:r>
          </a:p>
        </p:txBody>
      </p:sp>
      <p:sp>
        <p:nvSpPr>
          <p:cNvPr id="56" name="Rectangle 55">
            <a:extLst>
              <a:ext uri="{FF2B5EF4-FFF2-40B4-BE49-F238E27FC236}">
                <a16:creationId xmlns:a16="http://schemas.microsoft.com/office/drawing/2014/main" id="{CF484930-9F05-4240-8391-67D650C7E222}"/>
              </a:ext>
            </a:extLst>
          </p:cNvPr>
          <p:cNvSpPr/>
          <p:nvPr/>
        </p:nvSpPr>
        <p:spPr>
          <a:xfrm>
            <a:off x="8232775" y="2543175"/>
            <a:ext cx="2268538" cy="3016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Expected Stresses</a:t>
            </a:r>
          </a:p>
        </p:txBody>
      </p:sp>
      <p:sp>
        <p:nvSpPr>
          <p:cNvPr id="57" name="Rectangle 56">
            <a:extLst>
              <a:ext uri="{FF2B5EF4-FFF2-40B4-BE49-F238E27FC236}">
                <a16:creationId xmlns:a16="http://schemas.microsoft.com/office/drawing/2014/main" id="{6B01D6EE-C434-4E84-8DC7-867E558B1675}"/>
              </a:ext>
            </a:extLst>
          </p:cNvPr>
          <p:cNvSpPr/>
          <p:nvPr/>
        </p:nvSpPr>
        <p:spPr>
          <a:xfrm>
            <a:off x="8232775" y="2913063"/>
            <a:ext cx="2268538" cy="25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Materials*</a:t>
            </a:r>
          </a:p>
        </p:txBody>
      </p:sp>
      <p:sp>
        <p:nvSpPr>
          <p:cNvPr id="58" name="Rectangle 57">
            <a:extLst>
              <a:ext uri="{FF2B5EF4-FFF2-40B4-BE49-F238E27FC236}">
                <a16:creationId xmlns:a16="http://schemas.microsoft.com/office/drawing/2014/main" id="{A17F8346-12C8-421E-AE35-9F141A1AE388}"/>
              </a:ext>
            </a:extLst>
          </p:cNvPr>
          <p:cNvSpPr/>
          <p:nvPr/>
        </p:nvSpPr>
        <p:spPr>
          <a:xfrm>
            <a:off x="8232775" y="3209925"/>
            <a:ext cx="2268538" cy="25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Processes*</a:t>
            </a:r>
          </a:p>
        </p:txBody>
      </p:sp>
      <p:cxnSp>
        <p:nvCxnSpPr>
          <p:cNvPr id="60" name="Elbow Connector 59">
            <a:extLst>
              <a:ext uri="{FF2B5EF4-FFF2-40B4-BE49-F238E27FC236}">
                <a16:creationId xmlns:a16="http://schemas.microsoft.com/office/drawing/2014/main" id="{0C26FFB0-13D1-4BA6-8A56-DF9F470C8D5E}"/>
              </a:ext>
            </a:extLst>
          </p:cNvPr>
          <p:cNvCxnSpPr>
            <a:stCxn id="55" idx="1"/>
            <a:endCxn id="81" idx="3"/>
          </p:cNvCxnSpPr>
          <p:nvPr/>
        </p:nvCxnSpPr>
        <p:spPr>
          <a:xfrm rot="10800000" flipV="1">
            <a:off x="7339013" y="2373313"/>
            <a:ext cx="893762" cy="1787525"/>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Elbow Connector 61">
            <a:extLst>
              <a:ext uri="{FF2B5EF4-FFF2-40B4-BE49-F238E27FC236}">
                <a16:creationId xmlns:a16="http://schemas.microsoft.com/office/drawing/2014/main" id="{4DA72E05-91B7-4CD8-9A6E-E2FDE7AF09F4}"/>
              </a:ext>
            </a:extLst>
          </p:cNvPr>
          <p:cNvCxnSpPr>
            <a:stCxn id="56" idx="1"/>
            <a:endCxn id="81" idx="3"/>
          </p:cNvCxnSpPr>
          <p:nvPr/>
        </p:nvCxnSpPr>
        <p:spPr>
          <a:xfrm rot="10800000" flipV="1">
            <a:off x="7339013" y="2693988"/>
            <a:ext cx="893762" cy="1466850"/>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E731585F-DDA4-44C3-AE75-EC9FE6EFB431}"/>
              </a:ext>
            </a:extLst>
          </p:cNvPr>
          <p:cNvCxnSpPr>
            <a:stCxn id="57" idx="1"/>
            <a:endCxn id="81" idx="3"/>
          </p:cNvCxnSpPr>
          <p:nvPr/>
        </p:nvCxnSpPr>
        <p:spPr>
          <a:xfrm rot="10800000" flipV="1">
            <a:off x="7339013" y="3040063"/>
            <a:ext cx="893762" cy="1120775"/>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Elbow Connector 65">
            <a:extLst>
              <a:ext uri="{FF2B5EF4-FFF2-40B4-BE49-F238E27FC236}">
                <a16:creationId xmlns:a16="http://schemas.microsoft.com/office/drawing/2014/main" id="{D70E559B-350C-4B1A-8C95-A0E94803C400}"/>
              </a:ext>
            </a:extLst>
          </p:cNvPr>
          <p:cNvCxnSpPr>
            <a:stCxn id="58" idx="1"/>
            <a:endCxn id="81" idx="3"/>
          </p:cNvCxnSpPr>
          <p:nvPr/>
        </p:nvCxnSpPr>
        <p:spPr>
          <a:xfrm rot="10800000" flipV="1">
            <a:off x="7339013" y="3336925"/>
            <a:ext cx="893762" cy="823913"/>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1" name="Rectangle 80">
            <a:extLst>
              <a:ext uri="{FF2B5EF4-FFF2-40B4-BE49-F238E27FC236}">
                <a16:creationId xmlns:a16="http://schemas.microsoft.com/office/drawing/2014/main" id="{F094EA7D-C441-4A82-81CC-61BFE58F9396}"/>
              </a:ext>
            </a:extLst>
          </p:cNvPr>
          <p:cNvSpPr/>
          <p:nvPr/>
        </p:nvSpPr>
        <p:spPr>
          <a:xfrm>
            <a:off x="5765800" y="3657600"/>
            <a:ext cx="1573213" cy="10064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Research Risk/ Consequence*</a:t>
            </a:r>
          </a:p>
        </p:txBody>
      </p:sp>
      <p:cxnSp>
        <p:nvCxnSpPr>
          <p:cNvPr id="82" name="Straight Arrow Connector 81">
            <a:extLst>
              <a:ext uri="{FF2B5EF4-FFF2-40B4-BE49-F238E27FC236}">
                <a16:creationId xmlns:a16="http://schemas.microsoft.com/office/drawing/2014/main" id="{E54B7643-1D7A-460E-BFA7-AFEE04CF6D7A}"/>
              </a:ext>
            </a:extLst>
          </p:cNvPr>
          <p:cNvCxnSpPr>
            <a:stCxn id="31" idx="2"/>
            <a:endCxn id="81" idx="0"/>
          </p:cNvCxnSpPr>
          <p:nvPr/>
        </p:nvCxnSpPr>
        <p:spPr>
          <a:xfrm>
            <a:off x="6548438" y="3452813"/>
            <a:ext cx="4762" cy="2047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5168" name="TextBox 132">
            <a:extLst>
              <a:ext uri="{FF2B5EF4-FFF2-40B4-BE49-F238E27FC236}">
                <a16:creationId xmlns:a16="http://schemas.microsoft.com/office/drawing/2014/main" id="{C28C7AFC-8A93-4F23-AD6F-074421C49180}"/>
              </a:ext>
            </a:extLst>
          </p:cNvPr>
          <p:cNvSpPr txBox="1">
            <a:spLocks noChangeArrowheads="1"/>
          </p:cNvSpPr>
          <p:nvPr/>
        </p:nvSpPr>
        <p:spPr bwMode="auto">
          <a:xfrm>
            <a:off x="2451100" y="5783263"/>
            <a:ext cx="1011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Accept risk</a:t>
            </a:r>
          </a:p>
        </p:txBody>
      </p:sp>
      <p:sp>
        <p:nvSpPr>
          <p:cNvPr id="305169" name="TextBox 137">
            <a:extLst>
              <a:ext uri="{FF2B5EF4-FFF2-40B4-BE49-F238E27FC236}">
                <a16:creationId xmlns:a16="http://schemas.microsoft.com/office/drawing/2014/main" id="{D17B7611-6656-474A-98D7-0345B5B924CC}"/>
              </a:ext>
            </a:extLst>
          </p:cNvPr>
          <p:cNvSpPr txBox="1">
            <a:spLocks noChangeArrowheads="1"/>
          </p:cNvSpPr>
          <p:nvPr/>
        </p:nvSpPr>
        <p:spPr bwMode="auto">
          <a:xfrm>
            <a:off x="5746750" y="5773738"/>
            <a:ext cx="76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Rebuild</a:t>
            </a:r>
          </a:p>
        </p:txBody>
      </p:sp>
      <p:sp>
        <p:nvSpPr>
          <p:cNvPr id="149" name="Rectangle 148">
            <a:extLst>
              <a:ext uri="{FF2B5EF4-FFF2-40B4-BE49-F238E27FC236}">
                <a16:creationId xmlns:a16="http://schemas.microsoft.com/office/drawing/2014/main" id="{0A87E825-E917-4059-A165-1D847CCB7810}"/>
              </a:ext>
            </a:extLst>
          </p:cNvPr>
          <p:cNvSpPr/>
          <p:nvPr/>
        </p:nvSpPr>
        <p:spPr>
          <a:xfrm>
            <a:off x="8232775" y="3529013"/>
            <a:ext cx="2268538" cy="25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Specification</a:t>
            </a:r>
          </a:p>
        </p:txBody>
      </p:sp>
      <p:cxnSp>
        <p:nvCxnSpPr>
          <p:cNvPr id="151" name="Elbow Connector 150">
            <a:extLst>
              <a:ext uri="{FF2B5EF4-FFF2-40B4-BE49-F238E27FC236}">
                <a16:creationId xmlns:a16="http://schemas.microsoft.com/office/drawing/2014/main" id="{A2FE3985-1549-4EDE-BFA7-F63FE6140897}"/>
              </a:ext>
            </a:extLst>
          </p:cNvPr>
          <p:cNvCxnSpPr>
            <a:stCxn id="149" idx="1"/>
            <a:endCxn id="81" idx="3"/>
          </p:cNvCxnSpPr>
          <p:nvPr/>
        </p:nvCxnSpPr>
        <p:spPr>
          <a:xfrm rot="10800000" flipV="1">
            <a:off x="7339013" y="3656013"/>
            <a:ext cx="893762" cy="504825"/>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603BDD92-389B-44F7-B056-B1D24CE61174}"/>
              </a:ext>
            </a:extLst>
          </p:cNvPr>
          <p:cNvSpPr/>
          <p:nvPr/>
        </p:nvSpPr>
        <p:spPr>
          <a:xfrm>
            <a:off x="1622425" y="1679575"/>
            <a:ext cx="1524000" cy="533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dirty="0">
                <a:cs typeface="Times New Roman" panose="02020603050405020304" pitchFamily="18" charset="0"/>
              </a:rPr>
              <a:t>Coupon Assessment (GSFC Lab or 3</a:t>
            </a:r>
            <a:r>
              <a:rPr lang="en-US" sz="1200" b="1" baseline="30000" dirty="0">
                <a:cs typeface="Times New Roman" panose="02020603050405020304" pitchFamily="18" charset="0"/>
              </a:rPr>
              <a:t>rd</a:t>
            </a:r>
            <a:r>
              <a:rPr lang="en-US" sz="1200" b="1" dirty="0">
                <a:cs typeface="Times New Roman" panose="02020603050405020304" pitchFamily="18" charset="0"/>
              </a:rPr>
              <a:t> Party Lab)</a:t>
            </a:r>
          </a:p>
        </p:txBody>
      </p:sp>
      <p:cxnSp>
        <p:nvCxnSpPr>
          <p:cNvPr id="44" name="Straight Arrow Connector 43">
            <a:extLst>
              <a:ext uri="{FF2B5EF4-FFF2-40B4-BE49-F238E27FC236}">
                <a16:creationId xmlns:a16="http://schemas.microsoft.com/office/drawing/2014/main" id="{01BC03DD-B55E-401A-9AB8-CA14D14011D0}"/>
              </a:ext>
            </a:extLst>
          </p:cNvPr>
          <p:cNvCxnSpPr>
            <a:endCxn id="20" idx="1"/>
          </p:cNvCxnSpPr>
          <p:nvPr/>
        </p:nvCxnSpPr>
        <p:spPr>
          <a:xfrm>
            <a:off x="3163888" y="1908175"/>
            <a:ext cx="236537" cy="28575"/>
          </a:xfrm>
          <a:prstGeom prst="straightConnector1">
            <a:avLst/>
          </a:prstGeom>
          <a:ln w="57150">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6595D096-0100-4E87-AE5B-819FC515D6DB}"/>
              </a:ext>
            </a:extLst>
          </p:cNvPr>
          <p:cNvSpPr/>
          <p:nvPr/>
        </p:nvSpPr>
        <p:spPr>
          <a:xfrm>
            <a:off x="3603625" y="2646363"/>
            <a:ext cx="1579563" cy="1109662"/>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Coupon Report and Cover Letter  to Project</a:t>
            </a:r>
          </a:p>
        </p:txBody>
      </p:sp>
      <p:cxnSp>
        <p:nvCxnSpPr>
          <p:cNvPr id="36" name="Elbow Connector 35">
            <a:extLst>
              <a:ext uri="{FF2B5EF4-FFF2-40B4-BE49-F238E27FC236}">
                <a16:creationId xmlns:a16="http://schemas.microsoft.com/office/drawing/2014/main" id="{60BA9C75-5552-471F-BC68-EE825A963386}"/>
              </a:ext>
            </a:extLst>
          </p:cNvPr>
          <p:cNvCxnSpPr>
            <a:stCxn id="20" idx="2"/>
            <a:endCxn id="31" idx="0"/>
          </p:cNvCxnSpPr>
          <p:nvPr/>
        </p:nvCxnSpPr>
        <p:spPr>
          <a:xfrm rot="16200000" flipH="1">
            <a:off x="5222081" y="1375569"/>
            <a:ext cx="498475" cy="2154238"/>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4F06D314-ECCF-481A-9549-9C72ED72058D}"/>
              </a:ext>
            </a:extLst>
          </p:cNvPr>
          <p:cNvCxnSpPr>
            <a:endCxn id="59" idx="0"/>
          </p:cNvCxnSpPr>
          <p:nvPr/>
        </p:nvCxnSpPr>
        <p:spPr>
          <a:xfrm flipH="1">
            <a:off x="4394200" y="2203450"/>
            <a:ext cx="0" cy="4429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C105341-18F0-4DDF-8CFF-05305C20A3FA}"/>
              </a:ext>
            </a:extLst>
          </p:cNvPr>
          <p:cNvCxnSpPr>
            <a:stCxn id="305153" idx="3"/>
          </p:cNvCxnSpPr>
          <p:nvPr/>
        </p:nvCxnSpPr>
        <p:spPr>
          <a:xfrm>
            <a:off x="2613025" y="2794000"/>
            <a:ext cx="668338" cy="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6" name="Rectangle 75">
            <a:extLst>
              <a:ext uri="{FF2B5EF4-FFF2-40B4-BE49-F238E27FC236}">
                <a16:creationId xmlns:a16="http://schemas.microsoft.com/office/drawing/2014/main" id="{A30D81B0-2671-402C-ABCC-C9C3F3AC7A3B}"/>
              </a:ext>
            </a:extLst>
          </p:cNvPr>
          <p:cNvSpPr/>
          <p:nvPr/>
        </p:nvSpPr>
        <p:spPr>
          <a:xfrm>
            <a:off x="8232775" y="1908175"/>
            <a:ext cx="2268538" cy="25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Redundancy</a:t>
            </a:r>
          </a:p>
        </p:txBody>
      </p:sp>
      <p:cxnSp>
        <p:nvCxnSpPr>
          <p:cNvPr id="77" name="Elbow Connector 76">
            <a:extLst>
              <a:ext uri="{FF2B5EF4-FFF2-40B4-BE49-F238E27FC236}">
                <a16:creationId xmlns:a16="http://schemas.microsoft.com/office/drawing/2014/main" id="{5B703282-DE37-41F0-8585-A3031EB0D5EC}"/>
              </a:ext>
            </a:extLst>
          </p:cNvPr>
          <p:cNvCxnSpPr>
            <a:stCxn id="76" idx="1"/>
            <a:endCxn id="81" idx="3"/>
          </p:cNvCxnSpPr>
          <p:nvPr/>
        </p:nvCxnSpPr>
        <p:spPr>
          <a:xfrm rot="10800000" flipV="1">
            <a:off x="7339013" y="2035175"/>
            <a:ext cx="893762" cy="2125663"/>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4" name="Rectangle 93">
            <a:extLst>
              <a:ext uri="{FF2B5EF4-FFF2-40B4-BE49-F238E27FC236}">
                <a16:creationId xmlns:a16="http://schemas.microsoft.com/office/drawing/2014/main" id="{071DDC07-D745-476E-ACA8-E33165722073}"/>
              </a:ext>
            </a:extLst>
          </p:cNvPr>
          <p:cNvSpPr/>
          <p:nvPr/>
        </p:nvSpPr>
        <p:spPr>
          <a:xfrm>
            <a:off x="8232775" y="3895725"/>
            <a:ext cx="2268538" cy="25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Design</a:t>
            </a:r>
          </a:p>
        </p:txBody>
      </p:sp>
      <p:cxnSp>
        <p:nvCxnSpPr>
          <p:cNvPr id="86" name="Elbow Connector 85">
            <a:extLst>
              <a:ext uri="{FF2B5EF4-FFF2-40B4-BE49-F238E27FC236}">
                <a16:creationId xmlns:a16="http://schemas.microsoft.com/office/drawing/2014/main" id="{959FAA86-0BEE-4B04-B478-29DB474EA169}"/>
              </a:ext>
            </a:extLst>
          </p:cNvPr>
          <p:cNvCxnSpPr>
            <a:stCxn id="94" idx="1"/>
            <a:endCxn id="81" idx="3"/>
          </p:cNvCxnSpPr>
          <p:nvPr/>
        </p:nvCxnSpPr>
        <p:spPr>
          <a:xfrm rot="10800000" flipV="1">
            <a:off x="7339013" y="4022725"/>
            <a:ext cx="893762" cy="138113"/>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D2B4A68B-C910-4158-B313-F61E269E41C6}"/>
              </a:ext>
            </a:extLst>
          </p:cNvPr>
          <p:cNvCxnSpPr/>
          <p:nvPr/>
        </p:nvCxnSpPr>
        <p:spPr>
          <a:xfrm flipH="1">
            <a:off x="2368550" y="1427163"/>
            <a:ext cx="6350" cy="249237"/>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11" name="Rectangle 110">
            <a:extLst>
              <a:ext uri="{FF2B5EF4-FFF2-40B4-BE49-F238E27FC236}">
                <a16:creationId xmlns:a16="http://schemas.microsoft.com/office/drawing/2014/main" id="{7F5CD508-5C1D-48BB-8034-ECA1E8ABEE09}"/>
              </a:ext>
            </a:extLst>
          </p:cNvPr>
          <p:cNvSpPr/>
          <p:nvPr/>
        </p:nvSpPr>
        <p:spPr>
          <a:xfrm>
            <a:off x="5605463" y="4995863"/>
            <a:ext cx="1892300" cy="7191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Risk Statement</a:t>
            </a:r>
          </a:p>
        </p:txBody>
      </p:sp>
      <p:cxnSp>
        <p:nvCxnSpPr>
          <p:cNvPr id="140" name="Straight Arrow Connector 139">
            <a:extLst>
              <a:ext uri="{FF2B5EF4-FFF2-40B4-BE49-F238E27FC236}">
                <a16:creationId xmlns:a16="http://schemas.microsoft.com/office/drawing/2014/main" id="{69ADE5ED-C409-4C2C-A93F-780148E93B2B}"/>
              </a:ext>
            </a:extLst>
          </p:cNvPr>
          <p:cNvCxnSpPr>
            <a:stCxn id="111" idx="1"/>
            <a:endCxn id="17" idx="3"/>
          </p:cNvCxnSpPr>
          <p:nvPr/>
        </p:nvCxnSpPr>
        <p:spPr>
          <a:xfrm flipH="1" flipV="1">
            <a:off x="5372100" y="5353050"/>
            <a:ext cx="233363" cy="317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a16="http://schemas.microsoft.com/office/drawing/2014/main" id="{1EAC9997-FA6B-4D84-A59C-31E81792F66A}"/>
              </a:ext>
            </a:extLst>
          </p:cNvPr>
          <p:cNvSpPr/>
          <p:nvPr/>
        </p:nvSpPr>
        <p:spPr>
          <a:xfrm>
            <a:off x="8232775" y="4260850"/>
            <a:ext cx="2268538" cy="6191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PCB Fabricator Input (thru Project)</a:t>
            </a:r>
          </a:p>
        </p:txBody>
      </p:sp>
      <p:cxnSp>
        <p:nvCxnSpPr>
          <p:cNvPr id="143" name="Elbow Connector 142">
            <a:extLst>
              <a:ext uri="{FF2B5EF4-FFF2-40B4-BE49-F238E27FC236}">
                <a16:creationId xmlns:a16="http://schemas.microsoft.com/office/drawing/2014/main" id="{9ABB648C-FEE4-41DA-A5A3-43D03308FDE9}"/>
              </a:ext>
            </a:extLst>
          </p:cNvPr>
          <p:cNvCxnSpPr>
            <a:stCxn id="116" idx="1"/>
            <a:endCxn id="81" idx="3"/>
          </p:cNvCxnSpPr>
          <p:nvPr/>
        </p:nvCxnSpPr>
        <p:spPr>
          <a:xfrm rot="10800000">
            <a:off x="7339013" y="4160838"/>
            <a:ext cx="893762" cy="409575"/>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5" name="Elbow Connector 144">
            <a:extLst>
              <a:ext uri="{FF2B5EF4-FFF2-40B4-BE49-F238E27FC236}">
                <a16:creationId xmlns:a16="http://schemas.microsoft.com/office/drawing/2014/main" id="{0DFACE39-0E9D-478C-8031-0F5E93DD614C}"/>
              </a:ext>
            </a:extLst>
          </p:cNvPr>
          <p:cNvCxnSpPr/>
          <p:nvPr/>
        </p:nvCxnSpPr>
        <p:spPr>
          <a:xfrm rot="10800000" flipV="1">
            <a:off x="3379788" y="5708650"/>
            <a:ext cx="1143000" cy="228600"/>
          </a:xfrm>
          <a:prstGeom prst="bentConnector3">
            <a:avLst>
              <a:gd name="adj1" fmla="val 549"/>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2" name="Elbow Connector 151">
            <a:extLst>
              <a:ext uri="{FF2B5EF4-FFF2-40B4-BE49-F238E27FC236}">
                <a16:creationId xmlns:a16="http://schemas.microsoft.com/office/drawing/2014/main" id="{505D96E2-A6A3-436D-844B-09E007E8A2E7}"/>
              </a:ext>
            </a:extLst>
          </p:cNvPr>
          <p:cNvCxnSpPr/>
          <p:nvPr/>
        </p:nvCxnSpPr>
        <p:spPr>
          <a:xfrm rot="16200000" flipH="1">
            <a:off x="4976019" y="5242719"/>
            <a:ext cx="257175" cy="1163637"/>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E671403A-A240-4E1D-94EC-8701E34D3785}"/>
              </a:ext>
            </a:extLst>
          </p:cNvPr>
          <p:cNvCxnSpPr/>
          <p:nvPr/>
        </p:nvCxnSpPr>
        <p:spPr>
          <a:xfrm flipH="1">
            <a:off x="1965325" y="5934075"/>
            <a:ext cx="506413" cy="9525"/>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05190" name="TextBox 44">
            <a:extLst>
              <a:ext uri="{FF2B5EF4-FFF2-40B4-BE49-F238E27FC236}">
                <a16:creationId xmlns:a16="http://schemas.microsoft.com/office/drawing/2014/main" id="{D40F4740-EE25-4210-95ED-B2C045EAFD55}"/>
              </a:ext>
            </a:extLst>
          </p:cNvPr>
          <p:cNvSpPr txBox="1">
            <a:spLocks noChangeArrowheads="1"/>
          </p:cNvSpPr>
          <p:nvPr/>
        </p:nvSpPr>
        <p:spPr bwMode="auto">
          <a:xfrm>
            <a:off x="1649413" y="5237163"/>
            <a:ext cx="128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Days/weeks</a:t>
            </a:r>
          </a:p>
        </p:txBody>
      </p:sp>
      <p:cxnSp>
        <p:nvCxnSpPr>
          <p:cNvPr id="46" name="Straight Connector 45">
            <a:extLst>
              <a:ext uri="{FF2B5EF4-FFF2-40B4-BE49-F238E27FC236}">
                <a16:creationId xmlns:a16="http://schemas.microsoft.com/office/drawing/2014/main" id="{AD404251-BC10-4D47-A012-3B1E82D0CFA5}"/>
              </a:ext>
            </a:extLst>
          </p:cNvPr>
          <p:cNvCxnSpPr>
            <a:stCxn id="305190" idx="3"/>
          </p:cNvCxnSpPr>
          <p:nvPr/>
        </p:nvCxnSpPr>
        <p:spPr>
          <a:xfrm>
            <a:off x="2936875" y="5422900"/>
            <a:ext cx="211138" cy="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B432FF8-7A88-4105-AD7E-FB95BD33D392}"/>
              </a:ext>
            </a:extLst>
          </p:cNvPr>
          <p:cNvCxnSpPr/>
          <p:nvPr/>
        </p:nvCxnSpPr>
        <p:spPr>
          <a:xfrm>
            <a:off x="2936875" y="4452938"/>
            <a:ext cx="282575" cy="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CC31C49D-9405-4B38-ADC6-F1406707633B}"/>
              </a:ext>
            </a:extLst>
          </p:cNvPr>
          <p:cNvSpPr/>
          <p:nvPr/>
        </p:nvSpPr>
        <p:spPr>
          <a:xfrm>
            <a:off x="8232775" y="1346200"/>
            <a:ext cx="2268538" cy="4968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Reliability Requirements</a:t>
            </a:r>
          </a:p>
        </p:txBody>
      </p:sp>
      <p:cxnSp>
        <p:nvCxnSpPr>
          <p:cNvPr id="21" name="Elbow Connector 20">
            <a:extLst>
              <a:ext uri="{FF2B5EF4-FFF2-40B4-BE49-F238E27FC236}">
                <a16:creationId xmlns:a16="http://schemas.microsoft.com/office/drawing/2014/main" id="{F6A24C37-1824-4ACB-A38E-DA639AF885B9}"/>
              </a:ext>
            </a:extLst>
          </p:cNvPr>
          <p:cNvCxnSpPr>
            <a:stCxn id="53" idx="1"/>
            <a:endCxn id="81" idx="3"/>
          </p:cNvCxnSpPr>
          <p:nvPr/>
        </p:nvCxnSpPr>
        <p:spPr>
          <a:xfrm rot="10800000" flipV="1">
            <a:off x="7339013" y="1593850"/>
            <a:ext cx="893762" cy="2566988"/>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785F85A0-C2D4-4131-B586-AF56FE98D6D2}"/>
              </a:ext>
            </a:extLst>
          </p:cNvPr>
          <p:cNvSpPr/>
          <p:nvPr/>
        </p:nvSpPr>
        <p:spPr>
          <a:xfrm>
            <a:off x="2227263" y="1244600"/>
            <a:ext cx="282575" cy="292100"/>
          </a:xfrm>
          <a:prstGeom prst="ellipse">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1"/>
                </a:solidFill>
              </a:rPr>
              <a:t>X</a:t>
            </a:r>
          </a:p>
        </p:txBody>
      </p:sp>
      <p:sp>
        <p:nvSpPr>
          <p:cNvPr id="67" name="Oval 66">
            <a:extLst>
              <a:ext uri="{FF2B5EF4-FFF2-40B4-BE49-F238E27FC236}">
                <a16:creationId xmlns:a16="http://schemas.microsoft.com/office/drawing/2014/main" id="{5EF5FBB2-7697-475B-BD9A-D948720B852C}"/>
              </a:ext>
            </a:extLst>
          </p:cNvPr>
          <p:cNvSpPr/>
          <p:nvPr/>
        </p:nvSpPr>
        <p:spPr>
          <a:xfrm>
            <a:off x="1697038" y="5811838"/>
            <a:ext cx="284162" cy="293687"/>
          </a:xfrm>
          <a:prstGeom prst="ellipse">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1"/>
                </a:solidFill>
              </a:rPr>
              <a:t>X</a:t>
            </a:r>
          </a:p>
        </p:txBody>
      </p:sp>
      <p:sp>
        <p:nvSpPr>
          <p:cNvPr id="305197" name="TextBox 1">
            <a:extLst>
              <a:ext uri="{FF2B5EF4-FFF2-40B4-BE49-F238E27FC236}">
                <a16:creationId xmlns:a16="http://schemas.microsoft.com/office/drawing/2014/main" id="{EC8213D0-C397-40D0-B7A5-944FF87402A2}"/>
              </a:ext>
            </a:extLst>
          </p:cNvPr>
          <p:cNvSpPr txBox="1">
            <a:spLocks noChangeArrowheads="1"/>
          </p:cNvSpPr>
          <p:nvPr/>
        </p:nvSpPr>
        <p:spPr bwMode="auto">
          <a:xfrm>
            <a:off x="7827963" y="5081588"/>
            <a:ext cx="3730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Times New Roman" panose="02020603050405020304" pitchFamily="18" charset="0"/>
              </a:rPr>
              <a:t>1 -  Relief through alternate Specifications, interpretation of the Lab inconsistent with interpretation. </a:t>
            </a:r>
          </a:p>
          <a:p>
            <a:pPr>
              <a:spcBef>
                <a:spcPct val="0"/>
              </a:spcBef>
              <a:buFontTx/>
              <a:buNone/>
            </a:pPr>
            <a:endParaRPr lang="en-US" altLang="en-US" sz="1600">
              <a:solidFill>
                <a:schemeClr val="tx1"/>
              </a:solidFill>
              <a:cs typeface="Times New Roman" panose="02020603050405020304" pitchFamily="18" charset="0"/>
            </a:endParaRPr>
          </a:p>
        </p:txBody>
      </p:sp>
      <p:sp>
        <p:nvSpPr>
          <p:cNvPr id="52" name="Rectangle 51">
            <a:extLst>
              <a:ext uri="{FF2B5EF4-FFF2-40B4-BE49-F238E27FC236}">
                <a16:creationId xmlns:a16="http://schemas.microsoft.com/office/drawing/2014/main" id="{06373DFC-B908-4C0D-B283-B0C1A42C7F20}"/>
              </a:ext>
            </a:extLst>
          </p:cNvPr>
          <p:cNvSpPr/>
          <p:nvPr/>
        </p:nvSpPr>
        <p:spPr>
          <a:xfrm>
            <a:off x="3513138" y="5791200"/>
            <a:ext cx="936625" cy="2921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Waiver</a:t>
            </a:r>
          </a:p>
        </p:txBody>
      </p:sp>
      <p:sp>
        <p:nvSpPr>
          <p:cNvPr id="31" name="Diamond 30">
            <a:extLst>
              <a:ext uri="{FF2B5EF4-FFF2-40B4-BE49-F238E27FC236}">
                <a16:creationId xmlns:a16="http://schemas.microsoft.com/office/drawing/2014/main" id="{2DFB5C4C-62C5-459C-BA13-86979673BE9B}"/>
              </a:ext>
            </a:extLst>
          </p:cNvPr>
          <p:cNvSpPr/>
          <p:nvPr/>
        </p:nvSpPr>
        <p:spPr>
          <a:xfrm>
            <a:off x="5510213" y="2701925"/>
            <a:ext cx="2074862" cy="750888"/>
          </a:xfrm>
          <a:prstGeom prst="diamon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dirty="0">
                <a:solidFill>
                  <a:schemeClr val="bg1"/>
                </a:solidFill>
                <a:cs typeface="Times New Roman" panose="02020603050405020304" pitchFamily="18" charset="0"/>
              </a:rPr>
              <a:t>CRAE Risk Assessment</a:t>
            </a:r>
          </a:p>
        </p:txBody>
      </p:sp>
      <p:sp>
        <p:nvSpPr>
          <p:cNvPr id="305200" name="TextBox 95">
            <a:extLst>
              <a:ext uri="{FF2B5EF4-FFF2-40B4-BE49-F238E27FC236}">
                <a16:creationId xmlns:a16="http://schemas.microsoft.com/office/drawing/2014/main" id="{2EA65DD7-F852-4309-8A7A-711331AB8F65}"/>
              </a:ext>
            </a:extLst>
          </p:cNvPr>
          <p:cNvSpPr txBox="1">
            <a:spLocks noChangeArrowheads="1"/>
          </p:cNvSpPr>
          <p:nvPr/>
        </p:nvSpPr>
        <p:spPr bwMode="auto">
          <a:xfrm>
            <a:off x="6578600" y="3390900"/>
            <a:ext cx="423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Yes</a:t>
            </a:r>
            <a:endParaRPr lang="en-US" altLang="en-US" sz="1400" b="1" i="1" baseline="30000">
              <a:solidFill>
                <a:schemeClr val="tx1"/>
              </a:solidFill>
              <a:cs typeface="Times New Roman" panose="02020603050405020304" pitchFamily="18" charset="0"/>
            </a:endParaRPr>
          </a:p>
        </p:txBody>
      </p:sp>
      <p:cxnSp>
        <p:nvCxnSpPr>
          <p:cNvPr id="93" name="Elbow Connector 92">
            <a:extLst>
              <a:ext uri="{FF2B5EF4-FFF2-40B4-BE49-F238E27FC236}">
                <a16:creationId xmlns:a16="http://schemas.microsoft.com/office/drawing/2014/main" id="{D0427882-D645-4AAB-AA7E-D8E68C19C915}"/>
              </a:ext>
            </a:extLst>
          </p:cNvPr>
          <p:cNvCxnSpPr>
            <a:stCxn id="31" idx="1"/>
            <a:endCxn id="111" idx="0"/>
          </p:cNvCxnSpPr>
          <p:nvPr/>
        </p:nvCxnSpPr>
        <p:spPr>
          <a:xfrm rot="10800000" flipH="1" flipV="1">
            <a:off x="5510213" y="3076575"/>
            <a:ext cx="1041400" cy="1919288"/>
          </a:xfrm>
          <a:prstGeom prst="bentConnector4">
            <a:avLst>
              <a:gd name="adj1" fmla="val -21946"/>
              <a:gd name="adj2" fmla="val 8921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5202" name="TextBox 109">
            <a:extLst>
              <a:ext uri="{FF2B5EF4-FFF2-40B4-BE49-F238E27FC236}">
                <a16:creationId xmlns:a16="http://schemas.microsoft.com/office/drawing/2014/main" id="{8164F19C-BF58-475A-B5BC-6B818F22CA5A}"/>
              </a:ext>
            </a:extLst>
          </p:cNvPr>
          <p:cNvSpPr txBox="1">
            <a:spLocks noChangeArrowheads="1"/>
          </p:cNvSpPr>
          <p:nvPr/>
        </p:nvSpPr>
        <p:spPr bwMode="auto">
          <a:xfrm>
            <a:off x="5232400" y="2825750"/>
            <a:ext cx="509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i="1">
                <a:solidFill>
                  <a:schemeClr val="tx1"/>
                </a:solidFill>
                <a:cs typeface="Times New Roman" panose="02020603050405020304" pitchFamily="18" charset="0"/>
              </a:rPr>
              <a:t>No </a:t>
            </a:r>
            <a:r>
              <a:rPr lang="en-US" altLang="en-US" sz="1400" b="1" i="1" baseline="30000">
                <a:solidFill>
                  <a:schemeClr val="tx1"/>
                </a:solidFill>
                <a:cs typeface="Times New Roman" panose="02020603050405020304" pitchFamily="18" charset="0"/>
              </a:rPr>
              <a:t>1</a:t>
            </a:r>
          </a:p>
        </p:txBody>
      </p:sp>
      <p:cxnSp>
        <p:nvCxnSpPr>
          <p:cNvPr id="139" name="Straight Arrow Connector 138">
            <a:extLst>
              <a:ext uri="{FF2B5EF4-FFF2-40B4-BE49-F238E27FC236}">
                <a16:creationId xmlns:a16="http://schemas.microsoft.com/office/drawing/2014/main" id="{FB569E18-410A-4878-9B20-10B2088CBE9B}"/>
              </a:ext>
            </a:extLst>
          </p:cNvPr>
          <p:cNvCxnSpPr>
            <a:stCxn id="81" idx="2"/>
          </p:cNvCxnSpPr>
          <p:nvPr/>
        </p:nvCxnSpPr>
        <p:spPr>
          <a:xfrm>
            <a:off x="6553200" y="4664075"/>
            <a:ext cx="4763" cy="3286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8" name="Rectangle 147">
            <a:extLst>
              <a:ext uri="{FF2B5EF4-FFF2-40B4-BE49-F238E27FC236}">
                <a16:creationId xmlns:a16="http://schemas.microsoft.com/office/drawing/2014/main" id="{19C5CA6E-4780-46DE-8597-FF0ECBDDDF95}"/>
              </a:ext>
            </a:extLst>
          </p:cNvPr>
          <p:cNvSpPr/>
          <p:nvPr/>
        </p:nvSpPr>
        <p:spPr>
          <a:xfrm>
            <a:off x="4592638" y="5791200"/>
            <a:ext cx="935037" cy="2921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Times New Roman" panose="02020603050405020304" pitchFamily="18" charset="0"/>
              </a:rPr>
              <a:t>RCA</a:t>
            </a:r>
          </a:p>
        </p:txBody>
      </p:sp>
      <p:sp>
        <p:nvSpPr>
          <p:cNvPr id="150" name="Oval 149">
            <a:extLst>
              <a:ext uri="{FF2B5EF4-FFF2-40B4-BE49-F238E27FC236}">
                <a16:creationId xmlns:a16="http://schemas.microsoft.com/office/drawing/2014/main" id="{8112DD3A-E363-45E4-8B5E-113FDF0CB9D9}"/>
              </a:ext>
            </a:extLst>
          </p:cNvPr>
          <p:cNvSpPr/>
          <p:nvPr/>
        </p:nvSpPr>
        <p:spPr>
          <a:xfrm>
            <a:off x="6804025" y="5781675"/>
            <a:ext cx="282575" cy="292100"/>
          </a:xfrm>
          <a:prstGeom prst="ellipse">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chemeClr val="tx1"/>
                </a:solidFill>
              </a:rPr>
              <a:t>X</a:t>
            </a:r>
          </a:p>
        </p:txBody>
      </p:sp>
      <p:cxnSp>
        <p:nvCxnSpPr>
          <p:cNvPr id="153" name="Straight Arrow Connector 152">
            <a:extLst>
              <a:ext uri="{FF2B5EF4-FFF2-40B4-BE49-F238E27FC236}">
                <a16:creationId xmlns:a16="http://schemas.microsoft.com/office/drawing/2014/main" id="{2F1360C4-EF7D-4BBE-B212-7FDD007FED08}"/>
              </a:ext>
            </a:extLst>
          </p:cNvPr>
          <p:cNvCxnSpPr>
            <a:endCxn id="150" idx="2"/>
          </p:cNvCxnSpPr>
          <p:nvPr/>
        </p:nvCxnSpPr>
        <p:spPr>
          <a:xfrm flipV="1">
            <a:off x="6427788" y="5927725"/>
            <a:ext cx="376237" cy="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a:extLst>
              <a:ext uri="{FF2B5EF4-FFF2-40B4-BE49-F238E27FC236}">
                <a16:creationId xmlns:a16="http://schemas.microsoft.com/office/drawing/2014/main" id="{FBCB0C21-0C41-4968-AB49-A556351A0A5B}"/>
              </a:ext>
            </a:extLst>
          </p:cNvPr>
          <p:cNvSpPr>
            <a:spLocks noChangeArrowheads="1"/>
          </p:cNvSpPr>
          <p:nvPr/>
        </p:nvSpPr>
        <p:spPr bwMode="auto">
          <a:xfrm>
            <a:off x="1055688" y="331788"/>
            <a:ext cx="9144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500" b="1">
                <a:solidFill>
                  <a:schemeClr val="tx1"/>
                </a:solidFill>
              </a:rPr>
              <a:t>Failure mechanisms within devices</a:t>
            </a:r>
          </a:p>
        </p:txBody>
      </p:sp>
      <p:pic>
        <p:nvPicPr>
          <p:cNvPr id="6" name="Group 44">
            <a:extLst>
              <a:ext uri="{FF2B5EF4-FFF2-40B4-BE49-F238E27FC236}">
                <a16:creationId xmlns:a16="http://schemas.microsoft.com/office/drawing/2014/main" id="{B12ED987-E38E-446B-A8D3-581361ED404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536700"/>
            <a:ext cx="95123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63523" name="Picture 47">
            <a:extLst>
              <a:ext uri="{FF2B5EF4-FFF2-40B4-BE49-F238E27FC236}">
                <a16:creationId xmlns:a16="http://schemas.microsoft.com/office/drawing/2014/main" id="{A54E9473-135C-4F86-BDDD-23701D47B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7738" y="1082675"/>
            <a:ext cx="22240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49">
            <a:extLst>
              <a:ext uri="{FF2B5EF4-FFF2-40B4-BE49-F238E27FC236}">
                <a16:creationId xmlns:a16="http://schemas.microsoft.com/office/drawing/2014/main" id="{7F0D05D8-E388-475D-90DD-CADB8C659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4275" y="4764088"/>
            <a:ext cx="2962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5" name="Slide Number Placeholder 50">
            <a:extLst>
              <a:ext uri="{FF2B5EF4-FFF2-40B4-BE49-F238E27FC236}">
                <a16:creationId xmlns:a16="http://schemas.microsoft.com/office/drawing/2014/main" id="{3E993783-62D1-4591-A6B3-9C58D3698B61}"/>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031DF6D9-5E2F-46A7-9DD6-56EFB09363C5}" type="slidenum">
              <a:rPr lang="en-US" altLang="en-US" sz="1200">
                <a:solidFill>
                  <a:srgbClr val="898989"/>
                </a:solidFill>
              </a:rPr>
              <a:pPr algn="r" eaLnBrk="1" hangingPunct="1">
                <a:spcBef>
                  <a:spcPct val="0"/>
                </a:spcBef>
                <a:buFontTx/>
                <a:buNone/>
              </a:pPr>
              <a:t>21</a:t>
            </a:fld>
            <a:endParaRPr lang="en-US"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Content Placeholder 1">
            <a:extLst>
              <a:ext uri="{FF2B5EF4-FFF2-40B4-BE49-F238E27FC236}">
                <a16:creationId xmlns:a16="http://schemas.microsoft.com/office/drawing/2014/main" id="{F2ED1E15-AAFB-4E0E-BC4E-2A66DE34B07A}"/>
              </a:ext>
            </a:extLst>
          </p:cNvPr>
          <p:cNvSpPr>
            <a:spLocks noGrp="1" noChangeArrowheads="1"/>
          </p:cNvSpPr>
          <p:nvPr>
            <p:ph idx="1"/>
          </p:nvPr>
        </p:nvSpPr>
        <p:spPr>
          <a:xfrm>
            <a:off x="1036638" y="3860800"/>
            <a:ext cx="3987800" cy="2400300"/>
          </a:xfrm>
        </p:spPr>
        <p:txBody>
          <a:bodyPr/>
          <a:lstStyle/>
          <a:p>
            <a:pPr marL="0" indent="0" algn="just">
              <a:buFontTx/>
              <a:buNone/>
            </a:pPr>
            <a:r>
              <a:rPr lang="en-US" altLang="en-US" sz="2000">
                <a:solidFill>
                  <a:schemeClr val="tx1"/>
                </a:solidFill>
              </a:rPr>
              <a:t>The wicking is well-enclosed within the annular rings with significant margin, and should not violate electrical spacing.  When inspected with IPC-6012 DS, these boards would be compliant (max 3.5 mil wicking + etchback). </a:t>
            </a:r>
          </a:p>
          <a:p>
            <a:pPr marL="0" indent="0" algn="just">
              <a:buFontTx/>
              <a:buNone/>
            </a:pPr>
            <a:endParaRPr lang="en-US" altLang="en-US" sz="2000">
              <a:solidFill>
                <a:schemeClr val="tx1"/>
              </a:solidFill>
            </a:endParaRPr>
          </a:p>
        </p:txBody>
      </p:sp>
      <p:sp>
        <p:nvSpPr>
          <p:cNvPr id="307202" name="Title 2">
            <a:extLst>
              <a:ext uri="{FF2B5EF4-FFF2-40B4-BE49-F238E27FC236}">
                <a16:creationId xmlns:a16="http://schemas.microsoft.com/office/drawing/2014/main" id="{696091FD-073E-4783-84AB-197F0F6BA2F6}"/>
              </a:ext>
            </a:extLst>
          </p:cNvPr>
          <p:cNvSpPr>
            <a:spLocks noGrp="1" noChangeArrowheads="1"/>
          </p:cNvSpPr>
          <p:nvPr>
            <p:ph type="title"/>
          </p:nvPr>
        </p:nvSpPr>
        <p:spPr/>
        <p:txBody>
          <a:bodyPr/>
          <a:lstStyle/>
          <a:p>
            <a:r>
              <a:rPr lang="en-US" altLang="en-US"/>
              <a:t>Sampling of Risk Assessments – 1</a:t>
            </a:r>
          </a:p>
        </p:txBody>
      </p:sp>
      <p:pic>
        <p:nvPicPr>
          <p:cNvPr id="307203" name="Picture 4">
            <a:extLst>
              <a:ext uri="{FF2B5EF4-FFF2-40B4-BE49-F238E27FC236}">
                <a16:creationId xmlns:a16="http://schemas.microsoft.com/office/drawing/2014/main" id="{EB77BAF7-1B55-458F-9BDC-C8A1ADC0D4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0813" y="1568450"/>
            <a:ext cx="30543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Rectangle 6">
            <a:extLst>
              <a:ext uri="{FF2B5EF4-FFF2-40B4-BE49-F238E27FC236}">
                <a16:creationId xmlns:a16="http://schemas.microsoft.com/office/drawing/2014/main" id="{7F1EB88C-CAF2-474F-9FB6-154D3842BA52}"/>
              </a:ext>
            </a:extLst>
          </p:cNvPr>
          <p:cNvSpPr>
            <a:spLocks noChangeArrowheads="1"/>
          </p:cNvSpPr>
          <p:nvPr/>
        </p:nvSpPr>
        <p:spPr bwMode="auto">
          <a:xfrm>
            <a:off x="1058863" y="1084263"/>
            <a:ext cx="3890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Times New Roman" panose="02020603050405020304" pitchFamily="18" charset="0"/>
              </a:rPr>
              <a:t>Copper wicking in excess of 2.0 mil</a:t>
            </a:r>
          </a:p>
        </p:txBody>
      </p:sp>
      <p:cxnSp>
        <p:nvCxnSpPr>
          <p:cNvPr id="9" name="Straight Connector 8">
            <a:extLst>
              <a:ext uri="{FF2B5EF4-FFF2-40B4-BE49-F238E27FC236}">
                <a16:creationId xmlns:a16="http://schemas.microsoft.com/office/drawing/2014/main" id="{D2A1EA66-393B-4AAC-8FE3-0B116753BA52}"/>
              </a:ext>
            </a:extLst>
          </p:cNvPr>
          <p:cNvCxnSpPr/>
          <p:nvPr/>
        </p:nvCxnSpPr>
        <p:spPr>
          <a:xfrm flipH="1">
            <a:off x="5533645" y="1685016"/>
            <a:ext cx="8216" cy="3316224"/>
          </a:xfrm>
          <a:prstGeom prst="line">
            <a:avLst/>
          </a:prstGeom>
          <a:ln cmpd="sng">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p:spPr>
        <p:style>
          <a:lnRef idx="2">
            <a:schemeClr val="accent1"/>
          </a:lnRef>
          <a:fillRef idx="0">
            <a:schemeClr val="accent1"/>
          </a:fillRef>
          <a:effectRef idx="1">
            <a:schemeClr val="accent1"/>
          </a:effectRef>
          <a:fontRef idx="minor">
            <a:schemeClr val="tx1"/>
          </a:fontRef>
        </p:style>
      </p:cxnSp>
      <p:pic>
        <p:nvPicPr>
          <p:cNvPr id="307206" name="Picture 10">
            <a:extLst>
              <a:ext uri="{FF2B5EF4-FFF2-40B4-BE49-F238E27FC236}">
                <a16:creationId xmlns:a16="http://schemas.microsoft.com/office/drawing/2014/main" id="{7D9DC5BC-5989-4601-B679-A326C44DE2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5175" y="1584325"/>
            <a:ext cx="30448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7" name="Rectangle 11">
            <a:extLst>
              <a:ext uri="{FF2B5EF4-FFF2-40B4-BE49-F238E27FC236}">
                <a16:creationId xmlns:a16="http://schemas.microsoft.com/office/drawing/2014/main" id="{7F555C94-985D-4F38-99AE-DFB732E24293}"/>
              </a:ext>
            </a:extLst>
          </p:cNvPr>
          <p:cNvSpPr>
            <a:spLocks noChangeArrowheads="1"/>
          </p:cNvSpPr>
          <p:nvPr/>
        </p:nvSpPr>
        <p:spPr bwMode="auto">
          <a:xfrm>
            <a:off x="6792913" y="1095375"/>
            <a:ext cx="3709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Times New Roman" panose="02020603050405020304" pitchFamily="18" charset="0"/>
              </a:rPr>
              <a:t>Capped via with fill less than 75%</a:t>
            </a:r>
          </a:p>
        </p:txBody>
      </p:sp>
      <p:sp>
        <p:nvSpPr>
          <p:cNvPr id="307208" name="Content Placeholder 1">
            <a:extLst>
              <a:ext uri="{FF2B5EF4-FFF2-40B4-BE49-F238E27FC236}">
                <a16:creationId xmlns:a16="http://schemas.microsoft.com/office/drawing/2014/main" id="{C500F3A9-5647-4539-894A-5E99D7A9EDF9}"/>
              </a:ext>
            </a:extLst>
          </p:cNvPr>
          <p:cNvSpPr txBox="1">
            <a:spLocks/>
          </p:cNvSpPr>
          <p:nvPr/>
        </p:nvSpPr>
        <p:spPr bwMode="auto">
          <a:xfrm>
            <a:off x="6827838" y="3870325"/>
            <a:ext cx="3986212"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buClr>
                <a:srgbClr val="77AD3F"/>
              </a:buClr>
              <a:buFontTx/>
              <a:buNone/>
            </a:pPr>
            <a:r>
              <a:rPr lang="en-US" altLang="en-US" sz="2000">
                <a:solidFill>
                  <a:schemeClr val="tx1"/>
                </a:solidFill>
                <a:cs typeface="Times New Roman" panose="02020603050405020304" pitchFamily="18" charset="0"/>
              </a:rPr>
              <a:t>Voiding is contained and enclosed within the fill material (with matches in CTE with the PCB laminate), and does not appear to have an interface with the cap where contaminants could potentially trap.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2">
            <a:extLst>
              <a:ext uri="{FF2B5EF4-FFF2-40B4-BE49-F238E27FC236}">
                <a16:creationId xmlns:a16="http://schemas.microsoft.com/office/drawing/2014/main" id="{18184F12-9883-46A7-83F6-48411FC9193F}"/>
              </a:ext>
            </a:extLst>
          </p:cNvPr>
          <p:cNvSpPr>
            <a:spLocks noGrp="1" noChangeArrowheads="1"/>
          </p:cNvSpPr>
          <p:nvPr>
            <p:ph type="title"/>
          </p:nvPr>
        </p:nvSpPr>
        <p:spPr/>
        <p:txBody>
          <a:bodyPr/>
          <a:lstStyle/>
          <a:p>
            <a:r>
              <a:rPr lang="en-US" altLang="en-US"/>
              <a:t>Sampling of Risk Assessments – 2</a:t>
            </a:r>
          </a:p>
        </p:txBody>
      </p:sp>
      <p:sp>
        <p:nvSpPr>
          <p:cNvPr id="309250" name="Content Placeholder 1">
            <a:extLst>
              <a:ext uri="{FF2B5EF4-FFF2-40B4-BE49-F238E27FC236}">
                <a16:creationId xmlns:a16="http://schemas.microsoft.com/office/drawing/2014/main" id="{155219B1-5BEF-4024-9124-3E7E4055EB17}"/>
              </a:ext>
            </a:extLst>
          </p:cNvPr>
          <p:cNvSpPr>
            <a:spLocks noGrp="1" noChangeArrowheads="1"/>
          </p:cNvSpPr>
          <p:nvPr>
            <p:ph idx="1"/>
          </p:nvPr>
        </p:nvSpPr>
        <p:spPr>
          <a:xfrm>
            <a:off x="750888" y="3844925"/>
            <a:ext cx="3986212" cy="2401888"/>
          </a:xfrm>
        </p:spPr>
        <p:txBody>
          <a:bodyPr/>
          <a:lstStyle/>
          <a:p>
            <a:pPr marL="0" indent="0" algn="just">
              <a:buFontTx/>
              <a:buNone/>
            </a:pPr>
            <a:r>
              <a:rPr lang="en-US" altLang="en-US" sz="2000">
                <a:solidFill>
                  <a:schemeClr val="tx1"/>
                </a:solidFill>
              </a:rPr>
              <a:t>A 40kV dielectric breakdown strength, combined with a 28V service voltage provides a sufficient dielectric clearance at 2.8mil.  There are at least two layers of dielectric material present. </a:t>
            </a:r>
          </a:p>
        </p:txBody>
      </p:sp>
      <p:sp>
        <p:nvSpPr>
          <p:cNvPr id="309251" name="Rectangle 6">
            <a:extLst>
              <a:ext uri="{FF2B5EF4-FFF2-40B4-BE49-F238E27FC236}">
                <a16:creationId xmlns:a16="http://schemas.microsoft.com/office/drawing/2014/main" id="{26731EEF-9C92-420B-9317-9BB8A96CD775}"/>
              </a:ext>
            </a:extLst>
          </p:cNvPr>
          <p:cNvSpPr>
            <a:spLocks noChangeArrowheads="1"/>
          </p:cNvSpPr>
          <p:nvPr/>
        </p:nvSpPr>
        <p:spPr bwMode="auto">
          <a:xfrm>
            <a:off x="1004888" y="1069975"/>
            <a:ext cx="3509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Times New Roman" panose="02020603050405020304" pitchFamily="18" charset="0"/>
              </a:rPr>
              <a:t>Dielectric layer less than 3.0 mil</a:t>
            </a:r>
          </a:p>
        </p:txBody>
      </p:sp>
      <p:cxnSp>
        <p:nvCxnSpPr>
          <p:cNvPr id="8" name="Straight Connector 7">
            <a:extLst>
              <a:ext uri="{FF2B5EF4-FFF2-40B4-BE49-F238E27FC236}">
                <a16:creationId xmlns:a16="http://schemas.microsoft.com/office/drawing/2014/main" id="{AFE4E6C5-B9A9-4BE8-A033-2AA6ACD2F9AD}"/>
              </a:ext>
            </a:extLst>
          </p:cNvPr>
          <p:cNvCxnSpPr/>
          <p:nvPr/>
        </p:nvCxnSpPr>
        <p:spPr>
          <a:xfrm flipH="1">
            <a:off x="5681210" y="1685016"/>
            <a:ext cx="8216" cy="3316224"/>
          </a:xfrm>
          <a:prstGeom prst="line">
            <a:avLst/>
          </a:prstGeom>
          <a:ln cmpd="sng">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p:spPr>
        <p:style>
          <a:lnRef idx="2">
            <a:schemeClr val="accent1"/>
          </a:lnRef>
          <a:fillRef idx="0">
            <a:schemeClr val="accent1"/>
          </a:fillRef>
          <a:effectRef idx="1">
            <a:schemeClr val="accent1"/>
          </a:effectRef>
          <a:fontRef idx="minor">
            <a:schemeClr val="tx1"/>
          </a:fontRef>
        </p:style>
      </p:cxnSp>
      <p:pic>
        <p:nvPicPr>
          <p:cNvPr id="309253" name="Picture 8">
            <a:extLst>
              <a:ext uri="{FF2B5EF4-FFF2-40B4-BE49-F238E27FC236}">
                <a16:creationId xmlns:a16="http://schemas.microsoft.com/office/drawing/2014/main" id="{231EA95B-4CEA-4EDD-9BAC-F6685EBD59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524000"/>
            <a:ext cx="30781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4" name="Picture 9">
            <a:extLst>
              <a:ext uri="{FF2B5EF4-FFF2-40B4-BE49-F238E27FC236}">
                <a16:creationId xmlns:a16="http://schemas.microsoft.com/office/drawing/2014/main" id="{68D0F04C-C166-48D0-9EF5-4F84A2DF93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1100" y="1611313"/>
            <a:ext cx="296068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5" name="Rectangle 10">
            <a:extLst>
              <a:ext uri="{FF2B5EF4-FFF2-40B4-BE49-F238E27FC236}">
                <a16:creationId xmlns:a16="http://schemas.microsoft.com/office/drawing/2014/main" id="{83852EAD-C9CE-4E9D-A5D7-5EA602044B66}"/>
              </a:ext>
            </a:extLst>
          </p:cNvPr>
          <p:cNvSpPr>
            <a:spLocks noChangeArrowheads="1"/>
          </p:cNvSpPr>
          <p:nvPr/>
        </p:nvSpPr>
        <p:spPr bwMode="auto">
          <a:xfrm>
            <a:off x="6634163" y="974725"/>
            <a:ext cx="466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chemeClr val="tx1"/>
                </a:solidFill>
                <a:cs typeface="Times New Roman" panose="02020603050405020304" pitchFamily="18" charset="0"/>
              </a:rPr>
              <a:t>Internal Annular Ring (IAR) less than the minimum 5.0 mil</a:t>
            </a:r>
          </a:p>
        </p:txBody>
      </p:sp>
      <p:sp>
        <p:nvSpPr>
          <p:cNvPr id="309256" name="Content Placeholder 1">
            <a:extLst>
              <a:ext uri="{FF2B5EF4-FFF2-40B4-BE49-F238E27FC236}">
                <a16:creationId xmlns:a16="http://schemas.microsoft.com/office/drawing/2014/main" id="{C4E22E7E-27F4-4CED-8097-76616C863919}"/>
              </a:ext>
            </a:extLst>
          </p:cNvPr>
          <p:cNvSpPr txBox="1">
            <a:spLocks/>
          </p:cNvSpPr>
          <p:nvPr/>
        </p:nvSpPr>
        <p:spPr bwMode="auto">
          <a:xfrm>
            <a:off x="6978650" y="3902075"/>
            <a:ext cx="3986213"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buClr>
                <a:srgbClr val="77AD3F"/>
              </a:buClr>
              <a:buFontTx/>
              <a:buNone/>
            </a:pPr>
            <a:r>
              <a:rPr lang="en-US" altLang="en-US" sz="2000">
                <a:solidFill>
                  <a:schemeClr val="tx1"/>
                </a:solidFill>
                <a:cs typeface="Times New Roman" panose="02020603050405020304" pitchFamily="18" charset="0"/>
              </a:rPr>
              <a:t>Out of date drawing notes containing a minimum 5.0mil annular ring and other requirements.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2">
            <a:extLst>
              <a:ext uri="{FF2B5EF4-FFF2-40B4-BE49-F238E27FC236}">
                <a16:creationId xmlns:a16="http://schemas.microsoft.com/office/drawing/2014/main" id="{A2ACF3E8-7CFF-445C-A0FC-0DD46A54E213}"/>
              </a:ext>
            </a:extLst>
          </p:cNvPr>
          <p:cNvSpPr>
            <a:spLocks noGrp="1" noChangeArrowheads="1"/>
          </p:cNvSpPr>
          <p:nvPr>
            <p:ph type="title"/>
          </p:nvPr>
        </p:nvSpPr>
        <p:spPr>
          <a:xfrm>
            <a:off x="1524000" y="107950"/>
            <a:ext cx="8899525" cy="1143000"/>
          </a:xfrm>
        </p:spPr>
        <p:txBody>
          <a:bodyPr/>
          <a:lstStyle/>
          <a:p>
            <a:r>
              <a:rPr lang="en-US" altLang="en-US"/>
              <a:t>PTH Copper Wrap Thickness Requirement</a:t>
            </a:r>
          </a:p>
        </p:txBody>
      </p:sp>
      <p:pic>
        <p:nvPicPr>
          <p:cNvPr id="310274" name="Picture 4">
            <a:extLst>
              <a:ext uri="{FF2B5EF4-FFF2-40B4-BE49-F238E27FC236}">
                <a16:creationId xmlns:a16="http://schemas.microsoft.com/office/drawing/2014/main" id="{3B14D266-60DD-47D7-869D-10CEC4FCB9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3016250"/>
            <a:ext cx="28575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09B4C1E5-DA53-49B6-9A8D-48FEF87453EE}"/>
              </a:ext>
            </a:extLst>
          </p:cNvPr>
          <p:cNvSpPr>
            <a:spLocks noGrp="1"/>
          </p:cNvSpPr>
          <p:nvPr>
            <p:ph idx="1"/>
          </p:nvPr>
        </p:nvSpPr>
        <p:spPr>
          <a:xfrm>
            <a:off x="7226300" y="1135063"/>
            <a:ext cx="3657600" cy="533400"/>
          </a:xfrm>
        </p:spPr>
        <p:txBody>
          <a:bodyPr>
            <a:normAutofit/>
          </a:bodyPr>
          <a:lstStyle/>
          <a:p>
            <a:pPr marL="0" indent="0">
              <a:buFontTx/>
              <a:buNone/>
              <a:defRPr/>
            </a:pPr>
            <a:r>
              <a:rPr lang="en-US" sz="2000" dirty="0">
                <a:solidFill>
                  <a:schemeClr val="tx1"/>
                </a:solidFill>
              </a:rPr>
              <a:t>Per IPC-6012D for through-holes:</a:t>
            </a:r>
          </a:p>
          <a:p>
            <a:pPr>
              <a:defRPr/>
            </a:pPr>
            <a:endParaRPr lang="en-US" sz="2400" dirty="0">
              <a:solidFill>
                <a:schemeClr val="tx1"/>
              </a:solidFill>
            </a:endParaRPr>
          </a:p>
        </p:txBody>
      </p:sp>
      <p:sp>
        <p:nvSpPr>
          <p:cNvPr id="310276" name="TextBox 6">
            <a:extLst>
              <a:ext uri="{FF2B5EF4-FFF2-40B4-BE49-F238E27FC236}">
                <a16:creationId xmlns:a16="http://schemas.microsoft.com/office/drawing/2014/main" id="{10673962-E335-43C7-802C-235F40DAD43A}"/>
              </a:ext>
            </a:extLst>
          </p:cNvPr>
          <p:cNvSpPr txBox="1">
            <a:spLocks noChangeArrowheads="1"/>
          </p:cNvSpPr>
          <p:nvPr/>
        </p:nvSpPr>
        <p:spPr bwMode="auto">
          <a:xfrm>
            <a:off x="7231063" y="2549525"/>
            <a:ext cx="4687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a:solidFill>
                  <a:schemeClr val="tx1"/>
                </a:solidFill>
                <a:cs typeface="Times New Roman" panose="02020603050405020304" pitchFamily="18" charset="0"/>
              </a:rPr>
              <a:t>AABUS = As Agreed Between User and Supplier</a:t>
            </a:r>
          </a:p>
        </p:txBody>
      </p:sp>
      <p:graphicFrame>
        <p:nvGraphicFramePr>
          <p:cNvPr id="8" name="Table 7">
            <a:extLst>
              <a:ext uri="{FF2B5EF4-FFF2-40B4-BE49-F238E27FC236}">
                <a16:creationId xmlns:a16="http://schemas.microsoft.com/office/drawing/2014/main" id="{A00D3104-8495-43D8-94C1-86E6217A40CB}"/>
              </a:ext>
            </a:extLst>
          </p:cNvPr>
          <p:cNvGraphicFramePr>
            <a:graphicFrameLocks noGrp="1"/>
          </p:cNvGraphicFramePr>
          <p:nvPr/>
        </p:nvGraphicFramePr>
        <p:xfrm>
          <a:off x="7246938" y="1520825"/>
          <a:ext cx="3657600" cy="1111250"/>
        </p:xfrm>
        <a:graphic>
          <a:graphicData uri="http://schemas.openxmlformats.org/drawingml/2006/table">
            <a:tbl>
              <a:tblPr firstCol="1" bandRow="1">
                <a:tableStyleId>{5C22544A-7EE6-4342-B048-85BDC9FD1C3A}</a:tableStyleId>
              </a:tblPr>
              <a:tblGrid>
                <a:gridCol w="1600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370417">
                <a:tc>
                  <a:txBody>
                    <a:bodyPr/>
                    <a:lstStyle/>
                    <a:p>
                      <a:pPr algn="r"/>
                      <a:r>
                        <a:rPr lang="en-US" sz="1800" dirty="0"/>
                        <a:t>Class 1</a:t>
                      </a:r>
                    </a:p>
                  </a:txBody>
                  <a:tcPr marT="45668" marB="45668"/>
                </a:tc>
                <a:tc>
                  <a:txBody>
                    <a:bodyPr/>
                    <a:lstStyle/>
                    <a:p>
                      <a:r>
                        <a:rPr lang="en-US" sz="1800" dirty="0"/>
                        <a:t>AABUS</a:t>
                      </a:r>
                    </a:p>
                  </a:txBody>
                  <a:tcPr marT="45668" marB="45668"/>
                </a:tc>
                <a:extLst>
                  <a:ext uri="{0D108BD9-81ED-4DB2-BD59-A6C34878D82A}">
                    <a16:rowId xmlns:a16="http://schemas.microsoft.com/office/drawing/2014/main" val="10000"/>
                  </a:ext>
                </a:extLst>
              </a:tr>
              <a:tr h="370417">
                <a:tc>
                  <a:txBody>
                    <a:bodyPr/>
                    <a:lstStyle/>
                    <a:p>
                      <a:pPr algn="r"/>
                      <a:r>
                        <a:rPr lang="en-US" sz="1800" dirty="0"/>
                        <a:t>Class 2</a:t>
                      </a:r>
                    </a:p>
                  </a:txBody>
                  <a:tcPr marT="45668" marB="4566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5 µm [197 µin]</a:t>
                      </a:r>
                    </a:p>
                  </a:txBody>
                  <a:tcPr marT="45668" marB="45668"/>
                </a:tc>
                <a:extLst>
                  <a:ext uri="{0D108BD9-81ED-4DB2-BD59-A6C34878D82A}">
                    <a16:rowId xmlns:a16="http://schemas.microsoft.com/office/drawing/2014/main" val="10001"/>
                  </a:ext>
                </a:extLst>
              </a:tr>
              <a:tr h="370417">
                <a:tc>
                  <a:txBody>
                    <a:bodyPr/>
                    <a:lstStyle/>
                    <a:p>
                      <a:pPr algn="r"/>
                      <a:r>
                        <a:rPr lang="en-US" sz="1800" dirty="0"/>
                        <a:t>Class 3 &amp; 3/A</a:t>
                      </a:r>
                    </a:p>
                  </a:txBody>
                  <a:tcPr marT="45668" marB="4566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12 µm [472 µin]</a:t>
                      </a:r>
                    </a:p>
                  </a:txBody>
                  <a:tcPr marT="45668" marB="45668"/>
                </a:tc>
                <a:extLst>
                  <a:ext uri="{0D108BD9-81ED-4DB2-BD59-A6C34878D82A}">
                    <a16:rowId xmlns:a16="http://schemas.microsoft.com/office/drawing/2014/main" val="10002"/>
                  </a:ext>
                </a:extLst>
              </a:tr>
            </a:tbl>
          </a:graphicData>
        </a:graphic>
      </p:graphicFrame>
      <p:grpSp>
        <p:nvGrpSpPr>
          <p:cNvPr id="310291" name="Group 1">
            <a:extLst>
              <a:ext uri="{FF2B5EF4-FFF2-40B4-BE49-F238E27FC236}">
                <a16:creationId xmlns:a16="http://schemas.microsoft.com/office/drawing/2014/main" id="{0B94D8D9-BDB7-49C8-A08D-CEF006B47A5D}"/>
              </a:ext>
            </a:extLst>
          </p:cNvPr>
          <p:cNvGrpSpPr>
            <a:grpSpLocks/>
          </p:cNvGrpSpPr>
          <p:nvPr/>
        </p:nvGrpSpPr>
        <p:grpSpPr bwMode="auto">
          <a:xfrm>
            <a:off x="1063625" y="1171575"/>
            <a:ext cx="4029075" cy="3022600"/>
            <a:chOff x="1825451" y="1324056"/>
            <a:chExt cx="4029281" cy="3023449"/>
          </a:xfrm>
        </p:grpSpPr>
        <p:pic>
          <p:nvPicPr>
            <p:cNvPr id="310294" name="Picture 8">
              <a:extLst>
                <a:ext uri="{FF2B5EF4-FFF2-40B4-BE49-F238E27FC236}">
                  <a16:creationId xmlns:a16="http://schemas.microsoft.com/office/drawing/2014/main" id="{8C65EB24-4DB8-4BA5-8567-56888C788B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5451" y="1324056"/>
              <a:ext cx="4029281" cy="30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46417FD-8973-43FF-9B7F-EDE661EDA57F}"/>
                </a:ext>
              </a:extLst>
            </p:cNvPr>
            <p:cNvCxnSpPr/>
            <p:nvPr/>
          </p:nvCxnSpPr>
          <p:spPr>
            <a:xfrm>
              <a:off x="2225521" y="2083094"/>
              <a:ext cx="0" cy="38110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BAE4CA7-F03D-4974-A0A1-A92AA1BE854D}"/>
                </a:ext>
              </a:extLst>
            </p:cNvPr>
            <p:cNvCxnSpPr/>
            <p:nvPr/>
          </p:nvCxnSpPr>
          <p:spPr>
            <a:xfrm flipV="1">
              <a:off x="2215996" y="2561066"/>
              <a:ext cx="0" cy="38110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10292" name="Rectangle 12">
            <a:extLst>
              <a:ext uri="{FF2B5EF4-FFF2-40B4-BE49-F238E27FC236}">
                <a16:creationId xmlns:a16="http://schemas.microsoft.com/office/drawing/2014/main" id="{DAC4ACED-DC51-4F1A-8BDD-B4E538C06A92}"/>
              </a:ext>
            </a:extLst>
          </p:cNvPr>
          <p:cNvSpPr>
            <a:spLocks noChangeArrowheads="1"/>
          </p:cNvSpPr>
          <p:nvPr/>
        </p:nvSpPr>
        <p:spPr bwMode="auto">
          <a:xfrm>
            <a:off x="4005263" y="4448175"/>
            <a:ext cx="29241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pPr>
            <a:r>
              <a:rPr lang="en-US" altLang="en-US" sz="1800">
                <a:solidFill>
                  <a:schemeClr val="tx1"/>
                </a:solidFill>
                <a:cs typeface="Times New Roman" panose="02020603050405020304" pitchFamily="18" charset="0"/>
              </a:rPr>
              <a:t>Thermal cycle stresses act on interfaces, outer layers experience the greatest stress. </a:t>
            </a:r>
          </a:p>
          <a:p>
            <a:pPr>
              <a:spcBef>
                <a:spcPct val="0"/>
              </a:spcBef>
            </a:pPr>
            <a:r>
              <a:rPr lang="en-US" altLang="en-US" sz="1800">
                <a:solidFill>
                  <a:schemeClr val="tx1"/>
                </a:solidFill>
                <a:cs typeface="Times New Roman" panose="02020603050405020304" pitchFamily="18" charset="0"/>
              </a:rPr>
              <a:t>Reason: </a:t>
            </a:r>
            <a:r>
              <a:rPr lang="en-US" altLang="en-US" sz="1800" u="sng">
                <a:solidFill>
                  <a:schemeClr val="tx1"/>
                </a:solidFill>
                <a:cs typeface="Times New Roman" panose="02020603050405020304" pitchFamily="18" charset="0"/>
              </a:rPr>
              <a:t>materials selection and geometry</a:t>
            </a:r>
            <a:r>
              <a:rPr lang="en-US" altLang="en-US" sz="1800">
                <a:solidFill>
                  <a:schemeClr val="tx1"/>
                </a:solidFill>
                <a:cs typeface="Times New Roman" panose="02020603050405020304" pitchFamily="18" charset="0"/>
              </a:rPr>
              <a:t>.</a:t>
            </a:r>
          </a:p>
        </p:txBody>
      </p:sp>
      <p:pic>
        <p:nvPicPr>
          <p:cNvPr id="310293" name="Picture 13">
            <a:extLst>
              <a:ext uri="{FF2B5EF4-FFF2-40B4-BE49-F238E27FC236}">
                <a16:creationId xmlns:a16="http://schemas.microsoft.com/office/drawing/2014/main" id="{1347DA10-81DB-4772-B90C-B67CBDA64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713" y="4478338"/>
            <a:ext cx="26225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B84A24-8B9B-4725-BB0A-B4CA5FBED184}"/>
              </a:ext>
            </a:extLst>
          </p:cNvPr>
          <p:cNvSpPr txBox="1">
            <a:spLocks/>
          </p:cNvSpPr>
          <p:nvPr/>
        </p:nvSpPr>
        <p:spPr>
          <a:xfrm>
            <a:off x="1549400" y="106363"/>
            <a:ext cx="8704263" cy="1143000"/>
          </a:xfrm>
          <a:prstGeom prst="rect">
            <a:avLst/>
          </a:prstGeom>
        </p:spPr>
        <p:txBody>
          <a:bodyPr anchor="ctr">
            <a:normAutofit/>
          </a:bodyPr>
          <a:lstStyle>
            <a:lvl1pPr algn="l" defTabSz="4572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a:defRPr/>
            </a:pPr>
            <a:r>
              <a:rPr lang="en-US" dirty="0">
                <a:solidFill>
                  <a:schemeClr val="tx1"/>
                </a:solidFill>
              </a:rPr>
              <a:t>PTH Copper Wrap Thickness: Disposition</a:t>
            </a:r>
          </a:p>
        </p:txBody>
      </p:sp>
      <p:sp>
        <p:nvSpPr>
          <p:cNvPr id="312322" name="Content Placeholder 2">
            <a:extLst>
              <a:ext uri="{FF2B5EF4-FFF2-40B4-BE49-F238E27FC236}">
                <a16:creationId xmlns:a16="http://schemas.microsoft.com/office/drawing/2014/main" id="{55DF11AB-C98B-43B6-8001-41F8DCCD45BD}"/>
              </a:ext>
            </a:extLst>
          </p:cNvPr>
          <p:cNvSpPr txBox="1">
            <a:spLocks/>
          </p:cNvSpPr>
          <p:nvPr/>
        </p:nvSpPr>
        <p:spPr bwMode="auto">
          <a:xfrm>
            <a:off x="473075" y="1112838"/>
            <a:ext cx="1118711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Aft>
                <a:spcPts val="600"/>
              </a:spcAft>
              <a:buClr>
                <a:srgbClr val="77AD3F"/>
              </a:buClr>
            </a:pPr>
            <a:r>
              <a:rPr lang="en-US" altLang="en-US" sz="1800">
                <a:solidFill>
                  <a:srgbClr val="1863AB"/>
                </a:solidFill>
                <a:cs typeface="Times New Roman" panose="02020603050405020304" pitchFamily="18" charset="0"/>
              </a:rPr>
              <a:t>GSFC Mission had populated and integrated board with zero wrap, wrap planarization can cause 0.3mil or more variance in panel; manufacturers must target more wrap.</a:t>
            </a:r>
          </a:p>
          <a:p>
            <a:pPr lvl="1" eaLnBrk="1" hangingPunct="1">
              <a:spcAft>
                <a:spcPts val="600"/>
              </a:spcAft>
              <a:buClr>
                <a:srgbClr val="77AD3F"/>
              </a:buClr>
            </a:pPr>
            <a:r>
              <a:rPr lang="en-US" altLang="en-US" sz="1800">
                <a:solidFill>
                  <a:srgbClr val="1863AB"/>
                </a:solidFill>
                <a:cs typeface="Times New Roman" panose="02020603050405020304" pitchFamily="18" charset="0"/>
              </a:rPr>
              <a:t>Wrap cannot be achieved at required thickness for designs with tight line-width spacing and/or with multiple lamination/plating steps</a:t>
            </a:r>
          </a:p>
          <a:p>
            <a:pPr eaLnBrk="1" hangingPunct="1">
              <a:spcAft>
                <a:spcPts val="600"/>
              </a:spcAft>
              <a:buClr>
                <a:srgbClr val="77AD3F"/>
              </a:buClr>
            </a:pPr>
            <a:r>
              <a:rPr lang="en-US" altLang="en-US" sz="1800">
                <a:solidFill>
                  <a:srgbClr val="1863AB"/>
                </a:solidFill>
                <a:cs typeface="Times New Roman" panose="02020603050405020304" pitchFamily="18" charset="0"/>
              </a:rPr>
              <a:t>Requirement was introduced to IPC with minimal data</a:t>
            </a:r>
          </a:p>
          <a:p>
            <a:pPr lvl="1" eaLnBrk="1" hangingPunct="1">
              <a:spcAft>
                <a:spcPts val="300"/>
              </a:spcAft>
              <a:buClr>
                <a:srgbClr val="77AD3F"/>
              </a:buClr>
            </a:pPr>
            <a:r>
              <a:rPr lang="en-US" altLang="en-US" sz="1800">
                <a:solidFill>
                  <a:srgbClr val="1863AB"/>
                </a:solidFill>
                <a:cs typeface="Times New Roman" panose="02020603050405020304" pitchFamily="18" charset="0"/>
              </a:rPr>
              <a:t>Reliability reported to be better with wrap vs. butt joint</a:t>
            </a:r>
          </a:p>
          <a:p>
            <a:pPr lvl="1" eaLnBrk="1" hangingPunct="1">
              <a:spcAft>
                <a:spcPts val="300"/>
              </a:spcAft>
              <a:buClr>
                <a:srgbClr val="77AD3F"/>
              </a:buClr>
            </a:pPr>
            <a:r>
              <a:rPr lang="en-US" altLang="en-US" sz="1800">
                <a:solidFill>
                  <a:srgbClr val="1863AB"/>
                </a:solidFill>
                <a:cs typeface="Times New Roman" panose="02020603050405020304" pitchFamily="18" charset="0"/>
              </a:rPr>
              <a:t>Half of barrel plating thought to be “good enough”</a:t>
            </a:r>
          </a:p>
          <a:p>
            <a:pPr lvl="1" eaLnBrk="1" hangingPunct="1">
              <a:spcAft>
                <a:spcPts val="1200"/>
              </a:spcAft>
              <a:buClr>
                <a:srgbClr val="77AD3F"/>
              </a:buClr>
            </a:pPr>
            <a:r>
              <a:rPr lang="en-US" altLang="en-US" sz="1800">
                <a:solidFill>
                  <a:srgbClr val="1863AB"/>
                </a:solidFill>
                <a:cs typeface="Times New Roman" panose="02020603050405020304" pitchFamily="18" charset="0"/>
              </a:rPr>
              <a:t>Higher quality limit used as safety margin against manufacturing variation during planarization</a:t>
            </a:r>
          </a:p>
          <a:p>
            <a:pPr eaLnBrk="1" hangingPunct="1">
              <a:spcBef>
                <a:spcPct val="0"/>
              </a:spcBef>
              <a:buClr>
                <a:srgbClr val="77AD3F"/>
              </a:buClr>
            </a:pPr>
            <a:r>
              <a:rPr lang="en-US" altLang="en-US" sz="1800" b="1">
                <a:solidFill>
                  <a:srgbClr val="1863AB"/>
                </a:solidFill>
                <a:cs typeface="Times New Roman" panose="02020603050405020304" pitchFamily="18" charset="0"/>
              </a:rPr>
              <a:t>GSFC Published - Sood, Bhanu, et al. "A Study on Effects of Copper Wrap Specifications on Printed Circuit Board Reliability." IEEE Transactions on Reliability 68.1 (2018): 248-266.</a:t>
            </a:r>
          </a:p>
          <a:p>
            <a:pPr eaLnBrk="1" hangingPunct="1">
              <a:spcBef>
                <a:spcPct val="0"/>
              </a:spcBef>
              <a:buClr>
                <a:srgbClr val="77AD3F"/>
              </a:buClr>
            </a:pPr>
            <a:endParaRPr lang="en-US" altLang="en-US" sz="1800" b="1">
              <a:solidFill>
                <a:srgbClr val="1863AB"/>
              </a:solidFill>
              <a:cs typeface="Times New Roman" panose="02020603050405020304" pitchFamily="18" charset="0"/>
            </a:endParaRPr>
          </a:p>
          <a:p>
            <a:pPr eaLnBrk="1" hangingPunct="1">
              <a:spcBef>
                <a:spcPct val="0"/>
              </a:spcBef>
              <a:buClr>
                <a:srgbClr val="77AD3F"/>
              </a:buClr>
            </a:pPr>
            <a:r>
              <a:rPr lang="en-US" altLang="en-US" sz="1800" b="1">
                <a:solidFill>
                  <a:srgbClr val="1863AB"/>
                </a:solidFill>
                <a:cs typeface="Times New Roman" panose="02020603050405020304" pitchFamily="18" charset="0"/>
              </a:rPr>
              <a:t>GSFC Studies:</a:t>
            </a:r>
            <a:r>
              <a:rPr lang="en-US" altLang="en-US" sz="1800">
                <a:solidFill>
                  <a:srgbClr val="1863AB"/>
                </a:solidFill>
                <a:cs typeface="Times New Roman" panose="02020603050405020304" pitchFamily="18" charset="0"/>
              </a:rPr>
              <a:t> Determined the impact of copper wrap plating thickness on PCB reliability, as characterized by thermal cycles to failure.</a:t>
            </a:r>
          </a:p>
          <a:p>
            <a:pPr lvl="1" eaLnBrk="1" hangingPunct="1">
              <a:spcBef>
                <a:spcPct val="0"/>
              </a:spcBef>
              <a:buClr>
                <a:srgbClr val="77AD3F"/>
              </a:buClr>
            </a:pPr>
            <a:r>
              <a:rPr lang="en-US" altLang="en-US" sz="1800">
                <a:solidFill>
                  <a:srgbClr val="1863AB"/>
                </a:solidFill>
                <a:cs typeface="Times New Roman" panose="02020603050405020304" pitchFamily="18" charset="0"/>
              </a:rPr>
              <a:t>Able to determine acceptability of wrap defect based on reliability testing and analysis in context of mission environment and duration. </a:t>
            </a:r>
          </a:p>
          <a:p>
            <a:pPr lvl="1" eaLnBrk="1" hangingPunct="1">
              <a:spcBef>
                <a:spcPct val="0"/>
              </a:spcBef>
              <a:spcAft>
                <a:spcPts val="1200"/>
              </a:spcAft>
              <a:buClr>
                <a:srgbClr val="77AD3F"/>
              </a:buClr>
            </a:pPr>
            <a:r>
              <a:rPr lang="en-US" altLang="en-US" sz="1800" u="sng">
                <a:solidFill>
                  <a:srgbClr val="1863AB"/>
                </a:solidFill>
                <a:cs typeface="Times New Roman" panose="02020603050405020304" pitchFamily="18" charset="0"/>
              </a:rPr>
              <a:t>IPC voted to change the requirement </a:t>
            </a:r>
            <a:r>
              <a:rPr lang="en-US" altLang="en-US" sz="1800">
                <a:solidFill>
                  <a:srgbClr val="1863AB"/>
                </a:solidFill>
                <a:cs typeface="Times New Roman" panose="02020603050405020304" pitchFamily="18" charset="0"/>
              </a:rPr>
              <a:t>(amendment in Rev. D and revisions in Rev. E).</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Content Placeholder 1">
            <a:extLst>
              <a:ext uri="{FF2B5EF4-FFF2-40B4-BE49-F238E27FC236}">
                <a16:creationId xmlns:a16="http://schemas.microsoft.com/office/drawing/2014/main" id="{DD5105A8-3880-42C4-AA7F-8E39204C30EE}"/>
              </a:ext>
            </a:extLst>
          </p:cNvPr>
          <p:cNvSpPr>
            <a:spLocks noGrp="1" noChangeArrowheads="1"/>
          </p:cNvSpPr>
          <p:nvPr>
            <p:ph idx="1"/>
          </p:nvPr>
        </p:nvSpPr>
        <p:spPr>
          <a:xfrm>
            <a:off x="385763" y="1311275"/>
            <a:ext cx="11142662" cy="4651375"/>
          </a:xfrm>
        </p:spPr>
        <p:txBody>
          <a:bodyPr/>
          <a:lstStyle/>
          <a:p>
            <a:r>
              <a:rPr lang="en-US" altLang="en-US" sz="2400"/>
              <a:t>High density interconnect (HDI) testing is performed with interconnect stress testing (IST) using a methodology documented in the IPC test methods manual TM650, Method 2.6.26. </a:t>
            </a:r>
          </a:p>
          <a:p>
            <a:r>
              <a:rPr lang="en-US" altLang="en-US" sz="2400"/>
              <a:t>Elevated temperatures exceeding 220°C are sometimes used to cause HDI failures.  </a:t>
            </a:r>
          </a:p>
          <a:p>
            <a:r>
              <a:rPr lang="en-US" altLang="en-US" sz="2400"/>
              <a:t>Although IST can be an effective screen for process, materials, design and workmanship, it is not recommended as a predictor of reliability. </a:t>
            </a:r>
          </a:p>
          <a:p>
            <a:r>
              <a:rPr lang="en-US" altLang="en-US" sz="2400"/>
              <a:t>Increasingly, IST test results that are generated at elevated and highly accelerated test condition are being used for predicting operational reliability of HDI PCBs.</a:t>
            </a:r>
          </a:p>
        </p:txBody>
      </p:sp>
      <p:sp>
        <p:nvSpPr>
          <p:cNvPr id="313346" name="Title 2">
            <a:extLst>
              <a:ext uri="{FF2B5EF4-FFF2-40B4-BE49-F238E27FC236}">
                <a16:creationId xmlns:a16="http://schemas.microsoft.com/office/drawing/2014/main" id="{2FCEDC08-8DD5-4100-8972-89C4B223F073}"/>
              </a:ext>
            </a:extLst>
          </p:cNvPr>
          <p:cNvSpPr>
            <a:spLocks noGrp="1" noChangeArrowheads="1"/>
          </p:cNvSpPr>
          <p:nvPr>
            <p:ph type="title"/>
          </p:nvPr>
        </p:nvSpPr>
        <p:spPr/>
        <p:txBody>
          <a:bodyPr/>
          <a:lstStyle/>
          <a:p>
            <a:r>
              <a:rPr lang="en-US" altLang="en-US"/>
              <a:t>Concerns with IST Specifications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Content Placeholder 1">
            <a:extLst>
              <a:ext uri="{FF2B5EF4-FFF2-40B4-BE49-F238E27FC236}">
                <a16:creationId xmlns:a16="http://schemas.microsoft.com/office/drawing/2014/main" id="{AD79FACE-1C57-4494-95AA-53154E966CA2}"/>
              </a:ext>
            </a:extLst>
          </p:cNvPr>
          <p:cNvSpPr>
            <a:spLocks noGrp="1" noChangeArrowheads="1"/>
          </p:cNvSpPr>
          <p:nvPr>
            <p:ph idx="1"/>
          </p:nvPr>
        </p:nvSpPr>
        <p:spPr>
          <a:xfrm>
            <a:off x="771525" y="1016000"/>
            <a:ext cx="9831388" cy="1563688"/>
          </a:xfrm>
        </p:spPr>
        <p:txBody>
          <a:bodyPr/>
          <a:lstStyle/>
          <a:p>
            <a:r>
              <a:rPr lang="en-US" altLang="en-US" sz="2200"/>
              <a:t>Risk is a central element of space system development.</a:t>
            </a:r>
          </a:p>
          <a:p>
            <a:endParaRPr lang="en-US" altLang="en-US" sz="2200"/>
          </a:p>
          <a:p>
            <a:r>
              <a:rPr lang="en-US" altLang="en-US" sz="2200"/>
              <a:t>Understanding of risk is key to effectively engineering the system.</a:t>
            </a:r>
          </a:p>
          <a:p>
            <a:endParaRPr lang="en-US" altLang="en-US" sz="2200"/>
          </a:p>
          <a:p>
            <a:r>
              <a:rPr lang="en-US" altLang="en-US" sz="2200"/>
              <a:t>Lessons learned are at the core of the methodology.</a:t>
            </a:r>
          </a:p>
          <a:p>
            <a:endParaRPr lang="en-US" altLang="en-US" sz="2200"/>
          </a:p>
          <a:p>
            <a:r>
              <a:rPr lang="en-US" altLang="en-US" sz="2200"/>
              <a:t>This understanding is used to prioritize resources in development and to convey the status to the project stakeholders.</a:t>
            </a:r>
          </a:p>
          <a:p>
            <a:endParaRPr lang="en-US" altLang="en-US" sz="2200"/>
          </a:p>
          <a:p>
            <a:r>
              <a:rPr lang="en-US" altLang="en-US" sz="2200"/>
              <a:t>Confusion between severity of consequence, scenarios, probability and relationship to other categories (safety, technical, and programmatic) can lead to unnecessarily high costs, unbalanced risk, and an overall higher risk posture for a project.</a:t>
            </a:r>
          </a:p>
          <a:p>
            <a:endParaRPr lang="en-US" altLang="en-US" sz="2200"/>
          </a:p>
          <a:p>
            <a:endParaRPr lang="en-US" altLang="en-US" sz="2200"/>
          </a:p>
        </p:txBody>
      </p:sp>
      <p:sp>
        <p:nvSpPr>
          <p:cNvPr id="314370" name="Title 2">
            <a:extLst>
              <a:ext uri="{FF2B5EF4-FFF2-40B4-BE49-F238E27FC236}">
                <a16:creationId xmlns:a16="http://schemas.microsoft.com/office/drawing/2014/main" id="{2D22037B-66DA-4720-9B29-7547A26DBA2A}"/>
              </a:ext>
            </a:extLst>
          </p:cNvPr>
          <p:cNvSpPr>
            <a:spLocks noGrp="1" noChangeArrowheads="1"/>
          </p:cNvSpPr>
          <p:nvPr>
            <p:ph type="title"/>
          </p:nvPr>
        </p:nvSpPr>
        <p:spPr/>
        <p:txBody>
          <a:bodyPr/>
          <a:lstStyle/>
          <a:p>
            <a:r>
              <a:rPr lang="en-US" altLang="en-US"/>
              <a:t>Summary</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88FF0A-A548-4C86-A4EB-0A7E6FB4A4AD}"/>
              </a:ext>
            </a:extLst>
          </p:cNvPr>
          <p:cNvSpPr/>
          <p:nvPr/>
        </p:nvSpPr>
        <p:spPr>
          <a:xfrm>
            <a:off x="781050" y="1425575"/>
            <a:ext cx="10226675" cy="1816100"/>
          </a:xfrm>
          <a:prstGeom prst="rect">
            <a:avLst/>
          </a:prstGeom>
        </p:spPr>
        <p:txBody>
          <a:bodyPr>
            <a:spAutoFit/>
          </a:bodyPr>
          <a:lstStyle/>
          <a:p>
            <a:pPr>
              <a:buFont typeface="Wingdings 2" panose="05020102010507070707" pitchFamily="18" charset="2"/>
              <a:buChar char=""/>
              <a:defRPr/>
            </a:pPr>
            <a:r>
              <a:rPr lang="en-US" sz="1600" dirty="0">
                <a:latin typeface="+mj-lt"/>
              </a:rPr>
              <a:t>NASA GSFC SMA Mission Assurance Directorate</a:t>
            </a:r>
          </a:p>
          <a:p>
            <a:pPr>
              <a:buFont typeface="Wingdings 2" panose="05020102010507070707" pitchFamily="18" charset="2"/>
              <a:buChar char=""/>
              <a:defRPr/>
            </a:pPr>
            <a:endParaRPr lang="en-US" sz="1600" dirty="0">
              <a:latin typeface="+mj-lt"/>
            </a:endParaRPr>
          </a:p>
          <a:p>
            <a:pPr>
              <a:buFont typeface="Wingdings 2" panose="05020102010507070707" pitchFamily="18" charset="2"/>
              <a:buChar char=""/>
              <a:defRPr/>
            </a:pPr>
            <a:r>
              <a:rPr lang="en-US" sz="1600" dirty="0">
                <a:latin typeface="+mj-lt"/>
              </a:rPr>
              <a:t>Reliability, Maintainability, and Availability Assessment Branch, NASA Goddard Space Flight Center</a:t>
            </a:r>
          </a:p>
          <a:p>
            <a:pPr>
              <a:buFont typeface="Wingdings 2" panose="05020102010507070707" pitchFamily="18" charset="2"/>
              <a:buChar char=""/>
              <a:defRPr/>
            </a:pPr>
            <a:endParaRPr lang="en-US" sz="1600" dirty="0">
              <a:latin typeface="+mj-lt"/>
            </a:endParaRPr>
          </a:p>
          <a:p>
            <a:pPr>
              <a:buFont typeface="Wingdings 2" panose="05020102010507070707" pitchFamily="18" charset="2"/>
              <a:buChar char=""/>
              <a:defRPr/>
            </a:pPr>
            <a:r>
              <a:rPr lang="en-US" sz="1600" dirty="0">
                <a:latin typeface="+mj-lt"/>
              </a:rPr>
              <a:t>NASA Workmanship Technical Standards Program</a:t>
            </a:r>
          </a:p>
          <a:p>
            <a:pPr>
              <a:buFont typeface="Wingdings 2" panose="05020102010507070707" pitchFamily="18" charset="2"/>
              <a:buChar char=""/>
              <a:defRPr/>
            </a:pPr>
            <a:endParaRPr lang="en-US" sz="1600" dirty="0">
              <a:latin typeface="+mj-lt"/>
            </a:endParaRPr>
          </a:p>
          <a:p>
            <a:pPr>
              <a:buFont typeface="Wingdings 2" panose="05020102010507070707" pitchFamily="18" charset="2"/>
              <a:buChar char=""/>
              <a:defRPr/>
            </a:pPr>
            <a:r>
              <a:rPr lang="en-US" sz="1600" dirty="0">
                <a:latin typeface="+mj-lt"/>
              </a:rPr>
              <a:t>Discussions with Academia and other Research Institutions</a:t>
            </a:r>
          </a:p>
        </p:txBody>
      </p:sp>
      <p:sp>
        <p:nvSpPr>
          <p:cNvPr id="3" name="Rectangle 2">
            <a:extLst>
              <a:ext uri="{FF2B5EF4-FFF2-40B4-BE49-F238E27FC236}">
                <a16:creationId xmlns:a16="http://schemas.microsoft.com/office/drawing/2014/main" id="{2350588E-D94D-4408-90A9-B5E59344A44A}"/>
              </a:ext>
            </a:extLst>
          </p:cNvPr>
          <p:cNvSpPr/>
          <p:nvPr/>
        </p:nvSpPr>
        <p:spPr>
          <a:xfrm>
            <a:off x="1722438" y="185738"/>
            <a:ext cx="8655050" cy="708025"/>
          </a:xfrm>
          <a:prstGeom prst="rect">
            <a:avLst/>
          </a:prstGeom>
        </p:spPr>
        <p:txBody>
          <a:bodyPr>
            <a:spAutoFit/>
          </a:bodyPr>
          <a:lstStyle/>
          <a:p>
            <a:pPr algn="ctr">
              <a:defRPr/>
            </a:pPr>
            <a:r>
              <a:rPr lang="en-US" sz="4000" b="1" dirty="0">
                <a:latin typeface="+mj-lt"/>
              </a:rPr>
              <a:t>Acknowledgements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0">
            <a:extLst>
              <a:ext uri="{FF2B5EF4-FFF2-40B4-BE49-F238E27FC236}">
                <a16:creationId xmlns:a16="http://schemas.microsoft.com/office/drawing/2014/main" id="{26E4BC75-35F4-483D-94AC-E1566F58E33A}"/>
              </a:ext>
            </a:extLst>
          </p:cNvPr>
          <p:cNvSpPr>
            <a:spLocks/>
          </p:cNvSpPr>
          <p:nvPr/>
        </p:nvSpPr>
        <p:spPr bwMode="auto">
          <a:xfrm>
            <a:off x="1006475" y="2986088"/>
            <a:ext cx="99631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4400" b="1"/>
              <a:t>Thank you!</a:t>
            </a:r>
          </a:p>
          <a:p>
            <a:pPr algn="ctr" eaLnBrk="1" hangingPunct="1">
              <a:spcBef>
                <a:spcPct val="0"/>
              </a:spcBef>
              <a:buFontTx/>
              <a:buNone/>
            </a:pPr>
            <a:endParaRPr lang="en-US" altLang="en-US" sz="4400" b="1"/>
          </a:p>
          <a:p>
            <a:pPr algn="ctr" eaLnBrk="1" hangingPunct="1">
              <a:spcBef>
                <a:spcPct val="0"/>
              </a:spcBef>
              <a:buFontTx/>
              <a:buNone/>
            </a:pPr>
            <a:r>
              <a:rPr lang="en-US" altLang="en-US" sz="4400" b="1"/>
              <a:t>Bhanu Sood, PhD</a:t>
            </a:r>
          </a:p>
          <a:p>
            <a:pPr algn="ctr" eaLnBrk="1" hangingPunct="1">
              <a:spcBef>
                <a:spcPct val="0"/>
              </a:spcBef>
              <a:buFontTx/>
              <a:buNone/>
            </a:pPr>
            <a:endParaRPr lang="en-US" altLang="en-US" sz="4400" b="1"/>
          </a:p>
          <a:p>
            <a:pPr algn="ctr" eaLnBrk="1" hangingPunct="1">
              <a:spcBef>
                <a:spcPct val="0"/>
              </a:spcBef>
              <a:buFontTx/>
              <a:buNone/>
            </a:pPr>
            <a:r>
              <a:rPr lang="en-US" altLang="en-US" sz="3200" b="1"/>
              <a:t>Safety and Mission Assurance (SMA) Directorate</a:t>
            </a:r>
          </a:p>
          <a:p>
            <a:pPr algn="ctr" eaLnBrk="1" hangingPunct="1">
              <a:spcBef>
                <a:spcPct val="0"/>
              </a:spcBef>
              <a:buFontTx/>
              <a:buNone/>
            </a:pPr>
            <a:endParaRPr lang="en-US" altLang="en-US" sz="3200" b="1"/>
          </a:p>
          <a:p>
            <a:pPr algn="ctr" eaLnBrk="1" hangingPunct="1">
              <a:spcBef>
                <a:spcPct val="0"/>
              </a:spcBef>
              <a:buFontTx/>
              <a:buNone/>
            </a:pPr>
            <a:r>
              <a:rPr lang="en-US" altLang="en-US" sz="3200" b="1"/>
              <a:t>NASA Goddard Space Flight Center</a:t>
            </a:r>
          </a:p>
          <a:p>
            <a:pPr algn="ctr" eaLnBrk="1" hangingPunct="1">
              <a:spcBef>
                <a:spcPct val="0"/>
              </a:spcBef>
              <a:buFontTx/>
              <a:buNone/>
            </a:pPr>
            <a:r>
              <a:rPr lang="en-US" altLang="en-US" sz="3200" b="1"/>
              <a:t>Phone:  (301) 286-5584</a:t>
            </a:r>
          </a:p>
          <a:p>
            <a:pPr algn="ctr" eaLnBrk="1" hangingPunct="1">
              <a:spcBef>
                <a:spcPct val="0"/>
              </a:spcBef>
              <a:buFontTx/>
              <a:buNone/>
            </a:pPr>
            <a:r>
              <a:rPr lang="en-US" altLang="en-US" sz="3200" b="1"/>
              <a:t>bhanu.sood@nasa.gov</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24723A1-636E-4A86-9EC9-2672FA5F799D}"/>
              </a:ext>
            </a:extLst>
          </p:cNvPr>
          <p:cNvSpPr txBox="1">
            <a:spLocks noChangeArrowheads="1"/>
          </p:cNvSpPr>
          <p:nvPr/>
        </p:nvSpPr>
        <p:spPr>
          <a:xfrm>
            <a:off x="3257550" y="0"/>
            <a:ext cx="5889625" cy="463550"/>
          </a:xfrm>
          <a:prstGeom prst="rect">
            <a:avLst/>
          </a:prstGeom>
        </p:spPr>
        <p:txBody>
          <a:bodyPr/>
          <a:lstStyle/>
          <a:p>
            <a:pPr algn="ctr" defTabSz="457200">
              <a:defRPr/>
            </a:pPr>
            <a:r>
              <a:rPr lang="en-US" sz="3600" b="1" dirty="0">
                <a:latin typeface="+mj-lt"/>
                <a:ea typeface="Century Gothic" charset="0"/>
                <a:cs typeface="Century Gothic" charset="0"/>
              </a:rPr>
              <a:t>Questions?</a:t>
            </a:r>
          </a:p>
        </p:txBody>
      </p:sp>
      <p:pic>
        <p:nvPicPr>
          <p:cNvPr id="317442" name="Fin_slide_bac_2a.jpg" descr="/Users/jaoleary/Desktop/Code 100 Presentations/Code_100_2016/Feb_2016/Corbo_PPT/Final_Slide/Fin_slide_bac_2a.jpg">
            <a:extLst>
              <a:ext uri="{FF2B5EF4-FFF2-40B4-BE49-F238E27FC236}">
                <a16:creationId xmlns:a16="http://schemas.microsoft.com/office/drawing/2014/main" id="{6A8878B2-CFC3-41CD-A938-458A6FE6F417}"/>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00313" y="649288"/>
            <a:ext cx="7551737"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TextBox 1">
            <a:extLst>
              <a:ext uri="{FF2B5EF4-FFF2-40B4-BE49-F238E27FC236}">
                <a16:creationId xmlns:a16="http://schemas.microsoft.com/office/drawing/2014/main" id="{231E19A4-7427-4B18-B56B-581E8D5A7912}"/>
              </a:ext>
            </a:extLst>
          </p:cNvPr>
          <p:cNvSpPr txBox="1">
            <a:spLocks noChangeArrowheads="1"/>
          </p:cNvSpPr>
          <p:nvPr/>
        </p:nvSpPr>
        <p:spPr bwMode="auto">
          <a:xfrm>
            <a:off x="4849813" y="2505075"/>
            <a:ext cx="2684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5400" b="1"/>
              <a:t>Backup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a:extLst>
              <a:ext uri="{FF2B5EF4-FFF2-40B4-BE49-F238E27FC236}">
                <a16:creationId xmlns:a16="http://schemas.microsoft.com/office/drawing/2014/main" id="{199E6DF7-4763-4236-BDFE-CEEBB1DC1273}"/>
              </a:ext>
            </a:extLst>
          </p:cNvPr>
          <p:cNvSpPr>
            <a:spLocks noChangeArrowheads="1"/>
          </p:cNvSpPr>
          <p:nvPr/>
        </p:nvSpPr>
        <p:spPr bwMode="auto">
          <a:xfrm>
            <a:off x="1092200" y="328613"/>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400" b="1">
                <a:solidFill>
                  <a:schemeClr val="tx1"/>
                </a:solidFill>
              </a:rPr>
              <a:t>Package Level Failure mechanisms</a:t>
            </a:r>
          </a:p>
        </p:txBody>
      </p:sp>
      <p:pic>
        <p:nvPicPr>
          <p:cNvPr id="6" name="Group 63">
            <a:extLst>
              <a:ext uri="{FF2B5EF4-FFF2-40B4-BE49-F238E27FC236}">
                <a16:creationId xmlns:a16="http://schemas.microsoft.com/office/drawing/2014/main" id="{8CBCBFEA-6F43-4FFD-8B7E-ECD5901DF7E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181100"/>
            <a:ext cx="10680700" cy="4724400"/>
          </a:xfrm>
          <a:prstGeom prst="rect">
            <a:avLst/>
          </a:prstGeom>
          <a:noFill/>
          <a:extLst>
            <a:ext uri="{909E8E84-426E-40DD-AFC4-6F175D3DCCD1}">
              <a14:hiddenFill xmlns:a14="http://schemas.microsoft.com/office/drawing/2010/main">
                <a:solidFill>
                  <a:srgbClr val="FFFFFF"/>
                </a:solidFill>
              </a14:hiddenFill>
            </a:ext>
          </a:extLst>
        </p:spPr>
      </p:pic>
      <p:sp>
        <p:nvSpPr>
          <p:cNvPr id="364547" name="Line 58">
            <a:extLst>
              <a:ext uri="{FF2B5EF4-FFF2-40B4-BE49-F238E27FC236}">
                <a16:creationId xmlns:a16="http://schemas.microsoft.com/office/drawing/2014/main" id="{F5C9DCA6-BD88-400D-B58D-46E37C5D9F08}"/>
              </a:ext>
            </a:extLst>
          </p:cNvPr>
          <p:cNvSpPr>
            <a:spLocks noChangeShapeType="1"/>
          </p:cNvSpPr>
          <p:nvPr/>
        </p:nvSpPr>
        <p:spPr bwMode="auto">
          <a:xfrm flipH="1">
            <a:off x="3416300" y="2838450"/>
            <a:ext cx="766763" cy="12700"/>
          </a:xfrm>
          <a:prstGeom prst="line">
            <a:avLst/>
          </a:prstGeom>
          <a:noFill/>
          <a:ln w="28575">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4548" name="Slide Number Placeholder 68">
            <a:extLst>
              <a:ext uri="{FF2B5EF4-FFF2-40B4-BE49-F238E27FC236}">
                <a16:creationId xmlns:a16="http://schemas.microsoft.com/office/drawing/2014/main" id="{17407F7B-F26D-4F58-A48A-0661243BEDAD}"/>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3F5FDAA9-4197-4BFD-8749-0B6E6DA5BEE5}" type="slidenum">
              <a:rPr lang="en-US" altLang="en-US" sz="1200">
                <a:solidFill>
                  <a:srgbClr val="898989"/>
                </a:solidFill>
              </a:rPr>
              <a:pPr algn="r" eaLnBrk="1" hangingPunct="1">
                <a:spcBef>
                  <a:spcPct val="0"/>
                </a:spcBef>
                <a:buFontTx/>
                <a:buNone/>
              </a:pPr>
              <a:t>22</a:t>
            </a:fld>
            <a:endParaRPr lang="en-US"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5" name="Rectangle 2">
            <a:extLst>
              <a:ext uri="{FF2B5EF4-FFF2-40B4-BE49-F238E27FC236}">
                <a16:creationId xmlns:a16="http://schemas.microsoft.com/office/drawing/2014/main" id="{12D41790-672E-41EF-8FA6-5EBB68FEF54E}"/>
              </a:ext>
            </a:extLst>
          </p:cNvPr>
          <p:cNvSpPr>
            <a:spLocks noGrp="1" noChangeArrowheads="1"/>
          </p:cNvSpPr>
          <p:nvPr>
            <p:ph type="title" idx="4294967295"/>
          </p:nvPr>
        </p:nvSpPr>
        <p:spPr>
          <a:noFill/>
        </p:spPr>
        <p:txBody>
          <a:bodyPr lIns="92075" tIns="46038" rIns="92075" bIns="46038"/>
          <a:lstStyle/>
          <a:p>
            <a:r>
              <a:rPr lang="en-US" altLang="en-US">
                <a:cs typeface="Arial" panose="020B0604020202020204" pitchFamily="34" charset="0"/>
              </a:rPr>
              <a:t>Documentation</a:t>
            </a:r>
          </a:p>
        </p:txBody>
      </p:sp>
      <p:sp>
        <p:nvSpPr>
          <p:cNvPr id="318466" name="Rectangle 3">
            <a:extLst>
              <a:ext uri="{FF2B5EF4-FFF2-40B4-BE49-F238E27FC236}">
                <a16:creationId xmlns:a16="http://schemas.microsoft.com/office/drawing/2014/main" id="{925D7FB5-AB0E-4FD3-AF3C-3E9B2B2F9298}"/>
              </a:ext>
            </a:extLst>
          </p:cNvPr>
          <p:cNvSpPr>
            <a:spLocks noGrp="1" noChangeArrowheads="1"/>
          </p:cNvSpPr>
          <p:nvPr>
            <p:ph idx="4294967295"/>
          </p:nvPr>
        </p:nvSpPr>
        <p:spPr>
          <a:xfrm>
            <a:off x="1981200" y="957263"/>
            <a:ext cx="4995863" cy="4724400"/>
          </a:xfrm>
        </p:spPr>
        <p:txBody>
          <a:bodyPr lIns="92075" tIns="46038" rIns="92075" bIns="46038"/>
          <a:lstStyle/>
          <a:p>
            <a:pPr>
              <a:buFont typeface="Wingdings" panose="05000000000000000000" pitchFamily="2" charset="2"/>
              <a:buChar char="Ø"/>
            </a:pPr>
            <a:r>
              <a:rPr lang="en-US" altLang="en-US" sz="2400"/>
              <a:t>Process data: vendor, material, batch #, part #, sampling</a:t>
            </a:r>
          </a:p>
          <a:p>
            <a:pPr>
              <a:buFont typeface="Wingdings" panose="05000000000000000000" pitchFamily="2" charset="2"/>
              <a:buChar char="Ø"/>
            </a:pPr>
            <a:r>
              <a:rPr lang="en-US" altLang="en-US" sz="2400"/>
              <a:t>Description of specimen orientation, location, cut area, Macro image</a:t>
            </a:r>
          </a:p>
          <a:p>
            <a:pPr>
              <a:buFont typeface="Wingdings" panose="05000000000000000000" pitchFamily="2" charset="2"/>
              <a:buChar char="Ø"/>
            </a:pPr>
            <a:r>
              <a:rPr lang="en-US" altLang="en-US" sz="2400"/>
              <a:t>Type of analysis and defect, area of interest</a:t>
            </a:r>
          </a:p>
          <a:p>
            <a:pPr>
              <a:buFont typeface="Wingdings" panose="05000000000000000000" pitchFamily="2" charset="2"/>
              <a:buChar char="Ø"/>
            </a:pPr>
            <a:r>
              <a:rPr lang="en-US" altLang="en-US" sz="2400"/>
              <a:t>Record mounting, polishing, etching parameters</a:t>
            </a:r>
          </a:p>
          <a:p>
            <a:pPr>
              <a:buFont typeface="Wingdings" panose="05000000000000000000" pitchFamily="2" charset="2"/>
              <a:buChar char="Ø"/>
            </a:pPr>
            <a:r>
              <a:rPr lang="en-US" altLang="en-US" sz="2400"/>
              <a:t>Record microstructure data: inclusions, porosity, grain size, etc.</a:t>
            </a:r>
          </a:p>
        </p:txBody>
      </p:sp>
      <p:pic>
        <p:nvPicPr>
          <p:cNvPr id="318467" name="Picture 10" descr="arm7-oled-clock-rev00-small">
            <a:extLst>
              <a:ext uri="{FF2B5EF4-FFF2-40B4-BE49-F238E27FC236}">
                <a16:creationId xmlns:a16="http://schemas.microsoft.com/office/drawing/2014/main" id="{E934E120-CF4C-4618-9026-41B7CED17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1687513"/>
            <a:ext cx="326231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a:extLst>
              <a:ext uri="{FF2B5EF4-FFF2-40B4-BE49-F238E27FC236}">
                <a16:creationId xmlns:a16="http://schemas.microsoft.com/office/drawing/2014/main" id="{0C056A1C-2034-411B-BD59-A7CF4D0FF3B5}"/>
              </a:ext>
            </a:extLst>
          </p:cNvPr>
          <p:cNvSpPr>
            <a:spLocks noGrp="1" noChangeArrowheads="1"/>
          </p:cNvSpPr>
          <p:nvPr>
            <p:ph type="title" idx="4294967295"/>
          </p:nvPr>
        </p:nvSpPr>
        <p:spPr>
          <a:xfrm>
            <a:off x="3079750" y="0"/>
            <a:ext cx="5486400" cy="1143000"/>
          </a:xfrm>
          <a:noFill/>
        </p:spPr>
        <p:txBody>
          <a:bodyPr lIns="92075" tIns="46038" rIns="92075" bIns="46038"/>
          <a:lstStyle/>
          <a:p>
            <a:r>
              <a:rPr lang="en-US" altLang="en-US">
                <a:cs typeface="Arial" panose="020B0604020202020204" pitchFamily="34" charset="0"/>
              </a:rPr>
              <a:t>Sectioning</a:t>
            </a:r>
          </a:p>
        </p:txBody>
      </p:sp>
      <p:sp>
        <p:nvSpPr>
          <p:cNvPr id="320514" name="Rectangle 3">
            <a:extLst>
              <a:ext uri="{FF2B5EF4-FFF2-40B4-BE49-F238E27FC236}">
                <a16:creationId xmlns:a16="http://schemas.microsoft.com/office/drawing/2014/main" id="{D65B0D27-0BB6-4276-B808-7A949112E8B0}"/>
              </a:ext>
            </a:extLst>
          </p:cNvPr>
          <p:cNvSpPr>
            <a:spLocks noGrp="1" noChangeArrowheads="1"/>
          </p:cNvSpPr>
          <p:nvPr>
            <p:ph idx="4294967295"/>
          </p:nvPr>
        </p:nvSpPr>
        <p:spPr>
          <a:xfrm>
            <a:off x="2919413" y="1249363"/>
            <a:ext cx="6597650" cy="4116387"/>
          </a:xfrm>
        </p:spPr>
        <p:txBody>
          <a:bodyPr lIns="92075" tIns="46038" rIns="92075" bIns="46038"/>
          <a:lstStyle/>
          <a:p>
            <a:pPr>
              <a:buFont typeface="Wingdings" panose="05000000000000000000" pitchFamily="2" charset="2"/>
              <a:buChar char="Ø"/>
            </a:pPr>
            <a:r>
              <a:rPr lang="en-US" altLang="en-US" sz="2000">
                <a:cs typeface="Arial" panose="020B0604020202020204" pitchFamily="34" charset="0"/>
              </a:rPr>
              <a:t>Equipment</a:t>
            </a:r>
          </a:p>
          <a:p>
            <a:pPr>
              <a:buFont typeface="Wingdings" panose="05000000000000000000" pitchFamily="2" charset="2"/>
              <a:buChar char="Ø"/>
            </a:pPr>
            <a:r>
              <a:rPr lang="en-US" altLang="en-US" sz="2000">
                <a:cs typeface="Arial" panose="020B0604020202020204" pitchFamily="34" charset="0"/>
              </a:rPr>
              <a:t>Blade, wheel (SiC, alumina, diamond)</a:t>
            </a:r>
          </a:p>
          <a:p>
            <a:pPr>
              <a:buFont typeface="Wingdings" panose="05000000000000000000" pitchFamily="2" charset="2"/>
              <a:buChar char="Ø"/>
            </a:pPr>
            <a:r>
              <a:rPr lang="en-US" altLang="en-US" sz="2000">
                <a:cs typeface="Arial" panose="020B0604020202020204" pitchFamily="34" charset="0"/>
              </a:rPr>
              <a:t>Load</a:t>
            </a:r>
          </a:p>
          <a:p>
            <a:pPr>
              <a:buFont typeface="Wingdings" panose="05000000000000000000" pitchFamily="2" charset="2"/>
              <a:buChar char="Ø"/>
            </a:pPr>
            <a:r>
              <a:rPr lang="en-US" altLang="en-US" sz="2000">
                <a:cs typeface="Arial" panose="020B0604020202020204" pitchFamily="34" charset="0"/>
              </a:rPr>
              <a:t>Blade RPM</a:t>
            </a:r>
          </a:p>
          <a:p>
            <a:pPr>
              <a:buFont typeface="Wingdings" panose="05000000000000000000" pitchFamily="2" charset="2"/>
              <a:buChar char="Ø"/>
            </a:pPr>
            <a:r>
              <a:rPr lang="en-US" altLang="en-US" sz="2000">
                <a:cs typeface="Arial" panose="020B0604020202020204" pitchFamily="34" charset="0"/>
              </a:rPr>
              <a:t>Feed rate </a:t>
            </a:r>
          </a:p>
          <a:p>
            <a:pPr>
              <a:buFont typeface="Wingdings" panose="05000000000000000000" pitchFamily="2" charset="2"/>
              <a:buChar char="Ø"/>
            </a:pPr>
            <a:r>
              <a:rPr lang="en-US" altLang="en-US" sz="2000">
                <a:cs typeface="Arial" panose="020B0604020202020204" pitchFamily="34" charset="0"/>
              </a:rPr>
              <a:t>Coolant</a:t>
            </a:r>
          </a:p>
          <a:p>
            <a:pPr>
              <a:buFont typeface="Wingdings" panose="05000000000000000000" pitchFamily="2" charset="2"/>
              <a:buChar char="Ø"/>
            </a:pPr>
            <a:r>
              <a:rPr lang="en-US" altLang="en-US" sz="2000">
                <a:cs typeface="Arial" panose="020B0604020202020204" pitchFamily="34" charset="0"/>
              </a:rPr>
              <a:t>Delicate materials may require encapsulation or chuck padding for holding</a:t>
            </a:r>
          </a:p>
        </p:txBody>
      </p:sp>
      <p:sp>
        <p:nvSpPr>
          <p:cNvPr id="320515" name="Slide Number Placeholder 3">
            <a:extLst>
              <a:ext uri="{FF2B5EF4-FFF2-40B4-BE49-F238E27FC236}">
                <a16:creationId xmlns:a16="http://schemas.microsoft.com/office/drawing/2014/main" id="{5A9795DA-DF88-400B-8602-1738EEF1393C}"/>
              </a:ext>
            </a:extLst>
          </p:cNvPr>
          <p:cNvSpPr txBox="1">
            <a:spLocks noGrp="1"/>
          </p:cNvSpPr>
          <p:nvPr/>
        </p:nvSpPr>
        <p:spPr bwMode="auto">
          <a:xfrm>
            <a:off x="8077200" y="6324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D5EDAEFE-8335-42E6-917F-76FFAE022ADD}" type="slidenum">
              <a:rPr lang="en-US" altLang="en-US" sz="1200">
                <a:solidFill>
                  <a:srgbClr val="898989"/>
                </a:solidFill>
              </a:rPr>
              <a:pPr algn="r" eaLnBrk="1" hangingPunct="1">
                <a:spcBef>
                  <a:spcPct val="0"/>
                </a:spcBef>
                <a:buFontTx/>
                <a:buNone/>
              </a:pPr>
              <a:t>221</a:t>
            </a:fld>
            <a:endParaRPr lang="en-US" altLang="en-US" sz="1200">
              <a:solidFill>
                <a:srgbClr val="898989"/>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a:extLst>
              <a:ext uri="{FF2B5EF4-FFF2-40B4-BE49-F238E27FC236}">
                <a16:creationId xmlns:a16="http://schemas.microsoft.com/office/drawing/2014/main" id="{B0124309-FDBF-4C0F-A575-964C44D20959}"/>
              </a:ext>
            </a:extLst>
          </p:cNvPr>
          <p:cNvSpPr>
            <a:spLocks noGrp="1" noChangeArrowheads="1"/>
          </p:cNvSpPr>
          <p:nvPr>
            <p:ph type="title" idx="4294967295"/>
          </p:nvPr>
        </p:nvSpPr>
        <p:spPr>
          <a:xfrm>
            <a:off x="2119313" y="196850"/>
            <a:ext cx="7847012" cy="655638"/>
          </a:xfrm>
        </p:spPr>
        <p:txBody>
          <a:bodyPr/>
          <a:lstStyle/>
          <a:p>
            <a:r>
              <a:rPr lang="en-US" altLang="en-US">
                <a:cs typeface="Arial" panose="020B0604020202020204" pitchFamily="34" charset="0"/>
              </a:rPr>
              <a:t>Methods</a:t>
            </a:r>
          </a:p>
        </p:txBody>
      </p:sp>
      <p:sp>
        <p:nvSpPr>
          <p:cNvPr id="322562" name="Rectangle 3">
            <a:extLst>
              <a:ext uri="{FF2B5EF4-FFF2-40B4-BE49-F238E27FC236}">
                <a16:creationId xmlns:a16="http://schemas.microsoft.com/office/drawing/2014/main" id="{9CD7C6D2-792F-4A36-A883-9FDA770B7D7B}"/>
              </a:ext>
            </a:extLst>
          </p:cNvPr>
          <p:cNvSpPr>
            <a:spLocks noChangeArrowheads="1"/>
          </p:cNvSpPr>
          <p:nvPr/>
        </p:nvSpPr>
        <p:spPr bwMode="auto">
          <a:xfrm>
            <a:off x="1676400" y="7620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a:spcBef>
                <a:spcPct val="0"/>
              </a:spcBef>
              <a:buFontTx/>
              <a:buNone/>
            </a:pPr>
            <a:r>
              <a:rPr lang="en-US" altLang="en-US" sz="1000">
                <a:solidFill>
                  <a:schemeClr val="tx1"/>
                </a:solidFill>
                <a:cs typeface="Times New Roman" panose="02020603050405020304" pitchFamily="18" charset="0"/>
              </a:rPr>
              <a:t> </a:t>
            </a:r>
          </a:p>
          <a:p>
            <a:pPr>
              <a:spcBef>
                <a:spcPct val="0"/>
              </a:spcBef>
              <a:buFontTx/>
              <a:buNone/>
            </a:pPr>
            <a:endParaRPr lang="en-US" altLang="en-US" sz="2400">
              <a:solidFill>
                <a:schemeClr val="tx1"/>
              </a:solidFill>
              <a:cs typeface="Times New Roman" panose="02020603050405020304" pitchFamily="18" charset="0"/>
            </a:endParaRPr>
          </a:p>
        </p:txBody>
      </p:sp>
      <p:grpSp>
        <p:nvGrpSpPr>
          <p:cNvPr id="322563" name="Group 4">
            <a:extLst>
              <a:ext uri="{FF2B5EF4-FFF2-40B4-BE49-F238E27FC236}">
                <a16:creationId xmlns:a16="http://schemas.microsoft.com/office/drawing/2014/main" id="{8E3A3409-69F0-4730-9593-B9B139093A8B}"/>
              </a:ext>
            </a:extLst>
          </p:cNvPr>
          <p:cNvGrpSpPr>
            <a:grpSpLocks/>
          </p:cNvGrpSpPr>
          <p:nvPr/>
        </p:nvGrpSpPr>
        <p:grpSpPr bwMode="auto">
          <a:xfrm>
            <a:off x="2057400" y="1128713"/>
            <a:ext cx="7924800" cy="4889500"/>
            <a:chOff x="-3" y="381"/>
            <a:chExt cx="2921" cy="3023"/>
          </a:xfrm>
        </p:grpSpPr>
        <p:grpSp>
          <p:nvGrpSpPr>
            <p:cNvPr id="322564" name="Group 5">
              <a:extLst>
                <a:ext uri="{FF2B5EF4-FFF2-40B4-BE49-F238E27FC236}">
                  <a16:creationId xmlns:a16="http://schemas.microsoft.com/office/drawing/2014/main" id="{5A2C94D2-4F4C-4636-B618-C899ED1041D3}"/>
                </a:ext>
              </a:extLst>
            </p:cNvPr>
            <p:cNvGrpSpPr>
              <a:grpSpLocks/>
            </p:cNvGrpSpPr>
            <p:nvPr/>
          </p:nvGrpSpPr>
          <p:grpSpPr bwMode="auto">
            <a:xfrm>
              <a:off x="0" y="384"/>
              <a:ext cx="2915" cy="3017"/>
              <a:chOff x="0" y="384"/>
              <a:chExt cx="2915" cy="3017"/>
            </a:xfrm>
          </p:grpSpPr>
          <p:grpSp>
            <p:nvGrpSpPr>
              <p:cNvPr id="322566" name="Group 6">
                <a:extLst>
                  <a:ext uri="{FF2B5EF4-FFF2-40B4-BE49-F238E27FC236}">
                    <a16:creationId xmlns:a16="http://schemas.microsoft.com/office/drawing/2014/main" id="{173BEAA4-04D9-4AA5-9DDB-FDF3059C5F00}"/>
                  </a:ext>
                </a:extLst>
              </p:cNvPr>
              <p:cNvGrpSpPr>
                <a:grpSpLocks/>
              </p:cNvGrpSpPr>
              <p:nvPr/>
            </p:nvGrpSpPr>
            <p:grpSpPr bwMode="auto">
              <a:xfrm>
                <a:off x="0" y="384"/>
                <a:ext cx="662" cy="365"/>
                <a:chOff x="0" y="384"/>
                <a:chExt cx="662" cy="365"/>
              </a:xfrm>
            </p:grpSpPr>
            <p:sp>
              <p:nvSpPr>
                <p:cNvPr id="322606" name="Rectangle 7">
                  <a:extLst>
                    <a:ext uri="{FF2B5EF4-FFF2-40B4-BE49-F238E27FC236}">
                      <a16:creationId xmlns:a16="http://schemas.microsoft.com/office/drawing/2014/main" id="{8B08E7BB-EA9D-43A6-8D44-68939A68BEB1}"/>
                    </a:ext>
                  </a:extLst>
                </p:cNvPr>
                <p:cNvSpPr>
                  <a:spLocks noChangeArrowheads="1"/>
                </p:cNvSpPr>
                <p:nvPr/>
              </p:nvSpPr>
              <p:spPr bwMode="auto">
                <a:xfrm>
                  <a:off x="43" y="384"/>
                  <a:ext cx="5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chemeClr val="tx1"/>
                      </a:solidFill>
                      <a:cs typeface="Arial" panose="020B0604020202020204" pitchFamily="34" charset="0"/>
                    </a:rPr>
                    <a:t>Method</a:t>
                  </a:r>
                </a:p>
                <a:p>
                  <a:pPr algn="ctr">
                    <a:spcBef>
                      <a:spcPct val="0"/>
                    </a:spcBef>
                    <a:buFontTx/>
                    <a:buNone/>
                  </a:pPr>
                  <a:endParaRPr lang="en-US" altLang="en-US" sz="1600">
                    <a:solidFill>
                      <a:schemeClr val="tx1"/>
                    </a:solidFill>
                    <a:cs typeface="Arial" panose="020B0604020202020204" pitchFamily="34" charset="0"/>
                  </a:endParaRPr>
                </a:p>
              </p:txBody>
            </p:sp>
            <p:sp>
              <p:nvSpPr>
                <p:cNvPr id="322607" name="Rectangle 8">
                  <a:extLst>
                    <a:ext uri="{FF2B5EF4-FFF2-40B4-BE49-F238E27FC236}">
                      <a16:creationId xmlns:a16="http://schemas.microsoft.com/office/drawing/2014/main" id="{094491BA-9F54-48F7-BCC8-8A75C64905BB}"/>
                    </a:ext>
                  </a:extLst>
                </p:cNvPr>
                <p:cNvSpPr>
                  <a:spLocks noChangeArrowheads="1"/>
                </p:cNvSpPr>
                <p:nvPr/>
              </p:nvSpPr>
              <p:spPr bwMode="auto">
                <a:xfrm>
                  <a:off x="0" y="384"/>
                  <a:ext cx="662" cy="365"/>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67" name="Group 9">
                <a:extLst>
                  <a:ext uri="{FF2B5EF4-FFF2-40B4-BE49-F238E27FC236}">
                    <a16:creationId xmlns:a16="http://schemas.microsoft.com/office/drawing/2014/main" id="{AE0F62C5-FB27-4858-BEEB-4EA7FA8456DB}"/>
                  </a:ext>
                </a:extLst>
              </p:cNvPr>
              <p:cNvGrpSpPr>
                <a:grpSpLocks/>
              </p:cNvGrpSpPr>
              <p:nvPr/>
            </p:nvGrpSpPr>
            <p:grpSpPr bwMode="auto">
              <a:xfrm>
                <a:off x="662" y="384"/>
                <a:ext cx="2253" cy="365"/>
                <a:chOff x="662" y="384"/>
                <a:chExt cx="2253" cy="365"/>
              </a:xfrm>
            </p:grpSpPr>
            <p:sp>
              <p:nvSpPr>
                <p:cNvPr id="322604" name="Rectangle 10">
                  <a:extLst>
                    <a:ext uri="{FF2B5EF4-FFF2-40B4-BE49-F238E27FC236}">
                      <a16:creationId xmlns:a16="http://schemas.microsoft.com/office/drawing/2014/main" id="{27B95D42-E936-4902-9C4B-7B33D1F44B96}"/>
                    </a:ext>
                  </a:extLst>
                </p:cNvPr>
                <p:cNvSpPr>
                  <a:spLocks noChangeArrowheads="1"/>
                </p:cNvSpPr>
                <p:nvPr/>
              </p:nvSpPr>
              <p:spPr bwMode="auto">
                <a:xfrm>
                  <a:off x="705" y="384"/>
                  <a:ext cx="21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chemeClr val="tx1"/>
                      </a:solidFill>
                      <a:cs typeface="Arial" panose="020B0604020202020204" pitchFamily="34" charset="0"/>
                    </a:rPr>
                    <a:t>Comments</a:t>
                  </a:r>
                </a:p>
                <a:p>
                  <a:pPr algn="ctr">
                    <a:spcBef>
                      <a:spcPct val="0"/>
                    </a:spcBef>
                    <a:buFontTx/>
                    <a:buNone/>
                  </a:pPr>
                  <a:endParaRPr lang="en-US" altLang="en-US" sz="1600">
                    <a:solidFill>
                      <a:schemeClr val="tx1"/>
                    </a:solidFill>
                    <a:cs typeface="Arial" panose="020B0604020202020204" pitchFamily="34" charset="0"/>
                  </a:endParaRPr>
                </a:p>
              </p:txBody>
            </p:sp>
            <p:sp>
              <p:nvSpPr>
                <p:cNvPr id="322605" name="Rectangle 11">
                  <a:extLst>
                    <a:ext uri="{FF2B5EF4-FFF2-40B4-BE49-F238E27FC236}">
                      <a16:creationId xmlns:a16="http://schemas.microsoft.com/office/drawing/2014/main" id="{99DE4AB2-85DA-4FAC-9510-B084DED67CF8}"/>
                    </a:ext>
                  </a:extLst>
                </p:cNvPr>
                <p:cNvSpPr>
                  <a:spLocks noChangeArrowheads="1"/>
                </p:cNvSpPr>
                <p:nvPr/>
              </p:nvSpPr>
              <p:spPr bwMode="auto">
                <a:xfrm>
                  <a:off x="662" y="384"/>
                  <a:ext cx="2253" cy="365"/>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68" name="Group 12">
                <a:extLst>
                  <a:ext uri="{FF2B5EF4-FFF2-40B4-BE49-F238E27FC236}">
                    <a16:creationId xmlns:a16="http://schemas.microsoft.com/office/drawing/2014/main" id="{9BAC8DF8-7C38-440D-B929-08B90F43D659}"/>
                  </a:ext>
                </a:extLst>
              </p:cNvPr>
              <p:cNvGrpSpPr>
                <a:grpSpLocks/>
              </p:cNvGrpSpPr>
              <p:nvPr/>
            </p:nvGrpSpPr>
            <p:grpSpPr bwMode="auto">
              <a:xfrm>
                <a:off x="0" y="749"/>
                <a:ext cx="662" cy="442"/>
                <a:chOff x="0" y="749"/>
                <a:chExt cx="662" cy="442"/>
              </a:xfrm>
            </p:grpSpPr>
            <p:sp>
              <p:nvSpPr>
                <p:cNvPr id="322602" name="Rectangle 13">
                  <a:extLst>
                    <a:ext uri="{FF2B5EF4-FFF2-40B4-BE49-F238E27FC236}">
                      <a16:creationId xmlns:a16="http://schemas.microsoft.com/office/drawing/2014/main" id="{A755C9DD-8FF2-4850-B7C9-2A3446CCB87E}"/>
                    </a:ext>
                  </a:extLst>
                </p:cNvPr>
                <p:cNvSpPr>
                  <a:spLocks noChangeArrowheads="1"/>
                </p:cNvSpPr>
                <p:nvPr/>
              </p:nvSpPr>
              <p:spPr bwMode="auto">
                <a:xfrm>
                  <a:off x="43" y="749"/>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Shearing</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603" name="Rectangle 14">
                  <a:extLst>
                    <a:ext uri="{FF2B5EF4-FFF2-40B4-BE49-F238E27FC236}">
                      <a16:creationId xmlns:a16="http://schemas.microsoft.com/office/drawing/2014/main" id="{A53E14EF-FA1F-4160-8709-6A83A7315407}"/>
                    </a:ext>
                  </a:extLst>
                </p:cNvPr>
                <p:cNvSpPr>
                  <a:spLocks noChangeArrowheads="1"/>
                </p:cNvSpPr>
                <p:nvPr/>
              </p:nvSpPr>
              <p:spPr bwMode="auto">
                <a:xfrm>
                  <a:off x="0" y="749"/>
                  <a:ext cx="66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69" name="Group 15">
                <a:extLst>
                  <a:ext uri="{FF2B5EF4-FFF2-40B4-BE49-F238E27FC236}">
                    <a16:creationId xmlns:a16="http://schemas.microsoft.com/office/drawing/2014/main" id="{8F383F51-4782-4910-B7CF-B4389F752964}"/>
                  </a:ext>
                </a:extLst>
              </p:cNvPr>
              <p:cNvGrpSpPr>
                <a:grpSpLocks/>
              </p:cNvGrpSpPr>
              <p:nvPr/>
            </p:nvGrpSpPr>
            <p:grpSpPr bwMode="auto">
              <a:xfrm>
                <a:off x="662" y="749"/>
                <a:ext cx="2253" cy="442"/>
                <a:chOff x="662" y="749"/>
                <a:chExt cx="2253" cy="442"/>
              </a:xfrm>
            </p:grpSpPr>
            <p:sp>
              <p:nvSpPr>
                <p:cNvPr id="322600" name="Rectangle 16">
                  <a:extLst>
                    <a:ext uri="{FF2B5EF4-FFF2-40B4-BE49-F238E27FC236}">
                      <a16:creationId xmlns:a16="http://schemas.microsoft.com/office/drawing/2014/main" id="{C9339DDB-6BE3-4B74-B5DE-85DB6F815125}"/>
                    </a:ext>
                  </a:extLst>
                </p:cNvPr>
                <p:cNvSpPr>
                  <a:spLocks noChangeArrowheads="1"/>
                </p:cNvSpPr>
                <p:nvPr/>
              </p:nvSpPr>
              <p:spPr bwMode="auto">
                <a:xfrm>
                  <a:off x="705" y="749"/>
                  <a:ext cx="216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Severe torsion damage to an undetermined distance adjacent to the cutting edges.</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601" name="Rectangle 17">
                  <a:extLst>
                    <a:ext uri="{FF2B5EF4-FFF2-40B4-BE49-F238E27FC236}">
                      <a16:creationId xmlns:a16="http://schemas.microsoft.com/office/drawing/2014/main" id="{BDC9E341-8DE2-4200-8035-9C83F665B0B7}"/>
                    </a:ext>
                  </a:extLst>
                </p:cNvPr>
                <p:cNvSpPr>
                  <a:spLocks noChangeArrowheads="1"/>
                </p:cNvSpPr>
                <p:nvPr/>
              </p:nvSpPr>
              <p:spPr bwMode="auto">
                <a:xfrm>
                  <a:off x="662" y="749"/>
                  <a:ext cx="2253"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0" name="Group 18">
                <a:extLst>
                  <a:ext uri="{FF2B5EF4-FFF2-40B4-BE49-F238E27FC236}">
                    <a16:creationId xmlns:a16="http://schemas.microsoft.com/office/drawing/2014/main" id="{05AB34E7-DF90-4211-908C-C5B3A6DA4832}"/>
                  </a:ext>
                </a:extLst>
              </p:cNvPr>
              <p:cNvGrpSpPr>
                <a:grpSpLocks/>
              </p:cNvGrpSpPr>
              <p:nvPr/>
            </p:nvGrpSpPr>
            <p:grpSpPr bwMode="auto">
              <a:xfrm>
                <a:off x="0" y="1191"/>
                <a:ext cx="662" cy="442"/>
                <a:chOff x="0" y="1191"/>
                <a:chExt cx="662" cy="442"/>
              </a:xfrm>
            </p:grpSpPr>
            <p:sp>
              <p:nvSpPr>
                <p:cNvPr id="322598" name="Rectangle 19">
                  <a:extLst>
                    <a:ext uri="{FF2B5EF4-FFF2-40B4-BE49-F238E27FC236}">
                      <a16:creationId xmlns:a16="http://schemas.microsoft.com/office/drawing/2014/main" id="{6FA3495A-D09B-4A6F-956D-E8221B0ABB38}"/>
                    </a:ext>
                  </a:extLst>
                </p:cNvPr>
                <p:cNvSpPr>
                  <a:spLocks noChangeArrowheads="1"/>
                </p:cNvSpPr>
                <p:nvPr/>
              </p:nvSpPr>
              <p:spPr bwMode="auto">
                <a:xfrm>
                  <a:off x="43" y="1191"/>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Hollow punch (Saved hole)</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99" name="Rectangle 20">
                  <a:extLst>
                    <a:ext uri="{FF2B5EF4-FFF2-40B4-BE49-F238E27FC236}">
                      <a16:creationId xmlns:a16="http://schemas.microsoft.com/office/drawing/2014/main" id="{BE576054-EB57-44D4-BF71-7226ABDE695E}"/>
                    </a:ext>
                  </a:extLst>
                </p:cNvPr>
                <p:cNvSpPr>
                  <a:spLocks noChangeArrowheads="1"/>
                </p:cNvSpPr>
                <p:nvPr/>
              </p:nvSpPr>
              <p:spPr bwMode="auto">
                <a:xfrm>
                  <a:off x="0" y="1191"/>
                  <a:ext cx="66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1" name="Group 21">
                <a:extLst>
                  <a:ext uri="{FF2B5EF4-FFF2-40B4-BE49-F238E27FC236}">
                    <a16:creationId xmlns:a16="http://schemas.microsoft.com/office/drawing/2014/main" id="{DA1EF2CA-5A0A-4F82-91D0-B384086F6801}"/>
                  </a:ext>
                </a:extLst>
              </p:cNvPr>
              <p:cNvGrpSpPr>
                <a:grpSpLocks/>
              </p:cNvGrpSpPr>
              <p:nvPr/>
            </p:nvGrpSpPr>
            <p:grpSpPr bwMode="auto">
              <a:xfrm>
                <a:off x="662" y="1191"/>
                <a:ext cx="2253" cy="442"/>
                <a:chOff x="662" y="1191"/>
                <a:chExt cx="2253" cy="442"/>
              </a:xfrm>
            </p:grpSpPr>
            <p:sp>
              <p:nvSpPr>
                <p:cNvPr id="322596" name="Rectangle 22">
                  <a:extLst>
                    <a:ext uri="{FF2B5EF4-FFF2-40B4-BE49-F238E27FC236}">
                      <a16:creationId xmlns:a16="http://schemas.microsoft.com/office/drawing/2014/main" id="{51A71835-640B-4FA7-B20C-BAE78ED6DFB0}"/>
                    </a:ext>
                  </a:extLst>
                </p:cNvPr>
                <p:cNvSpPr>
                  <a:spLocks noChangeArrowheads="1"/>
                </p:cNvSpPr>
                <p:nvPr/>
              </p:nvSpPr>
              <p:spPr bwMode="auto">
                <a:xfrm>
                  <a:off x="705" y="1191"/>
                  <a:ext cx="216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Convenient and rapid but limited to boards 0.08” thick or less.</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97" name="Rectangle 23">
                  <a:extLst>
                    <a:ext uri="{FF2B5EF4-FFF2-40B4-BE49-F238E27FC236}">
                      <a16:creationId xmlns:a16="http://schemas.microsoft.com/office/drawing/2014/main" id="{AF0705C7-E6ED-410A-866A-FF1356E8337E}"/>
                    </a:ext>
                  </a:extLst>
                </p:cNvPr>
                <p:cNvSpPr>
                  <a:spLocks noChangeArrowheads="1"/>
                </p:cNvSpPr>
                <p:nvPr/>
              </p:nvSpPr>
              <p:spPr bwMode="auto">
                <a:xfrm>
                  <a:off x="662" y="1191"/>
                  <a:ext cx="2253"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2" name="Group 24">
                <a:extLst>
                  <a:ext uri="{FF2B5EF4-FFF2-40B4-BE49-F238E27FC236}">
                    <a16:creationId xmlns:a16="http://schemas.microsoft.com/office/drawing/2014/main" id="{7A95C764-DEC8-453B-ACC7-5F0D69FA2D07}"/>
                  </a:ext>
                </a:extLst>
              </p:cNvPr>
              <p:cNvGrpSpPr>
                <a:grpSpLocks/>
              </p:cNvGrpSpPr>
              <p:nvPr/>
            </p:nvGrpSpPr>
            <p:grpSpPr bwMode="auto">
              <a:xfrm>
                <a:off x="0" y="1633"/>
                <a:ext cx="662" cy="365"/>
                <a:chOff x="0" y="1633"/>
                <a:chExt cx="662" cy="365"/>
              </a:xfrm>
            </p:grpSpPr>
            <p:sp>
              <p:nvSpPr>
                <p:cNvPr id="322594" name="Rectangle 25">
                  <a:extLst>
                    <a:ext uri="{FF2B5EF4-FFF2-40B4-BE49-F238E27FC236}">
                      <a16:creationId xmlns:a16="http://schemas.microsoft.com/office/drawing/2014/main" id="{F59370CD-97D5-43AE-A40E-14E75C32A16B}"/>
                    </a:ext>
                  </a:extLst>
                </p:cNvPr>
                <p:cNvSpPr>
                  <a:spLocks noChangeArrowheads="1"/>
                </p:cNvSpPr>
                <p:nvPr/>
              </p:nvSpPr>
              <p:spPr bwMode="auto">
                <a:xfrm>
                  <a:off x="43" y="1633"/>
                  <a:ext cx="5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Routing</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95" name="Rectangle 26">
                  <a:extLst>
                    <a:ext uri="{FF2B5EF4-FFF2-40B4-BE49-F238E27FC236}">
                      <a16:creationId xmlns:a16="http://schemas.microsoft.com/office/drawing/2014/main" id="{0CC5F08F-3E32-4B5E-8DE8-F6AE695DE79C}"/>
                    </a:ext>
                  </a:extLst>
                </p:cNvPr>
                <p:cNvSpPr>
                  <a:spLocks noChangeArrowheads="1"/>
                </p:cNvSpPr>
                <p:nvPr/>
              </p:nvSpPr>
              <p:spPr bwMode="auto">
                <a:xfrm>
                  <a:off x="0" y="1633"/>
                  <a:ext cx="662" cy="365"/>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3" name="Group 27">
                <a:extLst>
                  <a:ext uri="{FF2B5EF4-FFF2-40B4-BE49-F238E27FC236}">
                    <a16:creationId xmlns:a16="http://schemas.microsoft.com/office/drawing/2014/main" id="{316DBC11-F8C2-4F35-A70A-01445C387556}"/>
                  </a:ext>
                </a:extLst>
              </p:cNvPr>
              <p:cNvGrpSpPr>
                <a:grpSpLocks/>
              </p:cNvGrpSpPr>
              <p:nvPr/>
            </p:nvGrpSpPr>
            <p:grpSpPr bwMode="auto">
              <a:xfrm>
                <a:off x="662" y="1633"/>
                <a:ext cx="2253" cy="365"/>
                <a:chOff x="662" y="1633"/>
                <a:chExt cx="2253" cy="365"/>
              </a:xfrm>
            </p:grpSpPr>
            <p:sp>
              <p:nvSpPr>
                <p:cNvPr id="322592" name="Rectangle 28">
                  <a:extLst>
                    <a:ext uri="{FF2B5EF4-FFF2-40B4-BE49-F238E27FC236}">
                      <a16:creationId xmlns:a16="http://schemas.microsoft.com/office/drawing/2014/main" id="{389FF008-8E56-42AC-9154-AE10EE25DA9B}"/>
                    </a:ext>
                  </a:extLst>
                </p:cNvPr>
                <p:cNvSpPr>
                  <a:spLocks noChangeArrowheads="1"/>
                </p:cNvSpPr>
                <p:nvPr/>
              </p:nvSpPr>
              <p:spPr bwMode="auto">
                <a:xfrm>
                  <a:off x="705" y="1633"/>
                  <a:ext cx="21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Rapid and versatile with moderate damage but noisy and hard to control.</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93" name="Rectangle 29">
                  <a:extLst>
                    <a:ext uri="{FF2B5EF4-FFF2-40B4-BE49-F238E27FC236}">
                      <a16:creationId xmlns:a16="http://schemas.microsoft.com/office/drawing/2014/main" id="{D486A269-9EAE-45AC-AC9A-A6CD986A3ACB}"/>
                    </a:ext>
                  </a:extLst>
                </p:cNvPr>
                <p:cNvSpPr>
                  <a:spLocks noChangeArrowheads="1"/>
                </p:cNvSpPr>
                <p:nvPr/>
              </p:nvSpPr>
              <p:spPr bwMode="auto">
                <a:xfrm>
                  <a:off x="662" y="1633"/>
                  <a:ext cx="2253" cy="365"/>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4" name="Group 30">
                <a:extLst>
                  <a:ext uri="{FF2B5EF4-FFF2-40B4-BE49-F238E27FC236}">
                    <a16:creationId xmlns:a16="http://schemas.microsoft.com/office/drawing/2014/main" id="{308D5628-EDB8-46EC-ABC8-C8CFA0796BD1}"/>
                  </a:ext>
                </a:extLst>
              </p:cNvPr>
              <p:cNvGrpSpPr>
                <a:grpSpLocks/>
              </p:cNvGrpSpPr>
              <p:nvPr/>
            </p:nvGrpSpPr>
            <p:grpSpPr bwMode="auto">
              <a:xfrm>
                <a:off x="0" y="1998"/>
                <a:ext cx="662" cy="442"/>
                <a:chOff x="0" y="1998"/>
                <a:chExt cx="662" cy="442"/>
              </a:xfrm>
            </p:grpSpPr>
            <p:sp>
              <p:nvSpPr>
                <p:cNvPr id="322590" name="Rectangle 31">
                  <a:extLst>
                    <a:ext uri="{FF2B5EF4-FFF2-40B4-BE49-F238E27FC236}">
                      <a16:creationId xmlns:a16="http://schemas.microsoft.com/office/drawing/2014/main" id="{078951CF-927C-4514-B570-CF491CC91F7C}"/>
                    </a:ext>
                  </a:extLst>
                </p:cNvPr>
                <p:cNvSpPr>
                  <a:spLocks noChangeArrowheads="1"/>
                </p:cNvSpPr>
                <p:nvPr/>
              </p:nvSpPr>
              <p:spPr bwMode="auto">
                <a:xfrm>
                  <a:off x="43" y="1998"/>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Band saw</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91" name="Rectangle 32">
                  <a:extLst>
                    <a:ext uri="{FF2B5EF4-FFF2-40B4-BE49-F238E27FC236}">
                      <a16:creationId xmlns:a16="http://schemas.microsoft.com/office/drawing/2014/main" id="{EF090FDA-74F1-4D3A-BA5E-B5F7187152A4}"/>
                    </a:ext>
                  </a:extLst>
                </p:cNvPr>
                <p:cNvSpPr>
                  <a:spLocks noChangeArrowheads="1"/>
                </p:cNvSpPr>
                <p:nvPr/>
              </p:nvSpPr>
              <p:spPr bwMode="auto">
                <a:xfrm>
                  <a:off x="0" y="1998"/>
                  <a:ext cx="66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5" name="Group 33">
                <a:extLst>
                  <a:ext uri="{FF2B5EF4-FFF2-40B4-BE49-F238E27FC236}">
                    <a16:creationId xmlns:a16="http://schemas.microsoft.com/office/drawing/2014/main" id="{62977BA4-56FA-4582-B868-0581039B5BC0}"/>
                  </a:ext>
                </a:extLst>
              </p:cNvPr>
              <p:cNvGrpSpPr>
                <a:grpSpLocks/>
              </p:cNvGrpSpPr>
              <p:nvPr/>
            </p:nvGrpSpPr>
            <p:grpSpPr bwMode="auto">
              <a:xfrm>
                <a:off x="662" y="1998"/>
                <a:ext cx="2253" cy="442"/>
                <a:chOff x="662" y="1998"/>
                <a:chExt cx="2253" cy="442"/>
              </a:xfrm>
            </p:grpSpPr>
            <p:sp>
              <p:nvSpPr>
                <p:cNvPr id="322588" name="Rectangle 34">
                  <a:extLst>
                    <a:ext uri="{FF2B5EF4-FFF2-40B4-BE49-F238E27FC236}">
                      <a16:creationId xmlns:a16="http://schemas.microsoft.com/office/drawing/2014/main" id="{AA240EDD-7E94-4598-AE5F-3CA1F9A5929B}"/>
                    </a:ext>
                  </a:extLst>
                </p:cNvPr>
                <p:cNvSpPr>
                  <a:spLocks noChangeArrowheads="1"/>
                </p:cNvSpPr>
                <p:nvPr/>
              </p:nvSpPr>
              <p:spPr bwMode="auto">
                <a:xfrm>
                  <a:off x="705" y="1998"/>
                  <a:ext cx="216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Rapid, convenient moderate damage and easy to control when a 24-32 pitch blade is used at 3500-4500 ft./min.</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89" name="Rectangle 35">
                  <a:extLst>
                    <a:ext uri="{FF2B5EF4-FFF2-40B4-BE49-F238E27FC236}">
                      <a16:creationId xmlns:a16="http://schemas.microsoft.com/office/drawing/2014/main" id="{53882D43-7167-4106-B1AA-BE148C9F9492}"/>
                    </a:ext>
                  </a:extLst>
                </p:cNvPr>
                <p:cNvSpPr>
                  <a:spLocks noChangeArrowheads="1"/>
                </p:cNvSpPr>
                <p:nvPr/>
              </p:nvSpPr>
              <p:spPr bwMode="auto">
                <a:xfrm>
                  <a:off x="662" y="1998"/>
                  <a:ext cx="2253"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6" name="Group 36">
                <a:extLst>
                  <a:ext uri="{FF2B5EF4-FFF2-40B4-BE49-F238E27FC236}">
                    <a16:creationId xmlns:a16="http://schemas.microsoft.com/office/drawing/2014/main" id="{873052F1-9BC9-42B1-AEC4-A3CA565D22C5}"/>
                  </a:ext>
                </a:extLst>
              </p:cNvPr>
              <p:cNvGrpSpPr>
                <a:grpSpLocks/>
              </p:cNvGrpSpPr>
              <p:nvPr/>
            </p:nvGrpSpPr>
            <p:grpSpPr bwMode="auto">
              <a:xfrm>
                <a:off x="0" y="2440"/>
                <a:ext cx="662" cy="519"/>
                <a:chOff x="0" y="2440"/>
                <a:chExt cx="662" cy="519"/>
              </a:xfrm>
            </p:grpSpPr>
            <p:sp>
              <p:nvSpPr>
                <p:cNvPr id="322586" name="Rectangle 37">
                  <a:extLst>
                    <a:ext uri="{FF2B5EF4-FFF2-40B4-BE49-F238E27FC236}">
                      <a16:creationId xmlns:a16="http://schemas.microsoft.com/office/drawing/2014/main" id="{C87546ED-55ED-46DA-971C-86ABB54D4DB4}"/>
                    </a:ext>
                  </a:extLst>
                </p:cNvPr>
                <p:cNvSpPr>
                  <a:spLocks noChangeArrowheads="1"/>
                </p:cNvSpPr>
                <p:nvPr/>
              </p:nvSpPr>
              <p:spPr bwMode="auto">
                <a:xfrm>
                  <a:off x="43" y="2440"/>
                  <a:ext cx="576"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Low speed saw</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87" name="Rectangle 38">
                  <a:extLst>
                    <a:ext uri="{FF2B5EF4-FFF2-40B4-BE49-F238E27FC236}">
                      <a16:creationId xmlns:a16="http://schemas.microsoft.com/office/drawing/2014/main" id="{B8A5D263-2A15-466F-9FC3-1BBCE6B346A3}"/>
                    </a:ext>
                  </a:extLst>
                </p:cNvPr>
                <p:cNvSpPr>
                  <a:spLocks noChangeArrowheads="1"/>
                </p:cNvSpPr>
                <p:nvPr/>
              </p:nvSpPr>
              <p:spPr bwMode="auto">
                <a:xfrm>
                  <a:off x="0" y="2440"/>
                  <a:ext cx="662" cy="519"/>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7" name="Group 39">
                <a:extLst>
                  <a:ext uri="{FF2B5EF4-FFF2-40B4-BE49-F238E27FC236}">
                    <a16:creationId xmlns:a16="http://schemas.microsoft.com/office/drawing/2014/main" id="{727EDAD3-655A-433F-93B3-A11372DEB2C5}"/>
                  </a:ext>
                </a:extLst>
              </p:cNvPr>
              <p:cNvGrpSpPr>
                <a:grpSpLocks/>
              </p:cNvGrpSpPr>
              <p:nvPr/>
            </p:nvGrpSpPr>
            <p:grpSpPr bwMode="auto">
              <a:xfrm>
                <a:off x="662" y="2440"/>
                <a:ext cx="2253" cy="519"/>
                <a:chOff x="662" y="2440"/>
                <a:chExt cx="2253" cy="519"/>
              </a:xfrm>
            </p:grpSpPr>
            <p:sp>
              <p:nvSpPr>
                <p:cNvPr id="322584" name="Rectangle 40">
                  <a:extLst>
                    <a:ext uri="{FF2B5EF4-FFF2-40B4-BE49-F238E27FC236}">
                      <a16:creationId xmlns:a16="http://schemas.microsoft.com/office/drawing/2014/main" id="{FCD1A6DA-1D39-4FA6-AD0E-C88F2C7F1695}"/>
                    </a:ext>
                  </a:extLst>
                </p:cNvPr>
                <p:cNvSpPr>
                  <a:spLocks noChangeArrowheads="1"/>
                </p:cNvSpPr>
                <p:nvPr/>
              </p:nvSpPr>
              <p:spPr bwMode="auto">
                <a:xfrm>
                  <a:off x="705" y="2440"/>
                  <a:ext cx="2167"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Least damage of any method allowing cuts to be made even into the edge of the plated through-hole barrel. However, it is too slow for high volume micro-sectioning.</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85" name="Rectangle 41">
                  <a:extLst>
                    <a:ext uri="{FF2B5EF4-FFF2-40B4-BE49-F238E27FC236}">
                      <a16:creationId xmlns:a16="http://schemas.microsoft.com/office/drawing/2014/main" id="{528DB35A-3594-4926-AA4D-2A6941C17F67}"/>
                    </a:ext>
                  </a:extLst>
                </p:cNvPr>
                <p:cNvSpPr>
                  <a:spLocks noChangeArrowheads="1"/>
                </p:cNvSpPr>
                <p:nvPr/>
              </p:nvSpPr>
              <p:spPr bwMode="auto">
                <a:xfrm>
                  <a:off x="662" y="2440"/>
                  <a:ext cx="2253" cy="519"/>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8" name="Group 42">
                <a:extLst>
                  <a:ext uri="{FF2B5EF4-FFF2-40B4-BE49-F238E27FC236}">
                    <a16:creationId xmlns:a16="http://schemas.microsoft.com/office/drawing/2014/main" id="{C49D0781-A623-4441-A374-BFC51D978CAF}"/>
                  </a:ext>
                </a:extLst>
              </p:cNvPr>
              <p:cNvGrpSpPr>
                <a:grpSpLocks/>
              </p:cNvGrpSpPr>
              <p:nvPr/>
            </p:nvGrpSpPr>
            <p:grpSpPr bwMode="auto">
              <a:xfrm>
                <a:off x="0" y="2959"/>
                <a:ext cx="662" cy="442"/>
                <a:chOff x="0" y="2959"/>
                <a:chExt cx="662" cy="442"/>
              </a:xfrm>
            </p:grpSpPr>
            <p:sp>
              <p:nvSpPr>
                <p:cNvPr id="322582" name="Rectangle 43">
                  <a:extLst>
                    <a:ext uri="{FF2B5EF4-FFF2-40B4-BE49-F238E27FC236}">
                      <a16:creationId xmlns:a16="http://schemas.microsoft.com/office/drawing/2014/main" id="{A24536F8-01AC-41EE-AEDD-7789136131E1}"/>
                    </a:ext>
                  </a:extLst>
                </p:cNvPr>
                <p:cNvSpPr>
                  <a:spLocks noChangeArrowheads="1"/>
                </p:cNvSpPr>
                <p:nvPr/>
              </p:nvSpPr>
              <p:spPr bwMode="auto">
                <a:xfrm>
                  <a:off x="43" y="2959"/>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Precision table saw</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83" name="Rectangle 44">
                  <a:extLst>
                    <a:ext uri="{FF2B5EF4-FFF2-40B4-BE49-F238E27FC236}">
                      <a16:creationId xmlns:a16="http://schemas.microsoft.com/office/drawing/2014/main" id="{CD653C1E-AE50-4259-B52B-B0C4810CEDD1}"/>
                    </a:ext>
                  </a:extLst>
                </p:cNvPr>
                <p:cNvSpPr>
                  <a:spLocks noChangeArrowheads="1"/>
                </p:cNvSpPr>
                <p:nvPr/>
              </p:nvSpPr>
              <p:spPr bwMode="auto">
                <a:xfrm>
                  <a:off x="0" y="2959"/>
                  <a:ext cx="66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nvGrpSpPr>
              <p:cNvPr id="322579" name="Group 45">
                <a:extLst>
                  <a:ext uri="{FF2B5EF4-FFF2-40B4-BE49-F238E27FC236}">
                    <a16:creationId xmlns:a16="http://schemas.microsoft.com/office/drawing/2014/main" id="{19E021A5-3A7D-4BFC-922C-B6F29EA59AEB}"/>
                  </a:ext>
                </a:extLst>
              </p:cNvPr>
              <p:cNvGrpSpPr>
                <a:grpSpLocks/>
              </p:cNvGrpSpPr>
              <p:nvPr/>
            </p:nvGrpSpPr>
            <p:grpSpPr bwMode="auto">
              <a:xfrm>
                <a:off x="662" y="2959"/>
                <a:ext cx="2253" cy="442"/>
                <a:chOff x="662" y="2959"/>
                <a:chExt cx="2253" cy="442"/>
              </a:xfrm>
            </p:grpSpPr>
            <p:sp>
              <p:nvSpPr>
                <p:cNvPr id="322580" name="Rectangle 46">
                  <a:extLst>
                    <a:ext uri="{FF2B5EF4-FFF2-40B4-BE49-F238E27FC236}">
                      <a16:creationId xmlns:a16="http://schemas.microsoft.com/office/drawing/2014/main" id="{230B3C00-7A0C-4E81-9078-A3532562C09A}"/>
                    </a:ext>
                  </a:extLst>
                </p:cNvPr>
                <p:cNvSpPr>
                  <a:spLocks noChangeArrowheads="1"/>
                </p:cNvSpPr>
                <p:nvPr/>
              </p:nvSpPr>
              <p:spPr bwMode="auto">
                <a:xfrm>
                  <a:off x="705" y="2959"/>
                  <a:ext cx="216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cs typeface="Arial" panose="020B0604020202020204" pitchFamily="34" charset="0"/>
                    </a:rPr>
                    <a:t>Least destructive method of removing specimens from component mounted boards for soldered connection analysis.</a:t>
                  </a:r>
                  <a:endParaRPr lang="en-US" altLang="en-US" sz="1600" b="1">
                    <a:solidFill>
                      <a:schemeClr val="tx1"/>
                    </a:solidFill>
                    <a:cs typeface="Arial" panose="020B0604020202020204" pitchFamily="34" charset="0"/>
                  </a:endParaRPr>
                </a:p>
                <a:p>
                  <a:pPr>
                    <a:spcBef>
                      <a:spcPct val="0"/>
                    </a:spcBef>
                    <a:buFontTx/>
                    <a:buNone/>
                  </a:pPr>
                  <a:endParaRPr lang="en-US" altLang="en-US" sz="1600">
                    <a:solidFill>
                      <a:schemeClr val="tx1"/>
                    </a:solidFill>
                    <a:cs typeface="Arial" panose="020B0604020202020204" pitchFamily="34" charset="0"/>
                  </a:endParaRPr>
                </a:p>
              </p:txBody>
            </p:sp>
            <p:sp>
              <p:nvSpPr>
                <p:cNvPr id="322581" name="Rectangle 47">
                  <a:extLst>
                    <a:ext uri="{FF2B5EF4-FFF2-40B4-BE49-F238E27FC236}">
                      <a16:creationId xmlns:a16="http://schemas.microsoft.com/office/drawing/2014/main" id="{4CC70B01-2AC7-40F9-B893-A26247A0DE21}"/>
                    </a:ext>
                  </a:extLst>
                </p:cNvPr>
                <p:cNvSpPr>
                  <a:spLocks noChangeArrowheads="1"/>
                </p:cNvSpPr>
                <p:nvPr/>
              </p:nvSpPr>
              <p:spPr bwMode="auto">
                <a:xfrm>
                  <a:off x="662" y="2959"/>
                  <a:ext cx="2253"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grpSp>
        </p:grpSp>
        <p:sp>
          <p:nvSpPr>
            <p:cNvPr id="322565" name="Rectangle 48">
              <a:extLst>
                <a:ext uri="{FF2B5EF4-FFF2-40B4-BE49-F238E27FC236}">
                  <a16:creationId xmlns:a16="http://schemas.microsoft.com/office/drawing/2014/main" id="{38E9E446-35E0-4A5C-9ADB-14B800F753FB}"/>
                </a:ext>
              </a:extLst>
            </p:cNvPr>
            <p:cNvSpPr>
              <a:spLocks noChangeArrowheads="1"/>
            </p:cNvSpPr>
            <p:nvPr/>
          </p:nvSpPr>
          <p:spPr bwMode="auto">
            <a:xfrm>
              <a:off x="-3" y="381"/>
              <a:ext cx="2921" cy="3023"/>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400">
                <a:solidFill>
                  <a:schemeClr val="tx1"/>
                </a:solidFill>
                <a:cs typeface="Arial" panose="020B0604020202020204" pitchFamily="34" charset="0"/>
              </a:endParaRPr>
            </a:p>
          </p:txBody>
        </p:sp>
      </p:gr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0818" name="Group 2">
            <a:extLst>
              <a:ext uri="{FF2B5EF4-FFF2-40B4-BE49-F238E27FC236}">
                <a16:creationId xmlns:a16="http://schemas.microsoft.com/office/drawing/2014/main" id="{7C69C882-A30C-4258-935A-9EE611827D91}"/>
              </a:ext>
            </a:extLst>
          </p:cNvPr>
          <p:cNvGraphicFramePr>
            <a:graphicFrameLocks noGrp="1"/>
          </p:cNvGraphicFramePr>
          <p:nvPr/>
        </p:nvGraphicFramePr>
        <p:xfrm>
          <a:off x="2057400" y="1143000"/>
          <a:ext cx="8153400" cy="4094163"/>
        </p:xfrm>
        <a:graphic>
          <a:graphicData uri="http://schemas.openxmlformats.org/drawingml/2006/table">
            <a:tbl>
              <a:tblPr/>
              <a:tblGrid>
                <a:gridCol w="2057400">
                  <a:extLst>
                    <a:ext uri="{9D8B030D-6E8A-4147-A177-3AD203B41FA5}">
                      <a16:colId xmlns:a16="http://schemas.microsoft.com/office/drawing/2014/main" val="20000"/>
                    </a:ext>
                  </a:extLst>
                </a:gridCol>
                <a:gridCol w="33782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461963">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Method</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Type of damage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Possible depth</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00">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Shearing</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Deep mechanical damage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5 mm</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Band / hack saw lubricated not cooled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Moderate thermal and mechanical damage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2.5 mm</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675">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Dry abrasive cutting</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Moderate to severe thermal damage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1.5 mm</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675">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Wet abrasive cut-off saw</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Minimal thermal and mechanical damage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250 </a:t>
                      </a:r>
                      <a:r>
                        <a:rPr kumimoji="0" lang="en-US" altLang="en-US" sz="1800" b="1" i="0" u="none" strike="noStrike" cap="none" normalizeH="0" baseline="0">
                          <a:ln>
                            <a:noFill/>
                          </a:ln>
                          <a:solidFill>
                            <a:srgbClr val="000000"/>
                          </a:solidFill>
                          <a:effectLst/>
                          <a:latin typeface="Times New Roman" pitchFamily="18" charset="0"/>
                          <a:cs typeface="Arial" pitchFamily="34" charset="0"/>
                          <a:sym typeface="Symbol" pitchFamily="18" charset="2"/>
                        </a:rPr>
                        <a:t>m</a:t>
                      </a:r>
                      <a:endParaRPr kumimoji="0" lang="en-US" altLang="en-US" sz="1800" b="1" i="0" u="none" strike="noStrike" cap="none" normalizeH="0" baseline="0">
                        <a:ln>
                          <a:noFill/>
                        </a:ln>
                        <a:solidFill>
                          <a:srgbClr val="000000"/>
                        </a:solidFill>
                        <a:effectLst/>
                        <a:latin typeface="Times New Roman" pitchFamily="18" charset="0"/>
                        <a:cs typeface="Arial" pitchFamily="34"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675">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Diamond / precision saw</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Minimal thermal and mechanical damage</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400">
                          <a:solidFill>
                            <a:srgbClr val="000000"/>
                          </a:solidFill>
                          <a:latin typeface="Times New Roman" pitchFamily="18" charset="0"/>
                        </a:defRPr>
                      </a:lvl1pPr>
                      <a:lvl2pPr marL="742950" indent="-285750" eaLnBrk="0" hangingPunct="0">
                        <a:spcBef>
                          <a:spcPct val="20000"/>
                        </a:spcBef>
                        <a:defRPr sz="2000">
                          <a:solidFill>
                            <a:srgbClr val="000000"/>
                          </a:solidFill>
                          <a:latin typeface="Times New Roman" pitchFamily="18" charset="0"/>
                        </a:defRPr>
                      </a:lvl2pPr>
                      <a:lvl3pPr marL="1143000" indent="-228600" eaLnBrk="0" hangingPunct="0">
                        <a:spcBef>
                          <a:spcPct val="20000"/>
                        </a:spcBef>
                        <a:defRPr>
                          <a:solidFill>
                            <a:srgbClr val="000000"/>
                          </a:solidFill>
                          <a:latin typeface="Times New Roman" pitchFamily="18" charset="0"/>
                        </a:defRPr>
                      </a:lvl3pPr>
                      <a:lvl4pPr marL="1600200" indent="-228600" eaLnBrk="0" hangingPunct="0">
                        <a:spcBef>
                          <a:spcPct val="20000"/>
                        </a:spcBef>
                        <a:defRPr sz="1600">
                          <a:solidFill>
                            <a:srgbClr val="000000"/>
                          </a:solidFill>
                          <a:latin typeface="Times New Roman" pitchFamily="18" charset="0"/>
                        </a:defRPr>
                      </a:lvl4pPr>
                      <a:lvl5pPr marL="2057400" indent="-228600" eaLnBrk="0" hangingPunct="0">
                        <a:spcBef>
                          <a:spcPct val="20000"/>
                        </a:spcBef>
                        <a:defRPr sz="1600">
                          <a:solidFill>
                            <a:srgbClr val="000000"/>
                          </a:solidFill>
                          <a:latin typeface="Times New Roman" pitchFamily="18" charset="0"/>
                        </a:defRPr>
                      </a:lvl5pPr>
                      <a:lvl6pPr marL="2514600" indent="-228600" eaLnBrk="0" fontAlgn="base" hangingPunct="0">
                        <a:spcBef>
                          <a:spcPct val="20000"/>
                        </a:spcBef>
                        <a:spcAft>
                          <a:spcPct val="0"/>
                        </a:spcAft>
                        <a:defRPr sz="1600">
                          <a:solidFill>
                            <a:srgbClr val="000000"/>
                          </a:solidFill>
                          <a:latin typeface="Times New Roman" pitchFamily="18" charset="0"/>
                        </a:defRPr>
                      </a:lvl6pPr>
                      <a:lvl7pPr marL="2971800" indent="-228600" eaLnBrk="0" fontAlgn="base" hangingPunct="0">
                        <a:spcBef>
                          <a:spcPct val="20000"/>
                        </a:spcBef>
                        <a:spcAft>
                          <a:spcPct val="0"/>
                        </a:spcAft>
                        <a:defRPr sz="1600">
                          <a:solidFill>
                            <a:srgbClr val="000000"/>
                          </a:solidFill>
                          <a:latin typeface="Times New Roman" pitchFamily="18" charset="0"/>
                        </a:defRPr>
                      </a:lvl7pPr>
                      <a:lvl8pPr marL="3429000" indent="-228600" eaLnBrk="0" fontAlgn="base" hangingPunct="0">
                        <a:spcBef>
                          <a:spcPct val="20000"/>
                        </a:spcBef>
                        <a:spcAft>
                          <a:spcPct val="0"/>
                        </a:spcAft>
                        <a:defRPr sz="1600">
                          <a:solidFill>
                            <a:srgbClr val="000000"/>
                          </a:solidFill>
                          <a:latin typeface="Times New Roman" pitchFamily="18" charset="0"/>
                        </a:defRPr>
                      </a:lvl8pPr>
                      <a:lvl9pPr marL="3886200" indent="-228600" eaLnBrk="0" fontAlgn="base" hangingPunct="0">
                        <a:spcBef>
                          <a:spcPct val="20000"/>
                        </a:spcBef>
                        <a:spcAft>
                          <a:spcPct val="0"/>
                        </a:spcAft>
                        <a:defRPr sz="1600">
                          <a:solidFill>
                            <a:srgbClr val="000000"/>
                          </a:solidFill>
                          <a:latin typeface="Times New Roman"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itchFamily="18" charset="0"/>
                          <a:cs typeface="Arial" pitchFamily="34" charset="0"/>
                        </a:rPr>
                        <a:t>50 </a:t>
                      </a:r>
                      <a:r>
                        <a:rPr kumimoji="0" lang="en-US" altLang="en-US" sz="1800" b="1" i="0" u="none" strike="noStrike" cap="none" normalizeH="0" baseline="0">
                          <a:ln>
                            <a:noFill/>
                          </a:ln>
                          <a:solidFill>
                            <a:srgbClr val="000000"/>
                          </a:solidFill>
                          <a:effectLst/>
                          <a:latin typeface="Times New Roman" pitchFamily="18" charset="0"/>
                          <a:cs typeface="Arial" pitchFamily="34" charset="0"/>
                          <a:sym typeface="Symbol" pitchFamily="18" charset="2"/>
                        </a:rPr>
                        <a:t>m</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24639" name="Rectangle 36">
            <a:extLst>
              <a:ext uri="{FF2B5EF4-FFF2-40B4-BE49-F238E27FC236}">
                <a16:creationId xmlns:a16="http://schemas.microsoft.com/office/drawing/2014/main" id="{DB81AD2C-DDB2-4504-AD46-C7684859E2FA}"/>
              </a:ext>
            </a:extLst>
          </p:cNvPr>
          <p:cNvSpPr>
            <a:spLocks noChangeArrowheads="1"/>
          </p:cNvSpPr>
          <p:nvPr/>
        </p:nvSpPr>
        <p:spPr bwMode="auto">
          <a:xfrm>
            <a:off x="4419600" y="228600"/>
            <a:ext cx="385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3600" b="1">
                <a:solidFill>
                  <a:schemeClr val="tx1"/>
                </a:solidFill>
              </a:rPr>
              <a:t>Sectioning damage</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a:extLst>
              <a:ext uri="{FF2B5EF4-FFF2-40B4-BE49-F238E27FC236}">
                <a16:creationId xmlns:a16="http://schemas.microsoft.com/office/drawing/2014/main" id="{FB412E22-C56D-41EF-AD47-62EA2DFCF080}"/>
              </a:ext>
            </a:extLst>
          </p:cNvPr>
          <p:cNvSpPr>
            <a:spLocks noGrp="1" noChangeArrowheads="1"/>
          </p:cNvSpPr>
          <p:nvPr>
            <p:ph type="title" idx="4294967295"/>
          </p:nvPr>
        </p:nvSpPr>
        <p:spPr>
          <a:xfrm>
            <a:off x="2438400" y="228600"/>
            <a:ext cx="6934200" cy="762000"/>
          </a:xfrm>
        </p:spPr>
        <p:txBody>
          <a:bodyPr lIns="92075" tIns="46038" rIns="92075" bIns="46038"/>
          <a:lstStyle/>
          <a:p>
            <a:r>
              <a:rPr lang="en-US" altLang="en-US">
                <a:cs typeface="Arial" panose="020B0604020202020204" pitchFamily="34" charset="0"/>
              </a:rPr>
              <a:t>Mounting Principles</a:t>
            </a:r>
          </a:p>
        </p:txBody>
      </p:sp>
      <p:sp>
        <p:nvSpPr>
          <p:cNvPr id="326658" name="Rectangle 3">
            <a:extLst>
              <a:ext uri="{FF2B5EF4-FFF2-40B4-BE49-F238E27FC236}">
                <a16:creationId xmlns:a16="http://schemas.microsoft.com/office/drawing/2014/main" id="{6588A854-DDF5-4975-A3AE-2DD3DB6162B4}"/>
              </a:ext>
            </a:extLst>
          </p:cNvPr>
          <p:cNvSpPr>
            <a:spLocks noGrp="1" noChangeArrowheads="1"/>
          </p:cNvSpPr>
          <p:nvPr>
            <p:ph idx="4294967295"/>
          </p:nvPr>
        </p:nvSpPr>
        <p:spPr>
          <a:xfrm>
            <a:off x="2286000" y="1219200"/>
            <a:ext cx="7467600" cy="4572000"/>
          </a:xfrm>
        </p:spPr>
        <p:txBody>
          <a:bodyPr lIns="92075" tIns="46038" rIns="92075" bIns="46038"/>
          <a:lstStyle/>
          <a:p>
            <a:r>
              <a:rPr lang="en-US" altLang="en-US" sz="2000">
                <a:cs typeface="Arial" panose="020B0604020202020204" pitchFamily="34" charset="0"/>
              </a:rPr>
              <a:t>Sample encapsulated in epoxy, acrylic or other compound</a:t>
            </a:r>
          </a:p>
          <a:p>
            <a:r>
              <a:rPr lang="en-US" altLang="en-US" sz="2000">
                <a:cs typeface="Arial" panose="020B0604020202020204" pitchFamily="34" charset="0"/>
              </a:rPr>
              <a:t>Sample edges protected during polishing process</a:t>
            </a:r>
          </a:p>
          <a:p>
            <a:r>
              <a:rPr lang="en-US" altLang="en-US" sz="2000">
                <a:cs typeface="Arial" panose="020B0604020202020204" pitchFamily="34" charset="0"/>
              </a:rPr>
              <a:t>Delicate samples protected from breakage</a:t>
            </a:r>
          </a:p>
          <a:p>
            <a:r>
              <a:rPr lang="en-US" altLang="en-US" sz="2000">
                <a:cs typeface="Arial" panose="020B0604020202020204" pitchFamily="34" charset="0"/>
              </a:rPr>
              <a:t>Smooth mount edges increase life of polishing surfaces</a:t>
            </a:r>
          </a:p>
          <a:p>
            <a:r>
              <a:rPr lang="en-US" altLang="en-US" sz="2000">
                <a:cs typeface="Arial" panose="020B0604020202020204" pitchFamily="34" charset="0"/>
              </a:rPr>
              <a:t>Allows automation and ability to prepare multiple samples simultaneously</a:t>
            </a:r>
          </a:p>
          <a:p>
            <a:r>
              <a:rPr lang="en-US" altLang="en-US" sz="2000">
                <a:cs typeface="Arial" panose="020B0604020202020204" pitchFamily="34" charset="0"/>
              </a:rPr>
              <a:t>Uniform pressure on mount maximizes surface flatness</a:t>
            </a:r>
          </a:p>
          <a:p>
            <a:r>
              <a:rPr lang="en-US" altLang="en-US" sz="2000">
                <a:cs typeface="Arial" panose="020B0604020202020204" pitchFamily="34" charset="0"/>
              </a:rPr>
              <a:t>Safety</a:t>
            </a:r>
          </a:p>
          <a:p>
            <a:pPr>
              <a:lnSpc>
                <a:spcPct val="150000"/>
              </a:lnSpc>
            </a:pPr>
            <a:endParaRPr lang="en-US" altLang="en-US" sz="2400"/>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a:extLst>
              <a:ext uri="{FF2B5EF4-FFF2-40B4-BE49-F238E27FC236}">
                <a16:creationId xmlns:a16="http://schemas.microsoft.com/office/drawing/2014/main" id="{6D8306CE-A9C5-47A1-8A57-76027792C35B}"/>
              </a:ext>
            </a:extLst>
          </p:cNvPr>
          <p:cNvSpPr>
            <a:spLocks noGrp="1" noChangeArrowheads="1"/>
          </p:cNvSpPr>
          <p:nvPr>
            <p:ph type="title" idx="4294967295"/>
          </p:nvPr>
        </p:nvSpPr>
        <p:spPr>
          <a:xfrm>
            <a:off x="2286000" y="0"/>
            <a:ext cx="7467600" cy="796925"/>
          </a:xfrm>
        </p:spPr>
        <p:txBody>
          <a:bodyPr/>
          <a:lstStyle/>
          <a:p>
            <a:r>
              <a:rPr lang="en-US" altLang="en-US">
                <a:cs typeface="Arial" panose="020B0604020202020204" pitchFamily="34" charset="0"/>
              </a:rPr>
              <a:t>Mounting Method Selection</a:t>
            </a:r>
          </a:p>
        </p:txBody>
      </p:sp>
      <p:sp>
        <p:nvSpPr>
          <p:cNvPr id="328706" name="Rectangle 3">
            <a:extLst>
              <a:ext uri="{FF2B5EF4-FFF2-40B4-BE49-F238E27FC236}">
                <a16:creationId xmlns:a16="http://schemas.microsoft.com/office/drawing/2014/main" id="{CDA9D391-9389-4FF2-B1AD-600DA2244C2F}"/>
              </a:ext>
            </a:extLst>
          </p:cNvPr>
          <p:cNvSpPr>
            <a:spLocks noGrp="1" noChangeArrowheads="1"/>
          </p:cNvSpPr>
          <p:nvPr>
            <p:ph idx="4294967295"/>
          </p:nvPr>
        </p:nvSpPr>
        <p:spPr>
          <a:xfrm>
            <a:off x="6172200" y="838200"/>
            <a:ext cx="4495800" cy="1981200"/>
          </a:xfrm>
        </p:spPr>
        <p:txBody>
          <a:bodyPr/>
          <a:lstStyle/>
          <a:p>
            <a:pPr lvl="1">
              <a:spcBef>
                <a:spcPct val="0"/>
              </a:spcBef>
              <a:buFontTx/>
              <a:buNone/>
            </a:pPr>
            <a:r>
              <a:rPr lang="en-US" altLang="en-US">
                <a:cs typeface="Arial" panose="020B0604020202020204" pitchFamily="34" charset="0"/>
              </a:rPr>
              <a:t>Compression (hot) mounting</a:t>
            </a:r>
          </a:p>
          <a:p>
            <a:pPr lvl="1">
              <a:spcBef>
                <a:spcPct val="0"/>
              </a:spcBef>
              <a:buFont typeface="Arial" panose="020B0604020202020204" pitchFamily="34" charset="0"/>
              <a:buChar char="•"/>
            </a:pPr>
            <a:r>
              <a:rPr lang="en-US" altLang="en-US">
                <a:cs typeface="Arial" panose="020B0604020202020204" pitchFamily="34" charset="0"/>
              </a:rPr>
              <a:t>Compound selection</a:t>
            </a:r>
          </a:p>
          <a:p>
            <a:pPr lvl="1">
              <a:spcBef>
                <a:spcPct val="0"/>
              </a:spcBef>
              <a:buFont typeface="Arial" panose="020B0604020202020204" pitchFamily="34" charset="0"/>
              <a:buChar char="•"/>
            </a:pPr>
            <a:r>
              <a:rPr lang="en-US" altLang="en-US">
                <a:cs typeface="Arial" panose="020B0604020202020204" pitchFamily="34" charset="0"/>
              </a:rPr>
              <a:t>Pressure </a:t>
            </a:r>
          </a:p>
          <a:p>
            <a:pPr lvl="1">
              <a:spcBef>
                <a:spcPct val="0"/>
              </a:spcBef>
              <a:buFont typeface="Arial" panose="020B0604020202020204" pitchFamily="34" charset="0"/>
              <a:buChar char="•"/>
            </a:pPr>
            <a:r>
              <a:rPr lang="en-US" altLang="en-US">
                <a:cs typeface="Arial" panose="020B0604020202020204" pitchFamily="34" charset="0"/>
              </a:rPr>
              <a:t>Heat</a:t>
            </a:r>
          </a:p>
        </p:txBody>
      </p:sp>
      <p:sp>
        <p:nvSpPr>
          <p:cNvPr id="328707" name="Rectangle 4">
            <a:extLst>
              <a:ext uri="{FF2B5EF4-FFF2-40B4-BE49-F238E27FC236}">
                <a16:creationId xmlns:a16="http://schemas.microsoft.com/office/drawing/2014/main" id="{669B1289-526F-4890-9578-B27491A1281C}"/>
              </a:ext>
            </a:extLst>
          </p:cNvPr>
          <p:cNvSpPr>
            <a:spLocks noChangeArrowheads="1"/>
          </p:cNvSpPr>
          <p:nvPr/>
        </p:nvSpPr>
        <p:spPr bwMode="auto">
          <a:xfrm>
            <a:off x="2667000" y="2743200"/>
            <a:ext cx="70866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lnSpc>
                <a:spcPct val="90000"/>
              </a:lnSpc>
              <a:spcBef>
                <a:spcPct val="0"/>
              </a:spcBef>
              <a:buFontTx/>
              <a:buNone/>
            </a:pPr>
            <a:r>
              <a:rPr lang="en-US" altLang="en-US" sz="2400">
                <a:solidFill>
                  <a:schemeClr val="tx1"/>
                </a:solidFill>
              </a:rPr>
              <a:t>Specimen characteristics to consider:</a:t>
            </a:r>
          </a:p>
          <a:p>
            <a:pPr lvl="1" eaLnBrk="1" hangingPunct="1">
              <a:lnSpc>
                <a:spcPct val="90000"/>
              </a:lnSpc>
              <a:spcBef>
                <a:spcPct val="0"/>
              </a:spcBef>
              <a:buFont typeface="Arial" panose="020B0604020202020204" pitchFamily="34" charset="0"/>
              <a:buChar char="•"/>
            </a:pPr>
            <a:r>
              <a:rPr lang="en-US" altLang="en-US">
                <a:solidFill>
                  <a:schemeClr val="tx1"/>
                </a:solidFill>
              </a:rPr>
              <a:t>Softening/melting temperature</a:t>
            </a:r>
          </a:p>
          <a:p>
            <a:pPr lvl="1" eaLnBrk="1" hangingPunct="1">
              <a:lnSpc>
                <a:spcPct val="90000"/>
              </a:lnSpc>
              <a:spcBef>
                <a:spcPct val="0"/>
              </a:spcBef>
              <a:buFont typeface="Arial" panose="020B0604020202020204" pitchFamily="34" charset="0"/>
              <a:buChar char="•"/>
            </a:pPr>
            <a:r>
              <a:rPr lang="en-US" altLang="en-US">
                <a:solidFill>
                  <a:schemeClr val="tx1"/>
                </a:solidFill>
              </a:rPr>
              <a:t>Sample thickness, ability to withstand pressure</a:t>
            </a:r>
          </a:p>
          <a:p>
            <a:pPr lvl="1" eaLnBrk="1" hangingPunct="1">
              <a:lnSpc>
                <a:spcPct val="90000"/>
              </a:lnSpc>
              <a:spcBef>
                <a:spcPct val="0"/>
              </a:spcBef>
              <a:buFont typeface="Arial" panose="020B0604020202020204" pitchFamily="34" charset="0"/>
              <a:buChar char="•"/>
            </a:pPr>
            <a:r>
              <a:rPr lang="en-US" altLang="en-US">
                <a:solidFill>
                  <a:schemeClr val="tx1"/>
                </a:solidFill>
              </a:rPr>
              <a:t>Brittleness, friability</a:t>
            </a:r>
          </a:p>
          <a:p>
            <a:pPr lvl="1" eaLnBrk="1" hangingPunct="1">
              <a:lnSpc>
                <a:spcPct val="90000"/>
              </a:lnSpc>
              <a:spcBef>
                <a:spcPct val="0"/>
              </a:spcBef>
              <a:buFont typeface="Arial" panose="020B0604020202020204" pitchFamily="34" charset="0"/>
              <a:buChar char="•"/>
            </a:pPr>
            <a:r>
              <a:rPr lang="en-US" altLang="en-US">
                <a:solidFill>
                  <a:schemeClr val="tx1"/>
                </a:solidFill>
              </a:rPr>
              <a:t>Porosity</a:t>
            </a:r>
          </a:p>
          <a:p>
            <a:pPr lvl="1" eaLnBrk="1" hangingPunct="1">
              <a:lnSpc>
                <a:spcPct val="90000"/>
              </a:lnSpc>
              <a:spcBef>
                <a:spcPct val="0"/>
              </a:spcBef>
              <a:buFont typeface="Arial" panose="020B0604020202020204" pitchFamily="34" charset="0"/>
              <a:buChar char="•"/>
            </a:pPr>
            <a:r>
              <a:rPr lang="en-US" altLang="en-US">
                <a:solidFill>
                  <a:schemeClr val="tx1"/>
                </a:solidFill>
              </a:rPr>
              <a:t>Hardness &amp; abrasion resistance relative to mounting compound</a:t>
            </a:r>
          </a:p>
          <a:p>
            <a:pPr lvl="1" eaLnBrk="1" hangingPunct="1">
              <a:lnSpc>
                <a:spcPct val="90000"/>
              </a:lnSpc>
              <a:spcBef>
                <a:spcPct val="0"/>
              </a:spcBef>
              <a:buFont typeface="Arial" panose="020B0604020202020204" pitchFamily="34" charset="0"/>
              <a:buChar char="•"/>
            </a:pPr>
            <a:r>
              <a:rPr lang="en-US" altLang="en-US">
                <a:solidFill>
                  <a:schemeClr val="tx1"/>
                </a:solidFill>
              </a:rPr>
              <a:t>Importance of edge retention</a:t>
            </a:r>
          </a:p>
        </p:txBody>
      </p:sp>
      <p:sp>
        <p:nvSpPr>
          <p:cNvPr id="328708" name="TextBox 5">
            <a:extLst>
              <a:ext uri="{FF2B5EF4-FFF2-40B4-BE49-F238E27FC236}">
                <a16:creationId xmlns:a16="http://schemas.microsoft.com/office/drawing/2014/main" id="{9CDE08D7-5C58-4A6C-8184-6C0194268D3A}"/>
              </a:ext>
            </a:extLst>
          </p:cNvPr>
          <p:cNvSpPr txBox="1">
            <a:spLocks noChangeArrowheads="1"/>
          </p:cNvSpPr>
          <p:nvPr/>
        </p:nvSpPr>
        <p:spPr bwMode="auto">
          <a:xfrm>
            <a:off x="1524000" y="838200"/>
            <a:ext cx="52578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lvl="1" eaLnBrk="1" hangingPunct="1">
              <a:spcBef>
                <a:spcPct val="0"/>
              </a:spcBef>
              <a:buFontTx/>
              <a:buNone/>
            </a:pPr>
            <a:r>
              <a:rPr lang="en-US" altLang="en-US">
                <a:solidFill>
                  <a:schemeClr val="tx1"/>
                </a:solidFill>
              </a:rPr>
              <a:t>Castable (cold) mounting</a:t>
            </a:r>
          </a:p>
          <a:p>
            <a:pPr lvl="1" eaLnBrk="1" hangingPunct="1">
              <a:spcBef>
                <a:spcPct val="0"/>
              </a:spcBef>
              <a:buFont typeface="Arial" panose="020B0604020202020204" pitchFamily="34" charset="0"/>
              <a:buChar char="•"/>
            </a:pPr>
            <a:r>
              <a:rPr lang="en-US" altLang="en-US">
                <a:solidFill>
                  <a:schemeClr val="tx1"/>
                </a:solidFill>
              </a:rPr>
              <a:t>Resin/hardener selection</a:t>
            </a:r>
          </a:p>
          <a:p>
            <a:pPr lvl="1" eaLnBrk="1" hangingPunct="1">
              <a:spcBef>
                <a:spcPct val="0"/>
              </a:spcBef>
              <a:buFont typeface="Arial" panose="020B0604020202020204" pitchFamily="34" charset="0"/>
              <a:buChar char="•"/>
            </a:pPr>
            <a:r>
              <a:rPr lang="en-US" altLang="en-US">
                <a:solidFill>
                  <a:schemeClr val="tx1"/>
                </a:solidFill>
              </a:rPr>
              <a:t>Vacuum</a:t>
            </a:r>
          </a:p>
          <a:p>
            <a:pPr lvl="1" eaLnBrk="1" hangingPunct="1">
              <a:spcBef>
                <a:spcPct val="0"/>
              </a:spcBef>
              <a:buFont typeface="Arial" panose="020B0604020202020204" pitchFamily="34" charset="0"/>
              <a:buChar char="•"/>
            </a:pPr>
            <a:r>
              <a:rPr lang="en-US" altLang="en-US">
                <a:solidFill>
                  <a:schemeClr val="tx1"/>
                </a:solidFill>
              </a:rPr>
              <a:t>Additives for edges, conductivity</a:t>
            </a:r>
          </a:p>
          <a:p>
            <a:pPr eaLnBrk="1" hangingPunct="1">
              <a:spcBef>
                <a:spcPct val="0"/>
              </a:spcBef>
              <a:buFontTx/>
              <a:buNone/>
            </a:pPr>
            <a:endParaRPr lang="en-US" altLang="en-US" sz="1800">
              <a:solidFill>
                <a:schemeClr val="tx1"/>
              </a:solidFill>
            </a:endParaRP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a:extLst>
              <a:ext uri="{FF2B5EF4-FFF2-40B4-BE49-F238E27FC236}">
                <a16:creationId xmlns:a16="http://schemas.microsoft.com/office/drawing/2014/main" id="{F5EAE5C3-A779-4FBC-A142-E98383F5C4EF}"/>
              </a:ext>
            </a:extLst>
          </p:cNvPr>
          <p:cNvSpPr>
            <a:spLocks noChangeArrowheads="1"/>
          </p:cNvSpPr>
          <p:nvPr/>
        </p:nvSpPr>
        <p:spPr bwMode="auto">
          <a:xfrm>
            <a:off x="1860550" y="277813"/>
            <a:ext cx="853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3600" b="1">
                <a:solidFill>
                  <a:schemeClr val="tx1"/>
                </a:solidFill>
              </a:rPr>
              <a:t>Potting Compounds</a:t>
            </a:r>
          </a:p>
        </p:txBody>
      </p:sp>
      <p:sp>
        <p:nvSpPr>
          <p:cNvPr id="330754" name="Rectangle 3">
            <a:extLst>
              <a:ext uri="{FF2B5EF4-FFF2-40B4-BE49-F238E27FC236}">
                <a16:creationId xmlns:a16="http://schemas.microsoft.com/office/drawing/2014/main" id="{BC4B4F52-1175-4D5B-8D58-EC6BD38677BF}"/>
              </a:ext>
            </a:extLst>
          </p:cNvPr>
          <p:cNvSpPr>
            <a:spLocks noChangeArrowheads="1"/>
          </p:cNvSpPr>
          <p:nvPr/>
        </p:nvSpPr>
        <p:spPr bwMode="auto">
          <a:xfrm>
            <a:off x="2827338" y="1814513"/>
            <a:ext cx="6783387"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tabLst>
                <a:tab pos="346075" algn="l"/>
              </a:tabLst>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tabLst>
                <a:tab pos="346075" algn="l"/>
              </a:tabLst>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tabLst>
                <a:tab pos="346075" algn="l"/>
              </a:tabLst>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tabLst>
                <a:tab pos="346075" algn="l"/>
              </a:tabLst>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tabLst>
                <a:tab pos="346075" algn="l"/>
              </a:tabLst>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tabLst>
                <a:tab pos="346075" algn="l"/>
              </a:tabLst>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tabLst>
                <a:tab pos="346075" algn="l"/>
              </a:tabLst>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tabLst>
                <a:tab pos="346075" algn="l"/>
              </a:tabLst>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tabLst>
                <a:tab pos="346075" algn="l"/>
              </a:tabLst>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 typeface="Symbol" panose="05050102010706020507" pitchFamily="18" charset="2"/>
              <a:buChar char="·"/>
            </a:pPr>
            <a:r>
              <a:rPr lang="en-US" altLang="en-US" sz="2400" b="1">
                <a:solidFill>
                  <a:schemeClr val="tx1"/>
                </a:solidFill>
              </a:rPr>
              <a:t> 	Low shrinkage and moderate hardness 		are important for microelectronics.			-	Less surface relief		  			-	Better edge protection</a:t>
            </a:r>
          </a:p>
          <a:p>
            <a:pPr>
              <a:spcBef>
                <a:spcPct val="50000"/>
              </a:spcBef>
              <a:buFont typeface="Symbol" panose="05050102010706020507" pitchFamily="18" charset="2"/>
              <a:buChar char="·"/>
            </a:pPr>
            <a:r>
              <a:rPr lang="en-US" altLang="en-US" sz="2400" b="1">
                <a:solidFill>
                  <a:schemeClr val="tx1"/>
                </a:solidFill>
              </a:rPr>
              <a:t> 	Uncured epoxy typically has low viscosity 	for filling small cavities.</a:t>
            </a:r>
          </a:p>
          <a:p>
            <a:pPr>
              <a:spcBef>
                <a:spcPct val="50000"/>
              </a:spcBef>
              <a:buFont typeface="Symbol" panose="05050102010706020507" pitchFamily="18" charset="2"/>
              <a:buChar char="·"/>
            </a:pPr>
            <a:r>
              <a:rPr lang="en-US" altLang="en-US" sz="2400" b="1">
                <a:solidFill>
                  <a:schemeClr val="tx1"/>
                </a:solidFill>
              </a:rPr>
              <a:t> 	Epoxy can be cast while under 			vacuum.  This enhances its cavity 		filling ability.</a:t>
            </a:r>
          </a:p>
        </p:txBody>
      </p:sp>
      <p:sp>
        <p:nvSpPr>
          <p:cNvPr id="330755" name="Rectangle 4">
            <a:extLst>
              <a:ext uri="{FF2B5EF4-FFF2-40B4-BE49-F238E27FC236}">
                <a16:creationId xmlns:a16="http://schemas.microsoft.com/office/drawing/2014/main" id="{6C05DC33-F5C9-4FD0-93D8-A4F95B1EF0DD}"/>
              </a:ext>
            </a:extLst>
          </p:cNvPr>
          <p:cNvSpPr>
            <a:spLocks noChangeArrowheads="1"/>
          </p:cNvSpPr>
          <p:nvPr/>
        </p:nvSpPr>
        <p:spPr bwMode="auto">
          <a:xfrm>
            <a:off x="2478088" y="1079500"/>
            <a:ext cx="72993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2400" b="1">
                <a:solidFill>
                  <a:schemeClr val="tx1"/>
                </a:solidFill>
              </a:rPr>
              <a:t>Resin of Choice?…EPOXY!</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a:extLst>
              <a:ext uri="{FF2B5EF4-FFF2-40B4-BE49-F238E27FC236}">
                <a16:creationId xmlns:a16="http://schemas.microsoft.com/office/drawing/2014/main" id="{673201C2-87B0-46B3-865C-A2AD31323242}"/>
              </a:ext>
            </a:extLst>
          </p:cNvPr>
          <p:cNvSpPr>
            <a:spLocks noChangeArrowheads="1"/>
          </p:cNvSpPr>
          <p:nvPr/>
        </p:nvSpPr>
        <p:spPr bwMode="auto">
          <a:xfrm>
            <a:off x="1860550" y="134938"/>
            <a:ext cx="853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3600" b="1">
                <a:solidFill>
                  <a:schemeClr val="tx1"/>
                </a:solidFill>
              </a:rPr>
              <a:t>Damage</a:t>
            </a:r>
          </a:p>
        </p:txBody>
      </p:sp>
      <p:sp>
        <p:nvSpPr>
          <p:cNvPr id="332802" name="Rectangle 3">
            <a:extLst>
              <a:ext uri="{FF2B5EF4-FFF2-40B4-BE49-F238E27FC236}">
                <a16:creationId xmlns:a16="http://schemas.microsoft.com/office/drawing/2014/main" id="{3E4B74A7-E846-4E63-B6E2-EC6159D96DB4}"/>
              </a:ext>
            </a:extLst>
          </p:cNvPr>
          <p:cNvSpPr>
            <a:spLocks noChangeArrowheads="1"/>
          </p:cNvSpPr>
          <p:nvPr/>
        </p:nvSpPr>
        <p:spPr bwMode="auto">
          <a:xfrm>
            <a:off x="4057650" y="4044950"/>
            <a:ext cx="48879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b="1" u="sng">
                <a:solidFill>
                  <a:schemeClr val="tx1"/>
                </a:solidFill>
              </a:rPr>
              <a:t>Incremental Removal of Damage</a:t>
            </a:r>
          </a:p>
          <a:p>
            <a:pPr>
              <a:spcBef>
                <a:spcPct val="0"/>
              </a:spcBef>
              <a:buFontTx/>
              <a:buNone/>
            </a:pPr>
            <a:r>
              <a:rPr lang="en-US" altLang="en-US" sz="2400" b="1">
                <a:solidFill>
                  <a:schemeClr val="tx1"/>
                </a:solidFill>
              </a:rPr>
              <a:t>Each abrasive step leaves deformation.  As abrasive size is reduced, less deformation is left behind.</a:t>
            </a:r>
          </a:p>
        </p:txBody>
      </p:sp>
      <p:sp>
        <p:nvSpPr>
          <p:cNvPr id="332803" name="Freeform 4" descr="Dark downward diagonal">
            <a:extLst>
              <a:ext uri="{FF2B5EF4-FFF2-40B4-BE49-F238E27FC236}">
                <a16:creationId xmlns:a16="http://schemas.microsoft.com/office/drawing/2014/main" id="{529BDAAF-0308-4E2C-BDC0-279068AC0440}"/>
              </a:ext>
            </a:extLst>
          </p:cNvPr>
          <p:cNvSpPr>
            <a:spLocks/>
          </p:cNvSpPr>
          <p:nvPr/>
        </p:nvSpPr>
        <p:spPr bwMode="auto">
          <a:xfrm>
            <a:off x="3541713" y="2900363"/>
            <a:ext cx="6838950" cy="990600"/>
          </a:xfrm>
          <a:custGeom>
            <a:avLst/>
            <a:gdLst>
              <a:gd name="T0" fmla="*/ 0 w 4840"/>
              <a:gd name="T1" fmla="*/ 2147483646 h 624"/>
              <a:gd name="T2" fmla="*/ 2147483646 w 4840"/>
              <a:gd name="T3" fmla="*/ 2147483646 h 624"/>
              <a:gd name="T4" fmla="*/ 2147483646 w 4840"/>
              <a:gd name="T5" fmla="*/ 2147483646 h 624"/>
              <a:gd name="T6" fmla="*/ 2147483646 w 4840"/>
              <a:gd name="T7" fmla="*/ 2147483646 h 624"/>
              <a:gd name="T8" fmla="*/ 2147483646 w 4840"/>
              <a:gd name="T9" fmla="*/ 2147483646 h 624"/>
              <a:gd name="T10" fmla="*/ 2147483646 w 4840"/>
              <a:gd name="T11" fmla="*/ 2147483646 h 624"/>
              <a:gd name="T12" fmla="*/ 2147483646 w 4840"/>
              <a:gd name="T13" fmla="*/ 2147483646 h 624"/>
              <a:gd name="T14" fmla="*/ 2147483646 w 4840"/>
              <a:gd name="T15" fmla="*/ 2147483646 h 624"/>
              <a:gd name="T16" fmla="*/ 2147483646 w 4840"/>
              <a:gd name="T17" fmla="*/ 2147483646 h 624"/>
              <a:gd name="T18" fmla="*/ 2147483646 w 4840"/>
              <a:gd name="T19" fmla="*/ 2147483646 h 624"/>
              <a:gd name="T20" fmla="*/ 2147483646 w 4840"/>
              <a:gd name="T21" fmla="*/ 2147483646 h 624"/>
              <a:gd name="T22" fmla="*/ 2147483646 w 4840"/>
              <a:gd name="T23" fmla="*/ 2147483646 h 624"/>
              <a:gd name="T24" fmla="*/ 2147483646 w 4840"/>
              <a:gd name="T25" fmla="*/ 2147483646 h 624"/>
              <a:gd name="T26" fmla="*/ 2147483646 w 4840"/>
              <a:gd name="T27" fmla="*/ 2147483646 h 624"/>
              <a:gd name="T28" fmla="*/ 2147483646 w 4840"/>
              <a:gd name="T29" fmla="*/ 2147483646 h 624"/>
              <a:gd name="T30" fmla="*/ 2147483646 w 4840"/>
              <a:gd name="T31" fmla="*/ 2147483646 h 624"/>
              <a:gd name="T32" fmla="*/ 2147483646 w 4840"/>
              <a:gd name="T33" fmla="*/ 2147483646 h 624"/>
              <a:gd name="T34" fmla="*/ 2147483646 w 4840"/>
              <a:gd name="T35" fmla="*/ 2147483646 h 624"/>
              <a:gd name="T36" fmla="*/ 2147483646 w 4840"/>
              <a:gd name="T37" fmla="*/ 2147483646 h 624"/>
              <a:gd name="T38" fmla="*/ 2147483646 w 4840"/>
              <a:gd name="T39" fmla="*/ 2147483646 h 624"/>
              <a:gd name="T40" fmla="*/ 2147483646 w 4840"/>
              <a:gd name="T41" fmla="*/ 2147483646 h 624"/>
              <a:gd name="T42" fmla="*/ 2147483646 w 4840"/>
              <a:gd name="T43" fmla="*/ 2147483646 h 624"/>
              <a:gd name="T44" fmla="*/ 2147483646 w 4840"/>
              <a:gd name="T45" fmla="*/ 2147483646 h 624"/>
              <a:gd name="T46" fmla="*/ 2147483646 w 4840"/>
              <a:gd name="T47" fmla="*/ 2147483646 h 624"/>
              <a:gd name="T48" fmla="*/ 2147483646 w 4840"/>
              <a:gd name="T49" fmla="*/ 2147483646 h 624"/>
              <a:gd name="T50" fmla="*/ 2147483646 w 4840"/>
              <a:gd name="T51" fmla="*/ 2147483646 h 624"/>
              <a:gd name="T52" fmla="*/ 2147483646 w 4840"/>
              <a:gd name="T53" fmla="*/ 2147483646 h 624"/>
              <a:gd name="T54" fmla="*/ 2147483646 w 4840"/>
              <a:gd name="T55" fmla="*/ 2147483646 h 624"/>
              <a:gd name="T56" fmla="*/ 2147483646 w 4840"/>
              <a:gd name="T57" fmla="*/ 2147483646 h 624"/>
              <a:gd name="T58" fmla="*/ 2147483646 w 4840"/>
              <a:gd name="T59" fmla="*/ 2147483646 h 624"/>
              <a:gd name="T60" fmla="*/ 2147483646 w 4840"/>
              <a:gd name="T61" fmla="*/ 2147483646 h 624"/>
              <a:gd name="T62" fmla="*/ 2147483646 w 4840"/>
              <a:gd name="T63" fmla="*/ 2147483646 h 624"/>
              <a:gd name="T64" fmla="*/ 2147483646 w 4840"/>
              <a:gd name="T65" fmla="*/ 2147483646 h 624"/>
              <a:gd name="T66" fmla="*/ 2147483646 w 4840"/>
              <a:gd name="T67" fmla="*/ 2147483646 h 624"/>
              <a:gd name="T68" fmla="*/ 2147483646 w 4840"/>
              <a:gd name="T69" fmla="*/ 2147483646 h 624"/>
              <a:gd name="T70" fmla="*/ 2147483646 w 4840"/>
              <a:gd name="T71" fmla="*/ 2147483646 h 624"/>
              <a:gd name="T72" fmla="*/ 2147483646 w 4840"/>
              <a:gd name="T73" fmla="*/ 2147483646 h 624"/>
              <a:gd name="T74" fmla="*/ 2147483646 w 4840"/>
              <a:gd name="T75" fmla="*/ 2147483646 h 624"/>
              <a:gd name="T76" fmla="*/ 2147483646 w 4840"/>
              <a:gd name="T77" fmla="*/ 2147483646 h 624"/>
              <a:gd name="T78" fmla="*/ 2147483646 w 4840"/>
              <a:gd name="T79" fmla="*/ 2147483646 h 624"/>
              <a:gd name="T80" fmla="*/ 2147483646 w 4840"/>
              <a:gd name="T81" fmla="*/ 2147483646 h 624"/>
              <a:gd name="T82" fmla="*/ 2147483646 w 4840"/>
              <a:gd name="T83" fmla="*/ 2147483646 h 624"/>
              <a:gd name="T84" fmla="*/ 2147483646 w 4840"/>
              <a:gd name="T85" fmla="*/ 2147483646 h 624"/>
              <a:gd name="T86" fmla="*/ 2147483646 w 4840"/>
              <a:gd name="T87" fmla="*/ 2147483646 h 624"/>
              <a:gd name="T88" fmla="*/ 2147483646 w 4840"/>
              <a:gd name="T89" fmla="*/ 2147483646 h 624"/>
              <a:gd name="T90" fmla="*/ 2147483646 w 4840"/>
              <a:gd name="T91" fmla="*/ 2147483646 h 624"/>
              <a:gd name="T92" fmla="*/ 2147483646 w 4840"/>
              <a:gd name="T93" fmla="*/ 2147483646 h 624"/>
              <a:gd name="T94" fmla="*/ 2147483646 w 4840"/>
              <a:gd name="T95" fmla="*/ 2147483646 h 624"/>
              <a:gd name="T96" fmla="*/ 2147483646 w 4840"/>
              <a:gd name="T97" fmla="*/ 2147483646 h 624"/>
              <a:gd name="T98" fmla="*/ 2147483646 w 4840"/>
              <a:gd name="T99" fmla="*/ 2147483646 h 624"/>
              <a:gd name="T100" fmla="*/ 2147483646 w 4840"/>
              <a:gd name="T101" fmla="*/ 2147483646 h 624"/>
              <a:gd name="T102" fmla="*/ 2147483646 w 4840"/>
              <a:gd name="T103" fmla="*/ 2147483646 h 624"/>
              <a:gd name="T104" fmla="*/ 2147483646 w 4840"/>
              <a:gd name="T105" fmla="*/ 2147483646 h 624"/>
              <a:gd name="T106" fmla="*/ 2147483646 w 4840"/>
              <a:gd name="T107" fmla="*/ 2147483646 h 624"/>
              <a:gd name="T108" fmla="*/ 2147483646 w 4840"/>
              <a:gd name="T109" fmla="*/ 2147483646 h 6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840"/>
              <a:gd name="T166" fmla="*/ 0 h 624"/>
              <a:gd name="T167" fmla="*/ 4840 w 4840"/>
              <a:gd name="T168" fmla="*/ 624 h 6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840" h="624">
                <a:moveTo>
                  <a:pt x="3" y="0"/>
                </a:moveTo>
                <a:lnTo>
                  <a:pt x="0" y="366"/>
                </a:lnTo>
                <a:lnTo>
                  <a:pt x="63" y="323"/>
                </a:lnTo>
                <a:lnTo>
                  <a:pt x="81" y="316"/>
                </a:lnTo>
                <a:lnTo>
                  <a:pt x="94" y="333"/>
                </a:lnTo>
                <a:lnTo>
                  <a:pt x="110" y="373"/>
                </a:lnTo>
                <a:lnTo>
                  <a:pt x="125" y="382"/>
                </a:lnTo>
                <a:lnTo>
                  <a:pt x="199" y="345"/>
                </a:lnTo>
                <a:lnTo>
                  <a:pt x="225" y="356"/>
                </a:lnTo>
                <a:lnTo>
                  <a:pt x="246" y="437"/>
                </a:lnTo>
                <a:lnTo>
                  <a:pt x="261" y="479"/>
                </a:lnTo>
                <a:lnTo>
                  <a:pt x="290" y="484"/>
                </a:lnTo>
                <a:lnTo>
                  <a:pt x="329" y="472"/>
                </a:lnTo>
                <a:lnTo>
                  <a:pt x="337" y="437"/>
                </a:lnTo>
                <a:lnTo>
                  <a:pt x="348" y="385"/>
                </a:lnTo>
                <a:lnTo>
                  <a:pt x="361" y="370"/>
                </a:lnTo>
                <a:lnTo>
                  <a:pt x="376" y="382"/>
                </a:lnTo>
                <a:lnTo>
                  <a:pt x="418" y="514"/>
                </a:lnTo>
                <a:lnTo>
                  <a:pt x="439" y="526"/>
                </a:lnTo>
                <a:lnTo>
                  <a:pt x="460" y="507"/>
                </a:lnTo>
                <a:lnTo>
                  <a:pt x="499" y="425"/>
                </a:lnTo>
                <a:lnTo>
                  <a:pt x="523" y="370"/>
                </a:lnTo>
                <a:lnTo>
                  <a:pt x="538" y="356"/>
                </a:lnTo>
                <a:lnTo>
                  <a:pt x="557" y="349"/>
                </a:lnTo>
                <a:lnTo>
                  <a:pt x="601" y="342"/>
                </a:lnTo>
                <a:lnTo>
                  <a:pt x="619" y="356"/>
                </a:lnTo>
                <a:lnTo>
                  <a:pt x="758" y="479"/>
                </a:lnTo>
                <a:lnTo>
                  <a:pt x="781" y="488"/>
                </a:lnTo>
                <a:lnTo>
                  <a:pt x="800" y="474"/>
                </a:lnTo>
                <a:lnTo>
                  <a:pt x="860" y="321"/>
                </a:lnTo>
                <a:lnTo>
                  <a:pt x="873" y="307"/>
                </a:lnTo>
                <a:lnTo>
                  <a:pt x="891" y="326"/>
                </a:lnTo>
                <a:lnTo>
                  <a:pt x="943" y="382"/>
                </a:lnTo>
                <a:lnTo>
                  <a:pt x="1001" y="526"/>
                </a:lnTo>
                <a:lnTo>
                  <a:pt x="1019" y="540"/>
                </a:lnTo>
                <a:lnTo>
                  <a:pt x="1035" y="524"/>
                </a:lnTo>
                <a:lnTo>
                  <a:pt x="1056" y="413"/>
                </a:lnTo>
                <a:lnTo>
                  <a:pt x="1071" y="392"/>
                </a:lnTo>
                <a:lnTo>
                  <a:pt x="1100" y="396"/>
                </a:lnTo>
                <a:lnTo>
                  <a:pt x="1137" y="467"/>
                </a:lnTo>
                <a:lnTo>
                  <a:pt x="1160" y="484"/>
                </a:lnTo>
                <a:lnTo>
                  <a:pt x="1189" y="479"/>
                </a:lnTo>
                <a:lnTo>
                  <a:pt x="1393" y="321"/>
                </a:lnTo>
                <a:lnTo>
                  <a:pt x="1419" y="309"/>
                </a:lnTo>
                <a:lnTo>
                  <a:pt x="1434" y="330"/>
                </a:lnTo>
                <a:lnTo>
                  <a:pt x="1479" y="493"/>
                </a:lnTo>
                <a:lnTo>
                  <a:pt x="1497" y="507"/>
                </a:lnTo>
                <a:lnTo>
                  <a:pt x="1515" y="491"/>
                </a:lnTo>
                <a:lnTo>
                  <a:pt x="1576" y="359"/>
                </a:lnTo>
                <a:lnTo>
                  <a:pt x="1604" y="328"/>
                </a:lnTo>
                <a:lnTo>
                  <a:pt x="1615" y="314"/>
                </a:lnTo>
                <a:lnTo>
                  <a:pt x="1664" y="474"/>
                </a:lnTo>
                <a:lnTo>
                  <a:pt x="1680" y="484"/>
                </a:lnTo>
                <a:lnTo>
                  <a:pt x="1693" y="472"/>
                </a:lnTo>
                <a:lnTo>
                  <a:pt x="1753" y="345"/>
                </a:lnTo>
                <a:lnTo>
                  <a:pt x="1769" y="333"/>
                </a:lnTo>
                <a:lnTo>
                  <a:pt x="1785" y="347"/>
                </a:lnTo>
                <a:lnTo>
                  <a:pt x="1892" y="522"/>
                </a:lnTo>
                <a:lnTo>
                  <a:pt x="1913" y="536"/>
                </a:lnTo>
                <a:lnTo>
                  <a:pt x="1936" y="531"/>
                </a:lnTo>
                <a:lnTo>
                  <a:pt x="2020" y="493"/>
                </a:lnTo>
                <a:lnTo>
                  <a:pt x="2038" y="474"/>
                </a:lnTo>
                <a:lnTo>
                  <a:pt x="2085" y="418"/>
                </a:lnTo>
                <a:lnTo>
                  <a:pt x="2101" y="408"/>
                </a:lnTo>
                <a:lnTo>
                  <a:pt x="2127" y="401"/>
                </a:lnTo>
                <a:lnTo>
                  <a:pt x="2281" y="434"/>
                </a:lnTo>
                <a:lnTo>
                  <a:pt x="2312" y="463"/>
                </a:lnTo>
                <a:lnTo>
                  <a:pt x="2388" y="569"/>
                </a:lnTo>
                <a:lnTo>
                  <a:pt x="2401" y="571"/>
                </a:lnTo>
                <a:lnTo>
                  <a:pt x="2425" y="573"/>
                </a:lnTo>
                <a:lnTo>
                  <a:pt x="2568" y="543"/>
                </a:lnTo>
                <a:lnTo>
                  <a:pt x="2587" y="533"/>
                </a:lnTo>
                <a:lnTo>
                  <a:pt x="2615" y="522"/>
                </a:lnTo>
                <a:lnTo>
                  <a:pt x="2662" y="420"/>
                </a:lnTo>
                <a:lnTo>
                  <a:pt x="2689" y="408"/>
                </a:lnTo>
                <a:lnTo>
                  <a:pt x="2710" y="420"/>
                </a:lnTo>
                <a:lnTo>
                  <a:pt x="2783" y="493"/>
                </a:lnTo>
                <a:lnTo>
                  <a:pt x="2861" y="514"/>
                </a:lnTo>
                <a:lnTo>
                  <a:pt x="3081" y="448"/>
                </a:lnTo>
                <a:lnTo>
                  <a:pt x="3099" y="448"/>
                </a:lnTo>
                <a:lnTo>
                  <a:pt x="3115" y="465"/>
                </a:lnTo>
                <a:lnTo>
                  <a:pt x="3156" y="614"/>
                </a:lnTo>
                <a:lnTo>
                  <a:pt x="3172" y="623"/>
                </a:lnTo>
                <a:lnTo>
                  <a:pt x="3188" y="618"/>
                </a:lnTo>
                <a:lnTo>
                  <a:pt x="3384" y="389"/>
                </a:lnTo>
                <a:lnTo>
                  <a:pt x="3402" y="380"/>
                </a:lnTo>
                <a:lnTo>
                  <a:pt x="3423" y="366"/>
                </a:lnTo>
                <a:lnTo>
                  <a:pt x="3634" y="281"/>
                </a:lnTo>
                <a:lnTo>
                  <a:pt x="3655" y="281"/>
                </a:lnTo>
                <a:lnTo>
                  <a:pt x="3674" y="295"/>
                </a:lnTo>
                <a:lnTo>
                  <a:pt x="3723" y="366"/>
                </a:lnTo>
                <a:lnTo>
                  <a:pt x="3789" y="467"/>
                </a:lnTo>
                <a:lnTo>
                  <a:pt x="3804" y="479"/>
                </a:lnTo>
                <a:lnTo>
                  <a:pt x="3823" y="472"/>
                </a:lnTo>
                <a:lnTo>
                  <a:pt x="3917" y="366"/>
                </a:lnTo>
                <a:lnTo>
                  <a:pt x="3938" y="356"/>
                </a:lnTo>
                <a:lnTo>
                  <a:pt x="3964" y="352"/>
                </a:lnTo>
                <a:lnTo>
                  <a:pt x="4115" y="373"/>
                </a:lnTo>
                <a:lnTo>
                  <a:pt x="4329" y="283"/>
                </a:lnTo>
                <a:lnTo>
                  <a:pt x="4363" y="290"/>
                </a:lnTo>
                <a:lnTo>
                  <a:pt x="4403" y="453"/>
                </a:lnTo>
                <a:lnTo>
                  <a:pt x="4418" y="491"/>
                </a:lnTo>
                <a:lnTo>
                  <a:pt x="4442" y="522"/>
                </a:lnTo>
                <a:lnTo>
                  <a:pt x="4468" y="526"/>
                </a:lnTo>
                <a:lnTo>
                  <a:pt x="4714" y="481"/>
                </a:lnTo>
                <a:lnTo>
                  <a:pt x="4755" y="359"/>
                </a:lnTo>
                <a:lnTo>
                  <a:pt x="4774" y="337"/>
                </a:lnTo>
                <a:lnTo>
                  <a:pt x="4795" y="342"/>
                </a:lnTo>
                <a:lnTo>
                  <a:pt x="4836" y="373"/>
                </a:lnTo>
                <a:lnTo>
                  <a:pt x="4839" y="35"/>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p:spPr>
        <p:txBody>
          <a:bodyPr/>
          <a:lstStyle/>
          <a:p>
            <a:endParaRPr lang="en-US"/>
          </a:p>
        </p:txBody>
      </p:sp>
      <p:sp>
        <p:nvSpPr>
          <p:cNvPr id="332804" name="Line 5">
            <a:extLst>
              <a:ext uri="{FF2B5EF4-FFF2-40B4-BE49-F238E27FC236}">
                <a16:creationId xmlns:a16="http://schemas.microsoft.com/office/drawing/2014/main" id="{9C0C839A-F96F-4655-BE1C-5D2D1463B82D}"/>
              </a:ext>
            </a:extLst>
          </p:cNvPr>
          <p:cNvSpPr>
            <a:spLocks noChangeShapeType="1"/>
          </p:cNvSpPr>
          <p:nvPr/>
        </p:nvSpPr>
        <p:spPr bwMode="auto">
          <a:xfrm flipH="1">
            <a:off x="3544888" y="1185863"/>
            <a:ext cx="3175"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2805" name="Line 6">
            <a:extLst>
              <a:ext uri="{FF2B5EF4-FFF2-40B4-BE49-F238E27FC236}">
                <a16:creationId xmlns:a16="http://schemas.microsoft.com/office/drawing/2014/main" id="{18F524F6-770C-467C-86B7-5E99E3A148A3}"/>
              </a:ext>
            </a:extLst>
          </p:cNvPr>
          <p:cNvSpPr>
            <a:spLocks noChangeShapeType="1"/>
          </p:cNvSpPr>
          <p:nvPr/>
        </p:nvSpPr>
        <p:spPr bwMode="auto">
          <a:xfrm>
            <a:off x="10372725" y="1203325"/>
            <a:ext cx="3175" cy="42148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2806" name="Freeform 7">
            <a:extLst>
              <a:ext uri="{FF2B5EF4-FFF2-40B4-BE49-F238E27FC236}">
                <a16:creationId xmlns:a16="http://schemas.microsoft.com/office/drawing/2014/main" id="{4DB54999-1D67-40E0-81F8-6015DDFABD0A}"/>
              </a:ext>
            </a:extLst>
          </p:cNvPr>
          <p:cNvSpPr>
            <a:spLocks/>
          </p:cNvSpPr>
          <p:nvPr/>
        </p:nvSpPr>
        <p:spPr bwMode="auto">
          <a:xfrm>
            <a:off x="3544888" y="2911475"/>
            <a:ext cx="6835775" cy="608013"/>
          </a:xfrm>
          <a:custGeom>
            <a:avLst/>
            <a:gdLst>
              <a:gd name="T0" fmla="*/ 0 w 4837"/>
              <a:gd name="T1" fmla="*/ 0 h 383"/>
              <a:gd name="T2" fmla="*/ 0 w 4837"/>
              <a:gd name="T3" fmla="*/ 2147483646 h 383"/>
              <a:gd name="T4" fmla="*/ 2147483646 w 4837"/>
              <a:gd name="T5" fmla="*/ 2147483646 h 383"/>
              <a:gd name="T6" fmla="*/ 2147483646 w 4837"/>
              <a:gd name="T7" fmla="*/ 2147483646 h 383"/>
              <a:gd name="T8" fmla="*/ 2147483646 w 4837"/>
              <a:gd name="T9" fmla="*/ 2147483646 h 383"/>
              <a:gd name="T10" fmla="*/ 2147483646 w 4837"/>
              <a:gd name="T11" fmla="*/ 2147483646 h 383"/>
              <a:gd name="T12" fmla="*/ 2147483646 w 4837"/>
              <a:gd name="T13" fmla="*/ 2147483646 h 383"/>
              <a:gd name="T14" fmla="*/ 2147483646 w 4837"/>
              <a:gd name="T15" fmla="*/ 2147483646 h 383"/>
              <a:gd name="T16" fmla="*/ 2147483646 w 4837"/>
              <a:gd name="T17" fmla="*/ 2147483646 h 383"/>
              <a:gd name="T18" fmla="*/ 2147483646 w 4837"/>
              <a:gd name="T19" fmla="*/ 2147483646 h 383"/>
              <a:gd name="T20" fmla="*/ 2147483646 w 4837"/>
              <a:gd name="T21" fmla="*/ 2147483646 h 383"/>
              <a:gd name="T22" fmla="*/ 2147483646 w 4837"/>
              <a:gd name="T23" fmla="*/ 2147483646 h 383"/>
              <a:gd name="T24" fmla="*/ 2147483646 w 4837"/>
              <a:gd name="T25" fmla="*/ 2147483646 h 383"/>
              <a:gd name="T26" fmla="*/ 2147483646 w 4837"/>
              <a:gd name="T27" fmla="*/ 2147483646 h 383"/>
              <a:gd name="T28" fmla="*/ 2147483646 w 4837"/>
              <a:gd name="T29" fmla="*/ 2147483646 h 383"/>
              <a:gd name="T30" fmla="*/ 2147483646 w 4837"/>
              <a:gd name="T31" fmla="*/ 2147483646 h 383"/>
              <a:gd name="T32" fmla="*/ 2147483646 w 4837"/>
              <a:gd name="T33" fmla="*/ 2147483646 h 383"/>
              <a:gd name="T34" fmla="*/ 2147483646 w 4837"/>
              <a:gd name="T35" fmla="*/ 2147483646 h 383"/>
              <a:gd name="T36" fmla="*/ 2147483646 w 4837"/>
              <a:gd name="T37" fmla="*/ 2147483646 h 383"/>
              <a:gd name="T38" fmla="*/ 2147483646 w 4837"/>
              <a:gd name="T39" fmla="*/ 2147483646 h 383"/>
              <a:gd name="T40" fmla="*/ 2147483646 w 4837"/>
              <a:gd name="T41" fmla="*/ 2147483646 h 383"/>
              <a:gd name="T42" fmla="*/ 2147483646 w 4837"/>
              <a:gd name="T43" fmla="*/ 2147483646 h 383"/>
              <a:gd name="T44" fmla="*/ 2147483646 w 4837"/>
              <a:gd name="T45" fmla="*/ 2147483646 h 383"/>
              <a:gd name="T46" fmla="*/ 2147483646 w 4837"/>
              <a:gd name="T47" fmla="*/ 2147483646 h 383"/>
              <a:gd name="T48" fmla="*/ 2147483646 w 4837"/>
              <a:gd name="T49" fmla="*/ 2147483646 h 383"/>
              <a:gd name="T50" fmla="*/ 2147483646 w 4837"/>
              <a:gd name="T51" fmla="*/ 2147483646 h 383"/>
              <a:gd name="T52" fmla="*/ 2147483646 w 4837"/>
              <a:gd name="T53" fmla="*/ 2147483646 h 383"/>
              <a:gd name="T54" fmla="*/ 2147483646 w 4837"/>
              <a:gd name="T55" fmla="*/ 2147483646 h 383"/>
              <a:gd name="T56" fmla="*/ 2147483646 w 4837"/>
              <a:gd name="T57" fmla="*/ 2147483646 h 383"/>
              <a:gd name="T58" fmla="*/ 2147483646 w 4837"/>
              <a:gd name="T59" fmla="*/ 2147483646 h 383"/>
              <a:gd name="T60" fmla="*/ 2147483646 w 4837"/>
              <a:gd name="T61" fmla="*/ 2147483646 h 383"/>
              <a:gd name="T62" fmla="*/ 2147483646 w 4837"/>
              <a:gd name="T63" fmla="*/ 2147483646 h 383"/>
              <a:gd name="T64" fmla="*/ 2147483646 w 4837"/>
              <a:gd name="T65" fmla="*/ 2147483646 h 383"/>
              <a:gd name="T66" fmla="*/ 2147483646 w 4837"/>
              <a:gd name="T67" fmla="*/ 2147483646 h 383"/>
              <a:gd name="T68" fmla="*/ 2147483646 w 4837"/>
              <a:gd name="T69" fmla="*/ 2147483646 h 383"/>
              <a:gd name="T70" fmla="*/ 2147483646 w 4837"/>
              <a:gd name="T71" fmla="*/ 2147483646 h 383"/>
              <a:gd name="T72" fmla="*/ 2147483646 w 4837"/>
              <a:gd name="T73" fmla="*/ 2147483646 h 383"/>
              <a:gd name="T74" fmla="*/ 2147483646 w 4837"/>
              <a:gd name="T75" fmla="*/ 2147483646 h 383"/>
              <a:gd name="T76" fmla="*/ 2147483646 w 4837"/>
              <a:gd name="T77" fmla="*/ 2147483646 h 383"/>
              <a:gd name="T78" fmla="*/ 2147483646 w 4837"/>
              <a:gd name="T79" fmla="*/ 2147483646 h 383"/>
              <a:gd name="T80" fmla="*/ 2147483646 w 4837"/>
              <a:gd name="T81" fmla="*/ 2147483646 h 383"/>
              <a:gd name="T82" fmla="*/ 2147483646 w 4837"/>
              <a:gd name="T83" fmla="*/ 2147483646 h 383"/>
              <a:gd name="T84" fmla="*/ 2147483646 w 4837"/>
              <a:gd name="T85" fmla="*/ 2147483646 h 383"/>
              <a:gd name="T86" fmla="*/ 2147483646 w 4837"/>
              <a:gd name="T87" fmla="*/ 2147483646 h 383"/>
              <a:gd name="T88" fmla="*/ 2147483646 w 4837"/>
              <a:gd name="T89" fmla="*/ 2147483646 h 383"/>
              <a:gd name="T90" fmla="*/ 2147483646 w 4837"/>
              <a:gd name="T91" fmla="*/ 2147483646 h 383"/>
              <a:gd name="T92" fmla="*/ 2147483646 w 4837"/>
              <a:gd name="T93" fmla="*/ 2147483646 h 383"/>
              <a:gd name="T94" fmla="*/ 2147483646 w 4837"/>
              <a:gd name="T95" fmla="*/ 2147483646 h 383"/>
              <a:gd name="T96" fmla="*/ 2147483646 w 4837"/>
              <a:gd name="T97" fmla="*/ 0 h 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37"/>
              <a:gd name="T148" fmla="*/ 0 h 383"/>
              <a:gd name="T149" fmla="*/ 4837 w 4837"/>
              <a:gd name="T150" fmla="*/ 383 h 3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37" h="383">
                <a:moveTo>
                  <a:pt x="0" y="0"/>
                </a:moveTo>
                <a:lnTo>
                  <a:pt x="0" y="177"/>
                </a:lnTo>
                <a:lnTo>
                  <a:pt x="78" y="156"/>
                </a:lnTo>
                <a:lnTo>
                  <a:pt x="110" y="184"/>
                </a:lnTo>
                <a:lnTo>
                  <a:pt x="251" y="177"/>
                </a:lnTo>
                <a:lnTo>
                  <a:pt x="259" y="262"/>
                </a:lnTo>
                <a:lnTo>
                  <a:pt x="329" y="241"/>
                </a:lnTo>
                <a:lnTo>
                  <a:pt x="345" y="177"/>
                </a:lnTo>
                <a:lnTo>
                  <a:pt x="392" y="248"/>
                </a:lnTo>
                <a:lnTo>
                  <a:pt x="439" y="311"/>
                </a:lnTo>
                <a:lnTo>
                  <a:pt x="478" y="212"/>
                </a:lnTo>
                <a:lnTo>
                  <a:pt x="635" y="212"/>
                </a:lnTo>
                <a:lnTo>
                  <a:pt x="776" y="276"/>
                </a:lnTo>
                <a:lnTo>
                  <a:pt x="846" y="120"/>
                </a:lnTo>
                <a:lnTo>
                  <a:pt x="925" y="198"/>
                </a:lnTo>
                <a:lnTo>
                  <a:pt x="1003" y="304"/>
                </a:lnTo>
                <a:lnTo>
                  <a:pt x="1058" y="205"/>
                </a:lnTo>
                <a:lnTo>
                  <a:pt x="1160" y="276"/>
                </a:lnTo>
                <a:lnTo>
                  <a:pt x="1340" y="198"/>
                </a:lnTo>
                <a:lnTo>
                  <a:pt x="1458" y="141"/>
                </a:lnTo>
                <a:lnTo>
                  <a:pt x="1497" y="269"/>
                </a:lnTo>
                <a:lnTo>
                  <a:pt x="1575" y="170"/>
                </a:lnTo>
                <a:lnTo>
                  <a:pt x="1630" y="134"/>
                </a:lnTo>
                <a:lnTo>
                  <a:pt x="1669" y="248"/>
                </a:lnTo>
                <a:lnTo>
                  <a:pt x="1756" y="177"/>
                </a:lnTo>
                <a:lnTo>
                  <a:pt x="1912" y="318"/>
                </a:lnTo>
                <a:lnTo>
                  <a:pt x="2022" y="283"/>
                </a:lnTo>
                <a:lnTo>
                  <a:pt x="2046" y="241"/>
                </a:lnTo>
                <a:lnTo>
                  <a:pt x="2320" y="262"/>
                </a:lnTo>
                <a:lnTo>
                  <a:pt x="2398" y="354"/>
                </a:lnTo>
                <a:lnTo>
                  <a:pt x="2579" y="340"/>
                </a:lnTo>
                <a:lnTo>
                  <a:pt x="2673" y="226"/>
                </a:lnTo>
                <a:lnTo>
                  <a:pt x="2782" y="304"/>
                </a:lnTo>
                <a:lnTo>
                  <a:pt x="2861" y="325"/>
                </a:lnTo>
                <a:lnTo>
                  <a:pt x="3151" y="297"/>
                </a:lnTo>
                <a:lnTo>
                  <a:pt x="3167" y="382"/>
                </a:lnTo>
                <a:lnTo>
                  <a:pt x="3402" y="191"/>
                </a:lnTo>
                <a:lnTo>
                  <a:pt x="3660" y="106"/>
                </a:lnTo>
                <a:lnTo>
                  <a:pt x="3723" y="177"/>
                </a:lnTo>
                <a:lnTo>
                  <a:pt x="3801" y="248"/>
                </a:lnTo>
                <a:lnTo>
                  <a:pt x="3927" y="177"/>
                </a:lnTo>
                <a:lnTo>
                  <a:pt x="4115" y="184"/>
                </a:lnTo>
                <a:lnTo>
                  <a:pt x="4428" y="78"/>
                </a:lnTo>
                <a:lnTo>
                  <a:pt x="4436" y="149"/>
                </a:lnTo>
                <a:lnTo>
                  <a:pt x="4460" y="262"/>
                </a:lnTo>
                <a:lnTo>
                  <a:pt x="4695" y="219"/>
                </a:lnTo>
                <a:lnTo>
                  <a:pt x="4742" y="156"/>
                </a:lnTo>
                <a:lnTo>
                  <a:pt x="4836" y="184"/>
                </a:lnTo>
                <a:lnTo>
                  <a:pt x="4836" y="0"/>
                </a:lnTo>
              </a:path>
            </a:pathLst>
          </a:custGeom>
          <a:solidFill>
            <a:srgbClr val="808080"/>
          </a:solidFill>
          <a:ln w="12700" cap="rnd" cmpd="sng">
            <a:solidFill>
              <a:schemeClr val="tx1"/>
            </a:solidFill>
            <a:prstDash val="solid"/>
            <a:round/>
            <a:headEnd type="none" w="med" len="med"/>
            <a:tailEnd type="none" w="med" len="med"/>
          </a:ln>
        </p:spPr>
        <p:txBody>
          <a:bodyPr/>
          <a:lstStyle/>
          <a:p>
            <a:endParaRPr lang="en-US"/>
          </a:p>
        </p:txBody>
      </p:sp>
      <p:sp>
        <p:nvSpPr>
          <p:cNvPr id="332807" name="Freeform 8" descr="Dark upward diagonal">
            <a:extLst>
              <a:ext uri="{FF2B5EF4-FFF2-40B4-BE49-F238E27FC236}">
                <a16:creationId xmlns:a16="http://schemas.microsoft.com/office/drawing/2014/main" id="{95791029-CCFF-4D7B-8ACF-7F096D3C2D64}"/>
              </a:ext>
            </a:extLst>
          </p:cNvPr>
          <p:cNvSpPr>
            <a:spLocks/>
          </p:cNvSpPr>
          <p:nvPr/>
        </p:nvSpPr>
        <p:spPr bwMode="auto">
          <a:xfrm>
            <a:off x="3544888" y="1209675"/>
            <a:ext cx="6835775" cy="2373313"/>
          </a:xfrm>
          <a:custGeom>
            <a:avLst/>
            <a:gdLst>
              <a:gd name="T0" fmla="*/ 0 w 4837"/>
              <a:gd name="T1" fmla="*/ 2147483646 h 1495"/>
              <a:gd name="T2" fmla="*/ 2147483646 w 4837"/>
              <a:gd name="T3" fmla="*/ 2147483646 h 1495"/>
              <a:gd name="T4" fmla="*/ 2147483646 w 4837"/>
              <a:gd name="T5" fmla="*/ 2147483646 h 1495"/>
              <a:gd name="T6" fmla="*/ 2147483646 w 4837"/>
              <a:gd name="T7" fmla="*/ 2147483646 h 1495"/>
              <a:gd name="T8" fmla="*/ 2147483646 w 4837"/>
              <a:gd name="T9" fmla="*/ 2147483646 h 1495"/>
              <a:gd name="T10" fmla="*/ 2147483646 w 4837"/>
              <a:gd name="T11" fmla="*/ 2147483646 h 1495"/>
              <a:gd name="T12" fmla="*/ 2147483646 w 4837"/>
              <a:gd name="T13" fmla="*/ 2147483646 h 1495"/>
              <a:gd name="T14" fmla="*/ 2147483646 w 4837"/>
              <a:gd name="T15" fmla="*/ 2147483646 h 1495"/>
              <a:gd name="T16" fmla="*/ 2147483646 w 4837"/>
              <a:gd name="T17" fmla="*/ 2147483646 h 1495"/>
              <a:gd name="T18" fmla="*/ 2147483646 w 4837"/>
              <a:gd name="T19" fmla="*/ 2147483646 h 1495"/>
              <a:gd name="T20" fmla="*/ 2147483646 w 4837"/>
              <a:gd name="T21" fmla="*/ 2147483646 h 1495"/>
              <a:gd name="T22" fmla="*/ 2147483646 w 4837"/>
              <a:gd name="T23" fmla="*/ 2147483646 h 1495"/>
              <a:gd name="T24" fmla="*/ 2147483646 w 4837"/>
              <a:gd name="T25" fmla="*/ 2147483646 h 1495"/>
              <a:gd name="T26" fmla="*/ 2147483646 w 4837"/>
              <a:gd name="T27" fmla="*/ 2147483646 h 1495"/>
              <a:gd name="T28" fmla="*/ 2147483646 w 4837"/>
              <a:gd name="T29" fmla="*/ 2147483646 h 1495"/>
              <a:gd name="T30" fmla="*/ 2147483646 w 4837"/>
              <a:gd name="T31" fmla="*/ 2147483646 h 1495"/>
              <a:gd name="T32" fmla="*/ 2147483646 w 4837"/>
              <a:gd name="T33" fmla="*/ 2147483646 h 1495"/>
              <a:gd name="T34" fmla="*/ 2147483646 w 4837"/>
              <a:gd name="T35" fmla="*/ 2147483646 h 1495"/>
              <a:gd name="T36" fmla="*/ 2147483646 w 4837"/>
              <a:gd name="T37" fmla="*/ 2147483646 h 1495"/>
              <a:gd name="T38" fmla="*/ 2147483646 w 4837"/>
              <a:gd name="T39" fmla="*/ 2147483646 h 1495"/>
              <a:gd name="T40" fmla="*/ 2147483646 w 4837"/>
              <a:gd name="T41" fmla="*/ 2147483646 h 1495"/>
              <a:gd name="T42" fmla="*/ 2147483646 w 4837"/>
              <a:gd name="T43" fmla="*/ 2147483646 h 1495"/>
              <a:gd name="T44" fmla="*/ 2147483646 w 4837"/>
              <a:gd name="T45" fmla="*/ 2147483646 h 1495"/>
              <a:gd name="T46" fmla="*/ 2147483646 w 4837"/>
              <a:gd name="T47" fmla="*/ 2147483646 h 1495"/>
              <a:gd name="T48" fmla="*/ 2147483646 w 4837"/>
              <a:gd name="T49" fmla="*/ 2147483646 h 1495"/>
              <a:gd name="T50" fmla="*/ 2147483646 w 4837"/>
              <a:gd name="T51" fmla="*/ 2147483646 h 1495"/>
              <a:gd name="T52" fmla="*/ 2147483646 w 4837"/>
              <a:gd name="T53" fmla="*/ 2147483646 h 1495"/>
              <a:gd name="T54" fmla="*/ 2147483646 w 4837"/>
              <a:gd name="T55" fmla="*/ 2147483646 h 1495"/>
              <a:gd name="T56" fmla="*/ 2147483646 w 4837"/>
              <a:gd name="T57" fmla="*/ 2147483646 h 1495"/>
              <a:gd name="T58" fmla="*/ 2147483646 w 4837"/>
              <a:gd name="T59" fmla="*/ 2147483646 h 1495"/>
              <a:gd name="T60" fmla="*/ 2147483646 w 4837"/>
              <a:gd name="T61" fmla="*/ 2147483646 h 1495"/>
              <a:gd name="T62" fmla="*/ 2147483646 w 4837"/>
              <a:gd name="T63" fmla="*/ 2147483646 h 1495"/>
              <a:gd name="T64" fmla="*/ 2147483646 w 4837"/>
              <a:gd name="T65" fmla="*/ 2147483646 h 1495"/>
              <a:gd name="T66" fmla="*/ 2147483646 w 4837"/>
              <a:gd name="T67" fmla="*/ 2147483646 h 14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37"/>
              <a:gd name="T103" fmla="*/ 0 h 1495"/>
              <a:gd name="T104" fmla="*/ 4837 w 4837"/>
              <a:gd name="T105" fmla="*/ 1495 h 14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37" h="1495">
                <a:moveTo>
                  <a:pt x="0" y="0"/>
                </a:moveTo>
                <a:lnTo>
                  <a:pt x="0" y="375"/>
                </a:lnTo>
                <a:lnTo>
                  <a:pt x="134" y="354"/>
                </a:lnTo>
                <a:lnTo>
                  <a:pt x="181" y="362"/>
                </a:lnTo>
                <a:lnTo>
                  <a:pt x="228" y="382"/>
                </a:lnTo>
                <a:lnTo>
                  <a:pt x="306" y="488"/>
                </a:lnTo>
                <a:lnTo>
                  <a:pt x="369" y="517"/>
                </a:lnTo>
                <a:lnTo>
                  <a:pt x="432" y="517"/>
                </a:lnTo>
                <a:lnTo>
                  <a:pt x="650" y="474"/>
                </a:lnTo>
                <a:lnTo>
                  <a:pt x="713" y="488"/>
                </a:lnTo>
                <a:lnTo>
                  <a:pt x="737" y="566"/>
                </a:lnTo>
                <a:lnTo>
                  <a:pt x="815" y="985"/>
                </a:lnTo>
                <a:lnTo>
                  <a:pt x="862" y="1063"/>
                </a:lnTo>
                <a:lnTo>
                  <a:pt x="941" y="964"/>
                </a:lnTo>
                <a:lnTo>
                  <a:pt x="1082" y="595"/>
                </a:lnTo>
                <a:lnTo>
                  <a:pt x="1152" y="503"/>
                </a:lnTo>
                <a:lnTo>
                  <a:pt x="1215" y="488"/>
                </a:lnTo>
                <a:lnTo>
                  <a:pt x="1364" y="524"/>
                </a:lnTo>
                <a:lnTo>
                  <a:pt x="1450" y="595"/>
                </a:lnTo>
                <a:lnTo>
                  <a:pt x="1669" y="928"/>
                </a:lnTo>
                <a:lnTo>
                  <a:pt x="1701" y="964"/>
                </a:lnTo>
                <a:lnTo>
                  <a:pt x="1740" y="977"/>
                </a:lnTo>
                <a:lnTo>
                  <a:pt x="1787" y="949"/>
                </a:lnTo>
                <a:lnTo>
                  <a:pt x="1865" y="701"/>
                </a:lnTo>
                <a:lnTo>
                  <a:pt x="1944" y="680"/>
                </a:lnTo>
                <a:lnTo>
                  <a:pt x="1975" y="630"/>
                </a:lnTo>
                <a:lnTo>
                  <a:pt x="2038" y="659"/>
                </a:lnTo>
                <a:lnTo>
                  <a:pt x="2218" y="1374"/>
                </a:lnTo>
                <a:lnTo>
                  <a:pt x="2250" y="1458"/>
                </a:lnTo>
                <a:lnTo>
                  <a:pt x="2297" y="1494"/>
                </a:lnTo>
                <a:lnTo>
                  <a:pt x="2352" y="1458"/>
                </a:lnTo>
                <a:lnTo>
                  <a:pt x="2399" y="1367"/>
                </a:lnTo>
                <a:lnTo>
                  <a:pt x="2523" y="842"/>
                </a:lnTo>
                <a:lnTo>
                  <a:pt x="2570" y="715"/>
                </a:lnTo>
                <a:lnTo>
                  <a:pt x="2669" y="613"/>
                </a:lnTo>
                <a:lnTo>
                  <a:pt x="2751" y="616"/>
                </a:lnTo>
                <a:lnTo>
                  <a:pt x="2782" y="652"/>
                </a:lnTo>
                <a:lnTo>
                  <a:pt x="2821" y="1006"/>
                </a:lnTo>
                <a:lnTo>
                  <a:pt x="2861" y="1034"/>
                </a:lnTo>
                <a:lnTo>
                  <a:pt x="2908" y="991"/>
                </a:lnTo>
                <a:lnTo>
                  <a:pt x="3088" y="616"/>
                </a:lnTo>
                <a:lnTo>
                  <a:pt x="3151" y="580"/>
                </a:lnTo>
                <a:lnTo>
                  <a:pt x="3182" y="623"/>
                </a:lnTo>
                <a:lnTo>
                  <a:pt x="3206" y="686"/>
                </a:lnTo>
                <a:lnTo>
                  <a:pt x="3253" y="708"/>
                </a:lnTo>
                <a:lnTo>
                  <a:pt x="3464" y="652"/>
                </a:lnTo>
                <a:lnTo>
                  <a:pt x="3511" y="613"/>
                </a:lnTo>
                <a:lnTo>
                  <a:pt x="3636" y="417"/>
                </a:lnTo>
                <a:lnTo>
                  <a:pt x="3691" y="411"/>
                </a:lnTo>
                <a:lnTo>
                  <a:pt x="3848" y="446"/>
                </a:lnTo>
                <a:lnTo>
                  <a:pt x="3902" y="443"/>
                </a:lnTo>
                <a:lnTo>
                  <a:pt x="3966" y="439"/>
                </a:lnTo>
                <a:lnTo>
                  <a:pt x="4083" y="390"/>
                </a:lnTo>
                <a:lnTo>
                  <a:pt x="4131" y="397"/>
                </a:lnTo>
                <a:lnTo>
                  <a:pt x="4248" y="786"/>
                </a:lnTo>
                <a:lnTo>
                  <a:pt x="4280" y="828"/>
                </a:lnTo>
                <a:lnTo>
                  <a:pt x="4319" y="786"/>
                </a:lnTo>
                <a:lnTo>
                  <a:pt x="4381" y="517"/>
                </a:lnTo>
                <a:lnTo>
                  <a:pt x="4404" y="478"/>
                </a:lnTo>
                <a:lnTo>
                  <a:pt x="4459" y="488"/>
                </a:lnTo>
                <a:lnTo>
                  <a:pt x="4608" y="652"/>
                </a:lnTo>
                <a:lnTo>
                  <a:pt x="4647" y="666"/>
                </a:lnTo>
                <a:lnTo>
                  <a:pt x="4663" y="623"/>
                </a:lnTo>
                <a:lnTo>
                  <a:pt x="4687" y="488"/>
                </a:lnTo>
                <a:lnTo>
                  <a:pt x="4694" y="460"/>
                </a:lnTo>
                <a:lnTo>
                  <a:pt x="4741" y="453"/>
                </a:lnTo>
                <a:lnTo>
                  <a:pt x="4836" y="467"/>
                </a:lnTo>
                <a:lnTo>
                  <a:pt x="4836" y="21"/>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p:spPr>
        <p:txBody>
          <a:bodyPr/>
          <a:lstStyle/>
          <a:p>
            <a:endParaRPr lang="en-US"/>
          </a:p>
        </p:txBody>
      </p:sp>
      <p:sp>
        <p:nvSpPr>
          <p:cNvPr id="332808" name="Freeform 9">
            <a:extLst>
              <a:ext uri="{FF2B5EF4-FFF2-40B4-BE49-F238E27FC236}">
                <a16:creationId xmlns:a16="http://schemas.microsoft.com/office/drawing/2014/main" id="{6101CF88-337A-49BB-BE18-D20DB346EA41}"/>
              </a:ext>
            </a:extLst>
          </p:cNvPr>
          <p:cNvSpPr>
            <a:spLocks/>
          </p:cNvSpPr>
          <p:nvPr/>
        </p:nvSpPr>
        <p:spPr bwMode="auto">
          <a:xfrm>
            <a:off x="3513138" y="1190625"/>
            <a:ext cx="6869112" cy="1389063"/>
          </a:xfrm>
          <a:custGeom>
            <a:avLst/>
            <a:gdLst>
              <a:gd name="T0" fmla="*/ 0 w 4861"/>
              <a:gd name="T1" fmla="*/ 0 h 875"/>
              <a:gd name="T2" fmla="*/ 2147483646 w 4861"/>
              <a:gd name="T3" fmla="*/ 2147483646 h 875"/>
              <a:gd name="T4" fmla="*/ 2147483646 w 4861"/>
              <a:gd name="T5" fmla="*/ 2147483646 h 875"/>
              <a:gd name="T6" fmla="*/ 2147483646 w 4861"/>
              <a:gd name="T7" fmla="*/ 2147483646 h 875"/>
              <a:gd name="T8" fmla="*/ 2147483646 w 4861"/>
              <a:gd name="T9" fmla="*/ 2147483646 h 875"/>
              <a:gd name="T10" fmla="*/ 2147483646 w 4861"/>
              <a:gd name="T11" fmla="*/ 2147483646 h 875"/>
              <a:gd name="T12" fmla="*/ 2147483646 w 4861"/>
              <a:gd name="T13" fmla="*/ 2147483646 h 875"/>
              <a:gd name="T14" fmla="*/ 2147483646 w 4861"/>
              <a:gd name="T15" fmla="*/ 2147483646 h 875"/>
              <a:gd name="T16" fmla="*/ 2147483646 w 4861"/>
              <a:gd name="T17" fmla="*/ 2147483646 h 875"/>
              <a:gd name="T18" fmla="*/ 2147483646 w 4861"/>
              <a:gd name="T19" fmla="*/ 2147483646 h 875"/>
              <a:gd name="T20" fmla="*/ 2147483646 w 4861"/>
              <a:gd name="T21" fmla="*/ 2147483646 h 875"/>
              <a:gd name="T22" fmla="*/ 2147483646 w 4861"/>
              <a:gd name="T23" fmla="*/ 2147483646 h 875"/>
              <a:gd name="T24" fmla="*/ 2147483646 w 4861"/>
              <a:gd name="T25" fmla="*/ 2147483646 h 875"/>
              <a:gd name="T26" fmla="*/ 2147483646 w 4861"/>
              <a:gd name="T27" fmla="*/ 2147483646 h 875"/>
              <a:gd name="T28" fmla="*/ 2147483646 w 4861"/>
              <a:gd name="T29" fmla="*/ 2147483646 h 875"/>
              <a:gd name="T30" fmla="*/ 2147483646 w 4861"/>
              <a:gd name="T31" fmla="*/ 2147483646 h 875"/>
              <a:gd name="T32" fmla="*/ 2147483646 w 4861"/>
              <a:gd name="T33" fmla="*/ 2147483646 h 875"/>
              <a:gd name="T34" fmla="*/ 2147483646 w 4861"/>
              <a:gd name="T35" fmla="*/ 2147483646 h 875"/>
              <a:gd name="T36" fmla="*/ 2147483646 w 4861"/>
              <a:gd name="T37" fmla="*/ 2147483646 h 875"/>
              <a:gd name="T38" fmla="*/ 2147483646 w 4861"/>
              <a:gd name="T39" fmla="*/ 2147483646 h 875"/>
              <a:gd name="T40" fmla="*/ 2147483646 w 4861"/>
              <a:gd name="T41" fmla="*/ 2147483646 h 875"/>
              <a:gd name="T42" fmla="*/ 2147483646 w 4861"/>
              <a:gd name="T43" fmla="*/ 2147483646 h 875"/>
              <a:gd name="T44" fmla="*/ 2147483646 w 4861"/>
              <a:gd name="T45" fmla="*/ 2147483646 h 875"/>
              <a:gd name="T46" fmla="*/ 2147483646 w 4861"/>
              <a:gd name="T47" fmla="*/ 2147483646 h 875"/>
              <a:gd name="T48" fmla="*/ 2147483646 w 4861"/>
              <a:gd name="T49" fmla="*/ 2147483646 h 875"/>
              <a:gd name="T50" fmla="*/ 2147483646 w 4861"/>
              <a:gd name="T51" fmla="*/ 2147483646 h 875"/>
              <a:gd name="T52" fmla="*/ 2147483646 w 4861"/>
              <a:gd name="T53" fmla="*/ 2147483646 h 875"/>
              <a:gd name="T54" fmla="*/ 2147483646 w 4861"/>
              <a:gd name="T55" fmla="*/ 2147483646 h 875"/>
              <a:gd name="T56" fmla="*/ 2147483646 w 4861"/>
              <a:gd name="T57" fmla="*/ 2147483646 h 875"/>
              <a:gd name="T58" fmla="*/ 2147483646 w 4861"/>
              <a:gd name="T59" fmla="*/ 2147483646 h 875"/>
              <a:gd name="T60" fmla="*/ 2147483646 w 4861"/>
              <a:gd name="T61" fmla="*/ 2147483646 h 875"/>
              <a:gd name="T62" fmla="*/ 2147483646 w 4861"/>
              <a:gd name="T63" fmla="*/ 2147483646 h 875"/>
              <a:gd name="T64" fmla="*/ 2147483646 w 4861"/>
              <a:gd name="T65" fmla="*/ 2147483646 h 8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61"/>
              <a:gd name="T100" fmla="*/ 0 h 875"/>
              <a:gd name="T101" fmla="*/ 4861 w 4861"/>
              <a:gd name="T102" fmla="*/ 875 h 8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61" h="875">
                <a:moveTo>
                  <a:pt x="0" y="0"/>
                </a:moveTo>
                <a:lnTo>
                  <a:pt x="233" y="64"/>
                </a:lnTo>
                <a:lnTo>
                  <a:pt x="381" y="224"/>
                </a:lnTo>
                <a:lnTo>
                  <a:pt x="786" y="135"/>
                </a:lnTo>
                <a:lnTo>
                  <a:pt x="904" y="330"/>
                </a:lnTo>
                <a:lnTo>
                  <a:pt x="904" y="367"/>
                </a:lnTo>
                <a:lnTo>
                  <a:pt x="904" y="402"/>
                </a:lnTo>
                <a:lnTo>
                  <a:pt x="904" y="429"/>
                </a:lnTo>
                <a:lnTo>
                  <a:pt x="904" y="464"/>
                </a:lnTo>
                <a:lnTo>
                  <a:pt x="904" y="491"/>
                </a:lnTo>
                <a:lnTo>
                  <a:pt x="1091" y="37"/>
                </a:lnTo>
                <a:lnTo>
                  <a:pt x="1486" y="179"/>
                </a:lnTo>
                <a:lnTo>
                  <a:pt x="1762" y="571"/>
                </a:lnTo>
                <a:lnTo>
                  <a:pt x="1762" y="268"/>
                </a:lnTo>
                <a:lnTo>
                  <a:pt x="1910" y="367"/>
                </a:lnTo>
                <a:lnTo>
                  <a:pt x="2018" y="37"/>
                </a:lnTo>
                <a:lnTo>
                  <a:pt x="2314" y="874"/>
                </a:lnTo>
                <a:lnTo>
                  <a:pt x="2393" y="437"/>
                </a:lnTo>
                <a:lnTo>
                  <a:pt x="2679" y="313"/>
                </a:lnTo>
                <a:lnTo>
                  <a:pt x="2856" y="179"/>
                </a:lnTo>
                <a:lnTo>
                  <a:pt x="2906" y="464"/>
                </a:lnTo>
                <a:lnTo>
                  <a:pt x="3250" y="161"/>
                </a:lnTo>
                <a:lnTo>
                  <a:pt x="3270" y="357"/>
                </a:lnTo>
                <a:lnTo>
                  <a:pt x="3507" y="313"/>
                </a:lnTo>
                <a:lnTo>
                  <a:pt x="3576" y="108"/>
                </a:lnTo>
                <a:lnTo>
                  <a:pt x="3891" y="144"/>
                </a:lnTo>
                <a:lnTo>
                  <a:pt x="4118" y="81"/>
                </a:lnTo>
                <a:lnTo>
                  <a:pt x="4286" y="367"/>
                </a:lnTo>
                <a:lnTo>
                  <a:pt x="4384" y="179"/>
                </a:lnTo>
                <a:lnTo>
                  <a:pt x="4601" y="242"/>
                </a:lnTo>
                <a:lnTo>
                  <a:pt x="4621" y="144"/>
                </a:lnTo>
                <a:lnTo>
                  <a:pt x="4789" y="113"/>
                </a:lnTo>
                <a:lnTo>
                  <a:pt x="4860" y="21"/>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US"/>
          </a:p>
        </p:txBody>
      </p:sp>
      <p:sp>
        <p:nvSpPr>
          <p:cNvPr id="332809" name="Freeform 10">
            <a:extLst>
              <a:ext uri="{FF2B5EF4-FFF2-40B4-BE49-F238E27FC236}">
                <a16:creationId xmlns:a16="http://schemas.microsoft.com/office/drawing/2014/main" id="{802C8F13-F3EA-4CB0-8D01-AC209AD3490F}"/>
              </a:ext>
            </a:extLst>
          </p:cNvPr>
          <p:cNvSpPr>
            <a:spLocks/>
          </p:cNvSpPr>
          <p:nvPr/>
        </p:nvSpPr>
        <p:spPr bwMode="auto">
          <a:xfrm>
            <a:off x="3543300" y="3490913"/>
            <a:ext cx="6840538" cy="473075"/>
          </a:xfrm>
          <a:custGeom>
            <a:avLst/>
            <a:gdLst>
              <a:gd name="T0" fmla="*/ 0 w 4840"/>
              <a:gd name="T1" fmla="*/ 0 h 298"/>
              <a:gd name="T2" fmla="*/ 0 w 4840"/>
              <a:gd name="T3" fmla="*/ 2147483646 h 298"/>
              <a:gd name="T4" fmla="*/ 2147483646 w 4840"/>
              <a:gd name="T5" fmla="*/ 2147483646 h 298"/>
              <a:gd name="T6" fmla="*/ 2147483646 w 4840"/>
              <a:gd name="T7" fmla="*/ 2147483646 h 298"/>
              <a:gd name="T8" fmla="*/ 2147483646 w 4840"/>
              <a:gd name="T9" fmla="*/ 2147483646 h 298"/>
              <a:gd name="T10" fmla="*/ 2147483646 w 4840"/>
              <a:gd name="T11" fmla="*/ 2147483646 h 298"/>
              <a:gd name="T12" fmla="*/ 2147483646 w 4840"/>
              <a:gd name="T13" fmla="*/ 2147483646 h 298"/>
              <a:gd name="T14" fmla="*/ 2147483646 w 4840"/>
              <a:gd name="T15" fmla="*/ 2147483646 h 298"/>
              <a:gd name="T16" fmla="*/ 2147483646 w 4840"/>
              <a:gd name="T17" fmla="*/ 2147483646 h 298"/>
              <a:gd name="T18" fmla="*/ 2147483646 w 4840"/>
              <a:gd name="T19" fmla="*/ 2147483646 h 298"/>
              <a:gd name="T20" fmla="*/ 2147483646 w 4840"/>
              <a:gd name="T21" fmla="*/ 2147483646 h 298"/>
              <a:gd name="T22" fmla="*/ 2147483646 w 4840"/>
              <a:gd name="T23" fmla="*/ 2147483646 h 298"/>
              <a:gd name="T24" fmla="*/ 2147483646 w 4840"/>
              <a:gd name="T25" fmla="*/ 2147483646 h 298"/>
              <a:gd name="T26" fmla="*/ 2147483646 w 4840"/>
              <a:gd name="T27" fmla="*/ 2147483646 h 298"/>
              <a:gd name="T28" fmla="*/ 2147483646 w 4840"/>
              <a:gd name="T29" fmla="*/ 2147483646 h 298"/>
              <a:gd name="T30" fmla="*/ 2147483646 w 4840"/>
              <a:gd name="T31" fmla="*/ 2147483646 h 298"/>
              <a:gd name="T32" fmla="*/ 2147483646 w 4840"/>
              <a:gd name="T33" fmla="*/ 2147483646 h 298"/>
              <a:gd name="T34" fmla="*/ 2147483646 w 4840"/>
              <a:gd name="T35" fmla="*/ 2147483646 h 298"/>
              <a:gd name="T36" fmla="*/ 2147483646 w 4840"/>
              <a:gd name="T37" fmla="*/ 2147483646 h 298"/>
              <a:gd name="T38" fmla="*/ 2147483646 w 4840"/>
              <a:gd name="T39" fmla="*/ 2147483646 h 298"/>
              <a:gd name="T40" fmla="*/ 2147483646 w 4840"/>
              <a:gd name="T41" fmla="*/ 2147483646 h 298"/>
              <a:gd name="T42" fmla="*/ 2147483646 w 4840"/>
              <a:gd name="T43" fmla="*/ 2147483646 h 298"/>
              <a:gd name="T44" fmla="*/ 2147483646 w 4840"/>
              <a:gd name="T45" fmla="*/ 2147483646 h 298"/>
              <a:gd name="T46" fmla="*/ 2147483646 w 4840"/>
              <a:gd name="T47" fmla="*/ 2147483646 h 298"/>
              <a:gd name="T48" fmla="*/ 2147483646 w 4840"/>
              <a:gd name="T49" fmla="*/ 2147483646 h 298"/>
              <a:gd name="T50" fmla="*/ 2147483646 w 4840"/>
              <a:gd name="T51" fmla="*/ 2147483646 h 298"/>
              <a:gd name="T52" fmla="*/ 2147483646 w 4840"/>
              <a:gd name="T53" fmla="*/ 2147483646 h 298"/>
              <a:gd name="T54" fmla="*/ 2147483646 w 4840"/>
              <a:gd name="T55" fmla="*/ 2147483646 h 298"/>
              <a:gd name="T56" fmla="*/ 2147483646 w 4840"/>
              <a:gd name="T57" fmla="*/ 2147483646 h 298"/>
              <a:gd name="T58" fmla="*/ 2147483646 w 4840"/>
              <a:gd name="T59" fmla="*/ 2147483646 h 298"/>
              <a:gd name="T60" fmla="*/ 2147483646 w 4840"/>
              <a:gd name="T61" fmla="*/ 2147483646 h 298"/>
              <a:gd name="T62" fmla="*/ 2147483646 w 4840"/>
              <a:gd name="T63" fmla="*/ 2147483646 h 298"/>
              <a:gd name="T64" fmla="*/ 2147483646 w 4840"/>
              <a:gd name="T65" fmla="*/ 2147483646 h 298"/>
              <a:gd name="T66" fmla="*/ 2147483646 w 4840"/>
              <a:gd name="T67" fmla="*/ 2147483646 h 298"/>
              <a:gd name="T68" fmla="*/ 2147483646 w 4840"/>
              <a:gd name="T69" fmla="*/ 2147483646 h 298"/>
              <a:gd name="T70" fmla="*/ 2147483646 w 4840"/>
              <a:gd name="T71" fmla="*/ 2147483646 h 298"/>
              <a:gd name="T72" fmla="*/ 2147483646 w 4840"/>
              <a:gd name="T73" fmla="*/ 2147483646 h 298"/>
              <a:gd name="T74" fmla="*/ 2147483646 w 4840"/>
              <a:gd name="T75" fmla="*/ 2147483646 h 298"/>
              <a:gd name="T76" fmla="*/ 2147483646 w 4840"/>
              <a:gd name="T77" fmla="*/ 2147483646 h 298"/>
              <a:gd name="T78" fmla="*/ 2147483646 w 4840"/>
              <a:gd name="T79" fmla="*/ 2147483646 h 298"/>
              <a:gd name="T80" fmla="*/ 2147483646 w 4840"/>
              <a:gd name="T81" fmla="*/ 2147483646 h 298"/>
              <a:gd name="T82" fmla="*/ 2147483646 w 4840"/>
              <a:gd name="T83" fmla="*/ 2147483646 h 298"/>
              <a:gd name="T84" fmla="*/ 2147483646 w 4840"/>
              <a:gd name="T85" fmla="*/ 2147483646 h 298"/>
              <a:gd name="T86" fmla="*/ 2147483646 w 4840"/>
              <a:gd name="T87" fmla="*/ 2147483646 h 298"/>
              <a:gd name="T88" fmla="*/ 2147483646 w 4840"/>
              <a:gd name="T89" fmla="*/ 2147483646 h 298"/>
              <a:gd name="T90" fmla="*/ 2147483646 w 4840"/>
              <a:gd name="T91" fmla="*/ 2147483646 h 298"/>
              <a:gd name="T92" fmla="*/ 2147483646 w 4840"/>
              <a:gd name="T93" fmla="*/ 2147483646 h 298"/>
              <a:gd name="T94" fmla="*/ 2147483646 w 4840"/>
              <a:gd name="T95" fmla="*/ 2147483646 h 298"/>
              <a:gd name="T96" fmla="*/ 2147483646 w 4840"/>
              <a:gd name="T97" fmla="*/ 2147483646 h 2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40"/>
              <a:gd name="T148" fmla="*/ 0 h 298"/>
              <a:gd name="T149" fmla="*/ 4840 w 4840"/>
              <a:gd name="T150" fmla="*/ 298 h 2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40" h="298">
                <a:moveTo>
                  <a:pt x="0" y="0"/>
                </a:moveTo>
                <a:lnTo>
                  <a:pt x="0" y="207"/>
                </a:lnTo>
                <a:lnTo>
                  <a:pt x="141" y="180"/>
                </a:lnTo>
                <a:lnTo>
                  <a:pt x="267" y="216"/>
                </a:lnTo>
                <a:lnTo>
                  <a:pt x="402" y="180"/>
                </a:lnTo>
                <a:lnTo>
                  <a:pt x="483" y="216"/>
                </a:lnTo>
                <a:lnTo>
                  <a:pt x="609" y="216"/>
                </a:lnTo>
                <a:lnTo>
                  <a:pt x="735" y="189"/>
                </a:lnTo>
                <a:lnTo>
                  <a:pt x="825" y="198"/>
                </a:lnTo>
                <a:lnTo>
                  <a:pt x="879" y="225"/>
                </a:lnTo>
                <a:lnTo>
                  <a:pt x="1050" y="198"/>
                </a:lnTo>
                <a:lnTo>
                  <a:pt x="1113" y="216"/>
                </a:lnTo>
                <a:lnTo>
                  <a:pt x="1257" y="216"/>
                </a:lnTo>
                <a:lnTo>
                  <a:pt x="1320" y="252"/>
                </a:lnTo>
                <a:lnTo>
                  <a:pt x="1401" y="189"/>
                </a:lnTo>
                <a:lnTo>
                  <a:pt x="1500" y="216"/>
                </a:lnTo>
                <a:lnTo>
                  <a:pt x="1572" y="243"/>
                </a:lnTo>
                <a:lnTo>
                  <a:pt x="1779" y="234"/>
                </a:lnTo>
                <a:lnTo>
                  <a:pt x="1815" y="252"/>
                </a:lnTo>
                <a:lnTo>
                  <a:pt x="1869" y="234"/>
                </a:lnTo>
                <a:lnTo>
                  <a:pt x="1995" y="225"/>
                </a:lnTo>
                <a:lnTo>
                  <a:pt x="2040" y="261"/>
                </a:lnTo>
                <a:lnTo>
                  <a:pt x="2283" y="234"/>
                </a:lnTo>
                <a:lnTo>
                  <a:pt x="2355" y="279"/>
                </a:lnTo>
                <a:lnTo>
                  <a:pt x="2427" y="234"/>
                </a:lnTo>
                <a:lnTo>
                  <a:pt x="2535" y="234"/>
                </a:lnTo>
                <a:lnTo>
                  <a:pt x="2562" y="252"/>
                </a:lnTo>
                <a:lnTo>
                  <a:pt x="2877" y="252"/>
                </a:lnTo>
                <a:lnTo>
                  <a:pt x="2985" y="243"/>
                </a:lnTo>
                <a:lnTo>
                  <a:pt x="2994" y="288"/>
                </a:lnTo>
                <a:lnTo>
                  <a:pt x="3174" y="252"/>
                </a:lnTo>
                <a:lnTo>
                  <a:pt x="3327" y="225"/>
                </a:lnTo>
                <a:lnTo>
                  <a:pt x="3372" y="261"/>
                </a:lnTo>
                <a:lnTo>
                  <a:pt x="3498" y="261"/>
                </a:lnTo>
                <a:lnTo>
                  <a:pt x="3552" y="216"/>
                </a:lnTo>
                <a:lnTo>
                  <a:pt x="3660" y="252"/>
                </a:lnTo>
                <a:lnTo>
                  <a:pt x="3759" y="279"/>
                </a:lnTo>
                <a:lnTo>
                  <a:pt x="3867" y="216"/>
                </a:lnTo>
                <a:lnTo>
                  <a:pt x="3894" y="252"/>
                </a:lnTo>
                <a:lnTo>
                  <a:pt x="4101" y="261"/>
                </a:lnTo>
                <a:lnTo>
                  <a:pt x="4182" y="234"/>
                </a:lnTo>
                <a:lnTo>
                  <a:pt x="4290" y="252"/>
                </a:lnTo>
                <a:lnTo>
                  <a:pt x="4389" y="297"/>
                </a:lnTo>
                <a:lnTo>
                  <a:pt x="4443" y="234"/>
                </a:lnTo>
                <a:lnTo>
                  <a:pt x="4596" y="261"/>
                </a:lnTo>
                <a:lnTo>
                  <a:pt x="4659" y="252"/>
                </a:lnTo>
                <a:lnTo>
                  <a:pt x="4749" y="297"/>
                </a:lnTo>
                <a:lnTo>
                  <a:pt x="4839" y="279"/>
                </a:lnTo>
                <a:lnTo>
                  <a:pt x="4839" y="72"/>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810" name="Freeform 11">
            <a:extLst>
              <a:ext uri="{FF2B5EF4-FFF2-40B4-BE49-F238E27FC236}">
                <a16:creationId xmlns:a16="http://schemas.microsoft.com/office/drawing/2014/main" id="{3E297667-E0FB-42BC-8127-A489C90F2503}"/>
              </a:ext>
            </a:extLst>
          </p:cNvPr>
          <p:cNvSpPr>
            <a:spLocks/>
          </p:cNvSpPr>
          <p:nvPr/>
        </p:nvSpPr>
        <p:spPr bwMode="auto">
          <a:xfrm>
            <a:off x="3543300" y="3543300"/>
            <a:ext cx="6840538" cy="520700"/>
          </a:xfrm>
          <a:custGeom>
            <a:avLst/>
            <a:gdLst>
              <a:gd name="T0" fmla="*/ 0 w 4840"/>
              <a:gd name="T1" fmla="*/ 0 h 328"/>
              <a:gd name="T2" fmla="*/ 0 w 4840"/>
              <a:gd name="T3" fmla="*/ 2147483646 h 328"/>
              <a:gd name="T4" fmla="*/ 2147483646 w 4840"/>
              <a:gd name="T5" fmla="*/ 2147483646 h 328"/>
              <a:gd name="T6" fmla="*/ 2147483646 w 4840"/>
              <a:gd name="T7" fmla="*/ 2147483646 h 328"/>
              <a:gd name="T8" fmla="*/ 2147483646 w 4840"/>
              <a:gd name="T9" fmla="*/ 2147483646 h 328"/>
              <a:gd name="T10" fmla="*/ 2147483646 w 4840"/>
              <a:gd name="T11" fmla="*/ 2147483646 h 328"/>
              <a:gd name="T12" fmla="*/ 2147483646 w 4840"/>
              <a:gd name="T13" fmla="*/ 2147483646 h 328"/>
              <a:gd name="T14" fmla="*/ 2147483646 w 4840"/>
              <a:gd name="T15" fmla="*/ 2147483646 h 328"/>
              <a:gd name="T16" fmla="*/ 2147483646 w 4840"/>
              <a:gd name="T17" fmla="*/ 2147483646 h 328"/>
              <a:gd name="T18" fmla="*/ 2147483646 w 4840"/>
              <a:gd name="T19" fmla="*/ 2147483646 h 328"/>
              <a:gd name="T20" fmla="*/ 2147483646 w 4840"/>
              <a:gd name="T21" fmla="*/ 2147483646 h 328"/>
              <a:gd name="T22" fmla="*/ 2147483646 w 4840"/>
              <a:gd name="T23" fmla="*/ 2147483646 h 328"/>
              <a:gd name="T24" fmla="*/ 2147483646 w 4840"/>
              <a:gd name="T25" fmla="*/ 2147483646 h 328"/>
              <a:gd name="T26" fmla="*/ 2147483646 w 4840"/>
              <a:gd name="T27" fmla="*/ 2147483646 h 328"/>
              <a:gd name="T28" fmla="*/ 2147483646 w 4840"/>
              <a:gd name="T29" fmla="*/ 2147483646 h 328"/>
              <a:gd name="T30" fmla="*/ 2147483646 w 4840"/>
              <a:gd name="T31" fmla="*/ 2147483646 h 328"/>
              <a:gd name="T32" fmla="*/ 2147483646 w 4840"/>
              <a:gd name="T33" fmla="*/ 2147483646 h 328"/>
              <a:gd name="T34" fmla="*/ 2147483646 w 4840"/>
              <a:gd name="T35" fmla="*/ 2147483646 h 328"/>
              <a:gd name="T36" fmla="*/ 2147483646 w 4840"/>
              <a:gd name="T37" fmla="*/ 2147483646 h 328"/>
              <a:gd name="T38" fmla="*/ 2147483646 w 4840"/>
              <a:gd name="T39" fmla="*/ 2147483646 h 328"/>
              <a:gd name="T40" fmla="*/ 2147483646 w 4840"/>
              <a:gd name="T41" fmla="*/ 2147483646 h 328"/>
              <a:gd name="T42" fmla="*/ 2147483646 w 4840"/>
              <a:gd name="T43" fmla="*/ 2147483646 h 328"/>
              <a:gd name="T44" fmla="*/ 2147483646 w 4840"/>
              <a:gd name="T45" fmla="*/ 2147483646 h 328"/>
              <a:gd name="T46" fmla="*/ 2147483646 w 4840"/>
              <a:gd name="T47" fmla="*/ 2147483646 h 328"/>
              <a:gd name="T48" fmla="*/ 2147483646 w 4840"/>
              <a:gd name="T49" fmla="*/ 2147483646 h 328"/>
              <a:gd name="T50" fmla="*/ 2147483646 w 4840"/>
              <a:gd name="T51" fmla="*/ 2147483646 h 328"/>
              <a:gd name="T52" fmla="*/ 2147483646 w 4840"/>
              <a:gd name="T53" fmla="*/ 2147483646 h 328"/>
              <a:gd name="T54" fmla="*/ 2147483646 w 4840"/>
              <a:gd name="T55" fmla="*/ 2147483646 h 328"/>
              <a:gd name="T56" fmla="*/ 2147483646 w 4840"/>
              <a:gd name="T57" fmla="*/ 2147483646 h 328"/>
              <a:gd name="T58" fmla="*/ 2147483646 w 4840"/>
              <a:gd name="T59" fmla="*/ 2147483646 h 328"/>
              <a:gd name="T60" fmla="*/ 2147483646 w 4840"/>
              <a:gd name="T61" fmla="*/ 2147483646 h 328"/>
              <a:gd name="T62" fmla="*/ 2147483646 w 4840"/>
              <a:gd name="T63" fmla="*/ 2147483646 h 328"/>
              <a:gd name="T64" fmla="*/ 2147483646 w 4840"/>
              <a:gd name="T65" fmla="*/ 2147483646 h 328"/>
              <a:gd name="T66" fmla="*/ 2147483646 w 4840"/>
              <a:gd name="T67" fmla="*/ 2147483646 h 328"/>
              <a:gd name="T68" fmla="*/ 2147483646 w 4840"/>
              <a:gd name="T69" fmla="*/ 2147483646 h 328"/>
              <a:gd name="T70" fmla="*/ 2147483646 w 4840"/>
              <a:gd name="T71" fmla="*/ 2147483646 h 328"/>
              <a:gd name="T72" fmla="*/ 2147483646 w 4840"/>
              <a:gd name="T73" fmla="*/ 2147483646 h 328"/>
              <a:gd name="T74" fmla="*/ 2147483646 w 4840"/>
              <a:gd name="T75" fmla="*/ 2147483646 h 328"/>
              <a:gd name="T76" fmla="*/ 2147483646 w 4840"/>
              <a:gd name="T77" fmla="*/ 2147483646 h 328"/>
              <a:gd name="T78" fmla="*/ 2147483646 w 4840"/>
              <a:gd name="T79" fmla="*/ 2147483646 h 328"/>
              <a:gd name="T80" fmla="*/ 2147483646 w 4840"/>
              <a:gd name="T81" fmla="*/ 2147483646 h 328"/>
              <a:gd name="T82" fmla="*/ 2147483646 w 4840"/>
              <a:gd name="T83" fmla="*/ 2147483646 h 328"/>
              <a:gd name="T84" fmla="*/ 2147483646 w 4840"/>
              <a:gd name="T85" fmla="*/ 2147483646 h 328"/>
              <a:gd name="T86" fmla="*/ 2147483646 w 4840"/>
              <a:gd name="T87" fmla="*/ 2147483646 h 328"/>
              <a:gd name="T88" fmla="*/ 2147483646 w 4840"/>
              <a:gd name="T89" fmla="*/ 2147483646 h 328"/>
              <a:gd name="T90" fmla="*/ 2147483646 w 4840"/>
              <a:gd name="T91" fmla="*/ 2147483646 h 328"/>
              <a:gd name="T92" fmla="*/ 2147483646 w 4840"/>
              <a:gd name="T93" fmla="*/ 2147483646 h 328"/>
              <a:gd name="T94" fmla="*/ 2147483646 w 4840"/>
              <a:gd name="T95" fmla="*/ 2147483646 h 328"/>
              <a:gd name="T96" fmla="*/ 2147483646 w 4840"/>
              <a:gd name="T97" fmla="*/ 2147483646 h 328"/>
              <a:gd name="T98" fmla="*/ 2147483646 w 4840"/>
              <a:gd name="T99" fmla="*/ 2147483646 h 328"/>
              <a:gd name="T100" fmla="*/ 2147483646 w 4840"/>
              <a:gd name="T101" fmla="*/ 2147483646 h 328"/>
              <a:gd name="T102" fmla="*/ 2147483646 w 4840"/>
              <a:gd name="T103" fmla="*/ 2147483646 h 328"/>
              <a:gd name="T104" fmla="*/ 2147483646 w 4840"/>
              <a:gd name="T105" fmla="*/ 2147483646 h 328"/>
              <a:gd name="T106" fmla="*/ 2147483646 w 4840"/>
              <a:gd name="T107" fmla="*/ 2147483646 h 328"/>
              <a:gd name="T108" fmla="*/ 2147483646 w 4840"/>
              <a:gd name="T109" fmla="*/ 2147483646 h 328"/>
              <a:gd name="T110" fmla="*/ 2147483646 w 4840"/>
              <a:gd name="T111" fmla="*/ 2147483646 h 328"/>
              <a:gd name="T112" fmla="*/ 2147483646 w 4840"/>
              <a:gd name="T113" fmla="*/ 2147483646 h 3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40"/>
              <a:gd name="T172" fmla="*/ 0 h 328"/>
              <a:gd name="T173" fmla="*/ 4840 w 4840"/>
              <a:gd name="T174" fmla="*/ 328 h 3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40" h="328">
                <a:moveTo>
                  <a:pt x="0" y="0"/>
                </a:moveTo>
                <a:lnTo>
                  <a:pt x="0" y="216"/>
                </a:lnTo>
                <a:lnTo>
                  <a:pt x="141" y="180"/>
                </a:lnTo>
                <a:lnTo>
                  <a:pt x="228" y="234"/>
                </a:lnTo>
                <a:lnTo>
                  <a:pt x="264" y="249"/>
                </a:lnTo>
                <a:lnTo>
                  <a:pt x="303" y="243"/>
                </a:lnTo>
                <a:lnTo>
                  <a:pt x="393" y="186"/>
                </a:lnTo>
                <a:lnTo>
                  <a:pt x="465" y="240"/>
                </a:lnTo>
                <a:lnTo>
                  <a:pt x="486" y="252"/>
                </a:lnTo>
                <a:lnTo>
                  <a:pt x="612" y="246"/>
                </a:lnTo>
                <a:lnTo>
                  <a:pt x="738" y="204"/>
                </a:lnTo>
                <a:lnTo>
                  <a:pt x="816" y="222"/>
                </a:lnTo>
                <a:lnTo>
                  <a:pt x="882" y="252"/>
                </a:lnTo>
                <a:lnTo>
                  <a:pt x="1035" y="201"/>
                </a:lnTo>
                <a:lnTo>
                  <a:pt x="1107" y="234"/>
                </a:lnTo>
                <a:lnTo>
                  <a:pt x="1260" y="231"/>
                </a:lnTo>
                <a:lnTo>
                  <a:pt x="1329" y="303"/>
                </a:lnTo>
                <a:lnTo>
                  <a:pt x="1416" y="204"/>
                </a:lnTo>
                <a:lnTo>
                  <a:pt x="1494" y="228"/>
                </a:lnTo>
                <a:lnTo>
                  <a:pt x="1572" y="261"/>
                </a:lnTo>
                <a:lnTo>
                  <a:pt x="1779" y="249"/>
                </a:lnTo>
                <a:lnTo>
                  <a:pt x="1824" y="294"/>
                </a:lnTo>
                <a:lnTo>
                  <a:pt x="1875" y="255"/>
                </a:lnTo>
                <a:lnTo>
                  <a:pt x="1992" y="237"/>
                </a:lnTo>
                <a:lnTo>
                  <a:pt x="2043" y="288"/>
                </a:lnTo>
                <a:lnTo>
                  <a:pt x="2244" y="234"/>
                </a:lnTo>
                <a:lnTo>
                  <a:pt x="2274" y="237"/>
                </a:lnTo>
                <a:lnTo>
                  <a:pt x="2304" y="258"/>
                </a:lnTo>
                <a:lnTo>
                  <a:pt x="2343" y="306"/>
                </a:lnTo>
                <a:lnTo>
                  <a:pt x="2364" y="315"/>
                </a:lnTo>
                <a:lnTo>
                  <a:pt x="2382" y="303"/>
                </a:lnTo>
                <a:lnTo>
                  <a:pt x="2436" y="240"/>
                </a:lnTo>
                <a:lnTo>
                  <a:pt x="2451" y="234"/>
                </a:lnTo>
                <a:lnTo>
                  <a:pt x="2526" y="234"/>
                </a:lnTo>
                <a:lnTo>
                  <a:pt x="2559" y="267"/>
                </a:lnTo>
                <a:lnTo>
                  <a:pt x="2877" y="252"/>
                </a:lnTo>
                <a:lnTo>
                  <a:pt x="2964" y="243"/>
                </a:lnTo>
                <a:lnTo>
                  <a:pt x="2985" y="315"/>
                </a:lnTo>
                <a:lnTo>
                  <a:pt x="3174" y="252"/>
                </a:lnTo>
                <a:lnTo>
                  <a:pt x="3312" y="231"/>
                </a:lnTo>
                <a:lnTo>
                  <a:pt x="3372" y="276"/>
                </a:lnTo>
                <a:lnTo>
                  <a:pt x="3501" y="276"/>
                </a:lnTo>
                <a:lnTo>
                  <a:pt x="3561" y="219"/>
                </a:lnTo>
                <a:lnTo>
                  <a:pt x="3654" y="261"/>
                </a:lnTo>
                <a:lnTo>
                  <a:pt x="3759" y="294"/>
                </a:lnTo>
                <a:lnTo>
                  <a:pt x="3855" y="225"/>
                </a:lnTo>
                <a:lnTo>
                  <a:pt x="3894" y="282"/>
                </a:lnTo>
                <a:lnTo>
                  <a:pt x="4113" y="273"/>
                </a:lnTo>
                <a:lnTo>
                  <a:pt x="4191" y="246"/>
                </a:lnTo>
                <a:lnTo>
                  <a:pt x="4287" y="258"/>
                </a:lnTo>
                <a:lnTo>
                  <a:pt x="4392" y="324"/>
                </a:lnTo>
                <a:lnTo>
                  <a:pt x="4461" y="243"/>
                </a:lnTo>
                <a:lnTo>
                  <a:pt x="4599" y="288"/>
                </a:lnTo>
                <a:lnTo>
                  <a:pt x="4659" y="264"/>
                </a:lnTo>
                <a:lnTo>
                  <a:pt x="4755" y="327"/>
                </a:lnTo>
                <a:lnTo>
                  <a:pt x="4839" y="288"/>
                </a:lnTo>
                <a:lnTo>
                  <a:pt x="4839" y="72"/>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811" name="Line 12">
            <a:extLst>
              <a:ext uri="{FF2B5EF4-FFF2-40B4-BE49-F238E27FC236}">
                <a16:creationId xmlns:a16="http://schemas.microsoft.com/office/drawing/2014/main" id="{09969079-4375-4ED1-9707-8548D308D14E}"/>
              </a:ext>
            </a:extLst>
          </p:cNvPr>
          <p:cNvSpPr>
            <a:spLocks noChangeShapeType="1"/>
          </p:cNvSpPr>
          <p:nvPr/>
        </p:nvSpPr>
        <p:spPr bwMode="auto">
          <a:xfrm>
            <a:off x="3544888" y="4048125"/>
            <a:ext cx="6831012"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32812" name="Group 13">
            <a:extLst>
              <a:ext uri="{FF2B5EF4-FFF2-40B4-BE49-F238E27FC236}">
                <a16:creationId xmlns:a16="http://schemas.microsoft.com/office/drawing/2014/main" id="{12987E2C-2528-4F20-83A0-89454DA3DD7F}"/>
              </a:ext>
            </a:extLst>
          </p:cNvPr>
          <p:cNvGrpSpPr>
            <a:grpSpLocks/>
          </p:cNvGrpSpPr>
          <p:nvPr/>
        </p:nvGrpSpPr>
        <p:grpSpPr bwMode="auto">
          <a:xfrm>
            <a:off x="2093913" y="1089025"/>
            <a:ext cx="1414462" cy="3090863"/>
            <a:chOff x="359" y="686"/>
            <a:chExt cx="891" cy="1947"/>
          </a:xfrm>
        </p:grpSpPr>
        <p:sp>
          <p:nvSpPr>
            <p:cNvPr id="332814" name="Rectangle 14">
              <a:extLst>
                <a:ext uri="{FF2B5EF4-FFF2-40B4-BE49-F238E27FC236}">
                  <a16:creationId xmlns:a16="http://schemas.microsoft.com/office/drawing/2014/main" id="{4BFD7505-C29A-46AD-A788-C8443C5192A0}"/>
                </a:ext>
              </a:extLst>
            </p:cNvPr>
            <p:cNvSpPr>
              <a:spLocks noChangeArrowheads="1"/>
            </p:cNvSpPr>
            <p:nvPr/>
          </p:nvSpPr>
          <p:spPr bwMode="auto">
            <a:xfrm>
              <a:off x="391" y="2105"/>
              <a:ext cx="6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a:spcBef>
                  <a:spcPct val="0"/>
                </a:spcBef>
                <a:buFontTx/>
                <a:buNone/>
              </a:pPr>
              <a:r>
                <a:rPr lang="en-US" altLang="en-US" sz="1200" b="1">
                  <a:solidFill>
                    <a:schemeClr val="tx1"/>
                  </a:solidFill>
                </a:rPr>
                <a:t>Deformation</a:t>
              </a:r>
            </a:p>
          </p:txBody>
        </p:sp>
        <p:sp>
          <p:nvSpPr>
            <p:cNvPr id="332815" name="AutoShape 15">
              <a:extLst>
                <a:ext uri="{FF2B5EF4-FFF2-40B4-BE49-F238E27FC236}">
                  <a16:creationId xmlns:a16="http://schemas.microsoft.com/office/drawing/2014/main" id="{4636E242-B0A7-4A9E-8D4F-31CBEDE6869C}"/>
                </a:ext>
              </a:extLst>
            </p:cNvPr>
            <p:cNvSpPr>
              <a:spLocks noChangeArrowheads="1"/>
            </p:cNvSpPr>
            <p:nvPr/>
          </p:nvSpPr>
          <p:spPr bwMode="auto">
            <a:xfrm>
              <a:off x="1037" y="1965"/>
              <a:ext cx="179" cy="106"/>
            </a:xfrm>
            <a:prstGeom prst="rightArrow">
              <a:avLst>
                <a:gd name="adj1" fmla="val 50000"/>
                <a:gd name="adj2" fmla="val 84442"/>
              </a:avLst>
            </a:prstGeom>
            <a:solidFill>
              <a:schemeClr val="accent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332816" name="Rectangle 16">
              <a:extLst>
                <a:ext uri="{FF2B5EF4-FFF2-40B4-BE49-F238E27FC236}">
                  <a16:creationId xmlns:a16="http://schemas.microsoft.com/office/drawing/2014/main" id="{D807CA7C-CC74-481D-B94E-4AE147616B2A}"/>
                </a:ext>
              </a:extLst>
            </p:cNvPr>
            <p:cNvSpPr>
              <a:spLocks noChangeArrowheads="1"/>
            </p:cNvSpPr>
            <p:nvPr/>
          </p:nvSpPr>
          <p:spPr bwMode="auto">
            <a:xfrm>
              <a:off x="372" y="686"/>
              <a:ext cx="6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a:spcBef>
                  <a:spcPct val="0"/>
                </a:spcBef>
                <a:buFontTx/>
                <a:buNone/>
              </a:pPr>
              <a:r>
                <a:rPr lang="en-US" altLang="en-US" sz="1200" b="1">
                  <a:solidFill>
                    <a:schemeClr val="tx1"/>
                  </a:solidFill>
                </a:rPr>
                <a:t>Coarse Grind</a:t>
              </a:r>
            </a:p>
          </p:txBody>
        </p:sp>
        <p:sp>
          <p:nvSpPr>
            <p:cNvPr id="332817" name="Rectangle 17">
              <a:extLst>
                <a:ext uri="{FF2B5EF4-FFF2-40B4-BE49-F238E27FC236}">
                  <a16:creationId xmlns:a16="http://schemas.microsoft.com/office/drawing/2014/main" id="{31539F49-6174-4C63-B0DD-69CC2B1707AD}"/>
                </a:ext>
              </a:extLst>
            </p:cNvPr>
            <p:cNvSpPr>
              <a:spLocks noChangeArrowheads="1"/>
            </p:cNvSpPr>
            <p:nvPr/>
          </p:nvSpPr>
          <p:spPr bwMode="auto">
            <a:xfrm>
              <a:off x="359" y="936"/>
              <a:ext cx="70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a:spcBef>
                  <a:spcPct val="0"/>
                </a:spcBef>
                <a:buFontTx/>
                <a:buNone/>
              </a:pPr>
              <a:r>
                <a:rPr lang="en-US" altLang="en-US" sz="1200" b="1">
                  <a:solidFill>
                    <a:schemeClr val="tx1"/>
                  </a:solidFill>
                </a:rPr>
                <a:t>Deformation</a:t>
              </a:r>
            </a:p>
          </p:txBody>
        </p:sp>
        <p:sp>
          <p:nvSpPr>
            <p:cNvPr id="332818" name="AutoShape 18">
              <a:extLst>
                <a:ext uri="{FF2B5EF4-FFF2-40B4-BE49-F238E27FC236}">
                  <a16:creationId xmlns:a16="http://schemas.microsoft.com/office/drawing/2014/main" id="{5A8D5328-51F9-4819-8E79-C1F34521EE97}"/>
                </a:ext>
              </a:extLst>
            </p:cNvPr>
            <p:cNvSpPr>
              <a:spLocks noChangeArrowheads="1"/>
            </p:cNvSpPr>
            <p:nvPr/>
          </p:nvSpPr>
          <p:spPr bwMode="auto">
            <a:xfrm>
              <a:off x="1044" y="708"/>
              <a:ext cx="179" cy="106"/>
            </a:xfrm>
            <a:prstGeom prst="rightArrow">
              <a:avLst>
                <a:gd name="adj1" fmla="val 50000"/>
                <a:gd name="adj2" fmla="val 84442"/>
              </a:avLst>
            </a:prstGeom>
            <a:solidFill>
              <a:schemeClr val="accent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332819" name="Rectangle 19">
              <a:extLst>
                <a:ext uri="{FF2B5EF4-FFF2-40B4-BE49-F238E27FC236}">
                  <a16:creationId xmlns:a16="http://schemas.microsoft.com/office/drawing/2014/main" id="{EB002C83-BCEB-46AA-87C6-6D83670519FE}"/>
                </a:ext>
              </a:extLst>
            </p:cNvPr>
            <p:cNvSpPr>
              <a:spLocks noChangeArrowheads="1"/>
            </p:cNvSpPr>
            <p:nvPr/>
          </p:nvSpPr>
          <p:spPr bwMode="auto">
            <a:xfrm>
              <a:off x="480" y="1929"/>
              <a:ext cx="5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a:spcBef>
                  <a:spcPct val="0"/>
                </a:spcBef>
                <a:buFontTx/>
                <a:buNone/>
              </a:pPr>
              <a:r>
                <a:rPr lang="en-US" altLang="en-US" sz="1200" b="1">
                  <a:solidFill>
                    <a:schemeClr val="tx1"/>
                  </a:solidFill>
                </a:rPr>
                <a:t>Fine Grind</a:t>
              </a:r>
            </a:p>
          </p:txBody>
        </p:sp>
        <p:sp>
          <p:nvSpPr>
            <p:cNvPr id="332820" name="AutoShape 20">
              <a:extLst>
                <a:ext uri="{FF2B5EF4-FFF2-40B4-BE49-F238E27FC236}">
                  <a16:creationId xmlns:a16="http://schemas.microsoft.com/office/drawing/2014/main" id="{DED59A50-16D8-40B5-BCD0-5DB2DBD9C75E}"/>
                </a:ext>
              </a:extLst>
            </p:cNvPr>
            <p:cNvSpPr>
              <a:spLocks noChangeArrowheads="1"/>
            </p:cNvSpPr>
            <p:nvPr/>
          </p:nvSpPr>
          <p:spPr bwMode="auto">
            <a:xfrm>
              <a:off x="1055" y="970"/>
              <a:ext cx="180" cy="106"/>
            </a:xfrm>
            <a:prstGeom prst="rightArrow">
              <a:avLst>
                <a:gd name="adj1" fmla="val 50000"/>
                <a:gd name="adj2" fmla="val 84914"/>
              </a:avLst>
            </a:prstGeom>
            <a:solidFill>
              <a:schemeClr val="accent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332821" name="AutoShape 21">
              <a:extLst>
                <a:ext uri="{FF2B5EF4-FFF2-40B4-BE49-F238E27FC236}">
                  <a16:creationId xmlns:a16="http://schemas.microsoft.com/office/drawing/2014/main" id="{D563D3C1-B075-4444-92E1-67FCA1CD6EC6}"/>
                </a:ext>
              </a:extLst>
            </p:cNvPr>
            <p:cNvSpPr>
              <a:spLocks noChangeArrowheads="1"/>
            </p:cNvSpPr>
            <p:nvPr/>
          </p:nvSpPr>
          <p:spPr bwMode="auto">
            <a:xfrm>
              <a:off x="1057" y="2131"/>
              <a:ext cx="179" cy="106"/>
            </a:xfrm>
            <a:prstGeom prst="rightArrow">
              <a:avLst>
                <a:gd name="adj1" fmla="val 50000"/>
                <a:gd name="adj2" fmla="val 84442"/>
              </a:avLst>
            </a:prstGeom>
            <a:solidFill>
              <a:schemeClr val="accent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332822" name="AutoShape 22">
              <a:extLst>
                <a:ext uri="{FF2B5EF4-FFF2-40B4-BE49-F238E27FC236}">
                  <a16:creationId xmlns:a16="http://schemas.microsoft.com/office/drawing/2014/main" id="{576B0D69-118D-4FEF-A54F-3340551B43A8}"/>
                </a:ext>
              </a:extLst>
            </p:cNvPr>
            <p:cNvSpPr>
              <a:spLocks noChangeArrowheads="1"/>
            </p:cNvSpPr>
            <p:nvPr/>
          </p:nvSpPr>
          <p:spPr bwMode="auto">
            <a:xfrm>
              <a:off x="1070" y="2347"/>
              <a:ext cx="180" cy="106"/>
            </a:xfrm>
            <a:prstGeom prst="rightArrow">
              <a:avLst>
                <a:gd name="adj1" fmla="val 50000"/>
                <a:gd name="adj2" fmla="val 84914"/>
              </a:avLst>
            </a:prstGeom>
            <a:solidFill>
              <a:schemeClr val="accent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332823" name="Rectangle 23">
              <a:extLst>
                <a:ext uri="{FF2B5EF4-FFF2-40B4-BE49-F238E27FC236}">
                  <a16:creationId xmlns:a16="http://schemas.microsoft.com/office/drawing/2014/main" id="{68F45391-432A-4E20-84D9-8713F84CCAA6}"/>
                </a:ext>
              </a:extLst>
            </p:cNvPr>
            <p:cNvSpPr>
              <a:spLocks noChangeArrowheads="1"/>
            </p:cNvSpPr>
            <p:nvPr/>
          </p:nvSpPr>
          <p:spPr bwMode="auto">
            <a:xfrm>
              <a:off x="386" y="2313"/>
              <a:ext cx="6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a:spcBef>
                  <a:spcPct val="0"/>
                </a:spcBef>
                <a:buFontTx/>
                <a:buNone/>
              </a:pPr>
              <a:r>
                <a:rPr lang="en-US" altLang="en-US" sz="1200" b="1">
                  <a:solidFill>
                    <a:schemeClr val="tx1"/>
                  </a:solidFill>
                </a:rPr>
                <a:t>Coarse Polish</a:t>
              </a:r>
            </a:p>
          </p:txBody>
        </p:sp>
        <p:sp>
          <p:nvSpPr>
            <p:cNvPr id="332824" name="AutoShape 24">
              <a:extLst>
                <a:ext uri="{FF2B5EF4-FFF2-40B4-BE49-F238E27FC236}">
                  <a16:creationId xmlns:a16="http://schemas.microsoft.com/office/drawing/2014/main" id="{5E4CA1C2-8DF6-49F2-85A0-E5CDD0494258}"/>
                </a:ext>
              </a:extLst>
            </p:cNvPr>
            <p:cNvSpPr>
              <a:spLocks noChangeArrowheads="1"/>
            </p:cNvSpPr>
            <p:nvPr/>
          </p:nvSpPr>
          <p:spPr bwMode="auto">
            <a:xfrm>
              <a:off x="1067" y="2491"/>
              <a:ext cx="180" cy="106"/>
            </a:xfrm>
            <a:prstGeom prst="rightArrow">
              <a:avLst>
                <a:gd name="adj1" fmla="val 50000"/>
                <a:gd name="adj2" fmla="val 84914"/>
              </a:avLst>
            </a:prstGeom>
            <a:solidFill>
              <a:schemeClr val="accent1"/>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1800">
                <a:solidFill>
                  <a:schemeClr val="tx1"/>
                </a:solidFill>
              </a:endParaRPr>
            </a:p>
          </p:txBody>
        </p:sp>
        <p:sp>
          <p:nvSpPr>
            <p:cNvPr id="332825" name="Rectangle 25">
              <a:extLst>
                <a:ext uri="{FF2B5EF4-FFF2-40B4-BE49-F238E27FC236}">
                  <a16:creationId xmlns:a16="http://schemas.microsoft.com/office/drawing/2014/main" id="{92D6F555-67DB-45F2-B86D-0F4F6BAEE0D0}"/>
                </a:ext>
              </a:extLst>
            </p:cNvPr>
            <p:cNvSpPr>
              <a:spLocks noChangeArrowheads="1"/>
            </p:cNvSpPr>
            <p:nvPr/>
          </p:nvSpPr>
          <p:spPr bwMode="auto">
            <a:xfrm>
              <a:off x="489" y="2460"/>
              <a:ext cx="5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a:spcBef>
                  <a:spcPct val="0"/>
                </a:spcBef>
                <a:buFontTx/>
                <a:buNone/>
              </a:pPr>
              <a:r>
                <a:rPr lang="en-US" altLang="en-US" sz="1200" b="1">
                  <a:solidFill>
                    <a:schemeClr val="tx1"/>
                  </a:solidFill>
                </a:rPr>
                <a:t>Fine Polish</a:t>
              </a:r>
            </a:p>
          </p:txBody>
        </p:sp>
      </p:grpSp>
      <p:sp>
        <p:nvSpPr>
          <p:cNvPr id="332813" name="Line 26">
            <a:extLst>
              <a:ext uri="{FF2B5EF4-FFF2-40B4-BE49-F238E27FC236}">
                <a16:creationId xmlns:a16="http://schemas.microsoft.com/office/drawing/2014/main" id="{F1004F23-8067-4F91-8C16-AD69BA5BFA8B}"/>
              </a:ext>
            </a:extLst>
          </p:cNvPr>
          <p:cNvSpPr>
            <a:spLocks noChangeShapeType="1"/>
          </p:cNvSpPr>
          <p:nvPr/>
        </p:nvSpPr>
        <p:spPr bwMode="auto">
          <a:xfrm>
            <a:off x="3559175" y="1185863"/>
            <a:ext cx="682625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a:extLst>
              <a:ext uri="{FF2B5EF4-FFF2-40B4-BE49-F238E27FC236}">
                <a16:creationId xmlns:a16="http://schemas.microsoft.com/office/drawing/2014/main" id="{3ECC8610-7729-4298-937E-7F333E9779AA}"/>
              </a:ext>
            </a:extLst>
          </p:cNvPr>
          <p:cNvSpPr>
            <a:spLocks noGrp="1" noChangeArrowheads="1"/>
          </p:cNvSpPr>
          <p:nvPr>
            <p:ph type="title" idx="4294967295"/>
          </p:nvPr>
        </p:nvSpPr>
        <p:spPr>
          <a:xfrm>
            <a:off x="2362200" y="0"/>
            <a:ext cx="7391400" cy="762000"/>
          </a:xfrm>
        </p:spPr>
        <p:txBody>
          <a:bodyPr/>
          <a:lstStyle/>
          <a:p>
            <a:r>
              <a:rPr lang="en-US" altLang="en-US">
                <a:cs typeface="Arial" panose="020B0604020202020204" pitchFamily="34" charset="0"/>
              </a:rPr>
              <a:t>Grinding Steps</a:t>
            </a:r>
          </a:p>
        </p:txBody>
      </p:sp>
      <p:sp>
        <p:nvSpPr>
          <p:cNvPr id="334850" name="Rectangle 3">
            <a:extLst>
              <a:ext uri="{FF2B5EF4-FFF2-40B4-BE49-F238E27FC236}">
                <a16:creationId xmlns:a16="http://schemas.microsoft.com/office/drawing/2014/main" id="{3774D51E-0A74-4900-A73A-E97E4A07C922}"/>
              </a:ext>
            </a:extLst>
          </p:cNvPr>
          <p:cNvSpPr>
            <a:spLocks noGrp="1" noChangeArrowheads="1"/>
          </p:cNvSpPr>
          <p:nvPr>
            <p:ph type="body" idx="4294967295"/>
          </p:nvPr>
        </p:nvSpPr>
        <p:spPr>
          <a:xfrm>
            <a:off x="2514600" y="990600"/>
            <a:ext cx="7848600" cy="4572000"/>
          </a:xfrm>
        </p:spPr>
        <p:txBody>
          <a:bodyPr/>
          <a:lstStyle/>
          <a:p>
            <a:pPr>
              <a:buFont typeface="Wingdings" panose="05000000000000000000" pitchFamily="2" charset="2"/>
              <a:buChar char="Ø"/>
            </a:pPr>
            <a:r>
              <a:rPr lang="en-US" altLang="en-US" sz="1800">
                <a:cs typeface="Arial" panose="020B0604020202020204" pitchFamily="34" charset="0"/>
              </a:rPr>
              <a:t>The initial grinding surface depends on the condition of the cut surface – more damaged surfaces require coarser first-step grinding </a:t>
            </a:r>
          </a:p>
          <a:p>
            <a:pPr>
              <a:buFont typeface="Wingdings" panose="05000000000000000000" pitchFamily="2" charset="2"/>
              <a:buChar char="Ø"/>
            </a:pPr>
            <a:r>
              <a:rPr lang="en-US" altLang="en-US" sz="1800">
                <a:cs typeface="Arial" panose="020B0604020202020204" pitchFamily="34" charset="0"/>
              </a:rPr>
              <a:t>For excessive damage, re-sectioning with an abrasive or precision saw is recommended</a:t>
            </a:r>
          </a:p>
          <a:p>
            <a:pPr>
              <a:buFont typeface="Wingdings" panose="05000000000000000000" pitchFamily="2" charset="2"/>
              <a:buChar char="Ø"/>
            </a:pPr>
            <a:r>
              <a:rPr lang="en-US" altLang="en-US" sz="1800">
                <a:cs typeface="Arial" panose="020B0604020202020204" pitchFamily="34" charset="0"/>
              </a:rPr>
              <a:t>A single grinding step is adequate for most materials sectioned with an abrasive or precision saw</a:t>
            </a:r>
          </a:p>
          <a:p>
            <a:pPr>
              <a:buFont typeface="Wingdings" panose="05000000000000000000" pitchFamily="2" charset="2"/>
              <a:buChar char="Ø"/>
            </a:pPr>
            <a:r>
              <a:rPr lang="en-US" altLang="en-US" sz="1800">
                <a:cs typeface="Arial" panose="020B0604020202020204" pitchFamily="34" charset="0"/>
              </a:rPr>
              <a:t>Softer materials require multiple grinding steps and smaller abrasive size increments</a:t>
            </a:r>
          </a:p>
          <a:p>
            <a:pPr>
              <a:buFont typeface="Wingdings" panose="05000000000000000000" pitchFamily="2" charset="2"/>
              <a:buChar char="Ø"/>
            </a:pPr>
            <a:r>
              <a:rPr lang="en-US" altLang="en-US" sz="1800">
                <a:cs typeface="Arial" panose="020B0604020202020204" pitchFamily="34" charset="0"/>
              </a:rPr>
              <a:t>Remove damage with progressively smaller abrasive particle sizes</a:t>
            </a:r>
          </a:p>
          <a:p>
            <a:pPr>
              <a:buFont typeface="Wingdings" panose="05000000000000000000" pitchFamily="2" charset="2"/>
              <a:buChar char="Ø"/>
            </a:pPr>
            <a:r>
              <a:rPr lang="en-US" altLang="en-US" sz="1800">
                <a:cs typeface="Arial" panose="020B0604020202020204" pitchFamily="34" charset="0"/>
              </a:rPr>
              <a:t>With decreasing particle size:</a:t>
            </a:r>
          </a:p>
          <a:p>
            <a:pPr marL="914400" lvl="1" indent="-457200">
              <a:buFont typeface="Calibri" panose="020F0502020204030204" pitchFamily="34" charset="0"/>
              <a:buAutoNum type="arabicPeriod"/>
            </a:pPr>
            <a:r>
              <a:rPr lang="en-US" altLang="en-US" sz="1800">
                <a:cs typeface="Arial" panose="020B0604020202020204" pitchFamily="34" charset="0"/>
              </a:rPr>
              <a:t>Depth of damage decreases</a:t>
            </a:r>
          </a:p>
          <a:p>
            <a:pPr marL="914400" lvl="1" indent="-457200">
              <a:buFont typeface="Calibri" panose="020F0502020204030204" pitchFamily="34" charset="0"/>
              <a:buAutoNum type="arabicPeriod"/>
            </a:pPr>
            <a:r>
              <a:rPr lang="en-US" altLang="en-US" sz="1800">
                <a:cs typeface="Arial" panose="020B0604020202020204" pitchFamily="34" charset="0"/>
              </a:rPr>
              <a:t>Removal rate decreases</a:t>
            </a:r>
          </a:p>
          <a:p>
            <a:pPr marL="914400" lvl="1" indent="-457200">
              <a:buFont typeface="Calibri" panose="020F0502020204030204" pitchFamily="34" charset="0"/>
              <a:buAutoNum type="arabicPeriod"/>
            </a:pPr>
            <a:r>
              <a:rPr lang="en-US" altLang="en-US" sz="1800">
                <a:cs typeface="Arial" panose="020B0604020202020204" pitchFamily="34" charset="0"/>
              </a:rPr>
              <a:t>Finer scratch patterns emerge</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a:extLst>
              <a:ext uri="{FF2B5EF4-FFF2-40B4-BE49-F238E27FC236}">
                <a16:creationId xmlns:a16="http://schemas.microsoft.com/office/drawing/2014/main" id="{8F471A9F-5DD0-4248-B302-8CF0EE4EED43}"/>
              </a:ext>
            </a:extLst>
          </p:cNvPr>
          <p:cNvSpPr>
            <a:spLocks noGrp="1" noChangeArrowheads="1"/>
          </p:cNvSpPr>
          <p:nvPr>
            <p:ph type="title" idx="4294967295"/>
          </p:nvPr>
        </p:nvSpPr>
        <p:spPr>
          <a:xfrm>
            <a:off x="2133600" y="0"/>
            <a:ext cx="7772400" cy="685800"/>
          </a:xfrm>
        </p:spPr>
        <p:txBody>
          <a:bodyPr/>
          <a:lstStyle/>
          <a:p>
            <a:r>
              <a:rPr lang="en-US" altLang="en-US">
                <a:cs typeface="Arial" panose="020B0604020202020204" pitchFamily="34" charset="0"/>
              </a:rPr>
              <a:t>Polishing Principles</a:t>
            </a:r>
          </a:p>
        </p:txBody>
      </p:sp>
      <p:sp>
        <p:nvSpPr>
          <p:cNvPr id="336898" name="Rectangle 5">
            <a:extLst>
              <a:ext uri="{FF2B5EF4-FFF2-40B4-BE49-F238E27FC236}">
                <a16:creationId xmlns:a16="http://schemas.microsoft.com/office/drawing/2014/main" id="{0CB8A13C-0919-464A-8CC7-5369915F0F5E}"/>
              </a:ext>
            </a:extLst>
          </p:cNvPr>
          <p:cNvSpPr>
            <a:spLocks noGrp="1" noChangeArrowheads="1"/>
          </p:cNvSpPr>
          <p:nvPr>
            <p:ph type="body" idx="4294967295"/>
          </p:nvPr>
        </p:nvSpPr>
        <p:spPr>
          <a:xfrm>
            <a:off x="1981200" y="914400"/>
            <a:ext cx="8229600" cy="4495800"/>
          </a:xfrm>
        </p:spPr>
        <p:txBody>
          <a:bodyPr/>
          <a:lstStyle/>
          <a:p>
            <a:pPr>
              <a:buFont typeface="Wingdings" panose="05000000000000000000" pitchFamily="2" charset="2"/>
              <a:buChar char="Ø"/>
            </a:pPr>
            <a:r>
              <a:rPr lang="en-US" altLang="en-US" sz="2000">
                <a:cs typeface="Arial" panose="020B0604020202020204" pitchFamily="34" charset="0"/>
              </a:rPr>
              <a:t>Further refinement of ground surface using resilient cloth surfaces charged with abrasive particles</a:t>
            </a:r>
          </a:p>
          <a:p>
            <a:pPr>
              <a:buFont typeface="Wingdings" panose="05000000000000000000" pitchFamily="2" charset="2"/>
              <a:buChar char="Ø"/>
            </a:pPr>
            <a:r>
              <a:rPr lang="en-US" altLang="en-US" sz="2000">
                <a:cs typeface="Arial" panose="020B0604020202020204" pitchFamily="34" charset="0"/>
              </a:rPr>
              <a:t>Depending on material characteristics, cloth selected may be woven, pressed or napped</a:t>
            </a:r>
          </a:p>
          <a:p>
            <a:pPr>
              <a:buFont typeface="Wingdings" panose="05000000000000000000" pitchFamily="2" charset="2"/>
              <a:buChar char="Ø"/>
            </a:pPr>
            <a:r>
              <a:rPr lang="en-US" altLang="en-US" sz="2000">
                <a:cs typeface="Arial" panose="020B0604020202020204" pitchFamily="34" charset="0"/>
              </a:rPr>
              <a:t>Commonly used abrasives are diamond and alumina</a:t>
            </a:r>
          </a:p>
          <a:p>
            <a:pPr>
              <a:buFont typeface="Wingdings" panose="05000000000000000000" pitchFamily="2" charset="2"/>
              <a:buChar char="Ø"/>
            </a:pPr>
            <a:r>
              <a:rPr lang="en-US" altLang="en-US" sz="2000">
                <a:cs typeface="Arial" panose="020B0604020202020204" pitchFamily="34" charset="0"/>
              </a:rPr>
              <a:t>The polishing process consists of one to three steps that:</a:t>
            </a:r>
          </a:p>
          <a:p>
            <a:pPr marL="914400" lvl="1" indent="-457200">
              <a:buFont typeface="Calibri" panose="020F0502020204030204" pitchFamily="34" charset="0"/>
              <a:buAutoNum type="arabicPeriod"/>
            </a:pPr>
            <a:r>
              <a:rPr lang="en-US" altLang="en-US" sz="2000">
                <a:cs typeface="Arial" panose="020B0604020202020204" pitchFamily="34" charset="0"/>
              </a:rPr>
              <a:t>Remove damage from the last grinding step</a:t>
            </a:r>
          </a:p>
          <a:p>
            <a:pPr marL="914400" lvl="1" indent="-457200">
              <a:buFont typeface="Calibri" panose="020F0502020204030204" pitchFamily="34" charset="0"/>
              <a:buAutoNum type="arabicPeriod"/>
            </a:pPr>
            <a:r>
              <a:rPr lang="en-US" altLang="en-US" sz="2000">
                <a:cs typeface="Arial" panose="020B0604020202020204" pitchFamily="34" charset="0"/>
              </a:rPr>
              <a:t>Produce progressively finer scratches &amp; lesser depth of damage</a:t>
            </a:r>
          </a:p>
          <a:p>
            <a:pPr marL="914400" lvl="1" indent="-457200">
              <a:buFont typeface="Calibri" panose="020F0502020204030204" pitchFamily="34" charset="0"/>
              <a:buAutoNum type="arabicPeriod"/>
            </a:pPr>
            <a:r>
              <a:rPr lang="en-US" altLang="en-US" sz="2000">
                <a:cs typeface="Arial" panose="020B0604020202020204" pitchFamily="34" charset="0"/>
              </a:rPr>
              <a:t>Maintain edges and flatness</a:t>
            </a:r>
          </a:p>
          <a:p>
            <a:pPr marL="914400" lvl="1" indent="-457200">
              <a:buFont typeface="Calibri" panose="020F0502020204030204" pitchFamily="34" charset="0"/>
              <a:buAutoNum type="arabicPeriod"/>
            </a:pPr>
            <a:r>
              <a:rPr lang="en-US" altLang="en-US" sz="2000">
                <a:cs typeface="Arial" panose="020B0604020202020204" pitchFamily="34" charset="0"/>
              </a:rPr>
              <a:t>Keep artifacts to an absolute minimum</a:t>
            </a:r>
          </a:p>
        </p:txBody>
      </p:sp>
      <p:sp>
        <p:nvSpPr>
          <p:cNvPr id="336899" name="Text Box 6">
            <a:extLst>
              <a:ext uri="{FF2B5EF4-FFF2-40B4-BE49-F238E27FC236}">
                <a16:creationId xmlns:a16="http://schemas.microsoft.com/office/drawing/2014/main" id="{AB053DC1-014E-4B5E-8F6A-C28C914FA06A}"/>
              </a:ext>
            </a:extLst>
          </p:cNvPr>
          <p:cNvSpPr txBox="1">
            <a:spLocks noChangeArrowheads="1"/>
          </p:cNvSpPr>
          <p:nvPr/>
        </p:nvSpPr>
        <p:spPr bwMode="auto">
          <a:xfrm>
            <a:off x="6689725" y="193675"/>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r>
              <a:rPr lang="en-US" altLang="en-US" sz="2400" b="1">
                <a:solidFill>
                  <a:schemeClr val="bg1"/>
                </a:solidFill>
              </a:rPr>
              <a:t>Polishing</a:t>
            </a:r>
          </a:p>
        </p:txBody>
      </p:sp>
      <p:sp>
        <p:nvSpPr>
          <p:cNvPr id="336900" name="Slide Number Placeholder 4">
            <a:extLst>
              <a:ext uri="{FF2B5EF4-FFF2-40B4-BE49-F238E27FC236}">
                <a16:creationId xmlns:a16="http://schemas.microsoft.com/office/drawing/2014/main" id="{FF1113B5-1979-43C4-BF89-71CA5165472F}"/>
              </a:ext>
            </a:extLst>
          </p:cNvPr>
          <p:cNvSpPr txBox="1">
            <a:spLocks noGrp="1"/>
          </p:cNvSpPr>
          <p:nvPr/>
        </p:nvSpPr>
        <p:spPr bwMode="auto">
          <a:xfrm>
            <a:off x="8153400" y="6324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B13EC6E5-7396-4E55-9BAE-339E1033FDA0}" type="slidenum">
              <a:rPr lang="en-US" altLang="en-US" sz="1200">
                <a:solidFill>
                  <a:srgbClr val="898989"/>
                </a:solidFill>
              </a:rPr>
              <a:pPr algn="r" eaLnBrk="1" hangingPunct="1">
                <a:spcBef>
                  <a:spcPct val="0"/>
                </a:spcBef>
                <a:buFontTx/>
                <a:buNone/>
              </a:pPr>
              <a:t>229</a:t>
            </a:fld>
            <a:endParaRPr lang="en-US" altLang="en-US" sz="1200">
              <a:solidFill>
                <a:srgbClr val="898989"/>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5">
            <a:extLst>
              <a:ext uri="{FF2B5EF4-FFF2-40B4-BE49-F238E27FC236}">
                <a16:creationId xmlns:a16="http://schemas.microsoft.com/office/drawing/2014/main" id="{DFB69440-CC20-4DB3-BC3B-0067A2ECA58E}"/>
              </a:ext>
            </a:extLst>
          </p:cNvPr>
          <p:cNvSpPr>
            <a:spLocks noChangeArrowheads="1"/>
          </p:cNvSpPr>
          <p:nvPr/>
        </p:nvSpPr>
        <p:spPr bwMode="auto">
          <a:xfrm>
            <a:off x="1917700" y="42863"/>
            <a:ext cx="772318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a:solidFill>
                  <a:schemeClr val="tx1"/>
                </a:solidFill>
                <a:cs typeface="Times New Roman" panose="02020603050405020304" pitchFamily="18" charset="0"/>
              </a:rPr>
              <a:t>Failure Mechanisms in Populated Circuit Assemblies</a:t>
            </a:r>
          </a:p>
        </p:txBody>
      </p:sp>
      <p:pic>
        <p:nvPicPr>
          <p:cNvPr id="6" name="Group 50">
            <a:extLst>
              <a:ext uri="{FF2B5EF4-FFF2-40B4-BE49-F238E27FC236}">
                <a16:creationId xmlns:a16="http://schemas.microsoft.com/office/drawing/2014/main" id="{04B1A15B-F126-4028-AC3B-B26A30F1D94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041400"/>
            <a:ext cx="10731500" cy="5727700"/>
          </a:xfrm>
          <a:prstGeom prst="rect">
            <a:avLst/>
          </a:prstGeom>
          <a:noFill/>
          <a:extLst>
            <a:ext uri="{909E8E84-426E-40DD-AFC4-6F175D3DCCD1}">
              <a14:hiddenFill xmlns:a14="http://schemas.microsoft.com/office/drawing/2010/main">
                <a:solidFill>
                  <a:srgbClr val="FFFFFF"/>
                </a:solidFill>
              </a14:hiddenFill>
            </a:ext>
          </a:extLst>
        </p:spPr>
      </p:pic>
      <p:sp>
        <p:nvSpPr>
          <p:cNvPr id="365571" name="Slide Number Placeholder 49">
            <a:extLst>
              <a:ext uri="{FF2B5EF4-FFF2-40B4-BE49-F238E27FC236}">
                <a16:creationId xmlns:a16="http://schemas.microsoft.com/office/drawing/2014/main" id="{DF865A6B-1F7B-4A6A-95C9-845388A960A8}"/>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D35B4B06-F83F-48AA-97E9-739A556FCC52}" type="slidenum">
              <a:rPr lang="en-US" altLang="en-US" sz="1200">
                <a:solidFill>
                  <a:srgbClr val="898989"/>
                </a:solidFill>
              </a:rPr>
              <a:pPr algn="r" eaLnBrk="1" hangingPunct="1">
                <a:spcBef>
                  <a:spcPct val="0"/>
                </a:spcBef>
                <a:buFontTx/>
                <a:buNone/>
              </a:pPr>
              <a:t>23</a:t>
            </a:fld>
            <a:endParaRPr lang="en-US" altLang="en-US"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a:extLst>
              <a:ext uri="{FF2B5EF4-FFF2-40B4-BE49-F238E27FC236}">
                <a16:creationId xmlns:a16="http://schemas.microsoft.com/office/drawing/2014/main" id="{8CF9E953-7C0C-4514-BA18-68AB95853145}"/>
              </a:ext>
            </a:extLst>
          </p:cNvPr>
          <p:cNvSpPr>
            <a:spLocks noGrp="1" noChangeArrowheads="1"/>
          </p:cNvSpPr>
          <p:nvPr>
            <p:ph type="title" idx="4294967295"/>
          </p:nvPr>
        </p:nvSpPr>
        <p:spPr>
          <a:xfrm>
            <a:off x="2362200" y="152400"/>
            <a:ext cx="7772400" cy="838200"/>
          </a:xfrm>
        </p:spPr>
        <p:txBody>
          <a:bodyPr/>
          <a:lstStyle/>
          <a:p>
            <a:r>
              <a:rPr lang="en-US" altLang="en-US">
                <a:cs typeface="Arial" panose="020B0604020202020204" pitchFamily="34" charset="0"/>
              </a:rPr>
              <a:t>Time</a:t>
            </a:r>
          </a:p>
        </p:txBody>
      </p:sp>
      <p:sp>
        <p:nvSpPr>
          <p:cNvPr id="338946" name="Rectangle 3">
            <a:extLst>
              <a:ext uri="{FF2B5EF4-FFF2-40B4-BE49-F238E27FC236}">
                <a16:creationId xmlns:a16="http://schemas.microsoft.com/office/drawing/2014/main" id="{D62B1F77-2398-47F7-A31F-A15CB3EAF455}"/>
              </a:ext>
            </a:extLst>
          </p:cNvPr>
          <p:cNvSpPr>
            <a:spLocks noGrp="1" noChangeArrowheads="1"/>
          </p:cNvSpPr>
          <p:nvPr>
            <p:ph type="body" idx="4294967295"/>
          </p:nvPr>
        </p:nvSpPr>
        <p:spPr>
          <a:xfrm>
            <a:off x="3124200" y="1447800"/>
            <a:ext cx="6629400" cy="3810000"/>
          </a:xfrm>
        </p:spPr>
        <p:txBody>
          <a:bodyPr/>
          <a:lstStyle/>
          <a:p>
            <a:pPr>
              <a:buFont typeface="Wingdings" panose="05000000000000000000" pitchFamily="2" charset="2"/>
              <a:buChar char="Ø"/>
            </a:pPr>
            <a:r>
              <a:rPr lang="en-US" altLang="en-US" sz="2000">
                <a:cs typeface="Arial" panose="020B0604020202020204" pitchFamily="34" charset="0"/>
              </a:rPr>
              <a:t>Each step must remove the surface scratches and sub-surface deformation from the previous step</a:t>
            </a:r>
          </a:p>
          <a:p>
            <a:pPr>
              <a:buFont typeface="Wingdings" panose="05000000000000000000" pitchFamily="2" charset="2"/>
              <a:buChar char="Ø"/>
            </a:pPr>
            <a:r>
              <a:rPr lang="en-US" altLang="en-US" sz="2000">
                <a:cs typeface="Arial" panose="020B0604020202020204" pitchFamily="34" charset="0"/>
              </a:rPr>
              <a:t>Increase time to increase material removal</a:t>
            </a:r>
          </a:p>
          <a:p>
            <a:pPr>
              <a:buFont typeface="Wingdings" panose="05000000000000000000" pitchFamily="2" charset="2"/>
              <a:buChar char="Ø"/>
            </a:pPr>
            <a:r>
              <a:rPr lang="en-US" altLang="en-US" sz="2000">
                <a:cs typeface="Arial" panose="020B0604020202020204" pitchFamily="34" charset="0"/>
              </a:rPr>
              <a:t>Smaller increments in abrasive size require shorter times at each step</a:t>
            </a:r>
          </a:p>
          <a:p>
            <a:pPr>
              <a:buFont typeface="Wingdings" panose="05000000000000000000" pitchFamily="2" charset="2"/>
              <a:buChar char="Ø"/>
            </a:pPr>
            <a:r>
              <a:rPr lang="en-US" altLang="en-US" sz="2000">
                <a:cs typeface="Arial" panose="020B0604020202020204" pitchFamily="34" charset="0"/>
              </a:rPr>
              <a:t>Increases in surface area may require longer times</a:t>
            </a:r>
          </a:p>
          <a:p>
            <a:pPr>
              <a:buFont typeface="Wingdings" panose="05000000000000000000" pitchFamily="2" charset="2"/>
              <a:buChar char="Ø"/>
            </a:pPr>
            <a:r>
              <a:rPr lang="en-US" altLang="en-US" sz="2000">
                <a:cs typeface="Arial" panose="020B0604020202020204" pitchFamily="34" charset="0"/>
              </a:rPr>
              <a:t>Too long times on certain cloths can produce edge rounding and relief</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id="{A71002AA-5D08-4C0A-B7C6-FC96B342B199}"/>
              </a:ext>
            </a:extLst>
          </p:cNvPr>
          <p:cNvSpPr>
            <a:spLocks noGrp="1" noChangeArrowheads="1"/>
          </p:cNvSpPr>
          <p:nvPr>
            <p:ph type="title" idx="4294967295"/>
          </p:nvPr>
        </p:nvSpPr>
        <p:spPr>
          <a:xfrm>
            <a:off x="2667000" y="228600"/>
            <a:ext cx="7543800" cy="762000"/>
          </a:xfrm>
        </p:spPr>
        <p:txBody>
          <a:bodyPr/>
          <a:lstStyle/>
          <a:p>
            <a:r>
              <a:rPr lang="en-US" altLang="en-US">
                <a:cs typeface="Arial" panose="020B0604020202020204" pitchFamily="34" charset="0"/>
              </a:rPr>
              <a:t>Additional Considerations</a:t>
            </a:r>
          </a:p>
        </p:txBody>
      </p:sp>
      <p:sp>
        <p:nvSpPr>
          <p:cNvPr id="340994" name="Rectangle 3">
            <a:extLst>
              <a:ext uri="{FF2B5EF4-FFF2-40B4-BE49-F238E27FC236}">
                <a16:creationId xmlns:a16="http://schemas.microsoft.com/office/drawing/2014/main" id="{08AC467F-AE58-4A74-B4EE-098338E340BC}"/>
              </a:ext>
            </a:extLst>
          </p:cNvPr>
          <p:cNvSpPr>
            <a:spLocks noGrp="1" noChangeArrowheads="1"/>
          </p:cNvSpPr>
          <p:nvPr>
            <p:ph type="body" idx="4294967295"/>
          </p:nvPr>
        </p:nvSpPr>
        <p:spPr>
          <a:xfrm>
            <a:off x="3201988" y="1079500"/>
            <a:ext cx="6832600" cy="4764088"/>
          </a:xfrm>
        </p:spPr>
        <p:txBody>
          <a:bodyPr/>
          <a:lstStyle/>
          <a:p>
            <a:pPr>
              <a:lnSpc>
                <a:spcPct val="125000"/>
              </a:lnSpc>
              <a:buFont typeface="Wingdings" panose="05000000000000000000" pitchFamily="2" charset="2"/>
              <a:buChar char="Ø"/>
            </a:pPr>
            <a:r>
              <a:rPr lang="en-US" altLang="en-US" sz="2000">
                <a:cs typeface="Arial" panose="020B0604020202020204" pitchFamily="34" charset="0"/>
              </a:rPr>
              <a:t>Bevel mount edges to increase cloth life</a:t>
            </a:r>
          </a:p>
          <a:p>
            <a:pPr>
              <a:lnSpc>
                <a:spcPct val="125000"/>
              </a:lnSpc>
              <a:buFont typeface="Wingdings" panose="05000000000000000000" pitchFamily="2" charset="2"/>
              <a:buChar char="Ø"/>
            </a:pPr>
            <a:r>
              <a:rPr lang="en-US" altLang="en-US" sz="2000">
                <a:cs typeface="Arial" panose="020B0604020202020204" pitchFamily="34" charset="0"/>
              </a:rPr>
              <a:t>Clean specimens and holder between steps to prevent cross contamination of abrasives</a:t>
            </a:r>
          </a:p>
          <a:p>
            <a:pPr>
              <a:lnSpc>
                <a:spcPct val="125000"/>
              </a:lnSpc>
              <a:buFont typeface="Wingdings" panose="05000000000000000000" pitchFamily="2" charset="2"/>
              <a:buChar char="Ø"/>
            </a:pPr>
            <a:r>
              <a:rPr lang="en-US" altLang="en-US" sz="2000">
                <a:cs typeface="Arial" panose="020B0604020202020204" pitchFamily="34" charset="0"/>
              </a:rPr>
              <a:t>Ultrasonic cleaning may be required for cracked or porous specimens</a:t>
            </a:r>
          </a:p>
          <a:p>
            <a:pPr>
              <a:lnSpc>
                <a:spcPct val="125000"/>
              </a:lnSpc>
              <a:buFont typeface="Wingdings" panose="05000000000000000000" pitchFamily="2" charset="2"/>
              <a:buChar char="Ø"/>
            </a:pPr>
            <a:r>
              <a:rPr lang="en-US" altLang="en-US" sz="2000">
                <a:cs typeface="Arial" panose="020B0604020202020204" pitchFamily="34" charset="0"/>
              </a:rPr>
              <a:t>Dry thoroughly with an alcohol spray and a warm air flow to eliminate staining artifacts</a:t>
            </a:r>
          </a:p>
          <a:p>
            <a:pPr>
              <a:lnSpc>
                <a:spcPct val="125000"/>
              </a:lnSpc>
              <a:buFont typeface="Wingdings" panose="05000000000000000000" pitchFamily="2" charset="2"/>
              <a:buChar char="Ø"/>
            </a:pPr>
            <a:r>
              <a:rPr lang="en-US" altLang="en-US" sz="2000">
                <a:cs typeface="Arial" panose="020B0604020202020204" pitchFamily="34" charset="0"/>
              </a:rPr>
              <a:t>Remove polishing debris by rinsing cloth surface after use to increase cloth life </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4">
            <a:extLst>
              <a:ext uri="{FF2B5EF4-FFF2-40B4-BE49-F238E27FC236}">
                <a16:creationId xmlns:a16="http://schemas.microsoft.com/office/drawing/2014/main" id="{AC70EF4E-F22C-4D1E-9DEF-FA8390F5987A}"/>
              </a:ext>
            </a:extLst>
          </p:cNvPr>
          <p:cNvSpPr>
            <a:spLocks noGrp="1" noChangeArrowheads="1"/>
          </p:cNvSpPr>
          <p:nvPr>
            <p:ph type="title" idx="4294967295"/>
          </p:nvPr>
        </p:nvSpPr>
        <p:spPr>
          <a:xfrm>
            <a:off x="2341563" y="190500"/>
            <a:ext cx="7643812" cy="412750"/>
          </a:xfrm>
        </p:spPr>
        <p:txBody>
          <a:bodyPr/>
          <a:lstStyle/>
          <a:p>
            <a:r>
              <a:rPr lang="en-US" altLang="en-US">
                <a:cs typeface="Arial" panose="020B0604020202020204" pitchFamily="34" charset="0"/>
              </a:rPr>
              <a:t>Final Polishing Principles</a:t>
            </a:r>
          </a:p>
        </p:txBody>
      </p:sp>
      <p:sp>
        <p:nvSpPr>
          <p:cNvPr id="343042" name="Rectangle 5">
            <a:extLst>
              <a:ext uri="{FF2B5EF4-FFF2-40B4-BE49-F238E27FC236}">
                <a16:creationId xmlns:a16="http://schemas.microsoft.com/office/drawing/2014/main" id="{A85F1100-AF9D-404C-88A9-705B53DE2D44}"/>
              </a:ext>
            </a:extLst>
          </p:cNvPr>
          <p:cNvSpPr>
            <a:spLocks noGrp="1" noChangeArrowheads="1"/>
          </p:cNvSpPr>
          <p:nvPr>
            <p:ph type="body" idx="4294967295"/>
          </p:nvPr>
        </p:nvSpPr>
        <p:spPr>
          <a:xfrm>
            <a:off x="3630613" y="1385888"/>
            <a:ext cx="6243637" cy="4241800"/>
          </a:xfrm>
        </p:spPr>
        <p:txBody>
          <a:bodyPr/>
          <a:lstStyle/>
          <a:p>
            <a:pPr>
              <a:lnSpc>
                <a:spcPct val="140000"/>
              </a:lnSpc>
              <a:buFont typeface="Wingdings" panose="05000000000000000000" pitchFamily="2" charset="2"/>
              <a:buChar char="Ø"/>
            </a:pPr>
            <a:r>
              <a:rPr lang="en-US" altLang="en-US" sz="2000">
                <a:cs typeface="Arial" panose="020B0604020202020204" pitchFamily="34" charset="0"/>
              </a:rPr>
              <a:t>Removes remaining scratches, artifacts and smear</a:t>
            </a:r>
          </a:p>
          <a:p>
            <a:pPr>
              <a:lnSpc>
                <a:spcPct val="140000"/>
              </a:lnSpc>
              <a:buFont typeface="Wingdings" panose="05000000000000000000" pitchFamily="2" charset="2"/>
              <a:buChar char="Ø"/>
            </a:pPr>
            <a:r>
              <a:rPr lang="en-US" altLang="en-US" sz="2000">
                <a:cs typeface="Arial" panose="020B0604020202020204" pitchFamily="34" charset="0"/>
              </a:rPr>
              <a:t>Produces a lustrous, damage-free surface</a:t>
            </a:r>
          </a:p>
          <a:p>
            <a:pPr>
              <a:lnSpc>
                <a:spcPct val="140000"/>
              </a:lnSpc>
              <a:buFont typeface="Wingdings" panose="05000000000000000000" pitchFamily="2" charset="2"/>
              <a:buChar char="Ø"/>
            </a:pPr>
            <a:r>
              <a:rPr lang="en-US" altLang="en-US" sz="2000">
                <a:cs typeface="Arial" panose="020B0604020202020204" pitchFamily="34" charset="0"/>
              </a:rPr>
              <a:t>Maintains edge retention</a:t>
            </a:r>
          </a:p>
          <a:p>
            <a:pPr>
              <a:lnSpc>
                <a:spcPct val="140000"/>
              </a:lnSpc>
              <a:buFont typeface="Wingdings" panose="05000000000000000000" pitchFamily="2" charset="2"/>
              <a:buChar char="Ø"/>
            </a:pPr>
            <a:r>
              <a:rPr lang="en-US" altLang="en-US" sz="2000">
                <a:cs typeface="Arial" panose="020B0604020202020204" pitchFamily="34" charset="0"/>
              </a:rPr>
              <a:t>Prevents relief in multiphase materials </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Title 1">
            <a:extLst>
              <a:ext uri="{FF2B5EF4-FFF2-40B4-BE49-F238E27FC236}">
                <a16:creationId xmlns:a16="http://schemas.microsoft.com/office/drawing/2014/main" id="{76714DBC-EC78-48C9-82C4-38206C1656AF}"/>
              </a:ext>
            </a:extLst>
          </p:cNvPr>
          <p:cNvSpPr>
            <a:spLocks noGrp="1" noChangeArrowheads="1"/>
          </p:cNvSpPr>
          <p:nvPr>
            <p:ph type="title" idx="4294967295"/>
          </p:nvPr>
        </p:nvSpPr>
        <p:spPr>
          <a:xfrm>
            <a:off x="2514600" y="152400"/>
            <a:ext cx="7543800" cy="914400"/>
          </a:xfrm>
        </p:spPr>
        <p:txBody>
          <a:bodyPr/>
          <a:lstStyle/>
          <a:p>
            <a:r>
              <a:rPr lang="en-US" altLang="en-US">
                <a:cs typeface="Arial" panose="020B0604020202020204" pitchFamily="34" charset="0"/>
              </a:rPr>
              <a:t>Etching Principles</a:t>
            </a:r>
          </a:p>
        </p:txBody>
      </p:sp>
      <p:sp>
        <p:nvSpPr>
          <p:cNvPr id="345090" name="Content Placeholder 2">
            <a:extLst>
              <a:ext uri="{FF2B5EF4-FFF2-40B4-BE49-F238E27FC236}">
                <a16:creationId xmlns:a16="http://schemas.microsoft.com/office/drawing/2014/main" id="{A1BD3023-DD1E-4D5E-B5DE-D15A15A6D472}"/>
              </a:ext>
            </a:extLst>
          </p:cNvPr>
          <p:cNvSpPr>
            <a:spLocks noGrp="1" noChangeArrowheads="1"/>
          </p:cNvSpPr>
          <p:nvPr>
            <p:ph idx="4294967295"/>
          </p:nvPr>
        </p:nvSpPr>
        <p:spPr>
          <a:xfrm>
            <a:off x="2725738" y="1146175"/>
            <a:ext cx="7559675" cy="4721225"/>
          </a:xfrm>
        </p:spPr>
        <p:txBody>
          <a:bodyPr/>
          <a:lstStyle/>
          <a:p>
            <a:pPr>
              <a:buFont typeface="Wingdings" panose="05000000000000000000" pitchFamily="2" charset="2"/>
              <a:buChar char="Ø"/>
            </a:pPr>
            <a:r>
              <a:rPr lang="en-US" altLang="en-US" sz="2000">
                <a:cs typeface="Arial" panose="020B0604020202020204" pitchFamily="34" charset="0"/>
              </a:rPr>
              <a:t>Etching is a process of controlled corrosion</a:t>
            </a:r>
          </a:p>
          <a:p>
            <a:pPr>
              <a:buFont typeface="Wingdings" panose="05000000000000000000" pitchFamily="2" charset="2"/>
              <a:buChar char="Ø"/>
            </a:pPr>
            <a:r>
              <a:rPr lang="en-US" altLang="en-US" sz="2000">
                <a:cs typeface="Arial" panose="020B0604020202020204" pitchFamily="34" charset="0"/>
              </a:rPr>
              <a:t>Selective dissolution of components at different rates reveals the microstructure</a:t>
            </a:r>
          </a:p>
          <a:p>
            <a:pPr>
              <a:buFont typeface="Wingdings" panose="05000000000000000000" pitchFamily="2" charset="2"/>
              <a:buChar char="Ø"/>
            </a:pPr>
            <a:r>
              <a:rPr lang="en-US" altLang="en-US" sz="2000">
                <a:cs typeface="Arial" panose="020B0604020202020204" pitchFamily="34" charset="0"/>
              </a:rPr>
              <a:t>Completion of etching is determined better by close observation than timing</a:t>
            </a:r>
          </a:p>
          <a:p>
            <a:pPr>
              <a:buFont typeface="Wingdings" panose="05000000000000000000" pitchFamily="2" charset="2"/>
              <a:buChar char="Ø"/>
            </a:pPr>
            <a:r>
              <a:rPr lang="en-US" altLang="en-US" sz="2000">
                <a:cs typeface="Arial" panose="020B0604020202020204" pitchFamily="34" charset="0"/>
              </a:rPr>
              <a:t>Etching is best performed on a freshly polished surface before a passive layer can form</a:t>
            </a:r>
          </a:p>
          <a:p>
            <a:pPr>
              <a:buFont typeface="Wingdings" panose="05000000000000000000" pitchFamily="2" charset="2"/>
              <a:buChar char="Ø"/>
            </a:pPr>
            <a:r>
              <a:rPr lang="en-US" altLang="en-US" sz="2000">
                <a:cs typeface="Arial" panose="020B0604020202020204" pitchFamily="34" charset="0"/>
              </a:rPr>
              <a:t>A dry surface produces a clearer etched structure than a wet one</a:t>
            </a:r>
          </a:p>
          <a:p>
            <a:pPr>
              <a:buFont typeface="Wingdings" panose="05000000000000000000" pitchFamily="2" charset="2"/>
              <a:buChar char="Ø"/>
            </a:pPr>
            <a:r>
              <a:rPr lang="en-US" altLang="en-US" sz="2000">
                <a:cs typeface="Arial" panose="020B0604020202020204" pitchFamily="34" charset="0"/>
              </a:rPr>
              <a:t>An under-etched surface may be re-etched but an over-etched surface requires re-polishing</a:t>
            </a: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a:extLst>
              <a:ext uri="{FF2B5EF4-FFF2-40B4-BE49-F238E27FC236}">
                <a16:creationId xmlns:a16="http://schemas.microsoft.com/office/drawing/2014/main" id="{A8DE1E8E-BDA0-4D41-9304-F0411F6BEFEC}"/>
              </a:ext>
            </a:extLst>
          </p:cNvPr>
          <p:cNvSpPr>
            <a:spLocks noGrp="1" noChangeArrowheads="1"/>
          </p:cNvSpPr>
          <p:nvPr>
            <p:ph type="title" idx="4294967295"/>
          </p:nvPr>
        </p:nvSpPr>
        <p:spPr>
          <a:xfrm>
            <a:off x="2438400" y="152400"/>
            <a:ext cx="7391400" cy="762000"/>
          </a:xfrm>
        </p:spPr>
        <p:txBody>
          <a:bodyPr/>
          <a:lstStyle/>
          <a:p>
            <a:r>
              <a:rPr lang="en-US" altLang="en-US">
                <a:cs typeface="Arial" panose="020B0604020202020204" pitchFamily="34" charset="0"/>
              </a:rPr>
              <a:t>Etching Techniques</a:t>
            </a:r>
          </a:p>
        </p:txBody>
      </p:sp>
      <p:sp>
        <p:nvSpPr>
          <p:cNvPr id="347138" name="Rectangle 3">
            <a:extLst>
              <a:ext uri="{FF2B5EF4-FFF2-40B4-BE49-F238E27FC236}">
                <a16:creationId xmlns:a16="http://schemas.microsoft.com/office/drawing/2014/main" id="{E5A6A75F-01D5-4043-918E-C2C20B27F53C}"/>
              </a:ext>
            </a:extLst>
          </p:cNvPr>
          <p:cNvSpPr>
            <a:spLocks noGrp="1" noChangeArrowheads="1"/>
          </p:cNvSpPr>
          <p:nvPr>
            <p:ph type="body" sz="half" idx="4294967295"/>
          </p:nvPr>
        </p:nvSpPr>
        <p:spPr>
          <a:xfrm>
            <a:off x="2133600" y="990600"/>
            <a:ext cx="8001000" cy="4876800"/>
          </a:xfrm>
        </p:spPr>
        <p:txBody>
          <a:bodyPr/>
          <a:lstStyle/>
          <a:p>
            <a:r>
              <a:rPr lang="en-US" altLang="en-US" sz="2000">
                <a:cs typeface="Arial" panose="020B0604020202020204" pitchFamily="34" charset="0"/>
              </a:rPr>
              <a:t>Immersion – sample immersed directly into etchant solution</a:t>
            </a:r>
          </a:p>
          <a:p>
            <a:pPr lvl="1">
              <a:buFont typeface="Arial" panose="020B0604020202020204" pitchFamily="34" charset="0"/>
              <a:buChar char="•"/>
            </a:pPr>
            <a:r>
              <a:rPr lang="en-US" altLang="en-US" sz="2000">
                <a:cs typeface="Arial" panose="020B0604020202020204" pitchFamily="34" charset="0"/>
              </a:rPr>
              <a:t>Most commonly used method</a:t>
            </a:r>
          </a:p>
          <a:p>
            <a:pPr lvl="1">
              <a:buFont typeface="Arial" panose="020B0604020202020204" pitchFamily="34" charset="0"/>
              <a:buChar char="•"/>
            </a:pPr>
            <a:r>
              <a:rPr lang="en-US" altLang="en-US" sz="2000">
                <a:cs typeface="Arial" panose="020B0604020202020204" pitchFamily="34" charset="0"/>
              </a:rPr>
              <a:t>Requires gentle agitation to remove reaction products</a:t>
            </a:r>
          </a:p>
          <a:p>
            <a:r>
              <a:rPr lang="en-US" altLang="en-US" sz="2000">
                <a:cs typeface="Arial" panose="020B0604020202020204" pitchFamily="34" charset="0"/>
              </a:rPr>
              <a:t>Swab – polished surface swabbed with cotton ball soaked with etchant</a:t>
            </a:r>
          </a:p>
          <a:p>
            <a:pPr lvl="1">
              <a:buFont typeface="Arial" panose="020B0604020202020204" pitchFamily="34" charset="0"/>
              <a:buChar char="•"/>
            </a:pPr>
            <a:r>
              <a:rPr lang="en-US" altLang="en-US" sz="2000">
                <a:cs typeface="Arial" panose="020B0604020202020204" pitchFamily="34" charset="0"/>
              </a:rPr>
              <a:t>Preferred method for materials in which staining is a problem</a:t>
            </a:r>
          </a:p>
          <a:p>
            <a:r>
              <a:rPr lang="en-US" altLang="en-US" sz="2000">
                <a:cs typeface="Arial" panose="020B0604020202020204" pitchFamily="34" charset="0"/>
              </a:rPr>
              <a:t>Electrolytic – chemical action supplemented with electric current</a:t>
            </a:r>
          </a:p>
          <a:p>
            <a:pPr lvl="1">
              <a:buFont typeface="Arial" panose="020B0604020202020204" pitchFamily="34" charset="0"/>
              <a:buChar char="•"/>
            </a:pPr>
            <a:r>
              <a:rPr lang="en-US" altLang="en-US" sz="2000">
                <a:cs typeface="Arial" panose="020B0604020202020204" pitchFamily="34" charset="0"/>
              </a:rPr>
              <a:t>Attack controlled by chemical selection, time, amps</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id="{5A940690-7200-464C-BBFC-5CA00226B725}"/>
              </a:ext>
            </a:extLst>
          </p:cNvPr>
          <p:cNvSpPr>
            <a:spLocks noGrp="1" noChangeArrowheads="1"/>
          </p:cNvSpPr>
          <p:nvPr>
            <p:ph type="title" idx="4294967295"/>
          </p:nvPr>
        </p:nvSpPr>
        <p:spPr/>
        <p:txBody>
          <a:bodyPr/>
          <a:lstStyle/>
          <a:p>
            <a:r>
              <a:rPr lang="en-US" altLang="en-US">
                <a:cs typeface="Arial" panose="020B0604020202020204" pitchFamily="34" charset="0"/>
              </a:rPr>
              <a:t>PWB Etchants</a:t>
            </a:r>
            <a:br>
              <a:rPr lang="en-US" altLang="en-US">
                <a:cs typeface="Arial" panose="020B0604020202020204" pitchFamily="34" charset="0"/>
              </a:rPr>
            </a:br>
            <a:r>
              <a:rPr lang="en-US" altLang="en-US">
                <a:cs typeface="Arial" panose="020B0604020202020204" pitchFamily="34" charset="0"/>
              </a:rPr>
              <a:t>(For Copper)</a:t>
            </a:r>
          </a:p>
        </p:txBody>
      </p:sp>
      <p:sp>
        <p:nvSpPr>
          <p:cNvPr id="349186" name="Rectangle 3">
            <a:extLst>
              <a:ext uri="{FF2B5EF4-FFF2-40B4-BE49-F238E27FC236}">
                <a16:creationId xmlns:a16="http://schemas.microsoft.com/office/drawing/2014/main" id="{9B25547E-CE18-492B-AE49-2F033A01162C}"/>
              </a:ext>
            </a:extLst>
          </p:cNvPr>
          <p:cNvSpPr>
            <a:spLocks noGrp="1" noChangeArrowheads="1"/>
          </p:cNvSpPr>
          <p:nvPr>
            <p:ph type="body" idx="4294967295"/>
          </p:nvPr>
        </p:nvSpPr>
        <p:spPr>
          <a:xfrm>
            <a:off x="1924050" y="1468438"/>
            <a:ext cx="8542338" cy="4953000"/>
          </a:xfrm>
        </p:spPr>
        <p:txBody>
          <a:bodyPr/>
          <a:lstStyle/>
          <a:p>
            <a:pPr>
              <a:buFont typeface="Wingdings" panose="05000000000000000000" pitchFamily="2" charset="2"/>
              <a:buChar char="Ø"/>
            </a:pPr>
            <a:r>
              <a:rPr lang="en-US" altLang="en-US">
                <a:cs typeface="Arial" panose="020B0604020202020204" pitchFamily="34" charset="0"/>
              </a:rPr>
              <a:t>Equal parts 3% H</a:t>
            </a:r>
            <a:r>
              <a:rPr lang="en-US" altLang="en-US" baseline="-25000">
                <a:cs typeface="Arial" panose="020B0604020202020204" pitchFamily="34" charset="0"/>
              </a:rPr>
              <a:t>2</a:t>
            </a:r>
            <a:r>
              <a:rPr lang="en-US" altLang="en-US">
                <a:cs typeface="Arial" panose="020B0604020202020204" pitchFamily="34" charset="0"/>
              </a:rPr>
              <a:t>O</a:t>
            </a:r>
            <a:r>
              <a:rPr lang="en-US" altLang="en-US" baseline="-25000">
                <a:cs typeface="Arial" panose="020B0604020202020204" pitchFamily="34" charset="0"/>
              </a:rPr>
              <a:t>2</a:t>
            </a:r>
            <a:r>
              <a:rPr lang="en-US" altLang="en-US">
                <a:cs typeface="Arial" panose="020B0604020202020204" pitchFamily="34" charset="0"/>
              </a:rPr>
              <a:t> and ammonium hydroxide, swab for 3 to 10 seconds, use fresh etchant to reveal grain boundaries of plating and cladding copper material.</a:t>
            </a:r>
          </a:p>
          <a:p>
            <a:pPr>
              <a:buFont typeface="Wingdings" panose="05000000000000000000" pitchFamily="2" charset="2"/>
              <a:buChar char="Ø"/>
            </a:pPr>
            <a:endParaRPr lang="en-US" altLang="en-US">
              <a:cs typeface="Arial" panose="020B0604020202020204" pitchFamily="34" charset="0"/>
            </a:endParaRPr>
          </a:p>
          <a:p>
            <a:pPr>
              <a:buFont typeface="Wingdings" panose="05000000000000000000" pitchFamily="2" charset="2"/>
              <a:buChar char="Ø"/>
            </a:pPr>
            <a:r>
              <a:rPr lang="en-US" altLang="en-US">
                <a:cs typeface="Arial" panose="020B0604020202020204" pitchFamily="34" charset="0"/>
              </a:rPr>
              <a:t>5 g Fe(NO</a:t>
            </a:r>
            <a:r>
              <a:rPr lang="en-US" altLang="en-US" baseline="-25000">
                <a:cs typeface="Arial" panose="020B0604020202020204" pitchFamily="34" charset="0"/>
              </a:rPr>
              <a:t>3</a:t>
            </a:r>
            <a:r>
              <a:rPr lang="en-US" altLang="en-US">
                <a:cs typeface="Arial" panose="020B0604020202020204" pitchFamily="34" charset="0"/>
              </a:rPr>
              <a:t>)</a:t>
            </a:r>
            <a:r>
              <a:rPr lang="en-US" altLang="en-US" baseline="-25000">
                <a:cs typeface="Arial" panose="020B0604020202020204" pitchFamily="34" charset="0"/>
              </a:rPr>
              <a:t> 3</a:t>
            </a:r>
            <a:r>
              <a:rPr lang="en-US" altLang="en-US">
                <a:cs typeface="Arial" panose="020B0604020202020204" pitchFamily="34" charset="0"/>
              </a:rPr>
              <a:t>, 25 mL HCl, 70 mL water, immerse 10 – 30 seconds, reveals grain boundaries very well.</a:t>
            </a:r>
          </a:p>
          <a:p>
            <a:pPr>
              <a:buFontTx/>
              <a:buNone/>
            </a:pPr>
            <a:endParaRPr lang="en-US" altLang="en-US">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ext Box 13">
            <a:extLst>
              <a:ext uri="{FF2B5EF4-FFF2-40B4-BE49-F238E27FC236}">
                <a16:creationId xmlns:a16="http://schemas.microsoft.com/office/drawing/2014/main" id="{C8841B9E-142E-4338-8933-160ADB0748AB}"/>
              </a:ext>
            </a:extLst>
          </p:cNvPr>
          <p:cNvSpPr txBox="1">
            <a:spLocks noChangeArrowheads="1"/>
          </p:cNvSpPr>
          <p:nvPr/>
        </p:nvSpPr>
        <p:spPr bwMode="auto">
          <a:xfrm>
            <a:off x="-1419225" y="5195888"/>
            <a:ext cx="827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chemeClr val="tx1"/>
                </a:solidFill>
              </a:rPr>
              <a:t>Normalized pdfs</a:t>
            </a:r>
          </a:p>
        </p:txBody>
      </p:sp>
      <p:sp>
        <p:nvSpPr>
          <p:cNvPr id="366594" name="Rectangle 15">
            <a:extLst>
              <a:ext uri="{FF2B5EF4-FFF2-40B4-BE49-F238E27FC236}">
                <a16:creationId xmlns:a16="http://schemas.microsoft.com/office/drawing/2014/main" id="{29F39232-F6E6-4351-8055-5D6535DBCDB0}"/>
              </a:ext>
            </a:extLst>
          </p:cNvPr>
          <p:cNvSpPr>
            <a:spLocks noChangeArrowheads="1"/>
          </p:cNvSpPr>
          <p:nvPr/>
        </p:nvSpPr>
        <p:spPr bwMode="auto">
          <a:xfrm>
            <a:off x="1416050" y="1720850"/>
            <a:ext cx="2906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tx1"/>
                </a:solidFill>
              </a:rPr>
              <a:t>Failure Distribution</a:t>
            </a:r>
          </a:p>
        </p:txBody>
      </p:sp>
      <p:sp>
        <p:nvSpPr>
          <p:cNvPr id="366595" name="Rectangle 16">
            <a:extLst>
              <a:ext uri="{FF2B5EF4-FFF2-40B4-BE49-F238E27FC236}">
                <a16:creationId xmlns:a16="http://schemas.microsoft.com/office/drawing/2014/main" id="{82B89997-1E89-4C86-BFD1-AB85DE185E35}"/>
              </a:ext>
            </a:extLst>
          </p:cNvPr>
          <p:cNvSpPr>
            <a:spLocks noChangeArrowheads="1"/>
          </p:cNvSpPr>
          <p:nvPr/>
        </p:nvSpPr>
        <p:spPr bwMode="auto">
          <a:xfrm>
            <a:off x="552450" y="1595438"/>
            <a:ext cx="4097338" cy="356870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bg2"/>
              </a:solidFill>
            </a:endParaRPr>
          </a:p>
        </p:txBody>
      </p:sp>
      <p:sp>
        <p:nvSpPr>
          <p:cNvPr id="366596" name="Text Box 18">
            <a:extLst>
              <a:ext uri="{FF2B5EF4-FFF2-40B4-BE49-F238E27FC236}">
                <a16:creationId xmlns:a16="http://schemas.microsoft.com/office/drawing/2014/main" id="{131F9195-F3B8-4556-90D9-E6AA1269DC12}"/>
              </a:ext>
            </a:extLst>
          </p:cNvPr>
          <p:cNvSpPr txBox="1">
            <a:spLocks noChangeArrowheads="1"/>
          </p:cNvSpPr>
          <p:nvPr/>
        </p:nvSpPr>
        <p:spPr bwMode="auto">
          <a:xfrm>
            <a:off x="2019300" y="1979613"/>
            <a:ext cx="1211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tx1"/>
                </a:solidFill>
              </a:rPr>
              <a:t>(Weibull)</a:t>
            </a:r>
          </a:p>
        </p:txBody>
      </p:sp>
      <p:sp>
        <p:nvSpPr>
          <p:cNvPr id="22" name="Text Box 23">
            <a:extLst>
              <a:ext uri="{FF2B5EF4-FFF2-40B4-BE49-F238E27FC236}">
                <a16:creationId xmlns:a16="http://schemas.microsoft.com/office/drawing/2014/main" id="{5C342903-FB5A-40DB-8CAA-A0D7DF17D5E3}"/>
              </a:ext>
            </a:extLst>
          </p:cNvPr>
          <p:cNvSpPr txBox="1">
            <a:spLocks noChangeArrowheads="1"/>
          </p:cNvSpPr>
          <p:nvPr/>
        </p:nvSpPr>
        <p:spPr bwMode="auto">
          <a:xfrm>
            <a:off x="1093788" y="2678113"/>
            <a:ext cx="181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FF3300"/>
                </a:solidFill>
              </a:rPr>
              <a:t>Hyper-exponential</a:t>
            </a:r>
          </a:p>
        </p:txBody>
      </p:sp>
      <p:sp>
        <p:nvSpPr>
          <p:cNvPr id="23" name="Text Box 24">
            <a:extLst>
              <a:ext uri="{FF2B5EF4-FFF2-40B4-BE49-F238E27FC236}">
                <a16:creationId xmlns:a16="http://schemas.microsoft.com/office/drawing/2014/main" id="{3F104AEC-A5E8-48D0-A16C-CF5BBCE90C99}"/>
              </a:ext>
            </a:extLst>
          </p:cNvPr>
          <p:cNvSpPr txBox="1">
            <a:spLocks noChangeArrowheads="1"/>
          </p:cNvSpPr>
          <p:nvPr/>
        </p:nvSpPr>
        <p:spPr bwMode="auto">
          <a:xfrm>
            <a:off x="1100138" y="2944813"/>
            <a:ext cx="77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rgbClr val="FF3300"/>
                </a:solidFill>
                <a:sym typeface="Symbol" panose="05050102010706020507" pitchFamily="18" charset="2"/>
              </a:rPr>
              <a:t> &lt;1</a:t>
            </a:r>
          </a:p>
        </p:txBody>
      </p:sp>
      <p:sp>
        <p:nvSpPr>
          <p:cNvPr id="24" name="Freeform 25">
            <a:extLst>
              <a:ext uri="{FF2B5EF4-FFF2-40B4-BE49-F238E27FC236}">
                <a16:creationId xmlns:a16="http://schemas.microsoft.com/office/drawing/2014/main" id="{CA99D265-8543-48C1-A2B6-63B7729BA2A2}"/>
              </a:ext>
            </a:extLst>
          </p:cNvPr>
          <p:cNvSpPr>
            <a:spLocks/>
          </p:cNvSpPr>
          <p:nvPr/>
        </p:nvSpPr>
        <p:spPr bwMode="auto">
          <a:xfrm>
            <a:off x="1055688" y="2625725"/>
            <a:ext cx="517525" cy="1971675"/>
          </a:xfrm>
          <a:custGeom>
            <a:avLst/>
            <a:gdLst>
              <a:gd name="T0" fmla="*/ 0 w 603"/>
              <a:gd name="T1" fmla="*/ 0 h 1913"/>
              <a:gd name="T2" fmla="*/ 12874 w 603"/>
              <a:gd name="T3" fmla="*/ 162846 h 1913"/>
              <a:gd name="T4" fmla="*/ 43771 w 603"/>
              <a:gd name="T5" fmla="*/ 350428 h 1913"/>
              <a:gd name="T6" fmla="*/ 0 60000 65536"/>
              <a:gd name="T7" fmla="*/ 0 60000 65536"/>
              <a:gd name="T8" fmla="*/ 0 60000 65536"/>
              <a:gd name="T9" fmla="*/ 0 w 603"/>
              <a:gd name="T10" fmla="*/ 0 h 1913"/>
              <a:gd name="T11" fmla="*/ 603 w 603"/>
              <a:gd name="T12" fmla="*/ 1913 h 1913"/>
            </a:gdLst>
            <a:ahLst/>
            <a:cxnLst>
              <a:cxn ang="T6">
                <a:pos x="T0" y="T1"/>
              </a:cxn>
              <a:cxn ang="T7">
                <a:pos x="T2" y="T3"/>
              </a:cxn>
              <a:cxn ang="T8">
                <a:pos x="T4" y="T5"/>
              </a:cxn>
            </a:cxnLst>
            <a:rect l="T9" t="T10" r="T11" b="T12"/>
            <a:pathLst>
              <a:path w="603" h="1913">
                <a:moveTo>
                  <a:pt x="0" y="0"/>
                </a:moveTo>
                <a:cubicBezTo>
                  <a:pt x="28" y="148"/>
                  <a:pt x="76" y="572"/>
                  <a:pt x="176" y="891"/>
                </a:cubicBezTo>
                <a:cubicBezTo>
                  <a:pt x="276" y="1210"/>
                  <a:pt x="514" y="1700"/>
                  <a:pt x="603" y="191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 name="Group 26">
            <a:extLst>
              <a:ext uri="{FF2B5EF4-FFF2-40B4-BE49-F238E27FC236}">
                <a16:creationId xmlns:a16="http://schemas.microsoft.com/office/drawing/2014/main" id="{E7DC9B1F-BD4E-46CA-83B8-1E797F3C74FF}"/>
              </a:ext>
            </a:extLst>
          </p:cNvPr>
          <p:cNvGrpSpPr>
            <a:grpSpLocks/>
          </p:cNvGrpSpPr>
          <p:nvPr/>
        </p:nvGrpSpPr>
        <p:grpSpPr bwMode="auto">
          <a:xfrm>
            <a:off x="1052513" y="3479800"/>
            <a:ext cx="2033587" cy="1212850"/>
            <a:chOff x="3125" y="1880"/>
            <a:chExt cx="1281" cy="881"/>
          </a:xfrm>
        </p:grpSpPr>
        <p:sp>
          <p:nvSpPr>
            <p:cNvPr id="366619" name="Text Box 27">
              <a:extLst>
                <a:ext uri="{FF2B5EF4-FFF2-40B4-BE49-F238E27FC236}">
                  <a16:creationId xmlns:a16="http://schemas.microsoft.com/office/drawing/2014/main" id="{DA548C8F-C858-4F18-86D2-8FAA15C718EA}"/>
                </a:ext>
              </a:extLst>
            </p:cNvPr>
            <p:cNvSpPr txBox="1">
              <a:spLocks noChangeArrowheads="1"/>
            </p:cNvSpPr>
            <p:nvPr/>
          </p:nvSpPr>
          <p:spPr bwMode="auto">
            <a:xfrm>
              <a:off x="3459" y="2066"/>
              <a:ext cx="75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rgbClr val="3366FF"/>
                  </a:solidFill>
                </a:rPr>
                <a:t>exponential</a:t>
              </a:r>
            </a:p>
          </p:txBody>
        </p:sp>
        <p:sp>
          <p:nvSpPr>
            <p:cNvPr id="366620" name="Text Box 28">
              <a:extLst>
                <a:ext uri="{FF2B5EF4-FFF2-40B4-BE49-F238E27FC236}">
                  <a16:creationId xmlns:a16="http://schemas.microsoft.com/office/drawing/2014/main" id="{D7D0C9AC-EEE5-493F-8F90-8676B6B601D1}"/>
                </a:ext>
              </a:extLst>
            </p:cNvPr>
            <p:cNvSpPr txBox="1">
              <a:spLocks noChangeArrowheads="1"/>
            </p:cNvSpPr>
            <p:nvPr/>
          </p:nvSpPr>
          <p:spPr bwMode="auto">
            <a:xfrm>
              <a:off x="3627" y="2219"/>
              <a:ext cx="50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b="1">
                  <a:solidFill>
                    <a:srgbClr val="3366FF"/>
                  </a:solidFill>
                  <a:sym typeface="Symbol" panose="05050102010706020507" pitchFamily="18" charset="2"/>
                </a:rPr>
                <a:t> =1</a:t>
              </a:r>
            </a:p>
          </p:txBody>
        </p:sp>
        <p:sp>
          <p:nvSpPr>
            <p:cNvPr id="366621" name="Freeform 29">
              <a:extLst>
                <a:ext uri="{FF2B5EF4-FFF2-40B4-BE49-F238E27FC236}">
                  <a16:creationId xmlns:a16="http://schemas.microsoft.com/office/drawing/2014/main" id="{A0432AF1-F0CB-4B11-804D-6355B336C0E4}"/>
                </a:ext>
              </a:extLst>
            </p:cNvPr>
            <p:cNvSpPr>
              <a:spLocks/>
            </p:cNvSpPr>
            <p:nvPr/>
          </p:nvSpPr>
          <p:spPr bwMode="auto">
            <a:xfrm>
              <a:off x="3125" y="1880"/>
              <a:ext cx="1281" cy="881"/>
            </a:xfrm>
            <a:custGeom>
              <a:avLst/>
              <a:gdLst>
                <a:gd name="T0" fmla="*/ 0 w 2367"/>
                <a:gd name="T1" fmla="*/ 0 h 1356"/>
                <a:gd name="T2" fmla="*/ 37 w 2367"/>
                <a:gd name="T3" fmla="*/ 84 h 1356"/>
                <a:gd name="T4" fmla="*/ 95 w 2367"/>
                <a:gd name="T5" fmla="*/ 145 h 1356"/>
                <a:gd name="T6" fmla="*/ 109 w 2367"/>
                <a:gd name="T7" fmla="*/ 156 h 1356"/>
                <a:gd name="T8" fmla="*/ 100 w 2367"/>
                <a:gd name="T9" fmla="*/ 150 h 1356"/>
                <a:gd name="T10" fmla="*/ 0 60000 65536"/>
                <a:gd name="T11" fmla="*/ 0 60000 65536"/>
                <a:gd name="T12" fmla="*/ 0 60000 65536"/>
                <a:gd name="T13" fmla="*/ 0 60000 65536"/>
                <a:gd name="T14" fmla="*/ 0 60000 65536"/>
                <a:gd name="T15" fmla="*/ 0 w 2367"/>
                <a:gd name="T16" fmla="*/ 0 h 1356"/>
                <a:gd name="T17" fmla="*/ 2367 w 2367"/>
                <a:gd name="T18" fmla="*/ 1356 h 1356"/>
              </a:gdLst>
              <a:ahLst/>
              <a:cxnLst>
                <a:cxn ang="T10">
                  <a:pos x="T0" y="T1"/>
                </a:cxn>
                <a:cxn ang="T11">
                  <a:pos x="T2" y="T3"/>
                </a:cxn>
                <a:cxn ang="T12">
                  <a:pos x="T4" y="T5"/>
                </a:cxn>
                <a:cxn ang="T13">
                  <a:pos x="T6" y="T7"/>
                </a:cxn>
                <a:cxn ang="T14">
                  <a:pos x="T8" y="T9"/>
                </a:cxn>
              </a:cxnLst>
              <a:rect l="T15" t="T16" r="T17" b="T18"/>
              <a:pathLst>
                <a:path w="2367" h="1356">
                  <a:moveTo>
                    <a:pt x="0" y="0"/>
                  </a:moveTo>
                  <a:cubicBezTo>
                    <a:pt x="133" y="119"/>
                    <a:pt x="458" y="517"/>
                    <a:pt x="799" y="725"/>
                  </a:cubicBezTo>
                  <a:cubicBezTo>
                    <a:pt x="1140" y="933"/>
                    <a:pt x="1790" y="1146"/>
                    <a:pt x="2049" y="1250"/>
                  </a:cubicBezTo>
                  <a:cubicBezTo>
                    <a:pt x="2308" y="1354"/>
                    <a:pt x="2335" y="1340"/>
                    <a:pt x="2351" y="1348"/>
                  </a:cubicBezTo>
                  <a:cubicBezTo>
                    <a:pt x="2367" y="1356"/>
                    <a:pt x="2188" y="1308"/>
                    <a:pt x="2145" y="1298"/>
                  </a:cubicBezTo>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 name="Group 30">
            <a:extLst>
              <a:ext uri="{FF2B5EF4-FFF2-40B4-BE49-F238E27FC236}">
                <a16:creationId xmlns:a16="http://schemas.microsoft.com/office/drawing/2014/main" id="{F2971B89-76BB-4AFA-84A9-7ED36301C911}"/>
              </a:ext>
            </a:extLst>
          </p:cNvPr>
          <p:cNvGrpSpPr>
            <a:grpSpLocks/>
          </p:cNvGrpSpPr>
          <p:nvPr/>
        </p:nvGrpSpPr>
        <p:grpSpPr bwMode="auto">
          <a:xfrm>
            <a:off x="2717800" y="2955925"/>
            <a:ext cx="1968500" cy="1887538"/>
            <a:chOff x="4174" y="1550"/>
            <a:chExt cx="1240" cy="1189"/>
          </a:xfrm>
        </p:grpSpPr>
        <p:sp>
          <p:nvSpPr>
            <p:cNvPr id="366617" name="Text Box 31">
              <a:extLst>
                <a:ext uri="{FF2B5EF4-FFF2-40B4-BE49-F238E27FC236}">
                  <a16:creationId xmlns:a16="http://schemas.microsoft.com/office/drawing/2014/main" id="{0AC7DCCB-2AA7-4F5A-9A4C-4B905C814E98}"/>
                </a:ext>
              </a:extLst>
            </p:cNvPr>
            <p:cNvSpPr txBox="1">
              <a:spLocks noChangeArrowheads="1"/>
            </p:cNvSpPr>
            <p:nvPr/>
          </p:nvSpPr>
          <p:spPr bwMode="auto">
            <a:xfrm>
              <a:off x="4727" y="1607"/>
              <a:ext cx="6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600">
                  <a:solidFill>
                    <a:schemeClr val="tx1"/>
                  </a:solidFill>
                  <a:sym typeface="Symbol" panose="05050102010706020507" pitchFamily="18" charset="2"/>
                </a:rPr>
                <a:t> &gt; 1</a:t>
              </a:r>
            </a:p>
          </p:txBody>
        </p:sp>
        <p:sp>
          <p:nvSpPr>
            <p:cNvPr id="366618" name="Freeform 32">
              <a:extLst>
                <a:ext uri="{FF2B5EF4-FFF2-40B4-BE49-F238E27FC236}">
                  <a16:creationId xmlns:a16="http://schemas.microsoft.com/office/drawing/2014/main" id="{FA3E84E1-C840-4E46-A87F-F91BED55AEA4}"/>
                </a:ext>
              </a:extLst>
            </p:cNvPr>
            <p:cNvSpPr>
              <a:spLocks/>
            </p:cNvSpPr>
            <p:nvPr/>
          </p:nvSpPr>
          <p:spPr bwMode="auto">
            <a:xfrm>
              <a:off x="4174" y="1550"/>
              <a:ext cx="1182" cy="1189"/>
            </a:xfrm>
            <a:custGeom>
              <a:avLst/>
              <a:gdLst>
                <a:gd name="T0" fmla="*/ 1 w 2291"/>
                <a:gd name="T1" fmla="*/ 1436 h 1121"/>
                <a:gd name="T2" fmla="*/ 2 w 2291"/>
                <a:gd name="T3" fmla="*/ 1291 h 1121"/>
                <a:gd name="T4" fmla="*/ 2 w 2291"/>
                <a:gd name="T5" fmla="*/ 1208 h 1121"/>
                <a:gd name="T6" fmla="*/ 3 w 2291"/>
                <a:gd name="T7" fmla="*/ 1115 h 1121"/>
                <a:gd name="T8" fmla="*/ 4 w 2291"/>
                <a:gd name="T9" fmla="*/ 1016 h 1121"/>
                <a:gd name="T10" fmla="*/ 6 w 2291"/>
                <a:gd name="T11" fmla="*/ 863 h 1121"/>
                <a:gd name="T12" fmla="*/ 7 w 2291"/>
                <a:gd name="T13" fmla="*/ 768 h 1121"/>
                <a:gd name="T14" fmla="*/ 9 w 2291"/>
                <a:gd name="T15" fmla="*/ 637 h 1121"/>
                <a:gd name="T16" fmla="*/ 10 w 2291"/>
                <a:gd name="T17" fmla="*/ 554 h 1121"/>
                <a:gd name="T18" fmla="*/ 11 w 2291"/>
                <a:gd name="T19" fmla="*/ 460 h 1121"/>
                <a:gd name="T20" fmla="*/ 13 w 2291"/>
                <a:gd name="T21" fmla="*/ 353 h 1121"/>
                <a:gd name="T22" fmla="*/ 15 w 2291"/>
                <a:gd name="T23" fmla="*/ 237 h 1121"/>
                <a:gd name="T24" fmla="*/ 18 w 2291"/>
                <a:gd name="T25" fmla="*/ 129 h 1121"/>
                <a:gd name="T26" fmla="*/ 19 w 2291"/>
                <a:gd name="T27" fmla="*/ 85 h 1121"/>
                <a:gd name="T28" fmla="*/ 20 w 2291"/>
                <a:gd name="T29" fmla="*/ 51 h 1121"/>
                <a:gd name="T30" fmla="*/ 21 w 2291"/>
                <a:gd name="T31" fmla="*/ 27 h 1121"/>
                <a:gd name="T32" fmla="*/ 22 w 2291"/>
                <a:gd name="T33" fmla="*/ 15 h 1121"/>
                <a:gd name="T34" fmla="*/ 23 w 2291"/>
                <a:gd name="T35" fmla="*/ 2 h 1121"/>
                <a:gd name="T36" fmla="*/ 25 w 2291"/>
                <a:gd name="T37" fmla="*/ 5 h 1121"/>
                <a:gd name="T38" fmla="*/ 26 w 2291"/>
                <a:gd name="T39" fmla="*/ 7 h 1121"/>
                <a:gd name="T40" fmla="*/ 26 w 2291"/>
                <a:gd name="T41" fmla="*/ 2 h 1121"/>
                <a:gd name="T42" fmla="*/ 27 w 2291"/>
                <a:gd name="T43" fmla="*/ 0 h 1121"/>
                <a:gd name="T44" fmla="*/ 27 w 2291"/>
                <a:gd name="T45" fmla="*/ 4 h 1121"/>
                <a:gd name="T46" fmla="*/ 27 w 2291"/>
                <a:gd name="T47" fmla="*/ 8 h 1121"/>
                <a:gd name="T48" fmla="*/ 28 w 2291"/>
                <a:gd name="T49" fmla="*/ 23 h 1121"/>
                <a:gd name="T50" fmla="*/ 29 w 2291"/>
                <a:gd name="T51" fmla="*/ 39 h 1121"/>
                <a:gd name="T52" fmla="*/ 31 w 2291"/>
                <a:gd name="T53" fmla="*/ 80 h 1121"/>
                <a:gd name="T54" fmla="*/ 34 w 2291"/>
                <a:gd name="T55" fmla="*/ 133 h 1121"/>
                <a:gd name="T56" fmla="*/ 37 w 2291"/>
                <a:gd name="T57" fmla="*/ 199 h 1121"/>
                <a:gd name="T58" fmla="*/ 39 w 2291"/>
                <a:gd name="T59" fmla="*/ 276 h 1121"/>
                <a:gd name="T60" fmla="*/ 41 w 2291"/>
                <a:gd name="T61" fmla="*/ 375 h 1121"/>
                <a:gd name="T62" fmla="*/ 43 w 2291"/>
                <a:gd name="T63" fmla="*/ 486 h 1121"/>
                <a:gd name="T64" fmla="*/ 45 w 2291"/>
                <a:gd name="T65" fmla="*/ 590 h 1121"/>
                <a:gd name="T66" fmla="*/ 46 w 2291"/>
                <a:gd name="T67" fmla="*/ 667 h 1121"/>
                <a:gd name="T68" fmla="*/ 48 w 2291"/>
                <a:gd name="T69" fmla="*/ 724 h 1121"/>
                <a:gd name="T70" fmla="*/ 49 w 2291"/>
                <a:gd name="T71" fmla="*/ 772 h 1121"/>
                <a:gd name="T72" fmla="*/ 50 w 2291"/>
                <a:gd name="T73" fmla="*/ 810 h 1121"/>
                <a:gd name="T74" fmla="*/ 51 w 2291"/>
                <a:gd name="T75" fmla="*/ 839 h 1121"/>
                <a:gd name="T76" fmla="*/ 53 w 2291"/>
                <a:gd name="T77" fmla="*/ 872 h 1121"/>
                <a:gd name="T78" fmla="*/ 54 w 2291"/>
                <a:gd name="T79" fmla="*/ 912 h 1121"/>
                <a:gd name="T80" fmla="*/ 56 w 2291"/>
                <a:gd name="T81" fmla="*/ 979 h 1121"/>
                <a:gd name="T82" fmla="*/ 60 w 2291"/>
                <a:gd name="T83" fmla="*/ 1068 h 1121"/>
                <a:gd name="T84" fmla="*/ 64 w 2291"/>
                <a:gd name="T85" fmla="*/ 1149 h 1121"/>
                <a:gd name="T86" fmla="*/ 66 w 2291"/>
                <a:gd name="T87" fmla="*/ 1182 h 1121"/>
                <a:gd name="T88" fmla="*/ 69 w 2291"/>
                <a:gd name="T89" fmla="*/ 1230 h 1121"/>
                <a:gd name="T90" fmla="*/ 71 w 2291"/>
                <a:gd name="T91" fmla="*/ 1260 h 1121"/>
                <a:gd name="T92" fmla="*/ 74 w 2291"/>
                <a:gd name="T93" fmla="*/ 1286 h 1121"/>
                <a:gd name="T94" fmla="*/ 78 w 2291"/>
                <a:gd name="T95" fmla="*/ 1330 h 1121"/>
                <a:gd name="T96" fmla="*/ 80 w 2291"/>
                <a:gd name="T97" fmla="*/ 1343 h 1121"/>
                <a:gd name="T98" fmla="*/ 83 w 2291"/>
                <a:gd name="T99" fmla="*/ 1356 h 1121"/>
                <a:gd name="T100" fmla="*/ 84 w 2291"/>
                <a:gd name="T101" fmla="*/ 1364 h 1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1"/>
                <a:gd name="T154" fmla="*/ 0 h 1121"/>
                <a:gd name="T155" fmla="*/ 2291 w 2291"/>
                <a:gd name="T156" fmla="*/ 1121 h 11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1" h="1121">
                  <a:moveTo>
                    <a:pt x="0" y="1121"/>
                  </a:moveTo>
                  <a:lnTo>
                    <a:pt x="11" y="1070"/>
                  </a:lnTo>
                  <a:lnTo>
                    <a:pt x="23" y="1018"/>
                  </a:lnTo>
                  <a:lnTo>
                    <a:pt x="39" y="961"/>
                  </a:lnTo>
                  <a:lnTo>
                    <a:pt x="48" y="931"/>
                  </a:lnTo>
                  <a:lnTo>
                    <a:pt x="58" y="900"/>
                  </a:lnTo>
                  <a:lnTo>
                    <a:pt x="70" y="867"/>
                  </a:lnTo>
                  <a:lnTo>
                    <a:pt x="83" y="831"/>
                  </a:lnTo>
                  <a:lnTo>
                    <a:pt x="97" y="795"/>
                  </a:lnTo>
                  <a:lnTo>
                    <a:pt x="111" y="756"/>
                  </a:lnTo>
                  <a:lnTo>
                    <a:pt x="143" y="680"/>
                  </a:lnTo>
                  <a:lnTo>
                    <a:pt x="158" y="643"/>
                  </a:lnTo>
                  <a:lnTo>
                    <a:pt x="174" y="606"/>
                  </a:lnTo>
                  <a:lnTo>
                    <a:pt x="188" y="572"/>
                  </a:lnTo>
                  <a:lnTo>
                    <a:pt x="204" y="539"/>
                  </a:lnTo>
                  <a:lnTo>
                    <a:pt x="232" y="475"/>
                  </a:lnTo>
                  <a:lnTo>
                    <a:pt x="248" y="443"/>
                  </a:lnTo>
                  <a:lnTo>
                    <a:pt x="265" y="412"/>
                  </a:lnTo>
                  <a:lnTo>
                    <a:pt x="284" y="377"/>
                  </a:lnTo>
                  <a:lnTo>
                    <a:pt x="306" y="343"/>
                  </a:lnTo>
                  <a:lnTo>
                    <a:pt x="333" y="305"/>
                  </a:lnTo>
                  <a:lnTo>
                    <a:pt x="362" y="263"/>
                  </a:lnTo>
                  <a:lnTo>
                    <a:pt x="394" y="220"/>
                  </a:lnTo>
                  <a:lnTo>
                    <a:pt x="428" y="176"/>
                  </a:lnTo>
                  <a:lnTo>
                    <a:pt x="461" y="134"/>
                  </a:lnTo>
                  <a:lnTo>
                    <a:pt x="494" y="96"/>
                  </a:lnTo>
                  <a:lnTo>
                    <a:pt x="510" y="79"/>
                  </a:lnTo>
                  <a:lnTo>
                    <a:pt x="526" y="63"/>
                  </a:lnTo>
                  <a:lnTo>
                    <a:pt x="540" y="49"/>
                  </a:lnTo>
                  <a:lnTo>
                    <a:pt x="552" y="38"/>
                  </a:lnTo>
                  <a:lnTo>
                    <a:pt x="565" y="29"/>
                  </a:lnTo>
                  <a:lnTo>
                    <a:pt x="577" y="21"/>
                  </a:lnTo>
                  <a:lnTo>
                    <a:pt x="588" y="15"/>
                  </a:lnTo>
                  <a:lnTo>
                    <a:pt x="599" y="10"/>
                  </a:lnTo>
                  <a:lnTo>
                    <a:pt x="621" y="4"/>
                  </a:lnTo>
                  <a:lnTo>
                    <a:pt x="642" y="2"/>
                  </a:lnTo>
                  <a:lnTo>
                    <a:pt x="659" y="4"/>
                  </a:lnTo>
                  <a:lnTo>
                    <a:pt x="676" y="5"/>
                  </a:lnTo>
                  <a:lnTo>
                    <a:pt x="692" y="7"/>
                  </a:lnTo>
                  <a:lnTo>
                    <a:pt x="706" y="7"/>
                  </a:lnTo>
                  <a:lnTo>
                    <a:pt x="717" y="5"/>
                  </a:lnTo>
                  <a:lnTo>
                    <a:pt x="722" y="2"/>
                  </a:lnTo>
                  <a:lnTo>
                    <a:pt x="725" y="0"/>
                  </a:lnTo>
                  <a:lnTo>
                    <a:pt x="728" y="0"/>
                  </a:lnTo>
                  <a:lnTo>
                    <a:pt x="731" y="0"/>
                  </a:lnTo>
                  <a:lnTo>
                    <a:pt x="737" y="4"/>
                  </a:lnTo>
                  <a:lnTo>
                    <a:pt x="742" y="5"/>
                  </a:lnTo>
                  <a:lnTo>
                    <a:pt x="747" y="8"/>
                  </a:lnTo>
                  <a:lnTo>
                    <a:pt x="755" y="13"/>
                  </a:lnTo>
                  <a:lnTo>
                    <a:pt x="764" y="18"/>
                  </a:lnTo>
                  <a:lnTo>
                    <a:pt x="775" y="22"/>
                  </a:lnTo>
                  <a:lnTo>
                    <a:pt x="788" y="29"/>
                  </a:lnTo>
                  <a:lnTo>
                    <a:pt x="818" y="43"/>
                  </a:lnTo>
                  <a:lnTo>
                    <a:pt x="852" y="59"/>
                  </a:lnTo>
                  <a:lnTo>
                    <a:pt x="888" y="77"/>
                  </a:lnTo>
                  <a:lnTo>
                    <a:pt x="926" y="99"/>
                  </a:lnTo>
                  <a:lnTo>
                    <a:pt x="965" y="123"/>
                  </a:lnTo>
                  <a:lnTo>
                    <a:pt x="1000" y="148"/>
                  </a:lnTo>
                  <a:lnTo>
                    <a:pt x="1033" y="175"/>
                  </a:lnTo>
                  <a:lnTo>
                    <a:pt x="1062" y="206"/>
                  </a:lnTo>
                  <a:lnTo>
                    <a:pt x="1092" y="242"/>
                  </a:lnTo>
                  <a:lnTo>
                    <a:pt x="1120" y="280"/>
                  </a:lnTo>
                  <a:lnTo>
                    <a:pt x="1149" y="321"/>
                  </a:lnTo>
                  <a:lnTo>
                    <a:pt x="1175" y="362"/>
                  </a:lnTo>
                  <a:lnTo>
                    <a:pt x="1202" y="401"/>
                  </a:lnTo>
                  <a:lnTo>
                    <a:pt x="1227" y="439"/>
                  </a:lnTo>
                  <a:lnTo>
                    <a:pt x="1251" y="470"/>
                  </a:lnTo>
                  <a:lnTo>
                    <a:pt x="1273" y="497"/>
                  </a:lnTo>
                  <a:lnTo>
                    <a:pt x="1290" y="519"/>
                  </a:lnTo>
                  <a:lnTo>
                    <a:pt x="1306" y="539"/>
                  </a:lnTo>
                  <a:lnTo>
                    <a:pt x="1320" y="556"/>
                  </a:lnTo>
                  <a:lnTo>
                    <a:pt x="1337" y="575"/>
                  </a:lnTo>
                  <a:lnTo>
                    <a:pt x="1356" y="594"/>
                  </a:lnTo>
                  <a:lnTo>
                    <a:pt x="1368" y="603"/>
                  </a:lnTo>
                  <a:lnTo>
                    <a:pt x="1381" y="614"/>
                  </a:lnTo>
                  <a:lnTo>
                    <a:pt x="1395" y="625"/>
                  </a:lnTo>
                  <a:lnTo>
                    <a:pt x="1411" y="638"/>
                  </a:lnTo>
                  <a:lnTo>
                    <a:pt x="1430" y="650"/>
                  </a:lnTo>
                  <a:lnTo>
                    <a:pt x="1448" y="666"/>
                  </a:lnTo>
                  <a:lnTo>
                    <a:pt x="1470" y="680"/>
                  </a:lnTo>
                  <a:lnTo>
                    <a:pt x="1494" y="696"/>
                  </a:lnTo>
                  <a:lnTo>
                    <a:pt x="1544" y="729"/>
                  </a:lnTo>
                  <a:lnTo>
                    <a:pt x="1596" y="763"/>
                  </a:lnTo>
                  <a:lnTo>
                    <a:pt x="1649" y="796"/>
                  </a:lnTo>
                  <a:lnTo>
                    <a:pt x="1703" y="828"/>
                  </a:lnTo>
                  <a:lnTo>
                    <a:pt x="1751" y="856"/>
                  </a:lnTo>
                  <a:lnTo>
                    <a:pt x="1775" y="869"/>
                  </a:lnTo>
                  <a:lnTo>
                    <a:pt x="1797" y="880"/>
                  </a:lnTo>
                  <a:lnTo>
                    <a:pt x="1838" y="899"/>
                  </a:lnTo>
                  <a:lnTo>
                    <a:pt x="1877" y="916"/>
                  </a:lnTo>
                  <a:lnTo>
                    <a:pt x="1915" y="928"/>
                  </a:lnTo>
                  <a:lnTo>
                    <a:pt x="1949" y="939"/>
                  </a:lnTo>
                  <a:lnTo>
                    <a:pt x="1984" y="949"/>
                  </a:lnTo>
                  <a:lnTo>
                    <a:pt x="2017" y="958"/>
                  </a:lnTo>
                  <a:lnTo>
                    <a:pt x="2081" y="974"/>
                  </a:lnTo>
                  <a:lnTo>
                    <a:pt x="2144" y="990"/>
                  </a:lnTo>
                  <a:lnTo>
                    <a:pt x="2174" y="996"/>
                  </a:lnTo>
                  <a:lnTo>
                    <a:pt x="2203" y="1001"/>
                  </a:lnTo>
                  <a:lnTo>
                    <a:pt x="2230" y="1005"/>
                  </a:lnTo>
                  <a:lnTo>
                    <a:pt x="2255" y="1010"/>
                  </a:lnTo>
                  <a:lnTo>
                    <a:pt x="2276" y="1013"/>
                  </a:lnTo>
                  <a:lnTo>
                    <a:pt x="2291" y="1016"/>
                  </a:lnTo>
                </a:path>
              </a:pathLst>
            </a:custGeom>
            <a:noFill/>
            <a:ln w="381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6602" name="Rectangle 24">
            <a:extLst>
              <a:ext uri="{FF2B5EF4-FFF2-40B4-BE49-F238E27FC236}">
                <a16:creationId xmlns:a16="http://schemas.microsoft.com/office/drawing/2014/main" id="{61866011-25B3-451C-ABAC-EA98BE6594BB}"/>
              </a:ext>
            </a:extLst>
          </p:cNvPr>
          <p:cNvSpPr>
            <a:spLocks noChangeArrowheads="1"/>
          </p:cNvSpPr>
          <p:nvPr/>
        </p:nvSpPr>
        <p:spPr bwMode="auto">
          <a:xfrm>
            <a:off x="558800" y="358775"/>
            <a:ext cx="110188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4400" b="1">
                <a:latin typeface="Times New Roman" panose="02020603050405020304" pitchFamily="18" charset="0"/>
              </a:rPr>
              <a:t>System-level view of failures: ‘Bathtub’ curve</a:t>
            </a:r>
            <a:endParaRPr lang="en-US" altLang="en-US" sz="4400"/>
          </a:p>
        </p:txBody>
      </p:sp>
      <p:sp>
        <p:nvSpPr>
          <p:cNvPr id="26" name="Freeform 25">
            <a:extLst>
              <a:ext uri="{FF2B5EF4-FFF2-40B4-BE49-F238E27FC236}">
                <a16:creationId xmlns:a16="http://schemas.microsoft.com/office/drawing/2014/main" id="{EC2460D7-1885-4B2D-9F67-029D326491F3}"/>
              </a:ext>
            </a:extLst>
          </p:cNvPr>
          <p:cNvSpPr/>
          <p:nvPr/>
        </p:nvSpPr>
        <p:spPr>
          <a:xfrm>
            <a:off x="1065213" y="2763838"/>
            <a:ext cx="2046287" cy="1501775"/>
          </a:xfrm>
          <a:custGeom>
            <a:avLst/>
            <a:gdLst>
              <a:gd name="connsiteX0" fmla="*/ 0 w 2883017"/>
              <a:gd name="connsiteY0" fmla="*/ 228600 h 1816100"/>
              <a:gd name="connsiteX1" fmla="*/ 25400 w 2883017"/>
              <a:gd name="connsiteY1" fmla="*/ 292100 h 1816100"/>
              <a:gd name="connsiteX2" fmla="*/ 38100 w 2883017"/>
              <a:gd name="connsiteY2" fmla="*/ 342900 h 1816100"/>
              <a:gd name="connsiteX3" fmla="*/ 63500 w 2883017"/>
              <a:gd name="connsiteY3" fmla="*/ 381000 h 1816100"/>
              <a:gd name="connsiteX4" fmla="*/ 114300 w 2883017"/>
              <a:gd name="connsiteY4" fmla="*/ 546100 h 1816100"/>
              <a:gd name="connsiteX5" fmla="*/ 139700 w 2883017"/>
              <a:gd name="connsiteY5" fmla="*/ 584200 h 1816100"/>
              <a:gd name="connsiteX6" fmla="*/ 177800 w 2883017"/>
              <a:gd name="connsiteY6" fmla="*/ 711200 h 1816100"/>
              <a:gd name="connsiteX7" fmla="*/ 203200 w 2883017"/>
              <a:gd name="connsiteY7" fmla="*/ 762000 h 1816100"/>
              <a:gd name="connsiteX8" fmla="*/ 228600 w 2883017"/>
              <a:gd name="connsiteY8" fmla="*/ 800100 h 1816100"/>
              <a:gd name="connsiteX9" fmla="*/ 254000 w 2883017"/>
              <a:gd name="connsiteY9" fmla="*/ 876300 h 1816100"/>
              <a:gd name="connsiteX10" fmla="*/ 292100 w 2883017"/>
              <a:gd name="connsiteY10" fmla="*/ 952500 h 1816100"/>
              <a:gd name="connsiteX11" fmla="*/ 317500 w 2883017"/>
              <a:gd name="connsiteY11" fmla="*/ 990600 h 1816100"/>
              <a:gd name="connsiteX12" fmla="*/ 330200 w 2883017"/>
              <a:gd name="connsiteY12" fmla="*/ 1041400 h 1816100"/>
              <a:gd name="connsiteX13" fmla="*/ 355600 w 2883017"/>
              <a:gd name="connsiteY13" fmla="*/ 1117600 h 1816100"/>
              <a:gd name="connsiteX14" fmla="*/ 381000 w 2883017"/>
              <a:gd name="connsiteY14" fmla="*/ 1219200 h 1816100"/>
              <a:gd name="connsiteX15" fmla="*/ 393700 w 2883017"/>
              <a:gd name="connsiteY15" fmla="*/ 1257300 h 1816100"/>
              <a:gd name="connsiteX16" fmla="*/ 419100 w 2883017"/>
              <a:gd name="connsiteY16" fmla="*/ 1295400 h 1816100"/>
              <a:gd name="connsiteX17" fmla="*/ 431800 w 2883017"/>
              <a:gd name="connsiteY17" fmla="*/ 1346200 h 1816100"/>
              <a:gd name="connsiteX18" fmla="*/ 444500 w 2883017"/>
              <a:gd name="connsiteY18" fmla="*/ 1409700 h 1816100"/>
              <a:gd name="connsiteX19" fmla="*/ 520700 w 2883017"/>
              <a:gd name="connsiteY19" fmla="*/ 1562100 h 1816100"/>
              <a:gd name="connsiteX20" fmla="*/ 660400 w 2883017"/>
              <a:gd name="connsiteY20" fmla="*/ 1663700 h 1816100"/>
              <a:gd name="connsiteX21" fmla="*/ 736600 w 2883017"/>
              <a:gd name="connsiteY21" fmla="*/ 1714500 h 1816100"/>
              <a:gd name="connsiteX22" fmla="*/ 825500 w 2883017"/>
              <a:gd name="connsiteY22" fmla="*/ 1727200 h 1816100"/>
              <a:gd name="connsiteX23" fmla="*/ 876300 w 2883017"/>
              <a:gd name="connsiteY23" fmla="*/ 1739900 h 1816100"/>
              <a:gd name="connsiteX24" fmla="*/ 1117600 w 2883017"/>
              <a:gd name="connsiteY24" fmla="*/ 1765300 h 1816100"/>
              <a:gd name="connsiteX25" fmla="*/ 1168400 w 2883017"/>
              <a:gd name="connsiteY25" fmla="*/ 1778000 h 1816100"/>
              <a:gd name="connsiteX26" fmla="*/ 1206500 w 2883017"/>
              <a:gd name="connsiteY26" fmla="*/ 1790700 h 1816100"/>
              <a:gd name="connsiteX27" fmla="*/ 1435100 w 2883017"/>
              <a:gd name="connsiteY27" fmla="*/ 1816100 h 1816100"/>
              <a:gd name="connsiteX28" fmla="*/ 1930400 w 2883017"/>
              <a:gd name="connsiteY28" fmla="*/ 1803400 h 1816100"/>
              <a:gd name="connsiteX29" fmla="*/ 1968500 w 2883017"/>
              <a:gd name="connsiteY29" fmla="*/ 1790700 h 1816100"/>
              <a:gd name="connsiteX30" fmla="*/ 2082800 w 2883017"/>
              <a:gd name="connsiteY30" fmla="*/ 1689100 h 1816100"/>
              <a:gd name="connsiteX31" fmla="*/ 2108200 w 2883017"/>
              <a:gd name="connsiteY31" fmla="*/ 1651000 h 1816100"/>
              <a:gd name="connsiteX32" fmla="*/ 2146300 w 2883017"/>
              <a:gd name="connsiteY32" fmla="*/ 1625600 h 1816100"/>
              <a:gd name="connsiteX33" fmla="*/ 2197100 w 2883017"/>
              <a:gd name="connsiteY33" fmla="*/ 1587500 h 1816100"/>
              <a:gd name="connsiteX34" fmla="*/ 2235200 w 2883017"/>
              <a:gd name="connsiteY34" fmla="*/ 1562100 h 1816100"/>
              <a:gd name="connsiteX35" fmla="*/ 2362200 w 2883017"/>
              <a:gd name="connsiteY35" fmla="*/ 1447800 h 1816100"/>
              <a:gd name="connsiteX36" fmla="*/ 2425700 w 2883017"/>
              <a:gd name="connsiteY36" fmla="*/ 1358900 h 1816100"/>
              <a:gd name="connsiteX37" fmla="*/ 2451100 w 2883017"/>
              <a:gd name="connsiteY37" fmla="*/ 1320800 h 1816100"/>
              <a:gd name="connsiteX38" fmla="*/ 2489200 w 2883017"/>
              <a:gd name="connsiteY38" fmla="*/ 1270000 h 1816100"/>
              <a:gd name="connsiteX39" fmla="*/ 2540000 w 2883017"/>
              <a:gd name="connsiteY39" fmla="*/ 1168400 h 1816100"/>
              <a:gd name="connsiteX40" fmla="*/ 2552700 w 2883017"/>
              <a:gd name="connsiteY40" fmla="*/ 1130300 h 1816100"/>
              <a:gd name="connsiteX41" fmla="*/ 2578100 w 2883017"/>
              <a:gd name="connsiteY41" fmla="*/ 1092200 h 1816100"/>
              <a:gd name="connsiteX42" fmla="*/ 2603500 w 2883017"/>
              <a:gd name="connsiteY42" fmla="*/ 1003300 h 1816100"/>
              <a:gd name="connsiteX43" fmla="*/ 2616200 w 2883017"/>
              <a:gd name="connsiteY43" fmla="*/ 952500 h 1816100"/>
              <a:gd name="connsiteX44" fmla="*/ 2628900 w 2883017"/>
              <a:gd name="connsiteY44" fmla="*/ 914400 h 1816100"/>
              <a:gd name="connsiteX45" fmla="*/ 2679700 w 2883017"/>
              <a:gd name="connsiteY45" fmla="*/ 774700 h 1816100"/>
              <a:gd name="connsiteX46" fmla="*/ 2730500 w 2883017"/>
              <a:gd name="connsiteY46" fmla="*/ 596900 h 1816100"/>
              <a:gd name="connsiteX47" fmla="*/ 2755900 w 2883017"/>
              <a:gd name="connsiteY47" fmla="*/ 546100 h 1816100"/>
              <a:gd name="connsiteX48" fmla="*/ 2781300 w 2883017"/>
              <a:gd name="connsiteY48" fmla="*/ 444500 h 1816100"/>
              <a:gd name="connsiteX49" fmla="*/ 2806700 w 2883017"/>
              <a:gd name="connsiteY49" fmla="*/ 406400 h 1816100"/>
              <a:gd name="connsiteX50" fmla="*/ 2832100 w 2883017"/>
              <a:gd name="connsiteY50" fmla="*/ 279400 h 1816100"/>
              <a:gd name="connsiteX51" fmla="*/ 2844800 w 2883017"/>
              <a:gd name="connsiteY51" fmla="*/ 215900 h 1816100"/>
              <a:gd name="connsiteX52" fmla="*/ 2857500 w 2883017"/>
              <a:gd name="connsiteY52" fmla="*/ 177800 h 1816100"/>
              <a:gd name="connsiteX53" fmla="*/ 2882900 w 2883017"/>
              <a:gd name="connsiteY53" fmla="*/ 0 h 18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83017" h="1816100">
                <a:moveTo>
                  <a:pt x="0" y="228600"/>
                </a:moveTo>
                <a:cubicBezTo>
                  <a:pt x="8467" y="249767"/>
                  <a:pt x="18191" y="270473"/>
                  <a:pt x="25400" y="292100"/>
                </a:cubicBezTo>
                <a:cubicBezTo>
                  <a:pt x="30920" y="308659"/>
                  <a:pt x="31224" y="326857"/>
                  <a:pt x="38100" y="342900"/>
                </a:cubicBezTo>
                <a:cubicBezTo>
                  <a:pt x="44113" y="356929"/>
                  <a:pt x="55033" y="368300"/>
                  <a:pt x="63500" y="381000"/>
                </a:cubicBezTo>
                <a:cubicBezTo>
                  <a:pt x="74566" y="425263"/>
                  <a:pt x="96852" y="519928"/>
                  <a:pt x="114300" y="546100"/>
                </a:cubicBezTo>
                <a:lnTo>
                  <a:pt x="139700" y="584200"/>
                </a:lnTo>
                <a:cubicBezTo>
                  <a:pt x="153994" y="655672"/>
                  <a:pt x="147421" y="642847"/>
                  <a:pt x="177800" y="711200"/>
                </a:cubicBezTo>
                <a:cubicBezTo>
                  <a:pt x="185489" y="728500"/>
                  <a:pt x="193807" y="745562"/>
                  <a:pt x="203200" y="762000"/>
                </a:cubicBezTo>
                <a:cubicBezTo>
                  <a:pt x="210773" y="775252"/>
                  <a:pt x="222401" y="786152"/>
                  <a:pt x="228600" y="800100"/>
                </a:cubicBezTo>
                <a:cubicBezTo>
                  <a:pt x="239474" y="824566"/>
                  <a:pt x="239148" y="854023"/>
                  <a:pt x="254000" y="876300"/>
                </a:cubicBezTo>
                <a:cubicBezTo>
                  <a:pt x="326793" y="985489"/>
                  <a:pt x="239520" y="847340"/>
                  <a:pt x="292100" y="952500"/>
                </a:cubicBezTo>
                <a:cubicBezTo>
                  <a:pt x="298926" y="966152"/>
                  <a:pt x="309033" y="977900"/>
                  <a:pt x="317500" y="990600"/>
                </a:cubicBezTo>
                <a:cubicBezTo>
                  <a:pt x="321733" y="1007533"/>
                  <a:pt x="325184" y="1024682"/>
                  <a:pt x="330200" y="1041400"/>
                </a:cubicBezTo>
                <a:cubicBezTo>
                  <a:pt x="337893" y="1067045"/>
                  <a:pt x="349106" y="1091625"/>
                  <a:pt x="355600" y="1117600"/>
                </a:cubicBezTo>
                <a:cubicBezTo>
                  <a:pt x="364067" y="1151467"/>
                  <a:pt x="369961" y="1186082"/>
                  <a:pt x="381000" y="1219200"/>
                </a:cubicBezTo>
                <a:cubicBezTo>
                  <a:pt x="385233" y="1231900"/>
                  <a:pt x="387713" y="1245326"/>
                  <a:pt x="393700" y="1257300"/>
                </a:cubicBezTo>
                <a:cubicBezTo>
                  <a:pt x="400526" y="1270952"/>
                  <a:pt x="410633" y="1282700"/>
                  <a:pt x="419100" y="1295400"/>
                </a:cubicBezTo>
                <a:cubicBezTo>
                  <a:pt x="423333" y="1312333"/>
                  <a:pt x="428014" y="1329161"/>
                  <a:pt x="431800" y="1346200"/>
                </a:cubicBezTo>
                <a:cubicBezTo>
                  <a:pt x="436483" y="1367272"/>
                  <a:pt x="438820" y="1388875"/>
                  <a:pt x="444500" y="1409700"/>
                </a:cubicBezTo>
                <a:cubicBezTo>
                  <a:pt x="459994" y="1466511"/>
                  <a:pt x="477350" y="1518750"/>
                  <a:pt x="520700" y="1562100"/>
                </a:cubicBezTo>
                <a:cubicBezTo>
                  <a:pt x="661854" y="1703254"/>
                  <a:pt x="532556" y="1593967"/>
                  <a:pt x="660400" y="1663700"/>
                </a:cubicBezTo>
                <a:cubicBezTo>
                  <a:pt x="687200" y="1678318"/>
                  <a:pt x="706380" y="1710183"/>
                  <a:pt x="736600" y="1714500"/>
                </a:cubicBezTo>
                <a:cubicBezTo>
                  <a:pt x="766233" y="1718733"/>
                  <a:pt x="796049" y="1721845"/>
                  <a:pt x="825500" y="1727200"/>
                </a:cubicBezTo>
                <a:cubicBezTo>
                  <a:pt x="842673" y="1730322"/>
                  <a:pt x="858999" y="1737593"/>
                  <a:pt x="876300" y="1739900"/>
                </a:cubicBezTo>
                <a:cubicBezTo>
                  <a:pt x="1017603" y="1758740"/>
                  <a:pt x="993243" y="1744574"/>
                  <a:pt x="1117600" y="1765300"/>
                </a:cubicBezTo>
                <a:cubicBezTo>
                  <a:pt x="1134817" y="1768169"/>
                  <a:pt x="1151617" y="1773205"/>
                  <a:pt x="1168400" y="1778000"/>
                </a:cubicBezTo>
                <a:cubicBezTo>
                  <a:pt x="1181272" y="1781678"/>
                  <a:pt x="1193329" y="1788305"/>
                  <a:pt x="1206500" y="1790700"/>
                </a:cubicBezTo>
                <a:cubicBezTo>
                  <a:pt x="1250444" y="1798690"/>
                  <a:pt x="1398633" y="1812453"/>
                  <a:pt x="1435100" y="1816100"/>
                </a:cubicBezTo>
                <a:cubicBezTo>
                  <a:pt x="1600200" y="1811867"/>
                  <a:pt x="1765433" y="1811256"/>
                  <a:pt x="1930400" y="1803400"/>
                </a:cubicBezTo>
                <a:cubicBezTo>
                  <a:pt x="1943772" y="1802763"/>
                  <a:pt x="1957933" y="1798919"/>
                  <a:pt x="1968500" y="1790700"/>
                </a:cubicBezTo>
                <a:cubicBezTo>
                  <a:pt x="2229479" y="1587717"/>
                  <a:pt x="1940882" y="1783712"/>
                  <a:pt x="2082800" y="1689100"/>
                </a:cubicBezTo>
                <a:cubicBezTo>
                  <a:pt x="2091267" y="1676400"/>
                  <a:pt x="2097407" y="1661793"/>
                  <a:pt x="2108200" y="1651000"/>
                </a:cubicBezTo>
                <a:cubicBezTo>
                  <a:pt x="2118993" y="1640207"/>
                  <a:pt x="2133880" y="1634472"/>
                  <a:pt x="2146300" y="1625600"/>
                </a:cubicBezTo>
                <a:cubicBezTo>
                  <a:pt x="2163524" y="1613297"/>
                  <a:pt x="2179876" y="1599803"/>
                  <a:pt x="2197100" y="1587500"/>
                </a:cubicBezTo>
                <a:cubicBezTo>
                  <a:pt x="2209520" y="1578628"/>
                  <a:pt x="2223855" y="1572311"/>
                  <a:pt x="2235200" y="1562100"/>
                </a:cubicBezTo>
                <a:cubicBezTo>
                  <a:pt x="2377618" y="1433923"/>
                  <a:pt x="2273669" y="1506821"/>
                  <a:pt x="2362200" y="1447800"/>
                </a:cubicBezTo>
                <a:cubicBezTo>
                  <a:pt x="2385536" y="1377793"/>
                  <a:pt x="2359955" y="1435602"/>
                  <a:pt x="2425700" y="1358900"/>
                </a:cubicBezTo>
                <a:cubicBezTo>
                  <a:pt x="2435633" y="1347311"/>
                  <a:pt x="2442228" y="1333220"/>
                  <a:pt x="2451100" y="1320800"/>
                </a:cubicBezTo>
                <a:cubicBezTo>
                  <a:pt x="2463403" y="1303576"/>
                  <a:pt x="2476897" y="1287224"/>
                  <a:pt x="2489200" y="1270000"/>
                </a:cubicBezTo>
                <a:cubicBezTo>
                  <a:pt x="2521505" y="1224773"/>
                  <a:pt x="2517505" y="1228386"/>
                  <a:pt x="2540000" y="1168400"/>
                </a:cubicBezTo>
                <a:cubicBezTo>
                  <a:pt x="2544700" y="1155865"/>
                  <a:pt x="2546713" y="1142274"/>
                  <a:pt x="2552700" y="1130300"/>
                </a:cubicBezTo>
                <a:cubicBezTo>
                  <a:pt x="2559526" y="1116648"/>
                  <a:pt x="2569633" y="1104900"/>
                  <a:pt x="2578100" y="1092200"/>
                </a:cubicBezTo>
                <a:cubicBezTo>
                  <a:pt x="2617802" y="933391"/>
                  <a:pt x="2567061" y="1130837"/>
                  <a:pt x="2603500" y="1003300"/>
                </a:cubicBezTo>
                <a:cubicBezTo>
                  <a:pt x="2608295" y="986517"/>
                  <a:pt x="2611405" y="969283"/>
                  <a:pt x="2616200" y="952500"/>
                </a:cubicBezTo>
                <a:cubicBezTo>
                  <a:pt x="2619878" y="939628"/>
                  <a:pt x="2625378" y="927315"/>
                  <a:pt x="2628900" y="914400"/>
                </a:cubicBezTo>
                <a:cubicBezTo>
                  <a:pt x="2662479" y="791276"/>
                  <a:pt x="2632978" y="844782"/>
                  <a:pt x="2679700" y="774700"/>
                </a:cubicBezTo>
                <a:cubicBezTo>
                  <a:pt x="2687838" y="742147"/>
                  <a:pt x="2712280" y="633339"/>
                  <a:pt x="2730500" y="596900"/>
                </a:cubicBezTo>
                <a:cubicBezTo>
                  <a:pt x="2738967" y="579967"/>
                  <a:pt x="2748442" y="563501"/>
                  <a:pt x="2755900" y="546100"/>
                </a:cubicBezTo>
                <a:cubicBezTo>
                  <a:pt x="2802905" y="436422"/>
                  <a:pt x="2721666" y="603523"/>
                  <a:pt x="2781300" y="444500"/>
                </a:cubicBezTo>
                <a:cubicBezTo>
                  <a:pt x="2786659" y="430208"/>
                  <a:pt x="2798233" y="419100"/>
                  <a:pt x="2806700" y="406400"/>
                </a:cubicBezTo>
                <a:cubicBezTo>
                  <a:pt x="2831586" y="257083"/>
                  <a:pt x="2806839" y="393072"/>
                  <a:pt x="2832100" y="279400"/>
                </a:cubicBezTo>
                <a:cubicBezTo>
                  <a:pt x="2836783" y="258328"/>
                  <a:pt x="2839565" y="236841"/>
                  <a:pt x="2844800" y="215900"/>
                </a:cubicBezTo>
                <a:cubicBezTo>
                  <a:pt x="2848047" y="202913"/>
                  <a:pt x="2854490" y="190844"/>
                  <a:pt x="2857500" y="177800"/>
                </a:cubicBezTo>
                <a:cubicBezTo>
                  <a:pt x="2886221" y="53343"/>
                  <a:pt x="2882900" y="86462"/>
                  <a:pt x="2882900" y="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604" name="Text Box 22">
            <a:extLst>
              <a:ext uri="{FF2B5EF4-FFF2-40B4-BE49-F238E27FC236}">
                <a16:creationId xmlns:a16="http://schemas.microsoft.com/office/drawing/2014/main" id="{B9892669-0CFB-4E19-BDF3-2F4D97198AF7}"/>
              </a:ext>
            </a:extLst>
          </p:cNvPr>
          <p:cNvSpPr txBox="1">
            <a:spLocks noChangeArrowheads="1"/>
          </p:cNvSpPr>
          <p:nvPr/>
        </p:nvSpPr>
        <p:spPr bwMode="auto">
          <a:xfrm>
            <a:off x="5078413" y="1377950"/>
            <a:ext cx="671988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pPr>
            <a:r>
              <a:rPr lang="en-US" altLang="en-US" b="1">
                <a:solidFill>
                  <a:schemeClr val="tx1"/>
                </a:solidFill>
              </a:rPr>
              <a:t>Why does the </a:t>
            </a:r>
            <a:r>
              <a:rPr lang="en-US" altLang="en-US" b="1">
                <a:solidFill>
                  <a:schemeClr val="accent1"/>
                </a:solidFill>
              </a:rPr>
              <a:t>bathtub curve </a:t>
            </a:r>
            <a:r>
              <a:rPr lang="en-US" altLang="en-US" b="1">
                <a:solidFill>
                  <a:schemeClr val="tx1"/>
                </a:solidFill>
              </a:rPr>
              <a:t>look the way it does?</a:t>
            </a:r>
          </a:p>
          <a:p>
            <a:pPr>
              <a:spcBef>
                <a:spcPct val="0"/>
              </a:spcBef>
            </a:pPr>
            <a:r>
              <a:rPr lang="en-US" altLang="en-US" b="1">
                <a:solidFill>
                  <a:schemeClr val="tx1"/>
                </a:solidFill>
              </a:rPr>
              <a:t>What are the failures causes? </a:t>
            </a:r>
          </a:p>
          <a:p>
            <a:pPr>
              <a:spcBef>
                <a:spcPct val="0"/>
              </a:spcBef>
            </a:pPr>
            <a:r>
              <a:rPr lang="en-US" altLang="en-US" b="1">
                <a:solidFill>
                  <a:schemeClr val="tx1"/>
                </a:solidFill>
              </a:rPr>
              <a:t>How to reduce failures and improve reliability? </a:t>
            </a:r>
          </a:p>
        </p:txBody>
      </p:sp>
      <p:sp>
        <p:nvSpPr>
          <p:cNvPr id="366605" name="Rectangle 23">
            <a:extLst>
              <a:ext uri="{FF2B5EF4-FFF2-40B4-BE49-F238E27FC236}">
                <a16:creationId xmlns:a16="http://schemas.microsoft.com/office/drawing/2014/main" id="{ABB29C43-B7C5-4AEB-AF65-5E4E664A260E}"/>
              </a:ext>
            </a:extLst>
          </p:cNvPr>
          <p:cNvSpPr>
            <a:spLocks noChangeArrowheads="1"/>
          </p:cNvSpPr>
          <p:nvPr/>
        </p:nvSpPr>
        <p:spPr bwMode="auto">
          <a:xfrm>
            <a:off x="5697538" y="3970338"/>
            <a:ext cx="57832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6037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defTabSz="460375">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defTabSz="460375">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defTabSz="460375">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defTabSz="460375">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defTabSz="4603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defTabSz="4603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defTabSz="4603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defTabSz="4603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b="1">
                <a:solidFill>
                  <a:schemeClr val="tx1"/>
                </a:solidFill>
              </a:rPr>
              <a:t>Causes: </a:t>
            </a:r>
          </a:p>
          <a:p>
            <a:pPr>
              <a:spcBef>
                <a:spcPct val="0"/>
              </a:spcBef>
              <a:buFontTx/>
              <a:buNone/>
            </a:pPr>
            <a:r>
              <a:rPr lang="en-US" altLang="en-US" b="1">
                <a:solidFill>
                  <a:schemeClr val="tx1"/>
                </a:solidFill>
              </a:rPr>
              <a:t>wearout </a:t>
            </a:r>
          </a:p>
          <a:p>
            <a:pPr>
              <a:spcBef>
                <a:spcPct val="0"/>
              </a:spcBef>
              <a:buFontTx/>
              <a:buNone/>
            </a:pPr>
            <a:r>
              <a:rPr lang="en-US" altLang="en-US" b="1">
                <a:solidFill>
                  <a:schemeClr val="tx1"/>
                </a:solidFill>
              </a:rPr>
              <a:t>random</a:t>
            </a:r>
          </a:p>
        </p:txBody>
      </p:sp>
      <p:sp>
        <p:nvSpPr>
          <p:cNvPr id="29" name="Right Brace 28">
            <a:extLst>
              <a:ext uri="{FF2B5EF4-FFF2-40B4-BE49-F238E27FC236}">
                <a16:creationId xmlns:a16="http://schemas.microsoft.com/office/drawing/2014/main" id="{9D5F582E-9AAC-403F-AD77-90C16982BF86}"/>
              </a:ext>
            </a:extLst>
          </p:cNvPr>
          <p:cNvSpPr/>
          <p:nvPr/>
        </p:nvSpPr>
        <p:spPr>
          <a:xfrm>
            <a:off x="7061200" y="4578350"/>
            <a:ext cx="139700" cy="60166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6607" name="Rectangle 29">
            <a:extLst>
              <a:ext uri="{FF2B5EF4-FFF2-40B4-BE49-F238E27FC236}">
                <a16:creationId xmlns:a16="http://schemas.microsoft.com/office/drawing/2014/main" id="{A2BC72DB-8BDC-4DD4-9FD7-410DA07634FD}"/>
              </a:ext>
            </a:extLst>
          </p:cNvPr>
          <p:cNvSpPr>
            <a:spLocks noChangeArrowheads="1"/>
          </p:cNvSpPr>
          <p:nvPr/>
        </p:nvSpPr>
        <p:spPr bwMode="auto">
          <a:xfrm>
            <a:off x="7385050" y="4662488"/>
            <a:ext cx="731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latin typeface="Times New Roman" panose="02020603050405020304" pitchFamily="18" charset="0"/>
              </a:rPr>
              <a:t>stress</a:t>
            </a:r>
          </a:p>
        </p:txBody>
      </p:sp>
      <p:sp>
        <p:nvSpPr>
          <p:cNvPr id="366608" name="Rectangle 30">
            <a:extLst>
              <a:ext uri="{FF2B5EF4-FFF2-40B4-BE49-F238E27FC236}">
                <a16:creationId xmlns:a16="http://schemas.microsoft.com/office/drawing/2014/main" id="{943420EC-73AA-4575-A9CB-D6A208A14975}"/>
              </a:ext>
            </a:extLst>
          </p:cNvPr>
          <p:cNvSpPr>
            <a:spLocks noChangeArrowheads="1"/>
          </p:cNvSpPr>
          <p:nvPr/>
        </p:nvSpPr>
        <p:spPr bwMode="auto">
          <a:xfrm>
            <a:off x="8013700" y="5354638"/>
            <a:ext cx="16287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latin typeface="Times New Roman" panose="02020603050405020304" pitchFamily="18" charset="0"/>
              </a:rPr>
              <a:t>defective </a:t>
            </a:r>
          </a:p>
          <a:p>
            <a:r>
              <a:rPr lang="en-US" altLang="en-US" sz="2800" b="1">
                <a:latin typeface="Times New Roman" panose="02020603050405020304" pitchFamily="18" charset="0"/>
              </a:rPr>
              <a:t>nominal</a:t>
            </a:r>
          </a:p>
        </p:txBody>
      </p:sp>
      <p:sp>
        <p:nvSpPr>
          <p:cNvPr id="32" name="Right Brace 31">
            <a:extLst>
              <a:ext uri="{FF2B5EF4-FFF2-40B4-BE49-F238E27FC236}">
                <a16:creationId xmlns:a16="http://schemas.microsoft.com/office/drawing/2014/main" id="{C5D3D084-021B-4C81-B73B-A9088163461B}"/>
              </a:ext>
            </a:extLst>
          </p:cNvPr>
          <p:cNvSpPr/>
          <p:nvPr/>
        </p:nvSpPr>
        <p:spPr>
          <a:xfrm>
            <a:off x="9439275" y="5568950"/>
            <a:ext cx="139700" cy="60166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6610" name="Rectangle 32">
            <a:extLst>
              <a:ext uri="{FF2B5EF4-FFF2-40B4-BE49-F238E27FC236}">
                <a16:creationId xmlns:a16="http://schemas.microsoft.com/office/drawing/2014/main" id="{B12D899D-B589-49E2-9981-C7A38262D756}"/>
              </a:ext>
            </a:extLst>
          </p:cNvPr>
          <p:cNvSpPr>
            <a:spLocks noChangeArrowheads="1"/>
          </p:cNvSpPr>
          <p:nvPr/>
        </p:nvSpPr>
        <p:spPr bwMode="auto">
          <a:xfrm>
            <a:off x="9761538" y="5654675"/>
            <a:ext cx="1001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latin typeface="Times New Roman" panose="02020603050405020304" pitchFamily="18" charset="0"/>
              </a:rPr>
              <a:t>strength</a:t>
            </a:r>
          </a:p>
        </p:txBody>
      </p:sp>
      <p:sp>
        <p:nvSpPr>
          <p:cNvPr id="366611" name="Slide Number Placeholder 33">
            <a:extLst>
              <a:ext uri="{FF2B5EF4-FFF2-40B4-BE49-F238E27FC236}">
                <a16:creationId xmlns:a16="http://schemas.microsoft.com/office/drawing/2014/main" id="{A9978DCC-7AE3-400E-82E5-378C3998D7BA}"/>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20380D0A-0EA4-4283-9B2E-542F5B784709}" type="slidenum">
              <a:rPr lang="en-US" altLang="en-US" sz="1200">
                <a:solidFill>
                  <a:srgbClr val="898989"/>
                </a:solidFill>
              </a:rPr>
              <a:pPr algn="r" eaLnBrk="1" hangingPunct="1">
                <a:spcBef>
                  <a:spcPct val="0"/>
                </a:spcBef>
                <a:buFontTx/>
                <a:buNone/>
              </a:pPr>
              <a:t>24</a:t>
            </a:fld>
            <a:endParaRPr lang="en-US" altLang="en-US" sz="1200">
              <a:solidFill>
                <a:srgbClr val="898989"/>
              </a:solidFill>
            </a:endParaRPr>
          </a:p>
        </p:txBody>
      </p:sp>
      <p:sp>
        <p:nvSpPr>
          <p:cNvPr id="366612" name="Text Box 17">
            <a:extLst>
              <a:ext uri="{FF2B5EF4-FFF2-40B4-BE49-F238E27FC236}">
                <a16:creationId xmlns:a16="http://schemas.microsoft.com/office/drawing/2014/main" id="{095485F2-4C62-4B11-94BF-5966D3CED3C1}"/>
              </a:ext>
            </a:extLst>
          </p:cNvPr>
          <p:cNvSpPr txBox="1">
            <a:spLocks noChangeArrowheads="1"/>
          </p:cNvSpPr>
          <p:nvPr/>
        </p:nvSpPr>
        <p:spPr bwMode="auto">
          <a:xfrm>
            <a:off x="3787775" y="4813300"/>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800" b="1">
                <a:solidFill>
                  <a:schemeClr val="tx1"/>
                </a:solidFill>
              </a:rPr>
              <a:t>time</a:t>
            </a:r>
          </a:p>
        </p:txBody>
      </p:sp>
      <p:sp>
        <p:nvSpPr>
          <p:cNvPr id="366613" name="Line 19">
            <a:extLst>
              <a:ext uri="{FF2B5EF4-FFF2-40B4-BE49-F238E27FC236}">
                <a16:creationId xmlns:a16="http://schemas.microsoft.com/office/drawing/2014/main" id="{B246CB9C-8DB5-4840-AFA5-BE40A928EA69}"/>
              </a:ext>
            </a:extLst>
          </p:cNvPr>
          <p:cNvSpPr>
            <a:spLocks noChangeShapeType="1"/>
          </p:cNvSpPr>
          <p:nvPr/>
        </p:nvSpPr>
        <p:spPr bwMode="auto">
          <a:xfrm>
            <a:off x="1036638" y="2454275"/>
            <a:ext cx="0" cy="2406650"/>
          </a:xfrm>
          <a:prstGeom prst="line">
            <a:avLst/>
          </a:prstGeom>
          <a:noFill/>
          <a:ln w="28575">
            <a:solidFill>
              <a:schemeClr val="tx1"/>
            </a:solidFill>
            <a:round/>
            <a:headEnd type="stealth" w="lg"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6614" name="Line 20">
            <a:extLst>
              <a:ext uri="{FF2B5EF4-FFF2-40B4-BE49-F238E27FC236}">
                <a16:creationId xmlns:a16="http://schemas.microsoft.com/office/drawing/2014/main" id="{4A9CFEAE-6AF6-4BB5-B961-C15536794DA5}"/>
              </a:ext>
            </a:extLst>
          </p:cNvPr>
          <p:cNvSpPr>
            <a:spLocks noChangeShapeType="1"/>
          </p:cNvSpPr>
          <p:nvPr/>
        </p:nvSpPr>
        <p:spPr bwMode="auto">
          <a:xfrm>
            <a:off x="1001713" y="4867275"/>
            <a:ext cx="3565525" cy="0"/>
          </a:xfrm>
          <a:prstGeom prst="line">
            <a:avLst/>
          </a:prstGeom>
          <a:noFill/>
          <a:ln w="28575">
            <a:solidFill>
              <a:schemeClr val="tx1"/>
            </a:solidFill>
            <a:round/>
            <a:headEnd type="none" w="sm" len="sm"/>
            <a:tailEnd type="stealth" w="lg" len="med"/>
          </a:ln>
          <a:extLst>
            <a:ext uri="{909E8E84-426E-40DD-AFC4-6F175D3DCCD1}">
              <a14:hiddenFill xmlns:a14="http://schemas.microsoft.com/office/drawing/2010/main">
                <a:noFill/>
              </a14:hiddenFill>
            </a:ext>
          </a:extLst>
        </p:spPr>
        <p:txBody>
          <a:bodyPr wrap="none" anchor="ctr"/>
          <a:lstStyle/>
          <a:p>
            <a:endParaRPr lang="en-US"/>
          </a:p>
        </p:txBody>
      </p:sp>
      <p:sp>
        <p:nvSpPr>
          <p:cNvPr id="366615" name="Text Box 21">
            <a:extLst>
              <a:ext uri="{FF2B5EF4-FFF2-40B4-BE49-F238E27FC236}">
                <a16:creationId xmlns:a16="http://schemas.microsoft.com/office/drawing/2014/main" id="{0C6ABEBA-008D-4B34-BDA8-0AB0421DFCB7}"/>
              </a:ext>
            </a:extLst>
          </p:cNvPr>
          <p:cNvSpPr txBox="1">
            <a:spLocks noChangeArrowheads="1"/>
          </p:cNvSpPr>
          <p:nvPr/>
        </p:nvSpPr>
        <p:spPr bwMode="auto">
          <a:xfrm rot="-5400000">
            <a:off x="483394" y="2582069"/>
            <a:ext cx="544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50000"/>
              </a:spcBef>
              <a:buFontTx/>
              <a:buNone/>
            </a:pPr>
            <a:r>
              <a:rPr lang="en-US" altLang="en-US" sz="1600" b="1">
                <a:solidFill>
                  <a:schemeClr val="tx1"/>
                </a:solidFill>
              </a:rPr>
              <a:t>f(t)</a:t>
            </a:r>
          </a:p>
        </p:txBody>
      </p:sp>
      <p:sp>
        <p:nvSpPr>
          <p:cNvPr id="2" name="TextBox 1">
            <a:extLst>
              <a:ext uri="{FF2B5EF4-FFF2-40B4-BE49-F238E27FC236}">
                <a16:creationId xmlns:a16="http://schemas.microsoft.com/office/drawing/2014/main" id="{0B45D360-9206-40B1-8FEF-D56686B2C4B3}"/>
              </a:ext>
            </a:extLst>
          </p:cNvPr>
          <p:cNvSpPr txBox="1">
            <a:spLocks noChangeArrowheads="1"/>
          </p:cNvSpPr>
          <p:nvPr/>
        </p:nvSpPr>
        <p:spPr bwMode="auto">
          <a:xfrm>
            <a:off x="3087688" y="2471738"/>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i="1"/>
              <a:t>le bain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ext Box 61">
            <a:extLst>
              <a:ext uri="{FF2B5EF4-FFF2-40B4-BE49-F238E27FC236}">
                <a16:creationId xmlns:a16="http://schemas.microsoft.com/office/drawing/2014/main" id="{BCF8C7BA-CE86-4483-91CD-779B7CD0D5DC}"/>
              </a:ext>
            </a:extLst>
          </p:cNvPr>
          <p:cNvSpPr txBox="1">
            <a:spLocks noChangeArrowheads="1"/>
          </p:cNvSpPr>
          <p:nvPr/>
        </p:nvSpPr>
        <p:spPr bwMode="auto">
          <a:xfrm>
            <a:off x="1362075" y="146050"/>
            <a:ext cx="10193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a:solidFill>
                  <a:schemeClr val="tx1"/>
                </a:solidFill>
              </a:rPr>
              <a:t>Durability versus Reliability</a:t>
            </a:r>
          </a:p>
        </p:txBody>
      </p:sp>
      <p:sp>
        <p:nvSpPr>
          <p:cNvPr id="367618" name="Text Box 353">
            <a:extLst>
              <a:ext uri="{FF2B5EF4-FFF2-40B4-BE49-F238E27FC236}">
                <a16:creationId xmlns:a16="http://schemas.microsoft.com/office/drawing/2014/main" id="{94AA18C2-5D98-431D-8579-1B42F9BE0289}"/>
              </a:ext>
            </a:extLst>
          </p:cNvPr>
          <p:cNvSpPr txBox="1">
            <a:spLocks noChangeArrowheads="1"/>
          </p:cNvSpPr>
          <p:nvPr/>
        </p:nvSpPr>
        <p:spPr bwMode="auto">
          <a:xfrm>
            <a:off x="331788" y="868363"/>
            <a:ext cx="29479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nSpc>
                <a:spcPct val="80000"/>
              </a:lnSpc>
              <a:spcBef>
                <a:spcPct val="0"/>
              </a:spcBef>
              <a:buFontTx/>
              <a:buNone/>
            </a:pPr>
            <a:r>
              <a:rPr lang="en-US" altLang="en-US" sz="1800" b="1">
                <a:solidFill>
                  <a:schemeClr val="tx1"/>
                </a:solidFill>
              </a:rPr>
              <a:t>stress-strength interference</a:t>
            </a:r>
            <a:endParaRPr lang="en-US" altLang="en-US" sz="2000" b="1">
              <a:solidFill>
                <a:schemeClr val="tx1"/>
              </a:solidFill>
            </a:endParaRPr>
          </a:p>
        </p:txBody>
      </p:sp>
      <p:sp>
        <p:nvSpPr>
          <p:cNvPr id="367619" name="Text Box 54">
            <a:extLst>
              <a:ext uri="{FF2B5EF4-FFF2-40B4-BE49-F238E27FC236}">
                <a16:creationId xmlns:a16="http://schemas.microsoft.com/office/drawing/2014/main" id="{BBCC2751-FAEC-403B-8E60-51D432BC947E}"/>
              </a:ext>
            </a:extLst>
          </p:cNvPr>
          <p:cNvSpPr txBox="1">
            <a:spLocks noChangeArrowheads="1"/>
          </p:cNvSpPr>
          <p:nvPr/>
        </p:nvSpPr>
        <p:spPr bwMode="auto">
          <a:xfrm>
            <a:off x="927100" y="3519488"/>
            <a:ext cx="191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a:solidFill>
                  <a:schemeClr val="tx1"/>
                </a:solidFill>
              </a:rPr>
              <a:t>Physical parameter values</a:t>
            </a:r>
          </a:p>
        </p:txBody>
      </p:sp>
      <p:sp>
        <p:nvSpPr>
          <p:cNvPr id="37154" name="Freeform 329">
            <a:extLst>
              <a:ext uri="{FF2B5EF4-FFF2-40B4-BE49-F238E27FC236}">
                <a16:creationId xmlns:a16="http://schemas.microsoft.com/office/drawing/2014/main" id="{BA6F4E10-0A83-4E3E-BCCC-E9C903B015AB}"/>
              </a:ext>
            </a:extLst>
          </p:cNvPr>
          <p:cNvSpPr>
            <a:spLocks noChangeAspect="1"/>
          </p:cNvSpPr>
          <p:nvPr/>
        </p:nvSpPr>
        <p:spPr bwMode="auto">
          <a:xfrm>
            <a:off x="552450" y="1801813"/>
            <a:ext cx="728663" cy="1230312"/>
          </a:xfrm>
          <a:custGeom>
            <a:avLst/>
            <a:gdLst>
              <a:gd name="T0" fmla="*/ 0 w 688"/>
              <a:gd name="T1" fmla="*/ 0 h 1908"/>
              <a:gd name="T2" fmla="*/ 1059 w 688"/>
              <a:gd name="T3" fmla="*/ 0 h 1908"/>
              <a:gd name="T4" fmla="*/ 1059 w 688"/>
              <a:gd name="T5" fmla="*/ 0 h 1908"/>
              <a:gd name="T6" fmla="*/ 1059 w 688"/>
              <a:gd name="T7" fmla="*/ 0 h 1908"/>
              <a:gd name="T8" fmla="*/ 1059 w 688"/>
              <a:gd name="T9" fmla="*/ 0 h 1908"/>
              <a:gd name="T10" fmla="*/ 1059 w 688"/>
              <a:gd name="T11" fmla="*/ 0 h 1908"/>
              <a:gd name="T12" fmla="*/ 1059 w 688"/>
              <a:gd name="T13" fmla="*/ 0 h 1908"/>
              <a:gd name="T14" fmla="*/ 1059 w 688"/>
              <a:gd name="T15" fmla="*/ 0 h 1908"/>
              <a:gd name="T16" fmla="*/ 1059 w 688"/>
              <a:gd name="T17" fmla="*/ 0 h 1908"/>
              <a:gd name="T18" fmla="*/ 1059 w 688"/>
              <a:gd name="T19" fmla="*/ 0 h 1908"/>
              <a:gd name="T20" fmla="*/ 1059 w 688"/>
              <a:gd name="T21" fmla="*/ 0 h 1908"/>
              <a:gd name="T22" fmla="*/ 1059 w 688"/>
              <a:gd name="T23" fmla="*/ 0 h 1908"/>
              <a:gd name="T24" fmla="*/ 1059 w 688"/>
              <a:gd name="T25" fmla="*/ 0 h 1908"/>
              <a:gd name="T26" fmla="*/ 1059 w 688"/>
              <a:gd name="T27" fmla="*/ 0 h 1908"/>
              <a:gd name="T28" fmla="*/ 1059 w 688"/>
              <a:gd name="T29" fmla="*/ 0 h 19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
              <a:gd name="T46" fmla="*/ 0 h 1908"/>
              <a:gd name="T47" fmla="*/ 688 w 688"/>
              <a:gd name="T48" fmla="*/ 1908 h 19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 h="1908">
                <a:moveTo>
                  <a:pt x="0" y="1908"/>
                </a:moveTo>
                <a:cubicBezTo>
                  <a:pt x="40" y="1858"/>
                  <a:pt x="81" y="1809"/>
                  <a:pt x="112" y="1756"/>
                </a:cubicBezTo>
                <a:cubicBezTo>
                  <a:pt x="143" y="1703"/>
                  <a:pt x="165" y="1649"/>
                  <a:pt x="188" y="1588"/>
                </a:cubicBezTo>
                <a:cubicBezTo>
                  <a:pt x="211" y="1527"/>
                  <a:pt x="232" y="1455"/>
                  <a:pt x="252" y="1388"/>
                </a:cubicBezTo>
                <a:cubicBezTo>
                  <a:pt x="272" y="1321"/>
                  <a:pt x="290" y="1255"/>
                  <a:pt x="308" y="1188"/>
                </a:cubicBezTo>
                <a:cubicBezTo>
                  <a:pt x="326" y="1121"/>
                  <a:pt x="341" y="1061"/>
                  <a:pt x="360" y="984"/>
                </a:cubicBezTo>
                <a:cubicBezTo>
                  <a:pt x="379" y="907"/>
                  <a:pt x="403" y="801"/>
                  <a:pt x="420" y="728"/>
                </a:cubicBezTo>
                <a:cubicBezTo>
                  <a:pt x="437" y="655"/>
                  <a:pt x="447" y="598"/>
                  <a:pt x="460" y="544"/>
                </a:cubicBezTo>
                <a:cubicBezTo>
                  <a:pt x="473" y="490"/>
                  <a:pt x="482" y="454"/>
                  <a:pt x="496" y="404"/>
                </a:cubicBezTo>
                <a:cubicBezTo>
                  <a:pt x="510" y="354"/>
                  <a:pt x="530" y="289"/>
                  <a:pt x="544" y="244"/>
                </a:cubicBezTo>
                <a:cubicBezTo>
                  <a:pt x="558" y="199"/>
                  <a:pt x="568" y="163"/>
                  <a:pt x="580" y="132"/>
                </a:cubicBezTo>
                <a:cubicBezTo>
                  <a:pt x="592" y="101"/>
                  <a:pt x="605" y="75"/>
                  <a:pt x="616" y="56"/>
                </a:cubicBezTo>
                <a:cubicBezTo>
                  <a:pt x="627" y="37"/>
                  <a:pt x="639" y="29"/>
                  <a:pt x="648" y="20"/>
                </a:cubicBezTo>
                <a:cubicBezTo>
                  <a:pt x="657" y="11"/>
                  <a:pt x="661" y="7"/>
                  <a:pt x="668" y="4"/>
                </a:cubicBezTo>
                <a:cubicBezTo>
                  <a:pt x="675" y="1"/>
                  <a:pt x="685" y="1"/>
                  <a:pt x="688" y="0"/>
                </a:cubicBezTo>
              </a:path>
            </a:pathLst>
          </a:custGeom>
          <a:noFill/>
          <a:ln w="38100" cap="flat" cmpd="sng">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155" name="Freeform 330">
            <a:extLst>
              <a:ext uri="{FF2B5EF4-FFF2-40B4-BE49-F238E27FC236}">
                <a16:creationId xmlns:a16="http://schemas.microsoft.com/office/drawing/2014/main" id="{4282D94A-7373-4974-95F4-48675533F6DE}"/>
              </a:ext>
            </a:extLst>
          </p:cNvPr>
          <p:cNvSpPr>
            <a:spLocks noChangeAspect="1"/>
          </p:cNvSpPr>
          <p:nvPr/>
        </p:nvSpPr>
        <p:spPr bwMode="auto">
          <a:xfrm flipH="1">
            <a:off x="1281113" y="1801813"/>
            <a:ext cx="728662" cy="1230312"/>
          </a:xfrm>
          <a:custGeom>
            <a:avLst/>
            <a:gdLst>
              <a:gd name="T0" fmla="*/ 0 w 688"/>
              <a:gd name="T1" fmla="*/ 0 h 1908"/>
              <a:gd name="T2" fmla="*/ 1059 w 688"/>
              <a:gd name="T3" fmla="*/ 0 h 1908"/>
              <a:gd name="T4" fmla="*/ 1059 w 688"/>
              <a:gd name="T5" fmla="*/ 0 h 1908"/>
              <a:gd name="T6" fmla="*/ 1059 w 688"/>
              <a:gd name="T7" fmla="*/ 0 h 1908"/>
              <a:gd name="T8" fmla="*/ 1059 w 688"/>
              <a:gd name="T9" fmla="*/ 0 h 1908"/>
              <a:gd name="T10" fmla="*/ 1059 w 688"/>
              <a:gd name="T11" fmla="*/ 0 h 1908"/>
              <a:gd name="T12" fmla="*/ 1059 w 688"/>
              <a:gd name="T13" fmla="*/ 0 h 1908"/>
              <a:gd name="T14" fmla="*/ 1059 w 688"/>
              <a:gd name="T15" fmla="*/ 0 h 1908"/>
              <a:gd name="T16" fmla="*/ 1059 w 688"/>
              <a:gd name="T17" fmla="*/ 0 h 1908"/>
              <a:gd name="T18" fmla="*/ 1059 w 688"/>
              <a:gd name="T19" fmla="*/ 0 h 1908"/>
              <a:gd name="T20" fmla="*/ 1059 w 688"/>
              <a:gd name="T21" fmla="*/ 0 h 1908"/>
              <a:gd name="T22" fmla="*/ 1059 w 688"/>
              <a:gd name="T23" fmla="*/ 0 h 1908"/>
              <a:gd name="T24" fmla="*/ 1059 w 688"/>
              <a:gd name="T25" fmla="*/ 0 h 1908"/>
              <a:gd name="T26" fmla="*/ 1059 w 688"/>
              <a:gd name="T27" fmla="*/ 0 h 1908"/>
              <a:gd name="T28" fmla="*/ 1059 w 688"/>
              <a:gd name="T29" fmla="*/ 0 h 19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
              <a:gd name="T46" fmla="*/ 0 h 1908"/>
              <a:gd name="T47" fmla="*/ 688 w 688"/>
              <a:gd name="T48" fmla="*/ 1908 h 19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 h="1908">
                <a:moveTo>
                  <a:pt x="0" y="1908"/>
                </a:moveTo>
                <a:cubicBezTo>
                  <a:pt x="40" y="1858"/>
                  <a:pt x="81" y="1809"/>
                  <a:pt x="112" y="1756"/>
                </a:cubicBezTo>
                <a:cubicBezTo>
                  <a:pt x="143" y="1703"/>
                  <a:pt x="165" y="1649"/>
                  <a:pt x="188" y="1588"/>
                </a:cubicBezTo>
                <a:cubicBezTo>
                  <a:pt x="211" y="1527"/>
                  <a:pt x="232" y="1455"/>
                  <a:pt x="252" y="1388"/>
                </a:cubicBezTo>
                <a:cubicBezTo>
                  <a:pt x="272" y="1321"/>
                  <a:pt x="290" y="1255"/>
                  <a:pt x="308" y="1188"/>
                </a:cubicBezTo>
                <a:cubicBezTo>
                  <a:pt x="326" y="1121"/>
                  <a:pt x="341" y="1061"/>
                  <a:pt x="360" y="984"/>
                </a:cubicBezTo>
                <a:cubicBezTo>
                  <a:pt x="379" y="907"/>
                  <a:pt x="403" y="801"/>
                  <a:pt x="420" y="728"/>
                </a:cubicBezTo>
                <a:cubicBezTo>
                  <a:pt x="437" y="655"/>
                  <a:pt x="447" y="598"/>
                  <a:pt x="460" y="544"/>
                </a:cubicBezTo>
                <a:cubicBezTo>
                  <a:pt x="473" y="490"/>
                  <a:pt x="482" y="454"/>
                  <a:pt x="496" y="404"/>
                </a:cubicBezTo>
                <a:cubicBezTo>
                  <a:pt x="510" y="354"/>
                  <a:pt x="530" y="289"/>
                  <a:pt x="544" y="244"/>
                </a:cubicBezTo>
                <a:cubicBezTo>
                  <a:pt x="558" y="199"/>
                  <a:pt x="568" y="163"/>
                  <a:pt x="580" y="132"/>
                </a:cubicBezTo>
                <a:cubicBezTo>
                  <a:pt x="592" y="101"/>
                  <a:pt x="605" y="75"/>
                  <a:pt x="616" y="56"/>
                </a:cubicBezTo>
                <a:cubicBezTo>
                  <a:pt x="627" y="37"/>
                  <a:pt x="639" y="29"/>
                  <a:pt x="648" y="20"/>
                </a:cubicBezTo>
                <a:cubicBezTo>
                  <a:pt x="657" y="11"/>
                  <a:pt x="661" y="7"/>
                  <a:pt x="668" y="4"/>
                </a:cubicBezTo>
                <a:cubicBezTo>
                  <a:pt x="675" y="1"/>
                  <a:pt x="685" y="1"/>
                  <a:pt x="688" y="0"/>
                </a:cubicBezTo>
              </a:path>
            </a:pathLst>
          </a:custGeom>
          <a:noFill/>
          <a:ln w="38100" cap="flat" cmpd="sng">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7622" name="Line 331">
            <a:extLst>
              <a:ext uri="{FF2B5EF4-FFF2-40B4-BE49-F238E27FC236}">
                <a16:creationId xmlns:a16="http://schemas.microsoft.com/office/drawing/2014/main" id="{A0EA1B64-2068-4237-829A-9A6DDB240491}"/>
              </a:ext>
            </a:extLst>
          </p:cNvPr>
          <p:cNvSpPr>
            <a:spLocks noChangeAspect="1" noChangeShapeType="1"/>
          </p:cNvSpPr>
          <p:nvPr/>
        </p:nvSpPr>
        <p:spPr bwMode="auto">
          <a:xfrm>
            <a:off x="488950" y="3022600"/>
            <a:ext cx="30480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7157" name="Group 332">
            <a:extLst>
              <a:ext uri="{FF2B5EF4-FFF2-40B4-BE49-F238E27FC236}">
                <a16:creationId xmlns:a16="http://schemas.microsoft.com/office/drawing/2014/main" id="{FD1941D8-A70D-4185-90F8-3E4BBEB6EDA8}"/>
              </a:ext>
            </a:extLst>
          </p:cNvPr>
          <p:cNvGrpSpPr>
            <a:grpSpLocks noChangeAspect="1"/>
          </p:cNvGrpSpPr>
          <p:nvPr/>
        </p:nvGrpSpPr>
        <p:grpSpPr bwMode="auto">
          <a:xfrm>
            <a:off x="1874838" y="1506538"/>
            <a:ext cx="1200150" cy="1509712"/>
            <a:chOff x="2536" y="1236"/>
            <a:chExt cx="1376" cy="1908"/>
          </a:xfrm>
        </p:grpSpPr>
        <p:sp>
          <p:nvSpPr>
            <p:cNvPr id="367658" name="Freeform 333">
              <a:extLst>
                <a:ext uri="{FF2B5EF4-FFF2-40B4-BE49-F238E27FC236}">
                  <a16:creationId xmlns:a16="http://schemas.microsoft.com/office/drawing/2014/main" id="{A1B60CD5-8C3E-4F89-B119-8387988ABB7E}"/>
                </a:ext>
              </a:extLst>
            </p:cNvPr>
            <p:cNvSpPr>
              <a:spLocks noChangeAspect="1"/>
            </p:cNvSpPr>
            <p:nvPr/>
          </p:nvSpPr>
          <p:spPr bwMode="auto">
            <a:xfrm>
              <a:off x="2536" y="1236"/>
              <a:ext cx="688" cy="1908"/>
            </a:xfrm>
            <a:custGeom>
              <a:avLst/>
              <a:gdLst>
                <a:gd name="T0" fmla="*/ 0 w 688"/>
                <a:gd name="T1" fmla="*/ 1908 h 1908"/>
                <a:gd name="T2" fmla="*/ 112 w 688"/>
                <a:gd name="T3" fmla="*/ 1756 h 1908"/>
                <a:gd name="T4" fmla="*/ 188 w 688"/>
                <a:gd name="T5" fmla="*/ 1588 h 1908"/>
                <a:gd name="T6" fmla="*/ 252 w 688"/>
                <a:gd name="T7" fmla="*/ 1388 h 1908"/>
                <a:gd name="T8" fmla="*/ 308 w 688"/>
                <a:gd name="T9" fmla="*/ 1188 h 1908"/>
                <a:gd name="T10" fmla="*/ 360 w 688"/>
                <a:gd name="T11" fmla="*/ 984 h 1908"/>
                <a:gd name="T12" fmla="*/ 420 w 688"/>
                <a:gd name="T13" fmla="*/ 728 h 1908"/>
                <a:gd name="T14" fmla="*/ 460 w 688"/>
                <a:gd name="T15" fmla="*/ 544 h 1908"/>
                <a:gd name="T16" fmla="*/ 496 w 688"/>
                <a:gd name="T17" fmla="*/ 404 h 1908"/>
                <a:gd name="T18" fmla="*/ 544 w 688"/>
                <a:gd name="T19" fmla="*/ 244 h 1908"/>
                <a:gd name="T20" fmla="*/ 580 w 688"/>
                <a:gd name="T21" fmla="*/ 132 h 1908"/>
                <a:gd name="T22" fmla="*/ 616 w 688"/>
                <a:gd name="T23" fmla="*/ 56 h 1908"/>
                <a:gd name="T24" fmla="*/ 648 w 688"/>
                <a:gd name="T25" fmla="*/ 20 h 1908"/>
                <a:gd name="T26" fmla="*/ 668 w 688"/>
                <a:gd name="T27" fmla="*/ 4 h 1908"/>
                <a:gd name="T28" fmla="*/ 688 w 688"/>
                <a:gd name="T29" fmla="*/ 0 h 19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
                <a:gd name="T46" fmla="*/ 0 h 1908"/>
                <a:gd name="T47" fmla="*/ 688 w 688"/>
                <a:gd name="T48" fmla="*/ 1908 h 19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 h="1908">
                  <a:moveTo>
                    <a:pt x="0" y="1908"/>
                  </a:moveTo>
                  <a:cubicBezTo>
                    <a:pt x="40" y="1858"/>
                    <a:pt x="81" y="1809"/>
                    <a:pt x="112" y="1756"/>
                  </a:cubicBezTo>
                  <a:cubicBezTo>
                    <a:pt x="143" y="1703"/>
                    <a:pt x="165" y="1649"/>
                    <a:pt x="188" y="1588"/>
                  </a:cubicBezTo>
                  <a:cubicBezTo>
                    <a:pt x="211" y="1527"/>
                    <a:pt x="232" y="1455"/>
                    <a:pt x="252" y="1388"/>
                  </a:cubicBezTo>
                  <a:cubicBezTo>
                    <a:pt x="272" y="1321"/>
                    <a:pt x="290" y="1255"/>
                    <a:pt x="308" y="1188"/>
                  </a:cubicBezTo>
                  <a:cubicBezTo>
                    <a:pt x="326" y="1121"/>
                    <a:pt x="341" y="1061"/>
                    <a:pt x="360" y="984"/>
                  </a:cubicBezTo>
                  <a:cubicBezTo>
                    <a:pt x="379" y="907"/>
                    <a:pt x="403" y="801"/>
                    <a:pt x="420" y="728"/>
                  </a:cubicBezTo>
                  <a:cubicBezTo>
                    <a:pt x="437" y="655"/>
                    <a:pt x="447" y="598"/>
                    <a:pt x="460" y="544"/>
                  </a:cubicBezTo>
                  <a:cubicBezTo>
                    <a:pt x="473" y="490"/>
                    <a:pt x="482" y="454"/>
                    <a:pt x="496" y="404"/>
                  </a:cubicBezTo>
                  <a:cubicBezTo>
                    <a:pt x="510" y="354"/>
                    <a:pt x="530" y="289"/>
                    <a:pt x="544" y="244"/>
                  </a:cubicBezTo>
                  <a:cubicBezTo>
                    <a:pt x="558" y="199"/>
                    <a:pt x="568" y="163"/>
                    <a:pt x="580" y="132"/>
                  </a:cubicBezTo>
                  <a:cubicBezTo>
                    <a:pt x="592" y="101"/>
                    <a:pt x="605" y="75"/>
                    <a:pt x="616" y="56"/>
                  </a:cubicBezTo>
                  <a:cubicBezTo>
                    <a:pt x="627" y="37"/>
                    <a:pt x="639" y="29"/>
                    <a:pt x="648" y="20"/>
                  </a:cubicBezTo>
                  <a:cubicBezTo>
                    <a:pt x="657" y="11"/>
                    <a:pt x="661" y="7"/>
                    <a:pt x="668" y="4"/>
                  </a:cubicBezTo>
                  <a:cubicBezTo>
                    <a:pt x="675" y="1"/>
                    <a:pt x="685" y="1"/>
                    <a:pt x="688" y="0"/>
                  </a:cubicBezTo>
                </a:path>
              </a:pathLst>
            </a:custGeom>
            <a:noFill/>
            <a:ln w="38100" cap="flat" cmpd="sng">
              <a:solidFill>
                <a:srgbClr val="00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7659" name="Freeform 334">
              <a:extLst>
                <a:ext uri="{FF2B5EF4-FFF2-40B4-BE49-F238E27FC236}">
                  <a16:creationId xmlns:a16="http://schemas.microsoft.com/office/drawing/2014/main" id="{2069F915-6468-42F0-AE40-E562FD9B8493}"/>
                </a:ext>
              </a:extLst>
            </p:cNvPr>
            <p:cNvSpPr>
              <a:spLocks noChangeAspect="1"/>
            </p:cNvSpPr>
            <p:nvPr/>
          </p:nvSpPr>
          <p:spPr bwMode="auto">
            <a:xfrm flipH="1">
              <a:off x="3224" y="1236"/>
              <a:ext cx="688" cy="1908"/>
            </a:xfrm>
            <a:custGeom>
              <a:avLst/>
              <a:gdLst>
                <a:gd name="T0" fmla="*/ 0 w 688"/>
                <a:gd name="T1" fmla="*/ 1908 h 1908"/>
                <a:gd name="T2" fmla="*/ 112 w 688"/>
                <a:gd name="T3" fmla="*/ 1756 h 1908"/>
                <a:gd name="T4" fmla="*/ 188 w 688"/>
                <a:gd name="T5" fmla="*/ 1588 h 1908"/>
                <a:gd name="T6" fmla="*/ 252 w 688"/>
                <a:gd name="T7" fmla="*/ 1388 h 1908"/>
                <a:gd name="T8" fmla="*/ 308 w 688"/>
                <a:gd name="T9" fmla="*/ 1188 h 1908"/>
                <a:gd name="T10" fmla="*/ 360 w 688"/>
                <a:gd name="T11" fmla="*/ 984 h 1908"/>
                <a:gd name="T12" fmla="*/ 420 w 688"/>
                <a:gd name="T13" fmla="*/ 728 h 1908"/>
                <a:gd name="T14" fmla="*/ 460 w 688"/>
                <a:gd name="T15" fmla="*/ 544 h 1908"/>
                <a:gd name="T16" fmla="*/ 496 w 688"/>
                <a:gd name="T17" fmla="*/ 404 h 1908"/>
                <a:gd name="T18" fmla="*/ 544 w 688"/>
                <a:gd name="T19" fmla="*/ 244 h 1908"/>
                <a:gd name="T20" fmla="*/ 580 w 688"/>
                <a:gd name="T21" fmla="*/ 132 h 1908"/>
                <a:gd name="T22" fmla="*/ 616 w 688"/>
                <a:gd name="T23" fmla="*/ 56 h 1908"/>
                <a:gd name="T24" fmla="*/ 648 w 688"/>
                <a:gd name="T25" fmla="*/ 20 h 1908"/>
                <a:gd name="T26" fmla="*/ 668 w 688"/>
                <a:gd name="T27" fmla="*/ 4 h 1908"/>
                <a:gd name="T28" fmla="*/ 688 w 688"/>
                <a:gd name="T29" fmla="*/ 0 h 19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
                <a:gd name="T46" fmla="*/ 0 h 1908"/>
                <a:gd name="T47" fmla="*/ 688 w 688"/>
                <a:gd name="T48" fmla="*/ 1908 h 19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 h="1908">
                  <a:moveTo>
                    <a:pt x="0" y="1908"/>
                  </a:moveTo>
                  <a:cubicBezTo>
                    <a:pt x="40" y="1858"/>
                    <a:pt x="81" y="1809"/>
                    <a:pt x="112" y="1756"/>
                  </a:cubicBezTo>
                  <a:cubicBezTo>
                    <a:pt x="143" y="1703"/>
                    <a:pt x="165" y="1649"/>
                    <a:pt x="188" y="1588"/>
                  </a:cubicBezTo>
                  <a:cubicBezTo>
                    <a:pt x="211" y="1527"/>
                    <a:pt x="232" y="1455"/>
                    <a:pt x="252" y="1388"/>
                  </a:cubicBezTo>
                  <a:cubicBezTo>
                    <a:pt x="272" y="1321"/>
                    <a:pt x="290" y="1255"/>
                    <a:pt x="308" y="1188"/>
                  </a:cubicBezTo>
                  <a:cubicBezTo>
                    <a:pt x="326" y="1121"/>
                    <a:pt x="341" y="1061"/>
                    <a:pt x="360" y="984"/>
                  </a:cubicBezTo>
                  <a:cubicBezTo>
                    <a:pt x="379" y="907"/>
                    <a:pt x="403" y="801"/>
                    <a:pt x="420" y="728"/>
                  </a:cubicBezTo>
                  <a:cubicBezTo>
                    <a:pt x="437" y="655"/>
                    <a:pt x="447" y="598"/>
                    <a:pt x="460" y="544"/>
                  </a:cubicBezTo>
                  <a:cubicBezTo>
                    <a:pt x="473" y="490"/>
                    <a:pt x="482" y="454"/>
                    <a:pt x="496" y="404"/>
                  </a:cubicBezTo>
                  <a:cubicBezTo>
                    <a:pt x="510" y="354"/>
                    <a:pt x="530" y="289"/>
                    <a:pt x="544" y="244"/>
                  </a:cubicBezTo>
                  <a:cubicBezTo>
                    <a:pt x="558" y="199"/>
                    <a:pt x="568" y="163"/>
                    <a:pt x="580" y="132"/>
                  </a:cubicBezTo>
                  <a:cubicBezTo>
                    <a:pt x="592" y="101"/>
                    <a:pt x="605" y="75"/>
                    <a:pt x="616" y="56"/>
                  </a:cubicBezTo>
                  <a:cubicBezTo>
                    <a:pt x="627" y="37"/>
                    <a:pt x="639" y="29"/>
                    <a:pt x="648" y="20"/>
                  </a:cubicBezTo>
                  <a:cubicBezTo>
                    <a:pt x="657" y="11"/>
                    <a:pt x="661" y="7"/>
                    <a:pt x="668" y="4"/>
                  </a:cubicBezTo>
                  <a:cubicBezTo>
                    <a:pt x="675" y="1"/>
                    <a:pt x="685" y="1"/>
                    <a:pt x="688" y="0"/>
                  </a:cubicBezTo>
                </a:path>
              </a:pathLst>
            </a:custGeom>
            <a:noFill/>
            <a:ln w="38100" cap="flat" cmpd="sng">
              <a:solidFill>
                <a:srgbClr val="00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7158" name="Rectangle 335">
            <a:extLst>
              <a:ext uri="{FF2B5EF4-FFF2-40B4-BE49-F238E27FC236}">
                <a16:creationId xmlns:a16="http://schemas.microsoft.com/office/drawing/2014/main" id="{8E690B0D-DE6D-4FFA-8E16-25217AD1C501}"/>
              </a:ext>
            </a:extLst>
          </p:cNvPr>
          <p:cNvSpPr>
            <a:spLocks noChangeAspect="1" noChangeArrowheads="1"/>
          </p:cNvSpPr>
          <p:nvPr/>
        </p:nvSpPr>
        <p:spPr bwMode="auto">
          <a:xfrm>
            <a:off x="527050" y="1754188"/>
            <a:ext cx="701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a:solidFill>
                  <a:srgbClr val="FF0000"/>
                </a:solidFill>
                <a:latin typeface="Arial" panose="020B0604020202020204" pitchFamily="34" charset="0"/>
              </a:rPr>
              <a:t>stress</a:t>
            </a:r>
            <a:endParaRPr lang="en-US" altLang="en-US" sz="1900" b="1">
              <a:solidFill>
                <a:srgbClr val="FF0000"/>
              </a:solidFill>
              <a:latin typeface="Arial" panose="020B0604020202020204" pitchFamily="34" charset="0"/>
            </a:endParaRPr>
          </a:p>
        </p:txBody>
      </p:sp>
      <p:sp>
        <p:nvSpPr>
          <p:cNvPr id="367625" name="Rectangle 336">
            <a:extLst>
              <a:ext uri="{FF2B5EF4-FFF2-40B4-BE49-F238E27FC236}">
                <a16:creationId xmlns:a16="http://schemas.microsoft.com/office/drawing/2014/main" id="{1A856899-8EA1-4951-9169-32DB49C3B1B3}"/>
              </a:ext>
            </a:extLst>
          </p:cNvPr>
          <p:cNvSpPr>
            <a:spLocks noChangeAspect="1" noChangeArrowheads="1"/>
          </p:cNvSpPr>
          <p:nvPr/>
        </p:nvSpPr>
        <p:spPr bwMode="auto">
          <a:xfrm>
            <a:off x="2941638" y="1609725"/>
            <a:ext cx="954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a:solidFill>
                  <a:srgbClr val="339933"/>
                </a:solidFill>
                <a:latin typeface="Arial" panose="020B0604020202020204" pitchFamily="34" charset="0"/>
              </a:rPr>
              <a:t>strength</a:t>
            </a:r>
          </a:p>
        </p:txBody>
      </p:sp>
      <p:sp>
        <p:nvSpPr>
          <p:cNvPr id="37160" name="Rectangle 337">
            <a:extLst>
              <a:ext uri="{FF2B5EF4-FFF2-40B4-BE49-F238E27FC236}">
                <a16:creationId xmlns:a16="http://schemas.microsoft.com/office/drawing/2014/main" id="{9681FE5A-23FE-40EB-95EB-8C87EC5C6581}"/>
              </a:ext>
            </a:extLst>
          </p:cNvPr>
          <p:cNvSpPr>
            <a:spLocks noChangeAspect="1" noChangeArrowheads="1"/>
          </p:cNvSpPr>
          <p:nvPr/>
        </p:nvSpPr>
        <p:spPr bwMode="auto">
          <a:xfrm>
            <a:off x="957263" y="3067050"/>
            <a:ext cx="8493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a:solidFill>
                  <a:schemeClr val="tx1"/>
                </a:solidFill>
                <a:latin typeface="Arial" panose="020B0604020202020204" pitchFamily="34" charset="0"/>
              </a:rPr>
              <a:t>failures</a:t>
            </a:r>
            <a:endParaRPr lang="en-US" altLang="en-US" b="1">
              <a:solidFill>
                <a:schemeClr val="tx1"/>
              </a:solidFill>
              <a:latin typeface="Arial" panose="020B0604020202020204" pitchFamily="34" charset="0"/>
            </a:endParaRPr>
          </a:p>
        </p:txBody>
      </p:sp>
      <p:sp>
        <p:nvSpPr>
          <p:cNvPr id="367627" name="Freeform 338">
            <a:extLst>
              <a:ext uri="{FF2B5EF4-FFF2-40B4-BE49-F238E27FC236}">
                <a16:creationId xmlns:a16="http://schemas.microsoft.com/office/drawing/2014/main" id="{E36244EB-A120-46DF-BEA6-2E38788B737A}"/>
              </a:ext>
            </a:extLst>
          </p:cNvPr>
          <p:cNvSpPr>
            <a:spLocks noChangeAspect="1"/>
          </p:cNvSpPr>
          <p:nvPr/>
        </p:nvSpPr>
        <p:spPr bwMode="auto">
          <a:xfrm>
            <a:off x="2124075" y="1517650"/>
            <a:ext cx="603250" cy="1511300"/>
          </a:xfrm>
          <a:custGeom>
            <a:avLst/>
            <a:gdLst>
              <a:gd name="T0" fmla="*/ 0 w 688"/>
              <a:gd name="T1" fmla="*/ 0 h 1908"/>
              <a:gd name="T2" fmla="*/ 877 w 688"/>
              <a:gd name="T3" fmla="*/ 0 h 1908"/>
              <a:gd name="T4" fmla="*/ 877 w 688"/>
              <a:gd name="T5" fmla="*/ 0 h 1908"/>
              <a:gd name="T6" fmla="*/ 877 w 688"/>
              <a:gd name="T7" fmla="*/ 0 h 1908"/>
              <a:gd name="T8" fmla="*/ 877 w 688"/>
              <a:gd name="T9" fmla="*/ 0 h 1908"/>
              <a:gd name="T10" fmla="*/ 877 w 688"/>
              <a:gd name="T11" fmla="*/ 0 h 1908"/>
              <a:gd name="T12" fmla="*/ 877 w 688"/>
              <a:gd name="T13" fmla="*/ 0 h 1908"/>
              <a:gd name="T14" fmla="*/ 877 w 688"/>
              <a:gd name="T15" fmla="*/ 0 h 1908"/>
              <a:gd name="T16" fmla="*/ 877 w 688"/>
              <a:gd name="T17" fmla="*/ 0 h 1908"/>
              <a:gd name="T18" fmla="*/ 877 w 688"/>
              <a:gd name="T19" fmla="*/ 0 h 1908"/>
              <a:gd name="T20" fmla="*/ 877 w 688"/>
              <a:gd name="T21" fmla="*/ 0 h 1908"/>
              <a:gd name="T22" fmla="*/ 877 w 688"/>
              <a:gd name="T23" fmla="*/ 0 h 1908"/>
              <a:gd name="T24" fmla="*/ 877 w 688"/>
              <a:gd name="T25" fmla="*/ 0 h 1908"/>
              <a:gd name="T26" fmla="*/ 877 w 688"/>
              <a:gd name="T27" fmla="*/ 0 h 1908"/>
              <a:gd name="T28" fmla="*/ 877 w 688"/>
              <a:gd name="T29" fmla="*/ 0 h 19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
              <a:gd name="T46" fmla="*/ 0 h 1908"/>
              <a:gd name="T47" fmla="*/ 688 w 688"/>
              <a:gd name="T48" fmla="*/ 1908 h 19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 h="1908">
                <a:moveTo>
                  <a:pt x="0" y="1908"/>
                </a:moveTo>
                <a:cubicBezTo>
                  <a:pt x="40" y="1858"/>
                  <a:pt x="81" y="1809"/>
                  <a:pt x="112" y="1756"/>
                </a:cubicBezTo>
                <a:cubicBezTo>
                  <a:pt x="143" y="1703"/>
                  <a:pt x="165" y="1649"/>
                  <a:pt x="188" y="1588"/>
                </a:cubicBezTo>
                <a:cubicBezTo>
                  <a:pt x="211" y="1527"/>
                  <a:pt x="232" y="1455"/>
                  <a:pt x="252" y="1388"/>
                </a:cubicBezTo>
                <a:cubicBezTo>
                  <a:pt x="272" y="1321"/>
                  <a:pt x="290" y="1255"/>
                  <a:pt x="308" y="1188"/>
                </a:cubicBezTo>
                <a:cubicBezTo>
                  <a:pt x="326" y="1121"/>
                  <a:pt x="341" y="1061"/>
                  <a:pt x="360" y="984"/>
                </a:cubicBezTo>
                <a:cubicBezTo>
                  <a:pt x="379" y="907"/>
                  <a:pt x="403" y="801"/>
                  <a:pt x="420" y="728"/>
                </a:cubicBezTo>
                <a:cubicBezTo>
                  <a:pt x="437" y="655"/>
                  <a:pt x="447" y="598"/>
                  <a:pt x="460" y="544"/>
                </a:cubicBezTo>
                <a:cubicBezTo>
                  <a:pt x="473" y="490"/>
                  <a:pt x="482" y="454"/>
                  <a:pt x="496" y="404"/>
                </a:cubicBezTo>
                <a:cubicBezTo>
                  <a:pt x="510" y="354"/>
                  <a:pt x="530" y="289"/>
                  <a:pt x="544" y="244"/>
                </a:cubicBezTo>
                <a:cubicBezTo>
                  <a:pt x="558" y="199"/>
                  <a:pt x="568" y="163"/>
                  <a:pt x="580" y="132"/>
                </a:cubicBezTo>
                <a:cubicBezTo>
                  <a:pt x="592" y="101"/>
                  <a:pt x="605" y="75"/>
                  <a:pt x="616" y="56"/>
                </a:cubicBezTo>
                <a:cubicBezTo>
                  <a:pt x="627" y="37"/>
                  <a:pt x="639" y="29"/>
                  <a:pt x="648" y="20"/>
                </a:cubicBezTo>
                <a:cubicBezTo>
                  <a:pt x="657" y="11"/>
                  <a:pt x="661" y="7"/>
                  <a:pt x="668" y="4"/>
                </a:cubicBezTo>
                <a:cubicBezTo>
                  <a:pt x="675" y="1"/>
                  <a:pt x="685" y="1"/>
                  <a:pt x="688" y="0"/>
                </a:cubicBezTo>
              </a:path>
            </a:pathLst>
          </a:custGeom>
          <a:noFill/>
          <a:ln w="38100" cap="flat" cmpd="sng">
            <a:solidFill>
              <a:srgbClr val="00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7628" name="Freeform 339">
            <a:extLst>
              <a:ext uri="{FF2B5EF4-FFF2-40B4-BE49-F238E27FC236}">
                <a16:creationId xmlns:a16="http://schemas.microsoft.com/office/drawing/2014/main" id="{1C661F2E-6D42-4BC4-B275-40C1F447A0F3}"/>
              </a:ext>
            </a:extLst>
          </p:cNvPr>
          <p:cNvSpPr>
            <a:spLocks noChangeAspect="1"/>
          </p:cNvSpPr>
          <p:nvPr/>
        </p:nvSpPr>
        <p:spPr bwMode="auto">
          <a:xfrm flipH="1">
            <a:off x="2727325" y="1517650"/>
            <a:ext cx="601663" cy="1511300"/>
          </a:xfrm>
          <a:custGeom>
            <a:avLst/>
            <a:gdLst>
              <a:gd name="T0" fmla="*/ 0 w 688"/>
              <a:gd name="T1" fmla="*/ 0 h 1908"/>
              <a:gd name="T2" fmla="*/ 873 w 688"/>
              <a:gd name="T3" fmla="*/ 0 h 1908"/>
              <a:gd name="T4" fmla="*/ 873 w 688"/>
              <a:gd name="T5" fmla="*/ 0 h 1908"/>
              <a:gd name="T6" fmla="*/ 873 w 688"/>
              <a:gd name="T7" fmla="*/ 0 h 1908"/>
              <a:gd name="T8" fmla="*/ 873 w 688"/>
              <a:gd name="T9" fmla="*/ 0 h 1908"/>
              <a:gd name="T10" fmla="*/ 873 w 688"/>
              <a:gd name="T11" fmla="*/ 0 h 1908"/>
              <a:gd name="T12" fmla="*/ 873 w 688"/>
              <a:gd name="T13" fmla="*/ 0 h 1908"/>
              <a:gd name="T14" fmla="*/ 873 w 688"/>
              <a:gd name="T15" fmla="*/ 0 h 1908"/>
              <a:gd name="T16" fmla="*/ 873 w 688"/>
              <a:gd name="T17" fmla="*/ 0 h 1908"/>
              <a:gd name="T18" fmla="*/ 873 w 688"/>
              <a:gd name="T19" fmla="*/ 0 h 1908"/>
              <a:gd name="T20" fmla="*/ 873 w 688"/>
              <a:gd name="T21" fmla="*/ 0 h 1908"/>
              <a:gd name="T22" fmla="*/ 873 w 688"/>
              <a:gd name="T23" fmla="*/ 0 h 1908"/>
              <a:gd name="T24" fmla="*/ 873 w 688"/>
              <a:gd name="T25" fmla="*/ 0 h 1908"/>
              <a:gd name="T26" fmla="*/ 873 w 688"/>
              <a:gd name="T27" fmla="*/ 0 h 1908"/>
              <a:gd name="T28" fmla="*/ 873 w 688"/>
              <a:gd name="T29" fmla="*/ 0 h 19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8"/>
              <a:gd name="T46" fmla="*/ 0 h 1908"/>
              <a:gd name="T47" fmla="*/ 688 w 688"/>
              <a:gd name="T48" fmla="*/ 1908 h 19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8" h="1908">
                <a:moveTo>
                  <a:pt x="0" y="1908"/>
                </a:moveTo>
                <a:cubicBezTo>
                  <a:pt x="40" y="1858"/>
                  <a:pt x="81" y="1809"/>
                  <a:pt x="112" y="1756"/>
                </a:cubicBezTo>
                <a:cubicBezTo>
                  <a:pt x="143" y="1703"/>
                  <a:pt x="165" y="1649"/>
                  <a:pt x="188" y="1588"/>
                </a:cubicBezTo>
                <a:cubicBezTo>
                  <a:pt x="211" y="1527"/>
                  <a:pt x="232" y="1455"/>
                  <a:pt x="252" y="1388"/>
                </a:cubicBezTo>
                <a:cubicBezTo>
                  <a:pt x="272" y="1321"/>
                  <a:pt x="290" y="1255"/>
                  <a:pt x="308" y="1188"/>
                </a:cubicBezTo>
                <a:cubicBezTo>
                  <a:pt x="326" y="1121"/>
                  <a:pt x="341" y="1061"/>
                  <a:pt x="360" y="984"/>
                </a:cubicBezTo>
                <a:cubicBezTo>
                  <a:pt x="379" y="907"/>
                  <a:pt x="403" y="801"/>
                  <a:pt x="420" y="728"/>
                </a:cubicBezTo>
                <a:cubicBezTo>
                  <a:pt x="437" y="655"/>
                  <a:pt x="447" y="598"/>
                  <a:pt x="460" y="544"/>
                </a:cubicBezTo>
                <a:cubicBezTo>
                  <a:pt x="473" y="490"/>
                  <a:pt x="482" y="454"/>
                  <a:pt x="496" y="404"/>
                </a:cubicBezTo>
                <a:cubicBezTo>
                  <a:pt x="510" y="354"/>
                  <a:pt x="530" y="289"/>
                  <a:pt x="544" y="244"/>
                </a:cubicBezTo>
                <a:cubicBezTo>
                  <a:pt x="558" y="199"/>
                  <a:pt x="568" y="163"/>
                  <a:pt x="580" y="132"/>
                </a:cubicBezTo>
                <a:cubicBezTo>
                  <a:pt x="592" y="101"/>
                  <a:pt x="605" y="75"/>
                  <a:pt x="616" y="56"/>
                </a:cubicBezTo>
                <a:cubicBezTo>
                  <a:pt x="627" y="37"/>
                  <a:pt x="639" y="29"/>
                  <a:pt x="648" y="20"/>
                </a:cubicBezTo>
                <a:cubicBezTo>
                  <a:pt x="657" y="11"/>
                  <a:pt x="661" y="7"/>
                  <a:pt x="668" y="4"/>
                </a:cubicBezTo>
                <a:cubicBezTo>
                  <a:pt x="675" y="1"/>
                  <a:pt x="685" y="1"/>
                  <a:pt x="688" y="0"/>
                </a:cubicBezTo>
              </a:path>
            </a:pathLst>
          </a:custGeom>
          <a:noFill/>
          <a:ln w="38100" cap="flat" cmpd="sng">
            <a:solidFill>
              <a:srgbClr val="00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163" name="Line 340">
            <a:extLst>
              <a:ext uri="{FF2B5EF4-FFF2-40B4-BE49-F238E27FC236}">
                <a16:creationId xmlns:a16="http://schemas.microsoft.com/office/drawing/2014/main" id="{B4B6BB20-7312-4702-8FC5-FFAC8AF03467}"/>
              </a:ext>
            </a:extLst>
          </p:cNvPr>
          <p:cNvSpPr>
            <a:spLocks noChangeShapeType="1"/>
          </p:cNvSpPr>
          <p:nvPr/>
        </p:nvSpPr>
        <p:spPr bwMode="auto">
          <a:xfrm>
            <a:off x="1268413" y="1658938"/>
            <a:ext cx="0" cy="1365250"/>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4" name="Line 341">
            <a:extLst>
              <a:ext uri="{FF2B5EF4-FFF2-40B4-BE49-F238E27FC236}">
                <a16:creationId xmlns:a16="http://schemas.microsoft.com/office/drawing/2014/main" id="{433C2521-133A-4C0A-A998-420FF97D7D0A}"/>
              </a:ext>
            </a:extLst>
          </p:cNvPr>
          <p:cNvSpPr>
            <a:spLocks noChangeShapeType="1"/>
          </p:cNvSpPr>
          <p:nvPr/>
        </p:nvSpPr>
        <p:spPr bwMode="auto">
          <a:xfrm flipH="1">
            <a:off x="2452688" y="1447800"/>
            <a:ext cx="11112" cy="1568450"/>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7631" name="Line 342">
            <a:extLst>
              <a:ext uri="{FF2B5EF4-FFF2-40B4-BE49-F238E27FC236}">
                <a16:creationId xmlns:a16="http://schemas.microsoft.com/office/drawing/2014/main" id="{97DF27B8-A646-4A25-A240-6662D591065C}"/>
              </a:ext>
            </a:extLst>
          </p:cNvPr>
          <p:cNvSpPr>
            <a:spLocks noChangeShapeType="1"/>
          </p:cNvSpPr>
          <p:nvPr/>
        </p:nvSpPr>
        <p:spPr bwMode="auto">
          <a:xfrm>
            <a:off x="2709863" y="1457325"/>
            <a:ext cx="9525" cy="1566863"/>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166" name="Line 343">
            <a:extLst>
              <a:ext uri="{FF2B5EF4-FFF2-40B4-BE49-F238E27FC236}">
                <a16:creationId xmlns:a16="http://schemas.microsoft.com/office/drawing/2014/main" id="{6C270769-0C23-4C87-BDE3-AEB91DAE3705}"/>
              </a:ext>
            </a:extLst>
          </p:cNvPr>
          <p:cNvSpPr>
            <a:spLocks noChangeShapeType="1"/>
          </p:cNvSpPr>
          <p:nvPr/>
        </p:nvSpPr>
        <p:spPr bwMode="auto">
          <a:xfrm flipV="1">
            <a:off x="1774825" y="2965450"/>
            <a:ext cx="149225" cy="207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167" name="Line 344">
            <a:extLst>
              <a:ext uri="{FF2B5EF4-FFF2-40B4-BE49-F238E27FC236}">
                <a16:creationId xmlns:a16="http://schemas.microsoft.com/office/drawing/2014/main" id="{2ACB61B8-77C8-4718-BD2C-E722A2AF966A}"/>
              </a:ext>
            </a:extLst>
          </p:cNvPr>
          <p:cNvSpPr>
            <a:spLocks noChangeShapeType="1"/>
          </p:cNvSpPr>
          <p:nvPr/>
        </p:nvSpPr>
        <p:spPr bwMode="auto">
          <a:xfrm>
            <a:off x="2443163" y="3101975"/>
            <a:ext cx="2968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168" name="Text Box 345">
            <a:extLst>
              <a:ext uri="{FF2B5EF4-FFF2-40B4-BE49-F238E27FC236}">
                <a16:creationId xmlns:a16="http://schemas.microsoft.com/office/drawing/2014/main" id="{83A34202-548D-495F-91C5-E50F16E99496}"/>
              </a:ext>
            </a:extLst>
          </p:cNvPr>
          <p:cNvSpPr txBox="1">
            <a:spLocks noChangeArrowheads="1"/>
          </p:cNvSpPr>
          <p:nvPr/>
        </p:nvSpPr>
        <p:spPr bwMode="auto">
          <a:xfrm>
            <a:off x="2476500" y="3100388"/>
            <a:ext cx="1217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nSpc>
                <a:spcPct val="75000"/>
              </a:lnSpc>
              <a:spcBef>
                <a:spcPct val="0"/>
              </a:spcBef>
              <a:buFontTx/>
              <a:buNone/>
            </a:pPr>
            <a:r>
              <a:rPr lang="en-US" altLang="en-US" sz="1800" b="1">
                <a:solidFill>
                  <a:schemeClr val="tx1"/>
                </a:solidFill>
              </a:rPr>
              <a:t>change in mean</a:t>
            </a:r>
          </a:p>
        </p:txBody>
      </p:sp>
      <p:sp>
        <p:nvSpPr>
          <p:cNvPr id="367635" name="Line 491">
            <a:extLst>
              <a:ext uri="{FF2B5EF4-FFF2-40B4-BE49-F238E27FC236}">
                <a16:creationId xmlns:a16="http://schemas.microsoft.com/office/drawing/2014/main" id="{358A88AF-D372-4088-BB82-65E1CB1DFC91}"/>
              </a:ext>
            </a:extLst>
          </p:cNvPr>
          <p:cNvSpPr>
            <a:spLocks noChangeShapeType="1"/>
          </p:cNvSpPr>
          <p:nvPr/>
        </p:nvSpPr>
        <p:spPr bwMode="auto">
          <a:xfrm flipV="1">
            <a:off x="482600" y="1450975"/>
            <a:ext cx="0" cy="15763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7636" name="Text Box 494">
            <a:extLst>
              <a:ext uri="{FF2B5EF4-FFF2-40B4-BE49-F238E27FC236}">
                <a16:creationId xmlns:a16="http://schemas.microsoft.com/office/drawing/2014/main" id="{CFFBEE25-F0F0-425A-B67F-276C20043ADE}"/>
              </a:ext>
            </a:extLst>
          </p:cNvPr>
          <p:cNvSpPr txBox="1">
            <a:spLocks noChangeArrowheads="1"/>
          </p:cNvSpPr>
          <p:nvPr/>
        </p:nvSpPr>
        <p:spPr bwMode="auto">
          <a:xfrm>
            <a:off x="0" y="1930400"/>
            <a:ext cx="493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b="1">
                <a:solidFill>
                  <a:schemeClr val="tx1"/>
                </a:solidFill>
              </a:rPr>
              <a:t>pdf</a:t>
            </a:r>
          </a:p>
        </p:txBody>
      </p:sp>
      <p:sp>
        <p:nvSpPr>
          <p:cNvPr id="367637" name="Slide Number Placeholder 1">
            <a:extLst>
              <a:ext uri="{FF2B5EF4-FFF2-40B4-BE49-F238E27FC236}">
                <a16:creationId xmlns:a16="http://schemas.microsoft.com/office/drawing/2014/main" id="{0E50AC78-A30F-41DA-B8E5-B17D26B23726}"/>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2B4B19F7-03C4-4BAC-808D-7B46605C7CC4}" type="slidenum">
              <a:rPr lang="en-US" altLang="en-US" sz="1200">
                <a:solidFill>
                  <a:srgbClr val="898989"/>
                </a:solidFill>
              </a:rPr>
              <a:pPr algn="r" eaLnBrk="1" hangingPunct="1">
                <a:spcBef>
                  <a:spcPct val="0"/>
                </a:spcBef>
                <a:buFontTx/>
                <a:buNone/>
              </a:pPr>
              <a:t>25</a:t>
            </a:fld>
            <a:endParaRPr lang="en-US" altLang="en-US" sz="1200">
              <a:solidFill>
                <a:srgbClr val="898989"/>
              </a:solidFill>
            </a:endParaRPr>
          </a:p>
        </p:txBody>
      </p:sp>
      <p:pic>
        <p:nvPicPr>
          <p:cNvPr id="6" name="Picture 5">
            <a:extLst>
              <a:ext uri="{FF2B5EF4-FFF2-40B4-BE49-F238E27FC236}">
                <a16:creationId xmlns:a16="http://schemas.microsoft.com/office/drawing/2014/main" id="{0B6BFAE4-34AF-4A1B-AA74-75F75AEE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38" y="958850"/>
            <a:ext cx="47704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B64F70C-B495-4C48-B921-A0227DD09154}"/>
              </a:ext>
            </a:extLst>
          </p:cNvPr>
          <p:cNvSpPr txBox="1">
            <a:spLocks noChangeArrowheads="1"/>
          </p:cNvSpPr>
          <p:nvPr/>
        </p:nvSpPr>
        <p:spPr bwMode="auto">
          <a:xfrm>
            <a:off x="7169150" y="3046413"/>
            <a:ext cx="4756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000">
                <a:latin typeface="Times New Roman" panose="02020603050405020304" pitchFamily="18" charset="0"/>
                <a:cs typeface="Times New Roman" panose="02020603050405020304" pitchFamily="18" charset="0"/>
              </a:rPr>
              <a:t>Durability contributes to reliability</a:t>
            </a:r>
          </a:p>
          <a:p>
            <a:pPr>
              <a:buFont typeface="Arial" panose="020B0604020202020204" pitchFamily="34" charset="0"/>
              <a:buChar char="•"/>
            </a:pPr>
            <a:r>
              <a:rPr lang="en-US" altLang="en-US" sz="2000">
                <a:latin typeface="Times New Roman" panose="02020603050405020304" pitchFamily="18" charset="0"/>
                <a:cs typeface="Times New Roman" panose="02020603050405020304" pitchFamily="18" charset="0"/>
              </a:rPr>
              <a:t>Degradation</a:t>
            </a:r>
          </a:p>
        </p:txBody>
      </p:sp>
      <p:pic>
        <p:nvPicPr>
          <p:cNvPr id="9" name="Picture 8">
            <a:extLst>
              <a:ext uri="{FF2B5EF4-FFF2-40B4-BE49-F238E27FC236}">
                <a16:creationId xmlns:a16="http://schemas.microsoft.com/office/drawing/2014/main" id="{2FD4E9EA-355B-465D-8002-050C95A3D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41275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B4E3DF0-F110-42E9-BF75-F85CD19E73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713" y="4383088"/>
            <a:ext cx="27527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63E6D978-5F88-4376-A2F7-EACCEB0508BF}"/>
              </a:ext>
            </a:extLst>
          </p:cNvPr>
          <p:cNvCxnSpPr/>
          <p:nvPr/>
        </p:nvCxnSpPr>
        <p:spPr>
          <a:xfrm>
            <a:off x="8718550" y="4127500"/>
            <a:ext cx="0" cy="1743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C80B75-51B7-4B11-9553-8A37CF3A6016}"/>
              </a:ext>
            </a:extLst>
          </p:cNvPr>
          <p:cNvCxnSpPr/>
          <p:nvPr/>
        </p:nvCxnSpPr>
        <p:spPr>
          <a:xfrm flipH="1">
            <a:off x="8718550" y="5870575"/>
            <a:ext cx="19097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0C2121DA-B9C6-4FD3-A9E3-72A2D40A7A8B}"/>
              </a:ext>
            </a:extLst>
          </p:cNvPr>
          <p:cNvSpPr/>
          <p:nvPr/>
        </p:nvSpPr>
        <p:spPr>
          <a:xfrm>
            <a:off x="8723313" y="4349750"/>
            <a:ext cx="1814512" cy="1377950"/>
          </a:xfrm>
          <a:custGeom>
            <a:avLst/>
            <a:gdLst>
              <a:gd name="connsiteX0" fmla="*/ 0 w 1814285"/>
              <a:gd name="connsiteY0" fmla="*/ 38988 h 1377669"/>
              <a:gd name="connsiteX1" fmla="*/ 696685 w 1814285"/>
              <a:gd name="connsiteY1" fmla="*/ 140588 h 1377669"/>
              <a:gd name="connsiteX2" fmla="*/ 1175657 w 1814285"/>
              <a:gd name="connsiteY2" fmla="*/ 1185616 h 1377669"/>
              <a:gd name="connsiteX3" fmla="*/ 1814285 w 1814285"/>
              <a:gd name="connsiteY3" fmla="*/ 1374302 h 1377669"/>
            </a:gdLst>
            <a:ahLst/>
            <a:cxnLst>
              <a:cxn ang="0">
                <a:pos x="connsiteX0" y="connsiteY0"/>
              </a:cxn>
              <a:cxn ang="0">
                <a:pos x="connsiteX1" y="connsiteY1"/>
              </a:cxn>
              <a:cxn ang="0">
                <a:pos x="connsiteX2" y="connsiteY2"/>
              </a:cxn>
              <a:cxn ang="0">
                <a:pos x="connsiteX3" y="connsiteY3"/>
              </a:cxn>
            </a:cxnLst>
            <a:rect l="l" t="t" r="r" b="b"/>
            <a:pathLst>
              <a:path w="1814285" h="1377669">
                <a:moveTo>
                  <a:pt x="0" y="38988"/>
                </a:moveTo>
                <a:cubicBezTo>
                  <a:pt x="250371" y="-5765"/>
                  <a:pt x="500742" y="-50517"/>
                  <a:pt x="696685" y="140588"/>
                </a:cubicBezTo>
                <a:cubicBezTo>
                  <a:pt x="892628" y="331693"/>
                  <a:pt x="989390" y="979997"/>
                  <a:pt x="1175657" y="1185616"/>
                </a:cubicBezTo>
                <a:cubicBezTo>
                  <a:pt x="1361924" y="1391235"/>
                  <a:pt x="1588104" y="1382768"/>
                  <a:pt x="1814285" y="137430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38553781-2916-4CC2-88E7-02E90DAC082A}"/>
              </a:ext>
            </a:extLst>
          </p:cNvPr>
          <p:cNvCxnSpPr/>
          <p:nvPr/>
        </p:nvCxnSpPr>
        <p:spPr>
          <a:xfrm>
            <a:off x="8718550" y="4852988"/>
            <a:ext cx="911225" cy="30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B49F40B-3972-444B-B9BF-11BC0FFD6B8C}"/>
              </a:ext>
            </a:extLst>
          </p:cNvPr>
          <p:cNvCxnSpPr/>
          <p:nvPr/>
        </p:nvCxnSpPr>
        <p:spPr>
          <a:xfrm>
            <a:off x="9588500" y="4905375"/>
            <a:ext cx="41275" cy="965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83C13E4-F79A-42B0-8FB8-98F163B328AD}"/>
              </a:ext>
            </a:extLst>
          </p:cNvPr>
          <p:cNvCxnSpPr/>
          <p:nvPr/>
        </p:nvCxnSpPr>
        <p:spPr>
          <a:xfrm flipV="1">
            <a:off x="8723313" y="5397500"/>
            <a:ext cx="1084262" cy="22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89EC9DF-484D-499B-8F18-D665D6E43D9A}"/>
              </a:ext>
            </a:extLst>
          </p:cNvPr>
          <p:cNvCxnSpPr/>
          <p:nvPr/>
        </p:nvCxnSpPr>
        <p:spPr>
          <a:xfrm>
            <a:off x="9799638" y="5397500"/>
            <a:ext cx="20637" cy="481013"/>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34CE78D-266E-4A2C-B5A4-6160FDFBA9D4}"/>
              </a:ext>
            </a:extLst>
          </p:cNvPr>
          <p:cNvSpPr txBox="1">
            <a:spLocks noChangeArrowheads="1"/>
          </p:cNvSpPr>
          <p:nvPr/>
        </p:nvSpPr>
        <p:spPr bwMode="auto">
          <a:xfrm rot="-5400000">
            <a:off x="7935119" y="4929982"/>
            <a:ext cx="100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Property</a:t>
            </a:r>
          </a:p>
        </p:txBody>
      </p:sp>
      <p:sp>
        <p:nvSpPr>
          <p:cNvPr id="58" name="TextBox 57">
            <a:extLst>
              <a:ext uri="{FF2B5EF4-FFF2-40B4-BE49-F238E27FC236}">
                <a16:creationId xmlns:a16="http://schemas.microsoft.com/office/drawing/2014/main" id="{F9FC5F8C-27AB-468F-8626-479D54A36316}"/>
              </a:ext>
            </a:extLst>
          </p:cNvPr>
          <p:cNvSpPr txBox="1">
            <a:spLocks noChangeArrowheads="1"/>
          </p:cNvSpPr>
          <p:nvPr/>
        </p:nvSpPr>
        <p:spPr bwMode="auto">
          <a:xfrm>
            <a:off x="8951913" y="5945188"/>
            <a:ext cx="733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 Life</a:t>
            </a:r>
          </a:p>
        </p:txBody>
      </p:sp>
      <p:sp>
        <p:nvSpPr>
          <p:cNvPr id="37184" name="TextBox 37183">
            <a:extLst>
              <a:ext uri="{FF2B5EF4-FFF2-40B4-BE49-F238E27FC236}">
                <a16:creationId xmlns:a16="http://schemas.microsoft.com/office/drawing/2014/main" id="{136A9C93-E22A-4C0B-8AF5-35A17936143E}"/>
              </a:ext>
            </a:extLst>
          </p:cNvPr>
          <p:cNvSpPr txBox="1">
            <a:spLocks noChangeArrowheads="1"/>
          </p:cNvSpPr>
          <p:nvPr/>
        </p:nvSpPr>
        <p:spPr bwMode="auto">
          <a:xfrm>
            <a:off x="1198563" y="5881688"/>
            <a:ext cx="132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Single event</a:t>
            </a:r>
          </a:p>
        </p:txBody>
      </p:sp>
      <p:sp>
        <p:nvSpPr>
          <p:cNvPr id="60" name="TextBox 59">
            <a:extLst>
              <a:ext uri="{FF2B5EF4-FFF2-40B4-BE49-F238E27FC236}">
                <a16:creationId xmlns:a16="http://schemas.microsoft.com/office/drawing/2014/main" id="{00836811-EC6E-4A82-8911-916AE395580D}"/>
              </a:ext>
            </a:extLst>
          </p:cNvPr>
          <p:cNvSpPr txBox="1">
            <a:spLocks noChangeArrowheads="1"/>
          </p:cNvSpPr>
          <p:nvPr/>
        </p:nvSpPr>
        <p:spPr bwMode="auto">
          <a:xfrm>
            <a:off x="5429250" y="5881688"/>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cyclic</a:t>
            </a:r>
          </a:p>
        </p:txBody>
      </p:sp>
      <p:sp>
        <p:nvSpPr>
          <p:cNvPr id="3" name="Oval 2">
            <a:extLst>
              <a:ext uri="{FF2B5EF4-FFF2-40B4-BE49-F238E27FC236}">
                <a16:creationId xmlns:a16="http://schemas.microsoft.com/office/drawing/2014/main" id="{FC648BD4-EE48-419A-99BA-B76931D7ABAE}"/>
              </a:ext>
            </a:extLst>
          </p:cNvPr>
          <p:cNvSpPr/>
          <p:nvPr/>
        </p:nvSpPr>
        <p:spPr>
          <a:xfrm>
            <a:off x="1774825" y="2743200"/>
            <a:ext cx="434975" cy="430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Arrow Connector 4">
            <a:extLst>
              <a:ext uri="{FF2B5EF4-FFF2-40B4-BE49-F238E27FC236}">
                <a16:creationId xmlns:a16="http://schemas.microsoft.com/office/drawing/2014/main" id="{8E849A78-0573-451E-AC68-B1B8B4AE894C}"/>
              </a:ext>
            </a:extLst>
          </p:cNvPr>
          <p:cNvCxnSpPr/>
          <p:nvPr/>
        </p:nvCxnSpPr>
        <p:spPr>
          <a:xfrm flipV="1">
            <a:off x="2220913" y="2863850"/>
            <a:ext cx="24003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0EA4BF-325E-44EA-91BE-1FB87148CE17}"/>
              </a:ext>
            </a:extLst>
          </p:cNvPr>
          <p:cNvCxnSpPr/>
          <p:nvPr/>
        </p:nvCxnSpPr>
        <p:spPr>
          <a:xfrm>
            <a:off x="4500563" y="3076575"/>
            <a:ext cx="1866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E8DA2D31-99D1-4487-94C2-7CB557C0E9C4}"/>
              </a:ext>
            </a:extLst>
          </p:cNvPr>
          <p:cNvSpPr/>
          <p:nvPr/>
        </p:nvSpPr>
        <p:spPr>
          <a:xfrm>
            <a:off x="4576763" y="1533525"/>
            <a:ext cx="1790700" cy="1512888"/>
          </a:xfrm>
          <a:custGeom>
            <a:avLst/>
            <a:gdLst>
              <a:gd name="connsiteX0" fmla="*/ 0 w 1790700"/>
              <a:gd name="connsiteY0" fmla="*/ 1514661 h 1553382"/>
              <a:gd name="connsiteX1" fmla="*/ 371475 w 1790700"/>
              <a:gd name="connsiteY1" fmla="*/ 1228911 h 1553382"/>
              <a:gd name="connsiteX2" fmla="*/ 614362 w 1790700"/>
              <a:gd name="connsiteY2" fmla="*/ 186 h 1553382"/>
              <a:gd name="connsiteX3" fmla="*/ 919162 w 1790700"/>
              <a:gd name="connsiteY3" fmla="*/ 1138424 h 1553382"/>
              <a:gd name="connsiteX4" fmla="*/ 1414462 w 1790700"/>
              <a:gd name="connsiteY4" fmla="*/ 1505136 h 1553382"/>
              <a:gd name="connsiteX5" fmla="*/ 1790700 w 1790700"/>
              <a:gd name="connsiteY5" fmla="*/ 1538474 h 15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700" h="1553382">
                <a:moveTo>
                  <a:pt x="0" y="1514661"/>
                </a:moveTo>
                <a:cubicBezTo>
                  <a:pt x="134540" y="1497992"/>
                  <a:pt x="269081" y="1481323"/>
                  <a:pt x="371475" y="1228911"/>
                </a:cubicBezTo>
                <a:cubicBezTo>
                  <a:pt x="473869" y="976499"/>
                  <a:pt x="523081" y="15267"/>
                  <a:pt x="614362" y="186"/>
                </a:cubicBezTo>
                <a:cubicBezTo>
                  <a:pt x="705643" y="-14895"/>
                  <a:pt x="785812" y="887599"/>
                  <a:pt x="919162" y="1138424"/>
                </a:cubicBezTo>
                <a:cubicBezTo>
                  <a:pt x="1052512" y="1389249"/>
                  <a:pt x="1269206" y="1438461"/>
                  <a:pt x="1414462" y="1505136"/>
                </a:cubicBezTo>
                <a:cubicBezTo>
                  <a:pt x="1559718" y="1571811"/>
                  <a:pt x="1675209" y="1555142"/>
                  <a:pt x="1790700" y="1538474"/>
                </a:cubicBezTo>
              </a:path>
            </a:pathLst>
          </a:custGeom>
          <a:pattFill prst="wdUpDiag">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Text Box 54">
            <a:extLst>
              <a:ext uri="{FF2B5EF4-FFF2-40B4-BE49-F238E27FC236}">
                <a16:creationId xmlns:a16="http://schemas.microsoft.com/office/drawing/2014/main" id="{5A707531-DBE1-4B6D-8229-310DCE49AA29}"/>
              </a:ext>
            </a:extLst>
          </p:cNvPr>
          <p:cNvSpPr txBox="1">
            <a:spLocks noChangeArrowheads="1"/>
          </p:cNvSpPr>
          <p:nvPr/>
        </p:nvSpPr>
        <p:spPr bwMode="auto">
          <a:xfrm>
            <a:off x="4383088" y="1208088"/>
            <a:ext cx="1919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b="1">
                <a:solidFill>
                  <a:schemeClr val="tx1"/>
                </a:solidFill>
              </a:rPr>
              <a:t>Interference Distribution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1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1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15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1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1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1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1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71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16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1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58" grpId="0"/>
      <p:bldP spid="37160" grpId="0"/>
      <p:bldP spid="37168" grpId="0"/>
      <p:bldP spid="7" grpId="0"/>
      <p:bldP spid="31" grpId="0"/>
      <p:bldP spid="58" grpId="0"/>
      <p:bldP spid="37184" grpId="0"/>
      <p:bldP spid="60" grpId="0"/>
      <p:bldP spid="3" grpId="0" animBg="1"/>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Number Placeholder 1">
            <a:extLst>
              <a:ext uri="{FF2B5EF4-FFF2-40B4-BE49-F238E27FC236}">
                <a16:creationId xmlns:a16="http://schemas.microsoft.com/office/drawing/2014/main" id="{E73FF1FB-9798-47DC-A164-70DDA7F16F38}"/>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C5EC2B19-0DD5-49EA-AE1A-13D313EF8DFD}" type="slidenum">
              <a:rPr lang="en-US" altLang="en-US" sz="1200">
                <a:solidFill>
                  <a:srgbClr val="898989"/>
                </a:solidFill>
              </a:rPr>
              <a:pPr algn="r" eaLnBrk="1" hangingPunct="1">
                <a:spcBef>
                  <a:spcPct val="0"/>
                </a:spcBef>
                <a:buFontTx/>
                <a:buNone/>
              </a:pPr>
              <a:t>26</a:t>
            </a:fld>
            <a:endParaRPr lang="en-US" altLang="en-US" sz="1200">
              <a:solidFill>
                <a:srgbClr val="898989"/>
              </a:solidFill>
            </a:endParaRPr>
          </a:p>
        </p:txBody>
      </p:sp>
      <p:sp>
        <p:nvSpPr>
          <p:cNvPr id="369666" name="Text Box 61">
            <a:extLst>
              <a:ext uri="{FF2B5EF4-FFF2-40B4-BE49-F238E27FC236}">
                <a16:creationId xmlns:a16="http://schemas.microsoft.com/office/drawing/2014/main" id="{A7DC8982-D43B-4C66-8CD0-4AD1CD2ED218}"/>
              </a:ext>
            </a:extLst>
          </p:cNvPr>
          <p:cNvSpPr txBox="1">
            <a:spLocks noChangeArrowheads="1"/>
          </p:cNvSpPr>
          <p:nvPr/>
        </p:nvSpPr>
        <p:spPr bwMode="auto">
          <a:xfrm>
            <a:off x="282575" y="-22225"/>
            <a:ext cx="10193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a:solidFill>
                  <a:schemeClr val="tx1"/>
                </a:solidFill>
              </a:rPr>
              <a:t>‘Quality’ versus ‘Reliability’</a:t>
            </a:r>
          </a:p>
        </p:txBody>
      </p:sp>
      <p:pic>
        <p:nvPicPr>
          <p:cNvPr id="369667" name="Picture 34">
            <a:extLst>
              <a:ext uri="{FF2B5EF4-FFF2-40B4-BE49-F238E27FC236}">
                <a16:creationId xmlns:a16="http://schemas.microsoft.com/office/drawing/2014/main" id="{8554A7F7-699C-4222-998E-542DAD842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762000"/>
            <a:ext cx="7640638"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46">
            <a:extLst>
              <a:ext uri="{FF2B5EF4-FFF2-40B4-BE49-F238E27FC236}">
                <a16:creationId xmlns:a16="http://schemas.microsoft.com/office/drawing/2014/main" id="{35A281D7-9CDF-4955-9F53-FECC084D8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388" y="4656138"/>
            <a:ext cx="167163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Rectangle 5">
            <a:extLst>
              <a:ext uri="{FF2B5EF4-FFF2-40B4-BE49-F238E27FC236}">
                <a16:creationId xmlns:a16="http://schemas.microsoft.com/office/drawing/2014/main" id="{D4FED7A9-34F9-41F6-9AD7-0871D82BBE36}"/>
              </a:ext>
            </a:extLst>
          </p:cNvPr>
          <p:cNvSpPr>
            <a:spLocks noChangeArrowheads="1"/>
          </p:cNvSpPr>
          <p:nvPr/>
        </p:nvSpPr>
        <p:spPr bwMode="auto">
          <a:xfrm>
            <a:off x="147955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b="1">
                <a:solidFill>
                  <a:schemeClr val="tx1"/>
                </a:solidFill>
              </a:rPr>
              <a:t>Upfront Reliability Assessment</a:t>
            </a:r>
          </a:p>
        </p:txBody>
      </p:sp>
      <p:sp>
        <p:nvSpPr>
          <p:cNvPr id="370691" name="Rectangle 6">
            <a:extLst>
              <a:ext uri="{FF2B5EF4-FFF2-40B4-BE49-F238E27FC236}">
                <a16:creationId xmlns:a16="http://schemas.microsoft.com/office/drawing/2014/main" id="{765CFD32-81AE-469E-956E-9558B97F063C}"/>
              </a:ext>
            </a:extLst>
          </p:cNvPr>
          <p:cNvSpPr>
            <a:spLocks noChangeArrowheads="1"/>
          </p:cNvSpPr>
          <p:nvPr/>
        </p:nvSpPr>
        <p:spPr bwMode="auto">
          <a:xfrm>
            <a:off x="8864600" y="2852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solidFill>
                <a:schemeClr val="tx1"/>
              </a:solidFill>
            </a:endParaRPr>
          </a:p>
        </p:txBody>
      </p:sp>
      <p:grpSp>
        <p:nvGrpSpPr>
          <p:cNvPr id="370692" name="Group 7">
            <a:extLst>
              <a:ext uri="{FF2B5EF4-FFF2-40B4-BE49-F238E27FC236}">
                <a16:creationId xmlns:a16="http://schemas.microsoft.com/office/drawing/2014/main" id="{3240B4E4-EEA3-4DFF-B752-879DFA780CC0}"/>
              </a:ext>
            </a:extLst>
          </p:cNvPr>
          <p:cNvGrpSpPr>
            <a:grpSpLocks/>
          </p:cNvGrpSpPr>
          <p:nvPr/>
        </p:nvGrpSpPr>
        <p:grpSpPr bwMode="auto">
          <a:xfrm>
            <a:off x="4491038" y="5683250"/>
            <a:ext cx="1176337" cy="300038"/>
            <a:chOff x="2293" y="3462"/>
            <a:chExt cx="431" cy="110"/>
          </a:xfrm>
        </p:grpSpPr>
        <p:sp>
          <p:nvSpPr>
            <p:cNvPr id="370720" name="AutoShape 8">
              <a:extLst>
                <a:ext uri="{FF2B5EF4-FFF2-40B4-BE49-F238E27FC236}">
                  <a16:creationId xmlns:a16="http://schemas.microsoft.com/office/drawing/2014/main" id="{71DC8E1A-5C6F-446F-ADAC-5E1E5F7DBBDC}"/>
                </a:ext>
              </a:extLst>
            </p:cNvPr>
            <p:cNvSpPr>
              <a:spLocks noChangeArrowheads="1"/>
            </p:cNvSpPr>
            <p:nvPr/>
          </p:nvSpPr>
          <p:spPr bwMode="auto">
            <a:xfrm>
              <a:off x="2293" y="3462"/>
              <a:ext cx="431" cy="100"/>
            </a:xfrm>
            <a:prstGeom prst="parallelogram">
              <a:avLst>
                <a:gd name="adj" fmla="val 107730"/>
              </a:avLst>
            </a:prstGeom>
            <a:solidFill>
              <a:srgbClr val="B2B2B2"/>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bg2"/>
                </a:solidFill>
              </a:endParaRPr>
            </a:p>
          </p:txBody>
        </p:sp>
        <p:sp>
          <p:nvSpPr>
            <p:cNvPr id="370721" name="AutoShape 9">
              <a:extLst>
                <a:ext uri="{FF2B5EF4-FFF2-40B4-BE49-F238E27FC236}">
                  <a16:creationId xmlns:a16="http://schemas.microsoft.com/office/drawing/2014/main" id="{57F7F433-407C-49FA-97E4-3FFE9064F263}"/>
                </a:ext>
              </a:extLst>
            </p:cNvPr>
            <p:cNvSpPr>
              <a:spLocks noChangeArrowheads="1"/>
            </p:cNvSpPr>
            <p:nvPr/>
          </p:nvSpPr>
          <p:spPr bwMode="auto">
            <a:xfrm>
              <a:off x="2332" y="3474"/>
              <a:ext cx="340" cy="68"/>
            </a:xfrm>
            <a:prstGeom prst="parallelogram">
              <a:avLst>
                <a:gd name="adj" fmla="val 111968"/>
              </a:avLst>
            </a:prstGeom>
            <a:solidFill>
              <a:srgbClr val="FFFFCC"/>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bg2"/>
                </a:solidFill>
              </a:endParaRPr>
            </a:p>
          </p:txBody>
        </p:sp>
        <p:sp>
          <p:nvSpPr>
            <p:cNvPr id="370722" name="AutoShape 10">
              <a:extLst>
                <a:ext uri="{FF2B5EF4-FFF2-40B4-BE49-F238E27FC236}">
                  <a16:creationId xmlns:a16="http://schemas.microsoft.com/office/drawing/2014/main" id="{683134D2-2CF1-4C9F-9C22-48F0E302231C}"/>
                </a:ext>
              </a:extLst>
            </p:cNvPr>
            <p:cNvSpPr>
              <a:spLocks noChangeArrowheads="1"/>
            </p:cNvSpPr>
            <p:nvPr/>
          </p:nvSpPr>
          <p:spPr bwMode="auto">
            <a:xfrm>
              <a:off x="2378" y="3492"/>
              <a:ext cx="98" cy="34"/>
            </a:xfrm>
            <a:prstGeom prst="parallelogram">
              <a:avLst>
                <a:gd name="adj" fmla="val 93943"/>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bg2"/>
                </a:solidFill>
              </a:endParaRPr>
            </a:p>
          </p:txBody>
        </p:sp>
        <p:sp>
          <p:nvSpPr>
            <p:cNvPr id="370723" name="AutoShape 11">
              <a:extLst>
                <a:ext uri="{FF2B5EF4-FFF2-40B4-BE49-F238E27FC236}">
                  <a16:creationId xmlns:a16="http://schemas.microsoft.com/office/drawing/2014/main" id="{0680127D-59ED-4CDA-90A0-606F7548510F}"/>
                </a:ext>
              </a:extLst>
            </p:cNvPr>
            <p:cNvSpPr>
              <a:spLocks noChangeArrowheads="1"/>
            </p:cNvSpPr>
            <p:nvPr/>
          </p:nvSpPr>
          <p:spPr bwMode="auto">
            <a:xfrm>
              <a:off x="2476" y="3492"/>
              <a:ext cx="98" cy="34"/>
            </a:xfrm>
            <a:prstGeom prst="parallelogram">
              <a:avLst>
                <a:gd name="adj" fmla="val 93943"/>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bg2"/>
                </a:solidFill>
              </a:endParaRPr>
            </a:p>
          </p:txBody>
        </p:sp>
        <p:sp>
          <p:nvSpPr>
            <p:cNvPr id="370724" name="Rectangle 12">
              <a:extLst>
                <a:ext uri="{FF2B5EF4-FFF2-40B4-BE49-F238E27FC236}">
                  <a16:creationId xmlns:a16="http://schemas.microsoft.com/office/drawing/2014/main" id="{86AD6477-EA84-448F-A4FD-8671233B538A}"/>
                </a:ext>
              </a:extLst>
            </p:cNvPr>
            <p:cNvSpPr>
              <a:spLocks noChangeArrowheads="1"/>
            </p:cNvSpPr>
            <p:nvPr/>
          </p:nvSpPr>
          <p:spPr bwMode="auto">
            <a:xfrm>
              <a:off x="2300" y="3564"/>
              <a:ext cx="318" cy="8"/>
            </a:xfrm>
            <a:prstGeom prst="rect">
              <a:avLst/>
            </a:prstGeom>
            <a:solidFill>
              <a:srgbClr val="B2B2B2"/>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bg2"/>
                </a:solidFill>
              </a:endParaRPr>
            </a:p>
          </p:txBody>
        </p:sp>
        <p:sp>
          <p:nvSpPr>
            <p:cNvPr id="370725" name="AutoShape 13">
              <a:extLst>
                <a:ext uri="{FF2B5EF4-FFF2-40B4-BE49-F238E27FC236}">
                  <a16:creationId xmlns:a16="http://schemas.microsoft.com/office/drawing/2014/main" id="{E334BA19-FE27-4061-92AA-563B6DE74070}"/>
                </a:ext>
              </a:extLst>
            </p:cNvPr>
            <p:cNvSpPr>
              <a:spLocks noChangeArrowheads="1"/>
            </p:cNvSpPr>
            <p:nvPr/>
          </p:nvSpPr>
          <p:spPr bwMode="auto">
            <a:xfrm>
              <a:off x="2620" y="3470"/>
              <a:ext cx="102" cy="96"/>
            </a:xfrm>
            <a:prstGeom prst="parallelogram">
              <a:avLst>
                <a:gd name="adj" fmla="val 98488"/>
              </a:avLst>
            </a:prstGeom>
            <a:solidFill>
              <a:srgbClr val="B2B2B2"/>
            </a:solidFill>
            <a:ln w="12700">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1600">
                <a:solidFill>
                  <a:schemeClr val="bg2"/>
                </a:solidFill>
              </a:endParaRPr>
            </a:p>
          </p:txBody>
        </p:sp>
      </p:grpSp>
      <p:grpSp>
        <p:nvGrpSpPr>
          <p:cNvPr id="370693" name="Group 14">
            <a:extLst>
              <a:ext uri="{FF2B5EF4-FFF2-40B4-BE49-F238E27FC236}">
                <a16:creationId xmlns:a16="http://schemas.microsoft.com/office/drawing/2014/main" id="{C2A3864E-3343-477B-A45A-308673335A42}"/>
              </a:ext>
            </a:extLst>
          </p:cNvPr>
          <p:cNvGrpSpPr>
            <a:grpSpLocks/>
          </p:cNvGrpSpPr>
          <p:nvPr/>
        </p:nvGrpSpPr>
        <p:grpSpPr bwMode="auto">
          <a:xfrm>
            <a:off x="681038" y="2035175"/>
            <a:ext cx="7578725" cy="4437063"/>
            <a:chOff x="-566" y="1328"/>
            <a:chExt cx="4774" cy="2795"/>
          </a:xfrm>
        </p:grpSpPr>
        <p:sp>
          <p:nvSpPr>
            <p:cNvPr id="370712" name="Line 15">
              <a:extLst>
                <a:ext uri="{FF2B5EF4-FFF2-40B4-BE49-F238E27FC236}">
                  <a16:creationId xmlns:a16="http://schemas.microsoft.com/office/drawing/2014/main" id="{620D3F7D-822B-49D7-A7F6-1A38949C779E}"/>
                </a:ext>
              </a:extLst>
            </p:cNvPr>
            <p:cNvSpPr>
              <a:spLocks noChangeShapeType="1"/>
            </p:cNvSpPr>
            <p:nvPr/>
          </p:nvSpPr>
          <p:spPr bwMode="auto">
            <a:xfrm flipH="1" flipV="1">
              <a:off x="2206" y="2753"/>
              <a:ext cx="1587" cy="332"/>
            </a:xfrm>
            <a:prstGeom prst="line">
              <a:avLst/>
            </a:prstGeom>
            <a:noFill/>
            <a:ln w="50800">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0713" name="Line 16">
              <a:extLst>
                <a:ext uri="{FF2B5EF4-FFF2-40B4-BE49-F238E27FC236}">
                  <a16:creationId xmlns:a16="http://schemas.microsoft.com/office/drawing/2014/main" id="{02B9975C-CE66-4A61-BDE1-64C85D461783}"/>
                </a:ext>
              </a:extLst>
            </p:cNvPr>
            <p:cNvSpPr>
              <a:spLocks noChangeShapeType="1"/>
            </p:cNvSpPr>
            <p:nvPr/>
          </p:nvSpPr>
          <p:spPr bwMode="auto">
            <a:xfrm flipV="1">
              <a:off x="2032" y="1992"/>
              <a:ext cx="1225" cy="230"/>
            </a:xfrm>
            <a:prstGeom prst="line">
              <a:avLst/>
            </a:prstGeom>
            <a:noFill/>
            <a:ln w="50800">
              <a:solidFill>
                <a:srgbClr val="99CCFF"/>
              </a:solidFill>
              <a:round/>
              <a:headEnd type="none" w="med" len="lg"/>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0714" name="Line 17">
              <a:extLst>
                <a:ext uri="{FF2B5EF4-FFF2-40B4-BE49-F238E27FC236}">
                  <a16:creationId xmlns:a16="http://schemas.microsoft.com/office/drawing/2014/main" id="{3317DA54-99F0-4C28-B47D-E83FE981EDD0}"/>
                </a:ext>
              </a:extLst>
            </p:cNvPr>
            <p:cNvSpPr>
              <a:spLocks noChangeShapeType="1"/>
            </p:cNvSpPr>
            <p:nvPr/>
          </p:nvSpPr>
          <p:spPr bwMode="auto">
            <a:xfrm flipV="1">
              <a:off x="2762" y="3321"/>
              <a:ext cx="1104" cy="399"/>
            </a:xfrm>
            <a:prstGeom prst="line">
              <a:avLst/>
            </a:prstGeom>
            <a:noFill/>
            <a:ln w="50800">
              <a:solidFill>
                <a:srgbClr val="99CCFF"/>
              </a:solidFill>
              <a:round/>
              <a:headEnd type="none" w="med" len="lg"/>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0715" name="Rectangle 18">
              <a:extLst>
                <a:ext uri="{FF2B5EF4-FFF2-40B4-BE49-F238E27FC236}">
                  <a16:creationId xmlns:a16="http://schemas.microsoft.com/office/drawing/2014/main" id="{640AE4A7-B4AE-4999-836B-92D40DCE9E4C}"/>
                </a:ext>
              </a:extLst>
            </p:cNvPr>
            <p:cNvSpPr>
              <a:spLocks noChangeArrowheads="1"/>
            </p:cNvSpPr>
            <p:nvPr/>
          </p:nvSpPr>
          <p:spPr bwMode="auto">
            <a:xfrm>
              <a:off x="1339" y="3793"/>
              <a:ext cx="109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tx1"/>
                  </a:solidFill>
                </a:rPr>
                <a:t>Failure Modes</a:t>
              </a:r>
            </a:p>
            <a:p>
              <a:pPr>
                <a:spcBef>
                  <a:spcPct val="0"/>
                </a:spcBef>
                <a:buFontTx/>
                <a:buNone/>
              </a:pPr>
              <a:r>
                <a:rPr lang="en-US" altLang="en-US" sz="1400" b="1">
                  <a:solidFill>
                    <a:schemeClr val="tx1"/>
                  </a:solidFill>
                </a:rPr>
                <a:t>Failure Mechanisms</a:t>
              </a:r>
            </a:p>
          </p:txBody>
        </p:sp>
        <p:sp>
          <p:nvSpPr>
            <p:cNvPr id="370716" name="Line 19">
              <a:extLst>
                <a:ext uri="{FF2B5EF4-FFF2-40B4-BE49-F238E27FC236}">
                  <a16:creationId xmlns:a16="http://schemas.microsoft.com/office/drawing/2014/main" id="{1B29D9D3-1BF3-4D0F-B596-8E83257D351D}"/>
                </a:ext>
              </a:extLst>
            </p:cNvPr>
            <p:cNvSpPr>
              <a:spLocks noChangeShapeType="1"/>
            </p:cNvSpPr>
            <p:nvPr/>
          </p:nvSpPr>
          <p:spPr bwMode="auto">
            <a:xfrm flipH="1" flipV="1">
              <a:off x="1229" y="1328"/>
              <a:ext cx="2394" cy="257"/>
            </a:xfrm>
            <a:prstGeom prst="line">
              <a:avLst/>
            </a:prstGeom>
            <a:noFill/>
            <a:ln w="50800">
              <a:solidFill>
                <a:srgbClr val="99CCFF"/>
              </a:solidFill>
              <a:round/>
              <a:headEnd type="none" w="med" len="lg"/>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0717" name="Rectangle 20">
              <a:extLst>
                <a:ext uri="{FF2B5EF4-FFF2-40B4-BE49-F238E27FC236}">
                  <a16:creationId xmlns:a16="http://schemas.microsoft.com/office/drawing/2014/main" id="{FAB4B7DF-163C-41F2-8572-8767B68ED7DB}"/>
                </a:ext>
              </a:extLst>
            </p:cNvPr>
            <p:cNvSpPr>
              <a:spLocks noChangeArrowheads="1"/>
            </p:cNvSpPr>
            <p:nvPr/>
          </p:nvSpPr>
          <p:spPr bwMode="auto">
            <a:xfrm>
              <a:off x="3083" y="3570"/>
              <a:ext cx="1125"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tx1"/>
                  </a:solidFill>
                </a:rPr>
                <a:t>Geometry, defects </a:t>
              </a:r>
            </a:p>
            <a:p>
              <a:pPr>
                <a:spcBef>
                  <a:spcPct val="0"/>
                </a:spcBef>
                <a:buFontTx/>
                <a:buNone/>
              </a:pPr>
              <a:r>
                <a:rPr lang="en-US" altLang="en-US" sz="1400" b="1">
                  <a:solidFill>
                    <a:schemeClr val="tx1"/>
                  </a:solidFill>
                </a:rPr>
                <a:t>materials, and </a:t>
              </a:r>
            </a:p>
            <a:p>
              <a:pPr>
                <a:spcBef>
                  <a:spcPct val="0"/>
                </a:spcBef>
                <a:buFontTx/>
                <a:buNone/>
              </a:pPr>
              <a:r>
                <a:rPr lang="en-US" altLang="en-US" sz="1400" b="1">
                  <a:solidFill>
                    <a:schemeClr val="tx1"/>
                  </a:solidFill>
                </a:rPr>
                <a:t>operational behavior</a:t>
              </a:r>
            </a:p>
          </p:txBody>
        </p:sp>
        <p:sp>
          <p:nvSpPr>
            <p:cNvPr id="370718" name="Rectangle 21">
              <a:extLst>
                <a:ext uri="{FF2B5EF4-FFF2-40B4-BE49-F238E27FC236}">
                  <a16:creationId xmlns:a16="http://schemas.microsoft.com/office/drawing/2014/main" id="{EBEA9B96-2E94-4542-BBAB-C02175203D07}"/>
                </a:ext>
              </a:extLst>
            </p:cNvPr>
            <p:cNvSpPr>
              <a:spLocks noChangeArrowheads="1"/>
            </p:cNvSpPr>
            <p:nvPr/>
          </p:nvSpPr>
          <p:spPr bwMode="auto">
            <a:xfrm>
              <a:off x="-566" y="2968"/>
              <a:ext cx="115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tx1"/>
                  </a:solidFill>
                </a:rPr>
                <a:t>Manufacturing,</a:t>
              </a:r>
            </a:p>
            <a:p>
              <a:pPr>
                <a:spcBef>
                  <a:spcPct val="0"/>
                </a:spcBef>
                <a:buFontTx/>
                <a:buNone/>
              </a:pPr>
              <a:r>
                <a:rPr lang="en-US" altLang="en-US" sz="1400" b="1">
                  <a:solidFill>
                    <a:schemeClr val="tx1"/>
                  </a:solidFill>
                </a:rPr>
                <a:t>Assembly</a:t>
              </a:r>
            </a:p>
          </p:txBody>
        </p:sp>
        <p:sp>
          <p:nvSpPr>
            <p:cNvPr id="370719" name="Rectangle 22">
              <a:extLst>
                <a:ext uri="{FF2B5EF4-FFF2-40B4-BE49-F238E27FC236}">
                  <a16:creationId xmlns:a16="http://schemas.microsoft.com/office/drawing/2014/main" id="{216D3A76-3B95-419B-9113-FA0C277FE34F}"/>
                </a:ext>
              </a:extLst>
            </p:cNvPr>
            <p:cNvSpPr>
              <a:spLocks noChangeArrowheads="1"/>
            </p:cNvSpPr>
            <p:nvPr/>
          </p:nvSpPr>
          <p:spPr bwMode="auto">
            <a:xfrm>
              <a:off x="1800" y="3190"/>
              <a:ext cx="83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tx1"/>
                  </a:solidFill>
                </a:rPr>
                <a:t>Reliability estimates</a:t>
              </a:r>
            </a:p>
          </p:txBody>
        </p:sp>
      </p:grpSp>
      <p:sp>
        <p:nvSpPr>
          <p:cNvPr id="370694" name="Rectangle 24">
            <a:extLst>
              <a:ext uri="{FF2B5EF4-FFF2-40B4-BE49-F238E27FC236}">
                <a16:creationId xmlns:a16="http://schemas.microsoft.com/office/drawing/2014/main" id="{E563D79D-F669-41C8-B253-BF75C5AA31AD}"/>
              </a:ext>
            </a:extLst>
          </p:cNvPr>
          <p:cNvSpPr>
            <a:spLocks noChangeArrowheads="1"/>
          </p:cNvSpPr>
          <p:nvPr/>
        </p:nvSpPr>
        <p:spPr bwMode="auto">
          <a:xfrm>
            <a:off x="3330575" y="1150938"/>
            <a:ext cx="2505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chemeClr val="tx1"/>
                </a:solidFill>
              </a:rPr>
              <a:t>Life Cycle environmental and </a:t>
            </a:r>
          </a:p>
          <a:p>
            <a:pPr algn="ctr">
              <a:spcBef>
                <a:spcPct val="0"/>
              </a:spcBef>
              <a:buFontTx/>
              <a:buNone/>
            </a:pPr>
            <a:r>
              <a:rPr lang="en-US" altLang="en-US" sz="1400" b="1">
                <a:solidFill>
                  <a:schemeClr val="tx1"/>
                </a:solidFill>
              </a:rPr>
              <a:t>Operational stresses</a:t>
            </a:r>
          </a:p>
          <a:p>
            <a:pPr algn="ctr">
              <a:spcBef>
                <a:spcPct val="0"/>
              </a:spcBef>
              <a:buFontTx/>
              <a:buNone/>
            </a:pPr>
            <a:endParaRPr lang="en-US" altLang="en-US" sz="1400" b="1">
              <a:solidFill>
                <a:schemeClr val="tx1"/>
              </a:solidFill>
            </a:endParaRPr>
          </a:p>
        </p:txBody>
      </p:sp>
      <p:sp>
        <p:nvSpPr>
          <p:cNvPr id="370695" name="Line 25">
            <a:extLst>
              <a:ext uri="{FF2B5EF4-FFF2-40B4-BE49-F238E27FC236}">
                <a16:creationId xmlns:a16="http://schemas.microsoft.com/office/drawing/2014/main" id="{18C814EF-28B3-4A7E-9018-1045E8D21965}"/>
              </a:ext>
            </a:extLst>
          </p:cNvPr>
          <p:cNvSpPr>
            <a:spLocks noChangeShapeType="1"/>
          </p:cNvSpPr>
          <p:nvPr/>
        </p:nvSpPr>
        <p:spPr bwMode="auto">
          <a:xfrm>
            <a:off x="3430588" y="1735138"/>
            <a:ext cx="3811587" cy="395287"/>
          </a:xfrm>
          <a:prstGeom prst="line">
            <a:avLst/>
          </a:prstGeom>
          <a:noFill/>
          <a:ln w="381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0696" name="Line 26">
            <a:extLst>
              <a:ext uri="{FF2B5EF4-FFF2-40B4-BE49-F238E27FC236}">
                <a16:creationId xmlns:a16="http://schemas.microsoft.com/office/drawing/2014/main" id="{BE89C1C4-766A-400D-BE45-122116E71B2A}"/>
              </a:ext>
            </a:extLst>
          </p:cNvPr>
          <p:cNvSpPr>
            <a:spLocks noChangeShapeType="1"/>
          </p:cNvSpPr>
          <p:nvPr/>
        </p:nvSpPr>
        <p:spPr bwMode="auto">
          <a:xfrm flipH="1">
            <a:off x="4459288" y="2711450"/>
            <a:ext cx="2051050" cy="363538"/>
          </a:xfrm>
          <a:prstGeom prst="line">
            <a:avLst/>
          </a:prstGeom>
          <a:noFill/>
          <a:ln w="381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0697" name="Line 27">
            <a:extLst>
              <a:ext uri="{FF2B5EF4-FFF2-40B4-BE49-F238E27FC236}">
                <a16:creationId xmlns:a16="http://schemas.microsoft.com/office/drawing/2014/main" id="{647A0582-FB35-4ED1-96DA-22A84D0F9AE0}"/>
              </a:ext>
            </a:extLst>
          </p:cNvPr>
          <p:cNvSpPr>
            <a:spLocks noChangeShapeType="1"/>
          </p:cNvSpPr>
          <p:nvPr/>
        </p:nvSpPr>
        <p:spPr bwMode="auto">
          <a:xfrm>
            <a:off x="5016500" y="4013200"/>
            <a:ext cx="2493963" cy="501650"/>
          </a:xfrm>
          <a:prstGeom prst="line">
            <a:avLst/>
          </a:prstGeom>
          <a:noFill/>
          <a:ln w="381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0698" name="Line 28">
            <a:extLst>
              <a:ext uri="{FF2B5EF4-FFF2-40B4-BE49-F238E27FC236}">
                <a16:creationId xmlns:a16="http://schemas.microsoft.com/office/drawing/2014/main" id="{9BEE9D19-5E68-480F-8150-6FC376547749}"/>
              </a:ext>
            </a:extLst>
          </p:cNvPr>
          <p:cNvSpPr>
            <a:spLocks noChangeShapeType="1"/>
          </p:cNvSpPr>
          <p:nvPr/>
        </p:nvSpPr>
        <p:spPr bwMode="auto">
          <a:xfrm flipH="1">
            <a:off x="5868988" y="4916488"/>
            <a:ext cx="1689100" cy="587375"/>
          </a:xfrm>
          <a:prstGeom prst="line">
            <a:avLst/>
          </a:prstGeom>
          <a:noFill/>
          <a:ln w="381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0699" name="Rectangle 32">
            <a:extLst>
              <a:ext uri="{FF2B5EF4-FFF2-40B4-BE49-F238E27FC236}">
                <a16:creationId xmlns:a16="http://schemas.microsoft.com/office/drawing/2014/main" id="{C9070AB0-9728-47A1-8A74-3B24DC9B575E}"/>
              </a:ext>
            </a:extLst>
          </p:cNvPr>
          <p:cNvSpPr>
            <a:spLocks noChangeArrowheads="1"/>
          </p:cNvSpPr>
          <p:nvPr/>
        </p:nvSpPr>
        <p:spPr bwMode="auto">
          <a:xfrm>
            <a:off x="9882188" y="2070100"/>
            <a:ext cx="195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tx1"/>
                </a:solidFill>
              </a:rPr>
              <a:t>testing, storage, shipping, handling, transportation and usage</a:t>
            </a:r>
          </a:p>
        </p:txBody>
      </p:sp>
      <p:pic>
        <p:nvPicPr>
          <p:cNvPr id="370700" name="Picture 33">
            <a:extLst>
              <a:ext uri="{FF2B5EF4-FFF2-40B4-BE49-F238E27FC236}">
                <a16:creationId xmlns:a16="http://schemas.microsoft.com/office/drawing/2014/main" id="{4CBC4C86-D80A-4451-AAE0-24E6FE1BF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192213"/>
            <a:ext cx="222567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1" name="Picture 34">
            <a:extLst>
              <a:ext uri="{FF2B5EF4-FFF2-40B4-BE49-F238E27FC236}">
                <a16:creationId xmlns:a16="http://schemas.microsoft.com/office/drawing/2014/main" id="{FF5AAB6A-51EE-4CB1-A5EF-CDB7D75BB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2188" y="1781175"/>
            <a:ext cx="25003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2" name="Picture 35">
            <a:extLst>
              <a:ext uri="{FF2B5EF4-FFF2-40B4-BE49-F238E27FC236}">
                <a16:creationId xmlns:a16="http://schemas.microsoft.com/office/drawing/2014/main" id="{0D0F1C1D-74B5-4C5C-A87D-3862441CB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3" y="2668588"/>
            <a:ext cx="2843212"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3" name="Picture 36">
            <a:extLst>
              <a:ext uri="{FF2B5EF4-FFF2-40B4-BE49-F238E27FC236}">
                <a16:creationId xmlns:a16="http://schemas.microsoft.com/office/drawing/2014/main" id="{0392E618-779C-46DE-BFD0-0B3634362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325" y="3219450"/>
            <a:ext cx="22367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4" name="Picture 42">
            <a:extLst>
              <a:ext uri="{FF2B5EF4-FFF2-40B4-BE49-F238E27FC236}">
                <a16:creationId xmlns:a16="http://schemas.microsoft.com/office/drawing/2014/main" id="{8B6EAF6D-3729-4C90-B0F8-85F16E74C8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23550" y="4445000"/>
            <a:ext cx="14208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5" name="Picture 44">
            <a:extLst>
              <a:ext uri="{FF2B5EF4-FFF2-40B4-BE49-F238E27FC236}">
                <a16:creationId xmlns:a16="http://schemas.microsoft.com/office/drawing/2014/main" id="{1B522B1C-0C8F-4267-8FD3-F3BB7FB831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1963" y="4818063"/>
            <a:ext cx="13335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6" name="Picture 40">
            <a:extLst>
              <a:ext uri="{FF2B5EF4-FFF2-40B4-BE49-F238E27FC236}">
                <a16:creationId xmlns:a16="http://schemas.microsoft.com/office/drawing/2014/main" id="{5AA3A699-1DDB-43F5-9E0B-3D4438CC8F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06372">
            <a:off x="8928100" y="4025900"/>
            <a:ext cx="1855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7" name="Picture 38">
            <a:extLst>
              <a:ext uri="{FF2B5EF4-FFF2-40B4-BE49-F238E27FC236}">
                <a16:creationId xmlns:a16="http://schemas.microsoft.com/office/drawing/2014/main" id="{4DAFC1EB-68B9-4548-AF8C-AD4024413D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0950" y="3908425"/>
            <a:ext cx="15287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708" name="Slide Number Placeholder 47">
            <a:extLst>
              <a:ext uri="{FF2B5EF4-FFF2-40B4-BE49-F238E27FC236}">
                <a16:creationId xmlns:a16="http://schemas.microsoft.com/office/drawing/2014/main" id="{04CB4911-F9F0-4D65-A5FC-1467C597BCB6}"/>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fld id="{0DCDD64C-BCDA-43D9-AF24-725D1755609E}" type="slidenum">
              <a:rPr lang="en-US" altLang="en-US" sz="1200">
                <a:solidFill>
                  <a:srgbClr val="898989"/>
                </a:solidFill>
              </a:rPr>
              <a:pPr algn="r" eaLnBrk="1" hangingPunct="1">
                <a:spcBef>
                  <a:spcPct val="0"/>
                </a:spcBef>
                <a:buFontTx/>
                <a:buNone/>
              </a:pPr>
              <a:t>27</a:t>
            </a:fld>
            <a:endParaRPr lang="en-US" altLang="en-US" sz="1200">
              <a:solidFill>
                <a:srgbClr val="898989"/>
              </a:solidFill>
            </a:endParaRPr>
          </a:p>
        </p:txBody>
      </p:sp>
      <p:sp>
        <p:nvSpPr>
          <p:cNvPr id="370709" name="Rectangle 37">
            <a:extLst>
              <a:ext uri="{FF2B5EF4-FFF2-40B4-BE49-F238E27FC236}">
                <a16:creationId xmlns:a16="http://schemas.microsoft.com/office/drawing/2014/main" id="{F7E47784-8CE3-4AA2-B2BD-272A47666C88}"/>
              </a:ext>
            </a:extLst>
          </p:cNvPr>
          <p:cNvSpPr>
            <a:spLocks noChangeArrowheads="1"/>
          </p:cNvSpPr>
          <p:nvPr/>
        </p:nvSpPr>
        <p:spPr bwMode="auto">
          <a:xfrm>
            <a:off x="84138" y="868363"/>
            <a:ext cx="219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latin typeface="Times New Roman" panose="02020603050405020304" pitchFamily="18" charset="0"/>
              </a:rPr>
              <a:t>Launch and post-launch</a:t>
            </a:r>
          </a:p>
        </p:txBody>
      </p:sp>
      <p:sp>
        <p:nvSpPr>
          <p:cNvPr id="4" name="Explosion 2 3">
            <a:extLst>
              <a:ext uri="{FF2B5EF4-FFF2-40B4-BE49-F238E27FC236}">
                <a16:creationId xmlns:a16="http://schemas.microsoft.com/office/drawing/2014/main" id="{C7C4489B-8D31-46F3-B229-03CEB254ED82}"/>
              </a:ext>
            </a:extLst>
          </p:cNvPr>
          <p:cNvSpPr/>
          <p:nvPr/>
        </p:nvSpPr>
        <p:spPr>
          <a:xfrm rot="263668">
            <a:off x="4191000" y="4857750"/>
            <a:ext cx="1550988" cy="723900"/>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7465B417-D469-4506-A9F2-4CEE96D23D4B}"/>
              </a:ext>
            </a:extLst>
          </p:cNvPr>
          <p:cNvSpPr/>
          <p:nvPr/>
        </p:nvSpPr>
        <p:spPr>
          <a:xfrm>
            <a:off x="2698750" y="6445250"/>
            <a:ext cx="6096000" cy="368300"/>
          </a:xfrm>
          <a:prstGeom prst="rect">
            <a:avLst/>
          </a:prstGeom>
          <a:solidFill>
            <a:schemeClr val="accent1">
              <a:lumMod val="75000"/>
            </a:schemeClr>
          </a:solidFill>
        </p:spPr>
        <p:txBody>
          <a:bodyPr>
            <a:spAutoFit/>
          </a:bodyPr>
          <a:lstStyle/>
          <a:p>
            <a:pPr algn="ctr">
              <a:defRPr/>
            </a:pPr>
            <a:r>
              <a:rPr lang="en-US" altLang="en-US" b="1" dirty="0">
                <a:solidFill>
                  <a:schemeClr val="bg1"/>
                </a:solidFill>
                <a:latin typeface="Times New Roman" panose="02020603050405020304" pitchFamily="18" charset="0"/>
              </a:rPr>
              <a:t>Uncertainties across the supply chain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hlinkClick r:id="rId2" action="ppaction://hlinkfile"/>
            <a:extLst>
              <a:ext uri="{FF2B5EF4-FFF2-40B4-BE49-F238E27FC236}">
                <a16:creationId xmlns:a16="http://schemas.microsoft.com/office/drawing/2014/main" id="{81D7D5D3-4223-45B4-A7EB-AAC9C26F5962}"/>
              </a:ext>
            </a:extLst>
          </p:cNvPr>
          <p:cNvSpPr>
            <a:spLocks noChangeArrowheads="1"/>
          </p:cNvSpPr>
          <p:nvPr/>
        </p:nvSpPr>
        <p:spPr bwMode="auto">
          <a:xfrm>
            <a:off x="2667000" y="228600"/>
            <a:ext cx="6600825" cy="592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200" b="1">
                <a:solidFill>
                  <a:srgbClr val="3333CC"/>
                </a:solidFill>
              </a:rPr>
              <a:t>Failure Mechanism Identification</a:t>
            </a:r>
          </a:p>
        </p:txBody>
      </p:sp>
      <p:sp>
        <p:nvSpPr>
          <p:cNvPr id="38914" name="Rectangle 3">
            <a:extLst>
              <a:ext uri="{FF2B5EF4-FFF2-40B4-BE49-F238E27FC236}">
                <a16:creationId xmlns:a16="http://schemas.microsoft.com/office/drawing/2014/main" id="{12AD5A76-DCC0-4B33-9F99-4CA35BE89AA3}"/>
              </a:ext>
            </a:extLst>
          </p:cNvPr>
          <p:cNvSpPr>
            <a:spLocks noChangeArrowheads="1"/>
          </p:cNvSpPr>
          <p:nvPr/>
        </p:nvSpPr>
        <p:spPr bwMode="auto">
          <a:xfrm>
            <a:off x="1747838" y="1425575"/>
            <a:ext cx="3286125" cy="469900"/>
          </a:xfrm>
          <a:prstGeom prst="rect">
            <a:avLst/>
          </a:prstGeom>
          <a:solidFill>
            <a:srgbClr val="993300"/>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b="1">
                <a:solidFill>
                  <a:srgbClr val="FFCC99"/>
                </a:solidFill>
              </a:rPr>
              <a:t>Overstress Mechanisms</a:t>
            </a:r>
          </a:p>
        </p:txBody>
      </p:sp>
      <p:sp>
        <p:nvSpPr>
          <p:cNvPr id="38915" name="Rectangle 4">
            <a:extLst>
              <a:ext uri="{FF2B5EF4-FFF2-40B4-BE49-F238E27FC236}">
                <a16:creationId xmlns:a16="http://schemas.microsoft.com/office/drawing/2014/main" id="{1D5C8686-3913-4C23-84A7-633B290897EE}"/>
              </a:ext>
            </a:extLst>
          </p:cNvPr>
          <p:cNvSpPr>
            <a:spLocks noChangeArrowheads="1"/>
          </p:cNvSpPr>
          <p:nvPr/>
        </p:nvSpPr>
        <p:spPr bwMode="auto">
          <a:xfrm>
            <a:off x="6218238" y="1425575"/>
            <a:ext cx="3049587" cy="469900"/>
          </a:xfrm>
          <a:prstGeom prst="rect">
            <a:avLst/>
          </a:prstGeom>
          <a:solidFill>
            <a:schemeClr val="accent2"/>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b="1">
                <a:solidFill>
                  <a:srgbClr val="FFFF00"/>
                </a:solidFill>
              </a:rPr>
              <a:t>Wearout Mechanisms</a:t>
            </a:r>
          </a:p>
        </p:txBody>
      </p:sp>
      <p:sp>
        <p:nvSpPr>
          <p:cNvPr id="38916" name="Rectangle 5">
            <a:extLst>
              <a:ext uri="{FF2B5EF4-FFF2-40B4-BE49-F238E27FC236}">
                <a16:creationId xmlns:a16="http://schemas.microsoft.com/office/drawing/2014/main" id="{C289DF76-C60A-48C9-82C0-F8460B14F24A}"/>
              </a:ext>
            </a:extLst>
          </p:cNvPr>
          <p:cNvSpPr>
            <a:spLocks noChangeArrowheads="1"/>
          </p:cNvSpPr>
          <p:nvPr/>
        </p:nvSpPr>
        <p:spPr bwMode="auto">
          <a:xfrm>
            <a:off x="2163763" y="2205038"/>
            <a:ext cx="1701800" cy="469900"/>
          </a:xfrm>
          <a:prstGeom prst="rect">
            <a:avLst/>
          </a:prstGeom>
          <a:solidFill>
            <a:srgbClr val="993300"/>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CC99"/>
                </a:solidFill>
              </a:rPr>
              <a:t>Mechanical</a:t>
            </a:r>
          </a:p>
        </p:txBody>
      </p:sp>
      <p:sp>
        <p:nvSpPr>
          <p:cNvPr id="38917" name="Rectangle 6">
            <a:extLst>
              <a:ext uri="{FF2B5EF4-FFF2-40B4-BE49-F238E27FC236}">
                <a16:creationId xmlns:a16="http://schemas.microsoft.com/office/drawing/2014/main" id="{A0CEE38A-2355-4F70-BD18-6D58FD69B8A1}"/>
              </a:ext>
            </a:extLst>
          </p:cNvPr>
          <p:cNvSpPr>
            <a:spLocks noChangeArrowheads="1"/>
          </p:cNvSpPr>
          <p:nvPr/>
        </p:nvSpPr>
        <p:spPr bwMode="auto">
          <a:xfrm>
            <a:off x="2170113" y="2908300"/>
            <a:ext cx="1330325" cy="469900"/>
          </a:xfrm>
          <a:prstGeom prst="rect">
            <a:avLst/>
          </a:prstGeom>
          <a:solidFill>
            <a:srgbClr val="993300"/>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CC99"/>
                </a:solidFill>
              </a:rPr>
              <a:t>Thermal</a:t>
            </a:r>
          </a:p>
        </p:txBody>
      </p:sp>
      <p:sp>
        <p:nvSpPr>
          <p:cNvPr id="38918" name="Rectangle 7">
            <a:extLst>
              <a:ext uri="{FF2B5EF4-FFF2-40B4-BE49-F238E27FC236}">
                <a16:creationId xmlns:a16="http://schemas.microsoft.com/office/drawing/2014/main" id="{95E52738-C505-4E23-8C2A-401974D628A2}"/>
              </a:ext>
            </a:extLst>
          </p:cNvPr>
          <p:cNvSpPr>
            <a:spLocks noChangeArrowheads="1"/>
          </p:cNvSpPr>
          <p:nvPr/>
        </p:nvSpPr>
        <p:spPr bwMode="auto">
          <a:xfrm>
            <a:off x="2171700" y="3670300"/>
            <a:ext cx="1446213" cy="469900"/>
          </a:xfrm>
          <a:prstGeom prst="rect">
            <a:avLst/>
          </a:prstGeom>
          <a:solidFill>
            <a:srgbClr val="993300"/>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CC99"/>
                </a:solidFill>
              </a:rPr>
              <a:t>Electrical</a:t>
            </a:r>
          </a:p>
        </p:txBody>
      </p:sp>
      <p:sp>
        <p:nvSpPr>
          <p:cNvPr id="38919" name="Rectangle 8">
            <a:extLst>
              <a:ext uri="{FF2B5EF4-FFF2-40B4-BE49-F238E27FC236}">
                <a16:creationId xmlns:a16="http://schemas.microsoft.com/office/drawing/2014/main" id="{CD3996F8-B2D8-406C-801F-B30C6EDC5550}"/>
              </a:ext>
            </a:extLst>
          </p:cNvPr>
          <p:cNvSpPr>
            <a:spLocks noChangeArrowheads="1"/>
          </p:cNvSpPr>
          <p:nvPr/>
        </p:nvSpPr>
        <p:spPr bwMode="auto">
          <a:xfrm>
            <a:off x="2170113" y="4703763"/>
            <a:ext cx="1484312" cy="469900"/>
          </a:xfrm>
          <a:prstGeom prst="rect">
            <a:avLst/>
          </a:prstGeom>
          <a:solidFill>
            <a:srgbClr val="993300"/>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CC99"/>
                </a:solidFill>
              </a:rPr>
              <a:t>Radiation</a:t>
            </a:r>
          </a:p>
        </p:txBody>
      </p:sp>
      <p:sp>
        <p:nvSpPr>
          <p:cNvPr id="38920" name="Rectangle 9">
            <a:extLst>
              <a:ext uri="{FF2B5EF4-FFF2-40B4-BE49-F238E27FC236}">
                <a16:creationId xmlns:a16="http://schemas.microsoft.com/office/drawing/2014/main" id="{1ECEEB9C-BBDD-4043-9EEF-DFD9024DCC51}"/>
              </a:ext>
            </a:extLst>
          </p:cNvPr>
          <p:cNvSpPr>
            <a:spLocks noChangeArrowheads="1"/>
          </p:cNvSpPr>
          <p:nvPr/>
        </p:nvSpPr>
        <p:spPr bwMode="auto">
          <a:xfrm>
            <a:off x="2170113" y="5591175"/>
            <a:ext cx="1433512" cy="469900"/>
          </a:xfrm>
          <a:prstGeom prst="rect">
            <a:avLst/>
          </a:prstGeom>
          <a:solidFill>
            <a:srgbClr val="993300"/>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CC99"/>
                </a:solidFill>
              </a:rPr>
              <a:t>Chemical</a:t>
            </a:r>
          </a:p>
        </p:txBody>
      </p:sp>
      <p:sp>
        <p:nvSpPr>
          <p:cNvPr id="38921" name="Rectangle 10">
            <a:extLst>
              <a:ext uri="{FF2B5EF4-FFF2-40B4-BE49-F238E27FC236}">
                <a16:creationId xmlns:a16="http://schemas.microsoft.com/office/drawing/2014/main" id="{3B0B5A70-BFCA-498F-8AE7-BF07211DDBD8}"/>
              </a:ext>
            </a:extLst>
          </p:cNvPr>
          <p:cNvSpPr>
            <a:spLocks noChangeArrowheads="1"/>
          </p:cNvSpPr>
          <p:nvPr/>
        </p:nvSpPr>
        <p:spPr bwMode="auto">
          <a:xfrm>
            <a:off x="6521450" y="2005013"/>
            <a:ext cx="1701800" cy="469900"/>
          </a:xfrm>
          <a:prstGeom prst="rect">
            <a:avLst/>
          </a:prstGeom>
          <a:solidFill>
            <a:schemeClr val="accent2"/>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FF00"/>
                </a:solidFill>
              </a:rPr>
              <a:t>Mechanical</a:t>
            </a:r>
          </a:p>
        </p:txBody>
      </p:sp>
      <p:sp>
        <p:nvSpPr>
          <p:cNvPr id="38922" name="Rectangle 11">
            <a:extLst>
              <a:ext uri="{FF2B5EF4-FFF2-40B4-BE49-F238E27FC236}">
                <a16:creationId xmlns:a16="http://schemas.microsoft.com/office/drawing/2014/main" id="{28497C75-9B3C-4649-A887-EEB780396B26}"/>
              </a:ext>
            </a:extLst>
          </p:cNvPr>
          <p:cNvSpPr>
            <a:spLocks noChangeArrowheads="1"/>
          </p:cNvSpPr>
          <p:nvPr/>
        </p:nvSpPr>
        <p:spPr bwMode="auto">
          <a:xfrm>
            <a:off x="6529388" y="3556000"/>
            <a:ext cx="1446212" cy="469900"/>
          </a:xfrm>
          <a:prstGeom prst="rect">
            <a:avLst/>
          </a:prstGeom>
          <a:solidFill>
            <a:schemeClr val="accent2"/>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FF00"/>
                </a:solidFill>
              </a:rPr>
              <a:t>Electrical</a:t>
            </a:r>
          </a:p>
        </p:txBody>
      </p:sp>
      <p:sp>
        <p:nvSpPr>
          <p:cNvPr id="38923" name="Rectangle 12">
            <a:extLst>
              <a:ext uri="{FF2B5EF4-FFF2-40B4-BE49-F238E27FC236}">
                <a16:creationId xmlns:a16="http://schemas.microsoft.com/office/drawing/2014/main" id="{3B35BBA1-0188-4B7F-A996-AD7C8ECBAAC9}"/>
              </a:ext>
            </a:extLst>
          </p:cNvPr>
          <p:cNvSpPr>
            <a:spLocks noChangeArrowheads="1"/>
          </p:cNvSpPr>
          <p:nvPr/>
        </p:nvSpPr>
        <p:spPr bwMode="auto">
          <a:xfrm>
            <a:off x="6527800" y="4311650"/>
            <a:ext cx="1484313" cy="469900"/>
          </a:xfrm>
          <a:prstGeom prst="rect">
            <a:avLst/>
          </a:prstGeom>
          <a:solidFill>
            <a:schemeClr val="accent2"/>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FF00"/>
                </a:solidFill>
              </a:rPr>
              <a:t>Radiation</a:t>
            </a:r>
          </a:p>
        </p:txBody>
      </p:sp>
      <p:sp>
        <p:nvSpPr>
          <p:cNvPr id="38924" name="Rectangle 13">
            <a:extLst>
              <a:ext uri="{FF2B5EF4-FFF2-40B4-BE49-F238E27FC236}">
                <a16:creationId xmlns:a16="http://schemas.microsoft.com/office/drawing/2014/main" id="{21ADECD3-A25E-4283-AD91-2F0C317DD37F}"/>
              </a:ext>
            </a:extLst>
          </p:cNvPr>
          <p:cNvSpPr>
            <a:spLocks noChangeArrowheads="1"/>
          </p:cNvSpPr>
          <p:nvPr/>
        </p:nvSpPr>
        <p:spPr bwMode="auto">
          <a:xfrm>
            <a:off x="6527800" y="5419725"/>
            <a:ext cx="1431925" cy="469900"/>
          </a:xfrm>
          <a:prstGeom prst="rect">
            <a:avLst/>
          </a:prstGeom>
          <a:solidFill>
            <a:schemeClr val="accent2"/>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FF00"/>
                </a:solidFill>
              </a:rPr>
              <a:t>Chemical</a:t>
            </a:r>
          </a:p>
        </p:txBody>
      </p:sp>
      <p:sp>
        <p:nvSpPr>
          <p:cNvPr id="38925" name="Line 14">
            <a:extLst>
              <a:ext uri="{FF2B5EF4-FFF2-40B4-BE49-F238E27FC236}">
                <a16:creationId xmlns:a16="http://schemas.microsoft.com/office/drawing/2014/main" id="{1FC04D2A-601E-401A-BF9B-E615253BDB73}"/>
              </a:ext>
            </a:extLst>
          </p:cNvPr>
          <p:cNvSpPr>
            <a:spLocks noChangeShapeType="1"/>
          </p:cNvSpPr>
          <p:nvPr/>
        </p:nvSpPr>
        <p:spPr bwMode="auto">
          <a:xfrm flipV="1">
            <a:off x="3751263" y="1104900"/>
            <a:ext cx="0" cy="300038"/>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6" name="Line 15">
            <a:extLst>
              <a:ext uri="{FF2B5EF4-FFF2-40B4-BE49-F238E27FC236}">
                <a16:creationId xmlns:a16="http://schemas.microsoft.com/office/drawing/2014/main" id="{24725B29-ED20-48E0-B289-478B0DAF1172}"/>
              </a:ext>
            </a:extLst>
          </p:cNvPr>
          <p:cNvSpPr>
            <a:spLocks noChangeShapeType="1"/>
          </p:cNvSpPr>
          <p:nvPr/>
        </p:nvSpPr>
        <p:spPr bwMode="auto">
          <a:xfrm>
            <a:off x="3756025" y="1101725"/>
            <a:ext cx="43386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7" name="Line 16">
            <a:extLst>
              <a:ext uri="{FF2B5EF4-FFF2-40B4-BE49-F238E27FC236}">
                <a16:creationId xmlns:a16="http://schemas.microsoft.com/office/drawing/2014/main" id="{FFD0F1B5-BCDD-4030-AF57-060B6B48A09C}"/>
              </a:ext>
            </a:extLst>
          </p:cNvPr>
          <p:cNvSpPr>
            <a:spLocks noChangeShapeType="1"/>
          </p:cNvSpPr>
          <p:nvPr/>
        </p:nvSpPr>
        <p:spPr bwMode="auto">
          <a:xfrm flipV="1">
            <a:off x="6037263" y="800100"/>
            <a:ext cx="0" cy="3000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8" name="Line 17">
            <a:extLst>
              <a:ext uri="{FF2B5EF4-FFF2-40B4-BE49-F238E27FC236}">
                <a16:creationId xmlns:a16="http://schemas.microsoft.com/office/drawing/2014/main" id="{1AEB7F46-5184-42F2-B02C-598A537087C4}"/>
              </a:ext>
            </a:extLst>
          </p:cNvPr>
          <p:cNvSpPr>
            <a:spLocks noChangeShapeType="1"/>
          </p:cNvSpPr>
          <p:nvPr/>
        </p:nvSpPr>
        <p:spPr bwMode="auto">
          <a:xfrm flipV="1">
            <a:off x="8094663" y="1104900"/>
            <a:ext cx="0" cy="300038"/>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9" name="Line 18">
            <a:extLst>
              <a:ext uri="{FF2B5EF4-FFF2-40B4-BE49-F238E27FC236}">
                <a16:creationId xmlns:a16="http://schemas.microsoft.com/office/drawing/2014/main" id="{7E0CCA43-2E37-4B8E-B9D9-BE7873587544}"/>
              </a:ext>
            </a:extLst>
          </p:cNvPr>
          <p:cNvSpPr>
            <a:spLocks noChangeShapeType="1"/>
          </p:cNvSpPr>
          <p:nvPr/>
        </p:nvSpPr>
        <p:spPr bwMode="auto">
          <a:xfrm flipH="1">
            <a:off x="1774825" y="2473325"/>
            <a:ext cx="376238"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a:extLst>
              <a:ext uri="{FF2B5EF4-FFF2-40B4-BE49-F238E27FC236}">
                <a16:creationId xmlns:a16="http://schemas.microsoft.com/office/drawing/2014/main" id="{189ED066-F23E-43BC-8446-7A23B1284A18}"/>
              </a:ext>
            </a:extLst>
          </p:cNvPr>
          <p:cNvSpPr>
            <a:spLocks noChangeShapeType="1"/>
          </p:cNvSpPr>
          <p:nvPr/>
        </p:nvSpPr>
        <p:spPr bwMode="auto">
          <a:xfrm flipH="1">
            <a:off x="1774825" y="3159125"/>
            <a:ext cx="376238"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1" name="Line 20">
            <a:extLst>
              <a:ext uri="{FF2B5EF4-FFF2-40B4-BE49-F238E27FC236}">
                <a16:creationId xmlns:a16="http://schemas.microsoft.com/office/drawing/2014/main" id="{1B935B70-047C-439A-8174-1ED1D2701142}"/>
              </a:ext>
            </a:extLst>
          </p:cNvPr>
          <p:cNvSpPr>
            <a:spLocks noChangeShapeType="1"/>
          </p:cNvSpPr>
          <p:nvPr/>
        </p:nvSpPr>
        <p:spPr bwMode="auto">
          <a:xfrm flipH="1">
            <a:off x="1774825" y="3921125"/>
            <a:ext cx="376238"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2" name="Line 21">
            <a:extLst>
              <a:ext uri="{FF2B5EF4-FFF2-40B4-BE49-F238E27FC236}">
                <a16:creationId xmlns:a16="http://schemas.microsoft.com/office/drawing/2014/main" id="{72A3DD65-C712-42AA-A4FF-D9BF200BDD47}"/>
              </a:ext>
            </a:extLst>
          </p:cNvPr>
          <p:cNvSpPr>
            <a:spLocks noChangeShapeType="1"/>
          </p:cNvSpPr>
          <p:nvPr/>
        </p:nvSpPr>
        <p:spPr bwMode="auto">
          <a:xfrm flipH="1">
            <a:off x="1774825" y="4911725"/>
            <a:ext cx="376238"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3" name="Line 22">
            <a:extLst>
              <a:ext uri="{FF2B5EF4-FFF2-40B4-BE49-F238E27FC236}">
                <a16:creationId xmlns:a16="http://schemas.microsoft.com/office/drawing/2014/main" id="{30FC5737-E7A9-4A51-8BE8-32295E181AE4}"/>
              </a:ext>
            </a:extLst>
          </p:cNvPr>
          <p:cNvSpPr>
            <a:spLocks noChangeShapeType="1"/>
          </p:cNvSpPr>
          <p:nvPr/>
        </p:nvSpPr>
        <p:spPr bwMode="auto">
          <a:xfrm flipH="1">
            <a:off x="1774825" y="5826125"/>
            <a:ext cx="376238"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4" name="Rectangle 23">
            <a:extLst>
              <a:ext uri="{FF2B5EF4-FFF2-40B4-BE49-F238E27FC236}">
                <a16:creationId xmlns:a16="http://schemas.microsoft.com/office/drawing/2014/main" id="{1F6C3F7E-04D5-442E-99E9-4F3A706B5B77}"/>
              </a:ext>
            </a:extLst>
          </p:cNvPr>
          <p:cNvSpPr>
            <a:spLocks noChangeArrowheads="1"/>
          </p:cNvSpPr>
          <p:nvPr/>
        </p:nvSpPr>
        <p:spPr bwMode="auto">
          <a:xfrm>
            <a:off x="4084638" y="2184400"/>
            <a:ext cx="1949450" cy="530225"/>
          </a:xfrm>
          <a:prstGeom prst="rect">
            <a:avLst/>
          </a:prstGeom>
          <a:solidFill>
            <a:srgbClr val="993300"/>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CC99"/>
                </a:solidFill>
              </a:rPr>
              <a:t>Yield, Fracture,</a:t>
            </a:r>
          </a:p>
          <a:p>
            <a:pPr algn="ctr">
              <a:spcBef>
                <a:spcPct val="0"/>
              </a:spcBef>
              <a:buFontTx/>
              <a:buNone/>
            </a:pPr>
            <a:r>
              <a:rPr lang="en-US" altLang="en-US" sz="1400" b="1">
                <a:solidFill>
                  <a:srgbClr val="FFCC99"/>
                </a:solidFill>
              </a:rPr>
              <a:t>Interfacial de-adhesion</a:t>
            </a:r>
          </a:p>
        </p:txBody>
      </p:sp>
      <p:sp>
        <p:nvSpPr>
          <p:cNvPr id="38935" name="Rectangle 24">
            <a:extLst>
              <a:ext uri="{FF2B5EF4-FFF2-40B4-BE49-F238E27FC236}">
                <a16:creationId xmlns:a16="http://schemas.microsoft.com/office/drawing/2014/main" id="{1DD0DC56-F4B9-41FF-9DEB-A0D3E9AFCA00}"/>
              </a:ext>
            </a:extLst>
          </p:cNvPr>
          <p:cNvSpPr>
            <a:spLocks noChangeArrowheads="1"/>
          </p:cNvSpPr>
          <p:nvPr/>
        </p:nvSpPr>
        <p:spPr bwMode="auto">
          <a:xfrm>
            <a:off x="4052888" y="2855913"/>
            <a:ext cx="1984375" cy="509587"/>
          </a:xfrm>
          <a:prstGeom prst="rect">
            <a:avLst/>
          </a:prstGeom>
          <a:solidFill>
            <a:srgbClr val="993300"/>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CC99"/>
                </a:solidFill>
              </a:rPr>
              <a:t>Glass transition (T</a:t>
            </a:r>
            <a:r>
              <a:rPr lang="en-US" altLang="en-US" sz="1400" b="1" baseline="-25000">
                <a:solidFill>
                  <a:srgbClr val="FFCC99"/>
                </a:solidFill>
              </a:rPr>
              <a:t>g</a:t>
            </a:r>
            <a:r>
              <a:rPr lang="en-US" altLang="en-US" sz="1400" b="1">
                <a:solidFill>
                  <a:srgbClr val="FFCC99"/>
                </a:solidFill>
              </a:rPr>
              <a:t>)</a:t>
            </a:r>
          </a:p>
          <a:p>
            <a:pPr algn="ctr">
              <a:lnSpc>
                <a:spcPct val="90000"/>
              </a:lnSpc>
              <a:spcBef>
                <a:spcPct val="0"/>
              </a:spcBef>
              <a:buFontTx/>
              <a:buNone/>
            </a:pPr>
            <a:r>
              <a:rPr lang="en-US" altLang="en-US" sz="1400" b="1">
                <a:solidFill>
                  <a:srgbClr val="FFCC99"/>
                </a:solidFill>
              </a:rPr>
              <a:t>Phase transition</a:t>
            </a:r>
          </a:p>
        </p:txBody>
      </p:sp>
      <p:sp>
        <p:nvSpPr>
          <p:cNvPr id="38936" name="Rectangle 25">
            <a:extLst>
              <a:ext uri="{FF2B5EF4-FFF2-40B4-BE49-F238E27FC236}">
                <a16:creationId xmlns:a16="http://schemas.microsoft.com/office/drawing/2014/main" id="{E81EDCC0-6E1B-414D-9EBD-36F237568098}"/>
              </a:ext>
            </a:extLst>
          </p:cNvPr>
          <p:cNvSpPr>
            <a:spLocks noChangeArrowheads="1"/>
          </p:cNvSpPr>
          <p:nvPr/>
        </p:nvSpPr>
        <p:spPr bwMode="auto">
          <a:xfrm>
            <a:off x="4059238" y="3479800"/>
            <a:ext cx="1976437" cy="955675"/>
          </a:xfrm>
          <a:prstGeom prst="rect">
            <a:avLst/>
          </a:prstGeom>
          <a:solidFill>
            <a:srgbClr val="993300"/>
          </a:solidFill>
          <a:ln w="12700">
            <a:solidFill>
              <a:schemeClr val="tx1"/>
            </a:solidFill>
            <a:miter lim="800000"/>
            <a:headEnd/>
            <a:tailEnd/>
          </a:ln>
        </p:spPr>
        <p:txBody>
          <a:bodyPr wrap="none"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CC99"/>
                </a:solidFill>
              </a:rPr>
              <a:t>Dielectric breakdown,</a:t>
            </a:r>
          </a:p>
          <a:p>
            <a:pPr algn="ctr">
              <a:spcBef>
                <a:spcPct val="0"/>
              </a:spcBef>
              <a:buFontTx/>
              <a:buNone/>
            </a:pPr>
            <a:r>
              <a:rPr lang="en-US" altLang="en-US" sz="1400" b="1">
                <a:solidFill>
                  <a:srgbClr val="FFCC99"/>
                </a:solidFill>
              </a:rPr>
              <a:t>Electrical overstress,</a:t>
            </a:r>
          </a:p>
          <a:p>
            <a:pPr algn="ctr">
              <a:spcBef>
                <a:spcPct val="0"/>
              </a:spcBef>
              <a:buFontTx/>
              <a:buNone/>
            </a:pPr>
            <a:r>
              <a:rPr lang="en-US" altLang="en-US" sz="1400" b="1">
                <a:solidFill>
                  <a:srgbClr val="FFCC99"/>
                </a:solidFill>
              </a:rPr>
              <a:t>Electrostatic discharge,</a:t>
            </a:r>
          </a:p>
          <a:p>
            <a:pPr algn="ctr">
              <a:spcBef>
                <a:spcPct val="0"/>
              </a:spcBef>
              <a:buFontTx/>
              <a:buNone/>
            </a:pPr>
            <a:r>
              <a:rPr lang="en-US" altLang="en-US" sz="1400" b="1">
                <a:solidFill>
                  <a:srgbClr val="FFCC99"/>
                </a:solidFill>
              </a:rPr>
              <a:t>Second breakdown</a:t>
            </a:r>
          </a:p>
        </p:txBody>
      </p:sp>
      <p:sp>
        <p:nvSpPr>
          <p:cNvPr id="38937" name="Rectangle 26">
            <a:extLst>
              <a:ext uri="{FF2B5EF4-FFF2-40B4-BE49-F238E27FC236}">
                <a16:creationId xmlns:a16="http://schemas.microsoft.com/office/drawing/2014/main" id="{FA09B086-52E1-493E-9030-F132FD51550D}"/>
              </a:ext>
            </a:extLst>
          </p:cNvPr>
          <p:cNvSpPr>
            <a:spLocks noChangeArrowheads="1"/>
          </p:cNvSpPr>
          <p:nvPr/>
        </p:nvSpPr>
        <p:spPr bwMode="auto">
          <a:xfrm>
            <a:off x="4049713" y="4775200"/>
            <a:ext cx="1984375" cy="317500"/>
          </a:xfrm>
          <a:prstGeom prst="rect">
            <a:avLst/>
          </a:prstGeom>
          <a:solidFill>
            <a:srgbClr val="993300"/>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CC99"/>
                </a:solidFill>
              </a:rPr>
              <a:t>Single event upset</a:t>
            </a:r>
          </a:p>
        </p:txBody>
      </p:sp>
      <p:sp>
        <p:nvSpPr>
          <p:cNvPr id="38938" name="Rectangle 27">
            <a:extLst>
              <a:ext uri="{FF2B5EF4-FFF2-40B4-BE49-F238E27FC236}">
                <a16:creationId xmlns:a16="http://schemas.microsoft.com/office/drawing/2014/main" id="{7EC9CC4F-75A1-4DBA-A80B-66519B7803C4}"/>
              </a:ext>
            </a:extLst>
          </p:cNvPr>
          <p:cNvSpPr>
            <a:spLocks noChangeArrowheads="1"/>
          </p:cNvSpPr>
          <p:nvPr/>
        </p:nvSpPr>
        <p:spPr bwMode="auto">
          <a:xfrm>
            <a:off x="4049713" y="5667375"/>
            <a:ext cx="1984375" cy="317500"/>
          </a:xfrm>
          <a:prstGeom prst="rect">
            <a:avLst/>
          </a:prstGeom>
          <a:solidFill>
            <a:srgbClr val="993300"/>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CC99"/>
                </a:solidFill>
              </a:rPr>
              <a:t> Contamination</a:t>
            </a:r>
          </a:p>
        </p:txBody>
      </p:sp>
      <p:sp>
        <p:nvSpPr>
          <p:cNvPr id="38939" name="Line 28">
            <a:extLst>
              <a:ext uri="{FF2B5EF4-FFF2-40B4-BE49-F238E27FC236}">
                <a16:creationId xmlns:a16="http://schemas.microsoft.com/office/drawing/2014/main" id="{478B64D3-FCC2-45C0-AD71-4912FB19C6B2}"/>
              </a:ext>
            </a:extLst>
          </p:cNvPr>
          <p:cNvSpPr>
            <a:spLocks noChangeShapeType="1"/>
          </p:cNvSpPr>
          <p:nvPr/>
        </p:nvSpPr>
        <p:spPr bwMode="auto">
          <a:xfrm flipH="1">
            <a:off x="1785938" y="1863725"/>
            <a:ext cx="0" cy="396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0" name="Rectangle 29">
            <a:extLst>
              <a:ext uri="{FF2B5EF4-FFF2-40B4-BE49-F238E27FC236}">
                <a16:creationId xmlns:a16="http://schemas.microsoft.com/office/drawing/2014/main" id="{4455C6F4-A021-45DD-B2E1-9C0A3A4CA3C0}"/>
              </a:ext>
            </a:extLst>
          </p:cNvPr>
          <p:cNvSpPr>
            <a:spLocks noChangeArrowheads="1"/>
          </p:cNvSpPr>
          <p:nvPr/>
        </p:nvSpPr>
        <p:spPr bwMode="auto">
          <a:xfrm>
            <a:off x="8397875" y="1970088"/>
            <a:ext cx="2085975" cy="530225"/>
          </a:xfrm>
          <a:prstGeom prst="rect">
            <a:avLst/>
          </a:prstGeom>
          <a:solidFill>
            <a:schemeClr val="accent2"/>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FF00"/>
                </a:solidFill>
              </a:rPr>
              <a:t>Fatigue,</a:t>
            </a:r>
          </a:p>
          <a:p>
            <a:pPr algn="ctr">
              <a:spcBef>
                <a:spcPct val="0"/>
              </a:spcBef>
              <a:buFontTx/>
              <a:buNone/>
            </a:pPr>
            <a:r>
              <a:rPr lang="en-US" altLang="en-US" sz="1400" b="1">
                <a:solidFill>
                  <a:srgbClr val="FFFF00"/>
                </a:solidFill>
              </a:rPr>
              <a:t>Creep, Wear</a:t>
            </a:r>
          </a:p>
        </p:txBody>
      </p:sp>
      <p:sp>
        <p:nvSpPr>
          <p:cNvPr id="38941" name="Rectangle 30">
            <a:extLst>
              <a:ext uri="{FF2B5EF4-FFF2-40B4-BE49-F238E27FC236}">
                <a16:creationId xmlns:a16="http://schemas.microsoft.com/office/drawing/2014/main" id="{B497DE60-079B-426B-B1A6-48B8CE564EC1}"/>
              </a:ext>
            </a:extLst>
          </p:cNvPr>
          <p:cNvSpPr>
            <a:spLocks noChangeArrowheads="1"/>
          </p:cNvSpPr>
          <p:nvPr/>
        </p:nvSpPr>
        <p:spPr bwMode="auto">
          <a:xfrm>
            <a:off x="8380413" y="3216275"/>
            <a:ext cx="2130425" cy="955675"/>
          </a:xfrm>
          <a:prstGeom prst="rect">
            <a:avLst/>
          </a:prstGeom>
          <a:solidFill>
            <a:schemeClr val="accent2"/>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FF00"/>
                </a:solidFill>
              </a:rPr>
              <a:t>TDDB, Electromigration,</a:t>
            </a:r>
          </a:p>
          <a:p>
            <a:pPr algn="ctr">
              <a:spcBef>
                <a:spcPct val="0"/>
              </a:spcBef>
              <a:buFontTx/>
              <a:buNone/>
            </a:pPr>
            <a:r>
              <a:rPr lang="en-US" altLang="en-US" sz="1400" b="1">
                <a:solidFill>
                  <a:srgbClr val="FFFF00"/>
                </a:solidFill>
              </a:rPr>
              <a:t>Surface charge spreading, Hot electrons, CAF, Slow trapping</a:t>
            </a:r>
          </a:p>
        </p:txBody>
      </p:sp>
      <p:sp>
        <p:nvSpPr>
          <p:cNvPr id="38942" name="Rectangle 31">
            <a:extLst>
              <a:ext uri="{FF2B5EF4-FFF2-40B4-BE49-F238E27FC236}">
                <a16:creationId xmlns:a16="http://schemas.microsoft.com/office/drawing/2014/main" id="{41533DC1-D4BF-48C0-80B2-ECAD566BF1D9}"/>
              </a:ext>
            </a:extLst>
          </p:cNvPr>
          <p:cNvSpPr>
            <a:spLocks noChangeArrowheads="1"/>
          </p:cNvSpPr>
          <p:nvPr/>
        </p:nvSpPr>
        <p:spPr bwMode="auto">
          <a:xfrm>
            <a:off x="8366125" y="4308475"/>
            <a:ext cx="2163763" cy="523875"/>
          </a:xfrm>
          <a:prstGeom prst="rect">
            <a:avLst/>
          </a:prstGeom>
          <a:solidFill>
            <a:schemeClr val="accent2"/>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FF00"/>
                </a:solidFill>
              </a:rPr>
              <a:t>Radiation embrittlement,</a:t>
            </a:r>
          </a:p>
          <a:p>
            <a:pPr algn="ctr">
              <a:spcBef>
                <a:spcPct val="0"/>
              </a:spcBef>
              <a:buFontTx/>
              <a:buNone/>
            </a:pPr>
            <a:r>
              <a:rPr lang="en-US" altLang="en-US" sz="1400" b="1">
                <a:solidFill>
                  <a:srgbClr val="FFFF00"/>
                </a:solidFill>
              </a:rPr>
              <a:t>Charge trapping in oxides</a:t>
            </a:r>
          </a:p>
        </p:txBody>
      </p:sp>
      <p:sp>
        <p:nvSpPr>
          <p:cNvPr id="38943" name="Rectangle 32">
            <a:extLst>
              <a:ext uri="{FF2B5EF4-FFF2-40B4-BE49-F238E27FC236}">
                <a16:creationId xmlns:a16="http://schemas.microsoft.com/office/drawing/2014/main" id="{9BD176C4-5650-44F3-82C8-98B4650CFA82}"/>
              </a:ext>
            </a:extLst>
          </p:cNvPr>
          <p:cNvSpPr>
            <a:spLocks noChangeArrowheads="1"/>
          </p:cNvSpPr>
          <p:nvPr/>
        </p:nvSpPr>
        <p:spPr bwMode="auto">
          <a:xfrm>
            <a:off x="8369300" y="5176838"/>
            <a:ext cx="2141538" cy="955675"/>
          </a:xfrm>
          <a:prstGeom prst="rect">
            <a:avLst/>
          </a:prstGeom>
          <a:solidFill>
            <a:schemeClr val="accent2"/>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FF00"/>
                </a:solidFill>
              </a:rPr>
              <a:t>Corrosion,</a:t>
            </a:r>
          </a:p>
          <a:p>
            <a:pPr algn="ctr">
              <a:spcBef>
                <a:spcPct val="0"/>
              </a:spcBef>
              <a:buFontTx/>
              <a:buNone/>
            </a:pPr>
            <a:r>
              <a:rPr lang="en-US" altLang="en-US" sz="1400" b="1">
                <a:solidFill>
                  <a:srgbClr val="FFFF00"/>
                </a:solidFill>
              </a:rPr>
              <a:t>Dendrite growth,</a:t>
            </a:r>
          </a:p>
          <a:p>
            <a:pPr algn="ctr">
              <a:spcBef>
                <a:spcPct val="0"/>
              </a:spcBef>
              <a:buFontTx/>
              <a:buNone/>
            </a:pPr>
            <a:r>
              <a:rPr lang="en-US" altLang="en-US" sz="1400" b="1">
                <a:solidFill>
                  <a:srgbClr val="FFFF00"/>
                </a:solidFill>
              </a:rPr>
              <a:t>Depolymerization,</a:t>
            </a:r>
          </a:p>
          <a:p>
            <a:pPr algn="ctr">
              <a:spcBef>
                <a:spcPct val="0"/>
              </a:spcBef>
              <a:buFontTx/>
              <a:buNone/>
            </a:pPr>
            <a:r>
              <a:rPr lang="en-US" altLang="en-US" sz="1400" b="1">
                <a:solidFill>
                  <a:srgbClr val="FFFF00"/>
                </a:solidFill>
              </a:rPr>
              <a:t>Intermetallic Growth</a:t>
            </a:r>
          </a:p>
        </p:txBody>
      </p:sp>
      <p:sp>
        <p:nvSpPr>
          <p:cNvPr id="38944" name="Line 33">
            <a:extLst>
              <a:ext uri="{FF2B5EF4-FFF2-40B4-BE49-F238E27FC236}">
                <a16:creationId xmlns:a16="http://schemas.microsoft.com/office/drawing/2014/main" id="{C5BF733C-BEDC-4FB9-AB8A-89F818B61C71}"/>
              </a:ext>
            </a:extLst>
          </p:cNvPr>
          <p:cNvSpPr>
            <a:spLocks noChangeShapeType="1"/>
          </p:cNvSpPr>
          <p:nvPr/>
        </p:nvSpPr>
        <p:spPr bwMode="auto">
          <a:xfrm>
            <a:off x="3524250" y="3092450"/>
            <a:ext cx="51911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5" name="Line 34">
            <a:extLst>
              <a:ext uri="{FF2B5EF4-FFF2-40B4-BE49-F238E27FC236}">
                <a16:creationId xmlns:a16="http://schemas.microsoft.com/office/drawing/2014/main" id="{792C2CF4-970E-4B11-A7C9-9A8610E8B434}"/>
              </a:ext>
            </a:extLst>
          </p:cNvPr>
          <p:cNvSpPr>
            <a:spLocks noChangeShapeType="1"/>
          </p:cNvSpPr>
          <p:nvPr/>
        </p:nvSpPr>
        <p:spPr bwMode="auto">
          <a:xfrm>
            <a:off x="3886200" y="2473325"/>
            <a:ext cx="1857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6" name="Line 35">
            <a:extLst>
              <a:ext uri="{FF2B5EF4-FFF2-40B4-BE49-F238E27FC236}">
                <a16:creationId xmlns:a16="http://schemas.microsoft.com/office/drawing/2014/main" id="{E9B0475F-494A-4E6E-802B-9E93F55AA720}"/>
              </a:ext>
            </a:extLst>
          </p:cNvPr>
          <p:cNvSpPr>
            <a:spLocks noChangeShapeType="1"/>
          </p:cNvSpPr>
          <p:nvPr/>
        </p:nvSpPr>
        <p:spPr bwMode="auto">
          <a:xfrm>
            <a:off x="3629025" y="3921125"/>
            <a:ext cx="4143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7" name="Line 36">
            <a:extLst>
              <a:ext uri="{FF2B5EF4-FFF2-40B4-BE49-F238E27FC236}">
                <a16:creationId xmlns:a16="http://schemas.microsoft.com/office/drawing/2014/main" id="{0C201981-D658-4040-BF23-5107E56CC310}"/>
              </a:ext>
            </a:extLst>
          </p:cNvPr>
          <p:cNvSpPr>
            <a:spLocks noChangeShapeType="1"/>
          </p:cNvSpPr>
          <p:nvPr/>
        </p:nvSpPr>
        <p:spPr bwMode="auto">
          <a:xfrm>
            <a:off x="3686175" y="4940300"/>
            <a:ext cx="3476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8" name="Line 37">
            <a:extLst>
              <a:ext uri="{FF2B5EF4-FFF2-40B4-BE49-F238E27FC236}">
                <a16:creationId xmlns:a16="http://schemas.microsoft.com/office/drawing/2014/main" id="{4E4D2B47-CD0A-4277-864F-258F5C797500}"/>
              </a:ext>
            </a:extLst>
          </p:cNvPr>
          <p:cNvSpPr>
            <a:spLocks noChangeShapeType="1"/>
          </p:cNvSpPr>
          <p:nvPr/>
        </p:nvSpPr>
        <p:spPr bwMode="auto">
          <a:xfrm>
            <a:off x="3638550" y="5845175"/>
            <a:ext cx="3952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9" name="Line 38">
            <a:extLst>
              <a:ext uri="{FF2B5EF4-FFF2-40B4-BE49-F238E27FC236}">
                <a16:creationId xmlns:a16="http://schemas.microsoft.com/office/drawing/2014/main" id="{BC7751D2-2570-4314-9A2F-FAE81105F920}"/>
              </a:ext>
            </a:extLst>
          </p:cNvPr>
          <p:cNvSpPr>
            <a:spLocks noChangeShapeType="1"/>
          </p:cNvSpPr>
          <p:nvPr/>
        </p:nvSpPr>
        <p:spPr bwMode="auto">
          <a:xfrm>
            <a:off x="8043863" y="4543425"/>
            <a:ext cx="3254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50" name="Line 39">
            <a:extLst>
              <a:ext uri="{FF2B5EF4-FFF2-40B4-BE49-F238E27FC236}">
                <a16:creationId xmlns:a16="http://schemas.microsoft.com/office/drawing/2014/main" id="{B67BAD60-BF52-49B4-B85F-D732763372CC}"/>
              </a:ext>
            </a:extLst>
          </p:cNvPr>
          <p:cNvSpPr>
            <a:spLocks noChangeShapeType="1"/>
          </p:cNvSpPr>
          <p:nvPr/>
        </p:nvSpPr>
        <p:spPr bwMode="auto">
          <a:xfrm>
            <a:off x="8015288" y="3806825"/>
            <a:ext cx="38893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51" name="Line 40">
            <a:extLst>
              <a:ext uri="{FF2B5EF4-FFF2-40B4-BE49-F238E27FC236}">
                <a16:creationId xmlns:a16="http://schemas.microsoft.com/office/drawing/2014/main" id="{179E2E56-BD78-4DC3-8DA0-DB5DAEFD371A}"/>
              </a:ext>
            </a:extLst>
          </p:cNvPr>
          <p:cNvSpPr>
            <a:spLocks noChangeShapeType="1"/>
          </p:cNvSpPr>
          <p:nvPr/>
        </p:nvSpPr>
        <p:spPr bwMode="auto">
          <a:xfrm>
            <a:off x="8262938" y="2254250"/>
            <a:ext cx="14128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52" name="Line 41">
            <a:extLst>
              <a:ext uri="{FF2B5EF4-FFF2-40B4-BE49-F238E27FC236}">
                <a16:creationId xmlns:a16="http://schemas.microsoft.com/office/drawing/2014/main" id="{60D443EC-4157-4986-929C-C0353558555F}"/>
              </a:ext>
            </a:extLst>
          </p:cNvPr>
          <p:cNvSpPr>
            <a:spLocks noChangeShapeType="1"/>
          </p:cNvSpPr>
          <p:nvPr/>
        </p:nvSpPr>
        <p:spPr bwMode="auto">
          <a:xfrm>
            <a:off x="7996238" y="5664200"/>
            <a:ext cx="34766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53" name="Rectangle 42">
            <a:extLst>
              <a:ext uri="{FF2B5EF4-FFF2-40B4-BE49-F238E27FC236}">
                <a16:creationId xmlns:a16="http://schemas.microsoft.com/office/drawing/2014/main" id="{32983AC1-E921-40BE-8DCB-D62334736249}"/>
              </a:ext>
            </a:extLst>
          </p:cNvPr>
          <p:cNvSpPr>
            <a:spLocks noChangeArrowheads="1"/>
          </p:cNvSpPr>
          <p:nvPr/>
        </p:nvSpPr>
        <p:spPr bwMode="auto">
          <a:xfrm>
            <a:off x="6524625" y="2738438"/>
            <a:ext cx="1398588" cy="469900"/>
          </a:xfrm>
          <a:prstGeom prst="rect">
            <a:avLst/>
          </a:prstGeom>
          <a:solidFill>
            <a:schemeClr val="accent2"/>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400" b="1">
                <a:solidFill>
                  <a:srgbClr val="FFFF00"/>
                </a:solidFill>
              </a:rPr>
              <a:t>Thermal</a:t>
            </a:r>
          </a:p>
        </p:txBody>
      </p:sp>
      <p:grpSp>
        <p:nvGrpSpPr>
          <p:cNvPr id="38954" name="Group 43">
            <a:extLst>
              <a:ext uri="{FF2B5EF4-FFF2-40B4-BE49-F238E27FC236}">
                <a16:creationId xmlns:a16="http://schemas.microsoft.com/office/drawing/2014/main" id="{B9437ABD-BF8D-4083-9F49-ABCCB9447428}"/>
              </a:ext>
            </a:extLst>
          </p:cNvPr>
          <p:cNvGrpSpPr>
            <a:grpSpLocks/>
          </p:cNvGrpSpPr>
          <p:nvPr/>
        </p:nvGrpSpPr>
        <p:grpSpPr bwMode="auto">
          <a:xfrm>
            <a:off x="6226175" y="1893888"/>
            <a:ext cx="311150" cy="3838575"/>
            <a:chOff x="2890" y="1337"/>
            <a:chExt cx="260" cy="2386"/>
          </a:xfrm>
        </p:grpSpPr>
        <p:sp>
          <p:nvSpPr>
            <p:cNvPr id="38957" name="Line 44">
              <a:extLst>
                <a:ext uri="{FF2B5EF4-FFF2-40B4-BE49-F238E27FC236}">
                  <a16:creationId xmlns:a16="http://schemas.microsoft.com/office/drawing/2014/main" id="{5151D4F4-1539-42CC-B8F4-462E484F389F}"/>
                </a:ext>
              </a:extLst>
            </p:cNvPr>
            <p:cNvSpPr>
              <a:spLocks noChangeShapeType="1"/>
            </p:cNvSpPr>
            <p:nvPr/>
          </p:nvSpPr>
          <p:spPr bwMode="auto">
            <a:xfrm>
              <a:off x="2901" y="1337"/>
              <a:ext cx="0" cy="23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58" name="Line 45">
              <a:extLst>
                <a:ext uri="{FF2B5EF4-FFF2-40B4-BE49-F238E27FC236}">
                  <a16:creationId xmlns:a16="http://schemas.microsoft.com/office/drawing/2014/main" id="{42AC70C6-56A1-4382-8BE8-24FE9E3730E1}"/>
                </a:ext>
              </a:extLst>
            </p:cNvPr>
            <p:cNvSpPr>
              <a:spLocks noChangeShapeType="1"/>
            </p:cNvSpPr>
            <p:nvPr/>
          </p:nvSpPr>
          <p:spPr bwMode="auto">
            <a:xfrm flipH="1">
              <a:off x="2903" y="1496"/>
              <a:ext cx="247"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59" name="Line 46">
              <a:extLst>
                <a:ext uri="{FF2B5EF4-FFF2-40B4-BE49-F238E27FC236}">
                  <a16:creationId xmlns:a16="http://schemas.microsoft.com/office/drawing/2014/main" id="{FA06051B-B3F6-4D29-A815-B1A0D68EB9C9}"/>
                </a:ext>
              </a:extLst>
            </p:cNvPr>
            <p:cNvSpPr>
              <a:spLocks noChangeShapeType="1"/>
            </p:cNvSpPr>
            <p:nvPr/>
          </p:nvSpPr>
          <p:spPr bwMode="auto">
            <a:xfrm flipH="1">
              <a:off x="2903" y="2510"/>
              <a:ext cx="247"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60" name="Line 47">
              <a:extLst>
                <a:ext uri="{FF2B5EF4-FFF2-40B4-BE49-F238E27FC236}">
                  <a16:creationId xmlns:a16="http://schemas.microsoft.com/office/drawing/2014/main" id="{7E03FDE4-6DE5-4DB5-B847-1B064A2C2F16}"/>
                </a:ext>
              </a:extLst>
            </p:cNvPr>
            <p:cNvSpPr>
              <a:spLocks noChangeShapeType="1"/>
            </p:cNvSpPr>
            <p:nvPr/>
          </p:nvSpPr>
          <p:spPr bwMode="auto">
            <a:xfrm flipH="1">
              <a:off x="2903" y="2986"/>
              <a:ext cx="247"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61" name="Line 48">
              <a:extLst>
                <a:ext uri="{FF2B5EF4-FFF2-40B4-BE49-F238E27FC236}">
                  <a16:creationId xmlns:a16="http://schemas.microsoft.com/office/drawing/2014/main" id="{449FD871-4DB4-49BF-BA46-64DF65F070D8}"/>
                </a:ext>
              </a:extLst>
            </p:cNvPr>
            <p:cNvSpPr>
              <a:spLocks noChangeShapeType="1"/>
            </p:cNvSpPr>
            <p:nvPr/>
          </p:nvSpPr>
          <p:spPr bwMode="auto">
            <a:xfrm flipH="1">
              <a:off x="2903" y="3722"/>
              <a:ext cx="247"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62" name="Line 49">
              <a:extLst>
                <a:ext uri="{FF2B5EF4-FFF2-40B4-BE49-F238E27FC236}">
                  <a16:creationId xmlns:a16="http://schemas.microsoft.com/office/drawing/2014/main" id="{DE94DD55-898B-493E-BCBE-A62DE8AFC74B}"/>
                </a:ext>
              </a:extLst>
            </p:cNvPr>
            <p:cNvSpPr>
              <a:spLocks noChangeShapeType="1"/>
            </p:cNvSpPr>
            <p:nvPr/>
          </p:nvSpPr>
          <p:spPr bwMode="auto">
            <a:xfrm flipH="1">
              <a:off x="2890" y="1995"/>
              <a:ext cx="255" cy="0"/>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8955" name="Rectangle 50">
            <a:extLst>
              <a:ext uri="{FF2B5EF4-FFF2-40B4-BE49-F238E27FC236}">
                <a16:creationId xmlns:a16="http://schemas.microsoft.com/office/drawing/2014/main" id="{DFBB3727-8478-4B75-99D8-FDA4CE676192}"/>
              </a:ext>
            </a:extLst>
          </p:cNvPr>
          <p:cNvSpPr>
            <a:spLocks noChangeArrowheads="1"/>
          </p:cNvSpPr>
          <p:nvPr/>
        </p:nvSpPr>
        <p:spPr bwMode="auto">
          <a:xfrm>
            <a:off x="8385175" y="2589213"/>
            <a:ext cx="2109788" cy="530225"/>
          </a:xfrm>
          <a:prstGeom prst="rect">
            <a:avLst/>
          </a:prstGeom>
          <a:solidFill>
            <a:schemeClr val="accent2"/>
          </a:solidFill>
          <a:ln w="12700">
            <a:solidFill>
              <a:schemeClr val="tx1"/>
            </a:solidFill>
            <a:miter lim="800000"/>
            <a:headEnd/>
            <a:tailEnd/>
          </a:ln>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400" b="1">
                <a:solidFill>
                  <a:srgbClr val="FFFF00"/>
                </a:solidFill>
              </a:rPr>
              <a:t>Stress driven diffusion voiding (SDDV)</a:t>
            </a:r>
          </a:p>
        </p:txBody>
      </p:sp>
      <p:sp>
        <p:nvSpPr>
          <p:cNvPr id="38956" name="Line 51">
            <a:extLst>
              <a:ext uri="{FF2B5EF4-FFF2-40B4-BE49-F238E27FC236}">
                <a16:creationId xmlns:a16="http://schemas.microsoft.com/office/drawing/2014/main" id="{4AB8ADF1-8A67-4403-A55D-8DE6350574DB}"/>
              </a:ext>
            </a:extLst>
          </p:cNvPr>
          <p:cNvSpPr>
            <a:spLocks noChangeShapeType="1"/>
          </p:cNvSpPr>
          <p:nvPr/>
        </p:nvSpPr>
        <p:spPr bwMode="auto">
          <a:xfrm>
            <a:off x="7913688" y="2989263"/>
            <a:ext cx="482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E7F4CFC7-199F-4040-BFBC-A21EDB93D24F}"/>
              </a:ext>
            </a:extLst>
          </p:cNvPr>
          <p:cNvSpPr>
            <a:spLocks noGrp="1" noChangeArrowheads="1"/>
          </p:cNvSpPr>
          <p:nvPr>
            <p:ph type="title"/>
          </p:nvPr>
        </p:nvSpPr>
        <p:spPr>
          <a:xfrm>
            <a:off x="1852613" y="200025"/>
            <a:ext cx="6527800" cy="857250"/>
          </a:xfrm>
        </p:spPr>
        <p:txBody>
          <a:bodyPr/>
          <a:lstStyle/>
          <a:p>
            <a:r>
              <a:rPr lang="en-US" altLang="en-US">
                <a:cs typeface="Times New Roman" panose="02020603050405020304" pitchFamily="18" charset="0"/>
              </a:rPr>
              <a:t>Quality Assurance Functions</a:t>
            </a:r>
          </a:p>
        </p:txBody>
      </p:sp>
      <p:sp>
        <p:nvSpPr>
          <p:cNvPr id="39938" name="Content Placeholder 2">
            <a:extLst>
              <a:ext uri="{FF2B5EF4-FFF2-40B4-BE49-F238E27FC236}">
                <a16:creationId xmlns:a16="http://schemas.microsoft.com/office/drawing/2014/main" id="{4EBE076F-E767-4EC0-840F-4F1E7D3E818C}"/>
              </a:ext>
            </a:extLst>
          </p:cNvPr>
          <p:cNvSpPr>
            <a:spLocks noGrp="1" noChangeArrowheads="1"/>
          </p:cNvSpPr>
          <p:nvPr>
            <p:ph idx="1"/>
          </p:nvPr>
        </p:nvSpPr>
        <p:spPr>
          <a:xfrm>
            <a:off x="169863" y="1069975"/>
            <a:ext cx="5922962" cy="2106613"/>
          </a:xfrm>
        </p:spPr>
        <p:txBody>
          <a:bodyPr/>
          <a:lstStyle/>
          <a:p>
            <a:r>
              <a:rPr lang="en-US" altLang="zh-CN" sz="2000"/>
              <a:t>In today’s compressed development cycles where rapid and cost-effective testing and analysis are key, a properly designed and executed quality assurance function (with appropriate reliability analysis) can enable products with robust design margins. </a:t>
            </a:r>
          </a:p>
          <a:p>
            <a:endParaRPr lang="en-US" altLang="zh-CN" sz="2000"/>
          </a:p>
        </p:txBody>
      </p:sp>
      <p:sp>
        <p:nvSpPr>
          <p:cNvPr id="5" name="TextBox 4">
            <a:extLst>
              <a:ext uri="{FF2B5EF4-FFF2-40B4-BE49-F238E27FC236}">
                <a16:creationId xmlns:a16="http://schemas.microsoft.com/office/drawing/2014/main" id="{21D36E16-C505-4210-A01C-F451D46E6626}"/>
              </a:ext>
            </a:extLst>
          </p:cNvPr>
          <p:cNvSpPr txBox="1">
            <a:spLocks noChangeArrowheads="1"/>
          </p:cNvSpPr>
          <p:nvPr/>
        </p:nvSpPr>
        <p:spPr bwMode="auto">
          <a:xfrm>
            <a:off x="8256588" y="6016625"/>
            <a:ext cx="24114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800" b="1" i="1">
                <a:solidFill>
                  <a:schemeClr val="tx1"/>
                </a:solidFill>
                <a:cs typeface="Times New Roman" panose="02020603050405020304" pitchFamily="18" charset="0"/>
              </a:rPr>
              <a:t>SOURCE: Industrial Laser Solutions. PCBShop.org</a:t>
            </a:r>
          </a:p>
        </p:txBody>
      </p:sp>
      <p:pic>
        <p:nvPicPr>
          <p:cNvPr id="6" name="Picture 5">
            <a:extLst>
              <a:ext uri="{FF2B5EF4-FFF2-40B4-BE49-F238E27FC236}">
                <a16:creationId xmlns:a16="http://schemas.microsoft.com/office/drawing/2014/main" id="{82712A1E-9891-47D9-974F-B1FB550897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0675" y="1295400"/>
            <a:ext cx="30908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122E1DA-52F8-4912-8689-D52F2DB6C9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350" y="3030538"/>
            <a:ext cx="43338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B28F82D-852A-4AC7-B639-EB45C5A140E3}"/>
              </a:ext>
            </a:extLst>
          </p:cNvPr>
          <p:cNvPicPr>
            <a:picLocks noChangeAspect="1"/>
          </p:cNvPicPr>
          <p:nvPr/>
        </p:nvPicPr>
        <p:blipFill>
          <a:blip r:embed="rId5">
            <a:extLst>
              <a:ext uri="{28A0092B-C50C-407E-A947-70E740481C1C}">
                <a14:useLocalDpi xmlns:a14="http://schemas.microsoft.com/office/drawing/2010/main" val="0"/>
              </a:ext>
            </a:extLst>
          </a:blip>
          <a:srcRect t="8347" b="6084"/>
          <a:stretch>
            <a:fillRect/>
          </a:stretch>
        </p:blipFill>
        <p:spPr bwMode="auto">
          <a:xfrm>
            <a:off x="563563" y="4829175"/>
            <a:ext cx="21494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Content Placeholder 2">
            <a:extLst>
              <a:ext uri="{FF2B5EF4-FFF2-40B4-BE49-F238E27FC236}">
                <a16:creationId xmlns:a16="http://schemas.microsoft.com/office/drawing/2014/main" id="{5DB49751-381B-4323-969A-323CE020C48C}"/>
              </a:ext>
            </a:extLst>
          </p:cNvPr>
          <p:cNvSpPr txBox="1">
            <a:spLocks/>
          </p:cNvSpPr>
          <p:nvPr/>
        </p:nvSpPr>
        <p:spPr bwMode="auto">
          <a:xfrm>
            <a:off x="6092825" y="4237038"/>
            <a:ext cx="59817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buClr>
                <a:srgbClr val="77AD3F"/>
              </a:buClr>
            </a:pPr>
            <a:r>
              <a:rPr lang="en-US" altLang="zh-CN" sz="2000">
                <a:solidFill>
                  <a:schemeClr val="tx1"/>
                </a:solidFill>
                <a:cs typeface="Times New Roman" panose="02020603050405020304" pitchFamily="18" charset="0"/>
              </a:rPr>
              <a:t>If the mission conditions are not well understood or the reliability analysis and accelerated testing are not conducted right, cost and schedule impacts, along with unexpected failures will add risk to a Project development cycle. </a:t>
            </a:r>
          </a:p>
        </p:txBody>
      </p:sp>
      <p:pic>
        <p:nvPicPr>
          <p:cNvPr id="11" name="Picture 10">
            <a:extLst>
              <a:ext uri="{FF2B5EF4-FFF2-40B4-BE49-F238E27FC236}">
                <a16:creationId xmlns:a16="http://schemas.microsoft.com/office/drawing/2014/main" id="{5943CDD1-8A81-4131-825A-1EFBB72C0631}"/>
              </a:ext>
            </a:extLst>
          </p:cNvPr>
          <p:cNvPicPr>
            <a:picLocks noChangeAspect="1"/>
          </p:cNvPicPr>
          <p:nvPr/>
        </p:nvPicPr>
        <p:blipFill>
          <a:blip r:embed="rId6">
            <a:extLst>
              <a:ext uri="{28A0092B-C50C-407E-A947-70E740481C1C}">
                <a14:useLocalDpi xmlns:a14="http://schemas.microsoft.com/office/drawing/2010/main" val="0"/>
              </a:ext>
            </a:extLst>
          </a:blip>
          <a:srcRect l="52373"/>
          <a:stretch>
            <a:fillRect/>
          </a:stretch>
        </p:blipFill>
        <p:spPr bwMode="auto">
          <a:xfrm>
            <a:off x="9804400" y="2298700"/>
            <a:ext cx="150177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E85B557-6FC0-45A2-90D3-C39D62FB7E45}"/>
              </a:ext>
            </a:extLst>
          </p:cNvPr>
          <p:cNvPicPr>
            <a:picLocks noChangeAspect="1"/>
          </p:cNvPicPr>
          <p:nvPr/>
        </p:nvPicPr>
        <p:blipFill>
          <a:blip r:embed="rId7">
            <a:extLst>
              <a:ext uri="{28A0092B-C50C-407E-A947-70E740481C1C}">
                <a14:useLocalDpi xmlns:a14="http://schemas.microsoft.com/office/drawing/2010/main" val="0"/>
              </a:ext>
            </a:extLst>
          </a:blip>
          <a:srcRect t="5984" b="22348"/>
          <a:stretch>
            <a:fillRect/>
          </a:stretch>
        </p:blipFill>
        <p:spPr bwMode="auto">
          <a:xfrm>
            <a:off x="9794875" y="1073150"/>
            <a:ext cx="1452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05D7AD5-234E-4D4C-BC87-39795344EBBB}"/>
              </a:ext>
            </a:extLst>
          </p:cNvPr>
          <p:cNvPicPr>
            <a:picLocks noChangeAspect="1"/>
          </p:cNvPicPr>
          <p:nvPr/>
        </p:nvPicPr>
        <p:blipFill>
          <a:blip r:embed="rId8">
            <a:extLst>
              <a:ext uri="{28A0092B-C50C-407E-A947-70E740481C1C}">
                <a14:useLocalDpi xmlns:a14="http://schemas.microsoft.com/office/drawing/2010/main" val="0"/>
              </a:ext>
            </a:extLst>
          </a:blip>
          <a:srcRect l="39439"/>
          <a:stretch>
            <a:fillRect/>
          </a:stretch>
        </p:blipFill>
        <p:spPr bwMode="auto">
          <a:xfrm>
            <a:off x="3000375" y="4811713"/>
            <a:ext cx="247491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3571B18A-8D92-4BA6-8191-3F347CE7C460}"/>
              </a:ext>
            </a:extLst>
          </p:cNvPr>
          <p:cNvSpPr>
            <a:spLocks noGrp="1" noChangeArrowheads="1"/>
          </p:cNvSpPr>
          <p:nvPr>
            <p:ph type="title"/>
          </p:nvPr>
        </p:nvSpPr>
        <p:spPr>
          <a:xfrm>
            <a:off x="1766888" y="95250"/>
            <a:ext cx="8534400" cy="762000"/>
          </a:xfrm>
        </p:spPr>
        <p:txBody>
          <a:bodyPr/>
          <a:lstStyle/>
          <a:p>
            <a:pPr eaLnBrk="1" hangingPunct="1"/>
            <a:r>
              <a:rPr lang="en-US" altLang="en-US"/>
              <a:t>PDC Outline</a:t>
            </a:r>
          </a:p>
        </p:txBody>
      </p:sp>
      <p:sp>
        <p:nvSpPr>
          <p:cNvPr id="22530" name="Rectangle 3">
            <a:extLst>
              <a:ext uri="{FF2B5EF4-FFF2-40B4-BE49-F238E27FC236}">
                <a16:creationId xmlns:a16="http://schemas.microsoft.com/office/drawing/2014/main" id="{C6E79D9F-D591-48C5-8A86-8D104B44F9E5}"/>
              </a:ext>
            </a:extLst>
          </p:cNvPr>
          <p:cNvSpPr>
            <a:spLocks noGrp="1" noChangeArrowheads="1"/>
          </p:cNvSpPr>
          <p:nvPr>
            <p:ph type="body" idx="1"/>
          </p:nvPr>
        </p:nvSpPr>
        <p:spPr>
          <a:xfrm>
            <a:off x="798513" y="992188"/>
            <a:ext cx="10720387" cy="5029200"/>
          </a:xfrm>
        </p:spPr>
        <p:txBody>
          <a:bodyPr/>
          <a:lstStyle/>
          <a:p>
            <a:pPr eaLnBrk="1" hangingPunct="1">
              <a:buFontTx/>
              <a:buNone/>
            </a:pPr>
            <a:r>
              <a:rPr lang="en-US" altLang="en-US" b="1"/>
              <a:t>Section 0: Intro</a:t>
            </a:r>
          </a:p>
          <a:p>
            <a:pPr eaLnBrk="1" hangingPunct="1">
              <a:buFontTx/>
              <a:buNone/>
            </a:pPr>
            <a:r>
              <a:rPr lang="en-US" altLang="en-US" b="1"/>
              <a:t>Section 1: What is reliability?</a:t>
            </a:r>
          </a:p>
          <a:p>
            <a:pPr eaLnBrk="1" hangingPunct="1">
              <a:buFontTx/>
              <a:buNone/>
            </a:pPr>
            <a:r>
              <a:rPr lang="en-US" altLang="en-US" b="1"/>
              <a:t>Section 2: PCB/PCBA failure mechanisms</a:t>
            </a:r>
          </a:p>
          <a:p>
            <a:pPr eaLnBrk="1" hangingPunct="1">
              <a:buFontTx/>
              <a:buNone/>
            </a:pPr>
            <a:r>
              <a:rPr lang="en-US" altLang="en-US" b="1"/>
              <a:t>Section 3: Quality and Reliability Analysis</a:t>
            </a:r>
          </a:p>
          <a:p>
            <a:pPr eaLnBrk="1" hangingPunct="1">
              <a:buFontTx/>
              <a:buNone/>
            </a:pPr>
            <a:r>
              <a:rPr lang="en-US" altLang="en-US" b="1"/>
              <a:t>Section 4: Risk-Based PCB Assurance</a:t>
            </a:r>
          </a:p>
          <a:p>
            <a:pPr eaLnBrk="1" hangingPunct="1">
              <a:buFontTx/>
              <a:buNone/>
            </a:pPr>
            <a:r>
              <a:rPr lang="en-US" altLang="en-US" b="1"/>
              <a:t>Section 5: Summary and closure</a:t>
            </a:r>
          </a:p>
          <a:p>
            <a:pPr eaLnBrk="1" hangingPunct="1">
              <a:buFontTx/>
              <a:buNone/>
            </a:pPr>
            <a:endParaRPr lang="en-US" altLang="en-US" b="1"/>
          </a:p>
          <a:p>
            <a:pPr eaLnBrk="1" hangingPunct="1"/>
            <a:endParaRPr lang="en-US" altLang="en-US" b="1"/>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5">
            <a:extLst>
              <a:ext uri="{FF2B5EF4-FFF2-40B4-BE49-F238E27FC236}">
                <a16:creationId xmlns:a16="http://schemas.microsoft.com/office/drawing/2014/main" id="{DF9BD5E7-BDB4-4119-A30E-50140C42DB69}"/>
              </a:ext>
            </a:extLst>
          </p:cNvPr>
          <p:cNvSpPr>
            <a:spLocks noGrp="1" noChangeArrowheads="1"/>
          </p:cNvSpPr>
          <p:nvPr>
            <p:ph idx="1"/>
          </p:nvPr>
        </p:nvSpPr>
        <p:spPr>
          <a:xfrm>
            <a:off x="141288" y="1050925"/>
            <a:ext cx="7773987" cy="3487738"/>
          </a:xfrm>
        </p:spPr>
        <p:txBody>
          <a:bodyPr/>
          <a:lstStyle/>
          <a:p>
            <a:r>
              <a:rPr lang="en-GB" altLang="en-US" sz="1800"/>
              <a:t>Printed circuit boards are the baseline in electronic packaging – they are the interconnection medium upon which electronic components are formed into electronic systems. </a:t>
            </a:r>
          </a:p>
          <a:p>
            <a:pPr lvl="1"/>
            <a:r>
              <a:rPr lang="en-US" altLang="en-US" sz="1800"/>
              <a:t>PCB materials are generally glass reinforced organic polyimide (epoxy, BT, ceramic are also used).</a:t>
            </a:r>
          </a:p>
          <a:p>
            <a:pPr lvl="1"/>
            <a:endParaRPr lang="en-US" altLang="en-US" sz="1800"/>
          </a:p>
          <a:p>
            <a:r>
              <a:rPr lang="en-US" altLang="en-US" sz="1800"/>
              <a:t>Classified on the basis of </a:t>
            </a:r>
          </a:p>
          <a:p>
            <a:pPr lvl="1"/>
            <a:r>
              <a:rPr lang="en-US" altLang="en-US" sz="1800"/>
              <a:t>Dielectrics used </a:t>
            </a:r>
          </a:p>
          <a:p>
            <a:pPr lvl="1"/>
            <a:r>
              <a:rPr lang="en-US" altLang="en-US" sz="1800"/>
              <a:t>Reinforcement </a:t>
            </a:r>
          </a:p>
          <a:p>
            <a:pPr lvl="1"/>
            <a:r>
              <a:rPr lang="en-US" altLang="en-US" sz="1800"/>
              <a:t>Circuit type </a:t>
            </a:r>
          </a:p>
          <a:p>
            <a:pPr lvl="1"/>
            <a:r>
              <a:rPr lang="en-US" altLang="en-US" sz="1800"/>
              <a:t>Component types</a:t>
            </a:r>
          </a:p>
          <a:p>
            <a:pPr lvl="1"/>
            <a:r>
              <a:rPr lang="en-US" altLang="en-US" sz="1800"/>
              <a:t>Board construction </a:t>
            </a:r>
          </a:p>
          <a:p>
            <a:pPr lvl="1"/>
            <a:r>
              <a:rPr lang="en-US" altLang="en-US" sz="1800"/>
              <a:t>Design complexity</a:t>
            </a:r>
          </a:p>
          <a:p>
            <a:endParaRPr lang="en-GB" altLang="en-US" sz="1800"/>
          </a:p>
          <a:p>
            <a:endParaRPr lang="en-US" altLang="en-US" sz="1800"/>
          </a:p>
        </p:txBody>
      </p:sp>
      <p:sp>
        <p:nvSpPr>
          <p:cNvPr id="41986" name="Title 4">
            <a:extLst>
              <a:ext uri="{FF2B5EF4-FFF2-40B4-BE49-F238E27FC236}">
                <a16:creationId xmlns:a16="http://schemas.microsoft.com/office/drawing/2014/main" id="{EB2F23AB-9AD3-4ADB-BB65-553A612080C4}"/>
              </a:ext>
            </a:extLst>
          </p:cNvPr>
          <p:cNvSpPr>
            <a:spLocks noGrp="1" noChangeArrowheads="1"/>
          </p:cNvSpPr>
          <p:nvPr>
            <p:ph type="title"/>
          </p:nvPr>
        </p:nvSpPr>
        <p:spPr/>
        <p:txBody>
          <a:bodyPr/>
          <a:lstStyle/>
          <a:p>
            <a:r>
              <a:rPr lang="en-US" altLang="en-US"/>
              <a:t>Printed Circuit Boards and Classification</a:t>
            </a:r>
          </a:p>
        </p:txBody>
      </p:sp>
      <p:pic>
        <p:nvPicPr>
          <p:cNvPr id="41987" name="Picture 5" descr="PCB pic">
            <a:extLst>
              <a:ext uri="{FF2B5EF4-FFF2-40B4-BE49-F238E27FC236}">
                <a16:creationId xmlns:a16="http://schemas.microsoft.com/office/drawing/2014/main" id="{64E18062-63B1-42EE-8FAA-678FA7E36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288" y="1495425"/>
            <a:ext cx="22717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6">
            <a:extLst>
              <a:ext uri="{FF2B5EF4-FFF2-40B4-BE49-F238E27FC236}">
                <a16:creationId xmlns:a16="http://schemas.microsoft.com/office/drawing/2014/main" id="{D2CF23EE-1ADD-4373-9153-E6E26C03049E}"/>
              </a:ext>
            </a:extLst>
          </p:cNvPr>
          <p:cNvSpPr txBox="1">
            <a:spLocks noChangeArrowheads="1"/>
          </p:cNvSpPr>
          <p:nvPr/>
        </p:nvSpPr>
        <p:spPr bwMode="auto">
          <a:xfrm>
            <a:off x="8234363" y="3352800"/>
            <a:ext cx="2141537" cy="322263"/>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500" b="1">
                <a:cs typeface="Arial" panose="020B0604020202020204" pitchFamily="34" charset="0"/>
              </a:rPr>
              <a:t>Examples of Bare PCBs</a:t>
            </a:r>
          </a:p>
        </p:txBody>
      </p:sp>
      <p:pic>
        <p:nvPicPr>
          <p:cNvPr id="41989" name="Picture 2">
            <a:extLst>
              <a:ext uri="{FF2B5EF4-FFF2-40B4-BE49-F238E27FC236}">
                <a16:creationId xmlns:a16="http://schemas.microsoft.com/office/drawing/2014/main" id="{A863B7C4-3C3C-4D3D-B093-E1CCA27256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70313"/>
            <a:ext cx="5646738"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a:extLst>
              <a:ext uri="{FF2B5EF4-FFF2-40B4-BE49-F238E27FC236}">
                <a16:creationId xmlns:a16="http://schemas.microsoft.com/office/drawing/2014/main" id="{2CCCB250-F196-4D3E-9580-6D0B05E06B54}"/>
              </a:ext>
            </a:extLst>
          </p:cNvPr>
          <p:cNvSpPr txBox="1">
            <a:spLocks noChangeArrowheads="1"/>
          </p:cNvSpPr>
          <p:nvPr/>
        </p:nvSpPr>
        <p:spPr bwMode="auto">
          <a:xfrm>
            <a:off x="7256463" y="3779838"/>
            <a:ext cx="1589087" cy="322262"/>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500" b="1">
                <a:cs typeface="Arial" panose="020B0604020202020204" pitchFamily="34" charset="0"/>
              </a:rPr>
              <a:t>Populated PCBA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2">
            <a:extLst>
              <a:ext uri="{FF2B5EF4-FFF2-40B4-BE49-F238E27FC236}">
                <a16:creationId xmlns:a16="http://schemas.microsoft.com/office/drawing/2014/main" id="{1A82148B-37C7-4863-A18C-BC1D4490CA80}"/>
              </a:ext>
            </a:extLst>
          </p:cNvPr>
          <p:cNvSpPr>
            <a:spLocks noGrp="1" noChangeArrowheads="1"/>
          </p:cNvSpPr>
          <p:nvPr>
            <p:ph type="title"/>
          </p:nvPr>
        </p:nvSpPr>
        <p:spPr>
          <a:xfrm>
            <a:off x="1793875" y="179388"/>
            <a:ext cx="8664575" cy="857250"/>
          </a:xfrm>
        </p:spPr>
        <p:txBody>
          <a:bodyPr/>
          <a:lstStyle/>
          <a:p>
            <a:r>
              <a:rPr lang="en-US" altLang="en-US"/>
              <a:t>Polyimide PCBA Supply Chain*</a:t>
            </a:r>
          </a:p>
        </p:txBody>
      </p:sp>
      <p:sp>
        <p:nvSpPr>
          <p:cNvPr id="4" name="Text Box 3">
            <a:extLst>
              <a:ext uri="{FF2B5EF4-FFF2-40B4-BE49-F238E27FC236}">
                <a16:creationId xmlns:a16="http://schemas.microsoft.com/office/drawing/2014/main" id="{BD6E47A2-F0A8-49C4-9C9C-CAB51B7B87CB}"/>
              </a:ext>
            </a:extLst>
          </p:cNvPr>
          <p:cNvSpPr txBox="1">
            <a:spLocks noChangeArrowheads="1"/>
          </p:cNvSpPr>
          <p:nvPr/>
        </p:nvSpPr>
        <p:spPr bwMode="auto">
          <a:xfrm>
            <a:off x="1862138" y="3781425"/>
            <a:ext cx="1681162" cy="241300"/>
          </a:xfrm>
          <a:prstGeom prst="rect">
            <a:avLst/>
          </a:prstGeom>
          <a:solidFill>
            <a:srgbClr val="FFFF00">
              <a:alpha val="50195"/>
            </a:srgbClr>
          </a:solidFill>
          <a:ln w="9525">
            <a:solidFill>
              <a:schemeClr val="tx1"/>
            </a:solidFill>
            <a:miter lim="800000"/>
            <a:headEnd/>
            <a:tailEnd/>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Drill Bits</a:t>
            </a:r>
          </a:p>
        </p:txBody>
      </p:sp>
      <p:sp>
        <p:nvSpPr>
          <p:cNvPr id="5" name="Line 4">
            <a:extLst>
              <a:ext uri="{FF2B5EF4-FFF2-40B4-BE49-F238E27FC236}">
                <a16:creationId xmlns:a16="http://schemas.microsoft.com/office/drawing/2014/main" id="{08F9CD05-EBC6-478F-A336-E2DE6B8A4FD4}"/>
              </a:ext>
            </a:extLst>
          </p:cNvPr>
          <p:cNvSpPr>
            <a:spLocks noChangeShapeType="1"/>
          </p:cNvSpPr>
          <p:nvPr/>
        </p:nvSpPr>
        <p:spPr bwMode="auto">
          <a:xfrm>
            <a:off x="3552825" y="3902075"/>
            <a:ext cx="514350" cy="0"/>
          </a:xfrm>
          <a:prstGeom prst="line">
            <a:avLst/>
          </a:prstGeom>
          <a:noFill/>
          <a:ln w="28575">
            <a:solidFill>
              <a:schemeClr val="tx1"/>
            </a:solidFill>
            <a:round/>
            <a:headEnd/>
            <a:tailEnd type="triangle" w="med" len="med"/>
          </a:ln>
        </p:spPr>
        <p:txBody>
          <a:bodyPr/>
          <a:lstStyle/>
          <a:p>
            <a:pPr>
              <a:defRPr/>
            </a:pPr>
            <a:endParaRPr lang="en-US" sz="1350"/>
          </a:p>
        </p:txBody>
      </p:sp>
      <p:sp>
        <p:nvSpPr>
          <p:cNvPr id="6" name="Line 5">
            <a:extLst>
              <a:ext uri="{FF2B5EF4-FFF2-40B4-BE49-F238E27FC236}">
                <a16:creationId xmlns:a16="http://schemas.microsoft.com/office/drawing/2014/main" id="{F55DAD01-B03C-4856-80A9-DAA3456F595E}"/>
              </a:ext>
            </a:extLst>
          </p:cNvPr>
          <p:cNvSpPr>
            <a:spLocks noChangeShapeType="1"/>
          </p:cNvSpPr>
          <p:nvPr/>
        </p:nvSpPr>
        <p:spPr bwMode="auto">
          <a:xfrm flipH="1">
            <a:off x="5865813" y="4332288"/>
            <a:ext cx="477837" cy="0"/>
          </a:xfrm>
          <a:prstGeom prst="line">
            <a:avLst/>
          </a:prstGeom>
          <a:noFill/>
          <a:ln w="28575">
            <a:solidFill>
              <a:schemeClr val="tx1"/>
            </a:solidFill>
            <a:round/>
            <a:headEnd/>
            <a:tailEnd type="triangle" w="med" len="med"/>
          </a:ln>
        </p:spPr>
        <p:txBody>
          <a:bodyPr/>
          <a:lstStyle/>
          <a:p>
            <a:pPr>
              <a:defRPr/>
            </a:pPr>
            <a:endParaRPr lang="en-US" sz="1350"/>
          </a:p>
        </p:txBody>
      </p:sp>
      <p:sp>
        <p:nvSpPr>
          <p:cNvPr id="7" name="Text Box 6">
            <a:extLst>
              <a:ext uri="{FF2B5EF4-FFF2-40B4-BE49-F238E27FC236}">
                <a16:creationId xmlns:a16="http://schemas.microsoft.com/office/drawing/2014/main" id="{2821501A-2D19-4716-AFFB-F5E3D71E8CE6}"/>
              </a:ext>
            </a:extLst>
          </p:cNvPr>
          <p:cNvSpPr txBox="1">
            <a:spLocks noChangeArrowheads="1"/>
          </p:cNvSpPr>
          <p:nvPr/>
        </p:nvSpPr>
        <p:spPr bwMode="auto">
          <a:xfrm>
            <a:off x="1906588" y="887413"/>
            <a:ext cx="3074987" cy="508000"/>
          </a:xfrm>
          <a:prstGeom prst="rect">
            <a:avLst/>
          </a:prstGeom>
          <a:solidFill>
            <a:schemeClr val="hlink">
              <a:alpha val="50195"/>
            </a:schemeClr>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Glass Raw Materials</a:t>
            </a:r>
          </a:p>
          <a:p>
            <a:pPr algn="ctr">
              <a:defRPr/>
            </a:pPr>
            <a:r>
              <a:rPr lang="en-US" altLang="en-US" sz="1350" b="1" dirty="0">
                <a:solidFill>
                  <a:srgbClr val="000000"/>
                </a:solidFill>
                <a:latin typeface="Times New Roman" panose="02020603050405020304" pitchFamily="18" charset="0"/>
                <a:cs typeface="Arial" panose="020B0604020202020204" pitchFamily="34" charset="0"/>
              </a:rPr>
              <a:t>(Silica, Limestone, Clay, Boric Acid)</a:t>
            </a:r>
          </a:p>
        </p:txBody>
      </p:sp>
      <p:sp>
        <p:nvSpPr>
          <p:cNvPr id="8" name="Text Box 7">
            <a:extLst>
              <a:ext uri="{FF2B5EF4-FFF2-40B4-BE49-F238E27FC236}">
                <a16:creationId xmlns:a16="http://schemas.microsoft.com/office/drawing/2014/main" id="{F811546E-0E28-4BA2-A239-EF6E2003D309}"/>
              </a:ext>
            </a:extLst>
          </p:cNvPr>
          <p:cNvSpPr txBox="1">
            <a:spLocks noChangeArrowheads="1"/>
          </p:cNvSpPr>
          <p:nvPr/>
        </p:nvSpPr>
        <p:spPr bwMode="auto">
          <a:xfrm>
            <a:off x="6353175" y="4238625"/>
            <a:ext cx="1857375" cy="241300"/>
          </a:xfrm>
          <a:prstGeom prst="rect">
            <a:avLst/>
          </a:prstGeom>
          <a:solidFill>
            <a:srgbClr val="FFFF00">
              <a:alpha val="50195"/>
            </a:srgbClr>
          </a:solidFill>
          <a:ln w="9525">
            <a:solidFill>
              <a:schemeClr val="tx1"/>
            </a:solidFill>
            <a:miter lim="800000"/>
            <a:headEnd/>
            <a:tailEnd/>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Design and Coupon Data</a:t>
            </a:r>
          </a:p>
        </p:txBody>
      </p:sp>
      <p:sp>
        <p:nvSpPr>
          <p:cNvPr id="9" name="Text Box 8">
            <a:extLst>
              <a:ext uri="{FF2B5EF4-FFF2-40B4-BE49-F238E27FC236}">
                <a16:creationId xmlns:a16="http://schemas.microsoft.com/office/drawing/2014/main" id="{3EBD530B-5AF2-4D81-8D9E-4AC67483A6F6}"/>
              </a:ext>
            </a:extLst>
          </p:cNvPr>
          <p:cNvSpPr txBox="1">
            <a:spLocks noChangeArrowheads="1"/>
          </p:cNvSpPr>
          <p:nvPr/>
        </p:nvSpPr>
        <p:spPr bwMode="auto">
          <a:xfrm>
            <a:off x="1990725" y="1609725"/>
            <a:ext cx="2900363" cy="508000"/>
          </a:xfrm>
          <a:prstGeom prst="rect">
            <a:avLst/>
          </a:prstGeom>
          <a:solidFill>
            <a:schemeClr val="hlink">
              <a:alpha val="50195"/>
            </a:scheme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a:solidFill>
                  <a:srgbClr val="000000"/>
                </a:solidFill>
                <a:latin typeface="Times New Roman" panose="02020603050405020304" pitchFamily="18" charset="0"/>
                <a:cs typeface="Arial" panose="020B0604020202020204" pitchFamily="34" charset="0"/>
              </a:rPr>
              <a:t>Glass Fiber Production</a:t>
            </a:r>
          </a:p>
          <a:p>
            <a:pPr algn="ctr">
              <a:defRPr/>
            </a:pPr>
            <a:r>
              <a:rPr lang="en-US" altLang="en-US" sz="1350" b="1">
                <a:solidFill>
                  <a:srgbClr val="000000"/>
                </a:solidFill>
                <a:latin typeface="Times New Roman" panose="02020603050405020304" pitchFamily="18" charset="0"/>
                <a:cs typeface="Arial" panose="020B0604020202020204" pitchFamily="34" charset="0"/>
              </a:rPr>
              <a:t>(Formation, Coating/Binders, Yarns)</a:t>
            </a:r>
          </a:p>
        </p:txBody>
      </p:sp>
      <p:sp>
        <p:nvSpPr>
          <p:cNvPr id="10" name="Text Box 9">
            <a:extLst>
              <a:ext uri="{FF2B5EF4-FFF2-40B4-BE49-F238E27FC236}">
                <a16:creationId xmlns:a16="http://schemas.microsoft.com/office/drawing/2014/main" id="{CA6916D4-6DFE-4C08-9BA2-22701405D724}"/>
              </a:ext>
            </a:extLst>
          </p:cNvPr>
          <p:cNvSpPr txBox="1">
            <a:spLocks noChangeArrowheads="1"/>
          </p:cNvSpPr>
          <p:nvPr/>
        </p:nvSpPr>
        <p:spPr bwMode="auto">
          <a:xfrm>
            <a:off x="2570163" y="2252663"/>
            <a:ext cx="1755775" cy="300037"/>
          </a:xfrm>
          <a:prstGeom prst="rect">
            <a:avLst/>
          </a:prstGeom>
          <a:solidFill>
            <a:schemeClr val="hlink">
              <a:alpha val="50195"/>
            </a:scheme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1350" b="1" dirty="0">
                <a:solidFill>
                  <a:srgbClr val="000000"/>
                </a:solidFill>
                <a:latin typeface="Times New Roman" panose="02020603050405020304" pitchFamily="18" charset="0"/>
                <a:cs typeface="Arial" panose="020B0604020202020204" pitchFamily="34" charset="0"/>
              </a:rPr>
              <a:t>E-Glass Plies/Fabrics</a:t>
            </a:r>
          </a:p>
        </p:txBody>
      </p:sp>
      <p:sp>
        <p:nvSpPr>
          <p:cNvPr id="11" name="Text Box 10">
            <a:extLst>
              <a:ext uri="{FF2B5EF4-FFF2-40B4-BE49-F238E27FC236}">
                <a16:creationId xmlns:a16="http://schemas.microsoft.com/office/drawing/2014/main" id="{B2BF2391-8709-4319-9C13-68242B5AA00E}"/>
              </a:ext>
            </a:extLst>
          </p:cNvPr>
          <p:cNvSpPr txBox="1">
            <a:spLocks noChangeArrowheads="1"/>
          </p:cNvSpPr>
          <p:nvPr/>
        </p:nvSpPr>
        <p:spPr bwMode="auto">
          <a:xfrm>
            <a:off x="5311775" y="1662113"/>
            <a:ext cx="2667000" cy="508000"/>
          </a:xfrm>
          <a:prstGeom prst="rect">
            <a:avLst/>
          </a:prstGeom>
          <a:solidFill>
            <a:srgbClr val="FF7C80">
              <a:alpha val="50195"/>
            </a:srgbClr>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Polyimide Raw Materials</a:t>
            </a:r>
          </a:p>
          <a:p>
            <a:pPr algn="ctr">
              <a:defRPr/>
            </a:pPr>
            <a:r>
              <a:rPr lang="en-US" altLang="en-US" sz="1350" b="1" dirty="0">
                <a:solidFill>
                  <a:srgbClr val="000000"/>
                </a:solidFill>
                <a:latin typeface="Times New Roman" panose="02020603050405020304" pitchFamily="18" charset="0"/>
                <a:cs typeface="Arial" panose="020B0604020202020204" pitchFamily="34" charset="0"/>
              </a:rPr>
              <a:t>(Petrochemical Derivatives)</a:t>
            </a:r>
          </a:p>
        </p:txBody>
      </p:sp>
      <p:sp>
        <p:nvSpPr>
          <p:cNvPr id="12" name="Text Box 12">
            <a:extLst>
              <a:ext uri="{FF2B5EF4-FFF2-40B4-BE49-F238E27FC236}">
                <a16:creationId xmlns:a16="http://schemas.microsoft.com/office/drawing/2014/main" id="{9BE6C41B-6729-4682-819B-69DF1E5FEDFA}"/>
              </a:ext>
            </a:extLst>
          </p:cNvPr>
          <p:cNvSpPr txBox="1">
            <a:spLocks noChangeArrowheads="1"/>
          </p:cNvSpPr>
          <p:nvPr/>
        </p:nvSpPr>
        <p:spPr bwMode="auto">
          <a:xfrm>
            <a:off x="4348163" y="2582863"/>
            <a:ext cx="1320800" cy="300037"/>
          </a:xfrm>
          <a:prstGeom prst="rect">
            <a:avLst/>
          </a:prstGeom>
          <a:solidFill>
            <a:schemeClr val="accent1">
              <a:alpha val="50195"/>
            </a:scheme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1350" b="1">
                <a:solidFill>
                  <a:srgbClr val="000000"/>
                </a:solidFill>
                <a:latin typeface="Times New Roman" panose="02020603050405020304" pitchFamily="18" charset="0"/>
                <a:cs typeface="Arial" panose="020B0604020202020204" pitchFamily="34" charset="0"/>
              </a:rPr>
              <a:t>Prepregs/Cores</a:t>
            </a:r>
          </a:p>
        </p:txBody>
      </p:sp>
      <p:sp>
        <p:nvSpPr>
          <p:cNvPr id="13" name="Text Box 13">
            <a:extLst>
              <a:ext uri="{FF2B5EF4-FFF2-40B4-BE49-F238E27FC236}">
                <a16:creationId xmlns:a16="http://schemas.microsoft.com/office/drawing/2014/main" id="{14FC8A89-618B-44DE-AB69-10F7CABC9F43}"/>
              </a:ext>
            </a:extLst>
          </p:cNvPr>
          <p:cNvSpPr txBox="1">
            <a:spLocks noChangeArrowheads="1"/>
          </p:cNvSpPr>
          <p:nvPr/>
        </p:nvSpPr>
        <p:spPr bwMode="auto">
          <a:xfrm>
            <a:off x="4524375" y="2987675"/>
            <a:ext cx="963613" cy="300038"/>
          </a:xfrm>
          <a:prstGeom prst="rect">
            <a:avLst/>
          </a:prstGeom>
          <a:solidFill>
            <a:schemeClr val="accent1">
              <a:alpha val="50195"/>
            </a:scheme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1350" b="1" dirty="0">
                <a:solidFill>
                  <a:srgbClr val="000000"/>
                </a:solidFill>
                <a:latin typeface="Times New Roman" panose="02020603050405020304" pitchFamily="18" charset="0"/>
                <a:cs typeface="Arial" panose="020B0604020202020204" pitchFamily="34" charset="0"/>
              </a:rPr>
              <a:t>Laminates</a:t>
            </a:r>
          </a:p>
        </p:txBody>
      </p:sp>
      <p:sp>
        <p:nvSpPr>
          <p:cNvPr id="14" name="Text Box 14">
            <a:extLst>
              <a:ext uri="{FF2B5EF4-FFF2-40B4-BE49-F238E27FC236}">
                <a16:creationId xmlns:a16="http://schemas.microsoft.com/office/drawing/2014/main" id="{5F79156B-EDF2-4BBF-861E-90E99304B7E3}"/>
              </a:ext>
            </a:extLst>
          </p:cNvPr>
          <p:cNvSpPr txBox="1">
            <a:spLocks noChangeArrowheads="1"/>
          </p:cNvSpPr>
          <p:nvPr/>
        </p:nvSpPr>
        <p:spPr bwMode="auto">
          <a:xfrm>
            <a:off x="6365875" y="3852863"/>
            <a:ext cx="1866900" cy="241300"/>
          </a:xfrm>
          <a:prstGeom prst="rect">
            <a:avLst/>
          </a:prstGeom>
          <a:solidFill>
            <a:srgbClr val="FFFF00">
              <a:alpha val="50195"/>
            </a:srgbClr>
          </a:solidFill>
          <a:ln w="9525">
            <a:solidFill>
              <a:schemeClr val="tx1"/>
            </a:solidFill>
            <a:miter lim="800000"/>
            <a:headEnd/>
            <a:tailEnd/>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Solder Mask/Silk Screen</a:t>
            </a:r>
          </a:p>
        </p:txBody>
      </p:sp>
      <p:sp>
        <p:nvSpPr>
          <p:cNvPr id="15" name="Text Box 15">
            <a:extLst>
              <a:ext uri="{FF2B5EF4-FFF2-40B4-BE49-F238E27FC236}">
                <a16:creationId xmlns:a16="http://schemas.microsoft.com/office/drawing/2014/main" id="{A04B077B-6E1D-4511-B17A-194C47E57B37}"/>
              </a:ext>
            </a:extLst>
          </p:cNvPr>
          <p:cNvSpPr txBox="1">
            <a:spLocks noChangeArrowheads="1"/>
          </p:cNvSpPr>
          <p:nvPr/>
        </p:nvSpPr>
        <p:spPr bwMode="auto">
          <a:xfrm>
            <a:off x="1863725" y="4116388"/>
            <a:ext cx="1681163" cy="446087"/>
          </a:xfrm>
          <a:prstGeom prst="rect">
            <a:avLst/>
          </a:prstGeom>
          <a:solidFill>
            <a:srgbClr val="FFFF00">
              <a:alpha val="50195"/>
            </a:srgbClr>
          </a:solidFill>
          <a:ln w="9525">
            <a:solidFill>
              <a:schemeClr val="tx1"/>
            </a:solidFill>
            <a:miter lim="800000"/>
            <a:headEnd/>
            <a:tailEnd/>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ENIG/HASL/ENEPIG/OSP/other Plating</a:t>
            </a:r>
          </a:p>
        </p:txBody>
      </p:sp>
      <p:sp>
        <p:nvSpPr>
          <p:cNvPr id="16" name="Text Box 16">
            <a:extLst>
              <a:ext uri="{FF2B5EF4-FFF2-40B4-BE49-F238E27FC236}">
                <a16:creationId xmlns:a16="http://schemas.microsoft.com/office/drawing/2014/main" id="{7E031798-69D7-4A7B-A003-E18726B78D5A}"/>
              </a:ext>
            </a:extLst>
          </p:cNvPr>
          <p:cNvSpPr txBox="1">
            <a:spLocks noChangeArrowheads="1"/>
          </p:cNvSpPr>
          <p:nvPr/>
        </p:nvSpPr>
        <p:spPr bwMode="auto">
          <a:xfrm>
            <a:off x="4079875" y="3441700"/>
            <a:ext cx="1787525" cy="923925"/>
          </a:xfrm>
          <a:prstGeom prst="rect">
            <a:avLst/>
          </a:prstGeom>
          <a:solidFill>
            <a:schemeClr val="accent1">
              <a:alpha val="50195"/>
            </a:schemeClr>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b="1" dirty="0">
                <a:solidFill>
                  <a:srgbClr val="000000"/>
                </a:solidFill>
                <a:latin typeface="Times New Roman" panose="02020603050405020304" pitchFamily="18" charset="0"/>
                <a:cs typeface="Arial" panose="020B0604020202020204" pitchFamily="34" charset="0"/>
              </a:rPr>
              <a:t>Printed Circuit </a:t>
            </a:r>
          </a:p>
          <a:p>
            <a:pPr algn="ctr">
              <a:defRPr/>
            </a:pPr>
            <a:r>
              <a:rPr lang="en-US" altLang="en-US" b="1" dirty="0">
                <a:solidFill>
                  <a:srgbClr val="000000"/>
                </a:solidFill>
                <a:latin typeface="Times New Roman" panose="02020603050405020304" pitchFamily="18" charset="0"/>
                <a:cs typeface="Arial" panose="020B0604020202020204" pitchFamily="34" charset="0"/>
              </a:rPr>
              <a:t>Board Panels w/Coupons</a:t>
            </a:r>
            <a:r>
              <a:rPr lang="en-US" altLang="en-US" sz="1200" b="1" dirty="0">
                <a:solidFill>
                  <a:srgbClr val="000000"/>
                </a:solidFill>
                <a:latin typeface="Times New Roman" panose="02020603050405020304" pitchFamily="18" charset="0"/>
                <a:cs typeface="Arial" panose="020B0604020202020204" pitchFamily="34" charset="0"/>
              </a:rPr>
              <a:t> </a:t>
            </a:r>
            <a:endParaRPr lang="en-US" altLang="en-US" sz="750" b="1" dirty="0">
              <a:solidFill>
                <a:srgbClr val="000000"/>
              </a:solidFill>
              <a:latin typeface="Times New Roman" panose="02020603050405020304" pitchFamily="18" charset="0"/>
              <a:cs typeface="Arial" panose="020B0604020202020204" pitchFamily="34" charset="0"/>
            </a:endParaRPr>
          </a:p>
        </p:txBody>
      </p:sp>
      <p:sp>
        <p:nvSpPr>
          <p:cNvPr id="17" name="Text Box 17">
            <a:extLst>
              <a:ext uri="{FF2B5EF4-FFF2-40B4-BE49-F238E27FC236}">
                <a16:creationId xmlns:a16="http://schemas.microsoft.com/office/drawing/2014/main" id="{F3F4F112-69C2-44F3-B453-05C1D797B045}"/>
              </a:ext>
            </a:extLst>
          </p:cNvPr>
          <p:cNvSpPr txBox="1">
            <a:spLocks noChangeArrowheads="1"/>
          </p:cNvSpPr>
          <p:nvPr/>
        </p:nvSpPr>
        <p:spPr bwMode="auto">
          <a:xfrm>
            <a:off x="2686050" y="2987675"/>
            <a:ext cx="1071563" cy="300038"/>
          </a:xfrm>
          <a:prstGeom prst="rect">
            <a:avLst/>
          </a:prstGeom>
          <a:solidFill>
            <a:srgbClr val="FFCC00">
              <a:alpha val="50195"/>
            </a:srgbClr>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1350" b="1">
                <a:solidFill>
                  <a:srgbClr val="000000"/>
                </a:solidFill>
                <a:latin typeface="Times New Roman" panose="02020603050405020304" pitchFamily="18" charset="0"/>
                <a:cs typeface="Arial" panose="020B0604020202020204" pitchFamily="34" charset="0"/>
              </a:rPr>
              <a:t>Copper Foil</a:t>
            </a:r>
          </a:p>
        </p:txBody>
      </p:sp>
      <p:sp>
        <p:nvSpPr>
          <p:cNvPr id="18" name="Text Box 18">
            <a:extLst>
              <a:ext uri="{FF2B5EF4-FFF2-40B4-BE49-F238E27FC236}">
                <a16:creationId xmlns:a16="http://schemas.microsoft.com/office/drawing/2014/main" id="{42A41087-FA0E-4A56-B292-A7311A419D67}"/>
              </a:ext>
            </a:extLst>
          </p:cNvPr>
          <p:cNvSpPr txBox="1">
            <a:spLocks noChangeArrowheads="1"/>
          </p:cNvSpPr>
          <p:nvPr/>
        </p:nvSpPr>
        <p:spPr bwMode="auto">
          <a:xfrm>
            <a:off x="1863725" y="3444875"/>
            <a:ext cx="1681163" cy="239713"/>
          </a:xfrm>
          <a:prstGeom prst="rect">
            <a:avLst/>
          </a:prstGeom>
          <a:solidFill>
            <a:srgbClr val="FFFF00">
              <a:alpha val="50195"/>
            </a:srgbClr>
          </a:solidFill>
          <a:ln w="9525">
            <a:solidFill>
              <a:schemeClr val="tx1"/>
            </a:solidFill>
            <a:miter lim="800000"/>
            <a:headEnd/>
            <a:tailEnd/>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Oxide Coatings</a:t>
            </a:r>
          </a:p>
        </p:txBody>
      </p:sp>
      <p:sp>
        <p:nvSpPr>
          <p:cNvPr id="19" name="Line 19">
            <a:extLst>
              <a:ext uri="{FF2B5EF4-FFF2-40B4-BE49-F238E27FC236}">
                <a16:creationId xmlns:a16="http://schemas.microsoft.com/office/drawing/2014/main" id="{49DB9D3B-C90D-4050-A29B-D9CE498638B2}"/>
              </a:ext>
            </a:extLst>
          </p:cNvPr>
          <p:cNvSpPr>
            <a:spLocks noChangeShapeType="1"/>
          </p:cNvSpPr>
          <p:nvPr/>
        </p:nvSpPr>
        <p:spPr bwMode="auto">
          <a:xfrm>
            <a:off x="3552825" y="4295775"/>
            <a:ext cx="514350" cy="0"/>
          </a:xfrm>
          <a:prstGeom prst="line">
            <a:avLst/>
          </a:prstGeom>
          <a:noFill/>
          <a:ln w="28575">
            <a:solidFill>
              <a:schemeClr val="tx1"/>
            </a:solidFill>
            <a:round/>
            <a:headEnd/>
            <a:tailEnd type="triangle" w="med" len="med"/>
          </a:ln>
        </p:spPr>
        <p:txBody>
          <a:bodyPr/>
          <a:lstStyle/>
          <a:p>
            <a:pPr>
              <a:defRPr/>
            </a:pPr>
            <a:endParaRPr lang="en-US" sz="1350"/>
          </a:p>
        </p:txBody>
      </p:sp>
      <p:sp>
        <p:nvSpPr>
          <p:cNvPr id="20" name="Text Box 20">
            <a:extLst>
              <a:ext uri="{FF2B5EF4-FFF2-40B4-BE49-F238E27FC236}">
                <a16:creationId xmlns:a16="http://schemas.microsoft.com/office/drawing/2014/main" id="{E66BA296-673A-487B-9017-90C840D2AB5E}"/>
              </a:ext>
            </a:extLst>
          </p:cNvPr>
          <p:cNvSpPr txBox="1">
            <a:spLocks noChangeArrowheads="1"/>
          </p:cNvSpPr>
          <p:nvPr/>
        </p:nvSpPr>
        <p:spPr bwMode="auto">
          <a:xfrm>
            <a:off x="6296025" y="3267075"/>
            <a:ext cx="2006600" cy="415925"/>
          </a:xfrm>
          <a:prstGeom prst="rect">
            <a:avLst/>
          </a:prstGeom>
          <a:solidFill>
            <a:srgbClr val="FFFF00">
              <a:alpha val="50195"/>
            </a:srgbClr>
          </a:solidFill>
          <a:ln w="9525">
            <a:solidFill>
              <a:schemeClr val="tx1"/>
            </a:solidFill>
            <a:miter lim="800000"/>
            <a:headEnd/>
            <a:tailEnd/>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Consumables (e.g., etchants, cleaners)</a:t>
            </a:r>
          </a:p>
        </p:txBody>
      </p:sp>
      <p:cxnSp>
        <p:nvCxnSpPr>
          <p:cNvPr id="43027" name="AutoShape 25">
            <a:extLst>
              <a:ext uri="{FF2B5EF4-FFF2-40B4-BE49-F238E27FC236}">
                <a16:creationId xmlns:a16="http://schemas.microsoft.com/office/drawing/2014/main" id="{9ED4094D-3DEC-4A8A-82E6-ECCCA634DEDE}"/>
              </a:ext>
            </a:extLst>
          </p:cNvPr>
          <p:cNvCxnSpPr>
            <a:cxnSpLocks noChangeShapeType="1"/>
            <a:stCxn id="10" idx="2"/>
            <a:endCxn id="12" idx="1"/>
          </p:cNvCxnSpPr>
          <p:nvPr/>
        </p:nvCxnSpPr>
        <p:spPr bwMode="auto">
          <a:xfrm rot="16200000" flipH="1">
            <a:off x="3807619" y="2193131"/>
            <a:ext cx="180975" cy="900113"/>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028" name="AutoShape 26">
            <a:extLst>
              <a:ext uri="{FF2B5EF4-FFF2-40B4-BE49-F238E27FC236}">
                <a16:creationId xmlns:a16="http://schemas.microsoft.com/office/drawing/2014/main" id="{26D8AF03-DA70-4BE4-9AD9-991DAA5F0012}"/>
              </a:ext>
            </a:extLst>
          </p:cNvPr>
          <p:cNvCxnSpPr>
            <a:cxnSpLocks noChangeShapeType="1"/>
            <a:stCxn id="17" idx="3"/>
            <a:endCxn id="13" idx="1"/>
          </p:cNvCxnSpPr>
          <p:nvPr/>
        </p:nvCxnSpPr>
        <p:spPr bwMode="auto">
          <a:xfrm>
            <a:off x="3757613" y="3138488"/>
            <a:ext cx="766762" cy="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3029" name="AutoShape 27">
            <a:extLst>
              <a:ext uri="{FF2B5EF4-FFF2-40B4-BE49-F238E27FC236}">
                <a16:creationId xmlns:a16="http://schemas.microsoft.com/office/drawing/2014/main" id="{1FC5EB44-E78E-443B-99CB-9D8C0DC69EB4}"/>
              </a:ext>
            </a:extLst>
          </p:cNvPr>
          <p:cNvCxnSpPr>
            <a:cxnSpLocks noChangeShapeType="1"/>
            <a:stCxn id="12" idx="2"/>
            <a:endCxn id="13" idx="0"/>
          </p:cNvCxnSpPr>
          <p:nvPr/>
        </p:nvCxnSpPr>
        <p:spPr bwMode="auto">
          <a:xfrm flipH="1">
            <a:off x="5006975" y="2882900"/>
            <a:ext cx="1588" cy="1047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3030" name="AutoShape 28">
            <a:extLst>
              <a:ext uri="{FF2B5EF4-FFF2-40B4-BE49-F238E27FC236}">
                <a16:creationId xmlns:a16="http://schemas.microsoft.com/office/drawing/2014/main" id="{34BF7396-FFE8-4C5B-A5AD-3A77D8063DB8}"/>
              </a:ext>
            </a:extLst>
          </p:cNvPr>
          <p:cNvCxnSpPr>
            <a:cxnSpLocks noChangeShapeType="1"/>
            <a:endCxn id="16" idx="0"/>
          </p:cNvCxnSpPr>
          <p:nvPr/>
        </p:nvCxnSpPr>
        <p:spPr bwMode="auto">
          <a:xfrm flipH="1">
            <a:off x="4973638" y="3306763"/>
            <a:ext cx="3175" cy="134937"/>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7" name="Line 29">
            <a:extLst>
              <a:ext uri="{FF2B5EF4-FFF2-40B4-BE49-F238E27FC236}">
                <a16:creationId xmlns:a16="http://schemas.microsoft.com/office/drawing/2014/main" id="{76FD5BB5-DA0C-4FF8-B057-58842EF1A729}"/>
              </a:ext>
            </a:extLst>
          </p:cNvPr>
          <p:cNvSpPr>
            <a:spLocks noChangeShapeType="1"/>
          </p:cNvSpPr>
          <p:nvPr/>
        </p:nvSpPr>
        <p:spPr bwMode="auto">
          <a:xfrm>
            <a:off x="3552825" y="3552825"/>
            <a:ext cx="514350" cy="0"/>
          </a:xfrm>
          <a:prstGeom prst="line">
            <a:avLst/>
          </a:prstGeom>
          <a:noFill/>
          <a:ln w="28575">
            <a:solidFill>
              <a:schemeClr val="tx1"/>
            </a:solidFill>
            <a:round/>
            <a:headEnd/>
            <a:tailEnd type="triangle" w="med" len="med"/>
          </a:ln>
        </p:spPr>
        <p:txBody>
          <a:bodyPr/>
          <a:lstStyle/>
          <a:p>
            <a:pPr>
              <a:defRPr/>
            </a:pPr>
            <a:endParaRPr lang="en-US" sz="1350"/>
          </a:p>
        </p:txBody>
      </p:sp>
      <p:sp>
        <p:nvSpPr>
          <p:cNvPr id="28" name="Line 30">
            <a:extLst>
              <a:ext uri="{FF2B5EF4-FFF2-40B4-BE49-F238E27FC236}">
                <a16:creationId xmlns:a16="http://schemas.microsoft.com/office/drawing/2014/main" id="{739C5383-9AFD-493F-8F47-5B3B6D87813F}"/>
              </a:ext>
            </a:extLst>
          </p:cNvPr>
          <p:cNvSpPr>
            <a:spLocks noChangeShapeType="1"/>
          </p:cNvSpPr>
          <p:nvPr/>
        </p:nvSpPr>
        <p:spPr bwMode="auto">
          <a:xfrm flipH="1">
            <a:off x="5838825" y="3495675"/>
            <a:ext cx="457200" cy="0"/>
          </a:xfrm>
          <a:prstGeom prst="line">
            <a:avLst/>
          </a:prstGeom>
          <a:noFill/>
          <a:ln w="28575">
            <a:solidFill>
              <a:schemeClr val="tx1"/>
            </a:solidFill>
            <a:round/>
            <a:headEnd/>
            <a:tailEnd type="triangle" w="med" len="med"/>
          </a:ln>
        </p:spPr>
        <p:txBody>
          <a:bodyPr/>
          <a:lstStyle/>
          <a:p>
            <a:pPr>
              <a:defRPr/>
            </a:pPr>
            <a:endParaRPr lang="en-US" sz="1350"/>
          </a:p>
        </p:txBody>
      </p:sp>
      <p:sp>
        <p:nvSpPr>
          <p:cNvPr id="29" name="Line 31">
            <a:extLst>
              <a:ext uri="{FF2B5EF4-FFF2-40B4-BE49-F238E27FC236}">
                <a16:creationId xmlns:a16="http://schemas.microsoft.com/office/drawing/2014/main" id="{C79C6AD7-A190-4ABB-BB78-11D6E9635FE2}"/>
              </a:ext>
            </a:extLst>
          </p:cNvPr>
          <p:cNvSpPr>
            <a:spLocks noChangeShapeType="1"/>
          </p:cNvSpPr>
          <p:nvPr/>
        </p:nvSpPr>
        <p:spPr bwMode="auto">
          <a:xfrm flipH="1">
            <a:off x="5838825" y="3952875"/>
            <a:ext cx="514350" cy="0"/>
          </a:xfrm>
          <a:prstGeom prst="line">
            <a:avLst/>
          </a:prstGeom>
          <a:noFill/>
          <a:ln w="28575">
            <a:solidFill>
              <a:schemeClr val="tx1"/>
            </a:solidFill>
            <a:round/>
            <a:headEnd/>
            <a:tailEnd type="triangle" w="med" len="med"/>
          </a:ln>
        </p:spPr>
        <p:txBody>
          <a:bodyPr/>
          <a:lstStyle/>
          <a:p>
            <a:pPr>
              <a:defRPr/>
            </a:pPr>
            <a:endParaRPr lang="en-US" sz="1350"/>
          </a:p>
        </p:txBody>
      </p:sp>
      <p:sp>
        <p:nvSpPr>
          <p:cNvPr id="30" name="Text Box 32">
            <a:extLst>
              <a:ext uri="{FF2B5EF4-FFF2-40B4-BE49-F238E27FC236}">
                <a16:creationId xmlns:a16="http://schemas.microsoft.com/office/drawing/2014/main" id="{8726772D-6732-420A-AE34-CA42A22E2629}"/>
              </a:ext>
            </a:extLst>
          </p:cNvPr>
          <p:cNvSpPr txBox="1">
            <a:spLocks noChangeArrowheads="1"/>
          </p:cNvSpPr>
          <p:nvPr/>
        </p:nvSpPr>
        <p:spPr bwMode="auto">
          <a:xfrm>
            <a:off x="5942013" y="2481263"/>
            <a:ext cx="1854200" cy="506412"/>
          </a:xfrm>
          <a:prstGeom prst="rect">
            <a:avLst/>
          </a:prstGeom>
          <a:solidFill>
            <a:srgbClr val="FF7C80">
              <a:alpha val="50195"/>
            </a:srgbClr>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Flame Retardants</a:t>
            </a:r>
          </a:p>
          <a:p>
            <a:pPr algn="ctr">
              <a:defRPr/>
            </a:pPr>
            <a:r>
              <a:rPr lang="en-US" altLang="en-US" sz="1350" b="1" dirty="0">
                <a:solidFill>
                  <a:srgbClr val="000000"/>
                </a:solidFill>
                <a:latin typeface="Times New Roman" panose="02020603050405020304" pitchFamily="18" charset="0"/>
                <a:cs typeface="Arial" panose="020B0604020202020204" pitchFamily="34" charset="0"/>
              </a:rPr>
              <a:t>Fillers and Additives</a:t>
            </a:r>
          </a:p>
        </p:txBody>
      </p:sp>
      <p:cxnSp>
        <p:nvCxnSpPr>
          <p:cNvPr id="31" name="Straight Arrow Connector 30">
            <a:extLst>
              <a:ext uri="{FF2B5EF4-FFF2-40B4-BE49-F238E27FC236}">
                <a16:creationId xmlns:a16="http://schemas.microsoft.com/office/drawing/2014/main" id="{608EF2A5-6A34-4C66-A760-579C3E7D66C7}"/>
              </a:ext>
            </a:extLst>
          </p:cNvPr>
          <p:cNvCxnSpPr>
            <a:stCxn id="11" idx="2"/>
          </p:cNvCxnSpPr>
          <p:nvPr/>
        </p:nvCxnSpPr>
        <p:spPr>
          <a:xfrm flipH="1">
            <a:off x="6643688" y="2170113"/>
            <a:ext cx="1587" cy="3016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5DE10A6-7BEE-4CAA-B455-A87A643F9617}"/>
              </a:ext>
            </a:extLst>
          </p:cNvPr>
          <p:cNvCxnSpPr>
            <a:stCxn id="30" idx="1"/>
            <a:endCxn id="12" idx="3"/>
          </p:cNvCxnSpPr>
          <p:nvPr/>
        </p:nvCxnSpPr>
        <p:spPr>
          <a:xfrm flipH="1" flipV="1">
            <a:off x="5668963" y="2733675"/>
            <a:ext cx="27305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037" name="Text Box 13">
            <a:extLst>
              <a:ext uri="{FF2B5EF4-FFF2-40B4-BE49-F238E27FC236}">
                <a16:creationId xmlns:a16="http://schemas.microsoft.com/office/drawing/2014/main" id="{6A96B39E-A032-4442-9493-4D8D43B5E1E1}"/>
              </a:ext>
            </a:extLst>
          </p:cNvPr>
          <p:cNvSpPr txBox="1">
            <a:spLocks noChangeArrowheads="1"/>
          </p:cNvSpPr>
          <p:nvPr/>
        </p:nvSpPr>
        <p:spPr bwMode="auto">
          <a:xfrm>
            <a:off x="4156075" y="4786313"/>
            <a:ext cx="1641475" cy="646112"/>
          </a:xfrm>
          <a:prstGeom prst="rect">
            <a:avLst/>
          </a:prstGeom>
          <a:solidFill>
            <a:schemeClr val="accent1">
              <a:alpha val="50195"/>
            </a:schemeClr>
          </a:solidFill>
          <a:ln w="9525">
            <a:solidFill>
              <a:schemeClr val="tx1"/>
            </a:solidFill>
            <a:miter lim="800000"/>
            <a:headEnd/>
            <a:tailEnd/>
          </a:ln>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b="1">
                <a:cs typeface="Arial" panose="020B0604020202020204" pitchFamily="34" charset="0"/>
              </a:rPr>
              <a:t>Assembly </a:t>
            </a:r>
          </a:p>
          <a:p>
            <a:pPr algn="ctr">
              <a:spcBef>
                <a:spcPct val="0"/>
              </a:spcBef>
              <a:buFontTx/>
              <a:buNone/>
            </a:pPr>
            <a:r>
              <a:rPr lang="en-US" altLang="en-US" sz="1800" b="1">
                <a:cs typeface="Arial" panose="020B0604020202020204" pitchFamily="34" charset="0"/>
              </a:rPr>
              <a:t>Processes</a:t>
            </a:r>
          </a:p>
        </p:txBody>
      </p:sp>
      <p:cxnSp>
        <p:nvCxnSpPr>
          <p:cNvPr id="36" name="Straight Connector 35">
            <a:extLst>
              <a:ext uri="{FF2B5EF4-FFF2-40B4-BE49-F238E27FC236}">
                <a16:creationId xmlns:a16="http://schemas.microsoft.com/office/drawing/2014/main" id="{BCDE8B0B-0837-4DE8-85C1-1181888C770C}"/>
              </a:ext>
            </a:extLst>
          </p:cNvPr>
          <p:cNvCxnSpPr/>
          <p:nvPr/>
        </p:nvCxnSpPr>
        <p:spPr>
          <a:xfrm>
            <a:off x="7094538" y="2300288"/>
            <a:ext cx="3265487" cy="0"/>
          </a:xfrm>
          <a:prstGeom prst="line">
            <a:avLst/>
          </a:prstGeom>
          <a:ln w="38100">
            <a:solidFill>
              <a:srgbClr val="FFC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70F2B8E-3C7F-4BDE-BA7C-B9402A1134B5}"/>
              </a:ext>
            </a:extLst>
          </p:cNvPr>
          <p:cNvCxnSpPr/>
          <p:nvPr/>
        </p:nvCxnSpPr>
        <p:spPr>
          <a:xfrm>
            <a:off x="7094538" y="3152775"/>
            <a:ext cx="3265487" cy="0"/>
          </a:xfrm>
          <a:prstGeom prst="line">
            <a:avLst/>
          </a:prstGeom>
          <a:ln w="38100">
            <a:solidFill>
              <a:srgbClr val="FFC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C02F5A3-5E32-40A6-BA87-7258A97BC821}"/>
              </a:ext>
            </a:extLst>
          </p:cNvPr>
          <p:cNvCxnSpPr/>
          <p:nvPr/>
        </p:nvCxnSpPr>
        <p:spPr>
          <a:xfrm>
            <a:off x="7094538" y="4581525"/>
            <a:ext cx="3265487" cy="0"/>
          </a:xfrm>
          <a:prstGeom prst="line">
            <a:avLst/>
          </a:prstGeom>
          <a:ln w="38100">
            <a:solidFill>
              <a:srgbClr val="FFC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DE4A5CA-50C8-48E7-B13C-6A8F094DB996}"/>
              </a:ext>
            </a:extLst>
          </p:cNvPr>
          <p:cNvCxnSpPr/>
          <p:nvPr/>
        </p:nvCxnSpPr>
        <p:spPr>
          <a:xfrm>
            <a:off x="7094538" y="5505450"/>
            <a:ext cx="3265487" cy="0"/>
          </a:xfrm>
          <a:prstGeom prst="line">
            <a:avLst/>
          </a:prstGeom>
          <a:ln w="38100">
            <a:solidFill>
              <a:srgbClr val="FFC000"/>
            </a:solidFill>
            <a:prstDash val="dash"/>
          </a:ln>
          <a:effectLst/>
        </p:spPr>
        <p:style>
          <a:lnRef idx="2">
            <a:schemeClr val="accent1"/>
          </a:lnRef>
          <a:fillRef idx="0">
            <a:schemeClr val="accent1"/>
          </a:fillRef>
          <a:effectRef idx="1">
            <a:schemeClr val="accent1"/>
          </a:effectRef>
          <a:fontRef idx="minor">
            <a:schemeClr val="tx1"/>
          </a:fontRef>
        </p:style>
      </p:cxnSp>
      <p:sp>
        <p:nvSpPr>
          <p:cNvPr id="43042" name="TextBox 41">
            <a:extLst>
              <a:ext uri="{FF2B5EF4-FFF2-40B4-BE49-F238E27FC236}">
                <a16:creationId xmlns:a16="http://schemas.microsoft.com/office/drawing/2014/main" id="{268B43CD-1110-47A4-BE66-FC0B394B9F15}"/>
              </a:ext>
            </a:extLst>
          </p:cNvPr>
          <p:cNvSpPr txBox="1">
            <a:spLocks noChangeArrowheads="1"/>
          </p:cNvSpPr>
          <p:nvPr/>
        </p:nvSpPr>
        <p:spPr bwMode="auto">
          <a:xfrm>
            <a:off x="7991475" y="1943100"/>
            <a:ext cx="246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Raw materials suppliers</a:t>
            </a:r>
          </a:p>
        </p:txBody>
      </p:sp>
      <p:sp>
        <p:nvSpPr>
          <p:cNvPr id="43043" name="TextBox 42">
            <a:extLst>
              <a:ext uri="{FF2B5EF4-FFF2-40B4-BE49-F238E27FC236}">
                <a16:creationId xmlns:a16="http://schemas.microsoft.com/office/drawing/2014/main" id="{FBE82CB9-6149-4F7F-B5BC-1F0891C72CF3}"/>
              </a:ext>
            </a:extLst>
          </p:cNvPr>
          <p:cNvSpPr txBox="1">
            <a:spLocks noChangeArrowheads="1"/>
          </p:cNvSpPr>
          <p:nvPr/>
        </p:nvSpPr>
        <p:spPr bwMode="auto">
          <a:xfrm>
            <a:off x="8447088" y="2813050"/>
            <a:ext cx="201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Laminate suppliers</a:t>
            </a:r>
          </a:p>
        </p:txBody>
      </p:sp>
      <p:sp>
        <p:nvSpPr>
          <p:cNvPr id="43044" name="TextBox 43">
            <a:extLst>
              <a:ext uri="{FF2B5EF4-FFF2-40B4-BE49-F238E27FC236}">
                <a16:creationId xmlns:a16="http://schemas.microsoft.com/office/drawing/2014/main" id="{0746F2C4-0AF4-401E-8615-A34858641C4D}"/>
              </a:ext>
            </a:extLst>
          </p:cNvPr>
          <p:cNvSpPr txBox="1">
            <a:spLocks noChangeArrowheads="1"/>
          </p:cNvSpPr>
          <p:nvPr/>
        </p:nvSpPr>
        <p:spPr bwMode="auto">
          <a:xfrm>
            <a:off x="8558213" y="4198938"/>
            <a:ext cx="1871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Board fabricators</a:t>
            </a:r>
          </a:p>
        </p:txBody>
      </p:sp>
      <p:sp>
        <p:nvSpPr>
          <p:cNvPr id="43045" name="TextBox 44">
            <a:extLst>
              <a:ext uri="{FF2B5EF4-FFF2-40B4-BE49-F238E27FC236}">
                <a16:creationId xmlns:a16="http://schemas.microsoft.com/office/drawing/2014/main" id="{CA470C17-94ED-4E79-AC68-86B589AC3909}"/>
              </a:ext>
            </a:extLst>
          </p:cNvPr>
          <p:cNvSpPr txBox="1">
            <a:spLocks noChangeArrowheads="1"/>
          </p:cNvSpPr>
          <p:nvPr/>
        </p:nvSpPr>
        <p:spPr bwMode="auto">
          <a:xfrm>
            <a:off x="8664575" y="5156200"/>
            <a:ext cx="179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i="1">
                <a:solidFill>
                  <a:schemeClr val="tx1"/>
                </a:solidFill>
                <a:cs typeface="Times New Roman" panose="02020603050405020304" pitchFamily="18" charset="0"/>
              </a:rPr>
              <a:t>Assembly houses</a:t>
            </a:r>
          </a:p>
        </p:txBody>
      </p:sp>
      <p:cxnSp>
        <p:nvCxnSpPr>
          <p:cNvPr id="49" name="Straight Arrow Connector 48">
            <a:extLst>
              <a:ext uri="{FF2B5EF4-FFF2-40B4-BE49-F238E27FC236}">
                <a16:creationId xmlns:a16="http://schemas.microsoft.com/office/drawing/2014/main" id="{76A97A4B-C2F2-48B2-96E6-CB42DE40C3DE}"/>
              </a:ext>
            </a:extLst>
          </p:cNvPr>
          <p:cNvCxnSpPr>
            <a:stCxn id="9" idx="2"/>
            <a:endCxn id="10" idx="0"/>
          </p:cNvCxnSpPr>
          <p:nvPr/>
        </p:nvCxnSpPr>
        <p:spPr>
          <a:xfrm>
            <a:off x="3441700" y="2117725"/>
            <a:ext cx="6350" cy="1349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78F69F80-D3D6-4088-9EF1-ECAE724138F6}"/>
              </a:ext>
            </a:extLst>
          </p:cNvPr>
          <p:cNvCxnSpPr>
            <a:stCxn id="7" idx="2"/>
            <a:endCxn id="9" idx="0"/>
          </p:cNvCxnSpPr>
          <p:nvPr/>
        </p:nvCxnSpPr>
        <p:spPr>
          <a:xfrm flipH="1">
            <a:off x="3441700" y="1395413"/>
            <a:ext cx="1588" cy="2143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4" name="Text Box 18">
            <a:extLst>
              <a:ext uri="{FF2B5EF4-FFF2-40B4-BE49-F238E27FC236}">
                <a16:creationId xmlns:a16="http://schemas.microsoft.com/office/drawing/2014/main" id="{10427014-7D75-408E-B7B0-DDABED869A4B}"/>
              </a:ext>
            </a:extLst>
          </p:cNvPr>
          <p:cNvSpPr txBox="1">
            <a:spLocks noChangeArrowheads="1"/>
          </p:cNvSpPr>
          <p:nvPr/>
        </p:nvSpPr>
        <p:spPr bwMode="auto">
          <a:xfrm>
            <a:off x="1843088" y="4741863"/>
            <a:ext cx="1824037" cy="449262"/>
          </a:xfrm>
          <a:prstGeom prst="rect">
            <a:avLst/>
          </a:prstGeom>
          <a:solidFill>
            <a:srgbClr val="92D050">
              <a:alpha val="50195"/>
            </a:srgbClr>
          </a:solidFill>
          <a:ln w="9525">
            <a:solidFill>
              <a:schemeClr val="tx1"/>
            </a:solidFill>
            <a:miter lim="800000"/>
            <a:headEnd/>
            <a:tailEnd/>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Active/Passive/Discrete Electronic parts, HW</a:t>
            </a:r>
          </a:p>
        </p:txBody>
      </p:sp>
      <p:sp>
        <p:nvSpPr>
          <p:cNvPr id="55" name="Line 29">
            <a:extLst>
              <a:ext uri="{FF2B5EF4-FFF2-40B4-BE49-F238E27FC236}">
                <a16:creationId xmlns:a16="http://schemas.microsoft.com/office/drawing/2014/main" id="{65281566-5C94-4151-916A-5A35BDCCD7EB}"/>
              </a:ext>
            </a:extLst>
          </p:cNvPr>
          <p:cNvSpPr>
            <a:spLocks noChangeShapeType="1"/>
          </p:cNvSpPr>
          <p:nvPr/>
        </p:nvSpPr>
        <p:spPr bwMode="auto">
          <a:xfrm>
            <a:off x="3675063" y="4964113"/>
            <a:ext cx="484187" cy="0"/>
          </a:xfrm>
          <a:prstGeom prst="line">
            <a:avLst/>
          </a:prstGeom>
          <a:noFill/>
          <a:ln w="28575">
            <a:solidFill>
              <a:schemeClr val="tx1"/>
            </a:solidFill>
            <a:round/>
            <a:headEnd/>
            <a:tailEnd type="triangle" w="med" len="med"/>
          </a:ln>
        </p:spPr>
        <p:txBody>
          <a:bodyPr/>
          <a:lstStyle/>
          <a:p>
            <a:pPr>
              <a:defRPr/>
            </a:pPr>
            <a:endParaRPr lang="en-US" sz="1350"/>
          </a:p>
        </p:txBody>
      </p:sp>
      <p:sp>
        <p:nvSpPr>
          <p:cNvPr id="58" name="Line 5">
            <a:extLst>
              <a:ext uri="{FF2B5EF4-FFF2-40B4-BE49-F238E27FC236}">
                <a16:creationId xmlns:a16="http://schemas.microsoft.com/office/drawing/2014/main" id="{9B897C6E-C819-4454-B4D5-B98218C32A58}"/>
              </a:ext>
            </a:extLst>
          </p:cNvPr>
          <p:cNvSpPr>
            <a:spLocks noChangeShapeType="1"/>
          </p:cNvSpPr>
          <p:nvPr/>
        </p:nvSpPr>
        <p:spPr bwMode="auto">
          <a:xfrm flipH="1">
            <a:off x="5805488" y="4951413"/>
            <a:ext cx="538162" cy="0"/>
          </a:xfrm>
          <a:prstGeom prst="line">
            <a:avLst/>
          </a:prstGeom>
          <a:noFill/>
          <a:ln w="28575">
            <a:solidFill>
              <a:schemeClr val="tx1"/>
            </a:solidFill>
            <a:round/>
            <a:headEnd/>
            <a:tailEnd type="triangle" w="med" len="med"/>
          </a:ln>
        </p:spPr>
        <p:txBody>
          <a:bodyPr/>
          <a:lstStyle/>
          <a:p>
            <a:pPr>
              <a:defRPr/>
            </a:pPr>
            <a:endParaRPr lang="en-US" sz="1350"/>
          </a:p>
        </p:txBody>
      </p:sp>
      <p:sp>
        <p:nvSpPr>
          <p:cNvPr id="59" name="Text Box 7">
            <a:extLst>
              <a:ext uri="{FF2B5EF4-FFF2-40B4-BE49-F238E27FC236}">
                <a16:creationId xmlns:a16="http://schemas.microsoft.com/office/drawing/2014/main" id="{BF67EFE6-12A9-4C32-8B20-E753B2AFABB4}"/>
              </a:ext>
            </a:extLst>
          </p:cNvPr>
          <p:cNvSpPr txBox="1">
            <a:spLocks noChangeArrowheads="1"/>
          </p:cNvSpPr>
          <p:nvPr/>
        </p:nvSpPr>
        <p:spPr bwMode="auto">
          <a:xfrm>
            <a:off x="6353175" y="4857750"/>
            <a:ext cx="1857375" cy="239713"/>
          </a:xfrm>
          <a:prstGeom prst="rect">
            <a:avLst/>
          </a:prstGeom>
          <a:solidFill>
            <a:srgbClr val="FFFF00">
              <a:alpha val="50195"/>
            </a:srgbClr>
          </a:solidFill>
          <a:ln w="9525">
            <a:solidFill>
              <a:schemeClr val="tx1"/>
            </a:solidFill>
            <a:miter lim="800000"/>
            <a:headEnd/>
            <a:tailEnd/>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AOI and Inspections</a:t>
            </a:r>
          </a:p>
        </p:txBody>
      </p:sp>
      <p:sp>
        <p:nvSpPr>
          <p:cNvPr id="60" name="Text Box 18">
            <a:extLst>
              <a:ext uri="{FF2B5EF4-FFF2-40B4-BE49-F238E27FC236}">
                <a16:creationId xmlns:a16="http://schemas.microsoft.com/office/drawing/2014/main" id="{45C40670-FA43-4F90-8BAD-61DE03A41623}"/>
              </a:ext>
            </a:extLst>
          </p:cNvPr>
          <p:cNvSpPr txBox="1">
            <a:spLocks noChangeArrowheads="1"/>
          </p:cNvSpPr>
          <p:nvPr/>
        </p:nvSpPr>
        <p:spPr bwMode="auto">
          <a:xfrm>
            <a:off x="1843088" y="5218113"/>
            <a:ext cx="1824037" cy="390525"/>
          </a:xfrm>
          <a:prstGeom prst="rect">
            <a:avLst/>
          </a:prstGeom>
          <a:solidFill>
            <a:srgbClr val="92D050">
              <a:alpha val="50195"/>
            </a:srgbClr>
          </a:solidFill>
          <a:ln w="9525">
            <a:solidFill>
              <a:schemeClr val="tx1"/>
            </a:solidFill>
            <a:miter lim="800000"/>
            <a:headEnd/>
            <a:tailEnd/>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Solder, flux, cleaning chemistries</a:t>
            </a:r>
          </a:p>
        </p:txBody>
      </p:sp>
      <p:sp>
        <p:nvSpPr>
          <p:cNvPr id="61" name="Line 29">
            <a:extLst>
              <a:ext uri="{FF2B5EF4-FFF2-40B4-BE49-F238E27FC236}">
                <a16:creationId xmlns:a16="http://schemas.microsoft.com/office/drawing/2014/main" id="{AE43FD99-D03A-49DC-865C-9C6B0C338085}"/>
              </a:ext>
            </a:extLst>
          </p:cNvPr>
          <p:cNvSpPr>
            <a:spLocks noChangeShapeType="1"/>
          </p:cNvSpPr>
          <p:nvPr/>
        </p:nvSpPr>
        <p:spPr bwMode="auto">
          <a:xfrm>
            <a:off x="3675063" y="5381625"/>
            <a:ext cx="501650" cy="1588"/>
          </a:xfrm>
          <a:prstGeom prst="line">
            <a:avLst/>
          </a:prstGeom>
          <a:noFill/>
          <a:ln w="28575">
            <a:solidFill>
              <a:schemeClr val="tx1"/>
            </a:solidFill>
            <a:round/>
            <a:headEnd/>
            <a:tailEnd type="triangle" w="med" len="med"/>
          </a:ln>
        </p:spPr>
        <p:txBody>
          <a:bodyPr/>
          <a:lstStyle/>
          <a:p>
            <a:pPr>
              <a:defRPr/>
            </a:pPr>
            <a:endParaRPr lang="en-US" sz="1350"/>
          </a:p>
        </p:txBody>
      </p:sp>
      <p:cxnSp>
        <p:nvCxnSpPr>
          <p:cNvPr id="63" name="Straight Arrow Connector 62">
            <a:extLst>
              <a:ext uri="{FF2B5EF4-FFF2-40B4-BE49-F238E27FC236}">
                <a16:creationId xmlns:a16="http://schemas.microsoft.com/office/drawing/2014/main" id="{7B3705A5-9F4B-436F-B4D8-35B3E09DCBA9}"/>
              </a:ext>
            </a:extLst>
          </p:cNvPr>
          <p:cNvCxnSpPr>
            <a:stCxn id="16" idx="2"/>
            <a:endCxn id="43037" idx="0"/>
          </p:cNvCxnSpPr>
          <p:nvPr/>
        </p:nvCxnSpPr>
        <p:spPr>
          <a:xfrm>
            <a:off x="4973638" y="4365625"/>
            <a:ext cx="3175" cy="4206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Line 5">
            <a:extLst>
              <a:ext uri="{FF2B5EF4-FFF2-40B4-BE49-F238E27FC236}">
                <a16:creationId xmlns:a16="http://schemas.microsoft.com/office/drawing/2014/main" id="{530420FF-AA72-43F0-8F82-68F3F3596414}"/>
              </a:ext>
            </a:extLst>
          </p:cNvPr>
          <p:cNvSpPr>
            <a:spLocks noChangeShapeType="1"/>
          </p:cNvSpPr>
          <p:nvPr/>
        </p:nvSpPr>
        <p:spPr bwMode="auto">
          <a:xfrm flipH="1">
            <a:off x="5805488" y="5264150"/>
            <a:ext cx="538162" cy="0"/>
          </a:xfrm>
          <a:prstGeom prst="line">
            <a:avLst/>
          </a:prstGeom>
          <a:noFill/>
          <a:ln w="28575">
            <a:solidFill>
              <a:schemeClr val="tx1"/>
            </a:solidFill>
            <a:round/>
            <a:headEnd/>
            <a:tailEnd type="triangle" w="med" len="med"/>
          </a:ln>
        </p:spPr>
        <p:txBody>
          <a:bodyPr/>
          <a:lstStyle/>
          <a:p>
            <a:pPr>
              <a:defRPr/>
            </a:pPr>
            <a:endParaRPr lang="en-US" sz="1350"/>
          </a:p>
        </p:txBody>
      </p:sp>
      <p:sp>
        <p:nvSpPr>
          <p:cNvPr id="66" name="Text Box 7">
            <a:extLst>
              <a:ext uri="{FF2B5EF4-FFF2-40B4-BE49-F238E27FC236}">
                <a16:creationId xmlns:a16="http://schemas.microsoft.com/office/drawing/2014/main" id="{7181D75B-D3F0-4897-8E40-5291A89D7B4A}"/>
              </a:ext>
            </a:extLst>
          </p:cNvPr>
          <p:cNvSpPr txBox="1">
            <a:spLocks noChangeArrowheads="1"/>
          </p:cNvSpPr>
          <p:nvPr/>
        </p:nvSpPr>
        <p:spPr bwMode="auto">
          <a:xfrm>
            <a:off x="6353175" y="5170488"/>
            <a:ext cx="1857375" cy="241300"/>
          </a:xfrm>
          <a:prstGeom prst="rect">
            <a:avLst/>
          </a:prstGeom>
          <a:solidFill>
            <a:srgbClr val="FFFF00">
              <a:alpha val="50195"/>
            </a:srgbClr>
          </a:solidFill>
          <a:ln w="9525">
            <a:solidFill>
              <a:schemeClr val="tx1"/>
            </a:solidFill>
            <a:miter lim="800000"/>
            <a:headEnd/>
            <a:tailEnd/>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1350" b="1" dirty="0">
                <a:solidFill>
                  <a:srgbClr val="000000"/>
                </a:solidFill>
                <a:latin typeface="Times New Roman" panose="02020603050405020304" pitchFamily="18" charset="0"/>
                <a:cs typeface="Arial" panose="020B0604020202020204" pitchFamily="34" charset="0"/>
              </a:rPr>
              <a:t>ICT, Tests, Burn-in</a:t>
            </a:r>
          </a:p>
        </p:txBody>
      </p:sp>
      <p:sp>
        <p:nvSpPr>
          <p:cNvPr id="43057" name="Rectangle 1">
            <a:extLst>
              <a:ext uri="{FF2B5EF4-FFF2-40B4-BE49-F238E27FC236}">
                <a16:creationId xmlns:a16="http://schemas.microsoft.com/office/drawing/2014/main" id="{1CD51CEE-F3EC-4435-804A-028A32BA9B33}"/>
              </a:ext>
            </a:extLst>
          </p:cNvPr>
          <p:cNvSpPr>
            <a:spLocks noChangeArrowheads="1"/>
          </p:cNvSpPr>
          <p:nvPr/>
        </p:nvSpPr>
        <p:spPr bwMode="auto">
          <a:xfrm>
            <a:off x="1449388" y="6176963"/>
            <a:ext cx="869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i="1">
                <a:solidFill>
                  <a:schemeClr val="tx1"/>
                </a:solidFill>
                <a:cs typeface="Times New Roman" panose="02020603050405020304" pitchFamily="18" charset="0"/>
              </a:rPr>
              <a:t>* - Sood, Bhanu, and Michael Pecht. "Printed Circuit Board Laminates." Wiley Encyclopedia of Composites (2011).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B9B2DCBF-09D8-4BF6-84BF-31594C6719F6}"/>
              </a:ext>
            </a:extLst>
          </p:cNvPr>
          <p:cNvSpPr>
            <a:spLocks noGrp="1" noChangeArrowheads="1"/>
          </p:cNvSpPr>
          <p:nvPr>
            <p:ph type="title" idx="4294967295"/>
          </p:nvPr>
        </p:nvSpPr>
        <p:spPr>
          <a:xfrm>
            <a:off x="1916113" y="379413"/>
            <a:ext cx="7315200" cy="514350"/>
          </a:xfrm>
        </p:spPr>
        <p:txBody>
          <a:bodyPr/>
          <a:lstStyle/>
          <a:p>
            <a:pPr eaLnBrk="1" hangingPunct="1"/>
            <a:r>
              <a:rPr lang="en-US" altLang="en-US"/>
              <a:t>Major Constituents of Laminates*</a:t>
            </a:r>
          </a:p>
        </p:txBody>
      </p:sp>
      <p:graphicFrame>
        <p:nvGraphicFramePr>
          <p:cNvPr id="515114" name="Group 42">
            <a:extLst>
              <a:ext uri="{FF2B5EF4-FFF2-40B4-BE49-F238E27FC236}">
                <a16:creationId xmlns:a16="http://schemas.microsoft.com/office/drawing/2014/main" id="{E2CDFD9B-6440-4B69-B395-AE4694E0466D}"/>
              </a:ext>
            </a:extLst>
          </p:cNvPr>
          <p:cNvGraphicFramePr>
            <a:graphicFrameLocks noGrp="1"/>
          </p:cNvGraphicFramePr>
          <p:nvPr>
            <p:ph sz="half" idx="4294967295"/>
          </p:nvPr>
        </p:nvGraphicFramePr>
        <p:xfrm>
          <a:off x="434975" y="1014413"/>
          <a:ext cx="11561763" cy="5067300"/>
        </p:xfrm>
        <a:graphic>
          <a:graphicData uri="http://schemas.openxmlformats.org/drawingml/2006/table">
            <a:tbl>
              <a:tblPr/>
              <a:tblGrid>
                <a:gridCol w="2444893">
                  <a:extLst>
                    <a:ext uri="{9D8B030D-6E8A-4147-A177-3AD203B41FA5}">
                      <a16:colId xmlns:a16="http://schemas.microsoft.com/office/drawing/2014/main" val="20000"/>
                    </a:ext>
                  </a:extLst>
                </a:gridCol>
                <a:gridCol w="5376617">
                  <a:extLst>
                    <a:ext uri="{9D8B030D-6E8A-4147-A177-3AD203B41FA5}">
                      <a16:colId xmlns:a16="http://schemas.microsoft.com/office/drawing/2014/main" val="20001"/>
                    </a:ext>
                  </a:extLst>
                </a:gridCol>
                <a:gridCol w="3740253">
                  <a:extLst>
                    <a:ext uri="{9D8B030D-6E8A-4147-A177-3AD203B41FA5}">
                      <a16:colId xmlns:a16="http://schemas.microsoft.com/office/drawing/2014/main" val="20002"/>
                    </a:ext>
                  </a:extLst>
                </a:gridCol>
              </a:tblGrid>
              <a:tr h="342896">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Times New Roman" panose="02020603050405020304" pitchFamily="18" charset="0"/>
                        </a:rPr>
                        <a:t>Constituent</a:t>
                      </a:r>
                    </a:p>
                  </a:txBody>
                  <a:tcPr marL="68591" marR="68591"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rPr>
                        <a:t>Major function (s)</a:t>
                      </a:r>
                    </a:p>
                  </a:txBody>
                  <a:tcPr marL="68591" marR="68591"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rPr>
                        <a:t>Example material (s)</a:t>
                      </a:r>
                    </a:p>
                  </a:txBody>
                  <a:tcPr marL="68591" marR="68591"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568343">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noProof="1">
                          <a:ln>
                            <a:noFill/>
                          </a:ln>
                          <a:solidFill>
                            <a:schemeClr val="accent2"/>
                          </a:solidFill>
                          <a:effectLst/>
                          <a:latin typeface="Times New Roman" panose="02020603050405020304" pitchFamily="18" charset="0"/>
                        </a:rPr>
                        <a:t>Reinforcement</a:t>
                      </a:r>
                      <a:endParaRPr kumimoji="0" lang="en-US" altLang="en-US" sz="1800" b="1" i="0" u="none" strike="noStrike" cap="none" normalizeH="0" baseline="0">
                        <a:ln>
                          <a:noFill/>
                        </a:ln>
                        <a:solidFill>
                          <a:schemeClr val="accent2"/>
                        </a:solidFill>
                        <a:effectLst/>
                        <a:latin typeface="Times New Roman" panose="02020603050405020304" pitchFamily="18" charset="0"/>
                      </a:endParaRPr>
                    </a:p>
                  </a:txBody>
                  <a:tcPr marL="68591" marR="68591"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Provides mechanical </a:t>
                      </a:r>
                      <a:r>
                        <a:rPr kumimoji="0" lang="en-US" altLang="en-US" sz="1800" b="0" i="0" u="none" strike="noStrike" cap="none" normalizeH="0" baseline="0" dirty="0">
                          <a:ln>
                            <a:noFill/>
                          </a:ln>
                          <a:solidFill>
                            <a:schemeClr val="tx1"/>
                          </a:solidFill>
                          <a:effectLst/>
                          <a:latin typeface="Times New Roman" panose="02020603050405020304" pitchFamily="18" charset="0"/>
                        </a:rPr>
                        <a:t>strength and electrical properties</a:t>
                      </a:r>
                    </a:p>
                  </a:txBody>
                  <a:tcPr marL="68591" marR="68591"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Woven glass (E-grade) fiber</a:t>
                      </a:r>
                      <a:endParaRPr kumimoji="0" lang="en-US" altLang="en-US" sz="1800" b="0" i="0" u="none" strike="noStrike" cap="none" normalizeH="0" baseline="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3167">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noProof="1">
                          <a:ln>
                            <a:noFill/>
                          </a:ln>
                          <a:solidFill>
                            <a:schemeClr val="accent2"/>
                          </a:solidFill>
                          <a:effectLst/>
                          <a:latin typeface="Times New Roman" panose="02020603050405020304" pitchFamily="18" charset="0"/>
                        </a:rPr>
                        <a:t>Coupling agent</a:t>
                      </a:r>
                      <a:endParaRPr kumimoji="0" lang="en-US" altLang="en-US" sz="1800" b="1" i="0" u="none" strike="noStrike" cap="none" normalizeH="0" baseline="0">
                        <a:ln>
                          <a:noFill/>
                        </a:ln>
                        <a:solidFill>
                          <a:schemeClr val="accent2"/>
                        </a:solidFill>
                        <a:effectLst/>
                        <a:latin typeface="Times New Roman" panose="02020603050405020304" pitchFamily="18" charset="0"/>
                      </a:endParaRPr>
                    </a:p>
                  </a:txBody>
                  <a:tcPr marL="68591" marR="68591"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Bonds inorganic glass with organic resin and transfers stresses across the </a:t>
                      </a:r>
                      <a:r>
                        <a:rPr kumimoji="0" lang="en-US" altLang="en-US" sz="1800" b="0" i="0" u="none" strike="noStrike" cap="none" normalizeH="0" baseline="0" dirty="0">
                          <a:ln>
                            <a:noFill/>
                          </a:ln>
                          <a:solidFill>
                            <a:schemeClr val="tx1"/>
                          </a:solidFill>
                          <a:effectLst/>
                          <a:latin typeface="Times New Roman" panose="02020603050405020304" pitchFamily="18" charset="0"/>
                        </a:rPr>
                        <a:t>structure</a:t>
                      </a:r>
                    </a:p>
                  </a:txBody>
                  <a:tcPr marL="68591" marR="68591"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Organosilanes</a:t>
                      </a:r>
                      <a:endParaRPr kumimoji="0" lang="en-US" altLang="en-US" sz="1800" b="0" i="0" u="none" strike="noStrike" cap="none" normalizeH="0" baseline="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8343">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noProof="1">
                          <a:ln>
                            <a:noFill/>
                          </a:ln>
                          <a:solidFill>
                            <a:schemeClr val="accent2"/>
                          </a:solidFill>
                          <a:effectLst/>
                          <a:latin typeface="Times New Roman" panose="02020603050405020304" pitchFamily="18" charset="0"/>
                        </a:rPr>
                        <a:t>Matrix</a:t>
                      </a:r>
                      <a:endParaRPr kumimoji="0" lang="en-US" altLang="en-US" sz="1800" b="1" i="0" u="none" strike="noStrike" cap="none" normalizeH="0" baseline="0" dirty="0">
                        <a:ln>
                          <a:noFill/>
                        </a:ln>
                        <a:solidFill>
                          <a:schemeClr val="accent2"/>
                        </a:solidFill>
                        <a:effectLst/>
                        <a:latin typeface="Times New Roman" panose="02020603050405020304" pitchFamily="18" charset="0"/>
                      </a:endParaRPr>
                    </a:p>
                  </a:txBody>
                  <a:tcPr marL="68591" marR="68591"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Acts as a binder and load transferring agent</a:t>
                      </a: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Polyimide</a:t>
                      </a: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7218">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noProof="1">
                          <a:ln>
                            <a:noFill/>
                          </a:ln>
                          <a:solidFill>
                            <a:schemeClr val="accent2"/>
                          </a:solidFill>
                          <a:effectLst/>
                          <a:latin typeface="Times New Roman" panose="02020603050405020304" pitchFamily="18" charset="0"/>
                        </a:rPr>
                        <a:t>Curing agent</a:t>
                      </a:r>
                      <a:endParaRPr kumimoji="0" lang="en-US" altLang="en-US" sz="1800" b="1" i="0" u="none" strike="noStrike" cap="none" normalizeH="0" baseline="0">
                        <a:ln>
                          <a:noFill/>
                        </a:ln>
                        <a:solidFill>
                          <a:schemeClr val="accent2"/>
                        </a:solidFill>
                        <a:effectLst/>
                        <a:latin typeface="Times New Roman" panose="02020603050405020304" pitchFamily="18" charset="0"/>
                      </a:endParaRPr>
                    </a:p>
                  </a:txBody>
                  <a:tcPr marL="68591" marR="68591"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rgbClr val="000000"/>
                          </a:solidFill>
                          <a:effectLst/>
                          <a:latin typeface="Times New Roman" panose="02020603050405020304" pitchFamily="18" charset="0"/>
                        </a:rPr>
                        <a:t>Enhances linear/cross polymerization in the resin</a:t>
                      </a:r>
                      <a:endParaRPr kumimoji="0" lang="en-US" altLang="en-US" sz="1800" b="0" i="0" u="none" strike="noStrike" cap="none" normalizeH="0" baseline="0">
                        <a:ln>
                          <a:noFill/>
                        </a:ln>
                        <a:solidFill>
                          <a:srgbClr val="000000"/>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D</a:t>
                      </a:r>
                      <a:r>
                        <a:rPr kumimoji="0" lang="en-US" altLang="en-US" sz="1800" b="0" i="0" u="none" strike="noStrike" cap="none" normalizeH="0" baseline="0">
                          <a:ln>
                            <a:noFill/>
                          </a:ln>
                          <a:solidFill>
                            <a:schemeClr val="tx1"/>
                          </a:solidFill>
                          <a:effectLst/>
                          <a:latin typeface="Times New Roman" panose="02020603050405020304" pitchFamily="18" charset="0"/>
                        </a:rPr>
                        <a:t>icy</a:t>
                      </a:r>
                      <a:r>
                        <a:rPr kumimoji="0" lang="en-US" altLang="en-US" sz="1800" b="0" i="0" u="none" strike="noStrike" cap="none" normalizeH="0" baseline="0" noProof="1">
                          <a:ln>
                            <a:noFill/>
                          </a:ln>
                          <a:solidFill>
                            <a:schemeClr val="tx1"/>
                          </a:solidFill>
                          <a:effectLst/>
                          <a:latin typeface="Times New Roman" panose="02020603050405020304" pitchFamily="18" charset="0"/>
                        </a:rPr>
                        <a:t>andiamide (DICY), Phenol novolac (phenolic)</a:t>
                      </a:r>
                      <a:endParaRPr kumimoji="0" lang="en-US" altLang="en-US" sz="1800" b="0" i="0" u="none" strike="noStrike" cap="none" normalizeH="0" baseline="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3167">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noProof="1">
                          <a:ln>
                            <a:noFill/>
                          </a:ln>
                          <a:solidFill>
                            <a:schemeClr val="accent2"/>
                          </a:solidFill>
                          <a:effectLst/>
                          <a:latin typeface="Times New Roman" panose="02020603050405020304" pitchFamily="18" charset="0"/>
                        </a:rPr>
                        <a:t>Flame retardant</a:t>
                      </a:r>
                      <a:endParaRPr kumimoji="0" lang="en-US" altLang="en-US" sz="1800" b="1" i="0" u="none" strike="noStrike" cap="none" normalizeH="0" baseline="0">
                        <a:ln>
                          <a:noFill/>
                        </a:ln>
                        <a:solidFill>
                          <a:schemeClr val="accent2"/>
                        </a:solidFill>
                        <a:effectLst/>
                        <a:latin typeface="Times New Roman" panose="02020603050405020304" pitchFamily="18" charset="0"/>
                      </a:endParaRPr>
                    </a:p>
                  </a:txBody>
                  <a:tcPr marL="68591" marR="68591"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Reduces flammability of the </a:t>
                      </a:r>
                      <a:r>
                        <a:rPr kumimoji="0" lang="en-US" altLang="en-US" sz="1800" b="0" i="0" u="none" strike="noStrike" cap="none" normalizeH="0" baseline="0">
                          <a:ln>
                            <a:noFill/>
                          </a:ln>
                          <a:solidFill>
                            <a:schemeClr val="tx1"/>
                          </a:solidFill>
                          <a:effectLst/>
                          <a:latin typeface="Times New Roman" panose="02020603050405020304" pitchFamily="18" charset="0"/>
                        </a:rPr>
                        <a:t>laminate</a:t>
                      </a:r>
                    </a:p>
                  </a:txBody>
                  <a:tcPr marL="68591" marR="68591"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Halogenated (TBBPA)</a:t>
                      </a:r>
                      <a:r>
                        <a:rPr kumimoji="0" lang="en-US" altLang="en-US" sz="1800" b="0" i="0" u="none" strike="noStrike" cap="none" normalizeH="0" baseline="0">
                          <a:ln>
                            <a:noFill/>
                          </a:ln>
                          <a:solidFill>
                            <a:schemeClr val="tx1"/>
                          </a:solidFill>
                          <a:effectLst/>
                          <a:latin typeface="Times New Roman" panose="02020603050405020304" pitchFamily="18" charset="0"/>
                        </a:rPr>
                        <a:t>, </a:t>
                      </a:r>
                      <a:r>
                        <a:rPr kumimoji="0" lang="en-US" altLang="en-US" sz="1800" b="0" i="0" u="none" strike="noStrike" cap="none" normalizeH="0" baseline="0" noProof="1">
                          <a:ln>
                            <a:noFill/>
                          </a:ln>
                          <a:solidFill>
                            <a:schemeClr val="tx1"/>
                          </a:solidFill>
                          <a:effectLst/>
                          <a:latin typeface="Times New Roman" panose="02020603050405020304" pitchFamily="18" charset="0"/>
                        </a:rPr>
                        <a:t>Halogen-free (Phosphorous compounds)</a:t>
                      </a:r>
                      <a:endParaRPr kumimoji="0" lang="en-US" altLang="en-US" sz="1800" b="0" i="0" u="none" strike="noStrike" cap="none" normalizeH="0" baseline="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2083">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noProof="1">
                          <a:ln>
                            <a:noFill/>
                          </a:ln>
                          <a:solidFill>
                            <a:schemeClr val="accent2"/>
                          </a:solidFill>
                          <a:effectLst/>
                          <a:latin typeface="Times New Roman" panose="02020603050405020304" pitchFamily="18" charset="0"/>
                        </a:rPr>
                        <a:t>Fillers</a:t>
                      </a:r>
                      <a:endParaRPr kumimoji="0" lang="en-US" altLang="en-US" sz="1800" b="1" i="0" u="none" strike="noStrike" cap="none" normalizeH="0" baseline="0">
                        <a:ln>
                          <a:noFill/>
                        </a:ln>
                        <a:solidFill>
                          <a:schemeClr val="accent2"/>
                        </a:solidFill>
                        <a:effectLst/>
                        <a:latin typeface="Times New Roman" panose="02020603050405020304" pitchFamily="18" charset="0"/>
                      </a:endParaRPr>
                    </a:p>
                  </a:txBody>
                  <a:tcPr marL="68591" marR="68591"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Reduces dissipatation (high frequency), thermal expansion and </a:t>
                      </a:r>
                      <a:r>
                        <a:rPr kumimoji="0" lang="en-US" altLang="en-US" sz="1800" b="0" i="0" u="none" strike="noStrike" cap="none" normalizeH="0" baseline="0" dirty="0">
                          <a:ln>
                            <a:noFill/>
                          </a:ln>
                          <a:solidFill>
                            <a:schemeClr val="tx1"/>
                          </a:solidFill>
                          <a:effectLst/>
                          <a:latin typeface="Times New Roman" panose="02020603050405020304" pitchFamily="18" charset="0"/>
                        </a:rPr>
                        <a:t>cost of the laminate</a:t>
                      </a:r>
                    </a:p>
                  </a:txBody>
                  <a:tcPr marL="68591" marR="68591"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rPr>
                        <a:t>Silica,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Aluminum hydroxide</a:t>
                      </a:r>
                      <a:endParaRPr kumimoji="0" lang="en-US" altLang="en-US" sz="1800" b="0" i="0" u="none" strike="noStrike" cap="none" normalizeH="0" baseline="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2083">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noProof="1">
                          <a:ln>
                            <a:noFill/>
                          </a:ln>
                          <a:solidFill>
                            <a:schemeClr val="accent2"/>
                          </a:solidFill>
                          <a:effectLst/>
                          <a:latin typeface="Times New Roman" panose="02020603050405020304" pitchFamily="18" charset="0"/>
                        </a:rPr>
                        <a:t>Accelerators</a:t>
                      </a:r>
                      <a:endParaRPr kumimoji="0" lang="en-US" altLang="en-US" sz="1800" b="1" i="0" u="none" strike="noStrike" cap="none" normalizeH="0" baseline="0">
                        <a:ln>
                          <a:noFill/>
                        </a:ln>
                        <a:solidFill>
                          <a:schemeClr val="accent2"/>
                        </a:solidFill>
                        <a:effectLst/>
                        <a:latin typeface="Times New Roman" panose="02020603050405020304" pitchFamily="18" charset="0"/>
                      </a:endParaRPr>
                    </a:p>
                  </a:txBody>
                  <a:tcPr marL="68591" marR="68591"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Increases reaction rate, reduces curing temperature, controls cross-link density</a:t>
                      </a: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000">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600">
                          <a:solidFill>
                            <a:schemeClr val="tx1"/>
                          </a:solidFill>
                          <a:latin typeface="Times New Roman" panose="02020603050405020304" pitchFamily="18" charset="0"/>
                        </a:defRPr>
                      </a:lvl4pPr>
                      <a:lvl5pPr marL="2057400" indent="-228600">
                        <a:spcBef>
                          <a:spcPct val="20000"/>
                        </a:spcBef>
                        <a:defRPr sz="1600">
                          <a:solidFill>
                            <a:schemeClr val="tx1"/>
                          </a:solidFill>
                          <a:latin typeface="Times New Roman" panose="02020603050405020304" pitchFamily="18" charset="0"/>
                        </a:defRPr>
                      </a:lvl5pPr>
                      <a:lvl6pPr marL="2514600" indent="-228600" fontAlgn="base">
                        <a:spcBef>
                          <a:spcPct val="20000"/>
                        </a:spcBef>
                        <a:spcAft>
                          <a:spcPct val="0"/>
                        </a:spcAft>
                        <a:defRPr sz="1600">
                          <a:solidFill>
                            <a:schemeClr val="tx1"/>
                          </a:solidFill>
                          <a:latin typeface="Times New Roman" panose="02020603050405020304" pitchFamily="18" charset="0"/>
                        </a:defRPr>
                      </a:lvl6pPr>
                      <a:lvl7pPr marL="2971800" indent="-228600" fontAlgn="base">
                        <a:spcBef>
                          <a:spcPct val="20000"/>
                        </a:spcBef>
                        <a:spcAft>
                          <a:spcPct val="0"/>
                        </a:spcAft>
                        <a:defRPr sz="1600">
                          <a:solidFill>
                            <a:schemeClr val="tx1"/>
                          </a:solidFill>
                          <a:latin typeface="Times New Roman" panose="02020603050405020304" pitchFamily="18" charset="0"/>
                        </a:defRPr>
                      </a:lvl7pPr>
                      <a:lvl8pPr marL="3429000" indent="-228600" fontAlgn="base">
                        <a:spcBef>
                          <a:spcPct val="20000"/>
                        </a:spcBef>
                        <a:spcAft>
                          <a:spcPct val="0"/>
                        </a:spcAft>
                        <a:defRPr sz="1600">
                          <a:solidFill>
                            <a:schemeClr val="tx1"/>
                          </a:solidFill>
                          <a:latin typeface="Times New Roman" panose="02020603050405020304" pitchFamily="18" charset="0"/>
                        </a:defRPr>
                      </a:lvl8pPr>
                      <a:lvl9pPr marL="3886200" indent="-228600" fontAlgn="base">
                        <a:spcBef>
                          <a:spcPct val="20000"/>
                        </a:spcBef>
                        <a:spcAft>
                          <a:spcPct val="0"/>
                        </a:spcAft>
                        <a:defRPr sz="1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Imidazole</a:t>
                      </a:r>
                      <a:r>
                        <a:rPr kumimoji="0" lang="en-US" altLang="en-US" sz="1800" b="0" i="0" u="none" strike="noStrike" cap="none" normalizeH="0" baseline="0" dirty="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noProof="1">
                          <a:ln>
                            <a:noFill/>
                          </a:ln>
                          <a:solidFill>
                            <a:schemeClr val="tx1"/>
                          </a:solidFill>
                          <a:effectLst/>
                          <a:latin typeface="Times New Roman" panose="02020603050405020304" pitchFamily="18" charset="0"/>
                        </a:rPr>
                        <a:t>Organophosphine</a:t>
                      </a: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txBody>
                  <a:tcPr marL="68591" marR="68591"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5096" name="Rectangle 3">
            <a:extLst>
              <a:ext uri="{FF2B5EF4-FFF2-40B4-BE49-F238E27FC236}">
                <a16:creationId xmlns:a16="http://schemas.microsoft.com/office/drawing/2014/main" id="{53704861-798F-4237-AF24-DF9463E8A42C}"/>
              </a:ext>
            </a:extLst>
          </p:cNvPr>
          <p:cNvSpPr>
            <a:spLocks noChangeArrowheads="1"/>
          </p:cNvSpPr>
          <p:nvPr/>
        </p:nvSpPr>
        <p:spPr bwMode="auto">
          <a:xfrm>
            <a:off x="1685925" y="6154738"/>
            <a:ext cx="8696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i="1">
                <a:solidFill>
                  <a:schemeClr val="tx1"/>
                </a:solidFill>
                <a:cs typeface="Times New Roman" panose="02020603050405020304" pitchFamily="18" charset="0"/>
              </a:rPr>
              <a:t>* - Sood, Bhanu, and Michael Pecht. "Printed Circuit Board Laminates." Wiley Encyclopedia of Composites (2011).</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36AB0790-7168-4FD6-AF56-52627415633D}"/>
              </a:ext>
            </a:extLst>
          </p:cNvPr>
          <p:cNvSpPr>
            <a:spLocks noGrp="1" noChangeArrowheads="1"/>
          </p:cNvSpPr>
          <p:nvPr>
            <p:ph type="title"/>
          </p:nvPr>
        </p:nvSpPr>
        <p:spPr>
          <a:xfrm>
            <a:off x="600075" y="200025"/>
            <a:ext cx="10948988" cy="554038"/>
          </a:xfrm>
        </p:spPr>
        <p:txBody>
          <a:bodyPr/>
          <a:lstStyle/>
          <a:p>
            <a:r>
              <a:rPr lang="en-US" altLang="en-US"/>
              <a:t>Supply Chain Example: Glass Treatments *</a:t>
            </a:r>
          </a:p>
        </p:txBody>
      </p:sp>
      <p:sp>
        <p:nvSpPr>
          <p:cNvPr id="47106" name="Rectangle 10">
            <a:extLst>
              <a:ext uri="{FF2B5EF4-FFF2-40B4-BE49-F238E27FC236}">
                <a16:creationId xmlns:a16="http://schemas.microsoft.com/office/drawing/2014/main" id="{F56E568B-56A8-4F88-89B6-BE38761E7ED5}"/>
              </a:ext>
            </a:extLst>
          </p:cNvPr>
          <p:cNvSpPr>
            <a:spLocks noChangeArrowheads="1"/>
          </p:cNvSpPr>
          <p:nvPr/>
        </p:nvSpPr>
        <p:spPr bwMode="auto">
          <a:xfrm>
            <a:off x="1519238" y="2582863"/>
            <a:ext cx="2955925" cy="4000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000" b="1">
                <a:solidFill>
                  <a:schemeClr val="tx2"/>
                </a:solidFill>
              </a:rPr>
              <a:t>1080 Style</a:t>
            </a:r>
          </a:p>
        </p:txBody>
      </p:sp>
      <p:sp>
        <p:nvSpPr>
          <p:cNvPr id="47107" name="Rectangle 12">
            <a:extLst>
              <a:ext uri="{FF2B5EF4-FFF2-40B4-BE49-F238E27FC236}">
                <a16:creationId xmlns:a16="http://schemas.microsoft.com/office/drawing/2014/main" id="{3A774BB6-C168-4703-A452-80A803066BCC}"/>
              </a:ext>
            </a:extLst>
          </p:cNvPr>
          <p:cNvSpPr>
            <a:spLocks noChangeArrowheads="1"/>
          </p:cNvSpPr>
          <p:nvPr/>
        </p:nvSpPr>
        <p:spPr bwMode="auto">
          <a:xfrm>
            <a:off x="4510088" y="2582863"/>
            <a:ext cx="3051175" cy="4000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000" b="1">
                <a:solidFill>
                  <a:schemeClr val="tx2"/>
                </a:solidFill>
              </a:rPr>
              <a:t>2116 Style</a:t>
            </a:r>
          </a:p>
        </p:txBody>
      </p:sp>
      <p:sp>
        <p:nvSpPr>
          <p:cNvPr id="47108" name="Rectangle 13">
            <a:extLst>
              <a:ext uri="{FF2B5EF4-FFF2-40B4-BE49-F238E27FC236}">
                <a16:creationId xmlns:a16="http://schemas.microsoft.com/office/drawing/2014/main" id="{B85B0344-1231-4CCE-B7A9-2AD4565E8967}"/>
              </a:ext>
            </a:extLst>
          </p:cNvPr>
          <p:cNvSpPr>
            <a:spLocks noChangeArrowheads="1"/>
          </p:cNvSpPr>
          <p:nvPr/>
        </p:nvSpPr>
        <p:spPr bwMode="auto">
          <a:xfrm>
            <a:off x="7596188" y="2579688"/>
            <a:ext cx="2755900" cy="4000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000" b="1">
                <a:solidFill>
                  <a:schemeClr val="tx2"/>
                </a:solidFill>
              </a:rPr>
              <a:t>7628 Style</a:t>
            </a:r>
          </a:p>
        </p:txBody>
      </p:sp>
      <p:pic>
        <p:nvPicPr>
          <p:cNvPr id="47109" name="Picture 17">
            <a:extLst>
              <a:ext uri="{FF2B5EF4-FFF2-40B4-BE49-F238E27FC236}">
                <a16:creationId xmlns:a16="http://schemas.microsoft.com/office/drawing/2014/main" id="{13DA96FE-9996-4769-981E-BFA67A521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97"/>
          <a:stretch>
            <a:fillRect/>
          </a:stretch>
        </p:blipFill>
        <p:spPr bwMode="auto">
          <a:xfrm>
            <a:off x="7839075" y="982663"/>
            <a:ext cx="18716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18">
            <a:extLst>
              <a:ext uri="{FF2B5EF4-FFF2-40B4-BE49-F238E27FC236}">
                <a16:creationId xmlns:a16="http://schemas.microsoft.com/office/drawing/2014/main" id="{B459BB1E-9DC7-4367-9AC5-BBF3F01E7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79"/>
          <a:stretch>
            <a:fillRect/>
          </a:stretch>
        </p:blipFill>
        <p:spPr bwMode="auto">
          <a:xfrm>
            <a:off x="4924425" y="973138"/>
            <a:ext cx="1824038"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1" name="Picture 19">
            <a:extLst>
              <a:ext uri="{FF2B5EF4-FFF2-40B4-BE49-F238E27FC236}">
                <a16:creationId xmlns:a16="http://schemas.microsoft.com/office/drawing/2014/main" id="{4D0FAFE1-6AFB-4436-87C2-FD088BD72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16"/>
          <a:stretch>
            <a:fillRect/>
          </a:stretch>
        </p:blipFill>
        <p:spPr bwMode="auto">
          <a:xfrm>
            <a:off x="1885950" y="947738"/>
            <a:ext cx="1825625"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2" name="Picture 1">
            <a:extLst>
              <a:ext uri="{FF2B5EF4-FFF2-40B4-BE49-F238E27FC236}">
                <a16:creationId xmlns:a16="http://schemas.microsoft.com/office/drawing/2014/main" id="{6D5CBE90-5CB5-4ABF-8D7F-BAB5BD762D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9238" y="3046413"/>
            <a:ext cx="32321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16">
            <a:extLst>
              <a:ext uri="{FF2B5EF4-FFF2-40B4-BE49-F238E27FC236}">
                <a16:creationId xmlns:a16="http://schemas.microsoft.com/office/drawing/2014/main" id="{6FE4A401-02ED-4560-BBCF-D5A4C6152957}"/>
              </a:ext>
            </a:extLst>
          </p:cNvPr>
          <p:cNvSpPr>
            <a:spLocks noChangeArrowheads="1"/>
          </p:cNvSpPr>
          <p:nvPr/>
        </p:nvSpPr>
        <p:spPr bwMode="auto">
          <a:xfrm>
            <a:off x="4598988" y="2979738"/>
            <a:ext cx="31083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000">
                <a:solidFill>
                  <a:schemeClr val="tx1"/>
                </a:solidFill>
              </a:rPr>
              <a:t>Fiber/resin interphase delamination occurs due poor glass treatment.</a:t>
            </a:r>
          </a:p>
        </p:txBody>
      </p:sp>
      <p:pic>
        <p:nvPicPr>
          <p:cNvPr id="47114" name="Picture 3" descr="MVC-238E">
            <a:extLst>
              <a:ext uri="{FF2B5EF4-FFF2-40B4-BE49-F238E27FC236}">
                <a16:creationId xmlns:a16="http://schemas.microsoft.com/office/drawing/2014/main" id="{E4D499EB-D8D6-4735-8B94-4D58604ACB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3188" y="3182938"/>
            <a:ext cx="2697162"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Box 2">
            <a:extLst>
              <a:ext uri="{FF2B5EF4-FFF2-40B4-BE49-F238E27FC236}">
                <a16:creationId xmlns:a16="http://schemas.microsoft.com/office/drawing/2014/main" id="{83FA90D0-CDE5-4A86-B91E-9307D805634B}"/>
              </a:ext>
            </a:extLst>
          </p:cNvPr>
          <p:cNvSpPr txBox="1">
            <a:spLocks noChangeArrowheads="1"/>
          </p:cNvSpPr>
          <p:nvPr/>
        </p:nvSpPr>
        <p:spPr bwMode="auto">
          <a:xfrm>
            <a:off x="1843088" y="884238"/>
            <a:ext cx="1905000" cy="37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cs typeface="Times New Roman" panose="02020603050405020304" pitchFamily="18" charset="0"/>
              </a:rPr>
              <a:t>Glass Weave Style</a:t>
            </a:r>
          </a:p>
        </p:txBody>
      </p:sp>
      <p:sp>
        <p:nvSpPr>
          <p:cNvPr id="47116" name="Rectangle 3">
            <a:extLst>
              <a:ext uri="{FF2B5EF4-FFF2-40B4-BE49-F238E27FC236}">
                <a16:creationId xmlns:a16="http://schemas.microsoft.com/office/drawing/2014/main" id="{1D87AD6C-63FF-4714-9542-777CB3F0CD11}"/>
              </a:ext>
            </a:extLst>
          </p:cNvPr>
          <p:cNvSpPr>
            <a:spLocks noChangeArrowheads="1"/>
          </p:cNvSpPr>
          <p:nvPr/>
        </p:nvSpPr>
        <p:spPr bwMode="auto">
          <a:xfrm>
            <a:off x="600075" y="6091238"/>
            <a:ext cx="9896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a:solidFill>
                  <a:schemeClr val="tx1"/>
                </a:solidFill>
                <a:cs typeface="Times New Roman" panose="02020603050405020304" pitchFamily="18" charset="0"/>
              </a:rPr>
              <a:t>* - Sood, Bhanu, and Michael Pecht. "The effect of epoxy/glass interfaces on CAF failures in printed circuit boards." </a:t>
            </a:r>
            <a:r>
              <a:rPr lang="en-US" altLang="en-US" sz="1200" i="1">
                <a:solidFill>
                  <a:schemeClr val="tx1"/>
                </a:solidFill>
                <a:cs typeface="Times New Roman" panose="02020603050405020304" pitchFamily="18" charset="0"/>
              </a:rPr>
              <a:t>Microelectronics Reliability</a:t>
            </a:r>
            <a:r>
              <a:rPr lang="en-US" altLang="en-US" sz="1200">
                <a:solidFill>
                  <a:schemeClr val="tx1"/>
                </a:solidFill>
                <a:cs typeface="Times New Roman" panose="02020603050405020304" pitchFamily="18" charset="0"/>
              </a:rPr>
              <a:t> (2017).</a:t>
            </a:r>
          </a:p>
        </p:txBody>
      </p:sp>
      <p:pic>
        <p:nvPicPr>
          <p:cNvPr id="47117" name="Picture 5">
            <a:extLst>
              <a:ext uri="{FF2B5EF4-FFF2-40B4-BE49-F238E27FC236}">
                <a16:creationId xmlns:a16="http://schemas.microsoft.com/office/drawing/2014/main" id="{52A035C4-0C3E-4672-8FEC-1AD89A12D4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41888" y="4084638"/>
            <a:ext cx="26082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TextBox 22">
            <a:extLst>
              <a:ext uri="{FF2B5EF4-FFF2-40B4-BE49-F238E27FC236}">
                <a16:creationId xmlns:a16="http://schemas.microsoft.com/office/drawing/2014/main" id="{4C23AC69-0C4E-4A05-AC63-359EA5ABFC50}"/>
              </a:ext>
            </a:extLst>
          </p:cNvPr>
          <p:cNvSpPr txBox="1">
            <a:spLocks noChangeArrowheads="1"/>
          </p:cNvSpPr>
          <p:nvPr/>
        </p:nvSpPr>
        <p:spPr bwMode="auto">
          <a:xfrm>
            <a:off x="4859338" y="884238"/>
            <a:ext cx="1906587" cy="37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cs typeface="Times New Roman" panose="02020603050405020304" pitchFamily="18" charset="0"/>
              </a:rPr>
              <a:t>Glass Weave Style</a:t>
            </a:r>
          </a:p>
        </p:txBody>
      </p:sp>
      <p:sp>
        <p:nvSpPr>
          <p:cNvPr id="47119" name="TextBox 23">
            <a:extLst>
              <a:ext uri="{FF2B5EF4-FFF2-40B4-BE49-F238E27FC236}">
                <a16:creationId xmlns:a16="http://schemas.microsoft.com/office/drawing/2014/main" id="{1CBF5A72-ADF9-4BAB-B239-CD523F790CAA}"/>
              </a:ext>
            </a:extLst>
          </p:cNvPr>
          <p:cNvSpPr txBox="1">
            <a:spLocks noChangeArrowheads="1"/>
          </p:cNvSpPr>
          <p:nvPr/>
        </p:nvSpPr>
        <p:spPr bwMode="auto">
          <a:xfrm>
            <a:off x="7826375" y="884238"/>
            <a:ext cx="1906588" cy="37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cs typeface="Times New Roman" panose="02020603050405020304" pitchFamily="18" charset="0"/>
              </a:rPr>
              <a:t>Glass Weave Style</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5">
            <a:extLst>
              <a:ext uri="{FF2B5EF4-FFF2-40B4-BE49-F238E27FC236}">
                <a16:creationId xmlns:a16="http://schemas.microsoft.com/office/drawing/2014/main" id="{EFF0FD32-5DBB-43A3-B58A-613BE1A68651}"/>
              </a:ext>
            </a:extLst>
          </p:cNvPr>
          <p:cNvSpPr>
            <a:spLocks noChangeArrowheads="1"/>
          </p:cNvSpPr>
          <p:nvPr/>
        </p:nvSpPr>
        <p:spPr bwMode="auto">
          <a:xfrm>
            <a:off x="373063" y="106363"/>
            <a:ext cx="111204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200" b="1">
                <a:solidFill>
                  <a:schemeClr val="tx1"/>
                </a:solidFill>
                <a:cs typeface="Arial" panose="020B0604020202020204" pitchFamily="34" charset="0"/>
              </a:rPr>
              <a:t>CAF in Printed Circuit Boards</a:t>
            </a:r>
          </a:p>
        </p:txBody>
      </p:sp>
      <p:sp>
        <p:nvSpPr>
          <p:cNvPr id="6147" name="Rectangle 6">
            <a:extLst>
              <a:ext uri="{FF2B5EF4-FFF2-40B4-BE49-F238E27FC236}">
                <a16:creationId xmlns:a16="http://schemas.microsoft.com/office/drawing/2014/main" id="{7AEB72D9-55D0-40B3-BD1A-ECA4DE3655E1}"/>
              </a:ext>
            </a:extLst>
          </p:cNvPr>
          <p:cNvSpPr>
            <a:spLocks noChangeArrowheads="1"/>
          </p:cNvSpPr>
          <p:nvPr/>
        </p:nvSpPr>
        <p:spPr bwMode="auto">
          <a:xfrm>
            <a:off x="228600" y="1085850"/>
            <a:ext cx="7435850" cy="1508125"/>
          </a:xfrm>
          <a:prstGeom prst="rect">
            <a:avLst/>
          </a:prstGeom>
          <a:noFill/>
          <a:ln>
            <a:noFill/>
          </a:ln>
          <a:effectLst/>
        </p:spPr>
        <p:txBody>
          <a:bodyPr/>
          <a:lstStyle>
            <a:lvl1pPr marL="342900" indent="-342900">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marL="171450" indent="-171450">
              <a:defRPr/>
            </a:pPr>
            <a:r>
              <a:rPr lang="en-US" altLang="en-US" sz="2200" dirty="0"/>
              <a:t>PCB vendors continue to provide high performance materials that are represented to be resistant to conductive anodic filament (CAF), fiber pullout and laminate cracking. </a:t>
            </a:r>
          </a:p>
          <a:p>
            <a:pPr marL="171450" indent="-171450">
              <a:defRPr/>
            </a:pPr>
            <a:r>
              <a:rPr lang="en-US" altLang="en-US" sz="2200" dirty="0"/>
              <a:t>In space applications, instances of CAF are rare due to the lack of adequate precursors and the controls applied during hardware development.</a:t>
            </a:r>
          </a:p>
          <a:p>
            <a:pPr>
              <a:lnSpc>
                <a:spcPct val="90000"/>
              </a:lnSpc>
              <a:defRPr/>
            </a:pPr>
            <a:endParaRPr lang="en-GB" altLang="en-US" sz="2200" dirty="0"/>
          </a:p>
        </p:txBody>
      </p:sp>
      <p:sp>
        <p:nvSpPr>
          <p:cNvPr id="48131" name="Text Box 9">
            <a:extLst>
              <a:ext uri="{FF2B5EF4-FFF2-40B4-BE49-F238E27FC236}">
                <a16:creationId xmlns:a16="http://schemas.microsoft.com/office/drawing/2014/main" id="{D2D37267-3A13-41DC-8754-D75EE9443EC5}"/>
              </a:ext>
            </a:extLst>
          </p:cNvPr>
          <p:cNvSpPr txBox="1">
            <a:spLocks noChangeArrowheads="1"/>
          </p:cNvSpPr>
          <p:nvPr/>
        </p:nvSpPr>
        <p:spPr bwMode="auto">
          <a:xfrm>
            <a:off x="3729038" y="4933950"/>
            <a:ext cx="273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pPr>
            <a:endParaRPr lang="en-US" altLang="en-US" sz="2000">
              <a:solidFill>
                <a:schemeClr val="tx1"/>
              </a:solidFill>
              <a:cs typeface="Arial" panose="020B0604020202020204" pitchFamily="34" charset="0"/>
            </a:endParaRPr>
          </a:p>
        </p:txBody>
      </p:sp>
      <p:pic>
        <p:nvPicPr>
          <p:cNvPr id="48132" name="Picture 4">
            <a:extLst>
              <a:ext uri="{FF2B5EF4-FFF2-40B4-BE49-F238E27FC236}">
                <a16:creationId xmlns:a16="http://schemas.microsoft.com/office/drawing/2014/main" id="{67DEF2D4-B16F-4F21-9B12-AEE757A3D7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8625" y="1085850"/>
            <a:ext cx="26511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5">
            <a:extLst>
              <a:ext uri="{FF2B5EF4-FFF2-40B4-BE49-F238E27FC236}">
                <a16:creationId xmlns:a16="http://schemas.microsoft.com/office/drawing/2014/main" id="{6FD69D08-3A6D-4DC0-88F7-48B61B989BBD}"/>
              </a:ext>
            </a:extLst>
          </p:cNvPr>
          <p:cNvSpPr txBox="1">
            <a:spLocks noChangeArrowheads="1"/>
          </p:cNvSpPr>
          <p:nvPr/>
        </p:nvSpPr>
        <p:spPr bwMode="auto">
          <a:xfrm>
            <a:off x="8083550" y="3041650"/>
            <a:ext cx="2792413" cy="461963"/>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200" dirty="0">
                <a:latin typeface="+mj-lt"/>
                <a:cs typeface="Times New Roman" panose="02020603050405020304" pitchFamily="18" charset="0"/>
              </a:rPr>
              <a:t>Halogen-free PCB Reliability Test and Failure Analysis, IST Group</a:t>
            </a:r>
          </a:p>
        </p:txBody>
      </p:sp>
      <p:pic>
        <p:nvPicPr>
          <p:cNvPr id="48134" name="Picture 6">
            <a:extLst>
              <a:ext uri="{FF2B5EF4-FFF2-40B4-BE49-F238E27FC236}">
                <a16:creationId xmlns:a16="http://schemas.microsoft.com/office/drawing/2014/main" id="{F9B91843-F00B-431A-BC7A-ECF614A70A53}"/>
              </a:ext>
            </a:extLst>
          </p:cNvPr>
          <p:cNvPicPr>
            <a:picLocks noChangeAspect="1"/>
          </p:cNvPicPr>
          <p:nvPr/>
        </p:nvPicPr>
        <p:blipFill>
          <a:blip r:embed="rId4">
            <a:extLst>
              <a:ext uri="{28A0092B-C50C-407E-A947-70E740481C1C}">
                <a14:useLocalDpi xmlns:a14="http://schemas.microsoft.com/office/drawing/2010/main" val="0"/>
              </a:ext>
            </a:extLst>
          </a:blip>
          <a:srcRect t="50848"/>
          <a:stretch>
            <a:fillRect/>
          </a:stretch>
        </p:blipFill>
        <p:spPr bwMode="auto">
          <a:xfrm>
            <a:off x="361950" y="3709988"/>
            <a:ext cx="6061075"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7">
            <a:extLst>
              <a:ext uri="{FF2B5EF4-FFF2-40B4-BE49-F238E27FC236}">
                <a16:creationId xmlns:a16="http://schemas.microsoft.com/office/drawing/2014/main" id="{56F53508-F1D8-4C8D-A151-E50CDA61D6F9}"/>
              </a:ext>
            </a:extLst>
          </p:cNvPr>
          <p:cNvSpPr>
            <a:spLocks noChangeArrowheads="1"/>
          </p:cNvSpPr>
          <p:nvPr/>
        </p:nvSpPr>
        <p:spPr bwMode="auto">
          <a:xfrm>
            <a:off x="361950" y="5729288"/>
            <a:ext cx="6061075" cy="646112"/>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200" dirty="0">
                <a:latin typeface="+mj-lt"/>
              </a:rPr>
              <a:t>Hu, </a:t>
            </a:r>
            <a:r>
              <a:rPr lang="en-US" altLang="en-US" sz="1200" dirty="0" err="1">
                <a:latin typeface="+mj-lt"/>
              </a:rPr>
              <a:t>Chaohui</a:t>
            </a:r>
            <a:r>
              <a:rPr lang="en-US" altLang="en-US" sz="1200" dirty="0">
                <a:latin typeface="+mj-lt"/>
              </a:rPr>
              <a:t>. "Study on the factors which affecting the conductive anodic filament reliability for packing substrate." Electronic Packaging Technology (ICEPT), 2017 18th International Conference on. IEEE, 2017.</a:t>
            </a:r>
          </a:p>
        </p:txBody>
      </p:sp>
      <p:pic>
        <p:nvPicPr>
          <p:cNvPr id="48136" name="Picture 3">
            <a:extLst>
              <a:ext uri="{FF2B5EF4-FFF2-40B4-BE49-F238E27FC236}">
                <a16:creationId xmlns:a16="http://schemas.microsoft.com/office/drawing/2014/main" id="{6095DFC3-4DE3-4128-9D97-05D66C77EB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5575" y="3432175"/>
            <a:ext cx="29908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F3C5E8C-A0FD-4ED5-8494-1BE69DFB1FDF}"/>
              </a:ext>
            </a:extLst>
          </p:cNvPr>
          <p:cNvSpPr/>
          <p:nvPr/>
        </p:nvSpPr>
        <p:spPr>
          <a:xfrm>
            <a:off x="7664450" y="5710238"/>
            <a:ext cx="3211513" cy="830262"/>
          </a:xfrm>
          <a:prstGeom prst="rect">
            <a:avLst/>
          </a:prstGeom>
        </p:spPr>
        <p:txBody>
          <a:bodyPr>
            <a:spAutoFit/>
          </a:bodyPr>
          <a:lstStyle/>
          <a:p>
            <a:pPr>
              <a:defRPr/>
            </a:pPr>
            <a:r>
              <a:rPr lang="en-US" altLang="en-US" sz="1200" dirty="0">
                <a:latin typeface="+mj-lt"/>
              </a:rPr>
              <a:t>Sood, Bhanu, and Pecht, Michael. "The effect of epoxy/glass interfaces on CAF failures in printed circuit boards." Microelectronics Reliability 82 (2018): 235-243.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7">
            <a:extLst>
              <a:ext uri="{FF2B5EF4-FFF2-40B4-BE49-F238E27FC236}">
                <a16:creationId xmlns:a16="http://schemas.microsoft.com/office/drawing/2014/main" id="{709E5F4F-8C48-48CB-B889-2664D1B8D57C}"/>
              </a:ext>
            </a:extLst>
          </p:cNvPr>
          <p:cNvGrpSpPr>
            <a:grpSpLocks/>
          </p:cNvGrpSpPr>
          <p:nvPr/>
        </p:nvGrpSpPr>
        <p:grpSpPr bwMode="auto">
          <a:xfrm>
            <a:off x="2819400" y="2611438"/>
            <a:ext cx="6477000" cy="1828800"/>
            <a:chOff x="1008" y="2736"/>
            <a:chExt cx="3321" cy="720"/>
          </a:xfrm>
        </p:grpSpPr>
        <p:sp>
          <p:nvSpPr>
            <p:cNvPr id="50251" name="Rectangle 8">
              <a:extLst>
                <a:ext uri="{FF2B5EF4-FFF2-40B4-BE49-F238E27FC236}">
                  <a16:creationId xmlns:a16="http://schemas.microsoft.com/office/drawing/2014/main" id="{9AFF822C-3FA1-45B1-8666-4402E6EA8E3F}"/>
                </a:ext>
              </a:extLst>
            </p:cNvPr>
            <p:cNvSpPr>
              <a:spLocks noChangeArrowheads="1"/>
            </p:cNvSpPr>
            <p:nvPr/>
          </p:nvSpPr>
          <p:spPr bwMode="auto">
            <a:xfrm>
              <a:off x="1008" y="2736"/>
              <a:ext cx="3312" cy="576"/>
            </a:xfrm>
            <a:prstGeom prst="rect">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52" name="AutoShape 9">
              <a:extLst>
                <a:ext uri="{FF2B5EF4-FFF2-40B4-BE49-F238E27FC236}">
                  <a16:creationId xmlns:a16="http://schemas.microsoft.com/office/drawing/2014/main" id="{AE7233C0-8CCA-4E9D-B75D-1615CD376C06}"/>
                </a:ext>
              </a:extLst>
            </p:cNvPr>
            <p:cNvSpPr>
              <a:spLocks noChangeArrowheads="1"/>
            </p:cNvSpPr>
            <p:nvPr/>
          </p:nvSpPr>
          <p:spPr bwMode="auto">
            <a:xfrm>
              <a:off x="1008"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53" name="AutoShape 10">
              <a:extLst>
                <a:ext uri="{FF2B5EF4-FFF2-40B4-BE49-F238E27FC236}">
                  <a16:creationId xmlns:a16="http://schemas.microsoft.com/office/drawing/2014/main" id="{280ED3A4-872D-49F8-A8B4-21BAF7C03060}"/>
                </a:ext>
              </a:extLst>
            </p:cNvPr>
            <p:cNvSpPr>
              <a:spLocks noChangeArrowheads="1"/>
            </p:cNvSpPr>
            <p:nvPr/>
          </p:nvSpPr>
          <p:spPr bwMode="auto">
            <a:xfrm>
              <a:off x="1776"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54" name="AutoShape 11">
              <a:extLst>
                <a:ext uri="{FF2B5EF4-FFF2-40B4-BE49-F238E27FC236}">
                  <a16:creationId xmlns:a16="http://schemas.microsoft.com/office/drawing/2014/main" id="{70309640-BF21-4024-B205-BD0C495D7E13}"/>
                </a:ext>
              </a:extLst>
            </p:cNvPr>
            <p:cNvSpPr>
              <a:spLocks noChangeArrowheads="1"/>
            </p:cNvSpPr>
            <p:nvPr/>
          </p:nvSpPr>
          <p:spPr bwMode="auto">
            <a:xfrm>
              <a:off x="2610"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55" name="AutoShape 12">
              <a:extLst>
                <a:ext uri="{FF2B5EF4-FFF2-40B4-BE49-F238E27FC236}">
                  <a16:creationId xmlns:a16="http://schemas.microsoft.com/office/drawing/2014/main" id="{2224235B-F404-4FE7-98C5-9FABB547925B}"/>
                </a:ext>
              </a:extLst>
            </p:cNvPr>
            <p:cNvSpPr>
              <a:spLocks noChangeArrowheads="1"/>
            </p:cNvSpPr>
            <p:nvPr/>
          </p:nvSpPr>
          <p:spPr bwMode="auto">
            <a:xfrm>
              <a:off x="3465" y="3216"/>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sp>
        <p:nvSpPr>
          <p:cNvPr id="95310" name="Rectangle 78">
            <a:extLst>
              <a:ext uri="{FF2B5EF4-FFF2-40B4-BE49-F238E27FC236}">
                <a16:creationId xmlns:a16="http://schemas.microsoft.com/office/drawing/2014/main" id="{95090D92-FF34-4024-B4C3-45C72C7F513E}"/>
              </a:ext>
            </a:extLst>
          </p:cNvPr>
          <p:cNvSpPr>
            <a:spLocks noChangeArrowheads="1"/>
          </p:cNvSpPr>
          <p:nvPr/>
        </p:nvSpPr>
        <p:spPr bwMode="auto">
          <a:xfrm>
            <a:off x="2822575" y="2597150"/>
            <a:ext cx="6443663" cy="6413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95234" name="Rectangle 2">
            <a:extLst>
              <a:ext uri="{FF2B5EF4-FFF2-40B4-BE49-F238E27FC236}">
                <a16:creationId xmlns:a16="http://schemas.microsoft.com/office/drawing/2014/main" id="{B3E94AC1-8183-4517-9298-96DA704924ED}"/>
              </a:ext>
            </a:extLst>
          </p:cNvPr>
          <p:cNvSpPr>
            <a:spLocks noGrp="1" noChangeArrowheads="1"/>
          </p:cNvSpPr>
          <p:nvPr>
            <p:ph type="title" idx="4294967295"/>
          </p:nvPr>
        </p:nvSpPr>
        <p:spPr>
          <a:xfrm>
            <a:off x="1608138" y="139700"/>
            <a:ext cx="8875712" cy="338138"/>
          </a:xfrm>
        </p:spPr>
        <p:txBody>
          <a:bodyPr>
            <a:normAutofit fontScale="90000"/>
          </a:bodyPr>
          <a:lstStyle/>
          <a:p>
            <a:pPr eaLnBrk="1" hangingPunct="1">
              <a:defRPr/>
            </a:pPr>
            <a:r>
              <a:rPr lang="en-US" altLang="en-US" dirty="0"/>
              <a:t>Formation of Conductive Filaments </a:t>
            </a:r>
            <a:r>
              <a:rPr lang="en-US" altLang="en-US" baseline="30000" dirty="0"/>
              <a:t>[1] [2]</a:t>
            </a:r>
          </a:p>
        </p:txBody>
      </p:sp>
      <p:grpSp>
        <p:nvGrpSpPr>
          <p:cNvPr id="50180" name="Group 3">
            <a:extLst>
              <a:ext uri="{FF2B5EF4-FFF2-40B4-BE49-F238E27FC236}">
                <a16:creationId xmlns:a16="http://schemas.microsoft.com/office/drawing/2014/main" id="{70E23469-3376-46EA-8104-DC95FCC4F039}"/>
              </a:ext>
            </a:extLst>
          </p:cNvPr>
          <p:cNvGrpSpPr>
            <a:grpSpLocks/>
          </p:cNvGrpSpPr>
          <p:nvPr/>
        </p:nvGrpSpPr>
        <p:grpSpPr bwMode="auto">
          <a:xfrm>
            <a:off x="9272588" y="1239838"/>
            <a:ext cx="862012" cy="3200400"/>
            <a:chOff x="720" y="1200"/>
            <a:chExt cx="288" cy="2496"/>
          </a:xfrm>
        </p:grpSpPr>
        <p:sp>
          <p:nvSpPr>
            <p:cNvPr id="50248" name="Rectangle 4">
              <a:extLst>
                <a:ext uri="{FF2B5EF4-FFF2-40B4-BE49-F238E27FC236}">
                  <a16:creationId xmlns:a16="http://schemas.microsoft.com/office/drawing/2014/main" id="{6CF8A19A-850D-4FAA-9539-3271C27B2C45}"/>
                </a:ext>
              </a:extLst>
            </p:cNvPr>
            <p:cNvSpPr>
              <a:spLocks noChangeArrowheads="1"/>
            </p:cNvSpPr>
            <p:nvPr/>
          </p:nvSpPr>
          <p:spPr bwMode="auto">
            <a:xfrm>
              <a:off x="720" y="1296"/>
              <a:ext cx="288" cy="2352"/>
            </a:xfrm>
            <a:prstGeom prst="rect">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49" name="AutoShape 5">
              <a:extLst>
                <a:ext uri="{FF2B5EF4-FFF2-40B4-BE49-F238E27FC236}">
                  <a16:creationId xmlns:a16="http://schemas.microsoft.com/office/drawing/2014/main" id="{E2BDA650-F575-4446-B3A2-9DE973897399}"/>
                </a:ext>
              </a:extLst>
            </p:cNvPr>
            <p:cNvSpPr>
              <a:spLocks noChangeArrowheads="1"/>
            </p:cNvSpPr>
            <p:nvPr/>
          </p:nvSpPr>
          <p:spPr bwMode="auto">
            <a:xfrm>
              <a:off x="720" y="3552"/>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50" name="AutoShape 6">
              <a:extLst>
                <a:ext uri="{FF2B5EF4-FFF2-40B4-BE49-F238E27FC236}">
                  <a16:creationId xmlns:a16="http://schemas.microsoft.com/office/drawing/2014/main" id="{61A151B0-725D-469B-A98F-55BCE264199D}"/>
                </a:ext>
              </a:extLst>
            </p:cNvPr>
            <p:cNvSpPr>
              <a:spLocks noChangeArrowheads="1"/>
            </p:cNvSpPr>
            <p:nvPr/>
          </p:nvSpPr>
          <p:spPr bwMode="auto">
            <a:xfrm>
              <a:off x="720" y="1200"/>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grpSp>
        <p:nvGrpSpPr>
          <p:cNvPr id="50181" name="Group 13">
            <a:extLst>
              <a:ext uri="{FF2B5EF4-FFF2-40B4-BE49-F238E27FC236}">
                <a16:creationId xmlns:a16="http://schemas.microsoft.com/office/drawing/2014/main" id="{EC8897A7-6AF1-4F89-99EF-04C12CA1EA8B}"/>
              </a:ext>
            </a:extLst>
          </p:cNvPr>
          <p:cNvGrpSpPr>
            <a:grpSpLocks/>
          </p:cNvGrpSpPr>
          <p:nvPr/>
        </p:nvGrpSpPr>
        <p:grpSpPr bwMode="auto">
          <a:xfrm>
            <a:off x="2819400" y="1239838"/>
            <a:ext cx="6464300" cy="990600"/>
            <a:chOff x="1008" y="1440"/>
            <a:chExt cx="3315" cy="720"/>
          </a:xfrm>
        </p:grpSpPr>
        <p:sp>
          <p:nvSpPr>
            <p:cNvPr id="50243" name="Rectangle 14">
              <a:extLst>
                <a:ext uri="{FF2B5EF4-FFF2-40B4-BE49-F238E27FC236}">
                  <a16:creationId xmlns:a16="http://schemas.microsoft.com/office/drawing/2014/main" id="{F0A1ED22-FEC3-453A-B2B6-1E46D6CEA590}"/>
                </a:ext>
              </a:extLst>
            </p:cNvPr>
            <p:cNvSpPr>
              <a:spLocks noChangeArrowheads="1"/>
            </p:cNvSpPr>
            <p:nvPr/>
          </p:nvSpPr>
          <p:spPr bwMode="auto">
            <a:xfrm flipV="1">
              <a:off x="1008" y="1584"/>
              <a:ext cx="3312" cy="576"/>
            </a:xfrm>
            <a:prstGeom prst="rect">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44" name="AutoShape 15">
              <a:extLst>
                <a:ext uri="{FF2B5EF4-FFF2-40B4-BE49-F238E27FC236}">
                  <a16:creationId xmlns:a16="http://schemas.microsoft.com/office/drawing/2014/main" id="{5FD11FDA-203B-496A-BEBF-3EAA2188B5B0}"/>
                </a:ext>
              </a:extLst>
            </p:cNvPr>
            <p:cNvSpPr>
              <a:spLocks noChangeArrowheads="1"/>
            </p:cNvSpPr>
            <p:nvPr/>
          </p:nvSpPr>
          <p:spPr bwMode="auto">
            <a:xfrm flipV="1">
              <a:off x="1008"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45" name="AutoShape 16">
              <a:extLst>
                <a:ext uri="{FF2B5EF4-FFF2-40B4-BE49-F238E27FC236}">
                  <a16:creationId xmlns:a16="http://schemas.microsoft.com/office/drawing/2014/main" id="{A9CC7EC5-EA37-465D-B5A0-22CADCF488D2}"/>
                </a:ext>
              </a:extLst>
            </p:cNvPr>
            <p:cNvSpPr>
              <a:spLocks noChangeArrowheads="1"/>
            </p:cNvSpPr>
            <p:nvPr/>
          </p:nvSpPr>
          <p:spPr bwMode="auto">
            <a:xfrm flipV="1">
              <a:off x="1776"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46" name="AutoShape 17">
              <a:extLst>
                <a:ext uri="{FF2B5EF4-FFF2-40B4-BE49-F238E27FC236}">
                  <a16:creationId xmlns:a16="http://schemas.microsoft.com/office/drawing/2014/main" id="{C2E0AAEB-759D-4D0A-9FCE-4C44503A1FBC}"/>
                </a:ext>
              </a:extLst>
            </p:cNvPr>
            <p:cNvSpPr>
              <a:spLocks noChangeArrowheads="1"/>
            </p:cNvSpPr>
            <p:nvPr/>
          </p:nvSpPr>
          <p:spPr bwMode="auto">
            <a:xfrm flipV="1">
              <a:off x="2592"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47" name="AutoShape 18">
              <a:extLst>
                <a:ext uri="{FF2B5EF4-FFF2-40B4-BE49-F238E27FC236}">
                  <a16:creationId xmlns:a16="http://schemas.microsoft.com/office/drawing/2014/main" id="{07662488-C769-458E-BF21-7AD47E569205}"/>
                </a:ext>
              </a:extLst>
            </p:cNvPr>
            <p:cNvSpPr>
              <a:spLocks noChangeArrowheads="1"/>
            </p:cNvSpPr>
            <p:nvPr/>
          </p:nvSpPr>
          <p:spPr bwMode="auto">
            <a:xfrm flipV="1">
              <a:off x="3459" y="1440"/>
              <a:ext cx="864" cy="240"/>
            </a:xfrm>
            <a:prstGeom prst="flowChartPunchedTape">
              <a:avLst/>
            </a:prstGeom>
            <a:solidFill>
              <a:srgbClr val="33CC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sp>
        <p:nvSpPr>
          <p:cNvPr id="50182" name="Rectangle 19">
            <a:extLst>
              <a:ext uri="{FF2B5EF4-FFF2-40B4-BE49-F238E27FC236}">
                <a16:creationId xmlns:a16="http://schemas.microsoft.com/office/drawing/2014/main" id="{C6F1B8D6-563D-43FA-AC0E-B1436C190162}"/>
              </a:ext>
            </a:extLst>
          </p:cNvPr>
          <p:cNvSpPr>
            <a:spLocks noChangeArrowheads="1"/>
          </p:cNvSpPr>
          <p:nvPr/>
        </p:nvSpPr>
        <p:spPr bwMode="auto">
          <a:xfrm>
            <a:off x="2819400" y="2001838"/>
            <a:ext cx="6459538" cy="6096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2000">
              <a:solidFill>
                <a:schemeClr val="bg2"/>
              </a:solidFill>
              <a:cs typeface="Arial" panose="020B0604020202020204" pitchFamily="34" charset="0"/>
            </a:endParaRPr>
          </a:p>
        </p:txBody>
      </p:sp>
      <p:grpSp>
        <p:nvGrpSpPr>
          <p:cNvPr id="50183" name="Group 20">
            <a:extLst>
              <a:ext uri="{FF2B5EF4-FFF2-40B4-BE49-F238E27FC236}">
                <a16:creationId xmlns:a16="http://schemas.microsoft.com/office/drawing/2014/main" id="{1595E2AF-BBE8-4683-B9FA-25A6F8904E5D}"/>
              </a:ext>
            </a:extLst>
          </p:cNvPr>
          <p:cNvGrpSpPr>
            <a:grpSpLocks/>
          </p:cNvGrpSpPr>
          <p:nvPr/>
        </p:nvGrpSpPr>
        <p:grpSpPr bwMode="auto">
          <a:xfrm>
            <a:off x="1905000" y="1239838"/>
            <a:ext cx="914400" cy="3200400"/>
            <a:chOff x="720" y="1200"/>
            <a:chExt cx="288" cy="2496"/>
          </a:xfrm>
        </p:grpSpPr>
        <p:sp>
          <p:nvSpPr>
            <p:cNvPr id="50240" name="Rectangle 21">
              <a:extLst>
                <a:ext uri="{FF2B5EF4-FFF2-40B4-BE49-F238E27FC236}">
                  <a16:creationId xmlns:a16="http://schemas.microsoft.com/office/drawing/2014/main" id="{EFAD6AF3-247B-4213-BA1E-228E182DC44C}"/>
                </a:ext>
              </a:extLst>
            </p:cNvPr>
            <p:cNvSpPr>
              <a:spLocks noChangeArrowheads="1"/>
            </p:cNvSpPr>
            <p:nvPr/>
          </p:nvSpPr>
          <p:spPr bwMode="auto">
            <a:xfrm>
              <a:off x="720" y="1296"/>
              <a:ext cx="288" cy="2352"/>
            </a:xfrm>
            <a:prstGeom prst="rect">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41" name="AutoShape 22">
              <a:extLst>
                <a:ext uri="{FF2B5EF4-FFF2-40B4-BE49-F238E27FC236}">
                  <a16:creationId xmlns:a16="http://schemas.microsoft.com/office/drawing/2014/main" id="{24CE0537-4904-4E13-B942-E45CA73EC59A}"/>
                </a:ext>
              </a:extLst>
            </p:cNvPr>
            <p:cNvSpPr>
              <a:spLocks noChangeArrowheads="1"/>
            </p:cNvSpPr>
            <p:nvPr/>
          </p:nvSpPr>
          <p:spPr bwMode="auto">
            <a:xfrm>
              <a:off x="720" y="3552"/>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sp>
          <p:nvSpPr>
            <p:cNvPr id="50242" name="AutoShape 23">
              <a:extLst>
                <a:ext uri="{FF2B5EF4-FFF2-40B4-BE49-F238E27FC236}">
                  <a16:creationId xmlns:a16="http://schemas.microsoft.com/office/drawing/2014/main" id="{A44A2052-A270-4DAA-AFC2-23967AD3C769}"/>
                </a:ext>
              </a:extLst>
            </p:cNvPr>
            <p:cNvSpPr>
              <a:spLocks noChangeArrowheads="1"/>
            </p:cNvSpPr>
            <p:nvPr/>
          </p:nvSpPr>
          <p:spPr bwMode="auto">
            <a:xfrm>
              <a:off x="720" y="1200"/>
              <a:ext cx="288" cy="144"/>
            </a:xfrm>
            <a:prstGeom prst="flowChartPunchedTape">
              <a:avLst/>
            </a:prstGeom>
            <a:solidFill>
              <a:srgbClr val="FF9933"/>
            </a:solidFill>
            <a:ln w="12700">
              <a:solidFill>
                <a:schemeClr val="tx1"/>
              </a:solidFill>
              <a:miter lim="800000"/>
              <a:headEnd type="none" w="sm" len="sm"/>
              <a:tailEnd type="none" w="sm" len="sm"/>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chemeClr val="tx1"/>
                </a:solidFill>
                <a:cs typeface="Arial" panose="020B0604020202020204" pitchFamily="34" charset="0"/>
              </a:endParaRPr>
            </a:p>
          </p:txBody>
        </p:sp>
      </p:grpSp>
      <p:sp>
        <p:nvSpPr>
          <p:cNvPr id="50184" name="Freeform 25">
            <a:extLst>
              <a:ext uri="{FF2B5EF4-FFF2-40B4-BE49-F238E27FC236}">
                <a16:creationId xmlns:a16="http://schemas.microsoft.com/office/drawing/2014/main" id="{25FD2DAB-7304-4146-9782-EC2D8BAEF73A}"/>
              </a:ext>
            </a:extLst>
          </p:cNvPr>
          <p:cNvSpPr>
            <a:spLocks/>
          </p:cNvSpPr>
          <p:nvPr/>
        </p:nvSpPr>
        <p:spPr bwMode="auto">
          <a:xfrm>
            <a:off x="5053013" y="3006725"/>
            <a:ext cx="814387" cy="333375"/>
          </a:xfrm>
          <a:custGeom>
            <a:avLst/>
            <a:gdLst>
              <a:gd name="T0" fmla="*/ 2147483646 w 372"/>
              <a:gd name="T1" fmla="*/ 2147483646 h 79"/>
              <a:gd name="T2" fmla="*/ 2147483646 w 372"/>
              <a:gd name="T3" fmla="*/ 2147483646 h 79"/>
              <a:gd name="T4" fmla="*/ 2147483646 w 372"/>
              <a:gd name="T5" fmla="*/ 2147483646 h 79"/>
              <a:gd name="T6" fmla="*/ 2147483646 w 372"/>
              <a:gd name="T7" fmla="*/ 2147483646 h 79"/>
              <a:gd name="T8" fmla="*/ 2147483646 w 372"/>
              <a:gd name="T9" fmla="*/ 0 h 79"/>
              <a:gd name="T10" fmla="*/ 2147483646 w 372"/>
              <a:gd name="T11" fmla="*/ 2147483646 h 79"/>
              <a:gd name="T12" fmla="*/ 2147483646 w 372"/>
              <a:gd name="T13" fmla="*/ 2147483646 h 79"/>
              <a:gd name="T14" fmla="*/ 2147483646 w 372"/>
              <a:gd name="T15" fmla="*/ 2147483646 h 79"/>
              <a:gd name="T16" fmla="*/ 2147483646 w 372"/>
              <a:gd name="T17" fmla="*/ 2147483646 h 79"/>
              <a:gd name="T18" fmla="*/ 2147483646 w 372"/>
              <a:gd name="T19" fmla="*/ 2147483646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79"/>
              <a:gd name="T32" fmla="*/ 372 w 372"/>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79">
                <a:moveTo>
                  <a:pt x="21" y="52"/>
                </a:moveTo>
                <a:cubicBezTo>
                  <a:pt x="17" y="41"/>
                  <a:pt x="3" y="32"/>
                  <a:pt x="5" y="20"/>
                </a:cubicBezTo>
                <a:cubicBezTo>
                  <a:pt x="6" y="15"/>
                  <a:pt x="12" y="12"/>
                  <a:pt x="17" y="12"/>
                </a:cubicBezTo>
                <a:cubicBezTo>
                  <a:pt x="57" y="8"/>
                  <a:pt x="97" y="9"/>
                  <a:pt x="137" y="8"/>
                </a:cubicBezTo>
                <a:cubicBezTo>
                  <a:pt x="162" y="6"/>
                  <a:pt x="188" y="0"/>
                  <a:pt x="213" y="0"/>
                </a:cubicBezTo>
                <a:cubicBezTo>
                  <a:pt x="263" y="0"/>
                  <a:pt x="304" y="17"/>
                  <a:pt x="349" y="32"/>
                </a:cubicBezTo>
                <a:cubicBezTo>
                  <a:pt x="354" y="40"/>
                  <a:pt x="360" y="48"/>
                  <a:pt x="365" y="56"/>
                </a:cubicBezTo>
                <a:cubicBezTo>
                  <a:pt x="372" y="67"/>
                  <a:pt x="329" y="72"/>
                  <a:pt x="329" y="72"/>
                </a:cubicBezTo>
                <a:cubicBezTo>
                  <a:pt x="307" y="72"/>
                  <a:pt x="89" y="79"/>
                  <a:pt x="33" y="60"/>
                </a:cubicBezTo>
                <a:cubicBezTo>
                  <a:pt x="30" y="55"/>
                  <a:pt x="0" y="21"/>
                  <a:pt x="21" y="52"/>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50185" name="Freeform 28">
            <a:extLst>
              <a:ext uri="{FF2B5EF4-FFF2-40B4-BE49-F238E27FC236}">
                <a16:creationId xmlns:a16="http://schemas.microsoft.com/office/drawing/2014/main" id="{D609C18F-001D-4C05-B4F8-0B484C08CB0E}"/>
              </a:ext>
            </a:extLst>
          </p:cNvPr>
          <p:cNvSpPr>
            <a:spLocks/>
          </p:cNvSpPr>
          <p:nvPr/>
        </p:nvSpPr>
        <p:spPr bwMode="auto">
          <a:xfrm>
            <a:off x="3962400" y="2549525"/>
            <a:ext cx="990600" cy="352425"/>
          </a:xfrm>
          <a:custGeom>
            <a:avLst/>
            <a:gdLst>
              <a:gd name="T0" fmla="*/ 2147483646 w 376"/>
              <a:gd name="T1" fmla="*/ 2147483646 h 105"/>
              <a:gd name="T2" fmla="*/ 2147483646 w 376"/>
              <a:gd name="T3" fmla="*/ 2147483646 h 105"/>
              <a:gd name="T4" fmla="*/ 2147483646 w 376"/>
              <a:gd name="T5" fmla="*/ 2147483646 h 105"/>
              <a:gd name="T6" fmla="*/ 2147483646 w 376"/>
              <a:gd name="T7" fmla="*/ 2147483646 h 105"/>
              <a:gd name="T8" fmla="*/ 2147483646 w 376"/>
              <a:gd name="T9" fmla="*/ 2147483646 h 105"/>
              <a:gd name="T10" fmla="*/ 2147483646 w 376"/>
              <a:gd name="T11" fmla="*/ 2147483646 h 105"/>
              <a:gd name="T12" fmla="*/ 2147483646 w 376"/>
              <a:gd name="T13" fmla="*/ 2147483646 h 105"/>
              <a:gd name="T14" fmla="*/ 2147483646 w 376"/>
              <a:gd name="T15" fmla="*/ 2147483646 h 105"/>
              <a:gd name="T16" fmla="*/ 2147483646 w 376"/>
              <a:gd name="T17" fmla="*/ 2147483646 h 105"/>
              <a:gd name="T18" fmla="*/ 2147483646 w 376"/>
              <a:gd name="T19" fmla="*/ 214748364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6"/>
              <a:gd name="T31" fmla="*/ 0 h 105"/>
              <a:gd name="T32" fmla="*/ 376 w 376"/>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6" h="105">
                <a:moveTo>
                  <a:pt x="63" y="37"/>
                </a:moveTo>
                <a:cubicBezTo>
                  <a:pt x="44" y="41"/>
                  <a:pt x="25" y="43"/>
                  <a:pt x="7" y="49"/>
                </a:cubicBezTo>
                <a:cubicBezTo>
                  <a:pt x="0" y="71"/>
                  <a:pt x="20" y="71"/>
                  <a:pt x="39" y="77"/>
                </a:cubicBezTo>
                <a:cubicBezTo>
                  <a:pt x="75" y="89"/>
                  <a:pt x="142" y="87"/>
                  <a:pt x="175" y="89"/>
                </a:cubicBezTo>
                <a:cubicBezTo>
                  <a:pt x="197" y="96"/>
                  <a:pt x="183" y="92"/>
                  <a:pt x="219" y="101"/>
                </a:cubicBezTo>
                <a:cubicBezTo>
                  <a:pt x="224" y="102"/>
                  <a:pt x="235" y="105"/>
                  <a:pt x="235" y="105"/>
                </a:cubicBezTo>
                <a:cubicBezTo>
                  <a:pt x="267" y="101"/>
                  <a:pt x="296" y="93"/>
                  <a:pt x="327" y="85"/>
                </a:cubicBezTo>
                <a:cubicBezTo>
                  <a:pt x="339" y="77"/>
                  <a:pt x="351" y="73"/>
                  <a:pt x="363" y="65"/>
                </a:cubicBezTo>
                <a:cubicBezTo>
                  <a:pt x="376" y="26"/>
                  <a:pt x="329" y="21"/>
                  <a:pt x="303" y="17"/>
                </a:cubicBezTo>
                <a:cubicBezTo>
                  <a:pt x="225" y="19"/>
                  <a:pt x="136" y="0"/>
                  <a:pt x="63" y="37"/>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50186" name="Freeform 31">
            <a:extLst>
              <a:ext uri="{FF2B5EF4-FFF2-40B4-BE49-F238E27FC236}">
                <a16:creationId xmlns:a16="http://schemas.microsoft.com/office/drawing/2014/main" id="{6E55E078-A828-43A3-8EA7-F5B0CCBD1BBA}"/>
              </a:ext>
            </a:extLst>
          </p:cNvPr>
          <p:cNvSpPr>
            <a:spLocks/>
          </p:cNvSpPr>
          <p:nvPr/>
        </p:nvSpPr>
        <p:spPr bwMode="auto">
          <a:xfrm>
            <a:off x="2819400" y="2992438"/>
            <a:ext cx="685800" cy="304800"/>
          </a:xfrm>
          <a:custGeom>
            <a:avLst/>
            <a:gdLst>
              <a:gd name="T0" fmla="*/ 2147483646 w 289"/>
              <a:gd name="T1" fmla="*/ 2147483646 h 100"/>
              <a:gd name="T2" fmla="*/ 2147483646 w 289"/>
              <a:gd name="T3" fmla="*/ 2147483646 h 100"/>
              <a:gd name="T4" fmla="*/ 2147483646 w 289"/>
              <a:gd name="T5" fmla="*/ 2147483646 h 100"/>
              <a:gd name="T6" fmla="*/ 2147483646 w 289"/>
              <a:gd name="T7" fmla="*/ 2147483646 h 100"/>
              <a:gd name="T8" fmla="*/ 2147483646 w 289"/>
              <a:gd name="T9" fmla="*/ 2147483646 h 100"/>
              <a:gd name="T10" fmla="*/ 2147483646 w 289"/>
              <a:gd name="T11" fmla="*/ 0 h 100"/>
              <a:gd name="T12" fmla="*/ 0 w 289"/>
              <a:gd name="T13" fmla="*/ 2147483646 h 100"/>
              <a:gd name="T14" fmla="*/ 0 w 289"/>
              <a:gd name="T15" fmla="*/ 2147483646 h 100"/>
              <a:gd name="T16" fmla="*/ 2147483646 w 289"/>
              <a:gd name="T17" fmla="*/ 2147483646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100"/>
              <a:gd name="T29" fmla="*/ 289 w 289"/>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100">
                <a:moveTo>
                  <a:pt x="4" y="100"/>
                </a:moveTo>
                <a:cubicBezTo>
                  <a:pt x="98" y="96"/>
                  <a:pt x="187" y="77"/>
                  <a:pt x="280" y="72"/>
                </a:cubicBezTo>
                <a:cubicBezTo>
                  <a:pt x="289" y="44"/>
                  <a:pt x="268" y="40"/>
                  <a:pt x="244" y="32"/>
                </a:cubicBezTo>
                <a:lnTo>
                  <a:pt x="208" y="16"/>
                </a:lnTo>
                <a:cubicBezTo>
                  <a:pt x="208" y="16"/>
                  <a:pt x="208" y="16"/>
                  <a:pt x="208" y="16"/>
                </a:cubicBezTo>
                <a:cubicBezTo>
                  <a:pt x="182" y="9"/>
                  <a:pt x="155" y="5"/>
                  <a:pt x="128" y="0"/>
                </a:cubicBezTo>
                <a:cubicBezTo>
                  <a:pt x="85" y="3"/>
                  <a:pt x="42" y="4"/>
                  <a:pt x="0" y="12"/>
                </a:cubicBezTo>
                <a:cubicBezTo>
                  <a:pt x="9" y="66"/>
                  <a:pt x="0" y="0"/>
                  <a:pt x="0" y="80"/>
                </a:cubicBezTo>
                <a:cubicBezTo>
                  <a:pt x="0" y="87"/>
                  <a:pt x="4" y="100"/>
                  <a:pt x="4" y="100"/>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50187" name="Freeform 34">
            <a:extLst>
              <a:ext uri="{FF2B5EF4-FFF2-40B4-BE49-F238E27FC236}">
                <a16:creationId xmlns:a16="http://schemas.microsoft.com/office/drawing/2014/main" id="{0B1B3D1A-D94F-4288-8BAA-42B5383B4E99}"/>
              </a:ext>
            </a:extLst>
          </p:cNvPr>
          <p:cNvSpPr>
            <a:spLocks/>
          </p:cNvSpPr>
          <p:nvPr/>
        </p:nvSpPr>
        <p:spPr bwMode="auto">
          <a:xfrm>
            <a:off x="5900738" y="2582863"/>
            <a:ext cx="957262" cy="409575"/>
          </a:xfrm>
          <a:custGeom>
            <a:avLst/>
            <a:gdLst>
              <a:gd name="T0" fmla="*/ 2147483646 w 236"/>
              <a:gd name="T1" fmla="*/ 2147483646 h 120"/>
              <a:gd name="T2" fmla="*/ 0 w 236"/>
              <a:gd name="T3" fmla="*/ 2147483646 h 120"/>
              <a:gd name="T4" fmla="*/ 2147483646 w 236"/>
              <a:gd name="T5" fmla="*/ 2147483646 h 120"/>
              <a:gd name="T6" fmla="*/ 2147483646 w 236"/>
              <a:gd name="T7" fmla="*/ 2147483646 h 120"/>
              <a:gd name="T8" fmla="*/ 2147483646 w 236"/>
              <a:gd name="T9" fmla="*/ 2147483646 h 120"/>
              <a:gd name="T10" fmla="*/ 2147483646 w 236"/>
              <a:gd name="T11" fmla="*/ 2147483646 h 120"/>
              <a:gd name="T12" fmla="*/ 2147483646 w 236"/>
              <a:gd name="T13" fmla="*/ 2147483646 h 120"/>
              <a:gd name="T14" fmla="*/ 2147483646 w 236"/>
              <a:gd name="T15" fmla="*/ 2147483646 h 120"/>
              <a:gd name="T16" fmla="*/ 2147483646 w 236"/>
              <a:gd name="T17" fmla="*/ 2147483646 h 120"/>
              <a:gd name="T18" fmla="*/ 2147483646 w 236"/>
              <a:gd name="T19" fmla="*/ 0 h 120"/>
              <a:gd name="T20" fmla="*/ 2147483646 w 236"/>
              <a:gd name="T21" fmla="*/ 2147483646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120"/>
              <a:gd name="T35" fmla="*/ 236 w 236"/>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120">
                <a:moveTo>
                  <a:pt x="28" y="8"/>
                </a:moveTo>
                <a:cubicBezTo>
                  <a:pt x="17" y="19"/>
                  <a:pt x="0" y="44"/>
                  <a:pt x="0" y="44"/>
                </a:cubicBezTo>
                <a:cubicBezTo>
                  <a:pt x="15" y="89"/>
                  <a:pt x="56" y="111"/>
                  <a:pt x="100" y="120"/>
                </a:cubicBezTo>
                <a:cubicBezTo>
                  <a:pt x="125" y="118"/>
                  <a:pt x="152" y="119"/>
                  <a:pt x="176" y="112"/>
                </a:cubicBezTo>
                <a:cubicBezTo>
                  <a:pt x="184" y="110"/>
                  <a:pt x="200" y="104"/>
                  <a:pt x="200" y="104"/>
                </a:cubicBezTo>
                <a:cubicBezTo>
                  <a:pt x="207" y="93"/>
                  <a:pt x="213" y="83"/>
                  <a:pt x="220" y="72"/>
                </a:cubicBezTo>
                <a:cubicBezTo>
                  <a:pt x="223" y="68"/>
                  <a:pt x="228" y="60"/>
                  <a:pt x="228" y="60"/>
                </a:cubicBezTo>
                <a:cubicBezTo>
                  <a:pt x="236" y="18"/>
                  <a:pt x="223" y="22"/>
                  <a:pt x="184" y="12"/>
                </a:cubicBezTo>
                <a:cubicBezTo>
                  <a:pt x="176" y="10"/>
                  <a:pt x="168" y="7"/>
                  <a:pt x="160" y="4"/>
                </a:cubicBezTo>
                <a:cubicBezTo>
                  <a:pt x="156" y="3"/>
                  <a:pt x="148" y="0"/>
                  <a:pt x="148" y="0"/>
                </a:cubicBezTo>
                <a:cubicBezTo>
                  <a:pt x="111" y="2"/>
                  <a:pt x="66" y="8"/>
                  <a:pt x="28" y="8"/>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grpSp>
        <p:nvGrpSpPr>
          <p:cNvPr id="10" name="Group 36">
            <a:extLst>
              <a:ext uri="{FF2B5EF4-FFF2-40B4-BE49-F238E27FC236}">
                <a16:creationId xmlns:a16="http://schemas.microsoft.com/office/drawing/2014/main" id="{1DE97F86-7CAC-459C-A3AC-018A09C29AD2}"/>
              </a:ext>
            </a:extLst>
          </p:cNvPr>
          <p:cNvGrpSpPr>
            <a:grpSpLocks/>
          </p:cNvGrpSpPr>
          <p:nvPr/>
        </p:nvGrpSpPr>
        <p:grpSpPr bwMode="auto">
          <a:xfrm>
            <a:off x="2743200" y="2582863"/>
            <a:ext cx="762000" cy="430212"/>
            <a:chOff x="768" y="2190"/>
            <a:chExt cx="480" cy="271"/>
          </a:xfrm>
        </p:grpSpPr>
        <p:sp>
          <p:nvSpPr>
            <p:cNvPr id="50238" name="Freeform 37">
              <a:extLst>
                <a:ext uri="{FF2B5EF4-FFF2-40B4-BE49-F238E27FC236}">
                  <a16:creationId xmlns:a16="http://schemas.microsoft.com/office/drawing/2014/main" id="{2148DBE8-659D-461B-983E-79C2D9DA57C5}"/>
                </a:ext>
              </a:extLst>
            </p:cNvPr>
            <p:cNvSpPr>
              <a:spLocks/>
            </p:cNvSpPr>
            <p:nvPr/>
          </p:nvSpPr>
          <p:spPr bwMode="auto">
            <a:xfrm>
              <a:off x="768" y="2208"/>
              <a:ext cx="480" cy="240"/>
            </a:xfrm>
            <a:custGeom>
              <a:avLst/>
              <a:gdLst>
                <a:gd name="T0" fmla="*/ 2147483646 w 238"/>
                <a:gd name="T1" fmla="*/ 2147483646 h 104"/>
                <a:gd name="T2" fmla="*/ 2147483646 w 238"/>
                <a:gd name="T3" fmla="*/ 0 h 104"/>
                <a:gd name="T4" fmla="*/ 2147483646 w 238"/>
                <a:gd name="T5" fmla="*/ 2147483646 h 104"/>
                <a:gd name="T6" fmla="*/ 2147483646 w 238"/>
                <a:gd name="T7" fmla="*/ 2147483646 h 104"/>
                <a:gd name="T8" fmla="*/ 2147483646 w 238"/>
                <a:gd name="T9" fmla="*/ 2147483646 h 104"/>
                <a:gd name="T10" fmla="*/ 2147483646 w 238"/>
                <a:gd name="T11" fmla="*/ 2147483646 h 104"/>
                <a:gd name="T12" fmla="*/ 2147483646 w 238"/>
                <a:gd name="T13" fmla="*/ 2147483646 h 104"/>
                <a:gd name="T14" fmla="*/ 2147483646 w 238"/>
                <a:gd name="T15" fmla="*/ 2147483646 h 104"/>
                <a:gd name="T16" fmla="*/ 0 60000 65536"/>
                <a:gd name="T17" fmla="*/ 0 60000 65536"/>
                <a:gd name="T18" fmla="*/ 0 60000 65536"/>
                <a:gd name="T19" fmla="*/ 0 60000 65536"/>
                <a:gd name="T20" fmla="*/ 0 60000 65536"/>
                <a:gd name="T21" fmla="*/ 0 60000 65536"/>
                <a:gd name="T22" fmla="*/ 0 60000 65536"/>
                <a:gd name="T23" fmla="*/ 0 60000 65536"/>
                <a:gd name="T24" fmla="*/ 0 w 238"/>
                <a:gd name="T25" fmla="*/ 0 h 104"/>
                <a:gd name="T26" fmla="*/ 238 w 238"/>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 h="104">
                  <a:moveTo>
                    <a:pt x="14" y="28"/>
                  </a:moveTo>
                  <a:cubicBezTo>
                    <a:pt x="37" y="5"/>
                    <a:pt x="64" y="7"/>
                    <a:pt x="94" y="0"/>
                  </a:cubicBezTo>
                  <a:cubicBezTo>
                    <a:pt x="176" y="3"/>
                    <a:pt x="181" y="2"/>
                    <a:pt x="238" y="12"/>
                  </a:cubicBezTo>
                  <a:cubicBezTo>
                    <a:pt x="232" y="31"/>
                    <a:pt x="200" y="36"/>
                    <a:pt x="182" y="44"/>
                  </a:cubicBezTo>
                  <a:cubicBezTo>
                    <a:pt x="174" y="47"/>
                    <a:pt x="166" y="49"/>
                    <a:pt x="158" y="52"/>
                  </a:cubicBezTo>
                  <a:cubicBezTo>
                    <a:pt x="154" y="53"/>
                    <a:pt x="146" y="56"/>
                    <a:pt x="146" y="56"/>
                  </a:cubicBezTo>
                  <a:cubicBezTo>
                    <a:pt x="111" y="91"/>
                    <a:pt x="82" y="97"/>
                    <a:pt x="34" y="104"/>
                  </a:cubicBezTo>
                  <a:cubicBezTo>
                    <a:pt x="0" y="93"/>
                    <a:pt x="14" y="63"/>
                    <a:pt x="14" y="28"/>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2" name="Text Box 38">
              <a:extLst>
                <a:ext uri="{FF2B5EF4-FFF2-40B4-BE49-F238E27FC236}">
                  <a16:creationId xmlns:a16="http://schemas.microsoft.com/office/drawing/2014/main" id="{739D8E78-8DCF-4F28-BCC9-C89D0879311C}"/>
                </a:ext>
              </a:extLst>
            </p:cNvPr>
            <p:cNvSpPr txBox="1">
              <a:spLocks noChangeArrowheads="1"/>
            </p:cNvSpPr>
            <p:nvPr/>
          </p:nvSpPr>
          <p:spPr bwMode="auto">
            <a:xfrm>
              <a:off x="780" y="2190"/>
              <a:ext cx="316" cy="271"/>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050" b="1" dirty="0">
                  <a:latin typeface="Arial" panose="020B0604020202020204" pitchFamily="34" charset="0"/>
                </a:rPr>
                <a:t>Cu salt</a:t>
              </a:r>
            </a:p>
          </p:txBody>
        </p:sp>
      </p:grpSp>
      <p:sp>
        <p:nvSpPr>
          <p:cNvPr id="50189" name="Freeform 40">
            <a:extLst>
              <a:ext uri="{FF2B5EF4-FFF2-40B4-BE49-F238E27FC236}">
                <a16:creationId xmlns:a16="http://schemas.microsoft.com/office/drawing/2014/main" id="{88D14FDB-39FE-4114-92EB-B29CB9C26609}"/>
              </a:ext>
            </a:extLst>
          </p:cNvPr>
          <p:cNvSpPr>
            <a:spLocks/>
          </p:cNvSpPr>
          <p:nvPr/>
        </p:nvSpPr>
        <p:spPr bwMode="auto">
          <a:xfrm>
            <a:off x="4219575" y="2992438"/>
            <a:ext cx="504825" cy="336550"/>
          </a:xfrm>
          <a:custGeom>
            <a:avLst/>
            <a:gdLst>
              <a:gd name="T0" fmla="*/ 2147483646 w 139"/>
              <a:gd name="T1" fmla="*/ 2147483646 h 80"/>
              <a:gd name="T2" fmla="*/ 2147483646 w 139"/>
              <a:gd name="T3" fmla="*/ 2147483646 h 80"/>
              <a:gd name="T4" fmla="*/ 2147483646 w 139"/>
              <a:gd name="T5" fmla="*/ 2147483646 h 80"/>
              <a:gd name="T6" fmla="*/ 2147483646 w 139"/>
              <a:gd name="T7" fmla="*/ 2147483646 h 80"/>
              <a:gd name="T8" fmla="*/ 2147483646 w 139"/>
              <a:gd name="T9" fmla="*/ 2147483646 h 80"/>
              <a:gd name="T10" fmla="*/ 2147483646 w 139"/>
              <a:gd name="T11" fmla="*/ 2147483646 h 80"/>
              <a:gd name="T12" fmla="*/ 2147483646 w 139"/>
              <a:gd name="T13" fmla="*/ 2147483646 h 80"/>
              <a:gd name="T14" fmla="*/ 2147483646 w 139"/>
              <a:gd name="T15" fmla="*/ 2147483646 h 80"/>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80"/>
              <a:gd name="T26" fmla="*/ 139 w 139"/>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80">
                <a:moveTo>
                  <a:pt x="30" y="57"/>
                </a:moveTo>
                <a:cubicBezTo>
                  <a:pt x="22" y="52"/>
                  <a:pt x="14" y="46"/>
                  <a:pt x="6" y="41"/>
                </a:cubicBezTo>
                <a:cubicBezTo>
                  <a:pt x="0" y="37"/>
                  <a:pt x="7" y="27"/>
                  <a:pt x="10" y="21"/>
                </a:cubicBezTo>
                <a:cubicBezTo>
                  <a:pt x="20" y="0"/>
                  <a:pt x="55" y="4"/>
                  <a:pt x="74" y="1"/>
                </a:cubicBezTo>
                <a:cubicBezTo>
                  <a:pt x="96" y="4"/>
                  <a:pt x="112" y="5"/>
                  <a:pt x="130" y="17"/>
                </a:cubicBezTo>
                <a:cubicBezTo>
                  <a:pt x="133" y="21"/>
                  <a:pt x="139" y="24"/>
                  <a:pt x="138" y="29"/>
                </a:cubicBezTo>
                <a:cubicBezTo>
                  <a:pt x="137" y="34"/>
                  <a:pt x="130" y="34"/>
                  <a:pt x="126" y="37"/>
                </a:cubicBezTo>
                <a:cubicBezTo>
                  <a:pt x="106" y="53"/>
                  <a:pt x="53" y="80"/>
                  <a:pt x="30" y="57"/>
                </a:cubicBezTo>
                <a:close/>
              </a:path>
            </a:pathLst>
          </a:custGeom>
          <a:solidFill>
            <a:srgbClr val="FF9933"/>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grpSp>
        <p:nvGrpSpPr>
          <p:cNvPr id="12" name="Group 42">
            <a:extLst>
              <a:ext uri="{FF2B5EF4-FFF2-40B4-BE49-F238E27FC236}">
                <a16:creationId xmlns:a16="http://schemas.microsoft.com/office/drawing/2014/main" id="{857A2895-FC78-4075-B383-868F61770C6F}"/>
              </a:ext>
            </a:extLst>
          </p:cNvPr>
          <p:cNvGrpSpPr>
            <a:grpSpLocks/>
          </p:cNvGrpSpPr>
          <p:nvPr/>
        </p:nvGrpSpPr>
        <p:grpSpPr bwMode="auto">
          <a:xfrm>
            <a:off x="3352800" y="2865438"/>
            <a:ext cx="852488" cy="307975"/>
            <a:chOff x="1152" y="2368"/>
            <a:chExt cx="537" cy="194"/>
          </a:xfrm>
        </p:grpSpPr>
        <p:sp>
          <p:nvSpPr>
            <p:cNvPr id="50236" name="Text Box 43">
              <a:extLst>
                <a:ext uri="{FF2B5EF4-FFF2-40B4-BE49-F238E27FC236}">
                  <a16:creationId xmlns:a16="http://schemas.microsoft.com/office/drawing/2014/main" id="{CBD80737-6D53-425F-BA90-9D6B9A327316}"/>
                </a:ext>
              </a:extLst>
            </p:cNvPr>
            <p:cNvSpPr txBox="1">
              <a:spLocks noChangeArrowheads="1"/>
            </p:cNvSpPr>
            <p:nvPr/>
          </p:nvSpPr>
          <p:spPr bwMode="auto">
            <a:xfrm>
              <a:off x="1152" y="2368"/>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50237" name="Line 44">
              <a:extLst>
                <a:ext uri="{FF2B5EF4-FFF2-40B4-BE49-F238E27FC236}">
                  <a16:creationId xmlns:a16="http://schemas.microsoft.com/office/drawing/2014/main" id="{BCFFDB14-6A89-44F8-9441-A30430385E54}"/>
                </a:ext>
              </a:extLst>
            </p:cNvPr>
            <p:cNvSpPr>
              <a:spLocks noChangeShapeType="1"/>
            </p:cNvSpPr>
            <p:nvPr/>
          </p:nvSpPr>
          <p:spPr bwMode="auto">
            <a:xfrm>
              <a:off x="1440" y="2475"/>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3" name="Group 45">
            <a:extLst>
              <a:ext uri="{FF2B5EF4-FFF2-40B4-BE49-F238E27FC236}">
                <a16:creationId xmlns:a16="http://schemas.microsoft.com/office/drawing/2014/main" id="{CC283600-9C1D-4CCB-8FAE-D1D500B053C4}"/>
              </a:ext>
            </a:extLst>
          </p:cNvPr>
          <p:cNvGrpSpPr>
            <a:grpSpLocks/>
          </p:cNvGrpSpPr>
          <p:nvPr/>
        </p:nvGrpSpPr>
        <p:grpSpPr bwMode="auto">
          <a:xfrm>
            <a:off x="4572000" y="2840038"/>
            <a:ext cx="852488" cy="307975"/>
            <a:chOff x="1920" y="2352"/>
            <a:chExt cx="537" cy="194"/>
          </a:xfrm>
        </p:grpSpPr>
        <p:sp>
          <p:nvSpPr>
            <p:cNvPr id="50234" name="Text Box 46">
              <a:extLst>
                <a:ext uri="{FF2B5EF4-FFF2-40B4-BE49-F238E27FC236}">
                  <a16:creationId xmlns:a16="http://schemas.microsoft.com/office/drawing/2014/main" id="{978777EB-2C05-42EC-A1BE-E661385D4DD4}"/>
                </a:ext>
              </a:extLst>
            </p:cNvPr>
            <p:cNvSpPr txBox="1">
              <a:spLocks noChangeArrowheads="1"/>
            </p:cNvSpPr>
            <p:nvPr/>
          </p:nvSpPr>
          <p:spPr bwMode="auto">
            <a:xfrm>
              <a:off x="1920" y="2352"/>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50235" name="Line 47">
              <a:extLst>
                <a:ext uri="{FF2B5EF4-FFF2-40B4-BE49-F238E27FC236}">
                  <a16:creationId xmlns:a16="http://schemas.microsoft.com/office/drawing/2014/main" id="{F871B9A0-F5E4-4903-8ED6-9F3218BC4B79}"/>
                </a:ext>
              </a:extLst>
            </p:cNvPr>
            <p:cNvSpPr>
              <a:spLocks noChangeShapeType="1"/>
            </p:cNvSpPr>
            <p:nvPr/>
          </p:nvSpPr>
          <p:spPr bwMode="auto">
            <a:xfrm>
              <a:off x="2208" y="2459"/>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4" name="Group 48">
            <a:extLst>
              <a:ext uri="{FF2B5EF4-FFF2-40B4-BE49-F238E27FC236}">
                <a16:creationId xmlns:a16="http://schemas.microsoft.com/office/drawing/2014/main" id="{DF390546-3040-4ED4-8C11-0938500BFC9F}"/>
              </a:ext>
            </a:extLst>
          </p:cNvPr>
          <p:cNvGrpSpPr>
            <a:grpSpLocks/>
          </p:cNvGrpSpPr>
          <p:nvPr/>
        </p:nvGrpSpPr>
        <p:grpSpPr bwMode="auto">
          <a:xfrm>
            <a:off x="5791200" y="2992438"/>
            <a:ext cx="852488" cy="307975"/>
            <a:chOff x="2688" y="2448"/>
            <a:chExt cx="537" cy="194"/>
          </a:xfrm>
        </p:grpSpPr>
        <p:sp>
          <p:nvSpPr>
            <p:cNvPr id="50232" name="Text Box 49">
              <a:extLst>
                <a:ext uri="{FF2B5EF4-FFF2-40B4-BE49-F238E27FC236}">
                  <a16:creationId xmlns:a16="http://schemas.microsoft.com/office/drawing/2014/main" id="{B60043AB-15B1-4EB6-986D-876AEDCCB4DE}"/>
                </a:ext>
              </a:extLst>
            </p:cNvPr>
            <p:cNvSpPr txBox="1">
              <a:spLocks noChangeArrowheads="1"/>
            </p:cNvSpPr>
            <p:nvPr/>
          </p:nvSpPr>
          <p:spPr bwMode="auto">
            <a:xfrm>
              <a:off x="2688" y="2448"/>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50233" name="Line 50">
              <a:extLst>
                <a:ext uri="{FF2B5EF4-FFF2-40B4-BE49-F238E27FC236}">
                  <a16:creationId xmlns:a16="http://schemas.microsoft.com/office/drawing/2014/main" id="{4CB3501C-4172-4D44-A85A-E1620A954F22}"/>
                </a:ext>
              </a:extLst>
            </p:cNvPr>
            <p:cNvSpPr>
              <a:spLocks noChangeShapeType="1"/>
            </p:cNvSpPr>
            <p:nvPr/>
          </p:nvSpPr>
          <p:spPr bwMode="auto">
            <a:xfrm>
              <a:off x="2976" y="2555"/>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5" name="Group 51">
            <a:extLst>
              <a:ext uri="{FF2B5EF4-FFF2-40B4-BE49-F238E27FC236}">
                <a16:creationId xmlns:a16="http://schemas.microsoft.com/office/drawing/2014/main" id="{A7CCB490-9DB8-4154-9E6F-9ABFD906722D}"/>
              </a:ext>
            </a:extLst>
          </p:cNvPr>
          <p:cNvGrpSpPr>
            <a:grpSpLocks/>
          </p:cNvGrpSpPr>
          <p:nvPr/>
        </p:nvGrpSpPr>
        <p:grpSpPr bwMode="auto">
          <a:xfrm>
            <a:off x="4953000" y="2578100"/>
            <a:ext cx="852488" cy="307975"/>
            <a:chOff x="2160" y="2187"/>
            <a:chExt cx="537" cy="194"/>
          </a:xfrm>
        </p:grpSpPr>
        <p:sp>
          <p:nvSpPr>
            <p:cNvPr id="50230" name="Text Box 52">
              <a:extLst>
                <a:ext uri="{FF2B5EF4-FFF2-40B4-BE49-F238E27FC236}">
                  <a16:creationId xmlns:a16="http://schemas.microsoft.com/office/drawing/2014/main" id="{1153A560-D21A-4500-9B10-E8C5A3409C6E}"/>
                </a:ext>
              </a:extLst>
            </p:cNvPr>
            <p:cNvSpPr txBox="1">
              <a:spLocks noChangeArrowheads="1"/>
            </p:cNvSpPr>
            <p:nvPr/>
          </p:nvSpPr>
          <p:spPr bwMode="auto">
            <a:xfrm>
              <a:off x="2160" y="2187"/>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b="1">
                  <a:solidFill>
                    <a:schemeClr val="hlink"/>
                  </a:solidFill>
                  <a:latin typeface="Arial" panose="020B0604020202020204" pitchFamily="34" charset="0"/>
                  <a:cs typeface="Arial" panose="020B0604020202020204" pitchFamily="34" charset="0"/>
                </a:rPr>
                <a:t>Cu</a:t>
              </a:r>
              <a:r>
                <a:rPr lang="en-US" altLang="en-US" sz="1400" b="1" baseline="30000">
                  <a:solidFill>
                    <a:schemeClr val="hlink"/>
                  </a:solidFill>
                  <a:latin typeface="Arial" panose="020B0604020202020204" pitchFamily="34" charset="0"/>
                  <a:cs typeface="Arial" panose="020B0604020202020204" pitchFamily="34" charset="0"/>
                </a:rPr>
                <a:t>2+</a:t>
              </a:r>
            </a:p>
          </p:txBody>
        </p:sp>
        <p:sp>
          <p:nvSpPr>
            <p:cNvPr id="50231" name="Line 53">
              <a:extLst>
                <a:ext uri="{FF2B5EF4-FFF2-40B4-BE49-F238E27FC236}">
                  <a16:creationId xmlns:a16="http://schemas.microsoft.com/office/drawing/2014/main" id="{DA91CDF8-9879-4BF4-A799-99400368E1DA}"/>
                </a:ext>
              </a:extLst>
            </p:cNvPr>
            <p:cNvSpPr>
              <a:spLocks noChangeShapeType="1"/>
            </p:cNvSpPr>
            <p:nvPr/>
          </p:nvSpPr>
          <p:spPr bwMode="auto">
            <a:xfrm>
              <a:off x="2448" y="2294"/>
              <a:ext cx="249" cy="0"/>
            </a:xfrm>
            <a:prstGeom prst="line">
              <a:avLst/>
            </a:prstGeom>
            <a:noFill/>
            <a:ln w="19050">
              <a:solidFill>
                <a:schemeClr val="hlink"/>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7" name="Group 59">
            <a:extLst>
              <a:ext uri="{FF2B5EF4-FFF2-40B4-BE49-F238E27FC236}">
                <a16:creationId xmlns:a16="http://schemas.microsoft.com/office/drawing/2014/main" id="{F62DABAC-71D9-48AB-9A72-F0C983CC3464}"/>
              </a:ext>
            </a:extLst>
          </p:cNvPr>
          <p:cNvGrpSpPr>
            <a:grpSpLocks/>
          </p:cNvGrpSpPr>
          <p:nvPr/>
        </p:nvGrpSpPr>
        <p:grpSpPr bwMode="auto">
          <a:xfrm>
            <a:off x="3048000" y="2763838"/>
            <a:ext cx="2320925" cy="2286000"/>
            <a:chOff x="960" y="2304"/>
            <a:chExt cx="1462" cy="1440"/>
          </a:xfrm>
        </p:grpSpPr>
        <p:sp>
          <p:nvSpPr>
            <p:cNvPr id="50226" name="Text Box 60">
              <a:extLst>
                <a:ext uri="{FF2B5EF4-FFF2-40B4-BE49-F238E27FC236}">
                  <a16:creationId xmlns:a16="http://schemas.microsoft.com/office/drawing/2014/main" id="{BB1DD7A9-84D2-492F-85F2-7FBE4CA8C670}"/>
                </a:ext>
              </a:extLst>
            </p:cNvPr>
            <p:cNvSpPr txBox="1">
              <a:spLocks noChangeArrowheads="1"/>
            </p:cNvSpPr>
            <p:nvPr/>
          </p:nvSpPr>
          <p:spPr bwMode="auto">
            <a:xfrm>
              <a:off x="960" y="3456"/>
              <a:ext cx="14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Reduction Sites</a:t>
              </a:r>
            </a:p>
          </p:txBody>
        </p:sp>
        <p:sp>
          <p:nvSpPr>
            <p:cNvPr id="50227" name="Line 61">
              <a:extLst>
                <a:ext uri="{FF2B5EF4-FFF2-40B4-BE49-F238E27FC236}">
                  <a16:creationId xmlns:a16="http://schemas.microsoft.com/office/drawing/2014/main" id="{B8C6C4E5-7B62-46E7-A5C1-000E1F1A0170}"/>
                </a:ext>
              </a:extLst>
            </p:cNvPr>
            <p:cNvSpPr>
              <a:spLocks noChangeShapeType="1"/>
            </p:cNvSpPr>
            <p:nvPr/>
          </p:nvSpPr>
          <p:spPr bwMode="auto">
            <a:xfrm flipV="1">
              <a:off x="1632" y="2544"/>
              <a:ext cx="48" cy="912"/>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0228" name="Line 62">
              <a:extLst>
                <a:ext uri="{FF2B5EF4-FFF2-40B4-BE49-F238E27FC236}">
                  <a16:creationId xmlns:a16="http://schemas.microsoft.com/office/drawing/2014/main" id="{98758E99-3A04-4D83-B2AF-59DCF3EB3304}"/>
                </a:ext>
              </a:extLst>
            </p:cNvPr>
            <p:cNvSpPr>
              <a:spLocks noChangeShapeType="1"/>
            </p:cNvSpPr>
            <p:nvPr/>
          </p:nvSpPr>
          <p:spPr bwMode="auto">
            <a:xfrm flipV="1">
              <a:off x="1632" y="2592"/>
              <a:ext cx="576" cy="864"/>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0229" name="Line 63">
              <a:extLst>
                <a:ext uri="{FF2B5EF4-FFF2-40B4-BE49-F238E27FC236}">
                  <a16:creationId xmlns:a16="http://schemas.microsoft.com/office/drawing/2014/main" id="{81ACF805-D199-4A64-905E-5AFB15F64543}"/>
                </a:ext>
              </a:extLst>
            </p:cNvPr>
            <p:cNvSpPr>
              <a:spLocks noChangeShapeType="1"/>
            </p:cNvSpPr>
            <p:nvPr/>
          </p:nvSpPr>
          <p:spPr bwMode="auto">
            <a:xfrm flipH="1" flipV="1">
              <a:off x="1488" y="2304"/>
              <a:ext cx="144" cy="1152"/>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16" name="Group 54">
            <a:extLst>
              <a:ext uri="{FF2B5EF4-FFF2-40B4-BE49-F238E27FC236}">
                <a16:creationId xmlns:a16="http://schemas.microsoft.com/office/drawing/2014/main" id="{B8012127-2398-4A8C-B5E1-2450F2EAA770}"/>
              </a:ext>
            </a:extLst>
          </p:cNvPr>
          <p:cNvGrpSpPr>
            <a:grpSpLocks/>
          </p:cNvGrpSpPr>
          <p:nvPr/>
        </p:nvGrpSpPr>
        <p:grpSpPr bwMode="auto">
          <a:xfrm>
            <a:off x="3429000" y="477838"/>
            <a:ext cx="3429000" cy="2286000"/>
            <a:chOff x="1200" y="864"/>
            <a:chExt cx="2160" cy="1440"/>
          </a:xfrm>
        </p:grpSpPr>
        <p:sp>
          <p:nvSpPr>
            <p:cNvPr id="50222" name="Text Box 55">
              <a:extLst>
                <a:ext uri="{FF2B5EF4-FFF2-40B4-BE49-F238E27FC236}">
                  <a16:creationId xmlns:a16="http://schemas.microsoft.com/office/drawing/2014/main" id="{61C983F7-636E-4EFA-8AD9-9E28DCCB927E}"/>
                </a:ext>
              </a:extLst>
            </p:cNvPr>
            <p:cNvSpPr txBox="1">
              <a:spLocks noChangeArrowheads="1"/>
            </p:cNvSpPr>
            <p:nvPr/>
          </p:nvSpPr>
          <p:spPr bwMode="auto">
            <a:xfrm>
              <a:off x="1200" y="864"/>
              <a:ext cx="1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Oxidation Sites</a:t>
              </a:r>
            </a:p>
          </p:txBody>
        </p:sp>
        <p:sp>
          <p:nvSpPr>
            <p:cNvPr id="50223" name="Line 56">
              <a:extLst>
                <a:ext uri="{FF2B5EF4-FFF2-40B4-BE49-F238E27FC236}">
                  <a16:creationId xmlns:a16="http://schemas.microsoft.com/office/drawing/2014/main" id="{31836A8A-B186-4EBD-BBB1-3E17687BBD20}"/>
                </a:ext>
              </a:extLst>
            </p:cNvPr>
            <p:cNvSpPr>
              <a:spLocks noChangeShapeType="1"/>
            </p:cNvSpPr>
            <p:nvPr/>
          </p:nvSpPr>
          <p:spPr bwMode="auto">
            <a:xfrm flipH="1">
              <a:off x="1248" y="1152"/>
              <a:ext cx="576" cy="1104"/>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0224" name="Line 57">
              <a:extLst>
                <a:ext uri="{FF2B5EF4-FFF2-40B4-BE49-F238E27FC236}">
                  <a16:creationId xmlns:a16="http://schemas.microsoft.com/office/drawing/2014/main" id="{1C6D2FAC-52CC-4583-AFD3-787DC1435807}"/>
                </a:ext>
              </a:extLst>
            </p:cNvPr>
            <p:cNvSpPr>
              <a:spLocks noChangeShapeType="1"/>
            </p:cNvSpPr>
            <p:nvPr/>
          </p:nvSpPr>
          <p:spPr bwMode="auto">
            <a:xfrm>
              <a:off x="1824" y="1152"/>
              <a:ext cx="336" cy="1152"/>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0225" name="Line 58">
              <a:extLst>
                <a:ext uri="{FF2B5EF4-FFF2-40B4-BE49-F238E27FC236}">
                  <a16:creationId xmlns:a16="http://schemas.microsoft.com/office/drawing/2014/main" id="{6BCB7DB4-E3B4-4D00-B3E3-DDAA8818821E}"/>
                </a:ext>
              </a:extLst>
            </p:cNvPr>
            <p:cNvSpPr>
              <a:spLocks noChangeShapeType="1"/>
            </p:cNvSpPr>
            <p:nvPr/>
          </p:nvSpPr>
          <p:spPr bwMode="auto">
            <a:xfrm>
              <a:off x="1824" y="1152"/>
              <a:ext cx="1536" cy="1104"/>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50196" name="Text Box 64">
            <a:extLst>
              <a:ext uri="{FF2B5EF4-FFF2-40B4-BE49-F238E27FC236}">
                <a16:creationId xmlns:a16="http://schemas.microsoft.com/office/drawing/2014/main" id="{07B44EFA-F491-4C84-B80D-005F63D903C4}"/>
              </a:ext>
            </a:extLst>
          </p:cNvPr>
          <p:cNvSpPr txBox="1">
            <a:spLocks noChangeArrowheads="1"/>
          </p:cNvSpPr>
          <p:nvPr/>
        </p:nvSpPr>
        <p:spPr bwMode="auto">
          <a:xfrm>
            <a:off x="1905000" y="1544638"/>
            <a:ext cx="895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b="1">
                <a:solidFill>
                  <a:schemeClr val="tx1"/>
                </a:solidFill>
                <a:latin typeface="Arial" panose="020B0604020202020204" pitchFamily="34" charset="0"/>
                <a:cs typeface="Arial" panose="020B0604020202020204" pitchFamily="34" charset="0"/>
              </a:rPr>
              <a:t>PTH</a:t>
            </a:r>
          </a:p>
        </p:txBody>
      </p:sp>
      <p:sp>
        <p:nvSpPr>
          <p:cNvPr id="50197" name="Text Box 65">
            <a:extLst>
              <a:ext uri="{FF2B5EF4-FFF2-40B4-BE49-F238E27FC236}">
                <a16:creationId xmlns:a16="http://schemas.microsoft.com/office/drawing/2014/main" id="{B2852701-85CB-44FE-B7D2-666E4300DAFD}"/>
              </a:ext>
            </a:extLst>
          </p:cNvPr>
          <p:cNvSpPr txBox="1">
            <a:spLocks noChangeArrowheads="1"/>
          </p:cNvSpPr>
          <p:nvPr/>
        </p:nvSpPr>
        <p:spPr bwMode="auto">
          <a:xfrm>
            <a:off x="9220200" y="1544638"/>
            <a:ext cx="895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b="1">
                <a:solidFill>
                  <a:schemeClr val="tx1"/>
                </a:solidFill>
                <a:latin typeface="Arial" panose="020B0604020202020204" pitchFamily="34" charset="0"/>
                <a:cs typeface="Arial" panose="020B0604020202020204" pitchFamily="34" charset="0"/>
              </a:rPr>
              <a:t>PTH</a:t>
            </a:r>
          </a:p>
        </p:txBody>
      </p:sp>
      <p:sp>
        <p:nvSpPr>
          <p:cNvPr id="50198" name="Text Box 66">
            <a:extLst>
              <a:ext uri="{FF2B5EF4-FFF2-40B4-BE49-F238E27FC236}">
                <a16:creationId xmlns:a16="http://schemas.microsoft.com/office/drawing/2014/main" id="{EAC31175-DB5D-42CA-A22C-D118619D673C}"/>
              </a:ext>
            </a:extLst>
          </p:cNvPr>
          <p:cNvSpPr txBox="1">
            <a:spLocks noChangeArrowheads="1"/>
          </p:cNvSpPr>
          <p:nvPr/>
        </p:nvSpPr>
        <p:spPr bwMode="auto">
          <a:xfrm>
            <a:off x="7432675" y="3373438"/>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Epoxy Resin</a:t>
            </a:r>
          </a:p>
        </p:txBody>
      </p:sp>
      <p:sp>
        <p:nvSpPr>
          <p:cNvPr id="50199" name="Text Box 67">
            <a:extLst>
              <a:ext uri="{FF2B5EF4-FFF2-40B4-BE49-F238E27FC236}">
                <a16:creationId xmlns:a16="http://schemas.microsoft.com/office/drawing/2014/main" id="{6EF64A75-E8B2-4FC1-B51E-33F5E850E1D9}"/>
              </a:ext>
            </a:extLst>
          </p:cNvPr>
          <p:cNvSpPr txBox="1">
            <a:spLocks noChangeArrowheads="1"/>
          </p:cNvSpPr>
          <p:nvPr/>
        </p:nvSpPr>
        <p:spPr bwMode="auto">
          <a:xfrm>
            <a:off x="7432675" y="1392238"/>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Epoxy Resin</a:t>
            </a:r>
          </a:p>
        </p:txBody>
      </p:sp>
      <p:sp>
        <p:nvSpPr>
          <p:cNvPr id="50200" name="Text Box 68">
            <a:extLst>
              <a:ext uri="{FF2B5EF4-FFF2-40B4-BE49-F238E27FC236}">
                <a16:creationId xmlns:a16="http://schemas.microsoft.com/office/drawing/2014/main" id="{89E788C0-7CBF-45A6-AEED-0FEDE9EA301B}"/>
              </a:ext>
            </a:extLst>
          </p:cNvPr>
          <p:cNvSpPr txBox="1">
            <a:spLocks noChangeArrowheads="1"/>
          </p:cNvSpPr>
          <p:nvPr/>
        </p:nvSpPr>
        <p:spPr bwMode="auto">
          <a:xfrm>
            <a:off x="7586663" y="2001838"/>
            <a:ext cx="174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Glass Fiber</a:t>
            </a:r>
          </a:p>
        </p:txBody>
      </p:sp>
      <p:sp>
        <p:nvSpPr>
          <p:cNvPr id="1030213" name="Line 69">
            <a:extLst>
              <a:ext uri="{FF2B5EF4-FFF2-40B4-BE49-F238E27FC236}">
                <a16:creationId xmlns:a16="http://schemas.microsoft.com/office/drawing/2014/main" id="{35F9922F-49C9-41D5-A396-1DF9C336E46F}"/>
              </a:ext>
            </a:extLst>
          </p:cNvPr>
          <p:cNvSpPr>
            <a:spLocks noChangeShapeType="1"/>
          </p:cNvSpPr>
          <p:nvPr/>
        </p:nvSpPr>
        <p:spPr bwMode="auto">
          <a:xfrm>
            <a:off x="2819400" y="2611438"/>
            <a:ext cx="6477000" cy="1587"/>
          </a:xfrm>
          <a:prstGeom prst="line">
            <a:avLst/>
          </a:prstGeom>
          <a:noFill/>
          <a:ln w="381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0214" name="Line 70">
            <a:extLst>
              <a:ext uri="{FF2B5EF4-FFF2-40B4-BE49-F238E27FC236}">
                <a16:creationId xmlns:a16="http://schemas.microsoft.com/office/drawing/2014/main" id="{55564172-578A-49ED-85B9-F81DBA0679F3}"/>
              </a:ext>
            </a:extLst>
          </p:cNvPr>
          <p:cNvSpPr>
            <a:spLocks noChangeShapeType="1"/>
          </p:cNvSpPr>
          <p:nvPr/>
        </p:nvSpPr>
        <p:spPr bwMode="auto">
          <a:xfrm>
            <a:off x="2819400" y="3232150"/>
            <a:ext cx="6477000" cy="1588"/>
          </a:xfrm>
          <a:prstGeom prst="line">
            <a:avLst/>
          </a:prstGeom>
          <a:noFill/>
          <a:ln w="381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5311" name="Group 79">
            <a:extLst>
              <a:ext uri="{FF2B5EF4-FFF2-40B4-BE49-F238E27FC236}">
                <a16:creationId xmlns:a16="http://schemas.microsoft.com/office/drawing/2014/main" id="{6BA22AFB-DF63-43A3-91B0-6A0D417AD12E}"/>
              </a:ext>
            </a:extLst>
          </p:cNvPr>
          <p:cNvGrpSpPr>
            <a:grpSpLocks/>
          </p:cNvGrpSpPr>
          <p:nvPr/>
        </p:nvGrpSpPr>
        <p:grpSpPr bwMode="auto">
          <a:xfrm>
            <a:off x="7010400" y="2616200"/>
            <a:ext cx="2963863" cy="2433638"/>
            <a:chOff x="3456" y="2211"/>
            <a:chExt cx="1867" cy="1533"/>
          </a:xfrm>
        </p:grpSpPr>
        <p:sp>
          <p:nvSpPr>
            <p:cNvPr id="50219" name="Text Box 71">
              <a:extLst>
                <a:ext uri="{FF2B5EF4-FFF2-40B4-BE49-F238E27FC236}">
                  <a16:creationId xmlns:a16="http://schemas.microsoft.com/office/drawing/2014/main" id="{B257BED7-6629-4EE9-8D73-CF390A1DCFDF}"/>
                </a:ext>
              </a:extLst>
            </p:cNvPr>
            <p:cNvSpPr txBox="1">
              <a:spLocks noChangeArrowheads="1"/>
            </p:cNvSpPr>
            <p:nvPr/>
          </p:nvSpPr>
          <p:spPr bwMode="auto">
            <a:xfrm>
              <a:off x="3648" y="3456"/>
              <a:ext cx="16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a:solidFill>
                    <a:schemeClr val="tx1"/>
                  </a:solidFill>
                  <a:latin typeface="Arial" panose="020B0604020202020204" pitchFamily="34" charset="0"/>
                  <a:cs typeface="Arial" panose="020B0604020202020204" pitchFamily="34" charset="0"/>
                </a:rPr>
                <a:t>Water Monolayers</a:t>
              </a:r>
            </a:p>
          </p:txBody>
        </p:sp>
        <p:sp>
          <p:nvSpPr>
            <p:cNvPr id="50220" name="Line 72">
              <a:extLst>
                <a:ext uri="{FF2B5EF4-FFF2-40B4-BE49-F238E27FC236}">
                  <a16:creationId xmlns:a16="http://schemas.microsoft.com/office/drawing/2014/main" id="{24FA692B-FD04-4DBE-8C94-316023017DDA}"/>
                </a:ext>
              </a:extLst>
            </p:cNvPr>
            <p:cNvSpPr>
              <a:spLocks noChangeShapeType="1"/>
            </p:cNvSpPr>
            <p:nvPr/>
          </p:nvSpPr>
          <p:spPr bwMode="auto">
            <a:xfrm flipH="1" flipV="1">
              <a:off x="3456" y="2652"/>
              <a:ext cx="432" cy="816"/>
            </a:xfrm>
            <a:prstGeom prst="line">
              <a:avLst/>
            </a:prstGeom>
            <a:noFill/>
            <a:ln w="2857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0221" name="Line 73">
              <a:extLst>
                <a:ext uri="{FF2B5EF4-FFF2-40B4-BE49-F238E27FC236}">
                  <a16:creationId xmlns:a16="http://schemas.microsoft.com/office/drawing/2014/main" id="{B7495A11-5D17-423D-B0B4-D02211A25D51}"/>
                </a:ext>
              </a:extLst>
            </p:cNvPr>
            <p:cNvSpPr>
              <a:spLocks noChangeShapeType="1"/>
            </p:cNvSpPr>
            <p:nvPr/>
          </p:nvSpPr>
          <p:spPr bwMode="auto">
            <a:xfrm flipH="1" flipV="1">
              <a:off x="3648" y="2211"/>
              <a:ext cx="240" cy="1275"/>
            </a:xfrm>
            <a:prstGeom prst="line">
              <a:avLst/>
            </a:prstGeom>
            <a:noFill/>
            <a:ln w="2857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
        <p:nvSpPr>
          <p:cNvPr id="95306" name="Text Box 74">
            <a:extLst>
              <a:ext uri="{FF2B5EF4-FFF2-40B4-BE49-F238E27FC236}">
                <a16:creationId xmlns:a16="http://schemas.microsoft.com/office/drawing/2014/main" id="{2E2B2C8B-054E-4484-A0EC-B47DBE6D7AFD}"/>
              </a:ext>
            </a:extLst>
          </p:cNvPr>
          <p:cNvSpPr txBox="1">
            <a:spLocks noChangeArrowheads="1"/>
          </p:cNvSpPr>
          <p:nvPr/>
        </p:nvSpPr>
        <p:spPr bwMode="auto">
          <a:xfrm>
            <a:off x="7799388" y="2743200"/>
            <a:ext cx="151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a:solidFill>
                  <a:schemeClr val="tx1"/>
                </a:solidFill>
                <a:latin typeface="Arial" panose="020B0604020202020204" pitchFamily="34" charset="0"/>
                <a:cs typeface="Arial" panose="020B0604020202020204" pitchFamily="34" charset="0"/>
              </a:rPr>
              <a:t>Delamination</a:t>
            </a:r>
          </a:p>
        </p:txBody>
      </p:sp>
      <p:sp>
        <p:nvSpPr>
          <p:cNvPr id="50205" name="Text Box 75">
            <a:extLst>
              <a:ext uri="{FF2B5EF4-FFF2-40B4-BE49-F238E27FC236}">
                <a16:creationId xmlns:a16="http://schemas.microsoft.com/office/drawing/2014/main" id="{895C608E-196E-40AB-8968-99348BB727A9}"/>
              </a:ext>
            </a:extLst>
          </p:cNvPr>
          <p:cNvSpPr txBox="1">
            <a:spLocks noChangeArrowheads="1"/>
          </p:cNvSpPr>
          <p:nvPr/>
        </p:nvSpPr>
        <p:spPr bwMode="auto">
          <a:xfrm>
            <a:off x="2133600" y="581025"/>
            <a:ext cx="503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4400" b="1">
                <a:solidFill>
                  <a:schemeClr val="tx1"/>
                </a:solidFill>
                <a:cs typeface="Arial" panose="020B0604020202020204" pitchFamily="34" charset="0"/>
              </a:rPr>
              <a:t>+</a:t>
            </a:r>
          </a:p>
        </p:txBody>
      </p:sp>
      <p:sp>
        <p:nvSpPr>
          <p:cNvPr id="50206" name="Text Box 76">
            <a:extLst>
              <a:ext uri="{FF2B5EF4-FFF2-40B4-BE49-F238E27FC236}">
                <a16:creationId xmlns:a16="http://schemas.microsoft.com/office/drawing/2014/main" id="{AD7ABF09-BBDB-45F8-A5FB-D3A0E1B43423}"/>
              </a:ext>
            </a:extLst>
          </p:cNvPr>
          <p:cNvSpPr txBox="1">
            <a:spLocks noChangeArrowheads="1"/>
          </p:cNvSpPr>
          <p:nvPr/>
        </p:nvSpPr>
        <p:spPr bwMode="auto">
          <a:xfrm>
            <a:off x="9453563" y="671513"/>
            <a:ext cx="503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4400" b="1">
                <a:solidFill>
                  <a:schemeClr val="tx1"/>
                </a:solidFill>
                <a:cs typeface="Times New Roman" panose="02020603050405020304" pitchFamily="18" charset="0"/>
              </a:rPr>
              <a:t>−</a:t>
            </a:r>
          </a:p>
        </p:txBody>
      </p:sp>
      <p:sp>
        <p:nvSpPr>
          <p:cNvPr id="50207" name="Text Box 82">
            <a:extLst>
              <a:ext uri="{FF2B5EF4-FFF2-40B4-BE49-F238E27FC236}">
                <a16:creationId xmlns:a16="http://schemas.microsoft.com/office/drawing/2014/main" id="{2833CBDC-5A2A-41D1-823B-EDEBC69C43F1}"/>
              </a:ext>
            </a:extLst>
          </p:cNvPr>
          <p:cNvSpPr txBox="1">
            <a:spLocks noChangeArrowheads="1"/>
          </p:cNvSpPr>
          <p:nvPr/>
        </p:nvSpPr>
        <p:spPr bwMode="auto">
          <a:xfrm>
            <a:off x="174625" y="5888038"/>
            <a:ext cx="118427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714500" indent="-342900">
              <a:defRPr>
                <a:solidFill>
                  <a:schemeClr val="tx1"/>
                </a:solidFill>
                <a:latin typeface="Arial" panose="020B0604020202020204" pitchFamily="34" charset="0"/>
                <a:ea typeface="MS PGothic" panose="020B0600070205080204" pitchFamily="34" charset="-128"/>
              </a:defRPr>
            </a:lvl4pPr>
            <a:lvl5pPr marL="2171700" indent="-342900">
              <a:defRPr>
                <a:solidFill>
                  <a:schemeClr val="tx1"/>
                </a:solidFill>
                <a:latin typeface="Arial" panose="020B0604020202020204" pitchFamily="34" charset="0"/>
                <a:ea typeface="MS PGothic" panose="020B0600070205080204" pitchFamily="34" charset="-128"/>
              </a:defRPr>
            </a:lvl5pPr>
            <a:lvl6pPr marL="26289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61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33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05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i="1">
                <a:latin typeface="Times New Roman" panose="02020603050405020304" pitchFamily="18" charset="0"/>
                <a:cs typeface="Arial" panose="020B0604020202020204" pitchFamily="34" charset="0"/>
              </a:rPr>
              <a:t>[1]. Rogers, Keith Leslie. An analytical and experimental investigation of filament formation in glass/epoxy composites. Diss. 2005.</a:t>
            </a:r>
          </a:p>
          <a:p>
            <a:r>
              <a:rPr lang="en-US" altLang="en-US" sz="1200" i="1">
                <a:latin typeface="Times New Roman" panose="02020603050405020304" pitchFamily="18" charset="0"/>
                <a:cs typeface="Arial" panose="020B0604020202020204" pitchFamily="34" charset="0"/>
              </a:rPr>
              <a:t>[2]. Sood, Bhanu, and Pecht, Michael. "Conductive filament formation in printed circuit boards: effects of reflow conditions and flame retardants." Journal of Materials Science: Materials in Electronics 22.10 (2011): 1602.</a:t>
            </a:r>
          </a:p>
        </p:txBody>
      </p:sp>
      <p:sp>
        <p:nvSpPr>
          <p:cNvPr id="50208" name="Rectangle 1">
            <a:extLst>
              <a:ext uri="{FF2B5EF4-FFF2-40B4-BE49-F238E27FC236}">
                <a16:creationId xmlns:a16="http://schemas.microsoft.com/office/drawing/2014/main" id="{FD9731CD-2256-4920-B7D3-6CD3B0CFC877}"/>
              </a:ext>
            </a:extLst>
          </p:cNvPr>
          <p:cNvSpPr>
            <a:spLocks noChangeArrowheads="1"/>
          </p:cNvSpPr>
          <p:nvPr/>
        </p:nvSpPr>
        <p:spPr bwMode="auto">
          <a:xfrm>
            <a:off x="1809750" y="4805363"/>
            <a:ext cx="87249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nSpc>
                <a:spcPct val="150000"/>
              </a:lnSpc>
              <a:spcBef>
                <a:spcPct val="0"/>
              </a:spcBef>
              <a:buFontTx/>
              <a:buNone/>
            </a:pPr>
            <a:r>
              <a:rPr lang="en-US" altLang="en-US" b="1">
                <a:solidFill>
                  <a:schemeClr val="tx1"/>
                </a:solidFill>
                <a:cs typeface="Arial" panose="020B0604020202020204" pitchFamily="34" charset="0"/>
              </a:rPr>
              <a:t>CAF is a two step process: t</a:t>
            </a:r>
            <a:r>
              <a:rPr lang="en-US" altLang="en-US" b="1" baseline="-25000">
                <a:solidFill>
                  <a:schemeClr val="tx1"/>
                </a:solidFill>
                <a:cs typeface="Arial" panose="020B0604020202020204" pitchFamily="34" charset="0"/>
              </a:rPr>
              <a:t>failure </a:t>
            </a:r>
            <a:r>
              <a:rPr lang="en-US" altLang="en-US">
                <a:cs typeface="Arial" panose="020B0604020202020204" pitchFamily="34" charset="0"/>
              </a:rPr>
              <a:t>= t</a:t>
            </a:r>
            <a:r>
              <a:rPr lang="en-US" altLang="en-US" baseline="-25000">
                <a:cs typeface="Arial" panose="020B0604020202020204" pitchFamily="34" charset="0"/>
              </a:rPr>
              <a:t>1</a:t>
            </a:r>
            <a:r>
              <a:rPr lang="en-US" altLang="en-US" sz="1900">
                <a:cs typeface="Arial" panose="020B0604020202020204" pitchFamily="34" charset="0"/>
              </a:rPr>
              <a:t> </a:t>
            </a:r>
            <a:r>
              <a:rPr lang="en-US" altLang="en-US">
                <a:cs typeface="Arial" panose="020B0604020202020204" pitchFamily="34" charset="0"/>
              </a:rPr>
              <a:t>+ t</a:t>
            </a:r>
            <a:r>
              <a:rPr lang="en-US" altLang="en-US" baseline="-25000">
                <a:cs typeface="Arial" panose="020B0604020202020204" pitchFamily="34" charset="0"/>
              </a:rPr>
              <a:t>2</a:t>
            </a:r>
            <a:r>
              <a:rPr lang="en-US" altLang="en-US">
                <a:cs typeface="Arial" panose="020B0604020202020204" pitchFamily="34" charset="0"/>
              </a:rPr>
              <a:t> 		t</a:t>
            </a:r>
            <a:r>
              <a:rPr lang="en-US" altLang="en-US" baseline="-25000">
                <a:cs typeface="Arial" panose="020B0604020202020204" pitchFamily="34" charset="0"/>
              </a:rPr>
              <a:t>1</a:t>
            </a:r>
            <a:r>
              <a:rPr lang="en-US" altLang="en-US">
                <a:cs typeface="Arial" panose="020B0604020202020204" pitchFamily="34" charset="0"/>
              </a:rPr>
              <a:t>&gt;&gt;t</a:t>
            </a:r>
            <a:r>
              <a:rPr lang="en-US" altLang="en-US" baseline="-25000">
                <a:cs typeface="Arial" panose="020B0604020202020204" pitchFamily="34" charset="0"/>
              </a:rPr>
              <a:t>2</a:t>
            </a:r>
          </a:p>
          <a:p>
            <a:pPr>
              <a:lnSpc>
                <a:spcPct val="150000"/>
              </a:lnSpc>
              <a:spcBef>
                <a:spcPct val="0"/>
              </a:spcBef>
              <a:buFontTx/>
              <a:buNone/>
            </a:pPr>
            <a:r>
              <a:rPr lang="en-US" altLang="en-US" sz="1900">
                <a:cs typeface="Arial" panose="020B0604020202020204" pitchFamily="34" charset="0"/>
              </a:rPr>
              <a:t>t</a:t>
            </a:r>
            <a:r>
              <a:rPr lang="en-US" altLang="en-US" sz="1900" baseline="-25000">
                <a:cs typeface="Arial" panose="020B0604020202020204" pitchFamily="34" charset="0"/>
              </a:rPr>
              <a:t>1 </a:t>
            </a:r>
            <a:r>
              <a:rPr lang="en-US" altLang="en-US" sz="1900">
                <a:cs typeface="Arial" panose="020B0604020202020204" pitchFamily="34" charset="0"/>
              </a:rPr>
              <a:t>- time for glass/epoxy degradation, t</a:t>
            </a:r>
            <a:r>
              <a:rPr lang="en-US" altLang="en-US" sz="1900" baseline="-25000">
                <a:cs typeface="Arial" panose="020B0604020202020204" pitchFamily="34" charset="0"/>
              </a:rPr>
              <a:t>2 </a:t>
            </a:r>
            <a:r>
              <a:rPr lang="en-US" altLang="en-US" sz="1900">
                <a:cs typeface="Arial" panose="020B0604020202020204" pitchFamily="34" charset="0"/>
              </a:rPr>
              <a:t>- related to rate of electrochemical reaction</a:t>
            </a:r>
          </a:p>
          <a:p>
            <a:pPr>
              <a:spcBef>
                <a:spcPct val="0"/>
              </a:spcBef>
              <a:buFontTx/>
              <a:buNone/>
            </a:pPr>
            <a:endParaRPr lang="en-US" altLang="en-US" sz="1600">
              <a:solidFill>
                <a:schemeClr val="tx1"/>
              </a:solidFill>
              <a:cs typeface="Arial" panose="020B0604020202020204" pitchFamily="34" charset="0"/>
            </a:endParaRPr>
          </a:p>
        </p:txBody>
      </p:sp>
      <p:sp>
        <p:nvSpPr>
          <p:cNvPr id="50209" name="Rectangle 1">
            <a:extLst>
              <a:ext uri="{FF2B5EF4-FFF2-40B4-BE49-F238E27FC236}">
                <a16:creationId xmlns:a16="http://schemas.microsoft.com/office/drawing/2014/main" id="{AF5307AB-12F9-45CB-A134-172839DB9C09}"/>
              </a:ext>
            </a:extLst>
          </p:cNvPr>
          <p:cNvSpPr>
            <a:spLocks noChangeArrowheads="1"/>
          </p:cNvSpPr>
          <p:nvPr/>
        </p:nvSpPr>
        <p:spPr bwMode="auto">
          <a:xfrm>
            <a:off x="2819400" y="2001838"/>
            <a:ext cx="6477000" cy="46037"/>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50210" name="Rectangle 82">
            <a:extLst>
              <a:ext uri="{FF2B5EF4-FFF2-40B4-BE49-F238E27FC236}">
                <a16:creationId xmlns:a16="http://schemas.microsoft.com/office/drawing/2014/main" id="{02C2D122-EE23-4400-99AE-E3722C2351DE}"/>
              </a:ext>
            </a:extLst>
          </p:cNvPr>
          <p:cNvSpPr>
            <a:spLocks noChangeArrowheads="1"/>
          </p:cNvSpPr>
          <p:nvPr/>
        </p:nvSpPr>
        <p:spPr bwMode="auto">
          <a:xfrm>
            <a:off x="2819400" y="2559050"/>
            <a:ext cx="6477000" cy="44450"/>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50211" name="TextBox 1">
            <a:extLst>
              <a:ext uri="{FF2B5EF4-FFF2-40B4-BE49-F238E27FC236}">
                <a16:creationId xmlns:a16="http://schemas.microsoft.com/office/drawing/2014/main" id="{37DA5E17-BE7A-4BEB-8178-7D9EC02CC7BE}"/>
              </a:ext>
            </a:extLst>
          </p:cNvPr>
          <p:cNvSpPr txBox="1">
            <a:spLocks noChangeArrowheads="1"/>
          </p:cNvSpPr>
          <p:nvPr/>
        </p:nvSpPr>
        <p:spPr bwMode="auto">
          <a:xfrm rot="-5400000">
            <a:off x="2311400" y="3792538"/>
            <a:ext cx="693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a:solidFill>
                  <a:schemeClr val="tx1"/>
                </a:solidFill>
                <a:latin typeface="Arial" panose="020B0604020202020204" pitchFamily="34" charset="0"/>
                <a:cs typeface="Arial" panose="020B0604020202020204" pitchFamily="34" charset="0"/>
              </a:rPr>
              <a:t>Low pH</a:t>
            </a:r>
          </a:p>
        </p:txBody>
      </p:sp>
      <p:sp>
        <p:nvSpPr>
          <p:cNvPr id="50212" name="TextBox 3">
            <a:extLst>
              <a:ext uri="{FF2B5EF4-FFF2-40B4-BE49-F238E27FC236}">
                <a16:creationId xmlns:a16="http://schemas.microsoft.com/office/drawing/2014/main" id="{1A597932-BF4F-4033-A531-1934CB5B4679}"/>
              </a:ext>
            </a:extLst>
          </p:cNvPr>
          <p:cNvSpPr txBox="1">
            <a:spLocks noChangeArrowheads="1"/>
          </p:cNvSpPr>
          <p:nvPr/>
        </p:nvSpPr>
        <p:spPr bwMode="auto">
          <a:xfrm rot="-5400000">
            <a:off x="2310606" y="3101182"/>
            <a:ext cx="695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a:solidFill>
                  <a:schemeClr val="tx1"/>
                </a:solidFill>
                <a:latin typeface="Arial" panose="020B0604020202020204" pitchFamily="34" charset="0"/>
                <a:cs typeface="Arial" panose="020B0604020202020204" pitchFamily="34" charset="0"/>
              </a:rPr>
              <a:t>Low pH</a:t>
            </a:r>
          </a:p>
        </p:txBody>
      </p:sp>
      <p:sp>
        <p:nvSpPr>
          <p:cNvPr id="50213" name="TextBox 3">
            <a:extLst>
              <a:ext uri="{FF2B5EF4-FFF2-40B4-BE49-F238E27FC236}">
                <a16:creationId xmlns:a16="http://schemas.microsoft.com/office/drawing/2014/main" id="{FC74B8BA-C0BA-4AEE-A3EB-F38CBF12499E}"/>
              </a:ext>
            </a:extLst>
          </p:cNvPr>
          <p:cNvSpPr txBox="1">
            <a:spLocks noChangeArrowheads="1"/>
          </p:cNvSpPr>
          <p:nvPr/>
        </p:nvSpPr>
        <p:spPr bwMode="auto">
          <a:xfrm rot="-5400000">
            <a:off x="2311400" y="2341563"/>
            <a:ext cx="693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a:solidFill>
                  <a:schemeClr val="tx1"/>
                </a:solidFill>
                <a:latin typeface="Arial" panose="020B0604020202020204" pitchFamily="34" charset="0"/>
                <a:cs typeface="Arial" panose="020B0604020202020204" pitchFamily="34" charset="0"/>
              </a:rPr>
              <a:t>Low pH</a:t>
            </a:r>
          </a:p>
        </p:txBody>
      </p:sp>
      <p:sp>
        <p:nvSpPr>
          <p:cNvPr id="86" name="Text Box 38">
            <a:extLst>
              <a:ext uri="{FF2B5EF4-FFF2-40B4-BE49-F238E27FC236}">
                <a16:creationId xmlns:a16="http://schemas.microsoft.com/office/drawing/2014/main" id="{E0AB2746-9A2D-466C-8A5D-61FA23317CCC}"/>
              </a:ext>
            </a:extLst>
          </p:cNvPr>
          <p:cNvSpPr txBox="1">
            <a:spLocks noChangeArrowheads="1"/>
          </p:cNvSpPr>
          <p:nvPr/>
        </p:nvSpPr>
        <p:spPr bwMode="auto">
          <a:xfrm>
            <a:off x="2927350" y="2909888"/>
            <a:ext cx="501650" cy="430212"/>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050" b="1" dirty="0">
                <a:latin typeface="Arial" panose="020B0604020202020204" pitchFamily="34" charset="0"/>
              </a:rPr>
              <a:t>Cu salt</a:t>
            </a:r>
          </a:p>
        </p:txBody>
      </p:sp>
      <p:sp>
        <p:nvSpPr>
          <p:cNvPr id="87" name="Text Box 38">
            <a:extLst>
              <a:ext uri="{FF2B5EF4-FFF2-40B4-BE49-F238E27FC236}">
                <a16:creationId xmlns:a16="http://schemas.microsoft.com/office/drawing/2014/main" id="{55ABE7AE-170C-4BF2-B8D1-E4A0A24FDF27}"/>
              </a:ext>
            </a:extLst>
          </p:cNvPr>
          <p:cNvSpPr txBox="1">
            <a:spLocks noChangeArrowheads="1"/>
          </p:cNvSpPr>
          <p:nvPr/>
        </p:nvSpPr>
        <p:spPr bwMode="auto">
          <a:xfrm>
            <a:off x="4349750" y="2562225"/>
            <a:ext cx="501650" cy="430213"/>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050" b="1" dirty="0">
                <a:latin typeface="Arial" panose="020B0604020202020204" pitchFamily="34" charset="0"/>
              </a:rPr>
              <a:t>Cu salt</a:t>
            </a:r>
          </a:p>
        </p:txBody>
      </p:sp>
      <p:sp>
        <p:nvSpPr>
          <p:cNvPr id="88" name="Text Box 38">
            <a:extLst>
              <a:ext uri="{FF2B5EF4-FFF2-40B4-BE49-F238E27FC236}">
                <a16:creationId xmlns:a16="http://schemas.microsoft.com/office/drawing/2014/main" id="{FE07AA65-BCBE-473E-AD06-89501A54B8D2}"/>
              </a:ext>
            </a:extLst>
          </p:cNvPr>
          <p:cNvSpPr txBox="1">
            <a:spLocks noChangeArrowheads="1"/>
          </p:cNvSpPr>
          <p:nvPr/>
        </p:nvSpPr>
        <p:spPr bwMode="auto">
          <a:xfrm>
            <a:off x="4268788" y="2898775"/>
            <a:ext cx="501650" cy="430213"/>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050" b="1" dirty="0">
                <a:latin typeface="Arial" panose="020B0604020202020204" pitchFamily="34" charset="0"/>
              </a:rPr>
              <a:t>Cu salt</a:t>
            </a:r>
          </a:p>
        </p:txBody>
      </p:sp>
      <p:sp>
        <p:nvSpPr>
          <p:cNvPr id="89" name="Text Box 38">
            <a:extLst>
              <a:ext uri="{FF2B5EF4-FFF2-40B4-BE49-F238E27FC236}">
                <a16:creationId xmlns:a16="http://schemas.microsoft.com/office/drawing/2014/main" id="{EC8AADBE-0086-477C-8700-9277956EA050}"/>
              </a:ext>
            </a:extLst>
          </p:cNvPr>
          <p:cNvSpPr txBox="1">
            <a:spLocks noChangeArrowheads="1"/>
          </p:cNvSpPr>
          <p:nvPr/>
        </p:nvSpPr>
        <p:spPr bwMode="auto">
          <a:xfrm>
            <a:off x="6226175" y="2586038"/>
            <a:ext cx="501650" cy="430212"/>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050" b="1" dirty="0">
                <a:latin typeface="Arial" panose="020B0604020202020204" pitchFamily="34" charset="0"/>
              </a:rPr>
              <a:t>Cu salt</a:t>
            </a:r>
          </a:p>
        </p:txBody>
      </p:sp>
      <p:sp>
        <p:nvSpPr>
          <p:cNvPr id="90" name="Text Box 38">
            <a:extLst>
              <a:ext uri="{FF2B5EF4-FFF2-40B4-BE49-F238E27FC236}">
                <a16:creationId xmlns:a16="http://schemas.microsoft.com/office/drawing/2014/main" id="{E71AC87D-5D42-435C-95FC-A199AC373D91}"/>
              </a:ext>
            </a:extLst>
          </p:cNvPr>
          <p:cNvSpPr txBox="1">
            <a:spLocks noChangeArrowheads="1"/>
          </p:cNvSpPr>
          <p:nvPr/>
        </p:nvSpPr>
        <p:spPr bwMode="auto">
          <a:xfrm>
            <a:off x="5345113" y="2943225"/>
            <a:ext cx="501650" cy="430213"/>
          </a:xfrm>
          <a:prstGeom prst="rect">
            <a:avLst/>
          </a:prstGeom>
          <a:noFill/>
          <a:ln>
            <a:noFill/>
          </a:ln>
        </p:spPr>
        <p:txBody>
          <a:bodyPr>
            <a:spAutoFit/>
          </a:bodyPr>
          <a:lstStyle>
            <a:lvl1pPr>
              <a:spcBef>
                <a:spcPct val="20000"/>
              </a:spcBef>
              <a:buChar char="•"/>
              <a:defRPr sz="28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0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cs typeface="Arial" panose="020B0604020202020204" pitchFamily="34" charset="0"/>
              </a:defRPr>
            </a:lvl9pPr>
          </a:lstStyle>
          <a:p>
            <a:pPr>
              <a:spcBef>
                <a:spcPct val="0"/>
              </a:spcBef>
              <a:buFontTx/>
              <a:buNone/>
              <a:defRPr/>
            </a:pPr>
            <a:r>
              <a:rPr lang="en-US" altLang="en-US" sz="1050" b="1" dirty="0">
                <a:latin typeface="Arial" panose="020B0604020202020204" pitchFamily="34" charset="0"/>
              </a:rPr>
              <a:t>Cu salt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3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30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0302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0302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3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1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1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1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10" grpId="0" animBg="1"/>
      <p:bldP spid="953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D09D0411-B4B0-4E3A-91A0-ACB0DAFA9DEE}"/>
              </a:ext>
            </a:extLst>
          </p:cNvPr>
          <p:cNvSpPr>
            <a:spLocks noGrp="1" noChangeArrowheads="1"/>
          </p:cNvSpPr>
          <p:nvPr>
            <p:ph type="title"/>
          </p:nvPr>
        </p:nvSpPr>
        <p:spPr>
          <a:xfrm>
            <a:off x="1981200" y="-4763"/>
            <a:ext cx="8229600" cy="792163"/>
          </a:xfrm>
        </p:spPr>
        <p:txBody>
          <a:bodyPr/>
          <a:lstStyle/>
          <a:p>
            <a:r>
              <a:rPr lang="en-US" altLang="en-US" sz="3200"/>
              <a:t>Glass Fibers and Sizing Agents</a:t>
            </a:r>
          </a:p>
        </p:txBody>
      </p:sp>
      <p:sp>
        <p:nvSpPr>
          <p:cNvPr id="17411" name="Rectangle 3">
            <a:extLst>
              <a:ext uri="{FF2B5EF4-FFF2-40B4-BE49-F238E27FC236}">
                <a16:creationId xmlns:a16="http://schemas.microsoft.com/office/drawing/2014/main" id="{02F9B32D-702F-4FDA-83C1-9CA7C608DF9E}"/>
              </a:ext>
            </a:extLst>
          </p:cNvPr>
          <p:cNvSpPr>
            <a:spLocks noGrp="1" noChangeArrowheads="1"/>
          </p:cNvSpPr>
          <p:nvPr>
            <p:ph type="body" idx="1"/>
          </p:nvPr>
        </p:nvSpPr>
        <p:spPr>
          <a:xfrm>
            <a:off x="206375" y="674688"/>
            <a:ext cx="11779250" cy="5514975"/>
          </a:xfrm>
        </p:spPr>
        <p:txBody>
          <a:bodyPr/>
          <a:lstStyle/>
          <a:p>
            <a:pPr>
              <a:defRPr/>
            </a:pPr>
            <a:r>
              <a:rPr lang="en-US" altLang="en-US" sz="2400" dirty="0"/>
              <a:t>Coupling agents are part of the sizings, they are functionally graded materials that act as adhesion promoters. [1] [2] [3] </a:t>
            </a:r>
          </a:p>
          <a:p>
            <a:pPr lvl="1">
              <a:defRPr/>
            </a:pPr>
            <a:r>
              <a:rPr lang="en-US" altLang="en-US" sz="2000" dirty="0"/>
              <a:t>Sizing agents are typically composed of </a:t>
            </a:r>
            <a:r>
              <a:rPr lang="en-US" altLang="en-US" sz="2000" dirty="0" err="1"/>
              <a:t>antistats</a:t>
            </a:r>
            <a:r>
              <a:rPr lang="en-US" altLang="en-US" sz="2000" dirty="0"/>
              <a:t>, lubricant, surfactant, </a:t>
            </a:r>
            <a:r>
              <a:rPr lang="en-US" altLang="en-US" sz="2000" dirty="0" err="1"/>
              <a:t>silanes</a:t>
            </a:r>
            <a:r>
              <a:rPr lang="en-US" altLang="en-US" sz="2000" dirty="0"/>
              <a:t> and film formers. </a:t>
            </a:r>
          </a:p>
          <a:p>
            <a:pPr lvl="1">
              <a:defRPr/>
            </a:pPr>
            <a:r>
              <a:rPr lang="en-US" altLang="en-US" sz="2000" dirty="0"/>
              <a:t>Silane act as molecular bridges between two chemically different materials (glass and epoxy matrix).</a:t>
            </a:r>
          </a:p>
          <a:p>
            <a:pPr lvl="1">
              <a:defRPr/>
            </a:pPr>
            <a:r>
              <a:rPr lang="en-US" altLang="en-US" sz="2000" dirty="0" err="1"/>
              <a:t>Organo</a:t>
            </a:r>
            <a:r>
              <a:rPr lang="en-US" altLang="en-US" sz="2000" dirty="0"/>
              <a:t>-functional group bonds to the organic resin and inorganic groups bond to the glass surface. </a:t>
            </a:r>
          </a:p>
          <a:p>
            <a:pPr>
              <a:defRPr/>
            </a:pPr>
            <a:r>
              <a:rPr lang="en-US" altLang="en-US" sz="2400" dirty="0"/>
              <a:t>Sizing formulation chemistries and their proportions are closely held by glass suppliers and PCB suppliers</a:t>
            </a:r>
          </a:p>
          <a:p>
            <a:pPr marL="457200" lvl="1" indent="0">
              <a:buFontTx/>
              <a:buNone/>
              <a:defRPr/>
            </a:pPr>
            <a:r>
              <a:rPr lang="en-US" altLang="en-US" sz="2000" b="1" i="1" dirty="0"/>
              <a:t>“…we are not allowed to discuss </a:t>
            </a:r>
            <a:r>
              <a:rPr lang="en-US" altLang="en-US" sz="2000" b="1" i="1" u="sng" dirty="0"/>
              <a:t>any sizing or glass chemistry</a:t>
            </a:r>
            <a:r>
              <a:rPr lang="en-US" altLang="en-US" sz="2000" b="1" i="1" dirty="0"/>
              <a:t> related topics outside by company policy. Hope for your understanding…” – Senior Staff Scientist, PPG Glass.</a:t>
            </a:r>
          </a:p>
          <a:p>
            <a:pPr marL="400050">
              <a:defRPr/>
            </a:pPr>
            <a:r>
              <a:rPr lang="en-US" altLang="en-US" sz="2400" dirty="0"/>
              <a:t>Optimizing the sizing layer is a complex art involving a compromise of manufacturing, marketing, technical and economic factors</a:t>
            </a:r>
            <a:r>
              <a:rPr lang="en-US" altLang="en-US" sz="2400" b="1" i="1" dirty="0"/>
              <a:t>. </a:t>
            </a:r>
          </a:p>
        </p:txBody>
      </p:sp>
      <p:sp>
        <p:nvSpPr>
          <p:cNvPr id="52227" name="Rectangle 4">
            <a:extLst>
              <a:ext uri="{FF2B5EF4-FFF2-40B4-BE49-F238E27FC236}">
                <a16:creationId xmlns:a16="http://schemas.microsoft.com/office/drawing/2014/main" id="{F043CD4F-C1E1-4C19-8091-6F0340F3CD1C}"/>
              </a:ext>
            </a:extLst>
          </p:cNvPr>
          <p:cNvSpPr>
            <a:spLocks noChangeArrowheads="1"/>
          </p:cNvSpPr>
          <p:nvPr/>
        </p:nvSpPr>
        <p:spPr bwMode="auto">
          <a:xfrm>
            <a:off x="206375" y="5784850"/>
            <a:ext cx="118760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3038" indent="-173038">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714500" indent="-342900">
              <a:defRPr>
                <a:solidFill>
                  <a:schemeClr val="tx1"/>
                </a:solidFill>
                <a:latin typeface="Arial" panose="020B0604020202020204" pitchFamily="34" charset="0"/>
                <a:ea typeface="MS PGothic" panose="020B0600070205080204" pitchFamily="34" charset="-128"/>
              </a:defRPr>
            </a:lvl4pPr>
            <a:lvl5pPr marL="2171700" indent="-342900">
              <a:defRPr>
                <a:solidFill>
                  <a:schemeClr val="tx1"/>
                </a:solidFill>
                <a:latin typeface="Arial" panose="020B0604020202020204" pitchFamily="34" charset="0"/>
                <a:ea typeface="MS PGothic" panose="020B0600070205080204" pitchFamily="34" charset="-128"/>
              </a:defRPr>
            </a:lvl5pPr>
            <a:lvl6pPr marL="26289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61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33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05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i="1">
                <a:latin typeface="Times New Roman" panose="02020603050405020304" pitchFamily="18" charset="0"/>
                <a:cs typeface="Arial" panose="020B0604020202020204" pitchFamily="34" charset="0"/>
              </a:rPr>
              <a:t>[1]. Mishra, Debasmita, and Alok Satapathy. “An investigation on the dielectric properties of epoxy filled with glass micro-spheres and boron nitride." (2012).</a:t>
            </a:r>
          </a:p>
          <a:p>
            <a:r>
              <a:rPr lang="en-US" altLang="en-US" sz="1200" i="1">
                <a:latin typeface="Times New Roman" panose="02020603050405020304" pitchFamily="18" charset="0"/>
                <a:cs typeface="Arial" panose="020B0604020202020204" pitchFamily="34" charset="0"/>
              </a:rPr>
              <a:t>[2].  Mack, H. Choosing the Right Silane Adhesion Promoters for SMP Sealants, Adhesive and Sealant Council Meeting, Orlando, Fl, Spring 2001. Gelorme, J. D., &amp; Kuczynski, J. (2010). </a:t>
            </a:r>
          </a:p>
          <a:p>
            <a:r>
              <a:rPr lang="en-US" altLang="en-US" sz="1200" i="1">
                <a:latin typeface="Times New Roman" panose="02020603050405020304" pitchFamily="18" charset="0"/>
                <a:cs typeface="Arial" panose="020B0604020202020204" pitchFamily="34" charset="0"/>
              </a:rPr>
              <a:t>[3]. U.S. Patent Application No. 12/694,005.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E36D2D03-0857-4ADF-B469-C2B1BA0A5D61}"/>
              </a:ext>
            </a:extLst>
          </p:cNvPr>
          <p:cNvSpPr>
            <a:spLocks noGrp="1" noChangeArrowheads="1"/>
          </p:cNvSpPr>
          <p:nvPr>
            <p:ph type="title"/>
          </p:nvPr>
        </p:nvSpPr>
        <p:spPr>
          <a:xfrm>
            <a:off x="1981200" y="207963"/>
            <a:ext cx="8229600" cy="449262"/>
          </a:xfrm>
        </p:spPr>
        <p:txBody>
          <a:bodyPr>
            <a:normAutofit fontScale="90000"/>
          </a:bodyPr>
          <a:lstStyle/>
          <a:p>
            <a:pPr>
              <a:defRPr/>
            </a:pPr>
            <a:r>
              <a:rPr lang="en-US" altLang="en-US" dirty="0"/>
              <a:t>Coupling Agents Used in FR4</a:t>
            </a:r>
            <a:r>
              <a:rPr lang="en-US" altLang="en-US" baseline="30000" dirty="0"/>
              <a:t>[1] [2]</a:t>
            </a:r>
          </a:p>
        </p:txBody>
      </p:sp>
      <p:sp>
        <p:nvSpPr>
          <p:cNvPr id="156734" name="Rectangle 62">
            <a:extLst>
              <a:ext uri="{FF2B5EF4-FFF2-40B4-BE49-F238E27FC236}">
                <a16:creationId xmlns:a16="http://schemas.microsoft.com/office/drawing/2014/main" id="{5EBB7AFC-F872-4195-9A70-794A63CAB833}"/>
              </a:ext>
            </a:extLst>
          </p:cNvPr>
          <p:cNvSpPr>
            <a:spLocks noChangeArrowheads="1"/>
          </p:cNvSpPr>
          <p:nvPr/>
        </p:nvSpPr>
        <p:spPr bwMode="auto">
          <a:xfrm>
            <a:off x="58738" y="692150"/>
            <a:ext cx="5483225" cy="5016500"/>
          </a:xfrm>
          <a:prstGeom prst="rect">
            <a:avLst/>
          </a:prstGeom>
          <a:noFill/>
          <a:ln>
            <a:noFill/>
          </a:ln>
          <a:effectLst/>
        </p:spPr>
        <p:txBody>
          <a:bodyPr>
            <a:spAutoFit/>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34950" indent="-234950">
              <a:buFont typeface="Arial" panose="020B0604020202020204" pitchFamily="34" charset="0"/>
              <a:buChar char="•"/>
              <a:tabLst>
                <a:tab pos="58738" algn="l"/>
              </a:tabLst>
              <a:defRPr/>
            </a:pPr>
            <a:r>
              <a:rPr lang="en-US" altLang="en-US" sz="2000" dirty="0">
                <a:latin typeface="Times New Roman" panose="02020603050405020304" pitchFamily="18" charset="0"/>
              </a:rPr>
              <a:t>Dow Corning, BGF, </a:t>
            </a:r>
            <a:r>
              <a:rPr lang="en-US" altLang="en-US" sz="2000" dirty="0" err="1">
                <a:latin typeface="Times New Roman" panose="02020603050405020304" pitchFamily="18" charset="0"/>
              </a:rPr>
              <a:t>Gelest</a:t>
            </a:r>
            <a:r>
              <a:rPr lang="en-US" altLang="en-US" sz="2000" dirty="0">
                <a:latin typeface="Times New Roman" panose="02020603050405020304" pitchFamily="18" charset="0"/>
              </a:rPr>
              <a:t> are key suppliers. </a:t>
            </a:r>
          </a:p>
          <a:p>
            <a:pPr marL="234950" indent="-234950">
              <a:buFont typeface="Arial" panose="020B0604020202020204" pitchFamily="34" charset="0"/>
              <a:buChar char="•"/>
              <a:tabLst>
                <a:tab pos="58738" algn="l"/>
              </a:tabLst>
              <a:defRPr/>
            </a:pPr>
            <a:r>
              <a:rPr lang="en-US" altLang="en-US" sz="2000" dirty="0">
                <a:latin typeface="Times New Roman" panose="02020603050405020304" pitchFamily="18" charset="0"/>
              </a:rPr>
              <a:t>Main silane types are:</a:t>
            </a:r>
          </a:p>
          <a:p>
            <a:pPr marL="800100" lvl="1" indent="-342900">
              <a:buFont typeface="Courier New" panose="02070309020205020404" pitchFamily="49" charset="0"/>
              <a:buChar char="o"/>
              <a:defRPr/>
            </a:pPr>
            <a:r>
              <a:rPr lang="en-US" altLang="en-US" sz="2000" dirty="0" err="1">
                <a:latin typeface="Times New Roman" panose="02020603050405020304" pitchFamily="18" charset="0"/>
              </a:rPr>
              <a:t>Aminosilanes</a:t>
            </a:r>
            <a:endParaRPr lang="en-US" altLang="en-US" sz="2000" dirty="0">
              <a:latin typeface="Times New Roman" panose="02020603050405020304" pitchFamily="18" charset="0"/>
            </a:endParaRPr>
          </a:p>
          <a:p>
            <a:pPr marL="800100" lvl="1" indent="-342900">
              <a:buFont typeface="Courier New" panose="02070309020205020404" pitchFamily="49" charset="0"/>
              <a:buChar char="o"/>
              <a:defRPr/>
            </a:pPr>
            <a:r>
              <a:rPr lang="en-US" altLang="en-US" sz="2000" dirty="0">
                <a:latin typeface="Times New Roman" panose="02020603050405020304" pitchFamily="18" charset="0"/>
              </a:rPr>
              <a:t>Epoxy </a:t>
            </a:r>
            <a:r>
              <a:rPr lang="en-US" altLang="en-US" sz="2000" dirty="0" err="1">
                <a:latin typeface="Times New Roman" panose="02020603050405020304" pitchFamily="18" charset="0"/>
              </a:rPr>
              <a:t>Silanes</a:t>
            </a:r>
            <a:endParaRPr lang="en-US" altLang="en-US" sz="2000" dirty="0">
              <a:latin typeface="Times New Roman" panose="02020603050405020304" pitchFamily="18" charset="0"/>
            </a:endParaRPr>
          </a:p>
          <a:p>
            <a:pPr marL="800100" lvl="1" indent="-342900">
              <a:buFont typeface="Courier New" panose="02070309020205020404" pitchFamily="49" charset="0"/>
              <a:buChar char="o"/>
              <a:defRPr/>
            </a:pPr>
            <a:r>
              <a:rPr lang="en-US" altLang="en-US" sz="2000" dirty="0">
                <a:latin typeface="Times New Roman" panose="02020603050405020304" pitchFamily="18" charset="0"/>
              </a:rPr>
              <a:t>Vinyl </a:t>
            </a:r>
            <a:r>
              <a:rPr lang="en-US" altLang="en-US" sz="2000" dirty="0" err="1">
                <a:latin typeface="Times New Roman" panose="02020603050405020304" pitchFamily="18" charset="0"/>
              </a:rPr>
              <a:t>Silanes</a:t>
            </a:r>
            <a:r>
              <a:rPr lang="en-US" altLang="en-US" sz="2000" dirty="0">
                <a:latin typeface="Times New Roman" panose="02020603050405020304" pitchFamily="18" charset="0"/>
              </a:rPr>
              <a:t> </a:t>
            </a:r>
          </a:p>
          <a:p>
            <a:pPr marL="800100" lvl="1" indent="-342900">
              <a:buFont typeface="Courier New" panose="02070309020205020404" pitchFamily="49" charset="0"/>
              <a:buChar char="o"/>
              <a:defRPr/>
            </a:pPr>
            <a:r>
              <a:rPr lang="en-US" altLang="en-US" sz="2000" dirty="0" err="1">
                <a:latin typeface="Times New Roman" panose="02020603050405020304" pitchFamily="18" charset="0"/>
              </a:rPr>
              <a:t>Methacryl</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Silanes</a:t>
            </a:r>
            <a:endParaRPr lang="en-US" altLang="en-US" sz="2000" dirty="0">
              <a:latin typeface="Times New Roman" panose="02020603050405020304" pitchFamily="18" charset="0"/>
            </a:endParaRPr>
          </a:p>
          <a:p>
            <a:pPr marL="800100" lvl="1" indent="-342900">
              <a:buFont typeface="Courier New" panose="02070309020205020404" pitchFamily="49" charset="0"/>
              <a:buChar char="o"/>
              <a:defRPr/>
            </a:pPr>
            <a:r>
              <a:rPr lang="en-US" altLang="en-US" sz="2000" dirty="0" err="1">
                <a:latin typeface="Times New Roman" panose="02020603050405020304" pitchFamily="18" charset="0"/>
              </a:rPr>
              <a:t>Alkylsilane</a:t>
            </a:r>
            <a:endParaRPr lang="en-US" altLang="en-US" sz="2000" dirty="0">
              <a:latin typeface="Times New Roman" panose="02020603050405020304" pitchFamily="18" charset="0"/>
            </a:endParaRPr>
          </a:p>
          <a:p>
            <a:pPr marL="800100" lvl="1" indent="-342900">
              <a:buFont typeface="Courier New" panose="02070309020205020404" pitchFamily="49" charset="0"/>
              <a:buChar char="o"/>
              <a:defRPr/>
            </a:pPr>
            <a:r>
              <a:rPr lang="en-US" altLang="en-US" sz="2000" dirty="0">
                <a:latin typeface="Times New Roman" panose="02020603050405020304" pitchFamily="18" charset="0"/>
              </a:rPr>
              <a:t>Phenyl Silane</a:t>
            </a:r>
          </a:p>
          <a:p>
            <a:pPr marL="800100" lvl="1" indent="-342900">
              <a:buFont typeface="Courier New" panose="02070309020205020404" pitchFamily="49" charset="0"/>
              <a:buChar char="o"/>
              <a:defRPr/>
            </a:pPr>
            <a:r>
              <a:rPr lang="en-US" altLang="en-US" sz="2000" dirty="0" err="1">
                <a:latin typeface="Times New Roman" panose="02020603050405020304" pitchFamily="18" charset="0"/>
              </a:rPr>
              <a:t>Chlorosilane</a:t>
            </a:r>
            <a:endParaRPr lang="en-US" altLang="en-US" sz="2000" dirty="0">
              <a:latin typeface="Times New Roman" panose="02020603050405020304" pitchFamily="18" charset="0"/>
            </a:endParaRPr>
          </a:p>
          <a:p>
            <a:pPr marL="234950" indent="-234950">
              <a:buFont typeface="Arial" panose="020B0604020202020204" pitchFamily="34" charset="0"/>
              <a:buChar char="•"/>
              <a:defRPr/>
            </a:pPr>
            <a:r>
              <a:rPr lang="en-US" altLang="en-US" sz="2000" dirty="0">
                <a:latin typeface="Times New Roman" panose="02020603050405020304" pitchFamily="18" charset="0"/>
              </a:rPr>
              <a:t>Dow Corning Z-6032 tends to dominate the market (</a:t>
            </a:r>
            <a:r>
              <a:rPr lang="en-US" altLang="en-US" sz="2000" dirty="0" err="1">
                <a:latin typeface="Times New Roman" panose="02020603050405020304" pitchFamily="18" charset="0"/>
              </a:rPr>
              <a:t>Vinylbenzylaminoethylaminopropyltrimethoxysilane</a:t>
            </a:r>
            <a:r>
              <a:rPr lang="en-US" altLang="en-US" sz="2000" dirty="0">
                <a:latin typeface="Times New Roman" panose="02020603050405020304" pitchFamily="18" charset="0"/>
              </a:rPr>
              <a:t>).</a:t>
            </a:r>
          </a:p>
          <a:p>
            <a:pPr marL="234950" indent="-234950">
              <a:buFont typeface="Arial" panose="020B0604020202020204" pitchFamily="34" charset="0"/>
              <a:buChar char="•"/>
              <a:defRPr/>
            </a:pPr>
            <a:r>
              <a:rPr lang="en-US" altLang="en-US" sz="2000" dirty="0">
                <a:latin typeface="Times New Roman" panose="02020603050405020304" pitchFamily="18" charset="0"/>
              </a:rPr>
              <a:t>Not all supply chains re-validate compatibility with changes in resin  [2].</a:t>
            </a:r>
          </a:p>
          <a:p>
            <a:pPr marL="571500" indent="-342900">
              <a:buFont typeface="Courier New" panose="02070309020205020404" pitchFamily="49" charset="0"/>
              <a:buChar char="o"/>
              <a:defRPr/>
            </a:pPr>
            <a:endParaRPr lang="en-US" altLang="en-US" sz="2000" dirty="0">
              <a:latin typeface="Times New Roman" panose="02020603050405020304" pitchFamily="18" charset="0"/>
            </a:endParaRPr>
          </a:p>
        </p:txBody>
      </p:sp>
      <p:sp>
        <p:nvSpPr>
          <p:cNvPr id="54275" name="Rectangle 63" descr="Wide upward diagonal">
            <a:extLst>
              <a:ext uri="{FF2B5EF4-FFF2-40B4-BE49-F238E27FC236}">
                <a16:creationId xmlns:a16="http://schemas.microsoft.com/office/drawing/2014/main" id="{8DEE3CE7-6F10-4C6D-B010-8F78448592DD}"/>
              </a:ext>
            </a:extLst>
          </p:cNvPr>
          <p:cNvSpPr>
            <a:spLocks noChangeArrowheads="1"/>
          </p:cNvSpPr>
          <p:nvPr/>
        </p:nvSpPr>
        <p:spPr bwMode="auto">
          <a:xfrm>
            <a:off x="5867400" y="1052513"/>
            <a:ext cx="476250" cy="18573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54276" name="Line 64">
            <a:extLst>
              <a:ext uri="{FF2B5EF4-FFF2-40B4-BE49-F238E27FC236}">
                <a16:creationId xmlns:a16="http://schemas.microsoft.com/office/drawing/2014/main" id="{685E316D-960D-4FE8-98F6-36E5AE3A131D}"/>
              </a:ext>
            </a:extLst>
          </p:cNvPr>
          <p:cNvSpPr>
            <a:spLocks noChangeShapeType="1"/>
          </p:cNvSpPr>
          <p:nvPr/>
        </p:nvSpPr>
        <p:spPr bwMode="auto">
          <a:xfrm>
            <a:off x="6324600" y="1252538"/>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77" name="Text Box 65">
            <a:extLst>
              <a:ext uri="{FF2B5EF4-FFF2-40B4-BE49-F238E27FC236}">
                <a16:creationId xmlns:a16="http://schemas.microsoft.com/office/drawing/2014/main" id="{D8DC9B89-9072-4271-BE6A-E9193CE456DF}"/>
              </a:ext>
            </a:extLst>
          </p:cNvPr>
          <p:cNvSpPr txBox="1">
            <a:spLocks noChangeArrowheads="1"/>
          </p:cNvSpPr>
          <p:nvPr/>
        </p:nvSpPr>
        <p:spPr bwMode="auto">
          <a:xfrm>
            <a:off x="6613525" y="105568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OH</a:t>
            </a:r>
          </a:p>
        </p:txBody>
      </p:sp>
      <p:sp>
        <p:nvSpPr>
          <p:cNvPr id="54278" name="Line 66">
            <a:extLst>
              <a:ext uri="{FF2B5EF4-FFF2-40B4-BE49-F238E27FC236}">
                <a16:creationId xmlns:a16="http://schemas.microsoft.com/office/drawing/2014/main" id="{379872D0-FE16-4710-822F-3A80A1A4A42B}"/>
              </a:ext>
            </a:extLst>
          </p:cNvPr>
          <p:cNvSpPr>
            <a:spLocks noChangeShapeType="1"/>
          </p:cNvSpPr>
          <p:nvPr/>
        </p:nvSpPr>
        <p:spPr bwMode="auto">
          <a:xfrm>
            <a:off x="6324600" y="2005013"/>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79" name="Text Box 67">
            <a:extLst>
              <a:ext uri="{FF2B5EF4-FFF2-40B4-BE49-F238E27FC236}">
                <a16:creationId xmlns:a16="http://schemas.microsoft.com/office/drawing/2014/main" id="{4355581F-B5C9-41DF-9C21-56305E02FD9C}"/>
              </a:ext>
            </a:extLst>
          </p:cNvPr>
          <p:cNvSpPr txBox="1">
            <a:spLocks noChangeArrowheads="1"/>
          </p:cNvSpPr>
          <p:nvPr/>
        </p:nvSpPr>
        <p:spPr bwMode="auto">
          <a:xfrm>
            <a:off x="6613525" y="1808163"/>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OH</a:t>
            </a:r>
          </a:p>
        </p:txBody>
      </p:sp>
      <p:sp>
        <p:nvSpPr>
          <p:cNvPr id="54280" name="Line 68">
            <a:extLst>
              <a:ext uri="{FF2B5EF4-FFF2-40B4-BE49-F238E27FC236}">
                <a16:creationId xmlns:a16="http://schemas.microsoft.com/office/drawing/2014/main" id="{712EDCDE-0948-472D-BDF4-A1DCB842E134}"/>
              </a:ext>
            </a:extLst>
          </p:cNvPr>
          <p:cNvSpPr>
            <a:spLocks noChangeShapeType="1"/>
          </p:cNvSpPr>
          <p:nvPr/>
        </p:nvSpPr>
        <p:spPr bwMode="auto">
          <a:xfrm>
            <a:off x="6324600" y="2643188"/>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81" name="Text Box 69">
            <a:extLst>
              <a:ext uri="{FF2B5EF4-FFF2-40B4-BE49-F238E27FC236}">
                <a16:creationId xmlns:a16="http://schemas.microsoft.com/office/drawing/2014/main" id="{4FCF3173-D6AB-486E-8D15-30E5167EB912}"/>
              </a:ext>
            </a:extLst>
          </p:cNvPr>
          <p:cNvSpPr txBox="1">
            <a:spLocks noChangeArrowheads="1"/>
          </p:cNvSpPr>
          <p:nvPr/>
        </p:nvSpPr>
        <p:spPr bwMode="auto">
          <a:xfrm>
            <a:off x="6613525" y="244633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OH</a:t>
            </a:r>
          </a:p>
        </p:txBody>
      </p:sp>
      <p:sp>
        <p:nvSpPr>
          <p:cNvPr id="54282" name="Text Box 70">
            <a:extLst>
              <a:ext uri="{FF2B5EF4-FFF2-40B4-BE49-F238E27FC236}">
                <a16:creationId xmlns:a16="http://schemas.microsoft.com/office/drawing/2014/main" id="{CC3FC91E-0878-4352-8CCD-1CE14406D05D}"/>
              </a:ext>
            </a:extLst>
          </p:cNvPr>
          <p:cNvSpPr txBox="1">
            <a:spLocks noChangeArrowheads="1"/>
          </p:cNvSpPr>
          <p:nvPr/>
        </p:nvSpPr>
        <p:spPr bwMode="auto">
          <a:xfrm>
            <a:off x="7261225" y="1808163"/>
            <a:ext cx="3286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a:t>
            </a:r>
          </a:p>
        </p:txBody>
      </p:sp>
      <p:sp>
        <p:nvSpPr>
          <p:cNvPr id="54283" name="Text Box 71">
            <a:extLst>
              <a:ext uri="{FF2B5EF4-FFF2-40B4-BE49-F238E27FC236}">
                <a16:creationId xmlns:a16="http://schemas.microsoft.com/office/drawing/2014/main" id="{46171279-6532-4B60-A5D0-2F9BD331968A}"/>
              </a:ext>
            </a:extLst>
          </p:cNvPr>
          <p:cNvSpPr txBox="1">
            <a:spLocks noChangeArrowheads="1"/>
          </p:cNvSpPr>
          <p:nvPr/>
        </p:nvSpPr>
        <p:spPr bwMode="auto">
          <a:xfrm>
            <a:off x="7651750" y="1731963"/>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HO</a:t>
            </a:r>
          </a:p>
        </p:txBody>
      </p:sp>
      <p:sp>
        <p:nvSpPr>
          <p:cNvPr id="54284" name="Text Box 74">
            <a:extLst>
              <a:ext uri="{FF2B5EF4-FFF2-40B4-BE49-F238E27FC236}">
                <a16:creationId xmlns:a16="http://schemas.microsoft.com/office/drawing/2014/main" id="{F53C6B42-D01C-4F6F-A013-D7222B1E6DA8}"/>
              </a:ext>
            </a:extLst>
          </p:cNvPr>
          <p:cNvSpPr txBox="1">
            <a:spLocks noChangeArrowheads="1"/>
          </p:cNvSpPr>
          <p:nvPr/>
        </p:nvSpPr>
        <p:spPr bwMode="auto">
          <a:xfrm>
            <a:off x="7651750" y="113188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HO</a:t>
            </a:r>
          </a:p>
        </p:txBody>
      </p:sp>
      <p:sp>
        <p:nvSpPr>
          <p:cNvPr id="54285" name="Text Box 75">
            <a:extLst>
              <a:ext uri="{FF2B5EF4-FFF2-40B4-BE49-F238E27FC236}">
                <a16:creationId xmlns:a16="http://schemas.microsoft.com/office/drawing/2014/main" id="{663D9E1E-7E75-40A4-8CC3-0A07C40321DF}"/>
              </a:ext>
            </a:extLst>
          </p:cNvPr>
          <p:cNvSpPr txBox="1">
            <a:spLocks noChangeArrowheads="1"/>
          </p:cNvSpPr>
          <p:nvPr/>
        </p:nvSpPr>
        <p:spPr bwMode="auto">
          <a:xfrm>
            <a:off x="7651750" y="231298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HO</a:t>
            </a:r>
          </a:p>
        </p:txBody>
      </p:sp>
      <p:sp>
        <p:nvSpPr>
          <p:cNvPr id="54286" name="Line 76">
            <a:extLst>
              <a:ext uri="{FF2B5EF4-FFF2-40B4-BE49-F238E27FC236}">
                <a16:creationId xmlns:a16="http://schemas.microsoft.com/office/drawing/2014/main" id="{5914AEED-02A4-4E00-8519-71E3C7245BF3}"/>
              </a:ext>
            </a:extLst>
          </p:cNvPr>
          <p:cNvSpPr>
            <a:spLocks noChangeShapeType="1"/>
          </p:cNvSpPr>
          <p:nvPr/>
        </p:nvSpPr>
        <p:spPr bwMode="auto">
          <a:xfrm>
            <a:off x="8153400" y="1414463"/>
            <a:ext cx="285750" cy="371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87" name="Line 77">
            <a:extLst>
              <a:ext uri="{FF2B5EF4-FFF2-40B4-BE49-F238E27FC236}">
                <a16:creationId xmlns:a16="http://schemas.microsoft.com/office/drawing/2014/main" id="{400EAA90-6979-4965-8BD1-FCABC072C663}"/>
              </a:ext>
            </a:extLst>
          </p:cNvPr>
          <p:cNvSpPr>
            <a:spLocks noChangeShapeType="1"/>
          </p:cNvSpPr>
          <p:nvPr/>
        </p:nvSpPr>
        <p:spPr bwMode="auto">
          <a:xfrm flipV="1">
            <a:off x="8162925" y="2119313"/>
            <a:ext cx="333375" cy="390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88" name="Text Box 78">
            <a:extLst>
              <a:ext uri="{FF2B5EF4-FFF2-40B4-BE49-F238E27FC236}">
                <a16:creationId xmlns:a16="http://schemas.microsoft.com/office/drawing/2014/main" id="{1AC5EC25-38D8-4AA9-A69B-D20E6FABB75C}"/>
              </a:ext>
            </a:extLst>
          </p:cNvPr>
          <p:cNvSpPr txBox="1">
            <a:spLocks noChangeArrowheads="1"/>
          </p:cNvSpPr>
          <p:nvPr/>
        </p:nvSpPr>
        <p:spPr bwMode="auto">
          <a:xfrm>
            <a:off x="8366125" y="1731963"/>
            <a:ext cx="3984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Si</a:t>
            </a:r>
          </a:p>
        </p:txBody>
      </p:sp>
      <p:sp>
        <p:nvSpPr>
          <p:cNvPr id="54289" name="Line 79">
            <a:extLst>
              <a:ext uri="{FF2B5EF4-FFF2-40B4-BE49-F238E27FC236}">
                <a16:creationId xmlns:a16="http://schemas.microsoft.com/office/drawing/2014/main" id="{7255A330-F1C2-4B37-92A6-3E5569E53D96}"/>
              </a:ext>
            </a:extLst>
          </p:cNvPr>
          <p:cNvSpPr>
            <a:spLocks noChangeShapeType="1"/>
          </p:cNvSpPr>
          <p:nvPr/>
        </p:nvSpPr>
        <p:spPr bwMode="auto">
          <a:xfrm>
            <a:off x="8181975" y="1928813"/>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90" name="Line 80">
            <a:extLst>
              <a:ext uri="{FF2B5EF4-FFF2-40B4-BE49-F238E27FC236}">
                <a16:creationId xmlns:a16="http://schemas.microsoft.com/office/drawing/2014/main" id="{DF1463E1-1DE3-44EB-A569-D1EE9E2C9514}"/>
              </a:ext>
            </a:extLst>
          </p:cNvPr>
          <p:cNvSpPr>
            <a:spLocks noChangeShapeType="1"/>
          </p:cNvSpPr>
          <p:nvPr/>
        </p:nvSpPr>
        <p:spPr bwMode="auto">
          <a:xfrm>
            <a:off x="8734425" y="1928813"/>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91" name="Text Box 81">
            <a:extLst>
              <a:ext uri="{FF2B5EF4-FFF2-40B4-BE49-F238E27FC236}">
                <a16:creationId xmlns:a16="http://schemas.microsoft.com/office/drawing/2014/main" id="{B4DA87CB-684F-4642-BC56-298B27EBD648}"/>
              </a:ext>
            </a:extLst>
          </p:cNvPr>
          <p:cNvSpPr txBox="1">
            <a:spLocks noChangeArrowheads="1"/>
          </p:cNvSpPr>
          <p:nvPr/>
        </p:nvSpPr>
        <p:spPr bwMode="auto">
          <a:xfrm>
            <a:off x="8975725" y="1733550"/>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54292" name="Text Box 82">
            <a:extLst>
              <a:ext uri="{FF2B5EF4-FFF2-40B4-BE49-F238E27FC236}">
                <a16:creationId xmlns:a16="http://schemas.microsoft.com/office/drawing/2014/main" id="{2559CD32-5422-4193-9307-6BEB03B0F8D6}"/>
              </a:ext>
            </a:extLst>
          </p:cNvPr>
          <p:cNvSpPr txBox="1">
            <a:spLocks noChangeArrowheads="1"/>
          </p:cNvSpPr>
          <p:nvPr/>
        </p:nvSpPr>
        <p:spPr bwMode="auto">
          <a:xfrm>
            <a:off x="8975725" y="1733550"/>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54293" name="Line 83">
            <a:extLst>
              <a:ext uri="{FF2B5EF4-FFF2-40B4-BE49-F238E27FC236}">
                <a16:creationId xmlns:a16="http://schemas.microsoft.com/office/drawing/2014/main" id="{73718334-15A2-406F-8744-E9F3A1928E6B}"/>
              </a:ext>
            </a:extLst>
          </p:cNvPr>
          <p:cNvSpPr>
            <a:spLocks noChangeShapeType="1"/>
          </p:cNvSpPr>
          <p:nvPr/>
        </p:nvSpPr>
        <p:spPr bwMode="auto">
          <a:xfrm>
            <a:off x="9753600" y="1928813"/>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94" name="Text Box 84">
            <a:extLst>
              <a:ext uri="{FF2B5EF4-FFF2-40B4-BE49-F238E27FC236}">
                <a16:creationId xmlns:a16="http://schemas.microsoft.com/office/drawing/2014/main" id="{D520F81D-0A82-4DFF-9641-5C14F8287E0C}"/>
              </a:ext>
            </a:extLst>
          </p:cNvPr>
          <p:cNvSpPr txBox="1">
            <a:spLocks noChangeArrowheads="1"/>
          </p:cNvSpPr>
          <p:nvPr/>
        </p:nvSpPr>
        <p:spPr bwMode="auto">
          <a:xfrm>
            <a:off x="10013950" y="1733550"/>
            <a:ext cx="641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NH</a:t>
            </a:r>
            <a:r>
              <a:rPr lang="en-US" altLang="en-US" sz="2000" baseline="-25000">
                <a:solidFill>
                  <a:schemeClr val="tx1"/>
                </a:solidFill>
                <a:cs typeface="Arial" panose="020B0604020202020204" pitchFamily="34" charset="0"/>
              </a:rPr>
              <a:t>2</a:t>
            </a:r>
          </a:p>
        </p:txBody>
      </p:sp>
      <p:sp>
        <p:nvSpPr>
          <p:cNvPr id="54295" name="Rectangle 104" descr="Wide upward diagonal">
            <a:extLst>
              <a:ext uri="{FF2B5EF4-FFF2-40B4-BE49-F238E27FC236}">
                <a16:creationId xmlns:a16="http://schemas.microsoft.com/office/drawing/2014/main" id="{1F93B6AC-A69D-4CEE-A3EA-F73A3F0F35CD}"/>
              </a:ext>
            </a:extLst>
          </p:cNvPr>
          <p:cNvSpPr>
            <a:spLocks noChangeArrowheads="1"/>
          </p:cNvSpPr>
          <p:nvPr/>
        </p:nvSpPr>
        <p:spPr bwMode="auto">
          <a:xfrm>
            <a:off x="6613525" y="4467225"/>
            <a:ext cx="476250" cy="18573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54296" name="Line 105">
            <a:extLst>
              <a:ext uri="{FF2B5EF4-FFF2-40B4-BE49-F238E27FC236}">
                <a16:creationId xmlns:a16="http://schemas.microsoft.com/office/drawing/2014/main" id="{A5584E7F-4EB1-401C-84A5-A5D362A87144}"/>
              </a:ext>
            </a:extLst>
          </p:cNvPr>
          <p:cNvSpPr>
            <a:spLocks noChangeShapeType="1"/>
          </p:cNvSpPr>
          <p:nvPr/>
        </p:nvSpPr>
        <p:spPr bwMode="auto">
          <a:xfrm>
            <a:off x="7070725" y="4667250"/>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97" name="Text Box 106">
            <a:extLst>
              <a:ext uri="{FF2B5EF4-FFF2-40B4-BE49-F238E27FC236}">
                <a16:creationId xmlns:a16="http://schemas.microsoft.com/office/drawing/2014/main" id="{878092AB-D765-4E0A-A201-765B3B784F55}"/>
              </a:ext>
            </a:extLst>
          </p:cNvPr>
          <p:cNvSpPr txBox="1">
            <a:spLocks noChangeArrowheads="1"/>
          </p:cNvSpPr>
          <p:nvPr/>
        </p:nvSpPr>
        <p:spPr bwMode="auto">
          <a:xfrm>
            <a:off x="7359650" y="447040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a:t>
            </a:r>
          </a:p>
        </p:txBody>
      </p:sp>
      <p:sp>
        <p:nvSpPr>
          <p:cNvPr id="54298" name="Line 107">
            <a:extLst>
              <a:ext uri="{FF2B5EF4-FFF2-40B4-BE49-F238E27FC236}">
                <a16:creationId xmlns:a16="http://schemas.microsoft.com/office/drawing/2014/main" id="{2D95EECF-3167-43C2-9D90-A1D315929B49}"/>
              </a:ext>
            </a:extLst>
          </p:cNvPr>
          <p:cNvSpPr>
            <a:spLocks noChangeShapeType="1"/>
          </p:cNvSpPr>
          <p:nvPr/>
        </p:nvSpPr>
        <p:spPr bwMode="auto">
          <a:xfrm>
            <a:off x="7070725" y="5419725"/>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299" name="Text Box 108">
            <a:extLst>
              <a:ext uri="{FF2B5EF4-FFF2-40B4-BE49-F238E27FC236}">
                <a16:creationId xmlns:a16="http://schemas.microsoft.com/office/drawing/2014/main" id="{6E8D1803-D0A0-42CF-83C7-8C00A98358DE}"/>
              </a:ext>
            </a:extLst>
          </p:cNvPr>
          <p:cNvSpPr txBox="1">
            <a:spLocks noChangeArrowheads="1"/>
          </p:cNvSpPr>
          <p:nvPr/>
        </p:nvSpPr>
        <p:spPr bwMode="auto">
          <a:xfrm>
            <a:off x="7359650" y="5222875"/>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a:t>
            </a:r>
          </a:p>
        </p:txBody>
      </p:sp>
      <p:sp>
        <p:nvSpPr>
          <p:cNvPr id="54300" name="Line 109">
            <a:extLst>
              <a:ext uri="{FF2B5EF4-FFF2-40B4-BE49-F238E27FC236}">
                <a16:creationId xmlns:a16="http://schemas.microsoft.com/office/drawing/2014/main" id="{433F8628-068E-481C-91B7-6066733629A0}"/>
              </a:ext>
            </a:extLst>
          </p:cNvPr>
          <p:cNvSpPr>
            <a:spLocks noChangeShapeType="1"/>
          </p:cNvSpPr>
          <p:nvPr/>
        </p:nvSpPr>
        <p:spPr bwMode="auto">
          <a:xfrm>
            <a:off x="7070725" y="6057900"/>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301" name="Text Box 110">
            <a:extLst>
              <a:ext uri="{FF2B5EF4-FFF2-40B4-BE49-F238E27FC236}">
                <a16:creationId xmlns:a16="http://schemas.microsoft.com/office/drawing/2014/main" id="{EA8CC886-B739-4A5F-B08A-51674CFB0B29}"/>
              </a:ext>
            </a:extLst>
          </p:cNvPr>
          <p:cNvSpPr txBox="1">
            <a:spLocks noChangeArrowheads="1"/>
          </p:cNvSpPr>
          <p:nvPr/>
        </p:nvSpPr>
        <p:spPr bwMode="auto">
          <a:xfrm>
            <a:off x="7359650" y="586105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a:t>
            </a:r>
          </a:p>
        </p:txBody>
      </p:sp>
      <p:sp>
        <p:nvSpPr>
          <p:cNvPr id="54302" name="Text Box 111">
            <a:extLst>
              <a:ext uri="{FF2B5EF4-FFF2-40B4-BE49-F238E27FC236}">
                <a16:creationId xmlns:a16="http://schemas.microsoft.com/office/drawing/2014/main" id="{CCB10037-0B80-4EBD-A0B1-03781CF93CB7}"/>
              </a:ext>
            </a:extLst>
          </p:cNvPr>
          <p:cNvSpPr txBox="1">
            <a:spLocks noChangeArrowheads="1"/>
          </p:cNvSpPr>
          <p:nvPr/>
        </p:nvSpPr>
        <p:spPr bwMode="auto">
          <a:xfrm>
            <a:off x="7778750" y="527843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000">
              <a:solidFill>
                <a:schemeClr val="tx1"/>
              </a:solidFill>
              <a:cs typeface="Arial" panose="020B0604020202020204" pitchFamily="34" charset="0"/>
            </a:endParaRPr>
          </a:p>
        </p:txBody>
      </p:sp>
      <p:sp>
        <p:nvSpPr>
          <p:cNvPr id="54303" name="Line 115">
            <a:extLst>
              <a:ext uri="{FF2B5EF4-FFF2-40B4-BE49-F238E27FC236}">
                <a16:creationId xmlns:a16="http://schemas.microsoft.com/office/drawing/2014/main" id="{389A543A-21EB-46A5-8160-AA854E54AD6E}"/>
              </a:ext>
            </a:extLst>
          </p:cNvPr>
          <p:cNvSpPr>
            <a:spLocks noChangeShapeType="1"/>
          </p:cNvSpPr>
          <p:nvPr/>
        </p:nvSpPr>
        <p:spPr bwMode="auto">
          <a:xfrm>
            <a:off x="7680325" y="4886325"/>
            <a:ext cx="285750" cy="371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304" name="Line 116">
            <a:extLst>
              <a:ext uri="{FF2B5EF4-FFF2-40B4-BE49-F238E27FC236}">
                <a16:creationId xmlns:a16="http://schemas.microsoft.com/office/drawing/2014/main" id="{391B1E15-2734-4A8E-8767-9BF787F5CA0D}"/>
              </a:ext>
            </a:extLst>
          </p:cNvPr>
          <p:cNvSpPr>
            <a:spLocks noChangeShapeType="1"/>
          </p:cNvSpPr>
          <p:nvPr/>
        </p:nvSpPr>
        <p:spPr bwMode="auto">
          <a:xfrm flipV="1">
            <a:off x="7689850" y="5591175"/>
            <a:ext cx="333375" cy="390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305" name="Text Box 117">
            <a:extLst>
              <a:ext uri="{FF2B5EF4-FFF2-40B4-BE49-F238E27FC236}">
                <a16:creationId xmlns:a16="http://schemas.microsoft.com/office/drawing/2014/main" id="{C68B71A8-087A-4C2E-8219-F6816892EB32}"/>
              </a:ext>
            </a:extLst>
          </p:cNvPr>
          <p:cNvSpPr txBox="1">
            <a:spLocks noChangeArrowheads="1"/>
          </p:cNvSpPr>
          <p:nvPr/>
        </p:nvSpPr>
        <p:spPr bwMode="auto">
          <a:xfrm>
            <a:off x="7893050" y="5203825"/>
            <a:ext cx="3984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Si</a:t>
            </a:r>
          </a:p>
        </p:txBody>
      </p:sp>
      <p:sp>
        <p:nvSpPr>
          <p:cNvPr id="54306" name="Line 118">
            <a:extLst>
              <a:ext uri="{FF2B5EF4-FFF2-40B4-BE49-F238E27FC236}">
                <a16:creationId xmlns:a16="http://schemas.microsoft.com/office/drawing/2014/main" id="{9A01A301-45EE-4565-94FD-F51A870FD26E}"/>
              </a:ext>
            </a:extLst>
          </p:cNvPr>
          <p:cNvSpPr>
            <a:spLocks noChangeShapeType="1"/>
          </p:cNvSpPr>
          <p:nvPr/>
        </p:nvSpPr>
        <p:spPr bwMode="auto">
          <a:xfrm>
            <a:off x="7708900" y="5400675"/>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307" name="Line 119">
            <a:extLst>
              <a:ext uri="{FF2B5EF4-FFF2-40B4-BE49-F238E27FC236}">
                <a16:creationId xmlns:a16="http://schemas.microsoft.com/office/drawing/2014/main" id="{D1C2BA14-C545-47AE-BE3E-B764E26CBFE5}"/>
              </a:ext>
            </a:extLst>
          </p:cNvPr>
          <p:cNvSpPr>
            <a:spLocks noChangeShapeType="1"/>
          </p:cNvSpPr>
          <p:nvPr/>
        </p:nvSpPr>
        <p:spPr bwMode="auto">
          <a:xfrm>
            <a:off x="8261350" y="5400675"/>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308" name="Text Box 120">
            <a:extLst>
              <a:ext uri="{FF2B5EF4-FFF2-40B4-BE49-F238E27FC236}">
                <a16:creationId xmlns:a16="http://schemas.microsoft.com/office/drawing/2014/main" id="{08CB97EB-F5BD-479C-9545-A0D1CDFACBB3}"/>
              </a:ext>
            </a:extLst>
          </p:cNvPr>
          <p:cNvSpPr txBox="1">
            <a:spLocks noChangeArrowheads="1"/>
          </p:cNvSpPr>
          <p:nvPr/>
        </p:nvSpPr>
        <p:spPr bwMode="auto">
          <a:xfrm>
            <a:off x="8502650" y="5205413"/>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54309" name="Text Box 121">
            <a:extLst>
              <a:ext uri="{FF2B5EF4-FFF2-40B4-BE49-F238E27FC236}">
                <a16:creationId xmlns:a16="http://schemas.microsoft.com/office/drawing/2014/main" id="{4C034B37-C1A6-4572-BF5A-C1D3245F58B0}"/>
              </a:ext>
            </a:extLst>
          </p:cNvPr>
          <p:cNvSpPr txBox="1">
            <a:spLocks noChangeArrowheads="1"/>
          </p:cNvSpPr>
          <p:nvPr/>
        </p:nvSpPr>
        <p:spPr bwMode="auto">
          <a:xfrm>
            <a:off x="8502650" y="5205413"/>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54310" name="Line 122">
            <a:extLst>
              <a:ext uri="{FF2B5EF4-FFF2-40B4-BE49-F238E27FC236}">
                <a16:creationId xmlns:a16="http://schemas.microsoft.com/office/drawing/2014/main" id="{EC511A10-9A60-43A1-BB23-AAAE11A4A8CA}"/>
              </a:ext>
            </a:extLst>
          </p:cNvPr>
          <p:cNvSpPr>
            <a:spLocks noChangeShapeType="1"/>
          </p:cNvSpPr>
          <p:nvPr/>
        </p:nvSpPr>
        <p:spPr bwMode="auto">
          <a:xfrm>
            <a:off x="9280525" y="5400675"/>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311" name="Text Box 124">
            <a:extLst>
              <a:ext uri="{FF2B5EF4-FFF2-40B4-BE49-F238E27FC236}">
                <a16:creationId xmlns:a16="http://schemas.microsoft.com/office/drawing/2014/main" id="{C4805059-9131-46D6-A76F-3F112262CC7F}"/>
              </a:ext>
            </a:extLst>
          </p:cNvPr>
          <p:cNvSpPr txBox="1">
            <a:spLocks noChangeArrowheads="1"/>
          </p:cNvSpPr>
          <p:nvPr/>
        </p:nvSpPr>
        <p:spPr bwMode="auto">
          <a:xfrm>
            <a:off x="9483725" y="5176838"/>
            <a:ext cx="641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NH</a:t>
            </a:r>
            <a:r>
              <a:rPr lang="en-US" altLang="en-US" sz="2000" baseline="-25000">
                <a:solidFill>
                  <a:schemeClr val="tx1"/>
                </a:solidFill>
                <a:cs typeface="Arial" panose="020B0604020202020204" pitchFamily="34" charset="0"/>
              </a:rPr>
              <a:t>2</a:t>
            </a:r>
          </a:p>
        </p:txBody>
      </p:sp>
      <p:sp>
        <p:nvSpPr>
          <p:cNvPr id="54312" name="Text Box 125">
            <a:extLst>
              <a:ext uri="{FF2B5EF4-FFF2-40B4-BE49-F238E27FC236}">
                <a16:creationId xmlns:a16="http://schemas.microsoft.com/office/drawing/2014/main" id="{F5A46380-8BBA-433C-8EBB-B98D655400E1}"/>
              </a:ext>
            </a:extLst>
          </p:cNvPr>
          <p:cNvSpPr txBox="1">
            <a:spLocks noChangeArrowheads="1"/>
          </p:cNvSpPr>
          <p:nvPr/>
        </p:nvSpPr>
        <p:spPr bwMode="auto">
          <a:xfrm>
            <a:off x="5359400" y="2954338"/>
            <a:ext cx="1627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tx1"/>
                </a:solidFill>
                <a:cs typeface="Arial" panose="020B0604020202020204" pitchFamily="34" charset="0"/>
              </a:rPr>
              <a:t>Glass surface</a:t>
            </a:r>
          </a:p>
        </p:txBody>
      </p:sp>
      <p:sp>
        <p:nvSpPr>
          <p:cNvPr id="54313" name="Text Box 126">
            <a:extLst>
              <a:ext uri="{FF2B5EF4-FFF2-40B4-BE49-F238E27FC236}">
                <a16:creationId xmlns:a16="http://schemas.microsoft.com/office/drawing/2014/main" id="{4D14B732-56C9-4F01-9267-A18BBC38AC07}"/>
              </a:ext>
            </a:extLst>
          </p:cNvPr>
          <p:cNvSpPr txBox="1">
            <a:spLocks noChangeArrowheads="1"/>
          </p:cNvSpPr>
          <p:nvPr/>
        </p:nvSpPr>
        <p:spPr bwMode="auto">
          <a:xfrm>
            <a:off x="8366125" y="3440113"/>
            <a:ext cx="1536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b="1">
                <a:solidFill>
                  <a:schemeClr val="tx1"/>
                </a:solidFill>
                <a:cs typeface="Arial" panose="020B0604020202020204" pitchFamily="34" charset="0"/>
              </a:rPr>
              <a:t>Aminosilane</a:t>
            </a:r>
          </a:p>
        </p:txBody>
      </p:sp>
      <p:sp>
        <p:nvSpPr>
          <p:cNvPr id="54314" name="Line 127">
            <a:extLst>
              <a:ext uri="{FF2B5EF4-FFF2-40B4-BE49-F238E27FC236}">
                <a16:creationId xmlns:a16="http://schemas.microsoft.com/office/drawing/2014/main" id="{642E19B3-70DC-4CA4-A006-0B42418CFA7C}"/>
              </a:ext>
            </a:extLst>
          </p:cNvPr>
          <p:cNvSpPr>
            <a:spLocks noChangeShapeType="1"/>
          </p:cNvSpPr>
          <p:nvPr/>
        </p:nvSpPr>
        <p:spPr bwMode="auto">
          <a:xfrm flipH="1">
            <a:off x="7600950" y="3924300"/>
            <a:ext cx="9525" cy="5048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315" name="Text Box 128">
            <a:extLst>
              <a:ext uri="{FF2B5EF4-FFF2-40B4-BE49-F238E27FC236}">
                <a16:creationId xmlns:a16="http://schemas.microsoft.com/office/drawing/2014/main" id="{862AC48B-D7D7-45B6-9D28-4CCDBE0DA46E}"/>
              </a:ext>
            </a:extLst>
          </p:cNvPr>
          <p:cNvSpPr txBox="1">
            <a:spLocks noChangeArrowheads="1"/>
          </p:cNvSpPr>
          <p:nvPr/>
        </p:nvSpPr>
        <p:spPr bwMode="auto">
          <a:xfrm>
            <a:off x="239713" y="5748338"/>
            <a:ext cx="63515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a:solidFill>
                  <a:schemeClr val="tx1"/>
                </a:solidFill>
                <a:cs typeface="Arial" panose="020B0604020202020204" pitchFamily="34" charset="0"/>
              </a:rPr>
              <a:t>[1] Mittal, K. L., &amp; Pizzi, A. (Eds.). (1999). Adhesion Promotion Techniques: Technological Applications. CRC Press.</a:t>
            </a:r>
          </a:p>
          <a:p>
            <a:pPr>
              <a:spcBef>
                <a:spcPct val="0"/>
              </a:spcBef>
              <a:buFontTx/>
              <a:buNone/>
            </a:pPr>
            <a:r>
              <a:rPr lang="en-US" altLang="en-US" sz="1400">
                <a:solidFill>
                  <a:schemeClr val="tx1"/>
                </a:solidFill>
                <a:cs typeface="Arial" panose="020B0604020202020204" pitchFamily="34" charset="0"/>
              </a:rPr>
              <a:t>[2] Scott Crane (personal communication, November 26, 2018).</a:t>
            </a:r>
          </a:p>
        </p:txBody>
      </p:sp>
      <p:sp>
        <p:nvSpPr>
          <p:cNvPr id="2" name="Rectangle 1">
            <a:extLst>
              <a:ext uri="{FF2B5EF4-FFF2-40B4-BE49-F238E27FC236}">
                <a16:creationId xmlns:a16="http://schemas.microsoft.com/office/drawing/2014/main" id="{A5A095E9-305C-4D24-8253-FA4DAA80FD5C}"/>
              </a:ext>
            </a:extLst>
          </p:cNvPr>
          <p:cNvSpPr/>
          <p:nvPr/>
        </p:nvSpPr>
        <p:spPr>
          <a:xfrm>
            <a:off x="8582025" y="2684463"/>
            <a:ext cx="2311400" cy="646112"/>
          </a:xfrm>
          <a:prstGeom prst="rect">
            <a:avLst/>
          </a:prstGeom>
        </p:spPr>
        <p:txBody>
          <a:bodyPr>
            <a:spAutoFit/>
          </a:bodyPr>
          <a:lstStyle/>
          <a:p>
            <a:pPr algn="ctr">
              <a:defRPr/>
            </a:pPr>
            <a:r>
              <a:rPr lang="en-US" b="1" dirty="0">
                <a:latin typeface="+mn-lt"/>
              </a:rPr>
              <a:t> </a:t>
            </a:r>
            <a:r>
              <a:rPr lang="en-US" b="1" dirty="0" err="1">
                <a:latin typeface="+mn-lt"/>
              </a:rPr>
              <a:t>Organofunctional</a:t>
            </a:r>
            <a:r>
              <a:rPr lang="en-US" b="1" dirty="0">
                <a:latin typeface="+mn-lt"/>
              </a:rPr>
              <a:t> group</a:t>
            </a:r>
          </a:p>
        </p:txBody>
      </p:sp>
      <p:sp>
        <p:nvSpPr>
          <p:cNvPr id="3" name="Rectangle 2">
            <a:extLst>
              <a:ext uri="{FF2B5EF4-FFF2-40B4-BE49-F238E27FC236}">
                <a16:creationId xmlns:a16="http://schemas.microsoft.com/office/drawing/2014/main" id="{C9B5A613-AF47-4FE4-BBAC-30875D884465}"/>
              </a:ext>
            </a:extLst>
          </p:cNvPr>
          <p:cNvSpPr/>
          <p:nvPr/>
        </p:nvSpPr>
        <p:spPr>
          <a:xfrm>
            <a:off x="7413625" y="2708275"/>
            <a:ext cx="1568450" cy="646113"/>
          </a:xfrm>
          <a:prstGeom prst="rect">
            <a:avLst/>
          </a:prstGeom>
        </p:spPr>
        <p:txBody>
          <a:bodyPr>
            <a:spAutoFit/>
          </a:bodyPr>
          <a:lstStyle/>
          <a:p>
            <a:pPr algn="ctr">
              <a:defRPr/>
            </a:pPr>
            <a:r>
              <a:rPr lang="en-US" b="1" dirty="0" err="1">
                <a:latin typeface="+mn-lt"/>
              </a:rPr>
              <a:t>Hydrolyzable</a:t>
            </a:r>
            <a:r>
              <a:rPr lang="en-US" b="1" dirty="0">
                <a:latin typeface="+mn-lt"/>
              </a:rPr>
              <a:t> </a:t>
            </a:r>
          </a:p>
          <a:p>
            <a:pPr algn="ctr">
              <a:defRPr/>
            </a:pPr>
            <a:r>
              <a:rPr lang="en-US" b="1" dirty="0">
                <a:latin typeface="+mn-lt"/>
              </a:rPr>
              <a:t>group</a:t>
            </a:r>
          </a:p>
        </p:txBody>
      </p:sp>
      <p:sp>
        <p:nvSpPr>
          <p:cNvPr id="54318" name="Left Brace 3">
            <a:extLst>
              <a:ext uri="{FF2B5EF4-FFF2-40B4-BE49-F238E27FC236}">
                <a16:creationId xmlns:a16="http://schemas.microsoft.com/office/drawing/2014/main" id="{B986AC40-0EFC-4FD8-A7FD-B918881C7C99}"/>
              </a:ext>
            </a:extLst>
          </p:cNvPr>
          <p:cNvSpPr>
            <a:spLocks/>
          </p:cNvSpPr>
          <p:nvPr/>
        </p:nvSpPr>
        <p:spPr bwMode="auto">
          <a:xfrm rot="-5400000">
            <a:off x="8926513" y="1765300"/>
            <a:ext cx="382587" cy="3033713"/>
          </a:xfrm>
          <a:prstGeom prst="leftBrace">
            <a:avLst>
              <a:gd name="adj1" fmla="val 8333"/>
              <a:gd name="adj2" fmla="val 50000"/>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34FB5C7-152B-43B5-BA7A-946CA35C01E3}"/>
              </a:ext>
            </a:extLst>
          </p:cNvPr>
          <p:cNvSpPr>
            <a:spLocks noGrp="1" noChangeArrowheads="1"/>
          </p:cNvSpPr>
          <p:nvPr>
            <p:ph type="title"/>
          </p:nvPr>
        </p:nvSpPr>
        <p:spPr>
          <a:xfrm>
            <a:off x="1981200" y="169863"/>
            <a:ext cx="8229600" cy="792162"/>
          </a:xfrm>
        </p:spPr>
        <p:txBody>
          <a:bodyPr/>
          <a:lstStyle/>
          <a:p>
            <a:r>
              <a:rPr lang="en-US" altLang="en-US"/>
              <a:t>Resin-Glass Interface/Interphase </a:t>
            </a:r>
            <a:r>
              <a:rPr lang="en-US" altLang="en-US" baseline="30000"/>
              <a:t>[1] [2]</a:t>
            </a:r>
          </a:p>
        </p:txBody>
      </p:sp>
      <p:pic>
        <p:nvPicPr>
          <p:cNvPr id="56322" name="Content Placeholder 3">
            <a:extLst>
              <a:ext uri="{FF2B5EF4-FFF2-40B4-BE49-F238E27FC236}">
                <a16:creationId xmlns:a16="http://schemas.microsoft.com/office/drawing/2014/main" id="{5E31EB11-F1BC-4571-AF6D-204D0009F2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07050" y="2473325"/>
            <a:ext cx="5060950" cy="2765425"/>
          </a:xfrm>
        </p:spPr>
      </p:pic>
      <p:sp>
        <p:nvSpPr>
          <p:cNvPr id="7" name="Rectangle 6">
            <a:extLst>
              <a:ext uri="{FF2B5EF4-FFF2-40B4-BE49-F238E27FC236}">
                <a16:creationId xmlns:a16="http://schemas.microsoft.com/office/drawing/2014/main" id="{EBAA5A22-B1C5-4A01-93E4-B1978963C397}"/>
              </a:ext>
            </a:extLst>
          </p:cNvPr>
          <p:cNvSpPr/>
          <p:nvPr/>
        </p:nvSpPr>
        <p:spPr>
          <a:xfrm>
            <a:off x="244475" y="5710238"/>
            <a:ext cx="11703050" cy="738187"/>
          </a:xfrm>
          <a:prstGeom prst="rect">
            <a:avLst/>
          </a:prstGeom>
        </p:spPr>
        <p:txBody>
          <a:bodyPr>
            <a:spAutoFit/>
          </a:bodyPr>
          <a:lstStyle/>
          <a:p>
            <a:pPr>
              <a:defRPr/>
            </a:pPr>
            <a:r>
              <a:rPr lang="en-US" sz="1400" dirty="0">
                <a:latin typeface="+mn-lt"/>
              </a:rPr>
              <a:t>[1] </a:t>
            </a:r>
            <a:r>
              <a:rPr lang="en-US" sz="1400" dirty="0" err="1">
                <a:latin typeface="+mn-lt"/>
              </a:rPr>
              <a:t>Drzal</a:t>
            </a:r>
            <a:r>
              <a:rPr lang="en-US" sz="1400" dirty="0">
                <a:latin typeface="+mn-lt"/>
              </a:rPr>
              <a:t>, Lawrence T., Michael J. Rich, and Pamela F. Lloyd. "Adhesion of graphite fibers to epoxy matrices: I. The role of fiber surface treatment." The Journal of Adhesion 16.1 (1983): 1-30.</a:t>
            </a:r>
          </a:p>
          <a:p>
            <a:pPr>
              <a:defRPr/>
            </a:pPr>
            <a:r>
              <a:rPr lang="en-US" sz="1400" dirty="0">
                <a:latin typeface="+mn-lt"/>
              </a:rPr>
              <a:t>[2] Petersen, Helga </a:t>
            </a:r>
            <a:r>
              <a:rPr lang="en-US" sz="1400" dirty="0" err="1">
                <a:latin typeface="+mn-lt"/>
              </a:rPr>
              <a:t>Nørgaard</a:t>
            </a:r>
            <a:r>
              <a:rPr lang="en-US" sz="1400" dirty="0">
                <a:latin typeface="+mn-lt"/>
              </a:rPr>
              <a:t>, et al. Investigation of sizing-from glass </a:t>
            </a:r>
            <a:r>
              <a:rPr lang="en-US" sz="1400" dirty="0" err="1">
                <a:latin typeface="+mn-lt"/>
              </a:rPr>
              <a:t>fibre</a:t>
            </a:r>
            <a:r>
              <a:rPr lang="en-US" sz="1400" dirty="0">
                <a:latin typeface="+mn-lt"/>
              </a:rPr>
              <a:t> surface to composite interface. Diss. DTU Nanotech, 2017.</a:t>
            </a:r>
          </a:p>
        </p:txBody>
      </p:sp>
      <p:sp>
        <p:nvSpPr>
          <p:cNvPr id="8" name="Rectangle 7">
            <a:extLst>
              <a:ext uri="{FF2B5EF4-FFF2-40B4-BE49-F238E27FC236}">
                <a16:creationId xmlns:a16="http://schemas.microsoft.com/office/drawing/2014/main" id="{1DBC28A0-E646-4084-A91D-2D541718A760}"/>
              </a:ext>
            </a:extLst>
          </p:cNvPr>
          <p:cNvSpPr/>
          <p:nvPr/>
        </p:nvSpPr>
        <p:spPr>
          <a:xfrm>
            <a:off x="7096125" y="5168900"/>
            <a:ext cx="2979738" cy="400050"/>
          </a:xfrm>
          <a:prstGeom prst="rect">
            <a:avLst/>
          </a:prstGeom>
        </p:spPr>
        <p:txBody>
          <a:bodyPr wrap="none">
            <a:spAutoFit/>
          </a:bodyPr>
          <a:lstStyle/>
          <a:p>
            <a:pPr>
              <a:defRPr/>
            </a:pPr>
            <a:r>
              <a:rPr lang="en-US" sz="2000" b="1" dirty="0">
                <a:latin typeface="+mn-lt"/>
              </a:rPr>
              <a:t>Glass-resin interphase [2]</a:t>
            </a:r>
          </a:p>
        </p:txBody>
      </p:sp>
      <p:sp>
        <p:nvSpPr>
          <p:cNvPr id="9" name="Rectangle 3">
            <a:extLst>
              <a:ext uri="{FF2B5EF4-FFF2-40B4-BE49-F238E27FC236}">
                <a16:creationId xmlns:a16="http://schemas.microsoft.com/office/drawing/2014/main" id="{1E84F6EF-8A73-4EF7-9340-769644DB045A}"/>
              </a:ext>
            </a:extLst>
          </p:cNvPr>
          <p:cNvSpPr txBox="1">
            <a:spLocks noChangeArrowheads="1"/>
          </p:cNvSpPr>
          <p:nvPr/>
        </p:nvSpPr>
        <p:spPr bwMode="auto">
          <a:xfrm>
            <a:off x="358775" y="919163"/>
            <a:ext cx="11245850" cy="1881187"/>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a:lstStyle>
          <a:p>
            <a:pPr marL="0" indent="0">
              <a:buFontTx/>
              <a:buNone/>
              <a:defRPr/>
            </a:pPr>
            <a:r>
              <a:rPr lang="en-US" sz="2400" dirty="0"/>
              <a:t>The region between the glass and resin is a three-dimensional region between the bulk fiber and bulk resin, this includes:</a:t>
            </a:r>
          </a:p>
          <a:p>
            <a:pPr lvl="1">
              <a:defRPr/>
            </a:pPr>
            <a:r>
              <a:rPr lang="en-US" altLang="en-US" sz="2000" kern="0" dirty="0"/>
              <a:t>Area of contact (interface) between the fiber and the matrix</a:t>
            </a:r>
          </a:p>
          <a:p>
            <a:pPr lvl="1">
              <a:defRPr/>
            </a:pPr>
            <a:r>
              <a:rPr lang="en-US" altLang="en-US" sz="2000" kern="0" dirty="0"/>
              <a:t>Region of some finite thickness extending on both sides of the interface in both the fiber and resin matrix (interphase). </a:t>
            </a:r>
          </a:p>
        </p:txBody>
      </p:sp>
      <p:sp>
        <p:nvSpPr>
          <p:cNvPr id="11" name="Rectangle 10">
            <a:extLst>
              <a:ext uri="{FF2B5EF4-FFF2-40B4-BE49-F238E27FC236}">
                <a16:creationId xmlns:a16="http://schemas.microsoft.com/office/drawing/2014/main" id="{C668D0BE-6932-4BD6-837D-C5CBFCAC615C}"/>
              </a:ext>
            </a:extLst>
          </p:cNvPr>
          <p:cNvSpPr/>
          <p:nvPr/>
        </p:nvSpPr>
        <p:spPr>
          <a:xfrm>
            <a:off x="2314575" y="5168900"/>
            <a:ext cx="2184400" cy="400050"/>
          </a:xfrm>
          <a:prstGeom prst="rect">
            <a:avLst/>
          </a:prstGeom>
        </p:spPr>
        <p:txBody>
          <a:bodyPr wrap="none">
            <a:spAutoFit/>
          </a:bodyPr>
          <a:lstStyle/>
          <a:p>
            <a:pPr>
              <a:defRPr/>
            </a:pPr>
            <a:r>
              <a:rPr lang="en-US" sz="2000" b="1" dirty="0">
                <a:latin typeface="+mn-lt"/>
              </a:rPr>
              <a:t>Sizing Application</a:t>
            </a:r>
          </a:p>
        </p:txBody>
      </p:sp>
      <p:pic>
        <p:nvPicPr>
          <p:cNvPr id="56327" name="Picture 1">
            <a:extLst>
              <a:ext uri="{FF2B5EF4-FFF2-40B4-BE49-F238E27FC236}">
                <a16:creationId xmlns:a16="http://schemas.microsoft.com/office/drawing/2014/main" id="{3BF036B9-22DD-4DCF-B616-DFACBC6266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7025" y="2832100"/>
            <a:ext cx="39782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3701C2EB-9353-491D-84F3-FD1B1B00C4D3}"/>
              </a:ext>
            </a:extLst>
          </p:cNvPr>
          <p:cNvSpPr>
            <a:spLocks noGrp="1" noChangeArrowheads="1"/>
          </p:cNvSpPr>
          <p:nvPr>
            <p:ph type="title"/>
          </p:nvPr>
        </p:nvSpPr>
        <p:spPr>
          <a:xfrm>
            <a:off x="1981200" y="73025"/>
            <a:ext cx="8229600" cy="792163"/>
          </a:xfrm>
        </p:spPr>
        <p:txBody>
          <a:bodyPr/>
          <a:lstStyle/>
          <a:p>
            <a:r>
              <a:rPr lang="en-US" altLang="en-US"/>
              <a:t>FIB Experiments</a:t>
            </a:r>
          </a:p>
        </p:txBody>
      </p:sp>
      <p:pic>
        <p:nvPicPr>
          <p:cNvPr id="58370" name="Content Placeholder 1">
            <a:extLst>
              <a:ext uri="{FF2B5EF4-FFF2-40B4-BE49-F238E27FC236}">
                <a16:creationId xmlns:a16="http://schemas.microsoft.com/office/drawing/2014/main" id="{AC5C7A27-B68A-491E-9267-AFA212A24E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9900" y="865188"/>
            <a:ext cx="4289425" cy="2952750"/>
          </a:xfrm>
        </p:spPr>
      </p:pic>
      <p:pic>
        <p:nvPicPr>
          <p:cNvPr id="58371" name="Picture 7">
            <a:extLst>
              <a:ext uri="{FF2B5EF4-FFF2-40B4-BE49-F238E27FC236}">
                <a16:creationId xmlns:a16="http://schemas.microsoft.com/office/drawing/2014/main" id="{FC324DB2-BFA8-4F64-B9C6-AAFECDADD6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3025" y="865188"/>
            <a:ext cx="4049713"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a:extLst>
              <a:ext uri="{FF2B5EF4-FFF2-40B4-BE49-F238E27FC236}">
                <a16:creationId xmlns:a16="http://schemas.microsoft.com/office/drawing/2014/main" id="{D2817772-15B5-4270-97F0-7B489AE3B14C}"/>
              </a:ext>
            </a:extLst>
          </p:cNvPr>
          <p:cNvSpPr txBox="1">
            <a:spLocks/>
          </p:cNvSpPr>
          <p:nvPr/>
        </p:nvSpPr>
        <p:spPr bwMode="auto">
          <a:xfrm>
            <a:off x="152400" y="3894138"/>
            <a:ext cx="6153150" cy="2525712"/>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a:lstStyle>
          <a:p>
            <a:pPr indent="-228600" algn="just">
              <a:defRPr/>
            </a:pPr>
            <a:r>
              <a:rPr lang="en-US" altLang="en-US" sz="1800" kern="0" dirty="0"/>
              <a:t>Focused ion beam (FIB) removes the glass fibers selectively from the earlier mechanical planar </a:t>
            </a:r>
            <a:r>
              <a:rPr lang="en-US" altLang="en-US" sz="1800" kern="0" dirty="0" err="1"/>
              <a:t>microsection</a:t>
            </a:r>
            <a:r>
              <a:rPr lang="en-US" altLang="en-US" sz="1800" kern="0" dirty="0"/>
              <a:t>. </a:t>
            </a:r>
          </a:p>
          <a:p>
            <a:pPr indent="-228600" algn="just">
              <a:defRPr/>
            </a:pPr>
            <a:r>
              <a:rPr lang="en-US" altLang="en-US" sz="1800" kern="0" dirty="0"/>
              <a:t>Beams with successively lower currents are then used to trim the face of the cut until the interphases of interest are imaged in the scanning electron microscopy (SEM).</a:t>
            </a:r>
          </a:p>
          <a:p>
            <a:pPr indent="-228600" algn="just">
              <a:defRPr/>
            </a:pPr>
            <a:r>
              <a:rPr lang="en-US" altLang="en-US" sz="1800" kern="0" dirty="0"/>
              <a:t>Slight adjustments in the position of each trim cut are made based on observation of the progress.</a:t>
            </a:r>
          </a:p>
        </p:txBody>
      </p:sp>
      <p:sp>
        <p:nvSpPr>
          <p:cNvPr id="58373" name="Rectangle 2">
            <a:extLst>
              <a:ext uri="{FF2B5EF4-FFF2-40B4-BE49-F238E27FC236}">
                <a16:creationId xmlns:a16="http://schemas.microsoft.com/office/drawing/2014/main" id="{00BDFD6D-AB9E-41CC-B7C3-6F8BA50CBB1F}"/>
              </a:ext>
            </a:extLst>
          </p:cNvPr>
          <p:cNvSpPr>
            <a:spLocks noChangeArrowheads="1"/>
          </p:cNvSpPr>
          <p:nvPr/>
        </p:nvSpPr>
        <p:spPr bwMode="auto">
          <a:xfrm>
            <a:off x="268288" y="6034088"/>
            <a:ext cx="609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a:t>Sood, Bhanu, and Pecht, Michael. "The effect of epoxy/glass interfaces on CAF failures in printed circuit boards." Microelectronics Reliability 82 (2018): 235-243.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a:extLst>
              <a:ext uri="{FF2B5EF4-FFF2-40B4-BE49-F238E27FC236}">
                <a16:creationId xmlns:a16="http://schemas.microsoft.com/office/drawing/2014/main" id="{A99940F4-2E17-44E5-8BF6-4561C463E893}"/>
              </a:ext>
            </a:extLst>
          </p:cNvPr>
          <p:cNvSpPr>
            <a:spLocks noGrp="1" noChangeArrowheads="1"/>
          </p:cNvSpPr>
          <p:nvPr>
            <p:ph idx="1"/>
          </p:nvPr>
        </p:nvSpPr>
        <p:spPr>
          <a:xfrm>
            <a:off x="452438" y="1079500"/>
            <a:ext cx="6519862" cy="5267325"/>
          </a:xfrm>
        </p:spPr>
        <p:txBody>
          <a:bodyPr/>
          <a:lstStyle/>
          <a:p>
            <a:pPr>
              <a:buClr>
                <a:schemeClr val="accent1"/>
              </a:buClr>
            </a:pPr>
            <a:r>
              <a:rPr lang="en-US" altLang="en-US" sz="2400"/>
              <a:t>Member of ~40 IPC Subcommittees and Task Groups. Chair IPC-7092: Design and Assembly Process Implementation for Embedded Components. </a:t>
            </a:r>
          </a:p>
          <a:p>
            <a:pPr>
              <a:buClr>
                <a:schemeClr val="accent1"/>
              </a:buClr>
            </a:pPr>
            <a:r>
              <a:rPr lang="en-US" altLang="en-US" sz="2400"/>
              <a:t>Member of IPC A-Teams </a:t>
            </a:r>
          </a:p>
          <a:p>
            <a:pPr lvl="1">
              <a:buClr>
                <a:schemeClr val="accent1"/>
              </a:buClr>
              <a:buFont typeface="Wingdings" panose="05000000000000000000" pitchFamily="2" charset="2"/>
              <a:buChar char="ü"/>
            </a:pPr>
            <a:r>
              <a:rPr lang="en-US" altLang="en-US"/>
              <a:t>Microvia Weak Interfaces</a:t>
            </a:r>
          </a:p>
          <a:p>
            <a:pPr lvl="1">
              <a:buClr>
                <a:schemeClr val="accent1"/>
              </a:buClr>
              <a:buFont typeface="Wingdings" panose="05000000000000000000" pitchFamily="2" charset="2"/>
              <a:buChar char="ü"/>
            </a:pPr>
            <a:r>
              <a:rPr lang="en-US" altLang="en-US"/>
              <a:t>J-STD-001 X-ray Requirements</a:t>
            </a:r>
          </a:p>
          <a:p>
            <a:pPr lvl="1">
              <a:buClr>
                <a:schemeClr val="accent1"/>
              </a:buClr>
              <a:buFont typeface="Wingdings" panose="05000000000000000000" pitchFamily="2" charset="2"/>
              <a:buChar char="ü"/>
            </a:pPr>
            <a:r>
              <a:rPr lang="en-US" altLang="en-US"/>
              <a:t>IPC-6017 Embedded Circuits Spec</a:t>
            </a:r>
          </a:p>
          <a:p>
            <a:pPr>
              <a:buClr>
                <a:schemeClr val="accent1"/>
              </a:buClr>
            </a:pPr>
            <a:r>
              <a:rPr lang="en-US" altLang="en-US" sz="2400"/>
              <a:t>NRL/CALCE/NASA</a:t>
            </a:r>
          </a:p>
          <a:p>
            <a:pPr>
              <a:buClr>
                <a:schemeClr val="accent1"/>
              </a:buClr>
            </a:pPr>
            <a:r>
              <a:rPr lang="en-US" altLang="en-US" sz="2400"/>
              <a:t>Bachelors/Masters/PhD Metallurgy, Electronics Materials, Risk/Reliability</a:t>
            </a:r>
          </a:p>
          <a:p>
            <a:pPr>
              <a:buClr>
                <a:schemeClr val="accent1"/>
              </a:buClr>
            </a:pPr>
            <a:endParaRPr lang="en-US" altLang="en-US" sz="2400"/>
          </a:p>
        </p:txBody>
      </p:sp>
      <p:sp>
        <p:nvSpPr>
          <p:cNvPr id="24578" name="Title 2">
            <a:extLst>
              <a:ext uri="{FF2B5EF4-FFF2-40B4-BE49-F238E27FC236}">
                <a16:creationId xmlns:a16="http://schemas.microsoft.com/office/drawing/2014/main" id="{644D8AD9-3090-4004-AF3D-AA5B2EDCA7AE}"/>
              </a:ext>
            </a:extLst>
          </p:cNvPr>
          <p:cNvSpPr>
            <a:spLocks noGrp="1" noChangeArrowheads="1"/>
          </p:cNvSpPr>
          <p:nvPr>
            <p:ph type="title"/>
          </p:nvPr>
        </p:nvSpPr>
        <p:spPr>
          <a:xfrm>
            <a:off x="195263" y="168275"/>
            <a:ext cx="6777037" cy="1143000"/>
          </a:xfrm>
        </p:spPr>
        <p:txBody>
          <a:bodyPr/>
          <a:lstStyle/>
          <a:p>
            <a:r>
              <a:rPr lang="en-US" altLang="en-US"/>
              <a:t>About Me</a:t>
            </a:r>
          </a:p>
        </p:txBody>
      </p:sp>
      <p:pic>
        <p:nvPicPr>
          <p:cNvPr id="24579" name="Picture 6">
            <a:extLst>
              <a:ext uri="{FF2B5EF4-FFF2-40B4-BE49-F238E27FC236}">
                <a16:creationId xmlns:a16="http://schemas.microsoft.com/office/drawing/2014/main" id="{A1B658D0-FDC3-40B2-A331-7F6299EC96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29475" y="323850"/>
            <a:ext cx="4668838" cy="6022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2F0D72E-50EA-450A-88E0-FB55AA894000}"/>
              </a:ext>
            </a:extLst>
          </p:cNvPr>
          <p:cNvSpPr>
            <a:spLocks noGrp="1" noChangeArrowheads="1"/>
          </p:cNvSpPr>
          <p:nvPr>
            <p:ph type="title"/>
          </p:nvPr>
        </p:nvSpPr>
        <p:spPr/>
        <p:txBody>
          <a:bodyPr/>
          <a:lstStyle/>
          <a:p>
            <a:r>
              <a:rPr lang="en-US" altLang="en-US"/>
              <a:t>FIB Sections – Glass/Resin Separation</a:t>
            </a:r>
          </a:p>
        </p:txBody>
      </p:sp>
      <p:pic>
        <p:nvPicPr>
          <p:cNvPr id="59394" name="Picture 4">
            <a:extLst>
              <a:ext uri="{FF2B5EF4-FFF2-40B4-BE49-F238E27FC236}">
                <a16:creationId xmlns:a16="http://schemas.microsoft.com/office/drawing/2014/main" id="{F8E83433-C629-44C5-A949-397D71750D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2463" y="1249363"/>
            <a:ext cx="738187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2826809-31FA-4032-BB45-5EF9D135D9A8}"/>
              </a:ext>
            </a:extLst>
          </p:cNvPr>
          <p:cNvSpPr txBox="1">
            <a:spLocks/>
          </p:cNvSpPr>
          <p:nvPr/>
        </p:nvSpPr>
        <p:spPr bwMode="auto">
          <a:xfrm>
            <a:off x="5000625" y="1357313"/>
            <a:ext cx="5419725" cy="4754562"/>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a:lstStyle>
          <a:p>
            <a:pPr marL="0" indent="0">
              <a:buFontTx/>
              <a:buNone/>
              <a:defRPr/>
            </a:pPr>
            <a:r>
              <a:rPr lang="en-US" altLang="en-US" sz="2400" b="1" kern="0" dirty="0">
                <a:solidFill>
                  <a:schemeClr val="bg1"/>
                </a:solidFill>
              </a:rPr>
              <a:t>FIB sectioning confirmed the presence of separation between a glass fiber and the epoxy in the PCB laminate.</a:t>
            </a:r>
          </a:p>
        </p:txBody>
      </p:sp>
      <p:pic>
        <p:nvPicPr>
          <p:cNvPr id="59396" name="Picture 3">
            <a:extLst>
              <a:ext uri="{FF2B5EF4-FFF2-40B4-BE49-F238E27FC236}">
                <a16:creationId xmlns:a16="http://schemas.microsoft.com/office/drawing/2014/main" id="{DF632B32-F6AD-4D9B-9C2F-CD64C1959D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974725"/>
            <a:ext cx="2957513"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1">
            <a:extLst>
              <a:ext uri="{FF2B5EF4-FFF2-40B4-BE49-F238E27FC236}">
                <a16:creationId xmlns:a16="http://schemas.microsoft.com/office/drawing/2014/main" id="{EA7C0EE3-4D80-4E9E-BBBF-CB055C1D12EB}"/>
              </a:ext>
            </a:extLst>
          </p:cNvPr>
          <p:cNvSpPr>
            <a:spLocks noChangeArrowheads="1"/>
          </p:cNvSpPr>
          <p:nvPr/>
        </p:nvSpPr>
        <p:spPr bwMode="auto">
          <a:xfrm>
            <a:off x="3124200" y="1876425"/>
            <a:ext cx="466725" cy="3333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59398" name="Rectangle 2">
            <a:extLst>
              <a:ext uri="{FF2B5EF4-FFF2-40B4-BE49-F238E27FC236}">
                <a16:creationId xmlns:a16="http://schemas.microsoft.com/office/drawing/2014/main" id="{11FBE9D5-A258-453E-B8C5-626EFF52FE24}"/>
              </a:ext>
            </a:extLst>
          </p:cNvPr>
          <p:cNvSpPr>
            <a:spLocks noChangeArrowheads="1"/>
          </p:cNvSpPr>
          <p:nvPr/>
        </p:nvSpPr>
        <p:spPr bwMode="auto">
          <a:xfrm>
            <a:off x="219075" y="5440363"/>
            <a:ext cx="2687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200"/>
              <a:t>Sood, Bhanu, and Pecht, Michael. "The effect of epoxy/glass interfaces on CAF failures in printed circuit boards." Microelectronics Reliability 82 (2018): 235-243.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83F3FDCF-0E06-4C16-A6D0-7C33082E64A1}"/>
              </a:ext>
            </a:extLst>
          </p:cNvPr>
          <p:cNvSpPr>
            <a:spLocks noGrp="1" noChangeArrowheads="1"/>
          </p:cNvSpPr>
          <p:nvPr>
            <p:ph type="title"/>
          </p:nvPr>
        </p:nvSpPr>
        <p:spPr>
          <a:xfrm>
            <a:off x="1524000" y="122238"/>
            <a:ext cx="9144000" cy="792162"/>
          </a:xfrm>
        </p:spPr>
        <p:txBody>
          <a:bodyPr/>
          <a:lstStyle/>
          <a:p>
            <a:r>
              <a:rPr lang="en-US" altLang="en-US" sz="3200"/>
              <a:t>Inter-penetrating Networks </a:t>
            </a:r>
            <a:r>
              <a:rPr lang="en-US" altLang="en-US" sz="3200" baseline="30000"/>
              <a:t>[1] [2] [3]</a:t>
            </a:r>
          </a:p>
        </p:txBody>
      </p:sp>
      <p:sp>
        <p:nvSpPr>
          <p:cNvPr id="60418" name="Rectangle 6">
            <a:extLst>
              <a:ext uri="{FF2B5EF4-FFF2-40B4-BE49-F238E27FC236}">
                <a16:creationId xmlns:a16="http://schemas.microsoft.com/office/drawing/2014/main" id="{33D43B4B-8F70-4A41-809B-309BD9E42226}"/>
              </a:ext>
            </a:extLst>
          </p:cNvPr>
          <p:cNvSpPr>
            <a:spLocks noChangeArrowheads="1"/>
          </p:cNvSpPr>
          <p:nvPr/>
        </p:nvSpPr>
        <p:spPr bwMode="auto">
          <a:xfrm>
            <a:off x="193675" y="5583238"/>
            <a:ext cx="11801475"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4300" indent="-114300">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714500" indent="-342900">
              <a:defRPr>
                <a:solidFill>
                  <a:schemeClr val="tx1"/>
                </a:solidFill>
                <a:latin typeface="Arial" panose="020B0604020202020204" pitchFamily="34" charset="0"/>
                <a:ea typeface="MS PGothic" panose="020B0600070205080204" pitchFamily="34" charset="-128"/>
              </a:defRPr>
            </a:lvl4pPr>
            <a:lvl5pPr marL="2171700" indent="-342900">
              <a:defRPr>
                <a:solidFill>
                  <a:schemeClr val="tx1"/>
                </a:solidFill>
                <a:latin typeface="Arial" panose="020B0604020202020204" pitchFamily="34" charset="0"/>
                <a:ea typeface="MS PGothic" panose="020B0600070205080204" pitchFamily="34" charset="-128"/>
              </a:defRPr>
            </a:lvl5pPr>
            <a:lvl6pPr marL="26289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61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33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0500" indent="-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Tx/>
              <a:buAutoNum type="arabicPeriod"/>
            </a:pPr>
            <a:r>
              <a:rPr lang="en-US" altLang="en-US" sz="1400" i="1">
                <a:latin typeface="Times New Roman" panose="02020603050405020304" pitchFamily="18" charset="0"/>
                <a:cs typeface="Arial" panose="020B0604020202020204" pitchFamily="34" charset="0"/>
              </a:rPr>
              <a:t> Sood, B., &amp; Pecht, M. (2017). The effect of epoxy/glass interphases on CAF failures in printed circuit boards. Microelectronics Reliability.</a:t>
            </a:r>
          </a:p>
          <a:p>
            <a:pPr>
              <a:buFontTx/>
              <a:buAutoNum type="arabicPeriod"/>
            </a:pPr>
            <a:r>
              <a:rPr lang="en-US" altLang="en-US" sz="1400" i="1">
                <a:latin typeface="Times New Roman" panose="02020603050405020304" pitchFamily="18" charset="0"/>
                <a:cs typeface="Arial" panose="020B0604020202020204" pitchFamily="34" charset="0"/>
              </a:rPr>
              <a:t>Tomlin, Andrew Dermot. "Self-sensing composites: cure monitoring." (2010).</a:t>
            </a:r>
          </a:p>
          <a:p>
            <a:pPr>
              <a:buFontTx/>
              <a:buAutoNum type="arabicPeriod"/>
            </a:pPr>
            <a:r>
              <a:rPr lang="en-US" altLang="en-US" sz="1400" i="1">
                <a:latin typeface="Times New Roman" panose="02020603050405020304" pitchFamily="18" charset="0"/>
                <a:cs typeface="Arial" panose="020B0604020202020204" pitchFamily="34" charset="0"/>
              </a:rPr>
              <a:t>Halvorson, Rolf H., Robert L. Erickson, and Carel L. Davidson. "The effect of filler and silane content on conversion of resin-based composite." Dental Materials 19.4 (2003): 327-333.</a:t>
            </a:r>
          </a:p>
        </p:txBody>
      </p:sp>
      <p:sp>
        <p:nvSpPr>
          <p:cNvPr id="60419" name="AutoShape 454">
            <a:extLst>
              <a:ext uri="{FF2B5EF4-FFF2-40B4-BE49-F238E27FC236}">
                <a16:creationId xmlns:a16="http://schemas.microsoft.com/office/drawing/2014/main" id="{608D99C3-6CB7-486F-98B1-787FE73F5CB4}"/>
              </a:ext>
            </a:extLst>
          </p:cNvPr>
          <p:cNvSpPr>
            <a:spLocks noChangeArrowheads="1"/>
          </p:cNvSpPr>
          <p:nvPr/>
        </p:nvSpPr>
        <p:spPr bwMode="auto">
          <a:xfrm>
            <a:off x="5715000" y="2411413"/>
            <a:ext cx="444500" cy="533400"/>
          </a:xfrm>
          <a:prstGeom prst="rightArrow">
            <a:avLst>
              <a:gd name="adj1" fmla="val 50000"/>
              <a:gd name="adj2" fmla="val 25000"/>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20" name="Text Box 459">
            <a:extLst>
              <a:ext uri="{FF2B5EF4-FFF2-40B4-BE49-F238E27FC236}">
                <a16:creationId xmlns:a16="http://schemas.microsoft.com/office/drawing/2014/main" id="{2FDDA381-2A65-41CD-AA26-29733009A850}"/>
              </a:ext>
            </a:extLst>
          </p:cNvPr>
          <p:cNvSpPr txBox="1">
            <a:spLocks noChangeArrowheads="1"/>
          </p:cNvSpPr>
          <p:nvPr/>
        </p:nvSpPr>
        <p:spPr bwMode="auto">
          <a:xfrm rot="5400000">
            <a:off x="5552282" y="2050256"/>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b="1">
                <a:solidFill>
                  <a:schemeClr val="tx1"/>
                </a:solidFill>
                <a:latin typeface="Arial" panose="020B0604020202020204" pitchFamily="34" charset="0"/>
                <a:cs typeface="Arial" panose="020B0604020202020204" pitchFamily="34" charset="0"/>
              </a:rPr>
              <a:t>Time</a:t>
            </a:r>
          </a:p>
        </p:txBody>
      </p:sp>
      <p:sp>
        <p:nvSpPr>
          <p:cNvPr id="60421" name="Rectangle 460" descr="Wide upward diagonal">
            <a:extLst>
              <a:ext uri="{FF2B5EF4-FFF2-40B4-BE49-F238E27FC236}">
                <a16:creationId xmlns:a16="http://schemas.microsoft.com/office/drawing/2014/main" id="{B81E0CAB-EBBA-448E-8F6C-F849DD9A9068}"/>
              </a:ext>
            </a:extLst>
          </p:cNvPr>
          <p:cNvSpPr>
            <a:spLocks noChangeArrowheads="1"/>
          </p:cNvSpPr>
          <p:nvPr/>
        </p:nvSpPr>
        <p:spPr bwMode="auto">
          <a:xfrm>
            <a:off x="6877050" y="1141413"/>
            <a:ext cx="447675" cy="29987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22" name="Line 461">
            <a:extLst>
              <a:ext uri="{FF2B5EF4-FFF2-40B4-BE49-F238E27FC236}">
                <a16:creationId xmlns:a16="http://schemas.microsoft.com/office/drawing/2014/main" id="{51C74DF7-9097-4E86-8D61-51E22D1EF868}"/>
              </a:ext>
            </a:extLst>
          </p:cNvPr>
          <p:cNvSpPr>
            <a:spLocks noChangeShapeType="1"/>
          </p:cNvSpPr>
          <p:nvPr/>
        </p:nvSpPr>
        <p:spPr bwMode="auto">
          <a:xfrm flipV="1">
            <a:off x="7461250" y="1433513"/>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3" name="Text Box 462">
            <a:extLst>
              <a:ext uri="{FF2B5EF4-FFF2-40B4-BE49-F238E27FC236}">
                <a16:creationId xmlns:a16="http://schemas.microsoft.com/office/drawing/2014/main" id="{BF6318FD-121C-4122-99F6-AB0A7B7E60C7}"/>
              </a:ext>
            </a:extLst>
          </p:cNvPr>
          <p:cNvSpPr txBox="1">
            <a:spLocks noChangeArrowheads="1"/>
          </p:cNvSpPr>
          <p:nvPr/>
        </p:nvSpPr>
        <p:spPr bwMode="auto">
          <a:xfrm>
            <a:off x="7708900" y="12398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424" name="Text Box 463">
            <a:extLst>
              <a:ext uri="{FF2B5EF4-FFF2-40B4-BE49-F238E27FC236}">
                <a16:creationId xmlns:a16="http://schemas.microsoft.com/office/drawing/2014/main" id="{EFB711A2-5853-47F2-867D-4C8715D6FA67}"/>
              </a:ext>
            </a:extLst>
          </p:cNvPr>
          <p:cNvSpPr txBox="1">
            <a:spLocks noChangeArrowheads="1"/>
          </p:cNvSpPr>
          <p:nvPr/>
        </p:nvSpPr>
        <p:spPr bwMode="auto">
          <a:xfrm>
            <a:off x="8226425" y="1249363"/>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425" name="Line 464">
            <a:extLst>
              <a:ext uri="{FF2B5EF4-FFF2-40B4-BE49-F238E27FC236}">
                <a16:creationId xmlns:a16="http://schemas.microsoft.com/office/drawing/2014/main" id="{15186C42-F035-48EC-87F5-6624A1D55737}"/>
              </a:ext>
            </a:extLst>
          </p:cNvPr>
          <p:cNvSpPr>
            <a:spLocks noChangeShapeType="1"/>
          </p:cNvSpPr>
          <p:nvPr/>
        </p:nvSpPr>
        <p:spPr bwMode="auto">
          <a:xfrm flipV="1">
            <a:off x="8010525" y="1433513"/>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6" name="Line 465">
            <a:extLst>
              <a:ext uri="{FF2B5EF4-FFF2-40B4-BE49-F238E27FC236}">
                <a16:creationId xmlns:a16="http://schemas.microsoft.com/office/drawing/2014/main" id="{C85C882B-7BAB-43C7-83FE-0C17F5C5A334}"/>
              </a:ext>
            </a:extLst>
          </p:cNvPr>
          <p:cNvSpPr>
            <a:spLocks noChangeShapeType="1"/>
          </p:cNvSpPr>
          <p:nvPr/>
        </p:nvSpPr>
        <p:spPr bwMode="auto">
          <a:xfrm flipV="1">
            <a:off x="7461250" y="230187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7" name="Text Box 466">
            <a:extLst>
              <a:ext uri="{FF2B5EF4-FFF2-40B4-BE49-F238E27FC236}">
                <a16:creationId xmlns:a16="http://schemas.microsoft.com/office/drawing/2014/main" id="{DEACF312-8AC1-41F9-A566-64193382DD86}"/>
              </a:ext>
            </a:extLst>
          </p:cNvPr>
          <p:cNvSpPr txBox="1">
            <a:spLocks noChangeArrowheads="1"/>
          </p:cNvSpPr>
          <p:nvPr/>
        </p:nvSpPr>
        <p:spPr bwMode="auto">
          <a:xfrm>
            <a:off x="7708900" y="21082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428" name="Text Box 467">
            <a:extLst>
              <a:ext uri="{FF2B5EF4-FFF2-40B4-BE49-F238E27FC236}">
                <a16:creationId xmlns:a16="http://schemas.microsoft.com/office/drawing/2014/main" id="{11E629D8-02D8-40D6-8273-7D66270AA04A}"/>
              </a:ext>
            </a:extLst>
          </p:cNvPr>
          <p:cNvSpPr txBox="1">
            <a:spLocks noChangeArrowheads="1"/>
          </p:cNvSpPr>
          <p:nvPr/>
        </p:nvSpPr>
        <p:spPr bwMode="auto">
          <a:xfrm>
            <a:off x="8226425" y="211772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429" name="Line 468">
            <a:extLst>
              <a:ext uri="{FF2B5EF4-FFF2-40B4-BE49-F238E27FC236}">
                <a16:creationId xmlns:a16="http://schemas.microsoft.com/office/drawing/2014/main" id="{86A2DE08-E382-4533-B097-94BE4861F159}"/>
              </a:ext>
            </a:extLst>
          </p:cNvPr>
          <p:cNvSpPr>
            <a:spLocks noChangeShapeType="1"/>
          </p:cNvSpPr>
          <p:nvPr/>
        </p:nvSpPr>
        <p:spPr bwMode="auto">
          <a:xfrm flipV="1">
            <a:off x="8010525" y="230187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0" name="Line 469">
            <a:extLst>
              <a:ext uri="{FF2B5EF4-FFF2-40B4-BE49-F238E27FC236}">
                <a16:creationId xmlns:a16="http://schemas.microsoft.com/office/drawing/2014/main" id="{ED0518B0-7C58-4B84-B60A-B7538EE20BEB}"/>
              </a:ext>
            </a:extLst>
          </p:cNvPr>
          <p:cNvSpPr>
            <a:spLocks noChangeShapeType="1"/>
          </p:cNvSpPr>
          <p:nvPr/>
        </p:nvSpPr>
        <p:spPr bwMode="auto">
          <a:xfrm flipV="1">
            <a:off x="7461250" y="307022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1" name="Text Box 470">
            <a:extLst>
              <a:ext uri="{FF2B5EF4-FFF2-40B4-BE49-F238E27FC236}">
                <a16:creationId xmlns:a16="http://schemas.microsoft.com/office/drawing/2014/main" id="{63BBD192-3E1D-447F-B48B-131907B188BF}"/>
              </a:ext>
            </a:extLst>
          </p:cNvPr>
          <p:cNvSpPr txBox="1">
            <a:spLocks noChangeArrowheads="1"/>
          </p:cNvSpPr>
          <p:nvPr/>
        </p:nvSpPr>
        <p:spPr bwMode="auto">
          <a:xfrm>
            <a:off x="7708900" y="2876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432" name="Text Box 471">
            <a:extLst>
              <a:ext uri="{FF2B5EF4-FFF2-40B4-BE49-F238E27FC236}">
                <a16:creationId xmlns:a16="http://schemas.microsoft.com/office/drawing/2014/main" id="{290A1375-8041-4C16-AB40-76B32B1EE585}"/>
              </a:ext>
            </a:extLst>
          </p:cNvPr>
          <p:cNvSpPr txBox="1">
            <a:spLocks noChangeArrowheads="1"/>
          </p:cNvSpPr>
          <p:nvPr/>
        </p:nvSpPr>
        <p:spPr bwMode="auto">
          <a:xfrm>
            <a:off x="8226425" y="288607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433" name="Line 472">
            <a:extLst>
              <a:ext uri="{FF2B5EF4-FFF2-40B4-BE49-F238E27FC236}">
                <a16:creationId xmlns:a16="http://schemas.microsoft.com/office/drawing/2014/main" id="{4FCE5F9D-43CD-4E10-A2D1-4C0D548E3CD4}"/>
              </a:ext>
            </a:extLst>
          </p:cNvPr>
          <p:cNvSpPr>
            <a:spLocks noChangeShapeType="1"/>
          </p:cNvSpPr>
          <p:nvPr/>
        </p:nvSpPr>
        <p:spPr bwMode="auto">
          <a:xfrm flipV="1">
            <a:off x="8010525" y="307022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4" name="Line 473">
            <a:extLst>
              <a:ext uri="{FF2B5EF4-FFF2-40B4-BE49-F238E27FC236}">
                <a16:creationId xmlns:a16="http://schemas.microsoft.com/office/drawing/2014/main" id="{57DA5806-F3E1-403B-8E0B-F45EA2D371B9}"/>
              </a:ext>
            </a:extLst>
          </p:cNvPr>
          <p:cNvSpPr>
            <a:spLocks noChangeShapeType="1"/>
          </p:cNvSpPr>
          <p:nvPr/>
        </p:nvSpPr>
        <p:spPr bwMode="auto">
          <a:xfrm flipV="1">
            <a:off x="7461250" y="3843338"/>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5" name="Text Box 474">
            <a:extLst>
              <a:ext uri="{FF2B5EF4-FFF2-40B4-BE49-F238E27FC236}">
                <a16:creationId xmlns:a16="http://schemas.microsoft.com/office/drawing/2014/main" id="{61633725-6B28-4F66-A3C1-4509A90B4929}"/>
              </a:ext>
            </a:extLst>
          </p:cNvPr>
          <p:cNvSpPr txBox="1">
            <a:spLocks noChangeArrowheads="1"/>
          </p:cNvSpPr>
          <p:nvPr/>
        </p:nvSpPr>
        <p:spPr bwMode="auto">
          <a:xfrm>
            <a:off x="7708900" y="3649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436" name="Text Box 475">
            <a:extLst>
              <a:ext uri="{FF2B5EF4-FFF2-40B4-BE49-F238E27FC236}">
                <a16:creationId xmlns:a16="http://schemas.microsoft.com/office/drawing/2014/main" id="{F107D08B-E4C1-4B26-8F62-469E88D8E4FD}"/>
              </a:ext>
            </a:extLst>
          </p:cNvPr>
          <p:cNvSpPr txBox="1">
            <a:spLocks noChangeArrowheads="1"/>
          </p:cNvSpPr>
          <p:nvPr/>
        </p:nvSpPr>
        <p:spPr bwMode="auto">
          <a:xfrm>
            <a:off x="8226425" y="3659188"/>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437" name="Line 476">
            <a:extLst>
              <a:ext uri="{FF2B5EF4-FFF2-40B4-BE49-F238E27FC236}">
                <a16:creationId xmlns:a16="http://schemas.microsoft.com/office/drawing/2014/main" id="{50819F8D-9043-4D44-9F05-3EC62DA07A0F}"/>
              </a:ext>
            </a:extLst>
          </p:cNvPr>
          <p:cNvSpPr>
            <a:spLocks noChangeShapeType="1"/>
          </p:cNvSpPr>
          <p:nvPr/>
        </p:nvSpPr>
        <p:spPr bwMode="auto">
          <a:xfrm flipV="1">
            <a:off x="8010525" y="3843338"/>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8" name="Oval 477">
            <a:extLst>
              <a:ext uri="{FF2B5EF4-FFF2-40B4-BE49-F238E27FC236}">
                <a16:creationId xmlns:a16="http://schemas.microsoft.com/office/drawing/2014/main" id="{EC2AD1AF-A9D5-47B4-ACBB-C51BE6BA3B1A}"/>
              </a:ext>
            </a:extLst>
          </p:cNvPr>
          <p:cNvSpPr>
            <a:spLocks noChangeArrowheads="1"/>
          </p:cNvSpPr>
          <p:nvPr/>
        </p:nvSpPr>
        <p:spPr bwMode="auto">
          <a:xfrm>
            <a:off x="8839200" y="13779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39" name="Oval 478">
            <a:extLst>
              <a:ext uri="{FF2B5EF4-FFF2-40B4-BE49-F238E27FC236}">
                <a16:creationId xmlns:a16="http://schemas.microsoft.com/office/drawing/2014/main" id="{327E9857-86BC-4B47-B84C-9D4D24C7CED6}"/>
              </a:ext>
            </a:extLst>
          </p:cNvPr>
          <p:cNvSpPr>
            <a:spLocks noChangeArrowheads="1"/>
          </p:cNvSpPr>
          <p:nvPr/>
        </p:nvSpPr>
        <p:spPr bwMode="auto">
          <a:xfrm>
            <a:off x="8940800" y="13779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0" name="Oval 479">
            <a:extLst>
              <a:ext uri="{FF2B5EF4-FFF2-40B4-BE49-F238E27FC236}">
                <a16:creationId xmlns:a16="http://schemas.microsoft.com/office/drawing/2014/main" id="{9A82E7E6-58C9-4E8E-B332-6A4D0021A5E0}"/>
              </a:ext>
            </a:extLst>
          </p:cNvPr>
          <p:cNvSpPr>
            <a:spLocks noChangeArrowheads="1"/>
          </p:cNvSpPr>
          <p:nvPr/>
        </p:nvSpPr>
        <p:spPr bwMode="auto">
          <a:xfrm>
            <a:off x="9048750" y="13779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1" name="Oval 480">
            <a:extLst>
              <a:ext uri="{FF2B5EF4-FFF2-40B4-BE49-F238E27FC236}">
                <a16:creationId xmlns:a16="http://schemas.microsoft.com/office/drawing/2014/main" id="{EC32CEE0-5CB6-458F-8CA1-BA0BC37F0078}"/>
              </a:ext>
            </a:extLst>
          </p:cNvPr>
          <p:cNvSpPr>
            <a:spLocks noChangeArrowheads="1"/>
          </p:cNvSpPr>
          <p:nvPr/>
        </p:nvSpPr>
        <p:spPr bwMode="auto">
          <a:xfrm>
            <a:off x="9150350"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2" name="Oval 481">
            <a:extLst>
              <a:ext uri="{FF2B5EF4-FFF2-40B4-BE49-F238E27FC236}">
                <a16:creationId xmlns:a16="http://schemas.microsoft.com/office/drawing/2014/main" id="{40F918F5-0AE3-4AB0-A876-7BF6F4DFE714}"/>
              </a:ext>
            </a:extLst>
          </p:cNvPr>
          <p:cNvSpPr>
            <a:spLocks noChangeArrowheads="1"/>
          </p:cNvSpPr>
          <p:nvPr/>
        </p:nvSpPr>
        <p:spPr bwMode="auto">
          <a:xfrm>
            <a:off x="9259888" y="13779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3" name="Oval 482">
            <a:extLst>
              <a:ext uri="{FF2B5EF4-FFF2-40B4-BE49-F238E27FC236}">
                <a16:creationId xmlns:a16="http://schemas.microsoft.com/office/drawing/2014/main" id="{997886A5-560C-4BB7-98B1-F4058AFD1A10}"/>
              </a:ext>
            </a:extLst>
          </p:cNvPr>
          <p:cNvSpPr>
            <a:spLocks noChangeArrowheads="1"/>
          </p:cNvSpPr>
          <p:nvPr/>
        </p:nvSpPr>
        <p:spPr bwMode="auto">
          <a:xfrm>
            <a:off x="9361488"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4" name="Oval 483">
            <a:extLst>
              <a:ext uri="{FF2B5EF4-FFF2-40B4-BE49-F238E27FC236}">
                <a16:creationId xmlns:a16="http://schemas.microsoft.com/office/drawing/2014/main" id="{23AB24ED-11F4-4223-8D93-E5A9FE1BFEEC}"/>
              </a:ext>
            </a:extLst>
          </p:cNvPr>
          <p:cNvSpPr>
            <a:spLocks noChangeArrowheads="1"/>
          </p:cNvSpPr>
          <p:nvPr/>
        </p:nvSpPr>
        <p:spPr bwMode="auto">
          <a:xfrm>
            <a:off x="9469438"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5" name="Oval 484">
            <a:extLst>
              <a:ext uri="{FF2B5EF4-FFF2-40B4-BE49-F238E27FC236}">
                <a16:creationId xmlns:a16="http://schemas.microsoft.com/office/drawing/2014/main" id="{7AB72AFB-72E0-4A3E-9F05-7E86E8B54BDE}"/>
              </a:ext>
            </a:extLst>
          </p:cNvPr>
          <p:cNvSpPr>
            <a:spLocks noChangeArrowheads="1"/>
          </p:cNvSpPr>
          <p:nvPr/>
        </p:nvSpPr>
        <p:spPr bwMode="auto">
          <a:xfrm>
            <a:off x="9571038" y="13779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6" name="Oval 485">
            <a:extLst>
              <a:ext uri="{FF2B5EF4-FFF2-40B4-BE49-F238E27FC236}">
                <a16:creationId xmlns:a16="http://schemas.microsoft.com/office/drawing/2014/main" id="{DCC535AC-E593-42B1-BBD0-E8BD0656AF8D}"/>
              </a:ext>
            </a:extLst>
          </p:cNvPr>
          <p:cNvSpPr>
            <a:spLocks noChangeArrowheads="1"/>
          </p:cNvSpPr>
          <p:nvPr/>
        </p:nvSpPr>
        <p:spPr bwMode="auto">
          <a:xfrm>
            <a:off x="9671050"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7" name="Oval 486">
            <a:extLst>
              <a:ext uri="{FF2B5EF4-FFF2-40B4-BE49-F238E27FC236}">
                <a16:creationId xmlns:a16="http://schemas.microsoft.com/office/drawing/2014/main" id="{2766AB14-3D33-439B-85C1-FD1987718D54}"/>
              </a:ext>
            </a:extLst>
          </p:cNvPr>
          <p:cNvSpPr>
            <a:spLocks noChangeArrowheads="1"/>
          </p:cNvSpPr>
          <p:nvPr/>
        </p:nvSpPr>
        <p:spPr bwMode="auto">
          <a:xfrm>
            <a:off x="9772650"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8" name="Oval 487">
            <a:extLst>
              <a:ext uri="{FF2B5EF4-FFF2-40B4-BE49-F238E27FC236}">
                <a16:creationId xmlns:a16="http://schemas.microsoft.com/office/drawing/2014/main" id="{3C420104-0694-4831-957D-04FFBF890C3C}"/>
              </a:ext>
            </a:extLst>
          </p:cNvPr>
          <p:cNvSpPr>
            <a:spLocks noChangeArrowheads="1"/>
          </p:cNvSpPr>
          <p:nvPr/>
        </p:nvSpPr>
        <p:spPr bwMode="auto">
          <a:xfrm>
            <a:off x="9880600"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49" name="Oval 488">
            <a:extLst>
              <a:ext uri="{FF2B5EF4-FFF2-40B4-BE49-F238E27FC236}">
                <a16:creationId xmlns:a16="http://schemas.microsoft.com/office/drawing/2014/main" id="{892FAC0F-D5A3-4C48-93AA-EC4ECCD6CC76}"/>
              </a:ext>
            </a:extLst>
          </p:cNvPr>
          <p:cNvSpPr>
            <a:spLocks noChangeArrowheads="1"/>
          </p:cNvSpPr>
          <p:nvPr/>
        </p:nvSpPr>
        <p:spPr bwMode="auto">
          <a:xfrm>
            <a:off x="9982200" y="13779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0" name="Oval 489">
            <a:extLst>
              <a:ext uri="{FF2B5EF4-FFF2-40B4-BE49-F238E27FC236}">
                <a16:creationId xmlns:a16="http://schemas.microsoft.com/office/drawing/2014/main" id="{E4705BDB-9A37-4F5C-BA38-66E92AD480A8}"/>
              </a:ext>
            </a:extLst>
          </p:cNvPr>
          <p:cNvSpPr>
            <a:spLocks noChangeArrowheads="1"/>
          </p:cNvSpPr>
          <p:nvPr/>
        </p:nvSpPr>
        <p:spPr bwMode="auto">
          <a:xfrm>
            <a:off x="10091738" y="13779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1" name="Oval 490">
            <a:extLst>
              <a:ext uri="{FF2B5EF4-FFF2-40B4-BE49-F238E27FC236}">
                <a16:creationId xmlns:a16="http://schemas.microsoft.com/office/drawing/2014/main" id="{AA137478-BD1B-4FC9-B3C3-BCBEFAC5A49D}"/>
              </a:ext>
            </a:extLst>
          </p:cNvPr>
          <p:cNvSpPr>
            <a:spLocks noChangeArrowheads="1"/>
          </p:cNvSpPr>
          <p:nvPr/>
        </p:nvSpPr>
        <p:spPr bwMode="auto">
          <a:xfrm>
            <a:off x="10193338"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2" name="Oval 491">
            <a:extLst>
              <a:ext uri="{FF2B5EF4-FFF2-40B4-BE49-F238E27FC236}">
                <a16:creationId xmlns:a16="http://schemas.microsoft.com/office/drawing/2014/main" id="{C7882475-1968-4061-94A6-2C84BFF23DDE}"/>
              </a:ext>
            </a:extLst>
          </p:cNvPr>
          <p:cNvSpPr>
            <a:spLocks noChangeArrowheads="1"/>
          </p:cNvSpPr>
          <p:nvPr/>
        </p:nvSpPr>
        <p:spPr bwMode="auto">
          <a:xfrm>
            <a:off x="10301288"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3" name="Oval 492">
            <a:extLst>
              <a:ext uri="{FF2B5EF4-FFF2-40B4-BE49-F238E27FC236}">
                <a16:creationId xmlns:a16="http://schemas.microsoft.com/office/drawing/2014/main" id="{957D2C8B-3660-4338-B392-9B491E6D6E5E}"/>
              </a:ext>
            </a:extLst>
          </p:cNvPr>
          <p:cNvSpPr>
            <a:spLocks noChangeArrowheads="1"/>
          </p:cNvSpPr>
          <p:nvPr/>
        </p:nvSpPr>
        <p:spPr bwMode="auto">
          <a:xfrm>
            <a:off x="10402888" y="13779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4" name="Oval 493">
            <a:extLst>
              <a:ext uri="{FF2B5EF4-FFF2-40B4-BE49-F238E27FC236}">
                <a16:creationId xmlns:a16="http://schemas.microsoft.com/office/drawing/2014/main" id="{CC2172C7-6117-468F-98B0-FC05392FFB99}"/>
              </a:ext>
            </a:extLst>
          </p:cNvPr>
          <p:cNvSpPr>
            <a:spLocks noChangeArrowheads="1"/>
          </p:cNvSpPr>
          <p:nvPr/>
        </p:nvSpPr>
        <p:spPr bwMode="auto">
          <a:xfrm>
            <a:off x="8839200" y="1487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5" name="Oval 494">
            <a:extLst>
              <a:ext uri="{FF2B5EF4-FFF2-40B4-BE49-F238E27FC236}">
                <a16:creationId xmlns:a16="http://schemas.microsoft.com/office/drawing/2014/main" id="{C3E9F0AF-DBAF-41CF-BC78-52BD70E43DDE}"/>
              </a:ext>
            </a:extLst>
          </p:cNvPr>
          <p:cNvSpPr>
            <a:spLocks noChangeArrowheads="1"/>
          </p:cNvSpPr>
          <p:nvPr/>
        </p:nvSpPr>
        <p:spPr bwMode="auto">
          <a:xfrm>
            <a:off x="8940800"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6" name="Oval 495">
            <a:extLst>
              <a:ext uri="{FF2B5EF4-FFF2-40B4-BE49-F238E27FC236}">
                <a16:creationId xmlns:a16="http://schemas.microsoft.com/office/drawing/2014/main" id="{AD96570D-8881-4C73-A015-ABFD9D2B6B7E}"/>
              </a:ext>
            </a:extLst>
          </p:cNvPr>
          <p:cNvSpPr>
            <a:spLocks noChangeArrowheads="1"/>
          </p:cNvSpPr>
          <p:nvPr/>
        </p:nvSpPr>
        <p:spPr bwMode="auto">
          <a:xfrm>
            <a:off x="9048750"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7" name="Oval 496">
            <a:extLst>
              <a:ext uri="{FF2B5EF4-FFF2-40B4-BE49-F238E27FC236}">
                <a16:creationId xmlns:a16="http://schemas.microsoft.com/office/drawing/2014/main" id="{076C8DE0-8706-466B-AF8F-F8837BD4C565}"/>
              </a:ext>
            </a:extLst>
          </p:cNvPr>
          <p:cNvSpPr>
            <a:spLocks noChangeArrowheads="1"/>
          </p:cNvSpPr>
          <p:nvPr/>
        </p:nvSpPr>
        <p:spPr bwMode="auto">
          <a:xfrm>
            <a:off x="9150350" y="1487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8" name="Oval 497">
            <a:extLst>
              <a:ext uri="{FF2B5EF4-FFF2-40B4-BE49-F238E27FC236}">
                <a16:creationId xmlns:a16="http://schemas.microsoft.com/office/drawing/2014/main" id="{C1C0E198-1376-4F06-9703-9ADE0D2561C8}"/>
              </a:ext>
            </a:extLst>
          </p:cNvPr>
          <p:cNvSpPr>
            <a:spLocks noChangeArrowheads="1"/>
          </p:cNvSpPr>
          <p:nvPr/>
        </p:nvSpPr>
        <p:spPr bwMode="auto">
          <a:xfrm>
            <a:off x="9259888" y="1487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59" name="Oval 498">
            <a:extLst>
              <a:ext uri="{FF2B5EF4-FFF2-40B4-BE49-F238E27FC236}">
                <a16:creationId xmlns:a16="http://schemas.microsoft.com/office/drawing/2014/main" id="{D49F08A2-90E5-495C-BD73-C5DA06E16541}"/>
              </a:ext>
            </a:extLst>
          </p:cNvPr>
          <p:cNvSpPr>
            <a:spLocks noChangeArrowheads="1"/>
          </p:cNvSpPr>
          <p:nvPr/>
        </p:nvSpPr>
        <p:spPr bwMode="auto">
          <a:xfrm>
            <a:off x="9361488"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0" name="Oval 499">
            <a:extLst>
              <a:ext uri="{FF2B5EF4-FFF2-40B4-BE49-F238E27FC236}">
                <a16:creationId xmlns:a16="http://schemas.microsoft.com/office/drawing/2014/main" id="{DC4B57D1-8245-46BD-9776-0791D7E886CF}"/>
              </a:ext>
            </a:extLst>
          </p:cNvPr>
          <p:cNvSpPr>
            <a:spLocks noChangeArrowheads="1"/>
          </p:cNvSpPr>
          <p:nvPr/>
        </p:nvSpPr>
        <p:spPr bwMode="auto">
          <a:xfrm>
            <a:off x="9469438" y="1487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1" name="Oval 500">
            <a:extLst>
              <a:ext uri="{FF2B5EF4-FFF2-40B4-BE49-F238E27FC236}">
                <a16:creationId xmlns:a16="http://schemas.microsoft.com/office/drawing/2014/main" id="{ABC008E0-FF92-49DC-874E-F16A4BD967A3}"/>
              </a:ext>
            </a:extLst>
          </p:cNvPr>
          <p:cNvSpPr>
            <a:spLocks noChangeArrowheads="1"/>
          </p:cNvSpPr>
          <p:nvPr/>
        </p:nvSpPr>
        <p:spPr bwMode="auto">
          <a:xfrm>
            <a:off x="9571038" y="1487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2" name="Oval 501">
            <a:extLst>
              <a:ext uri="{FF2B5EF4-FFF2-40B4-BE49-F238E27FC236}">
                <a16:creationId xmlns:a16="http://schemas.microsoft.com/office/drawing/2014/main" id="{F95F7453-9F5F-4AB2-9C11-AF6B59F16B2B}"/>
              </a:ext>
            </a:extLst>
          </p:cNvPr>
          <p:cNvSpPr>
            <a:spLocks noChangeArrowheads="1"/>
          </p:cNvSpPr>
          <p:nvPr/>
        </p:nvSpPr>
        <p:spPr bwMode="auto">
          <a:xfrm>
            <a:off x="9671050"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3" name="Oval 502">
            <a:extLst>
              <a:ext uri="{FF2B5EF4-FFF2-40B4-BE49-F238E27FC236}">
                <a16:creationId xmlns:a16="http://schemas.microsoft.com/office/drawing/2014/main" id="{9C8A5641-6A34-492B-BCA4-9D0975BA9895}"/>
              </a:ext>
            </a:extLst>
          </p:cNvPr>
          <p:cNvSpPr>
            <a:spLocks noChangeArrowheads="1"/>
          </p:cNvSpPr>
          <p:nvPr/>
        </p:nvSpPr>
        <p:spPr bwMode="auto">
          <a:xfrm>
            <a:off x="9772650"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4" name="Oval 503">
            <a:extLst>
              <a:ext uri="{FF2B5EF4-FFF2-40B4-BE49-F238E27FC236}">
                <a16:creationId xmlns:a16="http://schemas.microsoft.com/office/drawing/2014/main" id="{339DE372-9F50-411A-AF8B-EC55ACB8BAD0}"/>
              </a:ext>
            </a:extLst>
          </p:cNvPr>
          <p:cNvSpPr>
            <a:spLocks noChangeArrowheads="1"/>
          </p:cNvSpPr>
          <p:nvPr/>
        </p:nvSpPr>
        <p:spPr bwMode="auto">
          <a:xfrm>
            <a:off x="9880600" y="1487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5" name="Oval 504">
            <a:extLst>
              <a:ext uri="{FF2B5EF4-FFF2-40B4-BE49-F238E27FC236}">
                <a16:creationId xmlns:a16="http://schemas.microsoft.com/office/drawing/2014/main" id="{1F36E1B2-C855-4E30-AEBB-AB4C3E811AC3}"/>
              </a:ext>
            </a:extLst>
          </p:cNvPr>
          <p:cNvSpPr>
            <a:spLocks noChangeArrowheads="1"/>
          </p:cNvSpPr>
          <p:nvPr/>
        </p:nvSpPr>
        <p:spPr bwMode="auto">
          <a:xfrm>
            <a:off x="9982200"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6" name="Oval 505">
            <a:extLst>
              <a:ext uri="{FF2B5EF4-FFF2-40B4-BE49-F238E27FC236}">
                <a16:creationId xmlns:a16="http://schemas.microsoft.com/office/drawing/2014/main" id="{A0E7D232-48F8-4EAE-8880-0E7E6C002378}"/>
              </a:ext>
            </a:extLst>
          </p:cNvPr>
          <p:cNvSpPr>
            <a:spLocks noChangeArrowheads="1"/>
          </p:cNvSpPr>
          <p:nvPr/>
        </p:nvSpPr>
        <p:spPr bwMode="auto">
          <a:xfrm>
            <a:off x="10091738"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7" name="Oval 506">
            <a:extLst>
              <a:ext uri="{FF2B5EF4-FFF2-40B4-BE49-F238E27FC236}">
                <a16:creationId xmlns:a16="http://schemas.microsoft.com/office/drawing/2014/main" id="{A19433F5-98B6-4154-9707-B72FEB30D209}"/>
              </a:ext>
            </a:extLst>
          </p:cNvPr>
          <p:cNvSpPr>
            <a:spLocks noChangeArrowheads="1"/>
          </p:cNvSpPr>
          <p:nvPr/>
        </p:nvSpPr>
        <p:spPr bwMode="auto">
          <a:xfrm>
            <a:off x="10193338" y="1487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8" name="Oval 507">
            <a:extLst>
              <a:ext uri="{FF2B5EF4-FFF2-40B4-BE49-F238E27FC236}">
                <a16:creationId xmlns:a16="http://schemas.microsoft.com/office/drawing/2014/main" id="{955EB275-3BB7-4F40-ABCC-79E43E692F80}"/>
              </a:ext>
            </a:extLst>
          </p:cNvPr>
          <p:cNvSpPr>
            <a:spLocks noChangeArrowheads="1"/>
          </p:cNvSpPr>
          <p:nvPr/>
        </p:nvSpPr>
        <p:spPr bwMode="auto">
          <a:xfrm>
            <a:off x="10301288"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69" name="Oval 508">
            <a:extLst>
              <a:ext uri="{FF2B5EF4-FFF2-40B4-BE49-F238E27FC236}">
                <a16:creationId xmlns:a16="http://schemas.microsoft.com/office/drawing/2014/main" id="{792C576D-8DE4-49F0-86D1-326304D10FDF}"/>
              </a:ext>
            </a:extLst>
          </p:cNvPr>
          <p:cNvSpPr>
            <a:spLocks noChangeArrowheads="1"/>
          </p:cNvSpPr>
          <p:nvPr/>
        </p:nvSpPr>
        <p:spPr bwMode="auto">
          <a:xfrm>
            <a:off x="10402888" y="1487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0" name="Oval 509">
            <a:extLst>
              <a:ext uri="{FF2B5EF4-FFF2-40B4-BE49-F238E27FC236}">
                <a16:creationId xmlns:a16="http://schemas.microsoft.com/office/drawing/2014/main" id="{4E1E40CA-020D-4848-AF8A-E7E0F5607B98}"/>
              </a:ext>
            </a:extLst>
          </p:cNvPr>
          <p:cNvSpPr>
            <a:spLocks noChangeArrowheads="1"/>
          </p:cNvSpPr>
          <p:nvPr/>
        </p:nvSpPr>
        <p:spPr bwMode="auto">
          <a:xfrm>
            <a:off x="8839200" y="15986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1" name="Oval 510">
            <a:extLst>
              <a:ext uri="{FF2B5EF4-FFF2-40B4-BE49-F238E27FC236}">
                <a16:creationId xmlns:a16="http://schemas.microsoft.com/office/drawing/2014/main" id="{382EA6E4-C7AB-4393-BFC1-C365CE3F8510}"/>
              </a:ext>
            </a:extLst>
          </p:cNvPr>
          <p:cNvSpPr>
            <a:spLocks noChangeArrowheads="1"/>
          </p:cNvSpPr>
          <p:nvPr/>
        </p:nvSpPr>
        <p:spPr bwMode="auto">
          <a:xfrm>
            <a:off x="8940800" y="15986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2" name="Oval 511">
            <a:extLst>
              <a:ext uri="{FF2B5EF4-FFF2-40B4-BE49-F238E27FC236}">
                <a16:creationId xmlns:a16="http://schemas.microsoft.com/office/drawing/2014/main" id="{A19D6355-4522-48CA-9B9E-4078F4139DD2}"/>
              </a:ext>
            </a:extLst>
          </p:cNvPr>
          <p:cNvSpPr>
            <a:spLocks noChangeArrowheads="1"/>
          </p:cNvSpPr>
          <p:nvPr/>
        </p:nvSpPr>
        <p:spPr bwMode="auto">
          <a:xfrm>
            <a:off x="9048750" y="15986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3" name="Oval 512">
            <a:extLst>
              <a:ext uri="{FF2B5EF4-FFF2-40B4-BE49-F238E27FC236}">
                <a16:creationId xmlns:a16="http://schemas.microsoft.com/office/drawing/2014/main" id="{C085B430-A855-4102-BB84-AC6E1DE9703F}"/>
              </a:ext>
            </a:extLst>
          </p:cNvPr>
          <p:cNvSpPr>
            <a:spLocks noChangeArrowheads="1"/>
          </p:cNvSpPr>
          <p:nvPr/>
        </p:nvSpPr>
        <p:spPr bwMode="auto">
          <a:xfrm>
            <a:off x="9150350"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4" name="Oval 513">
            <a:extLst>
              <a:ext uri="{FF2B5EF4-FFF2-40B4-BE49-F238E27FC236}">
                <a16:creationId xmlns:a16="http://schemas.microsoft.com/office/drawing/2014/main" id="{4D574027-9961-4A73-A6E9-19B0384481A5}"/>
              </a:ext>
            </a:extLst>
          </p:cNvPr>
          <p:cNvSpPr>
            <a:spLocks noChangeArrowheads="1"/>
          </p:cNvSpPr>
          <p:nvPr/>
        </p:nvSpPr>
        <p:spPr bwMode="auto">
          <a:xfrm>
            <a:off x="9259888"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5" name="Oval 514">
            <a:extLst>
              <a:ext uri="{FF2B5EF4-FFF2-40B4-BE49-F238E27FC236}">
                <a16:creationId xmlns:a16="http://schemas.microsoft.com/office/drawing/2014/main" id="{0406D336-4FEE-4B06-8068-0B94BF1EBC52}"/>
              </a:ext>
            </a:extLst>
          </p:cNvPr>
          <p:cNvSpPr>
            <a:spLocks noChangeArrowheads="1"/>
          </p:cNvSpPr>
          <p:nvPr/>
        </p:nvSpPr>
        <p:spPr bwMode="auto">
          <a:xfrm>
            <a:off x="9361488" y="15986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6" name="Oval 515">
            <a:extLst>
              <a:ext uri="{FF2B5EF4-FFF2-40B4-BE49-F238E27FC236}">
                <a16:creationId xmlns:a16="http://schemas.microsoft.com/office/drawing/2014/main" id="{69E8685B-7ADC-480F-B1BA-B5F4D33B23F1}"/>
              </a:ext>
            </a:extLst>
          </p:cNvPr>
          <p:cNvSpPr>
            <a:spLocks noChangeArrowheads="1"/>
          </p:cNvSpPr>
          <p:nvPr/>
        </p:nvSpPr>
        <p:spPr bwMode="auto">
          <a:xfrm>
            <a:off x="9469438"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7" name="Oval 516">
            <a:extLst>
              <a:ext uri="{FF2B5EF4-FFF2-40B4-BE49-F238E27FC236}">
                <a16:creationId xmlns:a16="http://schemas.microsoft.com/office/drawing/2014/main" id="{876E4461-E4BD-4B08-BD9E-5D22ACD82B32}"/>
              </a:ext>
            </a:extLst>
          </p:cNvPr>
          <p:cNvSpPr>
            <a:spLocks noChangeArrowheads="1"/>
          </p:cNvSpPr>
          <p:nvPr/>
        </p:nvSpPr>
        <p:spPr bwMode="auto">
          <a:xfrm>
            <a:off x="9571038" y="15986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8" name="Oval 517">
            <a:extLst>
              <a:ext uri="{FF2B5EF4-FFF2-40B4-BE49-F238E27FC236}">
                <a16:creationId xmlns:a16="http://schemas.microsoft.com/office/drawing/2014/main" id="{7CD21777-19FD-4986-B13C-A82BCC73367F}"/>
              </a:ext>
            </a:extLst>
          </p:cNvPr>
          <p:cNvSpPr>
            <a:spLocks noChangeArrowheads="1"/>
          </p:cNvSpPr>
          <p:nvPr/>
        </p:nvSpPr>
        <p:spPr bwMode="auto">
          <a:xfrm>
            <a:off x="9671050"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79" name="Oval 518">
            <a:extLst>
              <a:ext uri="{FF2B5EF4-FFF2-40B4-BE49-F238E27FC236}">
                <a16:creationId xmlns:a16="http://schemas.microsoft.com/office/drawing/2014/main" id="{5FC4A239-AE04-4073-9E36-5727F8153238}"/>
              </a:ext>
            </a:extLst>
          </p:cNvPr>
          <p:cNvSpPr>
            <a:spLocks noChangeArrowheads="1"/>
          </p:cNvSpPr>
          <p:nvPr/>
        </p:nvSpPr>
        <p:spPr bwMode="auto">
          <a:xfrm>
            <a:off x="9772650" y="15986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0" name="Oval 519">
            <a:extLst>
              <a:ext uri="{FF2B5EF4-FFF2-40B4-BE49-F238E27FC236}">
                <a16:creationId xmlns:a16="http://schemas.microsoft.com/office/drawing/2014/main" id="{80EBAA2A-58BB-404E-B267-689C2F7C2787}"/>
              </a:ext>
            </a:extLst>
          </p:cNvPr>
          <p:cNvSpPr>
            <a:spLocks noChangeArrowheads="1"/>
          </p:cNvSpPr>
          <p:nvPr/>
        </p:nvSpPr>
        <p:spPr bwMode="auto">
          <a:xfrm>
            <a:off x="9880600"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1" name="Oval 520">
            <a:extLst>
              <a:ext uri="{FF2B5EF4-FFF2-40B4-BE49-F238E27FC236}">
                <a16:creationId xmlns:a16="http://schemas.microsoft.com/office/drawing/2014/main" id="{E06566F5-C617-4B9A-B133-58571D2D5073}"/>
              </a:ext>
            </a:extLst>
          </p:cNvPr>
          <p:cNvSpPr>
            <a:spLocks noChangeArrowheads="1"/>
          </p:cNvSpPr>
          <p:nvPr/>
        </p:nvSpPr>
        <p:spPr bwMode="auto">
          <a:xfrm>
            <a:off x="9982200" y="15986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2" name="Oval 521">
            <a:extLst>
              <a:ext uri="{FF2B5EF4-FFF2-40B4-BE49-F238E27FC236}">
                <a16:creationId xmlns:a16="http://schemas.microsoft.com/office/drawing/2014/main" id="{85D4D338-6483-4DD6-ADF3-59C47FF0C3B8}"/>
              </a:ext>
            </a:extLst>
          </p:cNvPr>
          <p:cNvSpPr>
            <a:spLocks noChangeArrowheads="1"/>
          </p:cNvSpPr>
          <p:nvPr/>
        </p:nvSpPr>
        <p:spPr bwMode="auto">
          <a:xfrm>
            <a:off x="10091738"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3" name="Oval 522">
            <a:extLst>
              <a:ext uri="{FF2B5EF4-FFF2-40B4-BE49-F238E27FC236}">
                <a16:creationId xmlns:a16="http://schemas.microsoft.com/office/drawing/2014/main" id="{13AA4352-6849-4108-A8D1-CC98716F5485}"/>
              </a:ext>
            </a:extLst>
          </p:cNvPr>
          <p:cNvSpPr>
            <a:spLocks noChangeArrowheads="1"/>
          </p:cNvSpPr>
          <p:nvPr/>
        </p:nvSpPr>
        <p:spPr bwMode="auto">
          <a:xfrm>
            <a:off x="10193338"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4" name="Oval 523">
            <a:extLst>
              <a:ext uri="{FF2B5EF4-FFF2-40B4-BE49-F238E27FC236}">
                <a16:creationId xmlns:a16="http://schemas.microsoft.com/office/drawing/2014/main" id="{7E92B3A2-4DC1-4C38-A8D1-BB8AF029E06C}"/>
              </a:ext>
            </a:extLst>
          </p:cNvPr>
          <p:cNvSpPr>
            <a:spLocks noChangeArrowheads="1"/>
          </p:cNvSpPr>
          <p:nvPr/>
        </p:nvSpPr>
        <p:spPr bwMode="auto">
          <a:xfrm>
            <a:off x="10301288"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5" name="Oval 524">
            <a:extLst>
              <a:ext uri="{FF2B5EF4-FFF2-40B4-BE49-F238E27FC236}">
                <a16:creationId xmlns:a16="http://schemas.microsoft.com/office/drawing/2014/main" id="{1AFD6C52-157A-48A8-9BF0-97F5C9FA0DD8}"/>
              </a:ext>
            </a:extLst>
          </p:cNvPr>
          <p:cNvSpPr>
            <a:spLocks noChangeArrowheads="1"/>
          </p:cNvSpPr>
          <p:nvPr/>
        </p:nvSpPr>
        <p:spPr bwMode="auto">
          <a:xfrm>
            <a:off x="10402888" y="15986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6" name="Oval 525">
            <a:extLst>
              <a:ext uri="{FF2B5EF4-FFF2-40B4-BE49-F238E27FC236}">
                <a16:creationId xmlns:a16="http://schemas.microsoft.com/office/drawing/2014/main" id="{69DBE3AA-07B9-4A3E-A227-7CBE60E881B7}"/>
              </a:ext>
            </a:extLst>
          </p:cNvPr>
          <p:cNvSpPr>
            <a:spLocks noChangeArrowheads="1"/>
          </p:cNvSpPr>
          <p:nvPr/>
        </p:nvSpPr>
        <p:spPr bwMode="auto">
          <a:xfrm>
            <a:off x="8839200" y="1708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7" name="Oval 526">
            <a:extLst>
              <a:ext uri="{FF2B5EF4-FFF2-40B4-BE49-F238E27FC236}">
                <a16:creationId xmlns:a16="http://schemas.microsoft.com/office/drawing/2014/main" id="{74BD0B42-D321-4E4D-A9D4-1D1948407189}"/>
              </a:ext>
            </a:extLst>
          </p:cNvPr>
          <p:cNvSpPr>
            <a:spLocks noChangeArrowheads="1"/>
          </p:cNvSpPr>
          <p:nvPr/>
        </p:nvSpPr>
        <p:spPr bwMode="auto">
          <a:xfrm>
            <a:off x="8940800"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8" name="Oval 527">
            <a:extLst>
              <a:ext uri="{FF2B5EF4-FFF2-40B4-BE49-F238E27FC236}">
                <a16:creationId xmlns:a16="http://schemas.microsoft.com/office/drawing/2014/main" id="{9B0A835D-6D4B-47B2-AD52-CE067918ACA7}"/>
              </a:ext>
            </a:extLst>
          </p:cNvPr>
          <p:cNvSpPr>
            <a:spLocks noChangeArrowheads="1"/>
          </p:cNvSpPr>
          <p:nvPr/>
        </p:nvSpPr>
        <p:spPr bwMode="auto">
          <a:xfrm>
            <a:off x="9048750" y="1708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89" name="Oval 528">
            <a:extLst>
              <a:ext uri="{FF2B5EF4-FFF2-40B4-BE49-F238E27FC236}">
                <a16:creationId xmlns:a16="http://schemas.microsoft.com/office/drawing/2014/main" id="{0F2E39E2-1825-4997-A7DC-11D8C6ED42E6}"/>
              </a:ext>
            </a:extLst>
          </p:cNvPr>
          <p:cNvSpPr>
            <a:spLocks noChangeArrowheads="1"/>
          </p:cNvSpPr>
          <p:nvPr/>
        </p:nvSpPr>
        <p:spPr bwMode="auto">
          <a:xfrm>
            <a:off x="9150350" y="1708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0" name="Oval 529">
            <a:extLst>
              <a:ext uri="{FF2B5EF4-FFF2-40B4-BE49-F238E27FC236}">
                <a16:creationId xmlns:a16="http://schemas.microsoft.com/office/drawing/2014/main" id="{C680D258-C929-46E6-AF20-6ADC97480694}"/>
              </a:ext>
            </a:extLst>
          </p:cNvPr>
          <p:cNvSpPr>
            <a:spLocks noChangeArrowheads="1"/>
          </p:cNvSpPr>
          <p:nvPr/>
        </p:nvSpPr>
        <p:spPr bwMode="auto">
          <a:xfrm>
            <a:off x="9259888" y="1708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1" name="Oval 530">
            <a:extLst>
              <a:ext uri="{FF2B5EF4-FFF2-40B4-BE49-F238E27FC236}">
                <a16:creationId xmlns:a16="http://schemas.microsoft.com/office/drawing/2014/main" id="{2F4FF3F7-4A4C-49ED-8980-A1EAF13D0CDC}"/>
              </a:ext>
            </a:extLst>
          </p:cNvPr>
          <p:cNvSpPr>
            <a:spLocks noChangeArrowheads="1"/>
          </p:cNvSpPr>
          <p:nvPr/>
        </p:nvSpPr>
        <p:spPr bwMode="auto">
          <a:xfrm>
            <a:off x="9361488"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2" name="Oval 531">
            <a:extLst>
              <a:ext uri="{FF2B5EF4-FFF2-40B4-BE49-F238E27FC236}">
                <a16:creationId xmlns:a16="http://schemas.microsoft.com/office/drawing/2014/main" id="{3FA9A4C8-CF0B-490B-ABF4-BB08DFA6DA4D}"/>
              </a:ext>
            </a:extLst>
          </p:cNvPr>
          <p:cNvSpPr>
            <a:spLocks noChangeArrowheads="1"/>
          </p:cNvSpPr>
          <p:nvPr/>
        </p:nvSpPr>
        <p:spPr bwMode="auto">
          <a:xfrm>
            <a:off x="9469438" y="1708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3" name="Oval 532">
            <a:extLst>
              <a:ext uri="{FF2B5EF4-FFF2-40B4-BE49-F238E27FC236}">
                <a16:creationId xmlns:a16="http://schemas.microsoft.com/office/drawing/2014/main" id="{CBA79364-9FAF-4447-9C27-3610D6674EFF}"/>
              </a:ext>
            </a:extLst>
          </p:cNvPr>
          <p:cNvSpPr>
            <a:spLocks noChangeArrowheads="1"/>
          </p:cNvSpPr>
          <p:nvPr/>
        </p:nvSpPr>
        <p:spPr bwMode="auto">
          <a:xfrm>
            <a:off x="9571038"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4" name="Oval 533">
            <a:extLst>
              <a:ext uri="{FF2B5EF4-FFF2-40B4-BE49-F238E27FC236}">
                <a16:creationId xmlns:a16="http://schemas.microsoft.com/office/drawing/2014/main" id="{F38B0CAD-A0F2-47D6-8978-1F1BB2377AB9}"/>
              </a:ext>
            </a:extLst>
          </p:cNvPr>
          <p:cNvSpPr>
            <a:spLocks noChangeArrowheads="1"/>
          </p:cNvSpPr>
          <p:nvPr/>
        </p:nvSpPr>
        <p:spPr bwMode="auto">
          <a:xfrm>
            <a:off x="9671050"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5" name="Oval 534">
            <a:extLst>
              <a:ext uri="{FF2B5EF4-FFF2-40B4-BE49-F238E27FC236}">
                <a16:creationId xmlns:a16="http://schemas.microsoft.com/office/drawing/2014/main" id="{4D3FE8D3-89E8-489C-9538-17A2D9D2BB21}"/>
              </a:ext>
            </a:extLst>
          </p:cNvPr>
          <p:cNvSpPr>
            <a:spLocks noChangeArrowheads="1"/>
          </p:cNvSpPr>
          <p:nvPr/>
        </p:nvSpPr>
        <p:spPr bwMode="auto">
          <a:xfrm>
            <a:off x="9772650" y="1708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6" name="Oval 535">
            <a:extLst>
              <a:ext uri="{FF2B5EF4-FFF2-40B4-BE49-F238E27FC236}">
                <a16:creationId xmlns:a16="http://schemas.microsoft.com/office/drawing/2014/main" id="{456DFD15-2841-4EC9-9BE9-C2F6808D2C25}"/>
              </a:ext>
            </a:extLst>
          </p:cNvPr>
          <p:cNvSpPr>
            <a:spLocks noChangeArrowheads="1"/>
          </p:cNvSpPr>
          <p:nvPr/>
        </p:nvSpPr>
        <p:spPr bwMode="auto">
          <a:xfrm>
            <a:off x="9880600"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7" name="Oval 536">
            <a:extLst>
              <a:ext uri="{FF2B5EF4-FFF2-40B4-BE49-F238E27FC236}">
                <a16:creationId xmlns:a16="http://schemas.microsoft.com/office/drawing/2014/main" id="{1D8F58A3-560B-4094-9BE1-BA1B84EF8568}"/>
              </a:ext>
            </a:extLst>
          </p:cNvPr>
          <p:cNvSpPr>
            <a:spLocks noChangeArrowheads="1"/>
          </p:cNvSpPr>
          <p:nvPr/>
        </p:nvSpPr>
        <p:spPr bwMode="auto">
          <a:xfrm>
            <a:off x="9982200"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8" name="Oval 537">
            <a:extLst>
              <a:ext uri="{FF2B5EF4-FFF2-40B4-BE49-F238E27FC236}">
                <a16:creationId xmlns:a16="http://schemas.microsoft.com/office/drawing/2014/main" id="{2389EE92-B4F2-4E5C-8950-BB288744241E}"/>
              </a:ext>
            </a:extLst>
          </p:cNvPr>
          <p:cNvSpPr>
            <a:spLocks noChangeArrowheads="1"/>
          </p:cNvSpPr>
          <p:nvPr/>
        </p:nvSpPr>
        <p:spPr bwMode="auto">
          <a:xfrm>
            <a:off x="10091738"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499" name="Oval 538">
            <a:extLst>
              <a:ext uri="{FF2B5EF4-FFF2-40B4-BE49-F238E27FC236}">
                <a16:creationId xmlns:a16="http://schemas.microsoft.com/office/drawing/2014/main" id="{4FD90416-3448-474C-9514-F6EA27CFD075}"/>
              </a:ext>
            </a:extLst>
          </p:cNvPr>
          <p:cNvSpPr>
            <a:spLocks noChangeArrowheads="1"/>
          </p:cNvSpPr>
          <p:nvPr/>
        </p:nvSpPr>
        <p:spPr bwMode="auto">
          <a:xfrm>
            <a:off x="10193338" y="1708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0" name="Oval 539">
            <a:extLst>
              <a:ext uri="{FF2B5EF4-FFF2-40B4-BE49-F238E27FC236}">
                <a16:creationId xmlns:a16="http://schemas.microsoft.com/office/drawing/2014/main" id="{9B5EC19E-B4EF-415D-A6CB-B4C3E650D8E8}"/>
              </a:ext>
            </a:extLst>
          </p:cNvPr>
          <p:cNvSpPr>
            <a:spLocks noChangeArrowheads="1"/>
          </p:cNvSpPr>
          <p:nvPr/>
        </p:nvSpPr>
        <p:spPr bwMode="auto">
          <a:xfrm>
            <a:off x="10301288"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1" name="Oval 540">
            <a:extLst>
              <a:ext uri="{FF2B5EF4-FFF2-40B4-BE49-F238E27FC236}">
                <a16:creationId xmlns:a16="http://schemas.microsoft.com/office/drawing/2014/main" id="{5FC77309-4510-42F2-AD50-69054CEE21B7}"/>
              </a:ext>
            </a:extLst>
          </p:cNvPr>
          <p:cNvSpPr>
            <a:spLocks noChangeArrowheads="1"/>
          </p:cNvSpPr>
          <p:nvPr/>
        </p:nvSpPr>
        <p:spPr bwMode="auto">
          <a:xfrm>
            <a:off x="10402888" y="1708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2" name="Oval 541">
            <a:extLst>
              <a:ext uri="{FF2B5EF4-FFF2-40B4-BE49-F238E27FC236}">
                <a16:creationId xmlns:a16="http://schemas.microsoft.com/office/drawing/2014/main" id="{EAF86246-60BE-48CC-96E9-D731C6ACBF6A}"/>
              </a:ext>
            </a:extLst>
          </p:cNvPr>
          <p:cNvSpPr>
            <a:spLocks noChangeArrowheads="1"/>
          </p:cNvSpPr>
          <p:nvPr/>
        </p:nvSpPr>
        <p:spPr bwMode="auto">
          <a:xfrm>
            <a:off x="8839200" y="1808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3" name="Oval 542">
            <a:extLst>
              <a:ext uri="{FF2B5EF4-FFF2-40B4-BE49-F238E27FC236}">
                <a16:creationId xmlns:a16="http://schemas.microsoft.com/office/drawing/2014/main" id="{33D4CD55-6EE3-403B-A4A4-71FCE6DA8BB0}"/>
              </a:ext>
            </a:extLst>
          </p:cNvPr>
          <p:cNvSpPr>
            <a:spLocks noChangeArrowheads="1"/>
          </p:cNvSpPr>
          <p:nvPr/>
        </p:nvSpPr>
        <p:spPr bwMode="auto">
          <a:xfrm>
            <a:off x="8940800"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4" name="Oval 543">
            <a:extLst>
              <a:ext uri="{FF2B5EF4-FFF2-40B4-BE49-F238E27FC236}">
                <a16:creationId xmlns:a16="http://schemas.microsoft.com/office/drawing/2014/main" id="{E4D334F6-45CC-48F5-A1AD-AFF8838F9ECE}"/>
              </a:ext>
            </a:extLst>
          </p:cNvPr>
          <p:cNvSpPr>
            <a:spLocks noChangeArrowheads="1"/>
          </p:cNvSpPr>
          <p:nvPr/>
        </p:nvSpPr>
        <p:spPr bwMode="auto">
          <a:xfrm>
            <a:off x="9048750" y="1808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5" name="Oval 544">
            <a:extLst>
              <a:ext uri="{FF2B5EF4-FFF2-40B4-BE49-F238E27FC236}">
                <a16:creationId xmlns:a16="http://schemas.microsoft.com/office/drawing/2014/main" id="{540DB2E4-7794-4753-8D5B-6BB62A3B9FB0}"/>
              </a:ext>
            </a:extLst>
          </p:cNvPr>
          <p:cNvSpPr>
            <a:spLocks noChangeArrowheads="1"/>
          </p:cNvSpPr>
          <p:nvPr/>
        </p:nvSpPr>
        <p:spPr bwMode="auto">
          <a:xfrm>
            <a:off x="9150350"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6" name="Oval 545">
            <a:extLst>
              <a:ext uri="{FF2B5EF4-FFF2-40B4-BE49-F238E27FC236}">
                <a16:creationId xmlns:a16="http://schemas.microsoft.com/office/drawing/2014/main" id="{418346EE-34E1-4E99-87D3-BF2FFF9B5667}"/>
              </a:ext>
            </a:extLst>
          </p:cNvPr>
          <p:cNvSpPr>
            <a:spLocks noChangeArrowheads="1"/>
          </p:cNvSpPr>
          <p:nvPr/>
        </p:nvSpPr>
        <p:spPr bwMode="auto">
          <a:xfrm>
            <a:off x="9259888" y="1808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7" name="Oval 546">
            <a:extLst>
              <a:ext uri="{FF2B5EF4-FFF2-40B4-BE49-F238E27FC236}">
                <a16:creationId xmlns:a16="http://schemas.microsoft.com/office/drawing/2014/main" id="{F53E715E-462E-402F-A4AF-54CDA30C3CF1}"/>
              </a:ext>
            </a:extLst>
          </p:cNvPr>
          <p:cNvSpPr>
            <a:spLocks noChangeArrowheads="1"/>
          </p:cNvSpPr>
          <p:nvPr/>
        </p:nvSpPr>
        <p:spPr bwMode="auto">
          <a:xfrm>
            <a:off x="9361488" y="1808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8" name="Oval 547">
            <a:extLst>
              <a:ext uri="{FF2B5EF4-FFF2-40B4-BE49-F238E27FC236}">
                <a16:creationId xmlns:a16="http://schemas.microsoft.com/office/drawing/2014/main" id="{966F6DD8-7D35-4215-B7DE-FEDA298D6AF2}"/>
              </a:ext>
            </a:extLst>
          </p:cNvPr>
          <p:cNvSpPr>
            <a:spLocks noChangeArrowheads="1"/>
          </p:cNvSpPr>
          <p:nvPr/>
        </p:nvSpPr>
        <p:spPr bwMode="auto">
          <a:xfrm>
            <a:off x="9469438"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09" name="Oval 548">
            <a:extLst>
              <a:ext uri="{FF2B5EF4-FFF2-40B4-BE49-F238E27FC236}">
                <a16:creationId xmlns:a16="http://schemas.microsoft.com/office/drawing/2014/main" id="{772BE23A-91B7-42FF-979A-2C43C79C34EE}"/>
              </a:ext>
            </a:extLst>
          </p:cNvPr>
          <p:cNvSpPr>
            <a:spLocks noChangeArrowheads="1"/>
          </p:cNvSpPr>
          <p:nvPr/>
        </p:nvSpPr>
        <p:spPr bwMode="auto">
          <a:xfrm>
            <a:off x="9571038" y="1808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0" name="Oval 549">
            <a:extLst>
              <a:ext uri="{FF2B5EF4-FFF2-40B4-BE49-F238E27FC236}">
                <a16:creationId xmlns:a16="http://schemas.microsoft.com/office/drawing/2014/main" id="{71F08706-30B0-4F2C-9972-9CB511B5EBC8}"/>
              </a:ext>
            </a:extLst>
          </p:cNvPr>
          <p:cNvSpPr>
            <a:spLocks noChangeArrowheads="1"/>
          </p:cNvSpPr>
          <p:nvPr/>
        </p:nvSpPr>
        <p:spPr bwMode="auto">
          <a:xfrm>
            <a:off x="9671050" y="1808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1" name="Oval 550">
            <a:extLst>
              <a:ext uri="{FF2B5EF4-FFF2-40B4-BE49-F238E27FC236}">
                <a16:creationId xmlns:a16="http://schemas.microsoft.com/office/drawing/2014/main" id="{166DB7D0-F6C4-4CAB-9A92-E4AF3215E4AA}"/>
              </a:ext>
            </a:extLst>
          </p:cNvPr>
          <p:cNvSpPr>
            <a:spLocks noChangeArrowheads="1"/>
          </p:cNvSpPr>
          <p:nvPr/>
        </p:nvSpPr>
        <p:spPr bwMode="auto">
          <a:xfrm>
            <a:off x="9772650"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2" name="Oval 551">
            <a:extLst>
              <a:ext uri="{FF2B5EF4-FFF2-40B4-BE49-F238E27FC236}">
                <a16:creationId xmlns:a16="http://schemas.microsoft.com/office/drawing/2014/main" id="{AFDB0B3D-668F-4AAE-AE53-D414CAB101BB}"/>
              </a:ext>
            </a:extLst>
          </p:cNvPr>
          <p:cNvSpPr>
            <a:spLocks noChangeArrowheads="1"/>
          </p:cNvSpPr>
          <p:nvPr/>
        </p:nvSpPr>
        <p:spPr bwMode="auto">
          <a:xfrm>
            <a:off x="9880600" y="1808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3" name="Oval 552">
            <a:extLst>
              <a:ext uri="{FF2B5EF4-FFF2-40B4-BE49-F238E27FC236}">
                <a16:creationId xmlns:a16="http://schemas.microsoft.com/office/drawing/2014/main" id="{49B53E6F-6C40-4FB5-85B3-0283FB21BD2F}"/>
              </a:ext>
            </a:extLst>
          </p:cNvPr>
          <p:cNvSpPr>
            <a:spLocks noChangeArrowheads="1"/>
          </p:cNvSpPr>
          <p:nvPr/>
        </p:nvSpPr>
        <p:spPr bwMode="auto">
          <a:xfrm>
            <a:off x="9982200"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4" name="Oval 553">
            <a:extLst>
              <a:ext uri="{FF2B5EF4-FFF2-40B4-BE49-F238E27FC236}">
                <a16:creationId xmlns:a16="http://schemas.microsoft.com/office/drawing/2014/main" id="{B8A04251-4C85-40E3-95D2-50A0F5CD1518}"/>
              </a:ext>
            </a:extLst>
          </p:cNvPr>
          <p:cNvSpPr>
            <a:spLocks noChangeArrowheads="1"/>
          </p:cNvSpPr>
          <p:nvPr/>
        </p:nvSpPr>
        <p:spPr bwMode="auto">
          <a:xfrm>
            <a:off x="10091738"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5" name="Oval 554">
            <a:extLst>
              <a:ext uri="{FF2B5EF4-FFF2-40B4-BE49-F238E27FC236}">
                <a16:creationId xmlns:a16="http://schemas.microsoft.com/office/drawing/2014/main" id="{6F1B66CD-81FF-476C-A4EB-60ED23A3A7AA}"/>
              </a:ext>
            </a:extLst>
          </p:cNvPr>
          <p:cNvSpPr>
            <a:spLocks noChangeArrowheads="1"/>
          </p:cNvSpPr>
          <p:nvPr/>
        </p:nvSpPr>
        <p:spPr bwMode="auto">
          <a:xfrm>
            <a:off x="10193338"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6" name="Oval 555">
            <a:extLst>
              <a:ext uri="{FF2B5EF4-FFF2-40B4-BE49-F238E27FC236}">
                <a16:creationId xmlns:a16="http://schemas.microsoft.com/office/drawing/2014/main" id="{D882EAD7-0238-4B19-8B1B-CAE098B4916C}"/>
              </a:ext>
            </a:extLst>
          </p:cNvPr>
          <p:cNvSpPr>
            <a:spLocks noChangeArrowheads="1"/>
          </p:cNvSpPr>
          <p:nvPr/>
        </p:nvSpPr>
        <p:spPr bwMode="auto">
          <a:xfrm>
            <a:off x="10301288"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7" name="Oval 556">
            <a:extLst>
              <a:ext uri="{FF2B5EF4-FFF2-40B4-BE49-F238E27FC236}">
                <a16:creationId xmlns:a16="http://schemas.microsoft.com/office/drawing/2014/main" id="{7A3BAFCA-DB61-4A62-BE11-016D95D659AB}"/>
              </a:ext>
            </a:extLst>
          </p:cNvPr>
          <p:cNvSpPr>
            <a:spLocks noChangeArrowheads="1"/>
          </p:cNvSpPr>
          <p:nvPr/>
        </p:nvSpPr>
        <p:spPr bwMode="auto">
          <a:xfrm>
            <a:off x="10402888" y="1808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8" name="Oval 557">
            <a:extLst>
              <a:ext uri="{FF2B5EF4-FFF2-40B4-BE49-F238E27FC236}">
                <a16:creationId xmlns:a16="http://schemas.microsoft.com/office/drawing/2014/main" id="{513A697E-ACEB-4E46-9272-8A93655A4055}"/>
              </a:ext>
            </a:extLst>
          </p:cNvPr>
          <p:cNvSpPr>
            <a:spLocks noChangeArrowheads="1"/>
          </p:cNvSpPr>
          <p:nvPr/>
        </p:nvSpPr>
        <p:spPr bwMode="auto">
          <a:xfrm>
            <a:off x="8839200" y="1917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19" name="Oval 558">
            <a:extLst>
              <a:ext uri="{FF2B5EF4-FFF2-40B4-BE49-F238E27FC236}">
                <a16:creationId xmlns:a16="http://schemas.microsoft.com/office/drawing/2014/main" id="{A0752BBA-19A7-4A84-9E55-B1B24E7AB7F8}"/>
              </a:ext>
            </a:extLst>
          </p:cNvPr>
          <p:cNvSpPr>
            <a:spLocks noChangeArrowheads="1"/>
          </p:cNvSpPr>
          <p:nvPr/>
        </p:nvSpPr>
        <p:spPr bwMode="auto">
          <a:xfrm>
            <a:off x="8940800"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0" name="Oval 559">
            <a:extLst>
              <a:ext uri="{FF2B5EF4-FFF2-40B4-BE49-F238E27FC236}">
                <a16:creationId xmlns:a16="http://schemas.microsoft.com/office/drawing/2014/main" id="{D0ACDF5A-DBB7-4E8C-AC19-2A982489952F}"/>
              </a:ext>
            </a:extLst>
          </p:cNvPr>
          <p:cNvSpPr>
            <a:spLocks noChangeArrowheads="1"/>
          </p:cNvSpPr>
          <p:nvPr/>
        </p:nvSpPr>
        <p:spPr bwMode="auto">
          <a:xfrm>
            <a:off x="9048750" y="1917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1" name="Oval 560">
            <a:extLst>
              <a:ext uri="{FF2B5EF4-FFF2-40B4-BE49-F238E27FC236}">
                <a16:creationId xmlns:a16="http://schemas.microsoft.com/office/drawing/2014/main" id="{81D10A31-C1D9-44E4-BFC7-C11093CBDBD1}"/>
              </a:ext>
            </a:extLst>
          </p:cNvPr>
          <p:cNvSpPr>
            <a:spLocks noChangeArrowheads="1"/>
          </p:cNvSpPr>
          <p:nvPr/>
        </p:nvSpPr>
        <p:spPr bwMode="auto">
          <a:xfrm>
            <a:off x="9150350"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2" name="Oval 561">
            <a:extLst>
              <a:ext uri="{FF2B5EF4-FFF2-40B4-BE49-F238E27FC236}">
                <a16:creationId xmlns:a16="http://schemas.microsoft.com/office/drawing/2014/main" id="{1E32963A-ABCC-4E2E-B5A0-61A4E146E28A}"/>
              </a:ext>
            </a:extLst>
          </p:cNvPr>
          <p:cNvSpPr>
            <a:spLocks noChangeArrowheads="1"/>
          </p:cNvSpPr>
          <p:nvPr/>
        </p:nvSpPr>
        <p:spPr bwMode="auto">
          <a:xfrm>
            <a:off x="9259888"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3" name="Oval 562">
            <a:extLst>
              <a:ext uri="{FF2B5EF4-FFF2-40B4-BE49-F238E27FC236}">
                <a16:creationId xmlns:a16="http://schemas.microsoft.com/office/drawing/2014/main" id="{A1E283A8-3B8B-4497-91A4-2D8E6DA1C56F}"/>
              </a:ext>
            </a:extLst>
          </p:cNvPr>
          <p:cNvSpPr>
            <a:spLocks noChangeArrowheads="1"/>
          </p:cNvSpPr>
          <p:nvPr/>
        </p:nvSpPr>
        <p:spPr bwMode="auto">
          <a:xfrm>
            <a:off x="9361488" y="1917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4" name="Oval 563">
            <a:extLst>
              <a:ext uri="{FF2B5EF4-FFF2-40B4-BE49-F238E27FC236}">
                <a16:creationId xmlns:a16="http://schemas.microsoft.com/office/drawing/2014/main" id="{B8605892-E9BF-4240-8768-57E4BC0D6085}"/>
              </a:ext>
            </a:extLst>
          </p:cNvPr>
          <p:cNvSpPr>
            <a:spLocks noChangeArrowheads="1"/>
          </p:cNvSpPr>
          <p:nvPr/>
        </p:nvSpPr>
        <p:spPr bwMode="auto">
          <a:xfrm>
            <a:off x="9469438"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5" name="Oval 564">
            <a:extLst>
              <a:ext uri="{FF2B5EF4-FFF2-40B4-BE49-F238E27FC236}">
                <a16:creationId xmlns:a16="http://schemas.microsoft.com/office/drawing/2014/main" id="{F5CD5F9A-146D-4226-9792-A39DCC7BCF3B}"/>
              </a:ext>
            </a:extLst>
          </p:cNvPr>
          <p:cNvSpPr>
            <a:spLocks noChangeArrowheads="1"/>
          </p:cNvSpPr>
          <p:nvPr/>
        </p:nvSpPr>
        <p:spPr bwMode="auto">
          <a:xfrm>
            <a:off x="9571038"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6" name="Oval 565">
            <a:extLst>
              <a:ext uri="{FF2B5EF4-FFF2-40B4-BE49-F238E27FC236}">
                <a16:creationId xmlns:a16="http://schemas.microsoft.com/office/drawing/2014/main" id="{ACA342A8-1BFF-4D57-97B6-945EF62DB2AC}"/>
              </a:ext>
            </a:extLst>
          </p:cNvPr>
          <p:cNvSpPr>
            <a:spLocks noChangeArrowheads="1"/>
          </p:cNvSpPr>
          <p:nvPr/>
        </p:nvSpPr>
        <p:spPr bwMode="auto">
          <a:xfrm>
            <a:off x="9671050"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7" name="Oval 566">
            <a:extLst>
              <a:ext uri="{FF2B5EF4-FFF2-40B4-BE49-F238E27FC236}">
                <a16:creationId xmlns:a16="http://schemas.microsoft.com/office/drawing/2014/main" id="{91C4C848-CC43-43D1-A06D-04BFF425EE0D}"/>
              </a:ext>
            </a:extLst>
          </p:cNvPr>
          <p:cNvSpPr>
            <a:spLocks noChangeArrowheads="1"/>
          </p:cNvSpPr>
          <p:nvPr/>
        </p:nvSpPr>
        <p:spPr bwMode="auto">
          <a:xfrm>
            <a:off x="9772650"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8" name="Oval 567">
            <a:extLst>
              <a:ext uri="{FF2B5EF4-FFF2-40B4-BE49-F238E27FC236}">
                <a16:creationId xmlns:a16="http://schemas.microsoft.com/office/drawing/2014/main" id="{18A9A48B-395A-4B1D-9B0C-3373B97F05A2}"/>
              </a:ext>
            </a:extLst>
          </p:cNvPr>
          <p:cNvSpPr>
            <a:spLocks noChangeArrowheads="1"/>
          </p:cNvSpPr>
          <p:nvPr/>
        </p:nvSpPr>
        <p:spPr bwMode="auto">
          <a:xfrm>
            <a:off x="9880600"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29" name="Oval 568">
            <a:extLst>
              <a:ext uri="{FF2B5EF4-FFF2-40B4-BE49-F238E27FC236}">
                <a16:creationId xmlns:a16="http://schemas.microsoft.com/office/drawing/2014/main" id="{56A28BC0-485D-4E02-92D9-111ADE1458F6}"/>
              </a:ext>
            </a:extLst>
          </p:cNvPr>
          <p:cNvSpPr>
            <a:spLocks noChangeArrowheads="1"/>
          </p:cNvSpPr>
          <p:nvPr/>
        </p:nvSpPr>
        <p:spPr bwMode="auto">
          <a:xfrm>
            <a:off x="9982200"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0" name="Oval 569">
            <a:extLst>
              <a:ext uri="{FF2B5EF4-FFF2-40B4-BE49-F238E27FC236}">
                <a16:creationId xmlns:a16="http://schemas.microsoft.com/office/drawing/2014/main" id="{3A6EDEB6-73EB-48BB-91BA-3C6BF10329F0}"/>
              </a:ext>
            </a:extLst>
          </p:cNvPr>
          <p:cNvSpPr>
            <a:spLocks noChangeArrowheads="1"/>
          </p:cNvSpPr>
          <p:nvPr/>
        </p:nvSpPr>
        <p:spPr bwMode="auto">
          <a:xfrm>
            <a:off x="10091738"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1" name="Oval 570">
            <a:extLst>
              <a:ext uri="{FF2B5EF4-FFF2-40B4-BE49-F238E27FC236}">
                <a16:creationId xmlns:a16="http://schemas.microsoft.com/office/drawing/2014/main" id="{A9E9A5F7-2204-4EDD-81C9-1E53D348645C}"/>
              </a:ext>
            </a:extLst>
          </p:cNvPr>
          <p:cNvSpPr>
            <a:spLocks noChangeArrowheads="1"/>
          </p:cNvSpPr>
          <p:nvPr/>
        </p:nvSpPr>
        <p:spPr bwMode="auto">
          <a:xfrm>
            <a:off x="10193338" y="1917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2" name="Oval 571">
            <a:extLst>
              <a:ext uri="{FF2B5EF4-FFF2-40B4-BE49-F238E27FC236}">
                <a16:creationId xmlns:a16="http://schemas.microsoft.com/office/drawing/2014/main" id="{CBE06302-0B95-4596-AC7D-B2D3EDED3673}"/>
              </a:ext>
            </a:extLst>
          </p:cNvPr>
          <p:cNvSpPr>
            <a:spLocks noChangeArrowheads="1"/>
          </p:cNvSpPr>
          <p:nvPr/>
        </p:nvSpPr>
        <p:spPr bwMode="auto">
          <a:xfrm>
            <a:off x="10301288"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3" name="Oval 572">
            <a:extLst>
              <a:ext uri="{FF2B5EF4-FFF2-40B4-BE49-F238E27FC236}">
                <a16:creationId xmlns:a16="http://schemas.microsoft.com/office/drawing/2014/main" id="{EA25C2E7-8DA4-4D2F-98F8-EC151136DEAC}"/>
              </a:ext>
            </a:extLst>
          </p:cNvPr>
          <p:cNvSpPr>
            <a:spLocks noChangeArrowheads="1"/>
          </p:cNvSpPr>
          <p:nvPr/>
        </p:nvSpPr>
        <p:spPr bwMode="auto">
          <a:xfrm>
            <a:off x="10402888" y="1917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4" name="Oval 573">
            <a:extLst>
              <a:ext uri="{FF2B5EF4-FFF2-40B4-BE49-F238E27FC236}">
                <a16:creationId xmlns:a16="http://schemas.microsoft.com/office/drawing/2014/main" id="{A3FB3EE8-E4F7-4411-A19F-FBEFBA763B40}"/>
              </a:ext>
            </a:extLst>
          </p:cNvPr>
          <p:cNvSpPr>
            <a:spLocks noChangeArrowheads="1"/>
          </p:cNvSpPr>
          <p:nvPr/>
        </p:nvSpPr>
        <p:spPr bwMode="auto">
          <a:xfrm>
            <a:off x="8839200"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5" name="Oval 574">
            <a:extLst>
              <a:ext uri="{FF2B5EF4-FFF2-40B4-BE49-F238E27FC236}">
                <a16:creationId xmlns:a16="http://schemas.microsoft.com/office/drawing/2014/main" id="{C0B87E3E-9067-4274-A05D-7F5EC6B918F7}"/>
              </a:ext>
            </a:extLst>
          </p:cNvPr>
          <p:cNvSpPr>
            <a:spLocks noChangeArrowheads="1"/>
          </p:cNvSpPr>
          <p:nvPr/>
        </p:nvSpPr>
        <p:spPr bwMode="auto">
          <a:xfrm>
            <a:off x="8940800"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6" name="Oval 575">
            <a:extLst>
              <a:ext uri="{FF2B5EF4-FFF2-40B4-BE49-F238E27FC236}">
                <a16:creationId xmlns:a16="http://schemas.microsoft.com/office/drawing/2014/main" id="{E040863F-FAC4-425B-84B9-43C65AF76E83}"/>
              </a:ext>
            </a:extLst>
          </p:cNvPr>
          <p:cNvSpPr>
            <a:spLocks noChangeArrowheads="1"/>
          </p:cNvSpPr>
          <p:nvPr/>
        </p:nvSpPr>
        <p:spPr bwMode="auto">
          <a:xfrm>
            <a:off x="9048750"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7" name="Oval 576">
            <a:extLst>
              <a:ext uri="{FF2B5EF4-FFF2-40B4-BE49-F238E27FC236}">
                <a16:creationId xmlns:a16="http://schemas.microsoft.com/office/drawing/2014/main" id="{2005150F-F11C-4CDE-B98A-13EC49FB08D8}"/>
              </a:ext>
            </a:extLst>
          </p:cNvPr>
          <p:cNvSpPr>
            <a:spLocks noChangeArrowheads="1"/>
          </p:cNvSpPr>
          <p:nvPr/>
        </p:nvSpPr>
        <p:spPr bwMode="auto">
          <a:xfrm>
            <a:off x="9150350"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8" name="Oval 577">
            <a:extLst>
              <a:ext uri="{FF2B5EF4-FFF2-40B4-BE49-F238E27FC236}">
                <a16:creationId xmlns:a16="http://schemas.microsoft.com/office/drawing/2014/main" id="{0928A3B8-4161-4706-AEE8-BEAFBAD3ACDC}"/>
              </a:ext>
            </a:extLst>
          </p:cNvPr>
          <p:cNvSpPr>
            <a:spLocks noChangeArrowheads="1"/>
          </p:cNvSpPr>
          <p:nvPr/>
        </p:nvSpPr>
        <p:spPr bwMode="auto">
          <a:xfrm>
            <a:off x="9259888"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39" name="Oval 578">
            <a:extLst>
              <a:ext uri="{FF2B5EF4-FFF2-40B4-BE49-F238E27FC236}">
                <a16:creationId xmlns:a16="http://schemas.microsoft.com/office/drawing/2014/main" id="{C2F8E7FF-CD28-4A35-A6D0-42BB5D1F53F0}"/>
              </a:ext>
            </a:extLst>
          </p:cNvPr>
          <p:cNvSpPr>
            <a:spLocks noChangeArrowheads="1"/>
          </p:cNvSpPr>
          <p:nvPr/>
        </p:nvSpPr>
        <p:spPr bwMode="auto">
          <a:xfrm>
            <a:off x="9361488"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0" name="Oval 579">
            <a:extLst>
              <a:ext uri="{FF2B5EF4-FFF2-40B4-BE49-F238E27FC236}">
                <a16:creationId xmlns:a16="http://schemas.microsoft.com/office/drawing/2014/main" id="{8764C400-720E-40EB-B72A-28CD886F8885}"/>
              </a:ext>
            </a:extLst>
          </p:cNvPr>
          <p:cNvSpPr>
            <a:spLocks noChangeArrowheads="1"/>
          </p:cNvSpPr>
          <p:nvPr/>
        </p:nvSpPr>
        <p:spPr bwMode="auto">
          <a:xfrm>
            <a:off x="9469438"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1" name="Oval 580">
            <a:extLst>
              <a:ext uri="{FF2B5EF4-FFF2-40B4-BE49-F238E27FC236}">
                <a16:creationId xmlns:a16="http://schemas.microsoft.com/office/drawing/2014/main" id="{92337237-6CC7-41DE-AABC-C98C6495DBC8}"/>
              </a:ext>
            </a:extLst>
          </p:cNvPr>
          <p:cNvSpPr>
            <a:spLocks noChangeArrowheads="1"/>
          </p:cNvSpPr>
          <p:nvPr/>
        </p:nvSpPr>
        <p:spPr bwMode="auto">
          <a:xfrm>
            <a:off x="9571038"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2" name="Oval 581">
            <a:extLst>
              <a:ext uri="{FF2B5EF4-FFF2-40B4-BE49-F238E27FC236}">
                <a16:creationId xmlns:a16="http://schemas.microsoft.com/office/drawing/2014/main" id="{E827C016-78CF-4BA8-8637-4D37BEB8142A}"/>
              </a:ext>
            </a:extLst>
          </p:cNvPr>
          <p:cNvSpPr>
            <a:spLocks noChangeArrowheads="1"/>
          </p:cNvSpPr>
          <p:nvPr/>
        </p:nvSpPr>
        <p:spPr bwMode="auto">
          <a:xfrm>
            <a:off x="9671050"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3" name="Oval 582">
            <a:extLst>
              <a:ext uri="{FF2B5EF4-FFF2-40B4-BE49-F238E27FC236}">
                <a16:creationId xmlns:a16="http://schemas.microsoft.com/office/drawing/2014/main" id="{7879F154-66DB-4AE0-8310-7399839E26FC}"/>
              </a:ext>
            </a:extLst>
          </p:cNvPr>
          <p:cNvSpPr>
            <a:spLocks noChangeArrowheads="1"/>
          </p:cNvSpPr>
          <p:nvPr/>
        </p:nvSpPr>
        <p:spPr bwMode="auto">
          <a:xfrm>
            <a:off x="9772650"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4" name="Oval 583">
            <a:extLst>
              <a:ext uri="{FF2B5EF4-FFF2-40B4-BE49-F238E27FC236}">
                <a16:creationId xmlns:a16="http://schemas.microsoft.com/office/drawing/2014/main" id="{8A33DEFA-E897-417D-A3AE-8571D114116F}"/>
              </a:ext>
            </a:extLst>
          </p:cNvPr>
          <p:cNvSpPr>
            <a:spLocks noChangeArrowheads="1"/>
          </p:cNvSpPr>
          <p:nvPr/>
        </p:nvSpPr>
        <p:spPr bwMode="auto">
          <a:xfrm>
            <a:off x="9880600"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5" name="Oval 584">
            <a:extLst>
              <a:ext uri="{FF2B5EF4-FFF2-40B4-BE49-F238E27FC236}">
                <a16:creationId xmlns:a16="http://schemas.microsoft.com/office/drawing/2014/main" id="{F75A2FF8-7EF6-4EF7-9D21-055F3882B654}"/>
              </a:ext>
            </a:extLst>
          </p:cNvPr>
          <p:cNvSpPr>
            <a:spLocks noChangeArrowheads="1"/>
          </p:cNvSpPr>
          <p:nvPr/>
        </p:nvSpPr>
        <p:spPr bwMode="auto">
          <a:xfrm>
            <a:off x="9982200"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6" name="Oval 585">
            <a:extLst>
              <a:ext uri="{FF2B5EF4-FFF2-40B4-BE49-F238E27FC236}">
                <a16:creationId xmlns:a16="http://schemas.microsoft.com/office/drawing/2014/main" id="{1596F93D-B0C1-48B5-AAF3-924438342563}"/>
              </a:ext>
            </a:extLst>
          </p:cNvPr>
          <p:cNvSpPr>
            <a:spLocks noChangeArrowheads="1"/>
          </p:cNvSpPr>
          <p:nvPr/>
        </p:nvSpPr>
        <p:spPr bwMode="auto">
          <a:xfrm>
            <a:off x="10091738" y="2028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7" name="Oval 586">
            <a:extLst>
              <a:ext uri="{FF2B5EF4-FFF2-40B4-BE49-F238E27FC236}">
                <a16:creationId xmlns:a16="http://schemas.microsoft.com/office/drawing/2014/main" id="{C1525DA4-8D6B-45B0-8002-654ADDA9397B}"/>
              </a:ext>
            </a:extLst>
          </p:cNvPr>
          <p:cNvSpPr>
            <a:spLocks noChangeArrowheads="1"/>
          </p:cNvSpPr>
          <p:nvPr/>
        </p:nvSpPr>
        <p:spPr bwMode="auto">
          <a:xfrm>
            <a:off x="10193338"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8" name="Oval 587">
            <a:extLst>
              <a:ext uri="{FF2B5EF4-FFF2-40B4-BE49-F238E27FC236}">
                <a16:creationId xmlns:a16="http://schemas.microsoft.com/office/drawing/2014/main" id="{DA38462D-9677-40F5-96E3-C07F1CB35E48}"/>
              </a:ext>
            </a:extLst>
          </p:cNvPr>
          <p:cNvSpPr>
            <a:spLocks noChangeArrowheads="1"/>
          </p:cNvSpPr>
          <p:nvPr/>
        </p:nvSpPr>
        <p:spPr bwMode="auto">
          <a:xfrm>
            <a:off x="10301288"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49" name="Oval 588">
            <a:extLst>
              <a:ext uri="{FF2B5EF4-FFF2-40B4-BE49-F238E27FC236}">
                <a16:creationId xmlns:a16="http://schemas.microsoft.com/office/drawing/2014/main" id="{560D1569-0930-460A-A668-BE38AD00E229}"/>
              </a:ext>
            </a:extLst>
          </p:cNvPr>
          <p:cNvSpPr>
            <a:spLocks noChangeArrowheads="1"/>
          </p:cNvSpPr>
          <p:nvPr/>
        </p:nvSpPr>
        <p:spPr bwMode="auto">
          <a:xfrm>
            <a:off x="10402888" y="2028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0" name="Oval 589">
            <a:extLst>
              <a:ext uri="{FF2B5EF4-FFF2-40B4-BE49-F238E27FC236}">
                <a16:creationId xmlns:a16="http://schemas.microsoft.com/office/drawing/2014/main" id="{5E3F22AF-8715-47C0-9DFF-A092E56F9F57}"/>
              </a:ext>
            </a:extLst>
          </p:cNvPr>
          <p:cNvSpPr>
            <a:spLocks noChangeArrowheads="1"/>
          </p:cNvSpPr>
          <p:nvPr/>
        </p:nvSpPr>
        <p:spPr bwMode="auto">
          <a:xfrm>
            <a:off x="8839200" y="2138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1" name="Oval 590">
            <a:extLst>
              <a:ext uri="{FF2B5EF4-FFF2-40B4-BE49-F238E27FC236}">
                <a16:creationId xmlns:a16="http://schemas.microsoft.com/office/drawing/2014/main" id="{20F7B81C-1F8A-4ABA-9996-4B6368029372}"/>
              </a:ext>
            </a:extLst>
          </p:cNvPr>
          <p:cNvSpPr>
            <a:spLocks noChangeArrowheads="1"/>
          </p:cNvSpPr>
          <p:nvPr/>
        </p:nvSpPr>
        <p:spPr bwMode="auto">
          <a:xfrm>
            <a:off x="8940800"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2" name="Oval 591">
            <a:extLst>
              <a:ext uri="{FF2B5EF4-FFF2-40B4-BE49-F238E27FC236}">
                <a16:creationId xmlns:a16="http://schemas.microsoft.com/office/drawing/2014/main" id="{2DACDD74-90D0-416E-A51E-0B03F0FFF7E2}"/>
              </a:ext>
            </a:extLst>
          </p:cNvPr>
          <p:cNvSpPr>
            <a:spLocks noChangeArrowheads="1"/>
          </p:cNvSpPr>
          <p:nvPr/>
        </p:nvSpPr>
        <p:spPr bwMode="auto">
          <a:xfrm>
            <a:off x="9048750" y="2138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3" name="Oval 592">
            <a:extLst>
              <a:ext uri="{FF2B5EF4-FFF2-40B4-BE49-F238E27FC236}">
                <a16:creationId xmlns:a16="http://schemas.microsoft.com/office/drawing/2014/main" id="{FB66E58E-C661-4257-89F7-2AC6953DB91B}"/>
              </a:ext>
            </a:extLst>
          </p:cNvPr>
          <p:cNvSpPr>
            <a:spLocks noChangeArrowheads="1"/>
          </p:cNvSpPr>
          <p:nvPr/>
        </p:nvSpPr>
        <p:spPr bwMode="auto">
          <a:xfrm>
            <a:off x="9150350"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4" name="Oval 593">
            <a:extLst>
              <a:ext uri="{FF2B5EF4-FFF2-40B4-BE49-F238E27FC236}">
                <a16:creationId xmlns:a16="http://schemas.microsoft.com/office/drawing/2014/main" id="{DEDCCF29-3514-46F9-9321-B6AA3F862C16}"/>
              </a:ext>
            </a:extLst>
          </p:cNvPr>
          <p:cNvSpPr>
            <a:spLocks noChangeArrowheads="1"/>
          </p:cNvSpPr>
          <p:nvPr/>
        </p:nvSpPr>
        <p:spPr bwMode="auto">
          <a:xfrm>
            <a:off x="9259888"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5" name="Oval 594">
            <a:extLst>
              <a:ext uri="{FF2B5EF4-FFF2-40B4-BE49-F238E27FC236}">
                <a16:creationId xmlns:a16="http://schemas.microsoft.com/office/drawing/2014/main" id="{1F600C15-9CD8-4342-82B0-3F5DC883848A}"/>
              </a:ext>
            </a:extLst>
          </p:cNvPr>
          <p:cNvSpPr>
            <a:spLocks noChangeArrowheads="1"/>
          </p:cNvSpPr>
          <p:nvPr/>
        </p:nvSpPr>
        <p:spPr bwMode="auto">
          <a:xfrm>
            <a:off x="9361488" y="2138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6" name="Oval 595">
            <a:extLst>
              <a:ext uri="{FF2B5EF4-FFF2-40B4-BE49-F238E27FC236}">
                <a16:creationId xmlns:a16="http://schemas.microsoft.com/office/drawing/2014/main" id="{4FEF8D61-AD8F-4CAB-AA67-EA3C28E10F03}"/>
              </a:ext>
            </a:extLst>
          </p:cNvPr>
          <p:cNvSpPr>
            <a:spLocks noChangeArrowheads="1"/>
          </p:cNvSpPr>
          <p:nvPr/>
        </p:nvSpPr>
        <p:spPr bwMode="auto">
          <a:xfrm>
            <a:off x="9469438"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7" name="Oval 596">
            <a:extLst>
              <a:ext uri="{FF2B5EF4-FFF2-40B4-BE49-F238E27FC236}">
                <a16:creationId xmlns:a16="http://schemas.microsoft.com/office/drawing/2014/main" id="{42544D54-8E5E-480A-80C3-D098D47BC837}"/>
              </a:ext>
            </a:extLst>
          </p:cNvPr>
          <p:cNvSpPr>
            <a:spLocks noChangeArrowheads="1"/>
          </p:cNvSpPr>
          <p:nvPr/>
        </p:nvSpPr>
        <p:spPr bwMode="auto">
          <a:xfrm>
            <a:off x="9571038" y="2138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8" name="Oval 597">
            <a:extLst>
              <a:ext uri="{FF2B5EF4-FFF2-40B4-BE49-F238E27FC236}">
                <a16:creationId xmlns:a16="http://schemas.microsoft.com/office/drawing/2014/main" id="{9CBFC790-1E39-4ABB-9D17-C579973BA5B6}"/>
              </a:ext>
            </a:extLst>
          </p:cNvPr>
          <p:cNvSpPr>
            <a:spLocks noChangeArrowheads="1"/>
          </p:cNvSpPr>
          <p:nvPr/>
        </p:nvSpPr>
        <p:spPr bwMode="auto">
          <a:xfrm>
            <a:off x="9671050"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59" name="Oval 598">
            <a:extLst>
              <a:ext uri="{FF2B5EF4-FFF2-40B4-BE49-F238E27FC236}">
                <a16:creationId xmlns:a16="http://schemas.microsoft.com/office/drawing/2014/main" id="{9BF5A9D8-E5EA-4E29-95AE-7DA5F6839A08}"/>
              </a:ext>
            </a:extLst>
          </p:cNvPr>
          <p:cNvSpPr>
            <a:spLocks noChangeArrowheads="1"/>
          </p:cNvSpPr>
          <p:nvPr/>
        </p:nvSpPr>
        <p:spPr bwMode="auto">
          <a:xfrm>
            <a:off x="9772650"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0" name="Oval 599">
            <a:extLst>
              <a:ext uri="{FF2B5EF4-FFF2-40B4-BE49-F238E27FC236}">
                <a16:creationId xmlns:a16="http://schemas.microsoft.com/office/drawing/2014/main" id="{DD1DD042-D568-41A8-A2CC-6D7B9EEFB443}"/>
              </a:ext>
            </a:extLst>
          </p:cNvPr>
          <p:cNvSpPr>
            <a:spLocks noChangeArrowheads="1"/>
          </p:cNvSpPr>
          <p:nvPr/>
        </p:nvSpPr>
        <p:spPr bwMode="auto">
          <a:xfrm>
            <a:off x="9880600" y="2138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1" name="Oval 600">
            <a:extLst>
              <a:ext uri="{FF2B5EF4-FFF2-40B4-BE49-F238E27FC236}">
                <a16:creationId xmlns:a16="http://schemas.microsoft.com/office/drawing/2014/main" id="{AB7EC441-F707-49BB-862D-8D6E45C2ED81}"/>
              </a:ext>
            </a:extLst>
          </p:cNvPr>
          <p:cNvSpPr>
            <a:spLocks noChangeArrowheads="1"/>
          </p:cNvSpPr>
          <p:nvPr/>
        </p:nvSpPr>
        <p:spPr bwMode="auto">
          <a:xfrm>
            <a:off x="9982200" y="2138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2" name="Oval 601">
            <a:extLst>
              <a:ext uri="{FF2B5EF4-FFF2-40B4-BE49-F238E27FC236}">
                <a16:creationId xmlns:a16="http://schemas.microsoft.com/office/drawing/2014/main" id="{9AB3197E-478E-44CE-94CF-3AC95C17458B}"/>
              </a:ext>
            </a:extLst>
          </p:cNvPr>
          <p:cNvSpPr>
            <a:spLocks noChangeArrowheads="1"/>
          </p:cNvSpPr>
          <p:nvPr/>
        </p:nvSpPr>
        <p:spPr bwMode="auto">
          <a:xfrm>
            <a:off x="10091738"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3" name="Oval 602">
            <a:extLst>
              <a:ext uri="{FF2B5EF4-FFF2-40B4-BE49-F238E27FC236}">
                <a16:creationId xmlns:a16="http://schemas.microsoft.com/office/drawing/2014/main" id="{7514C6D0-68C5-44A1-823C-001DF61B05D7}"/>
              </a:ext>
            </a:extLst>
          </p:cNvPr>
          <p:cNvSpPr>
            <a:spLocks noChangeArrowheads="1"/>
          </p:cNvSpPr>
          <p:nvPr/>
        </p:nvSpPr>
        <p:spPr bwMode="auto">
          <a:xfrm>
            <a:off x="10193338" y="2138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4" name="Oval 603">
            <a:extLst>
              <a:ext uri="{FF2B5EF4-FFF2-40B4-BE49-F238E27FC236}">
                <a16:creationId xmlns:a16="http://schemas.microsoft.com/office/drawing/2014/main" id="{801998EB-BABB-4B76-9E93-36D763D5E972}"/>
              </a:ext>
            </a:extLst>
          </p:cNvPr>
          <p:cNvSpPr>
            <a:spLocks noChangeArrowheads="1"/>
          </p:cNvSpPr>
          <p:nvPr/>
        </p:nvSpPr>
        <p:spPr bwMode="auto">
          <a:xfrm>
            <a:off x="10301288"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5" name="Oval 604">
            <a:extLst>
              <a:ext uri="{FF2B5EF4-FFF2-40B4-BE49-F238E27FC236}">
                <a16:creationId xmlns:a16="http://schemas.microsoft.com/office/drawing/2014/main" id="{4AA1ED6E-B736-4F0D-801E-A02FFC5D610B}"/>
              </a:ext>
            </a:extLst>
          </p:cNvPr>
          <p:cNvSpPr>
            <a:spLocks noChangeArrowheads="1"/>
          </p:cNvSpPr>
          <p:nvPr/>
        </p:nvSpPr>
        <p:spPr bwMode="auto">
          <a:xfrm>
            <a:off x="10402888" y="2138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6" name="Oval 605">
            <a:extLst>
              <a:ext uri="{FF2B5EF4-FFF2-40B4-BE49-F238E27FC236}">
                <a16:creationId xmlns:a16="http://schemas.microsoft.com/office/drawing/2014/main" id="{58CFA2E1-00A6-4899-AE49-90945BBAA49C}"/>
              </a:ext>
            </a:extLst>
          </p:cNvPr>
          <p:cNvSpPr>
            <a:spLocks noChangeArrowheads="1"/>
          </p:cNvSpPr>
          <p:nvPr/>
        </p:nvSpPr>
        <p:spPr bwMode="auto">
          <a:xfrm>
            <a:off x="8839200" y="22367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7" name="Oval 606">
            <a:extLst>
              <a:ext uri="{FF2B5EF4-FFF2-40B4-BE49-F238E27FC236}">
                <a16:creationId xmlns:a16="http://schemas.microsoft.com/office/drawing/2014/main" id="{D43AAD44-5CEF-407B-9A4E-5586B57D19E8}"/>
              </a:ext>
            </a:extLst>
          </p:cNvPr>
          <p:cNvSpPr>
            <a:spLocks noChangeArrowheads="1"/>
          </p:cNvSpPr>
          <p:nvPr/>
        </p:nvSpPr>
        <p:spPr bwMode="auto">
          <a:xfrm>
            <a:off x="8940800" y="22367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8" name="Oval 607">
            <a:extLst>
              <a:ext uri="{FF2B5EF4-FFF2-40B4-BE49-F238E27FC236}">
                <a16:creationId xmlns:a16="http://schemas.microsoft.com/office/drawing/2014/main" id="{6F77F3A3-2F42-4652-866C-629463EF308B}"/>
              </a:ext>
            </a:extLst>
          </p:cNvPr>
          <p:cNvSpPr>
            <a:spLocks noChangeArrowheads="1"/>
          </p:cNvSpPr>
          <p:nvPr/>
        </p:nvSpPr>
        <p:spPr bwMode="auto">
          <a:xfrm>
            <a:off x="9048750"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69" name="Oval 608">
            <a:extLst>
              <a:ext uri="{FF2B5EF4-FFF2-40B4-BE49-F238E27FC236}">
                <a16:creationId xmlns:a16="http://schemas.microsoft.com/office/drawing/2014/main" id="{855FFEA2-D91B-4795-AAB5-0F6322742A79}"/>
              </a:ext>
            </a:extLst>
          </p:cNvPr>
          <p:cNvSpPr>
            <a:spLocks noChangeArrowheads="1"/>
          </p:cNvSpPr>
          <p:nvPr/>
        </p:nvSpPr>
        <p:spPr bwMode="auto">
          <a:xfrm>
            <a:off x="9150350" y="22367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0" name="Oval 609">
            <a:extLst>
              <a:ext uri="{FF2B5EF4-FFF2-40B4-BE49-F238E27FC236}">
                <a16:creationId xmlns:a16="http://schemas.microsoft.com/office/drawing/2014/main" id="{0953A26B-5094-482C-8EF4-FED3EFA34345}"/>
              </a:ext>
            </a:extLst>
          </p:cNvPr>
          <p:cNvSpPr>
            <a:spLocks noChangeArrowheads="1"/>
          </p:cNvSpPr>
          <p:nvPr/>
        </p:nvSpPr>
        <p:spPr bwMode="auto">
          <a:xfrm>
            <a:off x="9259888"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1" name="Oval 610">
            <a:extLst>
              <a:ext uri="{FF2B5EF4-FFF2-40B4-BE49-F238E27FC236}">
                <a16:creationId xmlns:a16="http://schemas.microsoft.com/office/drawing/2014/main" id="{6228F38E-ABC2-49D8-9247-EC4114F688E2}"/>
              </a:ext>
            </a:extLst>
          </p:cNvPr>
          <p:cNvSpPr>
            <a:spLocks noChangeArrowheads="1"/>
          </p:cNvSpPr>
          <p:nvPr/>
        </p:nvSpPr>
        <p:spPr bwMode="auto">
          <a:xfrm>
            <a:off x="9361488"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2" name="Oval 611">
            <a:extLst>
              <a:ext uri="{FF2B5EF4-FFF2-40B4-BE49-F238E27FC236}">
                <a16:creationId xmlns:a16="http://schemas.microsoft.com/office/drawing/2014/main" id="{AFEEA230-7E3A-41DD-929A-A83696B31B3B}"/>
              </a:ext>
            </a:extLst>
          </p:cNvPr>
          <p:cNvSpPr>
            <a:spLocks noChangeArrowheads="1"/>
          </p:cNvSpPr>
          <p:nvPr/>
        </p:nvSpPr>
        <p:spPr bwMode="auto">
          <a:xfrm>
            <a:off x="9469438" y="22367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3" name="Oval 612">
            <a:extLst>
              <a:ext uri="{FF2B5EF4-FFF2-40B4-BE49-F238E27FC236}">
                <a16:creationId xmlns:a16="http://schemas.microsoft.com/office/drawing/2014/main" id="{B1CC707C-CD4B-495D-A791-69A6ABAD244B}"/>
              </a:ext>
            </a:extLst>
          </p:cNvPr>
          <p:cNvSpPr>
            <a:spLocks noChangeArrowheads="1"/>
          </p:cNvSpPr>
          <p:nvPr/>
        </p:nvSpPr>
        <p:spPr bwMode="auto">
          <a:xfrm>
            <a:off x="9571038"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4" name="Oval 613">
            <a:extLst>
              <a:ext uri="{FF2B5EF4-FFF2-40B4-BE49-F238E27FC236}">
                <a16:creationId xmlns:a16="http://schemas.microsoft.com/office/drawing/2014/main" id="{4BF925C9-A0B0-4D57-AF4D-40B9E6953118}"/>
              </a:ext>
            </a:extLst>
          </p:cNvPr>
          <p:cNvSpPr>
            <a:spLocks noChangeArrowheads="1"/>
          </p:cNvSpPr>
          <p:nvPr/>
        </p:nvSpPr>
        <p:spPr bwMode="auto">
          <a:xfrm>
            <a:off x="9671050"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5" name="Oval 614">
            <a:extLst>
              <a:ext uri="{FF2B5EF4-FFF2-40B4-BE49-F238E27FC236}">
                <a16:creationId xmlns:a16="http://schemas.microsoft.com/office/drawing/2014/main" id="{06DD2B90-9F13-4E91-BAB1-FFA79EAF2379}"/>
              </a:ext>
            </a:extLst>
          </p:cNvPr>
          <p:cNvSpPr>
            <a:spLocks noChangeArrowheads="1"/>
          </p:cNvSpPr>
          <p:nvPr/>
        </p:nvSpPr>
        <p:spPr bwMode="auto">
          <a:xfrm>
            <a:off x="9772650" y="22367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6" name="Oval 615">
            <a:extLst>
              <a:ext uri="{FF2B5EF4-FFF2-40B4-BE49-F238E27FC236}">
                <a16:creationId xmlns:a16="http://schemas.microsoft.com/office/drawing/2014/main" id="{A1AF860A-CC74-4034-855C-88B29B0F65A0}"/>
              </a:ext>
            </a:extLst>
          </p:cNvPr>
          <p:cNvSpPr>
            <a:spLocks noChangeArrowheads="1"/>
          </p:cNvSpPr>
          <p:nvPr/>
        </p:nvSpPr>
        <p:spPr bwMode="auto">
          <a:xfrm>
            <a:off x="9880600" y="22367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7" name="Oval 616">
            <a:extLst>
              <a:ext uri="{FF2B5EF4-FFF2-40B4-BE49-F238E27FC236}">
                <a16:creationId xmlns:a16="http://schemas.microsoft.com/office/drawing/2014/main" id="{C5F1A8C1-628A-4B5C-BF4D-7C4CA1A9D2FB}"/>
              </a:ext>
            </a:extLst>
          </p:cNvPr>
          <p:cNvSpPr>
            <a:spLocks noChangeArrowheads="1"/>
          </p:cNvSpPr>
          <p:nvPr/>
        </p:nvSpPr>
        <p:spPr bwMode="auto">
          <a:xfrm>
            <a:off x="9982200"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8" name="Oval 617">
            <a:extLst>
              <a:ext uri="{FF2B5EF4-FFF2-40B4-BE49-F238E27FC236}">
                <a16:creationId xmlns:a16="http://schemas.microsoft.com/office/drawing/2014/main" id="{8AB95E0A-3825-4DD5-BC2E-154FDD08E613}"/>
              </a:ext>
            </a:extLst>
          </p:cNvPr>
          <p:cNvSpPr>
            <a:spLocks noChangeArrowheads="1"/>
          </p:cNvSpPr>
          <p:nvPr/>
        </p:nvSpPr>
        <p:spPr bwMode="auto">
          <a:xfrm>
            <a:off x="10091738"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79" name="Oval 618">
            <a:extLst>
              <a:ext uri="{FF2B5EF4-FFF2-40B4-BE49-F238E27FC236}">
                <a16:creationId xmlns:a16="http://schemas.microsoft.com/office/drawing/2014/main" id="{E5452D55-686E-4A2D-A406-F0662112E1E2}"/>
              </a:ext>
            </a:extLst>
          </p:cNvPr>
          <p:cNvSpPr>
            <a:spLocks noChangeArrowheads="1"/>
          </p:cNvSpPr>
          <p:nvPr/>
        </p:nvSpPr>
        <p:spPr bwMode="auto">
          <a:xfrm>
            <a:off x="10193338"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0" name="Oval 619">
            <a:extLst>
              <a:ext uri="{FF2B5EF4-FFF2-40B4-BE49-F238E27FC236}">
                <a16:creationId xmlns:a16="http://schemas.microsoft.com/office/drawing/2014/main" id="{78F273B3-AD57-4556-B983-FB10C66B2C3A}"/>
              </a:ext>
            </a:extLst>
          </p:cNvPr>
          <p:cNvSpPr>
            <a:spLocks noChangeArrowheads="1"/>
          </p:cNvSpPr>
          <p:nvPr/>
        </p:nvSpPr>
        <p:spPr bwMode="auto">
          <a:xfrm>
            <a:off x="10301288"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1" name="Oval 620">
            <a:extLst>
              <a:ext uri="{FF2B5EF4-FFF2-40B4-BE49-F238E27FC236}">
                <a16:creationId xmlns:a16="http://schemas.microsoft.com/office/drawing/2014/main" id="{7B540C3B-B339-4E86-9168-3A68D60696CB}"/>
              </a:ext>
            </a:extLst>
          </p:cNvPr>
          <p:cNvSpPr>
            <a:spLocks noChangeArrowheads="1"/>
          </p:cNvSpPr>
          <p:nvPr/>
        </p:nvSpPr>
        <p:spPr bwMode="auto">
          <a:xfrm>
            <a:off x="10402888" y="22367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2" name="Oval 621">
            <a:extLst>
              <a:ext uri="{FF2B5EF4-FFF2-40B4-BE49-F238E27FC236}">
                <a16:creationId xmlns:a16="http://schemas.microsoft.com/office/drawing/2014/main" id="{30D870C8-5D24-4DEC-ADE4-AC8D1DADFA25}"/>
              </a:ext>
            </a:extLst>
          </p:cNvPr>
          <p:cNvSpPr>
            <a:spLocks noChangeArrowheads="1"/>
          </p:cNvSpPr>
          <p:nvPr/>
        </p:nvSpPr>
        <p:spPr bwMode="auto">
          <a:xfrm>
            <a:off x="8839200" y="23463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3" name="Oval 622">
            <a:extLst>
              <a:ext uri="{FF2B5EF4-FFF2-40B4-BE49-F238E27FC236}">
                <a16:creationId xmlns:a16="http://schemas.microsoft.com/office/drawing/2014/main" id="{1D7D1AC1-7A0F-4898-A796-474290BAAA6F}"/>
              </a:ext>
            </a:extLst>
          </p:cNvPr>
          <p:cNvSpPr>
            <a:spLocks noChangeArrowheads="1"/>
          </p:cNvSpPr>
          <p:nvPr/>
        </p:nvSpPr>
        <p:spPr bwMode="auto">
          <a:xfrm>
            <a:off x="8940800" y="23463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4" name="Oval 623">
            <a:extLst>
              <a:ext uri="{FF2B5EF4-FFF2-40B4-BE49-F238E27FC236}">
                <a16:creationId xmlns:a16="http://schemas.microsoft.com/office/drawing/2014/main" id="{113C9401-26D7-425E-8E7B-0BEEE3014589}"/>
              </a:ext>
            </a:extLst>
          </p:cNvPr>
          <p:cNvSpPr>
            <a:spLocks noChangeArrowheads="1"/>
          </p:cNvSpPr>
          <p:nvPr/>
        </p:nvSpPr>
        <p:spPr bwMode="auto">
          <a:xfrm>
            <a:off x="9048750"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5" name="Oval 624">
            <a:extLst>
              <a:ext uri="{FF2B5EF4-FFF2-40B4-BE49-F238E27FC236}">
                <a16:creationId xmlns:a16="http://schemas.microsoft.com/office/drawing/2014/main" id="{13CCEBE1-E926-4F7C-A22A-C4DC4493DB48}"/>
              </a:ext>
            </a:extLst>
          </p:cNvPr>
          <p:cNvSpPr>
            <a:spLocks noChangeArrowheads="1"/>
          </p:cNvSpPr>
          <p:nvPr/>
        </p:nvSpPr>
        <p:spPr bwMode="auto">
          <a:xfrm>
            <a:off x="9150350"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6" name="Oval 625">
            <a:extLst>
              <a:ext uri="{FF2B5EF4-FFF2-40B4-BE49-F238E27FC236}">
                <a16:creationId xmlns:a16="http://schemas.microsoft.com/office/drawing/2014/main" id="{9102EA7B-F54B-40DD-849A-F2ED750B9A13}"/>
              </a:ext>
            </a:extLst>
          </p:cNvPr>
          <p:cNvSpPr>
            <a:spLocks noChangeArrowheads="1"/>
          </p:cNvSpPr>
          <p:nvPr/>
        </p:nvSpPr>
        <p:spPr bwMode="auto">
          <a:xfrm>
            <a:off x="9259888"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7" name="Oval 626">
            <a:extLst>
              <a:ext uri="{FF2B5EF4-FFF2-40B4-BE49-F238E27FC236}">
                <a16:creationId xmlns:a16="http://schemas.microsoft.com/office/drawing/2014/main" id="{892026C6-77E2-4852-A0ED-9110BF6B1586}"/>
              </a:ext>
            </a:extLst>
          </p:cNvPr>
          <p:cNvSpPr>
            <a:spLocks noChangeArrowheads="1"/>
          </p:cNvSpPr>
          <p:nvPr/>
        </p:nvSpPr>
        <p:spPr bwMode="auto">
          <a:xfrm>
            <a:off x="9361488"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8" name="Oval 627">
            <a:extLst>
              <a:ext uri="{FF2B5EF4-FFF2-40B4-BE49-F238E27FC236}">
                <a16:creationId xmlns:a16="http://schemas.microsoft.com/office/drawing/2014/main" id="{6704DA09-0B73-4DAE-9F70-7895C44EDCE8}"/>
              </a:ext>
            </a:extLst>
          </p:cNvPr>
          <p:cNvSpPr>
            <a:spLocks noChangeArrowheads="1"/>
          </p:cNvSpPr>
          <p:nvPr/>
        </p:nvSpPr>
        <p:spPr bwMode="auto">
          <a:xfrm>
            <a:off x="9469438"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89" name="Oval 628">
            <a:extLst>
              <a:ext uri="{FF2B5EF4-FFF2-40B4-BE49-F238E27FC236}">
                <a16:creationId xmlns:a16="http://schemas.microsoft.com/office/drawing/2014/main" id="{0B7CA0B4-E64D-40DB-8CE5-DCE7433B4095}"/>
              </a:ext>
            </a:extLst>
          </p:cNvPr>
          <p:cNvSpPr>
            <a:spLocks noChangeArrowheads="1"/>
          </p:cNvSpPr>
          <p:nvPr/>
        </p:nvSpPr>
        <p:spPr bwMode="auto">
          <a:xfrm>
            <a:off x="9571038" y="23463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0" name="Oval 629">
            <a:extLst>
              <a:ext uri="{FF2B5EF4-FFF2-40B4-BE49-F238E27FC236}">
                <a16:creationId xmlns:a16="http://schemas.microsoft.com/office/drawing/2014/main" id="{8AEAF485-DD24-4C53-A122-B2CC717B0AEC}"/>
              </a:ext>
            </a:extLst>
          </p:cNvPr>
          <p:cNvSpPr>
            <a:spLocks noChangeArrowheads="1"/>
          </p:cNvSpPr>
          <p:nvPr/>
        </p:nvSpPr>
        <p:spPr bwMode="auto">
          <a:xfrm>
            <a:off x="9671050" y="23463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1" name="Oval 630">
            <a:extLst>
              <a:ext uri="{FF2B5EF4-FFF2-40B4-BE49-F238E27FC236}">
                <a16:creationId xmlns:a16="http://schemas.microsoft.com/office/drawing/2014/main" id="{F7848B28-F7C7-44E2-9A18-F16D649F5C67}"/>
              </a:ext>
            </a:extLst>
          </p:cNvPr>
          <p:cNvSpPr>
            <a:spLocks noChangeArrowheads="1"/>
          </p:cNvSpPr>
          <p:nvPr/>
        </p:nvSpPr>
        <p:spPr bwMode="auto">
          <a:xfrm>
            <a:off x="9772650" y="23463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2" name="Oval 631">
            <a:extLst>
              <a:ext uri="{FF2B5EF4-FFF2-40B4-BE49-F238E27FC236}">
                <a16:creationId xmlns:a16="http://schemas.microsoft.com/office/drawing/2014/main" id="{1997EFBD-D6DD-42C1-8EFD-33B7F223E316}"/>
              </a:ext>
            </a:extLst>
          </p:cNvPr>
          <p:cNvSpPr>
            <a:spLocks noChangeArrowheads="1"/>
          </p:cNvSpPr>
          <p:nvPr/>
        </p:nvSpPr>
        <p:spPr bwMode="auto">
          <a:xfrm>
            <a:off x="9880600"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3" name="Oval 632">
            <a:extLst>
              <a:ext uri="{FF2B5EF4-FFF2-40B4-BE49-F238E27FC236}">
                <a16:creationId xmlns:a16="http://schemas.microsoft.com/office/drawing/2014/main" id="{06E33032-1B2A-4A23-A9F0-8CE538FF996D}"/>
              </a:ext>
            </a:extLst>
          </p:cNvPr>
          <p:cNvSpPr>
            <a:spLocks noChangeArrowheads="1"/>
          </p:cNvSpPr>
          <p:nvPr/>
        </p:nvSpPr>
        <p:spPr bwMode="auto">
          <a:xfrm>
            <a:off x="9982200"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4" name="Oval 633">
            <a:extLst>
              <a:ext uri="{FF2B5EF4-FFF2-40B4-BE49-F238E27FC236}">
                <a16:creationId xmlns:a16="http://schemas.microsoft.com/office/drawing/2014/main" id="{33188D76-02B8-4BCE-8D38-ADF0D7B523C0}"/>
              </a:ext>
            </a:extLst>
          </p:cNvPr>
          <p:cNvSpPr>
            <a:spLocks noChangeArrowheads="1"/>
          </p:cNvSpPr>
          <p:nvPr/>
        </p:nvSpPr>
        <p:spPr bwMode="auto">
          <a:xfrm>
            <a:off x="10091738"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5" name="Oval 634">
            <a:extLst>
              <a:ext uri="{FF2B5EF4-FFF2-40B4-BE49-F238E27FC236}">
                <a16:creationId xmlns:a16="http://schemas.microsoft.com/office/drawing/2014/main" id="{29692D7B-8455-4ADC-9772-BF9A408BFDC4}"/>
              </a:ext>
            </a:extLst>
          </p:cNvPr>
          <p:cNvSpPr>
            <a:spLocks noChangeArrowheads="1"/>
          </p:cNvSpPr>
          <p:nvPr/>
        </p:nvSpPr>
        <p:spPr bwMode="auto">
          <a:xfrm>
            <a:off x="10193338" y="23463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6" name="Oval 635">
            <a:extLst>
              <a:ext uri="{FF2B5EF4-FFF2-40B4-BE49-F238E27FC236}">
                <a16:creationId xmlns:a16="http://schemas.microsoft.com/office/drawing/2014/main" id="{2DF3AC16-0BB0-4297-A65F-3007169BB3FC}"/>
              </a:ext>
            </a:extLst>
          </p:cNvPr>
          <p:cNvSpPr>
            <a:spLocks noChangeArrowheads="1"/>
          </p:cNvSpPr>
          <p:nvPr/>
        </p:nvSpPr>
        <p:spPr bwMode="auto">
          <a:xfrm>
            <a:off x="10301288"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7" name="Oval 636">
            <a:extLst>
              <a:ext uri="{FF2B5EF4-FFF2-40B4-BE49-F238E27FC236}">
                <a16:creationId xmlns:a16="http://schemas.microsoft.com/office/drawing/2014/main" id="{AFCD9D8E-14FA-41FE-B9A9-218822D46E9E}"/>
              </a:ext>
            </a:extLst>
          </p:cNvPr>
          <p:cNvSpPr>
            <a:spLocks noChangeArrowheads="1"/>
          </p:cNvSpPr>
          <p:nvPr/>
        </p:nvSpPr>
        <p:spPr bwMode="auto">
          <a:xfrm>
            <a:off x="10402888" y="23463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8" name="Oval 637">
            <a:extLst>
              <a:ext uri="{FF2B5EF4-FFF2-40B4-BE49-F238E27FC236}">
                <a16:creationId xmlns:a16="http://schemas.microsoft.com/office/drawing/2014/main" id="{7D460495-1662-4497-A16F-E5F1D45E461C}"/>
              </a:ext>
            </a:extLst>
          </p:cNvPr>
          <p:cNvSpPr>
            <a:spLocks noChangeArrowheads="1"/>
          </p:cNvSpPr>
          <p:nvPr/>
        </p:nvSpPr>
        <p:spPr bwMode="auto">
          <a:xfrm>
            <a:off x="8839200" y="24574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599" name="Oval 638">
            <a:extLst>
              <a:ext uri="{FF2B5EF4-FFF2-40B4-BE49-F238E27FC236}">
                <a16:creationId xmlns:a16="http://schemas.microsoft.com/office/drawing/2014/main" id="{289FF043-2D74-43F0-A2CE-3DEBFD6E7DED}"/>
              </a:ext>
            </a:extLst>
          </p:cNvPr>
          <p:cNvSpPr>
            <a:spLocks noChangeArrowheads="1"/>
          </p:cNvSpPr>
          <p:nvPr/>
        </p:nvSpPr>
        <p:spPr bwMode="auto">
          <a:xfrm>
            <a:off x="8940800"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0" name="Oval 639">
            <a:extLst>
              <a:ext uri="{FF2B5EF4-FFF2-40B4-BE49-F238E27FC236}">
                <a16:creationId xmlns:a16="http://schemas.microsoft.com/office/drawing/2014/main" id="{0E4412BF-1D90-415C-8733-DB36769869E7}"/>
              </a:ext>
            </a:extLst>
          </p:cNvPr>
          <p:cNvSpPr>
            <a:spLocks noChangeArrowheads="1"/>
          </p:cNvSpPr>
          <p:nvPr/>
        </p:nvSpPr>
        <p:spPr bwMode="auto">
          <a:xfrm>
            <a:off x="9048750" y="24574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1" name="Oval 640">
            <a:extLst>
              <a:ext uri="{FF2B5EF4-FFF2-40B4-BE49-F238E27FC236}">
                <a16:creationId xmlns:a16="http://schemas.microsoft.com/office/drawing/2014/main" id="{6AE81C1B-0470-4B47-964F-41C8E0623E76}"/>
              </a:ext>
            </a:extLst>
          </p:cNvPr>
          <p:cNvSpPr>
            <a:spLocks noChangeArrowheads="1"/>
          </p:cNvSpPr>
          <p:nvPr/>
        </p:nvSpPr>
        <p:spPr bwMode="auto">
          <a:xfrm>
            <a:off x="9150350"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2" name="Oval 641">
            <a:extLst>
              <a:ext uri="{FF2B5EF4-FFF2-40B4-BE49-F238E27FC236}">
                <a16:creationId xmlns:a16="http://schemas.microsoft.com/office/drawing/2014/main" id="{192512F9-0926-46A4-AE12-F6DBA779DC5B}"/>
              </a:ext>
            </a:extLst>
          </p:cNvPr>
          <p:cNvSpPr>
            <a:spLocks noChangeArrowheads="1"/>
          </p:cNvSpPr>
          <p:nvPr/>
        </p:nvSpPr>
        <p:spPr bwMode="auto">
          <a:xfrm>
            <a:off x="9259888"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3" name="Oval 642">
            <a:extLst>
              <a:ext uri="{FF2B5EF4-FFF2-40B4-BE49-F238E27FC236}">
                <a16:creationId xmlns:a16="http://schemas.microsoft.com/office/drawing/2014/main" id="{F77F1312-4617-491E-881F-E9D3181D0362}"/>
              </a:ext>
            </a:extLst>
          </p:cNvPr>
          <p:cNvSpPr>
            <a:spLocks noChangeArrowheads="1"/>
          </p:cNvSpPr>
          <p:nvPr/>
        </p:nvSpPr>
        <p:spPr bwMode="auto">
          <a:xfrm>
            <a:off x="9361488"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4" name="Oval 643">
            <a:extLst>
              <a:ext uri="{FF2B5EF4-FFF2-40B4-BE49-F238E27FC236}">
                <a16:creationId xmlns:a16="http://schemas.microsoft.com/office/drawing/2014/main" id="{16113616-4493-4C29-AA9C-DA49155B6CC4}"/>
              </a:ext>
            </a:extLst>
          </p:cNvPr>
          <p:cNvSpPr>
            <a:spLocks noChangeArrowheads="1"/>
          </p:cNvSpPr>
          <p:nvPr/>
        </p:nvSpPr>
        <p:spPr bwMode="auto">
          <a:xfrm>
            <a:off x="9469438" y="24574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5" name="Oval 644">
            <a:extLst>
              <a:ext uri="{FF2B5EF4-FFF2-40B4-BE49-F238E27FC236}">
                <a16:creationId xmlns:a16="http://schemas.microsoft.com/office/drawing/2014/main" id="{C769B3A2-DAD8-4C56-9043-6D509B4A409C}"/>
              </a:ext>
            </a:extLst>
          </p:cNvPr>
          <p:cNvSpPr>
            <a:spLocks noChangeArrowheads="1"/>
          </p:cNvSpPr>
          <p:nvPr/>
        </p:nvSpPr>
        <p:spPr bwMode="auto">
          <a:xfrm>
            <a:off x="9571038"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6" name="Oval 645">
            <a:extLst>
              <a:ext uri="{FF2B5EF4-FFF2-40B4-BE49-F238E27FC236}">
                <a16:creationId xmlns:a16="http://schemas.microsoft.com/office/drawing/2014/main" id="{B728FD1A-10B0-48AF-B30D-5F442465857D}"/>
              </a:ext>
            </a:extLst>
          </p:cNvPr>
          <p:cNvSpPr>
            <a:spLocks noChangeArrowheads="1"/>
          </p:cNvSpPr>
          <p:nvPr/>
        </p:nvSpPr>
        <p:spPr bwMode="auto">
          <a:xfrm>
            <a:off x="9671050" y="24574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7" name="Oval 646">
            <a:extLst>
              <a:ext uri="{FF2B5EF4-FFF2-40B4-BE49-F238E27FC236}">
                <a16:creationId xmlns:a16="http://schemas.microsoft.com/office/drawing/2014/main" id="{0FC45AF0-3F27-4961-9EBA-19ACE6DBD022}"/>
              </a:ext>
            </a:extLst>
          </p:cNvPr>
          <p:cNvSpPr>
            <a:spLocks noChangeArrowheads="1"/>
          </p:cNvSpPr>
          <p:nvPr/>
        </p:nvSpPr>
        <p:spPr bwMode="auto">
          <a:xfrm>
            <a:off x="9772650"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8" name="Oval 647">
            <a:extLst>
              <a:ext uri="{FF2B5EF4-FFF2-40B4-BE49-F238E27FC236}">
                <a16:creationId xmlns:a16="http://schemas.microsoft.com/office/drawing/2014/main" id="{299E15EB-0261-4837-AB17-BD27A2ED5D82}"/>
              </a:ext>
            </a:extLst>
          </p:cNvPr>
          <p:cNvSpPr>
            <a:spLocks noChangeArrowheads="1"/>
          </p:cNvSpPr>
          <p:nvPr/>
        </p:nvSpPr>
        <p:spPr bwMode="auto">
          <a:xfrm>
            <a:off x="9880600" y="24574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09" name="Oval 648">
            <a:extLst>
              <a:ext uri="{FF2B5EF4-FFF2-40B4-BE49-F238E27FC236}">
                <a16:creationId xmlns:a16="http://schemas.microsoft.com/office/drawing/2014/main" id="{D37A5B34-473E-4948-8679-99055AFA5BA6}"/>
              </a:ext>
            </a:extLst>
          </p:cNvPr>
          <p:cNvSpPr>
            <a:spLocks noChangeArrowheads="1"/>
          </p:cNvSpPr>
          <p:nvPr/>
        </p:nvSpPr>
        <p:spPr bwMode="auto">
          <a:xfrm>
            <a:off x="9982200" y="24574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0" name="Oval 649">
            <a:extLst>
              <a:ext uri="{FF2B5EF4-FFF2-40B4-BE49-F238E27FC236}">
                <a16:creationId xmlns:a16="http://schemas.microsoft.com/office/drawing/2014/main" id="{B647558E-743D-49EF-9910-67A00ACC613A}"/>
              </a:ext>
            </a:extLst>
          </p:cNvPr>
          <p:cNvSpPr>
            <a:spLocks noChangeArrowheads="1"/>
          </p:cNvSpPr>
          <p:nvPr/>
        </p:nvSpPr>
        <p:spPr bwMode="auto">
          <a:xfrm>
            <a:off x="10091738" y="24574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1" name="Oval 650">
            <a:extLst>
              <a:ext uri="{FF2B5EF4-FFF2-40B4-BE49-F238E27FC236}">
                <a16:creationId xmlns:a16="http://schemas.microsoft.com/office/drawing/2014/main" id="{9318DCFD-6783-4551-9DDE-6AA2FB64757E}"/>
              </a:ext>
            </a:extLst>
          </p:cNvPr>
          <p:cNvSpPr>
            <a:spLocks noChangeArrowheads="1"/>
          </p:cNvSpPr>
          <p:nvPr/>
        </p:nvSpPr>
        <p:spPr bwMode="auto">
          <a:xfrm>
            <a:off x="10193338"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2" name="Oval 651">
            <a:extLst>
              <a:ext uri="{FF2B5EF4-FFF2-40B4-BE49-F238E27FC236}">
                <a16:creationId xmlns:a16="http://schemas.microsoft.com/office/drawing/2014/main" id="{BA9B40A2-21F9-4CC5-9E74-DF22A35D79E4}"/>
              </a:ext>
            </a:extLst>
          </p:cNvPr>
          <p:cNvSpPr>
            <a:spLocks noChangeArrowheads="1"/>
          </p:cNvSpPr>
          <p:nvPr/>
        </p:nvSpPr>
        <p:spPr bwMode="auto">
          <a:xfrm>
            <a:off x="10301288"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3" name="Oval 652">
            <a:extLst>
              <a:ext uri="{FF2B5EF4-FFF2-40B4-BE49-F238E27FC236}">
                <a16:creationId xmlns:a16="http://schemas.microsoft.com/office/drawing/2014/main" id="{17755A6D-E36C-4F2F-8104-9C8ACA3D9126}"/>
              </a:ext>
            </a:extLst>
          </p:cNvPr>
          <p:cNvSpPr>
            <a:spLocks noChangeArrowheads="1"/>
          </p:cNvSpPr>
          <p:nvPr/>
        </p:nvSpPr>
        <p:spPr bwMode="auto">
          <a:xfrm>
            <a:off x="10402888" y="24574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4" name="Oval 653">
            <a:extLst>
              <a:ext uri="{FF2B5EF4-FFF2-40B4-BE49-F238E27FC236}">
                <a16:creationId xmlns:a16="http://schemas.microsoft.com/office/drawing/2014/main" id="{5C9E444A-6BEF-49F8-AD16-6C11A9E16724}"/>
              </a:ext>
            </a:extLst>
          </p:cNvPr>
          <p:cNvSpPr>
            <a:spLocks noChangeArrowheads="1"/>
          </p:cNvSpPr>
          <p:nvPr/>
        </p:nvSpPr>
        <p:spPr bwMode="auto">
          <a:xfrm>
            <a:off x="8839200" y="25669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5" name="Oval 654">
            <a:extLst>
              <a:ext uri="{FF2B5EF4-FFF2-40B4-BE49-F238E27FC236}">
                <a16:creationId xmlns:a16="http://schemas.microsoft.com/office/drawing/2014/main" id="{D9D440AB-4259-4A78-B66B-CC1D85DFE34B}"/>
              </a:ext>
            </a:extLst>
          </p:cNvPr>
          <p:cNvSpPr>
            <a:spLocks noChangeArrowheads="1"/>
          </p:cNvSpPr>
          <p:nvPr/>
        </p:nvSpPr>
        <p:spPr bwMode="auto">
          <a:xfrm>
            <a:off x="8940800" y="25669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6" name="Oval 655">
            <a:extLst>
              <a:ext uri="{FF2B5EF4-FFF2-40B4-BE49-F238E27FC236}">
                <a16:creationId xmlns:a16="http://schemas.microsoft.com/office/drawing/2014/main" id="{0647B91E-CA7F-42FB-AA19-8BB8779B854D}"/>
              </a:ext>
            </a:extLst>
          </p:cNvPr>
          <p:cNvSpPr>
            <a:spLocks noChangeArrowheads="1"/>
          </p:cNvSpPr>
          <p:nvPr/>
        </p:nvSpPr>
        <p:spPr bwMode="auto">
          <a:xfrm>
            <a:off x="9048750" y="25669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7" name="Oval 656">
            <a:extLst>
              <a:ext uri="{FF2B5EF4-FFF2-40B4-BE49-F238E27FC236}">
                <a16:creationId xmlns:a16="http://schemas.microsoft.com/office/drawing/2014/main" id="{9426526B-73F0-4142-B33A-DED74782825A}"/>
              </a:ext>
            </a:extLst>
          </p:cNvPr>
          <p:cNvSpPr>
            <a:spLocks noChangeArrowheads="1"/>
          </p:cNvSpPr>
          <p:nvPr/>
        </p:nvSpPr>
        <p:spPr bwMode="auto">
          <a:xfrm>
            <a:off x="9150350" y="25669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8" name="Oval 657">
            <a:extLst>
              <a:ext uri="{FF2B5EF4-FFF2-40B4-BE49-F238E27FC236}">
                <a16:creationId xmlns:a16="http://schemas.microsoft.com/office/drawing/2014/main" id="{1A0AB2CB-C2A4-4BE6-8E0A-F16004A96BA7}"/>
              </a:ext>
            </a:extLst>
          </p:cNvPr>
          <p:cNvSpPr>
            <a:spLocks noChangeArrowheads="1"/>
          </p:cNvSpPr>
          <p:nvPr/>
        </p:nvSpPr>
        <p:spPr bwMode="auto">
          <a:xfrm>
            <a:off x="925988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19" name="Oval 658">
            <a:extLst>
              <a:ext uri="{FF2B5EF4-FFF2-40B4-BE49-F238E27FC236}">
                <a16:creationId xmlns:a16="http://schemas.microsoft.com/office/drawing/2014/main" id="{445AB153-3967-4FA4-BFCF-87A33689345B}"/>
              </a:ext>
            </a:extLst>
          </p:cNvPr>
          <p:cNvSpPr>
            <a:spLocks noChangeArrowheads="1"/>
          </p:cNvSpPr>
          <p:nvPr/>
        </p:nvSpPr>
        <p:spPr bwMode="auto">
          <a:xfrm>
            <a:off x="936148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0" name="Oval 659">
            <a:extLst>
              <a:ext uri="{FF2B5EF4-FFF2-40B4-BE49-F238E27FC236}">
                <a16:creationId xmlns:a16="http://schemas.microsoft.com/office/drawing/2014/main" id="{880F5B62-6181-4C8D-B71B-4CEC5EADD85F}"/>
              </a:ext>
            </a:extLst>
          </p:cNvPr>
          <p:cNvSpPr>
            <a:spLocks noChangeArrowheads="1"/>
          </p:cNvSpPr>
          <p:nvPr/>
        </p:nvSpPr>
        <p:spPr bwMode="auto">
          <a:xfrm>
            <a:off x="946943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1" name="Oval 660">
            <a:extLst>
              <a:ext uri="{FF2B5EF4-FFF2-40B4-BE49-F238E27FC236}">
                <a16:creationId xmlns:a16="http://schemas.microsoft.com/office/drawing/2014/main" id="{148A41FB-798F-4218-917D-36538B633D68}"/>
              </a:ext>
            </a:extLst>
          </p:cNvPr>
          <p:cNvSpPr>
            <a:spLocks noChangeArrowheads="1"/>
          </p:cNvSpPr>
          <p:nvPr/>
        </p:nvSpPr>
        <p:spPr bwMode="auto">
          <a:xfrm>
            <a:off x="957103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2" name="Oval 661">
            <a:extLst>
              <a:ext uri="{FF2B5EF4-FFF2-40B4-BE49-F238E27FC236}">
                <a16:creationId xmlns:a16="http://schemas.microsoft.com/office/drawing/2014/main" id="{7DC165C7-D496-412D-A123-BBF5D1D4C600}"/>
              </a:ext>
            </a:extLst>
          </p:cNvPr>
          <p:cNvSpPr>
            <a:spLocks noChangeArrowheads="1"/>
          </p:cNvSpPr>
          <p:nvPr/>
        </p:nvSpPr>
        <p:spPr bwMode="auto">
          <a:xfrm>
            <a:off x="9671050" y="25669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3" name="Oval 662">
            <a:extLst>
              <a:ext uri="{FF2B5EF4-FFF2-40B4-BE49-F238E27FC236}">
                <a16:creationId xmlns:a16="http://schemas.microsoft.com/office/drawing/2014/main" id="{C26BEA3C-50C3-428D-8430-949C3F492405}"/>
              </a:ext>
            </a:extLst>
          </p:cNvPr>
          <p:cNvSpPr>
            <a:spLocks noChangeArrowheads="1"/>
          </p:cNvSpPr>
          <p:nvPr/>
        </p:nvSpPr>
        <p:spPr bwMode="auto">
          <a:xfrm>
            <a:off x="9772650" y="25669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4" name="Oval 663">
            <a:extLst>
              <a:ext uri="{FF2B5EF4-FFF2-40B4-BE49-F238E27FC236}">
                <a16:creationId xmlns:a16="http://schemas.microsoft.com/office/drawing/2014/main" id="{746B3CC4-DC2D-4A11-897D-D9A64C216684}"/>
              </a:ext>
            </a:extLst>
          </p:cNvPr>
          <p:cNvSpPr>
            <a:spLocks noChangeArrowheads="1"/>
          </p:cNvSpPr>
          <p:nvPr/>
        </p:nvSpPr>
        <p:spPr bwMode="auto">
          <a:xfrm>
            <a:off x="9880600"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5" name="Oval 664">
            <a:extLst>
              <a:ext uri="{FF2B5EF4-FFF2-40B4-BE49-F238E27FC236}">
                <a16:creationId xmlns:a16="http://schemas.microsoft.com/office/drawing/2014/main" id="{ED989D2B-E579-404E-B751-187D2E6927FC}"/>
              </a:ext>
            </a:extLst>
          </p:cNvPr>
          <p:cNvSpPr>
            <a:spLocks noChangeArrowheads="1"/>
          </p:cNvSpPr>
          <p:nvPr/>
        </p:nvSpPr>
        <p:spPr bwMode="auto">
          <a:xfrm>
            <a:off x="9982200"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6" name="Oval 665">
            <a:extLst>
              <a:ext uri="{FF2B5EF4-FFF2-40B4-BE49-F238E27FC236}">
                <a16:creationId xmlns:a16="http://schemas.microsoft.com/office/drawing/2014/main" id="{B13F9FF9-AC7F-4029-980D-2F8649D03902}"/>
              </a:ext>
            </a:extLst>
          </p:cNvPr>
          <p:cNvSpPr>
            <a:spLocks noChangeArrowheads="1"/>
          </p:cNvSpPr>
          <p:nvPr/>
        </p:nvSpPr>
        <p:spPr bwMode="auto">
          <a:xfrm>
            <a:off x="1009173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7" name="Oval 666">
            <a:extLst>
              <a:ext uri="{FF2B5EF4-FFF2-40B4-BE49-F238E27FC236}">
                <a16:creationId xmlns:a16="http://schemas.microsoft.com/office/drawing/2014/main" id="{93FA1E6A-22E5-4233-B02C-E9536B2FD2C4}"/>
              </a:ext>
            </a:extLst>
          </p:cNvPr>
          <p:cNvSpPr>
            <a:spLocks noChangeArrowheads="1"/>
          </p:cNvSpPr>
          <p:nvPr/>
        </p:nvSpPr>
        <p:spPr bwMode="auto">
          <a:xfrm>
            <a:off x="1019333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8" name="Oval 667">
            <a:extLst>
              <a:ext uri="{FF2B5EF4-FFF2-40B4-BE49-F238E27FC236}">
                <a16:creationId xmlns:a16="http://schemas.microsoft.com/office/drawing/2014/main" id="{6F7878D9-E34C-4A68-9C78-5734DEA57265}"/>
              </a:ext>
            </a:extLst>
          </p:cNvPr>
          <p:cNvSpPr>
            <a:spLocks noChangeArrowheads="1"/>
          </p:cNvSpPr>
          <p:nvPr/>
        </p:nvSpPr>
        <p:spPr bwMode="auto">
          <a:xfrm>
            <a:off x="1030128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29" name="Oval 668">
            <a:extLst>
              <a:ext uri="{FF2B5EF4-FFF2-40B4-BE49-F238E27FC236}">
                <a16:creationId xmlns:a16="http://schemas.microsoft.com/office/drawing/2014/main" id="{B18D919C-4B65-487E-B471-F63E5D6F9CD1}"/>
              </a:ext>
            </a:extLst>
          </p:cNvPr>
          <p:cNvSpPr>
            <a:spLocks noChangeArrowheads="1"/>
          </p:cNvSpPr>
          <p:nvPr/>
        </p:nvSpPr>
        <p:spPr bwMode="auto">
          <a:xfrm>
            <a:off x="10402888" y="25669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0" name="Oval 669">
            <a:extLst>
              <a:ext uri="{FF2B5EF4-FFF2-40B4-BE49-F238E27FC236}">
                <a16:creationId xmlns:a16="http://schemas.microsoft.com/office/drawing/2014/main" id="{54BEFAF3-5DA0-4D0C-A9F4-3586DABADD79}"/>
              </a:ext>
            </a:extLst>
          </p:cNvPr>
          <p:cNvSpPr>
            <a:spLocks noChangeArrowheads="1"/>
          </p:cNvSpPr>
          <p:nvPr/>
        </p:nvSpPr>
        <p:spPr bwMode="auto">
          <a:xfrm>
            <a:off x="8839200"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1" name="Oval 670">
            <a:extLst>
              <a:ext uri="{FF2B5EF4-FFF2-40B4-BE49-F238E27FC236}">
                <a16:creationId xmlns:a16="http://schemas.microsoft.com/office/drawing/2014/main" id="{23E3FBCD-C774-48E6-983E-4BC2233E369B}"/>
              </a:ext>
            </a:extLst>
          </p:cNvPr>
          <p:cNvSpPr>
            <a:spLocks noChangeArrowheads="1"/>
          </p:cNvSpPr>
          <p:nvPr/>
        </p:nvSpPr>
        <p:spPr bwMode="auto">
          <a:xfrm>
            <a:off x="8940800" y="2667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2" name="Oval 671">
            <a:extLst>
              <a:ext uri="{FF2B5EF4-FFF2-40B4-BE49-F238E27FC236}">
                <a16:creationId xmlns:a16="http://schemas.microsoft.com/office/drawing/2014/main" id="{F4E50CF9-B517-4B7A-B86E-F9EFDCDACCD2}"/>
              </a:ext>
            </a:extLst>
          </p:cNvPr>
          <p:cNvSpPr>
            <a:spLocks noChangeArrowheads="1"/>
          </p:cNvSpPr>
          <p:nvPr/>
        </p:nvSpPr>
        <p:spPr bwMode="auto">
          <a:xfrm>
            <a:off x="9048750"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3" name="Oval 672">
            <a:extLst>
              <a:ext uri="{FF2B5EF4-FFF2-40B4-BE49-F238E27FC236}">
                <a16:creationId xmlns:a16="http://schemas.microsoft.com/office/drawing/2014/main" id="{E83870C0-A102-49A9-BB97-22CE0AB5E188}"/>
              </a:ext>
            </a:extLst>
          </p:cNvPr>
          <p:cNvSpPr>
            <a:spLocks noChangeArrowheads="1"/>
          </p:cNvSpPr>
          <p:nvPr/>
        </p:nvSpPr>
        <p:spPr bwMode="auto">
          <a:xfrm>
            <a:off x="9150350"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4" name="Oval 673">
            <a:extLst>
              <a:ext uri="{FF2B5EF4-FFF2-40B4-BE49-F238E27FC236}">
                <a16:creationId xmlns:a16="http://schemas.microsoft.com/office/drawing/2014/main" id="{CBCFFE2F-CC12-43B8-ABF8-221AF3BDA3C7}"/>
              </a:ext>
            </a:extLst>
          </p:cNvPr>
          <p:cNvSpPr>
            <a:spLocks noChangeArrowheads="1"/>
          </p:cNvSpPr>
          <p:nvPr/>
        </p:nvSpPr>
        <p:spPr bwMode="auto">
          <a:xfrm>
            <a:off x="9259888"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5" name="Oval 674">
            <a:extLst>
              <a:ext uri="{FF2B5EF4-FFF2-40B4-BE49-F238E27FC236}">
                <a16:creationId xmlns:a16="http://schemas.microsoft.com/office/drawing/2014/main" id="{B96B0E13-01D7-4D55-9774-F79F57C99729}"/>
              </a:ext>
            </a:extLst>
          </p:cNvPr>
          <p:cNvSpPr>
            <a:spLocks noChangeArrowheads="1"/>
          </p:cNvSpPr>
          <p:nvPr/>
        </p:nvSpPr>
        <p:spPr bwMode="auto">
          <a:xfrm>
            <a:off x="9361488"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6" name="Oval 675">
            <a:extLst>
              <a:ext uri="{FF2B5EF4-FFF2-40B4-BE49-F238E27FC236}">
                <a16:creationId xmlns:a16="http://schemas.microsoft.com/office/drawing/2014/main" id="{C2DCCD87-B1FF-48E3-8929-3B61797489F6}"/>
              </a:ext>
            </a:extLst>
          </p:cNvPr>
          <p:cNvSpPr>
            <a:spLocks noChangeArrowheads="1"/>
          </p:cNvSpPr>
          <p:nvPr/>
        </p:nvSpPr>
        <p:spPr bwMode="auto">
          <a:xfrm>
            <a:off x="9469438"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7" name="Oval 676">
            <a:extLst>
              <a:ext uri="{FF2B5EF4-FFF2-40B4-BE49-F238E27FC236}">
                <a16:creationId xmlns:a16="http://schemas.microsoft.com/office/drawing/2014/main" id="{033928D8-92DD-4A8F-826B-BBD90EED3D9D}"/>
              </a:ext>
            </a:extLst>
          </p:cNvPr>
          <p:cNvSpPr>
            <a:spLocks noChangeArrowheads="1"/>
          </p:cNvSpPr>
          <p:nvPr/>
        </p:nvSpPr>
        <p:spPr bwMode="auto">
          <a:xfrm>
            <a:off x="9571038" y="2667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8" name="Oval 677">
            <a:extLst>
              <a:ext uri="{FF2B5EF4-FFF2-40B4-BE49-F238E27FC236}">
                <a16:creationId xmlns:a16="http://schemas.microsoft.com/office/drawing/2014/main" id="{95EF0533-667B-493C-A0E1-4DB0DCBB44BB}"/>
              </a:ext>
            </a:extLst>
          </p:cNvPr>
          <p:cNvSpPr>
            <a:spLocks noChangeArrowheads="1"/>
          </p:cNvSpPr>
          <p:nvPr/>
        </p:nvSpPr>
        <p:spPr bwMode="auto">
          <a:xfrm>
            <a:off x="9671050"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39" name="Oval 678">
            <a:extLst>
              <a:ext uri="{FF2B5EF4-FFF2-40B4-BE49-F238E27FC236}">
                <a16:creationId xmlns:a16="http://schemas.microsoft.com/office/drawing/2014/main" id="{D58A91C0-FA81-4A54-B23A-484EEE7EEB32}"/>
              </a:ext>
            </a:extLst>
          </p:cNvPr>
          <p:cNvSpPr>
            <a:spLocks noChangeArrowheads="1"/>
          </p:cNvSpPr>
          <p:nvPr/>
        </p:nvSpPr>
        <p:spPr bwMode="auto">
          <a:xfrm>
            <a:off x="9772650"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0" name="Oval 679">
            <a:extLst>
              <a:ext uri="{FF2B5EF4-FFF2-40B4-BE49-F238E27FC236}">
                <a16:creationId xmlns:a16="http://schemas.microsoft.com/office/drawing/2014/main" id="{1FABB8D7-27E0-4763-9B49-FEAB8A7729D4}"/>
              </a:ext>
            </a:extLst>
          </p:cNvPr>
          <p:cNvSpPr>
            <a:spLocks noChangeArrowheads="1"/>
          </p:cNvSpPr>
          <p:nvPr/>
        </p:nvSpPr>
        <p:spPr bwMode="auto">
          <a:xfrm>
            <a:off x="9880600"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1" name="Oval 680">
            <a:extLst>
              <a:ext uri="{FF2B5EF4-FFF2-40B4-BE49-F238E27FC236}">
                <a16:creationId xmlns:a16="http://schemas.microsoft.com/office/drawing/2014/main" id="{D2EC3352-D28E-4E17-B126-E974E5616420}"/>
              </a:ext>
            </a:extLst>
          </p:cNvPr>
          <p:cNvSpPr>
            <a:spLocks noChangeArrowheads="1"/>
          </p:cNvSpPr>
          <p:nvPr/>
        </p:nvSpPr>
        <p:spPr bwMode="auto">
          <a:xfrm>
            <a:off x="9982200"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2" name="Oval 681">
            <a:extLst>
              <a:ext uri="{FF2B5EF4-FFF2-40B4-BE49-F238E27FC236}">
                <a16:creationId xmlns:a16="http://schemas.microsoft.com/office/drawing/2014/main" id="{3674A57E-F995-4E61-A629-CBAF40094683}"/>
              </a:ext>
            </a:extLst>
          </p:cNvPr>
          <p:cNvSpPr>
            <a:spLocks noChangeArrowheads="1"/>
          </p:cNvSpPr>
          <p:nvPr/>
        </p:nvSpPr>
        <p:spPr bwMode="auto">
          <a:xfrm>
            <a:off x="10091738" y="2667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3" name="Oval 682">
            <a:extLst>
              <a:ext uri="{FF2B5EF4-FFF2-40B4-BE49-F238E27FC236}">
                <a16:creationId xmlns:a16="http://schemas.microsoft.com/office/drawing/2014/main" id="{7328C786-0C84-40DC-9606-8C2A9FC180D8}"/>
              </a:ext>
            </a:extLst>
          </p:cNvPr>
          <p:cNvSpPr>
            <a:spLocks noChangeArrowheads="1"/>
          </p:cNvSpPr>
          <p:nvPr/>
        </p:nvSpPr>
        <p:spPr bwMode="auto">
          <a:xfrm>
            <a:off x="10193338"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4" name="Oval 683">
            <a:extLst>
              <a:ext uri="{FF2B5EF4-FFF2-40B4-BE49-F238E27FC236}">
                <a16:creationId xmlns:a16="http://schemas.microsoft.com/office/drawing/2014/main" id="{881D3009-2E62-4790-B768-2436984F5A7A}"/>
              </a:ext>
            </a:extLst>
          </p:cNvPr>
          <p:cNvSpPr>
            <a:spLocks noChangeArrowheads="1"/>
          </p:cNvSpPr>
          <p:nvPr/>
        </p:nvSpPr>
        <p:spPr bwMode="auto">
          <a:xfrm>
            <a:off x="10301288"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5" name="Oval 684">
            <a:extLst>
              <a:ext uri="{FF2B5EF4-FFF2-40B4-BE49-F238E27FC236}">
                <a16:creationId xmlns:a16="http://schemas.microsoft.com/office/drawing/2014/main" id="{7FF24F81-608C-419D-A20B-8DBF37D42301}"/>
              </a:ext>
            </a:extLst>
          </p:cNvPr>
          <p:cNvSpPr>
            <a:spLocks noChangeArrowheads="1"/>
          </p:cNvSpPr>
          <p:nvPr/>
        </p:nvSpPr>
        <p:spPr bwMode="auto">
          <a:xfrm>
            <a:off x="10402888" y="2667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6" name="Oval 685">
            <a:extLst>
              <a:ext uri="{FF2B5EF4-FFF2-40B4-BE49-F238E27FC236}">
                <a16:creationId xmlns:a16="http://schemas.microsoft.com/office/drawing/2014/main" id="{1A88B0D8-23FC-4B26-A00F-C7A90158B807}"/>
              </a:ext>
            </a:extLst>
          </p:cNvPr>
          <p:cNvSpPr>
            <a:spLocks noChangeArrowheads="1"/>
          </p:cNvSpPr>
          <p:nvPr/>
        </p:nvSpPr>
        <p:spPr bwMode="auto">
          <a:xfrm>
            <a:off x="8839200"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7" name="Oval 686">
            <a:extLst>
              <a:ext uri="{FF2B5EF4-FFF2-40B4-BE49-F238E27FC236}">
                <a16:creationId xmlns:a16="http://schemas.microsoft.com/office/drawing/2014/main" id="{704729A3-78D9-49C1-86BE-E5AD5B7AF639}"/>
              </a:ext>
            </a:extLst>
          </p:cNvPr>
          <p:cNvSpPr>
            <a:spLocks noChangeArrowheads="1"/>
          </p:cNvSpPr>
          <p:nvPr/>
        </p:nvSpPr>
        <p:spPr bwMode="auto">
          <a:xfrm>
            <a:off x="8940800"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8" name="Oval 687">
            <a:extLst>
              <a:ext uri="{FF2B5EF4-FFF2-40B4-BE49-F238E27FC236}">
                <a16:creationId xmlns:a16="http://schemas.microsoft.com/office/drawing/2014/main" id="{1FAEDC08-3B83-46BF-9A80-34A5CF085F7E}"/>
              </a:ext>
            </a:extLst>
          </p:cNvPr>
          <p:cNvSpPr>
            <a:spLocks noChangeArrowheads="1"/>
          </p:cNvSpPr>
          <p:nvPr/>
        </p:nvSpPr>
        <p:spPr bwMode="auto">
          <a:xfrm>
            <a:off x="9048750"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49" name="Oval 688">
            <a:extLst>
              <a:ext uri="{FF2B5EF4-FFF2-40B4-BE49-F238E27FC236}">
                <a16:creationId xmlns:a16="http://schemas.microsoft.com/office/drawing/2014/main" id="{471BC9A3-D816-4CF9-B6C5-1A8D91D6744A}"/>
              </a:ext>
            </a:extLst>
          </p:cNvPr>
          <p:cNvSpPr>
            <a:spLocks noChangeArrowheads="1"/>
          </p:cNvSpPr>
          <p:nvPr/>
        </p:nvSpPr>
        <p:spPr bwMode="auto">
          <a:xfrm>
            <a:off x="9150350"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0" name="Oval 689">
            <a:extLst>
              <a:ext uri="{FF2B5EF4-FFF2-40B4-BE49-F238E27FC236}">
                <a16:creationId xmlns:a16="http://schemas.microsoft.com/office/drawing/2014/main" id="{67945222-3695-4701-9F09-27F05F84200D}"/>
              </a:ext>
            </a:extLst>
          </p:cNvPr>
          <p:cNvSpPr>
            <a:spLocks noChangeArrowheads="1"/>
          </p:cNvSpPr>
          <p:nvPr/>
        </p:nvSpPr>
        <p:spPr bwMode="auto">
          <a:xfrm>
            <a:off x="9259888"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1" name="Oval 690">
            <a:extLst>
              <a:ext uri="{FF2B5EF4-FFF2-40B4-BE49-F238E27FC236}">
                <a16:creationId xmlns:a16="http://schemas.microsoft.com/office/drawing/2014/main" id="{61A8337B-0FBC-48AF-9439-B9F4DADE9324}"/>
              </a:ext>
            </a:extLst>
          </p:cNvPr>
          <p:cNvSpPr>
            <a:spLocks noChangeArrowheads="1"/>
          </p:cNvSpPr>
          <p:nvPr/>
        </p:nvSpPr>
        <p:spPr bwMode="auto">
          <a:xfrm>
            <a:off x="9361488" y="2776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2" name="Oval 691">
            <a:extLst>
              <a:ext uri="{FF2B5EF4-FFF2-40B4-BE49-F238E27FC236}">
                <a16:creationId xmlns:a16="http://schemas.microsoft.com/office/drawing/2014/main" id="{E326022D-ED06-442B-8EB7-1ED57EB75C4B}"/>
              </a:ext>
            </a:extLst>
          </p:cNvPr>
          <p:cNvSpPr>
            <a:spLocks noChangeArrowheads="1"/>
          </p:cNvSpPr>
          <p:nvPr/>
        </p:nvSpPr>
        <p:spPr bwMode="auto">
          <a:xfrm>
            <a:off x="9469438"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3" name="Oval 692">
            <a:extLst>
              <a:ext uri="{FF2B5EF4-FFF2-40B4-BE49-F238E27FC236}">
                <a16:creationId xmlns:a16="http://schemas.microsoft.com/office/drawing/2014/main" id="{817ECDF2-F184-4128-861B-58195251D958}"/>
              </a:ext>
            </a:extLst>
          </p:cNvPr>
          <p:cNvSpPr>
            <a:spLocks noChangeArrowheads="1"/>
          </p:cNvSpPr>
          <p:nvPr/>
        </p:nvSpPr>
        <p:spPr bwMode="auto">
          <a:xfrm>
            <a:off x="9571038" y="2776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4" name="Oval 693">
            <a:extLst>
              <a:ext uri="{FF2B5EF4-FFF2-40B4-BE49-F238E27FC236}">
                <a16:creationId xmlns:a16="http://schemas.microsoft.com/office/drawing/2014/main" id="{505DBE0F-23B6-4085-A9FB-7D44B6DD35F4}"/>
              </a:ext>
            </a:extLst>
          </p:cNvPr>
          <p:cNvSpPr>
            <a:spLocks noChangeArrowheads="1"/>
          </p:cNvSpPr>
          <p:nvPr/>
        </p:nvSpPr>
        <p:spPr bwMode="auto">
          <a:xfrm>
            <a:off x="9671050"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5" name="Oval 694">
            <a:extLst>
              <a:ext uri="{FF2B5EF4-FFF2-40B4-BE49-F238E27FC236}">
                <a16:creationId xmlns:a16="http://schemas.microsoft.com/office/drawing/2014/main" id="{2355AF89-674B-4B5A-B71E-83A88EC932DB}"/>
              </a:ext>
            </a:extLst>
          </p:cNvPr>
          <p:cNvSpPr>
            <a:spLocks noChangeArrowheads="1"/>
          </p:cNvSpPr>
          <p:nvPr/>
        </p:nvSpPr>
        <p:spPr bwMode="auto">
          <a:xfrm>
            <a:off x="9772650" y="2776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6" name="Oval 695">
            <a:extLst>
              <a:ext uri="{FF2B5EF4-FFF2-40B4-BE49-F238E27FC236}">
                <a16:creationId xmlns:a16="http://schemas.microsoft.com/office/drawing/2014/main" id="{96EBC74B-EA1E-4DC8-B1F5-8E2ADF14282D}"/>
              </a:ext>
            </a:extLst>
          </p:cNvPr>
          <p:cNvSpPr>
            <a:spLocks noChangeArrowheads="1"/>
          </p:cNvSpPr>
          <p:nvPr/>
        </p:nvSpPr>
        <p:spPr bwMode="auto">
          <a:xfrm>
            <a:off x="9880600"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7" name="Oval 696">
            <a:extLst>
              <a:ext uri="{FF2B5EF4-FFF2-40B4-BE49-F238E27FC236}">
                <a16:creationId xmlns:a16="http://schemas.microsoft.com/office/drawing/2014/main" id="{3391ECB9-965D-4ED4-8FDF-C8E362E64250}"/>
              </a:ext>
            </a:extLst>
          </p:cNvPr>
          <p:cNvSpPr>
            <a:spLocks noChangeArrowheads="1"/>
          </p:cNvSpPr>
          <p:nvPr/>
        </p:nvSpPr>
        <p:spPr bwMode="auto">
          <a:xfrm>
            <a:off x="9982200"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8" name="Oval 697">
            <a:extLst>
              <a:ext uri="{FF2B5EF4-FFF2-40B4-BE49-F238E27FC236}">
                <a16:creationId xmlns:a16="http://schemas.microsoft.com/office/drawing/2014/main" id="{3D02C6B3-87FE-40D6-B3D9-108A4A2CB875}"/>
              </a:ext>
            </a:extLst>
          </p:cNvPr>
          <p:cNvSpPr>
            <a:spLocks noChangeArrowheads="1"/>
          </p:cNvSpPr>
          <p:nvPr/>
        </p:nvSpPr>
        <p:spPr bwMode="auto">
          <a:xfrm>
            <a:off x="10091738"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59" name="Oval 698">
            <a:extLst>
              <a:ext uri="{FF2B5EF4-FFF2-40B4-BE49-F238E27FC236}">
                <a16:creationId xmlns:a16="http://schemas.microsoft.com/office/drawing/2014/main" id="{558919C7-498B-4817-B0A7-2FF10684E629}"/>
              </a:ext>
            </a:extLst>
          </p:cNvPr>
          <p:cNvSpPr>
            <a:spLocks noChangeArrowheads="1"/>
          </p:cNvSpPr>
          <p:nvPr/>
        </p:nvSpPr>
        <p:spPr bwMode="auto">
          <a:xfrm>
            <a:off x="10193338"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0" name="Oval 699">
            <a:extLst>
              <a:ext uri="{FF2B5EF4-FFF2-40B4-BE49-F238E27FC236}">
                <a16:creationId xmlns:a16="http://schemas.microsoft.com/office/drawing/2014/main" id="{162D657C-A4A9-40C5-99C5-0B95C631EE75}"/>
              </a:ext>
            </a:extLst>
          </p:cNvPr>
          <p:cNvSpPr>
            <a:spLocks noChangeArrowheads="1"/>
          </p:cNvSpPr>
          <p:nvPr/>
        </p:nvSpPr>
        <p:spPr bwMode="auto">
          <a:xfrm>
            <a:off x="10301288"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1" name="Oval 700">
            <a:extLst>
              <a:ext uri="{FF2B5EF4-FFF2-40B4-BE49-F238E27FC236}">
                <a16:creationId xmlns:a16="http://schemas.microsoft.com/office/drawing/2014/main" id="{7D21B349-83E2-4F5B-A830-BEA1700EFEFE}"/>
              </a:ext>
            </a:extLst>
          </p:cNvPr>
          <p:cNvSpPr>
            <a:spLocks noChangeArrowheads="1"/>
          </p:cNvSpPr>
          <p:nvPr/>
        </p:nvSpPr>
        <p:spPr bwMode="auto">
          <a:xfrm>
            <a:off x="10402888" y="2776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2" name="Oval 701">
            <a:extLst>
              <a:ext uri="{FF2B5EF4-FFF2-40B4-BE49-F238E27FC236}">
                <a16:creationId xmlns:a16="http://schemas.microsoft.com/office/drawing/2014/main" id="{83D08449-9631-4BA1-8A45-925AFED0A1F9}"/>
              </a:ext>
            </a:extLst>
          </p:cNvPr>
          <p:cNvSpPr>
            <a:spLocks noChangeArrowheads="1"/>
          </p:cNvSpPr>
          <p:nvPr/>
        </p:nvSpPr>
        <p:spPr bwMode="auto">
          <a:xfrm>
            <a:off x="8839200" y="28876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3" name="Oval 702">
            <a:extLst>
              <a:ext uri="{FF2B5EF4-FFF2-40B4-BE49-F238E27FC236}">
                <a16:creationId xmlns:a16="http://schemas.microsoft.com/office/drawing/2014/main" id="{B5658FBC-C1C8-432D-A500-92CC4DD585C9}"/>
              </a:ext>
            </a:extLst>
          </p:cNvPr>
          <p:cNvSpPr>
            <a:spLocks noChangeArrowheads="1"/>
          </p:cNvSpPr>
          <p:nvPr/>
        </p:nvSpPr>
        <p:spPr bwMode="auto">
          <a:xfrm>
            <a:off x="8940800" y="28876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4" name="Oval 703">
            <a:extLst>
              <a:ext uri="{FF2B5EF4-FFF2-40B4-BE49-F238E27FC236}">
                <a16:creationId xmlns:a16="http://schemas.microsoft.com/office/drawing/2014/main" id="{9F96F431-5825-45E9-B3FE-1A5BB90F7A38}"/>
              </a:ext>
            </a:extLst>
          </p:cNvPr>
          <p:cNvSpPr>
            <a:spLocks noChangeArrowheads="1"/>
          </p:cNvSpPr>
          <p:nvPr/>
        </p:nvSpPr>
        <p:spPr bwMode="auto">
          <a:xfrm>
            <a:off x="9048750" y="28876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5" name="Oval 704">
            <a:extLst>
              <a:ext uri="{FF2B5EF4-FFF2-40B4-BE49-F238E27FC236}">
                <a16:creationId xmlns:a16="http://schemas.microsoft.com/office/drawing/2014/main" id="{074E7861-0898-4D67-ADFE-88CC334FD0C3}"/>
              </a:ext>
            </a:extLst>
          </p:cNvPr>
          <p:cNvSpPr>
            <a:spLocks noChangeArrowheads="1"/>
          </p:cNvSpPr>
          <p:nvPr/>
        </p:nvSpPr>
        <p:spPr bwMode="auto">
          <a:xfrm>
            <a:off x="9150350"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6" name="Oval 705">
            <a:extLst>
              <a:ext uri="{FF2B5EF4-FFF2-40B4-BE49-F238E27FC236}">
                <a16:creationId xmlns:a16="http://schemas.microsoft.com/office/drawing/2014/main" id="{DBBCDB05-8663-42F2-BD1E-4FEEF37D7DF8}"/>
              </a:ext>
            </a:extLst>
          </p:cNvPr>
          <p:cNvSpPr>
            <a:spLocks noChangeArrowheads="1"/>
          </p:cNvSpPr>
          <p:nvPr/>
        </p:nvSpPr>
        <p:spPr bwMode="auto">
          <a:xfrm>
            <a:off x="9259888" y="28876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7" name="Oval 706">
            <a:extLst>
              <a:ext uri="{FF2B5EF4-FFF2-40B4-BE49-F238E27FC236}">
                <a16:creationId xmlns:a16="http://schemas.microsoft.com/office/drawing/2014/main" id="{FF6EA494-C5DE-4C8B-ABE6-FF349A764E9E}"/>
              </a:ext>
            </a:extLst>
          </p:cNvPr>
          <p:cNvSpPr>
            <a:spLocks noChangeArrowheads="1"/>
          </p:cNvSpPr>
          <p:nvPr/>
        </p:nvSpPr>
        <p:spPr bwMode="auto">
          <a:xfrm>
            <a:off x="9361488"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8" name="Oval 707">
            <a:extLst>
              <a:ext uri="{FF2B5EF4-FFF2-40B4-BE49-F238E27FC236}">
                <a16:creationId xmlns:a16="http://schemas.microsoft.com/office/drawing/2014/main" id="{ADE72C85-AD9F-43A5-91D1-F971DCBF304C}"/>
              </a:ext>
            </a:extLst>
          </p:cNvPr>
          <p:cNvSpPr>
            <a:spLocks noChangeArrowheads="1"/>
          </p:cNvSpPr>
          <p:nvPr/>
        </p:nvSpPr>
        <p:spPr bwMode="auto">
          <a:xfrm>
            <a:off x="9469438" y="28876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69" name="Oval 708">
            <a:extLst>
              <a:ext uri="{FF2B5EF4-FFF2-40B4-BE49-F238E27FC236}">
                <a16:creationId xmlns:a16="http://schemas.microsoft.com/office/drawing/2014/main" id="{3062FD1A-6DA0-4D3F-8F1B-3CB3281EA3A5}"/>
              </a:ext>
            </a:extLst>
          </p:cNvPr>
          <p:cNvSpPr>
            <a:spLocks noChangeArrowheads="1"/>
          </p:cNvSpPr>
          <p:nvPr/>
        </p:nvSpPr>
        <p:spPr bwMode="auto">
          <a:xfrm>
            <a:off x="9571038"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0" name="Oval 709">
            <a:extLst>
              <a:ext uri="{FF2B5EF4-FFF2-40B4-BE49-F238E27FC236}">
                <a16:creationId xmlns:a16="http://schemas.microsoft.com/office/drawing/2014/main" id="{FC6CF858-CA15-4275-9F1B-C67FCCA834A2}"/>
              </a:ext>
            </a:extLst>
          </p:cNvPr>
          <p:cNvSpPr>
            <a:spLocks noChangeArrowheads="1"/>
          </p:cNvSpPr>
          <p:nvPr/>
        </p:nvSpPr>
        <p:spPr bwMode="auto">
          <a:xfrm>
            <a:off x="9671050"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1" name="Oval 710">
            <a:extLst>
              <a:ext uri="{FF2B5EF4-FFF2-40B4-BE49-F238E27FC236}">
                <a16:creationId xmlns:a16="http://schemas.microsoft.com/office/drawing/2014/main" id="{185FD181-FDAA-417E-B98A-B420455894B4}"/>
              </a:ext>
            </a:extLst>
          </p:cNvPr>
          <p:cNvSpPr>
            <a:spLocks noChangeArrowheads="1"/>
          </p:cNvSpPr>
          <p:nvPr/>
        </p:nvSpPr>
        <p:spPr bwMode="auto">
          <a:xfrm>
            <a:off x="9772650"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2" name="Oval 711">
            <a:extLst>
              <a:ext uri="{FF2B5EF4-FFF2-40B4-BE49-F238E27FC236}">
                <a16:creationId xmlns:a16="http://schemas.microsoft.com/office/drawing/2014/main" id="{7E6C06EF-ED55-42AC-8492-A42A48CFACD3}"/>
              </a:ext>
            </a:extLst>
          </p:cNvPr>
          <p:cNvSpPr>
            <a:spLocks noChangeArrowheads="1"/>
          </p:cNvSpPr>
          <p:nvPr/>
        </p:nvSpPr>
        <p:spPr bwMode="auto">
          <a:xfrm>
            <a:off x="9880600"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3" name="Oval 712">
            <a:extLst>
              <a:ext uri="{FF2B5EF4-FFF2-40B4-BE49-F238E27FC236}">
                <a16:creationId xmlns:a16="http://schemas.microsoft.com/office/drawing/2014/main" id="{CD70FAF4-514C-4069-85AD-9DD162C22FE6}"/>
              </a:ext>
            </a:extLst>
          </p:cNvPr>
          <p:cNvSpPr>
            <a:spLocks noChangeArrowheads="1"/>
          </p:cNvSpPr>
          <p:nvPr/>
        </p:nvSpPr>
        <p:spPr bwMode="auto">
          <a:xfrm>
            <a:off x="9982200" y="28876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4" name="Oval 713">
            <a:extLst>
              <a:ext uri="{FF2B5EF4-FFF2-40B4-BE49-F238E27FC236}">
                <a16:creationId xmlns:a16="http://schemas.microsoft.com/office/drawing/2014/main" id="{39C1BBF1-47E2-4272-826D-ED8C94266B08}"/>
              </a:ext>
            </a:extLst>
          </p:cNvPr>
          <p:cNvSpPr>
            <a:spLocks noChangeArrowheads="1"/>
          </p:cNvSpPr>
          <p:nvPr/>
        </p:nvSpPr>
        <p:spPr bwMode="auto">
          <a:xfrm>
            <a:off x="10091738"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5" name="Oval 714">
            <a:extLst>
              <a:ext uri="{FF2B5EF4-FFF2-40B4-BE49-F238E27FC236}">
                <a16:creationId xmlns:a16="http://schemas.microsoft.com/office/drawing/2014/main" id="{A1F075BB-E31F-4944-AFA8-9893D62792D1}"/>
              </a:ext>
            </a:extLst>
          </p:cNvPr>
          <p:cNvSpPr>
            <a:spLocks noChangeArrowheads="1"/>
          </p:cNvSpPr>
          <p:nvPr/>
        </p:nvSpPr>
        <p:spPr bwMode="auto">
          <a:xfrm>
            <a:off x="10193338" y="28876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6" name="Oval 715">
            <a:extLst>
              <a:ext uri="{FF2B5EF4-FFF2-40B4-BE49-F238E27FC236}">
                <a16:creationId xmlns:a16="http://schemas.microsoft.com/office/drawing/2014/main" id="{40BA785A-5131-4EA2-A911-83714A4DE5C1}"/>
              </a:ext>
            </a:extLst>
          </p:cNvPr>
          <p:cNvSpPr>
            <a:spLocks noChangeArrowheads="1"/>
          </p:cNvSpPr>
          <p:nvPr/>
        </p:nvSpPr>
        <p:spPr bwMode="auto">
          <a:xfrm>
            <a:off x="10301288"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7" name="Oval 716">
            <a:extLst>
              <a:ext uri="{FF2B5EF4-FFF2-40B4-BE49-F238E27FC236}">
                <a16:creationId xmlns:a16="http://schemas.microsoft.com/office/drawing/2014/main" id="{6108DB7A-7910-4F7E-B6EB-C605401DD608}"/>
              </a:ext>
            </a:extLst>
          </p:cNvPr>
          <p:cNvSpPr>
            <a:spLocks noChangeArrowheads="1"/>
          </p:cNvSpPr>
          <p:nvPr/>
        </p:nvSpPr>
        <p:spPr bwMode="auto">
          <a:xfrm>
            <a:off x="10402888" y="28876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8" name="Oval 717">
            <a:extLst>
              <a:ext uri="{FF2B5EF4-FFF2-40B4-BE49-F238E27FC236}">
                <a16:creationId xmlns:a16="http://schemas.microsoft.com/office/drawing/2014/main" id="{3D72AF6D-0BA6-4DDF-819D-952CFA26B1DC}"/>
              </a:ext>
            </a:extLst>
          </p:cNvPr>
          <p:cNvSpPr>
            <a:spLocks noChangeArrowheads="1"/>
          </p:cNvSpPr>
          <p:nvPr/>
        </p:nvSpPr>
        <p:spPr bwMode="auto">
          <a:xfrm>
            <a:off x="8839200" y="29972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79" name="Oval 718">
            <a:extLst>
              <a:ext uri="{FF2B5EF4-FFF2-40B4-BE49-F238E27FC236}">
                <a16:creationId xmlns:a16="http://schemas.microsoft.com/office/drawing/2014/main" id="{6694A3F6-3B9D-4D19-A175-53F95B973269}"/>
              </a:ext>
            </a:extLst>
          </p:cNvPr>
          <p:cNvSpPr>
            <a:spLocks noChangeArrowheads="1"/>
          </p:cNvSpPr>
          <p:nvPr/>
        </p:nvSpPr>
        <p:spPr bwMode="auto">
          <a:xfrm>
            <a:off x="8940800"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0" name="Oval 719">
            <a:extLst>
              <a:ext uri="{FF2B5EF4-FFF2-40B4-BE49-F238E27FC236}">
                <a16:creationId xmlns:a16="http://schemas.microsoft.com/office/drawing/2014/main" id="{6FBFFEC5-8B3E-4B91-8DF2-88223B55D76F}"/>
              </a:ext>
            </a:extLst>
          </p:cNvPr>
          <p:cNvSpPr>
            <a:spLocks noChangeArrowheads="1"/>
          </p:cNvSpPr>
          <p:nvPr/>
        </p:nvSpPr>
        <p:spPr bwMode="auto">
          <a:xfrm>
            <a:off x="9048750" y="29972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1" name="Oval 720">
            <a:extLst>
              <a:ext uri="{FF2B5EF4-FFF2-40B4-BE49-F238E27FC236}">
                <a16:creationId xmlns:a16="http://schemas.microsoft.com/office/drawing/2014/main" id="{16F9854C-B02A-4D69-A80E-7EA603494E55}"/>
              </a:ext>
            </a:extLst>
          </p:cNvPr>
          <p:cNvSpPr>
            <a:spLocks noChangeArrowheads="1"/>
          </p:cNvSpPr>
          <p:nvPr/>
        </p:nvSpPr>
        <p:spPr bwMode="auto">
          <a:xfrm>
            <a:off x="9150350" y="29972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2" name="Oval 721">
            <a:extLst>
              <a:ext uri="{FF2B5EF4-FFF2-40B4-BE49-F238E27FC236}">
                <a16:creationId xmlns:a16="http://schemas.microsoft.com/office/drawing/2014/main" id="{AF0863A1-9E10-45A9-8475-ED285E3325C5}"/>
              </a:ext>
            </a:extLst>
          </p:cNvPr>
          <p:cNvSpPr>
            <a:spLocks noChangeArrowheads="1"/>
          </p:cNvSpPr>
          <p:nvPr/>
        </p:nvSpPr>
        <p:spPr bwMode="auto">
          <a:xfrm>
            <a:off x="9259888"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3" name="Oval 722">
            <a:extLst>
              <a:ext uri="{FF2B5EF4-FFF2-40B4-BE49-F238E27FC236}">
                <a16:creationId xmlns:a16="http://schemas.microsoft.com/office/drawing/2014/main" id="{A80FB6DD-0F7C-497E-A9C7-26F88E43A66B}"/>
              </a:ext>
            </a:extLst>
          </p:cNvPr>
          <p:cNvSpPr>
            <a:spLocks noChangeArrowheads="1"/>
          </p:cNvSpPr>
          <p:nvPr/>
        </p:nvSpPr>
        <p:spPr bwMode="auto">
          <a:xfrm>
            <a:off x="9361488"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4" name="Oval 723">
            <a:extLst>
              <a:ext uri="{FF2B5EF4-FFF2-40B4-BE49-F238E27FC236}">
                <a16:creationId xmlns:a16="http://schemas.microsoft.com/office/drawing/2014/main" id="{D6B5F518-630A-4C8E-88E7-398236788E25}"/>
              </a:ext>
            </a:extLst>
          </p:cNvPr>
          <p:cNvSpPr>
            <a:spLocks noChangeArrowheads="1"/>
          </p:cNvSpPr>
          <p:nvPr/>
        </p:nvSpPr>
        <p:spPr bwMode="auto">
          <a:xfrm>
            <a:off x="9469438" y="29972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5" name="Oval 724">
            <a:extLst>
              <a:ext uri="{FF2B5EF4-FFF2-40B4-BE49-F238E27FC236}">
                <a16:creationId xmlns:a16="http://schemas.microsoft.com/office/drawing/2014/main" id="{F745FB88-3F96-41CB-AD73-720503EA0E9E}"/>
              </a:ext>
            </a:extLst>
          </p:cNvPr>
          <p:cNvSpPr>
            <a:spLocks noChangeArrowheads="1"/>
          </p:cNvSpPr>
          <p:nvPr/>
        </p:nvSpPr>
        <p:spPr bwMode="auto">
          <a:xfrm>
            <a:off x="9571038"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6" name="Oval 725">
            <a:extLst>
              <a:ext uri="{FF2B5EF4-FFF2-40B4-BE49-F238E27FC236}">
                <a16:creationId xmlns:a16="http://schemas.microsoft.com/office/drawing/2014/main" id="{4E888977-9FB6-4B7C-9114-F62BC7B30A3E}"/>
              </a:ext>
            </a:extLst>
          </p:cNvPr>
          <p:cNvSpPr>
            <a:spLocks noChangeArrowheads="1"/>
          </p:cNvSpPr>
          <p:nvPr/>
        </p:nvSpPr>
        <p:spPr bwMode="auto">
          <a:xfrm>
            <a:off x="9671050" y="29972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7" name="Oval 726">
            <a:extLst>
              <a:ext uri="{FF2B5EF4-FFF2-40B4-BE49-F238E27FC236}">
                <a16:creationId xmlns:a16="http://schemas.microsoft.com/office/drawing/2014/main" id="{24F5BA8D-DA9F-4D64-B01C-98C197CE1328}"/>
              </a:ext>
            </a:extLst>
          </p:cNvPr>
          <p:cNvSpPr>
            <a:spLocks noChangeArrowheads="1"/>
          </p:cNvSpPr>
          <p:nvPr/>
        </p:nvSpPr>
        <p:spPr bwMode="auto">
          <a:xfrm>
            <a:off x="9772650" y="29972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8" name="Oval 727">
            <a:extLst>
              <a:ext uri="{FF2B5EF4-FFF2-40B4-BE49-F238E27FC236}">
                <a16:creationId xmlns:a16="http://schemas.microsoft.com/office/drawing/2014/main" id="{29C69208-984A-4BDB-8A82-13E5E9EAB46D}"/>
              </a:ext>
            </a:extLst>
          </p:cNvPr>
          <p:cNvSpPr>
            <a:spLocks noChangeArrowheads="1"/>
          </p:cNvSpPr>
          <p:nvPr/>
        </p:nvSpPr>
        <p:spPr bwMode="auto">
          <a:xfrm>
            <a:off x="9880600"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89" name="Oval 728">
            <a:extLst>
              <a:ext uri="{FF2B5EF4-FFF2-40B4-BE49-F238E27FC236}">
                <a16:creationId xmlns:a16="http://schemas.microsoft.com/office/drawing/2014/main" id="{174E2D73-46A0-4E49-BE21-0914AEDBF46B}"/>
              </a:ext>
            </a:extLst>
          </p:cNvPr>
          <p:cNvSpPr>
            <a:spLocks noChangeArrowheads="1"/>
          </p:cNvSpPr>
          <p:nvPr/>
        </p:nvSpPr>
        <p:spPr bwMode="auto">
          <a:xfrm>
            <a:off x="9982200"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0" name="Oval 729">
            <a:extLst>
              <a:ext uri="{FF2B5EF4-FFF2-40B4-BE49-F238E27FC236}">
                <a16:creationId xmlns:a16="http://schemas.microsoft.com/office/drawing/2014/main" id="{D1E241A3-543A-43D9-B8F4-6010134CBC8C}"/>
              </a:ext>
            </a:extLst>
          </p:cNvPr>
          <p:cNvSpPr>
            <a:spLocks noChangeArrowheads="1"/>
          </p:cNvSpPr>
          <p:nvPr/>
        </p:nvSpPr>
        <p:spPr bwMode="auto">
          <a:xfrm>
            <a:off x="10091738"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1" name="Oval 730">
            <a:extLst>
              <a:ext uri="{FF2B5EF4-FFF2-40B4-BE49-F238E27FC236}">
                <a16:creationId xmlns:a16="http://schemas.microsoft.com/office/drawing/2014/main" id="{ED6A78FC-D18E-4145-8BEB-5D60A330BF51}"/>
              </a:ext>
            </a:extLst>
          </p:cNvPr>
          <p:cNvSpPr>
            <a:spLocks noChangeArrowheads="1"/>
          </p:cNvSpPr>
          <p:nvPr/>
        </p:nvSpPr>
        <p:spPr bwMode="auto">
          <a:xfrm>
            <a:off x="10193338"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2" name="Oval 731">
            <a:extLst>
              <a:ext uri="{FF2B5EF4-FFF2-40B4-BE49-F238E27FC236}">
                <a16:creationId xmlns:a16="http://schemas.microsoft.com/office/drawing/2014/main" id="{D446CE86-3424-47EA-A6DB-711C281EFBC1}"/>
              </a:ext>
            </a:extLst>
          </p:cNvPr>
          <p:cNvSpPr>
            <a:spLocks noChangeArrowheads="1"/>
          </p:cNvSpPr>
          <p:nvPr/>
        </p:nvSpPr>
        <p:spPr bwMode="auto">
          <a:xfrm>
            <a:off x="10301288"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3" name="Oval 732">
            <a:extLst>
              <a:ext uri="{FF2B5EF4-FFF2-40B4-BE49-F238E27FC236}">
                <a16:creationId xmlns:a16="http://schemas.microsoft.com/office/drawing/2014/main" id="{51393E2E-E107-4405-9030-B600F830AC1C}"/>
              </a:ext>
            </a:extLst>
          </p:cNvPr>
          <p:cNvSpPr>
            <a:spLocks noChangeArrowheads="1"/>
          </p:cNvSpPr>
          <p:nvPr/>
        </p:nvSpPr>
        <p:spPr bwMode="auto">
          <a:xfrm>
            <a:off x="10402888" y="29972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4" name="Oval 733">
            <a:extLst>
              <a:ext uri="{FF2B5EF4-FFF2-40B4-BE49-F238E27FC236}">
                <a16:creationId xmlns:a16="http://schemas.microsoft.com/office/drawing/2014/main" id="{8832587C-478B-4C20-820D-C959B126DBA7}"/>
              </a:ext>
            </a:extLst>
          </p:cNvPr>
          <p:cNvSpPr>
            <a:spLocks noChangeArrowheads="1"/>
          </p:cNvSpPr>
          <p:nvPr/>
        </p:nvSpPr>
        <p:spPr bwMode="auto">
          <a:xfrm>
            <a:off x="8839200" y="3105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5" name="Oval 734">
            <a:extLst>
              <a:ext uri="{FF2B5EF4-FFF2-40B4-BE49-F238E27FC236}">
                <a16:creationId xmlns:a16="http://schemas.microsoft.com/office/drawing/2014/main" id="{F7DD6DED-A64D-40AF-9F5D-858079C24F79}"/>
              </a:ext>
            </a:extLst>
          </p:cNvPr>
          <p:cNvSpPr>
            <a:spLocks noChangeArrowheads="1"/>
          </p:cNvSpPr>
          <p:nvPr/>
        </p:nvSpPr>
        <p:spPr bwMode="auto">
          <a:xfrm>
            <a:off x="8940800" y="3105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6" name="Oval 735">
            <a:extLst>
              <a:ext uri="{FF2B5EF4-FFF2-40B4-BE49-F238E27FC236}">
                <a16:creationId xmlns:a16="http://schemas.microsoft.com/office/drawing/2014/main" id="{279D046D-6F5F-430C-A163-C3F0E237C6FD}"/>
              </a:ext>
            </a:extLst>
          </p:cNvPr>
          <p:cNvSpPr>
            <a:spLocks noChangeArrowheads="1"/>
          </p:cNvSpPr>
          <p:nvPr/>
        </p:nvSpPr>
        <p:spPr bwMode="auto">
          <a:xfrm>
            <a:off x="9048750" y="3105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7" name="Oval 736">
            <a:extLst>
              <a:ext uri="{FF2B5EF4-FFF2-40B4-BE49-F238E27FC236}">
                <a16:creationId xmlns:a16="http://schemas.microsoft.com/office/drawing/2014/main" id="{EBCD9499-487D-485D-ACE2-9D5003035AD7}"/>
              </a:ext>
            </a:extLst>
          </p:cNvPr>
          <p:cNvSpPr>
            <a:spLocks noChangeArrowheads="1"/>
          </p:cNvSpPr>
          <p:nvPr/>
        </p:nvSpPr>
        <p:spPr bwMode="auto">
          <a:xfrm>
            <a:off x="9150350"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8" name="Oval 737">
            <a:extLst>
              <a:ext uri="{FF2B5EF4-FFF2-40B4-BE49-F238E27FC236}">
                <a16:creationId xmlns:a16="http://schemas.microsoft.com/office/drawing/2014/main" id="{11B4C4BD-A76D-4F46-BA91-9EEBB4D61CC7}"/>
              </a:ext>
            </a:extLst>
          </p:cNvPr>
          <p:cNvSpPr>
            <a:spLocks noChangeArrowheads="1"/>
          </p:cNvSpPr>
          <p:nvPr/>
        </p:nvSpPr>
        <p:spPr bwMode="auto">
          <a:xfrm>
            <a:off x="9259888" y="3105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699" name="Oval 738">
            <a:extLst>
              <a:ext uri="{FF2B5EF4-FFF2-40B4-BE49-F238E27FC236}">
                <a16:creationId xmlns:a16="http://schemas.microsoft.com/office/drawing/2014/main" id="{118597FC-C5B2-4A2F-8A9D-3C1832B6FC50}"/>
              </a:ext>
            </a:extLst>
          </p:cNvPr>
          <p:cNvSpPr>
            <a:spLocks noChangeArrowheads="1"/>
          </p:cNvSpPr>
          <p:nvPr/>
        </p:nvSpPr>
        <p:spPr bwMode="auto">
          <a:xfrm>
            <a:off x="9361488"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0" name="Oval 739">
            <a:extLst>
              <a:ext uri="{FF2B5EF4-FFF2-40B4-BE49-F238E27FC236}">
                <a16:creationId xmlns:a16="http://schemas.microsoft.com/office/drawing/2014/main" id="{2E53215F-F782-49E1-A2AF-02589CBF5370}"/>
              </a:ext>
            </a:extLst>
          </p:cNvPr>
          <p:cNvSpPr>
            <a:spLocks noChangeArrowheads="1"/>
          </p:cNvSpPr>
          <p:nvPr/>
        </p:nvSpPr>
        <p:spPr bwMode="auto">
          <a:xfrm>
            <a:off x="9469438"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1" name="Oval 740">
            <a:extLst>
              <a:ext uri="{FF2B5EF4-FFF2-40B4-BE49-F238E27FC236}">
                <a16:creationId xmlns:a16="http://schemas.microsoft.com/office/drawing/2014/main" id="{D9D93D76-35CB-4C7E-9746-985289913CD6}"/>
              </a:ext>
            </a:extLst>
          </p:cNvPr>
          <p:cNvSpPr>
            <a:spLocks noChangeArrowheads="1"/>
          </p:cNvSpPr>
          <p:nvPr/>
        </p:nvSpPr>
        <p:spPr bwMode="auto">
          <a:xfrm>
            <a:off x="9571038"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2" name="Oval 741">
            <a:extLst>
              <a:ext uri="{FF2B5EF4-FFF2-40B4-BE49-F238E27FC236}">
                <a16:creationId xmlns:a16="http://schemas.microsoft.com/office/drawing/2014/main" id="{33E9AC5D-5960-4379-AF66-2168F7BFD7A9}"/>
              </a:ext>
            </a:extLst>
          </p:cNvPr>
          <p:cNvSpPr>
            <a:spLocks noChangeArrowheads="1"/>
          </p:cNvSpPr>
          <p:nvPr/>
        </p:nvSpPr>
        <p:spPr bwMode="auto">
          <a:xfrm>
            <a:off x="9671050" y="3105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3" name="Oval 742">
            <a:extLst>
              <a:ext uri="{FF2B5EF4-FFF2-40B4-BE49-F238E27FC236}">
                <a16:creationId xmlns:a16="http://schemas.microsoft.com/office/drawing/2014/main" id="{C2C3B615-C035-4375-B98F-24702FA10A50}"/>
              </a:ext>
            </a:extLst>
          </p:cNvPr>
          <p:cNvSpPr>
            <a:spLocks noChangeArrowheads="1"/>
          </p:cNvSpPr>
          <p:nvPr/>
        </p:nvSpPr>
        <p:spPr bwMode="auto">
          <a:xfrm>
            <a:off x="9772650"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4" name="Oval 743">
            <a:extLst>
              <a:ext uri="{FF2B5EF4-FFF2-40B4-BE49-F238E27FC236}">
                <a16:creationId xmlns:a16="http://schemas.microsoft.com/office/drawing/2014/main" id="{7A7720F7-5A95-4CFB-A2BF-A75E46EB999F}"/>
              </a:ext>
            </a:extLst>
          </p:cNvPr>
          <p:cNvSpPr>
            <a:spLocks noChangeArrowheads="1"/>
          </p:cNvSpPr>
          <p:nvPr/>
        </p:nvSpPr>
        <p:spPr bwMode="auto">
          <a:xfrm>
            <a:off x="9880600"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5" name="Oval 744">
            <a:extLst>
              <a:ext uri="{FF2B5EF4-FFF2-40B4-BE49-F238E27FC236}">
                <a16:creationId xmlns:a16="http://schemas.microsoft.com/office/drawing/2014/main" id="{174D3123-7D22-438F-A8A1-4E2E5B2D54AF}"/>
              </a:ext>
            </a:extLst>
          </p:cNvPr>
          <p:cNvSpPr>
            <a:spLocks noChangeArrowheads="1"/>
          </p:cNvSpPr>
          <p:nvPr/>
        </p:nvSpPr>
        <p:spPr bwMode="auto">
          <a:xfrm>
            <a:off x="9982200" y="3105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6" name="Oval 745">
            <a:extLst>
              <a:ext uri="{FF2B5EF4-FFF2-40B4-BE49-F238E27FC236}">
                <a16:creationId xmlns:a16="http://schemas.microsoft.com/office/drawing/2014/main" id="{1467278D-B390-48C8-9BFB-A49B64BE5FC7}"/>
              </a:ext>
            </a:extLst>
          </p:cNvPr>
          <p:cNvSpPr>
            <a:spLocks noChangeArrowheads="1"/>
          </p:cNvSpPr>
          <p:nvPr/>
        </p:nvSpPr>
        <p:spPr bwMode="auto">
          <a:xfrm>
            <a:off x="10091738"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7" name="Oval 746">
            <a:extLst>
              <a:ext uri="{FF2B5EF4-FFF2-40B4-BE49-F238E27FC236}">
                <a16:creationId xmlns:a16="http://schemas.microsoft.com/office/drawing/2014/main" id="{826528BF-58DC-45B7-9CCD-6A7D4D732928}"/>
              </a:ext>
            </a:extLst>
          </p:cNvPr>
          <p:cNvSpPr>
            <a:spLocks noChangeArrowheads="1"/>
          </p:cNvSpPr>
          <p:nvPr/>
        </p:nvSpPr>
        <p:spPr bwMode="auto">
          <a:xfrm>
            <a:off x="10193338" y="31051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8" name="Oval 747">
            <a:extLst>
              <a:ext uri="{FF2B5EF4-FFF2-40B4-BE49-F238E27FC236}">
                <a16:creationId xmlns:a16="http://schemas.microsoft.com/office/drawing/2014/main" id="{D93D2DC8-4AC0-4847-918A-9967CC9D71EC}"/>
              </a:ext>
            </a:extLst>
          </p:cNvPr>
          <p:cNvSpPr>
            <a:spLocks noChangeArrowheads="1"/>
          </p:cNvSpPr>
          <p:nvPr/>
        </p:nvSpPr>
        <p:spPr bwMode="auto">
          <a:xfrm>
            <a:off x="10301288"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09" name="Oval 748">
            <a:extLst>
              <a:ext uri="{FF2B5EF4-FFF2-40B4-BE49-F238E27FC236}">
                <a16:creationId xmlns:a16="http://schemas.microsoft.com/office/drawing/2014/main" id="{CDC6A75B-254F-4F76-AC2B-C7D1E712EEF2}"/>
              </a:ext>
            </a:extLst>
          </p:cNvPr>
          <p:cNvSpPr>
            <a:spLocks noChangeArrowheads="1"/>
          </p:cNvSpPr>
          <p:nvPr/>
        </p:nvSpPr>
        <p:spPr bwMode="auto">
          <a:xfrm>
            <a:off x="10402888" y="31051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0" name="Oval 749">
            <a:extLst>
              <a:ext uri="{FF2B5EF4-FFF2-40B4-BE49-F238E27FC236}">
                <a16:creationId xmlns:a16="http://schemas.microsoft.com/office/drawing/2014/main" id="{12B56741-643C-431B-BF32-307B625DF765}"/>
              </a:ext>
            </a:extLst>
          </p:cNvPr>
          <p:cNvSpPr>
            <a:spLocks noChangeArrowheads="1"/>
          </p:cNvSpPr>
          <p:nvPr/>
        </p:nvSpPr>
        <p:spPr bwMode="auto">
          <a:xfrm>
            <a:off x="8839200" y="32162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1" name="Oval 750">
            <a:extLst>
              <a:ext uri="{FF2B5EF4-FFF2-40B4-BE49-F238E27FC236}">
                <a16:creationId xmlns:a16="http://schemas.microsoft.com/office/drawing/2014/main" id="{BA1DE8A7-67A5-4DEE-8A1C-1E3F511BF9F4}"/>
              </a:ext>
            </a:extLst>
          </p:cNvPr>
          <p:cNvSpPr>
            <a:spLocks noChangeArrowheads="1"/>
          </p:cNvSpPr>
          <p:nvPr/>
        </p:nvSpPr>
        <p:spPr bwMode="auto">
          <a:xfrm>
            <a:off x="8940800"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2" name="Oval 751">
            <a:extLst>
              <a:ext uri="{FF2B5EF4-FFF2-40B4-BE49-F238E27FC236}">
                <a16:creationId xmlns:a16="http://schemas.microsoft.com/office/drawing/2014/main" id="{E76BB23D-BB3E-4BF3-AA59-E9CA281C44AB}"/>
              </a:ext>
            </a:extLst>
          </p:cNvPr>
          <p:cNvSpPr>
            <a:spLocks noChangeArrowheads="1"/>
          </p:cNvSpPr>
          <p:nvPr/>
        </p:nvSpPr>
        <p:spPr bwMode="auto">
          <a:xfrm>
            <a:off x="9048750"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3" name="Oval 752">
            <a:extLst>
              <a:ext uri="{FF2B5EF4-FFF2-40B4-BE49-F238E27FC236}">
                <a16:creationId xmlns:a16="http://schemas.microsoft.com/office/drawing/2014/main" id="{B3E82A06-D27B-4AEE-BC57-5F05F4CCAEF6}"/>
              </a:ext>
            </a:extLst>
          </p:cNvPr>
          <p:cNvSpPr>
            <a:spLocks noChangeArrowheads="1"/>
          </p:cNvSpPr>
          <p:nvPr/>
        </p:nvSpPr>
        <p:spPr bwMode="auto">
          <a:xfrm>
            <a:off x="9150350" y="32162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4" name="Oval 753">
            <a:extLst>
              <a:ext uri="{FF2B5EF4-FFF2-40B4-BE49-F238E27FC236}">
                <a16:creationId xmlns:a16="http://schemas.microsoft.com/office/drawing/2014/main" id="{9FC6F9A6-B217-4B1E-B230-17C645192765}"/>
              </a:ext>
            </a:extLst>
          </p:cNvPr>
          <p:cNvSpPr>
            <a:spLocks noChangeArrowheads="1"/>
          </p:cNvSpPr>
          <p:nvPr/>
        </p:nvSpPr>
        <p:spPr bwMode="auto">
          <a:xfrm>
            <a:off x="9259888"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5" name="Oval 754">
            <a:extLst>
              <a:ext uri="{FF2B5EF4-FFF2-40B4-BE49-F238E27FC236}">
                <a16:creationId xmlns:a16="http://schemas.microsoft.com/office/drawing/2014/main" id="{5C9922F0-99D6-4F0E-9B0B-5F3386F2338B}"/>
              </a:ext>
            </a:extLst>
          </p:cNvPr>
          <p:cNvSpPr>
            <a:spLocks noChangeArrowheads="1"/>
          </p:cNvSpPr>
          <p:nvPr/>
        </p:nvSpPr>
        <p:spPr bwMode="auto">
          <a:xfrm>
            <a:off x="9361488"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6" name="Oval 755">
            <a:extLst>
              <a:ext uri="{FF2B5EF4-FFF2-40B4-BE49-F238E27FC236}">
                <a16:creationId xmlns:a16="http://schemas.microsoft.com/office/drawing/2014/main" id="{47D6F26D-8479-472B-BFA5-755DFF7E6265}"/>
              </a:ext>
            </a:extLst>
          </p:cNvPr>
          <p:cNvSpPr>
            <a:spLocks noChangeArrowheads="1"/>
          </p:cNvSpPr>
          <p:nvPr/>
        </p:nvSpPr>
        <p:spPr bwMode="auto">
          <a:xfrm>
            <a:off x="9469438"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7" name="Oval 756">
            <a:extLst>
              <a:ext uri="{FF2B5EF4-FFF2-40B4-BE49-F238E27FC236}">
                <a16:creationId xmlns:a16="http://schemas.microsoft.com/office/drawing/2014/main" id="{89C23C76-A23E-46D0-938E-9529FA93C40E}"/>
              </a:ext>
            </a:extLst>
          </p:cNvPr>
          <p:cNvSpPr>
            <a:spLocks noChangeArrowheads="1"/>
          </p:cNvSpPr>
          <p:nvPr/>
        </p:nvSpPr>
        <p:spPr bwMode="auto">
          <a:xfrm>
            <a:off x="9571038" y="32162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8" name="Oval 757">
            <a:extLst>
              <a:ext uri="{FF2B5EF4-FFF2-40B4-BE49-F238E27FC236}">
                <a16:creationId xmlns:a16="http://schemas.microsoft.com/office/drawing/2014/main" id="{1E020CD2-36F6-47E6-A25D-2D47B3755358}"/>
              </a:ext>
            </a:extLst>
          </p:cNvPr>
          <p:cNvSpPr>
            <a:spLocks noChangeArrowheads="1"/>
          </p:cNvSpPr>
          <p:nvPr/>
        </p:nvSpPr>
        <p:spPr bwMode="auto">
          <a:xfrm>
            <a:off x="9671050"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19" name="Oval 758">
            <a:extLst>
              <a:ext uri="{FF2B5EF4-FFF2-40B4-BE49-F238E27FC236}">
                <a16:creationId xmlns:a16="http://schemas.microsoft.com/office/drawing/2014/main" id="{88B7C0DB-9918-4D03-90E7-326FAD91C517}"/>
              </a:ext>
            </a:extLst>
          </p:cNvPr>
          <p:cNvSpPr>
            <a:spLocks noChangeArrowheads="1"/>
          </p:cNvSpPr>
          <p:nvPr/>
        </p:nvSpPr>
        <p:spPr bwMode="auto">
          <a:xfrm>
            <a:off x="9772650" y="32162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0" name="Oval 759">
            <a:extLst>
              <a:ext uri="{FF2B5EF4-FFF2-40B4-BE49-F238E27FC236}">
                <a16:creationId xmlns:a16="http://schemas.microsoft.com/office/drawing/2014/main" id="{D6CA2A29-5736-464D-ACEB-D8D34D9AB34C}"/>
              </a:ext>
            </a:extLst>
          </p:cNvPr>
          <p:cNvSpPr>
            <a:spLocks noChangeArrowheads="1"/>
          </p:cNvSpPr>
          <p:nvPr/>
        </p:nvSpPr>
        <p:spPr bwMode="auto">
          <a:xfrm>
            <a:off x="9880600"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1" name="Oval 760">
            <a:extLst>
              <a:ext uri="{FF2B5EF4-FFF2-40B4-BE49-F238E27FC236}">
                <a16:creationId xmlns:a16="http://schemas.microsoft.com/office/drawing/2014/main" id="{AD9B7791-6800-4ED8-AAEF-0B1416E1018B}"/>
              </a:ext>
            </a:extLst>
          </p:cNvPr>
          <p:cNvSpPr>
            <a:spLocks noChangeArrowheads="1"/>
          </p:cNvSpPr>
          <p:nvPr/>
        </p:nvSpPr>
        <p:spPr bwMode="auto">
          <a:xfrm>
            <a:off x="9982200" y="32162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2" name="Oval 761">
            <a:extLst>
              <a:ext uri="{FF2B5EF4-FFF2-40B4-BE49-F238E27FC236}">
                <a16:creationId xmlns:a16="http://schemas.microsoft.com/office/drawing/2014/main" id="{F3E1B632-EBB4-4DF6-93CA-22170A382EB3}"/>
              </a:ext>
            </a:extLst>
          </p:cNvPr>
          <p:cNvSpPr>
            <a:spLocks noChangeArrowheads="1"/>
          </p:cNvSpPr>
          <p:nvPr/>
        </p:nvSpPr>
        <p:spPr bwMode="auto">
          <a:xfrm>
            <a:off x="10091738"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3" name="Oval 762">
            <a:extLst>
              <a:ext uri="{FF2B5EF4-FFF2-40B4-BE49-F238E27FC236}">
                <a16:creationId xmlns:a16="http://schemas.microsoft.com/office/drawing/2014/main" id="{D539DF3D-2296-4A73-A90B-E3A7B496E6E5}"/>
              </a:ext>
            </a:extLst>
          </p:cNvPr>
          <p:cNvSpPr>
            <a:spLocks noChangeArrowheads="1"/>
          </p:cNvSpPr>
          <p:nvPr/>
        </p:nvSpPr>
        <p:spPr bwMode="auto">
          <a:xfrm>
            <a:off x="10193338"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4" name="Oval 763">
            <a:extLst>
              <a:ext uri="{FF2B5EF4-FFF2-40B4-BE49-F238E27FC236}">
                <a16:creationId xmlns:a16="http://schemas.microsoft.com/office/drawing/2014/main" id="{14E0B21B-2FD1-42AB-B6F1-62FE8BEED06E}"/>
              </a:ext>
            </a:extLst>
          </p:cNvPr>
          <p:cNvSpPr>
            <a:spLocks noChangeArrowheads="1"/>
          </p:cNvSpPr>
          <p:nvPr/>
        </p:nvSpPr>
        <p:spPr bwMode="auto">
          <a:xfrm>
            <a:off x="10301288"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5" name="Oval 764">
            <a:extLst>
              <a:ext uri="{FF2B5EF4-FFF2-40B4-BE49-F238E27FC236}">
                <a16:creationId xmlns:a16="http://schemas.microsoft.com/office/drawing/2014/main" id="{3D45303D-88E4-430D-9CBB-C347B4B935DE}"/>
              </a:ext>
            </a:extLst>
          </p:cNvPr>
          <p:cNvSpPr>
            <a:spLocks noChangeArrowheads="1"/>
          </p:cNvSpPr>
          <p:nvPr/>
        </p:nvSpPr>
        <p:spPr bwMode="auto">
          <a:xfrm>
            <a:off x="10402888" y="32162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6" name="Oval 765">
            <a:extLst>
              <a:ext uri="{FF2B5EF4-FFF2-40B4-BE49-F238E27FC236}">
                <a16:creationId xmlns:a16="http://schemas.microsoft.com/office/drawing/2014/main" id="{5E16C1F7-4B98-4C23-9ECD-8A457975A8D8}"/>
              </a:ext>
            </a:extLst>
          </p:cNvPr>
          <p:cNvSpPr>
            <a:spLocks noChangeArrowheads="1"/>
          </p:cNvSpPr>
          <p:nvPr/>
        </p:nvSpPr>
        <p:spPr bwMode="auto">
          <a:xfrm>
            <a:off x="8839200" y="33258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7" name="Oval 766">
            <a:extLst>
              <a:ext uri="{FF2B5EF4-FFF2-40B4-BE49-F238E27FC236}">
                <a16:creationId xmlns:a16="http://schemas.microsoft.com/office/drawing/2014/main" id="{D3A231AA-50FF-4564-A0A6-BCAE42372675}"/>
              </a:ext>
            </a:extLst>
          </p:cNvPr>
          <p:cNvSpPr>
            <a:spLocks noChangeArrowheads="1"/>
          </p:cNvSpPr>
          <p:nvPr/>
        </p:nvSpPr>
        <p:spPr bwMode="auto">
          <a:xfrm>
            <a:off x="8940800" y="33258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8" name="Oval 767">
            <a:extLst>
              <a:ext uri="{FF2B5EF4-FFF2-40B4-BE49-F238E27FC236}">
                <a16:creationId xmlns:a16="http://schemas.microsoft.com/office/drawing/2014/main" id="{5F6E105E-7022-40F5-8DC0-7EE95CD5CC73}"/>
              </a:ext>
            </a:extLst>
          </p:cNvPr>
          <p:cNvSpPr>
            <a:spLocks noChangeArrowheads="1"/>
          </p:cNvSpPr>
          <p:nvPr/>
        </p:nvSpPr>
        <p:spPr bwMode="auto">
          <a:xfrm>
            <a:off x="9048750"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29" name="Oval 768">
            <a:extLst>
              <a:ext uri="{FF2B5EF4-FFF2-40B4-BE49-F238E27FC236}">
                <a16:creationId xmlns:a16="http://schemas.microsoft.com/office/drawing/2014/main" id="{4B637D48-9319-4CE3-8557-5571CDD6FFC3}"/>
              </a:ext>
            </a:extLst>
          </p:cNvPr>
          <p:cNvSpPr>
            <a:spLocks noChangeArrowheads="1"/>
          </p:cNvSpPr>
          <p:nvPr/>
        </p:nvSpPr>
        <p:spPr bwMode="auto">
          <a:xfrm>
            <a:off x="9150350" y="33258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0" name="Oval 769">
            <a:extLst>
              <a:ext uri="{FF2B5EF4-FFF2-40B4-BE49-F238E27FC236}">
                <a16:creationId xmlns:a16="http://schemas.microsoft.com/office/drawing/2014/main" id="{D1FEAC85-A500-4FFC-958A-50B824E796CD}"/>
              </a:ext>
            </a:extLst>
          </p:cNvPr>
          <p:cNvSpPr>
            <a:spLocks noChangeArrowheads="1"/>
          </p:cNvSpPr>
          <p:nvPr/>
        </p:nvSpPr>
        <p:spPr bwMode="auto">
          <a:xfrm>
            <a:off x="9259888"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1" name="Oval 770">
            <a:extLst>
              <a:ext uri="{FF2B5EF4-FFF2-40B4-BE49-F238E27FC236}">
                <a16:creationId xmlns:a16="http://schemas.microsoft.com/office/drawing/2014/main" id="{7A0A7904-F2B1-452D-BECC-DB725C2ECC6A}"/>
              </a:ext>
            </a:extLst>
          </p:cNvPr>
          <p:cNvSpPr>
            <a:spLocks noChangeArrowheads="1"/>
          </p:cNvSpPr>
          <p:nvPr/>
        </p:nvSpPr>
        <p:spPr bwMode="auto">
          <a:xfrm>
            <a:off x="9361488"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2" name="Oval 771">
            <a:extLst>
              <a:ext uri="{FF2B5EF4-FFF2-40B4-BE49-F238E27FC236}">
                <a16:creationId xmlns:a16="http://schemas.microsoft.com/office/drawing/2014/main" id="{4137595C-B15C-4759-99F1-6A051F2EBA1A}"/>
              </a:ext>
            </a:extLst>
          </p:cNvPr>
          <p:cNvSpPr>
            <a:spLocks noChangeArrowheads="1"/>
          </p:cNvSpPr>
          <p:nvPr/>
        </p:nvSpPr>
        <p:spPr bwMode="auto">
          <a:xfrm>
            <a:off x="9469438"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3" name="Oval 772">
            <a:extLst>
              <a:ext uri="{FF2B5EF4-FFF2-40B4-BE49-F238E27FC236}">
                <a16:creationId xmlns:a16="http://schemas.microsoft.com/office/drawing/2014/main" id="{3FB34142-7EEC-4CA9-9830-5172F0760992}"/>
              </a:ext>
            </a:extLst>
          </p:cNvPr>
          <p:cNvSpPr>
            <a:spLocks noChangeArrowheads="1"/>
          </p:cNvSpPr>
          <p:nvPr/>
        </p:nvSpPr>
        <p:spPr bwMode="auto">
          <a:xfrm>
            <a:off x="9571038" y="33258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4" name="Oval 773">
            <a:extLst>
              <a:ext uri="{FF2B5EF4-FFF2-40B4-BE49-F238E27FC236}">
                <a16:creationId xmlns:a16="http://schemas.microsoft.com/office/drawing/2014/main" id="{1FEEFC4C-2418-4D94-8C89-DEB3B558D417}"/>
              </a:ext>
            </a:extLst>
          </p:cNvPr>
          <p:cNvSpPr>
            <a:spLocks noChangeArrowheads="1"/>
          </p:cNvSpPr>
          <p:nvPr/>
        </p:nvSpPr>
        <p:spPr bwMode="auto">
          <a:xfrm>
            <a:off x="9671050" y="33258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5" name="Oval 774">
            <a:extLst>
              <a:ext uri="{FF2B5EF4-FFF2-40B4-BE49-F238E27FC236}">
                <a16:creationId xmlns:a16="http://schemas.microsoft.com/office/drawing/2014/main" id="{99D2EBDF-30D8-46E3-867A-C48BEF655F84}"/>
              </a:ext>
            </a:extLst>
          </p:cNvPr>
          <p:cNvSpPr>
            <a:spLocks noChangeArrowheads="1"/>
          </p:cNvSpPr>
          <p:nvPr/>
        </p:nvSpPr>
        <p:spPr bwMode="auto">
          <a:xfrm>
            <a:off x="9772650"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6" name="Oval 775">
            <a:extLst>
              <a:ext uri="{FF2B5EF4-FFF2-40B4-BE49-F238E27FC236}">
                <a16:creationId xmlns:a16="http://schemas.microsoft.com/office/drawing/2014/main" id="{AB4A3748-3BEE-4E6B-B89A-960301E27660}"/>
              </a:ext>
            </a:extLst>
          </p:cNvPr>
          <p:cNvSpPr>
            <a:spLocks noChangeArrowheads="1"/>
          </p:cNvSpPr>
          <p:nvPr/>
        </p:nvSpPr>
        <p:spPr bwMode="auto">
          <a:xfrm>
            <a:off x="9880600"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7" name="Oval 776">
            <a:extLst>
              <a:ext uri="{FF2B5EF4-FFF2-40B4-BE49-F238E27FC236}">
                <a16:creationId xmlns:a16="http://schemas.microsoft.com/office/drawing/2014/main" id="{6310A057-EDC7-48A4-847E-AB7D733EF3BD}"/>
              </a:ext>
            </a:extLst>
          </p:cNvPr>
          <p:cNvSpPr>
            <a:spLocks noChangeArrowheads="1"/>
          </p:cNvSpPr>
          <p:nvPr/>
        </p:nvSpPr>
        <p:spPr bwMode="auto">
          <a:xfrm>
            <a:off x="9982200"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8" name="Oval 777">
            <a:extLst>
              <a:ext uri="{FF2B5EF4-FFF2-40B4-BE49-F238E27FC236}">
                <a16:creationId xmlns:a16="http://schemas.microsoft.com/office/drawing/2014/main" id="{C7E49DFE-5F31-4D65-AD24-3441213AF101}"/>
              </a:ext>
            </a:extLst>
          </p:cNvPr>
          <p:cNvSpPr>
            <a:spLocks noChangeArrowheads="1"/>
          </p:cNvSpPr>
          <p:nvPr/>
        </p:nvSpPr>
        <p:spPr bwMode="auto">
          <a:xfrm>
            <a:off x="10091738"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39" name="Oval 778">
            <a:extLst>
              <a:ext uri="{FF2B5EF4-FFF2-40B4-BE49-F238E27FC236}">
                <a16:creationId xmlns:a16="http://schemas.microsoft.com/office/drawing/2014/main" id="{6C113B70-C117-4730-B412-110AF281B08F}"/>
              </a:ext>
            </a:extLst>
          </p:cNvPr>
          <p:cNvSpPr>
            <a:spLocks noChangeArrowheads="1"/>
          </p:cNvSpPr>
          <p:nvPr/>
        </p:nvSpPr>
        <p:spPr bwMode="auto">
          <a:xfrm>
            <a:off x="10193338" y="33258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0" name="Oval 779">
            <a:extLst>
              <a:ext uri="{FF2B5EF4-FFF2-40B4-BE49-F238E27FC236}">
                <a16:creationId xmlns:a16="http://schemas.microsoft.com/office/drawing/2014/main" id="{ED3A7973-4279-4D71-847B-EA522C7D8526}"/>
              </a:ext>
            </a:extLst>
          </p:cNvPr>
          <p:cNvSpPr>
            <a:spLocks noChangeArrowheads="1"/>
          </p:cNvSpPr>
          <p:nvPr/>
        </p:nvSpPr>
        <p:spPr bwMode="auto">
          <a:xfrm>
            <a:off x="10301288"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1" name="Oval 780">
            <a:extLst>
              <a:ext uri="{FF2B5EF4-FFF2-40B4-BE49-F238E27FC236}">
                <a16:creationId xmlns:a16="http://schemas.microsoft.com/office/drawing/2014/main" id="{D65491A2-588A-401B-BA3E-1F072272A845}"/>
              </a:ext>
            </a:extLst>
          </p:cNvPr>
          <p:cNvSpPr>
            <a:spLocks noChangeArrowheads="1"/>
          </p:cNvSpPr>
          <p:nvPr/>
        </p:nvSpPr>
        <p:spPr bwMode="auto">
          <a:xfrm>
            <a:off x="10402888" y="33258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2" name="Oval 781">
            <a:extLst>
              <a:ext uri="{FF2B5EF4-FFF2-40B4-BE49-F238E27FC236}">
                <a16:creationId xmlns:a16="http://schemas.microsoft.com/office/drawing/2014/main" id="{F9EF5C9D-FDB6-4DA5-B146-DBF099B269DC}"/>
              </a:ext>
            </a:extLst>
          </p:cNvPr>
          <p:cNvSpPr>
            <a:spLocks noChangeArrowheads="1"/>
          </p:cNvSpPr>
          <p:nvPr/>
        </p:nvSpPr>
        <p:spPr bwMode="auto">
          <a:xfrm>
            <a:off x="8839200" y="3425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3" name="Oval 782">
            <a:extLst>
              <a:ext uri="{FF2B5EF4-FFF2-40B4-BE49-F238E27FC236}">
                <a16:creationId xmlns:a16="http://schemas.microsoft.com/office/drawing/2014/main" id="{32CEB07D-99DA-4C15-92A3-5E4FCE9320BE}"/>
              </a:ext>
            </a:extLst>
          </p:cNvPr>
          <p:cNvSpPr>
            <a:spLocks noChangeArrowheads="1"/>
          </p:cNvSpPr>
          <p:nvPr/>
        </p:nvSpPr>
        <p:spPr bwMode="auto">
          <a:xfrm>
            <a:off x="8940800"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4" name="Oval 783">
            <a:extLst>
              <a:ext uri="{FF2B5EF4-FFF2-40B4-BE49-F238E27FC236}">
                <a16:creationId xmlns:a16="http://schemas.microsoft.com/office/drawing/2014/main" id="{A192DE0C-390B-4882-B34C-8CB74437A6DB}"/>
              </a:ext>
            </a:extLst>
          </p:cNvPr>
          <p:cNvSpPr>
            <a:spLocks noChangeArrowheads="1"/>
          </p:cNvSpPr>
          <p:nvPr/>
        </p:nvSpPr>
        <p:spPr bwMode="auto">
          <a:xfrm>
            <a:off x="9048750" y="3425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5" name="Oval 784">
            <a:extLst>
              <a:ext uri="{FF2B5EF4-FFF2-40B4-BE49-F238E27FC236}">
                <a16:creationId xmlns:a16="http://schemas.microsoft.com/office/drawing/2014/main" id="{D67631E5-FB54-41FC-9507-28CDAB61B89C}"/>
              </a:ext>
            </a:extLst>
          </p:cNvPr>
          <p:cNvSpPr>
            <a:spLocks noChangeArrowheads="1"/>
          </p:cNvSpPr>
          <p:nvPr/>
        </p:nvSpPr>
        <p:spPr bwMode="auto">
          <a:xfrm>
            <a:off x="9150350" y="3425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6" name="Oval 785">
            <a:extLst>
              <a:ext uri="{FF2B5EF4-FFF2-40B4-BE49-F238E27FC236}">
                <a16:creationId xmlns:a16="http://schemas.microsoft.com/office/drawing/2014/main" id="{45557BF9-CA63-4D65-A123-B724AEF79D7D}"/>
              </a:ext>
            </a:extLst>
          </p:cNvPr>
          <p:cNvSpPr>
            <a:spLocks noChangeArrowheads="1"/>
          </p:cNvSpPr>
          <p:nvPr/>
        </p:nvSpPr>
        <p:spPr bwMode="auto">
          <a:xfrm>
            <a:off x="9259888" y="3425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7" name="Oval 786">
            <a:extLst>
              <a:ext uri="{FF2B5EF4-FFF2-40B4-BE49-F238E27FC236}">
                <a16:creationId xmlns:a16="http://schemas.microsoft.com/office/drawing/2014/main" id="{3A99ABB4-B81F-4EA2-B86B-DAB7E6A58D51}"/>
              </a:ext>
            </a:extLst>
          </p:cNvPr>
          <p:cNvSpPr>
            <a:spLocks noChangeArrowheads="1"/>
          </p:cNvSpPr>
          <p:nvPr/>
        </p:nvSpPr>
        <p:spPr bwMode="auto">
          <a:xfrm>
            <a:off x="9361488"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8" name="Oval 787">
            <a:extLst>
              <a:ext uri="{FF2B5EF4-FFF2-40B4-BE49-F238E27FC236}">
                <a16:creationId xmlns:a16="http://schemas.microsoft.com/office/drawing/2014/main" id="{B2A3E7D5-EFBA-43C3-833E-83D558C58488}"/>
              </a:ext>
            </a:extLst>
          </p:cNvPr>
          <p:cNvSpPr>
            <a:spLocks noChangeArrowheads="1"/>
          </p:cNvSpPr>
          <p:nvPr/>
        </p:nvSpPr>
        <p:spPr bwMode="auto">
          <a:xfrm>
            <a:off x="9469438"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49" name="Oval 788">
            <a:extLst>
              <a:ext uri="{FF2B5EF4-FFF2-40B4-BE49-F238E27FC236}">
                <a16:creationId xmlns:a16="http://schemas.microsoft.com/office/drawing/2014/main" id="{BF12A487-E6E2-42D5-BEF3-6F3B224D8A69}"/>
              </a:ext>
            </a:extLst>
          </p:cNvPr>
          <p:cNvSpPr>
            <a:spLocks noChangeArrowheads="1"/>
          </p:cNvSpPr>
          <p:nvPr/>
        </p:nvSpPr>
        <p:spPr bwMode="auto">
          <a:xfrm>
            <a:off x="9571038"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0" name="Oval 789">
            <a:extLst>
              <a:ext uri="{FF2B5EF4-FFF2-40B4-BE49-F238E27FC236}">
                <a16:creationId xmlns:a16="http://schemas.microsoft.com/office/drawing/2014/main" id="{E3354722-0D73-495B-9662-3709FC31E389}"/>
              </a:ext>
            </a:extLst>
          </p:cNvPr>
          <p:cNvSpPr>
            <a:spLocks noChangeArrowheads="1"/>
          </p:cNvSpPr>
          <p:nvPr/>
        </p:nvSpPr>
        <p:spPr bwMode="auto">
          <a:xfrm>
            <a:off x="9671050"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1" name="Oval 790">
            <a:extLst>
              <a:ext uri="{FF2B5EF4-FFF2-40B4-BE49-F238E27FC236}">
                <a16:creationId xmlns:a16="http://schemas.microsoft.com/office/drawing/2014/main" id="{40EDBB45-101C-4655-8D3B-7090588889A8}"/>
              </a:ext>
            </a:extLst>
          </p:cNvPr>
          <p:cNvSpPr>
            <a:spLocks noChangeArrowheads="1"/>
          </p:cNvSpPr>
          <p:nvPr/>
        </p:nvSpPr>
        <p:spPr bwMode="auto">
          <a:xfrm>
            <a:off x="9772650"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2" name="Oval 791">
            <a:extLst>
              <a:ext uri="{FF2B5EF4-FFF2-40B4-BE49-F238E27FC236}">
                <a16:creationId xmlns:a16="http://schemas.microsoft.com/office/drawing/2014/main" id="{1DB8C6EA-1ED4-4078-BBD8-892F56992CC0}"/>
              </a:ext>
            </a:extLst>
          </p:cNvPr>
          <p:cNvSpPr>
            <a:spLocks noChangeArrowheads="1"/>
          </p:cNvSpPr>
          <p:nvPr/>
        </p:nvSpPr>
        <p:spPr bwMode="auto">
          <a:xfrm>
            <a:off x="9880600"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3" name="Oval 792">
            <a:extLst>
              <a:ext uri="{FF2B5EF4-FFF2-40B4-BE49-F238E27FC236}">
                <a16:creationId xmlns:a16="http://schemas.microsoft.com/office/drawing/2014/main" id="{FEED4AA1-AB17-42A9-B423-429C0A9A6546}"/>
              </a:ext>
            </a:extLst>
          </p:cNvPr>
          <p:cNvSpPr>
            <a:spLocks noChangeArrowheads="1"/>
          </p:cNvSpPr>
          <p:nvPr/>
        </p:nvSpPr>
        <p:spPr bwMode="auto">
          <a:xfrm>
            <a:off x="9982200"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4" name="Oval 793">
            <a:extLst>
              <a:ext uri="{FF2B5EF4-FFF2-40B4-BE49-F238E27FC236}">
                <a16:creationId xmlns:a16="http://schemas.microsoft.com/office/drawing/2014/main" id="{99368503-FE4D-41D9-AC3D-BFF2C1526234}"/>
              </a:ext>
            </a:extLst>
          </p:cNvPr>
          <p:cNvSpPr>
            <a:spLocks noChangeArrowheads="1"/>
          </p:cNvSpPr>
          <p:nvPr/>
        </p:nvSpPr>
        <p:spPr bwMode="auto">
          <a:xfrm>
            <a:off x="10091738" y="3425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5" name="Oval 794">
            <a:extLst>
              <a:ext uri="{FF2B5EF4-FFF2-40B4-BE49-F238E27FC236}">
                <a16:creationId xmlns:a16="http://schemas.microsoft.com/office/drawing/2014/main" id="{A7F409FF-ED67-4B57-BF0D-4A43300B38E2}"/>
              </a:ext>
            </a:extLst>
          </p:cNvPr>
          <p:cNvSpPr>
            <a:spLocks noChangeArrowheads="1"/>
          </p:cNvSpPr>
          <p:nvPr/>
        </p:nvSpPr>
        <p:spPr bwMode="auto">
          <a:xfrm>
            <a:off x="10193338"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6" name="Oval 795">
            <a:extLst>
              <a:ext uri="{FF2B5EF4-FFF2-40B4-BE49-F238E27FC236}">
                <a16:creationId xmlns:a16="http://schemas.microsoft.com/office/drawing/2014/main" id="{5994B66C-AC28-4C8C-84B3-899F2CCE2E64}"/>
              </a:ext>
            </a:extLst>
          </p:cNvPr>
          <p:cNvSpPr>
            <a:spLocks noChangeArrowheads="1"/>
          </p:cNvSpPr>
          <p:nvPr/>
        </p:nvSpPr>
        <p:spPr bwMode="auto">
          <a:xfrm>
            <a:off x="10301288"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7" name="Oval 796">
            <a:extLst>
              <a:ext uri="{FF2B5EF4-FFF2-40B4-BE49-F238E27FC236}">
                <a16:creationId xmlns:a16="http://schemas.microsoft.com/office/drawing/2014/main" id="{9D5A7C0F-B221-4939-B43C-34457A46377A}"/>
              </a:ext>
            </a:extLst>
          </p:cNvPr>
          <p:cNvSpPr>
            <a:spLocks noChangeArrowheads="1"/>
          </p:cNvSpPr>
          <p:nvPr/>
        </p:nvSpPr>
        <p:spPr bwMode="auto">
          <a:xfrm>
            <a:off x="10402888" y="3425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8" name="Oval 797">
            <a:extLst>
              <a:ext uri="{FF2B5EF4-FFF2-40B4-BE49-F238E27FC236}">
                <a16:creationId xmlns:a16="http://schemas.microsoft.com/office/drawing/2014/main" id="{E1CF7866-53D3-4931-8330-7DF66E90016B}"/>
              </a:ext>
            </a:extLst>
          </p:cNvPr>
          <p:cNvSpPr>
            <a:spLocks noChangeArrowheads="1"/>
          </p:cNvSpPr>
          <p:nvPr/>
        </p:nvSpPr>
        <p:spPr bwMode="auto">
          <a:xfrm>
            <a:off x="8839200" y="3535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59" name="Oval 798">
            <a:extLst>
              <a:ext uri="{FF2B5EF4-FFF2-40B4-BE49-F238E27FC236}">
                <a16:creationId xmlns:a16="http://schemas.microsoft.com/office/drawing/2014/main" id="{0C96D028-9234-420C-89C8-EC9B5636479B}"/>
              </a:ext>
            </a:extLst>
          </p:cNvPr>
          <p:cNvSpPr>
            <a:spLocks noChangeArrowheads="1"/>
          </p:cNvSpPr>
          <p:nvPr/>
        </p:nvSpPr>
        <p:spPr bwMode="auto">
          <a:xfrm>
            <a:off x="8940800" y="3535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0" name="Oval 799">
            <a:extLst>
              <a:ext uri="{FF2B5EF4-FFF2-40B4-BE49-F238E27FC236}">
                <a16:creationId xmlns:a16="http://schemas.microsoft.com/office/drawing/2014/main" id="{F88819C5-3623-49F2-822B-CC4E1560E4C8}"/>
              </a:ext>
            </a:extLst>
          </p:cNvPr>
          <p:cNvSpPr>
            <a:spLocks noChangeArrowheads="1"/>
          </p:cNvSpPr>
          <p:nvPr/>
        </p:nvSpPr>
        <p:spPr bwMode="auto">
          <a:xfrm>
            <a:off x="9048750"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1" name="Oval 800">
            <a:extLst>
              <a:ext uri="{FF2B5EF4-FFF2-40B4-BE49-F238E27FC236}">
                <a16:creationId xmlns:a16="http://schemas.microsoft.com/office/drawing/2014/main" id="{02F45B17-7D1F-4FF4-B77D-E04E8149A80A}"/>
              </a:ext>
            </a:extLst>
          </p:cNvPr>
          <p:cNvSpPr>
            <a:spLocks noChangeArrowheads="1"/>
          </p:cNvSpPr>
          <p:nvPr/>
        </p:nvSpPr>
        <p:spPr bwMode="auto">
          <a:xfrm>
            <a:off x="9150350"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2" name="Oval 801">
            <a:extLst>
              <a:ext uri="{FF2B5EF4-FFF2-40B4-BE49-F238E27FC236}">
                <a16:creationId xmlns:a16="http://schemas.microsoft.com/office/drawing/2014/main" id="{46E0609A-AFBB-4CDB-AC8B-8100B4C0D380}"/>
              </a:ext>
            </a:extLst>
          </p:cNvPr>
          <p:cNvSpPr>
            <a:spLocks noChangeArrowheads="1"/>
          </p:cNvSpPr>
          <p:nvPr/>
        </p:nvSpPr>
        <p:spPr bwMode="auto">
          <a:xfrm>
            <a:off x="9259888"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3" name="Oval 802">
            <a:extLst>
              <a:ext uri="{FF2B5EF4-FFF2-40B4-BE49-F238E27FC236}">
                <a16:creationId xmlns:a16="http://schemas.microsoft.com/office/drawing/2014/main" id="{3B6AABA1-B69C-4937-AC4A-53346E7DEBF9}"/>
              </a:ext>
            </a:extLst>
          </p:cNvPr>
          <p:cNvSpPr>
            <a:spLocks noChangeArrowheads="1"/>
          </p:cNvSpPr>
          <p:nvPr/>
        </p:nvSpPr>
        <p:spPr bwMode="auto">
          <a:xfrm>
            <a:off x="9361488"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4" name="Oval 803">
            <a:extLst>
              <a:ext uri="{FF2B5EF4-FFF2-40B4-BE49-F238E27FC236}">
                <a16:creationId xmlns:a16="http://schemas.microsoft.com/office/drawing/2014/main" id="{8526A942-19E2-40B9-AFAA-B34B63B823FE}"/>
              </a:ext>
            </a:extLst>
          </p:cNvPr>
          <p:cNvSpPr>
            <a:spLocks noChangeArrowheads="1"/>
          </p:cNvSpPr>
          <p:nvPr/>
        </p:nvSpPr>
        <p:spPr bwMode="auto">
          <a:xfrm>
            <a:off x="9469438" y="3535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5" name="Oval 804">
            <a:extLst>
              <a:ext uri="{FF2B5EF4-FFF2-40B4-BE49-F238E27FC236}">
                <a16:creationId xmlns:a16="http://schemas.microsoft.com/office/drawing/2014/main" id="{6089419B-9AC4-406C-9775-4CD8F851A6FE}"/>
              </a:ext>
            </a:extLst>
          </p:cNvPr>
          <p:cNvSpPr>
            <a:spLocks noChangeArrowheads="1"/>
          </p:cNvSpPr>
          <p:nvPr/>
        </p:nvSpPr>
        <p:spPr bwMode="auto">
          <a:xfrm>
            <a:off x="9571038"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6" name="Oval 805">
            <a:extLst>
              <a:ext uri="{FF2B5EF4-FFF2-40B4-BE49-F238E27FC236}">
                <a16:creationId xmlns:a16="http://schemas.microsoft.com/office/drawing/2014/main" id="{2C606C14-59A4-4B62-B1C0-11C77EDEE95E}"/>
              </a:ext>
            </a:extLst>
          </p:cNvPr>
          <p:cNvSpPr>
            <a:spLocks noChangeArrowheads="1"/>
          </p:cNvSpPr>
          <p:nvPr/>
        </p:nvSpPr>
        <p:spPr bwMode="auto">
          <a:xfrm>
            <a:off x="9671050"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7" name="Oval 806">
            <a:extLst>
              <a:ext uri="{FF2B5EF4-FFF2-40B4-BE49-F238E27FC236}">
                <a16:creationId xmlns:a16="http://schemas.microsoft.com/office/drawing/2014/main" id="{B468A1AE-31A2-4E0E-82AA-E93D2B339F39}"/>
              </a:ext>
            </a:extLst>
          </p:cNvPr>
          <p:cNvSpPr>
            <a:spLocks noChangeArrowheads="1"/>
          </p:cNvSpPr>
          <p:nvPr/>
        </p:nvSpPr>
        <p:spPr bwMode="auto">
          <a:xfrm>
            <a:off x="9772650" y="3535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8" name="Oval 807">
            <a:extLst>
              <a:ext uri="{FF2B5EF4-FFF2-40B4-BE49-F238E27FC236}">
                <a16:creationId xmlns:a16="http://schemas.microsoft.com/office/drawing/2014/main" id="{5800C048-9438-4BEB-A8C3-A83C5F8A2B6D}"/>
              </a:ext>
            </a:extLst>
          </p:cNvPr>
          <p:cNvSpPr>
            <a:spLocks noChangeArrowheads="1"/>
          </p:cNvSpPr>
          <p:nvPr/>
        </p:nvSpPr>
        <p:spPr bwMode="auto">
          <a:xfrm>
            <a:off x="9880600"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69" name="Oval 808">
            <a:extLst>
              <a:ext uri="{FF2B5EF4-FFF2-40B4-BE49-F238E27FC236}">
                <a16:creationId xmlns:a16="http://schemas.microsoft.com/office/drawing/2014/main" id="{13617D93-AD24-4BAF-8147-7761CD779D86}"/>
              </a:ext>
            </a:extLst>
          </p:cNvPr>
          <p:cNvSpPr>
            <a:spLocks noChangeArrowheads="1"/>
          </p:cNvSpPr>
          <p:nvPr/>
        </p:nvSpPr>
        <p:spPr bwMode="auto">
          <a:xfrm>
            <a:off x="9982200"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0" name="Oval 809">
            <a:extLst>
              <a:ext uri="{FF2B5EF4-FFF2-40B4-BE49-F238E27FC236}">
                <a16:creationId xmlns:a16="http://schemas.microsoft.com/office/drawing/2014/main" id="{158098BC-96D4-478C-8855-73B641E4D439}"/>
              </a:ext>
            </a:extLst>
          </p:cNvPr>
          <p:cNvSpPr>
            <a:spLocks noChangeArrowheads="1"/>
          </p:cNvSpPr>
          <p:nvPr/>
        </p:nvSpPr>
        <p:spPr bwMode="auto">
          <a:xfrm>
            <a:off x="10091738" y="3535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1" name="Oval 810">
            <a:extLst>
              <a:ext uri="{FF2B5EF4-FFF2-40B4-BE49-F238E27FC236}">
                <a16:creationId xmlns:a16="http://schemas.microsoft.com/office/drawing/2014/main" id="{C421E52C-D1AF-4C4E-9248-79C24F3A1519}"/>
              </a:ext>
            </a:extLst>
          </p:cNvPr>
          <p:cNvSpPr>
            <a:spLocks noChangeArrowheads="1"/>
          </p:cNvSpPr>
          <p:nvPr/>
        </p:nvSpPr>
        <p:spPr bwMode="auto">
          <a:xfrm>
            <a:off x="10193338"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2" name="Oval 811">
            <a:extLst>
              <a:ext uri="{FF2B5EF4-FFF2-40B4-BE49-F238E27FC236}">
                <a16:creationId xmlns:a16="http://schemas.microsoft.com/office/drawing/2014/main" id="{AFA3BF20-97E6-4042-BCF2-13A79B91F4D1}"/>
              </a:ext>
            </a:extLst>
          </p:cNvPr>
          <p:cNvSpPr>
            <a:spLocks noChangeArrowheads="1"/>
          </p:cNvSpPr>
          <p:nvPr/>
        </p:nvSpPr>
        <p:spPr bwMode="auto">
          <a:xfrm>
            <a:off x="10301288" y="3535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3" name="Oval 812">
            <a:extLst>
              <a:ext uri="{FF2B5EF4-FFF2-40B4-BE49-F238E27FC236}">
                <a16:creationId xmlns:a16="http://schemas.microsoft.com/office/drawing/2014/main" id="{0B6C7EEC-26C0-4AE3-A927-F307F60EC0EB}"/>
              </a:ext>
            </a:extLst>
          </p:cNvPr>
          <p:cNvSpPr>
            <a:spLocks noChangeArrowheads="1"/>
          </p:cNvSpPr>
          <p:nvPr/>
        </p:nvSpPr>
        <p:spPr bwMode="auto">
          <a:xfrm>
            <a:off x="10402888" y="3535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4" name="Oval 813">
            <a:extLst>
              <a:ext uri="{FF2B5EF4-FFF2-40B4-BE49-F238E27FC236}">
                <a16:creationId xmlns:a16="http://schemas.microsoft.com/office/drawing/2014/main" id="{ECC4A631-3CC5-482E-B99B-DFAD2438454D}"/>
              </a:ext>
            </a:extLst>
          </p:cNvPr>
          <p:cNvSpPr>
            <a:spLocks noChangeArrowheads="1"/>
          </p:cNvSpPr>
          <p:nvPr/>
        </p:nvSpPr>
        <p:spPr bwMode="auto">
          <a:xfrm>
            <a:off x="8839200"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5" name="Oval 814">
            <a:extLst>
              <a:ext uri="{FF2B5EF4-FFF2-40B4-BE49-F238E27FC236}">
                <a16:creationId xmlns:a16="http://schemas.microsoft.com/office/drawing/2014/main" id="{58F31F0C-7509-4456-BC10-14D88EECF8B8}"/>
              </a:ext>
            </a:extLst>
          </p:cNvPr>
          <p:cNvSpPr>
            <a:spLocks noChangeArrowheads="1"/>
          </p:cNvSpPr>
          <p:nvPr/>
        </p:nvSpPr>
        <p:spPr bwMode="auto">
          <a:xfrm>
            <a:off x="8940800"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6" name="Oval 815">
            <a:extLst>
              <a:ext uri="{FF2B5EF4-FFF2-40B4-BE49-F238E27FC236}">
                <a16:creationId xmlns:a16="http://schemas.microsoft.com/office/drawing/2014/main" id="{1E994518-67EE-497F-9C99-FB3EF0A43761}"/>
              </a:ext>
            </a:extLst>
          </p:cNvPr>
          <p:cNvSpPr>
            <a:spLocks noChangeArrowheads="1"/>
          </p:cNvSpPr>
          <p:nvPr/>
        </p:nvSpPr>
        <p:spPr bwMode="auto">
          <a:xfrm>
            <a:off x="9048750"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7" name="Oval 816">
            <a:extLst>
              <a:ext uri="{FF2B5EF4-FFF2-40B4-BE49-F238E27FC236}">
                <a16:creationId xmlns:a16="http://schemas.microsoft.com/office/drawing/2014/main" id="{FD2E07D0-D6C7-4B5F-9A70-61BC09EDD703}"/>
              </a:ext>
            </a:extLst>
          </p:cNvPr>
          <p:cNvSpPr>
            <a:spLocks noChangeArrowheads="1"/>
          </p:cNvSpPr>
          <p:nvPr/>
        </p:nvSpPr>
        <p:spPr bwMode="auto">
          <a:xfrm>
            <a:off x="9150350"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8" name="Oval 817">
            <a:extLst>
              <a:ext uri="{FF2B5EF4-FFF2-40B4-BE49-F238E27FC236}">
                <a16:creationId xmlns:a16="http://schemas.microsoft.com/office/drawing/2014/main" id="{62ECA0B4-822C-4DE6-B37B-682EA3BE6D94}"/>
              </a:ext>
            </a:extLst>
          </p:cNvPr>
          <p:cNvSpPr>
            <a:spLocks noChangeArrowheads="1"/>
          </p:cNvSpPr>
          <p:nvPr/>
        </p:nvSpPr>
        <p:spPr bwMode="auto">
          <a:xfrm>
            <a:off x="9259888"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79" name="Oval 818">
            <a:extLst>
              <a:ext uri="{FF2B5EF4-FFF2-40B4-BE49-F238E27FC236}">
                <a16:creationId xmlns:a16="http://schemas.microsoft.com/office/drawing/2014/main" id="{545A2900-1AC2-42E6-9B38-3295AD8DFBFA}"/>
              </a:ext>
            </a:extLst>
          </p:cNvPr>
          <p:cNvSpPr>
            <a:spLocks noChangeArrowheads="1"/>
          </p:cNvSpPr>
          <p:nvPr/>
        </p:nvSpPr>
        <p:spPr bwMode="auto">
          <a:xfrm>
            <a:off x="9361488" y="3646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0" name="Oval 819">
            <a:extLst>
              <a:ext uri="{FF2B5EF4-FFF2-40B4-BE49-F238E27FC236}">
                <a16:creationId xmlns:a16="http://schemas.microsoft.com/office/drawing/2014/main" id="{8219E3B9-B62C-4578-A186-E17893B6C9A2}"/>
              </a:ext>
            </a:extLst>
          </p:cNvPr>
          <p:cNvSpPr>
            <a:spLocks noChangeArrowheads="1"/>
          </p:cNvSpPr>
          <p:nvPr/>
        </p:nvSpPr>
        <p:spPr bwMode="auto">
          <a:xfrm>
            <a:off x="9469438"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1" name="Oval 820">
            <a:extLst>
              <a:ext uri="{FF2B5EF4-FFF2-40B4-BE49-F238E27FC236}">
                <a16:creationId xmlns:a16="http://schemas.microsoft.com/office/drawing/2014/main" id="{ED30AEBF-1740-44B3-A83C-523E819EE61F}"/>
              </a:ext>
            </a:extLst>
          </p:cNvPr>
          <p:cNvSpPr>
            <a:spLocks noChangeArrowheads="1"/>
          </p:cNvSpPr>
          <p:nvPr/>
        </p:nvSpPr>
        <p:spPr bwMode="auto">
          <a:xfrm>
            <a:off x="9571038" y="3646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2" name="Oval 821">
            <a:extLst>
              <a:ext uri="{FF2B5EF4-FFF2-40B4-BE49-F238E27FC236}">
                <a16:creationId xmlns:a16="http://schemas.microsoft.com/office/drawing/2014/main" id="{33CDAD45-0ED4-46F6-A1AD-419062CCBE5B}"/>
              </a:ext>
            </a:extLst>
          </p:cNvPr>
          <p:cNvSpPr>
            <a:spLocks noChangeArrowheads="1"/>
          </p:cNvSpPr>
          <p:nvPr/>
        </p:nvSpPr>
        <p:spPr bwMode="auto">
          <a:xfrm>
            <a:off x="9671050" y="3646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3" name="Oval 822">
            <a:extLst>
              <a:ext uri="{FF2B5EF4-FFF2-40B4-BE49-F238E27FC236}">
                <a16:creationId xmlns:a16="http://schemas.microsoft.com/office/drawing/2014/main" id="{4A9E3026-2DBE-41C5-89B5-841B520D5B1A}"/>
              </a:ext>
            </a:extLst>
          </p:cNvPr>
          <p:cNvSpPr>
            <a:spLocks noChangeArrowheads="1"/>
          </p:cNvSpPr>
          <p:nvPr/>
        </p:nvSpPr>
        <p:spPr bwMode="auto">
          <a:xfrm>
            <a:off x="9772650" y="3646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4" name="Oval 823">
            <a:extLst>
              <a:ext uri="{FF2B5EF4-FFF2-40B4-BE49-F238E27FC236}">
                <a16:creationId xmlns:a16="http://schemas.microsoft.com/office/drawing/2014/main" id="{79847C12-C835-4E33-9443-496E70F3E087}"/>
              </a:ext>
            </a:extLst>
          </p:cNvPr>
          <p:cNvSpPr>
            <a:spLocks noChangeArrowheads="1"/>
          </p:cNvSpPr>
          <p:nvPr/>
        </p:nvSpPr>
        <p:spPr bwMode="auto">
          <a:xfrm>
            <a:off x="9880600"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5" name="Oval 824">
            <a:extLst>
              <a:ext uri="{FF2B5EF4-FFF2-40B4-BE49-F238E27FC236}">
                <a16:creationId xmlns:a16="http://schemas.microsoft.com/office/drawing/2014/main" id="{76E82409-E9A2-4FC8-A6C2-09ED551DA8F7}"/>
              </a:ext>
            </a:extLst>
          </p:cNvPr>
          <p:cNvSpPr>
            <a:spLocks noChangeArrowheads="1"/>
          </p:cNvSpPr>
          <p:nvPr/>
        </p:nvSpPr>
        <p:spPr bwMode="auto">
          <a:xfrm>
            <a:off x="9982200"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6" name="Oval 825">
            <a:extLst>
              <a:ext uri="{FF2B5EF4-FFF2-40B4-BE49-F238E27FC236}">
                <a16:creationId xmlns:a16="http://schemas.microsoft.com/office/drawing/2014/main" id="{48AB6D6F-72AB-4B9C-856A-E6332737DFF4}"/>
              </a:ext>
            </a:extLst>
          </p:cNvPr>
          <p:cNvSpPr>
            <a:spLocks noChangeArrowheads="1"/>
          </p:cNvSpPr>
          <p:nvPr/>
        </p:nvSpPr>
        <p:spPr bwMode="auto">
          <a:xfrm>
            <a:off x="10091738"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7" name="Oval 826">
            <a:extLst>
              <a:ext uri="{FF2B5EF4-FFF2-40B4-BE49-F238E27FC236}">
                <a16:creationId xmlns:a16="http://schemas.microsoft.com/office/drawing/2014/main" id="{14EE6085-D5D0-4CF3-9509-CFEDD2048807}"/>
              </a:ext>
            </a:extLst>
          </p:cNvPr>
          <p:cNvSpPr>
            <a:spLocks noChangeArrowheads="1"/>
          </p:cNvSpPr>
          <p:nvPr/>
        </p:nvSpPr>
        <p:spPr bwMode="auto">
          <a:xfrm>
            <a:off x="10193338"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8" name="Oval 827">
            <a:extLst>
              <a:ext uri="{FF2B5EF4-FFF2-40B4-BE49-F238E27FC236}">
                <a16:creationId xmlns:a16="http://schemas.microsoft.com/office/drawing/2014/main" id="{49872F7F-67A5-49DC-A803-E6E538450490}"/>
              </a:ext>
            </a:extLst>
          </p:cNvPr>
          <p:cNvSpPr>
            <a:spLocks noChangeArrowheads="1"/>
          </p:cNvSpPr>
          <p:nvPr/>
        </p:nvSpPr>
        <p:spPr bwMode="auto">
          <a:xfrm>
            <a:off x="10301288" y="36464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89" name="Oval 828">
            <a:extLst>
              <a:ext uri="{FF2B5EF4-FFF2-40B4-BE49-F238E27FC236}">
                <a16:creationId xmlns:a16="http://schemas.microsoft.com/office/drawing/2014/main" id="{FDB0C917-CDCB-48DC-BD56-768FD5A8EB78}"/>
              </a:ext>
            </a:extLst>
          </p:cNvPr>
          <p:cNvSpPr>
            <a:spLocks noChangeArrowheads="1"/>
          </p:cNvSpPr>
          <p:nvPr/>
        </p:nvSpPr>
        <p:spPr bwMode="auto">
          <a:xfrm>
            <a:off x="10402888" y="36464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0" name="Oval 829">
            <a:extLst>
              <a:ext uri="{FF2B5EF4-FFF2-40B4-BE49-F238E27FC236}">
                <a16:creationId xmlns:a16="http://schemas.microsoft.com/office/drawing/2014/main" id="{F5D82158-AD46-494A-AC81-EF4247DDED74}"/>
              </a:ext>
            </a:extLst>
          </p:cNvPr>
          <p:cNvSpPr>
            <a:spLocks noChangeArrowheads="1"/>
          </p:cNvSpPr>
          <p:nvPr/>
        </p:nvSpPr>
        <p:spPr bwMode="auto">
          <a:xfrm>
            <a:off x="8839200" y="37560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1" name="Oval 830">
            <a:extLst>
              <a:ext uri="{FF2B5EF4-FFF2-40B4-BE49-F238E27FC236}">
                <a16:creationId xmlns:a16="http://schemas.microsoft.com/office/drawing/2014/main" id="{670B2926-0A25-4355-9B05-CD5A932789DD}"/>
              </a:ext>
            </a:extLst>
          </p:cNvPr>
          <p:cNvSpPr>
            <a:spLocks noChangeArrowheads="1"/>
          </p:cNvSpPr>
          <p:nvPr/>
        </p:nvSpPr>
        <p:spPr bwMode="auto">
          <a:xfrm>
            <a:off x="8940800" y="37560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2" name="Oval 831">
            <a:extLst>
              <a:ext uri="{FF2B5EF4-FFF2-40B4-BE49-F238E27FC236}">
                <a16:creationId xmlns:a16="http://schemas.microsoft.com/office/drawing/2014/main" id="{C215778B-3FB6-40C5-B7C8-0E1BC42603D9}"/>
              </a:ext>
            </a:extLst>
          </p:cNvPr>
          <p:cNvSpPr>
            <a:spLocks noChangeArrowheads="1"/>
          </p:cNvSpPr>
          <p:nvPr/>
        </p:nvSpPr>
        <p:spPr bwMode="auto">
          <a:xfrm>
            <a:off x="9048750"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3" name="Oval 832">
            <a:extLst>
              <a:ext uri="{FF2B5EF4-FFF2-40B4-BE49-F238E27FC236}">
                <a16:creationId xmlns:a16="http://schemas.microsoft.com/office/drawing/2014/main" id="{509C0C1C-E0FF-4B9C-8FBF-5F494878B823}"/>
              </a:ext>
            </a:extLst>
          </p:cNvPr>
          <p:cNvSpPr>
            <a:spLocks noChangeArrowheads="1"/>
          </p:cNvSpPr>
          <p:nvPr/>
        </p:nvSpPr>
        <p:spPr bwMode="auto">
          <a:xfrm>
            <a:off x="9150350"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4" name="Oval 833">
            <a:extLst>
              <a:ext uri="{FF2B5EF4-FFF2-40B4-BE49-F238E27FC236}">
                <a16:creationId xmlns:a16="http://schemas.microsoft.com/office/drawing/2014/main" id="{AB1FA97A-CFCA-49A9-81AB-BAD215309148}"/>
              </a:ext>
            </a:extLst>
          </p:cNvPr>
          <p:cNvSpPr>
            <a:spLocks noChangeArrowheads="1"/>
          </p:cNvSpPr>
          <p:nvPr/>
        </p:nvSpPr>
        <p:spPr bwMode="auto">
          <a:xfrm>
            <a:off x="9259888"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5" name="Oval 834">
            <a:extLst>
              <a:ext uri="{FF2B5EF4-FFF2-40B4-BE49-F238E27FC236}">
                <a16:creationId xmlns:a16="http://schemas.microsoft.com/office/drawing/2014/main" id="{E905D03A-AEEF-4620-A229-4905FD65B749}"/>
              </a:ext>
            </a:extLst>
          </p:cNvPr>
          <p:cNvSpPr>
            <a:spLocks noChangeArrowheads="1"/>
          </p:cNvSpPr>
          <p:nvPr/>
        </p:nvSpPr>
        <p:spPr bwMode="auto">
          <a:xfrm>
            <a:off x="9361488"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6" name="Oval 835">
            <a:extLst>
              <a:ext uri="{FF2B5EF4-FFF2-40B4-BE49-F238E27FC236}">
                <a16:creationId xmlns:a16="http://schemas.microsoft.com/office/drawing/2014/main" id="{E1212772-98C2-476B-936C-19B8E21EC08A}"/>
              </a:ext>
            </a:extLst>
          </p:cNvPr>
          <p:cNvSpPr>
            <a:spLocks noChangeArrowheads="1"/>
          </p:cNvSpPr>
          <p:nvPr/>
        </p:nvSpPr>
        <p:spPr bwMode="auto">
          <a:xfrm>
            <a:off x="9469438" y="37560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7" name="Oval 836">
            <a:extLst>
              <a:ext uri="{FF2B5EF4-FFF2-40B4-BE49-F238E27FC236}">
                <a16:creationId xmlns:a16="http://schemas.microsoft.com/office/drawing/2014/main" id="{5AA5E589-5DED-49C2-9151-FF6AC04ECD81}"/>
              </a:ext>
            </a:extLst>
          </p:cNvPr>
          <p:cNvSpPr>
            <a:spLocks noChangeArrowheads="1"/>
          </p:cNvSpPr>
          <p:nvPr/>
        </p:nvSpPr>
        <p:spPr bwMode="auto">
          <a:xfrm>
            <a:off x="9571038"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8" name="Oval 837">
            <a:extLst>
              <a:ext uri="{FF2B5EF4-FFF2-40B4-BE49-F238E27FC236}">
                <a16:creationId xmlns:a16="http://schemas.microsoft.com/office/drawing/2014/main" id="{7DA92FCD-E470-4084-B68F-CF2770C529F8}"/>
              </a:ext>
            </a:extLst>
          </p:cNvPr>
          <p:cNvSpPr>
            <a:spLocks noChangeArrowheads="1"/>
          </p:cNvSpPr>
          <p:nvPr/>
        </p:nvSpPr>
        <p:spPr bwMode="auto">
          <a:xfrm>
            <a:off x="9671050"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799" name="Oval 838">
            <a:extLst>
              <a:ext uri="{FF2B5EF4-FFF2-40B4-BE49-F238E27FC236}">
                <a16:creationId xmlns:a16="http://schemas.microsoft.com/office/drawing/2014/main" id="{F312F5C1-86DE-49DA-941A-B09679493B47}"/>
              </a:ext>
            </a:extLst>
          </p:cNvPr>
          <p:cNvSpPr>
            <a:spLocks noChangeArrowheads="1"/>
          </p:cNvSpPr>
          <p:nvPr/>
        </p:nvSpPr>
        <p:spPr bwMode="auto">
          <a:xfrm>
            <a:off x="9772650" y="37560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0" name="Oval 839">
            <a:extLst>
              <a:ext uri="{FF2B5EF4-FFF2-40B4-BE49-F238E27FC236}">
                <a16:creationId xmlns:a16="http://schemas.microsoft.com/office/drawing/2014/main" id="{4BFB49DF-EDC3-474C-A52C-E592C77C9928}"/>
              </a:ext>
            </a:extLst>
          </p:cNvPr>
          <p:cNvSpPr>
            <a:spLocks noChangeArrowheads="1"/>
          </p:cNvSpPr>
          <p:nvPr/>
        </p:nvSpPr>
        <p:spPr bwMode="auto">
          <a:xfrm>
            <a:off x="9880600" y="37560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1" name="Oval 840">
            <a:extLst>
              <a:ext uri="{FF2B5EF4-FFF2-40B4-BE49-F238E27FC236}">
                <a16:creationId xmlns:a16="http://schemas.microsoft.com/office/drawing/2014/main" id="{D7C73F43-B071-424F-B008-BF9FF82ADFF5}"/>
              </a:ext>
            </a:extLst>
          </p:cNvPr>
          <p:cNvSpPr>
            <a:spLocks noChangeArrowheads="1"/>
          </p:cNvSpPr>
          <p:nvPr/>
        </p:nvSpPr>
        <p:spPr bwMode="auto">
          <a:xfrm>
            <a:off x="9982200"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2" name="Oval 841">
            <a:extLst>
              <a:ext uri="{FF2B5EF4-FFF2-40B4-BE49-F238E27FC236}">
                <a16:creationId xmlns:a16="http://schemas.microsoft.com/office/drawing/2014/main" id="{8E5F7149-A4A0-4D81-A952-5F90401B60A2}"/>
              </a:ext>
            </a:extLst>
          </p:cNvPr>
          <p:cNvSpPr>
            <a:spLocks noChangeArrowheads="1"/>
          </p:cNvSpPr>
          <p:nvPr/>
        </p:nvSpPr>
        <p:spPr bwMode="auto">
          <a:xfrm>
            <a:off x="10091738" y="37560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3" name="Oval 842">
            <a:extLst>
              <a:ext uri="{FF2B5EF4-FFF2-40B4-BE49-F238E27FC236}">
                <a16:creationId xmlns:a16="http://schemas.microsoft.com/office/drawing/2014/main" id="{A900E5BE-BFFA-4C7F-8203-47323897AFDD}"/>
              </a:ext>
            </a:extLst>
          </p:cNvPr>
          <p:cNvSpPr>
            <a:spLocks noChangeArrowheads="1"/>
          </p:cNvSpPr>
          <p:nvPr/>
        </p:nvSpPr>
        <p:spPr bwMode="auto">
          <a:xfrm>
            <a:off x="10193338"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4" name="Oval 843">
            <a:extLst>
              <a:ext uri="{FF2B5EF4-FFF2-40B4-BE49-F238E27FC236}">
                <a16:creationId xmlns:a16="http://schemas.microsoft.com/office/drawing/2014/main" id="{F8B0B77D-B1BC-4FA6-91DA-65080D250A9B}"/>
              </a:ext>
            </a:extLst>
          </p:cNvPr>
          <p:cNvSpPr>
            <a:spLocks noChangeArrowheads="1"/>
          </p:cNvSpPr>
          <p:nvPr/>
        </p:nvSpPr>
        <p:spPr bwMode="auto">
          <a:xfrm>
            <a:off x="10301288"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5" name="Oval 844">
            <a:extLst>
              <a:ext uri="{FF2B5EF4-FFF2-40B4-BE49-F238E27FC236}">
                <a16:creationId xmlns:a16="http://schemas.microsoft.com/office/drawing/2014/main" id="{ECE393F5-5CB3-4065-AA39-62F17ABD262D}"/>
              </a:ext>
            </a:extLst>
          </p:cNvPr>
          <p:cNvSpPr>
            <a:spLocks noChangeArrowheads="1"/>
          </p:cNvSpPr>
          <p:nvPr/>
        </p:nvSpPr>
        <p:spPr bwMode="auto">
          <a:xfrm>
            <a:off x="10402888" y="37560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6" name="Oval 845">
            <a:extLst>
              <a:ext uri="{FF2B5EF4-FFF2-40B4-BE49-F238E27FC236}">
                <a16:creationId xmlns:a16="http://schemas.microsoft.com/office/drawing/2014/main" id="{425C79EE-73FF-4E49-A703-E9215209C71F}"/>
              </a:ext>
            </a:extLst>
          </p:cNvPr>
          <p:cNvSpPr>
            <a:spLocks noChangeArrowheads="1"/>
          </p:cNvSpPr>
          <p:nvPr/>
        </p:nvSpPr>
        <p:spPr bwMode="auto">
          <a:xfrm>
            <a:off x="8839200" y="3856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7" name="Oval 846">
            <a:extLst>
              <a:ext uri="{FF2B5EF4-FFF2-40B4-BE49-F238E27FC236}">
                <a16:creationId xmlns:a16="http://schemas.microsoft.com/office/drawing/2014/main" id="{A9946D72-FCB5-4786-B3B1-ADBE21F59DA2}"/>
              </a:ext>
            </a:extLst>
          </p:cNvPr>
          <p:cNvSpPr>
            <a:spLocks noChangeArrowheads="1"/>
          </p:cNvSpPr>
          <p:nvPr/>
        </p:nvSpPr>
        <p:spPr bwMode="auto">
          <a:xfrm>
            <a:off x="8940800"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8" name="Oval 847">
            <a:extLst>
              <a:ext uri="{FF2B5EF4-FFF2-40B4-BE49-F238E27FC236}">
                <a16:creationId xmlns:a16="http://schemas.microsoft.com/office/drawing/2014/main" id="{D4A0F51E-14A6-4980-BD23-CB0A315558B5}"/>
              </a:ext>
            </a:extLst>
          </p:cNvPr>
          <p:cNvSpPr>
            <a:spLocks noChangeArrowheads="1"/>
          </p:cNvSpPr>
          <p:nvPr/>
        </p:nvSpPr>
        <p:spPr bwMode="auto">
          <a:xfrm>
            <a:off x="9048750"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09" name="Oval 848">
            <a:extLst>
              <a:ext uri="{FF2B5EF4-FFF2-40B4-BE49-F238E27FC236}">
                <a16:creationId xmlns:a16="http://schemas.microsoft.com/office/drawing/2014/main" id="{ECF9F535-3CBA-44FA-9340-97888797596F}"/>
              </a:ext>
            </a:extLst>
          </p:cNvPr>
          <p:cNvSpPr>
            <a:spLocks noChangeArrowheads="1"/>
          </p:cNvSpPr>
          <p:nvPr/>
        </p:nvSpPr>
        <p:spPr bwMode="auto">
          <a:xfrm>
            <a:off x="9150350"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0" name="Oval 849">
            <a:extLst>
              <a:ext uri="{FF2B5EF4-FFF2-40B4-BE49-F238E27FC236}">
                <a16:creationId xmlns:a16="http://schemas.microsoft.com/office/drawing/2014/main" id="{14336ADB-C5E9-46A0-ACC1-6AFAFB1172DB}"/>
              </a:ext>
            </a:extLst>
          </p:cNvPr>
          <p:cNvSpPr>
            <a:spLocks noChangeArrowheads="1"/>
          </p:cNvSpPr>
          <p:nvPr/>
        </p:nvSpPr>
        <p:spPr bwMode="auto">
          <a:xfrm>
            <a:off x="9259888" y="3856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1" name="Oval 850">
            <a:extLst>
              <a:ext uri="{FF2B5EF4-FFF2-40B4-BE49-F238E27FC236}">
                <a16:creationId xmlns:a16="http://schemas.microsoft.com/office/drawing/2014/main" id="{BF64A981-D6D5-4640-A207-73094A54C750}"/>
              </a:ext>
            </a:extLst>
          </p:cNvPr>
          <p:cNvSpPr>
            <a:spLocks noChangeArrowheads="1"/>
          </p:cNvSpPr>
          <p:nvPr/>
        </p:nvSpPr>
        <p:spPr bwMode="auto">
          <a:xfrm>
            <a:off x="9361488"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2" name="Oval 851">
            <a:extLst>
              <a:ext uri="{FF2B5EF4-FFF2-40B4-BE49-F238E27FC236}">
                <a16:creationId xmlns:a16="http://schemas.microsoft.com/office/drawing/2014/main" id="{18B198F7-29D0-472D-B72C-10B34A77C9FB}"/>
              </a:ext>
            </a:extLst>
          </p:cNvPr>
          <p:cNvSpPr>
            <a:spLocks noChangeArrowheads="1"/>
          </p:cNvSpPr>
          <p:nvPr/>
        </p:nvSpPr>
        <p:spPr bwMode="auto">
          <a:xfrm>
            <a:off x="9469438"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3" name="Oval 852">
            <a:extLst>
              <a:ext uri="{FF2B5EF4-FFF2-40B4-BE49-F238E27FC236}">
                <a16:creationId xmlns:a16="http://schemas.microsoft.com/office/drawing/2014/main" id="{7D7AEC7A-B280-4960-83E0-A89B21973CAE}"/>
              </a:ext>
            </a:extLst>
          </p:cNvPr>
          <p:cNvSpPr>
            <a:spLocks noChangeArrowheads="1"/>
          </p:cNvSpPr>
          <p:nvPr/>
        </p:nvSpPr>
        <p:spPr bwMode="auto">
          <a:xfrm>
            <a:off x="9571038" y="3856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4" name="Oval 853">
            <a:extLst>
              <a:ext uri="{FF2B5EF4-FFF2-40B4-BE49-F238E27FC236}">
                <a16:creationId xmlns:a16="http://schemas.microsoft.com/office/drawing/2014/main" id="{2CF4B4D7-CF94-4848-8347-B03EC0FC6A7B}"/>
              </a:ext>
            </a:extLst>
          </p:cNvPr>
          <p:cNvSpPr>
            <a:spLocks noChangeArrowheads="1"/>
          </p:cNvSpPr>
          <p:nvPr/>
        </p:nvSpPr>
        <p:spPr bwMode="auto">
          <a:xfrm>
            <a:off x="9671050"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5" name="Oval 854">
            <a:extLst>
              <a:ext uri="{FF2B5EF4-FFF2-40B4-BE49-F238E27FC236}">
                <a16:creationId xmlns:a16="http://schemas.microsoft.com/office/drawing/2014/main" id="{68309A22-FF2F-40CD-BDB7-4DB2806E35C3}"/>
              </a:ext>
            </a:extLst>
          </p:cNvPr>
          <p:cNvSpPr>
            <a:spLocks noChangeArrowheads="1"/>
          </p:cNvSpPr>
          <p:nvPr/>
        </p:nvSpPr>
        <p:spPr bwMode="auto">
          <a:xfrm>
            <a:off x="9772650"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6" name="Oval 855">
            <a:extLst>
              <a:ext uri="{FF2B5EF4-FFF2-40B4-BE49-F238E27FC236}">
                <a16:creationId xmlns:a16="http://schemas.microsoft.com/office/drawing/2014/main" id="{BC6CCD65-B620-49E8-90D6-C25192247FB8}"/>
              </a:ext>
            </a:extLst>
          </p:cNvPr>
          <p:cNvSpPr>
            <a:spLocks noChangeArrowheads="1"/>
          </p:cNvSpPr>
          <p:nvPr/>
        </p:nvSpPr>
        <p:spPr bwMode="auto">
          <a:xfrm>
            <a:off x="9880600"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7" name="Oval 856">
            <a:extLst>
              <a:ext uri="{FF2B5EF4-FFF2-40B4-BE49-F238E27FC236}">
                <a16:creationId xmlns:a16="http://schemas.microsoft.com/office/drawing/2014/main" id="{7701B75F-C697-4A6D-974F-9850CABB9741}"/>
              </a:ext>
            </a:extLst>
          </p:cNvPr>
          <p:cNvSpPr>
            <a:spLocks noChangeArrowheads="1"/>
          </p:cNvSpPr>
          <p:nvPr/>
        </p:nvSpPr>
        <p:spPr bwMode="auto">
          <a:xfrm>
            <a:off x="9982200"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8" name="Oval 857">
            <a:extLst>
              <a:ext uri="{FF2B5EF4-FFF2-40B4-BE49-F238E27FC236}">
                <a16:creationId xmlns:a16="http://schemas.microsoft.com/office/drawing/2014/main" id="{0CA701A4-5D5A-400A-82E3-9ECCB8403825}"/>
              </a:ext>
            </a:extLst>
          </p:cNvPr>
          <p:cNvSpPr>
            <a:spLocks noChangeArrowheads="1"/>
          </p:cNvSpPr>
          <p:nvPr/>
        </p:nvSpPr>
        <p:spPr bwMode="auto">
          <a:xfrm>
            <a:off x="10091738"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19" name="Oval 858">
            <a:extLst>
              <a:ext uri="{FF2B5EF4-FFF2-40B4-BE49-F238E27FC236}">
                <a16:creationId xmlns:a16="http://schemas.microsoft.com/office/drawing/2014/main" id="{B8D78845-532B-47EA-8BE3-2AD577E7B7B2}"/>
              </a:ext>
            </a:extLst>
          </p:cNvPr>
          <p:cNvSpPr>
            <a:spLocks noChangeArrowheads="1"/>
          </p:cNvSpPr>
          <p:nvPr/>
        </p:nvSpPr>
        <p:spPr bwMode="auto">
          <a:xfrm>
            <a:off x="10193338"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0" name="Oval 859">
            <a:extLst>
              <a:ext uri="{FF2B5EF4-FFF2-40B4-BE49-F238E27FC236}">
                <a16:creationId xmlns:a16="http://schemas.microsoft.com/office/drawing/2014/main" id="{DB984D2A-DA0F-4FA6-BF25-AAEC9EE7883A}"/>
              </a:ext>
            </a:extLst>
          </p:cNvPr>
          <p:cNvSpPr>
            <a:spLocks noChangeArrowheads="1"/>
          </p:cNvSpPr>
          <p:nvPr/>
        </p:nvSpPr>
        <p:spPr bwMode="auto">
          <a:xfrm>
            <a:off x="10301288" y="3856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1" name="Oval 860">
            <a:extLst>
              <a:ext uri="{FF2B5EF4-FFF2-40B4-BE49-F238E27FC236}">
                <a16:creationId xmlns:a16="http://schemas.microsoft.com/office/drawing/2014/main" id="{DE1D714F-4AB9-4D2B-A816-68639F66F87E}"/>
              </a:ext>
            </a:extLst>
          </p:cNvPr>
          <p:cNvSpPr>
            <a:spLocks noChangeArrowheads="1"/>
          </p:cNvSpPr>
          <p:nvPr/>
        </p:nvSpPr>
        <p:spPr bwMode="auto">
          <a:xfrm>
            <a:off x="10402888" y="3856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2" name="Oval 861">
            <a:extLst>
              <a:ext uri="{FF2B5EF4-FFF2-40B4-BE49-F238E27FC236}">
                <a16:creationId xmlns:a16="http://schemas.microsoft.com/office/drawing/2014/main" id="{AF47AD03-A599-4508-9C00-7C4397F1C961}"/>
              </a:ext>
            </a:extLst>
          </p:cNvPr>
          <p:cNvSpPr>
            <a:spLocks noChangeArrowheads="1"/>
          </p:cNvSpPr>
          <p:nvPr/>
        </p:nvSpPr>
        <p:spPr bwMode="auto">
          <a:xfrm>
            <a:off x="8839200" y="3965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3" name="Oval 862">
            <a:extLst>
              <a:ext uri="{FF2B5EF4-FFF2-40B4-BE49-F238E27FC236}">
                <a16:creationId xmlns:a16="http://schemas.microsoft.com/office/drawing/2014/main" id="{5BA84BC2-CDAC-4090-848A-DD4ED26A4E7C}"/>
              </a:ext>
            </a:extLst>
          </p:cNvPr>
          <p:cNvSpPr>
            <a:spLocks noChangeArrowheads="1"/>
          </p:cNvSpPr>
          <p:nvPr/>
        </p:nvSpPr>
        <p:spPr bwMode="auto">
          <a:xfrm>
            <a:off x="8940800" y="3965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4" name="Oval 863">
            <a:extLst>
              <a:ext uri="{FF2B5EF4-FFF2-40B4-BE49-F238E27FC236}">
                <a16:creationId xmlns:a16="http://schemas.microsoft.com/office/drawing/2014/main" id="{76872309-60FF-4997-B089-1EBF8E23B6A3}"/>
              </a:ext>
            </a:extLst>
          </p:cNvPr>
          <p:cNvSpPr>
            <a:spLocks noChangeArrowheads="1"/>
          </p:cNvSpPr>
          <p:nvPr/>
        </p:nvSpPr>
        <p:spPr bwMode="auto">
          <a:xfrm>
            <a:off x="9048750" y="3965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5" name="Oval 864">
            <a:extLst>
              <a:ext uri="{FF2B5EF4-FFF2-40B4-BE49-F238E27FC236}">
                <a16:creationId xmlns:a16="http://schemas.microsoft.com/office/drawing/2014/main" id="{0B3EDE71-2668-44EC-85FF-41BF001695FD}"/>
              </a:ext>
            </a:extLst>
          </p:cNvPr>
          <p:cNvSpPr>
            <a:spLocks noChangeArrowheads="1"/>
          </p:cNvSpPr>
          <p:nvPr/>
        </p:nvSpPr>
        <p:spPr bwMode="auto">
          <a:xfrm>
            <a:off x="9150350" y="3965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6" name="Oval 865">
            <a:extLst>
              <a:ext uri="{FF2B5EF4-FFF2-40B4-BE49-F238E27FC236}">
                <a16:creationId xmlns:a16="http://schemas.microsoft.com/office/drawing/2014/main" id="{82D1765E-E81D-446C-84D0-28118251E110}"/>
              </a:ext>
            </a:extLst>
          </p:cNvPr>
          <p:cNvSpPr>
            <a:spLocks noChangeArrowheads="1"/>
          </p:cNvSpPr>
          <p:nvPr/>
        </p:nvSpPr>
        <p:spPr bwMode="auto">
          <a:xfrm>
            <a:off x="9259888"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7" name="Oval 866">
            <a:extLst>
              <a:ext uri="{FF2B5EF4-FFF2-40B4-BE49-F238E27FC236}">
                <a16:creationId xmlns:a16="http://schemas.microsoft.com/office/drawing/2014/main" id="{BB397379-62E7-42AD-B74C-A14E7A9E4420}"/>
              </a:ext>
            </a:extLst>
          </p:cNvPr>
          <p:cNvSpPr>
            <a:spLocks noChangeArrowheads="1"/>
          </p:cNvSpPr>
          <p:nvPr/>
        </p:nvSpPr>
        <p:spPr bwMode="auto">
          <a:xfrm>
            <a:off x="9361488"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8" name="Oval 867">
            <a:extLst>
              <a:ext uri="{FF2B5EF4-FFF2-40B4-BE49-F238E27FC236}">
                <a16:creationId xmlns:a16="http://schemas.microsoft.com/office/drawing/2014/main" id="{5CA79D01-8A50-4915-9959-63851B748053}"/>
              </a:ext>
            </a:extLst>
          </p:cNvPr>
          <p:cNvSpPr>
            <a:spLocks noChangeArrowheads="1"/>
          </p:cNvSpPr>
          <p:nvPr/>
        </p:nvSpPr>
        <p:spPr bwMode="auto">
          <a:xfrm>
            <a:off x="9469438"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29" name="Oval 868">
            <a:extLst>
              <a:ext uri="{FF2B5EF4-FFF2-40B4-BE49-F238E27FC236}">
                <a16:creationId xmlns:a16="http://schemas.microsoft.com/office/drawing/2014/main" id="{61915762-20FF-47C8-9B82-F5D170A4DD7C}"/>
              </a:ext>
            </a:extLst>
          </p:cNvPr>
          <p:cNvSpPr>
            <a:spLocks noChangeArrowheads="1"/>
          </p:cNvSpPr>
          <p:nvPr/>
        </p:nvSpPr>
        <p:spPr bwMode="auto">
          <a:xfrm>
            <a:off x="9571038"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0" name="Oval 869">
            <a:extLst>
              <a:ext uri="{FF2B5EF4-FFF2-40B4-BE49-F238E27FC236}">
                <a16:creationId xmlns:a16="http://schemas.microsoft.com/office/drawing/2014/main" id="{875A73DD-F62C-4E59-9AF2-E38B7FBDA374}"/>
              </a:ext>
            </a:extLst>
          </p:cNvPr>
          <p:cNvSpPr>
            <a:spLocks noChangeArrowheads="1"/>
          </p:cNvSpPr>
          <p:nvPr/>
        </p:nvSpPr>
        <p:spPr bwMode="auto">
          <a:xfrm>
            <a:off x="9671050"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1" name="Oval 870">
            <a:extLst>
              <a:ext uri="{FF2B5EF4-FFF2-40B4-BE49-F238E27FC236}">
                <a16:creationId xmlns:a16="http://schemas.microsoft.com/office/drawing/2014/main" id="{70BAE344-EDC5-4FFD-BBBF-B2AA75E7D90E}"/>
              </a:ext>
            </a:extLst>
          </p:cNvPr>
          <p:cNvSpPr>
            <a:spLocks noChangeArrowheads="1"/>
          </p:cNvSpPr>
          <p:nvPr/>
        </p:nvSpPr>
        <p:spPr bwMode="auto">
          <a:xfrm>
            <a:off x="9772650"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2" name="Oval 871">
            <a:extLst>
              <a:ext uri="{FF2B5EF4-FFF2-40B4-BE49-F238E27FC236}">
                <a16:creationId xmlns:a16="http://schemas.microsoft.com/office/drawing/2014/main" id="{177D9E01-DD2C-4240-9C5A-B7BFD84DE31C}"/>
              </a:ext>
            </a:extLst>
          </p:cNvPr>
          <p:cNvSpPr>
            <a:spLocks noChangeArrowheads="1"/>
          </p:cNvSpPr>
          <p:nvPr/>
        </p:nvSpPr>
        <p:spPr bwMode="auto">
          <a:xfrm>
            <a:off x="9880600"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3" name="Oval 872">
            <a:extLst>
              <a:ext uri="{FF2B5EF4-FFF2-40B4-BE49-F238E27FC236}">
                <a16:creationId xmlns:a16="http://schemas.microsoft.com/office/drawing/2014/main" id="{6B8B76C9-70D8-4D18-9B4B-CE44EE392948}"/>
              </a:ext>
            </a:extLst>
          </p:cNvPr>
          <p:cNvSpPr>
            <a:spLocks noChangeArrowheads="1"/>
          </p:cNvSpPr>
          <p:nvPr/>
        </p:nvSpPr>
        <p:spPr bwMode="auto">
          <a:xfrm>
            <a:off x="9982200" y="3965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4" name="Oval 873">
            <a:extLst>
              <a:ext uri="{FF2B5EF4-FFF2-40B4-BE49-F238E27FC236}">
                <a16:creationId xmlns:a16="http://schemas.microsoft.com/office/drawing/2014/main" id="{EEA459CE-656E-4BBA-B1A0-717811C3FB7F}"/>
              </a:ext>
            </a:extLst>
          </p:cNvPr>
          <p:cNvSpPr>
            <a:spLocks noChangeArrowheads="1"/>
          </p:cNvSpPr>
          <p:nvPr/>
        </p:nvSpPr>
        <p:spPr bwMode="auto">
          <a:xfrm>
            <a:off x="10091738"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5" name="Oval 874">
            <a:extLst>
              <a:ext uri="{FF2B5EF4-FFF2-40B4-BE49-F238E27FC236}">
                <a16:creationId xmlns:a16="http://schemas.microsoft.com/office/drawing/2014/main" id="{71FDE98E-2FE7-4917-B6BA-6E703E0F67E4}"/>
              </a:ext>
            </a:extLst>
          </p:cNvPr>
          <p:cNvSpPr>
            <a:spLocks noChangeArrowheads="1"/>
          </p:cNvSpPr>
          <p:nvPr/>
        </p:nvSpPr>
        <p:spPr bwMode="auto">
          <a:xfrm>
            <a:off x="10193338" y="3965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6" name="Oval 875">
            <a:extLst>
              <a:ext uri="{FF2B5EF4-FFF2-40B4-BE49-F238E27FC236}">
                <a16:creationId xmlns:a16="http://schemas.microsoft.com/office/drawing/2014/main" id="{0292B405-F8F1-4883-9CA4-72327B20975D}"/>
              </a:ext>
            </a:extLst>
          </p:cNvPr>
          <p:cNvSpPr>
            <a:spLocks noChangeArrowheads="1"/>
          </p:cNvSpPr>
          <p:nvPr/>
        </p:nvSpPr>
        <p:spPr bwMode="auto">
          <a:xfrm>
            <a:off x="10301288"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7" name="Oval 876">
            <a:extLst>
              <a:ext uri="{FF2B5EF4-FFF2-40B4-BE49-F238E27FC236}">
                <a16:creationId xmlns:a16="http://schemas.microsoft.com/office/drawing/2014/main" id="{5ABE5B80-C7A8-4A23-B56F-507606BC83FA}"/>
              </a:ext>
            </a:extLst>
          </p:cNvPr>
          <p:cNvSpPr>
            <a:spLocks noChangeArrowheads="1"/>
          </p:cNvSpPr>
          <p:nvPr/>
        </p:nvSpPr>
        <p:spPr bwMode="auto">
          <a:xfrm>
            <a:off x="10402888" y="3965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38" name="Line 877">
            <a:extLst>
              <a:ext uri="{FF2B5EF4-FFF2-40B4-BE49-F238E27FC236}">
                <a16:creationId xmlns:a16="http://schemas.microsoft.com/office/drawing/2014/main" id="{E474C5CB-1C49-4B67-B0E5-5A64F27E36EC}"/>
              </a:ext>
            </a:extLst>
          </p:cNvPr>
          <p:cNvSpPr>
            <a:spLocks noChangeShapeType="1"/>
          </p:cNvSpPr>
          <p:nvPr/>
        </p:nvSpPr>
        <p:spPr bwMode="auto">
          <a:xfrm flipV="1">
            <a:off x="8577263" y="1433513"/>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39" name="Line 878">
            <a:extLst>
              <a:ext uri="{FF2B5EF4-FFF2-40B4-BE49-F238E27FC236}">
                <a16:creationId xmlns:a16="http://schemas.microsoft.com/office/drawing/2014/main" id="{4B2FA943-5A4F-4FB3-A03D-953603CFD69C}"/>
              </a:ext>
            </a:extLst>
          </p:cNvPr>
          <p:cNvSpPr>
            <a:spLocks noChangeShapeType="1"/>
          </p:cNvSpPr>
          <p:nvPr/>
        </p:nvSpPr>
        <p:spPr bwMode="auto">
          <a:xfrm flipV="1">
            <a:off x="8577263" y="2301875"/>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40" name="Line 879">
            <a:extLst>
              <a:ext uri="{FF2B5EF4-FFF2-40B4-BE49-F238E27FC236}">
                <a16:creationId xmlns:a16="http://schemas.microsoft.com/office/drawing/2014/main" id="{B0DC9C79-F9DF-4411-8F4B-AC7BF24EAF23}"/>
              </a:ext>
            </a:extLst>
          </p:cNvPr>
          <p:cNvSpPr>
            <a:spLocks noChangeShapeType="1"/>
          </p:cNvSpPr>
          <p:nvPr/>
        </p:nvSpPr>
        <p:spPr bwMode="auto">
          <a:xfrm flipV="1">
            <a:off x="8577263" y="3051175"/>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41" name="Line 880">
            <a:extLst>
              <a:ext uri="{FF2B5EF4-FFF2-40B4-BE49-F238E27FC236}">
                <a16:creationId xmlns:a16="http://schemas.microsoft.com/office/drawing/2014/main" id="{6D3B47F7-D84C-4AAD-87D0-71E631E6F333}"/>
              </a:ext>
            </a:extLst>
          </p:cNvPr>
          <p:cNvSpPr>
            <a:spLocks noChangeShapeType="1"/>
          </p:cNvSpPr>
          <p:nvPr/>
        </p:nvSpPr>
        <p:spPr bwMode="auto">
          <a:xfrm flipV="1">
            <a:off x="8577263" y="3902075"/>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42" name="AutoShape 881">
            <a:extLst>
              <a:ext uri="{FF2B5EF4-FFF2-40B4-BE49-F238E27FC236}">
                <a16:creationId xmlns:a16="http://schemas.microsoft.com/office/drawing/2014/main" id="{65EC5B41-9C14-4B83-9D68-33C9E351209D}"/>
              </a:ext>
            </a:extLst>
          </p:cNvPr>
          <p:cNvSpPr>
            <a:spLocks/>
          </p:cNvSpPr>
          <p:nvPr/>
        </p:nvSpPr>
        <p:spPr bwMode="auto">
          <a:xfrm rot="-5400000">
            <a:off x="7555706" y="3517107"/>
            <a:ext cx="219075" cy="1624012"/>
          </a:xfrm>
          <a:prstGeom prst="leftBrace">
            <a:avLst>
              <a:gd name="adj1" fmla="val 6177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43" name="Text Box 882">
            <a:extLst>
              <a:ext uri="{FF2B5EF4-FFF2-40B4-BE49-F238E27FC236}">
                <a16:creationId xmlns:a16="http://schemas.microsoft.com/office/drawing/2014/main" id="{CEC19BDE-0A93-438E-AF48-450BCA904CB4}"/>
              </a:ext>
            </a:extLst>
          </p:cNvPr>
          <p:cNvSpPr txBox="1">
            <a:spLocks noChangeArrowheads="1"/>
          </p:cNvSpPr>
          <p:nvPr/>
        </p:nvSpPr>
        <p:spPr bwMode="auto">
          <a:xfrm>
            <a:off x="6742113" y="4398963"/>
            <a:ext cx="215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Chemically Bonded</a:t>
            </a:r>
          </a:p>
        </p:txBody>
      </p:sp>
      <p:sp>
        <p:nvSpPr>
          <p:cNvPr id="60844" name="AutoShape 883">
            <a:extLst>
              <a:ext uri="{FF2B5EF4-FFF2-40B4-BE49-F238E27FC236}">
                <a16:creationId xmlns:a16="http://schemas.microsoft.com/office/drawing/2014/main" id="{EC207020-357B-41EC-8E47-4EFC05B0CFF9}"/>
              </a:ext>
            </a:extLst>
          </p:cNvPr>
          <p:cNvSpPr>
            <a:spLocks/>
          </p:cNvSpPr>
          <p:nvPr/>
        </p:nvSpPr>
        <p:spPr bwMode="auto">
          <a:xfrm rot="5400000">
            <a:off x="9985375" y="796926"/>
            <a:ext cx="219075" cy="793750"/>
          </a:xfrm>
          <a:prstGeom prst="leftBrace">
            <a:avLst>
              <a:gd name="adj1" fmla="val 3019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45" name="Text Box 884">
            <a:extLst>
              <a:ext uri="{FF2B5EF4-FFF2-40B4-BE49-F238E27FC236}">
                <a16:creationId xmlns:a16="http://schemas.microsoft.com/office/drawing/2014/main" id="{41706FD3-AD7C-4AE3-B790-9DE72DF1FDB9}"/>
              </a:ext>
            </a:extLst>
          </p:cNvPr>
          <p:cNvSpPr txBox="1">
            <a:spLocks noChangeArrowheads="1"/>
          </p:cNvSpPr>
          <p:nvPr/>
        </p:nvSpPr>
        <p:spPr bwMode="auto">
          <a:xfrm>
            <a:off x="9007475" y="4398963"/>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Hydrolyzed</a:t>
            </a:r>
          </a:p>
        </p:txBody>
      </p:sp>
      <p:sp>
        <p:nvSpPr>
          <p:cNvPr id="60846" name="Text Box 885">
            <a:extLst>
              <a:ext uri="{FF2B5EF4-FFF2-40B4-BE49-F238E27FC236}">
                <a16:creationId xmlns:a16="http://schemas.microsoft.com/office/drawing/2014/main" id="{BAAFC380-5603-4400-B2BB-EBDE9E89608E}"/>
              </a:ext>
            </a:extLst>
          </p:cNvPr>
          <p:cNvSpPr txBox="1">
            <a:spLocks noChangeArrowheads="1"/>
          </p:cNvSpPr>
          <p:nvPr/>
        </p:nvSpPr>
        <p:spPr bwMode="auto">
          <a:xfrm>
            <a:off x="9588500" y="781050"/>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Diffused</a:t>
            </a:r>
          </a:p>
        </p:txBody>
      </p:sp>
      <p:sp>
        <p:nvSpPr>
          <p:cNvPr id="60847" name="AutoShape 886">
            <a:extLst>
              <a:ext uri="{FF2B5EF4-FFF2-40B4-BE49-F238E27FC236}">
                <a16:creationId xmlns:a16="http://schemas.microsoft.com/office/drawing/2014/main" id="{A8DA0DFD-E9BC-463D-851F-994BDC37CB66}"/>
              </a:ext>
            </a:extLst>
          </p:cNvPr>
          <p:cNvSpPr>
            <a:spLocks/>
          </p:cNvSpPr>
          <p:nvPr/>
        </p:nvSpPr>
        <p:spPr bwMode="auto">
          <a:xfrm rot="-5400000">
            <a:off x="9209881" y="3866357"/>
            <a:ext cx="219075" cy="912812"/>
          </a:xfrm>
          <a:prstGeom prst="leftBrace">
            <a:avLst>
              <a:gd name="adj1" fmla="val 347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48" name="Text Box 887">
            <a:extLst>
              <a:ext uri="{FF2B5EF4-FFF2-40B4-BE49-F238E27FC236}">
                <a16:creationId xmlns:a16="http://schemas.microsoft.com/office/drawing/2014/main" id="{BC90A7A7-A4D9-41DF-AAE9-0BD357FD4B22}"/>
              </a:ext>
            </a:extLst>
          </p:cNvPr>
          <p:cNvSpPr txBox="1">
            <a:spLocks noChangeArrowheads="1"/>
          </p:cNvSpPr>
          <p:nvPr/>
        </p:nvSpPr>
        <p:spPr bwMode="auto">
          <a:xfrm>
            <a:off x="8234363" y="16637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49" name="Line 888">
            <a:extLst>
              <a:ext uri="{FF2B5EF4-FFF2-40B4-BE49-F238E27FC236}">
                <a16:creationId xmlns:a16="http://schemas.microsoft.com/office/drawing/2014/main" id="{1CF204B0-20BD-4AE1-8EF7-8B0718E4B2D6}"/>
              </a:ext>
            </a:extLst>
          </p:cNvPr>
          <p:cNvSpPr>
            <a:spLocks noChangeShapeType="1"/>
          </p:cNvSpPr>
          <p:nvPr/>
        </p:nvSpPr>
        <p:spPr bwMode="auto">
          <a:xfrm rot="5400000" flipV="1">
            <a:off x="8331200" y="1644651"/>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50" name="Line 889">
            <a:extLst>
              <a:ext uri="{FF2B5EF4-FFF2-40B4-BE49-F238E27FC236}">
                <a16:creationId xmlns:a16="http://schemas.microsoft.com/office/drawing/2014/main" id="{D428DA26-EDB0-4828-A489-E2D46AAE15A6}"/>
              </a:ext>
            </a:extLst>
          </p:cNvPr>
          <p:cNvSpPr>
            <a:spLocks noChangeShapeType="1"/>
          </p:cNvSpPr>
          <p:nvPr/>
        </p:nvSpPr>
        <p:spPr bwMode="auto">
          <a:xfrm rot="5400000" flipV="1">
            <a:off x="8331200" y="2054226"/>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51" name="Text Box 890">
            <a:extLst>
              <a:ext uri="{FF2B5EF4-FFF2-40B4-BE49-F238E27FC236}">
                <a16:creationId xmlns:a16="http://schemas.microsoft.com/office/drawing/2014/main" id="{7FFC392A-EF94-4016-8A6B-A59E188047E4}"/>
              </a:ext>
            </a:extLst>
          </p:cNvPr>
          <p:cNvSpPr txBox="1">
            <a:spLocks noChangeArrowheads="1"/>
          </p:cNvSpPr>
          <p:nvPr/>
        </p:nvSpPr>
        <p:spPr bwMode="auto">
          <a:xfrm>
            <a:off x="8234363" y="25082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52" name="Line 891">
            <a:extLst>
              <a:ext uri="{FF2B5EF4-FFF2-40B4-BE49-F238E27FC236}">
                <a16:creationId xmlns:a16="http://schemas.microsoft.com/office/drawing/2014/main" id="{FAA8073D-C8A8-4E6E-92F0-3335F4E5D6A5}"/>
              </a:ext>
            </a:extLst>
          </p:cNvPr>
          <p:cNvSpPr>
            <a:spLocks noChangeShapeType="1"/>
          </p:cNvSpPr>
          <p:nvPr/>
        </p:nvSpPr>
        <p:spPr bwMode="auto">
          <a:xfrm rot="5400000" flipV="1">
            <a:off x="8331200" y="2489201"/>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53" name="Line 892">
            <a:extLst>
              <a:ext uri="{FF2B5EF4-FFF2-40B4-BE49-F238E27FC236}">
                <a16:creationId xmlns:a16="http://schemas.microsoft.com/office/drawing/2014/main" id="{3A867048-7871-4E20-A566-61786A217953}"/>
              </a:ext>
            </a:extLst>
          </p:cNvPr>
          <p:cNvSpPr>
            <a:spLocks noChangeShapeType="1"/>
          </p:cNvSpPr>
          <p:nvPr/>
        </p:nvSpPr>
        <p:spPr bwMode="auto">
          <a:xfrm rot="5400000" flipV="1">
            <a:off x="8331200" y="2898776"/>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54" name="Text Box 893">
            <a:extLst>
              <a:ext uri="{FF2B5EF4-FFF2-40B4-BE49-F238E27FC236}">
                <a16:creationId xmlns:a16="http://schemas.microsoft.com/office/drawing/2014/main" id="{B86D4A6D-A125-4C59-BA4F-C9DE345DCA17}"/>
              </a:ext>
            </a:extLst>
          </p:cNvPr>
          <p:cNvSpPr txBox="1">
            <a:spLocks noChangeArrowheads="1"/>
          </p:cNvSpPr>
          <p:nvPr/>
        </p:nvSpPr>
        <p:spPr bwMode="auto">
          <a:xfrm>
            <a:off x="8234363" y="32813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55" name="Line 894">
            <a:extLst>
              <a:ext uri="{FF2B5EF4-FFF2-40B4-BE49-F238E27FC236}">
                <a16:creationId xmlns:a16="http://schemas.microsoft.com/office/drawing/2014/main" id="{D57B6074-C276-42AD-8D4E-392796AACA6B}"/>
              </a:ext>
            </a:extLst>
          </p:cNvPr>
          <p:cNvSpPr>
            <a:spLocks noChangeShapeType="1"/>
          </p:cNvSpPr>
          <p:nvPr/>
        </p:nvSpPr>
        <p:spPr bwMode="auto">
          <a:xfrm rot="5400000" flipV="1">
            <a:off x="8331200" y="3262313"/>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56" name="Line 895">
            <a:extLst>
              <a:ext uri="{FF2B5EF4-FFF2-40B4-BE49-F238E27FC236}">
                <a16:creationId xmlns:a16="http://schemas.microsoft.com/office/drawing/2014/main" id="{8E965450-8FA7-4094-AC9C-C490633A1358}"/>
              </a:ext>
            </a:extLst>
          </p:cNvPr>
          <p:cNvSpPr>
            <a:spLocks noChangeShapeType="1"/>
          </p:cNvSpPr>
          <p:nvPr/>
        </p:nvSpPr>
        <p:spPr bwMode="auto">
          <a:xfrm rot="5400000" flipV="1">
            <a:off x="8331200" y="3671888"/>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57" name="Text Box 896">
            <a:extLst>
              <a:ext uri="{FF2B5EF4-FFF2-40B4-BE49-F238E27FC236}">
                <a16:creationId xmlns:a16="http://schemas.microsoft.com/office/drawing/2014/main" id="{65FE5B86-09B2-4BF0-B7CD-0D49C2E88DB7}"/>
              </a:ext>
            </a:extLst>
          </p:cNvPr>
          <p:cNvSpPr txBox="1">
            <a:spLocks noChangeArrowheads="1"/>
          </p:cNvSpPr>
          <p:nvPr/>
        </p:nvSpPr>
        <p:spPr bwMode="auto">
          <a:xfrm rot="-5400000">
            <a:off x="5674519" y="2377282"/>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a:solidFill>
                  <a:schemeClr val="tx1"/>
                </a:solidFill>
                <a:cs typeface="Arial" panose="020B0604020202020204" pitchFamily="34" charset="0"/>
              </a:rPr>
              <a:t>Glass Surface </a:t>
            </a:r>
          </a:p>
        </p:txBody>
      </p:sp>
      <p:sp>
        <p:nvSpPr>
          <p:cNvPr id="60858" name="Line 897">
            <a:extLst>
              <a:ext uri="{FF2B5EF4-FFF2-40B4-BE49-F238E27FC236}">
                <a16:creationId xmlns:a16="http://schemas.microsoft.com/office/drawing/2014/main" id="{9293A26B-99BB-4933-903C-F47912B6DB20}"/>
              </a:ext>
            </a:extLst>
          </p:cNvPr>
          <p:cNvSpPr>
            <a:spLocks noChangeShapeType="1"/>
          </p:cNvSpPr>
          <p:nvPr/>
        </p:nvSpPr>
        <p:spPr bwMode="auto">
          <a:xfrm rot="5400000" flipV="1">
            <a:off x="8331200" y="1184276"/>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59" name="Line 898">
            <a:extLst>
              <a:ext uri="{FF2B5EF4-FFF2-40B4-BE49-F238E27FC236}">
                <a16:creationId xmlns:a16="http://schemas.microsoft.com/office/drawing/2014/main" id="{9D413B77-6668-4D5C-9E61-E33CCF7F2A33}"/>
              </a:ext>
            </a:extLst>
          </p:cNvPr>
          <p:cNvSpPr>
            <a:spLocks noChangeShapeType="1"/>
          </p:cNvSpPr>
          <p:nvPr/>
        </p:nvSpPr>
        <p:spPr bwMode="auto">
          <a:xfrm rot="5400000" flipV="1">
            <a:off x="8331200" y="4052888"/>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60" name="Rectangle 899" descr="Wide upward diagonal">
            <a:extLst>
              <a:ext uri="{FF2B5EF4-FFF2-40B4-BE49-F238E27FC236}">
                <a16:creationId xmlns:a16="http://schemas.microsoft.com/office/drawing/2014/main" id="{784EED6E-4467-403A-AFAF-70E9CF3BD7D5}"/>
              </a:ext>
            </a:extLst>
          </p:cNvPr>
          <p:cNvSpPr>
            <a:spLocks noChangeArrowheads="1"/>
          </p:cNvSpPr>
          <p:nvPr/>
        </p:nvSpPr>
        <p:spPr bwMode="auto">
          <a:xfrm>
            <a:off x="1949450" y="1096963"/>
            <a:ext cx="447675" cy="29987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61" name="Line 900">
            <a:extLst>
              <a:ext uri="{FF2B5EF4-FFF2-40B4-BE49-F238E27FC236}">
                <a16:creationId xmlns:a16="http://schemas.microsoft.com/office/drawing/2014/main" id="{CFE515D3-1320-45D2-A100-E187A60EC4E4}"/>
              </a:ext>
            </a:extLst>
          </p:cNvPr>
          <p:cNvSpPr>
            <a:spLocks noChangeShapeType="1"/>
          </p:cNvSpPr>
          <p:nvPr/>
        </p:nvSpPr>
        <p:spPr bwMode="auto">
          <a:xfrm flipV="1">
            <a:off x="2466975" y="1389063"/>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62" name="Text Box 901">
            <a:extLst>
              <a:ext uri="{FF2B5EF4-FFF2-40B4-BE49-F238E27FC236}">
                <a16:creationId xmlns:a16="http://schemas.microsoft.com/office/drawing/2014/main" id="{2860740C-B9E4-450A-A892-EFE944CD533E}"/>
              </a:ext>
            </a:extLst>
          </p:cNvPr>
          <p:cNvSpPr txBox="1">
            <a:spLocks noChangeArrowheads="1"/>
          </p:cNvSpPr>
          <p:nvPr/>
        </p:nvSpPr>
        <p:spPr bwMode="auto">
          <a:xfrm>
            <a:off x="2714625" y="11953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63" name="Text Box 902">
            <a:extLst>
              <a:ext uri="{FF2B5EF4-FFF2-40B4-BE49-F238E27FC236}">
                <a16:creationId xmlns:a16="http://schemas.microsoft.com/office/drawing/2014/main" id="{87CC2981-8777-4DCF-BAD8-0FBC106F0E4A}"/>
              </a:ext>
            </a:extLst>
          </p:cNvPr>
          <p:cNvSpPr txBox="1">
            <a:spLocks noChangeArrowheads="1"/>
          </p:cNvSpPr>
          <p:nvPr/>
        </p:nvSpPr>
        <p:spPr bwMode="auto">
          <a:xfrm>
            <a:off x="3232150" y="1204913"/>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864" name="Line 903">
            <a:extLst>
              <a:ext uri="{FF2B5EF4-FFF2-40B4-BE49-F238E27FC236}">
                <a16:creationId xmlns:a16="http://schemas.microsoft.com/office/drawing/2014/main" id="{CDB50D83-F8F6-47C9-A42F-AD26B09765E6}"/>
              </a:ext>
            </a:extLst>
          </p:cNvPr>
          <p:cNvSpPr>
            <a:spLocks noChangeShapeType="1"/>
          </p:cNvSpPr>
          <p:nvPr/>
        </p:nvSpPr>
        <p:spPr bwMode="auto">
          <a:xfrm flipV="1">
            <a:off x="3016250" y="1389063"/>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65" name="Line 904">
            <a:extLst>
              <a:ext uri="{FF2B5EF4-FFF2-40B4-BE49-F238E27FC236}">
                <a16:creationId xmlns:a16="http://schemas.microsoft.com/office/drawing/2014/main" id="{456208F7-FF87-4FE7-96D4-43F3C0EF706D}"/>
              </a:ext>
            </a:extLst>
          </p:cNvPr>
          <p:cNvSpPr>
            <a:spLocks noChangeShapeType="1"/>
          </p:cNvSpPr>
          <p:nvPr/>
        </p:nvSpPr>
        <p:spPr bwMode="auto">
          <a:xfrm flipV="1">
            <a:off x="2466975" y="225742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66" name="Text Box 905">
            <a:extLst>
              <a:ext uri="{FF2B5EF4-FFF2-40B4-BE49-F238E27FC236}">
                <a16:creationId xmlns:a16="http://schemas.microsoft.com/office/drawing/2014/main" id="{BA4EE72D-7270-4DDD-AE38-6D9CAE7CE872}"/>
              </a:ext>
            </a:extLst>
          </p:cNvPr>
          <p:cNvSpPr txBox="1">
            <a:spLocks noChangeArrowheads="1"/>
          </p:cNvSpPr>
          <p:nvPr/>
        </p:nvSpPr>
        <p:spPr bwMode="auto">
          <a:xfrm>
            <a:off x="2714625" y="20637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67" name="Text Box 906">
            <a:extLst>
              <a:ext uri="{FF2B5EF4-FFF2-40B4-BE49-F238E27FC236}">
                <a16:creationId xmlns:a16="http://schemas.microsoft.com/office/drawing/2014/main" id="{82C05C09-A907-4F57-A9A6-29D07A7A5A95}"/>
              </a:ext>
            </a:extLst>
          </p:cNvPr>
          <p:cNvSpPr txBox="1">
            <a:spLocks noChangeArrowheads="1"/>
          </p:cNvSpPr>
          <p:nvPr/>
        </p:nvSpPr>
        <p:spPr bwMode="auto">
          <a:xfrm>
            <a:off x="3232150" y="207327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868" name="Line 907">
            <a:extLst>
              <a:ext uri="{FF2B5EF4-FFF2-40B4-BE49-F238E27FC236}">
                <a16:creationId xmlns:a16="http://schemas.microsoft.com/office/drawing/2014/main" id="{EAD91EB4-0AF3-4E4B-99E2-DB50D6961ED3}"/>
              </a:ext>
            </a:extLst>
          </p:cNvPr>
          <p:cNvSpPr>
            <a:spLocks noChangeShapeType="1"/>
          </p:cNvSpPr>
          <p:nvPr/>
        </p:nvSpPr>
        <p:spPr bwMode="auto">
          <a:xfrm flipV="1">
            <a:off x="3016250" y="225742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69" name="Line 908">
            <a:extLst>
              <a:ext uri="{FF2B5EF4-FFF2-40B4-BE49-F238E27FC236}">
                <a16:creationId xmlns:a16="http://schemas.microsoft.com/office/drawing/2014/main" id="{B9210FA9-B362-4D25-9473-A02662DAE861}"/>
              </a:ext>
            </a:extLst>
          </p:cNvPr>
          <p:cNvSpPr>
            <a:spLocks noChangeShapeType="1"/>
          </p:cNvSpPr>
          <p:nvPr/>
        </p:nvSpPr>
        <p:spPr bwMode="auto">
          <a:xfrm flipV="1">
            <a:off x="2466975" y="302577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70" name="Text Box 909">
            <a:extLst>
              <a:ext uri="{FF2B5EF4-FFF2-40B4-BE49-F238E27FC236}">
                <a16:creationId xmlns:a16="http://schemas.microsoft.com/office/drawing/2014/main" id="{EAFAC533-4CE0-4494-9A76-5AFF3AC58F7A}"/>
              </a:ext>
            </a:extLst>
          </p:cNvPr>
          <p:cNvSpPr txBox="1">
            <a:spLocks noChangeArrowheads="1"/>
          </p:cNvSpPr>
          <p:nvPr/>
        </p:nvSpPr>
        <p:spPr bwMode="auto">
          <a:xfrm>
            <a:off x="2714625" y="283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71" name="Text Box 910">
            <a:extLst>
              <a:ext uri="{FF2B5EF4-FFF2-40B4-BE49-F238E27FC236}">
                <a16:creationId xmlns:a16="http://schemas.microsoft.com/office/drawing/2014/main" id="{1077F899-13EE-491B-B5A5-6A502DA81CA5}"/>
              </a:ext>
            </a:extLst>
          </p:cNvPr>
          <p:cNvSpPr txBox="1">
            <a:spLocks noChangeArrowheads="1"/>
          </p:cNvSpPr>
          <p:nvPr/>
        </p:nvSpPr>
        <p:spPr bwMode="auto">
          <a:xfrm>
            <a:off x="3232150" y="284162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872" name="Line 911">
            <a:extLst>
              <a:ext uri="{FF2B5EF4-FFF2-40B4-BE49-F238E27FC236}">
                <a16:creationId xmlns:a16="http://schemas.microsoft.com/office/drawing/2014/main" id="{499C56ED-2E36-4E9D-BD1E-3A02AC75B4A3}"/>
              </a:ext>
            </a:extLst>
          </p:cNvPr>
          <p:cNvSpPr>
            <a:spLocks noChangeShapeType="1"/>
          </p:cNvSpPr>
          <p:nvPr/>
        </p:nvSpPr>
        <p:spPr bwMode="auto">
          <a:xfrm flipV="1">
            <a:off x="3016250" y="3025775"/>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73" name="Line 912">
            <a:extLst>
              <a:ext uri="{FF2B5EF4-FFF2-40B4-BE49-F238E27FC236}">
                <a16:creationId xmlns:a16="http://schemas.microsoft.com/office/drawing/2014/main" id="{EC2CF52B-B7B8-4F57-A53D-7C0E3C88FFFD}"/>
              </a:ext>
            </a:extLst>
          </p:cNvPr>
          <p:cNvSpPr>
            <a:spLocks noChangeShapeType="1"/>
          </p:cNvSpPr>
          <p:nvPr/>
        </p:nvSpPr>
        <p:spPr bwMode="auto">
          <a:xfrm flipV="1">
            <a:off x="2466975" y="3798888"/>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74" name="Text Box 913">
            <a:extLst>
              <a:ext uri="{FF2B5EF4-FFF2-40B4-BE49-F238E27FC236}">
                <a16:creationId xmlns:a16="http://schemas.microsoft.com/office/drawing/2014/main" id="{50191A3D-D7B8-4C85-86DC-324A217A3C0A}"/>
              </a:ext>
            </a:extLst>
          </p:cNvPr>
          <p:cNvSpPr txBox="1">
            <a:spLocks noChangeArrowheads="1"/>
          </p:cNvSpPr>
          <p:nvPr/>
        </p:nvSpPr>
        <p:spPr bwMode="auto">
          <a:xfrm>
            <a:off x="2714625" y="3605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75" name="Text Box 914">
            <a:extLst>
              <a:ext uri="{FF2B5EF4-FFF2-40B4-BE49-F238E27FC236}">
                <a16:creationId xmlns:a16="http://schemas.microsoft.com/office/drawing/2014/main" id="{4C25CFB3-F007-4723-9E7F-699B36C8A04A}"/>
              </a:ext>
            </a:extLst>
          </p:cNvPr>
          <p:cNvSpPr txBox="1">
            <a:spLocks noChangeArrowheads="1"/>
          </p:cNvSpPr>
          <p:nvPr/>
        </p:nvSpPr>
        <p:spPr bwMode="auto">
          <a:xfrm>
            <a:off x="3232150" y="3614738"/>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a:t>
            </a:r>
          </a:p>
        </p:txBody>
      </p:sp>
      <p:sp>
        <p:nvSpPr>
          <p:cNvPr id="60876" name="Line 915">
            <a:extLst>
              <a:ext uri="{FF2B5EF4-FFF2-40B4-BE49-F238E27FC236}">
                <a16:creationId xmlns:a16="http://schemas.microsoft.com/office/drawing/2014/main" id="{7136C067-0571-4081-B087-2745277F6A78}"/>
              </a:ext>
            </a:extLst>
          </p:cNvPr>
          <p:cNvSpPr>
            <a:spLocks noChangeShapeType="1"/>
          </p:cNvSpPr>
          <p:nvPr/>
        </p:nvSpPr>
        <p:spPr bwMode="auto">
          <a:xfrm flipV="1">
            <a:off x="3016250" y="3798888"/>
            <a:ext cx="2460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77" name="Text Box 916">
            <a:extLst>
              <a:ext uri="{FF2B5EF4-FFF2-40B4-BE49-F238E27FC236}">
                <a16:creationId xmlns:a16="http://schemas.microsoft.com/office/drawing/2014/main" id="{10D31CF2-6AB3-44DE-9275-6B202F4DBACB}"/>
              </a:ext>
            </a:extLst>
          </p:cNvPr>
          <p:cNvSpPr txBox="1">
            <a:spLocks noChangeArrowheads="1"/>
          </p:cNvSpPr>
          <p:nvPr/>
        </p:nvSpPr>
        <p:spPr bwMode="auto">
          <a:xfrm>
            <a:off x="3232150" y="16081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0878" name="Oval 917">
            <a:extLst>
              <a:ext uri="{FF2B5EF4-FFF2-40B4-BE49-F238E27FC236}">
                <a16:creationId xmlns:a16="http://schemas.microsoft.com/office/drawing/2014/main" id="{A757D11A-E7C0-4612-A295-AF92A660B206}"/>
              </a:ext>
            </a:extLst>
          </p:cNvPr>
          <p:cNvSpPr>
            <a:spLocks noChangeArrowheads="1"/>
          </p:cNvSpPr>
          <p:nvPr/>
        </p:nvSpPr>
        <p:spPr bwMode="auto">
          <a:xfrm>
            <a:off x="3844925"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79" name="Oval 918">
            <a:extLst>
              <a:ext uri="{FF2B5EF4-FFF2-40B4-BE49-F238E27FC236}">
                <a16:creationId xmlns:a16="http://schemas.microsoft.com/office/drawing/2014/main" id="{0857625A-6BB3-44FD-93A5-0464339C47F9}"/>
              </a:ext>
            </a:extLst>
          </p:cNvPr>
          <p:cNvSpPr>
            <a:spLocks noChangeArrowheads="1"/>
          </p:cNvSpPr>
          <p:nvPr/>
        </p:nvSpPr>
        <p:spPr bwMode="auto">
          <a:xfrm>
            <a:off x="3946525"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0" name="Oval 919">
            <a:extLst>
              <a:ext uri="{FF2B5EF4-FFF2-40B4-BE49-F238E27FC236}">
                <a16:creationId xmlns:a16="http://schemas.microsoft.com/office/drawing/2014/main" id="{1E7B2145-472C-44F0-9107-2F2B95715CC3}"/>
              </a:ext>
            </a:extLst>
          </p:cNvPr>
          <p:cNvSpPr>
            <a:spLocks noChangeArrowheads="1"/>
          </p:cNvSpPr>
          <p:nvPr/>
        </p:nvSpPr>
        <p:spPr bwMode="auto">
          <a:xfrm>
            <a:off x="4054475"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1" name="Oval 920">
            <a:extLst>
              <a:ext uri="{FF2B5EF4-FFF2-40B4-BE49-F238E27FC236}">
                <a16:creationId xmlns:a16="http://schemas.microsoft.com/office/drawing/2014/main" id="{12A06266-B3E5-4300-8F01-713DED603AC3}"/>
              </a:ext>
            </a:extLst>
          </p:cNvPr>
          <p:cNvSpPr>
            <a:spLocks noChangeArrowheads="1"/>
          </p:cNvSpPr>
          <p:nvPr/>
        </p:nvSpPr>
        <p:spPr bwMode="auto">
          <a:xfrm>
            <a:off x="4156075"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2" name="Oval 921">
            <a:extLst>
              <a:ext uri="{FF2B5EF4-FFF2-40B4-BE49-F238E27FC236}">
                <a16:creationId xmlns:a16="http://schemas.microsoft.com/office/drawing/2014/main" id="{0350FFB8-6B25-407B-A3C7-53D98D5B6956}"/>
              </a:ext>
            </a:extLst>
          </p:cNvPr>
          <p:cNvSpPr>
            <a:spLocks noChangeArrowheads="1"/>
          </p:cNvSpPr>
          <p:nvPr/>
        </p:nvSpPr>
        <p:spPr bwMode="auto">
          <a:xfrm>
            <a:off x="4265613"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3" name="Oval 922">
            <a:extLst>
              <a:ext uri="{FF2B5EF4-FFF2-40B4-BE49-F238E27FC236}">
                <a16:creationId xmlns:a16="http://schemas.microsoft.com/office/drawing/2014/main" id="{71F3351C-1FAD-489F-8B0D-B8E801E71C14}"/>
              </a:ext>
            </a:extLst>
          </p:cNvPr>
          <p:cNvSpPr>
            <a:spLocks noChangeArrowheads="1"/>
          </p:cNvSpPr>
          <p:nvPr/>
        </p:nvSpPr>
        <p:spPr bwMode="auto">
          <a:xfrm>
            <a:off x="4367213"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4" name="Oval 923">
            <a:extLst>
              <a:ext uri="{FF2B5EF4-FFF2-40B4-BE49-F238E27FC236}">
                <a16:creationId xmlns:a16="http://schemas.microsoft.com/office/drawing/2014/main" id="{C4945FBA-5073-4821-8AD9-798AB3FDB474}"/>
              </a:ext>
            </a:extLst>
          </p:cNvPr>
          <p:cNvSpPr>
            <a:spLocks noChangeArrowheads="1"/>
          </p:cNvSpPr>
          <p:nvPr/>
        </p:nvSpPr>
        <p:spPr bwMode="auto">
          <a:xfrm>
            <a:off x="4475163" y="13335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5" name="Oval 924">
            <a:extLst>
              <a:ext uri="{FF2B5EF4-FFF2-40B4-BE49-F238E27FC236}">
                <a16:creationId xmlns:a16="http://schemas.microsoft.com/office/drawing/2014/main" id="{BA91122A-C2FC-4AA3-B97A-829FBDBF3894}"/>
              </a:ext>
            </a:extLst>
          </p:cNvPr>
          <p:cNvSpPr>
            <a:spLocks noChangeArrowheads="1"/>
          </p:cNvSpPr>
          <p:nvPr/>
        </p:nvSpPr>
        <p:spPr bwMode="auto">
          <a:xfrm>
            <a:off x="4576763"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6" name="Oval 925">
            <a:extLst>
              <a:ext uri="{FF2B5EF4-FFF2-40B4-BE49-F238E27FC236}">
                <a16:creationId xmlns:a16="http://schemas.microsoft.com/office/drawing/2014/main" id="{CF491C06-3511-4850-B940-EE0DAECE3CE3}"/>
              </a:ext>
            </a:extLst>
          </p:cNvPr>
          <p:cNvSpPr>
            <a:spLocks noChangeArrowheads="1"/>
          </p:cNvSpPr>
          <p:nvPr/>
        </p:nvSpPr>
        <p:spPr bwMode="auto">
          <a:xfrm>
            <a:off x="4676775"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7" name="Oval 926">
            <a:extLst>
              <a:ext uri="{FF2B5EF4-FFF2-40B4-BE49-F238E27FC236}">
                <a16:creationId xmlns:a16="http://schemas.microsoft.com/office/drawing/2014/main" id="{B873D65A-EF1C-4846-A5E9-FB0302F028FE}"/>
              </a:ext>
            </a:extLst>
          </p:cNvPr>
          <p:cNvSpPr>
            <a:spLocks noChangeArrowheads="1"/>
          </p:cNvSpPr>
          <p:nvPr/>
        </p:nvSpPr>
        <p:spPr bwMode="auto">
          <a:xfrm>
            <a:off x="4778375" y="13335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8" name="Oval 927">
            <a:extLst>
              <a:ext uri="{FF2B5EF4-FFF2-40B4-BE49-F238E27FC236}">
                <a16:creationId xmlns:a16="http://schemas.microsoft.com/office/drawing/2014/main" id="{E79A92C9-C2B2-4790-AA17-59E6146D70F9}"/>
              </a:ext>
            </a:extLst>
          </p:cNvPr>
          <p:cNvSpPr>
            <a:spLocks noChangeArrowheads="1"/>
          </p:cNvSpPr>
          <p:nvPr/>
        </p:nvSpPr>
        <p:spPr bwMode="auto">
          <a:xfrm>
            <a:off x="4886325"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89" name="Oval 928">
            <a:extLst>
              <a:ext uri="{FF2B5EF4-FFF2-40B4-BE49-F238E27FC236}">
                <a16:creationId xmlns:a16="http://schemas.microsoft.com/office/drawing/2014/main" id="{4DAF2069-75EA-4ED4-8E3A-6951E43F0A38}"/>
              </a:ext>
            </a:extLst>
          </p:cNvPr>
          <p:cNvSpPr>
            <a:spLocks noChangeArrowheads="1"/>
          </p:cNvSpPr>
          <p:nvPr/>
        </p:nvSpPr>
        <p:spPr bwMode="auto">
          <a:xfrm>
            <a:off x="4987925" y="13335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0" name="Oval 929">
            <a:extLst>
              <a:ext uri="{FF2B5EF4-FFF2-40B4-BE49-F238E27FC236}">
                <a16:creationId xmlns:a16="http://schemas.microsoft.com/office/drawing/2014/main" id="{D4BC0442-030D-4B21-B96B-D1FA3C9D78ED}"/>
              </a:ext>
            </a:extLst>
          </p:cNvPr>
          <p:cNvSpPr>
            <a:spLocks noChangeArrowheads="1"/>
          </p:cNvSpPr>
          <p:nvPr/>
        </p:nvSpPr>
        <p:spPr bwMode="auto">
          <a:xfrm>
            <a:off x="5097463" y="13335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1" name="Oval 930">
            <a:extLst>
              <a:ext uri="{FF2B5EF4-FFF2-40B4-BE49-F238E27FC236}">
                <a16:creationId xmlns:a16="http://schemas.microsoft.com/office/drawing/2014/main" id="{7B76AEC4-7806-47F2-A1DE-EA1ABC3CA487}"/>
              </a:ext>
            </a:extLst>
          </p:cNvPr>
          <p:cNvSpPr>
            <a:spLocks noChangeArrowheads="1"/>
          </p:cNvSpPr>
          <p:nvPr/>
        </p:nvSpPr>
        <p:spPr bwMode="auto">
          <a:xfrm>
            <a:off x="5199063" y="13335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2" name="Oval 931">
            <a:extLst>
              <a:ext uri="{FF2B5EF4-FFF2-40B4-BE49-F238E27FC236}">
                <a16:creationId xmlns:a16="http://schemas.microsoft.com/office/drawing/2014/main" id="{CEC411E8-DF91-4DD2-9756-37D37AC914A6}"/>
              </a:ext>
            </a:extLst>
          </p:cNvPr>
          <p:cNvSpPr>
            <a:spLocks noChangeArrowheads="1"/>
          </p:cNvSpPr>
          <p:nvPr/>
        </p:nvSpPr>
        <p:spPr bwMode="auto">
          <a:xfrm>
            <a:off x="5307013" y="13335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3" name="Oval 932">
            <a:extLst>
              <a:ext uri="{FF2B5EF4-FFF2-40B4-BE49-F238E27FC236}">
                <a16:creationId xmlns:a16="http://schemas.microsoft.com/office/drawing/2014/main" id="{BF5A3F8C-AB2C-4601-B070-0D970F2B298A}"/>
              </a:ext>
            </a:extLst>
          </p:cNvPr>
          <p:cNvSpPr>
            <a:spLocks noChangeArrowheads="1"/>
          </p:cNvSpPr>
          <p:nvPr/>
        </p:nvSpPr>
        <p:spPr bwMode="auto">
          <a:xfrm>
            <a:off x="5408613" y="13335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4" name="Oval 933">
            <a:extLst>
              <a:ext uri="{FF2B5EF4-FFF2-40B4-BE49-F238E27FC236}">
                <a16:creationId xmlns:a16="http://schemas.microsoft.com/office/drawing/2014/main" id="{182FE7CE-4321-4A31-A628-0292ED259FDF}"/>
              </a:ext>
            </a:extLst>
          </p:cNvPr>
          <p:cNvSpPr>
            <a:spLocks noChangeArrowheads="1"/>
          </p:cNvSpPr>
          <p:nvPr/>
        </p:nvSpPr>
        <p:spPr bwMode="auto">
          <a:xfrm>
            <a:off x="3844925"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5" name="Oval 934">
            <a:extLst>
              <a:ext uri="{FF2B5EF4-FFF2-40B4-BE49-F238E27FC236}">
                <a16:creationId xmlns:a16="http://schemas.microsoft.com/office/drawing/2014/main" id="{FB8A4747-BAFA-4524-A025-74BF1771A2A7}"/>
              </a:ext>
            </a:extLst>
          </p:cNvPr>
          <p:cNvSpPr>
            <a:spLocks noChangeArrowheads="1"/>
          </p:cNvSpPr>
          <p:nvPr/>
        </p:nvSpPr>
        <p:spPr bwMode="auto">
          <a:xfrm>
            <a:off x="3946525" y="1443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6" name="Oval 935">
            <a:extLst>
              <a:ext uri="{FF2B5EF4-FFF2-40B4-BE49-F238E27FC236}">
                <a16:creationId xmlns:a16="http://schemas.microsoft.com/office/drawing/2014/main" id="{7345C9E1-95D2-47AE-8602-79AD58079E3D}"/>
              </a:ext>
            </a:extLst>
          </p:cNvPr>
          <p:cNvSpPr>
            <a:spLocks noChangeArrowheads="1"/>
          </p:cNvSpPr>
          <p:nvPr/>
        </p:nvSpPr>
        <p:spPr bwMode="auto">
          <a:xfrm>
            <a:off x="4054475"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7" name="Oval 936">
            <a:extLst>
              <a:ext uri="{FF2B5EF4-FFF2-40B4-BE49-F238E27FC236}">
                <a16:creationId xmlns:a16="http://schemas.microsoft.com/office/drawing/2014/main" id="{7FDA6F6C-2577-498B-9C79-B5BB1B54B35A}"/>
              </a:ext>
            </a:extLst>
          </p:cNvPr>
          <p:cNvSpPr>
            <a:spLocks noChangeArrowheads="1"/>
          </p:cNvSpPr>
          <p:nvPr/>
        </p:nvSpPr>
        <p:spPr bwMode="auto">
          <a:xfrm>
            <a:off x="4156075"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8" name="Oval 937">
            <a:extLst>
              <a:ext uri="{FF2B5EF4-FFF2-40B4-BE49-F238E27FC236}">
                <a16:creationId xmlns:a16="http://schemas.microsoft.com/office/drawing/2014/main" id="{627261E3-D1E6-4A45-B11D-BE2B542A35AF}"/>
              </a:ext>
            </a:extLst>
          </p:cNvPr>
          <p:cNvSpPr>
            <a:spLocks noChangeArrowheads="1"/>
          </p:cNvSpPr>
          <p:nvPr/>
        </p:nvSpPr>
        <p:spPr bwMode="auto">
          <a:xfrm>
            <a:off x="4265613"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899" name="Oval 938">
            <a:extLst>
              <a:ext uri="{FF2B5EF4-FFF2-40B4-BE49-F238E27FC236}">
                <a16:creationId xmlns:a16="http://schemas.microsoft.com/office/drawing/2014/main" id="{538EE971-189E-42DB-888C-E16A28CCA919}"/>
              </a:ext>
            </a:extLst>
          </p:cNvPr>
          <p:cNvSpPr>
            <a:spLocks noChangeArrowheads="1"/>
          </p:cNvSpPr>
          <p:nvPr/>
        </p:nvSpPr>
        <p:spPr bwMode="auto">
          <a:xfrm>
            <a:off x="4367213"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0" name="Oval 939">
            <a:extLst>
              <a:ext uri="{FF2B5EF4-FFF2-40B4-BE49-F238E27FC236}">
                <a16:creationId xmlns:a16="http://schemas.microsoft.com/office/drawing/2014/main" id="{9B0BD028-A57D-4685-BA55-42810D90F536}"/>
              </a:ext>
            </a:extLst>
          </p:cNvPr>
          <p:cNvSpPr>
            <a:spLocks noChangeArrowheads="1"/>
          </p:cNvSpPr>
          <p:nvPr/>
        </p:nvSpPr>
        <p:spPr bwMode="auto">
          <a:xfrm>
            <a:off x="4475163"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1" name="Oval 940">
            <a:extLst>
              <a:ext uri="{FF2B5EF4-FFF2-40B4-BE49-F238E27FC236}">
                <a16:creationId xmlns:a16="http://schemas.microsoft.com/office/drawing/2014/main" id="{B2C130AD-D471-400A-A40B-BD699320CDEF}"/>
              </a:ext>
            </a:extLst>
          </p:cNvPr>
          <p:cNvSpPr>
            <a:spLocks noChangeArrowheads="1"/>
          </p:cNvSpPr>
          <p:nvPr/>
        </p:nvSpPr>
        <p:spPr bwMode="auto">
          <a:xfrm>
            <a:off x="4576763"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2" name="Oval 941">
            <a:extLst>
              <a:ext uri="{FF2B5EF4-FFF2-40B4-BE49-F238E27FC236}">
                <a16:creationId xmlns:a16="http://schemas.microsoft.com/office/drawing/2014/main" id="{B63EEF0E-E1E7-4028-8D7C-2A67A464F787}"/>
              </a:ext>
            </a:extLst>
          </p:cNvPr>
          <p:cNvSpPr>
            <a:spLocks noChangeArrowheads="1"/>
          </p:cNvSpPr>
          <p:nvPr/>
        </p:nvSpPr>
        <p:spPr bwMode="auto">
          <a:xfrm>
            <a:off x="4676775"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3" name="Oval 942">
            <a:extLst>
              <a:ext uri="{FF2B5EF4-FFF2-40B4-BE49-F238E27FC236}">
                <a16:creationId xmlns:a16="http://schemas.microsoft.com/office/drawing/2014/main" id="{7B0BF468-486B-4149-98DF-D337810A1972}"/>
              </a:ext>
            </a:extLst>
          </p:cNvPr>
          <p:cNvSpPr>
            <a:spLocks noChangeArrowheads="1"/>
          </p:cNvSpPr>
          <p:nvPr/>
        </p:nvSpPr>
        <p:spPr bwMode="auto">
          <a:xfrm>
            <a:off x="4778375" y="1443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4" name="Oval 943">
            <a:extLst>
              <a:ext uri="{FF2B5EF4-FFF2-40B4-BE49-F238E27FC236}">
                <a16:creationId xmlns:a16="http://schemas.microsoft.com/office/drawing/2014/main" id="{456485F2-A2E0-4E24-BAE6-E5FADD93E35F}"/>
              </a:ext>
            </a:extLst>
          </p:cNvPr>
          <p:cNvSpPr>
            <a:spLocks noChangeArrowheads="1"/>
          </p:cNvSpPr>
          <p:nvPr/>
        </p:nvSpPr>
        <p:spPr bwMode="auto">
          <a:xfrm>
            <a:off x="4886325" y="1443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5" name="Oval 944">
            <a:extLst>
              <a:ext uri="{FF2B5EF4-FFF2-40B4-BE49-F238E27FC236}">
                <a16:creationId xmlns:a16="http://schemas.microsoft.com/office/drawing/2014/main" id="{3FA78BC8-8479-4D44-BA0D-796225BA1BB5}"/>
              </a:ext>
            </a:extLst>
          </p:cNvPr>
          <p:cNvSpPr>
            <a:spLocks noChangeArrowheads="1"/>
          </p:cNvSpPr>
          <p:nvPr/>
        </p:nvSpPr>
        <p:spPr bwMode="auto">
          <a:xfrm>
            <a:off x="4987925" y="1443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6" name="Oval 945">
            <a:extLst>
              <a:ext uri="{FF2B5EF4-FFF2-40B4-BE49-F238E27FC236}">
                <a16:creationId xmlns:a16="http://schemas.microsoft.com/office/drawing/2014/main" id="{C78BD015-F0AF-4795-A9B7-22999938349E}"/>
              </a:ext>
            </a:extLst>
          </p:cNvPr>
          <p:cNvSpPr>
            <a:spLocks noChangeArrowheads="1"/>
          </p:cNvSpPr>
          <p:nvPr/>
        </p:nvSpPr>
        <p:spPr bwMode="auto">
          <a:xfrm>
            <a:off x="5097463" y="1443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7" name="Oval 946">
            <a:extLst>
              <a:ext uri="{FF2B5EF4-FFF2-40B4-BE49-F238E27FC236}">
                <a16:creationId xmlns:a16="http://schemas.microsoft.com/office/drawing/2014/main" id="{06185C54-35D3-4709-911D-993758F398AE}"/>
              </a:ext>
            </a:extLst>
          </p:cNvPr>
          <p:cNvSpPr>
            <a:spLocks noChangeArrowheads="1"/>
          </p:cNvSpPr>
          <p:nvPr/>
        </p:nvSpPr>
        <p:spPr bwMode="auto">
          <a:xfrm>
            <a:off x="5199063" y="1443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8" name="Oval 947">
            <a:extLst>
              <a:ext uri="{FF2B5EF4-FFF2-40B4-BE49-F238E27FC236}">
                <a16:creationId xmlns:a16="http://schemas.microsoft.com/office/drawing/2014/main" id="{70DE9888-0459-4A60-926D-78BDC91ED07C}"/>
              </a:ext>
            </a:extLst>
          </p:cNvPr>
          <p:cNvSpPr>
            <a:spLocks noChangeArrowheads="1"/>
          </p:cNvSpPr>
          <p:nvPr/>
        </p:nvSpPr>
        <p:spPr bwMode="auto">
          <a:xfrm>
            <a:off x="5307013" y="1443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09" name="Oval 948">
            <a:extLst>
              <a:ext uri="{FF2B5EF4-FFF2-40B4-BE49-F238E27FC236}">
                <a16:creationId xmlns:a16="http://schemas.microsoft.com/office/drawing/2014/main" id="{67CBBA18-4F87-4249-999C-D54EE572161E}"/>
              </a:ext>
            </a:extLst>
          </p:cNvPr>
          <p:cNvSpPr>
            <a:spLocks noChangeArrowheads="1"/>
          </p:cNvSpPr>
          <p:nvPr/>
        </p:nvSpPr>
        <p:spPr bwMode="auto">
          <a:xfrm>
            <a:off x="5408613" y="1443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0" name="Oval 949">
            <a:extLst>
              <a:ext uri="{FF2B5EF4-FFF2-40B4-BE49-F238E27FC236}">
                <a16:creationId xmlns:a16="http://schemas.microsoft.com/office/drawing/2014/main" id="{86526FB2-AF39-41EB-B69D-B0531B742786}"/>
              </a:ext>
            </a:extLst>
          </p:cNvPr>
          <p:cNvSpPr>
            <a:spLocks noChangeArrowheads="1"/>
          </p:cNvSpPr>
          <p:nvPr/>
        </p:nvSpPr>
        <p:spPr bwMode="auto">
          <a:xfrm>
            <a:off x="3844925"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1" name="Oval 950">
            <a:extLst>
              <a:ext uri="{FF2B5EF4-FFF2-40B4-BE49-F238E27FC236}">
                <a16:creationId xmlns:a16="http://schemas.microsoft.com/office/drawing/2014/main" id="{7D148CFE-BC24-42DD-AA87-0A8258D1C470}"/>
              </a:ext>
            </a:extLst>
          </p:cNvPr>
          <p:cNvSpPr>
            <a:spLocks noChangeArrowheads="1"/>
          </p:cNvSpPr>
          <p:nvPr/>
        </p:nvSpPr>
        <p:spPr bwMode="auto">
          <a:xfrm>
            <a:off x="3946525"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2" name="Oval 951">
            <a:extLst>
              <a:ext uri="{FF2B5EF4-FFF2-40B4-BE49-F238E27FC236}">
                <a16:creationId xmlns:a16="http://schemas.microsoft.com/office/drawing/2014/main" id="{7D276620-FC84-4B2F-AB07-DE73E6A52983}"/>
              </a:ext>
            </a:extLst>
          </p:cNvPr>
          <p:cNvSpPr>
            <a:spLocks noChangeArrowheads="1"/>
          </p:cNvSpPr>
          <p:nvPr/>
        </p:nvSpPr>
        <p:spPr bwMode="auto">
          <a:xfrm>
            <a:off x="4054475"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3" name="Oval 952">
            <a:extLst>
              <a:ext uri="{FF2B5EF4-FFF2-40B4-BE49-F238E27FC236}">
                <a16:creationId xmlns:a16="http://schemas.microsoft.com/office/drawing/2014/main" id="{0375764D-6FAB-4A81-9AEC-F8F3CE407D5C}"/>
              </a:ext>
            </a:extLst>
          </p:cNvPr>
          <p:cNvSpPr>
            <a:spLocks noChangeArrowheads="1"/>
          </p:cNvSpPr>
          <p:nvPr/>
        </p:nvSpPr>
        <p:spPr bwMode="auto">
          <a:xfrm>
            <a:off x="4156075"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4" name="Oval 953">
            <a:extLst>
              <a:ext uri="{FF2B5EF4-FFF2-40B4-BE49-F238E27FC236}">
                <a16:creationId xmlns:a16="http://schemas.microsoft.com/office/drawing/2014/main" id="{9E94BA4D-48EA-477C-AC63-F5A618E7B3EB}"/>
              </a:ext>
            </a:extLst>
          </p:cNvPr>
          <p:cNvSpPr>
            <a:spLocks noChangeArrowheads="1"/>
          </p:cNvSpPr>
          <p:nvPr/>
        </p:nvSpPr>
        <p:spPr bwMode="auto">
          <a:xfrm>
            <a:off x="4265613" y="1554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5" name="Oval 954">
            <a:extLst>
              <a:ext uri="{FF2B5EF4-FFF2-40B4-BE49-F238E27FC236}">
                <a16:creationId xmlns:a16="http://schemas.microsoft.com/office/drawing/2014/main" id="{54945D2E-A964-464A-B4C9-D2D5DC263904}"/>
              </a:ext>
            </a:extLst>
          </p:cNvPr>
          <p:cNvSpPr>
            <a:spLocks noChangeArrowheads="1"/>
          </p:cNvSpPr>
          <p:nvPr/>
        </p:nvSpPr>
        <p:spPr bwMode="auto">
          <a:xfrm>
            <a:off x="4367213"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6" name="Oval 955">
            <a:extLst>
              <a:ext uri="{FF2B5EF4-FFF2-40B4-BE49-F238E27FC236}">
                <a16:creationId xmlns:a16="http://schemas.microsoft.com/office/drawing/2014/main" id="{B7FCFE7A-32BC-41A6-8824-9BED166BE264}"/>
              </a:ext>
            </a:extLst>
          </p:cNvPr>
          <p:cNvSpPr>
            <a:spLocks noChangeArrowheads="1"/>
          </p:cNvSpPr>
          <p:nvPr/>
        </p:nvSpPr>
        <p:spPr bwMode="auto">
          <a:xfrm>
            <a:off x="4475163" y="1554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7" name="Oval 956">
            <a:extLst>
              <a:ext uri="{FF2B5EF4-FFF2-40B4-BE49-F238E27FC236}">
                <a16:creationId xmlns:a16="http://schemas.microsoft.com/office/drawing/2014/main" id="{AE8C938C-2545-42F3-8A7B-D71660298D0F}"/>
              </a:ext>
            </a:extLst>
          </p:cNvPr>
          <p:cNvSpPr>
            <a:spLocks noChangeArrowheads="1"/>
          </p:cNvSpPr>
          <p:nvPr/>
        </p:nvSpPr>
        <p:spPr bwMode="auto">
          <a:xfrm>
            <a:off x="4576763"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8" name="Oval 957">
            <a:extLst>
              <a:ext uri="{FF2B5EF4-FFF2-40B4-BE49-F238E27FC236}">
                <a16:creationId xmlns:a16="http://schemas.microsoft.com/office/drawing/2014/main" id="{47196215-B569-48FA-A96D-7EE251412731}"/>
              </a:ext>
            </a:extLst>
          </p:cNvPr>
          <p:cNvSpPr>
            <a:spLocks noChangeArrowheads="1"/>
          </p:cNvSpPr>
          <p:nvPr/>
        </p:nvSpPr>
        <p:spPr bwMode="auto">
          <a:xfrm>
            <a:off x="4676775" y="1554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19" name="Oval 958">
            <a:extLst>
              <a:ext uri="{FF2B5EF4-FFF2-40B4-BE49-F238E27FC236}">
                <a16:creationId xmlns:a16="http://schemas.microsoft.com/office/drawing/2014/main" id="{5EEE0823-7C83-41FE-94E6-2940730B3199}"/>
              </a:ext>
            </a:extLst>
          </p:cNvPr>
          <p:cNvSpPr>
            <a:spLocks noChangeArrowheads="1"/>
          </p:cNvSpPr>
          <p:nvPr/>
        </p:nvSpPr>
        <p:spPr bwMode="auto">
          <a:xfrm>
            <a:off x="4778375"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0" name="Oval 959">
            <a:extLst>
              <a:ext uri="{FF2B5EF4-FFF2-40B4-BE49-F238E27FC236}">
                <a16:creationId xmlns:a16="http://schemas.microsoft.com/office/drawing/2014/main" id="{2D84FA00-12B1-40F6-99C1-7679806E2EB0}"/>
              </a:ext>
            </a:extLst>
          </p:cNvPr>
          <p:cNvSpPr>
            <a:spLocks noChangeArrowheads="1"/>
          </p:cNvSpPr>
          <p:nvPr/>
        </p:nvSpPr>
        <p:spPr bwMode="auto">
          <a:xfrm>
            <a:off x="4886325"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1" name="Oval 960">
            <a:extLst>
              <a:ext uri="{FF2B5EF4-FFF2-40B4-BE49-F238E27FC236}">
                <a16:creationId xmlns:a16="http://schemas.microsoft.com/office/drawing/2014/main" id="{2D87622A-A9BE-4EF4-ADEA-AB7D170CE2BC}"/>
              </a:ext>
            </a:extLst>
          </p:cNvPr>
          <p:cNvSpPr>
            <a:spLocks noChangeArrowheads="1"/>
          </p:cNvSpPr>
          <p:nvPr/>
        </p:nvSpPr>
        <p:spPr bwMode="auto">
          <a:xfrm>
            <a:off x="4987925" y="15541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2" name="Oval 961">
            <a:extLst>
              <a:ext uri="{FF2B5EF4-FFF2-40B4-BE49-F238E27FC236}">
                <a16:creationId xmlns:a16="http://schemas.microsoft.com/office/drawing/2014/main" id="{A40BC5FC-664B-4F5B-91B2-B3256F07515D}"/>
              </a:ext>
            </a:extLst>
          </p:cNvPr>
          <p:cNvSpPr>
            <a:spLocks noChangeArrowheads="1"/>
          </p:cNvSpPr>
          <p:nvPr/>
        </p:nvSpPr>
        <p:spPr bwMode="auto">
          <a:xfrm>
            <a:off x="5097463" y="1554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3" name="Oval 962">
            <a:extLst>
              <a:ext uri="{FF2B5EF4-FFF2-40B4-BE49-F238E27FC236}">
                <a16:creationId xmlns:a16="http://schemas.microsoft.com/office/drawing/2014/main" id="{5510A501-AD0C-4E6C-8D15-3C1E7C3725D3}"/>
              </a:ext>
            </a:extLst>
          </p:cNvPr>
          <p:cNvSpPr>
            <a:spLocks noChangeArrowheads="1"/>
          </p:cNvSpPr>
          <p:nvPr/>
        </p:nvSpPr>
        <p:spPr bwMode="auto">
          <a:xfrm>
            <a:off x="5199063" y="1554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4" name="Oval 963">
            <a:extLst>
              <a:ext uri="{FF2B5EF4-FFF2-40B4-BE49-F238E27FC236}">
                <a16:creationId xmlns:a16="http://schemas.microsoft.com/office/drawing/2014/main" id="{761446E5-DF16-41B2-B751-829A992A02DD}"/>
              </a:ext>
            </a:extLst>
          </p:cNvPr>
          <p:cNvSpPr>
            <a:spLocks noChangeArrowheads="1"/>
          </p:cNvSpPr>
          <p:nvPr/>
        </p:nvSpPr>
        <p:spPr bwMode="auto">
          <a:xfrm>
            <a:off x="5307013" y="1554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5" name="Oval 964">
            <a:extLst>
              <a:ext uri="{FF2B5EF4-FFF2-40B4-BE49-F238E27FC236}">
                <a16:creationId xmlns:a16="http://schemas.microsoft.com/office/drawing/2014/main" id="{32BB17D6-D92E-4666-BE30-F9DC912E43AD}"/>
              </a:ext>
            </a:extLst>
          </p:cNvPr>
          <p:cNvSpPr>
            <a:spLocks noChangeArrowheads="1"/>
          </p:cNvSpPr>
          <p:nvPr/>
        </p:nvSpPr>
        <p:spPr bwMode="auto">
          <a:xfrm>
            <a:off x="5408613" y="15541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6" name="Oval 965">
            <a:extLst>
              <a:ext uri="{FF2B5EF4-FFF2-40B4-BE49-F238E27FC236}">
                <a16:creationId xmlns:a16="http://schemas.microsoft.com/office/drawing/2014/main" id="{F86E859B-42FC-4B84-A322-020CD326231D}"/>
              </a:ext>
            </a:extLst>
          </p:cNvPr>
          <p:cNvSpPr>
            <a:spLocks noChangeArrowheads="1"/>
          </p:cNvSpPr>
          <p:nvPr/>
        </p:nvSpPr>
        <p:spPr bwMode="auto">
          <a:xfrm>
            <a:off x="3844925"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7" name="Oval 966">
            <a:extLst>
              <a:ext uri="{FF2B5EF4-FFF2-40B4-BE49-F238E27FC236}">
                <a16:creationId xmlns:a16="http://schemas.microsoft.com/office/drawing/2014/main" id="{7D1BCACC-EE80-471A-96BE-A1C47B61B8C3}"/>
              </a:ext>
            </a:extLst>
          </p:cNvPr>
          <p:cNvSpPr>
            <a:spLocks noChangeArrowheads="1"/>
          </p:cNvSpPr>
          <p:nvPr/>
        </p:nvSpPr>
        <p:spPr bwMode="auto">
          <a:xfrm>
            <a:off x="3946525"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8" name="Oval 967">
            <a:extLst>
              <a:ext uri="{FF2B5EF4-FFF2-40B4-BE49-F238E27FC236}">
                <a16:creationId xmlns:a16="http://schemas.microsoft.com/office/drawing/2014/main" id="{76E13BB2-7A3D-4E7A-869E-38A14BF58B6D}"/>
              </a:ext>
            </a:extLst>
          </p:cNvPr>
          <p:cNvSpPr>
            <a:spLocks noChangeArrowheads="1"/>
          </p:cNvSpPr>
          <p:nvPr/>
        </p:nvSpPr>
        <p:spPr bwMode="auto">
          <a:xfrm>
            <a:off x="4054475"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29" name="Oval 968">
            <a:extLst>
              <a:ext uri="{FF2B5EF4-FFF2-40B4-BE49-F238E27FC236}">
                <a16:creationId xmlns:a16="http://schemas.microsoft.com/office/drawing/2014/main" id="{33A23E56-B393-4B60-B112-6AC3E3070F8C}"/>
              </a:ext>
            </a:extLst>
          </p:cNvPr>
          <p:cNvSpPr>
            <a:spLocks noChangeArrowheads="1"/>
          </p:cNvSpPr>
          <p:nvPr/>
        </p:nvSpPr>
        <p:spPr bwMode="auto">
          <a:xfrm>
            <a:off x="4156075"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0" name="Oval 969">
            <a:extLst>
              <a:ext uri="{FF2B5EF4-FFF2-40B4-BE49-F238E27FC236}">
                <a16:creationId xmlns:a16="http://schemas.microsoft.com/office/drawing/2014/main" id="{83F13FA3-2A88-4E6E-8BB1-386235A5392B}"/>
              </a:ext>
            </a:extLst>
          </p:cNvPr>
          <p:cNvSpPr>
            <a:spLocks noChangeArrowheads="1"/>
          </p:cNvSpPr>
          <p:nvPr/>
        </p:nvSpPr>
        <p:spPr bwMode="auto">
          <a:xfrm>
            <a:off x="4265613"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1" name="Oval 970">
            <a:extLst>
              <a:ext uri="{FF2B5EF4-FFF2-40B4-BE49-F238E27FC236}">
                <a16:creationId xmlns:a16="http://schemas.microsoft.com/office/drawing/2014/main" id="{94E87D16-5A58-4BB9-809A-D28B8E468E7E}"/>
              </a:ext>
            </a:extLst>
          </p:cNvPr>
          <p:cNvSpPr>
            <a:spLocks noChangeArrowheads="1"/>
          </p:cNvSpPr>
          <p:nvPr/>
        </p:nvSpPr>
        <p:spPr bwMode="auto">
          <a:xfrm>
            <a:off x="4367213"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2" name="Oval 971">
            <a:extLst>
              <a:ext uri="{FF2B5EF4-FFF2-40B4-BE49-F238E27FC236}">
                <a16:creationId xmlns:a16="http://schemas.microsoft.com/office/drawing/2014/main" id="{FAD72C77-1686-4CA7-8C22-B659FAA785C5}"/>
              </a:ext>
            </a:extLst>
          </p:cNvPr>
          <p:cNvSpPr>
            <a:spLocks noChangeArrowheads="1"/>
          </p:cNvSpPr>
          <p:nvPr/>
        </p:nvSpPr>
        <p:spPr bwMode="auto">
          <a:xfrm>
            <a:off x="4475163"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3" name="Oval 972">
            <a:extLst>
              <a:ext uri="{FF2B5EF4-FFF2-40B4-BE49-F238E27FC236}">
                <a16:creationId xmlns:a16="http://schemas.microsoft.com/office/drawing/2014/main" id="{15C5B8A1-C956-41BB-85AC-CA25EDB5D94B}"/>
              </a:ext>
            </a:extLst>
          </p:cNvPr>
          <p:cNvSpPr>
            <a:spLocks noChangeArrowheads="1"/>
          </p:cNvSpPr>
          <p:nvPr/>
        </p:nvSpPr>
        <p:spPr bwMode="auto">
          <a:xfrm>
            <a:off x="4576763"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4" name="Oval 973">
            <a:extLst>
              <a:ext uri="{FF2B5EF4-FFF2-40B4-BE49-F238E27FC236}">
                <a16:creationId xmlns:a16="http://schemas.microsoft.com/office/drawing/2014/main" id="{6DA70F07-C5E0-494F-82BE-05B6607CF643}"/>
              </a:ext>
            </a:extLst>
          </p:cNvPr>
          <p:cNvSpPr>
            <a:spLocks noChangeArrowheads="1"/>
          </p:cNvSpPr>
          <p:nvPr/>
        </p:nvSpPr>
        <p:spPr bwMode="auto">
          <a:xfrm>
            <a:off x="4676775"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5" name="Oval 974">
            <a:extLst>
              <a:ext uri="{FF2B5EF4-FFF2-40B4-BE49-F238E27FC236}">
                <a16:creationId xmlns:a16="http://schemas.microsoft.com/office/drawing/2014/main" id="{DF0C01FB-7260-4A52-9A34-954857AB4BA8}"/>
              </a:ext>
            </a:extLst>
          </p:cNvPr>
          <p:cNvSpPr>
            <a:spLocks noChangeArrowheads="1"/>
          </p:cNvSpPr>
          <p:nvPr/>
        </p:nvSpPr>
        <p:spPr bwMode="auto">
          <a:xfrm>
            <a:off x="4778375" y="1663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6" name="Oval 975">
            <a:extLst>
              <a:ext uri="{FF2B5EF4-FFF2-40B4-BE49-F238E27FC236}">
                <a16:creationId xmlns:a16="http://schemas.microsoft.com/office/drawing/2014/main" id="{0F30DEE6-A7B7-46C6-A8A5-A673701A5DF2}"/>
              </a:ext>
            </a:extLst>
          </p:cNvPr>
          <p:cNvSpPr>
            <a:spLocks noChangeArrowheads="1"/>
          </p:cNvSpPr>
          <p:nvPr/>
        </p:nvSpPr>
        <p:spPr bwMode="auto">
          <a:xfrm>
            <a:off x="4886325"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7" name="Oval 976">
            <a:extLst>
              <a:ext uri="{FF2B5EF4-FFF2-40B4-BE49-F238E27FC236}">
                <a16:creationId xmlns:a16="http://schemas.microsoft.com/office/drawing/2014/main" id="{E9B59521-B854-4083-907C-90D673E87D99}"/>
              </a:ext>
            </a:extLst>
          </p:cNvPr>
          <p:cNvSpPr>
            <a:spLocks noChangeArrowheads="1"/>
          </p:cNvSpPr>
          <p:nvPr/>
        </p:nvSpPr>
        <p:spPr bwMode="auto">
          <a:xfrm>
            <a:off x="4987925"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8" name="Oval 977">
            <a:extLst>
              <a:ext uri="{FF2B5EF4-FFF2-40B4-BE49-F238E27FC236}">
                <a16:creationId xmlns:a16="http://schemas.microsoft.com/office/drawing/2014/main" id="{F5AA4179-5764-4DB4-8DC2-807685A7BFBA}"/>
              </a:ext>
            </a:extLst>
          </p:cNvPr>
          <p:cNvSpPr>
            <a:spLocks noChangeArrowheads="1"/>
          </p:cNvSpPr>
          <p:nvPr/>
        </p:nvSpPr>
        <p:spPr bwMode="auto">
          <a:xfrm>
            <a:off x="5097463"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39" name="Oval 978">
            <a:extLst>
              <a:ext uri="{FF2B5EF4-FFF2-40B4-BE49-F238E27FC236}">
                <a16:creationId xmlns:a16="http://schemas.microsoft.com/office/drawing/2014/main" id="{D1F046A7-E908-44DA-A8ED-9FAB18240084}"/>
              </a:ext>
            </a:extLst>
          </p:cNvPr>
          <p:cNvSpPr>
            <a:spLocks noChangeArrowheads="1"/>
          </p:cNvSpPr>
          <p:nvPr/>
        </p:nvSpPr>
        <p:spPr bwMode="auto">
          <a:xfrm>
            <a:off x="5199063"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0" name="Oval 979">
            <a:extLst>
              <a:ext uri="{FF2B5EF4-FFF2-40B4-BE49-F238E27FC236}">
                <a16:creationId xmlns:a16="http://schemas.microsoft.com/office/drawing/2014/main" id="{8848EDA2-34FA-474C-BA4C-F35A06FB9A45}"/>
              </a:ext>
            </a:extLst>
          </p:cNvPr>
          <p:cNvSpPr>
            <a:spLocks noChangeArrowheads="1"/>
          </p:cNvSpPr>
          <p:nvPr/>
        </p:nvSpPr>
        <p:spPr bwMode="auto">
          <a:xfrm>
            <a:off x="5307013"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1" name="Oval 980">
            <a:extLst>
              <a:ext uri="{FF2B5EF4-FFF2-40B4-BE49-F238E27FC236}">
                <a16:creationId xmlns:a16="http://schemas.microsoft.com/office/drawing/2014/main" id="{BEC2835C-D753-419C-88F8-5E29AC98E07B}"/>
              </a:ext>
            </a:extLst>
          </p:cNvPr>
          <p:cNvSpPr>
            <a:spLocks noChangeArrowheads="1"/>
          </p:cNvSpPr>
          <p:nvPr/>
        </p:nvSpPr>
        <p:spPr bwMode="auto">
          <a:xfrm>
            <a:off x="5408613" y="1663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2" name="Oval 981">
            <a:extLst>
              <a:ext uri="{FF2B5EF4-FFF2-40B4-BE49-F238E27FC236}">
                <a16:creationId xmlns:a16="http://schemas.microsoft.com/office/drawing/2014/main" id="{A138FF98-33DB-4DAB-BAEB-750926D2FBAB}"/>
              </a:ext>
            </a:extLst>
          </p:cNvPr>
          <p:cNvSpPr>
            <a:spLocks noChangeArrowheads="1"/>
          </p:cNvSpPr>
          <p:nvPr/>
        </p:nvSpPr>
        <p:spPr bwMode="auto">
          <a:xfrm>
            <a:off x="3844925"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3" name="Oval 982">
            <a:extLst>
              <a:ext uri="{FF2B5EF4-FFF2-40B4-BE49-F238E27FC236}">
                <a16:creationId xmlns:a16="http://schemas.microsoft.com/office/drawing/2014/main" id="{163D9654-9483-4C10-B033-473D67574D3D}"/>
              </a:ext>
            </a:extLst>
          </p:cNvPr>
          <p:cNvSpPr>
            <a:spLocks noChangeArrowheads="1"/>
          </p:cNvSpPr>
          <p:nvPr/>
        </p:nvSpPr>
        <p:spPr bwMode="auto">
          <a:xfrm>
            <a:off x="3946525"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4" name="Oval 983">
            <a:extLst>
              <a:ext uri="{FF2B5EF4-FFF2-40B4-BE49-F238E27FC236}">
                <a16:creationId xmlns:a16="http://schemas.microsoft.com/office/drawing/2014/main" id="{9840568C-5348-4887-A15A-3EA0A84AADD4}"/>
              </a:ext>
            </a:extLst>
          </p:cNvPr>
          <p:cNvSpPr>
            <a:spLocks noChangeArrowheads="1"/>
          </p:cNvSpPr>
          <p:nvPr/>
        </p:nvSpPr>
        <p:spPr bwMode="auto">
          <a:xfrm>
            <a:off x="4054475"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5" name="Oval 984">
            <a:extLst>
              <a:ext uri="{FF2B5EF4-FFF2-40B4-BE49-F238E27FC236}">
                <a16:creationId xmlns:a16="http://schemas.microsoft.com/office/drawing/2014/main" id="{54F87294-2388-41EC-885A-0CA2C2A90EF1}"/>
              </a:ext>
            </a:extLst>
          </p:cNvPr>
          <p:cNvSpPr>
            <a:spLocks noChangeArrowheads="1"/>
          </p:cNvSpPr>
          <p:nvPr/>
        </p:nvSpPr>
        <p:spPr bwMode="auto">
          <a:xfrm>
            <a:off x="4156075" y="17637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6" name="Oval 985">
            <a:extLst>
              <a:ext uri="{FF2B5EF4-FFF2-40B4-BE49-F238E27FC236}">
                <a16:creationId xmlns:a16="http://schemas.microsoft.com/office/drawing/2014/main" id="{726463D9-66AC-4A90-8552-29E14AFFF92F}"/>
              </a:ext>
            </a:extLst>
          </p:cNvPr>
          <p:cNvSpPr>
            <a:spLocks noChangeArrowheads="1"/>
          </p:cNvSpPr>
          <p:nvPr/>
        </p:nvSpPr>
        <p:spPr bwMode="auto">
          <a:xfrm>
            <a:off x="4265613"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7" name="Oval 986">
            <a:extLst>
              <a:ext uri="{FF2B5EF4-FFF2-40B4-BE49-F238E27FC236}">
                <a16:creationId xmlns:a16="http://schemas.microsoft.com/office/drawing/2014/main" id="{666184B8-A3FB-4734-B8C4-28743611955E}"/>
              </a:ext>
            </a:extLst>
          </p:cNvPr>
          <p:cNvSpPr>
            <a:spLocks noChangeArrowheads="1"/>
          </p:cNvSpPr>
          <p:nvPr/>
        </p:nvSpPr>
        <p:spPr bwMode="auto">
          <a:xfrm>
            <a:off x="4367213"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8" name="Oval 987">
            <a:extLst>
              <a:ext uri="{FF2B5EF4-FFF2-40B4-BE49-F238E27FC236}">
                <a16:creationId xmlns:a16="http://schemas.microsoft.com/office/drawing/2014/main" id="{F241448C-9943-4331-91D4-EF51FCAC2D85}"/>
              </a:ext>
            </a:extLst>
          </p:cNvPr>
          <p:cNvSpPr>
            <a:spLocks noChangeArrowheads="1"/>
          </p:cNvSpPr>
          <p:nvPr/>
        </p:nvSpPr>
        <p:spPr bwMode="auto">
          <a:xfrm>
            <a:off x="4475163" y="17637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49" name="Oval 988">
            <a:extLst>
              <a:ext uri="{FF2B5EF4-FFF2-40B4-BE49-F238E27FC236}">
                <a16:creationId xmlns:a16="http://schemas.microsoft.com/office/drawing/2014/main" id="{CDFEEC68-A2F0-4EC1-B8FB-9E3009B99F3D}"/>
              </a:ext>
            </a:extLst>
          </p:cNvPr>
          <p:cNvSpPr>
            <a:spLocks noChangeArrowheads="1"/>
          </p:cNvSpPr>
          <p:nvPr/>
        </p:nvSpPr>
        <p:spPr bwMode="auto">
          <a:xfrm>
            <a:off x="4576763"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0" name="Oval 989">
            <a:extLst>
              <a:ext uri="{FF2B5EF4-FFF2-40B4-BE49-F238E27FC236}">
                <a16:creationId xmlns:a16="http://schemas.microsoft.com/office/drawing/2014/main" id="{2357EB3C-819A-4289-BFE3-59B65ECF370F}"/>
              </a:ext>
            </a:extLst>
          </p:cNvPr>
          <p:cNvSpPr>
            <a:spLocks noChangeArrowheads="1"/>
          </p:cNvSpPr>
          <p:nvPr/>
        </p:nvSpPr>
        <p:spPr bwMode="auto">
          <a:xfrm>
            <a:off x="4676775"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1" name="Oval 990">
            <a:extLst>
              <a:ext uri="{FF2B5EF4-FFF2-40B4-BE49-F238E27FC236}">
                <a16:creationId xmlns:a16="http://schemas.microsoft.com/office/drawing/2014/main" id="{FE08E50A-3DB8-4121-A54E-BE806CD28D2F}"/>
              </a:ext>
            </a:extLst>
          </p:cNvPr>
          <p:cNvSpPr>
            <a:spLocks noChangeArrowheads="1"/>
          </p:cNvSpPr>
          <p:nvPr/>
        </p:nvSpPr>
        <p:spPr bwMode="auto">
          <a:xfrm>
            <a:off x="4778375"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2" name="Oval 991">
            <a:extLst>
              <a:ext uri="{FF2B5EF4-FFF2-40B4-BE49-F238E27FC236}">
                <a16:creationId xmlns:a16="http://schemas.microsoft.com/office/drawing/2014/main" id="{BA48377B-5994-4992-89A4-675073F6A08A}"/>
              </a:ext>
            </a:extLst>
          </p:cNvPr>
          <p:cNvSpPr>
            <a:spLocks noChangeArrowheads="1"/>
          </p:cNvSpPr>
          <p:nvPr/>
        </p:nvSpPr>
        <p:spPr bwMode="auto">
          <a:xfrm>
            <a:off x="4886325" y="17637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3" name="Oval 992">
            <a:extLst>
              <a:ext uri="{FF2B5EF4-FFF2-40B4-BE49-F238E27FC236}">
                <a16:creationId xmlns:a16="http://schemas.microsoft.com/office/drawing/2014/main" id="{BCABCFEB-311E-4275-959D-742044EDDF82}"/>
              </a:ext>
            </a:extLst>
          </p:cNvPr>
          <p:cNvSpPr>
            <a:spLocks noChangeArrowheads="1"/>
          </p:cNvSpPr>
          <p:nvPr/>
        </p:nvSpPr>
        <p:spPr bwMode="auto">
          <a:xfrm>
            <a:off x="4987925" y="17637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4" name="Oval 993">
            <a:extLst>
              <a:ext uri="{FF2B5EF4-FFF2-40B4-BE49-F238E27FC236}">
                <a16:creationId xmlns:a16="http://schemas.microsoft.com/office/drawing/2014/main" id="{8C2AFF7A-A53C-49DB-86EA-3FFF9CA75CC5}"/>
              </a:ext>
            </a:extLst>
          </p:cNvPr>
          <p:cNvSpPr>
            <a:spLocks noChangeArrowheads="1"/>
          </p:cNvSpPr>
          <p:nvPr/>
        </p:nvSpPr>
        <p:spPr bwMode="auto">
          <a:xfrm>
            <a:off x="5097463" y="17637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5" name="Oval 994">
            <a:extLst>
              <a:ext uri="{FF2B5EF4-FFF2-40B4-BE49-F238E27FC236}">
                <a16:creationId xmlns:a16="http://schemas.microsoft.com/office/drawing/2014/main" id="{8130149C-6EA0-43EB-8894-92AE51422127}"/>
              </a:ext>
            </a:extLst>
          </p:cNvPr>
          <p:cNvSpPr>
            <a:spLocks noChangeArrowheads="1"/>
          </p:cNvSpPr>
          <p:nvPr/>
        </p:nvSpPr>
        <p:spPr bwMode="auto">
          <a:xfrm>
            <a:off x="5199063" y="17637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6" name="Oval 995">
            <a:extLst>
              <a:ext uri="{FF2B5EF4-FFF2-40B4-BE49-F238E27FC236}">
                <a16:creationId xmlns:a16="http://schemas.microsoft.com/office/drawing/2014/main" id="{B7E746BD-D474-40CD-99E0-75F943D54D77}"/>
              </a:ext>
            </a:extLst>
          </p:cNvPr>
          <p:cNvSpPr>
            <a:spLocks noChangeArrowheads="1"/>
          </p:cNvSpPr>
          <p:nvPr/>
        </p:nvSpPr>
        <p:spPr bwMode="auto">
          <a:xfrm>
            <a:off x="5307013" y="17637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7" name="Oval 996">
            <a:extLst>
              <a:ext uri="{FF2B5EF4-FFF2-40B4-BE49-F238E27FC236}">
                <a16:creationId xmlns:a16="http://schemas.microsoft.com/office/drawing/2014/main" id="{A2BAF4CF-85CD-4F03-93A9-BA32A3ED9505}"/>
              </a:ext>
            </a:extLst>
          </p:cNvPr>
          <p:cNvSpPr>
            <a:spLocks noChangeArrowheads="1"/>
          </p:cNvSpPr>
          <p:nvPr/>
        </p:nvSpPr>
        <p:spPr bwMode="auto">
          <a:xfrm>
            <a:off x="5408613" y="17637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8" name="Oval 997">
            <a:extLst>
              <a:ext uri="{FF2B5EF4-FFF2-40B4-BE49-F238E27FC236}">
                <a16:creationId xmlns:a16="http://schemas.microsoft.com/office/drawing/2014/main" id="{0C82FAE8-279F-4321-8404-6ACB679DB1BE}"/>
              </a:ext>
            </a:extLst>
          </p:cNvPr>
          <p:cNvSpPr>
            <a:spLocks noChangeArrowheads="1"/>
          </p:cNvSpPr>
          <p:nvPr/>
        </p:nvSpPr>
        <p:spPr bwMode="auto">
          <a:xfrm>
            <a:off x="3844925"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59" name="Oval 998">
            <a:extLst>
              <a:ext uri="{FF2B5EF4-FFF2-40B4-BE49-F238E27FC236}">
                <a16:creationId xmlns:a16="http://schemas.microsoft.com/office/drawing/2014/main" id="{9953A13A-4320-4E30-A8DA-C7E29B0D6A72}"/>
              </a:ext>
            </a:extLst>
          </p:cNvPr>
          <p:cNvSpPr>
            <a:spLocks noChangeArrowheads="1"/>
          </p:cNvSpPr>
          <p:nvPr/>
        </p:nvSpPr>
        <p:spPr bwMode="auto">
          <a:xfrm>
            <a:off x="3946525"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0" name="Oval 999">
            <a:extLst>
              <a:ext uri="{FF2B5EF4-FFF2-40B4-BE49-F238E27FC236}">
                <a16:creationId xmlns:a16="http://schemas.microsoft.com/office/drawing/2014/main" id="{48549C39-7528-4AF2-BE7C-386757DCDE93}"/>
              </a:ext>
            </a:extLst>
          </p:cNvPr>
          <p:cNvSpPr>
            <a:spLocks noChangeArrowheads="1"/>
          </p:cNvSpPr>
          <p:nvPr/>
        </p:nvSpPr>
        <p:spPr bwMode="auto">
          <a:xfrm>
            <a:off x="4054475"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1" name="Oval 1000">
            <a:extLst>
              <a:ext uri="{FF2B5EF4-FFF2-40B4-BE49-F238E27FC236}">
                <a16:creationId xmlns:a16="http://schemas.microsoft.com/office/drawing/2014/main" id="{E1F6C022-EFDE-4830-BCA3-554EC6588FD1}"/>
              </a:ext>
            </a:extLst>
          </p:cNvPr>
          <p:cNvSpPr>
            <a:spLocks noChangeArrowheads="1"/>
          </p:cNvSpPr>
          <p:nvPr/>
        </p:nvSpPr>
        <p:spPr bwMode="auto">
          <a:xfrm>
            <a:off x="4156075"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2" name="Oval 1001">
            <a:extLst>
              <a:ext uri="{FF2B5EF4-FFF2-40B4-BE49-F238E27FC236}">
                <a16:creationId xmlns:a16="http://schemas.microsoft.com/office/drawing/2014/main" id="{E2B526F4-65A7-442B-BC1A-7B615E601A94}"/>
              </a:ext>
            </a:extLst>
          </p:cNvPr>
          <p:cNvSpPr>
            <a:spLocks noChangeArrowheads="1"/>
          </p:cNvSpPr>
          <p:nvPr/>
        </p:nvSpPr>
        <p:spPr bwMode="auto">
          <a:xfrm>
            <a:off x="4265613"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3" name="Oval 1002">
            <a:extLst>
              <a:ext uri="{FF2B5EF4-FFF2-40B4-BE49-F238E27FC236}">
                <a16:creationId xmlns:a16="http://schemas.microsoft.com/office/drawing/2014/main" id="{9478B5F3-17AC-44BE-9576-B048391400B7}"/>
              </a:ext>
            </a:extLst>
          </p:cNvPr>
          <p:cNvSpPr>
            <a:spLocks noChangeArrowheads="1"/>
          </p:cNvSpPr>
          <p:nvPr/>
        </p:nvSpPr>
        <p:spPr bwMode="auto">
          <a:xfrm>
            <a:off x="4367213"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4" name="Oval 1003">
            <a:extLst>
              <a:ext uri="{FF2B5EF4-FFF2-40B4-BE49-F238E27FC236}">
                <a16:creationId xmlns:a16="http://schemas.microsoft.com/office/drawing/2014/main" id="{922D7E14-25FE-4E23-8EBC-20EFCDC277B8}"/>
              </a:ext>
            </a:extLst>
          </p:cNvPr>
          <p:cNvSpPr>
            <a:spLocks noChangeArrowheads="1"/>
          </p:cNvSpPr>
          <p:nvPr/>
        </p:nvSpPr>
        <p:spPr bwMode="auto">
          <a:xfrm>
            <a:off x="4475163"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5" name="Oval 1004">
            <a:extLst>
              <a:ext uri="{FF2B5EF4-FFF2-40B4-BE49-F238E27FC236}">
                <a16:creationId xmlns:a16="http://schemas.microsoft.com/office/drawing/2014/main" id="{6C50DB41-78A9-495C-BCF8-DCC162AC381B}"/>
              </a:ext>
            </a:extLst>
          </p:cNvPr>
          <p:cNvSpPr>
            <a:spLocks noChangeArrowheads="1"/>
          </p:cNvSpPr>
          <p:nvPr/>
        </p:nvSpPr>
        <p:spPr bwMode="auto">
          <a:xfrm>
            <a:off x="4576763"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6" name="Oval 1005">
            <a:extLst>
              <a:ext uri="{FF2B5EF4-FFF2-40B4-BE49-F238E27FC236}">
                <a16:creationId xmlns:a16="http://schemas.microsoft.com/office/drawing/2014/main" id="{B33AFDCB-93C3-4246-8BA2-A6694E7BF629}"/>
              </a:ext>
            </a:extLst>
          </p:cNvPr>
          <p:cNvSpPr>
            <a:spLocks noChangeArrowheads="1"/>
          </p:cNvSpPr>
          <p:nvPr/>
        </p:nvSpPr>
        <p:spPr bwMode="auto">
          <a:xfrm>
            <a:off x="4676775"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7" name="Oval 1006">
            <a:extLst>
              <a:ext uri="{FF2B5EF4-FFF2-40B4-BE49-F238E27FC236}">
                <a16:creationId xmlns:a16="http://schemas.microsoft.com/office/drawing/2014/main" id="{40FAD2FE-A5FC-4EC6-AE9E-CA70533B9F3F}"/>
              </a:ext>
            </a:extLst>
          </p:cNvPr>
          <p:cNvSpPr>
            <a:spLocks noChangeArrowheads="1"/>
          </p:cNvSpPr>
          <p:nvPr/>
        </p:nvSpPr>
        <p:spPr bwMode="auto">
          <a:xfrm>
            <a:off x="4778375" y="18732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8" name="Oval 1007">
            <a:extLst>
              <a:ext uri="{FF2B5EF4-FFF2-40B4-BE49-F238E27FC236}">
                <a16:creationId xmlns:a16="http://schemas.microsoft.com/office/drawing/2014/main" id="{C93D6C24-0C14-468F-8106-96AB4D82ABA7}"/>
              </a:ext>
            </a:extLst>
          </p:cNvPr>
          <p:cNvSpPr>
            <a:spLocks noChangeArrowheads="1"/>
          </p:cNvSpPr>
          <p:nvPr/>
        </p:nvSpPr>
        <p:spPr bwMode="auto">
          <a:xfrm>
            <a:off x="4886325"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69" name="Oval 1008">
            <a:extLst>
              <a:ext uri="{FF2B5EF4-FFF2-40B4-BE49-F238E27FC236}">
                <a16:creationId xmlns:a16="http://schemas.microsoft.com/office/drawing/2014/main" id="{4192AF38-CF19-4D7E-93C1-AF8BB7DBF2BB}"/>
              </a:ext>
            </a:extLst>
          </p:cNvPr>
          <p:cNvSpPr>
            <a:spLocks noChangeArrowheads="1"/>
          </p:cNvSpPr>
          <p:nvPr/>
        </p:nvSpPr>
        <p:spPr bwMode="auto">
          <a:xfrm>
            <a:off x="4987925"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0" name="Oval 1009">
            <a:extLst>
              <a:ext uri="{FF2B5EF4-FFF2-40B4-BE49-F238E27FC236}">
                <a16:creationId xmlns:a16="http://schemas.microsoft.com/office/drawing/2014/main" id="{5AC65DB8-DB34-494E-9D79-5057485B7FB6}"/>
              </a:ext>
            </a:extLst>
          </p:cNvPr>
          <p:cNvSpPr>
            <a:spLocks noChangeArrowheads="1"/>
          </p:cNvSpPr>
          <p:nvPr/>
        </p:nvSpPr>
        <p:spPr bwMode="auto">
          <a:xfrm>
            <a:off x="5097463"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1" name="Oval 1010">
            <a:extLst>
              <a:ext uri="{FF2B5EF4-FFF2-40B4-BE49-F238E27FC236}">
                <a16:creationId xmlns:a16="http://schemas.microsoft.com/office/drawing/2014/main" id="{090522DC-C5D9-406D-B56F-0F5030BBEC25}"/>
              </a:ext>
            </a:extLst>
          </p:cNvPr>
          <p:cNvSpPr>
            <a:spLocks noChangeArrowheads="1"/>
          </p:cNvSpPr>
          <p:nvPr/>
        </p:nvSpPr>
        <p:spPr bwMode="auto">
          <a:xfrm>
            <a:off x="5199063"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2" name="Oval 1011">
            <a:extLst>
              <a:ext uri="{FF2B5EF4-FFF2-40B4-BE49-F238E27FC236}">
                <a16:creationId xmlns:a16="http://schemas.microsoft.com/office/drawing/2014/main" id="{50AAE7F6-746F-4E66-B415-33255F8C51B2}"/>
              </a:ext>
            </a:extLst>
          </p:cNvPr>
          <p:cNvSpPr>
            <a:spLocks noChangeArrowheads="1"/>
          </p:cNvSpPr>
          <p:nvPr/>
        </p:nvSpPr>
        <p:spPr bwMode="auto">
          <a:xfrm>
            <a:off x="5307013"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3" name="Oval 1012">
            <a:extLst>
              <a:ext uri="{FF2B5EF4-FFF2-40B4-BE49-F238E27FC236}">
                <a16:creationId xmlns:a16="http://schemas.microsoft.com/office/drawing/2014/main" id="{0A99B10C-3C47-4C67-831B-54F279B271E5}"/>
              </a:ext>
            </a:extLst>
          </p:cNvPr>
          <p:cNvSpPr>
            <a:spLocks noChangeArrowheads="1"/>
          </p:cNvSpPr>
          <p:nvPr/>
        </p:nvSpPr>
        <p:spPr bwMode="auto">
          <a:xfrm>
            <a:off x="5408613" y="18732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4" name="Oval 1013">
            <a:extLst>
              <a:ext uri="{FF2B5EF4-FFF2-40B4-BE49-F238E27FC236}">
                <a16:creationId xmlns:a16="http://schemas.microsoft.com/office/drawing/2014/main" id="{D80AEF8E-BB6F-4C40-BCD5-C54899280468}"/>
              </a:ext>
            </a:extLst>
          </p:cNvPr>
          <p:cNvSpPr>
            <a:spLocks noChangeArrowheads="1"/>
          </p:cNvSpPr>
          <p:nvPr/>
        </p:nvSpPr>
        <p:spPr bwMode="auto">
          <a:xfrm>
            <a:off x="3844925"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5" name="Oval 1014">
            <a:extLst>
              <a:ext uri="{FF2B5EF4-FFF2-40B4-BE49-F238E27FC236}">
                <a16:creationId xmlns:a16="http://schemas.microsoft.com/office/drawing/2014/main" id="{AF5DD879-833F-457C-AF25-65DD47CC2FD8}"/>
              </a:ext>
            </a:extLst>
          </p:cNvPr>
          <p:cNvSpPr>
            <a:spLocks noChangeArrowheads="1"/>
          </p:cNvSpPr>
          <p:nvPr/>
        </p:nvSpPr>
        <p:spPr bwMode="auto">
          <a:xfrm>
            <a:off x="3946525"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6" name="Oval 1015">
            <a:extLst>
              <a:ext uri="{FF2B5EF4-FFF2-40B4-BE49-F238E27FC236}">
                <a16:creationId xmlns:a16="http://schemas.microsoft.com/office/drawing/2014/main" id="{E8120AC9-8CEA-457B-BFBF-8278A1584278}"/>
              </a:ext>
            </a:extLst>
          </p:cNvPr>
          <p:cNvSpPr>
            <a:spLocks noChangeArrowheads="1"/>
          </p:cNvSpPr>
          <p:nvPr/>
        </p:nvSpPr>
        <p:spPr bwMode="auto">
          <a:xfrm>
            <a:off x="4054475"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7" name="Oval 1016">
            <a:extLst>
              <a:ext uri="{FF2B5EF4-FFF2-40B4-BE49-F238E27FC236}">
                <a16:creationId xmlns:a16="http://schemas.microsoft.com/office/drawing/2014/main" id="{CACA2009-D152-4518-85BA-DD001B81C26E}"/>
              </a:ext>
            </a:extLst>
          </p:cNvPr>
          <p:cNvSpPr>
            <a:spLocks noChangeArrowheads="1"/>
          </p:cNvSpPr>
          <p:nvPr/>
        </p:nvSpPr>
        <p:spPr bwMode="auto">
          <a:xfrm>
            <a:off x="4156075"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8" name="Oval 1017">
            <a:extLst>
              <a:ext uri="{FF2B5EF4-FFF2-40B4-BE49-F238E27FC236}">
                <a16:creationId xmlns:a16="http://schemas.microsoft.com/office/drawing/2014/main" id="{E88A6278-4D4C-4751-83E4-F01D3074C3E5}"/>
              </a:ext>
            </a:extLst>
          </p:cNvPr>
          <p:cNvSpPr>
            <a:spLocks noChangeArrowheads="1"/>
          </p:cNvSpPr>
          <p:nvPr/>
        </p:nvSpPr>
        <p:spPr bwMode="auto">
          <a:xfrm>
            <a:off x="4265613"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79" name="Oval 1018">
            <a:extLst>
              <a:ext uri="{FF2B5EF4-FFF2-40B4-BE49-F238E27FC236}">
                <a16:creationId xmlns:a16="http://schemas.microsoft.com/office/drawing/2014/main" id="{E16FE8C7-85D6-4B92-90F5-F61C01BB5094}"/>
              </a:ext>
            </a:extLst>
          </p:cNvPr>
          <p:cNvSpPr>
            <a:spLocks noChangeArrowheads="1"/>
          </p:cNvSpPr>
          <p:nvPr/>
        </p:nvSpPr>
        <p:spPr bwMode="auto">
          <a:xfrm>
            <a:off x="4367213"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0" name="Oval 1019">
            <a:extLst>
              <a:ext uri="{FF2B5EF4-FFF2-40B4-BE49-F238E27FC236}">
                <a16:creationId xmlns:a16="http://schemas.microsoft.com/office/drawing/2014/main" id="{873662E2-AEAF-4C25-B043-5972C98F8127}"/>
              </a:ext>
            </a:extLst>
          </p:cNvPr>
          <p:cNvSpPr>
            <a:spLocks noChangeArrowheads="1"/>
          </p:cNvSpPr>
          <p:nvPr/>
        </p:nvSpPr>
        <p:spPr bwMode="auto">
          <a:xfrm>
            <a:off x="4475163"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1" name="Oval 1020">
            <a:extLst>
              <a:ext uri="{FF2B5EF4-FFF2-40B4-BE49-F238E27FC236}">
                <a16:creationId xmlns:a16="http://schemas.microsoft.com/office/drawing/2014/main" id="{1E537225-0702-49E2-B753-904E27495E66}"/>
              </a:ext>
            </a:extLst>
          </p:cNvPr>
          <p:cNvSpPr>
            <a:spLocks noChangeArrowheads="1"/>
          </p:cNvSpPr>
          <p:nvPr/>
        </p:nvSpPr>
        <p:spPr bwMode="auto">
          <a:xfrm>
            <a:off x="4576763"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2" name="Oval 1021">
            <a:extLst>
              <a:ext uri="{FF2B5EF4-FFF2-40B4-BE49-F238E27FC236}">
                <a16:creationId xmlns:a16="http://schemas.microsoft.com/office/drawing/2014/main" id="{733EF8F9-AFEF-4D56-9799-34D7FA7D9871}"/>
              </a:ext>
            </a:extLst>
          </p:cNvPr>
          <p:cNvSpPr>
            <a:spLocks noChangeArrowheads="1"/>
          </p:cNvSpPr>
          <p:nvPr/>
        </p:nvSpPr>
        <p:spPr bwMode="auto">
          <a:xfrm>
            <a:off x="4676775"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3" name="Oval 1022">
            <a:extLst>
              <a:ext uri="{FF2B5EF4-FFF2-40B4-BE49-F238E27FC236}">
                <a16:creationId xmlns:a16="http://schemas.microsoft.com/office/drawing/2014/main" id="{376D07FC-B7BE-49CE-AE75-B542E4665CD1}"/>
              </a:ext>
            </a:extLst>
          </p:cNvPr>
          <p:cNvSpPr>
            <a:spLocks noChangeArrowheads="1"/>
          </p:cNvSpPr>
          <p:nvPr/>
        </p:nvSpPr>
        <p:spPr bwMode="auto">
          <a:xfrm>
            <a:off x="4778375"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4" name="Oval 1023">
            <a:extLst>
              <a:ext uri="{FF2B5EF4-FFF2-40B4-BE49-F238E27FC236}">
                <a16:creationId xmlns:a16="http://schemas.microsoft.com/office/drawing/2014/main" id="{762DF23F-01BC-4259-815B-453217271428}"/>
              </a:ext>
            </a:extLst>
          </p:cNvPr>
          <p:cNvSpPr>
            <a:spLocks noChangeArrowheads="1"/>
          </p:cNvSpPr>
          <p:nvPr/>
        </p:nvSpPr>
        <p:spPr bwMode="auto">
          <a:xfrm>
            <a:off x="4886325"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5" name="Oval 1024">
            <a:extLst>
              <a:ext uri="{FF2B5EF4-FFF2-40B4-BE49-F238E27FC236}">
                <a16:creationId xmlns:a16="http://schemas.microsoft.com/office/drawing/2014/main" id="{6382BE8B-ADC5-42E8-BA25-22B2CED7493A}"/>
              </a:ext>
            </a:extLst>
          </p:cNvPr>
          <p:cNvSpPr>
            <a:spLocks noChangeArrowheads="1"/>
          </p:cNvSpPr>
          <p:nvPr/>
        </p:nvSpPr>
        <p:spPr bwMode="auto">
          <a:xfrm>
            <a:off x="4987925" y="1984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6" name="Oval 1025">
            <a:extLst>
              <a:ext uri="{FF2B5EF4-FFF2-40B4-BE49-F238E27FC236}">
                <a16:creationId xmlns:a16="http://schemas.microsoft.com/office/drawing/2014/main" id="{80FEED97-99B8-4952-AD35-D97614820AA1}"/>
              </a:ext>
            </a:extLst>
          </p:cNvPr>
          <p:cNvSpPr>
            <a:spLocks noChangeArrowheads="1"/>
          </p:cNvSpPr>
          <p:nvPr/>
        </p:nvSpPr>
        <p:spPr bwMode="auto">
          <a:xfrm>
            <a:off x="5097463"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7" name="Oval 1026">
            <a:extLst>
              <a:ext uri="{FF2B5EF4-FFF2-40B4-BE49-F238E27FC236}">
                <a16:creationId xmlns:a16="http://schemas.microsoft.com/office/drawing/2014/main" id="{D784D343-2893-457F-826C-29D40311C126}"/>
              </a:ext>
            </a:extLst>
          </p:cNvPr>
          <p:cNvSpPr>
            <a:spLocks noChangeArrowheads="1"/>
          </p:cNvSpPr>
          <p:nvPr/>
        </p:nvSpPr>
        <p:spPr bwMode="auto">
          <a:xfrm>
            <a:off x="5199063"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8" name="Oval 1027">
            <a:extLst>
              <a:ext uri="{FF2B5EF4-FFF2-40B4-BE49-F238E27FC236}">
                <a16:creationId xmlns:a16="http://schemas.microsoft.com/office/drawing/2014/main" id="{FDEBFD75-AB8E-4E4B-9A41-7E289936BD0B}"/>
              </a:ext>
            </a:extLst>
          </p:cNvPr>
          <p:cNvSpPr>
            <a:spLocks noChangeArrowheads="1"/>
          </p:cNvSpPr>
          <p:nvPr/>
        </p:nvSpPr>
        <p:spPr bwMode="auto">
          <a:xfrm>
            <a:off x="5307013"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89" name="Oval 1028">
            <a:extLst>
              <a:ext uri="{FF2B5EF4-FFF2-40B4-BE49-F238E27FC236}">
                <a16:creationId xmlns:a16="http://schemas.microsoft.com/office/drawing/2014/main" id="{7C354C14-D2CD-4830-99BA-F6F00EA5A44F}"/>
              </a:ext>
            </a:extLst>
          </p:cNvPr>
          <p:cNvSpPr>
            <a:spLocks noChangeArrowheads="1"/>
          </p:cNvSpPr>
          <p:nvPr/>
        </p:nvSpPr>
        <p:spPr bwMode="auto">
          <a:xfrm>
            <a:off x="5408613" y="1984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0" name="Oval 1029">
            <a:extLst>
              <a:ext uri="{FF2B5EF4-FFF2-40B4-BE49-F238E27FC236}">
                <a16:creationId xmlns:a16="http://schemas.microsoft.com/office/drawing/2014/main" id="{02069C39-5CDF-4B92-B51A-B9454EA7B357}"/>
              </a:ext>
            </a:extLst>
          </p:cNvPr>
          <p:cNvSpPr>
            <a:spLocks noChangeArrowheads="1"/>
          </p:cNvSpPr>
          <p:nvPr/>
        </p:nvSpPr>
        <p:spPr bwMode="auto">
          <a:xfrm>
            <a:off x="3844925"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1" name="Oval 1030">
            <a:extLst>
              <a:ext uri="{FF2B5EF4-FFF2-40B4-BE49-F238E27FC236}">
                <a16:creationId xmlns:a16="http://schemas.microsoft.com/office/drawing/2014/main" id="{AF20B46C-E8A7-4E7C-9F29-663CB9564236}"/>
              </a:ext>
            </a:extLst>
          </p:cNvPr>
          <p:cNvSpPr>
            <a:spLocks noChangeArrowheads="1"/>
          </p:cNvSpPr>
          <p:nvPr/>
        </p:nvSpPr>
        <p:spPr bwMode="auto">
          <a:xfrm>
            <a:off x="3946525" y="2093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2" name="Oval 1031">
            <a:extLst>
              <a:ext uri="{FF2B5EF4-FFF2-40B4-BE49-F238E27FC236}">
                <a16:creationId xmlns:a16="http://schemas.microsoft.com/office/drawing/2014/main" id="{30378DB3-8289-4358-9A54-69011F119B95}"/>
              </a:ext>
            </a:extLst>
          </p:cNvPr>
          <p:cNvSpPr>
            <a:spLocks noChangeArrowheads="1"/>
          </p:cNvSpPr>
          <p:nvPr/>
        </p:nvSpPr>
        <p:spPr bwMode="auto">
          <a:xfrm>
            <a:off x="4054475"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3" name="Oval 1032">
            <a:extLst>
              <a:ext uri="{FF2B5EF4-FFF2-40B4-BE49-F238E27FC236}">
                <a16:creationId xmlns:a16="http://schemas.microsoft.com/office/drawing/2014/main" id="{BDF5DD24-3D48-43BA-8AEB-BFC77196B12F}"/>
              </a:ext>
            </a:extLst>
          </p:cNvPr>
          <p:cNvSpPr>
            <a:spLocks noChangeArrowheads="1"/>
          </p:cNvSpPr>
          <p:nvPr/>
        </p:nvSpPr>
        <p:spPr bwMode="auto">
          <a:xfrm>
            <a:off x="4156075"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4" name="Oval 1033">
            <a:extLst>
              <a:ext uri="{FF2B5EF4-FFF2-40B4-BE49-F238E27FC236}">
                <a16:creationId xmlns:a16="http://schemas.microsoft.com/office/drawing/2014/main" id="{EBE32A39-343A-4FDB-8EF4-0068682E9A18}"/>
              </a:ext>
            </a:extLst>
          </p:cNvPr>
          <p:cNvSpPr>
            <a:spLocks noChangeArrowheads="1"/>
          </p:cNvSpPr>
          <p:nvPr/>
        </p:nvSpPr>
        <p:spPr bwMode="auto">
          <a:xfrm>
            <a:off x="4265613" y="2093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5" name="Oval 1034">
            <a:extLst>
              <a:ext uri="{FF2B5EF4-FFF2-40B4-BE49-F238E27FC236}">
                <a16:creationId xmlns:a16="http://schemas.microsoft.com/office/drawing/2014/main" id="{98F99A08-DE68-480B-9582-B8C505FAFB35}"/>
              </a:ext>
            </a:extLst>
          </p:cNvPr>
          <p:cNvSpPr>
            <a:spLocks noChangeArrowheads="1"/>
          </p:cNvSpPr>
          <p:nvPr/>
        </p:nvSpPr>
        <p:spPr bwMode="auto">
          <a:xfrm>
            <a:off x="4367213"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6" name="Oval 1035">
            <a:extLst>
              <a:ext uri="{FF2B5EF4-FFF2-40B4-BE49-F238E27FC236}">
                <a16:creationId xmlns:a16="http://schemas.microsoft.com/office/drawing/2014/main" id="{BA430317-1ADD-4A4C-A70A-5639F4989DED}"/>
              </a:ext>
            </a:extLst>
          </p:cNvPr>
          <p:cNvSpPr>
            <a:spLocks noChangeArrowheads="1"/>
          </p:cNvSpPr>
          <p:nvPr/>
        </p:nvSpPr>
        <p:spPr bwMode="auto">
          <a:xfrm>
            <a:off x="4475163" y="2093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7" name="Oval 1036">
            <a:extLst>
              <a:ext uri="{FF2B5EF4-FFF2-40B4-BE49-F238E27FC236}">
                <a16:creationId xmlns:a16="http://schemas.microsoft.com/office/drawing/2014/main" id="{F466FD2E-69AF-4F98-A354-4D705C616950}"/>
              </a:ext>
            </a:extLst>
          </p:cNvPr>
          <p:cNvSpPr>
            <a:spLocks noChangeArrowheads="1"/>
          </p:cNvSpPr>
          <p:nvPr/>
        </p:nvSpPr>
        <p:spPr bwMode="auto">
          <a:xfrm>
            <a:off x="4576763"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8" name="Oval 1037">
            <a:extLst>
              <a:ext uri="{FF2B5EF4-FFF2-40B4-BE49-F238E27FC236}">
                <a16:creationId xmlns:a16="http://schemas.microsoft.com/office/drawing/2014/main" id="{CE4BF452-821C-4FE3-92F8-99B4F0E36750}"/>
              </a:ext>
            </a:extLst>
          </p:cNvPr>
          <p:cNvSpPr>
            <a:spLocks noChangeArrowheads="1"/>
          </p:cNvSpPr>
          <p:nvPr/>
        </p:nvSpPr>
        <p:spPr bwMode="auto">
          <a:xfrm>
            <a:off x="4676775"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0999" name="Oval 1038">
            <a:extLst>
              <a:ext uri="{FF2B5EF4-FFF2-40B4-BE49-F238E27FC236}">
                <a16:creationId xmlns:a16="http://schemas.microsoft.com/office/drawing/2014/main" id="{D5EF99E8-AE26-46DA-8092-0D76F7C9C1C7}"/>
              </a:ext>
            </a:extLst>
          </p:cNvPr>
          <p:cNvSpPr>
            <a:spLocks noChangeArrowheads="1"/>
          </p:cNvSpPr>
          <p:nvPr/>
        </p:nvSpPr>
        <p:spPr bwMode="auto">
          <a:xfrm>
            <a:off x="4778375"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0" name="Oval 1039">
            <a:extLst>
              <a:ext uri="{FF2B5EF4-FFF2-40B4-BE49-F238E27FC236}">
                <a16:creationId xmlns:a16="http://schemas.microsoft.com/office/drawing/2014/main" id="{287FFED5-D78A-4174-B6D5-066D1073CF6E}"/>
              </a:ext>
            </a:extLst>
          </p:cNvPr>
          <p:cNvSpPr>
            <a:spLocks noChangeArrowheads="1"/>
          </p:cNvSpPr>
          <p:nvPr/>
        </p:nvSpPr>
        <p:spPr bwMode="auto">
          <a:xfrm>
            <a:off x="4886325"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1" name="Oval 1040">
            <a:extLst>
              <a:ext uri="{FF2B5EF4-FFF2-40B4-BE49-F238E27FC236}">
                <a16:creationId xmlns:a16="http://schemas.microsoft.com/office/drawing/2014/main" id="{4F6D772E-BE68-47BA-811E-CB9C0EEB126F}"/>
              </a:ext>
            </a:extLst>
          </p:cNvPr>
          <p:cNvSpPr>
            <a:spLocks noChangeArrowheads="1"/>
          </p:cNvSpPr>
          <p:nvPr/>
        </p:nvSpPr>
        <p:spPr bwMode="auto">
          <a:xfrm>
            <a:off x="4987925" y="2093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2" name="Oval 1041">
            <a:extLst>
              <a:ext uri="{FF2B5EF4-FFF2-40B4-BE49-F238E27FC236}">
                <a16:creationId xmlns:a16="http://schemas.microsoft.com/office/drawing/2014/main" id="{0E2F903C-12C4-419C-BAF6-4884CCF3E8C9}"/>
              </a:ext>
            </a:extLst>
          </p:cNvPr>
          <p:cNvSpPr>
            <a:spLocks noChangeArrowheads="1"/>
          </p:cNvSpPr>
          <p:nvPr/>
        </p:nvSpPr>
        <p:spPr bwMode="auto">
          <a:xfrm>
            <a:off x="5097463" y="2093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3" name="Oval 1042">
            <a:extLst>
              <a:ext uri="{FF2B5EF4-FFF2-40B4-BE49-F238E27FC236}">
                <a16:creationId xmlns:a16="http://schemas.microsoft.com/office/drawing/2014/main" id="{CAD8889F-E628-47D3-93B3-8F741472E3BA}"/>
              </a:ext>
            </a:extLst>
          </p:cNvPr>
          <p:cNvSpPr>
            <a:spLocks noChangeArrowheads="1"/>
          </p:cNvSpPr>
          <p:nvPr/>
        </p:nvSpPr>
        <p:spPr bwMode="auto">
          <a:xfrm>
            <a:off x="5199063" y="2093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4" name="Oval 1043">
            <a:extLst>
              <a:ext uri="{FF2B5EF4-FFF2-40B4-BE49-F238E27FC236}">
                <a16:creationId xmlns:a16="http://schemas.microsoft.com/office/drawing/2014/main" id="{7F1436F4-2117-49A3-A3FF-62FB8BEA3301}"/>
              </a:ext>
            </a:extLst>
          </p:cNvPr>
          <p:cNvSpPr>
            <a:spLocks noChangeArrowheads="1"/>
          </p:cNvSpPr>
          <p:nvPr/>
        </p:nvSpPr>
        <p:spPr bwMode="auto">
          <a:xfrm>
            <a:off x="5307013" y="2093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5" name="Oval 1044">
            <a:extLst>
              <a:ext uri="{FF2B5EF4-FFF2-40B4-BE49-F238E27FC236}">
                <a16:creationId xmlns:a16="http://schemas.microsoft.com/office/drawing/2014/main" id="{9F9841AA-0906-47A6-A9BE-D47CF421C2B0}"/>
              </a:ext>
            </a:extLst>
          </p:cNvPr>
          <p:cNvSpPr>
            <a:spLocks noChangeArrowheads="1"/>
          </p:cNvSpPr>
          <p:nvPr/>
        </p:nvSpPr>
        <p:spPr bwMode="auto">
          <a:xfrm>
            <a:off x="5408613" y="2093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6" name="Oval 1045">
            <a:extLst>
              <a:ext uri="{FF2B5EF4-FFF2-40B4-BE49-F238E27FC236}">
                <a16:creationId xmlns:a16="http://schemas.microsoft.com/office/drawing/2014/main" id="{F7ED2851-3CCF-472D-8BAD-F393B8E3F5CB}"/>
              </a:ext>
            </a:extLst>
          </p:cNvPr>
          <p:cNvSpPr>
            <a:spLocks noChangeArrowheads="1"/>
          </p:cNvSpPr>
          <p:nvPr/>
        </p:nvSpPr>
        <p:spPr bwMode="auto">
          <a:xfrm>
            <a:off x="3844925"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7" name="Oval 1046">
            <a:extLst>
              <a:ext uri="{FF2B5EF4-FFF2-40B4-BE49-F238E27FC236}">
                <a16:creationId xmlns:a16="http://schemas.microsoft.com/office/drawing/2014/main" id="{1A6C6164-0615-49C3-8346-A2D0B8CA4513}"/>
              </a:ext>
            </a:extLst>
          </p:cNvPr>
          <p:cNvSpPr>
            <a:spLocks noChangeArrowheads="1"/>
          </p:cNvSpPr>
          <p:nvPr/>
        </p:nvSpPr>
        <p:spPr bwMode="auto">
          <a:xfrm>
            <a:off x="3946525"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8" name="Oval 1047">
            <a:extLst>
              <a:ext uri="{FF2B5EF4-FFF2-40B4-BE49-F238E27FC236}">
                <a16:creationId xmlns:a16="http://schemas.microsoft.com/office/drawing/2014/main" id="{8FEE8792-4FC7-4DF1-B309-536E3EFC7062}"/>
              </a:ext>
            </a:extLst>
          </p:cNvPr>
          <p:cNvSpPr>
            <a:spLocks noChangeArrowheads="1"/>
          </p:cNvSpPr>
          <p:nvPr/>
        </p:nvSpPr>
        <p:spPr bwMode="auto">
          <a:xfrm>
            <a:off x="4054475"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09" name="Oval 1048">
            <a:extLst>
              <a:ext uri="{FF2B5EF4-FFF2-40B4-BE49-F238E27FC236}">
                <a16:creationId xmlns:a16="http://schemas.microsoft.com/office/drawing/2014/main" id="{CC3CDAD6-B517-4DD3-AD7E-B716366E940B}"/>
              </a:ext>
            </a:extLst>
          </p:cNvPr>
          <p:cNvSpPr>
            <a:spLocks noChangeArrowheads="1"/>
          </p:cNvSpPr>
          <p:nvPr/>
        </p:nvSpPr>
        <p:spPr bwMode="auto">
          <a:xfrm>
            <a:off x="4156075"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0" name="Oval 1049">
            <a:extLst>
              <a:ext uri="{FF2B5EF4-FFF2-40B4-BE49-F238E27FC236}">
                <a16:creationId xmlns:a16="http://schemas.microsoft.com/office/drawing/2014/main" id="{AAB3B4D2-5975-466D-9ABC-A273EE525522}"/>
              </a:ext>
            </a:extLst>
          </p:cNvPr>
          <p:cNvSpPr>
            <a:spLocks noChangeArrowheads="1"/>
          </p:cNvSpPr>
          <p:nvPr/>
        </p:nvSpPr>
        <p:spPr bwMode="auto">
          <a:xfrm>
            <a:off x="4265613"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1" name="Oval 1050">
            <a:extLst>
              <a:ext uri="{FF2B5EF4-FFF2-40B4-BE49-F238E27FC236}">
                <a16:creationId xmlns:a16="http://schemas.microsoft.com/office/drawing/2014/main" id="{2FA36F9E-60ED-4972-B9AB-EBC2D8E6C169}"/>
              </a:ext>
            </a:extLst>
          </p:cNvPr>
          <p:cNvSpPr>
            <a:spLocks noChangeArrowheads="1"/>
          </p:cNvSpPr>
          <p:nvPr/>
        </p:nvSpPr>
        <p:spPr bwMode="auto">
          <a:xfrm>
            <a:off x="4367213"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2" name="Oval 1051">
            <a:extLst>
              <a:ext uri="{FF2B5EF4-FFF2-40B4-BE49-F238E27FC236}">
                <a16:creationId xmlns:a16="http://schemas.microsoft.com/office/drawing/2014/main" id="{C8AB37A0-AC43-4859-B876-E62A026E2695}"/>
              </a:ext>
            </a:extLst>
          </p:cNvPr>
          <p:cNvSpPr>
            <a:spLocks noChangeArrowheads="1"/>
          </p:cNvSpPr>
          <p:nvPr/>
        </p:nvSpPr>
        <p:spPr bwMode="auto">
          <a:xfrm>
            <a:off x="4475163"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3" name="Oval 1052">
            <a:extLst>
              <a:ext uri="{FF2B5EF4-FFF2-40B4-BE49-F238E27FC236}">
                <a16:creationId xmlns:a16="http://schemas.microsoft.com/office/drawing/2014/main" id="{C9AE2F31-897B-4C96-BFFB-33D825223760}"/>
              </a:ext>
            </a:extLst>
          </p:cNvPr>
          <p:cNvSpPr>
            <a:spLocks noChangeArrowheads="1"/>
          </p:cNvSpPr>
          <p:nvPr/>
        </p:nvSpPr>
        <p:spPr bwMode="auto">
          <a:xfrm>
            <a:off x="4576763"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4" name="Oval 1053">
            <a:extLst>
              <a:ext uri="{FF2B5EF4-FFF2-40B4-BE49-F238E27FC236}">
                <a16:creationId xmlns:a16="http://schemas.microsoft.com/office/drawing/2014/main" id="{02688622-BCCE-4280-B867-0AE910176444}"/>
              </a:ext>
            </a:extLst>
          </p:cNvPr>
          <p:cNvSpPr>
            <a:spLocks noChangeArrowheads="1"/>
          </p:cNvSpPr>
          <p:nvPr/>
        </p:nvSpPr>
        <p:spPr bwMode="auto">
          <a:xfrm>
            <a:off x="4676775" y="21923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5" name="Oval 1054">
            <a:extLst>
              <a:ext uri="{FF2B5EF4-FFF2-40B4-BE49-F238E27FC236}">
                <a16:creationId xmlns:a16="http://schemas.microsoft.com/office/drawing/2014/main" id="{4D67F8BA-7B69-4515-9899-CE4F825CC0CA}"/>
              </a:ext>
            </a:extLst>
          </p:cNvPr>
          <p:cNvSpPr>
            <a:spLocks noChangeArrowheads="1"/>
          </p:cNvSpPr>
          <p:nvPr/>
        </p:nvSpPr>
        <p:spPr bwMode="auto">
          <a:xfrm>
            <a:off x="4778375"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6" name="Oval 1055">
            <a:extLst>
              <a:ext uri="{FF2B5EF4-FFF2-40B4-BE49-F238E27FC236}">
                <a16:creationId xmlns:a16="http://schemas.microsoft.com/office/drawing/2014/main" id="{E5934F18-CE92-4040-94DA-989AB500E72B}"/>
              </a:ext>
            </a:extLst>
          </p:cNvPr>
          <p:cNvSpPr>
            <a:spLocks noChangeArrowheads="1"/>
          </p:cNvSpPr>
          <p:nvPr/>
        </p:nvSpPr>
        <p:spPr bwMode="auto">
          <a:xfrm>
            <a:off x="4886325" y="21923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7" name="Oval 1056">
            <a:extLst>
              <a:ext uri="{FF2B5EF4-FFF2-40B4-BE49-F238E27FC236}">
                <a16:creationId xmlns:a16="http://schemas.microsoft.com/office/drawing/2014/main" id="{3B5123D7-8361-47E5-8861-2021465550F9}"/>
              </a:ext>
            </a:extLst>
          </p:cNvPr>
          <p:cNvSpPr>
            <a:spLocks noChangeArrowheads="1"/>
          </p:cNvSpPr>
          <p:nvPr/>
        </p:nvSpPr>
        <p:spPr bwMode="auto">
          <a:xfrm>
            <a:off x="4987925" y="21923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8" name="Oval 1057">
            <a:extLst>
              <a:ext uri="{FF2B5EF4-FFF2-40B4-BE49-F238E27FC236}">
                <a16:creationId xmlns:a16="http://schemas.microsoft.com/office/drawing/2014/main" id="{A3D16E4C-EB96-4651-B85A-1E4589205CD4}"/>
              </a:ext>
            </a:extLst>
          </p:cNvPr>
          <p:cNvSpPr>
            <a:spLocks noChangeArrowheads="1"/>
          </p:cNvSpPr>
          <p:nvPr/>
        </p:nvSpPr>
        <p:spPr bwMode="auto">
          <a:xfrm>
            <a:off x="5097463" y="21923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19" name="Oval 1058">
            <a:extLst>
              <a:ext uri="{FF2B5EF4-FFF2-40B4-BE49-F238E27FC236}">
                <a16:creationId xmlns:a16="http://schemas.microsoft.com/office/drawing/2014/main" id="{81E26645-D01D-4DCE-A80F-2AA12DD8B2DE}"/>
              </a:ext>
            </a:extLst>
          </p:cNvPr>
          <p:cNvSpPr>
            <a:spLocks noChangeArrowheads="1"/>
          </p:cNvSpPr>
          <p:nvPr/>
        </p:nvSpPr>
        <p:spPr bwMode="auto">
          <a:xfrm>
            <a:off x="5199063" y="21923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0" name="Oval 1059">
            <a:extLst>
              <a:ext uri="{FF2B5EF4-FFF2-40B4-BE49-F238E27FC236}">
                <a16:creationId xmlns:a16="http://schemas.microsoft.com/office/drawing/2014/main" id="{F93DB28E-A56E-40A3-A4FB-48E8CF761E18}"/>
              </a:ext>
            </a:extLst>
          </p:cNvPr>
          <p:cNvSpPr>
            <a:spLocks noChangeArrowheads="1"/>
          </p:cNvSpPr>
          <p:nvPr/>
        </p:nvSpPr>
        <p:spPr bwMode="auto">
          <a:xfrm>
            <a:off x="5307013" y="21923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1" name="Oval 1060">
            <a:extLst>
              <a:ext uri="{FF2B5EF4-FFF2-40B4-BE49-F238E27FC236}">
                <a16:creationId xmlns:a16="http://schemas.microsoft.com/office/drawing/2014/main" id="{9A1400B8-A851-4721-A8D0-22D16E9C7EE2}"/>
              </a:ext>
            </a:extLst>
          </p:cNvPr>
          <p:cNvSpPr>
            <a:spLocks noChangeArrowheads="1"/>
          </p:cNvSpPr>
          <p:nvPr/>
        </p:nvSpPr>
        <p:spPr bwMode="auto">
          <a:xfrm>
            <a:off x="5408613" y="21923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2" name="Oval 1061">
            <a:extLst>
              <a:ext uri="{FF2B5EF4-FFF2-40B4-BE49-F238E27FC236}">
                <a16:creationId xmlns:a16="http://schemas.microsoft.com/office/drawing/2014/main" id="{BE9A9B53-8575-48FA-8932-865AFE60E319}"/>
              </a:ext>
            </a:extLst>
          </p:cNvPr>
          <p:cNvSpPr>
            <a:spLocks noChangeArrowheads="1"/>
          </p:cNvSpPr>
          <p:nvPr/>
        </p:nvSpPr>
        <p:spPr bwMode="auto">
          <a:xfrm>
            <a:off x="3844925"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3" name="Oval 1062">
            <a:extLst>
              <a:ext uri="{FF2B5EF4-FFF2-40B4-BE49-F238E27FC236}">
                <a16:creationId xmlns:a16="http://schemas.microsoft.com/office/drawing/2014/main" id="{6EA87B9C-90BD-4E6A-B988-1E79A6EA4357}"/>
              </a:ext>
            </a:extLst>
          </p:cNvPr>
          <p:cNvSpPr>
            <a:spLocks noChangeArrowheads="1"/>
          </p:cNvSpPr>
          <p:nvPr/>
        </p:nvSpPr>
        <p:spPr bwMode="auto">
          <a:xfrm>
            <a:off x="3946525"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4" name="Oval 1063">
            <a:extLst>
              <a:ext uri="{FF2B5EF4-FFF2-40B4-BE49-F238E27FC236}">
                <a16:creationId xmlns:a16="http://schemas.microsoft.com/office/drawing/2014/main" id="{C71743E5-FFC1-4888-8E24-AE0C29F3025E}"/>
              </a:ext>
            </a:extLst>
          </p:cNvPr>
          <p:cNvSpPr>
            <a:spLocks noChangeArrowheads="1"/>
          </p:cNvSpPr>
          <p:nvPr/>
        </p:nvSpPr>
        <p:spPr bwMode="auto">
          <a:xfrm>
            <a:off x="4054475"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5" name="Oval 1064">
            <a:extLst>
              <a:ext uri="{FF2B5EF4-FFF2-40B4-BE49-F238E27FC236}">
                <a16:creationId xmlns:a16="http://schemas.microsoft.com/office/drawing/2014/main" id="{5F5D0F9C-52D8-4B3E-A6EF-1F998D40A439}"/>
              </a:ext>
            </a:extLst>
          </p:cNvPr>
          <p:cNvSpPr>
            <a:spLocks noChangeArrowheads="1"/>
          </p:cNvSpPr>
          <p:nvPr/>
        </p:nvSpPr>
        <p:spPr bwMode="auto">
          <a:xfrm>
            <a:off x="4156075"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6" name="Oval 1065">
            <a:extLst>
              <a:ext uri="{FF2B5EF4-FFF2-40B4-BE49-F238E27FC236}">
                <a16:creationId xmlns:a16="http://schemas.microsoft.com/office/drawing/2014/main" id="{2A1AE1F5-F53C-425F-B004-426D192C2774}"/>
              </a:ext>
            </a:extLst>
          </p:cNvPr>
          <p:cNvSpPr>
            <a:spLocks noChangeArrowheads="1"/>
          </p:cNvSpPr>
          <p:nvPr/>
        </p:nvSpPr>
        <p:spPr bwMode="auto">
          <a:xfrm>
            <a:off x="4265613"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7" name="Oval 1066">
            <a:extLst>
              <a:ext uri="{FF2B5EF4-FFF2-40B4-BE49-F238E27FC236}">
                <a16:creationId xmlns:a16="http://schemas.microsoft.com/office/drawing/2014/main" id="{FCDADC65-6376-40AB-B6AE-DD3244CCD2CC}"/>
              </a:ext>
            </a:extLst>
          </p:cNvPr>
          <p:cNvSpPr>
            <a:spLocks noChangeArrowheads="1"/>
          </p:cNvSpPr>
          <p:nvPr/>
        </p:nvSpPr>
        <p:spPr bwMode="auto">
          <a:xfrm>
            <a:off x="4367213"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8" name="Oval 1067">
            <a:extLst>
              <a:ext uri="{FF2B5EF4-FFF2-40B4-BE49-F238E27FC236}">
                <a16:creationId xmlns:a16="http://schemas.microsoft.com/office/drawing/2014/main" id="{C37C594E-BFF8-4279-B1D0-164E4001C9EA}"/>
              </a:ext>
            </a:extLst>
          </p:cNvPr>
          <p:cNvSpPr>
            <a:spLocks noChangeArrowheads="1"/>
          </p:cNvSpPr>
          <p:nvPr/>
        </p:nvSpPr>
        <p:spPr bwMode="auto">
          <a:xfrm>
            <a:off x="4475163" y="23018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29" name="Oval 1068">
            <a:extLst>
              <a:ext uri="{FF2B5EF4-FFF2-40B4-BE49-F238E27FC236}">
                <a16:creationId xmlns:a16="http://schemas.microsoft.com/office/drawing/2014/main" id="{E20D33F8-C244-4172-B3C4-7E8100A9118A}"/>
              </a:ext>
            </a:extLst>
          </p:cNvPr>
          <p:cNvSpPr>
            <a:spLocks noChangeArrowheads="1"/>
          </p:cNvSpPr>
          <p:nvPr/>
        </p:nvSpPr>
        <p:spPr bwMode="auto">
          <a:xfrm>
            <a:off x="4576763"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0" name="Oval 1069">
            <a:extLst>
              <a:ext uri="{FF2B5EF4-FFF2-40B4-BE49-F238E27FC236}">
                <a16:creationId xmlns:a16="http://schemas.microsoft.com/office/drawing/2014/main" id="{FA77E9DF-AF15-4B15-8AA5-DD0BE7034BC6}"/>
              </a:ext>
            </a:extLst>
          </p:cNvPr>
          <p:cNvSpPr>
            <a:spLocks noChangeArrowheads="1"/>
          </p:cNvSpPr>
          <p:nvPr/>
        </p:nvSpPr>
        <p:spPr bwMode="auto">
          <a:xfrm>
            <a:off x="4676775"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1" name="Oval 1070">
            <a:extLst>
              <a:ext uri="{FF2B5EF4-FFF2-40B4-BE49-F238E27FC236}">
                <a16:creationId xmlns:a16="http://schemas.microsoft.com/office/drawing/2014/main" id="{B047F1AE-8599-49D3-B889-72A94314E693}"/>
              </a:ext>
            </a:extLst>
          </p:cNvPr>
          <p:cNvSpPr>
            <a:spLocks noChangeArrowheads="1"/>
          </p:cNvSpPr>
          <p:nvPr/>
        </p:nvSpPr>
        <p:spPr bwMode="auto">
          <a:xfrm>
            <a:off x="4778375" y="23018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2" name="Oval 1071">
            <a:extLst>
              <a:ext uri="{FF2B5EF4-FFF2-40B4-BE49-F238E27FC236}">
                <a16:creationId xmlns:a16="http://schemas.microsoft.com/office/drawing/2014/main" id="{925440A3-FDA0-43B6-B6BC-B0739F2509F0}"/>
              </a:ext>
            </a:extLst>
          </p:cNvPr>
          <p:cNvSpPr>
            <a:spLocks noChangeArrowheads="1"/>
          </p:cNvSpPr>
          <p:nvPr/>
        </p:nvSpPr>
        <p:spPr bwMode="auto">
          <a:xfrm>
            <a:off x="4886325" y="23018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3" name="Oval 1072">
            <a:extLst>
              <a:ext uri="{FF2B5EF4-FFF2-40B4-BE49-F238E27FC236}">
                <a16:creationId xmlns:a16="http://schemas.microsoft.com/office/drawing/2014/main" id="{E5A4DFE8-0D05-4967-B4B3-C8CD4CD838DC}"/>
              </a:ext>
            </a:extLst>
          </p:cNvPr>
          <p:cNvSpPr>
            <a:spLocks noChangeArrowheads="1"/>
          </p:cNvSpPr>
          <p:nvPr/>
        </p:nvSpPr>
        <p:spPr bwMode="auto">
          <a:xfrm>
            <a:off x="4987925" y="23018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4" name="Oval 1073">
            <a:extLst>
              <a:ext uri="{FF2B5EF4-FFF2-40B4-BE49-F238E27FC236}">
                <a16:creationId xmlns:a16="http://schemas.microsoft.com/office/drawing/2014/main" id="{CBA8631A-51E3-4BDC-9ADA-AD350B45E7FE}"/>
              </a:ext>
            </a:extLst>
          </p:cNvPr>
          <p:cNvSpPr>
            <a:spLocks noChangeArrowheads="1"/>
          </p:cNvSpPr>
          <p:nvPr/>
        </p:nvSpPr>
        <p:spPr bwMode="auto">
          <a:xfrm>
            <a:off x="5097463" y="23018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5" name="Oval 1074">
            <a:extLst>
              <a:ext uri="{FF2B5EF4-FFF2-40B4-BE49-F238E27FC236}">
                <a16:creationId xmlns:a16="http://schemas.microsoft.com/office/drawing/2014/main" id="{D107BF74-74CE-4CDE-8102-FBB3DAA751F0}"/>
              </a:ext>
            </a:extLst>
          </p:cNvPr>
          <p:cNvSpPr>
            <a:spLocks noChangeArrowheads="1"/>
          </p:cNvSpPr>
          <p:nvPr/>
        </p:nvSpPr>
        <p:spPr bwMode="auto">
          <a:xfrm>
            <a:off x="5199063" y="23018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6" name="Oval 1075">
            <a:extLst>
              <a:ext uri="{FF2B5EF4-FFF2-40B4-BE49-F238E27FC236}">
                <a16:creationId xmlns:a16="http://schemas.microsoft.com/office/drawing/2014/main" id="{18D8D072-382E-42A4-9E30-86014ABA23B9}"/>
              </a:ext>
            </a:extLst>
          </p:cNvPr>
          <p:cNvSpPr>
            <a:spLocks noChangeArrowheads="1"/>
          </p:cNvSpPr>
          <p:nvPr/>
        </p:nvSpPr>
        <p:spPr bwMode="auto">
          <a:xfrm>
            <a:off x="5307013" y="23018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7" name="Oval 1076">
            <a:extLst>
              <a:ext uri="{FF2B5EF4-FFF2-40B4-BE49-F238E27FC236}">
                <a16:creationId xmlns:a16="http://schemas.microsoft.com/office/drawing/2014/main" id="{7D1BA725-8608-42E1-BAEE-7F8CB10EE1D9}"/>
              </a:ext>
            </a:extLst>
          </p:cNvPr>
          <p:cNvSpPr>
            <a:spLocks noChangeArrowheads="1"/>
          </p:cNvSpPr>
          <p:nvPr/>
        </p:nvSpPr>
        <p:spPr bwMode="auto">
          <a:xfrm>
            <a:off x="5408613" y="23018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8" name="Oval 1077">
            <a:extLst>
              <a:ext uri="{FF2B5EF4-FFF2-40B4-BE49-F238E27FC236}">
                <a16:creationId xmlns:a16="http://schemas.microsoft.com/office/drawing/2014/main" id="{D7B32C3B-8A0A-4AD1-BAB4-F5A7C544C624}"/>
              </a:ext>
            </a:extLst>
          </p:cNvPr>
          <p:cNvSpPr>
            <a:spLocks noChangeArrowheads="1"/>
          </p:cNvSpPr>
          <p:nvPr/>
        </p:nvSpPr>
        <p:spPr bwMode="auto">
          <a:xfrm>
            <a:off x="3844925"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39" name="Oval 1078">
            <a:extLst>
              <a:ext uri="{FF2B5EF4-FFF2-40B4-BE49-F238E27FC236}">
                <a16:creationId xmlns:a16="http://schemas.microsoft.com/office/drawing/2014/main" id="{901D6355-4FFC-425A-903B-5A571C980851}"/>
              </a:ext>
            </a:extLst>
          </p:cNvPr>
          <p:cNvSpPr>
            <a:spLocks noChangeArrowheads="1"/>
          </p:cNvSpPr>
          <p:nvPr/>
        </p:nvSpPr>
        <p:spPr bwMode="auto">
          <a:xfrm>
            <a:off x="3946525"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0" name="Oval 1079">
            <a:extLst>
              <a:ext uri="{FF2B5EF4-FFF2-40B4-BE49-F238E27FC236}">
                <a16:creationId xmlns:a16="http://schemas.microsoft.com/office/drawing/2014/main" id="{B6D6DA95-3A5C-42CD-86D3-5C0695921A07}"/>
              </a:ext>
            </a:extLst>
          </p:cNvPr>
          <p:cNvSpPr>
            <a:spLocks noChangeArrowheads="1"/>
          </p:cNvSpPr>
          <p:nvPr/>
        </p:nvSpPr>
        <p:spPr bwMode="auto">
          <a:xfrm>
            <a:off x="4054475"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1" name="Oval 1080">
            <a:extLst>
              <a:ext uri="{FF2B5EF4-FFF2-40B4-BE49-F238E27FC236}">
                <a16:creationId xmlns:a16="http://schemas.microsoft.com/office/drawing/2014/main" id="{B664EC6C-7F74-42F4-BA00-C3E1BA70F8EF}"/>
              </a:ext>
            </a:extLst>
          </p:cNvPr>
          <p:cNvSpPr>
            <a:spLocks noChangeArrowheads="1"/>
          </p:cNvSpPr>
          <p:nvPr/>
        </p:nvSpPr>
        <p:spPr bwMode="auto">
          <a:xfrm>
            <a:off x="4156075"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2" name="Oval 1081">
            <a:extLst>
              <a:ext uri="{FF2B5EF4-FFF2-40B4-BE49-F238E27FC236}">
                <a16:creationId xmlns:a16="http://schemas.microsoft.com/office/drawing/2014/main" id="{5CC1BF2E-8149-4618-9A7D-511159FD22C4}"/>
              </a:ext>
            </a:extLst>
          </p:cNvPr>
          <p:cNvSpPr>
            <a:spLocks noChangeArrowheads="1"/>
          </p:cNvSpPr>
          <p:nvPr/>
        </p:nvSpPr>
        <p:spPr bwMode="auto">
          <a:xfrm>
            <a:off x="4265613"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3" name="Oval 1082">
            <a:extLst>
              <a:ext uri="{FF2B5EF4-FFF2-40B4-BE49-F238E27FC236}">
                <a16:creationId xmlns:a16="http://schemas.microsoft.com/office/drawing/2014/main" id="{F5097DDF-DFB8-4FF3-A1FA-467B85ACE20B}"/>
              </a:ext>
            </a:extLst>
          </p:cNvPr>
          <p:cNvSpPr>
            <a:spLocks noChangeArrowheads="1"/>
          </p:cNvSpPr>
          <p:nvPr/>
        </p:nvSpPr>
        <p:spPr bwMode="auto">
          <a:xfrm>
            <a:off x="4367213"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4" name="Oval 1083">
            <a:extLst>
              <a:ext uri="{FF2B5EF4-FFF2-40B4-BE49-F238E27FC236}">
                <a16:creationId xmlns:a16="http://schemas.microsoft.com/office/drawing/2014/main" id="{A315D2D9-AEB5-466B-BE28-BC0C2A8A5C4B}"/>
              </a:ext>
            </a:extLst>
          </p:cNvPr>
          <p:cNvSpPr>
            <a:spLocks noChangeArrowheads="1"/>
          </p:cNvSpPr>
          <p:nvPr/>
        </p:nvSpPr>
        <p:spPr bwMode="auto">
          <a:xfrm>
            <a:off x="4475163"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5" name="Oval 1084">
            <a:extLst>
              <a:ext uri="{FF2B5EF4-FFF2-40B4-BE49-F238E27FC236}">
                <a16:creationId xmlns:a16="http://schemas.microsoft.com/office/drawing/2014/main" id="{C0E1F078-2019-487F-A9BE-381D28CDE894}"/>
              </a:ext>
            </a:extLst>
          </p:cNvPr>
          <p:cNvSpPr>
            <a:spLocks noChangeArrowheads="1"/>
          </p:cNvSpPr>
          <p:nvPr/>
        </p:nvSpPr>
        <p:spPr bwMode="auto">
          <a:xfrm>
            <a:off x="4576763"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6" name="Oval 1085">
            <a:extLst>
              <a:ext uri="{FF2B5EF4-FFF2-40B4-BE49-F238E27FC236}">
                <a16:creationId xmlns:a16="http://schemas.microsoft.com/office/drawing/2014/main" id="{853AEAED-C433-4410-B1CE-66E6DE8F7CFA}"/>
              </a:ext>
            </a:extLst>
          </p:cNvPr>
          <p:cNvSpPr>
            <a:spLocks noChangeArrowheads="1"/>
          </p:cNvSpPr>
          <p:nvPr/>
        </p:nvSpPr>
        <p:spPr bwMode="auto">
          <a:xfrm>
            <a:off x="4676775"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7" name="Oval 1086">
            <a:extLst>
              <a:ext uri="{FF2B5EF4-FFF2-40B4-BE49-F238E27FC236}">
                <a16:creationId xmlns:a16="http://schemas.microsoft.com/office/drawing/2014/main" id="{B9CFD9DA-ADEE-4655-8DB6-CE21C39C6041}"/>
              </a:ext>
            </a:extLst>
          </p:cNvPr>
          <p:cNvSpPr>
            <a:spLocks noChangeArrowheads="1"/>
          </p:cNvSpPr>
          <p:nvPr/>
        </p:nvSpPr>
        <p:spPr bwMode="auto">
          <a:xfrm>
            <a:off x="4778375"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8" name="Oval 1087">
            <a:extLst>
              <a:ext uri="{FF2B5EF4-FFF2-40B4-BE49-F238E27FC236}">
                <a16:creationId xmlns:a16="http://schemas.microsoft.com/office/drawing/2014/main" id="{AECD5F94-4AE4-4AB1-9E85-E935F2F31E92}"/>
              </a:ext>
            </a:extLst>
          </p:cNvPr>
          <p:cNvSpPr>
            <a:spLocks noChangeArrowheads="1"/>
          </p:cNvSpPr>
          <p:nvPr/>
        </p:nvSpPr>
        <p:spPr bwMode="auto">
          <a:xfrm>
            <a:off x="4886325"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49" name="Oval 1088">
            <a:extLst>
              <a:ext uri="{FF2B5EF4-FFF2-40B4-BE49-F238E27FC236}">
                <a16:creationId xmlns:a16="http://schemas.microsoft.com/office/drawing/2014/main" id="{D2CA2327-8D75-4A5F-AACE-3C469B96C277}"/>
              </a:ext>
            </a:extLst>
          </p:cNvPr>
          <p:cNvSpPr>
            <a:spLocks noChangeArrowheads="1"/>
          </p:cNvSpPr>
          <p:nvPr/>
        </p:nvSpPr>
        <p:spPr bwMode="auto">
          <a:xfrm>
            <a:off x="4987925" y="24130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0" name="Oval 1089">
            <a:extLst>
              <a:ext uri="{FF2B5EF4-FFF2-40B4-BE49-F238E27FC236}">
                <a16:creationId xmlns:a16="http://schemas.microsoft.com/office/drawing/2014/main" id="{1EE82FDB-197A-4DF2-BB2D-F84751AB2B02}"/>
              </a:ext>
            </a:extLst>
          </p:cNvPr>
          <p:cNvSpPr>
            <a:spLocks noChangeArrowheads="1"/>
          </p:cNvSpPr>
          <p:nvPr/>
        </p:nvSpPr>
        <p:spPr bwMode="auto">
          <a:xfrm>
            <a:off x="5097463"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1" name="Oval 1090">
            <a:extLst>
              <a:ext uri="{FF2B5EF4-FFF2-40B4-BE49-F238E27FC236}">
                <a16:creationId xmlns:a16="http://schemas.microsoft.com/office/drawing/2014/main" id="{2522EBCD-F4B6-4A6D-9E04-0B669CE33CEA}"/>
              </a:ext>
            </a:extLst>
          </p:cNvPr>
          <p:cNvSpPr>
            <a:spLocks noChangeArrowheads="1"/>
          </p:cNvSpPr>
          <p:nvPr/>
        </p:nvSpPr>
        <p:spPr bwMode="auto">
          <a:xfrm>
            <a:off x="5199063"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2" name="Oval 1091">
            <a:extLst>
              <a:ext uri="{FF2B5EF4-FFF2-40B4-BE49-F238E27FC236}">
                <a16:creationId xmlns:a16="http://schemas.microsoft.com/office/drawing/2014/main" id="{79E533EC-7161-48A8-8A26-69A0F58FF988}"/>
              </a:ext>
            </a:extLst>
          </p:cNvPr>
          <p:cNvSpPr>
            <a:spLocks noChangeArrowheads="1"/>
          </p:cNvSpPr>
          <p:nvPr/>
        </p:nvSpPr>
        <p:spPr bwMode="auto">
          <a:xfrm>
            <a:off x="5307013"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3" name="Oval 1092">
            <a:extLst>
              <a:ext uri="{FF2B5EF4-FFF2-40B4-BE49-F238E27FC236}">
                <a16:creationId xmlns:a16="http://schemas.microsoft.com/office/drawing/2014/main" id="{934CCE53-289E-4485-8CCF-E81126DE2EDE}"/>
              </a:ext>
            </a:extLst>
          </p:cNvPr>
          <p:cNvSpPr>
            <a:spLocks noChangeArrowheads="1"/>
          </p:cNvSpPr>
          <p:nvPr/>
        </p:nvSpPr>
        <p:spPr bwMode="auto">
          <a:xfrm>
            <a:off x="5408613" y="24130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4" name="Oval 1093">
            <a:extLst>
              <a:ext uri="{FF2B5EF4-FFF2-40B4-BE49-F238E27FC236}">
                <a16:creationId xmlns:a16="http://schemas.microsoft.com/office/drawing/2014/main" id="{9B2687AF-4DC9-4059-9D52-A75100AB031D}"/>
              </a:ext>
            </a:extLst>
          </p:cNvPr>
          <p:cNvSpPr>
            <a:spLocks noChangeArrowheads="1"/>
          </p:cNvSpPr>
          <p:nvPr/>
        </p:nvSpPr>
        <p:spPr bwMode="auto">
          <a:xfrm>
            <a:off x="3844925"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5" name="Oval 1094">
            <a:extLst>
              <a:ext uri="{FF2B5EF4-FFF2-40B4-BE49-F238E27FC236}">
                <a16:creationId xmlns:a16="http://schemas.microsoft.com/office/drawing/2014/main" id="{6AD30BA7-5676-4F22-9FB2-909406AE65B1}"/>
              </a:ext>
            </a:extLst>
          </p:cNvPr>
          <p:cNvSpPr>
            <a:spLocks noChangeArrowheads="1"/>
          </p:cNvSpPr>
          <p:nvPr/>
        </p:nvSpPr>
        <p:spPr bwMode="auto">
          <a:xfrm>
            <a:off x="3946525"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6" name="Oval 1095">
            <a:extLst>
              <a:ext uri="{FF2B5EF4-FFF2-40B4-BE49-F238E27FC236}">
                <a16:creationId xmlns:a16="http://schemas.microsoft.com/office/drawing/2014/main" id="{B32047D6-1EB0-4006-9A27-A25301F5B58A}"/>
              </a:ext>
            </a:extLst>
          </p:cNvPr>
          <p:cNvSpPr>
            <a:spLocks noChangeArrowheads="1"/>
          </p:cNvSpPr>
          <p:nvPr/>
        </p:nvSpPr>
        <p:spPr bwMode="auto">
          <a:xfrm>
            <a:off x="4054475"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7" name="Oval 1096">
            <a:extLst>
              <a:ext uri="{FF2B5EF4-FFF2-40B4-BE49-F238E27FC236}">
                <a16:creationId xmlns:a16="http://schemas.microsoft.com/office/drawing/2014/main" id="{CC238EAF-54B7-466E-B6FE-683ADE278FB2}"/>
              </a:ext>
            </a:extLst>
          </p:cNvPr>
          <p:cNvSpPr>
            <a:spLocks noChangeArrowheads="1"/>
          </p:cNvSpPr>
          <p:nvPr/>
        </p:nvSpPr>
        <p:spPr bwMode="auto">
          <a:xfrm>
            <a:off x="4156075"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8" name="Oval 1097">
            <a:extLst>
              <a:ext uri="{FF2B5EF4-FFF2-40B4-BE49-F238E27FC236}">
                <a16:creationId xmlns:a16="http://schemas.microsoft.com/office/drawing/2014/main" id="{08710CC2-795B-4F83-AD3E-B2D7C292FC94}"/>
              </a:ext>
            </a:extLst>
          </p:cNvPr>
          <p:cNvSpPr>
            <a:spLocks noChangeArrowheads="1"/>
          </p:cNvSpPr>
          <p:nvPr/>
        </p:nvSpPr>
        <p:spPr bwMode="auto">
          <a:xfrm>
            <a:off x="4265613"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59" name="Oval 1098">
            <a:extLst>
              <a:ext uri="{FF2B5EF4-FFF2-40B4-BE49-F238E27FC236}">
                <a16:creationId xmlns:a16="http://schemas.microsoft.com/office/drawing/2014/main" id="{3C51F63C-3162-4E7D-96FA-4A61946619E8}"/>
              </a:ext>
            </a:extLst>
          </p:cNvPr>
          <p:cNvSpPr>
            <a:spLocks noChangeArrowheads="1"/>
          </p:cNvSpPr>
          <p:nvPr/>
        </p:nvSpPr>
        <p:spPr bwMode="auto">
          <a:xfrm>
            <a:off x="4367213"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0" name="Oval 1099">
            <a:extLst>
              <a:ext uri="{FF2B5EF4-FFF2-40B4-BE49-F238E27FC236}">
                <a16:creationId xmlns:a16="http://schemas.microsoft.com/office/drawing/2014/main" id="{D0614236-701A-4CDD-90FB-DD25EC2121EB}"/>
              </a:ext>
            </a:extLst>
          </p:cNvPr>
          <p:cNvSpPr>
            <a:spLocks noChangeArrowheads="1"/>
          </p:cNvSpPr>
          <p:nvPr/>
        </p:nvSpPr>
        <p:spPr bwMode="auto">
          <a:xfrm>
            <a:off x="4475163"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1" name="Oval 1100">
            <a:extLst>
              <a:ext uri="{FF2B5EF4-FFF2-40B4-BE49-F238E27FC236}">
                <a16:creationId xmlns:a16="http://schemas.microsoft.com/office/drawing/2014/main" id="{2D2C1AF8-007F-4745-800C-5CE7E25AFDAA}"/>
              </a:ext>
            </a:extLst>
          </p:cNvPr>
          <p:cNvSpPr>
            <a:spLocks noChangeArrowheads="1"/>
          </p:cNvSpPr>
          <p:nvPr/>
        </p:nvSpPr>
        <p:spPr bwMode="auto">
          <a:xfrm>
            <a:off x="4576763" y="2522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2" name="Oval 1101">
            <a:extLst>
              <a:ext uri="{FF2B5EF4-FFF2-40B4-BE49-F238E27FC236}">
                <a16:creationId xmlns:a16="http://schemas.microsoft.com/office/drawing/2014/main" id="{5D0AC294-0862-4B99-8232-FB0FD69FEDF9}"/>
              </a:ext>
            </a:extLst>
          </p:cNvPr>
          <p:cNvSpPr>
            <a:spLocks noChangeArrowheads="1"/>
          </p:cNvSpPr>
          <p:nvPr/>
        </p:nvSpPr>
        <p:spPr bwMode="auto">
          <a:xfrm>
            <a:off x="4676775"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3" name="Oval 1102">
            <a:extLst>
              <a:ext uri="{FF2B5EF4-FFF2-40B4-BE49-F238E27FC236}">
                <a16:creationId xmlns:a16="http://schemas.microsoft.com/office/drawing/2014/main" id="{7606FB13-2CD5-4BB5-92C7-009CD2A29D36}"/>
              </a:ext>
            </a:extLst>
          </p:cNvPr>
          <p:cNvSpPr>
            <a:spLocks noChangeArrowheads="1"/>
          </p:cNvSpPr>
          <p:nvPr/>
        </p:nvSpPr>
        <p:spPr bwMode="auto">
          <a:xfrm>
            <a:off x="4778375" y="25225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4" name="Oval 1103">
            <a:extLst>
              <a:ext uri="{FF2B5EF4-FFF2-40B4-BE49-F238E27FC236}">
                <a16:creationId xmlns:a16="http://schemas.microsoft.com/office/drawing/2014/main" id="{567752A1-084A-4C43-871E-3B16A5A24BB0}"/>
              </a:ext>
            </a:extLst>
          </p:cNvPr>
          <p:cNvSpPr>
            <a:spLocks noChangeArrowheads="1"/>
          </p:cNvSpPr>
          <p:nvPr/>
        </p:nvSpPr>
        <p:spPr bwMode="auto">
          <a:xfrm>
            <a:off x="4886325" y="2522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5" name="Oval 1104">
            <a:extLst>
              <a:ext uri="{FF2B5EF4-FFF2-40B4-BE49-F238E27FC236}">
                <a16:creationId xmlns:a16="http://schemas.microsoft.com/office/drawing/2014/main" id="{DC52CBB5-F9E6-4FCA-BE42-640C1E8ABE2F}"/>
              </a:ext>
            </a:extLst>
          </p:cNvPr>
          <p:cNvSpPr>
            <a:spLocks noChangeArrowheads="1"/>
          </p:cNvSpPr>
          <p:nvPr/>
        </p:nvSpPr>
        <p:spPr bwMode="auto">
          <a:xfrm>
            <a:off x="4987925" y="2522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6" name="Oval 1105">
            <a:extLst>
              <a:ext uri="{FF2B5EF4-FFF2-40B4-BE49-F238E27FC236}">
                <a16:creationId xmlns:a16="http://schemas.microsoft.com/office/drawing/2014/main" id="{262DE3CA-0D1F-452D-B3A6-8F9CFA575B35}"/>
              </a:ext>
            </a:extLst>
          </p:cNvPr>
          <p:cNvSpPr>
            <a:spLocks noChangeArrowheads="1"/>
          </p:cNvSpPr>
          <p:nvPr/>
        </p:nvSpPr>
        <p:spPr bwMode="auto">
          <a:xfrm>
            <a:off x="5097463" y="2522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7" name="Oval 1106">
            <a:extLst>
              <a:ext uri="{FF2B5EF4-FFF2-40B4-BE49-F238E27FC236}">
                <a16:creationId xmlns:a16="http://schemas.microsoft.com/office/drawing/2014/main" id="{6C795357-5F5B-4FB8-BC90-C46C268F065B}"/>
              </a:ext>
            </a:extLst>
          </p:cNvPr>
          <p:cNvSpPr>
            <a:spLocks noChangeArrowheads="1"/>
          </p:cNvSpPr>
          <p:nvPr/>
        </p:nvSpPr>
        <p:spPr bwMode="auto">
          <a:xfrm>
            <a:off x="5199063" y="2522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8" name="Oval 1107">
            <a:extLst>
              <a:ext uri="{FF2B5EF4-FFF2-40B4-BE49-F238E27FC236}">
                <a16:creationId xmlns:a16="http://schemas.microsoft.com/office/drawing/2014/main" id="{550E8C06-AE0E-47CA-A42A-2AFD163B8AEB}"/>
              </a:ext>
            </a:extLst>
          </p:cNvPr>
          <p:cNvSpPr>
            <a:spLocks noChangeArrowheads="1"/>
          </p:cNvSpPr>
          <p:nvPr/>
        </p:nvSpPr>
        <p:spPr bwMode="auto">
          <a:xfrm>
            <a:off x="5307013" y="2522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69" name="Oval 1108">
            <a:extLst>
              <a:ext uri="{FF2B5EF4-FFF2-40B4-BE49-F238E27FC236}">
                <a16:creationId xmlns:a16="http://schemas.microsoft.com/office/drawing/2014/main" id="{2FEF8D2F-6F6C-48E9-AF46-B0D5B8118075}"/>
              </a:ext>
            </a:extLst>
          </p:cNvPr>
          <p:cNvSpPr>
            <a:spLocks noChangeArrowheads="1"/>
          </p:cNvSpPr>
          <p:nvPr/>
        </p:nvSpPr>
        <p:spPr bwMode="auto">
          <a:xfrm>
            <a:off x="5408613" y="25225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0" name="Oval 1109">
            <a:extLst>
              <a:ext uri="{FF2B5EF4-FFF2-40B4-BE49-F238E27FC236}">
                <a16:creationId xmlns:a16="http://schemas.microsoft.com/office/drawing/2014/main" id="{F0166788-9332-45BB-A58E-A797FD8AE7F3}"/>
              </a:ext>
            </a:extLst>
          </p:cNvPr>
          <p:cNvSpPr>
            <a:spLocks noChangeArrowheads="1"/>
          </p:cNvSpPr>
          <p:nvPr/>
        </p:nvSpPr>
        <p:spPr bwMode="auto">
          <a:xfrm>
            <a:off x="3844925" y="26225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1" name="Oval 1110">
            <a:extLst>
              <a:ext uri="{FF2B5EF4-FFF2-40B4-BE49-F238E27FC236}">
                <a16:creationId xmlns:a16="http://schemas.microsoft.com/office/drawing/2014/main" id="{B266BBA6-B0A5-45DB-B899-900F9F3DE78D}"/>
              </a:ext>
            </a:extLst>
          </p:cNvPr>
          <p:cNvSpPr>
            <a:spLocks noChangeArrowheads="1"/>
          </p:cNvSpPr>
          <p:nvPr/>
        </p:nvSpPr>
        <p:spPr bwMode="auto">
          <a:xfrm>
            <a:off x="3946525" y="26225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2" name="Oval 1111">
            <a:extLst>
              <a:ext uri="{FF2B5EF4-FFF2-40B4-BE49-F238E27FC236}">
                <a16:creationId xmlns:a16="http://schemas.microsoft.com/office/drawing/2014/main" id="{9B6A991A-77C0-4882-8202-66F2C261143C}"/>
              </a:ext>
            </a:extLst>
          </p:cNvPr>
          <p:cNvSpPr>
            <a:spLocks noChangeArrowheads="1"/>
          </p:cNvSpPr>
          <p:nvPr/>
        </p:nvSpPr>
        <p:spPr bwMode="auto">
          <a:xfrm>
            <a:off x="4054475" y="26225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3" name="Oval 1112">
            <a:extLst>
              <a:ext uri="{FF2B5EF4-FFF2-40B4-BE49-F238E27FC236}">
                <a16:creationId xmlns:a16="http://schemas.microsoft.com/office/drawing/2014/main" id="{A611E6A7-185B-4F26-A70F-A9AC287B6D79}"/>
              </a:ext>
            </a:extLst>
          </p:cNvPr>
          <p:cNvSpPr>
            <a:spLocks noChangeArrowheads="1"/>
          </p:cNvSpPr>
          <p:nvPr/>
        </p:nvSpPr>
        <p:spPr bwMode="auto">
          <a:xfrm>
            <a:off x="4156075"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4" name="Oval 1113">
            <a:extLst>
              <a:ext uri="{FF2B5EF4-FFF2-40B4-BE49-F238E27FC236}">
                <a16:creationId xmlns:a16="http://schemas.microsoft.com/office/drawing/2014/main" id="{414120CE-DB79-4D9A-B53F-3EE1F3759DC8}"/>
              </a:ext>
            </a:extLst>
          </p:cNvPr>
          <p:cNvSpPr>
            <a:spLocks noChangeArrowheads="1"/>
          </p:cNvSpPr>
          <p:nvPr/>
        </p:nvSpPr>
        <p:spPr bwMode="auto">
          <a:xfrm>
            <a:off x="4265613" y="26225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5" name="Oval 1114">
            <a:extLst>
              <a:ext uri="{FF2B5EF4-FFF2-40B4-BE49-F238E27FC236}">
                <a16:creationId xmlns:a16="http://schemas.microsoft.com/office/drawing/2014/main" id="{4D7C5F12-879F-4E5A-8409-3ABC042ADC5D}"/>
              </a:ext>
            </a:extLst>
          </p:cNvPr>
          <p:cNvSpPr>
            <a:spLocks noChangeArrowheads="1"/>
          </p:cNvSpPr>
          <p:nvPr/>
        </p:nvSpPr>
        <p:spPr bwMode="auto">
          <a:xfrm>
            <a:off x="4367213"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6" name="Oval 1115">
            <a:extLst>
              <a:ext uri="{FF2B5EF4-FFF2-40B4-BE49-F238E27FC236}">
                <a16:creationId xmlns:a16="http://schemas.microsoft.com/office/drawing/2014/main" id="{55400DE7-DB22-4148-B553-BB30A21A7D1F}"/>
              </a:ext>
            </a:extLst>
          </p:cNvPr>
          <p:cNvSpPr>
            <a:spLocks noChangeArrowheads="1"/>
          </p:cNvSpPr>
          <p:nvPr/>
        </p:nvSpPr>
        <p:spPr bwMode="auto">
          <a:xfrm>
            <a:off x="4475163" y="26225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7" name="Oval 1116">
            <a:extLst>
              <a:ext uri="{FF2B5EF4-FFF2-40B4-BE49-F238E27FC236}">
                <a16:creationId xmlns:a16="http://schemas.microsoft.com/office/drawing/2014/main" id="{DF3EEA71-4AF3-4115-A005-B888C936C7EE}"/>
              </a:ext>
            </a:extLst>
          </p:cNvPr>
          <p:cNvSpPr>
            <a:spLocks noChangeArrowheads="1"/>
          </p:cNvSpPr>
          <p:nvPr/>
        </p:nvSpPr>
        <p:spPr bwMode="auto">
          <a:xfrm>
            <a:off x="4576763" y="26225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8" name="Oval 1117">
            <a:extLst>
              <a:ext uri="{FF2B5EF4-FFF2-40B4-BE49-F238E27FC236}">
                <a16:creationId xmlns:a16="http://schemas.microsoft.com/office/drawing/2014/main" id="{6C4666D8-7DD6-4D45-ADC2-DCA6D3437C48}"/>
              </a:ext>
            </a:extLst>
          </p:cNvPr>
          <p:cNvSpPr>
            <a:spLocks noChangeArrowheads="1"/>
          </p:cNvSpPr>
          <p:nvPr/>
        </p:nvSpPr>
        <p:spPr bwMode="auto">
          <a:xfrm>
            <a:off x="4676775"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79" name="Oval 1118">
            <a:extLst>
              <a:ext uri="{FF2B5EF4-FFF2-40B4-BE49-F238E27FC236}">
                <a16:creationId xmlns:a16="http://schemas.microsoft.com/office/drawing/2014/main" id="{74C453DE-866E-4C96-B1CF-5B1AF43335DB}"/>
              </a:ext>
            </a:extLst>
          </p:cNvPr>
          <p:cNvSpPr>
            <a:spLocks noChangeArrowheads="1"/>
          </p:cNvSpPr>
          <p:nvPr/>
        </p:nvSpPr>
        <p:spPr bwMode="auto">
          <a:xfrm>
            <a:off x="4778375"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0" name="Oval 1119">
            <a:extLst>
              <a:ext uri="{FF2B5EF4-FFF2-40B4-BE49-F238E27FC236}">
                <a16:creationId xmlns:a16="http://schemas.microsoft.com/office/drawing/2014/main" id="{D45FF4F6-B9CE-42B6-80A0-95FF9C29E8B4}"/>
              </a:ext>
            </a:extLst>
          </p:cNvPr>
          <p:cNvSpPr>
            <a:spLocks noChangeArrowheads="1"/>
          </p:cNvSpPr>
          <p:nvPr/>
        </p:nvSpPr>
        <p:spPr bwMode="auto">
          <a:xfrm>
            <a:off x="4886325" y="26225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1" name="Oval 1120">
            <a:extLst>
              <a:ext uri="{FF2B5EF4-FFF2-40B4-BE49-F238E27FC236}">
                <a16:creationId xmlns:a16="http://schemas.microsoft.com/office/drawing/2014/main" id="{6F23E354-6C54-4DDC-A480-CC7D867D3633}"/>
              </a:ext>
            </a:extLst>
          </p:cNvPr>
          <p:cNvSpPr>
            <a:spLocks noChangeArrowheads="1"/>
          </p:cNvSpPr>
          <p:nvPr/>
        </p:nvSpPr>
        <p:spPr bwMode="auto">
          <a:xfrm>
            <a:off x="4987925"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2" name="Oval 1121">
            <a:extLst>
              <a:ext uri="{FF2B5EF4-FFF2-40B4-BE49-F238E27FC236}">
                <a16:creationId xmlns:a16="http://schemas.microsoft.com/office/drawing/2014/main" id="{3ED6CBC4-7F4F-4498-87EE-B296DA0715AC}"/>
              </a:ext>
            </a:extLst>
          </p:cNvPr>
          <p:cNvSpPr>
            <a:spLocks noChangeArrowheads="1"/>
          </p:cNvSpPr>
          <p:nvPr/>
        </p:nvSpPr>
        <p:spPr bwMode="auto">
          <a:xfrm>
            <a:off x="5097463"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3" name="Oval 1122">
            <a:extLst>
              <a:ext uri="{FF2B5EF4-FFF2-40B4-BE49-F238E27FC236}">
                <a16:creationId xmlns:a16="http://schemas.microsoft.com/office/drawing/2014/main" id="{47564D8C-AAB0-43C9-98D9-24B04FB4EED7}"/>
              </a:ext>
            </a:extLst>
          </p:cNvPr>
          <p:cNvSpPr>
            <a:spLocks noChangeArrowheads="1"/>
          </p:cNvSpPr>
          <p:nvPr/>
        </p:nvSpPr>
        <p:spPr bwMode="auto">
          <a:xfrm>
            <a:off x="5199063"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4" name="Oval 1123">
            <a:extLst>
              <a:ext uri="{FF2B5EF4-FFF2-40B4-BE49-F238E27FC236}">
                <a16:creationId xmlns:a16="http://schemas.microsoft.com/office/drawing/2014/main" id="{497CFA03-F1CC-4F3C-A962-C5E0FC263588}"/>
              </a:ext>
            </a:extLst>
          </p:cNvPr>
          <p:cNvSpPr>
            <a:spLocks noChangeArrowheads="1"/>
          </p:cNvSpPr>
          <p:nvPr/>
        </p:nvSpPr>
        <p:spPr bwMode="auto">
          <a:xfrm>
            <a:off x="5307013"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5" name="Oval 1124">
            <a:extLst>
              <a:ext uri="{FF2B5EF4-FFF2-40B4-BE49-F238E27FC236}">
                <a16:creationId xmlns:a16="http://schemas.microsoft.com/office/drawing/2014/main" id="{C8A2DF5D-7D26-4308-BCC0-7B89E6C85D9F}"/>
              </a:ext>
            </a:extLst>
          </p:cNvPr>
          <p:cNvSpPr>
            <a:spLocks noChangeArrowheads="1"/>
          </p:cNvSpPr>
          <p:nvPr/>
        </p:nvSpPr>
        <p:spPr bwMode="auto">
          <a:xfrm>
            <a:off x="5408613" y="26225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6" name="Oval 1125">
            <a:extLst>
              <a:ext uri="{FF2B5EF4-FFF2-40B4-BE49-F238E27FC236}">
                <a16:creationId xmlns:a16="http://schemas.microsoft.com/office/drawing/2014/main" id="{66FB8EF6-CE70-4294-91B2-E36BB68A37E0}"/>
              </a:ext>
            </a:extLst>
          </p:cNvPr>
          <p:cNvSpPr>
            <a:spLocks noChangeArrowheads="1"/>
          </p:cNvSpPr>
          <p:nvPr/>
        </p:nvSpPr>
        <p:spPr bwMode="auto">
          <a:xfrm>
            <a:off x="3844925"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7" name="Oval 1126">
            <a:extLst>
              <a:ext uri="{FF2B5EF4-FFF2-40B4-BE49-F238E27FC236}">
                <a16:creationId xmlns:a16="http://schemas.microsoft.com/office/drawing/2014/main" id="{0B3E736D-CF78-41C1-A409-F81642C5053C}"/>
              </a:ext>
            </a:extLst>
          </p:cNvPr>
          <p:cNvSpPr>
            <a:spLocks noChangeArrowheads="1"/>
          </p:cNvSpPr>
          <p:nvPr/>
        </p:nvSpPr>
        <p:spPr bwMode="auto">
          <a:xfrm>
            <a:off x="3946525"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8" name="Oval 1127">
            <a:extLst>
              <a:ext uri="{FF2B5EF4-FFF2-40B4-BE49-F238E27FC236}">
                <a16:creationId xmlns:a16="http://schemas.microsoft.com/office/drawing/2014/main" id="{467A8739-7E4D-4659-9F2F-7EB108574C93}"/>
              </a:ext>
            </a:extLst>
          </p:cNvPr>
          <p:cNvSpPr>
            <a:spLocks noChangeArrowheads="1"/>
          </p:cNvSpPr>
          <p:nvPr/>
        </p:nvSpPr>
        <p:spPr bwMode="auto">
          <a:xfrm>
            <a:off x="4054475"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89" name="Oval 1128">
            <a:extLst>
              <a:ext uri="{FF2B5EF4-FFF2-40B4-BE49-F238E27FC236}">
                <a16:creationId xmlns:a16="http://schemas.microsoft.com/office/drawing/2014/main" id="{825ED962-FEDA-4448-A7FD-151211230E4C}"/>
              </a:ext>
            </a:extLst>
          </p:cNvPr>
          <p:cNvSpPr>
            <a:spLocks noChangeArrowheads="1"/>
          </p:cNvSpPr>
          <p:nvPr/>
        </p:nvSpPr>
        <p:spPr bwMode="auto">
          <a:xfrm>
            <a:off x="4156075"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0" name="Oval 1129">
            <a:extLst>
              <a:ext uri="{FF2B5EF4-FFF2-40B4-BE49-F238E27FC236}">
                <a16:creationId xmlns:a16="http://schemas.microsoft.com/office/drawing/2014/main" id="{1BC32D9D-4B8C-45AA-9E0A-C10F79E58F0B}"/>
              </a:ext>
            </a:extLst>
          </p:cNvPr>
          <p:cNvSpPr>
            <a:spLocks noChangeArrowheads="1"/>
          </p:cNvSpPr>
          <p:nvPr/>
        </p:nvSpPr>
        <p:spPr bwMode="auto">
          <a:xfrm>
            <a:off x="4265613"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1" name="Oval 1130">
            <a:extLst>
              <a:ext uri="{FF2B5EF4-FFF2-40B4-BE49-F238E27FC236}">
                <a16:creationId xmlns:a16="http://schemas.microsoft.com/office/drawing/2014/main" id="{4D8268B9-C7C3-4E36-9EB8-9101E29C8ADA}"/>
              </a:ext>
            </a:extLst>
          </p:cNvPr>
          <p:cNvSpPr>
            <a:spLocks noChangeArrowheads="1"/>
          </p:cNvSpPr>
          <p:nvPr/>
        </p:nvSpPr>
        <p:spPr bwMode="auto">
          <a:xfrm>
            <a:off x="4367213"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2" name="Oval 1131">
            <a:extLst>
              <a:ext uri="{FF2B5EF4-FFF2-40B4-BE49-F238E27FC236}">
                <a16:creationId xmlns:a16="http://schemas.microsoft.com/office/drawing/2014/main" id="{92CDFA32-ED69-4776-BA5E-DB4B6FA6790E}"/>
              </a:ext>
            </a:extLst>
          </p:cNvPr>
          <p:cNvSpPr>
            <a:spLocks noChangeArrowheads="1"/>
          </p:cNvSpPr>
          <p:nvPr/>
        </p:nvSpPr>
        <p:spPr bwMode="auto">
          <a:xfrm>
            <a:off x="4475163"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3" name="Oval 1132">
            <a:extLst>
              <a:ext uri="{FF2B5EF4-FFF2-40B4-BE49-F238E27FC236}">
                <a16:creationId xmlns:a16="http://schemas.microsoft.com/office/drawing/2014/main" id="{B8ACAC2D-8196-475C-88EA-2F1A5C1AEB62}"/>
              </a:ext>
            </a:extLst>
          </p:cNvPr>
          <p:cNvSpPr>
            <a:spLocks noChangeArrowheads="1"/>
          </p:cNvSpPr>
          <p:nvPr/>
        </p:nvSpPr>
        <p:spPr bwMode="auto">
          <a:xfrm>
            <a:off x="4576763"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4" name="Oval 1133">
            <a:extLst>
              <a:ext uri="{FF2B5EF4-FFF2-40B4-BE49-F238E27FC236}">
                <a16:creationId xmlns:a16="http://schemas.microsoft.com/office/drawing/2014/main" id="{5AA24CE3-09B7-4F63-BFDF-14061D8F71C9}"/>
              </a:ext>
            </a:extLst>
          </p:cNvPr>
          <p:cNvSpPr>
            <a:spLocks noChangeArrowheads="1"/>
          </p:cNvSpPr>
          <p:nvPr/>
        </p:nvSpPr>
        <p:spPr bwMode="auto">
          <a:xfrm>
            <a:off x="4676775"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5" name="Oval 1134">
            <a:extLst>
              <a:ext uri="{FF2B5EF4-FFF2-40B4-BE49-F238E27FC236}">
                <a16:creationId xmlns:a16="http://schemas.microsoft.com/office/drawing/2014/main" id="{4A7971DD-71F2-43A4-B4B1-B45637D00644}"/>
              </a:ext>
            </a:extLst>
          </p:cNvPr>
          <p:cNvSpPr>
            <a:spLocks noChangeArrowheads="1"/>
          </p:cNvSpPr>
          <p:nvPr/>
        </p:nvSpPr>
        <p:spPr bwMode="auto">
          <a:xfrm>
            <a:off x="4778375" y="27320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6" name="Oval 1135">
            <a:extLst>
              <a:ext uri="{FF2B5EF4-FFF2-40B4-BE49-F238E27FC236}">
                <a16:creationId xmlns:a16="http://schemas.microsoft.com/office/drawing/2014/main" id="{FA148825-E350-4D04-BE38-7C782EC9665A}"/>
              </a:ext>
            </a:extLst>
          </p:cNvPr>
          <p:cNvSpPr>
            <a:spLocks noChangeArrowheads="1"/>
          </p:cNvSpPr>
          <p:nvPr/>
        </p:nvSpPr>
        <p:spPr bwMode="auto">
          <a:xfrm>
            <a:off x="4886325"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7" name="Oval 1136">
            <a:extLst>
              <a:ext uri="{FF2B5EF4-FFF2-40B4-BE49-F238E27FC236}">
                <a16:creationId xmlns:a16="http://schemas.microsoft.com/office/drawing/2014/main" id="{BAD725E0-5D17-400B-B067-84EF54E0FC40}"/>
              </a:ext>
            </a:extLst>
          </p:cNvPr>
          <p:cNvSpPr>
            <a:spLocks noChangeArrowheads="1"/>
          </p:cNvSpPr>
          <p:nvPr/>
        </p:nvSpPr>
        <p:spPr bwMode="auto">
          <a:xfrm>
            <a:off x="4987925"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8" name="Oval 1137">
            <a:extLst>
              <a:ext uri="{FF2B5EF4-FFF2-40B4-BE49-F238E27FC236}">
                <a16:creationId xmlns:a16="http://schemas.microsoft.com/office/drawing/2014/main" id="{1B755FF1-2A10-41F2-B389-699322DB97BE}"/>
              </a:ext>
            </a:extLst>
          </p:cNvPr>
          <p:cNvSpPr>
            <a:spLocks noChangeArrowheads="1"/>
          </p:cNvSpPr>
          <p:nvPr/>
        </p:nvSpPr>
        <p:spPr bwMode="auto">
          <a:xfrm>
            <a:off x="5097463"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099" name="Oval 1138">
            <a:extLst>
              <a:ext uri="{FF2B5EF4-FFF2-40B4-BE49-F238E27FC236}">
                <a16:creationId xmlns:a16="http://schemas.microsoft.com/office/drawing/2014/main" id="{CB8A91BB-5FA0-4F6E-B6F0-09CB04482398}"/>
              </a:ext>
            </a:extLst>
          </p:cNvPr>
          <p:cNvSpPr>
            <a:spLocks noChangeArrowheads="1"/>
          </p:cNvSpPr>
          <p:nvPr/>
        </p:nvSpPr>
        <p:spPr bwMode="auto">
          <a:xfrm>
            <a:off x="5199063"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0" name="Oval 1139">
            <a:extLst>
              <a:ext uri="{FF2B5EF4-FFF2-40B4-BE49-F238E27FC236}">
                <a16:creationId xmlns:a16="http://schemas.microsoft.com/office/drawing/2014/main" id="{66265712-3E11-4D54-A68E-30ABD0E55243}"/>
              </a:ext>
            </a:extLst>
          </p:cNvPr>
          <p:cNvSpPr>
            <a:spLocks noChangeArrowheads="1"/>
          </p:cNvSpPr>
          <p:nvPr/>
        </p:nvSpPr>
        <p:spPr bwMode="auto">
          <a:xfrm>
            <a:off x="5307013"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1" name="Oval 1140">
            <a:extLst>
              <a:ext uri="{FF2B5EF4-FFF2-40B4-BE49-F238E27FC236}">
                <a16:creationId xmlns:a16="http://schemas.microsoft.com/office/drawing/2014/main" id="{1692D9AA-89B7-45E8-95D6-0A6C16A350FA}"/>
              </a:ext>
            </a:extLst>
          </p:cNvPr>
          <p:cNvSpPr>
            <a:spLocks noChangeArrowheads="1"/>
          </p:cNvSpPr>
          <p:nvPr/>
        </p:nvSpPr>
        <p:spPr bwMode="auto">
          <a:xfrm>
            <a:off x="5408613" y="27320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2" name="Oval 1141">
            <a:extLst>
              <a:ext uri="{FF2B5EF4-FFF2-40B4-BE49-F238E27FC236}">
                <a16:creationId xmlns:a16="http://schemas.microsoft.com/office/drawing/2014/main" id="{FE5D2F41-C4A6-4111-9862-0F93D3213885}"/>
              </a:ext>
            </a:extLst>
          </p:cNvPr>
          <p:cNvSpPr>
            <a:spLocks noChangeArrowheads="1"/>
          </p:cNvSpPr>
          <p:nvPr/>
        </p:nvSpPr>
        <p:spPr bwMode="auto">
          <a:xfrm>
            <a:off x="3844925"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3" name="Oval 1142">
            <a:extLst>
              <a:ext uri="{FF2B5EF4-FFF2-40B4-BE49-F238E27FC236}">
                <a16:creationId xmlns:a16="http://schemas.microsoft.com/office/drawing/2014/main" id="{33DE34AB-76FE-441B-B510-451633E960CA}"/>
              </a:ext>
            </a:extLst>
          </p:cNvPr>
          <p:cNvSpPr>
            <a:spLocks noChangeArrowheads="1"/>
          </p:cNvSpPr>
          <p:nvPr/>
        </p:nvSpPr>
        <p:spPr bwMode="auto">
          <a:xfrm>
            <a:off x="3946525"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4" name="Oval 1143">
            <a:extLst>
              <a:ext uri="{FF2B5EF4-FFF2-40B4-BE49-F238E27FC236}">
                <a16:creationId xmlns:a16="http://schemas.microsoft.com/office/drawing/2014/main" id="{AF522E0E-DB59-420D-A7FA-70119AFE17FF}"/>
              </a:ext>
            </a:extLst>
          </p:cNvPr>
          <p:cNvSpPr>
            <a:spLocks noChangeArrowheads="1"/>
          </p:cNvSpPr>
          <p:nvPr/>
        </p:nvSpPr>
        <p:spPr bwMode="auto">
          <a:xfrm>
            <a:off x="4054475"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5" name="Oval 1144">
            <a:extLst>
              <a:ext uri="{FF2B5EF4-FFF2-40B4-BE49-F238E27FC236}">
                <a16:creationId xmlns:a16="http://schemas.microsoft.com/office/drawing/2014/main" id="{55590EE9-BC07-4D09-B3BB-6115A7BBF778}"/>
              </a:ext>
            </a:extLst>
          </p:cNvPr>
          <p:cNvSpPr>
            <a:spLocks noChangeArrowheads="1"/>
          </p:cNvSpPr>
          <p:nvPr/>
        </p:nvSpPr>
        <p:spPr bwMode="auto">
          <a:xfrm>
            <a:off x="4156075"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6" name="Oval 1145">
            <a:extLst>
              <a:ext uri="{FF2B5EF4-FFF2-40B4-BE49-F238E27FC236}">
                <a16:creationId xmlns:a16="http://schemas.microsoft.com/office/drawing/2014/main" id="{845B8EFA-0370-4DF1-8526-9BD3C1C70037}"/>
              </a:ext>
            </a:extLst>
          </p:cNvPr>
          <p:cNvSpPr>
            <a:spLocks noChangeArrowheads="1"/>
          </p:cNvSpPr>
          <p:nvPr/>
        </p:nvSpPr>
        <p:spPr bwMode="auto">
          <a:xfrm>
            <a:off x="4265613"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7" name="Oval 1146">
            <a:extLst>
              <a:ext uri="{FF2B5EF4-FFF2-40B4-BE49-F238E27FC236}">
                <a16:creationId xmlns:a16="http://schemas.microsoft.com/office/drawing/2014/main" id="{093BC596-C5C6-40DB-B119-660A7EA5EC80}"/>
              </a:ext>
            </a:extLst>
          </p:cNvPr>
          <p:cNvSpPr>
            <a:spLocks noChangeArrowheads="1"/>
          </p:cNvSpPr>
          <p:nvPr/>
        </p:nvSpPr>
        <p:spPr bwMode="auto">
          <a:xfrm>
            <a:off x="4367213"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8" name="Oval 1147">
            <a:extLst>
              <a:ext uri="{FF2B5EF4-FFF2-40B4-BE49-F238E27FC236}">
                <a16:creationId xmlns:a16="http://schemas.microsoft.com/office/drawing/2014/main" id="{FF87A109-4BBD-49C9-82BD-C211EC2AD6FB}"/>
              </a:ext>
            </a:extLst>
          </p:cNvPr>
          <p:cNvSpPr>
            <a:spLocks noChangeArrowheads="1"/>
          </p:cNvSpPr>
          <p:nvPr/>
        </p:nvSpPr>
        <p:spPr bwMode="auto">
          <a:xfrm>
            <a:off x="4475163"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09" name="Oval 1148">
            <a:extLst>
              <a:ext uri="{FF2B5EF4-FFF2-40B4-BE49-F238E27FC236}">
                <a16:creationId xmlns:a16="http://schemas.microsoft.com/office/drawing/2014/main" id="{63ABF001-0239-4CF7-AF9C-FCEF5BD7F974}"/>
              </a:ext>
            </a:extLst>
          </p:cNvPr>
          <p:cNvSpPr>
            <a:spLocks noChangeArrowheads="1"/>
          </p:cNvSpPr>
          <p:nvPr/>
        </p:nvSpPr>
        <p:spPr bwMode="auto">
          <a:xfrm>
            <a:off x="4576763"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0" name="Oval 1149">
            <a:extLst>
              <a:ext uri="{FF2B5EF4-FFF2-40B4-BE49-F238E27FC236}">
                <a16:creationId xmlns:a16="http://schemas.microsoft.com/office/drawing/2014/main" id="{8DAB5742-7451-4E6E-A395-2AFA960794EC}"/>
              </a:ext>
            </a:extLst>
          </p:cNvPr>
          <p:cNvSpPr>
            <a:spLocks noChangeArrowheads="1"/>
          </p:cNvSpPr>
          <p:nvPr/>
        </p:nvSpPr>
        <p:spPr bwMode="auto">
          <a:xfrm>
            <a:off x="4676775"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1" name="Oval 1150">
            <a:extLst>
              <a:ext uri="{FF2B5EF4-FFF2-40B4-BE49-F238E27FC236}">
                <a16:creationId xmlns:a16="http://schemas.microsoft.com/office/drawing/2014/main" id="{09C7EFA3-B858-4471-B71A-951AC174268B}"/>
              </a:ext>
            </a:extLst>
          </p:cNvPr>
          <p:cNvSpPr>
            <a:spLocks noChangeArrowheads="1"/>
          </p:cNvSpPr>
          <p:nvPr/>
        </p:nvSpPr>
        <p:spPr bwMode="auto">
          <a:xfrm>
            <a:off x="4778375"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2" name="Oval 1151">
            <a:extLst>
              <a:ext uri="{FF2B5EF4-FFF2-40B4-BE49-F238E27FC236}">
                <a16:creationId xmlns:a16="http://schemas.microsoft.com/office/drawing/2014/main" id="{F73AB244-192E-4395-BFAD-25FB3CB8FDC2}"/>
              </a:ext>
            </a:extLst>
          </p:cNvPr>
          <p:cNvSpPr>
            <a:spLocks noChangeArrowheads="1"/>
          </p:cNvSpPr>
          <p:nvPr/>
        </p:nvSpPr>
        <p:spPr bwMode="auto">
          <a:xfrm>
            <a:off x="4886325"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3" name="Oval 1152">
            <a:extLst>
              <a:ext uri="{FF2B5EF4-FFF2-40B4-BE49-F238E27FC236}">
                <a16:creationId xmlns:a16="http://schemas.microsoft.com/office/drawing/2014/main" id="{AE8A5E54-6B2C-400F-8FFB-CCED978CBCBC}"/>
              </a:ext>
            </a:extLst>
          </p:cNvPr>
          <p:cNvSpPr>
            <a:spLocks noChangeArrowheads="1"/>
          </p:cNvSpPr>
          <p:nvPr/>
        </p:nvSpPr>
        <p:spPr bwMode="auto">
          <a:xfrm>
            <a:off x="4987925" y="28432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4" name="Oval 1153">
            <a:extLst>
              <a:ext uri="{FF2B5EF4-FFF2-40B4-BE49-F238E27FC236}">
                <a16:creationId xmlns:a16="http://schemas.microsoft.com/office/drawing/2014/main" id="{FA6B40CE-F1EF-446A-B366-A60EEE782C59}"/>
              </a:ext>
            </a:extLst>
          </p:cNvPr>
          <p:cNvSpPr>
            <a:spLocks noChangeArrowheads="1"/>
          </p:cNvSpPr>
          <p:nvPr/>
        </p:nvSpPr>
        <p:spPr bwMode="auto">
          <a:xfrm>
            <a:off x="5097463"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5" name="Oval 1154">
            <a:extLst>
              <a:ext uri="{FF2B5EF4-FFF2-40B4-BE49-F238E27FC236}">
                <a16:creationId xmlns:a16="http://schemas.microsoft.com/office/drawing/2014/main" id="{A967E1D0-E04C-470F-A9EA-C5A0F3ADCA1F}"/>
              </a:ext>
            </a:extLst>
          </p:cNvPr>
          <p:cNvSpPr>
            <a:spLocks noChangeArrowheads="1"/>
          </p:cNvSpPr>
          <p:nvPr/>
        </p:nvSpPr>
        <p:spPr bwMode="auto">
          <a:xfrm>
            <a:off x="5199063"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6" name="Oval 1155">
            <a:extLst>
              <a:ext uri="{FF2B5EF4-FFF2-40B4-BE49-F238E27FC236}">
                <a16:creationId xmlns:a16="http://schemas.microsoft.com/office/drawing/2014/main" id="{3CA1AE8C-4AD3-4785-8081-8C14443B617A}"/>
              </a:ext>
            </a:extLst>
          </p:cNvPr>
          <p:cNvSpPr>
            <a:spLocks noChangeArrowheads="1"/>
          </p:cNvSpPr>
          <p:nvPr/>
        </p:nvSpPr>
        <p:spPr bwMode="auto">
          <a:xfrm>
            <a:off x="5307013"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7" name="Oval 1156">
            <a:extLst>
              <a:ext uri="{FF2B5EF4-FFF2-40B4-BE49-F238E27FC236}">
                <a16:creationId xmlns:a16="http://schemas.microsoft.com/office/drawing/2014/main" id="{4EEDAD63-080D-487B-88B0-8CBABAB12B3E}"/>
              </a:ext>
            </a:extLst>
          </p:cNvPr>
          <p:cNvSpPr>
            <a:spLocks noChangeArrowheads="1"/>
          </p:cNvSpPr>
          <p:nvPr/>
        </p:nvSpPr>
        <p:spPr bwMode="auto">
          <a:xfrm>
            <a:off x="5408613" y="28432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8" name="Oval 1157">
            <a:extLst>
              <a:ext uri="{FF2B5EF4-FFF2-40B4-BE49-F238E27FC236}">
                <a16:creationId xmlns:a16="http://schemas.microsoft.com/office/drawing/2014/main" id="{02213B6D-E24A-4A85-8C73-CA252874861F}"/>
              </a:ext>
            </a:extLst>
          </p:cNvPr>
          <p:cNvSpPr>
            <a:spLocks noChangeArrowheads="1"/>
          </p:cNvSpPr>
          <p:nvPr/>
        </p:nvSpPr>
        <p:spPr bwMode="auto">
          <a:xfrm>
            <a:off x="3844925" y="29527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19" name="Oval 1158">
            <a:extLst>
              <a:ext uri="{FF2B5EF4-FFF2-40B4-BE49-F238E27FC236}">
                <a16:creationId xmlns:a16="http://schemas.microsoft.com/office/drawing/2014/main" id="{CA58A21A-AB90-4832-9A71-3C53ABDF01FF}"/>
              </a:ext>
            </a:extLst>
          </p:cNvPr>
          <p:cNvSpPr>
            <a:spLocks noChangeArrowheads="1"/>
          </p:cNvSpPr>
          <p:nvPr/>
        </p:nvSpPr>
        <p:spPr bwMode="auto">
          <a:xfrm>
            <a:off x="3946525"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0" name="Oval 1159">
            <a:extLst>
              <a:ext uri="{FF2B5EF4-FFF2-40B4-BE49-F238E27FC236}">
                <a16:creationId xmlns:a16="http://schemas.microsoft.com/office/drawing/2014/main" id="{B533754D-3BA5-4D21-A095-A61E76603DFA}"/>
              </a:ext>
            </a:extLst>
          </p:cNvPr>
          <p:cNvSpPr>
            <a:spLocks noChangeArrowheads="1"/>
          </p:cNvSpPr>
          <p:nvPr/>
        </p:nvSpPr>
        <p:spPr bwMode="auto">
          <a:xfrm>
            <a:off x="4054475" y="29527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1" name="Oval 1160">
            <a:extLst>
              <a:ext uri="{FF2B5EF4-FFF2-40B4-BE49-F238E27FC236}">
                <a16:creationId xmlns:a16="http://schemas.microsoft.com/office/drawing/2014/main" id="{09282A96-D0D8-4B72-8C6B-26FA21E838AE}"/>
              </a:ext>
            </a:extLst>
          </p:cNvPr>
          <p:cNvSpPr>
            <a:spLocks noChangeArrowheads="1"/>
          </p:cNvSpPr>
          <p:nvPr/>
        </p:nvSpPr>
        <p:spPr bwMode="auto">
          <a:xfrm>
            <a:off x="4156075" y="29527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2" name="Oval 1161">
            <a:extLst>
              <a:ext uri="{FF2B5EF4-FFF2-40B4-BE49-F238E27FC236}">
                <a16:creationId xmlns:a16="http://schemas.microsoft.com/office/drawing/2014/main" id="{87F8BDE0-F46D-41CD-9C02-F1EC6A3829E2}"/>
              </a:ext>
            </a:extLst>
          </p:cNvPr>
          <p:cNvSpPr>
            <a:spLocks noChangeArrowheads="1"/>
          </p:cNvSpPr>
          <p:nvPr/>
        </p:nvSpPr>
        <p:spPr bwMode="auto">
          <a:xfrm>
            <a:off x="4265613" y="29527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3" name="Oval 1162">
            <a:extLst>
              <a:ext uri="{FF2B5EF4-FFF2-40B4-BE49-F238E27FC236}">
                <a16:creationId xmlns:a16="http://schemas.microsoft.com/office/drawing/2014/main" id="{994F8AC8-3B57-4321-99DF-F6E120AED6AA}"/>
              </a:ext>
            </a:extLst>
          </p:cNvPr>
          <p:cNvSpPr>
            <a:spLocks noChangeArrowheads="1"/>
          </p:cNvSpPr>
          <p:nvPr/>
        </p:nvSpPr>
        <p:spPr bwMode="auto">
          <a:xfrm>
            <a:off x="4367213"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4" name="Oval 1163">
            <a:extLst>
              <a:ext uri="{FF2B5EF4-FFF2-40B4-BE49-F238E27FC236}">
                <a16:creationId xmlns:a16="http://schemas.microsoft.com/office/drawing/2014/main" id="{7D3B2995-89B2-4755-A152-328A0EAB3C80}"/>
              </a:ext>
            </a:extLst>
          </p:cNvPr>
          <p:cNvSpPr>
            <a:spLocks noChangeArrowheads="1"/>
          </p:cNvSpPr>
          <p:nvPr/>
        </p:nvSpPr>
        <p:spPr bwMode="auto">
          <a:xfrm>
            <a:off x="4475163" y="29527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5" name="Oval 1164">
            <a:extLst>
              <a:ext uri="{FF2B5EF4-FFF2-40B4-BE49-F238E27FC236}">
                <a16:creationId xmlns:a16="http://schemas.microsoft.com/office/drawing/2014/main" id="{87A52748-31BE-47FD-9E52-D38DA12F3C82}"/>
              </a:ext>
            </a:extLst>
          </p:cNvPr>
          <p:cNvSpPr>
            <a:spLocks noChangeArrowheads="1"/>
          </p:cNvSpPr>
          <p:nvPr/>
        </p:nvSpPr>
        <p:spPr bwMode="auto">
          <a:xfrm>
            <a:off x="4576763"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6" name="Oval 1165">
            <a:extLst>
              <a:ext uri="{FF2B5EF4-FFF2-40B4-BE49-F238E27FC236}">
                <a16:creationId xmlns:a16="http://schemas.microsoft.com/office/drawing/2014/main" id="{2289F751-BAA5-4D5D-A03F-39B56461B2D8}"/>
              </a:ext>
            </a:extLst>
          </p:cNvPr>
          <p:cNvSpPr>
            <a:spLocks noChangeArrowheads="1"/>
          </p:cNvSpPr>
          <p:nvPr/>
        </p:nvSpPr>
        <p:spPr bwMode="auto">
          <a:xfrm>
            <a:off x="4676775" y="29527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7" name="Oval 1166">
            <a:extLst>
              <a:ext uri="{FF2B5EF4-FFF2-40B4-BE49-F238E27FC236}">
                <a16:creationId xmlns:a16="http://schemas.microsoft.com/office/drawing/2014/main" id="{1C77B7C1-9BC0-487C-B16C-47A51FBEA30B}"/>
              </a:ext>
            </a:extLst>
          </p:cNvPr>
          <p:cNvSpPr>
            <a:spLocks noChangeArrowheads="1"/>
          </p:cNvSpPr>
          <p:nvPr/>
        </p:nvSpPr>
        <p:spPr bwMode="auto">
          <a:xfrm>
            <a:off x="4778375" y="295275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8" name="Oval 1167">
            <a:extLst>
              <a:ext uri="{FF2B5EF4-FFF2-40B4-BE49-F238E27FC236}">
                <a16:creationId xmlns:a16="http://schemas.microsoft.com/office/drawing/2014/main" id="{F49BAB3F-F670-48B9-9914-E8BFE07CE05B}"/>
              </a:ext>
            </a:extLst>
          </p:cNvPr>
          <p:cNvSpPr>
            <a:spLocks noChangeArrowheads="1"/>
          </p:cNvSpPr>
          <p:nvPr/>
        </p:nvSpPr>
        <p:spPr bwMode="auto">
          <a:xfrm>
            <a:off x="4886325"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29" name="Oval 1168">
            <a:extLst>
              <a:ext uri="{FF2B5EF4-FFF2-40B4-BE49-F238E27FC236}">
                <a16:creationId xmlns:a16="http://schemas.microsoft.com/office/drawing/2014/main" id="{AC991ADD-8001-4373-853B-67655C0A8DDF}"/>
              </a:ext>
            </a:extLst>
          </p:cNvPr>
          <p:cNvSpPr>
            <a:spLocks noChangeArrowheads="1"/>
          </p:cNvSpPr>
          <p:nvPr/>
        </p:nvSpPr>
        <p:spPr bwMode="auto">
          <a:xfrm>
            <a:off x="4987925"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0" name="Oval 1169">
            <a:extLst>
              <a:ext uri="{FF2B5EF4-FFF2-40B4-BE49-F238E27FC236}">
                <a16:creationId xmlns:a16="http://schemas.microsoft.com/office/drawing/2014/main" id="{B51D9490-56FD-47BD-B6F6-63E2C33A2BBF}"/>
              </a:ext>
            </a:extLst>
          </p:cNvPr>
          <p:cNvSpPr>
            <a:spLocks noChangeArrowheads="1"/>
          </p:cNvSpPr>
          <p:nvPr/>
        </p:nvSpPr>
        <p:spPr bwMode="auto">
          <a:xfrm>
            <a:off x="5097463"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1" name="Oval 1170">
            <a:extLst>
              <a:ext uri="{FF2B5EF4-FFF2-40B4-BE49-F238E27FC236}">
                <a16:creationId xmlns:a16="http://schemas.microsoft.com/office/drawing/2014/main" id="{BAEB3F57-3E72-4409-87CD-0A4C034E2858}"/>
              </a:ext>
            </a:extLst>
          </p:cNvPr>
          <p:cNvSpPr>
            <a:spLocks noChangeArrowheads="1"/>
          </p:cNvSpPr>
          <p:nvPr/>
        </p:nvSpPr>
        <p:spPr bwMode="auto">
          <a:xfrm>
            <a:off x="5199063"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2" name="Oval 1171">
            <a:extLst>
              <a:ext uri="{FF2B5EF4-FFF2-40B4-BE49-F238E27FC236}">
                <a16:creationId xmlns:a16="http://schemas.microsoft.com/office/drawing/2014/main" id="{3ADD0D0C-7938-4B40-B67A-CAFBB638BE39}"/>
              </a:ext>
            </a:extLst>
          </p:cNvPr>
          <p:cNvSpPr>
            <a:spLocks noChangeArrowheads="1"/>
          </p:cNvSpPr>
          <p:nvPr/>
        </p:nvSpPr>
        <p:spPr bwMode="auto">
          <a:xfrm>
            <a:off x="5307013"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3" name="Oval 1172">
            <a:extLst>
              <a:ext uri="{FF2B5EF4-FFF2-40B4-BE49-F238E27FC236}">
                <a16:creationId xmlns:a16="http://schemas.microsoft.com/office/drawing/2014/main" id="{A06CC93F-81A1-416D-AD76-06061FB66289}"/>
              </a:ext>
            </a:extLst>
          </p:cNvPr>
          <p:cNvSpPr>
            <a:spLocks noChangeArrowheads="1"/>
          </p:cNvSpPr>
          <p:nvPr/>
        </p:nvSpPr>
        <p:spPr bwMode="auto">
          <a:xfrm>
            <a:off x="5408613" y="295275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4" name="Oval 1173">
            <a:extLst>
              <a:ext uri="{FF2B5EF4-FFF2-40B4-BE49-F238E27FC236}">
                <a16:creationId xmlns:a16="http://schemas.microsoft.com/office/drawing/2014/main" id="{1082D9CE-700D-497B-8C45-725BE18568D5}"/>
              </a:ext>
            </a:extLst>
          </p:cNvPr>
          <p:cNvSpPr>
            <a:spLocks noChangeArrowheads="1"/>
          </p:cNvSpPr>
          <p:nvPr/>
        </p:nvSpPr>
        <p:spPr bwMode="auto">
          <a:xfrm>
            <a:off x="3844925" y="3060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5" name="Oval 1174">
            <a:extLst>
              <a:ext uri="{FF2B5EF4-FFF2-40B4-BE49-F238E27FC236}">
                <a16:creationId xmlns:a16="http://schemas.microsoft.com/office/drawing/2014/main" id="{CB040594-FB15-47A3-9E44-ED04C61E2F3A}"/>
              </a:ext>
            </a:extLst>
          </p:cNvPr>
          <p:cNvSpPr>
            <a:spLocks noChangeArrowheads="1"/>
          </p:cNvSpPr>
          <p:nvPr/>
        </p:nvSpPr>
        <p:spPr bwMode="auto">
          <a:xfrm>
            <a:off x="3946525" y="3060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6" name="Oval 1175">
            <a:extLst>
              <a:ext uri="{FF2B5EF4-FFF2-40B4-BE49-F238E27FC236}">
                <a16:creationId xmlns:a16="http://schemas.microsoft.com/office/drawing/2014/main" id="{358106D4-F69D-4E83-9A9F-4D434DB079C0}"/>
              </a:ext>
            </a:extLst>
          </p:cNvPr>
          <p:cNvSpPr>
            <a:spLocks noChangeArrowheads="1"/>
          </p:cNvSpPr>
          <p:nvPr/>
        </p:nvSpPr>
        <p:spPr bwMode="auto">
          <a:xfrm>
            <a:off x="4054475" y="3060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7" name="Oval 1176">
            <a:extLst>
              <a:ext uri="{FF2B5EF4-FFF2-40B4-BE49-F238E27FC236}">
                <a16:creationId xmlns:a16="http://schemas.microsoft.com/office/drawing/2014/main" id="{54DA0D4F-9307-4356-8FBD-014A46F28122}"/>
              </a:ext>
            </a:extLst>
          </p:cNvPr>
          <p:cNvSpPr>
            <a:spLocks noChangeArrowheads="1"/>
          </p:cNvSpPr>
          <p:nvPr/>
        </p:nvSpPr>
        <p:spPr bwMode="auto">
          <a:xfrm>
            <a:off x="4156075"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8" name="Oval 1177">
            <a:extLst>
              <a:ext uri="{FF2B5EF4-FFF2-40B4-BE49-F238E27FC236}">
                <a16:creationId xmlns:a16="http://schemas.microsoft.com/office/drawing/2014/main" id="{29930190-58B0-4AD2-847E-80F98993EDE5}"/>
              </a:ext>
            </a:extLst>
          </p:cNvPr>
          <p:cNvSpPr>
            <a:spLocks noChangeArrowheads="1"/>
          </p:cNvSpPr>
          <p:nvPr/>
        </p:nvSpPr>
        <p:spPr bwMode="auto">
          <a:xfrm>
            <a:off x="4265613" y="3060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39" name="Oval 1178">
            <a:extLst>
              <a:ext uri="{FF2B5EF4-FFF2-40B4-BE49-F238E27FC236}">
                <a16:creationId xmlns:a16="http://schemas.microsoft.com/office/drawing/2014/main" id="{5F27D65D-5CA3-4E4B-BD81-28F9A51B4838}"/>
              </a:ext>
            </a:extLst>
          </p:cNvPr>
          <p:cNvSpPr>
            <a:spLocks noChangeArrowheads="1"/>
          </p:cNvSpPr>
          <p:nvPr/>
        </p:nvSpPr>
        <p:spPr bwMode="auto">
          <a:xfrm>
            <a:off x="4367213"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0" name="Oval 1179">
            <a:extLst>
              <a:ext uri="{FF2B5EF4-FFF2-40B4-BE49-F238E27FC236}">
                <a16:creationId xmlns:a16="http://schemas.microsoft.com/office/drawing/2014/main" id="{EB102A73-0A44-4150-B557-E7D33CD98262}"/>
              </a:ext>
            </a:extLst>
          </p:cNvPr>
          <p:cNvSpPr>
            <a:spLocks noChangeArrowheads="1"/>
          </p:cNvSpPr>
          <p:nvPr/>
        </p:nvSpPr>
        <p:spPr bwMode="auto">
          <a:xfrm>
            <a:off x="4475163" y="3060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1" name="Oval 1180">
            <a:extLst>
              <a:ext uri="{FF2B5EF4-FFF2-40B4-BE49-F238E27FC236}">
                <a16:creationId xmlns:a16="http://schemas.microsoft.com/office/drawing/2014/main" id="{D727D091-15C5-4858-8624-4A8F713E3AFA}"/>
              </a:ext>
            </a:extLst>
          </p:cNvPr>
          <p:cNvSpPr>
            <a:spLocks noChangeArrowheads="1"/>
          </p:cNvSpPr>
          <p:nvPr/>
        </p:nvSpPr>
        <p:spPr bwMode="auto">
          <a:xfrm>
            <a:off x="4576763"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2" name="Oval 1181">
            <a:extLst>
              <a:ext uri="{FF2B5EF4-FFF2-40B4-BE49-F238E27FC236}">
                <a16:creationId xmlns:a16="http://schemas.microsoft.com/office/drawing/2014/main" id="{1EE49C5D-954B-44D9-AE12-B05D5751CAF5}"/>
              </a:ext>
            </a:extLst>
          </p:cNvPr>
          <p:cNvSpPr>
            <a:spLocks noChangeArrowheads="1"/>
          </p:cNvSpPr>
          <p:nvPr/>
        </p:nvSpPr>
        <p:spPr bwMode="auto">
          <a:xfrm>
            <a:off x="4676775" y="30607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3" name="Oval 1182">
            <a:extLst>
              <a:ext uri="{FF2B5EF4-FFF2-40B4-BE49-F238E27FC236}">
                <a16:creationId xmlns:a16="http://schemas.microsoft.com/office/drawing/2014/main" id="{3B2B2F3E-AD8A-4C19-9F0D-5DFF4EBAC644}"/>
              </a:ext>
            </a:extLst>
          </p:cNvPr>
          <p:cNvSpPr>
            <a:spLocks noChangeArrowheads="1"/>
          </p:cNvSpPr>
          <p:nvPr/>
        </p:nvSpPr>
        <p:spPr bwMode="auto">
          <a:xfrm>
            <a:off x="4778375"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4" name="Oval 1183">
            <a:extLst>
              <a:ext uri="{FF2B5EF4-FFF2-40B4-BE49-F238E27FC236}">
                <a16:creationId xmlns:a16="http://schemas.microsoft.com/office/drawing/2014/main" id="{6519295F-42A4-4A9F-8FA1-FE3DA71F76DF}"/>
              </a:ext>
            </a:extLst>
          </p:cNvPr>
          <p:cNvSpPr>
            <a:spLocks noChangeArrowheads="1"/>
          </p:cNvSpPr>
          <p:nvPr/>
        </p:nvSpPr>
        <p:spPr bwMode="auto">
          <a:xfrm>
            <a:off x="4886325"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5" name="Oval 1184">
            <a:extLst>
              <a:ext uri="{FF2B5EF4-FFF2-40B4-BE49-F238E27FC236}">
                <a16:creationId xmlns:a16="http://schemas.microsoft.com/office/drawing/2014/main" id="{35F7F6AF-2642-4541-9183-05890811A76C}"/>
              </a:ext>
            </a:extLst>
          </p:cNvPr>
          <p:cNvSpPr>
            <a:spLocks noChangeArrowheads="1"/>
          </p:cNvSpPr>
          <p:nvPr/>
        </p:nvSpPr>
        <p:spPr bwMode="auto">
          <a:xfrm>
            <a:off x="4987925"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6" name="Oval 1185">
            <a:extLst>
              <a:ext uri="{FF2B5EF4-FFF2-40B4-BE49-F238E27FC236}">
                <a16:creationId xmlns:a16="http://schemas.microsoft.com/office/drawing/2014/main" id="{DE3D89F9-CE44-47C9-A7C9-F9B59161AD51}"/>
              </a:ext>
            </a:extLst>
          </p:cNvPr>
          <p:cNvSpPr>
            <a:spLocks noChangeArrowheads="1"/>
          </p:cNvSpPr>
          <p:nvPr/>
        </p:nvSpPr>
        <p:spPr bwMode="auto">
          <a:xfrm>
            <a:off x="5097463"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7" name="Oval 1186">
            <a:extLst>
              <a:ext uri="{FF2B5EF4-FFF2-40B4-BE49-F238E27FC236}">
                <a16:creationId xmlns:a16="http://schemas.microsoft.com/office/drawing/2014/main" id="{C5EA1918-521E-48AE-90A9-2366D0FD16D9}"/>
              </a:ext>
            </a:extLst>
          </p:cNvPr>
          <p:cNvSpPr>
            <a:spLocks noChangeArrowheads="1"/>
          </p:cNvSpPr>
          <p:nvPr/>
        </p:nvSpPr>
        <p:spPr bwMode="auto">
          <a:xfrm>
            <a:off x="5199063"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8" name="Oval 1187">
            <a:extLst>
              <a:ext uri="{FF2B5EF4-FFF2-40B4-BE49-F238E27FC236}">
                <a16:creationId xmlns:a16="http://schemas.microsoft.com/office/drawing/2014/main" id="{35D6A7AD-3764-4459-A67B-C78726D847B8}"/>
              </a:ext>
            </a:extLst>
          </p:cNvPr>
          <p:cNvSpPr>
            <a:spLocks noChangeArrowheads="1"/>
          </p:cNvSpPr>
          <p:nvPr/>
        </p:nvSpPr>
        <p:spPr bwMode="auto">
          <a:xfrm>
            <a:off x="5307013"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49" name="Oval 1188">
            <a:extLst>
              <a:ext uri="{FF2B5EF4-FFF2-40B4-BE49-F238E27FC236}">
                <a16:creationId xmlns:a16="http://schemas.microsoft.com/office/drawing/2014/main" id="{B71DBF7D-2E9B-4899-B14B-031E6C179663}"/>
              </a:ext>
            </a:extLst>
          </p:cNvPr>
          <p:cNvSpPr>
            <a:spLocks noChangeArrowheads="1"/>
          </p:cNvSpPr>
          <p:nvPr/>
        </p:nvSpPr>
        <p:spPr bwMode="auto">
          <a:xfrm>
            <a:off x="5408613" y="3060700"/>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0" name="Oval 1189">
            <a:extLst>
              <a:ext uri="{FF2B5EF4-FFF2-40B4-BE49-F238E27FC236}">
                <a16:creationId xmlns:a16="http://schemas.microsoft.com/office/drawing/2014/main" id="{1A75AA06-3E32-4358-9CFF-43B5B7416F59}"/>
              </a:ext>
            </a:extLst>
          </p:cNvPr>
          <p:cNvSpPr>
            <a:spLocks noChangeArrowheads="1"/>
          </p:cNvSpPr>
          <p:nvPr/>
        </p:nvSpPr>
        <p:spPr bwMode="auto">
          <a:xfrm>
            <a:off x="3844925"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1" name="Oval 1190">
            <a:extLst>
              <a:ext uri="{FF2B5EF4-FFF2-40B4-BE49-F238E27FC236}">
                <a16:creationId xmlns:a16="http://schemas.microsoft.com/office/drawing/2014/main" id="{D0E9D49A-C4EF-4AAC-8825-A9C2EFC66725}"/>
              </a:ext>
            </a:extLst>
          </p:cNvPr>
          <p:cNvSpPr>
            <a:spLocks noChangeArrowheads="1"/>
          </p:cNvSpPr>
          <p:nvPr/>
        </p:nvSpPr>
        <p:spPr bwMode="auto">
          <a:xfrm>
            <a:off x="3946525"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2" name="Oval 1191">
            <a:extLst>
              <a:ext uri="{FF2B5EF4-FFF2-40B4-BE49-F238E27FC236}">
                <a16:creationId xmlns:a16="http://schemas.microsoft.com/office/drawing/2014/main" id="{30DE4B24-F058-4D5A-A980-210599A35E0E}"/>
              </a:ext>
            </a:extLst>
          </p:cNvPr>
          <p:cNvSpPr>
            <a:spLocks noChangeArrowheads="1"/>
          </p:cNvSpPr>
          <p:nvPr/>
        </p:nvSpPr>
        <p:spPr bwMode="auto">
          <a:xfrm>
            <a:off x="4054475"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3" name="Oval 1192">
            <a:extLst>
              <a:ext uri="{FF2B5EF4-FFF2-40B4-BE49-F238E27FC236}">
                <a16:creationId xmlns:a16="http://schemas.microsoft.com/office/drawing/2014/main" id="{488885DC-827C-4255-A97D-20FB2FC86A0A}"/>
              </a:ext>
            </a:extLst>
          </p:cNvPr>
          <p:cNvSpPr>
            <a:spLocks noChangeArrowheads="1"/>
          </p:cNvSpPr>
          <p:nvPr/>
        </p:nvSpPr>
        <p:spPr bwMode="auto">
          <a:xfrm>
            <a:off x="4156075"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4" name="Oval 1193">
            <a:extLst>
              <a:ext uri="{FF2B5EF4-FFF2-40B4-BE49-F238E27FC236}">
                <a16:creationId xmlns:a16="http://schemas.microsoft.com/office/drawing/2014/main" id="{A9CF7D7F-1F22-41A9-AD25-0EF78B5B3967}"/>
              </a:ext>
            </a:extLst>
          </p:cNvPr>
          <p:cNvSpPr>
            <a:spLocks noChangeArrowheads="1"/>
          </p:cNvSpPr>
          <p:nvPr/>
        </p:nvSpPr>
        <p:spPr bwMode="auto">
          <a:xfrm>
            <a:off x="4265613"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5" name="Oval 1194">
            <a:extLst>
              <a:ext uri="{FF2B5EF4-FFF2-40B4-BE49-F238E27FC236}">
                <a16:creationId xmlns:a16="http://schemas.microsoft.com/office/drawing/2014/main" id="{336D16C8-CC07-41EB-BD01-C6CF01561130}"/>
              </a:ext>
            </a:extLst>
          </p:cNvPr>
          <p:cNvSpPr>
            <a:spLocks noChangeArrowheads="1"/>
          </p:cNvSpPr>
          <p:nvPr/>
        </p:nvSpPr>
        <p:spPr bwMode="auto">
          <a:xfrm>
            <a:off x="4367213"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6" name="Oval 1195">
            <a:extLst>
              <a:ext uri="{FF2B5EF4-FFF2-40B4-BE49-F238E27FC236}">
                <a16:creationId xmlns:a16="http://schemas.microsoft.com/office/drawing/2014/main" id="{4EEAADF9-6641-4C6E-8163-676C9D0D1A7F}"/>
              </a:ext>
            </a:extLst>
          </p:cNvPr>
          <p:cNvSpPr>
            <a:spLocks noChangeArrowheads="1"/>
          </p:cNvSpPr>
          <p:nvPr/>
        </p:nvSpPr>
        <p:spPr bwMode="auto">
          <a:xfrm>
            <a:off x="4475163"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7" name="Oval 1196">
            <a:extLst>
              <a:ext uri="{FF2B5EF4-FFF2-40B4-BE49-F238E27FC236}">
                <a16:creationId xmlns:a16="http://schemas.microsoft.com/office/drawing/2014/main" id="{BB534BEB-0CA2-4930-B896-A79139C0C334}"/>
              </a:ext>
            </a:extLst>
          </p:cNvPr>
          <p:cNvSpPr>
            <a:spLocks noChangeArrowheads="1"/>
          </p:cNvSpPr>
          <p:nvPr/>
        </p:nvSpPr>
        <p:spPr bwMode="auto">
          <a:xfrm>
            <a:off x="4576763"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8" name="Oval 1197">
            <a:extLst>
              <a:ext uri="{FF2B5EF4-FFF2-40B4-BE49-F238E27FC236}">
                <a16:creationId xmlns:a16="http://schemas.microsoft.com/office/drawing/2014/main" id="{A5B9086C-1BEA-440C-A0FB-9D50FD40B009}"/>
              </a:ext>
            </a:extLst>
          </p:cNvPr>
          <p:cNvSpPr>
            <a:spLocks noChangeArrowheads="1"/>
          </p:cNvSpPr>
          <p:nvPr/>
        </p:nvSpPr>
        <p:spPr bwMode="auto">
          <a:xfrm>
            <a:off x="4676775"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59" name="Oval 1198">
            <a:extLst>
              <a:ext uri="{FF2B5EF4-FFF2-40B4-BE49-F238E27FC236}">
                <a16:creationId xmlns:a16="http://schemas.microsoft.com/office/drawing/2014/main" id="{6492DD98-505B-40DA-9CAF-8F10984E0D37}"/>
              </a:ext>
            </a:extLst>
          </p:cNvPr>
          <p:cNvSpPr>
            <a:spLocks noChangeArrowheads="1"/>
          </p:cNvSpPr>
          <p:nvPr/>
        </p:nvSpPr>
        <p:spPr bwMode="auto">
          <a:xfrm>
            <a:off x="4778375"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0" name="Oval 1199">
            <a:extLst>
              <a:ext uri="{FF2B5EF4-FFF2-40B4-BE49-F238E27FC236}">
                <a16:creationId xmlns:a16="http://schemas.microsoft.com/office/drawing/2014/main" id="{7EB732F2-9C2D-411B-A42A-96C31CD7478D}"/>
              </a:ext>
            </a:extLst>
          </p:cNvPr>
          <p:cNvSpPr>
            <a:spLocks noChangeArrowheads="1"/>
          </p:cNvSpPr>
          <p:nvPr/>
        </p:nvSpPr>
        <p:spPr bwMode="auto">
          <a:xfrm>
            <a:off x="4886325"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1" name="Oval 1200">
            <a:extLst>
              <a:ext uri="{FF2B5EF4-FFF2-40B4-BE49-F238E27FC236}">
                <a16:creationId xmlns:a16="http://schemas.microsoft.com/office/drawing/2014/main" id="{D0B3697E-7BBA-4CEE-8AA1-6D03887E3F58}"/>
              </a:ext>
            </a:extLst>
          </p:cNvPr>
          <p:cNvSpPr>
            <a:spLocks noChangeArrowheads="1"/>
          </p:cNvSpPr>
          <p:nvPr/>
        </p:nvSpPr>
        <p:spPr bwMode="auto">
          <a:xfrm>
            <a:off x="4987925" y="31718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2" name="Oval 1201">
            <a:extLst>
              <a:ext uri="{FF2B5EF4-FFF2-40B4-BE49-F238E27FC236}">
                <a16:creationId xmlns:a16="http://schemas.microsoft.com/office/drawing/2014/main" id="{1134B069-49DC-4134-8D5A-EE0B261BCFC0}"/>
              </a:ext>
            </a:extLst>
          </p:cNvPr>
          <p:cNvSpPr>
            <a:spLocks noChangeArrowheads="1"/>
          </p:cNvSpPr>
          <p:nvPr/>
        </p:nvSpPr>
        <p:spPr bwMode="auto">
          <a:xfrm>
            <a:off x="5097463"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3" name="Oval 1202">
            <a:extLst>
              <a:ext uri="{FF2B5EF4-FFF2-40B4-BE49-F238E27FC236}">
                <a16:creationId xmlns:a16="http://schemas.microsoft.com/office/drawing/2014/main" id="{3F53968F-18BE-4947-9E4D-92FCE1BE80F3}"/>
              </a:ext>
            </a:extLst>
          </p:cNvPr>
          <p:cNvSpPr>
            <a:spLocks noChangeArrowheads="1"/>
          </p:cNvSpPr>
          <p:nvPr/>
        </p:nvSpPr>
        <p:spPr bwMode="auto">
          <a:xfrm>
            <a:off x="5199063"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4" name="Oval 1203">
            <a:extLst>
              <a:ext uri="{FF2B5EF4-FFF2-40B4-BE49-F238E27FC236}">
                <a16:creationId xmlns:a16="http://schemas.microsoft.com/office/drawing/2014/main" id="{FD2D07CE-66BD-4EF5-B8EA-FA81E63D77CD}"/>
              </a:ext>
            </a:extLst>
          </p:cNvPr>
          <p:cNvSpPr>
            <a:spLocks noChangeArrowheads="1"/>
          </p:cNvSpPr>
          <p:nvPr/>
        </p:nvSpPr>
        <p:spPr bwMode="auto">
          <a:xfrm>
            <a:off x="5307013"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5" name="Oval 1204">
            <a:extLst>
              <a:ext uri="{FF2B5EF4-FFF2-40B4-BE49-F238E27FC236}">
                <a16:creationId xmlns:a16="http://schemas.microsoft.com/office/drawing/2014/main" id="{ABFF6F15-D862-4C1E-9E7B-899EF59856D3}"/>
              </a:ext>
            </a:extLst>
          </p:cNvPr>
          <p:cNvSpPr>
            <a:spLocks noChangeArrowheads="1"/>
          </p:cNvSpPr>
          <p:nvPr/>
        </p:nvSpPr>
        <p:spPr bwMode="auto">
          <a:xfrm>
            <a:off x="5408613" y="31718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6" name="Oval 1205">
            <a:extLst>
              <a:ext uri="{FF2B5EF4-FFF2-40B4-BE49-F238E27FC236}">
                <a16:creationId xmlns:a16="http://schemas.microsoft.com/office/drawing/2014/main" id="{55E36267-D5B6-4BAE-BB26-F25C998032A9}"/>
              </a:ext>
            </a:extLst>
          </p:cNvPr>
          <p:cNvSpPr>
            <a:spLocks noChangeArrowheads="1"/>
          </p:cNvSpPr>
          <p:nvPr/>
        </p:nvSpPr>
        <p:spPr bwMode="auto">
          <a:xfrm>
            <a:off x="3844925" y="3281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7" name="Oval 1206">
            <a:extLst>
              <a:ext uri="{FF2B5EF4-FFF2-40B4-BE49-F238E27FC236}">
                <a16:creationId xmlns:a16="http://schemas.microsoft.com/office/drawing/2014/main" id="{0BBE37D3-6427-4B72-9410-60CC953E27D8}"/>
              </a:ext>
            </a:extLst>
          </p:cNvPr>
          <p:cNvSpPr>
            <a:spLocks noChangeArrowheads="1"/>
          </p:cNvSpPr>
          <p:nvPr/>
        </p:nvSpPr>
        <p:spPr bwMode="auto">
          <a:xfrm>
            <a:off x="3946525" y="3281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8" name="Oval 1207">
            <a:extLst>
              <a:ext uri="{FF2B5EF4-FFF2-40B4-BE49-F238E27FC236}">
                <a16:creationId xmlns:a16="http://schemas.microsoft.com/office/drawing/2014/main" id="{C940DD71-11C7-4BD3-B2C7-788DA0CCAA81}"/>
              </a:ext>
            </a:extLst>
          </p:cNvPr>
          <p:cNvSpPr>
            <a:spLocks noChangeArrowheads="1"/>
          </p:cNvSpPr>
          <p:nvPr/>
        </p:nvSpPr>
        <p:spPr bwMode="auto">
          <a:xfrm>
            <a:off x="4054475"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69" name="Oval 1208">
            <a:extLst>
              <a:ext uri="{FF2B5EF4-FFF2-40B4-BE49-F238E27FC236}">
                <a16:creationId xmlns:a16="http://schemas.microsoft.com/office/drawing/2014/main" id="{7D227423-2B68-4A8F-A6FC-7C82B7BFD47B}"/>
              </a:ext>
            </a:extLst>
          </p:cNvPr>
          <p:cNvSpPr>
            <a:spLocks noChangeArrowheads="1"/>
          </p:cNvSpPr>
          <p:nvPr/>
        </p:nvSpPr>
        <p:spPr bwMode="auto">
          <a:xfrm>
            <a:off x="4156075" y="3281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0" name="Oval 1209">
            <a:extLst>
              <a:ext uri="{FF2B5EF4-FFF2-40B4-BE49-F238E27FC236}">
                <a16:creationId xmlns:a16="http://schemas.microsoft.com/office/drawing/2014/main" id="{2761FB34-654C-49F6-B418-FF1F2C7BD370}"/>
              </a:ext>
            </a:extLst>
          </p:cNvPr>
          <p:cNvSpPr>
            <a:spLocks noChangeArrowheads="1"/>
          </p:cNvSpPr>
          <p:nvPr/>
        </p:nvSpPr>
        <p:spPr bwMode="auto">
          <a:xfrm>
            <a:off x="4265613"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1" name="Oval 1210">
            <a:extLst>
              <a:ext uri="{FF2B5EF4-FFF2-40B4-BE49-F238E27FC236}">
                <a16:creationId xmlns:a16="http://schemas.microsoft.com/office/drawing/2014/main" id="{233E472F-88AC-4524-A476-EFA8227985E1}"/>
              </a:ext>
            </a:extLst>
          </p:cNvPr>
          <p:cNvSpPr>
            <a:spLocks noChangeArrowheads="1"/>
          </p:cNvSpPr>
          <p:nvPr/>
        </p:nvSpPr>
        <p:spPr bwMode="auto">
          <a:xfrm>
            <a:off x="4367213" y="3281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2" name="Oval 1211">
            <a:extLst>
              <a:ext uri="{FF2B5EF4-FFF2-40B4-BE49-F238E27FC236}">
                <a16:creationId xmlns:a16="http://schemas.microsoft.com/office/drawing/2014/main" id="{8ADBE9BD-8E6B-4F13-803D-0A6875A43951}"/>
              </a:ext>
            </a:extLst>
          </p:cNvPr>
          <p:cNvSpPr>
            <a:spLocks noChangeArrowheads="1"/>
          </p:cNvSpPr>
          <p:nvPr/>
        </p:nvSpPr>
        <p:spPr bwMode="auto">
          <a:xfrm>
            <a:off x="4475163" y="3281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3" name="Oval 1212">
            <a:extLst>
              <a:ext uri="{FF2B5EF4-FFF2-40B4-BE49-F238E27FC236}">
                <a16:creationId xmlns:a16="http://schemas.microsoft.com/office/drawing/2014/main" id="{A3BB28C0-B3E8-44CF-8ED4-64E4416D31B8}"/>
              </a:ext>
            </a:extLst>
          </p:cNvPr>
          <p:cNvSpPr>
            <a:spLocks noChangeArrowheads="1"/>
          </p:cNvSpPr>
          <p:nvPr/>
        </p:nvSpPr>
        <p:spPr bwMode="auto">
          <a:xfrm>
            <a:off x="4576763" y="3281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4" name="Oval 1213">
            <a:extLst>
              <a:ext uri="{FF2B5EF4-FFF2-40B4-BE49-F238E27FC236}">
                <a16:creationId xmlns:a16="http://schemas.microsoft.com/office/drawing/2014/main" id="{2BA6E688-B310-42C3-B3A2-E260A25F4B27}"/>
              </a:ext>
            </a:extLst>
          </p:cNvPr>
          <p:cNvSpPr>
            <a:spLocks noChangeArrowheads="1"/>
          </p:cNvSpPr>
          <p:nvPr/>
        </p:nvSpPr>
        <p:spPr bwMode="auto">
          <a:xfrm>
            <a:off x="4676775" y="328136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5" name="Oval 1214">
            <a:extLst>
              <a:ext uri="{FF2B5EF4-FFF2-40B4-BE49-F238E27FC236}">
                <a16:creationId xmlns:a16="http://schemas.microsoft.com/office/drawing/2014/main" id="{99DF8630-F0E8-4BDB-B8EB-F459566194D0}"/>
              </a:ext>
            </a:extLst>
          </p:cNvPr>
          <p:cNvSpPr>
            <a:spLocks noChangeArrowheads="1"/>
          </p:cNvSpPr>
          <p:nvPr/>
        </p:nvSpPr>
        <p:spPr bwMode="auto">
          <a:xfrm>
            <a:off x="4778375"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6" name="Oval 1215">
            <a:extLst>
              <a:ext uri="{FF2B5EF4-FFF2-40B4-BE49-F238E27FC236}">
                <a16:creationId xmlns:a16="http://schemas.microsoft.com/office/drawing/2014/main" id="{95225434-3AF8-4E24-9352-95380D01AD55}"/>
              </a:ext>
            </a:extLst>
          </p:cNvPr>
          <p:cNvSpPr>
            <a:spLocks noChangeArrowheads="1"/>
          </p:cNvSpPr>
          <p:nvPr/>
        </p:nvSpPr>
        <p:spPr bwMode="auto">
          <a:xfrm>
            <a:off x="4886325"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7" name="Oval 1216">
            <a:extLst>
              <a:ext uri="{FF2B5EF4-FFF2-40B4-BE49-F238E27FC236}">
                <a16:creationId xmlns:a16="http://schemas.microsoft.com/office/drawing/2014/main" id="{334D8AF5-53F7-47EE-A979-BAD77FA09059}"/>
              </a:ext>
            </a:extLst>
          </p:cNvPr>
          <p:cNvSpPr>
            <a:spLocks noChangeArrowheads="1"/>
          </p:cNvSpPr>
          <p:nvPr/>
        </p:nvSpPr>
        <p:spPr bwMode="auto">
          <a:xfrm>
            <a:off x="4987925"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8" name="Oval 1217">
            <a:extLst>
              <a:ext uri="{FF2B5EF4-FFF2-40B4-BE49-F238E27FC236}">
                <a16:creationId xmlns:a16="http://schemas.microsoft.com/office/drawing/2014/main" id="{D7910DCB-95DD-4103-BD1A-6AC51D44B7A0}"/>
              </a:ext>
            </a:extLst>
          </p:cNvPr>
          <p:cNvSpPr>
            <a:spLocks noChangeArrowheads="1"/>
          </p:cNvSpPr>
          <p:nvPr/>
        </p:nvSpPr>
        <p:spPr bwMode="auto">
          <a:xfrm>
            <a:off x="5097463"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79" name="Oval 1218">
            <a:extLst>
              <a:ext uri="{FF2B5EF4-FFF2-40B4-BE49-F238E27FC236}">
                <a16:creationId xmlns:a16="http://schemas.microsoft.com/office/drawing/2014/main" id="{6DDFE68E-9BAD-4DB0-94F9-00C644A02E4B}"/>
              </a:ext>
            </a:extLst>
          </p:cNvPr>
          <p:cNvSpPr>
            <a:spLocks noChangeArrowheads="1"/>
          </p:cNvSpPr>
          <p:nvPr/>
        </p:nvSpPr>
        <p:spPr bwMode="auto">
          <a:xfrm>
            <a:off x="5199063"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0" name="Oval 1219">
            <a:extLst>
              <a:ext uri="{FF2B5EF4-FFF2-40B4-BE49-F238E27FC236}">
                <a16:creationId xmlns:a16="http://schemas.microsoft.com/office/drawing/2014/main" id="{8469A006-E982-4070-863F-CD159DCC6BA3}"/>
              </a:ext>
            </a:extLst>
          </p:cNvPr>
          <p:cNvSpPr>
            <a:spLocks noChangeArrowheads="1"/>
          </p:cNvSpPr>
          <p:nvPr/>
        </p:nvSpPr>
        <p:spPr bwMode="auto">
          <a:xfrm>
            <a:off x="5307013"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1" name="Oval 1220">
            <a:extLst>
              <a:ext uri="{FF2B5EF4-FFF2-40B4-BE49-F238E27FC236}">
                <a16:creationId xmlns:a16="http://schemas.microsoft.com/office/drawing/2014/main" id="{30D06068-B200-40EF-9229-98A8F183B9D7}"/>
              </a:ext>
            </a:extLst>
          </p:cNvPr>
          <p:cNvSpPr>
            <a:spLocks noChangeArrowheads="1"/>
          </p:cNvSpPr>
          <p:nvPr/>
        </p:nvSpPr>
        <p:spPr bwMode="auto">
          <a:xfrm>
            <a:off x="5408613" y="328136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2" name="Oval 1221">
            <a:extLst>
              <a:ext uri="{FF2B5EF4-FFF2-40B4-BE49-F238E27FC236}">
                <a16:creationId xmlns:a16="http://schemas.microsoft.com/office/drawing/2014/main" id="{8B41BA53-F3C7-4CAA-B33E-E4B2EEE8C010}"/>
              </a:ext>
            </a:extLst>
          </p:cNvPr>
          <p:cNvSpPr>
            <a:spLocks noChangeArrowheads="1"/>
          </p:cNvSpPr>
          <p:nvPr/>
        </p:nvSpPr>
        <p:spPr bwMode="auto">
          <a:xfrm>
            <a:off x="3844925" y="3381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3" name="Oval 1222">
            <a:extLst>
              <a:ext uri="{FF2B5EF4-FFF2-40B4-BE49-F238E27FC236}">
                <a16:creationId xmlns:a16="http://schemas.microsoft.com/office/drawing/2014/main" id="{12124A7C-2FAE-4F45-B28D-4D0B0AA55900}"/>
              </a:ext>
            </a:extLst>
          </p:cNvPr>
          <p:cNvSpPr>
            <a:spLocks noChangeArrowheads="1"/>
          </p:cNvSpPr>
          <p:nvPr/>
        </p:nvSpPr>
        <p:spPr bwMode="auto">
          <a:xfrm>
            <a:off x="3946525"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4" name="Oval 1223">
            <a:extLst>
              <a:ext uri="{FF2B5EF4-FFF2-40B4-BE49-F238E27FC236}">
                <a16:creationId xmlns:a16="http://schemas.microsoft.com/office/drawing/2014/main" id="{9FF521EA-FA55-49ED-B001-9A9DF1F19A75}"/>
              </a:ext>
            </a:extLst>
          </p:cNvPr>
          <p:cNvSpPr>
            <a:spLocks noChangeArrowheads="1"/>
          </p:cNvSpPr>
          <p:nvPr/>
        </p:nvSpPr>
        <p:spPr bwMode="auto">
          <a:xfrm>
            <a:off x="4054475" y="3381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5" name="Oval 1224">
            <a:extLst>
              <a:ext uri="{FF2B5EF4-FFF2-40B4-BE49-F238E27FC236}">
                <a16:creationId xmlns:a16="http://schemas.microsoft.com/office/drawing/2014/main" id="{58AA44CC-1C71-4FD7-BCE3-0E15B234DBD4}"/>
              </a:ext>
            </a:extLst>
          </p:cNvPr>
          <p:cNvSpPr>
            <a:spLocks noChangeArrowheads="1"/>
          </p:cNvSpPr>
          <p:nvPr/>
        </p:nvSpPr>
        <p:spPr bwMode="auto">
          <a:xfrm>
            <a:off x="4156075" y="3381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6" name="Oval 1225">
            <a:extLst>
              <a:ext uri="{FF2B5EF4-FFF2-40B4-BE49-F238E27FC236}">
                <a16:creationId xmlns:a16="http://schemas.microsoft.com/office/drawing/2014/main" id="{B475A1F7-0290-439F-AB13-FD523C86C43A}"/>
              </a:ext>
            </a:extLst>
          </p:cNvPr>
          <p:cNvSpPr>
            <a:spLocks noChangeArrowheads="1"/>
          </p:cNvSpPr>
          <p:nvPr/>
        </p:nvSpPr>
        <p:spPr bwMode="auto">
          <a:xfrm>
            <a:off x="4265613" y="3381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7" name="Oval 1226">
            <a:extLst>
              <a:ext uri="{FF2B5EF4-FFF2-40B4-BE49-F238E27FC236}">
                <a16:creationId xmlns:a16="http://schemas.microsoft.com/office/drawing/2014/main" id="{46FEC2D2-0E39-40CA-B5E2-06BEBFB0712F}"/>
              </a:ext>
            </a:extLst>
          </p:cNvPr>
          <p:cNvSpPr>
            <a:spLocks noChangeArrowheads="1"/>
          </p:cNvSpPr>
          <p:nvPr/>
        </p:nvSpPr>
        <p:spPr bwMode="auto">
          <a:xfrm>
            <a:off x="4367213" y="3381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8" name="Oval 1227">
            <a:extLst>
              <a:ext uri="{FF2B5EF4-FFF2-40B4-BE49-F238E27FC236}">
                <a16:creationId xmlns:a16="http://schemas.microsoft.com/office/drawing/2014/main" id="{B65C4EF7-48C2-4CEB-8658-3D6AD2B93242}"/>
              </a:ext>
            </a:extLst>
          </p:cNvPr>
          <p:cNvSpPr>
            <a:spLocks noChangeArrowheads="1"/>
          </p:cNvSpPr>
          <p:nvPr/>
        </p:nvSpPr>
        <p:spPr bwMode="auto">
          <a:xfrm>
            <a:off x="4475163"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89" name="Oval 1228">
            <a:extLst>
              <a:ext uri="{FF2B5EF4-FFF2-40B4-BE49-F238E27FC236}">
                <a16:creationId xmlns:a16="http://schemas.microsoft.com/office/drawing/2014/main" id="{E61B447C-719F-4317-8F1F-ACF407D50409}"/>
              </a:ext>
            </a:extLst>
          </p:cNvPr>
          <p:cNvSpPr>
            <a:spLocks noChangeArrowheads="1"/>
          </p:cNvSpPr>
          <p:nvPr/>
        </p:nvSpPr>
        <p:spPr bwMode="auto">
          <a:xfrm>
            <a:off x="4576763"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0" name="Oval 1229">
            <a:extLst>
              <a:ext uri="{FF2B5EF4-FFF2-40B4-BE49-F238E27FC236}">
                <a16:creationId xmlns:a16="http://schemas.microsoft.com/office/drawing/2014/main" id="{1CB6F78D-0CBB-4A7F-97C2-3E311F9819B1}"/>
              </a:ext>
            </a:extLst>
          </p:cNvPr>
          <p:cNvSpPr>
            <a:spLocks noChangeArrowheads="1"/>
          </p:cNvSpPr>
          <p:nvPr/>
        </p:nvSpPr>
        <p:spPr bwMode="auto">
          <a:xfrm>
            <a:off x="4676775" y="33813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1" name="Oval 1230">
            <a:extLst>
              <a:ext uri="{FF2B5EF4-FFF2-40B4-BE49-F238E27FC236}">
                <a16:creationId xmlns:a16="http://schemas.microsoft.com/office/drawing/2014/main" id="{4AF93875-92C7-459D-A8FA-1F43DC3F1929}"/>
              </a:ext>
            </a:extLst>
          </p:cNvPr>
          <p:cNvSpPr>
            <a:spLocks noChangeArrowheads="1"/>
          </p:cNvSpPr>
          <p:nvPr/>
        </p:nvSpPr>
        <p:spPr bwMode="auto">
          <a:xfrm>
            <a:off x="4778375"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2" name="Oval 1231">
            <a:extLst>
              <a:ext uri="{FF2B5EF4-FFF2-40B4-BE49-F238E27FC236}">
                <a16:creationId xmlns:a16="http://schemas.microsoft.com/office/drawing/2014/main" id="{DB5790B4-3F31-42FA-BE6B-AB2C5075A722}"/>
              </a:ext>
            </a:extLst>
          </p:cNvPr>
          <p:cNvSpPr>
            <a:spLocks noChangeArrowheads="1"/>
          </p:cNvSpPr>
          <p:nvPr/>
        </p:nvSpPr>
        <p:spPr bwMode="auto">
          <a:xfrm>
            <a:off x="4886325"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3" name="Oval 1232">
            <a:extLst>
              <a:ext uri="{FF2B5EF4-FFF2-40B4-BE49-F238E27FC236}">
                <a16:creationId xmlns:a16="http://schemas.microsoft.com/office/drawing/2014/main" id="{31C39701-6970-4075-99F7-01E38A2AD7B9}"/>
              </a:ext>
            </a:extLst>
          </p:cNvPr>
          <p:cNvSpPr>
            <a:spLocks noChangeArrowheads="1"/>
          </p:cNvSpPr>
          <p:nvPr/>
        </p:nvSpPr>
        <p:spPr bwMode="auto">
          <a:xfrm>
            <a:off x="4987925"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4" name="Oval 1233">
            <a:extLst>
              <a:ext uri="{FF2B5EF4-FFF2-40B4-BE49-F238E27FC236}">
                <a16:creationId xmlns:a16="http://schemas.microsoft.com/office/drawing/2014/main" id="{565C15C4-3305-48B3-BB70-70CA6872CF7F}"/>
              </a:ext>
            </a:extLst>
          </p:cNvPr>
          <p:cNvSpPr>
            <a:spLocks noChangeArrowheads="1"/>
          </p:cNvSpPr>
          <p:nvPr/>
        </p:nvSpPr>
        <p:spPr bwMode="auto">
          <a:xfrm>
            <a:off x="5097463"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5" name="Oval 1234">
            <a:extLst>
              <a:ext uri="{FF2B5EF4-FFF2-40B4-BE49-F238E27FC236}">
                <a16:creationId xmlns:a16="http://schemas.microsoft.com/office/drawing/2014/main" id="{8AA62919-459C-48D1-A7F5-CCBA8DF27334}"/>
              </a:ext>
            </a:extLst>
          </p:cNvPr>
          <p:cNvSpPr>
            <a:spLocks noChangeArrowheads="1"/>
          </p:cNvSpPr>
          <p:nvPr/>
        </p:nvSpPr>
        <p:spPr bwMode="auto">
          <a:xfrm>
            <a:off x="5199063"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6" name="Oval 1235">
            <a:extLst>
              <a:ext uri="{FF2B5EF4-FFF2-40B4-BE49-F238E27FC236}">
                <a16:creationId xmlns:a16="http://schemas.microsoft.com/office/drawing/2014/main" id="{E3E07220-71CE-4865-BF7D-37C9E9ABD044}"/>
              </a:ext>
            </a:extLst>
          </p:cNvPr>
          <p:cNvSpPr>
            <a:spLocks noChangeArrowheads="1"/>
          </p:cNvSpPr>
          <p:nvPr/>
        </p:nvSpPr>
        <p:spPr bwMode="auto">
          <a:xfrm>
            <a:off x="5307013"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7" name="Oval 1236">
            <a:extLst>
              <a:ext uri="{FF2B5EF4-FFF2-40B4-BE49-F238E27FC236}">
                <a16:creationId xmlns:a16="http://schemas.microsoft.com/office/drawing/2014/main" id="{C14C0621-DFFF-4CAE-95AB-F419963B8426}"/>
              </a:ext>
            </a:extLst>
          </p:cNvPr>
          <p:cNvSpPr>
            <a:spLocks noChangeArrowheads="1"/>
          </p:cNvSpPr>
          <p:nvPr/>
        </p:nvSpPr>
        <p:spPr bwMode="auto">
          <a:xfrm>
            <a:off x="5408613" y="33813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8" name="Oval 1237">
            <a:extLst>
              <a:ext uri="{FF2B5EF4-FFF2-40B4-BE49-F238E27FC236}">
                <a16:creationId xmlns:a16="http://schemas.microsoft.com/office/drawing/2014/main" id="{4587A793-9D46-41CE-82C4-5317DBE7DF05}"/>
              </a:ext>
            </a:extLst>
          </p:cNvPr>
          <p:cNvSpPr>
            <a:spLocks noChangeArrowheads="1"/>
          </p:cNvSpPr>
          <p:nvPr/>
        </p:nvSpPr>
        <p:spPr bwMode="auto">
          <a:xfrm>
            <a:off x="3844925"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199" name="Oval 1238">
            <a:extLst>
              <a:ext uri="{FF2B5EF4-FFF2-40B4-BE49-F238E27FC236}">
                <a16:creationId xmlns:a16="http://schemas.microsoft.com/office/drawing/2014/main" id="{1B7A6ED0-FC13-4E2F-BA02-648EBBDE362C}"/>
              </a:ext>
            </a:extLst>
          </p:cNvPr>
          <p:cNvSpPr>
            <a:spLocks noChangeArrowheads="1"/>
          </p:cNvSpPr>
          <p:nvPr/>
        </p:nvSpPr>
        <p:spPr bwMode="auto">
          <a:xfrm>
            <a:off x="3946525"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0" name="Oval 1239">
            <a:extLst>
              <a:ext uri="{FF2B5EF4-FFF2-40B4-BE49-F238E27FC236}">
                <a16:creationId xmlns:a16="http://schemas.microsoft.com/office/drawing/2014/main" id="{54E12E4E-E37B-4951-96D5-2AF617AC0279}"/>
              </a:ext>
            </a:extLst>
          </p:cNvPr>
          <p:cNvSpPr>
            <a:spLocks noChangeArrowheads="1"/>
          </p:cNvSpPr>
          <p:nvPr/>
        </p:nvSpPr>
        <p:spPr bwMode="auto">
          <a:xfrm>
            <a:off x="4054475"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1" name="Oval 1240">
            <a:extLst>
              <a:ext uri="{FF2B5EF4-FFF2-40B4-BE49-F238E27FC236}">
                <a16:creationId xmlns:a16="http://schemas.microsoft.com/office/drawing/2014/main" id="{CB1BB4AD-868D-4A26-9E09-45C1F8E3BA21}"/>
              </a:ext>
            </a:extLst>
          </p:cNvPr>
          <p:cNvSpPr>
            <a:spLocks noChangeArrowheads="1"/>
          </p:cNvSpPr>
          <p:nvPr/>
        </p:nvSpPr>
        <p:spPr bwMode="auto">
          <a:xfrm>
            <a:off x="4156075"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2" name="Oval 1241">
            <a:extLst>
              <a:ext uri="{FF2B5EF4-FFF2-40B4-BE49-F238E27FC236}">
                <a16:creationId xmlns:a16="http://schemas.microsoft.com/office/drawing/2014/main" id="{E935488B-5580-4A3F-B55C-44F04388D6C5}"/>
              </a:ext>
            </a:extLst>
          </p:cNvPr>
          <p:cNvSpPr>
            <a:spLocks noChangeArrowheads="1"/>
          </p:cNvSpPr>
          <p:nvPr/>
        </p:nvSpPr>
        <p:spPr bwMode="auto">
          <a:xfrm>
            <a:off x="4265613"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3" name="Oval 1242">
            <a:extLst>
              <a:ext uri="{FF2B5EF4-FFF2-40B4-BE49-F238E27FC236}">
                <a16:creationId xmlns:a16="http://schemas.microsoft.com/office/drawing/2014/main" id="{DDB257AC-7678-4E41-AF9B-017CB0CB5664}"/>
              </a:ext>
            </a:extLst>
          </p:cNvPr>
          <p:cNvSpPr>
            <a:spLocks noChangeArrowheads="1"/>
          </p:cNvSpPr>
          <p:nvPr/>
        </p:nvSpPr>
        <p:spPr bwMode="auto">
          <a:xfrm>
            <a:off x="4367213"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4" name="Oval 1243">
            <a:extLst>
              <a:ext uri="{FF2B5EF4-FFF2-40B4-BE49-F238E27FC236}">
                <a16:creationId xmlns:a16="http://schemas.microsoft.com/office/drawing/2014/main" id="{A9E13B09-DFB7-4B16-9D21-40EF1BC9AC96}"/>
              </a:ext>
            </a:extLst>
          </p:cNvPr>
          <p:cNvSpPr>
            <a:spLocks noChangeArrowheads="1"/>
          </p:cNvSpPr>
          <p:nvPr/>
        </p:nvSpPr>
        <p:spPr bwMode="auto">
          <a:xfrm>
            <a:off x="4475163"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5" name="Oval 1244">
            <a:extLst>
              <a:ext uri="{FF2B5EF4-FFF2-40B4-BE49-F238E27FC236}">
                <a16:creationId xmlns:a16="http://schemas.microsoft.com/office/drawing/2014/main" id="{AD99C561-6B55-4CCD-95C6-0F844F838B2E}"/>
              </a:ext>
            </a:extLst>
          </p:cNvPr>
          <p:cNvSpPr>
            <a:spLocks noChangeArrowheads="1"/>
          </p:cNvSpPr>
          <p:nvPr/>
        </p:nvSpPr>
        <p:spPr bwMode="auto">
          <a:xfrm>
            <a:off x="4576763"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6" name="Oval 1245">
            <a:extLst>
              <a:ext uri="{FF2B5EF4-FFF2-40B4-BE49-F238E27FC236}">
                <a16:creationId xmlns:a16="http://schemas.microsoft.com/office/drawing/2014/main" id="{7B0B5C02-62C8-4903-AF3B-0EC56ED31F51}"/>
              </a:ext>
            </a:extLst>
          </p:cNvPr>
          <p:cNvSpPr>
            <a:spLocks noChangeArrowheads="1"/>
          </p:cNvSpPr>
          <p:nvPr/>
        </p:nvSpPr>
        <p:spPr bwMode="auto">
          <a:xfrm>
            <a:off x="4676775"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7" name="Oval 1246">
            <a:extLst>
              <a:ext uri="{FF2B5EF4-FFF2-40B4-BE49-F238E27FC236}">
                <a16:creationId xmlns:a16="http://schemas.microsoft.com/office/drawing/2014/main" id="{8106B88C-AABF-48FA-950E-AFAA5FF5C71B}"/>
              </a:ext>
            </a:extLst>
          </p:cNvPr>
          <p:cNvSpPr>
            <a:spLocks noChangeArrowheads="1"/>
          </p:cNvSpPr>
          <p:nvPr/>
        </p:nvSpPr>
        <p:spPr bwMode="auto">
          <a:xfrm>
            <a:off x="4778375"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8" name="Oval 1247">
            <a:extLst>
              <a:ext uri="{FF2B5EF4-FFF2-40B4-BE49-F238E27FC236}">
                <a16:creationId xmlns:a16="http://schemas.microsoft.com/office/drawing/2014/main" id="{486849A1-551F-4D29-8AF0-63F7C2BBB1CC}"/>
              </a:ext>
            </a:extLst>
          </p:cNvPr>
          <p:cNvSpPr>
            <a:spLocks noChangeArrowheads="1"/>
          </p:cNvSpPr>
          <p:nvPr/>
        </p:nvSpPr>
        <p:spPr bwMode="auto">
          <a:xfrm>
            <a:off x="4886325" y="3490913"/>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09" name="Oval 1248">
            <a:extLst>
              <a:ext uri="{FF2B5EF4-FFF2-40B4-BE49-F238E27FC236}">
                <a16:creationId xmlns:a16="http://schemas.microsoft.com/office/drawing/2014/main" id="{51F77152-0572-434F-AC77-14D2B0DF0ADC}"/>
              </a:ext>
            </a:extLst>
          </p:cNvPr>
          <p:cNvSpPr>
            <a:spLocks noChangeArrowheads="1"/>
          </p:cNvSpPr>
          <p:nvPr/>
        </p:nvSpPr>
        <p:spPr bwMode="auto">
          <a:xfrm>
            <a:off x="4987925"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0" name="Oval 1249">
            <a:extLst>
              <a:ext uri="{FF2B5EF4-FFF2-40B4-BE49-F238E27FC236}">
                <a16:creationId xmlns:a16="http://schemas.microsoft.com/office/drawing/2014/main" id="{7E6F45AE-29E8-4C2E-BC3B-88D1AD1F2E65}"/>
              </a:ext>
            </a:extLst>
          </p:cNvPr>
          <p:cNvSpPr>
            <a:spLocks noChangeArrowheads="1"/>
          </p:cNvSpPr>
          <p:nvPr/>
        </p:nvSpPr>
        <p:spPr bwMode="auto">
          <a:xfrm>
            <a:off x="5097463"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1" name="Oval 1250">
            <a:extLst>
              <a:ext uri="{FF2B5EF4-FFF2-40B4-BE49-F238E27FC236}">
                <a16:creationId xmlns:a16="http://schemas.microsoft.com/office/drawing/2014/main" id="{4EED9183-F7A2-46CE-826E-F16D03E30242}"/>
              </a:ext>
            </a:extLst>
          </p:cNvPr>
          <p:cNvSpPr>
            <a:spLocks noChangeArrowheads="1"/>
          </p:cNvSpPr>
          <p:nvPr/>
        </p:nvSpPr>
        <p:spPr bwMode="auto">
          <a:xfrm>
            <a:off x="5199063"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2" name="Oval 1251">
            <a:extLst>
              <a:ext uri="{FF2B5EF4-FFF2-40B4-BE49-F238E27FC236}">
                <a16:creationId xmlns:a16="http://schemas.microsoft.com/office/drawing/2014/main" id="{125356AF-3D88-4C53-B1EB-7F34F494E32A}"/>
              </a:ext>
            </a:extLst>
          </p:cNvPr>
          <p:cNvSpPr>
            <a:spLocks noChangeArrowheads="1"/>
          </p:cNvSpPr>
          <p:nvPr/>
        </p:nvSpPr>
        <p:spPr bwMode="auto">
          <a:xfrm>
            <a:off x="5307013"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3" name="Oval 1252">
            <a:extLst>
              <a:ext uri="{FF2B5EF4-FFF2-40B4-BE49-F238E27FC236}">
                <a16:creationId xmlns:a16="http://schemas.microsoft.com/office/drawing/2014/main" id="{6A0D263B-1F77-49BF-BC1F-201B0045BB15}"/>
              </a:ext>
            </a:extLst>
          </p:cNvPr>
          <p:cNvSpPr>
            <a:spLocks noChangeArrowheads="1"/>
          </p:cNvSpPr>
          <p:nvPr/>
        </p:nvSpPr>
        <p:spPr bwMode="auto">
          <a:xfrm>
            <a:off x="5408613" y="3490913"/>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4" name="Oval 1253">
            <a:extLst>
              <a:ext uri="{FF2B5EF4-FFF2-40B4-BE49-F238E27FC236}">
                <a16:creationId xmlns:a16="http://schemas.microsoft.com/office/drawing/2014/main" id="{11A053C6-E24D-44E5-B0E6-A28A8737C43A}"/>
              </a:ext>
            </a:extLst>
          </p:cNvPr>
          <p:cNvSpPr>
            <a:spLocks noChangeArrowheads="1"/>
          </p:cNvSpPr>
          <p:nvPr/>
        </p:nvSpPr>
        <p:spPr bwMode="auto">
          <a:xfrm>
            <a:off x="3844925"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5" name="Oval 1254">
            <a:extLst>
              <a:ext uri="{FF2B5EF4-FFF2-40B4-BE49-F238E27FC236}">
                <a16:creationId xmlns:a16="http://schemas.microsoft.com/office/drawing/2014/main" id="{0C56B017-A198-4B89-AE8D-498EE7927666}"/>
              </a:ext>
            </a:extLst>
          </p:cNvPr>
          <p:cNvSpPr>
            <a:spLocks noChangeArrowheads="1"/>
          </p:cNvSpPr>
          <p:nvPr/>
        </p:nvSpPr>
        <p:spPr bwMode="auto">
          <a:xfrm>
            <a:off x="3946525"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6" name="Oval 1255">
            <a:extLst>
              <a:ext uri="{FF2B5EF4-FFF2-40B4-BE49-F238E27FC236}">
                <a16:creationId xmlns:a16="http://schemas.microsoft.com/office/drawing/2014/main" id="{3DEABB45-4535-4199-A8DD-0C565BFCDCB0}"/>
              </a:ext>
            </a:extLst>
          </p:cNvPr>
          <p:cNvSpPr>
            <a:spLocks noChangeArrowheads="1"/>
          </p:cNvSpPr>
          <p:nvPr/>
        </p:nvSpPr>
        <p:spPr bwMode="auto">
          <a:xfrm>
            <a:off x="4054475"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7" name="Oval 1256">
            <a:extLst>
              <a:ext uri="{FF2B5EF4-FFF2-40B4-BE49-F238E27FC236}">
                <a16:creationId xmlns:a16="http://schemas.microsoft.com/office/drawing/2014/main" id="{E2A7738D-CDBE-406D-82E7-0107937159C3}"/>
              </a:ext>
            </a:extLst>
          </p:cNvPr>
          <p:cNvSpPr>
            <a:spLocks noChangeArrowheads="1"/>
          </p:cNvSpPr>
          <p:nvPr/>
        </p:nvSpPr>
        <p:spPr bwMode="auto">
          <a:xfrm>
            <a:off x="4156075"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8" name="Oval 1257">
            <a:extLst>
              <a:ext uri="{FF2B5EF4-FFF2-40B4-BE49-F238E27FC236}">
                <a16:creationId xmlns:a16="http://schemas.microsoft.com/office/drawing/2014/main" id="{63D944F5-E424-4A9E-B94D-10AF4DD1D146}"/>
              </a:ext>
            </a:extLst>
          </p:cNvPr>
          <p:cNvSpPr>
            <a:spLocks noChangeArrowheads="1"/>
          </p:cNvSpPr>
          <p:nvPr/>
        </p:nvSpPr>
        <p:spPr bwMode="auto">
          <a:xfrm>
            <a:off x="4265613"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19" name="Oval 1258">
            <a:extLst>
              <a:ext uri="{FF2B5EF4-FFF2-40B4-BE49-F238E27FC236}">
                <a16:creationId xmlns:a16="http://schemas.microsoft.com/office/drawing/2014/main" id="{BF9DE665-B5C9-4B49-88E5-738D429187CD}"/>
              </a:ext>
            </a:extLst>
          </p:cNvPr>
          <p:cNvSpPr>
            <a:spLocks noChangeArrowheads="1"/>
          </p:cNvSpPr>
          <p:nvPr/>
        </p:nvSpPr>
        <p:spPr bwMode="auto">
          <a:xfrm>
            <a:off x="4367213" y="3602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0" name="Oval 1259">
            <a:extLst>
              <a:ext uri="{FF2B5EF4-FFF2-40B4-BE49-F238E27FC236}">
                <a16:creationId xmlns:a16="http://schemas.microsoft.com/office/drawing/2014/main" id="{2A062687-7B3B-4E82-B5A1-3818E7011005}"/>
              </a:ext>
            </a:extLst>
          </p:cNvPr>
          <p:cNvSpPr>
            <a:spLocks noChangeArrowheads="1"/>
          </p:cNvSpPr>
          <p:nvPr/>
        </p:nvSpPr>
        <p:spPr bwMode="auto">
          <a:xfrm>
            <a:off x="4475163"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1" name="Oval 1260">
            <a:extLst>
              <a:ext uri="{FF2B5EF4-FFF2-40B4-BE49-F238E27FC236}">
                <a16:creationId xmlns:a16="http://schemas.microsoft.com/office/drawing/2014/main" id="{61EB560E-7479-4BD3-BE6B-D51D018E6ABD}"/>
              </a:ext>
            </a:extLst>
          </p:cNvPr>
          <p:cNvSpPr>
            <a:spLocks noChangeArrowheads="1"/>
          </p:cNvSpPr>
          <p:nvPr/>
        </p:nvSpPr>
        <p:spPr bwMode="auto">
          <a:xfrm>
            <a:off x="4576763"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2" name="Oval 1261">
            <a:extLst>
              <a:ext uri="{FF2B5EF4-FFF2-40B4-BE49-F238E27FC236}">
                <a16:creationId xmlns:a16="http://schemas.microsoft.com/office/drawing/2014/main" id="{3AC7F7F5-7009-4B57-9253-F9BD4357CE76}"/>
              </a:ext>
            </a:extLst>
          </p:cNvPr>
          <p:cNvSpPr>
            <a:spLocks noChangeArrowheads="1"/>
          </p:cNvSpPr>
          <p:nvPr/>
        </p:nvSpPr>
        <p:spPr bwMode="auto">
          <a:xfrm>
            <a:off x="4676775" y="3602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3" name="Oval 1262">
            <a:extLst>
              <a:ext uri="{FF2B5EF4-FFF2-40B4-BE49-F238E27FC236}">
                <a16:creationId xmlns:a16="http://schemas.microsoft.com/office/drawing/2014/main" id="{09C6791F-CB5C-4706-9299-3AA8723D6244}"/>
              </a:ext>
            </a:extLst>
          </p:cNvPr>
          <p:cNvSpPr>
            <a:spLocks noChangeArrowheads="1"/>
          </p:cNvSpPr>
          <p:nvPr/>
        </p:nvSpPr>
        <p:spPr bwMode="auto">
          <a:xfrm>
            <a:off x="4778375" y="3602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4" name="Oval 1263">
            <a:extLst>
              <a:ext uri="{FF2B5EF4-FFF2-40B4-BE49-F238E27FC236}">
                <a16:creationId xmlns:a16="http://schemas.microsoft.com/office/drawing/2014/main" id="{16CF4C59-B43F-4F11-99F8-62712B333301}"/>
              </a:ext>
            </a:extLst>
          </p:cNvPr>
          <p:cNvSpPr>
            <a:spLocks noChangeArrowheads="1"/>
          </p:cNvSpPr>
          <p:nvPr/>
        </p:nvSpPr>
        <p:spPr bwMode="auto">
          <a:xfrm>
            <a:off x="4886325"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5" name="Oval 1264">
            <a:extLst>
              <a:ext uri="{FF2B5EF4-FFF2-40B4-BE49-F238E27FC236}">
                <a16:creationId xmlns:a16="http://schemas.microsoft.com/office/drawing/2014/main" id="{1B5A972C-8062-4D6A-B6BA-E481A0A5AC14}"/>
              </a:ext>
            </a:extLst>
          </p:cNvPr>
          <p:cNvSpPr>
            <a:spLocks noChangeArrowheads="1"/>
          </p:cNvSpPr>
          <p:nvPr/>
        </p:nvSpPr>
        <p:spPr bwMode="auto">
          <a:xfrm>
            <a:off x="4987925" y="360203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6" name="Oval 1265">
            <a:extLst>
              <a:ext uri="{FF2B5EF4-FFF2-40B4-BE49-F238E27FC236}">
                <a16:creationId xmlns:a16="http://schemas.microsoft.com/office/drawing/2014/main" id="{9EBC1B6D-FA11-4CC1-84B9-87E297DC36F4}"/>
              </a:ext>
            </a:extLst>
          </p:cNvPr>
          <p:cNvSpPr>
            <a:spLocks noChangeArrowheads="1"/>
          </p:cNvSpPr>
          <p:nvPr/>
        </p:nvSpPr>
        <p:spPr bwMode="auto">
          <a:xfrm>
            <a:off x="5097463" y="3602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7" name="Oval 1266">
            <a:extLst>
              <a:ext uri="{FF2B5EF4-FFF2-40B4-BE49-F238E27FC236}">
                <a16:creationId xmlns:a16="http://schemas.microsoft.com/office/drawing/2014/main" id="{5CD85CF5-B065-4E73-86A3-579D736CCA3E}"/>
              </a:ext>
            </a:extLst>
          </p:cNvPr>
          <p:cNvSpPr>
            <a:spLocks noChangeArrowheads="1"/>
          </p:cNvSpPr>
          <p:nvPr/>
        </p:nvSpPr>
        <p:spPr bwMode="auto">
          <a:xfrm>
            <a:off x="5199063" y="3602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8" name="Oval 1267">
            <a:extLst>
              <a:ext uri="{FF2B5EF4-FFF2-40B4-BE49-F238E27FC236}">
                <a16:creationId xmlns:a16="http://schemas.microsoft.com/office/drawing/2014/main" id="{D93A80A9-E908-409D-B325-2A7C95E4A383}"/>
              </a:ext>
            </a:extLst>
          </p:cNvPr>
          <p:cNvSpPr>
            <a:spLocks noChangeArrowheads="1"/>
          </p:cNvSpPr>
          <p:nvPr/>
        </p:nvSpPr>
        <p:spPr bwMode="auto">
          <a:xfrm>
            <a:off x="5307013" y="3602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29" name="Oval 1268">
            <a:extLst>
              <a:ext uri="{FF2B5EF4-FFF2-40B4-BE49-F238E27FC236}">
                <a16:creationId xmlns:a16="http://schemas.microsoft.com/office/drawing/2014/main" id="{F4EBDDB6-D98B-4D94-A6D5-35C1399DD4F1}"/>
              </a:ext>
            </a:extLst>
          </p:cNvPr>
          <p:cNvSpPr>
            <a:spLocks noChangeArrowheads="1"/>
          </p:cNvSpPr>
          <p:nvPr/>
        </p:nvSpPr>
        <p:spPr bwMode="auto">
          <a:xfrm>
            <a:off x="5408613" y="360203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0" name="Oval 1269">
            <a:extLst>
              <a:ext uri="{FF2B5EF4-FFF2-40B4-BE49-F238E27FC236}">
                <a16:creationId xmlns:a16="http://schemas.microsoft.com/office/drawing/2014/main" id="{2EF33B31-E3EF-4259-8C57-08BB932B6A65}"/>
              </a:ext>
            </a:extLst>
          </p:cNvPr>
          <p:cNvSpPr>
            <a:spLocks noChangeArrowheads="1"/>
          </p:cNvSpPr>
          <p:nvPr/>
        </p:nvSpPr>
        <p:spPr bwMode="auto">
          <a:xfrm>
            <a:off x="3844925" y="3711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1" name="Oval 1270">
            <a:extLst>
              <a:ext uri="{FF2B5EF4-FFF2-40B4-BE49-F238E27FC236}">
                <a16:creationId xmlns:a16="http://schemas.microsoft.com/office/drawing/2014/main" id="{8D996F37-02B3-49B7-833B-96DDB9EF8000}"/>
              </a:ext>
            </a:extLst>
          </p:cNvPr>
          <p:cNvSpPr>
            <a:spLocks noChangeArrowheads="1"/>
          </p:cNvSpPr>
          <p:nvPr/>
        </p:nvSpPr>
        <p:spPr bwMode="auto">
          <a:xfrm>
            <a:off x="3946525" y="3711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2" name="Oval 1271">
            <a:extLst>
              <a:ext uri="{FF2B5EF4-FFF2-40B4-BE49-F238E27FC236}">
                <a16:creationId xmlns:a16="http://schemas.microsoft.com/office/drawing/2014/main" id="{ADB2690F-6CA2-4DFB-B2CD-BEFAB4BF97CE}"/>
              </a:ext>
            </a:extLst>
          </p:cNvPr>
          <p:cNvSpPr>
            <a:spLocks noChangeArrowheads="1"/>
          </p:cNvSpPr>
          <p:nvPr/>
        </p:nvSpPr>
        <p:spPr bwMode="auto">
          <a:xfrm>
            <a:off x="4054475"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3" name="Oval 1272">
            <a:extLst>
              <a:ext uri="{FF2B5EF4-FFF2-40B4-BE49-F238E27FC236}">
                <a16:creationId xmlns:a16="http://schemas.microsoft.com/office/drawing/2014/main" id="{FF1B0154-46E9-46D6-AB30-03CAEFDBA692}"/>
              </a:ext>
            </a:extLst>
          </p:cNvPr>
          <p:cNvSpPr>
            <a:spLocks noChangeArrowheads="1"/>
          </p:cNvSpPr>
          <p:nvPr/>
        </p:nvSpPr>
        <p:spPr bwMode="auto">
          <a:xfrm>
            <a:off x="4156075" y="3711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4" name="Oval 1273">
            <a:extLst>
              <a:ext uri="{FF2B5EF4-FFF2-40B4-BE49-F238E27FC236}">
                <a16:creationId xmlns:a16="http://schemas.microsoft.com/office/drawing/2014/main" id="{E24CE993-62D2-46D0-92CE-74DA476515C8}"/>
              </a:ext>
            </a:extLst>
          </p:cNvPr>
          <p:cNvSpPr>
            <a:spLocks noChangeArrowheads="1"/>
          </p:cNvSpPr>
          <p:nvPr/>
        </p:nvSpPr>
        <p:spPr bwMode="auto">
          <a:xfrm>
            <a:off x="4265613" y="3711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5" name="Oval 1274">
            <a:extLst>
              <a:ext uri="{FF2B5EF4-FFF2-40B4-BE49-F238E27FC236}">
                <a16:creationId xmlns:a16="http://schemas.microsoft.com/office/drawing/2014/main" id="{A970BE35-480C-4E8A-BF98-A8028808D89D}"/>
              </a:ext>
            </a:extLst>
          </p:cNvPr>
          <p:cNvSpPr>
            <a:spLocks noChangeArrowheads="1"/>
          </p:cNvSpPr>
          <p:nvPr/>
        </p:nvSpPr>
        <p:spPr bwMode="auto">
          <a:xfrm>
            <a:off x="4367213"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6" name="Oval 1275">
            <a:extLst>
              <a:ext uri="{FF2B5EF4-FFF2-40B4-BE49-F238E27FC236}">
                <a16:creationId xmlns:a16="http://schemas.microsoft.com/office/drawing/2014/main" id="{4AC1F002-DEFC-4D0C-BAC4-4FAC5B42D1D4}"/>
              </a:ext>
            </a:extLst>
          </p:cNvPr>
          <p:cNvSpPr>
            <a:spLocks noChangeArrowheads="1"/>
          </p:cNvSpPr>
          <p:nvPr/>
        </p:nvSpPr>
        <p:spPr bwMode="auto">
          <a:xfrm>
            <a:off x="4475163" y="3711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7" name="Oval 1276">
            <a:extLst>
              <a:ext uri="{FF2B5EF4-FFF2-40B4-BE49-F238E27FC236}">
                <a16:creationId xmlns:a16="http://schemas.microsoft.com/office/drawing/2014/main" id="{9251D8A2-7943-45E9-BE1E-351B00E54109}"/>
              </a:ext>
            </a:extLst>
          </p:cNvPr>
          <p:cNvSpPr>
            <a:spLocks noChangeArrowheads="1"/>
          </p:cNvSpPr>
          <p:nvPr/>
        </p:nvSpPr>
        <p:spPr bwMode="auto">
          <a:xfrm>
            <a:off x="4576763"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8" name="Oval 1277">
            <a:extLst>
              <a:ext uri="{FF2B5EF4-FFF2-40B4-BE49-F238E27FC236}">
                <a16:creationId xmlns:a16="http://schemas.microsoft.com/office/drawing/2014/main" id="{542CAAE3-7C14-4C8B-BBBA-FE44BD080821}"/>
              </a:ext>
            </a:extLst>
          </p:cNvPr>
          <p:cNvSpPr>
            <a:spLocks noChangeArrowheads="1"/>
          </p:cNvSpPr>
          <p:nvPr/>
        </p:nvSpPr>
        <p:spPr bwMode="auto">
          <a:xfrm>
            <a:off x="4676775"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39" name="Oval 1278">
            <a:extLst>
              <a:ext uri="{FF2B5EF4-FFF2-40B4-BE49-F238E27FC236}">
                <a16:creationId xmlns:a16="http://schemas.microsoft.com/office/drawing/2014/main" id="{55B08EA1-B062-4595-A562-218CCC83C29C}"/>
              </a:ext>
            </a:extLst>
          </p:cNvPr>
          <p:cNvSpPr>
            <a:spLocks noChangeArrowheads="1"/>
          </p:cNvSpPr>
          <p:nvPr/>
        </p:nvSpPr>
        <p:spPr bwMode="auto">
          <a:xfrm>
            <a:off x="4778375" y="3711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0" name="Oval 1279">
            <a:extLst>
              <a:ext uri="{FF2B5EF4-FFF2-40B4-BE49-F238E27FC236}">
                <a16:creationId xmlns:a16="http://schemas.microsoft.com/office/drawing/2014/main" id="{DEB9960D-6FA8-4CA9-80C4-81B39E48BEF5}"/>
              </a:ext>
            </a:extLst>
          </p:cNvPr>
          <p:cNvSpPr>
            <a:spLocks noChangeArrowheads="1"/>
          </p:cNvSpPr>
          <p:nvPr/>
        </p:nvSpPr>
        <p:spPr bwMode="auto">
          <a:xfrm>
            <a:off x="4886325" y="371157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1" name="Oval 1280">
            <a:extLst>
              <a:ext uri="{FF2B5EF4-FFF2-40B4-BE49-F238E27FC236}">
                <a16:creationId xmlns:a16="http://schemas.microsoft.com/office/drawing/2014/main" id="{3E0C1707-3B2B-43AD-AC29-CBD26D6BF566}"/>
              </a:ext>
            </a:extLst>
          </p:cNvPr>
          <p:cNvSpPr>
            <a:spLocks noChangeArrowheads="1"/>
          </p:cNvSpPr>
          <p:nvPr/>
        </p:nvSpPr>
        <p:spPr bwMode="auto">
          <a:xfrm>
            <a:off x="4987925"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2" name="Oval 1281">
            <a:extLst>
              <a:ext uri="{FF2B5EF4-FFF2-40B4-BE49-F238E27FC236}">
                <a16:creationId xmlns:a16="http://schemas.microsoft.com/office/drawing/2014/main" id="{AA6507CB-B046-4D46-AAEE-89FD7EA2C67A}"/>
              </a:ext>
            </a:extLst>
          </p:cNvPr>
          <p:cNvSpPr>
            <a:spLocks noChangeArrowheads="1"/>
          </p:cNvSpPr>
          <p:nvPr/>
        </p:nvSpPr>
        <p:spPr bwMode="auto">
          <a:xfrm>
            <a:off x="5097463"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3" name="Oval 1282">
            <a:extLst>
              <a:ext uri="{FF2B5EF4-FFF2-40B4-BE49-F238E27FC236}">
                <a16:creationId xmlns:a16="http://schemas.microsoft.com/office/drawing/2014/main" id="{51CB636D-15F2-4F27-92A6-6BAE62EFD961}"/>
              </a:ext>
            </a:extLst>
          </p:cNvPr>
          <p:cNvSpPr>
            <a:spLocks noChangeArrowheads="1"/>
          </p:cNvSpPr>
          <p:nvPr/>
        </p:nvSpPr>
        <p:spPr bwMode="auto">
          <a:xfrm>
            <a:off x="5199063"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4" name="Oval 1283">
            <a:extLst>
              <a:ext uri="{FF2B5EF4-FFF2-40B4-BE49-F238E27FC236}">
                <a16:creationId xmlns:a16="http://schemas.microsoft.com/office/drawing/2014/main" id="{94CCE578-F1DB-44E5-92BD-5E36F7FE919E}"/>
              </a:ext>
            </a:extLst>
          </p:cNvPr>
          <p:cNvSpPr>
            <a:spLocks noChangeArrowheads="1"/>
          </p:cNvSpPr>
          <p:nvPr/>
        </p:nvSpPr>
        <p:spPr bwMode="auto">
          <a:xfrm>
            <a:off x="5307013"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5" name="Oval 1284">
            <a:extLst>
              <a:ext uri="{FF2B5EF4-FFF2-40B4-BE49-F238E27FC236}">
                <a16:creationId xmlns:a16="http://schemas.microsoft.com/office/drawing/2014/main" id="{DB55C44D-555B-4147-AC4A-C6F26C2DC678}"/>
              </a:ext>
            </a:extLst>
          </p:cNvPr>
          <p:cNvSpPr>
            <a:spLocks noChangeArrowheads="1"/>
          </p:cNvSpPr>
          <p:nvPr/>
        </p:nvSpPr>
        <p:spPr bwMode="auto">
          <a:xfrm>
            <a:off x="5408613" y="37115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6" name="Oval 1285">
            <a:extLst>
              <a:ext uri="{FF2B5EF4-FFF2-40B4-BE49-F238E27FC236}">
                <a16:creationId xmlns:a16="http://schemas.microsoft.com/office/drawing/2014/main" id="{D4A7793D-FDA6-4497-AE82-0651AF685D65}"/>
              </a:ext>
            </a:extLst>
          </p:cNvPr>
          <p:cNvSpPr>
            <a:spLocks noChangeArrowheads="1"/>
          </p:cNvSpPr>
          <p:nvPr/>
        </p:nvSpPr>
        <p:spPr bwMode="auto">
          <a:xfrm>
            <a:off x="3844925"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7" name="Oval 1286">
            <a:extLst>
              <a:ext uri="{FF2B5EF4-FFF2-40B4-BE49-F238E27FC236}">
                <a16:creationId xmlns:a16="http://schemas.microsoft.com/office/drawing/2014/main" id="{6B9679AE-A344-45EE-A60D-6ECA68AB1CFE}"/>
              </a:ext>
            </a:extLst>
          </p:cNvPr>
          <p:cNvSpPr>
            <a:spLocks noChangeArrowheads="1"/>
          </p:cNvSpPr>
          <p:nvPr/>
        </p:nvSpPr>
        <p:spPr bwMode="auto">
          <a:xfrm>
            <a:off x="3946525"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8" name="Oval 1287">
            <a:extLst>
              <a:ext uri="{FF2B5EF4-FFF2-40B4-BE49-F238E27FC236}">
                <a16:creationId xmlns:a16="http://schemas.microsoft.com/office/drawing/2014/main" id="{3C85B152-3519-48DC-8311-2D4FB831B86F}"/>
              </a:ext>
            </a:extLst>
          </p:cNvPr>
          <p:cNvSpPr>
            <a:spLocks noChangeArrowheads="1"/>
          </p:cNvSpPr>
          <p:nvPr/>
        </p:nvSpPr>
        <p:spPr bwMode="auto">
          <a:xfrm>
            <a:off x="4054475"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49" name="Oval 1288">
            <a:extLst>
              <a:ext uri="{FF2B5EF4-FFF2-40B4-BE49-F238E27FC236}">
                <a16:creationId xmlns:a16="http://schemas.microsoft.com/office/drawing/2014/main" id="{B19DCB73-8C33-4D1D-B670-F4D76D6AF27B}"/>
              </a:ext>
            </a:extLst>
          </p:cNvPr>
          <p:cNvSpPr>
            <a:spLocks noChangeArrowheads="1"/>
          </p:cNvSpPr>
          <p:nvPr/>
        </p:nvSpPr>
        <p:spPr bwMode="auto">
          <a:xfrm>
            <a:off x="4156075"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0" name="Oval 1289">
            <a:extLst>
              <a:ext uri="{FF2B5EF4-FFF2-40B4-BE49-F238E27FC236}">
                <a16:creationId xmlns:a16="http://schemas.microsoft.com/office/drawing/2014/main" id="{EDB53E64-2C07-4279-B6CA-08389E78A329}"/>
              </a:ext>
            </a:extLst>
          </p:cNvPr>
          <p:cNvSpPr>
            <a:spLocks noChangeArrowheads="1"/>
          </p:cNvSpPr>
          <p:nvPr/>
        </p:nvSpPr>
        <p:spPr bwMode="auto">
          <a:xfrm>
            <a:off x="4265613"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1" name="Oval 1290">
            <a:extLst>
              <a:ext uri="{FF2B5EF4-FFF2-40B4-BE49-F238E27FC236}">
                <a16:creationId xmlns:a16="http://schemas.microsoft.com/office/drawing/2014/main" id="{C5CF32B3-95FD-4C17-ABC8-BDAD68707C27}"/>
              </a:ext>
            </a:extLst>
          </p:cNvPr>
          <p:cNvSpPr>
            <a:spLocks noChangeArrowheads="1"/>
          </p:cNvSpPr>
          <p:nvPr/>
        </p:nvSpPr>
        <p:spPr bwMode="auto">
          <a:xfrm>
            <a:off x="4367213"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2" name="Oval 1291">
            <a:extLst>
              <a:ext uri="{FF2B5EF4-FFF2-40B4-BE49-F238E27FC236}">
                <a16:creationId xmlns:a16="http://schemas.microsoft.com/office/drawing/2014/main" id="{029F5F0B-885A-47BA-A00F-AB704008BB83}"/>
              </a:ext>
            </a:extLst>
          </p:cNvPr>
          <p:cNvSpPr>
            <a:spLocks noChangeArrowheads="1"/>
          </p:cNvSpPr>
          <p:nvPr/>
        </p:nvSpPr>
        <p:spPr bwMode="auto">
          <a:xfrm>
            <a:off x="4475163"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3" name="Oval 1292">
            <a:extLst>
              <a:ext uri="{FF2B5EF4-FFF2-40B4-BE49-F238E27FC236}">
                <a16:creationId xmlns:a16="http://schemas.microsoft.com/office/drawing/2014/main" id="{7C8ECD86-3A30-491E-B7E4-EEBB0C422B79}"/>
              </a:ext>
            </a:extLst>
          </p:cNvPr>
          <p:cNvSpPr>
            <a:spLocks noChangeArrowheads="1"/>
          </p:cNvSpPr>
          <p:nvPr/>
        </p:nvSpPr>
        <p:spPr bwMode="auto">
          <a:xfrm>
            <a:off x="4576763"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4" name="Oval 1293">
            <a:extLst>
              <a:ext uri="{FF2B5EF4-FFF2-40B4-BE49-F238E27FC236}">
                <a16:creationId xmlns:a16="http://schemas.microsoft.com/office/drawing/2014/main" id="{63C91F31-9782-4C5D-97EC-6ADD9DEBE306}"/>
              </a:ext>
            </a:extLst>
          </p:cNvPr>
          <p:cNvSpPr>
            <a:spLocks noChangeArrowheads="1"/>
          </p:cNvSpPr>
          <p:nvPr/>
        </p:nvSpPr>
        <p:spPr bwMode="auto">
          <a:xfrm>
            <a:off x="4676775" y="3811588"/>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5" name="Oval 1294">
            <a:extLst>
              <a:ext uri="{FF2B5EF4-FFF2-40B4-BE49-F238E27FC236}">
                <a16:creationId xmlns:a16="http://schemas.microsoft.com/office/drawing/2014/main" id="{CFF926F4-E125-4C52-8CF3-7474A246E170}"/>
              </a:ext>
            </a:extLst>
          </p:cNvPr>
          <p:cNvSpPr>
            <a:spLocks noChangeArrowheads="1"/>
          </p:cNvSpPr>
          <p:nvPr/>
        </p:nvSpPr>
        <p:spPr bwMode="auto">
          <a:xfrm>
            <a:off x="4778375"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6" name="Oval 1295">
            <a:extLst>
              <a:ext uri="{FF2B5EF4-FFF2-40B4-BE49-F238E27FC236}">
                <a16:creationId xmlns:a16="http://schemas.microsoft.com/office/drawing/2014/main" id="{4FC991A7-DF86-4A48-9C5D-186CC05F60BE}"/>
              </a:ext>
            </a:extLst>
          </p:cNvPr>
          <p:cNvSpPr>
            <a:spLocks noChangeArrowheads="1"/>
          </p:cNvSpPr>
          <p:nvPr/>
        </p:nvSpPr>
        <p:spPr bwMode="auto">
          <a:xfrm>
            <a:off x="4886325"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7" name="Oval 1296">
            <a:extLst>
              <a:ext uri="{FF2B5EF4-FFF2-40B4-BE49-F238E27FC236}">
                <a16:creationId xmlns:a16="http://schemas.microsoft.com/office/drawing/2014/main" id="{86A3B217-2632-4F67-A8BC-0C4E554AC456}"/>
              </a:ext>
            </a:extLst>
          </p:cNvPr>
          <p:cNvSpPr>
            <a:spLocks noChangeArrowheads="1"/>
          </p:cNvSpPr>
          <p:nvPr/>
        </p:nvSpPr>
        <p:spPr bwMode="auto">
          <a:xfrm>
            <a:off x="4987925"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8" name="Oval 1297">
            <a:extLst>
              <a:ext uri="{FF2B5EF4-FFF2-40B4-BE49-F238E27FC236}">
                <a16:creationId xmlns:a16="http://schemas.microsoft.com/office/drawing/2014/main" id="{62EAA9EE-2E1C-44EA-85E4-16BEA31F3274}"/>
              </a:ext>
            </a:extLst>
          </p:cNvPr>
          <p:cNvSpPr>
            <a:spLocks noChangeArrowheads="1"/>
          </p:cNvSpPr>
          <p:nvPr/>
        </p:nvSpPr>
        <p:spPr bwMode="auto">
          <a:xfrm>
            <a:off x="5097463"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59" name="Oval 1298">
            <a:extLst>
              <a:ext uri="{FF2B5EF4-FFF2-40B4-BE49-F238E27FC236}">
                <a16:creationId xmlns:a16="http://schemas.microsoft.com/office/drawing/2014/main" id="{4C105107-7AA8-49C5-B7FC-0E069E16BECE}"/>
              </a:ext>
            </a:extLst>
          </p:cNvPr>
          <p:cNvSpPr>
            <a:spLocks noChangeArrowheads="1"/>
          </p:cNvSpPr>
          <p:nvPr/>
        </p:nvSpPr>
        <p:spPr bwMode="auto">
          <a:xfrm>
            <a:off x="5199063"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0" name="Oval 1299">
            <a:extLst>
              <a:ext uri="{FF2B5EF4-FFF2-40B4-BE49-F238E27FC236}">
                <a16:creationId xmlns:a16="http://schemas.microsoft.com/office/drawing/2014/main" id="{E03677BA-C4CB-45E7-8CBA-069BD7F65D2D}"/>
              </a:ext>
            </a:extLst>
          </p:cNvPr>
          <p:cNvSpPr>
            <a:spLocks noChangeArrowheads="1"/>
          </p:cNvSpPr>
          <p:nvPr/>
        </p:nvSpPr>
        <p:spPr bwMode="auto">
          <a:xfrm>
            <a:off x="5307013"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1" name="Oval 1300">
            <a:extLst>
              <a:ext uri="{FF2B5EF4-FFF2-40B4-BE49-F238E27FC236}">
                <a16:creationId xmlns:a16="http://schemas.microsoft.com/office/drawing/2014/main" id="{A70381EC-0CEB-4963-9F52-A7277E907199}"/>
              </a:ext>
            </a:extLst>
          </p:cNvPr>
          <p:cNvSpPr>
            <a:spLocks noChangeArrowheads="1"/>
          </p:cNvSpPr>
          <p:nvPr/>
        </p:nvSpPr>
        <p:spPr bwMode="auto">
          <a:xfrm>
            <a:off x="5408613" y="3811588"/>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2" name="Oval 1301">
            <a:extLst>
              <a:ext uri="{FF2B5EF4-FFF2-40B4-BE49-F238E27FC236}">
                <a16:creationId xmlns:a16="http://schemas.microsoft.com/office/drawing/2014/main" id="{FEBB87F2-E4A4-4431-9872-5A6756DC1235}"/>
              </a:ext>
            </a:extLst>
          </p:cNvPr>
          <p:cNvSpPr>
            <a:spLocks noChangeArrowheads="1"/>
          </p:cNvSpPr>
          <p:nvPr/>
        </p:nvSpPr>
        <p:spPr bwMode="auto">
          <a:xfrm>
            <a:off x="3844925"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3" name="Oval 1302">
            <a:extLst>
              <a:ext uri="{FF2B5EF4-FFF2-40B4-BE49-F238E27FC236}">
                <a16:creationId xmlns:a16="http://schemas.microsoft.com/office/drawing/2014/main" id="{E78028FD-D62E-456D-830C-E9770BE26C51}"/>
              </a:ext>
            </a:extLst>
          </p:cNvPr>
          <p:cNvSpPr>
            <a:spLocks noChangeArrowheads="1"/>
          </p:cNvSpPr>
          <p:nvPr/>
        </p:nvSpPr>
        <p:spPr bwMode="auto">
          <a:xfrm>
            <a:off x="3946525"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4" name="Oval 1303">
            <a:extLst>
              <a:ext uri="{FF2B5EF4-FFF2-40B4-BE49-F238E27FC236}">
                <a16:creationId xmlns:a16="http://schemas.microsoft.com/office/drawing/2014/main" id="{3D486C94-A781-4958-8F32-1878C8686289}"/>
              </a:ext>
            </a:extLst>
          </p:cNvPr>
          <p:cNvSpPr>
            <a:spLocks noChangeArrowheads="1"/>
          </p:cNvSpPr>
          <p:nvPr/>
        </p:nvSpPr>
        <p:spPr bwMode="auto">
          <a:xfrm>
            <a:off x="4054475"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5" name="Oval 1304">
            <a:extLst>
              <a:ext uri="{FF2B5EF4-FFF2-40B4-BE49-F238E27FC236}">
                <a16:creationId xmlns:a16="http://schemas.microsoft.com/office/drawing/2014/main" id="{86086039-A96C-47A0-A4D9-ED09B3557C0D}"/>
              </a:ext>
            </a:extLst>
          </p:cNvPr>
          <p:cNvSpPr>
            <a:spLocks noChangeArrowheads="1"/>
          </p:cNvSpPr>
          <p:nvPr/>
        </p:nvSpPr>
        <p:spPr bwMode="auto">
          <a:xfrm>
            <a:off x="4156075"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6" name="Oval 1305">
            <a:extLst>
              <a:ext uri="{FF2B5EF4-FFF2-40B4-BE49-F238E27FC236}">
                <a16:creationId xmlns:a16="http://schemas.microsoft.com/office/drawing/2014/main" id="{87D2B980-1FD6-4E11-8DCC-E9DF692D5C4E}"/>
              </a:ext>
            </a:extLst>
          </p:cNvPr>
          <p:cNvSpPr>
            <a:spLocks noChangeArrowheads="1"/>
          </p:cNvSpPr>
          <p:nvPr/>
        </p:nvSpPr>
        <p:spPr bwMode="auto">
          <a:xfrm>
            <a:off x="4265613" y="39211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7" name="Oval 1306">
            <a:extLst>
              <a:ext uri="{FF2B5EF4-FFF2-40B4-BE49-F238E27FC236}">
                <a16:creationId xmlns:a16="http://schemas.microsoft.com/office/drawing/2014/main" id="{65BFE37B-A472-46B6-ABF6-E2807B687D81}"/>
              </a:ext>
            </a:extLst>
          </p:cNvPr>
          <p:cNvSpPr>
            <a:spLocks noChangeArrowheads="1"/>
          </p:cNvSpPr>
          <p:nvPr/>
        </p:nvSpPr>
        <p:spPr bwMode="auto">
          <a:xfrm>
            <a:off x="4367213"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8" name="Oval 1307">
            <a:extLst>
              <a:ext uri="{FF2B5EF4-FFF2-40B4-BE49-F238E27FC236}">
                <a16:creationId xmlns:a16="http://schemas.microsoft.com/office/drawing/2014/main" id="{15A7FF5A-3C06-4E53-A64C-FAE827659000}"/>
              </a:ext>
            </a:extLst>
          </p:cNvPr>
          <p:cNvSpPr>
            <a:spLocks noChangeArrowheads="1"/>
          </p:cNvSpPr>
          <p:nvPr/>
        </p:nvSpPr>
        <p:spPr bwMode="auto">
          <a:xfrm>
            <a:off x="4475163"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69" name="Oval 1308">
            <a:extLst>
              <a:ext uri="{FF2B5EF4-FFF2-40B4-BE49-F238E27FC236}">
                <a16:creationId xmlns:a16="http://schemas.microsoft.com/office/drawing/2014/main" id="{5E9670A5-03E8-4815-B9A4-539E9225B212}"/>
              </a:ext>
            </a:extLst>
          </p:cNvPr>
          <p:cNvSpPr>
            <a:spLocks noChangeArrowheads="1"/>
          </p:cNvSpPr>
          <p:nvPr/>
        </p:nvSpPr>
        <p:spPr bwMode="auto">
          <a:xfrm>
            <a:off x="4576763" y="39211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0" name="Oval 1309">
            <a:extLst>
              <a:ext uri="{FF2B5EF4-FFF2-40B4-BE49-F238E27FC236}">
                <a16:creationId xmlns:a16="http://schemas.microsoft.com/office/drawing/2014/main" id="{638D33D9-F6E0-4255-80B7-54AD93807845}"/>
              </a:ext>
            </a:extLst>
          </p:cNvPr>
          <p:cNvSpPr>
            <a:spLocks noChangeArrowheads="1"/>
          </p:cNvSpPr>
          <p:nvPr/>
        </p:nvSpPr>
        <p:spPr bwMode="auto">
          <a:xfrm>
            <a:off x="4676775"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1" name="Oval 1310">
            <a:extLst>
              <a:ext uri="{FF2B5EF4-FFF2-40B4-BE49-F238E27FC236}">
                <a16:creationId xmlns:a16="http://schemas.microsoft.com/office/drawing/2014/main" id="{9155052C-653F-4C1E-9E62-1076F1054ADF}"/>
              </a:ext>
            </a:extLst>
          </p:cNvPr>
          <p:cNvSpPr>
            <a:spLocks noChangeArrowheads="1"/>
          </p:cNvSpPr>
          <p:nvPr/>
        </p:nvSpPr>
        <p:spPr bwMode="auto">
          <a:xfrm>
            <a:off x="4778375"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2" name="Oval 1311">
            <a:extLst>
              <a:ext uri="{FF2B5EF4-FFF2-40B4-BE49-F238E27FC236}">
                <a16:creationId xmlns:a16="http://schemas.microsoft.com/office/drawing/2014/main" id="{40B44649-68E7-4E74-9E9D-C13D054A0D6E}"/>
              </a:ext>
            </a:extLst>
          </p:cNvPr>
          <p:cNvSpPr>
            <a:spLocks noChangeArrowheads="1"/>
          </p:cNvSpPr>
          <p:nvPr/>
        </p:nvSpPr>
        <p:spPr bwMode="auto">
          <a:xfrm>
            <a:off x="4886325" y="3921125"/>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3" name="Oval 1312">
            <a:extLst>
              <a:ext uri="{FF2B5EF4-FFF2-40B4-BE49-F238E27FC236}">
                <a16:creationId xmlns:a16="http://schemas.microsoft.com/office/drawing/2014/main" id="{FE4F6082-2218-49B6-B889-3D7233590E07}"/>
              </a:ext>
            </a:extLst>
          </p:cNvPr>
          <p:cNvSpPr>
            <a:spLocks noChangeArrowheads="1"/>
          </p:cNvSpPr>
          <p:nvPr/>
        </p:nvSpPr>
        <p:spPr bwMode="auto">
          <a:xfrm>
            <a:off x="4987925" y="39211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4" name="Oval 1313">
            <a:extLst>
              <a:ext uri="{FF2B5EF4-FFF2-40B4-BE49-F238E27FC236}">
                <a16:creationId xmlns:a16="http://schemas.microsoft.com/office/drawing/2014/main" id="{A6F944C8-821F-4832-8F7F-20508786B55B}"/>
              </a:ext>
            </a:extLst>
          </p:cNvPr>
          <p:cNvSpPr>
            <a:spLocks noChangeArrowheads="1"/>
          </p:cNvSpPr>
          <p:nvPr/>
        </p:nvSpPr>
        <p:spPr bwMode="auto">
          <a:xfrm>
            <a:off x="5097463" y="39211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5" name="Oval 1314">
            <a:extLst>
              <a:ext uri="{FF2B5EF4-FFF2-40B4-BE49-F238E27FC236}">
                <a16:creationId xmlns:a16="http://schemas.microsoft.com/office/drawing/2014/main" id="{18D995DB-B556-48B0-BB20-97D12AA2695D}"/>
              </a:ext>
            </a:extLst>
          </p:cNvPr>
          <p:cNvSpPr>
            <a:spLocks noChangeArrowheads="1"/>
          </p:cNvSpPr>
          <p:nvPr/>
        </p:nvSpPr>
        <p:spPr bwMode="auto">
          <a:xfrm>
            <a:off x="5199063" y="39211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6" name="Oval 1315">
            <a:extLst>
              <a:ext uri="{FF2B5EF4-FFF2-40B4-BE49-F238E27FC236}">
                <a16:creationId xmlns:a16="http://schemas.microsoft.com/office/drawing/2014/main" id="{07412F92-470F-440A-9987-5F0A742ED9C6}"/>
              </a:ext>
            </a:extLst>
          </p:cNvPr>
          <p:cNvSpPr>
            <a:spLocks noChangeArrowheads="1"/>
          </p:cNvSpPr>
          <p:nvPr/>
        </p:nvSpPr>
        <p:spPr bwMode="auto">
          <a:xfrm>
            <a:off x="5307013" y="39211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7" name="Oval 1316">
            <a:extLst>
              <a:ext uri="{FF2B5EF4-FFF2-40B4-BE49-F238E27FC236}">
                <a16:creationId xmlns:a16="http://schemas.microsoft.com/office/drawing/2014/main" id="{A045C807-4589-4F9F-9558-F0AE6988B76F}"/>
              </a:ext>
            </a:extLst>
          </p:cNvPr>
          <p:cNvSpPr>
            <a:spLocks noChangeArrowheads="1"/>
          </p:cNvSpPr>
          <p:nvPr/>
        </p:nvSpPr>
        <p:spPr bwMode="auto">
          <a:xfrm>
            <a:off x="5408613" y="392112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78" name="Line 1317">
            <a:extLst>
              <a:ext uri="{FF2B5EF4-FFF2-40B4-BE49-F238E27FC236}">
                <a16:creationId xmlns:a16="http://schemas.microsoft.com/office/drawing/2014/main" id="{958FB23F-8439-4390-A7D7-E99E3BEBA550}"/>
              </a:ext>
            </a:extLst>
          </p:cNvPr>
          <p:cNvSpPr>
            <a:spLocks noChangeShapeType="1"/>
          </p:cNvSpPr>
          <p:nvPr/>
        </p:nvSpPr>
        <p:spPr bwMode="auto">
          <a:xfrm flipV="1">
            <a:off x="3582988" y="1389063"/>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79" name="Line 1318">
            <a:extLst>
              <a:ext uri="{FF2B5EF4-FFF2-40B4-BE49-F238E27FC236}">
                <a16:creationId xmlns:a16="http://schemas.microsoft.com/office/drawing/2014/main" id="{EDB82392-5CD7-4F5F-8F55-C93D0F8C3EB9}"/>
              </a:ext>
            </a:extLst>
          </p:cNvPr>
          <p:cNvSpPr>
            <a:spLocks noChangeShapeType="1"/>
          </p:cNvSpPr>
          <p:nvPr/>
        </p:nvSpPr>
        <p:spPr bwMode="auto">
          <a:xfrm flipV="1">
            <a:off x="3582988" y="2257425"/>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80" name="Line 1319">
            <a:extLst>
              <a:ext uri="{FF2B5EF4-FFF2-40B4-BE49-F238E27FC236}">
                <a16:creationId xmlns:a16="http://schemas.microsoft.com/office/drawing/2014/main" id="{05E061B6-2ACA-43A6-8826-91EA80DA632C}"/>
              </a:ext>
            </a:extLst>
          </p:cNvPr>
          <p:cNvSpPr>
            <a:spLocks noChangeShapeType="1"/>
          </p:cNvSpPr>
          <p:nvPr/>
        </p:nvSpPr>
        <p:spPr bwMode="auto">
          <a:xfrm flipV="1">
            <a:off x="3582988" y="3006725"/>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81" name="Line 1320">
            <a:extLst>
              <a:ext uri="{FF2B5EF4-FFF2-40B4-BE49-F238E27FC236}">
                <a16:creationId xmlns:a16="http://schemas.microsoft.com/office/drawing/2014/main" id="{C87EEF90-96E4-4F92-BA24-D8B1BDD374C5}"/>
              </a:ext>
            </a:extLst>
          </p:cNvPr>
          <p:cNvSpPr>
            <a:spLocks noChangeShapeType="1"/>
          </p:cNvSpPr>
          <p:nvPr/>
        </p:nvSpPr>
        <p:spPr bwMode="auto">
          <a:xfrm flipV="1">
            <a:off x="3582988" y="3857625"/>
            <a:ext cx="2460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82" name="Text Box 1321">
            <a:extLst>
              <a:ext uri="{FF2B5EF4-FFF2-40B4-BE49-F238E27FC236}">
                <a16:creationId xmlns:a16="http://schemas.microsoft.com/office/drawing/2014/main" id="{780C8539-304E-4FC2-BF1E-06E7AE928573}"/>
              </a:ext>
            </a:extLst>
          </p:cNvPr>
          <p:cNvSpPr txBox="1">
            <a:spLocks noChangeArrowheads="1"/>
          </p:cNvSpPr>
          <p:nvPr/>
        </p:nvSpPr>
        <p:spPr bwMode="auto">
          <a:xfrm rot="-5400000">
            <a:off x="758031" y="2339182"/>
            <a:ext cx="2020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a:solidFill>
                  <a:schemeClr val="tx1"/>
                </a:solidFill>
                <a:cs typeface="Arial" panose="020B0604020202020204" pitchFamily="34" charset="0"/>
              </a:rPr>
              <a:t> Glass Surface </a:t>
            </a:r>
          </a:p>
        </p:txBody>
      </p:sp>
      <p:sp>
        <p:nvSpPr>
          <p:cNvPr id="61283" name="AutoShape 1322">
            <a:extLst>
              <a:ext uri="{FF2B5EF4-FFF2-40B4-BE49-F238E27FC236}">
                <a16:creationId xmlns:a16="http://schemas.microsoft.com/office/drawing/2014/main" id="{2A21E26E-7266-4CD9-A05B-52C9EC53A973}"/>
              </a:ext>
            </a:extLst>
          </p:cNvPr>
          <p:cNvSpPr>
            <a:spLocks/>
          </p:cNvSpPr>
          <p:nvPr/>
        </p:nvSpPr>
        <p:spPr bwMode="auto">
          <a:xfrm rot="-5400000">
            <a:off x="2591594" y="3509169"/>
            <a:ext cx="219075" cy="1550987"/>
          </a:xfrm>
          <a:prstGeom prst="leftBrace">
            <a:avLst>
              <a:gd name="adj1" fmla="val 5899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84" name="Text Box 1323">
            <a:extLst>
              <a:ext uri="{FF2B5EF4-FFF2-40B4-BE49-F238E27FC236}">
                <a16:creationId xmlns:a16="http://schemas.microsoft.com/office/drawing/2014/main" id="{2B192092-F698-41F8-BFAD-77606C363B54}"/>
              </a:ext>
            </a:extLst>
          </p:cNvPr>
          <p:cNvSpPr txBox="1">
            <a:spLocks noChangeArrowheads="1"/>
          </p:cNvSpPr>
          <p:nvPr/>
        </p:nvSpPr>
        <p:spPr bwMode="auto">
          <a:xfrm>
            <a:off x="1814513" y="4354513"/>
            <a:ext cx="215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Chemically Bonded</a:t>
            </a:r>
          </a:p>
        </p:txBody>
      </p:sp>
      <p:sp>
        <p:nvSpPr>
          <p:cNvPr id="61285" name="AutoShape 1324">
            <a:extLst>
              <a:ext uri="{FF2B5EF4-FFF2-40B4-BE49-F238E27FC236}">
                <a16:creationId xmlns:a16="http://schemas.microsoft.com/office/drawing/2014/main" id="{4DF26E59-8768-40BB-B465-5C22884C76C2}"/>
              </a:ext>
            </a:extLst>
          </p:cNvPr>
          <p:cNvSpPr>
            <a:spLocks/>
          </p:cNvSpPr>
          <p:nvPr/>
        </p:nvSpPr>
        <p:spPr bwMode="auto">
          <a:xfrm rot="-5400000">
            <a:off x="4098131" y="3918744"/>
            <a:ext cx="219075" cy="731838"/>
          </a:xfrm>
          <a:prstGeom prst="leftBrace">
            <a:avLst>
              <a:gd name="adj1" fmla="val 2783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86" name="Text Box 1325">
            <a:extLst>
              <a:ext uri="{FF2B5EF4-FFF2-40B4-BE49-F238E27FC236}">
                <a16:creationId xmlns:a16="http://schemas.microsoft.com/office/drawing/2014/main" id="{95193ADE-9454-4789-BC82-6A1C0394B0FC}"/>
              </a:ext>
            </a:extLst>
          </p:cNvPr>
          <p:cNvSpPr txBox="1">
            <a:spLocks noChangeArrowheads="1"/>
          </p:cNvSpPr>
          <p:nvPr/>
        </p:nvSpPr>
        <p:spPr bwMode="auto">
          <a:xfrm>
            <a:off x="4132263" y="4354513"/>
            <a:ext cx="81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Silane</a:t>
            </a:r>
          </a:p>
        </p:txBody>
      </p:sp>
      <p:sp>
        <p:nvSpPr>
          <p:cNvPr id="61287" name="Oval 1326">
            <a:extLst>
              <a:ext uri="{FF2B5EF4-FFF2-40B4-BE49-F238E27FC236}">
                <a16:creationId xmlns:a16="http://schemas.microsoft.com/office/drawing/2014/main" id="{D2314C19-E90F-48CA-BA41-06467CD67E74}"/>
              </a:ext>
            </a:extLst>
          </p:cNvPr>
          <p:cNvSpPr>
            <a:spLocks noChangeArrowheads="1"/>
          </p:cNvSpPr>
          <p:nvPr/>
        </p:nvSpPr>
        <p:spPr bwMode="auto">
          <a:xfrm>
            <a:off x="3354388" y="4927600"/>
            <a:ext cx="101600" cy="10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88" name="Text Box 1327">
            <a:extLst>
              <a:ext uri="{FF2B5EF4-FFF2-40B4-BE49-F238E27FC236}">
                <a16:creationId xmlns:a16="http://schemas.microsoft.com/office/drawing/2014/main" id="{4A6FBABE-0332-4DF9-B375-2CF6B3B02F79}"/>
              </a:ext>
            </a:extLst>
          </p:cNvPr>
          <p:cNvSpPr txBox="1">
            <a:spLocks noChangeArrowheads="1"/>
          </p:cNvSpPr>
          <p:nvPr/>
        </p:nvSpPr>
        <p:spPr bwMode="auto">
          <a:xfrm>
            <a:off x="3413125" y="4802188"/>
            <a:ext cx="81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Silane</a:t>
            </a:r>
          </a:p>
        </p:txBody>
      </p:sp>
      <p:sp>
        <p:nvSpPr>
          <p:cNvPr id="61289" name="Oval 1328">
            <a:extLst>
              <a:ext uri="{FF2B5EF4-FFF2-40B4-BE49-F238E27FC236}">
                <a16:creationId xmlns:a16="http://schemas.microsoft.com/office/drawing/2014/main" id="{58FEEAFD-235F-4E80-9E39-29303D9F42CD}"/>
              </a:ext>
            </a:extLst>
          </p:cNvPr>
          <p:cNvSpPr>
            <a:spLocks noChangeArrowheads="1"/>
          </p:cNvSpPr>
          <p:nvPr/>
        </p:nvSpPr>
        <p:spPr bwMode="auto">
          <a:xfrm>
            <a:off x="3354388" y="5197475"/>
            <a:ext cx="101600" cy="10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290" name="Text Box 1329">
            <a:extLst>
              <a:ext uri="{FF2B5EF4-FFF2-40B4-BE49-F238E27FC236}">
                <a16:creationId xmlns:a16="http://schemas.microsoft.com/office/drawing/2014/main" id="{D7C790A6-06CC-42DC-9B67-97815E25AF52}"/>
              </a:ext>
            </a:extLst>
          </p:cNvPr>
          <p:cNvSpPr txBox="1">
            <a:spLocks noChangeArrowheads="1"/>
          </p:cNvSpPr>
          <p:nvPr/>
        </p:nvSpPr>
        <p:spPr bwMode="auto">
          <a:xfrm>
            <a:off x="3413125" y="5072063"/>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Polymer</a:t>
            </a:r>
          </a:p>
        </p:txBody>
      </p:sp>
      <p:sp>
        <p:nvSpPr>
          <p:cNvPr id="61291" name="Line 1330">
            <a:extLst>
              <a:ext uri="{FF2B5EF4-FFF2-40B4-BE49-F238E27FC236}">
                <a16:creationId xmlns:a16="http://schemas.microsoft.com/office/drawing/2014/main" id="{EC7C7D86-3EA6-47DF-B951-4A15EB08ADAA}"/>
              </a:ext>
            </a:extLst>
          </p:cNvPr>
          <p:cNvSpPr>
            <a:spLocks noChangeShapeType="1"/>
          </p:cNvSpPr>
          <p:nvPr/>
        </p:nvSpPr>
        <p:spPr bwMode="auto">
          <a:xfrm rot="5400000" flipV="1">
            <a:off x="3328987" y="1589088"/>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92" name="Line 1331">
            <a:extLst>
              <a:ext uri="{FF2B5EF4-FFF2-40B4-BE49-F238E27FC236}">
                <a16:creationId xmlns:a16="http://schemas.microsoft.com/office/drawing/2014/main" id="{AC988AF7-C638-469B-BD8B-AC843FCCFB2C}"/>
              </a:ext>
            </a:extLst>
          </p:cNvPr>
          <p:cNvSpPr>
            <a:spLocks noChangeShapeType="1"/>
          </p:cNvSpPr>
          <p:nvPr/>
        </p:nvSpPr>
        <p:spPr bwMode="auto">
          <a:xfrm rot="5400000" flipV="1">
            <a:off x="3328987" y="1998663"/>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93" name="Text Box 1332">
            <a:extLst>
              <a:ext uri="{FF2B5EF4-FFF2-40B4-BE49-F238E27FC236}">
                <a16:creationId xmlns:a16="http://schemas.microsoft.com/office/drawing/2014/main" id="{42F7C570-836E-4048-A123-7B0581D1B85C}"/>
              </a:ext>
            </a:extLst>
          </p:cNvPr>
          <p:cNvSpPr txBox="1">
            <a:spLocks noChangeArrowheads="1"/>
          </p:cNvSpPr>
          <p:nvPr/>
        </p:nvSpPr>
        <p:spPr bwMode="auto">
          <a:xfrm>
            <a:off x="3232150" y="24669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1294" name="Line 1333">
            <a:extLst>
              <a:ext uri="{FF2B5EF4-FFF2-40B4-BE49-F238E27FC236}">
                <a16:creationId xmlns:a16="http://schemas.microsoft.com/office/drawing/2014/main" id="{DF64C240-2447-441B-916A-8DF9F6A7D099}"/>
              </a:ext>
            </a:extLst>
          </p:cNvPr>
          <p:cNvSpPr>
            <a:spLocks noChangeShapeType="1"/>
          </p:cNvSpPr>
          <p:nvPr/>
        </p:nvSpPr>
        <p:spPr bwMode="auto">
          <a:xfrm rot="5400000" flipV="1">
            <a:off x="3328987" y="2447926"/>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95" name="Line 1334">
            <a:extLst>
              <a:ext uri="{FF2B5EF4-FFF2-40B4-BE49-F238E27FC236}">
                <a16:creationId xmlns:a16="http://schemas.microsoft.com/office/drawing/2014/main" id="{A562B54F-AD6C-4300-96DD-0B82A672ED12}"/>
              </a:ext>
            </a:extLst>
          </p:cNvPr>
          <p:cNvSpPr>
            <a:spLocks noChangeShapeType="1"/>
          </p:cNvSpPr>
          <p:nvPr/>
        </p:nvSpPr>
        <p:spPr bwMode="auto">
          <a:xfrm rot="5400000" flipV="1">
            <a:off x="3328987" y="2857501"/>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96" name="Text Box 1335">
            <a:extLst>
              <a:ext uri="{FF2B5EF4-FFF2-40B4-BE49-F238E27FC236}">
                <a16:creationId xmlns:a16="http://schemas.microsoft.com/office/drawing/2014/main" id="{07501133-9B19-4A7B-A99F-935C43D2BC90}"/>
              </a:ext>
            </a:extLst>
          </p:cNvPr>
          <p:cNvSpPr txBox="1">
            <a:spLocks noChangeArrowheads="1"/>
          </p:cNvSpPr>
          <p:nvPr/>
        </p:nvSpPr>
        <p:spPr bwMode="auto">
          <a:xfrm>
            <a:off x="3232150" y="32258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O</a:t>
            </a:r>
          </a:p>
        </p:txBody>
      </p:sp>
      <p:sp>
        <p:nvSpPr>
          <p:cNvPr id="61297" name="Line 1336">
            <a:extLst>
              <a:ext uri="{FF2B5EF4-FFF2-40B4-BE49-F238E27FC236}">
                <a16:creationId xmlns:a16="http://schemas.microsoft.com/office/drawing/2014/main" id="{2D3CEEA2-A519-4948-98BA-D8765EB80B38}"/>
              </a:ext>
            </a:extLst>
          </p:cNvPr>
          <p:cNvSpPr>
            <a:spLocks noChangeShapeType="1"/>
          </p:cNvSpPr>
          <p:nvPr/>
        </p:nvSpPr>
        <p:spPr bwMode="auto">
          <a:xfrm rot="5400000" flipV="1">
            <a:off x="3328987" y="3206751"/>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98" name="Line 1337">
            <a:extLst>
              <a:ext uri="{FF2B5EF4-FFF2-40B4-BE49-F238E27FC236}">
                <a16:creationId xmlns:a16="http://schemas.microsoft.com/office/drawing/2014/main" id="{73CA7BF0-A81B-499E-9D26-49719CEEAC4A}"/>
              </a:ext>
            </a:extLst>
          </p:cNvPr>
          <p:cNvSpPr>
            <a:spLocks noChangeShapeType="1"/>
          </p:cNvSpPr>
          <p:nvPr/>
        </p:nvSpPr>
        <p:spPr bwMode="auto">
          <a:xfrm rot="5400000" flipV="1">
            <a:off x="3328987" y="3616326"/>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99" name="Line 1338">
            <a:extLst>
              <a:ext uri="{FF2B5EF4-FFF2-40B4-BE49-F238E27FC236}">
                <a16:creationId xmlns:a16="http://schemas.microsoft.com/office/drawing/2014/main" id="{3CE982DB-91F8-48D6-AB79-D98BB916BDC3}"/>
              </a:ext>
            </a:extLst>
          </p:cNvPr>
          <p:cNvSpPr>
            <a:spLocks noChangeShapeType="1"/>
          </p:cNvSpPr>
          <p:nvPr/>
        </p:nvSpPr>
        <p:spPr bwMode="auto">
          <a:xfrm rot="5400000" flipV="1">
            <a:off x="3328987" y="1195388"/>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300" name="Line 1339">
            <a:extLst>
              <a:ext uri="{FF2B5EF4-FFF2-40B4-BE49-F238E27FC236}">
                <a16:creationId xmlns:a16="http://schemas.microsoft.com/office/drawing/2014/main" id="{AFA605AE-3DF1-4EFA-BB2A-BED099B96A7B}"/>
              </a:ext>
            </a:extLst>
          </p:cNvPr>
          <p:cNvSpPr>
            <a:spLocks noChangeShapeType="1"/>
          </p:cNvSpPr>
          <p:nvPr/>
        </p:nvSpPr>
        <p:spPr bwMode="auto">
          <a:xfrm rot="5400000" flipV="1">
            <a:off x="3328987" y="4027488"/>
            <a:ext cx="155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301" name="AutoShape 1340">
            <a:extLst>
              <a:ext uri="{FF2B5EF4-FFF2-40B4-BE49-F238E27FC236}">
                <a16:creationId xmlns:a16="http://schemas.microsoft.com/office/drawing/2014/main" id="{5F156CFE-436C-4981-B3C6-828230C49344}"/>
              </a:ext>
            </a:extLst>
          </p:cNvPr>
          <p:cNvSpPr>
            <a:spLocks/>
          </p:cNvSpPr>
          <p:nvPr/>
        </p:nvSpPr>
        <p:spPr bwMode="auto">
          <a:xfrm rot="-5400000">
            <a:off x="4995069" y="3918744"/>
            <a:ext cx="219075" cy="731837"/>
          </a:xfrm>
          <a:prstGeom prst="leftBrace">
            <a:avLst>
              <a:gd name="adj1" fmla="val 2783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1302" name="Text Box 1341">
            <a:extLst>
              <a:ext uri="{FF2B5EF4-FFF2-40B4-BE49-F238E27FC236}">
                <a16:creationId xmlns:a16="http://schemas.microsoft.com/office/drawing/2014/main" id="{A54B47C7-BB92-451A-AF01-0E6C93DA284A}"/>
              </a:ext>
            </a:extLst>
          </p:cNvPr>
          <p:cNvSpPr txBox="1">
            <a:spLocks noChangeArrowheads="1"/>
          </p:cNvSpPr>
          <p:nvPr/>
        </p:nvSpPr>
        <p:spPr bwMode="auto">
          <a:xfrm>
            <a:off x="5029200" y="4354513"/>
            <a:ext cx="81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800">
                <a:solidFill>
                  <a:schemeClr val="tx1"/>
                </a:solidFill>
                <a:latin typeface="Arial" panose="020B0604020202020204" pitchFamily="34" charset="0"/>
                <a:cs typeface="Arial" panose="020B0604020202020204" pitchFamily="34" charset="0"/>
              </a:rPr>
              <a:t>Epoxy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4FF24F3E-910B-4436-8AA5-49A003A7C133}"/>
              </a:ext>
            </a:extLst>
          </p:cNvPr>
          <p:cNvSpPr>
            <a:spLocks noGrp="1" noChangeArrowheads="1"/>
          </p:cNvSpPr>
          <p:nvPr>
            <p:ph type="title"/>
          </p:nvPr>
        </p:nvSpPr>
        <p:spPr/>
        <p:txBody>
          <a:bodyPr/>
          <a:lstStyle/>
          <a:p>
            <a:r>
              <a:rPr lang="en-US" altLang="en-US"/>
              <a:t>Hydrolysis of Siloxane Bonds</a:t>
            </a:r>
          </a:p>
        </p:txBody>
      </p:sp>
      <p:sp>
        <p:nvSpPr>
          <p:cNvPr id="149" name="Rectangle 148">
            <a:extLst>
              <a:ext uri="{FF2B5EF4-FFF2-40B4-BE49-F238E27FC236}">
                <a16:creationId xmlns:a16="http://schemas.microsoft.com/office/drawing/2014/main" id="{EFDAFDE4-F5A2-4903-B965-10F7DA48EE7B}"/>
              </a:ext>
            </a:extLst>
          </p:cNvPr>
          <p:cNvSpPr/>
          <p:nvPr/>
        </p:nvSpPr>
        <p:spPr>
          <a:xfrm>
            <a:off x="279400" y="4383088"/>
            <a:ext cx="11820525" cy="1384300"/>
          </a:xfrm>
          <a:prstGeom prst="rect">
            <a:avLst/>
          </a:prstGeom>
        </p:spPr>
        <p:txBody>
          <a:bodyPr>
            <a:spAutoFit/>
          </a:bodyPr>
          <a:lstStyle/>
          <a:p>
            <a:pPr>
              <a:defRPr/>
            </a:pPr>
            <a:r>
              <a:rPr lang="en-US" sz="2800" dirty="0">
                <a:latin typeface="+mn-lt"/>
              </a:rPr>
              <a:t>As the PCBs absorb moisture and combined with the residual stresses at the glass-resin interphase, the hydrolysis reaction at the interphase between the glass and resin drives an “unzipping” of the bonded region. </a:t>
            </a:r>
          </a:p>
        </p:txBody>
      </p:sp>
      <p:sp>
        <p:nvSpPr>
          <p:cNvPr id="62467" name="Rectangle 104" descr="Wide upward diagonal">
            <a:extLst>
              <a:ext uri="{FF2B5EF4-FFF2-40B4-BE49-F238E27FC236}">
                <a16:creationId xmlns:a16="http://schemas.microsoft.com/office/drawing/2014/main" id="{211F012C-6101-4063-86B7-B28CB17779D5}"/>
              </a:ext>
            </a:extLst>
          </p:cNvPr>
          <p:cNvSpPr>
            <a:spLocks noChangeArrowheads="1"/>
          </p:cNvSpPr>
          <p:nvPr/>
        </p:nvSpPr>
        <p:spPr bwMode="auto">
          <a:xfrm>
            <a:off x="1938338" y="1563688"/>
            <a:ext cx="476250" cy="1857375"/>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2468" name="Line 105">
            <a:extLst>
              <a:ext uri="{FF2B5EF4-FFF2-40B4-BE49-F238E27FC236}">
                <a16:creationId xmlns:a16="http://schemas.microsoft.com/office/drawing/2014/main" id="{235B3647-8602-4DBB-9150-16A420AC6293}"/>
              </a:ext>
            </a:extLst>
          </p:cNvPr>
          <p:cNvSpPr>
            <a:spLocks noChangeShapeType="1"/>
          </p:cNvSpPr>
          <p:nvPr/>
        </p:nvSpPr>
        <p:spPr bwMode="auto">
          <a:xfrm>
            <a:off x="2395538" y="1763713"/>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9" name="Text Box 106">
            <a:extLst>
              <a:ext uri="{FF2B5EF4-FFF2-40B4-BE49-F238E27FC236}">
                <a16:creationId xmlns:a16="http://schemas.microsoft.com/office/drawing/2014/main" id="{73623EC5-0A19-4B2E-8849-13C69C03BD63}"/>
              </a:ext>
            </a:extLst>
          </p:cNvPr>
          <p:cNvSpPr txBox="1">
            <a:spLocks noChangeArrowheads="1"/>
          </p:cNvSpPr>
          <p:nvPr/>
        </p:nvSpPr>
        <p:spPr bwMode="auto">
          <a:xfrm>
            <a:off x="2684463" y="1566863"/>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a:t>
            </a:r>
          </a:p>
        </p:txBody>
      </p:sp>
      <p:sp>
        <p:nvSpPr>
          <p:cNvPr id="62470" name="Line 107">
            <a:extLst>
              <a:ext uri="{FF2B5EF4-FFF2-40B4-BE49-F238E27FC236}">
                <a16:creationId xmlns:a16="http://schemas.microsoft.com/office/drawing/2014/main" id="{617DB8C0-7773-499E-9AE1-405BE57EC703}"/>
              </a:ext>
            </a:extLst>
          </p:cNvPr>
          <p:cNvSpPr>
            <a:spLocks noChangeShapeType="1"/>
          </p:cNvSpPr>
          <p:nvPr/>
        </p:nvSpPr>
        <p:spPr bwMode="auto">
          <a:xfrm>
            <a:off x="2395538" y="2516188"/>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71" name="Text Box 108">
            <a:extLst>
              <a:ext uri="{FF2B5EF4-FFF2-40B4-BE49-F238E27FC236}">
                <a16:creationId xmlns:a16="http://schemas.microsoft.com/office/drawing/2014/main" id="{A6565904-8895-4C88-AF1C-D64FDF0D8CF0}"/>
              </a:ext>
            </a:extLst>
          </p:cNvPr>
          <p:cNvSpPr txBox="1">
            <a:spLocks noChangeArrowheads="1"/>
          </p:cNvSpPr>
          <p:nvPr/>
        </p:nvSpPr>
        <p:spPr bwMode="auto">
          <a:xfrm>
            <a:off x="2684463" y="2319338"/>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a:t>
            </a:r>
          </a:p>
        </p:txBody>
      </p:sp>
      <p:sp>
        <p:nvSpPr>
          <p:cNvPr id="62472" name="Line 109">
            <a:extLst>
              <a:ext uri="{FF2B5EF4-FFF2-40B4-BE49-F238E27FC236}">
                <a16:creationId xmlns:a16="http://schemas.microsoft.com/office/drawing/2014/main" id="{9EF61D7C-A608-4AD8-B62A-B35D1F9C123B}"/>
              </a:ext>
            </a:extLst>
          </p:cNvPr>
          <p:cNvSpPr>
            <a:spLocks noChangeShapeType="1"/>
          </p:cNvSpPr>
          <p:nvPr/>
        </p:nvSpPr>
        <p:spPr bwMode="auto">
          <a:xfrm>
            <a:off x="2395538" y="3154363"/>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73" name="Text Box 110">
            <a:extLst>
              <a:ext uri="{FF2B5EF4-FFF2-40B4-BE49-F238E27FC236}">
                <a16:creationId xmlns:a16="http://schemas.microsoft.com/office/drawing/2014/main" id="{1790BC68-7DF8-400A-AF47-9D0328D76C29}"/>
              </a:ext>
            </a:extLst>
          </p:cNvPr>
          <p:cNvSpPr txBox="1">
            <a:spLocks noChangeArrowheads="1"/>
          </p:cNvSpPr>
          <p:nvPr/>
        </p:nvSpPr>
        <p:spPr bwMode="auto">
          <a:xfrm>
            <a:off x="2684463" y="2957513"/>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a:t>
            </a:r>
          </a:p>
        </p:txBody>
      </p:sp>
      <p:sp>
        <p:nvSpPr>
          <p:cNvPr id="62474" name="Text Box 111">
            <a:extLst>
              <a:ext uri="{FF2B5EF4-FFF2-40B4-BE49-F238E27FC236}">
                <a16:creationId xmlns:a16="http://schemas.microsoft.com/office/drawing/2014/main" id="{DDCCB7A1-FB33-4957-95AD-87E3F57DE704}"/>
              </a:ext>
            </a:extLst>
          </p:cNvPr>
          <p:cNvSpPr txBox="1">
            <a:spLocks noChangeArrowheads="1"/>
          </p:cNvSpPr>
          <p:nvPr/>
        </p:nvSpPr>
        <p:spPr bwMode="auto">
          <a:xfrm>
            <a:off x="3103563" y="23733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000">
              <a:solidFill>
                <a:schemeClr val="tx1"/>
              </a:solidFill>
              <a:cs typeface="Arial" panose="020B0604020202020204" pitchFamily="34" charset="0"/>
            </a:endParaRPr>
          </a:p>
        </p:txBody>
      </p:sp>
      <p:sp>
        <p:nvSpPr>
          <p:cNvPr id="62475" name="Line 115">
            <a:extLst>
              <a:ext uri="{FF2B5EF4-FFF2-40B4-BE49-F238E27FC236}">
                <a16:creationId xmlns:a16="http://schemas.microsoft.com/office/drawing/2014/main" id="{B986C7AB-2A77-40DC-86F3-C7E691EDAF76}"/>
              </a:ext>
            </a:extLst>
          </p:cNvPr>
          <p:cNvSpPr>
            <a:spLocks noChangeShapeType="1"/>
          </p:cNvSpPr>
          <p:nvPr/>
        </p:nvSpPr>
        <p:spPr bwMode="auto">
          <a:xfrm>
            <a:off x="3005138" y="1982788"/>
            <a:ext cx="285750" cy="371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76" name="Line 116">
            <a:extLst>
              <a:ext uri="{FF2B5EF4-FFF2-40B4-BE49-F238E27FC236}">
                <a16:creationId xmlns:a16="http://schemas.microsoft.com/office/drawing/2014/main" id="{528C6D84-0AD6-42AA-B069-211284745D6E}"/>
              </a:ext>
            </a:extLst>
          </p:cNvPr>
          <p:cNvSpPr>
            <a:spLocks noChangeShapeType="1"/>
          </p:cNvSpPr>
          <p:nvPr/>
        </p:nvSpPr>
        <p:spPr bwMode="auto">
          <a:xfrm flipV="1">
            <a:off x="3014663" y="2687638"/>
            <a:ext cx="333375" cy="390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77" name="Text Box 117">
            <a:extLst>
              <a:ext uri="{FF2B5EF4-FFF2-40B4-BE49-F238E27FC236}">
                <a16:creationId xmlns:a16="http://schemas.microsoft.com/office/drawing/2014/main" id="{5841A7C6-7F44-4B13-9E28-AFD9374A657F}"/>
              </a:ext>
            </a:extLst>
          </p:cNvPr>
          <p:cNvSpPr txBox="1">
            <a:spLocks noChangeArrowheads="1"/>
          </p:cNvSpPr>
          <p:nvPr/>
        </p:nvSpPr>
        <p:spPr bwMode="auto">
          <a:xfrm>
            <a:off x="3217863" y="2300288"/>
            <a:ext cx="3984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Si</a:t>
            </a:r>
          </a:p>
        </p:txBody>
      </p:sp>
      <p:sp>
        <p:nvSpPr>
          <p:cNvPr id="62478" name="Line 118">
            <a:extLst>
              <a:ext uri="{FF2B5EF4-FFF2-40B4-BE49-F238E27FC236}">
                <a16:creationId xmlns:a16="http://schemas.microsoft.com/office/drawing/2014/main" id="{EDCAB069-9ED8-4A51-9FBE-0D7CCBC6BFFC}"/>
              </a:ext>
            </a:extLst>
          </p:cNvPr>
          <p:cNvSpPr>
            <a:spLocks noChangeShapeType="1"/>
          </p:cNvSpPr>
          <p:nvPr/>
        </p:nvSpPr>
        <p:spPr bwMode="auto">
          <a:xfrm>
            <a:off x="3033713" y="2497138"/>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79" name="Line 119">
            <a:extLst>
              <a:ext uri="{FF2B5EF4-FFF2-40B4-BE49-F238E27FC236}">
                <a16:creationId xmlns:a16="http://schemas.microsoft.com/office/drawing/2014/main" id="{D21DF9F0-0ECE-438F-B30E-0559416016FD}"/>
              </a:ext>
            </a:extLst>
          </p:cNvPr>
          <p:cNvSpPr>
            <a:spLocks noChangeShapeType="1"/>
          </p:cNvSpPr>
          <p:nvPr/>
        </p:nvSpPr>
        <p:spPr bwMode="auto">
          <a:xfrm>
            <a:off x="3586163" y="2497138"/>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80" name="Text Box 120">
            <a:extLst>
              <a:ext uri="{FF2B5EF4-FFF2-40B4-BE49-F238E27FC236}">
                <a16:creationId xmlns:a16="http://schemas.microsoft.com/office/drawing/2014/main" id="{E26BF293-C5B7-4905-9404-0B860CC21EBA}"/>
              </a:ext>
            </a:extLst>
          </p:cNvPr>
          <p:cNvSpPr txBox="1">
            <a:spLocks noChangeArrowheads="1"/>
          </p:cNvSpPr>
          <p:nvPr/>
        </p:nvSpPr>
        <p:spPr bwMode="auto">
          <a:xfrm>
            <a:off x="3827463" y="2300288"/>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62481" name="Text Box 121">
            <a:extLst>
              <a:ext uri="{FF2B5EF4-FFF2-40B4-BE49-F238E27FC236}">
                <a16:creationId xmlns:a16="http://schemas.microsoft.com/office/drawing/2014/main" id="{DC8AB31D-30EA-4240-B1DA-7D8D9FAF9CF6}"/>
              </a:ext>
            </a:extLst>
          </p:cNvPr>
          <p:cNvSpPr txBox="1">
            <a:spLocks noChangeArrowheads="1"/>
          </p:cNvSpPr>
          <p:nvPr/>
        </p:nvSpPr>
        <p:spPr bwMode="auto">
          <a:xfrm>
            <a:off x="3827463" y="2300288"/>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62482" name="Line 122">
            <a:extLst>
              <a:ext uri="{FF2B5EF4-FFF2-40B4-BE49-F238E27FC236}">
                <a16:creationId xmlns:a16="http://schemas.microsoft.com/office/drawing/2014/main" id="{FF248FE7-039B-4D56-9F77-8D23D3DD3F66}"/>
              </a:ext>
            </a:extLst>
          </p:cNvPr>
          <p:cNvSpPr>
            <a:spLocks noChangeShapeType="1"/>
          </p:cNvSpPr>
          <p:nvPr/>
        </p:nvSpPr>
        <p:spPr bwMode="auto">
          <a:xfrm>
            <a:off x="4605338" y="2497138"/>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83" name="Text Box 124">
            <a:extLst>
              <a:ext uri="{FF2B5EF4-FFF2-40B4-BE49-F238E27FC236}">
                <a16:creationId xmlns:a16="http://schemas.microsoft.com/office/drawing/2014/main" id="{C67B4542-135B-4793-8266-856B0E039E7F}"/>
              </a:ext>
            </a:extLst>
          </p:cNvPr>
          <p:cNvSpPr txBox="1">
            <a:spLocks noChangeArrowheads="1"/>
          </p:cNvSpPr>
          <p:nvPr/>
        </p:nvSpPr>
        <p:spPr bwMode="auto">
          <a:xfrm>
            <a:off x="4808538" y="2271713"/>
            <a:ext cx="641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NH</a:t>
            </a:r>
            <a:r>
              <a:rPr lang="en-US" altLang="en-US" sz="2000" baseline="-25000">
                <a:solidFill>
                  <a:schemeClr val="tx1"/>
                </a:solidFill>
                <a:cs typeface="Arial" panose="020B0604020202020204" pitchFamily="34" charset="0"/>
              </a:rPr>
              <a:t>2</a:t>
            </a:r>
          </a:p>
        </p:txBody>
      </p:sp>
      <p:sp>
        <p:nvSpPr>
          <p:cNvPr id="62484" name="Right Arrow 254">
            <a:extLst>
              <a:ext uri="{FF2B5EF4-FFF2-40B4-BE49-F238E27FC236}">
                <a16:creationId xmlns:a16="http://schemas.microsoft.com/office/drawing/2014/main" id="{05EA1D8A-B695-4FFE-873E-0FC65CEFF5AA}"/>
              </a:ext>
            </a:extLst>
          </p:cNvPr>
          <p:cNvSpPr>
            <a:spLocks noChangeArrowheads="1"/>
          </p:cNvSpPr>
          <p:nvPr/>
        </p:nvSpPr>
        <p:spPr bwMode="auto">
          <a:xfrm>
            <a:off x="5527675" y="2417763"/>
            <a:ext cx="412750" cy="241300"/>
          </a:xfrm>
          <a:prstGeom prst="rightArrow">
            <a:avLst>
              <a:gd name="adj1" fmla="val 50000"/>
              <a:gd name="adj2" fmla="val 49954"/>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273" name="TextBox 272">
            <a:extLst>
              <a:ext uri="{FF2B5EF4-FFF2-40B4-BE49-F238E27FC236}">
                <a16:creationId xmlns:a16="http://schemas.microsoft.com/office/drawing/2014/main" id="{F40A7DB1-4DD3-43E0-BF4F-CFE98035B0C3}"/>
              </a:ext>
            </a:extLst>
          </p:cNvPr>
          <p:cNvSpPr txBox="1"/>
          <p:nvPr/>
        </p:nvSpPr>
        <p:spPr>
          <a:xfrm rot="16200000">
            <a:off x="1570038" y="2333625"/>
            <a:ext cx="1244600" cy="276225"/>
          </a:xfrm>
          <a:prstGeom prst="rect">
            <a:avLst/>
          </a:prstGeom>
          <a:solidFill>
            <a:schemeClr val="bg1"/>
          </a:solidFill>
        </p:spPr>
        <p:txBody>
          <a:bodyPr lIns="0" tIns="0" rIns="0" bIns="0">
            <a:spAutoFit/>
          </a:bodyPr>
          <a:lstStyle/>
          <a:p>
            <a:pPr algn="ctr">
              <a:defRPr/>
            </a:pPr>
            <a:r>
              <a:rPr lang="en-US" b="1" dirty="0">
                <a:latin typeface="+mn-lt"/>
              </a:rPr>
              <a:t>Glass Fiber</a:t>
            </a:r>
          </a:p>
        </p:txBody>
      </p:sp>
      <p:sp>
        <p:nvSpPr>
          <p:cNvPr id="62486" name="Rectangle 63" descr="Wide upward diagonal">
            <a:extLst>
              <a:ext uri="{FF2B5EF4-FFF2-40B4-BE49-F238E27FC236}">
                <a16:creationId xmlns:a16="http://schemas.microsoft.com/office/drawing/2014/main" id="{B39B449F-A082-41F0-980C-641658F969DA}"/>
              </a:ext>
            </a:extLst>
          </p:cNvPr>
          <p:cNvSpPr>
            <a:spLocks noChangeArrowheads="1"/>
          </p:cNvSpPr>
          <p:nvPr/>
        </p:nvSpPr>
        <p:spPr bwMode="auto">
          <a:xfrm>
            <a:off x="6000750" y="1614488"/>
            <a:ext cx="476250" cy="1857375"/>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latin typeface="Arial" panose="020B0604020202020204" pitchFamily="34" charset="0"/>
              <a:cs typeface="Arial" panose="020B0604020202020204" pitchFamily="34" charset="0"/>
            </a:endParaRPr>
          </a:p>
        </p:txBody>
      </p:sp>
      <p:sp>
        <p:nvSpPr>
          <p:cNvPr id="62487" name="Line 64">
            <a:extLst>
              <a:ext uri="{FF2B5EF4-FFF2-40B4-BE49-F238E27FC236}">
                <a16:creationId xmlns:a16="http://schemas.microsoft.com/office/drawing/2014/main" id="{34E67ED9-DA12-4C73-9088-B0E2DED04B85}"/>
              </a:ext>
            </a:extLst>
          </p:cNvPr>
          <p:cNvSpPr>
            <a:spLocks noChangeShapeType="1"/>
          </p:cNvSpPr>
          <p:nvPr/>
        </p:nvSpPr>
        <p:spPr bwMode="auto">
          <a:xfrm>
            <a:off x="6457950" y="1814513"/>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88" name="Text Box 65">
            <a:extLst>
              <a:ext uri="{FF2B5EF4-FFF2-40B4-BE49-F238E27FC236}">
                <a16:creationId xmlns:a16="http://schemas.microsoft.com/office/drawing/2014/main" id="{5643BB5D-B9D9-4925-9496-DD8AFCC54ED7}"/>
              </a:ext>
            </a:extLst>
          </p:cNvPr>
          <p:cNvSpPr txBox="1">
            <a:spLocks noChangeArrowheads="1"/>
          </p:cNvSpPr>
          <p:nvPr/>
        </p:nvSpPr>
        <p:spPr bwMode="auto">
          <a:xfrm>
            <a:off x="6746875" y="1617663"/>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OH</a:t>
            </a:r>
          </a:p>
        </p:txBody>
      </p:sp>
      <p:sp>
        <p:nvSpPr>
          <p:cNvPr id="62489" name="Line 66">
            <a:extLst>
              <a:ext uri="{FF2B5EF4-FFF2-40B4-BE49-F238E27FC236}">
                <a16:creationId xmlns:a16="http://schemas.microsoft.com/office/drawing/2014/main" id="{F4FD619D-75D2-4202-8473-44DD7C85FA4F}"/>
              </a:ext>
            </a:extLst>
          </p:cNvPr>
          <p:cNvSpPr>
            <a:spLocks noChangeShapeType="1"/>
          </p:cNvSpPr>
          <p:nvPr/>
        </p:nvSpPr>
        <p:spPr bwMode="auto">
          <a:xfrm>
            <a:off x="6457950" y="2566988"/>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90" name="Text Box 67">
            <a:extLst>
              <a:ext uri="{FF2B5EF4-FFF2-40B4-BE49-F238E27FC236}">
                <a16:creationId xmlns:a16="http://schemas.microsoft.com/office/drawing/2014/main" id="{8828CECC-D73E-4705-9993-2B3F76FDFEFC}"/>
              </a:ext>
            </a:extLst>
          </p:cNvPr>
          <p:cNvSpPr txBox="1">
            <a:spLocks noChangeArrowheads="1"/>
          </p:cNvSpPr>
          <p:nvPr/>
        </p:nvSpPr>
        <p:spPr bwMode="auto">
          <a:xfrm>
            <a:off x="6746875" y="237013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OH</a:t>
            </a:r>
          </a:p>
        </p:txBody>
      </p:sp>
      <p:sp>
        <p:nvSpPr>
          <p:cNvPr id="62491" name="Line 68">
            <a:extLst>
              <a:ext uri="{FF2B5EF4-FFF2-40B4-BE49-F238E27FC236}">
                <a16:creationId xmlns:a16="http://schemas.microsoft.com/office/drawing/2014/main" id="{ADADC67D-D415-4C4B-B37D-75DC76ED0C80}"/>
              </a:ext>
            </a:extLst>
          </p:cNvPr>
          <p:cNvSpPr>
            <a:spLocks noChangeShapeType="1"/>
          </p:cNvSpPr>
          <p:nvPr/>
        </p:nvSpPr>
        <p:spPr bwMode="auto">
          <a:xfrm>
            <a:off x="6413500" y="3357563"/>
            <a:ext cx="352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92" name="Text Box 69">
            <a:extLst>
              <a:ext uri="{FF2B5EF4-FFF2-40B4-BE49-F238E27FC236}">
                <a16:creationId xmlns:a16="http://schemas.microsoft.com/office/drawing/2014/main" id="{167294AB-A004-4021-8B4B-AC9BF1050C0D}"/>
              </a:ext>
            </a:extLst>
          </p:cNvPr>
          <p:cNvSpPr txBox="1">
            <a:spLocks noChangeArrowheads="1"/>
          </p:cNvSpPr>
          <p:nvPr/>
        </p:nvSpPr>
        <p:spPr bwMode="auto">
          <a:xfrm>
            <a:off x="6746875" y="3008313"/>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OH</a:t>
            </a:r>
          </a:p>
        </p:txBody>
      </p:sp>
      <p:sp>
        <p:nvSpPr>
          <p:cNvPr id="62493" name="Text Box 70">
            <a:extLst>
              <a:ext uri="{FF2B5EF4-FFF2-40B4-BE49-F238E27FC236}">
                <a16:creationId xmlns:a16="http://schemas.microsoft.com/office/drawing/2014/main" id="{FBBADA10-8EAC-45BB-9BC0-2BD760D9D6E6}"/>
              </a:ext>
            </a:extLst>
          </p:cNvPr>
          <p:cNvSpPr txBox="1">
            <a:spLocks noChangeArrowheads="1"/>
          </p:cNvSpPr>
          <p:nvPr/>
        </p:nvSpPr>
        <p:spPr bwMode="auto">
          <a:xfrm>
            <a:off x="7137400" y="2370138"/>
            <a:ext cx="3286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a:t>
            </a:r>
          </a:p>
        </p:txBody>
      </p:sp>
      <p:sp>
        <p:nvSpPr>
          <p:cNvPr id="62494" name="Text Box 71">
            <a:extLst>
              <a:ext uri="{FF2B5EF4-FFF2-40B4-BE49-F238E27FC236}">
                <a16:creationId xmlns:a16="http://schemas.microsoft.com/office/drawing/2014/main" id="{03C07163-96E5-4973-B7BF-85E67C14BCE0}"/>
              </a:ext>
            </a:extLst>
          </p:cNvPr>
          <p:cNvSpPr txBox="1">
            <a:spLocks noChangeArrowheads="1"/>
          </p:cNvSpPr>
          <p:nvPr/>
        </p:nvSpPr>
        <p:spPr bwMode="auto">
          <a:xfrm>
            <a:off x="7442200" y="2341563"/>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HO</a:t>
            </a:r>
          </a:p>
        </p:txBody>
      </p:sp>
      <p:sp>
        <p:nvSpPr>
          <p:cNvPr id="62495" name="Text Box 74">
            <a:extLst>
              <a:ext uri="{FF2B5EF4-FFF2-40B4-BE49-F238E27FC236}">
                <a16:creationId xmlns:a16="http://schemas.microsoft.com/office/drawing/2014/main" id="{5EDDDAB7-BE07-4576-91D1-C1C9D108D27C}"/>
              </a:ext>
            </a:extLst>
          </p:cNvPr>
          <p:cNvSpPr txBox="1">
            <a:spLocks noChangeArrowheads="1"/>
          </p:cNvSpPr>
          <p:nvPr/>
        </p:nvSpPr>
        <p:spPr bwMode="auto">
          <a:xfrm>
            <a:off x="7442200" y="174148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HO</a:t>
            </a:r>
          </a:p>
        </p:txBody>
      </p:sp>
      <p:sp>
        <p:nvSpPr>
          <p:cNvPr id="62496" name="Text Box 75">
            <a:extLst>
              <a:ext uri="{FF2B5EF4-FFF2-40B4-BE49-F238E27FC236}">
                <a16:creationId xmlns:a16="http://schemas.microsoft.com/office/drawing/2014/main" id="{52F328BB-E484-46BE-8CE6-C0B7291E506C}"/>
              </a:ext>
            </a:extLst>
          </p:cNvPr>
          <p:cNvSpPr txBox="1">
            <a:spLocks noChangeArrowheads="1"/>
          </p:cNvSpPr>
          <p:nvPr/>
        </p:nvSpPr>
        <p:spPr bwMode="auto">
          <a:xfrm>
            <a:off x="7442200" y="292258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HO</a:t>
            </a:r>
          </a:p>
        </p:txBody>
      </p:sp>
      <p:sp>
        <p:nvSpPr>
          <p:cNvPr id="62497" name="Line 76">
            <a:extLst>
              <a:ext uri="{FF2B5EF4-FFF2-40B4-BE49-F238E27FC236}">
                <a16:creationId xmlns:a16="http://schemas.microsoft.com/office/drawing/2014/main" id="{01E79570-7D5F-4EA2-B665-007B8FE09B0A}"/>
              </a:ext>
            </a:extLst>
          </p:cNvPr>
          <p:cNvSpPr>
            <a:spLocks noChangeShapeType="1"/>
          </p:cNvSpPr>
          <p:nvPr/>
        </p:nvSpPr>
        <p:spPr bwMode="auto">
          <a:xfrm>
            <a:off x="7943850" y="2024063"/>
            <a:ext cx="285750" cy="371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98" name="Line 77">
            <a:extLst>
              <a:ext uri="{FF2B5EF4-FFF2-40B4-BE49-F238E27FC236}">
                <a16:creationId xmlns:a16="http://schemas.microsoft.com/office/drawing/2014/main" id="{E5F64555-CBD9-4487-9F81-2CDFC76AA7B3}"/>
              </a:ext>
            </a:extLst>
          </p:cNvPr>
          <p:cNvSpPr>
            <a:spLocks noChangeShapeType="1"/>
          </p:cNvSpPr>
          <p:nvPr/>
        </p:nvSpPr>
        <p:spPr bwMode="auto">
          <a:xfrm flipV="1">
            <a:off x="7953375" y="2728913"/>
            <a:ext cx="333375" cy="390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99" name="Text Box 78">
            <a:extLst>
              <a:ext uri="{FF2B5EF4-FFF2-40B4-BE49-F238E27FC236}">
                <a16:creationId xmlns:a16="http://schemas.microsoft.com/office/drawing/2014/main" id="{0571E0A8-9279-4874-A65B-2EF22349861A}"/>
              </a:ext>
            </a:extLst>
          </p:cNvPr>
          <p:cNvSpPr txBox="1">
            <a:spLocks noChangeArrowheads="1"/>
          </p:cNvSpPr>
          <p:nvPr/>
        </p:nvSpPr>
        <p:spPr bwMode="auto">
          <a:xfrm>
            <a:off x="8156575" y="2341563"/>
            <a:ext cx="3984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Si</a:t>
            </a:r>
          </a:p>
        </p:txBody>
      </p:sp>
      <p:sp>
        <p:nvSpPr>
          <p:cNvPr id="62500" name="Line 79">
            <a:extLst>
              <a:ext uri="{FF2B5EF4-FFF2-40B4-BE49-F238E27FC236}">
                <a16:creationId xmlns:a16="http://schemas.microsoft.com/office/drawing/2014/main" id="{955F1109-7E51-4940-A081-D2410F0CBE59}"/>
              </a:ext>
            </a:extLst>
          </p:cNvPr>
          <p:cNvSpPr>
            <a:spLocks noChangeShapeType="1"/>
          </p:cNvSpPr>
          <p:nvPr/>
        </p:nvSpPr>
        <p:spPr bwMode="auto">
          <a:xfrm>
            <a:off x="7972425" y="2538413"/>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501" name="Line 80">
            <a:extLst>
              <a:ext uri="{FF2B5EF4-FFF2-40B4-BE49-F238E27FC236}">
                <a16:creationId xmlns:a16="http://schemas.microsoft.com/office/drawing/2014/main" id="{D0EAFED7-9C53-4157-8B9F-02A95468BD5A}"/>
              </a:ext>
            </a:extLst>
          </p:cNvPr>
          <p:cNvSpPr>
            <a:spLocks noChangeShapeType="1"/>
          </p:cNvSpPr>
          <p:nvPr/>
        </p:nvSpPr>
        <p:spPr bwMode="auto">
          <a:xfrm>
            <a:off x="8524875" y="2538413"/>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502" name="Text Box 81">
            <a:extLst>
              <a:ext uri="{FF2B5EF4-FFF2-40B4-BE49-F238E27FC236}">
                <a16:creationId xmlns:a16="http://schemas.microsoft.com/office/drawing/2014/main" id="{DC59ED78-760E-473D-8932-5CCFCAADD463}"/>
              </a:ext>
            </a:extLst>
          </p:cNvPr>
          <p:cNvSpPr txBox="1">
            <a:spLocks noChangeArrowheads="1"/>
          </p:cNvSpPr>
          <p:nvPr/>
        </p:nvSpPr>
        <p:spPr bwMode="auto">
          <a:xfrm>
            <a:off x="8766175" y="2344738"/>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62503" name="Text Box 82">
            <a:extLst>
              <a:ext uri="{FF2B5EF4-FFF2-40B4-BE49-F238E27FC236}">
                <a16:creationId xmlns:a16="http://schemas.microsoft.com/office/drawing/2014/main" id="{1F980ACF-6FAF-4973-BC83-4E0D2F4471CC}"/>
              </a:ext>
            </a:extLst>
          </p:cNvPr>
          <p:cNvSpPr txBox="1">
            <a:spLocks noChangeArrowheads="1"/>
          </p:cNvSpPr>
          <p:nvPr/>
        </p:nvSpPr>
        <p:spPr bwMode="auto">
          <a:xfrm>
            <a:off x="8766175" y="2344738"/>
            <a:ext cx="882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(CH</a:t>
            </a:r>
            <a:r>
              <a:rPr lang="en-US" altLang="en-US" sz="2000" baseline="-25000">
                <a:solidFill>
                  <a:schemeClr val="tx1"/>
                </a:solidFill>
                <a:cs typeface="Arial" panose="020B0604020202020204" pitchFamily="34" charset="0"/>
              </a:rPr>
              <a:t>2</a:t>
            </a:r>
            <a:r>
              <a:rPr lang="en-US" altLang="en-US" sz="2000">
                <a:solidFill>
                  <a:schemeClr val="tx1"/>
                </a:solidFill>
                <a:cs typeface="Arial" panose="020B0604020202020204" pitchFamily="34" charset="0"/>
              </a:rPr>
              <a:t>)</a:t>
            </a:r>
            <a:r>
              <a:rPr lang="en-US" altLang="en-US" sz="2000" baseline="-25000">
                <a:solidFill>
                  <a:schemeClr val="tx1"/>
                </a:solidFill>
                <a:cs typeface="Arial" panose="020B0604020202020204" pitchFamily="34" charset="0"/>
              </a:rPr>
              <a:t>3</a:t>
            </a:r>
          </a:p>
        </p:txBody>
      </p:sp>
      <p:sp>
        <p:nvSpPr>
          <p:cNvPr id="62504" name="Line 83">
            <a:extLst>
              <a:ext uri="{FF2B5EF4-FFF2-40B4-BE49-F238E27FC236}">
                <a16:creationId xmlns:a16="http://schemas.microsoft.com/office/drawing/2014/main" id="{4228F639-B538-44A8-BE60-E3B97D35E57C}"/>
              </a:ext>
            </a:extLst>
          </p:cNvPr>
          <p:cNvSpPr>
            <a:spLocks noChangeShapeType="1"/>
          </p:cNvSpPr>
          <p:nvPr/>
        </p:nvSpPr>
        <p:spPr bwMode="auto">
          <a:xfrm>
            <a:off x="9544050" y="2538413"/>
            <a:ext cx="247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505" name="Text Box 84">
            <a:extLst>
              <a:ext uri="{FF2B5EF4-FFF2-40B4-BE49-F238E27FC236}">
                <a16:creationId xmlns:a16="http://schemas.microsoft.com/office/drawing/2014/main" id="{9BD4DDD6-26E5-4118-A560-CE0021A4E23F}"/>
              </a:ext>
            </a:extLst>
          </p:cNvPr>
          <p:cNvSpPr txBox="1">
            <a:spLocks noChangeArrowheads="1"/>
          </p:cNvSpPr>
          <p:nvPr/>
        </p:nvSpPr>
        <p:spPr bwMode="auto">
          <a:xfrm>
            <a:off x="9804400" y="2344738"/>
            <a:ext cx="641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000">
                <a:solidFill>
                  <a:schemeClr val="tx1"/>
                </a:solidFill>
                <a:cs typeface="Arial" panose="020B0604020202020204" pitchFamily="34" charset="0"/>
              </a:rPr>
              <a:t>NH</a:t>
            </a:r>
            <a:r>
              <a:rPr lang="en-US" altLang="en-US" sz="2000" baseline="-25000">
                <a:solidFill>
                  <a:schemeClr val="tx1"/>
                </a:solidFill>
                <a:cs typeface="Arial" panose="020B0604020202020204" pitchFamily="34" charset="0"/>
              </a:rPr>
              <a:t>2</a:t>
            </a:r>
          </a:p>
        </p:txBody>
      </p:sp>
      <p:sp>
        <p:nvSpPr>
          <p:cNvPr id="296" name="TextBox 295">
            <a:extLst>
              <a:ext uri="{FF2B5EF4-FFF2-40B4-BE49-F238E27FC236}">
                <a16:creationId xmlns:a16="http://schemas.microsoft.com/office/drawing/2014/main" id="{6966D722-35E4-4DFA-BBFE-31A1A07DA62B}"/>
              </a:ext>
            </a:extLst>
          </p:cNvPr>
          <p:cNvSpPr txBox="1"/>
          <p:nvPr/>
        </p:nvSpPr>
        <p:spPr>
          <a:xfrm rot="16200000">
            <a:off x="5572126" y="2333625"/>
            <a:ext cx="1244600" cy="276225"/>
          </a:xfrm>
          <a:prstGeom prst="rect">
            <a:avLst/>
          </a:prstGeom>
          <a:solidFill>
            <a:schemeClr val="bg1"/>
          </a:solidFill>
        </p:spPr>
        <p:txBody>
          <a:bodyPr lIns="0" tIns="0" rIns="0" bIns="0">
            <a:spAutoFit/>
          </a:bodyPr>
          <a:lstStyle/>
          <a:p>
            <a:pPr algn="ctr">
              <a:defRPr/>
            </a:pPr>
            <a:r>
              <a:rPr lang="en-US" b="1" dirty="0">
                <a:latin typeface="+mn-lt"/>
              </a:rPr>
              <a:t>Glass Fiber</a:t>
            </a:r>
          </a:p>
        </p:txBody>
      </p:sp>
      <p:sp>
        <p:nvSpPr>
          <p:cNvPr id="62507" name="Rectangle 236">
            <a:extLst>
              <a:ext uri="{FF2B5EF4-FFF2-40B4-BE49-F238E27FC236}">
                <a16:creationId xmlns:a16="http://schemas.microsoft.com/office/drawing/2014/main" id="{AABBC0D5-23F7-43DB-8F7B-C26A71C23348}"/>
              </a:ext>
            </a:extLst>
          </p:cNvPr>
          <p:cNvSpPr>
            <a:spLocks noChangeArrowheads="1"/>
          </p:cNvSpPr>
          <p:nvPr/>
        </p:nvSpPr>
        <p:spPr bwMode="auto">
          <a:xfrm>
            <a:off x="5411788" y="2646363"/>
            <a:ext cx="568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a:solidFill>
                  <a:schemeClr val="tx1"/>
                </a:solidFill>
                <a:latin typeface="Arial" panose="020B0604020202020204" pitchFamily="34" charset="0"/>
                <a:cs typeface="Arial" panose="020B0604020202020204" pitchFamily="34" charset="0"/>
              </a:rPr>
              <a:t>H</a:t>
            </a:r>
            <a:r>
              <a:rPr lang="en-US" altLang="en-US" sz="1600" baseline="-25000">
                <a:solidFill>
                  <a:schemeClr val="tx1"/>
                </a:solidFill>
                <a:latin typeface="Arial" panose="020B0604020202020204" pitchFamily="34" charset="0"/>
                <a:cs typeface="Arial" panose="020B0604020202020204" pitchFamily="34" charset="0"/>
              </a:rPr>
              <a:t>2</a:t>
            </a:r>
            <a:r>
              <a:rPr lang="en-US" altLang="en-US" sz="1600">
                <a:solidFill>
                  <a:schemeClr val="tx1"/>
                </a:solidFill>
                <a:latin typeface="Arial" panose="020B0604020202020204" pitchFamily="34" charset="0"/>
                <a:cs typeface="Arial" panose="020B0604020202020204" pitchFamily="34" charset="0"/>
              </a:rPr>
              <a:t>O</a:t>
            </a:r>
          </a:p>
        </p:txBody>
      </p:sp>
      <p:sp>
        <p:nvSpPr>
          <p:cNvPr id="3" name="Rectangle 2">
            <a:extLst>
              <a:ext uri="{FF2B5EF4-FFF2-40B4-BE49-F238E27FC236}">
                <a16:creationId xmlns:a16="http://schemas.microsoft.com/office/drawing/2014/main" id="{4B998DF7-0615-404B-8AD4-E1F59C896316}"/>
              </a:ext>
            </a:extLst>
          </p:cNvPr>
          <p:cNvSpPr/>
          <p:nvPr/>
        </p:nvSpPr>
        <p:spPr>
          <a:xfrm>
            <a:off x="1914525" y="3668713"/>
            <a:ext cx="2562225" cy="400050"/>
          </a:xfrm>
          <a:prstGeom prst="rect">
            <a:avLst/>
          </a:prstGeom>
        </p:spPr>
        <p:txBody>
          <a:bodyPr wrap="none">
            <a:spAutoFit/>
          </a:bodyPr>
          <a:lstStyle/>
          <a:p>
            <a:pPr>
              <a:defRPr/>
            </a:pPr>
            <a:r>
              <a:rPr lang="en-US" sz="2000" b="1" dirty="0">
                <a:latin typeface="+mn-lt"/>
              </a:rPr>
              <a:t>Si</a:t>
            </a:r>
            <a:r>
              <a:rPr lang="en-US" sz="2000" b="1" baseline="-25000" dirty="0">
                <a:latin typeface="+mn-lt"/>
              </a:rPr>
              <a:t>2</a:t>
            </a:r>
            <a:r>
              <a:rPr lang="en-US" sz="2000" b="1" dirty="0">
                <a:latin typeface="+mn-lt"/>
              </a:rPr>
              <a:t>O + H</a:t>
            </a:r>
            <a:r>
              <a:rPr lang="en-US" sz="2000" b="1" baseline="-25000" dirty="0">
                <a:latin typeface="+mn-lt"/>
              </a:rPr>
              <a:t>2</a:t>
            </a:r>
            <a:r>
              <a:rPr lang="en-US" sz="2000" b="1" dirty="0">
                <a:latin typeface="+mn-lt"/>
              </a:rPr>
              <a:t>O → 2SiOH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419E4ED-D4C9-450D-8916-6502F7571049}"/>
              </a:ext>
            </a:extLst>
          </p:cNvPr>
          <p:cNvSpPr>
            <a:spLocks noGrp="1" noChangeArrowheads="1"/>
          </p:cNvSpPr>
          <p:nvPr>
            <p:ph type="title"/>
          </p:nvPr>
        </p:nvSpPr>
        <p:spPr/>
        <p:txBody>
          <a:bodyPr/>
          <a:lstStyle/>
          <a:p>
            <a:r>
              <a:rPr lang="en-US" altLang="en-US"/>
              <a:t>Results of the Hydrolysis</a:t>
            </a:r>
          </a:p>
        </p:txBody>
      </p:sp>
      <p:pic>
        <p:nvPicPr>
          <p:cNvPr id="63490" name="Picture 3">
            <a:extLst>
              <a:ext uri="{FF2B5EF4-FFF2-40B4-BE49-F238E27FC236}">
                <a16:creationId xmlns:a16="http://schemas.microsoft.com/office/drawing/2014/main" id="{7D801CF4-4567-4ACF-B2C3-ED66FE62C2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1062038"/>
            <a:ext cx="2138363"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a:extLst>
              <a:ext uri="{FF2B5EF4-FFF2-40B4-BE49-F238E27FC236}">
                <a16:creationId xmlns:a16="http://schemas.microsoft.com/office/drawing/2014/main" id="{E5882589-7A5E-44DB-AFC7-503DE8E163E1}"/>
              </a:ext>
            </a:extLst>
          </p:cNvPr>
          <p:cNvSpPr/>
          <p:nvPr/>
        </p:nvSpPr>
        <p:spPr>
          <a:xfrm rot="10800000">
            <a:off x="4765675" y="1524000"/>
            <a:ext cx="866775" cy="4619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3492" name="Straight Connector 10">
            <a:extLst>
              <a:ext uri="{FF2B5EF4-FFF2-40B4-BE49-F238E27FC236}">
                <a16:creationId xmlns:a16="http://schemas.microsoft.com/office/drawing/2014/main" id="{6E51ADE8-A749-4EDE-A0D0-D98EA7FF9B91}"/>
              </a:ext>
            </a:extLst>
          </p:cNvPr>
          <p:cNvCxnSpPr>
            <a:cxnSpLocks noChangeShapeType="1"/>
          </p:cNvCxnSpPr>
          <p:nvPr/>
        </p:nvCxnSpPr>
        <p:spPr bwMode="auto">
          <a:xfrm>
            <a:off x="400367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493" name="Straight Connector 30">
            <a:extLst>
              <a:ext uri="{FF2B5EF4-FFF2-40B4-BE49-F238E27FC236}">
                <a16:creationId xmlns:a16="http://schemas.microsoft.com/office/drawing/2014/main" id="{A70FA25E-D686-4575-BFD6-C87890D9C478}"/>
              </a:ext>
            </a:extLst>
          </p:cNvPr>
          <p:cNvCxnSpPr>
            <a:cxnSpLocks noChangeShapeType="1"/>
          </p:cNvCxnSpPr>
          <p:nvPr/>
        </p:nvCxnSpPr>
        <p:spPr bwMode="auto">
          <a:xfrm>
            <a:off x="3938588"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494" name="Straight Connector 31">
            <a:extLst>
              <a:ext uri="{FF2B5EF4-FFF2-40B4-BE49-F238E27FC236}">
                <a16:creationId xmlns:a16="http://schemas.microsoft.com/office/drawing/2014/main" id="{25FA0E52-9959-4CC3-9473-FFFB86872025}"/>
              </a:ext>
            </a:extLst>
          </p:cNvPr>
          <p:cNvCxnSpPr>
            <a:cxnSpLocks noChangeShapeType="1"/>
          </p:cNvCxnSpPr>
          <p:nvPr/>
        </p:nvCxnSpPr>
        <p:spPr bwMode="auto">
          <a:xfrm>
            <a:off x="411956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495" name="Straight Connector 32">
            <a:extLst>
              <a:ext uri="{FF2B5EF4-FFF2-40B4-BE49-F238E27FC236}">
                <a16:creationId xmlns:a16="http://schemas.microsoft.com/office/drawing/2014/main" id="{4BEC443E-E58F-4FEB-888C-0219AA1ED60E}"/>
              </a:ext>
            </a:extLst>
          </p:cNvPr>
          <p:cNvCxnSpPr>
            <a:cxnSpLocks noChangeShapeType="1"/>
          </p:cNvCxnSpPr>
          <p:nvPr/>
        </p:nvCxnSpPr>
        <p:spPr bwMode="auto">
          <a:xfrm>
            <a:off x="405606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496" name="Straight Connector 33">
            <a:extLst>
              <a:ext uri="{FF2B5EF4-FFF2-40B4-BE49-F238E27FC236}">
                <a16:creationId xmlns:a16="http://schemas.microsoft.com/office/drawing/2014/main" id="{5CE1DA82-4812-4145-8A9A-08CB89146969}"/>
              </a:ext>
            </a:extLst>
          </p:cNvPr>
          <p:cNvCxnSpPr>
            <a:cxnSpLocks noChangeShapeType="1"/>
          </p:cNvCxnSpPr>
          <p:nvPr/>
        </p:nvCxnSpPr>
        <p:spPr bwMode="auto">
          <a:xfrm>
            <a:off x="423862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497" name="Straight Connector 34">
            <a:extLst>
              <a:ext uri="{FF2B5EF4-FFF2-40B4-BE49-F238E27FC236}">
                <a16:creationId xmlns:a16="http://schemas.microsoft.com/office/drawing/2014/main" id="{1D8BECDA-25C9-41FC-8F39-BBE50C7A3858}"/>
              </a:ext>
            </a:extLst>
          </p:cNvPr>
          <p:cNvCxnSpPr>
            <a:cxnSpLocks noChangeShapeType="1"/>
          </p:cNvCxnSpPr>
          <p:nvPr/>
        </p:nvCxnSpPr>
        <p:spPr bwMode="auto">
          <a:xfrm>
            <a:off x="417512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498" name="Straight Connector 35">
            <a:extLst>
              <a:ext uri="{FF2B5EF4-FFF2-40B4-BE49-F238E27FC236}">
                <a16:creationId xmlns:a16="http://schemas.microsoft.com/office/drawing/2014/main" id="{F90635A1-2D79-4BCC-B6E2-5EEC4E3FD456}"/>
              </a:ext>
            </a:extLst>
          </p:cNvPr>
          <p:cNvCxnSpPr>
            <a:cxnSpLocks noChangeShapeType="1"/>
          </p:cNvCxnSpPr>
          <p:nvPr/>
        </p:nvCxnSpPr>
        <p:spPr bwMode="auto">
          <a:xfrm>
            <a:off x="4356100"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499" name="Straight Connector 36">
            <a:extLst>
              <a:ext uri="{FF2B5EF4-FFF2-40B4-BE49-F238E27FC236}">
                <a16:creationId xmlns:a16="http://schemas.microsoft.com/office/drawing/2014/main" id="{2850AB09-0008-4CE0-B67C-C2571440EEDD}"/>
              </a:ext>
            </a:extLst>
          </p:cNvPr>
          <p:cNvCxnSpPr>
            <a:cxnSpLocks noChangeShapeType="1"/>
          </p:cNvCxnSpPr>
          <p:nvPr/>
        </p:nvCxnSpPr>
        <p:spPr bwMode="auto">
          <a:xfrm>
            <a:off x="429101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0" name="Straight Connector 37">
            <a:extLst>
              <a:ext uri="{FF2B5EF4-FFF2-40B4-BE49-F238E27FC236}">
                <a16:creationId xmlns:a16="http://schemas.microsoft.com/office/drawing/2014/main" id="{F7CAC722-3373-48DB-A35F-5188220FD48C}"/>
              </a:ext>
            </a:extLst>
          </p:cNvPr>
          <p:cNvCxnSpPr>
            <a:cxnSpLocks noChangeShapeType="1"/>
          </p:cNvCxnSpPr>
          <p:nvPr/>
        </p:nvCxnSpPr>
        <p:spPr bwMode="auto">
          <a:xfrm>
            <a:off x="4484688"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1" name="Straight Connector 38">
            <a:extLst>
              <a:ext uri="{FF2B5EF4-FFF2-40B4-BE49-F238E27FC236}">
                <a16:creationId xmlns:a16="http://schemas.microsoft.com/office/drawing/2014/main" id="{7131239A-109A-4687-967E-9F0D9091D96F}"/>
              </a:ext>
            </a:extLst>
          </p:cNvPr>
          <p:cNvCxnSpPr>
            <a:cxnSpLocks noChangeShapeType="1"/>
          </p:cNvCxnSpPr>
          <p:nvPr/>
        </p:nvCxnSpPr>
        <p:spPr bwMode="auto">
          <a:xfrm>
            <a:off x="4419600"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2" name="Straight Connector 39">
            <a:extLst>
              <a:ext uri="{FF2B5EF4-FFF2-40B4-BE49-F238E27FC236}">
                <a16:creationId xmlns:a16="http://schemas.microsoft.com/office/drawing/2014/main" id="{4909CC48-80A2-4029-B86F-BA9EC3926371}"/>
              </a:ext>
            </a:extLst>
          </p:cNvPr>
          <p:cNvCxnSpPr>
            <a:cxnSpLocks noChangeShapeType="1"/>
          </p:cNvCxnSpPr>
          <p:nvPr/>
        </p:nvCxnSpPr>
        <p:spPr bwMode="auto">
          <a:xfrm>
            <a:off x="460057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3" name="Straight Connector 40">
            <a:extLst>
              <a:ext uri="{FF2B5EF4-FFF2-40B4-BE49-F238E27FC236}">
                <a16:creationId xmlns:a16="http://schemas.microsoft.com/office/drawing/2014/main" id="{0497D0EA-C64E-4C22-9257-FEF49FD2C269}"/>
              </a:ext>
            </a:extLst>
          </p:cNvPr>
          <p:cNvCxnSpPr>
            <a:cxnSpLocks noChangeShapeType="1"/>
          </p:cNvCxnSpPr>
          <p:nvPr/>
        </p:nvCxnSpPr>
        <p:spPr bwMode="auto">
          <a:xfrm>
            <a:off x="453707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4" name="Straight Connector 41">
            <a:extLst>
              <a:ext uri="{FF2B5EF4-FFF2-40B4-BE49-F238E27FC236}">
                <a16:creationId xmlns:a16="http://schemas.microsoft.com/office/drawing/2014/main" id="{3290166A-BA10-40D4-9773-380A6A28B635}"/>
              </a:ext>
            </a:extLst>
          </p:cNvPr>
          <p:cNvCxnSpPr>
            <a:cxnSpLocks noChangeShapeType="1"/>
          </p:cNvCxnSpPr>
          <p:nvPr/>
        </p:nvCxnSpPr>
        <p:spPr bwMode="auto">
          <a:xfrm>
            <a:off x="4719638"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5" name="Straight Connector 42">
            <a:extLst>
              <a:ext uri="{FF2B5EF4-FFF2-40B4-BE49-F238E27FC236}">
                <a16:creationId xmlns:a16="http://schemas.microsoft.com/office/drawing/2014/main" id="{D25A040B-54A4-4979-B28C-F2B10050E316}"/>
              </a:ext>
            </a:extLst>
          </p:cNvPr>
          <p:cNvCxnSpPr>
            <a:cxnSpLocks noChangeShapeType="1"/>
          </p:cNvCxnSpPr>
          <p:nvPr/>
        </p:nvCxnSpPr>
        <p:spPr bwMode="auto">
          <a:xfrm>
            <a:off x="4656138"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6" name="Straight Connector 43">
            <a:extLst>
              <a:ext uri="{FF2B5EF4-FFF2-40B4-BE49-F238E27FC236}">
                <a16:creationId xmlns:a16="http://schemas.microsoft.com/office/drawing/2014/main" id="{EBB3FFB5-A39E-4F73-871F-058CA5A4EF20}"/>
              </a:ext>
            </a:extLst>
          </p:cNvPr>
          <p:cNvCxnSpPr>
            <a:cxnSpLocks noChangeShapeType="1"/>
          </p:cNvCxnSpPr>
          <p:nvPr/>
        </p:nvCxnSpPr>
        <p:spPr bwMode="auto">
          <a:xfrm>
            <a:off x="483711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7" name="Straight Connector 44">
            <a:extLst>
              <a:ext uri="{FF2B5EF4-FFF2-40B4-BE49-F238E27FC236}">
                <a16:creationId xmlns:a16="http://schemas.microsoft.com/office/drawing/2014/main" id="{57C196B0-F3A8-4464-A863-2DF2E1AABF4F}"/>
              </a:ext>
            </a:extLst>
          </p:cNvPr>
          <p:cNvCxnSpPr>
            <a:cxnSpLocks noChangeShapeType="1"/>
          </p:cNvCxnSpPr>
          <p:nvPr/>
        </p:nvCxnSpPr>
        <p:spPr bwMode="auto">
          <a:xfrm>
            <a:off x="477202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8" name="Straight Connector 45">
            <a:extLst>
              <a:ext uri="{FF2B5EF4-FFF2-40B4-BE49-F238E27FC236}">
                <a16:creationId xmlns:a16="http://schemas.microsoft.com/office/drawing/2014/main" id="{CE5408C6-818D-437C-8D13-E84A6F39F19E}"/>
              </a:ext>
            </a:extLst>
          </p:cNvPr>
          <p:cNvCxnSpPr>
            <a:cxnSpLocks noChangeShapeType="1"/>
          </p:cNvCxnSpPr>
          <p:nvPr/>
        </p:nvCxnSpPr>
        <p:spPr bwMode="auto">
          <a:xfrm>
            <a:off x="497046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09" name="Straight Connector 46">
            <a:extLst>
              <a:ext uri="{FF2B5EF4-FFF2-40B4-BE49-F238E27FC236}">
                <a16:creationId xmlns:a16="http://schemas.microsoft.com/office/drawing/2014/main" id="{661C9502-3659-49C5-BA99-26E3478B0237}"/>
              </a:ext>
            </a:extLst>
          </p:cNvPr>
          <p:cNvCxnSpPr>
            <a:cxnSpLocks noChangeShapeType="1"/>
          </p:cNvCxnSpPr>
          <p:nvPr/>
        </p:nvCxnSpPr>
        <p:spPr bwMode="auto">
          <a:xfrm>
            <a:off x="490537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0" name="Straight Connector 47">
            <a:extLst>
              <a:ext uri="{FF2B5EF4-FFF2-40B4-BE49-F238E27FC236}">
                <a16:creationId xmlns:a16="http://schemas.microsoft.com/office/drawing/2014/main" id="{4E44DA38-2EB3-44C9-976D-1D7A0253FD35}"/>
              </a:ext>
            </a:extLst>
          </p:cNvPr>
          <p:cNvCxnSpPr>
            <a:cxnSpLocks noChangeShapeType="1"/>
          </p:cNvCxnSpPr>
          <p:nvPr/>
        </p:nvCxnSpPr>
        <p:spPr bwMode="auto">
          <a:xfrm>
            <a:off x="5086350"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1" name="Straight Connector 48">
            <a:extLst>
              <a:ext uri="{FF2B5EF4-FFF2-40B4-BE49-F238E27FC236}">
                <a16:creationId xmlns:a16="http://schemas.microsoft.com/office/drawing/2014/main" id="{DF12AECB-DBBD-409B-8C80-32E61732DBEA}"/>
              </a:ext>
            </a:extLst>
          </p:cNvPr>
          <p:cNvCxnSpPr>
            <a:cxnSpLocks noChangeShapeType="1"/>
          </p:cNvCxnSpPr>
          <p:nvPr/>
        </p:nvCxnSpPr>
        <p:spPr bwMode="auto">
          <a:xfrm>
            <a:off x="5022850"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2" name="Straight Connector 49">
            <a:extLst>
              <a:ext uri="{FF2B5EF4-FFF2-40B4-BE49-F238E27FC236}">
                <a16:creationId xmlns:a16="http://schemas.microsoft.com/office/drawing/2014/main" id="{2776F149-9810-4CD3-BECD-D2D066C3449F}"/>
              </a:ext>
            </a:extLst>
          </p:cNvPr>
          <p:cNvCxnSpPr>
            <a:cxnSpLocks noChangeShapeType="1"/>
          </p:cNvCxnSpPr>
          <p:nvPr/>
        </p:nvCxnSpPr>
        <p:spPr bwMode="auto">
          <a:xfrm>
            <a:off x="520541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3" name="Straight Connector 50">
            <a:extLst>
              <a:ext uri="{FF2B5EF4-FFF2-40B4-BE49-F238E27FC236}">
                <a16:creationId xmlns:a16="http://schemas.microsoft.com/office/drawing/2014/main" id="{32E1A1E9-9E31-4CA4-B384-2621F121E2FB}"/>
              </a:ext>
            </a:extLst>
          </p:cNvPr>
          <p:cNvCxnSpPr>
            <a:cxnSpLocks noChangeShapeType="1"/>
          </p:cNvCxnSpPr>
          <p:nvPr/>
        </p:nvCxnSpPr>
        <p:spPr bwMode="auto">
          <a:xfrm>
            <a:off x="514191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4" name="Straight Connector 51">
            <a:extLst>
              <a:ext uri="{FF2B5EF4-FFF2-40B4-BE49-F238E27FC236}">
                <a16:creationId xmlns:a16="http://schemas.microsoft.com/office/drawing/2014/main" id="{5A9E39F3-E60D-4BE3-AF30-D28EB82E6AB3}"/>
              </a:ext>
            </a:extLst>
          </p:cNvPr>
          <p:cNvCxnSpPr>
            <a:cxnSpLocks noChangeShapeType="1"/>
          </p:cNvCxnSpPr>
          <p:nvPr/>
        </p:nvCxnSpPr>
        <p:spPr bwMode="auto">
          <a:xfrm>
            <a:off x="5322888"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5" name="Straight Connector 52">
            <a:extLst>
              <a:ext uri="{FF2B5EF4-FFF2-40B4-BE49-F238E27FC236}">
                <a16:creationId xmlns:a16="http://schemas.microsoft.com/office/drawing/2014/main" id="{69C8F03C-D661-4B37-9300-1943B11642EB}"/>
              </a:ext>
            </a:extLst>
          </p:cNvPr>
          <p:cNvCxnSpPr>
            <a:cxnSpLocks noChangeShapeType="1"/>
          </p:cNvCxnSpPr>
          <p:nvPr/>
        </p:nvCxnSpPr>
        <p:spPr bwMode="auto">
          <a:xfrm>
            <a:off x="5257800"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6" name="Straight Connector 53">
            <a:extLst>
              <a:ext uri="{FF2B5EF4-FFF2-40B4-BE49-F238E27FC236}">
                <a16:creationId xmlns:a16="http://schemas.microsoft.com/office/drawing/2014/main" id="{ED1464AD-3F39-4B0E-BB90-0AB6A12367FC}"/>
              </a:ext>
            </a:extLst>
          </p:cNvPr>
          <p:cNvCxnSpPr>
            <a:cxnSpLocks noChangeShapeType="1"/>
          </p:cNvCxnSpPr>
          <p:nvPr/>
        </p:nvCxnSpPr>
        <p:spPr bwMode="auto">
          <a:xfrm>
            <a:off x="545147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7" name="Straight Connector 54">
            <a:extLst>
              <a:ext uri="{FF2B5EF4-FFF2-40B4-BE49-F238E27FC236}">
                <a16:creationId xmlns:a16="http://schemas.microsoft.com/office/drawing/2014/main" id="{3FD8B6D1-F992-4B07-976B-0F364269AA86}"/>
              </a:ext>
            </a:extLst>
          </p:cNvPr>
          <p:cNvCxnSpPr>
            <a:cxnSpLocks noChangeShapeType="1"/>
          </p:cNvCxnSpPr>
          <p:nvPr/>
        </p:nvCxnSpPr>
        <p:spPr bwMode="auto">
          <a:xfrm>
            <a:off x="5386388"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8" name="Straight Connector 55">
            <a:extLst>
              <a:ext uri="{FF2B5EF4-FFF2-40B4-BE49-F238E27FC236}">
                <a16:creationId xmlns:a16="http://schemas.microsoft.com/office/drawing/2014/main" id="{770C598C-9861-45B3-96DB-E6B9FC6B3279}"/>
              </a:ext>
            </a:extLst>
          </p:cNvPr>
          <p:cNvCxnSpPr>
            <a:cxnSpLocks noChangeShapeType="1"/>
          </p:cNvCxnSpPr>
          <p:nvPr/>
        </p:nvCxnSpPr>
        <p:spPr bwMode="auto">
          <a:xfrm>
            <a:off x="556736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19" name="Straight Connector 56">
            <a:extLst>
              <a:ext uri="{FF2B5EF4-FFF2-40B4-BE49-F238E27FC236}">
                <a16:creationId xmlns:a16="http://schemas.microsoft.com/office/drawing/2014/main" id="{9103BA55-CF9F-453D-A88B-5DF80F6ED461}"/>
              </a:ext>
            </a:extLst>
          </p:cNvPr>
          <p:cNvCxnSpPr>
            <a:cxnSpLocks noChangeShapeType="1"/>
          </p:cNvCxnSpPr>
          <p:nvPr/>
        </p:nvCxnSpPr>
        <p:spPr bwMode="auto">
          <a:xfrm>
            <a:off x="550386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0" name="Straight Connector 57">
            <a:extLst>
              <a:ext uri="{FF2B5EF4-FFF2-40B4-BE49-F238E27FC236}">
                <a16:creationId xmlns:a16="http://schemas.microsoft.com/office/drawing/2014/main" id="{2AFD6152-F63E-4A36-9AE4-D47B496D4FC6}"/>
              </a:ext>
            </a:extLst>
          </p:cNvPr>
          <p:cNvCxnSpPr>
            <a:cxnSpLocks noChangeShapeType="1"/>
          </p:cNvCxnSpPr>
          <p:nvPr/>
        </p:nvCxnSpPr>
        <p:spPr bwMode="auto">
          <a:xfrm>
            <a:off x="568642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1" name="Straight Connector 58">
            <a:extLst>
              <a:ext uri="{FF2B5EF4-FFF2-40B4-BE49-F238E27FC236}">
                <a16:creationId xmlns:a16="http://schemas.microsoft.com/office/drawing/2014/main" id="{1CCF5BCB-6BD9-4299-9E44-82596B19787C}"/>
              </a:ext>
            </a:extLst>
          </p:cNvPr>
          <p:cNvCxnSpPr>
            <a:cxnSpLocks noChangeShapeType="1"/>
          </p:cNvCxnSpPr>
          <p:nvPr/>
        </p:nvCxnSpPr>
        <p:spPr bwMode="auto">
          <a:xfrm>
            <a:off x="562292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2" name="Straight Connector 59">
            <a:extLst>
              <a:ext uri="{FF2B5EF4-FFF2-40B4-BE49-F238E27FC236}">
                <a16:creationId xmlns:a16="http://schemas.microsoft.com/office/drawing/2014/main" id="{7047D3A4-A29C-4AE3-BF53-2880DEF5D6CE}"/>
              </a:ext>
            </a:extLst>
          </p:cNvPr>
          <p:cNvCxnSpPr>
            <a:cxnSpLocks noChangeShapeType="1"/>
          </p:cNvCxnSpPr>
          <p:nvPr/>
        </p:nvCxnSpPr>
        <p:spPr bwMode="auto">
          <a:xfrm>
            <a:off x="5803900"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3" name="Straight Connector 60">
            <a:extLst>
              <a:ext uri="{FF2B5EF4-FFF2-40B4-BE49-F238E27FC236}">
                <a16:creationId xmlns:a16="http://schemas.microsoft.com/office/drawing/2014/main" id="{113B16AC-6EC4-4046-9924-21C924D098E9}"/>
              </a:ext>
            </a:extLst>
          </p:cNvPr>
          <p:cNvCxnSpPr>
            <a:cxnSpLocks noChangeShapeType="1"/>
          </p:cNvCxnSpPr>
          <p:nvPr/>
        </p:nvCxnSpPr>
        <p:spPr bwMode="auto">
          <a:xfrm>
            <a:off x="5738813"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4" name="Straight Connector 61">
            <a:extLst>
              <a:ext uri="{FF2B5EF4-FFF2-40B4-BE49-F238E27FC236}">
                <a16:creationId xmlns:a16="http://schemas.microsoft.com/office/drawing/2014/main" id="{EE15CACA-FE22-4A2C-8B5F-4DBC1291B915}"/>
              </a:ext>
            </a:extLst>
          </p:cNvPr>
          <p:cNvCxnSpPr>
            <a:cxnSpLocks noChangeShapeType="1"/>
          </p:cNvCxnSpPr>
          <p:nvPr/>
        </p:nvCxnSpPr>
        <p:spPr bwMode="auto">
          <a:xfrm>
            <a:off x="5927725"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5" name="Straight Connector 62">
            <a:extLst>
              <a:ext uri="{FF2B5EF4-FFF2-40B4-BE49-F238E27FC236}">
                <a16:creationId xmlns:a16="http://schemas.microsoft.com/office/drawing/2014/main" id="{B61BFC51-BBE1-4D61-BDD7-087749B750ED}"/>
              </a:ext>
            </a:extLst>
          </p:cNvPr>
          <p:cNvCxnSpPr>
            <a:cxnSpLocks noChangeShapeType="1"/>
          </p:cNvCxnSpPr>
          <p:nvPr/>
        </p:nvCxnSpPr>
        <p:spPr bwMode="auto">
          <a:xfrm>
            <a:off x="5862638" y="4630738"/>
            <a:ext cx="0" cy="1460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6" name="Straight Connector 63">
            <a:extLst>
              <a:ext uri="{FF2B5EF4-FFF2-40B4-BE49-F238E27FC236}">
                <a16:creationId xmlns:a16="http://schemas.microsoft.com/office/drawing/2014/main" id="{430EAE6B-D2CF-4C75-BF04-555A7A1CD703}"/>
              </a:ext>
            </a:extLst>
          </p:cNvPr>
          <p:cNvCxnSpPr>
            <a:cxnSpLocks noChangeShapeType="1"/>
          </p:cNvCxnSpPr>
          <p:nvPr/>
        </p:nvCxnSpPr>
        <p:spPr bwMode="auto">
          <a:xfrm>
            <a:off x="6000750" y="463073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7" name="Straight Connector 65">
            <a:extLst>
              <a:ext uri="{FF2B5EF4-FFF2-40B4-BE49-F238E27FC236}">
                <a16:creationId xmlns:a16="http://schemas.microsoft.com/office/drawing/2014/main" id="{066D90C9-261B-4180-9F3C-89232A69FBA1}"/>
              </a:ext>
            </a:extLst>
          </p:cNvPr>
          <p:cNvCxnSpPr>
            <a:cxnSpLocks noChangeShapeType="1"/>
          </p:cNvCxnSpPr>
          <p:nvPr/>
        </p:nvCxnSpPr>
        <p:spPr bwMode="auto">
          <a:xfrm>
            <a:off x="600075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8" name="Straight Connector 67">
            <a:extLst>
              <a:ext uri="{FF2B5EF4-FFF2-40B4-BE49-F238E27FC236}">
                <a16:creationId xmlns:a16="http://schemas.microsoft.com/office/drawing/2014/main" id="{1E4A8284-5D0B-47FB-9970-7C988CEF6E9A}"/>
              </a:ext>
            </a:extLst>
          </p:cNvPr>
          <p:cNvCxnSpPr>
            <a:cxnSpLocks noChangeShapeType="1"/>
          </p:cNvCxnSpPr>
          <p:nvPr/>
        </p:nvCxnSpPr>
        <p:spPr bwMode="auto">
          <a:xfrm>
            <a:off x="6072188" y="463073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29" name="Straight Connector 68">
            <a:extLst>
              <a:ext uri="{FF2B5EF4-FFF2-40B4-BE49-F238E27FC236}">
                <a16:creationId xmlns:a16="http://schemas.microsoft.com/office/drawing/2014/main" id="{60683B3A-8F84-442C-93DE-231EB8D082A1}"/>
              </a:ext>
            </a:extLst>
          </p:cNvPr>
          <p:cNvCxnSpPr>
            <a:cxnSpLocks noChangeShapeType="1"/>
          </p:cNvCxnSpPr>
          <p:nvPr/>
        </p:nvCxnSpPr>
        <p:spPr bwMode="auto">
          <a:xfrm>
            <a:off x="607218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sp>
        <p:nvSpPr>
          <p:cNvPr id="63530" name="Can 43">
            <a:extLst>
              <a:ext uri="{FF2B5EF4-FFF2-40B4-BE49-F238E27FC236}">
                <a16:creationId xmlns:a16="http://schemas.microsoft.com/office/drawing/2014/main" id="{A628411E-5D83-4F58-B66A-58A0EBC1FADA}"/>
              </a:ext>
            </a:extLst>
          </p:cNvPr>
          <p:cNvSpPr>
            <a:spLocks noChangeArrowheads="1"/>
          </p:cNvSpPr>
          <p:nvPr/>
        </p:nvSpPr>
        <p:spPr bwMode="auto">
          <a:xfrm rot="-5400000">
            <a:off x="5880100" y="2652713"/>
            <a:ext cx="704850" cy="4953000"/>
          </a:xfrm>
          <a:prstGeom prst="can">
            <a:avLst>
              <a:gd name="adj" fmla="val 24985"/>
            </a:avLst>
          </a:prstGeom>
          <a:blipFill dpi="0" rotWithShape="0">
            <a:blip r:embed="rId3"/>
            <a:srcRect/>
            <a:tile tx="0" ty="0" sx="100000" sy="100000" flip="none" algn="tl"/>
          </a:blipFill>
          <a:ln w="25400" algn="ctr">
            <a:solidFill>
              <a:srgbClr val="D60093"/>
            </a:solidFill>
            <a:round/>
            <a:headEnd/>
            <a:tailEnd/>
          </a:ln>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a:cs typeface="Arial" panose="020B0604020202020204" pitchFamily="34" charset="0"/>
            </a:endParaRPr>
          </a:p>
        </p:txBody>
      </p:sp>
      <p:cxnSp>
        <p:nvCxnSpPr>
          <p:cNvPr id="63531" name="Straight Connector 69">
            <a:extLst>
              <a:ext uri="{FF2B5EF4-FFF2-40B4-BE49-F238E27FC236}">
                <a16:creationId xmlns:a16="http://schemas.microsoft.com/office/drawing/2014/main" id="{DD67E214-C701-4E96-B1D0-B1D085E9AD0D}"/>
              </a:ext>
            </a:extLst>
          </p:cNvPr>
          <p:cNvCxnSpPr>
            <a:cxnSpLocks noChangeShapeType="1"/>
          </p:cNvCxnSpPr>
          <p:nvPr/>
        </p:nvCxnSpPr>
        <p:spPr bwMode="auto">
          <a:xfrm>
            <a:off x="6134100" y="4611688"/>
            <a:ext cx="33338"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2" name="Straight Connector 71">
            <a:extLst>
              <a:ext uri="{FF2B5EF4-FFF2-40B4-BE49-F238E27FC236}">
                <a16:creationId xmlns:a16="http://schemas.microsoft.com/office/drawing/2014/main" id="{DBECF4BC-B61B-4BAC-93D3-72D3CF3EC32D}"/>
              </a:ext>
            </a:extLst>
          </p:cNvPr>
          <p:cNvCxnSpPr>
            <a:cxnSpLocks noChangeShapeType="1"/>
          </p:cNvCxnSpPr>
          <p:nvPr/>
        </p:nvCxnSpPr>
        <p:spPr bwMode="auto">
          <a:xfrm>
            <a:off x="6196013" y="4584700"/>
            <a:ext cx="28575" cy="603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3" name="Straight Connector 72">
            <a:extLst>
              <a:ext uri="{FF2B5EF4-FFF2-40B4-BE49-F238E27FC236}">
                <a16:creationId xmlns:a16="http://schemas.microsoft.com/office/drawing/2014/main" id="{DA7D3F1A-E49E-44D2-8C12-4AA419934121}"/>
              </a:ext>
            </a:extLst>
          </p:cNvPr>
          <p:cNvCxnSpPr>
            <a:cxnSpLocks noChangeShapeType="1"/>
          </p:cNvCxnSpPr>
          <p:nvPr/>
        </p:nvCxnSpPr>
        <p:spPr bwMode="auto">
          <a:xfrm>
            <a:off x="6251575" y="4548188"/>
            <a:ext cx="39688" cy="6350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4" name="Straight Connector 74">
            <a:extLst>
              <a:ext uri="{FF2B5EF4-FFF2-40B4-BE49-F238E27FC236}">
                <a16:creationId xmlns:a16="http://schemas.microsoft.com/office/drawing/2014/main" id="{4E048C04-763E-4CB7-B191-D4EA6B1472F1}"/>
              </a:ext>
            </a:extLst>
          </p:cNvPr>
          <p:cNvCxnSpPr>
            <a:cxnSpLocks noChangeShapeType="1"/>
          </p:cNvCxnSpPr>
          <p:nvPr/>
        </p:nvCxnSpPr>
        <p:spPr bwMode="auto">
          <a:xfrm>
            <a:off x="6308725" y="4510088"/>
            <a:ext cx="39688" cy="603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5" name="Straight Connector 76">
            <a:extLst>
              <a:ext uri="{FF2B5EF4-FFF2-40B4-BE49-F238E27FC236}">
                <a16:creationId xmlns:a16="http://schemas.microsoft.com/office/drawing/2014/main" id="{AB46DB9F-7CB0-4627-8863-009023ABE17C}"/>
              </a:ext>
            </a:extLst>
          </p:cNvPr>
          <p:cNvCxnSpPr>
            <a:cxnSpLocks noChangeShapeType="1"/>
          </p:cNvCxnSpPr>
          <p:nvPr/>
        </p:nvCxnSpPr>
        <p:spPr bwMode="auto">
          <a:xfrm>
            <a:off x="6361113" y="4467225"/>
            <a:ext cx="39687" cy="603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6" name="Straight Connector 78">
            <a:extLst>
              <a:ext uri="{FF2B5EF4-FFF2-40B4-BE49-F238E27FC236}">
                <a16:creationId xmlns:a16="http://schemas.microsoft.com/office/drawing/2014/main" id="{29F87220-3B28-4F0E-9316-0F853D96BFCE}"/>
              </a:ext>
            </a:extLst>
          </p:cNvPr>
          <p:cNvCxnSpPr>
            <a:cxnSpLocks noChangeShapeType="1"/>
          </p:cNvCxnSpPr>
          <p:nvPr/>
        </p:nvCxnSpPr>
        <p:spPr bwMode="auto">
          <a:xfrm>
            <a:off x="6413500" y="4416425"/>
            <a:ext cx="52388" cy="603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7" name="Straight Connector 80">
            <a:extLst>
              <a:ext uri="{FF2B5EF4-FFF2-40B4-BE49-F238E27FC236}">
                <a16:creationId xmlns:a16="http://schemas.microsoft.com/office/drawing/2014/main" id="{0A1F3879-1FD7-433A-87E3-89AF5F683A5E}"/>
              </a:ext>
            </a:extLst>
          </p:cNvPr>
          <p:cNvCxnSpPr>
            <a:cxnSpLocks noChangeShapeType="1"/>
          </p:cNvCxnSpPr>
          <p:nvPr/>
        </p:nvCxnSpPr>
        <p:spPr bwMode="auto">
          <a:xfrm>
            <a:off x="6465888" y="4364038"/>
            <a:ext cx="52387" cy="42862"/>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8" name="Straight Connector 82">
            <a:extLst>
              <a:ext uri="{FF2B5EF4-FFF2-40B4-BE49-F238E27FC236}">
                <a16:creationId xmlns:a16="http://schemas.microsoft.com/office/drawing/2014/main" id="{9E6C2A88-0B16-486D-B1A2-83E752859ED3}"/>
              </a:ext>
            </a:extLst>
          </p:cNvPr>
          <p:cNvCxnSpPr>
            <a:cxnSpLocks noChangeShapeType="1"/>
          </p:cNvCxnSpPr>
          <p:nvPr/>
        </p:nvCxnSpPr>
        <p:spPr bwMode="auto">
          <a:xfrm>
            <a:off x="6513513" y="4319588"/>
            <a:ext cx="52387"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39" name="Straight Connector 85">
            <a:extLst>
              <a:ext uri="{FF2B5EF4-FFF2-40B4-BE49-F238E27FC236}">
                <a16:creationId xmlns:a16="http://schemas.microsoft.com/office/drawing/2014/main" id="{A6D6746C-B86A-4A97-9A0B-E5A82444DA8E}"/>
              </a:ext>
            </a:extLst>
          </p:cNvPr>
          <p:cNvCxnSpPr>
            <a:cxnSpLocks noChangeShapeType="1"/>
          </p:cNvCxnSpPr>
          <p:nvPr/>
        </p:nvCxnSpPr>
        <p:spPr bwMode="auto">
          <a:xfrm>
            <a:off x="6565900" y="4273550"/>
            <a:ext cx="52388" cy="42863"/>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0" name="Straight Connector 89">
            <a:extLst>
              <a:ext uri="{FF2B5EF4-FFF2-40B4-BE49-F238E27FC236}">
                <a16:creationId xmlns:a16="http://schemas.microsoft.com/office/drawing/2014/main" id="{A0F4BD49-0801-42C3-8334-528E6B22AA64}"/>
              </a:ext>
            </a:extLst>
          </p:cNvPr>
          <p:cNvCxnSpPr>
            <a:cxnSpLocks noChangeShapeType="1"/>
          </p:cNvCxnSpPr>
          <p:nvPr/>
        </p:nvCxnSpPr>
        <p:spPr bwMode="auto">
          <a:xfrm>
            <a:off x="6618288" y="4225925"/>
            <a:ext cx="52387"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1" name="Straight Connector 90">
            <a:extLst>
              <a:ext uri="{FF2B5EF4-FFF2-40B4-BE49-F238E27FC236}">
                <a16:creationId xmlns:a16="http://schemas.microsoft.com/office/drawing/2014/main" id="{282B2F77-61A0-4E34-8ABF-BFE3C8936C4B}"/>
              </a:ext>
            </a:extLst>
          </p:cNvPr>
          <p:cNvCxnSpPr>
            <a:cxnSpLocks noChangeShapeType="1"/>
          </p:cNvCxnSpPr>
          <p:nvPr/>
        </p:nvCxnSpPr>
        <p:spPr bwMode="auto">
          <a:xfrm>
            <a:off x="6670675" y="4176713"/>
            <a:ext cx="52388" cy="42862"/>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2" name="Straight Connector 91">
            <a:extLst>
              <a:ext uri="{FF2B5EF4-FFF2-40B4-BE49-F238E27FC236}">
                <a16:creationId xmlns:a16="http://schemas.microsoft.com/office/drawing/2014/main" id="{5D4E7A5A-76D8-4790-BAFB-42F33DB8D397}"/>
              </a:ext>
            </a:extLst>
          </p:cNvPr>
          <p:cNvCxnSpPr>
            <a:cxnSpLocks noChangeShapeType="1"/>
          </p:cNvCxnSpPr>
          <p:nvPr/>
        </p:nvCxnSpPr>
        <p:spPr bwMode="auto">
          <a:xfrm>
            <a:off x="6727825" y="4116388"/>
            <a:ext cx="52388" cy="603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3" name="Straight Connector 94">
            <a:extLst>
              <a:ext uri="{FF2B5EF4-FFF2-40B4-BE49-F238E27FC236}">
                <a16:creationId xmlns:a16="http://schemas.microsoft.com/office/drawing/2014/main" id="{A6ADBEE6-1F64-4EC4-B4AA-972ACAEB5A05}"/>
              </a:ext>
            </a:extLst>
          </p:cNvPr>
          <p:cNvCxnSpPr>
            <a:cxnSpLocks noChangeShapeType="1"/>
          </p:cNvCxnSpPr>
          <p:nvPr/>
        </p:nvCxnSpPr>
        <p:spPr bwMode="auto">
          <a:xfrm>
            <a:off x="6780213" y="4071938"/>
            <a:ext cx="39687" cy="58737"/>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4" name="Straight Connector 96">
            <a:extLst>
              <a:ext uri="{FF2B5EF4-FFF2-40B4-BE49-F238E27FC236}">
                <a16:creationId xmlns:a16="http://schemas.microsoft.com/office/drawing/2014/main" id="{857FE830-75AD-411F-A2F7-BA205B9B9596}"/>
              </a:ext>
            </a:extLst>
          </p:cNvPr>
          <p:cNvCxnSpPr>
            <a:cxnSpLocks noChangeShapeType="1"/>
          </p:cNvCxnSpPr>
          <p:nvPr/>
        </p:nvCxnSpPr>
        <p:spPr bwMode="auto">
          <a:xfrm>
            <a:off x="6832600" y="4029075"/>
            <a:ext cx="25400" cy="65088"/>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5" name="Straight Connector 102">
            <a:extLst>
              <a:ext uri="{FF2B5EF4-FFF2-40B4-BE49-F238E27FC236}">
                <a16:creationId xmlns:a16="http://schemas.microsoft.com/office/drawing/2014/main" id="{2E79C752-3C4A-4390-90BE-201700FC3618}"/>
              </a:ext>
            </a:extLst>
          </p:cNvPr>
          <p:cNvCxnSpPr>
            <a:cxnSpLocks noChangeShapeType="1"/>
          </p:cNvCxnSpPr>
          <p:nvPr/>
        </p:nvCxnSpPr>
        <p:spPr bwMode="auto">
          <a:xfrm>
            <a:off x="6894513" y="3997325"/>
            <a:ext cx="25400" cy="65088"/>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6" name="Straight Connector 103">
            <a:extLst>
              <a:ext uri="{FF2B5EF4-FFF2-40B4-BE49-F238E27FC236}">
                <a16:creationId xmlns:a16="http://schemas.microsoft.com/office/drawing/2014/main" id="{340332D5-51DC-41F9-9F59-8C30F4047259}"/>
              </a:ext>
            </a:extLst>
          </p:cNvPr>
          <p:cNvCxnSpPr>
            <a:cxnSpLocks noChangeShapeType="1"/>
          </p:cNvCxnSpPr>
          <p:nvPr/>
        </p:nvCxnSpPr>
        <p:spPr bwMode="auto">
          <a:xfrm>
            <a:off x="6956425" y="3968750"/>
            <a:ext cx="25400" cy="65088"/>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7" name="Straight Connector 104">
            <a:extLst>
              <a:ext uri="{FF2B5EF4-FFF2-40B4-BE49-F238E27FC236}">
                <a16:creationId xmlns:a16="http://schemas.microsoft.com/office/drawing/2014/main" id="{10E4127D-FAA2-4459-B1DB-B0E776210E70}"/>
              </a:ext>
            </a:extLst>
          </p:cNvPr>
          <p:cNvCxnSpPr>
            <a:cxnSpLocks noChangeShapeType="1"/>
          </p:cNvCxnSpPr>
          <p:nvPr/>
        </p:nvCxnSpPr>
        <p:spPr bwMode="auto">
          <a:xfrm>
            <a:off x="7019925" y="3935413"/>
            <a:ext cx="14288" cy="84137"/>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8" name="Straight Connector 106">
            <a:extLst>
              <a:ext uri="{FF2B5EF4-FFF2-40B4-BE49-F238E27FC236}">
                <a16:creationId xmlns:a16="http://schemas.microsoft.com/office/drawing/2014/main" id="{4AAC1111-7E5B-4C6E-A272-578C4255A1D8}"/>
              </a:ext>
            </a:extLst>
          </p:cNvPr>
          <p:cNvCxnSpPr>
            <a:cxnSpLocks noChangeShapeType="1"/>
          </p:cNvCxnSpPr>
          <p:nvPr/>
        </p:nvCxnSpPr>
        <p:spPr bwMode="auto">
          <a:xfrm>
            <a:off x="7094538" y="3935413"/>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49" name="Straight Connector 107">
            <a:extLst>
              <a:ext uri="{FF2B5EF4-FFF2-40B4-BE49-F238E27FC236}">
                <a16:creationId xmlns:a16="http://schemas.microsoft.com/office/drawing/2014/main" id="{E6AB5FCB-68D6-4DDC-AC15-2EF0BF24F1A4}"/>
              </a:ext>
            </a:extLst>
          </p:cNvPr>
          <p:cNvCxnSpPr>
            <a:cxnSpLocks noChangeShapeType="1"/>
          </p:cNvCxnSpPr>
          <p:nvPr/>
        </p:nvCxnSpPr>
        <p:spPr bwMode="auto">
          <a:xfrm>
            <a:off x="7165975" y="3935413"/>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0" name="Straight Connector 108">
            <a:extLst>
              <a:ext uri="{FF2B5EF4-FFF2-40B4-BE49-F238E27FC236}">
                <a16:creationId xmlns:a16="http://schemas.microsoft.com/office/drawing/2014/main" id="{8B647936-3976-4041-B7C9-8AAD9F9899F7}"/>
              </a:ext>
            </a:extLst>
          </p:cNvPr>
          <p:cNvCxnSpPr>
            <a:cxnSpLocks noChangeShapeType="1"/>
          </p:cNvCxnSpPr>
          <p:nvPr/>
        </p:nvCxnSpPr>
        <p:spPr bwMode="auto">
          <a:xfrm>
            <a:off x="7223125" y="3940175"/>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1" name="Straight Connector 109">
            <a:extLst>
              <a:ext uri="{FF2B5EF4-FFF2-40B4-BE49-F238E27FC236}">
                <a16:creationId xmlns:a16="http://schemas.microsoft.com/office/drawing/2014/main" id="{FE3A6CAF-DF35-49EE-AC7B-7FF57C37B163}"/>
              </a:ext>
            </a:extLst>
          </p:cNvPr>
          <p:cNvCxnSpPr>
            <a:cxnSpLocks noChangeShapeType="1"/>
          </p:cNvCxnSpPr>
          <p:nvPr/>
        </p:nvCxnSpPr>
        <p:spPr bwMode="auto">
          <a:xfrm>
            <a:off x="7294563" y="3940175"/>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2" name="Straight Connector 110">
            <a:extLst>
              <a:ext uri="{FF2B5EF4-FFF2-40B4-BE49-F238E27FC236}">
                <a16:creationId xmlns:a16="http://schemas.microsoft.com/office/drawing/2014/main" id="{CE8560C1-C5F1-4612-807B-6F99C0B2E211}"/>
              </a:ext>
            </a:extLst>
          </p:cNvPr>
          <p:cNvCxnSpPr>
            <a:cxnSpLocks noChangeShapeType="1"/>
          </p:cNvCxnSpPr>
          <p:nvPr/>
        </p:nvCxnSpPr>
        <p:spPr bwMode="auto">
          <a:xfrm>
            <a:off x="7361238" y="3946525"/>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3" name="Straight Connector 111">
            <a:extLst>
              <a:ext uri="{FF2B5EF4-FFF2-40B4-BE49-F238E27FC236}">
                <a16:creationId xmlns:a16="http://schemas.microsoft.com/office/drawing/2014/main" id="{287341AA-0B4B-419B-9628-3746BC77A424}"/>
              </a:ext>
            </a:extLst>
          </p:cNvPr>
          <p:cNvCxnSpPr>
            <a:cxnSpLocks noChangeShapeType="1"/>
          </p:cNvCxnSpPr>
          <p:nvPr/>
        </p:nvCxnSpPr>
        <p:spPr bwMode="auto">
          <a:xfrm>
            <a:off x="7432675" y="3946525"/>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4" name="Straight Connector 112">
            <a:extLst>
              <a:ext uri="{FF2B5EF4-FFF2-40B4-BE49-F238E27FC236}">
                <a16:creationId xmlns:a16="http://schemas.microsoft.com/office/drawing/2014/main" id="{8714632C-A727-47A8-B0B2-8BCBD5641A57}"/>
              </a:ext>
            </a:extLst>
          </p:cNvPr>
          <p:cNvCxnSpPr>
            <a:cxnSpLocks noChangeShapeType="1"/>
          </p:cNvCxnSpPr>
          <p:nvPr/>
        </p:nvCxnSpPr>
        <p:spPr bwMode="auto">
          <a:xfrm flipH="1">
            <a:off x="7493000" y="3968750"/>
            <a:ext cx="7938" cy="71438"/>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5" name="Straight Connector 113">
            <a:extLst>
              <a:ext uri="{FF2B5EF4-FFF2-40B4-BE49-F238E27FC236}">
                <a16:creationId xmlns:a16="http://schemas.microsoft.com/office/drawing/2014/main" id="{17F6530A-622B-4AE0-BA08-EBB4130AA8FC}"/>
              </a:ext>
            </a:extLst>
          </p:cNvPr>
          <p:cNvCxnSpPr>
            <a:cxnSpLocks noChangeShapeType="1"/>
          </p:cNvCxnSpPr>
          <p:nvPr/>
        </p:nvCxnSpPr>
        <p:spPr bwMode="auto">
          <a:xfrm flipH="1">
            <a:off x="7551738" y="3968750"/>
            <a:ext cx="20637" cy="71438"/>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6" name="Straight Connector 124">
            <a:extLst>
              <a:ext uri="{FF2B5EF4-FFF2-40B4-BE49-F238E27FC236}">
                <a16:creationId xmlns:a16="http://schemas.microsoft.com/office/drawing/2014/main" id="{3BF4DA60-7168-4EA6-ADB4-4B9A58D822DC}"/>
              </a:ext>
            </a:extLst>
          </p:cNvPr>
          <p:cNvCxnSpPr>
            <a:cxnSpLocks noChangeShapeType="1"/>
          </p:cNvCxnSpPr>
          <p:nvPr/>
        </p:nvCxnSpPr>
        <p:spPr bwMode="auto">
          <a:xfrm>
            <a:off x="7624763" y="3998913"/>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7" name="Straight Connector 125">
            <a:extLst>
              <a:ext uri="{FF2B5EF4-FFF2-40B4-BE49-F238E27FC236}">
                <a16:creationId xmlns:a16="http://schemas.microsoft.com/office/drawing/2014/main" id="{D3DF0B33-57B5-442C-BD6C-E4A01FE41C1B}"/>
              </a:ext>
            </a:extLst>
          </p:cNvPr>
          <p:cNvCxnSpPr>
            <a:cxnSpLocks noChangeShapeType="1"/>
          </p:cNvCxnSpPr>
          <p:nvPr/>
        </p:nvCxnSpPr>
        <p:spPr bwMode="auto">
          <a:xfrm>
            <a:off x="7696200" y="3998913"/>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8" name="Straight Connector 126">
            <a:extLst>
              <a:ext uri="{FF2B5EF4-FFF2-40B4-BE49-F238E27FC236}">
                <a16:creationId xmlns:a16="http://schemas.microsoft.com/office/drawing/2014/main" id="{20989A38-F107-47B1-9B1C-C6E85D2EF758}"/>
              </a:ext>
            </a:extLst>
          </p:cNvPr>
          <p:cNvCxnSpPr>
            <a:cxnSpLocks noChangeShapeType="1"/>
          </p:cNvCxnSpPr>
          <p:nvPr/>
        </p:nvCxnSpPr>
        <p:spPr bwMode="auto">
          <a:xfrm>
            <a:off x="7753350" y="4005263"/>
            <a:ext cx="0" cy="71437"/>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59" name="Straight Connector 127">
            <a:extLst>
              <a:ext uri="{FF2B5EF4-FFF2-40B4-BE49-F238E27FC236}">
                <a16:creationId xmlns:a16="http://schemas.microsoft.com/office/drawing/2014/main" id="{CD0BB2F2-6AF5-4DA5-A353-AD2E18FB283A}"/>
              </a:ext>
            </a:extLst>
          </p:cNvPr>
          <p:cNvCxnSpPr>
            <a:cxnSpLocks noChangeShapeType="1"/>
          </p:cNvCxnSpPr>
          <p:nvPr/>
        </p:nvCxnSpPr>
        <p:spPr bwMode="auto">
          <a:xfrm>
            <a:off x="7824788" y="4005263"/>
            <a:ext cx="0" cy="71437"/>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0" name="Straight Connector 132">
            <a:extLst>
              <a:ext uri="{FF2B5EF4-FFF2-40B4-BE49-F238E27FC236}">
                <a16:creationId xmlns:a16="http://schemas.microsoft.com/office/drawing/2014/main" id="{44641680-BC3D-42E9-A722-CA669815A653}"/>
              </a:ext>
            </a:extLst>
          </p:cNvPr>
          <p:cNvCxnSpPr>
            <a:cxnSpLocks noChangeShapeType="1"/>
          </p:cNvCxnSpPr>
          <p:nvPr/>
        </p:nvCxnSpPr>
        <p:spPr bwMode="auto">
          <a:xfrm>
            <a:off x="7893050" y="3998913"/>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1" name="Straight Connector 133">
            <a:extLst>
              <a:ext uri="{FF2B5EF4-FFF2-40B4-BE49-F238E27FC236}">
                <a16:creationId xmlns:a16="http://schemas.microsoft.com/office/drawing/2014/main" id="{84ED6421-2934-4067-97E8-5E3014E48AC4}"/>
              </a:ext>
            </a:extLst>
          </p:cNvPr>
          <p:cNvCxnSpPr>
            <a:cxnSpLocks noChangeShapeType="1"/>
          </p:cNvCxnSpPr>
          <p:nvPr/>
        </p:nvCxnSpPr>
        <p:spPr bwMode="auto">
          <a:xfrm>
            <a:off x="7964488" y="3998913"/>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2" name="Straight Connector 134">
            <a:extLst>
              <a:ext uri="{FF2B5EF4-FFF2-40B4-BE49-F238E27FC236}">
                <a16:creationId xmlns:a16="http://schemas.microsoft.com/office/drawing/2014/main" id="{0569DA3E-86D6-4406-92B7-366514855698}"/>
              </a:ext>
            </a:extLst>
          </p:cNvPr>
          <p:cNvCxnSpPr>
            <a:cxnSpLocks noChangeShapeType="1"/>
          </p:cNvCxnSpPr>
          <p:nvPr/>
        </p:nvCxnSpPr>
        <p:spPr bwMode="auto">
          <a:xfrm>
            <a:off x="8029575" y="398938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3" name="Straight Connector 135">
            <a:extLst>
              <a:ext uri="{FF2B5EF4-FFF2-40B4-BE49-F238E27FC236}">
                <a16:creationId xmlns:a16="http://schemas.microsoft.com/office/drawing/2014/main" id="{EEB567D3-1053-4BDC-8542-2B46E983CBF2}"/>
              </a:ext>
            </a:extLst>
          </p:cNvPr>
          <p:cNvCxnSpPr>
            <a:cxnSpLocks noChangeShapeType="1"/>
          </p:cNvCxnSpPr>
          <p:nvPr/>
        </p:nvCxnSpPr>
        <p:spPr bwMode="auto">
          <a:xfrm>
            <a:off x="8101013" y="398938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4" name="Straight Connector 136">
            <a:extLst>
              <a:ext uri="{FF2B5EF4-FFF2-40B4-BE49-F238E27FC236}">
                <a16:creationId xmlns:a16="http://schemas.microsoft.com/office/drawing/2014/main" id="{3E56F196-5114-4531-A618-378C3D34A6A5}"/>
              </a:ext>
            </a:extLst>
          </p:cNvPr>
          <p:cNvCxnSpPr>
            <a:cxnSpLocks noChangeShapeType="1"/>
          </p:cNvCxnSpPr>
          <p:nvPr/>
        </p:nvCxnSpPr>
        <p:spPr bwMode="auto">
          <a:xfrm>
            <a:off x="8159750" y="3968750"/>
            <a:ext cx="0" cy="71438"/>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5" name="Straight Connector 137">
            <a:extLst>
              <a:ext uri="{FF2B5EF4-FFF2-40B4-BE49-F238E27FC236}">
                <a16:creationId xmlns:a16="http://schemas.microsoft.com/office/drawing/2014/main" id="{0E58D816-1DAE-43EB-A7B4-5C7229047052}"/>
              </a:ext>
            </a:extLst>
          </p:cNvPr>
          <p:cNvCxnSpPr>
            <a:cxnSpLocks noChangeShapeType="1"/>
          </p:cNvCxnSpPr>
          <p:nvPr/>
        </p:nvCxnSpPr>
        <p:spPr bwMode="auto">
          <a:xfrm>
            <a:off x="8231188" y="3968750"/>
            <a:ext cx="0" cy="71438"/>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6" name="Straight Connector 139">
            <a:extLst>
              <a:ext uri="{FF2B5EF4-FFF2-40B4-BE49-F238E27FC236}">
                <a16:creationId xmlns:a16="http://schemas.microsoft.com/office/drawing/2014/main" id="{4A084CE0-5710-4D28-8E04-852EAC5D7A13}"/>
              </a:ext>
            </a:extLst>
          </p:cNvPr>
          <p:cNvCxnSpPr>
            <a:cxnSpLocks noChangeShapeType="1"/>
          </p:cNvCxnSpPr>
          <p:nvPr/>
        </p:nvCxnSpPr>
        <p:spPr bwMode="auto">
          <a:xfrm>
            <a:off x="8302625" y="392588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7" name="Straight Connector 140">
            <a:extLst>
              <a:ext uri="{FF2B5EF4-FFF2-40B4-BE49-F238E27FC236}">
                <a16:creationId xmlns:a16="http://schemas.microsoft.com/office/drawing/2014/main" id="{63DD1B34-C96A-428E-84B8-99813A96F13B}"/>
              </a:ext>
            </a:extLst>
          </p:cNvPr>
          <p:cNvCxnSpPr>
            <a:cxnSpLocks noChangeShapeType="1"/>
          </p:cNvCxnSpPr>
          <p:nvPr/>
        </p:nvCxnSpPr>
        <p:spPr bwMode="auto">
          <a:xfrm>
            <a:off x="8374063" y="392588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8" name="Straight Connector 141">
            <a:extLst>
              <a:ext uri="{FF2B5EF4-FFF2-40B4-BE49-F238E27FC236}">
                <a16:creationId xmlns:a16="http://schemas.microsoft.com/office/drawing/2014/main" id="{BE0D7322-B961-4C00-8991-F26D4D10E865}"/>
              </a:ext>
            </a:extLst>
          </p:cNvPr>
          <p:cNvCxnSpPr>
            <a:cxnSpLocks noChangeShapeType="1"/>
          </p:cNvCxnSpPr>
          <p:nvPr/>
        </p:nvCxnSpPr>
        <p:spPr bwMode="auto">
          <a:xfrm>
            <a:off x="8445500" y="390683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69" name="Straight Connector 142">
            <a:extLst>
              <a:ext uri="{FF2B5EF4-FFF2-40B4-BE49-F238E27FC236}">
                <a16:creationId xmlns:a16="http://schemas.microsoft.com/office/drawing/2014/main" id="{43459425-E7FB-4B25-9C9D-6BE131A51672}"/>
              </a:ext>
            </a:extLst>
          </p:cNvPr>
          <p:cNvCxnSpPr>
            <a:cxnSpLocks noChangeShapeType="1"/>
          </p:cNvCxnSpPr>
          <p:nvPr/>
        </p:nvCxnSpPr>
        <p:spPr bwMode="auto">
          <a:xfrm>
            <a:off x="8516938" y="3906838"/>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0" name="Straight Connector 143">
            <a:extLst>
              <a:ext uri="{FF2B5EF4-FFF2-40B4-BE49-F238E27FC236}">
                <a16:creationId xmlns:a16="http://schemas.microsoft.com/office/drawing/2014/main" id="{A9FB0EE5-7D87-4AA6-B572-61CF6E31F994}"/>
              </a:ext>
            </a:extLst>
          </p:cNvPr>
          <p:cNvCxnSpPr>
            <a:cxnSpLocks noChangeShapeType="1"/>
          </p:cNvCxnSpPr>
          <p:nvPr/>
        </p:nvCxnSpPr>
        <p:spPr bwMode="auto">
          <a:xfrm>
            <a:off x="8585200" y="3895725"/>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1" name="Straight Connector 144">
            <a:extLst>
              <a:ext uri="{FF2B5EF4-FFF2-40B4-BE49-F238E27FC236}">
                <a16:creationId xmlns:a16="http://schemas.microsoft.com/office/drawing/2014/main" id="{233BDED8-D664-428E-846C-6386A38A6F99}"/>
              </a:ext>
            </a:extLst>
          </p:cNvPr>
          <p:cNvCxnSpPr>
            <a:cxnSpLocks noChangeShapeType="1"/>
          </p:cNvCxnSpPr>
          <p:nvPr/>
        </p:nvCxnSpPr>
        <p:spPr bwMode="auto">
          <a:xfrm>
            <a:off x="8656638" y="3895725"/>
            <a:ext cx="0" cy="73025"/>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sp>
        <p:nvSpPr>
          <p:cNvPr id="63572" name="Freeform 4">
            <a:extLst>
              <a:ext uri="{FF2B5EF4-FFF2-40B4-BE49-F238E27FC236}">
                <a16:creationId xmlns:a16="http://schemas.microsoft.com/office/drawing/2014/main" id="{3DBC853A-97A5-47D8-9365-A3B61B4DE62B}"/>
              </a:ext>
            </a:extLst>
          </p:cNvPr>
          <p:cNvSpPr>
            <a:spLocks/>
          </p:cNvSpPr>
          <p:nvPr/>
        </p:nvSpPr>
        <p:spPr bwMode="auto">
          <a:xfrm>
            <a:off x="3908425" y="3890963"/>
            <a:ext cx="4800600" cy="739775"/>
          </a:xfrm>
          <a:custGeom>
            <a:avLst/>
            <a:gdLst>
              <a:gd name="T0" fmla="*/ 0 w 4391025"/>
              <a:gd name="T1" fmla="*/ 2147483646 h 488632"/>
              <a:gd name="T2" fmla="*/ 14342348 w 4391025"/>
              <a:gd name="T3" fmla="*/ 2147483646 h 488632"/>
              <a:gd name="T4" fmla="*/ 19565801 w 4391025"/>
              <a:gd name="T5" fmla="*/ 2147483646 h 488632"/>
              <a:gd name="T6" fmla="*/ 25940189 w 4391025"/>
              <a:gd name="T7" fmla="*/ 1416528783 h 488632"/>
              <a:gd name="T8" fmla="*/ 33288416 w 4391025"/>
              <a:gd name="T9" fmla="*/ 2147483646 h 488632"/>
              <a:gd name="T10" fmla="*/ 39131593 w 4391025"/>
              <a:gd name="T11" fmla="*/ 204127439 h 488632"/>
              <a:gd name="T12" fmla="*/ 40813728 w 4391025"/>
              <a:gd name="T13" fmla="*/ 204127439 h 488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91025" h="488632">
                <a:moveTo>
                  <a:pt x="0" y="482665"/>
                </a:moveTo>
                <a:lnTo>
                  <a:pt x="1543050" y="482665"/>
                </a:lnTo>
                <a:cubicBezTo>
                  <a:pt x="1893887" y="476315"/>
                  <a:pt x="1897063" y="517590"/>
                  <a:pt x="2105025" y="444565"/>
                </a:cubicBezTo>
                <a:cubicBezTo>
                  <a:pt x="2312988" y="371540"/>
                  <a:pt x="2544763" y="106427"/>
                  <a:pt x="2790825" y="44515"/>
                </a:cubicBezTo>
                <a:cubicBezTo>
                  <a:pt x="3036888" y="-17398"/>
                  <a:pt x="3344863" y="79440"/>
                  <a:pt x="3581400" y="73090"/>
                </a:cubicBezTo>
                <a:cubicBezTo>
                  <a:pt x="3817937" y="66740"/>
                  <a:pt x="4075113" y="17527"/>
                  <a:pt x="4210050" y="6415"/>
                </a:cubicBezTo>
                <a:cubicBezTo>
                  <a:pt x="4344987" y="-4697"/>
                  <a:pt x="4368006" y="859"/>
                  <a:pt x="4391025" y="6415"/>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63573" name="Straight Connector 145">
            <a:extLst>
              <a:ext uri="{FF2B5EF4-FFF2-40B4-BE49-F238E27FC236}">
                <a16:creationId xmlns:a16="http://schemas.microsoft.com/office/drawing/2014/main" id="{918F0069-E4A1-467F-A380-857BEB7592D0}"/>
              </a:ext>
            </a:extLst>
          </p:cNvPr>
          <p:cNvCxnSpPr>
            <a:cxnSpLocks noChangeShapeType="1"/>
          </p:cNvCxnSpPr>
          <p:nvPr/>
        </p:nvCxnSpPr>
        <p:spPr bwMode="auto">
          <a:xfrm>
            <a:off x="617696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4" name="Straight Connector 146">
            <a:extLst>
              <a:ext uri="{FF2B5EF4-FFF2-40B4-BE49-F238E27FC236}">
                <a16:creationId xmlns:a16="http://schemas.microsoft.com/office/drawing/2014/main" id="{1288A128-4A35-4AC6-89AE-87CF5175427C}"/>
              </a:ext>
            </a:extLst>
          </p:cNvPr>
          <p:cNvCxnSpPr>
            <a:cxnSpLocks noChangeShapeType="1"/>
          </p:cNvCxnSpPr>
          <p:nvPr/>
        </p:nvCxnSpPr>
        <p:spPr bwMode="auto">
          <a:xfrm>
            <a:off x="624840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5" name="Straight Connector 149">
            <a:extLst>
              <a:ext uri="{FF2B5EF4-FFF2-40B4-BE49-F238E27FC236}">
                <a16:creationId xmlns:a16="http://schemas.microsoft.com/office/drawing/2014/main" id="{1173BE2E-D5DD-412D-B1D9-75A3E3C09D1E}"/>
              </a:ext>
            </a:extLst>
          </p:cNvPr>
          <p:cNvCxnSpPr>
            <a:cxnSpLocks noChangeShapeType="1"/>
          </p:cNvCxnSpPr>
          <p:nvPr/>
        </p:nvCxnSpPr>
        <p:spPr bwMode="auto">
          <a:xfrm>
            <a:off x="632777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6" name="Straight Connector 150">
            <a:extLst>
              <a:ext uri="{FF2B5EF4-FFF2-40B4-BE49-F238E27FC236}">
                <a16:creationId xmlns:a16="http://schemas.microsoft.com/office/drawing/2014/main" id="{F437A894-E112-4660-B5F2-C911ED514F70}"/>
              </a:ext>
            </a:extLst>
          </p:cNvPr>
          <p:cNvCxnSpPr>
            <a:cxnSpLocks noChangeShapeType="1"/>
          </p:cNvCxnSpPr>
          <p:nvPr/>
        </p:nvCxnSpPr>
        <p:spPr bwMode="auto">
          <a:xfrm>
            <a:off x="639921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7" name="Straight Connector 151">
            <a:extLst>
              <a:ext uri="{FF2B5EF4-FFF2-40B4-BE49-F238E27FC236}">
                <a16:creationId xmlns:a16="http://schemas.microsoft.com/office/drawing/2014/main" id="{A4FA7054-5BBD-47F5-B0D7-24F0F8A2A866}"/>
              </a:ext>
            </a:extLst>
          </p:cNvPr>
          <p:cNvCxnSpPr>
            <a:cxnSpLocks noChangeShapeType="1"/>
          </p:cNvCxnSpPr>
          <p:nvPr/>
        </p:nvCxnSpPr>
        <p:spPr bwMode="auto">
          <a:xfrm>
            <a:off x="646112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8" name="Straight Connector 152">
            <a:extLst>
              <a:ext uri="{FF2B5EF4-FFF2-40B4-BE49-F238E27FC236}">
                <a16:creationId xmlns:a16="http://schemas.microsoft.com/office/drawing/2014/main" id="{AB0D5238-CD94-4CB9-9C3D-04F8BA753614}"/>
              </a:ext>
            </a:extLst>
          </p:cNvPr>
          <p:cNvCxnSpPr>
            <a:cxnSpLocks noChangeShapeType="1"/>
          </p:cNvCxnSpPr>
          <p:nvPr/>
        </p:nvCxnSpPr>
        <p:spPr bwMode="auto">
          <a:xfrm>
            <a:off x="653256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79" name="Straight Connector 153">
            <a:extLst>
              <a:ext uri="{FF2B5EF4-FFF2-40B4-BE49-F238E27FC236}">
                <a16:creationId xmlns:a16="http://schemas.microsoft.com/office/drawing/2014/main" id="{4172EFAB-1DC7-4431-AFFA-84CF75FC8BB4}"/>
              </a:ext>
            </a:extLst>
          </p:cNvPr>
          <p:cNvCxnSpPr>
            <a:cxnSpLocks noChangeShapeType="1"/>
          </p:cNvCxnSpPr>
          <p:nvPr/>
        </p:nvCxnSpPr>
        <p:spPr bwMode="auto">
          <a:xfrm>
            <a:off x="661828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0" name="Straight Connector 154">
            <a:extLst>
              <a:ext uri="{FF2B5EF4-FFF2-40B4-BE49-F238E27FC236}">
                <a16:creationId xmlns:a16="http://schemas.microsoft.com/office/drawing/2014/main" id="{571E1349-86CB-49F4-949E-0FB3A81DD68B}"/>
              </a:ext>
            </a:extLst>
          </p:cNvPr>
          <p:cNvCxnSpPr>
            <a:cxnSpLocks noChangeShapeType="1"/>
          </p:cNvCxnSpPr>
          <p:nvPr/>
        </p:nvCxnSpPr>
        <p:spPr bwMode="auto">
          <a:xfrm>
            <a:off x="668972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1" name="Straight Connector 155">
            <a:extLst>
              <a:ext uri="{FF2B5EF4-FFF2-40B4-BE49-F238E27FC236}">
                <a16:creationId xmlns:a16="http://schemas.microsoft.com/office/drawing/2014/main" id="{2ACCD933-7ED0-4F42-AB84-6430143C128D}"/>
              </a:ext>
            </a:extLst>
          </p:cNvPr>
          <p:cNvCxnSpPr>
            <a:cxnSpLocks noChangeShapeType="1"/>
          </p:cNvCxnSpPr>
          <p:nvPr/>
        </p:nvCxnSpPr>
        <p:spPr bwMode="auto">
          <a:xfrm>
            <a:off x="676751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2" name="Straight Connector 156">
            <a:extLst>
              <a:ext uri="{FF2B5EF4-FFF2-40B4-BE49-F238E27FC236}">
                <a16:creationId xmlns:a16="http://schemas.microsoft.com/office/drawing/2014/main" id="{85E89EBE-957E-4B58-83BF-C42E70780941}"/>
              </a:ext>
            </a:extLst>
          </p:cNvPr>
          <p:cNvCxnSpPr>
            <a:cxnSpLocks noChangeShapeType="1"/>
          </p:cNvCxnSpPr>
          <p:nvPr/>
        </p:nvCxnSpPr>
        <p:spPr bwMode="auto">
          <a:xfrm>
            <a:off x="683895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3" name="Straight Connector 157">
            <a:extLst>
              <a:ext uri="{FF2B5EF4-FFF2-40B4-BE49-F238E27FC236}">
                <a16:creationId xmlns:a16="http://schemas.microsoft.com/office/drawing/2014/main" id="{1AD0FAF3-B1B6-48D1-A8D0-D95218115032}"/>
              </a:ext>
            </a:extLst>
          </p:cNvPr>
          <p:cNvCxnSpPr>
            <a:cxnSpLocks noChangeShapeType="1"/>
          </p:cNvCxnSpPr>
          <p:nvPr/>
        </p:nvCxnSpPr>
        <p:spPr bwMode="auto">
          <a:xfrm>
            <a:off x="691038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4" name="Straight Connector 158">
            <a:extLst>
              <a:ext uri="{FF2B5EF4-FFF2-40B4-BE49-F238E27FC236}">
                <a16:creationId xmlns:a16="http://schemas.microsoft.com/office/drawing/2014/main" id="{14448BAD-0C2F-4A61-97D6-DE58F8C61F8D}"/>
              </a:ext>
            </a:extLst>
          </p:cNvPr>
          <p:cNvCxnSpPr>
            <a:cxnSpLocks noChangeShapeType="1"/>
          </p:cNvCxnSpPr>
          <p:nvPr/>
        </p:nvCxnSpPr>
        <p:spPr bwMode="auto">
          <a:xfrm>
            <a:off x="698182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5" name="Straight Connector 159">
            <a:extLst>
              <a:ext uri="{FF2B5EF4-FFF2-40B4-BE49-F238E27FC236}">
                <a16:creationId xmlns:a16="http://schemas.microsoft.com/office/drawing/2014/main" id="{3A6F1305-6797-4CC7-A966-B55ECF287B9B}"/>
              </a:ext>
            </a:extLst>
          </p:cNvPr>
          <p:cNvCxnSpPr>
            <a:cxnSpLocks noChangeShapeType="1"/>
          </p:cNvCxnSpPr>
          <p:nvPr/>
        </p:nvCxnSpPr>
        <p:spPr bwMode="auto">
          <a:xfrm>
            <a:off x="706120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6" name="Straight Connector 160">
            <a:extLst>
              <a:ext uri="{FF2B5EF4-FFF2-40B4-BE49-F238E27FC236}">
                <a16:creationId xmlns:a16="http://schemas.microsoft.com/office/drawing/2014/main" id="{A5D859DA-D61F-404F-B15A-2BFD3C6B838A}"/>
              </a:ext>
            </a:extLst>
          </p:cNvPr>
          <p:cNvCxnSpPr>
            <a:cxnSpLocks noChangeShapeType="1"/>
          </p:cNvCxnSpPr>
          <p:nvPr/>
        </p:nvCxnSpPr>
        <p:spPr bwMode="auto">
          <a:xfrm>
            <a:off x="713263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7" name="Straight Connector 161">
            <a:extLst>
              <a:ext uri="{FF2B5EF4-FFF2-40B4-BE49-F238E27FC236}">
                <a16:creationId xmlns:a16="http://schemas.microsoft.com/office/drawing/2014/main" id="{3F975108-4DD5-4C9F-9346-D4B8EF216C65}"/>
              </a:ext>
            </a:extLst>
          </p:cNvPr>
          <p:cNvCxnSpPr>
            <a:cxnSpLocks noChangeShapeType="1"/>
          </p:cNvCxnSpPr>
          <p:nvPr/>
        </p:nvCxnSpPr>
        <p:spPr bwMode="auto">
          <a:xfrm>
            <a:off x="719455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8" name="Straight Connector 162">
            <a:extLst>
              <a:ext uri="{FF2B5EF4-FFF2-40B4-BE49-F238E27FC236}">
                <a16:creationId xmlns:a16="http://schemas.microsoft.com/office/drawing/2014/main" id="{0845C5E6-300D-47EC-B387-4B2D1C2A8648}"/>
              </a:ext>
            </a:extLst>
          </p:cNvPr>
          <p:cNvCxnSpPr>
            <a:cxnSpLocks noChangeShapeType="1"/>
          </p:cNvCxnSpPr>
          <p:nvPr/>
        </p:nvCxnSpPr>
        <p:spPr bwMode="auto">
          <a:xfrm>
            <a:off x="726598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89" name="Straight Connector 163">
            <a:extLst>
              <a:ext uri="{FF2B5EF4-FFF2-40B4-BE49-F238E27FC236}">
                <a16:creationId xmlns:a16="http://schemas.microsoft.com/office/drawing/2014/main" id="{C1041B9C-3551-47ED-BB31-E0AEC79F14C2}"/>
              </a:ext>
            </a:extLst>
          </p:cNvPr>
          <p:cNvCxnSpPr>
            <a:cxnSpLocks noChangeShapeType="1"/>
          </p:cNvCxnSpPr>
          <p:nvPr/>
        </p:nvCxnSpPr>
        <p:spPr bwMode="auto">
          <a:xfrm>
            <a:off x="735171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0" name="Straight Connector 164">
            <a:extLst>
              <a:ext uri="{FF2B5EF4-FFF2-40B4-BE49-F238E27FC236}">
                <a16:creationId xmlns:a16="http://schemas.microsoft.com/office/drawing/2014/main" id="{B53E1636-6CDF-4ABC-8ADA-945AB053D8C2}"/>
              </a:ext>
            </a:extLst>
          </p:cNvPr>
          <p:cNvCxnSpPr>
            <a:cxnSpLocks noChangeShapeType="1"/>
          </p:cNvCxnSpPr>
          <p:nvPr/>
        </p:nvCxnSpPr>
        <p:spPr bwMode="auto">
          <a:xfrm>
            <a:off x="742315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1" name="Straight Connector 165">
            <a:extLst>
              <a:ext uri="{FF2B5EF4-FFF2-40B4-BE49-F238E27FC236}">
                <a16:creationId xmlns:a16="http://schemas.microsoft.com/office/drawing/2014/main" id="{DAF5F40B-730C-4CA9-9D7F-1C770CAD3096}"/>
              </a:ext>
            </a:extLst>
          </p:cNvPr>
          <p:cNvCxnSpPr>
            <a:cxnSpLocks noChangeShapeType="1"/>
          </p:cNvCxnSpPr>
          <p:nvPr/>
        </p:nvCxnSpPr>
        <p:spPr bwMode="auto">
          <a:xfrm>
            <a:off x="750093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2" name="Straight Connector 166">
            <a:extLst>
              <a:ext uri="{FF2B5EF4-FFF2-40B4-BE49-F238E27FC236}">
                <a16:creationId xmlns:a16="http://schemas.microsoft.com/office/drawing/2014/main" id="{4CE3AD3D-16BE-4F8F-AB6E-E8D44D030CEC}"/>
              </a:ext>
            </a:extLst>
          </p:cNvPr>
          <p:cNvCxnSpPr>
            <a:cxnSpLocks noChangeShapeType="1"/>
          </p:cNvCxnSpPr>
          <p:nvPr/>
        </p:nvCxnSpPr>
        <p:spPr bwMode="auto">
          <a:xfrm>
            <a:off x="757237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3" name="Straight Connector 167">
            <a:extLst>
              <a:ext uri="{FF2B5EF4-FFF2-40B4-BE49-F238E27FC236}">
                <a16:creationId xmlns:a16="http://schemas.microsoft.com/office/drawing/2014/main" id="{80A89A06-C5A2-4448-B25F-47DA2834FF55}"/>
              </a:ext>
            </a:extLst>
          </p:cNvPr>
          <p:cNvCxnSpPr>
            <a:cxnSpLocks noChangeShapeType="1"/>
          </p:cNvCxnSpPr>
          <p:nvPr/>
        </p:nvCxnSpPr>
        <p:spPr bwMode="auto">
          <a:xfrm>
            <a:off x="764063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4" name="Straight Connector 168">
            <a:extLst>
              <a:ext uri="{FF2B5EF4-FFF2-40B4-BE49-F238E27FC236}">
                <a16:creationId xmlns:a16="http://schemas.microsoft.com/office/drawing/2014/main" id="{8313D501-875C-4FDF-9797-CE1B9A994426}"/>
              </a:ext>
            </a:extLst>
          </p:cNvPr>
          <p:cNvCxnSpPr>
            <a:cxnSpLocks noChangeShapeType="1"/>
          </p:cNvCxnSpPr>
          <p:nvPr/>
        </p:nvCxnSpPr>
        <p:spPr bwMode="auto">
          <a:xfrm>
            <a:off x="771207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5" name="Straight Connector 169">
            <a:extLst>
              <a:ext uri="{FF2B5EF4-FFF2-40B4-BE49-F238E27FC236}">
                <a16:creationId xmlns:a16="http://schemas.microsoft.com/office/drawing/2014/main" id="{26AFF805-29F2-4D4D-A084-C4E93C37DD58}"/>
              </a:ext>
            </a:extLst>
          </p:cNvPr>
          <p:cNvCxnSpPr>
            <a:cxnSpLocks noChangeShapeType="1"/>
          </p:cNvCxnSpPr>
          <p:nvPr/>
        </p:nvCxnSpPr>
        <p:spPr bwMode="auto">
          <a:xfrm>
            <a:off x="778986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6" name="Straight Connector 170">
            <a:extLst>
              <a:ext uri="{FF2B5EF4-FFF2-40B4-BE49-F238E27FC236}">
                <a16:creationId xmlns:a16="http://schemas.microsoft.com/office/drawing/2014/main" id="{FBADAC76-370E-4708-A842-32287DAF7C13}"/>
              </a:ext>
            </a:extLst>
          </p:cNvPr>
          <p:cNvCxnSpPr>
            <a:cxnSpLocks noChangeShapeType="1"/>
          </p:cNvCxnSpPr>
          <p:nvPr/>
        </p:nvCxnSpPr>
        <p:spPr bwMode="auto">
          <a:xfrm>
            <a:off x="786130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7" name="Straight Connector 171">
            <a:extLst>
              <a:ext uri="{FF2B5EF4-FFF2-40B4-BE49-F238E27FC236}">
                <a16:creationId xmlns:a16="http://schemas.microsoft.com/office/drawing/2014/main" id="{2F12636D-179F-4C8E-A5D0-C1C75C91A33A}"/>
              </a:ext>
            </a:extLst>
          </p:cNvPr>
          <p:cNvCxnSpPr>
            <a:cxnSpLocks noChangeShapeType="1"/>
          </p:cNvCxnSpPr>
          <p:nvPr/>
        </p:nvCxnSpPr>
        <p:spPr bwMode="auto">
          <a:xfrm>
            <a:off x="792321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8" name="Straight Connector 172">
            <a:extLst>
              <a:ext uri="{FF2B5EF4-FFF2-40B4-BE49-F238E27FC236}">
                <a16:creationId xmlns:a16="http://schemas.microsoft.com/office/drawing/2014/main" id="{95B08885-5296-4FBA-8B8D-4CC8BFC8A5F9}"/>
              </a:ext>
            </a:extLst>
          </p:cNvPr>
          <p:cNvCxnSpPr>
            <a:cxnSpLocks noChangeShapeType="1"/>
          </p:cNvCxnSpPr>
          <p:nvPr/>
        </p:nvCxnSpPr>
        <p:spPr bwMode="auto">
          <a:xfrm>
            <a:off x="799465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599" name="Straight Connector 173">
            <a:extLst>
              <a:ext uri="{FF2B5EF4-FFF2-40B4-BE49-F238E27FC236}">
                <a16:creationId xmlns:a16="http://schemas.microsoft.com/office/drawing/2014/main" id="{F204E97C-AC3C-46FE-8240-569491EDE2DC}"/>
              </a:ext>
            </a:extLst>
          </p:cNvPr>
          <p:cNvCxnSpPr>
            <a:cxnSpLocks noChangeShapeType="1"/>
          </p:cNvCxnSpPr>
          <p:nvPr/>
        </p:nvCxnSpPr>
        <p:spPr bwMode="auto">
          <a:xfrm>
            <a:off x="808037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600" name="Straight Connector 174">
            <a:extLst>
              <a:ext uri="{FF2B5EF4-FFF2-40B4-BE49-F238E27FC236}">
                <a16:creationId xmlns:a16="http://schemas.microsoft.com/office/drawing/2014/main" id="{7A18EF61-72EE-4081-9EA0-C99F4B28BD7D}"/>
              </a:ext>
            </a:extLst>
          </p:cNvPr>
          <p:cNvCxnSpPr>
            <a:cxnSpLocks noChangeShapeType="1"/>
          </p:cNvCxnSpPr>
          <p:nvPr/>
        </p:nvCxnSpPr>
        <p:spPr bwMode="auto">
          <a:xfrm>
            <a:off x="815181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601" name="Straight Connector 175">
            <a:extLst>
              <a:ext uri="{FF2B5EF4-FFF2-40B4-BE49-F238E27FC236}">
                <a16:creationId xmlns:a16="http://schemas.microsoft.com/office/drawing/2014/main" id="{064223F2-CC7E-4786-B209-0CE65186115C}"/>
              </a:ext>
            </a:extLst>
          </p:cNvPr>
          <p:cNvCxnSpPr>
            <a:cxnSpLocks noChangeShapeType="1"/>
          </p:cNvCxnSpPr>
          <p:nvPr/>
        </p:nvCxnSpPr>
        <p:spPr bwMode="auto">
          <a:xfrm>
            <a:off x="823118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602" name="Straight Connector 176">
            <a:extLst>
              <a:ext uri="{FF2B5EF4-FFF2-40B4-BE49-F238E27FC236}">
                <a16:creationId xmlns:a16="http://schemas.microsoft.com/office/drawing/2014/main" id="{24175C0E-AC40-4818-B892-3B3987F96A73}"/>
              </a:ext>
            </a:extLst>
          </p:cNvPr>
          <p:cNvCxnSpPr>
            <a:cxnSpLocks noChangeShapeType="1"/>
          </p:cNvCxnSpPr>
          <p:nvPr/>
        </p:nvCxnSpPr>
        <p:spPr bwMode="auto">
          <a:xfrm>
            <a:off x="8302625"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603" name="Straight Connector 177">
            <a:extLst>
              <a:ext uri="{FF2B5EF4-FFF2-40B4-BE49-F238E27FC236}">
                <a16:creationId xmlns:a16="http://schemas.microsoft.com/office/drawing/2014/main" id="{CB472629-161D-4BDE-9AC9-9600AC7FB766}"/>
              </a:ext>
            </a:extLst>
          </p:cNvPr>
          <p:cNvCxnSpPr>
            <a:cxnSpLocks noChangeShapeType="1"/>
          </p:cNvCxnSpPr>
          <p:nvPr/>
        </p:nvCxnSpPr>
        <p:spPr bwMode="auto">
          <a:xfrm>
            <a:off x="836295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604" name="Straight Connector 178">
            <a:extLst>
              <a:ext uri="{FF2B5EF4-FFF2-40B4-BE49-F238E27FC236}">
                <a16:creationId xmlns:a16="http://schemas.microsoft.com/office/drawing/2014/main" id="{77B2962D-59BD-4D3C-8949-FD206B5CECE1}"/>
              </a:ext>
            </a:extLst>
          </p:cNvPr>
          <p:cNvCxnSpPr>
            <a:cxnSpLocks noChangeShapeType="1"/>
          </p:cNvCxnSpPr>
          <p:nvPr/>
        </p:nvCxnSpPr>
        <p:spPr bwMode="auto">
          <a:xfrm>
            <a:off x="8434388"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605" name="Straight Connector 179">
            <a:extLst>
              <a:ext uri="{FF2B5EF4-FFF2-40B4-BE49-F238E27FC236}">
                <a16:creationId xmlns:a16="http://schemas.microsoft.com/office/drawing/2014/main" id="{FBEFBD12-64F6-453B-B319-CB9CD2C8F70E}"/>
              </a:ext>
            </a:extLst>
          </p:cNvPr>
          <p:cNvCxnSpPr>
            <a:cxnSpLocks noChangeShapeType="1"/>
          </p:cNvCxnSpPr>
          <p:nvPr/>
        </p:nvCxnSpPr>
        <p:spPr bwMode="auto">
          <a:xfrm>
            <a:off x="8513763"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63606" name="Straight Connector 180">
            <a:extLst>
              <a:ext uri="{FF2B5EF4-FFF2-40B4-BE49-F238E27FC236}">
                <a16:creationId xmlns:a16="http://schemas.microsoft.com/office/drawing/2014/main" id="{3311B14C-6CA1-4754-8483-7249C5D3863F}"/>
              </a:ext>
            </a:extLst>
          </p:cNvPr>
          <p:cNvCxnSpPr>
            <a:cxnSpLocks noChangeShapeType="1"/>
          </p:cNvCxnSpPr>
          <p:nvPr/>
        </p:nvCxnSpPr>
        <p:spPr bwMode="auto">
          <a:xfrm>
            <a:off x="8585200" y="4732338"/>
            <a:ext cx="0" cy="4445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sp>
        <p:nvSpPr>
          <p:cNvPr id="121" name="TextBox 120">
            <a:extLst>
              <a:ext uri="{FF2B5EF4-FFF2-40B4-BE49-F238E27FC236}">
                <a16:creationId xmlns:a16="http://schemas.microsoft.com/office/drawing/2014/main" id="{C8A6E9DB-7ED5-4262-9FEE-07473C897E31}"/>
              </a:ext>
            </a:extLst>
          </p:cNvPr>
          <p:cNvSpPr txBox="1"/>
          <p:nvPr/>
        </p:nvSpPr>
        <p:spPr>
          <a:xfrm>
            <a:off x="5545138" y="4959350"/>
            <a:ext cx="1246187" cy="276225"/>
          </a:xfrm>
          <a:prstGeom prst="rect">
            <a:avLst/>
          </a:prstGeom>
          <a:solidFill>
            <a:schemeClr val="bg1"/>
          </a:solidFill>
        </p:spPr>
        <p:txBody>
          <a:bodyPr lIns="0" tIns="0" rIns="0" bIns="0">
            <a:spAutoFit/>
          </a:bodyPr>
          <a:lstStyle/>
          <a:p>
            <a:pPr algn="ctr">
              <a:defRPr/>
            </a:pPr>
            <a:r>
              <a:rPr lang="en-US" b="1" dirty="0">
                <a:latin typeface="+mn-lt"/>
              </a:rPr>
              <a:t>Glass Fiber</a:t>
            </a:r>
          </a:p>
        </p:txBody>
      </p:sp>
      <p:sp>
        <p:nvSpPr>
          <p:cNvPr id="122" name="TextBox 121">
            <a:extLst>
              <a:ext uri="{FF2B5EF4-FFF2-40B4-BE49-F238E27FC236}">
                <a16:creationId xmlns:a16="http://schemas.microsoft.com/office/drawing/2014/main" id="{8F4302DF-F8AD-4470-8CC4-6847AC49CEBB}"/>
              </a:ext>
            </a:extLst>
          </p:cNvPr>
          <p:cNvSpPr txBox="1"/>
          <p:nvPr/>
        </p:nvSpPr>
        <p:spPr>
          <a:xfrm>
            <a:off x="4578350" y="3763963"/>
            <a:ext cx="1084263" cy="554037"/>
          </a:xfrm>
          <a:prstGeom prst="rect">
            <a:avLst/>
          </a:prstGeom>
          <a:solidFill>
            <a:schemeClr val="bg1"/>
          </a:solidFill>
        </p:spPr>
        <p:txBody>
          <a:bodyPr lIns="0" tIns="0" rIns="0" bIns="0">
            <a:spAutoFit/>
          </a:bodyPr>
          <a:lstStyle/>
          <a:p>
            <a:pPr algn="ctr">
              <a:defRPr/>
            </a:pPr>
            <a:r>
              <a:rPr lang="en-US" b="1" dirty="0">
                <a:latin typeface="+mn-lt"/>
              </a:rPr>
              <a:t>Bulk Epoxy</a:t>
            </a:r>
          </a:p>
        </p:txBody>
      </p:sp>
      <p:sp>
        <p:nvSpPr>
          <p:cNvPr id="123" name="Oval 122">
            <a:extLst>
              <a:ext uri="{FF2B5EF4-FFF2-40B4-BE49-F238E27FC236}">
                <a16:creationId xmlns:a16="http://schemas.microsoft.com/office/drawing/2014/main" id="{756E5469-A1C1-4A67-AA92-F15BD1868606}"/>
              </a:ext>
            </a:extLst>
          </p:cNvPr>
          <p:cNvSpPr/>
          <p:nvPr/>
        </p:nvSpPr>
        <p:spPr bwMode="auto">
          <a:xfrm>
            <a:off x="7924800" y="4117975"/>
            <a:ext cx="879475" cy="454025"/>
          </a:xfrm>
          <a:prstGeom prst="ellipse">
            <a:avLst/>
          </a:prstGeom>
          <a:solidFill>
            <a:schemeClr val="accent1">
              <a:lumMod val="90000"/>
            </a:schemeClr>
          </a:solidFill>
          <a:ln w="9525" cap="flat" cmpd="sng" algn="ctr">
            <a:noFill/>
            <a:prstDash val="solid"/>
            <a:round/>
            <a:headEnd type="none" w="med" len="med"/>
            <a:tailEnd type="none" w="med" len="med"/>
          </a:ln>
          <a:effectLst/>
        </p:spPr>
        <p:txBody>
          <a:bodyPr anchor="ctr"/>
          <a:lstStyle/>
          <a:p>
            <a:pPr>
              <a:defRPr/>
            </a:pPr>
            <a:r>
              <a:rPr lang="en-US" dirty="0">
                <a:latin typeface="Arial" charset="0"/>
                <a:cs typeface="Arial" charset="0"/>
              </a:rPr>
              <a:t>H</a:t>
            </a:r>
            <a:r>
              <a:rPr lang="en-US" baseline="-25000" dirty="0">
                <a:latin typeface="Arial" charset="0"/>
                <a:cs typeface="Arial" charset="0"/>
              </a:rPr>
              <a:t>2</a:t>
            </a:r>
            <a:r>
              <a:rPr lang="en-US" dirty="0">
                <a:latin typeface="Arial" charset="0"/>
                <a:cs typeface="Arial" charset="0"/>
              </a:rPr>
              <a:t>O</a:t>
            </a:r>
          </a:p>
        </p:txBody>
      </p:sp>
      <p:sp>
        <p:nvSpPr>
          <p:cNvPr id="124" name="Oval 123">
            <a:extLst>
              <a:ext uri="{FF2B5EF4-FFF2-40B4-BE49-F238E27FC236}">
                <a16:creationId xmlns:a16="http://schemas.microsoft.com/office/drawing/2014/main" id="{D4B6C109-5AA8-4964-B7A5-823B4626E9EE}"/>
              </a:ext>
            </a:extLst>
          </p:cNvPr>
          <p:cNvSpPr/>
          <p:nvPr/>
        </p:nvSpPr>
        <p:spPr bwMode="auto">
          <a:xfrm>
            <a:off x="6945313" y="4203700"/>
            <a:ext cx="881062" cy="454025"/>
          </a:xfrm>
          <a:prstGeom prst="ellipse">
            <a:avLst/>
          </a:prstGeom>
          <a:solidFill>
            <a:schemeClr val="accent1">
              <a:lumMod val="90000"/>
            </a:schemeClr>
          </a:solidFill>
          <a:ln w="9525" cap="flat" cmpd="sng" algn="ctr">
            <a:noFill/>
            <a:prstDash val="solid"/>
            <a:round/>
            <a:headEnd type="none" w="med" len="med"/>
            <a:tailEnd type="none" w="med" len="med"/>
          </a:ln>
          <a:effectLst/>
        </p:spPr>
        <p:txBody>
          <a:bodyPr anchor="ctr"/>
          <a:lstStyle/>
          <a:p>
            <a:pPr>
              <a:defRPr/>
            </a:pPr>
            <a:r>
              <a:rPr lang="en-US" dirty="0">
                <a:latin typeface="Arial" charset="0"/>
                <a:cs typeface="Arial" charset="0"/>
              </a:rPr>
              <a:t>H</a:t>
            </a:r>
            <a:r>
              <a:rPr lang="en-US" baseline="-25000" dirty="0">
                <a:latin typeface="Arial" charset="0"/>
                <a:cs typeface="Arial" charset="0"/>
              </a:rPr>
              <a:t>2</a:t>
            </a:r>
            <a:r>
              <a:rPr lang="en-US" dirty="0">
                <a:latin typeface="Arial" charset="0"/>
                <a:cs typeface="Arial" charset="0"/>
              </a:rPr>
              <a:t>O</a:t>
            </a:r>
          </a:p>
        </p:txBody>
      </p:sp>
      <p:sp>
        <p:nvSpPr>
          <p:cNvPr id="125" name="Oval 124">
            <a:extLst>
              <a:ext uri="{FF2B5EF4-FFF2-40B4-BE49-F238E27FC236}">
                <a16:creationId xmlns:a16="http://schemas.microsoft.com/office/drawing/2014/main" id="{C10C7BE2-E363-4C8E-BCF8-9512E1BB587B}"/>
              </a:ext>
            </a:extLst>
          </p:cNvPr>
          <p:cNvSpPr/>
          <p:nvPr/>
        </p:nvSpPr>
        <p:spPr bwMode="auto">
          <a:xfrm>
            <a:off x="8747125" y="4341813"/>
            <a:ext cx="879475" cy="452437"/>
          </a:xfrm>
          <a:prstGeom prst="ellipse">
            <a:avLst/>
          </a:prstGeom>
          <a:solidFill>
            <a:schemeClr val="accent1">
              <a:lumMod val="90000"/>
            </a:schemeClr>
          </a:solidFill>
          <a:ln w="9525" cap="flat" cmpd="sng" algn="ctr">
            <a:noFill/>
            <a:prstDash val="solid"/>
            <a:round/>
            <a:headEnd type="none" w="med" len="med"/>
            <a:tailEnd type="none" w="med" len="med"/>
          </a:ln>
          <a:effectLst/>
        </p:spPr>
        <p:txBody>
          <a:bodyPr anchor="ctr"/>
          <a:lstStyle/>
          <a:p>
            <a:pPr>
              <a:defRPr/>
            </a:pPr>
            <a:r>
              <a:rPr lang="en-US" dirty="0">
                <a:latin typeface="Arial" charset="0"/>
                <a:cs typeface="Arial" charset="0"/>
              </a:rPr>
              <a:t>H</a:t>
            </a:r>
            <a:r>
              <a:rPr lang="en-US" baseline="-25000" dirty="0">
                <a:latin typeface="Arial" charset="0"/>
                <a:cs typeface="Arial" charset="0"/>
              </a:rPr>
              <a:t>2</a:t>
            </a:r>
            <a:r>
              <a:rPr lang="en-US" dirty="0">
                <a:latin typeface="Arial" charset="0"/>
                <a:cs typeface="Arial" charset="0"/>
              </a:rPr>
              <a:t>O</a:t>
            </a:r>
          </a:p>
        </p:txBody>
      </p:sp>
      <p:sp>
        <p:nvSpPr>
          <p:cNvPr id="126" name="Oval 125">
            <a:extLst>
              <a:ext uri="{FF2B5EF4-FFF2-40B4-BE49-F238E27FC236}">
                <a16:creationId xmlns:a16="http://schemas.microsoft.com/office/drawing/2014/main" id="{FDF0CA1A-2069-4A50-ABC9-2711FE5F2FC4}"/>
              </a:ext>
            </a:extLst>
          </p:cNvPr>
          <p:cNvSpPr/>
          <p:nvPr/>
        </p:nvSpPr>
        <p:spPr bwMode="auto">
          <a:xfrm>
            <a:off x="8797925" y="3905250"/>
            <a:ext cx="881063" cy="454025"/>
          </a:xfrm>
          <a:prstGeom prst="ellipse">
            <a:avLst/>
          </a:prstGeom>
          <a:solidFill>
            <a:schemeClr val="accent1">
              <a:lumMod val="90000"/>
            </a:schemeClr>
          </a:solidFill>
          <a:ln w="9525" cap="flat" cmpd="sng" algn="ctr">
            <a:noFill/>
            <a:prstDash val="solid"/>
            <a:round/>
            <a:headEnd type="none" w="med" len="med"/>
            <a:tailEnd type="none" w="med" len="med"/>
          </a:ln>
          <a:effectLst/>
        </p:spPr>
        <p:txBody>
          <a:bodyPr anchor="ctr"/>
          <a:lstStyle/>
          <a:p>
            <a:pPr>
              <a:defRPr/>
            </a:pPr>
            <a:r>
              <a:rPr lang="en-US" dirty="0">
                <a:latin typeface="Arial" charset="0"/>
                <a:cs typeface="Arial" charset="0"/>
              </a:rPr>
              <a:t>H</a:t>
            </a:r>
            <a:r>
              <a:rPr lang="en-US" baseline="-25000" dirty="0">
                <a:latin typeface="Arial" charset="0"/>
                <a:cs typeface="Arial" charset="0"/>
              </a:rPr>
              <a:t>2</a:t>
            </a:r>
            <a:r>
              <a:rPr lang="en-US" dirty="0">
                <a:latin typeface="Arial" charset="0"/>
                <a:cs typeface="Arial" charset="0"/>
              </a:rPr>
              <a:t>O</a:t>
            </a:r>
          </a:p>
        </p:txBody>
      </p:sp>
      <p:sp>
        <p:nvSpPr>
          <p:cNvPr id="63613" name="Right Arrow 147">
            <a:extLst>
              <a:ext uri="{FF2B5EF4-FFF2-40B4-BE49-F238E27FC236}">
                <a16:creationId xmlns:a16="http://schemas.microsoft.com/office/drawing/2014/main" id="{9A744418-A46B-416B-9D9F-CB10EE493ACD}"/>
              </a:ext>
            </a:extLst>
          </p:cNvPr>
          <p:cNvSpPr>
            <a:spLocks noChangeArrowheads="1"/>
          </p:cNvSpPr>
          <p:nvPr/>
        </p:nvSpPr>
        <p:spPr bwMode="auto">
          <a:xfrm rot="10800000">
            <a:off x="8618538" y="3998913"/>
            <a:ext cx="298450" cy="241300"/>
          </a:xfrm>
          <a:prstGeom prst="rightArrow">
            <a:avLst>
              <a:gd name="adj1" fmla="val 50000"/>
              <a:gd name="adj2" fmla="val 49926"/>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3614" name="Right Arrow 191">
            <a:extLst>
              <a:ext uri="{FF2B5EF4-FFF2-40B4-BE49-F238E27FC236}">
                <a16:creationId xmlns:a16="http://schemas.microsoft.com/office/drawing/2014/main" id="{38ADB795-7562-4F3F-81F2-798B71A62384}"/>
              </a:ext>
            </a:extLst>
          </p:cNvPr>
          <p:cNvSpPr>
            <a:spLocks noChangeArrowheads="1"/>
          </p:cNvSpPr>
          <p:nvPr/>
        </p:nvSpPr>
        <p:spPr bwMode="auto">
          <a:xfrm rot="10800000">
            <a:off x="8534400" y="4395788"/>
            <a:ext cx="300038" cy="241300"/>
          </a:xfrm>
          <a:prstGeom prst="rightArrow">
            <a:avLst>
              <a:gd name="adj1" fmla="val 50000"/>
              <a:gd name="adj2" fmla="val 50192"/>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3615" name="Right Arrow 192">
            <a:extLst>
              <a:ext uri="{FF2B5EF4-FFF2-40B4-BE49-F238E27FC236}">
                <a16:creationId xmlns:a16="http://schemas.microsoft.com/office/drawing/2014/main" id="{E339B202-B4A9-4016-8935-8B4E573A9E45}"/>
              </a:ext>
            </a:extLst>
          </p:cNvPr>
          <p:cNvSpPr>
            <a:spLocks noChangeArrowheads="1"/>
          </p:cNvSpPr>
          <p:nvPr/>
        </p:nvSpPr>
        <p:spPr bwMode="auto">
          <a:xfrm rot="10800000">
            <a:off x="7734300" y="4243388"/>
            <a:ext cx="298450" cy="241300"/>
          </a:xfrm>
          <a:prstGeom prst="rightArrow">
            <a:avLst>
              <a:gd name="adj1" fmla="val 50000"/>
              <a:gd name="adj2" fmla="val 49926"/>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63616" name="Right Arrow 193">
            <a:extLst>
              <a:ext uri="{FF2B5EF4-FFF2-40B4-BE49-F238E27FC236}">
                <a16:creationId xmlns:a16="http://schemas.microsoft.com/office/drawing/2014/main" id="{418CF845-A10E-483C-A3CE-D95C7D489098}"/>
              </a:ext>
            </a:extLst>
          </p:cNvPr>
          <p:cNvSpPr>
            <a:spLocks noChangeArrowheads="1"/>
          </p:cNvSpPr>
          <p:nvPr/>
        </p:nvSpPr>
        <p:spPr bwMode="auto">
          <a:xfrm rot="10800000">
            <a:off x="6767513" y="4311650"/>
            <a:ext cx="298450" cy="241300"/>
          </a:xfrm>
          <a:prstGeom prst="rightArrow">
            <a:avLst>
              <a:gd name="adj1" fmla="val 50000"/>
              <a:gd name="adj2" fmla="val 49926"/>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1D5748EA-B0AF-44AB-A577-29702F5694C9}"/>
              </a:ext>
            </a:extLst>
          </p:cNvPr>
          <p:cNvSpPr txBox="1"/>
          <p:nvPr/>
        </p:nvSpPr>
        <p:spPr>
          <a:xfrm>
            <a:off x="1887538" y="4146550"/>
            <a:ext cx="1665287" cy="830263"/>
          </a:xfrm>
          <a:prstGeom prst="rect">
            <a:avLst/>
          </a:prstGeom>
          <a:solidFill>
            <a:schemeClr val="bg1"/>
          </a:solidFill>
        </p:spPr>
        <p:txBody>
          <a:bodyPr lIns="0" tIns="0" rIns="0" bIns="0">
            <a:spAutoFit/>
          </a:bodyPr>
          <a:lstStyle/>
          <a:p>
            <a:pPr algn="ctr">
              <a:defRPr/>
            </a:pPr>
            <a:r>
              <a:rPr lang="en-US" b="1" dirty="0">
                <a:latin typeface="+mn-lt"/>
              </a:rPr>
              <a:t>Covalently bonded siloxane and glass </a:t>
            </a:r>
          </a:p>
        </p:txBody>
      </p:sp>
      <p:sp>
        <p:nvSpPr>
          <p:cNvPr id="63618" name="Right Arrow 195">
            <a:extLst>
              <a:ext uri="{FF2B5EF4-FFF2-40B4-BE49-F238E27FC236}">
                <a16:creationId xmlns:a16="http://schemas.microsoft.com/office/drawing/2014/main" id="{D909A910-0057-4A35-A992-37EF60CD285E}"/>
              </a:ext>
            </a:extLst>
          </p:cNvPr>
          <p:cNvSpPr>
            <a:spLocks noChangeArrowheads="1"/>
          </p:cNvSpPr>
          <p:nvPr/>
        </p:nvSpPr>
        <p:spPr bwMode="auto">
          <a:xfrm>
            <a:off x="3548063" y="4554538"/>
            <a:ext cx="298450" cy="241300"/>
          </a:xfrm>
          <a:prstGeom prst="rightArrow">
            <a:avLst>
              <a:gd name="adj1" fmla="val 50000"/>
              <a:gd name="adj2" fmla="val 49926"/>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0E953E0-E8B1-4B76-8C0E-8BFD24404586}"/>
              </a:ext>
            </a:extLst>
          </p:cNvPr>
          <p:cNvSpPr>
            <a:spLocks noGrp="1" noChangeArrowheads="1"/>
          </p:cNvSpPr>
          <p:nvPr>
            <p:ph type="title"/>
          </p:nvPr>
        </p:nvSpPr>
        <p:spPr>
          <a:xfrm>
            <a:off x="465138" y="2862263"/>
            <a:ext cx="11231562" cy="685800"/>
          </a:xfrm>
        </p:spPr>
        <p:txBody>
          <a:bodyPr/>
          <a:lstStyle/>
          <a:p>
            <a:r>
              <a:rPr lang="en-US" altLang="en-US"/>
              <a:t>Printed Circuit Board Supplier Capability Overview</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A80F40DE-64AD-4D67-947D-CB3114466163}"/>
              </a:ext>
            </a:extLst>
          </p:cNvPr>
          <p:cNvPicPr>
            <a:picLocks noChangeAspect="1"/>
          </p:cNvPicPr>
          <p:nvPr/>
        </p:nvPicPr>
        <p:blipFill>
          <a:blip r:embed="rId3">
            <a:extLst>
              <a:ext uri="{28A0092B-C50C-407E-A947-70E740481C1C}">
                <a14:useLocalDpi xmlns:a14="http://schemas.microsoft.com/office/drawing/2010/main" val="0"/>
              </a:ext>
            </a:extLst>
          </a:blip>
          <a:srcRect t="12494"/>
          <a:stretch>
            <a:fillRect/>
          </a:stretch>
        </p:blipFill>
        <p:spPr bwMode="auto">
          <a:xfrm>
            <a:off x="1604963" y="1217613"/>
            <a:ext cx="8647112"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3341D5C4-F715-4CF9-92F1-D6DCB08A9469}"/>
              </a:ext>
            </a:extLst>
          </p:cNvPr>
          <p:cNvSpPr txBox="1">
            <a:spLocks noChangeArrowheads="1"/>
          </p:cNvSpPr>
          <p:nvPr/>
        </p:nvSpPr>
        <p:spPr>
          <a:xfrm>
            <a:off x="1916113" y="379413"/>
            <a:ext cx="7315200" cy="514350"/>
          </a:xfrm>
          <a:prstGeom prst="rect">
            <a:avLst/>
          </a:prstGeom>
        </p:spPr>
        <p:txBody>
          <a:bodyPr anchor="ctr"/>
          <a:lstStyle>
            <a:lvl1pPr algn="l" defTabSz="4572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altLang="en-US" dirty="0">
                <a:solidFill>
                  <a:schemeClr val="tx1"/>
                </a:solidFill>
              </a:rPr>
              <a:t>Bare PCB Suppliers*</a:t>
            </a:r>
          </a:p>
        </p:txBody>
      </p:sp>
      <p:sp>
        <p:nvSpPr>
          <p:cNvPr id="5" name="TextBox 4">
            <a:extLst>
              <a:ext uri="{FF2B5EF4-FFF2-40B4-BE49-F238E27FC236}">
                <a16:creationId xmlns:a16="http://schemas.microsoft.com/office/drawing/2014/main" id="{05026A3F-12BE-4395-B4CD-1580F7B1F660}"/>
              </a:ext>
            </a:extLst>
          </p:cNvPr>
          <p:cNvSpPr txBox="1"/>
          <p:nvPr/>
        </p:nvSpPr>
        <p:spPr>
          <a:xfrm>
            <a:off x="1697038" y="5913438"/>
            <a:ext cx="8970962" cy="554037"/>
          </a:xfrm>
          <a:prstGeom prst="rect">
            <a:avLst/>
          </a:prstGeom>
          <a:noFill/>
        </p:spPr>
        <p:txBody>
          <a:bodyPr>
            <a:spAutoFit/>
          </a:bodyPr>
          <a:lstStyle/>
          <a:p>
            <a:pPr defTabSz="457200" eaLnBrk="1" fontAlgn="auto" hangingPunct="1">
              <a:spcBef>
                <a:spcPts val="0"/>
              </a:spcBef>
              <a:spcAft>
                <a:spcPts val="0"/>
              </a:spcAft>
              <a:defRPr/>
            </a:pPr>
            <a:r>
              <a:rPr lang="en-US" sz="1000" b="1" i="1" dirty="0">
                <a:solidFill>
                  <a:prstClr val="black"/>
                </a:solidFill>
                <a:latin typeface="Times New Roman" panose="02020603050405020304" pitchFamily="18" charset="0"/>
                <a:ea typeface="+mn-ea"/>
                <a:cs typeface="Times New Roman" panose="02020603050405020304" pitchFamily="18" charset="0"/>
              </a:rPr>
              <a:t>* - “Challenges and Opportunities: State of the U.S. Bare Printed Circuit Board Industry” Crawford M. and Botwin B., IPC APEX Expo, February 11-16, 2017, San Diego CA. Reproduced with permission.</a:t>
            </a:r>
          </a:p>
          <a:p>
            <a:pPr defTabSz="457200" eaLnBrk="1" fontAlgn="auto" hangingPunct="1">
              <a:spcBef>
                <a:spcPts val="0"/>
              </a:spcBef>
              <a:spcAft>
                <a:spcPts val="0"/>
              </a:spcAft>
              <a:defRPr/>
            </a:pPr>
            <a:endParaRPr lang="en-US" sz="1000" b="1" i="1"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43E9862-80F9-4110-AE86-2DB0D741DADC}"/>
              </a:ext>
            </a:extLst>
          </p:cNvPr>
          <p:cNvSpPr txBox="1">
            <a:spLocks noChangeArrowheads="1"/>
          </p:cNvSpPr>
          <p:nvPr/>
        </p:nvSpPr>
        <p:spPr>
          <a:xfrm>
            <a:off x="1916113" y="379413"/>
            <a:ext cx="8366125" cy="514350"/>
          </a:xfrm>
          <a:prstGeom prst="rect">
            <a:avLst/>
          </a:prstGeom>
        </p:spPr>
        <p:txBody>
          <a:bodyPr anchor="ctr"/>
          <a:lstStyle>
            <a:lvl1pPr algn="l" defTabSz="4572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altLang="en-US" dirty="0">
                <a:solidFill>
                  <a:schemeClr val="tx1"/>
                </a:solidFill>
              </a:rPr>
              <a:t>Support to U.S. Government Agencies*</a:t>
            </a:r>
          </a:p>
        </p:txBody>
      </p:sp>
      <p:pic>
        <p:nvPicPr>
          <p:cNvPr id="67586" name="Picture 6">
            <a:extLst>
              <a:ext uri="{FF2B5EF4-FFF2-40B4-BE49-F238E27FC236}">
                <a16:creationId xmlns:a16="http://schemas.microsoft.com/office/drawing/2014/main" id="{848A061B-1FFE-439A-88C7-FFC2A13033FD}"/>
              </a:ext>
            </a:extLst>
          </p:cNvPr>
          <p:cNvPicPr>
            <a:picLocks noChangeAspect="1"/>
          </p:cNvPicPr>
          <p:nvPr/>
        </p:nvPicPr>
        <p:blipFill>
          <a:blip r:embed="rId3">
            <a:extLst>
              <a:ext uri="{28A0092B-C50C-407E-A947-70E740481C1C}">
                <a14:useLocalDpi xmlns:a14="http://schemas.microsoft.com/office/drawing/2010/main" val="0"/>
              </a:ext>
            </a:extLst>
          </a:blip>
          <a:srcRect b="2293"/>
          <a:stretch>
            <a:fillRect/>
          </a:stretch>
        </p:blipFill>
        <p:spPr bwMode="auto">
          <a:xfrm>
            <a:off x="1524000" y="1266825"/>
            <a:ext cx="89614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6D2F24-76E8-4704-962F-6FB0DCEB7FE0}"/>
              </a:ext>
            </a:extLst>
          </p:cNvPr>
          <p:cNvSpPr txBox="1"/>
          <p:nvPr/>
        </p:nvSpPr>
        <p:spPr>
          <a:xfrm>
            <a:off x="1697038" y="5913438"/>
            <a:ext cx="8970962" cy="554037"/>
          </a:xfrm>
          <a:prstGeom prst="rect">
            <a:avLst/>
          </a:prstGeom>
          <a:noFill/>
        </p:spPr>
        <p:txBody>
          <a:bodyPr>
            <a:spAutoFit/>
          </a:bodyPr>
          <a:lstStyle/>
          <a:p>
            <a:pPr defTabSz="457200" eaLnBrk="1" fontAlgn="auto" hangingPunct="1">
              <a:spcBef>
                <a:spcPts val="0"/>
              </a:spcBef>
              <a:spcAft>
                <a:spcPts val="0"/>
              </a:spcAft>
              <a:defRPr/>
            </a:pPr>
            <a:r>
              <a:rPr lang="en-US" sz="1000" b="1" i="1" dirty="0">
                <a:solidFill>
                  <a:prstClr val="black"/>
                </a:solidFill>
                <a:latin typeface="Times New Roman" panose="02020603050405020304" pitchFamily="18" charset="0"/>
                <a:ea typeface="+mn-ea"/>
                <a:cs typeface="Times New Roman" panose="02020603050405020304" pitchFamily="18" charset="0"/>
              </a:rPr>
              <a:t>* - “Challenges and Opportunities: State of the U.S. Bare Printed Circuit Board Industry” Crawford M. and Botwin B., IPC APEX Expo, February 11-16, 2017, San Diego CA. Reproduced with permission.</a:t>
            </a:r>
          </a:p>
          <a:p>
            <a:pPr defTabSz="457200" eaLnBrk="1" fontAlgn="auto" hangingPunct="1">
              <a:spcBef>
                <a:spcPts val="0"/>
              </a:spcBef>
              <a:spcAft>
                <a:spcPts val="0"/>
              </a:spcAft>
              <a:defRPr/>
            </a:pPr>
            <a:endParaRPr lang="en-US" sz="1000" b="1" i="1" dirty="0">
              <a:solidFill>
                <a:prstClr val="black"/>
              </a:solidFill>
              <a:latin typeface="Times New Roman" panose="02020603050405020304" pitchFamily="18" charset="0"/>
              <a:ea typeface="+mn-ea"/>
              <a:cs typeface="Times New Roman" panose="02020603050405020304" pitchFamily="18" charset="0"/>
            </a:endParaRPr>
          </a:p>
        </p:txBody>
      </p:sp>
      <p:sp>
        <p:nvSpPr>
          <p:cNvPr id="3" name="Oval 2">
            <a:extLst>
              <a:ext uri="{FF2B5EF4-FFF2-40B4-BE49-F238E27FC236}">
                <a16:creationId xmlns:a16="http://schemas.microsoft.com/office/drawing/2014/main" id="{E5A15B85-234F-42D9-91E7-A4EEA48DDB75}"/>
              </a:ext>
            </a:extLst>
          </p:cNvPr>
          <p:cNvSpPr/>
          <p:nvPr/>
        </p:nvSpPr>
        <p:spPr>
          <a:xfrm>
            <a:off x="1758950" y="2468563"/>
            <a:ext cx="3735388" cy="522287"/>
          </a:xfrm>
          <a:prstGeom prst="ellipse">
            <a:avLst/>
          </a:prstGeom>
          <a:noFill/>
          <a:ln>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393D94-3769-43D1-8281-318B99B7F7B5}"/>
              </a:ext>
            </a:extLst>
          </p:cNvPr>
          <p:cNvSpPr txBox="1">
            <a:spLocks noChangeArrowheads="1"/>
          </p:cNvSpPr>
          <p:nvPr/>
        </p:nvSpPr>
        <p:spPr>
          <a:xfrm>
            <a:off x="1916113" y="379413"/>
            <a:ext cx="7315200" cy="514350"/>
          </a:xfrm>
          <a:prstGeom prst="rect">
            <a:avLst/>
          </a:prstGeom>
        </p:spPr>
        <p:txBody>
          <a:bodyPr anchor="ctr"/>
          <a:lstStyle>
            <a:lvl1pPr algn="l" defTabSz="4572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altLang="en-US" dirty="0">
                <a:solidFill>
                  <a:schemeClr val="tx1"/>
                </a:solidFill>
              </a:rPr>
              <a:t>Bare PCB Supplier Capabilities*</a:t>
            </a:r>
          </a:p>
        </p:txBody>
      </p:sp>
      <p:pic>
        <p:nvPicPr>
          <p:cNvPr id="69634" name="Picture 5">
            <a:extLst>
              <a:ext uri="{FF2B5EF4-FFF2-40B4-BE49-F238E27FC236}">
                <a16:creationId xmlns:a16="http://schemas.microsoft.com/office/drawing/2014/main" id="{E7447587-567C-4C47-A293-31A9AEBE735D}"/>
              </a:ext>
            </a:extLst>
          </p:cNvPr>
          <p:cNvPicPr>
            <a:picLocks noChangeAspect="1"/>
          </p:cNvPicPr>
          <p:nvPr/>
        </p:nvPicPr>
        <p:blipFill>
          <a:blip r:embed="rId2">
            <a:extLst>
              <a:ext uri="{28A0092B-C50C-407E-A947-70E740481C1C}">
                <a14:useLocalDpi xmlns:a14="http://schemas.microsoft.com/office/drawing/2010/main" val="0"/>
              </a:ext>
            </a:extLst>
          </a:blip>
          <a:srcRect t="10760"/>
          <a:stretch>
            <a:fillRect/>
          </a:stretch>
        </p:blipFill>
        <p:spPr bwMode="auto">
          <a:xfrm>
            <a:off x="1530350" y="1279525"/>
            <a:ext cx="91376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B90A574-007B-4D65-9236-01DB03D9DA27}"/>
              </a:ext>
            </a:extLst>
          </p:cNvPr>
          <p:cNvSpPr txBox="1"/>
          <p:nvPr/>
        </p:nvSpPr>
        <p:spPr>
          <a:xfrm>
            <a:off x="1697038" y="5913438"/>
            <a:ext cx="8970962" cy="554037"/>
          </a:xfrm>
          <a:prstGeom prst="rect">
            <a:avLst/>
          </a:prstGeom>
          <a:noFill/>
        </p:spPr>
        <p:txBody>
          <a:bodyPr>
            <a:spAutoFit/>
          </a:bodyPr>
          <a:lstStyle/>
          <a:p>
            <a:pPr defTabSz="457200" eaLnBrk="1" fontAlgn="auto" hangingPunct="1">
              <a:spcBef>
                <a:spcPts val="0"/>
              </a:spcBef>
              <a:spcAft>
                <a:spcPts val="0"/>
              </a:spcAft>
              <a:defRPr/>
            </a:pPr>
            <a:r>
              <a:rPr lang="en-US" sz="1000" b="1" i="1" dirty="0">
                <a:solidFill>
                  <a:prstClr val="black"/>
                </a:solidFill>
                <a:latin typeface="Times New Roman" panose="02020603050405020304" pitchFamily="18" charset="0"/>
                <a:ea typeface="+mn-ea"/>
                <a:cs typeface="Times New Roman" panose="02020603050405020304" pitchFamily="18" charset="0"/>
              </a:rPr>
              <a:t>* - “Challenges and Opportunities: State of the U.S. Bare Printed Circuit Board Industry” Crawford M. and Botwin B., IPC APEX Expo, February 11-16, 2017, San Diego CA. Reproduced with permission.</a:t>
            </a:r>
          </a:p>
          <a:p>
            <a:pPr defTabSz="457200" eaLnBrk="1" fontAlgn="auto" hangingPunct="1">
              <a:spcBef>
                <a:spcPts val="0"/>
              </a:spcBef>
              <a:spcAft>
                <a:spcPts val="0"/>
              </a:spcAft>
              <a:defRPr/>
            </a:pPr>
            <a:endParaRPr lang="en-US" sz="1000" b="1" i="1"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074D578A-41F1-40F4-9572-36EE0621FB34}"/>
              </a:ext>
            </a:extLst>
          </p:cNvPr>
          <p:cNvPicPr>
            <a:picLocks noChangeAspect="1"/>
          </p:cNvPicPr>
          <p:nvPr/>
        </p:nvPicPr>
        <p:blipFill>
          <a:blip r:embed="rId3">
            <a:extLst>
              <a:ext uri="{28A0092B-C50C-407E-A947-70E740481C1C}">
                <a14:useLocalDpi xmlns:a14="http://schemas.microsoft.com/office/drawing/2010/main" val="0"/>
              </a:ext>
            </a:extLst>
          </a:blip>
          <a:srcRect t="9109"/>
          <a:stretch>
            <a:fillRect/>
          </a:stretch>
        </p:blipFill>
        <p:spPr bwMode="auto">
          <a:xfrm>
            <a:off x="1373188" y="993775"/>
            <a:ext cx="891063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B2A391D6-772E-4318-8C20-969AB25A8192}"/>
              </a:ext>
            </a:extLst>
          </p:cNvPr>
          <p:cNvSpPr txBox="1">
            <a:spLocks noChangeArrowheads="1"/>
          </p:cNvSpPr>
          <p:nvPr/>
        </p:nvSpPr>
        <p:spPr>
          <a:xfrm>
            <a:off x="1773238" y="236538"/>
            <a:ext cx="7315200" cy="514350"/>
          </a:xfrm>
          <a:prstGeom prst="rect">
            <a:avLst/>
          </a:prstGeom>
        </p:spPr>
        <p:txBody>
          <a:bodyPr anchor="ctr"/>
          <a:lstStyle>
            <a:lvl1pPr algn="l" defTabSz="4572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altLang="en-US" dirty="0">
                <a:solidFill>
                  <a:schemeClr val="tx1"/>
                </a:solidFill>
              </a:rPr>
              <a:t>Material Supply Chain Disruptions*</a:t>
            </a:r>
          </a:p>
        </p:txBody>
      </p:sp>
      <p:sp>
        <p:nvSpPr>
          <p:cNvPr id="7" name="TextBox 6">
            <a:extLst>
              <a:ext uri="{FF2B5EF4-FFF2-40B4-BE49-F238E27FC236}">
                <a16:creationId xmlns:a16="http://schemas.microsoft.com/office/drawing/2014/main" id="{B07DDF6C-20DD-49F7-B477-D63DF4D34195}"/>
              </a:ext>
            </a:extLst>
          </p:cNvPr>
          <p:cNvSpPr txBox="1"/>
          <p:nvPr/>
        </p:nvSpPr>
        <p:spPr>
          <a:xfrm>
            <a:off x="1697038" y="5913438"/>
            <a:ext cx="8970962" cy="554037"/>
          </a:xfrm>
          <a:prstGeom prst="rect">
            <a:avLst/>
          </a:prstGeom>
          <a:noFill/>
        </p:spPr>
        <p:txBody>
          <a:bodyPr>
            <a:spAutoFit/>
          </a:bodyPr>
          <a:lstStyle/>
          <a:p>
            <a:pPr defTabSz="457200" eaLnBrk="1" fontAlgn="auto" hangingPunct="1">
              <a:spcBef>
                <a:spcPts val="0"/>
              </a:spcBef>
              <a:spcAft>
                <a:spcPts val="0"/>
              </a:spcAft>
              <a:defRPr/>
            </a:pPr>
            <a:r>
              <a:rPr lang="en-US" sz="1000" b="1" i="1" dirty="0">
                <a:solidFill>
                  <a:prstClr val="black"/>
                </a:solidFill>
                <a:latin typeface="Times New Roman" panose="02020603050405020304" pitchFamily="18" charset="0"/>
                <a:ea typeface="+mn-ea"/>
                <a:cs typeface="Times New Roman" panose="02020603050405020304" pitchFamily="18" charset="0"/>
              </a:rPr>
              <a:t>* - “Challenges and Opportunities: State of the U.S. Bare Printed Circuit Board Industry” Crawford M. and Botwin B., IPC APEX Expo, February 11-16, 2017, San Diego CA. Reproduced with permission.</a:t>
            </a:r>
          </a:p>
          <a:p>
            <a:pPr defTabSz="457200" eaLnBrk="1" fontAlgn="auto" hangingPunct="1">
              <a:spcBef>
                <a:spcPts val="0"/>
              </a:spcBef>
              <a:spcAft>
                <a:spcPts val="0"/>
              </a:spcAft>
              <a:defRPr/>
            </a:pPr>
            <a:endParaRPr lang="en-US" sz="1000" b="1" i="1"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a:extLst>
              <a:ext uri="{FF2B5EF4-FFF2-40B4-BE49-F238E27FC236}">
                <a16:creationId xmlns:a16="http://schemas.microsoft.com/office/drawing/2014/main" id="{DACF1F14-0500-4C5B-B05C-44CD63D51F02}"/>
              </a:ext>
            </a:extLst>
          </p:cNvPr>
          <p:cNvPicPr>
            <a:picLocks noChangeAspect="1"/>
          </p:cNvPicPr>
          <p:nvPr/>
        </p:nvPicPr>
        <p:blipFill>
          <a:blip r:embed="rId2">
            <a:extLst>
              <a:ext uri="{28A0092B-C50C-407E-A947-70E740481C1C}">
                <a14:useLocalDpi xmlns:a14="http://schemas.microsoft.com/office/drawing/2010/main" val="0"/>
              </a:ext>
            </a:extLst>
          </a:blip>
          <a:srcRect t="13481"/>
          <a:stretch>
            <a:fillRect/>
          </a:stretch>
        </p:blipFill>
        <p:spPr bwMode="auto">
          <a:xfrm>
            <a:off x="1616075" y="1268413"/>
            <a:ext cx="91440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373F1281-D7FB-4903-892B-FF9EAFC19772}"/>
              </a:ext>
            </a:extLst>
          </p:cNvPr>
          <p:cNvSpPr txBox="1">
            <a:spLocks noChangeArrowheads="1"/>
          </p:cNvSpPr>
          <p:nvPr/>
        </p:nvSpPr>
        <p:spPr>
          <a:xfrm>
            <a:off x="358775" y="268288"/>
            <a:ext cx="10309225" cy="514350"/>
          </a:xfrm>
          <a:prstGeom prst="rect">
            <a:avLst/>
          </a:prstGeom>
        </p:spPr>
        <p:txBody>
          <a:bodyPr anchor="ctr"/>
          <a:lstStyle>
            <a:lvl1pPr algn="l" defTabSz="4572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altLang="en-US" dirty="0">
                <a:solidFill>
                  <a:schemeClr val="tx1"/>
                </a:solidFill>
              </a:rPr>
              <a:t>Factors Causing PCB Production Bottlenecks*</a:t>
            </a:r>
          </a:p>
        </p:txBody>
      </p:sp>
      <p:sp>
        <p:nvSpPr>
          <p:cNvPr id="5" name="TextBox 4">
            <a:extLst>
              <a:ext uri="{FF2B5EF4-FFF2-40B4-BE49-F238E27FC236}">
                <a16:creationId xmlns:a16="http://schemas.microsoft.com/office/drawing/2014/main" id="{15C0EE67-80D1-4D1C-99B9-B22BA48DA363}"/>
              </a:ext>
            </a:extLst>
          </p:cNvPr>
          <p:cNvSpPr txBox="1"/>
          <p:nvPr/>
        </p:nvSpPr>
        <p:spPr>
          <a:xfrm>
            <a:off x="1697038" y="5913438"/>
            <a:ext cx="8970962" cy="554037"/>
          </a:xfrm>
          <a:prstGeom prst="rect">
            <a:avLst/>
          </a:prstGeom>
          <a:noFill/>
        </p:spPr>
        <p:txBody>
          <a:bodyPr>
            <a:spAutoFit/>
          </a:bodyPr>
          <a:lstStyle/>
          <a:p>
            <a:pPr defTabSz="457200" eaLnBrk="1" fontAlgn="auto" hangingPunct="1">
              <a:spcBef>
                <a:spcPts val="0"/>
              </a:spcBef>
              <a:spcAft>
                <a:spcPts val="0"/>
              </a:spcAft>
              <a:defRPr/>
            </a:pPr>
            <a:r>
              <a:rPr lang="en-US" sz="1000" b="1" i="1" dirty="0">
                <a:solidFill>
                  <a:prstClr val="black"/>
                </a:solidFill>
                <a:latin typeface="Times New Roman" panose="02020603050405020304" pitchFamily="18" charset="0"/>
                <a:ea typeface="+mn-ea"/>
                <a:cs typeface="Times New Roman" panose="02020603050405020304" pitchFamily="18" charset="0"/>
              </a:rPr>
              <a:t>* - “Challenges and Opportunities: State of the U.S. Bare Printed Circuit Board Industry” Crawford M. and Botwin B., IPC APEX Expo, February 11-16, 2017, San Diego CA. Reproduced with permission.</a:t>
            </a:r>
          </a:p>
          <a:p>
            <a:pPr defTabSz="457200" eaLnBrk="1" fontAlgn="auto" hangingPunct="1">
              <a:spcBef>
                <a:spcPts val="0"/>
              </a:spcBef>
              <a:spcAft>
                <a:spcPts val="0"/>
              </a:spcAft>
              <a:defRPr/>
            </a:pPr>
            <a:endParaRPr lang="en-US" sz="1000" b="1" i="1"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a:extLst>
              <a:ext uri="{FF2B5EF4-FFF2-40B4-BE49-F238E27FC236}">
                <a16:creationId xmlns:a16="http://schemas.microsoft.com/office/drawing/2014/main" id="{D644257C-3DA0-4F09-84E7-FA811EFCA0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266700"/>
            <a:ext cx="88296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2">
            <a:extLst>
              <a:ext uri="{FF2B5EF4-FFF2-40B4-BE49-F238E27FC236}">
                <a16:creationId xmlns:a16="http://schemas.microsoft.com/office/drawing/2014/main" id="{A5D140B2-89F5-445D-8280-EA4CA86941C3}"/>
              </a:ext>
            </a:extLst>
          </p:cNvPr>
          <p:cNvSpPr>
            <a:spLocks noGrp="1" noChangeArrowheads="1"/>
          </p:cNvSpPr>
          <p:nvPr>
            <p:ph type="title"/>
          </p:nvPr>
        </p:nvSpPr>
        <p:spPr/>
        <p:txBody>
          <a:bodyPr/>
          <a:lstStyle/>
          <a:p>
            <a:r>
              <a:rPr lang="en-US" altLang="en-US"/>
              <a:t>PCB Quality</a:t>
            </a:r>
          </a:p>
        </p:txBody>
      </p:sp>
      <p:sp>
        <p:nvSpPr>
          <p:cNvPr id="2" name="Content Placeholder 1">
            <a:extLst>
              <a:ext uri="{FF2B5EF4-FFF2-40B4-BE49-F238E27FC236}">
                <a16:creationId xmlns:a16="http://schemas.microsoft.com/office/drawing/2014/main" id="{1D3835F3-C60D-439D-8A31-F4A9CBB91C6F}"/>
              </a:ext>
            </a:extLst>
          </p:cNvPr>
          <p:cNvSpPr>
            <a:spLocks noGrp="1"/>
          </p:cNvSpPr>
          <p:nvPr>
            <p:ph idx="1"/>
          </p:nvPr>
        </p:nvSpPr>
        <p:spPr>
          <a:xfrm>
            <a:off x="284163" y="769938"/>
            <a:ext cx="8704262" cy="4651375"/>
          </a:xfrm>
        </p:spPr>
        <p:txBody>
          <a:bodyPr>
            <a:normAutofit lnSpcReduction="10000"/>
          </a:bodyPr>
          <a:lstStyle/>
          <a:p>
            <a:pPr>
              <a:defRPr/>
            </a:pPr>
            <a:r>
              <a:rPr lang="en-US" dirty="0"/>
              <a:t>In a vast majority of cases, NASA uses IPC standards (e.g., IPC-6012, 6013)</a:t>
            </a:r>
          </a:p>
          <a:p>
            <a:pPr lvl="1">
              <a:defRPr/>
            </a:pPr>
            <a:r>
              <a:rPr lang="en-US" dirty="0"/>
              <a:t>IPC-6012 for rigid, IPC-6013 flex, IPC-6018 high speed etc..</a:t>
            </a:r>
          </a:p>
          <a:p>
            <a:pPr>
              <a:defRPr/>
            </a:pPr>
            <a:r>
              <a:rPr lang="en-US" dirty="0"/>
              <a:t>Inspection include:			</a:t>
            </a:r>
          </a:p>
          <a:p>
            <a:pPr lvl="1">
              <a:defRPr/>
            </a:pPr>
            <a:r>
              <a:rPr lang="en-US" dirty="0"/>
              <a:t>Microsection evaluation (coupons)	</a:t>
            </a:r>
          </a:p>
          <a:p>
            <a:pPr lvl="1">
              <a:defRPr/>
            </a:pPr>
            <a:r>
              <a:rPr lang="en-US" dirty="0"/>
              <a:t>Surface finish evaluation (coupons)</a:t>
            </a:r>
          </a:p>
          <a:p>
            <a:pPr>
              <a:defRPr/>
            </a:pPr>
            <a:r>
              <a:rPr lang="en-US" dirty="0"/>
              <a:t>Test include:</a:t>
            </a:r>
          </a:p>
          <a:p>
            <a:pPr lvl="1">
              <a:defRPr/>
            </a:pPr>
            <a:r>
              <a:rPr lang="en-US" dirty="0"/>
              <a:t>External visual examination</a:t>
            </a:r>
          </a:p>
          <a:p>
            <a:pPr lvl="1">
              <a:defRPr/>
            </a:pPr>
            <a:r>
              <a:rPr lang="en-US" dirty="0"/>
              <a:t>Electrical continuity and isolation</a:t>
            </a:r>
          </a:p>
          <a:p>
            <a:pPr lvl="1">
              <a:defRPr/>
            </a:pPr>
            <a:r>
              <a:rPr lang="en-US" dirty="0"/>
              <a:t>Solderability (not 100% cases)</a:t>
            </a:r>
          </a:p>
          <a:p>
            <a:pPr lvl="1">
              <a:defRPr/>
            </a:pPr>
            <a:r>
              <a:rPr lang="en-US" dirty="0"/>
              <a:t>Cleanliness</a:t>
            </a:r>
          </a:p>
          <a:p>
            <a:pPr marL="0" indent="0">
              <a:buFontTx/>
              <a:buNone/>
              <a:defRPr/>
            </a:pPr>
            <a:endParaRPr lang="en-US" dirty="0"/>
          </a:p>
        </p:txBody>
      </p:sp>
      <p:sp>
        <p:nvSpPr>
          <p:cNvPr id="73731" name="Content Placeholder 1">
            <a:extLst>
              <a:ext uri="{FF2B5EF4-FFF2-40B4-BE49-F238E27FC236}">
                <a16:creationId xmlns:a16="http://schemas.microsoft.com/office/drawing/2014/main" id="{F81CA43E-4209-4F7C-B2B6-191EA87E31D4}"/>
              </a:ext>
            </a:extLst>
          </p:cNvPr>
          <p:cNvSpPr txBox="1">
            <a:spLocks/>
          </p:cNvSpPr>
          <p:nvPr/>
        </p:nvSpPr>
        <p:spPr bwMode="auto">
          <a:xfrm>
            <a:off x="1719263" y="5221288"/>
            <a:ext cx="382428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buClr>
                <a:srgbClr val="77AD3F"/>
              </a:buClr>
            </a:pPr>
            <a:r>
              <a:rPr lang="en-US" altLang="en-US" sz="2000">
                <a:solidFill>
                  <a:srgbClr val="1863AB"/>
                </a:solidFill>
                <a:cs typeface="Times New Roman" panose="02020603050405020304" pitchFamily="18" charset="0"/>
              </a:rPr>
              <a:t>In some cases MIL, ESA or “in-house” standards are applied. </a:t>
            </a:r>
          </a:p>
          <a:p>
            <a:pPr eaLnBrk="1" hangingPunct="1">
              <a:buClr>
                <a:srgbClr val="77AD3F"/>
              </a:buClr>
            </a:pPr>
            <a:endParaRPr lang="en-US" altLang="en-US" sz="1800">
              <a:solidFill>
                <a:srgbClr val="1863AB"/>
              </a:solidFill>
              <a:cs typeface="Times New Roman" panose="02020603050405020304" pitchFamily="18" charset="0"/>
            </a:endParaRPr>
          </a:p>
        </p:txBody>
      </p:sp>
      <p:pic>
        <p:nvPicPr>
          <p:cNvPr id="73732" name="Picture 6">
            <a:extLst>
              <a:ext uri="{FF2B5EF4-FFF2-40B4-BE49-F238E27FC236}">
                <a16:creationId xmlns:a16="http://schemas.microsoft.com/office/drawing/2014/main" id="{C5BFDFFA-65C9-4B89-BF74-507B677F8F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8888" y="4265613"/>
            <a:ext cx="14351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7">
            <a:extLst>
              <a:ext uri="{FF2B5EF4-FFF2-40B4-BE49-F238E27FC236}">
                <a16:creationId xmlns:a16="http://schemas.microsoft.com/office/drawing/2014/main" id="{DF85BD67-5430-49CC-B125-607C391490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5132388"/>
            <a:ext cx="1422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2311E1C-42CA-4FBF-9940-A3AE45E64BF3}"/>
              </a:ext>
            </a:extLst>
          </p:cNvPr>
          <p:cNvSpPr txBox="1"/>
          <p:nvPr/>
        </p:nvSpPr>
        <p:spPr>
          <a:xfrm>
            <a:off x="5838825" y="5170488"/>
            <a:ext cx="1331913" cy="277812"/>
          </a:xfrm>
          <a:prstGeom prst="rect">
            <a:avLst/>
          </a:prstGeom>
          <a:solidFill>
            <a:schemeClr val="bg1"/>
          </a:solidFill>
        </p:spPr>
        <p:txBody>
          <a:bodyPr wrap="none" lIns="0" tIns="0" rIns="0" bIns="0">
            <a:spAutoFit/>
          </a:bodyPr>
          <a:lstStyle/>
          <a:p>
            <a:pPr defTabSz="457200" eaLnBrk="1" fontAlgn="auto" hangingPunct="1">
              <a:spcBef>
                <a:spcPts val="0"/>
              </a:spcBef>
              <a:spcAft>
                <a:spcPts val="0"/>
              </a:spcAft>
              <a:defRPr/>
            </a:pPr>
            <a:r>
              <a:rPr lang="en-US" b="1" dirty="0">
                <a:solidFill>
                  <a:prstClr val="black"/>
                </a:solidFill>
                <a:latin typeface="Calibri"/>
                <a:ea typeface="+mn-ea"/>
              </a:rPr>
              <a:t>XRF Spectrum</a:t>
            </a:r>
          </a:p>
        </p:txBody>
      </p:sp>
      <p:sp>
        <p:nvSpPr>
          <p:cNvPr id="10" name="TextBox 9">
            <a:extLst>
              <a:ext uri="{FF2B5EF4-FFF2-40B4-BE49-F238E27FC236}">
                <a16:creationId xmlns:a16="http://schemas.microsoft.com/office/drawing/2014/main" id="{B3FD22B7-FCE5-44A8-B838-89C727166CDA}"/>
              </a:ext>
            </a:extLst>
          </p:cNvPr>
          <p:cNvSpPr txBox="1"/>
          <p:nvPr/>
        </p:nvSpPr>
        <p:spPr>
          <a:xfrm>
            <a:off x="8883650" y="5524500"/>
            <a:ext cx="1254125" cy="554038"/>
          </a:xfrm>
          <a:prstGeom prst="rect">
            <a:avLst/>
          </a:prstGeom>
          <a:solidFill>
            <a:schemeClr val="bg1"/>
          </a:solidFill>
        </p:spPr>
        <p:txBody>
          <a:bodyPr lIns="0" tIns="0" rIns="0" bIns="0">
            <a:spAutoFit/>
          </a:bodyPr>
          <a:lstStyle/>
          <a:p>
            <a:pPr defTabSz="457200" eaLnBrk="1" fontAlgn="auto" hangingPunct="1">
              <a:spcBef>
                <a:spcPts val="0"/>
              </a:spcBef>
              <a:spcAft>
                <a:spcPts val="0"/>
              </a:spcAft>
              <a:defRPr/>
            </a:pPr>
            <a:r>
              <a:rPr lang="en-US" b="1" dirty="0">
                <a:solidFill>
                  <a:prstClr val="black"/>
                </a:solidFill>
                <a:latin typeface="Calibri"/>
                <a:ea typeface="+mn-ea"/>
              </a:rPr>
              <a:t>PTH in Cross-section</a:t>
            </a:r>
          </a:p>
        </p:txBody>
      </p:sp>
      <p:pic>
        <p:nvPicPr>
          <p:cNvPr id="73736" name="Picture 4">
            <a:extLst>
              <a:ext uri="{FF2B5EF4-FFF2-40B4-BE49-F238E27FC236}">
                <a16:creationId xmlns:a16="http://schemas.microsoft.com/office/drawing/2014/main" id="{26AAB6BF-5FA6-4A4E-B897-912780E60D6D}"/>
              </a:ext>
            </a:extLst>
          </p:cNvPr>
          <p:cNvPicPr>
            <a:picLocks noChangeAspect="1"/>
          </p:cNvPicPr>
          <p:nvPr/>
        </p:nvPicPr>
        <p:blipFill>
          <a:blip r:embed="rId5">
            <a:extLst>
              <a:ext uri="{28A0092B-C50C-407E-A947-70E740481C1C}">
                <a14:useLocalDpi xmlns:a14="http://schemas.microsoft.com/office/drawing/2010/main" val="0"/>
              </a:ext>
            </a:extLst>
          </a:blip>
          <a:srcRect l="32814" t="9644" r="7645" b="9879"/>
          <a:stretch>
            <a:fillRect/>
          </a:stretch>
        </p:blipFill>
        <p:spPr bwMode="auto">
          <a:xfrm rot="-1249652">
            <a:off x="8421688" y="1524000"/>
            <a:ext cx="357187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CFA354CE-2223-440D-A30D-BAEBCD31B258}"/>
              </a:ext>
            </a:extLst>
          </p:cNvPr>
          <p:cNvSpPr txBox="1"/>
          <p:nvPr/>
        </p:nvSpPr>
        <p:spPr>
          <a:xfrm rot="20245108">
            <a:off x="9923463" y="3733800"/>
            <a:ext cx="942975" cy="184150"/>
          </a:xfrm>
          <a:prstGeom prst="rect">
            <a:avLst/>
          </a:prstGeom>
          <a:solidFill>
            <a:schemeClr val="bg1"/>
          </a:solidFill>
        </p:spPr>
        <p:txBody>
          <a:bodyPr wrap="none" lIns="0" tIns="0" rIns="0" bIns="0">
            <a:spAutoFit/>
          </a:bodyPr>
          <a:lstStyle/>
          <a:p>
            <a:pPr defTabSz="457200" eaLnBrk="1" fontAlgn="auto" hangingPunct="1">
              <a:spcBef>
                <a:spcPts val="0"/>
              </a:spcBef>
              <a:spcAft>
                <a:spcPts val="0"/>
              </a:spcAft>
              <a:defRPr/>
            </a:pPr>
            <a:r>
              <a:rPr lang="en-US" sz="1200" b="1" dirty="0">
                <a:solidFill>
                  <a:prstClr val="black"/>
                </a:solidFill>
                <a:latin typeface="Calibri"/>
                <a:ea typeface="+mn-ea"/>
              </a:rPr>
              <a:t>* - </a:t>
            </a:r>
            <a:r>
              <a:rPr lang="en-US" sz="1200" b="1" dirty="0" err="1">
                <a:solidFill>
                  <a:prstClr val="black"/>
                </a:solidFill>
                <a:latin typeface="Calibri"/>
                <a:ea typeface="+mn-ea"/>
              </a:rPr>
              <a:t>Eurocircuits</a:t>
            </a:r>
            <a:endParaRPr lang="en-US" sz="1200" b="1" dirty="0">
              <a:solidFill>
                <a:prstClr val="black"/>
              </a:solidFill>
              <a:latin typeface="Calibri"/>
              <a:ea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2">
            <a:extLst>
              <a:ext uri="{FF2B5EF4-FFF2-40B4-BE49-F238E27FC236}">
                <a16:creationId xmlns:a16="http://schemas.microsoft.com/office/drawing/2014/main" id="{F737BF90-D06E-493B-BC5F-6E3F401E8A4F}"/>
              </a:ext>
            </a:extLst>
          </p:cNvPr>
          <p:cNvSpPr>
            <a:spLocks noGrp="1" noChangeArrowheads="1"/>
          </p:cNvSpPr>
          <p:nvPr>
            <p:ph type="title"/>
          </p:nvPr>
        </p:nvSpPr>
        <p:spPr/>
        <p:txBody>
          <a:bodyPr/>
          <a:lstStyle/>
          <a:p>
            <a:r>
              <a:rPr lang="en-US" altLang="en-US"/>
              <a:t>Significance of Printed Circuit Board Requirements</a:t>
            </a:r>
          </a:p>
        </p:txBody>
      </p:sp>
      <p:sp>
        <p:nvSpPr>
          <p:cNvPr id="75778" name="Content Placeholder 2">
            <a:extLst>
              <a:ext uri="{FF2B5EF4-FFF2-40B4-BE49-F238E27FC236}">
                <a16:creationId xmlns:a16="http://schemas.microsoft.com/office/drawing/2014/main" id="{3B9D4AC1-60F6-41B2-898F-FB80779F7B49}"/>
              </a:ext>
            </a:extLst>
          </p:cNvPr>
          <p:cNvSpPr txBox="1">
            <a:spLocks/>
          </p:cNvSpPr>
          <p:nvPr/>
        </p:nvSpPr>
        <p:spPr bwMode="auto">
          <a:xfrm>
            <a:off x="358775" y="858838"/>
            <a:ext cx="1133792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54000" indent="-254000"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554038" indent="-254000"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854075" indent="-2540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spcAft>
                <a:spcPts val="150"/>
              </a:spcAft>
              <a:buClr>
                <a:srgbClr val="77AD3F"/>
              </a:buClr>
            </a:pPr>
            <a:r>
              <a:rPr lang="en-US" altLang="en-US" sz="2400">
                <a:solidFill>
                  <a:schemeClr val="tx1"/>
                </a:solidFill>
                <a:cs typeface="Times New Roman" panose="02020603050405020304" pitchFamily="18" charset="0"/>
              </a:rPr>
              <a:t>The requirements and coupons are a “front door”.</a:t>
            </a:r>
          </a:p>
          <a:p>
            <a:pPr eaLnBrk="1" hangingPunct="1">
              <a:spcBef>
                <a:spcPct val="0"/>
              </a:spcBef>
              <a:spcAft>
                <a:spcPts val="150"/>
              </a:spcAft>
              <a:buClr>
                <a:srgbClr val="77AD3F"/>
              </a:buClr>
            </a:pPr>
            <a:r>
              <a:rPr lang="en-US" altLang="en-US" sz="2400">
                <a:solidFill>
                  <a:schemeClr val="tx1"/>
                </a:solidFill>
                <a:cs typeface="Times New Roman" panose="02020603050405020304" pitchFamily="18" charset="0"/>
              </a:rPr>
              <a:t>Examples: </a:t>
            </a:r>
          </a:p>
          <a:p>
            <a:pPr lvl="1" eaLnBrk="1" hangingPunct="1">
              <a:spcBef>
                <a:spcPct val="0"/>
              </a:spcBef>
              <a:spcAft>
                <a:spcPts val="150"/>
              </a:spcAft>
              <a:buClr>
                <a:srgbClr val="77AD3F"/>
              </a:buClr>
            </a:pPr>
            <a:r>
              <a:rPr lang="en-US" altLang="en-US">
                <a:solidFill>
                  <a:schemeClr val="tx1"/>
                </a:solidFill>
                <a:cs typeface="Times New Roman" panose="02020603050405020304" pitchFamily="18" charset="0"/>
              </a:rPr>
              <a:t>Internal Annular Ring:</a:t>
            </a:r>
          </a:p>
          <a:p>
            <a:pPr lvl="2" eaLnBrk="1" hangingPunct="1">
              <a:spcBef>
                <a:spcPct val="0"/>
              </a:spcBef>
              <a:spcAft>
                <a:spcPts val="150"/>
              </a:spcAft>
              <a:buClr>
                <a:srgbClr val="77AD3F"/>
              </a:buClr>
            </a:pPr>
            <a:r>
              <a:rPr lang="en-US" altLang="en-US" sz="2400">
                <a:solidFill>
                  <a:schemeClr val="tx1"/>
                </a:solidFill>
                <a:cs typeface="Times New Roman" panose="02020603050405020304" pitchFamily="18" charset="0"/>
              </a:rPr>
              <a:t>Egregious violations indicate there may have been a serious problem in development of the board (layup or lamination).</a:t>
            </a:r>
          </a:p>
          <a:p>
            <a:pPr lvl="2" eaLnBrk="1" hangingPunct="1">
              <a:spcBef>
                <a:spcPct val="0"/>
              </a:spcBef>
              <a:spcAft>
                <a:spcPts val="150"/>
              </a:spcAft>
              <a:buClr>
                <a:srgbClr val="77AD3F"/>
              </a:buClr>
            </a:pPr>
            <a:r>
              <a:rPr lang="en-US" altLang="en-US" sz="2400">
                <a:solidFill>
                  <a:schemeClr val="tx1"/>
                </a:solidFill>
                <a:cs typeface="Times New Roman" panose="02020603050405020304" pitchFamily="18" charset="0"/>
              </a:rPr>
              <a:t>Other NCs don’t indicate any risk at all (example: application of IPC-6012 Rev B. vs IPC-6012 Rev. D)</a:t>
            </a:r>
          </a:p>
          <a:p>
            <a:pPr lvl="1" eaLnBrk="1" hangingPunct="1">
              <a:spcBef>
                <a:spcPct val="0"/>
              </a:spcBef>
              <a:spcAft>
                <a:spcPts val="150"/>
              </a:spcAft>
              <a:buClr>
                <a:srgbClr val="77AD3F"/>
              </a:buClr>
            </a:pPr>
            <a:r>
              <a:rPr lang="en-US" altLang="en-US">
                <a:solidFill>
                  <a:schemeClr val="tx1"/>
                </a:solidFill>
                <a:cs typeface="Times New Roman" panose="02020603050405020304" pitchFamily="18" charset="0"/>
              </a:rPr>
              <a:t> Negative etchback v/s positive etchback:</a:t>
            </a:r>
          </a:p>
          <a:p>
            <a:pPr lvl="2" eaLnBrk="1" hangingPunct="1">
              <a:spcBef>
                <a:spcPct val="0"/>
              </a:spcBef>
              <a:spcAft>
                <a:spcPts val="150"/>
              </a:spcAft>
              <a:buClr>
                <a:srgbClr val="77AD3F"/>
              </a:buClr>
            </a:pPr>
            <a:r>
              <a:rPr lang="en-US" altLang="en-US" sz="2400">
                <a:solidFill>
                  <a:schemeClr val="tx1"/>
                </a:solidFill>
                <a:cs typeface="Times New Roman" panose="02020603050405020304" pitchFamily="18" charset="0"/>
              </a:rPr>
              <a:t>Modern cleaning processes and flight experience result in equal reliability with both etchback conditions or no etchback.</a:t>
            </a:r>
          </a:p>
          <a:p>
            <a:pPr lvl="1" eaLnBrk="1" hangingPunct="1">
              <a:spcBef>
                <a:spcPct val="0"/>
              </a:spcBef>
              <a:spcAft>
                <a:spcPts val="150"/>
              </a:spcAft>
              <a:buClr>
                <a:srgbClr val="77AD3F"/>
              </a:buClr>
            </a:pPr>
            <a:r>
              <a:rPr lang="en-US" altLang="en-US">
                <a:solidFill>
                  <a:schemeClr val="tx1"/>
                </a:solidFill>
                <a:cs typeface="Times New Roman" panose="02020603050405020304" pitchFamily="18" charset="0"/>
              </a:rPr>
              <a:t>Wicking of copper:</a:t>
            </a:r>
          </a:p>
          <a:p>
            <a:pPr lvl="2" eaLnBrk="1" hangingPunct="1">
              <a:spcBef>
                <a:spcPct val="0"/>
              </a:spcBef>
              <a:spcAft>
                <a:spcPts val="150"/>
              </a:spcAft>
              <a:buClr>
                <a:srgbClr val="77AD3F"/>
              </a:buClr>
            </a:pPr>
            <a:r>
              <a:rPr lang="en-US" altLang="en-US" sz="2400">
                <a:solidFill>
                  <a:schemeClr val="tx1"/>
                </a:solidFill>
                <a:cs typeface="Times New Roman" panose="02020603050405020304" pitchFamily="18" charset="0"/>
              </a:rPr>
              <a:t>Requirements are conservative based on broad statistics.</a:t>
            </a:r>
          </a:p>
          <a:p>
            <a:pPr lvl="2" eaLnBrk="1" hangingPunct="1">
              <a:spcBef>
                <a:spcPct val="0"/>
              </a:spcBef>
              <a:spcAft>
                <a:spcPts val="150"/>
              </a:spcAft>
              <a:buClr>
                <a:srgbClr val="77AD3F"/>
              </a:buClr>
            </a:pPr>
            <a:r>
              <a:rPr lang="en-US" altLang="en-US" sz="2400">
                <a:solidFill>
                  <a:schemeClr val="tx1"/>
                </a:solidFill>
                <a:cs typeface="Times New Roman" panose="02020603050405020304" pitchFamily="18" charset="0"/>
              </a:rPr>
              <a:t>A basic analysis of the board layout can indicate directly if there is risk or not, regardless of requirements violations.</a:t>
            </a:r>
          </a:p>
          <a:p>
            <a:pPr lvl="2" eaLnBrk="1" hangingPunct="1">
              <a:spcBef>
                <a:spcPct val="0"/>
              </a:spcBef>
              <a:spcAft>
                <a:spcPts val="150"/>
              </a:spcAft>
              <a:buClr>
                <a:srgbClr val="77AD3F"/>
              </a:buClr>
            </a:pPr>
            <a:endParaRPr lang="en-US" altLang="en-US" sz="2400">
              <a:solidFill>
                <a:schemeClr val="tx1"/>
              </a:solidFill>
              <a:cs typeface="Times New Roman" panose="02020603050405020304" pitchFamily="18" charset="0"/>
            </a:endParaRPr>
          </a:p>
          <a:p>
            <a:pPr eaLnBrk="1" hangingPunct="1">
              <a:spcBef>
                <a:spcPct val="0"/>
              </a:spcBef>
              <a:spcAft>
                <a:spcPts val="150"/>
              </a:spcAft>
              <a:buClr>
                <a:srgbClr val="77AD3F"/>
              </a:buClr>
            </a:pPr>
            <a:endParaRPr lang="en-US" altLang="en-US" sz="2400">
              <a:solidFill>
                <a:schemeClr val="tx1"/>
              </a:solidFill>
              <a:cs typeface="Times New Roman" panose="02020603050405020304" pitchFamily="18" charset="0"/>
            </a:endParaRPr>
          </a:p>
          <a:p>
            <a:pPr lvl="1" eaLnBrk="1" hangingPunct="1">
              <a:spcBef>
                <a:spcPct val="0"/>
              </a:spcBef>
              <a:spcAft>
                <a:spcPts val="150"/>
              </a:spcAft>
              <a:buClr>
                <a:srgbClr val="77AD3F"/>
              </a:buClr>
            </a:pPr>
            <a:endParaRPr lang="en-US" altLang="en-US">
              <a:solidFill>
                <a:schemeClr val="tx1"/>
              </a:solidFill>
              <a:cs typeface="Times New Roman" panose="02020603050405020304" pitchFamily="18" charset="0"/>
            </a:endParaRPr>
          </a:p>
          <a:p>
            <a:pPr lvl="1" eaLnBrk="1" hangingPunct="1">
              <a:spcBef>
                <a:spcPct val="0"/>
              </a:spcBef>
              <a:spcAft>
                <a:spcPts val="150"/>
              </a:spcAft>
              <a:buClr>
                <a:srgbClr val="77AD3F"/>
              </a:buClr>
            </a:pPr>
            <a:endParaRPr lang="en-US" altLang="en-US">
              <a:solidFill>
                <a:schemeClr val="tx1"/>
              </a:solidFill>
              <a:cs typeface="Times New Roman" panose="02020603050405020304" pitchFamily="18" charset="0"/>
            </a:endParaRPr>
          </a:p>
          <a:p>
            <a:pPr lvl="1" eaLnBrk="1" hangingPunct="1">
              <a:spcBef>
                <a:spcPct val="0"/>
              </a:spcBef>
              <a:spcAft>
                <a:spcPts val="150"/>
              </a:spcAft>
              <a:buClr>
                <a:srgbClr val="77AD3F"/>
              </a:buClr>
            </a:pPr>
            <a:endParaRPr lang="en-US" altLang="en-US">
              <a:solidFill>
                <a:schemeClr val="tx1"/>
              </a:solidFill>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2">
            <a:extLst>
              <a:ext uri="{FF2B5EF4-FFF2-40B4-BE49-F238E27FC236}">
                <a16:creationId xmlns:a16="http://schemas.microsoft.com/office/drawing/2014/main" id="{ABE63AB7-322F-4B84-B2DF-8949C67280F5}"/>
              </a:ext>
            </a:extLst>
          </p:cNvPr>
          <p:cNvSpPr>
            <a:spLocks noGrp="1" noChangeArrowheads="1"/>
          </p:cNvSpPr>
          <p:nvPr>
            <p:ph type="title"/>
          </p:nvPr>
        </p:nvSpPr>
        <p:spPr>
          <a:xfrm>
            <a:off x="1719263" y="2647950"/>
            <a:ext cx="8704262" cy="1143000"/>
          </a:xfrm>
        </p:spPr>
        <p:txBody>
          <a:bodyPr/>
          <a:lstStyle/>
          <a:p>
            <a:r>
              <a:rPr lang="en-US" altLang="en-US">
                <a:solidFill>
                  <a:schemeClr val="tx1"/>
                </a:solidFill>
              </a:rPr>
              <a:t>PCB Supplier Evaluation Study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CB0AB6F9-17BC-40A8-8B81-13233BD813BF}"/>
              </a:ext>
            </a:extLst>
          </p:cNvPr>
          <p:cNvSpPr>
            <a:spLocks noGrp="1" noChangeArrowheads="1"/>
          </p:cNvSpPr>
          <p:nvPr>
            <p:ph type="title"/>
          </p:nvPr>
        </p:nvSpPr>
        <p:spPr/>
        <p:txBody>
          <a:bodyPr/>
          <a:lstStyle/>
          <a:p>
            <a:r>
              <a:rPr lang="en-US" altLang="en-US"/>
              <a:t>Study Objective</a:t>
            </a:r>
          </a:p>
        </p:txBody>
      </p:sp>
      <p:sp>
        <p:nvSpPr>
          <p:cNvPr id="77826" name="Content Placeholder 2">
            <a:extLst>
              <a:ext uri="{FF2B5EF4-FFF2-40B4-BE49-F238E27FC236}">
                <a16:creationId xmlns:a16="http://schemas.microsoft.com/office/drawing/2014/main" id="{4E1F08CF-E5B3-4B1A-B2BD-BFA242473D13}"/>
              </a:ext>
            </a:extLst>
          </p:cNvPr>
          <p:cNvSpPr>
            <a:spLocks noGrp="1" noChangeArrowheads="1"/>
          </p:cNvSpPr>
          <p:nvPr>
            <p:ph idx="1"/>
          </p:nvPr>
        </p:nvSpPr>
        <p:spPr/>
        <p:txBody>
          <a:bodyPr/>
          <a:lstStyle/>
          <a:p>
            <a:pPr lvl="1"/>
            <a:r>
              <a:rPr lang="en-US" altLang="en-US" sz="2800"/>
              <a:t>Evaluate a subset of GSFC PCB suppliers (direct or indirect) and corresponding PCB coupon microsection testing data.</a:t>
            </a:r>
          </a:p>
          <a:p>
            <a:pPr lvl="1"/>
            <a:r>
              <a:rPr lang="en-US" altLang="en-US" sz="2800"/>
              <a:t>Develop a methodology for data generation and collection to provide trend analysis </a:t>
            </a:r>
          </a:p>
          <a:p>
            <a:pPr lvl="2"/>
            <a:r>
              <a:rPr lang="en-US" altLang="en-US" sz="2800"/>
              <a:t>Identifies/predicts violation of a process limit criteria (in case of an egregious NC). </a:t>
            </a:r>
          </a:p>
          <a:p>
            <a:pPr lvl="1"/>
            <a:r>
              <a:rPr lang="en-US" altLang="en-US" sz="2800"/>
              <a:t>Provide analysis for severity categories of the nonconformance.</a:t>
            </a:r>
          </a:p>
          <a:p>
            <a:pPr lvl="1"/>
            <a:r>
              <a:rPr lang="en-US" altLang="en-US" sz="2800"/>
              <a:t>Provide recommendations to the suppliers (i.e., supplier quality engineering, continuous process monitoring, quality metrics definition).</a:t>
            </a:r>
          </a:p>
          <a:p>
            <a:endParaRPr lang="en-US" altLang="en-US" sz="32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2">
            <a:extLst>
              <a:ext uri="{FF2B5EF4-FFF2-40B4-BE49-F238E27FC236}">
                <a16:creationId xmlns:a16="http://schemas.microsoft.com/office/drawing/2014/main" id="{10357C1E-6D78-4937-AACA-0FF8119D0B86}"/>
              </a:ext>
            </a:extLst>
          </p:cNvPr>
          <p:cNvSpPr>
            <a:spLocks noGrp="1" noChangeArrowheads="1"/>
          </p:cNvSpPr>
          <p:nvPr>
            <p:ph type="title"/>
          </p:nvPr>
        </p:nvSpPr>
        <p:spPr/>
        <p:txBody>
          <a:bodyPr/>
          <a:lstStyle/>
          <a:p>
            <a:r>
              <a:rPr lang="en-US" altLang="en-US"/>
              <a:t>Microsectioning</a:t>
            </a:r>
          </a:p>
        </p:txBody>
      </p:sp>
      <p:sp>
        <p:nvSpPr>
          <p:cNvPr id="78850" name="Content Placeholder 2">
            <a:extLst>
              <a:ext uri="{FF2B5EF4-FFF2-40B4-BE49-F238E27FC236}">
                <a16:creationId xmlns:a16="http://schemas.microsoft.com/office/drawing/2014/main" id="{34E0ED34-D2C3-4454-804E-F7BDEA03EE00}"/>
              </a:ext>
            </a:extLst>
          </p:cNvPr>
          <p:cNvSpPr txBox="1">
            <a:spLocks/>
          </p:cNvSpPr>
          <p:nvPr/>
        </p:nvSpPr>
        <p:spPr bwMode="auto">
          <a:xfrm>
            <a:off x="149225" y="1246188"/>
            <a:ext cx="46863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171450" indent="-171450"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buClr>
                <a:srgbClr val="77AD3F"/>
              </a:buClr>
            </a:pPr>
            <a:r>
              <a:rPr lang="en-US" altLang="en-US" sz="2000">
                <a:solidFill>
                  <a:schemeClr val="tx1"/>
                </a:solidFill>
                <a:cs typeface="Times New Roman" panose="02020603050405020304" pitchFamily="18" charset="0"/>
              </a:rPr>
              <a:t>Suppliers perform microsectioning and inspect per specifications.</a:t>
            </a:r>
          </a:p>
        </p:txBody>
      </p:sp>
      <p:pic>
        <p:nvPicPr>
          <p:cNvPr id="78851" name="Picture 1">
            <a:extLst>
              <a:ext uri="{FF2B5EF4-FFF2-40B4-BE49-F238E27FC236}">
                <a16:creationId xmlns:a16="http://schemas.microsoft.com/office/drawing/2014/main" id="{CAD1A945-838D-47A8-A949-AB92D0D819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46250"/>
            <a:ext cx="68262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Content Placeholder 2">
            <a:extLst>
              <a:ext uri="{FF2B5EF4-FFF2-40B4-BE49-F238E27FC236}">
                <a16:creationId xmlns:a16="http://schemas.microsoft.com/office/drawing/2014/main" id="{34395F65-DE6E-4DB1-8F3A-EE8615597B8F}"/>
              </a:ext>
            </a:extLst>
          </p:cNvPr>
          <p:cNvSpPr txBox="1">
            <a:spLocks/>
          </p:cNvSpPr>
          <p:nvPr/>
        </p:nvSpPr>
        <p:spPr bwMode="auto">
          <a:xfrm>
            <a:off x="149225" y="2035175"/>
            <a:ext cx="4706938"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171450" indent="-171450"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buClr>
                <a:srgbClr val="77AD3F"/>
              </a:buClr>
            </a:pPr>
            <a:r>
              <a:rPr lang="en-US" altLang="en-US" sz="2000">
                <a:solidFill>
                  <a:schemeClr val="tx1"/>
                </a:solidFill>
                <a:cs typeface="Times New Roman" panose="02020603050405020304" pitchFamily="18" charset="0"/>
              </a:rPr>
              <a:t>Secondary GSFC independent microsection analysis yielded 20-30% inspection rejects, caused by:</a:t>
            </a:r>
          </a:p>
          <a:p>
            <a:pPr lvl="1" eaLnBrk="1" hangingPunct="1">
              <a:buClr>
                <a:srgbClr val="77AD3F"/>
              </a:buClr>
            </a:pPr>
            <a:r>
              <a:rPr lang="en-US" altLang="en-US" sz="2000">
                <a:solidFill>
                  <a:schemeClr val="tx1"/>
                </a:solidFill>
                <a:cs typeface="Times New Roman" panose="02020603050405020304" pitchFamily="18" charset="0"/>
              </a:rPr>
              <a:t>Screening escapes:</a:t>
            </a:r>
          </a:p>
        </p:txBody>
      </p:sp>
      <p:sp>
        <p:nvSpPr>
          <p:cNvPr id="78853" name="Content Placeholder 2">
            <a:extLst>
              <a:ext uri="{FF2B5EF4-FFF2-40B4-BE49-F238E27FC236}">
                <a16:creationId xmlns:a16="http://schemas.microsoft.com/office/drawing/2014/main" id="{9C784734-4512-402F-8747-607FC3AB5871}"/>
              </a:ext>
            </a:extLst>
          </p:cNvPr>
          <p:cNvSpPr txBox="1">
            <a:spLocks/>
          </p:cNvSpPr>
          <p:nvPr/>
        </p:nvSpPr>
        <p:spPr bwMode="auto">
          <a:xfrm>
            <a:off x="149225" y="3455988"/>
            <a:ext cx="516731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171450" indent="-171450" defTabSz="457200">
              <a:spcBef>
                <a:spcPct val="20000"/>
              </a:spcBef>
              <a:buChar char="•"/>
              <a:tabLst>
                <a:tab pos="569913" algn="l"/>
              </a:tabLst>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tabLst>
                <a:tab pos="569913" algn="l"/>
              </a:tabLst>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tabLst>
                <a:tab pos="569913" algn="l"/>
              </a:tabLst>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tabLst>
                <a:tab pos="569913" algn="l"/>
              </a:tabLst>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tabLst>
                <a:tab pos="569913" algn="l"/>
              </a:tabLst>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tabLst>
                <a:tab pos="569913" algn="l"/>
              </a:tabLst>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tabLst>
                <a:tab pos="569913" algn="l"/>
              </a:tabLst>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tabLst>
                <a:tab pos="569913" algn="l"/>
              </a:tabLst>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tabLst>
                <a:tab pos="569913" algn="l"/>
              </a:tabLst>
              <a:defRPr>
                <a:solidFill>
                  <a:srgbClr val="000000"/>
                </a:solidFill>
                <a:latin typeface="Times New Roman" panose="02020603050405020304" pitchFamily="18" charset="0"/>
                <a:ea typeface="MS PGothic" panose="020B0600070205080204" pitchFamily="34" charset="-128"/>
              </a:defRPr>
            </a:lvl9pPr>
          </a:lstStyle>
          <a:p>
            <a:pPr lvl="2" eaLnBrk="1" hangingPunct="1">
              <a:buClr>
                <a:srgbClr val="77AD3F"/>
              </a:buClr>
            </a:pPr>
            <a:r>
              <a:rPr lang="en-US" altLang="en-US">
                <a:solidFill>
                  <a:schemeClr val="tx1"/>
                </a:solidFill>
                <a:cs typeface="Times New Roman" panose="02020603050405020304" pitchFamily="18" charset="0"/>
              </a:rPr>
              <a:t>Test sample quality not consistent</a:t>
            </a:r>
          </a:p>
          <a:p>
            <a:pPr lvl="2" eaLnBrk="1" hangingPunct="1">
              <a:buClr>
                <a:srgbClr val="77AD3F"/>
              </a:buClr>
            </a:pPr>
            <a:r>
              <a:rPr lang="en-US" altLang="en-US">
                <a:solidFill>
                  <a:schemeClr val="tx1"/>
                </a:solidFill>
                <a:cs typeface="Times New Roman" panose="02020603050405020304" pitchFamily="18" charset="0"/>
              </a:rPr>
              <a:t>Supplier microsection process, inadequate coupons</a:t>
            </a:r>
          </a:p>
          <a:p>
            <a:pPr lvl="1" eaLnBrk="1" hangingPunct="1">
              <a:buClr>
                <a:srgbClr val="77AD3F"/>
              </a:buClr>
            </a:pPr>
            <a:r>
              <a:rPr lang="en-US" altLang="en-US" sz="2000">
                <a:solidFill>
                  <a:schemeClr val="tx1"/>
                </a:solidFill>
                <a:cs typeface="Times New Roman" panose="02020603050405020304" pitchFamily="18" charset="0"/>
              </a:rPr>
              <a:t>Requirement interpretations</a:t>
            </a:r>
          </a:p>
          <a:p>
            <a:pPr lvl="1" eaLnBrk="1" hangingPunct="1">
              <a:buClr>
                <a:srgbClr val="77AD3F"/>
              </a:buClr>
            </a:pPr>
            <a:r>
              <a:rPr lang="en-US" altLang="en-US" sz="2000">
                <a:solidFill>
                  <a:schemeClr val="tx1"/>
                </a:solidFill>
                <a:cs typeface="Times New Roman" panose="02020603050405020304" pitchFamily="18" charset="0"/>
              </a:rPr>
              <a:t>Requirements flow-down issues</a:t>
            </a:r>
          </a:p>
          <a:p>
            <a:pPr lvl="2" eaLnBrk="1" hangingPunct="1">
              <a:buClr>
                <a:srgbClr val="77AD3F"/>
              </a:buClr>
            </a:pPr>
            <a:r>
              <a:rPr lang="en-US" altLang="en-US">
                <a:solidFill>
                  <a:schemeClr val="tx1"/>
                </a:solidFill>
                <a:cs typeface="Times New Roman" panose="02020603050405020304" pitchFamily="18" charset="0"/>
              </a:rPr>
              <a:t>Alternative specifications (MIL, ECSS)</a:t>
            </a:r>
          </a:p>
          <a:p>
            <a:pPr lvl="2" eaLnBrk="1" hangingPunct="1">
              <a:buClr>
                <a:srgbClr val="77AD3F"/>
              </a:buClr>
            </a:pPr>
            <a:r>
              <a:rPr lang="en-US" altLang="en-US">
                <a:solidFill>
                  <a:schemeClr val="tx1"/>
                </a:solidFill>
                <a:cs typeface="Times New Roman" panose="02020603050405020304" pitchFamily="18" charset="0"/>
              </a:rPr>
              <a:t>Buying heritage and off-the-shelf designs</a:t>
            </a:r>
          </a:p>
        </p:txBody>
      </p:sp>
      <p:sp>
        <p:nvSpPr>
          <p:cNvPr id="10" name="TextBox 9">
            <a:extLst>
              <a:ext uri="{FF2B5EF4-FFF2-40B4-BE49-F238E27FC236}">
                <a16:creationId xmlns:a16="http://schemas.microsoft.com/office/drawing/2014/main" id="{1102D0B4-CB1F-4E26-A9B3-94362249F051}"/>
              </a:ext>
            </a:extLst>
          </p:cNvPr>
          <p:cNvSpPr txBox="1"/>
          <p:nvPr/>
        </p:nvSpPr>
        <p:spPr>
          <a:xfrm>
            <a:off x="5962650" y="1376363"/>
            <a:ext cx="5075238" cy="369887"/>
          </a:xfrm>
          <a:prstGeom prst="rect">
            <a:avLst/>
          </a:prstGeom>
          <a:solidFill>
            <a:schemeClr val="bg1"/>
          </a:solidFill>
        </p:spPr>
        <p:txBody>
          <a:bodyPr wrap="none">
            <a:spAutoFit/>
          </a:bodyPr>
          <a:lstStyle/>
          <a:p>
            <a:pPr defTabSz="457200" eaLnBrk="1" fontAlgn="auto" hangingPunct="1">
              <a:spcBef>
                <a:spcPts val="0"/>
              </a:spcBef>
              <a:spcAft>
                <a:spcPts val="0"/>
              </a:spcAft>
              <a:defRPr/>
            </a:pPr>
            <a:r>
              <a:rPr lang="en-US" b="1" dirty="0">
                <a:solidFill>
                  <a:prstClr val="black"/>
                </a:solidFill>
                <a:latin typeface="Times New Roman" panose="02020603050405020304" pitchFamily="18" charset="0"/>
                <a:ea typeface="+mn-ea"/>
                <a:cs typeface="Times New Roman" panose="02020603050405020304" pitchFamily="18" charset="0"/>
              </a:rPr>
              <a:t>IPC - PCB Multi-Issue Microsection Wall Poster*</a:t>
            </a:r>
          </a:p>
        </p:txBody>
      </p:sp>
      <p:sp>
        <p:nvSpPr>
          <p:cNvPr id="11" name="TextBox 10">
            <a:extLst>
              <a:ext uri="{FF2B5EF4-FFF2-40B4-BE49-F238E27FC236}">
                <a16:creationId xmlns:a16="http://schemas.microsoft.com/office/drawing/2014/main" id="{A035EB6C-5D2D-4BC1-8EF3-00154CA5CE6A}"/>
              </a:ext>
            </a:extLst>
          </p:cNvPr>
          <p:cNvSpPr txBox="1"/>
          <p:nvPr/>
        </p:nvSpPr>
        <p:spPr>
          <a:xfrm>
            <a:off x="7002463" y="5797550"/>
            <a:ext cx="3468687" cy="415925"/>
          </a:xfrm>
          <a:prstGeom prst="rect">
            <a:avLst/>
          </a:prstGeom>
          <a:solidFill>
            <a:schemeClr val="bg1"/>
          </a:solidFill>
        </p:spPr>
        <p:txBody>
          <a:bodyPr>
            <a:spAutoFit/>
          </a:bodyPr>
          <a:lstStyle/>
          <a:p>
            <a:pPr defTabSz="457200" eaLnBrk="1" fontAlgn="auto" hangingPunct="1">
              <a:spcBef>
                <a:spcPts val="0"/>
              </a:spcBef>
              <a:spcAft>
                <a:spcPts val="0"/>
              </a:spcAft>
              <a:defRPr/>
            </a:pPr>
            <a:r>
              <a:rPr lang="en-US" sz="1050" b="1" dirty="0">
                <a:solidFill>
                  <a:prstClr val="black"/>
                </a:solidFill>
                <a:latin typeface="Times New Roman" panose="02020603050405020304" pitchFamily="18" charset="0"/>
                <a:ea typeface="+mn-ea"/>
                <a:cs typeface="Times New Roman" panose="02020603050405020304" pitchFamily="18" charset="0"/>
              </a:rPr>
              <a:t>* - https://blog.ipc.org/2010/11/22/pcb-multi-issue-microsection-wall-poster/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2CA33FBE-EADC-4902-B011-63EC9A05542A}"/>
              </a:ext>
            </a:extLst>
          </p:cNvPr>
          <p:cNvSpPr>
            <a:spLocks noGrp="1" noChangeArrowheads="1"/>
          </p:cNvSpPr>
          <p:nvPr>
            <p:ph type="title"/>
          </p:nvPr>
        </p:nvSpPr>
        <p:spPr>
          <a:xfrm>
            <a:off x="1687513" y="127000"/>
            <a:ext cx="8704262" cy="1143000"/>
          </a:xfrm>
        </p:spPr>
        <p:txBody>
          <a:bodyPr/>
          <a:lstStyle/>
          <a:p>
            <a:r>
              <a:rPr lang="en-US" altLang="en-US"/>
              <a:t>Requirements, Nonconformance, Data Generation and Collection</a:t>
            </a:r>
          </a:p>
        </p:txBody>
      </p:sp>
      <p:sp>
        <p:nvSpPr>
          <p:cNvPr id="80898" name="Content Placeholder 2">
            <a:extLst>
              <a:ext uri="{FF2B5EF4-FFF2-40B4-BE49-F238E27FC236}">
                <a16:creationId xmlns:a16="http://schemas.microsoft.com/office/drawing/2014/main" id="{E52D0C2D-5E12-42DF-A064-7FDD4B202679}"/>
              </a:ext>
            </a:extLst>
          </p:cNvPr>
          <p:cNvSpPr>
            <a:spLocks noGrp="1" noChangeArrowheads="1"/>
          </p:cNvSpPr>
          <p:nvPr>
            <p:ph idx="1"/>
          </p:nvPr>
        </p:nvSpPr>
        <p:spPr>
          <a:xfrm>
            <a:off x="452438" y="1379538"/>
            <a:ext cx="11174412" cy="5200650"/>
          </a:xfrm>
        </p:spPr>
        <p:txBody>
          <a:bodyPr/>
          <a:lstStyle/>
          <a:p>
            <a:r>
              <a:rPr lang="en-US" altLang="en-US" sz="2400"/>
              <a:t>Present study evaluates only the microsections performed by GSFC.</a:t>
            </a:r>
          </a:p>
          <a:p>
            <a:pPr lvl="1"/>
            <a:r>
              <a:rPr lang="en-US" altLang="en-US"/>
              <a:t>PCB coupon microsection evaluation in accordance to IPC Standard (IPC-6018B Class 3, IPC-6012C Class 3/A).</a:t>
            </a:r>
          </a:p>
          <a:p>
            <a:pPr lvl="1"/>
            <a:r>
              <a:rPr lang="en-US" altLang="en-US"/>
              <a:t>Coupon evaluation reports were generated, identified non-conformances.</a:t>
            </a:r>
          </a:p>
          <a:p>
            <a:r>
              <a:rPr lang="en-US" altLang="en-US" sz="2400"/>
              <a:t>All PCB coupon testing results from all GSFC suppliers were recorded for 3 years (from 2015 – 2017): </a:t>
            </a:r>
          </a:p>
          <a:p>
            <a:pPr lvl="1"/>
            <a:r>
              <a:rPr lang="en-US" altLang="en-US"/>
              <a:t>Data include nonconformance and conformances in accordance with IPC Standards.</a:t>
            </a:r>
          </a:p>
          <a:p>
            <a:pPr lvl="1"/>
            <a:r>
              <a:rPr lang="en-US" altLang="en-US"/>
              <a:t>Total number of data points are approximately 882 jobs.</a:t>
            </a:r>
          </a:p>
          <a:p>
            <a:pPr lvl="1"/>
            <a:r>
              <a:rPr lang="en-US" altLang="en-US"/>
              <a:t>Each job has number of nonconformance with different severity. </a:t>
            </a:r>
          </a:p>
          <a:p>
            <a:endParaRPr lang="en-US" altLang="en-US" sz="2400"/>
          </a:p>
          <a:p>
            <a:endParaRPr lang="en-US" altLang="en-US"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FF709116-F588-4C78-8E1C-967B75BF1DA5}"/>
              </a:ext>
            </a:extLst>
          </p:cNvPr>
          <p:cNvSpPr>
            <a:spLocks noGrp="1" noChangeArrowheads="1"/>
          </p:cNvSpPr>
          <p:nvPr>
            <p:ph type="title"/>
          </p:nvPr>
        </p:nvSpPr>
        <p:spPr/>
        <p:txBody>
          <a:bodyPr/>
          <a:lstStyle/>
          <a:p>
            <a:r>
              <a:rPr lang="en-US" altLang="en-US"/>
              <a:t>Study Methodology</a:t>
            </a:r>
          </a:p>
        </p:txBody>
      </p:sp>
      <p:sp>
        <p:nvSpPr>
          <p:cNvPr id="3" name="Content Placeholder 2">
            <a:extLst>
              <a:ext uri="{FF2B5EF4-FFF2-40B4-BE49-F238E27FC236}">
                <a16:creationId xmlns:a16="http://schemas.microsoft.com/office/drawing/2014/main" id="{8F5A6A6F-A95E-464F-98DB-497E1D7D6417}"/>
              </a:ext>
            </a:extLst>
          </p:cNvPr>
          <p:cNvSpPr>
            <a:spLocks noGrp="1"/>
          </p:cNvSpPr>
          <p:nvPr>
            <p:ph idx="1"/>
          </p:nvPr>
        </p:nvSpPr>
        <p:spPr>
          <a:xfrm>
            <a:off x="327025" y="1362075"/>
            <a:ext cx="11369675" cy="3825875"/>
          </a:xfrm>
        </p:spPr>
        <p:txBody>
          <a:bodyPr>
            <a:noAutofit/>
          </a:bodyPr>
          <a:lstStyle/>
          <a:p>
            <a:pPr marL="285750" indent="-285750">
              <a:buFont typeface="Arial" panose="020B0604020202020204" pitchFamily="34" charset="0"/>
              <a:buChar char="•"/>
              <a:defRPr/>
            </a:pPr>
            <a:r>
              <a:rPr lang="en-US" sz="2400" dirty="0"/>
              <a:t>Since 2015, received and analyzed 882 PCB coupon submissions from PCB suppliers.</a:t>
            </a:r>
          </a:p>
          <a:p>
            <a:pPr marL="285750" indent="-285750">
              <a:buFont typeface="Arial" panose="020B0604020202020204" pitchFamily="34" charset="0"/>
              <a:buChar char="•"/>
              <a:defRPr/>
            </a:pPr>
            <a:r>
              <a:rPr lang="en-US" sz="2400" dirty="0"/>
              <a:t>Top ten suppliers sent 638 submissions.</a:t>
            </a:r>
          </a:p>
          <a:p>
            <a:pPr marL="285750" indent="-285750">
              <a:buFont typeface="Arial" panose="020B0604020202020204" pitchFamily="34" charset="0"/>
              <a:buChar char="•"/>
              <a:defRPr/>
            </a:pPr>
            <a:r>
              <a:rPr lang="en-US" sz="2400" dirty="0"/>
              <a:t>Total nonconformance observed: 260</a:t>
            </a:r>
          </a:p>
          <a:p>
            <a:pPr marL="285750" indent="-285750">
              <a:buFont typeface="Arial" panose="020B0604020202020204" pitchFamily="34" charset="0"/>
              <a:buChar char="•"/>
              <a:defRPr/>
            </a:pPr>
            <a:endParaRPr lang="en-US" sz="2400" dirty="0"/>
          </a:p>
          <a:p>
            <a:pPr marL="285750" indent="-285750">
              <a:buFont typeface="Arial" panose="020B0604020202020204" pitchFamily="34" charset="0"/>
              <a:buChar char="•"/>
              <a:defRPr/>
            </a:pPr>
            <a:endParaRPr lang="en-US" sz="2400" dirty="0"/>
          </a:p>
          <a:p>
            <a:pPr>
              <a:defRPr/>
            </a:pPr>
            <a:r>
              <a:rPr lang="en-US" sz="2400" dirty="0"/>
              <a:t>For each supplier, analyzed nonconformance (s)</a:t>
            </a:r>
          </a:p>
          <a:p>
            <a:pPr lvl="1">
              <a:defRPr/>
            </a:pPr>
            <a:r>
              <a:rPr lang="en-US" dirty="0"/>
              <a:t>Identify severity trend across top 10 GSFC suppliers by analyzing submission rate and nonconformance spread.</a:t>
            </a:r>
          </a:p>
          <a:p>
            <a:pPr lvl="1">
              <a:defRPr/>
            </a:pPr>
            <a:r>
              <a:rPr lang="en-US" dirty="0"/>
              <a:t>Classifying and analyzing top 5 severity categories.</a:t>
            </a:r>
          </a:p>
          <a:p>
            <a:pPr>
              <a:defRPr/>
            </a:pPr>
            <a:endParaRPr lang="en-US"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BD55D-546A-47E1-AAA9-2498DA747DE1}"/>
              </a:ext>
            </a:extLst>
          </p:cNvPr>
          <p:cNvSpPr>
            <a:spLocks noGrp="1"/>
          </p:cNvSpPr>
          <p:nvPr>
            <p:ph type="title"/>
          </p:nvPr>
        </p:nvSpPr>
        <p:spPr>
          <a:xfrm>
            <a:off x="1668463" y="107950"/>
            <a:ext cx="8704262" cy="1143000"/>
          </a:xfrm>
        </p:spPr>
        <p:txBody>
          <a:bodyPr>
            <a:normAutofit fontScale="90000"/>
          </a:bodyPr>
          <a:lstStyle/>
          <a:p>
            <a:pPr>
              <a:defRPr/>
            </a:pPr>
            <a:r>
              <a:rPr lang="en-US" dirty="0"/>
              <a:t>Data Analysis –Submission and Nonconformance for Supplier</a:t>
            </a:r>
          </a:p>
        </p:txBody>
      </p:sp>
      <p:graphicFrame>
        <p:nvGraphicFramePr>
          <p:cNvPr id="82946" name="Content Placeholder 4">
            <a:extLst>
              <a:ext uri="{FF2B5EF4-FFF2-40B4-BE49-F238E27FC236}">
                <a16:creationId xmlns:a16="http://schemas.microsoft.com/office/drawing/2014/main" id="{33D86AE5-9373-4D66-BC6C-484630DFEE51}"/>
              </a:ext>
            </a:extLst>
          </p:cNvPr>
          <p:cNvGraphicFramePr>
            <a:graphicFrameLocks noGrp="1"/>
          </p:cNvGraphicFramePr>
          <p:nvPr>
            <p:ph idx="1"/>
          </p:nvPr>
        </p:nvGraphicFramePr>
        <p:xfrm>
          <a:off x="2071688" y="1220788"/>
          <a:ext cx="7988300" cy="3365500"/>
        </p:xfrm>
        <a:graphic>
          <a:graphicData uri="http://schemas.openxmlformats.org/presentationml/2006/ole">
            <mc:AlternateContent xmlns:mc="http://schemas.openxmlformats.org/markup-compatibility/2006">
              <mc:Choice xmlns:v="urn:schemas-microsoft-com:vml" Requires="v">
                <p:oleObj spid="_x0000_s82950" name="Chart" r:id="rId3" imgW="7998645" imgH="3371380" progId="Excel.Chart.8">
                  <p:embed/>
                </p:oleObj>
              </mc:Choice>
              <mc:Fallback>
                <p:oleObj name="Chart" r:id="rId3" imgW="7998645" imgH="3371380"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1220788"/>
                        <a:ext cx="79883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A264A940-C4A8-4E21-B35F-D14A3B8AB082}"/>
              </a:ext>
            </a:extLst>
          </p:cNvPr>
          <p:cNvSpPr txBox="1">
            <a:spLocks noRot="1" noChangeAspect="1" noMove="1" noResize="1" noEditPoints="1" noAdjustHandles="1" noChangeArrowheads="1" noChangeShapeType="1" noTextEdit="1"/>
          </p:cNvSpPr>
          <p:nvPr/>
        </p:nvSpPr>
        <p:spPr>
          <a:xfrm>
            <a:off x="2554318" y="4673831"/>
            <a:ext cx="6248505" cy="573042"/>
          </a:xfrm>
          <a:prstGeom prst="rect">
            <a:avLst/>
          </a:prstGeom>
          <a:blipFill>
            <a:blip r:embed="rId5"/>
            <a:stretch>
              <a:fillRect/>
            </a:stretch>
          </a:blipFill>
        </p:spPr>
        <p:txBody>
          <a:bodyPr/>
          <a:lstStyle/>
          <a:p>
            <a:pPr>
              <a:defRPr/>
            </a:pPr>
            <a:r>
              <a:rPr lang="en-US">
                <a:noFill/>
              </a:rPr>
              <a:t> </a:t>
            </a:r>
          </a:p>
        </p:txBody>
      </p:sp>
      <p:pic>
        <p:nvPicPr>
          <p:cNvPr id="7" name="TextBox 6">
            <a:extLst>
              <a:ext uri="{FF2B5EF4-FFF2-40B4-BE49-F238E27FC236}">
                <a16:creationId xmlns:a16="http://schemas.microsoft.com/office/drawing/2014/main" id="{B0AA0475-B58B-4EF8-8AD1-A70630CAD612}"/>
              </a:ext>
            </a:extLst>
          </p:cNvPr>
          <p:cNvPicPr>
            <a:picLocks noRot="1" noChangeAspect="1" noMove="1" noResize="1" noEditPoints="1" noAdjustHandles="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638800"/>
            <a:ext cx="6858000" cy="584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09D0DED-8621-4164-A9B2-846609308313}"/>
              </a:ext>
            </a:extLst>
          </p:cNvPr>
          <p:cNvSpPr/>
          <p:nvPr/>
        </p:nvSpPr>
        <p:spPr>
          <a:xfrm>
            <a:off x="9266238" y="1338263"/>
            <a:ext cx="1798637" cy="307975"/>
          </a:xfrm>
          <a:prstGeom prst="rect">
            <a:avLst/>
          </a:prstGeom>
        </p:spPr>
        <p:txBody>
          <a:bodyPr>
            <a:spAutoFit/>
          </a:bodyPr>
          <a:lstStyle/>
          <a:p>
            <a:pPr defTabSz="457200" eaLnBrk="1" fontAlgn="auto" hangingPunct="1">
              <a:spcBef>
                <a:spcPts val="0"/>
              </a:spcBef>
              <a:spcAft>
                <a:spcPts val="0"/>
              </a:spcAft>
              <a:defRPr/>
            </a:pPr>
            <a:r>
              <a:rPr lang="en-US" sz="1400" dirty="0">
                <a:solidFill>
                  <a:prstClr val="black"/>
                </a:solidFill>
                <a:latin typeface="Calibri"/>
                <a:ea typeface="+mn-ea"/>
              </a:rPr>
              <a:t>638 submissions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4A71F592-9150-4BDA-8214-0FE856D915A3}"/>
              </a:ext>
            </a:extLst>
          </p:cNvPr>
          <p:cNvSpPr>
            <a:spLocks noGrp="1" noChangeArrowheads="1"/>
          </p:cNvSpPr>
          <p:nvPr>
            <p:ph type="title"/>
          </p:nvPr>
        </p:nvSpPr>
        <p:spPr>
          <a:xfrm>
            <a:off x="1689100" y="107950"/>
            <a:ext cx="8704263" cy="1143000"/>
          </a:xfrm>
        </p:spPr>
        <p:txBody>
          <a:bodyPr/>
          <a:lstStyle/>
          <a:p>
            <a:r>
              <a:rPr lang="en-US" altLang="en-US"/>
              <a:t>Classification and Analysis - Top 5 Nonconformances </a:t>
            </a:r>
          </a:p>
        </p:txBody>
      </p:sp>
      <p:sp>
        <p:nvSpPr>
          <p:cNvPr id="83970" name="Content Placeholder 5">
            <a:extLst>
              <a:ext uri="{FF2B5EF4-FFF2-40B4-BE49-F238E27FC236}">
                <a16:creationId xmlns:a16="http://schemas.microsoft.com/office/drawing/2014/main" id="{D20CA018-E001-4AF9-A13D-3445BAF33DD6}"/>
              </a:ext>
            </a:extLst>
          </p:cNvPr>
          <p:cNvSpPr>
            <a:spLocks noGrp="1" noChangeArrowheads="1"/>
          </p:cNvSpPr>
          <p:nvPr>
            <p:ph sz="half" idx="1"/>
          </p:nvPr>
        </p:nvSpPr>
        <p:spPr>
          <a:xfrm>
            <a:off x="1616075" y="1457325"/>
            <a:ext cx="8959850" cy="4525963"/>
          </a:xfrm>
        </p:spPr>
        <p:txBody>
          <a:bodyPr/>
          <a:lstStyle/>
          <a:p>
            <a:pPr marL="0" indent="0">
              <a:buFontTx/>
              <a:buNone/>
            </a:pPr>
            <a:r>
              <a:rPr lang="en-US" altLang="en-US" sz="2400">
                <a:solidFill>
                  <a:schemeClr val="tx1"/>
                </a:solidFill>
              </a:rPr>
              <a:t>Twenty one distinct conformances observed among the ten suppliers</a:t>
            </a:r>
          </a:p>
          <a:p>
            <a:pPr marL="0" indent="0">
              <a:buFontTx/>
              <a:buNone/>
            </a:pPr>
            <a:endParaRPr lang="en-US" altLang="en-US" sz="3600">
              <a:solidFill>
                <a:schemeClr val="tx1"/>
              </a:solidFill>
            </a:endParaRPr>
          </a:p>
        </p:txBody>
      </p:sp>
      <p:pic>
        <p:nvPicPr>
          <p:cNvPr id="8" name="Content Placeholder 7">
            <a:extLst>
              <a:ext uri="{FF2B5EF4-FFF2-40B4-BE49-F238E27FC236}">
                <a16:creationId xmlns:a16="http://schemas.microsoft.com/office/drawing/2014/main" id="{1DF6995F-E4ED-48EE-9177-DA979DD7CD5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89700" y="2451100"/>
            <a:ext cx="4102100" cy="3327400"/>
          </a:xfrm>
          <a:noFill/>
        </p:spPr>
      </p:pic>
      <p:graphicFrame>
        <p:nvGraphicFramePr>
          <p:cNvPr id="83972" name="Object 6">
            <a:extLst>
              <a:ext uri="{FF2B5EF4-FFF2-40B4-BE49-F238E27FC236}">
                <a16:creationId xmlns:a16="http://schemas.microsoft.com/office/drawing/2014/main" id="{545FE1C6-2CAD-4F51-B3FE-48C4D7198BE0}"/>
              </a:ext>
            </a:extLst>
          </p:cNvPr>
          <p:cNvGraphicFramePr>
            <a:graphicFrameLocks noChangeAspect="1"/>
          </p:cNvGraphicFramePr>
          <p:nvPr/>
        </p:nvGraphicFramePr>
        <p:xfrm>
          <a:off x="1646238" y="2033588"/>
          <a:ext cx="4486275" cy="4052887"/>
        </p:xfrm>
        <a:graphic>
          <a:graphicData uri="http://schemas.openxmlformats.org/presentationml/2006/ole">
            <mc:AlternateContent xmlns:mc="http://schemas.openxmlformats.org/markup-compatibility/2006">
              <mc:Choice xmlns:v="urn:schemas-microsoft-com:vml" Requires="v">
                <p:oleObj spid="_x0000_s83975" name="Worksheet" r:id="rId4" imgW="0" imgH="0" progId="Excel.Sheet.12">
                  <p:embed/>
                </p:oleObj>
              </mc:Choice>
              <mc:Fallback>
                <p:oleObj name="Worksheet" r:id="rId4" imgW="0" imgH="0" progId="Excel.Sheet.12">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238" y="2033588"/>
                        <a:ext cx="4486275"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Arrow Connector 8">
            <a:extLst>
              <a:ext uri="{FF2B5EF4-FFF2-40B4-BE49-F238E27FC236}">
                <a16:creationId xmlns:a16="http://schemas.microsoft.com/office/drawing/2014/main" id="{2C36ADFD-C863-4C60-94F8-579AD9636A64}"/>
              </a:ext>
            </a:extLst>
          </p:cNvPr>
          <p:cNvCxnSpPr/>
          <p:nvPr/>
        </p:nvCxnSpPr>
        <p:spPr>
          <a:xfrm>
            <a:off x="9753600" y="2752725"/>
            <a:ext cx="7016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3A38163-31C9-42EA-84CB-EFBEA5754E52}"/>
              </a:ext>
            </a:extLst>
          </p:cNvPr>
          <p:cNvCxnSpPr/>
          <p:nvPr/>
        </p:nvCxnSpPr>
        <p:spPr>
          <a:xfrm flipH="1">
            <a:off x="7061200" y="2752725"/>
            <a:ext cx="7016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932C4646-353C-4DB7-AA6D-A743D7292982}"/>
              </a:ext>
            </a:extLst>
          </p:cNvPr>
          <p:cNvSpPr>
            <a:spLocks noGrp="1" noChangeArrowheads="1"/>
          </p:cNvSpPr>
          <p:nvPr>
            <p:ph type="title"/>
          </p:nvPr>
        </p:nvSpPr>
        <p:spPr>
          <a:xfrm>
            <a:off x="1719263" y="87313"/>
            <a:ext cx="8704262" cy="1143000"/>
          </a:xfrm>
        </p:spPr>
        <p:txBody>
          <a:bodyPr/>
          <a:lstStyle/>
          <a:p>
            <a:r>
              <a:rPr lang="en-US" altLang="en-US"/>
              <a:t>Analyzing Top 5 Severities of Supplier’s Nonconformance</a:t>
            </a:r>
          </a:p>
        </p:txBody>
      </p:sp>
      <p:sp>
        <p:nvSpPr>
          <p:cNvPr id="84994" name="Content Placeholder 2">
            <a:extLst>
              <a:ext uri="{FF2B5EF4-FFF2-40B4-BE49-F238E27FC236}">
                <a16:creationId xmlns:a16="http://schemas.microsoft.com/office/drawing/2014/main" id="{8D530D6B-7357-4BCF-9705-0990817082FD}"/>
              </a:ext>
            </a:extLst>
          </p:cNvPr>
          <p:cNvSpPr>
            <a:spLocks noGrp="1" noChangeArrowheads="1"/>
          </p:cNvSpPr>
          <p:nvPr>
            <p:ph sz="half" idx="1"/>
          </p:nvPr>
        </p:nvSpPr>
        <p:spPr>
          <a:xfrm>
            <a:off x="468313" y="1406525"/>
            <a:ext cx="4618037" cy="4525963"/>
          </a:xfrm>
        </p:spPr>
        <p:txBody>
          <a:bodyPr/>
          <a:lstStyle/>
          <a:p>
            <a:pPr>
              <a:lnSpc>
                <a:spcPct val="120000"/>
              </a:lnSpc>
            </a:pPr>
            <a:r>
              <a:rPr lang="en-US" altLang="en-US" sz="2000"/>
              <a:t>Observations show the nonconformances with the most occurrences (7 out of 10 Suppliers) are D and F.</a:t>
            </a:r>
          </a:p>
          <a:p>
            <a:pPr>
              <a:lnSpc>
                <a:spcPct val="120000"/>
              </a:lnSpc>
            </a:pPr>
            <a:r>
              <a:rPr lang="en-US" altLang="en-US" sz="2000"/>
              <a:t>Investigated the contributors to implement techniques which may eliminate theses nonconformances from at least 7 suppliers.</a:t>
            </a:r>
          </a:p>
          <a:p>
            <a:pPr>
              <a:lnSpc>
                <a:spcPct val="120000"/>
              </a:lnSpc>
            </a:pPr>
            <a:endParaRPr lang="en-US" altLang="en-US" sz="2000"/>
          </a:p>
        </p:txBody>
      </p:sp>
      <p:sp>
        <p:nvSpPr>
          <p:cNvPr id="4" name="Content Placeholder 3">
            <a:extLst>
              <a:ext uri="{FF2B5EF4-FFF2-40B4-BE49-F238E27FC236}">
                <a16:creationId xmlns:a16="http://schemas.microsoft.com/office/drawing/2014/main" id="{FC86CB99-4B95-4A0D-86C5-A4DA87A33A81}"/>
              </a:ext>
            </a:extLst>
          </p:cNvPr>
          <p:cNvSpPr>
            <a:spLocks noGrp="1"/>
          </p:cNvSpPr>
          <p:nvPr>
            <p:ph sz="half" idx="2"/>
          </p:nvPr>
        </p:nvSpPr>
        <p:spPr>
          <a:xfrm>
            <a:off x="5746750" y="1322388"/>
            <a:ext cx="4846638" cy="4525962"/>
          </a:xfrm>
        </p:spPr>
        <p:txBody>
          <a:bodyPr>
            <a:normAutofit/>
          </a:bodyPr>
          <a:lstStyle/>
          <a:p>
            <a:pPr marL="0" indent="0">
              <a:lnSpc>
                <a:spcPct val="120000"/>
              </a:lnSpc>
              <a:buFontTx/>
              <a:buNone/>
              <a:defRPr/>
            </a:pPr>
            <a:r>
              <a:rPr lang="en-US" sz="1600" b="1" dirty="0"/>
              <a:t>(A) Inner layer separations/inclusions</a:t>
            </a:r>
          </a:p>
          <a:p>
            <a:pPr marL="0" indent="0">
              <a:lnSpc>
                <a:spcPct val="120000"/>
              </a:lnSpc>
              <a:buFontTx/>
              <a:buNone/>
              <a:defRPr/>
            </a:pPr>
            <a:r>
              <a:rPr lang="en-US" sz="1600" b="1" dirty="0"/>
              <a:t>(D) Separation/inclusions between plating layers</a:t>
            </a:r>
          </a:p>
          <a:p>
            <a:pPr marL="0" indent="0">
              <a:lnSpc>
                <a:spcPct val="120000"/>
              </a:lnSpc>
              <a:buFontTx/>
              <a:buNone/>
              <a:defRPr/>
            </a:pPr>
            <a:r>
              <a:rPr lang="en-US" sz="1600" b="1" dirty="0"/>
              <a:t>(E) Copper wicking in excess of 2.0 mil </a:t>
            </a:r>
          </a:p>
          <a:p>
            <a:pPr marL="0" indent="0">
              <a:lnSpc>
                <a:spcPct val="120000"/>
              </a:lnSpc>
              <a:buFontTx/>
              <a:buNone/>
              <a:defRPr/>
            </a:pPr>
            <a:r>
              <a:rPr lang="en-US" sz="1600" b="1" dirty="0"/>
              <a:t>(F) Internal annular ring less than 2.0 mil </a:t>
            </a:r>
          </a:p>
          <a:p>
            <a:pPr marL="0" indent="0">
              <a:lnSpc>
                <a:spcPct val="120000"/>
              </a:lnSpc>
              <a:buFontTx/>
              <a:buNone/>
              <a:defRPr/>
            </a:pPr>
            <a:r>
              <a:rPr lang="en-US" sz="1600" b="1" dirty="0"/>
              <a:t>(J) ENIG is less than the minimum  requirements</a:t>
            </a:r>
          </a:p>
          <a:p>
            <a:pPr>
              <a:lnSpc>
                <a:spcPct val="120000"/>
              </a:lnSpc>
              <a:defRPr/>
            </a:pPr>
            <a:endParaRPr lang="en-US" sz="1600" dirty="0"/>
          </a:p>
        </p:txBody>
      </p:sp>
      <p:pic>
        <p:nvPicPr>
          <p:cNvPr id="84996" name="Picture 5">
            <a:extLst>
              <a:ext uri="{FF2B5EF4-FFF2-40B4-BE49-F238E27FC236}">
                <a16:creationId xmlns:a16="http://schemas.microsoft.com/office/drawing/2014/main" id="{F6A11946-F148-4D52-BAAA-14AB016160CF}"/>
              </a:ext>
            </a:extLst>
          </p:cNvPr>
          <p:cNvPicPr>
            <a:picLocks noChangeAspect="1"/>
          </p:cNvPicPr>
          <p:nvPr/>
        </p:nvPicPr>
        <p:blipFill>
          <a:blip r:embed="rId2">
            <a:extLst>
              <a:ext uri="{28A0092B-C50C-407E-A947-70E740481C1C}">
                <a14:useLocalDpi xmlns:a14="http://schemas.microsoft.com/office/drawing/2010/main" val="0"/>
              </a:ext>
            </a:extLst>
          </a:blip>
          <a:srcRect t="13481"/>
          <a:stretch>
            <a:fillRect/>
          </a:stretch>
        </p:blipFill>
        <p:spPr bwMode="auto">
          <a:xfrm>
            <a:off x="5205413" y="3146425"/>
            <a:ext cx="57229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427DFBF-C71A-4BE4-B34D-DCCF1C9C47B4}"/>
              </a:ext>
            </a:extLst>
          </p:cNvPr>
          <p:cNvSpPr txBox="1"/>
          <p:nvPr/>
        </p:nvSpPr>
        <p:spPr>
          <a:xfrm>
            <a:off x="6570663" y="5848350"/>
            <a:ext cx="4267200" cy="708025"/>
          </a:xfrm>
          <a:prstGeom prst="rect">
            <a:avLst/>
          </a:prstGeom>
          <a:noFill/>
        </p:spPr>
        <p:txBody>
          <a:bodyPr>
            <a:spAutoFit/>
          </a:bodyPr>
          <a:lstStyle/>
          <a:p>
            <a:pPr defTabSz="457200" eaLnBrk="1" fontAlgn="auto" hangingPunct="1">
              <a:spcBef>
                <a:spcPts val="0"/>
              </a:spcBef>
              <a:spcAft>
                <a:spcPts val="0"/>
              </a:spcAft>
              <a:defRPr/>
            </a:pPr>
            <a:r>
              <a:rPr lang="en-US" sz="1000" b="1" i="1" dirty="0">
                <a:solidFill>
                  <a:prstClr val="black"/>
                </a:solidFill>
                <a:latin typeface="Times New Roman" panose="02020603050405020304" pitchFamily="18" charset="0"/>
                <a:ea typeface="+mn-ea"/>
                <a:cs typeface="Times New Roman" panose="02020603050405020304" pitchFamily="18" charset="0"/>
              </a:rPr>
              <a:t>Chart from: “Challenges and Opportunities: State of the U.S. Bare Printed Circuit Board Industry” Crawford M. and Botwin B., IPC APEX Expo, February 11-16, 2017, San Diego CA. Reproduced with permission.</a:t>
            </a:r>
          </a:p>
          <a:p>
            <a:pPr defTabSz="457200" eaLnBrk="1" fontAlgn="auto" hangingPunct="1">
              <a:spcBef>
                <a:spcPts val="0"/>
              </a:spcBef>
              <a:spcAft>
                <a:spcPts val="0"/>
              </a:spcAft>
              <a:defRPr/>
            </a:pPr>
            <a:endParaRPr lang="en-US" sz="1000" b="1" i="1"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2" descr="\\localhost\Users\jaoleary\Desktop\Code 100 Presentations\Code_100_2016\Nov_2016\Johnson_overview\Sun_11_16_1a.jpg">
            <a:extLst>
              <a:ext uri="{FF2B5EF4-FFF2-40B4-BE49-F238E27FC236}">
                <a16:creationId xmlns:a16="http://schemas.microsoft.com/office/drawing/2014/main" id="{DED3DEAB-3677-43B4-B547-3CC0D45F2738}"/>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rot="21131443" flipH="1">
            <a:off x="9247188" y="1443038"/>
            <a:ext cx="844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Slide Number Placeholder 1">
            <a:extLst>
              <a:ext uri="{FF2B5EF4-FFF2-40B4-BE49-F238E27FC236}">
                <a16:creationId xmlns:a16="http://schemas.microsoft.com/office/drawing/2014/main" id="{3C1C84BA-2160-4AEA-91BE-0B328F476778}"/>
              </a:ext>
            </a:extLst>
          </p:cNvPr>
          <p:cNvSpPr>
            <a:spLocks noGrp="1"/>
          </p:cNvSpPr>
          <p:nvPr>
            <p:ph type="sldNum" sz="quarter" idx="4294967295"/>
          </p:nvPr>
        </p:nvSpPr>
        <p:spPr bwMode="auto">
          <a:xfrm>
            <a:off x="8396288" y="637222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fld id="{F3439B0B-B262-4551-AA6C-14C38E0866B0}" type="slidenum">
              <a:rPr lang="en-US" altLang="en-US" sz="1800">
                <a:solidFill>
                  <a:schemeClr val="tx1"/>
                </a:solidFill>
                <a:latin typeface="Arial" panose="020B0604020202020204" pitchFamily="34" charset="0"/>
              </a:rPr>
              <a:pPr>
                <a:spcBef>
                  <a:spcPct val="0"/>
                </a:spcBef>
                <a:buFontTx/>
                <a:buNone/>
              </a:pPr>
              <a:t>6</a:t>
            </a:fld>
            <a:endParaRPr lang="en-US" altLang="en-US" sz="1800">
              <a:solidFill>
                <a:schemeClr val="tx1"/>
              </a:solidFill>
              <a:latin typeface="Arial" panose="020B0604020202020204" pitchFamily="34" charset="0"/>
            </a:endParaRPr>
          </a:p>
        </p:txBody>
      </p:sp>
      <p:sp>
        <p:nvSpPr>
          <p:cNvPr id="17" name="Rectangle 16">
            <a:extLst>
              <a:ext uri="{FF2B5EF4-FFF2-40B4-BE49-F238E27FC236}">
                <a16:creationId xmlns:a16="http://schemas.microsoft.com/office/drawing/2014/main" id="{12311607-6F83-4511-B325-7CD1DAB01FDF}"/>
              </a:ext>
            </a:extLst>
          </p:cNvPr>
          <p:cNvSpPr/>
          <p:nvPr/>
        </p:nvSpPr>
        <p:spPr>
          <a:xfrm>
            <a:off x="8170863" y="6342063"/>
            <a:ext cx="2379662" cy="430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r">
              <a:defRPr/>
            </a:pPr>
            <a:r>
              <a:rPr lang="en-US" sz="1050" dirty="0">
                <a:solidFill>
                  <a:schemeClr val="tx1"/>
                </a:solidFill>
                <a:latin typeface="Century Gothic" panose="020B0502020202020204" pitchFamily="34" charset="0"/>
              </a:rPr>
              <a:t>2</a:t>
            </a:r>
          </a:p>
        </p:txBody>
      </p:sp>
      <p:sp>
        <p:nvSpPr>
          <p:cNvPr id="26628" name="Shape 262">
            <a:extLst>
              <a:ext uri="{FF2B5EF4-FFF2-40B4-BE49-F238E27FC236}">
                <a16:creationId xmlns:a16="http://schemas.microsoft.com/office/drawing/2014/main" id="{413252C3-5DFC-45D3-AD74-2DFDE78D2262}"/>
              </a:ext>
            </a:extLst>
          </p:cNvPr>
          <p:cNvSpPr>
            <a:spLocks noGrp="1" noChangeArrowheads="1"/>
          </p:cNvSpPr>
          <p:nvPr>
            <p:ph type="title"/>
          </p:nvPr>
        </p:nvSpPr>
        <p:spPr>
          <a:xfrm>
            <a:off x="1782763" y="363538"/>
            <a:ext cx="8229600" cy="573087"/>
          </a:xfrm>
        </p:spPr>
        <p:txBody>
          <a:bodyPr/>
          <a:lstStyle/>
          <a:p>
            <a:r>
              <a:rPr lang="en-US" altLang="en-US" sz="3000">
                <a:solidFill>
                  <a:schemeClr val="tx1"/>
                </a:solidFill>
                <a:latin typeface="Century Gothic" panose="020B0502020202020204" pitchFamily="34" charset="0"/>
                <a:cs typeface="Arial" panose="020B0604020202020204" pitchFamily="34" charset="0"/>
              </a:rPr>
              <a:t>NASA GSFC One World-Class Organization</a:t>
            </a:r>
          </a:p>
        </p:txBody>
      </p:sp>
      <p:sp>
        <p:nvSpPr>
          <p:cNvPr id="26629" name="TextBox 4">
            <a:extLst>
              <a:ext uri="{FF2B5EF4-FFF2-40B4-BE49-F238E27FC236}">
                <a16:creationId xmlns:a16="http://schemas.microsoft.com/office/drawing/2014/main" id="{A2C63552-11E6-41E3-A171-0CBA4B75991E}"/>
              </a:ext>
            </a:extLst>
          </p:cNvPr>
          <p:cNvSpPr txBox="1">
            <a:spLocks noChangeArrowheads="1"/>
          </p:cNvSpPr>
          <p:nvPr/>
        </p:nvSpPr>
        <p:spPr bwMode="auto">
          <a:xfrm>
            <a:off x="3384550" y="962025"/>
            <a:ext cx="5803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spcAft>
                <a:spcPts val="300"/>
              </a:spcAft>
              <a:buFontTx/>
              <a:buNone/>
            </a:pPr>
            <a:r>
              <a:rPr lang="en-US" altLang="en-US" sz="2400" i="1">
                <a:solidFill>
                  <a:schemeClr val="tx1"/>
                </a:solidFill>
                <a:latin typeface="Century Gothic" panose="020B0502020202020204" pitchFamily="34" charset="0"/>
              </a:rPr>
              <a:t>What makes Goddard one-of-a-kind? </a:t>
            </a:r>
          </a:p>
        </p:txBody>
      </p:sp>
      <p:sp>
        <p:nvSpPr>
          <p:cNvPr id="26630" name="TextBox 5">
            <a:extLst>
              <a:ext uri="{FF2B5EF4-FFF2-40B4-BE49-F238E27FC236}">
                <a16:creationId xmlns:a16="http://schemas.microsoft.com/office/drawing/2014/main" id="{ABEA2241-5F65-425A-9636-6F15E66817A6}"/>
              </a:ext>
            </a:extLst>
          </p:cNvPr>
          <p:cNvSpPr txBox="1">
            <a:spLocks noChangeArrowheads="1"/>
          </p:cNvSpPr>
          <p:nvPr/>
        </p:nvSpPr>
        <p:spPr bwMode="auto">
          <a:xfrm>
            <a:off x="6213475" y="5292725"/>
            <a:ext cx="2022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spcAft>
                <a:spcPts val="300"/>
              </a:spcAft>
              <a:buFontTx/>
              <a:buNone/>
            </a:pPr>
            <a:r>
              <a:rPr lang="en-US" altLang="en-US" sz="1400" b="1" i="1">
                <a:solidFill>
                  <a:schemeClr val="tx1"/>
                </a:solidFill>
                <a:latin typeface="Century Gothic" panose="020B0502020202020204" pitchFamily="34" charset="0"/>
              </a:rPr>
              <a:t>1 of 2 US routes for ISS cargo; </a:t>
            </a:r>
            <a:r>
              <a:rPr lang="en-US" altLang="en-US" sz="1400" i="1">
                <a:solidFill>
                  <a:schemeClr val="tx1"/>
                </a:solidFill>
                <a:latin typeface="Century Gothic" panose="020B0502020202020204" pitchFamily="34" charset="0"/>
              </a:rPr>
              <a:t>1 of 4 US orbital launch facilities</a:t>
            </a:r>
          </a:p>
        </p:txBody>
      </p:sp>
      <p:sp>
        <p:nvSpPr>
          <p:cNvPr id="26631" name="TextBox 6">
            <a:extLst>
              <a:ext uri="{FF2B5EF4-FFF2-40B4-BE49-F238E27FC236}">
                <a16:creationId xmlns:a16="http://schemas.microsoft.com/office/drawing/2014/main" id="{14626257-F0C5-4AF2-BC94-31C92AC195D4}"/>
              </a:ext>
            </a:extLst>
          </p:cNvPr>
          <p:cNvSpPr txBox="1">
            <a:spLocks noChangeArrowheads="1"/>
          </p:cNvSpPr>
          <p:nvPr/>
        </p:nvSpPr>
        <p:spPr bwMode="auto">
          <a:xfrm>
            <a:off x="2592388" y="4841875"/>
            <a:ext cx="166211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spcAft>
                <a:spcPts val="300"/>
              </a:spcAft>
              <a:buFontTx/>
              <a:buNone/>
            </a:pPr>
            <a:r>
              <a:rPr lang="en-US" altLang="en-US" sz="1400" b="1" i="1">
                <a:solidFill>
                  <a:schemeClr val="tx1"/>
                </a:solidFill>
                <a:latin typeface="Century Gothic" panose="020B0502020202020204" pitchFamily="34" charset="0"/>
              </a:rPr>
              <a:t>Communications backbone </a:t>
            </a:r>
            <a:r>
              <a:rPr lang="en-US" altLang="en-US" sz="1400" i="1">
                <a:solidFill>
                  <a:schemeClr val="tx1"/>
                </a:solidFill>
                <a:latin typeface="Century Gothic" panose="020B0502020202020204" pitchFamily="34" charset="0"/>
              </a:rPr>
              <a:t>– 98% of NASA’s data</a:t>
            </a:r>
          </a:p>
          <a:p>
            <a:pPr algn="ctr">
              <a:spcBef>
                <a:spcPct val="0"/>
              </a:spcBef>
              <a:spcAft>
                <a:spcPts val="300"/>
              </a:spcAft>
              <a:buFontTx/>
              <a:buNone/>
            </a:pPr>
            <a:r>
              <a:rPr lang="en-US" altLang="en-US" sz="1400" i="1">
                <a:solidFill>
                  <a:schemeClr val="tx1"/>
                </a:solidFill>
                <a:latin typeface="Century Gothic" panose="020B0502020202020204" pitchFamily="34" charset="0"/>
              </a:rPr>
              <a:t> is transmitted </a:t>
            </a:r>
          </a:p>
          <a:p>
            <a:pPr algn="ctr">
              <a:spcBef>
                <a:spcPct val="0"/>
              </a:spcBef>
              <a:spcAft>
                <a:spcPts val="300"/>
              </a:spcAft>
              <a:buFontTx/>
              <a:buNone/>
            </a:pPr>
            <a:r>
              <a:rPr lang="en-US" altLang="en-US" sz="1400" i="1">
                <a:solidFill>
                  <a:schemeClr val="tx1"/>
                </a:solidFill>
                <a:latin typeface="Century Gothic" panose="020B0502020202020204" pitchFamily="34" charset="0"/>
              </a:rPr>
              <a:t>via Goddard infrastructure</a:t>
            </a:r>
          </a:p>
        </p:txBody>
      </p:sp>
      <p:sp>
        <p:nvSpPr>
          <p:cNvPr id="26632" name="TextBox 7">
            <a:extLst>
              <a:ext uri="{FF2B5EF4-FFF2-40B4-BE49-F238E27FC236}">
                <a16:creationId xmlns:a16="http://schemas.microsoft.com/office/drawing/2014/main" id="{D7102ED8-D221-4154-8D19-255CF4D960FC}"/>
              </a:ext>
            </a:extLst>
          </p:cNvPr>
          <p:cNvSpPr txBox="1">
            <a:spLocks noChangeArrowheads="1"/>
          </p:cNvSpPr>
          <p:nvPr/>
        </p:nvSpPr>
        <p:spPr bwMode="auto">
          <a:xfrm>
            <a:off x="8272463" y="4981575"/>
            <a:ext cx="24860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spcAft>
                <a:spcPts val="300"/>
              </a:spcAft>
              <a:buFontTx/>
              <a:buNone/>
            </a:pPr>
            <a:r>
              <a:rPr lang="en-US" altLang="en-US" sz="1400" i="1">
                <a:solidFill>
                  <a:schemeClr val="tx1"/>
                </a:solidFill>
                <a:latin typeface="Century Gothic" panose="020B0502020202020204" pitchFamily="34" charset="0"/>
              </a:rPr>
              <a:t>Independent Verification and Validation Facility </a:t>
            </a:r>
            <a:r>
              <a:rPr lang="en-US" altLang="en-US" sz="1400" b="1" i="1">
                <a:solidFill>
                  <a:schemeClr val="tx1"/>
                </a:solidFill>
                <a:latin typeface="Century Gothic" panose="020B0502020202020204" pitchFamily="34" charset="0"/>
              </a:rPr>
              <a:t>assures NASA’s most complex software functions as planned</a:t>
            </a:r>
          </a:p>
        </p:txBody>
      </p:sp>
      <p:pic>
        <p:nvPicPr>
          <p:cNvPr id="9" name="Picture 8">
            <a:extLst>
              <a:ext uri="{FF2B5EF4-FFF2-40B4-BE49-F238E27FC236}">
                <a16:creationId xmlns:a16="http://schemas.microsoft.com/office/drawing/2014/main" id="{BFB9BDC1-902C-413A-95D0-FCE66B085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7300" y="3733800"/>
            <a:ext cx="1270000" cy="1282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0B8FE44-6393-46D0-8CD5-3C6D30DF1553}"/>
              </a:ext>
            </a:extLst>
          </p:cNvPr>
          <p:cNvSpPr/>
          <p:nvPr/>
        </p:nvSpPr>
        <p:spPr>
          <a:xfrm>
            <a:off x="1744663" y="2967038"/>
            <a:ext cx="2257425" cy="81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i="1" dirty="0">
                <a:solidFill>
                  <a:schemeClr val="tx1"/>
                </a:solidFill>
                <a:latin typeface="Century Gothic" panose="020B0502020202020204" pitchFamily="34" charset="0"/>
              </a:rPr>
              <a:t>NASA’s </a:t>
            </a:r>
            <a:r>
              <a:rPr lang="en-US" sz="1400" b="1" i="1" dirty="0">
                <a:solidFill>
                  <a:schemeClr val="tx1"/>
                </a:solidFill>
                <a:latin typeface="Century Gothic" panose="020B0502020202020204" pitchFamily="34" charset="0"/>
              </a:rPr>
              <a:t>leading science center</a:t>
            </a:r>
            <a:r>
              <a:rPr lang="en-US" sz="1400" i="1" dirty="0">
                <a:solidFill>
                  <a:schemeClr val="tx1"/>
                </a:solidFill>
                <a:latin typeface="Century Gothic" panose="020B0502020202020204" pitchFamily="34" charset="0"/>
              </a:rPr>
              <a:t>, with </a:t>
            </a:r>
            <a:r>
              <a:rPr lang="en-US" sz="1400" b="1" i="1" dirty="0">
                <a:solidFill>
                  <a:schemeClr val="tx1"/>
                </a:solidFill>
                <a:latin typeface="Century Gothic" panose="020B0502020202020204" pitchFamily="34" charset="0"/>
              </a:rPr>
              <a:t>cross-disciplinary, end-to-end</a:t>
            </a:r>
            <a:r>
              <a:rPr lang="en-US" sz="1400" i="1" dirty="0">
                <a:solidFill>
                  <a:schemeClr val="tx1"/>
                </a:solidFill>
                <a:latin typeface="Century Gothic" panose="020B0502020202020204" pitchFamily="34" charset="0"/>
              </a:rPr>
              <a:t> capabilities</a:t>
            </a:r>
          </a:p>
        </p:txBody>
      </p:sp>
      <p:pic>
        <p:nvPicPr>
          <p:cNvPr id="26635" name="Picture 10">
            <a:extLst>
              <a:ext uri="{FF2B5EF4-FFF2-40B4-BE49-F238E27FC236}">
                <a16:creationId xmlns:a16="http://schemas.microsoft.com/office/drawing/2014/main" id="{0828016C-C6CA-48F6-B0EF-2C6ECA0B9A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3075" y="4886325"/>
            <a:ext cx="104933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5A5AFFC-F53F-4981-8B68-6E757B53C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8200" y="1384300"/>
            <a:ext cx="1536700" cy="15113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E8B61B6-E8F9-4A23-AA08-4CBFBE8EE09B}"/>
              </a:ext>
            </a:extLst>
          </p:cNvPr>
          <p:cNvSpPr/>
          <p:nvPr/>
        </p:nvSpPr>
        <p:spPr>
          <a:xfrm>
            <a:off x="8042275" y="2617788"/>
            <a:ext cx="2252663" cy="903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i="1" dirty="0">
                <a:solidFill>
                  <a:schemeClr val="tx1"/>
                </a:solidFill>
                <a:latin typeface="Century Gothic" panose="020B0502020202020204" pitchFamily="34" charset="0"/>
              </a:rPr>
              <a:t>World leader in</a:t>
            </a:r>
            <a:r>
              <a:rPr lang="en-US" sz="1400" b="1" i="1" dirty="0">
                <a:solidFill>
                  <a:schemeClr val="tx1"/>
                </a:solidFill>
                <a:latin typeface="Century Gothic" panose="020B0502020202020204" pitchFamily="34" charset="0"/>
              </a:rPr>
              <a:t> understanding the Sun’s impact on Earth</a:t>
            </a:r>
            <a:endParaRPr lang="en-US" sz="1400" i="1" dirty="0">
              <a:solidFill>
                <a:schemeClr val="tx1"/>
              </a:solidFill>
              <a:latin typeface="Century Gothic" panose="020B0502020202020204" pitchFamily="34" charset="0"/>
            </a:endParaRPr>
          </a:p>
        </p:txBody>
      </p:sp>
      <p:pic>
        <p:nvPicPr>
          <p:cNvPr id="26638" name="Picture 15">
            <a:extLst>
              <a:ext uri="{FF2B5EF4-FFF2-40B4-BE49-F238E27FC236}">
                <a16:creationId xmlns:a16="http://schemas.microsoft.com/office/drawing/2014/main" id="{4FB453BA-1389-4C95-8B72-5ABDC4C8406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47113" y="1666875"/>
            <a:ext cx="10683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antares rocket">
            <a:extLst>
              <a:ext uri="{FF2B5EF4-FFF2-40B4-BE49-F238E27FC236}">
                <a16:creationId xmlns:a16="http://schemas.microsoft.com/office/drawing/2014/main" id="{DEA5494D-75AE-4395-92E8-6159AE3A1E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5080000"/>
            <a:ext cx="1346200" cy="1346200"/>
          </a:xfrm>
          <a:prstGeom prst="rect">
            <a:avLst/>
          </a:prstGeom>
          <a:noFill/>
          <a:extLst>
            <a:ext uri="{909E8E84-426E-40DD-AFC4-6F175D3DCCD1}">
              <a14:hiddenFill xmlns:a14="http://schemas.microsoft.com/office/drawing/2010/main">
                <a:solidFill>
                  <a:srgbClr val="FFFFFF"/>
                </a:solidFill>
              </a14:hiddenFill>
            </a:ext>
          </a:extLst>
        </p:spPr>
      </p:pic>
      <p:grpSp>
        <p:nvGrpSpPr>
          <p:cNvPr id="26640" name="Group 17">
            <a:extLst>
              <a:ext uri="{FF2B5EF4-FFF2-40B4-BE49-F238E27FC236}">
                <a16:creationId xmlns:a16="http://schemas.microsoft.com/office/drawing/2014/main" id="{5F3D1209-6F3C-436E-978D-E60D5EEF4208}"/>
              </a:ext>
            </a:extLst>
          </p:cNvPr>
          <p:cNvGrpSpPr>
            <a:grpSpLocks/>
          </p:cNvGrpSpPr>
          <p:nvPr/>
        </p:nvGrpSpPr>
        <p:grpSpPr bwMode="auto">
          <a:xfrm>
            <a:off x="4640263" y="1828800"/>
            <a:ext cx="2843212" cy="2911475"/>
            <a:chOff x="5671626" y="3602265"/>
            <a:chExt cx="2175264" cy="2069224"/>
          </a:xfrm>
        </p:grpSpPr>
        <p:sp>
          <p:nvSpPr>
            <p:cNvPr id="19" name="Flowchart: Connector 18">
              <a:extLst>
                <a:ext uri="{FF2B5EF4-FFF2-40B4-BE49-F238E27FC236}">
                  <a16:creationId xmlns:a16="http://schemas.microsoft.com/office/drawing/2014/main" id="{1A4D5976-6527-4A51-B535-A4B01AC0719D}"/>
                </a:ext>
              </a:extLst>
            </p:cNvPr>
            <p:cNvSpPr/>
            <p:nvPr/>
          </p:nvSpPr>
          <p:spPr>
            <a:xfrm>
              <a:off x="5671626" y="3602265"/>
              <a:ext cx="2175264" cy="2015068"/>
            </a:xfrm>
            <a:prstGeom prst="flowChartConnector">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D2516965-8B7F-4154-9EDF-94D853977F58}"/>
                </a:ext>
              </a:extLst>
            </p:cNvPr>
            <p:cNvSpPr/>
            <p:nvPr/>
          </p:nvSpPr>
          <p:spPr>
            <a:xfrm>
              <a:off x="5830732" y="4609799"/>
              <a:ext cx="1858266" cy="1061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latin typeface="Century Gothic" panose="020B0502020202020204" pitchFamily="34" charset="0"/>
                </a:rPr>
                <a:t>Executing NASA’s </a:t>
              </a:r>
              <a:r>
                <a:rPr lang="en-US" sz="2000" b="1" dirty="0">
                  <a:solidFill>
                    <a:schemeClr val="tx1"/>
                  </a:solidFill>
                  <a:latin typeface="Century Gothic" panose="020B0502020202020204" pitchFamily="34" charset="0"/>
                </a:rPr>
                <a:t>most complex missions</a:t>
              </a:r>
            </a:p>
            <a:p>
              <a:pPr algn="ctr">
                <a:defRPr/>
              </a:pPr>
              <a:endParaRPr lang="en-US" sz="1900" dirty="0">
                <a:solidFill>
                  <a:schemeClr val="tx1"/>
                </a:solidFill>
                <a:latin typeface="Century Gothic" panose="020B0502020202020204" pitchFamily="34" charset="0"/>
              </a:endParaRPr>
            </a:p>
          </p:txBody>
        </p:sp>
      </p:grpSp>
      <p:pic>
        <p:nvPicPr>
          <p:cNvPr id="26641" name="Picture 20">
            <a:extLst>
              <a:ext uri="{FF2B5EF4-FFF2-40B4-BE49-F238E27FC236}">
                <a16:creationId xmlns:a16="http://schemas.microsoft.com/office/drawing/2014/main" id="{8D46E9B4-6308-4675-976A-634E3064BF2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2397125"/>
            <a:ext cx="201453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957090D6-EBF7-4AEA-949D-A72F41F39341}"/>
              </a:ext>
            </a:extLst>
          </p:cNvPr>
          <p:cNvCxnSpPr/>
          <p:nvPr/>
        </p:nvCxnSpPr>
        <p:spPr>
          <a:xfrm flipH="1" flipV="1">
            <a:off x="3659188" y="2419350"/>
            <a:ext cx="981075" cy="396875"/>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E9B830-1EB1-4DFD-9C38-0B949BA88DEE}"/>
              </a:ext>
            </a:extLst>
          </p:cNvPr>
          <p:cNvCxnSpPr/>
          <p:nvPr/>
        </p:nvCxnSpPr>
        <p:spPr>
          <a:xfrm flipH="1">
            <a:off x="3346450" y="4003675"/>
            <a:ext cx="1290638" cy="803275"/>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80B13B-53E8-4BEE-9126-EBA8E522B2E8}"/>
              </a:ext>
            </a:extLst>
          </p:cNvPr>
          <p:cNvCxnSpPr/>
          <p:nvPr/>
        </p:nvCxnSpPr>
        <p:spPr>
          <a:xfrm>
            <a:off x="6280150" y="4770438"/>
            <a:ext cx="79375" cy="471487"/>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DA4226-BE6A-446C-8FA9-F77C4CD4A6D5}"/>
              </a:ext>
            </a:extLst>
          </p:cNvPr>
          <p:cNvCxnSpPr/>
          <p:nvPr/>
        </p:nvCxnSpPr>
        <p:spPr>
          <a:xfrm flipH="1">
            <a:off x="7559675" y="2357438"/>
            <a:ext cx="965200" cy="469900"/>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89C062-3785-4B30-B807-93A3438D7E52}"/>
              </a:ext>
            </a:extLst>
          </p:cNvPr>
          <p:cNvCxnSpPr/>
          <p:nvPr/>
        </p:nvCxnSpPr>
        <p:spPr>
          <a:xfrm flipH="1" flipV="1">
            <a:off x="7394575" y="4076700"/>
            <a:ext cx="1184275" cy="357188"/>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7B632C4-705A-462E-8BB1-991506C490AD}"/>
              </a:ext>
            </a:extLst>
          </p:cNvPr>
          <p:cNvCxnSpPr/>
          <p:nvPr/>
        </p:nvCxnSpPr>
        <p:spPr>
          <a:xfrm flipV="1">
            <a:off x="9515475" y="2036763"/>
            <a:ext cx="203200" cy="355600"/>
          </a:xfrm>
          <a:prstGeom prst="line">
            <a:avLst/>
          </a:prstGeom>
          <a:ln w="28575">
            <a:solidFill>
              <a:srgbClr val="FFC000"/>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DE577F7-733C-41A7-85C9-0AD011DF1812}"/>
              </a:ext>
            </a:extLst>
          </p:cNvPr>
          <p:cNvCxnSpPr/>
          <p:nvPr/>
        </p:nvCxnSpPr>
        <p:spPr>
          <a:xfrm flipV="1">
            <a:off x="9043988" y="1749425"/>
            <a:ext cx="419100" cy="101600"/>
          </a:xfrm>
          <a:prstGeom prst="line">
            <a:avLst/>
          </a:prstGeom>
          <a:ln w="28575">
            <a:solidFill>
              <a:srgbClr val="FFC000"/>
            </a:solidFill>
            <a:prstDash val="sysDot"/>
            <a:head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DF4A6A26-DF3A-4904-BD4C-22C8B1A0DE88}"/>
              </a:ext>
            </a:extLst>
          </p:cNvPr>
          <p:cNvSpPr>
            <a:spLocks noGrp="1" noChangeArrowheads="1"/>
          </p:cNvSpPr>
          <p:nvPr>
            <p:ph type="title"/>
          </p:nvPr>
        </p:nvSpPr>
        <p:spPr>
          <a:xfrm>
            <a:off x="1709738" y="168275"/>
            <a:ext cx="8704262" cy="1143000"/>
          </a:xfrm>
        </p:spPr>
        <p:txBody>
          <a:bodyPr/>
          <a:lstStyle/>
          <a:p>
            <a:r>
              <a:rPr lang="en-US" altLang="en-US"/>
              <a:t>Inner Layer Separations or Inclusions </a:t>
            </a:r>
          </a:p>
        </p:txBody>
      </p:sp>
      <p:sp>
        <p:nvSpPr>
          <p:cNvPr id="86018" name="Content Placeholder 2">
            <a:extLst>
              <a:ext uri="{FF2B5EF4-FFF2-40B4-BE49-F238E27FC236}">
                <a16:creationId xmlns:a16="http://schemas.microsoft.com/office/drawing/2014/main" id="{A9D94B37-7E7E-43DB-96A4-EC6A051112DB}"/>
              </a:ext>
            </a:extLst>
          </p:cNvPr>
          <p:cNvSpPr>
            <a:spLocks noGrp="1" noChangeArrowheads="1"/>
          </p:cNvSpPr>
          <p:nvPr>
            <p:ph idx="1"/>
          </p:nvPr>
        </p:nvSpPr>
        <p:spPr>
          <a:xfrm>
            <a:off x="339725" y="1160463"/>
            <a:ext cx="5929313" cy="3263900"/>
          </a:xfrm>
        </p:spPr>
        <p:txBody>
          <a:bodyPr/>
          <a:lstStyle/>
          <a:p>
            <a:r>
              <a:rPr lang="en-US" altLang="en-US"/>
              <a:t>Separation of inner-layer foil and the plated through hole barrel.</a:t>
            </a:r>
          </a:p>
          <a:p>
            <a:r>
              <a:rPr lang="en-US" altLang="en-US"/>
              <a:t>Inclusion - contaminant material that is present in an area where it is not expected.</a:t>
            </a:r>
          </a:p>
        </p:txBody>
      </p:sp>
      <p:pic>
        <p:nvPicPr>
          <p:cNvPr id="4" name="Picture 3">
            <a:extLst>
              <a:ext uri="{FF2B5EF4-FFF2-40B4-BE49-F238E27FC236}">
                <a16:creationId xmlns:a16="http://schemas.microsoft.com/office/drawing/2014/main" id="{CFF2FB0C-ABA3-48DF-A5EC-1C059FE24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238" y="1460500"/>
            <a:ext cx="3814762" cy="3154363"/>
          </a:xfrm>
          <a:prstGeom prst="rect">
            <a:avLst/>
          </a:prstGeom>
          <a:solidFill>
            <a:srgbClr val="85FFE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54DB117-0D0D-45FC-B937-2FC47A176576}"/>
              </a:ext>
            </a:extLst>
          </p:cNvPr>
          <p:cNvSpPr/>
          <p:nvPr/>
        </p:nvSpPr>
        <p:spPr>
          <a:xfrm>
            <a:off x="263525" y="5676900"/>
            <a:ext cx="11666538" cy="738188"/>
          </a:xfrm>
          <a:prstGeom prst="rect">
            <a:avLst/>
          </a:prstGeom>
        </p:spPr>
        <p:txBody>
          <a:bodyPr>
            <a:spAutoFit/>
          </a:bodyPr>
          <a:lstStyle/>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IPC-6012 – Qualification and Performance Specification for Rigid Printed Boards.</a:t>
            </a:r>
          </a:p>
          <a:p>
            <a:pPr marL="228600" indent="-228600" defTabSz="457200" eaLnBrk="1" fontAlgn="auto" hangingPunct="1">
              <a:spcBef>
                <a:spcPts val="0"/>
              </a:spcBef>
              <a:spcAft>
                <a:spcPts val="0"/>
              </a:spcAft>
              <a:buFont typeface="+mj-lt"/>
              <a:buAutoNum type="arabicPeriod"/>
              <a:defRPr/>
            </a:pPr>
            <a:r>
              <a:rPr lang="en-US" sz="1400" dirty="0" err="1">
                <a:solidFill>
                  <a:prstClr val="black"/>
                </a:solidFill>
                <a:latin typeface="Times New Roman" panose="02020603050405020304" pitchFamily="18" charset="0"/>
                <a:ea typeface="+mn-ea"/>
                <a:cs typeface="Times New Roman" panose="02020603050405020304" pitchFamily="18" charset="0"/>
              </a:rPr>
              <a:t>Swirbel</a:t>
            </a:r>
            <a:r>
              <a:rPr lang="en-US" sz="1400" dirty="0">
                <a:solidFill>
                  <a:prstClr val="black"/>
                </a:solidFill>
                <a:latin typeface="Times New Roman" panose="02020603050405020304" pitchFamily="18" charset="0"/>
                <a:ea typeface="+mn-ea"/>
                <a:cs typeface="Times New Roman" panose="02020603050405020304" pitchFamily="18" charset="0"/>
              </a:rPr>
              <a:t>, Tom, Adolph </a:t>
            </a:r>
            <a:r>
              <a:rPr lang="en-US" sz="1400" dirty="0" err="1">
                <a:solidFill>
                  <a:prstClr val="black"/>
                </a:solidFill>
                <a:latin typeface="Times New Roman" panose="02020603050405020304" pitchFamily="18" charset="0"/>
                <a:ea typeface="+mn-ea"/>
                <a:cs typeface="Times New Roman" panose="02020603050405020304" pitchFamily="18" charset="0"/>
              </a:rPr>
              <a:t>Naujoks</a:t>
            </a:r>
            <a:r>
              <a:rPr lang="en-US" sz="1400" dirty="0">
                <a:solidFill>
                  <a:prstClr val="black"/>
                </a:solidFill>
                <a:latin typeface="Times New Roman" panose="02020603050405020304" pitchFamily="18" charset="0"/>
                <a:ea typeface="+mn-ea"/>
                <a:cs typeface="Times New Roman" panose="02020603050405020304" pitchFamily="18" charset="0"/>
              </a:rPr>
              <a:t>, and Mike Watkins. "Electrical design and simulation of high density printed circuit boards." IEEE transactions on advanced packaging 22.3 (1999): 416-423.</a:t>
            </a:r>
          </a:p>
        </p:txBody>
      </p:sp>
      <p:sp>
        <p:nvSpPr>
          <p:cNvPr id="7" name="Content Placeholder 2">
            <a:extLst>
              <a:ext uri="{FF2B5EF4-FFF2-40B4-BE49-F238E27FC236}">
                <a16:creationId xmlns:a16="http://schemas.microsoft.com/office/drawing/2014/main" id="{CA803D5B-AA7E-4116-B6D5-33B56E7FB2D1}"/>
              </a:ext>
            </a:extLst>
          </p:cNvPr>
          <p:cNvSpPr txBox="1">
            <a:spLocks/>
          </p:cNvSpPr>
          <p:nvPr/>
        </p:nvSpPr>
        <p:spPr>
          <a:xfrm>
            <a:off x="1200150" y="3908425"/>
            <a:ext cx="4208463" cy="1412875"/>
          </a:xfrm>
          <a:prstGeom prst="rect">
            <a:avLst/>
          </a:prstGeom>
          <a:solidFill>
            <a:schemeClr val="accent1">
              <a:lumMod val="40000"/>
              <a:lumOff val="60000"/>
            </a:schemeClr>
          </a:solidFill>
          <a:ln>
            <a:solidFill>
              <a:schemeClr val="tx1"/>
            </a:solidFill>
          </a:ln>
        </p:spPr>
        <p:txBody>
          <a:bodyPr>
            <a:normAutofit/>
          </a:bodyPr>
          <a:lstStyle>
            <a:lvl1pPr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buClr>
                <a:srgbClr val="77AD3F"/>
              </a:buClr>
              <a:buFontTx/>
              <a:buNone/>
              <a:defRPr/>
            </a:pPr>
            <a:r>
              <a:rPr lang="en-US" altLang="en-US" sz="2000" b="1">
                <a:cs typeface="Times New Roman" panose="02020603050405020304" pitchFamily="18" charset="0"/>
              </a:rPr>
              <a:t>Risk: intermittent electrical open or complete open after board is subjected to thermal excursions (reflow, wave soldering or rework)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Placeholder 4">
            <a:extLst>
              <a:ext uri="{FF2B5EF4-FFF2-40B4-BE49-F238E27FC236}">
                <a16:creationId xmlns:a16="http://schemas.microsoft.com/office/drawing/2014/main" id="{9636E99D-A4D9-41A7-AC5C-BB9D5ED51643}"/>
              </a:ext>
            </a:extLst>
          </p:cNvPr>
          <p:cNvSpPr>
            <a:spLocks noGrp="1" noChangeArrowheads="1"/>
          </p:cNvSpPr>
          <p:nvPr>
            <p:ph type="body" idx="1"/>
          </p:nvPr>
        </p:nvSpPr>
        <p:spPr>
          <a:xfrm>
            <a:off x="2193925" y="985838"/>
            <a:ext cx="3868738" cy="823912"/>
          </a:xfrm>
        </p:spPr>
        <p:txBody>
          <a:bodyPr/>
          <a:lstStyle/>
          <a:p>
            <a:pPr algn="ctr"/>
            <a:r>
              <a:rPr lang="en-US" altLang="en-US" sz="3000"/>
              <a:t>Contributors</a:t>
            </a:r>
          </a:p>
        </p:txBody>
      </p:sp>
      <p:sp>
        <p:nvSpPr>
          <p:cNvPr id="87042" name="Content Placeholder 2">
            <a:extLst>
              <a:ext uri="{FF2B5EF4-FFF2-40B4-BE49-F238E27FC236}">
                <a16:creationId xmlns:a16="http://schemas.microsoft.com/office/drawing/2014/main" id="{B93F1617-4C01-495F-A323-D39DE59FBF54}"/>
              </a:ext>
            </a:extLst>
          </p:cNvPr>
          <p:cNvSpPr>
            <a:spLocks noGrp="1" noChangeArrowheads="1"/>
          </p:cNvSpPr>
          <p:nvPr>
            <p:ph sz="half" idx="2"/>
          </p:nvPr>
        </p:nvSpPr>
        <p:spPr>
          <a:xfrm>
            <a:off x="1625600" y="1758950"/>
            <a:ext cx="4613275" cy="3684588"/>
          </a:xfrm>
        </p:spPr>
        <p:txBody>
          <a:bodyPr/>
          <a:lstStyle/>
          <a:p>
            <a:pPr>
              <a:lnSpc>
                <a:spcPct val="120000"/>
              </a:lnSpc>
            </a:pPr>
            <a:r>
              <a:rPr lang="en-US" altLang="en-US" sz="2000"/>
              <a:t>Improper lamination press or cure cycles whether it be pressure, time, temperature. </a:t>
            </a:r>
          </a:p>
          <a:p>
            <a:pPr>
              <a:lnSpc>
                <a:spcPct val="120000"/>
              </a:lnSpc>
            </a:pPr>
            <a:r>
              <a:rPr lang="en-US" altLang="en-US" sz="2000"/>
              <a:t>Others include inadequate coverage of inner layer oxide, moisture not completely removed in pre-lamination bake cycle. </a:t>
            </a:r>
          </a:p>
          <a:p>
            <a:pPr>
              <a:lnSpc>
                <a:spcPct val="120000"/>
              </a:lnSpc>
            </a:pPr>
            <a:r>
              <a:rPr lang="en-US" altLang="en-US" sz="2000"/>
              <a:t>Bad batch of prepreg and or laminate.</a:t>
            </a:r>
          </a:p>
          <a:p>
            <a:pPr>
              <a:lnSpc>
                <a:spcPct val="120000"/>
              </a:lnSpc>
            </a:pPr>
            <a:r>
              <a:rPr lang="en-US" altLang="en-US" sz="2000"/>
              <a:t>Post-electroless copper cleaning residues, contaminated pretreatment prior to electrolytic plating, or an out-of-control electrolytic copper process.</a:t>
            </a:r>
          </a:p>
        </p:txBody>
      </p:sp>
      <p:sp>
        <p:nvSpPr>
          <p:cNvPr id="87043" name="Text Placeholder 5">
            <a:extLst>
              <a:ext uri="{FF2B5EF4-FFF2-40B4-BE49-F238E27FC236}">
                <a16:creationId xmlns:a16="http://schemas.microsoft.com/office/drawing/2014/main" id="{5D94C070-EC5F-4F61-BD12-7571BAF6332C}"/>
              </a:ext>
            </a:extLst>
          </p:cNvPr>
          <p:cNvSpPr>
            <a:spLocks noGrp="1" noChangeArrowheads="1"/>
          </p:cNvSpPr>
          <p:nvPr>
            <p:ph type="body" sz="quarter" idx="3"/>
          </p:nvPr>
        </p:nvSpPr>
        <p:spPr>
          <a:xfrm>
            <a:off x="6457950" y="985838"/>
            <a:ext cx="3887788" cy="823912"/>
          </a:xfrm>
        </p:spPr>
        <p:txBody>
          <a:bodyPr/>
          <a:lstStyle/>
          <a:p>
            <a:pPr algn="ctr"/>
            <a:r>
              <a:rPr lang="en-US" altLang="en-US" sz="3000"/>
              <a:t>Resolution</a:t>
            </a:r>
          </a:p>
        </p:txBody>
      </p:sp>
      <p:sp>
        <p:nvSpPr>
          <p:cNvPr id="87044" name="Content Placeholder 3">
            <a:extLst>
              <a:ext uri="{FF2B5EF4-FFF2-40B4-BE49-F238E27FC236}">
                <a16:creationId xmlns:a16="http://schemas.microsoft.com/office/drawing/2014/main" id="{05B050AD-0519-4D55-BA99-9E4071D5886B}"/>
              </a:ext>
            </a:extLst>
          </p:cNvPr>
          <p:cNvSpPr>
            <a:spLocks noGrp="1" noChangeArrowheads="1"/>
          </p:cNvSpPr>
          <p:nvPr>
            <p:ph sz="quarter" idx="4"/>
          </p:nvPr>
        </p:nvSpPr>
        <p:spPr>
          <a:xfrm>
            <a:off x="6457950" y="1809750"/>
            <a:ext cx="3887788" cy="3684588"/>
          </a:xfrm>
        </p:spPr>
        <p:txBody>
          <a:bodyPr/>
          <a:lstStyle/>
          <a:p>
            <a:r>
              <a:rPr lang="en-US" altLang="en-US" sz="2000"/>
              <a:t>Consistency in drilling processes.</a:t>
            </a:r>
          </a:p>
          <a:p>
            <a:r>
              <a:rPr lang="en-US" altLang="en-US" sz="2000"/>
              <a:t>Reduce the resin content in the stack up.</a:t>
            </a:r>
          </a:p>
          <a:p>
            <a:r>
              <a:rPr lang="en-US" altLang="en-US" sz="2000"/>
              <a:t>Good desmear, with adequate texture.</a:t>
            </a:r>
          </a:p>
          <a:p>
            <a:r>
              <a:rPr lang="en-US" altLang="en-US" sz="2000"/>
              <a:t>Provide adequate copper border for support and resin venting.</a:t>
            </a:r>
          </a:p>
          <a:p>
            <a:endParaRPr lang="en-US" altLang="en-US" sz="2000"/>
          </a:p>
          <a:p>
            <a:endParaRPr lang="en-US" altLang="en-US" sz="2000"/>
          </a:p>
          <a:p>
            <a:endParaRPr lang="en-US" altLang="en-US" sz="2000"/>
          </a:p>
        </p:txBody>
      </p:sp>
      <p:sp>
        <p:nvSpPr>
          <p:cNvPr id="9" name="Title 1">
            <a:extLst>
              <a:ext uri="{FF2B5EF4-FFF2-40B4-BE49-F238E27FC236}">
                <a16:creationId xmlns:a16="http://schemas.microsoft.com/office/drawing/2014/main" id="{E5BE6F42-48EF-488E-981C-3AB11BC2EA58}"/>
              </a:ext>
            </a:extLst>
          </p:cNvPr>
          <p:cNvSpPr txBox="1">
            <a:spLocks/>
          </p:cNvSpPr>
          <p:nvPr/>
        </p:nvSpPr>
        <p:spPr>
          <a:xfrm>
            <a:off x="1709738" y="168275"/>
            <a:ext cx="8704262" cy="1143000"/>
          </a:xfrm>
          <a:prstGeom prst="rect">
            <a:avLst/>
          </a:prstGeom>
        </p:spPr>
        <p:txBody>
          <a:bodyPr anchor="ctr">
            <a:normAutofit/>
          </a:bodyPr>
          <a:lstStyle>
            <a:lvl1pPr algn="l" defTabSz="4572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dirty="0">
                <a:solidFill>
                  <a:schemeClr val="tx1"/>
                </a:solidFill>
              </a:rPr>
              <a:t>Inner Layer Separations or Inclusions </a:t>
            </a:r>
          </a:p>
        </p:txBody>
      </p:sp>
      <p:cxnSp>
        <p:nvCxnSpPr>
          <p:cNvPr id="11" name="Straight Connector 10">
            <a:extLst>
              <a:ext uri="{FF2B5EF4-FFF2-40B4-BE49-F238E27FC236}">
                <a16:creationId xmlns:a16="http://schemas.microsoft.com/office/drawing/2014/main" id="{006E9BDD-873B-4A98-B0E1-6BD658AE3E22}"/>
              </a:ext>
            </a:extLst>
          </p:cNvPr>
          <p:cNvCxnSpPr/>
          <p:nvPr/>
        </p:nvCxnSpPr>
        <p:spPr>
          <a:xfrm>
            <a:off x="6238875" y="1971675"/>
            <a:ext cx="0" cy="356552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3DC4-FE7F-4391-A2D9-64B48D1DCD2B}"/>
              </a:ext>
            </a:extLst>
          </p:cNvPr>
          <p:cNvSpPr>
            <a:spLocks noGrp="1"/>
          </p:cNvSpPr>
          <p:nvPr>
            <p:ph type="title"/>
          </p:nvPr>
        </p:nvSpPr>
        <p:spPr>
          <a:xfrm>
            <a:off x="1627188" y="168275"/>
            <a:ext cx="8704262" cy="1143000"/>
          </a:xfrm>
        </p:spPr>
        <p:txBody>
          <a:bodyPr>
            <a:normAutofit fontScale="90000"/>
          </a:bodyPr>
          <a:lstStyle/>
          <a:p>
            <a:pPr>
              <a:defRPr/>
            </a:pPr>
            <a:r>
              <a:rPr lang="en-US" dirty="0"/>
              <a:t>Separation or Inclusions Between Plating Layers</a:t>
            </a:r>
          </a:p>
        </p:txBody>
      </p:sp>
      <p:sp>
        <p:nvSpPr>
          <p:cNvPr id="88066" name="Content Placeholder 2">
            <a:extLst>
              <a:ext uri="{FF2B5EF4-FFF2-40B4-BE49-F238E27FC236}">
                <a16:creationId xmlns:a16="http://schemas.microsoft.com/office/drawing/2014/main" id="{6ADEA352-56CA-4EBB-A2A1-3548F972888C}"/>
              </a:ext>
            </a:extLst>
          </p:cNvPr>
          <p:cNvSpPr>
            <a:spLocks noGrp="1" noChangeArrowheads="1"/>
          </p:cNvSpPr>
          <p:nvPr>
            <p:ph idx="1"/>
          </p:nvPr>
        </p:nvSpPr>
        <p:spPr>
          <a:xfrm>
            <a:off x="1647825" y="1190625"/>
            <a:ext cx="4483100" cy="3262313"/>
          </a:xfrm>
        </p:spPr>
        <p:txBody>
          <a:bodyPr/>
          <a:lstStyle/>
          <a:p>
            <a:pPr marL="0" indent="0">
              <a:buFontTx/>
              <a:buNone/>
            </a:pPr>
            <a:r>
              <a:rPr lang="en-US" altLang="en-US" sz="2400"/>
              <a:t>Plating separation -The separation between a plating layer and foil.</a:t>
            </a:r>
          </a:p>
          <a:p>
            <a:pPr marL="0" indent="0">
              <a:buFontTx/>
              <a:buNone/>
            </a:pPr>
            <a:endParaRPr lang="en-US" altLang="en-US" sz="2400"/>
          </a:p>
          <a:p>
            <a:pPr marL="0" indent="0">
              <a:buFontTx/>
              <a:buNone/>
            </a:pPr>
            <a:endParaRPr lang="en-US" altLang="en-US" sz="2400"/>
          </a:p>
        </p:txBody>
      </p:sp>
      <p:pic>
        <p:nvPicPr>
          <p:cNvPr id="88067" name="Picture 3">
            <a:extLst>
              <a:ext uri="{FF2B5EF4-FFF2-40B4-BE49-F238E27FC236}">
                <a16:creationId xmlns:a16="http://schemas.microsoft.com/office/drawing/2014/main" id="{B437DB6D-F734-433A-A102-544F158278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0963" y="1533525"/>
            <a:ext cx="3951287"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a:extLst>
              <a:ext uri="{FF2B5EF4-FFF2-40B4-BE49-F238E27FC236}">
                <a16:creationId xmlns:a16="http://schemas.microsoft.com/office/drawing/2014/main" id="{4318FAA1-7A66-45E3-B66E-9CDB212EE6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525" y="2114550"/>
            <a:ext cx="335915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9711516-AEB9-44FC-864D-2154170A2729}"/>
              </a:ext>
            </a:extLst>
          </p:cNvPr>
          <p:cNvSpPr/>
          <p:nvPr/>
        </p:nvSpPr>
        <p:spPr>
          <a:xfrm>
            <a:off x="1604963" y="5573713"/>
            <a:ext cx="8686800" cy="738187"/>
          </a:xfrm>
          <a:prstGeom prst="rect">
            <a:avLst/>
          </a:prstGeom>
        </p:spPr>
        <p:txBody>
          <a:bodyPr>
            <a:spAutoFit/>
          </a:bodyPr>
          <a:lstStyle/>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IPC-6012 – Qualification and Performance Specification for Rigid Printed Boards.</a:t>
            </a:r>
          </a:p>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Yung, Edward K., </a:t>
            </a:r>
            <a:r>
              <a:rPr lang="en-US" sz="1400" dirty="0" err="1">
                <a:solidFill>
                  <a:prstClr val="black"/>
                </a:solidFill>
                <a:latin typeface="Times New Roman" panose="02020603050405020304" pitchFamily="18" charset="0"/>
                <a:ea typeface="+mn-ea"/>
                <a:cs typeface="Times New Roman" panose="02020603050405020304" pitchFamily="18" charset="0"/>
              </a:rPr>
              <a:t>Lubomyr</a:t>
            </a:r>
            <a:r>
              <a:rPr lang="en-US" sz="1400" dirty="0">
                <a:solidFill>
                  <a:prstClr val="black"/>
                </a:solidFill>
                <a:latin typeface="Times New Roman" panose="02020603050405020304" pitchFamily="18" charset="0"/>
                <a:ea typeface="+mn-ea"/>
                <a:cs typeface="Times New Roman" panose="02020603050405020304" pitchFamily="18" charset="0"/>
              </a:rPr>
              <a:t> T. </a:t>
            </a:r>
            <a:r>
              <a:rPr lang="en-US" sz="1400" dirty="0" err="1">
                <a:solidFill>
                  <a:prstClr val="black"/>
                </a:solidFill>
                <a:latin typeface="Times New Roman" panose="02020603050405020304" pitchFamily="18" charset="0"/>
                <a:ea typeface="+mn-ea"/>
                <a:cs typeface="Times New Roman" panose="02020603050405020304" pitchFamily="18" charset="0"/>
              </a:rPr>
              <a:t>Romankiw</a:t>
            </a:r>
            <a:r>
              <a:rPr lang="en-US" sz="1400" dirty="0">
                <a:solidFill>
                  <a:prstClr val="black"/>
                </a:solidFill>
                <a:latin typeface="Times New Roman" panose="02020603050405020304" pitchFamily="18" charset="0"/>
                <a:ea typeface="+mn-ea"/>
                <a:cs typeface="Times New Roman" panose="02020603050405020304" pitchFamily="18" charset="0"/>
              </a:rPr>
              <a:t>, and Richard C. </a:t>
            </a:r>
            <a:r>
              <a:rPr lang="en-US" sz="1400" dirty="0" err="1">
                <a:solidFill>
                  <a:prstClr val="black"/>
                </a:solidFill>
                <a:latin typeface="Times New Roman" panose="02020603050405020304" pitchFamily="18" charset="0"/>
                <a:ea typeface="+mn-ea"/>
                <a:cs typeface="Times New Roman" panose="02020603050405020304" pitchFamily="18" charset="0"/>
              </a:rPr>
              <a:t>Alkire</a:t>
            </a:r>
            <a:r>
              <a:rPr lang="en-US" sz="1400" dirty="0">
                <a:solidFill>
                  <a:prstClr val="black"/>
                </a:solidFill>
                <a:latin typeface="Times New Roman" panose="02020603050405020304" pitchFamily="18" charset="0"/>
                <a:ea typeface="+mn-ea"/>
                <a:cs typeface="Times New Roman" panose="02020603050405020304" pitchFamily="18" charset="0"/>
              </a:rPr>
              <a:t>. "Plating of Copper into Through‐Holes and Vias." Journal of the Electrochemical Society 136.1 (1989): 206-215.</a:t>
            </a:r>
          </a:p>
        </p:txBody>
      </p:sp>
      <p:sp>
        <p:nvSpPr>
          <p:cNvPr id="8" name="Content Placeholder 2">
            <a:extLst>
              <a:ext uri="{FF2B5EF4-FFF2-40B4-BE49-F238E27FC236}">
                <a16:creationId xmlns:a16="http://schemas.microsoft.com/office/drawing/2014/main" id="{FAEC5CAB-8A45-477C-B3EC-825014B0377B}"/>
              </a:ext>
            </a:extLst>
          </p:cNvPr>
          <p:cNvSpPr txBox="1">
            <a:spLocks/>
          </p:cNvSpPr>
          <p:nvPr/>
        </p:nvSpPr>
        <p:spPr>
          <a:xfrm>
            <a:off x="2060575" y="4694238"/>
            <a:ext cx="8140700" cy="762000"/>
          </a:xfrm>
          <a:prstGeom prst="rect">
            <a:avLst/>
          </a:prstGeom>
          <a:solidFill>
            <a:schemeClr val="accent1">
              <a:lumMod val="40000"/>
              <a:lumOff val="60000"/>
            </a:schemeClr>
          </a:solidFill>
          <a:ln>
            <a:solidFill>
              <a:schemeClr val="tx1"/>
            </a:solidFill>
          </a:ln>
        </p:spPr>
        <p:txBody>
          <a:bodyPr>
            <a:normAutofit/>
          </a:bodyPr>
          <a:lstStyle>
            <a:lvl1pPr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buClr>
                <a:srgbClr val="77AD3F"/>
              </a:buClr>
              <a:buFontTx/>
              <a:buNone/>
              <a:defRPr/>
            </a:pPr>
            <a:r>
              <a:rPr lang="en-US" altLang="en-US" sz="2000" b="1">
                <a:cs typeface="Times New Roman" panose="02020603050405020304" pitchFamily="18" charset="0"/>
              </a:rPr>
              <a:t>Risk: intermittent electrical open or complete opens due to mechanical or thermal stresses.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8002D86-C9C8-434E-865F-6EE3AE0B617C}"/>
              </a:ext>
            </a:extLst>
          </p:cNvPr>
          <p:cNvSpPr>
            <a:spLocks noGrp="1"/>
          </p:cNvSpPr>
          <p:nvPr>
            <p:ph type="title"/>
          </p:nvPr>
        </p:nvSpPr>
        <p:spPr>
          <a:xfrm>
            <a:off x="1627188" y="168275"/>
            <a:ext cx="8704262" cy="1143000"/>
          </a:xfrm>
        </p:spPr>
        <p:txBody>
          <a:bodyPr>
            <a:normAutofit fontScale="90000"/>
          </a:bodyPr>
          <a:lstStyle/>
          <a:p>
            <a:pPr>
              <a:defRPr/>
            </a:pPr>
            <a:r>
              <a:rPr lang="en-US" dirty="0"/>
              <a:t>Separation or Inclusions Between Plating Layers</a:t>
            </a:r>
          </a:p>
        </p:txBody>
      </p:sp>
      <p:sp>
        <p:nvSpPr>
          <p:cNvPr id="89090" name="Text Placeholder 4">
            <a:extLst>
              <a:ext uri="{FF2B5EF4-FFF2-40B4-BE49-F238E27FC236}">
                <a16:creationId xmlns:a16="http://schemas.microsoft.com/office/drawing/2014/main" id="{6634CE04-495E-4275-BCA9-46EBA7818EBD}"/>
              </a:ext>
            </a:extLst>
          </p:cNvPr>
          <p:cNvSpPr>
            <a:spLocks noGrp="1" noChangeArrowheads="1"/>
          </p:cNvSpPr>
          <p:nvPr>
            <p:ph type="body" idx="1"/>
          </p:nvPr>
        </p:nvSpPr>
        <p:spPr>
          <a:xfrm>
            <a:off x="609600" y="1535113"/>
            <a:ext cx="5386388" cy="639762"/>
          </a:xfrm>
        </p:spPr>
        <p:txBody>
          <a:bodyPr/>
          <a:lstStyle/>
          <a:p>
            <a:pPr algn="ctr"/>
            <a:r>
              <a:rPr lang="en-US" altLang="en-US" sz="3000"/>
              <a:t>Contributors</a:t>
            </a:r>
          </a:p>
        </p:txBody>
      </p:sp>
      <p:sp>
        <p:nvSpPr>
          <p:cNvPr id="89091" name="Content Placeholder 2">
            <a:extLst>
              <a:ext uri="{FF2B5EF4-FFF2-40B4-BE49-F238E27FC236}">
                <a16:creationId xmlns:a16="http://schemas.microsoft.com/office/drawing/2014/main" id="{B7435F4A-52DA-46F6-AB3B-0145FD907FE8}"/>
              </a:ext>
            </a:extLst>
          </p:cNvPr>
          <p:cNvSpPr>
            <a:spLocks noGrp="1" noChangeArrowheads="1"/>
          </p:cNvSpPr>
          <p:nvPr>
            <p:ph sz="half" idx="2"/>
          </p:nvPr>
        </p:nvSpPr>
        <p:spPr>
          <a:xfrm>
            <a:off x="609600" y="2174875"/>
            <a:ext cx="5386388" cy="3951288"/>
          </a:xfrm>
        </p:spPr>
        <p:txBody>
          <a:bodyPr/>
          <a:lstStyle/>
          <a:p>
            <a:r>
              <a:rPr lang="en-US" altLang="en-US"/>
              <a:t>Incomplete wrap plating</a:t>
            </a:r>
          </a:p>
          <a:p>
            <a:r>
              <a:rPr lang="en-US" altLang="en-US"/>
              <a:t>Overly-aggressive cleaning process</a:t>
            </a:r>
          </a:p>
          <a:p>
            <a:r>
              <a:rPr lang="en-US" altLang="en-US"/>
              <a:t>Insufficient cleaning</a:t>
            </a:r>
          </a:p>
        </p:txBody>
      </p:sp>
      <p:sp>
        <p:nvSpPr>
          <p:cNvPr id="89092" name="Text Placeholder 5">
            <a:extLst>
              <a:ext uri="{FF2B5EF4-FFF2-40B4-BE49-F238E27FC236}">
                <a16:creationId xmlns:a16="http://schemas.microsoft.com/office/drawing/2014/main" id="{897D82C1-69C1-4DFD-BB83-39B3B1666F66}"/>
              </a:ext>
            </a:extLst>
          </p:cNvPr>
          <p:cNvSpPr>
            <a:spLocks noGrp="1" noChangeArrowheads="1"/>
          </p:cNvSpPr>
          <p:nvPr>
            <p:ph type="body" sz="quarter" idx="3"/>
          </p:nvPr>
        </p:nvSpPr>
        <p:spPr>
          <a:xfrm>
            <a:off x="6192838" y="1535113"/>
            <a:ext cx="5389562" cy="639762"/>
          </a:xfrm>
        </p:spPr>
        <p:txBody>
          <a:bodyPr/>
          <a:lstStyle/>
          <a:p>
            <a:pPr algn="ctr"/>
            <a:r>
              <a:rPr lang="en-US" altLang="en-US" sz="3000"/>
              <a:t>Resolution</a:t>
            </a:r>
          </a:p>
        </p:txBody>
      </p:sp>
      <p:sp>
        <p:nvSpPr>
          <p:cNvPr id="89093" name="Content Placeholder 3">
            <a:extLst>
              <a:ext uri="{FF2B5EF4-FFF2-40B4-BE49-F238E27FC236}">
                <a16:creationId xmlns:a16="http://schemas.microsoft.com/office/drawing/2014/main" id="{031904A2-9D53-4534-AC21-99B951EBAA70}"/>
              </a:ext>
            </a:extLst>
          </p:cNvPr>
          <p:cNvSpPr>
            <a:spLocks noGrp="1" noChangeArrowheads="1"/>
          </p:cNvSpPr>
          <p:nvPr>
            <p:ph sz="quarter" idx="4"/>
          </p:nvPr>
        </p:nvSpPr>
        <p:spPr>
          <a:xfrm>
            <a:off x="6192838" y="2174875"/>
            <a:ext cx="5389562" cy="3951288"/>
          </a:xfrm>
        </p:spPr>
        <p:txBody>
          <a:bodyPr/>
          <a:lstStyle/>
          <a:p>
            <a:r>
              <a:rPr lang="en-US" altLang="en-US"/>
              <a:t>Adjust plating parameters</a:t>
            </a:r>
          </a:p>
          <a:p>
            <a:r>
              <a:rPr lang="en-US" altLang="en-US"/>
              <a:t>Optimize cleaning processes</a:t>
            </a:r>
          </a:p>
          <a:p>
            <a:endParaRPr lang="en-US" altLang="en-US"/>
          </a:p>
          <a:p>
            <a:endParaRPr lang="en-US" altLang="en-US"/>
          </a:p>
        </p:txBody>
      </p:sp>
      <p:cxnSp>
        <p:nvCxnSpPr>
          <p:cNvPr id="8" name="Straight Connector 7">
            <a:extLst>
              <a:ext uri="{FF2B5EF4-FFF2-40B4-BE49-F238E27FC236}">
                <a16:creationId xmlns:a16="http://schemas.microsoft.com/office/drawing/2014/main" id="{888E4615-6958-4B1D-8713-92F4A2DCACB3}"/>
              </a:ext>
            </a:extLst>
          </p:cNvPr>
          <p:cNvCxnSpPr/>
          <p:nvPr/>
        </p:nvCxnSpPr>
        <p:spPr>
          <a:xfrm>
            <a:off x="5922963" y="1971675"/>
            <a:ext cx="0" cy="356552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6">
            <a:extLst>
              <a:ext uri="{FF2B5EF4-FFF2-40B4-BE49-F238E27FC236}">
                <a16:creationId xmlns:a16="http://schemas.microsoft.com/office/drawing/2014/main" id="{D0260F4F-3847-4217-B108-D82E2AE5C777}"/>
              </a:ext>
            </a:extLst>
          </p:cNvPr>
          <p:cNvSpPr>
            <a:spLocks noGrp="1" noChangeArrowheads="1"/>
          </p:cNvSpPr>
          <p:nvPr>
            <p:ph type="title"/>
          </p:nvPr>
        </p:nvSpPr>
        <p:spPr/>
        <p:txBody>
          <a:bodyPr/>
          <a:lstStyle/>
          <a:p>
            <a:r>
              <a:rPr lang="en-US" altLang="en-US"/>
              <a:t>Copper Wicking in Excess of 2.0 mil </a:t>
            </a:r>
          </a:p>
        </p:txBody>
      </p:sp>
      <p:sp>
        <p:nvSpPr>
          <p:cNvPr id="90114" name="Content Placeholder 7">
            <a:extLst>
              <a:ext uri="{FF2B5EF4-FFF2-40B4-BE49-F238E27FC236}">
                <a16:creationId xmlns:a16="http://schemas.microsoft.com/office/drawing/2014/main" id="{15277057-52C4-44E6-B1D8-BDB66617EB30}"/>
              </a:ext>
            </a:extLst>
          </p:cNvPr>
          <p:cNvSpPr>
            <a:spLocks noGrp="1" noChangeArrowheads="1"/>
          </p:cNvSpPr>
          <p:nvPr>
            <p:ph idx="1"/>
          </p:nvPr>
        </p:nvSpPr>
        <p:spPr>
          <a:xfrm>
            <a:off x="892175" y="1789113"/>
            <a:ext cx="5264150" cy="3263900"/>
          </a:xfrm>
        </p:spPr>
        <p:txBody>
          <a:bodyPr/>
          <a:lstStyle/>
          <a:p>
            <a:pPr marL="0" indent="0">
              <a:buFontTx/>
              <a:buNone/>
            </a:pPr>
            <a:r>
              <a:rPr lang="en-US" altLang="en-US"/>
              <a:t>The extension of copper from a PTH along the glass fiber fabric.</a:t>
            </a:r>
          </a:p>
        </p:txBody>
      </p:sp>
      <p:pic>
        <p:nvPicPr>
          <p:cNvPr id="90115" name="Picture 9">
            <a:extLst>
              <a:ext uri="{FF2B5EF4-FFF2-40B4-BE49-F238E27FC236}">
                <a16:creationId xmlns:a16="http://schemas.microsoft.com/office/drawing/2014/main" id="{57794278-96FF-4ECC-A612-9C551C54C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1423988"/>
            <a:ext cx="28575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6FB2E09-74E3-49FF-BD9F-872942B35DC3}"/>
              </a:ext>
            </a:extLst>
          </p:cNvPr>
          <p:cNvSpPr/>
          <p:nvPr/>
        </p:nvSpPr>
        <p:spPr>
          <a:xfrm>
            <a:off x="282575" y="5643563"/>
            <a:ext cx="10091738" cy="954087"/>
          </a:xfrm>
          <a:prstGeom prst="rect">
            <a:avLst/>
          </a:prstGeom>
        </p:spPr>
        <p:txBody>
          <a:bodyPr>
            <a:spAutoFit/>
          </a:bodyPr>
          <a:lstStyle/>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Sood, Bhanu, and Michael Pecht. "Printed Circuit Board Laminates." Wiley Encyclopedia of Composites (2011).</a:t>
            </a:r>
          </a:p>
          <a:p>
            <a:pPr marL="228600" indent="-228600" defTabSz="457200" eaLnBrk="1" fontAlgn="auto" hangingPunct="1">
              <a:spcBef>
                <a:spcPts val="0"/>
              </a:spcBef>
              <a:spcAft>
                <a:spcPts val="0"/>
              </a:spcAft>
              <a:buFont typeface="+mj-lt"/>
              <a:buAutoNum type="arabicPeriod"/>
              <a:defRPr/>
            </a:pPr>
            <a:r>
              <a:rPr lang="en-US" sz="1400" dirty="0" err="1">
                <a:solidFill>
                  <a:prstClr val="black"/>
                </a:solidFill>
                <a:latin typeface="Times New Roman" panose="02020603050405020304" pitchFamily="18" charset="0"/>
                <a:ea typeface="+mn-ea"/>
                <a:cs typeface="Times New Roman" panose="02020603050405020304" pitchFamily="18" charset="0"/>
              </a:rPr>
              <a:t>Tummala</a:t>
            </a:r>
            <a:r>
              <a:rPr lang="en-US" sz="1400" dirty="0">
                <a:solidFill>
                  <a:prstClr val="black"/>
                </a:solidFill>
                <a:latin typeface="Times New Roman" panose="02020603050405020304" pitchFamily="18" charset="0"/>
                <a:ea typeface="+mn-ea"/>
                <a:cs typeface="Times New Roman" panose="02020603050405020304" pitchFamily="18" charset="0"/>
              </a:rPr>
              <a:t>, Rao R., Eugene J. </a:t>
            </a:r>
            <a:r>
              <a:rPr lang="en-US" sz="1400" dirty="0" err="1">
                <a:solidFill>
                  <a:prstClr val="black"/>
                </a:solidFill>
                <a:latin typeface="Times New Roman" panose="02020603050405020304" pitchFamily="18" charset="0"/>
                <a:ea typeface="+mn-ea"/>
                <a:cs typeface="Times New Roman" panose="02020603050405020304" pitchFamily="18" charset="0"/>
              </a:rPr>
              <a:t>Rymaszewski</a:t>
            </a:r>
            <a:r>
              <a:rPr lang="en-US" sz="1400" dirty="0">
                <a:solidFill>
                  <a:prstClr val="black"/>
                </a:solidFill>
                <a:latin typeface="Times New Roman" panose="02020603050405020304" pitchFamily="18" charset="0"/>
                <a:ea typeface="+mn-ea"/>
                <a:cs typeface="Times New Roman" panose="02020603050405020304" pitchFamily="18" charset="0"/>
              </a:rPr>
              <a:t>, and Y. C. Lee. "Microelectronics packaging handbook." (1989): 241-242.</a:t>
            </a:r>
          </a:p>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IPC-6012 – Qualification and Performance Specification for Rigid Printed Boards.</a:t>
            </a:r>
          </a:p>
          <a:p>
            <a:pPr marL="228600" indent="-228600" defTabSz="457200" eaLnBrk="1" fontAlgn="auto" hangingPunct="1">
              <a:spcBef>
                <a:spcPts val="0"/>
              </a:spcBef>
              <a:spcAft>
                <a:spcPts val="0"/>
              </a:spcAft>
              <a:buFont typeface="+mj-lt"/>
              <a:buAutoNum type="arabicPeriod"/>
              <a:defRPr/>
            </a:pPr>
            <a:endParaRPr lang="en-US" sz="1400" dirty="0">
              <a:solidFill>
                <a:prstClr val="black"/>
              </a:solidFill>
              <a:latin typeface="Times New Roman" panose="02020603050405020304" pitchFamily="18" charset="0"/>
              <a:ea typeface="+mn-ea"/>
              <a:cs typeface="Times New Roman" panose="02020603050405020304" pitchFamily="18" charset="0"/>
            </a:endParaRPr>
          </a:p>
        </p:txBody>
      </p:sp>
      <p:sp>
        <p:nvSpPr>
          <p:cNvPr id="9" name="Content Placeholder 2">
            <a:extLst>
              <a:ext uri="{FF2B5EF4-FFF2-40B4-BE49-F238E27FC236}">
                <a16:creationId xmlns:a16="http://schemas.microsoft.com/office/drawing/2014/main" id="{C57DE6A3-40EA-4DCC-95C3-9A019992CAAF}"/>
              </a:ext>
            </a:extLst>
          </p:cNvPr>
          <p:cNvSpPr txBox="1">
            <a:spLocks/>
          </p:cNvSpPr>
          <p:nvPr/>
        </p:nvSpPr>
        <p:spPr>
          <a:xfrm>
            <a:off x="2060575" y="3556000"/>
            <a:ext cx="4208463" cy="1412875"/>
          </a:xfrm>
          <a:prstGeom prst="rect">
            <a:avLst/>
          </a:prstGeom>
          <a:solidFill>
            <a:schemeClr val="accent1">
              <a:lumMod val="40000"/>
              <a:lumOff val="60000"/>
            </a:schemeClr>
          </a:solidFill>
          <a:ln>
            <a:solidFill>
              <a:schemeClr val="tx1"/>
            </a:solidFill>
          </a:ln>
        </p:spPr>
        <p:txBody>
          <a:bodyPr>
            <a:normAutofit/>
          </a:bodyPr>
          <a:lstStyle>
            <a:lvl1pPr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buClr>
                <a:srgbClr val="77AD3F"/>
              </a:buClr>
              <a:buFontTx/>
              <a:buNone/>
              <a:defRPr/>
            </a:pPr>
            <a:r>
              <a:rPr lang="en-US" altLang="en-US" sz="2000" b="1">
                <a:cs typeface="Times New Roman" panose="02020603050405020304" pitchFamily="18" charset="0"/>
              </a:rPr>
              <a:t>Risk: intermittent electrical shorts or complete shorts due to bias driven migration of copper towards non-common conductors.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6">
            <a:extLst>
              <a:ext uri="{FF2B5EF4-FFF2-40B4-BE49-F238E27FC236}">
                <a16:creationId xmlns:a16="http://schemas.microsoft.com/office/drawing/2014/main" id="{DC62FD27-03C2-49E8-A74F-84E21C350E14}"/>
              </a:ext>
            </a:extLst>
          </p:cNvPr>
          <p:cNvSpPr>
            <a:spLocks noGrp="1" noChangeArrowheads="1"/>
          </p:cNvSpPr>
          <p:nvPr>
            <p:ph type="title"/>
          </p:nvPr>
        </p:nvSpPr>
        <p:spPr>
          <a:xfrm>
            <a:off x="1719263" y="168275"/>
            <a:ext cx="8704262" cy="1143000"/>
          </a:xfrm>
        </p:spPr>
        <p:txBody>
          <a:bodyPr/>
          <a:lstStyle/>
          <a:p>
            <a:r>
              <a:rPr lang="en-US" altLang="en-US"/>
              <a:t>Copper Wicking in Excess of 2.0 mil </a:t>
            </a:r>
          </a:p>
        </p:txBody>
      </p:sp>
      <p:sp>
        <p:nvSpPr>
          <p:cNvPr id="91138" name="Text Placeholder 4">
            <a:extLst>
              <a:ext uri="{FF2B5EF4-FFF2-40B4-BE49-F238E27FC236}">
                <a16:creationId xmlns:a16="http://schemas.microsoft.com/office/drawing/2014/main" id="{543FC07A-E6B0-4F39-8A85-CE3AF778F984}"/>
              </a:ext>
            </a:extLst>
          </p:cNvPr>
          <p:cNvSpPr>
            <a:spLocks noGrp="1" noChangeArrowheads="1"/>
          </p:cNvSpPr>
          <p:nvPr>
            <p:ph type="body" idx="1"/>
          </p:nvPr>
        </p:nvSpPr>
        <p:spPr>
          <a:xfrm>
            <a:off x="609600" y="1535113"/>
            <a:ext cx="5386388" cy="639762"/>
          </a:xfrm>
        </p:spPr>
        <p:txBody>
          <a:bodyPr/>
          <a:lstStyle/>
          <a:p>
            <a:pPr algn="ctr"/>
            <a:r>
              <a:rPr lang="en-US" altLang="en-US" sz="3000"/>
              <a:t>Contributors</a:t>
            </a:r>
          </a:p>
        </p:txBody>
      </p:sp>
      <p:sp>
        <p:nvSpPr>
          <p:cNvPr id="91139" name="Content Placeholder 2">
            <a:extLst>
              <a:ext uri="{FF2B5EF4-FFF2-40B4-BE49-F238E27FC236}">
                <a16:creationId xmlns:a16="http://schemas.microsoft.com/office/drawing/2014/main" id="{AE32DCD6-AC5D-4F10-A513-F1E007AB8CDB}"/>
              </a:ext>
            </a:extLst>
          </p:cNvPr>
          <p:cNvSpPr>
            <a:spLocks noGrp="1" noChangeArrowheads="1"/>
          </p:cNvSpPr>
          <p:nvPr>
            <p:ph sz="half" idx="2"/>
          </p:nvPr>
        </p:nvSpPr>
        <p:spPr>
          <a:xfrm>
            <a:off x="1990725" y="2505075"/>
            <a:ext cx="3868738" cy="3684588"/>
          </a:xfrm>
        </p:spPr>
        <p:txBody>
          <a:bodyPr/>
          <a:lstStyle/>
          <a:p>
            <a:r>
              <a:rPr lang="en-US" altLang="en-US"/>
              <a:t>Dull drill bits or broken drill bits that cause a crack in the laminate.</a:t>
            </a:r>
          </a:p>
          <a:p>
            <a:r>
              <a:rPr lang="en-US" altLang="en-US"/>
              <a:t>Incompatible laminate material.</a:t>
            </a:r>
          </a:p>
          <a:p>
            <a:r>
              <a:rPr lang="en-US" altLang="en-US"/>
              <a:t>Insufficient glass etch.</a:t>
            </a:r>
          </a:p>
          <a:p>
            <a:r>
              <a:rPr lang="en-US" altLang="en-US"/>
              <a:t>Poor glass to organic adhesion.</a:t>
            </a:r>
          </a:p>
          <a:p>
            <a:endParaRPr lang="en-US" altLang="en-US"/>
          </a:p>
        </p:txBody>
      </p:sp>
      <p:sp>
        <p:nvSpPr>
          <p:cNvPr id="91140" name="Text Placeholder 5">
            <a:extLst>
              <a:ext uri="{FF2B5EF4-FFF2-40B4-BE49-F238E27FC236}">
                <a16:creationId xmlns:a16="http://schemas.microsoft.com/office/drawing/2014/main" id="{FDAA2C52-3083-4D7A-8674-DAD0279FD4EC}"/>
              </a:ext>
            </a:extLst>
          </p:cNvPr>
          <p:cNvSpPr>
            <a:spLocks noGrp="1" noChangeArrowheads="1"/>
          </p:cNvSpPr>
          <p:nvPr>
            <p:ph type="body" sz="quarter" idx="3"/>
          </p:nvPr>
        </p:nvSpPr>
        <p:spPr>
          <a:xfrm>
            <a:off x="6192838" y="1535113"/>
            <a:ext cx="5389562" cy="639762"/>
          </a:xfrm>
        </p:spPr>
        <p:txBody>
          <a:bodyPr/>
          <a:lstStyle/>
          <a:p>
            <a:pPr algn="ctr"/>
            <a:r>
              <a:rPr lang="en-US" altLang="en-US" sz="3000"/>
              <a:t>Resolution</a:t>
            </a:r>
          </a:p>
        </p:txBody>
      </p:sp>
      <p:sp>
        <p:nvSpPr>
          <p:cNvPr id="91141" name="Content Placeholder 3">
            <a:extLst>
              <a:ext uri="{FF2B5EF4-FFF2-40B4-BE49-F238E27FC236}">
                <a16:creationId xmlns:a16="http://schemas.microsoft.com/office/drawing/2014/main" id="{0617E6ED-8863-45D5-A659-C7A45A33DB0B}"/>
              </a:ext>
            </a:extLst>
          </p:cNvPr>
          <p:cNvSpPr>
            <a:spLocks noGrp="1" noChangeArrowheads="1"/>
          </p:cNvSpPr>
          <p:nvPr>
            <p:ph sz="quarter" idx="4"/>
          </p:nvPr>
        </p:nvSpPr>
        <p:spPr>
          <a:xfrm>
            <a:off x="6192838" y="2174875"/>
            <a:ext cx="5389562" cy="3951288"/>
          </a:xfrm>
        </p:spPr>
        <p:txBody>
          <a:bodyPr/>
          <a:lstStyle/>
          <a:p>
            <a:r>
              <a:rPr lang="en-US" altLang="en-US"/>
              <a:t>Optimize desmear parameters.</a:t>
            </a:r>
          </a:p>
          <a:p>
            <a:r>
              <a:rPr lang="en-US" altLang="en-US"/>
              <a:t>Improve drilling operation (feed and speed).</a:t>
            </a:r>
          </a:p>
          <a:p>
            <a:r>
              <a:rPr lang="en-US" altLang="en-US"/>
              <a:t>Ensure sufficient resin wet-out of glass fibers (siloxane treatment).</a:t>
            </a:r>
          </a:p>
          <a:p>
            <a:endParaRPr lang="en-US" altLang="en-US"/>
          </a:p>
        </p:txBody>
      </p:sp>
      <p:cxnSp>
        <p:nvCxnSpPr>
          <p:cNvPr id="8" name="Straight Connector 7">
            <a:extLst>
              <a:ext uri="{FF2B5EF4-FFF2-40B4-BE49-F238E27FC236}">
                <a16:creationId xmlns:a16="http://schemas.microsoft.com/office/drawing/2014/main" id="{888AA197-6E67-4206-8618-D8C57F157EBB}"/>
              </a:ext>
            </a:extLst>
          </p:cNvPr>
          <p:cNvCxnSpPr/>
          <p:nvPr/>
        </p:nvCxnSpPr>
        <p:spPr>
          <a:xfrm>
            <a:off x="5922963" y="1971675"/>
            <a:ext cx="0" cy="356552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6">
            <a:extLst>
              <a:ext uri="{FF2B5EF4-FFF2-40B4-BE49-F238E27FC236}">
                <a16:creationId xmlns:a16="http://schemas.microsoft.com/office/drawing/2014/main" id="{5128D564-232C-4560-9504-270CF2AD92A2}"/>
              </a:ext>
            </a:extLst>
          </p:cNvPr>
          <p:cNvSpPr>
            <a:spLocks noGrp="1" noChangeArrowheads="1"/>
          </p:cNvSpPr>
          <p:nvPr>
            <p:ph type="title"/>
          </p:nvPr>
        </p:nvSpPr>
        <p:spPr/>
        <p:txBody>
          <a:bodyPr/>
          <a:lstStyle/>
          <a:p>
            <a:r>
              <a:rPr lang="en-US" altLang="en-US"/>
              <a:t>Internal Annular Ring (IAR) Less Than 2.0 mil </a:t>
            </a:r>
          </a:p>
        </p:txBody>
      </p:sp>
      <p:sp>
        <p:nvSpPr>
          <p:cNvPr id="92162" name="Content Placeholder 7">
            <a:extLst>
              <a:ext uri="{FF2B5EF4-FFF2-40B4-BE49-F238E27FC236}">
                <a16:creationId xmlns:a16="http://schemas.microsoft.com/office/drawing/2014/main" id="{98EE5751-36BE-49D6-B8BA-B283BF74C999}"/>
              </a:ext>
            </a:extLst>
          </p:cNvPr>
          <p:cNvSpPr>
            <a:spLocks noGrp="1" noChangeArrowheads="1"/>
          </p:cNvSpPr>
          <p:nvPr>
            <p:ph idx="1"/>
          </p:nvPr>
        </p:nvSpPr>
        <p:spPr>
          <a:xfrm>
            <a:off x="1473200" y="1138238"/>
            <a:ext cx="4714875" cy="1527175"/>
          </a:xfrm>
        </p:spPr>
        <p:txBody>
          <a:bodyPr/>
          <a:lstStyle/>
          <a:p>
            <a:pPr marL="0" indent="0">
              <a:buFontTx/>
              <a:buNone/>
            </a:pPr>
            <a:r>
              <a:rPr lang="en-US" altLang="en-US" sz="1800"/>
              <a:t>This occurs, when the inner layer copper pad (measured from the hole wall plating  to its outer most length) is less than 2 mils. </a:t>
            </a:r>
          </a:p>
        </p:txBody>
      </p:sp>
      <p:pic>
        <p:nvPicPr>
          <p:cNvPr id="92163" name="Picture 8">
            <a:extLst>
              <a:ext uri="{FF2B5EF4-FFF2-40B4-BE49-F238E27FC236}">
                <a16:creationId xmlns:a16="http://schemas.microsoft.com/office/drawing/2014/main" id="{86A68694-98BE-409C-906A-8851D3B632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1130300"/>
            <a:ext cx="3633788"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5D8F09E-EBFC-43F2-AA1B-4C21D54030FB}"/>
              </a:ext>
            </a:extLst>
          </p:cNvPr>
          <p:cNvSpPr/>
          <p:nvPr/>
        </p:nvSpPr>
        <p:spPr>
          <a:xfrm>
            <a:off x="1676400" y="5481638"/>
            <a:ext cx="8686800" cy="738187"/>
          </a:xfrm>
          <a:prstGeom prst="rect">
            <a:avLst/>
          </a:prstGeom>
        </p:spPr>
        <p:txBody>
          <a:bodyPr>
            <a:spAutoFit/>
          </a:bodyPr>
          <a:lstStyle/>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Sood, Bhanu, and Sindjui, N. "A Comparison of Registration Errors Amongst Suppliers of Printed Circuit Boards“,  Proceedings, IPC APEX Expo (2018).</a:t>
            </a:r>
          </a:p>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IPC-6012 – Qualification and Performance Specification for Rigid Printed Boards.</a:t>
            </a:r>
          </a:p>
        </p:txBody>
      </p:sp>
      <p:sp>
        <p:nvSpPr>
          <p:cNvPr id="10" name="Content Placeholder 2">
            <a:extLst>
              <a:ext uri="{FF2B5EF4-FFF2-40B4-BE49-F238E27FC236}">
                <a16:creationId xmlns:a16="http://schemas.microsoft.com/office/drawing/2014/main" id="{7FF7FA8C-1278-4475-A714-B231179E6047}"/>
              </a:ext>
            </a:extLst>
          </p:cNvPr>
          <p:cNvSpPr txBox="1">
            <a:spLocks/>
          </p:cNvSpPr>
          <p:nvPr/>
        </p:nvSpPr>
        <p:spPr>
          <a:xfrm>
            <a:off x="1671638" y="2266950"/>
            <a:ext cx="4319587" cy="1128713"/>
          </a:xfrm>
          <a:prstGeom prst="rect">
            <a:avLst/>
          </a:prstGeom>
          <a:solidFill>
            <a:schemeClr val="accent1">
              <a:lumMod val="40000"/>
              <a:lumOff val="60000"/>
            </a:schemeClr>
          </a:solidFill>
          <a:ln>
            <a:solidFill>
              <a:schemeClr val="tx1"/>
            </a:solidFill>
          </a:ln>
        </p:spPr>
        <p:txBody>
          <a:bodyPr/>
          <a:lstStyle>
            <a:lvl1pPr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buClr>
                <a:srgbClr val="77AD3F"/>
              </a:buClr>
              <a:buFontTx/>
              <a:buNone/>
              <a:defRPr/>
            </a:pPr>
            <a:r>
              <a:rPr lang="en-US" altLang="en-US" sz="1600" b="1" dirty="0">
                <a:cs typeface="Times New Roman" panose="02020603050405020304" pitchFamily="18" charset="0"/>
              </a:rPr>
              <a:t>Risk: inner layer breakouts after the board is subjected to thermal excursions (reflow, wave soldering or rework) leading to intermittent electrical or complete open behavior.</a:t>
            </a:r>
          </a:p>
        </p:txBody>
      </p:sp>
      <p:sp>
        <p:nvSpPr>
          <p:cNvPr id="7" name="Content Placeholder 7">
            <a:extLst>
              <a:ext uri="{FF2B5EF4-FFF2-40B4-BE49-F238E27FC236}">
                <a16:creationId xmlns:a16="http://schemas.microsoft.com/office/drawing/2014/main" id="{6D1A74B2-2AFC-4327-B7C0-C1AAD0FDE96C}"/>
              </a:ext>
            </a:extLst>
          </p:cNvPr>
          <p:cNvSpPr txBox="1">
            <a:spLocks/>
          </p:cNvSpPr>
          <p:nvPr/>
        </p:nvSpPr>
        <p:spPr bwMode="auto">
          <a:xfrm>
            <a:off x="631825" y="3675063"/>
            <a:ext cx="6934200" cy="1527175"/>
          </a:xfrm>
          <a:prstGeom prst="rect">
            <a:avLst/>
          </a:prstGeom>
          <a:noFill/>
          <a:ln>
            <a:noFill/>
          </a:ln>
        </p:spPr>
        <p:txBody>
          <a:bodyPr/>
          <a:lstStyle>
            <a:lvl1pPr marL="342900" indent="-342900" algn="l" rtl="0" eaLnBrk="0" fontAlgn="base" hangingPunct="0">
              <a:spcBef>
                <a:spcPct val="20000"/>
              </a:spcBef>
              <a:spcAft>
                <a:spcPct val="0"/>
              </a:spcAft>
              <a:buChar char="•"/>
              <a:defRPr sz="2800">
                <a:solidFill>
                  <a:srgbClr val="000000"/>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400">
                <a:solidFill>
                  <a:srgbClr val="000000"/>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000">
                <a:solidFill>
                  <a:srgbClr val="000000"/>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rgbClr val="000000"/>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rgbClr val="000000"/>
                </a:solidFill>
                <a:latin typeface="+mn-lt"/>
                <a:ea typeface="MS PGothic" panose="020B0600070205080204" pitchFamily="34" charset="-128"/>
              </a:defRPr>
            </a:lvl5pPr>
            <a:lvl6pPr marL="2514600" indent="-228600" algn="l" rtl="0" fontAlgn="base">
              <a:spcBef>
                <a:spcPct val="20000"/>
              </a:spcBef>
              <a:spcAft>
                <a:spcPct val="0"/>
              </a:spcAft>
              <a:buChar char="»"/>
              <a:defRPr>
                <a:solidFill>
                  <a:srgbClr val="000000"/>
                </a:solidFill>
                <a:latin typeface="+mn-lt"/>
              </a:defRPr>
            </a:lvl6pPr>
            <a:lvl7pPr marL="2971800" indent="-228600" algn="l" rtl="0" fontAlgn="base">
              <a:spcBef>
                <a:spcPct val="20000"/>
              </a:spcBef>
              <a:spcAft>
                <a:spcPct val="0"/>
              </a:spcAft>
              <a:buChar char="»"/>
              <a:defRPr>
                <a:solidFill>
                  <a:srgbClr val="000000"/>
                </a:solidFill>
                <a:latin typeface="+mn-lt"/>
              </a:defRPr>
            </a:lvl7pPr>
            <a:lvl8pPr marL="3429000" indent="-228600" algn="l" rtl="0" fontAlgn="base">
              <a:spcBef>
                <a:spcPct val="20000"/>
              </a:spcBef>
              <a:spcAft>
                <a:spcPct val="0"/>
              </a:spcAft>
              <a:buChar char="»"/>
              <a:defRPr>
                <a:solidFill>
                  <a:srgbClr val="000000"/>
                </a:solidFill>
                <a:latin typeface="+mn-lt"/>
              </a:defRPr>
            </a:lvl8pPr>
            <a:lvl9pPr marL="3886200" indent="-228600" algn="l" rtl="0" fontAlgn="base">
              <a:spcBef>
                <a:spcPct val="20000"/>
              </a:spcBef>
              <a:spcAft>
                <a:spcPct val="0"/>
              </a:spcAft>
              <a:buChar char="»"/>
              <a:defRPr>
                <a:solidFill>
                  <a:srgbClr val="000000"/>
                </a:solidFill>
                <a:latin typeface="+mn-lt"/>
              </a:defRPr>
            </a:lvl9pPr>
          </a:lstStyle>
          <a:p>
            <a:pPr>
              <a:buFontTx/>
              <a:buChar char="-"/>
              <a:defRPr/>
            </a:pPr>
            <a:r>
              <a:rPr lang="en-US" altLang="en-US" sz="1800" b="1" kern="0" dirty="0"/>
              <a:t>These IAR non-conformances are to an older revision of the spec. IPC 6012 transitioned to 1mil IAR in Rev C. </a:t>
            </a:r>
          </a:p>
          <a:p>
            <a:pPr>
              <a:buFontTx/>
              <a:buChar char="-"/>
              <a:defRPr/>
            </a:pPr>
            <a:r>
              <a:rPr lang="en-US" altLang="en-US" sz="1800" b="1" kern="0" dirty="0"/>
              <a:t>Need more work to understand risk associated with </a:t>
            </a:r>
            <a:r>
              <a:rPr lang="en-US" altLang="en-US" sz="1800" b="1" u="sng" kern="0" dirty="0"/>
              <a:t>&lt;</a:t>
            </a:r>
            <a:r>
              <a:rPr lang="en-US" altLang="en-US" sz="1800" b="1" kern="0" dirty="0"/>
              <a:t> 1mil IAR.</a:t>
            </a:r>
          </a:p>
          <a:p>
            <a:pPr>
              <a:buFontTx/>
              <a:buChar char="-"/>
              <a:defRPr/>
            </a:pPr>
            <a:r>
              <a:rPr lang="en-US" altLang="en-US" sz="1800" b="1" kern="0" dirty="0"/>
              <a:t>IAR NC is a common one when working with high density design features. Most of our designs are high density. </a:t>
            </a:r>
          </a:p>
          <a:p>
            <a:pPr>
              <a:buFontTx/>
              <a:buChar char="-"/>
              <a:defRPr/>
            </a:pPr>
            <a:endParaRPr lang="en-US" altLang="en-US" sz="1800" b="1" kern="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6">
            <a:extLst>
              <a:ext uri="{FF2B5EF4-FFF2-40B4-BE49-F238E27FC236}">
                <a16:creationId xmlns:a16="http://schemas.microsoft.com/office/drawing/2014/main" id="{F3ED5625-E81E-4087-91BF-7623DCE79751}"/>
              </a:ext>
            </a:extLst>
          </p:cNvPr>
          <p:cNvSpPr>
            <a:spLocks noGrp="1" noChangeArrowheads="1"/>
          </p:cNvSpPr>
          <p:nvPr>
            <p:ph type="title"/>
          </p:nvPr>
        </p:nvSpPr>
        <p:spPr>
          <a:xfrm>
            <a:off x="1719263" y="168275"/>
            <a:ext cx="8704262" cy="1143000"/>
          </a:xfrm>
        </p:spPr>
        <p:txBody>
          <a:bodyPr/>
          <a:lstStyle/>
          <a:p>
            <a:r>
              <a:rPr lang="en-US" altLang="en-US"/>
              <a:t>Internal Annular Ring Less Than 2.0 mil </a:t>
            </a:r>
          </a:p>
        </p:txBody>
      </p:sp>
      <p:sp>
        <p:nvSpPr>
          <p:cNvPr id="93186" name="Text Placeholder 4">
            <a:extLst>
              <a:ext uri="{FF2B5EF4-FFF2-40B4-BE49-F238E27FC236}">
                <a16:creationId xmlns:a16="http://schemas.microsoft.com/office/drawing/2014/main" id="{0CCB2937-4F20-495B-9685-0818CC2790AE}"/>
              </a:ext>
            </a:extLst>
          </p:cNvPr>
          <p:cNvSpPr>
            <a:spLocks noGrp="1" noChangeArrowheads="1"/>
          </p:cNvSpPr>
          <p:nvPr>
            <p:ph type="body" idx="1"/>
          </p:nvPr>
        </p:nvSpPr>
        <p:spPr>
          <a:xfrm>
            <a:off x="2154238" y="1049338"/>
            <a:ext cx="3868737" cy="823912"/>
          </a:xfrm>
        </p:spPr>
        <p:txBody>
          <a:bodyPr/>
          <a:lstStyle/>
          <a:p>
            <a:pPr algn="ctr"/>
            <a:r>
              <a:rPr lang="en-US" altLang="en-US" sz="3000"/>
              <a:t>Contributors</a:t>
            </a:r>
          </a:p>
        </p:txBody>
      </p:sp>
      <p:sp>
        <p:nvSpPr>
          <p:cNvPr id="3" name="Content Placeholder 2">
            <a:extLst>
              <a:ext uri="{FF2B5EF4-FFF2-40B4-BE49-F238E27FC236}">
                <a16:creationId xmlns:a16="http://schemas.microsoft.com/office/drawing/2014/main" id="{779FA20C-7732-46B2-B536-82BBC58DB24D}"/>
              </a:ext>
            </a:extLst>
          </p:cNvPr>
          <p:cNvSpPr>
            <a:spLocks noGrp="1"/>
          </p:cNvSpPr>
          <p:nvPr>
            <p:ph sz="half" idx="2"/>
          </p:nvPr>
        </p:nvSpPr>
        <p:spPr>
          <a:xfrm>
            <a:off x="2154238" y="1873250"/>
            <a:ext cx="3868737" cy="3684588"/>
          </a:xfrm>
        </p:spPr>
        <p:txBody>
          <a:bodyPr>
            <a:normAutofit fontScale="85000" lnSpcReduction="20000"/>
          </a:bodyPr>
          <a:lstStyle/>
          <a:p>
            <a:pPr>
              <a:lnSpc>
                <a:spcPct val="120000"/>
              </a:lnSpc>
              <a:defRPr/>
            </a:pPr>
            <a:r>
              <a:rPr lang="en-US" dirty="0"/>
              <a:t>Drilled-hole pattern not matching the lands on the internal layers (Misregistration).</a:t>
            </a:r>
          </a:p>
          <a:p>
            <a:pPr>
              <a:lnSpc>
                <a:spcPct val="120000"/>
              </a:lnSpc>
              <a:defRPr/>
            </a:pPr>
            <a:r>
              <a:rPr lang="en-US" dirty="0"/>
              <a:t>Lamination process.</a:t>
            </a:r>
          </a:p>
          <a:p>
            <a:pPr>
              <a:lnSpc>
                <a:spcPct val="120000"/>
              </a:lnSpc>
              <a:defRPr/>
            </a:pPr>
            <a:r>
              <a:rPr lang="en-US" dirty="0" err="1"/>
              <a:t>Prelamination</a:t>
            </a:r>
            <a:r>
              <a:rPr lang="en-US" dirty="0"/>
              <a:t> treatments that involve scrubbing or bending may stretch the thin laminate, which will then shrink after it is etched and baked dry.</a:t>
            </a:r>
          </a:p>
          <a:p>
            <a:pPr>
              <a:lnSpc>
                <a:spcPct val="120000"/>
              </a:lnSpc>
              <a:defRPr/>
            </a:pPr>
            <a:r>
              <a:rPr lang="en-US" dirty="0"/>
              <a:t>Application of specification or drawing notes.</a:t>
            </a:r>
          </a:p>
        </p:txBody>
      </p:sp>
      <p:sp>
        <p:nvSpPr>
          <p:cNvPr id="93188" name="Text Placeholder 5">
            <a:extLst>
              <a:ext uri="{FF2B5EF4-FFF2-40B4-BE49-F238E27FC236}">
                <a16:creationId xmlns:a16="http://schemas.microsoft.com/office/drawing/2014/main" id="{D211F946-774E-4635-84F7-8BA000A5654F}"/>
              </a:ext>
            </a:extLst>
          </p:cNvPr>
          <p:cNvSpPr>
            <a:spLocks noGrp="1" noChangeArrowheads="1"/>
          </p:cNvSpPr>
          <p:nvPr>
            <p:ph type="body" sz="quarter" idx="3"/>
          </p:nvPr>
        </p:nvSpPr>
        <p:spPr>
          <a:xfrm>
            <a:off x="6153150" y="1049338"/>
            <a:ext cx="3887788" cy="823912"/>
          </a:xfrm>
        </p:spPr>
        <p:txBody>
          <a:bodyPr/>
          <a:lstStyle/>
          <a:p>
            <a:pPr algn="ctr"/>
            <a:r>
              <a:rPr lang="en-US" altLang="en-US" sz="3000"/>
              <a:t>Resolution</a:t>
            </a:r>
          </a:p>
        </p:txBody>
      </p:sp>
      <p:sp>
        <p:nvSpPr>
          <p:cNvPr id="4" name="Content Placeholder 3">
            <a:extLst>
              <a:ext uri="{FF2B5EF4-FFF2-40B4-BE49-F238E27FC236}">
                <a16:creationId xmlns:a16="http://schemas.microsoft.com/office/drawing/2014/main" id="{EBACE00F-EF17-4FCE-BD04-D755648378ED}"/>
              </a:ext>
            </a:extLst>
          </p:cNvPr>
          <p:cNvSpPr>
            <a:spLocks noGrp="1"/>
          </p:cNvSpPr>
          <p:nvPr>
            <p:ph sz="quarter" idx="4"/>
          </p:nvPr>
        </p:nvSpPr>
        <p:spPr>
          <a:xfrm>
            <a:off x="6153150" y="1873250"/>
            <a:ext cx="3887788" cy="3684588"/>
          </a:xfrm>
        </p:spPr>
        <p:txBody>
          <a:bodyPr>
            <a:normAutofit fontScale="92500" lnSpcReduction="10000"/>
          </a:bodyPr>
          <a:lstStyle/>
          <a:p>
            <a:pPr>
              <a:lnSpc>
                <a:spcPct val="110000"/>
              </a:lnSpc>
              <a:defRPr/>
            </a:pPr>
            <a:r>
              <a:rPr lang="en-US" dirty="0"/>
              <a:t>Better material selection of laminate, improved cleanliness, and reduction in the amount of volatiles.</a:t>
            </a:r>
          </a:p>
          <a:p>
            <a:pPr>
              <a:lnSpc>
                <a:spcPct val="110000"/>
              </a:lnSpc>
              <a:defRPr/>
            </a:pPr>
            <a:r>
              <a:rPr lang="en-US" dirty="0"/>
              <a:t>Confirm whether or not it is operator error.</a:t>
            </a:r>
          </a:p>
          <a:p>
            <a:pPr>
              <a:lnSpc>
                <a:spcPct val="110000"/>
              </a:lnSpc>
              <a:defRPr/>
            </a:pPr>
            <a:r>
              <a:rPr lang="en-US" dirty="0"/>
              <a:t>Update drawing notes to bring the notes in line with current industry maturity levels.</a:t>
            </a:r>
          </a:p>
        </p:txBody>
      </p:sp>
      <p:cxnSp>
        <p:nvCxnSpPr>
          <p:cNvPr id="8" name="Straight Connector 7">
            <a:extLst>
              <a:ext uri="{FF2B5EF4-FFF2-40B4-BE49-F238E27FC236}">
                <a16:creationId xmlns:a16="http://schemas.microsoft.com/office/drawing/2014/main" id="{116D9627-C4A9-4FF9-BF6B-09F2DBADB173}"/>
              </a:ext>
            </a:extLst>
          </p:cNvPr>
          <p:cNvCxnSpPr/>
          <p:nvPr/>
        </p:nvCxnSpPr>
        <p:spPr>
          <a:xfrm>
            <a:off x="6054725" y="2549525"/>
            <a:ext cx="0" cy="270351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6">
            <a:extLst>
              <a:ext uri="{FF2B5EF4-FFF2-40B4-BE49-F238E27FC236}">
                <a16:creationId xmlns:a16="http://schemas.microsoft.com/office/drawing/2014/main" id="{9950B954-FD09-430A-809B-3069E6CA5546}"/>
              </a:ext>
            </a:extLst>
          </p:cNvPr>
          <p:cNvSpPr>
            <a:spLocks noGrp="1" noChangeArrowheads="1"/>
          </p:cNvSpPr>
          <p:nvPr>
            <p:ph type="title"/>
          </p:nvPr>
        </p:nvSpPr>
        <p:spPr/>
        <p:txBody>
          <a:bodyPr/>
          <a:lstStyle/>
          <a:p>
            <a:r>
              <a:rPr lang="en-US" altLang="en-US"/>
              <a:t>ENIG (Au or Ni) Less than the Minimum</a:t>
            </a:r>
          </a:p>
        </p:txBody>
      </p:sp>
      <p:sp>
        <p:nvSpPr>
          <p:cNvPr id="94210" name="Content Placeholder 7">
            <a:extLst>
              <a:ext uri="{FF2B5EF4-FFF2-40B4-BE49-F238E27FC236}">
                <a16:creationId xmlns:a16="http://schemas.microsoft.com/office/drawing/2014/main" id="{18F637D5-6572-4577-B708-23F23B582D8B}"/>
              </a:ext>
            </a:extLst>
          </p:cNvPr>
          <p:cNvSpPr>
            <a:spLocks noGrp="1" noChangeArrowheads="1"/>
          </p:cNvSpPr>
          <p:nvPr>
            <p:ph idx="1"/>
          </p:nvPr>
        </p:nvSpPr>
        <p:spPr>
          <a:xfrm>
            <a:off x="554038" y="1047750"/>
            <a:ext cx="5999162" cy="3279775"/>
          </a:xfrm>
        </p:spPr>
        <p:txBody>
          <a:bodyPr/>
          <a:lstStyle/>
          <a:p>
            <a:pPr marL="0" indent="0">
              <a:buFontTx/>
              <a:buNone/>
            </a:pPr>
            <a:r>
              <a:rPr lang="en-US" altLang="en-US"/>
              <a:t>Electroless nickel and/or immersion gold plating thickness (ENIG) is less than the minimum  requirements (118 micro-inches for Ni and 2 micro-inches for Au). </a:t>
            </a:r>
          </a:p>
        </p:txBody>
      </p:sp>
      <p:pic>
        <p:nvPicPr>
          <p:cNvPr id="94211" name="Picture 8">
            <a:extLst>
              <a:ext uri="{FF2B5EF4-FFF2-40B4-BE49-F238E27FC236}">
                <a16:creationId xmlns:a16="http://schemas.microsoft.com/office/drawing/2014/main" id="{CED005A2-0197-4965-9E4B-D241D1557E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4188" y="1584325"/>
            <a:ext cx="3690937"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9D70E4F-1FA0-4449-8EE4-4EB87E35597D}"/>
              </a:ext>
            </a:extLst>
          </p:cNvPr>
          <p:cNvSpPr txBox="1"/>
          <p:nvPr/>
        </p:nvSpPr>
        <p:spPr>
          <a:xfrm>
            <a:off x="8077200" y="1666875"/>
            <a:ext cx="1331913" cy="276225"/>
          </a:xfrm>
          <a:prstGeom prst="rect">
            <a:avLst/>
          </a:prstGeom>
          <a:solidFill>
            <a:schemeClr val="bg1"/>
          </a:solidFill>
        </p:spPr>
        <p:txBody>
          <a:bodyPr wrap="none" lIns="0" tIns="0" rIns="0" bIns="0">
            <a:spAutoFit/>
          </a:bodyPr>
          <a:lstStyle/>
          <a:p>
            <a:pPr defTabSz="457200" eaLnBrk="1" fontAlgn="auto" hangingPunct="1">
              <a:spcBef>
                <a:spcPts val="0"/>
              </a:spcBef>
              <a:spcAft>
                <a:spcPts val="0"/>
              </a:spcAft>
              <a:defRPr/>
            </a:pPr>
            <a:r>
              <a:rPr lang="en-US" b="1" dirty="0">
                <a:solidFill>
                  <a:prstClr val="black"/>
                </a:solidFill>
                <a:latin typeface="Calibri"/>
                <a:ea typeface="+mn-ea"/>
              </a:rPr>
              <a:t>XRF Spectrum</a:t>
            </a:r>
          </a:p>
        </p:txBody>
      </p:sp>
      <p:sp>
        <p:nvSpPr>
          <p:cNvPr id="11" name="Rectangle 10">
            <a:extLst>
              <a:ext uri="{FF2B5EF4-FFF2-40B4-BE49-F238E27FC236}">
                <a16:creationId xmlns:a16="http://schemas.microsoft.com/office/drawing/2014/main" id="{5CAFC5EA-BA60-4258-ADAC-2F7303907096}"/>
              </a:ext>
            </a:extLst>
          </p:cNvPr>
          <p:cNvSpPr/>
          <p:nvPr/>
        </p:nvSpPr>
        <p:spPr>
          <a:xfrm>
            <a:off x="349250" y="5057775"/>
            <a:ext cx="11463338" cy="1169988"/>
          </a:xfrm>
          <a:prstGeom prst="rect">
            <a:avLst/>
          </a:prstGeom>
        </p:spPr>
        <p:txBody>
          <a:bodyPr>
            <a:spAutoFit/>
          </a:bodyPr>
          <a:lstStyle/>
          <a:p>
            <a:pPr marL="228600" indent="-228600" defTabSz="457200" eaLnBrk="1" fontAlgn="auto" hangingPunct="1">
              <a:spcBef>
                <a:spcPts val="0"/>
              </a:spcBef>
              <a:spcAft>
                <a:spcPts val="0"/>
              </a:spcAft>
              <a:buFont typeface="+mj-lt"/>
              <a:buAutoNum type="arabicPeriod"/>
              <a:defRPr/>
            </a:pPr>
            <a:r>
              <a:rPr lang="en-US" sz="1400" dirty="0" err="1">
                <a:solidFill>
                  <a:prstClr val="black"/>
                </a:solidFill>
                <a:latin typeface="Times New Roman" panose="02020603050405020304" pitchFamily="18" charset="0"/>
                <a:ea typeface="+mn-ea"/>
                <a:cs typeface="Times New Roman" panose="02020603050405020304" pitchFamily="18" charset="0"/>
              </a:rPr>
              <a:t>Johal</a:t>
            </a:r>
            <a:r>
              <a:rPr lang="en-US" sz="1400" dirty="0">
                <a:solidFill>
                  <a:prstClr val="black"/>
                </a:solidFill>
                <a:latin typeface="Times New Roman" panose="02020603050405020304" pitchFamily="18" charset="0"/>
                <a:ea typeface="+mn-ea"/>
                <a:cs typeface="Times New Roman" panose="02020603050405020304" pitchFamily="18" charset="0"/>
              </a:rPr>
              <a:t>, </a:t>
            </a:r>
            <a:r>
              <a:rPr lang="en-US" sz="1400" dirty="0" err="1">
                <a:solidFill>
                  <a:prstClr val="black"/>
                </a:solidFill>
                <a:latin typeface="Times New Roman" panose="02020603050405020304" pitchFamily="18" charset="0"/>
                <a:ea typeface="+mn-ea"/>
                <a:cs typeface="Times New Roman" panose="02020603050405020304" pitchFamily="18" charset="0"/>
              </a:rPr>
              <a:t>Kuldip</a:t>
            </a:r>
            <a:r>
              <a:rPr lang="en-US" sz="1400" dirty="0">
                <a:solidFill>
                  <a:prstClr val="black"/>
                </a:solidFill>
                <a:latin typeface="Times New Roman" panose="02020603050405020304" pitchFamily="18" charset="0"/>
                <a:ea typeface="+mn-ea"/>
                <a:cs typeface="Times New Roman" panose="02020603050405020304" pitchFamily="18" charset="0"/>
              </a:rPr>
              <a:t>, and Jerry Brewer. "Are you in control of your electroless nickel/immersion gold process?." Proc. Of IPC Works. No. S03-3. 2000.</a:t>
            </a:r>
          </a:p>
          <a:p>
            <a:pPr marL="228600" indent="-228600" defTabSz="457200" eaLnBrk="1" fontAlgn="auto" hangingPunct="1">
              <a:spcBef>
                <a:spcPts val="0"/>
              </a:spcBef>
              <a:spcAft>
                <a:spcPts val="0"/>
              </a:spcAft>
              <a:buFont typeface="+mj-lt"/>
              <a:buAutoNum type="arabicPeriod"/>
              <a:defRPr/>
            </a:pPr>
            <a:r>
              <a:rPr lang="en-US" sz="1400" dirty="0" err="1">
                <a:solidFill>
                  <a:prstClr val="black"/>
                </a:solidFill>
                <a:latin typeface="Times New Roman" panose="02020603050405020304" pitchFamily="18" charset="0"/>
                <a:ea typeface="+mn-ea"/>
                <a:cs typeface="Times New Roman" panose="02020603050405020304" pitchFamily="18" charset="0"/>
              </a:rPr>
              <a:t>Meng</a:t>
            </a:r>
            <a:r>
              <a:rPr lang="en-US" sz="1400" dirty="0">
                <a:solidFill>
                  <a:prstClr val="black"/>
                </a:solidFill>
                <a:latin typeface="Times New Roman" panose="02020603050405020304" pitchFamily="18" charset="0"/>
                <a:ea typeface="+mn-ea"/>
                <a:cs typeface="Times New Roman" panose="02020603050405020304" pitchFamily="18" charset="0"/>
              </a:rPr>
              <a:t>, Chong </a:t>
            </a:r>
            <a:r>
              <a:rPr lang="en-US" sz="1400" dirty="0" err="1">
                <a:solidFill>
                  <a:prstClr val="black"/>
                </a:solidFill>
                <a:latin typeface="Times New Roman" panose="02020603050405020304" pitchFamily="18" charset="0"/>
                <a:ea typeface="+mn-ea"/>
                <a:cs typeface="Times New Roman" panose="02020603050405020304" pitchFamily="18" charset="0"/>
              </a:rPr>
              <a:t>Kam</a:t>
            </a:r>
            <a:r>
              <a:rPr lang="en-US" sz="1400" dirty="0">
                <a:solidFill>
                  <a:prstClr val="black"/>
                </a:solidFill>
                <a:latin typeface="Times New Roman" panose="02020603050405020304" pitchFamily="18" charset="0"/>
                <a:ea typeface="+mn-ea"/>
                <a:cs typeface="Times New Roman" panose="02020603050405020304" pitchFamily="18" charset="0"/>
              </a:rPr>
              <a:t>, Tamil </a:t>
            </a:r>
            <a:r>
              <a:rPr lang="en-US" sz="1400" dirty="0" err="1">
                <a:solidFill>
                  <a:prstClr val="black"/>
                </a:solidFill>
                <a:latin typeface="Times New Roman" panose="02020603050405020304" pitchFamily="18" charset="0"/>
                <a:ea typeface="+mn-ea"/>
                <a:cs typeface="Times New Roman" panose="02020603050405020304" pitchFamily="18" charset="0"/>
              </a:rPr>
              <a:t>Selvy</a:t>
            </a:r>
            <a:r>
              <a:rPr lang="en-US" sz="1400" dirty="0">
                <a:solidFill>
                  <a:prstClr val="black"/>
                </a:solidFill>
                <a:latin typeface="Times New Roman" panose="02020603050405020304" pitchFamily="18" charset="0"/>
                <a:ea typeface="+mn-ea"/>
                <a:cs typeface="Times New Roman" panose="02020603050405020304" pitchFamily="18" charset="0"/>
              </a:rPr>
              <a:t> </a:t>
            </a:r>
            <a:r>
              <a:rPr lang="en-US" sz="1400" dirty="0" err="1">
                <a:solidFill>
                  <a:prstClr val="black"/>
                </a:solidFill>
                <a:latin typeface="Times New Roman" panose="02020603050405020304" pitchFamily="18" charset="0"/>
                <a:ea typeface="+mn-ea"/>
                <a:cs typeface="Times New Roman" panose="02020603050405020304" pitchFamily="18" charset="0"/>
              </a:rPr>
              <a:t>Selvamuniandy</a:t>
            </a:r>
            <a:r>
              <a:rPr lang="en-US" sz="1400" dirty="0">
                <a:solidFill>
                  <a:prstClr val="black"/>
                </a:solidFill>
                <a:latin typeface="Times New Roman" panose="02020603050405020304" pitchFamily="18" charset="0"/>
                <a:ea typeface="+mn-ea"/>
                <a:cs typeface="Times New Roman" panose="02020603050405020304" pitchFamily="18" charset="0"/>
              </a:rPr>
              <a:t>, and </a:t>
            </a:r>
            <a:r>
              <a:rPr lang="en-US" sz="1400" dirty="0" err="1">
                <a:solidFill>
                  <a:prstClr val="black"/>
                </a:solidFill>
                <a:latin typeface="Times New Roman" panose="02020603050405020304" pitchFamily="18" charset="0"/>
                <a:ea typeface="+mn-ea"/>
                <a:cs typeface="Times New Roman" panose="02020603050405020304" pitchFamily="18" charset="0"/>
              </a:rPr>
              <a:t>Charan</a:t>
            </a:r>
            <a:r>
              <a:rPr lang="en-US" sz="1400" dirty="0">
                <a:solidFill>
                  <a:prstClr val="black"/>
                </a:solidFill>
                <a:latin typeface="Times New Roman" panose="02020603050405020304" pitchFamily="18" charset="0"/>
                <a:ea typeface="+mn-ea"/>
                <a:cs typeface="Times New Roman" panose="02020603050405020304" pitchFamily="18" charset="0"/>
              </a:rPr>
              <a:t> </a:t>
            </a:r>
            <a:r>
              <a:rPr lang="en-US" sz="1400" dirty="0" err="1">
                <a:solidFill>
                  <a:prstClr val="black"/>
                </a:solidFill>
                <a:latin typeface="Times New Roman" panose="02020603050405020304" pitchFamily="18" charset="0"/>
                <a:ea typeface="+mn-ea"/>
                <a:cs typeface="Times New Roman" panose="02020603050405020304" pitchFamily="18" charset="0"/>
              </a:rPr>
              <a:t>Gurumurthy</a:t>
            </a:r>
            <a:r>
              <a:rPr lang="en-US" sz="1400" dirty="0">
                <a:solidFill>
                  <a:prstClr val="black"/>
                </a:solidFill>
                <a:latin typeface="Times New Roman" panose="02020603050405020304" pitchFamily="18" charset="0"/>
                <a:ea typeface="+mn-ea"/>
                <a:cs typeface="Times New Roman" panose="02020603050405020304" pitchFamily="18" charset="0"/>
              </a:rPr>
              <a:t>. "Discoloration related failure mechanism and its root cause in Electroless Nickel Immersion Gold (ENIG) Pad metallurgical surface finish." Physical and Failure Analysis of Integrated Circuits, 2004. IPFA 2004. Proceedings of the 11th International Symposium on the. IEEE, 2004.</a:t>
            </a:r>
          </a:p>
          <a:p>
            <a:pPr marL="228600" indent="-228600" defTabSz="457200" eaLnBrk="1" fontAlgn="auto" hangingPunct="1">
              <a:spcBef>
                <a:spcPts val="0"/>
              </a:spcBef>
              <a:spcAft>
                <a:spcPts val="0"/>
              </a:spcAft>
              <a:buFont typeface="+mj-lt"/>
              <a:buAutoNum type="arabicPeriod"/>
              <a:defRPr/>
            </a:pPr>
            <a:r>
              <a:rPr lang="en-US" sz="1400" dirty="0">
                <a:solidFill>
                  <a:prstClr val="black"/>
                </a:solidFill>
                <a:latin typeface="Times New Roman" panose="02020603050405020304" pitchFamily="18" charset="0"/>
                <a:ea typeface="+mn-ea"/>
                <a:cs typeface="Times New Roman" panose="02020603050405020304" pitchFamily="18" charset="0"/>
              </a:rPr>
              <a:t>IPC-4552 – Specification for Electroless Nickel/Immersion Gold (ENIG) Plating for Printed Circuit Boards</a:t>
            </a:r>
          </a:p>
        </p:txBody>
      </p:sp>
      <p:sp>
        <p:nvSpPr>
          <p:cNvPr id="12" name="Content Placeholder 2">
            <a:extLst>
              <a:ext uri="{FF2B5EF4-FFF2-40B4-BE49-F238E27FC236}">
                <a16:creationId xmlns:a16="http://schemas.microsoft.com/office/drawing/2014/main" id="{5615DA9D-57FC-4576-9EE6-683CFAD15833}"/>
              </a:ext>
            </a:extLst>
          </p:cNvPr>
          <p:cNvSpPr txBox="1">
            <a:spLocks/>
          </p:cNvSpPr>
          <p:nvPr/>
        </p:nvSpPr>
        <p:spPr>
          <a:xfrm>
            <a:off x="2101850" y="3140075"/>
            <a:ext cx="4319588" cy="1390650"/>
          </a:xfrm>
          <a:prstGeom prst="rect">
            <a:avLst/>
          </a:prstGeom>
          <a:solidFill>
            <a:schemeClr val="accent1">
              <a:lumMod val="40000"/>
              <a:lumOff val="60000"/>
            </a:schemeClr>
          </a:solidFill>
          <a:ln>
            <a:solidFill>
              <a:schemeClr val="tx1"/>
            </a:solidFill>
          </a:ln>
        </p:spPr>
        <p:txBody>
          <a:bodyPr/>
          <a:lstStyle>
            <a:lvl1pPr defTabSz="4572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455613" indent="-284163" defTabSz="4572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741363" indent="-228600" defTabSz="4572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025525" indent="-284163" defTabSz="4572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1254125" indent="-228600" defTabSz="4572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17113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1685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26257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082925" indent="-228600" defTabSz="4572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buClr>
                <a:srgbClr val="77AD3F"/>
              </a:buClr>
              <a:buFontTx/>
              <a:buNone/>
              <a:defRPr/>
            </a:pPr>
            <a:r>
              <a:rPr lang="en-US" altLang="en-US" sz="2000" b="1">
                <a:cs typeface="Times New Roman" panose="02020603050405020304" pitchFamily="18" charset="0"/>
              </a:rPr>
              <a:t>Risk: (1) solderability and, (2) excessive dissolution of copper into the bulk solder (forming brittle intermetallic) when nickel is thin.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CF48037-4476-4A09-833E-475E283E2CC7}"/>
              </a:ext>
            </a:extLst>
          </p:cNvPr>
          <p:cNvSpPr>
            <a:spLocks noGrp="1" noChangeArrowheads="1"/>
          </p:cNvSpPr>
          <p:nvPr>
            <p:ph type="title"/>
          </p:nvPr>
        </p:nvSpPr>
        <p:spPr>
          <a:xfrm>
            <a:off x="1849438" y="242888"/>
            <a:ext cx="7886700" cy="904875"/>
          </a:xfrm>
        </p:spPr>
        <p:txBody>
          <a:bodyPr/>
          <a:lstStyle/>
          <a:p>
            <a:r>
              <a:rPr lang="en-US" altLang="en-US"/>
              <a:t> ENIG Less than Minimum</a:t>
            </a:r>
          </a:p>
        </p:txBody>
      </p:sp>
      <p:sp>
        <p:nvSpPr>
          <p:cNvPr id="95234" name="Text Placeholder 4">
            <a:extLst>
              <a:ext uri="{FF2B5EF4-FFF2-40B4-BE49-F238E27FC236}">
                <a16:creationId xmlns:a16="http://schemas.microsoft.com/office/drawing/2014/main" id="{2707AC5F-666F-4011-B48A-B4430E08084C}"/>
              </a:ext>
            </a:extLst>
          </p:cNvPr>
          <p:cNvSpPr>
            <a:spLocks noGrp="1" noChangeArrowheads="1"/>
          </p:cNvSpPr>
          <p:nvPr>
            <p:ph type="body" idx="1"/>
          </p:nvPr>
        </p:nvSpPr>
        <p:spPr>
          <a:xfrm>
            <a:off x="2154238" y="1487488"/>
            <a:ext cx="3868737" cy="823912"/>
          </a:xfrm>
        </p:spPr>
        <p:txBody>
          <a:bodyPr/>
          <a:lstStyle/>
          <a:p>
            <a:pPr algn="ctr"/>
            <a:r>
              <a:rPr lang="en-US" altLang="en-US" sz="3000"/>
              <a:t>Contributors</a:t>
            </a:r>
          </a:p>
        </p:txBody>
      </p:sp>
      <p:sp>
        <p:nvSpPr>
          <p:cNvPr id="3" name="Content Placeholder 2">
            <a:extLst>
              <a:ext uri="{FF2B5EF4-FFF2-40B4-BE49-F238E27FC236}">
                <a16:creationId xmlns:a16="http://schemas.microsoft.com/office/drawing/2014/main" id="{492E29D4-7BA8-4537-AE80-C3AC20F7BCEC}"/>
              </a:ext>
            </a:extLst>
          </p:cNvPr>
          <p:cNvSpPr>
            <a:spLocks noGrp="1"/>
          </p:cNvSpPr>
          <p:nvPr>
            <p:ph sz="half" idx="2"/>
          </p:nvPr>
        </p:nvSpPr>
        <p:spPr>
          <a:xfrm>
            <a:off x="2154238" y="2311400"/>
            <a:ext cx="3868737" cy="3684588"/>
          </a:xfrm>
        </p:spPr>
        <p:txBody>
          <a:bodyPr>
            <a:normAutofit lnSpcReduction="10000"/>
          </a:bodyPr>
          <a:lstStyle/>
          <a:p>
            <a:pPr>
              <a:defRPr/>
            </a:pPr>
            <a:r>
              <a:rPr lang="en-US" dirty="0"/>
              <a:t>Improper cleaning of surfaces.</a:t>
            </a:r>
          </a:p>
          <a:p>
            <a:pPr>
              <a:defRPr/>
            </a:pPr>
            <a:r>
              <a:rPr lang="en-US" dirty="0"/>
              <a:t>Improper or inadequate rinsing.</a:t>
            </a:r>
          </a:p>
          <a:p>
            <a:pPr>
              <a:defRPr/>
            </a:pPr>
            <a:r>
              <a:rPr lang="en-US" dirty="0"/>
              <a:t>Bath parameters not being followed (pH and chemical).</a:t>
            </a:r>
          </a:p>
          <a:p>
            <a:pPr>
              <a:defRPr/>
            </a:pPr>
            <a:r>
              <a:rPr lang="en-US" dirty="0"/>
              <a:t>Bath temperature too low.</a:t>
            </a:r>
          </a:p>
          <a:p>
            <a:pPr>
              <a:defRPr/>
            </a:pPr>
            <a:r>
              <a:rPr lang="en-US" dirty="0"/>
              <a:t>Copper surface not clean of oil or inhibiting film.</a:t>
            </a:r>
          </a:p>
        </p:txBody>
      </p:sp>
      <p:sp>
        <p:nvSpPr>
          <p:cNvPr id="95236" name="Text Placeholder 5">
            <a:extLst>
              <a:ext uri="{FF2B5EF4-FFF2-40B4-BE49-F238E27FC236}">
                <a16:creationId xmlns:a16="http://schemas.microsoft.com/office/drawing/2014/main" id="{FF5CB54B-05CE-42E3-BEBC-75FC0A24C731}"/>
              </a:ext>
            </a:extLst>
          </p:cNvPr>
          <p:cNvSpPr>
            <a:spLocks noGrp="1" noChangeArrowheads="1"/>
          </p:cNvSpPr>
          <p:nvPr>
            <p:ph type="body" sz="quarter" idx="3"/>
          </p:nvPr>
        </p:nvSpPr>
        <p:spPr>
          <a:xfrm>
            <a:off x="6153150" y="1487488"/>
            <a:ext cx="3887788" cy="823912"/>
          </a:xfrm>
        </p:spPr>
        <p:txBody>
          <a:bodyPr/>
          <a:lstStyle/>
          <a:p>
            <a:pPr algn="ctr"/>
            <a:r>
              <a:rPr lang="en-US" altLang="en-US" sz="3000"/>
              <a:t>Resolution</a:t>
            </a:r>
          </a:p>
        </p:txBody>
      </p:sp>
      <p:sp>
        <p:nvSpPr>
          <p:cNvPr id="4" name="Content Placeholder 3">
            <a:extLst>
              <a:ext uri="{FF2B5EF4-FFF2-40B4-BE49-F238E27FC236}">
                <a16:creationId xmlns:a16="http://schemas.microsoft.com/office/drawing/2014/main" id="{D5D58B37-E3C1-4A11-BD5F-84277F63B4EB}"/>
              </a:ext>
            </a:extLst>
          </p:cNvPr>
          <p:cNvSpPr>
            <a:spLocks noGrp="1"/>
          </p:cNvSpPr>
          <p:nvPr>
            <p:ph sz="quarter" idx="4"/>
          </p:nvPr>
        </p:nvSpPr>
        <p:spPr>
          <a:xfrm>
            <a:off x="6153150" y="2311400"/>
            <a:ext cx="3887788" cy="3109913"/>
          </a:xfrm>
        </p:spPr>
        <p:txBody>
          <a:bodyPr>
            <a:normAutofit fontScale="85000" lnSpcReduction="10000"/>
          </a:bodyPr>
          <a:lstStyle/>
          <a:p>
            <a:pPr>
              <a:defRPr/>
            </a:pPr>
            <a:r>
              <a:rPr lang="en-US" dirty="0"/>
              <a:t>Re-clean copper using chemical cleaners or mechanical.</a:t>
            </a:r>
          </a:p>
          <a:p>
            <a:pPr>
              <a:defRPr/>
            </a:pPr>
            <a:r>
              <a:rPr lang="en-US" dirty="0"/>
              <a:t>Scrubbing Institute micro-etch step to improve cleaning.</a:t>
            </a:r>
          </a:p>
          <a:p>
            <a:pPr>
              <a:defRPr/>
            </a:pPr>
            <a:r>
              <a:rPr lang="en-US" dirty="0"/>
              <a:t>Improve rinsing( Check flow, agitation and water quality).</a:t>
            </a:r>
          </a:p>
          <a:p>
            <a:pPr>
              <a:defRPr/>
            </a:pPr>
            <a:r>
              <a:rPr lang="en-US" dirty="0"/>
              <a:t>Raise temperature per supplier specifications.</a:t>
            </a:r>
          </a:p>
          <a:p>
            <a:pPr>
              <a:defRPr/>
            </a:pPr>
            <a:r>
              <a:rPr lang="en-US" dirty="0"/>
              <a:t>Readjust to supplier operational parameters.</a:t>
            </a:r>
          </a:p>
          <a:p>
            <a:pPr>
              <a:defRPr/>
            </a:pPr>
            <a:endParaRPr lang="en-US" dirty="0"/>
          </a:p>
          <a:p>
            <a:pPr>
              <a:defRPr/>
            </a:pPr>
            <a:endParaRPr lang="en-US" dirty="0"/>
          </a:p>
        </p:txBody>
      </p:sp>
      <p:cxnSp>
        <p:nvCxnSpPr>
          <p:cNvPr id="8" name="Straight Connector 7">
            <a:extLst>
              <a:ext uri="{FF2B5EF4-FFF2-40B4-BE49-F238E27FC236}">
                <a16:creationId xmlns:a16="http://schemas.microsoft.com/office/drawing/2014/main" id="{0239EE69-1B93-4E57-8584-4173CF2F6EF4}"/>
              </a:ext>
            </a:extLst>
          </p:cNvPr>
          <p:cNvCxnSpPr/>
          <p:nvPr/>
        </p:nvCxnSpPr>
        <p:spPr>
          <a:xfrm>
            <a:off x="6054725" y="2357438"/>
            <a:ext cx="0" cy="270192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hape 262">
            <a:extLst>
              <a:ext uri="{FF2B5EF4-FFF2-40B4-BE49-F238E27FC236}">
                <a16:creationId xmlns:a16="http://schemas.microsoft.com/office/drawing/2014/main" id="{241E7289-C585-4674-BFB9-953C596C1557}"/>
              </a:ext>
            </a:extLst>
          </p:cNvPr>
          <p:cNvSpPr>
            <a:spLocks noGrp="1" noChangeArrowheads="1"/>
          </p:cNvSpPr>
          <p:nvPr>
            <p:ph type="title"/>
          </p:nvPr>
        </p:nvSpPr>
        <p:spPr>
          <a:xfrm>
            <a:off x="1782763" y="363538"/>
            <a:ext cx="8229600" cy="573087"/>
          </a:xfrm>
        </p:spPr>
        <p:txBody>
          <a:bodyPr/>
          <a:lstStyle/>
          <a:p>
            <a:r>
              <a:rPr lang="en-US" altLang="en-US">
                <a:solidFill>
                  <a:schemeClr val="tx1"/>
                </a:solidFill>
              </a:rPr>
              <a:t>Who We Are</a:t>
            </a:r>
          </a:p>
        </p:txBody>
      </p:sp>
      <p:sp>
        <p:nvSpPr>
          <p:cNvPr id="28674" name="TextBox 4">
            <a:extLst>
              <a:ext uri="{FF2B5EF4-FFF2-40B4-BE49-F238E27FC236}">
                <a16:creationId xmlns:a16="http://schemas.microsoft.com/office/drawing/2014/main" id="{8156B364-592F-4D56-AFCA-DB4972BA2A1B}"/>
              </a:ext>
            </a:extLst>
          </p:cNvPr>
          <p:cNvSpPr txBox="1">
            <a:spLocks noChangeArrowheads="1"/>
          </p:cNvSpPr>
          <p:nvPr/>
        </p:nvSpPr>
        <p:spPr bwMode="auto">
          <a:xfrm>
            <a:off x="1981200" y="30003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solidFill>
                <a:schemeClr val="tx1"/>
              </a:solidFill>
              <a:latin typeface="Century Gothic" panose="020B0502020202020204" pitchFamily="34" charset="0"/>
            </a:endParaRPr>
          </a:p>
        </p:txBody>
      </p:sp>
      <p:pic>
        <p:nvPicPr>
          <p:cNvPr id="6" name="Picture 5">
            <a:extLst>
              <a:ext uri="{FF2B5EF4-FFF2-40B4-BE49-F238E27FC236}">
                <a16:creationId xmlns:a16="http://schemas.microsoft.com/office/drawing/2014/main" id="{EFFD3F8E-9AD3-4EBB-AE61-EAC5DC2E62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1330325"/>
            <a:ext cx="2124075" cy="3662363"/>
          </a:xfrm>
          <a:prstGeom prst="rect">
            <a:avLst/>
          </a:prstGeom>
          <a:noFill/>
          <a:ln w="12700" cap="sq">
            <a:solidFill>
              <a:srgbClr val="595959"/>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2999487-B8AF-4BBA-A64A-299D182F9CBD}"/>
              </a:ext>
            </a:extLst>
          </p:cNvPr>
          <p:cNvSpPr/>
          <p:nvPr/>
        </p:nvSpPr>
        <p:spPr>
          <a:xfrm>
            <a:off x="207963" y="6169025"/>
            <a:ext cx="4749800" cy="39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i="1" dirty="0">
                <a:solidFill>
                  <a:schemeClr val="tx1"/>
                </a:solidFill>
                <a:latin typeface="Century Gothic" panose="020B0502020202020204" pitchFamily="34" charset="0"/>
              </a:rPr>
              <a:t>*Including off-site contractors, interns, and Emeritus</a:t>
            </a:r>
          </a:p>
        </p:txBody>
      </p:sp>
      <p:sp>
        <p:nvSpPr>
          <p:cNvPr id="14" name="Rectangle 13">
            <a:extLst>
              <a:ext uri="{FF2B5EF4-FFF2-40B4-BE49-F238E27FC236}">
                <a16:creationId xmlns:a16="http://schemas.microsoft.com/office/drawing/2014/main" id="{52F6D2F7-1933-42B8-B96F-7565E7A88B62}"/>
              </a:ext>
            </a:extLst>
          </p:cNvPr>
          <p:cNvSpPr/>
          <p:nvPr/>
        </p:nvSpPr>
        <p:spPr>
          <a:xfrm>
            <a:off x="3060700" y="5643563"/>
            <a:ext cx="9131300" cy="722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Century Gothic" panose="020B0502020202020204" pitchFamily="34" charset="0"/>
              </a:rPr>
              <a:t>The Nation’s largest community of</a:t>
            </a:r>
            <a:br>
              <a:rPr lang="en-US" dirty="0">
                <a:solidFill>
                  <a:schemeClr val="tx1"/>
                </a:solidFill>
                <a:latin typeface="Century Gothic" panose="020B0502020202020204" pitchFamily="34" charset="0"/>
              </a:rPr>
            </a:br>
            <a:r>
              <a:rPr lang="en-US"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scientists, engineers, and technologists </a:t>
            </a:r>
          </a:p>
        </p:txBody>
      </p:sp>
      <p:sp>
        <p:nvSpPr>
          <p:cNvPr id="15" name="Rectangle 14">
            <a:extLst>
              <a:ext uri="{FF2B5EF4-FFF2-40B4-BE49-F238E27FC236}">
                <a16:creationId xmlns:a16="http://schemas.microsoft.com/office/drawing/2014/main" id="{A2612D56-377B-48BA-9311-C38346848356}"/>
              </a:ext>
            </a:extLst>
          </p:cNvPr>
          <p:cNvSpPr/>
          <p:nvPr/>
        </p:nvSpPr>
        <p:spPr>
          <a:xfrm>
            <a:off x="4287838" y="1579563"/>
            <a:ext cx="6145212" cy="1047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2">
                    <a:lumMod val="40000"/>
                    <a:lumOff val="60000"/>
                  </a:schemeClr>
                </a:solidFill>
                <a:latin typeface="Century Gothic" panose="020B0502020202020204" pitchFamily="34" charset="0"/>
              </a:rPr>
              <a:t>THE GODDARD COMMUNITY</a:t>
            </a:r>
          </a:p>
          <a:p>
            <a:pPr algn="ctr">
              <a:defRPr/>
            </a:pPr>
            <a:r>
              <a:rPr lang="en-US" sz="2800" dirty="0">
                <a:solidFill>
                  <a:schemeClr val="tx2">
                    <a:lumMod val="40000"/>
                    <a:lumOff val="60000"/>
                  </a:schemeClr>
                </a:solidFill>
                <a:latin typeface="Century Gothic" panose="020B0502020202020204" pitchFamily="34" charset="0"/>
              </a:rPr>
              <a:t>More than 10,000 People</a:t>
            </a:r>
          </a:p>
        </p:txBody>
      </p:sp>
      <p:sp>
        <p:nvSpPr>
          <p:cNvPr id="16" name="Left Bracket 15">
            <a:extLst>
              <a:ext uri="{FF2B5EF4-FFF2-40B4-BE49-F238E27FC236}">
                <a16:creationId xmlns:a16="http://schemas.microsoft.com/office/drawing/2014/main" id="{1E3170EC-B648-4CA4-942A-36AF191BB45B}"/>
              </a:ext>
            </a:extLst>
          </p:cNvPr>
          <p:cNvSpPr/>
          <p:nvPr/>
        </p:nvSpPr>
        <p:spPr>
          <a:xfrm rot="16200000" flipH="1">
            <a:off x="7308056" y="-207168"/>
            <a:ext cx="246063" cy="5899150"/>
          </a:xfrm>
          <a:prstGeom prst="leftBracket">
            <a:avLst>
              <a:gd name="adj" fmla="val 37548"/>
            </a:avLst>
          </a:prstGeom>
          <a:ln w="28575">
            <a:solidFill>
              <a:srgbClr val="558ED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aphicFrame>
        <p:nvGraphicFramePr>
          <p:cNvPr id="28680" name="Object 2">
            <a:extLst>
              <a:ext uri="{FF2B5EF4-FFF2-40B4-BE49-F238E27FC236}">
                <a16:creationId xmlns:a16="http://schemas.microsoft.com/office/drawing/2014/main" id="{DDC1D102-F06A-42D9-ADA4-C8FD7A4AA135}"/>
              </a:ext>
            </a:extLst>
          </p:cNvPr>
          <p:cNvGraphicFramePr>
            <a:graphicFrameLocks noChangeAspect="1"/>
          </p:cNvGraphicFramePr>
          <p:nvPr/>
        </p:nvGraphicFramePr>
        <p:xfrm>
          <a:off x="4122738" y="3197225"/>
          <a:ext cx="3859212" cy="2506663"/>
        </p:xfrm>
        <a:graphic>
          <a:graphicData uri="http://schemas.openxmlformats.org/presentationml/2006/ole">
            <mc:AlternateContent xmlns:mc="http://schemas.openxmlformats.org/markup-compatibility/2006">
              <mc:Choice xmlns:v="urn:schemas-microsoft-com:vml" Requires="v">
                <p:oleObj spid="_x0000_s28697" name="Worksheet" r:id="rId5" imgW="0" imgH="0" progId="Excel.Sheet.8">
                  <p:embed/>
                </p:oleObj>
              </mc:Choice>
              <mc:Fallback>
                <p:oleObj name="Worksheet" r:id="rId5" imgW="0" imgH="0" progId="Excel.Shee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738" y="3197225"/>
                        <a:ext cx="3859212"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1" name="Line 10">
            <a:extLst>
              <a:ext uri="{FF2B5EF4-FFF2-40B4-BE49-F238E27FC236}">
                <a16:creationId xmlns:a16="http://schemas.microsoft.com/office/drawing/2014/main" id="{1FF8A29B-67D0-419E-B6F8-B246414F00BF}"/>
              </a:ext>
            </a:extLst>
          </p:cNvPr>
          <p:cNvSpPr>
            <a:spLocks noChangeShapeType="1"/>
          </p:cNvSpPr>
          <p:nvPr/>
        </p:nvSpPr>
        <p:spPr bwMode="auto">
          <a:xfrm>
            <a:off x="5834063" y="3195638"/>
            <a:ext cx="425450"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2" name="Line 13">
            <a:extLst>
              <a:ext uri="{FF2B5EF4-FFF2-40B4-BE49-F238E27FC236}">
                <a16:creationId xmlns:a16="http://schemas.microsoft.com/office/drawing/2014/main" id="{A6D34D6E-48DB-4DCD-9F8D-DC927E5C2B5C}"/>
              </a:ext>
            </a:extLst>
          </p:cNvPr>
          <p:cNvSpPr>
            <a:spLocks noChangeShapeType="1"/>
          </p:cNvSpPr>
          <p:nvPr/>
        </p:nvSpPr>
        <p:spPr bwMode="auto">
          <a:xfrm flipH="1">
            <a:off x="6684963" y="3540125"/>
            <a:ext cx="269875" cy="22383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3" name="Line 14">
            <a:extLst>
              <a:ext uri="{FF2B5EF4-FFF2-40B4-BE49-F238E27FC236}">
                <a16:creationId xmlns:a16="http://schemas.microsoft.com/office/drawing/2014/main" id="{FF2A3EBE-2B3F-4B94-A186-9E387ADEEFA1}"/>
              </a:ext>
            </a:extLst>
          </p:cNvPr>
          <p:cNvSpPr>
            <a:spLocks noChangeShapeType="1"/>
          </p:cNvSpPr>
          <p:nvPr/>
        </p:nvSpPr>
        <p:spPr bwMode="auto">
          <a:xfrm flipH="1" flipV="1">
            <a:off x="6991350" y="4605338"/>
            <a:ext cx="407988" cy="1936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4" name="Line 15">
            <a:extLst>
              <a:ext uri="{FF2B5EF4-FFF2-40B4-BE49-F238E27FC236}">
                <a16:creationId xmlns:a16="http://schemas.microsoft.com/office/drawing/2014/main" id="{6CB9A8C1-042D-4165-A5FF-3C470671C936}"/>
              </a:ext>
            </a:extLst>
          </p:cNvPr>
          <p:cNvSpPr>
            <a:spLocks noChangeShapeType="1"/>
          </p:cNvSpPr>
          <p:nvPr/>
        </p:nvSpPr>
        <p:spPr bwMode="auto">
          <a:xfrm flipH="1">
            <a:off x="5081588" y="4992688"/>
            <a:ext cx="231775" cy="130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8685" name="Group 7">
            <a:extLst>
              <a:ext uri="{FF2B5EF4-FFF2-40B4-BE49-F238E27FC236}">
                <a16:creationId xmlns:a16="http://schemas.microsoft.com/office/drawing/2014/main" id="{A99A1669-E574-4C24-B965-98C413C99A84}"/>
              </a:ext>
            </a:extLst>
          </p:cNvPr>
          <p:cNvGrpSpPr>
            <a:grpSpLocks/>
          </p:cNvGrpSpPr>
          <p:nvPr/>
        </p:nvGrpSpPr>
        <p:grpSpPr bwMode="auto">
          <a:xfrm>
            <a:off x="7893050" y="3184525"/>
            <a:ext cx="2592388" cy="1327150"/>
            <a:chOff x="6172281" y="2401179"/>
            <a:chExt cx="2591582" cy="1328144"/>
          </a:xfrm>
        </p:grpSpPr>
        <p:sp>
          <p:nvSpPr>
            <p:cNvPr id="21" name="Hexagon 20">
              <a:extLst>
                <a:ext uri="{FF2B5EF4-FFF2-40B4-BE49-F238E27FC236}">
                  <a16:creationId xmlns:a16="http://schemas.microsoft.com/office/drawing/2014/main" id="{ABD1507E-E85A-4F2A-BAF1-0D96580E486A}"/>
                </a:ext>
              </a:extLst>
            </p:cNvPr>
            <p:cNvSpPr/>
            <p:nvPr/>
          </p:nvSpPr>
          <p:spPr>
            <a:xfrm>
              <a:off x="6394462" y="2401179"/>
              <a:ext cx="2123415" cy="1328144"/>
            </a:xfrm>
            <a:prstGeom prst="hexagon">
              <a:avLst>
                <a:gd name="adj" fmla="val 0"/>
                <a:gd name="vf" fmla="val 115470"/>
              </a:avLst>
            </a:prstGeom>
            <a:solidFill>
              <a:schemeClr val="tx1"/>
            </a:solidFill>
            <a:ln>
              <a:solidFill>
                <a:srgbClr val="558E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1" indent="-114300">
                <a:tabLst>
                  <a:tab pos="2171700" algn="l"/>
                </a:tabLst>
                <a:defRPr/>
              </a:pPr>
              <a:endParaRPr lang="en-US" sz="1200" b="1" dirty="0">
                <a:solidFill>
                  <a:srgbClr val="FFFFFF"/>
                </a:solidFill>
                <a:latin typeface="Arial" charset="0"/>
                <a:cs typeface="ＭＳ Ｐゴシック" charset="-128"/>
              </a:endParaRPr>
            </a:p>
          </p:txBody>
        </p:sp>
        <p:sp>
          <p:nvSpPr>
            <p:cNvPr id="28695" name="Rectangle 22">
              <a:extLst>
                <a:ext uri="{FF2B5EF4-FFF2-40B4-BE49-F238E27FC236}">
                  <a16:creationId xmlns:a16="http://schemas.microsoft.com/office/drawing/2014/main" id="{205CC08D-4275-4EF2-9A75-136932EE1DC3}"/>
                </a:ext>
              </a:extLst>
            </p:cNvPr>
            <p:cNvSpPr>
              <a:spLocks noChangeArrowheads="1"/>
            </p:cNvSpPr>
            <p:nvPr/>
          </p:nvSpPr>
          <p:spPr bwMode="auto">
            <a:xfrm>
              <a:off x="6172281" y="2435824"/>
              <a:ext cx="25915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600" b="1">
                  <a:solidFill>
                    <a:schemeClr val="bg1"/>
                  </a:solidFill>
                  <a:latin typeface="Century Gothic" panose="020B0502020202020204" pitchFamily="34" charset="0"/>
                </a:rPr>
                <a:t>GSFC Workforce</a:t>
              </a:r>
            </a:p>
          </p:txBody>
        </p:sp>
        <p:sp>
          <p:nvSpPr>
            <p:cNvPr id="28696" name="Rectangle 23">
              <a:extLst>
                <a:ext uri="{FF2B5EF4-FFF2-40B4-BE49-F238E27FC236}">
                  <a16:creationId xmlns:a16="http://schemas.microsoft.com/office/drawing/2014/main" id="{1470B1F2-FBA2-45ED-BB47-28AA4CF39D9F}"/>
                </a:ext>
              </a:extLst>
            </p:cNvPr>
            <p:cNvSpPr>
              <a:spLocks noChangeArrowheads="1"/>
            </p:cNvSpPr>
            <p:nvPr/>
          </p:nvSpPr>
          <p:spPr bwMode="auto">
            <a:xfrm>
              <a:off x="6458279" y="2890491"/>
              <a:ext cx="20591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a:solidFill>
                    <a:schemeClr val="bg1"/>
                  </a:solidFill>
                  <a:latin typeface="Century Gothic" panose="020B0502020202020204" pitchFamily="34" charset="0"/>
                </a:rPr>
                <a:t>3,000+ Civil Servants</a:t>
              </a:r>
            </a:p>
            <a:p>
              <a:pPr>
                <a:spcBef>
                  <a:spcPct val="0"/>
                </a:spcBef>
                <a:buFontTx/>
                <a:buNone/>
              </a:pPr>
              <a:r>
                <a:rPr lang="en-US" altLang="en-US" sz="1400">
                  <a:solidFill>
                    <a:schemeClr val="bg1"/>
                  </a:solidFill>
                  <a:latin typeface="Century Gothic" panose="020B0502020202020204" pitchFamily="34" charset="0"/>
                </a:rPr>
                <a:t>6,000+ Contractors</a:t>
              </a:r>
            </a:p>
            <a:p>
              <a:pPr>
                <a:spcBef>
                  <a:spcPct val="0"/>
                </a:spcBef>
                <a:buFontTx/>
                <a:buNone/>
              </a:pPr>
              <a:r>
                <a:rPr lang="en-US" altLang="en-US" sz="1400">
                  <a:solidFill>
                    <a:schemeClr val="bg1"/>
                  </a:solidFill>
                  <a:latin typeface="Century Gothic" panose="020B0502020202020204" pitchFamily="34" charset="0"/>
                </a:rPr>
                <a:t>1,000s of Others*</a:t>
              </a:r>
            </a:p>
          </p:txBody>
        </p:sp>
      </p:grpSp>
      <p:sp>
        <p:nvSpPr>
          <p:cNvPr id="37" name="Hexagon 36">
            <a:extLst>
              <a:ext uri="{FF2B5EF4-FFF2-40B4-BE49-F238E27FC236}">
                <a16:creationId xmlns:a16="http://schemas.microsoft.com/office/drawing/2014/main" id="{6CEF1C77-0F88-4650-817E-6CBFBF550690}"/>
              </a:ext>
            </a:extLst>
          </p:cNvPr>
          <p:cNvSpPr/>
          <p:nvPr/>
        </p:nvSpPr>
        <p:spPr>
          <a:xfrm>
            <a:off x="4418013" y="5127625"/>
            <a:ext cx="1531937" cy="563563"/>
          </a:xfrm>
          <a:prstGeom prst="hexagon">
            <a:avLst>
              <a:gd name="adj" fmla="val 0"/>
              <a:gd name="vf" fmla="val 115470"/>
            </a:avLst>
          </a:prstGeom>
          <a:solidFill>
            <a:schemeClr val="tx1"/>
          </a:solidFill>
          <a:ln>
            <a:solidFill>
              <a:srgbClr val="558E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1" indent="-114300">
              <a:tabLst>
                <a:tab pos="2171700" algn="l"/>
              </a:tabLst>
              <a:defRPr/>
            </a:pPr>
            <a:endParaRPr lang="en-US" sz="1200" b="1" dirty="0">
              <a:solidFill>
                <a:srgbClr val="FFFFFF"/>
              </a:solidFill>
              <a:latin typeface="Arial" charset="0"/>
              <a:cs typeface="ＭＳ Ｐゴシック" charset="-128"/>
            </a:endParaRPr>
          </a:p>
        </p:txBody>
      </p:sp>
      <p:sp>
        <p:nvSpPr>
          <p:cNvPr id="28687" name="Rectangle 38">
            <a:extLst>
              <a:ext uri="{FF2B5EF4-FFF2-40B4-BE49-F238E27FC236}">
                <a16:creationId xmlns:a16="http://schemas.microsoft.com/office/drawing/2014/main" id="{325BBC05-0DF9-4B57-AD49-EE566DAF9AC8}"/>
              </a:ext>
            </a:extLst>
          </p:cNvPr>
          <p:cNvSpPr>
            <a:spLocks noChangeArrowheads="1"/>
          </p:cNvSpPr>
          <p:nvPr/>
        </p:nvSpPr>
        <p:spPr bwMode="auto">
          <a:xfrm>
            <a:off x="4481513" y="5186363"/>
            <a:ext cx="1406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200">
                <a:solidFill>
                  <a:schemeClr val="bg1"/>
                </a:solidFill>
                <a:latin typeface="Century Gothic" panose="020B0502020202020204" pitchFamily="34" charset="0"/>
              </a:rPr>
              <a:t>Scientists &amp; Engineers </a:t>
            </a:r>
            <a:r>
              <a:rPr lang="en-US" altLang="en-US" sz="1200" b="1">
                <a:solidFill>
                  <a:schemeClr val="bg1"/>
                </a:solidFill>
                <a:latin typeface="Century Gothic" panose="020B0502020202020204" pitchFamily="34" charset="0"/>
              </a:rPr>
              <a:t>61%</a:t>
            </a:r>
          </a:p>
        </p:txBody>
      </p:sp>
      <p:sp>
        <p:nvSpPr>
          <p:cNvPr id="41" name="Hexagon 40">
            <a:extLst>
              <a:ext uri="{FF2B5EF4-FFF2-40B4-BE49-F238E27FC236}">
                <a16:creationId xmlns:a16="http://schemas.microsoft.com/office/drawing/2014/main" id="{8DE75319-F2B0-40FD-87A3-2D833BF05A8B}"/>
              </a:ext>
            </a:extLst>
          </p:cNvPr>
          <p:cNvSpPr/>
          <p:nvPr/>
        </p:nvSpPr>
        <p:spPr>
          <a:xfrm>
            <a:off x="6954838" y="4821238"/>
            <a:ext cx="1709737" cy="563562"/>
          </a:xfrm>
          <a:prstGeom prst="hexagon">
            <a:avLst>
              <a:gd name="adj" fmla="val 0"/>
              <a:gd name="vf" fmla="val 115470"/>
            </a:avLst>
          </a:prstGeom>
          <a:solidFill>
            <a:schemeClr val="tx1"/>
          </a:solidFill>
          <a:ln>
            <a:solidFill>
              <a:srgbClr val="558E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1" indent="-114300">
              <a:tabLst>
                <a:tab pos="2171700" algn="l"/>
              </a:tabLst>
              <a:defRPr/>
            </a:pPr>
            <a:endParaRPr lang="en-US" sz="1200" b="1" dirty="0">
              <a:solidFill>
                <a:srgbClr val="FFFFFF"/>
              </a:solidFill>
              <a:latin typeface="Arial" charset="0"/>
              <a:cs typeface="ＭＳ Ｐゴシック" charset="-128"/>
            </a:endParaRPr>
          </a:p>
        </p:txBody>
      </p:sp>
      <p:sp>
        <p:nvSpPr>
          <p:cNvPr id="28689" name="Rectangle 41">
            <a:extLst>
              <a:ext uri="{FF2B5EF4-FFF2-40B4-BE49-F238E27FC236}">
                <a16:creationId xmlns:a16="http://schemas.microsoft.com/office/drawing/2014/main" id="{7A6FBA48-0A17-489E-930B-15953BCE8A67}"/>
              </a:ext>
            </a:extLst>
          </p:cNvPr>
          <p:cNvSpPr>
            <a:spLocks noChangeArrowheads="1"/>
          </p:cNvSpPr>
          <p:nvPr/>
        </p:nvSpPr>
        <p:spPr bwMode="auto">
          <a:xfrm>
            <a:off x="7010400" y="4879975"/>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200">
                <a:solidFill>
                  <a:schemeClr val="bg1"/>
                </a:solidFill>
                <a:latin typeface="Century Gothic" panose="020B0502020202020204" pitchFamily="34" charset="0"/>
              </a:rPr>
              <a:t>Professional &amp; Administrative </a:t>
            </a:r>
            <a:r>
              <a:rPr lang="en-US" altLang="en-US" sz="1200" b="1">
                <a:solidFill>
                  <a:schemeClr val="bg1"/>
                </a:solidFill>
                <a:latin typeface="Century Gothic" panose="020B0502020202020204" pitchFamily="34" charset="0"/>
              </a:rPr>
              <a:t>28%</a:t>
            </a:r>
          </a:p>
        </p:txBody>
      </p:sp>
      <p:sp>
        <p:nvSpPr>
          <p:cNvPr id="43" name="Hexagon 42">
            <a:extLst>
              <a:ext uri="{FF2B5EF4-FFF2-40B4-BE49-F238E27FC236}">
                <a16:creationId xmlns:a16="http://schemas.microsoft.com/office/drawing/2014/main" id="{E8BA75F7-C4DC-4B79-A36D-B78FABC215D5}"/>
              </a:ext>
            </a:extLst>
          </p:cNvPr>
          <p:cNvSpPr/>
          <p:nvPr/>
        </p:nvSpPr>
        <p:spPr>
          <a:xfrm>
            <a:off x="6657975" y="3097213"/>
            <a:ext cx="1168400" cy="423862"/>
          </a:xfrm>
          <a:prstGeom prst="hexagon">
            <a:avLst>
              <a:gd name="adj" fmla="val 0"/>
              <a:gd name="vf" fmla="val 115470"/>
            </a:avLst>
          </a:prstGeom>
          <a:solidFill>
            <a:schemeClr val="tx1"/>
          </a:solidFill>
          <a:ln>
            <a:solidFill>
              <a:srgbClr val="558E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1" indent="-114300">
              <a:tabLst>
                <a:tab pos="2171700" algn="l"/>
              </a:tabLst>
              <a:defRPr/>
            </a:pPr>
            <a:endParaRPr lang="en-US" sz="1200" b="1" dirty="0">
              <a:solidFill>
                <a:srgbClr val="FFFFFF"/>
              </a:solidFill>
              <a:latin typeface="Arial" charset="0"/>
              <a:cs typeface="ＭＳ Ｐゴシック" charset="-128"/>
            </a:endParaRPr>
          </a:p>
        </p:txBody>
      </p:sp>
      <p:sp>
        <p:nvSpPr>
          <p:cNvPr id="28691" name="Rectangle 43">
            <a:extLst>
              <a:ext uri="{FF2B5EF4-FFF2-40B4-BE49-F238E27FC236}">
                <a16:creationId xmlns:a16="http://schemas.microsoft.com/office/drawing/2014/main" id="{1F50C8DA-F2E7-4890-8D69-5E6A45381C30}"/>
              </a:ext>
            </a:extLst>
          </p:cNvPr>
          <p:cNvSpPr>
            <a:spLocks noChangeArrowheads="1"/>
          </p:cNvSpPr>
          <p:nvPr/>
        </p:nvSpPr>
        <p:spPr bwMode="auto">
          <a:xfrm>
            <a:off x="6696075" y="3173413"/>
            <a:ext cx="109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200">
                <a:solidFill>
                  <a:schemeClr val="bg1"/>
                </a:solidFill>
                <a:latin typeface="Century Gothic" panose="020B0502020202020204" pitchFamily="34" charset="0"/>
              </a:rPr>
              <a:t>Clerical </a:t>
            </a:r>
            <a:r>
              <a:rPr lang="en-US" altLang="en-US" sz="1200" b="1">
                <a:solidFill>
                  <a:schemeClr val="bg1"/>
                </a:solidFill>
                <a:latin typeface="Century Gothic" panose="020B0502020202020204" pitchFamily="34" charset="0"/>
              </a:rPr>
              <a:t>5%</a:t>
            </a:r>
          </a:p>
        </p:txBody>
      </p:sp>
      <p:sp>
        <p:nvSpPr>
          <p:cNvPr id="47" name="Hexagon 46">
            <a:extLst>
              <a:ext uri="{FF2B5EF4-FFF2-40B4-BE49-F238E27FC236}">
                <a16:creationId xmlns:a16="http://schemas.microsoft.com/office/drawing/2014/main" id="{D81807E4-82C3-4D32-B919-682BB0C251B5}"/>
              </a:ext>
            </a:extLst>
          </p:cNvPr>
          <p:cNvSpPr/>
          <p:nvPr/>
        </p:nvSpPr>
        <p:spPr>
          <a:xfrm>
            <a:off x="4518025" y="3000375"/>
            <a:ext cx="1531938" cy="563563"/>
          </a:xfrm>
          <a:prstGeom prst="hexagon">
            <a:avLst>
              <a:gd name="adj" fmla="val 0"/>
              <a:gd name="vf" fmla="val 115470"/>
            </a:avLst>
          </a:prstGeom>
          <a:solidFill>
            <a:schemeClr val="tx1"/>
          </a:solidFill>
          <a:ln>
            <a:solidFill>
              <a:srgbClr val="558E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1" indent="-114300">
              <a:tabLst>
                <a:tab pos="2171700" algn="l"/>
              </a:tabLst>
              <a:defRPr/>
            </a:pPr>
            <a:endParaRPr lang="en-US" sz="1200" b="1" dirty="0">
              <a:solidFill>
                <a:srgbClr val="FFFFFF"/>
              </a:solidFill>
              <a:latin typeface="Arial" charset="0"/>
              <a:cs typeface="ＭＳ Ｐゴシック" charset="-128"/>
            </a:endParaRPr>
          </a:p>
        </p:txBody>
      </p:sp>
      <p:sp>
        <p:nvSpPr>
          <p:cNvPr id="28693" name="Rectangle 47">
            <a:extLst>
              <a:ext uri="{FF2B5EF4-FFF2-40B4-BE49-F238E27FC236}">
                <a16:creationId xmlns:a16="http://schemas.microsoft.com/office/drawing/2014/main" id="{DE738D92-CE40-44FD-A20E-7E0558E21B59}"/>
              </a:ext>
            </a:extLst>
          </p:cNvPr>
          <p:cNvSpPr>
            <a:spLocks noChangeArrowheads="1"/>
          </p:cNvSpPr>
          <p:nvPr/>
        </p:nvSpPr>
        <p:spPr bwMode="auto">
          <a:xfrm>
            <a:off x="4579938" y="3059113"/>
            <a:ext cx="1406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200">
                <a:solidFill>
                  <a:schemeClr val="bg1"/>
                </a:solidFill>
                <a:latin typeface="Century Gothic" panose="020B0502020202020204" pitchFamily="34" charset="0"/>
              </a:rPr>
              <a:t>Technicians and Others </a:t>
            </a:r>
            <a:r>
              <a:rPr lang="en-US" altLang="en-US" sz="1200" b="1">
                <a:solidFill>
                  <a:schemeClr val="bg1"/>
                </a:solidFill>
                <a:latin typeface="Century Gothic" panose="020B0502020202020204" pitchFamily="34" charset="0"/>
              </a:rPr>
              <a:t>6%</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6">
            <a:extLst>
              <a:ext uri="{FF2B5EF4-FFF2-40B4-BE49-F238E27FC236}">
                <a16:creationId xmlns:a16="http://schemas.microsoft.com/office/drawing/2014/main" id="{50EEE217-1BD6-485B-A4E9-F9825F5BBA1F}"/>
              </a:ext>
            </a:extLst>
          </p:cNvPr>
          <p:cNvSpPr>
            <a:spLocks noGrp="1" noChangeArrowheads="1"/>
          </p:cNvSpPr>
          <p:nvPr>
            <p:ph type="title"/>
          </p:nvPr>
        </p:nvSpPr>
        <p:spPr/>
        <p:txBody>
          <a:bodyPr/>
          <a:lstStyle/>
          <a:p>
            <a:r>
              <a:rPr lang="en-US" altLang="en-US"/>
              <a:t>Summary - PCB Supplier Study</a:t>
            </a:r>
          </a:p>
        </p:txBody>
      </p:sp>
      <p:sp>
        <p:nvSpPr>
          <p:cNvPr id="96258" name="Content Placeholder 7">
            <a:extLst>
              <a:ext uri="{FF2B5EF4-FFF2-40B4-BE49-F238E27FC236}">
                <a16:creationId xmlns:a16="http://schemas.microsoft.com/office/drawing/2014/main" id="{8F71401D-0769-45F9-819B-D026C563AE67}"/>
              </a:ext>
            </a:extLst>
          </p:cNvPr>
          <p:cNvSpPr>
            <a:spLocks noGrp="1" noChangeArrowheads="1"/>
          </p:cNvSpPr>
          <p:nvPr>
            <p:ph idx="1"/>
          </p:nvPr>
        </p:nvSpPr>
        <p:spPr/>
        <p:txBody>
          <a:bodyPr/>
          <a:lstStyle/>
          <a:p>
            <a:r>
              <a:rPr lang="en-US" altLang="en-US" sz="2400"/>
              <a:t>The test data is analyzed using statistical method to provide trend analysis for all suppliers. </a:t>
            </a:r>
          </a:p>
          <a:p>
            <a:pPr lvl="1"/>
            <a:r>
              <a:rPr lang="en-US" altLang="en-US"/>
              <a:t>Root cause(s) and key contributors are identified. </a:t>
            </a:r>
          </a:p>
          <a:p>
            <a:pPr lvl="1"/>
            <a:r>
              <a:rPr lang="en-US" altLang="en-US"/>
              <a:t>Mitigation plan is included for the root cause of nonconformance. </a:t>
            </a:r>
          </a:p>
          <a:p>
            <a:endParaRPr lang="en-US" altLang="en-US" sz="2400"/>
          </a:p>
          <a:p>
            <a:r>
              <a:rPr lang="en-US" altLang="en-US" sz="2400"/>
              <a:t>Provide recommendations to the supplier’s process, identification and prediction of nonconforming process limit criterion, and improve test standards.  </a:t>
            </a:r>
          </a:p>
          <a:p>
            <a:r>
              <a:rPr lang="en-US" altLang="en-US" sz="2400"/>
              <a:t>New technologies (example: smaller annular rings, via-in-pads, thinner laminates or newer plating) are implemented on the basis of supplier maturity and reported NCs.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20CC9C63-8843-4338-AE6C-B90ADF48280A}"/>
              </a:ext>
            </a:extLst>
          </p:cNvPr>
          <p:cNvSpPr>
            <a:spLocks noChangeArrowheads="1"/>
          </p:cNvSpPr>
          <p:nvPr/>
        </p:nvSpPr>
        <p:spPr bwMode="auto">
          <a:xfrm>
            <a:off x="1943100" y="2447925"/>
            <a:ext cx="834072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1800" b="1">
              <a:solidFill>
                <a:srgbClr val="063DE8"/>
              </a:solidFill>
            </a:endParaRPr>
          </a:p>
          <a:p>
            <a:pPr algn="ctr">
              <a:spcBef>
                <a:spcPct val="0"/>
              </a:spcBef>
              <a:buFontTx/>
              <a:buNone/>
            </a:pPr>
            <a:r>
              <a:rPr lang="en-US" altLang="en-US" sz="4000" b="1">
                <a:solidFill>
                  <a:srgbClr val="063DE8"/>
                </a:solidFill>
              </a:rPr>
              <a:t>Reliability Topics - Failure Analysis</a:t>
            </a:r>
          </a:p>
          <a:p>
            <a:pPr algn="ctr">
              <a:spcBef>
                <a:spcPct val="0"/>
              </a:spcBef>
              <a:buFontTx/>
              <a:buNone/>
            </a:pPr>
            <a:endParaRPr lang="en-US" altLang="en-US" sz="4000" b="1">
              <a:solidFill>
                <a:srgbClr val="063DE8"/>
              </a:solidFill>
            </a:endParaRPr>
          </a:p>
          <a:p>
            <a:pPr algn="ctr">
              <a:spcBef>
                <a:spcPct val="0"/>
              </a:spcBef>
              <a:buFontTx/>
              <a:buNone/>
            </a:pPr>
            <a:endParaRPr lang="en-US" altLang="en-US" sz="1600" b="1">
              <a:solidFill>
                <a:srgbClr val="063DE8"/>
              </a:solidFill>
            </a:endParaRPr>
          </a:p>
        </p:txBody>
      </p:sp>
      <p:sp>
        <p:nvSpPr>
          <p:cNvPr id="97282" name="Text Box 3">
            <a:extLst>
              <a:ext uri="{FF2B5EF4-FFF2-40B4-BE49-F238E27FC236}">
                <a16:creationId xmlns:a16="http://schemas.microsoft.com/office/drawing/2014/main" id="{63CA9B59-58BA-4292-B03F-78AF62F6684C}"/>
              </a:ext>
            </a:extLst>
          </p:cNvPr>
          <p:cNvSpPr txBox="1">
            <a:spLocks noChangeArrowheads="1"/>
          </p:cNvSpPr>
          <p:nvPr/>
        </p:nvSpPr>
        <p:spPr bwMode="auto">
          <a:xfrm>
            <a:off x="2270125" y="5853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600">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F5C70FD8-A0C0-43D1-8471-3896BFCB90E9}"/>
              </a:ext>
            </a:extLst>
          </p:cNvPr>
          <p:cNvSpPr>
            <a:spLocks noChangeArrowheads="1"/>
          </p:cNvSpPr>
          <p:nvPr/>
        </p:nvSpPr>
        <p:spPr bwMode="auto">
          <a:xfrm>
            <a:off x="2209800" y="20955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cs typeface="Times New Roman" panose="02020603050405020304" pitchFamily="18" charset="0"/>
              </a:rPr>
              <a:t>What Causes Products to Fail? </a:t>
            </a:r>
          </a:p>
        </p:txBody>
      </p:sp>
      <p:sp>
        <p:nvSpPr>
          <p:cNvPr id="99330" name="Rectangle 3">
            <a:extLst>
              <a:ext uri="{FF2B5EF4-FFF2-40B4-BE49-F238E27FC236}">
                <a16:creationId xmlns:a16="http://schemas.microsoft.com/office/drawing/2014/main" id="{46C2CFDF-CFDC-4E4D-906C-8A56D3E63A1B}"/>
              </a:ext>
            </a:extLst>
          </p:cNvPr>
          <p:cNvSpPr>
            <a:spLocks noChangeArrowheads="1"/>
          </p:cNvSpPr>
          <p:nvPr/>
        </p:nvSpPr>
        <p:spPr bwMode="auto">
          <a:xfrm>
            <a:off x="2438400" y="865188"/>
            <a:ext cx="7543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buFontTx/>
              <a:buNone/>
            </a:pPr>
            <a:r>
              <a:rPr lang="en-US" altLang="en-US"/>
              <a:t>Generally, failures do not “just happen.” </a:t>
            </a:r>
          </a:p>
          <a:p>
            <a:pPr eaLnBrk="1" hangingPunct="1">
              <a:buFontTx/>
              <a:buNone/>
            </a:pPr>
            <a:r>
              <a:rPr lang="en-US" altLang="en-US"/>
              <a:t>Failures may arise during any of the following stages of a product’s life cycle: </a:t>
            </a:r>
          </a:p>
        </p:txBody>
      </p:sp>
      <p:sp>
        <p:nvSpPr>
          <p:cNvPr id="99331" name="TextBox 3">
            <a:extLst>
              <a:ext uri="{FF2B5EF4-FFF2-40B4-BE49-F238E27FC236}">
                <a16:creationId xmlns:a16="http://schemas.microsoft.com/office/drawing/2014/main" id="{9AD75000-97D8-4D20-8BDA-ADF78B72F8FF}"/>
              </a:ext>
            </a:extLst>
          </p:cNvPr>
          <p:cNvSpPr txBox="1">
            <a:spLocks noChangeArrowheads="1"/>
          </p:cNvSpPr>
          <p:nvPr/>
        </p:nvSpPr>
        <p:spPr bwMode="auto">
          <a:xfrm>
            <a:off x="2438400" y="5480050"/>
            <a:ext cx="77898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a:solidFill>
                  <a:schemeClr val="tx1"/>
                </a:solidFill>
              </a:rPr>
              <a:t>The damage (failure mode) may not be detected until a later phase of the life cycle.</a:t>
            </a:r>
          </a:p>
        </p:txBody>
      </p:sp>
      <p:pic>
        <p:nvPicPr>
          <p:cNvPr id="99332" name="Picture 2">
            <a:extLst>
              <a:ext uri="{FF2B5EF4-FFF2-40B4-BE49-F238E27FC236}">
                <a16:creationId xmlns:a16="http://schemas.microsoft.com/office/drawing/2014/main" id="{8A58D8CF-3F14-4A70-ABD0-0F86858C54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9513" y="2287588"/>
            <a:ext cx="73152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2">
            <a:extLst>
              <a:ext uri="{FF2B5EF4-FFF2-40B4-BE49-F238E27FC236}">
                <a16:creationId xmlns:a16="http://schemas.microsoft.com/office/drawing/2014/main" id="{05DC40EA-7F7C-4E57-BBAF-42BA37287C4A}"/>
              </a:ext>
            </a:extLst>
          </p:cNvPr>
          <p:cNvSpPr txBox="1">
            <a:spLocks noChangeArrowheads="1"/>
          </p:cNvSpPr>
          <p:nvPr/>
        </p:nvSpPr>
        <p:spPr bwMode="auto">
          <a:xfrm>
            <a:off x="1752600" y="1295400"/>
            <a:ext cx="867886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6075">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defTabSz="346075">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031875" indent="-295275" defTabSz="346075">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defTabSz="346075">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defTabSz="346075">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defTabSz="3460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defTabSz="3460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defTabSz="3460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defTabSz="346075"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a:spcBef>
                <a:spcPct val="0"/>
              </a:spcBef>
              <a:spcAft>
                <a:spcPct val="45000"/>
              </a:spcAft>
              <a:buFontTx/>
              <a:buNone/>
            </a:pPr>
            <a:r>
              <a:rPr lang="en-US" altLang="en-US">
                <a:cs typeface="Times New Roman" panose="02020603050405020304" pitchFamily="18" charset="0"/>
              </a:rPr>
              <a:t>Root Cause analysis has four major objectives:</a:t>
            </a:r>
          </a:p>
          <a:p>
            <a:pPr lvl="2" algn="just">
              <a:spcBef>
                <a:spcPct val="0"/>
              </a:spcBef>
              <a:spcAft>
                <a:spcPct val="30000"/>
              </a:spcAft>
            </a:pPr>
            <a:r>
              <a:rPr lang="en-US" altLang="en-US" sz="2400">
                <a:cs typeface="Times New Roman" panose="02020603050405020304" pitchFamily="18" charset="0"/>
              </a:rPr>
              <a:t>Verify that a failure occurred;</a:t>
            </a:r>
          </a:p>
          <a:p>
            <a:pPr lvl="2" algn="just">
              <a:spcBef>
                <a:spcPct val="0"/>
              </a:spcBef>
              <a:spcAft>
                <a:spcPct val="30000"/>
              </a:spcAft>
            </a:pPr>
            <a:r>
              <a:rPr lang="en-US" altLang="en-US" sz="2400">
                <a:cs typeface="Times New Roman" panose="02020603050405020304" pitchFamily="18" charset="0"/>
              </a:rPr>
              <a:t>Determine the symptom or the apparent way a part has failed (the mode);</a:t>
            </a:r>
          </a:p>
          <a:p>
            <a:pPr lvl="2" algn="just">
              <a:spcBef>
                <a:spcPct val="0"/>
              </a:spcBef>
              <a:spcAft>
                <a:spcPct val="30000"/>
              </a:spcAft>
            </a:pPr>
            <a:r>
              <a:rPr lang="en-US" altLang="en-US" sz="2400">
                <a:cs typeface="Times New Roman" panose="02020603050405020304" pitchFamily="18" charset="0"/>
              </a:rPr>
              <a:t>Determine the mechanism and root cause of the failure;</a:t>
            </a:r>
          </a:p>
          <a:p>
            <a:pPr lvl="2" algn="just">
              <a:spcBef>
                <a:spcPct val="0"/>
              </a:spcBef>
              <a:spcAft>
                <a:spcPct val="30000"/>
              </a:spcAft>
            </a:pPr>
            <a:r>
              <a:rPr lang="en-US" altLang="en-US" sz="2400">
                <a:cs typeface="Times New Roman" panose="02020603050405020304" pitchFamily="18" charset="0"/>
              </a:rPr>
              <a:t>Recommend corrective and preventative action. </a:t>
            </a:r>
            <a:endParaRPr lang="en-US" altLang="en-US" sz="2800">
              <a:cs typeface="Times New Roman" panose="02020603050405020304" pitchFamily="18" charset="0"/>
            </a:endParaRPr>
          </a:p>
          <a:p>
            <a:pPr algn="just">
              <a:spcBef>
                <a:spcPct val="0"/>
              </a:spcBef>
              <a:spcAft>
                <a:spcPct val="45000"/>
              </a:spcAft>
              <a:buFontTx/>
              <a:buNone/>
            </a:pPr>
            <a:endParaRPr lang="en-US" altLang="en-US">
              <a:cs typeface="Times New Roman" panose="02020603050405020304" pitchFamily="18" charset="0"/>
            </a:endParaRPr>
          </a:p>
          <a:p>
            <a:pPr algn="just">
              <a:spcBef>
                <a:spcPct val="0"/>
              </a:spcBef>
              <a:spcAft>
                <a:spcPct val="45000"/>
              </a:spcAft>
              <a:buFontTx/>
              <a:buNone/>
            </a:pPr>
            <a:r>
              <a:rPr lang="en-US" altLang="en-US">
                <a:cs typeface="Times New Roman" panose="02020603050405020304" pitchFamily="18" charset="0"/>
              </a:rPr>
              <a:t>While generally synonymous, “Failure analysis” is commonly understood to include all of this except determination of root cause.</a:t>
            </a:r>
          </a:p>
        </p:txBody>
      </p:sp>
      <p:sp>
        <p:nvSpPr>
          <p:cNvPr id="101378" name="Rectangle 3">
            <a:extLst>
              <a:ext uri="{FF2B5EF4-FFF2-40B4-BE49-F238E27FC236}">
                <a16:creationId xmlns:a16="http://schemas.microsoft.com/office/drawing/2014/main" id="{1215F3A1-D727-49A0-9FB7-D94841A348EB}"/>
              </a:ext>
            </a:extLst>
          </p:cNvPr>
          <p:cNvSpPr>
            <a:spLocks noGrp="1" noChangeArrowheads="1"/>
          </p:cNvSpPr>
          <p:nvPr>
            <p:ph type="title" idx="4294967295"/>
          </p:nvPr>
        </p:nvSpPr>
        <p:spPr>
          <a:xfrm>
            <a:off x="1828800" y="109538"/>
            <a:ext cx="8534400" cy="573087"/>
          </a:xfrm>
        </p:spPr>
        <p:txBody>
          <a:bodyPr lIns="92075" tIns="46038" rIns="92075" bIns="46038"/>
          <a:lstStyle/>
          <a:p>
            <a:pPr eaLnBrk="1" hangingPunct="1"/>
            <a:r>
              <a:rPr lang="en-US" altLang="en-US"/>
              <a:t>What is Root Cause Analysis?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050">
            <a:extLst>
              <a:ext uri="{FF2B5EF4-FFF2-40B4-BE49-F238E27FC236}">
                <a16:creationId xmlns:a16="http://schemas.microsoft.com/office/drawing/2014/main" id="{F1746018-F3B0-4DE2-8020-7D9232415E86}"/>
              </a:ext>
            </a:extLst>
          </p:cNvPr>
          <p:cNvSpPr>
            <a:spLocks noGrp="1" noChangeArrowheads="1"/>
          </p:cNvSpPr>
          <p:nvPr>
            <p:ph type="title" idx="4294967295"/>
          </p:nvPr>
        </p:nvSpPr>
        <p:spPr/>
        <p:txBody>
          <a:bodyPr lIns="92075" tIns="46038" rIns="92075" bIns="46038"/>
          <a:lstStyle/>
          <a:p>
            <a:pPr eaLnBrk="1" hangingPunct="1"/>
            <a:r>
              <a:rPr lang="en-US" altLang="en-US"/>
              <a:t>What is a Root Cause?</a:t>
            </a:r>
          </a:p>
        </p:txBody>
      </p:sp>
      <p:sp>
        <p:nvSpPr>
          <p:cNvPr id="102402" name="Rectangle 2051">
            <a:extLst>
              <a:ext uri="{FF2B5EF4-FFF2-40B4-BE49-F238E27FC236}">
                <a16:creationId xmlns:a16="http://schemas.microsoft.com/office/drawing/2014/main" id="{B74DBFEB-BD9A-4530-BDB4-B8BEF5990888}"/>
              </a:ext>
            </a:extLst>
          </p:cNvPr>
          <p:cNvSpPr>
            <a:spLocks noGrp="1" noChangeArrowheads="1"/>
          </p:cNvSpPr>
          <p:nvPr>
            <p:ph type="body" idx="4294967295"/>
          </p:nvPr>
        </p:nvSpPr>
        <p:spPr>
          <a:xfrm>
            <a:off x="546100" y="1223963"/>
            <a:ext cx="11058525" cy="4594225"/>
          </a:xfrm>
        </p:spPr>
        <p:txBody>
          <a:bodyPr lIns="92075" tIns="46038" rIns="92075" bIns="46038"/>
          <a:lstStyle/>
          <a:p>
            <a:pPr marL="396875" indent="1588" eaLnBrk="1" hangingPunct="1">
              <a:spcBef>
                <a:spcPct val="10000"/>
              </a:spcBef>
              <a:buFontTx/>
              <a:buNone/>
            </a:pPr>
            <a:r>
              <a:rPr lang="en-US" altLang="en-US" sz="2600" b="1"/>
              <a:t>The root cause is the </a:t>
            </a:r>
            <a:r>
              <a:rPr lang="en-US" altLang="en-US" sz="2600" b="1" u="sng"/>
              <a:t>most basic causal</a:t>
            </a:r>
            <a:r>
              <a:rPr lang="en-US" altLang="en-US" sz="2600" b="1"/>
              <a:t> factor or factors that, if corrected or removed, will prevent the recurrence of the situation.* </a:t>
            </a:r>
          </a:p>
          <a:p>
            <a:pPr marL="396875" indent="1588" eaLnBrk="1" hangingPunct="1">
              <a:spcBef>
                <a:spcPct val="10000"/>
              </a:spcBef>
              <a:buFontTx/>
              <a:buNone/>
            </a:pPr>
            <a:endParaRPr lang="en-US" altLang="en-US" sz="2000"/>
          </a:p>
          <a:p>
            <a:pPr marL="396875" indent="1588" eaLnBrk="1" hangingPunct="1">
              <a:spcBef>
                <a:spcPct val="10000"/>
              </a:spcBef>
              <a:buFontTx/>
              <a:buNone/>
            </a:pPr>
            <a:r>
              <a:rPr lang="en-US" altLang="en-US" sz="2600"/>
              <a:t>The purpose of determining the root cause(s) is to fix the problem at its most basic source so it doesn’t occur again, even in other products, as opposed to merely fixing a failure symptom. Identifying root causes is the key to preventing similar occurrences in the future.</a:t>
            </a:r>
          </a:p>
          <a:p>
            <a:pPr marL="914400" lvl="2" indent="0" algn="r" eaLnBrk="1" hangingPunct="1">
              <a:spcBef>
                <a:spcPct val="10000"/>
              </a:spcBef>
              <a:buFontTx/>
              <a:buNone/>
            </a:pPr>
            <a:endParaRPr lang="en-US" altLang="en-US" sz="2200"/>
          </a:p>
        </p:txBody>
      </p:sp>
      <p:sp>
        <p:nvSpPr>
          <p:cNvPr id="102403" name="Rectangle 1">
            <a:extLst>
              <a:ext uri="{FF2B5EF4-FFF2-40B4-BE49-F238E27FC236}">
                <a16:creationId xmlns:a16="http://schemas.microsoft.com/office/drawing/2014/main" id="{226BBF33-6BB8-4273-86D2-276A3E746E45}"/>
              </a:ext>
            </a:extLst>
          </p:cNvPr>
          <p:cNvSpPr>
            <a:spLocks noChangeArrowheads="1"/>
          </p:cNvSpPr>
          <p:nvPr/>
        </p:nvSpPr>
        <p:spPr bwMode="auto">
          <a:xfrm>
            <a:off x="-382588" y="6092825"/>
            <a:ext cx="12574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lvl="2" eaLnBrk="1" hangingPunct="1">
              <a:spcBef>
                <a:spcPct val="10000"/>
              </a:spcBef>
              <a:buFontTx/>
              <a:buNone/>
            </a:pPr>
            <a:r>
              <a:rPr lang="en-US" altLang="en-US" sz="1600">
                <a:solidFill>
                  <a:schemeClr val="tx1"/>
                </a:solidFill>
                <a:latin typeface="Arial" panose="020B0604020202020204" pitchFamily="34" charset="0"/>
              </a:rPr>
              <a:t>Ref: </a:t>
            </a:r>
            <a:r>
              <a:rPr lang="en-US" altLang="en-US" sz="1200">
                <a:solidFill>
                  <a:schemeClr val="tx1"/>
                </a:solidFill>
                <a:latin typeface="Arial" panose="020B0604020202020204" pitchFamily="34" charset="0"/>
              </a:rPr>
              <a:t>ABS Group, Inc., </a:t>
            </a:r>
            <a:r>
              <a:rPr lang="en-US" altLang="en-US" sz="1200" i="1">
                <a:solidFill>
                  <a:schemeClr val="tx1"/>
                </a:solidFill>
                <a:latin typeface="Arial" panose="020B0604020202020204" pitchFamily="34" charset="0"/>
              </a:rPr>
              <a:t>Root Cause Analysis Handbook, A Guide to Effective Incident Investigation</a:t>
            </a:r>
            <a:r>
              <a:rPr lang="en-US" altLang="en-US" sz="1200">
                <a:solidFill>
                  <a:schemeClr val="tx1"/>
                </a:solidFill>
                <a:latin typeface="Arial" panose="020B0604020202020204" pitchFamily="34" charset="0"/>
              </a:rPr>
              <a:t>, ABS Group, Inc., Risk &amp; Reliability Division, Rockville MD.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6458104-E8E0-4577-BDAC-BFA25D714D2B}"/>
              </a:ext>
            </a:extLst>
          </p:cNvPr>
          <p:cNvSpPr>
            <a:spLocks noGrp="1" noChangeArrowheads="1"/>
          </p:cNvSpPr>
          <p:nvPr>
            <p:ph type="title" idx="4294967295"/>
          </p:nvPr>
        </p:nvSpPr>
        <p:spPr/>
        <p:txBody>
          <a:bodyPr lIns="92075" tIns="46038" rIns="92075" bIns="46038"/>
          <a:lstStyle/>
          <a:p>
            <a:pPr eaLnBrk="1" hangingPunct="1"/>
            <a:r>
              <a:rPr lang="en-US" altLang="en-US"/>
              <a:t>Root Cause Analysis is </a:t>
            </a:r>
            <a:br>
              <a:rPr lang="en-US" altLang="en-US"/>
            </a:br>
            <a:r>
              <a:rPr lang="en-US" altLang="en-US"/>
              <a:t>Different from Troubleshooting</a:t>
            </a:r>
          </a:p>
        </p:txBody>
      </p:sp>
      <p:sp>
        <p:nvSpPr>
          <p:cNvPr id="104450" name="Rectangle 3">
            <a:extLst>
              <a:ext uri="{FF2B5EF4-FFF2-40B4-BE49-F238E27FC236}">
                <a16:creationId xmlns:a16="http://schemas.microsoft.com/office/drawing/2014/main" id="{1032D6D8-61FC-43E6-AEDB-5A2D43A71F72}"/>
              </a:ext>
            </a:extLst>
          </p:cNvPr>
          <p:cNvSpPr>
            <a:spLocks noGrp="1" noChangeArrowheads="1"/>
          </p:cNvSpPr>
          <p:nvPr>
            <p:ph type="body" idx="4294967295"/>
          </p:nvPr>
        </p:nvSpPr>
        <p:spPr>
          <a:xfrm>
            <a:off x="515938" y="1833563"/>
            <a:ext cx="11174412" cy="5200650"/>
          </a:xfrm>
        </p:spPr>
        <p:txBody>
          <a:bodyPr lIns="92075" tIns="46038" rIns="92075" bIns="46038"/>
          <a:lstStyle/>
          <a:p>
            <a:pPr eaLnBrk="1" hangingPunct="1"/>
            <a:r>
              <a:rPr lang="en-US" altLang="en-US" sz="3200"/>
              <a:t>Troubleshooting is generally employed to eliminate a symptom in a given product, or to identify a failed component in order to effect a repair.</a:t>
            </a:r>
          </a:p>
          <a:p>
            <a:pPr eaLnBrk="1" hangingPunct="1"/>
            <a:r>
              <a:rPr lang="en-US" altLang="en-US" sz="3200"/>
              <a:t>Root cause analysis is dedicated to finding the fundamental reason why the problem occurred in the first place, to prevent future failures.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AD48D131-0F74-437F-9F49-BC3024262D9C}"/>
              </a:ext>
            </a:extLst>
          </p:cNvPr>
          <p:cNvSpPr>
            <a:spLocks noChangeArrowheads="1"/>
          </p:cNvSpPr>
          <p:nvPr/>
        </p:nvSpPr>
        <p:spPr bwMode="auto">
          <a:xfrm>
            <a:off x="22098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US" altLang="en-US" sz="3200" b="1"/>
          </a:p>
        </p:txBody>
      </p:sp>
      <p:sp>
        <p:nvSpPr>
          <p:cNvPr id="105474" name="Rectangle 3">
            <a:extLst>
              <a:ext uri="{FF2B5EF4-FFF2-40B4-BE49-F238E27FC236}">
                <a16:creationId xmlns:a16="http://schemas.microsoft.com/office/drawing/2014/main" id="{874ACE86-4D39-4D28-BC82-108BEDCB3A36}"/>
              </a:ext>
            </a:extLst>
          </p:cNvPr>
          <p:cNvSpPr>
            <a:spLocks noChangeArrowheads="1"/>
          </p:cNvSpPr>
          <p:nvPr/>
        </p:nvSpPr>
        <p:spPr bwMode="auto">
          <a:xfrm>
            <a:off x="1905000" y="914400"/>
            <a:ext cx="838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lvl="1" algn="just" eaLnBrk="1" hangingPunct="1"/>
            <a:endParaRPr lang="en-US" altLang="en-US" sz="1000"/>
          </a:p>
        </p:txBody>
      </p:sp>
      <p:sp>
        <p:nvSpPr>
          <p:cNvPr id="105475" name="Rectangle 4">
            <a:extLst>
              <a:ext uri="{FF2B5EF4-FFF2-40B4-BE49-F238E27FC236}">
                <a16:creationId xmlns:a16="http://schemas.microsoft.com/office/drawing/2014/main" id="{9A27FAAA-2CE4-4BD6-A924-BCDF6D5FB41B}"/>
              </a:ext>
            </a:extLst>
          </p:cNvPr>
          <p:cNvSpPr>
            <a:spLocks noGrp="1" noChangeArrowheads="1"/>
          </p:cNvSpPr>
          <p:nvPr>
            <p:ph type="title" idx="4294967295"/>
          </p:nvPr>
        </p:nvSpPr>
        <p:spPr>
          <a:xfrm>
            <a:off x="1873250" y="173038"/>
            <a:ext cx="8423275" cy="457200"/>
          </a:xfrm>
        </p:spPr>
        <p:txBody>
          <a:bodyPr lIns="92075" tIns="46038" rIns="92075" bIns="46038"/>
          <a:lstStyle/>
          <a:p>
            <a:pPr eaLnBrk="1" hangingPunct="1"/>
            <a:r>
              <a:rPr lang="en-US" altLang="en-US"/>
              <a:t>From Symptoms to Root Causes</a:t>
            </a:r>
          </a:p>
        </p:txBody>
      </p:sp>
      <p:sp>
        <p:nvSpPr>
          <p:cNvPr id="105476" name="Rectangle 5">
            <a:extLst>
              <a:ext uri="{FF2B5EF4-FFF2-40B4-BE49-F238E27FC236}">
                <a16:creationId xmlns:a16="http://schemas.microsoft.com/office/drawing/2014/main" id="{9A609A7E-EA62-4FF2-B56B-2BD582F81549}"/>
              </a:ext>
            </a:extLst>
          </p:cNvPr>
          <p:cNvSpPr>
            <a:spLocks noGrp="1" noChangeArrowheads="1"/>
          </p:cNvSpPr>
          <p:nvPr>
            <p:ph type="body" idx="4294967295"/>
          </p:nvPr>
        </p:nvSpPr>
        <p:spPr>
          <a:xfrm>
            <a:off x="457200" y="990600"/>
            <a:ext cx="11334750" cy="5340350"/>
          </a:xfrm>
        </p:spPr>
        <p:txBody>
          <a:bodyPr lIns="92075" tIns="46038" rIns="92075" bIns="46038"/>
          <a:lstStyle/>
          <a:p>
            <a:pPr algn="just" eaLnBrk="1" hangingPunct="1">
              <a:spcBef>
                <a:spcPct val="0"/>
              </a:spcBef>
            </a:pPr>
            <a:r>
              <a:rPr lang="en-US" altLang="en-US" sz="2400">
                <a:solidFill>
                  <a:schemeClr val="accent2"/>
                </a:solidFill>
              </a:rPr>
              <a:t>S</a:t>
            </a:r>
            <a:r>
              <a:rPr lang="en-US" altLang="en-US" sz="2400" b="1">
                <a:solidFill>
                  <a:schemeClr val="accent2"/>
                </a:solidFill>
              </a:rPr>
              <a:t>ymptoms</a:t>
            </a:r>
            <a:r>
              <a:rPr lang="en-US" altLang="en-US" sz="2400" b="1"/>
              <a:t> </a:t>
            </a:r>
            <a:r>
              <a:rPr lang="en-US" altLang="en-US" sz="2400"/>
              <a:t>are manifestations of a problem; signs indicating that a failure exists.</a:t>
            </a:r>
          </a:p>
          <a:p>
            <a:pPr lvl="1" algn="just" eaLnBrk="1" hangingPunct="1">
              <a:spcBef>
                <a:spcPct val="0"/>
              </a:spcBef>
            </a:pPr>
            <a:r>
              <a:rPr lang="en-US" altLang="en-US" sz="2000"/>
              <a:t>Example: </a:t>
            </a:r>
            <a:r>
              <a:rPr lang="en-US" altLang="en-US" sz="2000">
                <a:cs typeface="Times New Roman" panose="02020603050405020304" pitchFamily="18" charset="0"/>
              </a:rPr>
              <a:t>a symptom of printed circuit board failure could be the measurement of open circuits after fabrication</a:t>
            </a:r>
            <a:r>
              <a:rPr lang="en-US" altLang="en-US" sz="2000"/>
              <a:t>. </a:t>
            </a:r>
          </a:p>
          <a:p>
            <a:pPr lvl="1" algn="just" eaLnBrk="1" hangingPunct="1">
              <a:spcBef>
                <a:spcPct val="0"/>
              </a:spcBef>
            </a:pPr>
            <a:endParaRPr lang="en-US" altLang="en-US" sz="2000"/>
          </a:p>
          <a:p>
            <a:pPr eaLnBrk="1" hangingPunct="1">
              <a:spcBef>
                <a:spcPct val="0"/>
              </a:spcBef>
            </a:pPr>
            <a:r>
              <a:rPr lang="en-US" altLang="en-US" sz="2400" b="1">
                <a:solidFill>
                  <a:schemeClr val="accent2"/>
                </a:solidFill>
                <a:cs typeface="Times New Roman" panose="02020603050405020304" pitchFamily="18" charset="0"/>
              </a:rPr>
              <a:t>An a</a:t>
            </a:r>
            <a:r>
              <a:rPr lang="en-US" altLang="en-US" sz="2400" b="1">
                <a:solidFill>
                  <a:schemeClr val="accent2"/>
                </a:solidFill>
              </a:rPr>
              <a:t>pparent cause </a:t>
            </a:r>
            <a:r>
              <a:rPr lang="en-US" altLang="en-US" sz="2400" b="1">
                <a:solidFill>
                  <a:schemeClr val="accent2"/>
                </a:solidFill>
                <a:cs typeface="Times New Roman" panose="02020603050405020304" pitchFamily="18" charset="0"/>
              </a:rPr>
              <a:t>(or immediately visible cause</a:t>
            </a:r>
            <a:r>
              <a:rPr lang="en-US" altLang="en-US" sz="2400" b="1">
                <a:solidFill>
                  <a:schemeClr val="accent2"/>
                </a:solidFill>
              </a:rPr>
              <a:t>)</a:t>
            </a:r>
            <a:br>
              <a:rPr lang="en-US" altLang="en-US" sz="2400" b="1">
                <a:solidFill>
                  <a:schemeClr val="accent2"/>
                </a:solidFill>
              </a:rPr>
            </a:br>
            <a:r>
              <a:rPr lang="en-US" altLang="en-US" sz="2400"/>
              <a:t>is the superficial reason for the failure. </a:t>
            </a:r>
          </a:p>
          <a:p>
            <a:pPr lvl="1" eaLnBrk="1" hangingPunct="1">
              <a:spcBef>
                <a:spcPct val="0"/>
              </a:spcBef>
            </a:pPr>
            <a:r>
              <a:rPr lang="en-US" altLang="en-US" sz="2000"/>
              <a:t>Example: the apparent cause of open circuits could be that traces have discontinuities that result in open circuits.</a:t>
            </a:r>
          </a:p>
          <a:p>
            <a:pPr lvl="1" algn="just" eaLnBrk="1" hangingPunct="1">
              <a:spcBef>
                <a:spcPct val="0"/>
              </a:spcBef>
            </a:pPr>
            <a:endParaRPr lang="en-US" altLang="en-US" sz="2000"/>
          </a:p>
          <a:p>
            <a:pPr algn="just" eaLnBrk="1" hangingPunct="1">
              <a:spcBef>
                <a:spcPct val="0"/>
              </a:spcBef>
            </a:pPr>
            <a:r>
              <a:rPr lang="en-US" altLang="en-US" sz="2400" b="1">
                <a:solidFill>
                  <a:schemeClr val="accent2"/>
                </a:solidFill>
              </a:rPr>
              <a:t>Root Cause</a:t>
            </a:r>
            <a:r>
              <a:rPr lang="en-US" altLang="en-US" sz="2400" b="1"/>
              <a:t> </a:t>
            </a:r>
            <a:r>
              <a:rPr lang="en-US" altLang="en-US" sz="2400"/>
              <a:t>is the most basic casual factor(s).</a:t>
            </a:r>
          </a:p>
          <a:p>
            <a:pPr lvl="1" algn="just" eaLnBrk="1" hangingPunct="1">
              <a:spcBef>
                <a:spcPct val="0"/>
              </a:spcBef>
            </a:pPr>
            <a:r>
              <a:rPr lang="en-US" altLang="en-US" sz="2000"/>
              <a:t>Example: </a:t>
            </a:r>
            <a:r>
              <a:rPr lang="en-US" altLang="en-US" sz="2000">
                <a:cs typeface="Times New Roman" panose="02020603050405020304" pitchFamily="18" charset="0"/>
              </a:rPr>
              <a:t>the root cause could arise during the manufacturing process if the circuit boards are stacked improperly, resulting in scratches to circuit traces</a:t>
            </a:r>
            <a:r>
              <a:rPr lang="en-US" altLang="en-US" sz="2000"/>
              <a:t>.  </a:t>
            </a:r>
            <a:r>
              <a:rPr lang="en-US" altLang="en-US" sz="2000">
                <a:cs typeface="Times New Roman" panose="02020603050405020304" pitchFamily="18" charset="0"/>
              </a:rPr>
              <a:t>Another possible root cause could be the presence of contaminants during the copper trace etching process, which resulted in discontinuities in the traces</a:t>
            </a:r>
            <a:r>
              <a:rPr lang="en-GB" altLang="en-US" sz="2000"/>
              <a:t>.</a:t>
            </a:r>
            <a:endParaRPr lang="en-US" altLang="en-US" sz="20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C05CD1AA-9B97-403F-B077-82E25CB54E08}"/>
              </a:ext>
            </a:extLst>
          </p:cNvPr>
          <p:cNvSpPr>
            <a:spLocks noGrp="1" noChangeArrowheads="1"/>
          </p:cNvSpPr>
          <p:nvPr>
            <p:ph type="title" idx="4294967295"/>
          </p:nvPr>
        </p:nvSpPr>
        <p:spPr>
          <a:xfrm>
            <a:off x="2057400" y="166688"/>
            <a:ext cx="8077200" cy="477837"/>
          </a:xfrm>
        </p:spPr>
        <p:txBody>
          <a:bodyPr lIns="92075" tIns="46038" rIns="92075" bIns="46038"/>
          <a:lstStyle/>
          <a:p>
            <a:pPr eaLnBrk="1" hangingPunct="1"/>
            <a:r>
              <a:rPr lang="en-US" altLang="en-US"/>
              <a:t>Root Cause Analysis</a:t>
            </a:r>
          </a:p>
        </p:txBody>
      </p:sp>
      <p:sp>
        <p:nvSpPr>
          <p:cNvPr id="107522" name="Rectangle 3">
            <a:extLst>
              <a:ext uri="{FF2B5EF4-FFF2-40B4-BE49-F238E27FC236}">
                <a16:creationId xmlns:a16="http://schemas.microsoft.com/office/drawing/2014/main" id="{56067999-46B0-4805-B17B-DC9E3CE87071}"/>
              </a:ext>
            </a:extLst>
          </p:cNvPr>
          <p:cNvSpPr>
            <a:spLocks noChangeArrowheads="1"/>
          </p:cNvSpPr>
          <p:nvPr/>
        </p:nvSpPr>
        <p:spPr bwMode="auto">
          <a:xfrm>
            <a:off x="422275" y="1089025"/>
            <a:ext cx="11507788"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4950" indent="-23495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692150" indent="-2349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just" eaLnBrk="1" hangingPunct="1">
              <a:spcBef>
                <a:spcPct val="25000"/>
              </a:spcBef>
            </a:pPr>
            <a:r>
              <a:rPr lang="en-US" altLang="en-US" sz="2400">
                <a:cs typeface="Times New Roman" panose="02020603050405020304" pitchFamily="18" charset="0"/>
              </a:rPr>
              <a:t>Root cause analysis is a methodology designed to help:</a:t>
            </a:r>
          </a:p>
          <a:p>
            <a:pPr algn="just" eaLnBrk="1" hangingPunct="1">
              <a:spcBef>
                <a:spcPct val="25000"/>
              </a:spcBef>
            </a:pPr>
            <a:endParaRPr lang="en-US" altLang="en-US" sz="2400">
              <a:cs typeface="Times New Roman" panose="02020603050405020304" pitchFamily="18" charset="0"/>
            </a:endParaRPr>
          </a:p>
          <a:p>
            <a:pPr lvl="1" algn="just" eaLnBrk="1" hangingPunct="1">
              <a:spcBef>
                <a:spcPct val="25000"/>
              </a:spcBef>
              <a:buFontTx/>
              <a:buNone/>
            </a:pPr>
            <a:r>
              <a:rPr lang="en-US" altLang="en-US" sz="2200"/>
              <a:t>	</a:t>
            </a:r>
            <a:r>
              <a:rPr lang="en-US" altLang="en-US" sz="2000"/>
              <a:t>1) D</a:t>
            </a:r>
            <a:r>
              <a:rPr lang="en-US" altLang="en-US" sz="2000">
                <a:cs typeface="Times New Roman" panose="02020603050405020304" pitchFamily="18" charset="0"/>
              </a:rPr>
              <a:t>escribe WHAT happened during a particular occurrence,</a:t>
            </a:r>
          </a:p>
          <a:p>
            <a:pPr lvl="1" algn="just" eaLnBrk="1" hangingPunct="1">
              <a:spcBef>
                <a:spcPct val="25000"/>
              </a:spcBef>
              <a:buFontTx/>
              <a:buNone/>
            </a:pPr>
            <a:r>
              <a:rPr lang="en-US" altLang="en-US" sz="2000">
                <a:cs typeface="Times New Roman" panose="02020603050405020304" pitchFamily="18" charset="0"/>
              </a:rPr>
              <a:t>	2) Determine HOW it happened, and</a:t>
            </a:r>
          </a:p>
          <a:p>
            <a:pPr lvl="1" algn="just" eaLnBrk="1" hangingPunct="1">
              <a:spcBef>
                <a:spcPct val="25000"/>
              </a:spcBef>
              <a:buFontTx/>
              <a:buNone/>
            </a:pPr>
            <a:r>
              <a:rPr lang="en-US" altLang="en-US" sz="2000">
                <a:cs typeface="Times New Roman" panose="02020603050405020304" pitchFamily="18" charset="0"/>
              </a:rPr>
              <a:t>	3) Understand WHY it happened.</a:t>
            </a:r>
          </a:p>
          <a:p>
            <a:pPr lvl="1" algn="just" eaLnBrk="1" hangingPunct="1">
              <a:spcBef>
                <a:spcPct val="25000"/>
              </a:spcBef>
              <a:buFontTx/>
              <a:buNone/>
            </a:pPr>
            <a:endParaRPr lang="en-US" altLang="en-US" sz="2000">
              <a:cs typeface="Times New Roman" panose="02020603050405020304" pitchFamily="18" charset="0"/>
            </a:endParaRPr>
          </a:p>
          <a:p>
            <a:pPr algn="just" eaLnBrk="1" hangingPunct="1">
              <a:spcBef>
                <a:spcPct val="25000"/>
              </a:spcBef>
            </a:pPr>
            <a:r>
              <a:rPr lang="en-US" altLang="en-US" sz="2400">
                <a:cs typeface="Times New Roman" panose="02020603050405020304" pitchFamily="18" charset="0"/>
              </a:rPr>
              <a:t>Only when one is able to determine WHY an event or failure occurred, will one be able to determine corrective measures, and over time, the root causes identified can be used to target major opportunities for improvement.</a:t>
            </a:r>
          </a:p>
          <a:p>
            <a:pPr algn="just" eaLnBrk="1" hangingPunct="1">
              <a:spcBef>
                <a:spcPct val="25000"/>
              </a:spcBef>
            </a:pPr>
            <a:endParaRPr lang="en-US" altLang="en-US" sz="2400">
              <a:cs typeface="Times New Roman" panose="02020603050405020304" pitchFamily="18" charset="0"/>
            </a:endParaRPr>
          </a:p>
          <a:p>
            <a:pPr algn="just" eaLnBrk="1" hangingPunct="1">
              <a:spcBef>
                <a:spcPct val="25000"/>
              </a:spcBef>
            </a:pPr>
            <a:r>
              <a:rPr lang="en-US" altLang="en-US" sz="2400">
                <a:cs typeface="Times New Roman" panose="02020603050405020304" pitchFamily="18" charset="0"/>
              </a:rPr>
              <a:t>Uncovering ROOT CAUSE may require 7 iterations of “Why?”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AutoShape 2">
            <a:extLst>
              <a:ext uri="{FF2B5EF4-FFF2-40B4-BE49-F238E27FC236}">
                <a16:creationId xmlns:a16="http://schemas.microsoft.com/office/drawing/2014/main" id="{C3CF9A31-5F09-423E-B8E3-5218B051A955}"/>
              </a:ext>
            </a:extLst>
          </p:cNvPr>
          <p:cNvSpPr>
            <a:spLocks noChangeArrowheads="1"/>
          </p:cNvSpPr>
          <p:nvPr/>
        </p:nvSpPr>
        <p:spPr bwMode="auto">
          <a:xfrm>
            <a:off x="4648200" y="1371600"/>
            <a:ext cx="1143000" cy="838200"/>
          </a:xfrm>
          <a:prstGeom prst="irregularSeal2">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1200" b="1"/>
          </a:p>
        </p:txBody>
      </p:sp>
      <p:sp>
        <p:nvSpPr>
          <p:cNvPr id="109570" name="Text Box 3">
            <a:extLst>
              <a:ext uri="{FF2B5EF4-FFF2-40B4-BE49-F238E27FC236}">
                <a16:creationId xmlns:a16="http://schemas.microsoft.com/office/drawing/2014/main" id="{9E09C07C-11D7-4E53-96BA-BA4938B52203}"/>
              </a:ext>
            </a:extLst>
          </p:cNvPr>
          <p:cNvSpPr txBox="1">
            <a:spLocks noChangeArrowheads="1"/>
          </p:cNvSpPr>
          <p:nvPr/>
        </p:nvSpPr>
        <p:spPr bwMode="auto">
          <a:xfrm>
            <a:off x="2019300" y="723900"/>
            <a:ext cx="6704013" cy="571500"/>
          </a:xfrm>
          <a:prstGeom prst="rect">
            <a:avLst/>
          </a:prstGeom>
          <a:solidFill>
            <a:srgbClr val="FFFFFF"/>
          </a:solidFill>
          <a:ln w="9525">
            <a:solidFill>
              <a:srgbClr val="000000"/>
            </a:solidFill>
            <a:miter lim="800000"/>
            <a:headEnd/>
            <a:tailEnd/>
          </a:ln>
        </p:spPr>
        <p:txBody>
          <a:bodyPr/>
          <a:lstStyle>
            <a:lvl1pPr marL="457200" indent="-166688">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100" b="1"/>
              <a:t>Preplanning: Establish Root Cause Culture with Management Support and Responsibilities</a:t>
            </a:r>
          </a:p>
          <a:p>
            <a:pPr>
              <a:spcBef>
                <a:spcPct val="0"/>
              </a:spcBef>
              <a:buFont typeface="Symbol" panose="05050102010706020507" pitchFamily="18" charset="2"/>
              <a:buChar char="·"/>
            </a:pPr>
            <a:endParaRPr lang="en-US" altLang="en-US" sz="1100"/>
          </a:p>
        </p:txBody>
      </p:sp>
      <p:sp>
        <p:nvSpPr>
          <p:cNvPr id="109571" name="Text Box 4">
            <a:extLst>
              <a:ext uri="{FF2B5EF4-FFF2-40B4-BE49-F238E27FC236}">
                <a16:creationId xmlns:a16="http://schemas.microsoft.com/office/drawing/2014/main" id="{26A8FC59-53CE-4484-8F4B-246DEAF0814B}"/>
              </a:ext>
            </a:extLst>
          </p:cNvPr>
          <p:cNvSpPr txBox="1">
            <a:spLocks noChangeArrowheads="1"/>
          </p:cNvSpPr>
          <p:nvPr/>
        </p:nvSpPr>
        <p:spPr bwMode="auto">
          <a:xfrm>
            <a:off x="3587750" y="2284413"/>
            <a:ext cx="3086100" cy="769937"/>
          </a:xfrm>
          <a:prstGeom prst="rect">
            <a:avLst/>
          </a:prstGeom>
          <a:solidFill>
            <a:srgbClr val="FFFFFF"/>
          </a:solidFill>
          <a:ln w="9525">
            <a:solidFill>
              <a:srgbClr val="000000"/>
            </a:solidFill>
            <a:miter lim="800000"/>
            <a:headEnd/>
            <a:tailEnd/>
          </a:ln>
        </p:spPr>
        <p:txBody>
          <a:bodyPr/>
          <a:lstStyle>
            <a:lvl1pPr marL="177800" indent="-1778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Alert / Notification : Begin Investigation</a:t>
            </a:r>
          </a:p>
          <a:p>
            <a:pPr>
              <a:spcBef>
                <a:spcPct val="0"/>
              </a:spcBef>
              <a:buFont typeface="Symbol" panose="05050102010706020507" pitchFamily="18" charset="2"/>
              <a:buChar char="·"/>
            </a:pPr>
            <a:r>
              <a:rPr lang="en-US" altLang="en-US" sz="1100"/>
              <a:t>Secure evidence (data collection)</a:t>
            </a:r>
          </a:p>
          <a:p>
            <a:pPr>
              <a:spcBef>
                <a:spcPct val="0"/>
              </a:spcBef>
              <a:buFont typeface="Symbol" panose="05050102010706020507" pitchFamily="18" charset="2"/>
              <a:buChar char="·"/>
            </a:pPr>
            <a:r>
              <a:rPr lang="en-US" altLang="en-US" sz="1100"/>
              <a:t>Assess immediate cause(s)</a:t>
            </a:r>
          </a:p>
          <a:p>
            <a:pPr>
              <a:spcBef>
                <a:spcPct val="0"/>
              </a:spcBef>
              <a:buFont typeface="Symbol" panose="05050102010706020507" pitchFamily="18" charset="2"/>
              <a:buChar char="·"/>
            </a:pPr>
            <a:r>
              <a:rPr lang="en-US" altLang="en-US" sz="1100"/>
              <a:t>Interview witnesses</a:t>
            </a:r>
          </a:p>
        </p:txBody>
      </p:sp>
      <p:sp>
        <p:nvSpPr>
          <p:cNvPr id="109572" name="Text Box 5">
            <a:extLst>
              <a:ext uri="{FF2B5EF4-FFF2-40B4-BE49-F238E27FC236}">
                <a16:creationId xmlns:a16="http://schemas.microsoft.com/office/drawing/2014/main" id="{E9F1156B-D6E5-44E0-9DE9-8F733A7666A8}"/>
              </a:ext>
            </a:extLst>
          </p:cNvPr>
          <p:cNvSpPr txBox="1">
            <a:spLocks noChangeArrowheads="1"/>
          </p:cNvSpPr>
          <p:nvPr/>
        </p:nvSpPr>
        <p:spPr bwMode="auto">
          <a:xfrm>
            <a:off x="2006600" y="3886200"/>
            <a:ext cx="6248400" cy="762000"/>
          </a:xfrm>
          <a:prstGeom prst="rect">
            <a:avLst/>
          </a:prstGeom>
          <a:solidFill>
            <a:srgbClr val="FFFFFF"/>
          </a:solidFill>
          <a:ln w="95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Analyze and Interpret Evidence</a:t>
            </a:r>
          </a:p>
        </p:txBody>
      </p:sp>
      <p:sp>
        <p:nvSpPr>
          <p:cNvPr id="109573" name="Text Box 6">
            <a:extLst>
              <a:ext uri="{FF2B5EF4-FFF2-40B4-BE49-F238E27FC236}">
                <a16:creationId xmlns:a16="http://schemas.microsoft.com/office/drawing/2014/main" id="{3616F8E7-E737-4748-A3D3-91F068183E9D}"/>
              </a:ext>
            </a:extLst>
          </p:cNvPr>
          <p:cNvSpPr txBox="1">
            <a:spLocks noChangeArrowheads="1"/>
          </p:cNvSpPr>
          <p:nvPr/>
        </p:nvSpPr>
        <p:spPr bwMode="auto">
          <a:xfrm>
            <a:off x="4632325" y="4064000"/>
            <a:ext cx="17097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100"/>
              <a:t>Conduct physical evaluation </a:t>
            </a:r>
            <a:br>
              <a:rPr lang="en-US" altLang="en-US" sz="1100"/>
            </a:br>
            <a:r>
              <a:rPr lang="en-US" altLang="en-US" sz="1100"/>
              <a:t>(core of the FA process)</a:t>
            </a:r>
          </a:p>
        </p:txBody>
      </p:sp>
      <p:sp>
        <p:nvSpPr>
          <p:cNvPr id="109574" name="Text Box 7">
            <a:extLst>
              <a:ext uri="{FF2B5EF4-FFF2-40B4-BE49-F238E27FC236}">
                <a16:creationId xmlns:a16="http://schemas.microsoft.com/office/drawing/2014/main" id="{35FCD5CA-935B-484A-9A72-88FDBA77AF61}"/>
              </a:ext>
            </a:extLst>
          </p:cNvPr>
          <p:cNvSpPr txBox="1">
            <a:spLocks noChangeArrowheads="1"/>
          </p:cNvSpPr>
          <p:nvPr/>
        </p:nvSpPr>
        <p:spPr bwMode="auto">
          <a:xfrm>
            <a:off x="2997200" y="4038600"/>
            <a:ext cx="15033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100"/>
              <a:t>Review documents and procedures, and check against standards</a:t>
            </a:r>
          </a:p>
        </p:txBody>
      </p:sp>
      <p:sp>
        <p:nvSpPr>
          <p:cNvPr id="109575" name="Text Box 8">
            <a:extLst>
              <a:ext uri="{FF2B5EF4-FFF2-40B4-BE49-F238E27FC236}">
                <a16:creationId xmlns:a16="http://schemas.microsoft.com/office/drawing/2014/main" id="{C7BD0655-55AA-4A21-AA9C-1AA8C176EE38}"/>
              </a:ext>
            </a:extLst>
          </p:cNvPr>
          <p:cNvSpPr txBox="1">
            <a:spLocks noChangeArrowheads="1"/>
          </p:cNvSpPr>
          <p:nvPr/>
        </p:nvSpPr>
        <p:spPr bwMode="auto">
          <a:xfrm>
            <a:off x="6608763" y="4038600"/>
            <a:ext cx="1008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1100"/>
              <a:t>Validate hypotheses</a:t>
            </a:r>
          </a:p>
        </p:txBody>
      </p:sp>
      <p:sp>
        <p:nvSpPr>
          <p:cNvPr id="109576" name="AutoShape 9">
            <a:extLst>
              <a:ext uri="{FF2B5EF4-FFF2-40B4-BE49-F238E27FC236}">
                <a16:creationId xmlns:a16="http://schemas.microsoft.com/office/drawing/2014/main" id="{D4D97711-069C-4C8E-B994-AAFBF1B68D3A}"/>
              </a:ext>
            </a:extLst>
          </p:cNvPr>
          <p:cNvSpPr>
            <a:spLocks noChangeArrowheads="1"/>
          </p:cNvSpPr>
          <p:nvPr/>
        </p:nvSpPr>
        <p:spPr bwMode="auto">
          <a:xfrm>
            <a:off x="2019300" y="3276600"/>
            <a:ext cx="6221413" cy="403225"/>
          </a:xfrm>
          <a:prstGeom prst="flowChartProcess">
            <a:avLst/>
          </a:prstGeom>
          <a:solidFill>
            <a:srgbClr val="FFFFFF"/>
          </a:solidFill>
          <a:ln w="95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Hypothesize causes using tools such as Ishikawa (fishbone) diagram, and failure modes, mechanisms, and effects analysis (FMMEA)</a:t>
            </a:r>
          </a:p>
        </p:txBody>
      </p:sp>
      <p:sp>
        <p:nvSpPr>
          <p:cNvPr id="109577" name="AutoShape 10">
            <a:extLst>
              <a:ext uri="{FF2B5EF4-FFF2-40B4-BE49-F238E27FC236}">
                <a16:creationId xmlns:a16="http://schemas.microsoft.com/office/drawing/2014/main" id="{1197A97A-6DD6-4D82-90C0-19FC71CC9113}"/>
              </a:ext>
            </a:extLst>
          </p:cNvPr>
          <p:cNvSpPr>
            <a:spLocks noChangeArrowheads="1"/>
          </p:cNvSpPr>
          <p:nvPr/>
        </p:nvSpPr>
        <p:spPr bwMode="auto">
          <a:xfrm>
            <a:off x="2006600" y="4889500"/>
            <a:ext cx="1938338" cy="249238"/>
          </a:xfrm>
          <a:prstGeom prst="flowChartProcess">
            <a:avLst/>
          </a:prstGeom>
          <a:solidFill>
            <a:srgbClr val="FFFFFF"/>
          </a:solidFill>
          <a:ln w="95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Identify Root Cause (s)</a:t>
            </a:r>
          </a:p>
        </p:txBody>
      </p:sp>
      <p:sp>
        <p:nvSpPr>
          <p:cNvPr id="109578" name="AutoShape 11">
            <a:extLst>
              <a:ext uri="{FF2B5EF4-FFF2-40B4-BE49-F238E27FC236}">
                <a16:creationId xmlns:a16="http://schemas.microsoft.com/office/drawing/2014/main" id="{781ABDBC-5610-4C92-983F-AB7B3640940C}"/>
              </a:ext>
            </a:extLst>
          </p:cNvPr>
          <p:cNvSpPr>
            <a:spLocks noChangeArrowheads="1"/>
          </p:cNvSpPr>
          <p:nvPr/>
        </p:nvSpPr>
        <p:spPr bwMode="auto">
          <a:xfrm>
            <a:off x="2000250" y="5318125"/>
            <a:ext cx="1938338" cy="244475"/>
          </a:xfrm>
          <a:prstGeom prst="flowChartProcess">
            <a:avLst/>
          </a:prstGeom>
          <a:solidFill>
            <a:srgbClr val="FFFFFF"/>
          </a:solidFill>
          <a:ln w="95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Identify Restart Criteria</a:t>
            </a:r>
          </a:p>
        </p:txBody>
      </p:sp>
      <p:sp>
        <p:nvSpPr>
          <p:cNvPr id="109579" name="AutoShape 12">
            <a:extLst>
              <a:ext uri="{FF2B5EF4-FFF2-40B4-BE49-F238E27FC236}">
                <a16:creationId xmlns:a16="http://schemas.microsoft.com/office/drawing/2014/main" id="{7ACAF079-CFB0-45A7-B19E-525D8474CCBB}"/>
              </a:ext>
            </a:extLst>
          </p:cNvPr>
          <p:cNvSpPr>
            <a:spLocks noChangeArrowheads="1"/>
          </p:cNvSpPr>
          <p:nvPr/>
        </p:nvSpPr>
        <p:spPr bwMode="auto">
          <a:xfrm>
            <a:off x="2003425" y="5762625"/>
            <a:ext cx="1938338" cy="239713"/>
          </a:xfrm>
          <a:prstGeom prst="flowChartProcess">
            <a:avLst/>
          </a:prstGeom>
          <a:solidFill>
            <a:srgbClr val="FFFFFF"/>
          </a:solidFill>
          <a:ln w="95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Develop Corrective Actions</a:t>
            </a:r>
          </a:p>
        </p:txBody>
      </p:sp>
      <p:sp>
        <p:nvSpPr>
          <p:cNvPr id="109580" name="Text Box 13">
            <a:extLst>
              <a:ext uri="{FF2B5EF4-FFF2-40B4-BE49-F238E27FC236}">
                <a16:creationId xmlns:a16="http://schemas.microsoft.com/office/drawing/2014/main" id="{667B89ED-0EE7-46BF-9873-0967306A515B}"/>
              </a:ext>
            </a:extLst>
          </p:cNvPr>
          <p:cNvSpPr txBox="1">
            <a:spLocks noChangeArrowheads="1"/>
          </p:cNvSpPr>
          <p:nvPr/>
        </p:nvSpPr>
        <p:spPr bwMode="auto">
          <a:xfrm>
            <a:off x="8610600" y="5511800"/>
            <a:ext cx="1993900" cy="736600"/>
          </a:xfrm>
          <a:prstGeom prst="rect">
            <a:avLst/>
          </a:prstGeom>
          <a:solidFill>
            <a:srgbClr val="FFFFFF"/>
          </a:solidFill>
          <a:ln w="9525">
            <a:solidFill>
              <a:srgbClr val="000000"/>
            </a:solidFill>
            <a:miter lim="800000"/>
            <a:headEnd/>
            <a:tailEnd/>
          </a:ln>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Conduct a Follow-up Audit, Confirm Effectiveness, then Critique and Modify Process</a:t>
            </a:r>
          </a:p>
        </p:txBody>
      </p:sp>
      <p:sp>
        <p:nvSpPr>
          <p:cNvPr id="109581" name="Text Box 14">
            <a:extLst>
              <a:ext uri="{FF2B5EF4-FFF2-40B4-BE49-F238E27FC236}">
                <a16:creationId xmlns:a16="http://schemas.microsoft.com/office/drawing/2014/main" id="{B6EF8379-6690-469F-BCDA-833DD7D2F106}"/>
              </a:ext>
            </a:extLst>
          </p:cNvPr>
          <p:cNvSpPr txBox="1">
            <a:spLocks noChangeArrowheads="1"/>
          </p:cNvSpPr>
          <p:nvPr/>
        </p:nvSpPr>
        <p:spPr bwMode="auto">
          <a:xfrm>
            <a:off x="4551363" y="914400"/>
            <a:ext cx="21224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 typeface="Symbol" panose="05050102010706020507" pitchFamily="18" charset="2"/>
              <a:buChar char="·"/>
            </a:pPr>
            <a:r>
              <a:rPr lang="en-US" altLang="en-US" sz="1100"/>
              <a:t>Trained investigation team</a:t>
            </a:r>
          </a:p>
          <a:p>
            <a:pPr>
              <a:spcBef>
                <a:spcPct val="0"/>
              </a:spcBef>
              <a:buFont typeface="Symbol" panose="05050102010706020507" pitchFamily="18" charset="2"/>
              <a:buChar char="·"/>
            </a:pPr>
            <a:r>
              <a:rPr lang="en-US" altLang="en-US" sz="1100"/>
              <a:t>Analysis procedures</a:t>
            </a:r>
          </a:p>
        </p:txBody>
      </p:sp>
      <p:sp>
        <p:nvSpPr>
          <p:cNvPr id="109582" name="Text Box 15">
            <a:extLst>
              <a:ext uri="{FF2B5EF4-FFF2-40B4-BE49-F238E27FC236}">
                <a16:creationId xmlns:a16="http://schemas.microsoft.com/office/drawing/2014/main" id="{AFA0645C-6A21-4568-84DB-2E71D699E7F0}"/>
              </a:ext>
            </a:extLst>
          </p:cNvPr>
          <p:cNvSpPr txBox="1">
            <a:spLocks noChangeArrowheads="1"/>
          </p:cNvSpPr>
          <p:nvPr/>
        </p:nvSpPr>
        <p:spPr bwMode="auto">
          <a:xfrm>
            <a:off x="2260600" y="914400"/>
            <a:ext cx="2590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 typeface="Symbol" panose="05050102010706020507" pitchFamily="18" charset="2"/>
              <a:buChar char="·"/>
            </a:pPr>
            <a:r>
              <a:rPr lang="en-US" altLang="en-US" sz="1100"/>
              <a:t>Policy/procedures for notification</a:t>
            </a:r>
          </a:p>
          <a:p>
            <a:pPr>
              <a:spcBef>
                <a:spcPct val="0"/>
              </a:spcBef>
              <a:buFont typeface="Symbol" panose="05050102010706020507" pitchFamily="18" charset="2"/>
              <a:buChar char="·"/>
            </a:pPr>
            <a:r>
              <a:rPr lang="en-US" altLang="en-US" sz="1100"/>
              <a:t>Classification system</a:t>
            </a:r>
          </a:p>
        </p:txBody>
      </p:sp>
      <p:cxnSp>
        <p:nvCxnSpPr>
          <p:cNvPr id="109583" name="AutoShape 16">
            <a:extLst>
              <a:ext uri="{FF2B5EF4-FFF2-40B4-BE49-F238E27FC236}">
                <a16:creationId xmlns:a16="http://schemas.microsoft.com/office/drawing/2014/main" id="{8204704A-5C77-46A3-9FDE-CBBCCA2E5EF3}"/>
              </a:ext>
            </a:extLst>
          </p:cNvPr>
          <p:cNvCxnSpPr>
            <a:cxnSpLocks noChangeShapeType="1"/>
            <a:stCxn id="109580" idx="0"/>
            <a:endCxn id="109570" idx="3"/>
          </p:cNvCxnSpPr>
          <p:nvPr/>
        </p:nvCxnSpPr>
        <p:spPr bwMode="auto">
          <a:xfrm rot="16200000" flipV="1">
            <a:off x="6914357" y="2818606"/>
            <a:ext cx="4502150" cy="884237"/>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09584" name="AutoShape 17">
            <a:extLst>
              <a:ext uri="{FF2B5EF4-FFF2-40B4-BE49-F238E27FC236}">
                <a16:creationId xmlns:a16="http://schemas.microsoft.com/office/drawing/2014/main" id="{27312897-DCAA-450E-9A6F-D6A5C2DFEF79}"/>
              </a:ext>
            </a:extLst>
          </p:cNvPr>
          <p:cNvCxnSpPr>
            <a:cxnSpLocks noChangeShapeType="1"/>
            <a:stCxn id="109578" idx="2"/>
            <a:endCxn id="109579" idx="0"/>
          </p:cNvCxnSpPr>
          <p:nvPr/>
        </p:nvCxnSpPr>
        <p:spPr bwMode="auto">
          <a:xfrm>
            <a:off x="2970213" y="5562600"/>
            <a:ext cx="3175" cy="200025"/>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09585" name="AutoShape 18">
            <a:extLst>
              <a:ext uri="{FF2B5EF4-FFF2-40B4-BE49-F238E27FC236}">
                <a16:creationId xmlns:a16="http://schemas.microsoft.com/office/drawing/2014/main" id="{19970413-5612-42BE-BEA7-7F9784CDD690}"/>
              </a:ext>
            </a:extLst>
          </p:cNvPr>
          <p:cNvSpPr>
            <a:spLocks noChangeArrowheads="1"/>
          </p:cNvSpPr>
          <p:nvPr/>
        </p:nvSpPr>
        <p:spPr bwMode="auto">
          <a:xfrm>
            <a:off x="5372100" y="5576888"/>
            <a:ext cx="1938338" cy="606425"/>
          </a:xfrm>
          <a:prstGeom prst="flowChartProcess">
            <a:avLst/>
          </a:prstGeom>
          <a:solidFill>
            <a:srgbClr val="FFFFFF"/>
          </a:solidFill>
          <a:ln w="9525">
            <a:solidFill>
              <a:srgbClr val="000000"/>
            </a:solidFill>
            <a:miter lim="800000"/>
            <a:headEnd/>
            <a:tailEnd/>
          </a:ln>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Implement Corrective Actions  and/or Document Resolutions</a:t>
            </a:r>
          </a:p>
        </p:txBody>
      </p:sp>
      <p:cxnSp>
        <p:nvCxnSpPr>
          <p:cNvPr id="109586" name="AutoShape 19">
            <a:extLst>
              <a:ext uri="{FF2B5EF4-FFF2-40B4-BE49-F238E27FC236}">
                <a16:creationId xmlns:a16="http://schemas.microsoft.com/office/drawing/2014/main" id="{B3D525F7-DAE4-45CA-8D6F-3B511BC521CF}"/>
              </a:ext>
            </a:extLst>
          </p:cNvPr>
          <p:cNvCxnSpPr>
            <a:cxnSpLocks noChangeShapeType="1"/>
            <a:stCxn id="109579" idx="3"/>
            <a:endCxn id="109585" idx="1"/>
          </p:cNvCxnSpPr>
          <p:nvPr/>
        </p:nvCxnSpPr>
        <p:spPr bwMode="auto">
          <a:xfrm flipV="1">
            <a:off x="3941763" y="5880100"/>
            <a:ext cx="1430337" cy="3175"/>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109587" name="AutoShape 20">
            <a:extLst>
              <a:ext uri="{FF2B5EF4-FFF2-40B4-BE49-F238E27FC236}">
                <a16:creationId xmlns:a16="http://schemas.microsoft.com/office/drawing/2014/main" id="{20FE2815-F6BF-4FA4-B038-3AC883BCC1EA}"/>
              </a:ext>
            </a:extLst>
          </p:cNvPr>
          <p:cNvCxnSpPr>
            <a:cxnSpLocks noChangeShapeType="1"/>
            <a:stCxn id="109585" idx="3"/>
            <a:endCxn id="109580" idx="1"/>
          </p:cNvCxnSpPr>
          <p:nvPr/>
        </p:nvCxnSpPr>
        <p:spPr bwMode="auto">
          <a:xfrm>
            <a:off x="7310438" y="5880100"/>
            <a:ext cx="1300162" cy="0"/>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09588" name="Rectangle 21">
            <a:extLst>
              <a:ext uri="{FF2B5EF4-FFF2-40B4-BE49-F238E27FC236}">
                <a16:creationId xmlns:a16="http://schemas.microsoft.com/office/drawing/2014/main" id="{F14A5BB4-2337-4E9A-B585-86FCFF959704}"/>
              </a:ext>
            </a:extLst>
          </p:cNvPr>
          <p:cNvSpPr>
            <a:spLocks noGrp="1" noChangeArrowheads="1"/>
          </p:cNvSpPr>
          <p:nvPr>
            <p:ph type="title" idx="4294967295"/>
          </p:nvPr>
        </p:nvSpPr>
        <p:spPr>
          <a:xfrm>
            <a:off x="2244725" y="76200"/>
            <a:ext cx="7772400" cy="523875"/>
          </a:xfrm>
        </p:spPr>
        <p:txBody>
          <a:bodyPr lIns="92075" tIns="46038" rIns="92075" bIns="46038"/>
          <a:lstStyle/>
          <a:p>
            <a:pPr eaLnBrk="1" hangingPunct="1"/>
            <a:r>
              <a:rPr lang="en-US" altLang="en-US" sz="3200"/>
              <a:t>Root Cause Analysis Process</a:t>
            </a:r>
          </a:p>
        </p:txBody>
      </p:sp>
      <p:cxnSp>
        <p:nvCxnSpPr>
          <p:cNvPr id="109589" name="AutoShape 22">
            <a:extLst>
              <a:ext uri="{FF2B5EF4-FFF2-40B4-BE49-F238E27FC236}">
                <a16:creationId xmlns:a16="http://schemas.microsoft.com/office/drawing/2014/main" id="{FDCAE17E-3CF2-413C-9096-9CC183FBC60D}"/>
              </a:ext>
            </a:extLst>
          </p:cNvPr>
          <p:cNvCxnSpPr>
            <a:cxnSpLocks noChangeShapeType="1"/>
            <a:endCxn id="109571" idx="0"/>
          </p:cNvCxnSpPr>
          <p:nvPr/>
        </p:nvCxnSpPr>
        <p:spPr bwMode="auto">
          <a:xfrm flipH="1">
            <a:off x="5130800" y="2133600"/>
            <a:ext cx="3175" cy="150813"/>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109590" name="AutoShape 23">
            <a:extLst>
              <a:ext uri="{FF2B5EF4-FFF2-40B4-BE49-F238E27FC236}">
                <a16:creationId xmlns:a16="http://schemas.microsoft.com/office/drawing/2014/main" id="{25B998BE-722F-472B-9E6E-1A384D847509}"/>
              </a:ext>
            </a:extLst>
          </p:cNvPr>
          <p:cNvCxnSpPr>
            <a:cxnSpLocks noChangeShapeType="1"/>
            <a:stCxn id="109576" idx="2"/>
            <a:endCxn id="109572" idx="0"/>
          </p:cNvCxnSpPr>
          <p:nvPr/>
        </p:nvCxnSpPr>
        <p:spPr bwMode="auto">
          <a:xfrm>
            <a:off x="5130800" y="3679825"/>
            <a:ext cx="0" cy="206375"/>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109591" name="AutoShape 24">
            <a:extLst>
              <a:ext uri="{FF2B5EF4-FFF2-40B4-BE49-F238E27FC236}">
                <a16:creationId xmlns:a16="http://schemas.microsoft.com/office/drawing/2014/main" id="{2A9B1267-6EAA-4A2F-87DE-40B20345012B}"/>
              </a:ext>
            </a:extLst>
          </p:cNvPr>
          <p:cNvCxnSpPr>
            <a:cxnSpLocks noChangeShapeType="1"/>
            <a:stCxn id="109571" idx="2"/>
            <a:endCxn id="109576" idx="0"/>
          </p:cNvCxnSpPr>
          <p:nvPr/>
        </p:nvCxnSpPr>
        <p:spPr bwMode="auto">
          <a:xfrm>
            <a:off x="5130800" y="3054350"/>
            <a:ext cx="0" cy="222250"/>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109592" name="AutoShape 26">
            <a:extLst>
              <a:ext uri="{FF2B5EF4-FFF2-40B4-BE49-F238E27FC236}">
                <a16:creationId xmlns:a16="http://schemas.microsoft.com/office/drawing/2014/main" id="{E52C6009-A9C8-419D-A5B0-34E0D57FA1B3}"/>
              </a:ext>
            </a:extLst>
          </p:cNvPr>
          <p:cNvCxnSpPr>
            <a:cxnSpLocks noChangeShapeType="1"/>
            <a:stCxn id="109577" idx="2"/>
            <a:endCxn id="109578" idx="0"/>
          </p:cNvCxnSpPr>
          <p:nvPr/>
        </p:nvCxnSpPr>
        <p:spPr bwMode="auto">
          <a:xfrm flipH="1">
            <a:off x="2970213" y="5138738"/>
            <a:ext cx="6350" cy="179387"/>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109593" name="AutoShape 27">
            <a:extLst>
              <a:ext uri="{FF2B5EF4-FFF2-40B4-BE49-F238E27FC236}">
                <a16:creationId xmlns:a16="http://schemas.microsoft.com/office/drawing/2014/main" id="{071C7852-56B4-4D5A-9EAE-8F951A89B814}"/>
              </a:ext>
            </a:extLst>
          </p:cNvPr>
          <p:cNvCxnSpPr>
            <a:cxnSpLocks noChangeShapeType="1"/>
            <a:endCxn id="109577" idx="0"/>
          </p:cNvCxnSpPr>
          <p:nvPr/>
        </p:nvCxnSpPr>
        <p:spPr bwMode="auto">
          <a:xfrm>
            <a:off x="2971800" y="4648200"/>
            <a:ext cx="4763" cy="241300"/>
          </a:xfrm>
          <a:prstGeom prst="straightConnector1">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09594" name="Text Box 28">
            <a:extLst>
              <a:ext uri="{FF2B5EF4-FFF2-40B4-BE49-F238E27FC236}">
                <a16:creationId xmlns:a16="http://schemas.microsoft.com/office/drawing/2014/main" id="{4D6C52F5-7770-443E-9B82-7784B4752BA0}"/>
              </a:ext>
            </a:extLst>
          </p:cNvPr>
          <p:cNvSpPr txBox="1">
            <a:spLocks noChangeArrowheads="1"/>
          </p:cNvSpPr>
          <p:nvPr/>
        </p:nvSpPr>
        <p:spPr bwMode="auto">
          <a:xfrm>
            <a:off x="4648200" y="1600200"/>
            <a:ext cx="9906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100" b="1"/>
              <a:t>The</a:t>
            </a:r>
          </a:p>
          <a:p>
            <a:pPr algn="ctr">
              <a:spcBef>
                <a:spcPct val="0"/>
              </a:spcBef>
              <a:buFontTx/>
              <a:buNone/>
            </a:pPr>
            <a:r>
              <a:rPr lang="en-US" altLang="en-US" sz="1100" b="1"/>
              <a:t>Incident!</a:t>
            </a:r>
            <a:endParaRPr lang="en-US" altLang="en-US" sz="1100"/>
          </a:p>
        </p:txBody>
      </p:sp>
      <p:sp>
        <p:nvSpPr>
          <p:cNvPr id="109595" name="Text Box 14">
            <a:extLst>
              <a:ext uri="{FF2B5EF4-FFF2-40B4-BE49-F238E27FC236}">
                <a16:creationId xmlns:a16="http://schemas.microsoft.com/office/drawing/2014/main" id="{DC827580-C744-47B0-90BB-8DAD19B7A428}"/>
              </a:ext>
            </a:extLst>
          </p:cNvPr>
          <p:cNvSpPr txBox="1">
            <a:spLocks noChangeArrowheads="1"/>
          </p:cNvSpPr>
          <p:nvPr/>
        </p:nvSpPr>
        <p:spPr bwMode="auto">
          <a:xfrm>
            <a:off x="6464300" y="915988"/>
            <a:ext cx="21209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 typeface="Symbol" panose="05050102010706020507" pitchFamily="18" charset="2"/>
              <a:buChar char="·"/>
            </a:pPr>
            <a:r>
              <a:rPr lang="en-US" altLang="en-US" sz="1100"/>
              <a:t>Hypothesization Tools</a:t>
            </a:r>
          </a:p>
          <a:p>
            <a:pPr>
              <a:spcBef>
                <a:spcPct val="0"/>
              </a:spcBef>
              <a:buFont typeface="Symbol" panose="05050102010706020507" pitchFamily="18" charset="2"/>
              <a:buChar char="·"/>
            </a:pPr>
            <a:r>
              <a:rPr lang="en-US" altLang="en-US" sz="1100"/>
              <a:t>Risk Analysis</a:t>
            </a:r>
          </a:p>
        </p:txBody>
      </p:sp>
      <p:sp>
        <p:nvSpPr>
          <p:cNvPr id="109596" name="Line 30">
            <a:extLst>
              <a:ext uri="{FF2B5EF4-FFF2-40B4-BE49-F238E27FC236}">
                <a16:creationId xmlns:a16="http://schemas.microsoft.com/office/drawing/2014/main" id="{85E2FAC7-DD5A-444C-906D-BAA1117C81CA}"/>
              </a:ext>
            </a:extLst>
          </p:cNvPr>
          <p:cNvSpPr>
            <a:spLocks noChangeShapeType="1"/>
          </p:cNvSpPr>
          <p:nvPr/>
        </p:nvSpPr>
        <p:spPr bwMode="auto">
          <a:xfrm>
            <a:off x="5126038" y="1292225"/>
            <a:ext cx="0" cy="2444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17C8C2D0-314B-4DC4-A6F8-5F63B3AC6093}"/>
              </a:ext>
            </a:extLst>
          </p:cNvPr>
          <p:cNvSpPr>
            <a:spLocks noChangeArrowheads="1"/>
          </p:cNvSpPr>
          <p:nvPr/>
        </p:nvSpPr>
        <p:spPr bwMode="auto">
          <a:xfrm>
            <a:off x="2878138" y="212725"/>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3200" b="1">
                <a:cs typeface="Times New Roman" panose="02020603050405020304" pitchFamily="18" charset="0"/>
              </a:rPr>
              <a:t>Hypothesizing Causes </a:t>
            </a:r>
          </a:p>
        </p:txBody>
      </p:sp>
      <p:sp>
        <p:nvSpPr>
          <p:cNvPr id="111618" name="Text Box 3">
            <a:extLst>
              <a:ext uri="{FF2B5EF4-FFF2-40B4-BE49-F238E27FC236}">
                <a16:creationId xmlns:a16="http://schemas.microsoft.com/office/drawing/2014/main" id="{C52931B9-75AF-447E-8B8E-4FBB6D85CC8A}"/>
              </a:ext>
            </a:extLst>
          </p:cNvPr>
          <p:cNvSpPr txBox="1">
            <a:spLocks noChangeArrowheads="1"/>
          </p:cNvSpPr>
          <p:nvPr/>
        </p:nvSpPr>
        <p:spPr bwMode="auto">
          <a:xfrm>
            <a:off x="673100" y="3430588"/>
            <a:ext cx="93265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9300" indent="-29210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ts val="600"/>
              </a:spcBef>
            </a:pPr>
            <a:r>
              <a:rPr lang="en-US" altLang="en-US" sz="2400"/>
              <a:t>  Tools for hypothesizing causes:</a:t>
            </a:r>
          </a:p>
          <a:p>
            <a:pPr lvl="1" eaLnBrk="1" hangingPunct="1">
              <a:spcBef>
                <a:spcPts val="600"/>
              </a:spcBef>
              <a:buFontTx/>
              <a:buChar char="•"/>
            </a:pPr>
            <a:r>
              <a:rPr lang="en-US" altLang="en-US"/>
              <a:t>Failure modes, and effects analysis (FMEA)</a:t>
            </a:r>
          </a:p>
          <a:p>
            <a:pPr lvl="1" eaLnBrk="1" hangingPunct="1">
              <a:spcBef>
                <a:spcPts val="600"/>
              </a:spcBef>
              <a:buFontTx/>
              <a:buChar char="•"/>
            </a:pPr>
            <a:r>
              <a:rPr lang="en-US" altLang="en-US"/>
              <a:t>Fault tree analysis (FTA)</a:t>
            </a:r>
          </a:p>
          <a:p>
            <a:pPr lvl="1" eaLnBrk="1" hangingPunct="1">
              <a:spcBef>
                <a:spcPts val="600"/>
              </a:spcBef>
              <a:buFontTx/>
              <a:buChar char="•"/>
            </a:pPr>
            <a:r>
              <a:rPr lang="en-US" altLang="en-US"/>
              <a:t>Cause and effect diagram – Ishikawa diagram (fishbone analysis)</a:t>
            </a:r>
          </a:p>
          <a:p>
            <a:pPr lvl="1" eaLnBrk="1" hangingPunct="1">
              <a:spcBef>
                <a:spcPts val="600"/>
              </a:spcBef>
              <a:buFontTx/>
              <a:buChar char="•"/>
            </a:pPr>
            <a:r>
              <a:rPr lang="en-US" altLang="en-US"/>
              <a:t>Pareto analysis</a:t>
            </a:r>
          </a:p>
        </p:txBody>
      </p:sp>
      <p:pic>
        <p:nvPicPr>
          <p:cNvPr id="111619" name="Picture 4" descr="hm00363_">
            <a:extLst>
              <a:ext uri="{FF2B5EF4-FFF2-40B4-BE49-F238E27FC236}">
                <a16:creationId xmlns:a16="http://schemas.microsoft.com/office/drawing/2014/main" id="{B343458B-20CE-4C7C-B290-BBBC66189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430213"/>
            <a:ext cx="267335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5">
            <a:extLst>
              <a:ext uri="{FF2B5EF4-FFF2-40B4-BE49-F238E27FC236}">
                <a16:creationId xmlns:a16="http://schemas.microsoft.com/office/drawing/2014/main" id="{A91C8CA8-D9D1-4FF5-B318-CD0BB6097440}"/>
              </a:ext>
            </a:extLst>
          </p:cNvPr>
          <p:cNvSpPr txBox="1">
            <a:spLocks noChangeArrowheads="1"/>
          </p:cNvSpPr>
          <p:nvPr/>
        </p:nvSpPr>
        <p:spPr bwMode="auto">
          <a:xfrm>
            <a:off x="4851400" y="1216025"/>
            <a:ext cx="66738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r>
              <a:rPr lang="en-US" altLang="en-US" sz="2400"/>
              <a:t>Hypothesizing causes is the process of applying knowledge of risks associated with a product’s design and life cycle to the data gathered about the failure event, in order to postulate a root cause.</a:t>
            </a:r>
          </a:p>
          <a:p>
            <a:pPr>
              <a:spcBef>
                <a:spcPct val="50000"/>
              </a:spcBef>
              <a:buFontTx/>
              <a:buNone/>
            </a:pPr>
            <a:endParaRPr lang="en-US" alt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3">
            <a:extLst>
              <a:ext uri="{FF2B5EF4-FFF2-40B4-BE49-F238E27FC236}">
                <a16:creationId xmlns:a16="http://schemas.microsoft.com/office/drawing/2014/main" id="{38CAACBC-AFFF-44A3-ACD6-F8FC4388E009}"/>
              </a:ext>
            </a:extLst>
          </p:cNvPr>
          <p:cNvSpPr txBox="1">
            <a:spLocks noChangeArrowheads="1"/>
          </p:cNvSpPr>
          <p:nvPr/>
        </p:nvSpPr>
        <p:spPr>
          <a:xfrm>
            <a:off x="1830388" y="163513"/>
            <a:ext cx="6302375" cy="601662"/>
          </a:xfrm>
          <a:prstGeom prst="rect">
            <a:avLst/>
          </a:prstGeom>
        </p:spPr>
        <p:txBody>
          <a:bodyPr/>
          <a:lstStyle/>
          <a:p>
            <a:pPr>
              <a:defRPr/>
            </a:pPr>
            <a:r>
              <a:rPr lang="en-US" sz="3000" dirty="0">
                <a:effectLst>
                  <a:outerShdw blurRad="38100" dist="38100" dir="2700000" algn="tl">
                    <a:srgbClr val="000000">
                      <a:alpha val="43137"/>
                    </a:srgbClr>
                  </a:outerShdw>
                </a:effectLst>
                <a:latin typeface="Century Gothic" panose="020B0502020202020204" pitchFamily="34" charset="0"/>
                <a:ea typeface="ＭＳ Ｐゴシック" charset="-128"/>
                <a:cs typeface="Arial"/>
              </a:rPr>
              <a:t>GSFC:  A Diverse Mission Portfolio</a:t>
            </a:r>
          </a:p>
        </p:txBody>
      </p:sp>
      <p:grpSp>
        <p:nvGrpSpPr>
          <p:cNvPr id="30722" name="Group 79">
            <a:extLst>
              <a:ext uri="{FF2B5EF4-FFF2-40B4-BE49-F238E27FC236}">
                <a16:creationId xmlns:a16="http://schemas.microsoft.com/office/drawing/2014/main" id="{416F2C96-5982-491C-BB2D-76076E84EC60}"/>
              </a:ext>
            </a:extLst>
          </p:cNvPr>
          <p:cNvGrpSpPr>
            <a:grpSpLocks/>
          </p:cNvGrpSpPr>
          <p:nvPr/>
        </p:nvGrpSpPr>
        <p:grpSpPr bwMode="auto">
          <a:xfrm>
            <a:off x="2082800" y="677863"/>
            <a:ext cx="7775575" cy="5784850"/>
            <a:chOff x="1506537" y="1093787"/>
            <a:chExt cx="7503583" cy="5627687"/>
          </a:xfrm>
        </p:grpSpPr>
        <p:pic>
          <p:nvPicPr>
            <p:cNvPr id="81" name="NewMiss_7a.jpg" descr="/Users/jaoleary/Desktop/Code 100 Presentations/Code_100_2014/Oct_2014/PTookes_Overview/Missions_New_10_14/NewMiss_7a.jpg">
              <a:extLst>
                <a:ext uri="{FF2B5EF4-FFF2-40B4-BE49-F238E27FC236}">
                  <a16:creationId xmlns:a16="http://schemas.microsoft.com/office/drawing/2014/main" id="{759086B3-ABF2-4634-BBEA-82DBAE32521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06537" y="1093787"/>
              <a:ext cx="7503583" cy="5627687"/>
            </a:xfrm>
            <a:prstGeom prst="rect">
              <a:avLst/>
            </a:prstGeom>
            <a:noFill/>
            <a:ln w="9525">
              <a:solidFill>
                <a:srgbClr val="C2FFF0"/>
              </a:solidFill>
              <a:miter lim="800000"/>
              <a:headEnd/>
              <a:tailEnd/>
            </a:ln>
            <a:extLst>
              <a:ext uri="{909E8E84-426E-40DD-AFC4-6F175D3DCCD1}">
                <a14:hiddenFill xmlns:a14="http://schemas.microsoft.com/office/drawing/2010/main">
                  <a:solidFill>
                    <a:srgbClr val="FFFFFF"/>
                  </a:solidFill>
                </a14:hiddenFill>
              </a:ext>
            </a:extLst>
          </p:spPr>
        </p:pic>
        <p:sp>
          <p:nvSpPr>
            <p:cNvPr id="159" name="Text Box 3">
              <a:extLst>
                <a:ext uri="{FF2B5EF4-FFF2-40B4-BE49-F238E27FC236}">
                  <a16:creationId xmlns:a16="http://schemas.microsoft.com/office/drawing/2014/main" id="{123E1757-6869-48D0-B3B7-713075B10731}"/>
                </a:ext>
              </a:extLst>
            </p:cNvPr>
            <p:cNvSpPr txBox="1">
              <a:spLocks noChangeArrowheads="1"/>
            </p:cNvSpPr>
            <p:nvPr/>
          </p:nvSpPr>
          <p:spPr bwMode="auto">
            <a:xfrm>
              <a:off x="1914041" y="1977167"/>
              <a:ext cx="435079"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TRACE</a:t>
              </a:r>
            </a:p>
          </p:txBody>
        </p:sp>
        <p:sp>
          <p:nvSpPr>
            <p:cNvPr id="160" name="Text Box 4">
              <a:extLst>
                <a:ext uri="{FF2B5EF4-FFF2-40B4-BE49-F238E27FC236}">
                  <a16:creationId xmlns:a16="http://schemas.microsoft.com/office/drawing/2014/main" id="{64F2EEB8-A783-4AA7-AC48-914D4A82ABEF}"/>
                </a:ext>
              </a:extLst>
            </p:cNvPr>
            <p:cNvSpPr txBox="1">
              <a:spLocks noChangeArrowheads="1"/>
            </p:cNvSpPr>
            <p:nvPr/>
          </p:nvSpPr>
          <p:spPr bwMode="auto">
            <a:xfrm>
              <a:off x="1797611" y="2332372"/>
              <a:ext cx="335502"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ACE</a:t>
              </a:r>
            </a:p>
          </p:txBody>
        </p:sp>
        <p:sp>
          <p:nvSpPr>
            <p:cNvPr id="161" name="Text Box 5">
              <a:extLst>
                <a:ext uri="{FF2B5EF4-FFF2-40B4-BE49-F238E27FC236}">
                  <a16:creationId xmlns:a16="http://schemas.microsoft.com/office/drawing/2014/main" id="{7F4B2B03-66D2-452C-85E1-05BBFC4CECC9}"/>
                </a:ext>
              </a:extLst>
            </p:cNvPr>
            <p:cNvSpPr txBox="1">
              <a:spLocks noChangeArrowheads="1"/>
            </p:cNvSpPr>
            <p:nvPr/>
          </p:nvSpPr>
          <p:spPr bwMode="auto">
            <a:xfrm>
              <a:off x="2408867" y="1745511"/>
              <a:ext cx="395248" cy="18069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SOHO</a:t>
              </a:r>
            </a:p>
          </p:txBody>
        </p:sp>
        <p:sp>
          <p:nvSpPr>
            <p:cNvPr id="162" name="Text Box 6">
              <a:extLst>
                <a:ext uri="{FF2B5EF4-FFF2-40B4-BE49-F238E27FC236}">
                  <a16:creationId xmlns:a16="http://schemas.microsoft.com/office/drawing/2014/main" id="{72776586-A0C3-4870-9E13-A0968AB065EB}"/>
                </a:ext>
              </a:extLst>
            </p:cNvPr>
            <p:cNvSpPr txBox="1">
              <a:spLocks noChangeArrowheads="1"/>
            </p:cNvSpPr>
            <p:nvPr/>
          </p:nvSpPr>
          <p:spPr bwMode="auto">
            <a:xfrm>
              <a:off x="2866925" y="1433549"/>
              <a:ext cx="454995"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RHESSI</a:t>
              </a:r>
            </a:p>
          </p:txBody>
        </p:sp>
        <p:sp>
          <p:nvSpPr>
            <p:cNvPr id="163" name="Text Box 7">
              <a:extLst>
                <a:ext uri="{FF2B5EF4-FFF2-40B4-BE49-F238E27FC236}">
                  <a16:creationId xmlns:a16="http://schemas.microsoft.com/office/drawing/2014/main" id="{AA70FE7F-5BCE-4D5F-B578-70898A448777}"/>
                </a:ext>
              </a:extLst>
            </p:cNvPr>
            <p:cNvSpPr txBox="1">
              <a:spLocks noChangeArrowheads="1"/>
            </p:cNvSpPr>
            <p:nvPr/>
          </p:nvSpPr>
          <p:spPr bwMode="auto">
            <a:xfrm>
              <a:off x="3703380" y="1191082"/>
              <a:ext cx="358481"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Wind</a:t>
              </a:r>
            </a:p>
          </p:txBody>
        </p:sp>
        <p:sp>
          <p:nvSpPr>
            <p:cNvPr id="164" name="Text Box 8">
              <a:extLst>
                <a:ext uri="{FF2B5EF4-FFF2-40B4-BE49-F238E27FC236}">
                  <a16:creationId xmlns:a16="http://schemas.microsoft.com/office/drawing/2014/main" id="{D9E4AA42-1E2E-4F2B-8D58-49D681546B87}"/>
                </a:ext>
              </a:extLst>
            </p:cNvPr>
            <p:cNvSpPr txBox="1">
              <a:spLocks noChangeArrowheads="1"/>
            </p:cNvSpPr>
            <p:nvPr/>
          </p:nvSpPr>
          <p:spPr bwMode="auto">
            <a:xfrm>
              <a:off x="4596518" y="1166372"/>
              <a:ext cx="471846"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Voyager</a:t>
              </a:r>
            </a:p>
          </p:txBody>
        </p:sp>
        <p:sp>
          <p:nvSpPr>
            <p:cNvPr id="165" name="Text Box 9">
              <a:extLst>
                <a:ext uri="{FF2B5EF4-FFF2-40B4-BE49-F238E27FC236}">
                  <a16:creationId xmlns:a16="http://schemas.microsoft.com/office/drawing/2014/main" id="{0E1DECC3-32A2-4E01-A5CC-ABF1C45F6919}"/>
                </a:ext>
              </a:extLst>
            </p:cNvPr>
            <p:cNvSpPr txBox="1">
              <a:spLocks noChangeArrowheads="1"/>
            </p:cNvSpPr>
            <p:nvPr/>
          </p:nvSpPr>
          <p:spPr bwMode="auto">
            <a:xfrm>
              <a:off x="4100161" y="1626594"/>
              <a:ext cx="428951"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Geotail</a:t>
              </a:r>
            </a:p>
          </p:txBody>
        </p:sp>
        <p:sp>
          <p:nvSpPr>
            <p:cNvPr id="166" name="Text Box 10">
              <a:extLst>
                <a:ext uri="{FF2B5EF4-FFF2-40B4-BE49-F238E27FC236}">
                  <a16:creationId xmlns:a16="http://schemas.microsoft.com/office/drawing/2014/main" id="{69280000-E45E-4810-A10D-01CD8E42B202}"/>
                </a:ext>
              </a:extLst>
            </p:cNvPr>
            <p:cNvSpPr txBox="1">
              <a:spLocks noChangeArrowheads="1"/>
            </p:cNvSpPr>
            <p:nvPr/>
          </p:nvSpPr>
          <p:spPr bwMode="auto">
            <a:xfrm>
              <a:off x="3637506" y="1901492"/>
              <a:ext cx="422823"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TIMED</a:t>
              </a:r>
            </a:p>
          </p:txBody>
        </p:sp>
        <p:sp>
          <p:nvSpPr>
            <p:cNvPr id="167" name="Text Box 11">
              <a:extLst>
                <a:ext uri="{FF2B5EF4-FFF2-40B4-BE49-F238E27FC236}">
                  <a16:creationId xmlns:a16="http://schemas.microsoft.com/office/drawing/2014/main" id="{4E041D54-ED0D-46A7-AB66-F645C898FF78}"/>
                </a:ext>
              </a:extLst>
            </p:cNvPr>
            <p:cNvSpPr txBox="1">
              <a:spLocks noChangeArrowheads="1"/>
            </p:cNvSpPr>
            <p:nvPr/>
          </p:nvSpPr>
          <p:spPr bwMode="auto">
            <a:xfrm>
              <a:off x="2283246" y="2934677"/>
              <a:ext cx="370736" cy="18069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FAST</a:t>
              </a:r>
            </a:p>
          </p:txBody>
        </p:sp>
        <p:sp>
          <p:nvSpPr>
            <p:cNvPr id="168" name="Text Box 12">
              <a:extLst>
                <a:ext uri="{FF2B5EF4-FFF2-40B4-BE49-F238E27FC236}">
                  <a16:creationId xmlns:a16="http://schemas.microsoft.com/office/drawing/2014/main" id="{E0AD7821-AC8E-4548-AA0A-A43789D43E20}"/>
                </a:ext>
              </a:extLst>
            </p:cNvPr>
            <p:cNvSpPr txBox="1">
              <a:spLocks noChangeArrowheads="1"/>
            </p:cNvSpPr>
            <p:nvPr/>
          </p:nvSpPr>
          <p:spPr bwMode="auto">
            <a:xfrm>
              <a:off x="1751652" y="3073670"/>
              <a:ext cx="363077"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Polar</a:t>
              </a:r>
            </a:p>
          </p:txBody>
        </p:sp>
        <p:sp>
          <p:nvSpPr>
            <p:cNvPr id="169" name="Text Box 13">
              <a:extLst>
                <a:ext uri="{FF2B5EF4-FFF2-40B4-BE49-F238E27FC236}">
                  <a16:creationId xmlns:a16="http://schemas.microsoft.com/office/drawing/2014/main" id="{35263344-E53B-4806-BAC7-1BC148FC457E}"/>
                </a:ext>
              </a:extLst>
            </p:cNvPr>
            <p:cNvSpPr txBox="1">
              <a:spLocks noChangeArrowheads="1"/>
            </p:cNvSpPr>
            <p:nvPr/>
          </p:nvSpPr>
          <p:spPr bwMode="auto">
            <a:xfrm>
              <a:off x="5508039" y="1333164"/>
              <a:ext cx="410568"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Stereo</a:t>
              </a:r>
            </a:p>
          </p:txBody>
        </p:sp>
        <p:sp>
          <p:nvSpPr>
            <p:cNvPr id="170" name="Text Box 14">
              <a:extLst>
                <a:ext uri="{FF2B5EF4-FFF2-40B4-BE49-F238E27FC236}">
                  <a16:creationId xmlns:a16="http://schemas.microsoft.com/office/drawing/2014/main" id="{63111A86-2F90-4A9A-A2CB-DFD8ACD29ADD}"/>
                </a:ext>
              </a:extLst>
            </p:cNvPr>
            <p:cNvSpPr txBox="1">
              <a:spLocks noChangeArrowheads="1"/>
            </p:cNvSpPr>
            <p:nvPr/>
          </p:nvSpPr>
          <p:spPr bwMode="auto">
            <a:xfrm>
              <a:off x="4876868" y="1776399"/>
              <a:ext cx="458059"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THEMIS</a:t>
              </a:r>
            </a:p>
          </p:txBody>
        </p:sp>
        <p:sp>
          <p:nvSpPr>
            <p:cNvPr id="171" name="Text Box 15">
              <a:extLst>
                <a:ext uri="{FF2B5EF4-FFF2-40B4-BE49-F238E27FC236}">
                  <a16:creationId xmlns:a16="http://schemas.microsoft.com/office/drawing/2014/main" id="{7498CEB0-50B0-4C12-A0BD-7A7011E3F011}"/>
                </a:ext>
              </a:extLst>
            </p:cNvPr>
            <p:cNvSpPr txBox="1">
              <a:spLocks noChangeArrowheads="1"/>
            </p:cNvSpPr>
            <p:nvPr/>
          </p:nvSpPr>
          <p:spPr bwMode="auto">
            <a:xfrm>
              <a:off x="2836286" y="2789506"/>
              <a:ext cx="421292"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IMAGE</a:t>
              </a:r>
            </a:p>
          </p:txBody>
        </p:sp>
        <p:sp>
          <p:nvSpPr>
            <p:cNvPr id="172" name="Text Box 16">
              <a:extLst>
                <a:ext uri="{FF2B5EF4-FFF2-40B4-BE49-F238E27FC236}">
                  <a16:creationId xmlns:a16="http://schemas.microsoft.com/office/drawing/2014/main" id="{DB1B0EF7-5256-4428-B6B2-0BB03AE40BCC}"/>
                </a:ext>
              </a:extLst>
            </p:cNvPr>
            <p:cNvSpPr txBox="1">
              <a:spLocks noChangeArrowheads="1"/>
            </p:cNvSpPr>
            <p:nvPr/>
          </p:nvSpPr>
          <p:spPr bwMode="auto">
            <a:xfrm>
              <a:off x="4100161" y="3384088"/>
              <a:ext cx="364609"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MMS</a:t>
              </a:r>
            </a:p>
          </p:txBody>
        </p:sp>
        <p:sp>
          <p:nvSpPr>
            <p:cNvPr id="173" name="Text Box 17">
              <a:extLst>
                <a:ext uri="{FF2B5EF4-FFF2-40B4-BE49-F238E27FC236}">
                  <a16:creationId xmlns:a16="http://schemas.microsoft.com/office/drawing/2014/main" id="{11891964-4C88-442E-91F0-D86E2E6E61FD}"/>
                </a:ext>
              </a:extLst>
            </p:cNvPr>
            <p:cNvSpPr txBox="1">
              <a:spLocks noChangeArrowheads="1"/>
            </p:cNvSpPr>
            <p:nvPr/>
          </p:nvSpPr>
          <p:spPr bwMode="auto">
            <a:xfrm>
              <a:off x="3294345" y="3476751"/>
              <a:ext cx="458058"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Solar-B</a:t>
              </a:r>
            </a:p>
          </p:txBody>
        </p:sp>
        <p:sp>
          <p:nvSpPr>
            <p:cNvPr id="174" name="Text Box 19">
              <a:extLst>
                <a:ext uri="{FF2B5EF4-FFF2-40B4-BE49-F238E27FC236}">
                  <a16:creationId xmlns:a16="http://schemas.microsoft.com/office/drawing/2014/main" id="{1DD14839-3B21-4B2E-B8A8-898DD8B3D0DA}"/>
                </a:ext>
              </a:extLst>
            </p:cNvPr>
            <p:cNvSpPr txBox="1">
              <a:spLocks noChangeArrowheads="1"/>
            </p:cNvSpPr>
            <p:nvPr/>
          </p:nvSpPr>
          <p:spPr bwMode="auto">
            <a:xfrm>
              <a:off x="6275556" y="1093787"/>
              <a:ext cx="543848"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QuikSCAT</a:t>
              </a:r>
            </a:p>
          </p:txBody>
        </p:sp>
        <p:sp>
          <p:nvSpPr>
            <p:cNvPr id="175" name="Text Box 20">
              <a:extLst>
                <a:ext uri="{FF2B5EF4-FFF2-40B4-BE49-F238E27FC236}">
                  <a16:creationId xmlns:a16="http://schemas.microsoft.com/office/drawing/2014/main" id="{E75406D5-A19A-4417-ACC4-98251860F19F}"/>
                </a:ext>
              </a:extLst>
            </p:cNvPr>
            <p:cNvSpPr txBox="1">
              <a:spLocks noChangeArrowheads="1"/>
            </p:cNvSpPr>
            <p:nvPr/>
          </p:nvSpPr>
          <p:spPr bwMode="auto">
            <a:xfrm>
              <a:off x="5936991" y="1333164"/>
              <a:ext cx="571425"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ACRIMSAT</a:t>
              </a:r>
            </a:p>
          </p:txBody>
        </p:sp>
        <p:sp>
          <p:nvSpPr>
            <p:cNvPr id="176" name="Text Box 21">
              <a:extLst>
                <a:ext uri="{FF2B5EF4-FFF2-40B4-BE49-F238E27FC236}">
                  <a16:creationId xmlns:a16="http://schemas.microsoft.com/office/drawing/2014/main" id="{D861CF66-8A5F-4FFD-AA08-FBC78B0FAA05}"/>
                </a:ext>
              </a:extLst>
            </p:cNvPr>
            <p:cNvSpPr txBox="1">
              <a:spLocks noChangeArrowheads="1"/>
            </p:cNvSpPr>
            <p:nvPr/>
          </p:nvSpPr>
          <p:spPr bwMode="auto">
            <a:xfrm>
              <a:off x="8357501" y="1191082"/>
              <a:ext cx="364609"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EO-1</a:t>
              </a:r>
            </a:p>
          </p:txBody>
        </p:sp>
        <p:sp>
          <p:nvSpPr>
            <p:cNvPr id="177" name="Text Box 22">
              <a:extLst>
                <a:ext uri="{FF2B5EF4-FFF2-40B4-BE49-F238E27FC236}">
                  <a16:creationId xmlns:a16="http://schemas.microsoft.com/office/drawing/2014/main" id="{276CE11C-C923-4AEF-A8B1-D5CF519CEFF8}"/>
                </a:ext>
              </a:extLst>
            </p:cNvPr>
            <p:cNvSpPr txBox="1">
              <a:spLocks noChangeArrowheads="1"/>
            </p:cNvSpPr>
            <p:nvPr/>
          </p:nvSpPr>
          <p:spPr bwMode="auto">
            <a:xfrm>
              <a:off x="8274775" y="5987897"/>
              <a:ext cx="405972" cy="183781"/>
            </a:xfrm>
            <a:prstGeom prst="rect">
              <a:avLst/>
            </a:prstGeom>
            <a:noFill/>
            <a:ln w="9525">
              <a:noFill/>
              <a:miter lim="800000"/>
              <a:headEnd/>
              <a:tailEnd/>
            </a:ln>
            <a:effectLst>
              <a:outerShdw blurRad="12700" dist="12700" dir="2700000">
                <a:srgbClr val="000000">
                  <a:alpha val="72000"/>
                </a:srgbClr>
              </a:outerShdw>
            </a:effectLst>
          </p:spPr>
          <p:txBody>
            <a:bodyPr wrap="none" anchor="ctr">
              <a:spAutoFit/>
            </a:bodyPr>
            <a:lstStyle/>
            <a:p>
              <a:pPr algn="ctr">
                <a:defRPr/>
              </a:pPr>
              <a:r>
                <a:rPr lang="en-US" sz="600" b="1" dirty="0">
                  <a:solidFill>
                    <a:schemeClr val="bg1"/>
                  </a:solidFill>
                  <a:ea typeface="ＭＳ Ｐゴシック" charset="-128"/>
                  <a:cs typeface="ＭＳ Ｐゴシック" charset="-128"/>
                </a:rPr>
                <a:t>COBE</a:t>
              </a:r>
            </a:p>
          </p:txBody>
        </p:sp>
        <p:sp>
          <p:nvSpPr>
            <p:cNvPr id="178" name="Text Box 23">
              <a:extLst>
                <a:ext uri="{FF2B5EF4-FFF2-40B4-BE49-F238E27FC236}">
                  <a16:creationId xmlns:a16="http://schemas.microsoft.com/office/drawing/2014/main" id="{9069E858-4956-4CDE-A202-2B6D11D28DBB}"/>
                </a:ext>
              </a:extLst>
            </p:cNvPr>
            <p:cNvSpPr txBox="1">
              <a:spLocks noChangeArrowheads="1"/>
            </p:cNvSpPr>
            <p:nvPr/>
          </p:nvSpPr>
          <p:spPr bwMode="auto">
            <a:xfrm>
              <a:off x="6278620" y="1921570"/>
              <a:ext cx="543848"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Landsat 7</a:t>
              </a:r>
            </a:p>
          </p:txBody>
        </p:sp>
        <p:sp>
          <p:nvSpPr>
            <p:cNvPr id="179" name="Text Box 24">
              <a:extLst>
                <a:ext uri="{FF2B5EF4-FFF2-40B4-BE49-F238E27FC236}">
                  <a16:creationId xmlns:a16="http://schemas.microsoft.com/office/drawing/2014/main" id="{16FB2133-2D9F-440F-94E9-084C6D4C490C}"/>
                </a:ext>
              </a:extLst>
            </p:cNvPr>
            <p:cNvSpPr txBox="1">
              <a:spLocks noChangeArrowheads="1"/>
            </p:cNvSpPr>
            <p:nvPr/>
          </p:nvSpPr>
          <p:spPr bwMode="auto">
            <a:xfrm>
              <a:off x="7525643" y="1529300"/>
              <a:ext cx="416696"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TRMM</a:t>
              </a:r>
            </a:p>
          </p:txBody>
        </p:sp>
        <p:sp>
          <p:nvSpPr>
            <p:cNvPr id="180" name="Text Box 25">
              <a:extLst>
                <a:ext uri="{FF2B5EF4-FFF2-40B4-BE49-F238E27FC236}">
                  <a16:creationId xmlns:a16="http://schemas.microsoft.com/office/drawing/2014/main" id="{DB96C216-83BC-4CC5-B188-B3C2AF68F98C}"/>
                </a:ext>
              </a:extLst>
            </p:cNvPr>
            <p:cNvSpPr txBox="1">
              <a:spLocks noChangeArrowheads="1"/>
            </p:cNvSpPr>
            <p:nvPr/>
          </p:nvSpPr>
          <p:spPr bwMode="auto">
            <a:xfrm>
              <a:off x="6287812" y="3822690"/>
              <a:ext cx="445802"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TDRSS</a:t>
              </a:r>
            </a:p>
          </p:txBody>
        </p:sp>
        <p:sp>
          <p:nvSpPr>
            <p:cNvPr id="181" name="Text Box 27">
              <a:extLst>
                <a:ext uri="{FF2B5EF4-FFF2-40B4-BE49-F238E27FC236}">
                  <a16:creationId xmlns:a16="http://schemas.microsoft.com/office/drawing/2014/main" id="{D1C875AE-4F6C-4B3E-97EC-DB87C0F5B047}"/>
                </a:ext>
              </a:extLst>
            </p:cNvPr>
            <p:cNvSpPr txBox="1">
              <a:spLocks noChangeArrowheads="1"/>
            </p:cNvSpPr>
            <p:nvPr/>
          </p:nvSpPr>
          <p:spPr bwMode="auto">
            <a:xfrm>
              <a:off x="5705664" y="1728523"/>
              <a:ext cx="363076"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Aqua</a:t>
              </a:r>
            </a:p>
          </p:txBody>
        </p:sp>
        <p:sp>
          <p:nvSpPr>
            <p:cNvPr id="182" name="Text Box 28">
              <a:extLst>
                <a:ext uri="{FF2B5EF4-FFF2-40B4-BE49-F238E27FC236}">
                  <a16:creationId xmlns:a16="http://schemas.microsoft.com/office/drawing/2014/main" id="{A080A06F-7A36-435F-8CF5-26D02C5A43D3}"/>
                </a:ext>
              </a:extLst>
            </p:cNvPr>
            <p:cNvSpPr txBox="1">
              <a:spLocks noChangeArrowheads="1"/>
            </p:cNvSpPr>
            <p:nvPr/>
          </p:nvSpPr>
          <p:spPr bwMode="auto">
            <a:xfrm>
              <a:off x="5503444" y="2241254"/>
              <a:ext cx="376864"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Terra</a:t>
              </a:r>
            </a:p>
          </p:txBody>
        </p:sp>
        <p:sp>
          <p:nvSpPr>
            <p:cNvPr id="183" name="Text Box 30">
              <a:extLst>
                <a:ext uri="{FF2B5EF4-FFF2-40B4-BE49-F238E27FC236}">
                  <a16:creationId xmlns:a16="http://schemas.microsoft.com/office/drawing/2014/main" id="{04353A9B-B6F4-4992-82D0-23DD20A00918}"/>
                </a:ext>
              </a:extLst>
            </p:cNvPr>
            <p:cNvSpPr txBox="1">
              <a:spLocks noChangeArrowheads="1"/>
            </p:cNvSpPr>
            <p:nvPr/>
          </p:nvSpPr>
          <p:spPr bwMode="auto">
            <a:xfrm>
              <a:off x="7602241" y="3802613"/>
              <a:ext cx="504017"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CloudSat</a:t>
              </a:r>
            </a:p>
          </p:txBody>
        </p:sp>
        <p:sp>
          <p:nvSpPr>
            <p:cNvPr id="184" name="Text Box 31">
              <a:extLst>
                <a:ext uri="{FF2B5EF4-FFF2-40B4-BE49-F238E27FC236}">
                  <a16:creationId xmlns:a16="http://schemas.microsoft.com/office/drawing/2014/main" id="{4050494D-5B18-43A9-923A-B643EEBFA80A}"/>
                </a:ext>
              </a:extLst>
            </p:cNvPr>
            <p:cNvSpPr txBox="1">
              <a:spLocks noChangeArrowheads="1"/>
            </p:cNvSpPr>
            <p:nvPr/>
          </p:nvSpPr>
          <p:spPr bwMode="auto">
            <a:xfrm>
              <a:off x="7378574" y="2076007"/>
              <a:ext cx="507081" cy="18069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CALIPSO</a:t>
              </a:r>
            </a:p>
          </p:txBody>
        </p:sp>
        <p:sp>
          <p:nvSpPr>
            <p:cNvPr id="185" name="Text Box 32">
              <a:extLst>
                <a:ext uri="{FF2B5EF4-FFF2-40B4-BE49-F238E27FC236}">
                  <a16:creationId xmlns:a16="http://schemas.microsoft.com/office/drawing/2014/main" id="{EAD7B506-897E-40B9-9B32-FCE15493FC83}"/>
                </a:ext>
              </a:extLst>
            </p:cNvPr>
            <p:cNvSpPr txBox="1">
              <a:spLocks noChangeArrowheads="1"/>
            </p:cNvSpPr>
            <p:nvPr/>
          </p:nvSpPr>
          <p:spPr bwMode="auto">
            <a:xfrm>
              <a:off x="6485435" y="2310751"/>
              <a:ext cx="447335" cy="18069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GRACE</a:t>
              </a:r>
            </a:p>
          </p:txBody>
        </p:sp>
        <p:sp>
          <p:nvSpPr>
            <p:cNvPr id="186" name="Text Box 33">
              <a:extLst>
                <a:ext uri="{FF2B5EF4-FFF2-40B4-BE49-F238E27FC236}">
                  <a16:creationId xmlns:a16="http://schemas.microsoft.com/office/drawing/2014/main" id="{88CAA88B-080F-4FA2-89AF-0368D82B6BA4}"/>
                </a:ext>
              </a:extLst>
            </p:cNvPr>
            <p:cNvSpPr txBox="1">
              <a:spLocks noChangeArrowheads="1"/>
            </p:cNvSpPr>
            <p:nvPr/>
          </p:nvSpPr>
          <p:spPr bwMode="auto">
            <a:xfrm>
              <a:off x="7216185" y="2517697"/>
              <a:ext cx="459591"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SORCE</a:t>
              </a:r>
            </a:p>
          </p:txBody>
        </p:sp>
        <p:sp>
          <p:nvSpPr>
            <p:cNvPr id="187" name="Text Box 34">
              <a:extLst>
                <a:ext uri="{FF2B5EF4-FFF2-40B4-BE49-F238E27FC236}">
                  <a16:creationId xmlns:a16="http://schemas.microsoft.com/office/drawing/2014/main" id="{2977D716-CBC5-4962-900B-DDDD95DCC4D9}"/>
                </a:ext>
              </a:extLst>
            </p:cNvPr>
            <p:cNvSpPr txBox="1">
              <a:spLocks noChangeArrowheads="1"/>
            </p:cNvSpPr>
            <p:nvPr/>
          </p:nvSpPr>
          <p:spPr bwMode="auto">
            <a:xfrm>
              <a:off x="8424908" y="1728523"/>
              <a:ext cx="500954"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ICESat-2</a:t>
              </a:r>
            </a:p>
          </p:txBody>
        </p:sp>
        <p:sp>
          <p:nvSpPr>
            <p:cNvPr id="188" name="Text Box 35">
              <a:extLst>
                <a:ext uri="{FF2B5EF4-FFF2-40B4-BE49-F238E27FC236}">
                  <a16:creationId xmlns:a16="http://schemas.microsoft.com/office/drawing/2014/main" id="{6B5BCE00-B587-4C33-8DDE-5BC5E9E51372}"/>
                </a:ext>
              </a:extLst>
            </p:cNvPr>
            <p:cNvSpPr txBox="1">
              <a:spLocks noChangeArrowheads="1"/>
            </p:cNvSpPr>
            <p:nvPr/>
          </p:nvSpPr>
          <p:spPr bwMode="auto">
            <a:xfrm>
              <a:off x="1779227" y="4903749"/>
              <a:ext cx="568361"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Messenger</a:t>
              </a:r>
            </a:p>
          </p:txBody>
        </p:sp>
        <p:sp>
          <p:nvSpPr>
            <p:cNvPr id="189" name="Text Box 36">
              <a:extLst>
                <a:ext uri="{FF2B5EF4-FFF2-40B4-BE49-F238E27FC236}">
                  <a16:creationId xmlns:a16="http://schemas.microsoft.com/office/drawing/2014/main" id="{237020D3-9022-43E7-96F1-ADF733EBB2AE}"/>
                </a:ext>
              </a:extLst>
            </p:cNvPr>
            <p:cNvSpPr txBox="1">
              <a:spLocks noChangeArrowheads="1"/>
            </p:cNvSpPr>
            <p:nvPr/>
          </p:nvSpPr>
          <p:spPr bwMode="auto">
            <a:xfrm>
              <a:off x="3055358" y="4180984"/>
              <a:ext cx="442738"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Cassini</a:t>
              </a:r>
            </a:p>
          </p:txBody>
        </p:sp>
        <p:sp>
          <p:nvSpPr>
            <p:cNvPr id="190" name="Text Box 37">
              <a:extLst>
                <a:ext uri="{FF2B5EF4-FFF2-40B4-BE49-F238E27FC236}">
                  <a16:creationId xmlns:a16="http://schemas.microsoft.com/office/drawing/2014/main" id="{52321B0F-9877-4513-AED1-CFC316F47938}"/>
                </a:ext>
              </a:extLst>
            </p:cNvPr>
            <p:cNvSpPr txBox="1">
              <a:spLocks noChangeArrowheads="1"/>
            </p:cNvSpPr>
            <p:nvPr/>
          </p:nvSpPr>
          <p:spPr bwMode="auto">
            <a:xfrm>
              <a:off x="4078713" y="4678271"/>
              <a:ext cx="693981"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New Horizons</a:t>
              </a:r>
            </a:p>
          </p:txBody>
        </p:sp>
        <p:sp>
          <p:nvSpPr>
            <p:cNvPr id="191" name="Text Box 38">
              <a:extLst>
                <a:ext uri="{FF2B5EF4-FFF2-40B4-BE49-F238E27FC236}">
                  <a16:creationId xmlns:a16="http://schemas.microsoft.com/office/drawing/2014/main" id="{C1CFB7E7-F96F-4AE5-B67A-C6A7834494A1}"/>
                </a:ext>
              </a:extLst>
            </p:cNvPr>
            <p:cNvSpPr txBox="1">
              <a:spLocks noChangeArrowheads="1"/>
            </p:cNvSpPr>
            <p:nvPr/>
          </p:nvSpPr>
          <p:spPr bwMode="auto">
            <a:xfrm>
              <a:off x="2900629" y="6449665"/>
              <a:ext cx="333969" cy="18069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LRO</a:t>
              </a:r>
            </a:p>
          </p:txBody>
        </p:sp>
        <p:sp>
          <p:nvSpPr>
            <p:cNvPr id="192" name="Text Box 40">
              <a:extLst>
                <a:ext uri="{FF2B5EF4-FFF2-40B4-BE49-F238E27FC236}">
                  <a16:creationId xmlns:a16="http://schemas.microsoft.com/office/drawing/2014/main" id="{363BA112-C27A-44BF-BFFB-43D56EBEFE96}"/>
                </a:ext>
              </a:extLst>
            </p:cNvPr>
            <p:cNvSpPr txBox="1">
              <a:spLocks noChangeArrowheads="1"/>
            </p:cNvSpPr>
            <p:nvPr/>
          </p:nvSpPr>
          <p:spPr bwMode="auto">
            <a:xfrm>
              <a:off x="8169070" y="3660531"/>
              <a:ext cx="517805"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Aquarius</a:t>
              </a:r>
            </a:p>
          </p:txBody>
        </p:sp>
        <p:sp>
          <p:nvSpPr>
            <p:cNvPr id="193" name="Text Box 41">
              <a:extLst>
                <a:ext uri="{FF2B5EF4-FFF2-40B4-BE49-F238E27FC236}">
                  <a16:creationId xmlns:a16="http://schemas.microsoft.com/office/drawing/2014/main" id="{8B445C87-C6B3-4468-B187-69F104A86CFA}"/>
                </a:ext>
              </a:extLst>
            </p:cNvPr>
            <p:cNvSpPr txBox="1">
              <a:spLocks noChangeArrowheads="1"/>
            </p:cNvSpPr>
            <p:nvPr/>
          </p:nvSpPr>
          <p:spPr bwMode="auto">
            <a:xfrm>
              <a:off x="8221157" y="5232701"/>
              <a:ext cx="389120"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RXTE</a:t>
              </a:r>
            </a:p>
          </p:txBody>
        </p:sp>
        <p:sp>
          <p:nvSpPr>
            <p:cNvPr id="194" name="Text Box 43">
              <a:extLst>
                <a:ext uri="{FF2B5EF4-FFF2-40B4-BE49-F238E27FC236}">
                  <a16:creationId xmlns:a16="http://schemas.microsoft.com/office/drawing/2014/main" id="{A23AE75C-C204-4E0D-BCA1-BDA75D76CD8B}"/>
                </a:ext>
              </a:extLst>
            </p:cNvPr>
            <p:cNvSpPr txBox="1">
              <a:spLocks noChangeArrowheads="1"/>
            </p:cNvSpPr>
            <p:nvPr/>
          </p:nvSpPr>
          <p:spPr bwMode="auto">
            <a:xfrm>
              <a:off x="3573163" y="2618080"/>
              <a:ext cx="435079"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Cluster</a:t>
              </a:r>
            </a:p>
          </p:txBody>
        </p:sp>
        <p:sp>
          <p:nvSpPr>
            <p:cNvPr id="195" name="Text Box 44">
              <a:extLst>
                <a:ext uri="{FF2B5EF4-FFF2-40B4-BE49-F238E27FC236}">
                  <a16:creationId xmlns:a16="http://schemas.microsoft.com/office/drawing/2014/main" id="{5C336ED5-5F04-4115-88A9-3A40D23E39F8}"/>
                </a:ext>
              </a:extLst>
            </p:cNvPr>
            <p:cNvSpPr txBox="1">
              <a:spLocks noChangeArrowheads="1"/>
            </p:cNvSpPr>
            <p:nvPr/>
          </p:nvSpPr>
          <p:spPr bwMode="auto">
            <a:xfrm>
              <a:off x="4772694" y="2709199"/>
              <a:ext cx="350821"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SDO</a:t>
              </a:r>
            </a:p>
          </p:txBody>
        </p:sp>
        <p:sp>
          <p:nvSpPr>
            <p:cNvPr id="196" name="Text Box 45">
              <a:extLst>
                <a:ext uri="{FF2B5EF4-FFF2-40B4-BE49-F238E27FC236}">
                  <a16:creationId xmlns:a16="http://schemas.microsoft.com/office/drawing/2014/main" id="{B9F60E23-4827-4DFC-8396-2527CDB530CD}"/>
                </a:ext>
              </a:extLst>
            </p:cNvPr>
            <p:cNvSpPr txBox="1">
              <a:spLocks noChangeArrowheads="1"/>
            </p:cNvSpPr>
            <p:nvPr/>
          </p:nvSpPr>
          <p:spPr bwMode="auto">
            <a:xfrm>
              <a:off x="5512636" y="3660531"/>
              <a:ext cx="340097"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NPP</a:t>
              </a:r>
            </a:p>
          </p:txBody>
        </p:sp>
        <p:sp>
          <p:nvSpPr>
            <p:cNvPr id="197" name="Text Box 46">
              <a:extLst>
                <a:ext uri="{FF2B5EF4-FFF2-40B4-BE49-F238E27FC236}">
                  <a16:creationId xmlns:a16="http://schemas.microsoft.com/office/drawing/2014/main" id="{FDB3D5B3-43B1-40D2-AB79-5F1B6D3DA8D5}"/>
                </a:ext>
              </a:extLst>
            </p:cNvPr>
            <p:cNvSpPr txBox="1">
              <a:spLocks noChangeArrowheads="1"/>
            </p:cNvSpPr>
            <p:nvPr/>
          </p:nvSpPr>
          <p:spPr bwMode="auto">
            <a:xfrm>
              <a:off x="6228065" y="2818849"/>
              <a:ext cx="324777"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AIM</a:t>
              </a:r>
            </a:p>
          </p:txBody>
        </p:sp>
        <p:sp>
          <p:nvSpPr>
            <p:cNvPr id="198" name="Text Box 47">
              <a:extLst>
                <a:ext uri="{FF2B5EF4-FFF2-40B4-BE49-F238E27FC236}">
                  <a16:creationId xmlns:a16="http://schemas.microsoft.com/office/drawing/2014/main" id="{2388D8BC-8992-441D-9EBF-A1FEDF6AFC61}"/>
                </a:ext>
              </a:extLst>
            </p:cNvPr>
            <p:cNvSpPr txBox="1">
              <a:spLocks noChangeArrowheads="1"/>
            </p:cNvSpPr>
            <p:nvPr/>
          </p:nvSpPr>
          <p:spPr bwMode="auto">
            <a:xfrm>
              <a:off x="6889875" y="3844311"/>
              <a:ext cx="405972"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LDCM</a:t>
              </a:r>
            </a:p>
          </p:txBody>
        </p:sp>
        <p:sp>
          <p:nvSpPr>
            <p:cNvPr id="199" name="Text Box 48">
              <a:extLst>
                <a:ext uri="{FF2B5EF4-FFF2-40B4-BE49-F238E27FC236}">
                  <a16:creationId xmlns:a16="http://schemas.microsoft.com/office/drawing/2014/main" id="{977B2F39-1DF6-419D-9555-3A48878626ED}"/>
                </a:ext>
              </a:extLst>
            </p:cNvPr>
            <p:cNvSpPr txBox="1">
              <a:spLocks noChangeArrowheads="1"/>
            </p:cNvSpPr>
            <p:nvPr/>
          </p:nvSpPr>
          <p:spPr bwMode="auto">
            <a:xfrm>
              <a:off x="6865364" y="3053593"/>
              <a:ext cx="347757"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GPM</a:t>
              </a:r>
            </a:p>
          </p:txBody>
        </p:sp>
        <p:sp>
          <p:nvSpPr>
            <p:cNvPr id="200" name="Text Box 50">
              <a:extLst>
                <a:ext uri="{FF2B5EF4-FFF2-40B4-BE49-F238E27FC236}">
                  <a16:creationId xmlns:a16="http://schemas.microsoft.com/office/drawing/2014/main" id="{DA823944-7431-4BC8-8975-5DEAFC1047C2}"/>
                </a:ext>
              </a:extLst>
            </p:cNvPr>
            <p:cNvSpPr txBox="1">
              <a:spLocks noChangeArrowheads="1"/>
            </p:cNvSpPr>
            <p:nvPr/>
          </p:nvSpPr>
          <p:spPr bwMode="auto">
            <a:xfrm>
              <a:off x="7954594" y="1458258"/>
              <a:ext cx="404440"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TOMS</a:t>
              </a:r>
            </a:p>
          </p:txBody>
        </p:sp>
        <p:sp>
          <p:nvSpPr>
            <p:cNvPr id="201" name="Text Box 51">
              <a:extLst>
                <a:ext uri="{FF2B5EF4-FFF2-40B4-BE49-F238E27FC236}">
                  <a16:creationId xmlns:a16="http://schemas.microsoft.com/office/drawing/2014/main" id="{684B77AB-59C2-451B-8E01-B2DCBDB2CC01}"/>
                </a:ext>
              </a:extLst>
            </p:cNvPr>
            <p:cNvSpPr txBox="1">
              <a:spLocks noChangeArrowheads="1"/>
            </p:cNvSpPr>
            <p:nvPr/>
          </p:nvSpPr>
          <p:spPr bwMode="auto">
            <a:xfrm>
              <a:off x="7295847" y="4409551"/>
              <a:ext cx="384524"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JWST</a:t>
              </a:r>
            </a:p>
          </p:txBody>
        </p:sp>
        <p:sp>
          <p:nvSpPr>
            <p:cNvPr id="202" name="Text Box 52">
              <a:extLst>
                <a:ext uri="{FF2B5EF4-FFF2-40B4-BE49-F238E27FC236}">
                  <a16:creationId xmlns:a16="http://schemas.microsoft.com/office/drawing/2014/main" id="{EA9ED826-5DF9-47F4-B2AC-4D00C6600F96}"/>
                </a:ext>
              </a:extLst>
            </p:cNvPr>
            <p:cNvSpPr txBox="1">
              <a:spLocks noChangeArrowheads="1"/>
            </p:cNvSpPr>
            <p:nvPr/>
          </p:nvSpPr>
          <p:spPr bwMode="auto">
            <a:xfrm>
              <a:off x="7147246" y="6256618"/>
              <a:ext cx="504018" cy="26872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lgn="ctr">
                <a:defRPr/>
              </a:pPr>
              <a:r>
                <a:rPr lang="en-US" sz="600" b="1" dirty="0">
                  <a:solidFill>
                    <a:schemeClr val="bg1"/>
                  </a:solidFill>
                  <a:ea typeface="ＭＳ Ｐゴシック" charset="-128"/>
                  <a:cs typeface="ＭＳ Ｐゴシック" charset="-128"/>
                </a:rPr>
                <a:t>Compton</a:t>
              </a:r>
            </a:p>
            <a:p>
              <a:pPr algn="ctr">
                <a:defRPr/>
              </a:pPr>
              <a:r>
                <a:rPr lang="en-US" sz="600" b="1" dirty="0">
                  <a:solidFill>
                    <a:schemeClr val="bg1"/>
                  </a:solidFill>
                  <a:ea typeface="ＭＳ Ｐゴシック" charset="-128"/>
                  <a:cs typeface="ＭＳ Ｐゴシック" charset="-128"/>
                </a:rPr>
                <a:t>GRO</a:t>
              </a:r>
            </a:p>
          </p:txBody>
        </p:sp>
        <p:sp>
          <p:nvSpPr>
            <p:cNvPr id="203" name="Text Box 53">
              <a:extLst>
                <a:ext uri="{FF2B5EF4-FFF2-40B4-BE49-F238E27FC236}">
                  <a16:creationId xmlns:a16="http://schemas.microsoft.com/office/drawing/2014/main" id="{1020AB1B-6B70-4BCC-B0A9-A3E783EE2379}"/>
                </a:ext>
              </a:extLst>
            </p:cNvPr>
            <p:cNvSpPr txBox="1">
              <a:spLocks noChangeArrowheads="1"/>
            </p:cNvSpPr>
            <p:nvPr/>
          </p:nvSpPr>
          <p:spPr bwMode="auto">
            <a:xfrm>
              <a:off x="7095159" y="4543911"/>
              <a:ext cx="337033"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HST</a:t>
              </a:r>
            </a:p>
          </p:txBody>
        </p:sp>
        <p:sp>
          <p:nvSpPr>
            <p:cNvPr id="204" name="Text Box 54">
              <a:extLst>
                <a:ext uri="{FF2B5EF4-FFF2-40B4-BE49-F238E27FC236}">
                  <a16:creationId xmlns:a16="http://schemas.microsoft.com/office/drawing/2014/main" id="{DBF29E6B-5EC5-48E7-B8C9-808FA02DC83A}"/>
                </a:ext>
              </a:extLst>
            </p:cNvPr>
            <p:cNvSpPr txBox="1">
              <a:spLocks noChangeArrowheads="1"/>
            </p:cNvSpPr>
            <p:nvPr/>
          </p:nvSpPr>
          <p:spPr bwMode="auto">
            <a:xfrm>
              <a:off x="6306196" y="4920738"/>
              <a:ext cx="424355" cy="18069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Spitzer</a:t>
              </a:r>
            </a:p>
          </p:txBody>
        </p:sp>
        <p:sp>
          <p:nvSpPr>
            <p:cNvPr id="205" name="Text Box 55">
              <a:extLst>
                <a:ext uri="{FF2B5EF4-FFF2-40B4-BE49-F238E27FC236}">
                  <a16:creationId xmlns:a16="http://schemas.microsoft.com/office/drawing/2014/main" id="{C4B9AF8E-EDF8-4F9A-82E1-B25812A07725}"/>
                </a:ext>
              </a:extLst>
            </p:cNvPr>
            <p:cNvSpPr txBox="1">
              <a:spLocks noChangeArrowheads="1"/>
            </p:cNvSpPr>
            <p:nvPr/>
          </p:nvSpPr>
          <p:spPr bwMode="auto">
            <a:xfrm>
              <a:off x="6975665" y="6021874"/>
              <a:ext cx="367673"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Swift</a:t>
              </a:r>
            </a:p>
          </p:txBody>
        </p:sp>
        <p:sp>
          <p:nvSpPr>
            <p:cNvPr id="206" name="Text Box 56">
              <a:extLst>
                <a:ext uri="{FF2B5EF4-FFF2-40B4-BE49-F238E27FC236}">
                  <a16:creationId xmlns:a16="http://schemas.microsoft.com/office/drawing/2014/main" id="{5A202829-BEA8-4A0A-9680-51DF630F0277}"/>
                </a:ext>
              </a:extLst>
            </p:cNvPr>
            <p:cNvSpPr txBox="1">
              <a:spLocks noChangeArrowheads="1"/>
            </p:cNvSpPr>
            <p:nvPr/>
          </p:nvSpPr>
          <p:spPr bwMode="auto">
            <a:xfrm>
              <a:off x="6243384" y="5958555"/>
              <a:ext cx="390653"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FUSE</a:t>
              </a:r>
            </a:p>
          </p:txBody>
        </p:sp>
        <p:sp>
          <p:nvSpPr>
            <p:cNvPr id="207" name="Text Box 57">
              <a:extLst>
                <a:ext uri="{FF2B5EF4-FFF2-40B4-BE49-F238E27FC236}">
                  <a16:creationId xmlns:a16="http://schemas.microsoft.com/office/drawing/2014/main" id="{23E21499-9D42-43A3-9FEF-725CF600A3EB}"/>
                </a:ext>
              </a:extLst>
            </p:cNvPr>
            <p:cNvSpPr txBox="1">
              <a:spLocks noChangeArrowheads="1"/>
            </p:cNvSpPr>
            <p:nvPr/>
          </p:nvSpPr>
          <p:spPr bwMode="auto">
            <a:xfrm>
              <a:off x="8400396" y="4604141"/>
              <a:ext cx="433548"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GALEX</a:t>
              </a:r>
            </a:p>
          </p:txBody>
        </p:sp>
        <p:sp>
          <p:nvSpPr>
            <p:cNvPr id="208" name="Text Box 58">
              <a:extLst>
                <a:ext uri="{FF2B5EF4-FFF2-40B4-BE49-F238E27FC236}">
                  <a16:creationId xmlns:a16="http://schemas.microsoft.com/office/drawing/2014/main" id="{9B79EE9D-F985-42CC-956C-9032BBAAE6D1}"/>
                </a:ext>
              </a:extLst>
            </p:cNvPr>
            <p:cNvSpPr txBox="1">
              <a:spLocks noChangeArrowheads="1"/>
            </p:cNvSpPr>
            <p:nvPr/>
          </p:nvSpPr>
          <p:spPr bwMode="auto">
            <a:xfrm>
              <a:off x="6655484" y="6214920"/>
              <a:ext cx="379928"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Fermi</a:t>
              </a:r>
            </a:p>
          </p:txBody>
        </p:sp>
        <p:sp>
          <p:nvSpPr>
            <p:cNvPr id="209" name="Text Box 59">
              <a:extLst>
                <a:ext uri="{FF2B5EF4-FFF2-40B4-BE49-F238E27FC236}">
                  <a16:creationId xmlns:a16="http://schemas.microsoft.com/office/drawing/2014/main" id="{C8D3BBEC-EC24-431C-B9B3-B25E077C4791}"/>
                </a:ext>
              </a:extLst>
            </p:cNvPr>
            <p:cNvSpPr txBox="1">
              <a:spLocks noChangeArrowheads="1"/>
            </p:cNvSpPr>
            <p:nvPr/>
          </p:nvSpPr>
          <p:spPr bwMode="auto">
            <a:xfrm>
              <a:off x="8060299" y="4089866"/>
              <a:ext cx="427420"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WMAP</a:t>
              </a:r>
            </a:p>
          </p:txBody>
        </p:sp>
        <p:sp>
          <p:nvSpPr>
            <p:cNvPr id="210" name="Text Box 60">
              <a:extLst>
                <a:ext uri="{FF2B5EF4-FFF2-40B4-BE49-F238E27FC236}">
                  <a16:creationId xmlns:a16="http://schemas.microsoft.com/office/drawing/2014/main" id="{3B473312-F6D6-473C-A8AD-BF8781AB8CFF}"/>
                </a:ext>
              </a:extLst>
            </p:cNvPr>
            <p:cNvSpPr txBox="1">
              <a:spLocks noChangeArrowheads="1"/>
            </p:cNvSpPr>
            <p:nvPr/>
          </p:nvSpPr>
          <p:spPr bwMode="auto">
            <a:xfrm>
              <a:off x="5129644" y="6058938"/>
              <a:ext cx="675598" cy="276443"/>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Mars Science</a:t>
              </a:r>
            </a:p>
            <a:p>
              <a:pPr>
                <a:defRPr/>
              </a:pPr>
              <a:r>
                <a:rPr lang="en-US" sz="600" b="1" dirty="0">
                  <a:solidFill>
                    <a:schemeClr val="bg1"/>
                  </a:solidFill>
                  <a:ea typeface="ＭＳ Ｐゴシック" charset="-128"/>
                  <a:cs typeface="ＭＳ Ｐゴシック" charset="-128"/>
                </a:rPr>
                <a:t>Laboratory</a:t>
              </a:r>
            </a:p>
          </p:txBody>
        </p:sp>
        <p:sp>
          <p:nvSpPr>
            <p:cNvPr id="211" name="Text Box 66">
              <a:extLst>
                <a:ext uri="{FF2B5EF4-FFF2-40B4-BE49-F238E27FC236}">
                  <a16:creationId xmlns:a16="http://schemas.microsoft.com/office/drawing/2014/main" id="{8684A0D3-ADD6-4E7A-B8B5-E5BFC90568AC}"/>
                </a:ext>
              </a:extLst>
            </p:cNvPr>
            <p:cNvSpPr txBox="1">
              <a:spLocks noChangeArrowheads="1"/>
            </p:cNvSpPr>
            <p:nvPr/>
          </p:nvSpPr>
          <p:spPr bwMode="auto">
            <a:xfrm>
              <a:off x="8190517" y="2635069"/>
              <a:ext cx="382992"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POES</a:t>
              </a:r>
            </a:p>
          </p:txBody>
        </p:sp>
        <p:sp>
          <p:nvSpPr>
            <p:cNvPr id="212" name="Text Box 67">
              <a:extLst>
                <a:ext uri="{FF2B5EF4-FFF2-40B4-BE49-F238E27FC236}">
                  <a16:creationId xmlns:a16="http://schemas.microsoft.com/office/drawing/2014/main" id="{382CEE6A-3F2F-48F7-AFF4-D1F1910627FA}"/>
                </a:ext>
              </a:extLst>
            </p:cNvPr>
            <p:cNvSpPr txBox="1">
              <a:spLocks noChangeArrowheads="1"/>
            </p:cNvSpPr>
            <p:nvPr/>
          </p:nvSpPr>
          <p:spPr bwMode="auto">
            <a:xfrm>
              <a:off x="7838164" y="2934677"/>
              <a:ext cx="405971"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GOES</a:t>
              </a:r>
            </a:p>
          </p:txBody>
        </p:sp>
        <p:sp>
          <p:nvSpPr>
            <p:cNvPr id="213" name="Text Box 72">
              <a:extLst>
                <a:ext uri="{FF2B5EF4-FFF2-40B4-BE49-F238E27FC236}">
                  <a16:creationId xmlns:a16="http://schemas.microsoft.com/office/drawing/2014/main" id="{664A00EC-B63E-4C91-8B01-4214708E7C10}"/>
                </a:ext>
              </a:extLst>
            </p:cNvPr>
            <p:cNvSpPr txBox="1">
              <a:spLocks noChangeArrowheads="1"/>
            </p:cNvSpPr>
            <p:nvPr/>
          </p:nvSpPr>
          <p:spPr bwMode="auto">
            <a:xfrm>
              <a:off x="6514543" y="4655106"/>
              <a:ext cx="381460"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WISE</a:t>
              </a:r>
            </a:p>
          </p:txBody>
        </p:sp>
        <p:sp>
          <p:nvSpPr>
            <p:cNvPr id="214" name="Text Box 73">
              <a:extLst>
                <a:ext uri="{FF2B5EF4-FFF2-40B4-BE49-F238E27FC236}">
                  <a16:creationId xmlns:a16="http://schemas.microsoft.com/office/drawing/2014/main" id="{4DA84C8A-3EF5-4C94-84B7-F68C015DEAF2}"/>
                </a:ext>
              </a:extLst>
            </p:cNvPr>
            <p:cNvSpPr txBox="1">
              <a:spLocks noChangeArrowheads="1"/>
            </p:cNvSpPr>
            <p:nvPr/>
          </p:nvSpPr>
          <p:spPr bwMode="auto">
            <a:xfrm>
              <a:off x="2836286" y="3679064"/>
              <a:ext cx="366141"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IBEX</a:t>
              </a:r>
            </a:p>
          </p:txBody>
        </p:sp>
        <p:sp>
          <p:nvSpPr>
            <p:cNvPr id="215" name="Text Box 28">
              <a:extLst>
                <a:ext uri="{FF2B5EF4-FFF2-40B4-BE49-F238E27FC236}">
                  <a16:creationId xmlns:a16="http://schemas.microsoft.com/office/drawing/2014/main" id="{3E860589-BCB5-49D0-8AA1-422C1CF90EF8}"/>
                </a:ext>
              </a:extLst>
            </p:cNvPr>
            <p:cNvSpPr txBox="1">
              <a:spLocks noChangeArrowheads="1"/>
            </p:cNvSpPr>
            <p:nvPr/>
          </p:nvSpPr>
          <p:spPr bwMode="auto">
            <a:xfrm>
              <a:off x="5192454" y="2835837"/>
              <a:ext cx="349289"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Aura</a:t>
              </a:r>
            </a:p>
          </p:txBody>
        </p:sp>
        <p:sp>
          <p:nvSpPr>
            <p:cNvPr id="216" name="Text Box 37">
              <a:extLst>
                <a:ext uri="{FF2B5EF4-FFF2-40B4-BE49-F238E27FC236}">
                  <a16:creationId xmlns:a16="http://schemas.microsoft.com/office/drawing/2014/main" id="{12DEE98E-0DD6-4F7B-B0DC-4DEDDEEF0521}"/>
                </a:ext>
              </a:extLst>
            </p:cNvPr>
            <p:cNvSpPr txBox="1">
              <a:spLocks noChangeArrowheads="1"/>
            </p:cNvSpPr>
            <p:nvPr/>
          </p:nvSpPr>
          <p:spPr bwMode="auto">
            <a:xfrm>
              <a:off x="4882996" y="5431924"/>
              <a:ext cx="458059"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MAVEN</a:t>
              </a:r>
            </a:p>
          </p:txBody>
        </p:sp>
        <p:sp>
          <p:nvSpPr>
            <p:cNvPr id="217" name="Text Box 38">
              <a:extLst>
                <a:ext uri="{FF2B5EF4-FFF2-40B4-BE49-F238E27FC236}">
                  <a16:creationId xmlns:a16="http://schemas.microsoft.com/office/drawing/2014/main" id="{21D77160-1CC8-48F8-9C5B-995C3BFC7AC5}"/>
                </a:ext>
              </a:extLst>
            </p:cNvPr>
            <p:cNvSpPr txBox="1">
              <a:spLocks noChangeArrowheads="1"/>
            </p:cNvSpPr>
            <p:nvPr/>
          </p:nvSpPr>
          <p:spPr bwMode="auto">
            <a:xfrm>
              <a:off x="3478181" y="5397948"/>
              <a:ext cx="353884"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Juno</a:t>
              </a:r>
            </a:p>
          </p:txBody>
        </p:sp>
        <p:sp>
          <p:nvSpPr>
            <p:cNvPr id="218" name="Text Box 38">
              <a:extLst>
                <a:ext uri="{FF2B5EF4-FFF2-40B4-BE49-F238E27FC236}">
                  <a16:creationId xmlns:a16="http://schemas.microsoft.com/office/drawing/2014/main" id="{971647B5-1A3A-4AAD-BEB3-E62C336EF298}"/>
                </a:ext>
              </a:extLst>
            </p:cNvPr>
            <p:cNvSpPr txBox="1">
              <a:spLocks noChangeArrowheads="1"/>
            </p:cNvSpPr>
            <p:nvPr/>
          </p:nvSpPr>
          <p:spPr bwMode="auto">
            <a:xfrm>
              <a:off x="1960000" y="6411055"/>
              <a:ext cx="430484"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LADEE</a:t>
              </a:r>
            </a:p>
          </p:txBody>
        </p:sp>
        <p:sp>
          <p:nvSpPr>
            <p:cNvPr id="219" name="Text Box 73">
              <a:extLst>
                <a:ext uri="{FF2B5EF4-FFF2-40B4-BE49-F238E27FC236}">
                  <a16:creationId xmlns:a16="http://schemas.microsoft.com/office/drawing/2014/main" id="{6EF49B31-B5F1-4B5F-8DEC-81B9DA584850}"/>
                </a:ext>
              </a:extLst>
            </p:cNvPr>
            <p:cNvSpPr txBox="1">
              <a:spLocks noChangeArrowheads="1"/>
            </p:cNvSpPr>
            <p:nvPr/>
          </p:nvSpPr>
          <p:spPr bwMode="auto">
            <a:xfrm>
              <a:off x="2283246" y="4023458"/>
              <a:ext cx="384524"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RBSP</a:t>
              </a:r>
            </a:p>
          </p:txBody>
        </p:sp>
        <p:sp>
          <p:nvSpPr>
            <p:cNvPr id="220" name="Text Box 73">
              <a:extLst>
                <a:ext uri="{FF2B5EF4-FFF2-40B4-BE49-F238E27FC236}">
                  <a16:creationId xmlns:a16="http://schemas.microsoft.com/office/drawing/2014/main" id="{CDDB0318-194C-4C51-BE92-AA54B8A1E5BC}"/>
                </a:ext>
              </a:extLst>
            </p:cNvPr>
            <p:cNvSpPr txBox="1">
              <a:spLocks noChangeArrowheads="1"/>
            </p:cNvSpPr>
            <p:nvPr/>
          </p:nvSpPr>
          <p:spPr bwMode="auto">
            <a:xfrm>
              <a:off x="1665862" y="4133109"/>
              <a:ext cx="632704" cy="27644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lgn="ctr">
                <a:defRPr/>
              </a:pPr>
              <a:r>
                <a:rPr lang="en-US" sz="600" b="1" dirty="0">
                  <a:solidFill>
                    <a:schemeClr val="bg1"/>
                  </a:solidFill>
                  <a:ea typeface="ＭＳ Ｐゴシック" charset="-128"/>
                  <a:cs typeface="ＭＳ Ｐゴシック" charset="-128"/>
                </a:rPr>
                <a:t>TWINS</a:t>
              </a:r>
            </a:p>
            <a:p>
              <a:pPr algn="ctr">
                <a:defRPr/>
              </a:pPr>
              <a:r>
                <a:rPr lang="en-US" sz="600" b="1" dirty="0">
                  <a:solidFill>
                    <a:schemeClr val="bg1"/>
                  </a:solidFill>
                  <a:ea typeface="ＭＳ Ｐゴシック" charset="-128"/>
                  <a:cs typeface="ＭＳ Ｐゴシック" charset="-128"/>
                </a:rPr>
                <a:t>(Instrument)</a:t>
              </a:r>
            </a:p>
          </p:txBody>
        </p:sp>
        <p:sp>
          <p:nvSpPr>
            <p:cNvPr id="221" name="Text Box 22">
              <a:extLst>
                <a:ext uri="{FF2B5EF4-FFF2-40B4-BE49-F238E27FC236}">
                  <a16:creationId xmlns:a16="http://schemas.microsoft.com/office/drawing/2014/main" id="{73B53AEB-2C14-4480-96D9-AA19B6B54EDC}"/>
                </a:ext>
              </a:extLst>
            </p:cNvPr>
            <p:cNvSpPr txBox="1">
              <a:spLocks noChangeArrowheads="1"/>
            </p:cNvSpPr>
            <p:nvPr/>
          </p:nvSpPr>
          <p:spPr bwMode="auto">
            <a:xfrm>
              <a:off x="7519515" y="5728443"/>
              <a:ext cx="393715" cy="183781"/>
            </a:xfrm>
            <a:prstGeom prst="rect">
              <a:avLst/>
            </a:prstGeom>
            <a:noFill/>
            <a:ln w="9525">
              <a:noFill/>
              <a:miter lim="800000"/>
              <a:headEnd/>
              <a:tailEnd/>
            </a:ln>
            <a:effectLst>
              <a:outerShdw blurRad="12700" dist="12700" dir="2700000">
                <a:srgbClr val="000000">
                  <a:alpha val="72000"/>
                </a:srgbClr>
              </a:outerShdw>
            </a:effectLst>
          </p:spPr>
          <p:txBody>
            <a:bodyPr wrap="none" anchor="ctr">
              <a:spAutoFit/>
            </a:bodyPr>
            <a:lstStyle/>
            <a:p>
              <a:pPr algn="ctr">
                <a:defRPr/>
              </a:pPr>
              <a:r>
                <a:rPr lang="en-US" sz="600" b="1" dirty="0">
                  <a:solidFill>
                    <a:schemeClr val="bg1"/>
                  </a:solidFill>
                  <a:ea typeface="ＭＳ Ｐゴシック" charset="-128"/>
                  <a:cs typeface="ＭＳ Ｐゴシック" charset="-128"/>
                </a:rPr>
                <a:t>EUVE</a:t>
              </a:r>
            </a:p>
          </p:txBody>
        </p:sp>
        <p:sp>
          <p:nvSpPr>
            <p:cNvPr id="222" name="Text Box 55">
              <a:extLst>
                <a:ext uri="{FF2B5EF4-FFF2-40B4-BE49-F238E27FC236}">
                  <a16:creationId xmlns:a16="http://schemas.microsoft.com/office/drawing/2014/main" id="{0A1B9ECA-A1C4-4BB9-8B86-7C64EAF10844}"/>
                </a:ext>
              </a:extLst>
            </p:cNvPr>
            <p:cNvSpPr txBox="1">
              <a:spLocks noChangeArrowheads="1"/>
            </p:cNvSpPr>
            <p:nvPr/>
          </p:nvSpPr>
          <p:spPr bwMode="auto">
            <a:xfrm>
              <a:off x="7626753" y="5013400"/>
              <a:ext cx="413632" cy="18378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SWAS</a:t>
              </a:r>
            </a:p>
          </p:txBody>
        </p:sp>
        <p:sp>
          <p:nvSpPr>
            <p:cNvPr id="223" name="Text Box 54">
              <a:extLst>
                <a:ext uri="{FF2B5EF4-FFF2-40B4-BE49-F238E27FC236}">
                  <a16:creationId xmlns:a16="http://schemas.microsoft.com/office/drawing/2014/main" id="{1C5E3964-8403-4011-B94C-9CC7D431177C}"/>
                </a:ext>
              </a:extLst>
            </p:cNvPr>
            <p:cNvSpPr txBox="1">
              <a:spLocks noChangeArrowheads="1"/>
            </p:cNvSpPr>
            <p:nvPr/>
          </p:nvSpPr>
          <p:spPr bwMode="auto">
            <a:xfrm>
              <a:off x="5572382" y="4417273"/>
              <a:ext cx="479507" cy="18069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NuSTAR</a:t>
              </a:r>
            </a:p>
          </p:txBody>
        </p:sp>
        <p:sp>
          <p:nvSpPr>
            <p:cNvPr id="224" name="Text Box 56">
              <a:extLst>
                <a:ext uri="{FF2B5EF4-FFF2-40B4-BE49-F238E27FC236}">
                  <a16:creationId xmlns:a16="http://schemas.microsoft.com/office/drawing/2014/main" id="{87662F99-601D-44B6-88D1-5A130195A89C}"/>
                </a:ext>
              </a:extLst>
            </p:cNvPr>
            <p:cNvSpPr txBox="1">
              <a:spLocks noChangeArrowheads="1"/>
            </p:cNvSpPr>
            <p:nvPr/>
          </p:nvSpPr>
          <p:spPr bwMode="auto">
            <a:xfrm>
              <a:off x="6500755" y="5470534"/>
              <a:ext cx="445803"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Integral</a:t>
              </a:r>
            </a:p>
          </p:txBody>
        </p:sp>
        <p:sp>
          <p:nvSpPr>
            <p:cNvPr id="225" name="Text Box 53">
              <a:extLst>
                <a:ext uri="{FF2B5EF4-FFF2-40B4-BE49-F238E27FC236}">
                  <a16:creationId xmlns:a16="http://schemas.microsoft.com/office/drawing/2014/main" id="{3E88CFCB-0599-439B-9B08-D24EF058B6C9}"/>
                </a:ext>
              </a:extLst>
            </p:cNvPr>
            <p:cNvSpPr txBox="1">
              <a:spLocks noChangeArrowheads="1"/>
            </p:cNvSpPr>
            <p:nvPr/>
          </p:nvSpPr>
          <p:spPr bwMode="auto">
            <a:xfrm>
              <a:off x="6983326" y="5317641"/>
              <a:ext cx="312522"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IUE</a:t>
              </a:r>
            </a:p>
          </p:txBody>
        </p:sp>
        <p:sp>
          <p:nvSpPr>
            <p:cNvPr id="226" name="Text Box 24">
              <a:extLst>
                <a:ext uri="{FF2B5EF4-FFF2-40B4-BE49-F238E27FC236}">
                  <a16:creationId xmlns:a16="http://schemas.microsoft.com/office/drawing/2014/main" id="{50E17DF9-8EFE-42FB-A82C-A75051EB313D}"/>
                </a:ext>
              </a:extLst>
            </p:cNvPr>
            <p:cNvSpPr txBox="1">
              <a:spLocks noChangeArrowheads="1"/>
            </p:cNvSpPr>
            <p:nvPr/>
          </p:nvSpPr>
          <p:spPr bwMode="auto">
            <a:xfrm>
              <a:off x="7461300" y="1289922"/>
              <a:ext cx="386056"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ERBS</a:t>
              </a:r>
            </a:p>
          </p:txBody>
        </p:sp>
        <p:sp>
          <p:nvSpPr>
            <p:cNvPr id="227" name="Text Box 20">
              <a:extLst>
                <a:ext uri="{FF2B5EF4-FFF2-40B4-BE49-F238E27FC236}">
                  <a16:creationId xmlns:a16="http://schemas.microsoft.com/office/drawing/2014/main" id="{31903AB1-AA70-40FB-B9DF-6EF078B2D71A}"/>
                </a:ext>
              </a:extLst>
            </p:cNvPr>
            <p:cNvSpPr txBox="1">
              <a:spLocks noChangeArrowheads="1"/>
            </p:cNvSpPr>
            <p:nvPr/>
          </p:nvSpPr>
          <p:spPr bwMode="auto">
            <a:xfrm>
              <a:off x="7095159" y="1926202"/>
              <a:ext cx="444271" cy="183781"/>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TOPEX</a:t>
              </a:r>
            </a:p>
          </p:txBody>
        </p:sp>
        <p:sp>
          <p:nvSpPr>
            <p:cNvPr id="228" name="Text Box 37">
              <a:extLst>
                <a:ext uri="{FF2B5EF4-FFF2-40B4-BE49-F238E27FC236}">
                  <a16:creationId xmlns:a16="http://schemas.microsoft.com/office/drawing/2014/main" id="{C7FF29F3-BC1C-425B-BE62-C58F67F16F46}"/>
                </a:ext>
              </a:extLst>
            </p:cNvPr>
            <p:cNvSpPr txBox="1">
              <a:spLocks noChangeArrowheads="1"/>
            </p:cNvSpPr>
            <p:nvPr/>
          </p:nvSpPr>
          <p:spPr bwMode="auto">
            <a:xfrm>
              <a:off x="4596518" y="3890642"/>
              <a:ext cx="657214" cy="270265"/>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lgn="ctr">
                <a:defRPr/>
              </a:pPr>
              <a:r>
                <a:rPr lang="en-US" sz="600" b="1" dirty="0">
                  <a:solidFill>
                    <a:schemeClr val="bg1"/>
                  </a:solidFill>
                  <a:ea typeface="ＭＳ Ｐゴシック" charset="-128"/>
                  <a:cs typeface="ＭＳ Ｐゴシック" charset="-128"/>
                </a:rPr>
                <a:t>Osiris-Rex</a:t>
              </a:r>
            </a:p>
            <a:p>
              <a:pPr algn="ctr">
                <a:defRPr/>
              </a:pPr>
              <a:r>
                <a:rPr lang="en-US" sz="600" b="1" dirty="0">
                  <a:solidFill>
                    <a:schemeClr val="bg1"/>
                  </a:solidFill>
                  <a:ea typeface="ＭＳ Ｐゴシック" charset="-128"/>
                  <a:cs typeface="ＭＳ Ｐゴシック" charset="-128"/>
                </a:rPr>
                <a:t>(</a:t>
              </a:r>
              <a:r>
                <a:rPr lang="en-US" sz="500" b="1" dirty="0">
                  <a:solidFill>
                    <a:schemeClr val="bg1"/>
                  </a:solidFill>
                  <a:ea typeface="ＭＳ Ｐゴシック" charset="-128"/>
                  <a:cs typeface="ＭＳ Ｐゴシック" charset="-128"/>
                </a:rPr>
                <a:t>Sample Return)</a:t>
              </a:r>
            </a:p>
          </p:txBody>
        </p:sp>
        <p:sp>
          <p:nvSpPr>
            <p:cNvPr id="229" name="Text Box 38">
              <a:extLst>
                <a:ext uri="{FF2B5EF4-FFF2-40B4-BE49-F238E27FC236}">
                  <a16:creationId xmlns:a16="http://schemas.microsoft.com/office/drawing/2014/main" id="{D3A64E26-0ECC-4251-933C-62C9D26AD916}"/>
                </a:ext>
              </a:extLst>
            </p:cNvPr>
            <p:cNvSpPr txBox="1">
              <a:spLocks noChangeArrowheads="1"/>
            </p:cNvSpPr>
            <p:nvPr/>
          </p:nvSpPr>
          <p:spPr bwMode="auto">
            <a:xfrm>
              <a:off x="2770412" y="5719177"/>
              <a:ext cx="450399" cy="180692"/>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Pioneer</a:t>
              </a:r>
            </a:p>
          </p:txBody>
        </p:sp>
        <p:sp>
          <p:nvSpPr>
            <p:cNvPr id="230" name="Text Box 38">
              <a:extLst>
                <a:ext uri="{FF2B5EF4-FFF2-40B4-BE49-F238E27FC236}">
                  <a16:creationId xmlns:a16="http://schemas.microsoft.com/office/drawing/2014/main" id="{BA0591EE-2402-4B37-8551-6AF43412599D}"/>
                </a:ext>
              </a:extLst>
            </p:cNvPr>
            <p:cNvSpPr txBox="1">
              <a:spLocks noChangeArrowheads="1"/>
            </p:cNvSpPr>
            <p:nvPr/>
          </p:nvSpPr>
          <p:spPr bwMode="auto">
            <a:xfrm>
              <a:off x="2483933" y="5331540"/>
              <a:ext cx="424356" cy="17914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Galileo</a:t>
              </a:r>
            </a:p>
          </p:txBody>
        </p:sp>
        <p:sp>
          <p:nvSpPr>
            <p:cNvPr id="231" name="Text Box 54">
              <a:extLst>
                <a:ext uri="{FF2B5EF4-FFF2-40B4-BE49-F238E27FC236}">
                  <a16:creationId xmlns:a16="http://schemas.microsoft.com/office/drawing/2014/main" id="{ED50F739-6FD1-4E00-AD27-51577607C1E2}"/>
                </a:ext>
              </a:extLst>
            </p:cNvPr>
            <p:cNvSpPr txBox="1">
              <a:spLocks noChangeArrowheads="1"/>
            </p:cNvSpPr>
            <p:nvPr/>
          </p:nvSpPr>
          <p:spPr bwMode="auto">
            <a:xfrm>
              <a:off x="5809838" y="5218801"/>
              <a:ext cx="467250" cy="185324"/>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Astro-H</a:t>
              </a:r>
            </a:p>
          </p:txBody>
        </p:sp>
      </p:grpSp>
      <p:sp>
        <p:nvSpPr>
          <p:cNvPr id="30723" name="Slide Number Placeholder 1">
            <a:extLst>
              <a:ext uri="{FF2B5EF4-FFF2-40B4-BE49-F238E27FC236}">
                <a16:creationId xmlns:a16="http://schemas.microsoft.com/office/drawing/2014/main" id="{A9C75B0E-A5C0-4CB0-BCC6-003C42D93BAE}"/>
              </a:ext>
            </a:extLst>
          </p:cNvPr>
          <p:cNvSpPr>
            <a:spLocks noGrp="1"/>
          </p:cNvSpPr>
          <p:nvPr>
            <p:ph type="sldNum" sz="quarter" idx="4294967295"/>
          </p:nvPr>
        </p:nvSpPr>
        <p:spPr bwMode="auto">
          <a:xfrm>
            <a:off x="8396288" y="637222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0"/>
              </a:spcBef>
              <a:buFontTx/>
              <a:buNone/>
            </a:pPr>
            <a:fld id="{8CC1FCA4-3C67-4D8A-AC41-69AD5194D78F}" type="slidenum">
              <a:rPr lang="en-US" altLang="en-US" sz="1800">
                <a:solidFill>
                  <a:schemeClr val="tx1"/>
                </a:solidFill>
                <a:latin typeface="Arial" panose="020B0604020202020204" pitchFamily="34" charset="0"/>
              </a:rPr>
              <a:pPr>
                <a:spcBef>
                  <a:spcPct val="0"/>
                </a:spcBef>
                <a:buFontTx/>
                <a:buNone/>
              </a:pPr>
              <a:t>8</a:t>
            </a:fld>
            <a:endParaRPr lang="en-US" altLang="en-US" sz="1800">
              <a:solidFill>
                <a:schemeClr val="tx1"/>
              </a:solidFill>
              <a:latin typeface="Arial" panose="020B0604020202020204"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B0F10B59-E71B-403F-898E-ECA42DF17D8D}"/>
              </a:ext>
            </a:extLst>
          </p:cNvPr>
          <p:cNvSpPr>
            <a:spLocks noGrp="1" noChangeArrowheads="1"/>
          </p:cNvSpPr>
          <p:nvPr>
            <p:ph type="title"/>
          </p:nvPr>
        </p:nvSpPr>
        <p:spPr>
          <a:xfrm>
            <a:off x="1873250" y="3051175"/>
            <a:ext cx="7772400" cy="685800"/>
          </a:xfrm>
        </p:spPr>
        <p:txBody>
          <a:bodyPr/>
          <a:lstStyle/>
          <a:p>
            <a:pPr eaLnBrk="1" hangingPunct="1"/>
            <a:r>
              <a:rPr lang="en-US" altLang="en-US"/>
              <a:t>Reliability Tools for Hypothesizing Root Causes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2B6EF049-35D5-451C-8ED1-FE32CA285AC0}"/>
              </a:ext>
            </a:extLst>
          </p:cNvPr>
          <p:cNvSpPr>
            <a:spLocks noGrp="1" noChangeArrowheads="1"/>
          </p:cNvSpPr>
          <p:nvPr>
            <p:ph type="title" idx="4294967295"/>
          </p:nvPr>
        </p:nvSpPr>
        <p:spPr>
          <a:xfrm>
            <a:off x="2209800" y="104775"/>
            <a:ext cx="8077200" cy="609600"/>
          </a:xfrm>
        </p:spPr>
        <p:txBody>
          <a:bodyPr lIns="92075" tIns="46038" rIns="92075" bIns="46038"/>
          <a:lstStyle/>
          <a:p>
            <a:pPr eaLnBrk="1" hangingPunct="1"/>
            <a:r>
              <a:rPr lang="en-US" altLang="en-US"/>
              <a:t>FMEA Methodology</a:t>
            </a:r>
          </a:p>
        </p:txBody>
      </p:sp>
      <p:sp>
        <p:nvSpPr>
          <p:cNvPr id="114690" name="Rectangle 18">
            <a:extLst>
              <a:ext uri="{FF2B5EF4-FFF2-40B4-BE49-F238E27FC236}">
                <a16:creationId xmlns:a16="http://schemas.microsoft.com/office/drawing/2014/main" id="{1AD20E36-CC0D-4353-AB2B-0D550E492C96}"/>
              </a:ext>
            </a:extLst>
          </p:cNvPr>
          <p:cNvSpPr>
            <a:spLocks noChangeArrowheads="1"/>
          </p:cNvSpPr>
          <p:nvPr/>
        </p:nvSpPr>
        <p:spPr bwMode="auto">
          <a:xfrm>
            <a:off x="292100" y="985838"/>
            <a:ext cx="3073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2713" indent="-11271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pPr>
            <a:r>
              <a:rPr lang="en-US" altLang="en-US" sz="1800"/>
              <a:t>Failure modes and effects analysis is an approach for identifying all possible failures in a design, a manufacturing or assembly process, or a product or service. </a:t>
            </a:r>
          </a:p>
          <a:p>
            <a:pPr eaLnBrk="1" hangingPunct="1">
              <a:spcBef>
                <a:spcPct val="0"/>
              </a:spcBef>
              <a:buFontTx/>
              <a:buNone/>
            </a:pPr>
            <a:r>
              <a:rPr lang="en-US" altLang="en-US" sz="1800"/>
              <a:t>  </a:t>
            </a:r>
          </a:p>
          <a:p>
            <a:pPr eaLnBrk="1" hangingPunct="1">
              <a:spcBef>
                <a:spcPct val="0"/>
              </a:spcBef>
            </a:pPr>
            <a:r>
              <a:rPr lang="en-US" altLang="en-US" sz="1800"/>
              <a:t>Knowledge of stresses is combined with failure models to </a:t>
            </a:r>
            <a:r>
              <a:rPr lang="en-US" altLang="en-US" sz="1800" b="1"/>
              <a:t>prioritize failure mechanisms </a:t>
            </a:r>
            <a:r>
              <a:rPr lang="en-US" altLang="en-US" sz="1800"/>
              <a:t>according to their severity and likelihood of occurrence.</a:t>
            </a:r>
          </a:p>
          <a:p>
            <a:pPr eaLnBrk="1" hangingPunct="1">
              <a:spcBef>
                <a:spcPct val="0"/>
              </a:spcBef>
            </a:pPr>
            <a:endParaRPr lang="en-US" altLang="en-US" sz="1800"/>
          </a:p>
          <a:p>
            <a:pPr eaLnBrk="1" hangingPunct="1">
              <a:spcBef>
                <a:spcPct val="0"/>
              </a:spcBef>
            </a:pPr>
            <a:endParaRPr lang="en-US" altLang="en-US" sz="1800"/>
          </a:p>
        </p:txBody>
      </p:sp>
      <p:sp>
        <p:nvSpPr>
          <p:cNvPr id="114691" name="TextBox 2">
            <a:extLst>
              <a:ext uri="{FF2B5EF4-FFF2-40B4-BE49-F238E27FC236}">
                <a16:creationId xmlns:a16="http://schemas.microsoft.com/office/drawing/2014/main" id="{1A00B2B6-EFFD-4814-8650-3B6F54D1A870}"/>
              </a:ext>
            </a:extLst>
          </p:cNvPr>
          <p:cNvSpPr txBox="1">
            <a:spLocks noChangeArrowheads="1"/>
          </p:cNvSpPr>
          <p:nvPr/>
        </p:nvSpPr>
        <p:spPr bwMode="auto">
          <a:xfrm>
            <a:off x="6630988" y="1047750"/>
            <a:ext cx="1630362" cy="92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tx1"/>
                </a:solidFill>
                <a:latin typeface="Arial" panose="020B0604020202020204" pitchFamily="34" charset="0"/>
              </a:rPr>
              <a:t>Step 1. Identify a failure mode</a:t>
            </a:r>
          </a:p>
        </p:txBody>
      </p:sp>
      <p:sp>
        <p:nvSpPr>
          <p:cNvPr id="114692" name="TextBox 21">
            <a:extLst>
              <a:ext uri="{FF2B5EF4-FFF2-40B4-BE49-F238E27FC236}">
                <a16:creationId xmlns:a16="http://schemas.microsoft.com/office/drawing/2014/main" id="{3B2ECDDC-6E13-4A74-B5B5-DB00A0A412EA}"/>
              </a:ext>
            </a:extLst>
          </p:cNvPr>
          <p:cNvSpPr txBox="1">
            <a:spLocks noChangeArrowheads="1"/>
          </p:cNvSpPr>
          <p:nvPr/>
        </p:nvSpPr>
        <p:spPr bwMode="auto">
          <a:xfrm>
            <a:off x="8978900" y="2508250"/>
            <a:ext cx="1795463"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tx1"/>
                </a:solidFill>
                <a:latin typeface="Arial" panose="020B0604020202020204" pitchFamily="34" charset="0"/>
              </a:rPr>
              <a:t>Step 2. Identify a severity number</a:t>
            </a:r>
          </a:p>
        </p:txBody>
      </p:sp>
      <p:sp>
        <p:nvSpPr>
          <p:cNvPr id="114693" name="TextBox 22">
            <a:extLst>
              <a:ext uri="{FF2B5EF4-FFF2-40B4-BE49-F238E27FC236}">
                <a16:creationId xmlns:a16="http://schemas.microsoft.com/office/drawing/2014/main" id="{069A6160-D96E-4284-865B-D1C8E6A090A0}"/>
              </a:ext>
            </a:extLst>
          </p:cNvPr>
          <p:cNvSpPr txBox="1">
            <a:spLocks noChangeArrowheads="1"/>
          </p:cNvSpPr>
          <p:nvPr/>
        </p:nvSpPr>
        <p:spPr bwMode="auto">
          <a:xfrm>
            <a:off x="7894638" y="4564063"/>
            <a:ext cx="1795462" cy="92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tx1"/>
                </a:solidFill>
                <a:latin typeface="Arial" panose="020B0604020202020204" pitchFamily="34" charset="0"/>
              </a:rPr>
              <a:t>Step 3. Identify a probability of occurrence</a:t>
            </a:r>
          </a:p>
        </p:txBody>
      </p:sp>
      <p:sp>
        <p:nvSpPr>
          <p:cNvPr id="114694" name="TextBox 23">
            <a:extLst>
              <a:ext uri="{FF2B5EF4-FFF2-40B4-BE49-F238E27FC236}">
                <a16:creationId xmlns:a16="http://schemas.microsoft.com/office/drawing/2014/main" id="{3317F8FB-98BD-4041-BAFE-720264B23A80}"/>
              </a:ext>
            </a:extLst>
          </p:cNvPr>
          <p:cNvSpPr txBox="1">
            <a:spLocks noChangeArrowheads="1"/>
          </p:cNvSpPr>
          <p:nvPr/>
        </p:nvSpPr>
        <p:spPr bwMode="auto">
          <a:xfrm>
            <a:off x="4972050" y="4564063"/>
            <a:ext cx="2070100" cy="92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tx1"/>
                </a:solidFill>
                <a:latin typeface="Arial" panose="020B0604020202020204" pitchFamily="34" charset="0"/>
              </a:rPr>
              <a:t>Step 4. Establish a likelihood of detection. </a:t>
            </a:r>
          </a:p>
        </p:txBody>
      </p:sp>
      <p:sp>
        <p:nvSpPr>
          <p:cNvPr id="114695" name="TextBox 24">
            <a:extLst>
              <a:ext uri="{FF2B5EF4-FFF2-40B4-BE49-F238E27FC236}">
                <a16:creationId xmlns:a16="http://schemas.microsoft.com/office/drawing/2014/main" id="{4BC4EC6F-9E2A-4809-AE9C-258F00B193EF}"/>
              </a:ext>
            </a:extLst>
          </p:cNvPr>
          <p:cNvSpPr txBox="1">
            <a:spLocks noChangeArrowheads="1"/>
          </p:cNvSpPr>
          <p:nvPr/>
        </p:nvSpPr>
        <p:spPr bwMode="auto">
          <a:xfrm>
            <a:off x="3698875" y="2574925"/>
            <a:ext cx="20701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1800">
                <a:solidFill>
                  <a:schemeClr val="tx1"/>
                </a:solidFill>
                <a:latin typeface="Arial" panose="020B0604020202020204" pitchFamily="34" charset="0"/>
              </a:rPr>
              <a:t>Step 5. Calculate a RPN (=S*O*N)</a:t>
            </a:r>
          </a:p>
        </p:txBody>
      </p:sp>
      <p:sp>
        <p:nvSpPr>
          <p:cNvPr id="4" name="Arc 3">
            <a:extLst>
              <a:ext uri="{FF2B5EF4-FFF2-40B4-BE49-F238E27FC236}">
                <a16:creationId xmlns:a16="http://schemas.microsoft.com/office/drawing/2014/main" id="{7A0858C4-0AB5-4EAC-A6CB-4323C25A3D9F}"/>
              </a:ext>
            </a:extLst>
          </p:cNvPr>
          <p:cNvSpPr/>
          <p:nvPr/>
        </p:nvSpPr>
        <p:spPr>
          <a:xfrm>
            <a:off x="6872288" y="1300163"/>
            <a:ext cx="3327400" cy="2273300"/>
          </a:xfrm>
          <a:prstGeom prst="arc">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Arc 26">
            <a:extLst>
              <a:ext uri="{FF2B5EF4-FFF2-40B4-BE49-F238E27FC236}">
                <a16:creationId xmlns:a16="http://schemas.microsoft.com/office/drawing/2014/main" id="{AA56B619-EF92-41CC-90C2-0E68BD6C07EF}"/>
              </a:ext>
            </a:extLst>
          </p:cNvPr>
          <p:cNvSpPr/>
          <p:nvPr/>
        </p:nvSpPr>
        <p:spPr>
          <a:xfrm rot="5400000">
            <a:off x="7466807" y="2423318"/>
            <a:ext cx="3327400" cy="2271713"/>
          </a:xfrm>
          <a:prstGeom prst="arc">
            <a:avLst>
              <a:gd name="adj1" fmla="val 16200000"/>
              <a:gd name="adj2" fmla="val 1981828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Arc 27">
            <a:extLst>
              <a:ext uri="{FF2B5EF4-FFF2-40B4-BE49-F238E27FC236}">
                <a16:creationId xmlns:a16="http://schemas.microsoft.com/office/drawing/2014/main" id="{81FD15CC-989D-4F9D-AE4B-293BAF4A3744}"/>
              </a:ext>
            </a:extLst>
          </p:cNvPr>
          <p:cNvSpPr/>
          <p:nvPr/>
        </p:nvSpPr>
        <p:spPr>
          <a:xfrm rot="13956677">
            <a:off x="4006057" y="2799556"/>
            <a:ext cx="3327400" cy="2271713"/>
          </a:xfrm>
          <a:prstGeom prst="arc">
            <a:avLst>
              <a:gd name="adj1" fmla="val 16200000"/>
              <a:gd name="adj2" fmla="val 1981828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Arc 28">
            <a:extLst>
              <a:ext uri="{FF2B5EF4-FFF2-40B4-BE49-F238E27FC236}">
                <a16:creationId xmlns:a16="http://schemas.microsoft.com/office/drawing/2014/main" id="{0187BD76-88A9-4DD4-B42E-548E2B228456}"/>
              </a:ext>
            </a:extLst>
          </p:cNvPr>
          <p:cNvSpPr/>
          <p:nvPr/>
        </p:nvSpPr>
        <p:spPr>
          <a:xfrm rot="18618143">
            <a:off x="4072732" y="1612106"/>
            <a:ext cx="3327400" cy="2271713"/>
          </a:xfrm>
          <a:prstGeom prst="arc">
            <a:avLst>
              <a:gd name="adj1" fmla="val 16200000"/>
              <a:gd name="adj2" fmla="val 1981828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a:extLst>
              <a:ext uri="{FF2B5EF4-FFF2-40B4-BE49-F238E27FC236}">
                <a16:creationId xmlns:a16="http://schemas.microsoft.com/office/drawing/2014/main" id="{2746DE66-14C7-4843-9037-A4D9559EB25F}"/>
              </a:ext>
            </a:extLst>
          </p:cNvPr>
          <p:cNvCxnSpPr/>
          <p:nvPr/>
        </p:nvCxnSpPr>
        <p:spPr>
          <a:xfrm flipH="1">
            <a:off x="7173913" y="5014913"/>
            <a:ext cx="584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0AAC56CF-B08C-4548-8D62-F6D48F3EB5BF}"/>
              </a:ext>
            </a:extLst>
          </p:cNvPr>
          <p:cNvSpPr>
            <a:spLocks noGrp="1" noChangeArrowheads="1"/>
          </p:cNvSpPr>
          <p:nvPr>
            <p:ph type="title" idx="4294967295"/>
          </p:nvPr>
        </p:nvSpPr>
        <p:spPr>
          <a:xfrm>
            <a:off x="1905000" y="228600"/>
            <a:ext cx="8382000" cy="785813"/>
          </a:xfrm>
        </p:spPr>
        <p:txBody>
          <a:bodyPr lIns="92075" tIns="46038" rIns="92075" bIns="46038"/>
          <a:lstStyle/>
          <a:p>
            <a:pPr eaLnBrk="1" hangingPunct="1"/>
            <a:r>
              <a:rPr lang="en-US" altLang="en-US"/>
              <a:t>Fault Tree Analysis</a:t>
            </a:r>
          </a:p>
        </p:txBody>
      </p:sp>
      <p:sp>
        <p:nvSpPr>
          <p:cNvPr id="116738" name="Rectangle 3">
            <a:extLst>
              <a:ext uri="{FF2B5EF4-FFF2-40B4-BE49-F238E27FC236}">
                <a16:creationId xmlns:a16="http://schemas.microsoft.com/office/drawing/2014/main" id="{7DD4BBF3-3EFD-4CF1-BD0D-3EA58CA18A36}"/>
              </a:ext>
            </a:extLst>
          </p:cNvPr>
          <p:cNvSpPr>
            <a:spLocks noChangeArrowheads="1"/>
          </p:cNvSpPr>
          <p:nvPr/>
        </p:nvSpPr>
        <p:spPr bwMode="auto">
          <a:xfrm>
            <a:off x="7505700" y="1295400"/>
            <a:ext cx="1524000" cy="3635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a:t>Blackout</a:t>
            </a:r>
          </a:p>
        </p:txBody>
      </p:sp>
      <p:sp>
        <p:nvSpPr>
          <p:cNvPr id="116739" name="Rectangle 4">
            <a:extLst>
              <a:ext uri="{FF2B5EF4-FFF2-40B4-BE49-F238E27FC236}">
                <a16:creationId xmlns:a16="http://schemas.microsoft.com/office/drawing/2014/main" id="{AE558369-43A1-4CB8-910A-58F9231DC836}"/>
              </a:ext>
            </a:extLst>
          </p:cNvPr>
          <p:cNvSpPr>
            <a:spLocks noChangeArrowheads="1"/>
          </p:cNvSpPr>
          <p:nvPr/>
        </p:nvSpPr>
        <p:spPr bwMode="auto">
          <a:xfrm>
            <a:off x="6134100" y="3352800"/>
            <a:ext cx="1676400" cy="45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a:t>Off-site power loss</a:t>
            </a:r>
          </a:p>
        </p:txBody>
      </p:sp>
      <p:sp>
        <p:nvSpPr>
          <p:cNvPr id="116740" name="Rectangle 5">
            <a:extLst>
              <a:ext uri="{FF2B5EF4-FFF2-40B4-BE49-F238E27FC236}">
                <a16:creationId xmlns:a16="http://schemas.microsoft.com/office/drawing/2014/main" id="{83B3A174-68A0-4D14-99FC-A841E7562CF4}"/>
              </a:ext>
            </a:extLst>
          </p:cNvPr>
          <p:cNvSpPr>
            <a:spLocks noChangeArrowheads="1"/>
          </p:cNvSpPr>
          <p:nvPr/>
        </p:nvSpPr>
        <p:spPr bwMode="auto">
          <a:xfrm>
            <a:off x="8864600" y="3352800"/>
            <a:ext cx="1676400" cy="45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a:t>Emergency system failure</a:t>
            </a:r>
          </a:p>
        </p:txBody>
      </p:sp>
      <p:sp>
        <p:nvSpPr>
          <p:cNvPr id="116741" name="Rectangle 6">
            <a:extLst>
              <a:ext uri="{FF2B5EF4-FFF2-40B4-BE49-F238E27FC236}">
                <a16:creationId xmlns:a16="http://schemas.microsoft.com/office/drawing/2014/main" id="{1396D0E6-587F-4507-BC90-C22083A23F85}"/>
              </a:ext>
            </a:extLst>
          </p:cNvPr>
          <p:cNvSpPr>
            <a:spLocks noChangeArrowheads="1"/>
          </p:cNvSpPr>
          <p:nvPr/>
        </p:nvSpPr>
        <p:spPr bwMode="auto">
          <a:xfrm>
            <a:off x="7962900" y="5334000"/>
            <a:ext cx="1598613" cy="460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a:t>Voltage monitor failure</a:t>
            </a:r>
          </a:p>
        </p:txBody>
      </p:sp>
      <p:sp>
        <p:nvSpPr>
          <p:cNvPr id="116742" name="Rectangle 7">
            <a:extLst>
              <a:ext uri="{FF2B5EF4-FFF2-40B4-BE49-F238E27FC236}">
                <a16:creationId xmlns:a16="http://schemas.microsoft.com/office/drawing/2014/main" id="{0C3DF23E-EA73-4345-8375-8C6246C67696}"/>
              </a:ext>
            </a:extLst>
          </p:cNvPr>
          <p:cNvSpPr>
            <a:spLocks noChangeArrowheads="1"/>
          </p:cNvSpPr>
          <p:nvPr/>
        </p:nvSpPr>
        <p:spPr bwMode="auto">
          <a:xfrm>
            <a:off x="9944100" y="5334000"/>
            <a:ext cx="1524000" cy="45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a:t>Diesel generator failure</a:t>
            </a:r>
          </a:p>
        </p:txBody>
      </p:sp>
      <p:sp>
        <p:nvSpPr>
          <p:cNvPr id="116743" name="AutoShape 8">
            <a:extLst>
              <a:ext uri="{FF2B5EF4-FFF2-40B4-BE49-F238E27FC236}">
                <a16:creationId xmlns:a16="http://schemas.microsoft.com/office/drawing/2014/main" id="{7CCFCF77-FDFE-469C-9C73-901756DE2921}"/>
              </a:ext>
            </a:extLst>
          </p:cNvPr>
          <p:cNvSpPr>
            <a:spLocks noChangeArrowheads="1"/>
          </p:cNvSpPr>
          <p:nvPr/>
        </p:nvSpPr>
        <p:spPr bwMode="auto">
          <a:xfrm rot="-5400000">
            <a:off x="8160544" y="2083594"/>
            <a:ext cx="214312" cy="609600"/>
          </a:xfrm>
          <a:prstGeom prst="flowChartDelay">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lIns="0" tIns="0" rIns="0" bIns="0" anchor="ct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1200" b="1"/>
          </a:p>
        </p:txBody>
      </p:sp>
      <p:cxnSp>
        <p:nvCxnSpPr>
          <p:cNvPr id="116744" name="AutoShape 9">
            <a:extLst>
              <a:ext uri="{FF2B5EF4-FFF2-40B4-BE49-F238E27FC236}">
                <a16:creationId xmlns:a16="http://schemas.microsoft.com/office/drawing/2014/main" id="{082D1DF6-9B0F-4839-AFCE-E45BAFF79341}"/>
              </a:ext>
            </a:extLst>
          </p:cNvPr>
          <p:cNvCxnSpPr>
            <a:cxnSpLocks noChangeShapeType="1"/>
            <a:stCxn id="116738" idx="2"/>
            <a:endCxn id="116743" idx="3"/>
          </p:cNvCxnSpPr>
          <p:nvPr/>
        </p:nvCxnSpPr>
        <p:spPr bwMode="auto">
          <a:xfrm>
            <a:off x="8267700" y="1658938"/>
            <a:ext cx="0" cy="62230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116745" name="Rectangle 10">
            <a:extLst>
              <a:ext uri="{FF2B5EF4-FFF2-40B4-BE49-F238E27FC236}">
                <a16:creationId xmlns:a16="http://schemas.microsoft.com/office/drawing/2014/main" id="{BE6A304F-5DB2-4F0C-B2FB-148835C76C28}"/>
              </a:ext>
            </a:extLst>
          </p:cNvPr>
          <p:cNvSpPr>
            <a:spLocks noChangeArrowheads="1"/>
          </p:cNvSpPr>
          <p:nvPr/>
        </p:nvSpPr>
        <p:spPr bwMode="auto">
          <a:xfrm>
            <a:off x="8039100" y="2382838"/>
            <a:ext cx="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1200" b="1"/>
          </a:p>
        </p:txBody>
      </p:sp>
      <p:sp>
        <p:nvSpPr>
          <p:cNvPr id="116746" name="Rectangle 11">
            <a:extLst>
              <a:ext uri="{FF2B5EF4-FFF2-40B4-BE49-F238E27FC236}">
                <a16:creationId xmlns:a16="http://schemas.microsoft.com/office/drawing/2014/main" id="{E14F48E0-F2C1-4256-9CD4-3191FA9E5566}"/>
              </a:ext>
            </a:extLst>
          </p:cNvPr>
          <p:cNvSpPr>
            <a:spLocks noChangeArrowheads="1"/>
          </p:cNvSpPr>
          <p:nvPr/>
        </p:nvSpPr>
        <p:spPr bwMode="auto">
          <a:xfrm>
            <a:off x="8496300" y="2344738"/>
            <a:ext cx="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1200" b="1"/>
          </a:p>
        </p:txBody>
      </p:sp>
      <p:cxnSp>
        <p:nvCxnSpPr>
          <p:cNvPr id="116747" name="AutoShape 12">
            <a:extLst>
              <a:ext uri="{FF2B5EF4-FFF2-40B4-BE49-F238E27FC236}">
                <a16:creationId xmlns:a16="http://schemas.microsoft.com/office/drawing/2014/main" id="{35EDBCDA-8ACC-499C-8619-0E69E5C97748}"/>
              </a:ext>
            </a:extLst>
          </p:cNvPr>
          <p:cNvCxnSpPr>
            <a:cxnSpLocks noChangeShapeType="1"/>
            <a:stCxn id="116739" idx="0"/>
            <a:endCxn id="116745" idx="2"/>
          </p:cNvCxnSpPr>
          <p:nvPr/>
        </p:nvCxnSpPr>
        <p:spPr bwMode="auto">
          <a:xfrm rot="5400000" flipH="1" flipV="1">
            <a:off x="7113587" y="2427288"/>
            <a:ext cx="784225" cy="1066800"/>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116748" name="AutoShape 13">
            <a:extLst>
              <a:ext uri="{FF2B5EF4-FFF2-40B4-BE49-F238E27FC236}">
                <a16:creationId xmlns:a16="http://schemas.microsoft.com/office/drawing/2014/main" id="{67FBE8E9-BB9A-46AD-9A28-F3CCB5F982DF}"/>
              </a:ext>
            </a:extLst>
          </p:cNvPr>
          <p:cNvCxnSpPr>
            <a:cxnSpLocks noChangeShapeType="1"/>
            <a:stCxn id="116740" idx="0"/>
            <a:endCxn id="116746" idx="2"/>
          </p:cNvCxnSpPr>
          <p:nvPr/>
        </p:nvCxnSpPr>
        <p:spPr bwMode="auto">
          <a:xfrm rot="16200000" flipV="1">
            <a:off x="8688387" y="2338388"/>
            <a:ext cx="822325" cy="1206500"/>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116749" name="AutoShape 14">
            <a:extLst>
              <a:ext uri="{FF2B5EF4-FFF2-40B4-BE49-F238E27FC236}">
                <a16:creationId xmlns:a16="http://schemas.microsoft.com/office/drawing/2014/main" id="{E3CA90B5-9B03-436A-B258-603B78B7A9A3}"/>
              </a:ext>
            </a:extLst>
          </p:cNvPr>
          <p:cNvCxnSpPr>
            <a:cxnSpLocks noChangeShapeType="1"/>
            <a:stCxn id="116740" idx="2"/>
          </p:cNvCxnSpPr>
          <p:nvPr/>
        </p:nvCxnSpPr>
        <p:spPr bwMode="auto">
          <a:xfrm>
            <a:off x="9702800" y="3810000"/>
            <a:ext cx="11113" cy="303213"/>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116750" name="Rectangle 15">
            <a:extLst>
              <a:ext uri="{FF2B5EF4-FFF2-40B4-BE49-F238E27FC236}">
                <a16:creationId xmlns:a16="http://schemas.microsoft.com/office/drawing/2014/main" id="{8E322B7F-9ABE-4E6B-91D3-316447FB182D}"/>
              </a:ext>
            </a:extLst>
          </p:cNvPr>
          <p:cNvSpPr>
            <a:spLocks noChangeArrowheads="1"/>
          </p:cNvSpPr>
          <p:nvPr/>
        </p:nvSpPr>
        <p:spPr bwMode="auto">
          <a:xfrm>
            <a:off x="9334500" y="4287838"/>
            <a:ext cx="457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1200" b="1"/>
          </a:p>
        </p:txBody>
      </p:sp>
      <p:sp>
        <p:nvSpPr>
          <p:cNvPr id="116751" name="AutoShape 16">
            <a:extLst>
              <a:ext uri="{FF2B5EF4-FFF2-40B4-BE49-F238E27FC236}">
                <a16:creationId xmlns:a16="http://schemas.microsoft.com/office/drawing/2014/main" id="{DFBB4EDA-59D2-483B-BD1D-3CAB1541435A}"/>
              </a:ext>
            </a:extLst>
          </p:cNvPr>
          <p:cNvSpPr>
            <a:spLocks noChangeArrowheads="1"/>
          </p:cNvSpPr>
          <p:nvPr/>
        </p:nvSpPr>
        <p:spPr bwMode="auto">
          <a:xfrm>
            <a:off x="9715500" y="4364038"/>
            <a:ext cx="457200" cy="185737"/>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a:spcBef>
                <a:spcPct val="0"/>
              </a:spcBef>
              <a:buFontTx/>
              <a:buNone/>
            </a:pPr>
            <a:endParaRPr lang="en-US" altLang="en-US" sz="1200" b="1"/>
          </a:p>
        </p:txBody>
      </p:sp>
      <p:sp>
        <p:nvSpPr>
          <p:cNvPr id="116752" name="Text Box 17">
            <a:extLst>
              <a:ext uri="{FF2B5EF4-FFF2-40B4-BE49-F238E27FC236}">
                <a16:creationId xmlns:a16="http://schemas.microsoft.com/office/drawing/2014/main" id="{3280AF82-A324-432D-A217-116512E214A9}"/>
              </a:ext>
            </a:extLst>
          </p:cNvPr>
          <p:cNvSpPr txBox="1">
            <a:spLocks noChangeArrowheads="1"/>
          </p:cNvSpPr>
          <p:nvPr/>
        </p:nvSpPr>
        <p:spPr bwMode="auto">
          <a:xfrm>
            <a:off x="8801100" y="4343400"/>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a:t>OR</a:t>
            </a:r>
          </a:p>
        </p:txBody>
      </p:sp>
      <p:sp>
        <p:nvSpPr>
          <p:cNvPr id="116753" name="Text Box 18">
            <a:extLst>
              <a:ext uri="{FF2B5EF4-FFF2-40B4-BE49-F238E27FC236}">
                <a16:creationId xmlns:a16="http://schemas.microsoft.com/office/drawing/2014/main" id="{7DBA9DDF-02B8-40C2-B441-7BCCBB8EF9FF}"/>
              </a:ext>
            </a:extLst>
          </p:cNvPr>
          <p:cNvSpPr txBox="1">
            <a:spLocks noChangeArrowheads="1"/>
          </p:cNvSpPr>
          <p:nvPr/>
        </p:nvSpPr>
        <p:spPr bwMode="auto">
          <a:xfrm>
            <a:off x="7124700" y="2286000"/>
            <a:ext cx="68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1600"/>
              <a:t>AND</a:t>
            </a:r>
          </a:p>
        </p:txBody>
      </p:sp>
      <p:sp>
        <p:nvSpPr>
          <p:cNvPr id="116754" name="Line 19">
            <a:extLst>
              <a:ext uri="{FF2B5EF4-FFF2-40B4-BE49-F238E27FC236}">
                <a16:creationId xmlns:a16="http://schemas.microsoft.com/office/drawing/2014/main" id="{099AD5BB-CF02-41A2-A23E-64D0FCC0388C}"/>
              </a:ext>
            </a:extLst>
          </p:cNvPr>
          <p:cNvSpPr>
            <a:spLocks noChangeShapeType="1"/>
          </p:cNvSpPr>
          <p:nvPr/>
        </p:nvSpPr>
        <p:spPr bwMode="auto">
          <a:xfrm>
            <a:off x="9563100" y="4572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cxnSp>
        <p:nvCxnSpPr>
          <p:cNvPr id="116755" name="AutoShape 20">
            <a:extLst>
              <a:ext uri="{FF2B5EF4-FFF2-40B4-BE49-F238E27FC236}">
                <a16:creationId xmlns:a16="http://schemas.microsoft.com/office/drawing/2014/main" id="{FAE7D775-721B-47CF-BCE9-FEE351159536}"/>
              </a:ext>
            </a:extLst>
          </p:cNvPr>
          <p:cNvCxnSpPr>
            <a:cxnSpLocks noChangeShapeType="1"/>
            <a:endCxn id="116742" idx="0"/>
          </p:cNvCxnSpPr>
          <p:nvPr/>
        </p:nvCxnSpPr>
        <p:spPr bwMode="auto">
          <a:xfrm rot="16200000" flipH="1">
            <a:off x="10096500" y="4724400"/>
            <a:ext cx="304800" cy="914400"/>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116756" name="Arc 21">
            <a:extLst>
              <a:ext uri="{FF2B5EF4-FFF2-40B4-BE49-F238E27FC236}">
                <a16:creationId xmlns:a16="http://schemas.microsoft.com/office/drawing/2014/main" id="{C428F77D-F1C2-4E99-B2AE-E23B72E4A2BF}"/>
              </a:ext>
            </a:extLst>
          </p:cNvPr>
          <p:cNvSpPr>
            <a:spLocks/>
          </p:cNvSpPr>
          <p:nvPr/>
        </p:nvSpPr>
        <p:spPr bwMode="auto">
          <a:xfrm flipH="1">
            <a:off x="9410700" y="4114800"/>
            <a:ext cx="385763" cy="681038"/>
          </a:xfrm>
          <a:custGeom>
            <a:avLst/>
            <a:gdLst>
              <a:gd name="T0" fmla="*/ 2147483646 w 21600"/>
              <a:gd name="T1" fmla="*/ 0 h 21202"/>
              <a:gd name="T2" fmla="*/ 2147483646 w 21600"/>
              <a:gd name="T3" fmla="*/ 2147483646 h 21202"/>
              <a:gd name="T4" fmla="*/ 0 w 21600"/>
              <a:gd name="T5" fmla="*/ 2147483646 h 21202"/>
              <a:gd name="T6" fmla="*/ 0 60000 65536"/>
              <a:gd name="T7" fmla="*/ 0 60000 65536"/>
              <a:gd name="T8" fmla="*/ 0 60000 65536"/>
            </a:gdLst>
            <a:ahLst/>
            <a:cxnLst>
              <a:cxn ang="T6">
                <a:pos x="T0" y="T1"/>
              </a:cxn>
              <a:cxn ang="T7">
                <a:pos x="T2" y="T3"/>
              </a:cxn>
              <a:cxn ang="T8">
                <a:pos x="T4" y="T5"/>
              </a:cxn>
            </a:cxnLst>
            <a:rect l="0" t="0" r="r" b="b"/>
            <a:pathLst>
              <a:path w="21600" h="21202" fill="none" extrusionOk="0">
                <a:moveTo>
                  <a:pt x="4126" y="-1"/>
                </a:moveTo>
                <a:cubicBezTo>
                  <a:pt x="14274" y="1974"/>
                  <a:pt x="21600" y="10863"/>
                  <a:pt x="21600" y="21202"/>
                </a:cubicBezTo>
              </a:path>
              <a:path w="21600" h="21202" stroke="0" extrusionOk="0">
                <a:moveTo>
                  <a:pt x="4126" y="-1"/>
                </a:moveTo>
                <a:cubicBezTo>
                  <a:pt x="14274" y="1974"/>
                  <a:pt x="21600" y="10863"/>
                  <a:pt x="21600" y="21202"/>
                </a:cubicBezTo>
                <a:lnTo>
                  <a:pt x="0" y="21202"/>
                </a:lnTo>
                <a:lnTo>
                  <a:pt x="4126" y="-1"/>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en-US"/>
          </a:p>
        </p:txBody>
      </p:sp>
      <p:sp>
        <p:nvSpPr>
          <p:cNvPr id="116757" name="Arc 22">
            <a:extLst>
              <a:ext uri="{FF2B5EF4-FFF2-40B4-BE49-F238E27FC236}">
                <a16:creationId xmlns:a16="http://schemas.microsoft.com/office/drawing/2014/main" id="{DDD5B95B-B28E-4487-9149-8CB44A47A0B2}"/>
              </a:ext>
            </a:extLst>
          </p:cNvPr>
          <p:cNvSpPr>
            <a:spLocks/>
          </p:cNvSpPr>
          <p:nvPr/>
        </p:nvSpPr>
        <p:spPr bwMode="auto">
          <a:xfrm>
            <a:off x="9715500" y="4114800"/>
            <a:ext cx="304800" cy="6858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en-US"/>
          </a:p>
        </p:txBody>
      </p:sp>
      <p:sp>
        <p:nvSpPr>
          <p:cNvPr id="116758" name="Arc 23">
            <a:extLst>
              <a:ext uri="{FF2B5EF4-FFF2-40B4-BE49-F238E27FC236}">
                <a16:creationId xmlns:a16="http://schemas.microsoft.com/office/drawing/2014/main" id="{82A7018F-1D9F-40B8-B288-B67FC24BE8E6}"/>
              </a:ext>
            </a:extLst>
          </p:cNvPr>
          <p:cNvSpPr>
            <a:spLocks/>
          </p:cNvSpPr>
          <p:nvPr/>
        </p:nvSpPr>
        <p:spPr bwMode="auto">
          <a:xfrm>
            <a:off x="9410700" y="4538663"/>
            <a:ext cx="609600" cy="261937"/>
          </a:xfrm>
          <a:custGeom>
            <a:avLst/>
            <a:gdLst>
              <a:gd name="T0" fmla="*/ 0 w 43120"/>
              <a:gd name="T1" fmla="*/ 2147483646 h 21600"/>
              <a:gd name="T2" fmla="*/ 2147483646 w 43120"/>
              <a:gd name="T3" fmla="*/ 2147483646 h 21600"/>
              <a:gd name="T4" fmla="*/ 2147483646 w 43120"/>
              <a:gd name="T5" fmla="*/ 2147483646 h 21600"/>
              <a:gd name="T6" fmla="*/ 0 60000 65536"/>
              <a:gd name="T7" fmla="*/ 0 60000 65536"/>
              <a:gd name="T8" fmla="*/ 0 60000 65536"/>
            </a:gdLst>
            <a:ahLst/>
            <a:cxnLst>
              <a:cxn ang="T6">
                <a:pos x="T0" y="T1"/>
              </a:cxn>
              <a:cxn ang="T7">
                <a:pos x="T2" y="T3"/>
              </a:cxn>
              <a:cxn ang="T8">
                <a:pos x="T4" y="T5"/>
              </a:cxn>
            </a:cxnLst>
            <a:rect l="0" t="0" r="r" b="b"/>
            <a:pathLst>
              <a:path w="43120" h="21600" fill="none" extrusionOk="0">
                <a:moveTo>
                  <a:pt x="0" y="20684"/>
                </a:moveTo>
                <a:cubicBezTo>
                  <a:pt x="491" y="9121"/>
                  <a:pt x="10007" y="-1"/>
                  <a:pt x="21581" y="0"/>
                </a:cubicBezTo>
                <a:cubicBezTo>
                  <a:pt x="32879" y="0"/>
                  <a:pt x="42269" y="8708"/>
                  <a:pt x="43119" y="19975"/>
                </a:cubicBezTo>
              </a:path>
              <a:path w="43120" h="21600" stroke="0" extrusionOk="0">
                <a:moveTo>
                  <a:pt x="0" y="20684"/>
                </a:moveTo>
                <a:cubicBezTo>
                  <a:pt x="491" y="9121"/>
                  <a:pt x="10007" y="-1"/>
                  <a:pt x="21581" y="0"/>
                </a:cubicBezTo>
                <a:cubicBezTo>
                  <a:pt x="32879" y="0"/>
                  <a:pt x="42269" y="8708"/>
                  <a:pt x="43119" y="19975"/>
                </a:cubicBezTo>
                <a:lnTo>
                  <a:pt x="21581" y="21600"/>
                </a:lnTo>
                <a:lnTo>
                  <a:pt x="0" y="20684"/>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en-US"/>
          </a:p>
        </p:txBody>
      </p:sp>
      <p:sp>
        <p:nvSpPr>
          <p:cNvPr id="116759" name="Line 24">
            <a:extLst>
              <a:ext uri="{FF2B5EF4-FFF2-40B4-BE49-F238E27FC236}">
                <a16:creationId xmlns:a16="http://schemas.microsoft.com/office/drawing/2014/main" id="{DF000A15-CC2E-4EB5-9DD8-6846A99D1196}"/>
              </a:ext>
            </a:extLst>
          </p:cNvPr>
          <p:cNvSpPr>
            <a:spLocks noChangeShapeType="1"/>
          </p:cNvSpPr>
          <p:nvPr/>
        </p:nvSpPr>
        <p:spPr bwMode="auto">
          <a:xfrm>
            <a:off x="9563100" y="4876800"/>
            <a:ext cx="0" cy="15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cxnSp>
        <p:nvCxnSpPr>
          <p:cNvPr id="116760" name="AutoShape 25">
            <a:extLst>
              <a:ext uri="{FF2B5EF4-FFF2-40B4-BE49-F238E27FC236}">
                <a16:creationId xmlns:a16="http://schemas.microsoft.com/office/drawing/2014/main" id="{545F121A-CAAF-4204-BCFD-EB09FA7A4D95}"/>
              </a:ext>
            </a:extLst>
          </p:cNvPr>
          <p:cNvCxnSpPr>
            <a:cxnSpLocks noChangeShapeType="1"/>
            <a:stCxn id="116759" idx="1"/>
            <a:endCxn id="116741" idx="0"/>
          </p:cNvCxnSpPr>
          <p:nvPr/>
        </p:nvCxnSpPr>
        <p:spPr bwMode="auto">
          <a:xfrm rot="5400000">
            <a:off x="9010650" y="4781550"/>
            <a:ext cx="304800" cy="800100"/>
          </a:xfrm>
          <a:prstGeom prst="bentConnector3">
            <a:avLst>
              <a:gd name="adj1" fmla="val 50000"/>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116761" name="Line 26">
            <a:extLst>
              <a:ext uri="{FF2B5EF4-FFF2-40B4-BE49-F238E27FC236}">
                <a16:creationId xmlns:a16="http://schemas.microsoft.com/office/drawing/2014/main" id="{BB3D7893-961A-46AF-AB31-C5BB7ADBAC22}"/>
              </a:ext>
            </a:extLst>
          </p:cNvPr>
          <p:cNvSpPr>
            <a:spLocks noChangeShapeType="1"/>
          </p:cNvSpPr>
          <p:nvPr/>
        </p:nvSpPr>
        <p:spPr bwMode="auto">
          <a:xfrm flipH="1">
            <a:off x="9791700" y="4518025"/>
            <a:ext cx="0" cy="587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116762" name="Rectangle 3">
            <a:extLst>
              <a:ext uri="{FF2B5EF4-FFF2-40B4-BE49-F238E27FC236}">
                <a16:creationId xmlns:a16="http://schemas.microsoft.com/office/drawing/2014/main" id="{E89D53E3-203E-48C3-97C8-BB6CD3584170}"/>
              </a:ext>
            </a:extLst>
          </p:cNvPr>
          <p:cNvSpPr>
            <a:spLocks noChangeArrowheads="1"/>
          </p:cNvSpPr>
          <p:nvPr/>
        </p:nvSpPr>
        <p:spPr bwMode="auto">
          <a:xfrm>
            <a:off x="258763" y="1466850"/>
            <a:ext cx="5380037"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112713" indent="-112713">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r>
              <a:rPr lang="en-US" altLang="en-US" sz="2000">
                <a:cs typeface="Times New Roman" panose="02020603050405020304" pitchFamily="18" charset="0"/>
              </a:rPr>
              <a:t>In contrast with the “bottom up” assessment of FMEA, fault-tree is a “top down” analysis that starts qualitatively to </a:t>
            </a:r>
            <a:r>
              <a:rPr lang="en-US" altLang="en-US" sz="2000" b="1">
                <a:cs typeface="Times New Roman" panose="02020603050405020304" pitchFamily="18" charset="0"/>
              </a:rPr>
              <a:t>determine what failure modes can contribute to an undesirable top level event</a:t>
            </a:r>
            <a:r>
              <a:rPr lang="en-US" altLang="en-US" sz="2000">
                <a:cs typeface="Times New Roman" panose="02020603050405020304" pitchFamily="18" charset="0"/>
              </a:rPr>
              <a:t>.  </a:t>
            </a:r>
          </a:p>
          <a:p>
            <a:pPr eaLnBrk="1" hangingPunct="1"/>
            <a:endParaRPr lang="en-US" altLang="en-US" sz="2000">
              <a:cs typeface="Times New Roman" panose="02020603050405020304" pitchFamily="18" charset="0"/>
            </a:endParaRPr>
          </a:p>
          <a:p>
            <a:pPr eaLnBrk="1" hangingPunct="1"/>
            <a:r>
              <a:rPr lang="en-US" altLang="en-US" sz="2000">
                <a:cs typeface="Times New Roman" panose="02020603050405020304" pitchFamily="18" charset="0"/>
              </a:rPr>
              <a:t>It aims at developing the structure from which simple logical relationships can be used to express the probabilistic relationships among the various events that lead to the failure of the system.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8">
            <a:extLst>
              <a:ext uri="{FF2B5EF4-FFF2-40B4-BE49-F238E27FC236}">
                <a16:creationId xmlns:a16="http://schemas.microsoft.com/office/drawing/2014/main" id="{CDC12879-12A5-444F-BCBB-CF24D27945C4}"/>
              </a:ext>
            </a:extLst>
          </p:cNvPr>
          <p:cNvSpPr>
            <a:spLocks noGrp="1" noChangeArrowheads="1"/>
          </p:cNvSpPr>
          <p:nvPr>
            <p:ph type="title" idx="4294967295"/>
          </p:nvPr>
        </p:nvSpPr>
        <p:spPr>
          <a:xfrm>
            <a:off x="255588" y="0"/>
            <a:ext cx="9707562" cy="668338"/>
          </a:xfrm>
        </p:spPr>
        <p:txBody>
          <a:bodyPr lIns="92075" tIns="46038" rIns="92075" bIns="46038"/>
          <a:lstStyle/>
          <a:p>
            <a:pPr eaLnBrk="1" hangingPunct="1"/>
            <a:r>
              <a:rPr lang="en-US" altLang="en-US" sz="3200"/>
              <a:t>Cause and Effect Diagram (Electrical Opens in PCBs)</a:t>
            </a:r>
            <a:endParaRPr lang="en-US" altLang="en-US" sz="2800"/>
          </a:p>
        </p:txBody>
      </p:sp>
      <p:sp>
        <p:nvSpPr>
          <p:cNvPr id="118786" name="Text Box 109">
            <a:extLst>
              <a:ext uri="{FF2B5EF4-FFF2-40B4-BE49-F238E27FC236}">
                <a16:creationId xmlns:a16="http://schemas.microsoft.com/office/drawing/2014/main" id="{F99AC62A-FAA4-4E2C-BEF2-369170D1E563}"/>
              </a:ext>
            </a:extLst>
          </p:cNvPr>
          <p:cNvSpPr txBox="1">
            <a:spLocks noChangeArrowheads="1"/>
          </p:cNvSpPr>
          <p:nvPr/>
        </p:nvSpPr>
        <p:spPr bwMode="auto">
          <a:xfrm>
            <a:off x="130175" y="6164263"/>
            <a:ext cx="1106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400"/>
              <a:t>Ref: Coombs C. F. "Printed circuits handbook." Printed Circuits Handbook. McGraw-Hill Professional Publishing (2007).</a:t>
            </a:r>
          </a:p>
        </p:txBody>
      </p:sp>
      <p:pic>
        <p:nvPicPr>
          <p:cNvPr id="118787" name="Picture 106" descr="Fishbone">
            <a:extLst>
              <a:ext uri="{FF2B5EF4-FFF2-40B4-BE49-F238E27FC236}">
                <a16:creationId xmlns:a16="http://schemas.microsoft.com/office/drawing/2014/main" id="{BE954C99-EAFF-4FC3-A87E-353D21FA1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668338"/>
            <a:ext cx="829151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Fishbone2">
            <a:extLst>
              <a:ext uri="{FF2B5EF4-FFF2-40B4-BE49-F238E27FC236}">
                <a16:creationId xmlns:a16="http://schemas.microsoft.com/office/drawing/2014/main" id="{8D382472-888D-40DE-A8BE-C735423B0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438" y="517525"/>
            <a:ext cx="7400925"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08">
            <a:extLst>
              <a:ext uri="{FF2B5EF4-FFF2-40B4-BE49-F238E27FC236}">
                <a16:creationId xmlns:a16="http://schemas.microsoft.com/office/drawing/2014/main" id="{A392B2FD-33F1-4738-A903-44CAED06FBAE}"/>
              </a:ext>
            </a:extLst>
          </p:cNvPr>
          <p:cNvSpPr txBox="1">
            <a:spLocks noChangeArrowheads="1"/>
          </p:cNvSpPr>
          <p:nvPr/>
        </p:nvSpPr>
        <p:spPr bwMode="auto">
          <a:xfrm>
            <a:off x="255588" y="0"/>
            <a:ext cx="9707562" cy="668338"/>
          </a:xfrm>
          <a:prstGeom prst="rect">
            <a:avLst/>
          </a:prstGeom>
          <a:noFill/>
          <a:ln>
            <a:noFill/>
          </a:ln>
        </p:spPr>
        <p:txBody>
          <a:bodyPr lIns="92075" tIns="46038" rIns="92075" bIns="46038" anchor="ctr"/>
          <a:lstStyle>
            <a:lvl1pPr algn="ctr" rtl="0" eaLnBrk="0" fontAlgn="base" hangingPunct="0">
              <a:spcBef>
                <a:spcPct val="0"/>
              </a:spcBef>
              <a:spcAft>
                <a:spcPct val="0"/>
              </a:spcAft>
              <a:defRPr sz="3600" b="1">
                <a:solidFill>
                  <a:srgbClr val="000000"/>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rgbClr val="000000"/>
                </a:solidFill>
                <a:latin typeface="Times New Roman" pitchFamily="18" charset="0"/>
              </a:defRPr>
            </a:lvl6pPr>
            <a:lvl7pPr marL="914400" algn="ctr" rtl="0" fontAlgn="base">
              <a:spcBef>
                <a:spcPct val="0"/>
              </a:spcBef>
              <a:spcAft>
                <a:spcPct val="0"/>
              </a:spcAft>
              <a:defRPr sz="3600" b="1">
                <a:solidFill>
                  <a:srgbClr val="000000"/>
                </a:solidFill>
                <a:latin typeface="Times New Roman" pitchFamily="18" charset="0"/>
              </a:defRPr>
            </a:lvl7pPr>
            <a:lvl8pPr marL="1371600" algn="ctr" rtl="0" fontAlgn="base">
              <a:spcBef>
                <a:spcPct val="0"/>
              </a:spcBef>
              <a:spcAft>
                <a:spcPct val="0"/>
              </a:spcAft>
              <a:defRPr sz="3600" b="1">
                <a:solidFill>
                  <a:srgbClr val="000000"/>
                </a:solidFill>
                <a:latin typeface="Times New Roman" pitchFamily="18" charset="0"/>
              </a:defRPr>
            </a:lvl8pPr>
            <a:lvl9pPr marL="1828800" algn="ctr" rtl="0" fontAlgn="base">
              <a:spcBef>
                <a:spcPct val="0"/>
              </a:spcBef>
              <a:spcAft>
                <a:spcPct val="0"/>
              </a:spcAft>
              <a:defRPr sz="3600" b="1">
                <a:solidFill>
                  <a:srgbClr val="000000"/>
                </a:solidFill>
                <a:latin typeface="Times New Roman" pitchFamily="18" charset="0"/>
              </a:defRPr>
            </a:lvl9pPr>
          </a:lstStyle>
          <a:p>
            <a:pPr eaLnBrk="1" hangingPunct="1">
              <a:defRPr/>
            </a:pPr>
            <a:r>
              <a:rPr lang="en-US" altLang="en-US" sz="3200" kern="0" dirty="0"/>
              <a:t>Cause and Effect Diagram (Electrical Shorts in PCBs)</a:t>
            </a:r>
            <a:endParaRPr lang="en-US" altLang="en-US" sz="2800" kern="0" dirty="0"/>
          </a:p>
        </p:txBody>
      </p:sp>
      <p:sp>
        <p:nvSpPr>
          <p:cNvPr id="120835" name="Text Box 109">
            <a:extLst>
              <a:ext uri="{FF2B5EF4-FFF2-40B4-BE49-F238E27FC236}">
                <a16:creationId xmlns:a16="http://schemas.microsoft.com/office/drawing/2014/main" id="{4042598E-8E20-4623-AE6C-6B5E3C78C730}"/>
              </a:ext>
            </a:extLst>
          </p:cNvPr>
          <p:cNvSpPr txBox="1">
            <a:spLocks noChangeArrowheads="1"/>
          </p:cNvSpPr>
          <p:nvPr/>
        </p:nvSpPr>
        <p:spPr bwMode="auto">
          <a:xfrm>
            <a:off x="130175" y="6164263"/>
            <a:ext cx="1106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buFontTx/>
              <a:buNone/>
            </a:pPr>
            <a:r>
              <a:rPr lang="en-US" altLang="en-US" sz="1400"/>
              <a:t>Ref: Sood B., and Pecht M., 2011. Printed Circuit Board Laminates. Wiley Encyclopedia of Composites. 1–11.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Fishbone3">
            <a:extLst>
              <a:ext uri="{FF2B5EF4-FFF2-40B4-BE49-F238E27FC236}">
                <a16:creationId xmlns:a16="http://schemas.microsoft.com/office/drawing/2014/main" id="{AA8D717D-8FB5-45A5-B78B-633936E4F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655638"/>
            <a:ext cx="7983538"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08">
            <a:extLst>
              <a:ext uri="{FF2B5EF4-FFF2-40B4-BE49-F238E27FC236}">
                <a16:creationId xmlns:a16="http://schemas.microsoft.com/office/drawing/2014/main" id="{AB8E5915-C958-46C8-89AD-B76FBE8556B0}"/>
              </a:ext>
            </a:extLst>
          </p:cNvPr>
          <p:cNvSpPr txBox="1">
            <a:spLocks noChangeArrowheads="1"/>
          </p:cNvSpPr>
          <p:nvPr/>
        </p:nvSpPr>
        <p:spPr bwMode="auto">
          <a:xfrm>
            <a:off x="255588" y="0"/>
            <a:ext cx="9707562" cy="668338"/>
          </a:xfrm>
          <a:prstGeom prst="rect">
            <a:avLst/>
          </a:prstGeom>
          <a:noFill/>
          <a:ln>
            <a:noFill/>
          </a:ln>
        </p:spPr>
        <p:txBody>
          <a:bodyPr lIns="92075" tIns="46038" rIns="92075" bIns="46038" anchor="ctr"/>
          <a:lstStyle>
            <a:lvl1pPr algn="ctr" rtl="0" eaLnBrk="0" fontAlgn="base" hangingPunct="0">
              <a:spcBef>
                <a:spcPct val="0"/>
              </a:spcBef>
              <a:spcAft>
                <a:spcPct val="0"/>
              </a:spcAft>
              <a:defRPr sz="3600" b="1">
                <a:solidFill>
                  <a:srgbClr val="000000"/>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3600" b="1">
                <a:solidFill>
                  <a:srgbClr val="000000"/>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rgbClr val="000000"/>
                </a:solidFill>
                <a:latin typeface="Times New Roman" pitchFamily="18" charset="0"/>
              </a:defRPr>
            </a:lvl6pPr>
            <a:lvl7pPr marL="914400" algn="ctr" rtl="0" fontAlgn="base">
              <a:spcBef>
                <a:spcPct val="0"/>
              </a:spcBef>
              <a:spcAft>
                <a:spcPct val="0"/>
              </a:spcAft>
              <a:defRPr sz="3600" b="1">
                <a:solidFill>
                  <a:srgbClr val="000000"/>
                </a:solidFill>
                <a:latin typeface="Times New Roman" pitchFamily="18" charset="0"/>
              </a:defRPr>
            </a:lvl7pPr>
            <a:lvl8pPr marL="1371600" algn="ctr" rtl="0" fontAlgn="base">
              <a:spcBef>
                <a:spcPct val="0"/>
              </a:spcBef>
              <a:spcAft>
                <a:spcPct val="0"/>
              </a:spcAft>
              <a:defRPr sz="3600" b="1">
                <a:solidFill>
                  <a:srgbClr val="000000"/>
                </a:solidFill>
                <a:latin typeface="Times New Roman" pitchFamily="18" charset="0"/>
              </a:defRPr>
            </a:lvl8pPr>
            <a:lvl9pPr marL="1828800" algn="ctr" rtl="0" fontAlgn="base">
              <a:spcBef>
                <a:spcPct val="0"/>
              </a:spcBef>
              <a:spcAft>
                <a:spcPct val="0"/>
              </a:spcAft>
              <a:defRPr sz="3600" b="1">
                <a:solidFill>
                  <a:srgbClr val="000000"/>
                </a:solidFill>
                <a:latin typeface="Times New Roman" pitchFamily="18" charset="0"/>
              </a:defRPr>
            </a:lvl9pPr>
          </a:lstStyle>
          <a:p>
            <a:pPr eaLnBrk="1" hangingPunct="1">
              <a:defRPr/>
            </a:pPr>
            <a:r>
              <a:rPr lang="en-US" altLang="en-US" sz="3200" kern="0" dirty="0"/>
              <a:t>Cause and Effect Diagram (Delamination in PCBs)</a:t>
            </a:r>
            <a:endParaRPr lang="en-US" altLang="en-US" sz="2800" kern="0" dirty="0"/>
          </a:p>
        </p:txBody>
      </p:sp>
      <p:sp>
        <p:nvSpPr>
          <p:cNvPr id="121859" name="Text Box 109">
            <a:extLst>
              <a:ext uri="{FF2B5EF4-FFF2-40B4-BE49-F238E27FC236}">
                <a16:creationId xmlns:a16="http://schemas.microsoft.com/office/drawing/2014/main" id="{A9204B23-5BC4-475E-8D1E-023E943E9FAF}"/>
              </a:ext>
            </a:extLst>
          </p:cNvPr>
          <p:cNvSpPr txBox="1">
            <a:spLocks noChangeArrowheads="1"/>
          </p:cNvSpPr>
          <p:nvPr/>
        </p:nvSpPr>
        <p:spPr bwMode="auto">
          <a:xfrm>
            <a:off x="130175" y="6172200"/>
            <a:ext cx="1106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buFontTx/>
              <a:buNone/>
            </a:pPr>
            <a:r>
              <a:rPr lang="en-US" altLang="en-US" sz="1400"/>
              <a:t>Ref: Sood B., and Pecht M., 2011. Printed Circuit Board Laminates. Wiley Encyclopedia of Composites. 1–11.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9A67578B-394E-437B-89C6-0A0D445A9A2F}"/>
              </a:ext>
            </a:extLst>
          </p:cNvPr>
          <p:cNvSpPr>
            <a:spLocks noGrp="1" noChangeArrowheads="1"/>
          </p:cNvSpPr>
          <p:nvPr>
            <p:ph type="title" idx="4294967295"/>
          </p:nvPr>
        </p:nvSpPr>
        <p:spPr/>
        <p:txBody>
          <a:bodyPr lIns="92075" tIns="46038" rIns="92075" bIns="46038"/>
          <a:lstStyle/>
          <a:p>
            <a:pPr eaLnBrk="1" hangingPunct="1"/>
            <a:r>
              <a:rPr lang="en-US" altLang="en-US"/>
              <a:t>Pareto Chart Example</a:t>
            </a:r>
            <a:br>
              <a:rPr lang="en-US" altLang="en-US"/>
            </a:br>
            <a:r>
              <a:rPr lang="en-US" altLang="en-US" sz="3200"/>
              <a:t>- Failure Causes in Electronic Devices -</a:t>
            </a:r>
          </a:p>
        </p:txBody>
      </p:sp>
      <p:graphicFrame>
        <p:nvGraphicFramePr>
          <p:cNvPr id="122882" name="Object 3">
            <a:extLst>
              <a:ext uri="{FF2B5EF4-FFF2-40B4-BE49-F238E27FC236}">
                <a16:creationId xmlns:a16="http://schemas.microsoft.com/office/drawing/2014/main" id="{FD520003-3ABF-4D7D-B2AE-236A7ED72C63}"/>
              </a:ext>
            </a:extLst>
          </p:cNvPr>
          <p:cNvGraphicFramePr>
            <a:graphicFrameLocks noGrp="1" noChangeAspect="1"/>
          </p:cNvGraphicFramePr>
          <p:nvPr>
            <p:ph type="chart" idx="4294967295"/>
          </p:nvPr>
        </p:nvGraphicFramePr>
        <p:xfrm>
          <a:off x="1624013" y="1109663"/>
          <a:ext cx="8886825" cy="4611687"/>
        </p:xfrm>
        <a:graphic>
          <a:graphicData uri="http://schemas.openxmlformats.org/presentationml/2006/ole">
            <mc:AlternateContent xmlns:mc="http://schemas.openxmlformats.org/markup-compatibility/2006">
              <mc:Choice xmlns:v="urn:schemas-microsoft-com:vml" Requires="v">
                <p:oleObj spid="_x0000_s122884" name="Chart" r:id="rId4" imgW="0" imgH="0" progId="Excel.Chart.8">
                  <p:embed/>
                </p:oleObj>
              </mc:Choice>
              <mc:Fallback>
                <p:oleObj name="Chart" r:id="rId4" imgW="0" imgH="0" progId="Excel.Chart.8">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013" y="1109663"/>
                        <a:ext cx="8886825" cy="461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2883" name="Text Box 4">
            <a:extLst>
              <a:ext uri="{FF2B5EF4-FFF2-40B4-BE49-F238E27FC236}">
                <a16:creationId xmlns:a16="http://schemas.microsoft.com/office/drawing/2014/main" id="{FD0210B7-2747-4E7C-A4DD-3256DE508FC7}"/>
              </a:ext>
            </a:extLst>
          </p:cNvPr>
          <p:cNvSpPr txBox="1">
            <a:spLocks noChangeArrowheads="1"/>
          </p:cNvSpPr>
          <p:nvPr/>
        </p:nvSpPr>
        <p:spPr bwMode="auto">
          <a:xfrm>
            <a:off x="220663" y="6161088"/>
            <a:ext cx="10491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1200"/>
              <a:t>Ref: Pecht M. and V. Ramappan: “Review of Electronic System and Device Field Failure Returns,” </a:t>
            </a:r>
            <a:r>
              <a:rPr lang="en-US" altLang="en-US" sz="1200" i="1"/>
              <a:t>IEEE Transactions on CHMT</a:t>
            </a:r>
            <a:r>
              <a:rPr lang="en-US" altLang="en-US" sz="1200"/>
              <a:t>, Vol. 15, No. 6, pp. 1160-1164, 1992.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2B2FBE3E-58F1-4BC2-B1BE-099295FDFE42}"/>
              </a:ext>
            </a:extLst>
          </p:cNvPr>
          <p:cNvSpPr>
            <a:spLocks noGrp="1" noChangeArrowheads="1"/>
          </p:cNvSpPr>
          <p:nvPr>
            <p:ph type="title" idx="4294967295"/>
          </p:nvPr>
        </p:nvSpPr>
        <p:spPr>
          <a:xfrm>
            <a:off x="2209800" y="-76200"/>
            <a:ext cx="7924800" cy="685800"/>
          </a:xfrm>
        </p:spPr>
        <p:txBody>
          <a:bodyPr/>
          <a:lstStyle/>
          <a:p>
            <a:pPr eaLnBrk="1" hangingPunct="1"/>
            <a:r>
              <a:rPr lang="en-US" altLang="en-US"/>
              <a:t>Collecting Supporting Evidence</a:t>
            </a:r>
          </a:p>
        </p:txBody>
      </p:sp>
      <p:sp>
        <p:nvSpPr>
          <p:cNvPr id="124930" name="Rectangle 3">
            <a:extLst>
              <a:ext uri="{FF2B5EF4-FFF2-40B4-BE49-F238E27FC236}">
                <a16:creationId xmlns:a16="http://schemas.microsoft.com/office/drawing/2014/main" id="{613F20EF-85AB-4B88-9622-C7B2C631E9BE}"/>
              </a:ext>
            </a:extLst>
          </p:cNvPr>
          <p:cNvSpPr>
            <a:spLocks noGrp="1" noChangeArrowheads="1"/>
          </p:cNvSpPr>
          <p:nvPr>
            <p:ph type="body" idx="4294967295"/>
          </p:nvPr>
        </p:nvSpPr>
        <p:spPr>
          <a:xfrm>
            <a:off x="593725" y="1238250"/>
            <a:ext cx="10888663" cy="5346700"/>
          </a:xfrm>
        </p:spPr>
        <p:txBody>
          <a:bodyPr/>
          <a:lstStyle/>
          <a:p>
            <a:pPr eaLnBrk="1" hangingPunct="1">
              <a:spcBef>
                <a:spcPct val="0"/>
              </a:spcBef>
            </a:pPr>
            <a:r>
              <a:rPr lang="en-US" altLang="en-US" sz="3200">
                <a:cs typeface="Times New Roman" panose="02020603050405020304" pitchFamily="18" charset="0"/>
              </a:rPr>
              <a:t>Even if a root cause has been hypothesized, additional evidence is often required to assess (i.e., prove or invalidate) the hypotheses formulated.  </a:t>
            </a:r>
          </a:p>
          <a:p>
            <a:pPr eaLnBrk="1" hangingPunct="1">
              <a:spcBef>
                <a:spcPct val="0"/>
              </a:spcBef>
            </a:pPr>
            <a:endParaRPr lang="en-US" altLang="en-US" sz="3200">
              <a:cs typeface="Times New Roman" panose="02020603050405020304" pitchFamily="18" charset="0"/>
            </a:endParaRPr>
          </a:p>
          <a:p>
            <a:pPr eaLnBrk="1" hangingPunct="1">
              <a:spcBef>
                <a:spcPct val="0"/>
              </a:spcBef>
            </a:pPr>
            <a:r>
              <a:rPr lang="en-US" altLang="en-US" sz="3200">
                <a:cs typeface="Times New Roman" panose="02020603050405020304" pitchFamily="18" charset="0"/>
              </a:rPr>
              <a:t>Evidence can be gathered by </a:t>
            </a:r>
          </a:p>
          <a:p>
            <a:pPr lvl="1" eaLnBrk="1" hangingPunct="1">
              <a:spcBef>
                <a:spcPct val="0"/>
              </a:spcBef>
            </a:pPr>
            <a:r>
              <a:rPr lang="en-US" altLang="en-US" sz="2800">
                <a:cs typeface="Times New Roman" panose="02020603050405020304" pitchFamily="18" charset="0"/>
              </a:rPr>
              <a:t>undertaking sample physical evaluation.</a:t>
            </a:r>
          </a:p>
          <a:p>
            <a:pPr lvl="1" eaLnBrk="1" hangingPunct="1">
              <a:spcBef>
                <a:spcPct val="0"/>
              </a:spcBef>
            </a:pPr>
            <a:r>
              <a:rPr lang="en-US" altLang="en-US" sz="2800">
                <a:cs typeface="Times New Roman" panose="02020603050405020304" pitchFamily="18" charset="0"/>
              </a:rPr>
              <a:t>reviewing documents and procedures against standards, and </a:t>
            </a:r>
          </a:p>
          <a:p>
            <a:pPr lvl="1" eaLnBrk="1" hangingPunct="1">
              <a:spcBef>
                <a:spcPct val="0"/>
              </a:spcBef>
            </a:pPr>
            <a:r>
              <a:rPr lang="en-US" altLang="en-US" sz="2800">
                <a:cs typeface="Times New Roman" panose="02020603050405020304" pitchFamily="18" charset="0"/>
              </a:rPr>
              <a:t>interviews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9FF2886D-92CB-4D17-9E85-77107A53BF2B}"/>
              </a:ext>
            </a:extLst>
          </p:cNvPr>
          <p:cNvSpPr>
            <a:spLocks noGrp="1" noChangeArrowheads="1"/>
          </p:cNvSpPr>
          <p:nvPr>
            <p:ph type="title" idx="4294967295"/>
          </p:nvPr>
        </p:nvSpPr>
        <p:spPr>
          <a:xfrm>
            <a:off x="2209800" y="-76200"/>
            <a:ext cx="7924800" cy="685800"/>
          </a:xfrm>
        </p:spPr>
        <p:txBody>
          <a:bodyPr/>
          <a:lstStyle/>
          <a:p>
            <a:pPr eaLnBrk="1" hangingPunct="1"/>
            <a:r>
              <a:rPr lang="en-US" altLang="en-US" sz="3200"/>
              <a:t>Analysis and Interpretation of Evidence</a:t>
            </a:r>
          </a:p>
        </p:txBody>
      </p:sp>
      <p:sp>
        <p:nvSpPr>
          <p:cNvPr id="75779" name="Rectangle 3">
            <a:extLst>
              <a:ext uri="{FF2B5EF4-FFF2-40B4-BE49-F238E27FC236}">
                <a16:creationId xmlns:a16="http://schemas.microsoft.com/office/drawing/2014/main" id="{B45165F8-BD85-40BF-BE18-2E2ECE2D8195}"/>
              </a:ext>
            </a:extLst>
          </p:cNvPr>
          <p:cNvSpPr>
            <a:spLocks noGrp="1" noChangeArrowheads="1"/>
          </p:cNvSpPr>
          <p:nvPr>
            <p:ph type="body" idx="4294967295"/>
          </p:nvPr>
        </p:nvSpPr>
        <p:spPr>
          <a:xfrm>
            <a:off x="442913" y="817563"/>
            <a:ext cx="11415712" cy="5661025"/>
          </a:xfrm>
        </p:spPr>
        <p:txBody>
          <a:bodyPr/>
          <a:lstStyle/>
          <a:p>
            <a:pPr eaLnBrk="1" hangingPunct="1">
              <a:spcBef>
                <a:spcPct val="0"/>
              </a:spcBef>
              <a:defRPr/>
            </a:pPr>
            <a:r>
              <a:rPr lang="en-US" altLang="en-US" sz="2000" dirty="0">
                <a:cs typeface="Times New Roman" panose="02020603050405020304" pitchFamily="18" charset="0"/>
              </a:rPr>
              <a:t>Reviewing in-house procedures </a:t>
            </a:r>
          </a:p>
          <a:p>
            <a:pPr lvl="1" eaLnBrk="1" hangingPunct="1">
              <a:spcBef>
                <a:spcPct val="0"/>
              </a:spcBef>
              <a:defRPr/>
            </a:pPr>
            <a:r>
              <a:rPr lang="en-US" altLang="en-US" sz="2000" dirty="0">
                <a:cs typeface="Times New Roman" panose="02020603050405020304" pitchFamily="18" charset="0"/>
              </a:rPr>
              <a:t>(e.g., design, manufacturing process, procurement, storage, handling, quality control, maintenance, environmental policy, safety, communication or training procedures) </a:t>
            </a:r>
          </a:p>
          <a:p>
            <a:pPr marL="457200" lvl="1" indent="0" eaLnBrk="1" hangingPunct="1">
              <a:spcBef>
                <a:spcPct val="0"/>
              </a:spcBef>
              <a:buFontTx/>
              <a:buNone/>
              <a:defRPr/>
            </a:pPr>
            <a:endParaRPr lang="en-US" altLang="en-US" sz="2000" dirty="0">
              <a:cs typeface="Times New Roman" panose="02020603050405020304" pitchFamily="18" charset="0"/>
            </a:endParaRPr>
          </a:p>
          <a:p>
            <a:pPr eaLnBrk="1" hangingPunct="1">
              <a:spcBef>
                <a:spcPct val="0"/>
              </a:spcBef>
              <a:defRPr/>
            </a:pPr>
            <a:r>
              <a:rPr lang="en-US" altLang="en-US" sz="2000" dirty="0">
                <a:cs typeface="Times New Roman" panose="02020603050405020304" pitchFamily="18" charset="0"/>
              </a:rPr>
              <a:t>…against corresponding standards, regulations, or part- and equipment vendor documentation </a:t>
            </a:r>
          </a:p>
          <a:p>
            <a:pPr lvl="1" eaLnBrk="1" hangingPunct="1">
              <a:spcBef>
                <a:spcPct val="0"/>
              </a:spcBef>
              <a:defRPr/>
            </a:pPr>
            <a:r>
              <a:rPr lang="en-US" altLang="en-US" sz="2000" dirty="0">
                <a:cs typeface="Times New Roman" panose="02020603050405020304" pitchFamily="18" charset="0"/>
              </a:rPr>
              <a:t>(e.g., part data sheet and application notes, equipment operating and maintenance manuals) </a:t>
            </a:r>
          </a:p>
          <a:p>
            <a:pPr marL="457200" lvl="1" indent="0" eaLnBrk="1" hangingPunct="1">
              <a:spcBef>
                <a:spcPct val="0"/>
              </a:spcBef>
              <a:buFontTx/>
              <a:buNone/>
              <a:defRPr/>
            </a:pPr>
            <a:endParaRPr lang="en-US" altLang="en-US" sz="2000" dirty="0">
              <a:cs typeface="Times New Roman" panose="02020603050405020304" pitchFamily="18" charset="0"/>
            </a:endParaRPr>
          </a:p>
          <a:p>
            <a:pPr eaLnBrk="1" hangingPunct="1">
              <a:spcBef>
                <a:spcPct val="0"/>
              </a:spcBef>
              <a:defRPr/>
            </a:pPr>
            <a:r>
              <a:rPr lang="en-US" altLang="en-US" sz="2000" dirty="0">
                <a:cs typeface="Times New Roman" panose="02020603050405020304" pitchFamily="18" charset="0"/>
              </a:rPr>
              <a:t>….can help identify causes such as misapplication of equipment, and weakness in a design, process or procedure.</a:t>
            </a:r>
          </a:p>
          <a:p>
            <a:pPr eaLnBrk="1" hangingPunct="1">
              <a:spcBef>
                <a:spcPct val="0"/>
              </a:spcBef>
              <a:buFontTx/>
              <a:buNone/>
              <a:defRPr/>
            </a:pPr>
            <a:endParaRPr lang="en-US" altLang="en-US" sz="2000" dirty="0"/>
          </a:p>
          <a:p>
            <a:pPr lvl="1" eaLnBrk="1" hangingPunct="1">
              <a:spcBef>
                <a:spcPct val="0"/>
              </a:spcBef>
              <a:defRPr/>
            </a:pPr>
            <a:r>
              <a:rPr lang="en-US" altLang="en-US" sz="2000" dirty="0">
                <a:cs typeface="Times New Roman" panose="02020603050405020304" pitchFamily="18" charset="0"/>
              </a:rPr>
              <a:t>Example 1:  misapplication of a component could arise from </a:t>
            </a:r>
            <a:r>
              <a:rPr lang="en-US" altLang="en-US" sz="2000" i="1" dirty="0">
                <a:cs typeface="Times New Roman" panose="02020603050405020304" pitchFamily="18" charset="0"/>
              </a:rPr>
              <a:t>its use outside the vendor specified operating conditions</a:t>
            </a:r>
            <a:r>
              <a:rPr lang="en-US" altLang="en-US" sz="2000" dirty="0">
                <a:cs typeface="Times New Roman" panose="02020603050405020304" pitchFamily="18" charset="0"/>
              </a:rPr>
              <a:t> (e.g., current, voltage, or temperature).</a:t>
            </a:r>
          </a:p>
          <a:p>
            <a:pPr lvl="1" eaLnBrk="1" hangingPunct="1">
              <a:spcBef>
                <a:spcPct val="0"/>
              </a:spcBef>
              <a:defRPr/>
            </a:pPr>
            <a:r>
              <a:rPr lang="en-US" altLang="en-US" sz="2000" dirty="0">
                <a:cs typeface="Times New Roman" panose="02020603050405020304" pitchFamily="18" charset="0"/>
              </a:rPr>
              <a:t>Example 2: equipment (e.g., assembly, rework or inspection equipment) misapplication can result from </a:t>
            </a:r>
            <a:r>
              <a:rPr lang="en-US" altLang="en-US" sz="2000" i="1" dirty="0">
                <a:cs typeface="Times New Roman" panose="02020603050405020304" pitchFamily="18" charset="0"/>
              </a:rPr>
              <a:t>uncontrolled modifications or changes </a:t>
            </a:r>
            <a:r>
              <a:rPr lang="en-US" altLang="en-US" sz="2000" dirty="0">
                <a:cs typeface="Times New Roman" panose="02020603050405020304" pitchFamily="18" charset="0"/>
              </a:rPr>
              <a:t>in the operating requirements of the machine.</a:t>
            </a:r>
          </a:p>
          <a:p>
            <a:pPr lvl="1" eaLnBrk="1" hangingPunct="1">
              <a:spcBef>
                <a:spcPct val="0"/>
              </a:spcBef>
              <a:defRPr/>
            </a:pPr>
            <a:r>
              <a:rPr lang="en-US" altLang="en-US" sz="2000" dirty="0">
                <a:cs typeface="Times New Roman" panose="02020603050405020304" pitchFamily="18" charset="0"/>
              </a:rPr>
              <a:t>Example 3: a defect may have been introduced due to </a:t>
            </a:r>
            <a:r>
              <a:rPr lang="en-US" altLang="en-US" sz="2000" i="1" dirty="0">
                <a:cs typeface="Times New Roman" panose="02020603050405020304" pitchFamily="18" charset="0"/>
              </a:rPr>
              <a:t>misinterpretation</a:t>
            </a:r>
            <a:r>
              <a:rPr lang="en-US" altLang="en-US" sz="2000" dirty="0">
                <a:cs typeface="Times New Roman" panose="02020603050405020304" pitchFamily="18" charset="0"/>
              </a:rPr>
              <a:t> of poorly written assembly instructions.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2FA9BABD-EDA2-4BF1-A6C7-50093BEBF7DF}"/>
              </a:ext>
            </a:extLst>
          </p:cNvPr>
          <p:cNvSpPr>
            <a:spLocks noGrp="1" noChangeArrowheads="1"/>
          </p:cNvSpPr>
          <p:nvPr>
            <p:ph type="title" idx="4294967295"/>
          </p:nvPr>
        </p:nvSpPr>
        <p:spPr>
          <a:xfrm>
            <a:off x="1676400" y="228600"/>
            <a:ext cx="8915400" cy="838200"/>
          </a:xfrm>
        </p:spPr>
        <p:txBody>
          <a:bodyPr lIns="92075" tIns="46038" rIns="92075" bIns="46038"/>
          <a:lstStyle/>
          <a:p>
            <a:pPr eaLnBrk="1" hangingPunct="1"/>
            <a:r>
              <a:rPr lang="en-US" altLang="en-US"/>
              <a:t>General Approach Used for Failure Analysis</a:t>
            </a:r>
          </a:p>
        </p:txBody>
      </p:sp>
      <p:sp>
        <p:nvSpPr>
          <p:cNvPr id="129026" name="Rectangle 3">
            <a:extLst>
              <a:ext uri="{FF2B5EF4-FFF2-40B4-BE49-F238E27FC236}">
                <a16:creationId xmlns:a16="http://schemas.microsoft.com/office/drawing/2014/main" id="{FB072CA8-8E3C-48D0-91D5-7812C9FDD4BB}"/>
              </a:ext>
            </a:extLst>
          </p:cNvPr>
          <p:cNvSpPr>
            <a:spLocks noGrp="1" noChangeArrowheads="1"/>
          </p:cNvSpPr>
          <p:nvPr>
            <p:ph type="body" idx="4294967295"/>
          </p:nvPr>
        </p:nvSpPr>
        <p:spPr>
          <a:xfrm>
            <a:off x="782638" y="1219200"/>
            <a:ext cx="10982325" cy="4953000"/>
          </a:xfrm>
        </p:spPr>
        <p:txBody>
          <a:bodyPr lIns="92075" tIns="46038" rIns="92075" bIns="46038"/>
          <a:lstStyle/>
          <a:p>
            <a:pPr eaLnBrk="1" hangingPunct="1"/>
            <a:r>
              <a:rPr lang="en-US" altLang="en-US" sz="2400"/>
              <a:t>The overriding principle of failure analysis is to </a:t>
            </a:r>
            <a:r>
              <a:rPr lang="en-US" altLang="en-US" sz="2400" i="1"/>
              <a:t>start with the least destructive methods and progress to increasingly more destructive techniques</a:t>
            </a:r>
            <a:r>
              <a:rPr lang="en-US" altLang="en-US" sz="2400"/>
              <a:t>.</a:t>
            </a:r>
          </a:p>
          <a:p>
            <a:pPr eaLnBrk="1" hangingPunct="1"/>
            <a:r>
              <a:rPr lang="en-US" altLang="en-US" sz="2400"/>
              <a:t>The potential for a nominally non-destructive technique to cause irreversible changes should not be underestimated.</a:t>
            </a:r>
          </a:p>
          <a:p>
            <a:pPr lvl="1" eaLnBrk="1" hangingPunct="1"/>
            <a:r>
              <a:rPr lang="en-US" altLang="en-US" sz="2000"/>
              <a:t>For example, the simple act of handling a sample, or measuring a resistance, can cause permanent changes that could complicate analysis further down the line.</a:t>
            </a:r>
          </a:p>
          <a:p>
            <a:pPr eaLnBrk="1" hangingPunct="1"/>
            <a:r>
              <a:rPr lang="en-US" altLang="en-US" sz="2400"/>
              <a:t>Each sample and failure incidence may require a unique sequence of steps for failure analysis.  The process demands an </a:t>
            </a:r>
            <a:r>
              <a:rPr lang="en-US" altLang="en-US" sz="2400" i="1"/>
              <a:t>open mind</a:t>
            </a:r>
            <a:r>
              <a:rPr lang="en-US" altLang="en-US" sz="2400"/>
              <a:t>, </a:t>
            </a:r>
            <a:r>
              <a:rPr lang="en-US" altLang="en-US" sz="2400" i="1"/>
              <a:t>attention to detail</a:t>
            </a:r>
            <a:r>
              <a:rPr lang="en-US" altLang="en-US" sz="2400"/>
              <a:t>, and a </a:t>
            </a:r>
            <a:r>
              <a:rPr lang="en-US" altLang="en-US" sz="2400" i="1"/>
              <a:t>methodical approach</a:t>
            </a:r>
            <a:r>
              <a:rPr lang="en-US" altLang="en-US" sz="240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8DB65866-237C-41E6-B0D4-4D4E0C70AB6A}"/>
              </a:ext>
            </a:extLst>
          </p:cNvPr>
          <p:cNvSpPr>
            <a:spLocks noGrp="1" noChangeArrowheads="1"/>
          </p:cNvSpPr>
          <p:nvPr>
            <p:ph type="title" idx="4294967295"/>
          </p:nvPr>
        </p:nvSpPr>
        <p:spPr>
          <a:xfrm>
            <a:off x="1873250" y="173038"/>
            <a:ext cx="8423275" cy="549275"/>
          </a:xfrm>
        </p:spPr>
        <p:txBody>
          <a:bodyPr/>
          <a:lstStyle/>
          <a:p>
            <a:pPr eaLnBrk="1" hangingPunct="1"/>
            <a:r>
              <a:rPr lang="en-US" altLang="en-US"/>
              <a:t>What is Reliability?</a:t>
            </a:r>
          </a:p>
        </p:txBody>
      </p:sp>
      <p:sp>
        <p:nvSpPr>
          <p:cNvPr id="32770" name="Rectangle 3">
            <a:extLst>
              <a:ext uri="{FF2B5EF4-FFF2-40B4-BE49-F238E27FC236}">
                <a16:creationId xmlns:a16="http://schemas.microsoft.com/office/drawing/2014/main" id="{C8DBBD3A-25E8-4E65-81AF-6CB74A253942}"/>
              </a:ext>
            </a:extLst>
          </p:cNvPr>
          <p:cNvSpPr>
            <a:spLocks noGrp="1" noChangeArrowheads="1"/>
          </p:cNvSpPr>
          <p:nvPr>
            <p:ph type="body" idx="4294967295"/>
          </p:nvPr>
        </p:nvSpPr>
        <p:spPr>
          <a:xfrm>
            <a:off x="188913" y="955675"/>
            <a:ext cx="11622087" cy="5256213"/>
          </a:xfrm>
        </p:spPr>
        <p:txBody>
          <a:bodyPr/>
          <a:lstStyle/>
          <a:p>
            <a:pPr algn="just" eaLnBrk="1" hangingPunct="1">
              <a:spcBef>
                <a:spcPct val="50000"/>
              </a:spcBef>
              <a:spcAft>
                <a:spcPct val="50000"/>
              </a:spcAft>
              <a:buFontTx/>
              <a:buChar char=" "/>
            </a:pPr>
            <a:r>
              <a:rPr lang="en-US" altLang="en-US" sz="2400"/>
              <a:t>Reliability is the ability of a product to properly function, within specified performance limits, for a specified period of time, under the life cycle application conditions</a:t>
            </a:r>
          </a:p>
          <a:p>
            <a:pPr lvl="1" algn="just" eaLnBrk="1" hangingPunct="1">
              <a:spcBef>
                <a:spcPct val="50000"/>
              </a:spcBef>
              <a:spcAft>
                <a:spcPct val="50000"/>
              </a:spcAft>
            </a:pPr>
            <a:r>
              <a:rPr lang="en-US" altLang="en-US" sz="2000" u="sng"/>
              <a:t>Within specified performance limits</a:t>
            </a:r>
            <a:r>
              <a:rPr lang="en-US" altLang="en-US" sz="2000"/>
              <a:t>: A product must function within certain tolerances in order to be reliable.</a:t>
            </a:r>
          </a:p>
          <a:p>
            <a:pPr lvl="1" algn="just" eaLnBrk="1" hangingPunct="1">
              <a:spcBef>
                <a:spcPct val="50000"/>
              </a:spcBef>
              <a:spcAft>
                <a:spcPct val="50000"/>
              </a:spcAft>
            </a:pPr>
            <a:r>
              <a:rPr lang="en-US" altLang="en-US" sz="2000" u="sng"/>
              <a:t>For a specified period of time</a:t>
            </a:r>
            <a:r>
              <a:rPr lang="en-US" altLang="en-US" sz="2000"/>
              <a:t>: A product has a useful life during which it is expected to function within specifications.</a:t>
            </a:r>
          </a:p>
          <a:p>
            <a:pPr lvl="1" algn="just" eaLnBrk="1" hangingPunct="1">
              <a:spcBef>
                <a:spcPct val="50000"/>
              </a:spcBef>
              <a:spcAft>
                <a:spcPct val="50000"/>
              </a:spcAft>
            </a:pPr>
            <a:r>
              <a:rPr lang="en-US" altLang="en-US" sz="2000" u="sng"/>
              <a:t>Under the life cycle application conditions</a:t>
            </a:r>
            <a:r>
              <a:rPr lang="en-US" altLang="en-US" sz="2000"/>
              <a:t>: Reliability is dependent on the product’s life cycle operational and environmental conditions.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A107ED1C-567F-413D-AE3D-8D88C20F56A0}"/>
              </a:ext>
            </a:extLst>
          </p:cNvPr>
          <p:cNvSpPr>
            <a:spLocks noGrp="1" noChangeArrowheads="1"/>
          </p:cNvSpPr>
          <p:nvPr>
            <p:ph type="title" idx="4294967295"/>
          </p:nvPr>
        </p:nvSpPr>
        <p:spPr>
          <a:xfrm>
            <a:off x="2133600" y="152400"/>
            <a:ext cx="8305800" cy="457200"/>
          </a:xfrm>
        </p:spPr>
        <p:txBody>
          <a:bodyPr lIns="92075" tIns="46038" rIns="92075" bIns="46038"/>
          <a:lstStyle/>
          <a:p>
            <a:pPr eaLnBrk="1" hangingPunct="1"/>
            <a:r>
              <a:rPr lang="en-US" altLang="en-US" sz="3200"/>
              <a:t>Example of Failure Analysis Process Flow</a:t>
            </a:r>
          </a:p>
        </p:txBody>
      </p:sp>
      <p:sp>
        <p:nvSpPr>
          <p:cNvPr id="130050" name="AutoShape 3">
            <a:extLst>
              <a:ext uri="{FF2B5EF4-FFF2-40B4-BE49-F238E27FC236}">
                <a16:creationId xmlns:a16="http://schemas.microsoft.com/office/drawing/2014/main" id="{321D406E-552A-4703-8374-BA393BF565CF}"/>
              </a:ext>
            </a:extLst>
          </p:cNvPr>
          <p:cNvSpPr>
            <a:spLocks noChangeArrowheads="1"/>
          </p:cNvSpPr>
          <p:nvPr/>
        </p:nvSpPr>
        <p:spPr bwMode="auto">
          <a:xfrm>
            <a:off x="4648200" y="762000"/>
            <a:ext cx="1600200" cy="381000"/>
          </a:xfrm>
          <a:prstGeom prst="roundRect">
            <a:avLst>
              <a:gd name="adj" fmla="val 16667"/>
            </a:avLst>
          </a:prstGeom>
          <a:solidFill>
            <a:schemeClr val="bg1"/>
          </a:solidFill>
          <a:ln w="9525">
            <a:solidFill>
              <a:schemeClr val="tx1"/>
            </a:solidFill>
            <a:round/>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Occurrence of</a:t>
            </a:r>
          </a:p>
          <a:p>
            <a:pPr algn="ctr" eaLnBrk="1" hangingPunct="1">
              <a:spcBef>
                <a:spcPct val="0"/>
              </a:spcBef>
              <a:buFontTx/>
              <a:buNone/>
            </a:pPr>
            <a:r>
              <a:rPr lang="en-US" altLang="en-US" sz="1000" b="1">
                <a:latin typeface="Arial" panose="020B0604020202020204" pitchFamily="34" charset="0"/>
              </a:rPr>
              <a:t> Failure</a:t>
            </a:r>
          </a:p>
        </p:txBody>
      </p:sp>
      <p:sp>
        <p:nvSpPr>
          <p:cNvPr id="130051" name="Rectangle 4">
            <a:extLst>
              <a:ext uri="{FF2B5EF4-FFF2-40B4-BE49-F238E27FC236}">
                <a16:creationId xmlns:a16="http://schemas.microsoft.com/office/drawing/2014/main" id="{27F09B44-C973-4C89-8F3F-1A5BFB6341E1}"/>
              </a:ext>
            </a:extLst>
          </p:cNvPr>
          <p:cNvSpPr>
            <a:spLocks noChangeArrowheads="1"/>
          </p:cNvSpPr>
          <p:nvPr/>
        </p:nvSpPr>
        <p:spPr bwMode="auto">
          <a:xfrm>
            <a:off x="4648200" y="1371600"/>
            <a:ext cx="1600200" cy="304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Preservation of Failure </a:t>
            </a:r>
          </a:p>
        </p:txBody>
      </p:sp>
      <p:sp>
        <p:nvSpPr>
          <p:cNvPr id="130052" name="Rectangle 5">
            <a:extLst>
              <a:ext uri="{FF2B5EF4-FFF2-40B4-BE49-F238E27FC236}">
                <a16:creationId xmlns:a16="http://schemas.microsoft.com/office/drawing/2014/main" id="{167B87C2-C03A-418F-8098-67F3474ADBD8}"/>
              </a:ext>
            </a:extLst>
          </p:cNvPr>
          <p:cNvSpPr>
            <a:spLocks noChangeArrowheads="1"/>
          </p:cNvSpPr>
          <p:nvPr/>
        </p:nvSpPr>
        <p:spPr bwMode="auto">
          <a:xfrm>
            <a:off x="4495800" y="1981200"/>
            <a:ext cx="1984375" cy="37782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Non-Destructive Analysis </a:t>
            </a:r>
            <a:br>
              <a:rPr lang="en-US" altLang="en-US" sz="1000" b="1">
                <a:latin typeface="Arial" panose="020B0604020202020204" pitchFamily="34" charset="0"/>
              </a:rPr>
            </a:br>
            <a:r>
              <a:rPr lang="en-US" altLang="en-US" sz="1000" b="1">
                <a:latin typeface="Arial" panose="020B0604020202020204" pitchFamily="34" charset="0"/>
              </a:rPr>
              <a:t>of Failure</a:t>
            </a:r>
          </a:p>
        </p:txBody>
      </p:sp>
      <p:sp>
        <p:nvSpPr>
          <p:cNvPr id="130053" name="Rectangle 6">
            <a:extLst>
              <a:ext uri="{FF2B5EF4-FFF2-40B4-BE49-F238E27FC236}">
                <a16:creationId xmlns:a16="http://schemas.microsoft.com/office/drawing/2014/main" id="{7DD1E40D-8D67-46DC-BD67-85CDE8BB5956}"/>
              </a:ext>
            </a:extLst>
          </p:cNvPr>
          <p:cNvSpPr>
            <a:spLocks noChangeArrowheads="1"/>
          </p:cNvSpPr>
          <p:nvPr/>
        </p:nvSpPr>
        <p:spPr bwMode="auto">
          <a:xfrm>
            <a:off x="4419600" y="2590800"/>
            <a:ext cx="2057400" cy="609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Electrical Test/</a:t>
            </a:r>
          </a:p>
          <a:p>
            <a:pPr algn="ctr" eaLnBrk="1" hangingPunct="1">
              <a:spcBef>
                <a:spcPct val="0"/>
              </a:spcBef>
              <a:buFontTx/>
              <a:buNone/>
            </a:pPr>
            <a:r>
              <a:rPr lang="en-US" altLang="en-US" sz="1000" b="1">
                <a:latin typeface="Arial" panose="020B0604020202020204" pitchFamily="34" charset="0"/>
              </a:rPr>
              <a:t>Verification of Failure/</a:t>
            </a:r>
          </a:p>
          <a:p>
            <a:pPr algn="ctr" eaLnBrk="1" hangingPunct="1">
              <a:spcBef>
                <a:spcPct val="0"/>
              </a:spcBef>
              <a:buFontTx/>
              <a:buNone/>
            </a:pPr>
            <a:r>
              <a:rPr lang="en-US" altLang="en-US" sz="1000" b="1">
                <a:latin typeface="Arial" panose="020B0604020202020204" pitchFamily="34" charset="0"/>
              </a:rPr>
              <a:t> Classification of Failure Mode</a:t>
            </a:r>
          </a:p>
        </p:txBody>
      </p:sp>
      <p:sp>
        <p:nvSpPr>
          <p:cNvPr id="130054" name="Rectangle 7">
            <a:extLst>
              <a:ext uri="{FF2B5EF4-FFF2-40B4-BE49-F238E27FC236}">
                <a16:creationId xmlns:a16="http://schemas.microsoft.com/office/drawing/2014/main" id="{B22F0E6D-E859-4BE1-ACB9-3C42323B2938}"/>
              </a:ext>
            </a:extLst>
          </p:cNvPr>
          <p:cNvSpPr>
            <a:spLocks noChangeArrowheads="1"/>
          </p:cNvSpPr>
          <p:nvPr/>
        </p:nvSpPr>
        <p:spPr bwMode="auto">
          <a:xfrm>
            <a:off x="6731000" y="3048000"/>
            <a:ext cx="1524000" cy="609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Reliability Test/</a:t>
            </a:r>
            <a:br>
              <a:rPr lang="en-US" altLang="en-US" sz="1000" b="1">
                <a:latin typeface="Arial" panose="020B0604020202020204" pitchFamily="34" charset="0"/>
              </a:rPr>
            </a:br>
            <a:r>
              <a:rPr lang="en-US" altLang="en-US" sz="1000" b="1">
                <a:latin typeface="Arial" panose="020B0604020202020204" pitchFamily="34" charset="0"/>
              </a:rPr>
              <a:t>Simulation of </a:t>
            </a:r>
            <a:br>
              <a:rPr lang="en-US" altLang="en-US" sz="1000" b="1">
                <a:latin typeface="Arial" panose="020B0604020202020204" pitchFamily="34" charset="0"/>
              </a:rPr>
            </a:br>
            <a:r>
              <a:rPr lang="en-US" altLang="en-US" sz="1000" b="1">
                <a:latin typeface="Arial" panose="020B0604020202020204" pitchFamily="34" charset="0"/>
              </a:rPr>
              <a:t>Failure Circumstances</a:t>
            </a:r>
          </a:p>
        </p:txBody>
      </p:sp>
      <p:sp>
        <p:nvSpPr>
          <p:cNvPr id="130055" name="Rectangle 8">
            <a:extLst>
              <a:ext uri="{FF2B5EF4-FFF2-40B4-BE49-F238E27FC236}">
                <a16:creationId xmlns:a16="http://schemas.microsoft.com/office/drawing/2014/main" id="{C525BBB7-A4E9-4872-AE16-F8B49564C433}"/>
              </a:ext>
            </a:extLst>
          </p:cNvPr>
          <p:cNvSpPr>
            <a:spLocks noChangeArrowheads="1"/>
          </p:cNvSpPr>
          <p:nvPr/>
        </p:nvSpPr>
        <p:spPr bwMode="auto">
          <a:xfrm>
            <a:off x="4419600" y="3810000"/>
            <a:ext cx="2057400"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Deprocessing (Destructive </a:t>
            </a:r>
            <a:br>
              <a:rPr lang="en-US" altLang="en-US" sz="1000" b="1">
                <a:latin typeface="Arial" panose="020B0604020202020204" pitchFamily="34" charset="0"/>
              </a:rPr>
            </a:br>
            <a:r>
              <a:rPr lang="en-US" altLang="en-US" sz="1000" b="1">
                <a:latin typeface="Arial" panose="020B0604020202020204" pitchFamily="34" charset="0"/>
              </a:rPr>
              <a:t>Physical Analysis</a:t>
            </a:r>
          </a:p>
        </p:txBody>
      </p:sp>
      <p:sp>
        <p:nvSpPr>
          <p:cNvPr id="130056" name="Rectangle 9">
            <a:extLst>
              <a:ext uri="{FF2B5EF4-FFF2-40B4-BE49-F238E27FC236}">
                <a16:creationId xmlns:a16="http://schemas.microsoft.com/office/drawing/2014/main" id="{A9023A76-4490-4054-9CD3-25CF74CFDBB6}"/>
              </a:ext>
            </a:extLst>
          </p:cNvPr>
          <p:cNvSpPr>
            <a:spLocks noChangeArrowheads="1"/>
          </p:cNvSpPr>
          <p:nvPr/>
        </p:nvSpPr>
        <p:spPr bwMode="auto">
          <a:xfrm>
            <a:off x="6934200" y="3810000"/>
            <a:ext cx="1676400" cy="304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In-Circuit Evaluation</a:t>
            </a:r>
          </a:p>
        </p:txBody>
      </p:sp>
      <p:sp>
        <p:nvSpPr>
          <p:cNvPr id="130057" name="Rectangle 10">
            <a:extLst>
              <a:ext uri="{FF2B5EF4-FFF2-40B4-BE49-F238E27FC236}">
                <a16:creationId xmlns:a16="http://schemas.microsoft.com/office/drawing/2014/main" id="{B8FAD4C6-1486-4C7B-970F-6378552488DD}"/>
              </a:ext>
            </a:extLst>
          </p:cNvPr>
          <p:cNvSpPr>
            <a:spLocks noChangeArrowheads="1"/>
          </p:cNvSpPr>
          <p:nvPr/>
        </p:nvSpPr>
        <p:spPr bwMode="auto">
          <a:xfrm>
            <a:off x="4267200" y="4495800"/>
            <a:ext cx="2514600" cy="304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Identification of Failure Site</a:t>
            </a:r>
          </a:p>
        </p:txBody>
      </p:sp>
      <p:sp>
        <p:nvSpPr>
          <p:cNvPr id="130058" name="Rectangle 11">
            <a:extLst>
              <a:ext uri="{FF2B5EF4-FFF2-40B4-BE49-F238E27FC236}">
                <a16:creationId xmlns:a16="http://schemas.microsoft.com/office/drawing/2014/main" id="{A2A90C89-2108-40E9-9A83-750678C005C2}"/>
              </a:ext>
            </a:extLst>
          </p:cNvPr>
          <p:cNvSpPr>
            <a:spLocks noChangeArrowheads="1"/>
          </p:cNvSpPr>
          <p:nvPr/>
        </p:nvSpPr>
        <p:spPr bwMode="auto">
          <a:xfrm>
            <a:off x="4572000" y="5029200"/>
            <a:ext cx="16764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Physical Analysis</a:t>
            </a:r>
          </a:p>
        </p:txBody>
      </p:sp>
      <p:sp>
        <p:nvSpPr>
          <p:cNvPr id="130059" name="Rectangle 12">
            <a:extLst>
              <a:ext uri="{FF2B5EF4-FFF2-40B4-BE49-F238E27FC236}">
                <a16:creationId xmlns:a16="http://schemas.microsoft.com/office/drawing/2014/main" id="{89694979-CD59-4E06-BE97-2EAF27708A44}"/>
              </a:ext>
            </a:extLst>
          </p:cNvPr>
          <p:cNvSpPr>
            <a:spLocks noChangeArrowheads="1"/>
          </p:cNvSpPr>
          <p:nvPr/>
        </p:nvSpPr>
        <p:spPr bwMode="auto">
          <a:xfrm>
            <a:off x="4572000" y="5486400"/>
            <a:ext cx="1676400" cy="304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Hypothesis of </a:t>
            </a:r>
            <a:br>
              <a:rPr lang="en-US" altLang="en-US" sz="1000" b="1">
                <a:latin typeface="Arial" panose="020B0604020202020204" pitchFamily="34" charset="0"/>
              </a:rPr>
            </a:br>
            <a:r>
              <a:rPr lang="en-US" altLang="en-US" sz="1000" b="1">
                <a:latin typeface="Arial" panose="020B0604020202020204" pitchFamily="34" charset="0"/>
              </a:rPr>
              <a:t>Failure Mechanism</a:t>
            </a:r>
          </a:p>
        </p:txBody>
      </p:sp>
      <p:sp>
        <p:nvSpPr>
          <p:cNvPr id="130060" name="Rectangle 13">
            <a:extLst>
              <a:ext uri="{FF2B5EF4-FFF2-40B4-BE49-F238E27FC236}">
                <a16:creationId xmlns:a16="http://schemas.microsoft.com/office/drawing/2014/main" id="{AE5DF1C7-1C59-4173-9CFD-E51ABF18EAC0}"/>
              </a:ext>
            </a:extLst>
          </p:cNvPr>
          <p:cNvSpPr>
            <a:spLocks noChangeArrowheads="1"/>
          </p:cNvSpPr>
          <p:nvPr/>
        </p:nvSpPr>
        <p:spPr bwMode="auto">
          <a:xfrm>
            <a:off x="4495800" y="6019800"/>
            <a:ext cx="1905000" cy="304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Root Cause Determination</a:t>
            </a:r>
          </a:p>
        </p:txBody>
      </p:sp>
      <p:sp>
        <p:nvSpPr>
          <p:cNvPr id="130061" name="Rectangle 14">
            <a:extLst>
              <a:ext uri="{FF2B5EF4-FFF2-40B4-BE49-F238E27FC236}">
                <a16:creationId xmlns:a16="http://schemas.microsoft.com/office/drawing/2014/main" id="{9D92645D-BAF3-4413-B6E7-BBD06378B2D2}"/>
              </a:ext>
            </a:extLst>
          </p:cNvPr>
          <p:cNvSpPr>
            <a:spLocks noChangeArrowheads="1"/>
          </p:cNvSpPr>
          <p:nvPr/>
        </p:nvSpPr>
        <p:spPr bwMode="auto">
          <a:xfrm>
            <a:off x="6781800" y="6019800"/>
            <a:ext cx="1295400" cy="304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Corrective Action</a:t>
            </a:r>
          </a:p>
        </p:txBody>
      </p:sp>
      <p:sp>
        <p:nvSpPr>
          <p:cNvPr id="130062" name="Rectangle 15">
            <a:extLst>
              <a:ext uri="{FF2B5EF4-FFF2-40B4-BE49-F238E27FC236}">
                <a16:creationId xmlns:a16="http://schemas.microsoft.com/office/drawing/2014/main" id="{034674DC-657D-4CD3-A083-39F6229141C6}"/>
              </a:ext>
            </a:extLst>
          </p:cNvPr>
          <p:cNvSpPr>
            <a:spLocks noChangeArrowheads="1"/>
          </p:cNvSpPr>
          <p:nvPr/>
        </p:nvSpPr>
        <p:spPr bwMode="auto">
          <a:xfrm>
            <a:off x="7620000" y="1524000"/>
            <a:ext cx="1752600" cy="381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Investigation of Failure</a:t>
            </a:r>
          </a:p>
          <a:p>
            <a:pPr algn="ctr" eaLnBrk="1" hangingPunct="1">
              <a:spcBef>
                <a:spcPct val="0"/>
              </a:spcBef>
              <a:buFontTx/>
              <a:buNone/>
            </a:pPr>
            <a:r>
              <a:rPr lang="en-US" altLang="en-US" sz="1000" b="1">
                <a:latin typeface="Arial" panose="020B0604020202020204" pitchFamily="34" charset="0"/>
              </a:rPr>
              <a:t>Occurrence Circumstances</a:t>
            </a:r>
          </a:p>
        </p:txBody>
      </p:sp>
      <p:sp>
        <p:nvSpPr>
          <p:cNvPr id="130063" name="Line 16">
            <a:extLst>
              <a:ext uri="{FF2B5EF4-FFF2-40B4-BE49-F238E27FC236}">
                <a16:creationId xmlns:a16="http://schemas.microsoft.com/office/drawing/2014/main" id="{44082232-CDCD-4875-8EDA-AC0663CD09C8}"/>
              </a:ext>
            </a:extLst>
          </p:cNvPr>
          <p:cNvSpPr>
            <a:spLocks noChangeShapeType="1"/>
          </p:cNvSpPr>
          <p:nvPr/>
        </p:nvSpPr>
        <p:spPr bwMode="auto">
          <a:xfrm>
            <a:off x="5410200" y="1143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4" name="Line 17">
            <a:extLst>
              <a:ext uri="{FF2B5EF4-FFF2-40B4-BE49-F238E27FC236}">
                <a16:creationId xmlns:a16="http://schemas.microsoft.com/office/drawing/2014/main" id="{2F2696D6-390D-40E1-B2FE-A176066FE337}"/>
              </a:ext>
            </a:extLst>
          </p:cNvPr>
          <p:cNvSpPr>
            <a:spLocks noChangeShapeType="1"/>
          </p:cNvSpPr>
          <p:nvPr/>
        </p:nvSpPr>
        <p:spPr bwMode="auto">
          <a:xfrm>
            <a:off x="5410200" y="16764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5" name="Line 18">
            <a:extLst>
              <a:ext uri="{FF2B5EF4-FFF2-40B4-BE49-F238E27FC236}">
                <a16:creationId xmlns:a16="http://schemas.microsoft.com/office/drawing/2014/main" id="{7DB2D9BC-9EC7-4078-92D4-75DCF81259A7}"/>
              </a:ext>
            </a:extLst>
          </p:cNvPr>
          <p:cNvSpPr>
            <a:spLocks noChangeShapeType="1"/>
          </p:cNvSpPr>
          <p:nvPr/>
        </p:nvSpPr>
        <p:spPr bwMode="auto">
          <a:xfrm>
            <a:off x="5410200" y="2362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6" name="Line 19">
            <a:extLst>
              <a:ext uri="{FF2B5EF4-FFF2-40B4-BE49-F238E27FC236}">
                <a16:creationId xmlns:a16="http://schemas.microsoft.com/office/drawing/2014/main" id="{68DB9886-E2D4-4C4E-B543-D1794BF151A4}"/>
              </a:ext>
            </a:extLst>
          </p:cNvPr>
          <p:cNvSpPr>
            <a:spLocks noChangeShapeType="1"/>
          </p:cNvSpPr>
          <p:nvPr/>
        </p:nvSpPr>
        <p:spPr bwMode="auto">
          <a:xfrm>
            <a:off x="5410200" y="3200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30067" name="AutoShape 20">
            <a:extLst>
              <a:ext uri="{FF2B5EF4-FFF2-40B4-BE49-F238E27FC236}">
                <a16:creationId xmlns:a16="http://schemas.microsoft.com/office/drawing/2014/main" id="{2DB0578E-5D35-4B8E-BDB9-B2A1BA4EC457}"/>
              </a:ext>
            </a:extLst>
          </p:cNvPr>
          <p:cNvCxnSpPr>
            <a:cxnSpLocks noChangeShapeType="1"/>
            <a:stCxn id="130054" idx="1"/>
          </p:cNvCxnSpPr>
          <p:nvPr/>
        </p:nvCxnSpPr>
        <p:spPr bwMode="auto">
          <a:xfrm rot="10800000">
            <a:off x="6464300" y="3124200"/>
            <a:ext cx="266700" cy="228600"/>
          </a:xfrm>
          <a:prstGeom prst="bentConnector3">
            <a:avLst>
              <a:gd name="adj1" fmla="val 5475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30068" name="AutoShape 21">
            <a:extLst>
              <a:ext uri="{FF2B5EF4-FFF2-40B4-BE49-F238E27FC236}">
                <a16:creationId xmlns:a16="http://schemas.microsoft.com/office/drawing/2014/main" id="{B5BF340C-0B78-4F4C-8126-3BE958A08B6C}"/>
              </a:ext>
            </a:extLst>
          </p:cNvPr>
          <p:cNvCxnSpPr>
            <a:cxnSpLocks noChangeShapeType="1"/>
            <a:stCxn id="130053" idx="3"/>
            <a:endCxn id="130054" idx="0"/>
          </p:cNvCxnSpPr>
          <p:nvPr/>
        </p:nvCxnSpPr>
        <p:spPr bwMode="auto">
          <a:xfrm>
            <a:off x="6477000" y="2895600"/>
            <a:ext cx="1016000" cy="15240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30069" name="Line 22">
            <a:extLst>
              <a:ext uri="{FF2B5EF4-FFF2-40B4-BE49-F238E27FC236}">
                <a16:creationId xmlns:a16="http://schemas.microsoft.com/office/drawing/2014/main" id="{32CED7C0-3C03-4061-AE31-FAD926AA86A6}"/>
              </a:ext>
            </a:extLst>
          </p:cNvPr>
          <p:cNvSpPr>
            <a:spLocks noChangeShapeType="1"/>
          </p:cNvSpPr>
          <p:nvPr/>
        </p:nvSpPr>
        <p:spPr bwMode="auto">
          <a:xfrm>
            <a:off x="6477000" y="2743200"/>
            <a:ext cx="198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30070" name="AutoShape 23">
            <a:extLst>
              <a:ext uri="{FF2B5EF4-FFF2-40B4-BE49-F238E27FC236}">
                <a16:creationId xmlns:a16="http://schemas.microsoft.com/office/drawing/2014/main" id="{4FF35EA7-2F83-4C22-9D33-BA187CBD9D32}"/>
              </a:ext>
            </a:extLst>
          </p:cNvPr>
          <p:cNvCxnSpPr>
            <a:cxnSpLocks noChangeShapeType="1"/>
          </p:cNvCxnSpPr>
          <p:nvPr/>
        </p:nvCxnSpPr>
        <p:spPr bwMode="auto">
          <a:xfrm>
            <a:off x="8456613" y="2743200"/>
            <a:ext cx="1587" cy="1066800"/>
          </a:xfrm>
          <a:prstGeom prst="straightConnector1">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0071" name="Line 24">
            <a:extLst>
              <a:ext uri="{FF2B5EF4-FFF2-40B4-BE49-F238E27FC236}">
                <a16:creationId xmlns:a16="http://schemas.microsoft.com/office/drawing/2014/main" id="{E8F5D21A-21E6-41D1-BE5E-CD3899875578}"/>
              </a:ext>
            </a:extLst>
          </p:cNvPr>
          <p:cNvSpPr>
            <a:spLocks noChangeShapeType="1"/>
          </p:cNvSpPr>
          <p:nvPr/>
        </p:nvSpPr>
        <p:spPr bwMode="auto">
          <a:xfrm flipH="1">
            <a:off x="6477000" y="39624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72" name="Line 25">
            <a:extLst>
              <a:ext uri="{FF2B5EF4-FFF2-40B4-BE49-F238E27FC236}">
                <a16:creationId xmlns:a16="http://schemas.microsoft.com/office/drawing/2014/main" id="{7A1632D6-5B39-4634-89C2-AB6089D3DE8A}"/>
              </a:ext>
            </a:extLst>
          </p:cNvPr>
          <p:cNvSpPr>
            <a:spLocks noChangeShapeType="1"/>
          </p:cNvSpPr>
          <p:nvPr/>
        </p:nvSpPr>
        <p:spPr bwMode="auto">
          <a:xfrm>
            <a:off x="5410200" y="4191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73" name="Line 26">
            <a:extLst>
              <a:ext uri="{FF2B5EF4-FFF2-40B4-BE49-F238E27FC236}">
                <a16:creationId xmlns:a16="http://schemas.microsoft.com/office/drawing/2014/main" id="{B7AA0568-D89B-43E8-90E8-D96BAB1CDC84}"/>
              </a:ext>
            </a:extLst>
          </p:cNvPr>
          <p:cNvSpPr>
            <a:spLocks noChangeShapeType="1"/>
          </p:cNvSpPr>
          <p:nvPr/>
        </p:nvSpPr>
        <p:spPr bwMode="auto">
          <a:xfrm>
            <a:off x="5410200" y="4800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74" name="Line 27">
            <a:extLst>
              <a:ext uri="{FF2B5EF4-FFF2-40B4-BE49-F238E27FC236}">
                <a16:creationId xmlns:a16="http://schemas.microsoft.com/office/drawing/2014/main" id="{E7525788-637A-40D0-B446-9EA629C5AE82}"/>
              </a:ext>
            </a:extLst>
          </p:cNvPr>
          <p:cNvSpPr>
            <a:spLocks noChangeShapeType="1"/>
          </p:cNvSpPr>
          <p:nvPr/>
        </p:nvSpPr>
        <p:spPr bwMode="auto">
          <a:xfrm>
            <a:off x="5410200" y="52578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75" name="Line 28">
            <a:extLst>
              <a:ext uri="{FF2B5EF4-FFF2-40B4-BE49-F238E27FC236}">
                <a16:creationId xmlns:a16="http://schemas.microsoft.com/office/drawing/2014/main" id="{A415EEFE-02FA-469E-9BB5-15F0AAF3112A}"/>
              </a:ext>
            </a:extLst>
          </p:cNvPr>
          <p:cNvSpPr>
            <a:spLocks noChangeShapeType="1"/>
          </p:cNvSpPr>
          <p:nvPr/>
        </p:nvSpPr>
        <p:spPr bwMode="auto">
          <a:xfrm>
            <a:off x="5410200" y="5791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76" name="Line 29">
            <a:extLst>
              <a:ext uri="{FF2B5EF4-FFF2-40B4-BE49-F238E27FC236}">
                <a16:creationId xmlns:a16="http://schemas.microsoft.com/office/drawing/2014/main" id="{75C00CD3-6995-4EB6-A165-3BD68E6EEE93}"/>
              </a:ext>
            </a:extLst>
          </p:cNvPr>
          <p:cNvSpPr>
            <a:spLocks noChangeShapeType="1"/>
          </p:cNvSpPr>
          <p:nvPr/>
        </p:nvSpPr>
        <p:spPr bwMode="auto">
          <a:xfrm>
            <a:off x="6400800" y="61722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77" name="Line 30">
            <a:extLst>
              <a:ext uri="{FF2B5EF4-FFF2-40B4-BE49-F238E27FC236}">
                <a16:creationId xmlns:a16="http://schemas.microsoft.com/office/drawing/2014/main" id="{EBE94533-5B7D-4BF8-AC65-0B45A38C09E9}"/>
              </a:ext>
            </a:extLst>
          </p:cNvPr>
          <p:cNvSpPr>
            <a:spLocks noChangeShapeType="1"/>
          </p:cNvSpPr>
          <p:nvPr/>
        </p:nvSpPr>
        <p:spPr bwMode="auto">
          <a:xfrm>
            <a:off x="5410200" y="1219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78" name="Line 31">
            <a:extLst>
              <a:ext uri="{FF2B5EF4-FFF2-40B4-BE49-F238E27FC236}">
                <a16:creationId xmlns:a16="http://schemas.microsoft.com/office/drawing/2014/main" id="{317340A6-422E-47E6-BF72-0AF1BC0941C3}"/>
              </a:ext>
            </a:extLst>
          </p:cNvPr>
          <p:cNvSpPr>
            <a:spLocks noChangeShapeType="1"/>
          </p:cNvSpPr>
          <p:nvPr/>
        </p:nvSpPr>
        <p:spPr bwMode="auto">
          <a:xfrm>
            <a:off x="8458200" y="1219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79" name="Line 32">
            <a:extLst>
              <a:ext uri="{FF2B5EF4-FFF2-40B4-BE49-F238E27FC236}">
                <a16:creationId xmlns:a16="http://schemas.microsoft.com/office/drawing/2014/main" id="{03EEE4F1-6CAC-46DE-BBCB-49FFE4EDB539}"/>
              </a:ext>
            </a:extLst>
          </p:cNvPr>
          <p:cNvSpPr>
            <a:spLocks noChangeShapeType="1"/>
          </p:cNvSpPr>
          <p:nvPr/>
        </p:nvSpPr>
        <p:spPr bwMode="auto">
          <a:xfrm>
            <a:off x="8458200" y="1905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80" name="Line 33">
            <a:extLst>
              <a:ext uri="{FF2B5EF4-FFF2-40B4-BE49-F238E27FC236}">
                <a16:creationId xmlns:a16="http://schemas.microsoft.com/office/drawing/2014/main" id="{9A6B8471-5017-4235-B098-5C23F8C04E9F}"/>
              </a:ext>
            </a:extLst>
          </p:cNvPr>
          <p:cNvSpPr>
            <a:spLocks noChangeShapeType="1"/>
          </p:cNvSpPr>
          <p:nvPr/>
        </p:nvSpPr>
        <p:spPr bwMode="auto">
          <a:xfrm flipH="1">
            <a:off x="6477000" y="2209800"/>
            <a:ext cx="198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81" name="Line 34">
            <a:extLst>
              <a:ext uri="{FF2B5EF4-FFF2-40B4-BE49-F238E27FC236}">
                <a16:creationId xmlns:a16="http://schemas.microsoft.com/office/drawing/2014/main" id="{BCCB19D9-1B08-40FA-BF10-67B268C3192A}"/>
              </a:ext>
            </a:extLst>
          </p:cNvPr>
          <p:cNvSpPr>
            <a:spLocks noChangeShapeType="1"/>
          </p:cNvSpPr>
          <p:nvPr/>
        </p:nvSpPr>
        <p:spPr bwMode="auto">
          <a:xfrm flipH="1">
            <a:off x="3581400" y="28194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82" name="Line 35">
            <a:extLst>
              <a:ext uri="{FF2B5EF4-FFF2-40B4-BE49-F238E27FC236}">
                <a16:creationId xmlns:a16="http://schemas.microsoft.com/office/drawing/2014/main" id="{857AAB89-65D4-427F-B577-36E84E609C73}"/>
              </a:ext>
            </a:extLst>
          </p:cNvPr>
          <p:cNvSpPr>
            <a:spLocks noChangeShapeType="1"/>
          </p:cNvSpPr>
          <p:nvPr/>
        </p:nvSpPr>
        <p:spPr bwMode="auto">
          <a:xfrm flipV="1">
            <a:off x="3581400" y="22098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83" name="Line 36">
            <a:extLst>
              <a:ext uri="{FF2B5EF4-FFF2-40B4-BE49-F238E27FC236}">
                <a16:creationId xmlns:a16="http://schemas.microsoft.com/office/drawing/2014/main" id="{259A2E45-4FE7-4EAA-A610-63BE7FEC31D3}"/>
              </a:ext>
            </a:extLst>
          </p:cNvPr>
          <p:cNvSpPr>
            <a:spLocks noChangeShapeType="1"/>
          </p:cNvSpPr>
          <p:nvPr/>
        </p:nvSpPr>
        <p:spPr bwMode="auto">
          <a:xfrm>
            <a:off x="3581400" y="22098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84" name="Line 37">
            <a:extLst>
              <a:ext uri="{FF2B5EF4-FFF2-40B4-BE49-F238E27FC236}">
                <a16:creationId xmlns:a16="http://schemas.microsoft.com/office/drawing/2014/main" id="{9E780163-9F50-4218-A202-940DEA9EB6B1}"/>
              </a:ext>
            </a:extLst>
          </p:cNvPr>
          <p:cNvSpPr>
            <a:spLocks noChangeShapeType="1"/>
          </p:cNvSpPr>
          <p:nvPr/>
        </p:nvSpPr>
        <p:spPr bwMode="auto">
          <a:xfrm>
            <a:off x="8305800" y="41148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85" name="Line 38">
            <a:extLst>
              <a:ext uri="{FF2B5EF4-FFF2-40B4-BE49-F238E27FC236}">
                <a16:creationId xmlns:a16="http://schemas.microsoft.com/office/drawing/2014/main" id="{5CB1435F-97CE-46B0-9672-EA2AA7B51C56}"/>
              </a:ext>
            </a:extLst>
          </p:cNvPr>
          <p:cNvSpPr>
            <a:spLocks noChangeShapeType="1"/>
          </p:cNvSpPr>
          <p:nvPr/>
        </p:nvSpPr>
        <p:spPr bwMode="auto">
          <a:xfrm flipH="1">
            <a:off x="6248400" y="5638800"/>
            <a:ext cx="205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86" name="Text Box 39">
            <a:extLst>
              <a:ext uri="{FF2B5EF4-FFF2-40B4-BE49-F238E27FC236}">
                <a16:creationId xmlns:a16="http://schemas.microsoft.com/office/drawing/2014/main" id="{95E0F57E-0B9A-4264-B173-5371266349F5}"/>
              </a:ext>
            </a:extLst>
          </p:cNvPr>
          <p:cNvSpPr txBox="1">
            <a:spLocks noChangeArrowheads="1"/>
          </p:cNvSpPr>
          <p:nvPr/>
        </p:nvSpPr>
        <p:spPr bwMode="auto">
          <a:xfrm>
            <a:off x="7146925" y="2497138"/>
            <a:ext cx="882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1000" b="1">
                <a:latin typeface="Arial" panose="020B0604020202020204" pitchFamily="34" charset="0"/>
              </a:rPr>
              <a:t>Intermittent</a:t>
            </a:r>
          </a:p>
        </p:txBody>
      </p:sp>
      <p:sp>
        <p:nvSpPr>
          <p:cNvPr id="130087" name="Line 40">
            <a:extLst>
              <a:ext uri="{FF2B5EF4-FFF2-40B4-BE49-F238E27FC236}">
                <a16:creationId xmlns:a16="http://schemas.microsoft.com/office/drawing/2014/main" id="{53583C5F-4E85-40F6-A405-34513B1464C0}"/>
              </a:ext>
            </a:extLst>
          </p:cNvPr>
          <p:cNvSpPr>
            <a:spLocks noChangeShapeType="1"/>
          </p:cNvSpPr>
          <p:nvPr/>
        </p:nvSpPr>
        <p:spPr bwMode="auto">
          <a:xfrm>
            <a:off x="8915400" y="1905000"/>
            <a:ext cx="0" cy="396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88" name="Line 41">
            <a:extLst>
              <a:ext uri="{FF2B5EF4-FFF2-40B4-BE49-F238E27FC236}">
                <a16:creationId xmlns:a16="http://schemas.microsoft.com/office/drawing/2014/main" id="{42AC2FC2-66DC-4402-ABC6-05317E4431C6}"/>
              </a:ext>
            </a:extLst>
          </p:cNvPr>
          <p:cNvSpPr>
            <a:spLocks noChangeShapeType="1"/>
          </p:cNvSpPr>
          <p:nvPr/>
        </p:nvSpPr>
        <p:spPr bwMode="auto">
          <a:xfrm flipH="1">
            <a:off x="5410200" y="5867400"/>
            <a:ext cx="350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89" name="Rectangle 42">
            <a:extLst>
              <a:ext uri="{FF2B5EF4-FFF2-40B4-BE49-F238E27FC236}">
                <a16:creationId xmlns:a16="http://schemas.microsoft.com/office/drawing/2014/main" id="{111B48AB-D760-4C45-965C-AF1CBA644DAE}"/>
              </a:ext>
            </a:extLst>
          </p:cNvPr>
          <p:cNvSpPr>
            <a:spLocks noChangeArrowheads="1"/>
          </p:cNvSpPr>
          <p:nvPr/>
        </p:nvSpPr>
        <p:spPr bwMode="auto">
          <a:xfrm>
            <a:off x="8458200" y="5943600"/>
            <a:ext cx="1295400" cy="4572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000" b="1">
                <a:latin typeface="Arial" panose="020B0604020202020204" pitchFamily="34" charset="0"/>
              </a:rPr>
              <a:t>Verification &amp;</a:t>
            </a:r>
            <a:br>
              <a:rPr lang="en-US" altLang="en-US" sz="1000" b="1">
                <a:latin typeface="Arial" panose="020B0604020202020204" pitchFamily="34" charset="0"/>
              </a:rPr>
            </a:br>
            <a:r>
              <a:rPr lang="en-US" altLang="en-US" sz="1000" b="1">
                <a:latin typeface="Arial" panose="020B0604020202020204" pitchFamily="34" charset="0"/>
              </a:rPr>
              <a:t>Documentation</a:t>
            </a:r>
          </a:p>
        </p:txBody>
      </p:sp>
      <p:sp>
        <p:nvSpPr>
          <p:cNvPr id="130090" name="Line 43">
            <a:extLst>
              <a:ext uri="{FF2B5EF4-FFF2-40B4-BE49-F238E27FC236}">
                <a16:creationId xmlns:a16="http://schemas.microsoft.com/office/drawing/2014/main" id="{F58F5AFC-B9DD-4CF8-99FF-87C07C2DA675}"/>
              </a:ext>
            </a:extLst>
          </p:cNvPr>
          <p:cNvSpPr>
            <a:spLocks noChangeShapeType="1"/>
          </p:cNvSpPr>
          <p:nvPr/>
        </p:nvSpPr>
        <p:spPr bwMode="auto">
          <a:xfrm>
            <a:off x="8077200" y="61722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123CA18D-2D36-47D0-8872-F0F30D0A9E48}"/>
              </a:ext>
            </a:extLst>
          </p:cNvPr>
          <p:cNvSpPr>
            <a:spLocks noGrp="1" noChangeArrowheads="1"/>
          </p:cNvSpPr>
          <p:nvPr>
            <p:ph type="title" idx="4294967295"/>
          </p:nvPr>
        </p:nvSpPr>
        <p:spPr/>
        <p:txBody>
          <a:bodyPr lIns="92075" tIns="46038" rIns="92075" bIns="46038"/>
          <a:lstStyle/>
          <a:p>
            <a:pPr eaLnBrk="1" hangingPunct="1"/>
            <a:r>
              <a:rPr lang="en-US" altLang="en-US" sz="4000"/>
              <a:t>Non-Destructive Testing (NDT)</a:t>
            </a:r>
          </a:p>
        </p:txBody>
      </p:sp>
      <p:sp>
        <p:nvSpPr>
          <p:cNvPr id="131074" name="Rectangle 3">
            <a:extLst>
              <a:ext uri="{FF2B5EF4-FFF2-40B4-BE49-F238E27FC236}">
                <a16:creationId xmlns:a16="http://schemas.microsoft.com/office/drawing/2014/main" id="{02D583C0-2AC5-4C0E-B3A6-09F359675533}"/>
              </a:ext>
            </a:extLst>
          </p:cNvPr>
          <p:cNvSpPr>
            <a:spLocks noGrp="1" noChangeArrowheads="1"/>
          </p:cNvSpPr>
          <p:nvPr>
            <p:ph type="body" idx="4294967295"/>
          </p:nvPr>
        </p:nvSpPr>
        <p:spPr>
          <a:xfrm>
            <a:off x="1911350" y="1074738"/>
            <a:ext cx="8380413" cy="3600450"/>
          </a:xfrm>
        </p:spPr>
        <p:txBody>
          <a:bodyPr lIns="92075" tIns="46038" rIns="92075" bIns="46038"/>
          <a:lstStyle/>
          <a:p>
            <a:pPr eaLnBrk="1" hangingPunct="1">
              <a:lnSpc>
                <a:spcPct val="90000"/>
              </a:lnSpc>
            </a:pPr>
            <a:r>
              <a:rPr lang="en-US" altLang="en-US" sz="3200"/>
              <a:t>Visual Inspection</a:t>
            </a:r>
          </a:p>
          <a:p>
            <a:pPr eaLnBrk="1" hangingPunct="1">
              <a:lnSpc>
                <a:spcPct val="90000"/>
              </a:lnSpc>
            </a:pPr>
            <a:r>
              <a:rPr lang="en-US" altLang="en-US" sz="3200"/>
              <a:t>Optical Microscopy</a:t>
            </a:r>
          </a:p>
          <a:p>
            <a:pPr eaLnBrk="1" hangingPunct="1">
              <a:lnSpc>
                <a:spcPct val="90000"/>
              </a:lnSpc>
            </a:pPr>
            <a:r>
              <a:rPr lang="en-US" altLang="en-US" sz="3200"/>
              <a:t>X-ray imaging</a:t>
            </a:r>
          </a:p>
          <a:p>
            <a:pPr eaLnBrk="1" hangingPunct="1">
              <a:lnSpc>
                <a:spcPct val="90000"/>
              </a:lnSpc>
            </a:pPr>
            <a:r>
              <a:rPr lang="en-US" altLang="en-US" sz="3200"/>
              <a:t>X-ray Fluorescence Spectroscopy</a:t>
            </a:r>
          </a:p>
          <a:p>
            <a:pPr eaLnBrk="1" hangingPunct="1">
              <a:lnSpc>
                <a:spcPct val="90000"/>
              </a:lnSpc>
            </a:pPr>
            <a:endParaRPr lang="en-US" altLang="en-US" sz="3200"/>
          </a:p>
          <a:p>
            <a:pPr eaLnBrk="1" hangingPunct="1">
              <a:lnSpc>
                <a:spcPct val="90000"/>
              </a:lnSpc>
            </a:pPr>
            <a:r>
              <a:rPr lang="en-US" altLang="en-US" sz="3200"/>
              <a:t>Acoustic microscopy</a:t>
            </a:r>
          </a:p>
          <a:p>
            <a:pPr eaLnBrk="1" hangingPunct="1">
              <a:lnSpc>
                <a:spcPct val="90000"/>
              </a:lnSpc>
            </a:pPr>
            <a:r>
              <a:rPr lang="en-US" altLang="en-US" sz="3200"/>
              <a:t>Residual gas analysis</a:t>
            </a:r>
          </a:p>
          <a:p>
            <a:pPr eaLnBrk="1" hangingPunct="1">
              <a:lnSpc>
                <a:spcPct val="90000"/>
              </a:lnSpc>
            </a:pPr>
            <a:r>
              <a:rPr lang="en-US" altLang="en-US" sz="3200"/>
              <a:t>Hermeticity Testing</a:t>
            </a:r>
          </a:p>
        </p:txBody>
      </p:sp>
      <p:cxnSp>
        <p:nvCxnSpPr>
          <p:cNvPr id="131075" name="Straight Connector 2">
            <a:extLst>
              <a:ext uri="{FF2B5EF4-FFF2-40B4-BE49-F238E27FC236}">
                <a16:creationId xmlns:a16="http://schemas.microsoft.com/office/drawing/2014/main" id="{0B789374-8CAF-452D-BAEF-89A4BFC1329B}"/>
              </a:ext>
            </a:extLst>
          </p:cNvPr>
          <p:cNvCxnSpPr>
            <a:cxnSpLocks noChangeShapeType="1"/>
          </p:cNvCxnSpPr>
          <p:nvPr/>
        </p:nvCxnSpPr>
        <p:spPr bwMode="auto">
          <a:xfrm>
            <a:off x="2368550" y="3379788"/>
            <a:ext cx="680561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2AD9EACE-6A13-4B13-A8C3-83F8E7EA9A3E}"/>
              </a:ext>
            </a:extLst>
          </p:cNvPr>
          <p:cNvSpPr>
            <a:spLocks noGrp="1" noChangeArrowheads="1"/>
          </p:cNvSpPr>
          <p:nvPr>
            <p:ph type="title" idx="4294967295"/>
          </p:nvPr>
        </p:nvSpPr>
        <p:spPr/>
        <p:txBody>
          <a:bodyPr lIns="92075" tIns="46038" rIns="92075" bIns="46038"/>
          <a:lstStyle/>
          <a:p>
            <a:pPr eaLnBrk="1" hangingPunct="1"/>
            <a:r>
              <a:rPr lang="en-US" altLang="en-US"/>
              <a:t>External Inspection</a:t>
            </a:r>
          </a:p>
        </p:txBody>
      </p:sp>
      <p:sp>
        <p:nvSpPr>
          <p:cNvPr id="132098" name="Rectangle 3">
            <a:extLst>
              <a:ext uri="{FF2B5EF4-FFF2-40B4-BE49-F238E27FC236}">
                <a16:creationId xmlns:a16="http://schemas.microsoft.com/office/drawing/2014/main" id="{1184029B-12E4-4F11-8C86-CF0CA65748EF}"/>
              </a:ext>
            </a:extLst>
          </p:cNvPr>
          <p:cNvSpPr>
            <a:spLocks noGrp="1" noChangeArrowheads="1"/>
          </p:cNvSpPr>
          <p:nvPr>
            <p:ph type="body" idx="4294967295"/>
          </p:nvPr>
        </p:nvSpPr>
        <p:spPr>
          <a:xfrm>
            <a:off x="615950" y="1087438"/>
            <a:ext cx="11034713" cy="4953000"/>
          </a:xfrm>
        </p:spPr>
        <p:txBody>
          <a:bodyPr lIns="92075" tIns="46038" rIns="92075" bIns="46038"/>
          <a:lstStyle/>
          <a:p>
            <a:pPr eaLnBrk="1" hangingPunct="1"/>
            <a:r>
              <a:rPr lang="en-US" altLang="en-US" sz="3200"/>
              <a:t>Visual inspection of external condition</a:t>
            </a:r>
          </a:p>
          <a:p>
            <a:pPr lvl="1" eaLnBrk="1" hangingPunct="1"/>
            <a:r>
              <a:rPr lang="en-US" altLang="en-US" sz="2800"/>
              <a:t>Differences from good samples</a:t>
            </a:r>
          </a:p>
          <a:p>
            <a:pPr lvl="1" eaLnBrk="1" hangingPunct="1"/>
            <a:r>
              <a:rPr lang="en-US" altLang="en-US" sz="2800"/>
              <a:t>May require exemplars</a:t>
            </a:r>
          </a:p>
          <a:p>
            <a:pPr eaLnBrk="1" hangingPunct="1"/>
            <a:r>
              <a:rPr lang="en-US" altLang="en-US" sz="3200"/>
              <a:t>Detailed inspection: appearance, composition, damage, contamination, migration, abnormalities</a:t>
            </a:r>
          </a:p>
          <a:p>
            <a:pPr lvl="1" eaLnBrk="1" hangingPunct="1"/>
            <a:r>
              <a:rPr lang="en-US" altLang="en-US" sz="2800"/>
              <a:t>Low power microscope</a:t>
            </a:r>
          </a:p>
          <a:p>
            <a:pPr lvl="1" eaLnBrk="1" hangingPunct="1"/>
            <a:r>
              <a:rPr lang="en-US" altLang="en-US" sz="2800"/>
              <a:t>High power microscope</a:t>
            </a:r>
          </a:p>
          <a:p>
            <a:pPr lvl="1" eaLnBrk="1" hangingPunct="1"/>
            <a:r>
              <a:rPr lang="en-US" altLang="en-US" sz="2800"/>
              <a:t>Scanning electron microscope (SEM)</a:t>
            </a:r>
            <a:br>
              <a:rPr lang="en-US" altLang="en-US" sz="2800"/>
            </a:br>
            <a:r>
              <a:rPr lang="en-US" altLang="en-US" sz="2800"/>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FF5B2F84-81AB-4B45-B91E-648BBB0905FC}"/>
              </a:ext>
            </a:extLst>
          </p:cNvPr>
          <p:cNvSpPr>
            <a:spLocks noGrp="1" noChangeArrowheads="1"/>
          </p:cNvSpPr>
          <p:nvPr>
            <p:ph type="title" idx="4294967295"/>
          </p:nvPr>
        </p:nvSpPr>
        <p:spPr/>
        <p:txBody>
          <a:bodyPr lIns="92075" tIns="46038" rIns="92075" bIns="46038"/>
          <a:lstStyle/>
          <a:p>
            <a:pPr eaLnBrk="1" hangingPunct="1"/>
            <a:r>
              <a:rPr lang="en-US" altLang="en-US"/>
              <a:t>Electrical Testing</a:t>
            </a:r>
          </a:p>
        </p:txBody>
      </p:sp>
      <p:sp>
        <p:nvSpPr>
          <p:cNvPr id="133122" name="Rectangle 3">
            <a:extLst>
              <a:ext uri="{FF2B5EF4-FFF2-40B4-BE49-F238E27FC236}">
                <a16:creationId xmlns:a16="http://schemas.microsoft.com/office/drawing/2014/main" id="{C86AF051-04D9-4490-B52A-ED65DA46E065}"/>
              </a:ext>
            </a:extLst>
          </p:cNvPr>
          <p:cNvSpPr>
            <a:spLocks noGrp="1" noChangeArrowheads="1"/>
          </p:cNvSpPr>
          <p:nvPr>
            <p:ph type="body" idx="4294967295"/>
          </p:nvPr>
        </p:nvSpPr>
        <p:spPr>
          <a:xfrm>
            <a:off x="1911350" y="1074738"/>
            <a:ext cx="8380413" cy="3760787"/>
          </a:xfrm>
        </p:spPr>
        <p:txBody>
          <a:bodyPr lIns="92075" tIns="46038" rIns="92075" bIns="46038"/>
          <a:lstStyle/>
          <a:p>
            <a:pPr eaLnBrk="1" hangingPunct="1"/>
            <a:r>
              <a:rPr lang="en-US" altLang="en-US" sz="3200"/>
              <a:t>Electrical characteristics/performance</a:t>
            </a:r>
          </a:p>
          <a:p>
            <a:pPr eaLnBrk="1" hangingPunct="1"/>
            <a:r>
              <a:rPr lang="en-US" altLang="en-US" sz="3200"/>
              <a:t>DC test</a:t>
            </a:r>
          </a:p>
          <a:p>
            <a:pPr eaLnBrk="1" hangingPunct="1"/>
            <a:r>
              <a:rPr lang="en-US" altLang="en-US" sz="3200"/>
              <a:t>Parametrics (current-voltage characteristic)</a:t>
            </a:r>
          </a:p>
          <a:p>
            <a:pPr eaLnBrk="1" hangingPunct="1"/>
            <a:r>
              <a:rPr lang="en-US" altLang="en-US" sz="3200"/>
              <a:t>Simulated usage conditions</a:t>
            </a:r>
          </a:p>
          <a:p>
            <a:pPr eaLnBrk="1" hangingPunct="1"/>
            <a:r>
              <a:rPr lang="en-US" altLang="en-US" sz="3200"/>
              <a:t>Electrical probing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E0BD1285-902E-4105-AA31-B23DF1454EC5}"/>
              </a:ext>
            </a:extLst>
          </p:cNvPr>
          <p:cNvSpPr>
            <a:spLocks noGrp="1" noChangeArrowheads="1"/>
          </p:cNvSpPr>
          <p:nvPr>
            <p:ph type="title" idx="4294967295"/>
          </p:nvPr>
        </p:nvSpPr>
        <p:spPr/>
        <p:txBody>
          <a:bodyPr lIns="92075" tIns="46038" rIns="92075" bIns="46038"/>
          <a:lstStyle/>
          <a:p>
            <a:pPr eaLnBrk="1" hangingPunct="1"/>
            <a:r>
              <a:rPr lang="en-US" altLang="en-US"/>
              <a:t>Deprocessing:</a:t>
            </a:r>
            <a:br>
              <a:rPr lang="en-US" altLang="en-US"/>
            </a:br>
            <a:r>
              <a:rPr lang="en-US" altLang="en-US"/>
              <a:t>Destructive Physical Analysis (DPA)</a:t>
            </a:r>
          </a:p>
        </p:txBody>
      </p:sp>
      <p:sp>
        <p:nvSpPr>
          <p:cNvPr id="134146" name="Rectangle 3">
            <a:extLst>
              <a:ext uri="{FF2B5EF4-FFF2-40B4-BE49-F238E27FC236}">
                <a16:creationId xmlns:a16="http://schemas.microsoft.com/office/drawing/2014/main" id="{FB92BE8D-3804-4E85-B579-39E8232A30E2}"/>
              </a:ext>
            </a:extLst>
          </p:cNvPr>
          <p:cNvSpPr>
            <a:spLocks noGrp="1" noChangeArrowheads="1"/>
          </p:cNvSpPr>
          <p:nvPr>
            <p:ph type="body" idx="4294967295"/>
          </p:nvPr>
        </p:nvSpPr>
        <p:spPr>
          <a:xfrm>
            <a:off x="319088" y="1219200"/>
            <a:ext cx="8774112" cy="4479925"/>
          </a:xfrm>
        </p:spPr>
        <p:txBody>
          <a:bodyPr lIns="92075" tIns="46038" rIns="92075" bIns="46038"/>
          <a:lstStyle/>
          <a:p>
            <a:pPr eaLnBrk="1" hangingPunct="1"/>
            <a:r>
              <a:rPr lang="en-US" altLang="en-US" sz="3200"/>
              <a:t>Modification of specimen in order to reveal internal structures and analyze failure site.  May involve:</a:t>
            </a:r>
          </a:p>
          <a:p>
            <a:pPr lvl="1" eaLnBrk="1" hangingPunct="1"/>
            <a:r>
              <a:rPr lang="en-US" altLang="en-US" sz="2800"/>
              <a:t>Cross-sectioning and metallography</a:t>
            </a:r>
          </a:p>
          <a:p>
            <a:pPr lvl="1" eaLnBrk="1" hangingPunct="1"/>
            <a:r>
              <a:rPr lang="en-US" altLang="en-US" sz="2800"/>
              <a:t>Decapsulation or delidding</a:t>
            </a:r>
          </a:p>
          <a:p>
            <a:pPr lvl="1" eaLnBrk="1" hangingPunct="1"/>
            <a:r>
              <a:rPr lang="en-US" altLang="en-US" sz="2800"/>
              <a:t>Residual Gas Analysis for internal gases</a:t>
            </a:r>
          </a:p>
        </p:txBody>
      </p:sp>
      <p:pic>
        <p:nvPicPr>
          <p:cNvPr id="134147" name="Picture 3">
            <a:extLst>
              <a:ext uri="{FF2B5EF4-FFF2-40B4-BE49-F238E27FC236}">
                <a16:creationId xmlns:a16="http://schemas.microsoft.com/office/drawing/2014/main" id="{3AB064DB-0C24-43C0-8097-C205AE456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738" y="2938463"/>
            <a:ext cx="462597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282F7E56-CE7C-4453-AE77-D86F39B90807}"/>
              </a:ext>
            </a:extLst>
          </p:cNvPr>
          <p:cNvSpPr>
            <a:spLocks noGrp="1" noChangeArrowheads="1"/>
          </p:cNvSpPr>
          <p:nvPr>
            <p:ph type="title" idx="4294967295"/>
          </p:nvPr>
        </p:nvSpPr>
        <p:spPr/>
        <p:txBody>
          <a:bodyPr lIns="92075" tIns="46038" rIns="92075" bIns="46038"/>
          <a:lstStyle/>
          <a:p>
            <a:pPr eaLnBrk="1" hangingPunct="1"/>
            <a:r>
              <a:rPr lang="en-US" altLang="en-US"/>
              <a:t>Fault Isolation</a:t>
            </a:r>
          </a:p>
        </p:txBody>
      </p:sp>
      <p:sp>
        <p:nvSpPr>
          <p:cNvPr id="135170" name="Rectangle 3">
            <a:extLst>
              <a:ext uri="{FF2B5EF4-FFF2-40B4-BE49-F238E27FC236}">
                <a16:creationId xmlns:a16="http://schemas.microsoft.com/office/drawing/2014/main" id="{129EE9E6-4057-4F35-AC6B-706AF060EF37}"/>
              </a:ext>
            </a:extLst>
          </p:cNvPr>
          <p:cNvSpPr>
            <a:spLocks noGrp="1" noChangeArrowheads="1"/>
          </p:cNvSpPr>
          <p:nvPr>
            <p:ph type="body" idx="4294967295"/>
          </p:nvPr>
        </p:nvSpPr>
        <p:spPr>
          <a:xfrm>
            <a:off x="2209800" y="1143000"/>
            <a:ext cx="7924800" cy="4953000"/>
          </a:xfrm>
        </p:spPr>
        <p:txBody>
          <a:bodyPr lIns="92075" tIns="46038" rIns="92075" bIns="46038"/>
          <a:lstStyle/>
          <a:p>
            <a:pPr eaLnBrk="1" hangingPunct="1">
              <a:lnSpc>
                <a:spcPct val="90000"/>
              </a:lnSpc>
            </a:pPr>
            <a:r>
              <a:rPr lang="en-US" altLang="en-US" sz="3200"/>
              <a:t>Electrical Probing</a:t>
            </a:r>
          </a:p>
          <a:p>
            <a:pPr eaLnBrk="1" hangingPunct="1">
              <a:lnSpc>
                <a:spcPct val="90000"/>
              </a:lnSpc>
            </a:pPr>
            <a:r>
              <a:rPr lang="en-US" altLang="en-US" sz="3200"/>
              <a:t>Time Domain Reflectometry (TDR)</a:t>
            </a:r>
          </a:p>
          <a:p>
            <a:pPr eaLnBrk="1" hangingPunct="1">
              <a:lnSpc>
                <a:spcPct val="90000"/>
              </a:lnSpc>
            </a:pPr>
            <a:r>
              <a:rPr lang="en-US" altLang="en-US" sz="3200"/>
              <a:t>Electron Beam Testing </a:t>
            </a:r>
          </a:p>
          <a:p>
            <a:pPr lvl="1" eaLnBrk="1" hangingPunct="1">
              <a:lnSpc>
                <a:spcPct val="90000"/>
              </a:lnSpc>
            </a:pPr>
            <a:r>
              <a:rPr lang="en-US" altLang="en-US" sz="2800"/>
              <a:t>electron beam induced current (EBIC), </a:t>
            </a:r>
          </a:p>
          <a:p>
            <a:pPr lvl="1" eaLnBrk="1" hangingPunct="1">
              <a:lnSpc>
                <a:spcPct val="90000"/>
              </a:lnSpc>
            </a:pPr>
            <a:r>
              <a:rPr lang="en-US" altLang="en-US" sz="2800"/>
              <a:t>voltage contrast (VC), </a:t>
            </a:r>
          </a:p>
          <a:p>
            <a:pPr lvl="1" eaLnBrk="1" hangingPunct="1">
              <a:lnSpc>
                <a:spcPct val="90000"/>
              </a:lnSpc>
            </a:pPr>
            <a:r>
              <a:rPr lang="en-US" altLang="en-US" sz="2800"/>
              <a:t>cathodoluminescence (CL)</a:t>
            </a:r>
          </a:p>
          <a:p>
            <a:pPr eaLnBrk="1" hangingPunct="1">
              <a:lnSpc>
                <a:spcPct val="90000"/>
              </a:lnSpc>
            </a:pPr>
            <a:r>
              <a:rPr lang="en-US" altLang="en-US" sz="3200"/>
              <a:t>Emission Microscopy</a:t>
            </a:r>
          </a:p>
          <a:p>
            <a:pPr eaLnBrk="1" hangingPunct="1">
              <a:lnSpc>
                <a:spcPct val="90000"/>
              </a:lnSpc>
            </a:pPr>
            <a:r>
              <a:rPr lang="en-US" altLang="en-US" sz="3200"/>
              <a:t>Scanning Probe Microscopy</a:t>
            </a:r>
          </a:p>
          <a:p>
            <a:pPr eaLnBrk="1" hangingPunct="1">
              <a:lnSpc>
                <a:spcPct val="90000"/>
              </a:lnSpc>
            </a:pPr>
            <a:r>
              <a:rPr lang="en-US" altLang="en-US" sz="3200"/>
              <a:t>Thermal Analysis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3" name="Object 2">
            <a:extLst>
              <a:ext uri="{FF2B5EF4-FFF2-40B4-BE49-F238E27FC236}">
                <a16:creationId xmlns:a16="http://schemas.microsoft.com/office/drawing/2014/main" id="{1E02B03D-4EA9-4CDA-8B35-B79CF68A7097}"/>
              </a:ext>
            </a:extLst>
          </p:cNvPr>
          <p:cNvGraphicFramePr>
            <a:graphicFrameLocks noChangeAspect="1"/>
          </p:cNvGraphicFramePr>
          <p:nvPr/>
        </p:nvGraphicFramePr>
        <p:xfrm>
          <a:off x="2028825" y="1209675"/>
          <a:ext cx="8077200" cy="4708525"/>
        </p:xfrm>
        <a:graphic>
          <a:graphicData uri="http://schemas.openxmlformats.org/presentationml/2006/ole">
            <mc:AlternateContent xmlns:mc="http://schemas.openxmlformats.org/markup-compatibility/2006">
              <mc:Choice xmlns:v="urn:schemas-microsoft-com:vml" Requires="v">
                <p:oleObj spid="_x0000_s136195" name="Picture" r:id="rId4" imgW="0" imgH="0" progId="Word.Picture.8">
                  <p:embed/>
                </p:oleObj>
              </mc:Choice>
              <mc:Fallback>
                <p:oleObj name="Picture" r:id="rId4" imgW="0" imgH="0"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825" y="1209675"/>
                        <a:ext cx="8077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194" name="Rectangle 3">
            <a:extLst>
              <a:ext uri="{FF2B5EF4-FFF2-40B4-BE49-F238E27FC236}">
                <a16:creationId xmlns:a16="http://schemas.microsoft.com/office/drawing/2014/main" id="{3EDFE679-3386-4FF6-8CA4-FFA12B935936}"/>
              </a:ext>
            </a:extLst>
          </p:cNvPr>
          <p:cNvSpPr>
            <a:spLocks noGrp="1" noChangeArrowheads="1"/>
          </p:cNvSpPr>
          <p:nvPr>
            <p:ph type="title" idx="4294967295"/>
          </p:nvPr>
        </p:nvSpPr>
        <p:spPr>
          <a:xfrm>
            <a:off x="1828800" y="152400"/>
            <a:ext cx="8534400" cy="762000"/>
          </a:xfrm>
        </p:spPr>
        <p:txBody>
          <a:bodyPr lIns="92075" tIns="46038" rIns="92075" bIns="46038"/>
          <a:lstStyle/>
          <a:p>
            <a:pPr eaLnBrk="1" hangingPunct="1"/>
            <a:r>
              <a:rPr lang="en-US" altLang="en-US">
                <a:solidFill>
                  <a:schemeClr val="tx1"/>
                </a:solidFill>
                <a:cs typeface="Times New Roman" panose="02020603050405020304" pitchFamily="18" charset="0"/>
              </a:rPr>
              <a:t>Physical Analysis of Failure Site</a:t>
            </a:r>
            <a:r>
              <a:rPr lang="en-US" altLang="en-US" b="0">
                <a:solidFill>
                  <a:schemeClr val="tx1"/>
                </a:solidFill>
              </a:rPr>
              <a:t> </a:t>
            </a:r>
            <a:endParaRPr lang="en-US"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0FAD372F-B977-450B-BF12-63979A7574E2}"/>
              </a:ext>
            </a:extLst>
          </p:cNvPr>
          <p:cNvSpPr>
            <a:spLocks noGrp="1" noChangeArrowheads="1"/>
          </p:cNvSpPr>
          <p:nvPr>
            <p:ph type="title" idx="4294967295"/>
          </p:nvPr>
        </p:nvSpPr>
        <p:spPr/>
        <p:txBody>
          <a:bodyPr/>
          <a:lstStyle/>
          <a:p>
            <a:pPr eaLnBrk="1" hangingPunct="1"/>
            <a:r>
              <a:rPr lang="en-US" altLang="en-US">
                <a:cs typeface="Times New Roman" panose="02020603050405020304" pitchFamily="18" charset="0"/>
              </a:rPr>
              <a:t>Root Cause Identification</a:t>
            </a:r>
            <a:endParaRPr lang="en-US" altLang="en-US"/>
          </a:p>
        </p:txBody>
      </p:sp>
      <p:sp>
        <p:nvSpPr>
          <p:cNvPr id="138242" name="Rectangle 3">
            <a:extLst>
              <a:ext uri="{FF2B5EF4-FFF2-40B4-BE49-F238E27FC236}">
                <a16:creationId xmlns:a16="http://schemas.microsoft.com/office/drawing/2014/main" id="{1658147A-C364-43DE-B15E-53563FD0209A}"/>
              </a:ext>
            </a:extLst>
          </p:cNvPr>
          <p:cNvSpPr>
            <a:spLocks noGrp="1" noChangeArrowheads="1"/>
          </p:cNvSpPr>
          <p:nvPr>
            <p:ph type="body" idx="4294967295"/>
          </p:nvPr>
        </p:nvSpPr>
        <p:spPr/>
        <p:txBody>
          <a:bodyPr/>
          <a:lstStyle/>
          <a:p>
            <a:pPr eaLnBrk="1" hangingPunct="1"/>
            <a:r>
              <a:rPr lang="en-US" altLang="en-US">
                <a:cs typeface="Times New Roman" panose="02020603050405020304" pitchFamily="18" charset="0"/>
              </a:rPr>
              <a:t>Testing may be needed to determine the effect of hypothesized factors on the failure.</a:t>
            </a:r>
          </a:p>
          <a:p>
            <a:pPr eaLnBrk="1" hangingPunct="1"/>
            <a:r>
              <a:rPr lang="en-US" altLang="en-US">
                <a:cs typeface="Times New Roman" panose="02020603050405020304" pitchFamily="18" charset="0"/>
              </a:rPr>
              <a:t>A design of experiment (DoE) approach is recommended to incorporate critical parameters and to minimize the number of tests.</a:t>
            </a:r>
          </a:p>
          <a:p>
            <a:pPr eaLnBrk="1" hangingPunct="1"/>
            <a:r>
              <a:rPr lang="en-US" altLang="en-US">
                <a:cs typeface="Times New Roman" panose="02020603050405020304" pitchFamily="18" charset="0"/>
              </a:rPr>
              <a:t>This experimentation can validate a hypothesized root cause.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1748571F-254C-4B06-86EB-7715979A3C23}"/>
              </a:ext>
            </a:extLst>
          </p:cNvPr>
          <p:cNvSpPr>
            <a:spLocks noGrp="1" noChangeArrowheads="1"/>
          </p:cNvSpPr>
          <p:nvPr>
            <p:ph type="title"/>
          </p:nvPr>
        </p:nvSpPr>
        <p:spPr>
          <a:xfrm>
            <a:off x="2165350" y="2476500"/>
            <a:ext cx="7859713" cy="1905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4800"/>
              <a:t> Reliability Topic – Failure  Mechanisms </a:t>
            </a:r>
          </a:p>
        </p:txBody>
      </p:sp>
      <p:sp>
        <p:nvSpPr>
          <p:cNvPr id="140290" name="Text Box 3">
            <a:extLst>
              <a:ext uri="{FF2B5EF4-FFF2-40B4-BE49-F238E27FC236}">
                <a16:creationId xmlns:a16="http://schemas.microsoft.com/office/drawing/2014/main" id="{8F63D53A-13E0-4FCF-B18E-C8C6C8110CC4}"/>
              </a:ext>
            </a:extLst>
          </p:cNvPr>
          <p:cNvSpPr txBox="1">
            <a:spLocks noChangeArrowheads="1"/>
          </p:cNvSpPr>
          <p:nvPr/>
        </p:nvSpPr>
        <p:spPr bwMode="auto">
          <a:xfrm>
            <a:off x="2362200" y="2971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a:spcBef>
                <a:spcPct val="50000"/>
              </a:spcBef>
              <a:buFontTx/>
              <a:buNone/>
            </a:pPr>
            <a:endParaRPr lang="en-US" altLang="en-US" sz="2400">
              <a:solidFill>
                <a:schemeClr val="tx1"/>
              </a:solidFill>
              <a:latin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9E261ACE-D540-42B7-B2C8-53572C652B85}"/>
              </a:ext>
            </a:extLst>
          </p:cNvPr>
          <p:cNvSpPr>
            <a:spLocks noGrp="1" noChangeArrowheads="1"/>
          </p:cNvSpPr>
          <p:nvPr>
            <p:ph type="title"/>
          </p:nvPr>
        </p:nvSpPr>
        <p:spPr>
          <a:xfrm>
            <a:off x="1873250" y="173038"/>
            <a:ext cx="8423275" cy="501650"/>
          </a:xfrm>
        </p:spPr>
        <p:txBody>
          <a:bodyPr/>
          <a:lstStyle/>
          <a:p>
            <a:pPr eaLnBrk="1" hangingPunct="1"/>
            <a:r>
              <a:rPr lang="en-US" altLang="en-US"/>
              <a:t>Review: Failure Definitions</a:t>
            </a:r>
          </a:p>
        </p:txBody>
      </p:sp>
      <p:graphicFrame>
        <p:nvGraphicFramePr>
          <p:cNvPr id="935939" name="Group 3">
            <a:extLst>
              <a:ext uri="{FF2B5EF4-FFF2-40B4-BE49-F238E27FC236}">
                <a16:creationId xmlns:a16="http://schemas.microsoft.com/office/drawing/2014/main" id="{F4CCEE8C-D929-4890-B801-520D4E1C896E}"/>
              </a:ext>
            </a:extLst>
          </p:cNvPr>
          <p:cNvGraphicFramePr>
            <a:graphicFrameLocks noGrp="1"/>
          </p:cNvGraphicFramePr>
          <p:nvPr>
            <p:ph type="tbl" idx="1"/>
          </p:nvPr>
        </p:nvGraphicFramePr>
        <p:xfrm>
          <a:off x="2209800" y="1219200"/>
          <a:ext cx="7924800" cy="2193925"/>
        </p:xfrm>
        <a:graphic>
          <a:graphicData uri="http://schemas.openxmlformats.org/drawingml/2006/table">
            <a:tbl>
              <a:tblPr/>
              <a:tblGrid>
                <a:gridCol w="2538413">
                  <a:extLst>
                    <a:ext uri="{9D8B030D-6E8A-4147-A177-3AD203B41FA5}">
                      <a16:colId xmlns:a16="http://schemas.microsoft.com/office/drawing/2014/main" val="20000"/>
                    </a:ext>
                  </a:extLst>
                </a:gridCol>
                <a:gridCol w="5386387">
                  <a:extLst>
                    <a:ext uri="{9D8B030D-6E8A-4147-A177-3AD203B41FA5}">
                      <a16:colId xmlns:a16="http://schemas.microsoft.com/office/drawing/2014/main" val="20001"/>
                    </a:ext>
                  </a:extLst>
                </a:gridCol>
              </a:tblGrid>
              <a:tr h="700880">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Failure</a:t>
                      </a:r>
                    </a:p>
                  </a:txBody>
                  <a:tcPr marT="45643" marB="45643" horzOverflow="overflow">
                    <a:lnL cap="flat">
                      <a:noFill/>
                    </a:lnL>
                    <a:lnR>
                      <a:noFill/>
                    </a:lnR>
                    <a:lnT cap="fla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A product no longer performs the function for which it was intended</a:t>
                      </a:r>
                    </a:p>
                  </a:txBody>
                  <a:tcPr marT="45643" marB="4564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96083">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Failure Mode</a:t>
                      </a:r>
                    </a:p>
                  </a:txBody>
                  <a:tcPr marT="45643" marB="45643" horzOverflow="overflow">
                    <a:lnL cap="flat">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The effect by which a failure is observed.</a:t>
                      </a:r>
                    </a:p>
                  </a:txBody>
                  <a:tcPr marT="45643" marB="4564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96083">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Failure Site</a:t>
                      </a:r>
                    </a:p>
                  </a:txBody>
                  <a:tcPr marT="45643" marB="45643" horzOverflow="overflow">
                    <a:lnL cap="flat">
                      <a:noFill/>
                    </a:lnL>
                    <a:lnR>
                      <a:noFill/>
                    </a:lnR>
                    <a:lnT>
                      <a:noFill/>
                    </a:lnT>
                    <a:lnB>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000000"/>
                          </a:solidFill>
                          <a:effectLst/>
                          <a:latin typeface="Times New Roman" pitchFamily="18" charset="0"/>
                        </a:rPr>
                        <a:t>The location of the failure.</a:t>
                      </a:r>
                      <a:endParaRPr kumimoji="0" lang="en-US" altLang="en-US" sz="2400" b="0" i="0" u="none" strike="noStrike" cap="none" normalizeH="0" baseline="0">
                        <a:ln>
                          <a:noFill/>
                        </a:ln>
                        <a:solidFill>
                          <a:srgbClr val="000000"/>
                        </a:solidFill>
                        <a:effectLst/>
                        <a:latin typeface="Times New Roman" pitchFamily="18" charset="0"/>
                      </a:endParaRPr>
                    </a:p>
                  </a:txBody>
                  <a:tcPr marT="45643" marB="4564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00880">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itchFamily="18" charset="0"/>
                        </a:rPr>
                        <a:t>Failure Mechanism</a:t>
                      </a:r>
                    </a:p>
                  </a:txBody>
                  <a:tcPr marT="45643" marB="45643" horzOverflow="overflow">
                    <a:lnL cap="flat">
                      <a:noFill/>
                    </a:lnL>
                    <a:lnR>
                      <a:noFill/>
                    </a:lnR>
                    <a:lnT>
                      <a:noFill/>
                    </a:lnT>
                    <a:lnB cap="flat">
                      <a:noFill/>
                    </a:lnB>
                    <a:lnTlToBr>
                      <a:noFill/>
                    </a:lnTlToBr>
                    <a:lnBlToTr>
                      <a:noFill/>
                    </a:lnBlToTr>
                    <a:noFill/>
                  </a:tcPr>
                </a:tc>
                <a:tc>
                  <a:txBody>
                    <a:bodyPr/>
                    <a:lstStyle>
                      <a:lvl1pPr>
                        <a:spcBef>
                          <a:spcPct val="20000"/>
                        </a:spcBef>
                        <a:defRPr sz="2400">
                          <a:solidFill>
                            <a:srgbClr val="000000"/>
                          </a:solidFill>
                          <a:latin typeface="Times New Roman" pitchFamily="18" charset="0"/>
                        </a:defRPr>
                      </a:lvl1pPr>
                      <a:lvl2pPr>
                        <a:spcBef>
                          <a:spcPct val="20000"/>
                        </a:spcBef>
                        <a:defRPr sz="2000">
                          <a:solidFill>
                            <a:srgbClr val="000000"/>
                          </a:solidFill>
                          <a:latin typeface="Times New Roman" pitchFamily="18" charset="0"/>
                        </a:defRPr>
                      </a:lvl2pPr>
                      <a:lvl3pPr>
                        <a:spcBef>
                          <a:spcPct val="20000"/>
                        </a:spcBef>
                        <a:defRPr>
                          <a:solidFill>
                            <a:srgbClr val="000000"/>
                          </a:solidFill>
                          <a:latin typeface="Times New Roman" pitchFamily="18" charset="0"/>
                        </a:defRPr>
                      </a:lvl3pPr>
                      <a:lvl4pPr>
                        <a:spcBef>
                          <a:spcPct val="20000"/>
                        </a:spcBef>
                        <a:defRPr sz="1600">
                          <a:solidFill>
                            <a:srgbClr val="000000"/>
                          </a:solidFill>
                          <a:latin typeface="Times New Roman" pitchFamily="18" charset="0"/>
                        </a:defRPr>
                      </a:lvl4pPr>
                      <a:lvl5pPr>
                        <a:spcBef>
                          <a:spcPct val="20000"/>
                        </a:spcBef>
                        <a:defRPr sz="1600">
                          <a:solidFill>
                            <a:srgbClr val="000000"/>
                          </a:solidFill>
                          <a:latin typeface="Times New Roman" pitchFamily="18" charset="0"/>
                        </a:defRPr>
                      </a:lvl5pPr>
                      <a:lvl6pPr fontAlgn="base">
                        <a:spcBef>
                          <a:spcPct val="20000"/>
                        </a:spcBef>
                        <a:spcAft>
                          <a:spcPct val="0"/>
                        </a:spcAft>
                        <a:defRPr sz="1600">
                          <a:solidFill>
                            <a:srgbClr val="000000"/>
                          </a:solidFill>
                          <a:latin typeface="Times New Roman" pitchFamily="18" charset="0"/>
                        </a:defRPr>
                      </a:lvl6pPr>
                      <a:lvl7pPr fontAlgn="base">
                        <a:spcBef>
                          <a:spcPct val="20000"/>
                        </a:spcBef>
                        <a:spcAft>
                          <a:spcPct val="0"/>
                        </a:spcAft>
                        <a:defRPr sz="1600">
                          <a:solidFill>
                            <a:srgbClr val="000000"/>
                          </a:solidFill>
                          <a:latin typeface="Times New Roman" pitchFamily="18" charset="0"/>
                        </a:defRPr>
                      </a:lvl7pPr>
                      <a:lvl8pPr fontAlgn="base">
                        <a:spcBef>
                          <a:spcPct val="20000"/>
                        </a:spcBef>
                        <a:spcAft>
                          <a:spcPct val="0"/>
                        </a:spcAft>
                        <a:defRPr sz="1600">
                          <a:solidFill>
                            <a:srgbClr val="000000"/>
                          </a:solidFill>
                          <a:latin typeface="Times New Roman" pitchFamily="18" charset="0"/>
                        </a:defRPr>
                      </a:lvl8pPr>
                      <a:lvl9pPr fontAlgn="base">
                        <a:spcBef>
                          <a:spcPct val="20000"/>
                        </a:spcBef>
                        <a:spcAft>
                          <a:spcPct val="0"/>
                        </a:spcAft>
                        <a:defRPr sz="1600">
                          <a:solidFill>
                            <a:srgbClr val="000000"/>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Times New Roman" pitchFamily="18" charset="0"/>
                        </a:rPr>
                        <a:t>The physical, chemical, thermodynamic or other process that results in failure.</a:t>
                      </a:r>
                    </a:p>
                  </a:txBody>
                  <a:tcPr marT="45643" marB="45643"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1323" name="Text Box 24">
            <a:extLst>
              <a:ext uri="{FF2B5EF4-FFF2-40B4-BE49-F238E27FC236}">
                <a16:creationId xmlns:a16="http://schemas.microsoft.com/office/drawing/2014/main" id="{EBBB59D3-AE4B-496B-B0CB-EC4F686364C9}"/>
              </a:ext>
            </a:extLst>
          </p:cNvPr>
          <p:cNvSpPr txBox="1">
            <a:spLocks noChangeArrowheads="1"/>
          </p:cNvSpPr>
          <p:nvPr/>
        </p:nvSpPr>
        <p:spPr bwMode="auto">
          <a:xfrm>
            <a:off x="2270125" y="3927475"/>
            <a:ext cx="77882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000000"/>
                </a:solidFill>
                <a:latin typeface="Times New Roman" panose="02020603050405020304" pitchFamily="18" charset="0"/>
                <a:ea typeface="MS PGothic" panose="020B0600070205080204" pitchFamily="34" charset="-128"/>
              </a:defRPr>
            </a:lvl1pPr>
            <a:lvl2pPr marL="742950" indent="-285750">
              <a:spcBef>
                <a:spcPct val="20000"/>
              </a:spcBef>
              <a:buChar char="–"/>
              <a:defRPr sz="2400">
                <a:solidFill>
                  <a:srgbClr val="000000"/>
                </a:solidFill>
                <a:latin typeface="Times New Roman" panose="02020603050405020304" pitchFamily="18" charset="0"/>
                <a:ea typeface="MS PGothic" panose="020B0600070205080204" pitchFamily="34" charset="-128"/>
              </a:defRPr>
            </a:lvl2pPr>
            <a:lvl3pPr marL="1143000" indent="-228600">
              <a:spcBef>
                <a:spcPct val="20000"/>
              </a:spcBef>
              <a:buChar char="•"/>
              <a:defRPr sz="2000">
                <a:solidFill>
                  <a:srgbClr val="000000"/>
                </a:solidFill>
                <a:latin typeface="Times New Roman" panose="02020603050405020304" pitchFamily="18" charset="0"/>
                <a:ea typeface="MS PGothic" panose="020B0600070205080204" pitchFamily="34" charset="-128"/>
              </a:defRPr>
            </a:lvl3pPr>
            <a:lvl4pPr marL="1600200" indent="-228600">
              <a:spcBef>
                <a:spcPct val="20000"/>
              </a:spcBef>
              <a:buChar char="–"/>
              <a:defRPr>
                <a:solidFill>
                  <a:srgbClr val="000000"/>
                </a:solidFill>
                <a:latin typeface="Times New Roman" panose="02020603050405020304" pitchFamily="18" charset="0"/>
                <a:ea typeface="MS PGothic" panose="020B0600070205080204" pitchFamily="34" charset="-128"/>
              </a:defRPr>
            </a:lvl4pPr>
            <a:lvl5pPr marL="2057400" indent="-228600">
              <a:spcBef>
                <a:spcPct val="20000"/>
              </a:spcBef>
              <a:buChar char="»"/>
              <a:defRPr>
                <a:solidFill>
                  <a:srgbClr val="000000"/>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400">
                <a:solidFill>
                  <a:schemeClr val="tx1"/>
                </a:solidFill>
              </a:rPr>
              <a:t>In principle, it should be possible to develop a </a:t>
            </a:r>
            <a:r>
              <a:rPr lang="en-US" altLang="en-US" sz="2400" b="1">
                <a:solidFill>
                  <a:schemeClr val="tx1"/>
                </a:solidFill>
              </a:rPr>
              <a:t>failure model</a:t>
            </a:r>
            <a:r>
              <a:rPr lang="en-US" altLang="en-US" sz="2400">
                <a:solidFill>
                  <a:schemeClr val="tx1"/>
                </a:solidFill>
              </a:rPr>
              <a:t> for a specific failure mechanism, expressing the likelihood of failure (time-to-failure, probability of failure, strength, etc.) as a function of the stresses and characteristics of the material.  </a:t>
            </a:r>
          </a:p>
        </p:txBody>
      </p:sp>
    </p:spTree>
  </p:cSld>
  <p:clrMapOvr>
    <a:masterClrMapping/>
  </p:clrMapOvr>
</p:sld>
</file>

<file path=ppt/theme/theme1.xml><?xml version="1.0" encoding="utf-8"?>
<a:theme xmlns:a="http://schemas.openxmlformats.org/drawingml/2006/main" name="CALCE-1">
  <a:themeElements>
    <a:clrScheme name="CALC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CE-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LCE-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LCE-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LCE-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LCE-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LCE-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LCE-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LCE-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8320</TotalTime>
  <Words>21918</Words>
  <Application>Microsoft Office PowerPoint</Application>
  <PresentationFormat>Widescreen</PresentationFormat>
  <Paragraphs>2641</Paragraphs>
  <Slides>235</Slides>
  <Notes>108</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9</vt:i4>
      </vt:variant>
      <vt:variant>
        <vt:lpstr>Slide Titles</vt:lpstr>
      </vt:variant>
      <vt:variant>
        <vt:i4>235</vt:i4>
      </vt:variant>
    </vt:vector>
  </HeadingPairs>
  <TitlesOfParts>
    <vt:vector size="262" baseType="lpstr">
      <vt:lpstr>Arial</vt:lpstr>
      <vt:lpstr>MS PGothic</vt:lpstr>
      <vt:lpstr>Times New Roman</vt:lpstr>
      <vt:lpstr>Calibri</vt:lpstr>
      <vt:lpstr>Wingdings</vt:lpstr>
      <vt:lpstr>Century Gothic</vt:lpstr>
      <vt:lpstr>Symbol</vt:lpstr>
      <vt:lpstr>Courier New</vt:lpstr>
      <vt:lpstr>WP MathA</vt:lpstr>
      <vt:lpstr>Gulim</vt:lpstr>
      <vt:lpstr>SimSun</vt:lpstr>
      <vt:lpstr>Arial Unicode MS</vt:lpstr>
      <vt:lpstr>Arial Narrow</vt:lpstr>
      <vt:lpstr>Garamond</vt:lpstr>
      <vt:lpstr>Wingdings 2</vt:lpstr>
      <vt:lpstr>Times</vt:lpstr>
      <vt:lpstr>Tahoma</vt:lpstr>
      <vt:lpstr>CALCE-1</vt:lpstr>
      <vt:lpstr>Worksheet</vt:lpstr>
      <vt:lpstr>Microsoft Excel Chart</vt:lpstr>
      <vt:lpstr>Chart</vt:lpstr>
      <vt:lpstr>Picture</vt:lpstr>
      <vt:lpstr>Photo Editor Photo</vt:lpstr>
      <vt:lpstr>PaperPort Document</vt:lpstr>
      <vt:lpstr>Bitmap Image</vt:lpstr>
      <vt:lpstr>Microsoft Photo Editor 3.0 Photo</vt:lpstr>
      <vt:lpstr>Microsoft Word Document</vt:lpstr>
      <vt:lpstr>PowerPoint Presentation</vt:lpstr>
      <vt:lpstr>Disclaimer</vt:lpstr>
      <vt:lpstr>PDC Outline</vt:lpstr>
      <vt:lpstr>About Me</vt:lpstr>
      <vt:lpstr>PowerPoint Presentation</vt:lpstr>
      <vt:lpstr>NASA GSFC One World-Class Organization</vt:lpstr>
      <vt:lpstr>Who We Are</vt:lpstr>
      <vt:lpstr>PowerPoint Presentation</vt:lpstr>
      <vt:lpstr>What is Reliability?</vt:lpstr>
      <vt:lpstr>Definitions</vt:lpstr>
      <vt:lpstr>Physics of Failure Perspective of Reliability</vt:lpstr>
      <vt:lpstr>Classification of Failures</vt:lpstr>
      <vt:lpstr>General Methods for Reliability Prediction</vt:lpstr>
      <vt:lpstr>PowerPoint Presentation</vt:lpstr>
      <vt:lpstr>Our Systems are complex…</vt:lpstr>
      <vt:lpstr>Competing failure mechanisms.. </vt:lpstr>
      <vt:lpstr>PowerPoint Presentation</vt:lpstr>
      <vt:lpstr>On assembly level..</vt:lpstr>
      <vt:lpstr>Cumulative Damage to Solder Joints Under Cyclic Thermo-mechanical Stresses1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Assurance Functions</vt:lpstr>
      <vt:lpstr>Printed Circuit Boards and Classification</vt:lpstr>
      <vt:lpstr>Polyimide PCBA Supply Chain*</vt:lpstr>
      <vt:lpstr>Major Constituents of Laminates*</vt:lpstr>
      <vt:lpstr>Supply Chain Example: Glass Treatments *</vt:lpstr>
      <vt:lpstr>PowerPoint Presentation</vt:lpstr>
      <vt:lpstr>Formation of Conductive Filaments [1] [2]</vt:lpstr>
      <vt:lpstr>Glass Fibers and Sizing Agents</vt:lpstr>
      <vt:lpstr>Coupling Agents Used in FR4[1] [2]</vt:lpstr>
      <vt:lpstr>Resin-Glass Interface/Interphase [1] [2]</vt:lpstr>
      <vt:lpstr>FIB Experiments</vt:lpstr>
      <vt:lpstr>FIB Sections – Glass/Resin Separation</vt:lpstr>
      <vt:lpstr>Inter-penetrating Networks [1] [2] [3]</vt:lpstr>
      <vt:lpstr>Hydrolysis of Siloxane Bonds</vt:lpstr>
      <vt:lpstr>Results of the Hydrolysis</vt:lpstr>
      <vt:lpstr>Printed Circuit Board Supplier Capability Overview</vt:lpstr>
      <vt:lpstr>PowerPoint Presentation</vt:lpstr>
      <vt:lpstr>PowerPoint Presentation</vt:lpstr>
      <vt:lpstr>PowerPoint Presentation</vt:lpstr>
      <vt:lpstr>PowerPoint Presentation</vt:lpstr>
      <vt:lpstr>PowerPoint Presentation</vt:lpstr>
      <vt:lpstr>PCB Quality</vt:lpstr>
      <vt:lpstr>Significance of Printed Circuit Board Requirements</vt:lpstr>
      <vt:lpstr>PCB Supplier Evaluation Study</vt:lpstr>
      <vt:lpstr>Study Objective</vt:lpstr>
      <vt:lpstr>Microsectioning</vt:lpstr>
      <vt:lpstr>Requirements, Nonconformance, Data Generation and Collection</vt:lpstr>
      <vt:lpstr>Study Methodology</vt:lpstr>
      <vt:lpstr>Data Analysis –Submission and Nonconformance for Supplier</vt:lpstr>
      <vt:lpstr>Classification and Analysis - Top 5 Nonconformances </vt:lpstr>
      <vt:lpstr>Analyzing Top 5 Severities of Supplier’s Nonconformance</vt:lpstr>
      <vt:lpstr>Inner Layer Separations or Inclusions </vt:lpstr>
      <vt:lpstr>PowerPoint Presentation</vt:lpstr>
      <vt:lpstr>Separation or Inclusions Between Plating Layers</vt:lpstr>
      <vt:lpstr>Separation or Inclusions Between Plating Layers</vt:lpstr>
      <vt:lpstr>Copper Wicking in Excess of 2.0 mil </vt:lpstr>
      <vt:lpstr>Copper Wicking in Excess of 2.0 mil </vt:lpstr>
      <vt:lpstr>Internal Annular Ring (IAR) Less Than 2.0 mil </vt:lpstr>
      <vt:lpstr>Internal Annular Ring Less Than 2.0 mil </vt:lpstr>
      <vt:lpstr>ENIG (Au or Ni) Less than the Minimum</vt:lpstr>
      <vt:lpstr> ENIG Less than Minimum</vt:lpstr>
      <vt:lpstr>Summary - PCB Supplier Study</vt:lpstr>
      <vt:lpstr>PowerPoint Presentation</vt:lpstr>
      <vt:lpstr>PowerPoint Presentation</vt:lpstr>
      <vt:lpstr>What is Root Cause Analysis?</vt:lpstr>
      <vt:lpstr>What is a Root Cause?</vt:lpstr>
      <vt:lpstr>Root Cause Analysis is  Different from Troubleshooting</vt:lpstr>
      <vt:lpstr>From Symptoms to Root Causes</vt:lpstr>
      <vt:lpstr>Root Cause Analysis</vt:lpstr>
      <vt:lpstr>Root Cause Analysis Process</vt:lpstr>
      <vt:lpstr>PowerPoint Presentation</vt:lpstr>
      <vt:lpstr>Reliability Tools for Hypothesizing Root Causes</vt:lpstr>
      <vt:lpstr>FMEA Methodology</vt:lpstr>
      <vt:lpstr>Fault Tree Analysis</vt:lpstr>
      <vt:lpstr>Cause and Effect Diagram (Electrical Opens in PCBs)</vt:lpstr>
      <vt:lpstr>PowerPoint Presentation</vt:lpstr>
      <vt:lpstr>PowerPoint Presentation</vt:lpstr>
      <vt:lpstr>Pareto Chart Example - Failure Causes in Electronic Devices -</vt:lpstr>
      <vt:lpstr>Collecting Supporting Evidence</vt:lpstr>
      <vt:lpstr>Analysis and Interpretation of Evidence</vt:lpstr>
      <vt:lpstr>General Approach Used for Failure Analysis</vt:lpstr>
      <vt:lpstr>Example of Failure Analysis Process Flow</vt:lpstr>
      <vt:lpstr>Non-Destructive Testing (NDT)</vt:lpstr>
      <vt:lpstr>External Inspection</vt:lpstr>
      <vt:lpstr>Electrical Testing</vt:lpstr>
      <vt:lpstr>Deprocessing: Destructive Physical Analysis (DPA)</vt:lpstr>
      <vt:lpstr>Fault Isolation</vt:lpstr>
      <vt:lpstr>Physical Analysis of Failure Site </vt:lpstr>
      <vt:lpstr>Root Cause Identification</vt:lpstr>
      <vt:lpstr> Reliability Topic – Failure  Mechanisms </vt:lpstr>
      <vt:lpstr>Review: Failure Definitions</vt:lpstr>
      <vt:lpstr>Review: Classification of Failures</vt:lpstr>
      <vt:lpstr>Examples of Failure Models</vt:lpstr>
      <vt:lpstr>ESD/EOS Induced IC Failure Modes and Sites</vt:lpstr>
      <vt:lpstr>Board Level Failures (examples)</vt:lpstr>
      <vt:lpstr>Assembly Level Failures (examples)</vt:lpstr>
      <vt:lpstr>PowerPoint Presentation</vt:lpstr>
      <vt:lpstr>Formation of Conductive Filaments [1] [2]</vt:lpstr>
      <vt:lpstr>PowerPoint Presentation</vt:lpstr>
      <vt:lpstr>Importance of the Epoxy/Glass Interface [1] [2]</vt:lpstr>
      <vt:lpstr>CAF Paths</vt:lpstr>
      <vt:lpstr>PowerPoint Presentation</vt:lpstr>
      <vt:lpstr>PowerPoint Presentation</vt:lpstr>
      <vt:lpstr>PowerPoint Presentation</vt:lpstr>
      <vt:lpstr>Fiber/Resin Interface Delamination</vt:lpstr>
      <vt:lpstr>Hollow Fibers</vt:lpstr>
      <vt:lpstr>Images of Hollow Fibers</vt:lpstr>
      <vt:lpstr>Drilling</vt:lpstr>
      <vt:lpstr>PTH-Resin Separation</vt:lpstr>
      <vt:lpstr>Background on Dendritic Growth</vt:lpstr>
      <vt:lpstr>Electrochemical Migration</vt:lpstr>
      <vt:lpstr>Contaminants</vt:lpstr>
      <vt:lpstr>What Are the Sources of Contaminants?</vt:lpstr>
      <vt:lpstr>Plated Through Hole (PTH) Failures</vt:lpstr>
      <vt:lpstr>PowerPoint Presentation</vt:lpstr>
      <vt:lpstr>Single Event Overstress (cont.)</vt:lpstr>
      <vt:lpstr>Design Considerations to Avoid Fatigue Damage in PTHs</vt:lpstr>
      <vt:lpstr>Root-Cause Analysis of Circumferential Fatigue Cracking</vt:lpstr>
      <vt:lpstr>2. Openings in PTH Walls</vt:lpstr>
      <vt:lpstr>Evidence of Overetching</vt:lpstr>
      <vt:lpstr>Opening in PTH/Via</vt:lpstr>
      <vt:lpstr>3. PTH/Via Wall-Pad Separation</vt:lpstr>
      <vt:lpstr>PTH/Via Wall-Pad Separation</vt:lpstr>
      <vt:lpstr>Failure Mechanisms due to Handling</vt:lpstr>
      <vt:lpstr>When Do Handling Failures Occur?</vt:lpstr>
      <vt:lpstr>Evidence of Damage Due to Handling -- BGAs</vt:lpstr>
      <vt:lpstr>Evidence of Damage – Ceramic Capacitors </vt:lpstr>
      <vt:lpstr>Intermittent Failures</vt:lpstr>
      <vt:lpstr>No Fault Found</vt:lpstr>
      <vt:lpstr>PowerPoint Presentation</vt:lpstr>
      <vt:lpstr> Intermittent Failures in Electronic Assemblies  Cause-and-Effect Diagram</vt:lpstr>
      <vt:lpstr>Characteristics of Intermittent Failures</vt:lpstr>
      <vt:lpstr>Example: Intermittent Failures Due to Fretting Corrosion</vt:lpstr>
      <vt:lpstr>Electrical Contact Resistance vs. Fretting Cycles </vt:lpstr>
      <vt:lpstr>Intermittent Failure Due to Improper Micro-via Plating in PCB</vt:lpstr>
      <vt:lpstr>PowerPoint Presentation</vt:lpstr>
      <vt:lpstr>Impact of Laser Scan Parameters</vt:lpstr>
      <vt:lpstr>Example: Intermittent Failure Due to Open Trace in PCB</vt:lpstr>
      <vt:lpstr>Example: Intermittent Failures Due to  Electro-chemical Migration (Surface Dendrites)</vt:lpstr>
      <vt:lpstr>Example: Intermittent Failures Due to Electro-chemical Migration  (Conductive Anodic Filament Formation)</vt:lpstr>
      <vt:lpstr>Electrical Resistance vs. Time Due to CAF</vt:lpstr>
      <vt:lpstr>Example: Intermittent Failures Due to Creep Corrosion</vt:lpstr>
      <vt:lpstr>Intermittent Failures Due to Tin Whiskers</vt:lpstr>
      <vt:lpstr>Intermittent Failures Due to Black Pad</vt:lpstr>
      <vt:lpstr>Non-Destructive Techniques</vt:lpstr>
      <vt:lpstr>Electronic Testing Equipment </vt:lpstr>
      <vt:lpstr>Automated PCB Test Equipment</vt:lpstr>
      <vt:lpstr>C-SAM Common Applications</vt:lpstr>
      <vt:lpstr>PowerPoint Presentation</vt:lpstr>
      <vt:lpstr>PowerPoint Presentation</vt:lpstr>
      <vt:lpstr>X-ray Radiography - Applications and Examples</vt:lpstr>
      <vt:lpstr>PowerPoint Presentation</vt:lpstr>
      <vt:lpstr>PowerPoint Presentation</vt:lpstr>
      <vt:lpstr>X-Ray Fluorescence (XRF) - Types of Analysis</vt:lpstr>
      <vt:lpstr>Background on X-Ray Fluorescence</vt:lpstr>
      <vt:lpstr>External Visual Inspection</vt:lpstr>
      <vt:lpstr>Analytical Techniques</vt:lpstr>
      <vt:lpstr>PowerPoint Presentation</vt:lpstr>
      <vt:lpstr>PowerPoint Presentation</vt:lpstr>
      <vt:lpstr>PowerPoint Presentation</vt:lpstr>
      <vt:lpstr>PowerPoint Presentation</vt:lpstr>
      <vt:lpstr>PowerPoint Presentation</vt:lpstr>
      <vt:lpstr>Applications</vt:lpstr>
      <vt:lpstr>PowerPoint Presentation</vt:lpstr>
      <vt:lpstr>PowerPoint Presentation</vt:lpstr>
      <vt:lpstr>PowerPoint Presentation</vt:lpstr>
      <vt:lpstr>Thermal Analysis Techniques</vt:lpstr>
      <vt:lpstr>Thermal Techniques - Use</vt:lpstr>
      <vt:lpstr>TMA (Samples A and B)* </vt:lpstr>
      <vt:lpstr>Metallographic Sample Preparation*</vt:lpstr>
      <vt:lpstr>PowerPoint Presentation</vt:lpstr>
      <vt:lpstr>PowerPoint Presentation</vt:lpstr>
      <vt:lpstr>Goal of Specimen Preparation</vt:lpstr>
      <vt:lpstr>Preparation Steps</vt:lpstr>
      <vt:lpstr>PowerPoint Presentation</vt:lpstr>
      <vt:lpstr>PowerPoint Presentation</vt:lpstr>
      <vt:lpstr>PowerPoint Presentation</vt:lpstr>
      <vt:lpstr>Focused Ion Beam  Introduction</vt:lpstr>
      <vt:lpstr>FIB Cross-section of Bumps</vt:lpstr>
      <vt:lpstr>PowerPoint Presentation</vt:lpstr>
      <vt:lpstr>PowerPoint Presentation</vt:lpstr>
      <vt:lpstr>Site Isolation of CAF in PCBs Using SQUID[1]</vt:lpstr>
      <vt:lpstr>Fourier Transform Infrared Spectroscopy – Spectrum Production</vt:lpstr>
      <vt:lpstr>Properties of an Infrared Spectrum</vt:lpstr>
      <vt:lpstr>Fourier Transform Infrared Spectroscopy – Spectrum Interpretation</vt:lpstr>
      <vt:lpstr>Engineering Applications of FTIR</vt:lpstr>
      <vt:lpstr>Ion-exchange Chromatography</vt:lpstr>
      <vt:lpstr>Example of IC Results on a Mixture of Anions</vt:lpstr>
      <vt:lpstr>Applications of Ion Chromatography in Electronics Reliability</vt:lpstr>
      <vt:lpstr>Risk Based Assurance and Summary</vt:lpstr>
      <vt:lpstr>What is Risk?</vt:lpstr>
      <vt:lpstr>Why Do We Worry About Risk?</vt:lpstr>
      <vt:lpstr>Risk vs. Possibility</vt:lpstr>
      <vt:lpstr>Balanced Risk (maintaining a level waterbed)</vt:lpstr>
      <vt:lpstr>What is Risk Classification?</vt:lpstr>
      <vt:lpstr>Risk Classification— (NASA NPR 7120.5 Projects)</vt:lpstr>
      <vt:lpstr>Risk Classification—(Non-NPR 7120.5 Projects)</vt:lpstr>
      <vt:lpstr>Risk of Conformance vs.  Risk of Nonconformance </vt:lpstr>
      <vt:lpstr>Impact of Non-conformances</vt:lpstr>
      <vt:lpstr>PCB Assurance At NASA Goddard</vt:lpstr>
      <vt:lpstr>Risk Assessment Approach</vt:lpstr>
      <vt:lpstr>Sampling of Risk Assessments – 1</vt:lpstr>
      <vt:lpstr>Sampling of Risk Assessments – 2</vt:lpstr>
      <vt:lpstr>PTH Copper Wrap Thickness Requirement</vt:lpstr>
      <vt:lpstr>PowerPoint Presentation</vt:lpstr>
      <vt:lpstr>Concerns with IST Specifications</vt:lpstr>
      <vt:lpstr>Summary</vt:lpstr>
      <vt:lpstr>PowerPoint Presentation</vt:lpstr>
      <vt:lpstr>PowerPoint Presentation</vt:lpstr>
      <vt:lpstr>PowerPoint Presentation</vt:lpstr>
      <vt:lpstr>PowerPoint Presentation</vt:lpstr>
      <vt:lpstr>Documentation</vt:lpstr>
      <vt:lpstr>Sectioning</vt:lpstr>
      <vt:lpstr>Methods</vt:lpstr>
      <vt:lpstr>PowerPoint Presentation</vt:lpstr>
      <vt:lpstr>Mounting Principles</vt:lpstr>
      <vt:lpstr>Mounting Method Selection</vt:lpstr>
      <vt:lpstr>PowerPoint Presentation</vt:lpstr>
      <vt:lpstr>PowerPoint Presentation</vt:lpstr>
      <vt:lpstr>Grinding Steps</vt:lpstr>
      <vt:lpstr>Polishing Principles</vt:lpstr>
      <vt:lpstr>Time</vt:lpstr>
      <vt:lpstr>Additional Considerations</vt:lpstr>
      <vt:lpstr>Final Polishing Principles</vt:lpstr>
      <vt:lpstr>Etching Principles</vt:lpstr>
      <vt:lpstr>Etching Techniques</vt:lpstr>
      <vt:lpstr>PWB Etchants (For Copper)</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Bhanu Sood</dc:creator>
  <cp:lastModifiedBy>Personale, Laura E. (GSFC-300.0)[ASRC FEDERAL SYSTEM SOLUTIONS]</cp:lastModifiedBy>
  <cp:revision>184</cp:revision>
  <cp:lastPrinted>2020-01-26T21:05:22Z</cp:lastPrinted>
  <dcterms:created xsi:type="dcterms:W3CDTF">2011-05-26T15:25:47Z</dcterms:created>
  <dcterms:modified xsi:type="dcterms:W3CDTF">2022-01-06T16:14:24Z</dcterms:modified>
</cp:coreProperties>
</file>