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402" r:id="rId3"/>
    <p:sldId id="403" r:id="rId4"/>
    <p:sldId id="355" r:id="rId5"/>
    <p:sldId id="380" r:id="rId6"/>
    <p:sldId id="404" r:id="rId7"/>
    <p:sldId id="304" r:id="rId8"/>
    <p:sldId id="382" r:id="rId9"/>
    <p:sldId id="296" r:id="rId10"/>
    <p:sldId id="338" r:id="rId11"/>
    <p:sldId id="308" r:id="rId12"/>
    <p:sldId id="342" r:id="rId13"/>
    <p:sldId id="352" r:id="rId14"/>
    <p:sldId id="362" r:id="rId15"/>
    <p:sldId id="389" r:id="rId16"/>
    <p:sldId id="400" r:id="rId17"/>
    <p:sldId id="399" r:id="rId18"/>
    <p:sldId id="393" r:id="rId19"/>
    <p:sldId id="364" r:id="rId20"/>
    <p:sldId id="405" r:id="rId21"/>
    <p:sldId id="385" r:id="rId22"/>
    <p:sldId id="40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17" autoAdjust="0"/>
  </p:normalViewPr>
  <p:slideViewPr>
    <p:cSldViewPr snapToGrid="0">
      <p:cViewPr varScale="1">
        <p:scale>
          <a:sx n="55" d="100"/>
          <a:sy n="55" d="100"/>
        </p:scale>
        <p:origin x="1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4155A-0B8C-4AD5-920C-CEAA4A77B2E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1CE9-EA95-4F77-BBF7-2D53844D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3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As-dried aerogels</a:t>
            </a:r>
            <a:r>
              <a:rPr lang="en-US" sz="1200" dirty="0">
                <a:solidFill>
                  <a:srgbClr val="000000"/>
                </a:solidFill>
              </a:rPr>
              <a:t>: 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</a:rPr>
              <a:t>aerogels with CTAB had wider pore size distributions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i="0" u="sng" strike="noStrike" dirty="0">
                <a:solidFill>
                  <a:srgbClr val="000000"/>
                </a:solidFill>
                <a:effectLst/>
              </a:rPr>
              <a:t>600°C aerogels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</a:rPr>
              <a:t>: all had similar pore sizes, regardless of CTAB content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i="0" u="sng" strike="noStrike" dirty="0">
                <a:solidFill>
                  <a:srgbClr val="000000"/>
                </a:solidFill>
                <a:effectLst/>
              </a:rPr>
              <a:t>1000°C aerogels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</a:rPr>
              <a:t>: major pore size distributions shifted to smaller pore sizes with increasing CTAB amount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i="0" u="none" strike="noStrike" dirty="0"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Heat-treatment deceased surface area and pore volume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0.5x CTAB was most effective at inhibiting surface area decrease and pore collapse following high-temperature exposure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36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</a:rPr>
              <a:t>Sintering and densification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was expected and is typical for metal oxide materials exposed to high temperatures.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none" strike="noStrike" dirty="0">
                <a:solidFill>
                  <a:srgbClr val="000000"/>
                </a:solidFill>
                <a:effectLst/>
              </a:rPr>
              <a:t>It was expected that the addition of CTAB would template distinct pores within the aerogel structure, even after exposure to 1000°C.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none" strike="noStrike" dirty="0">
                <a:solidFill>
                  <a:srgbClr val="000000"/>
                </a:solidFill>
                <a:effectLst/>
              </a:rPr>
              <a:t>While a slight shift in pore size can be observed, it is difficult to assign statistical significance to the difference.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68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Four different equations were used to determine the crystallite size following XRD analysis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98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 effect of ethanol was considered when estimating the CMC values; however, other factors, including the inorganic salt concentration, could have influenced the CMC, but were not considered in the estimate.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The pore size distribution in 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BET 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was narrower at 0.5x CTAB than at 2x CTAB for as-dried aerogels, pointing to a more homogenous pore structure during synthesis, and suggesting that 0.5x CTAB may have been closer to the actual CMC.</a:t>
            </a:r>
          </a:p>
          <a:p>
            <a:endParaRPr lang="en-US" sz="1800" dirty="0">
              <a:effectLst/>
              <a:highlight>
                <a:srgbClr val="FFFF00"/>
              </a:highlight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66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SDS Motivation: maintained high surface area and pore size in silica aerogels at 600°C; also lowered density and thermal conductivity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P123 Motivation: low HLB value, 7 - 9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6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mol% Y, 2x H2O YSZ aerogel are at approx. 82 </a:t>
            </a:r>
            <a:r>
              <a:rPr lang="en-US" dirty="0" err="1"/>
              <a:t>wt</a:t>
            </a:r>
            <a:r>
              <a:rPr lang="en-US" dirty="0"/>
              <a:t>% solvent EtOH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30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52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3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1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1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4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hydrophilic–lipophilic balance (HLB) value, which is a measure of the ratio of hydrophilic and lipophilic groups that a surfactant contains; surfactants with an HLB value less than 10 are known to have an affinity for oil and are lipophilic.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HLB is a flawed approach but may be the best predictive parameter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4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50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Convection: transfer of thermal energy through the movement of a liquid or gas</a:t>
            </a:r>
          </a:p>
          <a:p>
            <a:r>
              <a:rPr lang="en-US" b="1" dirty="0"/>
              <a:t>Small pores in aerogel do not allow convection, less gas movement </a:t>
            </a:r>
          </a:p>
          <a:p>
            <a:r>
              <a:rPr lang="en-US" dirty="0"/>
              <a:t>AIR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Conduction: transfer of thermal energy through direct contact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Aerogels have low amounts of solid, so barely any material for conduction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Suppressing solid conduction by providing a very long path for heat transfer through the solid pore walls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The solid used YSZ is also insulating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 image: 20% Y, 2x H2O, 2x CTAB YSZ aerogels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Materials in the mesopore range, from 2 to 50 nm, such as aerogels </a:t>
            </a:r>
          </a:p>
          <a:p>
            <a:endParaRPr lang="en-US" dirty="0"/>
          </a:p>
          <a:p>
            <a:r>
              <a:rPr lang="en-US" dirty="0"/>
              <a:t>Silica nanotubes have radially oriented mesoporous channels perpendicular the central axis of the tube</a:t>
            </a:r>
          </a:p>
          <a:p>
            <a:endParaRPr lang="en-US" dirty="0"/>
          </a:p>
          <a:p>
            <a:r>
              <a:rPr lang="en-US" dirty="0"/>
              <a:t>Surfactants can be used as structure directing agents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Surfactants: Consist of two parts, a hydrophilic head and a hydrophobic tail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Micelle size and CMC are influenced by the solution composition, pH, and temperature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94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Surfactant templating during sol-gel synthesis of aerogels. Following formulation of the sol, precursors aggregate surrounding surfactant micelles, forming a solid gel network; surfactants are removed from the aerogel network through supercritical drying and/or heat-treatment, leaving behind tunable, uniform pores.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Mesoporous structure depends on type and concentration of surfactant, as this dictates surfactant assembly at interfaces in the bulk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0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**Main goal: to minimize experimental variables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7267-1233-4C98-A93B-AF57F4B2B8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52765-4FE8-4610-9955-9E10E613F9A7}" type="datetime1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8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509D-85CC-48E6-9EBA-3079E58744A9}" type="datetime1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B46EA-D031-41ED-835C-43C1B73A5EFD}" type="datetime1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C2D0-19E4-47C8-AD71-C8EAFDF675AE}" type="datetime1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4BDC-18DD-4D05-8937-DE27622C9B8A}" type="datetime1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2DF-17CD-4182-B5BC-F44F984EAB0C}" type="datetime1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4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9786-A1DE-40A6-A03C-37F803D94A58}" type="datetime1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9F53B-F17A-45B0-A153-543F2E052976}" type="datetime1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E120-64B2-44B9-8CF3-711AC4D2E9DB}" type="datetime1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0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159-C4F7-4444-B145-79657051D1C1}" type="datetime1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7686-008D-4B26-BAE1-09CA08408F0B}" type="datetime1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528D7-30C7-43B3-ACFF-85CAA0F7F7E3}" type="datetime1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4D36-C80D-4403-B88F-A07ED14C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7DDA8-F546-4057-96DD-F848DBFB7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705" y="1118729"/>
            <a:ext cx="8346587" cy="2387600"/>
          </a:xfrm>
        </p:spPr>
        <p:txBody>
          <a:bodyPr>
            <a:noAutofit/>
          </a:bodyPr>
          <a:lstStyle/>
          <a:p>
            <a:r>
              <a:rPr lang="en-US" sz="4800" b="1" dirty="0"/>
              <a:t>Optimization of Aerogels for High Temperature Applications</a:t>
            </a:r>
            <a:br>
              <a:rPr lang="en-US" sz="4800" dirty="0"/>
            </a:br>
            <a:r>
              <a:rPr lang="en-US" sz="2800" dirty="0"/>
              <a:t>ICACC 2022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F93BA-7CB0-4C41-8E65-6AE2C1887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274" y="3647259"/>
            <a:ext cx="8515450" cy="2662101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Rebecca C. Walker</a:t>
            </a:r>
            <a:r>
              <a:rPr lang="en-US" baseline="30000" dirty="0"/>
              <a:t>1</a:t>
            </a:r>
          </a:p>
          <a:p>
            <a:r>
              <a:rPr lang="en-US" dirty="0" err="1"/>
              <a:t>Jamesa</a:t>
            </a:r>
            <a:r>
              <a:rPr lang="en-US" dirty="0"/>
              <a:t> L. Stokes</a:t>
            </a:r>
            <a:r>
              <a:rPr lang="en-US" sz="2000" baseline="30000" dirty="0"/>
              <a:t>2</a:t>
            </a:r>
            <a:r>
              <a:rPr lang="en-US" dirty="0"/>
              <a:t>, Frances I. Hurwitz</a:t>
            </a:r>
            <a:r>
              <a:rPr lang="en-US" sz="2000" baseline="30000" dirty="0"/>
              <a:t>2</a:t>
            </a:r>
            <a:r>
              <a:rPr lang="en-US" dirty="0"/>
              <a:t>, </a:t>
            </a:r>
            <a:r>
              <a:rPr lang="nl-NL" dirty="0"/>
              <a:t>Haiquan Guo</a:t>
            </a:r>
            <a:r>
              <a:rPr lang="nl-NL" baseline="30000" dirty="0"/>
              <a:t>3</a:t>
            </a:r>
            <a:r>
              <a:rPr lang="nl-NL" dirty="0"/>
              <a:t>,</a:t>
            </a:r>
            <a:r>
              <a:rPr lang="en-US" dirty="0"/>
              <a:t> James K. Ferri</a:t>
            </a:r>
            <a:r>
              <a:rPr lang="en-US" sz="2000" baseline="30000" dirty="0"/>
              <a:t>1</a:t>
            </a:r>
          </a:p>
          <a:p>
            <a:r>
              <a:rPr lang="en-US" sz="2000" dirty="0"/>
              <a:t> </a:t>
            </a:r>
            <a:r>
              <a:rPr lang="en-US" sz="1800" i="1" baseline="30000" dirty="0"/>
              <a:t>1</a:t>
            </a:r>
            <a:r>
              <a:rPr lang="en-US" sz="2000" i="1" dirty="0"/>
              <a:t>Virginia Commonwealth University, Department of Chemical &amp; Life Sciences Engineering, Richmond, VA</a:t>
            </a:r>
          </a:p>
          <a:p>
            <a:r>
              <a:rPr lang="en-US" sz="1800" i="1" baseline="30000" dirty="0"/>
              <a:t>2</a:t>
            </a:r>
            <a:r>
              <a:rPr lang="en-US" sz="2000" i="1" dirty="0"/>
              <a:t>NASA Glenn Research Center, Cleveland, OH</a:t>
            </a:r>
          </a:p>
          <a:p>
            <a:r>
              <a:rPr lang="en-US" sz="1800" i="1" baseline="30000" dirty="0"/>
              <a:t>3</a:t>
            </a:r>
            <a:r>
              <a:rPr lang="en-US" sz="2000" i="1" dirty="0"/>
              <a:t>Universities Space Research Association, Cleveland, OH</a:t>
            </a:r>
          </a:p>
          <a:p>
            <a:r>
              <a:rPr lang="en-US" sz="2000" dirty="0"/>
              <a:t>January 24</a:t>
            </a:r>
            <a:r>
              <a:rPr lang="en-US" sz="2000" baseline="30000" dirty="0"/>
              <a:t>th</a:t>
            </a:r>
            <a:r>
              <a:rPr lang="en-US" sz="2000" dirty="0"/>
              <a:t>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D454A2-919F-4FC6-9AF4-A73A401FD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13" y="5944150"/>
            <a:ext cx="1874351" cy="811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EE4BE-818E-4874-8FB1-DD8787641958}"/>
              </a:ext>
            </a:extLst>
          </p:cNvPr>
          <p:cNvSpPr txBox="1"/>
          <p:nvPr/>
        </p:nvSpPr>
        <p:spPr>
          <a:xfrm>
            <a:off x="5943600" y="6158989"/>
            <a:ext cx="3143250" cy="646331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This work was funded by NASA Fellowship 80NSSC18K1697. </a:t>
            </a:r>
          </a:p>
        </p:txBody>
      </p:sp>
    </p:spTree>
    <p:extLst>
      <p:ext uri="{BB962C8B-B14F-4D97-AF65-F5344CB8AC3E}">
        <p14:creationId xmlns:p14="http://schemas.microsoft.com/office/powerpoint/2010/main" val="31614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337951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Surface Area &amp; Pore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827F0-C324-4FEB-BEAB-E37CA3ABA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93" y="1121250"/>
            <a:ext cx="6857096" cy="36068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6D3A60-F2F2-42B0-B659-051DAF3C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51351"/>
            <a:ext cx="2057400" cy="365125"/>
          </a:xfrm>
        </p:spPr>
        <p:txBody>
          <a:bodyPr/>
          <a:lstStyle/>
          <a:p>
            <a:fld id="{3C49AFEE-8775-4C88-AAD9-0EE2730481C2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A128257-5A24-4001-A96A-F3413420C869}"/>
              </a:ext>
            </a:extLst>
          </p:cNvPr>
          <p:cNvGraphicFramePr>
            <a:graphicFrameLocks noGrp="1"/>
          </p:cNvGraphicFramePr>
          <p:nvPr/>
        </p:nvGraphicFramePr>
        <p:xfrm>
          <a:off x="413737" y="5271528"/>
          <a:ext cx="3307899" cy="1449950"/>
        </p:xfrm>
        <a:graphic>
          <a:graphicData uri="http://schemas.openxmlformats.org/drawingml/2006/table">
            <a:tbl>
              <a:tblPr/>
              <a:tblGrid>
                <a:gridCol w="819294">
                  <a:extLst>
                    <a:ext uri="{9D8B030D-6E8A-4147-A177-3AD203B41FA5}">
                      <a16:colId xmlns:a16="http://schemas.microsoft.com/office/drawing/2014/main" val="2075414538"/>
                    </a:ext>
                  </a:extLst>
                </a:gridCol>
                <a:gridCol w="829535">
                  <a:extLst>
                    <a:ext uri="{9D8B030D-6E8A-4147-A177-3AD203B41FA5}">
                      <a16:colId xmlns:a16="http://schemas.microsoft.com/office/drawing/2014/main" val="2693871387"/>
                    </a:ext>
                  </a:extLst>
                </a:gridCol>
                <a:gridCol w="829535">
                  <a:extLst>
                    <a:ext uri="{9D8B030D-6E8A-4147-A177-3AD203B41FA5}">
                      <a16:colId xmlns:a16="http://schemas.microsoft.com/office/drawing/2014/main" val="2563502847"/>
                    </a:ext>
                  </a:extLst>
                </a:gridCol>
                <a:gridCol w="829535">
                  <a:extLst>
                    <a:ext uri="{9D8B030D-6E8A-4147-A177-3AD203B41FA5}">
                      <a16:colId xmlns:a16="http://schemas.microsoft.com/office/drawing/2014/main" val="1636980825"/>
                    </a:ext>
                  </a:extLst>
                </a:gridCol>
              </a:tblGrid>
              <a:tr h="2694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 CTAB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0.5x CTAB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2x CTAB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57507"/>
                  </a:ext>
                </a:extLst>
              </a:tr>
              <a:tr h="393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As-Dried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639276"/>
                  </a:ext>
                </a:extLst>
              </a:tr>
              <a:tr h="393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600°C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607647"/>
                  </a:ext>
                </a:extLst>
              </a:tr>
              <a:tr h="393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1000°C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29167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10FDF7-6313-4208-BE8D-B277D6DA8DFE}"/>
              </a:ext>
            </a:extLst>
          </p:cNvPr>
          <p:cNvGraphicFramePr>
            <a:graphicFrameLocks noGrp="1"/>
          </p:cNvGraphicFramePr>
          <p:nvPr/>
        </p:nvGraphicFramePr>
        <p:xfrm>
          <a:off x="3720999" y="5271527"/>
          <a:ext cx="2496906" cy="1449949"/>
        </p:xfrm>
        <a:graphic>
          <a:graphicData uri="http://schemas.openxmlformats.org/drawingml/2006/table">
            <a:tbl>
              <a:tblPr/>
              <a:tblGrid>
                <a:gridCol w="832302">
                  <a:extLst>
                    <a:ext uri="{9D8B030D-6E8A-4147-A177-3AD203B41FA5}">
                      <a16:colId xmlns:a16="http://schemas.microsoft.com/office/drawing/2014/main" val="2428971396"/>
                    </a:ext>
                  </a:extLst>
                </a:gridCol>
                <a:gridCol w="832302">
                  <a:extLst>
                    <a:ext uri="{9D8B030D-6E8A-4147-A177-3AD203B41FA5}">
                      <a16:colId xmlns:a16="http://schemas.microsoft.com/office/drawing/2014/main" val="1931731964"/>
                    </a:ext>
                  </a:extLst>
                </a:gridCol>
                <a:gridCol w="832302">
                  <a:extLst>
                    <a:ext uri="{9D8B030D-6E8A-4147-A177-3AD203B41FA5}">
                      <a16:colId xmlns:a16="http://schemas.microsoft.com/office/drawing/2014/main" val="939168780"/>
                    </a:ext>
                  </a:extLst>
                </a:gridCol>
              </a:tblGrid>
              <a:tr h="2695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 CTAB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0.5x CTAB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2x CTAB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25612"/>
                  </a:ext>
                </a:extLst>
              </a:tr>
              <a:tr h="3934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85528"/>
                  </a:ext>
                </a:extLst>
              </a:tr>
              <a:tr h="3934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322630"/>
                  </a:ext>
                </a:extLst>
              </a:tr>
              <a:tr h="3934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72209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6550C4F-7BC4-4222-BC33-043101918A8A}"/>
              </a:ext>
            </a:extLst>
          </p:cNvPr>
          <p:cNvSpPr txBox="1"/>
          <p:nvPr/>
        </p:nvSpPr>
        <p:spPr>
          <a:xfrm>
            <a:off x="1210406" y="4938427"/>
            <a:ext cx="2548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BET Surface Area (m</a:t>
            </a:r>
            <a:r>
              <a:rPr lang="en-US" sz="1600" baseline="30000" dirty="0"/>
              <a:t>2</a:t>
            </a:r>
            <a:r>
              <a:rPr lang="en-US" sz="1600" dirty="0"/>
              <a:t>/g)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AD434-397D-4D14-B279-077FBF890FD7}"/>
              </a:ext>
            </a:extLst>
          </p:cNvPr>
          <p:cNvSpPr txBox="1"/>
          <p:nvPr/>
        </p:nvSpPr>
        <p:spPr>
          <a:xfrm>
            <a:off x="3720999" y="4704371"/>
            <a:ext cx="249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BJH Desorption Cumulative Pore Volume (cm</a:t>
            </a:r>
            <a:r>
              <a:rPr lang="en-US" sz="1600" baseline="30000" dirty="0"/>
              <a:t>3</a:t>
            </a:r>
            <a:r>
              <a:rPr lang="en-US" sz="1600" dirty="0"/>
              <a:t>/g)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E571E-7E68-4A88-8461-B658C3780BDE}"/>
              </a:ext>
            </a:extLst>
          </p:cNvPr>
          <p:cNvSpPr txBox="1"/>
          <p:nvPr/>
        </p:nvSpPr>
        <p:spPr>
          <a:xfrm>
            <a:off x="6278659" y="4620222"/>
            <a:ext cx="27602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0.5x CTAB had the highest surface area and the highest pore volume of heat-treated aerogels</a:t>
            </a:r>
            <a:endParaRPr lang="en-US" sz="2400" dirty="0">
              <a:effectLst/>
              <a:latin typeface="+mn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1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Pore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ACCB1-F0F9-48A0-A6CB-7DE7516A945A}"/>
              </a:ext>
            </a:extLst>
          </p:cNvPr>
          <p:cNvSpPr txBox="1"/>
          <p:nvPr/>
        </p:nvSpPr>
        <p:spPr>
          <a:xfrm>
            <a:off x="108802" y="1885968"/>
            <a:ext cx="119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0x CTAB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D02C-F305-468E-BA22-CBF3A27745DD}"/>
              </a:ext>
            </a:extLst>
          </p:cNvPr>
          <p:cNvSpPr txBox="1"/>
          <p:nvPr/>
        </p:nvSpPr>
        <p:spPr>
          <a:xfrm>
            <a:off x="44695" y="3688359"/>
            <a:ext cx="119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0.5x CTAB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00D8E-DD99-423D-A8B5-6005415EEBF3}"/>
              </a:ext>
            </a:extLst>
          </p:cNvPr>
          <p:cNvSpPr txBox="1"/>
          <p:nvPr/>
        </p:nvSpPr>
        <p:spPr>
          <a:xfrm>
            <a:off x="44695" y="5427111"/>
            <a:ext cx="119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2x CTAB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7A220-14DF-48B5-827A-4843E00C71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63"/>
          <a:stretch/>
        </p:blipFill>
        <p:spPr>
          <a:xfrm>
            <a:off x="1127066" y="1439211"/>
            <a:ext cx="4231585" cy="50949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4B6A96-3FEB-4313-908A-FBDA494F10DF}"/>
              </a:ext>
            </a:extLst>
          </p:cNvPr>
          <p:cNvSpPr txBox="1"/>
          <p:nvPr/>
        </p:nvSpPr>
        <p:spPr>
          <a:xfrm>
            <a:off x="5543550" y="1355835"/>
            <a:ext cx="354477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Sintering and densification is evident, especially at 1000°C.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With the addition of CTAB, the aerogels are less dense or coarse, particularly at 1000°C.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Differences of the pore size in aerogels without CTAB and aerogels with CTAB were difficult to distinguish. 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6AC38E-487B-4211-A41A-76922E5C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7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Crystalline Structure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44B2E426-7D0D-45DD-AEB4-5580D09FC413}"/>
              </a:ext>
            </a:extLst>
          </p:cNvPr>
          <p:cNvGraphicFramePr>
            <a:graphicFrameLocks noGrp="1"/>
          </p:cNvGraphicFramePr>
          <p:nvPr/>
        </p:nvGraphicFramePr>
        <p:xfrm>
          <a:off x="432928" y="4544706"/>
          <a:ext cx="8278144" cy="2233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592">
                  <a:extLst>
                    <a:ext uri="{9D8B030D-6E8A-4147-A177-3AD203B41FA5}">
                      <a16:colId xmlns:a16="http://schemas.microsoft.com/office/drawing/2014/main" val="2368130884"/>
                    </a:ext>
                  </a:extLst>
                </a:gridCol>
                <a:gridCol w="1182592">
                  <a:extLst>
                    <a:ext uri="{9D8B030D-6E8A-4147-A177-3AD203B41FA5}">
                      <a16:colId xmlns:a16="http://schemas.microsoft.com/office/drawing/2014/main" val="2597320237"/>
                    </a:ext>
                  </a:extLst>
                </a:gridCol>
                <a:gridCol w="1182592">
                  <a:extLst>
                    <a:ext uri="{9D8B030D-6E8A-4147-A177-3AD203B41FA5}">
                      <a16:colId xmlns:a16="http://schemas.microsoft.com/office/drawing/2014/main" val="2047547540"/>
                    </a:ext>
                  </a:extLst>
                </a:gridCol>
                <a:gridCol w="1182592">
                  <a:extLst>
                    <a:ext uri="{9D8B030D-6E8A-4147-A177-3AD203B41FA5}">
                      <a16:colId xmlns:a16="http://schemas.microsoft.com/office/drawing/2014/main" val="179336085"/>
                    </a:ext>
                  </a:extLst>
                </a:gridCol>
                <a:gridCol w="1182592">
                  <a:extLst>
                    <a:ext uri="{9D8B030D-6E8A-4147-A177-3AD203B41FA5}">
                      <a16:colId xmlns:a16="http://schemas.microsoft.com/office/drawing/2014/main" val="237329089"/>
                    </a:ext>
                  </a:extLst>
                </a:gridCol>
                <a:gridCol w="1182592">
                  <a:extLst>
                    <a:ext uri="{9D8B030D-6E8A-4147-A177-3AD203B41FA5}">
                      <a16:colId xmlns:a16="http://schemas.microsoft.com/office/drawing/2014/main" val="2077209583"/>
                    </a:ext>
                  </a:extLst>
                </a:gridCol>
                <a:gridCol w="1182592">
                  <a:extLst>
                    <a:ext uri="{9D8B030D-6E8A-4147-A177-3AD203B41FA5}">
                      <a16:colId xmlns:a16="http://schemas.microsoft.com/office/drawing/2014/main" val="2047061610"/>
                    </a:ext>
                  </a:extLst>
                </a:gridCol>
              </a:tblGrid>
              <a:tr h="27956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Average Crystallite Size (Å)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423653"/>
                  </a:ext>
                </a:extLst>
              </a:tr>
              <a:tr h="34606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CTAB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Temperature (</a:t>
                      </a:r>
                      <a:r>
                        <a:rPr lang="en-US" sz="11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°</a:t>
                      </a:r>
                      <a:r>
                        <a:rPr lang="en-US" sz="1100" b="1" dirty="0">
                          <a:latin typeface="+mn-lt"/>
                        </a:rPr>
                        <a:t>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Scherrer</a:t>
                      </a:r>
                      <a:endParaRPr lang="en-US" sz="11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+mn-lt"/>
                          <a:ea typeface="Cambria" panose="02040503050406030204" pitchFamily="18" charset="0"/>
                        </a:rPr>
                        <a:t>Monshi</a:t>
                      </a: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-Scherrer (M-S)</a:t>
                      </a:r>
                      <a:endParaRPr lang="en-US" sz="11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Williamson-Hall (W-H)</a:t>
                      </a:r>
                      <a:endParaRPr lang="en-US" sz="11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Size-Strain-Plot (SSP)</a:t>
                      </a:r>
                      <a:endParaRPr lang="en-US" sz="11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TEM Analysis</a:t>
                      </a:r>
                      <a:endParaRPr lang="en-US" sz="11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0031936"/>
                  </a:ext>
                </a:extLst>
              </a:tr>
              <a:tr h="23762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55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60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68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63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61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4853805"/>
                  </a:ext>
                </a:extLst>
              </a:tr>
              <a:tr h="23762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197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227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283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250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270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9735553"/>
                  </a:ext>
                </a:extLst>
              </a:tr>
              <a:tr h="23762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0.5x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56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60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65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62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73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8120703"/>
                  </a:ext>
                </a:extLst>
              </a:tr>
              <a:tr h="23762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195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210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225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205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217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6790871"/>
                  </a:ext>
                </a:extLst>
              </a:tr>
              <a:tr h="23762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55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59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64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60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76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570242"/>
                  </a:ext>
                </a:extLst>
              </a:tr>
              <a:tr h="23762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193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200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</a:rPr>
                        <a:t>207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201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</a:rPr>
                        <a:t>210</a:t>
                      </a:r>
                      <a:endParaRPr lang="en-US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7835962"/>
                  </a:ext>
                </a:extLst>
              </a:tr>
            </a:tbl>
          </a:graphicData>
        </a:graphic>
      </p:graphicFrame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F9B9958-8958-4E06-A37A-844FFBB8EF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b="1090"/>
          <a:stretch/>
        </p:blipFill>
        <p:spPr>
          <a:xfrm>
            <a:off x="23673" y="1346638"/>
            <a:ext cx="3018687" cy="3145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C0D8D8-618C-4CE5-A2E4-692D54FB9371}"/>
              </a:ext>
            </a:extLst>
          </p:cNvPr>
          <p:cNvSpPr txBox="1"/>
          <p:nvPr/>
        </p:nvSpPr>
        <p:spPr>
          <a:xfrm>
            <a:off x="3055533" y="1139506"/>
            <a:ext cx="5911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>
                <a:effectLst/>
                <a:latin typeface="+mn-lt"/>
                <a:ea typeface="Arial" panose="020B0604020202020204" pitchFamily="34" charset="0"/>
              </a:rPr>
              <a:t>CTAB inhibited crystallite growth at 1000°C, which may have hindered surface area and pore volume decrease, as well as shrinkage</a:t>
            </a:r>
            <a:endParaRPr lang="en-US" sz="24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938B4C-407D-489A-BB8C-8FEBF69DEC75}"/>
              </a:ext>
            </a:extLst>
          </p:cNvPr>
          <p:cNvSpPr txBox="1"/>
          <p:nvPr/>
        </p:nvSpPr>
        <p:spPr>
          <a:xfrm>
            <a:off x="3195258" y="4287083"/>
            <a:ext cx="5632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latin typeface="+mn-lt"/>
                <a:ea typeface="Arial" panose="020B0604020202020204" pitchFamily="34" charset="0"/>
              </a:rPr>
              <a:t>TEM images (100k magnification) heat-treated at 600°C and 1000°C (inset)</a:t>
            </a:r>
            <a:endParaRPr lang="en-US" sz="14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3EC521-C44E-48FB-A937-0DB9CFB93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533" y="2328856"/>
            <a:ext cx="5911865" cy="19547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F0AC6B-03F4-45F3-B18D-47F257D6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10310"/>
            <a:ext cx="2057400" cy="365125"/>
          </a:xfrm>
        </p:spPr>
        <p:txBody>
          <a:bodyPr/>
          <a:lstStyle/>
          <a:p>
            <a:fld id="{DC7F4D36-C80D-4403-B88F-A07ED14CC0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11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Surfactant Interaction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CE01E6F-4A3D-4C46-8A25-03813EB81A54}"/>
              </a:ext>
            </a:extLst>
          </p:cNvPr>
          <p:cNvSpPr txBox="1">
            <a:spLocks/>
          </p:cNvSpPr>
          <p:nvPr/>
        </p:nvSpPr>
        <p:spPr>
          <a:xfrm>
            <a:off x="222994" y="1403155"/>
            <a:ext cx="8849223" cy="5552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dirty="0"/>
              <a:t>0.5x CTAB showed the overall highest surface area and pore volume following heat-treatment, which was unexpected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Result influenced by?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Estimation of the critical micelle concentration of CTAB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Adsorption could have constrained gelation, reducing the aerogel skeleton strength and increasing shrinkage 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dirty="0"/>
              <a:t>Gemini surfactant (+) adsorbed onto quartz surface (-); increasing surfactant concentration led to build-up on surface through, first, electrostatic interactions and, then, hydrophobic chain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4DCF9-B40B-4EAE-AB12-174A5767E2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00"/>
          <a:stretch/>
        </p:blipFill>
        <p:spPr>
          <a:xfrm>
            <a:off x="4071805" y="2312184"/>
            <a:ext cx="4570390" cy="22336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823AE1-FE23-4412-918A-FA1E338C799C}"/>
              </a:ext>
            </a:extLst>
          </p:cNvPr>
          <p:cNvSpPr/>
          <p:nvPr/>
        </p:nvSpPr>
        <p:spPr>
          <a:xfrm>
            <a:off x="6811309" y="6643046"/>
            <a:ext cx="2332691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750" dirty="0">
                <a:cs typeface="Times New Roman" panose="02020603050405020304" pitchFamily="18" charset="0"/>
              </a:rPr>
              <a:t>Huang et al., https://doi.org/10.1016/j.cej.2014.07.057</a:t>
            </a:r>
          </a:p>
        </p:txBody>
      </p:sp>
      <p:pic>
        <p:nvPicPr>
          <p:cNvPr id="11" name="Picture 4" descr="ChemSpider 2D Image | Cetyltrimethylammonium bromide | C19H42BrN">
            <a:extLst>
              <a:ext uri="{FF2B5EF4-FFF2-40B4-BE49-F238E27FC236}">
                <a16:creationId xmlns:a16="http://schemas.microsoft.com/office/drawing/2014/main" id="{ED8DE68C-1A70-4064-A4FC-69DCFDC55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8" b="36807"/>
          <a:stretch/>
        </p:blipFill>
        <p:spPr bwMode="auto">
          <a:xfrm>
            <a:off x="71783" y="2164411"/>
            <a:ext cx="3429000" cy="99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163E8C-E491-4F0F-AA1A-54EC66DA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44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Charge Effects with Precursor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4" y="1403155"/>
            <a:ext cx="8849223" cy="53722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Proposed work</a:t>
            </a:r>
            <a:r>
              <a:rPr lang="en-US" dirty="0"/>
              <a:t>: understand interactions of surfactants with the zirconia aerogel matrix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Experimental: </a:t>
            </a:r>
            <a:r>
              <a:rPr lang="en-US" dirty="0"/>
              <a:t>anionic and nonionic surfactants added to YSZ aerogels; QCM experiments to understand interactions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Anionic (negative charge): Sodium dodecyl sulfate (SDS)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Nonionic (no apparent ionic charge): </a:t>
            </a:r>
            <a:r>
              <a:rPr lang="pl-PL" dirty="0"/>
              <a:t>Pluronic® P-123 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Results: </a:t>
            </a:r>
            <a:r>
              <a:rPr lang="en-US" dirty="0"/>
              <a:t>Is surface area &amp; mesoporous structure retained in YSZ aerogels after heat-treatment?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96A19-8AB7-412B-9F75-DABC7FC1A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694"/>
          <a:stretch/>
        </p:blipFill>
        <p:spPr>
          <a:xfrm>
            <a:off x="2951750" y="2356118"/>
            <a:ext cx="6120467" cy="711534"/>
          </a:xfrm>
          <a:prstGeom prst="rect">
            <a:avLst/>
          </a:prstGeom>
        </p:spPr>
      </p:pic>
      <p:pic>
        <p:nvPicPr>
          <p:cNvPr id="7" name="Picture 2" descr="Poly(ethylene glycol)-block-poly(propylene glycol)-block-poly(ethylene  glycol) average Mn ~5,800 | 9003-11-6">
            <a:extLst>
              <a:ext uri="{FF2B5EF4-FFF2-40B4-BE49-F238E27FC236}">
                <a16:creationId xmlns:a16="http://schemas.microsoft.com/office/drawing/2014/main" id="{FAAAAB9A-AA2F-4960-9586-90C382735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16" y="5009204"/>
            <a:ext cx="2419742" cy="6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A2AAB-B604-4B82-ACCF-9993879E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56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Preliminary Experiments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4" y="1403156"/>
            <a:ext cx="8849223" cy="52480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DC1006E-F97D-4688-A764-11A2C026193C}"/>
              </a:ext>
            </a:extLst>
          </p:cNvPr>
          <p:cNvGraphicFramePr>
            <a:graphicFrameLocks noGrp="1"/>
          </p:cNvGraphicFramePr>
          <p:nvPr/>
        </p:nvGraphicFramePr>
        <p:xfrm>
          <a:off x="101844" y="1364031"/>
          <a:ext cx="6244684" cy="3792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251">
                  <a:extLst>
                    <a:ext uri="{9D8B030D-6E8A-4147-A177-3AD203B41FA5}">
                      <a16:colId xmlns:a16="http://schemas.microsoft.com/office/drawing/2014/main" val="2873598953"/>
                    </a:ext>
                  </a:extLst>
                </a:gridCol>
                <a:gridCol w="880947">
                  <a:extLst>
                    <a:ext uri="{9D8B030D-6E8A-4147-A177-3AD203B41FA5}">
                      <a16:colId xmlns:a16="http://schemas.microsoft.com/office/drawing/2014/main" val="4243759980"/>
                    </a:ext>
                  </a:extLst>
                </a:gridCol>
                <a:gridCol w="1075686">
                  <a:extLst>
                    <a:ext uri="{9D8B030D-6E8A-4147-A177-3AD203B41FA5}">
                      <a16:colId xmlns:a16="http://schemas.microsoft.com/office/drawing/2014/main" val="1160528746"/>
                    </a:ext>
                  </a:extLst>
                </a:gridCol>
                <a:gridCol w="1124900">
                  <a:extLst>
                    <a:ext uri="{9D8B030D-6E8A-4147-A177-3AD203B41FA5}">
                      <a16:colId xmlns:a16="http://schemas.microsoft.com/office/drawing/2014/main" val="3457915426"/>
                    </a:ext>
                  </a:extLst>
                </a:gridCol>
                <a:gridCol w="1124900">
                  <a:extLst>
                    <a:ext uri="{9D8B030D-6E8A-4147-A177-3AD203B41FA5}">
                      <a16:colId xmlns:a16="http://schemas.microsoft.com/office/drawing/2014/main" val="148971981"/>
                    </a:ext>
                  </a:extLst>
                </a:gridCol>
              </a:tblGrid>
              <a:tr h="309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Gel?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Aerogel?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Shrinkage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 (g/cm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81074"/>
                  </a:ext>
                </a:extLst>
              </a:tr>
              <a:tr h="4504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surfactant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2933610"/>
                  </a:ext>
                </a:extLst>
              </a:tr>
              <a:tr h="4504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SDS, Below CMC*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5621425"/>
                  </a:ext>
                </a:extLst>
              </a:tr>
              <a:tr h="4504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SDS, Above CMC*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911998"/>
                  </a:ext>
                </a:extLst>
              </a:tr>
              <a:tr h="4504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SDS, Above CMC**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2833347"/>
                  </a:ext>
                </a:extLst>
              </a:tr>
              <a:tr h="4504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P-123, Below CMC*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7345446"/>
                  </a:ext>
                </a:extLst>
              </a:tr>
              <a:tr h="4504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P-123, Above CMC*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8183450"/>
                  </a:ext>
                </a:extLst>
              </a:tr>
              <a:tr h="4504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CTAB, Above CMC*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7921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D7E3BBE-3E9A-4E5D-8FAE-32169B17C1BA}"/>
              </a:ext>
            </a:extLst>
          </p:cNvPr>
          <p:cNvSpPr txBox="1"/>
          <p:nvPr/>
        </p:nvSpPr>
        <p:spPr>
          <a:xfrm>
            <a:off x="0" y="5266116"/>
            <a:ext cx="2805076" cy="92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20 mol% Y, 2x H2O YSZ aerogels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 *CMC in water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**CMC in 30 </a:t>
            </a:r>
            <a:r>
              <a:rPr lang="en-US" sz="1600" dirty="0" err="1"/>
              <a:t>wt</a:t>
            </a:r>
            <a:r>
              <a:rPr lang="en-US" sz="1600" dirty="0"/>
              <a:t>% solvent EtOH </a:t>
            </a:r>
          </a:p>
        </p:txBody>
      </p:sp>
      <p:pic>
        <p:nvPicPr>
          <p:cNvPr id="9" name="Picture 8" descr="A picture containing bottle&#10;&#10;Description automatically generated">
            <a:extLst>
              <a:ext uri="{FF2B5EF4-FFF2-40B4-BE49-F238E27FC236}">
                <a16:creationId xmlns:a16="http://schemas.microsoft.com/office/drawing/2014/main" id="{B2AA457C-97A2-4D62-8127-D68B21B284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 b="23476"/>
          <a:stretch/>
        </p:blipFill>
        <p:spPr>
          <a:xfrm>
            <a:off x="3437174" y="5276734"/>
            <a:ext cx="2909354" cy="1539570"/>
          </a:xfrm>
          <a:prstGeom prst="rect">
            <a:avLst/>
          </a:prstGeom>
        </p:spPr>
      </p:pic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94DE3EC-B2A2-4221-BF85-CE016118EB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15500" r="8292" b="15311"/>
          <a:stretch/>
        </p:blipFill>
        <p:spPr>
          <a:xfrm rot="5400000">
            <a:off x="5942278" y="1879793"/>
            <a:ext cx="2607840" cy="1654568"/>
          </a:xfrm>
          <a:prstGeom prst="rect">
            <a:avLst/>
          </a:prstGeom>
        </p:spPr>
      </p:pic>
      <p:pic>
        <p:nvPicPr>
          <p:cNvPr id="16" name="Picture 15" descr="A picture containing indoor, butter&#10;&#10;Description automatically generated">
            <a:extLst>
              <a:ext uri="{FF2B5EF4-FFF2-40B4-BE49-F238E27FC236}">
                <a16:creationId xmlns:a16="http://schemas.microsoft.com/office/drawing/2014/main" id="{6292698B-1202-478E-9996-D87348C21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0298" y="4483785"/>
            <a:ext cx="2607838" cy="19558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D058E-D25C-4F05-836D-FCCDB1C3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4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8AE42E-7224-4FEB-B031-36EA5979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52" b="59694"/>
          <a:stretch/>
        </p:blipFill>
        <p:spPr>
          <a:xfrm>
            <a:off x="2646260" y="5780004"/>
            <a:ext cx="6497740" cy="86679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0C20BA4-FCD1-464D-A72A-7E9FB6560065}"/>
              </a:ext>
            </a:extLst>
          </p:cNvPr>
          <p:cNvSpPr txBox="1">
            <a:spLocks/>
          </p:cNvSpPr>
          <p:nvPr/>
        </p:nvSpPr>
        <p:spPr>
          <a:xfrm>
            <a:off x="222995" y="1447800"/>
            <a:ext cx="8714175" cy="51784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Project Goal: </a:t>
            </a:r>
            <a:r>
              <a:rPr lang="en-US" dirty="0"/>
              <a:t>Optimize the formulation of YSZ aerogels using surfactant templating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Synthesize surfactant-templated aerogels with high porosity</a:t>
            </a:r>
            <a:endParaRPr lang="en-US" dirty="0"/>
          </a:p>
          <a:p>
            <a:pPr lvl="2"/>
            <a:r>
              <a:rPr lang="en-US" dirty="0"/>
              <a:t>Cationic, anionic, and nonionic surfactant templates</a:t>
            </a:r>
          </a:p>
          <a:p>
            <a:pPr lvl="2"/>
            <a:r>
              <a:rPr lang="en-US" dirty="0"/>
              <a:t>Higher porosity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/>
              <a:t> lower thermal conductivity</a:t>
            </a:r>
          </a:p>
          <a:p>
            <a:pPr lvl="2"/>
            <a:r>
              <a:rPr lang="en-US" dirty="0"/>
              <a:t>Increased effectiveness when used as thermal management systems</a:t>
            </a:r>
          </a:p>
          <a:p>
            <a:pPr marL="914400" lvl="2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Determine surfactant selection criteria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a set of experiments in a limited sub-space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Characterize results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is this criteria translated to other aerogel materials?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Project Goal Summary</a:t>
            </a:r>
          </a:p>
        </p:txBody>
      </p:sp>
      <p:pic>
        <p:nvPicPr>
          <p:cNvPr id="8" name="Picture 2" descr="Poly(ethylene glycol)-block-poly(propylene glycol)-block-poly(ethylene  glycol) average Mn ~5,800 | 9003-11-6">
            <a:extLst>
              <a:ext uri="{FF2B5EF4-FFF2-40B4-BE49-F238E27FC236}">
                <a16:creationId xmlns:a16="http://schemas.microsoft.com/office/drawing/2014/main" id="{37503F3A-C4A7-4A8E-89D2-5F2B60F4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0" y="6213401"/>
            <a:ext cx="2279650" cy="58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mSpider 2D Image | Cetyltrimethylammonium bromide | C19H42BrN">
            <a:extLst>
              <a:ext uri="{FF2B5EF4-FFF2-40B4-BE49-F238E27FC236}">
                <a16:creationId xmlns:a16="http://schemas.microsoft.com/office/drawing/2014/main" id="{AC024EB1-EBDF-49B2-93C0-2E56A3F38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8" b="36807"/>
          <a:stretch/>
        </p:blipFill>
        <p:spPr bwMode="auto">
          <a:xfrm>
            <a:off x="6365201" y="4463222"/>
            <a:ext cx="2555804" cy="74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FC50FF-7C80-4DF2-83D4-C6B00AD3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4818" y="6348570"/>
            <a:ext cx="2057400" cy="365125"/>
          </a:xfrm>
        </p:spPr>
        <p:txBody>
          <a:bodyPr/>
          <a:lstStyle/>
          <a:p>
            <a:fld id="{DC7F4D36-C80D-4403-B88F-A07ED14CC0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77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Acknowledgements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5" y="1277194"/>
            <a:ext cx="8714175" cy="54982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u="sng" dirty="0"/>
              <a:t>Virginia Commonwealth University </a:t>
            </a:r>
          </a:p>
          <a:p>
            <a:r>
              <a:rPr lang="en-US" sz="2400" dirty="0"/>
              <a:t>Dr. Massimo </a:t>
            </a:r>
            <a:r>
              <a:rPr lang="en-US" sz="2400" dirty="0" err="1"/>
              <a:t>Bertino</a:t>
            </a:r>
            <a:r>
              <a:rPr lang="en-US" sz="2400" dirty="0"/>
              <a:t> (TEM, SC dryer)</a:t>
            </a:r>
          </a:p>
          <a:p>
            <a:r>
              <a:rPr lang="en-US" sz="2400" dirty="0"/>
              <a:t>Dr. Dmitry </a:t>
            </a:r>
            <a:r>
              <a:rPr lang="en-US" sz="2400" dirty="0" err="1"/>
              <a:t>Pestov</a:t>
            </a:r>
            <a:r>
              <a:rPr lang="en-US" sz="2400" dirty="0"/>
              <a:t> (SEM/XRD)</a:t>
            </a:r>
          </a:p>
          <a:p>
            <a:r>
              <a:rPr lang="en-US" sz="2400" dirty="0"/>
              <a:t>Dr. Carl Mayer (XRD)</a:t>
            </a:r>
          </a:p>
          <a:p>
            <a:r>
              <a:rPr lang="en-US" sz="2400" dirty="0"/>
              <a:t>Dr. Michael Burkholder (BET)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u="sng" dirty="0"/>
              <a:t>NASA Glenn Research Center</a:t>
            </a:r>
          </a:p>
          <a:p>
            <a:r>
              <a:rPr lang="en-US" sz="2400" dirty="0"/>
              <a:t>Dr. Richard Rogers (XRD)</a:t>
            </a:r>
          </a:p>
          <a:p>
            <a:r>
              <a:rPr lang="en-US" sz="2400" dirty="0"/>
              <a:t>Dr. Wayne Jennings (SEM)</a:t>
            </a:r>
          </a:p>
          <a:p>
            <a:r>
              <a:rPr lang="en-US" sz="2400" dirty="0"/>
              <a:t>Jessica Cashman (Synthesis)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E7E49-4F32-4E86-BB28-4D4E7298261C}"/>
              </a:ext>
            </a:extLst>
          </p:cNvPr>
          <p:cNvSpPr txBox="1"/>
          <p:nvPr/>
        </p:nvSpPr>
        <p:spPr>
          <a:xfrm>
            <a:off x="5259478" y="3460228"/>
            <a:ext cx="3661527" cy="70788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This work was funded by NASA Fellowship 80NSSC18K1697.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3D8A9-0CA9-49EB-B989-9C72ED550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218" y="1643990"/>
            <a:ext cx="2716708" cy="1176064"/>
          </a:xfrm>
          <a:prstGeom prst="rect">
            <a:avLst/>
          </a:prstGeom>
        </p:spPr>
      </p:pic>
      <p:pic>
        <p:nvPicPr>
          <p:cNvPr id="7" name="Picture 2" descr="Image result for nasa glenn research center logo">
            <a:extLst>
              <a:ext uri="{FF2B5EF4-FFF2-40B4-BE49-F238E27FC236}">
                <a16:creationId xmlns:a16="http://schemas.microsoft.com/office/drawing/2014/main" id="{EAD92A6E-7F4C-4800-A2F9-C1C66472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23" y="4356514"/>
            <a:ext cx="1646947" cy="13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0CFD22-8A35-476D-B9DA-44DF3EF001D6}"/>
              </a:ext>
            </a:extLst>
          </p:cNvPr>
          <p:cNvSpPr txBox="1"/>
          <p:nvPr/>
        </p:nvSpPr>
        <p:spPr>
          <a:xfrm>
            <a:off x="3164747" y="6033814"/>
            <a:ext cx="5506566" cy="707886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Thank you to </a:t>
            </a:r>
            <a:r>
              <a:rPr lang="en-US" sz="2000" b="1" dirty="0" err="1"/>
              <a:t>ACerS</a:t>
            </a:r>
            <a:r>
              <a:rPr lang="en-US" sz="2000" b="1" dirty="0"/>
              <a:t> Engineering Ceramics Division (ECD) for conference attendance support.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37887E-A381-490F-BAEC-D43A95235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834" y="5867634"/>
            <a:ext cx="1098913" cy="9547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B0684-1D16-4444-8DF3-B1EFED26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396" y="6344996"/>
            <a:ext cx="2057400" cy="365125"/>
          </a:xfrm>
        </p:spPr>
        <p:txBody>
          <a:bodyPr/>
          <a:lstStyle/>
          <a:p>
            <a:fld id="{3C49AFEE-8775-4C88-AAD9-0EE2730481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7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2217351" y="3139291"/>
            <a:ext cx="4725462" cy="5794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Supplemental Slides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5" y="2252546"/>
            <a:ext cx="8714175" cy="45228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4EABF-67ED-4EF6-A6E5-7AEC00EC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Charge Effects with Precursor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4" y="1403156"/>
            <a:ext cx="8849223" cy="52480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Proposed work: </a:t>
            </a:r>
            <a:r>
              <a:rPr lang="en-US" dirty="0"/>
              <a:t>Quartz Crystal Microbalance Experiments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Zirconia-sputtered QCM sensors will be placed in the sol solution containing the surfactant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gel will form around the QCM sensor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Using cationic, anionic, and nonionic surfactants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Are the surfactants solely forming micelles? Or are the surfactants interacting with zirconia through adsorption onto the gel?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Following an enhanced understanding of surfactant interaction with the zirconia matrix, selected surfactants will be used in the synthesis of zirconia aerogels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BFC6A-79F5-47B8-A9DF-1A89C8CF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2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Aerogel Background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5" y="1447799"/>
            <a:ext cx="8714175" cy="53276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Gel in which all of the liquid has been replaced with gas</a:t>
            </a:r>
          </a:p>
          <a:p>
            <a:pPr marL="457200" lvl="1" indent="0">
              <a:buNone/>
            </a:pPr>
            <a:r>
              <a:rPr lang="en-US" dirty="0"/>
              <a:t>95 – 99% air by volume, lightest synthetic solid in existence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Mesoporous solid made of connecting nanostructures</a:t>
            </a:r>
          </a:p>
          <a:p>
            <a:pPr marL="457200" lvl="1" indent="0">
              <a:buNone/>
            </a:pPr>
            <a:r>
              <a:rPr lang="en-US" dirty="0"/>
              <a:t>Pores between 2 and 50 nm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Exhibit many extreme material properties</a:t>
            </a:r>
          </a:p>
          <a:p>
            <a:pPr lvl="1"/>
            <a:r>
              <a:rPr lang="en-US" dirty="0"/>
              <a:t>Low bulk density </a:t>
            </a:r>
          </a:p>
          <a:p>
            <a:pPr lvl="1"/>
            <a:r>
              <a:rPr lang="en-US" dirty="0"/>
              <a:t>High specific surface area</a:t>
            </a:r>
          </a:p>
          <a:p>
            <a:pPr lvl="1"/>
            <a:r>
              <a:rPr lang="en-US" dirty="0"/>
              <a:t>High porosity</a:t>
            </a:r>
          </a:p>
          <a:p>
            <a:pPr lvl="1"/>
            <a:r>
              <a:rPr lang="en-US" b="1" dirty="0"/>
              <a:t>Low thermal conductivity</a:t>
            </a:r>
          </a:p>
          <a:p>
            <a:pPr marL="914400" lvl="2" indent="0">
              <a:buNone/>
            </a:pPr>
            <a:r>
              <a:rPr lang="en-US" dirty="0"/>
              <a:t>Thermal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FEF9C-7CFF-46A5-BFCE-531926F81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2" descr="http://www.aerogel.org/albums/Classic%20Aerogel%20Photos/theflower-lbl.jpg">
            <a:extLst>
              <a:ext uri="{FF2B5EF4-FFF2-40B4-BE49-F238E27FC236}">
                <a16:creationId xmlns:a16="http://schemas.microsoft.com/office/drawing/2014/main" id="{B7C50B93-355E-47F7-A5EE-064B42A16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40" y="3581164"/>
            <a:ext cx="1959789" cy="252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AD921-00C3-433B-94DB-EE94924FA441}"/>
              </a:ext>
            </a:extLst>
          </p:cNvPr>
          <p:cNvSpPr txBox="1"/>
          <p:nvPr/>
        </p:nvSpPr>
        <p:spPr>
          <a:xfrm>
            <a:off x="0" y="6642556"/>
            <a:ext cx="15022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cs typeface="Times New Roman" panose="02020603050405020304" pitchFamily="18" charset="0"/>
              </a:rPr>
              <a:t>http://www.aerogel.org</a:t>
            </a:r>
          </a:p>
        </p:txBody>
      </p:sp>
    </p:spTree>
    <p:extLst>
      <p:ext uri="{BB962C8B-B14F-4D97-AF65-F5344CB8AC3E}">
        <p14:creationId xmlns:p14="http://schemas.microsoft.com/office/powerpoint/2010/main" val="3173509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Anionic Surfactants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4" y="1403156"/>
            <a:ext cx="8849223" cy="52480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Proposed work: </a:t>
            </a:r>
            <a:r>
              <a:rPr lang="en-US" dirty="0"/>
              <a:t>Anionic surfactants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Hydrophilic head has a negative charge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Chosen surfactant: Sodium dodecyl sulfate (SDS)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dirty="0"/>
              <a:t>Motivation: maintained high surface area and pore size in silica aerogels at 600°C; also lowered density and thermal conductivity</a:t>
            </a:r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Additional surfactant: Sodium dodecylbenzene sulfonate (SDBS)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dirty="0"/>
              <a:t>Motivation: influenced the final structure of carbon aerogels</a:t>
            </a:r>
          </a:p>
          <a:p>
            <a:pPr marL="914400" lvl="2" indent="0">
              <a:lnSpc>
                <a:spcPct val="110000"/>
              </a:lnSpc>
              <a:buNone/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BB83A-EBDB-400F-A99E-C50381FC0F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694"/>
          <a:stretch/>
        </p:blipFill>
        <p:spPr>
          <a:xfrm>
            <a:off x="1616245" y="3593767"/>
            <a:ext cx="7455972" cy="866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E13535-1644-4821-B857-4DC1767EA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169" r="66651"/>
          <a:stretch/>
        </p:blipFill>
        <p:spPr>
          <a:xfrm>
            <a:off x="628650" y="5441291"/>
            <a:ext cx="2486464" cy="13296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59E1B3-7142-4CA7-AFE8-33827C3F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4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1B78C7-E898-4A60-B56F-7CA62C50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986" y="4502552"/>
            <a:ext cx="3607711" cy="2355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Selecting Nonionic Surfactants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4" y="1403156"/>
            <a:ext cx="8921006" cy="54548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</a:t>
            </a:r>
            <a:r>
              <a:rPr lang="en-US" sz="2800" dirty="0"/>
              <a:t>ydrophilic–lipophilic balance (HLB) reflects surfactant’s partitioning behavior between polar and non-polar medium</a:t>
            </a:r>
          </a:p>
          <a:p>
            <a:pPr lvl="1"/>
            <a:r>
              <a:rPr lang="en-US" dirty="0"/>
              <a:t>Agreed-upon method used to compare surfactants</a:t>
            </a:r>
          </a:p>
          <a:p>
            <a:pPr lvl="1"/>
            <a:r>
              <a:rPr lang="en-US" dirty="0"/>
              <a:t>Useful index for non-ionic surfactants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HLB value </a:t>
            </a:r>
            <a:r>
              <a:rPr lang="en-US" dirty="0"/>
              <a:t>= Σ(Hydrophilic groups) + Σ(Lipophilic groups) + 7</a:t>
            </a:r>
          </a:p>
          <a:p>
            <a:pPr lvl="2"/>
            <a:r>
              <a:rPr lang="en-US" sz="2600" dirty="0"/>
              <a:t>Strongly hydrophilic surfactant, HLB → 40</a:t>
            </a:r>
          </a:p>
          <a:p>
            <a:pPr lvl="2"/>
            <a:r>
              <a:rPr lang="en-US" sz="2600" dirty="0"/>
              <a:t>Strongly lipophilic surfactant, HLB → 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9C23EE-6198-45E4-8CF4-82B7FA62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C49AFEE-8775-4C88-AAD9-0EE2730481C2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C2689-0BDC-4489-9DCB-B082CFA48F7C}"/>
              </a:ext>
            </a:extLst>
          </p:cNvPr>
          <p:cNvSpPr txBox="1"/>
          <p:nvPr/>
        </p:nvSpPr>
        <p:spPr>
          <a:xfrm>
            <a:off x="222994" y="5107880"/>
            <a:ext cx="4988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HLB may be used as a predictive parameter to compare surfactant influence on aerogel properties</a:t>
            </a:r>
          </a:p>
        </p:txBody>
      </p:sp>
    </p:spTree>
    <p:extLst>
      <p:ext uri="{BB962C8B-B14F-4D97-AF65-F5344CB8AC3E}">
        <p14:creationId xmlns:p14="http://schemas.microsoft.com/office/powerpoint/2010/main" val="2226651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pan 40 ( Sorbitan Monopalmitate), TCI America | Fisher Scientific">
            <a:extLst>
              <a:ext uri="{FF2B5EF4-FFF2-40B4-BE49-F238E27FC236}">
                <a16:creationId xmlns:a16="http://schemas.microsoft.com/office/drawing/2014/main" id="{56AFF383-7690-429E-93DC-6375F4D5A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2" b="40044"/>
          <a:stretch/>
        </p:blipFill>
        <p:spPr bwMode="auto">
          <a:xfrm>
            <a:off x="1939412" y="5270445"/>
            <a:ext cx="4762501" cy="96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Nonionic Surfactants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4" y="1403156"/>
            <a:ext cx="8849223" cy="54548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Proposed work: </a:t>
            </a:r>
            <a:r>
              <a:rPr lang="en-US" dirty="0"/>
              <a:t>Nonionic surfactants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Surface-active portion bears no apparent ionic charge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Chosen surfactant: </a:t>
            </a:r>
            <a:r>
              <a:rPr lang="pl-PL" dirty="0"/>
              <a:t>Pluronic® P-123 </a:t>
            </a:r>
            <a:r>
              <a:rPr lang="en-US" dirty="0"/>
              <a:t>(</a:t>
            </a:r>
            <a:r>
              <a:rPr lang="en-US" i="1" dirty="0"/>
              <a:t>HLB: 7 - 9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Additional surfactant: </a:t>
            </a:r>
            <a:r>
              <a:rPr lang="pl-PL" dirty="0"/>
              <a:t>Brij® 52</a:t>
            </a:r>
            <a:r>
              <a:rPr lang="en-US" dirty="0"/>
              <a:t> (</a:t>
            </a:r>
            <a:r>
              <a:rPr lang="en-US" i="1" dirty="0"/>
              <a:t>HLB: 5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Additional surfactant: </a:t>
            </a:r>
            <a:r>
              <a:rPr lang="pl-PL" dirty="0"/>
              <a:t>Span® 40</a:t>
            </a:r>
            <a:r>
              <a:rPr lang="en-US" dirty="0"/>
              <a:t> (</a:t>
            </a:r>
            <a:r>
              <a:rPr lang="en-US" i="1" dirty="0"/>
              <a:t>HLB: 6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endParaRPr lang="en-US" sz="2400" dirty="0"/>
          </a:p>
          <a:p>
            <a:pPr lvl="1">
              <a:lnSpc>
                <a:spcPct val="110000"/>
              </a:lnSpc>
            </a:pP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/>
              <a:t>Motivation: low Hydrophilic-Lipophilic Balance (HLB) value</a:t>
            </a:r>
            <a:r>
              <a:rPr lang="en-US" dirty="0"/>
              <a:t>	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Poly(ethylene glycol)-block-poly(propylene glycol)-block-poly(ethylene  glycol) average Mn ~5,800 | 9003-11-6">
            <a:extLst>
              <a:ext uri="{FF2B5EF4-FFF2-40B4-BE49-F238E27FC236}">
                <a16:creationId xmlns:a16="http://schemas.microsoft.com/office/drawing/2014/main" id="{3B67E03E-8FA7-448B-AED7-970F120A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97" y="2791383"/>
            <a:ext cx="3108619" cy="80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j-52 | Chemical Substance Information | J-GLOBAL">
            <a:extLst>
              <a:ext uri="{FF2B5EF4-FFF2-40B4-BE49-F238E27FC236}">
                <a16:creationId xmlns:a16="http://schemas.microsoft.com/office/drawing/2014/main" id="{E92F103B-F86C-4E56-BCDF-4009AAF99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0" b="40074"/>
          <a:stretch/>
        </p:blipFill>
        <p:spPr bwMode="auto">
          <a:xfrm>
            <a:off x="1865056" y="4045424"/>
            <a:ext cx="4762500" cy="6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D3BE80-0F3C-46A0-9101-ED01CA02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Aerogels as Thermal Insulators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5" y="1447800"/>
            <a:ext cx="8921005" cy="53640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Excellent insulators due low thermal conductivity (</a:t>
            </a:r>
            <a:r>
              <a:rPr lang="en-US" i="1" dirty="0"/>
              <a:t>k)</a:t>
            </a:r>
            <a:endParaRPr lang="en-US" dirty="0"/>
          </a:p>
          <a:p>
            <a:pPr lvl="1"/>
            <a:r>
              <a:rPr lang="en-US" dirty="0"/>
              <a:t>High porosity, high amounts of air (low </a:t>
            </a:r>
            <a:r>
              <a:rPr lang="en-US" i="1" dirty="0"/>
              <a:t>k</a:t>
            </a:r>
            <a:r>
              <a:rPr lang="en-US" dirty="0"/>
              <a:t>)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Large pore volume/surface area, mesoporous structure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 porosity</a:t>
            </a:r>
          </a:p>
          <a:p>
            <a:pPr lvl="2"/>
            <a:r>
              <a:rPr lang="en-US" dirty="0"/>
              <a:t>Higher porosity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/>
              <a:t> lower </a:t>
            </a:r>
            <a:r>
              <a:rPr lang="en-US" i="1" dirty="0"/>
              <a:t>k</a:t>
            </a:r>
          </a:p>
          <a:p>
            <a:pPr lvl="1"/>
            <a:r>
              <a:rPr lang="en-US" dirty="0"/>
              <a:t>Small pores inhibit gas movement, suppress gas convection</a:t>
            </a:r>
          </a:p>
          <a:p>
            <a:pPr lvl="1"/>
            <a:r>
              <a:rPr lang="en-US" dirty="0"/>
              <a:t>Tortuous path for heat transfer through solid pore walls</a:t>
            </a:r>
          </a:p>
          <a:p>
            <a:pPr lvl="1"/>
            <a:r>
              <a:rPr lang="en-US" dirty="0"/>
              <a:t>Made from insulating solids (ex: YSZ)</a:t>
            </a:r>
          </a:p>
          <a:p>
            <a:pPr marL="914400" lvl="2" indent="0">
              <a:buNone/>
            </a:pPr>
            <a:r>
              <a:rPr lang="en-US" dirty="0"/>
              <a:t>Composite of air + YSZ, both have low </a:t>
            </a:r>
            <a:r>
              <a:rPr lang="en-US" i="1" dirty="0"/>
              <a:t>k</a:t>
            </a:r>
            <a:endParaRPr lang="en-US" dirty="0"/>
          </a:p>
          <a:p>
            <a:pPr lvl="1"/>
            <a:r>
              <a:rPr lang="en-US" dirty="0"/>
              <a:t>Low amounts of solid for conduction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71E92-1D15-4598-80BE-E3A5DB48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35" y="3851869"/>
            <a:ext cx="1457938" cy="1739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5A596-E36A-47B3-B730-1FFEDA592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41" y="5188330"/>
            <a:ext cx="1741564" cy="13505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F41A92-8099-4C82-A0CF-5DFC5696A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B68DE57-FB28-4573-809E-1F1624D923AE}"/>
              </a:ext>
            </a:extLst>
          </p:cNvPr>
          <p:cNvGraphicFramePr>
            <a:graphicFrameLocks noGrp="1"/>
          </p:cNvGraphicFramePr>
          <p:nvPr/>
        </p:nvGraphicFramePr>
        <p:xfrm>
          <a:off x="334419" y="4892676"/>
          <a:ext cx="470326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632">
                  <a:extLst>
                    <a:ext uri="{9D8B030D-6E8A-4147-A177-3AD203B41FA5}">
                      <a16:colId xmlns:a16="http://schemas.microsoft.com/office/drawing/2014/main" val="2014614025"/>
                    </a:ext>
                  </a:extLst>
                </a:gridCol>
                <a:gridCol w="2351632">
                  <a:extLst>
                    <a:ext uri="{9D8B030D-6E8A-4147-A177-3AD203B41FA5}">
                      <a16:colId xmlns:a16="http://schemas.microsoft.com/office/drawing/2014/main" val="425910733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k</a:t>
                      </a:r>
                      <a:r>
                        <a:rPr lang="en-US" dirty="0"/>
                        <a:t>  (W/</a:t>
                      </a:r>
                      <a:r>
                        <a:rPr lang="en-US" dirty="0" err="1"/>
                        <a:t>m∙K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0748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 – 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9538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YSZ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0.50 – 2.36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5813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Zr Aerogel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0.02 – 0.18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9437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 Aerogel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0.01 – 0.02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20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4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Aerogels at High-Temperature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29937CF-B5C0-4794-8500-697D7C072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" y="4665884"/>
            <a:ext cx="8926830" cy="1799073"/>
          </a:xfrm>
          <a:prstGeom prst="rect">
            <a:avLst/>
          </a:prstGeom>
        </p:spPr>
      </p:pic>
      <p:sp>
        <p:nvSpPr>
          <p:cNvPr id="48" name="Subtitle 2">
            <a:extLst>
              <a:ext uri="{FF2B5EF4-FFF2-40B4-BE49-F238E27FC236}">
                <a16:creationId xmlns:a16="http://schemas.microsoft.com/office/drawing/2014/main" id="{6929281B-A526-4CD1-BFA2-00CA45ED3F57}"/>
              </a:ext>
            </a:extLst>
          </p:cNvPr>
          <p:cNvSpPr txBox="1">
            <a:spLocks/>
          </p:cNvSpPr>
          <p:nvPr/>
        </p:nvSpPr>
        <p:spPr>
          <a:xfrm>
            <a:off x="222995" y="1447800"/>
            <a:ext cx="8714175" cy="53640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High-temperature exposure leads to sintering and densification of aerogels</a:t>
            </a:r>
          </a:p>
          <a:p>
            <a:pPr lvl="1"/>
            <a:r>
              <a:rPr lang="en-US" dirty="0"/>
              <a:t>Pore collapse, surface area reduction</a:t>
            </a:r>
          </a:p>
          <a:p>
            <a:pPr lvl="1"/>
            <a:r>
              <a:rPr lang="en-US" dirty="0"/>
              <a:t>Conduction increases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/>
              <a:t> Effectiveness as insulators decreases</a:t>
            </a:r>
          </a:p>
          <a:p>
            <a:pPr lvl="1"/>
            <a:r>
              <a:rPr lang="en-US" dirty="0"/>
              <a:t>Must </a:t>
            </a:r>
            <a:r>
              <a:rPr lang="en-US" b="1" dirty="0"/>
              <a:t>optimize the aerogel formulation </a:t>
            </a:r>
            <a:r>
              <a:rPr lang="en-US" dirty="0"/>
              <a:t>to retain mesoporous structure and high surface area upon high-temperature exposure to increase effectiveness at high temperature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42DFB9-5F7C-4C2A-8F0F-E8F13EA5BCB3}"/>
              </a:ext>
            </a:extLst>
          </p:cNvPr>
          <p:cNvSpPr txBox="1"/>
          <p:nvPr/>
        </p:nvSpPr>
        <p:spPr>
          <a:xfrm>
            <a:off x="1133916" y="4242525"/>
            <a:ext cx="686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Temperature Increases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C04B0F9-A4D2-4B65-B601-8B2E76719B5B}"/>
              </a:ext>
            </a:extLst>
          </p:cNvPr>
          <p:cNvCxnSpPr/>
          <p:nvPr/>
        </p:nvCxnSpPr>
        <p:spPr>
          <a:xfrm>
            <a:off x="3682806" y="4439335"/>
            <a:ext cx="378333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10DB115-F32C-46C8-A706-6DE9095D0B9D}"/>
              </a:ext>
            </a:extLst>
          </p:cNvPr>
          <p:cNvSpPr txBox="1"/>
          <p:nvPr/>
        </p:nvSpPr>
        <p:spPr>
          <a:xfrm>
            <a:off x="1137285" y="6406103"/>
            <a:ext cx="686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Surface Area, Pore Volume Decreases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27B7F2B-2543-49F8-B15C-9ADDEB169486}"/>
              </a:ext>
            </a:extLst>
          </p:cNvPr>
          <p:cNvCxnSpPr>
            <a:cxnSpLocks/>
          </p:cNvCxnSpPr>
          <p:nvPr/>
        </p:nvCxnSpPr>
        <p:spPr>
          <a:xfrm>
            <a:off x="5040630" y="6602913"/>
            <a:ext cx="24288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B830D9-6C6D-4536-ACFA-509A9644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0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Templating Methods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2488929-09AA-43BB-A95F-B125D7883A70}"/>
              </a:ext>
            </a:extLst>
          </p:cNvPr>
          <p:cNvSpPr txBox="1">
            <a:spLocks/>
          </p:cNvSpPr>
          <p:nvPr/>
        </p:nvSpPr>
        <p:spPr>
          <a:xfrm>
            <a:off x="214912" y="1428094"/>
            <a:ext cx="8714175" cy="52933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Structure directing agents can be used to control the pore structure of materials in the mesopore range</a:t>
            </a:r>
          </a:p>
          <a:p>
            <a:pPr lvl="1"/>
            <a:r>
              <a:rPr lang="en-US" dirty="0"/>
              <a:t>Leads to well-ordered structures, uniform pore diameters</a:t>
            </a:r>
          </a:p>
          <a:p>
            <a:pPr lvl="1"/>
            <a:r>
              <a:rPr lang="en-US" dirty="0"/>
              <a:t>Hard (porous membrane) vs. Soft (surfactant) templates</a:t>
            </a:r>
          </a:p>
          <a:p>
            <a:pPr lvl="1"/>
            <a:r>
              <a:rPr lang="en-US" dirty="0"/>
              <a:t>Used to produce hollow spheres or fibers, nanotubes, mesoporous silica, gels, aerogels, etc.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Example: Formation of mesoporous silica nanotubes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62E794-CE24-4D90-BC35-5B37B92C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834E5-063D-425D-B8EA-E8882B413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18" y="4644162"/>
            <a:ext cx="5308162" cy="21434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D6CAD8-038B-4685-888D-69914AD9E0EC}"/>
              </a:ext>
            </a:extLst>
          </p:cNvPr>
          <p:cNvSpPr/>
          <p:nvPr/>
        </p:nvSpPr>
        <p:spPr>
          <a:xfrm>
            <a:off x="0" y="6650251"/>
            <a:ext cx="217559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>
                <a:cs typeface="Times New Roman" panose="02020603050405020304" pitchFamily="18" charset="0"/>
              </a:rPr>
              <a:t>Yu et al., https://doi.org/10.1002/adfm.200700593</a:t>
            </a:r>
          </a:p>
        </p:txBody>
      </p:sp>
    </p:spTree>
    <p:extLst>
      <p:ext uri="{BB962C8B-B14F-4D97-AF65-F5344CB8AC3E}">
        <p14:creationId xmlns:p14="http://schemas.microsoft.com/office/powerpoint/2010/main" val="4091261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DAE5BA-78FF-4C0C-91F9-AFA95C67C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4" t="34605" r="6156" b="32320"/>
          <a:stretch/>
        </p:blipFill>
        <p:spPr>
          <a:xfrm>
            <a:off x="5309010" y="1221199"/>
            <a:ext cx="2603963" cy="537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18F0C2-8F57-440E-B037-74C0FB6D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256" y="2716767"/>
            <a:ext cx="3909962" cy="1023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Surfactant Templating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A09D44-2212-4E44-AE8C-A634D52B5049}"/>
              </a:ext>
            </a:extLst>
          </p:cNvPr>
          <p:cNvSpPr txBox="1">
            <a:spLocks/>
          </p:cNvSpPr>
          <p:nvPr/>
        </p:nvSpPr>
        <p:spPr>
          <a:xfrm>
            <a:off x="222995" y="1447799"/>
            <a:ext cx="8714175" cy="54102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Surfactants (Surface-active-agent)</a:t>
            </a:r>
          </a:p>
          <a:p>
            <a:pPr lvl="1"/>
            <a:r>
              <a:rPr lang="en-US" dirty="0"/>
              <a:t>Amphiphilic molecules, preferentially adsorbing at an interface</a:t>
            </a:r>
          </a:p>
          <a:p>
            <a:pPr lvl="1"/>
            <a:r>
              <a:rPr lang="en-US" dirty="0"/>
              <a:t>A</a:t>
            </a:r>
            <a:r>
              <a:rPr lang="en-US" b="0" dirty="0"/>
              <a:t>ssemble at interfaces and in the bulk, forming micelles at the critical micelle concentration (CMC)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Micelles can be used as templating agents for aerogels</a:t>
            </a:r>
          </a:p>
          <a:p>
            <a:pPr marL="457200" lvl="1" indent="0">
              <a:buNone/>
            </a:pPr>
            <a:r>
              <a:rPr lang="en-US" dirty="0"/>
              <a:t>Enable retention of mesoporous structure and high specific surface area, minimize shrinkage at high-temperature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Surfactant interaction with aerogel matrix could be a potential negative consequence of surfactant templating</a:t>
            </a:r>
          </a:p>
          <a:p>
            <a:pPr marL="457200" lvl="1" indent="0">
              <a:buNone/>
            </a:pPr>
            <a:r>
              <a:rPr lang="en-US" dirty="0"/>
              <a:t>Surfactants control precursor size and crystalline growth via capping effect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968821-5EF8-4738-A235-90E43B5D4947}"/>
              </a:ext>
            </a:extLst>
          </p:cNvPr>
          <p:cNvSpPr/>
          <p:nvPr/>
        </p:nvSpPr>
        <p:spPr>
          <a:xfrm>
            <a:off x="-28154" y="6650251"/>
            <a:ext cx="111120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>
                <a:cs typeface="Times New Roman" panose="02020603050405020304" pitchFamily="18" charset="0"/>
              </a:rPr>
              <a:t>https://www.stolaf.edu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C8270-7AC2-4D10-8D60-704DE1FE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9AFEE-8775-4C88-AAD9-0EE273048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0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Surfactant Templating</a:t>
            </a:r>
            <a:endParaRPr lang="en-US" sz="40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5" y="1447800"/>
            <a:ext cx="8714175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Surfactants template the aerogel structure </a:t>
            </a:r>
          </a:p>
          <a:p>
            <a:pPr lvl="1"/>
            <a:r>
              <a:rPr lang="en-US" dirty="0"/>
              <a:t>Added to sol prior to gelation (multiple of CMC)</a:t>
            </a:r>
          </a:p>
          <a:p>
            <a:pPr lvl="1"/>
            <a:r>
              <a:rPr lang="en-US" dirty="0"/>
              <a:t>Washed out during supercritical drying and oxidized during heat treatment, leaving pores behind</a:t>
            </a:r>
          </a:p>
          <a:p>
            <a:pPr lvl="1"/>
            <a:r>
              <a:rPr lang="en-US" dirty="0"/>
              <a:t>Not all pores are directly templated by surfactant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E91550B3-EB4C-4816-BC72-2B2DF7E4D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" y="3635725"/>
            <a:ext cx="9033892" cy="26933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F3EC9-0908-4F5C-AF6B-A6EE755E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41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Cationic Surfactants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E47A5B-4534-4DD3-B9D4-6AA1CFF65FC5}"/>
              </a:ext>
            </a:extLst>
          </p:cNvPr>
          <p:cNvSpPr txBox="1">
            <a:spLocks/>
          </p:cNvSpPr>
          <p:nvPr/>
        </p:nvSpPr>
        <p:spPr>
          <a:xfrm>
            <a:off x="222994" y="1403156"/>
            <a:ext cx="8849223" cy="54548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Prior work: </a:t>
            </a:r>
            <a:r>
              <a:rPr lang="en-US" dirty="0"/>
              <a:t>Cationic surfactant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Hydrophilic head has a positive charge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Chosen surfactant: Cetrimonium Bromide (CTAB)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dirty="0"/>
              <a:t>Motivation: Known to form smaller nanoparticles with higher surface area after heat-treatment compared to other surfactants</a:t>
            </a:r>
          </a:p>
          <a:p>
            <a:pPr marL="914400" lvl="2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Experimental: </a:t>
            </a:r>
            <a:r>
              <a:rPr lang="en-US" dirty="0"/>
              <a:t>Synthesis &amp; characterization of YSZ aerogels with 0x, 0.5x, and 2x CTAB with various heat-treatment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Results: </a:t>
            </a:r>
            <a:r>
              <a:rPr lang="en-US" dirty="0"/>
              <a:t>0.5x CTAB synthesized aerogels with higher surface area and pore volume following exposure to 600°C and 1000°C</a:t>
            </a:r>
          </a:p>
        </p:txBody>
      </p:sp>
      <p:pic>
        <p:nvPicPr>
          <p:cNvPr id="6" name="Picture 4" descr="ChemSpider 2D Image | Cetyltrimethylammonium bromide | C19H42BrN">
            <a:extLst>
              <a:ext uri="{FF2B5EF4-FFF2-40B4-BE49-F238E27FC236}">
                <a16:creationId xmlns:a16="http://schemas.microsoft.com/office/drawing/2014/main" id="{6B194242-C526-4925-8D6F-54DE00902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8" b="36807"/>
          <a:stretch/>
        </p:blipFill>
        <p:spPr bwMode="auto">
          <a:xfrm>
            <a:off x="5643217" y="3220326"/>
            <a:ext cx="3429000" cy="99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F9E30-16A0-4E74-8E11-B104024C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4D36-C80D-4403-B88F-A07ED14CC0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8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0434E-6E9A-4AD7-94ED-A2DC210D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24660"/>
          <a:stretch/>
        </p:blipFill>
        <p:spPr>
          <a:xfrm>
            <a:off x="101845" y="-4272"/>
            <a:ext cx="1369146" cy="1368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3431F-0867-436E-9D32-19A34211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89" y="82565"/>
            <a:ext cx="1207929" cy="1200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4A490C-3C78-467E-86BE-CC81EB693D9B}"/>
              </a:ext>
            </a:extLst>
          </p:cNvPr>
          <p:cNvSpPr txBox="1">
            <a:spLocks/>
          </p:cNvSpPr>
          <p:nvPr/>
        </p:nvSpPr>
        <p:spPr>
          <a:xfrm>
            <a:off x="1470991" y="409203"/>
            <a:ext cx="7886700" cy="541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YSZ Aerogel Formulation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5DEA2-64F4-4755-BFEB-5B402BD1F3F3}"/>
              </a:ext>
            </a:extLst>
          </p:cNvPr>
          <p:cNvSpPr txBox="1"/>
          <p:nvPr/>
        </p:nvSpPr>
        <p:spPr>
          <a:xfrm>
            <a:off x="4709033" y="1305370"/>
            <a:ext cx="4333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 mol% 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/>
              <a:t> increasing Y content increased pore size, as well as retained mesoporous structure and smaller particle size after high-temperature exposure compared with lower dopant levels (Hurwitz)</a:t>
            </a:r>
          </a:p>
          <a:p>
            <a:endParaRPr lang="en-US" dirty="0"/>
          </a:p>
          <a:p>
            <a:r>
              <a:rPr lang="en-US" b="1" dirty="0"/>
              <a:t>2x H</a:t>
            </a:r>
            <a:r>
              <a:rPr lang="en-US" b="1" baseline="-25000" dirty="0"/>
              <a:t>2</a:t>
            </a:r>
            <a:r>
              <a:rPr lang="en-US" b="1" dirty="0"/>
              <a:t>O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 synthesized aerogels with higher surface area and pore volume at high temperature than 6</a:t>
            </a:r>
            <a:r>
              <a:rPr lang="en-US" dirty="0"/>
              <a:t>x H</a:t>
            </a:r>
            <a:r>
              <a:rPr lang="en-US" baseline="-25000" dirty="0"/>
              <a:t>2</a:t>
            </a:r>
            <a:r>
              <a:rPr lang="en-US" dirty="0"/>
              <a:t>O 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5578EE-E908-4110-A360-CFC8059A7FB8}"/>
              </a:ext>
            </a:extLst>
          </p:cNvPr>
          <p:cNvGraphicFramePr>
            <a:graphicFrameLocks noGrp="1"/>
          </p:cNvGraphicFramePr>
          <p:nvPr/>
        </p:nvGraphicFramePr>
        <p:xfrm>
          <a:off x="4670742" y="4098275"/>
          <a:ext cx="4437496" cy="2677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2031">
                  <a:extLst>
                    <a:ext uri="{9D8B030D-6E8A-4147-A177-3AD203B41FA5}">
                      <a16:colId xmlns:a16="http://schemas.microsoft.com/office/drawing/2014/main" val="2589950751"/>
                    </a:ext>
                  </a:extLst>
                </a:gridCol>
                <a:gridCol w="942968">
                  <a:extLst>
                    <a:ext uri="{9D8B030D-6E8A-4147-A177-3AD203B41FA5}">
                      <a16:colId xmlns:a16="http://schemas.microsoft.com/office/drawing/2014/main" val="3895528900"/>
                    </a:ext>
                  </a:extLst>
                </a:gridCol>
                <a:gridCol w="887499">
                  <a:extLst>
                    <a:ext uri="{9D8B030D-6E8A-4147-A177-3AD203B41FA5}">
                      <a16:colId xmlns:a16="http://schemas.microsoft.com/office/drawing/2014/main" val="2531604380"/>
                    </a:ext>
                  </a:extLst>
                </a:gridCol>
                <a:gridCol w="887499">
                  <a:extLst>
                    <a:ext uri="{9D8B030D-6E8A-4147-A177-3AD203B41FA5}">
                      <a16:colId xmlns:a16="http://schemas.microsoft.com/office/drawing/2014/main" val="2931644706"/>
                    </a:ext>
                  </a:extLst>
                </a:gridCol>
                <a:gridCol w="887499">
                  <a:extLst>
                    <a:ext uri="{9D8B030D-6E8A-4147-A177-3AD203B41FA5}">
                      <a16:colId xmlns:a16="http://schemas.microsoft.com/office/drawing/2014/main" val="44906426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Y, 6x H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323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BET Surface Area   (m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/g)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BJH Desorption Cumulative Pore Volume (cm</a:t>
                      </a:r>
                      <a:r>
                        <a:rPr lang="en-US" sz="1600" baseline="30000" dirty="0"/>
                        <a:t>3</a:t>
                      </a:r>
                      <a:r>
                        <a:rPr lang="en-US" sz="1600" dirty="0"/>
                        <a:t>/g)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5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CTAB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0.5x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2x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0.5x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8184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As-Dried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85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0594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1000°C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2369937"/>
                  </a:ext>
                </a:extLst>
              </a:tr>
            </a:tbl>
          </a:graphicData>
        </a:graphic>
      </p:graphicFrame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ADD2A541-B7E0-4E25-AE3E-AADA80C1B09C}"/>
              </a:ext>
            </a:extLst>
          </p:cNvPr>
          <p:cNvGraphicFramePr>
            <a:graphicFrameLocks noGrp="1"/>
          </p:cNvGraphicFramePr>
          <p:nvPr/>
        </p:nvGraphicFramePr>
        <p:xfrm>
          <a:off x="137866" y="4098275"/>
          <a:ext cx="4437496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031">
                  <a:extLst>
                    <a:ext uri="{9D8B030D-6E8A-4147-A177-3AD203B41FA5}">
                      <a16:colId xmlns:a16="http://schemas.microsoft.com/office/drawing/2014/main" val="2589950751"/>
                    </a:ext>
                  </a:extLst>
                </a:gridCol>
                <a:gridCol w="942968">
                  <a:extLst>
                    <a:ext uri="{9D8B030D-6E8A-4147-A177-3AD203B41FA5}">
                      <a16:colId xmlns:a16="http://schemas.microsoft.com/office/drawing/2014/main" val="3895528900"/>
                    </a:ext>
                  </a:extLst>
                </a:gridCol>
                <a:gridCol w="887499">
                  <a:extLst>
                    <a:ext uri="{9D8B030D-6E8A-4147-A177-3AD203B41FA5}">
                      <a16:colId xmlns:a16="http://schemas.microsoft.com/office/drawing/2014/main" val="2531604380"/>
                    </a:ext>
                  </a:extLst>
                </a:gridCol>
                <a:gridCol w="887499">
                  <a:extLst>
                    <a:ext uri="{9D8B030D-6E8A-4147-A177-3AD203B41FA5}">
                      <a16:colId xmlns:a16="http://schemas.microsoft.com/office/drawing/2014/main" val="2931644706"/>
                    </a:ext>
                  </a:extLst>
                </a:gridCol>
                <a:gridCol w="887499">
                  <a:extLst>
                    <a:ext uri="{9D8B030D-6E8A-4147-A177-3AD203B41FA5}">
                      <a16:colId xmlns:a16="http://schemas.microsoft.com/office/drawing/2014/main" val="44906426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Y, 2x H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323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BET Surface Area  (m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/g)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BJH Desorption Cumulative Pore Volume (cm</a:t>
                      </a:r>
                      <a:r>
                        <a:rPr lang="en-US" sz="1600" baseline="30000" dirty="0"/>
                        <a:t>3</a:t>
                      </a:r>
                      <a:r>
                        <a:rPr lang="en-US" sz="1600" dirty="0"/>
                        <a:t>/g)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5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CTAB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0.5x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2x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0.5x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8184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As-Dried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85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0594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1000°C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5291623"/>
                  </a:ext>
                </a:extLst>
              </a:tr>
            </a:tbl>
          </a:graphicData>
        </a:graphic>
      </p:graphicFrame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4E7F9CC-1D10-47DA-8BDD-A9FACC9CD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6" y="1211909"/>
            <a:ext cx="3833836" cy="29055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D4A8D-DAC1-46C9-8998-71B68CCC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46218" y="6492875"/>
            <a:ext cx="2057400" cy="365125"/>
          </a:xfrm>
        </p:spPr>
        <p:txBody>
          <a:bodyPr/>
          <a:lstStyle/>
          <a:p>
            <a:fld id="{DC7F4D36-C80D-4403-B88F-A07ED14CC0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85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2265</Words>
  <Application>Microsoft Office PowerPoint</Application>
  <PresentationFormat>On-screen Show (4:3)</PresentationFormat>
  <Paragraphs>430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Optimization of Aerogels for High Temperature Applications ICACC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Optimization of Aerogels for High Temperature Applications Thesis Proposal</dc:title>
  <dc:creator>Rebecca Walker</dc:creator>
  <cp:lastModifiedBy>Rebecca Walker</cp:lastModifiedBy>
  <cp:revision>12</cp:revision>
  <dcterms:created xsi:type="dcterms:W3CDTF">2021-12-20T20:11:30Z</dcterms:created>
  <dcterms:modified xsi:type="dcterms:W3CDTF">2022-01-07T16:41:43Z</dcterms:modified>
</cp:coreProperties>
</file>