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43891200" cy="32918400"/>
  <p:notesSz cx="6858000" cy="9144000"/>
  <p:defaultTextStyle>
    <a:defPPr>
      <a:defRPr lang="en-US"/>
    </a:defPPr>
    <a:lvl1pPr marL="0" algn="l" defTabSz="3686861" rtl="0" eaLnBrk="1" latinLnBrk="0" hangingPunct="1">
      <a:defRPr sz="7258" kern="1200">
        <a:solidFill>
          <a:schemeClr val="tx1"/>
        </a:solidFill>
        <a:latin typeface="+mn-lt"/>
        <a:ea typeface="+mn-ea"/>
        <a:cs typeface="+mn-cs"/>
      </a:defRPr>
    </a:lvl1pPr>
    <a:lvl2pPr marL="1843430" algn="l" defTabSz="3686861" rtl="0" eaLnBrk="1" latinLnBrk="0" hangingPunct="1">
      <a:defRPr sz="7258" kern="1200">
        <a:solidFill>
          <a:schemeClr val="tx1"/>
        </a:solidFill>
        <a:latin typeface="+mn-lt"/>
        <a:ea typeface="+mn-ea"/>
        <a:cs typeface="+mn-cs"/>
      </a:defRPr>
    </a:lvl2pPr>
    <a:lvl3pPr marL="3686861" algn="l" defTabSz="3686861" rtl="0" eaLnBrk="1" latinLnBrk="0" hangingPunct="1">
      <a:defRPr sz="7258" kern="1200">
        <a:solidFill>
          <a:schemeClr val="tx1"/>
        </a:solidFill>
        <a:latin typeface="+mn-lt"/>
        <a:ea typeface="+mn-ea"/>
        <a:cs typeface="+mn-cs"/>
      </a:defRPr>
    </a:lvl3pPr>
    <a:lvl4pPr marL="5530291" algn="l" defTabSz="3686861" rtl="0" eaLnBrk="1" latinLnBrk="0" hangingPunct="1">
      <a:defRPr sz="7258" kern="1200">
        <a:solidFill>
          <a:schemeClr val="tx1"/>
        </a:solidFill>
        <a:latin typeface="+mn-lt"/>
        <a:ea typeface="+mn-ea"/>
        <a:cs typeface="+mn-cs"/>
      </a:defRPr>
    </a:lvl4pPr>
    <a:lvl5pPr marL="7373722" algn="l" defTabSz="3686861" rtl="0" eaLnBrk="1" latinLnBrk="0" hangingPunct="1">
      <a:defRPr sz="7258" kern="1200">
        <a:solidFill>
          <a:schemeClr val="tx1"/>
        </a:solidFill>
        <a:latin typeface="+mn-lt"/>
        <a:ea typeface="+mn-ea"/>
        <a:cs typeface="+mn-cs"/>
      </a:defRPr>
    </a:lvl5pPr>
    <a:lvl6pPr marL="9217152" algn="l" defTabSz="3686861" rtl="0" eaLnBrk="1" latinLnBrk="0" hangingPunct="1">
      <a:defRPr sz="7258" kern="1200">
        <a:solidFill>
          <a:schemeClr val="tx1"/>
        </a:solidFill>
        <a:latin typeface="+mn-lt"/>
        <a:ea typeface="+mn-ea"/>
        <a:cs typeface="+mn-cs"/>
      </a:defRPr>
    </a:lvl6pPr>
    <a:lvl7pPr marL="11060582" algn="l" defTabSz="3686861" rtl="0" eaLnBrk="1" latinLnBrk="0" hangingPunct="1">
      <a:defRPr sz="7258" kern="1200">
        <a:solidFill>
          <a:schemeClr val="tx1"/>
        </a:solidFill>
        <a:latin typeface="+mn-lt"/>
        <a:ea typeface="+mn-ea"/>
        <a:cs typeface="+mn-cs"/>
      </a:defRPr>
    </a:lvl7pPr>
    <a:lvl8pPr marL="12904013" algn="l" defTabSz="3686861" rtl="0" eaLnBrk="1" latinLnBrk="0" hangingPunct="1">
      <a:defRPr sz="7258" kern="1200">
        <a:solidFill>
          <a:schemeClr val="tx1"/>
        </a:solidFill>
        <a:latin typeface="+mn-lt"/>
        <a:ea typeface="+mn-ea"/>
        <a:cs typeface="+mn-cs"/>
      </a:defRPr>
    </a:lvl8pPr>
    <a:lvl9pPr marL="14747443" algn="l" defTabSz="3686861" rtl="0" eaLnBrk="1" latinLnBrk="0" hangingPunct="1">
      <a:defRPr sz="7258"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39"/>
    <p:restoredTop sz="94643"/>
  </p:normalViewPr>
  <p:slideViewPr>
    <p:cSldViewPr snapToGrid="0" snapToObjects="1">
      <p:cViewPr>
        <p:scale>
          <a:sx n="40" d="100"/>
          <a:sy n="40" d="100"/>
        </p:scale>
        <p:origin x="-88"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151730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1128378" y="30435176"/>
            <a:ext cx="2374352" cy="1945341"/>
          </a:xfrm>
          <a:prstGeom prst="rect">
            <a:avLst/>
          </a:prstGeom>
        </p:spPr>
      </p:pic>
      <p:sp>
        <p:nvSpPr>
          <p:cNvPr id="10" name="TextBox 9"/>
          <p:cNvSpPr txBox="1"/>
          <p:nvPr userDrawn="1"/>
        </p:nvSpPr>
        <p:spPr>
          <a:xfrm>
            <a:off x="37052615" y="31125330"/>
            <a:ext cx="3510366" cy="769441"/>
          </a:xfrm>
          <a:prstGeom prst="rect">
            <a:avLst/>
          </a:prstGeom>
          <a:noFill/>
        </p:spPr>
        <p:txBody>
          <a:bodyPr wrap="square" rtlCol="0">
            <a:spAutoFit/>
          </a:bodyPr>
          <a:lstStyle/>
          <a:p>
            <a:pPr algn="r"/>
            <a:r>
              <a:rPr lang="en-US" sz="2200" dirty="0">
                <a:latin typeface="Arial" charset="0"/>
                <a:ea typeface="Arial" charset="0"/>
                <a:cs typeface="Arial" charset="0"/>
              </a:rPr>
              <a:t>National Aeronautics and</a:t>
            </a:r>
          </a:p>
          <a:p>
            <a:pPr algn="r"/>
            <a:r>
              <a:rPr lang="en-US" sz="2200" dirty="0">
                <a:latin typeface="Arial" charset="0"/>
                <a:ea typeface="Arial" charset="0"/>
                <a:cs typeface="Arial" charset="0"/>
              </a:rPr>
              <a:t>Space Administration</a:t>
            </a:r>
          </a:p>
        </p:txBody>
      </p:sp>
      <p:cxnSp>
        <p:nvCxnSpPr>
          <p:cNvPr id="12" name="Straight Connector 11"/>
          <p:cNvCxnSpPr/>
          <p:nvPr userDrawn="1"/>
        </p:nvCxnSpPr>
        <p:spPr>
          <a:xfrm>
            <a:off x="40958188" y="30660379"/>
            <a:ext cx="0" cy="1654824"/>
          </a:xfrm>
          <a:prstGeom prst="line">
            <a:avLst/>
          </a:prstGeom>
          <a:ln w="12700">
            <a:solidFill>
              <a:schemeClr val="tx1"/>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265862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wmf"/><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234643DF-7905-6340-80C1-476EF5014C44}"/>
              </a:ext>
            </a:extLst>
          </p:cNvPr>
          <p:cNvSpPr/>
          <p:nvPr/>
        </p:nvSpPr>
        <p:spPr>
          <a:xfrm>
            <a:off x="867340" y="27627943"/>
            <a:ext cx="30489871" cy="3302514"/>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49659" y="4767943"/>
            <a:ext cx="42622443" cy="2933518"/>
          </a:xfrm>
          <a:prstGeom prst="rect">
            <a:avLst/>
          </a:prstGeom>
          <a:solidFill>
            <a:schemeClr val="bg1">
              <a:lumMod val="95000"/>
            </a:schemeClr>
          </a:solidFill>
        </p:spPr>
        <p:txBody>
          <a:bodyPr wrap="square" lIns="914400" tIns="457200" rIns="914400" rtlCol="0">
            <a:noAutofit/>
          </a:bodyPr>
          <a:lstStyle/>
          <a:p>
            <a:r>
              <a:rPr lang="en-US" sz="6000" b="1" dirty="0">
                <a:solidFill>
                  <a:srgbClr val="002060"/>
                </a:solidFill>
                <a:latin typeface="Arial" charset="0"/>
                <a:ea typeface="Arial" charset="0"/>
                <a:cs typeface="Arial" charset="0"/>
              </a:rPr>
              <a:t>Overview</a:t>
            </a:r>
          </a:p>
          <a:p>
            <a:r>
              <a:rPr lang="en-US" sz="4000" dirty="0">
                <a:latin typeface="Arial" panose="020B0604020202020204" pitchFamily="34" charset="0"/>
                <a:cs typeface="Arial" panose="020B0604020202020204" pitchFamily="34" charset="0"/>
              </a:rPr>
              <a:t>The ability to seasonally forecast the Quasi-Biennial Oscillation (QBO) is examined using NASA GEOS-S2S-2 (Goddard Earth Observing System Sub-seasonal to Seasonal), 9-month, retrospective forecasts. </a:t>
            </a:r>
          </a:p>
        </p:txBody>
      </p:sp>
      <p:sp>
        <p:nvSpPr>
          <p:cNvPr id="6" name="TextBox 5"/>
          <p:cNvSpPr txBox="1"/>
          <p:nvPr/>
        </p:nvSpPr>
        <p:spPr>
          <a:xfrm>
            <a:off x="749659" y="522513"/>
            <a:ext cx="42622443" cy="4579917"/>
          </a:xfrm>
          <a:prstGeom prst="rect">
            <a:avLst/>
          </a:prstGeom>
          <a:solidFill>
            <a:schemeClr val="tx1">
              <a:lumMod val="85000"/>
              <a:lumOff val="15000"/>
            </a:schemeClr>
          </a:solidFill>
        </p:spPr>
        <p:txBody>
          <a:bodyPr wrap="square" lIns="914400" tIns="457200" rIns="914400" bIns="91440" rtlCol="0">
            <a:noAutofit/>
          </a:bodyPr>
          <a:lstStyle/>
          <a:p>
            <a:r>
              <a:rPr lang="en-US" b="1" dirty="0">
                <a:solidFill>
                  <a:schemeClr val="bg1"/>
                </a:solidFill>
              </a:rPr>
              <a:t>Forecasting the Quasi-Biennial Oscillation</a:t>
            </a:r>
            <a:r>
              <a:rPr lang="en-US" sz="7200" b="1" dirty="0">
                <a:solidFill>
                  <a:schemeClr val="bg1"/>
                </a:solidFill>
              </a:rPr>
              <a:t> </a:t>
            </a:r>
            <a:endParaRPr lang="en-US" sz="7200" b="1" dirty="0">
              <a:solidFill>
                <a:schemeClr val="bg1"/>
              </a:solidFill>
              <a:latin typeface="Arial" charset="0"/>
              <a:ea typeface="Arial" charset="0"/>
              <a:cs typeface="Arial" charset="0"/>
            </a:endParaRPr>
          </a:p>
          <a:p>
            <a:r>
              <a:rPr lang="en-US" sz="6000" dirty="0">
                <a:solidFill>
                  <a:schemeClr val="bg1"/>
                </a:solidFill>
                <a:latin typeface="Arial" charset="0"/>
                <a:ea typeface="Arial" charset="0"/>
                <a:cs typeface="Arial" charset="0"/>
              </a:rPr>
              <a:t>Lawrence Coy (GSFC and SSAI)</a:t>
            </a:r>
          </a:p>
          <a:p>
            <a:r>
              <a:rPr lang="en-US" sz="6000" dirty="0">
                <a:solidFill>
                  <a:schemeClr val="bg1"/>
                </a:solidFill>
                <a:latin typeface="Arial" charset="0"/>
                <a:ea typeface="Arial" charset="0"/>
                <a:cs typeface="Arial" charset="0"/>
              </a:rPr>
              <a:t>Paul A. Newman, Andrea </a:t>
            </a:r>
            <a:r>
              <a:rPr lang="en-US" sz="6000" dirty="0" err="1">
                <a:solidFill>
                  <a:schemeClr val="bg1"/>
                </a:solidFill>
                <a:latin typeface="Arial" charset="0"/>
                <a:ea typeface="Arial" charset="0"/>
                <a:cs typeface="Arial" charset="0"/>
              </a:rPr>
              <a:t>Molod</a:t>
            </a:r>
            <a:r>
              <a:rPr lang="en-US" sz="6000" dirty="0">
                <a:solidFill>
                  <a:schemeClr val="bg1"/>
                </a:solidFill>
                <a:latin typeface="Arial" charset="0"/>
                <a:ea typeface="Arial" charset="0"/>
                <a:cs typeface="Arial" charset="0"/>
              </a:rPr>
              <a:t>, Steven Pawson (GSFC) </a:t>
            </a:r>
          </a:p>
          <a:p>
            <a:r>
              <a:rPr lang="en-US" sz="6000" dirty="0">
                <a:solidFill>
                  <a:schemeClr val="bg1"/>
                </a:solidFill>
                <a:latin typeface="Arial" charset="0"/>
                <a:ea typeface="Arial" charset="0"/>
                <a:cs typeface="Arial" charset="0"/>
              </a:rPr>
              <a:t>M. Joan Alexander, L. Holt (NWRA)</a:t>
            </a:r>
          </a:p>
        </p:txBody>
      </p:sp>
      <p:sp>
        <p:nvSpPr>
          <p:cNvPr id="8" name="TextBox 7"/>
          <p:cNvSpPr txBox="1"/>
          <p:nvPr/>
        </p:nvSpPr>
        <p:spPr>
          <a:xfrm>
            <a:off x="867340" y="15935461"/>
            <a:ext cx="9457068" cy="1569660"/>
          </a:xfrm>
          <a:prstGeom prst="rect">
            <a:avLst/>
          </a:prstGeom>
          <a:noFill/>
        </p:spPr>
        <p:txBody>
          <a:bodyPr wrap="square" rtlCol="0">
            <a:spAutoFit/>
          </a:bodyPr>
          <a:lstStyle/>
          <a:p>
            <a:r>
              <a:rPr lang="en-US" sz="2400" dirty="0">
                <a:latin typeface="Arial" charset="0"/>
                <a:ea typeface="Arial" charset="0"/>
                <a:cs typeface="Arial" charset="0"/>
              </a:rPr>
              <a:t>PC1 vs PC2 for MERRA-2. The gray dots are daily values from January 1980 through January 2021. The EOF structures are illustrated at the appropriate phases with the EOF 1 on the right and EOF 2 on the top. </a:t>
            </a:r>
          </a:p>
        </p:txBody>
      </p:sp>
      <p:sp>
        <p:nvSpPr>
          <p:cNvPr id="10" name="TextBox 9"/>
          <p:cNvSpPr txBox="1"/>
          <p:nvPr/>
        </p:nvSpPr>
        <p:spPr>
          <a:xfrm>
            <a:off x="2944218" y="31484455"/>
            <a:ext cx="10036105" cy="461665"/>
          </a:xfrm>
          <a:prstGeom prst="rect">
            <a:avLst/>
          </a:prstGeom>
          <a:noFill/>
        </p:spPr>
        <p:txBody>
          <a:bodyPr wrap="square" rtlCol="0">
            <a:spAutoFit/>
          </a:bodyPr>
          <a:lstStyle/>
          <a:p>
            <a:r>
              <a:rPr lang="en-US" sz="2400" i="1" dirty="0">
                <a:latin typeface="Arial" charset="0"/>
                <a:ea typeface="Arial" charset="0"/>
                <a:cs typeface="Arial" charset="0"/>
              </a:rPr>
              <a:t>E-mail: </a:t>
            </a:r>
            <a:r>
              <a:rPr lang="en-US" sz="2400" i="1" dirty="0" err="1">
                <a:latin typeface="Arial" charset="0"/>
                <a:ea typeface="Arial" charset="0"/>
                <a:cs typeface="Arial" charset="0"/>
              </a:rPr>
              <a:t>Lawrence.coy</a:t>
            </a:r>
            <a:r>
              <a:rPr lang="en-US" sz="2400" dirty="0" err="1">
                <a:latin typeface="Arial" charset="0"/>
                <a:ea typeface="Arial" charset="0"/>
                <a:cs typeface="Arial" charset="0"/>
              </a:rPr>
              <a:t>@nasa.gov</a:t>
            </a:r>
            <a:r>
              <a:rPr lang="en-US" sz="2400" dirty="0">
                <a:latin typeface="Arial" charset="0"/>
                <a:ea typeface="Arial" charset="0"/>
                <a:cs typeface="Arial" charset="0"/>
              </a:rPr>
              <a:t>     |     </a:t>
            </a:r>
            <a:r>
              <a:rPr lang="en-US" sz="2400" i="1" dirty="0">
                <a:latin typeface="Arial" charset="0"/>
                <a:ea typeface="Arial" charset="0"/>
                <a:cs typeface="Arial" charset="0"/>
              </a:rPr>
              <a:t>Web:</a:t>
            </a:r>
            <a:r>
              <a:rPr lang="en-US" sz="2400" dirty="0">
                <a:latin typeface="Arial" charset="0"/>
                <a:ea typeface="Arial" charset="0"/>
                <a:cs typeface="Arial" charset="0"/>
              </a:rPr>
              <a:t> gmao.gsfc.nasa.gov</a:t>
            </a: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50911" y="1274393"/>
            <a:ext cx="5257800" cy="1854200"/>
          </a:xfrm>
          <a:prstGeom prst="rect">
            <a:avLst/>
          </a:prstGeom>
        </p:spPr>
      </p:pic>
      <p:sp>
        <p:nvSpPr>
          <p:cNvPr id="12" name="TextBox 11"/>
          <p:cNvSpPr txBox="1"/>
          <p:nvPr/>
        </p:nvSpPr>
        <p:spPr>
          <a:xfrm>
            <a:off x="33185100" y="3195935"/>
            <a:ext cx="9681439" cy="1446550"/>
          </a:xfrm>
          <a:prstGeom prst="rect">
            <a:avLst/>
          </a:prstGeom>
          <a:noFill/>
        </p:spPr>
        <p:txBody>
          <a:bodyPr wrap="square" rtlCol="0">
            <a:spAutoFit/>
          </a:bodyPr>
          <a:lstStyle/>
          <a:p>
            <a:pPr algn="r"/>
            <a:r>
              <a:rPr lang="is-IS" sz="4400" dirty="0">
                <a:solidFill>
                  <a:schemeClr val="bg1">
                    <a:lumMod val="75000"/>
                  </a:schemeClr>
                </a:solidFill>
              </a:rPr>
              <a:t>AMS  102nd Annual Meeting, Houston TX R235</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659" y="30992657"/>
            <a:ext cx="1445260" cy="1445260"/>
          </a:xfrm>
          <a:prstGeom prst="rect">
            <a:avLst/>
          </a:prstGeom>
        </p:spPr>
      </p:pic>
      <p:pic>
        <p:nvPicPr>
          <p:cNvPr id="3" name="Picture 2" descr="Chart, radar chart&#10;&#10;Description automatically generated">
            <a:extLst>
              <a:ext uri="{FF2B5EF4-FFF2-40B4-BE49-F238E27FC236}">
                <a16:creationId xmlns:a16="http://schemas.microsoft.com/office/drawing/2014/main" id="{7FF4C798-CCDE-6C47-9EEB-CBCF8AA325C8}"/>
              </a:ext>
            </a:extLst>
          </p:cNvPr>
          <p:cNvPicPr>
            <a:picLocks noChangeAspect="1"/>
          </p:cNvPicPr>
          <p:nvPr/>
        </p:nvPicPr>
        <p:blipFill>
          <a:blip r:embed="rId4"/>
          <a:stretch>
            <a:fillRect/>
          </a:stretch>
        </p:blipFill>
        <p:spPr>
          <a:xfrm>
            <a:off x="26876969" y="27797112"/>
            <a:ext cx="3133194" cy="3133194"/>
          </a:xfrm>
          <a:prstGeom prst="rect">
            <a:avLst/>
          </a:prstGeom>
        </p:spPr>
      </p:pic>
      <p:pic>
        <p:nvPicPr>
          <p:cNvPr id="9" name="Picture 8" descr="Chart, radar chart&#10;&#10;Description automatically generated">
            <a:extLst>
              <a:ext uri="{FF2B5EF4-FFF2-40B4-BE49-F238E27FC236}">
                <a16:creationId xmlns:a16="http://schemas.microsoft.com/office/drawing/2014/main" id="{9810ED81-B2B5-2F45-88B6-AF9DE662ADEE}"/>
              </a:ext>
            </a:extLst>
          </p:cNvPr>
          <p:cNvPicPr>
            <a:picLocks noChangeAspect="1"/>
          </p:cNvPicPr>
          <p:nvPr/>
        </p:nvPicPr>
        <p:blipFill>
          <a:blip r:embed="rId5"/>
          <a:stretch>
            <a:fillRect/>
          </a:stretch>
        </p:blipFill>
        <p:spPr>
          <a:xfrm>
            <a:off x="2038742" y="9354197"/>
            <a:ext cx="6612144" cy="6612144"/>
          </a:xfrm>
          <a:prstGeom prst="rect">
            <a:avLst/>
          </a:prstGeom>
        </p:spPr>
      </p:pic>
      <p:pic>
        <p:nvPicPr>
          <p:cNvPr id="14" name="Picture 13" descr="A picture containing map&#10;&#10;Description automatically generated">
            <a:extLst>
              <a:ext uri="{FF2B5EF4-FFF2-40B4-BE49-F238E27FC236}">
                <a16:creationId xmlns:a16="http://schemas.microsoft.com/office/drawing/2014/main" id="{471FB656-F4F9-3A40-AECB-F386A62C84F4}"/>
              </a:ext>
            </a:extLst>
          </p:cNvPr>
          <p:cNvPicPr>
            <a:picLocks noChangeAspect="1"/>
          </p:cNvPicPr>
          <p:nvPr/>
        </p:nvPicPr>
        <p:blipFill>
          <a:blip r:embed="rId6"/>
          <a:stretch>
            <a:fillRect/>
          </a:stretch>
        </p:blipFill>
        <p:spPr>
          <a:xfrm>
            <a:off x="11181962" y="27481129"/>
            <a:ext cx="6612144" cy="3512702"/>
          </a:xfrm>
          <a:prstGeom prst="rect">
            <a:avLst/>
          </a:prstGeom>
        </p:spPr>
      </p:pic>
      <p:pic>
        <p:nvPicPr>
          <p:cNvPr id="17" name="Picture 16" descr="A picture containing indoor&#10;&#10;Description automatically generated">
            <a:extLst>
              <a:ext uri="{FF2B5EF4-FFF2-40B4-BE49-F238E27FC236}">
                <a16:creationId xmlns:a16="http://schemas.microsoft.com/office/drawing/2014/main" id="{ED95E75E-F68D-2241-A676-6A6582759D87}"/>
              </a:ext>
            </a:extLst>
          </p:cNvPr>
          <p:cNvPicPr>
            <a:picLocks noChangeAspect="1"/>
          </p:cNvPicPr>
          <p:nvPr/>
        </p:nvPicPr>
        <p:blipFill>
          <a:blip r:embed="rId7"/>
          <a:stretch>
            <a:fillRect/>
          </a:stretch>
        </p:blipFill>
        <p:spPr>
          <a:xfrm>
            <a:off x="33446418" y="8760425"/>
            <a:ext cx="7514746" cy="7514746"/>
          </a:xfrm>
          <a:prstGeom prst="rect">
            <a:avLst/>
          </a:prstGeom>
        </p:spPr>
      </p:pic>
      <p:pic>
        <p:nvPicPr>
          <p:cNvPr id="19" name="Picture 18" descr="Chart&#10;&#10;Description automatically generated with low confidence">
            <a:extLst>
              <a:ext uri="{FF2B5EF4-FFF2-40B4-BE49-F238E27FC236}">
                <a16:creationId xmlns:a16="http://schemas.microsoft.com/office/drawing/2014/main" id="{4E476334-457B-104E-A13F-F3F0D2F6AB75}"/>
              </a:ext>
            </a:extLst>
          </p:cNvPr>
          <p:cNvPicPr>
            <a:picLocks noChangeAspect="1"/>
          </p:cNvPicPr>
          <p:nvPr/>
        </p:nvPicPr>
        <p:blipFill>
          <a:blip r:embed="rId8"/>
          <a:stretch>
            <a:fillRect/>
          </a:stretch>
        </p:blipFill>
        <p:spPr>
          <a:xfrm>
            <a:off x="22544453" y="9037265"/>
            <a:ext cx="6908254" cy="4934467"/>
          </a:xfrm>
          <a:prstGeom prst="rect">
            <a:avLst/>
          </a:prstGeom>
        </p:spPr>
      </p:pic>
      <p:pic>
        <p:nvPicPr>
          <p:cNvPr id="21" name="Picture 20" descr="Chart&#10;&#10;Description automatically generated">
            <a:extLst>
              <a:ext uri="{FF2B5EF4-FFF2-40B4-BE49-F238E27FC236}">
                <a16:creationId xmlns:a16="http://schemas.microsoft.com/office/drawing/2014/main" id="{231DCA7D-CD16-9348-B0C5-D1E43C90F503}"/>
              </a:ext>
            </a:extLst>
          </p:cNvPr>
          <p:cNvPicPr>
            <a:picLocks noChangeAspect="1"/>
          </p:cNvPicPr>
          <p:nvPr/>
        </p:nvPicPr>
        <p:blipFill>
          <a:blip r:embed="rId9"/>
          <a:stretch>
            <a:fillRect/>
          </a:stretch>
        </p:blipFill>
        <p:spPr>
          <a:xfrm>
            <a:off x="6069622" y="27666441"/>
            <a:ext cx="4752352" cy="3394537"/>
          </a:xfrm>
          <a:prstGeom prst="rect">
            <a:avLst/>
          </a:prstGeom>
        </p:spPr>
      </p:pic>
      <p:pic>
        <p:nvPicPr>
          <p:cNvPr id="23" name="Picture 22" descr="Chart&#10;&#10;Description automatically generated">
            <a:extLst>
              <a:ext uri="{FF2B5EF4-FFF2-40B4-BE49-F238E27FC236}">
                <a16:creationId xmlns:a16="http://schemas.microsoft.com/office/drawing/2014/main" id="{92AC6DF4-9466-B242-BE24-E19BBFCDE5B7}"/>
              </a:ext>
            </a:extLst>
          </p:cNvPr>
          <p:cNvPicPr>
            <a:picLocks noChangeAspect="1"/>
          </p:cNvPicPr>
          <p:nvPr/>
        </p:nvPicPr>
        <p:blipFill>
          <a:blip r:embed="rId10"/>
          <a:stretch>
            <a:fillRect/>
          </a:stretch>
        </p:blipFill>
        <p:spPr>
          <a:xfrm>
            <a:off x="1962079" y="19655157"/>
            <a:ext cx="6354708" cy="4539077"/>
          </a:xfrm>
          <a:prstGeom prst="rect">
            <a:avLst/>
          </a:prstGeom>
        </p:spPr>
      </p:pic>
      <p:pic>
        <p:nvPicPr>
          <p:cNvPr id="25" name="Picture 24" descr="Chart, histogram&#10;&#10;Description automatically generated">
            <a:extLst>
              <a:ext uri="{FF2B5EF4-FFF2-40B4-BE49-F238E27FC236}">
                <a16:creationId xmlns:a16="http://schemas.microsoft.com/office/drawing/2014/main" id="{02A65B32-73EE-D049-AE1F-5E0C30249434}"/>
              </a:ext>
            </a:extLst>
          </p:cNvPr>
          <p:cNvPicPr>
            <a:picLocks noChangeAspect="1"/>
          </p:cNvPicPr>
          <p:nvPr/>
        </p:nvPicPr>
        <p:blipFill>
          <a:blip r:embed="rId11"/>
          <a:stretch>
            <a:fillRect/>
          </a:stretch>
        </p:blipFill>
        <p:spPr>
          <a:xfrm>
            <a:off x="1472289" y="27789228"/>
            <a:ext cx="4237345" cy="3026675"/>
          </a:xfrm>
          <a:prstGeom prst="rect">
            <a:avLst/>
          </a:prstGeom>
        </p:spPr>
      </p:pic>
      <p:pic>
        <p:nvPicPr>
          <p:cNvPr id="27" name="Picture 26" descr="Chart&#10;&#10;Description automatically generated">
            <a:extLst>
              <a:ext uri="{FF2B5EF4-FFF2-40B4-BE49-F238E27FC236}">
                <a16:creationId xmlns:a16="http://schemas.microsoft.com/office/drawing/2014/main" id="{1A4BD8EB-4C84-8446-B721-91FAA574044C}"/>
              </a:ext>
            </a:extLst>
          </p:cNvPr>
          <p:cNvPicPr>
            <a:picLocks noChangeAspect="1"/>
          </p:cNvPicPr>
          <p:nvPr/>
        </p:nvPicPr>
        <p:blipFill>
          <a:blip r:embed="rId12"/>
          <a:stretch>
            <a:fillRect/>
          </a:stretch>
        </p:blipFill>
        <p:spPr>
          <a:xfrm>
            <a:off x="22589813" y="17064115"/>
            <a:ext cx="7437929" cy="7437929"/>
          </a:xfrm>
          <a:prstGeom prst="rect">
            <a:avLst/>
          </a:prstGeom>
        </p:spPr>
      </p:pic>
      <p:pic>
        <p:nvPicPr>
          <p:cNvPr id="29" name="Picture 28" descr="Chart, line chart&#10;&#10;Description automatically generated">
            <a:extLst>
              <a:ext uri="{FF2B5EF4-FFF2-40B4-BE49-F238E27FC236}">
                <a16:creationId xmlns:a16="http://schemas.microsoft.com/office/drawing/2014/main" id="{54AEE8D4-F43D-5C4D-9C45-ABC14B510343}"/>
              </a:ext>
            </a:extLst>
          </p:cNvPr>
          <p:cNvPicPr>
            <a:picLocks noChangeAspect="1"/>
          </p:cNvPicPr>
          <p:nvPr/>
        </p:nvPicPr>
        <p:blipFill>
          <a:blip r:embed="rId13"/>
          <a:stretch>
            <a:fillRect/>
          </a:stretch>
        </p:blipFill>
        <p:spPr>
          <a:xfrm>
            <a:off x="12719410" y="18270061"/>
            <a:ext cx="6019036" cy="6019036"/>
          </a:xfrm>
          <a:prstGeom prst="rect">
            <a:avLst/>
          </a:prstGeom>
        </p:spPr>
      </p:pic>
      <p:pic>
        <p:nvPicPr>
          <p:cNvPr id="31" name="Picture 30" descr="A picture containing text&#10;&#10;Description automatically generated">
            <a:extLst>
              <a:ext uri="{FF2B5EF4-FFF2-40B4-BE49-F238E27FC236}">
                <a16:creationId xmlns:a16="http://schemas.microsoft.com/office/drawing/2014/main" id="{C266B499-996B-C842-9D1F-C17CC14B5FF9}"/>
              </a:ext>
            </a:extLst>
          </p:cNvPr>
          <p:cNvPicPr>
            <a:picLocks noChangeAspect="1"/>
          </p:cNvPicPr>
          <p:nvPr/>
        </p:nvPicPr>
        <p:blipFill>
          <a:blip r:embed="rId14"/>
          <a:stretch>
            <a:fillRect/>
          </a:stretch>
        </p:blipFill>
        <p:spPr>
          <a:xfrm>
            <a:off x="11890029" y="8903256"/>
            <a:ext cx="7641395" cy="5458139"/>
          </a:xfrm>
          <a:prstGeom prst="rect">
            <a:avLst/>
          </a:prstGeom>
        </p:spPr>
      </p:pic>
      <p:pic>
        <p:nvPicPr>
          <p:cNvPr id="33" name="Picture 32" descr="A picture containing text, display&#10;&#10;Description automatically generated">
            <a:extLst>
              <a:ext uri="{FF2B5EF4-FFF2-40B4-BE49-F238E27FC236}">
                <a16:creationId xmlns:a16="http://schemas.microsoft.com/office/drawing/2014/main" id="{E6C38D9D-BA9A-9C47-A2CC-E73B07ED7CF8}"/>
              </a:ext>
            </a:extLst>
          </p:cNvPr>
          <p:cNvPicPr>
            <a:picLocks noChangeAspect="1"/>
          </p:cNvPicPr>
          <p:nvPr/>
        </p:nvPicPr>
        <p:blipFill>
          <a:blip r:embed="rId15"/>
          <a:stretch>
            <a:fillRect/>
          </a:stretch>
        </p:blipFill>
        <p:spPr>
          <a:xfrm>
            <a:off x="18917187" y="27797112"/>
            <a:ext cx="6612144" cy="3306072"/>
          </a:xfrm>
          <a:prstGeom prst="rect">
            <a:avLst/>
          </a:prstGeom>
        </p:spPr>
      </p:pic>
      <p:sp>
        <p:nvSpPr>
          <p:cNvPr id="34" name="TextBox 33">
            <a:extLst>
              <a:ext uri="{FF2B5EF4-FFF2-40B4-BE49-F238E27FC236}">
                <a16:creationId xmlns:a16="http://schemas.microsoft.com/office/drawing/2014/main" id="{9ABF640E-3F14-EC46-8BED-9D8D0E2879D5}"/>
              </a:ext>
            </a:extLst>
          </p:cNvPr>
          <p:cNvSpPr txBox="1"/>
          <p:nvPr/>
        </p:nvSpPr>
        <p:spPr>
          <a:xfrm>
            <a:off x="32311814" y="19821472"/>
            <a:ext cx="11060288" cy="10047901"/>
          </a:xfrm>
          <a:prstGeom prst="rect">
            <a:avLst/>
          </a:prstGeom>
          <a:solidFill>
            <a:schemeClr val="bg1">
              <a:lumMod val="95000"/>
            </a:schemeClr>
          </a:solidFill>
        </p:spPr>
        <p:txBody>
          <a:bodyPr wrap="square" lIns="914400" tIns="457200" rIns="914400" rtlCol="0">
            <a:noAutofit/>
          </a:bodyPr>
          <a:lstStyle/>
          <a:p>
            <a:r>
              <a:rPr lang="en-US" sz="6000" b="1" dirty="0">
                <a:solidFill>
                  <a:srgbClr val="002060"/>
                </a:solidFill>
                <a:latin typeface="Arial" charset="0"/>
                <a:ea typeface="Arial" charset="0"/>
                <a:cs typeface="Arial" charset="0"/>
              </a:rPr>
              <a:t>Conclusions</a:t>
            </a:r>
          </a:p>
          <a:p>
            <a:pPr marL="571500" indent="-571500">
              <a:buFont typeface="Arial" panose="020B0604020202020204" pitchFamily="34" charset="0"/>
              <a:buChar char="•"/>
            </a:pPr>
            <a:r>
              <a:rPr lang="en-US" sz="3200" dirty="0">
                <a:latin typeface="Arial" panose="020B0604020202020204" pitchFamily="34" charset="0"/>
                <a:cs typeface="Arial" panose="020B0604020202020204" pitchFamily="34" charset="0"/>
              </a:rPr>
              <a:t>Validation of these forecasts shows that the S2S retrospective QBO forecasts can improve skill in predicting the QBO amplitude and phase over a simple QBO phase propagation model at forecast lead times of 1-3 months. </a:t>
            </a:r>
          </a:p>
          <a:p>
            <a:pPr marL="571500" indent="-5715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3200" dirty="0">
                <a:latin typeface="Arial" panose="020B0604020202020204" pitchFamily="34" charset="0"/>
                <a:cs typeface="Arial" panose="020B0604020202020204" pitchFamily="34" charset="0"/>
              </a:rPr>
              <a:t>Results from an initial assessment of whether more accurate QBO forecasts can improve Northern Hemisphere winter sea level pressure forecasts show no significant forecast improvement at a 1 month lead time. </a:t>
            </a:r>
          </a:p>
          <a:p>
            <a:pPr marL="571500" indent="-571500">
              <a:buFont typeface="Arial" panose="020B0604020202020204" pitchFamily="34" charset="0"/>
              <a:buChar char="•"/>
            </a:pPr>
            <a:endParaRPr lang="en-US" sz="3200" dirty="0">
              <a:latin typeface="Arial" panose="020B0604020202020204" pitchFamily="34" charset="0"/>
              <a:cs typeface="Arial" panose="020B0604020202020204" pitchFamily="34" charset="0"/>
            </a:endParaRPr>
          </a:p>
          <a:p>
            <a:pPr marL="571500" indent="-571500">
              <a:buFont typeface="Arial" panose="020B0604020202020204" pitchFamily="34" charset="0"/>
              <a:buChar char="•"/>
            </a:pPr>
            <a:r>
              <a:rPr lang="en-US" sz="3200" dirty="0">
                <a:latin typeface="Arial" panose="020B0604020202020204" pitchFamily="34" charset="0"/>
                <a:cs typeface="Arial" panose="020B0604020202020204" pitchFamily="34" charset="0"/>
              </a:rPr>
              <a:t>These results suggest that future improvements in representing the QBO in global models can increase the number of valid 1-3 month QBO forecasts and potentially extend useful QBO forecasts beyond 3 months.</a:t>
            </a:r>
            <a:endParaRPr lang="en-US" sz="3200" dirty="0">
              <a:latin typeface="Arial" charset="0"/>
              <a:ea typeface="Arial" charset="0"/>
              <a:cs typeface="Arial" charset="0"/>
            </a:endParaRPr>
          </a:p>
        </p:txBody>
      </p:sp>
      <p:sp>
        <p:nvSpPr>
          <p:cNvPr id="37" name="TextBox 36">
            <a:extLst>
              <a:ext uri="{FF2B5EF4-FFF2-40B4-BE49-F238E27FC236}">
                <a16:creationId xmlns:a16="http://schemas.microsoft.com/office/drawing/2014/main" id="{ED096DF7-D18F-4546-B974-404B402F483B}"/>
              </a:ext>
            </a:extLst>
          </p:cNvPr>
          <p:cNvSpPr txBox="1"/>
          <p:nvPr/>
        </p:nvSpPr>
        <p:spPr>
          <a:xfrm>
            <a:off x="540454" y="8018569"/>
            <a:ext cx="9783954" cy="1200329"/>
          </a:xfrm>
          <a:prstGeom prst="rect">
            <a:avLst/>
          </a:prstGeom>
          <a:noFill/>
        </p:spPr>
        <p:txBody>
          <a:bodyPr wrap="square" rtlCol="0">
            <a:spAutoFit/>
          </a:bodyPr>
          <a:lstStyle/>
          <a:p>
            <a:pPr algn="ctr"/>
            <a:r>
              <a:rPr lang="en-US" sz="3600" b="1" dirty="0">
                <a:latin typeface="Arial" charset="0"/>
                <a:ea typeface="Arial" charset="0"/>
                <a:cs typeface="Arial" charset="0"/>
              </a:rPr>
              <a:t>EOFs Characterize the QBO Vertical Structure</a:t>
            </a:r>
          </a:p>
        </p:txBody>
      </p:sp>
      <p:sp>
        <p:nvSpPr>
          <p:cNvPr id="38" name="TextBox 37">
            <a:extLst>
              <a:ext uri="{FF2B5EF4-FFF2-40B4-BE49-F238E27FC236}">
                <a16:creationId xmlns:a16="http://schemas.microsoft.com/office/drawing/2014/main" id="{DE48EB8D-F002-2F41-A3E3-B8B15BA03619}"/>
              </a:ext>
            </a:extLst>
          </p:cNvPr>
          <p:cNvSpPr txBox="1"/>
          <p:nvPr/>
        </p:nvSpPr>
        <p:spPr>
          <a:xfrm>
            <a:off x="749659" y="24366962"/>
            <a:ext cx="9457068" cy="1569660"/>
          </a:xfrm>
          <a:prstGeom prst="rect">
            <a:avLst/>
          </a:prstGeom>
          <a:noFill/>
        </p:spPr>
        <p:txBody>
          <a:bodyPr wrap="square" rtlCol="0">
            <a:spAutoFit/>
          </a:bodyPr>
          <a:lstStyle/>
          <a:p>
            <a:r>
              <a:rPr lang="en-US" sz="2400" dirty="0">
                <a:latin typeface="Arial" charset="0"/>
                <a:ea typeface="Arial" charset="0"/>
                <a:cs typeface="Arial" charset="0"/>
              </a:rPr>
              <a:t>Ten year phase propagation forecast initialized on 1~January~1980 compared to MERRA-2 (green curves) for a) PC1 and b) PC2, along with c) the vector amplitude difference between the phase propagation model and MERRA-2 as a function of year</a:t>
            </a:r>
          </a:p>
        </p:txBody>
      </p:sp>
      <p:sp>
        <p:nvSpPr>
          <p:cNvPr id="39" name="TextBox 38">
            <a:extLst>
              <a:ext uri="{FF2B5EF4-FFF2-40B4-BE49-F238E27FC236}">
                <a16:creationId xmlns:a16="http://schemas.microsoft.com/office/drawing/2014/main" id="{9F698E7B-9623-B943-8620-17FB74305F51}"/>
              </a:ext>
            </a:extLst>
          </p:cNvPr>
          <p:cNvSpPr txBox="1"/>
          <p:nvPr/>
        </p:nvSpPr>
        <p:spPr>
          <a:xfrm>
            <a:off x="338624" y="18392628"/>
            <a:ext cx="9783954" cy="1200329"/>
          </a:xfrm>
          <a:prstGeom prst="rect">
            <a:avLst/>
          </a:prstGeom>
          <a:noFill/>
        </p:spPr>
        <p:txBody>
          <a:bodyPr wrap="square" rtlCol="0">
            <a:spAutoFit/>
          </a:bodyPr>
          <a:lstStyle/>
          <a:p>
            <a:pPr algn="ctr"/>
            <a:r>
              <a:rPr lang="en-US" sz="3600" b="1" dirty="0">
                <a:latin typeface="Arial" charset="0"/>
                <a:ea typeface="Arial" charset="0"/>
                <a:cs typeface="Arial" charset="0"/>
              </a:rPr>
              <a:t>Phase Propagation Model (PPM) provides Baseline Forecast</a:t>
            </a:r>
          </a:p>
        </p:txBody>
      </p:sp>
      <p:sp>
        <p:nvSpPr>
          <p:cNvPr id="40" name="TextBox 39">
            <a:extLst>
              <a:ext uri="{FF2B5EF4-FFF2-40B4-BE49-F238E27FC236}">
                <a16:creationId xmlns:a16="http://schemas.microsoft.com/office/drawing/2014/main" id="{997BBDB7-564A-8742-B377-EF129FE74169}"/>
              </a:ext>
            </a:extLst>
          </p:cNvPr>
          <p:cNvSpPr txBox="1"/>
          <p:nvPr/>
        </p:nvSpPr>
        <p:spPr>
          <a:xfrm>
            <a:off x="11684519" y="14599751"/>
            <a:ext cx="9457068" cy="2308324"/>
          </a:xfrm>
          <a:prstGeom prst="rect">
            <a:avLst/>
          </a:prstGeom>
          <a:noFill/>
        </p:spPr>
        <p:txBody>
          <a:bodyPr wrap="square" rtlCol="0">
            <a:spAutoFit/>
          </a:bodyPr>
          <a:lstStyle/>
          <a:p>
            <a:r>
              <a:rPr lang="en-US" sz="2400" dirty="0">
                <a:latin typeface="Arial" charset="0"/>
                <a:ea typeface="Arial" charset="0"/>
                <a:cs typeface="Arial" charset="0"/>
              </a:rPr>
              <a:t>S2S forecast vector amplitude error (m/s) based on 1,835 9-month forecasts from 1980-2018: monthly mean (dark blue), standard deviation (dashed), monthly median (light blue) values, and individual monthly forecast values (light blue points). Also shown are the mean (dark gray) and standard deviation region (light gray) of the PPM.</a:t>
            </a:r>
          </a:p>
        </p:txBody>
      </p:sp>
      <p:sp>
        <p:nvSpPr>
          <p:cNvPr id="41" name="TextBox 40">
            <a:extLst>
              <a:ext uri="{FF2B5EF4-FFF2-40B4-BE49-F238E27FC236}">
                <a16:creationId xmlns:a16="http://schemas.microsoft.com/office/drawing/2014/main" id="{08244580-F1AC-C54C-A725-0D67F375C529}"/>
              </a:ext>
            </a:extLst>
          </p:cNvPr>
          <p:cNvSpPr txBox="1"/>
          <p:nvPr/>
        </p:nvSpPr>
        <p:spPr>
          <a:xfrm>
            <a:off x="11103406" y="8018569"/>
            <a:ext cx="9783954" cy="646331"/>
          </a:xfrm>
          <a:prstGeom prst="rect">
            <a:avLst/>
          </a:prstGeom>
          <a:noFill/>
        </p:spPr>
        <p:txBody>
          <a:bodyPr wrap="square" rtlCol="0">
            <a:spAutoFit/>
          </a:bodyPr>
          <a:lstStyle/>
          <a:p>
            <a:pPr algn="ctr"/>
            <a:r>
              <a:rPr lang="en-US" sz="3600" b="1" dirty="0">
                <a:latin typeface="Arial" charset="0"/>
                <a:ea typeface="Arial" charset="0"/>
                <a:cs typeface="Arial" charset="0"/>
              </a:rPr>
              <a:t>Forecast Error Growth</a:t>
            </a:r>
          </a:p>
        </p:txBody>
      </p:sp>
      <p:sp>
        <p:nvSpPr>
          <p:cNvPr id="42" name="TextBox 41">
            <a:extLst>
              <a:ext uri="{FF2B5EF4-FFF2-40B4-BE49-F238E27FC236}">
                <a16:creationId xmlns:a16="http://schemas.microsoft.com/office/drawing/2014/main" id="{6A1262BD-A35A-8045-9D53-C30FBCCBADFA}"/>
              </a:ext>
            </a:extLst>
          </p:cNvPr>
          <p:cNvSpPr txBox="1"/>
          <p:nvPr/>
        </p:nvSpPr>
        <p:spPr>
          <a:xfrm>
            <a:off x="11449047" y="24263737"/>
            <a:ext cx="9457068" cy="2308324"/>
          </a:xfrm>
          <a:prstGeom prst="rect">
            <a:avLst/>
          </a:prstGeom>
          <a:noFill/>
        </p:spPr>
        <p:txBody>
          <a:bodyPr wrap="square" rtlCol="0">
            <a:spAutoFit/>
          </a:bodyPr>
          <a:lstStyle/>
          <a:p>
            <a:r>
              <a:rPr lang="en-US" sz="2400" dirty="0">
                <a:latin typeface="Arial" charset="0"/>
                <a:ea typeface="Arial" charset="0"/>
                <a:cs typeface="Arial" charset="0"/>
              </a:rPr>
              <a:t>Percent of forecasts with the error less than 20 m/s as a function of forecast length (months) for GEOS-S2S (red) and the PPM (black) based on 1,835 forecasts initialized over the years 1981--2018.</a:t>
            </a:r>
          </a:p>
          <a:p>
            <a:r>
              <a:rPr lang="en-US" sz="2400" dirty="0">
                <a:latin typeface="Arial" charset="0"/>
                <a:ea typeface="Arial" charset="0"/>
                <a:cs typeface="Arial" charset="0"/>
              </a:rPr>
              <a:t>The error bars denote the standard deviation calculated when half the forecasts are randomly selected. The dashed and dotted curves show results for the years 1981--1999 and 2000--2018 respectively.</a:t>
            </a:r>
          </a:p>
        </p:txBody>
      </p:sp>
      <p:sp>
        <p:nvSpPr>
          <p:cNvPr id="43" name="TextBox 42">
            <a:extLst>
              <a:ext uri="{FF2B5EF4-FFF2-40B4-BE49-F238E27FC236}">
                <a16:creationId xmlns:a16="http://schemas.microsoft.com/office/drawing/2014/main" id="{07B5F9A4-2022-9244-9AB8-543EEE9351A2}"/>
              </a:ext>
            </a:extLst>
          </p:cNvPr>
          <p:cNvSpPr txBox="1"/>
          <p:nvPr/>
        </p:nvSpPr>
        <p:spPr>
          <a:xfrm>
            <a:off x="10821974" y="17411637"/>
            <a:ext cx="9783954" cy="646331"/>
          </a:xfrm>
          <a:prstGeom prst="rect">
            <a:avLst/>
          </a:prstGeom>
          <a:noFill/>
        </p:spPr>
        <p:txBody>
          <a:bodyPr wrap="square" rtlCol="0">
            <a:spAutoFit/>
          </a:bodyPr>
          <a:lstStyle/>
          <a:p>
            <a:pPr algn="ctr"/>
            <a:r>
              <a:rPr lang="en-US" sz="3600" b="1" dirty="0">
                <a:latin typeface="Arial" charset="0"/>
                <a:ea typeface="Arial" charset="0"/>
                <a:cs typeface="Arial" charset="0"/>
              </a:rPr>
              <a:t>Percent of Useful Forecasts</a:t>
            </a:r>
          </a:p>
        </p:txBody>
      </p:sp>
      <p:sp>
        <p:nvSpPr>
          <p:cNvPr id="44" name="TextBox 43">
            <a:extLst>
              <a:ext uri="{FF2B5EF4-FFF2-40B4-BE49-F238E27FC236}">
                <a16:creationId xmlns:a16="http://schemas.microsoft.com/office/drawing/2014/main" id="{B7A64CC9-350D-6F46-B173-818301C762C1}"/>
              </a:ext>
            </a:extLst>
          </p:cNvPr>
          <p:cNvSpPr txBox="1"/>
          <p:nvPr/>
        </p:nvSpPr>
        <p:spPr>
          <a:xfrm>
            <a:off x="22276191" y="14035107"/>
            <a:ext cx="9457068" cy="1200329"/>
          </a:xfrm>
          <a:prstGeom prst="rect">
            <a:avLst/>
          </a:prstGeom>
          <a:noFill/>
        </p:spPr>
        <p:txBody>
          <a:bodyPr wrap="square" rtlCol="0">
            <a:spAutoFit/>
          </a:bodyPr>
          <a:lstStyle/>
          <a:p>
            <a:r>
              <a:rPr lang="en-US" sz="2400" dirty="0">
                <a:latin typeface="Arial" charset="0"/>
                <a:ea typeface="Arial" charset="0"/>
                <a:cs typeface="Arial" charset="0"/>
              </a:rPr>
              <a:t>Correlation between MERRA-2 analyses and one month S2S forecasts. The vertical white lines denote the standard deviation when half of the S2S forecasts are randomly selected.</a:t>
            </a:r>
          </a:p>
        </p:txBody>
      </p:sp>
      <p:sp>
        <p:nvSpPr>
          <p:cNvPr id="45" name="TextBox 44">
            <a:extLst>
              <a:ext uri="{FF2B5EF4-FFF2-40B4-BE49-F238E27FC236}">
                <a16:creationId xmlns:a16="http://schemas.microsoft.com/office/drawing/2014/main" id="{3792F3A8-E703-3646-A769-4AD2D4385AAF}"/>
              </a:ext>
            </a:extLst>
          </p:cNvPr>
          <p:cNvSpPr txBox="1"/>
          <p:nvPr/>
        </p:nvSpPr>
        <p:spPr>
          <a:xfrm>
            <a:off x="21573257" y="8209292"/>
            <a:ext cx="9783954" cy="646331"/>
          </a:xfrm>
          <a:prstGeom prst="rect">
            <a:avLst/>
          </a:prstGeom>
          <a:noFill/>
        </p:spPr>
        <p:txBody>
          <a:bodyPr wrap="square" rtlCol="0">
            <a:spAutoFit/>
          </a:bodyPr>
          <a:lstStyle/>
          <a:p>
            <a:pPr algn="ctr"/>
            <a:r>
              <a:rPr lang="en-US" sz="3600" b="1" dirty="0">
                <a:latin typeface="Arial" charset="0"/>
                <a:ea typeface="Arial" charset="0"/>
                <a:cs typeface="Arial" charset="0"/>
              </a:rPr>
              <a:t>QBO and NH Sea Level Pressure Forecasts</a:t>
            </a:r>
          </a:p>
        </p:txBody>
      </p:sp>
      <p:sp>
        <p:nvSpPr>
          <p:cNvPr id="46" name="TextBox 45">
            <a:extLst>
              <a:ext uri="{FF2B5EF4-FFF2-40B4-BE49-F238E27FC236}">
                <a16:creationId xmlns:a16="http://schemas.microsoft.com/office/drawing/2014/main" id="{033FAF08-A473-744F-82FB-BF1A8D387AC6}"/>
              </a:ext>
            </a:extLst>
          </p:cNvPr>
          <p:cNvSpPr txBox="1"/>
          <p:nvPr/>
        </p:nvSpPr>
        <p:spPr>
          <a:xfrm>
            <a:off x="22148435" y="24633069"/>
            <a:ext cx="9457068" cy="1569660"/>
          </a:xfrm>
          <a:prstGeom prst="rect">
            <a:avLst/>
          </a:prstGeom>
          <a:noFill/>
        </p:spPr>
        <p:txBody>
          <a:bodyPr wrap="square" rtlCol="0">
            <a:spAutoFit/>
          </a:bodyPr>
          <a:lstStyle/>
          <a:p>
            <a:r>
              <a:rPr lang="en-US" sz="2400" dirty="0">
                <a:latin typeface="Arial" charset="0"/>
                <a:ea typeface="Arial" charset="0"/>
                <a:cs typeface="Arial" charset="0"/>
              </a:rPr>
              <a:t>S2S forecast QBO descent rate (cycles/year): a) mean and b) standard deviation and QBO amplitude (m/s): c) mean and d) standard deviation. The gray horizontal lines denote the corresponding MERRA-2 average values.</a:t>
            </a:r>
          </a:p>
        </p:txBody>
      </p:sp>
      <p:sp>
        <p:nvSpPr>
          <p:cNvPr id="47" name="TextBox 46">
            <a:extLst>
              <a:ext uri="{FF2B5EF4-FFF2-40B4-BE49-F238E27FC236}">
                <a16:creationId xmlns:a16="http://schemas.microsoft.com/office/drawing/2014/main" id="{FDCFCCAC-3D65-834F-A450-5C113B53677F}"/>
              </a:ext>
            </a:extLst>
          </p:cNvPr>
          <p:cNvSpPr txBox="1"/>
          <p:nvPr/>
        </p:nvSpPr>
        <p:spPr>
          <a:xfrm>
            <a:off x="21573257" y="16355668"/>
            <a:ext cx="9783954" cy="646331"/>
          </a:xfrm>
          <a:prstGeom prst="rect">
            <a:avLst/>
          </a:prstGeom>
          <a:noFill/>
        </p:spPr>
        <p:txBody>
          <a:bodyPr wrap="square" rtlCol="0">
            <a:spAutoFit/>
          </a:bodyPr>
          <a:lstStyle/>
          <a:p>
            <a:pPr algn="ctr"/>
            <a:r>
              <a:rPr lang="en-US" sz="3600" b="1" dirty="0">
                <a:latin typeface="Arial" charset="0"/>
                <a:ea typeface="Arial" charset="0"/>
                <a:cs typeface="Arial" charset="0"/>
              </a:rPr>
              <a:t>Identifying Model Biases</a:t>
            </a:r>
          </a:p>
        </p:txBody>
      </p:sp>
      <p:sp>
        <p:nvSpPr>
          <p:cNvPr id="48" name="TextBox 47">
            <a:extLst>
              <a:ext uri="{FF2B5EF4-FFF2-40B4-BE49-F238E27FC236}">
                <a16:creationId xmlns:a16="http://schemas.microsoft.com/office/drawing/2014/main" id="{A07B0D90-2F94-8E4E-A290-26A1D5BCDAFE}"/>
              </a:ext>
            </a:extLst>
          </p:cNvPr>
          <p:cNvSpPr txBox="1"/>
          <p:nvPr/>
        </p:nvSpPr>
        <p:spPr>
          <a:xfrm>
            <a:off x="33136266" y="16454184"/>
            <a:ext cx="9457068" cy="2308324"/>
          </a:xfrm>
          <a:prstGeom prst="rect">
            <a:avLst/>
          </a:prstGeom>
          <a:noFill/>
        </p:spPr>
        <p:txBody>
          <a:bodyPr wrap="square" rtlCol="0">
            <a:spAutoFit/>
          </a:bodyPr>
          <a:lstStyle/>
          <a:p>
            <a:r>
              <a:rPr lang="en-US" sz="2400" dirty="0">
                <a:latin typeface="Arial" charset="0"/>
                <a:ea typeface="Arial" charset="0"/>
                <a:cs typeface="Arial" charset="0"/>
              </a:rPr>
              <a:t>MERRA-2 analyses, S2S retrospective forecasts, and PPM forecasts (blue, red, and black curves respectively) for initial times: a) 21 January 1988, b) 11 April 2015, c) 20 July 2015, and d) 10 February 2016. The color filled circles denote the start of corresponding months in the MERRA-2 analyses and S2S retrospective forecasts</a:t>
            </a:r>
          </a:p>
        </p:txBody>
      </p:sp>
      <p:sp>
        <p:nvSpPr>
          <p:cNvPr id="49" name="TextBox 48">
            <a:extLst>
              <a:ext uri="{FF2B5EF4-FFF2-40B4-BE49-F238E27FC236}">
                <a16:creationId xmlns:a16="http://schemas.microsoft.com/office/drawing/2014/main" id="{10EFA707-4380-F04E-88A1-56BC2CCB540E}"/>
              </a:ext>
            </a:extLst>
          </p:cNvPr>
          <p:cNvSpPr txBox="1"/>
          <p:nvPr/>
        </p:nvSpPr>
        <p:spPr>
          <a:xfrm>
            <a:off x="32311814" y="8128257"/>
            <a:ext cx="9783954" cy="646331"/>
          </a:xfrm>
          <a:prstGeom prst="rect">
            <a:avLst/>
          </a:prstGeom>
          <a:noFill/>
        </p:spPr>
        <p:txBody>
          <a:bodyPr wrap="square" rtlCol="0">
            <a:spAutoFit/>
          </a:bodyPr>
          <a:lstStyle/>
          <a:p>
            <a:pPr algn="ctr"/>
            <a:r>
              <a:rPr lang="en-US" sz="3600" b="1" dirty="0">
                <a:latin typeface="Arial" charset="0"/>
                <a:ea typeface="Arial" charset="0"/>
                <a:cs typeface="Arial" charset="0"/>
              </a:rPr>
              <a:t>Sample Forecasts</a:t>
            </a:r>
          </a:p>
        </p:txBody>
      </p:sp>
    </p:spTree>
    <p:extLst>
      <p:ext uri="{BB962C8B-B14F-4D97-AF65-F5344CB8AC3E}">
        <p14:creationId xmlns:p14="http://schemas.microsoft.com/office/powerpoint/2010/main" val="21395177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ster-template" id="{F40CC9C4-4525-C24D-B835-DF123B71F920}" vid="{45D9384B-1786-A14E-A1F0-13652DE2D5F7}"/>
    </a:ext>
  </a:extLst>
</a:theme>
</file>

<file path=docProps/app.xml><?xml version="1.0" encoding="utf-8"?>
<Properties xmlns="http://schemas.openxmlformats.org/officeDocument/2006/extended-properties" xmlns:vt="http://schemas.openxmlformats.org/officeDocument/2006/docPropsVTypes">
  <Template>Office Theme</Template>
  <TotalTime>176</TotalTime>
  <Words>607</Words>
  <Application>Microsoft Macintosh PowerPoint</Application>
  <PresentationFormat>Custom</PresentationFormat>
  <Paragraphs>29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Coy, Lawrence (GSFC-610.1)[SCIENCE SYSTEMS AND APPLICATIONS INC]</dc:creator>
  <cp:lastModifiedBy>Coy, Lawrence (GSFC-610.1)[SCIENCE SYSTEMS AND APPLICATIONS INC]</cp:lastModifiedBy>
  <cp:revision>8</cp:revision>
  <dcterms:created xsi:type="dcterms:W3CDTF">2022-01-10T14:57:06Z</dcterms:created>
  <dcterms:modified xsi:type="dcterms:W3CDTF">2022-01-10T17:53:40Z</dcterms:modified>
</cp:coreProperties>
</file>