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28"/>
  </p:notesMasterIdLst>
  <p:handoutMasterIdLst>
    <p:handoutMasterId r:id="rId29"/>
  </p:handoutMasterIdLst>
  <p:sldIdLst>
    <p:sldId id="256" r:id="rId2"/>
    <p:sldId id="1436" r:id="rId3"/>
    <p:sldId id="407" r:id="rId4"/>
    <p:sldId id="257" r:id="rId5"/>
    <p:sldId id="1463" r:id="rId6"/>
    <p:sldId id="1458" r:id="rId7"/>
    <p:sldId id="1459" r:id="rId8"/>
    <p:sldId id="1456" r:id="rId9"/>
    <p:sldId id="1437" r:id="rId10"/>
    <p:sldId id="1464" r:id="rId11"/>
    <p:sldId id="1438" r:id="rId12"/>
    <p:sldId id="1454" r:id="rId13"/>
    <p:sldId id="1457" r:id="rId14"/>
    <p:sldId id="1462" r:id="rId15"/>
    <p:sldId id="1460" r:id="rId16"/>
    <p:sldId id="1461" r:id="rId17"/>
    <p:sldId id="1439" r:id="rId18"/>
    <p:sldId id="1443" r:id="rId19"/>
    <p:sldId id="1465" r:id="rId20"/>
    <p:sldId id="1452" r:id="rId21"/>
    <p:sldId id="1450" r:id="rId22"/>
    <p:sldId id="1453" r:id="rId23"/>
    <p:sldId id="1441" r:id="rId24"/>
    <p:sldId id="1442" r:id="rId25"/>
    <p:sldId id="1447" r:id="rId26"/>
    <p:sldId id="1451"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gustin tibere" initials="At" lastIdx="1" clrIdx="0">
    <p:extLst>
      <p:ext uri="{19B8F6BF-5375-455C-9EA6-DF929625EA0E}">
        <p15:presenceInfo xmlns:p15="http://schemas.microsoft.com/office/powerpoint/2012/main" userId="ced118e480dd3f3c" providerId="Windows Live"/>
      </p:ext>
    </p:extLst>
  </p:cmAuthor>
  <p:cmAuthor id="2" name="Cruden, Brett A. (ARC-TSA)[Analytical Mechanics Associates, INC.]" initials="CBA(MAI" lastIdx="30" clrIdx="1">
    <p:extLst>
      <p:ext uri="{19B8F6BF-5375-455C-9EA6-DF929625EA0E}">
        <p15:presenceInfo xmlns:p15="http://schemas.microsoft.com/office/powerpoint/2012/main" userId="S::bcruden@ndc.nasa.gov::32da2d24-3b0f-4219-ad1f-7f8dbed1c3cd" providerId="AD"/>
      </p:ext>
    </p:extLst>
  </p:cmAuthor>
  <p:cmAuthor id="3" name="Tibere Inglesse, Augustin C. (ARC-TSA)[UNIVERSITIES SPACE RESEARCH ASSOCIATION]" initials="TA" lastIdx="9" clrIdx="2">
    <p:extLst>
      <p:ext uri="{19B8F6BF-5375-455C-9EA6-DF929625EA0E}">
        <p15:presenceInfo xmlns:p15="http://schemas.microsoft.com/office/powerpoint/2012/main" userId="S::atiberei@ndc.nasa.gov::62a1b3d1-398e-4a52-89ca-8ab79fcfe9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B0F0"/>
    <a:srgbClr val="FFFFFF"/>
    <a:srgbClr val="FF0000"/>
    <a:srgbClr val="00B050"/>
    <a:srgbClr val="0000FF"/>
    <a:srgbClr val="17375E"/>
    <a:srgbClr val="00A900"/>
    <a:srgbClr val="B8AA8F"/>
    <a:srgbClr val="0077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0049" autoAdjust="0"/>
  </p:normalViewPr>
  <p:slideViewPr>
    <p:cSldViewPr snapToGrid="0">
      <p:cViewPr varScale="1">
        <p:scale>
          <a:sx n="94" d="100"/>
          <a:sy n="94" d="100"/>
        </p:scale>
        <p:origin x="952" y="20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0-13T15:08:37.152" idx="21">
    <p:pos x="7384" y="3745"/>
    <p:text>Change the legend to say "Tr" since you make a conclusion about it</p:text>
    <p:extLst>
      <p:ext uri="{C676402C-5697-4E1C-873F-D02D1690AC5C}">
        <p15:threadingInfo xmlns:p15="http://schemas.microsoft.com/office/powerpoint/2012/main" timeZoneBias="420"/>
      </p:ext>
    </p:extLst>
  </p:cm>
  <p:cm authorId="2" dt="2021-10-13T15:09:45.659" idx="22">
    <p:pos x="10" y="10"/>
    <p:text>I suppose you can also say that Tv is within the uncertainty</p:text>
    <p:extLst>
      <p:ext uri="{C676402C-5697-4E1C-873F-D02D1690AC5C}">
        <p15:threadingInfo xmlns:p15="http://schemas.microsoft.com/office/powerpoint/2012/main" timeZoneBias="420"/>
      </p:ext>
    </p:extLst>
  </p:cm>
  <p:cm authorId="3" dt="2021-10-13T15:34:13.081" idx="6">
    <p:pos x="10" y="146"/>
    <p:text>Yes. I was actually checking Tv for shot 21 because it seems a bit weird but I redid the fits and it gave the same results. CFD predictions ar enot within uncertainties for Tv 21
</p:text>
    <p:extLst>
      <p:ext uri="{C676402C-5697-4E1C-873F-D02D1690AC5C}">
        <p15:threadingInfo xmlns:p15="http://schemas.microsoft.com/office/powerpoint/2012/main" timeZoneBias="420">
          <p15:parentCm authorId="2" idx="22"/>
        </p15:threadingInfo>
      </p:ext>
    </p:extLst>
  </p:cm>
  <p:cm authorId="2" dt="2021-10-13T15:10:08.256" idx="23">
    <p:pos x="146" y="146"/>
    <p:text>There does not seem to be evidence of the compressing/expanding interface here?  You can see it in the the CFD (mean) but not experiment.  Does this indicate the rotational temperature is not being measured in the expanding gas?</p:text>
    <p:extLst>
      <p:ext uri="{C676402C-5697-4E1C-873F-D02D1690AC5C}">
        <p15:threadingInfo xmlns:p15="http://schemas.microsoft.com/office/powerpoint/2012/main" timeZoneBias="420"/>
      </p:ext>
    </p:extLst>
  </p:cm>
  <p:cm authorId="3" dt="2021-10-13T15:35:56.597" idx="7">
    <p:pos x="146" y="282"/>
    <p:text>The comparison should be made with the "fit from CFD" I think. We should talk about that
</p:text>
    <p:extLst>
      <p:ext uri="{C676402C-5697-4E1C-873F-D02D1690AC5C}">
        <p15:threadingInfo xmlns:p15="http://schemas.microsoft.com/office/powerpoint/2012/main" timeZoneBias="420">
          <p15:parentCm authorId="2" idx="2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10-13T15:12:55.118" idx="24">
    <p:pos x="7755" y="667"/>
    <p:text>Fix subscripts</p:text>
    <p:extLst>
      <p:ext uri="{C676402C-5697-4E1C-873F-D02D1690AC5C}">
        <p15:threadingInfo xmlns:p15="http://schemas.microsoft.com/office/powerpoint/2012/main" timeZoneBias="420"/>
      </p:ext>
    </p:extLst>
  </p:cm>
  <p:cm authorId="2" dt="2021-10-13T15:13:05.279" idx="25">
    <p:pos x="10" y="10"/>
    <p:text>Change N740 to the state of N that is measured</p:text>
    <p:extLst>
      <p:ext uri="{C676402C-5697-4E1C-873F-D02D1690AC5C}">
        <p15:threadingInfo xmlns:p15="http://schemas.microsoft.com/office/powerpoint/2012/main" timeZoneBias="420"/>
      </p:ext>
    </p:extLst>
  </p:cm>
  <p:cm authorId="2" dt="2021-10-13T15:13:41.367" idx="26">
    <p:pos x="146" y="146"/>
    <p:text>Can we conclude anything about the expanding flow?  We seem to be getting the trend in N2+ and N atom?</p:text>
    <p:extLst>
      <p:ext uri="{C676402C-5697-4E1C-873F-D02D1690AC5C}">
        <p15:threadingInfo xmlns:p15="http://schemas.microsoft.com/office/powerpoint/2012/main" timeZoneBias="420"/>
      </p:ext>
    </p:extLst>
  </p:cm>
  <p:cm authorId="2" dt="2021-10-13T15:14:23.005" idx="27">
    <p:pos x="282" y="282"/>
    <p:text>Try to focus comparisons around quantitative trends, we want to display some indication that we have detected that expanding flow and have some quantitative measurement of the flow in the expanding region.  It is ok that they do not agree with CFD predicitons because that might suggest where models can be improved so focus less on the detailed differences</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271B51-DA1A-4DCD-B56F-871D7DA3DC4B}" type="datetimeFigureOut">
              <a:rPr lang="en-US" smtClean="0"/>
              <a:pPr/>
              <a:t>1/11/22</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DB6CEB-40C9-42CC-A266-B0FE45E5E686}" type="slidenum">
              <a:rPr lang="en-US" smtClean="0"/>
              <a:pPr/>
              <a:t>‹#›</a:t>
            </a:fld>
            <a:endParaRPr lang="en-US"/>
          </a:p>
        </p:txBody>
      </p:sp>
    </p:spTree>
    <p:extLst>
      <p:ext uri="{BB962C8B-B14F-4D97-AF65-F5344CB8AC3E}">
        <p14:creationId xmlns:p14="http://schemas.microsoft.com/office/powerpoint/2010/main" val="426911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E6E64E-0ACE-46E0-AE9C-F0113E88CF51}" type="datetimeFigureOut">
              <a:rPr lang="en-US" smtClean="0"/>
              <a:pPr/>
              <a:t>1/11/22</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29DFCE-472D-451C-BA59-BE15166DB798}" type="slidenum">
              <a:rPr lang="en-US" smtClean="0"/>
              <a:pPr/>
              <a:t>‹#›</a:t>
            </a:fld>
            <a:endParaRPr lang="en-US"/>
          </a:p>
        </p:txBody>
      </p:sp>
    </p:spTree>
    <p:extLst>
      <p:ext uri="{BB962C8B-B14F-4D97-AF65-F5344CB8AC3E}">
        <p14:creationId xmlns:p14="http://schemas.microsoft.com/office/powerpoint/2010/main" val="933493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0750">
              <a:defRPr sz="2400" u="sng">
                <a:solidFill>
                  <a:schemeClr val="tx1"/>
                </a:solidFill>
                <a:latin typeface="Times" pitchFamily="18" charset="0"/>
              </a:defRPr>
            </a:lvl1pPr>
            <a:lvl2pPr marL="742950" indent="-285750" defTabSz="920750">
              <a:defRPr sz="2400" u="sng">
                <a:solidFill>
                  <a:schemeClr val="tx1"/>
                </a:solidFill>
                <a:latin typeface="Times" pitchFamily="18" charset="0"/>
              </a:defRPr>
            </a:lvl2pPr>
            <a:lvl3pPr marL="1143000" indent="-228600" defTabSz="920750">
              <a:defRPr sz="2400" u="sng">
                <a:solidFill>
                  <a:schemeClr val="tx1"/>
                </a:solidFill>
                <a:latin typeface="Times" pitchFamily="18" charset="0"/>
              </a:defRPr>
            </a:lvl3pPr>
            <a:lvl4pPr marL="1600200" indent="-228600" defTabSz="920750">
              <a:defRPr sz="2400" u="sng">
                <a:solidFill>
                  <a:schemeClr val="tx1"/>
                </a:solidFill>
                <a:latin typeface="Times" pitchFamily="18" charset="0"/>
              </a:defRPr>
            </a:lvl4pPr>
            <a:lvl5pPr marL="2057400" indent="-228600" defTabSz="920750">
              <a:defRPr sz="2400" u="sng">
                <a:solidFill>
                  <a:schemeClr val="tx1"/>
                </a:solidFill>
                <a:latin typeface="Times" pitchFamily="18" charset="0"/>
              </a:defRPr>
            </a:lvl5pPr>
            <a:lvl6pPr marL="2514600" indent="-228600" defTabSz="920750" eaLnBrk="0" fontAlgn="base" hangingPunct="0">
              <a:spcBef>
                <a:spcPct val="0"/>
              </a:spcBef>
              <a:spcAft>
                <a:spcPct val="0"/>
              </a:spcAft>
              <a:defRPr sz="2400" u="sng">
                <a:solidFill>
                  <a:schemeClr val="tx1"/>
                </a:solidFill>
                <a:latin typeface="Times" pitchFamily="18" charset="0"/>
              </a:defRPr>
            </a:lvl6pPr>
            <a:lvl7pPr marL="2971800" indent="-228600" defTabSz="920750" eaLnBrk="0" fontAlgn="base" hangingPunct="0">
              <a:spcBef>
                <a:spcPct val="0"/>
              </a:spcBef>
              <a:spcAft>
                <a:spcPct val="0"/>
              </a:spcAft>
              <a:defRPr sz="2400" u="sng">
                <a:solidFill>
                  <a:schemeClr val="tx1"/>
                </a:solidFill>
                <a:latin typeface="Times" pitchFamily="18" charset="0"/>
              </a:defRPr>
            </a:lvl7pPr>
            <a:lvl8pPr marL="3429000" indent="-228600" defTabSz="920750" eaLnBrk="0" fontAlgn="base" hangingPunct="0">
              <a:spcBef>
                <a:spcPct val="0"/>
              </a:spcBef>
              <a:spcAft>
                <a:spcPct val="0"/>
              </a:spcAft>
              <a:defRPr sz="2400" u="sng">
                <a:solidFill>
                  <a:schemeClr val="tx1"/>
                </a:solidFill>
                <a:latin typeface="Times" pitchFamily="18" charset="0"/>
              </a:defRPr>
            </a:lvl8pPr>
            <a:lvl9pPr marL="3886200" indent="-228600" defTabSz="920750" eaLnBrk="0" fontAlgn="base" hangingPunct="0">
              <a:spcBef>
                <a:spcPct val="0"/>
              </a:spcBef>
              <a:spcAft>
                <a:spcPct val="0"/>
              </a:spcAft>
              <a:defRPr sz="2400" u="sng">
                <a:solidFill>
                  <a:schemeClr val="tx1"/>
                </a:solidFill>
                <a:latin typeface="Times" pitchFamily="18" charset="0"/>
              </a:defRPr>
            </a:lvl9pPr>
          </a:lstStyle>
          <a:p>
            <a:fld id="{DDAF0DB4-19AA-413B-80D4-F4F84C546CD6}" type="slidenum">
              <a:rPr lang="fr-FR" sz="1200" u="none" smtClean="0"/>
              <a:pPr/>
              <a:t>1</a:t>
            </a:fld>
            <a:endParaRPr lang="fr-FR" sz="1200" u="none"/>
          </a:p>
        </p:txBody>
      </p:sp>
      <p:sp>
        <p:nvSpPr>
          <p:cNvPr id="41987" name="Rectangle 1026"/>
          <p:cNvSpPr>
            <a:spLocks noGrp="1" noRot="1" noChangeAspect="1" noChangeArrowheads="1" noTextEdit="1"/>
          </p:cNvSpPr>
          <p:nvPr>
            <p:ph type="sldImg"/>
          </p:nvPr>
        </p:nvSpPr>
        <p:spPr>
          <a:xfrm>
            <a:off x="381000" y="685800"/>
            <a:ext cx="6096000" cy="3429000"/>
          </a:xfrm>
          <a:ln/>
        </p:spPr>
      </p:sp>
      <p:sp>
        <p:nvSpPr>
          <p:cNvPr id="41988" name="Rectangle 1027"/>
          <p:cNvSpPr>
            <a:spLocks noGrp="1" noChangeArrowheads="1"/>
          </p:cNvSpPr>
          <p:nvPr>
            <p:ph type="body" idx="1"/>
          </p:nvPr>
        </p:nvSpPr>
        <p:spPr>
          <a:noFill/>
        </p:spPr>
        <p:txBody>
          <a:bodyPr/>
          <a:lstStyle/>
          <a:p>
            <a:pPr eaLnBrk="1" hangingPunct="1"/>
            <a:endParaRPr lang="fr-FR">
              <a:latin typeface="Times" pitchFamily="18" charset="0"/>
            </a:endParaRPr>
          </a:p>
        </p:txBody>
      </p:sp>
    </p:spTree>
    <p:extLst>
      <p:ext uri="{BB962C8B-B14F-4D97-AF65-F5344CB8AC3E}">
        <p14:creationId xmlns:p14="http://schemas.microsoft.com/office/powerpoint/2010/main" val="106132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Talk in next one</a:t>
            </a:r>
          </a:p>
        </p:txBody>
      </p:sp>
      <p:sp>
        <p:nvSpPr>
          <p:cNvPr id="4" name="Slide Number Placeholder 3"/>
          <p:cNvSpPr>
            <a:spLocks noGrp="1"/>
          </p:cNvSpPr>
          <p:nvPr>
            <p:ph type="sldNum" sz="quarter" idx="5"/>
          </p:nvPr>
        </p:nvSpPr>
        <p:spPr/>
        <p:txBody>
          <a:bodyPr/>
          <a:lstStyle/>
          <a:p>
            <a:fld id="{FF29DFCE-472D-451C-BA59-BE15166DB798}" type="slidenum">
              <a:rPr lang="en-US" smtClean="0"/>
              <a:pPr/>
              <a:t>14</a:t>
            </a:fld>
            <a:endParaRPr lang="en-US"/>
          </a:p>
        </p:txBody>
      </p:sp>
    </p:spTree>
    <p:extLst>
      <p:ext uri="{BB962C8B-B14F-4D97-AF65-F5344CB8AC3E}">
        <p14:creationId xmlns:p14="http://schemas.microsoft.com/office/powerpoint/2010/main" val="359462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for video</a:t>
            </a:r>
          </a:p>
        </p:txBody>
      </p:sp>
      <p:sp>
        <p:nvSpPr>
          <p:cNvPr id="4" name="Slide Number Placeholder 3"/>
          <p:cNvSpPr>
            <a:spLocks noGrp="1"/>
          </p:cNvSpPr>
          <p:nvPr>
            <p:ph type="sldNum" sz="quarter" idx="5"/>
          </p:nvPr>
        </p:nvSpPr>
        <p:spPr/>
        <p:txBody>
          <a:bodyPr/>
          <a:lstStyle/>
          <a:p>
            <a:fld id="{FF29DFCE-472D-451C-BA59-BE15166DB798}" type="slidenum">
              <a:rPr lang="en-US" smtClean="0"/>
              <a:pPr/>
              <a:t>16</a:t>
            </a:fld>
            <a:endParaRPr lang="en-US"/>
          </a:p>
        </p:txBody>
      </p:sp>
    </p:spTree>
    <p:extLst>
      <p:ext uri="{BB962C8B-B14F-4D97-AF65-F5344CB8AC3E}">
        <p14:creationId xmlns:p14="http://schemas.microsoft.com/office/powerpoint/2010/main" val="286068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44CB2D3-5567-4AC1-8CAF-DF84F0AFEFDB}" type="slidenum">
              <a:rPr lang="fr-FR" smtClean="0"/>
              <a:pPr/>
              <a:t>3</a:t>
            </a:fld>
            <a:endParaRPr lang="fr-FR"/>
          </a:p>
        </p:txBody>
      </p:sp>
    </p:spTree>
    <p:extLst>
      <p:ext uri="{BB962C8B-B14F-4D97-AF65-F5344CB8AC3E}">
        <p14:creationId xmlns:p14="http://schemas.microsoft.com/office/powerpoint/2010/main" val="227529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configurations</a:t>
            </a:r>
          </a:p>
        </p:txBody>
      </p:sp>
      <p:sp>
        <p:nvSpPr>
          <p:cNvPr id="4" name="Slide Number Placeholder 3"/>
          <p:cNvSpPr>
            <a:spLocks noGrp="1"/>
          </p:cNvSpPr>
          <p:nvPr>
            <p:ph type="sldNum" sz="quarter" idx="5"/>
          </p:nvPr>
        </p:nvSpPr>
        <p:spPr/>
        <p:txBody>
          <a:bodyPr/>
          <a:lstStyle/>
          <a:p>
            <a:fld id="{FF29DFCE-472D-451C-BA59-BE15166DB798}" type="slidenum">
              <a:rPr lang="en-US" smtClean="0"/>
              <a:pPr/>
              <a:t>4</a:t>
            </a:fld>
            <a:endParaRPr lang="en-US"/>
          </a:p>
        </p:txBody>
      </p:sp>
    </p:spTree>
    <p:extLst>
      <p:ext uri="{BB962C8B-B14F-4D97-AF65-F5344CB8AC3E}">
        <p14:creationId xmlns:p14="http://schemas.microsoft.com/office/powerpoint/2010/main" val="411666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shock -&gt; flow establishment behind -&gt; </a:t>
            </a:r>
            <a:r>
              <a:rPr lang="en-US" b="1" dirty="0"/>
              <a:t>flow expanding in the nozzle</a:t>
            </a:r>
          </a:p>
          <a:p>
            <a:r>
              <a:rPr lang="en-US" b="0" dirty="0"/>
              <a:t>Impact of the window: </a:t>
            </a:r>
            <a:r>
              <a:rPr lang="en-US" b="1" dirty="0"/>
              <a:t>oblique shock</a:t>
            </a:r>
          </a:p>
        </p:txBody>
      </p:sp>
      <p:sp>
        <p:nvSpPr>
          <p:cNvPr id="4" name="Slide Number Placeholder 3"/>
          <p:cNvSpPr>
            <a:spLocks noGrp="1"/>
          </p:cNvSpPr>
          <p:nvPr>
            <p:ph type="sldNum" sz="quarter" idx="5"/>
          </p:nvPr>
        </p:nvSpPr>
        <p:spPr/>
        <p:txBody>
          <a:bodyPr/>
          <a:lstStyle/>
          <a:p>
            <a:fld id="{FF29DFCE-472D-451C-BA59-BE15166DB798}" type="slidenum">
              <a:rPr lang="en-US" smtClean="0"/>
              <a:pPr/>
              <a:t>5</a:t>
            </a:fld>
            <a:endParaRPr lang="en-US"/>
          </a:p>
        </p:txBody>
      </p:sp>
    </p:spTree>
    <p:extLst>
      <p:ext uri="{BB962C8B-B14F-4D97-AF65-F5344CB8AC3E}">
        <p14:creationId xmlns:p14="http://schemas.microsoft.com/office/powerpoint/2010/main" val="95650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table with plots shot #  vs test times or test time vs velocity</a:t>
            </a:r>
          </a:p>
          <a:p>
            <a:r>
              <a:rPr lang="en-US" dirty="0"/>
              <a:t>Shot 21</a:t>
            </a:r>
          </a:p>
        </p:txBody>
      </p:sp>
      <p:sp>
        <p:nvSpPr>
          <p:cNvPr id="4" name="Slide Number Placeholder 3"/>
          <p:cNvSpPr>
            <a:spLocks noGrp="1"/>
          </p:cNvSpPr>
          <p:nvPr>
            <p:ph type="sldNum" sz="quarter" idx="5"/>
          </p:nvPr>
        </p:nvSpPr>
        <p:spPr/>
        <p:txBody>
          <a:bodyPr/>
          <a:lstStyle/>
          <a:p>
            <a:fld id="{FF29DFCE-472D-451C-BA59-BE15166DB798}" type="slidenum">
              <a:rPr lang="en-US" smtClean="0"/>
              <a:pPr/>
              <a:t>8</a:t>
            </a:fld>
            <a:endParaRPr lang="en-US"/>
          </a:p>
        </p:txBody>
      </p:sp>
    </p:spTree>
    <p:extLst>
      <p:ext uri="{BB962C8B-B14F-4D97-AF65-F5344CB8AC3E}">
        <p14:creationId xmlns:p14="http://schemas.microsoft.com/office/powerpoint/2010/main" val="301247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9DFCE-472D-451C-BA59-BE15166DB798}" type="slidenum">
              <a:rPr lang="en-US" smtClean="0"/>
              <a:pPr/>
              <a:t>9</a:t>
            </a:fld>
            <a:endParaRPr lang="en-US"/>
          </a:p>
        </p:txBody>
      </p:sp>
    </p:spTree>
    <p:extLst>
      <p:ext uri="{BB962C8B-B14F-4D97-AF65-F5344CB8AC3E}">
        <p14:creationId xmlns:p14="http://schemas.microsoft.com/office/powerpoint/2010/main" val="2787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same colors for species</a:t>
            </a:r>
          </a:p>
        </p:txBody>
      </p:sp>
      <p:sp>
        <p:nvSpPr>
          <p:cNvPr id="4" name="Slide Number Placeholder 3"/>
          <p:cNvSpPr>
            <a:spLocks noGrp="1"/>
          </p:cNvSpPr>
          <p:nvPr>
            <p:ph type="sldNum" sz="quarter" idx="5"/>
          </p:nvPr>
        </p:nvSpPr>
        <p:spPr/>
        <p:txBody>
          <a:bodyPr/>
          <a:lstStyle/>
          <a:p>
            <a:fld id="{FF29DFCE-472D-451C-BA59-BE15166DB798}" type="slidenum">
              <a:rPr lang="en-US" smtClean="0"/>
              <a:pPr/>
              <a:t>10</a:t>
            </a:fld>
            <a:endParaRPr lang="en-US"/>
          </a:p>
        </p:txBody>
      </p:sp>
    </p:spTree>
    <p:extLst>
      <p:ext uri="{BB962C8B-B14F-4D97-AF65-F5344CB8AC3E}">
        <p14:creationId xmlns:p14="http://schemas.microsoft.com/office/powerpoint/2010/main" val="2668892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9DFCE-472D-451C-BA59-BE15166DB798}" type="slidenum">
              <a:rPr lang="en-US" smtClean="0"/>
              <a:pPr/>
              <a:t>11</a:t>
            </a:fld>
            <a:endParaRPr lang="en-US"/>
          </a:p>
        </p:txBody>
      </p:sp>
    </p:spTree>
    <p:extLst>
      <p:ext uri="{BB962C8B-B14F-4D97-AF65-F5344CB8AC3E}">
        <p14:creationId xmlns:p14="http://schemas.microsoft.com/office/powerpoint/2010/main" val="372014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9DFCE-472D-451C-BA59-BE15166DB798}" type="slidenum">
              <a:rPr lang="en-US" smtClean="0"/>
              <a:pPr/>
              <a:t>13</a:t>
            </a:fld>
            <a:endParaRPr lang="en-US"/>
          </a:p>
        </p:txBody>
      </p:sp>
    </p:spTree>
    <p:extLst>
      <p:ext uri="{BB962C8B-B14F-4D97-AF65-F5344CB8AC3E}">
        <p14:creationId xmlns:p14="http://schemas.microsoft.com/office/powerpoint/2010/main" val="380027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392832" y="5904656"/>
            <a:ext cx="15265696" cy="1124744"/>
          </a:xfrm>
          <a:prstGeom prst="rect">
            <a:avLst/>
          </a:prstGeom>
          <a:blipFill dpi="0" rotWithShape="1">
            <a:blip r:embed="rId2">
              <a:alphaModFix amt="30000"/>
            </a:blip>
            <a:srcRect/>
            <a:stretch>
              <a:fillRect b="-4313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re 1"/>
          <p:cNvSpPr>
            <a:spLocks noGrp="1"/>
          </p:cNvSpPr>
          <p:nvPr>
            <p:ph type="ctrTitle"/>
          </p:nvPr>
        </p:nvSpPr>
        <p:spPr>
          <a:xfrm>
            <a:off x="914400" y="1628801"/>
            <a:ext cx="10363200" cy="1470025"/>
          </a:xfrm>
          <a:prstGeom prst="roundRect">
            <a:avLst/>
          </a:prstGeom>
          <a:noFill/>
          <a:ln>
            <a:solidFill>
              <a:schemeClr val="tx2">
                <a:lumMod val="60000"/>
                <a:lumOff val="40000"/>
              </a:schemeClr>
            </a:solidFill>
          </a:ln>
          <a:effectLst>
            <a:innerShdw blurRad="63500" dist="50800" dir="2700000">
              <a:prstClr val="black">
                <a:alpha val="50000"/>
              </a:prstClr>
            </a:innerShdw>
          </a:effectLst>
        </p:spPr>
        <p:style>
          <a:lnRef idx="2">
            <a:schemeClr val="accent1"/>
          </a:lnRef>
          <a:fillRef idx="1">
            <a:schemeClr val="lt1"/>
          </a:fillRef>
          <a:effectRef idx="0">
            <a:schemeClr val="accent1"/>
          </a:effectRef>
          <a:fontRef idx="none"/>
        </p:style>
        <p:txBody>
          <a:bodyPr/>
          <a:lstStyle>
            <a:lvl1pPr>
              <a:defRPr>
                <a:solidFill>
                  <a:schemeClr val="tx2">
                    <a:lumMod val="40000"/>
                    <a:lumOff val="60000"/>
                  </a:schemeClr>
                </a:solidFill>
              </a:defRPr>
            </a:lvl1pPr>
          </a:lstStyle>
          <a:p>
            <a:r>
              <a:rPr lang="fr-FR"/>
              <a:t>Modifiez le style du titre</a:t>
            </a:r>
            <a:endParaRPr lang="en-US"/>
          </a:p>
        </p:txBody>
      </p:sp>
      <p:sp>
        <p:nvSpPr>
          <p:cNvPr id="3" name="Sous-titre 2"/>
          <p:cNvSpPr>
            <a:spLocks noGrp="1"/>
          </p:cNvSpPr>
          <p:nvPr>
            <p:ph type="subTitle" idx="1"/>
          </p:nvPr>
        </p:nvSpPr>
        <p:spPr>
          <a:xfrm>
            <a:off x="1828800" y="3384575"/>
            <a:ext cx="8534400" cy="1752600"/>
          </a:xfrm>
          <a:prstGeom prst="roundRect">
            <a:avLst/>
          </a:prstGeom>
          <a:noFill/>
          <a:ln>
            <a:solidFill>
              <a:schemeClr val="tx2">
                <a:lumMod val="60000"/>
                <a:lumOff val="40000"/>
              </a:schemeClr>
            </a:solidFill>
          </a:ln>
          <a:effectLst>
            <a:innerShdw blurRad="114300">
              <a:prstClr val="black"/>
            </a:innerShdw>
          </a:effectLst>
        </p:spPr>
        <p:txBody>
          <a:bodyPr/>
          <a:lstStyle>
            <a:lvl1pPr marL="0" indent="0" algn="ctr">
              <a:buNone/>
              <a:defRPr>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Espace réservé de la date 3"/>
          <p:cNvSpPr>
            <a:spLocks noGrp="1"/>
          </p:cNvSpPr>
          <p:nvPr>
            <p:ph type="dt" sz="half" idx="10"/>
          </p:nvPr>
        </p:nvSpPr>
        <p:spPr>
          <a:xfrm>
            <a:off x="609600" y="6527751"/>
            <a:ext cx="2844800" cy="365125"/>
          </a:xfrm>
          <a:noFill/>
          <a:ln>
            <a:solidFill>
              <a:schemeClr val="tx2">
                <a:lumMod val="60000"/>
                <a:lumOff val="40000"/>
              </a:schemeClr>
            </a:solidFill>
          </a:ln>
        </p:spPr>
        <p:txBody>
          <a:bodyPr/>
          <a:lstStyle>
            <a:lvl1pPr>
              <a:defRPr b="1">
                <a:solidFill>
                  <a:schemeClr val="tx2">
                    <a:lumMod val="40000"/>
                    <a:lumOff val="60000"/>
                  </a:schemeClr>
                </a:solidFill>
              </a:defRPr>
            </a:lvl1pPr>
          </a:lstStyle>
          <a:p>
            <a:endParaRPr lang="en-US"/>
          </a:p>
        </p:txBody>
      </p:sp>
      <p:sp>
        <p:nvSpPr>
          <p:cNvPr id="5" name="Espace réservé du pied de page 4"/>
          <p:cNvSpPr>
            <a:spLocks noGrp="1"/>
          </p:cNvSpPr>
          <p:nvPr>
            <p:ph type="ftr" sz="quarter" idx="11"/>
          </p:nvPr>
        </p:nvSpPr>
        <p:spPr>
          <a:xfrm>
            <a:off x="4165600" y="6527751"/>
            <a:ext cx="3860800" cy="365125"/>
          </a:xfrm>
          <a:noFill/>
          <a:ln>
            <a:solidFill>
              <a:schemeClr val="tx2">
                <a:lumMod val="60000"/>
                <a:lumOff val="40000"/>
              </a:schemeClr>
            </a:solidFill>
          </a:ln>
        </p:spPr>
        <p:txBody>
          <a:bodyPr/>
          <a:lstStyle>
            <a:lvl1pPr>
              <a:defRPr b="1">
                <a:solidFill>
                  <a:schemeClr val="tx2">
                    <a:lumMod val="40000"/>
                    <a:lumOff val="60000"/>
                  </a:schemeClr>
                </a:solidFill>
              </a:defRPr>
            </a:lvl1pPr>
          </a:lstStyle>
          <a:p>
            <a:r>
              <a:rPr lang="en-US"/>
              <a:t>Réunion d’avancement n°2</a:t>
            </a:r>
          </a:p>
        </p:txBody>
      </p:sp>
      <p:sp>
        <p:nvSpPr>
          <p:cNvPr id="6" name="Espace réservé du numéro de diapositive 5"/>
          <p:cNvSpPr>
            <a:spLocks noGrp="1"/>
          </p:cNvSpPr>
          <p:nvPr>
            <p:ph type="sldNum" sz="quarter" idx="12"/>
          </p:nvPr>
        </p:nvSpPr>
        <p:spPr>
          <a:xfrm>
            <a:off x="8737600" y="6527751"/>
            <a:ext cx="2844800" cy="365125"/>
          </a:xfrm>
          <a:noFill/>
          <a:ln>
            <a:solidFill>
              <a:schemeClr val="tx2">
                <a:lumMod val="60000"/>
                <a:lumOff val="40000"/>
              </a:schemeClr>
            </a:solidFill>
          </a:ln>
        </p:spPr>
        <p:txBody>
          <a:bodyPr/>
          <a:lstStyle>
            <a:lvl1pPr>
              <a:defRPr b="1">
                <a:solidFill>
                  <a:schemeClr val="tx2">
                    <a:lumMod val="40000"/>
                    <a:lumOff val="60000"/>
                  </a:schemeClr>
                </a:solidFill>
              </a:defRPr>
            </a:lvl1pPr>
          </a:lstStyle>
          <a:p>
            <a:fld id="{6D20CA48-88BA-4592-B811-10A2FD2A1E78}" type="slidenum">
              <a:rPr lang="en-US" smtClean="0"/>
              <a:pPr/>
              <a:t>‹#›</a:t>
            </a:fld>
            <a:endParaRPr lang="en-US"/>
          </a:p>
        </p:txBody>
      </p:sp>
      <p:sp>
        <p:nvSpPr>
          <p:cNvPr id="8" name="Rectangle 7">
            <a:extLst>
              <a:ext uri="{FF2B5EF4-FFF2-40B4-BE49-F238E27FC236}">
                <a16:creationId xmlns:a16="http://schemas.microsoft.com/office/drawing/2014/main" id="{3B0B5BB4-0C7B-4A03-9350-7D64FF2333F6}"/>
              </a:ext>
            </a:extLst>
          </p:cNvPr>
          <p:cNvSpPr/>
          <p:nvPr userDrawn="1"/>
        </p:nvSpPr>
        <p:spPr>
          <a:xfrm>
            <a:off x="-1392832" y="5904656"/>
            <a:ext cx="15265696" cy="1124744"/>
          </a:xfrm>
          <a:prstGeom prst="rect">
            <a:avLst/>
          </a:prstGeom>
          <a:blipFill dpi="0" rotWithShape="1">
            <a:blip r:embed="rId2">
              <a:alphaModFix amt="30000"/>
            </a:blip>
            <a:srcRect/>
            <a:stretch>
              <a:fillRect b="-4313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7998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a:p>
        </p:txBody>
      </p:sp>
      <p:sp>
        <p:nvSpPr>
          <p:cNvPr id="6" name="Espace réservé du pied de page 5"/>
          <p:cNvSpPr>
            <a:spLocks noGrp="1"/>
          </p:cNvSpPr>
          <p:nvPr>
            <p:ph type="ftr" sz="quarter" idx="11"/>
          </p:nvPr>
        </p:nvSpPr>
        <p:spPr/>
        <p:txBody>
          <a:bodyPr/>
          <a:lstStyle/>
          <a:p>
            <a:r>
              <a:rPr lang="en-US"/>
              <a:t>Réunion d’avancement n°2</a:t>
            </a:r>
          </a:p>
        </p:txBody>
      </p:sp>
      <p:sp>
        <p:nvSpPr>
          <p:cNvPr id="7" name="Espace réservé du numéro de diapositive 6"/>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275931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a:p>
        </p:txBody>
      </p:sp>
      <p:sp>
        <p:nvSpPr>
          <p:cNvPr id="6" name="Espace réservé du pied de page 5"/>
          <p:cNvSpPr>
            <a:spLocks noGrp="1"/>
          </p:cNvSpPr>
          <p:nvPr>
            <p:ph type="ftr" sz="quarter" idx="11"/>
          </p:nvPr>
        </p:nvSpPr>
        <p:spPr/>
        <p:txBody>
          <a:bodyPr/>
          <a:lstStyle/>
          <a:p>
            <a:r>
              <a:rPr lang="en-US"/>
              <a:t>Réunion d’avancement n°2</a:t>
            </a:r>
          </a:p>
        </p:txBody>
      </p:sp>
      <p:sp>
        <p:nvSpPr>
          <p:cNvPr id="7" name="Espace réservé du numéro de diapositive 6"/>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2891427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a:p>
        </p:txBody>
      </p:sp>
      <p:sp>
        <p:nvSpPr>
          <p:cNvPr id="5" name="Espace réservé du pied de page 4"/>
          <p:cNvSpPr>
            <a:spLocks noGrp="1"/>
          </p:cNvSpPr>
          <p:nvPr>
            <p:ph type="ftr" sz="quarter" idx="11"/>
          </p:nvPr>
        </p:nvSpPr>
        <p:spPr/>
        <p:txBody>
          <a:bodyPr/>
          <a:lstStyle/>
          <a:p>
            <a:r>
              <a:rPr lang="en-US"/>
              <a:t>Réunion d’avancement n°2</a:t>
            </a:r>
          </a:p>
        </p:txBody>
      </p:sp>
      <p:sp>
        <p:nvSpPr>
          <p:cNvPr id="6" name="Espace réservé du numéro de diapositive 5"/>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3722947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a:p>
        </p:txBody>
      </p:sp>
      <p:sp>
        <p:nvSpPr>
          <p:cNvPr id="5" name="Espace réservé du pied de page 4"/>
          <p:cNvSpPr>
            <a:spLocks noGrp="1"/>
          </p:cNvSpPr>
          <p:nvPr>
            <p:ph type="ftr" sz="quarter" idx="11"/>
          </p:nvPr>
        </p:nvSpPr>
        <p:spPr/>
        <p:txBody>
          <a:bodyPr/>
          <a:lstStyle/>
          <a:p>
            <a:r>
              <a:rPr lang="en-US"/>
              <a:t>Réunion d’avancement n°2</a:t>
            </a:r>
          </a:p>
        </p:txBody>
      </p:sp>
      <p:sp>
        <p:nvSpPr>
          <p:cNvPr id="6" name="Espace réservé du numéro de diapositive 5"/>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1597348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lvl1pPr>
              <a:defRPr>
                <a:solidFill>
                  <a:srgbClr val="7030A0"/>
                </a:solidFill>
              </a:defRPr>
            </a:lvl1pPr>
          </a:lstStyle>
          <a:p>
            <a:r>
              <a:rPr lang="en-US"/>
              <a:t>Réunion d’avancement n°2</a:t>
            </a:r>
          </a:p>
        </p:txBody>
      </p:sp>
      <p:sp>
        <p:nvSpPr>
          <p:cNvPr id="6" name="Espace réservé du numéro de diapositive 5"/>
          <p:cNvSpPr>
            <a:spLocks noGrp="1"/>
          </p:cNvSpPr>
          <p:nvPr>
            <p:ph type="sldNum" sz="quarter" idx="12"/>
          </p:nvPr>
        </p:nvSpPr>
        <p:spPr/>
        <p:txBody>
          <a:bodyPr/>
          <a:lstStyle>
            <a:lvl1pPr>
              <a:defRPr>
                <a:solidFill>
                  <a:srgbClr val="7030A0"/>
                </a:solidFill>
              </a:defRPr>
            </a:lvl1pPr>
          </a:lstStyle>
          <a:p>
            <a:fld id="{6D20CA48-88BA-4592-B811-10A2FD2A1E78}" type="slidenum">
              <a:rPr lang="en-US" smtClean="0"/>
              <a:pPr/>
              <a:t>‹#›</a:t>
            </a:fld>
            <a:endParaRPr lang="en-US"/>
          </a:p>
        </p:txBody>
      </p:sp>
      <p:sp>
        <p:nvSpPr>
          <p:cNvPr id="3096" name="Rectangle 3095"/>
          <p:cNvSpPr/>
          <p:nvPr userDrawn="1"/>
        </p:nvSpPr>
        <p:spPr>
          <a:xfrm rot="20825108">
            <a:off x="2377754" y="5877057"/>
            <a:ext cx="540316" cy="324047"/>
          </a:xfrm>
          <a:prstGeom prst="rect">
            <a:avLst/>
          </a:prstGeom>
          <a:blipFill dpi="0" rotWithShape="1">
            <a:blip r:embed="rId2" cstate="print">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5085184"/>
            <a:ext cx="2447595" cy="1772816"/>
          </a:xfrm>
          <a:prstGeom prst="rect">
            <a:avLst/>
          </a:prstGeom>
          <a:blipFill dpi="0" rotWithShape="1">
            <a:blip r:embed="rId3" cstate="print">
              <a:alphaModFix amt="30000"/>
            </a:blip>
            <a:srcRect/>
            <a:stretch>
              <a:fillRect l="-64752" b="-584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re 1"/>
          <p:cNvSpPr>
            <a:spLocks noGrp="1"/>
          </p:cNvSpPr>
          <p:nvPr>
            <p:ph type="title"/>
          </p:nvPr>
        </p:nvSpPr>
        <p:spPr>
          <a:prstGeom prst="snip2SameRect">
            <a:avLst/>
          </a:prstGeom>
          <a:solidFill>
            <a:srgbClr val="7030A0">
              <a:alpha val="70000"/>
            </a:srgbClr>
          </a:solidFill>
          <a:ln>
            <a:solidFill>
              <a:srgbClr val="7030A0"/>
            </a:solidFill>
          </a:ln>
          <a:effectLst>
            <a:innerShdw blurRad="63500" dist="50800" dir="2700000">
              <a:prstClr val="black">
                <a:alpha val="50000"/>
              </a:prstClr>
            </a:innerShdw>
          </a:effectLst>
        </p:spPr>
        <p:txBody>
          <a:bodyPr/>
          <a:lstStyle>
            <a:lvl1pPr>
              <a:defRPr>
                <a:solidFill>
                  <a:schemeClr val="tx1"/>
                </a:solidFill>
              </a:defRPr>
            </a:lvl1pPr>
          </a:lstStyle>
          <a:p>
            <a:r>
              <a:rPr lang="fr-FR"/>
              <a:t>Modifiez le style du titre</a:t>
            </a:r>
            <a:endParaRPr lang="en-US"/>
          </a:p>
        </p:txBody>
      </p:sp>
      <p:sp>
        <p:nvSpPr>
          <p:cNvPr id="27" name="Forme libre 26"/>
          <p:cNvSpPr/>
          <p:nvPr userDrawn="1"/>
        </p:nvSpPr>
        <p:spPr>
          <a:xfrm>
            <a:off x="-48683" y="4635501"/>
            <a:ext cx="2480733" cy="1533525"/>
          </a:xfrm>
          <a:custGeom>
            <a:avLst/>
            <a:gdLst>
              <a:gd name="connsiteX0" fmla="*/ 1860550 w 1860550"/>
              <a:gd name="connsiteY0" fmla="*/ 1533525 h 1533525"/>
              <a:gd name="connsiteX1" fmla="*/ 1666875 w 1860550"/>
              <a:gd name="connsiteY1" fmla="*/ 1231900 h 1533525"/>
              <a:gd name="connsiteX2" fmla="*/ 1435100 w 1860550"/>
              <a:gd name="connsiteY2" fmla="*/ 914400 h 1533525"/>
              <a:gd name="connsiteX3" fmla="*/ 990600 w 1860550"/>
              <a:gd name="connsiteY3" fmla="*/ 539750 h 1533525"/>
              <a:gd name="connsiteX4" fmla="*/ 0 w 1860550"/>
              <a:gd name="connsiteY4" fmla="*/ 0 h 153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50" h="1533525">
                <a:moveTo>
                  <a:pt x="1860550" y="1533525"/>
                </a:moveTo>
                <a:cubicBezTo>
                  <a:pt x="1799166" y="1434306"/>
                  <a:pt x="1737783" y="1335087"/>
                  <a:pt x="1666875" y="1231900"/>
                </a:cubicBezTo>
                <a:cubicBezTo>
                  <a:pt x="1595967" y="1128713"/>
                  <a:pt x="1547812" y="1029758"/>
                  <a:pt x="1435100" y="914400"/>
                </a:cubicBezTo>
                <a:cubicBezTo>
                  <a:pt x="1322388" y="799042"/>
                  <a:pt x="1229783" y="692150"/>
                  <a:pt x="990600" y="539750"/>
                </a:cubicBezTo>
                <a:cubicBezTo>
                  <a:pt x="751417" y="387350"/>
                  <a:pt x="0" y="0"/>
                  <a:pt x="0" y="0"/>
                </a:cubicBezTo>
              </a:path>
            </a:pathLst>
          </a:custGeom>
          <a:noFill/>
          <a:ln w="6350">
            <a:solidFill>
              <a:srgbClr val="EC3814">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Forme libre 28"/>
          <p:cNvSpPr/>
          <p:nvPr userDrawn="1"/>
        </p:nvSpPr>
        <p:spPr>
          <a:xfrm>
            <a:off x="29635" y="2840831"/>
            <a:ext cx="2885103" cy="3252788"/>
          </a:xfrm>
          <a:custGeom>
            <a:avLst/>
            <a:gdLst>
              <a:gd name="connsiteX0" fmla="*/ 2157413 w 2163827"/>
              <a:gd name="connsiteY0" fmla="*/ 3252788 h 3252788"/>
              <a:gd name="connsiteX1" fmla="*/ 2138363 w 2163827"/>
              <a:gd name="connsiteY1" fmla="*/ 2828925 h 3252788"/>
              <a:gd name="connsiteX2" fmla="*/ 1952625 w 2163827"/>
              <a:gd name="connsiteY2" fmla="*/ 2314575 h 3252788"/>
              <a:gd name="connsiteX3" fmla="*/ 1204913 w 2163827"/>
              <a:gd name="connsiteY3" fmla="*/ 1123950 h 3252788"/>
              <a:gd name="connsiteX4" fmla="*/ 0 w 2163827"/>
              <a:gd name="connsiteY4" fmla="*/ 0 h 325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827" h="3252788">
                <a:moveTo>
                  <a:pt x="2157413" y="3252788"/>
                </a:moveTo>
                <a:cubicBezTo>
                  <a:pt x="2164953" y="3119041"/>
                  <a:pt x="2172494" y="2985294"/>
                  <a:pt x="2138363" y="2828925"/>
                </a:cubicBezTo>
                <a:cubicBezTo>
                  <a:pt x="2104232" y="2672556"/>
                  <a:pt x="2108200" y="2598737"/>
                  <a:pt x="1952625" y="2314575"/>
                </a:cubicBezTo>
                <a:cubicBezTo>
                  <a:pt x="1797050" y="2030413"/>
                  <a:pt x="1530350" y="1509712"/>
                  <a:pt x="1204913" y="1123950"/>
                </a:cubicBezTo>
                <a:cubicBezTo>
                  <a:pt x="879475" y="738187"/>
                  <a:pt x="179387" y="123825"/>
                  <a:pt x="0" y="0"/>
                </a:cubicBezTo>
              </a:path>
            </a:pathLst>
          </a:custGeom>
          <a:noFill/>
          <a:ln w="6350">
            <a:solidFill>
              <a:srgbClr val="EC3814">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94" name="Forme libre 3093"/>
          <p:cNvSpPr/>
          <p:nvPr userDrawn="1"/>
        </p:nvSpPr>
        <p:spPr>
          <a:xfrm>
            <a:off x="43604" y="4175760"/>
            <a:ext cx="2448560" cy="1752600"/>
          </a:xfrm>
          <a:custGeom>
            <a:avLst/>
            <a:gdLst>
              <a:gd name="connsiteX0" fmla="*/ 1836420 w 1836420"/>
              <a:gd name="connsiteY0" fmla="*/ 1752600 h 1752600"/>
              <a:gd name="connsiteX1" fmla="*/ 1409700 w 1836420"/>
              <a:gd name="connsiteY1" fmla="*/ 1104900 h 1752600"/>
              <a:gd name="connsiteX2" fmla="*/ 0 w 1836420"/>
              <a:gd name="connsiteY2" fmla="*/ 0 h 1752600"/>
            </a:gdLst>
            <a:ahLst/>
            <a:cxnLst>
              <a:cxn ang="0">
                <a:pos x="connsiteX0" y="connsiteY0"/>
              </a:cxn>
              <a:cxn ang="0">
                <a:pos x="connsiteX1" y="connsiteY1"/>
              </a:cxn>
              <a:cxn ang="0">
                <a:pos x="connsiteX2" y="connsiteY2"/>
              </a:cxn>
            </a:cxnLst>
            <a:rect l="l" t="t" r="r" b="b"/>
            <a:pathLst>
              <a:path w="1836420" h="1752600">
                <a:moveTo>
                  <a:pt x="1836420" y="1752600"/>
                </a:moveTo>
                <a:cubicBezTo>
                  <a:pt x="1776095" y="1574800"/>
                  <a:pt x="1715770" y="1397000"/>
                  <a:pt x="1409700" y="1104900"/>
                </a:cubicBezTo>
                <a:cubicBezTo>
                  <a:pt x="1103630" y="812800"/>
                  <a:pt x="0" y="0"/>
                  <a:pt x="0" y="0"/>
                </a:cubicBezTo>
              </a:path>
            </a:pathLst>
          </a:custGeom>
          <a:noFill/>
          <a:ln w="6350">
            <a:solidFill>
              <a:srgbClr val="EC3814">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95" name="Forme libre 3094"/>
          <p:cNvSpPr/>
          <p:nvPr userDrawn="1"/>
        </p:nvSpPr>
        <p:spPr>
          <a:xfrm>
            <a:off x="84244" y="3215640"/>
            <a:ext cx="2621280" cy="2644140"/>
          </a:xfrm>
          <a:custGeom>
            <a:avLst/>
            <a:gdLst>
              <a:gd name="connsiteX0" fmla="*/ 1965960 w 1965960"/>
              <a:gd name="connsiteY0" fmla="*/ 2644140 h 2644140"/>
              <a:gd name="connsiteX1" fmla="*/ 1859280 w 1965960"/>
              <a:gd name="connsiteY1" fmla="*/ 2263140 h 2644140"/>
              <a:gd name="connsiteX2" fmla="*/ 1562100 w 1965960"/>
              <a:gd name="connsiteY2" fmla="*/ 1775460 h 2644140"/>
              <a:gd name="connsiteX3" fmla="*/ 350520 w 1965960"/>
              <a:gd name="connsiteY3" fmla="*/ 358140 h 2644140"/>
              <a:gd name="connsiteX4" fmla="*/ 0 w 1965960"/>
              <a:gd name="connsiteY4" fmla="*/ 0 h 264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60" h="2644140">
                <a:moveTo>
                  <a:pt x="1965960" y="2644140"/>
                </a:moveTo>
                <a:cubicBezTo>
                  <a:pt x="1946275" y="2526030"/>
                  <a:pt x="1926590" y="2407920"/>
                  <a:pt x="1859280" y="2263140"/>
                </a:cubicBezTo>
                <a:cubicBezTo>
                  <a:pt x="1791970" y="2118360"/>
                  <a:pt x="1813560" y="2092960"/>
                  <a:pt x="1562100" y="1775460"/>
                </a:cubicBezTo>
                <a:cubicBezTo>
                  <a:pt x="1310640" y="1457960"/>
                  <a:pt x="610870" y="654050"/>
                  <a:pt x="350520" y="358140"/>
                </a:cubicBezTo>
                <a:cubicBezTo>
                  <a:pt x="90170" y="62230"/>
                  <a:pt x="45085" y="31115"/>
                  <a:pt x="0" y="0"/>
                </a:cubicBezTo>
              </a:path>
            </a:pathLst>
          </a:custGeom>
          <a:noFill/>
          <a:ln w="6350">
            <a:solidFill>
              <a:srgbClr val="EC3814">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97" name="AutoShape 8" descr="Résultat de recherche d'images pour &quot;orion capsule&quot;"/>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98" name="AutoShape 10" descr="Résultat de recherche d'images pour &quot;orion capsule&quot;"/>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 name="Espace réservé du texte 31"/>
          <p:cNvSpPr>
            <a:spLocks noGrp="1"/>
          </p:cNvSpPr>
          <p:nvPr>
            <p:ph type="body" sz="quarter" idx="13"/>
          </p:nvPr>
        </p:nvSpPr>
        <p:spPr>
          <a:xfrm>
            <a:off x="636093" y="1557337"/>
            <a:ext cx="10954775" cy="4611688"/>
          </a:xfrm>
        </p:spPr>
        <p:txBody>
          <a:bodyPr/>
          <a:lstStyle>
            <a:lvl1pPr>
              <a:defRPr>
                <a:solidFill>
                  <a:srgbClr val="401B5B"/>
                </a:solidFill>
              </a:defRPr>
            </a:lvl1pPr>
            <a:lvl2pPr>
              <a:defRPr>
                <a:solidFill>
                  <a:srgbClr val="401B5B"/>
                </a:solidFill>
              </a:defRPr>
            </a:lvl2pPr>
            <a:lvl3pPr>
              <a:defRPr>
                <a:solidFill>
                  <a:srgbClr val="401B5B"/>
                </a:solidFill>
              </a:defRPr>
            </a:lvl3pPr>
            <a:lvl4pPr>
              <a:defRPr>
                <a:solidFill>
                  <a:srgbClr val="401B5B"/>
                </a:solidFill>
              </a:defRPr>
            </a:lvl4pPr>
            <a:lvl5pPr>
              <a:defRPr>
                <a:solidFill>
                  <a:srgbClr val="401B5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525034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9" name="Rectangle 8"/>
          <p:cNvSpPr/>
          <p:nvPr userDrawn="1"/>
        </p:nvSpPr>
        <p:spPr>
          <a:xfrm>
            <a:off x="1" y="4077072"/>
            <a:ext cx="5935167" cy="2780928"/>
          </a:xfrm>
          <a:prstGeom prst="rect">
            <a:avLst/>
          </a:prstGeom>
          <a:blipFill dpi="0" rotWithShape="1">
            <a:blip r:embed="rId2" cstate="print">
              <a:alphaModFix amt="30000"/>
            </a:blip>
            <a:srcRect/>
            <a:stretch>
              <a:fillRect l="-75710" t="-6765" r="9919" b="-1068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Espace réservé du pied de page 3"/>
          <p:cNvSpPr>
            <a:spLocks noGrp="1"/>
          </p:cNvSpPr>
          <p:nvPr>
            <p:ph type="ftr" sz="quarter" idx="11"/>
          </p:nvPr>
        </p:nvSpPr>
        <p:spPr/>
        <p:txBody>
          <a:bodyPr/>
          <a:lstStyle>
            <a:lvl1pPr>
              <a:defRPr>
                <a:solidFill>
                  <a:srgbClr val="7030A0"/>
                </a:solidFill>
              </a:defRPr>
            </a:lvl1pPr>
          </a:lstStyle>
          <a:p>
            <a:r>
              <a:rPr lang="en-US"/>
              <a:t>Réunion d’avancement n°2</a:t>
            </a:r>
          </a:p>
        </p:txBody>
      </p:sp>
      <p:sp>
        <p:nvSpPr>
          <p:cNvPr id="5" name="Espace réservé du numéro de diapositive 4"/>
          <p:cNvSpPr>
            <a:spLocks noGrp="1"/>
          </p:cNvSpPr>
          <p:nvPr>
            <p:ph type="sldNum" sz="quarter" idx="12"/>
          </p:nvPr>
        </p:nvSpPr>
        <p:spPr/>
        <p:txBody>
          <a:bodyPr/>
          <a:lstStyle>
            <a:lvl1pPr>
              <a:defRPr>
                <a:solidFill>
                  <a:srgbClr val="7030A0"/>
                </a:solidFill>
              </a:defRPr>
            </a:lvl1pPr>
          </a:lstStyle>
          <a:p>
            <a:fld id="{6D20CA48-88BA-4592-B811-10A2FD2A1E78}" type="slidenum">
              <a:rPr lang="en-US" smtClean="0"/>
              <a:pPr/>
              <a:t>‹#›</a:t>
            </a:fld>
            <a:endParaRPr lang="en-US"/>
          </a:p>
        </p:txBody>
      </p:sp>
      <p:sp>
        <p:nvSpPr>
          <p:cNvPr id="2" name="Titre 1"/>
          <p:cNvSpPr>
            <a:spLocks noGrp="1"/>
          </p:cNvSpPr>
          <p:nvPr>
            <p:ph type="title"/>
          </p:nvPr>
        </p:nvSpPr>
        <p:spPr>
          <a:prstGeom prst="snip2SameRect">
            <a:avLst/>
          </a:prstGeom>
          <a:solidFill>
            <a:srgbClr val="7030A0">
              <a:alpha val="70000"/>
            </a:srgbClr>
          </a:solidFill>
          <a:effectLst>
            <a:innerShdw blurRad="63500" dist="50800" dir="5400000">
              <a:prstClr val="black">
                <a:alpha val="50000"/>
              </a:prstClr>
            </a:innerShdw>
          </a:effectLst>
        </p:spPr>
        <p:txBody>
          <a:bodyPr/>
          <a:lstStyle>
            <a:lvl1pPr>
              <a:defRPr>
                <a:solidFill>
                  <a:schemeClr val="tx1"/>
                </a:solidFill>
              </a:defRPr>
            </a:lvl1pPr>
          </a:lstStyle>
          <a:p>
            <a:r>
              <a:rPr lang="fr-FR"/>
              <a:t>Modifiez le style du titre</a:t>
            </a:r>
            <a:endParaRPr lang="en-US"/>
          </a:p>
        </p:txBody>
      </p:sp>
      <p:sp>
        <p:nvSpPr>
          <p:cNvPr id="13" name="AutoShape 2" descr="Résultat de recherche d'images pour &quot;reentry&quot;"/>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 name="AutoShape 4" descr="Résultat de recherche d'images pour &quot;reentry&quot;"/>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6" name="Espace réservé du texte 5"/>
          <p:cNvSpPr>
            <a:spLocks noGrp="1"/>
          </p:cNvSpPr>
          <p:nvPr>
            <p:ph type="body" sz="quarter" idx="13"/>
          </p:nvPr>
        </p:nvSpPr>
        <p:spPr>
          <a:xfrm>
            <a:off x="613834" y="1557338"/>
            <a:ext cx="10953751" cy="4679950"/>
          </a:xfrm>
        </p:spPr>
        <p:txBody>
          <a:bodyPr/>
          <a:lstStyle>
            <a:lvl1pPr marL="447675" indent="-447675">
              <a:buFontTx/>
              <a:buBlip>
                <a:blip r:embed="rId3"/>
              </a:buBlip>
              <a:defRPr/>
            </a:lvl1pPr>
            <a:lvl2pPr marL="1343025" indent="-371475">
              <a:buFontTx/>
              <a:buBlip>
                <a:blip r:embed="rId3"/>
              </a:buBlip>
              <a:defRPr sz="3200"/>
            </a:lvl2pPr>
            <a:lvl3pPr marL="2419350" indent="-323850">
              <a:buFontTx/>
              <a:buBlip>
                <a:blip r:embed="rId3"/>
              </a:buBlip>
              <a:defRPr sz="3200"/>
            </a:lvl3pPr>
            <a:lvl4pPr marL="3143250" indent="-228600">
              <a:buFontTx/>
              <a:buBlip>
                <a:blip r:embed="rId4"/>
              </a:buBlip>
              <a:tabLst/>
              <a:defRPr sz="3200"/>
            </a:lvl4pPr>
            <a:lvl5pPr marL="2057400" indent="-228600">
              <a:buFontTx/>
              <a:buBlip>
                <a:blip r:embed="rId3"/>
              </a:buBlip>
              <a:defRPr sz="3200"/>
            </a:lvl5pPr>
          </a:lstStyle>
          <a:p>
            <a:pPr lvl="0"/>
            <a:r>
              <a:rPr lang="fr-FR"/>
              <a:t>Modifiez les styles du texte du masque</a:t>
            </a:r>
          </a:p>
          <a:p>
            <a:pPr lvl="0"/>
            <a:endParaRPr lang="fr-FR"/>
          </a:p>
          <a:p>
            <a:pPr lvl="1"/>
            <a:r>
              <a:rPr lang="fr-FR"/>
              <a:t>Deuxième niveau</a:t>
            </a:r>
          </a:p>
          <a:p>
            <a:pPr lvl="1"/>
            <a:endParaRPr lang="fr-FR"/>
          </a:p>
          <a:p>
            <a:pPr lvl="2"/>
            <a:r>
              <a:rPr lang="fr-FR"/>
              <a:t>Troisième niveau</a:t>
            </a:r>
          </a:p>
          <a:p>
            <a:pPr lvl="2"/>
            <a:endParaRPr lang="fr-FR"/>
          </a:p>
          <a:p>
            <a:pPr lvl="3"/>
            <a:r>
              <a:rPr lang="fr-FR"/>
              <a:t>Quatrième niveau</a:t>
            </a:r>
          </a:p>
          <a:p>
            <a:pPr lvl="7"/>
            <a:r>
              <a:rPr lang="fr-FR"/>
              <a:t>Cinquième niveau</a:t>
            </a:r>
            <a:endParaRPr lang="en-US"/>
          </a:p>
        </p:txBody>
      </p:sp>
    </p:spTree>
    <p:extLst>
      <p:ext uri="{BB962C8B-B14F-4D97-AF65-F5344CB8AC3E}">
        <p14:creationId xmlns:p14="http://schemas.microsoft.com/office/powerpoint/2010/main" val="75425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exte">
    <p:bg bwMode="gray">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Cliquez et modifiez le titre</a:t>
            </a:r>
          </a:p>
        </p:txBody>
      </p:sp>
      <p:sp>
        <p:nvSpPr>
          <p:cNvPr id="3" name="Espace réservé du contenu 2"/>
          <p:cNvSpPr>
            <a:spLocks noGrp="1"/>
          </p:cNvSpPr>
          <p:nvPr>
            <p:ph idx="1"/>
          </p:nvPr>
        </p:nvSpPr>
        <p:spPr bwMode="gray"/>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bwMode="gray"/>
        <p:txBody>
          <a:bodyPr/>
          <a:lstStyle/>
          <a:p>
            <a:fld id="{82683B5C-CD19-4AE8-8E28-9143F651BFD3}" type="datetime1">
              <a:rPr lang="fr-FR" smtClean="0"/>
              <a:pPr/>
              <a:t>11/01/2022</a:t>
            </a:fld>
            <a:endParaRPr lang="fr-FR"/>
          </a:p>
        </p:txBody>
      </p:sp>
      <p:sp>
        <p:nvSpPr>
          <p:cNvPr id="8" name="Espace réservé du numéro de diapositive 7"/>
          <p:cNvSpPr>
            <a:spLocks noGrp="1"/>
          </p:cNvSpPr>
          <p:nvPr>
            <p:ph type="sldNum" sz="quarter" idx="11"/>
          </p:nvPr>
        </p:nvSpPr>
        <p:spPr bwMode="gray"/>
        <p:txBody>
          <a:bodyPr/>
          <a:lstStyle/>
          <a:p>
            <a:fld id="{19858401-1896-4F80-9B2B-186795E41C27}" type="slidenum">
              <a:rPr lang="fr-FR" smtClean="0"/>
              <a:pPr/>
              <a:t>‹#›</a:t>
            </a:fld>
            <a:endParaRPr lang="fr-FR"/>
          </a:p>
        </p:txBody>
      </p:sp>
      <p:sp>
        <p:nvSpPr>
          <p:cNvPr id="9" name="Espace réservé du pied de page 8"/>
          <p:cNvSpPr>
            <a:spLocks noGrp="1"/>
          </p:cNvSpPr>
          <p:nvPr>
            <p:ph type="ftr" sz="quarter" idx="12"/>
          </p:nvPr>
        </p:nvSpPr>
        <p:spPr bwMode="gray"/>
        <p:txBody>
          <a:bodyPr/>
          <a:lstStyle/>
          <a:p>
            <a:pPr algn="l"/>
            <a:r>
              <a:rPr lang="fr-FR"/>
              <a:t>Titre de la présentation</a:t>
            </a:r>
          </a:p>
        </p:txBody>
      </p:sp>
    </p:spTree>
    <p:extLst>
      <p:ext uri="{BB962C8B-B14F-4D97-AF65-F5344CB8AC3E}">
        <p14:creationId xmlns:p14="http://schemas.microsoft.com/office/powerpoint/2010/main" val="133472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lvl1pPr>
              <a:defRPr>
                <a:solidFill>
                  <a:schemeClr val="tx2">
                    <a:lumMod val="60000"/>
                    <a:lumOff val="40000"/>
                  </a:schemeClr>
                </a:solidFill>
              </a:defRPr>
            </a:lvl1pPr>
          </a:lstStyle>
          <a:p>
            <a:fld id="{2F16565E-F9AE-4F6E-8775-4ED1D817BA89}" type="datetimeFigureOut">
              <a:rPr lang="en-US" smtClean="0"/>
              <a:pPr/>
              <a:t>1/11/22</a:t>
            </a:fld>
            <a:endParaRPr lang="en-US"/>
          </a:p>
        </p:txBody>
      </p:sp>
      <p:sp>
        <p:nvSpPr>
          <p:cNvPr id="5" name="Espace réservé du pied de page 4"/>
          <p:cNvSpPr>
            <a:spLocks noGrp="1"/>
          </p:cNvSpPr>
          <p:nvPr>
            <p:ph type="ftr" sz="quarter" idx="11"/>
          </p:nvPr>
        </p:nvSpPr>
        <p:spPr/>
        <p:txBody>
          <a:bodyPr/>
          <a:lstStyle>
            <a:lvl1pPr>
              <a:defRPr>
                <a:solidFill>
                  <a:schemeClr val="tx2">
                    <a:lumMod val="60000"/>
                    <a:lumOff val="40000"/>
                  </a:schemeClr>
                </a:solidFill>
              </a:defRPr>
            </a:lvl1pPr>
          </a:lstStyle>
          <a:p>
            <a:r>
              <a:rPr lang="en-US"/>
              <a:t>Réunion d’avancement n°2</a:t>
            </a:r>
          </a:p>
        </p:txBody>
      </p:sp>
      <p:sp>
        <p:nvSpPr>
          <p:cNvPr id="6" name="Espace réservé du numéro de diapositive 5"/>
          <p:cNvSpPr>
            <a:spLocks noGrp="1"/>
          </p:cNvSpPr>
          <p:nvPr>
            <p:ph type="sldNum" sz="quarter" idx="12"/>
          </p:nvPr>
        </p:nvSpPr>
        <p:spPr/>
        <p:txBody>
          <a:bodyPr/>
          <a:lstStyle>
            <a:lvl1pPr>
              <a:defRPr>
                <a:solidFill>
                  <a:schemeClr val="tx2">
                    <a:lumMod val="60000"/>
                    <a:lumOff val="40000"/>
                  </a:schemeClr>
                </a:solidFill>
              </a:defRPr>
            </a:lvl1pPr>
          </a:lstStyle>
          <a:p>
            <a:fld id="{6D20CA48-88BA-4592-B811-10A2FD2A1E78}" type="slidenum">
              <a:rPr lang="en-US" smtClean="0"/>
              <a:pPr/>
              <a:t>‹#›</a:t>
            </a:fld>
            <a:endParaRPr lang="en-US"/>
          </a:p>
        </p:txBody>
      </p:sp>
      <p:sp>
        <p:nvSpPr>
          <p:cNvPr id="3097" name="AutoShape 8" descr="Résultat de recherche d'images pour &quot;orion capsule&quot;"/>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98" name="AutoShape 10" descr="Résultat de recherche d'images pour &quot;orion capsule&quot;"/>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 name="Espace réservé du texte 31"/>
          <p:cNvSpPr>
            <a:spLocks noGrp="1"/>
          </p:cNvSpPr>
          <p:nvPr>
            <p:ph type="body" sz="quarter" idx="13"/>
          </p:nvPr>
        </p:nvSpPr>
        <p:spPr>
          <a:xfrm>
            <a:off x="636093" y="1049016"/>
            <a:ext cx="10954775" cy="51882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AutoShape 8" descr="Résultat de recherche d'images pour &quot;orion capsule&quot;">
            <a:extLst>
              <a:ext uri="{FF2B5EF4-FFF2-40B4-BE49-F238E27FC236}">
                <a16:creationId xmlns:a16="http://schemas.microsoft.com/office/drawing/2014/main" id="{AE25FB27-E00D-4CF7-94EC-8A50F10C1F78}"/>
              </a:ext>
            </a:extLst>
          </p:cNvPr>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 name="AutoShape 10" descr="Résultat de recherche d'images pour &quot;orion capsule&quot;">
            <a:extLst>
              <a:ext uri="{FF2B5EF4-FFF2-40B4-BE49-F238E27FC236}">
                <a16:creationId xmlns:a16="http://schemas.microsoft.com/office/drawing/2014/main" id="{CDB82339-7C9B-4BAC-AB96-212371AC6CE1}"/>
              </a:ext>
            </a:extLst>
          </p:cNvPr>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 name="Rectangle 10">
            <a:extLst>
              <a:ext uri="{FF2B5EF4-FFF2-40B4-BE49-F238E27FC236}">
                <a16:creationId xmlns:a16="http://schemas.microsoft.com/office/drawing/2014/main" id="{15F78633-70E1-4CAE-898C-4BEB4D3A33F7}"/>
              </a:ext>
            </a:extLst>
          </p:cNvPr>
          <p:cNvSpPr/>
          <p:nvPr userDrawn="1"/>
        </p:nvSpPr>
        <p:spPr>
          <a:xfrm>
            <a:off x="9336361" y="-1540"/>
            <a:ext cx="2855639" cy="1944215"/>
          </a:xfrm>
          <a:prstGeom prst="rect">
            <a:avLst/>
          </a:prstGeom>
          <a:blipFill dpi="0" rotWithShape="1">
            <a:blip r:embed="rId2">
              <a:alphaModFix amt="20000"/>
            </a:blip>
            <a:srcRect/>
            <a:stretch>
              <a:fillRect l="-28578" t="-200213" r="-137272" b="409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Connecteur droit 6">
            <a:extLst>
              <a:ext uri="{FF2B5EF4-FFF2-40B4-BE49-F238E27FC236}">
                <a16:creationId xmlns:a16="http://schemas.microsoft.com/office/drawing/2014/main" id="{0A698A95-CE9A-455B-B83D-8CC81D714669}"/>
              </a:ext>
            </a:extLst>
          </p:cNvPr>
          <p:cNvCxnSpPr>
            <a:cxnSpLocks/>
          </p:cNvCxnSpPr>
          <p:nvPr userDrawn="1"/>
        </p:nvCxnSpPr>
        <p:spPr>
          <a:xfrm flipV="1">
            <a:off x="719403" y="980728"/>
            <a:ext cx="96000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609600" y="116632"/>
            <a:ext cx="10972800" cy="720080"/>
          </a:xfrm>
          <a:prstGeom prst="rect">
            <a:avLst/>
          </a:prstGeom>
          <a:noFill/>
          <a:ln>
            <a:noFill/>
          </a:ln>
          <a:effectLst/>
        </p:spPr>
        <p:txBody>
          <a:bodyPr/>
          <a:lstStyle>
            <a:lvl1pPr algn="l">
              <a:defRPr>
                <a:solidFill>
                  <a:schemeClr val="tx2">
                    <a:lumMod val="60000"/>
                    <a:lumOff val="40000"/>
                  </a:schemeClr>
                </a:solidFill>
              </a:defRPr>
            </a:lvl1pPr>
          </a:lstStyle>
          <a:p>
            <a:r>
              <a:rPr lang="fr-FR"/>
              <a:t>Modifiez le style du titre</a:t>
            </a:r>
            <a:endParaRPr lang="en-US"/>
          </a:p>
        </p:txBody>
      </p:sp>
    </p:spTree>
    <p:extLst>
      <p:ext uri="{BB962C8B-B14F-4D97-AF65-F5344CB8AC3E}">
        <p14:creationId xmlns:p14="http://schemas.microsoft.com/office/powerpoint/2010/main" val="92116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9" name="Rectangle 8"/>
          <p:cNvSpPr/>
          <p:nvPr userDrawn="1"/>
        </p:nvSpPr>
        <p:spPr>
          <a:xfrm>
            <a:off x="1" y="3861048"/>
            <a:ext cx="5879976" cy="2996952"/>
          </a:xfrm>
          <a:prstGeom prst="rect">
            <a:avLst/>
          </a:prstGeom>
          <a:blipFill dpi="0" rotWithShape="1">
            <a:blip r:embed="rId2">
              <a:alphaModFix amt="66000"/>
            </a:blip>
            <a:srcRect/>
            <a:stretch>
              <a:fillRect l="-84612" t="-5998" r="17266" b="-1717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Espace réservé du pied de page 3"/>
          <p:cNvSpPr>
            <a:spLocks noGrp="1"/>
          </p:cNvSpPr>
          <p:nvPr>
            <p:ph type="ftr" sz="quarter" idx="11"/>
          </p:nvPr>
        </p:nvSpPr>
        <p:spPr/>
        <p:txBody>
          <a:bodyPr/>
          <a:lstStyle>
            <a:lvl1pPr>
              <a:defRPr>
                <a:solidFill>
                  <a:schemeClr val="tx2">
                    <a:lumMod val="60000"/>
                    <a:lumOff val="40000"/>
                  </a:schemeClr>
                </a:solidFill>
              </a:defRPr>
            </a:lvl1pPr>
          </a:lstStyle>
          <a:p>
            <a:r>
              <a:rPr lang="en-US"/>
              <a:t>Réunion d’avancement n°2</a:t>
            </a:r>
          </a:p>
        </p:txBody>
      </p:sp>
      <p:sp>
        <p:nvSpPr>
          <p:cNvPr id="5" name="Espace réservé du numéro de diapositive 4"/>
          <p:cNvSpPr>
            <a:spLocks noGrp="1"/>
          </p:cNvSpPr>
          <p:nvPr>
            <p:ph type="sldNum" sz="quarter" idx="12"/>
          </p:nvPr>
        </p:nvSpPr>
        <p:spPr/>
        <p:txBody>
          <a:bodyPr/>
          <a:lstStyle>
            <a:lvl1pPr>
              <a:defRPr>
                <a:solidFill>
                  <a:schemeClr val="tx2">
                    <a:lumMod val="60000"/>
                    <a:lumOff val="40000"/>
                  </a:schemeClr>
                </a:solidFill>
              </a:defRPr>
            </a:lvl1pPr>
          </a:lstStyle>
          <a:p>
            <a:fld id="{6D20CA48-88BA-4592-B811-10A2FD2A1E78}" type="slidenum">
              <a:rPr lang="en-US" smtClean="0"/>
              <a:pPr/>
              <a:t>‹#›</a:t>
            </a:fld>
            <a:endParaRPr lang="en-US"/>
          </a:p>
        </p:txBody>
      </p:sp>
      <p:sp>
        <p:nvSpPr>
          <p:cNvPr id="13" name="AutoShape 2" descr="Résultat de recherche d'images pour &quot;reentry&quot;"/>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 name="AutoShape 4" descr="Résultat de recherche d'images pour &quot;reentry&quot;"/>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6" name="Espace réservé du texte 5"/>
          <p:cNvSpPr>
            <a:spLocks noGrp="1"/>
          </p:cNvSpPr>
          <p:nvPr>
            <p:ph type="body" sz="quarter" idx="13" hasCustomPrompt="1"/>
          </p:nvPr>
        </p:nvSpPr>
        <p:spPr>
          <a:xfrm>
            <a:off x="613834" y="1557338"/>
            <a:ext cx="10953751" cy="4679950"/>
          </a:xfrm>
        </p:spPr>
        <p:txBody>
          <a:bodyPr/>
          <a:lstStyle>
            <a:lvl1pPr marL="447675" indent="-447675">
              <a:buFontTx/>
              <a:buBlip>
                <a:blip r:embed="rId3"/>
              </a:buBlip>
              <a:defRPr/>
            </a:lvl1pPr>
            <a:lvl2pPr marL="1343025" indent="-371475">
              <a:buFontTx/>
              <a:buBlip>
                <a:blip r:embed="rId3"/>
              </a:buBlip>
              <a:defRPr sz="3200"/>
            </a:lvl2pPr>
            <a:lvl3pPr marL="2419350" indent="-323850">
              <a:buFontTx/>
              <a:buBlip>
                <a:blip r:embed="rId3"/>
              </a:buBlip>
              <a:defRPr sz="3200"/>
            </a:lvl3pPr>
            <a:lvl4pPr marL="3949700" indent="-228600">
              <a:buFontTx/>
              <a:buBlip>
                <a:blip r:embed="rId4"/>
              </a:buBlip>
              <a:tabLst>
                <a:tab pos="4121150" algn="l"/>
              </a:tabLst>
              <a:defRPr sz="3200"/>
            </a:lvl4pPr>
            <a:lvl5pPr marL="3133725" indent="-228600">
              <a:buFontTx/>
              <a:buBlip>
                <a:blip r:embed="rId3"/>
              </a:buBlip>
              <a:tabLst>
                <a:tab pos="3230563" algn="l"/>
              </a:tabLst>
              <a:defRPr sz="3200"/>
            </a:lvl5pPr>
          </a:lstStyle>
          <a:p>
            <a:pPr lvl="0"/>
            <a:r>
              <a:rPr lang="fr-FR"/>
              <a:t>Modifier les styles du texte du masque</a:t>
            </a:r>
          </a:p>
          <a:p>
            <a:pPr lvl="3"/>
            <a:r>
              <a:rPr lang="fr-FR"/>
              <a:t>Deuxième niveau</a:t>
            </a:r>
          </a:p>
          <a:p>
            <a:pPr lvl="4"/>
            <a:r>
              <a:rPr lang="fr-FR"/>
              <a:t>Troisième niveau</a:t>
            </a:r>
          </a:p>
          <a:p>
            <a:pPr lvl="5"/>
            <a:r>
              <a:rPr lang="fr-FR"/>
              <a:t>Quatrième niveau</a:t>
            </a:r>
          </a:p>
          <a:p>
            <a:pPr lvl="6"/>
            <a:r>
              <a:rPr lang="fr-FR"/>
              <a:t>Cinquième niveau</a:t>
            </a:r>
            <a:endParaRPr lang="en-US"/>
          </a:p>
        </p:txBody>
      </p:sp>
      <p:sp>
        <p:nvSpPr>
          <p:cNvPr id="11" name="AutoShape 2" descr="Résultat de recherche d'images pour &quot;reentry&quot;">
            <a:extLst>
              <a:ext uri="{FF2B5EF4-FFF2-40B4-BE49-F238E27FC236}">
                <a16:creationId xmlns:a16="http://schemas.microsoft.com/office/drawing/2014/main" id="{B82D5874-C5A3-4632-A83F-2A16F2EC66C9}"/>
              </a:ext>
            </a:extLst>
          </p:cNvPr>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 name="AutoShape 4" descr="Résultat de recherche d'images pour &quot;reentry&quot;">
            <a:extLst>
              <a:ext uri="{FF2B5EF4-FFF2-40B4-BE49-F238E27FC236}">
                <a16:creationId xmlns:a16="http://schemas.microsoft.com/office/drawing/2014/main" id="{502CC519-F78A-484E-8019-09142BC13665}"/>
              </a:ext>
            </a:extLst>
          </p:cNvPr>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 name="Titre 1">
            <a:extLst>
              <a:ext uri="{FF2B5EF4-FFF2-40B4-BE49-F238E27FC236}">
                <a16:creationId xmlns:a16="http://schemas.microsoft.com/office/drawing/2014/main" id="{6AC2CD17-2CDD-4F92-B795-617B8866FAEF}"/>
              </a:ext>
            </a:extLst>
          </p:cNvPr>
          <p:cNvSpPr>
            <a:spLocks noGrp="1"/>
          </p:cNvSpPr>
          <p:nvPr>
            <p:ph type="title"/>
          </p:nvPr>
        </p:nvSpPr>
        <p:spPr>
          <a:xfrm>
            <a:off x="609600" y="116632"/>
            <a:ext cx="10972800" cy="720080"/>
          </a:xfrm>
          <a:prstGeom prst="rect">
            <a:avLst/>
          </a:prstGeom>
          <a:noFill/>
          <a:ln>
            <a:noFill/>
          </a:ln>
          <a:effectLst>
            <a:innerShdw blurRad="63500" dist="50800" dir="2700000">
              <a:prstClr val="black">
                <a:alpha val="50000"/>
              </a:prstClr>
            </a:innerShdw>
          </a:effectLst>
        </p:spPr>
        <p:txBody>
          <a:bodyPr/>
          <a:lstStyle>
            <a:lvl1pPr algn="l">
              <a:defRPr>
                <a:solidFill>
                  <a:schemeClr val="tx2">
                    <a:lumMod val="60000"/>
                    <a:lumOff val="40000"/>
                  </a:schemeClr>
                </a:solidFill>
              </a:defRPr>
            </a:lvl1pPr>
          </a:lstStyle>
          <a:p>
            <a:r>
              <a:rPr lang="fr-FR"/>
              <a:t>Modifiez le style du titre</a:t>
            </a:r>
            <a:endParaRPr lang="en-US"/>
          </a:p>
        </p:txBody>
      </p:sp>
      <p:sp>
        <p:nvSpPr>
          <p:cNvPr id="38" name="AutoShape 10" descr="Résultat de recherche d'images pour &quot;orion capsule&quot;">
            <a:extLst>
              <a:ext uri="{FF2B5EF4-FFF2-40B4-BE49-F238E27FC236}">
                <a16:creationId xmlns:a16="http://schemas.microsoft.com/office/drawing/2014/main" id="{73EC4539-D3E2-4700-89F5-DC95410DCEED}"/>
              </a:ext>
            </a:extLst>
          </p:cNvPr>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 name="AutoShape 10" descr="Résultat de recherche d'images pour &quot;orion capsule&quot;">
            <a:extLst>
              <a:ext uri="{FF2B5EF4-FFF2-40B4-BE49-F238E27FC236}">
                <a16:creationId xmlns:a16="http://schemas.microsoft.com/office/drawing/2014/main" id="{F0544197-EF89-410E-9956-C81524A53EE7}"/>
              </a:ext>
            </a:extLst>
          </p:cNvPr>
          <p:cNvSpPr>
            <a:spLocks noChangeAspect="1" noChangeArrowheads="1"/>
          </p:cNvSpPr>
          <p:nvPr userDrawn="1"/>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cxnSp>
        <p:nvCxnSpPr>
          <p:cNvPr id="40" name="Connecteur droit 39">
            <a:extLst>
              <a:ext uri="{FF2B5EF4-FFF2-40B4-BE49-F238E27FC236}">
                <a16:creationId xmlns:a16="http://schemas.microsoft.com/office/drawing/2014/main" id="{BC5226BC-3AC5-4A3A-B114-7D67A0CD112E}"/>
              </a:ext>
            </a:extLst>
          </p:cNvPr>
          <p:cNvCxnSpPr>
            <a:cxnSpLocks/>
          </p:cNvCxnSpPr>
          <p:nvPr userDrawn="1"/>
        </p:nvCxnSpPr>
        <p:spPr>
          <a:xfrm flipV="1">
            <a:off x="719403" y="980728"/>
            <a:ext cx="96000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08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9" name="Rectangle 8"/>
          <p:cNvSpPr/>
          <p:nvPr/>
        </p:nvSpPr>
        <p:spPr>
          <a:xfrm>
            <a:off x="1" y="4077072"/>
            <a:ext cx="5935167" cy="2780928"/>
          </a:xfrm>
          <a:prstGeom prst="rect">
            <a:avLst/>
          </a:prstGeom>
          <a:blipFill dpi="0" rotWithShape="1">
            <a:blip r:embed="rId2">
              <a:alphaModFix amt="70000"/>
            </a:blip>
            <a:srcRect/>
            <a:stretch>
              <a:fillRect l="-75710" t="-6765" r="9919" b="-1068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Espace réservé du pied de page 3"/>
          <p:cNvSpPr>
            <a:spLocks noGrp="1"/>
          </p:cNvSpPr>
          <p:nvPr>
            <p:ph type="ftr" sz="quarter" idx="11"/>
          </p:nvPr>
        </p:nvSpPr>
        <p:spPr/>
        <p:txBody>
          <a:bodyPr/>
          <a:lstStyle>
            <a:lvl1pPr>
              <a:defRPr>
                <a:solidFill>
                  <a:srgbClr val="7030A0"/>
                </a:solidFill>
              </a:defRPr>
            </a:lvl1pPr>
          </a:lstStyle>
          <a:p>
            <a:r>
              <a:rPr lang="en-US"/>
              <a:t>Réunion d’avancement n°2</a:t>
            </a:r>
          </a:p>
        </p:txBody>
      </p:sp>
      <p:sp>
        <p:nvSpPr>
          <p:cNvPr id="5" name="Espace réservé du numéro de diapositive 4"/>
          <p:cNvSpPr>
            <a:spLocks noGrp="1"/>
          </p:cNvSpPr>
          <p:nvPr>
            <p:ph type="sldNum" sz="quarter" idx="12"/>
          </p:nvPr>
        </p:nvSpPr>
        <p:spPr/>
        <p:txBody>
          <a:bodyPr/>
          <a:lstStyle>
            <a:lvl1pPr>
              <a:defRPr>
                <a:solidFill>
                  <a:srgbClr val="7030A0"/>
                </a:solidFill>
              </a:defRPr>
            </a:lvl1pPr>
          </a:lstStyle>
          <a:p>
            <a:fld id="{6D20CA48-88BA-4592-B811-10A2FD2A1E78}" type="slidenum">
              <a:rPr lang="en-US" smtClean="0"/>
              <a:pPr/>
              <a:t>‹#›</a:t>
            </a:fld>
            <a:endParaRPr lang="en-US"/>
          </a:p>
        </p:txBody>
      </p:sp>
      <p:sp>
        <p:nvSpPr>
          <p:cNvPr id="2" name="Titre 1"/>
          <p:cNvSpPr>
            <a:spLocks noGrp="1"/>
          </p:cNvSpPr>
          <p:nvPr>
            <p:ph type="title"/>
          </p:nvPr>
        </p:nvSpPr>
        <p:spPr>
          <a:prstGeom prst="snip2SameRect">
            <a:avLst/>
          </a:prstGeom>
          <a:solidFill>
            <a:srgbClr val="7030A0">
              <a:alpha val="70000"/>
            </a:srgbClr>
          </a:solidFill>
          <a:effectLst>
            <a:innerShdw blurRad="63500" dist="50800" dir="5400000">
              <a:prstClr val="black">
                <a:alpha val="50000"/>
              </a:prstClr>
            </a:innerShdw>
          </a:effectLst>
        </p:spPr>
        <p:txBody>
          <a:bodyPr/>
          <a:lstStyle>
            <a:lvl1pPr>
              <a:defRPr>
                <a:solidFill>
                  <a:schemeClr val="tx1"/>
                </a:solidFill>
              </a:defRPr>
            </a:lvl1pPr>
          </a:lstStyle>
          <a:p>
            <a:r>
              <a:rPr lang="fr-FR"/>
              <a:t>Modifiez le style du titre</a:t>
            </a:r>
            <a:endParaRPr lang="en-US"/>
          </a:p>
        </p:txBody>
      </p:sp>
      <p:sp>
        <p:nvSpPr>
          <p:cNvPr id="13" name="AutoShape 2" descr="Résultat de recherche d'images pour &quot;reentry&quot;"/>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 name="AutoShape 4" descr="Résultat de recherche d'images pour &quot;reentry&quot;"/>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6" name="Espace réservé du texte 5"/>
          <p:cNvSpPr>
            <a:spLocks noGrp="1"/>
          </p:cNvSpPr>
          <p:nvPr>
            <p:ph type="body" sz="quarter" idx="13"/>
          </p:nvPr>
        </p:nvSpPr>
        <p:spPr>
          <a:xfrm>
            <a:off x="613834" y="1557338"/>
            <a:ext cx="10953751" cy="4679950"/>
          </a:xfrm>
        </p:spPr>
        <p:txBody>
          <a:bodyPr/>
          <a:lstStyle>
            <a:lvl1pPr marL="447675" indent="-447675">
              <a:buFont typeface="Arial" panose="020B0604020202020204" pitchFamily="34" charset="0"/>
              <a:buChar char="•"/>
              <a:defRPr/>
            </a:lvl1pPr>
            <a:lvl2pPr marL="1343025" indent="-371475">
              <a:buFont typeface="Arial" panose="020B0604020202020204" pitchFamily="34" charset="0"/>
              <a:buChar char="•"/>
              <a:defRPr sz="3200"/>
            </a:lvl2pPr>
            <a:lvl3pPr marL="2419350" indent="-323850">
              <a:buFont typeface="Arial" panose="020B0604020202020204" pitchFamily="34" charset="0"/>
              <a:buChar char="•"/>
              <a:defRPr sz="3200"/>
            </a:lvl3pPr>
            <a:lvl4pPr marL="3143250" indent="-228600">
              <a:buFont typeface="Arial" panose="020B0604020202020204" pitchFamily="34" charset="0"/>
              <a:buChar char="•"/>
              <a:tabLst/>
              <a:defRPr sz="3200"/>
            </a:lvl4pPr>
            <a:lvl5pPr marL="2057400" indent="-228600">
              <a:buFontTx/>
              <a:buBlip>
                <a:blip r:embed="rId3"/>
              </a:buBlip>
              <a:defRPr sz="3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02699604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9" name="Rectangle 8"/>
          <p:cNvSpPr/>
          <p:nvPr/>
        </p:nvSpPr>
        <p:spPr>
          <a:xfrm>
            <a:off x="1" y="3224386"/>
            <a:ext cx="4406900" cy="3633614"/>
          </a:xfrm>
          <a:prstGeom prst="rect">
            <a:avLst/>
          </a:prstGeom>
          <a:blipFill dpi="0" rotWithShape="1">
            <a:blip r:embed="rId2">
              <a:alphaModFix amt="30000"/>
            </a:blip>
            <a:srcRect/>
            <a:stretch>
              <a:fillRect l="-82576" t="-4394" r="10306" b="-343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re 1"/>
          <p:cNvSpPr>
            <a:spLocks noGrp="1"/>
          </p:cNvSpPr>
          <p:nvPr>
            <p:ph type="title"/>
          </p:nvPr>
        </p:nvSpPr>
        <p:spPr>
          <a:prstGeom prst="snip2SameRect">
            <a:avLst/>
          </a:prstGeom>
          <a:solidFill>
            <a:srgbClr val="7030A0">
              <a:alpha val="70000"/>
            </a:srgbClr>
          </a:solidFill>
          <a:effectLst>
            <a:innerShdw blurRad="63500" dist="50800" dir="5400000">
              <a:prstClr val="black">
                <a:alpha val="50000"/>
              </a:prstClr>
            </a:innerShdw>
          </a:effectLst>
        </p:spPr>
        <p:txBody>
          <a:bodyPr/>
          <a:lstStyle>
            <a:lvl1pPr>
              <a:defRPr>
                <a:solidFill>
                  <a:schemeClr val="tx1"/>
                </a:solidFill>
              </a:defRPr>
            </a:lvl1pPr>
          </a:lstStyle>
          <a:p>
            <a:r>
              <a:rPr lang="fr-FR"/>
              <a:t>Modifiez le style du titre</a:t>
            </a:r>
            <a:endParaRPr lang="en-US"/>
          </a:p>
        </p:txBody>
      </p:sp>
      <p:sp>
        <p:nvSpPr>
          <p:cNvPr id="4" name="Espace réservé du pied de page 3"/>
          <p:cNvSpPr>
            <a:spLocks noGrp="1"/>
          </p:cNvSpPr>
          <p:nvPr>
            <p:ph type="ftr" sz="quarter" idx="11"/>
          </p:nvPr>
        </p:nvSpPr>
        <p:spPr/>
        <p:txBody>
          <a:bodyPr/>
          <a:lstStyle>
            <a:lvl1pPr>
              <a:defRPr>
                <a:solidFill>
                  <a:srgbClr val="7030A0"/>
                </a:solidFill>
              </a:defRPr>
            </a:lvl1pPr>
          </a:lstStyle>
          <a:p>
            <a:r>
              <a:rPr lang="en-US"/>
              <a:t>Réunion d’avancement n°2</a:t>
            </a:r>
          </a:p>
        </p:txBody>
      </p:sp>
      <p:sp>
        <p:nvSpPr>
          <p:cNvPr id="5" name="Espace réservé du numéro de diapositive 4"/>
          <p:cNvSpPr>
            <a:spLocks noGrp="1"/>
          </p:cNvSpPr>
          <p:nvPr>
            <p:ph type="sldNum" sz="quarter" idx="12"/>
          </p:nvPr>
        </p:nvSpPr>
        <p:spPr/>
        <p:txBody>
          <a:bodyPr/>
          <a:lstStyle>
            <a:lvl1pPr>
              <a:defRPr>
                <a:solidFill>
                  <a:srgbClr val="7030A0"/>
                </a:solidFill>
              </a:defRPr>
            </a:lvl1pPr>
          </a:lstStyle>
          <a:p>
            <a:fld id="{6D20CA48-88BA-4592-B811-10A2FD2A1E78}" type="slidenum">
              <a:rPr lang="en-US" smtClean="0"/>
              <a:pPr/>
              <a:t>‹#›</a:t>
            </a:fld>
            <a:endParaRPr lang="en-US"/>
          </a:p>
        </p:txBody>
      </p:sp>
      <p:sp>
        <p:nvSpPr>
          <p:cNvPr id="8" name="Espace réservé de la date 3"/>
          <p:cNvSpPr txBox="1">
            <a:spLocks/>
          </p:cNvSpPr>
          <p:nvPr/>
        </p:nvSpPr>
        <p:spPr>
          <a:xfrm>
            <a:off x="609600" y="6356351"/>
            <a:ext cx="28448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7030A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16565E-F9AE-4F6E-8775-4ED1D817BA89}" type="datetimeFigureOut">
              <a:rPr lang="en-US" sz="1200" smtClean="0">
                <a:solidFill>
                  <a:srgbClr val="7030A0"/>
                </a:solidFill>
              </a:rPr>
              <a:pPr/>
              <a:t>1/11/22</a:t>
            </a:fld>
            <a:endParaRPr lang="en-US" sz="1200">
              <a:solidFill>
                <a:srgbClr val="7030A0"/>
              </a:solidFill>
            </a:endParaRPr>
          </a:p>
        </p:txBody>
      </p:sp>
      <p:sp>
        <p:nvSpPr>
          <p:cNvPr id="13" name="AutoShape 2" descr="Résultat de recherche d'images pour &quot;reentry&quot;"/>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 name="AutoShape 4" descr="Résultat de recherche d'images pour &quot;reentry&quot;"/>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6" name="Espace réservé du texte 5"/>
          <p:cNvSpPr>
            <a:spLocks noGrp="1"/>
          </p:cNvSpPr>
          <p:nvPr>
            <p:ph type="body" sz="quarter" idx="13"/>
          </p:nvPr>
        </p:nvSpPr>
        <p:spPr>
          <a:xfrm>
            <a:off x="613834" y="1557338"/>
            <a:ext cx="10953751" cy="4679950"/>
          </a:xfrm>
        </p:spPr>
        <p:txBody>
          <a:bodyPr/>
          <a:lstStyle>
            <a:lvl1pPr marL="342900" indent="-342900">
              <a:buFontTx/>
              <a:buBlip>
                <a:blip r:embed="rId3"/>
              </a:buBlip>
              <a:defRPr/>
            </a:lvl1pPr>
            <a:lvl2pPr marL="742950" indent="-285750">
              <a:buFontTx/>
              <a:buBlip>
                <a:blip r:embed="rId3"/>
              </a:buBlip>
              <a:defRPr sz="3200"/>
            </a:lvl2pPr>
            <a:lvl3pPr marL="1143000" indent="-228600">
              <a:buFontTx/>
              <a:buBlip>
                <a:blip r:embed="rId3"/>
              </a:buBlip>
              <a:defRPr sz="3200"/>
            </a:lvl3pPr>
            <a:lvl4pPr marL="1600200" indent="-228600">
              <a:buFontTx/>
              <a:buBlip>
                <a:blip r:embed="rId4"/>
              </a:buBlip>
              <a:defRPr sz="3200"/>
            </a:lvl4pPr>
            <a:lvl5pPr marL="2057400" indent="-228600">
              <a:buFontTx/>
              <a:buBlip>
                <a:blip r:embed="rId3"/>
              </a:buBlip>
              <a:defRPr sz="3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36592483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en-US"/>
          </a:p>
        </p:txBody>
      </p:sp>
      <p:sp>
        <p:nvSpPr>
          <p:cNvPr id="5" name="Espace réservé du pied de page 4"/>
          <p:cNvSpPr>
            <a:spLocks noGrp="1"/>
          </p:cNvSpPr>
          <p:nvPr>
            <p:ph type="ftr" sz="quarter" idx="11"/>
          </p:nvPr>
        </p:nvSpPr>
        <p:spPr/>
        <p:txBody>
          <a:bodyPr/>
          <a:lstStyle/>
          <a:p>
            <a:r>
              <a:rPr lang="en-US"/>
              <a:t>Réunion d’avancement n°2</a:t>
            </a:r>
          </a:p>
        </p:txBody>
      </p:sp>
      <p:sp>
        <p:nvSpPr>
          <p:cNvPr id="6" name="Espace réservé du numéro de diapositive 5"/>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2370528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endParaRPr lang="en-US"/>
          </a:p>
        </p:txBody>
      </p:sp>
      <p:sp>
        <p:nvSpPr>
          <p:cNvPr id="6" name="Espace réservé du pied de page 5"/>
          <p:cNvSpPr>
            <a:spLocks noGrp="1"/>
          </p:cNvSpPr>
          <p:nvPr>
            <p:ph type="ftr" sz="quarter" idx="11"/>
          </p:nvPr>
        </p:nvSpPr>
        <p:spPr/>
        <p:txBody>
          <a:bodyPr/>
          <a:lstStyle/>
          <a:p>
            <a:r>
              <a:rPr lang="en-US"/>
              <a:t>Réunion d’avancement n°2</a:t>
            </a:r>
          </a:p>
        </p:txBody>
      </p:sp>
      <p:sp>
        <p:nvSpPr>
          <p:cNvPr id="7" name="Espace réservé du numéro de diapositive 6"/>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53692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endParaRPr lang="en-US"/>
          </a:p>
        </p:txBody>
      </p:sp>
      <p:sp>
        <p:nvSpPr>
          <p:cNvPr id="8" name="Espace réservé du pied de page 7"/>
          <p:cNvSpPr>
            <a:spLocks noGrp="1"/>
          </p:cNvSpPr>
          <p:nvPr>
            <p:ph type="ftr" sz="quarter" idx="11"/>
          </p:nvPr>
        </p:nvSpPr>
        <p:spPr/>
        <p:txBody>
          <a:bodyPr/>
          <a:lstStyle/>
          <a:p>
            <a:r>
              <a:rPr lang="en-US"/>
              <a:t>Réunion d’avancement n°2</a:t>
            </a:r>
          </a:p>
        </p:txBody>
      </p:sp>
      <p:sp>
        <p:nvSpPr>
          <p:cNvPr id="9" name="Espace réservé du numéro de diapositive 8"/>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3569343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a:p>
        </p:txBody>
      </p:sp>
      <p:sp>
        <p:nvSpPr>
          <p:cNvPr id="3" name="Espace réservé du pied de page 2"/>
          <p:cNvSpPr>
            <a:spLocks noGrp="1"/>
          </p:cNvSpPr>
          <p:nvPr>
            <p:ph type="ftr" sz="quarter" idx="11"/>
          </p:nvPr>
        </p:nvSpPr>
        <p:spPr/>
        <p:txBody>
          <a:bodyPr/>
          <a:lstStyle/>
          <a:p>
            <a:r>
              <a:rPr lang="en-US"/>
              <a:t>Réunion d’avancement n°2</a:t>
            </a:r>
          </a:p>
        </p:txBody>
      </p:sp>
      <p:sp>
        <p:nvSpPr>
          <p:cNvPr id="4" name="Espace réservé du numéro de diapositive 3"/>
          <p:cNvSpPr>
            <a:spLocks noGrp="1"/>
          </p:cNvSpPr>
          <p:nvPr>
            <p:ph type="sldNum" sz="quarter" idx="12"/>
          </p:nvPr>
        </p:nvSpPr>
        <p:spPr/>
        <p:txBody>
          <a:bodyPr/>
          <a:lstStyle/>
          <a:p>
            <a:fld id="{6D20CA48-88BA-4592-B811-10A2FD2A1E78}" type="slidenum">
              <a:rPr lang="en-US" smtClean="0"/>
              <a:pPr/>
              <a:t>‹#›</a:t>
            </a:fld>
            <a:endParaRPr lang="en-US"/>
          </a:p>
        </p:txBody>
      </p:sp>
    </p:spTree>
    <p:extLst>
      <p:ext uri="{BB962C8B-B14F-4D97-AF65-F5344CB8AC3E}">
        <p14:creationId xmlns:p14="http://schemas.microsoft.com/office/powerpoint/2010/main" val="43678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Réunion d’avancement n°2</a:t>
            </a: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0CA48-88BA-4592-B811-10A2FD2A1E78}" type="slidenum">
              <a:rPr lang="en-US" smtClean="0"/>
              <a:pPr/>
              <a:t>‹#›</a:t>
            </a:fld>
            <a:endParaRPr lang="en-US"/>
          </a:p>
        </p:txBody>
      </p:sp>
    </p:spTree>
    <p:extLst>
      <p:ext uri="{BB962C8B-B14F-4D97-AF65-F5344CB8AC3E}">
        <p14:creationId xmlns:p14="http://schemas.microsoft.com/office/powerpoint/2010/main" val="23299098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50" r:id="rId14"/>
    <p:sldLayoutId id="2147483660" r:id="rId15"/>
    <p:sldLayoutId id="2147483675"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NULL" TargetMode="Externa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microsoft.com/office/2007/relationships/media" Target="../media/media2.mp4"/><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nvSpPr>
        <p:spPr bwMode="auto">
          <a:xfrm>
            <a:off x="2743506" y="2355525"/>
            <a:ext cx="6070391" cy="435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b="1">
              <a:solidFill>
                <a:srgbClr val="002060"/>
              </a:solidFill>
            </a:endParaRPr>
          </a:p>
        </p:txBody>
      </p:sp>
      <p:sp>
        <p:nvSpPr>
          <p:cNvPr id="3079" name="Line 15"/>
          <p:cNvSpPr>
            <a:spLocks noChangeShapeType="1"/>
          </p:cNvSpPr>
          <p:nvPr/>
        </p:nvSpPr>
        <p:spPr bwMode="auto">
          <a:xfrm>
            <a:off x="540334" y="5301208"/>
            <a:ext cx="11160000" cy="0"/>
          </a:xfrm>
          <a:prstGeom prst="line">
            <a:avLst/>
          </a:prstGeom>
          <a:noFill/>
          <a:ln w="508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1" name="Rectangle 21"/>
          <p:cNvSpPr>
            <a:spLocks noChangeArrowheads="1"/>
          </p:cNvSpPr>
          <p:nvPr/>
        </p:nvSpPr>
        <p:spPr bwMode="auto">
          <a:xfrm>
            <a:off x="1610601" y="68614"/>
            <a:ext cx="1259266" cy="524760"/>
          </a:xfrm>
          <a:prstGeom prst="rect">
            <a:avLst/>
          </a:prstGeom>
          <a:solidFill>
            <a:schemeClr val="bg1"/>
          </a:solidFill>
          <a:ln>
            <a:noFill/>
          </a:ln>
          <a:effectLst/>
        </p:spPr>
        <p:txBody>
          <a:bodyPr wrap="none" anchor="ctr"/>
          <a:lstStyle/>
          <a:p>
            <a:endParaRPr lang="fr-FR">
              <a:solidFill>
                <a:schemeClr val="bg1"/>
              </a:solidFill>
            </a:endParaRPr>
          </a:p>
        </p:txBody>
      </p:sp>
      <p:sp>
        <p:nvSpPr>
          <p:cNvPr id="3082" name="Rectangle 22"/>
          <p:cNvSpPr>
            <a:spLocks noChangeArrowheads="1"/>
          </p:cNvSpPr>
          <p:nvPr/>
        </p:nvSpPr>
        <p:spPr bwMode="auto">
          <a:xfrm>
            <a:off x="9871525" y="68614"/>
            <a:ext cx="745226" cy="524760"/>
          </a:xfrm>
          <a:prstGeom prst="rect">
            <a:avLst/>
          </a:prstGeom>
          <a:solidFill>
            <a:schemeClr val="bg1"/>
          </a:solidFill>
          <a:ln w="9525">
            <a:solidFill>
              <a:schemeClr val="bg1"/>
            </a:solidFill>
            <a:miter lim="800000"/>
            <a:headEnd/>
            <a:tailEnd/>
          </a:ln>
          <a:effectLst/>
        </p:spPr>
        <p:txBody>
          <a:bodyPr wrap="none" anchor="ctr"/>
          <a:lstStyle/>
          <a:p>
            <a:endParaRPr lang="fr-FR"/>
          </a:p>
        </p:txBody>
      </p:sp>
      <p:sp>
        <p:nvSpPr>
          <p:cNvPr id="2" name="AutoShape 2" descr="Résultat de recherche d'images pour &quot;logo university of queensland&quot;"/>
          <p:cNvSpPr>
            <a:spLocks noChangeAspect="1" noChangeArrowheads="1"/>
          </p:cNvSpPr>
          <p:nvPr/>
        </p:nvSpPr>
        <p:spPr bwMode="auto">
          <a:xfrm>
            <a:off x="1679575" y="-669925"/>
            <a:ext cx="140970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Résultat de recherche d'images pour &quot;logo university of queensland&quot;"/>
          <p:cNvSpPr>
            <a:spLocks noChangeAspect="1" noChangeArrowheads="1"/>
          </p:cNvSpPr>
          <p:nvPr/>
        </p:nvSpPr>
        <p:spPr bwMode="auto">
          <a:xfrm>
            <a:off x="1831975" y="-517525"/>
            <a:ext cx="140970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Titre 1">
            <a:extLst>
              <a:ext uri="{FF2B5EF4-FFF2-40B4-BE49-F238E27FC236}">
                <a16:creationId xmlns:a16="http://schemas.microsoft.com/office/drawing/2014/main" id="{3F00F155-4952-47E9-92CC-1CC61D3F5321}"/>
              </a:ext>
            </a:extLst>
          </p:cNvPr>
          <p:cNvSpPr txBox="1">
            <a:spLocks/>
          </p:cNvSpPr>
          <p:nvPr/>
        </p:nvSpPr>
        <p:spPr>
          <a:xfrm>
            <a:off x="479376" y="1325914"/>
            <a:ext cx="11161240" cy="2160240"/>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r>
              <a:rPr lang="en-US" dirty="0">
                <a:solidFill>
                  <a:srgbClr val="0070C0"/>
                </a:solidFill>
              </a:rPr>
              <a:t>Shock tube radiation measurement in expanding air flows</a:t>
            </a:r>
          </a:p>
        </p:txBody>
      </p:sp>
      <p:sp>
        <p:nvSpPr>
          <p:cNvPr id="13" name="Sous-titre 2">
            <a:extLst>
              <a:ext uri="{FF2B5EF4-FFF2-40B4-BE49-F238E27FC236}">
                <a16:creationId xmlns:a16="http://schemas.microsoft.com/office/drawing/2014/main" id="{9970499E-7ABE-41CB-9EAC-B558D6594082}"/>
              </a:ext>
            </a:extLst>
          </p:cNvPr>
          <p:cNvSpPr>
            <a:spLocks noGrp="1"/>
          </p:cNvSpPr>
          <p:nvPr>
            <p:ph type="subTitle" idx="1"/>
          </p:nvPr>
        </p:nvSpPr>
        <p:spPr>
          <a:xfrm>
            <a:off x="479376" y="3366819"/>
            <a:ext cx="11161240" cy="1759651"/>
          </a:xfrm>
          <a:solidFill>
            <a:schemeClr val="accent1">
              <a:lumMod val="20000"/>
              <a:lumOff val="80000"/>
            </a:schemeClr>
          </a:solidFill>
          <a:ln>
            <a:noFill/>
          </a:ln>
          <a:effectLst/>
        </p:spPr>
        <p:txBody>
          <a:bodyPr vert="horz" lIns="91440" tIns="45720" rIns="91440" bIns="45720" rtlCol="0" anchor="t">
            <a:normAutofit lnSpcReduction="10000"/>
          </a:bodyPr>
          <a:lstStyle/>
          <a:p>
            <a:r>
              <a:rPr lang="en-US" sz="2000" u="sng" dirty="0">
                <a:solidFill>
                  <a:schemeClr val="tx1"/>
                </a:solidFill>
              </a:rPr>
              <a:t>Augustin Tibère-Inglesse</a:t>
            </a:r>
            <a:r>
              <a:rPr lang="en-US" sz="2000" u="sng" baseline="30000" dirty="0">
                <a:solidFill>
                  <a:schemeClr val="tx1"/>
                </a:solidFill>
              </a:rPr>
              <a:t>1</a:t>
            </a:r>
            <a:endParaRPr lang="en-US" sz="2000" u="sng" dirty="0">
              <a:solidFill>
                <a:schemeClr val="tx1"/>
              </a:solidFill>
            </a:endParaRPr>
          </a:p>
          <a:p>
            <a:r>
              <a:rPr lang="en-US" sz="2000" dirty="0">
                <a:solidFill>
                  <a:schemeClr val="tx1"/>
                </a:solidFill>
              </a:rPr>
              <a:t>Khalil Benssassi</a:t>
            </a:r>
            <a:r>
              <a:rPr lang="en-US" sz="2000" baseline="30000" dirty="0">
                <a:solidFill>
                  <a:schemeClr val="tx1"/>
                </a:solidFill>
              </a:rPr>
              <a:t>2</a:t>
            </a:r>
            <a:r>
              <a:rPr lang="en-US" sz="2000" dirty="0">
                <a:solidFill>
                  <a:schemeClr val="tx1"/>
                </a:solidFill>
              </a:rPr>
              <a:t>, Aaron Brandis</a:t>
            </a:r>
            <a:r>
              <a:rPr lang="en-US" sz="2000" baseline="30000" dirty="0">
                <a:solidFill>
                  <a:schemeClr val="tx1"/>
                </a:solidFill>
              </a:rPr>
              <a:t>2</a:t>
            </a:r>
            <a:r>
              <a:rPr lang="en-US" sz="2000" dirty="0">
                <a:solidFill>
                  <a:schemeClr val="tx1"/>
                </a:solidFill>
              </a:rPr>
              <a:t>, Brett Cruden</a:t>
            </a:r>
            <a:r>
              <a:rPr lang="en-US" sz="2000" baseline="30000" dirty="0">
                <a:solidFill>
                  <a:schemeClr val="tx1"/>
                </a:solidFill>
              </a:rPr>
              <a:t>2</a:t>
            </a:r>
          </a:p>
          <a:p>
            <a:endParaRPr lang="en-US" sz="2400" baseline="30000" dirty="0">
              <a:solidFill>
                <a:schemeClr val="tx1"/>
              </a:solidFill>
            </a:endParaRPr>
          </a:p>
          <a:p>
            <a:r>
              <a:rPr lang="en-US" sz="1600" baseline="30000" dirty="0">
                <a:solidFill>
                  <a:schemeClr val="tx1"/>
                </a:solidFill>
              </a:rPr>
              <a:t>1</a:t>
            </a:r>
            <a:r>
              <a:rPr lang="en-US" sz="1600" dirty="0">
                <a:solidFill>
                  <a:schemeClr val="tx1"/>
                </a:solidFill>
              </a:rPr>
              <a:t> NASA Postdoctoral Program Fellow at NASA Ames Research Center</a:t>
            </a:r>
          </a:p>
          <a:p>
            <a:r>
              <a:rPr lang="en-US" sz="1600" baseline="30000" dirty="0">
                <a:solidFill>
                  <a:schemeClr val="tx1"/>
                </a:solidFill>
              </a:rPr>
              <a:t>2</a:t>
            </a:r>
            <a:r>
              <a:rPr lang="en-US" sz="1600" dirty="0">
                <a:solidFill>
                  <a:schemeClr val="tx1"/>
                </a:solidFill>
              </a:rPr>
              <a:t>AMA Inc at NASA Ames Research Center, Mountain View</a:t>
            </a:r>
            <a:endParaRPr lang="en-US" sz="1800" dirty="0">
              <a:solidFill>
                <a:schemeClr val="tx1"/>
              </a:solidFill>
              <a:cs typeface="Calibri"/>
            </a:endParaRPr>
          </a:p>
        </p:txBody>
      </p:sp>
      <p:sp>
        <p:nvSpPr>
          <p:cNvPr id="18" name="Line 15">
            <a:extLst>
              <a:ext uri="{FF2B5EF4-FFF2-40B4-BE49-F238E27FC236}">
                <a16:creationId xmlns:a16="http://schemas.microsoft.com/office/drawing/2014/main" id="{24C5B900-B4F0-420D-A32F-0EB579DC591C}"/>
              </a:ext>
            </a:extLst>
          </p:cNvPr>
          <p:cNvSpPr>
            <a:spLocks noChangeShapeType="1"/>
          </p:cNvSpPr>
          <p:nvPr/>
        </p:nvSpPr>
        <p:spPr bwMode="auto">
          <a:xfrm>
            <a:off x="480616" y="1484784"/>
            <a:ext cx="11160000" cy="0"/>
          </a:xfrm>
          <a:prstGeom prst="line">
            <a:avLst/>
          </a:prstGeom>
          <a:noFill/>
          <a:ln w="50800">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92162" name="Picture 2">
            <a:extLst>
              <a:ext uri="{FF2B5EF4-FFF2-40B4-BE49-F238E27FC236}">
                <a16:creationId xmlns:a16="http://schemas.microsoft.com/office/drawing/2014/main" id="{07B0A84C-506B-48C9-8419-281E05A5F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0599" y="294209"/>
            <a:ext cx="109347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Universities Space Research Association - GuideStar Profile">
            <a:extLst>
              <a:ext uri="{FF2B5EF4-FFF2-40B4-BE49-F238E27FC236}">
                <a16:creationId xmlns:a16="http://schemas.microsoft.com/office/drawing/2014/main" id="{4A4C85AA-BBD1-41B5-A5C2-5AA45657AD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5529" y="319441"/>
            <a:ext cx="1237488"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3">
            <a:extLst>
              <a:ext uri="{FF2B5EF4-FFF2-40B4-BE49-F238E27FC236}">
                <a16:creationId xmlns:a16="http://schemas.microsoft.com/office/drawing/2014/main" id="{EA52F4A6-BF62-4343-BEE8-C222EDBDCA2A}"/>
              </a:ext>
            </a:extLst>
          </p:cNvPr>
          <p:cNvSpPr txBox="1"/>
          <p:nvPr/>
        </p:nvSpPr>
        <p:spPr>
          <a:xfrm>
            <a:off x="4120695" y="5579952"/>
            <a:ext cx="3920882" cy="369332"/>
          </a:xfrm>
          <a:prstGeom prst="rect">
            <a:avLst/>
          </a:prstGeom>
          <a:noFill/>
        </p:spPr>
        <p:txBody>
          <a:bodyPr wrap="none" rtlCol="0">
            <a:spAutoFit/>
          </a:bodyPr>
          <a:lstStyle/>
          <a:p>
            <a:r>
              <a:rPr lang="en-US" dirty="0">
                <a:solidFill>
                  <a:schemeClr val="tx2">
                    <a:lumMod val="75000"/>
                  </a:schemeClr>
                </a:solidFill>
              </a:rPr>
              <a:t>AIAA SciTech meeting, 3-7 January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48D6D-4105-45B1-9A7E-87859EB9AC4E}"/>
              </a:ext>
            </a:extLst>
          </p:cNvPr>
          <p:cNvSpPr>
            <a:spLocks noGrp="1"/>
          </p:cNvSpPr>
          <p:nvPr>
            <p:ph type="sldNum" sz="quarter" idx="12"/>
          </p:nvPr>
        </p:nvSpPr>
        <p:spPr/>
        <p:txBody>
          <a:bodyPr/>
          <a:lstStyle/>
          <a:p>
            <a:fld id="{6D20CA48-88BA-4592-B811-10A2FD2A1E78}" type="slidenum">
              <a:rPr lang="en-US" smtClean="0"/>
              <a:pPr/>
              <a:t>10</a:t>
            </a:fld>
            <a:endParaRPr lang="en-US"/>
          </a:p>
        </p:txBody>
      </p:sp>
      <p:sp>
        <p:nvSpPr>
          <p:cNvPr id="3" name="Text Placeholder 2">
            <a:extLst>
              <a:ext uri="{FF2B5EF4-FFF2-40B4-BE49-F238E27FC236}">
                <a16:creationId xmlns:a16="http://schemas.microsoft.com/office/drawing/2014/main" id="{F0176263-E7BD-4781-A9B8-62E0A05E5874}"/>
              </a:ext>
            </a:extLst>
          </p:cNvPr>
          <p:cNvSpPr>
            <a:spLocks noGrp="1"/>
          </p:cNvSpPr>
          <p:nvPr>
            <p:ph type="body" sz="quarter" idx="13"/>
          </p:nvPr>
        </p:nvSpPr>
        <p:spPr/>
        <p:txBody>
          <a:bodyPr/>
          <a:lstStyle/>
          <a:p>
            <a:r>
              <a:rPr lang="en-US" dirty="0"/>
              <a:t>Shot 22 test time easily determined by the arrival of Fe lines and decrease of N</a:t>
            </a:r>
            <a:r>
              <a:rPr lang="en-US" baseline="-25000" dirty="0"/>
              <a:t>2</a:t>
            </a:r>
            <a:endParaRPr lang="en-US" dirty="0"/>
          </a:p>
          <a:p>
            <a:r>
              <a:rPr lang="en-US" dirty="0"/>
              <a:t>No Fe lines on Shot 22, and no strong decrease of N</a:t>
            </a:r>
            <a:r>
              <a:rPr lang="en-US" baseline="-25000" dirty="0"/>
              <a:t>2</a:t>
            </a:r>
            <a:r>
              <a:rPr lang="en-US" dirty="0"/>
              <a:t>, larger test time?</a:t>
            </a:r>
          </a:p>
        </p:txBody>
      </p:sp>
      <p:sp>
        <p:nvSpPr>
          <p:cNvPr id="4" name="Title 3">
            <a:extLst>
              <a:ext uri="{FF2B5EF4-FFF2-40B4-BE49-F238E27FC236}">
                <a16:creationId xmlns:a16="http://schemas.microsoft.com/office/drawing/2014/main" id="{DD5701D9-D60D-43B9-ADE4-34D58521AB4C}"/>
              </a:ext>
            </a:extLst>
          </p:cNvPr>
          <p:cNvSpPr>
            <a:spLocks noGrp="1"/>
          </p:cNvSpPr>
          <p:nvPr>
            <p:ph type="title"/>
          </p:nvPr>
        </p:nvSpPr>
        <p:spPr/>
        <p:txBody>
          <a:bodyPr>
            <a:normAutofit fontScale="90000"/>
          </a:bodyPr>
          <a:lstStyle/>
          <a:p>
            <a:r>
              <a:rPr lang="en-US" dirty="0"/>
              <a:t>Number densities</a:t>
            </a:r>
          </a:p>
        </p:txBody>
      </p:sp>
      <p:pic>
        <p:nvPicPr>
          <p:cNvPr id="5" name="Picture 4">
            <a:extLst>
              <a:ext uri="{FF2B5EF4-FFF2-40B4-BE49-F238E27FC236}">
                <a16:creationId xmlns:a16="http://schemas.microsoft.com/office/drawing/2014/main" id="{5AC220C5-C630-4A96-A728-45209FD39DC9}"/>
              </a:ext>
            </a:extLst>
          </p:cNvPr>
          <p:cNvPicPr/>
          <p:nvPr/>
        </p:nvPicPr>
        <p:blipFill>
          <a:blip r:embed="rId3"/>
          <a:stretch>
            <a:fillRect/>
          </a:stretch>
        </p:blipFill>
        <p:spPr>
          <a:xfrm>
            <a:off x="442753" y="3584137"/>
            <a:ext cx="4936173" cy="2994771"/>
          </a:xfrm>
          <a:prstGeom prst="rect">
            <a:avLst/>
          </a:prstGeom>
        </p:spPr>
      </p:pic>
      <p:pic>
        <p:nvPicPr>
          <p:cNvPr id="6" name="Picture 5">
            <a:extLst>
              <a:ext uri="{FF2B5EF4-FFF2-40B4-BE49-F238E27FC236}">
                <a16:creationId xmlns:a16="http://schemas.microsoft.com/office/drawing/2014/main" id="{AD702E7E-CAE4-47A5-A016-A850B5E2A903}"/>
              </a:ext>
            </a:extLst>
          </p:cNvPr>
          <p:cNvPicPr/>
          <p:nvPr/>
        </p:nvPicPr>
        <p:blipFill>
          <a:blip r:embed="rId4"/>
          <a:stretch>
            <a:fillRect/>
          </a:stretch>
        </p:blipFill>
        <p:spPr>
          <a:xfrm>
            <a:off x="6565582" y="3514033"/>
            <a:ext cx="4344035" cy="3064875"/>
          </a:xfrm>
          <a:prstGeom prst="rect">
            <a:avLst/>
          </a:prstGeom>
        </p:spPr>
      </p:pic>
      <p:sp>
        <p:nvSpPr>
          <p:cNvPr id="7" name="TextBox 6">
            <a:extLst>
              <a:ext uri="{FF2B5EF4-FFF2-40B4-BE49-F238E27FC236}">
                <a16:creationId xmlns:a16="http://schemas.microsoft.com/office/drawing/2014/main" id="{DBC30796-995E-4A24-A989-B3828A154D78}"/>
              </a:ext>
            </a:extLst>
          </p:cNvPr>
          <p:cNvSpPr txBox="1"/>
          <p:nvPr/>
        </p:nvSpPr>
        <p:spPr>
          <a:xfrm>
            <a:off x="7822664" y="3214805"/>
            <a:ext cx="2448272" cy="369332"/>
          </a:xfrm>
          <a:prstGeom prst="rect">
            <a:avLst/>
          </a:prstGeom>
          <a:noFill/>
        </p:spPr>
        <p:txBody>
          <a:bodyPr wrap="square" rtlCol="0">
            <a:spAutoFit/>
          </a:bodyPr>
          <a:lstStyle/>
          <a:p>
            <a:r>
              <a:rPr lang="en-US" dirty="0"/>
              <a:t>Strongly contaminated</a:t>
            </a:r>
          </a:p>
        </p:txBody>
      </p:sp>
      <p:sp>
        <p:nvSpPr>
          <p:cNvPr id="8" name="TextBox 7">
            <a:extLst>
              <a:ext uri="{FF2B5EF4-FFF2-40B4-BE49-F238E27FC236}">
                <a16:creationId xmlns:a16="http://schemas.microsoft.com/office/drawing/2014/main" id="{5E8B9292-4441-4FCC-8DE7-9F78135F6745}"/>
              </a:ext>
            </a:extLst>
          </p:cNvPr>
          <p:cNvSpPr txBox="1"/>
          <p:nvPr/>
        </p:nvSpPr>
        <p:spPr>
          <a:xfrm>
            <a:off x="1781107" y="3243207"/>
            <a:ext cx="2448272" cy="369332"/>
          </a:xfrm>
          <a:prstGeom prst="rect">
            <a:avLst/>
          </a:prstGeom>
          <a:noFill/>
        </p:spPr>
        <p:txBody>
          <a:bodyPr wrap="square" rtlCol="0">
            <a:spAutoFit/>
          </a:bodyPr>
          <a:lstStyle/>
          <a:p>
            <a:r>
              <a:rPr lang="en-US" dirty="0"/>
              <a:t>Weakly contaminated</a:t>
            </a:r>
          </a:p>
        </p:txBody>
      </p:sp>
    </p:spTree>
    <p:extLst>
      <p:ext uri="{BB962C8B-B14F-4D97-AF65-F5344CB8AC3E}">
        <p14:creationId xmlns:p14="http://schemas.microsoft.com/office/powerpoint/2010/main" val="1887547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AF5F3-2CB6-43EA-8AF7-0074F7AC548F}"/>
              </a:ext>
            </a:extLst>
          </p:cNvPr>
          <p:cNvSpPr>
            <a:spLocks noGrp="1"/>
          </p:cNvSpPr>
          <p:nvPr>
            <p:ph type="sldNum" sz="quarter" idx="12"/>
          </p:nvPr>
        </p:nvSpPr>
        <p:spPr/>
        <p:txBody>
          <a:bodyPr/>
          <a:lstStyle/>
          <a:p>
            <a:fld id="{6D20CA48-88BA-4592-B811-10A2FD2A1E78}" type="slidenum">
              <a:rPr lang="en-US" smtClean="0"/>
              <a:pPr/>
              <a:t>11</a:t>
            </a:fld>
            <a:endParaRPr lang="en-US"/>
          </a:p>
        </p:txBody>
      </p:sp>
      <p:sp>
        <p:nvSpPr>
          <p:cNvPr id="3" name="Text Placeholder 2">
            <a:extLst>
              <a:ext uri="{FF2B5EF4-FFF2-40B4-BE49-F238E27FC236}">
                <a16:creationId xmlns:a16="http://schemas.microsoft.com/office/drawing/2014/main" id="{72A8B9F5-6894-4F3D-B527-A81E9D5FD678}"/>
              </a:ext>
            </a:extLst>
          </p:cNvPr>
          <p:cNvSpPr>
            <a:spLocks noGrp="1"/>
          </p:cNvSpPr>
          <p:nvPr>
            <p:ph type="body" sz="quarter" idx="13"/>
          </p:nvPr>
        </p:nvSpPr>
        <p:spPr/>
        <p:txBody>
          <a:bodyPr>
            <a:normAutofit/>
          </a:bodyPr>
          <a:lstStyle/>
          <a:p>
            <a:r>
              <a:rPr lang="en-US" sz="2800" dirty="0"/>
              <a:t>Radiance underpredicted in the UV</a:t>
            </a:r>
          </a:p>
          <a:p>
            <a:r>
              <a:rPr lang="en-US" sz="2800" dirty="0"/>
              <a:t>Ratio of peaks intensity relatively well predicted with window</a:t>
            </a:r>
          </a:p>
          <a:p>
            <a:r>
              <a:rPr lang="en-US" sz="2800" dirty="0"/>
              <a:t>Distance between peaks not well predicted with the window, better agreement without the window</a:t>
            </a:r>
          </a:p>
        </p:txBody>
      </p:sp>
      <p:sp>
        <p:nvSpPr>
          <p:cNvPr id="4" name="Title 3">
            <a:extLst>
              <a:ext uri="{FF2B5EF4-FFF2-40B4-BE49-F238E27FC236}">
                <a16:creationId xmlns:a16="http://schemas.microsoft.com/office/drawing/2014/main" id="{85BAF606-6D8F-4BC6-9328-34B78D46EAD6}"/>
              </a:ext>
            </a:extLst>
          </p:cNvPr>
          <p:cNvSpPr>
            <a:spLocks noGrp="1"/>
          </p:cNvSpPr>
          <p:nvPr>
            <p:ph type="title"/>
          </p:nvPr>
        </p:nvSpPr>
        <p:spPr/>
        <p:txBody>
          <a:bodyPr>
            <a:normAutofit fontScale="90000"/>
          </a:bodyPr>
          <a:lstStyle/>
          <a:p>
            <a:r>
              <a:rPr lang="en-US"/>
              <a:t>Comparison radiance CFD/experiments</a:t>
            </a:r>
          </a:p>
        </p:txBody>
      </p:sp>
      <p:pic>
        <p:nvPicPr>
          <p:cNvPr id="7" name="Picture 6">
            <a:extLst>
              <a:ext uri="{FF2B5EF4-FFF2-40B4-BE49-F238E27FC236}">
                <a16:creationId xmlns:a16="http://schemas.microsoft.com/office/drawing/2014/main" id="{C216A6BC-6C15-4ECB-A68E-860D002C8D6C}"/>
              </a:ext>
            </a:extLst>
          </p:cNvPr>
          <p:cNvPicPr>
            <a:picLocks noChangeAspect="1"/>
          </p:cNvPicPr>
          <p:nvPr/>
        </p:nvPicPr>
        <p:blipFill>
          <a:blip r:embed="rId3"/>
          <a:stretch>
            <a:fillRect/>
          </a:stretch>
        </p:blipFill>
        <p:spPr>
          <a:xfrm>
            <a:off x="6132874" y="3155776"/>
            <a:ext cx="5619531" cy="3657600"/>
          </a:xfrm>
          <a:prstGeom prst="rect">
            <a:avLst/>
          </a:prstGeom>
        </p:spPr>
      </p:pic>
      <p:pic>
        <p:nvPicPr>
          <p:cNvPr id="8" name="Picture 7">
            <a:extLst>
              <a:ext uri="{FF2B5EF4-FFF2-40B4-BE49-F238E27FC236}">
                <a16:creationId xmlns:a16="http://schemas.microsoft.com/office/drawing/2014/main" id="{2D6775E8-3C09-4FE1-95F4-B0A319DB3753}"/>
              </a:ext>
            </a:extLst>
          </p:cNvPr>
          <p:cNvPicPr>
            <a:picLocks noChangeAspect="1"/>
          </p:cNvPicPr>
          <p:nvPr/>
        </p:nvPicPr>
        <p:blipFill>
          <a:blip r:embed="rId4"/>
          <a:stretch>
            <a:fillRect/>
          </a:stretch>
        </p:blipFill>
        <p:spPr>
          <a:xfrm>
            <a:off x="335360" y="2979566"/>
            <a:ext cx="5472608" cy="3786984"/>
          </a:xfrm>
          <a:prstGeom prst="rect">
            <a:avLst/>
          </a:prstGeom>
        </p:spPr>
      </p:pic>
      <p:sp>
        <p:nvSpPr>
          <p:cNvPr id="5" name="TextBox 4">
            <a:extLst>
              <a:ext uri="{FF2B5EF4-FFF2-40B4-BE49-F238E27FC236}">
                <a16:creationId xmlns:a16="http://schemas.microsoft.com/office/drawing/2014/main" id="{DA858DE7-92FA-476F-B964-0CA78C7C85C5}"/>
              </a:ext>
            </a:extLst>
          </p:cNvPr>
          <p:cNvSpPr txBox="1"/>
          <p:nvPr/>
        </p:nvSpPr>
        <p:spPr>
          <a:xfrm rot="16200000">
            <a:off x="5120640" y="4534803"/>
            <a:ext cx="2550160" cy="338554"/>
          </a:xfrm>
          <a:prstGeom prst="rect">
            <a:avLst/>
          </a:prstGeom>
          <a:solidFill>
            <a:srgbClr val="FFFFFF"/>
          </a:solidFill>
        </p:spPr>
        <p:txBody>
          <a:bodyPr wrap="square" rtlCol="0">
            <a:spAutoFit/>
          </a:bodyPr>
          <a:lstStyle/>
          <a:p>
            <a:r>
              <a:rPr lang="en-US" sz="1600" dirty="0"/>
              <a:t>Radiance (normalized)</a:t>
            </a:r>
          </a:p>
        </p:txBody>
      </p:sp>
      <p:graphicFrame>
        <p:nvGraphicFramePr>
          <p:cNvPr id="9" name="Table 13">
            <a:extLst>
              <a:ext uri="{FF2B5EF4-FFF2-40B4-BE49-F238E27FC236}">
                <a16:creationId xmlns:a16="http://schemas.microsoft.com/office/drawing/2014/main" id="{DB887951-BF7B-40A2-8EBF-589B19C6CA11}"/>
              </a:ext>
            </a:extLst>
          </p:cNvPr>
          <p:cNvGraphicFramePr>
            <a:graphicFrameLocks noGrp="1"/>
          </p:cNvGraphicFramePr>
          <p:nvPr>
            <p:extLst>
              <p:ext uri="{D42A27DB-BD31-4B8C-83A1-F6EECF244321}">
                <p14:modId xmlns:p14="http://schemas.microsoft.com/office/powerpoint/2010/main" val="1002055835"/>
              </p:ext>
            </p:extLst>
          </p:nvPr>
        </p:nvGraphicFramePr>
        <p:xfrm>
          <a:off x="8737600" y="0"/>
          <a:ext cx="3454400" cy="1586064"/>
        </p:xfrm>
        <a:graphic>
          <a:graphicData uri="http://schemas.openxmlformats.org/drawingml/2006/table">
            <a:tbl>
              <a:tblPr firstRow="1" bandRow="1">
                <a:tableStyleId>{5940675A-B579-460E-94D1-54222C63F5DA}</a:tableStyleId>
              </a:tblPr>
              <a:tblGrid>
                <a:gridCol w="914262">
                  <a:extLst>
                    <a:ext uri="{9D8B030D-6E8A-4147-A177-3AD203B41FA5}">
                      <a16:colId xmlns:a16="http://schemas.microsoft.com/office/drawing/2014/main" val="3660484865"/>
                    </a:ext>
                  </a:extLst>
                </a:gridCol>
                <a:gridCol w="1196879">
                  <a:extLst>
                    <a:ext uri="{9D8B030D-6E8A-4147-A177-3AD203B41FA5}">
                      <a16:colId xmlns:a16="http://schemas.microsoft.com/office/drawing/2014/main" val="2792131068"/>
                    </a:ext>
                  </a:extLst>
                </a:gridCol>
                <a:gridCol w="1343259">
                  <a:extLst>
                    <a:ext uri="{9D8B030D-6E8A-4147-A177-3AD203B41FA5}">
                      <a16:colId xmlns:a16="http://schemas.microsoft.com/office/drawing/2014/main" val="1964829333"/>
                    </a:ext>
                  </a:extLst>
                </a:gridCol>
              </a:tblGrid>
              <a:tr h="418097">
                <a:tc>
                  <a:txBody>
                    <a:bodyPr/>
                    <a:lstStyle/>
                    <a:p>
                      <a:pPr algn="ctr"/>
                      <a:r>
                        <a:rPr lang="en-US" sz="1200"/>
                        <a:t>Data presented</a:t>
                      </a:r>
                    </a:p>
                  </a:txBody>
                  <a:tcPr anchor="ctr"/>
                </a:tc>
                <a:tc>
                  <a:txBody>
                    <a:bodyPr/>
                    <a:lstStyle/>
                    <a:p>
                      <a:pPr algn="ctr"/>
                      <a:r>
                        <a:rPr lang="en-US" sz="1200"/>
                        <a:t>Velocity </a:t>
                      </a:r>
                    </a:p>
                    <a:p>
                      <a:pPr algn="ctr"/>
                      <a:r>
                        <a:rPr lang="en-US" sz="1200"/>
                        <a:t>(cone entrance)</a:t>
                      </a:r>
                    </a:p>
                  </a:txBody>
                  <a:tcPr anchor="ctr"/>
                </a:tc>
                <a:tc>
                  <a:txBody>
                    <a:bodyPr/>
                    <a:lstStyle/>
                    <a:p>
                      <a:pPr algn="ctr"/>
                      <a:r>
                        <a:rPr lang="en-US" sz="1200"/>
                        <a:t>Velocity</a:t>
                      </a:r>
                    </a:p>
                    <a:p>
                      <a:pPr algn="ctr"/>
                      <a:r>
                        <a:rPr lang="en-US" sz="1200"/>
                        <a:t>(camera location)</a:t>
                      </a:r>
                    </a:p>
                  </a:txBody>
                  <a:tcPr anchor="ctr"/>
                </a:tc>
                <a:extLst>
                  <a:ext uri="{0D108BD9-81ED-4DB2-BD59-A6C34878D82A}">
                    <a16:rowId xmlns:a16="http://schemas.microsoft.com/office/drawing/2014/main" val="940713480"/>
                  </a:ext>
                </a:extLst>
              </a:tr>
              <a:tr h="237958">
                <a:tc rowSpan="2">
                  <a:txBody>
                    <a:bodyPr/>
                    <a:lstStyle/>
                    <a:p>
                      <a:pPr algn="ctr"/>
                      <a:r>
                        <a:rPr lang="en-US" sz="1200"/>
                        <a:t>CFD</a:t>
                      </a:r>
                    </a:p>
                  </a:txBody>
                  <a:tcPr anchor="ctr"/>
                </a:tc>
                <a:tc rowSpan="2">
                  <a:txBody>
                    <a:bodyPr/>
                    <a:lstStyle/>
                    <a:p>
                      <a:pPr algn="ctr"/>
                      <a:r>
                        <a:rPr lang="en-US" sz="1200"/>
                        <a:t>10.2</a:t>
                      </a:r>
                    </a:p>
                  </a:txBody>
                  <a:tcPr anchor="ctr"/>
                </a:tc>
                <a:tc>
                  <a:txBody>
                    <a:bodyPr/>
                    <a:lstStyle/>
                    <a:p>
                      <a:pPr algn="ctr"/>
                      <a:r>
                        <a:rPr lang="en-US" sz="1200"/>
                        <a:t>6.5 (with window)</a:t>
                      </a:r>
                    </a:p>
                  </a:txBody>
                  <a:tcPr anchor="ctr"/>
                </a:tc>
                <a:extLst>
                  <a:ext uri="{0D108BD9-81ED-4DB2-BD59-A6C34878D82A}">
                    <a16:rowId xmlns:a16="http://schemas.microsoft.com/office/drawing/2014/main" val="1963707090"/>
                  </a:ext>
                </a:extLst>
              </a:tr>
              <a:tr h="237958">
                <a:tc vMerge="1">
                  <a:txBody>
                    <a:bodyPr/>
                    <a:lstStyle/>
                    <a:p>
                      <a:endParaRPr lang="en-US"/>
                    </a:p>
                  </a:txBody>
                  <a:tcPr/>
                </a:tc>
                <a:tc vMerge="1">
                  <a:txBody>
                    <a:bodyPr/>
                    <a:lstStyle/>
                    <a:p>
                      <a:endParaRPr lang="en-US"/>
                    </a:p>
                  </a:txBody>
                  <a:tcPr/>
                </a:tc>
                <a:tc>
                  <a:txBody>
                    <a:bodyPr/>
                    <a:lstStyle/>
                    <a:p>
                      <a:pPr algn="ctr"/>
                      <a:r>
                        <a:rPr lang="en-US" sz="1200"/>
                        <a:t>7.0 (w/o window)</a:t>
                      </a:r>
                    </a:p>
                  </a:txBody>
                  <a:tcPr anchor="ctr"/>
                </a:tc>
                <a:extLst>
                  <a:ext uri="{0D108BD9-81ED-4DB2-BD59-A6C34878D82A}">
                    <a16:rowId xmlns:a16="http://schemas.microsoft.com/office/drawing/2014/main" val="1407165312"/>
                  </a:ext>
                </a:extLst>
              </a:tr>
              <a:tr h="290112">
                <a:tc>
                  <a:txBody>
                    <a:bodyPr/>
                    <a:lstStyle/>
                    <a:p>
                      <a:pPr algn="ctr"/>
                      <a:r>
                        <a:rPr lang="en-US" sz="1200" dirty="0"/>
                        <a:t>Shot 8</a:t>
                      </a:r>
                    </a:p>
                  </a:txBody>
                  <a:tcPr anchor="ctr"/>
                </a:tc>
                <a:tc>
                  <a:txBody>
                    <a:bodyPr/>
                    <a:lstStyle/>
                    <a:p>
                      <a:pPr algn="ctr"/>
                      <a:r>
                        <a:rPr lang="en-US" sz="1200"/>
                        <a:t>10.2</a:t>
                      </a:r>
                    </a:p>
                  </a:txBody>
                  <a:tcPr anchor="ctr"/>
                </a:tc>
                <a:tc>
                  <a:txBody>
                    <a:bodyPr/>
                    <a:lstStyle/>
                    <a:p>
                      <a:pPr algn="ctr"/>
                      <a:r>
                        <a:rPr lang="en-US" sz="1200"/>
                        <a:t>8.85</a:t>
                      </a:r>
                    </a:p>
                  </a:txBody>
                  <a:tcPr anchor="ctr"/>
                </a:tc>
                <a:extLst>
                  <a:ext uri="{0D108BD9-81ED-4DB2-BD59-A6C34878D82A}">
                    <a16:rowId xmlns:a16="http://schemas.microsoft.com/office/drawing/2014/main" val="208882385"/>
                  </a:ext>
                </a:extLst>
              </a:tr>
              <a:tr h="290112">
                <a:tc>
                  <a:txBody>
                    <a:bodyPr/>
                    <a:lstStyle/>
                    <a:p>
                      <a:pPr algn="ctr"/>
                      <a:r>
                        <a:rPr lang="en-US" sz="1200" dirty="0"/>
                        <a:t>Shot 21</a:t>
                      </a:r>
                    </a:p>
                  </a:txBody>
                  <a:tcPr anchor="ctr"/>
                </a:tc>
                <a:tc>
                  <a:txBody>
                    <a:bodyPr/>
                    <a:lstStyle/>
                    <a:p>
                      <a:pPr algn="ctr"/>
                      <a:r>
                        <a:rPr lang="en-US" sz="1200"/>
                        <a:t>9.64</a:t>
                      </a:r>
                    </a:p>
                  </a:txBody>
                  <a:tcPr anchor="ctr"/>
                </a:tc>
                <a:tc>
                  <a:txBody>
                    <a:bodyPr/>
                    <a:lstStyle/>
                    <a:p>
                      <a:pPr algn="ctr"/>
                      <a:r>
                        <a:rPr lang="en-US" sz="1200" dirty="0"/>
                        <a:t>8.54</a:t>
                      </a:r>
                    </a:p>
                  </a:txBody>
                  <a:tcPr anchor="ctr"/>
                </a:tc>
                <a:extLst>
                  <a:ext uri="{0D108BD9-81ED-4DB2-BD59-A6C34878D82A}">
                    <a16:rowId xmlns:a16="http://schemas.microsoft.com/office/drawing/2014/main" val="1188534597"/>
                  </a:ext>
                </a:extLst>
              </a:tr>
            </a:tbl>
          </a:graphicData>
        </a:graphic>
      </p:graphicFrame>
    </p:spTree>
    <p:extLst>
      <p:ext uri="{BB962C8B-B14F-4D97-AF65-F5344CB8AC3E}">
        <p14:creationId xmlns:p14="http://schemas.microsoft.com/office/powerpoint/2010/main" val="315042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3C1885-C059-46BE-A6BC-5E81BAEAE01D}"/>
              </a:ext>
            </a:extLst>
          </p:cNvPr>
          <p:cNvSpPr>
            <a:spLocks noGrp="1"/>
          </p:cNvSpPr>
          <p:nvPr>
            <p:ph type="sldNum" sz="quarter" idx="12"/>
          </p:nvPr>
        </p:nvSpPr>
        <p:spPr/>
        <p:txBody>
          <a:bodyPr/>
          <a:lstStyle/>
          <a:p>
            <a:fld id="{6D20CA48-88BA-4592-B811-10A2FD2A1E78}" type="slidenum">
              <a:rPr lang="en-US" smtClean="0"/>
              <a:pPr/>
              <a:t>12</a:t>
            </a:fld>
            <a:endParaRPr lang="en-US"/>
          </a:p>
        </p:txBody>
      </p:sp>
      <p:sp>
        <p:nvSpPr>
          <p:cNvPr id="3" name="Text Placeholder 2">
            <a:extLst>
              <a:ext uri="{FF2B5EF4-FFF2-40B4-BE49-F238E27FC236}">
                <a16:creationId xmlns:a16="http://schemas.microsoft.com/office/drawing/2014/main" id="{E992CDE8-FDDC-4631-9295-B8DDA9C1DE9E}"/>
              </a:ext>
            </a:extLst>
          </p:cNvPr>
          <p:cNvSpPr>
            <a:spLocks noGrp="1"/>
          </p:cNvSpPr>
          <p:nvPr>
            <p:ph type="body" sz="quarter" idx="13"/>
          </p:nvPr>
        </p:nvSpPr>
        <p:spPr>
          <a:xfrm>
            <a:off x="636093" y="1049016"/>
            <a:ext cx="10954775" cy="5550258"/>
          </a:xfrm>
        </p:spPr>
        <p:txBody>
          <a:bodyPr vert="horz" lIns="91440" tIns="45720" rIns="91440" bIns="45720" rtlCol="0" anchor="t">
            <a:normAutofit fontScale="77500" lnSpcReduction="20000"/>
          </a:bodyPr>
          <a:lstStyle/>
          <a:p>
            <a:r>
              <a:rPr lang="en-US" dirty="0"/>
              <a:t>Test 63 campaign is done: good data measured for 10 and 11 km/s shock speeds</a:t>
            </a:r>
          </a:p>
          <a:p>
            <a:pPr lvl="1"/>
            <a:r>
              <a:rPr lang="en-US" dirty="0"/>
              <a:t>Test times need to be higher than 15 us. May have been achieved for 3 or 4 shots</a:t>
            </a:r>
          </a:p>
          <a:p>
            <a:pPr lvl="1"/>
            <a:r>
              <a:rPr lang="en-US" dirty="0"/>
              <a:t>30’’ driver and buffer tends to increase test times → use of both should be investigated in the future</a:t>
            </a:r>
          </a:p>
          <a:p>
            <a:r>
              <a:rPr lang="en-US" dirty="0"/>
              <a:t>Regions of shock identified</a:t>
            </a:r>
          </a:p>
          <a:p>
            <a:pPr lvl="1"/>
            <a:r>
              <a:rPr lang="en-US" dirty="0">
                <a:cs typeface="Calibri"/>
              </a:rPr>
              <a:t>Compressive flow in the cone: freestream gas in the cone is compressed by the shock</a:t>
            </a:r>
          </a:p>
          <a:p>
            <a:pPr lvl="1"/>
            <a:r>
              <a:rPr lang="en-US" dirty="0">
                <a:cs typeface="Calibri"/>
              </a:rPr>
              <a:t>Expansion region about 6.5 cm behind: Shocked gas from the tube expands in the cone</a:t>
            </a:r>
          </a:p>
          <a:p>
            <a:r>
              <a:rPr lang="en-US" dirty="0"/>
              <a:t>Double peak in intensity attributed to nonequilibrium regions on centerline and near wall</a:t>
            </a:r>
          </a:p>
          <a:p>
            <a:pPr lvl="1"/>
            <a:r>
              <a:rPr lang="en-US" dirty="0"/>
              <a:t>Ratio of intensities relatively well predicted by CFD with window</a:t>
            </a:r>
          </a:p>
          <a:p>
            <a:pPr lvl="1"/>
            <a:r>
              <a:rPr lang="en-US" dirty="0"/>
              <a:t>Peaks separation relatively well predicted by CFD without window</a:t>
            </a:r>
          </a:p>
          <a:p>
            <a:r>
              <a:rPr lang="en-US" dirty="0"/>
              <a:t>Simulations testing different kinetic model for N</a:t>
            </a:r>
            <a:r>
              <a:rPr lang="en-US" baseline="-25000" dirty="0"/>
              <a:t>2</a:t>
            </a:r>
            <a:r>
              <a:rPr lang="en-US" dirty="0"/>
              <a:t> will be performed in the future</a:t>
            </a:r>
          </a:p>
        </p:txBody>
      </p:sp>
      <p:sp>
        <p:nvSpPr>
          <p:cNvPr id="4" name="Title 3">
            <a:extLst>
              <a:ext uri="{FF2B5EF4-FFF2-40B4-BE49-F238E27FC236}">
                <a16:creationId xmlns:a16="http://schemas.microsoft.com/office/drawing/2014/main" id="{71B2BA54-2DCB-492F-8A55-0F30E214652C}"/>
              </a:ext>
            </a:extLst>
          </p:cNvPr>
          <p:cNvSpPr>
            <a:spLocks noGrp="1"/>
          </p:cNvSpPr>
          <p:nvPr>
            <p:ph type="title"/>
          </p:nvPr>
        </p:nvSpPr>
        <p:spPr/>
        <p:txBody>
          <a:bodyPr>
            <a:normAutofit fontScale="90000"/>
          </a:bodyPr>
          <a:lstStyle/>
          <a:p>
            <a:r>
              <a:rPr lang="en-US"/>
              <a:t>Conclusions</a:t>
            </a:r>
          </a:p>
        </p:txBody>
      </p:sp>
    </p:spTree>
    <p:extLst>
      <p:ext uri="{BB962C8B-B14F-4D97-AF65-F5344CB8AC3E}">
        <p14:creationId xmlns:p14="http://schemas.microsoft.com/office/powerpoint/2010/main" val="46270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CDB9B-E0EC-4427-BE2A-25D6B3685F69}"/>
              </a:ext>
            </a:extLst>
          </p:cNvPr>
          <p:cNvSpPr>
            <a:spLocks noGrp="1"/>
          </p:cNvSpPr>
          <p:nvPr>
            <p:ph type="sldNum" sz="quarter" idx="12"/>
          </p:nvPr>
        </p:nvSpPr>
        <p:spPr/>
        <p:txBody>
          <a:bodyPr/>
          <a:lstStyle/>
          <a:p>
            <a:fld id="{6D20CA48-88BA-4592-B811-10A2FD2A1E78}" type="slidenum">
              <a:rPr lang="en-US" smtClean="0"/>
              <a:pPr/>
              <a:t>13</a:t>
            </a:fld>
            <a:endParaRPr lang="en-US"/>
          </a:p>
        </p:txBody>
      </p:sp>
      <p:sp>
        <p:nvSpPr>
          <p:cNvPr id="3" name="Text Placeholder 2">
            <a:extLst>
              <a:ext uri="{FF2B5EF4-FFF2-40B4-BE49-F238E27FC236}">
                <a16:creationId xmlns:a16="http://schemas.microsoft.com/office/drawing/2014/main" id="{4805E716-E9A9-455E-B672-7073431AEE2F}"/>
              </a:ext>
            </a:extLst>
          </p:cNvPr>
          <p:cNvSpPr>
            <a:spLocks noGrp="1"/>
          </p:cNvSpPr>
          <p:nvPr>
            <p:ph type="body" sz="quarter" idx="13"/>
          </p:nvPr>
        </p:nvSpPr>
        <p:spPr/>
        <p:txBody>
          <a:bodyPr/>
          <a:lstStyle/>
          <a:p>
            <a:r>
              <a:rPr lang="en-US" dirty="0"/>
              <a:t>Backup pitot pressures test time</a:t>
            </a:r>
          </a:p>
        </p:txBody>
      </p:sp>
      <p:sp>
        <p:nvSpPr>
          <p:cNvPr id="4" name="Title 3">
            <a:extLst>
              <a:ext uri="{FF2B5EF4-FFF2-40B4-BE49-F238E27FC236}">
                <a16:creationId xmlns:a16="http://schemas.microsoft.com/office/drawing/2014/main" id="{19300F71-12D0-443D-88CF-622E9FF9C904}"/>
              </a:ext>
            </a:extLst>
          </p:cNvPr>
          <p:cNvSpPr>
            <a:spLocks noGrp="1"/>
          </p:cNvSpPr>
          <p:nvPr>
            <p:ph type="title"/>
          </p:nvPr>
        </p:nvSpPr>
        <p:spPr/>
        <p:txBody>
          <a:bodyPr>
            <a:normAutofit fontScale="90000"/>
          </a:bodyPr>
          <a:lstStyle/>
          <a:p>
            <a:r>
              <a:rPr lang="en-US"/>
              <a:t>Backup</a:t>
            </a:r>
          </a:p>
        </p:txBody>
      </p:sp>
    </p:spTree>
    <p:extLst>
      <p:ext uri="{BB962C8B-B14F-4D97-AF65-F5344CB8AC3E}">
        <p14:creationId xmlns:p14="http://schemas.microsoft.com/office/powerpoint/2010/main" val="97829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256405-1250-447F-9585-15CC8AE79C33}"/>
              </a:ext>
            </a:extLst>
          </p:cNvPr>
          <p:cNvSpPr>
            <a:spLocks noGrp="1"/>
          </p:cNvSpPr>
          <p:nvPr>
            <p:ph type="sldNum" sz="quarter" idx="12"/>
          </p:nvPr>
        </p:nvSpPr>
        <p:spPr/>
        <p:txBody>
          <a:bodyPr/>
          <a:lstStyle/>
          <a:p>
            <a:fld id="{6D20CA48-88BA-4592-B811-10A2FD2A1E78}" type="slidenum">
              <a:rPr lang="en-US" smtClean="0"/>
              <a:pPr/>
              <a:t>14</a:t>
            </a:fld>
            <a:endParaRPr lang="en-US"/>
          </a:p>
        </p:txBody>
      </p:sp>
      <p:sp>
        <p:nvSpPr>
          <p:cNvPr id="3" name="Text Placeholder 2">
            <a:extLst>
              <a:ext uri="{FF2B5EF4-FFF2-40B4-BE49-F238E27FC236}">
                <a16:creationId xmlns:a16="http://schemas.microsoft.com/office/drawing/2014/main" id="{528C8F4E-2644-4D30-9508-FD0C3B69427E}"/>
              </a:ext>
            </a:extLst>
          </p:cNvPr>
          <p:cNvSpPr>
            <a:spLocks noGrp="1"/>
          </p:cNvSpPr>
          <p:nvPr>
            <p:ph type="body" sz="quarter" idx="13"/>
          </p:nvPr>
        </p:nvSpPr>
        <p:spPr>
          <a:xfrm>
            <a:off x="164144" y="2614781"/>
            <a:ext cx="7089227" cy="5188297"/>
          </a:xfrm>
        </p:spPr>
        <p:txBody>
          <a:bodyPr>
            <a:normAutofit/>
          </a:bodyPr>
          <a:lstStyle/>
          <a:p>
            <a:r>
              <a:rPr lang="en-US" sz="2800" dirty="0"/>
              <a:t>One-dimensional, </a:t>
            </a:r>
            <a:r>
              <a:rPr lang="el-GR" sz="2800" dirty="0"/>
              <a:t>Δ</a:t>
            </a:r>
            <a:r>
              <a:rPr lang="en-US" sz="2800" dirty="0"/>
              <a:t>x = 10</a:t>
            </a:r>
            <a:r>
              <a:rPr lang="en-US" sz="2800" baseline="30000" dirty="0"/>
              <a:t>-4 </a:t>
            </a:r>
            <a:r>
              <a:rPr lang="en-US" sz="2800" dirty="0"/>
              <a:t>m</a:t>
            </a:r>
          </a:p>
          <a:p>
            <a:r>
              <a:rPr lang="en-US" sz="2800" dirty="0"/>
              <a:t>Wall condition is used at the end of the driver tube.</a:t>
            </a:r>
          </a:p>
          <a:p>
            <a:r>
              <a:rPr lang="en-US" sz="2800" dirty="0"/>
              <a:t>Test gas: Air -11 species-, driver gas: 99% He, 1% N</a:t>
            </a:r>
            <a:r>
              <a:rPr lang="en-US" sz="2800" baseline="-25000" dirty="0"/>
              <a:t>2</a:t>
            </a:r>
            <a:r>
              <a:rPr lang="en-US" sz="2800" dirty="0"/>
              <a:t>.</a:t>
            </a:r>
          </a:p>
          <a:p>
            <a:r>
              <a:rPr lang="en-US" sz="2800" dirty="0"/>
              <a:t>Thermal and chemical non-equilibrium : Park’s two-temperatures model</a:t>
            </a:r>
          </a:p>
        </p:txBody>
      </p:sp>
      <p:sp>
        <p:nvSpPr>
          <p:cNvPr id="4" name="Title 3">
            <a:extLst>
              <a:ext uri="{FF2B5EF4-FFF2-40B4-BE49-F238E27FC236}">
                <a16:creationId xmlns:a16="http://schemas.microsoft.com/office/drawing/2014/main" id="{1511B133-102C-4818-A43A-87BCD158659B}"/>
              </a:ext>
            </a:extLst>
          </p:cNvPr>
          <p:cNvSpPr>
            <a:spLocks noGrp="1"/>
          </p:cNvSpPr>
          <p:nvPr>
            <p:ph type="title"/>
          </p:nvPr>
        </p:nvSpPr>
        <p:spPr/>
        <p:txBody>
          <a:bodyPr>
            <a:noAutofit/>
          </a:bodyPr>
          <a:lstStyle/>
          <a:p>
            <a:r>
              <a:rPr lang="en-US" sz="3600" dirty="0"/>
              <a:t>Unsteady 1D simulation &amp; 2D-axisymmetric (</a:t>
            </a:r>
            <a:r>
              <a:rPr lang="en-US" sz="3600" dirty="0" err="1"/>
              <a:t>COOLFluid</a:t>
            </a:r>
            <a:r>
              <a:rPr lang="en-US" sz="3600" dirty="0"/>
              <a:t>)</a:t>
            </a:r>
          </a:p>
        </p:txBody>
      </p:sp>
      <p:pic>
        <p:nvPicPr>
          <p:cNvPr id="5" name="Picture 4">
            <a:extLst>
              <a:ext uri="{FF2B5EF4-FFF2-40B4-BE49-F238E27FC236}">
                <a16:creationId xmlns:a16="http://schemas.microsoft.com/office/drawing/2014/main" id="{A31C5FA7-A6CD-4F1C-A831-7CA4885D98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94582" y="768970"/>
            <a:ext cx="8309176" cy="1540974"/>
          </a:xfrm>
          <a:prstGeom prst="rect">
            <a:avLst/>
          </a:prstGeom>
        </p:spPr>
      </p:pic>
      <p:pic>
        <p:nvPicPr>
          <p:cNvPr id="6" name="Picture 5">
            <a:extLst>
              <a:ext uri="{FF2B5EF4-FFF2-40B4-BE49-F238E27FC236}">
                <a16:creationId xmlns:a16="http://schemas.microsoft.com/office/drawing/2014/main" id="{48D7806C-78EE-46C0-8558-4F2FB1DB3754}"/>
              </a:ext>
            </a:extLst>
          </p:cNvPr>
          <p:cNvPicPr>
            <a:picLocks noChangeAspect="1"/>
          </p:cNvPicPr>
          <p:nvPr/>
        </p:nvPicPr>
        <p:blipFill>
          <a:blip r:embed="rId4"/>
          <a:stretch>
            <a:fillRect/>
          </a:stretch>
        </p:blipFill>
        <p:spPr>
          <a:xfrm>
            <a:off x="6965796" y="2422545"/>
            <a:ext cx="5332884" cy="1308211"/>
          </a:xfrm>
          <a:prstGeom prst="rect">
            <a:avLst/>
          </a:prstGeom>
        </p:spPr>
      </p:pic>
      <p:pic>
        <p:nvPicPr>
          <p:cNvPr id="7" name="Picture 6">
            <a:extLst>
              <a:ext uri="{FF2B5EF4-FFF2-40B4-BE49-F238E27FC236}">
                <a16:creationId xmlns:a16="http://schemas.microsoft.com/office/drawing/2014/main" id="{F9B4FD57-EAFB-42B5-877D-B8B03D5EC560}"/>
              </a:ext>
            </a:extLst>
          </p:cNvPr>
          <p:cNvPicPr>
            <a:picLocks noChangeAspect="1"/>
          </p:cNvPicPr>
          <p:nvPr/>
        </p:nvPicPr>
        <p:blipFill>
          <a:blip r:embed="rId5"/>
          <a:stretch>
            <a:fillRect/>
          </a:stretch>
        </p:blipFill>
        <p:spPr>
          <a:xfrm>
            <a:off x="7162559" y="4094045"/>
            <a:ext cx="4419841" cy="2229770"/>
          </a:xfrm>
          <a:prstGeom prst="rect">
            <a:avLst/>
          </a:prstGeom>
        </p:spPr>
      </p:pic>
    </p:spTree>
    <p:extLst>
      <p:ext uri="{BB962C8B-B14F-4D97-AF65-F5344CB8AC3E}">
        <p14:creationId xmlns:p14="http://schemas.microsoft.com/office/powerpoint/2010/main" val="396734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FD1EAB-D7A5-429F-BAF1-9C649BEB5D2D}"/>
              </a:ext>
            </a:extLst>
          </p:cNvPr>
          <p:cNvSpPr>
            <a:spLocks noGrp="1"/>
          </p:cNvSpPr>
          <p:nvPr>
            <p:ph type="sldNum" sz="quarter" idx="12"/>
          </p:nvPr>
        </p:nvSpPr>
        <p:spPr/>
        <p:txBody>
          <a:bodyPr/>
          <a:lstStyle/>
          <a:p>
            <a:fld id="{6D20CA48-88BA-4592-B811-10A2FD2A1E78}" type="slidenum">
              <a:rPr lang="en-US" smtClean="0"/>
              <a:pPr/>
              <a:t>15</a:t>
            </a:fld>
            <a:endParaRPr lang="en-US"/>
          </a:p>
        </p:txBody>
      </p:sp>
      <p:sp>
        <p:nvSpPr>
          <p:cNvPr id="3" name="Text Placeholder 2">
            <a:extLst>
              <a:ext uri="{FF2B5EF4-FFF2-40B4-BE49-F238E27FC236}">
                <a16:creationId xmlns:a16="http://schemas.microsoft.com/office/drawing/2014/main" id="{956FF2F8-63C9-4301-AB13-42C143CE6C96}"/>
              </a:ext>
            </a:extLst>
          </p:cNvPr>
          <p:cNvSpPr>
            <a:spLocks noGrp="1"/>
          </p:cNvSpPr>
          <p:nvPr>
            <p:ph type="body" sz="quarter" idx="13"/>
          </p:nvPr>
        </p:nvSpPr>
        <p:spPr>
          <a:xfrm>
            <a:off x="6618704" y="87557"/>
            <a:ext cx="5582077" cy="3825528"/>
          </a:xfrm>
        </p:spPr>
        <p:txBody>
          <a:bodyPr>
            <a:normAutofit/>
          </a:bodyPr>
          <a:lstStyle/>
          <a:p>
            <a:r>
              <a:rPr lang="en-US" sz="2800" dirty="0"/>
              <a:t>30’’ driver and buffer seems to improve test times</a:t>
            </a:r>
          </a:p>
          <a:p>
            <a:r>
              <a:rPr lang="en-US" sz="2800" dirty="0"/>
              <a:t>Test times on shots 16, 21 and 25 may be underestimated</a:t>
            </a:r>
          </a:p>
          <a:p>
            <a:r>
              <a:rPr lang="en-US" sz="2800" dirty="0"/>
              <a:t>30’’ driver with buffer worth investigating</a:t>
            </a:r>
          </a:p>
          <a:p>
            <a:endParaRPr lang="en-US" sz="2800" dirty="0"/>
          </a:p>
        </p:txBody>
      </p:sp>
      <p:sp>
        <p:nvSpPr>
          <p:cNvPr id="4" name="Title 3">
            <a:extLst>
              <a:ext uri="{FF2B5EF4-FFF2-40B4-BE49-F238E27FC236}">
                <a16:creationId xmlns:a16="http://schemas.microsoft.com/office/drawing/2014/main" id="{BF7AA7CD-AF27-4B32-82C7-F27406ACFB9C}"/>
              </a:ext>
            </a:extLst>
          </p:cNvPr>
          <p:cNvSpPr>
            <a:spLocks noGrp="1"/>
          </p:cNvSpPr>
          <p:nvPr>
            <p:ph type="title"/>
          </p:nvPr>
        </p:nvSpPr>
        <p:spPr>
          <a:xfrm>
            <a:off x="510220" y="36234"/>
            <a:ext cx="10972800" cy="720080"/>
          </a:xfrm>
        </p:spPr>
        <p:txBody>
          <a:bodyPr>
            <a:normAutofit fontScale="90000"/>
          </a:bodyPr>
          <a:lstStyle/>
          <a:p>
            <a:r>
              <a:rPr lang="en-US" dirty="0"/>
              <a:t>Improving test times</a:t>
            </a:r>
          </a:p>
        </p:txBody>
      </p:sp>
      <p:graphicFrame>
        <p:nvGraphicFramePr>
          <p:cNvPr id="5" name="Object 4">
            <a:extLst>
              <a:ext uri="{FF2B5EF4-FFF2-40B4-BE49-F238E27FC236}">
                <a16:creationId xmlns:a16="http://schemas.microsoft.com/office/drawing/2014/main" id="{96B62CC8-800C-4F5D-827D-BDE7344ED584}"/>
              </a:ext>
            </a:extLst>
          </p:cNvPr>
          <p:cNvGraphicFramePr>
            <a:graphicFrameLocks noChangeAspect="1"/>
          </p:cNvGraphicFramePr>
          <p:nvPr>
            <p:extLst>
              <p:ext uri="{D42A27DB-BD31-4B8C-83A1-F6EECF244321}">
                <p14:modId xmlns:p14="http://schemas.microsoft.com/office/powerpoint/2010/main" val="4168112785"/>
              </p:ext>
            </p:extLst>
          </p:nvPr>
        </p:nvGraphicFramePr>
        <p:xfrm>
          <a:off x="510223" y="1049016"/>
          <a:ext cx="4449762" cy="5203825"/>
        </p:xfrm>
        <a:graphic>
          <a:graphicData uri="http://schemas.openxmlformats.org/presentationml/2006/ole">
            <mc:AlternateContent xmlns:mc="http://schemas.openxmlformats.org/markup-compatibility/2006">
              <mc:Choice xmlns:v="urn:schemas-microsoft-com:vml" Requires="v">
                <p:oleObj spid="_x0000_s25674" name="Worksheet" r:id="rId3" imgW="4449938" imgH="5204586" progId="Excel.Sheet.8">
                  <p:embed/>
                </p:oleObj>
              </mc:Choice>
              <mc:Fallback>
                <p:oleObj name="Worksheet" r:id="rId3" imgW="4449938" imgH="5204586" progId="Excel.Sheet.8">
                  <p:embed/>
                  <p:pic>
                    <p:nvPicPr>
                      <p:cNvPr id="7" name="Object 6">
                        <a:extLst>
                          <a:ext uri="{FF2B5EF4-FFF2-40B4-BE49-F238E27FC236}">
                            <a16:creationId xmlns:a16="http://schemas.microsoft.com/office/drawing/2014/main" id="{1C5CDDF1-7D71-435C-BDDC-E9C7DC5BA922}"/>
                          </a:ext>
                        </a:extLst>
                      </p:cNvPr>
                      <p:cNvPicPr/>
                      <p:nvPr/>
                    </p:nvPicPr>
                    <p:blipFill>
                      <a:blip r:embed="rId4"/>
                      <a:stretch>
                        <a:fillRect/>
                      </a:stretch>
                    </p:blipFill>
                    <p:spPr>
                      <a:xfrm>
                        <a:off x="510223" y="1049016"/>
                        <a:ext cx="4449762" cy="5203825"/>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576E918D-965E-479F-9A8A-36BD9D14FD07}"/>
              </a:ext>
            </a:extLst>
          </p:cNvPr>
          <p:cNvSpPr/>
          <p:nvPr/>
        </p:nvSpPr>
        <p:spPr>
          <a:xfrm>
            <a:off x="510222" y="1188720"/>
            <a:ext cx="4449763" cy="1209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AE39B2-7DBE-4C73-9CE0-B294D82FBB3D}"/>
              </a:ext>
            </a:extLst>
          </p:cNvPr>
          <p:cNvSpPr/>
          <p:nvPr/>
        </p:nvSpPr>
        <p:spPr>
          <a:xfrm>
            <a:off x="510221" y="4561840"/>
            <a:ext cx="4449763" cy="1675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CAEA3B-7013-480B-B54E-973E0339C922}"/>
              </a:ext>
            </a:extLst>
          </p:cNvPr>
          <p:cNvSpPr/>
          <p:nvPr/>
        </p:nvSpPr>
        <p:spPr>
          <a:xfrm>
            <a:off x="510220" y="2397759"/>
            <a:ext cx="4449763" cy="216408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190BAF-DB00-4237-97F3-560083DB0841}"/>
              </a:ext>
            </a:extLst>
          </p:cNvPr>
          <p:cNvSpPr txBox="1"/>
          <p:nvPr/>
        </p:nvSpPr>
        <p:spPr>
          <a:xfrm>
            <a:off x="4959982" y="1552465"/>
            <a:ext cx="1871666" cy="369332"/>
          </a:xfrm>
          <a:prstGeom prst="rect">
            <a:avLst/>
          </a:prstGeom>
          <a:noFill/>
        </p:spPr>
        <p:txBody>
          <a:bodyPr wrap="none" rtlCol="0">
            <a:spAutoFit/>
          </a:bodyPr>
          <a:lstStyle/>
          <a:p>
            <a:r>
              <a:rPr lang="en-US" dirty="0">
                <a:solidFill>
                  <a:srgbClr val="FF0000"/>
                </a:solidFill>
              </a:rPr>
              <a:t>11’’ conical driver</a:t>
            </a:r>
          </a:p>
        </p:txBody>
      </p:sp>
      <p:sp>
        <p:nvSpPr>
          <p:cNvPr id="10" name="TextBox 9">
            <a:extLst>
              <a:ext uri="{FF2B5EF4-FFF2-40B4-BE49-F238E27FC236}">
                <a16:creationId xmlns:a16="http://schemas.microsoft.com/office/drawing/2014/main" id="{3786AB51-565F-4432-BE56-E316B79BE42B}"/>
              </a:ext>
            </a:extLst>
          </p:cNvPr>
          <p:cNvSpPr txBox="1"/>
          <p:nvPr/>
        </p:nvSpPr>
        <p:spPr>
          <a:xfrm>
            <a:off x="4975239" y="5361134"/>
            <a:ext cx="1844095" cy="369332"/>
          </a:xfrm>
          <a:prstGeom prst="rect">
            <a:avLst/>
          </a:prstGeom>
          <a:noFill/>
        </p:spPr>
        <p:txBody>
          <a:bodyPr wrap="none" rtlCol="0">
            <a:spAutoFit/>
          </a:bodyPr>
          <a:lstStyle/>
          <a:p>
            <a:r>
              <a:rPr lang="en-US" dirty="0">
                <a:solidFill>
                  <a:srgbClr val="FF0000"/>
                </a:solidFill>
              </a:rPr>
              <a:t>11’’ conical driver</a:t>
            </a:r>
          </a:p>
        </p:txBody>
      </p:sp>
      <p:sp>
        <p:nvSpPr>
          <p:cNvPr id="11" name="TextBox 10">
            <a:extLst>
              <a:ext uri="{FF2B5EF4-FFF2-40B4-BE49-F238E27FC236}">
                <a16:creationId xmlns:a16="http://schemas.microsoft.com/office/drawing/2014/main" id="{E3610E4F-3380-45CF-9164-7256F2EB55D3}"/>
              </a:ext>
            </a:extLst>
          </p:cNvPr>
          <p:cNvSpPr txBox="1"/>
          <p:nvPr/>
        </p:nvSpPr>
        <p:spPr>
          <a:xfrm>
            <a:off x="5085853" y="3198615"/>
            <a:ext cx="1133002" cy="369332"/>
          </a:xfrm>
          <a:prstGeom prst="rect">
            <a:avLst/>
          </a:prstGeom>
          <a:noFill/>
        </p:spPr>
        <p:txBody>
          <a:bodyPr wrap="none" rtlCol="0">
            <a:spAutoFit/>
          </a:bodyPr>
          <a:lstStyle/>
          <a:p>
            <a:r>
              <a:rPr lang="en-US" dirty="0">
                <a:solidFill>
                  <a:srgbClr val="0000FF"/>
                </a:solidFill>
              </a:rPr>
              <a:t>30’’ driver</a:t>
            </a:r>
          </a:p>
        </p:txBody>
      </p:sp>
      <p:sp>
        <p:nvSpPr>
          <p:cNvPr id="12" name="Rectangle 11">
            <a:extLst>
              <a:ext uri="{FF2B5EF4-FFF2-40B4-BE49-F238E27FC236}">
                <a16:creationId xmlns:a16="http://schemas.microsoft.com/office/drawing/2014/main" id="{AB96B6E3-0485-4DF0-9ECD-E165B197ECBA}"/>
              </a:ext>
            </a:extLst>
          </p:cNvPr>
          <p:cNvSpPr/>
          <p:nvPr/>
        </p:nvSpPr>
        <p:spPr>
          <a:xfrm>
            <a:off x="510220" y="2895600"/>
            <a:ext cx="6246180" cy="98552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5DDCC1-98E9-4D84-A78D-9F129B106DF8}"/>
              </a:ext>
            </a:extLst>
          </p:cNvPr>
          <p:cNvSpPr txBox="1"/>
          <p:nvPr/>
        </p:nvSpPr>
        <p:spPr>
          <a:xfrm>
            <a:off x="6756400" y="3105834"/>
            <a:ext cx="2806089" cy="646331"/>
          </a:xfrm>
          <a:prstGeom prst="rect">
            <a:avLst/>
          </a:prstGeom>
          <a:noFill/>
        </p:spPr>
        <p:txBody>
          <a:bodyPr wrap="none" rtlCol="0">
            <a:spAutoFit/>
          </a:bodyPr>
          <a:lstStyle/>
          <a:p>
            <a:r>
              <a:rPr lang="en-US" dirty="0">
                <a:solidFill>
                  <a:srgbClr val="00B0F0"/>
                </a:solidFill>
              </a:rPr>
              <a:t>Test driver diaphragm with </a:t>
            </a:r>
          </a:p>
          <a:p>
            <a:r>
              <a:rPr lang="en-US" dirty="0">
                <a:solidFill>
                  <a:srgbClr val="00B0F0"/>
                </a:solidFill>
              </a:rPr>
              <a:t>lower/higher burst pressure</a:t>
            </a:r>
          </a:p>
        </p:txBody>
      </p:sp>
      <p:cxnSp>
        <p:nvCxnSpPr>
          <p:cNvPr id="15" name="Straight Arrow Connector 14">
            <a:extLst>
              <a:ext uri="{FF2B5EF4-FFF2-40B4-BE49-F238E27FC236}">
                <a16:creationId xmlns:a16="http://schemas.microsoft.com/office/drawing/2014/main" id="{49CDA535-7FFB-4006-BB4E-C7D752829D9B}"/>
              </a:ext>
            </a:extLst>
          </p:cNvPr>
          <p:cNvCxnSpPr/>
          <p:nvPr/>
        </p:nvCxnSpPr>
        <p:spPr>
          <a:xfrm>
            <a:off x="4959983" y="3198615"/>
            <a:ext cx="5057777"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6" name="Straight Arrow Connector 15">
            <a:extLst>
              <a:ext uri="{FF2B5EF4-FFF2-40B4-BE49-F238E27FC236}">
                <a16:creationId xmlns:a16="http://schemas.microsoft.com/office/drawing/2014/main" id="{5C4EB67D-59E3-4E70-8527-EEC21BA789FF}"/>
              </a:ext>
            </a:extLst>
          </p:cNvPr>
          <p:cNvCxnSpPr>
            <a:cxnSpLocks/>
          </p:cNvCxnSpPr>
          <p:nvPr/>
        </p:nvCxnSpPr>
        <p:spPr>
          <a:xfrm flipV="1">
            <a:off x="4959982" y="3643164"/>
            <a:ext cx="5057778" cy="1069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9" name="TextBox 18">
            <a:extLst>
              <a:ext uri="{FF2B5EF4-FFF2-40B4-BE49-F238E27FC236}">
                <a16:creationId xmlns:a16="http://schemas.microsoft.com/office/drawing/2014/main" id="{E941CC35-A084-4086-965A-B3660FE19624}"/>
              </a:ext>
            </a:extLst>
          </p:cNvPr>
          <p:cNvSpPr txBox="1"/>
          <p:nvPr/>
        </p:nvSpPr>
        <p:spPr>
          <a:xfrm>
            <a:off x="10028228" y="3105833"/>
            <a:ext cx="1717886" cy="646331"/>
          </a:xfrm>
          <a:prstGeom prst="rect">
            <a:avLst/>
          </a:prstGeom>
          <a:noFill/>
        </p:spPr>
        <p:txBody>
          <a:bodyPr wrap="square" rtlCol="0">
            <a:spAutoFit/>
          </a:bodyPr>
          <a:lstStyle/>
          <a:p>
            <a:r>
              <a:rPr lang="en-US" dirty="0">
                <a:solidFill>
                  <a:srgbClr val="FFC000"/>
                </a:solidFill>
              </a:rPr>
              <a:t>High pressure driver</a:t>
            </a:r>
          </a:p>
        </p:txBody>
      </p:sp>
      <p:sp>
        <p:nvSpPr>
          <p:cNvPr id="20" name="Rectangle 19">
            <a:extLst>
              <a:ext uri="{FF2B5EF4-FFF2-40B4-BE49-F238E27FC236}">
                <a16:creationId xmlns:a16="http://schemas.microsoft.com/office/drawing/2014/main" id="{4F30FA27-A542-43AF-A36C-79F212EADD92}"/>
              </a:ext>
            </a:extLst>
          </p:cNvPr>
          <p:cNvSpPr/>
          <p:nvPr/>
        </p:nvSpPr>
        <p:spPr>
          <a:xfrm>
            <a:off x="510220" y="5069840"/>
            <a:ext cx="6246180" cy="116747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B91E2DC-C2CD-4F1D-AC39-0B023581333B}"/>
              </a:ext>
            </a:extLst>
          </p:cNvPr>
          <p:cNvSpPr/>
          <p:nvPr/>
        </p:nvSpPr>
        <p:spPr>
          <a:xfrm>
            <a:off x="510220" y="2214880"/>
            <a:ext cx="6246180" cy="1616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E254AD-F54D-4AFF-9626-672DF3B568C8}"/>
              </a:ext>
            </a:extLst>
          </p:cNvPr>
          <p:cNvSpPr txBox="1"/>
          <p:nvPr/>
        </p:nvSpPr>
        <p:spPr>
          <a:xfrm>
            <a:off x="6827593" y="5391202"/>
            <a:ext cx="1447832" cy="646331"/>
          </a:xfrm>
          <a:prstGeom prst="rect">
            <a:avLst/>
          </a:prstGeom>
          <a:noFill/>
        </p:spPr>
        <p:txBody>
          <a:bodyPr wrap="none" rtlCol="0">
            <a:spAutoFit/>
          </a:bodyPr>
          <a:lstStyle/>
          <a:p>
            <a:r>
              <a:rPr lang="en-US" dirty="0">
                <a:solidFill>
                  <a:srgbClr val="00B050"/>
                </a:solidFill>
              </a:rPr>
              <a:t>Buffer </a:t>
            </a:r>
          </a:p>
          <a:p>
            <a:r>
              <a:rPr lang="en-US" dirty="0">
                <a:solidFill>
                  <a:srgbClr val="00B050"/>
                </a:solidFill>
              </a:rPr>
              <a:t>(He or He/</a:t>
            </a:r>
            <a:r>
              <a:rPr lang="en-US" dirty="0" err="1">
                <a:solidFill>
                  <a:srgbClr val="00B050"/>
                </a:solidFill>
              </a:rPr>
              <a:t>Ar</a:t>
            </a:r>
            <a:r>
              <a:rPr lang="en-US" dirty="0">
                <a:solidFill>
                  <a:srgbClr val="00B050"/>
                </a:solidFill>
              </a:rPr>
              <a:t>)</a:t>
            </a:r>
          </a:p>
        </p:txBody>
      </p:sp>
      <p:cxnSp>
        <p:nvCxnSpPr>
          <p:cNvPr id="24" name="Straight Arrow Connector 23">
            <a:extLst>
              <a:ext uri="{FF2B5EF4-FFF2-40B4-BE49-F238E27FC236}">
                <a16:creationId xmlns:a16="http://schemas.microsoft.com/office/drawing/2014/main" id="{33A05CC0-511F-4740-9241-3E692C169C07}"/>
              </a:ext>
            </a:extLst>
          </p:cNvPr>
          <p:cNvCxnSpPr>
            <a:cxnSpLocks/>
          </p:cNvCxnSpPr>
          <p:nvPr/>
        </p:nvCxnSpPr>
        <p:spPr>
          <a:xfrm>
            <a:off x="8493760" y="5054077"/>
            <a:ext cx="0" cy="583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9C66EF0-BE32-44AD-9352-2DBE8BACF7C7}"/>
              </a:ext>
            </a:extLst>
          </p:cNvPr>
          <p:cNvSpPr txBox="1"/>
          <p:nvPr/>
        </p:nvSpPr>
        <p:spPr>
          <a:xfrm>
            <a:off x="8563729" y="5096502"/>
            <a:ext cx="2520498" cy="369332"/>
          </a:xfrm>
          <a:prstGeom prst="rect">
            <a:avLst/>
          </a:prstGeom>
          <a:noFill/>
        </p:spPr>
        <p:txBody>
          <a:bodyPr wrap="none" rtlCol="0">
            <a:spAutoFit/>
          </a:bodyPr>
          <a:lstStyle/>
          <a:p>
            <a:r>
              <a:rPr lang="en-US" dirty="0"/>
              <a:t>Lighter buffer diaphragm</a:t>
            </a:r>
          </a:p>
        </p:txBody>
      </p:sp>
      <p:cxnSp>
        <p:nvCxnSpPr>
          <p:cNvPr id="26" name="Straight Arrow Connector 25">
            <a:extLst>
              <a:ext uri="{FF2B5EF4-FFF2-40B4-BE49-F238E27FC236}">
                <a16:creationId xmlns:a16="http://schemas.microsoft.com/office/drawing/2014/main" id="{E7399D43-363F-4693-A7D3-16C9248376B2}"/>
              </a:ext>
            </a:extLst>
          </p:cNvPr>
          <p:cNvCxnSpPr>
            <a:cxnSpLocks/>
          </p:cNvCxnSpPr>
          <p:nvPr/>
        </p:nvCxnSpPr>
        <p:spPr>
          <a:xfrm>
            <a:off x="8493760" y="5900773"/>
            <a:ext cx="0" cy="374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2DAFDE-0D52-487C-8954-C89AD4399877}"/>
              </a:ext>
            </a:extLst>
          </p:cNvPr>
          <p:cNvSpPr txBox="1"/>
          <p:nvPr/>
        </p:nvSpPr>
        <p:spPr>
          <a:xfrm>
            <a:off x="8563729" y="5943198"/>
            <a:ext cx="2520498" cy="369332"/>
          </a:xfrm>
          <a:prstGeom prst="rect">
            <a:avLst/>
          </a:prstGeom>
          <a:noFill/>
        </p:spPr>
        <p:txBody>
          <a:bodyPr wrap="square" rtlCol="0">
            <a:spAutoFit/>
          </a:bodyPr>
          <a:lstStyle/>
          <a:p>
            <a:r>
              <a:rPr lang="en-US" dirty="0"/>
              <a:t>Higher </a:t>
            </a:r>
            <a:r>
              <a:rPr lang="en-US" dirty="0" err="1"/>
              <a:t>Ar</a:t>
            </a:r>
            <a:r>
              <a:rPr lang="en-US" dirty="0"/>
              <a:t> concentration</a:t>
            </a:r>
          </a:p>
        </p:txBody>
      </p:sp>
    </p:spTree>
    <p:extLst>
      <p:ext uri="{BB962C8B-B14F-4D97-AF65-F5344CB8AC3E}">
        <p14:creationId xmlns:p14="http://schemas.microsoft.com/office/powerpoint/2010/main" val="107201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p:bldP spid="10" grpId="0"/>
      <p:bldP spid="11" grpId="0"/>
      <p:bldP spid="12" grpId="0" animBg="1"/>
      <p:bldP spid="13" grpId="0"/>
      <p:bldP spid="19" grpId="0"/>
      <p:bldP spid="20" grpId="0" animBg="1"/>
      <p:bldP spid="21" grpId="0" animBg="1"/>
      <p:bldP spid="22"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D76E6A-6DBF-4275-9746-9AF876640A46}"/>
              </a:ext>
            </a:extLst>
          </p:cNvPr>
          <p:cNvSpPr>
            <a:spLocks noGrp="1"/>
          </p:cNvSpPr>
          <p:nvPr>
            <p:ph type="sldNum" sz="quarter" idx="12"/>
          </p:nvPr>
        </p:nvSpPr>
        <p:spPr/>
        <p:txBody>
          <a:bodyPr/>
          <a:lstStyle/>
          <a:p>
            <a:fld id="{6D20CA48-88BA-4592-B811-10A2FD2A1E78}" type="slidenum">
              <a:rPr lang="en-US" smtClean="0"/>
              <a:pPr/>
              <a:t>16</a:t>
            </a:fld>
            <a:endParaRPr lang="en-US"/>
          </a:p>
        </p:txBody>
      </p:sp>
      <p:sp>
        <p:nvSpPr>
          <p:cNvPr id="3" name="Text Placeholder 2">
            <a:extLst>
              <a:ext uri="{FF2B5EF4-FFF2-40B4-BE49-F238E27FC236}">
                <a16:creationId xmlns:a16="http://schemas.microsoft.com/office/drawing/2014/main" id="{4F715362-751C-4302-898E-B0E1F948A939}"/>
              </a:ext>
            </a:extLst>
          </p:cNvPr>
          <p:cNvSpPr>
            <a:spLocks noGrp="1"/>
          </p:cNvSpPr>
          <p:nvPr>
            <p:ph type="body" sz="quarter" idx="13"/>
          </p:nvPr>
        </p:nvSpPr>
        <p:spPr/>
        <p:txBody>
          <a:bodyPr/>
          <a:lstStyle/>
          <a:p>
            <a:r>
              <a:rPr lang="en-US" dirty="0"/>
              <a:t>Shot 21:</a:t>
            </a:r>
          </a:p>
        </p:txBody>
      </p:sp>
      <p:sp>
        <p:nvSpPr>
          <p:cNvPr id="4" name="Title 3">
            <a:extLst>
              <a:ext uri="{FF2B5EF4-FFF2-40B4-BE49-F238E27FC236}">
                <a16:creationId xmlns:a16="http://schemas.microsoft.com/office/drawing/2014/main" id="{53C5DDC7-BF25-4C7D-A78E-7EFBD1F7CF1C}"/>
              </a:ext>
            </a:extLst>
          </p:cNvPr>
          <p:cNvSpPr>
            <a:spLocks noGrp="1"/>
          </p:cNvSpPr>
          <p:nvPr>
            <p:ph type="title"/>
          </p:nvPr>
        </p:nvSpPr>
        <p:spPr/>
        <p:txBody>
          <a:bodyPr>
            <a:normAutofit fontScale="90000"/>
          </a:bodyPr>
          <a:lstStyle/>
          <a:p>
            <a:r>
              <a:rPr lang="en-US"/>
              <a:t>Spectra</a:t>
            </a:r>
          </a:p>
        </p:txBody>
      </p:sp>
      <p:pic>
        <p:nvPicPr>
          <p:cNvPr id="5" name="Picture 4">
            <a:extLst>
              <a:ext uri="{FF2B5EF4-FFF2-40B4-BE49-F238E27FC236}">
                <a16:creationId xmlns:a16="http://schemas.microsoft.com/office/drawing/2014/main" id="{A1AA075B-F7F1-442E-A384-39B739AB776F}"/>
              </a:ext>
            </a:extLst>
          </p:cNvPr>
          <p:cNvPicPr>
            <a:picLocks noChangeAspect="1"/>
          </p:cNvPicPr>
          <p:nvPr/>
        </p:nvPicPr>
        <p:blipFill>
          <a:blip r:embed="rId3">
            <a:clrChange>
              <a:clrFrom>
                <a:srgbClr val="F0F0F0"/>
              </a:clrFrom>
              <a:clrTo>
                <a:srgbClr val="F0F0F0">
                  <a:alpha val="0"/>
                </a:srgbClr>
              </a:clrTo>
            </a:clrChange>
          </a:blip>
          <a:stretch>
            <a:fillRect/>
          </a:stretch>
        </p:blipFill>
        <p:spPr>
          <a:xfrm>
            <a:off x="263352" y="1916832"/>
            <a:ext cx="5364662" cy="4114800"/>
          </a:xfrm>
          <a:prstGeom prst="rect">
            <a:avLst/>
          </a:prstGeom>
        </p:spPr>
      </p:pic>
      <p:sp>
        <p:nvSpPr>
          <p:cNvPr id="11" name="Flowchart: Terminator 10">
            <a:extLst>
              <a:ext uri="{FF2B5EF4-FFF2-40B4-BE49-F238E27FC236}">
                <a16:creationId xmlns:a16="http://schemas.microsoft.com/office/drawing/2014/main" id="{9A753875-76E2-48CC-ACAA-EE95D9B396A7}"/>
              </a:ext>
            </a:extLst>
          </p:cNvPr>
          <p:cNvSpPr/>
          <p:nvPr/>
        </p:nvSpPr>
        <p:spPr>
          <a:xfrm>
            <a:off x="1991544" y="2132856"/>
            <a:ext cx="216024" cy="720080"/>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61235F-DB44-40A7-9C12-CAC194EB1095}"/>
              </a:ext>
            </a:extLst>
          </p:cNvPr>
          <p:cNvSpPr txBox="1"/>
          <p:nvPr/>
        </p:nvSpPr>
        <p:spPr>
          <a:xfrm>
            <a:off x="7063060" y="1394173"/>
            <a:ext cx="3714016" cy="369332"/>
          </a:xfrm>
          <a:prstGeom prst="rect">
            <a:avLst/>
          </a:prstGeom>
          <a:noFill/>
        </p:spPr>
        <p:txBody>
          <a:bodyPr wrap="square" rtlCol="0">
            <a:spAutoFit/>
          </a:bodyPr>
          <a:lstStyle/>
          <a:p>
            <a:r>
              <a:rPr lang="en-US" dirty="0"/>
              <a:t>Image taken 12 us after Blue</a:t>
            </a:r>
          </a:p>
        </p:txBody>
      </p:sp>
      <p:sp>
        <p:nvSpPr>
          <p:cNvPr id="8" name="TextBox 7">
            <a:extLst>
              <a:ext uri="{FF2B5EF4-FFF2-40B4-BE49-F238E27FC236}">
                <a16:creationId xmlns:a16="http://schemas.microsoft.com/office/drawing/2014/main" id="{EAA0B16F-949B-42A1-8A53-D98BC021C055}"/>
              </a:ext>
            </a:extLst>
          </p:cNvPr>
          <p:cNvSpPr txBox="1"/>
          <p:nvPr/>
        </p:nvSpPr>
        <p:spPr>
          <a:xfrm>
            <a:off x="2346960" y="2367280"/>
            <a:ext cx="538480" cy="369332"/>
          </a:xfrm>
          <a:prstGeom prst="rect">
            <a:avLst/>
          </a:prstGeom>
          <a:noFill/>
        </p:spPr>
        <p:txBody>
          <a:bodyPr wrap="square" rtlCol="0">
            <a:spAutoFit/>
          </a:bodyPr>
          <a:lstStyle/>
          <a:p>
            <a:r>
              <a:rPr lang="en-US" dirty="0">
                <a:solidFill>
                  <a:srgbClr val="FF0000"/>
                </a:solidFill>
              </a:rPr>
              <a:t>Ca</a:t>
            </a:r>
            <a:r>
              <a:rPr lang="en-US" baseline="30000" dirty="0">
                <a:solidFill>
                  <a:srgbClr val="FF0000"/>
                </a:solidFill>
              </a:rPr>
              <a:t>+</a:t>
            </a:r>
            <a:endParaRPr lang="en-US" dirty="0">
              <a:solidFill>
                <a:srgbClr val="FF0000"/>
              </a:solidFill>
            </a:endParaRPr>
          </a:p>
        </p:txBody>
      </p:sp>
      <p:sp>
        <p:nvSpPr>
          <p:cNvPr id="17" name="TextBox 16">
            <a:extLst>
              <a:ext uri="{FF2B5EF4-FFF2-40B4-BE49-F238E27FC236}">
                <a16:creationId xmlns:a16="http://schemas.microsoft.com/office/drawing/2014/main" id="{9794C8E8-9392-47F6-BBC0-A26D54A04C18}"/>
              </a:ext>
            </a:extLst>
          </p:cNvPr>
          <p:cNvSpPr txBox="1"/>
          <p:nvPr/>
        </p:nvSpPr>
        <p:spPr>
          <a:xfrm>
            <a:off x="743497" y="6215747"/>
            <a:ext cx="9893637" cy="461665"/>
          </a:xfrm>
          <a:prstGeom prst="rect">
            <a:avLst/>
          </a:prstGeom>
          <a:noFill/>
        </p:spPr>
        <p:txBody>
          <a:bodyPr wrap="square" rtlCol="0">
            <a:spAutoFit/>
          </a:bodyPr>
          <a:lstStyle/>
          <a:p>
            <a:r>
              <a:rPr lang="en-US" sz="2400" dirty="0"/>
              <a:t>Driver gas may arrive much later increasing the test time (from 15 to 22 us)</a:t>
            </a:r>
          </a:p>
        </p:txBody>
      </p:sp>
      <p:pic>
        <p:nvPicPr>
          <p:cNvPr id="18" name="Picture 17">
            <a:extLst>
              <a:ext uri="{FF2B5EF4-FFF2-40B4-BE49-F238E27FC236}">
                <a16:creationId xmlns:a16="http://schemas.microsoft.com/office/drawing/2014/main" id="{608EF5CB-C509-4870-8AA1-119E4BC2F685}"/>
              </a:ext>
            </a:extLst>
          </p:cNvPr>
          <p:cNvPicPr>
            <a:picLocks noChangeAspect="1"/>
          </p:cNvPicPr>
          <p:nvPr/>
        </p:nvPicPr>
        <p:blipFill>
          <a:blip r:embed="rId4">
            <a:clrChange>
              <a:clrFrom>
                <a:srgbClr val="F0F0F0"/>
              </a:clrFrom>
              <a:clrTo>
                <a:srgbClr val="F0F0F0">
                  <a:alpha val="0"/>
                </a:srgbClr>
              </a:clrTo>
            </a:clrChange>
          </a:blip>
          <a:stretch>
            <a:fillRect/>
          </a:stretch>
        </p:blipFill>
        <p:spPr>
          <a:xfrm>
            <a:off x="6073636" y="1807624"/>
            <a:ext cx="5327928" cy="4114800"/>
          </a:xfrm>
          <a:prstGeom prst="rect">
            <a:avLst/>
          </a:prstGeom>
        </p:spPr>
      </p:pic>
      <p:sp>
        <p:nvSpPr>
          <p:cNvPr id="19" name="TextBox 18">
            <a:extLst>
              <a:ext uri="{FF2B5EF4-FFF2-40B4-BE49-F238E27FC236}">
                <a16:creationId xmlns:a16="http://schemas.microsoft.com/office/drawing/2014/main" id="{2F1E8749-C31C-4522-9077-91410E6BAB49}"/>
              </a:ext>
            </a:extLst>
          </p:cNvPr>
          <p:cNvSpPr txBox="1"/>
          <p:nvPr/>
        </p:nvSpPr>
        <p:spPr>
          <a:xfrm>
            <a:off x="8326441" y="2898908"/>
            <a:ext cx="2001336" cy="646331"/>
          </a:xfrm>
          <a:prstGeom prst="rect">
            <a:avLst/>
          </a:prstGeom>
          <a:noFill/>
        </p:spPr>
        <p:txBody>
          <a:bodyPr wrap="square" rtlCol="0">
            <a:spAutoFit/>
          </a:bodyPr>
          <a:lstStyle/>
          <a:p>
            <a:r>
              <a:rPr lang="en-US" dirty="0">
                <a:solidFill>
                  <a:srgbClr val="FF0000"/>
                </a:solidFill>
              </a:rPr>
              <a:t>No Fe contamination</a:t>
            </a:r>
          </a:p>
        </p:txBody>
      </p:sp>
      <p:sp>
        <p:nvSpPr>
          <p:cNvPr id="12" name="Rectangle 11">
            <a:extLst>
              <a:ext uri="{FF2B5EF4-FFF2-40B4-BE49-F238E27FC236}">
                <a16:creationId xmlns:a16="http://schemas.microsoft.com/office/drawing/2014/main" id="{7C07A517-8760-46D5-A4F7-54C3E9105D8B}"/>
              </a:ext>
            </a:extLst>
          </p:cNvPr>
          <p:cNvSpPr/>
          <p:nvPr/>
        </p:nvSpPr>
        <p:spPr>
          <a:xfrm>
            <a:off x="3972560" y="2001520"/>
            <a:ext cx="1655454" cy="2865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Terminator 12">
            <a:extLst>
              <a:ext uri="{FF2B5EF4-FFF2-40B4-BE49-F238E27FC236}">
                <a16:creationId xmlns:a16="http://schemas.microsoft.com/office/drawing/2014/main" id="{3201C820-0887-4BD5-863E-BCFD433C20C6}"/>
              </a:ext>
            </a:extLst>
          </p:cNvPr>
          <p:cNvSpPr/>
          <p:nvPr/>
        </p:nvSpPr>
        <p:spPr>
          <a:xfrm>
            <a:off x="6955048" y="2993916"/>
            <a:ext cx="216024" cy="720080"/>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D35A0D-154D-4374-AD5D-2F8876D0C860}"/>
              </a:ext>
            </a:extLst>
          </p:cNvPr>
          <p:cNvSpPr txBox="1"/>
          <p:nvPr/>
        </p:nvSpPr>
        <p:spPr>
          <a:xfrm>
            <a:off x="7204780" y="3119478"/>
            <a:ext cx="538480" cy="369332"/>
          </a:xfrm>
          <a:prstGeom prst="rect">
            <a:avLst/>
          </a:prstGeom>
          <a:noFill/>
        </p:spPr>
        <p:txBody>
          <a:bodyPr wrap="square" rtlCol="0">
            <a:spAutoFit/>
          </a:bodyPr>
          <a:lstStyle/>
          <a:p>
            <a:r>
              <a:rPr lang="en-US" dirty="0">
                <a:solidFill>
                  <a:srgbClr val="FF0000"/>
                </a:solidFill>
              </a:rPr>
              <a:t>Cu</a:t>
            </a:r>
          </a:p>
        </p:txBody>
      </p:sp>
    </p:spTree>
    <p:extLst>
      <p:ext uri="{BB962C8B-B14F-4D97-AF65-F5344CB8AC3E}">
        <p14:creationId xmlns:p14="http://schemas.microsoft.com/office/powerpoint/2010/main" val="4685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E3B89-2E07-4885-81D6-CAC5C3C5C99E}"/>
              </a:ext>
            </a:extLst>
          </p:cNvPr>
          <p:cNvSpPr>
            <a:spLocks noGrp="1"/>
          </p:cNvSpPr>
          <p:nvPr>
            <p:ph type="sldNum" sz="quarter" idx="12"/>
          </p:nvPr>
        </p:nvSpPr>
        <p:spPr/>
        <p:txBody>
          <a:bodyPr/>
          <a:lstStyle/>
          <a:p>
            <a:fld id="{6D20CA48-88BA-4592-B811-10A2FD2A1E78}" type="slidenum">
              <a:rPr lang="en-US" smtClean="0"/>
              <a:pPr/>
              <a:t>17</a:t>
            </a:fld>
            <a:endParaRPr lang="en-US"/>
          </a:p>
        </p:txBody>
      </p:sp>
      <p:sp>
        <p:nvSpPr>
          <p:cNvPr id="3" name="Text Placeholder 2">
            <a:extLst>
              <a:ext uri="{FF2B5EF4-FFF2-40B4-BE49-F238E27FC236}">
                <a16:creationId xmlns:a16="http://schemas.microsoft.com/office/drawing/2014/main" id="{927278E0-D78E-4348-BD3C-2CF96BE993C1}"/>
              </a:ext>
            </a:extLst>
          </p:cNvPr>
          <p:cNvSpPr>
            <a:spLocks noGrp="1"/>
          </p:cNvSpPr>
          <p:nvPr>
            <p:ph type="body" sz="quarter" idx="13"/>
          </p:nvPr>
        </p:nvSpPr>
        <p:spPr/>
        <p:txBody>
          <a:bodyPr/>
          <a:lstStyle/>
          <a:p>
            <a:r>
              <a:rPr lang="en-US" dirty="0"/>
              <a:t>Ratio of peaks better predicted with window, and distance without</a:t>
            </a:r>
          </a:p>
          <a:p>
            <a:r>
              <a:rPr lang="en-US" dirty="0"/>
              <a:t>Intensity still underpredicted by a factor ~2</a:t>
            </a:r>
          </a:p>
        </p:txBody>
      </p:sp>
      <p:sp>
        <p:nvSpPr>
          <p:cNvPr id="4" name="Title 3">
            <a:extLst>
              <a:ext uri="{FF2B5EF4-FFF2-40B4-BE49-F238E27FC236}">
                <a16:creationId xmlns:a16="http://schemas.microsoft.com/office/drawing/2014/main" id="{C320C092-6E9E-4494-9448-EE5D06F3B47E}"/>
              </a:ext>
            </a:extLst>
          </p:cNvPr>
          <p:cNvSpPr>
            <a:spLocks noGrp="1"/>
          </p:cNvSpPr>
          <p:nvPr>
            <p:ph type="title"/>
          </p:nvPr>
        </p:nvSpPr>
        <p:spPr/>
        <p:txBody>
          <a:bodyPr>
            <a:normAutofit fontScale="90000"/>
          </a:bodyPr>
          <a:lstStyle/>
          <a:p>
            <a:r>
              <a:rPr lang="en-US"/>
              <a:t>Comparison with Shot 21</a:t>
            </a:r>
          </a:p>
        </p:txBody>
      </p:sp>
      <p:pic>
        <p:nvPicPr>
          <p:cNvPr id="7" name="Picture 6">
            <a:extLst>
              <a:ext uri="{FF2B5EF4-FFF2-40B4-BE49-F238E27FC236}">
                <a16:creationId xmlns:a16="http://schemas.microsoft.com/office/drawing/2014/main" id="{99E7AAF5-251C-426D-967B-ED6DF8E3C233}"/>
              </a:ext>
            </a:extLst>
          </p:cNvPr>
          <p:cNvPicPr>
            <a:picLocks noChangeAspect="1"/>
          </p:cNvPicPr>
          <p:nvPr/>
        </p:nvPicPr>
        <p:blipFill>
          <a:blip r:embed="rId2"/>
          <a:stretch>
            <a:fillRect/>
          </a:stretch>
        </p:blipFill>
        <p:spPr>
          <a:xfrm>
            <a:off x="601132" y="3342640"/>
            <a:ext cx="5426290" cy="3383280"/>
          </a:xfrm>
          <a:prstGeom prst="rect">
            <a:avLst/>
          </a:prstGeom>
        </p:spPr>
      </p:pic>
      <p:pic>
        <p:nvPicPr>
          <p:cNvPr id="8" name="Picture 7">
            <a:extLst>
              <a:ext uri="{FF2B5EF4-FFF2-40B4-BE49-F238E27FC236}">
                <a16:creationId xmlns:a16="http://schemas.microsoft.com/office/drawing/2014/main" id="{499B5BD6-9EF6-457D-95FD-47951980D9FB}"/>
              </a:ext>
            </a:extLst>
          </p:cNvPr>
          <p:cNvPicPr>
            <a:picLocks noChangeAspect="1"/>
          </p:cNvPicPr>
          <p:nvPr/>
        </p:nvPicPr>
        <p:blipFill>
          <a:blip r:embed="rId3"/>
          <a:stretch>
            <a:fillRect/>
          </a:stretch>
        </p:blipFill>
        <p:spPr>
          <a:xfrm>
            <a:off x="6456040" y="3286734"/>
            <a:ext cx="4951605" cy="3383280"/>
          </a:xfrm>
          <a:prstGeom prst="rect">
            <a:avLst/>
          </a:prstGeom>
        </p:spPr>
      </p:pic>
      <p:sp>
        <p:nvSpPr>
          <p:cNvPr id="9" name="TextBox 8">
            <a:extLst>
              <a:ext uri="{FF2B5EF4-FFF2-40B4-BE49-F238E27FC236}">
                <a16:creationId xmlns:a16="http://schemas.microsoft.com/office/drawing/2014/main" id="{396F91E1-030E-4BCF-8097-249F9E22FFB1}"/>
              </a:ext>
            </a:extLst>
          </p:cNvPr>
          <p:cNvSpPr txBox="1"/>
          <p:nvPr/>
        </p:nvSpPr>
        <p:spPr>
          <a:xfrm rot="16200000">
            <a:off x="5350237" y="4616083"/>
            <a:ext cx="2550160" cy="338554"/>
          </a:xfrm>
          <a:prstGeom prst="rect">
            <a:avLst/>
          </a:prstGeom>
          <a:solidFill>
            <a:srgbClr val="FFFFFF"/>
          </a:solidFill>
        </p:spPr>
        <p:txBody>
          <a:bodyPr wrap="square" rtlCol="0">
            <a:spAutoFit/>
          </a:bodyPr>
          <a:lstStyle/>
          <a:p>
            <a:r>
              <a:rPr lang="en-US" sz="1600" dirty="0"/>
              <a:t>Radiance (normalized)</a:t>
            </a:r>
          </a:p>
        </p:txBody>
      </p:sp>
    </p:spTree>
    <p:extLst>
      <p:ext uri="{BB962C8B-B14F-4D97-AF65-F5344CB8AC3E}">
        <p14:creationId xmlns:p14="http://schemas.microsoft.com/office/powerpoint/2010/main" val="2475375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4670EF-54A0-456A-944C-6DD812BF5280}"/>
              </a:ext>
            </a:extLst>
          </p:cNvPr>
          <p:cNvSpPr txBox="1"/>
          <p:nvPr/>
        </p:nvSpPr>
        <p:spPr>
          <a:xfrm>
            <a:off x="5735960" y="3995275"/>
            <a:ext cx="4752528" cy="2031325"/>
          </a:xfrm>
          <a:prstGeom prst="rect">
            <a:avLst/>
          </a:prstGeom>
          <a:solidFill>
            <a:srgbClr val="FFFFFF"/>
          </a:solidFill>
        </p:spPr>
        <p:txBody>
          <a:bodyPr wrap="square" rtlCol="0">
            <a:spAutoFit/>
          </a:bodyPr>
          <a:lstStyle/>
          <a:p>
            <a:pPr marL="285750" indent="-285750">
              <a:buFontTx/>
              <a:buChar char="-"/>
            </a:pPr>
            <a:r>
              <a:rPr lang="en-US" dirty="0" err="1"/>
              <a:t>Relativelly</a:t>
            </a:r>
            <a:r>
              <a:rPr lang="en-US" dirty="0"/>
              <a:t> good agreement</a:t>
            </a:r>
          </a:p>
          <a:p>
            <a:pPr marL="742950" lvl="1" indent="-285750">
              <a:buFontTx/>
              <a:buChar char="-"/>
            </a:pPr>
            <a:r>
              <a:rPr lang="en-US" dirty="0"/>
              <a:t>Total radiation slightly underpredicted</a:t>
            </a:r>
          </a:p>
          <a:p>
            <a:pPr marL="742950" lvl="1" indent="-285750">
              <a:buFontTx/>
              <a:buChar char="-"/>
            </a:pPr>
            <a:r>
              <a:rPr lang="en-US" dirty="0"/>
              <a:t>N</a:t>
            </a:r>
            <a:r>
              <a:rPr lang="en-US" baseline="-25000" dirty="0"/>
              <a:t>2</a:t>
            </a:r>
            <a:r>
              <a:rPr lang="en-US" dirty="0"/>
              <a:t> radiation relatively well predicted but N</a:t>
            </a:r>
            <a:r>
              <a:rPr lang="en-US" baseline="-25000" dirty="0"/>
              <a:t>2</a:t>
            </a:r>
            <a:r>
              <a:rPr lang="en-US" baseline="30000" dirty="0"/>
              <a:t>+</a:t>
            </a:r>
            <a:r>
              <a:rPr lang="en-US" dirty="0"/>
              <a:t>B underpredicted</a:t>
            </a:r>
          </a:p>
          <a:p>
            <a:pPr marL="285750" indent="-285750">
              <a:buFontTx/>
              <a:buChar char="-"/>
            </a:pPr>
            <a:endParaRPr lang="en-US" dirty="0"/>
          </a:p>
          <a:p>
            <a:pPr marL="285750" indent="-285750">
              <a:buFontTx/>
              <a:buChar char="-"/>
            </a:pPr>
            <a:endParaRPr lang="en-US" dirty="0"/>
          </a:p>
          <a:p>
            <a:r>
              <a:rPr lang="en-US" dirty="0"/>
              <a:t> </a:t>
            </a:r>
          </a:p>
        </p:txBody>
      </p:sp>
      <p:pic>
        <p:nvPicPr>
          <p:cNvPr id="12" name="Picture 11">
            <a:extLst>
              <a:ext uri="{FF2B5EF4-FFF2-40B4-BE49-F238E27FC236}">
                <a16:creationId xmlns:a16="http://schemas.microsoft.com/office/drawing/2014/main" id="{C4C5208E-CCFE-4434-BBDF-B98A12CAA8C7}"/>
              </a:ext>
            </a:extLst>
          </p:cNvPr>
          <p:cNvPicPr>
            <a:picLocks noChangeAspect="1"/>
          </p:cNvPicPr>
          <p:nvPr/>
        </p:nvPicPr>
        <p:blipFill>
          <a:blip r:embed="rId2"/>
          <a:stretch>
            <a:fillRect/>
          </a:stretch>
        </p:blipFill>
        <p:spPr>
          <a:xfrm>
            <a:off x="4772464" y="4030480"/>
            <a:ext cx="3886301" cy="2926080"/>
          </a:xfrm>
          <a:prstGeom prst="rect">
            <a:avLst/>
          </a:prstGeom>
        </p:spPr>
      </p:pic>
      <p:pic>
        <p:nvPicPr>
          <p:cNvPr id="6" name="Picture 5">
            <a:extLst>
              <a:ext uri="{FF2B5EF4-FFF2-40B4-BE49-F238E27FC236}">
                <a16:creationId xmlns:a16="http://schemas.microsoft.com/office/drawing/2014/main" id="{27891AA0-5AC5-46AC-B511-AAFFA429901C}"/>
              </a:ext>
            </a:extLst>
          </p:cNvPr>
          <p:cNvPicPr>
            <a:picLocks noChangeAspect="1"/>
          </p:cNvPicPr>
          <p:nvPr/>
        </p:nvPicPr>
        <p:blipFill>
          <a:blip r:embed="rId3"/>
          <a:stretch>
            <a:fillRect/>
          </a:stretch>
        </p:blipFill>
        <p:spPr>
          <a:xfrm>
            <a:off x="605117" y="4021015"/>
            <a:ext cx="3895065" cy="2926080"/>
          </a:xfrm>
          <a:prstGeom prst="rect">
            <a:avLst/>
          </a:prstGeom>
        </p:spPr>
      </p:pic>
      <p:pic>
        <p:nvPicPr>
          <p:cNvPr id="23" name="Picture 22">
            <a:extLst>
              <a:ext uri="{FF2B5EF4-FFF2-40B4-BE49-F238E27FC236}">
                <a16:creationId xmlns:a16="http://schemas.microsoft.com/office/drawing/2014/main" id="{52F439B7-779B-4062-9F89-B94C68399BA3}"/>
              </a:ext>
            </a:extLst>
          </p:cNvPr>
          <p:cNvPicPr>
            <a:picLocks noChangeAspect="1"/>
          </p:cNvPicPr>
          <p:nvPr/>
        </p:nvPicPr>
        <p:blipFill>
          <a:blip r:embed="rId4"/>
          <a:stretch>
            <a:fillRect/>
          </a:stretch>
        </p:blipFill>
        <p:spPr>
          <a:xfrm>
            <a:off x="736665" y="725073"/>
            <a:ext cx="10337736" cy="3297524"/>
          </a:xfrm>
          <a:prstGeom prst="rect">
            <a:avLst/>
          </a:prstGeom>
        </p:spPr>
      </p:pic>
      <p:sp>
        <p:nvSpPr>
          <p:cNvPr id="24" name="TextBox 23">
            <a:extLst>
              <a:ext uri="{FF2B5EF4-FFF2-40B4-BE49-F238E27FC236}">
                <a16:creationId xmlns:a16="http://schemas.microsoft.com/office/drawing/2014/main" id="{CA024908-158A-495A-BB04-13B674801011}"/>
              </a:ext>
            </a:extLst>
          </p:cNvPr>
          <p:cNvSpPr txBox="1"/>
          <p:nvPr/>
        </p:nvSpPr>
        <p:spPr>
          <a:xfrm>
            <a:off x="1251910" y="499249"/>
            <a:ext cx="4442077" cy="369332"/>
          </a:xfrm>
          <a:prstGeom prst="rect">
            <a:avLst/>
          </a:prstGeom>
          <a:noFill/>
        </p:spPr>
        <p:txBody>
          <a:bodyPr wrap="square" rtlCol="0">
            <a:spAutoFit/>
          </a:bodyPr>
          <a:lstStyle/>
          <a:p>
            <a:r>
              <a:rPr lang="en-US" dirty="0"/>
              <a:t>Accumulated  radiance from 200 to 500 nm</a:t>
            </a:r>
          </a:p>
        </p:txBody>
      </p:sp>
      <p:sp>
        <p:nvSpPr>
          <p:cNvPr id="25" name="TextBox 24">
            <a:extLst>
              <a:ext uri="{FF2B5EF4-FFF2-40B4-BE49-F238E27FC236}">
                <a16:creationId xmlns:a16="http://schemas.microsoft.com/office/drawing/2014/main" id="{5021DBA8-1E50-4899-95CB-1C4B4875D3F5}"/>
              </a:ext>
            </a:extLst>
          </p:cNvPr>
          <p:cNvSpPr txBox="1"/>
          <p:nvPr/>
        </p:nvSpPr>
        <p:spPr>
          <a:xfrm>
            <a:off x="7968479" y="504371"/>
            <a:ext cx="2781235" cy="369332"/>
          </a:xfrm>
          <a:prstGeom prst="rect">
            <a:avLst/>
          </a:prstGeom>
          <a:noFill/>
        </p:spPr>
        <p:txBody>
          <a:bodyPr wrap="square" rtlCol="0">
            <a:spAutoFit/>
          </a:bodyPr>
          <a:lstStyle/>
          <a:p>
            <a:r>
              <a:rPr lang="en-US" dirty="0"/>
              <a:t>Volumetric radiance</a:t>
            </a:r>
          </a:p>
        </p:txBody>
      </p:sp>
      <p:sp>
        <p:nvSpPr>
          <p:cNvPr id="18" name="TextBox 17">
            <a:extLst>
              <a:ext uri="{FF2B5EF4-FFF2-40B4-BE49-F238E27FC236}">
                <a16:creationId xmlns:a16="http://schemas.microsoft.com/office/drawing/2014/main" id="{E68A6FC0-AB34-4F66-A604-8E153A157E49}"/>
              </a:ext>
            </a:extLst>
          </p:cNvPr>
          <p:cNvSpPr txBox="1"/>
          <p:nvPr/>
        </p:nvSpPr>
        <p:spPr>
          <a:xfrm>
            <a:off x="8659507" y="4033260"/>
            <a:ext cx="2340853" cy="1200329"/>
          </a:xfrm>
          <a:prstGeom prst="rect">
            <a:avLst/>
          </a:prstGeom>
          <a:solidFill>
            <a:srgbClr val="FFFFFF"/>
          </a:solidFill>
        </p:spPr>
        <p:txBody>
          <a:bodyPr wrap="square" rtlCol="0">
            <a:spAutoFit/>
          </a:bodyPr>
          <a:lstStyle/>
          <a:p>
            <a:r>
              <a:rPr lang="en-US"/>
              <a:t>Good agreement overall</a:t>
            </a:r>
          </a:p>
          <a:p>
            <a:endParaRPr lang="en-US"/>
          </a:p>
          <a:p>
            <a:r>
              <a:rPr lang="en-US"/>
              <a:t> </a:t>
            </a:r>
          </a:p>
        </p:txBody>
      </p:sp>
      <p:cxnSp>
        <p:nvCxnSpPr>
          <p:cNvPr id="14" name="Straight Arrow Connector 13">
            <a:extLst>
              <a:ext uri="{FF2B5EF4-FFF2-40B4-BE49-F238E27FC236}">
                <a16:creationId xmlns:a16="http://schemas.microsoft.com/office/drawing/2014/main" id="{39EDB996-3BCF-4B99-97F3-356376BBA989}"/>
              </a:ext>
            </a:extLst>
          </p:cNvPr>
          <p:cNvCxnSpPr/>
          <p:nvPr/>
        </p:nvCxnSpPr>
        <p:spPr>
          <a:xfrm>
            <a:off x="425610" y="1490318"/>
            <a:ext cx="0" cy="1296144"/>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76D45905-F969-4D70-8960-D3DDD0D59871}"/>
              </a:ext>
            </a:extLst>
          </p:cNvPr>
          <p:cNvSpPr>
            <a:spLocks noGrp="1"/>
          </p:cNvSpPr>
          <p:nvPr>
            <p:ph type="sldNum" sz="quarter" idx="12"/>
          </p:nvPr>
        </p:nvSpPr>
        <p:spPr/>
        <p:txBody>
          <a:bodyPr/>
          <a:lstStyle/>
          <a:p>
            <a:fld id="{6D20CA48-88BA-4592-B811-10A2FD2A1E78}" type="slidenum">
              <a:rPr lang="en-US" smtClean="0"/>
              <a:pPr/>
              <a:t>18</a:t>
            </a:fld>
            <a:endParaRPr lang="en-US"/>
          </a:p>
        </p:txBody>
      </p:sp>
      <p:sp>
        <p:nvSpPr>
          <p:cNvPr id="4" name="Title 3">
            <a:extLst>
              <a:ext uri="{FF2B5EF4-FFF2-40B4-BE49-F238E27FC236}">
                <a16:creationId xmlns:a16="http://schemas.microsoft.com/office/drawing/2014/main" id="{07E276E8-F8FD-44E1-A0F1-9ED3C02E31B9}"/>
              </a:ext>
            </a:extLst>
          </p:cNvPr>
          <p:cNvSpPr>
            <a:spLocks noGrp="1"/>
          </p:cNvSpPr>
          <p:nvPr>
            <p:ph type="title"/>
          </p:nvPr>
        </p:nvSpPr>
        <p:spPr>
          <a:xfrm>
            <a:off x="597982" y="10171"/>
            <a:ext cx="10972800" cy="720080"/>
          </a:xfrm>
        </p:spPr>
        <p:txBody>
          <a:bodyPr>
            <a:normAutofit fontScale="90000"/>
          </a:bodyPr>
          <a:lstStyle/>
          <a:p>
            <a:r>
              <a:rPr lang="en-US" dirty="0"/>
              <a:t>Radiation from recombining region?</a:t>
            </a:r>
          </a:p>
        </p:txBody>
      </p:sp>
      <p:cxnSp>
        <p:nvCxnSpPr>
          <p:cNvPr id="8" name="Straight Arrow Connector 7">
            <a:extLst>
              <a:ext uri="{FF2B5EF4-FFF2-40B4-BE49-F238E27FC236}">
                <a16:creationId xmlns:a16="http://schemas.microsoft.com/office/drawing/2014/main" id="{8E541F23-7860-43C3-B2B3-FD92F61D6587}"/>
              </a:ext>
            </a:extLst>
          </p:cNvPr>
          <p:cNvCxnSpPr/>
          <p:nvPr/>
        </p:nvCxnSpPr>
        <p:spPr>
          <a:xfrm>
            <a:off x="1612048" y="809949"/>
            <a:ext cx="0" cy="30463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3178D02F-C6B9-4410-A4C2-5E069E7664BF}"/>
              </a:ext>
            </a:extLst>
          </p:cNvPr>
          <p:cNvCxnSpPr/>
          <p:nvPr/>
        </p:nvCxnSpPr>
        <p:spPr>
          <a:xfrm>
            <a:off x="1804704" y="809949"/>
            <a:ext cx="0" cy="30463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E4296934-9529-4C5D-9556-A78EEE2ECAAC}"/>
              </a:ext>
            </a:extLst>
          </p:cNvPr>
          <p:cNvCxnSpPr/>
          <p:nvPr/>
        </p:nvCxnSpPr>
        <p:spPr>
          <a:xfrm>
            <a:off x="8161248" y="809949"/>
            <a:ext cx="0" cy="30463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5C534751-2905-4FCB-90E8-EF4D6C91C195}"/>
              </a:ext>
            </a:extLst>
          </p:cNvPr>
          <p:cNvCxnSpPr/>
          <p:nvPr/>
        </p:nvCxnSpPr>
        <p:spPr>
          <a:xfrm>
            <a:off x="8984208" y="809949"/>
            <a:ext cx="0" cy="30463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9A08D75C-FCC7-4AE8-B21C-3621B5BD846D}"/>
              </a:ext>
            </a:extLst>
          </p:cNvPr>
          <p:cNvSpPr txBox="1"/>
          <p:nvPr/>
        </p:nvSpPr>
        <p:spPr>
          <a:xfrm>
            <a:off x="8879567" y="1938653"/>
            <a:ext cx="2024040" cy="646331"/>
          </a:xfrm>
          <a:prstGeom prst="rect">
            <a:avLst/>
          </a:prstGeom>
          <a:noFill/>
        </p:spPr>
        <p:txBody>
          <a:bodyPr wrap="square" rtlCol="0">
            <a:spAutoFit/>
          </a:bodyPr>
          <a:lstStyle/>
          <a:p>
            <a:r>
              <a:rPr lang="en-US" dirty="0">
                <a:solidFill>
                  <a:srgbClr val="FFC000"/>
                </a:solidFill>
              </a:rPr>
              <a:t>~50% from </a:t>
            </a:r>
            <a:br>
              <a:rPr lang="en-US" dirty="0">
                <a:solidFill>
                  <a:srgbClr val="FFC000"/>
                </a:solidFill>
              </a:rPr>
            </a:br>
            <a:r>
              <a:rPr lang="en-US" dirty="0">
                <a:solidFill>
                  <a:srgbClr val="FFC000"/>
                </a:solidFill>
              </a:rPr>
              <a:t>expanding region</a:t>
            </a:r>
          </a:p>
        </p:txBody>
      </p:sp>
      <p:sp>
        <p:nvSpPr>
          <p:cNvPr id="3" name="TextBox 2">
            <a:extLst>
              <a:ext uri="{FF2B5EF4-FFF2-40B4-BE49-F238E27FC236}">
                <a16:creationId xmlns:a16="http://schemas.microsoft.com/office/drawing/2014/main" id="{56B44F0F-3A73-431B-B22F-E4F1A72EE1E7}"/>
              </a:ext>
            </a:extLst>
          </p:cNvPr>
          <p:cNvSpPr txBox="1"/>
          <p:nvPr/>
        </p:nvSpPr>
        <p:spPr>
          <a:xfrm>
            <a:off x="1612048" y="3812767"/>
            <a:ext cx="2670989" cy="369332"/>
          </a:xfrm>
          <a:prstGeom prst="rect">
            <a:avLst/>
          </a:prstGeom>
          <a:noFill/>
        </p:spPr>
        <p:txBody>
          <a:bodyPr wrap="square" rtlCol="0">
            <a:spAutoFit/>
          </a:bodyPr>
          <a:lstStyle/>
          <a:p>
            <a:r>
              <a:rPr lang="en-US" dirty="0"/>
              <a:t>Shock front (centerline)</a:t>
            </a:r>
          </a:p>
        </p:txBody>
      </p:sp>
      <p:sp>
        <p:nvSpPr>
          <p:cNvPr id="22" name="TextBox 21">
            <a:extLst>
              <a:ext uri="{FF2B5EF4-FFF2-40B4-BE49-F238E27FC236}">
                <a16:creationId xmlns:a16="http://schemas.microsoft.com/office/drawing/2014/main" id="{D2DDD3B8-943B-4121-8CEE-4B9AA77E4981}"/>
              </a:ext>
            </a:extLst>
          </p:cNvPr>
          <p:cNvSpPr txBox="1"/>
          <p:nvPr/>
        </p:nvSpPr>
        <p:spPr>
          <a:xfrm>
            <a:off x="9201871" y="3707843"/>
            <a:ext cx="3820549" cy="369332"/>
          </a:xfrm>
          <a:prstGeom prst="rect">
            <a:avLst/>
          </a:prstGeom>
          <a:noFill/>
        </p:spPr>
        <p:txBody>
          <a:bodyPr wrap="square" rtlCol="0">
            <a:spAutoFit/>
          </a:bodyPr>
          <a:lstStyle/>
          <a:p>
            <a:r>
              <a:rPr lang="en-US" dirty="0"/>
              <a:t>Expansion region</a:t>
            </a:r>
          </a:p>
        </p:txBody>
      </p:sp>
      <p:sp>
        <p:nvSpPr>
          <p:cNvPr id="21" name="TextBox 20">
            <a:extLst>
              <a:ext uri="{FF2B5EF4-FFF2-40B4-BE49-F238E27FC236}">
                <a16:creationId xmlns:a16="http://schemas.microsoft.com/office/drawing/2014/main" id="{215F3C65-A279-44A8-88DF-FA66639B71A5}"/>
              </a:ext>
            </a:extLst>
          </p:cNvPr>
          <p:cNvSpPr txBox="1"/>
          <p:nvPr/>
        </p:nvSpPr>
        <p:spPr>
          <a:xfrm>
            <a:off x="5087267" y="3710094"/>
            <a:ext cx="2637988" cy="646331"/>
          </a:xfrm>
          <a:prstGeom prst="rect">
            <a:avLst/>
          </a:prstGeom>
          <a:noFill/>
        </p:spPr>
        <p:txBody>
          <a:bodyPr wrap="square" rtlCol="0">
            <a:spAutoFit/>
          </a:bodyPr>
          <a:lstStyle/>
          <a:p>
            <a:pPr algn="ctr"/>
            <a:r>
              <a:rPr lang="en-US" dirty="0"/>
              <a:t>Compression/expansion </a:t>
            </a:r>
            <a:br>
              <a:rPr lang="en-US" dirty="0"/>
            </a:br>
            <a:r>
              <a:rPr lang="en-US" dirty="0"/>
              <a:t>interface</a:t>
            </a:r>
          </a:p>
        </p:txBody>
      </p:sp>
      <p:sp>
        <p:nvSpPr>
          <p:cNvPr id="37" name="TextBox 36">
            <a:extLst>
              <a:ext uri="{FF2B5EF4-FFF2-40B4-BE49-F238E27FC236}">
                <a16:creationId xmlns:a16="http://schemas.microsoft.com/office/drawing/2014/main" id="{964C78F2-8FE2-46E3-940A-F0BF584D4F9E}"/>
              </a:ext>
            </a:extLst>
          </p:cNvPr>
          <p:cNvSpPr txBox="1"/>
          <p:nvPr/>
        </p:nvSpPr>
        <p:spPr>
          <a:xfrm>
            <a:off x="5087267" y="3989423"/>
            <a:ext cx="2976758" cy="1754326"/>
          </a:xfrm>
          <a:prstGeom prst="rect">
            <a:avLst/>
          </a:prstGeom>
          <a:solidFill>
            <a:schemeClr val="bg1"/>
          </a:solidFill>
        </p:spPr>
        <p:txBody>
          <a:bodyPr wrap="square" rtlCol="0">
            <a:spAutoFit/>
          </a:bodyPr>
          <a:lstStyle/>
          <a:p>
            <a:pPr marL="285750" indent="-285750">
              <a:buFontTx/>
              <a:buChar char="-"/>
            </a:pPr>
            <a:r>
              <a:rPr lang="en-US" dirty="0"/>
              <a:t>N</a:t>
            </a:r>
            <a:r>
              <a:rPr lang="en-US" baseline="-25000" dirty="0"/>
              <a:t>2</a:t>
            </a:r>
            <a:r>
              <a:rPr lang="en-US" baseline="30000" dirty="0"/>
              <a:t>+</a:t>
            </a:r>
            <a:r>
              <a:rPr lang="en-US" dirty="0"/>
              <a:t> radiation well predicted</a:t>
            </a:r>
          </a:p>
          <a:p>
            <a:pPr marL="285750" indent="-285750">
              <a:buFontTx/>
              <a:buChar char="-"/>
            </a:pPr>
            <a:r>
              <a:rPr lang="en-US" dirty="0"/>
              <a:t>N</a:t>
            </a:r>
            <a:r>
              <a:rPr lang="en-US" baseline="-25000" dirty="0"/>
              <a:t>2</a:t>
            </a:r>
            <a:r>
              <a:rPr lang="en-US" dirty="0"/>
              <a:t> underestimated, maybe because of recombination</a:t>
            </a:r>
          </a:p>
          <a:p>
            <a:pPr marL="285750" indent="-285750">
              <a:buFontTx/>
              <a:buChar char="-"/>
            </a:pPr>
            <a:r>
              <a:rPr lang="en-US" dirty="0"/>
              <a:t>N</a:t>
            </a:r>
            <a:r>
              <a:rPr lang="en-US" baseline="30000" dirty="0"/>
              <a:t>+</a:t>
            </a:r>
            <a:r>
              <a:rPr lang="en-US" dirty="0"/>
              <a:t> continuum overestimated in fit</a:t>
            </a:r>
          </a:p>
        </p:txBody>
      </p:sp>
      <p:pic>
        <p:nvPicPr>
          <p:cNvPr id="10" name="Picture 9">
            <a:extLst>
              <a:ext uri="{FF2B5EF4-FFF2-40B4-BE49-F238E27FC236}">
                <a16:creationId xmlns:a16="http://schemas.microsoft.com/office/drawing/2014/main" id="{A831BCC8-CC77-4DF3-AC83-8DF087AAF03E}"/>
              </a:ext>
            </a:extLst>
          </p:cNvPr>
          <p:cNvPicPr>
            <a:picLocks noChangeAspect="1"/>
          </p:cNvPicPr>
          <p:nvPr/>
        </p:nvPicPr>
        <p:blipFill>
          <a:blip r:embed="rId5"/>
          <a:stretch>
            <a:fillRect/>
          </a:stretch>
        </p:blipFill>
        <p:spPr>
          <a:xfrm>
            <a:off x="617265" y="3974038"/>
            <a:ext cx="4001096" cy="2926080"/>
          </a:xfrm>
          <a:prstGeom prst="rect">
            <a:avLst/>
          </a:prstGeom>
        </p:spPr>
      </p:pic>
      <p:sp>
        <p:nvSpPr>
          <p:cNvPr id="20" name="TextBox 19">
            <a:extLst>
              <a:ext uri="{FF2B5EF4-FFF2-40B4-BE49-F238E27FC236}">
                <a16:creationId xmlns:a16="http://schemas.microsoft.com/office/drawing/2014/main" id="{539B81F3-4132-4DEC-90D6-86B9CDB63610}"/>
              </a:ext>
            </a:extLst>
          </p:cNvPr>
          <p:cNvSpPr txBox="1"/>
          <p:nvPr/>
        </p:nvSpPr>
        <p:spPr>
          <a:xfrm>
            <a:off x="1818392" y="3804757"/>
            <a:ext cx="2670989" cy="369332"/>
          </a:xfrm>
          <a:prstGeom prst="rect">
            <a:avLst/>
          </a:prstGeom>
          <a:noFill/>
        </p:spPr>
        <p:txBody>
          <a:bodyPr wrap="square" rtlCol="0">
            <a:spAutoFit/>
          </a:bodyPr>
          <a:lstStyle/>
          <a:p>
            <a:r>
              <a:rPr lang="en-US" dirty="0"/>
              <a:t>Shock front (wall)</a:t>
            </a:r>
          </a:p>
        </p:txBody>
      </p:sp>
      <p:pic>
        <p:nvPicPr>
          <p:cNvPr id="15" name="Picture 14">
            <a:extLst>
              <a:ext uri="{FF2B5EF4-FFF2-40B4-BE49-F238E27FC236}">
                <a16:creationId xmlns:a16="http://schemas.microsoft.com/office/drawing/2014/main" id="{06B70930-745A-41D1-B14E-2C56E32E78F1}"/>
              </a:ext>
            </a:extLst>
          </p:cNvPr>
          <p:cNvPicPr>
            <a:picLocks noChangeAspect="1"/>
          </p:cNvPicPr>
          <p:nvPr/>
        </p:nvPicPr>
        <p:blipFill>
          <a:blip r:embed="rId6"/>
          <a:stretch>
            <a:fillRect/>
          </a:stretch>
        </p:blipFill>
        <p:spPr>
          <a:xfrm>
            <a:off x="8048016" y="4032408"/>
            <a:ext cx="3926774" cy="2926080"/>
          </a:xfrm>
          <a:prstGeom prst="rect">
            <a:avLst/>
          </a:prstGeom>
        </p:spPr>
      </p:pic>
      <p:pic>
        <p:nvPicPr>
          <p:cNvPr id="16" name="Picture 15">
            <a:extLst>
              <a:ext uri="{FF2B5EF4-FFF2-40B4-BE49-F238E27FC236}">
                <a16:creationId xmlns:a16="http://schemas.microsoft.com/office/drawing/2014/main" id="{1BF4507D-6249-4743-96EB-D7C7AC0A4034}"/>
              </a:ext>
            </a:extLst>
          </p:cNvPr>
          <p:cNvPicPr>
            <a:picLocks noChangeAspect="1"/>
          </p:cNvPicPr>
          <p:nvPr/>
        </p:nvPicPr>
        <p:blipFill>
          <a:blip r:embed="rId7"/>
          <a:stretch>
            <a:fillRect/>
          </a:stretch>
        </p:blipFill>
        <p:spPr>
          <a:xfrm>
            <a:off x="8070471" y="3974038"/>
            <a:ext cx="3977939" cy="2926080"/>
          </a:xfrm>
          <a:prstGeom prst="rect">
            <a:avLst/>
          </a:prstGeom>
        </p:spPr>
      </p:pic>
    </p:spTree>
    <p:extLst>
      <p:ext uri="{BB962C8B-B14F-4D97-AF65-F5344CB8AC3E}">
        <p14:creationId xmlns:p14="http://schemas.microsoft.com/office/powerpoint/2010/main" val="41210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p:bldP spid="3" grpId="0"/>
      <p:bldP spid="3" grpId="1"/>
      <p:bldP spid="22" grpId="0"/>
      <p:bldP spid="21" grpId="0"/>
      <p:bldP spid="21" grpId="1"/>
      <p:bldP spid="37"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102-1C62-4EE8-BE90-072FDCC8EEAD}"/>
              </a:ext>
            </a:extLst>
          </p:cNvPr>
          <p:cNvPicPr>
            <a:picLocks noChangeAspect="1"/>
          </p:cNvPicPr>
          <p:nvPr/>
        </p:nvPicPr>
        <p:blipFill>
          <a:blip r:embed="rId2"/>
          <a:stretch>
            <a:fillRect/>
          </a:stretch>
        </p:blipFill>
        <p:spPr>
          <a:xfrm>
            <a:off x="265814" y="635823"/>
            <a:ext cx="11504428" cy="4113925"/>
          </a:xfrm>
          <a:prstGeom prst="rect">
            <a:avLst/>
          </a:prstGeom>
        </p:spPr>
      </p:pic>
      <p:sp>
        <p:nvSpPr>
          <p:cNvPr id="2" name="Slide Number Placeholder 1">
            <a:extLst>
              <a:ext uri="{FF2B5EF4-FFF2-40B4-BE49-F238E27FC236}">
                <a16:creationId xmlns:a16="http://schemas.microsoft.com/office/drawing/2014/main" id="{264B7952-C0CA-4DF7-9F1D-DBEAF0B1B36B}"/>
              </a:ext>
            </a:extLst>
          </p:cNvPr>
          <p:cNvSpPr>
            <a:spLocks noGrp="1"/>
          </p:cNvSpPr>
          <p:nvPr>
            <p:ph type="sldNum" sz="quarter" idx="12"/>
          </p:nvPr>
        </p:nvSpPr>
        <p:spPr/>
        <p:txBody>
          <a:bodyPr/>
          <a:lstStyle/>
          <a:p>
            <a:fld id="{6D20CA48-88BA-4592-B811-10A2FD2A1E78}" type="slidenum">
              <a:rPr lang="en-US" smtClean="0"/>
              <a:pPr/>
              <a:t>19</a:t>
            </a:fld>
            <a:endParaRPr lang="en-US"/>
          </a:p>
        </p:txBody>
      </p:sp>
      <p:sp>
        <p:nvSpPr>
          <p:cNvPr id="3" name="Text Placeholder 2">
            <a:extLst>
              <a:ext uri="{FF2B5EF4-FFF2-40B4-BE49-F238E27FC236}">
                <a16:creationId xmlns:a16="http://schemas.microsoft.com/office/drawing/2014/main" id="{0E1A8C86-8B97-4C05-A1D0-857B51E51082}"/>
              </a:ext>
            </a:extLst>
          </p:cNvPr>
          <p:cNvSpPr>
            <a:spLocks noGrp="1"/>
          </p:cNvSpPr>
          <p:nvPr>
            <p:ph type="body" sz="quarter" idx="13"/>
          </p:nvPr>
        </p:nvSpPr>
        <p:spPr>
          <a:xfrm>
            <a:off x="265814" y="4749748"/>
            <a:ext cx="10954775" cy="5188297"/>
          </a:xfrm>
        </p:spPr>
        <p:txBody>
          <a:bodyPr>
            <a:normAutofit/>
          </a:bodyPr>
          <a:lstStyle/>
          <a:p>
            <a:r>
              <a:rPr lang="en-US" sz="2000" dirty="0"/>
              <a:t>Compression region:</a:t>
            </a:r>
          </a:p>
          <a:p>
            <a:pPr lvl="1"/>
            <a:r>
              <a:rPr lang="en-US" sz="1800" dirty="0"/>
              <a:t>Shock front overpredicted with the fit but good agreement with the mean</a:t>
            </a:r>
          </a:p>
          <a:p>
            <a:pPr lvl="1"/>
            <a:r>
              <a:rPr lang="en-US" sz="1800" dirty="0"/>
              <a:t>Good agreement after the shock front</a:t>
            </a:r>
          </a:p>
          <a:p>
            <a:r>
              <a:rPr lang="en-US" sz="2000" dirty="0"/>
              <a:t>Expansion region:</a:t>
            </a:r>
          </a:p>
          <a:p>
            <a:pPr lvl="1"/>
            <a:r>
              <a:rPr lang="en-US" sz="1800" dirty="0"/>
              <a:t>Tv: good agreement</a:t>
            </a:r>
          </a:p>
          <a:p>
            <a:pPr lvl="1"/>
            <a:r>
              <a:rPr lang="en-US" sz="1800" dirty="0"/>
              <a:t>T: ~20% disagreement but strongly impacted by multi-dimensions effects</a:t>
            </a:r>
          </a:p>
        </p:txBody>
      </p:sp>
      <p:sp>
        <p:nvSpPr>
          <p:cNvPr id="4" name="Title 3">
            <a:extLst>
              <a:ext uri="{FF2B5EF4-FFF2-40B4-BE49-F238E27FC236}">
                <a16:creationId xmlns:a16="http://schemas.microsoft.com/office/drawing/2014/main" id="{6C55040F-79ED-4626-87A7-51B4E4BF02E7}"/>
              </a:ext>
            </a:extLst>
          </p:cNvPr>
          <p:cNvSpPr>
            <a:spLocks noGrp="1"/>
          </p:cNvSpPr>
          <p:nvPr>
            <p:ph type="title"/>
          </p:nvPr>
        </p:nvSpPr>
        <p:spPr>
          <a:xfrm>
            <a:off x="609600" y="5171"/>
            <a:ext cx="10972800" cy="720080"/>
          </a:xfrm>
        </p:spPr>
        <p:txBody>
          <a:bodyPr>
            <a:normAutofit fontScale="90000"/>
          </a:bodyPr>
          <a:lstStyle/>
          <a:p>
            <a:r>
              <a:rPr lang="en-US" dirty="0"/>
              <a:t>Temperatures</a:t>
            </a:r>
          </a:p>
        </p:txBody>
      </p:sp>
    </p:spTree>
    <p:extLst>
      <p:ext uri="{BB962C8B-B14F-4D97-AF65-F5344CB8AC3E}">
        <p14:creationId xmlns:p14="http://schemas.microsoft.com/office/powerpoint/2010/main" val="185056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6D20CA48-88BA-4592-B811-10A2FD2A1E78}" type="slidenum">
              <a:rPr lang="en-US" smtClean="0"/>
              <a:pPr/>
              <a:t>2</a:t>
            </a:fld>
            <a:endParaRPr lang="en-US"/>
          </a:p>
        </p:txBody>
      </p:sp>
      <p:sp>
        <p:nvSpPr>
          <p:cNvPr id="3" name="Espace réservé du texte 2"/>
          <p:cNvSpPr>
            <a:spLocks noGrp="1"/>
          </p:cNvSpPr>
          <p:nvPr>
            <p:ph type="body" sz="quarter" idx="13"/>
          </p:nvPr>
        </p:nvSpPr>
        <p:spPr>
          <a:xfrm>
            <a:off x="936104" y="1124744"/>
            <a:ext cx="11568608" cy="5164138"/>
          </a:xfrm>
        </p:spPr>
        <p:txBody>
          <a:bodyPr>
            <a:normAutofit/>
          </a:bodyPr>
          <a:lstStyle/>
          <a:p>
            <a:pPr marL="0" indent="0">
              <a:buNone/>
            </a:pPr>
            <a:r>
              <a:rPr lang="en-US" noProof="0" dirty="0"/>
              <a:t>1) Introduction</a:t>
            </a:r>
          </a:p>
          <a:p>
            <a:pPr lvl="1"/>
            <a:endParaRPr lang="en-US" sz="1900" b="1" noProof="0" dirty="0"/>
          </a:p>
          <a:p>
            <a:pPr marL="709613" lvl="1" indent="0">
              <a:buNone/>
            </a:pPr>
            <a:r>
              <a:rPr lang="en-US" dirty="0"/>
              <a:t>2) CFD simulations of EAST expansion cone</a:t>
            </a:r>
            <a:endParaRPr lang="en-US" noProof="0" dirty="0"/>
          </a:p>
          <a:p>
            <a:pPr marL="0" indent="0">
              <a:buNone/>
            </a:pPr>
            <a:endParaRPr lang="en-US" sz="1800" dirty="0"/>
          </a:p>
          <a:p>
            <a:pPr marL="1425575" lvl="1" indent="0">
              <a:buNone/>
            </a:pPr>
            <a:r>
              <a:rPr lang="en-US" noProof="0" dirty="0"/>
              <a:t>3) Experimental data</a:t>
            </a:r>
            <a:endParaRPr lang="en-US" dirty="0"/>
          </a:p>
          <a:p>
            <a:pPr marL="1425575" lvl="1" indent="0">
              <a:buNone/>
            </a:pPr>
            <a:endParaRPr lang="en-US" sz="1800" dirty="0"/>
          </a:p>
          <a:p>
            <a:pPr marL="1425575" lvl="1" indent="0">
              <a:buNone/>
            </a:pPr>
            <a:r>
              <a:rPr lang="en-US" dirty="0"/>
              <a:t>	4</a:t>
            </a:r>
            <a:r>
              <a:rPr lang="en-US" noProof="0" dirty="0"/>
              <a:t>) Conclusions</a:t>
            </a:r>
          </a:p>
          <a:p>
            <a:pPr marL="2409825" lvl="4" indent="-311150"/>
            <a:endParaRPr lang="en-US" noProof="0" dirty="0"/>
          </a:p>
          <a:p>
            <a:pPr marL="2247900" lvl="6" indent="-311150"/>
            <a:endParaRPr lang="en-US" noProof="0" dirty="0"/>
          </a:p>
        </p:txBody>
      </p:sp>
      <p:sp>
        <p:nvSpPr>
          <p:cNvPr id="2" name="Titre 1"/>
          <p:cNvSpPr>
            <a:spLocks noGrp="1"/>
          </p:cNvSpPr>
          <p:nvPr>
            <p:ph type="title"/>
          </p:nvPr>
        </p:nvSpPr>
        <p:spPr/>
        <p:txBody>
          <a:bodyPr>
            <a:normAutofit fontScale="90000"/>
          </a:bodyPr>
          <a:lstStyle/>
          <a:p>
            <a:r>
              <a:rPr lang="en-US" noProof="0"/>
              <a:t>Outline</a:t>
            </a:r>
          </a:p>
        </p:txBody>
      </p:sp>
    </p:spTree>
    <p:extLst>
      <p:ext uri="{BB962C8B-B14F-4D97-AF65-F5344CB8AC3E}">
        <p14:creationId xmlns:p14="http://schemas.microsoft.com/office/powerpoint/2010/main" val="1836145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BE2C40-EB0A-48A9-9403-95472D4A8C2C}"/>
              </a:ext>
            </a:extLst>
          </p:cNvPr>
          <p:cNvSpPr txBox="1">
            <a:spLocks/>
          </p:cNvSpPr>
          <p:nvPr/>
        </p:nvSpPr>
        <p:spPr>
          <a:xfrm>
            <a:off x="877288" y="1020734"/>
            <a:ext cx="10954775" cy="51882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Measurements are line of sight integrated : shock is not 1D</a:t>
            </a:r>
          </a:p>
          <a:p>
            <a:r>
              <a:rPr lang="en-US"/>
              <a:t>Compare fit temperatures to predicted (max and mean):</a:t>
            </a:r>
          </a:p>
        </p:txBody>
      </p:sp>
      <p:sp>
        <p:nvSpPr>
          <p:cNvPr id="2" name="Slide Number Placeholder 1">
            <a:extLst>
              <a:ext uri="{FF2B5EF4-FFF2-40B4-BE49-F238E27FC236}">
                <a16:creationId xmlns:a16="http://schemas.microsoft.com/office/drawing/2014/main" id="{532CC3BD-33B9-406F-876D-6F73A284B459}"/>
              </a:ext>
            </a:extLst>
          </p:cNvPr>
          <p:cNvSpPr>
            <a:spLocks noGrp="1"/>
          </p:cNvSpPr>
          <p:nvPr>
            <p:ph type="sldNum" sz="quarter" idx="12"/>
          </p:nvPr>
        </p:nvSpPr>
        <p:spPr/>
        <p:txBody>
          <a:bodyPr/>
          <a:lstStyle/>
          <a:p>
            <a:fld id="{6D20CA48-88BA-4592-B811-10A2FD2A1E78}" type="slidenum">
              <a:rPr lang="en-US" smtClean="0"/>
              <a:pPr/>
              <a:t>20</a:t>
            </a:fld>
            <a:endParaRPr lang="en-US"/>
          </a:p>
        </p:txBody>
      </p:sp>
      <p:sp>
        <p:nvSpPr>
          <p:cNvPr id="4" name="Title 3">
            <a:extLst>
              <a:ext uri="{FF2B5EF4-FFF2-40B4-BE49-F238E27FC236}">
                <a16:creationId xmlns:a16="http://schemas.microsoft.com/office/drawing/2014/main" id="{3730BBD2-7AEA-4453-B736-500741B8ABC6}"/>
              </a:ext>
            </a:extLst>
          </p:cNvPr>
          <p:cNvSpPr>
            <a:spLocks noGrp="1"/>
          </p:cNvSpPr>
          <p:nvPr>
            <p:ph type="title"/>
          </p:nvPr>
        </p:nvSpPr>
        <p:spPr/>
        <p:txBody>
          <a:bodyPr>
            <a:normAutofit fontScale="90000"/>
          </a:bodyPr>
          <a:lstStyle/>
          <a:p>
            <a:r>
              <a:rPr lang="en-US"/>
              <a:t>Temperatures: CFD vs experiments</a:t>
            </a:r>
          </a:p>
        </p:txBody>
      </p:sp>
      <p:pic>
        <p:nvPicPr>
          <p:cNvPr id="9" name="Picture 8">
            <a:extLst>
              <a:ext uri="{FF2B5EF4-FFF2-40B4-BE49-F238E27FC236}">
                <a16:creationId xmlns:a16="http://schemas.microsoft.com/office/drawing/2014/main" id="{B4D91F64-C674-4E67-B23F-1C0CD7B12E60}"/>
              </a:ext>
            </a:extLst>
          </p:cNvPr>
          <p:cNvPicPr>
            <a:picLocks noChangeAspect="1"/>
          </p:cNvPicPr>
          <p:nvPr/>
        </p:nvPicPr>
        <p:blipFill rotWithShape="1">
          <a:blip r:embed="rId2"/>
          <a:srcRect t="32796"/>
          <a:stretch/>
        </p:blipFill>
        <p:spPr>
          <a:xfrm>
            <a:off x="983432" y="2688705"/>
            <a:ext cx="10225136" cy="3647431"/>
          </a:xfrm>
          <a:prstGeom prst="rect">
            <a:avLst/>
          </a:prstGeom>
        </p:spPr>
      </p:pic>
      <p:pic>
        <p:nvPicPr>
          <p:cNvPr id="10" name="Picture 9">
            <a:extLst>
              <a:ext uri="{FF2B5EF4-FFF2-40B4-BE49-F238E27FC236}">
                <a16:creationId xmlns:a16="http://schemas.microsoft.com/office/drawing/2014/main" id="{413D9D5F-026C-42FC-8E18-A29EDAF523A6}"/>
              </a:ext>
            </a:extLst>
          </p:cNvPr>
          <p:cNvPicPr>
            <a:picLocks noChangeAspect="1"/>
          </p:cNvPicPr>
          <p:nvPr/>
        </p:nvPicPr>
        <p:blipFill rotWithShape="1">
          <a:blip r:embed="rId2"/>
          <a:srcRect b="65877"/>
          <a:stretch/>
        </p:blipFill>
        <p:spPr>
          <a:xfrm>
            <a:off x="767408" y="836712"/>
            <a:ext cx="10225136" cy="1851993"/>
          </a:xfrm>
          <a:prstGeom prst="rect">
            <a:avLst/>
          </a:prstGeom>
        </p:spPr>
      </p:pic>
      <p:sp>
        <p:nvSpPr>
          <p:cNvPr id="3" name="Text Placeholder 2">
            <a:extLst>
              <a:ext uri="{FF2B5EF4-FFF2-40B4-BE49-F238E27FC236}">
                <a16:creationId xmlns:a16="http://schemas.microsoft.com/office/drawing/2014/main" id="{8D15697D-D635-4987-B977-4589A44392E0}"/>
              </a:ext>
            </a:extLst>
          </p:cNvPr>
          <p:cNvSpPr>
            <a:spLocks noGrp="1"/>
          </p:cNvSpPr>
          <p:nvPr>
            <p:ph type="body" sz="quarter" idx="13"/>
          </p:nvPr>
        </p:nvSpPr>
        <p:spPr>
          <a:xfrm>
            <a:off x="767408" y="6021288"/>
            <a:ext cx="10954775" cy="5188297"/>
          </a:xfrm>
        </p:spPr>
        <p:txBody>
          <a:bodyPr/>
          <a:lstStyle/>
          <a:p>
            <a:r>
              <a:rPr lang="en-US" dirty="0"/>
              <a:t>Tr relatively well predicted after ~2cm</a:t>
            </a:r>
          </a:p>
        </p:txBody>
      </p:sp>
    </p:spTree>
    <p:extLst>
      <p:ext uri="{BB962C8B-B14F-4D97-AF65-F5344CB8AC3E}">
        <p14:creationId xmlns:p14="http://schemas.microsoft.com/office/powerpoint/2010/main" val="95157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6D20CA48-88BA-4592-B811-10A2FD2A1E78}" type="slidenum">
              <a:rPr lang="en-US" smtClean="0"/>
              <a:pPr/>
              <a:t>21</a:t>
            </a:fld>
            <a:endParaRPr lang="en-US"/>
          </a:p>
        </p:txBody>
      </p:sp>
      <p:sp>
        <p:nvSpPr>
          <p:cNvPr id="3" name="Espace réservé du texte 2"/>
          <p:cNvSpPr>
            <a:spLocks noGrp="1"/>
          </p:cNvSpPr>
          <p:nvPr>
            <p:ph type="body" sz="quarter" idx="13"/>
          </p:nvPr>
        </p:nvSpPr>
        <p:spPr>
          <a:xfrm>
            <a:off x="936104" y="1124744"/>
            <a:ext cx="11568608" cy="5164138"/>
          </a:xfrm>
        </p:spPr>
        <p:txBody>
          <a:bodyPr>
            <a:normAutofit/>
          </a:bodyPr>
          <a:lstStyle/>
          <a:p>
            <a:pPr marL="0" indent="0">
              <a:buNone/>
            </a:pPr>
            <a:r>
              <a:rPr lang="en-US" noProof="0"/>
              <a:t>1) Introduction</a:t>
            </a:r>
          </a:p>
          <a:p>
            <a:pPr lvl="1"/>
            <a:endParaRPr lang="en-US" sz="1900" b="1" noProof="0"/>
          </a:p>
          <a:p>
            <a:pPr marL="709613" lvl="1" indent="0">
              <a:buNone/>
            </a:pPr>
            <a:r>
              <a:rPr lang="en-US"/>
              <a:t>2) Radiance</a:t>
            </a:r>
            <a:endParaRPr lang="en-US" noProof="0"/>
          </a:p>
          <a:p>
            <a:pPr marL="0" indent="0">
              <a:buNone/>
            </a:pPr>
            <a:endParaRPr lang="en-US" sz="1800"/>
          </a:p>
          <a:p>
            <a:pPr marL="1425575" lvl="1" indent="0">
              <a:buNone/>
            </a:pPr>
            <a:r>
              <a:rPr lang="en-US" noProof="0"/>
              <a:t>3) </a:t>
            </a:r>
            <a:r>
              <a:rPr lang="en-US"/>
              <a:t>Spectra</a:t>
            </a:r>
            <a:endParaRPr lang="en-US" noProof="0"/>
          </a:p>
          <a:p>
            <a:pPr marL="971550" lvl="1" indent="0">
              <a:buNone/>
            </a:pPr>
            <a:endParaRPr lang="en-US" sz="1900" noProof="0"/>
          </a:p>
          <a:p>
            <a:pPr marL="2244725" lvl="2" indent="0">
              <a:buNone/>
            </a:pPr>
            <a:r>
              <a:rPr lang="en-US" b="1"/>
              <a:t>4) Temperature and densities</a:t>
            </a:r>
            <a:endParaRPr lang="en-US" b="1" noProof="0"/>
          </a:p>
          <a:p>
            <a:pPr marL="3225800" lvl="3" indent="-311150"/>
            <a:endParaRPr lang="en-US" sz="1900" noProof="0"/>
          </a:p>
          <a:p>
            <a:pPr marL="3502025" lvl="3" indent="0">
              <a:buNone/>
            </a:pPr>
            <a:r>
              <a:rPr lang="en-US"/>
              <a:t>5</a:t>
            </a:r>
            <a:r>
              <a:rPr lang="en-US" noProof="0"/>
              <a:t>) Conclusions</a:t>
            </a:r>
          </a:p>
          <a:p>
            <a:pPr marL="2409825" lvl="4" indent="-311150"/>
            <a:endParaRPr lang="en-US" noProof="0"/>
          </a:p>
          <a:p>
            <a:pPr marL="2247900" lvl="6" indent="-311150"/>
            <a:endParaRPr lang="en-US" noProof="0"/>
          </a:p>
        </p:txBody>
      </p:sp>
      <p:sp>
        <p:nvSpPr>
          <p:cNvPr id="2" name="Titre 1"/>
          <p:cNvSpPr>
            <a:spLocks noGrp="1"/>
          </p:cNvSpPr>
          <p:nvPr>
            <p:ph type="title"/>
          </p:nvPr>
        </p:nvSpPr>
        <p:spPr/>
        <p:txBody>
          <a:bodyPr>
            <a:normAutofit fontScale="90000"/>
          </a:bodyPr>
          <a:lstStyle/>
          <a:p>
            <a:r>
              <a:rPr lang="en-US" noProof="0"/>
              <a:t>Outline</a:t>
            </a:r>
          </a:p>
        </p:txBody>
      </p:sp>
    </p:spTree>
    <p:extLst>
      <p:ext uri="{BB962C8B-B14F-4D97-AF65-F5344CB8AC3E}">
        <p14:creationId xmlns:p14="http://schemas.microsoft.com/office/powerpoint/2010/main" val="391237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BAFC-DDBD-4F2B-B38B-FB7425058457}"/>
              </a:ext>
            </a:extLst>
          </p:cNvPr>
          <p:cNvSpPr>
            <a:spLocks noGrp="1"/>
          </p:cNvSpPr>
          <p:nvPr>
            <p:ph type="sldNum" sz="quarter" idx="12"/>
          </p:nvPr>
        </p:nvSpPr>
        <p:spPr/>
        <p:txBody>
          <a:bodyPr/>
          <a:lstStyle/>
          <a:p>
            <a:fld id="{6D20CA48-88BA-4592-B811-10A2FD2A1E78}" type="slidenum">
              <a:rPr lang="en-US" smtClean="0"/>
              <a:pPr/>
              <a:t>22</a:t>
            </a:fld>
            <a:endParaRPr lang="en-US"/>
          </a:p>
        </p:txBody>
      </p:sp>
      <p:sp>
        <p:nvSpPr>
          <p:cNvPr id="3" name="Text Placeholder 2">
            <a:extLst>
              <a:ext uri="{FF2B5EF4-FFF2-40B4-BE49-F238E27FC236}">
                <a16:creationId xmlns:a16="http://schemas.microsoft.com/office/drawing/2014/main" id="{8A6CA27F-389D-4B71-8298-F13007B231FD}"/>
              </a:ext>
            </a:extLst>
          </p:cNvPr>
          <p:cNvSpPr>
            <a:spLocks noGrp="1"/>
          </p:cNvSpPr>
          <p:nvPr>
            <p:ph type="body" sz="quarter" idx="13"/>
          </p:nvPr>
        </p:nvSpPr>
        <p:spPr>
          <a:xfrm>
            <a:off x="335360" y="5005986"/>
            <a:ext cx="10954775" cy="5188297"/>
          </a:xfrm>
        </p:spPr>
        <p:txBody>
          <a:bodyPr/>
          <a:lstStyle/>
          <a:p>
            <a:r>
              <a:rPr lang="en-US"/>
              <a:t>Densities relatively well predicted near shock front</a:t>
            </a:r>
          </a:p>
          <a:p>
            <a:r>
              <a:rPr lang="en-US"/>
              <a:t>Higher discrepancies after the peak intensity</a:t>
            </a:r>
          </a:p>
          <a:p>
            <a:r>
              <a:rPr lang="en-US"/>
              <a:t>N</a:t>
            </a:r>
            <a:r>
              <a:rPr lang="en-US" baseline="-25000"/>
              <a:t>2</a:t>
            </a:r>
            <a:r>
              <a:rPr lang="en-US"/>
              <a:t> underpredicted later on (recombination?)</a:t>
            </a:r>
          </a:p>
        </p:txBody>
      </p:sp>
      <p:sp>
        <p:nvSpPr>
          <p:cNvPr id="4" name="Title 3">
            <a:extLst>
              <a:ext uri="{FF2B5EF4-FFF2-40B4-BE49-F238E27FC236}">
                <a16:creationId xmlns:a16="http://schemas.microsoft.com/office/drawing/2014/main" id="{C7F8D08A-16D5-4752-A8F5-D1A6DFE45D18}"/>
              </a:ext>
            </a:extLst>
          </p:cNvPr>
          <p:cNvSpPr>
            <a:spLocks noGrp="1"/>
          </p:cNvSpPr>
          <p:nvPr>
            <p:ph type="title"/>
          </p:nvPr>
        </p:nvSpPr>
        <p:spPr/>
        <p:txBody>
          <a:bodyPr>
            <a:normAutofit fontScale="90000"/>
          </a:bodyPr>
          <a:lstStyle/>
          <a:p>
            <a:r>
              <a:rPr lang="en-US"/>
              <a:t>Radiative species</a:t>
            </a:r>
          </a:p>
        </p:txBody>
      </p:sp>
      <p:pic>
        <p:nvPicPr>
          <p:cNvPr id="5" name="Picture 4">
            <a:extLst>
              <a:ext uri="{FF2B5EF4-FFF2-40B4-BE49-F238E27FC236}">
                <a16:creationId xmlns:a16="http://schemas.microsoft.com/office/drawing/2014/main" id="{743AE7BA-3B1A-44AE-AD39-ED857720998E}"/>
              </a:ext>
            </a:extLst>
          </p:cNvPr>
          <p:cNvPicPr>
            <a:picLocks noChangeAspect="1"/>
          </p:cNvPicPr>
          <p:nvPr/>
        </p:nvPicPr>
        <p:blipFill>
          <a:blip r:embed="rId2"/>
          <a:stretch>
            <a:fillRect/>
          </a:stretch>
        </p:blipFill>
        <p:spPr>
          <a:xfrm>
            <a:off x="119336" y="1058144"/>
            <a:ext cx="12192000" cy="3926018"/>
          </a:xfrm>
          <a:prstGeom prst="rect">
            <a:avLst/>
          </a:prstGeom>
        </p:spPr>
      </p:pic>
    </p:spTree>
    <p:extLst>
      <p:ext uri="{BB962C8B-B14F-4D97-AF65-F5344CB8AC3E}">
        <p14:creationId xmlns:p14="http://schemas.microsoft.com/office/powerpoint/2010/main" val="87985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AFCAF7-83EA-4E7F-B83F-FD08BCAE2F97}"/>
              </a:ext>
            </a:extLst>
          </p:cNvPr>
          <p:cNvSpPr>
            <a:spLocks noGrp="1"/>
          </p:cNvSpPr>
          <p:nvPr>
            <p:ph type="sldNum" sz="quarter" idx="12"/>
          </p:nvPr>
        </p:nvSpPr>
        <p:spPr/>
        <p:txBody>
          <a:bodyPr/>
          <a:lstStyle/>
          <a:p>
            <a:fld id="{6D20CA48-88BA-4592-B811-10A2FD2A1E78}" type="slidenum">
              <a:rPr lang="en-US" smtClean="0"/>
              <a:pPr/>
              <a:t>23</a:t>
            </a:fld>
            <a:endParaRPr lang="en-US"/>
          </a:p>
        </p:txBody>
      </p:sp>
      <p:sp>
        <p:nvSpPr>
          <p:cNvPr id="3" name="Text Placeholder 2">
            <a:extLst>
              <a:ext uri="{FF2B5EF4-FFF2-40B4-BE49-F238E27FC236}">
                <a16:creationId xmlns:a16="http://schemas.microsoft.com/office/drawing/2014/main" id="{E0C9D490-62F8-48F0-B5BB-CFF98574229C}"/>
              </a:ext>
            </a:extLst>
          </p:cNvPr>
          <p:cNvSpPr>
            <a:spLocks noGrp="1"/>
          </p:cNvSpPr>
          <p:nvPr>
            <p:ph type="body" sz="quarter" idx="13"/>
          </p:nvPr>
        </p:nvSpPr>
        <p:spPr/>
        <p:txBody>
          <a:bodyPr/>
          <a:lstStyle/>
          <a:p>
            <a:r>
              <a:rPr lang="en-US" dirty="0"/>
              <a:t>CN radiation alone does not explain the discrepancies</a:t>
            </a:r>
          </a:p>
        </p:txBody>
      </p:sp>
      <p:sp>
        <p:nvSpPr>
          <p:cNvPr id="4" name="Title 3">
            <a:extLst>
              <a:ext uri="{FF2B5EF4-FFF2-40B4-BE49-F238E27FC236}">
                <a16:creationId xmlns:a16="http://schemas.microsoft.com/office/drawing/2014/main" id="{DED9D990-3F16-4983-A51A-186F667F3620}"/>
              </a:ext>
            </a:extLst>
          </p:cNvPr>
          <p:cNvSpPr>
            <a:spLocks noGrp="1"/>
          </p:cNvSpPr>
          <p:nvPr>
            <p:ph type="title"/>
          </p:nvPr>
        </p:nvSpPr>
        <p:spPr/>
        <p:txBody>
          <a:bodyPr>
            <a:normAutofit fontScale="90000"/>
          </a:bodyPr>
          <a:lstStyle/>
          <a:p>
            <a:r>
              <a:rPr lang="en-US"/>
              <a:t>Radiance comparison with/without impurities</a:t>
            </a:r>
          </a:p>
        </p:txBody>
      </p:sp>
      <p:pic>
        <p:nvPicPr>
          <p:cNvPr id="5" name="Picture 4">
            <a:extLst>
              <a:ext uri="{FF2B5EF4-FFF2-40B4-BE49-F238E27FC236}">
                <a16:creationId xmlns:a16="http://schemas.microsoft.com/office/drawing/2014/main" id="{A4FFC28D-8173-40B3-8674-74E26BBD39E1}"/>
              </a:ext>
            </a:extLst>
          </p:cNvPr>
          <p:cNvPicPr>
            <a:picLocks noChangeAspect="1"/>
          </p:cNvPicPr>
          <p:nvPr/>
        </p:nvPicPr>
        <p:blipFill>
          <a:blip r:embed="rId2"/>
          <a:stretch>
            <a:fillRect/>
          </a:stretch>
        </p:blipFill>
        <p:spPr>
          <a:xfrm>
            <a:off x="5826134" y="2475038"/>
            <a:ext cx="5465380" cy="3657600"/>
          </a:xfrm>
          <a:prstGeom prst="rect">
            <a:avLst/>
          </a:prstGeom>
        </p:spPr>
      </p:pic>
      <p:pic>
        <p:nvPicPr>
          <p:cNvPr id="6" name="Picture 5">
            <a:extLst>
              <a:ext uri="{FF2B5EF4-FFF2-40B4-BE49-F238E27FC236}">
                <a16:creationId xmlns:a16="http://schemas.microsoft.com/office/drawing/2014/main" id="{3796C652-C0EA-403B-869A-45B65411A558}"/>
              </a:ext>
            </a:extLst>
          </p:cNvPr>
          <p:cNvPicPr>
            <a:picLocks noChangeAspect="1"/>
          </p:cNvPicPr>
          <p:nvPr/>
        </p:nvPicPr>
        <p:blipFill>
          <a:blip r:embed="rId3"/>
          <a:stretch>
            <a:fillRect/>
          </a:stretch>
        </p:blipFill>
        <p:spPr>
          <a:xfrm>
            <a:off x="119336" y="2465093"/>
            <a:ext cx="5839213" cy="3657600"/>
          </a:xfrm>
          <a:prstGeom prst="rect">
            <a:avLst/>
          </a:prstGeom>
        </p:spPr>
      </p:pic>
      <p:sp>
        <p:nvSpPr>
          <p:cNvPr id="7" name="TextBox 6">
            <a:extLst>
              <a:ext uri="{FF2B5EF4-FFF2-40B4-BE49-F238E27FC236}">
                <a16:creationId xmlns:a16="http://schemas.microsoft.com/office/drawing/2014/main" id="{D84DDAA2-D8FE-417F-BB28-6CB36AC22F86}"/>
              </a:ext>
            </a:extLst>
          </p:cNvPr>
          <p:cNvSpPr txBox="1"/>
          <p:nvPr/>
        </p:nvSpPr>
        <p:spPr>
          <a:xfrm>
            <a:off x="2135560" y="2352982"/>
            <a:ext cx="2448272" cy="369332"/>
          </a:xfrm>
          <a:prstGeom prst="rect">
            <a:avLst/>
          </a:prstGeom>
          <a:solidFill>
            <a:srgbClr val="FFFFFF"/>
          </a:solidFill>
        </p:spPr>
        <p:txBody>
          <a:bodyPr wrap="square" rtlCol="0">
            <a:spAutoFit/>
          </a:bodyPr>
          <a:lstStyle/>
          <a:p>
            <a:r>
              <a:rPr lang="en-US" dirty="0"/>
              <a:t>Without impurities</a:t>
            </a:r>
          </a:p>
        </p:txBody>
      </p:sp>
      <p:sp>
        <p:nvSpPr>
          <p:cNvPr id="8" name="TextBox 7">
            <a:extLst>
              <a:ext uri="{FF2B5EF4-FFF2-40B4-BE49-F238E27FC236}">
                <a16:creationId xmlns:a16="http://schemas.microsoft.com/office/drawing/2014/main" id="{0643D9B7-D7FB-4CE5-AB84-05ED94859ACC}"/>
              </a:ext>
            </a:extLst>
          </p:cNvPr>
          <p:cNvSpPr txBox="1"/>
          <p:nvPr/>
        </p:nvSpPr>
        <p:spPr>
          <a:xfrm>
            <a:off x="7032104" y="2290372"/>
            <a:ext cx="3761276" cy="369332"/>
          </a:xfrm>
          <a:prstGeom prst="rect">
            <a:avLst/>
          </a:prstGeom>
          <a:solidFill>
            <a:srgbClr val="FFFFFF"/>
          </a:solidFill>
        </p:spPr>
        <p:txBody>
          <a:bodyPr wrap="square" rtlCol="0">
            <a:spAutoFit/>
          </a:bodyPr>
          <a:lstStyle/>
          <a:p>
            <a:r>
              <a:rPr lang="en-US" dirty="0"/>
              <a:t>Without impurities and N</a:t>
            </a:r>
            <a:r>
              <a:rPr lang="en-US" baseline="30000" dirty="0"/>
              <a:t>+</a:t>
            </a:r>
            <a:r>
              <a:rPr lang="en-US" dirty="0"/>
              <a:t> continuum</a:t>
            </a:r>
            <a:endParaRPr lang="en-US" baseline="30000" dirty="0"/>
          </a:p>
        </p:txBody>
      </p:sp>
    </p:spTree>
    <p:extLst>
      <p:ext uri="{BB962C8B-B14F-4D97-AF65-F5344CB8AC3E}">
        <p14:creationId xmlns:p14="http://schemas.microsoft.com/office/powerpoint/2010/main" val="3482698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5082B8-6D8B-483E-85C1-F119F70D0683}"/>
              </a:ext>
            </a:extLst>
          </p:cNvPr>
          <p:cNvSpPr>
            <a:spLocks noGrp="1"/>
          </p:cNvSpPr>
          <p:nvPr>
            <p:ph type="sldNum" sz="quarter" idx="12"/>
          </p:nvPr>
        </p:nvSpPr>
        <p:spPr/>
        <p:txBody>
          <a:bodyPr/>
          <a:lstStyle/>
          <a:p>
            <a:fld id="{6D20CA48-88BA-4592-B811-10A2FD2A1E78}" type="slidenum">
              <a:rPr lang="en-US" smtClean="0"/>
              <a:pPr/>
              <a:t>24</a:t>
            </a:fld>
            <a:endParaRPr lang="en-US"/>
          </a:p>
        </p:txBody>
      </p:sp>
      <p:sp>
        <p:nvSpPr>
          <p:cNvPr id="3" name="Text Placeholder 2">
            <a:extLst>
              <a:ext uri="{FF2B5EF4-FFF2-40B4-BE49-F238E27FC236}">
                <a16:creationId xmlns:a16="http://schemas.microsoft.com/office/drawing/2014/main" id="{BA05AC44-5841-47FB-BFDB-22E0CDF916C9}"/>
              </a:ext>
            </a:extLst>
          </p:cNvPr>
          <p:cNvSpPr>
            <a:spLocks noGrp="1"/>
          </p:cNvSpPr>
          <p:nvPr>
            <p:ph type="body" sz="quarter" idx="13"/>
          </p:nvPr>
        </p:nvSpPr>
        <p:spPr/>
        <p:txBody>
          <a:bodyPr/>
          <a:lstStyle/>
          <a:p>
            <a:r>
              <a:rPr lang="en-US"/>
              <a:t>Differences are less, maybe due to lower velocity</a:t>
            </a:r>
          </a:p>
          <a:p>
            <a:r>
              <a:rPr lang="en-US"/>
              <a:t>Relatively good agreement after ~8cm </a:t>
            </a:r>
          </a:p>
        </p:txBody>
      </p:sp>
      <p:sp>
        <p:nvSpPr>
          <p:cNvPr id="4" name="Title 3">
            <a:extLst>
              <a:ext uri="{FF2B5EF4-FFF2-40B4-BE49-F238E27FC236}">
                <a16:creationId xmlns:a16="http://schemas.microsoft.com/office/drawing/2014/main" id="{C14F592E-9704-4647-9F74-6D868B54ADBF}"/>
              </a:ext>
            </a:extLst>
          </p:cNvPr>
          <p:cNvSpPr>
            <a:spLocks noGrp="1"/>
          </p:cNvSpPr>
          <p:nvPr>
            <p:ph type="title"/>
          </p:nvPr>
        </p:nvSpPr>
        <p:spPr/>
        <p:txBody>
          <a:bodyPr>
            <a:normAutofit fontScale="90000"/>
          </a:bodyPr>
          <a:lstStyle/>
          <a:p>
            <a:r>
              <a:rPr lang="en-US"/>
              <a:t>Radiance comparison without impurities (Shot 21)</a:t>
            </a:r>
          </a:p>
        </p:txBody>
      </p:sp>
      <p:pic>
        <p:nvPicPr>
          <p:cNvPr id="5" name="Picture 4">
            <a:extLst>
              <a:ext uri="{FF2B5EF4-FFF2-40B4-BE49-F238E27FC236}">
                <a16:creationId xmlns:a16="http://schemas.microsoft.com/office/drawing/2014/main" id="{C2FA01B4-35B1-4ACD-B305-E19D4E87E857}"/>
              </a:ext>
            </a:extLst>
          </p:cNvPr>
          <p:cNvPicPr>
            <a:picLocks noChangeAspect="1"/>
          </p:cNvPicPr>
          <p:nvPr/>
        </p:nvPicPr>
        <p:blipFill>
          <a:blip r:embed="rId2"/>
          <a:stretch>
            <a:fillRect/>
          </a:stretch>
        </p:blipFill>
        <p:spPr>
          <a:xfrm>
            <a:off x="983432" y="2956680"/>
            <a:ext cx="5157664" cy="3657600"/>
          </a:xfrm>
          <a:prstGeom prst="rect">
            <a:avLst/>
          </a:prstGeom>
        </p:spPr>
      </p:pic>
      <p:pic>
        <p:nvPicPr>
          <p:cNvPr id="6" name="Picture 5">
            <a:extLst>
              <a:ext uri="{FF2B5EF4-FFF2-40B4-BE49-F238E27FC236}">
                <a16:creationId xmlns:a16="http://schemas.microsoft.com/office/drawing/2014/main" id="{3715F649-3884-49DE-B9CE-FBB54B0EAC13}"/>
              </a:ext>
            </a:extLst>
          </p:cNvPr>
          <p:cNvPicPr>
            <a:picLocks noChangeAspect="1"/>
          </p:cNvPicPr>
          <p:nvPr/>
        </p:nvPicPr>
        <p:blipFill>
          <a:blip r:embed="rId3"/>
          <a:stretch>
            <a:fillRect/>
          </a:stretch>
        </p:blipFill>
        <p:spPr>
          <a:xfrm>
            <a:off x="6525819" y="2978957"/>
            <a:ext cx="5168055" cy="3657600"/>
          </a:xfrm>
          <a:prstGeom prst="rect">
            <a:avLst/>
          </a:prstGeom>
        </p:spPr>
      </p:pic>
      <p:pic>
        <p:nvPicPr>
          <p:cNvPr id="7" name="Picture 6">
            <a:extLst>
              <a:ext uri="{FF2B5EF4-FFF2-40B4-BE49-F238E27FC236}">
                <a16:creationId xmlns:a16="http://schemas.microsoft.com/office/drawing/2014/main" id="{287DC524-568E-4529-9FB1-2B8DE7A28FA0}"/>
              </a:ext>
            </a:extLst>
          </p:cNvPr>
          <p:cNvPicPr>
            <a:picLocks noChangeAspect="1"/>
          </p:cNvPicPr>
          <p:nvPr/>
        </p:nvPicPr>
        <p:blipFill>
          <a:blip r:embed="rId4"/>
          <a:stretch>
            <a:fillRect/>
          </a:stretch>
        </p:blipFill>
        <p:spPr>
          <a:xfrm>
            <a:off x="926337" y="2978957"/>
            <a:ext cx="5187143" cy="3657600"/>
          </a:xfrm>
          <a:prstGeom prst="rect">
            <a:avLst/>
          </a:prstGeom>
        </p:spPr>
      </p:pic>
    </p:spTree>
    <p:extLst>
      <p:ext uri="{BB962C8B-B14F-4D97-AF65-F5344CB8AC3E}">
        <p14:creationId xmlns:p14="http://schemas.microsoft.com/office/powerpoint/2010/main" val="29356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73C8E3-2861-439E-91FC-1562EFBFC5FC}"/>
              </a:ext>
            </a:extLst>
          </p:cNvPr>
          <p:cNvSpPr>
            <a:spLocks noGrp="1"/>
          </p:cNvSpPr>
          <p:nvPr>
            <p:ph type="sldNum" sz="quarter" idx="12"/>
          </p:nvPr>
        </p:nvSpPr>
        <p:spPr/>
        <p:txBody>
          <a:bodyPr/>
          <a:lstStyle/>
          <a:p>
            <a:fld id="{6D20CA48-88BA-4592-B811-10A2FD2A1E78}" type="slidenum">
              <a:rPr lang="en-US" smtClean="0"/>
              <a:pPr/>
              <a:t>25</a:t>
            </a:fld>
            <a:endParaRPr lang="en-US"/>
          </a:p>
        </p:txBody>
      </p:sp>
      <p:sp>
        <p:nvSpPr>
          <p:cNvPr id="3" name="Text Placeholder 2">
            <a:extLst>
              <a:ext uri="{FF2B5EF4-FFF2-40B4-BE49-F238E27FC236}">
                <a16:creationId xmlns:a16="http://schemas.microsoft.com/office/drawing/2014/main" id="{C817F6AE-2AE7-46EE-9F9E-05F1D5AA30CB}"/>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49C9226A-FBC1-494C-9DFF-D09A894E627B}"/>
              </a:ext>
            </a:extLst>
          </p:cNvPr>
          <p:cNvSpPr>
            <a:spLocks noGrp="1"/>
          </p:cNvSpPr>
          <p:nvPr>
            <p:ph type="title"/>
          </p:nvPr>
        </p:nvSpPr>
        <p:spPr/>
        <p:txBody>
          <a:bodyPr>
            <a:normAutofit fontScale="90000"/>
          </a:bodyPr>
          <a:lstStyle/>
          <a:p>
            <a:endParaRPr lang="en-US"/>
          </a:p>
        </p:txBody>
      </p:sp>
      <p:pic>
        <p:nvPicPr>
          <p:cNvPr id="5" name="Picture 4">
            <a:extLst>
              <a:ext uri="{FF2B5EF4-FFF2-40B4-BE49-F238E27FC236}">
                <a16:creationId xmlns:a16="http://schemas.microsoft.com/office/drawing/2014/main" id="{EF147C16-8028-4405-9120-BD414D64FE7A}"/>
              </a:ext>
            </a:extLst>
          </p:cNvPr>
          <p:cNvPicPr>
            <a:picLocks noChangeAspect="1"/>
          </p:cNvPicPr>
          <p:nvPr/>
        </p:nvPicPr>
        <p:blipFill>
          <a:blip r:embed="rId2"/>
          <a:stretch>
            <a:fillRect/>
          </a:stretch>
        </p:blipFill>
        <p:spPr>
          <a:xfrm>
            <a:off x="119336" y="723041"/>
            <a:ext cx="12192000" cy="5840246"/>
          </a:xfrm>
          <a:prstGeom prst="rect">
            <a:avLst/>
          </a:prstGeom>
        </p:spPr>
      </p:pic>
    </p:spTree>
    <p:extLst>
      <p:ext uri="{BB962C8B-B14F-4D97-AF65-F5344CB8AC3E}">
        <p14:creationId xmlns:p14="http://schemas.microsoft.com/office/powerpoint/2010/main" val="273411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7D0B27-DB78-49D3-8BAC-8F9A02E2F135}"/>
              </a:ext>
            </a:extLst>
          </p:cNvPr>
          <p:cNvSpPr>
            <a:spLocks noGrp="1"/>
          </p:cNvSpPr>
          <p:nvPr>
            <p:ph type="sldNum" sz="quarter" idx="12"/>
          </p:nvPr>
        </p:nvSpPr>
        <p:spPr/>
        <p:txBody>
          <a:bodyPr/>
          <a:lstStyle/>
          <a:p>
            <a:fld id="{6D20CA48-88BA-4592-B811-10A2FD2A1E78}" type="slidenum">
              <a:rPr lang="en-US" smtClean="0"/>
              <a:pPr/>
              <a:t>26</a:t>
            </a:fld>
            <a:endParaRPr lang="en-US"/>
          </a:p>
        </p:txBody>
      </p:sp>
      <p:sp>
        <p:nvSpPr>
          <p:cNvPr id="3" name="Text Placeholder 2">
            <a:extLst>
              <a:ext uri="{FF2B5EF4-FFF2-40B4-BE49-F238E27FC236}">
                <a16:creationId xmlns:a16="http://schemas.microsoft.com/office/drawing/2014/main" id="{2B2063D0-E0DD-4AEC-96EA-3BE900AC36AF}"/>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03232A59-4B7C-4638-9D76-3FBCDC7BFA74}"/>
              </a:ext>
            </a:extLst>
          </p:cNvPr>
          <p:cNvSpPr>
            <a:spLocks noGrp="1"/>
          </p:cNvSpPr>
          <p:nvPr>
            <p:ph type="title"/>
          </p:nvPr>
        </p:nvSpPr>
        <p:spPr/>
        <p:txBody>
          <a:bodyPr>
            <a:normAutofit fontScale="90000"/>
          </a:bodyPr>
          <a:lstStyle/>
          <a:p>
            <a:endParaRPr lang="en-US"/>
          </a:p>
        </p:txBody>
      </p:sp>
      <p:pic>
        <p:nvPicPr>
          <p:cNvPr id="5" name="Picture 4">
            <a:extLst>
              <a:ext uri="{FF2B5EF4-FFF2-40B4-BE49-F238E27FC236}">
                <a16:creationId xmlns:a16="http://schemas.microsoft.com/office/drawing/2014/main" id="{E0754E85-6CFA-421B-8F70-C2EB1B98C45E}"/>
              </a:ext>
            </a:extLst>
          </p:cNvPr>
          <p:cNvPicPr>
            <a:picLocks noChangeAspect="1"/>
          </p:cNvPicPr>
          <p:nvPr/>
        </p:nvPicPr>
        <p:blipFill>
          <a:blip r:embed="rId2"/>
          <a:stretch>
            <a:fillRect/>
          </a:stretch>
        </p:blipFill>
        <p:spPr>
          <a:xfrm>
            <a:off x="17480" y="827584"/>
            <a:ext cx="12192000" cy="5851903"/>
          </a:xfrm>
          <a:prstGeom prst="rect">
            <a:avLst/>
          </a:prstGeom>
        </p:spPr>
      </p:pic>
    </p:spTree>
    <p:extLst>
      <p:ext uri="{BB962C8B-B14F-4D97-AF65-F5344CB8AC3E}">
        <p14:creationId xmlns:p14="http://schemas.microsoft.com/office/powerpoint/2010/main" val="2735512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6"/>
          <p:cNvPicPr>
            <a:picLocks noChangeAspect="1"/>
          </p:cNvPicPr>
          <p:nvPr/>
        </p:nvPicPr>
        <p:blipFill>
          <a:blip r:embed="rId3">
            <a:extLst>
              <a:ext uri="{28A0092B-C50C-407E-A947-70E740481C1C}">
                <a14:useLocalDpi xmlns:a14="http://schemas.microsoft.com/office/drawing/2010/main" val="0"/>
              </a:ext>
            </a:extLst>
          </a:blip>
          <a:srcRect/>
          <a:stretch/>
        </p:blipFill>
        <p:spPr>
          <a:xfrm>
            <a:off x="2351584" y="1052736"/>
            <a:ext cx="4802677" cy="4678798"/>
          </a:xfrm>
          <a:prstGeom prst="rect">
            <a:avLst/>
          </a:prstGeom>
        </p:spPr>
      </p:pic>
      <p:sp>
        <p:nvSpPr>
          <p:cNvPr id="5" name="ZoneTexte 4"/>
          <p:cNvSpPr txBox="1"/>
          <p:nvPr/>
        </p:nvSpPr>
        <p:spPr>
          <a:xfrm>
            <a:off x="1974861" y="3274477"/>
            <a:ext cx="436338" cy="400110"/>
          </a:xfrm>
          <a:prstGeom prst="rect">
            <a:avLst/>
          </a:prstGeom>
          <a:noFill/>
        </p:spPr>
        <p:txBody>
          <a:bodyPr wrap="none" rtlCol="0">
            <a:spAutoFit/>
          </a:bodyPr>
          <a:lstStyle/>
          <a:p>
            <a:r>
              <a:rPr lang="fr-FR" sz="2000" dirty="0"/>
              <a:t>N</a:t>
            </a:r>
            <a:r>
              <a:rPr lang="fr-FR" sz="2000" baseline="-25000" dirty="0"/>
              <a:t>2</a:t>
            </a:r>
          </a:p>
        </p:txBody>
      </p:sp>
      <p:sp>
        <p:nvSpPr>
          <p:cNvPr id="6" name="ZoneTexte 9"/>
          <p:cNvSpPr txBox="1"/>
          <p:nvPr/>
        </p:nvSpPr>
        <p:spPr>
          <a:xfrm>
            <a:off x="2588946" y="4366480"/>
            <a:ext cx="436338" cy="400110"/>
          </a:xfrm>
          <a:prstGeom prst="rect">
            <a:avLst/>
          </a:prstGeom>
          <a:noFill/>
        </p:spPr>
        <p:txBody>
          <a:bodyPr wrap="none" rtlCol="0">
            <a:spAutoFit/>
          </a:bodyPr>
          <a:lstStyle/>
          <a:p>
            <a:r>
              <a:rPr lang="fr-FR" sz="2000" dirty="0"/>
              <a:t>N</a:t>
            </a:r>
            <a:r>
              <a:rPr lang="fr-FR" sz="2000" baseline="-25000" dirty="0"/>
              <a:t>2</a:t>
            </a:r>
          </a:p>
        </p:txBody>
      </p:sp>
      <p:sp>
        <p:nvSpPr>
          <p:cNvPr id="7" name="ZoneTexte 11"/>
          <p:cNvSpPr txBox="1"/>
          <p:nvPr/>
        </p:nvSpPr>
        <p:spPr>
          <a:xfrm>
            <a:off x="2570612" y="2437168"/>
            <a:ext cx="436338" cy="400110"/>
          </a:xfrm>
          <a:prstGeom prst="rect">
            <a:avLst/>
          </a:prstGeom>
          <a:noFill/>
        </p:spPr>
        <p:txBody>
          <a:bodyPr wrap="none" rtlCol="0">
            <a:spAutoFit/>
          </a:bodyPr>
          <a:lstStyle/>
          <a:p>
            <a:r>
              <a:rPr lang="fr-FR" sz="2000" dirty="0"/>
              <a:t>N</a:t>
            </a:r>
            <a:r>
              <a:rPr lang="fr-FR" sz="2000" baseline="-25000" dirty="0"/>
              <a:t>2</a:t>
            </a:r>
          </a:p>
        </p:txBody>
      </p:sp>
      <p:sp>
        <p:nvSpPr>
          <p:cNvPr id="8" name="ZoneTexte 12"/>
          <p:cNvSpPr txBox="1"/>
          <p:nvPr/>
        </p:nvSpPr>
        <p:spPr>
          <a:xfrm>
            <a:off x="1968527" y="4698792"/>
            <a:ext cx="436338" cy="400110"/>
          </a:xfrm>
          <a:prstGeom prst="rect">
            <a:avLst/>
          </a:prstGeom>
          <a:noFill/>
        </p:spPr>
        <p:txBody>
          <a:bodyPr wrap="none" rtlCol="0">
            <a:spAutoFit/>
          </a:bodyPr>
          <a:lstStyle/>
          <a:p>
            <a:r>
              <a:rPr lang="fr-FR" sz="2000" dirty="0"/>
              <a:t>N</a:t>
            </a:r>
            <a:r>
              <a:rPr lang="fr-FR" sz="2000" baseline="-25000" dirty="0"/>
              <a:t>2</a:t>
            </a:r>
          </a:p>
        </p:txBody>
      </p:sp>
      <p:sp>
        <p:nvSpPr>
          <p:cNvPr id="10" name="ZoneTexte 15"/>
          <p:cNvSpPr txBox="1"/>
          <p:nvPr/>
        </p:nvSpPr>
        <p:spPr>
          <a:xfrm>
            <a:off x="4243120" y="4898697"/>
            <a:ext cx="434734" cy="400110"/>
          </a:xfrm>
          <a:prstGeom prst="rect">
            <a:avLst/>
          </a:prstGeom>
          <a:noFill/>
        </p:spPr>
        <p:txBody>
          <a:bodyPr wrap="none" rtlCol="0">
            <a:spAutoFit/>
          </a:bodyPr>
          <a:lstStyle/>
          <a:p>
            <a:r>
              <a:rPr lang="fr-FR" sz="2000" dirty="0"/>
              <a:t>N</a:t>
            </a:r>
            <a:r>
              <a:rPr lang="fr-FR" sz="2000" baseline="30000" dirty="0"/>
              <a:t>+</a:t>
            </a:r>
          </a:p>
        </p:txBody>
      </p:sp>
      <p:sp>
        <p:nvSpPr>
          <p:cNvPr id="12" name="ZoneTexte 17"/>
          <p:cNvSpPr txBox="1"/>
          <p:nvPr/>
        </p:nvSpPr>
        <p:spPr>
          <a:xfrm>
            <a:off x="8386598" y="1642139"/>
            <a:ext cx="2766206" cy="830997"/>
          </a:xfrm>
          <a:prstGeom prst="rect">
            <a:avLst/>
          </a:prstGeom>
          <a:solidFill>
            <a:schemeClr val="accent2">
              <a:lumMod val="20000"/>
              <a:lumOff val="80000"/>
              <a:alpha val="70000"/>
            </a:schemeClr>
          </a:solidFill>
          <a:ln>
            <a:solidFill>
              <a:schemeClr val="tx1"/>
            </a:solidFill>
          </a:ln>
        </p:spPr>
        <p:txBody>
          <a:bodyPr wrap="none" rtlCol="0">
            <a:spAutoFit/>
          </a:bodyPr>
          <a:lstStyle/>
          <a:p>
            <a:r>
              <a:rPr lang="fr-FR" sz="2400" dirty="0"/>
              <a:t>Radiative </a:t>
            </a:r>
            <a:r>
              <a:rPr lang="fr-FR" sz="2400" dirty="0" err="1"/>
              <a:t>heat</a:t>
            </a:r>
            <a:r>
              <a:rPr lang="fr-FR" sz="2400" dirty="0"/>
              <a:t> fluxes</a:t>
            </a:r>
          </a:p>
          <a:p>
            <a:r>
              <a:rPr lang="fr-FR" sz="2400" dirty="0">
                <a:solidFill>
                  <a:srgbClr val="FF0000"/>
                </a:solidFill>
              </a:rPr>
              <a:t>200% </a:t>
            </a:r>
            <a:r>
              <a:rPr lang="fr-FR" sz="2400" dirty="0" err="1">
                <a:solidFill>
                  <a:srgbClr val="FF0000"/>
                </a:solidFill>
              </a:rPr>
              <a:t>uncertainties</a:t>
            </a:r>
            <a:endParaRPr lang="fr-FR" sz="2400" dirty="0">
              <a:solidFill>
                <a:srgbClr val="FF0000"/>
              </a:solidFill>
            </a:endParaRPr>
          </a:p>
        </p:txBody>
      </p:sp>
      <p:sp>
        <p:nvSpPr>
          <p:cNvPr id="13" name="ZoneTexte 18"/>
          <p:cNvSpPr txBox="1"/>
          <p:nvPr/>
        </p:nvSpPr>
        <p:spPr>
          <a:xfrm>
            <a:off x="1055440" y="1477233"/>
            <a:ext cx="1439818" cy="1015663"/>
          </a:xfrm>
          <a:prstGeom prst="rect">
            <a:avLst/>
          </a:prstGeom>
          <a:noFill/>
        </p:spPr>
        <p:txBody>
          <a:bodyPr wrap="none" rtlCol="0">
            <a:spAutoFit/>
          </a:bodyPr>
          <a:lstStyle/>
          <a:p>
            <a:r>
              <a:rPr lang="fr-FR" sz="2000" i="1" dirty="0"/>
              <a:t>V ~ 11 km/s</a:t>
            </a:r>
          </a:p>
          <a:p>
            <a:r>
              <a:rPr lang="fr-FR" sz="2000" i="1" dirty="0"/>
              <a:t>T ~ 200 K</a:t>
            </a:r>
          </a:p>
          <a:p>
            <a:r>
              <a:rPr lang="fr-FR" sz="2000" i="1" dirty="0"/>
              <a:t>P ~ 10</a:t>
            </a:r>
            <a:r>
              <a:rPr lang="fr-FR" sz="2000" i="1" baseline="30000" dirty="0"/>
              <a:t>-5</a:t>
            </a:r>
            <a:r>
              <a:rPr lang="fr-FR" sz="2000" i="1" dirty="0"/>
              <a:t> atm</a:t>
            </a:r>
          </a:p>
        </p:txBody>
      </p:sp>
      <p:sp>
        <p:nvSpPr>
          <p:cNvPr id="14" name="ZoneTexte 20"/>
          <p:cNvSpPr txBox="1"/>
          <p:nvPr/>
        </p:nvSpPr>
        <p:spPr>
          <a:xfrm>
            <a:off x="3773734" y="1477233"/>
            <a:ext cx="1419876" cy="1015663"/>
          </a:xfrm>
          <a:prstGeom prst="rect">
            <a:avLst/>
          </a:prstGeom>
          <a:noFill/>
        </p:spPr>
        <p:txBody>
          <a:bodyPr wrap="none" rtlCol="0">
            <a:spAutoFit/>
          </a:bodyPr>
          <a:lstStyle/>
          <a:p>
            <a:r>
              <a:rPr lang="fr-FR" sz="2000" i="1" dirty="0"/>
              <a:t>V ~ 100 m/s</a:t>
            </a:r>
          </a:p>
          <a:p>
            <a:r>
              <a:rPr lang="fr-FR" sz="2000" i="1" dirty="0"/>
              <a:t>T ~ 11000 K</a:t>
            </a:r>
          </a:p>
          <a:p>
            <a:r>
              <a:rPr lang="fr-FR" sz="2000" i="1" dirty="0"/>
              <a:t>P ~ 0.5 atm</a:t>
            </a:r>
          </a:p>
        </p:txBody>
      </p:sp>
      <p:sp>
        <p:nvSpPr>
          <p:cNvPr id="15" name="ZoneTexte 23"/>
          <p:cNvSpPr txBox="1"/>
          <p:nvPr/>
        </p:nvSpPr>
        <p:spPr>
          <a:xfrm>
            <a:off x="8386598" y="4444374"/>
            <a:ext cx="2282804" cy="707886"/>
          </a:xfrm>
          <a:prstGeom prst="rect">
            <a:avLst/>
          </a:prstGeom>
          <a:noFill/>
          <a:ln>
            <a:solidFill>
              <a:schemeClr val="tx1"/>
            </a:solidFill>
          </a:ln>
        </p:spPr>
        <p:txBody>
          <a:bodyPr wrap="none" rtlCol="0">
            <a:spAutoFit/>
          </a:bodyPr>
          <a:lstStyle/>
          <a:p>
            <a:pPr algn="ctr"/>
            <a:r>
              <a:rPr lang="fr-FR" sz="2000" dirty="0" err="1"/>
              <a:t>Afterbody</a:t>
            </a:r>
            <a:endParaRPr lang="fr-FR" sz="2000" dirty="0"/>
          </a:p>
          <a:p>
            <a:pPr algn="ctr"/>
            <a:r>
              <a:rPr lang="fr-FR" sz="2000" dirty="0">
                <a:solidFill>
                  <a:srgbClr val="FF0000"/>
                </a:solidFill>
              </a:rPr>
              <a:t> = 2/3 of the surface</a:t>
            </a:r>
          </a:p>
        </p:txBody>
      </p:sp>
      <p:cxnSp>
        <p:nvCxnSpPr>
          <p:cNvPr id="16" name="Connecteur droit 25"/>
          <p:cNvCxnSpPr>
            <a:cxnSpLocks/>
            <a:stCxn id="15" idx="1"/>
          </p:cNvCxnSpPr>
          <p:nvPr/>
        </p:nvCxnSpPr>
        <p:spPr>
          <a:xfrm flipH="1" flipV="1">
            <a:off x="6343434" y="4722475"/>
            <a:ext cx="2043164" cy="75842"/>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8" name="ZoneTexte 30"/>
          <p:cNvSpPr txBox="1"/>
          <p:nvPr/>
        </p:nvSpPr>
        <p:spPr>
          <a:xfrm>
            <a:off x="6631701" y="5461773"/>
            <a:ext cx="1523430" cy="384721"/>
          </a:xfrm>
          <a:prstGeom prst="rect">
            <a:avLst/>
          </a:prstGeom>
          <a:noFill/>
        </p:spPr>
        <p:txBody>
          <a:bodyPr wrap="none" rtlCol="0">
            <a:spAutoFit/>
          </a:bodyPr>
          <a:lstStyle/>
          <a:p>
            <a:r>
              <a:rPr lang="fr-FR" sz="1900" i="1" dirty="0">
                <a:solidFill>
                  <a:schemeClr val="accent2"/>
                </a:solidFill>
              </a:rPr>
              <a:t>q ~ 20 W/cm</a:t>
            </a:r>
            <a:r>
              <a:rPr lang="fr-FR" sz="1900" i="1" baseline="30000" dirty="0">
                <a:solidFill>
                  <a:schemeClr val="accent2"/>
                </a:solidFill>
              </a:rPr>
              <a:t>2</a:t>
            </a:r>
          </a:p>
        </p:txBody>
      </p:sp>
      <p:sp>
        <p:nvSpPr>
          <p:cNvPr id="19" name="ZoneTexte 32"/>
          <p:cNvSpPr txBox="1"/>
          <p:nvPr/>
        </p:nvSpPr>
        <p:spPr>
          <a:xfrm>
            <a:off x="3404451" y="5477162"/>
            <a:ext cx="1646861" cy="384721"/>
          </a:xfrm>
          <a:prstGeom prst="rect">
            <a:avLst/>
          </a:prstGeom>
          <a:noFill/>
        </p:spPr>
        <p:txBody>
          <a:bodyPr wrap="none" rtlCol="0">
            <a:spAutoFit/>
          </a:bodyPr>
          <a:lstStyle/>
          <a:p>
            <a:r>
              <a:rPr lang="fr-FR" sz="1900" i="1" dirty="0">
                <a:solidFill>
                  <a:schemeClr val="accent2"/>
                </a:solidFill>
              </a:rPr>
              <a:t>q ~ 100 W/cm</a:t>
            </a:r>
            <a:r>
              <a:rPr lang="fr-FR" sz="1900" i="1" baseline="30000" dirty="0">
                <a:solidFill>
                  <a:schemeClr val="accent2"/>
                </a:solidFill>
              </a:rPr>
              <a:t>2</a:t>
            </a:r>
          </a:p>
        </p:txBody>
      </p:sp>
      <p:sp>
        <p:nvSpPr>
          <p:cNvPr id="20" name="ZoneTexte 33"/>
          <p:cNvSpPr txBox="1"/>
          <p:nvPr/>
        </p:nvSpPr>
        <p:spPr>
          <a:xfrm>
            <a:off x="2922760" y="1025852"/>
            <a:ext cx="887607" cy="400110"/>
          </a:xfrm>
          <a:prstGeom prst="rect">
            <a:avLst/>
          </a:prstGeom>
          <a:noFill/>
        </p:spPr>
        <p:txBody>
          <a:bodyPr wrap="square" rtlCol="0">
            <a:spAutoFit/>
          </a:bodyPr>
          <a:lstStyle/>
          <a:p>
            <a:r>
              <a:rPr lang="fr-FR" sz="2000" dirty="0" err="1">
                <a:solidFill>
                  <a:srgbClr val="FF0000"/>
                </a:solidFill>
              </a:rPr>
              <a:t>Shock</a:t>
            </a:r>
            <a:endParaRPr lang="fr-FR" sz="2000" dirty="0">
              <a:solidFill>
                <a:srgbClr val="FF0000"/>
              </a:solidFill>
            </a:endParaRPr>
          </a:p>
        </p:txBody>
      </p:sp>
      <p:sp>
        <p:nvSpPr>
          <p:cNvPr id="21" name="ZoneTexte 20"/>
          <p:cNvSpPr txBox="1"/>
          <p:nvPr/>
        </p:nvSpPr>
        <p:spPr>
          <a:xfrm>
            <a:off x="2580963" y="3301264"/>
            <a:ext cx="441146" cy="400110"/>
          </a:xfrm>
          <a:prstGeom prst="rect">
            <a:avLst/>
          </a:prstGeom>
          <a:noFill/>
        </p:spPr>
        <p:txBody>
          <a:bodyPr wrap="none" rtlCol="0">
            <a:spAutoFit/>
          </a:bodyPr>
          <a:lstStyle/>
          <a:p>
            <a:r>
              <a:rPr lang="fr-FR" sz="2000" dirty="0"/>
              <a:t>O</a:t>
            </a:r>
            <a:r>
              <a:rPr lang="fr-FR" sz="2000" baseline="-25000" dirty="0"/>
              <a:t>2</a:t>
            </a:r>
          </a:p>
        </p:txBody>
      </p:sp>
      <p:sp>
        <p:nvSpPr>
          <p:cNvPr id="22" name="ZoneTexte 24"/>
          <p:cNvSpPr txBox="1"/>
          <p:nvPr/>
        </p:nvSpPr>
        <p:spPr>
          <a:xfrm>
            <a:off x="4041793" y="4377152"/>
            <a:ext cx="354584" cy="400110"/>
          </a:xfrm>
          <a:prstGeom prst="rect">
            <a:avLst/>
          </a:prstGeom>
          <a:noFill/>
        </p:spPr>
        <p:txBody>
          <a:bodyPr wrap="none" rtlCol="0">
            <a:spAutoFit/>
          </a:bodyPr>
          <a:lstStyle/>
          <a:p>
            <a:r>
              <a:rPr lang="fr-FR" sz="2000" dirty="0"/>
              <a:t>O</a:t>
            </a:r>
          </a:p>
        </p:txBody>
      </p:sp>
      <p:sp>
        <p:nvSpPr>
          <p:cNvPr id="23" name="ZoneTexte 26"/>
          <p:cNvSpPr txBox="1"/>
          <p:nvPr/>
        </p:nvSpPr>
        <p:spPr>
          <a:xfrm>
            <a:off x="3581590" y="4774432"/>
            <a:ext cx="365806" cy="400110"/>
          </a:xfrm>
          <a:prstGeom prst="rect">
            <a:avLst/>
          </a:prstGeom>
          <a:noFill/>
        </p:spPr>
        <p:txBody>
          <a:bodyPr wrap="none" rtlCol="0">
            <a:spAutoFit/>
          </a:bodyPr>
          <a:lstStyle/>
          <a:p>
            <a:r>
              <a:rPr lang="fr-FR" sz="2000" dirty="0"/>
              <a:t>e</a:t>
            </a:r>
            <a:r>
              <a:rPr lang="fr-FR" sz="2000" baseline="30000" dirty="0"/>
              <a:t>-</a:t>
            </a:r>
          </a:p>
        </p:txBody>
      </p:sp>
      <p:sp>
        <p:nvSpPr>
          <p:cNvPr id="24" name="ZoneTexte 27"/>
          <p:cNvSpPr txBox="1"/>
          <p:nvPr/>
        </p:nvSpPr>
        <p:spPr>
          <a:xfrm>
            <a:off x="4110934" y="2586656"/>
            <a:ext cx="365806" cy="400110"/>
          </a:xfrm>
          <a:prstGeom prst="rect">
            <a:avLst/>
          </a:prstGeom>
          <a:noFill/>
        </p:spPr>
        <p:txBody>
          <a:bodyPr wrap="none" rtlCol="0">
            <a:spAutoFit/>
          </a:bodyPr>
          <a:lstStyle/>
          <a:p>
            <a:r>
              <a:rPr lang="fr-FR" sz="2000" dirty="0"/>
              <a:t>e</a:t>
            </a:r>
            <a:r>
              <a:rPr lang="fr-FR" sz="2000" baseline="30000" dirty="0"/>
              <a:t>-</a:t>
            </a:r>
          </a:p>
        </p:txBody>
      </p:sp>
      <p:sp>
        <p:nvSpPr>
          <p:cNvPr id="2" name="Titre 1"/>
          <p:cNvSpPr>
            <a:spLocks noGrp="1"/>
          </p:cNvSpPr>
          <p:nvPr>
            <p:ph type="title"/>
          </p:nvPr>
        </p:nvSpPr>
        <p:spPr>
          <a:ln>
            <a:noFill/>
          </a:ln>
        </p:spPr>
        <p:txBody>
          <a:bodyPr>
            <a:normAutofit fontScale="90000"/>
          </a:bodyPr>
          <a:lstStyle/>
          <a:p>
            <a:r>
              <a:rPr lang="en-US" kern="0" dirty="0">
                <a:solidFill>
                  <a:srgbClr val="558ED5"/>
                </a:solidFill>
              </a:rPr>
              <a:t>Atmospheric</a:t>
            </a:r>
            <a:r>
              <a:rPr lang="fr-FR" kern="0" dirty="0">
                <a:solidFill>
                  <a:srgbClr val="558ED5"/>
                </a:solidFill>
              </a:rPr>
              <a:t> entry phase: radiative </a:t>
            </a:r>
            <a:r>
              <a:rPr lang="fr-FR" kern="0" dirty="0" err="1">
                <a:solidFill>
                  <a:srgbClr val="558ED5"/>
                </a:solidFill>
              </a:rPr>
              <a:t>heating</a:t>
            </a:r>
            <a:endParaRPr lang="en-US" noProof="0" dirty="0"/>
          </a:p>
        </p:txBody>
      </p:sp>
      <p:sp>
        <p:nvSpPr>
          <p:cNvPr id="26" name="Espace réservé du numéro de diapositive 25"/>
          <p:cNvSpPr>
            <a:spLocks noGrp="1"/>
          </p:cNvSpPr>
          <p:nvPr>
            <p:ph type="sldNum" sz="quarter" idx="12"/>
          </p:nvPr>
        </p:nvSpPr>
        <p:spPr/>
        <p:txBody>
          <a:bodyPr/>
          <a:lstStyle/>
          <a:p>
            <a:fld id="{6D20CA48-88BA-4592-B811-10A2FD2A1E78}" type="slidenum">
              <a:rPr lang="en-US" smtClean="0"/>
              <a:pPr/>
              <a:t>3</a:t>
            </a:fld>
            <a:endParaRPr lang="en-US" dirty="0"/>
          </a:p>
        </p:txBody>
      </p:sp>
      <p:sp>
        <p:nvSpPr>
          <p:cNvPr id="36" name="ZoneTexte 35">
            <a:extLst>
              <a:ext uri="{FF2B5EF4-FFF2-40B4-BE49-F238E27FC236}">
                <a16:creationId xmlns:a16="http://schemas.microsoft.com/office/drawing/2014/main" id="{80C02E6A-9191-4F99-93F2-8849A61E7462}"/>
              </a:ext>
            </a:extLst>
          </p:cNvPr>
          <p:cNvSpPr txBox="1"/>
          <p:nvPr/>
        </p:nvSpPr>
        <p:spPr>
          <a:xfrm>
            <a:off x="758757" y="5934371"/>
            <a:ext cx="10544783" cy="954107"/>
          </a:xfrm>
          <a:prstGeom prst="rect">
            <a:avLst/>
          </a:prstGeom>
          <a:noFill/>
        </p:spPr>
        <p:txBody>
          <a:bodyPr wrap="square" rtlCol="0">
            <a:spAutoFit/>
          </a:bodyPr>
          <a:lstStyle/>
          <a:p>
            <a:r>
              <a:rPr lang="en-US" sz="2800" dirty="0"/>
              <a:t>High uncertainties on afterbody radiation because of nonequilibrium and lack of validation data</a:t>
            </a:r>
          </a:p>
        </p:txBody>
      </p:sp>
      <p:sp>
        <p:nvSpPr>
          <p:cNvPr id="3" name="ZoneTexte 2">
            <a:extLst>
              <a:ext uri="{FF2B5EF4-FFF2-40B4-BE49-F238E27FC236}">
                <a16:creationId xmlns:a16="http://schemas.microsoft.com/office/drawing/2014/main" id="{C1AD39DA-5170-40A5-A15C-4BF50C534B78}"/>
              </a:ext>
            </a:extLst>
          </p:cNvPr>
          <p:cNvSpPr txBox="1"/>
          <p:nvPr/>
        </p:nvSpPr>
        <p:spPr>
          <a:xfrm>
            <a:off x="8491999" y="2636912"/>
            <a:ext cx="1996489" cy="584775"/>
          </a:xfrm>
          <a:prstGeom prst="rect">
            <a:avLst/>
          </a:prstGeom>
          <a:noFill/>
        </p:spPr>
        <p:txBody>
          <a:bodyPr wrap="square" rtlCol="0">
            <a:spAutoFit/>
          </a:bodyPr>
          <a:lstStyle/>
          <a:p>
            <a:r>
              <a:rPr lang="fr-FR" sz="1600" dirty="0"/>
              <a:t>C. O. Johnston and A. M. Brandis, JSR 2015</a:t>
            </a:r>
          </a:p>
        </p:txBody>
      </p:sp>
      <p:sp>
        <p:nvSpPr>
          <p:cNvPr id="34" name="ZoneTexte 33">
            <a:extLst>
              <a:ext uri="{FF2B5EF4-FFF2-40B4-BE49-F238E27FC236}">
                <a16:creationId xmlns:a16="http://schemas.microsoft.com/office/drawing/2014/main" id="{71D8F83D-333A-48A6-9548-E8F1CABD03D0}"/>
              </a:ext>
            </a:extLst>
          </p:cNvPr>
          <p:cNvSpPr txBox="1"/>
          <p:nvPr/>
        </p:nvSpPr>
        <p:spPr>
          <a:xfrm>
            <a:off x="4282937" y="1025852"/>
            <a:ext cx="1669047" cy="400110"/>
          </a:xfrm>
          <a:prstGeom prst="rect">
            <a:avLst/>
          </a:prstGeom>
          <a:noFill/>
        </p:spPr>
        <p:txBody>
          <a:bodyPr wrap="square" rtlCol="0">
            <a:spAutoFit/>
          </a:bodyPr>
          <a:lstStyle/>
          <a:p>
            <a:r>
              <a:rPr lang="en-US" sz="2000" dirty="0">
                <a:solidFill>
                  <a:srgbClr val="00B050"/>
                </a:solidFill>
              </a:rPr>
              <a:t>Equilibrium</a:t>
            </a:r>
          </a:p>
        </p:txBody>
      </p:sp>
      <p:sp>
        <p:nvSpPr>
          <p:cNvPr id="47" name="ZoneTexte 46">
            <a:extLst>
              <a:ext uri="{FF2B5EF4-FFF2-40B4-BE49-F238E27FC236}">
                <a16:creationId xmlns:a16="http://schemas.microsoft.com/office/drawing/2014/main" id="{5E95E086-9309-4591-A7C0-F266094E5928}"/>
              </a:ext>
            </a:extLst>
          </p:cNvPr>
          <p:cNvSpPr txBox="1"/>
          <p:nvPr/>
        </p:nvSpPr>
        <p:spPr>
          <a:xfrm>
            <a:off x="6759122" y="1025852"/>
            <a:ext cx="1978478" cy="400110"/>
          </a:xfrm>
          <a:prstGeom prst="rect">
            <a:avLst/>
          </a:prstGeom>
          <a:noFill/>
        </p:spPr>
        <p:txBody>
          <a:bodyPr wrap="square" rtlCol="0">
            <a:spAutoFit/>
          </a:bodyPr>
          <a:lstStyle/>
          <a:p>
            <a:r>
              <a:rPr lang="en-US" sz="2000" dirty="0">
                <a:solidFill>
                  <a:srgbClr val="FF0000"/>
                </a:solidFill>
              </a:rPr>
              <a:t> Nonequilibrium</a:t>
            </a:r>
          </a:p>
        </p:txBody>
      </p:sp>
    </p:spTree>
    <p:extLst>
      <p:ext uri="{BB962C8B-B14F-4D97-AF65-F5344CB8AC3E}">
        <p14:creationId xmlns:p14="http://schemas.microsoft.com/office/powerpoint/2010/main" val="74755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760E23-EE4A-461D-9E00-1C8856E116D2}"/>
              </a:ext>
            </a:extLst>
          </p:cNvPr>
          <p:cNvSpPr>
            <a:spLocks noGrp="1"/>
          </p:cNvSpPr>
          <p:nvPr>
            <p:ph type="sldNum" sz="quarter" idx="12"/>
          </p:nvPr>
        </p:nvSpPr>
        <p:spPr/>
        <p:txBody>
          <a:bodyPr/>
          <a:lstStyle/>
          <a:p>
            <a:fld id="{6D20CA48-88BA-4592-B811-10A2FD2A1E78}" type="slidenum">
              <a:rPr lang="en-US" smtClean="0"/>
              <a:pPr/>
              <a:t>4</a:t>
            </a:fld>
            <a:endParaRPr lang="en-US"/>
          </a:p>
        </p:txBody>
      </p:sp>
      <p:sp>
        <p:nvSpPr>
          <p:cNvPr id="4" name="Title 3">
            <a:extLst>
              <a:ext uri="{FF2B5EF4-FFF2-40B4-BE49-F238E27FC236}">
                <a16:creationId xmlns:a16="http://schemas.microsoft.com/office/drawing/2014/main" id="{495A8C3F-E4CC-4D5D-AF45-23628A064ACE}"/>
              </a:ext>
            </a:extLst>
          </p:cNvPr>
          <p:cNvSpPr>
            <a:spLocks noGrp="1"/>
          </p:cNvSpPr>
          <p:nvPr>
            <p:ph type="title"/>
          </p:nvPr>
        </p:nvSpPr>
        <p:spPr/>
        <p:txBody>
          <a:bodyPr>
            <a:normAutofit fontScale="90000"/>
          </a:bodyPr>
          <a:lstStyle/>
          <a:p>
            <a:r>
              <a:rPr lang="en-US" dirty="0"/>
              <a:t>Experimental setup of EAST</a:t>
            </a:r>
          </a:p>
        </p:txBody>
      </p:sp>
      <p:pic>
        <p:nvPicPr>
          <p:cNvPr id="5" name="Picture 4" descr="image003">
            <a:extLst>
              <a:ext uri="{FF2B5EF4-FFF2-40B4-BE49-F238E27FC236}">
                <a16:creationId xmlns:a16="http://schemas.microsoft.com/office/drawing/2014/main" id="{F3D6AF30-0350-4D0E-8E13-9BACA3702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2" y="1988840"/>
            <a:ext cx="100107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DBBE984B-785A-42A1-8078-9098FE28E906}"/>
              </a:ext>
            </a:extLst>
          </p:cNvPr>
          <p:cNvCxnSpPr/>
          <p:nvPr/>
        </p:nvCxnSpPr>
        <p:spPr>
          <a:xfrm flipH="1">
            <a:off x="10422779" y="1552634"/>
            <a:ext cx="541176" cy="1293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5">
            <a:extLst>
              <a:ext uri="{FF2B5EF4-FFF2-40B4-BE49-F238E27FC236}">
                <a16:creationId xmlns:a16="http://schemas.microsoft.com/office/drawing/2014/main" id="{D10E607C-D7FB-4EFA-9A6F-211FC6CD7858}"/>
              </a:ext>
            </a:extLst>
          </p:cNvPr>
          <p:cNvSpPr txBox="1"/>
          <p:nvPr/>
        </p:nvSpPr>
        <p:spPr>
          <a:xfrm>
            <a:off x="10585005" y="1167071"/>
            <a:ext cx="75790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Driver</a:t>
            </a:r>
          </a:p>
        </p:txBody>
      </p:sp>
      <p:sp>
        <p:nvSpPr>
          <p:cNvPr id="8" name="Left Brace 7">
            <a:extLst>
              <a:ext uri="{FF2B5EF4-FFF2-40B4-BE49-F238E27FC236}">
                <a16:creationId xmlns:a16="http://schemas.microsoft.com/office/drawing/2014/main" id="{4BD28B30-5E8F-46D8-8C9F-5850404D0F48}"/>
              </a:ext>
            </a:extLst>
          </p:cNvPr>
          <p:cNvSpPr/>
          <p:nvPr/>
        </p:nvSpPr>
        <p:spPr>
          <a:xfrm rot="5400000">
            <a:off x="9281036" y="716287"/>
            <a:ext cx="105138" cy="190348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9" name="TextBox 7">
            <a:extLst>
              <a:ext uri="{FF2B5EF4-FFF2-40B4-BE49-F238E27FC236}">
                <a16:creationId xmlns:a16="http://schemas.microsoft.com/office/drawing/2014/main" id="{55E40FA6-8722-4AF0-9F4D-0EAC1ADAF98C}"/>
              </a:ext>
            </a:extLst>
          </p:cNvPr>
          <p:cNvSpPr txBox="1"/>
          <p:nvPr/>
        </p:nvSpPr>
        <p:spPr>
          <a:xfrm>
            <a:off x="8696764" y="1212691"/>
            <a:ext cx="127368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Buffer (opt)</a:t>
            </a:r>
          </a:p>
        </p:txBody>
      </p:sp>
      <p:sp>
        <p:nvSpPr>
          <p:cNvPr id="10" name="Left Brace 9">
            <a:extLst>
              <a:ext uri="{FF2B5EF4-FFF2-40B4-BE49-F238E27FC236}">
                <a16:creationId xmlns:a16="http://schemas.microsoft.com/office/drawing/2014/main" id="{89861777-6AC4-4997-9177-546F877CBBF5}"/>
              </a:ext>
            </a:extLst>
          </p:cNvPr>
          <p:cNvSpPr/>
          <p:nvPr/>
        </p:nvSpPr>
        <p:spPr>
          <a:xfrm rot="5400000">
            <a:off x="5349840" y="-1209709"/>
            <a:ext cx="173650" cy="57529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0A353CC9-AFE1-4B9B-8640-AB154D7210D8}"/>
              </a:ext>
            </a:extLst>
          </p:cNvPr>
          <p:cNvSpPr txBox="1"/>
          <p:nvPr/>
        </p:nvSpPr>
        <p:spPr>
          <a:xfrm>
            <a:off x="5056593" y="1166670"/>
            <a:ext cx="79957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Driven</a:t>
            </a:r>
          </a:p>
        </p:txBody>
      </p:sp>
      <p:sp>
        <p:nvSpPr>
          <p:cNvPr id="12" name="Left Brace 11">
            <a:extLst>
              <a:ext uri="{FF2B5EF4-FFF2-40B4-BE49-F238E27FC236}">
                <a16:creationId xmlns:a16="http://schemas.microsoft.com/office/drawing/2014/main" id="{A6C6335F-C199-4535-B047-F65852CC45B3}"/>
              </a:ext>
            </a:extLst>
          </p:cNvPr>
          <p:cNvSpPr/>
          <p:nvPr/>
        </p:nvSpPr>
        <p:spPr>
          <a:xfrm rot="5400000">
            <a:off x="1765174" y="1021059"/>
            <a:ext cx="173650" cy="12789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2FEFFCE-9F48-4783-8B5B-A79352ACFB02}"/>
              </a:ext>
            </a:extLst>
          </p:cNvPr>
          <p:cNvSpPr txBox="1"/>
          <p:nvPr/>
        </p:nvSpPr>
        <p:spPr>
          <a:xfrm>
            <a:off x="1517496" y="1217148"/>
            <a:ext cx="66717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Cone</a:t>
            </a:r>
          </a:p>
        </p:txBody>
      </p:sp>
      <p:cxnSp>
        <p:nvCxnSpPr>
          <p:cNvPr id="15" name="Straight Arrow Connector 14">
            <a:extLst>
              <a:ext uri="{FF2B5EF4-FFF2-40B4-BE49-F238E27FC236}">
                <a16:creationId xmlns:a16="http://schemas.microsoft.com/office/drawing/2014/main" id="{F62BC693-91C2-4ED3-9710-4C20DE3DBE45}"/>
              </a:ext>
            </a:extLst>
          </p:cNvPr>
          <p:cNvCxnSpPr>
            <a:cxnSpLocks/>
          </p:cNvCxnSpPr>
          <p:nvPr/>
        </p:nvCxnSpPr>
        <p:spPr>
          <a:xfrm>
            <a:off x="2279576" y="2508331"/>
            <a:ext cx="0" cy="288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8C8E4A32-F339-4086-B6CA-95C15F8EBD41}"/>
              </a:ext>
            </a:extLst>
          </p:cNvPr>
          <p:cNvSpPr/>
          <p:nvPr/>
        </p:nvSpPr>
        <p:spPr>
          <a:xfrm>
            <a:off x="1631503" y="1989467"/>
            <a:ext cx="1302187"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A6580B7-6ED6-4F95-BAE0-5B098E0B9F02}"/>
              </a:ext>
            </a:extLst>
          </p:cNvPr>
          <p:cNvSpPr txBox="1"/>
          <p:nvPr/>
        </p:nvSpPr>
        <p:spPr>
          <a:xfrm>
            <a:off x="1451484" y="2046666"/>
            <a:ext cx="1656184" cy="461665"/>
          </a:xfrm>
          <a:prstGeom prst="rect">
            <a:avLst/>
          </a:prstGeom>
          <a:noFill/>
        </p:spPr>
        <p:txBody>
          <a:bodyPr wrap="square" rtlCol="0">
            <a:spAutoFit/>
          </a:bodyPr>
          <a:lstStyle/>
          <a:p>
            <a:pPr algn="ctr"/>
            <a:r>
              <a:rPr lang="en-US" sz="1200"/>
              <a:t>4 spectrometers </a:t>
            </a:r>
          </a:p>
          <a:p>
            <a:pPr algn="ctr"/>
            <a:r>
              <a:rPr lang="en-US" sz="1200"/>
              <a:t>(VUV, Blue, Red, IR)</a:t>
            </a:r>
          </a:p>
        </p:txBody>
      </p:sp>
      <p:cxnSp>
        <p:nvCxnSpPr>
          <p:cNvPr id="20" name="Straight Arrow Connector 19">
            <a:extLst>
              <a:ext uri="{FF2B5EF4-FFF2-40B4-BE49-F238E27FC236}">
                <a16:creationId xmlns:a16="http://schemas.microsoft.com/office/drawing/2014/main" id="{6B4C2732-41EC-4610-A4D4-6D633CFF839C}"/>
              </a:ext>
            </a:extLst>
          </p:cNvPr>
          <p:cNvCxnSpPr>
            <a:cxnSpLocks/>
          </p:cNvCxnSpPr>
          <p:nvPr/>
        </p:nvCxnSpPr>
        <p:spPr>
          <a:xfrm flipH="1" flipV="1">
            <a:off x="2999656" y="2996952"/>
            <a:ext cx="288032" cy="9028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A94D8C6-E78B-4DBC-AD02-2E57A89C94DF}"/>
              </a:ext>
            </a:extLst>
          </p:cNvPr>
          <p:cNvSpPr txBox="1"/>
          <p:nvPr/>
        </p:nvSpPr>
        <p:spPr>
          <a:xfrm>
            <a:off x="2999656" y="3907569"/>
            <a:ext cx="1224132" cy="461665"/>
          </a:xfrm>
          <a:prstGeom prst="rect">
            <a:avLst/>
          </a:prstGeom>
          <a:noFill/>
        </p:spPr>
        <p:txBody>
          <a:bodyPr wrap="square" rtlCol="0">
            <a:spAutoFit/>
          </a:bodyPr>
          <a:lstStyle/>
          <a:p>
            <a:r>
              <a:rPr lang="en-US" sz="1200"/>
              <a:t>Last PCB before </a:t>
            </a:r>
          </a:p>
          <a:p>
            <a:r>
              <a:rPr lang="en-US" sz="1200"/>
              <a:t>cone entrance</a:t>
            </a:r>
          </a:p>
        </p:txBody>
      </p:sp>
      <p:cxnSp>
        <p:nvCxnSpPr>
          <p:cNvPr id="23" name="Straight Arrow Connector 22">
            <a:extLst>
              <a:ext uri="{FF2B5EF4-FFF2-40B4-BE49-F238E27FC236}">
                <a16:creationId xmlns:a16="http://schemas.microsoft.com/office/drawing/2014/main" id="{78A5FFB3-F2A6-43B8-91C8-CA603870F782}"/>
              </a:ext>
            </a:extLst>
          </p:cNvPr>
          <p:cNvCxnSpPr>
            <a:cxnSpLocks/>
          </p:cNvCxnSpPr>
          <p:nvPr/>
        </p:nvCxnSpPr>
        <p:spPr>
          <a:xfrm flipV="1">
            <a:off x="2415758" y="2934860"/>
            <a:ext cx="0" cy="10270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F27345C-B7AA-41BF-B724-3045F23A201B}"/>
              </a:ext>
            </a:extLst>
          </p:cNvPr>
          <p:cNvSpPr txBox="1"/>
          <p:nvPr/>
        </p:nvSpPr>
        <p:spPr>
          <a:xfrm>
            <a:off x="2345220" y="3971582"/>
            <a:ext cx="429926" cy="276999"/>
          </a:xfrm>
          <a:prstGeom prst="rect">
            <a:avLst/>
          </a:prstGeom>
          <a:noFill/>
        </p:spPr>
        <p:txBody>
          <a:bodyPr wrap="none" rtlCol="0">
            <a:spAutoFit/>
          </a:bodyPr>
          <a:lstStyle/>
          <a:p>
            <a:r>
              <a:rPr lang="en-US" sz="1200"/>
              <a:t>PCB</a:t>
            </a:r>
          </a:p>
        </p:txBody>
      </p:sp>
      <p:cxnSp>
        <p:nvCxnSpPr>
          <p:cNvPr id="27" name="Straight Arrow Connector 26">
            <a:extLst>
              <a:ext uri="{FF2B5EF4-FFF2-40B4-BE49-F238E27FC236}">
                <a16:creationId xmlns:a16="http://schemas.microsoft.com/office/drawing/2014/main" id="{CD470E46-1634-4317-A12B-8AE74EAC3B3D}"/>
              </a:ext>
            </a:extLst>
          </p:cNvPr>
          <p:cNvCxnSpPr>
            <a:cxnSpLocks/>
          </p:cNvCxnSpPr>
          <p:nvPr/>
        </p:nvCxnSpPr>
        <p:spPr>
          <a:xfrm flipV="1">
            <a:off x="2109272" y="2996952"/>
            <a:ext cx="0" cy="9028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7DC5A7A6-1F4D-4A59-9CEE-7621B6F14830}"/>
              </a:ext>
            </a:extLst>
          </p:cNvPr>
          <p:cNvSpPr txBox="1"/>
          <p:nvPr/>
        </p:nvSpPr>
        <p:spPr>
          <a:xfrm>
            <a:off x="1631504" y="3944089"/>
            <a:ext cx="784254" cy="276999"/>
          </a:xfrm>
          <a:prstGeom prst="rect">
            <a:avLst/>
          </a:prstGeom>
          <a:noFill/>
        </p:spPr>
        <p:txBody>
          <a:bodyPr wrap="none" rtlCol="0">
            <a:spAutoFit/>
          </a:bodyPr>
          <a:lstStyle/>
          <a:p>
            <a:r>
              <a:rPr lang="en-US" sz="1200"/>
              <a:t>Pitot rake</a:t>
            </a:r>
          </a:p>
        </p:txBody>
      </p:sp>
      <p:sp>
        <p:nvSpPr>
          <p:cNvPr id="38" name="Content Placeholder 2">
            <a:extLst>
              <a:ext uri="{FF2B5EF4-FFF2-40B4-BE49-F238E27FC236}">
                <a16:creationId xmlns:a16="http://schemas.microsoft.com/office/drawing/2014/main" id="{5D63CCEE-E4AB-4992-BD67-FDFA70308AF1}"/>
              </a:ext>
            </a:extLst>
          </p:cNvPr>
          <p:cNvSpPr>
            <a:spLocks noGrp="1"/>
          </p:cNvSpPr>
          <p:nvPr/>
        </p:nvSpPr>
        <p:spPr>
          <a:xfrm>
            <a:off x="695400" y="4385515"/>
            <a:ext cx="10515600" cy="2497617"/>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Velocity estimated using PCB measurements in the tube and extrapolating to the cone</a:t>
            </a:r>
          </a:p>
          <a:p>
            <a:r>
              <a:rPr lang="en-US" dirty="0"/>
              <a:t>Test conditions</a:t>
            </a:r>
          </a:p>
          <a:p>
            <a:pPr lvl="1"/>
            <a:r>
              <a:rPr lang="en-US" dirty="0"/>
              <a:t>Test gas is Air at 0.2 Torr (60 km equivalent altitude)</a:t>
            </a:r>
          </a:p>
          <a:p>
            <a:pPr lvl="1"/>
            <a:r>
              <a:rPr lang="en-US" dirty="0"/>
              <a:t>Target velocities at cone entrance are 10 and 11 km/s</a:t>
            </a:r>
          </a:p>
          <a:p>
            <a:r>
              <a:rPr lang="en-US" dirty="0"/>
              <a:t>Optional Configuration – He or He/</a:t>
            </a:r>
            <a:r>
              <a:rPr lang="en-US" dirty="0" err="1"/>
              <a:t>Ar</a:t>
            </a:r>
            <a:r>
              <a:rPr lang="en-US" dirty="0"/>
              <a:t> Buffer at 50 Torr</a:t>
            </a:r>
          </a:p>
          <a:p>
            <a:r>
              <a:rPr lang="en-US" dirty="0"/>
              <a:t>Diaphragm Configurations </a:t>
            </a:r>
          </a:p>
          <a:p>
            <a:pPr lvl="1"/>
            <a:r>
              <a:rPr lang="en-US" dirty="0"/>
              <a:t>Thin Aluminum – Breaks randomly, burst at 130 psi</a:t>
            </a:r>
          </a:p>
          <a:p>
            <a:pPr lvl="1"/>
            <a:r>
              <a:rPr lang="en-US" dirty="0"/>
              <a:t>Scored Stainless Steel – Breaks on petals, burst is estimated at 6000-12000 psi</a:t>
            </a:r>
            <a:endParaRPr lang="en-US" dirty="0">
              <a:cs typeface="Calibri"/>
            </a:endParaRPr>
          </a:p>
          <a:p>
            <a:r>
              <a:rPr lang="en-US" dirty="0"/>
              <a:t>Driver options - 30’’ Cylindrical or 11” Conical</a:t>
            </a:r>
          </a:p>
        </p:txBody>
      </p:sp>
    </p:spTree>
    <p:extLst>
      <p:ext uri="{BB962C8B-B14F-4D97-AF65-F5344CB8AC3E}">
        <p14:creationId xmlns:p14="http://schemas.microsoft.com/office/powerpoint/2010/main" val="3734217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90F92D-1E2E-4901-B707-8A2155F47588}"/>
              </a:ext>
            </a:extLst>
          </p:cNvPr>
          <p:cNvSpPr>
            <a:spLocks noGrp="1"/>
          </p:cNvSpPr>
          <p:nvPr>
            <p:ph type="body" sz="quarter" idx="13"/>
          </p:nvPr>
        </p:nvSpPr>
        <p:spPr/>
        <p:txBody>
          <a:bodyPr/>
          <a:lstStyle/>
          <a:p>
            <a:endParaRPr lang="en-US" dirty="0"/>
          </a:p>
        </p:txBody>
      </p:sp>
      <p:sp>
        <p:nvSpPr>
          <p:cNvPr id="2" name="Slide Number Placeholder 1">
            <a:extLst>
              <a:ext uri="{FF2B5EF4-FFF2-40B4-BE49-F238E27FC236}">
                <a16:creationId xmlns:a16="http://schemas.microsoft.com/office/drawing/2014/main" id="{7C6B5C74-CD53-4E6A-AF53-7AB47F0A049C}"/>
              </a:ext>
            </a:extLst>
          </p:cNvPr>
          <p:cNvSpPr>
            <a:spLocks noGrp="1"/>
          </p:cNvSpPr>
          <p:nvPr>
            <p:ph type="sldNum" sz="quarter" idx="12"/>
          </p:nvPr>
        </p:nvSpPr>
        <p:spPr/>
        <p:txBody>
          <a:bodyPr/>
          <a:lstStyle/>
          <a:p>
            <a:fld id="{6D20CA48-88BA-4592-B811-10A2FD2A1E78}" type="slidenum">
              <a:rPr lang="en-US" smtClean="0"/>
              <a:pPr/>
              <a:t>5</a:t>
            </a:fld>
            <a:endParaRPr lang="en-US"/>
          </a:p>
        </p:txBody>
      </p:sp>
      <p:pic>
        <p:nvPicPr>
          <p:cNvPr id="5" name="Picture 4">
            <a:extLst>
              <a:ext uri="{FF2B5EF4-FFF2-40B4-BE49-F238E27FC236}">
                <a16:creationId xmlns:a16="http://schemas.microsoft.com/office/drawing/2014/main" id="{B455DA32-2C9F-47F5-B83E-EF1AA98AE23B}"/>
              </a:ext>
            </a:extLst>
          </p:cNvPr>
          <p:cNvPicPr>
            <a:picLocks noChangeAspect="1"/>
          </p:cNvPicPr>
          <p:nvPr/>
        </p:nvPicPr>
        <p:blipFill>
          <a:blip r:embed="rId7"/>
          <a:stretch>
            <a:fillRect/>
          </a:stretch>
        </p:blipFill>
        <p:spPr>
          <a:xfrm>
            <a:off x="2009345" y="808011"/>
            <a:ext cx="7124700" cy="1333500"/>
          </a:xfrm>
          <a:prstGeom prst="rect">
            <a:avLst/>
          </a:prstGeom>
        </p:spPr>
      </p:pic>
      <p:sp>
        <p:nvSpPr>
          <p:cNvPr id="4" name="Title 3">
            <a:extLst>
              <a:ext uri="{FF2B5EF4-FFF2-40B4-BE49-F238E27FC236}">
                <a16:creationId xmlns:a16="http://schemas.microsoft.com/office/drawing/2014/main" id="{EE1D47BE-7266-4CC4-87AA-D11A6F3B9B79}"/>
              </a:ext>
            </a:extLst>
          </p:cNvPr>
          <p:cNvSpPr>
            <a:spLocks noGrp="1"/>
          </p:cNvSpPr>
          <p:nvPr>
            <p:ph type="title"/>
          </p:nvPr>
        </p:nvSpPr>
        <p:spPr/>
        <p:txBody>
          <a:bodyPr>
            <a:normAutofit fontScale="90000"/>
          </a:bodyPr>
          <a:lstStyle/>
          <a:p>
            <a:r>
              <a:rPr lang="en-US" dirty="0"/>
              <a:t>2D-axisymmetric simulations</a:t>
            </a:r>
          </a:p>
        </p:txBody>
      </p:sp>
      <p:pic>
        <p:nvPicPr>
          <p:cNvPr id="6" name="nowin3">
            <a:hlinkClick r:id="" action="ppaction://media"/>
            <a:extLst>
              <a:ext uri="{FF2B5EF4-FFF2-40B4-BE49-F238E27FC236}">
                <a16:creationId xmlns:a16="http://schemas.microsoft.com/office/drawing/2014/main" id="{470158D1-534A-4378-9A79-79F3C61B141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5482" y="2060179"/>
            <a:ext cx="4968875" cy="4389438"/>
          </a:xfrm>
          <a:prstGeom prst="rect">
            <a:avLst/>
          </a:prstGeom>
        </p:spPr>
      </p:pic>
      <p:pic>
        <p:nvPicPr>
          <p:cNvPr id="7" name="wind">
            <a:hlinkClick r:id="" action="ppaction://media"/>
            <a:extLst>
              <a:ext uri="{FF2B5EF4-FFF2-40B4-BE49-F238E27FC236}">
                <a16:creationId xmlns:a16="http://schemas.microsoft.com/office/drawing/2014/main" id="{9055ABFD-EDC1-4A69-AFBF-5FDDBF058CA1}"/>
              </a:ext>
            </a:extLst>
          </p:cNvPr>
          <p:cNvPicPr>
            <a:picLocks noChangeAspect="1"/>
          </p:cNvPicPr>
          <p:nvPr>
            <a:videoFile r:link="rId3"/>
            <p:extLst>
              <p:ext uri="{DAA4B4D4-6D71-4841-9C94-3DE7FCFB9230}">
                <p14:media xmlns:p14="http://schemas.microsoft.com/office/powerpoint/2010/main" r:embed="rId4">
                  <p14:trim end="8000"/>
                </p14:media>
              </p:ext>
            </p:extLst>
          </p:nvPr>
        </p:nvPicPr>
        <p:blipFill>
          <a:blip r:embed="rId9"/>
          <a:stretch>
            <a:fillRect/>
          </a:stretch>
        </p:blipFill>
        <p:spPr>
          <a:xfrm>
            <a:off x="5986026" y="2047153"/>
            <a:ext cx="4944705" cy="4389120"/>
          </a:xfrm>
          <a:prstGeom prst="rect">
            <a:avLst/>
          </a:prstGeom>
        </p:spPr>
      </p:pic>
      <p:sp>
        <p:nvSpPr>
          <p:cNvPr id="8" name="ZoneTexte 35">
            <a:extLst>
              <a:ext uri="{FF2B5EF4-FFF2-40B4-BE49-F238E27FC236}">
                <a16:creationId xmlns:a16="http://schemas.microsoft.com/office/drawing/2014/main" id="{7D590BC6-9288-4F07-9DF3-FA55B4B72962}"/>
              </a:ext>
            </a:extLst>
          </p:cNvPr>
          <p:cNvSpPr txBox="1"/>
          <p:nvPr/>
        </p:nvSpPr>
        <p:spPr>
          <a:xfrm>
            <a:off x="4295060" y="6454283"/>
            <a:ext cx="10544783" cy="338554"/>
          </a:xfrm>
          <a:prstGeom prst="rect">
            <a:avLst/>
          </a:prstGeom>
          <a:noFill/>
        </p:spPr>
        <p:txBody>
          <a:bodyPr wrap="square" rtlCol="0">
            <a:spAutoFit/>
          </a:bodyPr>
          <a:lstStyle/>
          <a:p>
            <a:r>
              <a:rPr lang="en-US" sz="1600" dirty="0"/>
              <a:t>Time step not constant</a:t>
            </a:r>
          </a:p>
        </p:txBody>
      </p:sp>
    </p:spTree>
    <p:extLst>
      <p:ext uri="{BB962C8B-B14F-4D97-AF65-F5344CB8AC3E}">
        <p14:creationId xmlns:p14="http://schemas.microsoft.com/office/powerpoint/2010/main" val="7219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00" fill="hold"/>
                                        <p:tgtEl>
                                          <p:spTgt spid="7"/>
                                        </p:tgtEl>
                                      </p:cBhvr>
                                    </p:cmd>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8497F-97D4-4156-86D2-32ED7B34CBB9}"/>
              </a:ext>
            </a:extLst>
          </p:cNvPr>
          <p:cNvSpPr>
            <a:spLocks noGrp="1"/>
          </p:cNvSpPr>
          <p:nvPr>
            <p:ph type="sldNum" sz="quarter" idx="12"/>
          </p:nvPr>
        </p:nvSpPr>
        <p:spPr/>
        <p:txBody>
          <a:bodyPr/>
          <a:lstStyle/>
          <a:p>
            <a:fld id="{6D20CA48-88BA-4592-B811-10A2FD2A1E78}" type="slidenum">
              <a:rPr lang="en-US" smtClean="0"/>
              <a:pPr/>
              <a:t>6</a:t>
            </a:fld>
            <a:endParaRPr lang="en-US"/>
          </a:p>
        </p:txBody>
      </p:sp>
      <p:sp>
        <p:nvSpPr>
          <p:cNvPr id="4" name="Title 3">
            <a:extLst>
              <a:ext uri="{FF2B5EF4-FFF2-40B4-BE49-F238E27FC236}">
                <a16:creationId xmlns:a16="http://schemas.microsoft.com/office/drawing/2014/main" id="{D8306AA5-4731-4E3D-AC8A-0FD2DE68479A}"/>
              </a:ext>
            </a:extLst>
          </p:cNvPr>
          <p:cNvSpPr>
            <a:spLocks noGrp="1"/>
          </p:cNvSpPr>
          <p:nvPr>
            <p:ph type="title"/>
          </p:nvPr>
        </p:nvSpPr>
        <p:spPr/>
        <p:txBody>
          <a:bodyPr>
            <a:normAutofit fontScale="90000"/>
          </a:bodyPr>
          <a:lstStyle/>
          <a:p>
            <a:r>
              <a:rPr lang="en-US" dirty="0"/>
              <a:t>Goal: studying expanding flows</a:t>
            </a:r>
          </a:p>
        </p:txBody>
      </p:sp>
      <p:pic>
        <p:nvPicPr>
          <p:cNvPr id="6" name="Picture 5">
            <a:extLst>
              <a:ext uri="{FF2B5EF4-FFF2-40B4-BE49-F238E27FC236}">
                <a16:creationId xmlns:a16="http://schemas.microsoft.com/office/drawing/2014/main" id="{67A8A359-79D7-4A01-AA09-0BF426AD4473}"/>
              </a:ext>
            </a:extLst>
          </p:cNvPr>
          <p:cNvPicPr>
            <a:picLocks noChangeAspect="1"/>
          </p:cNvPicPr>
          <p:nvPr/>
        </p:nvPicPr>
        <p:blipFill>
          <a:blip r:embed="rId2"/>
          <a:stretch>
            <a:fillRect/>
          </a:stretch>
        </p:blipFill>
        <p:spPr>
          <a:xfrm>
            <a:off x="306344" y="1105078"/>
            <a:ext cx="10724329" cy="2323922"/>
          </a:xfrm>
          <a:prstGeom prst="rect">
            <a:avLst/>
          </a:prstGeom>
        </p:spPr>
      </p:pic>
      <p:sp>
        <p:nvSpPr>
          <p:cNvPr id="7" name="Rectangle 6">
            <a:extLst>
              <a:ext uri="{FF2B5EF4-FFF2-40B4-BE49-F238E27FC236}">
                <a16:creationId xmlns:a16="http://schemas.microsoft.com/office/drawing/2014/main" id="{34A3CB8A-8217-4950-ADAD-2A913EE6F65C}"/>
              </a:ext>
            </a:extLst>
          </p:cNvPr>
          <p:cNvSpPr/>
          <p:nvPr/>
        </p:nvSpPr>
        <p:spPr>
          <a:xfrm>
            <a:off x="6028944" y="2599944"/>
            <a:ext cx="877824"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BCAB8DB-4541-47CC-BAB5-63E51E82206B}"/>
              </a:ext>
            </a:extLst>
          </p:cNvPr>
          <p:cNvPicPr>
            <a:picLocks noChangeAspect="1"/>
          </p:cNvPicPr>
          <p:nvPr/>
        </p:nvPicPr>
        <p:blipFill>
          <a:blip r:embed="rId3"/>
          <a:stretch>
            <a:fillRect/>
          </a:stretch>
        </p:blipFill>
        <p:spPr>
          <a:xfrm>
            <a:off x="6654151" y="1049016"/>
            <a:ext cx="4901756" cy="2364666"/>
          </a:xfrm>
          <a:prstGeom prst="rect">
            <a:avLst/>
          </a:prstGeom>
        </p:spPr>
      </p:pic>
      <p:cxnSp>
        <p:nvCxnSpPr>
          <p:cNvPr id="10" name="Straight Connector 9">
            <a:extLst>
              <a:ext uri="{FF2B5EF4-FFF2-40B4-BE49-F238E27FC236}">
                <a16:creationId xmlns:a16="http://schemas.microsoft.com/office/drawing/2014/main" id="{5722EC47-7160-41AA-A259-D0455AF3F06E}"/>
              </a:ext>
            </a:extLst>
          </p:cNvPr>
          <p:cNvCxnSpPr>
            <a:cxnSpLocks/>
          </p:cNvCxnSpPr>
          <p:nvPr/>
        </p:nvCxnSpPr>
        <p:spPr>
          <a:xfrm>
            <a:off x="7056120" y="1268730"/>
            <a:ext cx="31038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C4D1D8C4-F563-4EEC-A1D0-42919D8096C4}"/>
              </a:ext>
            </a:extLst>
          </p:cNvPr>
          <p:cNvCxnSpPr/>
          <p:nvPr/>
        </p:nvCxnSpPr>
        <p:spPr>
          <a:xfrm>
            <a:off x="10160000" y="1264920"/>
            <a:ext cx="812800" cy="13716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3A792BC1-B549-4C6B-B105-6B158910580B}"/>
              </a:ext>
            </a:extLst>
          </p:cNvPr>
          <p:cNvCxnSpPr/>
          <p:nvPr/>
        </p:nvCxnSpPr>
        <p:spPr>
          <a:xfrm>
            <a:off x="7078980" y="1264920"/>
            <a:ext cx="0" cy="245364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17A64332-8175-422B-8FB7-582E90F70388}"/>
              </a:ext>
            </a:extLst>
          </p:cNvPr>
          <p:cNvCxnSpPr/>
          <p:nvPr/>
        </p:nvCxnSpPr>
        <p:spPr>
          <a:xfrm>
            <a:off x="9837420" y="1319784"/>
            <a:ext cx="0" cy="245364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ight Brace 18">
            <a:extLst>
              <a:ext uri="{FF2B5EF4-FFF2-40B4-BE49-F238E27FC236}">
                <a16:creationId xmlns:a16="http://schemas.microsoft.com/office/drawing/2014/main" id="{A7C8C37B-B8B3-4A4C-AE64-DBC77F70A49F}"/>
              </a:ext>
            </a:extLst>
          </p:cNvPr>
          <p:cNvSpPr/>
          <p:nvPr/>
        </p:nvSpPr>
        <p:spPr>
          <a:xfrm rot="5400000">
            <a:off x="8424078" y="2479126"/>
            <a:ext cx="119039" cy="27076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640FBD3D-84E4-4D90-8839-41DC738DCC70}"/>
              </a:ext>
            </a:extLst>
          </p:cNvPr>
          <p:cNvSpPr txBox="1"/>
          <p:nvPr/>
        </p:nvSpPr>
        <p:spPr>
          <a:xfrm>
            <a:off x="7617572" y="3966512"/>
            <a:ext cx="2377436" cy="369332"/>
          </a:xfrm>
          <a:prstGeom prst="rect">
            <a:avLst/>
          </a:prstGeom>
          <a:noFill/>
        </p:spPr>
        <p:txBody>
          <a:bodyPr wrap="square" rtlCol="0">
            <a:spAutoFit/>
          </a:bodyPr>
          <a:lstStyle/>
          <a:p>
            <a:r>
              <a:rPr lang="en-US" dirty="0"/>
              <a:t>Camera range</a:t>
            </a:r>
          </a:p>
        </p:txBody>
      </p:sp>
      <p:sp>
        <p:nvSpPr>
          <p:cNvPr id="21" name="Rectangle 20">
            <a:extLst>
              <a:ext uri="{FF2B5EF4-FFF2-40B4-BE49-F238E27FC236}">
                <a16:creationId xmlns:a16="http://schemas.microsoft.com/office/drawing/2014/main" id="{F595C6E8-4DD2-4C12-8AE7-716EAF8DD577}"/>
              </a:ext>
            </a:extLst>
          </p:cNvPr>
          <p:cNvSpPr/>
          <p:nvPr/>
        </p:nvSpPr>
        <p:spPr>
          <a:xfrm>
            <a:off x="7322820" y="1165860"/>
            <a:ext cx="487664" cy="213359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63DA5BE-3ECA-4725-B8F3-F3A483C19DCD}"/>
              </a:ext>
            </a:extLst>
          </p:cNvPr>
          <p:cNvCxnSpPr>
            <a:cxnSpLocks/>
          </p:cNvCxnSpPr>
          <p:nvPr/>
        </p:nvCxnSpPr>
        <p:spPr>
          <a:xfrm>
            <a:off x="8849868" y="1264920"/>
            <a:ext cx="0" cy="1898904"/>
          </a:xfrm>
          <a:prstGeom prst="line">
            <a:avLst/>
          </a:prstGeom>
          <a:ln>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5" name="TextBox 24">
            <a:extLst>
              <a:ext uri="{FF2B5EF4-FFF2-40B4-BE49-F238E27FC236}">
                <a16:creationId xmlns:a16="http://schemas.microsoft.com/office/drawing/2014/main" id="{968F4951-2E45-4DF8-927C-F7BD8EE1EB6B}"/>
              </a:ext>
            </a:extLst>
          </p:cNvPr>
          <p:cNvSpPr txBox="1"/>
          <p:nvPr/>
        </p:nvSpPr>
        <p:spPr>
          <a:xfrm>
            <a:off x="7283228" y="3309724"/>
            <a:ext cx="841920" cy="523220"/>
          </a:xfrm>
          <a:prstGeom prst="rect">
            <a:avLst/>
          </a:prstGeom>
          <a:noFill/>
        </p:spPr>
        <p:txBody>
          <a:bodyPr wrap="square" rtlCol="0">
            <a:spAutoFit/>
          </a:bodyPr>
          <a:lstStyle/>
          <a:p>
            <a:r>
              <a:rPr lang="en-US" sz="1400" dirty="0"/>
              <a:t>Shock front</a:t>
            </a:r>
          </a:p>
        </p:txBody>
      </p:sp>
      <p:sp>
        <p:nvSpPr>
          <p:cNvPr id="26" name="TextBox 25">
            <a:extLst>
              <a:ext uri="{FF2B5EF4-FFF2-40B4-BE49-F238E27FC236}">
                <a16:creationId xmlns:a16="http://schemas.microsoft.com/office/drawing/2014/main" id="{617E7F19-1009-4635-A86A-24138633AD91}"/>
              </a:ext>
            </a:extLst>
          </p:cNvPr>
          <p:cNvSpPr txBox="1"/>
          <p:nvPr/>
        </p:nvSpPr>
        <p:spPr>
          <a:xfrm>
            <a:off x="7704188" y="1902761"/>
            <a:ext cx="1210231" cy="523220"/>
          </a:xfrm>
          <a:prstGeom prst="rect">
            <a:avLst/>
          </a:prstGeom>
          <a:noFill/>
        </p:spPr>
        <p:txBody>
          <a:bodyPr wrap="square" rtlCol="0">
            <a:spAutoFit/>
          </a:bodyPr>
          <a:lstStyle/>
          <a:p>
            <a:r>
              <a:rPr lang="en-US" sz="1400" dirty="0"/>
              <a:t>Compressing flow</a:t>
            </a:r>
          </a:p>
        </p:txBody>
      </p:sp>
      <p:sp>
        <p:nvSpPr>
          <p:cNvPr id="27" name="TextBox 26">
            <a:extLst>
              <a:ext uri="{FF2B5EF4-FFF2-40B4-BE49-F238E27FC236}">
                <a16:creationId xmlns:a16="http://schemas.microsoft.com/office/drawing/2014/main" id="{50A7D61F-E315-4AEF-8F61-809B90AB9720}"/>
              </a:ext>
            </a:extLst>
          </p:cNvPr>
          <p:cNvSpPr txBox="1"/>
          <p:nvPr/>
        </p:nvSpPr>
        <p:spPr>
          <a:xfrm>
            <a:off x="9215078" y="1884661"/>
            <a:ext cx="1210231" cy="523220"/>
          </a:xfrm>
          <a:prstGeom prst="rect">
            <a:avLst/>
          </a:prstGeom>
          <a:noFill/>
        </p:spPr>
        <p:txBody>
          <a:bodyPr wrap="square" rtlCol="0">
            <a:spAutoFit/>
          </a:bodyPr>
          <a:lstStyle/>
          <a:p>
            <a:r>
              <a:rPr lang="en-US" sz="1400" dirty="0"/>
              <a:t>Expanding flow</a:t>
            </a:r>
          </a:p>
        </p:txBody>
      </p:sp>
      <p:cxnSp>
        <p:nvCxnSpPr>
          <p:cNvPr id="31" name="Straight Arrow Connector 30">
            <a:extLst>
              <a:ext uri="{FF2B5EF4-FFF2-40B4-BE49-F238E27FC236}">
                <a16:creationId xmlns:a16="http://schemas.microsoft.com/office/drawing/2014/main" id="{B4E68218-943E-4044-B8AD-5F9BAD6358A3}"/>
              </a:ext>
            </a:extLst>
          </p:cNvPr>
          <p:cNvCxnSpPr>
            <a:stCxn id="26" idx="3"/>
          </p:cNvCxnSpPr>
          <p:nvPr/>
        </p:nvCxnSpPr>
        <p:spPr>
          <a:xfrm flipH="1">
            <a:off x="8430768" y="2164371"/>
            <a:ext cx="4836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16634B2-3600-4955-A2A2-277FB388D8FF}"/>
              </a:ext>
            </a:extLst>
          </p:cNvPr>
          <p:cNvCxnSpPr>
            <a:cxnSpLocks/>
          </p:cNvCxnSpPr>
          <p:nvPr/>
        </p:nvCxnSpPr>
        <p:spPr>
          <a:xfrm>
            <a:off x="8806290" y="2164371"/>
            <a:ext cx="4546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AEA2669-FD15-4544-BFBB-CEF1479A093C}"/>
              </a:ext>
            </a:extLst>
          </p:cNvPr>
          <p:cNvCxnSpPr>
            <a:cxnSpLocks/>
          </p:cNvCxnSpPr>
          <p:nvPr/>
        </p:nvCxnSpPr>
        <p:spPr>
          <a:xfrm>
            <a:off x="9491472" y="1264920"/>
            <a:ext cx="0" cy="299802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6AE04A98-A3BD-42F3-8290-F2C516F3C79E}"/>
              </a:ext>
            </a:extLst>
          </p:cNvPr>
          <p:cNvSpPr txBox="1"/>
          <p:nvPr/>
        </p:nvSpPr>
        <p:spPr>
          <a:xfrm>
            <a:off x="9033628" y="4262946"/>
            <a:ext cx="2471816" cy="584775"/>
          </a:xfrm>
          <a:prstGeom prst="rect">
            <a:avLst/>
          </a:prstGeom>
          <a:noFill/>
        </p:spPr>
        <p:txBody>
          <a:bodyPr wrap="square" rtlCol="0">
            <a:spAutoFit/>
          </a:bodyPr>
          <a:lstStyle/>
          <a:p>
            <a:r>
              <a:rPr lang="en-US" sz="1600" dirty="0"/>
              <a:t>Line of sight: compressing + expanding flow</a:t>
            </a:r>
          </a:p>
        </p:txBody>
      </p:sp>
      <p:sp>
        <p:nvSpPr>
          <p:cNvPr id="3" name="Text Placeholder 2">
            <a:extLst>
              <a:ext uri="{FF2B5EF4-FFF2-40B4-BE49-F238E27FC236}">
                <a16:creationId xmlns:a16="http://schemas.microsoft.com/office/drawing/2014/main" id="{55B12154-D44A-4779-B8F3-C53FFBDA0C0E}"/>
              </a:ext>
            </a:extLst>
          </p:cNvPr>
          <p:cNvSpPr>
            <a:spLocks noGrp="1"/>
          </p:cNvSpPr>
          <p:nvPr>
            <p:ph type="body" sz="quarter" idx="13"/>
          </p:nvPr>
        </p:nvSpPr>
        <p:spPr>
          <a:xfrm>
            <a:off x="636093" y="1049016"/>
            <a:ext cx="10954775" cy="2917496"/>
          </a:xfrm>
        </p:spPr>
        <p:txBody>
          <a:bodyPr/>
          <a:lstStyle/>
          <a:p>
            <a:r>
              <a:rPr lang="en-US" dirty="0"/>
              <a:t>Camera range covers compressing</a:t>
            </a:r>
            <a:br>
              <a:rPr lang="en-US" dirty="0"/>
            </a:br>
            <a:r>
              <a:rPr lang="en-US" dirty="0"/>
              <a:t>and expanding flows</a:t>
            </a:r>
          </a:p>
          <a:p>
            <a:endParaRPr lang="en-US" dirty="0"/>
          </a:p>
          <a:p>
            <a:r>
              <a:rPr lang="en-US" dirty="0"/>
              <a:t>Expanding region starts ~6.5 cm </a:t>
            </a:r>
            <a:br>
              <a:rPr lang="en-US" dirty="0"/>
            </a:br>
            <a:r>
              <a:rPr lang="en-US" dirty="0"/>
              <a:t>from shock front</a:t>
            </a:r>
          </a:p>
        </p:txBody>
      </p:sp>
      <p:sp>
        <p:nvSpPr>
          <p:cNvPr id="41" name="Text Placeholder 2">
            <a:extLst>
              <a:ext uri="{FF2B5EF4-FFF2-40B4-BE49-F238E27FC236}">
                <a16:creationId xmlns:a16="http://schemas.microsoft.com/office/drawing/2014/main" id="{53FD2CB5-1720-4E37-8B78-754E722B0F5A}"/>
              </a:ext>
            </a:extLst>
          </p:cNvPr>
          <p:cNvSpPr txBox="1">
            <a:spLocks/>
          </p:cNvSpPr>
          <p:nvPr/>
        </p:nvSpPr>
        <p:spPr>
          <a:xfrm>
            <a:off x="550669" y="4676388"/>
            <a:ext cx="10954775" cy="1215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After 6.5 cm, the measured radiation is a combination of radiation coming from both expanding and compressing flows</a:t>
            </a:r>
          </a:p>
          <a:p>
            <a:pPr marL="0" indent="0">
              <a:buNone/>
            </a:pPr>
            <a:endParaRPr lang="en-US" dirty="0"/>
          </a:p>
        </p:txBody>
      </p:sp>
      <p:sp>
        <p:nvSpPr>
          <p:cNvPr id="42" name="Text Placeholder 2">
            <a:extLst>
              <a:ext uri="{FF2B5EF4-FFF2-40B4-BE49-F238E27FC236}">
                <a16:creationId xmlns:a16="http://schemas.microsoft.com/office/drawing/2014/main" id="{C15A7703-C745-4B0D-A50B-3D3643813591}"/>
              </a:ext>
            </a:extLst>
          </p:cNvPr>
          <p:cNvSpPr txBox="1">
            <a:spLocks/>
          </p:cNvSpPr>
          <p:nvPr/>
        </p:nvSpPr>
        <p:spPr>
          <a:xfrm>
            <a:off x="550666" y="5826768"/>
            <a:ext cx="11161436" cy="1215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Can we validate aerothermal mission design tools for wake flows with EAST cone measurements?</a:t>
            </a:r>
          </a:p>
        </p:txBody>
      </p:sp>
      <p:sp>
        <p:nvSpPr>
          <p:cNvPr id="9" name="Arrow: Left 8">
            <a:extLst>
              <a:ext uri="{FF2B5EF4-FFF2-40B4-BE49-F238E27FC236}">
                <a16:creationId xmlns:a16="http://schemas.microsoft.com/office/drawing/2014/main" id="{F0CC897F-453A-4C74-9C01-ECD877296090}"/>
              </a:ext>
            </a:extLst>
          </p:cNvPr>
          <p:cNvSpPr/>
          <p:nvPr/>
        </p:nvSpPr>
        <p:spPr>
          <a:xfrm>
            <a:off x="8321387" y="636004"/>
            <a:ext cx="1225689" cy="5097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Flow</a:t>
            </a:r>
          </a:p>
        </p:txBody>
      </p:sp>
    </p:spTree>
    <p:extLst>
      <p:ext uri="{BB962C8B-B14F-4D97-AF65-F5344CB8AC3E}">
        <p14:creationId xmlns:p14="http://schemas.microsoft.com/office/powerpoint/2010/main" val="177451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20" grpId="0"/>
      <p:bldP spid="21" grpId="0" animBg="1"/>
      <p:bldP spid="25" grpId="0"/>
      <p:bldP spid="26" grpId="0"/>
      <p:bldP spid="27" grpId="0"/>
      <p:bldP spid="39" grpId="0"/>
      <p:bldP spid="3" grpId="0" build="p"/>
      <p:bldP spid="41" grpId="0" build="p"/>
      <p:bldP spid="42" grpId="0" build="p"/>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870E319-4A8A-48AF-A3DC-D51559356774}"/>
              </a:ext>
            </a:extLst>
          </p:cNvPr>
          <p:cNvPicPr>
            <a:picLocks noChangeAspect="1"/>
          </p:cNvPicPr>
          <p:nvPr/>
        </p:nvPicPr>
        <p:blipFill>
          <a:blip r:embed="rId2"/>
          <a:stretch>
            <a:fillRect/>
          </a:stretch>
        </p:blipFill>
        <p:spPr>
          <a:xfrm>
            <a:off x="609608" y="1192409"/>
            <a:ext cx="11156782" cy="3558782"/>
          </a:xfrm>
          <a:prstGeom prst="rect">
            <a:avLst/>
          </a:prstGeom>
        </p:spPr>
      </p:pic>
      <p:cxnSp>
        <p:nvCxnSpPr>
          <p:cNvPr id="14" name="Straight Arrow Connector 13">
            <a:extLst>
              <a:ext uri="{FF2B5EF4-FFF2-40B4-BE49-F238E27FC236}">
                <a16:creationId xmlns:a16="http://schemas.microsoft.com/office/drawing/2014/main" id="{39EDB996-3BCF-4B99-97F3-356376BBA989}"/>
              </a:ext>
            </a:extLst>
          </p:cNvPr>
          <p:cNvCxnSpPr>
            <a:cxnSpLocks/>
          </p:cNvCxnSpPr>
          <p:nvPr/>
        </p:nvCxnSpPr>
        <p:spPr>
          <a:xfrm>
            <a:off x="349410" y="1353158"/>
            <a:ext cx="0" cy="3256302"/>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07E276E8-F8FD-44E1-A0F1-9ED3C02E31B9}"/>
              </a:ext>
            </a:extLst>
          </p:cNvPr>
          <p:cNvSpPr>
            <a:spLocks noGrp="1"/>
          </p:cNvSpPr>
          <p:nvPr>
            <p:ph type="title"/>
          </p:nvPr>
        </p:nvSpPr>
        <p:spPr/>
        <p:txBody>
          <a:bodyPr>
            <a:normAutofit fontScale="90000"/>
          </a:bodyPr>
          <a:lstStyle/>
          <a:p>
            <a:r>
              <a:rPr lang="en-US"/>
              <a:t>Radiation from recombining region?</a:t>
            </a:r>
          </a:p>
        </p:txBody>
      </p:sp>
      <p:sp>
        <p:nvSpPr>
          <p:cNvPr id="16" name="TextBox 15">
            <a:extLst>
              <a:ext uri="{FF2B5EF4-FFF2-40B4-BE49-F238E27FC236}">
                <a16:creationId xmlns:a16="http://schemas.microsoft.com/office/drawing/2014/main" id="{EC5BC9F6-A764-45AB-ACC1-7EA63FEE0DA8}"/>
              </a:ext>
            </a:extLst>
          </p:cNvPr>
          <p:cNvSpPr txBox="1"/>
          <p:nvPr/>
        </p:nvSpPr>
        <p:spPr>
          <a:xfrm>
            <a:off x="1105283" y="977978"/>
            <a:ext cx="4442077" cy="369332"/>
          </a:xfrm>
          <a:prstGeom prst="rect">
            <a:avLst/>
          </a:prstGeom>
          <a:noFill/>
        </p:spPr>
        <p:txBody>
          <a:bodyPr wrap="square" rtlCol="0">
            <a:spAutoFit/>
          </a:bodyPr>
          <a:lstStyle/>
          <a:p>
            <a:r>
              <a:rPr lang="en-US" dirty="0"/>
              <a:t>Accumulated  radiance from 200 to 500 nm</a:t>
            </a:r>
          </a:p>
        </p:txBody>
      </p:sp>
      <p:sp>
        <p:nvSpPr>
          <p:cNvPr id="17" name="TextBox 16">
            <a:extLst>
              <a:ext uri="{FF2B5EF4-FFF2-40B4-BE49-F238E27FC236}">
                <a16:creationId xmlns:a16="http://schemas.microsoft.com/office/drawing/2014/main" id="{1CDA72D2-27FE-4BAE-98BF-AC36C848A5E4}"/>
              </a:ext>
            </a:extLst>
          </p:cNvPr>
          <p:cNvSpPr txBox="1"/>
          <p:nvPr/>
        </p:nvSpPr>
        <p:spPr>
          <a:xfrm>
            <a:off x="7821852" y="983100"/>
            <a:ext cx="2781235" cy="369332"/>
          </a:xfrm>
          <a:prstGeom prst="rect">
            <a:avLst/>
          </a:prstGeom>
          <a:noFill/>
        </p:spPr>
        <p:txBody>
          <a:bodyPr wrap="square" rtlCol="0">
            <a:spAutoFit/>
          </a:bodyPr>
          <a:lstStyle/>
          <a:p>
            <a:r>
              <a:rPr lang="en-US" dirty="0"/>
              <a:t>Volumetric radiance</a:t>
            </a:r>
          </a:p>
        </p:txBody>
      </p:sp>
      <p:sp>
        <p:nvSpPr>
          <p:cNvPr id="25" name="TextBox 24">
            <a:extLst>
              <a:ext uri="{FF2B5EF4-FFF2-40B4-BE49-F238E27FC236}">
                <a16:creationId xmlns:a16="http://schemas.microsoft.com/office/drawing/2014/main" id="{AFD525A4-537E-4C22-9FA3-26674EE5D968}"/>
              </a:ext>
            </a:extLst>
          </p:cNvPr>
          <p:cNvSpPr txBox="1"/>
          <p:nvPr/>
        </p:nvSpPr>
        <p:spPr>
          <a:xfrm rot="16200000">
            <a:off x="-679514" y="2643247"/>
            <a:ext cx="1662946" cy="369332"/>
          </a:xfrm>
          <a:prstGeom prst="rect">
            <a:avLst/>
          </a:prstGeom>
          <a:noFill/>
        </p:spPr>
        <p:txBody>
          <a:bodyPr wrap="square" rtlCol="0">
            <a:spAutoFit/>
          </a:bodyPr>
          <a:lstStyle/>
          <a:p>
            <a:r>
              <a:rPr lang="en-US" dirty="0"/>
              <a:t>Line of sight</a:t>
            </a:r>
          </a:p>
        </p:txBody>
      </p:sp>
      <p:sp>
        <p:nvSpPr>
          <p:cNvPr id="26" name="TextBox 25">
            <a:extLst>
              <a:ext uri="{FF2B5EF4-FFF2-40B4-BE49-F238E27FC236}">
                <a16:creationId xmlns:a16="http://schemas.microsoft.com/office/drawing/2014/main" id="{22F4AFB0-47AF-4BF3-8D5B-033A7DE6EAF9}"/>
              </a:ext>
            </a:extLst>
          </p:cNvPr>
          <p:cNvSpPr txBox="1"/>
          <p:nvPr/>
        </p:nvSpPr>
        <p:spPr>
          <a:xfrm>
            <a:off x="209364" y="859391"/>
            <a:ext cx="540292" cy="369332"/>
          </a:xfrm>
          <a:prstGeom prst="rect">
            <a:avLst/>
          </a:prstGeom>
          <a:noFill/>
        </p:spPr>
        <p:txBody>
          <a:bodyPr wrap="square" rtlCol="0">
            <a:spAutoFit/>
          </a:bodyPr>
          <a:lstStyle/>
          <a:p>
            <a:r>
              <a:rPr lang="en-US" dirty="0"/>
              <a:t>0</a:t>
            </a:r>
          </a:p>
        </p:txBody>
      </p:sp>
      <p:sp>
        <p:nvSpPr>
          <p:cNvPr id="27" name="TextBox 26">
            <a:extLst>
              <a:ext uri="{FF2B5EF4-FFF2-40B4-BE49-F238E27FC236}">
                <a16:creationId xmlns:a16="http://schemas.microsoft.com/office/drawing/2014/main" id="{C02C1C05-4206-4B1E-B5F2-29CC1F4E9B5C}"/>
              </a:ext>
            </a:extLst>
          </p:cNvPr>
          <p:cNvSpPr txBox="1"/>
          <p:nvPr/>
        </p:nvSpPr>
        <p:spPr>
          <a:xfrm>
            <a:off x="-47947" y="4666061"/>
            <a:ext cx="3034982" cy="646331"/>
          </a:xfrm>
          <a:prstGeom prst="rect">
            <a:avLst/>
          </a:prstGeom>
          <a:noFill/>
        </p:spPr>
        <p:txBody>
          <a:bodyPr wrap="square" rtlCol="0">
            <a:spAutoFit/>
          </a:bodyPr>
          <a:lstStyle/>
          <a:p>
            <a:r>
              <a:rPr lang="en-US" dirty="0"/>
              <a:t>Total radiance</a:t>
            </a:r>
            <a:br>
              <a:rPr lang="en-US" dirty="0"/>
            </a:br>
            <a:r>
              <a:rPr lang="en-US" dirty="0"/>
              <a:t>(measured by optical setup)</a:t>
            </a:r>
          </a:p>
        </p:txBody>
      </p:sp>
      <p:cxnSp>
        <p:nvCxnSpPr>
          <p:cNvPr id="30" name="Straight Connector 29">
            <a:extLst>
              <a:ext uri="{FF2B5EF4-FFF2-40B4-BE49-F238E27FC236}">
                <a16:creationId xmlns:a16="http://schemas.microsoft.com/office/drawing/2014/main" id="{B6C0B4BC-554B-4301-8BFE-3FC589ED171B}"/>
              </a:ext>
            </a:extLst>
          </p:cNvPr>
          <p:cNvCxnSpPr>
            <a:cxnSpLocks/>
          </p:cNvCxnSpPr>
          <p:nvPr/>
        </p:nvCxnSpPr>
        <p:spPr>
          <a:xfrm flipH="1">
            <a:off x="8968742" y="1369637"/>
            <a:ext cx="1181098" cy="146743"/>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C7ADF790-7615-43DC-822F-33E7FDF1B3F7}"/>
              </a:ext>
            </a:extLst>
          </p:cNvPr>
          <p:cNvCxnSpPr>
            <a:cxnSpLocks/>
          </p:cNvCxnSpPr>
          <p:nvPr/>
        </p:nvCxnSpPr>
        <p:spPr>
          <a:xfrm flipH="1">
            <a:off x="8610600" y="1516380"/>
            <a:ext cx="358141" cy="812897"/>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40226645-B014-4A26-89C5-51E1DA51C516}"/>
              </a:ext>
            </a:extLst>
          </p:cNvPr>
          <p:cNvCxnSpPr>
            <a:cxnSpLocks/>
          </p:cNvCxnSpPr>
          <p:nvPr/>
        </p:nvCxnSpPr>
        <p:spPr>
          <a:xfrm flipH="1">
            <a:off x="8610600" y="2329277"/>
            <a:ext cx="1" cy="812897"/>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F7475372-0900-4F72-83E1-AF9525B6A194}"/>
              </a:ext>
            </a:extLst>
          </p:cNvPr>
          <p:cNvCxnSpPr>
            <a:cxnSpLocks/>
          </p:cNvCxnSpPr>
          <p:nvPr/>
        </p:nvCxnSpPr>
        <p:spPr>
          <a:xfrm>
            <a:off x="8622032" y="3133785"/>
            <a:ext cx="346708" cy="866715"/>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98761884-F37B-4DF1-BBF3-6F05DE9F8F6C}"/>
              </a:ext>
            </a:extLst>
          </p:cNvPr>
          <p:cNvCxnSpPr>
            <a:cxnSpLocks/>
          </p:cNvCxnSpPr>
          <p:nvPr/>
        </p:nvCxnSpPr>
        <p:spPr>
          <a:xfrm>
            <a:off x="8980172" y="4000500"/>
            <a:ext cx="1002028" cy="28194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6288FDF8-C615-445E-97F8-782C4DCD9054}"/>
              </a:ext>
            </a:extLst>
          </p:cNvPr>
          <p:cNvCxnSpPr>
            <a:cxnSpLocks/>
          </p:cNvCxnSpPr>
          <p:nvPr/>
        </p:nvCxnSpPr>
        <p:spPr>
          <a:xfrm flipH="1">
            <a:off x="8614930" y="1283628"/>
            <a:ext cx="2774" cy="388273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9" name="TextBox 48">
            <a:extLst>
              <a:ext uri="{FF2B5EF4-FFF2-40B4-BE49-F238E27FC236}">
                <a16:creationId xmlns:a16="http://schemas.microsoft.com/office/drawing/2014/main" id="{F1BEF926-6046-486D-8163-21D2908953A3}"/>
              </a:ext>
            </a:extLst>
          </p:cNvPr>
          <p:cNvSpPr txBox="1"/>
          <p:nvPr/>
        </p:nvSpPr>
        <p:spPr>
          <a:xfrm>
            <a:off x="8371849" y="5225138"/>
            <a:ext cx="738897" cy="369332"/>
          </a:xfrm>
          <a:prstGeom prst="rect">
            <a:avLst/>
          </a:prstGeom>
          <a:noFill/>
        </p:spPr>
        <p:txBody>
          <a:bodyPr wrap="square" rtlCol="0">
            <a:spAutoFit/>
          </a:bodyPr>
          <a:lstStyle/>
          <a:p>
            <a:r>
              <a:rPr lang="en-US" dirty="0">
                <a:solidFill>
                  <a:srgbClr val="FFC000"/>
                </a:solidFill>
              </a:rPr>
              <a:t>0 %</a:t>
            </a:r>
          </a:p>
        </p:txBody>
      </p:sp>
      <p:cxnSp>
        <p:nvCxnSpPr>
          <p:cNvPr id="50" name="Straight Arrow Connector 49">
            <a:extLst>
              <a:ext uri="{FF2B5EF4-FFF2-40B4-BE49-F238E27FC236}">
                <a16:creationId xmlns:a16="http://schemas.microsoft.com/office/drawing/2014/main" id="{F3A0479A-CF54-4CC7-97AD-A1B36A941782}"/>
              </a:ext>
            </a:extLst>
          </p:cNvPr>
          <p:cNvCxnSpPr>
            <a:cxnSpLocks/>
          </p:cNvCxnSpPr>
          <p:nvPr/>
        </p:nvCxnSpPr>
        <p:spPr>
          <a:xfrm flipH="1">
            <a:off x="9063052" y="1276187"/>
            <a:ext cx="6429" cy="3556884"/>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51" name="TextBox 50">
            <a:extLst>
              <a:ext uri="{FF2B5EF4-FFF2-40B4-BE49-F238E27FC236}">
                <a16:creationId xmlns:a16="http://schemas.microsoft.com/office/drawing/2014/main" id="{3B900354-0A4E-431A-8800-7DE29525EF55}"/>
              </a:ext>
            </a:extLst>
          </p:cNvPr>
          <p:cNvSpPr txBox="1"/>
          <p:nvPr/>
        </p:nvSpPr>
        <p:spPr>
          <a:xfrm>
            <a:off x="8727583" y="4840210"/>
            <a:ext cx="738897" cy="369332"/>
          </a:xfrm>
          <a:prstGeom prst="rect">
            <a:avLst/>
          </a:prstGeom>
          <a:noFill/>
        </p:spPr>
        <p:txBody>
          <a:bodyPr wrap="square" rtlCol="0">
            <a:spAutoFit/>
          </a:bodyPr>
          <a:lstStyle/>
          <a:p>
            <a:r>
              <a:rPr lang="en-US" dirty="0">
                <a:solidFill>
                  <a:srgbClr val="FFC000"/>
                </a:solidFill>
              </a:rPr>
              <a:t>10 %</a:t>
            </a:r>
          </a:p>
        </p:txBody>
      </p:sp>
      <p:cxnSp>
        <p:nvCxnSpPr>
          <p:cNvPr id="52" name="Straight Arrow Connector 51">
            <a:extLst>
              <a:ext uri="{FF2B5EF4-FFF2-40B4-BE49-F238E27FC236}">
                <a16:creationId xmlns:a16="http://schemas.microsoft.com/office/drawing/2014/main" id="{4D1B10C6-E09D-4BD6-8165-6DF93CC89617}"/>
              </a:ext>
            </a:extLst>
          </p:cNvPr>
          <p:cNvCxnSpPr>
            <a:cxnSpLocks/>
          </p:cNvCxnSpPr>
          <p:nvPr/>
        </p:nvCxnSpPr>
        <p:spPr>
          <a:xfrm flipH="1">
            <a:off x="9306133" y="1313647"/>
            <a:ext cx="2774" cy="388273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D518551B-CA41-4064-B61D-6A9E5B6D1327}"/>
              </a:ext>
            </a:extLst>
          </p:cNvPr>
          <p:cNvSpPr txBox="1"/>
          <p:nvPr/>
        </p:nvSpPr>
        <p:spPr>
          <a:xfrm>
            <a:off x="9091698" y="5255157"/>
            <a:ext cx="738897" cy="369332"/>
          </a:xfrm>
          <a:prstGeom prst="rect">
            <a:avLst/>
          </a:prstGeom>
          <a:noFill/>
        </p:spPr>
        <p:txBody>
          <a:bodyPr wrap="square" rtlCol="0">
            <a:spAutoFit/>
          </a:bodyPr>
          <a:lstStyle/>
          <a:p>
            <a:r>
              <a:rPr lang="en-US" dirty="0">
                <a:solidFill>
                  <a:srgbClr val="FFC000"/>
                </a:solidFill>
              </a:rPr>
              <a:t>25 %</a:t>
            </a:r>
          </a:p>
        </p:txBody>
      </p:sp>
      <p:cxnSp>
        <p:nvCxnSpPr>
          <p:cNvPr id="54" name="Straight Arrow Connector 53">
            <a:extLst>
              <a:ext uri="{FF2B5EF4-FFF2-40B4-BE49-F238E27FC236}">
                <a16:creationId xmlns:a16="http://schemas.microsoft.com/office/drawing/2014/main" id="{03412A7A-C501-4233-AF7B-06D8587FDD46}"/>
              </a:ext>
            </a:extLst>
          </p:cNvPr>
          <p:cNvCxnSpPr>
            <a:cxnSpLocks/>
          </p:cNvCxnSpPr>
          <p:nvPr/>
        </p:nvCxnSpPr>
        <p:spPr>
          <a:xfrm>
            <a:off x="9567018" y="1313647"/>
            <a:ext cx="0" cy="3437544"/>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568114C5-B3FA-4CEF-9725-DE0DFA77CCE5}"/>
              </a:ext>
            </a:extLst>
          </p:cNvPr>
          <p:cNvSpPr txBox="1"/>
          <p:nvPr/>
        </p:nvSpPr>
        <p:spPr>
          <a:xfrm>
            <a:off x="9275185" y="4766485"/>
            <a:ext cx="738897" cy="369332"/>
          </a:xfrm>
          <a:prstGeom prst="rect">
            <a:avLst/>
          </a:prstGeom>
          <a:noFill/>
        </p:spPr>
        <p:txBody>
          <a:bodyPr wrap="square" rtlCol="0">
            <a:spAutoFit/>
          </a:bodyPr>
          <a:lstStyle/>
          <a:p>
            <a:r>
              <a:rPr lang="en-US" dirty="0">
                <a:solidFill>
                  <a:srgbClr val="FFC000"/>
                </a:solidFill>
              </a:rPr>
              <a:t>45 %</a:t>
            </a:r>
          </a:p>
        </p:txBody>
      </p:sp>
      <p:cxnSp>
        <p:nvCxnSpPr>
          <p:cNvPr id="56" name="Straight Arrow Connector 55">
            <a:extLst>
              <a:ext uri="{FF2B5EF4-FFF2-40B4-BE49-F238E27FC236}">
                <a16:creationId xmlns:a16="http://schemas.microsoft.com/office/drawing/2014/main" id="{9569AF1A-AEDB-45DD-A36A-8B9112B5578B}"/>
              </a:ext>
            </a:extLst>
          </p:cNvPr>
          <p:cNvCxnSpPr>
            <a:cxnSpLocks/>
          </p:cNvCxnSpPr>
          <p:nvPr/>
        </p:nvCxnSpPr>
        <p:spPr>
          <a:xfrm flipH="1">
            <a:off x="9805668" y="1283628"/>
            <a:ext cx="2774" cy="3882732"/>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C4C87CAB-8F07-4AA8-91F3-D0E354A9B948}"/>
              </a:ext>
            </a:extLst>
          </p:cNvPr>
          <p:cNvSpPr txBox="1"/>
          <p:nvPr/>
        </p:nvSpPr>
        <p:spPr>
          <a:xfrm>
            <a:off x="9662047" y="5105273"/>
            <a:ext cx="738897" cy="369332"/>
          </a:xfrm>
          <a:prstGeom prst="rect">
            <a:avLst/>
          </a:prstGeom>
          <a:noFill/>
        </p:spPr>
        <p:txBody>
          <a:bodyPr wrap="square" rtlCol="0">
            <a:spAutoFit/>
          </a:bodyPr>
          <a:lstStyle/>
          <a:p>
            <a:r>
              <a:rPr lang="en-US" dirty="0">
                <a:solidFill>
                  <a:srgbClr val="FFC000"/>
                </a:solidFill>
              </a:rPr>
              <a:t>70 %</a:t>
            </a:r>
          </a:p>
        </p:txBody>
      </p:sp>
      <p:cxnSp>
        <p:nvCxnSpPr>
          <p:cNvPr id="60" name="Straight Arrow Connector 59">
            <a:extLst>
              <a:ext uri="{FF2B5EF4-FFF2-40B4-BE49-F238E27FC236}">
                <a16:creationId xmlns:a16="http://schemas.microsoft.com/office/drawing/2014/main" id="{0251079F-51C3-49DC-8212-F01D7A6230C5}"/>
              </a:ext>
            </a:extLst>
          </p:cNvPr>
          <p:cNvCxnSpPr>
            <a:cxnSpLocks/>
          </p:cNvCxnSpPr>
          <p:nvPr/>
        </p:nvCxnSpPr>
        <p:spPr>
          <a:xfrm>
            <a:off x="10042506" y="1319743"/>
            <a:ext cx="0" cy="3437544"/>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61" name="TextBox 60">
            <a:extLst>
              <a:ext uri="{FF2B5EF4-FFF2-40B4-BE49-F238E27FC236}">
                <a16:creationId xmlns:a16="http://schemas.microsoft.com/office/drawing/2014/main" id="{E56C1C09-9F59-4751-BA70-A66881782E48}"/>
              </a:ext>
            </a:extLst>
          </p:cNvPr>
          <p:cNvSpPr txBox="1"/>
          <p:nvPr/>
        </p:nvSpPr>
        <p:spPr>
          <a:xfrm>
            <a:off x="9822787" y="4766485"/>
            <a:ext cx="738897" cy="369332"/>
          </a:xfrm>
          <a:prstGeom prst="rect">
            <a:avLst/>
          </a:prstGeom>
          <a:noFill/>
        </p:spPr>
        <p:txBody>
          <a:bodyPr wrap="square" rtlCol="0">
            <a:spAutoFit/>
          </a:bodyPr>
          <a:lstStyle/>
          <a:p>
            <a:r>
              <a:rPr lang="en-US" dirty="0">
                <a:solidFill>
                  <a:srgbClr val="FFC000"/>
                </a:solidFill>
              </a:rPr>
              <a:t>85 %</a:t>
            </a:r>
          </a:p>
        </p:txBody>
      </p:sp>
      <p:sp>
        <p:nvSpPr>
          <p:cNvPr id="43" name="TextBox 42">
            <a:extLst>
              <a:ext uri="{FF2B5EF4-FFF2-40B4-BE49-F238E27FC236}">
                <a16:creationId xmlns:a16="http://schemas.microsoft.com/office/drawing/2014/main" id="{661C9AF2-64F9-487F-BABE-8C1FE641A3B8}"/>
              </a:ext>
            </a:extLst>
          </p:cNvPr>
          <p:cNvSpPr txBox="1"/>
          <p:nvPr/>
        </p:nvSpPr>
        <p:spPr>
          <a:xfrm>
            <a:off x="8789670" y="2420124"/>
            <a:ext cx="1607577" cy="646331"/>
          </a:xfrm>
          <a:prstGeom prst="rect">
            <a:avLst/>
          </a:prstGeom>
          <a:noFill/>
        </p:spPr>
        <p:txBody>
          <a:bodyPr wrap="square" rtlCol="0">
            <a:spAutoFit/>
          </a:bodyPr>
          <a:lstStyle/>
          <a:p>
            <a:r>
              <a:rPr lang="en-US" dirty="0">
                <a:solidFill>
                  <a:srgbClr val="FFC000"/>
                </a:solidFill>
              </a:rPr>
              <a:t>Expanding region</a:t>
            </a:r>
          </a:p>
        </p:txBody>
      </p:sp>
      <p:sp>
        <p:nvSpPr>
          <p:cNvPr id="62" name="Text Placeholder 2">
            <a:extLst>
              <a:ext uri="{FF2B5EF4-FFF2-40B4-BE49-F238E27FC236}">
                <a16:creationId xmlns:a16="http://schemas.microsoft.com/office/drawing/2014/main" id="{E31C0F51-246F-48B6-8D3F-7F5BFADDF200}"/>
              </a:ext>
            </a:extLst>
          </p:cNvPr>
          <p:cNvSpPr txBox="1">
            <a:spLocks/>
          </p:cNvSpPr>
          <p:nvPr/>
        </p:nvSpPr>
        <p:spPr>
          <a:xfrm>
            <a:off x="69972" y="5288015"/>
            <a:ext cx="10954775" cy="145335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Compression/expanding interface at ~6.5cm from shock front → 9 us minimum test time (</a:t>
            </a:r>
            <a:r>
              <a:rPr lang="en-US" dirty="0" err="1"/>
              <a:t>v</a:t>
            </a:r>
            <a:r>
              <a:rPr lang="en-US" baseline="-25000" dirty="0" err="1"/>
              <a:t>CFD</a:t>
            </a:r>
            <a:r>
              <a:rPr lang="en-US" dirty="0"/>
              <a:t>=7 km/s)</a:t>
            </a:r>
          </a:p>
          <a:p>
            <a:r>
              <a:rPr lang="en-US" dirty="0"/>
              <a:t>Radiation from recombining region dominant ~10.5 cm from shock front → test time of ~15 us needed</a:t>
            </a:r>
          </a:p>
          <a:p>
            <a:pPr marL="0" indent="0">
              <a:buNone/>
            </a:pPr>
            <a:endParaRPr lang="en-US" dirty="0"/>
          </a:p>
        </p:txBody>
      </p:sp>
      <p:sp>
        <p:nvSpPr>
          <p:cNvPr id="2" name="TextBox 1">
            <a:extLst>
              <a:ext uri="{FF2B5EF4-FFF2-40B4-BE49-F238E27FC236}">
                <a16:creationId xmlns:a16="http://schemas.microsoft.com/office/drawing/2014/main" id="{32CAB4B9-F4C1-4CA2-B668-4EBB597E33D9}"/>
              </a:ext>
            </a:extLst>
          </p:cNvPr>
          <p:cNvSpPr txBox="1"/>
          <p:nvPr/>
        </p:nvSpPr>
        <p:spPr>
          <a:xfrm>
            <a:off x="2016592" y="3751318"/>
            <a:ext cx="3120958" cy="646331"/>
          </a:xfrm>
          <a:prstGeom prst="rect">
            <a:avLst/>
          </a:prstGeom>
          <a:noFill/>
        </p:spPr>
        <p:txBody>
          <a:bodyPr wrap="square" rtlCol="0">
            <a:spAutoFit/>
          </a:bodyPr>
          <a:lstStyle/>
          <a:p>
            <a:r>
              <a:rPr lang="en-US" dirty="0"/>
              <a:t>“double” peak observed because of shock curvature</a:t>
            </a:r>
          </a:p>
        </p:txBody>
      </p:sp>
      <p:sp>
        <p:nvSpPr>
          <p:cNvPr id="32" name="TextBox 31">
            <a:extLst>
              <a:ext uri="{FF2B5EF4-FFF2-40B4-BE49-F238E27FC236}">
                <a16:creationId xmlns:a16="http://schemas.microsoft.com/office/drawing/2014/main" id="{357074CC-5E15-4D54-872B-94C10DE3BB76}"/>
              </a:ext>
            </a:extLst>
          </p:cNvPr>
          <p:cNvSpPr txBox="1"/>
          <p:nvPr/>
        </p:nvSpPr>
        <p:spPr>
          <a:xfrm>
            <a:off x="10773217" y="4790519"/>
            <a:ext cx="1235544" cy="646331"/>
          </a:xfrm>
          <a:prstGeom prst="rect">
            <a:avLst/>
          </a:prstGeom>
          <a:noFill/>
        </p:spPr>
        <p:txBody>
          <a:bodyPr wrap="square" rtlCol="0">
            <a:spAutoFit/>
          </a:bodyPr>
          <a:lstStyle/>
          <a:p>
            <a:r>
              <a:rPr lang="en-US" dirty="0">
                <a:solidFill>
                  <a:srgbClr val="FFC000"/>
                </a:solidFill>
              </a:rPr>
              <a:t>of total radiation</a:t>
            </a:r>
          </a:p>
        </p:txBody>
      </p:sp>
    </p:spTree>
    <p:extLst>
      <p:ext uri="{BB962C8B-B14F-4D97-AF65-F5344CB8AC3E}">
        <p14:creationId xmlns:p14="http://schemas.microsoft.com/office/powerpoint/2010/main" val="339456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3" grpId="0"/>
      <p:bldP spid="55" grpId="0"/>
      <p:bldP spid="57" grpId="0"/>
      <p:bldP spid="61" grpId="0"/>
      <p:bldP spid="43" grpId="0"/>
      <p:bldP spid="62" grpId="0" build="p"/>
      <p:bldP spid="2"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290573-2506-48ED-AA73-D15237B9A728}"/>
              </a:ext>
            </a:extLst>
          </p:cNvPr>
          <p:cNvSpPr>
            <a:spLocks noGrp="1"/>
          </p:cNvSpPr>
          <p:nvPr>
            <p:ph type="sldNum" sz="quarter" idx="12"/>
          </p:nvPr>
        </p:nvSpPr>
        <p:spPr/>
        <p:txBody>
          <a:bodyPr/>
          <a:lstStyle/>
          <a:p>
            <a:fld id="{6D20CA48-88BA-4592-B811-10A2FD2A1E78}" type="slidenum">
              <a:rPr lang="en-US" smtClean="0"/>
              <a:pPr/>
              <a:t>8</a:t>
            </a:fld>
            <a:endParaRPr lang="en-US"/>
          </a:p>
        </p:txBody>
      </p:sp>
      <p:sp>
        <p:nvSpPr>
          <p:cNvPr id="3" name="Text Placeholder 2">
            <a:extLst>
              <a:ext uri="{FF2B5EF4-FFF2-40B4-BE49-F238E27FC236}">
                <a16:creationId xmlns:a16="http://schemas.microsoft.com/office/drawing/2014/main" id="{F4171928-3A52-4E50-AFE0-464D09177390}"/>
              </a:ext>
            </a:extLst>
          </p:cNvPr>
          <p:cNvSpPr>
            <a:spLocks noGrp="1"/>
          </p:cNvSpPr>
          <p:nvPr>
            <p:ph type="body" sz="quarter" idx="13"/>
          </p:nvPr>
        </p:nvSpPr>
        <p:spPr>
          <a:xfrm>
            <a:off x="263352" y="1151822"/>
            <a:ext cx="10954775" cy="5188297"/>
          </a:xfrm>
        </p:spPr>
        <p:txBody>
          <a:bodyPr>
            <a:normAutofit/>
          </a:bodyPr>
          <a:lstStyle/>
          <a:p>
            <a:r>
              <a:rPr lang="en-US" sz="2800" dirty="0"/>
              <a:t>37 shots, &gt;50% with useable spectra</a:t>
            </a:r>
          </a:p>
          <a:p>
            <a:pPr lvl="1"/>
            <a:r>
              <a:rPr lang="en-US" sz="2400" dirty="0"/>
              <a:t>5 without Velocity/Time of Arrival data</a:t>
            </a:r>
          </a:p>
          <a:p>
            <a:r>
              <a:rPr lang="en-US" sz="2800" dirty="0"/>
              <a:t>Test times from 3.5 to 10.5 us</a:t>
            </a:r>
          </a:p>
          <a:p>
            <a:r>
              <a:rPr lang="en-US" sz="2800" dirty="0"/>
              <a:t>“Good” (complete dataset + high test times) data </a:t>
            </a:r>
            <a:br>
              <a:rPr lang="en-US" sz="2800" dirty="0"/>
            </a:br>
            <a:r>
              <a:rPr lang="en-US" sz="2800" dirty="0"/>
              <a:t>for at least 4 shots, from 9.64 to 11.11 km/s</a:t>
            </a:r>
          </a:p>
        </p:txBody>
      </p:sp>
      <p:sp>
        <p:nvSpPr>
          <p:cNvPr id="4" name="Title 3">
            <a:extLst>
              <a:ext uri="{FF2B5EF4-FFF2-40B4-BE49-F238E27FC236}">
                <a16:creationId xmlns:a16="http://schemas.microsoft.com/office/drawing/2014/main" id="{8FF2356F-0ECA-409B-91BA-FB2317E11B3F}"/>
              </a:ext>
            </a:extLst>
          </p:cNvPr>
          <p:cNvSpPr>
            <a:spLocks noGrp="1"/>
          </p:cNvSpPr>
          <p:nvPr>
            <p:ph type="title"/>
          </p:nvPr>
        </p:nvSpPr>
        <p:spPr/>
        <p:txBody>
          <a:bodyPr>
            <a:normAutofit fontScale="90000"/>
          </a:bodyPr>
          <a:lstStyle/>
          <a:p>
            <a:r>
              <a:rPr lang="en-US"/>
              <a:t>Test 63 summary</a:t>
            </a:r>
          </a:p>
        </p:txBody>
      </p:sp>
      <p:graphicFrame>
        <p:nvGraphicFramePr>
          <p:cNvPr id="7" name="Object 6">
            <a:extLst>
              <a:ext uri="{FF2B5EF4-FFF2-40B4-BE49-F238E27FC236}">
                <a16:creationId xmlns:a16="http://schemas.microsoft.com/office/drawing/2014/main" id="{1C5CDDF1-7D71-435C-BDDC-E9C7DC5BA922}"/>
              </a:ext>
            </a:extLst>
          </p:cNvPr>
          <p:cNvGraphicFramePr>
            <a:graphicFrameLocks noChangeAspect="1"/>
          </p:cNvGraphicFramePr>
          <p:nvPr>
            <p:extLst>
              <p:ext uri="{D42A27DB-BD31-4B8C-83A1-F6EECF244321}">
                <p14:modId xmlns:p14="http://schemas.microsoft.com/office/powerpoint/2010/main" val="3349153429"/>
              </p:ext>
            </p:extLst>
          </p:nvPr>
        </p:nvGraphicFramePr>
        <p:xfrm>
          <a:off x="7571423" y="160338"/>
          <a:ext cx="4449762" cy="6378575"/>
        </p:xfrm>
        <a:graphic>
          <a:graphicData uri="http://schemas.openxmlformats.org/presentationml/2006/ole">
            <mc:AlternateContent xmlns:mc="http://schemas.openxmlformats.org/markup-compatibility/2006">
              <mc:Choice xmlns:v="urn:schemas-microsoft-com:vml" Requires="v">
                <p:oleObj spid="_x0000_s24654" name="Worksheet" r:id="rId4" imgW="4449938" imgH="6377940" progId="Excel.Sheet.8">
                  <p:embed/>
                </p:oleObj>
              </mc:Choice>
              <mc:Fallback>
                <p:oleObj name="Worksheet" r:id="rId4" imgW="4449938" imgH="6377940" progId="Excel.Sheet.8">
                  <p:embed/>
                  <p:pic>
                    <p:nvPicPr>
                      <p:cNvPr id="7" name="Object 6">
                        <a:extLst>
                          <a:ext uri="{FF2B5EF4-FFF2-40B4-BE49-F238E27FC236}">
                            <a16:creationId xmlns:a16="http://schemas.microsoft.com/office/drawing/2014/main" id="{1C5CDDF1-7D71-435C-BDDC-E9C7DC5BA922}"/>
                          </a:ext>
                        </a:extLst>
                      </p:cNvPr>
                      <p:cNvPicPr/>
                      <p:nvPr/>
                    </p:nvPicPr>
                    <p:blipFill>
                      <a:blip r:embed="rId5"/>
                      <a:stretch>
                        <a:fillRect/>
                      </a:stretch>
                    </p:blipFill>
                    <p:spPr>
                      <a:xfrm>
                        <a:off x="7571423" y="160338"/>
                        <a:ext cx="4449762" cy="6378575"/>
                      </a:xfrm>
                      <a:prstGeom prst="rect">
                        <a:avLst/>
                      </a:prstGeom>
                    </p:spPr>
                  </p:pic>
                </p:oleObj>
              </mc:Fallback>
            </mc:AlternateContent>
          </a:graphicData>
        </a:graphic>
      </p:graphicFrame>
      <p:graphicFrame>
        <p:nvGraphicFramePr>
          <p:cNvPr id="8" name="Table 13">
            <a:extLst>
              <a:ext uri="{FF2B5EF4-FFF2-40B4-BE49-F238E27FC236}">
                <a16:creationId xmlns:a16="http://schemas.microsoft.com/office/drawing/2014/main" id="{82A429C9-547E-4F9E-A5F4-72E34A8A968F}"/>
              </a:ext>
            </a:extLst>
          </p:cNvPr>
          <p:cNvGraphicFramePr>
            <a:graphicFrameLocks noGrp="1"/>
          </p:cNvGraphicFramePr>
          <p:nvPr>
            <p:extLst>
              <p:ext uri="{D42A27DB-BD31-4B8C-83A1-F6EECF244321}">
                <p14:modId xmlns:p14="http://schemas.microsoft.com/office/powerpoint/2010/main" val="179245972"/>
              </p:ext>
            </p:extLst>
          </p:nvPr>
        </p:nvGraphicFramePr>
        <p:xfrm>
          <a:off x="499696" y="4117550"/>
          <a:ext cx="4464496" cy="2321966"/>
        </p:xfrm>
        <a:graphic>
          <a:graphicData uri="http://schemas.openxmlformats.org/drawingml/2006/table">
            <a:tbl>
              <a:tblPr firstRow="1" bandRow="1">
                <a:tableStyleId>{5940675A-B579-460E-94D1-54222C63F5DA}</a:tableStyleId>
              </a:tblPr>
              <a:tblGrid>
                <a:gridCol w="1181599">
                  <a:extLst>
                    <a:ext uri="{9D8B030D-6E8A-4147-A177-3AD203B41FA5}">
                      <a16:colId xmlns:a16="http://schemas.microsoft.com/office/drawing/2014/main" val="3660484865"/>
                    </a:ext>
                  </a:extLst>
                </a:gridCol>
                <a:gridCol w="1546857">
                  <a:extLst>
                    <a:ext uri="{9D8B030D-6E8A-4147-A177-3AD203B41FA5}">
                      <a16:colId xmlns:a16="http://schemas.microsoft.com/office/drawing/2014/main" val="2792131068"/>
                    </a:ext>
                  </a:extLst>
                </a:gridCol>
                <a:gridCol w="1736040">
                  <a:extLst>
                    <a:ext uri="{9D8B030D-6E8A-4147-A177-3AD203B41FA5}">
                      <a16:colId xmlns:a16="http://schemas.microsoft.com/office/drawing/2014/main" val="1964829333"/>
                    </a:ext>
                  </a:extLst>
                </a:gridCol>
              </a:tblGrid>
              <a:tr h="685396">
                <a:tc>
                  <a:txBody>
                    <a:bodyPr/>
                    <a:lstStyle/>
                    <a:p>
                      <a:pPr algn="ctr"/>
                      <a:r>
                        <a:rPr lang="en-US" sz="1600"/>
                        <a:t>Data presented</a:t>
                      </a:r>
                    </a:p>
                  </a:txBody>
                  <a:tcPr anchor="ctr"/>
                </a:tc>
                <a:tc>
                  <a:txBody>
                    <a:bodyPr/>
                    <a:lstStyle/>
                    <a:p>
                      <a:pPr algn="ctr"/>
                      <a:r>
                        <a:rPr lang="en-US" sz="1600"/>
                        <a:t>Velocity </a:t>
                      </a:r>
                    </a:p>
                    <a:p>
                      <a:pPr algn="ctr"/>
                      <a:r>
                        <a:rPr lang="en-US" sz="1600"/>
                        <a:t>(cone entrance)</a:t>
                      </a:r>
                    </a:p>
                  </a:txBody>
                  <a:tcPr anchor="ctr"/>
                </a:tc>
                <a:tc>
                  <a:txBody>
                    <a:bodyPr/>
                    <a:lstStyle/>
                    <a:p>
                      <a:pPr algn="ctr"/>
                      <a:r>
                        <a:rPr lang="en-US" sz="1600"/>
                        <a:t>Velocity</a:t>
                      </a:r>
                    </a:p>
                    <a:p>
                      <a:pPr algn="ctr"/>
                      <a:r>
                        <a:rPr lang="en-US" sz="1600"/>
                        <a:t>(camera location)</a:t>
                      </a:r>
                    </a:p>
                  </a:txBody>
                  <a:tcPr anchor="ctr"/>
                </a:tc>
                <a:extLst>
                  <a:ext uri="{0D108BD9-81ED-4DB2-BD59-A6C34878D82A}">
                    <a16:rowId xmlns:a16="http://schemas.microsoft.com/office/drawing/2014/main" val="940713480"/>
                  </a:ext>
                </a:extLst>
              </a:tr>
              <a:tr h="342698">
                <a:tc rowSpan="2">
                  <a:txBody>
                    <a:bodyPr/>
                    <a:lstStyle/>
                    <a:p>
                      <a:pPr algn="ctr"/>
                      <a:r>
                        <a:rPr lang="en-US" sz="1600"/>
                        <a:t>CFD</a:t>
                      </a:r>
                    </a:p>
                  </a:txBody>
                  <a:tcPr anchor="ctr"/>
                </a:tc>
                <a:tc rowSpan="2">
                  <a:txBody>
                    <a:bodyPr/>
                    <a:lstStyle/>
                    <a:p>
                      <a:pPr algn="ctr"/>
                      <a:r>
                        <a:rPr lang="en-US" sz="1600"/>
                        <a:t>10.2</a:t>
                      </a:r>
                    </a:p>
                  </a:txBody>
                  <a:tcPr anchor="ctr"/>
                </a:tc>
                <a:tc>
                  <a:txBody>
                    <a:bodyPr/>
                    <a:lstStyle/>
                    <a:p>
                      <a:pPr algn="ctr"/>
                      <a:r>
                        <a:rPr lang="en-US" sz="1600"/>
                        <a:t>6.5 (with window)</a:t>
                      </a:r>
                    </a:p>
                  </a:txBody>
                  <a:tcPr anchor="ctr"/>
                </a:tc>
                <a:extLst>
                  <a:ext uri="{0D108BD9-81ED-4DB2-BD59-A6C34878D82A}">
                    <a16:rowId xmlns:a16="http://schemas.microsoft.com/office/drawing/2014/main" val="1963707090"/>
                  </a:ext>
                </a:extLst>
              </a:tr>
              <a:tr h="342698">
                <a:tc vMerge="1">
                  <a:txBody>
                    <a:bodyPr/>
                    <a:lstStyle/>
                    <a:p>
                      <a:endParaRPr lang="en-US"/>
                    </a:p>
                  </a:txBody>
                  <a:tcPr/>
                </a:tc>
                <a:tc vMerge="1">
                  <a:txBody>
                    <a:bodyPr/>
                    <a:lstStyle/>
                    <a:p>
                      <a:endParaRPr lang="en-US"/>
                    </a:p>
                  </a:txBody>
                  <a:tcPr/>
                </a:tc>
                <a:tc>
                  <a:txBody>
                    <a:bodyPr/>
                    <a:lstStyle/>
                    <a:p>
                      <a:pPr algn="ctr"/>
                      <a:r>
                        <a:rPr lang="en-US" sz="1600"/>
                        <a:t>7.0 (w/o window)</a:t>
                      </a:r>
                    </a:p>
                  </a:txBody>
                  <a:tcPr anchor="ctr"/>
                </a:tc>
                <a:extLst>
                  <a:ext uri="{0D108BD9-81ED-4DB2-BD59-A6C34878D82A}">
                    <a16:rowId xmlns:a16="http://schemas.microsoft.com/office/drawing/2014/main" val="1407165312"/>
                  </a:ext>
                </a:extLst>
              </a:tr>
              <a:tr h="475587">
                <a:tc>
                  <a:txBody>
                    <a:bodyPr/>
                    <a:lstStyle/>
                    <a:p>
                      <a:pPr algn="ctr"/>
                      <a:r>
                        <a:rPr lang="en-US" sz="1600" dirty="0"/>
                        <a:t>Shot 8</a:t>
                      </a:r>
                    </a:p>
                  </a:txBody>
                  <a:tcPr anchor="ctr"/>
                </a:tc>
                <a:tc>
                  <a:txBody>
                    <a:bodyPr/>
                    <a:lstStyle/>
                    <a:p>
                      <a:pPr algn="ctr"/>
                      <a:r>
                        <a:rPr lang="en-US" sz="1600"/>
                        <a:t>10.2</a:t>
                      </a:r>
                    </a:p>
                  </a:txBody>
                  <a:tcPr anchor="ctr"/>
                </a:tc>
                <a:tc>
                  <a:txBody>
                    <a:bodyPr/>
                    <a:lstStyle/>
                    <a:p>
                      <a:pPr algn="ctr"/>
                      <a:r>
                        <a:rPr lang="en-US" sz="1600"/>
                        <a:t>8.85</a:t>
                      </a:r>
                    </a:p>
                  </a:txBody>
                  <a:tcPr anchor="ctr"/>
                </a:tc>
                <a:extLst>
                  <a:ext uri="{0D108BD9-81ED-4DB2-BD59-A6C34878D82A}">
                    <a16:rowId xmlns:a16="http://schemas.microsoft.com/office/drawing/2014/main" val="208882385"/>
                  </a:ext>
                </a:extLst>
              </a:tr>
              <a:tr h="475587">
                <a:tc>
                  <a:txBody>
                    <a:bodyPr/>
                    <a:lstStyle/>
                    <a:p>
                      <a:pPr algn="ctr"/>
                      <a:r>
                        <a:rPr lang="en-US" sz="1600" dirty="0"/>
                        <a:t>Shot 21</a:t>
                      </a:r>
                    </a:p>
                  </a:txBody>
                  <a:tcPr anchor="ctr"/>
                </a:tc>
                <a:tc>
                  <a:txBody>
                    <a:bodyPr/>
                    <a:lstStyle/>
                    <a:p>
                      <a:pPr algn="ctr"/>
                      <a:r>
                        <a:rPr lang="en-US" sz="1600"/>
                        <a:t>9.64</a:t>
                      </a:r>
                    </a:p>
                  </a:txBody>
                  <a:tcPr anchor="ctr"/>
                </a:tc>
                <a:tc>
                  <a:txBody>
                    <a:bodyPr/>
                    <a:lstStyle/>
                    <a:p>
                      <a:pPr algn="ctr"/>
                      <a:r>
                        <a:rPr lang="en-US" sz="1600" dirty="0"/>
                        <a:t>8.54</a:t>
                      </a:r>
                    </a:p>
                  </a:txBody>
                  <a:tcPr anchor="ctr"/>
                </a:tc>
                <a:extLst>
                  <a:ext uri="{0D108BD9-81ED-4DB2-BD59-A6C34878D82A}">
                    <a16:rowId xmlns:a16="http://schemas.microsoft.com/office/drawing/2014/main" val="1188534597"/>
                  </a:ext>
                </a:extLst>
              </a:tr>
            </a:tbl>
          </a:graphicData>
        </a:graphic>
      </p:graphicFrame>
    </p:spTree>
    <p:extLst>
      <p:ext uri="{BB962C8B-B14F-4D97-AF65-F5344CB8AC3E}">
        <p14:creationId xmlns:p14="http://schemas.microsoft.com/office/powerpoint/2010/main" val="3220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D76E6A-6DBF-4275-9746-9AF876640A46}"/>
              </a:ext>
            </a:extLst>
          </p:cNvPr>
          <p:cNvSpPr>
            <a:spLocks noGrp="1"/>
          </p:cNvSpPr>
          <p:nvPr>
            <p:ph type="sldNum" sz="quarter" idx="12"/>
          </p:nvPr>
        </p:nvSpPr>
        <p:spPr/>
        <p:txBody>
          <a:bodyPr/>
          <a:lstStyle/>
          <a:p>
            <a:fld id="{6D20CA48-88BA-4592-B811-10A2FD2A1E78}" type="slidenum">
              <a:rPr lang="en-US" smtClean="0"/>
              <a:pPr/>
              <a:t>9</a:t>
            </a:fld>
            <a:endParaRPr lang="en-US"/>
          </a:p>
        </p:txBody>
      </p:sp>
      <p:sp>
        <p:nvSpPr>
          <p:cNvPr id="3" name="Text Placeholder 2">
            <a:extLst>
              <a:ext uri="{FF2B5EF4-FFF2-40B4-BE49-F238E27FC236}">
                <a16:creationId xmlns:a16="http://schemas.microsoft.com/office/drawing/2014/main" id="{4F715362-751C-4302-898E-B0E1F948A939}"/>
              </a:ext>
            </a:extLst>
          </p:cNvPr>
          <p:cNvSpPr>
            <a:spLocks noGrp="1"/>
          </p:cNvSpPr>
          <p:nvPr>
            <p:ph type="body" sz="quarter" idx="13"/>
          </p:nvPr>
        </p:nvSpPr>
        <p:spPr/>
        <p:txBody>
          <a:bodyPr/>
          <a:lstStyle/>
          <a:p>
            <a:r>
              <a:rPr lang="en-US" dirty="0"/>
              <a:t>Typical shots:</a:t>
            </a:r>
          </a:p>
        </p:txBody>
      </p:sp>
      <p:sp>
        <p:nvSpPr>
          <p:cNvPr id="4" name="Title 3">
            <a:extLst>
              <a:ext uri="{FF2B5EF4-FFF2-40B4-BE49-F238E27FC236}">
                <a16:creationId xmlns:a16="http://schemas.microsoft.com/office/drawing/2014/main" id="{53C5DDC7-BF25-4C7D-A78E-7EFBD1F7CF1C}"/>
              </a:ext>
            </a:extLst>
          </p:cNvPr>
          <p:cNvSpPr>
            <a:spLocks noGrp="1"/>
          </p:cNvSpPr>
          <p:nvPr>
            <p:ph type="title"/>
          </p:nvPr>
        </p:nvSpPr>
        <p:spPr/>
        <p:txBody>
          <a:bodyPr>
            <a:normAutofit fontScale="90000"/>
          </a:bodyPr>
          <a:lstStyle/>
          <a:p>
            <a:r>
              <a:rPr lang="en-US"/>
              <a:t>Spectra</a:t>
            </a:r>
          </a:p>
        </p:txBody>
      </p:sp>
      <p:pic>
        <p:nvPicPr>
          <p:cNvPr id="5" name="Picture 4">
            <a:extLst>
              <a:ext uri="{FF2B5EF4-FFF2-40B4-BE49-F238E27FC236}">
                <a16:creationId xmlns:a16="http://schemas.microsoft.com/office/drawing/2014/main" id="{A1AA075B-F7F1-442E-A384-39B739AB776F}"/>
              </a:ext>
            </a:extLst>
          </p:cNvPr>
          <p:cNvPicPr>
            <a:picLocks noChangeAspect="1"/>
          </p:cNvPicPr>
          <p:nvPr/>
        </p:nvPicPr>
        <p:blipFill>
          <a:blip r:embed="rId3">
            <a:clrChange>
              <a:clrFrom>
                <a:srgbClr val="F0F0F0"/>
              </a:clrFrom>
              <a:clrTo>
                <a:srgbClr val="F0F0F0">
                  <a:alpha val="0"/>
                </a:srgbClr>
              </a:clrTo>
            </a:clrChange>
          </a:blip>
          <a:stretch>
            <a:fillRect/>
          </a:stretch>
        </p:blipFill>
        <p:spPr>
          <a:xfrm>
            <a:off x="263352" y="1916832"/>
            <a:ext cx="5364662" cy="4114800"/>
          </a:xfrm>
          <a:prstGeom prst="rect">
            <a:avLst/>
          </a:prstGeom>
        </p:spPr>
      </p:pic>
      <p:sp>
        <p:nvSpPr>
          <p:cNvPr id="7" name="TextBox 6">
            <a:extLst>
              <a:ext uri="{FF2B5EF4-FFF2-40B4-BE49-F238E27FC236}">
                <a16:creationId xmlns:a16="http://schemas.microsoft.com/office/drawing/2014/main" id="{5293B486-6BE6-4244-AD05-86CA37D353DA}"/>
              </a:ext>
            </a:extLst>
          </p:cNvPr>
          <p:cNvSpPr txBox="1"/>
          <p:nvPr/>
        </p:nvSpPr>
        <p:spPr>
          <a:xfrm>
            <a:off x="8112224" y="1547500"/>
            <a:ext cx="2448272" cy="369332"/>
          </a:xfrm>
          <a:prstGeom prst="rect">
            <a:avLst/>
          </a:prstGeom>
          <a:noFill/>
        </p:spPr>
        <p:txBody>
          <a:bodyPr wrap="square" rtlCol="0">
            <a:spAutoFit/>
          </a:bodyPr>
          <a:lstStyle/>
          <a:p>
            <a:r>
              <a:rPr lang="en-US" dirty="0"/>
              <a:t>Strongly contaminated</a:t>
            </a:r>
          </a:p>
        </p:txBody>
      </p:sp>
      <p:pic>
        <p:nvPicPr>
          <p:cNvPr id="9" name="Picture 8">
            <a:extLst>
              <a:ext uri="{FF2B5EF4-FFF2-40B4-BE49-F238E27FC236}">
                <a16:creationId xmlns:a16="http://schemas.microsoft.com/office/drawing/2014/main" id="{511503DF-A89C-4B8E-B639-9034CAEA9E51}"/>
              </a:ext>
            </a:extLst>
          </p:cNvPr>
          <p:cNvPicPr>
            <a:picLocks noChangeAspect="1"/>
          </p:cNvPicPr>
          <p:nvPr/>
        </p:nvPicPr>
        <p:blipFill>
          <a:blip r:embed="rId4">
            <a:clrChange>
              <a:clrFrom>
                <a:srgbClr val="F0F0F0"/>
              </a:clrFrom>
              <a:clrTo>
                <a:srgbClr val="F0F0F0">
                  <a:alpha val="0"/>
                </a:srgbClr>
              </a:clrTo>
            </a:clrChange>
          </a:blip>
          <a:stretch>
            <a:fillRect/>
          </a:stretch>
        </p:blipFill>
        <p:spPr>
          <a:xfrm>
            <a:off x="6510965" y="1916832"/>
            <a:ext cx="5417683" cy="4114800"/>
          </a:xfrm>
          <a:prstGeom prst="rect">
            <a:avLst/>
          </a:prstGeom>
        </p:spPr>
      </p:pic>
      <p:sp>
        <p:nvSpPr>
          <p:cNvPr id="10" name="Flowchart: Terminator 9">
            <a:extLst>
              <a:ext uri="{FF2B5EF4-FFF2-40B4-BE49-F238E27FC236}">
                <a16:creationId xmlns:a16="http://schemas.microsoft.com/office/drawing/2014/main" id="{C20E2733-323F-47C1-9EA7-972CCB6E2DBE}"/>
              </a:ext>
            </a:extLst>
          </p:cNvPr>
          <p:cNvSpPr/>
          <p:nvPr/>
        </p:nvSpPr>
        <p:spPr>
          <a:xfrm>
            <a:off x="7032104" y="2924944"/>
            <a:ext cx="2952328" cy="504056"/>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9A753875-76E2-48CC-ACAA-EE95D9B396A7}"/>
              </a:ext>
            </a:extLst>
          </p:cNvPr>
          <p:cNvSpPr/>
          <p:nvPr/>
        </p:nvSpPr>
        <p:spPr>
          <a:xfrm>
            <a:off x="1991544" y="2132856"/>
            <a:ext cx="216024" cy="720080"/>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Brace 11">
            <a:extLst>
              <a:ext uri="{FF2B5EF4-FFF2-40B4-BE49-F238E27FC236}">
                <a16:creationId xmlns:a16="http://schemas.microsoft.com/office/drawing/2014/main" id="{99D7057A-A680-401A-B801-75621F729599}"/>
              </a:ext>
            </a:extLst>
          </p:cNvPr>
          <p:cNvSpPr/>
          <p:nvPr/>
        </p:nvSpPr>
        <p:spPr>
          <a:xfrm>
            <a:off x="3863752" y="2708920"/>
            <a:ext cx="360040" cy="158417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705AE02B-4D77-4EA1-AF62-AA1C9E352458}"/>
              </a:ext>
            </a:extLst>
          </p:cNvPr>
          <p:cNvSpPr/>
          <p:nvPr/>
        </p:nvSpPr>
        <p:spPr>
          <a:xfrm rot="10800000">
            <a:off x="6401589" y="3414564"/>
            <a:ext cx="292735" cy="86409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9D7AAFA-F510-49BA-9B59-DF87C4B490EA}"/>
              </a:ext>
            </a:extLst>
          </p:cNvPr>
          <p:cNvSpPr txBox="1"/>
          <p:nvPr/>
        </p:nvSpPr>
        <p:spPr>
          <a:xfrm>
            <a:off x="5355335" y="3632329"/>
            <a:ext cx="1100942" cy="646331"/>
          </a:xfrm>
          <a:prstGeom prst="rect">
            <a:avLst/>
          </a:prstGeom>
          <a:noFill/>
        </p:spPr>
        <p:txBody>
          <a:bodyPr wrap="none" rtlCol="0">
            <a:spAutoFit/>
          </a:bodyPr>
          <a:lstStyle/>
          <a:p>
            <a:r>
              <a:rPr lang="en-US" dirty="0">
                <a:solidFill>
                  <a:srgbClr val="FF0000"/>
                </a:solidFill>
              </a:rPr>
              <a:t>Test time:</a:t>
            </a:r>
          </a:p>
          <a:p>
            <a:r>
              <a:rPr lang="en-US" dirty="0">
                <a:solidFill>
                  <a:srgbClr val="FF0000"/>
                </a:solidFill>
              </a:rPr>
              <a:t>3 to 10 us</a:t>
            </a:r>
          </a:p>
        </p:txBody>
      </p:sp>
      <p:sp>
        <p:nvSpPr>
          <p:cNvPr id="15" name="TextBox 14">
            <a:extLst>
              <a:ext uri="{FF2B5EF4-FFF2-40B4-BE49-F238E27FC236}">
                <a16:creationId xmlns:a16="http://schemas.microsoft.com/office/drawing/2014/main" id="{D361235F-DB44-40A7-9C12-CAC194EB1095}"/>
              </a:ext>
            </a:extLst>
          </p:cNvPr>
          <p:cNvSpPr txBox="1"/>
          <p:nvPr/>
        </p:nvSpPr>
        <p:spPr>
          <a:xfrm>
            <a:off x="859029" y="1537132"/>
            <a:ext cx="3714016" cy="369332"/>
          </a:xfrm>
          <a:prstGeom prst="rect">
            <a:avLst/>
          </a:prstGeom>
          <a:noFill/>
        </p:spPr>
        <p:txBody>
          <a:bodyPr wrap="square" rtlCol="0">
            <a:spAutoFit/>
          </a:bodyPr>
          <a:lstStyle/>
          <a:p>
            <a:r>
              <a:rPr lang="en-US" dirty="0"/>
              <a:t>Faint atomic line from impurities</a:t>
            </a:r>
          </a:p>
        </p:txBody>
      </p:sp>
      <p:sp>
        <p:nvSpPr>
          <p:cNvPr id="8" name="TextBox 7">
            <a:extLst>
              <a:ext uri="{FF2B5EF4-FFF2-40B4-BE49-F238E27FC236}">
                <a16:creationId xmlns:a16="http://schemas.microsoft.com/office/drawing/2014/main" id="{EAA0B16F-949B-42A1-8A53-D98BC021C055}"/>
              </a:ext>
            </a:extLst>
          </p:cNvPr>
          <p:cNvSpPr txBox="1"/>
          <p:nvPr/>
        </p:nvSpPr>
        <p:spPr>
          <a:xfrm>
            <a:off x="2346960" y="2367280"/>
            <a:ext cx="538480" cy="369332"/>
          </a:xfrm>
          <a:prstGeom prst="rect">
            <a:avLst/>
          </a:prstGeom>
          <a:noFill/>
        </p:spPr>
        <p:txBody>
          <a:bodyPr wrap="square" rtlCol="0">
            <a:spAutoFit/>
          </a:bodyPr>
          <a:lstStyle/>
          <a:p>
            <a:r>
              <a:rPr lang="en-US" dirty="0">
                <a:solidFill>
                  <a:srgbClr val="FF0000"/>
                </a:solidFill>
              </a:rPr>
              <a:t>Ca</a:t>
            </a:r>
            <a:r>
              <a:rPr lang="en-US" baseline="30000" dirty="0">
                <a:solidFill>
                  <a:srgbClr val="FF0000"/>
                </a:solidFill>
              </a:rPr>
              <a:t>+</a:t>
            </a:r>
            <a:endParaRPr lang="en-US" dirty="0">
              <a:solidFill>
                <a:srgbClr val="FF0000"/>
              </a:solidFill>
            </a:endParaRPr>
          </a:p>
        </p:txBody>
      </p:sp>
      <p:sp>
        <p:nvSpPr>
          <p:cNvPr id="16" name="TextBox 15">
            <a:extLst>
              <a:ext uri="{FF2B5EF4-FFF2-40B4-BE49-F238E27FC236}">
                <a16:creationId xmlns:a16="http://schemas.microsoft.com/office/drawing/2014/main" id="{7CBFF89C-9B0C-42D4-B12E-C42A612772C8}"/>
              </a:ext>
            </a:extLst>
          </p:cNvPr>
          <p:cNvSpPr txBox="1"/>
          <p:nvPr/>
        </p:nvSpPr>
        <p:spPr>
          <a:xfrm>
            <a:off x="7451451" y="2599982"/>
            <a:ext cx="2404271" cy="369332"/>
          </a:xfrm>
          <a:prstGeom prst="rect">
            <a:avLst/>
          </a:prstGeom>
          <a:noFill/>
        </p:spPr>
        <p:txBody>
          <a:bodyPr wrap="square" rtlCol="0">
            <a:spAutoFit/>
          </a:bodyPr>
          <a:lstStyle/>
          <a:p>
            <a:r>
              <a:rPr lang="en-US" dirty="0">
                <a:solidFill>
                  <a:srgbClr val="FF0000"/>
                </a:solidFill>
              </a:rPr>
              <a:t>Fe → steel diaphragm</a:t>
            </a:r>
          </a:p>
        </p:txBody>
      </p:sp>
    </p:spTree>
    <p:extLst>
      <p:ext uri="{BB962C8B-B14F-4D97-AF65-F5344CB8AC3E}">
        <p14:creationId xmlns:p14="http://schemas.microsoft.com/office/powerpoint/2010/main" val="27803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p:bldP spid="16" grpId="0"/>
    </p:bld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1654</TotalTime>
  <Words>1333</Words>
  <Application>Microsoft Macintosh PowerPoint</Application>
  <PresentationFormat>Widescreen</PresentationFormat>
  <Paragraphs>284</Paragraphs>
  <Slides>26</Slides>
  <Notes>11</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1" baseType="lpstr">
      <vt:lpstr>Arial</vt:lpstr>
      <vt:lpstr>Calibri</vt:lpstr>
      <vt:lpstr>Times</vt:lpstr>
      <vt:lpstr>template</vt:lpstr>
      <vt:lpstr>Worksheet</vt:lpstr>
      <vt:lpstr>PowerPoint Presentation</vt:lpstr>
      <vt:lpstr>Outline</vt:lpstr>
      <vt:lpstr>Atmospheric entry phase: radiative heating</vt:lpstr>
      <vt:lpstr>Experimental setup of EAST</vt:lpstr>
      <vt:lpstr>2D-axisymmetric simulations</vt:lpstr>
      <vt:lpstr>Goal: studying expanding flows</vt:lpstr>
      <vt:lpstr>Radiation from recombining region?</vt:lpstr>
      <vt:lpstr>Test 63 summary</vt:lpstr>
      <vt:lpstr>Spectra</vt:lpstr>
      <vt:lpstr>Number densities</vt:lpstr>
      <vt:lpstr>Comparison radiance CFD/experiments</vt:lpstr>
      <vt:lpstr>Conclusions</vt:lpstr>
      <vt:lpstr>Backup</vt:lpstr>
      <vt:lpstr>Unsteady 1D simulation &amp; 2D-axisymmetric (COOLFluid)</vt:lpstr>
      <vt:lpstr>Improving test times</vt:lpstr>
      <vt:lpstr>Spectra</vt:lpstr>
      <vt:lpstr>Comparison with Shot 21</vt:lpstr>
      <vt:lpstr>Radiation from recombining region?</vt:lpstr>
      <vt:lpstr>Temperatures</vt:lpstr>
      <vt:lpstr>Temperatures: CFD vs experiments</vt:lpstr>
      <vt:lpstr>Outline</vt:lpstr>
      <vt:lpstr>Radiative species</vt:lpstr>
      <vt:lpstr>Radiance comparison with/without impurities</vt:lpstr>
      <vt:lpstr>Radiance comparison without impurities (Shot 21)</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em2c</dc:creator>
  <cp:lastModifiedBy>Di Grazia, Isabella A. (ARC-JSL)</cp:lastModifiedBy>
  <cp:revision>91</cp:revision>
  <dcterms:created xsi:type="dcterms:W3CDTF">2016-10-18T16:03:28Z</dcterms:created>
  <dcterms:modified xsi:type="dcterms:W3CDTF">2022-01-11T23:11:27Z</dcterms:modified>
</cp:coreProperties>
</file>