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sldIdLst>
    <p:sldId id="256" r:id="rId5"/>
    <p:sldId id="257" r:id="rId6"/>
    <p:sldId id="268" r:id="rId7"/>
    <p:sldId id="269" r:id="rId8"/>
    <p:sldId id="270" r:id="rId9"/>
    <p:sldId id="259"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9DF4"/>
    <a:srgbClr val="232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6" autoAdjust="0"/>
    <p:restoredTop sz="83391"/>
  </p:normalViewPr>
  <p:slideViewPr>
    <p:cSldViewPr snapToGrid="0">
      <p:cViewPr varScale="1">
        <p:scale>
          <a:sx n="77" d="100"/>
          <a:sy n="77" d="100"/>
        </p:scale>
        <p:origin x="1408" y="184"/>
      </p:cViewPr>
      <p:guideLst/>
    </p:cSldViewPr>
  </p:slideViewPr>
  <p:notesTextViewPr>
    <p:cViewPr>
      <p:scale>
        <a:sx n="3" d="2"/>
        <a:sy n="3" d="2"/>
      </p:scale>
      <p:origin x="0" y="-124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EA447-AE03-431D-9EA2-9F91EA6F1FF0}" type="datetimeFigureOut">
              <a:rPr lang="en-US" smtClean="0"/>
              <a:t>1/10/22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6BF5A-0AEA-4AA3-BBF4-33FBEA5AB8C5}" type="slidenum">
              <a:rPr lang="en-US" smtClean="0"/>
              <a:t>‹#›</a:t>
            </a:fld>
            <a:endParaRPr lang="en-US"/>
          </a:p>
        </p:txBody>
      </p:sp>
    </p:spTree>
    <p:extLst>
      <p:ext uri="{BB962C8B-B14F-4D97-AF65-F5344CB8AC3E}">
        <p14:creationId xmlns:p14="http://schemas.microsoft.com/office/powerpoint/2010/main" val="301903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start this lightning talk off by saying something very triggering to all of us….</a:t>
            </a:r>
          </a:p>
          <a:p>
            <a:r>
              <a:rPr lang="en-US" dirty="0"/>
              <a:t>(next slide, say “linear no-threshold model”)</a:t>
            </a:r>
          </a:p>
        </p:txBody>
      </p:sp>
      <p:sp>
        <p:nvSpPr>
          <p:cNvPr id="4" name="Slide Number Placeholder 3"/>
          <p:cNvSpPr>
            <a:spLocks noGrp="1"/>
          </p:cNvSpPr>
          <p:nvPr>
            <p:ph type="sldNum" sz="quarter" idx="5"/>
          </p:nvPr>
        </p:nvSpPr>
        <p:spPr/>
        <p:txBody>
          <a:bodyPr/>
          <a:lstStyle/>
          <a:p>
            <a:fld id="{E446BF5A-0AEA-4AA3-BBF4-33FBEA5AB8C5}" type="slidenum">
              <a:rPr lang="en-US" smtClean="0"/>
              <a:t>1</a:t>
            </a:fld>
            <a:endParaRPr lang="en-US"/>
          </a:p>
        </p:txBody>
      </p:sp>
    </p:spTree>
    <p:extLst>
      <p:ext uri="{BB962C8B-B14F-4D97-AF65-F5344CB8AC3E}">
        <p14:creationId xmlns:p14="http://schemas.microsoft.com/office/powerpoint/2010/main" val="3759565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this isn’t a graph of anything in particular</a:t>
            </a:r>
          </a:p>
        </p:txBody>
      </p:sp>
      <p:sp>
        <p:nvSpPr>
          <p:cNvPr id="4" name="Slide Number Placeholder 3"/>
          <p:cNvSpPr>
            <a:spLocks noGrp="1"/>
          </p:cNvSpPr>
          <p:nvPr>
            <p:ph type="sldNum" sz="quarter" idx="5"/>
          </p:nvPr>
        </p:nvSpPr>
        <p:spPr/>
        <p:txBody>
          <a:bodyPr/>
          <a:lstStyle/>
          <a:p>
            <a:fld id="{E446BF5A-0AEA-4AA3-BBF4-33FBEA5AB8C5}" type="slidenum">
              <a:rPr lang="en-US" smtClean="0"/>
              <a:t>2</a:t>
            </a:fld>
            <a:endParaRPr lang="en-US"/>
          </a:p>
        </p:txBody>
      </p:sp>
    </p:spTree>
    <p:extLst>
      <p:ext uri="{BB962C8B-B14F-4D97-AF65-F5344CB8AC3E}">
        <p14:creationId xmlns:p14="http://schemas.microsoft.com/office/powerpoint/2010/main" val="1830431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use the potential outcomes model to explain those different outcomes in radiobiology.</a:t>
            </a:r>
          </a:p>
          <a:p>
            <a:endParaRPr lang="en-US" dirty="0"/>
          </a:p>
          <a:p>
            <a:r>
              <a:rPr lang="en-US" dirty="0"/>
              <a:t>Let’s simplify radiation exposure here and say it’s a dichotomous exposure—either you’re exposed to radiation or you aren’t.  And let’s simplify our outcome here—say you can either get breast cancer or you don’t get breast cancer.  So, for any individual, there are four possible outcomes.</a:t>
            </a:r>
          </a:p>
          <a:p>
            <a:endParaRPr lang="en-US" dirty="0"/>
          </a:p>
          <a:p>
            <a:endParaRPr lang="en-US" dirty="0"/>
          </a:p>
          <a:p>
            <a:endParaRPr lang="en-US" dirty="0"/>
          </a:p>
          <a:p>
            <a:r>
              <a:rPr lang="en-US" dirty="0"/>
              <a:t>Potential outcome = outcome we would see for an individual if they have exposure level set to X=x – every individual has two potential outcomes</a:t>
            </a:r>
          </a:p>
          <a:p>
            <a:endParaRPr lang="en-US" dirty="0"/>
          </a:p>
          <a:p>
            <a:r>
              <a:rPr lang="en-US" dirty="0"/>
              <a:t>When we have a single dichotomous exposure and outcome, there are four possible response types</a:t>
            </a:r>
          </a:p>
          <a:p>
            <a:endParaRPr lang="en-US" dirty="0"/>
          </a:p>
          <a:p>
            <a:r>
              <a:rPr lang="en-US" dirty="0"/>
              <a:t>Fundamental problem in population causal inference is that we can only observe one outcome for each individual </a:t>
            </a:r>
          </a:p>
        </p:txBody>
      </p:sp>
      <p:sp>
        <p:nvSpPr>
          <p:cNvPr id="4" name="Slide Number Placeholder 3"/>
          <p:cNvSpPr>
            <a:spLocks noGrp="1"/>
          </p:cNvSpPr>
          <p:nvPr>
            <p:ph type="sldNum" sz="quarter" idx="5"/>
          </p:nvPr>
        </p:nvSpPr>
        <p:spPr/>
        <p:txBody>
          <a:bodyPr/>
          <a:lstStyle/>
          <a:p>
            <a:fld id="{E446BF5A-0AEA-4AA3-BBF4-33FBEA5AB8C5}" type="slidenum">
              <a:rPr lang="en-US" smtClean="0"/>
              <a:t>3</a:t>
            </a:fld>
            <a:endParaRPr lang="en-US"/>
          </a:p>
        </p:txBody>
      </p:sp>
    </p:spTree>
    <p:extLst>
      <p:ext uri="{BB962C8B-B14F-4D97-AF65-F5344CB8AC3E}">
        <p14:creationId xmlns:p14="http://schemas.microsoft.com/office/powerpoint/2010/main" val="3167755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both exposure scenarios, there are 2 outcomes:  breast cancer or not breast cancer.</a:t>
            </a:r>
          </a:p>
          <a:p>
            <a:endParaRPr lang="en-US" dirty="0"/>
          </a:p>
          <a:p>
            <a:r>
              <a:rPr lang="en-US" dirty="0"/>
              <a:t>Potential outcome = outcome we would see for an individual if they have exposure level set to X=x – every individual has two potential outcomes</a:t>
            </a:r>
          </a:p>
          <a:p>
            <a:endParaRPr lang="en-US" dirty="0"/>
          </a:p>
          <a:p>
            <a:r>
              <a:rPr lang="en-US" dirty="0"/>
              <a:t>Fundamental problem in population causal inference is that we can only observe one outcome for each individual </a:t>
            </a:r>
          </a:p>
        </p:txBody>
      </p:sp>
      <p:sp>
        <p:nvSpPr>
          <p:cNvPr id="4" name="Slide Number Placeholder 3"/>
          <p:cNvSpPr>
            <a:spLocks noGrp="1"/>
          </p:cNvSpPr>
          <p:nvPr>
            <p:ph type="sldNum" sz="quarter" idx="5"/>
          </p:nvPr>
        </p:nvSpPr>
        <p:spPr/>
        <p:txBody>
          <a:bodyPr/>
          <a:lstStyle/>
          <a:p>
            <a:fld id="{E446BF5A-0AEA-4AA3-BBF4-33FBEA5AB8C5}" type="slidenum">
              <a:rPr lang="en-US" smtClean="0"/>
              <a:t>4</a:t>
            </a:fld>
            <a:endParaRPr lang="en-US"/>
          </a:p>
        </p:txBody>
      </p:sp>
    </p:spTree>
    <p:extLst>
      <p:ext uri="{BB962C8B-B14F-4D97-AF65-F5344CB8AC3E}">
        <p14:creationId xmlns:p14="http://schemas.microsoft.com/office/powerpoint/2010/main" val="35587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now a sample of 8 people – 2 of each response type (we wouldn’t really know this), so you can see what would happen if they were exposed or unexposed.</a:t>
            </a:r>
          </a:p>
          <a:p>
            <a:endParaRPr lang="en-US" dirty="0"/>
          </a:p>
          <a:p>
            <a:r>
              <a:rPr lang="en-US" dirty="0"/>
              <a:t>Let’s see what exposure they actually received—this is all we would know in the real world (click)</a:t>
            </a:r>
          </a:p>
          <a:p>
            <a:endParaRPr lang="en-US" dirty="0"/>
          </a:p>
          <a:p>
            <a:r>
              <a:rPr lang="en-US" dirty="0"/>
              <a:t>You don’t know the susceptibility type because you can only see one exposure scenario per person.</a:t>
            </a:r>
          </a:p>
          <a:p>
            <a:endParaRPr lang="en-US" dirty="0"/>
          </a:p>
          <a:p>
            <a:r>
              <a:rPr lang="en-US" dirty="0"/>
              <a:t>At the population level, the effect is null, even though at the individual level, exposure is both causal and preventative in </a:t>
            </a:r>
            <a:r>
              <a:rPr lang="en-US"/>
              <a:t>different people.</a:t>
            </a:r>
            <a:endParaRPr lang="en-US" dirty="0"/>
          </a:p>
          <a:p>
            <a:endParaRPr lang="en-US" dirty="0"/>
          </a:p>
          <a:p>
            <a:r>
              <a:rPr lang="en-US" dirty="0"/>
              <a:t>At the population level, we would conclude that there is no association between exposure and outcome because 2 people who were exposed had the outcome and 2 people who were unexposed had the outcome – thus, the population average effect is null</a:t>
            </a:r>
          </a:p>
          <a:p>
            <a:endParaRPr lang="en-US" dirty="0"/>
          </a:p>
        </p:txBody>
      </p:sp>
      <p:sp>
        <p:nvSpPr>
          <p:cNvPr id="4" name="Slide Number Placeholder 3"/>
          <p:cNvSpPr>
            <a:spLocks noGrp="1"/>
          </p:cNvSpPr>
          <p:nvPr>
            <p:ph type="sldNum" sz="quarter" idx="5"/>
          </p:nvPr>
        </p:nvSpPr>
        <p:spPr/>
        <p:txBody>
          <a:bodyPr/>
          <a:lstStyle/>
          <a:p>
            <a:fld id="{E446BF5A-0AEA-4AA3-BBF4-33FBEA5AB8C5}" type="slidenum">
              <a:rPr lang="en-US" smtClean="0"/>
              <a:t>5</a:t>
            </a:fld>
            <a:endParaRPr lang="en-US"/>
          </a:p>
        </p:txBody>
      </p:sp>
    </p:spTree>
    <p:extLst>
      <p:ext uri="{BB962C8B-B14F-4D97-AF65-F5344CB8AC3E}">
        <p14:creationId xmlns:p14="http://schemas.microsoft.com/office/powerpoint/2010/main" val="118560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scenario where we have 2 dichotomous exposures (say, radiation and BRCA2) – in this scenario, we have 16 potential outcome types</a:t>
            </a:r>
          </a:p>
          <a:p>
            <a:r>
              <a:rPr lang="en-US" dirty="0"/>
              <a:t>We still have the people who are doomed (will experience the outcome regardless of either exposure) and people who are immune (who will not experience the outcome regardless of exposure), but there are now 14 additional individual causal response types, which cannot be determined when looking at population averages  </a:t>
            </a:r>
          </a:p>
          <a:p>
            <a:r>
              <a:rPr lang="en-US" dirty="0"/>
              <a:t>The idea is that some of these if some of these response types are more common at the population level, you will notice a population effect and can infer that the individual causal types that lead to those effects being noticed at the population level</a:t>
            </a:r>
          </a:p>
          <a:p>
            <a:endParaRPr lang="en-US" dirty="0"/>
          </a:p>
          <a:p>
            <a:endParaRPr lang="en-US" dirty="0"/>
          </a:p>
          <a:p>
            <a:r>
              <a:rPr lang="en-US" dirty="0"/>
              <a:t>This is a terrifying table!  Basically, it illustrates that for any given individual, you can only see one potential exposure combination.  You’re missing the information about what would happen if any other combination occurred.  Let’s break it down….</a:t>
            </a:r>
          </a:p>
        </p:txBody>
      </p:sp>
      <p:sp>
        <p:nvSpPr>
          <p:cNvPr id="4" name="Slide Number Placeholder 3"/>
          <p:cNvSpPr>
            <a:spLocks noGrp="1"/>
          </p:cNvSpPr>
          <p:nvPr>
            <p:ph type="sldNum" sz="quarter" idx="5"/>
          </p:nvPr>
        </p:nvSpPr>
        <p:spPr/>
        <p:txBody>
          <a:bodyPr/>
          <a:lstStyle/>
          <a:p>
            <a:fld id="{E446BF5A-0AEA-4AA3-BBF4-33FBEA5AB8C5}" type="slidenum">
              <a:rPr lang="en-US" smtClean="0"/>
              <a:t>6</a:t>
            </a:fld>
            <a:endParaRPr lang="en-US"/>
          </a:p>
        </p:txBody>
      </p:sp>
    </p:spTree>
    <p:extLst>
      <p:ext uri="{BB962C8B-B14F-4D97-AF65-F5344CB8AC3E}">
        <p14:creationId xmlns:p14="http://schemas.microsoft.com/office/powerpoint/2010/main" val="112259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this framework, the linear no threshold model is the average of these 16 individual effects.</a:t>
            </a:r>
          </a:p>
          <a:p>
            <a:endParaRPr lang="en-US" dirty="0"/>
          </a:p>
          <a:p>
            <a:r>
              <a:rPr lang="en-US" dirty="0"/>
              <a:t>Because you only see one exposure combination per person and some exposures will be more common than others, you get an averaging out of effects in a population.</a:t>
            </a:r>
          </a:p>
          <a:p>
            <a:endParaRPr lang="en-US" dirty="0"/>
          </a:p>
          <a:p>
            <a:r>
              <a:rPr lang="en-US" dirty="0"/>
              <a:t>And that results in the linear no-threshold model</a:t>
            </a:r>
          </a:p>
          <a:p>
            <a:endParaRPr lang="en-US" dirty="0"/>
          </a:p>
        </p:txBody>
      </p:sp>
      <p:sp>
        <p:nvSpPr>
          <p:cNvPr id="4" name="Slide Number Placeholder 3"/>
          <p:cNvSpPr>
            <a:spLocks noGrp="1"/>
          </p:cNvSpPr>
          <p:nvPr>
            <p:ph type="sldNum" sz="quarter" idx="5"/>
          </p:nvPr>
        </p:nvSpPr>
        <p:spPr/>
        <p:txBody>
          <a:bodyPr/>
          <a:lstStyle/>
          <a:p>
            <a:fld id="{E446BF5A-0AEA-4AA3-BBF4-33FBEA5AB8C5}" type="slidenum">
              <a:rPr lang="en-US" smtClean="0"/>
              <a:t>7</a:t>
            </a:fld>
            <a:endParaRPr lang="en-US"/>
          </a:p>
        </p:txBody>
      </p:sp>
    </p:spTree>
    <p:extLst>
      <p:ext uri="{BB962C8B-B14F-4D97-AF65-F5344CB8AC3E}">
        <p14:creationId xmlns:p14="http://schemas.microsoft.com/office/powerpoint/2010/main" val="327686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3923F882-D5E9-4020-8C87-7D2EF82A10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04" t="1422" r="2792" b="11768"/>
          <a:stretch/>
        </p:blipFill>
        <p:spPr>
          <a:xfrm>
            <a:off x="0" y="0"/>
            <a:ext cx="12192000" cy="6858000"/>
          </a:xfrm>
          <a:prstGeom prst="rect">
            <a:avLst/>
          </a:prstGeom>
        </p:spPr>
      </p:pic>
      <p:sp>
        <p:nvSpPr>
          <p:cNvPr id="2" name="Title 1">
            <a:extLst>
              <a:ext uri="{FF2B5EF4-FFF2-40B4-BE49-F238E27FC236}">
                <a16:creationId xmlns:a16="http://schemas.microsoft.com/office/drawing/2014/main" id="{5E62F9F0-D6C2-4EBF-B2E1-69D61DBDECD2}"/>
              </a:ext>
            </a:extLst>
          </p:cNvPr>
          <p:cNvSpPr>
            <a:spLocks noGrp="1"/>
          </p:cNvSpPr>
          <p:nvPr>
            <p:ph type="ctrTitle"/>
          </p:nvPr>
        </p:nvSpPr>
        <p:spPr>
          <a:xfrm>
            <a:off x="1524000" y="3814329"/>
            <a:ext cx="9144000" cy="983532"/>
          </a:xfrm>
        </p:spPr>
        <p:txBody>
          <a:bodyPr anchor="b"/>
          <a:lstStyle>
            <a:lvl1pPr algn="ctr">
              <a:defRPr sz="6000">
                <a:solidFill>
                  <a:schemeClr val="bg1"/>
                </a:solidFill>
                <a:latin typeface="Bahnschrift" panose="020B0502040204020203" pitchFamily="34" charset="0"/>
              </a:defRPr>
            </a:lvl1pPr>
          </a:lstStyle>
          <a:p>
            <a:endParaRPr lang="en-US" dirty="0"/>
          </a:p>
        </p:txBody>
      </p:sp>
      <p:sp>
        <p:nvSpPr>
          <p:cNvPr id="3" name="Subtitle 2">
            <a:extLst>
              <a:ext uri="{FF2B5EF4-FFF2-40B4-BE49-F238E27FC236}">
                <a16:creationId xmlns:a16="http://schemas.microsoft.com/office/drawing/2014/main" id="{554945BC-C958-4D23-8828-ADB30BD330F9}"/>
              </a:ext>
            </a:extLst>
          </p:cNvPr>
          <p:cNvSpPr>
            <a:spLocks noGrp="1"/>
          </p:cNvSpPr>
          <p:nvPr>
            <p:ph type="subTitle" idx="1"/>
          </p:nvPr>
        </p:nvSpPr>
        <p:spPr>
          <a:xfrm>
            <a:off x="1524000" y="4797860"/>
            <a:ext cx="9144000" cy="1300521"/>
          </a:xfrm>
        </p:spPr>
        <p:txBody>
          <a:bodyPr/>
          <a:lstStyle>
            <a:lvl1pPr marL="0" indent="0" algn="ctr">
              <a:buNone/>
              <a:defRPr sz="2400">
                <a:solidFill>
                  <a:schemeClr val="bg1"/>
                </a:solidFill>
                <a:latin typeface="Bahnschrift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481F4E3-8F12-4ADE-B74A-22681FC60513}"/>
              </a:ext>
            </a:extLst>
          </p:cNvPr>
          <p:cNvSpPr>
            <a:spLocks noGrp="1"/>
          </p:cNvSpPr>
          <p:nvPr>
            <p:ph type="dt" sz="half" idx="10"/>
          </p:nvPr>
        </p:nvSpPr>
        <p:spPr>
          <a:xfrm>
            <a:off x="838200" y="6356350"/>
            <a:ext cx="2743200" cy="365125"/>
          </a:xfrm>
          <a:prstGeom prst="rect">
            <a:avLst/>
          </a:prstGeom>
        </p:spPr>
        <p:txBody>
          <a:bodyPr/>
          <a:lstStyle>
            <a:lvl1pPr>
              <a:defRPr>
                <a:solidFill>
                  <a:srgbClr val="109DF4"/>
                </a:solidFill>
                <a:latin typeface="Bahnschrift SemiBold"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EE3DAC38-C1FB-4C26-BE4C-4E382B2B89BE}"/>
              </a:ext>
            </a:extLst>
          </p:cNvPr>
          <p:cNvSpPr>
            <a:spLocks noGrp="1"/>
          </p:cNvSpPr>
          <p:nvPr>
            <p:ph type="sldNum" sz="quarter" idx="12"/>
          </p:nvPr>
        </p:nvSpPr>
        <p:spPr>
          <a:xfrm>
            <a:off x="9296400" y="6356349"/>
            <a:ext cx="2743200" cy="365125"/>
          </a:xfrm>
          <a:prstGeom prst="rect">
            <a:avLst/>
          </a:prstGeom>
        </p:spPr>
        <p:txBody>
          <a:bodyPr/>
          <a:lstStyle/>
          <a:p>
            <a:fld id="{76BE0B42-7D16-4DC5-8B88-B55D1E984A21}" type="slidenum">
              <a:rPr lang="en-US" smtClean="0"/>
              <a:t>‹#›</a:t>
            </a:fld>
            <a:endParaRPr lang="en-US" dirty="0"/>
          </a:p>
        </p:txBody>
      </p:sp>
      <p:sp>
        <p:nvSpPr>
          <p:cNvPr id="9" name="Footer Placeholder 4">
            <a:extLst>
              <a:ext uri="{FF2B5EF4-FFF2-40B4-BE49-F238E27FC236}">
                <a16:creationId xmlns:a16="http://schemas.microsoft.com/office/drawing/2014/main" id="{40DF12FC-D4F9-44E0-A9CA-1CC0C92D23AF}"/>
              </a:ext>
            </a:extLst>
          </p:cNvPr>
          <p:cNvSpPr>
            <a:spLocks noGrp="1"/>
          </p:cNvSpPr>
          <p:nvPr>
            <p:ph type="ftr" sz="quarter" idx="3"/>
          </p:nvPr>
        </p:nvSpPr>
        <p:spPr>
          <a:xfrm>
            <a:off x="3810000" y="6356350"/>
            <a:ext cx="4572000" cy="365125"/>
          </a:xfrm>
          <a:prstGeom prst="rect">
            <a:avLst/>
          </a:prstGeom>
        </p:spPr>
        <p:txBody>
          <a:bodyPr vert="horz" lIns="91440" tIns="45720" rIns="91440" bIns="45720" rtlCol="0" anchor="ctr"/>
          <a:lstStyle>
            <a:lvl1pPr algn="ctr">
              <a:defRPr sz="1200">
                <a:solidFill>
                  <a:schemeClr val="bg1"/>
                </a:solidFill>
                <a:latin typeface="Bahnschrift Light" panose="020B0502040204020203" pitchFamily="34" charset="0"/>
              </a:defRPr>
            </a:lvl1pPr>
          </a:lstStyle>
          <a:p>
            <a:r>
              <a:rPr lang="en-US" dirty="0"/>
              <a:t>2022 NASA </a:t>
            </a:r>
            <a:r>
              <a:rPr lang="en-US" dirty="0">
                <a:solidFill>
                  <a:srgbClr val="109DF4"/>
                </a:solidFill>
              </a:rPr>
              <a:t>Human</a:t>
            </a:r>
            <a:r>
              <a:rPr lang="en-US" dirty="0"/>
              <a:t> Research Program Investigators’ Workshop</a:t>
            </a:r>
          </a:p>
        </p:txBody>
      </p:sp>
      <p:pic>
        <p:nvPicPr>
          <p:cNvPr id="10" name="Picture 9" descr="Icon&#10;&#10;Description automatically generated">
            <a:extLst>
              <a:ext uri="{FF2B5EF4-FFF2-40B4-BE49-F238E27FC236}">
                <a16:creationId xmlns:a16="http://schemas.microsoft.com/office/drawing/2014/main" id="{1CF547B5-F300-D54B-9903-C9FC0EA0143A}"/>
              </a:ext>
            </a:extLst>
          </p:cNvPr>
          <p:cNvPicPr>
            <a:picLocks noChangeAspect="1"/>
          </p:cNvPicPr>
          <p:nvPr userDrawn="1"/>
        </p:nvPicPr>
        <p:blipFill>
          <a:blip r:embed="rId3">
            <a:duotone>
              <a:prstClr val="black"/>
              <a:schemeClr val="bg1">
                <a:tint val="45000"/>
                <a:satMod val="400000"/>
              </a:schemeClr>
            </a:duotone>
            <a:alphaModFix amt="35000"/>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7868024" y="434787"/>
            <a:ext cx="1114612" cy="1114612"/>
          </a:xfrm>
          <a:prstGeom prst="rect">
            <a:avLst/>
          </a:prstGeom>
        </p:spPr>
      </p:pic>
    </p:spTree>
    <p:extLst>
      <p:ext uri="{BB962C8B-B14F-4D97-AF65-F5344CB8AC3E}">
        <p14:creationId xmlns:p14="http://schemas.microsoft.com/office/powerpoint/2010/main" val="110018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C7EF-E50B-4DCF-AFA5-5DD2966583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C34871-833D-4887-AFC8-DB18A86509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EFBC961-E5E9-47F2-A8AB-96739B0DBC94}"/>
              </a:ext>
            </a:extLst>
          </p:cNvPr>
          <p:cNvSpPr>
            <a:spLocks noGrp="1"/>
          </p:cNvSpPr>
          <p:nvPr>
            <p:ph type="ftr" sz="quarter" idx="3"/>
          </p:nvPr>
        </p:nvSpPr>
        <p:spPr>
          <a:xfrm>
            <a:off x="3810000" y="6356934"/>
            <a:ext cx="4571999" cy="365125"/>
          </a:xfrm>
          <a:prstGeom prst="rect">
            <a:avLst/>
          </a:prstGeom>
        </p:spPr>
        <p:txBody>
          <a:bodyPr vert="horz" lIns="91440" tIns="45720" rIns="91440" bIns="45720" rtlCol="0" anchor="ctr"/>
          <a:lstStyle>
            <a:lvl1pPr algn="ctr">
              <a:defRPr sz="1200">
                <a:solidFill>
                  <a:schemeClr val="bg1"/>
                </a:solidFill>
                <a:latin typeface="Bahnschrift Light" panose="020B0502040204020203" pitchFamily="34" charset="0"/>
              </a:defRPr>
            </a:lvl1pPr>
          </a:lstStyle>
          <a:p>
            <a:r>
              <a:rPr lang="en-US" dirty="0"/>
              <a:t>2022 NASA </a:t>
            </a:r>
            <a:r>
              <a:rPr lang="en-US" dirty="0">
                <a:solidFill>
                  <a:srgbClr val="109DF4"/>
                </a:solidFill>
              </a:rPr>
              <a:t>Human</a:t>
            </a:r>
            <a:r>
              <a:rPr lang="en-US" dirty="0"/>
              <a:t> Research Program Investigators’ Workshop</a:t>
            </a:r>
          </a:p>
        </p:txBody>
      </p:sp>
    </p:spTree>
    <p:extLst>
      <p:ext uri="{BB962C8B-B14F-4D97-AF65-F5344CB8AC3E}">
        <p14:creationId xmlns:p14="http://schemas.microsoft.com/office/powerpoint/2010/main" val="316493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C9D223-D66A-45D1-9270-EC2EF32446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8A5EB0-EAB3-4D63-87DA-7C788C1B96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80F2711-3783-4AE3-AC12-4C62BA471F47}"/>
              </a:ext>
            </a:extLst>
          </p:cNvPr>
          <p:cNvSpPr>
            <a:spLocks noGrp="1"/>
          </p:cNvSpPr>
          <p:nvPr>
            <p:ph type="ftr" sz="quarter" idx="3"/>
          </p:nvPr>
        </p:nvSpPr>
        <p:spPr>
          <a:xfrm>
            <a:off x="3810000" y="6356934"/>
            <a:ext cx="4571999" cy="365125"/>
          </a:xfrm>
          <a:prstGeom prst="rect">
            <a:avLst/>
          </a:prstGeom>
        </p:spPr>
        <p:txBody>
          <a:bodyPr vert="horz" lIns="91440" tIns="45720" rIns="91440" bIns="45720" rtlCol="0" anchor="ctr"/>
          <a:lstStyle>
            <a:lvl1pPr algn="ctr">
              <a:defRPr sz="1200">
                <a:solidFill>
                  <a:schemeClr val="bg1"/>
                </a:solidFill>
                <a:latin typeface="Bahnschrift Light" panose="020B0502040204020203" pitchFamily="34" charset="0"/>
              </a:defRPr>
            </a:lvl1pPr>
          </a:lstStyle>
          <a:p>
            <a:r>
              <a:rPr lang="en-US" dirty="0"/>
              <a:t>2022 NASA </a:t>
            </a:r>
            <a:r>
              <a:rPr lang="en-US" dirty="0">
                <a:solidFill>
                  <a:srgbClr val="109DF4"/>
                </a:solidFill>
              </a:rPr>
              <a:t>Human</a:t>
            </a:r>
            <a:r>
              <a:rPr lang="en-US" dirty="0"/>
              <a:t> Research Program Investigators’ Workshop</a:t>
            </a:r>
          </a:p>
        </p:txBody>
      </p:sp>
    </p:spTree>
    <p:extLst>
      <p:ext uri="{BB962C8B-B14F-4D97-AF65-F5344CB8AC3E}">
        <p14:creationId xmlns:p14="http://schemas.microsoft.com/office/powerpoint/2010/main" val="328361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4F87-0B04-4331-8560-DE79F476717D}"/>
              </a:ext>
            </a:extLst>
          </p:cNvPr>
          <p:cNvSpPr>
            <a:spLocks noGrp="1"/>
          </p:cNvSpPr>
          <p:nvPr>
            <p:ph type="title"/>
          </p:nvPr>
        </p:nvSpPr>
        <p:spPr>
          <a:xfrm>
            <a:off x="762785" y="17523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0638086-27A0-44E9-82AC-AFD89AD47F16}"/>
              </a:ext>
            </a:extLst>
          </p:cNvPr>
          <p:cNvSpPr>
            <a:spLocks noGrp="1"/>
          </p:cNvSpPr>
          <p:nvPr>
            <p:ph idx="1"/>
          </p:nvPr>
        </p:nvSpPr>
        <p:spPr>
          <a:xfrm>
            <a:off x="762785" y="15368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515ECA-A587-430E-9F27-1AA9BD75ACF1}"/>
              </a:ext>
            </a:extLst>
          </p:cNvPr>
          <p:cNvSpPr>
            <a:spLocks noGrp="1"/>
          </p:cNvSpPr>
          <p:nvPr>
            <p:ph type="ftr" sz="quarter" idx="3"/>
          </p:nvPr>
        </p:nvSpPr>
        <p:spPr>
          <a:xfrm>
            <a:off x="3810000" y="6356934"/>
            <a:ext cx="4571999" cy="365125"/>
          </a:xfrm>
          <a:prstGeom prst="rect">
            <a:avLst/>
          </a:prstGeom>
        </p:spPr>
        <p:txBody>
          <a:bodyPr vert="horz" lIns="91440" tIns="45720" rIns="91440" bIns="45720" rtlCol="0" anchor="ctr"/>
          <a:lstStyle>
            <a:lvl1pPr algn="ctr">
              <a:defRPr sz="1200">
                <a:solidFill>
                  <a:schemeClr val="bg1"/>
                </a:solidFill>
                <a:latin typeface="Bahnschrift Light" panose="020B0502040204020203" pitchFamily="34" charset="0"/>
              </a:defRPr>
            </a:lvl1pPr>
          </a:lstStyle>
          <a:p>
            <a:r>
              <a:rPr lang="en-US" dirty="0"/>
              <a:t>2022 NASA </a:t>
            </a:r>
            <a:r>
              <a:rPr lang="en-US" dirty="0">
                <a:solidFill>
                  <a:srgbClr val="109DF4"/>
                </a:solidFill>
              </a:rPr>
              <a:t>Human</a:t>
            </a:r>
            <a:r>
              <a:rPr lang="en-US" dirty="0"/>
              <a:t> Research Program Investigators’ Workshop</a:t>
            </a:r>
          </a:p>
        </p:txBody>
      </p:sp>
    </p:spTree>
    <p:extLst>
      <p:ext uri="{BB962C8B-B14F-4D97-AF65-F5344CB8AC3E}">
        <p14:creationId xmlns:p14="http://schemas.microsoft.com/office/powerpoint/2010/main" val="353170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C4DE8-CA39-4336-9F2F-5D3448D5C5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D30A53-4A0C-4D4E-A936-BB458DF427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B7D3D4BD-5F59-4D0A-8A29-48BFE1CC4BEC}"/>
              </a:ext>
            </a:extLst>
          </p:cNvPr>
          <p:cNvSpPr>
            <a:spLocks noGrp="1"/>
          </p:cNvSpPr>
          <p:nvPr>
            <p:ph type="ftr" sz="quarter" idx="3"/>
          </p:nvPr>
        </p:nvSpPr>
        <p:spPr>
          <a:xfrm>
            <a:off x="3810000" y="6356934"/>
            <a:ext cx="4571999" cy="365125"/>
          </a:xfrm>
          <a:prstGeom prst="rect">
            <a:avLst/>
          </a:prstGeom>
        </p:spPr>
        <p:txBody>
          <a:bodyPr vert="horz" lIns="91440" tIns="45720" rIns="91440" bIns="45720" rtlCol="0" anchor="ctr"/>
          <a:lstStyle>
            <a:lvl1pPr algn="ctr">
              <a:defRPr sz="1200">
                <a:solidFill>
                  <a:schemeClr val="bg1"/>
                </a:solidFill>
                <a:latin typeface="Bahnschrift Light" panose="020B0502040204020203" pitchFamily="34" charset="0"/>
              </a:defRPr>
            </a:lvl1pPr>
          </a:lstStyle>
          <a:p>
            <a:r>
              <a:rPr lang="en-US" dirty="0"/>
              <a:t>2022 NASA </a:t>
            </a:r>
            <a:r>
              <a:rPr lang="en-US" dirty="0">
                <a:solidFill>
                  <a:srgbClr val="109DF4"/>
                </a:solidFill>
              </a:rPr>
              <a:t>Human</a:t>
            </a:r>
            <a:r>
              <a:rPr lang="en-US" dirty="0"/>
              <a:t> Research Program Investigators’ Workshop</a:t>
            </a:r>
          </a:p>
        </p:txBody>
      </p:sp>
    </p:spTree>
    <p:extLst>
      <p:ext uri="{BB962C8B-B14F-4D97-AF65-F5344CB8AC3E}">
        <p14:creationId xmlns:p14="http://schemas.microsoft.com/office/powerpoint/2010/main" val="3096880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1ADB-1723-4722-B2B3-821EBA69DD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33C640-7C2B-4BAD-B6DF-BF924FB984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90A890-B6D0-471F-A706-1037EDC3D9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9A8D74FA-2BAD-41E4-B75F-F4891725A702}"/>
              </a:ext>
            </a:extLst>
          </p:cNvPr>
          <p:cNvSpPr>
            <a:spLocks noGrp="1"/>
          </p:cNvSpPr>
          <p:nvPr>
            <p:ph type="ftr" sz="quarter" idx="3"/>
          </p:nvPr>
        </p:nvSpPr>
        <p:spPr>
          <a:xfrm>
            <a:off x="3810000" y="6356934"/>
            <a:ext cx="4571999" cy="365125"/>
          </a:xfrm>
          <a:prstGeom prst="rect">
            <a:avLst/>
          </a:prstGeom>
        </p:spPr>
        <p:txBody>
          <a:bodyPr vert="horz" lIns="91440" tIns="45720" rIns="91440" bIns="45720" rtlCol="0" anchor="ctr"/>
          <a:lstStyle>
            <a:lvl1pPr algn="ctr">
              <a:defRPr sz="1200">
                <a:solidFill>
                  <a:schemeClr val="bg1"/>
                </a:solidFill>
                <a:latin typeface="Bahnschrift Light" panose="020B0502040204020203" pitchFamily="34" charset="0"/>
              </a:defRPr>
            </a:lvl1pPr>
          </a:lstStyle>
          <a:p>
            <a:r>
              <a:rPr lang="en-US" dirty="0"/>
              <a:t>2022 NASA </a:t>
            </a:r>
            <a:r>
              <a:rPr lang="en-US" dirty="0">
                <a:solidFill>
                  <a:srgbClr val="109DF4"/>
                </a:solidFill>
              </a:rPr>
              <a:t>Human</a:t>
            </a:r>
            <a:r>
              <a:rPr lang="en-US" dirty="0"/>
              <a:t> Research Program Investigators’ Workshop</a:t>
            </a:r>
          </a:p>
        </p:txBody>
      </p:sp>
    </p:spTree>
    <p:extLst>
      <p:ext uri="{BB962C8B-B14F-4D97-AF65-F5344CB8AC3E}">
        <p14:creationId xmlns:p14="http://schemas.microsoft.com/office/powerpoint/2010/main" val="58367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FEAE-7FCF-47EE-98B2-CECAB93725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99EF22-6BD7-4EAE-9505-FD81A8318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58F8B0-5ACD-4720-8293-977563D0D6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95B552-0689-41A7-A430-86D293E41C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16EBCA-A6AC-4F3A-AE52-2AEEEEBF8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06EA7FAF-D983-41B7-AAB3-C1C582E88256}"/>
              </a:ext>
            </a:extLst>
          </p:cNvPr>
          <p:cNvSpPr>
            <a:spLocks noGrp="1"/>
          </p:cNvSpPr>
          <p:nvPr>
            <p:ph type="ftr" sz="quarter" idx="13"/>
          </p:nvPr>
        </p:nvSpPr>
        <p:spPr>
          <a:xfrm>
            <a:off x="3810000" y="6356934"/>
            <a:ext cx="4571999" cy="365125"/>
          </a:xfrm>
          <a:prstGeom prst="rect">
            <a:avLst/>
          </a:prstGeom>
        </p:spPr>
        <p:txBody>
          <a:bodyPr vert="horz" lIns="91440" tIns="45720" rIns="91440" bIns="45720" rtlCol="0" anchor="ctr"/>
          <a:lstStyle>
            <a:lvl1pPr algn="ctr">
              <a:defRPr sz="1200">
                <a:solidFill>
                  <a:schemeClr val="bg1"/>
                </a:solidFill>
                <a:latin typeface="Bahnschrift Light" panose="020B0502040204020203" pitchFamily="34" charset="0"/>
              </a:defRPr>
            </a:lvl1pPr>
          </a:lstStyle>
          <a:p>
            <a:r>
              <a:rPr lang="en-US" dirty="0"/>
              <a:t>2022 NASA </a:t>
            </a:r>
            <a:r>
              <a:rPr lang="en-US" dirty="0">
                <a:solidFill>
                  <a:srgbClr val="109DF4"/>
                </a:solidFill>
              </a:rPr>
              <a:t>Human</a:t>
            </a:r>
            <a:r>
              <a:rPr lang="en-US" dirty="0"/>
              <a:t> Research Program Investigators’ Workshop</a:t>
            </a:r>
          </a:p>
        </p:txBody>
      </p:sp>
    </p:spTree>
    <p:extLst>
      <p:ext uri="{BB962C8B-B14F-4D97-AF65-F5344CB8AC3E}">
        <p14:creationId xmlns:p14="http://schemas.microsoft.com/office/powerpoint/2010/main" val="349085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5A31-1C4A-4FC0-BBA7-EE5C1644A0ED}"/>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BD752907-9630-4C57-9AF4-17600061C45B}"/>
              </a:ext>
            </a:extLst>
          </p:cNvPr>
          <p:cNvSpPr>
            <a:spLocks noGrp="1"/>
          </p:cNvSpPr>
          <p:nvPr>
            <p:ph type="ftr" sz="quarter" idx="3"/>
          </p:nvPr>
        </p:nvSpPr>
        <p:spPr>
          <a:xfrm>
            <a:off x="3810000" y="6356934"/>
            <a:ext cx="4571999" cy="365125"/>
          </a:xfrm>
          <a:prstGeom prst="rect">
            <a:avLst/>
          </a:prstGeom>
        </p:spPr>
        <p:txBody>
          <a:bodyPr vert="horz" lIns="91440" tIns="45720" rIns="91440" bIns="45720" rtlCol="0" anchor="ctr"/>
          <a:lstStyle>
            <a:lvl1pPr algn="ctr">
              <a:defRPr sz="1200">
                <a:solidFill>
                  <a:schemeClr val="bg1"/>
                </a:solidFill>
                <a:latin typeface="Bahnschrift Light" panose="020B0502040204020203" pitchFamily="34" charset="0"/>
              </a:defRPr>
            </a:lvl1pPr>
          </a:lstStyle>
          <a:p>
            <a:r>
              <a:rPr lang="en-US" dirty="0"/>
              <a:t>2022 NASA </a:t>
            </a:r>
            <a:r>
              <a:rPr lang="en-US" dirty="0">
                <a:solidFill>
                  <a:srgbClr val="109DF4"/>
                </a:solidFill>
              </a:rPr>
              <a:t>Human</a:t>
            </a:r>
            <a:r>
              <a:rPr lang="en-US" dirty="0"/>
              <a:t> Research Program Investigators’ Workshop</a:t>
            </a:r>
          </a:p>
        </p:txBody>
      </p:sp>
    </p:spTree>
    <p:extLst>
      <p:ext uri="{BB962C8B-B14F-4D97-AF65-F5344CB8AC3E}">
        <p14:creationId xmlns:p14="http://schemas.microsoft.com/office/powerpoint/2010/main" val="341729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1F96321-6269-4F3F-B482-5F693992214F}"/>
              </a:ext>
            </a:extLst>
          </p:cNvPr>
          <p:cNvSpPr>
            <a:spLocks noGrp="1"/>
          </p:cNvSpPr>
          <p:nvPr>
            <p:ph type="ftr" sz="quarter" idx="3"/>
          </p:nvPr>
        </p:nvSpPr>
        <p:spPr>
          <a:xfrm>
            <a:off x="3810000" y="6356934"/>
            <a:ext cx="4571999" cy="365125"/>
          </a:xfrm>
          <a:prstGeom prst="rect">
            <a:avLst/>
          </a:prstGeom>
        </p:spPr>
        <p:txBody>
          <a:bodyPr vert="horz" lIns="91440" tIns="45720" rIns="91440" bIns="45720" rtlCol="0" anchor="ctr"/>
          <a:lstStyle>
            <a:lvl1pPr algn="ctr">
              <a:defRPr sz="1200">
                <a:solidFill>
                  <a:schemeClr val="bg1"/>
                </a:solidFill>
                <a:latin typeface="Bahnschrift Light" panose="020B0502040204020203" pitchFamily="34" charset="0"/>
              </a:defRPr>
            </a:lvl1pPr>
          </a:lstStyle>
          <a:p>
            <a:r>
              <a:rPr lang="en-US" dirty="0"/>
              <a:t>2022 NASA </a:t>
            </a:r>
            <a:r>
              <a:rPr lang="en-US" dirty="0">
                <a:solidFill>
                  <a:srgbClr val="109DF4"/>
                </a:solidFill>
              </a:rPr>
              <a:t>Human</a:t>
            </a:r>
            <a:r>
              <a:rPr lang="en-US" dirty="0"/>
              <a:t> Research Program Investigators’ Workshop</a:t>
            </a:r>
          </a:p>
        </p:txBody>
      </p:sp>
    </p:spTree>
    <p:extLst>
      <p:ext uri="{BB962C8B-B14F-4D97-AF65-F5344CB8AC3E}">
        <p14:creationId xmlns:p14="http://schemas.microsoft.com/office/powerpoint/2010/main" val="367483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7CA26-E296-4F2C-B4F2-10DDAC2EC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516109-3119-49FE-A776-94EDB3489B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A792DA-765E-4DE1-8CD6-F4687B60B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8ADD1A9-4D21-45CD-A019-F2010F1B0CF1}"/>
              </a:ext>
            </a:extLst>
          </p:cNvPr>
          <p:cNvSpPr>
            <a:spLocks noGrp="1"/>
          </p:cNvSpPr>
          <p:nvPr>
            <p:ph type="ftr" sz="quarter" idx="3"/>
          </p:nvPr>
        </p:nvSpPr>
        <p:spPr>
          <a:xfrm>
            <a:off x="3810000" y="6356934"/>
            <a:ext cx="4571999" cy="365125"/>
          </a:xfrm>
          <a:prstGeom prst="rect">
            <a:avLst/>
          </a:prstGeom>
        </p:spPr>
        <p:txBody>
          <a:bodyPr vert="horz" lIns="91440" tIns="45720" rIns="91440" bIns="45720" rtlCol="0" anchor="ctr"/>
          <a:lstStyle>
            <a:lvl1pPr algn="ctr">
              <a:defRPr sz="1200">
                <a:solidFill>
                  <a:schemeClr val="bg1"/>
                </a:solidFill>
                <a:latin typeface="Bahnschrift Light" panose="020B0502040204020203" pitchFamily="34" charset="0"/>
              </a:defRPr>
            </a:lvl1pPr>
          </a:lstStyle>
          <a:p>
            <a:r>
              <a:rPr lang="en-US" dirty="0"/>
              <a:t>2022 NASA </a:t>
            </a:r>
            <a:r>
              <a:rPr lang="en-US" dirty="0">
                <a:solidFill>
                  <a:srgbClr val="109DF4"/>
                </a:solidFill>
              </a:rPr>
              <a:t>Human</a:t>
            </a:r>
            <a:r>
              <a:rPr lang="en-US" dirty="0"/>
              <a:t> Research Program Investigators’ Workshop</a:t>
            </a:r>
          </a:p>
        </p:txBody>
      </p:sp>
    </p:spTree>
    <p:extLst>
      <p:ext uri="{BB962C8B-B14F-4D97-AF65-F5344CB8AC3E}">
        <p14:creationId xmlns:p14="http://schemas.microsoft.com/office/powerpoint/2010/main" val="243280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9B01-91C3-49D5-98C2-92FA33A093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F5D45F-77B8-4765-9A31-3EB99A039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140496-C149-4B5E-BC7D-78C41055C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A6814C3A-A985-4DB2-BE0D-B2AA723BB111}"/>
              </a:ext>
            </a:extLst>
          </p:cNvPr>
          <p:cNvSpPr>
            <a:spLocks noGrp="1"/>
          </p:cNvSpPr>
          <p:nvPr>
            <p:ph type="ftr" sz="quarter" idx="3"/>
          </p:nvPr>
        </p:nvSpPr>
        <p:spPr>
          <a:xfrm>
            <a:off x="3810000" y="6356934"/>
            <a:ext cx="4571999" cy="365125"/>
          </a:xfrm>
          <a:prstGeom prst="rect">
            <a:avLst/>
          </a:prstGeom>
        </p:spPr>
        <p:txBody>
          <a:bodyPr vert="horz" lIns="91440" tIns="45720" rIns="91440" bIns="45720" rtlCol="0" anchor="ctr"/>
          <a:lstStyle>
            <a:lvl1pPr algn="ctr">
              <a:defRPr sz="1200">
                <a:solidFill>
                  <a:schemeClr val="bg1"/>
                </a:solidFill>
                <a:latin typeface="Bahnschrift Light" panose="020B0502040204020203" pitchFamily="34" charset="0"/>
              </a:defRPr>
            </a:lvl1pPr>
          </a:lstStyle>
          <a:p>
            <a:r>
              <a:rPr lang="en-US" dirty="0"/>
              <a:t>2022 NASA </a:t>
            </a:r>
            <a:r>
              <a:rPr lang="en-US" dirty="0">
                <a:solidFill>
                  <a:srgbClr val="109DF4"/>
                </a:solidFill>
              </a:rPr>
              <a:t>Human</a:t>
            </a:r>
            <a:r>
              <a:rPr lang="en-US" dirty="0"/>
              <a:t> Research Program Investigators’ Workshop</a:t>
            </a:r>
          </a:p>
        </p:txBody>
      </p:sp>
    </p:spTree>
    <p:extLst>
      <p:ext uri="{BB962C8B-B14F-4D97-AF65-F5344CB8AC3E}">
        <p14:creationId xmlns:p14="http://schemas.microsoft.com/office/powerpoint/2010/main" val="1125016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29259E-FAD5-421B-95D5-3DBDF41C019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868673"/>
            <a:ext cx="12192000" cy="989327"/>
          </a:xfrm>
          <a:prstGeom prst="rect">
            <a:avLst/>
          </a:prstGeom>
        </p:spPr>
      </p:pic>
      <p:sp>
        <p:nvSpPr>
          <p:cNvPr id="2" name="Title Placeholder 1">
            <a:extLst>
              <a:ext uri="{FF2B5EF4-FFF2-40B4-BE49-F238E27FC236}">
                <a16:creationId xmlns:a16="http://schemas.microsoft.com/office/drawing/2014/main" id="{7BD1A4BF-A1BF-4AB6-822E-B406D0EA07E3}"/>
              </a:ext>
            </a:extLst>
          </p:cNvPr>
          <p:cNvSpPr>
            <a:spLocks noGrp="1"/>
          </p:cNvSpPr>
          <p:nvPr>
            <p:ph type="title"/>
          </p:nvPr>
        </p:nvSpPr>
        <p:spPr>
          <a:xfrm>
            <a:off x="838200" y="250857"/>
            <a:ext cx="10515600" cy="860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A183CAF-4DC9-476A-BF2D-186A19F81A4A}"/>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6A153DA9-C1C5-48DB-85DD-B09C1AE79199}"/>
              </a:ext>
            </a:extLst>
          </p:cNvPr>
          <p:cNvSpPr txBox="1">
            <a:spLocks/>
          </p:cNvSpPr>
          <p:nvPr userDrawn="1"/>
        </p:nvSpPr>
        <p:spPr>
          <a:xfrm>
            <a:off x="210066" y="6351158"/>
            <a:ext cx="373174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Bahnschrift Light"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Cato Milder | </a:t>
            </a:r>
            <a:r>
              <a:rPr lang="en-US" dirty="0" err="1"/>
              <a:t>cato.m.milder@nasa.gov</a:t>
            </a:r>
            <a:endParaRPr lang="en-US" dirty="0"/>
          </a:p>
        </p:txBody>
      </p:sp>
      <p:sp>
        <p:nvSpPr>
          <p:cNvPr id="9" name="Slide Number Placeholder 5">
            <a:extLst>
              <a:ext uri="{FF2B5EF4-FFF2-40B4-BE49-F238E27FC236}">
                <a16:creationId xmlns:a16="http://schemas.microsoft.com/office/drawing/2014/main" id="{D164FD52-2439-4C9C-A90F-EAEB5834A7F4}"/>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BE0B42-7D16-4DC5-8B88-B55D1E984A21}" type="slidenum">
              <a:rPr lang="en-US" smtClean="0"/>
              <a:pPr/>
              <a:t>‹#›</a:t>
            </a:fld>
            <a:endParaRPr lang="en-US" dirty="0"/>
          </a:p>
        </p:txBody>
      </p:sp>
      <p:sp>
        <p:nvSpPr>
          <p:cNvPr id="8" name="Footer Placeholder 4">
            <a:extLst>
              <a:ext uri="{FF2B5EF4-FFF2-40B4-BE49-F238E27FC236}">
                <a16:creationId xmlns:a16="http://schemas.microsoft.com/office/drawing/2014/main" id="{79DB619C-E8F8-4B71-A54E-092A994DC5EB}"/>
              </a:ext>
            </a:extLst>
          </p:cNvPr>
          <p:cNvSpPr>
            <a:spLocks noGrp="1"/>
          </p:cNvSpPr>
          <p:nvPr>
            <p:ph type="ftr" sz="quarter" idx="3"/>
          </p:nvPr>
        </p:nvSpPr>
        <p:spPr>
          <a:xfrm>
            <a:off x="3810000" y="6356350"/>
            <a:ext cx="4572000" cy="365125"/>
          </a:xfrm>
          <a:prstGeom prst="rect">
            <a:avLst/>
          </a:prstGeom>
        </p:spPr>
        <p:txBody>
          <a:bodyPr vert="horz" lIns="91440" tIns="45720" rIns="91440" bIns="45720" rtlCol="0" anchor="ctr"/>
          <a:lstStyle>
            <a:lvl1pPr algn="ctr">
              <a:defRPr sz="1200">
                <a:solidFill>
                  <a:schemeClr val="bg1"/>
                </a:solidFill>
                <a:latin typeface="Bahnschrift Light" panose="020B0502040204020203" pitchFamily="34" charset="0"/>
              </a:defRPr>
            </a:lvl1pPr>
          </a:lstStyle>
          <a:p>
            <a:r>
              <a:rPr lang="en-US" dirty="0"/>
              <a:t>2022 NASA </a:t>
            </a:r>
            <a:r>
              <a:rPr lang="en-US" dirty="0">
                <a:solidFill>
                  <a:srgbClr val="109DF4"/>
                </a:solidFill>
              </a:rPr>
              <a:t>Human</a:t>
            </a:r>
            <a:r>
              <a:rPr lang="en-US" dirty="0"/>
              <a:t> Research Program Investigators’ Workshop</a:t>
            </a:r>
          </a:p>
        </p:txBody>
      </p:sp>
    </p:spTree>
    <p:extLst>
      <p:ext uri="{BB962C8B-B14F-4D97-AF65-F5344CB8AC3E}">
        <p14:creationId xmlns:p14="http://schemas.microsoft.com/office/powerpoint/2010/main" val="2164441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Bahnschrif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ADE8-1940-46AA-8BE0-B56AAAD1A993}"/>
              </a:ext>
            </a:extLst>
          </p:cNvPr>
          <p:cNvSpPr>
            <a:spLocks noGrp="1"/>
          </p:cNvSpPr>
          <p:nvPr>
            <p:ph type="ctrTitle"/>
          </p:nvPr>
        </p:nvSpPr>
        <p:spPr>
          <a:xfrm>
            <a:off x="1524000" y="4050632"/>
            <a:ext cx="9144000" cy="983532"/>
          </a:xfrm>
        </p:spPr>
        <p:txBody>
          <a:bodyPr>
            <a:normAutofit fontScale="90000"/>
          </a:bodyPr>
          <a:lstStyle/>
          <a:p>
            <a:r>
              <a:rPr lang="en-US" b="1" dirty="0"/>
              <a:t>The Potential Outcome Model</a:t>
            </a:r>
            <a:endParaRPr lang="en-US" dirty="0"/>
          </a:p>
        </p:txBody>
      </p:sp>
      <p:sp>
        <p:nvSpPr>
          <p:cNvPr id="3" name="Subtitle 2">
            <a:extLst>
              <a:ext uri="{FF2B5EF4-FFF2-40B4-BE49-F238E27FC236}">
                <a16:creationId xmlns:a16="http://schemas.microsoft.com/office/drawing/2014/main" id="{D4D61F04-1F78-40E6-9AAC-EE856B1ED332}"/>
              </a:ext>
            </a:extLst>
          </p:cNvPr>
          <p:cNvSpPr>
            <a:spLocks noGrp="1"/>
          </p:cNvSpPr>
          <p:nvPr>
            <p:ph type="subTitle" idx="1"/>
          </p:nvPr>
        </p:nvSpPr>
        <p:spPr>
          <a:xfrm>
            <a:off x="1469203" y="5034165"/>
            <a:ext cx="9253591" cy="555106"/>
          </a:xfrm>
        </p:spPr>
        <p:txBody>
          <a:bodyPr/>
          <a:lstStyle/>
          <a:p>
            <a:r>
              <a:rPr lang="en-US" b="1" dirty="0"/>
              <a:t>Explaining Low-Dose Radiobiology through an Epidemiologic Lens</a:t>
            </a:r>
            <a:endParaRPr lang="en-US" dirty="0"/>
          </a:p>
        </p:txBody>
      </p:sp>
      <p:sp>
        <p:nvSpPr>
          <p:cNvPr id="5" name="Footer Placeholder 4">
            <a:extLst>
              <a:ext uri="{FF2B5EF4-FFF2-40B4-BE49-F238E27FC236}">
                <a16:creationId xmlns:a16="http://schemas.microsoft.com/office/drawing/2014/main" id="{D87AF43C-9EEC-4113-949C-75495BD5778A}"/>
              </a:ext>
            </a:extLst>
          </p:cNvPr>
          <p:cNvSpPr txBox="1">
            <a:spLocks/>
          </p:cNvSpPr>
          <p:nvPr/>
        </p:nvSpPr>
        <p:spPr>
          <a:xfrm>
            <a:off x="3838769" y="6375011"/>
            <a:ext cx="451446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Bahnschrift Light"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2022 NASA </a:t>
            </a:r>
            <a:r>
              <a:rPr lang="en-US" dirty="0">
                <a:solidFill>
                  <a:srgbClr val="109DF4"/>
                </a:solidFill>
              </a:rPr>
              <a:t>Human</a:t>
            </a:r>
            <a:r>
              <a:rPr lang="en-US" dirty="0"/>
              <a:t> Research Program Investigators’ Workshop</a:t>
            </a:r>
          </a:p>
        </p:txBody>
      </p:sp>
      <p:sp>
        <p:nvSpPr>
          <p:cNvPr id="13" name="Subtitle 2">
            <a:extLst>
              <a:ext uri="{FF2B5EF4-FFF2-40B4-BE49-F238E27FC236}">
                <a16:creationId xmlns:a16="http://schemas.microsoft.com/office/drawing/2014/main" id="{C164B463-BF3C-9446-8025-BE2C559030D1}"/>
              </a:ext>
            </a:extLst>
          </p:cNvPr>
          <p:cNvSpPr txBox="1">
            <a:spLocks/>
          </p:cNvSpPr>
          <p:nvPr/>
        </p:nvSpPr>
        <p:spPr>
          <a:xfrm>
            <a:off x="1469202" y="5724913"/>
            <a:ext cx="9253591" cy="8326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Bahnschrift Light" panose="020B05020402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t>CM Milder, MSPH</a:t>
            </a:r>
          </a:p>
          <a:p>
            <a:r>
              <a:rPr lang="en-US" sz="1600" b="1" dirty="0"/>
              <a:t>LS </a:t>
            </a:r>
            <a:r>
              <a:rPr lang="en-US" sz="1600" b="1" dirty="0" err="1"/>
              <a:t>Peetluk</a:t>
            </a:r>
            <a:r>
              <a:rPr lang="en-US" sz="1600" b="1" dirty="0"/>
              <a:t>, PhD, MPH</a:t>
            </a:r>
            <a:endParaRPr lang="en-US" sz="1600" dirty="0"/>
          </a:p>
        </p:txBody>
      </p:sp>
    </p:spTree>
    <p:extLst>
      <p:ext uri="{BB962C8B-B14F-4D97-AF65-F5344CB8AC3E}">
        <p14:creationId xmlns:p14="http://schemas.microsoft.com/office/powerpoint/2010/main" val="2178731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C4B2-904C-48C3-8B86-5E5A0F138F24}"/>
              </a:ext>
            </a:extLst>
          </p:cNvPr>
          <p:cNvSpPr>
            <a:spLocks noGrp="1"/>
          </p:cNvSpPr>
          <p:nvPr>
            <p:ph type="title"/>
          </p:nvPr>
        </p:nvSpPr>
        <p:spPr/>
        <p:txBody>
          <a:bodyPr/>
          <a:lstStyle/>
          <a:p>
            <a:r>
              <a:rPr lang="en-US" dirty="0"/>
              <a:t>Linear no-threshold model</a:t>
            </a:r>
          </a:p>
        </p:txBody>
      </p:sp>
      <p:sp>
        <p:nvSpPr>
          <p:cNvPr id="4" name="Footer Placeholder 3">
            <a:extLst>
              <a:ext uri="{FF2B5EF4-FFF2-40B4-BE49-F238E27FC236}">
                <a16:creationId xmlns:a16="http://schemas.microsoft.com/office/drawing/2014/main" id="{9314C39E-887E-477F-B219-68C7F2C89F87}"/>
              </a:ext>
            </a:extLst>
          </p:cNvPr>
          <p:cNvSpPr>
            <a:spLocks noGrp="1"/>
          </p:cNvSpPr>
          <p:nvPr>
            <p:ph type="ftr" sz="quarter" idx="3"/>
          </p:nvPr>
        </p:nvSpPr>
        <p:spPr/>
        <p:txBody>
          <a:bodyPr/>
          <a:lstStyle/>
          <a:p>
            <a:r>
              <a:rPr lang="en-US"/>
              <a:t>2022 NASA </a:t>
            </a:r>
            <a:r>
              <a:rPr lang="en-US">
                <a:solidFill>
                  <a:srgbClr val="109DF4"/>
                </a:solidFill>
              </a:rPr>
              <a:t>Human</a:t>
            </a:r>
            <a:r>
              <a:rPr lang="en-US"/>
              <a:t> Research Program Investigators’ Workshop</a:t>
            </a:r>
            <a:endParaRPr lang="en-US" dirty="0"/>
          </a:p>
        </p:txBody>
      </p:sp>
      <p:pic>
        <p:nvPicPr>
          <p:cNvPr id="7" name="Picture 6" descr="Chart, scatter chart&#10;&#10;Description automatically generated">
            <a:extLst>
              <a:ext uri="{FF2B5EF4-FFF2-40B4-BE49-F238E27FC236}">
                <a16:creationId xmlns:a16="http://schemas.microsoft.com/office/drawing/2014/main" id="{A1C312FB-3ADD-5C43-88E3-A211BE25C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637" y="1302154"/>
            <a:ext cx="5657849" cy="4114799"/>
          </a:xfrm>
          <a:prstGeom prst="rect">
            <a:avLst/>
          </a:prstGeom>
        </p:spPr>
      </p:pic>
      <p:sp>
        <p:nvSpPr>
          <p:cNvPr id="8" name="Oval 7">
            <a:extLst>
              <a:ext uri="{FF2B5EF4-FFF2-40B4-BE49-F238E27FC236}">
                <a16:creationId xmlns:a16="http://schemas.microsoft.com/office/drawing/2014/main" id="{0621BB14-1199-F041-BC6C-7D78DC9E6F3F}"/>
              </a:ext>
            </a:extLst>
          </p:cNvPr>
          <p:cNvSpPr/>
          <p:nvPr/>
        </p:nvSpPr>
        <p:spPr>
          <a:xfrm rot="19865360">
            <a:off x="4575781" y="2042760"/>
            <a:ext cx="4472923" cy="1221663"/>
          </a:xfrm>
          <a:prstGeom prst="ellipse">
            <a:avLst/>
          </a:prstGeom>
          <a:noFill/>
          <a:ln w="28575">
            <a:solidFill>
              <a:srgbClr val="109D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B36BF0F-5E4B-C44E-AFE5-C1F8A203ACDE}"/>
              </a:ext>
            </a:extLst>
          </p:cNvPr>
          <p:cNvSpPr/>
          <p:nvPr/>
        </p:nvSpPr>
        <p:spPr>
          <a:xfrm>
            <a:off x="3576577" y="3715472"/>
            <a:ext cx="893108" cy="11574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BE60A2F-F76F-7642-90D7-F614C5521567}"/>
              </a:ext>
            </a:extLst>
          </p:cNvPr>
          <p:cNvSpPr txBox="1"/>
          <p:nvPr/>
        </p:nvSpPr>
        <p:spPr>
          <a:xfrm>
            <a:off x="3690217" y="3612420"/>
            <a:ext cx="486136" cy="1323439"/>
          </a:xfrm>
          <a:prstGeom prst="rect">
            <a:avLst/>
          </a:prstGeom>
          <a:noFill/>
        </p:spPr>
        <p:txBody>
          <a:bodyPr wrap="square" rtlCol="0">
            <a:spAutoFit/>
          </a:bodyPr>
          <a:lstStyle/>
          <a:p>
            <a:r>
              <a:rPr lang="en-US" sz="8000" dirty="0">
                <a:solidFill>
                  <a:srgbClr val="FF0000"/>
                </a:solidFill>
              </a:rPr>
              <a:t>?</a:t>
            </a:r>
          </a:p>
        </p:txBody>
      </p:sp>
      <p:sp>
        <p:nvSpPr>
          <p:cNvPr id="14" name="TextBox 13">
            <a:extLst>
              <a:ext uri="{FF2B5EF4-FFF2-40B4-BE49-F238E27FC236}">
                <a16:creationId xmlns:a16="http://schemas.microsoft.com/office/drawing/2014/main" id="{4855BCC1-6BE5-6246-9023-2C0CE9D83394}"/>
              </a:ext>
            </a:extLst>
          </p:cNvPr>
          <p:cNvSpPr txBox="1"/>
          <p:nvPr/>
        </p:nvSpPr>
        <p:spPr>
          <a:xfrm>
            <a:off x="0" y="5883694"/>
            <a:ext cx="6448506" cy="553998"/>
          </a:xfrm>
          <a:prstGeom prst="rect">
            <a:avLst/>
          </a:prstGeom>
          <a:noFill/>
        </p:spPr>
        <p:txBody>
          <a:bodyPr wrap="square" rtlCol="0">
            <a:spAutoFit/>
          </a:bodyPr>
          <a:lstStyle/>
          <a:p>
            <a:r>
              <a:rPr lang="en-US" sz="1000" dirty="0">
                <a:solidFill>
                  <a:schemeClr val="bg1"/>
                </a:solidFill>
              </a:rPr>
              <a:t>Image credit</a:t>
            </a:r>
          </a:p>
          <a:p>
            <a:r>
              <a:rPr lang="en-US" sz="1000" dirty="0">
                <a:solidFill>
                  <a:schemeClr val="bg1"/>
                </a:solidFill>
              </a:rPr>
              <a:t>https://</a:t>
            </a:r>
            <a:r>
              <a:rPr lang="en-US" sz="1000" dirty="0" err="1">
                <a:solidFill>
                  <a:schemeClr val="bg1"/>
                </a:solidFill>
              </a:rPr>
              <a:t>www.sciencenews.org</a:t>
            </a:r>
            <a:r>
              <a:rPr lang="en-US" sz="1000" dirty="0">
                <a:solidFill>
                  <a:schemeClr val="bg1"/>
                </a:solidFill>
              </a:rPr>
              <a:t>/blog/</a:t>
            </a:r>
            <a:r>
              <a:rPr lang="en-US" sz="1000" dirty="0" err="1">
                <a:solidFill>
                  <a:schemeClr val="bg1"/>
                </a:solidFill>
              </a:rPr>
              <a:t>scicurious</a:t>
            </a:r>
            <a:r>
              <a:rPr lang="en-US" sz="1000" dirty="0">
                <a:solidFill>
                  <a:schemeClr val="bg1"/>
                </a:solidFill>
              </a:rPr>
              <a:t>/all-mice-are-same-until-</a:t>
            </a:r>
            <a:r>
              <a:rPr lang="en-US" sz="1000" dirty="0" err="1">
                <a:solidFill>
                  <a:schemeClr val="bg1"/>
                </a:solidFill>
              </a:rPr>
              <a:t>theyre</a:t>
            </a:r>
            <a:r>
              <a:rPr lang="en-US" sz="1000" dirty="0">
                <a:solidFill>
                  <a:schemeClr val="bg1"/>
                </a:solidFill>
              </a:rPr>
              <a:t>-not</a:t>
            </a:r>
          </a:p>
          <a:p>
            <a:r>
              <a:rPr lang="en-US" sz="1000" dirty="0">
                <a:solidFill>
                  <a:schemeClr val="bg1"/>
                </a:solidFill>
              </a:rPr>
              <a:t>http://</a:t>
            </a:r>
            <a:r>
              <a:rPr lang="en-US" sz="1000" dirty="0" err="1">
                <a:solidFill>
                  <a:schemeClr val="bg1"/>
                </a:solidFill>
              </a:rPr>
              <a:t>www.clker.com</a:t>
            </a:r>
            <a:r>
              <a:rPr lang="en-US" sz="1000" dirty="0">
                <a:solidFill>
                  <a:schemeClr val="bg1"/>
                </a:solidFill>
              </a:rPr>
              <a:t>/clipart-</a:t>
            </a:r>
            <a:r>
              <a:rPr lang="en-US" sz="1000" dirty="0" err="1">
                <a:solidFill>
                  <a:schemeClr val="bg1"/>
                </a:solidFill>
              </a:rPr>
              <a:t>cho</a:t>
            </a:r>
            <a:r>
              <a:rPr lang="en-US" sz="1000" dirty="0">
                <a:solidFill>
                  <a:schemeClr val="bg1"/>
                </a:solidFill>
              </a:rPr>
              <a:t>-cell-petri-</a:t>
            </a:r>
            <a:r>
              <a:rPr lang="en-US" sz="1000" dirty="0" err="1">
                <a:solidFill>
                  <a:schemeClr val="bg1"/>
                </a:solidFill>
              </a:rPr>
              <a:t>dish.html</a:t>
            </a:r>
            <a:endParaRPr lang="en-US" sz="1000" dirty="0">
              <a:solidFill>
                <a:schemeClr val="bg1"/>
              </a:solidFill>
            </a:endParaRPr>
          </a:p>
        </p:txBody>
      </p:sp>
    </p:spTree>
    <p:extLst>
      <p:ext uri="{BB962C8B-B14F-4D97-AF65-F5344CB8AC3E}">
        <p14:creationId xmlns:p14="http://schemas.microsoft.com/office/powerpoint/2010/main" val="35159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BEE507-3A6F-3C41-95F4-BA106242B194}"/>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Potential Outcomes at the Individual Level</a:t>
            </a:r>
          </a:p>
        </p:txBody>
      </p:sp>
      <p:sp>
        <p:nvSpPr>
          <p:cNvPr id="3" name="Footer Placeholder 2">
            <a:extLst>
              <a:ext uri="{FF2B5EF4-FFF2-40B4-BE49-F238E27FC236}">
                <a16:creationId xmlns:a16="http://schemas.microsoft.com/office/drawing/2014/main" id="{AC1E5798-FE31-0B41-BB69-4BACBCC1C5B6}"/>
              </a:ext>
            </a:extLst>
          </p:cNvPr>
          <p:cNvSpPr>
            <a:spLocks noGrp="1"/>
          </p:cNvSpPr>
          <p:nvPr>
            <p:ph type="ftr" sz="quarter" idx="3"/>
          </p:nvPr>
        </p:nvSpPr>
        <p:spPr>
          <a:xfrm>
            <a:off x="4038600" y="6356350"/>
            <a:ext cx="4114800" cy="365125"/>
          </a:xfrm>
        </p:spPr>
        <p:txBody>
          <a:bodyPr>
            <a:normAutofit fontScale="92500"/>
          </a:bodyPr>
          <a:lstStyle/>
          <a:p>
            <a:pPr>
              <a:spcAft>
                <a:spcPts val="600"/>
              </a:spcAft>
            </a:pPr>
            <a:r>
              <a:rPr lang="en-US" sz="1100"/>
              <a:t>2022 NASA Human Research Program Investigators’ Workshop</a:t>
            </a:r>
          </a:p>
        </p:txBody>
      </p:sp>
      <p:pic>
        <p:nvPicPr>
          <p:cNvPr id="6" name="Content Placeholder 10" descr="Shape, icon&#10;&#10;Description automatically generated">
            <a:extLst>
              <a:ext uri="{FF2B5EF4-FFF2-40B4-BE49-F238E27FC236}">
                <a16:creationId xmlns:a16="http://schemas.microsoft.com/office/drawing/2014/main" id="{DDA5E791-4237-7A44-9A00-1B2B9BC253ED}"/>
              </a:ext>
            </a:extLst>
          </p:cNvPr>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6187" r="73419" b="24582"/>
          <a:stretch/>
        </p:blipFill>
        <p:spPr>
          <a:xfrm>
            <a:off x="6892457" y="1826891"/>
            <a:ext cx="1056640" cy="1760220"/>
          </a:xfrm>
          <a:prstGeom prst="rect">
            <a:avLst/>
          </a:prstGeom>
        </p:spPr>
      </p:pic>
      <p:pic>
        <p:nvPicPr>
          <p:cNvPr id="7" name="Content Placeholder 10" descr="Shape, icon&#10;&#10;Description automatically generated">
            <a:extLst>
              <a:ext uri="{FF2B5EF4-FFF2-40B4-BE49-F238E27FC236}">
                <a16:creationId xmlns:a16="http://schemas.microsoft.com/office/drawing/2014/main" id="{4C848679-0840-6444-982C-D0CBA8545C31}"/>
              </a:ext>
            </a:extLst>
          </p:cNvPr>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74441" t="18265" b="25197"/>
          <a:stretch/>
        </p:blipFill>
        <p:spPr>
          <a:xfrm>
            <a:off x="4819604" y="1925194"/>
            <a:ext cx="1016000" cy="1680211"/>
          </a:xfrm>
          <a:prstGeom prst="rect">
            <a:avLst/>
          </a:prstGeom>
        </p:spPr>
      </p:pic>
      <p:pic>
        <p:nvPicPr>
          <p:cNvPr id="8" name="Content Placeholder 10" descr="Shape, icon&#10;&#10;Description automatically generated">
            <a:extLst>
              <a:ext uri="{FF2B5EF4-FFF2-40B4-BE49-F238E27FC236}">
                <a16:creationId xmlns:a16="http://schemas.microsoft.com/office/drawing/2014/main" id="{6EB9A27B-1F27-DD44-8755-3E7F82890056}"/>
              </a:ext>
            </a:extLst>
          </p:cNvPr>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50223" t="15514" r="26198" b="22178"/>
          <a:stretch/>
        </p:blipFill>
        <p:spPr>
          <a:xfrm>
            <a:off x="9181407" y="1876142"/>
            <a:ext cx="937260" cy="1851660"/>
          </a:xfrm>
          <a:prstGeom prst="rect">
            <a:avLst/>
          </a:prstGeom>
        </p:spPr>
      </p:pic>
      <p:pic>
        <p:nvPicPr>
          <p:cNvPr id="10" name="Content Placeholder 10" descr="Shape, icon&#10;&#10;Description automatically generated">
            <a:extLst>
              <a:ext uri="{FF2B5EF4-FFF2-40B4-BE49-F238E27FC236}">
                <a16:creationId xmlns:a16="http://schemas.microsoft.com/office/drawing/2014/main" id="{32FDE2D2-9BCE-F44E-B595-16EE9B73B34A}"/>
              </a:ext>
            </a:extLst>
          </p:cNvPr>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26613" t="17767" r="49809" b="25694"/>
          <a:stretch/>
        </p:blipFill>
        <p:spPr>
          <a:xfrm>
            <a:off x="2523652" y="1906900"/>
            <a:ext cx="937260" cy="1680211"/>
          </a:xfrm>
          <a:prstGeom prst="rect">
            <a:avLst/>
          </a:prstGeom>
        </p:spPr>
      </p:pic>
      <p:sp>
        <p:nvSpPr>
          <p:cNvPr id="11" name="TextBox 10">
            <a:extLst>
              <a:ext uri="{FF2B5EF4-FFF2-40B4-BE49-F238E27FC236}">
                <a16:creationId xmlns:a16="http://schemas.microsoft.com/office/drawing/2014/main" id="{CA9AE0BC-73ED-7F40-B298-294F35D01599}"/>
              </a:ext>
            </a:extLst>
          </p:cNvPr>
          <p:cNvSpPr txBox="1"/>
          <p:nvPr/>
        </p:nvSpPr>
        <p:spPr>
          <a:xfrm>
            <a:off x="2040890" y="3592829"/>
            <a:ext cx="1917383" cy="923330"/>
          </a:xfrm>
          <a:prstGeom prst="rect">
            <a:avLst/>
          </a:prstGeom>
          <a:noFill/>
        </p:spPr>
        <p:txBody>
          <a:bodyPr wrap="square" rtlCol="0">
            <a:spAutoFit/>
          </a:bodyPr>
          <a:lstStyle/>
          <a:p>
            <a:pPr algn="ctr"/>
            <a:r>
              <a:rPr lang="en-US" b="1" dirty="0"/>
              <a:t>Doomed: </a:t>
            </a:r>
            <a:r>
              <a:rPr lang="en-US" dirty="0"/>
              <a:t>will get breast cancer no matter what</a:t>
            </a:r>
          </a:p>
        </p:txBody>
      </p:sp>
      <p:sp>
        <p:nvSpPr>
          <p:cNvPr id="12" name="TextBox 11">
            <a:extLst>
              <a:ext uri="{FF2B5EF4-FFF2-40B4-BE49-F238E27FC236}">
                <a16:creationId xmlns:a16="http://schemas.microsoft.com/office/drawing/2014/main" id="{54CFCA15-FD82-1746-9E6F-B22B6E18D7C1}"/>
              </a:ext>
            </a:extLst>
          </p:cNvPr>
          <p:cNvSpPr txBox="1"/>
          <p:nvPr/>
        </p:nvSpPr>
        <p:spPr>
          <a:xfrm>
            <a:off x="8691345" y="3642078"/>
            <a:ext cx="1917383" cy="923330"/>
          </a:xfrm>
          <a:prstGeom prst="rect">
            <a:avLst/>
          </a:prstGeom>
          <a:noFill/>
        </p:spPr>
        <p:txBody>
          <a:bodyPr wrap="square" rtlCol="0">
            <a:spAutoFit/>
          </a:bodyPr>
          <a:lstStyle/>
          <a:p>
            <a:pPr algn="ctr"/>
            <a:r>
              <a:rPr lang="en-US" b="1" dirty="0"/>
              <a:t>Immune: </a:t>
            </a:r>
            <a:r>
              <a:rPr lang="en-US" dirty="0"/>
              <a:t>will NOT get breast cancer no matter what</a:t>
            </a:r>
          </a:p>
        </p:txBody>
      </p:sp>
      <p:sp>
        <p:nvSpPr>
          <p:cNvPr id="13" name="TextBox 12">
            <a:extLst>
              <a:ext uri="{FF2B5EF4-FFF2-40B4-BE49-F238E27FC236}">
                <a16:creationId xmlns:a16="http://schemas.microsoft.com/office/drawing/2014/main" id="{1F76BD43-45F2-B74A-9605-3E146F95BE2F}"/>
              </a:ext>
            </a:extLst>
          </p:cNvPr>
          <p:cNvSpPr txBox="1"/>
          <p:nvPr/>
        </p:nvSpPr>
        <p:spPr>
          <a:xfrm>
            <a:off x="6462086" y="3605404"/>
            <a:ext cx="1917383" cy="1477328"/>
          </a:xfrm>
          <a:prstGeom prst="rect">
            <a:avLst/>
          </a:prstGeom>
          <a:noFill/>
        </p:spPr>
        <p:txBody>
          <a:bodyPr wrap="square" rtlCol="0">
            <a:spAutoFit/>
          </a:bodyPr>
          <a:lstStyle/>
          <a:p>
            <a:pPr algn="ctr"/>
            <a:r>
              <a:rPr lang="en-US" b="1" dirty="0"/>
              <a:t>Exposure preventive: </a:t>
            </a:r>
            <a:r>
              <a:rPr lang="en-US" dirty="0"/>
              <a:t>Will get breast cancer UNLESS exposed to radiation</a:t>
            </a:r>
          </a:p>
        </p:txBody>
      </p:sp>
      <p:sp>
        <p:nvSpPr>
          <p:cNvPr id="14" name="TextBox 13">
            <a:extLst>
              <a:ext uri="{FF2B5EF4-FFF2-40B4-BE49-F238E27FC236}">
                <a16:creationId xmlns:a16="http://schemas.microsoft.com/office/drawing/2014/main" id="{C5819D45-516C-954F-908A-2D484D75868E}"/>
              </a:ext>
            </a:extLst>
          </p:cNvPr>
          <p:cNvSpPr txBox="1"/>
          <p:nvPr/>
        </p:nvSpPr>
        <p:spPr>
          <a:xfrm>
            <a:off x="4329543" y="3611121"/>
            <a:ext cx="1917383" cy="1477328"/>
          </a:xfrm>
          <a:prstGeom prst="rect">
            <a:avLst/>
          </a:prstGeom>
          <a:noFill/>
        </p:spPr>
        <p:txBody>
          <a:bodyPr wrap="square" rtlCol="0">
            <a:spAutoFit/>
          </a:bodyPr>
          <a:lstStyle/>
          <a:p>
            <a:pPr algn="ctr"/>
            <a:r>
              <a:rPr lang="en-US" b="1" dirty="0"/>
              <a:t>Exposure causal: </a:t>
            </a:r>
            <a:r>
              <a:rPr lang="en-US" dirty="0"/>
              <a:t>Will get breast cancer if exposed to radiation but not otherwise</a:t>
            </a:r>
          </a:p>
        </p:txBody>
      </p:sp>
      <p:sp>
        <p:nvSpPr>
          <p:cNvPr id="4" name="TextBox 3">
            <a:extLst>
              <a:ext uri="{FF2B5EF4-FFF2-40B4-BE49-F238E27FC236}">
                <a16:creationId xmlns:a16="http://schemas.microsoft.com/office/drawing/2014/main" id="{63E34368-0AB8-E84E-9A0F-1F61E59EFA78}"/>
              </a:ext>
            </a:extLst>
          </p:cNvPr>
          <p:cNvSpPr txBox="1"/>
          <p:nvPr/>
        </p:nvSpPr>
        <p:spPr>
          <a:xfrm>
            <a:off x="-1063" y="6100457"/>
            <a:ext cx="12326113" cy="261610"/>
          </a:xfrm>
          <a:prstGeom prst="rect">
            <a:avLst/>
          </a:prstGeom>
          <a:noFill/>
        </p:spPr>
        <p:txBody>
          <a:bodyPr wrap="square" rtlCol="0">
            <a:spAutoFit/>
          </a:bodyPr>
          <a:lstStyle/>
          <a:p>
            <a:r>
              <a:rPr lang="en-US" sz="1100" dirty="0">
                <a:solidFill>
                  <a:schemeClr val="bg1"/>
                </a:solidFill>
              </a:rPr>
              <a:t>Images from &lt;a </a:t>
            </a:r>
            <a:r>
              <a:rPr lang="en-US" sz="1100" dirty="0" err="1">
                <a:solidFill>
                  <a:schemeClr val="bg1"/>
                </a:solidFill>
              </a:rPr>
              <a:t>href</a:t>
            </a:r>
            <a:r>
              <a:rPr lang="en-US" sz="1100" dirty="0">
                <a:solidFill>
                  <a:schemeClr val="bg1"/>
                </a:solidFill>
              </a:rPr>
              <a:t>="https://</a:t>
            </a:r>
            <a:r>
              <a:rPr lang="en-US" sz="1100" dirty="0" err="1">
                <a:solidFill>
                  <a:schemeClr val="bg1"/>
                </a:solidFill>
              </a:rPr>
              <a:t>www.freepik.com</a:t>
            </a:r>
            <a:r>
              <a:rPr lang="en-US" sz="1100" dirty="0">
                <a:solidFill>
                  <a:schemeClr val="bg1"/>
                </a:solidFill>
              </a:rPr>
              <a:t>/photos/business"&gt;Business photo created by d3images - </a:t>
            </a:r>
            <a:r>
              <a:rPr lang="en-US" sz="1100" dirty="0" err="1">
                <a:solidFill>
                  <a:schemeClr val="bg1"/>
                </a:solidFill>
              </a:rPr>
              <a:t>www.freepik.com</a:t>
            </a:r>
            <a:r>
              <a:rPr lang="en-US" sz="1100" dirty="0">
                <a:solidFill>
                  <a:schemeClr val="bg1"/>
                </a:solidFill>
              </a:rPr>
              <a:t>&lt;/a&gt;</a:t>
            </a:r>
          </a:p>
        </p:txBody>
      </p:sp>
    </p:spTree>
    <p:extLst>
      <p:ext uri="{BB962C8B-B14F-4D97-AF65-F5344CB8AC3E}">
        <p14:creationId xmlns:p14="http://schemas.microsoft.com/office/powerpoint/2010/main" val="324517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BEE507-3A6F-3C41-95F4-BA106242B194}"/>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Potential Outcomes at the Individual Level</a:t>
            </a:r>
          </a:p>
        </p:txBody>
      </p:sp>
      <p:sp>
        <p:nvSpPr>
          <p:cNvPr id="3" name="Footer Placeholder 2">
            <a:extLst>
              <a:ext uri="{FF2B5EF4-FFF2-40B4-BE49-F238E27FC236}">
                <a16:creationId xmlns:a16="http://schemas.microsoft.com/office/drawing/2014/main" id="{AC1E5798-FE31-0B41-BB69-4BACBCC1C5B6}"/>
              </a:ext>
            </a:extLst>
          </p:cNvPr>
          <p:cNvSpPr>
            <a:spLocks noGrp="1"/>
          </p:cNvSpPr>
          <p:nvPr>
            <p:ph type="ftr" sz="quarter" idx="3"/>
          </p:nvPr>
        </p:nvSpPr>
        <p:spPr>
          <a:xfrm>
            <a:off x="4038600" y="6356350"/>
            <a:ext cx="4114800" cy="365125"/>
          </a:xfrm>
        </p:spPr>
        <p:txBody>
          <a:bodyPr>
            <a:normAutofit fontScale="92500"/>
          </a:bodyPr>
          <a:lstStyle/>
          <a:p>
            <a:pPr>
              <a:spcAft>
                <a:spcPts val="600"/>
              </a:spcAft>
            </a:pPr>
            <a:r>
              <a:rPr lang="en-US" sz="1100"/>
              <a:t>2022 NASA Human Research Program Investigators’ Workshop</a:t>
            </a:r>
          </a:p>
        </p:txBody>
      </p:sp>
      <p:graphicFrame>
        <p:nvGraphicFramePr>
          <p:cNvPr id="4" name="Table 4">
            <a:extLst>
              <a:ext uri="{FF2B5EF4-FFF2-40B4-BE49-F238E27FC236}">
                <a16:creationId xmlns:a16="http://schemas.microsoft.com/office/drawing/2014/main" id="{DDE22654-99D4-5B4C-96A6-E576FEC82EBE}"/>
              </a:ext>
            </a:extLst>
          </p:cNvPr>
          <p:cNvGraphicFramePr>
            <a:graphicFrameLocks noGrp="1"/>
          </p:cNvGraphicFramePr>
          <p:nvPr>
            <p:extLst>
              <p:ext uri="{D42A27DB-BD31-4B8C-83A1-F6EECF244321}">
                <p14:modId xmlns:p14="http://schemas.microsoft.com/office/powerpoint/2010/main" val="1132526029"/>
              </p:ext>
            </p:extLst>
          </p:nvPr>
        </p:nvGraphicFramePr>
        <p:xfrm>
          <a:off x="556532" y="2372360"/>
          <a:ext cx="4389120" cy="2392680"/>
        </p:xfrm>
        <a:graphic>
          <a:graphicData uri="http://schemas.openxmlformats.org/drawingml/2006/table">
            <a:tbl>
              <a:tblPr firstRow="1" bandRow="1">
                <a:tableStyleId>{5C22544A-7EE6-4342-B048-85BDC9FD1C3A}</a:tableStyleId>
              </a:tblPr>
              <a:tblGrid>
                <a:gridCol w="1715101">
                  <a:extLst>
                    <a:ext uri="{9D8B030D-6E8A-4147-A177-3AD203B41FA5}">
                      <a16:colId xmlns:a16="http://schemas.microsoft.com/office/drawing/2014/main" val="2516197270"/>
                    </a:ext>
                  </a:extLst>
                </a:gridCol>
                <a:gridCol w="1308225">
                  <a:extLst>
                    <a:ext uri="{9D8B030D-6E8A-4147-A177-3AD203B41FA5}">
                      <a16:colId xmlns:a16="http://schemas.microsoft.com/office/drawing/2014/main" val="2904753956"/>
                    </a:ext>
                  </a:extLst>
                </a:gridCol>
                <a:gridCol w="1365794">
                  <a:extLst>
                    <a:ext uri="{9D8B030D-6E8A-4147-A177-3AD203B41FA5}">
                      <a16:colId xmlns:a16="http://schemas.microsoft.com/office/drawing/2014/main" val="669946532"/>
                    </a:ext>
                  </a:extLst>
                </a:gridCol>
              </a:tblGrid>
              <a:tr h="370840">
                <a:tc>
                  <a:txBody>
                    <a:bodyPr/>
                    <a:lstStyle/>
                    <a:p>
                      <a:r>
                        <a:rPr lang="en-US" dirty="0"/>
                        <a:t>Susceptibility Type</a:t>
                      </a:r>
                    </a:p>
                  </a:txBody>
                  <a:tcPr/>
                </a:tc>
                <a:tc>
                  <a:txBody>
                    <a:bodyPr/>
                    <a:lstStyle/>
                    <a:p>
                      <a:pPr algn="ctr"/>
                      <a:r>
                        <a:rPr lang="en-US" dirty="0"/>
                        <a:t>Exposed</a:t>
                      </a:r>
                    </a:p>
                  </a:txBody>
                  <a:tcPr anchor="ctr"/>
                </a:tc>
                <a:tc>
                  <a:txBody>
                    <a:bodyPr/>
                    <a:lstStyle/>
                    <a:p>
                      <a:pPr algn="ctr"/>
                      <a:r>
                        <a:rPr lang="en-US" dirty="0"/>
                        <a:t>Unexposed</a:t>
                      </a:r>
                    </a:p>
                  </a:txBody>
                  <a:tcPr anchor="ctr"/>
                </a:tc>
                <a:extLst>
                  <a:ext uri="{0D108BD9-81ED-4DB2-BD59-A6C34878D82A}">
                    <a16:rowId xmlns:a16="http://schemas.microsoft.com/office/drawing/2014/main" val="102091215"/>
                  </a:ext>
                </a:extLst>
              </a:tr>
              <a:tr h="370840">
                <a:tc>
                  <a:txBody>
                    <a:bodyPr/>
                    <a:lstStyle/>
                    <a:p>
                      <a:r>
                        <a:rPr lang="en-US" dirty="0"/>
                        <a:t>Doomed</a:t>
                      </a:r>
                    </a:p>
                  </a:txBody>
                  <a:tcPr anchor="ctr"/>
                </a:tc>
                <a:tc>
                  <a:txBody>
                    <a:bodyPr/>
                    <a:lstStyle/>
                    <a:p>
                      <a:pPr algn="ctr"/>
                      <a:r>
                        <a:rPr lang="en-US" dirty="0"/>
                        <a:t>1</a:t>
                      </a:r>
                    </a:p>
                  </a:txBody>
                  <a:tcPr anchor="ctr"/>
                </a:tc>
                <a:tc>
                  <a:txBody>
                    <a:bodyPr/>
                    <a:lstStyle/>
                    <a:p>
                      <a:pPr algn="ctr"/>
                      <a:r>
                        <a:rPr lang="en-US" dirty="0"/>
                        <a:t>1</a:t>
                      </a:r>
                    </a:p>
                  </a:txBody>
                  <a:tcPr anchor="ctr"/>
                </a:tc>
                <a:extLst>
                  <a:ext uri="{0D108BD9-81ED-4DB2-BD59-A6C34878D82A}">
                    <a16:rowId xmlns:a16="http://schemas.microsoft.com/office/drawing/2014/main" val="4203633811"/>
                  </a:ext>
                </a:extLst>
              </a:tr>
              <a:tr h="370840">
                <a:tc>
                  <a:txBody>
                    <a:bodyPr/>
                    <a:lstStyle/>
                    <a:p>
                      <a:r>
                        <a:rPr lang="en-US" dirty="0"/>
                        <a:t>Exposure causal</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670779775"/>
                  </a:ext>
                </a:extLst>
              </a:tr>
              <a:tr h="370840">
                <a:tc>
                  <a:txBody>
                    <a:bodyPr/>
                    <a:lstStyle/>
                    <a:p>
                      <a:r>
                        <a:rPr lang="en-US" dirty="0"/>
                        <a:t>Exposure preventive</a:t>
                      </a:r>
                    </a:p>
                  </a:txBody>
                  <a:tcPr anchor="ctr"/>
                </a:tc>
                <a:tc>
                  <a:txBody>
                    <a:bodyPr/>
                    <a:lstStyle/>
                    <a:p>
                      <a:pPr algn="ctr"/>
                      <a:r>
                        <a:rPr lang="en-US" dirty="0"/>
                        <a:t>0</a:t>
                      </a:r>
                    </a:p>
                  </a:txBody>
                  <a:tcPr anchor="ctr"/>
                </a:tc>
                <a:tc>
                  <a:txBody>
                    <a:bodyPr/>
                    <a:lstStyle/>
                    <a:p>
                      <a:pPr algn="ctr"/>
                      <a:r>
                        <a:rPr lang="en-US" dirty="0"/>
                        <a:t>1</a:t>
                      </a:r>
                    </a:p>
                  </a:txBody>
                  <a:tcPr anchor="ctr"/>
                </a:tc>
                <a:extLst>
                  <a:ext uri="{0D108BD9-81ED-4DB2-BD59-A6C34878D82A}">
                    <a16:rowId xmlns:a16="http://schemas.microsoft.com/office/drawing/2014/main" val="3995032431"/>
                  </a:ext>
                </a:extLst>
              </a:tr>
              <a:tr h="370840">
                <a:tc>
                  <a:txBody>
                    <a:bodyPr/>
                    <a:lstStyle/>
                    <a:p>
                      <a:r>
                        <a:rPr lang="en-US" dirty="0"/>
                        <a:t>Immune</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3578916469"/>
                  </a:ext>
                </a:extLst>
              </a:tr>
            </a:tbl>
          </a:graphicData>
        </a:graphic>
      </p:graphicFrame>
      <p:sp>
        <p:nvSpPr>
          <p:cNvPr id="33" name="TextBox 32">
            <a:extLst>
              <a:ext uri="{FF2B5EF4-FFF2-40B4-BE49-F238E27FC236}">
                <a16:creationId xmlns:a16="http://schemas.microsoft.com/office/drawing/2014/main" id="{4C8C2474-54ED-A347-AF91-25BC39B3FD68}"/>
              </a:ext>
            </a:extLst>
          </p:cNvPr>
          <p:cNvSpPr txBox="1"/>
          <p:nvPr/>
        </p:nvSpPr>
        <p:spPr>
          <a:xfrm>
            <a:off x="1753351" y="4914363"/>
            <a:ext cx="3685432" cy="646331"/>
          </a:xfrm>
          <a:prstGeom prst="rect">
            <a:avLst/>
          </a:prstGeom>
          <a:noFill/>
        </p:spPr>
        <p:txBody>
          <a:bodyPr wrap="none" rtlCol="0">
            <a:spAutoFit/>
          </a:bodyPr>
          <a:lstStyle/>
          <a:p>
            <a:r>
              <a:rPr lang="en-US" dirty="0"/>
              <a:t>1 = experiences the outcome</a:t>
            </a:r>
          </a:p>
          <a:p>
            <a:r>
              <a:rPr lang="en-US" dirty="0"/>
              <a:t>0 = does not experience the outcome</a:t>
            </a:r>
          </a:p>
        </p:txBody>
      </p:sp>
      <p:sp>
        <p:nvSpPr>
          <p:cNvPr id="8" name="TextBox 7">
            <a:extLst>
              <a:ext uri="{FF2B5EF4-FFF2-40B4-BE49-F238E27FC236}">
                <a16:creationId xmlns:a16="http://schemas.microsoft.com/office/drawing/2014/main" id="{7DA7852E-6995-B546-A368-C02367832F19}"/>
              </a:ext>
            </a:extLst>
          </p:cNvPr>
          <p:cNvSpPr txBox="1"/>
          <p:nvPr/>
        </p:nvSpPr>
        <p:spPr>
          <a:xfrm>
            <a:off x="556532" y="1859201"/>
            <a:ext cx="1689950" cy="369332"/>
          </a:xfrm>
          <a:prstGeom prst="rect">
            <a:avLst/>
          </a:prstGeom>
          <a:noFill/>
        </p:spPr>
        <p:txBody>
          <a:bodyPr wrap="none" rtlCol="0">
            <a:spAutoFit/>
          </a:bodyPr>
          <a:lstStyle/>
          <a:p>
            <a:r>
              <a:rPr lang="en-US" u="sng" dirty="0"/>
              <a:t>Outcome when:</a:t>
            </a:r>
          </a:p>
        </p:txBody>
      </p:sp>
    </p:spTree>
    <p:extLst>
      <p:ext uri="{BB962C8B-B14F-4D97-AF65-F5344CB8AC3E}">
        <p14:creationId xmlns:p14="http://schemas.microsoft.com/office/powerpoint/2010/main" val="355039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BEE507-3A6F-3C41-95F4-BA106242B194}"/>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Potential Outcomes at the Individual Level</a:t>
            </a:r>
          </a:p>
        </p:txBody>
      </p:sp>
      <p:sp>
        <p:nvSpPr>
          <p:cNvPr id="3" name="Footer Placeholder 2">
            <a:extLst>
              <a:ext uri="{FF2B5EF4-FFF2-40B4-BE49-F238E27FC236}">
                <a16:creationId xmlns:a16="http://schemas.microsoft.com/office/drawing/2014/main" id="{AC1E5798-FE31-0B41-BB69-4BACBCC1C5B6}"/>
              </a:ext>
            </a:extLst>
          </p:cNvPr>
          <p:cNvSpPr>
            <a:spLocks noGrp="1"/>
          </p:cNvSpPr>
          <p:nvPr>
            <p:ph type="ftr" sz="quarter" idx="3"/>
          </p:nvPr>
        </p:nvSpPr>
        <p:spPr>
          <a:xfrm>
            <a:off x="4038600" y="6356350"/>
            <a:ext cx="4114800" cy="365125"/>
          </a:xfrm>
        </p:spPr>
        <p:txBody>
          <a:bodyPr>
            <a:normAutofit fontScale="92500"/>
          </a:bodyPr>
          <a:lstStyle/>
          <a:p>
            <a:pPr>
              <a:spcAft>
                <a:spcPts val="600"/>
              </a:spcAft>
            </a:pPr>
            <a:r>
              <a:rPr lang="en-US" sz="1100"/>
              <a:t>2022 NASA Human Research Program Investigators’ Workshop</a:t>
            </a:r>
          </a:p>
        </p:txBody>
      </p:sp>
      <p:graphicFrame>
        <p:nvGraphicFramePr>
          <p:cNvPr id="4" name="Table 4">
            <a:extLst>
              <a:ext uri="{FF2B5EF4-FFF2-40B4-BE49-F238E27FC236}">
                <a16:creationId xmlns:a16="http://schemas.microsoft.com/office/drawing/2014/main" id="{DDE22654-99D4-5B4C-96A6-E576FEC82EBE}"/>
              </a:ext>
            </a:extLst>
          </p:cNvPr>
          <p:cNvGraphicFramePr>
            <a:graphicFrameLocks noGrp="1"/>
          </p:cNvGraphicFramePr>
          <p:nvPr/>
        </p:nvGraphicFramePr>
        <p:xfrm>
          <a:off x="556532" y="2372360"/>
          <a:ext cx="4389120" cy="2392680"/>
        </p:xfrm>
        <a:graphic>
          <a:graphicData uri="http://schemas.openxmlformats.org/drawingml/2006/table">
            <a:tbl>
              <a:tblPr firstRow="1" bandRow="1">
                <a:tableStyleId>{5C22544A-7EE6-4342-B048-85BDC9FD1C3A}</a:tableStyleId>
              </a:tblPr>
              <a:tblGrid>
                <a:gridCol w="1715101">
                  <a:extLst>
                    <a:ext uri="{9D8B030D-6E8A-4147-A177-3AD203B41FA5}">
                      <a16:colId xmlns:a16="http://schemas.microsoft.com/office/drawing/2014/main" val="2516197270"/>
                    </a:ext>
                  </a:extLst>
                </a:gridCol>
                <a:gridCol w="1308225">
                  <a:extLst>
                    <a:ext uri="{9D8B030D-6E8A-4147-A177-3AD203B41FA5}">
                      <a16:colId xmlns:a16="http://schemas.microsoft.com/office/drawing/2014/main" val="2904753956"/>
                    </a:ext>
                  </a:extLst>
                </a:gridCol>
                <a:gridCol w="1365794">
                  <a:extLst>
                    <a:ext uri="{9D8B030D-6E8A-4147-A177-3AD203B41FA5}">
                      <a16:colId xmlns:a16="http://schemas.microsoft.com/office/drawing/2014/main" val="669946532"/>
                    </a:ext>
                  </a:extLst>
                </a:gridCol>
              </a:tblGrid>
              <a:tr h="370840">
                <a:tc>
                  <a:txBody>
                    <a:bodyPr/>
                    <a:lstStyle/>
                    <a:p>
                      <a:r>
                        <a:rPr lang="en-US" dirty="0"/>
                        <a:t>Susceptibility Type</a:t>
                      </a:r>
                    </a:p>
                  </a:txBody>
                  <a:tcPr/>
                </a:tc>
                <a:tc>
                  <a:txBody>
                    <a:bodyPr/>
                    <a:lstStyle/>
                    <a:p>
                      <a:pPr algn="ctr"/>
                      <a:r>
                        <a:rPr lang="en-US" dirty="0"/>
                        <a:t>Exposed</a:t>
                      </a:r>
                    </a:p>
                  </a:txBody>
                  <a:tcPr anchor="ctr"/>
                </a:tc>
                <a:tc>
                  <a:txBody>
                    <a:bodyPr/>
                    <a:lstStyle/>
                    <a:p>
                      <a:pPr algn="ctr"/>
                      <a:r>
                        <a:rPr lang="en-US" dirty="0"/>
                        <a:t>Unexposed</a:t>
                      </a:r>
                    </a:p>
                  </a:txBody>
                  <a:tcPr anchor="ctr"/>
                </a:tc>
                <a:extLst>
                  <a:ext uri="{0D108BD9-81ED-4DB2-BD59-A6C34878D82A}">
                    <a16:rowId xmlns:a16="http://schemas.microsoft.com/office/drawing/2014/main" val="102091215"/>
                  </a:ext>
                </a:extLst>
              </a:tr>
              <a:tr h="370840">
                <a:tc>
                  <a:txBody>
                    <a:bodyPr/>
                    <a:lstStyle/>
                    <a:p>
                      <a:r>
                        <a:rPr lang="en-US" dirty="0"/>
                        <a:t>Doomed</a:t>
                      </a:r>
                    </a:p>
                  </a:txBody>
                  <a:tcPr anchor="ctr"/>
                </a:tc>
                <a:tc>
                  <a:txBody>
                    <a:bodyPr/>
                    <a:lstStyle/>
                    <a:p>
                      <a:pPr algn="ctr"/>
                      <a:r>
                        <a:rPr lang="en-US" dirty="0"/>
                        <a:t>1</a:t>
                      </a:r>
                    </a:p>
                  </a:txBody>
                  <a:tcPr anchor="ctr"/>
                </a:tc>
                <a:tc>
                  <a:txBody>
                    <a:bodyPr/>
                    <a:lstStyle/>
                    <a:p>
                      <a:pPr algn="ctr"/>
                      <a:r>
                        <a:rPr lang="en-US" dirty="0"/>
                        <a:t>1</a:t>
                      </a:r>
                    </a:p>
                  </a:txBody>
                  <a:tcPr anchor="ctr"/>
                </a:tc>
                <a:extLst>
                  <a:ext uri="{0D108BD9-81ED-4DB2-BD59-A6C34878D82A}">
                    <a16:rowId xmlns:a16="http://schemas.microsoft.com/office/drawing/2014/main" val="4203633811"/>
                  </a:ext>
                </a:extLst>
              </a:tr>
              <a:tr h="370840">
                <a:tc>
                  <a:txBody>
                    <a:bodyPr/>
                    <a:lstStyle/>
                    <a:p>
                      <a:r>
                        <a:rPr lang="en-US" dirty="0"/>
                        <a:t>Exposure causal</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670779775"/>
                  </a:ext>
                </a:extLst>
              </a:tr>
              <a:tr h="370840">
                <a:tc>
                  <a:txBody>
                    <a:bodyPr/>
                    <a:lstStyle/>
                    <a:p>
                      <a:r>
                        <a:rPr lang="en-US" dirty="0"/>
                        <a:t>Exposure preventive</a:t>
                      </a:r>
                    </a:p>
                  </a:txBody>
                  <a:tcPr anchor="ctr"/>
                </a:tc>
                <a:tc>
                  <a:txBody>
                    <a:bodyPr/>
                    <a:lstStyle/>
                    <a:p>
                      <a:pPr algn="ctr"/>
                      <a:r>
                        <a:rPr lang="en-US" dirty="0"/>
                        <a:t>0</a:t>
                      </a:r>
                    </a:p>
                  </a:txBody>
                  <a:tcPr anchor="ctr"/>
                </a:tc>
                <a:tc>
                  <a:txBody>
                    <a:bodyPr/>
                    <a:lstStyle/>
                    <a:p>
                      <a:pPr algn="ctr"/>
                      <a:r>
                        <a:rPr lang="en-US" dirty="0"/>
                        <a:t>1</a:t>
                      </a:r>
                    </a:p>
                  </a:txBody>
                  <a:tcPr anchor="ctr"/>
                </a:tc>
                <a:extLst>
                  <a:ext uri="{0D108BD9-81ED-4DB2-BD59-A6C34878D82A}">
                    <a16:rowId xmlns:a16="http://schemas.microsoft.com/office/drawing/2014/main" val="3995032431"/>
                  </a:ext>
                </a:extLst>
              </a:tr>
              <a:tr h="370840">
                <a:tc>
                  <a:txBody>
                    <a:bodyPr/>
                    <a:lstStyle/>
                    <a:p>
                      <a:r>
                        <a:rPr lang="en-US" dirty="0"/>
                        <a:t>Immune</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3578916469"/>
                  </a:ext>
                </a:extLst>
              </a:tr>
            </a:tbl>
          </a:graphicData>
        </a:graphic>
      </p:graphicFrame>
      <p:sp>
        <p:nvSpPr>
          <p:cNvPr id="5" name="TextBox 4">
            <a:extLst>
              <a:ext uri="{FF2B5EF4-FFF2-40B4-BE49-F238E27FC236}">
                <a16:creationId xmlns:a16="http://schemas.microsoft.com/office/drawing/2014/main" id="{284AA253-686E-4D44-A770-BC35C546D294}"/>
              </a:ext>
            </a:extLst>
          </p:cNvPr>
          <p:cNvSpPr txBox="1"/>
          <p:nvPr/>
        </p:nvSpPr>
        <p:spPr>
          <a:xfrm>
            <a:off x="556532" y="1859201"/>
            <a:ext cx="1689950" cy="369332"/>
          </a:xfrm>
          <a:prstGeom prst="rect">
            <a:avLst/>
          </a:prstGeom>
          <a:noFill/>
        </p:spPr>
        <p:txBody>
          <a:bodyPr wrap="none" rtlCol="0">
            <a:spAutoFit/>
          </a:bodyPr>
          <a:lstStyle/>
          <a:p>
            <a:r>
              <a:rPr lang="en-US" u="sng" dirty="0"/>
              <a:t>Outcome when:</a:t>
            </a:r>
          </a:p>
        </p:txBody>
      </p:sp>
      <p:sp>
        <p:nvSpPr>
          <p:cNvPr id="33" name="TextBox 32">
            <a:extLst>
              <a:ext uri="{FF2B5EF4-FFF2-40B4-BE49-F238E27FC236}">
                <a16:creationId xmlns:a16="http://schemas.microsoft.com/office/drawing/2014/main" id="{4C8C2474-54ED-A347-AF91-25BC39B3FD68}"/>
              </a:ext>
            </a:extLst>
          </p:cNvPr>
          <p:cNvSpPr txBox="1"/>
          <p:nvPr/>
        </p:nvSpPr>
        <p:spPr>
          <a:xfrm>
            <a:off x="1753351" y="4914363"/>
            <a:ext cx="3685432" cy="646331"/>
          </a:xfrm>
          <a:prstGeom prst="rect">
            <a:avLst/>
          </a:prstGeom>
          <a:noFill/>
        </p:spPr>
        <p:txBody>
          <a:bodyPr wrap="none" rtlCol="0">
            <a:spAutoFit/>
          </a:bodyPr>
          <a:lstStyle/>
          <a:p>
            <a:r>
              <a:rPr lang="en-US" dirty="0"/>
              <a:t>1 = experiences the outcome</a:t>
            </a:r>
          </a:p>
          <a:p>
            <a:r>
              <a:rPr lang="en-US" dirty="0"/>
              <a:t>0 = does not experience the outcome</a:t>
            </a:r>
          </a:p>
        </p:txBody>
      </p:sp>
      <p:graphicFrame>
        <p:nvGraphicFramePr>
          <p:cNvPr id="8" name="Content Placeholder 3">
            <a:extLst>
              <a:ext uri="{FF2B5EF4-FFF2-40B4-BE49-F238E27FC236}">
                <a16:creationId xmlns:a16="http://schemas.microsoft.com/office/drawing/2014/main" id="{AE7D536A-67C9-464B-8276-211D7436FF38}"/>
              </a:ext>
            </a:extLst>
          </p:cNvPr>
          <p:cNvGraphicFramePr>
            <a:graphicFrameLocks/>
          </p:cNvGraphicFramePr>
          <p:nvPr>
            <p:extLst>
              <p:ext uri="{D42A27DB-BD31-4B8C-83A1-F6EECF244321}">
                <p14:modId xmlns:p14="http://schemas.microsoft.com/office/powerpoint/2010/main" val="4189590417"/>
              </p:ext>
            </p:extLst>
          </p:nvPr>
        </p:nvGraphicFramePr>
        <p:xfrm>
          <a:off x="5910263" y="1926893"/>
          <a:ext cx="5857195" cy="3444240"/>
        </p:xfrm>
        <a:graphic>
          <a:graphicData uri="http://schemas.openxmlformats.org/drawingml/2006/table">
            <a:tbl>
              <a:tblPr/>
              <a:tblGrid>
                <a:gridCol w="1171439">
                  <a:extLst>
                    <a:ext uri="{9D8B030D-6E8A-4147-A177-3AD203B41FA5}">
                      <a16:colId xmlns:a16="http://schemas.microsoft.com/office/drawing/2014/main" val="20000"/>
                    </a:ext>
                  </a:extLst>
                </a:gridCol>
                <a:gridCol w="1171439">
                  <a:extLst>
                    <a:ext uri="{9D8B030D-6E8A-4147-A177-3AD203B41FA5}">
                      <a16:colId xmlns:a16="http://schemas.microsoft.com/office/drawing/2014/main" val="20002"/>
                    </a:ext>
                  </a:extLst>
                </a:gridCol>
                <a:gridCol w="1171439">
                  <a:extLst>
                    <a:ext uri="{9D8B030D-6E8A-4147-A177-3AD203B41FA5}">
                      <a16:colId xmlns:a16="http://schemas.microsoft.com/office/drawing/2014/main" val="20003"/>
                    </a:ext>
                  </a:extLst>
                </a:gridCol>
                <a:gridCol w="1171439">
                  <a:extLst>
                    <a:ext uri="{9D8B030D-6E8A-4147-A177-3AD203B41FA5}">
                      <a16:colId xmlns:a16="http://schemas.microsoft.com/office/drawing/2014/main" val="1623006093"/>
                    </a:ext>
                  </a:extLst>
                </a:gridCol>
                <a:gridCol w="1171439">
                  <a:extLst>
                    <a:ext uri="{9D8B030D-6E8A-4147-A177-3AD203B41FA5}">
                      <a16:colId xmlns:a16="http://schemas.microsoft.com/office/drawing/2014/main" val="20004"/>
                    </a:ext>
                  </a:extLst>
                </a:gridCol>
              </a:tblGrid>
              <a:tr h="365465">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400" b="1" i="0" u="none" strike="noStrike" cap="none" normalizeH="0" baseline="0" dirty="0">
                        <a:ln>
                          <a:noFill/>
                        </a:ln>
                        <a:solidFill>
                          <a:schemeClr val="bg1"/>
                        </a:solidFill>
                        <a:effectLst/>
                        <a:latin typeface="Arial" charset="0"/>
                        <a:ea typeface="Osaka" charset="-128"/>
                        <a:cs typeface="ＭＳ Ｐゴシック"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a:ln>
                            <a:noFill/>
                          </a:ln>
                          <a:solidFill>
                            <a:schemeClr val="bg1"/>
                          </a:solidFill>
                          <a:effectLst/>
                          <a:latin typeface="Arial" charset="0"/>
                          <a:ea typeface="Osaka" charset="-128"/>
                          <a:cs typeface="ＭＳ Ｐゴシック" charset="-128"/>
                        </a:rPr>
                        <a:t>Exposed</a:t>
                      </a:r>
                      <a:endParaRPr kumimoji="0" lang="en-US" altLang="en-US" sz="1400" b="1" i="0" u="none" strike="noStrike" cap="none" normalizeH="0" baseline="30000" dirty="0">
                        <a:ln>
                          <a:noFill/>
                        </a:ln>
                        <a:solidFill>
                          <a:schemeClr val="bg1"/>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ZA" altLang="en-US" sz="1400" b="1" i="0" u="none" strike="noStrike" cap="none" normalizeH="0" baseline="0" dirty="0">
                        <a:ln>
                          <a:noFill/>
                        </a:ln>
                        <a:solidFill>
                          <a:schemeClr val="bg1"/>
                        </a:solidFill>
                        <a:effectLst/>
                        <a:latin typeface="Arial" charset="0"/>
                        <a:ea typeface="Osaka" charset="-128"/>
                        <a:cs typeface="ＭＳ Ｐゴシック"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400" b="1" i="0" u="none" strike="noStrike" cap="none" normalizeH="0" baseline="0" dirty="0">
                          <a:ln>
                            <a:noFill/>
                          </a:ln>
                          <a:solidFill>
                            <a:schemeClr val="bg1"/>
                          </a:solidFill>
                          <a:effectLst/>
                          <a:latin typeface="Arial" charset="0"/>
                          <a:ea typeface="Osaka" charset="-128"/>
                          <a:cs typeface="ＭＳ Ｐゴシック" charset="-128"/>
                        </a:rPr>
                        <a:t>Unexposed</a:t>
                      </a:r>
                      <a:endParaRPr kumimoji="0" lang="en-US" altLang="en-US" sz="1400" b="1" i="0" u="none" strike="noStrike" cap="none" normalizeH="0" baseline="30000" dirty="0">
                        <a:ln>
                          <a:noFill/>
                        </a:ln>
                        <a:solidFill>
                          <a:schemeClr val="bg1"/>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charset="0"/>
                          <a:ea typeface="Osaka" charset="-128"/>
                          <a:cs typeface="ＭＳ Ｐゴシック" charset="-128"/>
                        </a:rPr>
                        <a:t>Exposure received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charset="0"/>
                          <a:ea typeface="Osaka" charset="-128"/>
                          <a:cs typeface="ＭＳ Ｐゴシック" charset="-128"/>
                        </a:rPr>
                        <a:t>Observed outcome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465">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Person A</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1</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1</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65465">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Person B</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1</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1</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65465">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Person C</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0</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0</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65465">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Person D</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0</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0</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65465">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Person E</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1</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65465">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Person F</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1</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65465">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Person G</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0</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365465">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Person H</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0</a:t>
                      </a:r>
                      <a:endParaRPr kumimoji="0" lang="en-US" altLang="en-US" sz="1800" b="0" i="0" u="none" strike="noStrike" cap="none" normalizeH="0" baseline="0" dirty="0">
                        <a:ln>
                          <a:noFill/>
                        </a:ln>
                        <a:solidFill>
                          <a:srgbClr val="000000"/>
                        </a:solidFill>
                        <a:effectLst/>
                        <a:latin typeface="Arial" charset="0"/>
                        <a:ea typeface="Osaka"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a:spcBef>
                          <a:spcPct val="20000"/>
                        </a:spcBef>
                        <a:buClr>
                          <a:srgbClr val="2675B4"/>
                        </a:buClr>
                        <a:buFont typeface="Wingdings" charset="2"/>
                        <a:defRPr sz="2000">
                          <a:solidFill>
                            <a:schemeClr val="tx1"/>
                          </a:solidFill>
                          <a:latin typeface="Arial" charset="0"/>
                          <a:ea typeface="Osaka" charset="-128"/>
                        </a:defRPr>
                      </a:lvl1pPr>
                      <a:lvl2pPr marL="742950" indent="-285750" defTabSz="457200">
                        <a:spcBef>
                          <a:spcPct val="20000"/>
                        </a:spcBef>
                        <a:buClr>
                          <a:srgbClr val="2675B4"/>
                        </a:buClr>
                        <a:buFont typeface="Wingdings" charset="2"/>
                        <a:defRPr sz="1600">
                          <a:solidFill>
                            <a:schemeClr val="tx1"/>
                          </a:solidFill>
                          <a:latin typeface="Arial" charset="0"/>
                          <a:ea typeface="Osaka" charset="-128"/>
                        </a:defRPr>
                      </a:lvl2pPr>
                      <a:lvl3pPr marL="1143000" indent="-228600" defTabSz="457200">
                        <a:spcBef>
                          <a:spcPct val="20000"/>
                        </a:spcBef>
                        <a:buClr>
                          <a:srgbClr val="2675B4"/>
                        </a:buClr>
                        <a:buFont typeface="Wingdings" charset="2"/>
                        <a:defRPr sz="1600">
                          <a:solidFill>
                            <a:schemeClr val="tx1"/>
                          </a:solidFill>
                          <a:latin typeface="Arial" charset="0"/>
                          <a:ea typeface="Osaka" charset="-128"/>
                        </a:defRPr>
                      </a:lvl3pPr>
                      <a:lvl4pPr marL="1600200" indent="-228600" defTabSz="457200">
                        <a:spcBef>
                          <a:spcPct val="20000"/>
                        </a:spcBef>
                        <a:buClr>
                          <a:srgbClr val="2675B4"/>
                        </a:buClr>
                        <a:buFont typeface="Wingdings" charset="2"/>
                        <a:defRPr sz="1600">
                          <a:solidFill>
                            <a:schemeClr val="tx1"/>
                          </a:solidFill>
                          <a:latin typeface="Arial" charset="0"/>
                          <a:ea typeface="Osaka" charset="-128"/>
                        </a:defRPr>
                      </a:lvl4pPr>
                      <a:lvl5pPr marL="2057400" indent="-228600" defTabSz="457200">
                        <a:spcBef>
                          <a:spcPct val="20000"/>
                        </a:spcBef>
                        <a:buClr>
                          <a:srgbClr val="2675B4"/>
                        </a:buClr>
                        <a:buFont typeface="Wingdings" charset="2"/>
                        <a:defRPr sz="1600">
                          <a:solidFill>
                            <a:schemeClr val="tx1"/>
                          </a:solidFill>
                          <a:latin typeface="Arial" charset="0"/>
                          <a:ea typeface="Osaka" charset="-128"/>
                        </a:defRPr>
                      </a:lvl5pPr>
                      <a:lvl6pPr marL="25146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6pPr>
                      <a:lvl7pPr marL="29718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7pPr>
                      <a:lvl8pPr marL="34290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8pPr>
                      <a:lvl9pPr marL="3886200" indent="-228600" defTabSz="457200" eaLnBrk="0" fontAlgn="base" hangingPunct="0">
                        <a:spcBef>
                          <a:spcPct val="20000"/>
                        </a:spcBef>
                        <a:spcAft>
                          <a:spcPct val="0"/>
                        </a:spcAft>
                        <a:buClr>
                          <a:srgbClr val="2675B4"/>
                        </a:buClr>
                        <a:buFont typeface="Wingdings" charset="2"/>
                        <a:defRPr sz="1600">
                          <a:solidFill>
                            <a:schemeClr val="tx1"/>
                          </a:solidFill>
                          <a:latin typeface="Arial" charset="0"/>
                          <a:ea typeface="Osaka"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Arial" charset="0"/>
                          <a:ea typeface="Osaka" charset="-128"/>
                          <a:cs typeface="ＭＳ Ｐゴシック"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bl>
          </a:graphicData>
        </a:graphic>
      </p:graphicFrame>
      <p:sp>
        <p:nvSpPr>
          <p:cNvPr id="10" name="TextBox 9">
            <a:extLst>
              <a:ext uri="{FF2B5EF4-FFF2-40B4-BE49-F238E27FC236}">
                <a16:creationId xmlns:a16="http://schemas.microsoft.com/office/drawing/2014/main" id="{3DB4B443-4EB7-7347-826B-FE3DD7714B5B}"/>
              </a:ext>
            </a:extLst>
          </p:cNvPr>
          <p:cNvSpPr txBox="1"/>
          <p:nvPr/>
        </p:nvSpPr>
        <p:spPr>
          <a:xfrm>
            <a:off x="5910263" y="1460452"/>
            <a:ext cx="5651740" cy="369332"/>
          </a:xfrm>
          <a:prstGeom prst="rect">
            <a:avLst/>
          </a:prstGeom>
          <a:noFill/>
        </p:spPr>
        <p:txBody>
          <a:bodyPr wrap="none" rtlCol="0">
            <a:spAutoFit/>
          </a:bodyPr>
          <a:lstStyle/>
          <a:p>
            <a:r>
              <a:rPr lang="en-US" u="sng" dirty="0"/>
              <a:t>Potential Outcomes:</a:t>
            </a:r>
            <a:r>
              <a:rPr lang="en-US" dirty="0"/>
              <a:t>                               </a:t>
            </a:r>
            <a:r>
              <a:rPr lang="en-US" u="sng" dirty="0"/>
              <a:t>Observed Outcomes:</a:t>
            </a:r>
          </a:p>
        </p:txBody>
      </p:sp>
      <p:sp>
        <p:nvSpPr>
          <p:cNvPr id="6" name="Rectangle 5">
            <a:extLst>
              <a:ext uri="{FF2B5EF4-FFF2-40B4-BE49-F238E27FC236}">
                <a16:creationId xmlns:a16="http://schemas.microsoft.com/office/drawing/2014/main" id="{002B7B87-79C7-2E49-808D-849AE62613BE}"/>
              </a:ext>
            </a:extLst>
          </p:cNvPr>
          <p:cNvSpPr/>
          <p:nvPr/>
        </p:nvSpPr>
        <p:spPr>
          <a:xfrm>
            <a:off x="9433367" y="1460452"/>
            <a:ext cx="2334090" cy="3847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545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38A8-238B-4F13-B92D-5E2EEC9DEDC0}"/>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16 Potential Outcome Types</a:t>
            </a:r>
          </a:p>
        </p:txBody>
      </p:sp>
      <p:sp>
        <p:nvSpPr>
          <p:cNvPr id="4" name="Footer Placeholder 3">
            <a:extLst>
              <a:ext uri="{FF2B5EF4-FFF2-40B4-BE49-F238E27FC236}">
                <a16:creationId xmlns:a16="http://schemas.microsoft.com/office/drawing/2014/main" id="{8008345E-C2C2-4E6A-9FBE-01320FB9B31B}"/>
              </a:ext>
            </a:extLst>
          </p:cNvPr>
          <p:cNvSpPr>
            <a:spLocks noGrp="1"/>
          </p:cNvSpPr>
          <p:nvPr>
            <p:ph type="ftr" sz="quarter" idx="3"/>
          </p:nvPr>
        </p:nvSpPr>
        <p:spPr>
          <a:xfrm>
            <a:off x="4038600" y="6356350"/>
            <a:ext cx="4114800" cy="365125"/>
          </a:xfrm>
        </p:spPr>
        <p:txBody>
          <a:bodyPr>
            <a:normAutofit fontScale="92500"/>
          </a:bodyPr>
          <a:lstStyle/>
          <a:p>
            <a:pPr>
              <a:spcAft>
                <a:spcPts val="600"/>
              </a:spcAft>
            </a:pPr>
            <a:r>
              <a:rPr lang="en-US" sz="1100"/>
              <a:t>2022 NASA Human Research Program Investigators’ Workshop</a:t>
            </a:r>
          </a:p>
        </p:txBody>
      </p:sp>
      <p:sp>
        <p:nvSpPr>
          <p:cNvPr id="9" name="TextBox 8">
            <a:extLst>
              <a:ext uri="{FF2B5EF4-FFF2-40B4-BE49-F238E27FC236}">
                <a16:creationId xmlns:a16="http://schemas.microsoft.com/office/drawing/2014/main" id="{A9A7AA07-2E9D-8E4C-9634-2B91F0B6FA61}"/>
              </a:ext>
            </a:extLst>
          </p:cNvPr>
          <p:cNvSpPr txBox="1"/>
          <p:nvPr/>
        </p:nvSpPr>
        <p:spPr>
          <a:xfrm>
            <a:off x="0" y="5968312"/>
            <a:ext cx="9144000" cy="400110"/>
          </a:xfrm>
          <a:prstGeom prst="rect">
            <a:avLst/>
          </a:prstGeom>
          <a:noFill/>
        </p:spPr>
        <p:txBody>
          <a:bodyPr wrap="square" rtlCol="0">
            <a:spAutoFit/>
          </a:bodyPr>
          <a:lstStyle/>
          <a:p>
            <a:r>
              <a:rPr lang="en-US" sz="1000" dirty="0">
                <a:solidFill>
                  <a:schemeClr val="bg1"/>
                </a:solidFill>
              </a:rPr>
              <a:t>Table adapted from Rothman, Greenland, and Lash. </a:t>
            </a:r>
            <a:r>
              <a:rPr lang="en-US" sz="1000" i="1" dirty="0">
                <a:solidFill>
                  <a:schemeClr val="bg1"/>
                </a:solidFill>
              </a:rPr>
              <a:t>Chapter 5: Concepts of Interaction. Modern Epidemiology (3rd Ed.)</a:t>
            </a:r>
            <a:r>
              <a:rPr lang="en-US" sz="1000" dirty="0">
                <a:solidFill>
                  <a:schemeClr val="bg1"/>
                </a:solidFill>
              </a:rPr>
              <a:t>. 2008, Lippincott Williams &amp; Williams. Page 76. </a:t>
            </a:r>
          </a:p>
          <a:p>
            <a:r>
              <a:rPr lang="en-US" sz="1000" dirty="0">
                <a:solidFill>
                  <a:schemeClr val="bg1"/>
                </a:solidFill>
              </a:rPr>
              <a:t>Color images from &lt;a </a:t>
            </a:r>
            <a:r>
              <a:rPr lang="en-US" sz="1000" dirty="0" err="1">
                <a:solidFill>
                  <a:schemeClr val="bg1"/>
                </a:solidFill>
              </a:rPr>
              <a:t>href</a:t>
            </a:r>
            <a:r>
              <a:rPr lang="en-US" sz="1000" dirty="0">
                <a:solidFill>
                  <a:schemeClr val="bg1"/>
                </a:solidFill>
              </a:rPr>
              <a:t>="https://</a:t>
            </a:r>
            <a:r>
              <a:rPr lang="en-US" sz="1000" dirty="0" err="1">
                <a:solidFill>
                  <a:schemeClr val="bg1"/>
                </a:solidFill>
              </a:rPr>
              <a:t>www.freepik.com</a:t>
            </a:r>
            <a:r>
              <a:rPr lang="en-US" sz="1000" dirty="0">
                <a:solidFill>
                  <a:schemeClr val="bg1"/>
                </a:solidFill>
              </a:rPr>
              <a:t>/photos/business"&gt;Business photo created by d3images - </a:t>
            </a:r>
            <a:r>
              <a:rPr lang="en-US" sz="1000" dirty="0" err="1">
                <a:solidFill>
                  <a:schemeClr val="bg1"/>
                </a:solidFill>
              </a:rPr>
              <a:t>www.freepik.com</a:t>
            </a:r>
            <a:r>
              <a:rPr lang="en-US" sz="1000" dirty="0">
                <a:solidFill>
                  <a:schemeClr val="bg1"/>
                </a:solidFill>
              </a:rPr>
              <a:t>&lt;/a&gt;</a:t>
            </a:r>
          </a:p>
        </p:txBody>
      </p:sp>
      <p:pic>
        <p:nvPicPr>
          <p:cNvPr id="11" name="Content Placeholder 10" descr="Shape, icon&#10;&#10;Description automatically generated">
            <a:extLst>
              <a:ext uri="{FF2B5EF4-FFF2-40B4-BE49-F238E27FC236}">
                <a16:creationId xmlns:a16="http://schemas.microsoft.com/office/drawing/2014/main" id="{5918C3A3-CD10-EB4E-8DA0-873D4B03526E}"/>
              </a:ext>
            </a:extLst>
          </p:cNvPr>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50223" t="15514" r="26198" b="22178"/>
          <a:stretch/>
        </p:blipFill>
        <p:spPr>
          <a:xfrm flipH="1">
            <a:off x="575969" y="5364227"/>
            <a:ext cx="225200" cy="444907"/>
          </a:xfrm>
          <a:prstGeom prst="rect">
            <a:avLst/>
          </a:prstGeom>
        </p:spPr>
      </p:pic>
      <p:pic>
        <p:nvPicPr>
          <p:cNvPr id="13" name="Content Placeholder 10" descr="Shape, icon&#10;&#10;Description automatically generated">
            <a:extLst>
              <a:ext uri="{FF2B5EF4-FFF2-40B4-BE49-F238E27FC236}">
                <a16:creationId xmlns:a16="http://schemas.microsoft.com/office/drawing/2014/main" id="{169E8D36-6C6B-E044-BFD2-731BD0CBCED1}"/>
              </a:ext>
            </a:extLst>
          </p:cNvPr>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26613" t="17767" r="49809" b="25694"/>
          <a:stretch/>
        </p:blipFill>
        <p:spPr>
          <a:xfrm flipH="1">
            <a:off x="578348" y="2089542"/>
            <a:ext cx="225200" cy="403712"/>
          </a:xfrm>
          <a:prstGeom prst="rect">
            <a:avLst/>
          </a:prstGeom>
        </p:spPr>
      </p:pic>
      <p:pic>
        <p:nvPicPr>
          <p:cNvPr id="14" name="Picture 13">
            <a:extLst>
              <a:ext uri="{FF2B5EF4-FFF2-40B4-BE49-F238E27FC236}">
                <a16:creationId xmlns:a16="http://schemas.microsoft.com/office/drawing/2014/main" id="{D3730610-8A11-B340-A607-E765D4027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882" y="1520551"/>
            <a:ext cx="10775504" cy="4284995"/>
          </a:xfrm>
          <a:prstGeom prst="rect">
            <a:avLst/>
          </a:prstGeom>
        </p:spPr>
      </p:pic>
    </p:spTree>
    <p:extLst>
      <p:ext uri="{BB962C8B-B14F-4D97-AF65-F5344CB8AC3E}">
        <p14:creationId xmlns:p14="http://schemas.microsoft.com/office/powerpoint/2010/main" val="14606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F547-237E-E341-8443-50271B02D044}"/>
              </a:ext>
            </a:extLst>
          </p:cNvPr>
          <p:cNvSpPr>
            <a:spLocks noGrp="1"/>
          </p:cNvSpPr>
          <p:nvPr>
            <p:ph type="title"/>
          </p:nvPr>
        </p:nvSpPr>
        <p:spPr/>
        <p:txBody>
          <a:bodyPr/>
          <a:lstStyle/>
          <a:p>
            <a:r>
              <a:rPr lang="en-US" dirty="0"/>
              <a:t>LNT is the average of individual effects</a:t>
            </a:r>
          </a:p>
        </p:txBody>
      </p:sp>
      <p:sp>
        <p:nvSpPr>
          <p:cNvPr id="3" name="Content Placeholder 2">
            <a:extLst>
              <a:ext uri="{FF2B5EF4-FFF2-40B4-BE49-F238E27FC236}">
                <a16:creationId xmlns:a16="http://schemas.microsoft.com/office/drawing/2014/main" id="{77FA1DEA-96ED-7E40-B68C-E474C48DA6C0}"/>
              </a:ext>
            </a:extLst>
          </p:cNvPr>
          <p:cNvSpPr>
            <a:spLocks noGrp="1"/>
          </p:cNvSpPr>
          <p:nvPr>
            <p:ph sz="half" idx="1"/>
          </p:nvPr>
        </p:nvSpPr>
        <p:spPr>
          <a:xfrm>
            <a:off x="838200" y="1299845"/>
            <a:ext cx="5181600" cy="4351338"/>
          </a:xfrm>
        </p:spPr>
        <p:txBody>
          <a:bodyPr>
            <a:normAutofit/>
          </a:bodyPr>
          <a:lstStyle/>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F7480BA3-7248-7B4A-AC78-E9CEFA9B36B3}"/>
              </a:ext>
            </a:extLst>
          </p:cNvPr>
          <p:cNvSpPr>
            <a:spLocks noGrp="1"/>
          </p:cNvSpPr>
          <p:nvPr>
            <p:ph sz="half" idx="2"/>
          </p:nvPr>
        </p:nvSpPr>
        <p:spPr>
          <a:xfrm>
            <a:off x="6019800" y="1321608"/>
            <a:ext cx="6019800" cy="4351338"/>
          </a:xfrm>
        </p:spPr>
        <p:txBody>
          <a:bodyPr>
            <a:normAutofit/>
          </a:bodyPr>
          <a:lstStyle/>
          <a:p>
            <a:r>
              <a:rPr lang="en-US" dirty="0"/>
              <a:t>Potential interaction at the cellular, system, and person level</a:t>
            </a:r>
          </a:p>
          <a:p>
            <a:r>
              <a:rPr lang="en-US" dirty="0"/>
              <a:t>All 16 individual effect types may exist</a:t>
            </a:r>
          </a:p>
          <a:p>
            <a:pPr lvl="1"/>
            <a:r>
              <a:rPr lang="en-US" dirty="0"/>
              <a:t>Some are more prevalent</a:t>
            </a:r>
          </a:p>
          <a:p>
            <a:pPr lvl="1"/>
            <a:r>
              <a:rPr lang="en-US" dirty="0"/>
              <a:t>Population-level effects reflect the </a:t>
            </a:r>
            <a:r>
              <a:rPr lang="en-US" b="1" dirty="0"/>
              <a:t>average of all response types</a:t>
            </a:r>
            <a:r>
              <a:rPr lang="en-US" dirty="0"/>
              <a:t> in a population</a:t>
            </a:r>
          </a:p>
          <a:p>
            <a:pPr lvl="2"/>
            <a:r>
              <a:rPr lang="en-US" dirty="0"/>
              <a:t>We see </a:t>
            </a:r>
            <a:r>
              <a:rPr lang="en-US" b="1" dirty="0"/>
              <a:t>varying effects at the individual level</a:t>
            </a:r>
          </a:p>
          <a:p>
            <a:pPr lvl="2"/>
            <a:r>
              <a:rPr lang="en-US" dirty="0"/>
              <a:t>AND we see </a:t>
            </a:r>
            <a:r>
              <a:rPr lang="en-US" b="1" dirty="0"/>
              <a:t>LNT at the population level</a:t>
            </a:r>
          </a:p>
        </p:txBody>
      </p:sp>
      <p:sp>
        <p:nvSpPr>
          <p:cNvPr id="5" name="Footer Placeholder 4">
            <a:extLst>
              <a:ext uri="{FF2B5EF4-FFF2-40B4-BE49-F238E27FC236}">
                <a16:creationId xmlns:a16="http://schemas.microsoft.com/office/drawing/2014/main" id="{291690D3-A4B5-CC49-A1D4-85509A77B445}"/>
              </a:ext>
            </a:extLst>
          </p:cNvPr>
          <p:cNvSpPr>
            <a:spLocks noGrp="1"/>
          </p:cNvSpPr>
          <p:nvPr>
            <p:ph type="ftr" sz="quarter" idx="3"/>
          </p:nvPr>
        </p:nvSpPr>
        <p:spPr/>
        <p:txBody>
          <a:bodyPr/>
          <a:lstStyle/>
          <a:p>
            <a:r>
              <a:rPr lang="en-US"/>
              <a:t>2022 NASA </a:t>
            </a:r>
            <a:r>
              <a:rPr lang="en-US">
                <a:solidFill>
                  <a:srgbClr val="109DF4"/>
                </a:solidFill>
              </a:rPr>
              <a:t>Human</a:t>
            </a:r>
            <a:r>
              <a:rPr lang="en-US"/>
              <a:t> Research Program Investigators’ Workshop</a:t>
            </a:r>
            <a:endParaRPr lang="en-US" dirty="0"/>
          </a:p>
        </p:txBody>
      </p:sp>
      <p:sp>
        <p:nvSpPr>
          <p:cNvPr id="6" name="Content Placeholder 3">
            <a:extLst>
              <a:ext uri="{FF2B5EF4-FFF2-40B4-BE49-F238E27FC236}">
                <a16:creationId xmlns:a16="http://schemas.microsoft.com/office/drawing/2014/main" id="{A3BC3C87-BF50-D948-AA13-DA2F0BB67248}"/>
              </a:ext>
            </a:extLst>
          </p:cNvPr>
          <p:cNvSpPr txBox="1">
            <a:spLocks/>
          </p:cNvSpPr>
          <p:nvPr/>
        </p:nvSpPr>
        <p:spPr>
          <a:xfrm>
            <a:off x="838200" y="1316336"/>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9" name="Picture 8" descr="Chart, scatter chart&#10;&#10;Description automatically generated">
            <a:extLst>
              <a:ext uri="{FF2B5EF4-FFF2-40B4-BE49-F238E27FC236}">
                <a16:creationId xmlns:a16="http://schemas.microsoft.com/office/drawing/2014/main" id="{9B168343-F2C1-8543-94C8-43CB54579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36" y="1371600"/>
            <a:ext cx="5657849" cy="4114799"/>
          </a:xfrm>
          <a:prstGeom prst="rect">
            <a:avLst/>
          </a:prstGeom>
        </p:spPr>
      </p:pic>
      <p:sp>
        <p:nvSpPr>
          <p:cNvPr id="16" name="Freeform 15">
            <a:extLst>
              <a:ext uri="{FF2B5EF4-FFF2-40B4-BE49-F238E27FC236}">
                <a16:creationId xmlns:a16="http://schemas.microsoft.com/office/drawing/2014/main" id="{7F26A1D0-4B85-154B-9B19-7CE47768F0FE}"/>
              </a:ext>
            </a:extLst>
          </p:cNvPr>
          <p:cNvSpPr/>
          <p:nvPr/>
        </p:nvSpPr>
        <p:spPr>
          <a:xfrm>
            <a:off x="1023589" y="1611630"/>
            <a:ext cx="4771421" cy="2971800"/>
          </a:xfrm>
          <a:custGeom>
            <a:avLst/>
            <a:gdLst>
              <a:gd name="connsiteX0" fmla="*/ 5111 w 4771421"/>
              <a:gd name="connsiteY0" fmla="*/ 2971800 h 2971800"/>
              <a:gd name="connsiteX1" fmla="*/ 199421 w 4771421"/>
              <a:gd name="connsiteY1" fmla="*/ 2366010 h 2971800"/>
              <a:gd name="connsiteX2" fmla="*/ 1308131 w 4771421"/>
              <a:gd name="connsiteY2" fmla="*/ 2160270 h 2971800"/>
              <a:gd name="connsiteX3" fmla="*/ 4771421 w 4771421"/>
              <a:gd name="connsiteY3" fmla="*/ 0 h 2971800"/>
            </a:gdLst>
            <a:ahLst/>
            <a:cxnLst>
              <a:cxn ang="0">
                <a:pos x="connsiteX0" y="connsiteY0"/>
              </a:cxn>
              <a:cxn ang="0">
                <a:pos x="connsiteX1" y="connsiteY1"/>
              </a:cxn>
              <a:cxn ang="0">
                <a:pos x="connsiteX2" y="connsiteY2"/>
              </a:cxn>
              <a:cxn ang="0">
                <a:pos x="connsiteX3" y="connsiteY3"/>
              </a:cxn>
            </a:cxnLst>
            <a:rect l="l" t="t" r="r" b="b"/>
            <a:pathLst>
              <a:path w="4771421" h="2971800">
                <a:moveTo>
                  <a:pt x="5111" y="2971800"/>
                </a:moveTo>
                <a:cubicBezTo>
                  <a:pt x="-6319" y="2736532"/>
                  <a:pt x="-17749" y="2501265"/>
                  <a:pt x="199421" y="2366010"/>
                </a:cubicBezTo>
                <a:cubicBezTo>
                  <a:pt x="416591" y="2230755"/>
                  <a:pt x="546131" y="2554605"/>
                  <a:pt x="1308131" y="2160270"/>
                </a:cubicBezTo>
                <a:cubicBezTo>
                  <a:pt x="2070131" y="1765935"/>
                  <a:pt x="3420776" y="882967"/>
                  <a:pt x="477142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968B772F-86B7-524E-9B30-164BD7BB75CA}"/>
              </a:ext>
            </a:extLst>
          </p:cNvPr>
          <p:cNvSpPr/>
          <p:nvPr/>
        </p:nvSpPr>
        <p:spPr>
          <a:xfrm rot="17751302" flipV="1">
            <a:off x="1022804" y="1611630"/>
            <a:ext cx="4771421" cy="2971800"/>
          </a:xfrm>
          <a:custGeom>
            <a:avLst/>
            <a:gdLst>
              <a:gd name="connsiteX0" fmla="*/ 5111 w 4771421"/>
              <a:gd name="connsiteY0" fmla="*/ 2971800 h 2971800"/>
              <a:gd name="connsiteX1" fmla="*/ 199421 w 4771421"/>
              <a:gd name="connsiteY1" fmla="*/ 2366010 h 2971800"/>
              <a:gd name="connsiteX2" fmla="*/ 1308131 w 4771421"/>
              <a:gd name="connsiteY2" fmla="*/ 2160270 h 2971800"/>
              <a:gd name="connsiteX3" fmla="*/ 4771421 w 4771421"/>
              <a:gd name="connsiteY3" fmla="*/ 0 h 2971800"/>
            </a:gdLst>
            <a:ahLst/>
            <a:cxnLst>
              <a:cxn ang="0">
                <a:pos x="connsiteX0" y="connsiteY0"/>
              </a:cxn>
              <a:cxn ang="0">
                <a:pos x="connsiteX1" y="connsiteY1"/>
              </a:cxn>
              <a:cxn ang="0">
                <a:pos x="connsiteX2" y="connsiteY2"/>
              </a:cxn>
              <a:cxn ang="0">
                <a:pos x="connsiteX3" y="connsiteY3"/>
              </a:cxn>
            </a:cxnLst>
            <a:rect l="l" t="t" r="r" b="b"/>
            <a:pathLst>
              <a:path w="4771421" h="2971800">
                <a:moveTo>
                  <a:pt x="5111" y="2971800"/>
                </a:moveTo>
                <a:cubicBezTo>
                  <a:pt x="-6319" y="2736532"/>
                  <a:pt x="-17749" y="2501265"/>
                  <a:pt x="199421" y="2366010"/>
                </a:cubicBezTo>
                <a:cubicBezTo>
                  <a:pt x="416591" y="2230755"/>
                  <a:pt x="546131" y="2554605"/>
                  <a:pt x="1308131" y="2160270"/>
                </a:cubicBezTo>
                <a:cubicBezTo>
                  <a:pt x="2070131" y="1765935"/>
                  <a:pt x="3420776" y="882967"/>
                  <a:pt x="477142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431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0" name="Oval 19">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AF41725B-8F7F-1A41-9E02-332506D7C4D1}"/>
              </a:ext>
            </a:extLst>
          </p:cNvPr>
          <p:cNvSpPr>
            <a:spLocks noGrp="1"/>
          </p:cNvSpPr>
          <p:nvPr>
            <p:ph type="title"/>
          </p:nvPr>
        </p:nvSpPr>
        <p:spPr>
          <a:xfrm>
            <a:off x="3581400" y="965580"/>
            <a:ext cx="5204489" cy="3160593"/>
          </a:xfrm>
        </p:spPr>
        <p:txBody>
          <a:bodyPr vert="horz" lIns="91440" tIns="45720" rIns="91440" bIns="45720" rtlCol="0" anchor="b">
            <a:normAutofit/>
          </a:bodyPr>
          <a:lstStyle/>
          <a:p>
            <a:pPr algn="ctr"/>
            <a:r>
              <a:rPr lang="en-US" sz="5400" kern="1200">
                <a:solidFill>
                  <a:schemeClr val="bg1"/>
                </a:solidFill>
                <a:latin typeface="+mj-lt"/>
                <a:ea typeface="+mj-ea"/>
                <a:cs typeface="+mj-cs"/>
              </a:rPr>
              <a:t>Thank you very much!</a:t>
            </a:r>
          </a:p>
        </p:txBody>
      </p:sp>
      <p:sp>
        <p:nvSpPr>
          <p:cNvPr id="9" name="Text Placeholder 8">
            <a:extLst>
              <a:ext uri="{FF2B5EF4-FFF2-40B4-BE49-F238E27FC236}">
                <a16:creationId xmlns:a16="http://schemas.microsoft.com/office/drawing/2014/main" id="{9577E823-2985-6F47-BD73-65418AAAEB3C}"/>
              </a:ext>
            </a:extLst>
          </p:cNvPr>
          <p:cNvSpPr>
            <a:spLocks noGrp="1"/>
          </p:cNvSpPr>
          <p:nvPr>
            <p:ph type="body" idx="1"/>
          </p:nvPr>
        </p:nvSpPr>
        <p:spPr>
          <a:xfrm>
            <a:off x="3820817" y="4409960"/>
            <a:ext cx="4508641" cy="1116414"/>
          </a:xfrm>
        </p:spPr>
        <p:txBody>
          <a:bodyPr vert="horz" lIns="91440" tIns="45720" rIns="91440" bIns="45720" rtlCol="0">
            <a:normAutofit/>
          </a:bodyPr>
          <a:lstStyle/>
          <a:p>
            <a:pPr algn="ctr"/>
            <a:r>
              <a:rPr lang="en-US" sz="2000" kern="1200" dirty="0">
                <a:solidFill>
                  <a:schemeClr val="bg1"/>
                </a:solidFill>
                <a:latin typeface="+mn-lt"/>
                <a:ea typeface="+mn-ea"/>
                <a:cs typeface="+mn-cs"/>
              </a:rPr>
              <a:t>Please reach out with questions or ideas!</a:t>
            </a:r>
          </a:p>
          <a:p>
            <a:pPr algn="ctr"/>
            <a:r>
              <a:rPr lang="en-US" sz="2000" dirty="0" err="1">
                <a:solidFill>
                  <a:schemeClr val="bg1"/>
                </a:solidFill>
              </a:rPr>
              <a:t>cato.m.milder@nasa.gov</a:t>
            </a:r>
            <a:endParaRPr lang="en-US" sz="2000" kern="1200" dirty="0">
              <a:solidFill>
                <a:schemeClr val="bg1"/>
              </a:solidFill>
              <a:latin typeface="+mn-lt"/>
              <a:ea typeface="+mn-ea"/>
              <a:cs typeface="+mn-cs"/>
            </a:endParaRPr>
          </a:p>
        </p:txBody>
      </p:sp>
      <p:sp>
        <p:nvSpPr>
          <p:cNvPr id="22"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4"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26"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7" name="Freeform: Shape 26">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30" name="Oval 29">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Oval 31">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4"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35" name="Freeform: Shape 34">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5" name="Footer Placeholder 4">
            <a:extLst>
              <a:ext uri="{FF2B5EF4-FFF2-40B4-BE49-F238E27FC236}">
                <a16:creationId xmlns:a16="http://schemas.microsoft.com/office/drawing/2014/main" id="{0A2D3B4E-959A-AA45-9579-44BFB88510AC}"/>
              </a:ext>
            </a:extLst>
          </p:cNvPr>
          <p:cNvSpPr>
            <a:spLocks noGrp="1"/>
          </p:cNvSpPr>
          <p:nvPr>
            <p:ph type="ftr" sz="quarter" idx="3"/>
          </p:nvPr>
        </p:nvSpPr>
        <p:spPr>
          <a:xfrm>
            <a:off x="4038600" y="6460260"/>
            <a:ext cx="4114800" cy="365125"/>
          </a:xfrm>
        </p:spPr>
        <p:txBody>
          <a:bodyPr vert="horz" lIns="91440" tIns="45720" rIns="91440" bIns="45720" rtlCol="0" anchor="ctr">
            <a:normAutofit/>
          </a:bodyPr>
          <a:lstStyle/>
          <a:p>
            <a:pPr>
              <a:spcAft>
                <a:spcPts val="600"/>
              </a:spcAft>
            </a:pPr>
            <a:r>
              <a:rPr lang="en-US" kern="1200" dirty="0">
                <a:latin typeface="+mn-lt"/>
                <a:ea typeface="+mn-ea"/>
                <a:cs typeface="+mn-cs"/>
              </a:rPr>
              <a:t>2022 NASA Human Research Program Investigators’ Workshop</a:t>
            </a:r>
          </a:p>
        </p:txBody>
      </p:sp>
    </p:spTree>
    <p:extLst>
      <p:ext uri="{BB962C8B-B14F-4D97-AF65-F5344CB8AC3E}">
        <p14:creationId xmlns:p14="http://schemas.microsoft.com/office/powerpoint/2010/main" val="1004392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0C79AB3963624D9ABFB39E8A9229BE" ma:contentTypeVersion="6" ma:contentTypeDescription="Create a new document." ma:contentTypeScope="" ma:versionID="6839add5125b5641f0741afb236b1c11">
  <xsd:schema xmlns:xsd="http://www.w3.org/2001/XMLSchema" xmlns:xs="http://www.w3.org/2001/XMLSchema" xmlns:p="http://schemas.microsoft.com/office/2006/metadata/properties" xmlns:ns2="23c86cbc-69b3-4822-ad99-1a5deb82f65b" targetNamespace="http://schemas.microsoft.com/office/2006/metadata/properties" ma:root="true" ma:fieldsID="955e36e4f617eebb20c1607fbf033f07" ns2:_="">
    <xsd:import namespace="23c86cbc-69b3-4822-ad99-1a5deb82f6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86cbc-69b3-4822-ad99-1a5deb82f6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F0C010-C165-4727-B5BF-C3A434DFB7C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57402F3-A4A0-4AFF-AE87-CAB9440AD5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c86cbc-69b3-4822-ad99-1a5deb82f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1E5C76-81E3-43A6-BA1A-DF8CC7F528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715</TotalTime>
  <Words>1093</Words>
  <Application>Microsoft Macintosh PowerPoint</Application>
  <PresentationFormat>Widescreen</PresentationFormat>
  <Paragraphs>167</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Bahnschrift</vt:lpstr>
      <vt:lpstr>Bahnschrift Light</vt:lpstr>
      <vt:lpstr>Bahnschrift SemiBold</vt:lpstr>
      <vt:lpstr>Calibri</vt:lpstr>
      <vt:lpstr>Calibri Light</vt:lpstr>
      <vt:lpstr>Office Theme</vt:lpstr>
      <vt:lpstr>The Potential Outcome Model</vt:lpstr>
      <vt:lpstr>Linear no-threshold model</vt:lpstr>
      <vt:lpstr>Potential Outcomes at the Individual Level</vt:lpstr>
      <vt:lpstr>Potential Outcomes at the Individual Level</vt:lpstr>
      <vt:lpstr>Potential Outcomes at the Individual Level</vt:lpstr>
      <vt:lpstr>16 Potential Outcome Types</vt:lpstr>
      <vt:lpstr>LNT is the average of individual effects</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Jennifer L. (JSC-SA211)</dc:creator>
  <cp:lastModifiedBy>Milder, Cato (JSC-SD211)</cp:lastModifiedBy>
  <cp:revision>121</cp:revision>
  <dcterms:created xsi:type="dcterms:W3CDTF">2021-11-30T19:01:18Z</dcterms:created>
  <dcterms:modified xsi:type="dcterms:W3CDTF">2022-01-10T21:16:00Z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0x010100760C79AB3963624D9ABFB39E8A9229BE</vt:lpwstr>
  </property>
</Properties>
</file>