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60" r:id="rId5"/>
    <p:sldId id="266" r:id="rId6"/>
    <p:sldId id="2031" r:id="rId7"/>
    <p:sldId id="2039" r:id="rId8"/>
    <p:sldId id="2040" r:id="rId9"/>
    <p:sldId id="2032" r:id="rId10"/>
    <p:sldId id="2041" r:id="rId11"/>
    <p:sldId id="2042" r:id="rId12"/>
    <p:sldId id="2043" r:id="rId13"/>
    <p:sldId id="2034" r:id="rId14"/>
    <p:sldId id="2035" r:id="rId15"/>
    <p:sldId id="2036" r:id="rId16"/>
    <p:sldId id="2025" r:id="rId17"/>
    <p:sldId id="2038" r:id="rId18"/>
    <p:sldId id="268" r:id="rId19"/>
    <p:sldId id="2019" r:id="rId20"/>
    <p:sldId id="2020" r:id="rId21"/>
    <p:sldId id="2033"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ley, Lynn L. (JSC-SD211)[WYLE LABORATORIES, INC.]" initials="BLL(LI" lastIdx="1" clrIdx="0">
    <p:extLst>
      <p:ext uri="{19B8F6BF-5375-455C-9EA6-DF929625EA0E}">
        <p15:presenceInfo xmlns:p15="http://schemas.microsoft.com/office/powerpoint/2012/main" userId="S::lboley@ndc.nasa.gov::95561f9c-512d-4c6d-9844-f109658b63b0" providerId="AD"/>
      </p:ext>
    </p:extLst>
  </p:cmAuthor>
  <p:cmAuthor id="2" name="Shean" initials="S" lastIdx="13" clrIdx="1">
    <p:extLst>
      <p:ext uri="{19B8F6BF-5375-455C-9EA6-DF929625EA0E}">
        <p15:presenceInfo xmlns:p15="http://schemas.microsoft.com/office/powerpoint/2012/main" userId="S::sephelps@ndc.nasa.gov::2a81a96b-6942-44bf-86eb-e96cf3ab54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2A0BC6-A666-4D51-A049-FDC1122F1624}" v="2" dt="2022-01-14T03:04:16.5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61" autoAdjust="0"/>
    <p:restoredTop sz="86202" autoAdjust="0"/>
  </p:normalViewPr>
  <p:slideViewPr>
    <p:cSldViewPr snapToGrid="0">
      <p:cViewPr varScale="1">
        <p:scale>
          <a:sx n="95" d="100"/>
          <a:sy n="95" d="100"/>
        </p:scale>
        <p:origin x="972" y="84"/>
      </p:cViewPr>
      <p:guideLst/>
    </p:cSldViewPr>
  </p:slideViewPr>
  <p:notesTextViewPr>
    <p:cViewPr>
      <p:scale>
        <a:sx n="1" d="1"/>
        <a:sy n="1" d="1"/>
      </p:scale>
      <p:origin x="0" y="0"/>
    </p:cViewPr>
  </p:notesTextViewPr>
  <p:sorterViewPr>
    <p:cViewPr varScale="1">
      <p:scale>
        <a:sx n="100" d="100"/>
        <a:sy n="100" d="100"/>
      </p:scale>
      <p:origin x="0" y="-64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BF1BD5-BEAC-43AC-8B70-2F4AE5D2B0F0}" type="doc">
      <dgm:prSet loTypeId="urn:microsoft.com/office/officeart/2005/8/layout/cycle2" loCatId="cycle" qsTypeId="urn:microsoft.com/office/officeart/2005/8/quickstyle/simple5" qsCatId="simple" csTypeId="urn:microsoft.com/office/officeart/2005/8/colors/colorful5" csCatId="colorful" phldr="1"/>
      <dgm:spPr/>
      <dgm:t>
        <a:bodyPr/>
        <a:lstStyle/>
        <a:p>
          <a:endParaRPr lang="en-US"/>
        </a:p>
      </dgm:t>
    </dgm:pt>
    <dgm:pt modelId="{B8E9950E-B549-44EC-B024-DC7E36AC4028}">
      <dgm:prSet phldrT="[Text]"/>
      <dgm:spPr/>
      <dgm:t>
        <a:bodyPr/>
        <a:lstStyle/>
        <a:p>
          <a:r>
            <a:rPr lang="en-US" dirty="0">
              <a:solidFill>
                <a:schemeClr val="tx1"/>
              </a:solidFill>
            </a:rPr>
            <a:t>Research</a:t>
          </a:r>
        </a:p>
      </dgm:t>
    </dgm:pt>
    <dgm:pt modelId="{4EAD6821-F0A2-447B-8B54-FF071284DE44}" type="parTrans" cxnId="{BFED1EE0-897A-4AB2-B2FB-4713C15144D6}">
      <dgm:prSet/>
      <dgm:spPr/>
      <dgm:t>
        <a:bodyPr/>
        <a:lstStyle/>
        <a:p>
          <a:endParaRPr lang="en-US"/>
        </a:p>
      </dgm:t>
    </dgm:pt>
    <dgm:pt modelId="{9FE12B2F-0FD1-449C-B028-C2715B13C954}" type="sibTrans" cxnId="{BFED1EE0-897A-4AB2-B2FB-4713C15144D6}">
      <dgm:prSet/>
      <dgm:spPr/>
      <dgm:t>
        <a:bodyPr/>
        <a:lstStyle/>
        <a:p>
          <a:endParaRPr lang="en-US" dirty="0"/>
        </a:p>
      </dgm:t>
    </dgm:pt>
    <dgm:pt modelId="{FDB612B7-5C9F-4077-8598-BEE8DE980D35}">
      <dgm:prSet phldrT="[Text]"/>
      <dgm:spPr/>
      <dgm:t>
        <a:bodyPr/>
        <a:lstStyle/>
        <a:p>
          <a:r>
            <a:rPr lang="en-US" dirty="0">
              <a:solidFill>
                <a:schemeClr val="tx1"/>
              </a:solidFill>
            </a:rPr>
            <a:t>Define</a:t>
          </a:r>
        </a:p>
      </dgm:t>
    </dgm:pt>
    <dgm:pt modelId="{9AE871E2-D6E9-4A3F-A272-CDEC29B4CB71}" type="parTrans" cxnId="{3A3C1D56-E20F-4A3F-A606-FBAE1AFC532A}">
      <dgm:prSet/>
      <dgm:spPr/>
      <dgm:t>
        <a:bodyPr/>
        <a:lstStyle/>
        <a:p>
          <a:endParaRPr lang="en-US"/>
        </a:p>
      </dgm:t>
    </dgm:pt>
    <dgm:pt modelId="{C59279B7-500E-40DE-9D70-EFB8B465809F}" type="sibTrans" cxnId="{3A3C1D56-E20F-4A3F-A606-FBAE1AFC532A}">
      <dgm:prSet/>
      <dgm:spPr/>
      <dgm:t>
        <a:bodyPr/>
        <a:lstStyle/>
        <a:p>
          <a:endParaRPr lang="en-US" dirty="0"/>
        </a:p>
      </dgm:t>
    </dgm:pt>
    <dgm:pt modelId="{513240C9-6D15-40C9-93B6-74E842253FB0}">
      <dgm:prSet phldrT="[Text]"/>
      <dgm:spPr/>
      <dgm:t>
        <a:bodyPr/>
        <a:lstStyle/>
        <a:p>
          <a:r>
            <a:rPr lang="en-US" dirty="0">
              <a:solidFill>
                <a:schemeClr val="tx1"/>
              </a:solidFill>
            </a:rPr>
            <a:t>Ideate</a:t>
          </a:r>
        </a:p>
      </dgm:t>
    </dgm:pt>
    <dgm:pt modelId="{925AA9BA-AB2B-461A-8A88-3D12E612FDD9}" type="parTrans" cxnId="{7715E64A-3292-4780-9924-99A320BFA168}">
      <dgm:prSet/>
      <dgm:spPr/>
      <dgm:t>
        <a:bodyPr/>
        <a:lstStyle/>
        <a:p>
          <a:endParaRPr lang="en-US"/>
        </a:p>
      </dgm:t>
    </dgm:pt>
    <dgm:pt modelId="{3115CFF8-3814-452C-9B71-D9727BCB352F}" type="sibTrans" cxnId="{7715E64A-3292-4780-9924-99A320BFA168}">
      <dgm:prSet/>
      <dgm:spPr/>
      <dgm:t>
        <a:bodyPr/>
        <a:lstStyle/>
        <a:p>
          <a:endParaRPr lang="en-US" dirty="0"/>
        </a:p>
      </dgm:t>
    </dgm:pt>
    <dgm:pt modelId="{134ABF59-43A5-4020-BF05-CEFE50AFF528}">
      <dgm:prSet phldrT="[Text]"/>
      <dgm:spPr/>
      <dgm:t>
        <a:bodyPr/>
        <a:lstStyle/>
        <a:p>
          <a:r>
            <a:rPr lang="en-US" dirty="0">
              <a:solidFill>
                <a:schemeClr val="tx1"/>
              </a:solidFill>
            </a:rPr>
            <a:t>Prototype</a:t>
          </a:r>
        </a:p>
      </dgm:t>
    </dgm:pt>
    <dgm:pt modelId="{AC40A5CD-E069-466B-8A16-8BABA38F9869}" type="parTrans" cxnId="{20E460EB-FFC6-415D-BEE8-16CBCE793DB5}">
      <dgm:prSet/>
      <dgm:spPr/>
      <dgm:t>
        <a:bodyPr/>
        <a:lstStyle/>
        <a:p>
          <a:endParaRPr lang="en-US"/>
        </a:p>
      </dgm:t>
    </dgm:pt>
    <dgm:pt modelId="{BEFF3040-0E06-47E5-96C0-45EB331AC65F}" type="sibTrans" cxnId="{20E460EB-FFC6-415D-BEE8-16CBCE793DB5}">
      <dgm:prSet/>
      <dgm:spPr/>
      <dgm:t>
        <a:bodyPr/>
        <a:lstStyle/>
        <a:p>
          <a:endParaRPr lang="en-US" dirty="0"/>
        </a:p>
      </dgm:t>
    </dgm:pt>
    <dgm:pt modelId="{0DA0BC1A-75AD-45CD-BAF1-36EB0C74802D}">
      <dgm:prSet phldrT="[Text]"/>
      <dgm:spPr/>
      <dgm:t>
        <a:bodyPr/>
        <a:lstStyle/>
        <a:p>
          <a:r>
            <a:rPr lang="en-US" dirty="0">
              <a:solidFill>
                <a:schemeClr val="tx1"/>
              </a:solidFill>
            </a:rPr>
            <a:t>Test</a:t>
          </a:r>
        </a:p>
      </dgm:t>
    </dgm:pt>
    <dgm:pt modelId="{8C1FE204-D32B-40BB-83F0-CFEFF660024C}" type="parTrans" cxnId="{4C52A200-8749-433A-AB31-58BC997EBD40}">
      <dgm:prSet/>
      <dgm:spPr/>
      <dgm:t>
        <a:bodyPr/>
        <a:lstStyle/>
        <a:p>
          <a:endParaRPr lang="en-US"/>
        </a:p>
      </dgm:t>
    </dgm:pt>
    <dgm:pt modelId="{6F2C9DCE-286F-4551-A1E6-08603386E62C}" type="sibTrans" cxnId="{4C52A200-8749-433A-AB31-58BC997EBD40}">
      <dgm:prSet/>
      <dgm:spPr/>
      <dgm:t>
        <a:bodyPr/>
        <a:lstStyle/>
        <a:p>
          <a:endParaRPr lang="en-US" dirty="0"/>
        </a:p>
      </dgm:t>
    </dgm:pt>
    <dgm:pt modelId="{094A1FB2-2A54-4B4D-B541-99DBAC7C82F0}">
      <dgm:prSet/>
      <dgm:spPr/>
      <dgm:t>
        <a:bodyPr/>
        <a:lstStyle/>
        <a:p>
          <a:r>
            <a:rPr lang="en-US" dirty="0">
              <a:solidFill>
                <a:schemeClr val="tx1"/>
              </a:solidFill>
            </a:rPr>
            <a:t>Implement</a:t>
          </a:r>
        </a:p>
      </dgm:t>
    </dgm:pt>
    <dgm:pt modelId="{D6D60E8F-3726-4B04-B1BF-7105F002BA98}" type="parTrans" cxnId="{D7CF5D8C-7522-451A-8EEA-3256B90DF4C1}">
      <dgm:prSet/>
      <dgm:spPr/>
      <dgm:t>
        <a:bodyPr/>
        <a:lstStyle/>
        <a:p>
          <a:endParaRPr lang="en-US"/>
        </a:p>
      </dgm:t>
    </dgm:pt>
    <dgm:pt modelId="{9A065890-2D42-4880-AA77-DB8A5D5E0746}" type="sibTrans" cxnId="{D7CF5D8C-7522-451A-8EEA-3256B90DF4C1}">
      <dgm:prSet/>
      <dgm:spPr/>
      <dgm:t>
        <a:bodyPr/>
        <a:lstStyle/>
        <a:p>
          <a:endParaRPr lang="en-US" dirty="0"/>
        </a:p>
      </dgm:t>
    </dgm:pt>
    <dgm:pt modelId="{D63ECAD3-2175-4A93-9E52-D1A5D41DC70B}" type="pres">
      <dgm:prSet presAssocID="{ACBF1BD5-BEAC-43AC-8B70-2F4AE5D2B0F0}" presName="cycle" presStyleCnt="0">
        <dgm:presLayoutVars>
          <dgm:dir/>
          <dgm:resizeHandles val="exact"/>
        </dgm:presLayoutVars>
      </dgm:prSet>
      <dgm:spPr/>
    </dgm:pt>
    <dgm:pt modelId="{4D3879AE-F2C3-4E31-9550-4658612BD0D9}" type="pres">
      <dgm:prSet presAssocID="{B8E9950E-B549-44EC-B024-DC7E36AC4028}" presName="node" presStyleLbl="node1" presStyleIdx="0" presStyleCnt="6">
        <dgm:presLayoutVars>
          <dgm:bulletEnabled val="1"/>
        </dgm:presLayoutVars>
      </dgm:prSet>
      <dgm:spPr/>
    </dgm:pt>
    <dgm:pt modelId="{FFD2FA68-B953-4ADB-8294-AE9941049DC8}" type="pres">
      <dgm:prSet presAssocID="{9FE12B2F-0FD1-449C-B028-C2715B13C954}" presName="sibTrans" presStyleLbl="sibTrans2D1" presStyleIdx="0" presStyleCnt="6"/>
      <dgm:spPr/>
    </dgm:pt>
    <dgm:pt modelId="{4D650ED6-CCB4-4E79-B2AC-11043A829D3B}" type="pres">
      <dgm:prSet presAssocID="{9FE12B2F-0FD1-449C-B028-C2715B13C954}" presName="connectorText" presStyleLbl="sibTrans2D1" presStyleIdx="0" presStyleCnt="6"/>
      <dgm:spPr/>
    </dgm:pt>
    <dgm:pt modelId="{AD54A6E3-BB26-40E3-BA42-D00BDA405326}" type="pres">
      <dgm:prSet presAssocID="{FDB612B7-5C9F-4077-8598-BEE8DE980D35}" presName="node" presStyleLbl="node1" presStyleIdx="1" presStyleCnt="6">
        <dgm:presLayoutVars>
          <dgm:bulletEnabled val="1"/>
        </dgm:presLayoutVars>
      </dgm:prSet>
      <dgm:spPr/>
    </dgm:pt>
    <dgm:pt modelId="{E71EDE82-78B5-4B13-BA84-4CF44583B022}" type="pres">
      <dgm:prSet presAssocID="{C59279B7-500E-40DE-9D70-EFB8B465809F}" presName="sibTrans" presStyleLbl="sibTrans2D1" presStyleIdx="1" presStyleCnt="6"/>
      <dgm:spPr/>
    </dgm:pt>
    <dgm:pt modelId="{7359E534-F903-4353-B784-919B63510CD3}" type="pres">
      <dgm:prSet presAssocID="{C59279B7-500E-40DE-9D70-EFB8B465809F}" presName="connectorText" presStyleLbl="sibTrans2D1" presStyleIdx="1" presStyleCnt="6"/>
      <dgm:spPr/>
    </dgm:pt>
    <dgm:pt modelId="{62A07369-8EE4-47D1-BD14-FD52DA0BB718}" type="pres">
      <dgm:prSet presAssocID="{513240C9-6D15-40C9-93B6-74E842253FB0}" presName="node" presStyleLbl="node1" presStyleIdx="2" presStyleCnt="6">
        <dgm:presLayoutVars>
          <dgm:bulletEnabled val="1"/>
        </dgm:presLayoutVars>
      </dgm:prSet>
      <dgm:spPr/>
    </dgm:pt>
    <dgm:pt modelId="{6EC59D11-AD94-4A4A-A16A-7720052DD97D}" type="pres">
      <dgm:prSet presAssocID="{3115CFF8-3814-452C-9B71-D9727BCB352F}" presName="sibTrans" presStyleLbl="sibTrans2D1" presStyleIdx="2" presStyleCnt="6"/>
      <dgm:spPr/>
    </dgm:pt>
    <dgm:pt modelId="{CC9E541B-C6A2-4E29-8025-1807FE359D68}" type="pres">
      <dgm:prSet presAssocID="{3115CFF8-3814-452C-9B71-D9727BCB352F}" presName="connectorText" presStyleLbl="sibTrans2D1" presStyleIdx="2" presStyleCnt="6"/>
      <dgm:spPr/>
    </dgm:pt>
    <dgm:pt modelId="{5CA4018F-B9CD-4294-B2ED-E5C1BA64797E}" type="pres">
      <dgm:prSet presAssocID="{134ABF59-43A5-4020-BF05-CEFE50AFF528}" presName="node" presStyleLbl="node1" presStyleIdx="3" presStyleCnt="6">
        <dgm:presLayoutVars>
          <dgm:bulletEnabled val="1"/>
        </dgm:presLayoutVars>
      </dgm:prSet>
      <dgm:spPr/>
    </dgm:pt>
    <dgm:pt modelId="{0928A3CE-20B4-45A7-88FC-3FF56845480F}" type="pres">
      <dgm:prSet presAssocID="{BEFF3040-0E06-47E5-96C0-45EB331AC65F}" presName="sibTrans" presStyleLbl="sibTrans2D1" presStyleIdx="3" presStyleCnt="6"/>
      <dgm:spPr/>
    </dgm:pt>
    <dgm:pt modelId="{717CF4A9-2ECE-4DC1-98FB-A1FB8553453E}" type="pres">
      <dgm:prSet presAssocID="{BEFF3040-0E06-47E5-96C0-45EB331AC65F}" presName="connectorText" presStyleLbl="sibTrans2D1" presStyleIdx="3" presStyleCnt="6"/>
      <dgm:spPr/>
    </dgm:pt>
    <dgm:pt modelId="{0C64B90E-7900-4477-8314-784536168614}" type="pres">
      <dgm:prSet presAssocID="{0DA0BC1A-75AD-45CD-BAF1-36EB0C74802D}" presName="node" presStyleLbl="node1" presStyleIdx="4" presStyleCnt="6">
        <dgm:presLayoutVars>
          <dgm:bulletEnabled val="1"/>
        </dgm:presLayoutVars>
      </dgm:prSet>
      <dgm:spPr/>
    </dgm:pt>
    <dgm:pt modelId="{8579C43C-4EE4-4589-8F49-0C6640135AF8}" type="pres">
      <dgm:prSet presAssocID="{6F2C9DCE-286F-4551-A1E6-08603386E62C}" presName="sibTrans" presStyleLbl="sibTrans2D1" presStyleIdx="4" presStyleCnt="6"/>
      <dgm:spPr/>
    </dgm:pt>
    <dgm:pt modelId="{F4C2F3ED-BF7D-4747-BC44-E6BD555751B6}" type="pres">
      <dgm:prSet presAssocID="{6F2C9DCE-286F-4551-A1E6-08603386E62C}" presName="connectorText" presStyleLbl="sibTrans2D1" presStyleIdx="4" presStyleCnt="6"/>
      <dgm:spPr/>
    </dgm:pt>
    <dgm:pt modelId="{9E3379D5-F70E-4636-96C6-2AC70A82C4EB}" type="pres">
      <dgm:prSet presAssocID="{094A1FB2-2A54-4B4D-B541-99DBAC7C82F0}" presName="node" presStyleLbl="node1" presStyleIdx="5" presStyleCnt="6">
        <dgm:presLayoutVars>
          <dgm:bulletEnabled val="1"/>
        </dgm:presLayoutVars>
      </dgm:prSet>
      <dgm:spPr/>
    </dgm:pt>
    <dgm:pt modelId="{7761F8A7-2A33-4A73-88B2-0DD94A481A7C}" type="pres">
      <dgm:prSet presAssocID="{9A065890-2D42-4880-AA77-DB8A5D5E0746}" presName="sibTrans" presStyleLbl="sibTrans2D1" presStyleIdx="5" presStyleCnt="6"/>
      <dgm:spPr/>
    </dgm:pt>
    <dgm:pt modelId="{01454F04-0AAE-4AF7-BEF0-B9D66F55F94C}" type="pres">
      <dgm:prSet presAssocID="{9A065890-2D42-4880-AA77-DB8A5D5E0746}" presName="connectorText" presStyleLbl="sibTrans2D1" presStyleIdx="5" presStyleCnt="6"/>
      <dgm:spPr/>
    </dgm:pt>
  </dgm:ptLst>
  <dgm:cxnLst>
    <dgm:cxn modelId="{4C52A200-8749-433A-AB31-58BC997EBD40}" srcId="{ACBF1BD5-BEAC-43AC-8B70-2F4AE5D2B0F0}" destId="{0DA0BC1A-75AD-45CD-BAF1-36EB0C74802D}" srcOrd="4" destOrd="0" parTransId="{8C1FE204-D32B-40BB-83F0-CFEFF660024C}" sibTransId="{6F2C9DCE-286F-4551-A1E6-08603386E62C}"/>
    <dgm:cxn modelId="{736E382C-DED0-4467-B9A2-40AC85511883}" type="presOf" srcId="{6F2C9DCE-286F-4551-A1E6-08603386E62C}" destId="{8579C43C-4EE4-4589-8F49-0C6640135AF8}" srcOrd="0" destOrd="0" presId="urn:microsoft.com/office/officeart/2005/8/layout/cycle2"/>
    <dgm:cxn modelId="{C5425037-9D51-4E3B-9A79-39A684C10C0A}" type="presOf" srcId="{C59279B7-500E-40DE-9D70-EFB8B465809F}" destId="{E71EDE82-78B5-4B13-BA84-4CF44583B022}" srcOrd="0" destOrd="0" presId="urn:microsoft.com/office/officeart/2005/8/layout/cycle2"/>
    <dgm:cxn modelId="{4CB6FA3A-70BE-41E9-B2B9-87303FDF3B34}" type="presOf" srcId="{FDB612B7-5C9F-4077-8598-BEE8DE980D35}" destId="{AD54A6E3-BB26-40E3-BA42-D00BDA405326}" srcOrd="0" destOrd="0" presId="urn:microsoft.com/office/officeart/2005/8/layout/cycle2"/>
    <dgm:cxn modelId="{31E47C5C-7BC4-4BB9-BD61-B35CDF5AFC09}" type="presOf" srcId="{ACBF1BD5-BEAC-43AC-8B70-2F4AE5D2B0F0}" destId="{D63ECAD3-2175-4A93-9E52-D1A5D41DC70B}" srcOrd="0" destOrd="0" presId="urn:microsoft.com/office/officeart/2005/8/layout/cycle2"/>
    <dgm:cxn modelId="{8D6AFF5E-F07E-4F78-90A8-C671A8007880}" type="presOf" srcId="{3115CFF8-3814-452C-9B71-D9727BCB352F}" destId="{CC9E541B-C6A2-4E29-8025-1807FE359D68}" srcOrd="1" destOrd="0" presId="urn:microsoft.com/office/officeart/2005/8/layout/cycle2"/>
    <dgm:cxn modelId="{EC3B6449-826D-4C86-BF5C-FCFBE1AFFCE5}" type="presOf" srcId="{3115CFF8-3814-452C-9B71-D9727BCB352F}" destId="{6EC59D11-AD94-4A4A-A16A-7720052DD97D}" srcOrd="0" destOrd="0" presId="urn:microsoft.com/office/officeart/2005/8/layout/cycle2"/>
    <dgm:cxn modelId="{7715E64A-3292-4780-9924-99A320BFA168}" srcId="{ACBF1BD5-BEAC-43AC-8B70-2F4AE5D2B0F0}" destId="{513240C9-6D15-40C9-93B6-74E842253FB0}" srcOrd="2" destOrd="0" parTransId="{925AA9BA-AB2B-461A-8A88-3D12E612FDD9}" sibTransId="{3115CFF8-3814-452C-9B71-D9727BCB352F}"/>
    <dgm:cxn modelId="{4C26D153-9EDF-406C-8B02-BBC8117D377C}" type="presOf" srcId="{C59279B7-500E-40DE-9D70-EFB8B465809F}" destId="{7359E534-F903-4353-B784-919B63510CD3}" srcOrd="1" destOrd="0" presId="urn:microsoft.com/office/officeart/2005/8/layout/cycle2"/>
    <dgm:cxn modelId="{F0B80A75-DB75-4A4C-8FB5-9488AFD996E6}" type="presOf" srcId="{0DA0BC1A-75AD-45CD-BAF1-36EB0C74802D}" destId="{0C64B90E-7900-4477-8314-784536168614}" srcOrd="0" destOrd="0" presId="urn:microsoft.com/office/officeart/2005/8/layout/cycle2"/>
    <dgm:cxn modelId="{3A3C1D56-E20F-4A3F-A606-FBAE1AFC532A}" srcId="{ACBF1BD5-BEAC-43AC-8B70-2F4AE5D2B0F0}" destId="{FDB612B7-5C9F-4077-8598-BEE8DE980D35}" srcOrd="1" destOrd="0" parTransId="{9AE871E2-D6E9-4A3F-A272-CDEC29B4CB71}" sibTransId="{C59279B7-500E-40DE-9D70-EFB8B465809F}"/>
    <dgm:cxn modelId="{54EE8D81-8255-446C-A834-F5A5025DCF23}" type="presOf" srcId="{094A1FB2-2A54-4B4D-B541-99DBAC7C82F0}" destId="{9E3379D5-F70E-4636-96C6-2AC70A82C4EB}" srcOrd="0" destOrd="0" presId="urn:microsoft.com/office/officeart/2005/8/layout/cycle2"/>
    <dgm:cxn modelId="{D7CF5D8C-7522-451A-8EEA-3256B90DF4C1}" srcId="{ACBF1BD5-BEAC-43AC-8B70-2F4AE5D2B0F0}" destId="{094A1FB2-2A54-4B4D-B541-99DBAC7C82F0}" srcOrd="5" destOrd="0" parTransId="{D6D60E8F-3726-4B04-B1BF-7105F002BA98}" sibTransId="{9A065890-2D42-4880-AA77-DB8A5D5E0746}"/>
    <dgm:cxn modelId="{D7C1948F-40E7-4252-BECA-533B633AF332}" type="presOf" srcId="{513240C9-6D15-40C9-93B6-74E842253FB0}" destId="{62A07369-8EE4-47D1-BD14-FD52DA0BB718}" srcOrd="0" destOrd="0" presId="urn:microsoft.com/office/officeart/2005/8/layout/cycle2"/>
    <dgm:cxn modelId="{B62263B8-0134-4661-8EDC-32DF7D27CFEB}" type="presOf" srcId="{B8E9950E-B549-44EC-B024-DC7E36AC4028}" destId="{4D3879AE-F2C3-4E31-9550-4658612BD0D9}" srcOrd="0" destOrd="0" presId="urn:microsoft.com/office/officeart/2005/8/layout/cycle2"/>
    <dgm:cxn modelId="{770BE7BE-D4ED-4D82-9E58-6DA1155A5B39}" type="presOf" srcId="{BEFF3040-0E06-47E5-96C0-45EB331AC65F}" destId="{717CF4A9-2ECE-4DC1-98FB-A1FB8553453E}" srcOrd="1" destOrd="0" presId="urn:microsoft.com/office/officeart/2005/8/layout/cycle2"/>
    <dgm:cxn modelId="{801427C6-B448-4A3D-BAB5-03B4E3440EF4}" type="presOf" srcId="{9FE12B2F-0FD1-449C-B028-C2715B13C954}" destId="{FFD2FA68-B953-4ADB-8294-AE9941049DC8}" srcOrd="0" destOrd="0" presId="urn:microsoft.com/office/officeart/2005/8/layout/cycle2"/>
    <dgm:cxn modelId="{8A5DD6C6-9C76-462C-B0A8-54904BBF7BDD}" type="presOf" srcId="{9FE12B2F-0FD1-449C-B028-C2715B13C954}" destId="{4D650ED6-CCB4-4E79-B2AC-11043A829D3B}" srcOrd="1" destOrd="0" presId="urn:microsoft.com/office/officeart/2005/8/layout/cycle2"/>
    <dgm:cxn modelId="{3B85D3CE-307C-42B7-A829-BBCB5390C532}" type="presOf" srcId="{6F2C9DCE-286F-4551-A1E6-08603386E62C}" destId="{F4C2F3ED-BF7D-4747-BC44-E6BD555751B6}" srcOrd="1" destOrd="0" presId="urn:microsoft.com/office/officeart/2005/8/layout/cycle2"/>
    <dgm:cxn modelId="{3DCFD2DC-31E7-489F-B13F-8502E7EAE0D0}" type="presOf" srcId="{134ABF59-43A5-4020-BF05-CEFE50AFF528}" destId="{5CA4018F-B9CD-4294-B2ED-E5C1BA64797E}" srcOrd="0" destOrd="0" presId="urn:microsoft.com/office/officeart/2005/8/layout/cycle2"/>
    <dgm:cxn modelId="{19FB32DE-642C-4291-A086-9465FC64A9FF}" type="presOf" srcId="{BEFF3040-0E06-47E5-96C0-45EB331AC65F}" destId="{0928A3CE-20B4-45A7-88FC-3FF56845480F}" srcOrd="0" destOrd="0" presId="urn:microsoft.com/office/officeart/2005/8/layout/cycle2"/>
    <dgm:cxn modelId="{8C8256DF-7CC0-4664-A778-8D16A7FA4C28}" type="presOf" srcId="{9A065890-2D42-4880-AA77-DB8A5D5E0746}" destId="{7761F8A7-2A33-4A73-88B2-0DD94A481A7C}" srcOrd="0" destOrd="0" presId="urn:microsoft.com/office/officeart/2005/8/layout/cycle2"/>
    <dgm:cxn modelId="{BFED1EE0-897A-4AB2-B2FB-4713C15144D6}" srcId="{ACBF1BD5-BEAC-43AC-8B70-2F4AE5D2B0F0}" destId="{B8E9950E-B549-44EC-B024-DC7E36AC4028}" srcOrd="0" destOrd="0" parTransId="{4EAD6821-F0A2-447B-8B54-FF071284DE44}" sibTransId="{9FE12B2F-0FD1-449C-B028-C2715B13C954}"/>
    <dgm:cxn modelId="{20E460EB-FFC6-415D-BEE8-16CBCE793DB5}" srcId="{ACBF1BD5-BEAC-43AC-8B70-2F4AE5D2B0F0}" destId="{134ABF59-43A5-4020-BF05-CEFE50AFF528}" srcOrd="3" destOrd="0" parTransId="{AC40A5CD-E069-466B-8A16-8BABA38F9869}" sibTransId="{BEFF3040-0E06-47E5-96C0-45EB331AC65F}"/>
    <dgm:cxn modelId="{DB7A2BF7-1A41-459A-96D9-5A6EC6A38159}" type="presOf" srcId="{9A065890-2D42-4880-AA77-DB8A5D5E0746}" destId="{01454F04-0AAE-4AF7-BEF0-B9D66F55F94C}" srcOrd="1" destOrd="0" presId="urn:microsoft.com/office/officeart/2005/8/layout/cycle2"/>
    <dgm:cxn modelId="{4B3D8185-0175-4A66-A14B-9CA0B585529B}" type="presParOf" srcId="{D63ECAD3-2175-4A93-9E52-D1A5D41DC70B}" destId="{4D3879AE-F2C3-4E31-9550-4658612BD0D9}" srcOrd="0" destOrd="0" presId="urn:microsoft.com/office/officeart/2005/8/layout/cycle2"/>
    <dgm:cxn modelId="{190DE959-8470-4C33-B737-6FA47072A16F}" type="presParOf" srcId="{D63ECAD3-2175-4A93-9E52-D1A5D41DC70B}" destId="{FFD2FA68-B953-4ADB-8294-AE9941049DC8}" srcOrd="1" destOrd="0" presId="urn:microsoft.com/office/officeart/2005/8/layout/cycle2"/>
    <dgm:cxn modelId="{BA43599F-8F54-4C1A-8D63-929DF0F27664}" type="presParOf" srcId="{FFD2FA68-B953-4ADB-8294-AE9941049DC8}" destId="{4D650ED6-CCB4-4E79-B2AC-11043A829D3B}" srcOrd="0" destOrd="0" presId="urn:microsoft.com/office/officeart/2005/8/layout/cycle2"/>
    <dgm:cxn modelId="{FA8569BA-1822-4D74-A534-45753EA151FB}" type="presParOf" srcId="{D63ECAD3-2175-4A93-9E52-D1A5D41DC70B}" destId="{AD54A6E3-BB26-40E3-BA42-D00BDA405326}" srcOrd="2" destOrd="0" presId="urn:microsoft.com/office/officeart/2005/8/layout/cycle2"/>
    <dgm:cxn modelId="{EB97CB9E-EC18-421D-B6C8-9D0588F1282A}" type="presParOf" srcId="{D63ECAD3-2175-4A93-9E52-D1A5D41DC70B}" destId="{E71EDE82-78B5-4B13-BA84-4CF44583B022}" srcOrd="3" destOrd="0" presId="urn:microsoft.com/office/officeart/2005/8/layout/cycle2"/>
    <dgm:cxn modelId="{876B2989-9537-4052-8308-74FCA5CFC2BF}" type="presParOf" srcId="{E71EDE82-78B5-4B13-BA84-4CF44583B022}" destId="{7359E534-F903-4353-B784-919B63510CD3}" srcOrd="0" destOrd="0" presId="urn:microsoft.com/office/officeart/2005/8/layout/cycle2"/>
    <dgm:cxn modelId="{521A8DB7-4B23-4E84-B7EE-14F569F023EA}" type="presParOf" srcId="{D63ECAD3-2175-4A93-9E52-D1A5D41DC70B}" destId="{62A07369-8EE4-47D1-BD14-FD52DA0BB718}" srcOrd="4" destOrd="0" presId="urn:microsoft.com/office/officeart/2005/8/layout/cycle2"/>
    <dgm:cxn modelId="{4938FEE2-AED5-4BBC-BCD8-FA7A23191438}" type="presParOf" srcId="{D63ECAD3-2175-4A93-9E52-D1A5D41DC70B}" destId="{6EC59D11-AD94-4A4A-A16A-7720052DD97D}" srcOrd="5" destOrd="0" presId="urn:microsoft.com/office/officeart/2005/8/layout/cycle2"/>
    <dgm:cxn modelId="{2672C0C5-4279-4BEB-AC70-D89FE3AA3A1A}" type="presParOf" srcId="{6EC59D11-AD94-4A4A-A16A-7720052DD97D}" destId="{CC9E541B-C6A2-4E29-8025-1807FE359D68}" srcOrd="0" destOrd="0" presId="urn:microsoft.com/office/officeart/2005/8/layout/cycle2"/>
    <dgm:cxn modelId="{DEA0DBA1-732B-45DF-9AD6-A8F510583FE5}" type="presParOf" srcId="{D63ECAD3-2175-4A93-9E52-D1A5D41DC70B}" destId="{5CA4018F-B9CD-4294-B2ED-E5C1BA64797E}" srcOrd="6" destOrd="0" presId="urn:microsoft.com/office/officeart/2005/8/layout/cycle2"/>
    <dgm:cxn modelId="{45D4DFD0-E54E-4B53-82D7-FAED99846607}" type="presParOf" srcId="{D63ECAD3-2175-4A93-9E52-D1A5D41DC70B}" destId="{0928A3CE-20B4-45A7-88FC-3FF56845480F}" srcOrd="7" destOrd="0" presId="urn:microsoft.com/office/officeart/2005/8/layout/cycle2"/>
    <dgm:cxn modelId="{15C44600-B06E-42C6-95C4-F710DE8D2525}" type="presParOf" srcId="{0928A3CE-20B4-45A7-88FC-3FF56845480F}" destId="{717CF4A9-2ECE-4DC1-98FB-A1FB8553453E}" srcOrd="0" destOrd="0" presId="urn:microsoft.com/office/officeart/2005/8/layout/cycle2"/>
    <dgm:cxn modelId="{22FEF140-6C85-42E8-A706-52CAAF803098}" type="presParOf" srcId="{D63ECAD3-2175-4A93-9E52-D1A5D41DC70B}" destId="{0C64B90E-7900-4477-8314-784536168614}" srcOrd="8" destOrd="0" presId="urn:microsoft.com/office/officeart/2005/8/layout/cycle2"/>
    <dgm:cxn modelId="{EDA0B888-8B6B-42FC-930D-14D5AB32767B}" type="presParOf" srcId="{D63ECAD3-2175-4A93-9E52-D1A5D41DC70B}" destId="{8579C43C-4EE4-4589-8F49-0C6640135AF8}" srcOrd="9" destOrd="0" presId="urn:microsoft.com/office/officeart/2005/8/layout/cycle2"/>
    <dgm:cxn modelId="{5AEAFE3F-40F1-4D82-8914-5EDFE387AC0F}" type="presParOf" srcId="{8579C43C-4EE4-4589-8F49-0C6640135AF8}" destId="{F4C2F3ED-BF7D-4747-BC44-E6BD555751B6}" srcOrd="0" destOrd="0" presId="urn:microsoft.com/office/officeart/2005/8/layout/cycle2"/>
    <dgm:cxn modelId="{0D5BB6B4-C494-487B-A4A4-F507417D3F50}" type="presParOf" srcId="{D63ECAD3-2175-4A93-9E52-D1A5D41DC70B}" destId="{9E3379D5-F70E-4636-96C6-2AC70A82C4EB}" srcOrd="10" destOrd="0" presId="urn:microsoft.com/office/officeart/2005/8/layout/cycle2"/>
    <dgm:cxn modelId="{E21C2646-198E-4F6C-B890-7C41F6666A93}" type="presParOf" srcId="{D63ECAD3-2175-4A93-9E52-D1A5D41DC70B}" destId="{7761F8A7-2A33-4A73-88B2-0DD94A481A7C}" srcOrd="11" destOrd="0" presId="urn:microsoft.com/office/officeart/2005/8/layout/cycle2"/>
    <dgm:cxn modelId="{FCC3225A-B7A0-4419-9915-7AA60CFC6886}" type="presParOf" srcId="{7761F8A7-2A33-4A73-88B2-0DD94A481A7C}" destId="{01454F04-0AAE-4AF7-BEF0-B9D66F55F94C}"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879AE-F2C3-4E31-9550-4658612BD0D9}">
      <dsp:nvSpPr>
        <dsp:cNvPr id="0" name=""/>
        <dsp:cNvSpPr/>
      </dsp:nvSpPr>
      <dsp:spPr>
        <a:xfrm>
          <a:off x="1355292" y="1340"/>
          <a:ext cx="982879" cy="982879"/>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Research</a:t>
          </a:r>
        </a:p>
      </dsp:txBody>
      <dsp:txXfrm>
        <a:off x="1499231" y="145279"/>
        <a:ext cx="695001" cy="695001"/>
      </dsp:txXfrm>
    </dsp:sp>
    <dsp:sp modelId="{FFD2FA68-B953-4ADB-8294-AE9941049DC8}">
      <dsp:nvSpPr>
        <dsp:cNvPr id="0" name=""/>
        <dsp:cNvSpPr/>
      </dsp:nvSpPr>
      <dsp:spPr>
        <a:xfrm rot="1800000">
          <a:off x="2348578" y="691912"/>
          <a:ext cx="260679" cy="331721"/>
        </a:xfrm>
        <a:prstGeom prst="rightArrow">
          <a:avLst>
            <a:gd name="adj1" fmla="val 60000"/>
            <a:gd name="adj2" fmla="val 5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2353817" y="738705"/>
        <a:ext cx="182475" cy="199033"/>
      </dsp:txXfrm>
    </dsp:sp>
    <dsp:sp modelId="{AD54A6E3-BB26-40E3-BA42-D00BDA405326}">
      <dsp:nvSpPr>
        <dsp:cNvPr id="0" name=""/>
        <dsp:cNvSpPr/>
      </dsp:nvSpPr>
      <dsp:spPr>
        <a:xfrm>
          <a:off x="2632443" y="738704"/>
          <a:ext cx="982879" cy="982879"/>
        </a:xfrm>
        <a:prstGeom prst="ellipse">
          <a:avLst/>
        </a:prstGeom>
        <a:gradFill rotWithShape="0">
          <a:gsLst>
            <a:gs pos="0">
              <a:schemeClr val="accent5">
                <a:hueOff val="651405"/>
                <a:satOff val="2239"/>
                <a:lumOff val="-10745"/>
                <a:alphaOff val="0"/>
                <a:tint val="100000"/>
                <a:shade val="100000"/>
                <a:satMod val="130000"/>
              </a:schemeClr>
            </a:gs>
            <a:gs pos="100000">
              <a:schemeClr val="accent5">
                <a:hueOff val="651405"/>
                <a:satOff val="2239"/>
                <a:lumOff val="-1074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Define</a:t>
          </a:r>
        </a:p>
      </dsp:txBody>
      <dsp:txXfrm>
        <a:off x="2776382" y="882643"/>
        <a:ext cx="695001" cy="695001"/>
      </dsp:txXfrm>
    </dsp:sp>
    <dsp:sp modelId="{E71EDE82-78B5-4B13-BA84-4CF44583B022}">
      <dsp:nvSpPr>
        <dsp:cNvPr id="0" name=""/>
        <dsp:cNvSpPr/>
      </dsp:nvSpPr>
      <dsp:spPr>
        <a:xfrm rot="5400000">
          <a:off x="2993543" y="1794269"/>
          <a:ext cx="260679" cy="331721"/>
        </a:xfrm>
        <a:prstGeom prst="rightArrow">
          <a:avLst>
            <a:gd name="adj1" fmla="val 60000"/>
            <a:gd name="adj2" fmla="val 50000"/>
          </a:avLst>
        </a:prstGeom>
        <a:gradFill rotWithShape="0">
          <a:gsLst>
            <a:gs pos="0">
              <a:schemeClr val="accent5">
                <a:hueOff val="651405"/>
                <a:satOff val="2239"/>
                <a:lumOff val="-10745"/>
                <a:alphaOff val="0"/>
                <a:tint val="100000"/>
                <a:shade val="100000"/>
                <a:satMod val="130000"/>
              </a:schemeClr>
            </a:gs>
            <a:gs pos="100000">
              <a:schemeClr val="accent5">
                <a:hueOff val="651405"/>
                <a:satOff val="2239"/>
                <a:lumOff val="-1074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3032645" y="1821511"/>
        <a:ext cx="182475" cy="199033"/>
      </dsp:txXfrm>
    </dsp:sp>
    <dsp:sp modelId="{62A07369-8EE4-47D1-BD14-FD52DA0BB718}">
      <dsp:nvSpPr>
        <dsp:cNvPr id="0" name=""/>
        <dsp:cNvSpPr/>
      </dsp:nvSpPr>
      <dsp:spPr>
        <a:xfrm>
          <a:off x="2632443" y="2213431"/>
          <a:ext cx="982879" cy="982879"/>
        </a:xfrm>
        <a:prstGeom prst="ellipse">
          <a:avLst/>
        </a:prstGeom>
        <a:gradFill rotWithShape="0">
          <a:gsLst>
            <a:gs pos="0">
              <a:schemeClr val="accent5">
                <a:hueOff val="1302810"/>
                <a:satOff val="4478"/>
                <a:lumOff val="-21490"/>
                <a:alphaOff val="0"/>
                <a:tint val="100000"/>
                <a:shade val="100000"/>
                <a:satMod val="130000"/>
              </a:schemeClr>
            </a:gs>
            <a:gs pos="100000">
              <a:schemeClr val="accent5">
                <a:hueOff val="1302810"/>
                <a:satOff val="4478"/>
                <a:lumOff val="-2149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Ideate</a:t>
          </a:r>
        </a:p>
      </dsp:txBody>
      <dsp:txXfrm>
        <a:off x="2776382" y="2357370"/>
        <a:ext cx="695001" cy="695001"/>
      </dsp:txXfrm>
    </dsp:sp>
    <dsp:sp modelId="{6EC59D11-AD94-4A4A-A16A-7720052DD97D}">
      <dsp:nvSpPr>
        <dsp:cNvPr id="0" name=""/>
        <dsp:cNvSpPr/>
      </dsp:nvSpPr>
      <dsp:spPr>
        <a:xfrm rot="9000000">
          <a:off x="2361357" y="2904003"/>
          <a:ext cx="260679" cy="331721"/>
        </a:xfrm>
        <a:prstGeom prst="rightArrow">
          <a:avLst>
            <a:gd name="adj1" fmla="val 60000"/>
            <a:gd name="adj2" fmla="val 50000"/>
          </a:avLst>
        </a:prstGeom>
        <a:gradFill rotWithShape="0">
          <a:gsLst>
            <a:gs pos="0">
              <a:schemeClr val="accent5">
                <a:hueOff val="1302810"/>
                <a:satOff val="4478"/>
                <a:lumOff val="-21490"/>
                <a:alphaOff val="0"/>
                <a:tint val="100000"/>
                <a:shade val="100000"/>
                <a:satMod val="130000"/>
              </a:schemeClr>
            </a:gs>
            <a:gs pos="100000">
              <a:schemeClr val="accent5">
                <a:hueOff val="1302810"/>
                <a:satOff val="4478"/>
                <a:lumOff val="-2149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rot="10800000">
        <a:off x="2434322" y="2950796"/>
        <a:ext cx="182475" cy="199033"/>
      </dsp:txXfrm>
    </dsp:sp>
    <dsp:sp modelId="{5CA4018F-B9CD-4294-B2ED-E5C1BA64797E}">
      <dsp:nvSpPr>
        <dsp:cNvPr id="0" name=""/>
        <dsp:cNvSpPr/>
      </dsp:nvSpPr>
      <dsp:spPr>
        <a:xfrm>
          <a:off x="1355292" y="2950795"/>
          <a:ext cx="982879" cy="982879"/>
        </a:xfrm>
        <a:prstGeom prst="ellipse">
          <a:avLst/>
        </a:prstGeom>
        <a:gradFill rotWithShape="0">
          <a:gsLst>
            <a:gs pos="0">
              <a:schemeClr val="accent5">
                <a:hueOff val="1954216"/>
                <a:satOff val="6718"/>
                <a:lumOff val="-32236"/>
                <a:alphaOff val="0"/>
                <a:tint val="100000"/>
                <a:shade val="100000"/>
                <a:satMod val="130000"/>
              </a:schemeClr>
            </a:gs>
            <a:gs pos="100000">
              <a:schemeClr val="accent5">
                <a:hueOff val="1954216"/>
                <a:satOff val="6718"/>
                <a:lumOff val="-3223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Prototype</a:t>
          </a:r>
        </a:p>
      </dsp:txBody>
      <dsp:txXfrm>
        <a:off x="1499231" y="3094734"/>
        <a:ext cx="695001" cy="695001"/>
      </dsp:txXfrm>
    </dsp:sp>
    <dsp:sp modelId="{0928A3CE-20B4-45A7-88FC-3FF56845480F}">
      <dsp:nvSpPr>
        <dsp:cNvPr id="0" name=""/>
        <dsp:cNvSpPr/>
      </dsp:nvSpPr>
      <dsp:spPr>
        <a:xfrm rot="12600000">
          <a:off x="1084205" y="2911381"/>
          <a:ext cx="260679" cy="331721"/>
        </a:xfrm>
        <a:prstGeom prst="rightArrow">
          <a:avLst>
            <a:gd name="adj1" fmla="val 60000"/>
            <a:gd name="adj2" fmla="val 50000"/>
          </a:avLst>
        </a:prstGeom>
        <a:gradFill rotWithShape="0">
          <a:gsLst>
            <a:gs pos="0">
              <a:schemeClr val="accent5">
                <a:hueOff val="1954216"/>
                <a:satOff val="6718"/>
                <a:lumOff val="-32236"/>
                <a:alphaOff val="0"/>
                <a:tint val="100000"/>
                <a:shade val="100000"/>
                <a:satMod val="130000"/>
              </a:schemeClr>
            </a:gs>
            <a:gs pos="100000">
              <a:schemeClr val="accent5">
                <a:hueOff val="1954216"/>
                <a:satOff val="6718"/>
                <a:lumOff val="-3223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rot="10800000">
        <a:off x="1157170" y="2997276"/>
        <a:ext cx="182475" cy="199033"/>
      </dsp:txXfrm>
    </dsp:sp>
    <dsp:sp modelId="{0C64B90E-7900-4477-8314-784536168614}">
      <dsp:nvSpPr>
        <dsp:cNvPr id="0" name=""/>
        <dsp:cNvSpPr/>
      </dsp:nvSpPr>
      <dsp:spPr>
        <a:xfrm>
          <a:off x="78140" y="2213431"/>
          <a:ext cx="982879" cy="982879"/>
        </a:xfrm>
        <a:prstGeom prst="ellipse">
          <a:avLst/>
        </a:prstGeom>
        <a:gradFill rotWithShape="0">
          <a:gsLst>
            <a:gs pos="0">
              <a:schemeClr val="accent5">
                <a:hueOff val="2605621"/>
                <a:satOff val="8957"/>
                <a:lumOff val="-42981"/>
                <a:alphaOff val="0"/>
                <a:tint val="100000"/>
                <a:shade val="100000"/>
                <a:satMod val="130000"/>
              </a:schemeClr>
            </a:gs>
            <a:gs pos="100000">
              <a:schemeClr val="accent5">
                <a:hueOff val="2605621"/>
                <a:satOff val="8957"/>
                <a:lumOff val="-4298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Test</a:t>
          </a:r>
        </a:p>
      </dsp:txBody>
      <dsp:txXfrm>
        <a:off x="222079" y="2357370"/>
        <a:ext cx="695001" cy="695001"/>
      </dsp:txXfrm>
    </dsp:sp>
    <dsp:sp modelId="{8579C43C-4EE4-4589-8F49-0C6640135AF8}">
      <dsp:nvSpPr>
        <dsp:cNvPr id="0" name=""/>
        <dsp:cNvSpPr/>
      </dsp:nvSpPr>
      <dsp:spPr>
        <a:xfrm rot="16200000">
          <a:off x="439240" y="1809024"/>
          <a:ext cx="260679" cy="331721"/>
        </a:xfrm>
        <a:prstGeom prst="rightArrow">
          <a:avLst>
            <a:gd name="adj1" fmla="val 60000"/>
            <a:gd name="adj2" fmla="val 50000"/>
          </a:avLst>
        </a:prstGeom>
        <a:gradFill rotWithShape="0">
          <a:gsLst>
            <a:gs pos="0">
              <a:schemeClr val="accent5">
                <a:hueOff val="2605621"/>
                <a:satOff val="8957"/>
                <a:lumOff val="-42981"/>
                <a:alphaOff val="0"/>
                <a:tint val="100000"/>
                <a:shade val="100000"/>
                <a:satMod val="130000"/>
              </a:schemeClr>
            </a:gs>
            <a:gs pos="100000">
              <a:schemeClr val="accent5">
                <a:hueOff val="2605621"/>
                <a:satOff val="8957"/>
                <a:lumOff val="-4298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478342" y="1914470"/>
        <a:ext cx="182475" cy="199033"/>
      </dsp:txXfrm>
    </dsp:sp>
    <dsp:sp modelId="{9E3379D5-F70E-4636-96C6-2AC70A82C4EB}">
      <dsp:nvSpPr>
        <dsp:cNvPr id="0" name=""/>
        <dsp:cNvSpPr/>
      </dsp:nvSpPr>
      <dsp:spPr>
        <a:xfrm>
          <a:off x="78140" y="738704"/>
          <a:ext cx="982879" cy="982879"/>
        </a:xfrm>
        <a:prstGeom prst="ellipse">
          <a:avLst/>
        </a:prstGeom>
        <a:gradFill rotWithShape="0">
          <a:gsLst>
            <a:gs pos="0">
              <a:schemeClr val="accent5">
                <a:hueOff val="3257026"/>
                <a:satOff val="11196"/>
                <a:lumOff val="-53726"/>
                <a:alphaOff val="0"/>
                <a:tint val="100000"/>
                <a:shade val="100000"/>
                <a:satMod val="130000"/>
              </a:schemeClr>
            </a:gs>
            <a:gs pos="100000">
              <a:schemeClr val="accent5">
                <a:hueOff val="3257026"/>
                <a:satOff val="11196"/>
                <a:lumOff val="-5372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Implement</a:t>
          </a:r>
        </a:p>
      </dsp:txBody>
      <dsp:txXfrm>
        <a:off x="222079" y="882643"/>
        <a:ext cx="695001" cy="695001"/>
      </dsp:txXfrm>
    </dsp:sp>
    <dsp:sp modelId="{7761F8A7-2A33-4A73-88B2-0DD94A481A7C}">
      <dsp:nvSpPr>
        <dsp:cNvPr id="0" name=""/>
        <dsp:cNvSpPr/>
      </dsp:nvSpPr>
      <dsp:spPr>
        <a:xfrm rot="19800000">
          <a:off x="1071427" y="699290"/>
          <a:ext cx="260679" cy="331721"/>
        </a:xfrm>
        <a:prstGeom prst="rightArrow">
          <a:avLst>
            <a:gd name="adj1" fmla="val 60000"/>
            <a:gd name="adj2" fmla="val 50000"/>
          </a:avLst>
        </a:prstGeom>
        <a:gradFill rotWithShape="0">
          <a:gsLst>
            <a:gs pos="0">
              <a:schemeClr val="accent5">
                <a:hueOff val="3257026"/>
                <a:satOff val="11196"/>
                <a:lumOff val="-53726"/>
                <a:alphaOff val="0"/>
                <a:tint val="100000"/>
                <a:shade val="100000"/>
                <a:satMod val="130000"/>
              </a:schemeClr>
            </a:gs>
            <a:gs pos="100000">
              <a:schemeClr val="accent5">
                <a:hueOff val="3257026"/>
                <a:satOff val="11196"/>
                <a:lumOff val="-5372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1076666" y="785185"/>
        <a:ext cx="182475" cy="19903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DD0AE-7B64-4E59-9FA2-4549497B051B}" type="datetimeFigureOut">
              <a:rPr lang="en-US" smtClean="0"/>
              <a:t>1/18/2022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F1D14E-E77D-4AA2-91B7-16E1387E3F9C}" type="slidenum">
              <a:rPr lang="en-US" smtClean="0"/>
              <a:t>‹#›</a:t>
            </a:fld>
            <a:endParaRPr lang="en-US" dirty="0"/>
          </a:p>
        </p:txBody>
      </p:sp>
    </p:spTree>
    <p:extLst>
      <p:ext uri="{BB962C8B-B14F-4D97-AF65-F5344CB8AC3E}">
        <p14:creationId xmlns:p14="http://schemas.microsoft.com/office/powerpoint/2010/main" val="3813671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1803BE-7FAE-4E70-9875-CD4F69801E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680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F1D14E-E77D-4AA2-91B7-16E1387E3F9C}" type="slidenum">
              <a:rPr lang="en-US" smtClean="0"/>
              <a:t>11</a:t>
            </a:fld>
            <a:endParaRPr lang="en-US" dirty="0"/>
          </a:p>
        </p:txBody>
      </p:sp>
    </p:spTree>
    <p:extLst>
      <p:ext uri="{BB962C8B-B14F-4D97-AF65-F5344CB8AC3E}">
        <p14:creationId xmlns:p14="http://schemas.microsoft.com/office/powerpoint/2010/main" val="62029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1803BE-7FAE-4E70-9875-CD4F69801E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2360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F1D14E-E77D-4AA2-91B7-16E1387E3F9C}" type="slidenum">
              <a:rPr lang="en-US" smtClean="0"/>
              <a:t>4</a:t>
            </a:fld>
            <a:endParaRPr lang="en-US" dirty="0"/>
          </a:p>
        </p:txBody>
      </p:sp>
    </p:spTree>
    <p:extLst>
      <p:ext uri="{BB962C8B-B14F-4D97-AF65-F5344CB8AC3E}">
        <p14:creationId xmlns:p14="http://schemas.microsoft.com/office/powerpoint/2010/main" val="3655897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F1D14E-E77D-4AA2-91B7-16E1387E3F9C}" type="slidenum">
              <a:rPr lang="en-US" smtClean="0"/>
              <a:t>5</a:t>
            </a:fld>
            <a:endParaRPr lang="en-US" dirty="0"/>
          </a:p>
        </p:txBody>
      </p:sp>
    </p:spTree>
    <p:extLst>
      <p:ext uri="{BB962C8B-B14F-4D97-AF65-F5344CB8AC3E}">
        <p14:creationId xmlns:p14="http://schemas.microsoft.com/office/powerpoint/2010/main" val="2340321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F1D14E-E77D-4AA2-91B7-16E1387E3F9C}" type="slidenum">
              <a:rPr lang="en-US" smtClean="0"/>
              <a:t>6</a:t>
            </a:fld>
            <a:endParaRPr lang="en-US" dirty="0"/>
          </a:p>
        </p:txBody>
      </p:sp>
    </p:spTree>
    <p:extLst>
      <p:ext uri="{BB962C8B-B14F-4D97-AF65-F5344CB8AC3E}">
        <p14:creationId xmlns:p14="http://schemas.microsoft.com/office/powerpoint/2010/main" val="4103700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Script: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Hi, my name is Tyler Duke and I am one of the Human Factors Engineers for IMPACT’s Medical Database. One thing we have been able to do is implement a Human-Centered Design process throughout the design and development of Medical Database. By following this process, we have been able to keep users involved by understanding their interactions and thoughts, which have been at the forefront of each design recommendation. This helps ensure an optimal product is being developed, reduces project costs, and increases user satisfaction.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Additional 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Human Factors is a discipline that combines psychology with engineering with the goal of understanding how users interact with products and systems. Human Factors Engineers apply research surrounding human abilities, limitations, behaviors, and thought processes to the design and development of products and systems.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Human-centered design is an iterative process that is commonly used to keep human end-users involved throughout all design and development phases. Keeping the users involved from the beginning to the end of a product’s life cycle and understanding their interactions and thoughts can help ensure the optimal product is being developed, reduce project costs, and increase user satisfaction.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Various tools, techniques, and methodologies are used by Human Factors experts in the testing phase of the human-centered design to document step-by-step interactions between the user and the system, identify common issues, and capture the user’s feedback on the product.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After implementing these methodologies and analyzing the feedback collected, Human Factors experts are able to propose recommendations or alternative designs that will likely improve the usability of and satisfaction towards the final product.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5BF1D14E-E77D-4AA2-91B7-16E1387E3F9C}" type="slidenum">
              <a:rPr lang="en-US" smtClean="0"/>
              <a:t>7</a:t>
            </a:fld>
            <a:endParaRPr lang="en-US" dirty="0"/>
          </a:p>
        </p:txBody>
      </p:sp>
    </p:spTree>
    <p:extLst>
      <p:ext uri="{BB962C8B-B14F-4D97-AF65-F5344CB8AC3E}">
        <p14:creationId xmlns:p14="http://schemas.microsoft.com/office/powerpoint/2010/main" val="4196092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Script: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One of the methods Human Factors has utilized in the human-centered process is a task analyses. For each Scenario defined in the Medical Database ConOps, a task analysis has been created. </a:t>
            </a:r>
            <a:r>
              <a:rPr lang="en-US" sz="1200" dirty="0"/>
              <a:t>This step-by-step analysis helps experts understand how users perform a specific task and identifies any gaps or missing steps that may prevent a user from achieving their intended goal. Traditionally, task analyses were created using Excel. However, we have been able to leverage the Model Based System Engineering tool </a:t>
            </a:r>
            <a:r>
              <a:rPr lang="en-US" sz="1200" dirty="0" err="1"/>
              <a:t>MagicDraw</a:t>
            </a:r>
            <a:r>
              <a:rPr lang="en-US" sz="1200" dirty="0"/>
              <a:t> to create these diagrams. Using this tool allows us to communicate and collaborate with other teams across Medical Database more effectively and efficiently, and it will be useful during verification and validation activities.</a:t>
            </a: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Additional 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171450" indent="-171450">
              <a:buFont typeface="Arial" panose="020B0604020202020204" pitchFamily="34" charset="0"/>
              <a:buChar char="•"/>
            </a:pPr>
            <a:r>
              <a:rPr lang="en-US" sz="1200" dirty="0"/>
              <a:t>A task analysis is a Human Factors method that provides a detailed description of how an activity or scenario is performed. The analysis breaks down complex tasks into subtasks performed by both the user and the system.</a:t>
            </a:r>
          </a:p>
          <a:p>
            <a:pPr marL="171450" indent="-171450">
              <a:buFont typeface="Arial" panose="020B0604020202020204" pitchFamily="34" charset="0"/>
              <a:buChar char="•"/>
            </a:pPr>
            <a:r>
              <a:rPr lang="en-US" sz="1200" dirty="0"/>
              <a:t>This step-by-step analysis helps experts understand how users perform a specific task and identifies any gaps or missing steps that may prevent a user from achieving their intended goal.</a:t>
            </a:r>
          </a:p>
          <a:p>
            <a:pPr marL="171450" indent="-171450">
              <a:buFont typeface="Arial" panose="020B0604020202020204" pitchFamily="34" charset="0"/>
              <a:buChar char="•"/>
            </a:pPr>
            <a:r>
              <a:rPr lang="en-US" sz="1200" dirty="0"/>
              <a:t>Initially, Excel was used to perform these analyses, which kept the work Human Factors was doing siloed.</a:t>
            </a:r>
          </a:p>
          <a:p>
            <a:pPr marL="171450" indent="-171450">
              <a:buFont typeface="Arial" panose="020B0604020202020204" pitchFamily="34" charset="0"/>
              <a:buChar char="•"/>
            </a:pPr>
            <a:r>
              <a:rPr lang="en-US" sz="1200" dirty="0"/>
              <a:t>Now, MagicDraw, a Model Based System Engineering tool, is used to create these analyses by diagramming user flows at the functional level (higher level steps) and action level (lower level, more detailed steps).</a:t>
            </a:r>
          </a:p>
          <a:p>
            <a:pPr marL="171450" indent="-171450">
              <a:buFont typeface="Arial" panose="020B0604020202020204" pitchFamily="34" charset="0"/>
              <a:buChar char="•"/>
            </a:pPr>
            <a:r>
              <a:rPr lang="en-US" sz="1200" dirty="0"/>
              <a:t>This tool helps with communication and collaboration across the project with other teams (e.g., developers, system engineers).</a:t>
            </a:r>
          </a:p>
        </p:txBody>
      </p:sp>
      <p:sp>
        <p:nvSpPr>
          <p:cNvPr id="4" name="Slide Number Placeholder 3"/>
          <p:cNvSpPr>
            <a:spLocks noGrp="1"/>
          </p:cNvSpPr>
          <p:nvPr>
            <p:ph type="sldNum" sz="quarter" idx="5"/>
          </p:nvPr>
        </p:nvSpPr>
        <p:spPr/>
        <p:txBody>
          <a:bodyPr/>
          <a:lstStyle/>
          <a:p>
            <a:fld id="{5BF1D14E-E77D-4AA2-91B7-16E1387E3F9C}" type="slidenum">
              <a:rPr lang="en-US" smtClean="0"/>
              <a:t>8</a:t>
            </a:fld>
            <a:endParaRPr lang="en-US" dirty="0"/>
          </a:p>
        </p:txBody>
      </p:sp>
    </p:spTree>
    <p:extLst>
      <p:ext uri="{BB962C8B-B14F-4D97-AF65-F5344CB8AC3E}">
        <p14:creationId xmlns:p14="http://schemas.microsoft.com/office/powerpoint/2010/main" val="72269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Script: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We have also completed heuristic evaluations for Medical Database. A heuristic evaluation is a quick, inexpensive way for Human Factors experts to identify usability issues for interfaces. Typically, Human Factors experts will evaluate an interface against 10 </a:t>
            </a:r>
            <a:r>
              <a:rPr lang="en-US" sz="1200" dirty="0"/>
              <a:t>usability principles, or heuristics, and assign a subjective severity rating to each issue identified. After issues and severity ratings are identified, Human Factors experts will generate recommendations to improve the interface usability. These recommendations have helped improve the usability and overall design of IMPACT’s Medical Database.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Additional 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 heuristic evaluation is another Human Factors method that is used to identify usability issues for interfaces.</a:t>
            </a:r>
          </a:p>
          <a:p>
            <a:pPr marL="171450" indent="-171450">
              <a:buFont typeface="Arial" panose="020B0604020202020204" pitchFamily="34" charset="0"/>
              <a:buChar char="•"/>
            </a:pPr>
            <a:r>
              <a:rPr lang="en-US" sz="1200" dirty="0"/>
              <a:t>Human Factors experts will evaluate an interface against 10 usability principles, or heuristics, and assign a subjective severity rating to each issue identified.</a:t>
            </a:r>
          </a:p>
          <a:p>
            <a:pPr marL="171450" indent="-171450">
              <a:buFont typeface="Arial" panose="020B0604020202020204" pitchFamily="34" charset="0"/>
              <a:buChar char="•"/>
            </a:pPr>
            <a:r>
              <a:rPr lang="en-US" sz="1200" dirty="0"/>
              <a:t>Severity ratings indicate whether an issue is: not an issue, cosmetic, minor, major, and critical. It is important to find solutions for all critical ratings, as they may prevent a user from completing a task.</a:t>
            </a:r>
          </a:p>
          <a:p>
            <a:pPr marL="171450" indent="-171450">
              <a:buFont typeface="Arial" panose="020B0604020202020204" pitchFamily="34" charset="0"/>
              <a:buChar char="•"/>
            </a:pPr>
            <a:r>
              <a:rPr lang="en-US" sz="1200" dirty="0"/>
              <a:t>After issues and severity ratings are identified, Human Factors experts will generate recommendations to improve the interface usability.</a:t>
            </a:r>
          </a:p>
          <a:p>
            <a:pPr marL="171450" indent="-171450">
              <a:buFont typeface="Arial" panose="020B0604020202020204" pitchFamily="34" charset="0"/>
              <a:buChar char="•"/>
            </a:pPr>
            <a:r>
              <a:rPr lang="en-US" sz="1200" dirty="0"/>
              <a:t>Heuristic evaluations have been conducted on components to the IMPACT suite, included MedID of Medical Database, and will hopefully enhance the usability of the overall product.</a:t>
            </a:r>
          </a:p>
        </p:txBody>
      </p:sp>
      <p:sp>
        <p:nvSpPr>
          <p:cNvPr id="4" name="Slide Number Placeholder 3"/>
          <p:cNvSpPr>
            <a:spLocks noGrp="1"/>
          </p:cNvSpPr>
          <p:nvPr>
            <p:ph type="sldNum" sz="quarter" idx="5"/>
          </p:nvPr>
        </p:nvSpPr>
        <p:spPr/>
        <p:txBody>
          <a:bodyPr/>
          <a:lstStyle/>
          <a:p>
            <a:fld id="{5BF1D14E-E77D-4AA2-91B7-16E1387E3F9C}" type="slidenum">
              <a:rPr lang="en-US" smtClean="0"/>
              <a:t>9</a:t>
            </a:fld>
            <a:endParaRPr lang="en-US" dirty="0"/>
          </a:p>
        </p:txBody>
      </p:sp>
    </p:spTree>
    <p:extLst>
      <p:ext uri="{BB962C8B-B14F-4D97-AF65-F5344CB8AC3E}">
        <p14:creationId xmlns:p14="http://schemas.microsoft.com/office/powerpoint/2010/main" val="175258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F1D14E-E77D-4AA2-91B7-16E1387E3F9C}" type="slidenum">
              <a:rPr lang="en-US" smtClean="0"/>
              <a:t>10</a:t>
            </a:fld>
            <a:endParaRPr lang="en-US" dirty="0"/>
          </a:p>
        </p:txBody>
      </p:sp>
    </p:spTree>
    <p:extLst>
      <p:ext uri="{BB962C8B-B14F-4D97-AF65-F5344CB8AC3E}">
        <p14:creationId xmlns:p14="http://schemas.microsoft.com/office/powerpoint/2010/main" val="36215026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8" descr="Background.jpg"/>
          <p:cNvPicPr>
            <a:picLocks noChangeAspect="1"/>
          </p:cNvPicPr>
          <p:nvPr/>
        </p:nvPicPr>
        <p:blipFill>
          <a:blip r:embed="rId2" cstate="print"/>
          <a:srcRect/>
          <a:stretch>
            <a:fillRect/>
          </a:stretch>
        </p:blipFill>
        <p:spPr bwMode="auto">
          <a:xfrm>
            <a:off x="-19051" y="0"/>
            <a:ext cx="12211051" cy="7203282"/>
          </a:xfrm>
          <a:prstGeom prst="rect">
            <a:avLst/>
          </a:prstGeom>
          <a:noFill/>
          <a:ln w="9525">
            <a:solidFill>
              <a:schemeClr val="tx1"/>
            </a:solidFill>
            <a:miter lim="800000"/>
            <a:headEnd/>
            <a:tailEnd/>
          </a:ln>
        </p:spPr>
      </p:pic>
      <p:sp>
        <p:nvSpPr>
          <p:cNvPr id="5" name="Line 34"/>
          <p:cNvSpPr>
            <a:spLocks noChangeShapeType="1"/>
          </p:cNvSpPr>
          <p:nvPr/>
        </p:nvSpPr>
        <p:spPr bwMode="auto">
          <a:xfrm>
            <a:off x="0" y="1603375"/>
            <a:ext cx="77216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6" name="Line 35"/>
          <p:cNvSpPr>
            <a:spLocks noChangeShapeType="1"/>
          </p:cNvSpPr>
          <p:nvPr/>
        </p:nvSpPr>
        <p:spPr bwMode="auto">
          <a:xfrm>
            <a:off x="0" y="1835150"/>
            <a:ext cx="74168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7" name="Line 36"/>
          <p:cNvSpPr>
            <a:spLocks noChangeShapeType="1"/>
          </p:cNvSpPr>
          <p:nvPr/>
        </p:nvSpPr>
        <p:spPr bwMode="auto">
          <a:xfrm>
            <a:off x="0" y="2062166"/>
            <a:ext cx="72136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8" name="Line 37"/>
          <p:cNvSpPr>
            <a:spLocks noChangeShapeType="1"/>
          </p:cNvSpPr>
          <p:nvPr/>
        </p:nvSpPr>
        <p:spPr bwMode="auto">
          <a:xfrm>
            <a:off x="0" y="1371600"/>
            <a:ext cx="80264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9" name="Line 43"/>
          <p:cNvSpPr>
            <a:spLocks noChangeShapeType="1"/>
          </p:cNvSpPr>
          <p:nvPr/>
        </p:nvSpPr>
        <p:spPr bwMode="auto">
          <a:xfrm rot="16200000">
            <a:off x="5149851" y="6515100"/>
            <a:ext cx="68580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0" name="Line 44"/>
          <p:cNvSpPr>
            <a:spLocks noChangeShapeType="1"/>
          </p:cNvSpPr>
          <p:nvPr/>
        </p:nvSpPr>
        <p:spPr bwMode="auto">
          <a:xfrm rot="16200000">
            <a:off x="4773084" y="6438900"/>
            <a:ext cx="83820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1" name="Line 45"/>
          <p:cNvSpPr>
            <a:spLocks noChangeShapeType="1"/>
          </p:cNvSpPr>
          <p:nvPr/>
        </p:nvSpPr>
        <p:spPr bwMode="auto">
          <a:xfrm rot="16200000">
            <a:off x="3477684" y="6057900"/>
            <a:ext cx="160020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2" name="Line 46"/>
          <p:cNvSpPr>
            <a:spLocks noChangeShapeType="1"/>
          </p:cNvSpPr>
          <p:nvPr/>
        </p:nvSpPr>
        <p:spPr bwMode="auto">
          <a:xfrm rot="16200000">
            <a:off x="3977217" y="6248400"/>
            <a:ext cx="121920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3" name="Line 47"/>
          <p:cNvSpPr>
            <a:spLocks noChangeShapeType="1"/>
          </p:cNvSpPr>
          <p:nvPr/>
        </p:nvSpPr>
        <p:spPr bwMode="auto">
          <a:xfrm rot="16200000">
            <a:off x="4396317" y="6362700"/>
            <a:ext cx="99060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4" name="Line 48"/>
          <p:cNvSpPr>
            <a:spLocks noChangeShapeType="1"/>
          </p:cNvSpPr>
          <p:nvPr/>
        </p:nvSpPr>
        <p:spPr bwMode="auto">
          <a:xfrm rot="16200000">
            <a:off x="2978151" y="5867400"/>
            <a:ext cx="198120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5" name="Text Box 74"/>
          <p:cNvSpPr txBox="1">
            <a:spLocks noChangeArrowheads="1"/>
          </p:cNvSpPr>
          <p:nvPr/>
        </p:nvSpPr>
        <p:spPr bwMode="auto">
          <a:xfrm>
            <a:off x="624421" y="423868"/>
            <a:ext cx="8824383" cy="244475"/>
          </a:xfrm>
          <a:prstGeom prst="rect">
            <a:avLst/>
          </a:prstGeom>
          <a:noFill/>
          <a:ln>
            <a:noFill/>
          </a:ln>
        </p:spPr>
        <p:txBody>
          <a:bodyPr>
            <a:spAutoFit/>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spcBef>
                <a:spcPct val="50000"/>
              </a:spcBef>
              <a:defRPr/>
            </a:pPr>
            <a:r>
              <a:rPr lang="en-US" sz="1000" dirty="0">
                <a:latin typeface="Helvetica" charset="0"/>
                <a:ea typeface="MS PGothic" pitchFamily="34" charset="-128"/>
                <a:cs typeface="+mn-cs"/>
              </a:rPr>
              <a:t>National Aeronautics and Space Administration</a:t>
            </a:r>
          </a:p>
        </p:txBody>
      </p:sp>
      <p:sp>
        <p:nvSpPr>
          <p:cNvPr id="16" name="Line 113"/>
          <p:cNvSpPr>
            <a:spLocks noChangeShapeType="1"/>
          </p:cNvSpPr>
          <p:nvPr/>
        </p:nvSpPr>
        <p:spPr bwMode="auto">
          <a:xfrm rot="16200000">
            <a:off x="5524500" y="6591300"/>
            <a:ext cx="53340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7" name="Line 123"/>
          <p:cNvSpPr>
            <a:spLocks noChangeShapeType="1"/>
          </p:cNvSpPr>
          <p:nvPr/>
        </p:nvSpPr>
        <p:spPr bwMode="auto">
          <a:xfrm>
            <a:off x="0" y="2284418"/>
            <a:ext cx="67056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8" name="Line 124"/>
          <p:cNvSpPr>
            <a:spLocks noChangeShapeType="1"/>
          </p:cNvSpPr>
          <p:nvPr/>
        </p:nvSpPr>
        <p:spPr bwMode="auto">
          <a:xfrm>
            <a:off x="0" y="2516193"/>
            <a:ext cx="55880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9" name="Line 125"/>
          <p:cNvSpPr>
            <a:spLocks noChangeShapeType="1"/>
          </p:cNvSpPr>
          <p:nvPr/>
        </p:nvSpPr>
        <p:spPr bwMode="auto">
          <a:xfrm>
            <a:off x="0" y="2743200"/>
            <a:ext cx="52832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0" name="Line 127"/>
          <p:cNvSpPr>
            <a:spLocks noChangeShapeType="1"/>
          </p:cNvSpPr>
          <p:nvPr/>
        </p:nvSpPr>
        <p:spPr bwMode="auto">
          <a:xfrm>
            <a:off x="0" y="2974975"/>
            <a:ext cx="49784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1" name="Line 128"/>
          <p:cNvSpPr>
            <a:spLocks noChangeShapeType="1"/>
          </p:cNvSpPr>
          <p:nvPr/>
        </p:nvSpPr>
        <p:spPr bwMode="auto">
          <a:xfrm>
            <a:off x="0" y="3206750"/>
            <a:ext cx="46736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2" name="Line 129"/>
          <p:cNvSpPr>
            <a:spLocks noChangeShapeType="1"/>
          </p:cNvSpPr>
          <p:nvPr/>
        </p:nvSpPr>
        <p:spPr bwMode="auto">
          <a:xfrm>
            <a:off x="0" y="3433768"/>
            <a:ext cx="43688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3" name="Line 131"/>
          <p:cNvSpPr>
            <a:spLocks noChangeShapeType="1"/>
          </p:cNvSpPr>
          <p:nvPr/>
        </p:nvSpPr>
        <p:spPr bwMode="auto">
          <a:xfrm>
            <a:off x="0" y="3656013"/>
            <a:ext cx="40640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4" name="Line 132"/>
          <p:cNvSpPr>
            <a:spLocks noChangeShapeType="1"/>
          </p:cNvSpPr>
          <p:nvPr/>
        </p:nvSpPr>
        <p:spPr bwMode="auto">
          <a:xfrm>
            <a:off x="0" y="3887789"/>
            <a:ext cx="38608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5" name="Line 133"/>
          <p:cNvSpPr>
            <a:spLocks noChangeShapeType="1"/>
          </p:cNvSpPr>
          <p:nvPr/>
        </p:nvSpPr>
        <p:spPr bwMode="auto">
          <a:xfrm>
            <a:off x="0" y="4114800"/>
            <a:ext cx="36576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6" name="Line 134"/>
          <p:cNvSpPr>
            <a:spLocks noChangeShapeType="1"/>
          </p:cNvSpPr>
          <p:nvPr/>
        </p:nvSpPr>
        <p:spPr bwMode="auto">
          <a:xfrm>
            <a:off x="0" y="4344993"/>
            <a:ext cx="36576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7" name="Line 135"/>
          <p:cNvSpPr>
            <a:spLocks noChangeShapeType="1"/>
          </p:cNvSpPr>
          <p:nvPr/>
        </p:nvSpPr>
        <p:spPr bwMode="auto">
          <a:xfrm>
            <a:off x="0" y="4576768"/>
            <a:ext cx="38608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8" name="Line 136"/>
          <p:cNvSpPr>
            <a:spLocks noChangeShapeType="1"/>
          </p:cNvSpPr>
          <p:nvPr/>
        </p:nvSpPr>
        <p:spPr bwMode="auto">
          <a:xfrm>
            <a:off x="0" y="4803775"/>
            <a:ext cx="40640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9" name="Line 138"/>
          <p:cNvSpPr>
            <a:spLocks noChangeShapeType="1"/>
          </p:cNvSpPr>
          <p:nvPr/>
        </p:nvSpPr>
        <p:spPr bwMode="auto">
          <a:xfrm>
            <a:off x="0" y="5026025"/>
            <a:ext cx="40640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30" name="Line 139"/>
          <p:cNvSpPr>
            <a:spLocks noChangeShapeType="1"/>
          </p:cNvSpPr>
          <p:nvPr/>
        </p:nvSpPr>
        <p:spPr bwMode="auto">
          <a:xfrm>
            <a:off x="0" y="5257800"/>
            <a:ext cx="44704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31" name="Line 140"/>
          <p:cNvSpPr>
            <a:spLocks noChangeShapeType="1"/>
          </p:cNvSpPr>
          <p:nvPr/>
        </p:nvSpPr>
        <p:spPr bwMode="auto">
          <a:xfrm>
            <a:off x="0" y="5484818"/>
            <a:ext cx="44704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32" name="Line 141"/>
          <p:cNvSpPr>
            <a:spLocks noChangeShapeType="1"/>
          </p:cNvSpPr>
          <p:nvPr/>
        </p:nvSpPr>
        <p:spPr bwMode="auto">
          <a:xfrm>
            <a:off x="0" y="5716593"/>
            <a:ext cx="47752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33" name="Line 142"/>
          <p:cNvSpPr>
            <a:spLocks noChangeShapeType="1"/>
          </p:cNvSpPr>
          <p:nvPr/>
        </p:nvSpPr>
        <p:spPr bwMode="auto">
          <a:xfrm>
            <a:off x="0" y="5948368"/>
            <a:ext cx="50800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34" name="Line 143"/>
          <p:cNvSpPr>
            <a:spLocks noChangeShapeType="1"/>
          </p:cNvSpPr>
          <p:nvPr/>
        </p:nvSpPr>
        <p:spPr bwMode="auto">
          <a:xfrm>
            <a:off x="0" y="6175375"/>
            <a:ext cx="55880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35" name="Line 144"/>
          <p:cNvSpPr>
            <a:spLocks noChangeShapeType="1"/>
          </p:cNvSpPr>
          <p:nvPr/>
        </p:nvSpPr>
        <p:spPr bwMode="auto">
          <a:xfrm>
            <a:off x="0" y="6397625"/>
            <a:ext cx="58928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36" name="Line 145"/>
          <p:cNvSpPr>
            <a:spLocks noChangeShapeType="1"/>
          </p:cNvSpPr>
          <p:nvPr/>
        </p:nvSpPr>
        <p:spPr bwMode="auto">
          <a:xfrm>
            <a:off x="0" y="6469061"/>
            <a:ext cx="61976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grpSp>
        <p:nvGrpSpPr>
          <p:cNvPr id="2" name="Group 158"/>
          <p:cNvGrpSpPr>
            <a:grpSpLocks/>
          </p:cNvGrpSpPr>
          <p:nvPr/>
        </p:nvGrpSpPr>
        <p:grpSpPr bwMode="auto">
          <a:xfrm>
            <a:off x="310092" y="1006476"/>
            <a:ext cx="7609416" cy="5791200"/>
            <a:chOff x="149" y="672"/>
            <a:chExt cx="3595" cy="3648"/>
          </a:xfrm>
        </p:grpSpPr>
        <p:sp>
          <p:nvSpPr>
            <p:cNvPr id="38" name="Line 60"/>
            <p:cNvSpPr>
              <a:spLocks noChangeShapeType="1"/>
            </p:cNvSpPr>
            <p:nvPr userDrawn="1"/>
          </p:nvSpPr>
          <p:spPr bwMode="auto">
            <a:xfrm rot="-5400000">
              <a:off x="-1674" y="2495"/>
              <a:ext cx="3648"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grpSp>
          <p:nvGrpSpPr>
            <p:cNvPr id="3" name="Group 157"/>
            <p:cNvGrpSpPr>
              <a:grpSpLocks/>
            </p:cNvGrpSpPr>
            <p:nvPr userDrawn="1"/>
          </p:nvGrpSpPr>
          <p:grpSpPr bwMode="auto">
            <a:xfrm>
              <a:off x="270" y="670"/>
              <a:ext cx="3474" cy="3653"/>
              <a:chOff x="270" y="718"/>
              <a:chExt cx="3474" cy="3602"/>
            </a:xfrm>
          </p:grpSpPr>
          <p:sp>
            <p:nvSpPr>
              <p:cNvPr id="40" name="Line 39"/>
              <p:cNvSpPr>
                <a:spLocks noChangeShapeType="1"/>
              </p:cNvSpPr>
              <p:nvPr userDrawn="1"/>
            </p:nvSpPr>
            <p:spPr bwMode="auto">
              <a:xfrm rot="-5400000">
                <a:off x="2814" y="1080"/>
                <a:ext cx="72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1" name="Line 41"/>
              <p:cNvSpPr>
                <a:spLocks noChangeShapeType="1"/>
              </p:cNvSpPr>
              <p:nvPr userDrawn="1"/>
            </p:nvSpPr>
            <p:spPr bwMode="auto">
              <a:xfrm rot="-5400000">
                <a:off x="2507" y="1102"/>
                <a:ext cx="767"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2" name="Line 42"/>
              <p:cNvSpPr>
                <a:spLocks noChangeShapeType="1"/>
              </p:cNvSpPr>
              <p:nvPr userDrawn="1"/>
            </p:nvSpPr>
            <p:spPr bwMode="auto">
              <a:xfrm rot="-5400000">
                <a:off x="2647" y="1104"/>
                <a:ext cx="768"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3" name="Line 49"/>
              <p:cNvSpPr>
                <a:spLocks noChangeShapeType="1"/>
              </p:cNvSpPr>
              <p:nvPr userDrawn="1"/>
            </p:nvSpPr>
            <p:spPr bwMode="auto">
              <a:xfrm rot="-5400000">
                <a:off x="-392"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4" name="Line 50"/>
              <p:cNvSpPr>
                <a:spLocks noChangeShapeType="1"/>
              </p:cNvSpPr>
              <p:nvPr userDrawn="1"/>
            </p:nvSpPr>
            <p:spPr bwMode="auto">
              <a:xfrm rot="-5400000">
                <a:off x="-250"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5" name="Line 51"/>
              <p:cNvSpPr>
                <a:spLocks noChangeShapeType="1"/>
              </p:cNvSpPr>
              <p:nvPr userDrawn="1"/>
            </p:nvSpPr>
            <p:spPr bwMode="auto">
              <a:xfrm rot="-5400000">
                <a:off x="-108"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6" name="Line 52"/>
              <p:cNvSpPr>
                <a:spLocks noChangeShapeType="1"/>
              </p:cNvSpPr>
              <p:nvPr userDrawn="1"/>
            </p:nvSpPr>
            <p:spPr bwMode="auto">
              <a:xfrm rot="-5400000">
                <a:off x="-536"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7" name="Line 53"/>
              <p:cNvSpPr>
                <a:spLocks noChangeShapeType="1"/>
              </p:cNvSpPr>
              <p:nvPr userDrawn="1"/>
            </p:nvSpPr>
            <p:spPr bwMode="auto">
              <a:xfrm rot="-5400000">
                <a:off x="-968"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8" name="Line 54"/>
              <p:cNvSpPr>
                <a:spLocks noChangeShapeType="1"/>
              </p:cNvSpPr>
              <p:nvPr userDrawn="1"/>
            </p:nvSpPr>
            <p:spPr bwMode="auto">
              <a:xfrm rot="-5400000">
                <a:off x="-822"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9" name="Line 55"/>
              <p:cNvSpPr>
                <a:spLocks noChangeShapeType="1"/>
              </p:cNvSpPr>
              <p:nvPr userDrawn="1"/>
            </p:nvSpPr>
            <p:spPr bwMode="auto">
              <a:xfrm rot="-5400000">
                <a:off x="-680"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0" name="Line 56"/>
              <p:cNvSpPr>
                <a:spLocks noChangeShapeType="1"/>
              </p:cNvSpPr>
              <p:nvPr userDrawn="1"/>
            </p:nvSpPr>
            <p:spPr bwMode="auto">
              <a:xfrm rot="-5400000">
                <a:off x="-1114"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1" name="Line 57"/>
              <p:cNvSpPr>
                <a:spLocks noChangeShapeType="1"/>
              </p:cNvSpPr>
              <p:nvPr userDrawn="1"/>
            </p:nvSpPr>
            <p:spPr bwMode="auto">
              <a:xfrm rot="-5400000">
                <a:off x="-1542"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2" name="Line 58"/>
              <p:cNvSpPr>
                <a:spLocks noChangeShapeType="1"/>
              </p:cNvSpPr>
              <p:nvPr userDrawn="1"/>
            </p:nvSpPr>
            <p:spPr bwMode="auto">
              <a:xfrm rot="-5400000">
                <a:off x="-1400"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3" name="Line 59"/>
              <p:cNvSpPr>
                <a:spLocks noChangeShapeType="1"/>
              </p:cNvSpPr>
              <p:nvPr userDrawn="1"/>
            </p:nvSpPr>
            <p:spPr bwMode="auto">
              <a:xfrm rot="-5400000">
                <a:off x="-1258"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4" name="Line 112"/>
              <p:cNvSpPr>
                <a:spLocks noChangeShapeType="1"/>
              </p:cNvSpPr>
              <p:nvPr userDrawn="1"/>
            </p:nvSpPr>
            <p:spPr bwMode="auto">
              <a:xfrm rot="-5400000">
                <a:off x="2334" y="1128"/>
                <a:ext cx="816"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5" name="Line 114"/>
              <p:cNvSpPr>
                <a:spLocks noChangeShapeType="1"/>
              </p:cNvSpPr>
              <p:nvPr userDrawn="1"/>
            </p:nvSpPr>
            <p:spPr bwMode="auto">
              <a:xfrm rot="-5400000">
                <a:off x="2137" y="1176"/>
                <a:ext cx="912"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6" name="Line 115"/>
              <p:cNvSpPr>
                <a:spLocks noChangeShapeType="1"/>
              </p:cNvSpPr>
              <p:nvPr userDrawn="1"/>
            </p:nvSpPr>
            <p:spPr bwMode="auto">
              <a:xfrm rot="-5400000">
                <a:off x="1921" y="1248"/>
                <a:ext cx="1056"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7" name="Line 116"/>
              <p:cNvSpPr>
                <a:spLocks noChangeShapeType="1"/>
              </p:cNvSpPr>
              <p:nvPr userDrawn="1"/>
            </p:nvSpPr>
            <p:spPr bwMode="auto">
              <a:xfrm rot="-5400000">
                <a:off x="1729" y="1296"/>
                <a:ext cx="1152"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8" name="Line 117"/>
              <p:cNvSpPr>
                <a:spLocks noChangeShapeType="1"/>
              </p:cNvSpPr>
              <p:nvPr userDrawn="1"/>
            </p:nvSpPr>
            <p:spPr bwMode="auto">
              <a:xfrm rot="-5400000">
                <a:off x="1489" y="1392"/>
                <a:ext cx="1344"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9" name="Line 118"/>
              <p:cNvSpPr>
                <a:spLocks noChangeShapeType="1"/>
              </p:cNvSpPr>
              <p:nvPr userDrawn="1"/>
            </p:nvSpPr>
            <p:spPr bwMode="auto">
              <a:xfrm rot="-5400000">
                <a:off x="1297" y="1440"/>
                <a:ext cx="144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60" name="Line 119"/>
              <p:cNvSpPr>
                <a:spLocks noChangeShapeType="1"/>
              </p:cNvSpPr>
              <p:nvPr userDrawn="1"/>
            </p:nvSpPr>
            <p:spPr bwMode="auto">
              <a:xfrm rot="-5400000">
                <a:off x="1081" y="1512"/>
                <a:ext cx="1584"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61" name="Line 120"/>
              <p:cNvSpPr>
                <a:spLocks noChangeShapeType="1"/>
              </p:cNvSpPr>
              <p:nvPr userDrawn="1"/>
            </p:nvSpPr>
            <p:spPr bwMode="auto">
              <a:xfrm rot="-5400000">
                <a:off x="3192" y="984"/>
                <a:ext cx="53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62" name="Line 122"/>
              <p:cNvSpPr>
                <a:spLocks noChangeShapeType="1"/>
              </p:cNvSpPr>
              <p:nvPr userDrawn="1"/>
            </p:nvSpPr>
            <p:spPr bwMode="auto">
              <a:xfrm rot="-5400000">
                <a:off x="2977" y="1056"/>
                <a:ext cx="672"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63" name="Line 153"/>
              <p:cNvSpPr>
                <a:spLocks noChangeShapeType="1"/>
              </p:cNvSpPr>
              <p:nvPr userDrawn="1"/>
            </p:nvSpPr>
            <p:spPr bwMode="auto">
              <a:xfrm rot="-5400000">
                <a:off x="3408" y="912"/>
                <a:ext cx="384"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64" name="Line 156"/>
              <p:cNvSpPr>
                <a:spLocks noChangeShapeType="1"/>
              </p:cNvSpPr>
              <p:nvPr userDrawn="1"/>
            </p:nvSpPr>
            <p:spPr bwMode="auto">
              <a:xfrm rot="-5400000">
                <a:off x="3624" y="840"/>
                <a:ext cx="24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grpSp>
      </p:grpSp>
      <p:sp>
        <p:nvSpPr>
          <p:cNvPr id="65" name="Line 180"/>
          <p:cNvSpPr>
            <a:spLocks noChangeShapeType="1"/>
          </p:cNvSpPr>
          <p:nvPr/>
        </p:nvSpPr>
        <p:spPr bwMode="auto">
          <a:xfrm>
            <a:off x="0" y="1139825"/>
            <a:ext cx="82296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8268" name="Rectangle 76"/>
          <p:cNvSpPr>
            <a:spLocks noGrp="1" noChangeArrowheads="1"/>
          </p:cNvSpPr>
          <p:nvPr>
            <p:ph type="ctrTitle"/>
          </p:nvPr>
        </p:nvSpPr>
        <p:spPr>
          <a:xfrm>
            <a:off x="611717" y="1728788"/>
            <a:ext cx="10930467" cy="1090612"/>
          </a:xfrm>
          <a:effectLst>
            <a:outerShdw blurRad="63500" dist="17961" dir="2700000" algn="ctr" rotWithShape="0">
              <a:schemeClr val="tx1">
                <a:alpha val="74998"/>
              </a:schemeClr>
            </a:outerShdw>
          </a:effectLst>
        </p:spPr>
        <p:txBody>
          <a:bodyPr/>
          <a:lstStyle>
            <a:lvl1pPr>
              <a:defRPr sz="3600"/>
            </a:lvl1pPr>
          </a:lstStyle>
          <a:p>
            <a:r>
              <a:rPr lang="en-US" dirty="0"/>
              <a:t>Click to edit Master title style</a:t>
            </a:r>
          </a:p>
        </p:txBody>
      </p:sp>
      <p:sp>
        <p:nvSpPr>
          <p:cNvPr id="8381" name="Rectangle 189"/>
          <p:cNvSpPr>
            <a:spLocks noGrp="1" noChangeArrowheads="1"/>
          </p:cNvSpPr>
          <p:nvPr>
            <p:ph type="subTitle" sz="quarter" idx="1" hasCustomPrompt="1"/>
          </p:nvPr>
        </p:nvSpPr>
        <p:spPr>
          <a:xfrm>
            <a:off x="978959" y="5556253"/>
            <a:ext cx="8128000" cy="506408"/>
          </a:xfrm>
          <a:effectLst>
            <a:outerShdw blurRad="63500" dist="17961" dir="2700000" algn="ctr" rotWithShape="0">
              <a:schemeClr val="tx1">
                <a:alpha val="74998"/>
              </a:schemeClr>
            </a:outerShdw>
          </a:effectLst>
        </p:spPr>
        <p:txBody>
          <a:bodyPr/>
          <a:lstStyle>
            <a:lvl1pPr marL="0" indent="0">
              <a:buFontTx/>
              <a:buNone/>
              <a:defRPr b="1">
                <a:solidFill>
                  <a:schemeClr val="bg1"/>
                </a:solidFill>
                <a:latin typeface="Helvetica" pitchFamily="-112" charset="0"/>
              </a:defRPr>
            </a:lvl1pPr>
          </a:lstStyle>
          <a:p>
            <a:r>
              <a:rPr lang="en-US" dirty="0"/>
              <a:t>Expanding the Boundaries of Space Medicine and </a:t>
            </a:r>
            <a:r>
              <a:rPr lang="en-US" dirty="0" err="1"/>
              <a:t>Technolog</a:t>
            </a:r>
            <a:endParaRPr lang="en-US" dirty="0"/>
          </a:p>
        </p:txBody>
      </p:sp>
      <p:pic>
        <p:nvPicPr>
          <p:cNvPr id="68" name="Picture 67" descr="NASA insignia RGB">
            <a:extLst>
              <a:ext uri="{FF2B5EF4-FFF2-40B4-BE49-F238E27FC236}">
                <a16:creationId xmlns:a16="http://schemas.microsoft.com/office/drawing/2014/main" id="{608C338A-E8D4-42E0-8560-3A87E362BCA1}"/>
              </a:ext>
            </a:extLst>
          </p:cNvPr>
          <p:cNvPicPr>
            <a:picLocks noChangeArrowheads="1"/>
          </p:cNvPicPr>
          <p:nvPr userDrawn="1"/>
        </p:nvPicPr>
        <p:blipFill>
          <a:blip r:embed="rId3" cstate="print"/>
          <a:srcRect/>
          <a:stretch>
            <a:fillRect/>
          </a:stretch>
        </p:blipFill>
        <p:spPr bwMode="auto">
          <a:xfrm>
            <a:off x="11018982" y="137618"/>
            <a:ext cx="978285" cy="767545"/>
          </a:xfrm>
          <a:prstGeom prst="rect">
            <a:avLst/>
          </a:prstGeom>
          <a:noFill/>
          <a:ln w="9525">
            <a:noFill/>
            <a:miter lim="800000"/>
            <a:headEnd/>
            <a:tailEnd/>
          </a:ln>
        </p:spPr>
      </p:pic>
      <p:pic>
        <p:nvPicPr>
          <p:cNvPr id="66" name="Picture 65"/>
          <p:cNvPicPr>
            <a:picLocks noChangeAspect="1"/>
          </p:cNvPicPr>
          <p:nvPr userDrawn="1"/>
        </p:nvPicPr>
        <p:blipFill rotWithShape="1">
          <a:blip r:embed="rId4" cstate="print">
            <a:extLst>
              <a:ext uri="{28A0092B-C50C-407E-A947-70E740481C1C}">
                <a14:useLocalDpi xmlns:a14="http://schemas.microsoft.com/office/drawing/2010/main" val="0"/>
              </a:ext>
            </a:extLst>
          </a:blip>
          <a:srcRect t="19930" b="31790"/>
          <a:stretch/>
        </p:blipFill>
        <p:spPr>
          <a:xfrm>
            <a:off x="326412" y="99105"/>
            <a:ext cx="1857988" cy="897050"/>
          </a:xfrm>
          <a:prstGeom prst="rect">
            <a:avLst/>
          </a:prstGeom>
        </p:spPr>
      </p:pic>
    </p:spTree>
    <p:extLst>
      <p:ext uri="{BB962C8B-B14F-4D97-AF65-F5344CB8AC3E}">
        <p14:creationId xmlns:p14="http://schemas.microsoft.com/office/powerpoint/2010/main" val="398823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5" name="Date Placeholder 9"/>
          <p:cNvSpPr>
            <a:spLocks noGrp="1"/>
          </p:cNvSpPr>
          <p:nvPr>
            <p:ph type="dt" sz="half" idx="2"/>
          </p:nvPr>
        </p:nvSpPr>
        <p:spPr>
          <a:xfrm>
            <a:off x="67733" y="6454780"/>
            <a:ext cx="2844800" cy="365125"/>
          </a:xfrm>
          <a:prstGeom prst="rect">
            <a:avLst/>
          </a:prstGeom>
        </p:spPr>
        <p:txBody>
          <a:bodyPr vert="horz" lIns="91440" tIns="45720" rIns="91440" bIns="45720" rtlCol="0" anchor="ctr"/>
          <a:lstStyle>
            <a:lvl1pPr algn="l">
              <a:defRPr sz="1200">
                <a:solidFill>
                  <a:srgbClr val="FFFFFF"/>
                </a:solidFill>
              </a:defRPr>
            </a:lvl1pPr>
          </a:lstStyle>
          <a:p>
            <a:r>
              <a:rPr lang="en-US" dirty="0"/>
              <a:t>6-7 August 2018</a:t>
            </a:r>
          </a:p>
        </p:txBody>
      </p:sp>
      <p:sp>
        <p:nvSpPr>
          <p:cNvPr id="6"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bg1"/>
                </a:solidFill>
              </a:defRPr>
            </a:lvl1pPr>
          </a:lstStyle>
          <a:p>
            <a:fld id="{24254312-A63A-4985-AC68-7A0A6205A89D}" type="slidenum">
              <a:rPr lang="en-US" smtClean="0"/>
              <a:pPr/>
              <a:t>‹#›</a:t>
            </a:fld>
            <a:endParaRPr lang="en-US" sz="1000" dirty="0">
              <a:latin typeface="Times New Roman" pitchFamily="1" charset="0"/>
            </a:endParaRPr>
          </a:p>
        </p:txBody>
      </p:sp>
    </p:spTree>
    <p:extLst>
      <p:ext uri="{BB962C8B-B14F-4D97-AF65-F5344CB8AC3E}">
        <p14:creationId xmlns:p14="http://schemas.microsoft.com/office/powerpoint/2010/main" val="2743246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2717" y="939800"/>
            <a:ext cx="2664883" cy="5156200"/>
          </a:xfr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11717" y="939800"/>
            <a:ext cx="7797800" cy="515620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5" name="Date Placeholder 9"/>
          <p:cNvSpPr>
            <a:spLocks noGrp="1"/>
          </p:cNvSpPr>
          <p:nvPr>
            <p:ph type="dt" sz="half" idx="2"/>
          </p:nvPr>
        </p:nvSpPr>
        <p:spPr>
          <a:xfrm>
            <a:off x="67733" y="6454780"/>
            <a:ext cx="2844800" cy="365125"/>
          </a:xfrm>
          <a:prstGeom prst="rect">
            <a:avLst/>
          </a:prstGeom>
        </p:spPr>
        <p:txBody>
          <a:bodyPr vert="horz" lIns="91440" tIns="45720" rIns="91440" bIns="45720" rtlCol="0" anchor="ctr"/>
          <a:lstStyle>
            <a:lvl1pPr algn="l">
              <a:defRPr sz="1200">
                <a:solidFill>
                  <a:srgbClr val="FFFFFF"/>
                </a:solidFill>
              </a:defRPr>
            </a:lvl1pPr>
          </a:lstStyle>
          <a:p>
            <a:r>
              <a:rPr lang="en-US" dirty="0"/>
              <a:t>6-7 August 2018</a:t>
            </a:r>
          </a:p>
        </p:txBody>
      </p:sp>
      <p:sp>
        <p:nvSpPr>
          <p:cNvPr id="6"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bg1"/>
                </a:solidFill>
              </a:defRPr>
            </a:lvl1pPr>
          </a:lstStyle>
          <a:p>
            <a:fld id="{25C164D4-12EE-4DD3-9BD3-9E0CF0397981}" type="slidenum">
              <a:rPr lang="en-US" smtClean="0"/>
              <a:pPr/>
              <a:t>‹#›</a:t>
            </a:fld>
            <a:endParaRPr lang="en-US" sz="1000" dirty="0">
              <a:latin typeface="Times New Roman" pitchFamily="1" charset="0"/>
            </a:endParaRPr>
          </a:p>
        </p:txBody>
      </p:sp>
    </p:spTree>
    <p:extLst>
      <p:ext uri="{BB962C8B-B14F-4D97-AF65-F5344CB8AC3E}">
        <p14:creationId xmlns:p14="http://schemas.microsoft.com/office/powerpoint/2010/main" val="555043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and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1219200"/>
            <a:ext cx="508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219200"/>
            <a:ext cx="50800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733800"/>
            <a:ext cx="50800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8"/>
          <p:cNvSpPr>
            <a:spLocks noGrp="1"/>
          </p:cNvSpPr>
          <p:nvPr>
            <p:ph type="ftr" sz="quarter" idx="10"/>
          </p:nvPr>
        </p:nvSpPr>
        <p:spPr>
          <a:xfrm>
            <a:off x="2997201" y="6445255"/>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7" name="Date Placeholder 9"/>
          <p:cNvSpPr>
            <a:spLocks noGrp="1"/>
          </p:cNvSpPr>
          <p:nvPr>
            <p:ph type="dt" sz="half" idx="11"/>
          </p:nvPr>
        </p:nvSpPr>
        <p:spPr>
          <a:xfrm>
            <a:off x="67733" y="6454780"/>
            <a:ext cx="2844800" cy="365125"/>
          </a:xfrm>
          <a:prstGeom prst="rect">
            <a:avLst/>
          </a:prstGeom>
        </p:spPr>
        <p:txBody>
          <a:bodyPr vert="horz" lIns="91440" tIns="45720" rIns="91440" bIns="45720" rtlCol="0" anchor="ctr"/>
          <a:lstStyle>
            <a:lvl1pPr algn="l">
              <a:defRPr sz="1200">
                <a:solidFill>
                  <a:srgbClr val="FFFFFF"/>
                </a:solidFill>
              </a:defRPr>
            </a:lvl1pPr>
          </a:lstStyle>
          <a:p>
            <a:r>
              <a:rPr lang="en-US" dirty="0"/>
              <a:t>6-7 August 2018</a:t>
            </a:r>
          </a:p>
        </p:txBody>
      </p:sp>
      <p:sp>
        <p:nvSpPr>
          <p:cNvPr id="8"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bg1"/>
                </a:solidFill>
              </a:defRPr>
            </a:lvl1pPr>
          </a:lstStyle>
          <a:p>
            <a:fld id="{6BE9692B-6899-41C0-B3E9-4952193339A3}" type="slidenum">
              <a:rPr lang="en-US" smtClean="0"/>
              <a:pPr/>
              <a:t>‹#›</a:t>
            </a:fld>
            <a:endParaRPr lang="en-US" sz="1000" dirty="0">
              <a:latin typeface="Times New Roman" pitchFamily="1" charset="0"/>
            </a:endParaRPr>
          </a:p>
        </p:txBody>
      </p:sp>
      <p:sp>
        <p:nvSpPr>
          <p:cNvPr id="9" name="Title 1"/>
          <p:cNvSpPr>
            <a:spLocks noGrp="1"/>
          </p:cNvSpPr>
          <p:nvPr>
            <p:ph type="title"/>
          </p:nvPr>
        </p:nvSpPr>
        <p:spPr>
          <a:xfrm>
            <a:off x="1049868" y="152400"/>
            <a:ext cx="9618133" cy="609600"/>
          </a:xfrm>
        </p:spPr>
        <p:txBody>
          <a:bodyPr/>
          <a:lstStyle/>
          <a:p>
            <a:r>
              <a:rPr lang="en-US"/>
              <a:t>Click to edit Master title style</a:t>
            </a:r>
          </a:p>
        </p:txBody>
      </p:sp>
    </p:spTree>
    <p:extLst>
      <p:ext uri="{BB962C8B-B14F-4D97-AF65-F5344CB8AC3E}">
        <p14:creationId xmlns:p14="http://schemas.microsoft.com/office/powerpoint/2010/main" val="3657795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14400" y="1219200"/>
            <a:ext cx="10363200" cy="4876800"/>
          </a:xfrm>
        </p:spPr>
        <p:txBody>
          <a:bodyPr/>
          <a:lstStyle/>
          <a:p>
            <a:pPr lvl="0"/>
            <a:r>
              <a:rPr lang="en-US" noProof="0" dirty="0"/>
              <a:t>Click icon to add table</a:t>
            </a:r>
          </a:p>
        </p:txBody>
      </p:sp>
      <p:sp>
        <p:nvSpPr>
          <p:cNvPr id="4"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5" name="Date Placeholder 9"/>
          <p:cNvSpPr>
            <a:spLocks noGrp="1"/>
          </p:cNvSpPr>
          <p:nvPr>
            <p:ph type="dt" sz="half" idx="2"/>
          </p:nvPr>
        </p:nvSpPr>
        <p:spPr>
          <a:xfrm>
            <a:off x="67733" y="6454780"/>
            <a:ext cx="2844800" cy="365125"/>
          </a:xfrm>
          <a:prstGeom prst="rect">
            <a:avLst/>
          </a:prstGeom>
        </p:spPr>
        <p:txBody>
          <a:bodyPr vert="horz" lIns="91440" tIns="45720" rIns="91440" bIns="45720" rtlCol="0" anchor="ctr"/>
          <a:lstStyle>
            <a:lvl1pPr algn="l">
              <a:defRPr sz="1200">
                <a:solidFill>
                  <a:srgbClr val="FFFFFF"/>
                </a:solidFill>
              </a:defRPr>
            </a:lvl1pPr>
          </a:lstStyle>
          <a:p>
            <a:r>
              <a:rPr lang="en-US" dirty="0"/>
              <a:t>6-7 August 2018</a:t>
            </a:r>
          </a:p>
        </p:txBody>
      </p:sp>
      <p:sp>
        <p:nvSpPr>
          <p:cNvPr id="6"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bg1"/>
                </a:solidFill>
              </a:defRPr>
            </a:lvl1pPr>
          </a:lstStyle>
          <a:p>
            <a:fld id="{6BE9692B-6899-41C0-B3E9-4952193339A3}" type="slidenum">
              <a:rPr lang="en-US" smtClean="0"/>
              <a:pPr/>
              <a:t>‹#›</a:t>
            </a:fld>
            <a:endParaRPr lang="en-US" sz="1000" dirty="0">
              <a:latin typeface="Times New Roman" pitchFamily="1" charset="0"/>
            </a:endParaRPr>
          </a:p>
        </p:txBody>
      </p:sp>
      <p:sp>
        <p:nvSpPr>
          <p:cNvPr id="7" name="Title 1"/>
          <p:cNvSpPr>
            <a:spLocks noGrp="1"/>
          </p:cNvSpPr>
          <p:nvPr>
            <p:ph type="title"/>
          </p:nvPr>
        </p:nvSpPr>
        <p:spPr>
          <a:xfrm>
            <a:off x="1049868" y="152400"/>
            <a:ext cx="9618133" cy="609600"/>
          </a:xfrm>
        </p:spPr>
        <p:txBody>
          <a:bodyPr/>
          <a:lstStyle/>
          <a:p>
            <a:r>
              <a:rPr lang="en-US"/>
              <a:t>Click to edit Master title style</a:t>
            </a:r>
          </a:p>
        </p:txBody>
      </p:sp>
    </p:spTree>
    <p:extLst>
      <p:ext uri="{BB962C8B-B14F-4D97-AF65-F5344CB8AC3E}">
        <p14:creationId xmlns:p14="http://schemas.microsoft.com/office/powerpoint/2010/main" val="4071682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88067" y="152400"/>
            <a:ext cx="8779936" cy="609600"/>
          </a:xfrm>
          <a:noFill/>
        </p:spPr>
        <p:txBody>
          <a:bodyPr/>
          <a:lstStyle>
            <a:lvl1pPr algn="ctr">
              <a:defRPr sz="3200"/>
            </a:lvl1pPr>
          </a:lstStyle>
          <a:p>
            <a:r>
              <a:rPr lang="en-US" dirty="0"/>
              <a:t>Click to edit Master title style</a:t>
            </a:r>
          </a:p>
        </p:txBody>
      </p:sp>
      <p:sp>
        <p:nvSpPr>
          <p:cNvPr id="3" name="Content Placeholder 2"/>
          <p:cNvSpPr>
            <a:spLocks noGrp="1"/>
          </p:cNvSpPr>
          <p:nvPr>
            <p:ph idx="1"/>
          </p:nvPr>
        </p:nvSpPr>
        <p:spPr/>
        <p:txBody>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5" name="Date Placeholder 9"/>
          <p:cNvSpPr>
            <a:spLocks noGrp="1"/>
          </p:cNvSpPr>
          <p:nvPr>
            <p:ph type="dt" sz="half" idx="2"/>
          </p:nvPr>
        </p:nvSpPr>
        <p:spPr>
          <a:xfrm>
            <a:off x="67733" y="6454780"/>
            <a:ext cx="2844800" cy="365125"/>
          </a:xfrm>
          <a:prstGeom prst="rect">
            <a:avLst/>
          </a:prstGeom>
        </p:spPr>
        <p:txBody>
          <a:bodyPr vert="horz" lIns="91440" tIns="45720" rIns="91440" bIns="45720" rtlCol="0" anchor="ctr"/>
          <a:lstStyle>
            <a:lvl1pPr algn="l">
              <a:defRPr sz="1200">
                <a:solidFill>
                  <a:schemeClr val="tx1"/>
                </a:solidFill>
              </a:defRPr>
            </a:lvl1pPr>
          </a:lstStyle>
          <a:p>
            <a:r>
              <a:rPr lang="en-US" dirty="0"/>
              <a:t>6-7 August 2018</a:t>
            </a:r>
          </a:p>
        </p:txBody>
      </p:sp>
      <p:sp>
        <p:nvSpPr>
          <p:cNvPr id="6"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tx1"/>
                </a:solidFill>
                <a:latin typeface="+mn-lt"/>
              </a:defRPr>
            </a:lvl1pPr>
          </a:lstStyle>
          <a:p>
            <a:fld id="{60E58D69-6F75-46EC-B381-A34C4F305958}" type="slidenum">
              <a:rPr lang="en-US" smtClean="0"/>
              <a:pPr/>
              <a:t>‹#›</a:t>
            </a:fld>
            <a:endParaRPr lang="en-US" sz="1000" dirty="0"/>
          </a:p>
        </p:txBody>
      </p:sp>
      <p:pic>
        <p:nvPicPr>
          <p:cNvPr id="7" name="Picture 6">
            <a:extLst>
              <a:ext uri="{FF2B5EF4-FFF2-40B4-BE49-F238E27FC236}">
                <a16:creationId xmlns:a16="http://schemas.microsoft.com/office/drawing/2014/main" id="{4E5E9FEE-7068-49EB-BACB-2971127ED404}"/>
              </a:ext>
            </a:extLst>
          </p:cNvPr>
          <p:cNvPicPr>
            <a:picLocks/>
          </p:cNvPicPr>
          <p:nvPr userDrawn="1"/>
        </p:nvPicPr>
        <p:blipFill rotWithShape="1">
          <a:blip r:embed="rId2" cstate="print">
            <a:extLst>
              <a:ext uri="{BEBA8EAE-BF5A-486C-A8C5-ECC9F3942E4B}">
                <a14:imgProps xmlns:a14="http://schemas.microsoft.com/office/drawing/2010/main">
                  <a14:imgLayer r:embed="rId3">
                    <a14:imgEffect>
                      <a14:backgroundRemoval t="22034" b="68523" l="3133" r="96386">
                        <a14:foregroundMark x1="4096" y1="36077" x2="22651" y2="38015"/>
                        <a14:foregroundMark x1="22651" y1="38015" x2="32771" y2="37288"/>
                        <a14:foregroundMark x1="32771" y1="37288" x2="36145" y2="37288"/>
                        <a14:foregroundMark x1="25783" y1="44310" x2="33494" y2="55206"/>
                        <a14:foregroundMark x1="37831" y1="50847" x2="41687" y2="43341"/>
                        <a14:foregroundMark x1="43855" y1="39467" x2="40723" y2="43099"/>
                        <a14:foregroundMark x1="40723" y1="43099" x2="39036" y2="47942"/>
                        <a14:foregroundMark x1="39036" y1="47942" x2="41205" y2="54237"/>
                        <a14:foregroundMark x1="44096" y1="39225" x2="51325" y2="48426"/>
                        <a14:foregroundMark x1="51566" y1="48184" x2="60964" y2="37046"/>
                        <a14:foregroundMark x1="60964" y1="37046" x2="62169" y2="41646"/>
                        <a14:foregroundMark x1="62169" y1="41646" x2="61928" y2="55206"/>
                        <a14:foregroundMark x1="73735" y1="37772" x2="70602" y2="46247"/>
                        <a14:foregroundMark x1="70602" y1="46247" x2="71325" y2="51574"/>
                        <a14:foregroundMark x1="71325" y1="51574" x2="74217" y2="55690"/>
                        <a14:foregroundMark x1="74940" y1="56174" x2="84819" y2="60048"/>
                        <a14:foregroundMark x1="84819" y1="60048" x2="87229" y2="57143"/>
                        <a14:foregroundMark x1="81687" y1="52300" x2="81687" y2="42857"/>
                        <a14:foregroundMark x1="81687" y1="42857" x2="79277" y2="46731"/>
                        <a14:foregroundMark x1="79277" y1="46731" x2="84819" y2="47458"/>
                        <a14:foregroundMark x1="73735" y1="38015" x2="84096" y2="36562"/>
                        <a14:foregroundMark x1="84096" y1="36562" x2="86988" y2="36562"/>
                        <a14:foregroundMark x1="84096" y1="28329" x2="86024" y2="23971"/>
                        <a14:foregroundMark x1="86024" y1="23971" x2="82892" y2="25424"/>
                        <a14:foregroundMark x1="74217" y1="27603" x2="76386" y2="26392"/>
                        <a14:foregroundMark x1="82651" y1="22276" x2="79036" y2="23002"/>
                        <a14:foregroundMark x1="56627" y1="32688" x2="59036" y2="29782"/>
                        <a14:foregroundMark x1="86988" y1="27603" x2="94940" y2="34867"/>
                        <a14:foregroundMark x1="94940" y1="34867" x2="95904" y2="37046"/>
                        <a14:foregroundMark x1="96386" y1="54479" x2="93976" y2="60291"/>
                        <a14:foregroundMark x1="2410" y1="35351" x2="4337" y2="50847"/>
                        <a14:foregroundMark x1="4337" y1="50847" x2="2169" y2="61985"/>
                        <a14:foregroundMark x1="2169" y1="61985" x2="5783" y2="66344"/>
                        <a14:foregroundMark x1="5783" y1="66344" x2="15663" y2="66344"/>
                        <a14:foregroundMark x1="15663" y1="66344" x2="50843" y2="65375"/>
                        <a14:foregroundMark x1="50843" y1="65375" x2="78072" y2="66102"/>
                        <a14:foregroundMark x1="78072" y1="66102" x2="91566" y2="65375"/>
                        <a14:foregroundMark x1="91566" y1="65375" x2="93012" y2="65617"/>
                        <a14:foregroundMark x1="1205" y1="62954" x2="56627" y2="66828"/>
                        <a14:foregroundMark x1="56627" y1="66828" x2="87470" y2="64407"/>
                        <a14:foregroundMark x1="87470" y1="64407" x2="93012" y2="64649"/>
                        <a14:foregroundMark x1="93012" y1="64649" x2="1205" y2="68039"/>
                        <a14:foregroundMark x1="1205" y1="68039" x2="7952" y2="66828"/>
                        <a14:foregroundMark x1="7952" y1="66828" x2="35904" y2="69249"/>
                        <a14:foregroundMark x1="35904" y1="69249" x2="51325" y2="69007"/>
                        <a14:foregroundMark x1="51325" y1="69007" x2="62651" y2="69249"/>
                        <a14:foregroundMark x1="62651" y1="69249" x2="84578" y2="66344"/>
                        <a14:foregroundMark x1="84578" y1="66344" x2="90120" y2="67797"/>
                        <a14:foregroundMark x1="90120" y1="67797" x2="92530" y2="66344"/>
                        <a14:foregroundMark x1="18313" y1="61743" x2="60482" y2="63923"/>
                        <a14:foregroundMark x1="60482" y1="63923" x2="68193" y2="63438"/>
                        <a14:foregroundMark x1="68193" y1="63438" x2="78554" y2="63438"/>
                        <a14:foregroundMark x1="78554" y1="63438" x2="94699" y2="62712"/>
                        <a14:foregroundMark x1="94699" y1="62712" x2="96145" y2="54964"/>
                        <a14:foregroundMark x1="75181" y1="66102" x2="92289" y2="67554"/>
                        <a14:foregroundMark x1="92289" y1="67554" x2="71084" y2="68523"/>
                      </a14:backgroundRemoval>
                    </a14:imgEffect>
                  </a14:imgLayer>
                </a14:imgProps>
              </a:ext>
              <a:ext uri="{28A0092B-C50C-407E-A947-70E740481C1C}">
                <a14:useLocalDpi xmlns:a14="http://schemas.microsoft.com/office/drawing/2010/main" val="0"/>
              </a:ext>
            </a:extLst>
          </a:blip>
          <a:srcRect t="19649" b="31228"/>
          <a:stretch/>
        </p:blipFill>
        <p:spPr>
          <a:xfrm>
            <a:off x="50798" y="27935"/>
            <a:ext cx="1574800" cy="774014"/>
          </a:xfrm>
          <a:prstGeom prst="rect">
            <a:avLst/>
          </a:prstGeom>
        </p:spPr>
      </p:pic>
    </p:spTree>
    <p:extLst>
      <p:ext uri="{BB962C8B-B14F-4D97-AF65-F5344CB8AC3E}">
        <p14:creationId xmlns:p14="http://schemas.microsoft.com/office/powerpoint/2010/main" val="606976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3600" y="2590805"/>
            <a:ext cx="10363200" cy="1362075"/>
          </a:xfrm>
        </p:spPr>
        <p:txBody>
          <a:bodyPr anchor="b"/>
          <a:lstStyle>
            <a:lvl1pPr algn="l">
              <a:defRPr sz="4000" b="1" cap="all">
                <a:solidFill>
                  <a:srgbClr val="0000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863600" y="4214818"/>
            <a:ext cx="10363200" cy="1500187"/>
          </a:xfrm>
        </p:spPr>
        <p:txBody>
          <a:bodyPr anchor="t"/>
          <a:lstStyle>
            <a:lvl1pPr marL="0" indent="0">
              <a:buNone/>
              <a:defRPr sz="200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5" name="Date Placeholder 9"/>
          <p:cNvSpPr>
            <a:spLocks noGrp="1"/>
          </p:cNvSpPr>
          <p:nvPr>
            <p:ph type="dt" sz="half" idx="2"/>
          </p:nvPr>
        </p:nvSpPr>
        <p:spPr>
          <a:xfrm>
            <a:off x="67733" y="6454780"/>
            <a:ext cx="2844800" cy="365125"/>
          </a:xfrm>
          <a:prstGeom prst="rect">
            <a:avLst/>
          </a:prstGeom>
        </p:spPr>
        <p:txBody>
          <a:bodyPr vert="horz" lIns="91440" tIns="45720" rIns="91440" bIns="45720" rtlCol="0" anchor="ctr"/>
          <a:lstStyle>
            <a:lvl1pPr algn="l">
              <a:defRPr sz="1200">
                <a:solidFill>
                  <a:schemeClr val="tx1"/>
                </a:solidFill>
              </a:defRPr>
            </a:lvl1pPr>
          </a:lstStyle>
          <a:p>
            <a:r>
              <a:rPr lang="en-US" dirty="0"/>
              <a:t>6-7 August 2018</a:t>
            </a:r>
          </a:p>
        </p:txBody>
      </p:sp>
      <p:sp>
        <p:nvSpPr>
          <p:cNvPr id="6"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tx1"/>
                </a:solidFill>
              </a:defRPr>
            </a:lvl1pPr>
          </a:lstStyle>
          <a:p>
            <a:fld id="{7F6290EF-6B7A-4CC3-93EE-77532C7427BA}" type="slidenum">
              <a:rPr lang="en-US" smtClean="0"/>
              <a:pPr/>
              <a:t>‹#›</a:t>
            </a:fld>
            <a:endParaRPr lang="en-US" sz="1000" dirty="0">
              <a:latin typeface="Times New Roman" pitchFamily="1" charset="0"/>
            </a:endParaRPr>
          </a:p>
        </p:txBody>
      </p:sp>
    </p:spTree>
    <p:extLst>
      <p:ext uri="{BB962C8B-B14F-4D97-AF65-F5344CB8AC3E}">
        <p14:creationId xmlns:p14="http://schemas.microsoft.com/office/powerpoint/2010/main" val="730523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19200"/>
            <a:ext cx="508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19200"/>
            <a:ext cx="508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Date Placeholder 9"/>
          <p:cNvSpPr>
            <a:spLocks noGrp="1"/>
          </p:cNvSpPr>
          <p:nvPr>
            <p:ph type="dt" sz="half" idx="10"/>
          </p:nvPr>
        </p:nvSpPr>
        <p:spPr>
          <a:xfrm>
            <a:off x="67733" y="6454780"/>
            <a:ext cx="2844800" cy="365125"/>
          </a:xfrm>
          <a:prstGeom prst="rect">
            <a:avLst/>
          </a:prstGeom>
        </p:spPr>
        <p:txBody>
          <a:bodyPr vert="horz" lIns="91440" tIns="45720" rIns="91440" bIns="45720" rtlCol="0" anchor="ctr"/>
          <a:lstStyle>
            <a:lvl1pPr algn="l">
              <a:defRPr sz="1200">
                <a:solidFill>
                  <a:schemeClr val="tx1"/>
                </a:solidFill>
              </a:defRPr>
            </a:lvl1pPr>
          </a:lstStyle>
          <a:p>
            <a:r>
              <a:rPr lang="en-US" dirty="0"/>
              <a:t>6-7 August 2018</a:t>
            </a:r>
          </a:p>
        </p:txBody>
      </p:sp>
      <p:sp>
        <p:nvSpPr>
          <p:cNvPr id="7"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tx1"/>
                </a:solidFill>
                <a:latin typeface="+mn-lt"/>
              </a:defRPr>
            </a:lvl1pPr>
          </a:lstStyle>
          <a:p>
            <a:fld id="{D69C1F80-93C5-4DEC-9FB2-B3D806245515}" type="slidenum">
              <a:rPr lang="en-US" smtClean="0"/>
              <a:pPr/>
              <a:t>‹#›</a:t>
            </a:fld>
            <a:endParaRPr lang="en-US" sz="1000" dirty="0"/>
          </a:p>
        </p:txBody>
      </p:sp>
    </p:spTree>
    <p:extLst>
      <p:ext uri="{BB962C8B-B14F-4D97-AF65-F5344CB8AC3E}">
        <p14:creationId xmlns:p14="http://schemas.microsoft.com/office/powerpoint/2010/main" val="1443462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0017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641479"/>
            <a:ext cx="5386917" cy="4530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70" y="10017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1641479"/>
            <a:ext cx="5389033" cy="4530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8"/>
          <p:cNvSpPr>
            <a:spLocks noGrp="1"/>
          </p:cNvSpPr>
          <p:nvPr>
            <p:ph type="ftr" sz="quarter" idx="10"/>
          </p:nvPr>
        </p:nvSpPr>
        <p:spPr>
          <a:xfrm>
            <a:off x="2997201" y="6445255"/>
            <a:ext cx="8314267"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Date Placeholder 9"/>
          <p:cNvSpPr>
            <a:spLocks noGrp="1"/>
          </p:cNvSpPr>
          <p:nvPr>
            <p:ph type="dt" sz="half" idx="11"/>
          </p:nvPr>
        </p:nvSpPr>
        <p:spPr>
          <a:xfrm>
            <a:off x="67733" y="6454780"/>
            <a:ext cx="2844800" cy="365125"/>
          </a:xfrm>
          <a:prstGeom prst="rect">
            <a:avLst/>
          </a:prstGeom>
        </p:spPr>
        <p:txBody>
          <a:bodyPr vert="horz" lIns="91440" tIns="45720" rIns="91440" bIns="45720" rtlCol="0" anchor="ctr"/>
          <a:lstStyle>
            <a:lvl1pPr algn="l">
              <a:defRPr sz="1200">
                <a:solidFill>
                  <a:schemeClr val="tx1"/>
                </a:solidFill>
              </a:defRPr>
            </a:lvl1pPr>
          </a:lstStyle>
          <a:p>
            <a:r>
              <a:rPr lang="en-US" dirty="0"/>
              <a:t>6-7 August 2018</a:t>
            </a:r>
          </a:p>
        </p:txBody>
      </p:sp>
      <p:sp>
        <p:nvSpPr>
          <p:cNvPr id="9" name="Slide Number Placeholder 10"/>
          <p:cNvSpPr>
            <a:spLocks noGrp="1"/>
          </p:cNvSpPr>
          <p:nvPr>
            <p:ph type="sldNum" sz="quarter" idx="12"/>
          </p:nvPr>
        </p:nvSpPr>
        <p:spPr>
          <a:xfrm>
            <a:off x="11379201" y="6454780"/>
            <a:ext cx="745067" cy="365125"/>
          </a:xfrm>
          <a:prstGeom prst="rect">
            <a:avLst/>
          </a:prstGeom>
        </p:spPr>
        <p:txBody>
          <a:bodyPr vert="horz" lIns="91440" tIns="45720" rIns="91440" bIns="45720" rtlCol="0" anchor="ctr"/>
          <a:lstStyle>
            <a:lvl1pPr algn="r">
              <a:defRPr sz="1200">
                <a:solidFill>
                  <a:schemeClr val="tx1"/>
                </a:solidFill>
              </a:defRPr>
            </a:lvl1pPr>
          </a:lstStyle>
          <a:p>
            <a:fld id="{98A70AA8-900F-4D4B-A735-22E1C3C5EB1F}" type="slidenum">
              <a:rPr lang="en-US" smtClean="0"/>
              <a:pPr/>
              <a:t>‹#›</a:t>
            </a:fld>
            <a:endParaRPr lang="en-US" sz="1000" dirty="0">
              <a:latin typeface="Times New Roman" pitchFamily="1" charset="0"/>
            </a:endParaRPr>
          </a:p>
        </p:txBody>
      </p:sp>
      <p:sp>
        <p:nvSpPr>
          <p:cNvPr id="10" name="Title 1"/>
          <p:cNvSpPr>
            <a:spLocks noGrp="1"/>
          </p:cNvSpPr>
          <p:nvPr>
            <p:ph type="title"/>
          </p:nvPr>
        </p:nvSpPr>
        <p:spPr>
          <a:xfrm>
            <a:off x="1049868" y="152400"/>
            <a:ext cx="9618133" cy="609600"/>
          </a:xfrm>
        </p:spPr>
        <p:txBody>
          <a:bodyPr/>
          <a:lstStyle/>
          <a:p>
            <a:r>
              <a:rPr lang="en-US"/>
              <a:t>Click to edit Master title style</a:t>
            </a:r>
          </a:p>
        </p:txBody>
      </p:sp>
    </p:spTree>
    <p:extLst>
      <p:ext uri="{BB962C8B-B14F-4D97-AF65-F5344CB8AC3E}">
        <p14:creationId xmlns:p14="http://schemas.microsoft.com/office/powerpoint/2010/main" val="1918745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472" y="152400"/>
            <a:ext cx="10325528" cy="609600"/>
          </a:xfrm>
        </p:spPr>
        <p:txBody>
          <a:bodyPr/>
          <a:lstStyle/>
          <a:p>
            <a:r>
              <a:rPr lang="en-US" dirty="0"/>
              <a:t>Click to edit Master title style</a:t>
            </a:r>
          </a:p>
        </p:txBody>
      </p:sp>
      <p:sp>
        <p:nvSpPr>
          <p:cNvPr id="3"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4" name="Date Placeholder 9"/>
          <p:cNvSpPr>
            <a:spLocks noGrp="1"/>
          </p:cNvSpPr>
          <p:nvPr>
            <p:ph type="dt" sz="half" idx="2"/>
          </p:nvPr>
        </p:nvSpPr>
        <p:spPr>
          <a:xfrm>
            <a:off x="67733" y="6454780"/>
            <a:ext cx="2844800" cy="365125"/>
          </a:xfrm>
          <a:prstGeom prst="rect">
            <a:avLst/>
          </a:prstGeom>
        </p:spPr>
        <p:txBody>
          <a:bodyPr vert="horz" lIns="91440" tIns="45720" rIns="91440" bIns="45720" rtlCol="0" anchor="ctr"/>
          <a:lstStyle>
            <a:lvl1pPr algn="l">
              <a:defRPr sz="1200">
                <a:solidFill>
                  <a:schemeClr val="tx1"/>
                </a:solidFill>
              </a:defRPr>
            </a:lvl1pPr>
          </a:lstStyle>
          <a:p>
            <a:r>
              <a:rPr lang="en-US" dirty="0"/>
              <a:t>6-7 August 2018</a:t>
            </a:r>
          </a:p>
        </p:txBody>
      </p:sp>
      <p:sp>
        <p:nvSpPr>
          <p:cNvPr id="5"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tx1"/>
                </a:solidFill>
              </a:defRPr>
            </a:lvl1pPr>
          </a:lstStyle>
          <a:p>
            <a:fld id="{22E67ABD-C830-42F2-84DE-889032800E76}" type="slidenum">
              <a:rPr lang="en-US" smtClean="0"/>
              <a:pPr/>
              <a:t>‹#›</a:t>
            </a:fld>
            <a:endParaRPr lang="en-US" sz="1000" dirty="0">
              <a:latin typeface="Times New Roman" pitchFamily="1" charset="0"/>
            </a:endParaRPr>
          </a:p>
        </p:txBody>
      </p:sp>
    </p:spTree>
    <p:extLst>
      <p:ext uri="{BB962C8B-B14F-4D97-AF65-F5344CB8AC3E}">
        <p14:creationId xmlns:p14="http://schemas.microsoft.com/office/powerpoint/2010/main" val="2116254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3" name="Date Placeholder 9"/>
          <p:cNvSpPr>
            <a:spLocks noGrp="1"/>
          </p:cNvSpPr>
          <p:nvPr>
            <p:ph type="dt" sz="half" idx="2"/>
          </p:nvPr>
        </p:nvSpPr>
        <p:spPr>
          <a:xfrm>
            <a:off x="67733" y="6454780"/>
            <a:ext cx="2844800" cy="365125"/>
          </a:xfrm>
          <a:prstGeom prst="rect">
            <a:avLst/>
          </a:prstGeom>
        </p:spPr>
        <p:txBody>
          <a:bodyPr vert="horz" lIns="91440" tIns="45720" rIns="91440" bIns="45720" rtlCol="0" anchor="ctr"/>
          <a:lstStyle>
            <a:lvl1pPr algn="l">
              <a:defRPr sz="1200">
                <a:solidFill>
                  <a:schemeClr val="tx1"/>
                </a:solidFill>
              </a:defRPr>
            </a:lvl1pPr>
          </a:lstStyle>
          <a:p>
            <a:r>
              <a:rPr lang="en-US" dirty="0"/>
              <a:t>6-7 August 2018</a:t>
            </a:r>
          </a:p>
        </p:txBody>
      </p:sp>
      <p:sp>
        <p:nvSpPr>
          <p:cNvPr id="4"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tx1"/>
                </a:solidFill>
              </a:defRPr>
            </a:lvl1pPr>
          </a:lstStyle>
          <a:p>
            <a:fld id="{B4CC938F-F4A8-4EF5-BCC6-E49C6988B2EB}" type="slidenum">
              <a:rPr lang="en-US" smtClean="0"/>
              <a:pPr/>
              <a:t>‹#›</a:t>
            </a:fld>
            <a:endParaRPr lang="en-US" sz="1000" dirty="0">
              <a:latin typeface="Times New Roman" pitchFamily="1" charset="0"/>
            </a:endParaRPr>
          </a:p>
        </p:txBody>
      </p:sp>
    </p:spTree>
    <p:extLst>
      <p:ext uri="{BB962C8B-B14F-4D97-AF65-F5344CB8AC3E}">
        <p14:creationId xmlns:p14="http://schemas.microsoft.com/office/powerpoint/2010/main" val="2695445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solidFill>
                  <a:srgbClr val="000000"/>
                </a:solidFill>
              </a:defRPr>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Date Placeholder 9"/>
          <p:cNvSpPr>
            <a:spLocks noGrp="1"/>
          </p:cNvSpPr>
          <p:nvPr>
            <p:ph type="dt" sz="half" idx="10"/>
          </p:nvPr>
        </p:nvSpPr>
        <p:spPr>
          <a:xfrm>
            <a:off x="67733" y="6454780"/>
            <a:ext cx="2844800" cy="365125"/>
          </a:xfrm>
          <a:prstGeom prst="rect">
            <a:avLst/>
          </a:prstGeom>
        </p:spPr>
        <p:txBody>
          <a:bodyPr vert="horz" lIns="91440" tIns="45720" rIns="91440" bIns="45720" rtlCol="0" anchor="ctr"/>
          <a:lstStyle>
            <a:lvl1pPr algn="l">
              <a:defRPr sz="1200">
                <a:solidFill>
                  <a:srgbClr val="FFFFFF"/>
                </a:solidFill>
              </a:defRPr>
            </a:lvl1pPr>
          </a:lstStyle>
          <a:p>
            <a:r>
              <a:rPr lang="en-US" dirty="0"/>
              <a:t>6-7 August 2018</a:t>
            </a:r>
          </a:p>
        </p:txBody>
      </p:sp>
      <p:sp>
        <p:nvSpPr>
          <p:cNvPr id="7"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rgbClr val="FFFFFF"/>
                </a:solidFill>
              </a:defRPr>
            </a:lvl1pPr>
          </a:lstStyle>
          <a:p>
            <a:fld id="{0D2584DC-FB79-4EC8-B101-F631349954DA}" type="slidenum">
              <a:rPr lang="en-US" smtClean="0"/>
              <a:pPr/>
              <a:t>‹#›</a:t>
            </a:fld>
            <a:endParaRPr lang="en-US" sz="1000" dirty="0">
              <a:latin typeface="Times New Roman" pitchFamily="1" charset="0"/>
            </a:endParaRPr>
          </a:p>
        </p:txBody>
      </p:sp>
    </p:spTree>
    <p:extLst>
      <p:ext uri="{BB962C8B-B14F-4D97-AF65-F5344CB8AC3E}">
        <p14:creationId xmlns:p14="http://schemas.microsoft.com/office/powerpoint/2010/main" val="306379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Date Placeholder 9"/>
          <p:cNvSpPr>
            <a:spLocks noGrp="1"/>
          </p:cNvSpPr>
          <p:nvPr>
            <p:ph type="dt" sz="half" idx="10"/>
          </p:nvPr>
        </p:nvSpPr>
        <p:spPr>
          <a:xfrm>
            <a:off x="67733" y="6454780"/>
            <a:ext cx="2844800" cy="365125"/>
          </a:xfrm>
          <a:prstGeom prst="rect">
            <a:avLst/>
          </a:prstGeom>
        </p:spPr>
        <p:txBody>
          <a:bodyPr vert="horz" lIns="91440" tIns="45720" rIns="91440" bIns="45720" rtlCol="0" anchor="ctr"/>
          <a:lstStyle>
            <a:lvl1pPr algn="l">
              <a:defRPr sz="1200">
                <a:solidFill>
                  <a:srgbClr val="FFFFFF"/>
                </a:solidFill>
              </a:defRPr>
            </a:lvl1pPr>
          </a:lstStyle>
          <a:p>
            <a:r>
              <a:rPr lang="en-US" dirty="0"/>
              <a:t>6-7 August 2018</a:t>
            </a:r>
          </a:p>
        </p:txBody>
      </p:sp>
      <p:sp>
        <p:nvSpPr>
          <p:cNvPr id="7"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rgbClr val="FFFFFF"/>
                </a:solidFill>
              </a:defRPr>
            </a:lvl1pPr>
          </a:lstStyle>
          <a:p>
            <a:fld id="{2A7B4D72-F554-45CA-A8A3-B0D518A19DBE}" type="slidenum">
              <a:rPr lang="en-US" smtClean="0"/>
              <a:pPr/>
              <a:t>‹#›</a:t>
            </a:fld>
            <a:endParaRPr lang="en-US" sz="1000" dirty="0">
              <a:latin typeface="Times New Roman" pitchFamily="1" charset="0"/>
            </a:endParaRPr>
          </a:p>
        </p:txBody>
      </p:sp>
    </p:spTree>
    <p:extLst>
      <p:ext uri="{BB962C8B-B14F-4D97-AF65-F5344CB8AC3E}">
        <p14:creationId xmlns:p14="http://schemas.microsoft.com/office/powerpoint/2010/main" val="673194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7" descr="top.jpg"/>
          <p:cNvPicPr>
            <a:picLocks noChangeAspect="1"/>
          </p:cNvPicPr>
          <p:nvPr/>
        </p:nvPicPr>
        <p:blipFill>
          <a:blip r:embed="rId15" cstate="print"/>
          <a:srcRect/>
          <a:stretch>
            <a:fillRect/>
          </a:stretch>
        </p:blipFill>
        <p:spPr bwMode="auto">
          <a:xfrm>
            <a:off x="0" y="-23813"/>
            <a:ext cx="12192000" cy="879476"/>
          </a:xfrm>
          <a:prstGeom prst="rect">
            <a:avLst/>
          </a:prstGeom>
          <a:noFill/>
          <a:ln w="0">
            <a:solidFill>
              <a:schemeClr val="tx1"/>
            </a:solidFill>
            <a:miter lim="800000"/>
            <a:headEnd/>
            <a:tailEnd/>
          </a:ln>
        </p:spPr>
      </p:pic>
      <p:sp>
        <p:nvSpPr>
          <p:cNvPr id="8196" name="Rectangle 3"/>
          <p:cNvSpPr>
            <a:spLocks noGrp="1" noChangeArrowheads="1"/>
          </p:cNvSpPr>
          <p:nvPr>
            <p:ph type="body" idx="1"/>
          </p:nvPr>
        </p:nvSpPr>
        <p:spPr bwMode="auto">
          <a:xfrm>
            <a:off x="914400" y="1219200"/>
            <a:ext cx="10363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7" name="Rectangle 73"/>
          <p:cNvSpPr>
            <a:spLocks noGrp="1" noChangeArrowheads="1"/>
          </p:cNvSpPr>
          <p:nvPr>
            <p:ph type="title"/>
          </p:nvPr>
        </p:nvSpPr>
        <p:spPr bwMode="auto">
          <a:xfrm>
            <a:off x="1049868" y="152400"/>
            <a:ext cx="961813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10" name="Date Placeholder 9"/>
          <p:cNvSpPr>
            <a:spLocks noGrp="1"/>
          </p:cNvSpPr>
          <p:nvPr>
            <p:ph type="dt" sz="half" idx="2"/>
          </p:nvPr>
        </p:nvSpPr>
        <p:spPr>
          <a:xfrm>
            <a:off x="67733" y="6454780"/>
            <a:ext cx="2844800" cy="365125"/>
          </a:xfrm>
          <a:prstGeom prst="rect">
            <a:avLst/>
          </a:prstGeom>
        </p:spPr>
        <p:txBody>
          <a:bodyPr vert="horz" lIns="91440" tIns="45720" rIns="91440" bIns="45720" rtlCol="0" anchor="ctr"/>
          <a:lstStyle>
            <a:lvl1pPr algn="l">
              <a:defRPr sz="1200">
                <a:solidFill>
                  <a:schemeClr val="tx1"/>
                </a:solidFill>
              </a:defRPr>
            </a:lvl1pPr>
          </a:lstStyle>
          <a:p>
            <a:r>
              <a:rPr lang="en-US" dirty="0"/>
              <a:t>6-7 August 2018</a:t>
            </a:r>
          </a:p>
        </p:txBody>
      </p:sp>
      <p:sp>
        <p:nvSpPr>
          <p:cNvPr id="11"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tx1"/>
                </a:solidFill>
              </a:defRPr>
            </a:lvl1pPr>
          </a:lstStyle>
          <a:p>
            <a:fld id="{6BE9692B-6899-41C0-B3E9-4952193339A3}" type="slidenum">
              <a:rPr lang="en-US" smtClean="0"/>
              <a:pPr/>
              <a:t>‹#›</a:t>
            </a:fld>
            <a:endParaRPr lang="en-US" sz="1000" dirty="0">
              <a:latin typeface="Times New Roman" pitchFamily="1" charset="0"/>
            </a:endParaRPr>
          </a:p>
        </p:txBody>
      </p:sp>
      <p:pic>
        <p:nvPicPr>
          <p:cNvPr id="8199" name="Picture 67" descr="NASA insignia RGB"/>
          <p:cNvPicPr>
            <a:picLocks noChangeArrowheads="1"/>
          </p:cNvPicPr>
          <p:nvPr/>
        </p:nvPicPr>
        <p:blipFill>
          <a:blip r:embed="rId16" cstate="print"/>
          <a:srcRect/>
          <a:stretch>
            <a:fillRect/>
          </a:stretch>
        </p:blipFill>
        <p:spPr bwMode="auto">
          <a:xfrm>
            <a:off x="11311467" y="137619"/>
            <a:ext cx="685800" cy="556612"/>
          </a:xfrm>
          <a:prstGeom prst="rect">
            <a:avLst/>
          </a:prstGeom>
          <a:noFill/>
          <a:ln w="9525">
            <a:noFill/>
            <a:miter lim="800000"/>
            <a:headEnd/>
            <a:tailEnd/>
          </a:ln>
        </p:spPr>
      </p:pic>
    </p:spTree>
    <p:extLst>
      <p:ext uri="{BB962C8B-B14F-4D97-AF65-F5344CB8AC3E}">
        <p14:creationId xmlns:p14="http://schemas.microsoft.com/office/powerpoint/2010/main" val="2437369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p:txStyles>
    <p:titleStyle>
      <a:lvl1pPr algn="l" rtl="0" eaLnBrk="1" fontAlgn="base" hangingPunct="1">
        <a:spcBef>
          <a:spcPct val="0"/>
        </a:spcBef>
        <a:spcAft>
          <a:spcPct val="0"/>
        </a:spcAft>
        <a:defRPr sz="2400" b="1">
          <a:solidFill>
            <a:schemeClr val="bg1"/>
          </a:solidFill>
          <a:latin typeface="+mj-lt"/>
          <a:ea typeface="MS PGothic" pitchFamily="34" charset="-128"/>
          <a:cs typeface="+mj-cs"/>
        </a:defRPr>
      </a:lvl1pPr>
      <a:lvl2pPr algn="l"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2pPr>
      <a:lvl3pPr algn="l"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3pPr>
      <a:lvl4pPr algn="l"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4pPr>
      <a:lvl5pPr algn="l"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5pPr>
      <a:lvl6pPr marL="4572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6pPr>
      <a:lvl7pPr marL="9144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7pPr>
      <a:lvl8pPr marL="13716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8pPr>
      <a:lvl9pPr marL="18288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9pPr>
    </p:titleStyle>
    <p:bodyStyle>
      <a:lvl1pPr marL="225425" indent="-225425" algn="l" rtl="0" eaLnBrk="1" fontAlgn="base" hangingPunct="1">
        <a:spcBef>
          <a:spcPct val="20000"/>
        </a:spcBef>
        <a:spcAft>
          <a:spcPct val="0"/>
        </a:spcAft>
        <a:buChar char="•"/>
        <a:defRPr>
          <a:solidFill>
            <a:schemeClr val="tx1"/>
          </a:solidFill>
          <a:latin typeface="+mn-lt"/>
          <a:ea typeface="MS PGothic" pitchFamily="34" charset="-128"/>
          <a:cs typeface="+mn-cs"/>
        </a:defRPr>
      </a:lvl1pPr>
      <a:lvl2pPr marL="460375" indent="-233363" algn="l" rtl="0" eaLnBrk="1" fontAlgn="base" hangingPunct="1">
        <a:spcBef>
          <a:spcPct val="20000"/>
        </a:spcBef>
        <a:spcAft>
          <a:spcPct val="0"/>
        </a:spcAft>
        <a:buChar char="–"/>
        <a:defRPr>
          <a:solidFill>
            <a:schemeClr val="tx1"/>
          </a:solidFill>
          <a:latin typeface="+mn-lt"/>
          <a:ea typeface="MS PGothic" pitchFamily="34" charset="-128"/>
          <a:cs typeface="ＭＳ Ｐゴシック"/>
        </a:defRPr>
      </a:lvl2pPr>
      <a:lvl3pPr marL="687388" indent="-225425" algn="l" rtl="0" eaLnBrk="1" fontAlgn="base" hangingPunct="1">
        <a:spcBef>
          <a:spcPct val="20000"/>
        </a:spcBef>
        <a:spcAft>
          <a:spcPct val="0"/>
        </a:spcAft>
        <a:buChar char="•"/>
        <a:defRPr>
          <a:solidFill>
            <a:schemeClr val="tx1"/>
          </a:solidFill>
          <a:latin typeface="+mn-lt"/>
          <a:ea typeface="ヒラギノ角ゴ Pro W3" pitchFamily="-106" charset="-128"/>
          <a:cs typeface="ヒラギノ角ゴ Pro W3" charset="-128"/>
        </a:defRPr>
      </a:lvl3pPr>
      <a:lvl4pPr marL="915988" indent="-227013" algn="l" rtl="0" eaLnBrk="1" fontAlgn="base" hangingPunct="1">
        <a:spcBef>
          <a:spcPct val="20000"/>
        </a:spcBef>
        <a:spcAft>
          <a:spcPct val="0"/>
        </a:spcAft>
        <a:buChar char="–"/>
        <a:defRPr>
          <a:solidFill>
            <a:schemeClr val="tx1"/>
          </a:solidFill>
          <a:latin typeface="+mn-lt"/>
          <a:ea typeface="ヒラギノ角ゴ Pro W3" pitchFamily="-106" charset="-128"/>
          <a:cs typeface="ヒラギノ角ゴ Pro W3" charset="-128"/>
        </a:defRPr>
      </a:lvl4pPr>
      <a:lvl5pPr marL="1144588" indent="-227013" algn="l" rtl="0" eaLnBrk="1" fontAlgn="base" hangingPunct="1">
        <a:spcBef>
          <a:spcPct val="20000"/>
        </a:spcBef>
        <a:spcAft>
          <a:spcPct val="0"/>
        </a:spcAft>
        <a:buChar char="»"/>
        <a:defRPr>
          <a:solidFill>
            <a:schemeClr val="tx1"/>
          </a:solidFill>
          <a:latin typeface="+mn-lt"/>
          <a:ea typeface="ヒラギノ角ゴ Pro W3" pitchFamily="-106" charset="-128"/>
          <a:cs typeface="ヒラギノ角ゴ Pro W3" charset="-128"/>
        </a:defRPr>
      </a:lvl5pPr>
      <a:lvl6pPr marL="1601788" indent="-227013" algn="l" rtl="0" eaLnBrk="1" fontAlgn="base" hangingPunct="1">
        <a:spcBef>
          <a:spcPct val="20000"/>
        </a:spcBef>
        <a:spcAft>
          <a:spcPct val="0"/>
        </a:spcAft>
        <a:buChar char="»"/>
        <a:defRPr>
          <a:solidFill>
            <a:schemeClr val="tx1"/>
          </a:solidFill>
          <a:latin typeface="+mn-lt"/>
          <a:ea typeface="+mn-ea"/>
        </a:defRPr>
      </a:lvl6pPr>
      <a:lvl7pPr marL="2058988" indent="-227013" algn="l" rtl="0" eaLnBrk="1" fontAlgn="base" hangingPunct="1">
        <a:spcBef>
          <a:spcPct val="20000"/>
        </a:spcBef>
        <a:spcAft>
          <a:spcPct val="0"/>
        </a:spcAft>
        <a:buChar char="»"/>
        <a:defRPr>
          <a:solidFill>
            <a:schemeClr val="tx1"/>
          </a:solidFill>
          <a:latin typeface="+mn-lt"/>
          <a:ea typeface="+mn-ea"/>
        </a:defRPr>
      </a:lvl7pPr>
      <a:lvl8pPr marL="2516188" indent="-227013" algn="l" rtl="0" eaLnBrk="1" fontAlgn="base" hangingPunct="1">
        <a:spcBef>
          <a:spcPct val="20000"/>
        </a:spcBef>
        <a:spcAft>
          <a:spcPct val="0"/>
        </a:spcAft>
        <a:buChar char="»"/>
        <a:defRPr>
          <a:solidFill>
            <a:schemeClr val="tx1"/>
          </a:solidFill>
          <a:latin typeface="+mn-lt"/>
          <a:ea typeface="+mn-ea"/>
        </a:defRPr>
      </a:lvl8pPr>
      <a:lvl9pPr marL="2973388" indent="-227013"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notesSlide" Target="../notesSlides/notesSlide10.xml"/><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sv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tmp"/></Relationships>
</file>

<file path=ppt/slides/_rels/slide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F0EF5-60F5-4D93-87C2-AB95BD222FDF}"/>
              </a:ext>
            </a:extLst>
          </p:cNvPr>
          <p:cNvSpPr>
            <a:spLocks noGrp="1"/>
          </p:cNvSpPr>
          <p:nvPr>
            <p:ph type="ctrTitle"/>
          </p:nvPr>
        </p:nvSpPr>
        <p:spPr>
          <a:xfrm>
            <a:off x="304572" y="1063292"/>
            <a:ext cx="10930467" cy="1687105"/>
          </a:xfrm>
        </p:spPr>
        <p:txBody>
          <a:bodyPr>
            <a:normAutofit/>
          </a:bodyPr>
          <a:lstStyle/>
          <a:p>
            <a:r>
              <a:rPr lang="en-US" dirty="0"/>
              <a:t>IMPACT 2021: MEDICAL DATABASE ACCOMPLISHMENTS AND LESSONS LEARNED</a:t>
            </a:r>
          </a:p>
        </p:txBody>
      </p:sp>
      <p:sp>
        <p:nvSpPr>
          <p:cNvPr id="3" name="Subtitle 2">
            <a:extLst>
              <a:ext uri="{FF2B5EF4-FFF2-40B4-BE49-F238E27FC236}">
                <a16:creationId xmlns:a16="http://schemas.microsoft.com/office/drawing/2014/main" id="{6E4CBF58-09FC-45A6-981F-3FB2531024D5}"/>
              </a:ext>
            </a:extLst>
          </p:cNvPr>
          <p:cNvSpPr>
            <a:spLocks noGrp="1"/>
          </p:cNvSpPr>
          <p:nvPr>
            <p:ph type="subTitle" sz="quarter" idx="1"/>
          </p:nvPr>
        </p:nvSpPr>
        <p:spPr>
          <a:xfrm>
            <a:off x="304572" y="2525091"/>
            <a:ext cx="5606702" cy="3579874"/>
          </a:xfrm>
        </p:spPr>
        <p:txBody>
          <a:bodyPr>
            <a:normAutofit fontScale="85000" lnSpcReduction="10000"/>
          </a:bodyPr>
          <a:lstStyle/>
          <a:p>
            <a:r>
              <a:rPr lang="en-US" sz="2000" dirty="0"/>
              <a:t>Human Research Program</a:t>
            </a:r>
          </a:p>
          <a:p>
            <a:r>
              <a:rPr lang="en-US" sz="2000" dirty="0"/>
              <a:t>Exploration Medical Capability Element</a:t>
            </a:r>
          </a:p>
          <a:p>
            <a:endParaRPr lang="en-US" sz="2000" dirty="0"/>
          </a:p>
          <a:p>
            <a:r>
              <a:rPr lang="en-US" sz="2000" dirty="0"/>
              <a:t>February 7, 2022</a:t>
            </a:r>
          </a:p>
          <a:p>
            <a:endParaRPr lang="en-US" sz="2000" dirty="0"/>
          </a:p>
          <a:p>
            <a:r>
              <a:rPr lang="en-US" sz="2000" dirty="0"/>
              <a:t>P. Augustine</a:t>
            </a:r>
            <a:r>
              <a:rPr lang="en-US" sz="2000" baseline="30000" dirty="0"/>
              <a:t>1</a:t>
            </a:r>
            <a:r>
              <a:rPr lang="en-US" sz="2000" dirty="0"/>
              <a:t>, </a:t>
            </a:r>
          </a:p>
          <a:p>
            <a:r>
              <a:rPr lang="en-US" sz="2000" dirty="0"/>
              <a:t>A. Al</a:t>
            </a:r>
            <a:r>
              <a:rPr lang="en-US" sz="2000" baseline="30000" dirty="0"/>
              <a:t>2</a:t>
            </a:r>
            <a:r>
              <a:rPr lang="en-US" sz="2000" dirty="0"/>
              <a:t>, S. Ozbek</a:t>
            </a:r>
            <a:r>
              <a:rPr lang="en-US" sz="2000" baseline="30000" dirty="0"/>
              <a:t>2</a:t>
            </a:r>
            <a:r>
              <a:rPr lang="en-US" sz="2000" dirty="0"/>
              <a:t>, M. Kaetzer</a:t>
            </a:r>
            <a:r>
              <a:rPr lang="en-US" sz="2000" baseline="30000" dirty="0"/>
              <a:t>2</a:t>
            </a:r>
            <a:r>
              <a:rPr lang="en-US" sz="2000" dirty="0"/>
              <a:t>, </a:t>
            </a:r>
          </a:p>
          <a:p>
            <a:r>
              <a:rPr lang="en-US" sz="2000" dirty="0"/>
              <a:t>R. Daiker</a:t>
            </a:r>
            <a:r>
              <a:rPr lang="en-US" sz="2000" baseline="30000" dirty="0"/>
              <a:t>3</a:t>
            </a:r>
            <a:r>
              <a:rPr lang="en-US" sz="2000" dirty="0"/>
              <a:t>, R. Lake</a:t>
            </a:r>
            <a:r>
              <a:rPr lang="en-US" sz="2000" baseline="30000" dirty="0"/>
              <a:t>3</a:t>
            </a:r>
            <a:r>
              <a:rPr lang="en-US" sz="2000" dirty="0"/>
              <a:t>, A. Harrivel</a:t>
            </a:r>
            <a:r>
              <a:rPr lang="en-US" sz="2000" baseline="30000" dirty="0"/>
              <a:t>3</a:t>
            </a:r>
          </a:p>
          <a:p>
            <a:r>
              <a:rPr lang="en-US" sz="2000" dirty="0"/>
              <a:t>S. Maddock</a:t>
            </a:r>
            <a:r>
              <a:rPr lang="en-US" sz="2000" baseline="30000" dirty="0"/>
              <a:t>4</a:t>
            </a:r>
            <a:r>
              <a:rPr lang="en-US" sz="2000" dirty="0"/>
              <a:t>, K. Klein</a:t>
            </a:r>
            <a:r>
              <a:rPr lang="en-US" sz="2000" baseline="30000" dirty="0"/>
              <a:t>4</a:t>
            </a:r>
          </a:p>
          <a:p>
            <a:endParaRPr lang="en-US" sz="2000" baseline="30000" dirty="0"/>
          </a:p>
          <a:p>
            <a:r>
              <a:rPr lang="en-US" sz="2000" baseline="30000" dirty="0"/>
              <a:t>1 NASA Johnson Space Center, Houston, TX</a:t>
            </a:r>
          </a:p>
          <a:p>
            <a:r>
              <a:rPr lang="en-US" sz="2000" baseline="30000"/>
              <a:t>2 KBR, </a:t>
            </a:r>
            <a:r>
              <a:rPr lang="en-US" sz="2000" baseline="30000" dirty="0"/>
              <a:t>Inc., Houston, TX</a:t>
            </a:r>
          </a:p>
          <a:p>
            <a:r>
              <a:rPr lang="en-US" sz="2000" baseline="30000" dirty="0"/>
              <a:t>3 NASA Langley Research Center, Hampton, VA</a:t>
            </a:r>
          </a:p>
          <a:p>
            <a:r>
              <a:rPr lang="en-US" sz="2000" baseline="30000" dirty="0"/>
              <a:t>4 Analytical Mechanics Associates, Inc. Hampton, VA</a:t>
            </a:r>
          </a:p>
        </p:txBody>
      </p:sp>
      <p:sp>
        <p:nvSpPr>
          <p:cNvPr id="5" name="TextBox 4"/>
          <p:cNvSpPr txBox="1"/>
          <p:nvPr/>
        </p:nvSpPr>
        <p:spPr>
          <a:xfrm>
            <a:off x="1662545" y="6289964"/>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ＭＳ Ｐゴシック"/>
              </a:rPr>
              <a:t>“Expanding the Boundaries of Space Medicine and Technology”</a:t>
            </a:r>
          </a:p>
        </p:txBody>
      </p:sp>
    </p:spTree>
    <p:extLst>
      <p:ext uri="{BB962C8B-B14F-4D97-AF65-F5344CB8AC3E}">
        <p14:creationId xmlns:p14="http://schemas.microsoft.com/office/powerpoint/2010/main" val="1999226784"/>
      </p:ext>
    </p:extLst>
  </p:cSld>
  <p:clrMapOvr>
    <a:masterClrMapping/>
  </p:clrMapOvr>
  <mc:AlternateContent xmlns:mc="http://schemas.openxmlformats.org/markup-compatibility/2006" xmlns:p14="http://schemas.microsoft.com/office/powerpoint/2010/main">
    <mc:Choice Requires="p14">
      <p:transition spd="slow" p14:dur="2000" advTm="26275"/>
    </mc:Choice>
    <mc:Fallback xmlns="">
      <p:transition spd="slow" advTm="2627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49D9D-3801-4459-80B0-FE3F46F834A8}"/>
              </a:ext>
            </a:extLst>
          </p:cNvPr>
          <p:cNvSpPr>
            <a:spLocks noGrp="1"/>
          </p:cNvSpPr>
          <p:nvPr>
            <p:ph type="title"/>
          </p:nvPr>
        </p:nvSpPr>
        <p:spPr/>
        <p:txBody>
          <a:bodyPr/>
          <a:lstStyle/>
          <a:p>
            <a:r>
              <a:rPr lang="en-US" dirty="0"/>
              <a:t>Medical Item Database (MedID) Update</a:t>
            </a:r>
          </a:p>
        </p:txBody>
      </p:sp>
      <p:sp>
        <p:nvSpPr>
          <p:cNvPr id="3" name="Content Placeholder 2">
            <a:extLst>
              <a:ext uri="{FF2B5EF4-FFF2-40B4-BE49-F238E27FC236}">
                <a16:creationId xmlns:a16="http://schemas.microsoft.com/office/drawing/2014/main" id="{701CD0ED-685D-45CC-8B0B-F18651BEE1B8}"/>
              </a:ext>
            </a:extLst>
          </p:cNvPr>
          <p:cNvSpPr>
            <a:spLocks noGrp="1"/>
          </p:cNvSpPr>
          <p:nvPr>
            <p:ph idx="1"/>
          </p:nvPr>
        </p:nvSpPr>
        <p:spPr/>
        <p:txBody>
          <a:bodyPr/>
          <a:lstStyle/>
          <a:p>
            <a:pPr>
              <a:spcBef>
                <a:spcPts val="0"/>
              </a:spcBef>
              <a:spcAft>
                <a:spcPts val="400"/>
              </a:spcAft>
              <a:buFont typeface="Arial" panose="020B0604020202020204" pitchFamily="34" charset="0"/>
              <a:buChar char="•"/>
            </a:pPr>
            <a:r>
              <a:rPr lang="en-US" dirty="0"/>
              <a:t>ExMC researchers successfully completed a major project deliverable focused on the population of key engineering data for medical and pharmaceutical resource items (&gt;41K individual items) for the Medical Item Database (MedID) component within the Medical Database (MD) Project.</a:t>
            </a:r>
          </a:p>
          <a:p>
            <a:pPr marL="0" indent="0">
              <a:spcBef>
                <a:spcPts val="0"/>
              </a:spcBef>
              <a:spcAft>
                <a:spcPts val="400"/>
              </a:spcAft>
              <a:buNone/>
            </a:pPr>
            <a:endParaRPr lang="en-US" sz="1000" dirty="0"/>
          </a:p>
          <a:p>
            <a:pPr>
              <a:spcBef>
                <a:spcPts val="0"/>
              </a:spcBef>
              <a:spcAft>
                <a:spcPts val="400"/>
              </a:spcAft>
              <a:buFont typeface="Arial" panose="020B0604020202020204" pitchFamily="34" charset="0"/>
              <a:buChar char="•"/>
            </a:pPr>
            <a:r>
              <a:rPr lang="en-US" spc="-10" dirty="0"/>
              <a:t>This update was informed by and in alignment with resource items required to treat medical conditions forecasted for a ‘Level of Care 4’ exploration* environment, as specified by the Clinical Science Team (CST) clinicians and documented via the Evidence Library’s </a:t>
            </a:r>
            <a:r>
              <a:rPr lang="en-US" spc="-10" dirty="0">
                <a:ea typeface="Times New Roman" panose="02020603050405020304" pitchFamily="18" charset="0"/>
              </a:rPr>
              <a:t>Capability Resource Table (CRT).</a:t>
            </a:r>
            <a:endParaRPr lang="en-US" spc="-10" dirty="0"/>
          </a:p>
          <a:p>
            <a:pPr marL="0" indent="0">
              <a:buNone/>
            </a:pPr>
            <a:endParaRPr lang="en-US" dirty="0"/>
          </a:p>
        </p:txBody>
      </p:sp>
      <p:sp>
        <p:nvSpPr>
          <p:cNvPr id="5" name="Slide Number Placeholder 4">
            <a:extLst>
              <a:ext uri="{FF2B5EF4-FFF2-40B4-BE49-F238E27FC236}">
                <a16:creationId xmlns:a16="http://schemas.microsoft.com/office/drawing/2014/main" id="{C06BD9B6-10D6-4383-BF6B-232AE5B48047}"/>
              </a:ext>
            </a:extLst>
          </p:cNvPr>
          <p:cNvSpPr>
            <a:spLocks noGrp="1"/>
          </p:cNvSpPr>
          <p:nvPr>
            <p:ph type="sldNum" sz="quarter" idx="4"/>
          </p:nvPr>
        </p:nvSpPr>
        <p:spPr/>
        <p:txBody>
          <a:bodyPr/>
          <a:lstStyle/>
          <a:p>
            <a:fld id="{60E58D69-6F75-46EC-B381-A34C4F305958}" type="slidenum">
              <a:rPr lang="en-US" smtClean="0"/>
              <a:pPr/>
              <a:t>10</a:t>
            </a:fld>
            <a:endParaRPr lang="en-US" sz="1000" dirty="0"/>
          </a:p>
        </p:txBody>
      </p:sp>
      <p:sp>
        <p:nvSpPr>
          <p:cNvPr id="6" name="Rectangle 5">
            <a:extLst>
              <a:ext uri="{FF2B5EF4-FFF2-40B4-BE49-F238E27FC236}">
                <a16:creationId xmlns:a16="http://schemas.microsoft.com/office/drawing/2014/main" id="{A9CFCEDA-2D0D-4D9D-951C-3600C54DF951}"/>
              </a:ext>
            </a:extLst>
          </p:cNvPr>
          <p:cNvSpPr/>
          <p:nvPr/>
        </p:nvSpPr>
        <p:spPr>
          <a:xfrm>
            <a:off x="26127" y="6312508"/>
            <a:ext cx="8249194" cy="523220"/>
          </a:xfrm>
          <a:prstGeom prst="rect">
            <a:avLst/>
          </a:prstGeom>
        </p:spPr>
        <p:txBody>
          <a:bodyPr wrap="square">
            <a:spAutoFit/>
          </a:bodyPr>
          <a:lstStyle/>
          <a:p>
            <a:pPr marL="457200" indent="-457200"/>
            <a:r>
              <a:rPr lang="en-US" sz="1400" dirty="0"/>
              <a:t>* Hailey, M., Urbina, M., Reyes, D., &amp; Antonsen, E. (2017). Interpretation of NASA-STD-3001 Levels of Care for Exploration Medical System Development.  NASA/TM-2017-219290</a:t>
            </a:r>
          </a:p>
        </p:txBody>
      </p:sp>
    </p:spTree>
    <p:extLst>
      <p:ext uri="{BB962C8B-B14F-4D97-AF65-F5344CB8AC3E}">
        <p14:creationId xmlns:p14="http://schemas.microsoft.com/office/powerpoint/2010/main" val="2344566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EFE9146-68A0-4183-8C56-55153BF8E838}"/>
              </a:ext>
            </a:extLst>
          </p:cNvPr>
          <p:cNvGrpSpPr/>
          <p:nvPr/>
        </p:nvGrpSpPr>
        <p:grpSpPr>
          <a:xfrm>
            <a:off x="2750405" y="3102235"/>
            <a:ext cx="8933669" cy="3352545"/>
            <a:chOff x="2750405" y="3102235"/>
            <a:chExt cx="8933669" cy="3352545"/>
          </a:xfrm>
        </p:grpSpPr>
        <p:pic>
          <p:nvPicPr>
            <p:cNvPr id="18" name="Picture 17">
              <a:extLst>
                <a:ext uri="{FF2B5EF4-FFF2-40B4-BE49-F238E27FC236}">
                  <a16:creationId xmlns:a16="http://schemas.microsoft.com/office/drawing/2014/main" id="{451E69A5-C95B-4BE3-A5DA-A9EB29739D95}"/>
                </a:ext>
              </a:extLst>
            </p:cNvPr>
            <p:cNvPicPr/>
            <p:nvPr/>
          </p:nvPicPr>
          <p:blipFill>
            <a:blip r:embed="rId3"/>
            <a:stretch>
              <a:fillRect/>
            </a:stretch>
          </p:blipFill>
          <p:spPr>
            <a:xfrm>
              <a:off x="2750405" y="3102235"/>
              <a:ext cx="8933669" cy="3352545"/>
            </a:xfrm>
            <a:prstGeom prst="rect">
              <a:avLst/>
            </a:prstGeom>
          </p:spPr>
        </p:pic>
        <p:pic>
          <p:nvPicPr>
            <p:cNvPr id="5" name="Picture 4">
              <a:extLst>
                <a:ext uri="{FF2B5EF4-FFF2-40B4-BE49-F238E27FC236}">
                  <a16:creationId xmlns:a16="http://schemas.microsoft.com/office/drawing/2014/main" id="{FE07FE39-FA82-474B-BCC1-D1D2E3569F7A}"/>
                </a:ext>
              </a:extLst>
            </p:cNvPr>
            <p:cNvPicPr>
              <a:picLocks noChangeAspect="1"/>
            </p:cNvPicPr>
            <p:nvPr/>
          </p:nvPicPr>
          <p:blipFill>
            <a:blip r:embed="rId4"/>
            <a:stretch>
              <a:fillRect/>
            </a:stretch>
          </p:blipFill>
          <p:spPr>
            <a:xfrm>
              <a:off x="3013394" y="4738175"/>
              <a:ext cx="1085850" cy="647700"/>
            </a:xfrm>
            <a:prstGeom prst="rect">
              <a:avLst/>
            </a:prstGeom>
          </p:spPr>
        </p:pic>
      </p:grpSp>
      <p:sp>
        <p:nvSpPr>
          <p:cNvPr id="2" name="Title 1">
            <a:extLst>
              <a:ext uri="{FF2B5EF4-FFF2-40B4-BE49-F238E27FC236}">
                <a16:creationId xmlns:a16="http://schemas.microsoft.com/office/drawing/2014/main" id="{C1049D9D-3801-4459-80B0-FE3F46F834A8}"/>
              </a:ext>
            </a:extLst>
          </p:cNvPr>
          <p:cNvSpPr>
            <a:spLocks noGrp="1"/>
          </p:cNvSpPr>
          <p:nvPr>
            <p:ph type="title"/>
          </p:nvPr>
        </p:nvSpPr>
        <p:spPr/>
        <p:txBody>
          <a:bodyPr/>
          <a:lstStyle/>
          <a:p>
            <a:r>
              <a:rPr lang="en-US" dirty="0"/>
              <a:t>Medical Item Database (MedID) Update</a:t>
            </a:r>
          </a:p>
        </p:txBody>
      </p:sp>
      <p:grpSp>
        <p:nvGrpSpPr>
          <p:cNvPr id="8" name="Group 7">
            <a:extLst>
              <a:ext uri="{FF2B5EF4-FFF2-40B4-BE49-F238E27FC236}">
                <a16:creationId xmlns:a16="http://schemas.microsoft.com/office/drawing/2014/main" id="{FA45D21C-DC5D-4832-921C-038ECC2FA89A}"/>
              </a:ext>
            </a:extLst>
          </p:cNvPr>
          <p:cNvGrpSpPr/>
          <p:nvPr/>
        </p:nvGrpSpPr>
        <p:grpSpPr>
          <a:xfrm>
            <a:off x="541560" y="3196555"/>
            <a:ext cx="1735019" cy="2899445"/>
            <a:chOff x="135452" y="3133798"/>
            <a:chExt cx="1811481" cy="3443656"/>
          </a:xfrm>
        </p:grpSpPr>
        <p:pic>
          <p:nvPicPr>
            <p:cNvPr id="9" name="Graphic 8" descr="Needle with solid fill">
              <a:extLst>
                <a:ext uri="{FF2B5EF4-FFF2-40B4-BE49-F238E27FC236}">
                  <a16:creationId xmlns:a16="http://schemas.microsoft.com/office/drawing/2014/main" id="{282E2935-BD9C-42BD-843C-903B99CF54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452" y="3994653"/>
              <a:ext cx="608650" cy="608650"/>
            </a:xfrm>
            <a:prstGeom prst="rect">
              <a:avLst/>
            </a:prstGeom>
          </p:spPr>
        </p:pic>
        <p:pic>
          <p:nvPicPr>
            <p:cNvPr id="10" name="Graphic 9" descr="Dental Tools outline">
              <a:extLst>
                <a:ext uri="{FF2B5EF4-FFF2-40B4-BE49-F238E27FC236}">
                  <a16:creationId xmlns:a16="http://schemas.microsoft.com/office/drawing/2014/main" id="{804E4E7E-475A-4FFB-A0DA-52E3A27307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780785">
              <a:off x="905418" y="4246508"/>
              <a:ext cx="603339" cy="603339"/>
            </a:xfrm>
            <a:prstGeom prst="rect">
              <a:avLst/>
            </a:prstGeom>
          </p:spPr>
        </p:pic>
        <p:pic>
          <p:nvPicPr>
            <p:cNvPr id="11" name="Graphic 10" descr="Sling with solid fill">
              <a:extLst>
                <a:ext uri="{FF2B5EF4-FFF2-40B4-BE49-F238E27FC236}">
                  <a16:creationId xmlns:a16="http://schemas.microsoft.com/office/drawing/2014/main" id="{D5DAFA78-8021-4A1E-9043-E80526F631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0041" y="3133798"/>
              <a:ext cx="698446" cy="698446"/>
            </a:xfrm>
            <a:prstGeom prst="rect">
              <a:avLst/>
            </a:prstGeom>
          </p:spPr>
        </p:pic>
        <p:pic>
          <p:nvPicPr>
            <p:cNvPr id="12" name="Graphic 11" descr="Stethoscope outline">
              <a:extLst>
                <a:ext uri="{FF2B5EF4-FFF2-40B4-BE49-F238E27FC236}">
                  <a16:creationId xmlns:a16="http://schemas.microsoft.com/office/drawing/2014/main" id="{66703882-288A-4B33-ACDB-489BA1FF489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0257459">
              <a:off x="307216" y="5371774"/>
              <a:ext cx="627296" cy="627296"/>
            </a:xfrm>
            <a:prstGeom prst="rect">
              <a:avLst/>
            </a:prstGeom>
          </p:spPr>
        </p:pic>
        <p:pic>
          <p:nvPicPr>
            <p:cNvPr id="13" name="Graphic 12" descr="IV with solid fill">
              <a:extLst>
                <a:ext uri="{FF2B5EF4-FFF2-40B4-BE49-F238E27FC236}">
                  <a16:creationId xmlns:a16="http://schemas.microsoft.com/office/drawing/2014/main" id="{7ACB359B-BFF7-4605-8E84-C3CC01C4FC7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1760" y="4663558"/>
              <a:ext cx="623586" cy="623586"/>
            </a:xfrm>
            <a:prstGeom prst="rect">
              <a:avLst/>
            </a:prstGeom>
          </p:spPr>
        </p:pic>
        <p:pic>
          <p:nvPicPr>
            <p:cNvPr id="14" name="Graphic 13" descr="N95 mask with solid fill">
              <a:extLst>
                <a:ext uri="{FF2B5EF4-FFF2-40B4-BE49-F238E27FC236}">
                  <a16:creationId xmlns:a16="http://schemas.microsoft.com/office/drawing/2014/main" id="{DE23439A-484D-4D9A-99BD-7024B8C729A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660069">
              <a:off x="1014760" y="5023320"/>
              <a:ext cx="627296" cy="627296"/>
            </a:xfrm>
            <a:prstGeom prst="rect">
              <a:avLst/>
            </a:prstGeom>
          </p:spPr>
        </p:pic>
        <p:pic>
          <p:nvPicPr>
            <p:cNvPr id="15" name="Graphic 14" descr="Medicine with solid fill">
              <a:extLst>
                <a:ext uri="{FF2B5EF4-FFF2-40B4-BE49-F238E27FC236}">
                  <a16:creationId xmlns:a16="http://schemas.microsoft.com/office/drawing/2014/main" id="{902AD1CE-0C85-4EBB-9C39-3A10D9CEC7F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248487" y="3484364"/>
              <a:ext cx="698446" cy="698446"/>
            </a:xfrm>
            <a:prstGeom prst="rect">
              <a:avLst/>
            </a:prstGeom>
          </p:spPr>
        </p:pic>
        <p:pic>
          <p:nvPicPr>
            <p:cNvPr id="16" name="Graphic 15" descr="Toothpaste with solid fill">
              <a:extLst>
                <a:ext uri="{FF2B5EF4-FFF2-40B4-BE49-F238E27FC236}">
                  <a16:creationId xmlns:a16="http://schemas.microsoft.com/office/drawing/2014/main" id="{3932FEE9-00BA-49E8-BF96-6747303AB90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92193" y="5950158"/>
              <a:ext cx="627296" cy="627296"/>
            </a:xfrm>
            <a:prstGeom prst="rect">
              <a:avLst/>
            </a:prstGeom>
          </p:spPr>
        </p:pic>
      </p:grpSp>
      <p:sp>
        <p:nvSpPr>
          <p:cNvPr id="17" name="Arrow: Right 16">
            <a:extLst>
              <a:ext uri="{FF2B5EF4-FFF2-40B4-BE49-F238E27FC236}">
                <a16:creationId xmlns:a16="http://schemas.microsoft.com/office/drawing/2014/main" id="{7DBE7817-CC4A-452D-8A49-B591C9BDD22C}"/>
              </a:ext>
            </a:extLst>
          </p:cNvPr>
          <p:cNvSpPr/>
          <p:nvPr/>
        </p:nvSpPr>
        <p:spPr bwMode="auto">
          <a:xfrm>
            <a:off x="2041756" y="4197924"/>
            <a:ext cx="638608" cy="623586"/>
          </a:xfrm>
          <a:prstGeom prst="rightArrow">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9" name="Content Placeholder 2">
            <a:extLst>
              <a:ext uri="{FF2B5EF4-FFF2-40B4-BE49-F238E27FC236}">
                <a16:creationId xmlns:a16="http://schemas.microsoft.com/office/drawing/2014/main" id="{69C04A7C-8F5E-4661-B7F2-1C3CAEBC8915}"/>
              </a:ext>
            </a:extLst>
          </p:cNvPr>
          <p:cNvSpPr>
            <a:spLocks noGrp="1"/>
          </p:cNvSpPr>
          <p:nvPr>
            <p:ph idx="1"/>
          </p:nvPr>
        </p:nvSpPr>
        <p:spPr>
          <a:xfrm>
            <a:off x="914400" y="1219200"/>
            <a:ext cx="10363200" cy="4876800"/>
          </a:xfrm>
        </p:spPr>
        <p:txBody>
          <a:bodyPr/>
          <a:lstStyle/>
          <a:p>
            <a:pPr>
              <a:buFont typeface="Arial" panose="020B0604020202020204" pitchFamily="34" charset="0"/>
              <a:buChar char="•"/>
            </a:pPr>
            <a:r>
              <a:rPr lang="en-US" dirty="0"/>
              <a:t>A total of 418 medical items, 268 pharmaceutical items, and 503 associated clinical phase/capability entities (per the CRT list) were populated into MedID in accordance with the following attribute areas:</a:t>
            </a:r>
          </a:p>
          <a:p>
            <a:pPr marL="0" indent="0">
              <a:buNone/>
            </a:pPr>
            <a:endParaRPr lang="en-US" dirty="0"/>
          </a:p>
        </p:txBody>
      </p:sp>
      <p:sp>
        <p:nvSpPr>
          <p:cNvPr id="22" name="Slide Number Placeholder 4">
            <a:extLst>
              <a:ext uri="{FF2B5EF4-FFF2-40B4-BE49-F238E27FC236}">
                <a16:creationId xmlns:a16="http://schemas.microsoft.com/office/drawing/2014/main" id="{1FF23029-543F-4F23-93F5-F34C930C0100}"/>
              </a:ext>
            </a:extLst>
          </p:cNvPr>
          <p:cNvSpPr>
            <a:spLocks noGrp="1"/>
          </p:cNvSpPr>
          <p:nvPr>
            <p:ph type="sldNum" sz="quarter" idx="4"/>
          </p:nvPr>
        </p:nvSpPr>
        <p:spPr>
          <a:xfrm>
            <a:off x="11379201" y="6454780"/>
            <a:ext cx="745067" cy="365125"/>
          </a:xfrm>
        </p:spPr>
        <p:txBody>
          <a:bodyPr/>
          <a:lstStyle/>
          <a:p>
            <a:fld id="{60E58D69-6F75-46EC-B381-A34C4F305958}" type="slidenum">
              <a:rPr lang="en-US" smtClean="0"/>
              <a:pPr/>
              <a:t>11</a:t>
            </a:fld>
            <a:endParaRPr lang="en-US" sz="1000" dirty="0"/>
          </a:p>
        </p:txBody>
      </p:sp>
    </p:spTree>
    <p:extLst>
      <p:ext uri="{BB962C8B-B14F-4D97-AF65-F5344CB8AC3E}">
        <p14:creationId xmlns:p14="http://schemas.microsoft.com/office/powerpoint/2010/main" val="2377069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49D9D-3801-4459-80B0-FE3F46F834A8}"/>
              </a:ext>
            </a:extLst>
          </p:cNvPr>
          <p:cNvSpPr>
            <a:spLocks noGrp="1"/>
          </p:cNvSpPr>
          <p:nvPr>
            <p:ph type="title"/>
          </p:nvPr>
        </p:nvSpPr>
        <p:spPr/>
        <p:txBody>
          <a:bodyPr/>
          <a:lstStyle/>
          <a:p>
            <a:r>
              <a:rPr lang="en-US" dirty="0"/>
              <a:t>Medical Item Database (MedID) Update</a:t>
            </a:r>
          </a:p>
        </p:txBody>
      </p:sp>
      <p:sp>
        <p:nvSpPr>
          <p:cNvPr id="3" name="Content Placeholder 2">
            <a:extLst>
              <a:ext uri="{FF2B5EF4-FFF2-40B4-BE49-F238E27FC236}">
                <a16:creationId xmlns:a16="http://schemas.microsoft.com/office/drawing/2014/main" id="{701CD0ED-685D-45CC-8B0B-F18651BEE1B8}"/>
              </a:ext>
            </a:extLst>
          </p:cNvPr>
          <p:cNvSpPr>
            <a:spLocks noGrp="1"/>
          </p:cNvSpPr>
          <p:nvPr>
            <p:ph idx="1"/>
          </p:nvPr>
        </p:nvSpPr>
        <p:spPr>
          <a:xfrm>
            <a:off x="819149" y="1219200"/>
            <a:ext cx="10563226" cy="4876800"/>
          </a:xfrm>
        </p:spPr>
        <p:txBody>
          <a:bodyPr/>
          <a:lstStyle/>
          <a:p>
            <a:pPr>
              <a:spcBef>
                <a:spcPts val="0"/>
              </a:spcBef>
              <a:spcAft>
                <a:spcPts val="400"/>
              </a:spcAft>
              <a:buFont typeface="Arial" panose="020B0604020202020204" pitchFamily="34" charset="0"/>
              <a:buChar char="•"/>
            </a:pPr>
            <a:r>
              <a:rPr lang="en-US" dirty="0"/>
              <a:t>Three new Figures of Merit (FOMs) </a:t>
            </a:r>
            <a:r>
              <a:rPr lang="en-US" i="1" dirty="0"/>
              <a:t>(depicted by blue asterisks in the image below)</a:t>
            </a:r>
            <a:r>
              <a:rPr lang="en-US" dirty="0"/>
              <a:t> were added to MedID :</a:t>
            </a:r>
          </a:p>
        </p:txBody>
      </p:sp>
      <p:sp>
        <p:nvSpPr>
          <p:cNvPr id="5" name="Slide Number Placeholder 4">
            <a:extLst>
              <a:ext uri="{FF2B5EF4-FFF2-40B4-BE49-F238E27FC236}">
                <a16:creationId xmlns:a16="http://schemas.microsoft.com/office/drawing/2014/main" id="{C06BD9B6-10D6-4383-BF6B-232AE5B48047}"/>
              </a:ext>
            </a:extLst>
          </p:cNvPr>
          <p:cNvSpPr>
            <a:spLocks noGrp="1"/>
          </p:cNvSpPr>
          <p:nvPr>
            <p:ph type="sldNum" sz="quarter" idx="4"/>
          </p:nvPr>
        </p:nvSpPr>
        <p:spPr/>
        <p:txBody>
          <a:bodyPr/>
          <a:lstStyle/>
          <a:p>
            <a:fld id="{60E58D69-6F75-46EC-B381-A34C4F305958}" type="slidenum">
              <a:rPr lang="en-US" smtClean="0"/>
              <a:pPr/>
              <a:t>12</a:t>
            </a:fld>
            <a:endParaRPr lang="en-US" sz="1000" dirty="0"/>
          </a:p>
        </p:txBody>
      </p:sp>
      <p:grpSp>
        <p:nvGrpSpPr>
          <p:cNvPr id="9" name="Group 8">
            <a:extLst>
              <a:ext uri="{FF2B5EF4-FFF2-40B4-BE49-F238E27FC236}">
                <a16:creationId xmlns:a16="http://schemas.microsoft.com/office/drawing/2014/main" id="{E7594606-BCB5-451C-86FD-4D1E0DF09057}"/>
              </a:ext>
            </a:extLst>
          </p:cNvPr>
          <p:cNvGrpSpPr>
            <a:grpSpLocks noChangeAspect="1"/>
          </p:cNvGrpSpPr>
          <p:nvPr/>
        </p:nvGrpSpPr>
        <p:grpSpPr>
          <a:xfrm>
            <a:off x="1117603" y="2538151"/>
            <a:ext cx="9550400" cy="3557849"/>
            <a:chOff x="4312679" y="1037917"/>
            <a:chExt cx="7643095" cy="2843409"/>
          </a:xfrm>
        </p:grpSpPr>
        <p:pic>
          <p:nvPicPr>
            <p:cNvPr id="10" name="Picture 9">
              <a:extLst>
                <a:ext uri="{FF2B5EF4-FFF2-40B4-BE49-F238E27FC236}">
                  <a16:creationId xmlns:a16="http://schemas.microsoft.com/office/drawing/2014/main" id="{3BEBB7A5-13E3-438D-8AF3-945F6333718F}"/>
                </a:ext>
              </a:extLst>
            </p:cNvPr>
            <p:cNvPicPr>
              <a:picLocks noChangeAspect="1"/>
            </p:cNvPicPr>
            <p:nvPr/>
          </p:nvPicPr>
          <p:blipFill>
            <a:blip r:embed="rId2"/>
            <a:stretch>
              <a:fillRect/>
            </a:stretch>
          </p:blipFill>
          <p:spPr>
            <a:xfrm>
              <a:off x="4312679" y="1132776"/>
              <a:ext cx="7486650" cy="2609850"/>
            </a:xfrm>
            <a:prstGeom prst="rect">
              <a:avLst/>
            </a:prstGeom>
          </p:spPr>
        </p:pic>
        <p:sp>
          <p:nvSpPr>
            <p:cNvPr id="11" name="Rectangle 10">
              <a:extLst>
                <a:ext uri="{FF2B5EF4-FFF2-40B4-BE49-F238E27FC236}">
                  <a16:creationId xmlns:a16="http://schemas.microsoft.com/office/drawing/2014/main" id="{B446667D-EED8-4937-813D-2282090C8033}"/>
                </a:ext>
              </a:extLst>
            </p:cNvPr>
            <p:cNvSpPr/>
            <p:nvPr/>
          </p:nvSpPr>
          <p:spPr bwMode="auto">
            <a:xfrm>
              <a:off x="4590470" y="1037917"/>
              <a:ext cx="7365304" cy="2843409"/>
            </a:xfrm>
            <a:prstGeom prst="rect">
              <a:avLst/>
            </a:prstGeom>
            <a:noFill/>
            <a:ln w="12700" cap="flat" cmpd="sng" algn="ctr">
              <a:solidFill>
                <a:srgbClr val="0070C0"/>
              </a:solidFill>
              <a:prstDash val="solid"/>
              <a:round/>
              <a:headEnd type="none" w="med" len="med"/>
              <a:tailEnd type="none" w="med" len="med"/>
            </a:ln>
            <a:effectLst>
              <a:outerShdw blurRad="50800" dist="38100" dir="2700000" algn="tl" rotWithShape="0">
                <a:schemeClr val="bg1">
                  <a:lumMod val="50000"/>
                  <a:alpha val="40000"/>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grpSp>
      <p:sp>
        <p:nvSpPr>
          <p:cNvPr id="6" name="TextBox 5">
            <a:extLst>
              <a:ext uri="{FF2B5EF4-FFF2-40B4-BE49-F238E27FC236}">
                <a16:creationId xmlns:a16="http://schemas.microsoft.com/office/drawing/2014/main" id="{A74304A7-1972-4A29-8673-B2BCE51D192F}"/>
              </a:ext>
            </a:extLst>
          </p:cNvPr>
          <p:cNvSpPr txBox="1"/>
          <p:nvPr/>
        </p:nvSpPr>
        <p:spPr>
          <a:xfrm>
            <a:off x="7114998" y="3029526"/>
            <a:ext cx="304892" cy="461665"/>
          </a:xfrm>
          <a:prstGeom prst="rect">
            <a:avLst/>
          </a:prstGeom>
          <a:noFill/>
        </p:spPr>
        <p:txBody>
          <a:bodyPr wrap="none" rtlCol="0">
            <a:spAutoFit/>
          </a:bodyPr>
          <a:lstStyle/>
          <a:p>
            <a:r>
              <a:rPr lang="en-US" sz="2400" dirty="0">
                <a:solidFill>
                  <a:srgbClr val="0070C0"/>
                </a:solidFill>
              </a:rPr>
              <a:t>*</a:t>
            </a:r>
          </a:p>
        </p:txBody>
      </p:sp>
      <p:sp>
        <p:nvSpPr>
          <p:cNvPr id="12" name="TextBox 11">
            <a:extLst>
              <a:ext uri="{FF2B5EF4-FFF2-40B4-BE49-F238E27FC236}">
                <a16:creationId xmlns:a16="http://schemas.microsoft.com/office/drawing/2014/main" id="{3D77065C-D926-4C1D-B36D-7AB66EDF0299}"/>
              </a:ext>
            </a:extLst>
          </p:cNvPr>
          <p:cNvSpPr txBox="1"/>
          <p:nvPr/>
        </p:nvSpPr>
        <p:spPr>
          <a:xfrm>
            <a:off x="3671333" y="3029526"/>
            <a:ext cx="304892" cy="461665"/>
          </a:xfrm>
          <a:prstGeom prst="rect">
            <a:avLst/>
          </a:prstGeom>
          <a:noFill/>
        </p:spPr>
        <p:txBody>
          <a:bodyPr wrap="none" rtlCol="0">
            <a:spAutoFit/>
          </a:bodyPr>
          <a:lstStyle/>
          <a:p>
            <a:r>
              <a:rPr lang="en-US" sz="2400" dirty="0">
                <a:solidFill>
                  <a:srgbClr val="0070C0"/>
                </a:solidFill>
              </a:rPr>
              <a:t>*</a:t>
            </a:r>
          </a:p>
        </p:txBody>
      </p:sp>
      <p:sp>
        <p:nvSpPr>
          <p:cNvPr id="13" name="TextBox 12">
            <a:extLst>
              <a:ext uri="{FF2B5EF4-FFF2-40B4-BE49-F238E27FC236}">
                <a16:creationId xmlns:a16="http://schemas.microsoft.com/office/drawing/2014/main" id="{96A49FEB-9B64-4C88-BEFF-6992F49C894E}"/>
              </a:ext>
            </a:extLst>
          </p:cNvPr>
          <p:cNvSpPr txBox="1"/>
          <p:nvPr/>
        </p:nvSpPr>
        <p:spPr>
          <a:xfrm>
            <a:off x="7114998" y="5540915"/>
            <a:ext cx="304892" cy="461665"/>
          </a:xfrm>
          <a:prstGeom prst="rect">
            <a:avLst/>
          </a:prstGeom>
          <a:noFill/>
        </p:spPr>
        <p:txBody>
          <a:bodyPr wrap="none" rtlCol="0">
            <a:spAutoFit/>
          </a:bodyPr>
          <a:lstStyle/>
          <a:p>
            <a:r>
              <a:rPr lang="en-US" sz="2400" dirty="0">
                <a:solidFill>
                  <a:srgbClr val="0070C0"/>
                </a:solidFill>
              </a:rPr>
              <a:t>*</a:t>
            </a:r>
          </a:p>
        </p:txBody>
      </p:sp>
    </p:spTree>
    <p:extLst>
      <p:ext uri="{BB962C8B-B14F-4D97-AF65-F5344CB8AC3E}">
        <p14:creationId xmlns:p14="http://schemas.microsoft.com/office/powerpoint/2010/main" val="1527347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49D9D-3801-4459-80B0-FE3F46F834A8}"/>
              </a:ext>
            </a:extLst>
          </p:cNvPr>
          <p:cNvSpPr>
            <a:spLocks noGrp="1"/>
          </p:cNvSpPr>
          <p:nvPr>
            <p:ph type="title"/>
          </p:nvPr>
        </p:nvSpPr>
        <p:spPr/>
        <p:txBody>
          <a:bodyPr/>
          <a:lstStyle/>
          <a:p>
            <a:r>
              <a:rPr lang="en-US" dirty="0"/>
              <a:t>Medical Item Database (MedID) Update</a:t>
            </a:r>
          </a:p>
        </p:txBody>
      </p:sp>
      <p:sp>
        <p:nvSpPr>
          <p:cNvPr id="3" name="Content Placeholder 2">
            <a:extLst>
              <a:ext uri="{FF2B5EF4-FFF2-40B4-BE49-F238E27FC236}">
                <a16:creationId xmlns:a16="http://schemas.microsoft.com/office/drawing/2014/main" id="{701CD0ED-685D-45CC-8B0B-F18651BEE1B8}"/>
              </a:ext>
            </a:extLst>
          </p:cNvPr>
          <p:cNvSpPr>
            <a:spLocks noGrp="1"/>
          </p:cNvSpPr>
          <p:nvPr>
            <p:ph idx="1"/>
          </p:nvPr>
        </p:nvSpPr>
        <p:spPr>
          <a:xfrm>
            <a:off x="914400" y="1190625"/>
            <a:ext cx="10363200" cy="4876800"/>
          </a:xfrm>
        </p:spPr>
        <p:txBody>
          <a:bodyPr/>
          <a:lstStyle/>
          <a:p>
            <a:pPr>
              <a:spcBef>
                <a:spcPts val="0"/>
              </a:spcBef>
              <a:spcAft>
                <a:spcPts val="400"/>
              </a:spcAft>
              <a:buFont typeface="Arial" panose="020B0604020202020204" pitchFamily="34" charset="0"/>
              <a:buChar char="•"/>
            </a:pPr>
            <a:r>
              <a:rPr lang="en-US" spc="-40" dirty="0"/>
              <a:t>Resource items were populated into MedID via an auto-import script developed by the Lead MedID S/W Developer.</a:t>
            </a:r>
          </a:p>
          <a:p>
            <a:pPr>
              <a:spcBef>
                <a:spcPts val="0"/>
              </a:spcBef>
              <a:spcAft>
                <a:spcPts val="400"/>
              </a:spcAft>
              <a:buFont typeface="Arial" panose="020B0604020202020204" pitchFamily="34" charset="0"/>
              <a:buChar char="•"/>
            </a:pPr>
            <a:r>
              <a:rPr lang="en-US" spc="-40" dirty="0"/>
              <a:t>New Graphical User Interface (GUI) features were added to improve visual presentation and efficiency of layout.</a:t>
            </a:r>
          </a:p>
          <a:p>
            <a:pPr lvl="1">
              <a:spcBef>
                <a:spcPts val="0"/>
              </a:spcBef>
              <a:spcAft>
                <a:spcPts val="400"/>
              </a:spcAft>
              <a:buFont typeface="Arial" panose="020B0604020202020204" pitchFamily="34" charset="0"/>
              <a:buChar char="•"/>
            </a:pPr>
            <a:r>
              <a:rPr lang="en-US" dirty="0"/>
              <a:t>Implemented responsive design and Microsoft best practices</a:t>
            </a:r>
            <a:endParaRPr lang="en-US" sz="1000" dirty="0"/>
          </a:p>
          <a:p>
            <a:pPr lvl="1">
              <a:spcBef>
                <a:spcPts val="0"/>
              </a:spcBef>
              <a:spcAft>
                <a:spcPts val="400"/>
              </a:spcAft>
              <a:buFont typeface="Arial" panose="020B0604020202020204" pitchFamily="34" charset="0"/>
              <a:buChar char="•"/>
            </a:pPr>
            <a:r>
              <a:rPr lang="en-US" spc="-40" dirty="0"/>
              <a:t>Updated workflow for creating &amp; editing resource items</a:t>
            </a:r>
            <a:endParaRPr lang="en-US" sz="1000" b="0" dirty="0"/>
          </a:p>
          <a:p>
            <a:pPr lvl="1">
              <a:spcBef>
                <a:spcPts val="0"/>
              </a:spcBef>
              <a:spcAft>
                <a:spcPts val="400"/>
              </a:spcAft>
              <a:buFont typeface="Arial" panose="020B0604020202020204" pitchFamily="34" charset="0"/>
              <a:buChar char="•"/>
            </a:pPr>
            <a:r>
              <a:rPr lang="en-US" b="0" dirty="0"/>
              <a:t>Added data filtering and exporting </a:t>
            </a:r>
          </a:p>
          <a:p>
            <a:pPr marL="227012" lvl="1" indent="0">
              <a:spcBef>
                <a:spcPts val="0"/>
              </a:spcBef>
              <a:spcAft>
                <a:spcPts val="400"/>
              </a:spcAft>
              <a:buNone/>
            </a:pPr>
            <a:r>
              <a:rPr lang="en-US" dirty="0"/>
              <a:t>   </a:t>
            </a:r>
            <a:r>
              <a:rPr lang="en-US" b="0" dirty="0"/>
              <a:t>functionalities for the resource list</a:t>
            </a:r>
          </a:p>
          <a:p>
            <a:pPr marL="227012" lvl="1" indent="0">
              <a:spcBef>
                <a:spcPts val="0"/>
              </a:spcBef>
              <a:spcAft>
                <a:spcPts val="400"/>
              </a:spcAft>
              <a:buNone/>
            </a:pPr>
            <a:endParaRPr lang="en-US" spc="-40" dirty="0"/>
          </a:p>
          <a:p>
            <a:pPr>
              <a:spcBef>
                <a:spcPts val="0"/>
              </a:spcBef>
              <a:spcAft>
                <a:spcPts val="400"/>
              </a:spcAft>
              <a:buFont typeface="Arial" panose="020B0604020202020204" pitchFamily="34" charset="0"/>
              <a:buChar char="•"/>
            </a:pPr>
            <a:endParaRPr lang="en-US" spc="-40" dirty="0"/>
          </a:p>
          <a:p>
            <a:pPr>
              <a:spcBef>
                <a:spcPts val="0"/>
              </a:spcBef>
              <a:spcAft>
                <a:spcPts val="400"/>
              </a:spcAft>
              <a:buFont typeface="Arial" panose="020B0604020202020204" pitchFamily="34" charset="0"/>
              <a:buChar char="•"/>
            </a:pPr>
            <a:endParaRPr lang="en-US" spc="-40" dirty="0"/>
          </a:p>
        </p:txBody>
      </p:sp>
      <p:sp>
        <p:nvSpPr>
          <p:cNvPr id="5" name="Slide Number Placeholder 4">
            <a:extLst>
              <a:ext uri="{FF2B5EF4-FFF2-40B4-BE49-F238E27FC236}">
                <a16:creationId xmlns:a16="http://schemas.microsoft.com/office/drawing/2014/main" id="{C06BD9B6-10D6-4383-BF6B-232AE5B48047}"/>
              </a:ext>
            </a:extLst>
          </p:cNvPr>
          <p:cNvSpPr>
            <a:spLocks noGrp="1"/>
          </p:cNvSpPr>
          <p:nvPr>
            <p:ph type="sldNum" sz="quarter" idx="4"/>
          </p:nvPr>
        </p:nvSpPr>
        <p:spPr/>
        <p:txBody>
          <a:bodyPr/>
          <a:lstStyle/>
          <a:p>
            <a:fld id="{60E58D69-6F75-46EC-B381-A34C4F305958}" type="slidenum">
              <a:rPr lang="en-US" smtClean="0"/>
              <a:pPr/>
              <a:t>13</a:t>
            </a:fld>
            <a:endParaRPr lang="en-US" sz="1000" dirty="0"/>
          </a:p>
        </p:txBody>
      </p:sp>
      <p:grpSp>
        <p:nvGrpSpPr>
          <p:cNvPr id="6" name="Group 5">
            <a:extLst>
              <a:ext uri="{FF2B5EF4-FFF2-40B4-BE49-F238E27FC236}">
                <a16:creationId xmlns:a16="http://schemas.microsoft.com/office/drawing/2014/main" id="{1CF5C265-D52E-460C-AF01-53EDF8831624}"/>
              </a:ext>
            </a:extLst>
          </p:cNvPr>
          <p:cNvGrpSpPr/>
          <p:nvPr/>
        </p:nvGrpSpPr>
        <p:grpSpPr>
          <a:xfrm>
            <a:off x="6229679" y="3990287"/>
            <a:ext cx="5522055" cy="2707016"/>
            <a:chOff x="2022477" y="3455652"/>
            <a:chExt cx="8585003" cy="3124199"/>
          </a:xfrm>
        </p:grpSpPr>
        <p:grpSp>
          <p:nvGrpSpPr>
            <p:cNvPr id="32" name="Group 31">
              <a:extLst>
                <a:ext uri="{FF2B5EF4-FFF2-40B4-BE49-F238E27FC236}">
                  <a16:creationId xmlns:a16="http://schemas.microsoft.com/office/drawing/2014/main" id="{1FBD0EB2-CB3C-4974-BE3F-08C86DD20DE5}"/>
                </a:ext>
              </a:extLst>
            </p:cNvPr>
            <p:cNvGrpSpPr/>
            <p:nvPr/>
          </p:nvGrpSpPr>
          <p:grpSpPr>
            <a:xfrm>
              <a:off x="2022477" y="3455652"/>
              <a:ext cx="8188323" cy="3124199"/>
              <a:chOff x="3150352" y="3612444"/>
              <a:chExt cx="6240369" cy="2842335"/>
            </a:xfrm>
          </p:grpSpPr>
          <p:sp>
            <p:nvSpPr>
              <p:cNvPr id="14" name="Double Wave 13">
                <a:extLst>
                  <a:ext uri="{FF2B5EF4-FFF2-40B4-BE49-F238E27FC236}">
                    <a16:creationId xmlns:a16="http://schemas.microsoft.com/office/drawing/2014/main" id="{3498C5EF-AEBC-4CB3-9357-95570D14E244}"/>
                  </a:ext>
                </a:extLst>
              </p:cNvPr>
              <p:cNvSpPr/>
              <p:nvPr/>
            </p:nvSpPr>
            <p:spPr bwMode="auto">
              <a:xfrm>
                <a:off x="3150352" y="5170310"/>
                <a:ext cx="6240369" cy="1284469"/>
              </a:xfrm>
              <a:prstGeom prst="doubleWave">
                <a:avLst>
                  <a:gd name="adj1" fmla="val 6250"/>
                  <a:gd name="adj2" fmla="val -27"/>
                </a:avLst>
              </a:pr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cxnSp>
            <p:nvCxnSpPr>
              <p:cNvPr id="18" name="Straight Connector 17">
                <a:extLst>
                  <a:ext uri="{FF2B5EF4-FFF2-40B4-BE49-F238E27FC236}">
                    <a16:creationId xmlns:a16="http://schemas.microsoft.com/office/drawing/2014/main" id="{1BF3ACE3-C42C-4E75-B350-02916B4066F9}"/>
                  </a:ext>
                </a:extLst>
              </p:cNvPr>
              <p:cNvCxnSpPr>
                <a:cxnSpLocks/>
              </p:cNvCxnSpPr>
              <p:nvPr/>
            </p:nvCxnSpPr>
            <p:spPr bwMode="auto">
              <a:xfrm flipH="1" flipV="1">
                <a:off x="3150352" y="3612444"/>
                <a:ext cx="3130" cy="2755019"/>
              </a:xfrm>
              <a:prstGeom prst="line">
                <a:avLst/>
              </a:prstGeom>
              <a:noFill/>
              <a:ln w="25400" cap="flat" cmpd="sng" algn="ctr">
                <a:solidFill>
                  <a:srgbClr val="0070C0"/>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AFE27A6C-9E3F-4F78-B7CF-AA526BA72CA3}"/>
                  </a:ext>
                </a:extLst>
              </p:cNvPr>
              <p:cNvCxnSpPr>
                <a:cxnSpLocks/>
              </p:cNvCxnSpPr>
              <p:nvPr/>
            </p:nvCxnSpPr>
            <p:spPr bwMode="auto">
              <a:xfrm flipH="1" flipV="1">
                <a:off x="9381167" y="3612444"/>
                <a:ext cx="9553" cy="2755019"/>
              </a:xfrm>
              <a:prstGeom prst="line">
                <a:avLst/>
              </a:prstGeom>
              <a:noFill/>
              <a:ln w="25400" cap="flat" cmpd="sng" algn="ctr">
                <a:solidFill>
                  <a:srgbClr val="0070C0"/>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C4512D55-05DD-455C-818C-9302F1A50C71}"/>
                  </a:ext>
                </a:extLst>
              </p:cNvPr>
              <p:cNvCxnSpPr>
                <a:cxnSpLocks/>
              </p:cNvCxnSpPr>
              <p:nvPr/>
            </p:nvCxnSpPr>
            <p:spPr bwMode="auto">
              <a:xfrm>
                <a:off x="3150352" y="3612444"/>
                <a:ext cx="6230815" cy="0"/>
              </a:xfrm>
              <a:prstGeom prst="line">
                <a:avLst/>
              </a:prstGeom>
              <a:noFill/>
              <a:ln w="25400" cap="flat" cmpd="sng" algn="ctr">
                <a:solidFill>
                  <a:srgbClr val="0070C0"/>
                </a:solidFill>
                <a:prstDash val="solid"/>
                <a:round/>
                <a:headEnd type="none" w="med" len="med"/>
                <a:tailEnd type="none" w="med" len="med"/>
              </a:ln>
              <a:effectLst/>
            </p:spPr>
          </p:cxnSp>
          <p:pic>
            <p:nvPicPr>
              <p:cNvPr id="12" name="Picture 11">
                <a:extLst>
                  <a:ext uri="{FF2B5EF4-FFF2-40B4-BE49-F238E27FC236}">
                    <a16:creationId xmlns:a16="http://schemas.microsoft.com/office/drawing/2014/main" id="{36CD8644-DC5F-450E-B07D-247785FF365E}"/>
                  </a:ext>
                </a:extLst>
              </p:cNvPr>
              <p:cNvPicPr>
                <a:picLocks noChangeAspect="1"/>
              </p:cNvPicPr>
              <p:nvPr/>
            </p:nvPicPr>
            <p:blipFill>
              <a:blip r:embed="rId2"/>
              <a:stretch>
                <a:fillRect/>
              </a:stretch>
            </p:blipFill>
            <p:spPr>
              <a:xfrm>
                <a:off x="3242140" y="3631195"/>
                <a:ext cx="6056575" cy="2652021"/>
              </a:xfrm>
              <a:prstGeom prst="rect">
                <a:avLst/>
              </a:prstGeom>
            </p:spPr>
          </p:pic>
          <p:sp>
            <p:nvSpPr>
              <p:cNvPr id="29" name="Rectangle 28">
                <a:extLst>
                  <a:ext uri="{FF2B5EF4-FFF2-40B4-BE49-F238E27FC236}">
                    <a16:creationId xmlns:a16="http://schemas.microsoft.com/office/drawing/2014/main" id="{4E6322AA-33E3-478E-864D-67493C899D93}"/>
                  </a:ext>
                </a:extLst>
              </p:cNvPr>
              <p:cNvSpPr/>
              <p:nvPr/>
            </p:nvSpPr>
            <p:spPr bwMode="auto">
              <a:xfrm>
                <a:off x="3174747" y="5153503"/>
                <a:ext cx="123477" cy="1170681"/>
              </a:xfrm>
              <a:prstGeom prst="rect">
                <a:avLst/>
              </a:prstGeom>
              <a:solidFill>
                <a:schemeClr val="bg1"/>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31" name="Rectangle 30">
                <a:extLst>
                  <a:ext uri="{FF2B5EF4-FFF2-40B4-BE49-F238E27FC236}">
                    <a16:creationId xmlns:a16="http://schemas.microsoft.com/office/drawing/2014/main" id="{54B16AA8-CBC2-4DB3-BA75-DA8BE49DB088}"/>
                  </a:ext>
                </a:extLst>
              </p:cNvPr>
              <p:cNvSpPr/>
              <p:nvPr/>
            </p:nvSpPr>
            <p:spPr bwMode="auto">
              <a:xfrm>
                <a:off x="9251050" y="5193864"/>
                <a:ext cx="123477" cy="1089351"/>
              </a:xfrm>
              <a:prstGeom prst="rect">
                <a:avLst/>
              </a:prstGeom>
              <a:solidFill>
                <a:schemeClr val="bg1"/>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grpSp>
        <p:sp>
          <p:nvSpPr>
            <p:cNvPr id="15" name="Rectangle 14">
              <a:extLst>
                <a:ext uri="{FF2B5EF4-FFF2-40B4-BE49-F238E27FC236}">
                  <a16:creationId xmlns:a16="http://schemas.microsoft.com/office/drawing/2014/main" id="{47D0A0C9-DE72-4147-85D8-201ECC6555D0}"/>
                </a:ext>
              </a:extLst>
            </p:cNvPr>
            <p:cNvSpPr/>
            <p:nvPr/>
          </p:nvSpPr>
          <p:spPr bwMode="auto">
            <a:xfrm>
              <a:off x="10239694" y="5208355"/>
              <a:ext cx="367786" cy="1334657"/>
            </a:xfrm>
            <a:prstGeom prst="rect">
              <a:avLst/>
            </a:prstGeom>
            <a:solidFill>
              <a:schemeClr val="bg1"/>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grpSp>
      <p:pic>
        <p:nvPicPr>
          <p:cNvPr id="7" name="Picture 6">
            <a:extLst>
              <a:ext uri="{FF2B5EF4-FFF2-40B4-BE49-F238E27FC236}">
                <a16:creationId xmlns:a16="http://schemas.microsoft.com/office/drawing/2014/main" id="{978801CC-EC88-4EDD-8E35-92CC1E5816F3}"/>
              </a:ext>
            </a:extLst>
          </p:cNvPr>
          <p:cNvPicPr>
            <a:picLocks noChangeAspect="1"/>
          </p:cNvPicPr>
          <p:nvPr/>
        </p:nvPicPr>
        <p:blipFill>
          <a:blip r:embed="rId3"/>
          <a:stretch>
            <a:fillRect/>
          </a:stretch>
        </p:blipFill>
        <p:spPr>
          <a:xfrm>
            <a:off x="1904403" y="4870086"/>
            <a:ext cx="3460558" cy="1252392"/>
          </a:xfrm>
          <a:prstGeom prst="rect">
            <a:avLst/>
          </a:prstGeom>
          <a:ln w="19050">
            <a:solidFill>
              <a:srgbClr val="0070C0"/>
            </a:solidFill>
          </a:ln>
        </p:spPr>
      </p:pic>
      <p:sp>
        <p:nvSpPr>
          <p:cNvPr id="10" name="Arrow: Bent 9">
            <a:extLst>
              <a:ext uri="{FF2B5EF4-FFF2-40B4-BE49-F238E27FC236}">
                <a16:creationId xmlns:a16="http://schemas.microsoft.com/office/drawing/2014/main" id="{8336675F-41C9-4F59-A945-8A9C12B75840}"/>
              </a:ext>
            </a:extLst>
          </p:cNvPr>
          <p:cNvSpPr/>
          <p:nvPr/>
        </p:nvSpPr>
        <p:spPr bwMode="auto">
          <a:xfrm rot="5400000">
            <a:off x="8795817" y="3537330"/>
            <a:ext cx="332670" cy="516097"/>
          </a:xfrm>
          <a:prstGeom prst="bentArrow">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21" name="Arrow: Bent 20">
            <a:extLst>
              <a:ext uri="{FF2B5EF4-FFF2-40B4-BE49-F238E27FC236}">
                <a16:creationId xmlns:a16="http://schemas.microsoft.com/office/drawing/2014/main" id="{A2825849-906A-4D72-A1C0-BAB0BB7D6B15}"/>
              </a:ext>
            </a:extLst>
          </p:cNvPr>
          <p:cNvSpPr/>
          <p:nvPr/>
        </p:nvSpPr>
        <p:spPr bwMode="auto">
          <a:xfrm flipV="1">
            <a:off x="1502144" y="4747388"/>
            <a:ext cx="332670" cy="510973"/>
          </a:xfrm>
          <a:prstGeom prst="bentArrow">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95051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49D9D-3801-4459-80B0-FE3F46F834A8}"/>
              </a:ext>
            </a:extLst>
          </p:cNvPr>
          <p:cNvSpPr>
            <a:spLocks noGrp="1"/>
          </p:cNvSpPr>
          <p:nvPr>
            <p:ph type="title"/>
          </p:nvPr>
        </p:nvSpPr>
        <p:spPr/>
        <p:txBody>
          <a:bodyPr/>
          <a:lstStyle/>
          <a:p>
            <a:r>
              <a:rPr lang="en-US" dirty="0"/>
              <a:t>Medical Item Database (MedID) Update</a:t>
            </a:r>
          </a:p>
        </p:txBody>
      </p:sp>
      <p:sp>
        <p:nvSpPr>
          <p:cNvPr id="5" name="Slide Number Placeholder 4">
            <a:extLst>
              <a:ext uri="{FF2B5EF4-FFF2-40B4-BE49-F238E27FC236}">
                <a16:creationId xmlns:a16="http://schemas.microsoft.com/office/drawing/2014/main" id="{C06BD9B6-10D6-4383-BF6B-232AE5B48047}"/>
              </a:ext>
            </a:extLst>
          </p:cNvPr>
          <p:cNvSpPr>
            <a:spLocks noGrp="1"/>
          </p:cNvSpPr>
          <p:nvPr>
            <p:ph type="sldNum" sz="quarter" idx="4"/>
          </p:nvPr>
        </p:nvSpPr>
        <p:spPr/>
        <p:txBody>
          <a:bodyPr/>
          <a:lstStyle/>
          <a:p>
            <a:fld id="{60E58D69-6F75-46EC-B381-A34C4F305958}" type="slidenum">
              <a:rPr lang="en-US" smtClean="0"/>
              <a:pPr/>
              <a:t>14</a:t>
            </a:fld>
            <a:endParaRPr lang="en-US" sz="1000" dirty="0"/>
          </a:p>
        </p:txBody>
      </p:sp>
      <p:sp>
        <p:nvSpPr>
          <p:cNvPr id="8" name="Content Placeholder 2">
            <a:extLst>
              <a:ext uri="{FF2B5EF4-FFF2-40B4-BE49-F238E27FC236}">
                <a16:creationId xmlns:a16="http://schemas.microsoft.com/office/drawing/2014/main" id="{8E72F0E7-CAD7-4490-9443-7DCE4F3CA848}"/>
              </a:ext>
            </a:extLst>
          </p:cNvPr>
          <p:cNvSpPr>
            <a:spLocks noGrp="1"/>
          </p:cNvSpPr>
          <p:nvPr>
            <p:ph idx="1"/>
          </p:nvPr>
        </p:nvSpPr>
        <p:spPr>
          <a:xfrm>
            <a:off x="914400" y="1219200"/>
            <a:ext cx="10363200" cy="4876800"/>
          </a:xfrm>
        </p:spPr>
        <p:txBody>
          <a:bodyPr/>
          <a:lstStyle/>
          <a:p>
            <a:pPr>
              <a:spcBef>
                <a:spcPts val="0"/>
              </a:spcBef>
              <a:spcAft>
                <a:spcPts val="400"/>
              </a:spcAft>
              <a:buFont typeface="Arial" panose="020B0604020202020204" pitchFamily="34" charset="0"/>
              <a:buChar char="•"/>
            </a:pPr>
            <a:r>
              <a:rPr lang="en-US" dirty="0"/>
              <a:t>Resource item data were collected per the process outlined in the MedID Content Development Methods (IMPACT-0027) document.</a:t>
            </a:r>
          </a:p>
          <a:p>
            <a:pPr marL="0" indent="0">
              <a:spcBef>
                <a:spcPts val="0"/>
              </a:spcBef>
              <a:spcAft>
                <a:spcPts val="400"/>
              </a:spcAft>
              <a:buNone/>
            </a:pPr>
            <a:endParaRPr lang="en-US" sz="1000" dirty="0"/>
          </a:p>
          <a:p>
            <a:pPr>
              <a:spcBef>
                <a:spcPts val="0"/>
              </a:spcBef>
              <a:spcAft>
                <a:spcPts val="400"/>
              </a:spcAft>
              <a:buFont typeface="Arial" panose="020B0604020202020204" pitchFamily="34" charset="0"/>
              <a:buChar char="•"/>
            </a:pPr>
            <a:r>
              <a:rPr lang="en-US" dirty="0"/>
              <a:t>Data traceability was facilitated via a master resource list spreadsheet, as well as via stored information and source links within the database.</a:t>
            </a:r>
          </a:p>
          <a:p>
            <a:pPr marL="0" indent="0">
              <a:spcBef>
                <a:spcPts val="0"/>
              </a:spcBef>
              <a:spcAft>
                <a:spcPts val="400"/>
              </a:spcAft>
              <a:buNone/>
            </a:pPr>
            <a:endParaRPr lang="en-US" sz="1000" dirty="0"/>
          </a:p>
          <a:p>
            <a:pPr>
              <a:spcBef>
                <a:spcPts val="0"/>
              </a:spcBef>
              <a:spcAft>
                <a:spcPts val="400"/>
              </a:spcAft>
              <a:buFont typeface="Arial" panose="020B0604020202020204" pitchFamily="34" charset="0"/>
              <a:buChar char="•"/>
            </a:pPr>
            <a:r>
              <a:rPr lang="en-US" spc="-40" dirty="0"/>
              <a:t>This update was an extensive collaborative effort involving ExMC-based engineers, scientists, software developers, clinicians, and interns.</a:t>
            </a:r>
          </a:p>
          <a:p>
            <a:pPr>
              <a:spcBef>
                <a:spcPts val="0"/>
              </a:spcBef>
              <a:spcAft>
                <a:spcPts val="400"/>
              </a:spcAft>
              <a:buFont typeface="Arial" panose="020B0604020202020204" pitchFamily="34" charset="0"/>
              <a:buChar char="•"/>
            </a:pPr>
            <a:endParaRPr lang="en-US" dirty="0"/>
          </a:p>
        </p:txBody>
      </p:sp>
    </p:spTree>
    <p:extLst>
      <p:ext uri="{BB962C8B-B14F-4D97-AF65-F5344CB8AC3E}">
        <p14:creationId xmlns:p14="http://schemas.microsoft.com/office/powerpoint/2010/main" val="3778454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2D234-9738-4654-8ADA-F9D113357680}"/>
              </a:ext>
            </a:extLst>
          </p:cNvPr>
          <p:cNvSpPr>
            <a:spLocks noGrp="1"/>
          </p:cNvSpPr>
          <p:nvPr>
            <p:ph type="title"/>
          </p:nvPr>
        </p:nvSpPr>
        <p:spPr>
          <a:xfrm>
            <a:off x="1888067" y="102972"/>
            <a:ext cx="8779936" cy="609600"/>
          </a:xfrm>
        </p:spPr>
        <p:txBody>
          <a:bodyPr/>
          <a:lstStyle/>
          <a:p>
            <a:r>
              <a:rPr lang="en-US" dirty="0"/>
              <a:t>Evidence Library – A Year of Intense Medical Condition-Building</a:t>
            </a:r>
          </a:p>
        </p:txBody>
      </p:sp>
      <p:sp>
        <p:nvSpPr>
          <p:cNvPr id="3" name="Content Placeholder 2">
            <a:extLst>
              <a:ext uri="{FF2B5EF4-FFF2-40B4-BE49-F238E27FC236}">
                <a16:creationId xmlns:a16="http://schemas.microsoft.com/office/drawing/2014/main" id="{163DE8D3-E7B0-4891-BCA5-A5A500815923}"/>
              </a:ext>
            </a:extLst>
          </p:cNvPr>
          <p:cNvSpPr>
            <a:spLocks noGrp="1"/>
          </p:cNvSpPr>
          <p:nvPr>
            <p:ph idx="1"/>
          </p:nvPr>
        </p:nvSpPr>
        <p:spPr>
          <a:xfrm>
            <a:off x="838200" y="1366983"/>
            <a:ext cx="11100122" cy="4876800"/>
          </a:xfrm>
        </p:spPr>
        <p:txBody>
          <a:bodyPr/>
          <a:lstStyle/>
          <a:p>
            <a:r>
              <a:rPr lang="en-US" dirty="0">
                <a:cs typeface="Arial" panose="020B0604020202020204" pitchFamily="34" charset="0"/>
              </a:rPr>
              <a:t>Condition List and Definitions (both Best and Worst Case) - 122 Medical Conditions</a:t>
            </a:r>
          </a:p>
          <a:p>
            <a:r>
              <a:rPr lang="en-US" dirty="0">
                <a:cs typeface="Arial" panose="020B0604020202020204" pitchFamily="34" charset="0"/>
              </a:rPr>
              <a:t>Literature searching</a:t>
            </a:r>
          </a:p>
          <a:p>
            <a:r>
              <a:rPr lang="en-US" dirty="0">
                <a:cs typeface="Arial" panose="020B0604020202020204" pitchFamily="34" charset="0"/>
              </a:rPr>
              <a:t>Outsourcing to students at University of Colorado</a:t>
            </a:r>
          </a:p>
          <a:p>
            <a:r>
              <a:rPr lang="en-US" dirty="0">
                <a:cs typeface="Arial" panose="020B0604020202020204" pitchFamily="34" charset="0"/>
              </a:rPr>
              <a:t>Meticulous documentation of sourcing and decision rationales</a:t>
            </a:r>
          </a:p>
          <a:p>
            <a:r>
              <a:rPr lang="en-US" dirty="0">
                <a:cs typeface="Arial" panose="020B0604020202020204" pitchFamily="34" charset="0"/>
              </a:rPr>
              <a:t>Working with Biostatistician</a:t>
            </a:r>
          </a:p>
          <a:p>
            <a:r>
              <a:rPr lang="en-US" dirty="0">
                <a:cs typeface="Arial" panose="020B0604020202020204" pitchFamily="34" charset="0"/>
              </a:rPr>
              <a:t>Consulting with outside SMEs</a:t>
            </a:r>
          </a:p>
          <a:p>
            <a:r>
              <a:rPr lang="en-US" dirty="0">
                <a:cs typeface="Arial" panose="020B0604020202020204" pitchFamily="34" charset="0"/>
              </a:rPr>
              <a:t>Two-level peer review</a:t>
            </a:r>
          </a:p>
          <a:p>
            <a:r>
              <a:rPr lang="en-US" dirty="0">
                <a:cs typeface="Arial" panose="020B0604020202020204" pitchFamily="34" charset="0"/>
              </a:rPr>
              <a:t>Quality Assurance</a:t>
            </a:r>
          </a:p>
        </p:txBody>
      </p:sp>
      <p:sp>
        <p:nvSpPr>
          <p:cNvPr id="5" name="Slide Number Placeholder 4">
            <a:extLst>
              <a:ext uri="{FF2B5EF4-FFF2-40B4-BE49-F238E27FC236}">
                <a16:creationId xmlns:a16="http://schemas.microsoft.com/office/drawing/2014/main" id="{D81ABC0A-A87E-4181-BEF0-2C273631A57B}"/>
              </a:ext>
            </a:extLst>
          </p:cNvPr>
          <p:cNvSpPr>
            <a:spLocks noGrp="1"/>
          </p:cNvSpPr>
          <p:nvPr>
            <p:ph type="sldNum" sz="quarter" idx="4"/>
          </p:nvPr>
        </p:nvSpPr>
        <p:spPr/>
        <p:txBody>
          <a:bodyPr/>
          <a:lstStyle/>
          <a:p>
            <a:fld id="{60E58D69-6F75-46EC-B381-A34C4F305958}" type="slidenum">
              <a:rPr lang="en-US" smtClean="0"/>
              <a:pPr/>
              <a:t>15</a:t>
            </a:fld>
            <a:endParaRPr lang="en-US" sz="1000" dirty="0"/>
          </a:p>
        </p:txBody>
      </p:sp>
    </p:spTree>
    <p:extLst>
      <p:ext uri="{BB962C8B-B14F-4D97-AF65-F5344CB8AC3E}">
        <p14:creationId xmlns:p14="http://schemas.microsoft.com/office/powerpoint/2010/main" val="2191905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49D9D-3801-4459-80B0-FE3F46F834A8}"/>
              </a:ext>
            </a:extLst>
          </p:cNvPr>
          <p:cNvSpPr>
            <a:spLocks noGrp="1"/>
          </p:cNvSpPr>
          <p:nvPr>
            <p:ph type="title"/>
          </p:nvPr>
        </p:nvSpPr>
        <p:spPr>
          <a:xfrm>
            <a:off x="1888067" y="102972"/>
            <a:ext cx="8779936" cy="609600"/>
          </a:xfrm>
        </p:spPr>
        <p:txBody>
          <a:bodyPr/>
          <a:lstStyle/>
          <a:p>
            <a:r>
              <a:rPr lang="en-US" dirty="0"/>
              <a:t>Evidence Library – A Year of Intense Medical Condition-Building</a:t>
            </a:r>
          </a:p>
        </p:txBody>
      </p:sp>
      <p:sp>
        <p:nvSpPr>
          <p:cNvPr id="3" name="Content Placeholder 2">
            <a:extLst>
              <a:ext uri="{FF2B5EF4-FFF2-40B4-BE49-F238E27FC236}">
                <a16:creationId xmlns:a16="http://schemas.microsoft.com/office/drawing/2014/main" id="{701CD0ED-685D-45CC-8B0B-F18651BEE1B8}"/>
              </a:ext>
            </a:extLst>
          </p:cNvPr>
          <p:cNvSpPr>
            <a:spLocks noGrp="1"/>
          </p:cNvSpPr>
          <p:nvPr>
            <p:ph idx="1"/>
          </p:nvPr>
        </p:nvSpPr>
        <p:spPr/>
        <p:txBody>
          <a:bodyPr/>
          <a:lstStyle/>
          <a:p>
            <a:r>
              <a:rPr lang="en-US" dirty="0">
                <a:cs typeface="Arial" panose="020B0604020202020204" pitchFamily="34" charset="0"/>
              </a:rPr>
              <a:t>Capabilities and Resources Development with Clustering of Resources</a:t>
            </a:r>
          </a:p>
          <a:p>
            <a:r>
              <a:rPr lang="en-US" dirty="0">
                <a:cs typeface="Arial" panose="020B0604020202020204" pitchFamily="34" charset="0"/>
              </a:rPr>
              <a:t>Innovative approach to crew task impairment (TI)</a:t>
            </a:r>
          </a:p>
          <a:p>
            <a:r>
              <a:rPr lang="en-US" dirty="0">
                <a:cs typeface="Arial" panose="020B0604020202020204" pitchFamily="34" charset="0"/>
              </a:rPr>
              <a:t>Collaborating with MedID to identify resources with figures of merit (FOMs)</a:t>
            </a:r>
          </a:p>
          <a:p>
            <a:r>
              <a:rPr lang="en-US" dirty="0">
                <a:cs typeface="Arial" panose="020B0604020202020204" pitchFamily="34" charset="0"/>
              </a:rPr>
              <a:t>Collaborating with software developers - develop new database based on former Integrated Medical Evidence Database (IMED) from the Integrated Medical Model</a:t>
            </a:r>
          </a:p>
          <a:p>
            <a:pPr marL="0" indent="0">
              <a:buNone/>
            </a:pPr>
            <a:endParaRPr lang="en-US" dirty="0"/>
          </a:p>
        </p:txBody>
      </p:sp>
      <p:sp>
        <p:nvSpPr>
          <p:cNvPr id="5" name="Slide Number Placeholder 4">
            <a:extLst>
              <a:ext uri="{FF2B5EF4-FFF2-40B4-BE49-F238E27FC236}">
                <a16:creationId xmlns:a16="http://schemas.microsoft.com/office/drawing/2014/main" id="{C06BD9B6-10D6-4383-BF6B-232AE5B48047}"/>
              </a:ext>
            </a:extLst>
          </p:cNvPr>
          <p:cNvSpPr>
            <a:spLocks noGrp="1"/>
          </p:cNvSpPr>
          <p:nvPr>
            <p:ph type="sldNum" sz="quarter" idx="4"/>
          </p:nvPr>
        </p:nvSpPr>
        <p:spPr/>
        <p:txBody>
          <a:bodyPr/>
          <a:lstStyle/>
          <a:p>
            <a:fld id="{60E58D69-6F75-46EC-B381-A34C4F305958}" type="slidenum">
              <a:rPr lang="en-US" smtClean="0"/>
              <a:pPr/>
              <a:t>16</a:t>
            </a:fld>
            <a:endParaRPr lang="en-US" sz="1000" dirty="0"/>
          </a:p>
        </p:txBody>
      </p:sp>
    </p:spTree>
    <p:extLst>
      <p:ext uri="{BB962C8B-B14F-4D97-AF65-F5344CB8AC3E}">
        <p14:creationId xmlns:p14="http://schemas.microsoft.com/office/powerpoint/2010/main" val="780241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49D9D-3801-4459-80B0-FE3F46F834A8}"/>
              </a:ext>
            </a:extLst>
          </p:cNvPr>
          <p:cNvSpPr>
            <a:spLocks noGrp="1"/>
          </p:cNvSpPr>
          <p:nvPr>
            <p:ph type="title"/>
          </p:nvPr>
        </p:nvSpPr>
        <p:spPr/>
        <p:txBody>
          <a:bodyPr/>
          <a:lstStyle/>
          <a:p>
            <a:r>
              <a:rPr lang="en-US" dirty="0"/>
              <a:t>IMPACT Medical Database Software</a:t>
            </a:r>
          </a:p>
        </p:txBody>
      </p:sp>
      <p:sp>
        <p:nvSpPr>
          <p:cNvPr id="3" name="Content Placeholder 2">
            <a:extLst>
              <a:ext uri="{FF2B5EF4-FFF2-40B4-BE49-F238E27FC236}">
                <a16:creationId xmlns:a16="http://schemas.microsoft.com/office/drawing/2014/main" id="{701CD0ED-685D-45CC-8B0B-F18651BEE1B8}"/>
              </a:ext>
            </a:extLst>
          </p:cNvPr>
          <p:cNvSpPr>
            <a:spLocks noGrp="1"/>
          </p:cNvSpPr>
          <p:nvPr>
            <p:ph idx="1"/>
          </p:nvPr>
        </p:nvSpPr>
        <p:spPr/>
        <p:txBody>
          <a:bodyPr/>
          <a:lstStyle/>
          <a:p>
            <a:r>
              <a:rPr lang="en-US" dirty="0"/>
              <a:t>Integration of Evidence Library and MedID into one Database</a:t>
            </a:r>
          </a:p>
          <a:p>
            <a:r>
              <a:rPr lang="en-US" dirty="0"/>
              <a:t>Content branching support</a:t>
            </a:r>
          </a:p>
          <a:p>
            <a:r>
              <a:rPr lang="en-US" dirty="0"/>
              <a:t>Extensive versioning and change tracking support</a:t>
            </a:r>
          </a:p>
          <a:p>
            <a:r>
              <a:rPr lang="en-US" dirty="0"/>
              <a:t>Rule-based content validation</a:t>
            </a:r>
          </a:p>
          <a:p>
            <a:r>
              <a:rPr lang="en-US" dirty="0"/>
              <a:t>Output model generation (Lockdowns)</a:t>
            </a:r>
          </a:p>
          <a:p>
            <a:r>
              <a:rPr lang="en-US" dirty="0"/>
              <a:t>Web-Based API for model access by other tools</a:t>
            </a:r>
          </a:p>
          <a:p>
            <a:pPr marL="0" indent="0">
              <a:buNone/>
            </a:pPr>
            <a:endParaRPr lang="en-US" dirty="0"/>
          </a:p>
        </p:txBody>
      </p:sp>
      <p:sp>
        <p:nvSpPr>
          <p:cNvPr id="5" name="Slide Number Placeholder 4">
            <a:extLst>
              <a:ext uri="{FF2B5EF4-FFF2-40B4-BE49-F238E27FC236}">
                <a16:creationId xmlns:a16="http://schemas.microsoft.com/office/drawing/2014/main" id="{C06BD9B6-10D6-4383-BF6B-232AE5B48047}"/>
              </a:ext>
            </a:extLst>
          </p:cNvPr>
          <p:cNvSpPr>
            <a:spLocks noGrp="1"/>
          </p:cNvSpPr>
          <p:nvPr>
            <p:ph type="sldNum" sz="quarter" idx="4"/>
          </p:nvPr>
        </p:nvSpPr>
        <p:spPr/>
        <p:txBody>
          <a:bodyPr/>
          <a:lstStyle/>
          <a:p>
            <a:fld id="{60E58D69-6F75-46EC-B381-A34C4F305958}" type="slidenum">
              <a:rPr lang="en-US" smtClean="0"/>
              <a:pPr/>
              <a:t>17</a:t>
            </a:fld>
            <a:endParaRPr lang="en-US" sz="1000" dirty="0"/>
          </a:p>
        </p:txBody>
      </p:sp>
    </p:spTree>
    <p:extLst>
      <p:ext uri="{BB962C8B-B14F-4D97-AF65-F5344CB8AC3E}">
        <p14:creationId xmlns:p14="http://schemas.microsoft.com/office/powerpoint/2010/main" val="161630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2D234-9738-4654-8ADA-F9D113357680}"/>
              </a:ext>
            </a:extLst>
          </p:cNvPr>
          <p:cNvSpPr>
            <a:spLocks noGrp="1"/>
          </p:cNvSpPr>
          <p:nvPr>
            <p:ph type="title"/>
          </p:nvPr>
        </p:nvSpPr>
        <p:spPr/>
        <p:txBody>
          <a:bodyPr/>
          <a:lstStyle/>
          <a:p>
            <a:r>
              <a:rPr lang="en-US" dirty="0"/>
              <a:t>Conclusion</a:t>
            </a:r>
          </a:p>
        </p:txBody>
      </p:sp>
      <p:sp>
        <p:nvSpPr>
          <p:cNvPr id="5" name="Slide Number Placeholder 4">
            <a:extLst>
              <a:ext uri="{FF2B5EF4-FFF2-40B4-BE49-F238E27FC236}">
                <a16:creationId xmlns:a16="http://schemas.microsoft.com/office/drawing/2014/main" id="{D81ABC0A-A87E-4181-BEF0-2C273631A57B}"/>
              </a:ext>
            </a:extLst>
          </p:cNvPr>
          <p:cNvSpPr>
            <a:spLocks noGrp="1"/>
          </p:cNvSpPr>
          <p:nvPr>
            <p:ph type="sldNum" sz="quarter" idx="4"/>
          </p:nvPr>
        </p:nvSpPr>
        <p:spPr/>
        <p:txBody>
          <a:bodyPr/>
          <a:lstStyle/>
          <a:p>
            <a:fld id="{60E58D69-6F75-46EC-B381-A34C4F305958}" type="slidenum">
              <a:rPr lang="en-US" smtClean="0"/>
              <a:pPr/>
              <a:t>18</a:t>
            </a:fld>
            <a:endParaRPr lang="en-US" sz="1000" dirty="0"/>
          </a:p>
        </p:txBody>
      </p:sp>
      <p:sp>
        <p:nvSpPr>
          <p:cNvPr id="7" name="Content Placeholder 2">
            <a:extLst>
              <a:ext uri="{FF2B5EF4-FFF2-40B4-BE49-F238E27FC236}">
                <a16:creationId xmlns:a16="http://schemas.microsoft.com/office/drawing/2014/main" id="{F9E0B6D5-E23D-46BD-836F-B8ECF9FDDE0D}"/>
              </a:ext>
            </a:extLst>
          </p:cNvPr>
          <p:cNvSpPr>
            <a:spLocks noGrp="1"/>
          </p:cNvSpPr>
          <p:nvPr>
            <p:ph idx="1"/>
          </p:nvPr>
        </p:nvSpPr>
        <p:spPr>
          <a:xfrm>
            <a:off x="784427" y="1156919"/>
            <a:ext cx="10987216" cy="5610466"/>
          </a:xfrm>
        </p:spPr>
        <p:txBody>
          <a:bodyPr/>
          <a:lstStyle/>
          <a:p>
            <a:r>
              <a:rPr lang="en-US" sz="2400" dirty="0"/>
              <a:t>This multidisciplinary team is delivering integrated medical device engineering data and clinical evidence.  </a:t>
            </a:r>
          </a:p>
          <a:p>
            <a:pPr lvl="1" indent="-233045"/>
            <a:r>
              <a:rPr lang="en-US" dirty="0"/>
              <a:t>These data will be validated and used as input data for IMPACT-facilitated trade studies for a </a:t>
            </a:r>
            <a:r>
              <a:rPr lang="en-US" spc="-10" dirty="0"/>
              <a:t>‘Level of Care 4’ exploration environment. </a:t>
            </a:r>
          </a:p>
          <a:p>
            <a:pPr lvl="1" indent="-233045"/>
            <a:r>
              <a:rPr lang="en-US" spc="-10" dirty="0"/>
              <a:t>Methods are being established which will inform the collection and curation of validated and credible data for additional exploration environments and future IMPACT customers.  </a:t>
            </a:r>
          </a:p>
          <a:p>
            <a:r>
              <a:rPr lang="en-US" sz="2400" spc="-10" dirty="0"/>
              <a:t>Novel Systems Engineering methods, including </a:t>
            </a:r>
            <a:r>
              <a:rPr lang="en-US" sz="2400" dirty="0"/>
              <a:t>Model-Based Systems Engineering,</a:t>
            </a:r>
            <a:r>
              <a:rPr lang="en-US" sz="2400" spc="-10" dirty="0"/>
              <a:t> enable this work to be done according to all applicable NASA standards and processes while leveraging the benefits of Agile development.  </a:t>
            </a:r>
          </a:p>
          <a:p>
            <a:r>
              <a:rPr lang="en-US" sz="2400" spc="-10" dirty="0">
                <a:ea typeface="MS PGothic"/>
              </a:rPr>
              <a:t>Rigorous Human Factors methods are being used to incorporate the requirements of </a:t>
            </a:r>
            <a:r>
              <a:rPr lang="en-US" sz="2400" dirty="0">
                <a:ea typeface="MS PGothic"/>
              </a:rPr>
              <a:t>human end-users early in the development process for optimal user interfaces in the end product.</a:t>
            </a:r>
          </a:p>
        </p:txBody>
      </p:sp>
    </p:spTree>
    <p:extLst>
      <p:ext uri="{BB962C8B-B14F-4D97-AF65-F5344CB8AC3E}">
        <p14:creationId xmlns:p14="http://schemas.microsoft.com/office/powerpoint/2010/main" val="1079519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434F3F-4A9E-4F2B-AD0F-A92380A06CDE}"/>
              </a:ext>
            </a:extLst>
          </p:cNvPr>
          <p:cNvSpPr>
            <a:spLocks noGrp="1"/>
          </p:cNvSpPr>
          <p:nvPr>
            <p:ph idx="1"/>
          </p:nvPr>
        </p:nvSpPr>
        <p:spPr/>
        <p:txBody>
          <a:bodyPr/>
          <a:lstStyle/>
          <a:p>
            <a:pPr marL="0" indent="0" algn="ctr">
              <a:buNone/>
            </a:pPr>
            <a:r>
              <a:rPr lang="en-US" sz="4800" dirty="0"/>
              <a:t>Questions?</a:t>
            </a:r>
          </a:p>
          <a:p>
            <a:pPr marL="0" indent="0" algn="ctr">
              <a:buNone/>
            </a:pPr>
            <a:endParaRPr lang="en-US" sz="4800" dirty="0"/>
          </a:p>
          <a:p>
            <a:pPr marL="0" indent="0" algn="ctr">
              <a:buNone/>
            </a:pPr>
            <a:endParaRPr lang="en-US" sz="4800" dirty="0"/>
          </a:p>
          <a:p>
            <a:pPr marL="0" indent="0" algn="ctr">
              <a:buNone/>
            </a:pPr>
            <a:r>
              <a:rPr lang="en-US" b="0" dirty="0"/>
              <a:t>Philip Augustine &lt;philip.m.augustine@nasa.gov&gt;</a:t>
            </a:r>
          </a:p>
          <a:p>
            <a:pPr marL="0" indent="0" algn="ctr">
              <a:buNone/>
            </a:pPr>
            <a:r>
              <a:rPr lang="en-US" b="0" dirty="0"/>
              <a:t>Angela Harrivel &lt;angela.r.harrivel@nasa.gov&gt;</a:t>
            </a:r>
          </a:p>
        </p:txBody>
      </p:sp>
      <p:sp>
        <p:nvSpPr>
          <p:cNvPr id="5" name="Slide Number Placeholder 4">
            <a:extLst>
              <a:ext uri="{FF2B5EF4-FFF2-40B4-BE49-F238E27FC236}">
                <a16:creationId xmlns:a16="http://schemas.microsoft.com/office/drawing/2014/main" id="{425D843A-E172-44C6-A5FB-D9FF70A7A750}"/>
              </a:ext>
            </a:extLst>
          </p:cNvPr>
          <p:cNvSpPr>
            <a:spLocks noGrp="1"/>
          </p:cNvSpPr>
          <p:nvPr>
            <p:ph type="sldNum" sz="quarter" idx="4"/>
          </p:nvPr>
        </p:nvSpPr>
        <p:spPr/>
        <p:txBody>
          <a:bodyPr/>
          <a:lstStyle/>
          <a:p>
            <a:fld id="{60E58D69-6F75-46EC-B381-A34C4F305958}" type="slidenum">
              <a:rPr lang="en-US" smtClean="0"/>
              <a:pPr/>
              <a:t>19</a:t>
            </a:fld>
            <a:endParaRPr lang="en-US" sz="1000" dirty="0"/>
          </a:p>
        </p:txBody>
      </p:sp>
    </p:spTree>
    <p:extLst>
      <p:ext uri="{BB962C8B-B14F-4D97-AF65-F5344CB8AC3E}">
        <p14:creationId xmlns:p14="http://schemas.microsoft.com/office/powerpoint/2010/main" val="1254872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66982"/>
            <a:ext cx="10515600" cy="5153891"/>
          </a:xfrm>
        </p:spPr>
        <p:txBody>
          <a:bodyPr>
            <a:normAutofit/>
          </a:bodyPr>
          <a:lstStyle/>
          <a:p>
            <a:r>
              <a:rPr lang="en-US" sz="3200" dirty="0"/>
              <a:t>Introduction</a:t>
            </a:r>
          </a:p>
          <a:p>
            <a:r>
              <a:rPr lang="en-US" sz="3200" dirty="0"/>
              <a:t>Systems Engineering</a:t>
            </a:r>
          </a:p>
          <a:p>
            <a:r>
              <a:rPr lang="en-US" sz="3200" dirty="0"/>
              <a:t>Human Factors</a:t>
            </a:r>
          </a:p>
          <a:p>
            <a:r>
              <a:rPr lang="en-US" sz="3200" dirty="0"/>
              <a:t>Medical Item Database (MedID)</a:t>
            </a:r>
          </a:p>
          <a:p>
            <a:r>
              <a:rPr lang="en-US" sz="3200" dirty="0"/>
              <a:t>Evidence Library</a:t>
            </a:r>
          </a:p>
          <a:p>
            <a:r>
              <a:rPr lang="en-US" sz="3200" dirty="0"/>
              <a:t>IMPACT Medical Database Software</a:t>
            </a:r>
          </a:p>
          <a:p>
            <a:r>
              <a:rPr lang="en-US" sz="3200" dirty="0"/>
              <a:t>Conclusion</a:t>
            </a:r>
          </a:p>
          <a:p>
            <a:r>
              <a:rPr lang="en-US" sz="3200" dirty="0"/>
              <a:t>Questions</a:t>
            </a:r>
          </a:p>
          <a:p>
            <a:endParaRPr lang="en-US" sz="3600" dirty="0"/>
          </a:p>
        </p:txBody>
      </p:sp>
      <p:sp>
        <p:nvSpPr>
          <p:cNvPr id="5" name="Title 4">
            <a:extLst>
              <a:ext uri="{FF2B5EF4-FFF2-40B4-BE49-F238E27FC236}">
                <a16:creationId xmlns:a16="http://schemas.microsoft.com/office/drawing/2014/main" id="{BEEB93DC-D497-4A93-8BBE-D3F9817847D6}"/>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003313674"/>
      </p:ext>
    </p:extLst>
  </p:cSld>
  <p:clrMapOvr>
    <a:masterClrMapping/>
  </p:clrMapOvr>
  <mc:AlternateContent xmlns:mc="http://schemas.openxmlformats.org/markup-compatibility/2006" xmlns:p14="http://schemas.microsoft.com/office/powerpoint/2010/main">
    <mc:Choice Requires="p14">
      <p:transition spd="slow" p14:dur="2000" advTm="19670"/>
    </mc:Choice>
    <mc:Fallback xmlns="">
      <p:transition spd="slow" advTm="1967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2D234-9738-4654-8ADA-F9D113357680}"/>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163DE8D3-E7B0-4891-BCA5-A5A500815923}"/>
              </a:ext>
            </a:extLst>
          </p:cNvPr>
          <p:cNvSpPr>
            <a:spLocks noGrp="1"/>
          </p:cNvSpPr>
          <p:nvPr>
            <p:ph idx="1"/>
          </p:nvPr>
        </p:nvSpPr>
        <p:spPr>
          <a:xfrm>
            <a:off x="838200" y="1366983"/>
            <a:ext cx="10851292" cy="4876800"/>
          </a:xfrm>
        </p:spPr>
        <p:txBody>
          <a:bodyPr/>
          <a:lstStyle/>
          <a:p>
            <a:r>
              <a:rPr lang="en-US" dirty="0"/>
              <a:t>Multidisciplinary collaboration</a:t>
            </a:r>
          </a:p>
          <a:p>
            <a:pPr lvl="1"/>
            <a:r>
              <a:rPr lang="en-US" dirty="0"/>
              <a:t>Systems engineers validating medical evidence with clinicians </a:t>
            </a:r>
          </a:p>
          <a:p>
            <a:pPr lvl="1"/>
            <a:r>
              <a:rPr lang="en-US" dirty="0"/>
              <a:t>Clinicians, engineers, and software developers refining resources</a:t>
            </a:r>
          </a:p>
          <a:p>
            <a:pPr lvl="1"/>
            <a:r>
              <a:rPr lang="en-US" dirty="0"/>
              <a:t>Human factors engineers designing software with clinicians and developers</a:t>
            </a:r>
          </a:p>
          <a:p>
            <a:r>
              <a:rPr lang="en-US" dirty="0"/>
              <a:t>Innovations to conventional development</a:t>
            </a:r>
          </a:p>
          <a:p>
            <a:pPr lvl="1"/>
            <a:r>
              <a:rPr lang="en-US" dirty="0"/>
              <a:t>Model-based Systems Engineering for Concept of Operations (ConOps) and Requirements</a:t>
            </a:r>
          </a:p>
          <a:p>
            <a:pPr lvl="1"/>
            <a:r>
              <a:rPr lang="en-US" dirty="0"/>
              <a:t>Human-centered design of software interfaces</a:t>
            </a:r>
          </a:p>
          <a:p>
            <a:pPr lvl="1"/>
            <a:r>
              <a:rPr lang="en-US" dirty="0"/>
              <a:t>Agile software development</a:t>
            </a:r>
          </a:p>
        </p:txBody>
      </p:sp>
      <p:sp>
        <p:nvSpPr>
          <p:cNvPr id="5" name="Slide Number Placeholder 4">
            <a:extLst>
              <a:ext uri="{FF2B5EF4-FFF2-40B4-BE49-F238E27FC236}">
                <a16:creationId xmlns:a16="http://schemas.microsoft.com/office/drawing/2014/main" id="{D81ABC0A-A87E-4181-BEF0-2C273631A57B}"/>
              </a:ext>
            </a:extLst>
          </p:cNvPr>
          <p:cNvSpPr>
            <a:spLocks noGrp="1"/>
          </p:cNvSpPr>
          <p:nvPr>
            <p:ph type="sldNum" sz="quarter" idx="4"/>
          </p:nvPr>
        </p:nvSpPr>
        <p:spPr/>
        <p:txBody>
          <a:bodyPr/>
          <a:lstStyle/>
          <a:p>
            <a:fld id="{60E58D69-6F75-46EC-B381-A34C4F305958}" type="slidenum">
              <a:rPr lang="en-US" smtClean="0"/>
              <a:pPr/>
              <a:t>3</a:t>
            </a:fld>
            <a:endParaRPr lang="en-US" sz="1000" dirty="0"/>
          </a:p>
        </p:txBody>
      </p:sp>
    </p:spTree>
    <p:extLst>
      <p:ext uri="{BB962C8B-B14F-4D97-AF65-F5344CB8AC3E}">
        <p14:creationId xmlns:p14="http://schemas.microsoft.com/office/powerpoint/2010/main" val="1333475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2D234-9738-4654-8ADA-F9D113357680}"/>
              </a:ext>
            </a:extLst>
          </p:cNvPr>
          <p:cNvSpPr>
            <a:spLocks noGrp="1"/>
          </p:cNvSpPr>
          <p:nvPr>
            <p:ph type="title"/>
          </p:nvPr>
        </p:nvSpPr>
        <p:spPr/>
        <p:txBody>
          <a:bodyPr/>
          <a:lstStyle/>
          <a:p>
            <a:r>
              <a:rPr lang="en-US" dirty="0"/>
              <a:t>Systems Engineering</a:t>
            </a:r>
          </a:p>
        </p:txBody>
      </p:sp>
      <p:sp>
        <p:nvSpPr>
          <p:cNvPr id="3" name="Content Placeholder 2">
            <a:extLst>
              <a:ext uri="{FF2B5EF4-FFF2-40B4-BE49-F238E27FC236}">
                <a16:creationId xmlns:a16="http://schemas.microsoft.com/office/drawing/2014/main" id="{163DE8D3-E7B0-4891-BCA5-A5A500815923}"/>
              </a:ext>
            </a:extLst>
          </p:cNvPr>
          <p:cNvSpPr>
            <a:spLocks noGrp="1"/>
          </p:cNvSpPr>
          <p:nvPr>
            <p:ph idx="1"/>
          </p:nvPr>
        </p:nvSpPr>
        <p:spPr>
          <a:xfrm>
            <a:off x="838200" y="1366983"/>
            <a:ext cx="11100122" cy="4876800"/>
          </a:xfrm>
        </p:spPr>
        <p:txBody>
          <a:bodyPr/>
          <a:lstStyle/>
          <a:p>
            <a:r>
              <a:rPr lang="en-US" dirty="0"/>
              <a:t>MagicDraw software utilized for MD SE</a:t>
            </a:r>
          </a:p>
          <a:p>
            <a:pPr lvl="1"/>
            <a:r>
              <a:rPr lang="en-US" dirty="0"/>
              <a:t>Generated MD CONOPS and Requirements</a:t>
            </a:r>
          </a:p>
          <a:p>
            <a:pPr lvl="1"/>
            <a:r>
              <a:rPr lang="en-US" dirty="0"/>
              <a:t>Produced detailed diagrams of all MD CONOPS Scenarios</a:t>
            </a:r>
          </a:p>
          <a:p>
            <a:pPr lvl="2"/>
            <a:r>
              <a:rPr lang="en-US" dirty="0"/>
              <a:t>Revealed the need to expand from three to nine scenarios to include all functionality</a:t>
            </a:r>
          </a:p>
          <a:p>
            <a:pPr lvl="2"/>
            <a:r>
              <a:rPr lang="en-US" dirty="0"/>
              <a:t>Helped identify holes in need of detailed discussion</a:t>
            </a:r>
          </a:p>
          <a:p>
            <a:pPr lvl="1"/>
            <a:r>
              <a:rPr lang="en-US" dirty="0"/>
              <a:t>Facilitated improved coordination across the project</a:t>
            </a:r>
          </a:p>
          <a:p>
            <a:pPr lvl="2"/>
            <a:r>
              <a:rPr lang="en-US" dirty="0"/>
              <a:t>Enabled full integration with the HF team, their products, and activities</a:t>
            </a:r>
          </a:p>
          <a:p>
            <a:pPr lvl="2"/>
            <a:r>
              <a:rPr lang="en-US" dirty="0"/>
              <a:t>Drove consistency across products, resulting in more robust documentation</a:t>
            </a:r>
          </a:p>
          <a:p>
            <a:pPr marL="0" indent="0">
              <a:buNone/>
            </a:pPr>
            <a:endParaRPr lang="en-US" dirty="0"/>
          </a:p>
          <a:p>
            <a:pPr marL="461963" lvl="2" indent="0">
              <a:buNone/>
            </a:pPr>
            <a:endParaRPr lang="en-US" dirty="0"/>
          </a:p>
        </p:txBody>
      </p:sp>
      <p:sp>
        <p:nvSpPr>
          <p:cNvPr id="5" name="Slide Number Placeholder 4">
            <a:extLst>
              <a:ext uri="{FF2B5EF4-FFF2-40B4-BE49-F238E27FC236}">
                <a16:creationId xmlns:a16="http://schemas.microsoft.com/office/drawing/2014/main" id="{D81ABC0A-A87E-4181-BEF0-2C273631A57B}"/>
              </a:ext>
            </a:extLst>
          </p:cNvPr>
          <p:cNvSpPr>
            <a:spLocks noGrp="1"/>
          </p:cNvSpPr>
          <p:nvPr>
            <p:ph type="sldNum" sz="quarter" idx="4"/>
          </p:nvPr>
        </p:nvSpPr>
        <p:spPr/>
        <p:txBody>
          <a:bodyPr/>
          <a:lstStyle/>
          <a:p>
            <a:fld id="{60E58D69-6F75-46EC-B381-A34C4F305958}" type="slidenum">
              <a:rPr lang="en-US" smtClean="0"/>
              <a:pPr/>
              <a:t>4</a:t>
            </a:fld>
            <a:endParaRPr lang="en-US" sz="1000" dirty="0"/>
          </a:p>
        </p:txBody>
      </p:sp>
    </p:spTree>
    <p:extLst>
      <p:ext uri="{BB962C8B-B14F-4D97-AF65-F5344CB8AC3E}">
        <p14:creationId xmlns:p14="http://schemas.microsoft.com/office/powerpoint/2010/main" val="510416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2D234-9738-4654-8ADA-F9D113357680}"/>
              </a:ext>
            </a:extLst>
          </p:cNvPr>
          <p:cNvSpPr>
            <a:spLocks noGrp="1"/>
          </p:cNvSpPr>
          <p:nvPr>
            <p:ph type="title"/>
          </p:nvPr>
        </p:nvSpPr>
        <p:spPr/>
        <p:txBody>
          <a:bodyPr/>
          <a:lstStyle/>
          <a:p>
            <a:r>
              <a:rPr lang="en-US" dirty="0"/>
              <a:t>Systems Engineering</a:t>
            </a:r>
          </a:p>
        </p:txBody>
      </p:sp>
      <p:sp>
        <p:nvSpPr>
          <p:cNvPr id="3" name="Content Placeholder 2">
            <a:extLst>
              <a:ext uri="{FF2B5EF4-FFF2-40B4-BE49-F238E27FC236}">
                <a16:creationId xmlns:a16="http://schemas.microsoft.com/office/drawing/2014/main" id="{163DE8D3-E7B0-4891-BCA5-A5A500815923}"/>
              </a:ext>
            </a:extLst>
          </p:cNvPr>
          <p:cNvSpPr>
            <a:spLocks noGrp="1"/>
          </p:cNvSpPr>
          <p:nvPr>
            <p:ph idx="1"/>
          </p:nvPr>
        </p:nvSpPr>
        <p:spPr>
          <a:xfrm>
            <a:off x="838200" y="1366983"/>
            <a:ext cx="11100122" cy="4876800"/>
          </a:xfrm>
        </p:spPr>
        <p:txBody>
          <a:bodyPr/>
          <a:lstStyle/>
          <a:p>
            <a:r>
              <a:rPr lang="en-US" dirty="0"/>
              <a:t>MD Software Verification and Validation (V&amp;V) Approach</a:t>
            </a:r>
          </a:p>
          <a:p>
            <a:pPr lvl="1"/>
            <a:r>
              <a:rPr lang="en-US" dirty="0"/>
              <a:t>Challenges:</a:t>
            </a:r>
          </a:p>
          <a:p>
            <a:pPr lvl="2"/>
            <a:r>
              <a:rPr lang="en-US" dirty="0"/>
              <a:t>Compressed schedule, limited timeframe</a:t>
            </a:r>
          </a:p>
          <a:p>
            <a:pPr lvl="2"/>
            <a:r>
              <a:rPr lang="en-US" dirty="0"/>
              <a:t>Agile software environment requires adaptation of NASA processes</a:t>
            </a:r>
          </a:p>
          <a:p>
            <a:pPr lvl="2"/>
            <a:r>
              <a:rPr lang="en-US" dirty="0"/>
              <a:t>Highly distributed, multi-functional team with limited bandwidth</a:t>
            </a:r>
          </a:p>
          <a:p>
            <a:pPr lvl="1"/>
            <a:r>
              <a:rPr lang="en-US" dirty="0"/>
              <a:t>Solution:</a:t>
            </a:r>
          </a:p>
          <a:p>
            <a:pPr lvl="2"/>
            <a:r>
              <a:rPr lang="en-US" dirty="0"/>
              <a:t>Adapt NASA V&amp;V processes to meet the needs of this unique project</a:t>
            </a:r>
          </a:p>
          <a:p>
            <a:pPr lvl="2"/>
            <a:r>
              <a:rPr lang="en-US" dirty="0"/>
              <a:t>Utilize detailed HF Action Diagrams and Task Analyses, SE Activity Diagrams and CONOPS Scenarios to validate software</a:t>
            </a:r>
          </a:p>
          <a:p>
            <a:pPr lvl="2"/>
            <a:r>
              <a:rPr lang="en-US" dirty="0"/>
              <a:t>Leverage recordings of quarterly live demonstrations to customers to verify some functions</a:t>
            </a:r>
          </a:p>
          <a:p>
            <a:pPr lvl="2"/>
            <a:r>
              <a:rPr lang="en-US" dirty="0"/>
              <a:t>Create new video demonstrations of remaining functionality as needed for verification</a:t>
            </a:r>
          </a:p>
          <a:p>
            <a:pPr lvl="2"/>
            <a:r>
              <a:rPr lang="en-US" dirty="0"/>
              <a:t>Video demonstrations made available via SharePoint for distributed team to review when convenient</a:t>
            </a:r>
          </a:p>
          <a:p>
            <a:pPr lvl="2"/>
            <a:r>
              <a:rPr lang="en-US" dirty="0"/>
              <a:t>Potential re-use of demonstration videos for HF training purposes</a:t>
            </a:r>
          </a:p>
          <a:p>
            <a:pPr marL="0" indent="0">
              <a:buNone/>
            </a:pPr>
            <a:endParaRPr lang="en-US" dirty="0"/>
          </a:p>
          <a:p>
            <a:pPr marL="461963" lvl="2" indent="0">
              <a:buNone/>
            </a:pPr>
            <a:endParaRPr lang="en-US" dirty="0"/>
          </a:p>
        </p:txBody>
      </p:sp>
      <p:sp>
        <p:nvSpPr>
          <p:cNvPr id="5" name="Slide Number Placeholder 4">
            <a:extLst>
              <a:ext uri="{FF2B5EF4-FFF2-40B4-BE49-F238E27FC236}">
                <a16:creationId xmlns:a16="http://schemas.microsoft.com/office/drawing/2014/main" id="{D81ABC0A-A87E-4181-BEF0-2C273631A57B}"/>
              </a:ext>
            </a:extLst>
          </p:cNvPr>
          <p:cNvSpPr>
            <a:spLocks noGrp="1"/>
          </p:cNvSpPr>
          <p:nvPr>
            <p:ph type="sldNum" sz="quarter" idx="4"/>
          </p:nvPr>
        </p:nvSpPr>
        <p:spPr/>
        <p:txBody>
          <a:bodyPr/>
          <a:lstStyle/>
          <a:p>
            <a:fld id="{60E58D69-6F75-46EC-B381-A34C4F305958}" type="slidenum">
              <a:rPr lang="en-US" smtClean="0"/>
              <a:pPr/>
              <a:t>5</a:t>
            </a:fld>
            <a:endParaRPr lang="en-US" sz="1000" dirty="0"/>
          </a:p>
        </p:txBody>
      </p:sp>
    </p:spTree>
    <p:extLst>
      <p:ext uri="{BB962C8B-B14F-4D97-AF65-F5344CB8AC3E}">
        <p14:creationId xmlns:p14="http://schemas.microsoft.com/office/powerpoint/2010/main" val="1613689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2D234-9738-4654-8ADA-F9D113357680}"/>
              </a:ext>
            </a:extLst>
          </p:cNvPr>
          <p:cNvSpPr>
            <a:spLocks noGrp="1"/>
          </p:cNvSpPr>
          <p:nvPr>
            <p:ph type="title"/>
          </p:nvPr>
        </p:nvSpPr>
        <p:spPr/>
        <p:txBody>
          <a:bodyPr/>
          <a:lstStyle/>
          <a:p>
            <a:r>
              <a:rPr lang="en-US" dirty="0"/>
              <a:t>Systems Engineering</a:t>
            </a:r>
          </a:p>
        </p:txBody>
      </p:sp>
      <p:sp>
        <p:nvSpPr>
          <p:cNvPr id="3" name="Content Placeholder 2">
            <a:extLst>
              <a:ext uri="{FF2B5EF4-FFF2-40B4-BE49-F238E27FC236}">
                <a16:creationId xmlns:a16="http://schemas.microsoft.com/office/drawing/2014/main" id="{163DE8D3-E7B0-4891-BCA5-A5A500815923}"/>
              </a:ext>
            </a:extLst>
          </p:cNvPr>
          <p:cNvSpPr>
            <a:spLocks noGrp="1"/>
          </p:cNvSpPr>
          <p:nvPr>
            <p:ph idx="1"/>
          </p:nvPr>
        </p:nvSpPr>
        <p:spPr>
          <a:xfrm>
            <a:off x="838200" y="1366983"/>
            <a:ext cx="11100122" cy="4876800"/>
          </a:xfrm>
        </p:spPr>
        <p:txBody>
          <a:bodyPr/>
          <a:lstStyle/>
          <a:p>
            <a:r>
              <a:rPr lang="en-US" dirty="0"/>
              <a:t>Verification, Validation, and Credibility (VV&amp;C)</a:t>
            </a:r>
          </a:p>
          <a:p>
            <a:pPr lvl="1"/>
            <a:r>
              <a:rPr lang="en-US" dirty="0"/>
              <a:t>Team collaboration throughout the IMPACT project to understand, define, and construct a Credibility Assessment matrix and Real World System (RWS) Validation plan for the medical evidence. </a:t>
            </a:r>
          </a:p>
          <a:p>
            <a:pPr lvl="2"/>
            <a:r>
              <a:rPr lang="en-US" dirty="0"/>
              <a:t>IMPACT Credibility matrix, based on Appendix B of the NASA Standard 7009 </a:t>
            </a:r>
            <a:br>
              <a:rPr lang="en-US" dirty="0"/>
            </a:br>
            <a:r>
              <a:rPr lang="en-US" dirty="0"/>
              <a:t>(NASA-STD-7009A) document, which describes the credibility assessment scale </a:t>
            </a:r>
            <a:br>
              <a:rPr lang="en-US" dirty="0"/>
            </a:br>
            <a:r>
              <a:rPr lang="en-US" dirty="0"/>
              <a:t>for models and simulations (M&amp;S).</a:t>
            </a:r>
          </a:p>
          <a:p>
            <a:pPr lvl="2"/>
            <a:r>
              <a:rPr lang="en-US" dirty="0"/>
              <a:t>IMPACT RWS Validation Plan is a cross-validation plan utilizing the RWS Lifetime Surveillance of Astronaut Health (LSAH) data to analyze mission predictions to compare </a:t>
            </a:r>
            <a:br>
              <a:rPr lang="en-US" dirty="0"/>
            </a:br>
            <a:r>
              <a:rPr lang="en-US" dirty="0"/>
              <a:t>to actual data.</a:t>
            </a:r>
            <a:endParaRPr lang="en-US" sz="2800" dirty="0"/>
          </a:p>
          <a:p>
            <a:pPr lvl="1"/>
            <a:r>
              <a:rPr lang="en-US" dirty="0"/>
              <a:t>Lessons learned:</a:t>
            </a:r>
          </a:p>
          <a:p>
            <a:pPr lvl="2"/>
            <a:r>
              <a:rPr lang="en-US" dirty="0"/>
              <a:t>SEs to suggest an approach to assist the clinical team instead of asking how to help.</a:t>
            </a:r>
          </a:p>
          <a:p>
            <a:pPr lvl="2"/>
            <a:r>
              <a:rPr lang="en-US" dirty="0"/>
              <a:t>Define an Agile approach to review requirement and document changes/updates and product delivery timeframe. Find a balance between Agile and NASA processes. </a:t>
            </a:r>
          </a:p>
          <a:p>
            <a:pPr marL="461963" lvl="2" indent="0">
              <a:buNone/>
            </a:pPr>
            <a:endParaRPr lang="en-US" dirty="0"/>
          </a:p>
        </p:txBody>
      </p:sp>
      <p:sp>
        <p:nvSpPr>
          <p:cNvPr id="5" name="Slide Number Placeholder 4">
            <a:extLst>
              <a:ext uri="{FF2B5EF4-FFF2-40B4-BE49-F238E27FC236}">
                <a16:creationId xmlns:a16="http://schemas.microsoft.com/office/drawing/2014/main" id="{D81ABC0A-A87E-4181-BEF0-2C273631A57B}"/>
              </a:ext>
            </a:extLst>
          </p:cNvPr>
          <p:cNvSpPr>
            <a:spLocks noGrp="1"/>
          </p:cNvSpPr>
          <p:nvPr>
            <p:ph type="sldNum" sz="quarter" idx="4"/>
          </p:nvPr>
        </p:nvSpPr>
        <p:spPr/>
        <p:txBody>
          <a:bodyPr/>
          <a:lstStyle/>
          <a:p>
            <a:fld id="{60E58D69-6F75-46EC-B381-A34C4F305958}" type="slidenum">
              <a:rPr lang="en-US" smtClean="0"/>
              <a:pPr/>
              <a:t>6</a:t>
            </a:fld>
            <a:endParaRPr lang="en-US" sz="1000" dirty="0"/>
          </a:p>
        </p:txBody>
      </p:sp>
    </p:spTree>
    <p:extLst>
      <p:ext uri="{BB962C8B-B14F-4D97-AF65-F5344CB8AC3E}">
        <p14:creationId xmlns:p14="http://schemas.microsoft.com/office/powerpoint/2010/main" val="3599438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2D234-9738-4654-8ADA-F9D113357680}"/>
              </a:ext>
            </a:extLst>
          </p:cNvPr>
          <p:cNvSpPr>
            <a:spLocks noGrp="1"/>
          </p:cNvSpPr>
          <p:nvPr>
            <p:ph type="title"/>
          </p:nvPr>
        </p:nvSpPr>
        <p:spPr/>
        <p:txBody>
          <a:bodyPr/>
          <a:lstStyle/>
          <a:p>
            <a:r>
              <a:rPr lang="en-US" dirty="0"/>
              <a:t>Human Factors</a:t>
            </a:r>
          </a:p>
        </p:txBody>
      </p:sp>
      <p:sp>
        <p:nvSpPr>
          <p:cNvPr id="3" name="Content Placeholder 2">
            <a:extLst>
              <a:ext uri="{FF2B5EF4-FFF2-40B4-BE49-F238E27FC236}">
                <a16:creationId xmlns:a16="http://schemas.microsoft.com/office/drawing/2014/main" id="{163DE8D3-E7B0-4891-BCA5-A5A500815923}"/>
              </a:ext>
            </a:extLst>
          </p:cNvPr>
          <p:cNvSpPr>
            <a:spLocks noGrp="1"/>
          </p:cNvSpPr>
          <p:nvPr>
            <p:ph idx="1"/>
          </p:nvPr>
        </p:nvSpPr>
        <p:spPr>
          <a:xfrm>
            <a:off x="838200" y="1366983"/>
            <a:ext cx="11100122" cy="4876800"/>
          </a:xfrm>
        </p:spPr>
        <p:txBody>
          <a:bodyPr/>
          <a:lstStyle/>
          <a:p>
            <a:r>
              <a:rPr lang="en-US" dirty="0"/>
              <a:t>Applying a human-centered design approach that focuses on the human user’s needs throughout the design and development phases.</a:t>
            </a:r>
          </a:p>
        </p:txBody>
      </p:sp>
      <p:sp>
        <p:nvSpPr>
          <p:cNvPr id="5" name="Slide Number Placeholder 4">
            <a:extLst>
              <a:ext uri="{FF2B5EF4-FFF2-40B4-BE49-F238E27FC236}">
                <a16:creationId xmlns:a16="http://schemas.microsoft.com/office/drawing/2014/main" id="{D81ABC0A-A87E-4181-BEF0-2C273631A57B}"/>
              </a:ext>
            </a:extLst>
          </p:cNvPr>
          <p:cNvSpPr>
            <a:spLocks noGrp="1"/>
          </p:cNvSpPr>
          <p:nvPr>
            <p:ph type="sldNum" sz="quarter" idx="4"/>
          </p:nvPr>
        </p:nvSpPr>
        <p:spPr/>
        <p:txBody>
          <a:bodyPr/>
          <a:lstStyle/>
          <a:p>
            <a:fld id="{60E58D69-6F75-46EC-B381-A34C4F305958}" type="slidenum">
              <a:rPr lang="en-US" smtClean="0"/>
              <a:pPr/>
              <a:t>7</a:t>
            </a:fld>
            <a:endParaRPr lang="en-US" sz="1000" dirty="0"/>
          </a:p>
        </p:txBody>
      </p:sp>
      <p:graphicFrame>
        <p:nvGraphicFramePr>
          <p:cNvPr id="6" name="Diagram 5">
            <a:extLst>
              <a:ext uri="{FF2B5EF4-FFF2-40B4-BE49-F238E27FC236}">
                <a16:creationId xmlns:a16="http://schemas.microsoft.com/office/drawing/2014/main" id="{644E7EED-56A3-4EB0-B880-995B25EB574A}"/>
              </a:ext>
            </a:extLst>
          </p:cNvPr>
          <p:cNvGraphicFramePr/>
          <p:nvPr/>
        </p:nvGraphicFramePr>
        <p:xfrm>
          <a:off x="4249268" y="2608974"/>
          <a:ext cx="3693464" cy="3935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6381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2D234-9738-4654-8ADA-F9D113357680}"/>
              </a:ext>
            </a:extLst>
          </p:cNvPr>
          <p:cNvSpPr>
            <a:spLocks noGrp="1"/>
          </p:cNvSpPr>
          <p:nvPr>
            <p:ph type="title"/>
          </p:nvPr>
        </p:nvSpPr>
        <p:spPr/>
        <p:txBody>
          <a:bodyPr/>
          <a:lstStyle/>
          <a:p>
            <a:r>
              <a:rPr lang="en-US" dirty="0"/>
              <a:t>Human Factors - Task Analysis</a:t>
            </a:r>
          </a:p>
        </p:txBody>
      </p:sp>
      <p:sp>
        <p:nvSpPr>
          <p:cNvPr id="3" name="Content Placeholder 2">
            <a:extLst>
              <a:ext uri="{FF2B5EF4-FFF2-40B4-BE49-F238E27FC236}">
                <a16:creationId xmlns:a16="http://schemas.microsoft.com/office/drawing/2014/main" id="{163DE8D3-E7B0-4891-BCA5-A5A500815923}"/>
              </a:ext>
            </a:extLst>
          </p:cNvPr>
          <p:cNvSpPr>
            <a:spLocks noGrp="1"/>
          </p:cNvSpPr>
          <p:nvPr>
            <p:ph idx="1"/>
          </p:nvPr>
        </p:nvSpPr>
        <p:spPr>
          <a:xfrm>
            <a:off x="838200" y="1366983"/>
            <a:ext cx="11100122" cy="4876800"/>
          </a:xfrm>
        </p:spPr>
        <p:txBody>
          <a:bodyPr/>
          <a:lstStyle/>
          <a:p>
            <a:r>
              <a:rPr lang="en-US" dirty="0"/>
              <a:t>Using MagicDraw, task analyses have been created for each scenario detailed in the Medical Database ConOps.</a:t>
            </a:r>
          </a:p>
        </p:txBody>
      </p:sp>
      <p:sp>
        <p:nvSpPr>
          <p:cNvPr id="5" name="Slide Number Placeholder 4">
            <a:extLst>
              <a:ext uri="{FF2B5EF4-FFF2-40B4-BE49-F238E27FC236}">
                <a16:creationId xmlns:a16="http://schemas.microsoft.com/office/drawing/2014/main" id="{D81ABC0A-A87E-4181-BEF0-2C273631A57B}"/>
              </a:ext>
            </a:extLst>
          </p:cNvPr>
          <p:cNvSpPr>
            <a:spLocks noGrp="1"/>
          </p:cNvSpPr>
          <p:nvPr>
            <p:ph type="sldNum" sz="quarter" idx="4"/>
          </p:nvPr>
        </p:nvSpPr>
        <p:spPr/>
        <p:txBody>
          <a:bodyPr/>
          <a:lstStyle/>
          <a:p>
            <a:fld id="{60E58D69-6F75-46EC-B381-A34C4F305958}" type="slidenum">
              <a:rPr lang="en-US" smtClean="0"/>
              <a:pPr/>
              <a:t>8</a:t>
            </a:fld>
            <a:endParaRPr lang="en-US" sz="1000" dirty="0"/>
          </a:p>
        </p:txBody>
      </p:sp>
      <p:pic>
        <p:nvPicPr>
          <p:cNvPr id="6" name="Screen Recording 6">
            <a:hlinkClick r:id="" action="ppaction://media"/>
            <a:extLst>
              <a:ext uri="{FF2B5EF4-FFF2-40B4-BE49-F238E27FC236}">
                <a16:creationId xmlns:a16="http://schemas.microsoft.com/office/drawing/2014/main" id="{D6F74EA6-22DC-4547-9D18-C01352877A8D}"/>
              </a:ext>
            </a:extLst>
          </p:cNvPr>
          <p:cNvPicPr>
            <a:picLocks noChangeAspect="1"/>
          </p:cNvPicPr>
          <p:nvPr/>
        </p:nvPicPr>
        <p:blipFill>
          <a:blip r:embed="rId3"/>
          <a:stretch>
            <a:fillRect/>
          </a:stretch>
        </p:blipFill>
        <p:spPr>
          <a:xfrm>
            <a:off x="5959403" y="3218946"/>
            <a:ext cx="5001310" cy="3235834"/>
          </a:xfrm>
          <a:prstGeom prst="rect">
            <a:avLst/>
          </a:prstGeom>
        </p:spPr>
      </p:pic>
      <p:pic>
        <p:nvPicPr>
          <p:cNvPr id="8" name="Picture 7">
            <a:extLst>
              <a:ext uri="{FF2B5EF4-FFF2-40B4-BE49-F238E27FC236}">
                <a16:creationId xmlns:a16="http://schemas.microsoft.com/office/drawing/2014/main" id="{93560CC4-45F6-45D8-B6D2-6959C9E45AD8}"/>
              </a:ext>
            </a:extLst>
          </p:cNvPr>
          <p:cNvPicPr>
            <a:picLocks noChangeAspect="1"/>
          </p:cNvPicPr>
          <p:nvPr/>
        </p:nvPicPr>
        <p:blipFill rotWithShape="1">
          <a:blip r:embed="rId4">
            <a:extLst>
              <a:ext uri="{28A0092B-C50C-407E-A947-70E740481C1C}">
                <a14:useLocalDpi xmlns:a14="http://schemas.microsoft.com/office/drawing/2010/main" val="0"/>
              </a:ext>
            </a:extLst>
          </a:blip>
          <a:srcRect t="28518" r="44801"/>
          <a:stretch/>
        </p:blipFill>
        <p:spPr>
          <a:xfrm>
            <a:off x="1231287" y="3218946"/>
            <a:ext cx="4271980" cy="3235834"/>
          </a:xfrm>
          <a:prstGeom prst="rect">
            <a:avLst/>
          </a:prstGeom>
        </p:spPr>
      </p:pic>
      <p:sp>
        <p:nvSpPr>
          <p:cNvPr id="9" name="TextBox 8">
            <a:extLst>
              <a:ext uri="{FF2B5EF4-FFF2-40B4-BE49-F238E27FC236}">
                <a16:creationId xmlns:a16="http://schemas.microsoft.com/office/drawing/2014/main" id="{93B0EC5B-309A-4D8A-BEC9-107D21C72A79}"/>
              </a:ext>
            </a:extLst>
          </p:cNvPr>
          <p:cNvSpPr txBox="1"/>
          <p:nvPr/>
        </p:nvSpPr>
        <p:spPr>
          <a:xfrm>
            <a:off x="1763746" y="2654392"/>
            <a:ext cx="3207062" cy="369332"/>
          </a:xfrm>
          <a:prstGeom prst="rect">
            <a:avLst/>
          </a:prstGeom>
          <a:noFill/>
        </p:spPr>
        <p:txBody>
          <a:bodyPr wrap="square" rtlCol="0">
            <a:spAutoFit/>
          </a:bodyPr>
          <a:lstStyle/>
          <a:p>
            <a:pPr algn="ctr"/>
            <a:r>
              <a:rPr lang="en-US" u="sng" dirty="0"/>
              <a:t>Traditional Task Analysis</a:t>
            </a:r>
          </a:p>
        </p:txBody>
      </p:sp>
      <p:sp>
        <p:nvSpPr>
          <p:cNvPr id="10" name="TextBox 9">
            <a:extLst>
              <a:ext uri="{FF2B5EF4-FFF2-40B4-BE49-F238E27FC236}">
                <a16:creationId xmlns:a16="http://schemas.microsoft.com/office/drawing/2014/main" id="{2658AC10-3295-4803-94E2-4066565C2D37}"/>
              </a:ext>
            </a:extLst>
          </p:cNvPr>
          <p:cNvSpPr txBox="1"/>
          <p:nvPr/>
        </p:nvSpPr>
        <p:spPr>
          <a:xfrm>
            <a:off x="6851034" y="2638617"/>
            <a:ext cx="3207062" cy="369332"/>
          </a:xfrm>
          <a:prstGeom prst="rect">
            <a:avLst/>
          </a:prstGeom>
          <a:noFill/>
        </p:spPr>
        <p:txBody>
          <a:bodyPr wrap="square" rtlCol="0">
            <a:spAutoFit/>
          </a:bodyPr>
          <a:lstStyle/>
          <a:p>
            <a:pPr algn="ctr"/>
            <a:r>
              <a:rPr lang="en-US" u="sng" dirty="0"/>
              <a:t>MagicDraw Task Analysis</a:t>
            </a:r>
          </a:p>
        </p:txBody>
      </p:sp>
    </p:spTree>
    <p:extLst>
      <p:ext uri="{BB962C8B-B14F-4D97-AF65-F5344CB8AC3E}">
        <p14:creationId xmlns:p14="http://schemas.microsoft.com/office/powerpoint/2010/main" val="1507523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2D234-9738-4654-8ADA-F9D113357680}"/>
              </a:ext>
            </a:extLst>
          </p:cNvPr>
          <p:cNvSpPr>
            <a:spLocks noGrp="1"/>
          </p:cNvSpPr>
          <p:nvPr>
            <p:ph type="title"/>
          </p:nvPr>
        </p:nvSpPr>
        <p:spPr/>
        <p:txBody>
          <a:bodyPr/>
          <a:lstStyle/>
          <a:p>
            <a:r>
              <a:rPr lang="en-US" dirty="0"/>
              <a:t>Human Factors - Heuristic Evaluation</a:t>
            </a:r>
          </a:p>
        </p:txBody>
      </p:sp>
      <p:sp>
        <p:nvSpPr>
          <p:cNvPr id="3" name="Content Placeholder 2">
            <a:extLst>
              <a:ext uri="{FF2B5EF4-FFF2-40B4-BE49-F238E27FC236}">
                <a16:creationId xmlns:a16="http://schemas.microsoft.com/office/drawing/2014/main" id="{163DE8D3-E7B0-4891-BCA5-A5A500815923}"/>
              </a:ext>
            </a:extLst>
          </p:cNvPr>
          <p:cNvSpPr>
            <a:spLocks noGrp="1"/>
          </p:cNvSpPr>
          <p:nvPr>
            <p:ph idx="1"/>
          </p:nvPr>
        </p:nvSpPr>
        <p:spPr>
          <a:xfrm>
            <a:off x="838200" y="1366983"/>
            <a:ext cx="11100122" cy="4876800"/>
          </a:xfrm>
        </p:spPr>
        <p:txBody>
          <a:bodyPr/>
          <a:lstStyle/>
          <a:p>
            <a:r>
              <a:rPr lang="en-US" dirty="0"/>
              <a:t>A heuristic evaluation is a method that is used to identify usability issues for interfaces. Heuristic evaluations have been performed to help improve the interfaces for Medical Database.</a:t>
            </a:r>
          </a:p>
        </p:txBody>
      </p:sp>
      <p:sp>
        <p:nvSpPr>
          <p:cNvPr id="5" name="Slide Number Placeholder 4">
            <a:extLst>
              <a:ext uri="{FF2B5EF4-FFF2-40B4-BE49-F238E27FC236}">
                <a16:creationId xmlns:a16="http://schemas.microsoft.com/office/drawing/2014/main" id="{D81ABC0A-A87E-4181-BEF0-2C273631A57B}"/>
              </a:ext>
            </a:extLst>
          </p:cNvPr>
          <p:cNvSpPr>
            <a:spLocks noGrp="1"/>
          </p:cNvSpPr>
          <p:nvPr>
            <p:ph type="sldNum" sz="quarter" idx="4"/>
          </p:nvPr>
        </p:nvSpPr>
        <p:spPr/>
        <p:txBody>
          <a:bodyPr/>
          <a:lstStyle/>
          <a:p>
            <a:fld id="{60E58D69-6F75-46EC-B381-A34C4F305958}" type="slidenum">
              <a:rPr lang="en-US" smtClean="0"/>
              <a:pPr/>
              <a:t>9</a:t>
            </a:fld>
            <a:endParaRPr lang="en-US" sz="1000" dirty="0"/>
          </a:p>
        </p:txBody>
      </p:sp>
      <p:pic>
        <p:nvPicPr>
          <p:cNvPr id="6" name="Picture 5">
            <a:extLst>
              <a:ext uri="{FF2B5EF4-FFF2-40B4-BE49-F238E27FC236}">
                <a16:creationId xmlns:a16="http://schemas.microsoft.com/office/drawing/2014/main" id="{F53A4231-FC2D-4C44-BEAF-F6C23437A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9292" y="2960735"/>
            <a:ext cx="8073416" cy="34940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8078550"/>
      </p:ext>
    </p:extLst>
  </p:cSld>
  <p:clrMapOvr>
    <a:masterClrMapping/>
  </p:clrMapOvr>
</p:sld>
</file>

<file path=ppt/theme/theme1.xml><?xml version="1.0" encoding="utf-8"?>
<a:theme xmlns:a="http://schemas.openxmlformats.org/drawingml/2006/main" name="Earth-Moon-May2012_HRP">
  <a:themeElements>
    <a:clrScheme name="Exploration Ambassado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xploration Ambassadors">
      <a:majorFont>
        <a:latin typeface="Helvetica"/>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rgbClr val="0070C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blurRad="63500" dist="17961" dir="2700000" algn="ctr" rotWithShape="0">
            <a:schemeClr val="tx1">
              <a:alpha val="74998"/>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defRPr>
        </a:defPPr>
      </a:lstStyle>
    </a:lnDef>
  </a:objectDefaults>
  <a:extraClrSchemeLst>
    <a:extraClrScheme>
      <a:clrScheme name="Exploration Ambassado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xploration Ambassador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xploration Ambassador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xploration Ambassador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xploration Ambassador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xploration Ambassador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xploration Ambassador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xploration Ambassador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xploration Ambassador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xploration Ambassador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xploration Ambassador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xploration Ambassador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819EA105161447A50F0657B89EB09A" ma:contentTypeVersion="12" ma:contentTypeDescription="Create a new document." ma:contentTypeScope="" ma:versionID="62d9423382027891fbfa9207c59bafc7">
  <xsd:schema xmlns:xsd="http://www.w3.org/2001/XMLSchema" xmlns:xs="http://www.w3.org/2001/XMLSchema" xmlns:p="http://schemas.microsoft.com/office/2006/metadata/properties" xmlns:ns2="dc580985-2ac0-4b83-9782-36bcf4b44f14" xmlns:ns3="1aa0ef25-282a-4de6-84c9-62d8e9dff098" targetNamespace="http://schemas.microsoft.com/office/2006/metadata/properties" ma:root="true" ma:fieldsID="72b557cd1c79022a6c13189607dd03a1" ns2:_="" ns3:_="">
    <xsd:import namespace="dc580985-2ac0-4b83-9782-36bcf4b44f14"/>
    <xsd:import namespace="1aa0ef25-282a-4de6-84c9-62d8e9dff09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Document_x0020_Name" minOccurs="0"/>
                <xsd:element ref="ns2:Numbe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580985-2ac0-4b83-9782-36bcf4b44f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Document_x0020_Name" ma:index="15" nillable="true" ma:displayName="Document NameIMPACT Document General Template" ma:description="Name of the document in the folder" ma:format="Dropdown" ma:internalName="Document_x0020_Name">
      <xsd:simpleType>
        <xsd:restriction base="dms:Text">
          <xsd:maxLength value="255"/>
        </xsd:restriction>
      </xsd:simpleType>
    </xsd:element>
    <xsd:element name="Number" ma:index="16" nillable="true" ma:displayName="Number" ma:decimals="0" ma:description="Document sequential number" ma:format="Dropdown" ma:internalName="Number" ma:percentage="FALSE">
      <xsd:simpleType>
        <xsd:restriction base="dms:Number"/>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0ef25-282a-4de6-84c9-62d8e9dff09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umber xmlns="dc580985-2ac0-4b83-9782-36bcf4b44f14" xsi:nil="true"/>
    <Document_x0020_Name xmlns="dc580985-2ac0-4b83-9782-36bcf4b44f14" xsi:nil="true"/>
  </documentManagement>
</p:properties>
</file>

<file path=customXml/itemProps1.xml><?xml version="1.0" encoding="utf-8"?>
<ds:datastoreItem xmlns:ds="http://schemas.openxmlformats.org/officeDocument/2006/customXml" ds:itemID="{75629628-9472-4458-BCE8-84D904C510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580985-2ac0-4b83-9782-36bcf4b44f14"/>
    <ds:schemaRef ds:uri="1aa0ef25-282a-4de6-84c9-62d8e9dff0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194397-8908-496D-9DBE-AF2F200B5E75}">
  <ds:schemaRefs>
    <ds:schemaRef ds:uri="http://schemas.microsoft.com/sharepoint/v3/contenttype/forms"/>
  </ds:schemaRefs>
</ds:datastoreItem>
</file>

<file path=customXml/itemProps3.xml><?xml version="1.0" encoding="utf-8"?>
<ds:datastoreItem xmlns:ds="http://schemas.openxmlformats.org/officeDocument/2006/customXml" ds:itemID="{68FABD1E-8595-47F5-B74F-9FE46E6FEB0F}">
  <ds:schemaRefs>
    <ds:schemaRef ds:uri="http://schemas.microsoft.com/office/2006/metadata/properties"/>
    <ds:schemaRef ds:uri="http://schemas.microsoft.com/office/infopath/2007/PartnerControls"/>
    <ds:schemaRef ds:uri="dc580985-2ac0-4b83-9782-36bcf4b44f14"/>
  </ds:schemaRefs>
</ds:datastoreItem>
</file>

<file path=docProps/app.xml><?xml version="1.0" encoding="utf-8"?>
<Properties xmlns="http://schemas.openxmlformats.org/officeDocument/2006/extended-properties" xmlns:vt="http://schemas.openxmlformats.org/officeDocument/2006/docPropsVTypes">
  <TotalTime>3802</TotalTime>
  <Words>2106</Words>
  <Application>Microsoft Office PowerPoint</Application>
  <PresentationFormat>Widescreen</PresentationFormat>
  <Paragraphs>194</Paragraphs>
  <Slides>19</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Helvetica</vt:lpstr>
      <vt:lpstr>Helvetica Neue Black Condensed</vt:lpstr>
      <vt:lpstr>Times New Roman</vt:lpstr>
      <vt:lpstr>Earth-Moon-May2012_HRP</vt:lpstr>
      <vt:lpstr>IMPACT 2021: MEDICAL DATABASE ACCOMPLISHMENTS AND LESSONS LEARNED</vt:lpstr>
      <vt:lpstr>Agenda</vt:lpstr>
      <vt:lpstr>Introduction</vt:lpstr>
      <vt:lpstr>Systems Engineering</vt:lpstr>
      <vt:lpstr>Systems Engineering</vt:lpstr>
      <vt:lpstr>Systems Engineering</vt:lpstr>
      <vt:lpstr>Human Factors</vt:lpstr>
      <vt:lpstr>Human Factors - Task Analysis</vt:lpstr>
      <vt:lpstr>Human Factors - Heuristic Evaluation</vt:lpstr>
      <vt:lpstr>Medical Item Database (MedID) Update</vt:lpstr>
      <vt:lpstr>Medical Item Database (MedID) Update</vt:lpstr>
      <vt:lpstr>Medical Item Database (MedID) Update</vt:lpstr>
      <vt:lpstr>Medical Item Database (MedID) Update</vt:lpstr>
      <vt:lpstr>Medical Item Database (MedID) Update</vt:lpstr>
      <vt:lpstr>Evidence Library – A Year of Intense Medical Condition-Building</vt:lpstr>
      <vt:lpstr>Evidence Library – A Year of Intense Medical Condition-Building</vt:lpstr>
      <vt:lpstr>IMPACT Medical Database Software</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 Framework for Classifying the State Of Knowledge for Pharmaceutical Stability In Spaceflight</dc:title>
  <dc:creator>Kurian, Sincy M. (JSC-SD3)[WYLE LABORATORIES, INC.]</dc:creator>
  <cp:lastModifiedBy>Arthur, Keith (LARC-D318)</cp:lastModifiedBy>
  <cp:revision>153</cp:revision>
  <dcterms:created xsi:type="dcterms:W3CDTF">2021-11-23T21:21:20Z</dcterms:created>
  <dcterms:modified xsi:type="dcterms:W3CDTF">2022-01-18T18:04:33Z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0x010100DE819EA105161447A50F0657B89EB09A</vt:lpwstr>
  </property>
</Properties>
</file>