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7" r:id="rId8"/>
    <p:sldId id="262" r:id="rId9"/>
    <p:sldId id="266" r:id="rId10"/>
    <p:sldId id="270" r:id="rId11"/>
    <p:sldId id="271" r:id="rId12"/>
    <p:sldId id="263" r:id="rId13"/>
    <p:sldId id="274" r:id="rId14"/>
    <p:sldId id="276" r:id="rId15"/>
    <p:sldId id="272" r:id="rId16"/>
    <p:sldId id="273" r:id="rId17"/>
    <p:sldId id="277" r:id="rId18"/>
    <p:sldId id="265" r:id="rId19"/>
    <p:sldId id="269" r:id="rId20"/>
    <p:sldId id="279" r:id="rId21"/>
    <p:sldId id="282" r:id="rId22"/>
    <p:sldId id="278" r:id="rId23"/>
    <p:sldId id="291" r:id="rId24"/>
    <p:sldId id="303" r:id="rId25"/>
    <p:sldId id="304" r:id="rId26"/>
    <p:sldId id="305" r:id="rId27"/>
    <p:sldId id="307" r:id="rId28"/>
    <p:sldId id="28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8DCB"/>
    <a:srgbClr val="E7EBEB"/>
    <a:srgbClr val="ECF3F9"/>
    <a:srgbClr val="7FA1C9"/>
    <a:srgbClr val="470142"/>
    <a:srgbClr val="5F01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86" d="100"/>
          <a:sy n="86" d="100"/>
        </p:scale>
        <p:origin x="1157" y="-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2FDF39-09C8-4B9A-9F4F-ED9F27F08D4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300232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2FDF39-09C8-4B9A-9F4F-ED9F27F08D4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347992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2FDF39-09C8-4B9A-9F4F-ED9F27F08D4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281403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2FDF39-09C8-4B9A-9F4F-ED9F27F08D4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366466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FDF39-09C8-4B9A-9F4F-ED9F27F08D4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53881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2FDF39-09C8-4B9A-9F4F-ED9F27F08D4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303221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2FDF39-09C8-4B9A-9F4F-ED9F27F08D42}"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693099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2FDF39-09C8-4B9A-9F4F-ED9F27F08D42}"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179645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FDF39-09C8-4B9A-9F4F-ED9F27F08D42}"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45809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FDF39-09C8-4B9A-9F4F-ED9F27F08D4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412695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FDF39-09C8-4B9A-9F4F-ED9F27F08D4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4A02A-DD77-4405-8DEC-803D29F50720}" type="slidenum">
              <a:rPr lang="en-US" smtClean="0"/>
              <a:t>‹#›</a:t>
            </a:fld>
            <a:endParaRPr lang="en-US"/>
          </a:p>
        </p:txBody>
      </p:sp>
    </p:spTree>
    <p:extLst>
      <p:ext uri="{BB962C8B-B14F-4D97-AF65-F5344CB8AC3E}">
        <p14:creationId xmlns:p14="http://schemas.microsoft.com/office/powerpoint/2010/main" val="342054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18DC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FDF39-09C8-4B9A-9F4F-ED9F27F08D42}" type="datetimeFigureOut">
              <a:rPr lang="en-US" smtClean="0"/>
              <a:t>1/17/2022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4A02A-DD77-4405-8DEC-803D29F50720}" type="slidenum">
              <a:rPr lang="en-US" smtClean="0"/>
              <a:t>‹#›</a:t>
            </a:fld>
            <a:endParaRPr lang="en-US"/>
          </a:p>
        </p:txBody>
      </p:sp>
    </p:spTree>
    <p:extLst>
      <p:ext uri="{BB962C8B-B14F-4D97-AF65-F5344CB8AC3E}">
        <p14:creationId xmlns:p14="http://schemas.microsoft.com/office/powerpoint/2010/main" val="1181727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hse.gov.uk/managing/theory/r2p2.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mail-m_-6377596641937376867gmail-m_-1341101672053315811Picture 1">
            <a:extLst>
              <a:ext uri="{FF2B5EF4-FFF2-40B4-BE49-F238E27FC236}">
                <a16:creationId xmlns:a16="http://schemas.microsoft.com/office/drawing/2014/main" id="{4D9544D2-0F1F-4744-BE14-6B2FB3D17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8" y="497150"/>
            <a:ext cx="9159165" cy="63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9E48D0C-A5F2-45B6-9DA5-1B91B9D37C35}"/>
              </a:ext>
            </a:extLst>
          </p:cNvPr>
          <p:cNvSpPr/>
          <p:nvPr/>
        </p:nvSpPr>
        <p:spPr>
          <a:xfrm>
            <a:off x="0" y="212439"/>
            <a:ext cx="9144000" cy="15798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25151E9-D2E7-4862-B9C8-DC4B7041EE60}"/>
              </a:ext>
            </a:extLst>
          </p:cNvPr>
          <p:cNvSpPr txBox="1"/>
          <p:nvPr/>
        </p:nvSpPr>
        <p:spPr>
          <a:xfrm>
            <a:off x="32327" y="157170"/>
            <a:ext cx="9144000" cy="947952"/>
          </a:xfrm>
          <a:prstGeom prst="rect">
            <a:avLst/>
          </a:prstGeom>
          <a:noFill/>
        </p:spPr>
        <p:txBody>
          <a:bodyPr wrap="square" rtlCol="0">
            <a:spAutoFit/>
          </a:bodyPr>
          <a:lstStyle/>
          <a:p>
            <a:pPr algn="ctr"/>
            <a:r>
              <a:rPr lang="en-US" sz="2780" b="1" dirty="0">
                <a:latin typeface="Calibri" panose="020F0502020204030204" pitchFamily="34" charset="0"/>
                <a:cs typeface="Calibri" panose="020F0502020204030204" pitchFamily="34" charset="0"/>
              </a:rPr>
              <a:t>Applications and Performance of a Lightning Risk Assessment using Geostationary Lightning Mapper (GLM) Data</a:t>
            </a:r>
          </a:p>
        </p:txBody>
      </p:sp>
      <p:sp>
        <p:nvSpPr>
          <p:cNvPr id="5" name="TextBox 4">
            <a:extLst>
              <a:ext uri="{FF2B5EF4-FFF2-40B4-BE49-F238E27FC236}">
                <a16:creationId xmlns:a16="http://schemas.microsoft.com/office/drawing/2014/main" id="{A2200D4A-3E24-4552-BB1C-1314515149DC}"/>
              </a:ext>
            </a:extLst>
          </p:cNvPr>
          <p:cNvSpPr txBox="1"/>
          <p:nvPr/>
        </p:nvSpPr>
        <p:spPr>
          <a:xfrm>
            <a:off x="1219348" y="1145947"/>
            <a:ext cx="6880797"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Kelley Murphy</a:t>
            </a: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a:t>
            </a:r>
            <a:r>
              <a:rPr lang="en-US" baseline="30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Roger E. Allen</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Christopher J. Schultz</a:t>
            </a:r>
            <a:r>
              <a:rPr lang="en-US" baseline="30000"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Eric C. Bruning</a:t>
            </a:r>
            <a:r>
              <a:rPr lang="en-US" baseline="30000" dirty="0">
                <a:latin typeface="Calibri" panose="020F0502020204030204" pitchFamily="34" charset="0"/>
                <a:cs typeface="Calibri" panose="020F0502020204030204" pitchFamily="34" charset="0"/>
              </a:rPr>
              <a:t>4</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Kristopher D. White</a:t>
            </a:r>
            <a:r>
              <a:rPr lang="en-US" baseline="30000" dirty="0">
                <a:latin typeface="Calibri" panose="020F0502020204030204" pitchFamily="34" charset="0"/>
                <a:cs typeface="Calibri" panose="020F0502020204030204" pitchFamily="34" charset="0"/>
              </a:rPr>
              <a:t>5</a:t>
            </a:r>
            <a:r>
              <a:rPr lang="en-US" dirty="0">
                <a:latin typeface="Calibri" panose="020F0502020204030204" pitchFamily="34" charset="0"/>
                <a:cs typeface="Calibri" panose="020F0502020204030204" pitchFamily="34" charset="0"/>
              </a:rPr>
              <a:t>, Ashley Ravenscraft</a:t>
            </a:r>
            <a:r>
              <a:rPr lang="en-US" baseline="30000" dirty="0">
                <a:latin typeface="Calibri" panose="020F0502020204030204" pitchFamily="34" charset="0"/>
                <a:cs typeface="Calibri" panose="020F0502020204030204" pitchFamily="34" charset="0"/>
              </a:rPr>
              <a:t>5</a:t>
            </a:r>
            <a:r>
              <a:rPr lang="en-US" dirty="0">
                <a:latin typeface="Calibri" panose="020F0502020204030204" pitchFamily="34" charset="0"/>
                <a:cs typeface="Calibri" panose="020F0502020204030204" pitchFamily="34" charset="0"/>
              </a:rPr>
              <a:t>, and Matthew E. Anderson</a:t>
            </a:r>
            <a:r>
              <a:rPr lang="en-US" baseline="30000" dirty="0">
                <a:latin typeface="Calibri" panose="020F0502020204030204" pitchFamily="34" charset="0"/>
                <a:cs typeface="Calibri" panose="020F0502020204030204" pitchFamily="34" charset="0"/>
              </a:rPr>
              <a:t>5</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5408F8F-60BC-4154-BBFC-69FC64D8676E}"/>
              </a:ext>
            </a:extLst>
          </p:cNvPr>
          <p:cNvSpPr txBox="1"/>
          <p:nvPr/>
        </p:nvSpPr>
        <p:spPr>
          <a:xfrm>
            <a:off x="0" y="5752879"/>
            <a:ext cx="4812145" cy="1169551"/>
          </a:xfrm>
          <a:prstGeom prst="rect">
            <a:avLst/>
          </a:prstGeom>
          <a:solidFill>
            <a:schemeClr val="bg1"/>
          </a:solidFill>
        </p:spPr>
        <p:txBody>
          <a:bodyPr wrap="square" rtlCol="0">
            <a:spAutoFit/>
          </a:bodyPr>
          <a:lstStyle/>
          <a:p>
            <a:r>
              <a:rPr lang="en-US" sz="1400" baseline="30000" dirty="0">
                <a:latin typeface="Calibri" panose="020F0502020204030204" pitchFamily="34" charset="0"/>
                <a:cs typeface="Calibri" panose="020F0502020204030204" pitchFamily="34" charset="0"/>
              </a:rPr>
              <a:t>1</a:t>
            </a:r>
            <a:r>
              <a:rPr lang="en-US" sz="1400" dirty="0">
                <a:latin typeface="Calibri" panose="020F0502020204030204" pitchFamily="34" charset="0"/>
                <a:cs typeface="Calibri" panose="020F0502020204030204" pitchFamily="34" charset="0"/>
              </a:rPr>
              <a:t>NASA </a:t>
            </a:r>
            <a:r>
              <a:rPr lang="en-US" sz="1400" dirty="0" err="1">
                <a:latin typeface="Calibri" panose="020F0502020204030204" pitchFamily="34" charset="0"/>
                <a:cs typeface="Calibri" panose="020F0502020204030204" pitchFamily="34" charset="0"/>
              </a:rPr>
              <a:t>SPoRT</a:t>
            </a:r>
            <a:r>
              <a:rPr lang="en-US" sz="1400" dirty="0">
                <a:latin typeface="Calibri" panose="020F0502020204030204" pitchFamily="34" charset="0"/>
                <a:cs typeface="Calibri" panose="020F0502020204030204" pitchFamily="34" charset="0"/>
              </a:rPr>
              <a:t>/University of Alabama in Huntsville, Huntsville, AL</a:t>
            </a:r>
          </a:p>
          <a:p>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NASA </a:t>
            </a:r>
            <a:r>
              <a:rPr lang="en-US" sz="1400" dirty="0" err="1">
                <a:latin typeface="Calibri" panose="020F0502020204030204" pitchFamily="34" charset="0"/>
                <a:cs typeface="Calibri" panose="020F0502020204030204" pitchFamily="34" charset="0"/>
              </a:rPr>
              <a:t>SPoRT</a:t>
            </a:r>
            <a:r>
              <a:rPr lang="en-US" sz="1400" dirty="0">
                <a:latin typeface="Calibri" panose="020F0502020204030204" pitchFamily="34" charset="0"/>
                <a:cs typeface="Calibri" panose="020F0502020204030204" pitchFamily="34" charset="0"/>
              </a:rPr>
              <a:t>/Jacobs Engineering, Huntsville, AL </a:t>
            </a:r>
          </a:p>
          <a:p>
            <a:r>
              <a:rPr lang="en-US" sz="1400" baseline="30000" dirty="0">
                <a:latin typeface="Calibri" panose="020F0502020204030204" pitchFamily="34" charset="0"/>
                <a:cs typeface="Calibri" panose="020F0502020204030204" pitchFamily="34" charset="0"/>
              </a:rPr>
              <a:t>3</a:t>
            </a:r>
            <a:r>
              <a:rPr lang="en-US" sz="1400" dirty="0">
                <a:latin typeface="Calibri" panose="020F0502020204030204" pitchFamily="34" charset="0"/>
                <a:cs typeface="Calibri" panose="020F0502020204030204" pitchFamily="34" charset="0"/>
              </a:rPr>
              <a:t>NASA </a:t>
            </a:r>
            <a:r>
              <a:rPr lang="en-US" sz="1400" dirty="0" err="1">
                <a:latin typeface="Calibri" panose="020F0502020204030204" pitchFamily="34" charset="0"/>
                <a:cs typeface="Calibri" panose="020F0502020204030204" pitchFamily="34" charset="0"/>
              </a:rPr>
              <a:t>SPoRT</a:t>
            </a:r>
            <a:r>
              <a:rPr lang="en-US" sz="1400" dirty="0">
                <a:latin typeface="Calibri" panose="020F0502020204030204" pitchFamily="34" charset="0"/>
                <a:cs typeface="Calibri" panose="020F0502020204030204" pitchFamily="34" charset="0"/>
              </a:rPr>
              <a:t>/Marshall Space Flight Center, Huntsville, AL</a:t>
            </a:r>
          </a:p>
          <a:p>
            <a:r>
              <a:rPr lang="en-US" sz="1400" baseline="30000" dirty="0">
                <a:latin typeface="Calibri" panose="020F0502020204030204" pitchFamily="34" charset="0"/>
                <a:cs typeface="Calibri" panose="020F0502020204030204" pitchFamily="34" charset="0"/>
              </a:rPr>
              <a:t>4</a:t>
            </a:r>
            <a:r>
              <a:rPr lang="en-US" sz="1400" dirty="0">
                <a:latin typeface="Calibri" panose="020F0502020204030204" pitchFamily="34" charset="0"/>
                <a:cs typeface="Calibri" panose="020F0502020204030204" pitchFamily="34" charset="0"/>
              </a:rPr>
              <a:t>Department of Geosciences, Texas Tech University, Lubbock, TX</a:t>
            </a:r>
          </a:p>
          <a:p>
            <a:r>
              <a:rPr lang="en-US" sz="1400" baseline="30000" dirty="0">
                <a:latin typeface="Calibri" panose="020F0502020204030204" pitchFamily="34" charset="0"/>
                <a:cs typeface="Calibri" panose="020F0502020204030204" pitchFamily="34" charset="0"/>
              </a:rPr>
              <a:t>5</a:t>
            </a:r>
            <a:r>
              <a:rPr lang="en-US" sz="1400" dirty="0">
                <a:latin typeface="Calibri" panose="020F0502020204030204" pitchFamily="34" charset="0"/>
                <a:cs typeface="Calibri" panose="020F0502020204030204" pitchFamily="34" charset="0"/>
              </a:rPr>
              <a:t>National Weather Service, Huntsville, AL</a:t>
            </a:r>
          </a:p>
        </p:txBody>
      </p:sp>
      <p:cxnSp>
        <p:nvCxnSpPr>
          <p:cNvPr id="10" name="Straight Connector 9">
            <a:extLst>
              <a:ext uri="{FF2B5EF4-FFF2-40B4-BE49-F238E27FC236}">
                <a16:creationId xmlns:a16="http://schemas.microsoft.com/office/drawing/2014/main" id="{659C15C6-C1EE-4878-87C4-CC4F7858D003}"/>
              </a:ext>
            </a:extLst>
          </p:cNvPr>
          <p:cNvCxnSpPr/>
          <p:nvPr/>
        </p:nvCxnSpPr>
        <p:spPr>
          <a:xfrm>
            <a:off x="858984" y="1105121"/>
            <a:ext cx="7601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4F7101D-DDC6-4CE2-B75C-8140C081B820}"/>
              </a:ext>
            </a:extLst>
          </p:cNvPr>
          <p:cNvSpPr txBox="1"/>
          <p:nvPr/>
        </p:nvSpPr>
        <p:spPr>
          <a:xfrm>
            <a:off x="6700938" y="6686668"/>
            <a:ext cx="2528657" cy="261610"/>
          </a:xfrm>
          <a:prstGeom prst="rect">
            <a:avLst/>
          </a:prstGeom>
          <a:noFill/>
        </p:spPr>
        <p:txBody>
          <a:bodyPr wrap="square" rtlCol="0">
            <a:spAutoFit/>
          </a:bodyPr>
          <a:lstStyle/>
          <a:p>
            <a:r>
              <a:rPr lang="en-US" sz="1100" baseline="30000" dirty="0">
                <a:solidFill>
                  <a:schemeClr val="bg1"/>
                </a:solidFill>
                <a:latin typeface="Calibri" panose="020F0502020204030204" pitchFamily="34" charset="0"/>
                <a:cs typeface="Calibri" panose="020F0502020204030204" pitchFamily="34" charset="0"/>
              </a:rPr>
              <a:t>Photo used with permission by Jessica Chace, NWS Huntsville</a:t>
            </a:r>
            <a:endParaRPr lang="en-US" sz="1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671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1AF4B-B7A1-41EB-8F18-F48F045E9858}"/>
              </a:ext>
            </a:extLst>
          </p:cNvPr>
          <p:cNvSpPr/>
          <p:nvPr/>
        </p:nvSpPr>
        <p:spPr>
          <a:xfrm>
            <a:off x="2" y="203483"/>
            <a:ext cx="2840855" cy="400110"/>
          </a:xfrm>
          <a:prstGeom prst="rect">
            <a:avLst/>
          </a:prstGeom>
          <a:solidFill>
            <a:schemeClr val="bg1"/>
          </a:solidFill>
        </p:spPr>
        <p:txBody>
          <a:bodyPr wrap="square">
            <a:spAutoFit/>
          </a:bodyPr>
          <a:lstStyle/>
          <a:p>
            <a:pPr algn="ctr"/>
            <a:r>
              <a:rPr lang="en-US" sz="2000" b="1" u="sng" dirty="0"/>
              <a:t>Day 1 warning periods</a:t>
            </a:r>
          </a:p>
        </p:txBody>
      </p:sp>
      <p:sp>
        <p:nvSpPr>
          <p:cNvPr id="3" name="Rectangle 2">
            <a:extLst>
              <a:ext uri="{FF2B5EF4-FFF2-40B4-BE49-F238E27FC236}">
                <a16:creationId xmlns:a16="http://schemas.microsoft.com/office/drawing/2014/main" id="{B3656840-CED7-4010-B565-C96563DBA077}"/>
              </a:ext>
            </a:extLst>
          </p:cNvPr>
          <p:cNvSpPr/>
          <p:nvPr/>
        </p:nvSpPr>
        <p:spPr>
          <a:xfrm>
            <a:off x="1685999" y="742785"/>
            <a:ext cx="3717277" cy="369332"/>
          </a:xfrm>
          <a:prstGeom prst="rect">
            <a:avLst/>
          </a:prstGeom>
          <a:solidFill>
            <a:schemeClr val="accent4">
              <a:lumMod val="20000"/>
              <a:lumOff val="80000"/>
            </a:schemeClr>
          </a:solidFill>
        </p:spPr>
        <p:txBody>
          <a:bodyPr wrap="square">
            <a:spAutoFit/>
          </a:bodyPr>
          <a:lstStyle/>
          <a:p>
            <a:pPr algn="ctr"/>
            <a:r>
              <a:rPr lang="en-US" dirty="0"/>
              <a:t>2021-08-13 </a:t>
            </a:r>
            <a:r>
              <a:rPr lang="en-US" b="1" dirty="0"/>
              <a:t>22:38</a:t>
            </a:r>
            <a:r>
              <a:rPr lang="en-US" dirty="0"/>
              <a:t> – </a:t>
            </a:r>
            <a:r>
              <a:rPr lang="en-US" b="1" dirty="0"/>
              <a:t>01:31</a:t>
            </a:r>
          </a:p>
        </p:txBody>
      </p:sp>
      <p:sp>
        <p:nvSpPr>
          <p:cNvPr id="4" name="TextBox 3">
            <a:extLst>
              <a:ext uri="{FF2B5EF4-FFF2-40B4-BE49-F238E27FC236}">
                <a16:creationId xmlns:a16="http://schemas.microsoft.com/office/drawing/2014/main" id="{4417AD53-1D86-4139-9193-3754D226ABC9}"/>
              </a:ext>
            </a:extLst>
          </p:cNvPr>
          <p:cNvSpPr txBox="1"/>
          <p:nvPr/>
        </p:nvSpPr>
        <p:spPr>
          <a:xfrm>
            <a:off x="1685999" y="1204449"/>
            <a:ext cx="3717277" cy="369332"/>
          </a:xfrm>
          <a:prstGeom prst="rect">
            <a:avLst/>
          </a:prstGeom>
          <a:solidFill>
            <a:schemeClr val="accent6">
              <a:lumMod val="40000"/>
              <a:lumOff val="60000"/>
            </a:schemeClr>
          </a:solidFill>
        </p:spPr>
        <p:txBody>
          <a:bodyPr wrap="square" rtlCol="0">
            <a:spAutoFit/>
          </a:bodyPr>
          <a:lstStyle/>
          <a:p>
            <a:pPr algn="ctr"/>
            <a:r>
              <a:rPr lang="en-US" dirty="0"/>
              <a:t>2021-08-13 </a:t>
            </a:r>
            <a:r>
              <a:rPr lang="en-US" b="1" dirty="0"/>
              <a:t>22:35 </a:t>
            </a:r>
            <a:r>
              <a:rPr lang="en-US" dirty="0"/>
              <a:t>– </a:t>
            </a:r>
            <a:r>
              <a:rPr lang="en-US" b="1" dirty="0"/>
              <a:t>02:10</a:t>
            </a:r>
          </a:p>
        </p:txBody>
      </p:sp>
      <p:sp>
        <p:nvSpPr>
          <p:cNvPr id="9" name="TextBox 8">
            <a:extLst>
              <a:ext uri="{FF2B5EF4-FFF2-40B4-BE49-F238E27FC236}">
                <a16:creationId xmlns:a16="http://schemas.microsoft.com/office/drawing/2014/main" id="{7F7C481F-FD17-4106-AA76-1078D0F455D7}"/>
              </a:ext>
            </a:extLst>
          </p:cNvPr>
          <p:cNvSpPr txBox="1"/>
          <p:nvPr/>
        </p:nvSpPr>
        <p:spPr>
          <a:xfrm>
            <a:off x="1685999" y="1666115"/>
            <a:ext cx="3717277" cy="369332"/>
          </a:xfrm>
          <a:prstGeom prst="rect">
            <a:avLst/>
          </a:prstGeom>
          <a:solidFill>
            <a:schemeClr val="accent2">
              <a:lumMod val="60000"/>
              <a:lumOff val="40000"/>
            </a:schemeClr>
          </a:solidFill>
        </p:spPr>
        <p:txBody>
          <a:bodyPr wrap="square" rtlCol="0">
            <a:spAutoFit/>
          </a:bodyPr>
          <a:lstStyle/>
          <a:p>
            <a:pPr algn="ctr"/>
            <a:r>
              <a:rPr lang="en-US" dirty="0"/>
              <a:t>2021-08-13 </a:t>
            </a:r>
            <a:r>
              <a:rPr lang="en-US" b="1" dirty="0"/>
              <a:t>22:36 </a:t>
            </a:r>
            <a:r>
              <a:rPr lang="en-US" dirty="0"/>
              <a:t>– </a:t>
            </a:r>
            <a:r>
              <a:rPr lang="en-US" b="1" dirty="0"/>
              <a:t>01:24</a:t>
            </a:r>
          </a:p>
        </p:txBody>
      </p:sp>
      <p:sp>
        <p:nvSpPr>
          <p:cNvPr id="13" name="TextBox 12">
            <a:extLst>
              <a:ext uri="{FF2B5EF4-FFF2-40B4-BE49-F238E27FC236}">
                <a16:creationId xmlns:a16="http://schemas.microsoft.com/office/drawing/2014/main" id="{80F70100-AFCC-40BC-B5D8-F315E10D3472}"/>
              </a:ext>
            </a:extLst>
          </p:cNvPr>
          <p:cNvSpPr txBox="1"/>
          <p:nvPr/>
        </p:nvSpPr>
        <p:spPr>
          <a:xfrm>
            <a:off x="1" y="742786"/>
            <a:ext cx="1401955" cy="369332"/>
          </a:xfrm>
          <a:prstGeom prst="rect">
            <a:avLst/>
          </a:prstGeom>
          <a:solidFill>
            <a:schemeClr val="accent4">
              <a:lumMod val="20000"/>
              <a:lumOff val="80000"/>
            </a:schemeClr>
          </a:solidFill>
        </p:spPr>
        <p:txBody>
          <a:bodyPr wrap="square" rtlCol="0">
            <a:spAutoFit/>
          </a:bodyPr>
          <a:lstStyle/>
          <a:p>
            <a:pPr algn="ctr"/>
            <a:r>
              <a:rPr lang="en-US" b="1" dirty="0"/>
              <a:t>LMA Risk</a:t>
            </a:r>
          </a:p>
        </p:txBody>
      </p:sp>
      <p:sp>
        <p:nvSpPr>
          <p:cNvPr id="14" name="TextBox 13">
            <a:extLst>
              <a:ext uri="{FF2B5EF4-FFF2-40B4-BE49-F238E27FC236}">
                <a16:creationId xmlns:a16="http://schemas.microsoft.com/office/drawing/2014/main" id="{CD976326-7E67-44A4-B31F-8FCEE7FD9DF3}"/>
              </a:ext>
            </a:extLst>
          </p:cNvPr>
          <p:cNvSpPr txBox="1"/>
          <p:nvPr/>
        </p:nvSpPr>
        <p:spPr>
          <a:xfrm>
            <a:off x="2" y="1204450"/>
            <a:ext cx="1382921" cy="369332"/>
          </a:xfrm>
          <a:prstGeom prst="rect">
            <a:avLst/>
          </a:prstGeom>
          <a:solidFill>
            <a:schemeClr val="accent6">
              <a:lumMod val="40000"/>
              <a:lumOff val="60000"/>
            </a:schemeClr>
          </a:solidFill>
        </p:spPr>
        <p:txBody>
          <a:bodyPr wrap="square" rtlCol="0">
            <a:spAutoFit/>
          </a:bodyPr>
          <a:lstStyle/>
          <a:p>
            <a:pPr algn="ctr"/>
            <a:r>
              <a:rPr lang="en-US" b="1" dirty="0"/>
              <a:t>Observed</a:t>
            </a:r>
          </a:p>
        </p:txBody>
      </p:sp>
      <p:sp>
        <p:nvSpPr>
          <p:cNvPr id="15" name="TextBox 14">
            <a:extLst>
              <a:ext uri="{FF2B5EF4-FFF2-40B4-BE49-F238E27FC236}">
                <a16:creationId xmlns:a16="http://schemas.microsoft.com/office/drawing/2014/main" id="{8B5B752F-5153-41C9-8114-CB3D8BD38513}"/>
              </a:ext>
            </a:extLst>
          </p:cNvPr>
          <p:cNvSpPr txBox="1"/>
          <p:nvPr/>
        </p:nvSpPr>
        <p:spPr>
          <a:xfrm>
            <a:off x="-19032" y="1666114"/>
            <a:ext cx="1401955" cy="369332"/>
          </a:xfrm>
          <a:prstGeom prst="rect">
            <a:avLst/>
          </a:prstGeom>
          <a:solidFill>
            <a:schemeClr val="accent2">
              <a:lumMod val="60000"/>
              <a:lumOff val="40000"/>
            </a:schemeClr>
          </a:solidFill>
        </p:spPr>
        <p:txBody>
          <a:bodyPr wrap="square" rtlCol="0">
            <a:spAutoFit/>
          </a:bodyPr>
          <a:lstStyle/>
          <a:p>
            <a:pPr algn="ctr"/>
            <a:r>
              <a:rPr lang="en-US" b="1" dirty="0"/>
              <a:t>NLDN 30/30</a:t>
            </a:r>
          </a:p>
        </p:txBody>
      </p:sp>
      <p:sp>
        <p:nvSpPr>
          <p:cNvPr id="16" name="Rectangle 15">
            <a:extLst>
              <a:ext uri="{FF2B5EF4-FFF2-40B4-BE49-F238E27FC236}">
                <a16:creationId xmlns:a16="http://schemas.microsoft.com/office/drawing/2014/main" id="{39993F39-AB6A-4B83-A23F-12A146F9D49D}"/>
              </a:ext>
            </a:extLst>
          </p:cNvPr>
          <p:cNvSpPr/>
          <p:nvPr/>
        </p:nvSpPr>
        <p:spPr>
          <a:xfrm>
            <a:off x="5796094" y="751182"/>
            <a:ext cx="2923035" cy="369332"/>
          </a:xfrm>
          <a:prstGeom prst="rect">
            <a:avLst/>
          </a:prstGeom>
          <a:solidFill>
            <a:schemeClr val="accent4">
              <a:lumMod val="20000"/>
              <a:lumOff val="80000"/>
            </a:schemeClr>
          </a:solidFill>
        </p:spPr>
        <p:txBody>
          <a:bodyPr wrap="square">
            <a:spAutoFit/>
          </a:bodyPr>
          <a:lstStyle/>
          <a:p>
            <a:pPr algn="ctr"/>
            <a:r>
              <a:rPr lang="en-US" b="1" dirty="0"/>
              <a:t>Total duration = 2 </a:t>
            </a:r>
            <a:r>
              <a:rPr lang="en-US" b="1" dirty="0" err="1"/>
              <a:t>hr</a:t>
            </a:r>
            <a:r>
              <a:rPr lang="en-US" b="1" dirty="0"/>
              <a:t> 53 mins</a:t>
            </a:r>
          </a:p>
        </p:txBody>
      </p:sp>
      <p:sp>
        <p:nvSpPr>
          <p:cNvPr id="17" name="Rectangle 16">
            <a:extLst>
              <a:ext uri="{FF2B5EF4-FFF2-40B4-BE49-F238E27FC236}">
                <a16:creationId xmlns:a16="http://schemas.microsoft.com/office/drawing/2014/main" id="{1C19FD9E-52B5-4C08-B9E2-F64C49425D95}"/>
              </a:ext>
            </a:extLst>
          </p:cNvPr>
          <p:cNvSpPr/>
          <p:nvPr/>
        </p:nvSpPr>
        <p:spPr>
          <a:xfrm>
            <a:off x="5796094" y="1212845"/>
            <a:ext cx="2923035" cy="369332"/>
          </a:xfrm>
          <a:prstGeom prst="rect">
            <a:avLst/>
          </a:prstGeom>
          <a:solidFill>
            <a:schemeClr val="accent6">
              <a:lumMod val="40000"/>
              <a:lumOff val="60000"/>
            </a:schemeClr>
          </a:solidFill>
        </p:spPr>
        <p:txBody>
          <a:bodyPr wrap="square">
            <a:spAutoFit/>
          </a:bodyPr>
          <a:lstStyle/>
          <a:p>
            <a:pPr algn="ctr"/>
            <a:r>
              <a:rPr lang="en-US" b="1" dirty="0"/>
              <a:t>Total duration = 3 </a:t>
            </a:r>
            <a:r>
              <a:rPr lang="en-US" b="1" dirty="0" err="1"/>
              <a:t>hr</a:t>
            </a:r>
            <a:r>
              <a:rPr lang="en-US" b="1" dirty="0"/>
              <a:t> 35 mins</a:t>
            </a:r>
          </a:p>
        </p:txBody>
      </p:sp>
      <p:sp>
        <p:nvSpPr>
          <p:cNvPr id="18" name="Rectangle 17">
            <a:extLst>
              <a:ext uri="{FF2B5EF4-FFF2-40B4-BE49-F238E27FC236}">
                <a16:creationId xmlns:a16="http://schemas.microsoft.com/office/drawing/2014/main" id="{77190BD2-344B-46AD-9548-9BA471297F7F}"/>
              </a:ext>
            </a:extLst>
          </p:cNvPr>
          <p:cNvSpPr/>
          <p:nvPr/>
        </p:nvSpPr>
        <p:spPr>
          <a:xfrm>
            <a:off x="5813646" y="1674507"/>
            <a:ext cx="2923035" cy="369332"/>
          </a:xfrm>
          <a:prstGeom prst="rect">
            <a:avLst/>
          </a:prstGeom>
          <a:solidFill>
            <a:schemeClr val="accent2">
              <a:lumMod val="60000"/>
              <a:lumOff val="40000"/>
            </a:schemeClr>
          </a:solidFill>
        </p:spPr>
        <p:txBody>
          <a:bodyPr wrap="square">
            <a:spAutoFit/>
          </a:bodyPr>
          <a:lstStyle/>
          <a:p>
            <a:pPr algn="ctr"/>
            <a:r>
              <a:rPr lang="en-US" b="1" dirty="0"/>
              <a:t>Total duration = 2 </a:t>
            </a:r>
            <a:r>
              <a:rPr lang="en-US" b="1" dirty="0" err="1"/>
              <a:t>hr</a:t>
            </a:r>
            <a:r>
              <a:rPr lang="en-US" b="1" dirty="0"/>
              <a:t> 48 mins</a:t>
            </a:r>
          </a:p>
        </p:txBody>
      </p:sp>
    </p:spTree>
    <p:extLst>
      <p:ext uri="{BB962C8B-B14F-4D97-AF65-F5344CB8AC3E}">
        <p14:creationId xmlns:p14="http://schemas.microsoft.com/office/powerpoint/2010/main" val="152269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1AF4B-B7A1-41EB-8F18-F48F045E9858}"/>
              </a:ext>
            </a:extLst>
          </p:cNvPr>
          <p:cNvSpPr/>
          <p:nvPr/>
        </p:nvSpPr>
        <p:spPr>
          <a:xfrm>
            <a:off x="2" y="203483"/>
            <a:ext cx="2840855" cy="400110"/>
          </a:xfrm>
          <a:prstGeom prst="rect">
            <a:avLst/>
          </a:prstGeom>
          <a:solidFill>
            <a:schemeClr val="bg1"/>
          </a:solidFill>
        </p:spPr>
        <p:txBody>
          <a:bodyPr wrap="square">
            <a:spAutoFit/>
          </a:bodyPr>
          <a:lstStyle/>
          <a:p>
            <a:pPr algn="ctr"/>
            <a:r>
              <a:rPr lang="en-US" sz="2000" b="1" u="sng" dirty="0"/>
              <a:t>Day 1 warning periods</a:t>
            </a:r>
          </a:p>
        </p:txBody>
      </p:sp>
      <p:sp>
        <p:nvSpPr>
          <p:cNvPr id="3" name="Rectangle 2">
            <a:extLst>
              <a:ext uri="{FF2B5EF4-FFF2-40B4-BE49-F238E27FC236}">
                <a16:creationId xmlns:a16="http://schemas.microsoft.com/office/drawing/2014/main" id="{B3656840-CED7-4010-B565-C96563DBA077}"/>
              </a:ext>
            </a:extLst>
          </p:cNvPr>
          <p:cNvSpPr/>
          <p:nvPr/>
        </p:nvSpPr>
        <p:spPr>
          <a:xfrm>
            <a:off x="1685999" y="742785"/>
            <a:ext cx="3717277" cy="369332"/>
          </a:xfrm>
          <a:prstGeom prst="rect">
            <a:avLst/>
          </a:prstGeom>
          <a:solidFill>
            <a:schemeClr val="accent4">
              <a:lumMod val="20000"/>
              <a:lumOff val="80000"/>
            </a:schemeClr>
          </a:solidFill>
        </p:spPr>
        <p:txBody>
          <a:bodyPr wrap="square">
            <a:spAutoFit/>
          </a:bodyPr>
          <a:lstStyle/>
          <a:p>
            <a:pPr algn="ctr"/>
            <a:r>
              <a:rPr lang="en-US" dirty="0"/>
              <a:t>2021-08-13 </a:t>
            </a:r>
            <a:r>
              <a:rPr lang="en-US" b="1" dirty="0"/>
              <a:t>22:38</a:t>
            </a:r>
            <a:r>
              <a:rPr lang="en-US" dirty="0"/>
              <a:t> – </a:t>
            </a:r>
            <a:r>
              <a:rPr lang="en-US" b="1" dirty="0"/>
              <a:t>01:31</a:t>
            </a:r>
          </a:p>
        </p:txBody>
      </p:sp>
      <p:sp>
        <p:nvSpPr>
          <p:cNvPr id="4" name="TextBox 3">
            <a:extLst>
              <a:ext uri="{FF2B5EF4-FFF2-40B4-BE49-F238E27FC236}">
                <a16:creationId xmlns:a16="http://schemas.microsoft.com/office/drawing/2014/main" id="{4417AD53-1D86-4139-9193-3754D226ABC9}"/>
              </a:ext>
            </a:extLst>
          </p:cNvPr>
          <p:cNvSpPr txBox="1"/>
          <p:nvPr/>
        </p:nvSpPr>
        <p:spPr>
          <a:xfrm>
            <a:off x="1685999" y="1204449"/>
            <a:ext cx="3717277" cy="369332"/>
          </a:xfrm>
          <a:prstGeom prst="rect">
            <a:avLst/>
          </a:prstGeom>
          <a:solidFill>
            <a:schemeClr val="accent6">
              <a:lumMod val="40000"/>
              <a:lumOff val="60000"/>
            </a:schemeClr>
          </a:solidFill>
        </p:spPr>
        <p:txBody>
          <a:bodyPr wrap="square" rtlCol="0">
            <a:spAutoFit/>
          </a:bodyPr>
          <a:lstStyle/>
          <a:p>
            <a:pPr algn="ctr"/>
            <a:r>
              <a:rPr lang="en-US" dirty="0"/>
              <a:t>2021-08-13 </a:t>
            </a:r>
            <a:r>
              <a:rPr lang="en-US" b="1" dirty="0"/>
              <a:t>22:35 </a:t>
            </a:r>
            <a:r>
              <a:rPr lang="en-US" dirty="0"/>
              <a:t>– </a:t>
            </a:r>
            <a:r>
              <a:rPr lang="en-US" b="1" dirty="0"/>
              <a:t>02:10</a:t>
            </a:r>
          </a:p>
        </p:txBody>
      </p:sp>
      <p:sp>
        <p:nvSpPr>
          <p:cNvPr id="5" name="TextBox 4">
            <a:extLst>
              <a:ext uri="{FF2B5EF4-FFF2-40B4-BE49-F238E27FC236}">
                <a16:creationId xmlns:a16="http://schemas.microsoft.com/office/drawing/2014/main" id="{A39A0132-7977-413F-B922-BD13C7B8E8A8}"/>
              </a:ext>
            </a:extLst>
          </p:cNvPr>
          <p:cNvSpPr txBox="1"/>
          <p:nvPr/>
        </p:nvSpPr>
        <p:spPr>
          <a:xfrm>
            <a:off x="1" y="3281942"/>
            <a:ext cx="1401955" cy="369332"/>
          </a:xfrm>
          <a:prstGeom prst="rect">
            <a:avLst/>
          </a:prstGeom>
          <a:solidFill>
            <a:schemeClr val="accent4">
              <a:lumMod val="20000"/>
              <a:lumOff val="80000"/>
            </a:schemeClr>
          </a:solidFill>
        </p:spPr>
        <p:txBody>
          <a:bodyPr wrap="square" rtlCol="0">
            <a:spAutoFit/>
          </a:bodyPr>
          <a:lstStyle/>
          <a:p>
            <a:pPr algn="ctr"/>
            <a:r>
              <a:rPr lang="en-US" b="1" dirty="0"/>
              <a:t>LMA Risk</a:t>
            </a:r>
          </a:p>
        </p:txBody>
      </p:sp>
      <p:sp>
        <p:nvSpPr>
          <p:cNvPr id="6" name="TextBox 5">
            <a:extLst>
              <a:ext uri="{FF2B5EF4-FFF2-40B4-BE49-F238E27FC236}">
                <a16:creationId xmlns:a16="http://schemas.microsoft.com/office/drawing/2014/main" id="{8B1949E4-2376-4FD1-BE09-EC868917AE3F}"/>
              </a:ext>
            </a:extLst>
          </p:cNvPr>
          <p:cNvSpPr txBox="1"/>
          <p:nvPr/>
        </p:nvSpPr>
        <p:spPr>
          <a:xfrm>
            <a:off x="-17719" y="4888879"/>
            <a:ext cx="1401955" cy="369332"/>
          </a:xfrm>
          <a:prstGeom prst="rect">
            <a:avLst/>
          </a:prstGeom>
          <a:solidFill>
            <a:schemeClr val="accent6">
              <a:lumMod val="40000"/>
              <a:lumOff val="60000"/>
            </a:schemeClr>
          </a:solidFill>
        </p:spPr>
        <p:txBody>
          <a:bodyPr wrap="square" rtlCol="0">
            <a:spAutoFit/>
          </a:bodyPr>
          <a:lstStyle/>
          <a:p>
            <a:pPr algn="ctr"/>
            <a:r>
              <a:rPr lang="en-US" b="1" dirty="0"/>
              <a:t>Observed</a:t>
            </a:r>
          </a:p>
        </p:txBody>
      </p:sp>
      <p:sp>
        <p:nvSpPr>
          <p:cNvPr id="7" name="TextBox 6">
            <a:extLst>
              <a:ext uri="{FF2B5EF4-FFF2-40B4-BE49-F238E27FC236}">
                <a16:creationId xmlns:a16="http://schemas.microsoft.com/office/drawing/2014/main" id="{0A564BC9-405C-4F7D-997F-3AAAB99FFCA8}"/>
              </a:ext>
            </a:extLst>
          </p:cNvPr>
          <p:cNvSpPr txBox="1"/>
          <p:nvPr/>
        </p:nvSpPr>
        <p:spPr>
          <a:xfrm>
            <a:off x="3" y="5629738"/>
            <a:ext cx="1384233" cy="369332"/>
          </a:xfrm>
          <a:prstGeom prst="rect">
            <a:avLst/>
          </a:prstGeom>
          <a:solidFill>
            <a:schemeClr val="accent2">
              <a:lumMod val="60000"/>
              <a:lumOff val="40000"/>
            </a:schemeClr>
          </a:solidFill>
        </p:spPr>
        <p:txBody>
          <a:bodyPr wrap="square" rtlCol="0">
            <a:spAutoFit/>
          </a:bodyPr>
          <a:lstStyle/>
          <a:p>
            <a:pPr algn="ctr"/>
            <a:r>
              <a:rPr lang="en-US" b="1" dirty="0"/>
              <a:t>NLDN 30/30</a:t>
            </a:r>
          </a:p>
        </p:txBody>
      </p:sp>
      <p:sp>
        <p:nvSpPr>
          <p:cNvPr id="8" name="Rectangle 7">
            <a:extLst>
              <a:ext uri="{FF2B5EF4-FFF2-40B4-BE49-F238E27FC236}">
                <a16:creationId xmlns:a16="http://schemas.microsoft.com/office/drawing/2014/main" id="{AF38302A-9948-4A0A-95F1-804FAEC883E0}"/>
              </a:ext>
            </a:extLst>
          </p:cNvPr>
          <p:cNvSpPr/>
          <p:nvPr/>
        </p:nvSpPr>
        <p:spPr>
          <a:xfrm>
            <a:off x="1685997" y="5629737"/>
            <a:ext cx="3717277" cy="369332"/>
          </a:xfrm>
          <a:prstGeom prst="rect">
            <a:avLst/>
          </a:prstGeom>
          <a:solidFill>
            <a:schemeClr val="accent2">
              <a:lumMod val="60000"/>
              <a:lumOff val="40000"/>
            </a:schemeClr>
          </a:solidFill>
        </p:spPr>
        <p:txBody>
          <a:bodyPr wrap="square">
            <a:spAutoFit/>
          </a:bodyPr>
          <a:lstStyle/>
          <a:p>
            <a:pPr algn="ctr"/>
            <a:r>
              <a:rPr lang="en-US" dirty="0"/>
              <a:t>2021-08-14 </a:t>
            </a:r>
            <a:r>
              <a:rPr lang="en-US" b="1" dirty="0"/>
              <a:t>22:10 </a:t>
            </a:r>
            <a:r>
              <a:rPr lang="en-US" dirty="0"/>
              <a:t>– </a:t>
            </a:r>
            <a:r>
              <a:rPr lang="en-US" b="1" dirty="0"/>
              <a:t>00:32</a:t>
            </a:r>
          </a:p>
        </p:txBody>
      </p:sp>
      <p:sp>
        <p:nvSpPr>
          <p:cNvPr id="9" name="TextBox 8">
            <a:extLst>
              <a:ext uri="{FF2B5EF4-FFF2-40B4-BE49-F238E27FC236}">
                <a16:creationId xmlns:a16="http://schemas.microsoft.com/office/drawing/2014/main" id="{7F7C481F-FD17-4106-AA76-1078D0F455D7}"/>
              </a:ext>
            </a:extLst>
          </p:cNvPr>
          <p:cNvSpPr txBox="1"/>
          <p:nvPr/>
        </p:nvSpPr>
        <p:spPr>
          <a:xfrm>
            <a:off x="1685999" y="1666115"/>
            <a:ext cx="3717277" cy="369332"/>
          </a:xfrm>
          <a:prstGeom prst="rect">
            <a:avLst/>
          </a:prstGeom>
          <a:solidFill>
            <a:schemeClr val="accent2">
              <a:lumMod val="60000"/>
              <a:lumOff val="40000"/>
            </a:schemeClr>
          </a:solidFill>
        </p:spPr>
        <p:txBody>
          <a:bodyPr wrap="square" rtlCol="0">
            <a:spAutoFit/>
          </a:bodyPr>
          <a:lstStyle/>
          <a:p>
            <a:pPr algn="ctr"/>
            <a:r>
              <a:rPr lang="en-US" dirty="0"/>
              <a:t>2021-08-13 </a:t>
            </a:r>
            <a:r>
              <a:rPr lang="en-US" b="1" dirty="0"/>
              <a:t>22:36 </a:t>
            </a:r>
            <a:r>
              <a:rPr lang="en-US" dirty="0"/>
              <a:t>– </a:t>
            </a:r>
            <a:r>
              <a:rPr lang="en-US" b="1" dirty="0"/>
              <a:t>01:24</a:t>
            </a:r>
          </a:p>
        </p:txBody>
      </p:sp>
      <p:sp>
        <p:nvSpPr>
          <p:cNvPr id="10" name="Rectangle 9">
            <a:extLst>
              <a:ext uri="{FF2B5EF4-FFF2-40B4-BE49-F238E27FC236}">
                <a16:creationId xmlns:a16="http://schemas.microsoft.com/office/drawing/2014/main" id="{ABAD6C37-4111-4165-AE7A-7C58E5FACBF7}"/>
              </a:ext>
            </a:extLst>
          </p:cNvPr>
          <p:cNvSpPr/>
          <p:nvPr/>
        </p:nvSpPr>
        <p:spPr>
          <a:xfrm>
            <a:off x="2" y="2786249"/>
            <a:ext cx="2840855" cy="400110"/>
          </a:xfrm>
          <a:prstGeom prst="rect">
            <a:avLst/>
          </a:prstGeom>
          <a:solidFill>
            <a:schemeClr val="bg1"/>
          </a:solidFill>
        </p:spPr>
        <p:txBody>
          <a:bodyPr wrap="square">
            <a:spAutoFit/>
          </a:bodyPr>
          <a:lstStyle/>
          <a:p>
            <a:pPr algn="ctr"/>
            <a:r>
              <a:rPr lang="en-US" sz="2000" b="1" u="sng" dirty="0"/>
              <a:t>Day 2 warning periods</a:t>
            </a:r>
          </a:p>
        </p:txBody>
      </p:sp>
      <p:sp>
        <p:nvSpPr>
          <p:cNvPr id="11" name="Rectangle 10">
            <a:extLst>
              <a:ext uri="{FF2B5EF4-FFF2-40B4-BE49-F238E27FC236}">
                <a16:creationId xmlns:a16="http://schemas.microsoft.com/office/drawing/2014/main" id="{01F7BE9F-4570-4558-B911-BF21A875E36D}"/>
              </a:ext>
            </a:extLst>
          </p:cNvPr>
          <p:cNvSpPr/>
          <p:nvPr/>
        </p:nvSpPr>
        <p:spPr>
          <a:xfrm>
            <a:off x="1685999" y="3281941"/>
            <a:ext cx="3717277" cy="369332"/>
          </a:xfrm>
          <a:prstGeom prst="rect">
            <a:avLst/>
          </a:prstGeom>
          <a:solidFill>
            <a:schemeClr val="accent4">
              <a:lumMod val="20000"/>
              <a:lumOff val="80000"/>
            </a:schemeClr>
          </a:solidFill>
        </p:spPr>
        <p:txBody>
          <a:bodyPr wrap="square">
            <a:spAutoFit/>
          </a:bodyPr>
          <a:lstStyle/>
          <a:p>
            <a:pPr algn="ctr"/>
            <a:r>
              <a:rPr lang="en-US" dirty="0"/>
              <a:t>2021-08-14 </a:t>
            </a:r>
            <a:r>
              <a:rPr lang="en-US" b="1" dirty="0"/>
              <a:t>22:16</a:t>
            </a:r>
            <a:r>
              <a:rPr lang="en-US" dirty="0"/>
              <a:t> – </a:t>
            </a:r>
            <a:r>
              <a:rPr lang="en-US" b="1" dirty="0"/>
              <a:t>23:08</a:t>
            </a:r>
          </a:p>
        </p:txBody>
      </p:sp>
      <p:sp>
        <p:nvSpPr>
          <p:cNvPr id="12" name="TextBox 11">
            <a:extLst>
              <a:ext uri="{FF2B5EF4-FFF2-40B4-BE49-F238E27FC236}">
                <a16:creationId xmlns:a16="http://schemas.microsoft.com/office/drawing/2014/main" id="{257E7B04-1629-4255-ADAF-5C3C486CA898}"/>
              </a:ext>
            </a:extLst>
          </p:cNvPr>
          <p:cNvSpPr txBox="1"/>
          <p:nvPr/>
        </p:nvSpPr>
        <p:spPr>
          <a:xfrm>
            <a:off x="1685995" y="4888879"/>
            <a:ext cx="3717279" cy="369332"/>
          </a:xfrm>
          <a:prstGeom prst="rect">
            <a:avLst/>
          </a:prstGeom>
          <a:solidFill>
            <a:schemeClr val="accent6">
              <a:lumMod val="40000"/>
              <a:lumOff val="60000"/>
            </a:schemeClr>
          </a:solidFill>
        </p:spPr>
        <p:txBody>
          <a:bodyPr wrap="square" rtlCol="0">
            <a:spAutoFit/>
          </a:bodyPr>
          <a:lstStyle/>
          <a:p>
            <a:pPr algn="ctr"/>
            <a:r>
              <a:rPr lang="en-US" dirty="0"/>
              <a:t>2021-08-14 </a:t>
            </a:r>
            <a:r>
              <a:rPr lang="en-US" b="1" dirty="0"/>
              <a:t>22:27 </a:t>
            </a:r>
            <a:r>
              <a:rPr lang="en-US" dirty="0"/>
              <a:t>– </a:t>
            </a:r>
            <a:r>
              <a:rPr lang="en-US" b="1" dirty="0"/>
              <a:t>00:00</a:t>
            </a:r>
          </a:p>
        </p:txBody>
      </p:sp>
      <p:sp>
        <p:nvSpPr>
          <p:cNvPr id="13" name="TextBox 12">
            <a:extLst>
              <a:ext uri="{FF2B5EF4-FFF2-40B4-BE49-F238E27FC236}">
                <a16:creationId xmlns:a16="http://schemas.microsoft.com/office/drawing/2014/main" id="{80F70100-AFCC-40BC-B5D8-F315E10D3472}"/>
              </a:ext>
            </a:extLst>
          </p:cNvPr>
          <p:cNvSpPr txBox="1"/>
          <p:nvPr/>
        </p:nvSpPr>
        <p:spPr>
          <a:xfrm>
            <a:off x="1" y="742786"/>
            <a:ext cx="1401955" cy="369332"/>
          </a:xfrm>
          <a:prstGeom prst="rect">
            <a:avLst/>
          </a:prstGeom>
          <a:solidFill>
            <a:schemeClr val="accent4">
              <a:lumMod val="20000"/>
              <a:lumOff val="80000"/>
            </a:schemeClr>
          </a:solidFill>
        </p:spPr>
        <p:txBody>
          <a:bodyPr wrap="square" rtlCol="0">
            <a:spAutoFit/>
          </a:bodyPr>
          <a:lstStyle/>
          <a:p>
            <a:pPr algn="ctr"/>
            <a:r>
              <a:rPr lang="en-US" b="1" dirty="0"/>
              <a:t>LMA Risk</a:t>
            </a:r>
          </a:p>
        </p:txBody>
      </p:sp>
      <p:sp>
        <p:nvSpPr>
          <p:cNvPr id="14" name="TextBox 13">
            <a:extLst>
              <a:ext uri="{FF2B5EF4-FFF2-40B4-BE49-F238E27FC236}">
                <a16:creationId xmlns:a16="http://schemas.microsoft.com/office/drawing/2014/main" id="{CD976326-7E67-44A4-B31F-8FCEE7FD9DF3}"/>
              </a:ext>
            </a:extLst>
          </p:cNvPr>
          <p:cNvSpPr txBox="1"/>
          <p:nvPr/>
        </p:nvSpPr>
        <p:spPr>
          <a:xfrm>
            <a:off x="2" y="1204450"/>
            <a:ext cx="1382921" cy="369332"/>
          </a:xfrm>
          <a:prstGeom prst="rect">
            <a:avLst/>
          </a:prstGeom>
          <a:solidFill>
            <a:schemeClr val="accent6">
              <a:lumMod val="40000"/>
              <a:lumOff val="60000"/>
            </a:schemeClr>
          </a:solidFill>
        </p:spPr>
        <p:txBody>
          <a:bodyPr wrap="square" rtlCol="0">
            <a:spAutoFit/>
          </a:bodyPr>
          <a:lstStyle/>
          <a:p>
            <a:pPr algn="ctr"/>
            <a:r>
              <a:rPr lang="en-US" b="1" dirty="0"/>
              <a:t>Observed</a:t>
            </a:r>
          </a:p>
        </p:txBody>
      </p:sp>
      <p:sp>
        <p:nvSpPr>
          <p:cNvPr id="15" name="TextBox 14">
            <a:extLst>
              <a:ext uri="{FF2B5EF4-FFF2-40B4-BE49-F238E27FC236}">
                <a16:creationId xmlns:a16="http://schemas.microsoft.com/office/drawing/2014/main" id="{8B5B752F-5153-41C9-8114-CB3D8BD38513}"/>
              </a:ext>
            </a:extLst>
          </p:cNvPr>
          <p:cNvSpPr txBox="1"/>
          <p:nvPr/>
        </p:nvSpPr>
        <p:spPr>
          <a:xfrm>
            <a:off x="-19032" y="1666114"/>
            <a:ext cx="1401955" cy="369332"/>
          </a:xfrm>
          <a:prstGeom prst="rect">
            <a:avLst/>
          </a:prstGeom>
          <a:solidFill>
            <a:schemeClr val="accent2">
              <a:lumMod val="60000"/>
              <a:lumOff val="40000"/>
            </a:schemeClr>
          </a:solidFill>
        </p:spPr>
        <p:txBody>
          <a:bodyPr wrap="square" rtlCol="0">
            <a:spAutoFit/>
          </a:bodyPr>
          <a:lstStyle/>
          <a:p>
            <a:pPr algn="ctr"/>
            <a:r>
              <a:rPr lang="en-US" b="1" dirty="0"/>
              <a:t>NLDN 30/30</a:t>
            </a:r>
          </a:p>
        </p:txBody>
      </p:sp>
      <p:sp>
        <p:nvSpPr>
          <p:cNvPr id="16" name="Rectangle 15">
            <a:extLst>
              <a:ext uri="{FF2B5EF4-FFF2-40B4-BE49-F238E27FC236}">
                <a16:creationId xmlns:a16="http://schemas.microsoft.com/office/drawing/2014/main" id="{39993F39-AB6A-4B83-A23F-12A146F9D49D}"/>
              </a:ext>
            </a:extLst>
          </p:cNvPr>
          <p:cNvSpPr/>
          <p:nvPr/>
        </p:nvSpPr>
        <p:spPr>
          <a:xfrm>
            <a:off x="5796094" y="751182"/>
            <a:ext cx="2923035" cy="369332"/>
          </a:xfrm>
          <a:prstGeom prst="rect">
            <a:avLst/>
          </a:prstGeom>
          <a:solidFill>
            <a:schemeClr val="accent4">
              <a:lumMod val="20000"/>
              <a:lumOff val="80000"/>
            </a:schemeClr>
          </a:solidFill>
        </p:spPr>
        <p:txBody>
          <a:bodyPr wrap="square">
            <a:spAutoFit/>
          </a:bodyPr>
          <a:lstStyle/>
          <a:p>
            <a:pPr algn="ctr"/>
            <a:r>
              <a:rPr lang="en-US" b="1" dirty="0"/>
              <a:t>Total duration = 2 </a:t>
            </a:r>
            <a:r>
              <a:rPr lang="en-US" b="1" dirty="0" err="1"/>
              <a:t>hr</a:t>
            </a:r>
            <a:r>
              <a:rPr lang="en-US" b="1" dirty="0"/>
              <a:t> 53 mins</a:t>
            </a:r>
          </a:p>
        </p:txBody>
      </p:sp>
      <p:sp>
        <p:nvSpPr>
          <p:cNvPr id="17" name="Rectangle 16">
            <a:extLst>
              <a:ext uri="{FF2B5EF4-FFF2-40B4-BE49-F238E27FC236}">
                <a16:creationId xmlns:a16="http://schemas.microsoft.com/office/drawing/2014/main" id="{1C19FD9E-52B5-4C08-B9E2-F64C49425D95}"/>
              </a:ext>
            </a:extLst>
          </p:cNvPr>
          <p:cNvSpPr/>
          <p:nvPr/>
        </p:nvSpPr>
        <p:spPr>
          <a:xfrm>
            <a:off x="5796094" y="1212845"/>
            <a:ext cx="2923035" cy="369332"/>
          </a:xfrm>
          <a:prstGeom prst="rect">
            <a:avLst/>
          </a:prstGeom>
          <a:solidFill>
            <a:schemeClr val="accent6">
              <a:lumMod val="40000"/>
              <a:lumOff val="60000"/>
            </a:schemeClr>
          </a:solidFill>
        </p:spPr>
        <p:txBody>
          <a:bodyPr wrap="square">
            <a:spAutoFit/>
          </a:bodyPr>
          <a:lstStyle/>
          <a:p>
            <a:pPr algn="ctr"/>
            <a:r>
              <a:rPr lang="en-US" b="1" dirty="0"/>
              <a:t>Total duration = 3 </a:t>
            </a:r>
            <a:r>
              <a:rPr lang="en-US" b="1" dirty="0" err="1"/>
              <a:t>hr</a:t>
            </a:r>
            <a:r>
              <a:rPr lang="en-US" b="1" dirty="0"/>
              <a:t> 35 mins</a:t>
            </a:r>
          </a:p>
        </p:txBody>
      </p:sp>
      <p:sp>
        <p:nvSpPr>
          <p:cNvPr id="18" name="Rectangle 17">
            <a:extLst>
              <a:ext uri="{FF2B5EF4-FFF2-40B4-BE49-F238E27FC236}">
                <a16:creationId xmlns:a16="http://schemas.microsoft.com/office/drawing/2014/main" id="{77190BD2-344B-46AD-9548-9BA471297F7F}"/>
              </a:ext>
            </a:extLst>
          </p:cNvPr>
          <p:cNvSpPr/>
          <p:nvPr/>
        </p:nvSpPr>
        <p:spPr>
          <a:xfrm>
            <a:off x="5813646" y="1674507"/>
            <a:ext cx="2923035" cy="369332"/>
          </a:xfrm>
          <a:prstGeom prst="rect">
            <a:avLst/>
          </a:prstGeom>
          <a:solidFill>
            <a:schemeClr val="accent2">
              <a:lumMod val="60000"/>
              <a:lumOff val="40000"/>
            </a:schemeClr>
          </a:solidFill>
        </p:spPr>
        <p:txBody>
          <a:bodyPr wrap="square">
            <a:spAutoFit/>
          </a:bodyPr>
          <a:lstStyle/>
          <a:p>
            <a:pPr algn="ctr"/>
            <a:r>
              <a:rPr lang="en-US" b="1" dirty="0"/>
              <a:t>Total duration = 2 </a:t>
            </a:r>
            <a:r>
              <a:rPr lang="en-US" b="1" dirty="0" err="1"/>
              <a:t>hr</a:t>
            </a:r>
            <a:r>
              <a:rPr lang="en-US" b="1" dirty="0"/>
              <a:t> 48 mins</a:t>
            </a:r>
          </a:p>
        </p:txBody>
      </p:sp>
      <p:sp>
        <p:nvSpPr>
          <p:cNvPr id="19" name="Rectangle 18">
            <a:extLst>
              <a:ext uri="{FF2B5EF4-FFF2-40B4-BE49-F238E27FC236}">
                <a16:creationId xmlns:a16="http://schemas.microsoft.com/office/drawing/2014/main" id="{7837648A-54E5-4EB5-8DEA-AC15EBEC49AB}"/>
              </a:ext>
            </a:extLst>
          </p:cNvPr>
          <p:cNvSpPr/>
          <p:nvPr/>
        </p:nvSpPr>
        <p:spPr>
          <a:xfrm>
            <a:off x="5796094" y="3272590"/>
            <a:ext cx="2940587" cy="369332"/>
          </a:xfrm>
          <a:prstGeom prst="rect">
            <a:avLst/>
          </a:prstGeom>
          <a:solidFill>
            <a:schemeClr val="accent4">
              <a:lumMod val="20000"/>
              <a:lumOff val="80000"/>
            </a:schemeClr>
          </a:solidFill>
        </p:spPr>
        <p:txBody>
          <a:bodyPr wrap="square">
            <a:spAutoFit/>
          </a:bodyPr>
          <a:lstStyle/>
          <a:p>
            <a:pPr algn="ctr"/>
            <a:r>
              <a:rPr lang="en-US" b="1" dirty="0"/>
              <a:t>Total duration = 52 mins</a:t>
            </a:r>
          </a:p>
        </p:txBody>
      </p:sp>
      <p:sp>
        <p:nvSpPr>
          <p:cNvPr id="20" name="Rectangle 19">
            <a:extLst>
              <a:ext uri="{FF2B5EF4-FFF2-40B4-BE49-F238E27FC236}">
                <a16:creationId xmlns:a16="http://schemas.microsoft.com/office/drawing/2014/main" id="{76FB9324-A203-45D6-93CD-F10F85DDC5D6}"/>
              </a:ext>
            </a:extLst>
          </p:cNvPr>
          <p:cNvSpPr/>
          <p:nvPr/>
        </p:nvSpPr>
        <p:spPr>
          <a:xfrm>
            <a:off x="5804870" y="3721070"/>
            <a:ext cx="2923035" cy="369332"/>
          </a:xfrm>
          <a:prstGeom prst="rect">
            <a:avLst/>
          </a:prstGeom>
          <a:solidFill>
            <a:schemeClr val="accent4">
              <a:lumMod val="20000"/>
              <a:lumOff val="80000"/>
            </a:schemeClr>
          </a:solidFill>
        </p:spPr>
        <p:txBody>
          <a:bodyPr wrap="square">
            <a:spAutoFit/>
          </a:bodyPr>
          <a:lstStyle/>
          <a:p>
            <a:pPr algn="ctr"/>
            <a:r>
              <a:rPr lang="en-US" b="1" dirty="0"/>
              <a:t>Total duration = 2 mins</a:t>
            </a:r>
          </a:p>
        </p:txBody>
      </p:sp>
      <p:sp>
        <p:nvSpPr>
          <p:cNvPr id="21" name="Rectangle 20">
            <a:extLst>
              <a:ext uri="{FF2B5EF4-FFF2-40B4-BE49-F238E27FC236}">
                <a16:creationId xmlns:a16="http://schemas.microsoft.com/office/drawing/2014/main" id="{ACF97973-D25F-4D37-8F1C-177E0548D915}"/>
              </a:ext>
            </a:extLst>
          </p:cNvPr>
          <p:cNvSpPr/>
          <p:nvPr/>
        </p:nvSpPr>
        <p:spPr>
          <a:xfrm>
            <a:off x="5804870" y="4164429"/>
            <a:ext cx="2923035" cy="369332"/>
          </a:xfrm>
          <a:prstGeom prst="rect">
            <a:avLst/>
          </a:prstGeom>
          <a:solidFill>
            <a:schemeClr val="accent4">
              <a:lumMod val="20000"/>
              <a:lumOff val="80000"/>
            </a:schemeClr>
          </a:solidFill>
        </p:spPr>
        <p:txBody>
          <a:bodyPr wrap="square">
            <a:spAutoFit/>
          </a:bodyPr>
          <a:lstStyle/>
          <a:p>
            <a:pPr algn="ctr"/>
            <a:r>
              <a:rPr lang="en-US" b="1" dirty="0"/>
              <a:t>Total duration = 10 mins </a:t>
            </a:r>
          </a:p>
        </p:txBody>
      </p:sp>
      <p:sp>
        <p:nvSpPr>
          <p:cNvPr id="22" name="Rectangle 21">
            <a:extLst>
              <a:ext uri="{FF2B5EF4-FFF2-40B4-BE49-F238E27FC236}">
                <a16:creationId xmlns:a16="http://schemas.microsoft.com/office/drawing/2014/main" id="{968226C4-1556-4ADA-853A-BF33CD3F7855}"/>
              </a:ext>
            </a:extLst>
          </p:cNvPr>
          <p:cNvSpPr/>
          <p:nvPr/>
        </p:nvSpPr>
        <p:spPr>
          <a:xfrm>
            <a:off x="5796094" y="4888879"/>
            <a:ext cx="2923035" cy="369332"/>
          </a:xfrm>
          <a:prstGeom prst="rect">
            <a:avLst/>
          </a:prstGeom>
          <a:solidFill>
            <a:schemeClr val="accent6">
              <a:lumMod val="40000"/>
              <a:lumOff val="60000"/>
            </a:schemeClr>
          </a:solidFill>
        </p:spPr>
        <p:txBody>
          <a:bodyPr wrap="square">
            <a:spAutoFit/>
          </a:bodyPr>
          <a:lstStyle/>
          <a:p>
            <a:pPr algn="ctr"/>
            <a:r>
              <a:rPr lang="en-US" b="1" dirty="0"/>
              <a:t>Total duration = 1 </a:t>
            </a:r>
            <a:r>
              <a:rPr lang="en-US" b="1" dirty="0" err="1"/>
              <a:t>hr</a:t>
            </a:r>
            <a:r>
              <a:rPr lang="en-US" b="1" dirty="0"/>
              <a:t> 33 mins</a:t>
            </a:r>
          </a:p>
        </p:txBody>
      </p:sp>
      <p:sp>
        <p:nvSpPr>
          <p:cNvPr id="23" name="Rectangle 22">
            <a:extLst>
              <a:ext uri="{FF2B5EF4-FFF2-40B4-BE49-F238E27FC236}">
                <a16:creationId xmlns:a16="http://schemas.microsoft.com/office/drawing/2014/main" id="{E58B8E23-24BC-49A6-B483-E9B747D361A1}"/>
              </a:ext>
            </a:extLst>
          </p:cNvPr>
          <p:cNvSpPr/>
          <p:nvPr/>
        </p:nvSpPr>
        <p:spPr>
          <a:xfrm>
            <a:off x="5813646" y="5639902"/>
            <a:ext cx="2940587" cy="369332"/>
          </a:xfrm>
          <a:prstGeom prst="rect">
            <a:avLst/>
          </a:prstGeom>
          <a:solidFill>
            <a:schemeClr val="accent2">
              <a:lumMod val="60000"/>
              <a:lumOff val="40000"/>
            </a:schemeClr>
          </a:solidFill>
        </p:spPr>
        <p:txBody>
          <a:bodyPr wrap="square">
            <a:spAutoFit/>
          </a:bodyPr>
          <a:lstStyle/>
          <a:p>
            <a:pPr algn="ctr"/>
            <a:r>
              <a:rPr lang="en-US" b="1" dirty="0"/>
              <a:t>Total duration = 2 </a:t>
            </a:r>
            <a:r>
              <a:rPr lang="en-US" b="1" dirty="0" err="1"/>
              <a:t>hr</a:t>
            </a:r>
            <a:r>
              <a:rPr lang="en-US" b="1" dirty="0"/>
              <a:t> 22 mins</a:t>
            </a:r>
          </a:p>
        </p:txBody>
      </p:sp>
      <p:sp>
        <p:nvSpPr>
          <p:cNvPr id="24" name="Rectangle 23">
            <a:extLst>
              <a:ext uri="{FF2B5EF4-FFF2-40B4-BE49-F238E27FC236}">
                <a16:creationId xmlns:a16="http://schemas.microsoft.com/office/drawing/2014/main" id="{11068CF4-DA4A-4F62-AF55-122FC496A088}"/>
              </a:ext>
            </a:extLst>
          </p:cNvPr>
          <p:cNvSpPr/>
          <p:nvPr/>
        </p:nvSpPr>
        <p:spPr>
          <a:xfrm>
            <a:off x="5804870" y="6123698"/>
            <a:ext cx="2940587" cy="369332"/>
          </a:xfrm>
          <a:prstGeom prst="rect">
            <a:avLst/>
          </a:prstGeom>
          <a:solidFill>
            <a:schemeClr val="accent2">
              <a:lumMod val="60000"/>
              <a:lumOff val="40000"/>
            </a:schemeClr>
          </a:solidFill>
        </p:spPr>
        <p:txBody>
          <a:bodyPr wrap="square">
            <a:spAutoFit/>
          </a:bodyPr>
          <a:lstStyle/>
          <a:p>
            <a:pPr algn="ctr"/>
            <a:r>
              <a:rPr lang="en-US" b="1" dirty="0"/>
              <a:t>Total duration = 30 mins</a:t>
            </a:r>
          </a:p>
        </p:txBody>
      </p:sp>
      <p:sp>
        <p:nvSpPr>
          <p:cNvPr id="25" name="Rectangle 24">
            <a:extLst>
              <a:ext uri="{FF2B5EF4-FFF2-40B4-BE49-F238E27FC236}">
                <a16:creationId xmlns:a16="http://schemas.microsoft.com/office/drawing/2014/main" id="{72E5CD7E-82F3-40C0-AE8D-956317ED8C73}"/>
              </a:ext>
            </a:extLst>
          </p:cNvPr>
          <p:cNvSpPr/>
          <p:nvPr/>
        </p:nvSpPr>
        <p:spPr>
          <a:xfrm>
            <a:off x="7529114" y="4487177"/>
            <a:ext cx="1393795" cy="276999"/>
          </a:xfrm>
          <a:prstGeom prst="rect">
            <a:avLst/>
          </a:prstGeom>
          <a:solidFill>
            <a:schemeClr val="accent4">
              <a:lumMod val="20000"/>
              <a:lumOff val="80000"/>
            </a:schemeClr>
          </a:solidFill>
        </p:spPr>
        <p:txBody>
          <a:bodyPr wrap="square">
            <a:spAutoFit/>
          </a:bodyPr>
          <a:lstStyle/>
          <a:p>
            <a:pPr algn="ctr"/>
            <a:r>
              <a:rPr lang="en-US" sz="1200" b="1" dirty="0"/>
              <a:t>Sum = 1 </a:t>
            </a:r>
            <a:r>
              <a:rPr lang="en-US" sz="1200" b="1" dirty="0" err="1"/>
              <a:t>hr</a:t>
            </a:r>
            <a:r>
              <a:rPr lang="en-US" sz="1200" b="1" dirty="0"/>
              <a:t> 33 mins</a:t>
            </a:r>
          </a:p>
        </p:txBody>
      </p:sp>
      <p:sp>
        <p:nvSpPr>
          <p:cNvPr id="26" name="Rectangle 25">
            <a:extLst>
              <a:ext uri="{FF2B5EF4-FFF2-40B4-BE49-F238E27FC236}">
                <a16:creationId xmlns:a16="http://schemas.microsoft.com/office/drawing/2014/main" id="{6EB0C053-C2D4-459C-8727-89F9A104F6D2}"/>
              </a:ext>
            </a:extLst>
          </p:cNvPr>
          <p:cNvSpPr/>
          <p:nvPr/>
        </p:nvSpPr>
        <p:spPr>
          <a:xfrm>
            <a:off x="7529114" y="6486753"/>
            <a:ext cx="1393795" cy="276999"/>
          </a:xfrm>
          <a:prstGeom prst="rect">
            <a:avLst/>
          </a:prstGeom>
          <a:solidFill>
            <a:schemeClr val="accent2">
              <a:lumMod val="60000"/>
              <a:lumOff val="40000"/>
            </a:schemeClr>
          </a:solidFill>
        </p:spPr>
        <p:txBody>
          <a:bodyPr wrap="square">
            <a:spAutoFit/>
          </a:bodyPr>
          <a:lstStyle/>
          <a:p>
            <a:pPr algn="ctr"/>
            <a:r>
              <a:rPr lang="en-US" sz="1200" b="1" dirty="0"/>
              <a:t>Sum = 2 </a:t>
            </a:r>
            <a:r>
              <a:rPr lang="en-US" sz="1200" b="1" dirty="0" err="1"/>
              <a:t>hr</a:t>
            </a:r>
            <a:r>
              <a:rPr lang="en-US" sz="1200" b="1" dirty="0"/>
              <a:t> 52 mins</a:t>
            </a:r>
          </a:p>
        </p:txBody>
      </p:sp>
      <p:sp>
        <p:nvSpPr>
          <p:cNvPr id="27" name="Rectangle 26">
            <a:extLst>
              <a:ext uri="{FF2B5EF4-FFF2-40B4-BE49-F238E27FC236}">
                <a16:creationId xmlns:a16="http://schemas.microsoft.com/office/drawing/2014/main" id="{94D3420F-7501-48E4-BF7A-3D660B22D4E1}"/>
              </a:ext>
            </a:extLst>
          </p:cNvPr>
          <p:cNvSpPr/>
          <p:nvPr/>
        </p:nvSpPr>
        <p:spPr>
          <a:xfrm>
            <a:off x="1685997" y="3723425"/>
            <a:ext cx="3717277" cy="369332"/>
          </a:xfrm>
          <a:prstGeom prst="rect">
            <a:avLst/>
          </a:prstGeom>
          <a:solidFill>
            <a:schemeClr val="accent4">
              <a:lumMod val="20000"/>
              <a:lumOff val="80000"/>
            </a:schemeClr>
          </a:solidFill>
        </p:spPr>
        <p:txBody>
          <a:bodyPr wrap="square">
            <a:spAutoFit/>
          </a:bodyPr>
          <a:lstStyle/>
          <a:p>
            <a:pPr algn="ctr"/>
            <a:r>
              <a:rPr lang="en-US" dirty="0"/>
              <a:t>2021-08-14 </a:t>
            </a:r>
            <a:r>
              <a:rPr lang="en-US" b="1" dirty="0"/>
              <a:t>23:20</a:t>
            </a:r>
            <a:r>
              <a:rPr lang="en-US" dirty="0"/>
              <a:t> – </a:t>
            </a:r>
            <a:r>
              <a:rPr lang="en-US" b="1" dirty="0"/>
              <a:t>23:22</a:t>
            </a:r>
          </a:p>
        </p:txBody>
      </p:sp>
      <p:sp>
        <p:nvSpPr>
          <p:cNvPr id="28" name="Rectangle 27">
            <a:extLst>
              <a:ext uri="{FF2B5EF4-FFF2-40B4-BE49-F238E27FC236}">
                <a16:creationId xmlns:a16="http://schemas.microsoft.com/office/drawing/2014/main" id="{B3D18B78-D7AD-4D29-B4F2-285DBC7A8825}"/>
              </a:ext>
            </a:extLst>
          </p:cNvPr>
          <p:cNvSpPr/>
          <p:nvPr/>
        </p:nvSpPr>
        <p:spPr>
          <a:xfrm>
            <a:off x="1685997" y="4164909"/>
            <a:ext cx="3717277" cy="369332"/>
          </a:xfrm>
          <a:prstGeom prst="rect">
            <a:avLst/>
          </a:prstGeom>
          <a:solidFill>
            <a:schemeClr val="accent4">
              <a:lumMod val="20000"/>
              <a:lumOff val="80000"/>
            </a:schemeClr>
          </a:solidFill>
        </p:spPr>
        <p:txBody>
          <a:bodyPr wrap="square">
            <a:spAutoFit/>
          </a:bodyPr>
          <a:lstStyle/>
          <a:p>
            <a:pPr algn="ctr"/>
            <a:r>
              <a:rPr lang="en-US" dirty="0"/>
              <a:t>2021-08-14 </a:t>
            </a:r>
            <a:r>
              <a:rPr lang="en-US" b="1" dirty="0"/>
              <a:t>23:39</a:t>
            </a:r>
            <a:r>
              <a:rPr lang="en-US" dirty="0"/>
              <a:t> – </a:t>
            </a:r>
            <a:r>
              <a:rPr lang="en-US" b="1" dirty="0"/>
              <a:t>23:49</a:t>
            </a:r>
          </a:p>
        </p:txBody>
      </p:sp>
      <p:sp>
        <p:nvSpPr>
          <p:cNvPr id="29" name="Rectangle 28">
            <a:extLst>
              <a:ext uri="{FF2B5EF4-FFF2-40B4-BE49-F238E27FC236}">
                <a16:creationId xmlns:a16="http://schemas.microsoft.com/office/drawing/2014/main" id="{D00D7B22-5ED5-464F-9BD5-C726A557F127}"/>
              </a:ext>
            </a:extLst>
          </p:cNvPr>
          <p:cNvSpPr/>
          <p:nvPr/>
        </p:nvSpPr>
        <p:spPr>
          <a:xfrm>
            <a:off x="1688445" y="6123697"/>
            <a:ext cx="3717277" cy="369332"/>
          </a:xfrm>
          <a:prstGeom prst="rect">
            <a:avLst/>
          </a:prstGeom>
          <a:solidFill>
            <a:schemeClr val="accent2">
              <a:lumMod val="60000"/>
              <a:lumOff val="40000"/>
            </a:schemeClr>
          </a:solidFill>
        </p:spPr>
        <p:txBody>
          <a:bodyPr wrap="square">
            <a:spAutoFit/>
          </a:bodyPr>
          <a:lstStyle/>
          <a:p>
            <a:pPr algn="ctr"/>
            <a:r>
              <a:rPr lang="en-US" dirty="0"/>
              <a:t>2021-08-15 </a:t>
            </a:r>
            <a:r>
              <a:rPr lang="en-US" b="1" dirty="0"/>
              <a:t>01:02 </a:t>
            </a:r>
            <a:r>
              <a:rPr lang="en-US" dirty="0"/>
              <a:t>– </a:t>
            </a:r>
            <a:r>
              <a:rPr lang="en-US" b="1" dirty="0"/>
              <a:t>01:32</a:t>
            </a:r>
          </a:p>
        </p:txBody>
      </p:sp>
    </p:spTree>
    <p:extLst>
      <p:ext uri="{BB962C8B-B14F-4D97-AF65-F5344CB8AC3E}">
        <p14:creationId xmlns:p14="http://schemas.microsoft.com/office/powerpoint/2010/main" val="197603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A2B0CF-B039-4D5C-9B6C-3F59F9F89D2C}"/>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pic>
        <p:nvPicPr>
          <p:cNvPr id="3" name="Picture 4">
            <a:extLst>
              <a:ext uri="{FF2B5EF4-FFF2-40B4-BE49-F238E27FC236}">
                <a16:creationId xmlns:a16="http://schemas.microsoft.com/office/drawing/2014/main" id="{B706A702-7F0A-47D9-AB2D-B8AA317EB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39" y="1056444"/>
            <a:ext cx="8583727" cy="4972327"/>
          </a:xfrm>
          <a:prstGeom prst="rect">
            <a:avLst/>
          </a:prstGeom>
          <a:solidFill>
            <a:schemeClr val="bg1"/>
          </a:solidFill>
        </p:spPr>
      </p:pic>
    </p:spTree>
    <p:extLst>
      <p:ext uri="{BB962C8B-B14F-4D97-AF65-F5344CB8AC3E}">
        <p14:creationId xmlns:p14="http://schemas.microsoft.com/office/powerpoint/2010/main" val="269328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A2B0CF-B039-4D5C-9B6C-3F59F9F89D2C}"/>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
        <p:nvSpPr>
          <p:cNvPr id="4" name="TextBox 3">
            <a:extLst>
              <a:ext uri="{FF2B5EF4-FFF2-40B4-BE49-F238E27FC236}">
                <a16:creationId xmlns:a16="http://schemas.microsoft.com/office/drawing/2014/main" id="{02EC3109-E1CD-4F95-B7FA-C8DB0FECDEC7}"/>
              </a:ext>
            </a:extLst>
          </p:cNvPr>
          <p:cNvSpPr txBox="1"/>
          <p:nvPr/>
        </p:nvSpPr>
        <p:spPr>
          <a:xfrm>
            <a:off x="3342781" y="310731"/>
            <a:ext cx="2081816" cy="369332"/>
          </a:xfrm>
          <a:prstGeom prst="rect">
            <a:avLst/>
          </a:prstGeom>
          <a:solidFill>
            <a:schemeClr val="bg1"/>
          </a:solidFill>
        </p:spPr>
        <p:txBody>
          <a:bodyPr wrap="square" rtlCol="0">
            <a:spAutoFit/>
          </a:bodyPr>
          <a:lstStyle/>
          <a:p>
            <a:r>
              <a:rPr lang="en-US" b="1" dirty="0"/>
              <a:t>Day 1, start of delay</a:t>
            </a:r>
          </a:p>
        </p:txBody>
      </p:sp>
      <p:grpSp>
        <p:nvGrpSpPr>
          <p:cNvPr id="12" name="Group 11">
            <a:extLst>
              <a:ext uri="{FF2B5EF4-FFF2-40B4-BE49-F238E27FC236}">
                <a16:creationId xmlns:a16="http://schemas.microsoft.com/office/drawing/2014/main" id="{7198933B-74F5-4477-AD8E-FD267E30C96E}"/>
              </a:ext>
            </a:extLst>
          </p:cNvPr>
          <p:cNvGrpSpPr/>
          <p:nvPr/>
        </p:nvGrpSpPr>
        <p:grpSpPr>
          <a:xfrm>
            <a:off x="701678" y="1267769"/>
            <a:ext cx="7883031" cy="4586149"/>
            <a:chOff x="2499749" y="3004259"/>
            <a:chExt cx="6622060" cy="3835985"/>
          </a:xfrm>
        </p:grpSpPr>
        <p:pic>
          <p:nvPicPr>
            <p:cNvPr id="5" name="Picture 4">
              <a:extLst>
                <a:ext uri="{FF2B5EF4-FFF2-40B4-BE49-F238E27FC236}">
                  <a16:creationId xmlns:a16="http://schemas.microsoft.com/office/drawing/2014/main" id="{324B844E-F698-41D6-8B40-8159037BF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749" y="3004259"/>
              <a:ext cx="6622060" cy="3835985"/>
            </a:xfrm>
            <a:prstGeom prst="rect">
              <a:avLst/>
            </a:prstGeom>
            <a:solidFill>
              <a:schemeClr val="bg1"/>
            </a:solidFill>
          </p:spPr>
        </p:pic>
        <p:cxnSp>
          <p:nvCxnSpPr>
            <p:cNvPr id="7" name="Straight Connector 6">
              <a:extLst>
                <a:ext uri="{FF2B5EF4-FFF2-40B4-BE49-F238E27FC236}">
                  <a16:creationId xmlns:a16="http://schemas.microsoft.com/office/drawing/2014/main" id="{F20BC67A-6BA4-4387-8237-76F3B4A933AF}"/>
                </a:ext>
              </a:extLst>
            </p:cNvPr>
            <p:cNvCxnSpPr>
              <a:cxnSpLocks/>
            </p:cNvCxnSpPr>
            <p:nvPr/>
          </p:nvCxnSpPr>
          <p:spPr>
            <a:xfrm>
              <a:off x="6587224" y="3781887"/>
              <a:ext cx="0" cy="27351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Arrow: Left 7">
              <a:extLst>
                <a:ext uri="{FF2B5EF4-FFF2-40B4-BE49-F238E27FC236}">
                  <a16:creationId xmlns:a16="http://schemas.microsoft.com/office/drawing/2014/main" id="{D34149CC-5CF6-4FF3-86D5-3FDA86A60408}"/>
                </a:ext>
              </a:extLst>
            </p:cNvPr>
            <p:cNvSpPr/>
            <p:nvPr/>
          </p:nvSpPr>
          <p:spPr>
            <a:xfrm>
              <a:off x="6667131" y="3781887"/>
              <a:ext cx="363979" cy="1597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F73CE1-28FB-45E1-8792-9EE4E9ADFC0F}"/>
                </a:ext>
              </a:extLst>
            </p:cNvPr>
            <p:cNvSpPr txBox="1"/>
            <p:nvPr/>
          </p:nvSpPr>
          <p:spPr>
            <a:xfrm>
              <a:off x="5956912" y="3458686"/>
              <a:ext cx="1766661" cy="231690"/>
            </a:xfrm>
            <a:prstGeom prst="rect">
              <a:avLst/>
            </a:prstGeom>
            <a:solidFill>
              <a:schemeClr val="bg1"/>
            </a:solidFill>
          </p:spPr>
          <p:txBody>
            <a:bodyPr wrap="square" rtlCol="0">
              <a:spAutoFit/>
            </a:bodyPr>
            <a:lstStyle/>
            <a:p>
              <a:r>
                <a:rPr lang="en-US" sz="1200" b="1" dirty="0"/>
                <a:t>Start of delay (observed)</a:t>
              </a:r>
            </a:p>
          </p:txBody>
        </p:sp>
        <p:sp>
          <p:nvSpPr>
            <p:cNvPr id="10" name="TextBox 9">
              <a:extLst>
                <a:ext uri="{FF2B5EF4-FFF2-40B4-BE49-F238E27FC236}">
                  <a16:creationId xmlns:a16="http://schemas.microsoft.com/office/drawing/2014/main" id="{972C1C22-3185-4D3E-A71F-92DFE97903EE}"/>
                </a:ext>
              </a:extLst>
            </p:cNvPr>
            <p:cNvSpPr txBox="1"/>
            <p:nvPr/>
          </p:nvSpPr>
          <p:spPr>
            <a:xfrm>
              <a:off x="5956912" y="3246351"/>
              <a:ext cx="1766661" cy="231690"/>
            </a:xfrm>
            <a:prstGeom prst="rect">
              <a:avLst/>
            </a:prstGeom>
            <a:solidFill>
              <a:schemeClr val="bg1"/>
            </a:solidFill>
          </p:spPr>
          <p:txBody>
            <a:bodyPr wrap="square" rtlCol="0">
              <a:spAutoFit/>
            </a:bodyPr>
            <a:lstStyle/>
            <a:p>
              <a:r>
                <a:rPr lang="en-US" sz="1200" b="1" dirty="0"/>
                <a:t>22:35 UTC</a:t>
              </a:r>
            </a:p>
          </p:txBody>
        </p:sp>
      </p:grpSp>
    </p:spTree>
    <p:extLst>
      <p:ext uri="{BB962C8B-B14F-4D97-AF65-F5344CB8AC3E}">
        <p14:creationId xmlns:p14="http://schemas.microsoft.com/office/powerpoint/2010/main" val="3879093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A2B0CF-B039-4D5C-9B6C-3F59F9F89D2C}"/>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pic>
        <p:nvPicPr>
          <p:cNvPr id="16" name="Picture 15">
            <a:extLst>
              <a:ext uri="{FF2B5EF4-FFF2-40B4-BE49-F238E27FC236}">
                <a16:creationId xmlns:a16="http://schemas.microsoft.com/office/drawing/2014/main" id="{A8F6278E-5EFC-4F27-8D48-AAA0C780D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189" y="852258"/>
            <a:ext cx="5378593" cy="5051395"/>
          </a:xfrm>
          <a:prstGeom prst="rect">
            <a:avLst/>
          </a:prstGeom>
        </p:spPr>
      </p:pic>
      <p:grpSp>
        <p:nvGrpSpPr>
          <p:cNvPr id="17" name="Group 16">
            <a:extLst>
              <a:ext uri="{FF2B5EF4-FFF2-40B4-BE49-F238E27FC236}">
                <a16:creationId xmlns:a16="http://schemas.microsoft.com/office/drawing/2014/main" id="{191BA92A-8AB6-46D7-8CB7-5073FDD036F7}"/>
              </a:ext>
            </a:extLst>
          </p:cNvPr>
          <p:cNvGrpSpPr/>
          <p:nvPr/>
        </p:nvGrpSpPr>
        <p:grpSpPr>
          <a:xfrm>
            <a:off x="144852" y="852258"/>
            <a:ext cx="3178811" cy="5051395"/>
            <a:chOff x="2465044" y="3004259"/>
            <a:chExt cx="2453549" cy="3877585"/>
          </a:xfrm>
        </p:grpSpPr>
        <p:pic>
          <p:nvPicPr>
            <p:cNvPr id="18" name="Picture 17">
              <a:extLst>
                <a:ext uri="{FF2B5EF4-FFF2-40B4-BE49-F238E27FC236}">
                  <a16:creationId xmlns:a16="http://schemas.microsoft.com/office/drawing/2014/main" id="{DAD9A8B7-1B46-4BCE-861D-FFEA76004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53" t="1" r="24267" b="-1162"/>
            <a:stretch/>
          </p:blipFill>
          <p:spPr bwMode="auto">
            <a:xfrm>
              <a:off x="2465044" y="3004259"/>
              <a:ext cx="2453549" cy="3877585"/>
            </a:xfrm>
            <a:prstGeom prst="rect">
              <a:avLst/>
            </a:prstGeom>
            <a:solidFill>
              <a:schemeClr val="bg1"/>
            </a:solidFill>
          </p:spPr>
        </p:pic>
        <p:cxnSp>
          <p:nvCxnSpPr>
            <p:cNvPr id="19" name="Straight Connector 18">
              <a:extLst>
                <a:ext uri="{FF2B5EF4-FFF2-40B4-BE49-F238E27FC236}">
                  <a16:creationId xmlns:a16="http://schemas.microsoft.com/office/drawing/2014/main" id="{51CAC3D7-AC3E-43C2-89FE-3F25D51F8B8F}"/>
                </a:ext>
              </a:extLst>
            </p:cNvPr>
            <p:cNvCxnSpPr>
              <a:cxnSpLocks/>
            </p:cNvCxnSpPr>
            <p:nvPr/>
          </p:nvCxnSpPr>
          <p:spPr>
            <a:xfrm>
              <a:off x="3987997" y="3781887"/>
              <a:ext cx="0" cy="27351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Arrow: Left 19">
              <a:extLst>
                <a:ext uri="{FF2B5EF4-FFF2-40B4-BE49-F238E27FC236}">
                  <a16:creationId xmlns:a16="http://schemas.microsoft.com/office/drawing/2014/main" id="{DFA3AAEC-B1A8-4952-8C19-FC16C126D3D4}"/>
                </a:ext>
              </a:extLst>
            </p:cNvPr>
            <p:cNvSpPr/>
            <p:nvPr/>
          </p:nvSpPr>
          <p:spPr>
            <a:xfrm>
              <a:off x="4067903" y="3781887"/>
              <a:ext cx="363979" cy="1597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39C3BD-5236-4135-9387-3BC95D7F6D14}"/>
                </a:ext>
              </a:extLst>
            </p:cNvPr>
            <p:cNvSpPr txBox="1"/>
            <p:nvPr/>
          </p:nvSpPr>
          <p:spPr>
            <a:xfrm>
              <a:off x="4067903" y="3430950"/>
              <a:ext cx="710219" cy="354386"/>
            </a:xfrm>
            <a:prstGeom prst="rect">
              <a:avLst/>
            </a:prstGeom>
            <a:solidFill>
              <a:schemeClr val="bg1"/>
            </a:solidFill>
          </p:spPr>
          <p:txBody>
            <a:bodyPr wrap="square" rtlCol="0">
              <a:spAutoFit/>
            </a:bodyPr>
            <a:lstStyle/>
            <a:p>
              <a:r>
                <a:rPr lang="en-US" sz="1200" b="1" dirty="0"/>
                <a:t>22:35 UTC</a:t>
              </a:r>
            </a:p>
            <a:p>
              <a:r>
                <a:rPr lang="en-US" sz="1200" b="1" dirty="0"/>
                <a:t>Delay start</a:t>
              </a:r>
            </a:p>
          </p:txBody>
        </p:sp>
      </p:grpSp>
    </p:spTree>
    <p:extLst>
      <p:ext uri="{BB962C8B-B14F-4D97-AF65-F5344CB8AC3E}">
        <p14:creationId xmlns:p14="http://schemas.microsoft.com/office/powerpoint/2010/main" val="908852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A2B0CF-B039-4D5C-9B6C-3F59F9F89D2C}"/>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
        <p:nvSpPr>
          <p:cNvPr id="4" name="TextBox 3">
            <a:extLst>
              <a:ext uri="{FF2B5EF4-FFF2-40B4-BE49-F238E27FC236}">
                <a16:creationId xmlns:a16="http://schemas.microsoft.com/office/drawing/2014/main" id="{02EC3109-E1CD-4F95-B7FA-C8DB0FECDEC7}"/>
              </a:ext>
            </a:extLst>
          </p:cNvPr>
          <p:cNvSpPr txBox="1"/>
          <p:nvPr/>
        </p:nvSpPr>
        <p:spPr>
          <a:xfrm>
            <a:off x="3342781" y="310731"/>
            <a:ext cx="2081816" cy="369332"/>
          </a:xfrm>
          <a:prstGeom prst="rect">
            <a:avLst/>
          </a:prstGeom>
          <a:solidFill>
            <a:schemeClr val="bg1"/>
          </a:solidFill>
        </p:spPr>
        <p:txBody>
          <a:bodyPr wrap="square" rtlCol="0">
            <a:spAutoFit/>
          </a:bodyPr>
          <a:lstStyle/>
          <a:p>
            <a:r>
              <a:rPr lang="en-US" b="1" dirty="0"/>
              <a:t>Day 1, start of delay</a:t>
            </a:r>
          </a:p>
        </p:txBody>
      </p:sp>
      <p:grpSp>
        <p:nvGrpSpPr>
          <p:cNvPr id="19" name="Group 18">
            <a:extLst>
              <a:ext uri="{FF2B5EF4-FFF2-40B4-BE49-F238E27FC236}">
                <a16:creationId xmlns:a16="http://schemas.microsoft.com/office/drawing/2014/main" id="{B2296B5B-D2E4-448F-8C7D-9A6F008B654D}"/>
              </a:ext>
            </a:extLst>
          </p:cNvPr>
          <p:cNvGrpSpPr/>
          <p:nvPr/>
        </p:nvGrpSpPr>
        <p:grpSpPr>
          <a:xfrm>
            <a:off x="144852" y="852258"/>
            <a:ext cx="3178811" cy="5051395"/>
            <a:chOff x="2465044" y="3004259"/>
            <a:chExt cx="2453549" cy="3877585"/>
          </a:xfrm>
        </p:grpSpPr>
        <p:pic>
          <p:nvPicPr>
            <p:cNvPr id="20" name="Picture 19">
              <a:extLst>
                <a:ext uri="{FF2B5EF4-FFF2-40B4-BE49-F238E27FC236}">
                  <a16:creationId xmlns:a16="http://schemas.microsoft.com/office/drawing/2014/main" id="{6CE4F492-7ADC-4447-850E-DE0E664018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53" t="1" r="24267" b="-1162"/>
            <a:stretch/>
          </p:blipFill>
          <p:spPr bwMode="auto">
            <a:xfrm>
              <a:off x="2465044" y="3004259"/>
              <a:ext cx="2453549" cy="3877585"/>
            </a:xfrm>
            <a:prstGeom prst="rect">
              <a:avLst/>
            </a:prstGeom>
            <a:solidFill>
              <a:schemeClr val="bg1"/>
            </a:solidFill>
          </p:spPr>
        </p:pic>
        <p:cxnSp>
          <p:nvCxnSpPr>
            <p:cNvPr id="21" name="Straight Connector 20">
              <a:extLst>
                <a:ext uri="{FF2B5EF4-FFF2-40B4-BE49-F238E27FC236}">
                  <a16:creationId xmlns:a16="http://schemas.microsoft.com/office/drawing/2014/main" id="{D48CBDA0-5158-42F5-9A0A-058C8C5FBF51}"/>
                </a:ext>
              </a:extLst>
            </p:cNvPr>
            <p:cNvCxnSpPr>
              <a:cxnSpLocks/>
            </p:cNvCxnSpPr>
            <p:nvPr/>
          </p:nvCxnSpPr>
          <p:spPr>
            <a:xfrm>
              <a:off x="3987997" y="3781887"/>
              <a:ext cx="0" cy="27351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Arrow: Left 21">
              <a:extLst>
                <a:ext uri="{FF2B5EF4-FFF2-40B4-BE49-F238E27FC236}">
                  <a16:creationId xmlns:a16="http://schemas.microsoft.com/office/drawing/2014/main" id="{A7FFD794-CF85-47D8-AAB2-FB0ABB1E51B6}"/>
                </a:ext>
              </a:extLst>
            </p:cNvPr>
            <p:cNvSpPr/>
            <p:nvPr/>
          </p:nvSpPr>
          <p:spPr>
            <a:xfrm>
              <a:off x="4067903" y="3781887"/>
              <a:ext cx="363979" cy="1597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FA0D62-8D36-4F5B-BDB9-7B5139E4A968}"/>
                </a:ext>
              </a:extLst>
            </p:cNvPr>
            <p:cNvSpPr txBox="1"/>
            <p:nvPr/>
          </p:nvSpPr>
          <p:spPr>
            <a:xfrm>
              <a:off x="4067903" y="3430950"/>
              <a:ext cx="710219" cy="354386"/>
            </a:xfrm>
            <a:prstGeom prst="rect">
              <a:avLst/>
            </a:prstGeom>
            <a:solidFill>
              <a:schemeClr val="bg1"/>
            </a:solidFill>
          </p:spPr>
          <p:txBody>
            <a:bodyPr wrap="square" rtlCol="0">
              <a:spAutoFit/>
            </a:bodyPr>
            <a:lstStyle/>
            <a:p>
              <a:r>
                <a:rPr lang="en-US" sz="1200" b="1" dirty="0"/>
                <a:t>22:35 UTC</a:t>
              </a:r>
            </a:p>
            <a:p>
              <a:r>
                <a:rPr lang="en-US" sz="1200" b="1" dirty="0"/>
                <a:t>Delay start</a:t>
              </a:r>
            </a:p>
          </p:txBody>
        </p:sp>
      </p:grpSp>
      <p:pic>
        <p:nvPicPr>
          <p:cNvPr id="6" name="Picture 5">
            <a:extLst>
              <a:ext uri="{FF2B5EF4-FFF2-40B4-BE49-F238E27FC236}">
                <a16:creationId xmlns:a16="http://schemas.microsoft.com/office/drawing/2014/main" id="{2F50CEAE-9178-4070-837C-E1F302454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298" y="1757782"/>
            <a:ext cx="5778547" cy="3592329"/>
          </a:xfrm>
          <a:prstGeom prst="rect">
            <a:avLst/>
          </a:prstGeom>
          <a:solidFill>
            <a:schemeClr val="bg1"/>
          </a:solidFill>
        </p:spPr>
      </p:pic>
    </p:spTree>
    <p:extLst>
      <p:ext uri="{BB962C8B-B14F-4D97-AF65-F5344CB8AC3E}">
        <p14:creationId xmlns:p14="http://schemas.microsoft.com/office/powerpoint/2010/main" val="213413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11F17A-B0EF-4037-89E6-B1E50A1B4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93" y="1659237"/>
            <a:ext cx="6629820" cy="3840480"/>
          </a:xfrm>
          <a:prstGeom prst="rect">
            <a:avLst/>
          </a:prstGeom>
          <a:solidFill>
            <a:schemeClr val="bg1"/>
          </a:solidFill>
        </p:spPr>
      </p:pic>
      <p:sp>
        <p:nvSpPr>
          <p:cNvPr id="5" name="TextBox 4">
            <a:extLst>
              <a:ext uri="{FF2B5EF4-FFF2-40B4-BE49-F238E27FC236}">
                <a16:creationId xmlns:a16="http://schemas.microsoft.com/office/drawing/2014/main" id="{6B06DE85-0700-4FA5-9C50-DDD2A06045C3}"/>
              </a:ext>
            </a:extLst>
          </p:cNvPr>
          <p:cNvSpPr txBox="1"/>
          <p:nvPr/>
        </p:nvSpPr>
        <p:spPr>
          <a:xfrm>
            <a:off x="2241947" y="982691"/>
            <a:ext cx="1460385" cy="461665"/>
          </a:xfrm>
          <a:prstGeom prst="rect">
            <a:avLst/>
          </a:prstGeom>
          <a:solidFill>
            <a:schemeClr val="bg1"/>
          </a:solidFill>
        </p:spPr>
        <p:txBody>
          <a:bodyPr wrap="square" rtlCol="0">
            <a:spAutoFit/>
          </a:bodyPr>
          <a:lstStyle/>
          <a:p>
            <a:r>
              <a:rPr lang="en-US" sz="1200" b="1" dirty="0"/>
              <a:t>02:10 UTC – end of delay (observed)</a:t>
            </a:r>
          </a:p>
        </p:txBody>
      </p:sp>
      <p:pic>
        <p:nvPicPr>
          <p:cNvPr id="10" name="Picture 9">
            <a:extLst>
              <a:ext uri="{FF2B5EF4-FFF2-40B4-BE49-F238E27FC236}">
                <a16:creationId xmlns:a16="http://schemas.microsoft.com/office/drawing/2014/main" id="{6F4A587C-341E-47F4-B428-EF2E41358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96" y="1229469"/>
            <a:ext cx="5004453" cy="4700016"/>
          </a:xfrm>
          <a:prstGeom prst="rect">
            <a:avLst/>
          </a:prstGeom>
        </p:spPr>
      </p:pic>
      <p:sp>
        <p:nvSpPr>
          <p:cNvPr id="11" name="TextBox 10">
            <a:extLst>
              <a:ext uri="{FF2B5EF4-FFF2-40B4-BE49-F238E27FC236}">
                <a16:creationId xmlns:a16="http://schemas.microsoft.com/office/drawing/2014/main" id="{57D6D021-2E50-4E8B-8FC1-FA9E4FAC7315}"/>
              </a:ext>
            </a:extLst>
          </p:cNvPr>
          <p:cNvSpPr txBox="1"/>
          <p:nvPr/>
        </p:nvSpPr>
        <p:spPr>
          <a:xfrm>
            <a:off x="3342781" y="310731"/>
            <a:ext cx="2081816" cy="369332"/>
          </a:xfrm>
          <a:prstGeom prst="rect">
            <a:avLst/>
          </a:prstGeom>
          <a:solidFill>
            <a:schemeClr val="bg1"/>
          </a:solidFill>
        </p:spPr>
        <p:txBody>
          <a:bodyPr wrap="square" rtlCol="0">
            <a:spAutoFit/>
          </a:bodyPr>
          <a:lstStyle/>
          <a:p>
            <a:r>
              <a:rPr lang="en-US" b="1" dirty="0"/>
              <a:t>Day 1, end of delay</a:t>
            </a:r>
          </a:p>
        </p:txBody>
      </p:sp>
      <p:sp>
        <p:nvSpPr>
          <p:cNvPr id="12" name="TextBox 11">
            <a:extLst>
              <a:ext uri="{FF2B5EF4-FFF2-40B4-BE49-F238E27FC236}">
                <a16:creationId xmlns:a16="http://schemas.microsoft.com/office/drawing/2014/main" id="{5AFDE6C9-F8F5-40F6-9D92-6DB4D2650C6B}"/>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967354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11F17A-B0EF-4037-89E6-B1E50A1B4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93" y="1659237"/>
            <a:ext cx="6629820" cy="3840480"/>
          </a:xfrm>
          <a:prstGeom prst="rect">
            <a:avLst/>
          </a:prstGeom>
          <a:solidFill>
            <a:schemeClr val="bg1"/>
          </a:solidFill>
        </p:spPr>
      </p:pic>
      <p:sp>
        <p:nvSpPr>
          <p:cNvPr id="5" name="TextBox 4">
            <a:extLst>
              <a:ext uri="{FF2B5EF4-FFF2-40B4-BE49-F238E27FC236}">
                <a16:creationId xmlns:a16="http://schemas.microsoft.com/office/drawing/2014/main" id="{6B06DE85-0700-4FA5-9C50-DDD2A06045C3}"/>
              </a:ext>
            </a:extLst>
          </p:cNvPr>
          <p:cNvSpPr txBox="1"/>
          <p:nvPr/>
        </p:nvSpPr>
        <p:spPr>
          <a:xfrm>
            <a:off x="2241947" y="982691"/>
            <a:ext cx="1460385" cy="461665"/>
          </a:xfrm>
          <a:prstGeom prst="rect">
            <a:avLst/>
          </a:prstGeom>
          <a:solidFill>
            <a:schemeClr val="bg1"/>
          </a:solidFill>
        </p:spPr>
        <p:txBody>
          <a:bodyPr wrap="square" rtlCol="0">
            <a:spAutoFit/>
          </a:bodyPr>
          <a:lstStyle/>
          <a:p>
            <a:r>
              <a:rPr lang="en-US" sz="1200" b="1" dirty="0"/>
              <a:t>02:10 UTC – end of delay (observed)</a:t>
            </a:r>
          </a:p>
        </p:txBody>
      </p:sp>
      <p:sp>
        <p:nvSpPr>
          <p:cNvPr id="11" name="TextBox 10">
            <a:extLst>
              <a:ext uri="{FF2B5EF4-FFF2-40B4-BE49-F238E27FC236}">
                <a16:creationId xmlns:a16="http://schemas.microsoft.com/office/drawing/2014/main" id="{57D6D021-2E50-4E8B-8FC1-FA9E4FAC7315}"/>
              </a:ext>
            </a:extLst>
          </p:cNvPr>
          <p:cNvSpPr txBox="1"/>
          <p:nvPr/>
        </p:nvSpPr>
        <p:spPr>
          <a:xfrm>
            <a:off x="3342781" y="310731"/>
            <a:ext cx="2081816" cy="369332"/>
          </a:xfrm>
          <a:prstGeom prst="rect">
            <a:avLst/>
          </a:prstGeom>
          <a:solidFill>
            <a:schemeClr val="bg1"/>
          </a:solidFill>
        </p:spPr>
        <p:txBody>
          <a:bodyPr wrap="square" rtlCol="0">
            <a:spAutoFit/>
          </a:bodyPr>
          <a:lstStyle/>
          <a:p>
            <a:r>
              <a:rPr lang="en-US" b="1" dirty="0"/>
              <a:t>Day 1, end of delay</a:t>
            </a:r>
          </a:p>
        </p:txBody>
      </p:sp>
      <p:sp>
        <p:nvSpPr>
          <p:cNvPr id="12" name="TextBox 11">
            <a:extLst>
              <a:ext uri="{FF2B5EF4-FFF2-40B4-BE49-F238E27FC236}">
                <a16:creationId xmlns:a16="http://schemas.microsoft.com/office/drawing/2014/main" id="{5AFDE6C9-F8F5-40F6-9D92-6DB4D2650C6B}"/>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pic>
        <p:nvPicPr>
          <p:cNvPr id="7" name="Picture 6">
            <a:extLst>
              <a:ext uri="{FF2B5EF4-FFF2-40B4-BE49-F238E27FC236}">
                <a16:creationId xmlns:a16="http://schemas.microsoft.com/office/drawing/2014/main" id="{9A603671-DF3E-4D89-918D-AB65D6A13E72}"/>
              </a:ext>
            </a:extLst>
          </p:cNvPr>
          <p:cNvPicPr>
            <a:picLocks noChangeAspect="1"/>
          </p:cNvPicPr>
          <p:nvPr/>
        </p:nvPicPr>
        <p:blipFill rotWithShape="1">
          <a:blip r:embed="rId3">
            <a:extLst>
              <a:ext uri="{28A0092B-C50C-407E-A947-70E740481C1C}">
                <a14:useLocalDpi xmlns:a14="http://schemas.microsoft.com/office/drawing/2010/main" val="0"/>
              </a:ext>
            </a:extLst>
          </a:blip>
          <a:srcRect l="35280" b="-1157"/>
          <a:stretch/>
        </p:blipFill>
        <p:spPr>
          <a:xfrm>
            <a:off x="4225771" y="1213523"/>
            <a:ext cx="4918229" cy="4778904"/>
          </a:xfrm>
          <a:prstGeom prst="rect">
            <a:avLst/>
          </a:prstGeom>
          <a:solidFill>
            <a:schemeClr val="bg1"/>
          </a:solidFill>
        </p:spPr>
      </p:pic>
      <p:sp>
        <p:nvSpPr>
          <p:cNvPr id="8" name="Rectangle 7">
            <a:extLst>
              <a:ext uri="{FF2B5EF4-FFF2-40B4-BE49-F238E27FC236}">
                <a16:creationId xmlns:a16="http://schemas.microsoft.com/office/drawing/2014/main" id="{81977C38-6278-46AE-A1CE-C07FD53DF9C7}"/>
              </a:ext>
            </a:extLst>
          </p:cNvPr>
          <p:cNvSpPr/>
          <p:nvPr/>
        </p:nvSpPr>
        <p:spPr>
          <a:xfrm>
            <a:off x="-8878" y="5945431"/>
            <a:ext cx="6897431" cy="938719"/>
          </a:xfrm>
          <a:prstGeom prst="rect">
            <a:avLst/>
          </a:prstGeom>
          <a:solidFill>
            <a:schemeClr val="bg1"/>
          </a:solidFill>
        </p:spPr>
        <p:txBody>
          <a:bodyPr wrap="square">
            <a:spAutoFit/>
          </a:bodyPr>
          <a:lstStyle/>
          <a:p>
            <a:r>
              <a:rPr lang="en-US" sz="1100" dirty="0"/>
              <a:t>00:45 PM - EMA requested time that the lightning threat will end.  We called the office to confirm and said that the cloud-to-ground threat would end around 01:15 UTC, but may still see in-cloud lightning </a:t>
            </a:r>
            <a:br>
              <a:rPr lang="en-US" sz="1400" b="0" dirty="0">
                <a:effectLst/>
              </a:rPr>
            </a:br>
            <a:r>
              <a:rPr lang="en-US" sz="1100" dirty="0"/>
              <a:t>01:05 UTC - Spoke with event coordinator and said lightning threat should end by 01:15, but may still see in cloud flashes until the rain stops around 02:30-03 UTC</a:t>
            </a:r>
            <a:br>
              <a:rPr lang="en-US" sz="1400" b="0" dirty="0">
                <a:effectLst/>
              </a:rPr>
            </a:br>
            <a:r>
              <a:rPr lang="en-US" sz="1100" dirty="0"/>
              <a:t>02:10 UTC - Event started again with Nelly</a:t>
            </a:r>
            <a:endParaRPr lang="en-US" sz="1400" b="0" dirty="0">
              <a:effectLst/>
            </a:endParaRPr>
          </a:p>
        </p:txBody>
      </p:sp>
    </p:spTree>
    <p:extLst>
      <p:ext uri="{BB962C8B-B14F-4D97-AF65-F5344CB8AC3E}">
        <p14:creationId xmlns:p14="http://schemas.microsoft.com/office/powerpoint/2010/main" val="4171078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AB8ADFDD-8E57-4001-92FC-BD4EA01F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65" y="712132"/>
            <a:ext cx="9775835" cy="5433735"/>
          </a:xfrm>
          <a:prstGeom prst="rect">
            <a:avLst/>
          </a:prstGeom>
          <a:solidFill>
            <a:schemeClr val="bg1"/>
          </a:solidFill>
        </p:spPr>
      </p:pic>
      <p:sp>
        <p:nvSpPr>
          <p:cNvPr id="3" name="TextBox 2">
            <a:extLst>
              <a:ext uri="{FF2B5EF4-FFF2-40B4-BE49-F238E27FC236}">
                <a16:creationId xmlns:a16="http://schemas.microsoft.com/office/drawing/2014/main" id="{B9EE7C63-F34D-432C-9710-E6212E736C60}"/>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307091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25F65A2-FF8E-45E6-980C-6C2B985415D3}"/>
              </a:ext>
            </a:extLst>
          </p:cNvPr>
          <p:cNvGrpSpPr/>
          <p:nvPr/>
        </p:nvGrpSpPr>
        <p:grpSpPr>
          <a:xfrm>
            <a:off x="312080" y="1429032"/>
            <a:ext cx="8519839" cy="4835598"/>
            <a:chOff x="1050289" y="1330216"/>
            <a:chExt cx="6744665" cy="3907007"/>
          </a:xfrm>
        </p:grpSpPr>
        <p:pic>
          <p:nvPicPr>
            <p:cNvPr id="5" name="Picture 4">
              <a:extLst>
                <a:ext uri="{FF2B5EF4-FFF2-40B4-BE49-F238E27FC236}">
                  <a16:creationId xmlns:a16="http://schemas.microsoft.com/office/drawing/2014/main" id="{7508B9D4-3A82-4B69-88D8-CF7896B9A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289" y="1330216"/>
              <a:ext cx="6744665" cy="3907007"/>
            </a:xfrm>
            <a:prstGeom prst="rect">
              <a:avLst/>
            </a:prstGeom>
            <a:solidFill>
              <a:schemeClr val="bg1"/>
            </a:solidFill>
          </p:spPr>
        </p:pic>
        <p:cxnSp>
          <p:nvCxnSpPr>
            <p:cNvPr id="6" name="Straight Connector 5">
              <a:extLst>
                <a:ext uri="{FF2B5EF4-FFF2-40B4-BE49-F238E27FC236}">
                  <a16:creationId xmlns:a16="http://schemas.microsoft.com/office/drawing/2014/main" id="{EBF76446-8C18-4C32-A541-F6C10E0519EE}"/>
                </a:ext>
              </a:extLst>
            </p:cNvPr>
            <p:cNvCxnSpPr>
              <a:cxnSpLocks/>
            </p:cNvCxnSpPr>
            <p:nvPr/>
          </p:nvCxnSpPr>
          <p:spPr>
            <a:xfrm>
              <a:off x="4864213" y="1598386"/>
              <a:ext cx="0" cy="363883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9358F5-80B9-48A1-BC94-55ED0045E218}"/>
                </a:ext>
              </a:extLst>
            </p:cNvPr>
            <p:cNvCxnSpPr>
              <a:cxnSpLocks/>
            </p:cNvCxnSpPr>
            <p:nvPr/>
          </p:nvCxnSpPr>
          <p:spPr>
            <a:xfrm>
              <a:off x="2475750" y="1598386"/>
              <a:ext cx="0" cy="35581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Arrow: Left 6">
            <a:extLst>
              <a:ext uri="{FF2B5EF4-FFF2-40B4-BE49-F238E27FC236}">
                <a16:creationId xmlns:a16="http://schemas.microsoft.com/office/drawing/2014/main" id="{81304742-8F30-48B8-BA29-211F4ACD6E2A}"/>
              </a:ext>
            </a:extLst>
          </p:cNvPr>
          <p:cNvSpPr/>
          <p:nvPr/>
        </p:nvSpPr>
        <p:spPr>
          <a:xfrm>
            <a:off x="5221921" y="1834928"/>
            <a:ext cx="363979" cy="15979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71714B12-B695-4A57-9095-AA10E3503EF6}"/>
              </a:ext>
            </a:extLst>
          </p:cNvPr>
          <p:cNvSpPr/>
          <p:nvPr/>
        </p:nvSpPr>
        <p:spPr>
          <a:xfrm>
            <a:off x="2164544" y="1834928"/>
            <a:ext cx="363979" cy="15979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DC3534-2078-48BD-82B4-9302D613454F}"/>
              </a:ext>
            </a:extLst>
          </p:cNvPr>
          <p:cNvSpPr txBox="1"/>
          <p:nvPr/>
        </p:nvSpPr>
        <p:spPr>
          <a:xfrm>
            <a:off x="5462793" y="2000854"/>
            <a:ext cx="1892344" cy="307777"/>
          </a:xfrm>
          <a:prstGeom prst="rect">
            <a:avLst/>
          </a:prstGeom>
          <a:solidFill>
            <a:schemeClr val="bg1"/>
          </a:solidFill>
        </p:spPr>
        <p:txBody>
          <a:bodyPr wrap="square" rtlCol="0">
            <a:spAutoFit/>
          </a:bodyPr>
          <a:lstStyle/>
          <a:p>
            <a:r>
              <a:rPr lang="en-US" sz="1400" dirty="0"/>
              <a:t>End of delay (observed)</a:t>
            </a:r>
          </a:p>
        </p:txBody>
      </p:sp>
      <p:sp>
        <p:nvSpPr>
          <p:cNvPr id="13" name="TextBox 12">
            <a:extLst>
              <a:ext uri="{FF2B5EF4-FFF2-40B4-BE49-F238E27FC236}">
                <a16:creationId xmlns:a16="http://schemas.microsoft.com/office/drawing/2014/main" id="{F5B52A21-6786-420A-9EDE-4181B0686C16}"/>
              </a:ext>
            </a:extLst>
          </p:cNvPr>
          <p:cNvSpPr txBox="1"/>
          <p:nvPr/>
        </p:nvSpPr>
        <p:spPr>
          <a:xfrm>
            <a:off x="5473891" y="1760939"/>
            <a:ext cx="932851" cy="307777"/>
          </a:xfrm>
          <a:prstGeom prst="rect">
            <a:avLst/>
          </a:prstGeom>
          <a:solidFill>
            <a:schemeClr val="bg1"/>
          </a:solidFill>
        </p:spPr>
        <p:txBody>
          <a:bodyPr wrap="square" rtlCol="0">
            <a:spAutoFit/>
          </a:bodyPr>
          <a:lstStyle/>
          <a:p>
            <a:r>
              <a:rPr lang="en-US" sz="1400" dirty="0"/>
              <a:t>00:00 UTC</a:t>
            </a:r>
          </a:p>
        </p:txBody>
      </p:sp>
      <p:sp>
        <p:nvSpPr>
          <p:cNvPr id="11" name="TextBox 10">
            <a:extLst>
              <a:ext uri="{FF2B5EF4-FFF2-40B4-BE49-F238E27FC236}">
                <a16:creationId xmlns:a16="http://schemas.microsoft.com/office/drawing/2014/main" id="{810628DA-6CC7-4AB9-ABBE-6CBCC56EFE23}"/>
              </a:ext>
            </a:extLst>
          </p:cNvPr>
          <p:cNvSpPr txBox="1"/>
          <p:nvPr/>
        </p:nvSpPr>
        <p:spPr>
          <a:xfrm>
            <a:off x="2435309" y="2015423"/>
            <a:ext cx="2077367" cy="307777"/>
          </a:xfrm>
          <a:prstGeom prst="rect">
            <a:avLst/>
          </a:prstGeom>
          <a:solidFill>
            <a:schemeClr val="bg1"/>
          </a:solidFill>
        </p:spPr>
        <p:txBody>
          <a:bodyPr wrap="square" rtlCol="0">
            <a:spAutoFit/>
          </a:bodyPr>
          <a:lstStyle/>
          <a:p>
            <a:r>
              <a:rPr lang="en-US" sz="1400" dirty="0"/>
              <a:t>Start of delay (observed)</a:t>
            </a:r>
          </a:p>
        </p:txBody>
      </p:sp>
      <p:sp>
        <p:nvSpPr>
          <p:cNvPr id="12" name="TextBox 11">
            <a:extLst>
              <a:ext uri="{FF2B5EF4-FFF2-40B4-BE49-F238E27FC236}">
                <a16:creationId xmlns:a16="http://schemas.microsoft.com/office/drawing/2014/main" id="{0FC9B27C-730B-4AF6-972C-37EEA733968E}"/>
              </a:ext>
            </a:extLst>
          </p:cNvPr>
          <p:cNvSpPr txBox="1"/>
          <p:nvPr/>
        </p:nvSpPr>
        <p:spPr>
          <a:xfrm>
            <a:off x="2435309" y="1760939"/>
            <a:ext cx="945464" cy="307777"/>
          </a:xfrm>
          <a:prstGeom prst="rect">
            <a:avLst/>
          </a:prstGeom>
          <a:solidFill>
            <a:schemeClr val="bg1"/>
          </a:solidFill>
        </p:spPr>
        <p:txBody>
          <a:bodyPr wrap="square" rtlCol="0">
            <a:spAutoFit/>
          </a:bodyPr>
          <a:lstStyle/>
          <a:p>
            <a:r>
              <a:rPr lang="en-US" sz="1400" dirty="0"/>
              <a:t>22:27 UTC</a:t>
            </a:r>
          </a:p>
        </p:txBody>
      </p:sp>
      <p:sp>
        <p:nvSpPr>
          <p:cNvPr id="18" name="TextBox 17">
            <a:extLst>
              <a:ext uri="{FF2B5EF4-FFF2-40B4-BE49-F238E27FC236}">
                <a16:creationId xmlns:a16="http://schemas.microsoft.com/office/drawing/2014/main" id="{D5B87B83-FECC-4294-8341-5433F2CA9E2E}"/>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
        <p:nvSpPr>
          <p:cNvPr id="19" name="TextBox 18">
            <a:extLst>
              <a:ext uri="{FF2B5EF4-FFF2-40B4-BE49-F238E27FC236}">
                <a16:creationId xmlns:a16="http://schemas.microsoft.com/office/drawing/2014/main" id="{34AB0931-F802-4AB8-BC9C-5A2D2232EE3D}"/>
              </a:ext>
            </a:extLst>
          </p:cNvPr>
          <p:cNvSpPr txBox="1"/>
          <p:nvPr/>
        </p:nvSpPr>
        <p:spPr>
          <a:xfrm>
            <a:off x="4201525" y="310734"/>
            <a:ext cx="740947" cy="369332"/>
          </a:xfrm>
          <a:prstGeom prst="rect">
            <a:avLst/>
          </a:prstGeom>
          <a:solidFill>
            <a:schemeClr val="bg1"/>
          </a:solidFill>
        </p:spPr>
        <p:txBody>
          <a:bodyPr wrap="square" rtlCol="0">
            <a:spAutoFit/>
          </a:bodyPr>
          <a:lstStyle/>
          <a:p>
            <a:r>
              <a:rPr lang="en-US" b="1" dirty="0"/>
              <a:t>Day 2</a:t>
            </a:r>
          </a:p>
        </p:txBody>
      </p:sp>
    </p:spTree>
    <p:extLst>
      <p:ext uri="{BB962C8B-B14F-4D97-AF65-F5344CB8AC3E}">
        <p14:creationId xmlns:p14="http://schemas.microsoft.com/office/powerpoint/2010/main" val="3495565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1910D7-B077-4A58-ACE1-7D769CF7862E}"/>
              </a:ext>
            </a:extLst>
          </p:cNvPr>
          <p:cNvSpPr txBox="1"/>
          <p:nvPr/>
        </p:nvSpPr>
        <p:spPr>
          <a:xfrm>
            <a:off x="181993" y="79902"/>
            <a:ext cx="1697608"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Background</a:t>
            </a:r>
          </a:p>
        </p:txBody>
      </p:sp>
      <p:sp>
        <p:nvSpPr>
          <p:cNvPr id="3" name="TextBox 2">
            <a:extLst>
              <a:ext uri="{FF2B5EF4-FFF2-40B4-BE49-F238E27FC236}">
                <a16:creationId xmlns:a16="http://schemas.microsoft.com/office/drawing/2014/main" id="{F9C23943-40E3-4855-B4FA-3118A999F48F}"/>
              </a:ext>
            </a:extLst>
          </p:cNvPr>
          <p:cNvSpPr txBox="1"/>
          <p:nvPr/>
        </p:nvSpPr>
        <p:spPr>
          <a:xfrm>
            <a:off x="181995" y="709558"/>
            <a:ext cx="8420471" cy="132343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Why lightning safety?</a:t>
            </a:r>
          </a:p>
          <a:p>
            <a:pPr marL="800080" lvl="1" indent="-342891">
              <a:buFont typeface="Arial" panose="020B0604020202020204" pitchFamily="34" charset="0"/>
              <a:buChar char="•"/>
            </a:pPr>
            <a:r>
              <a:rPr lang="en-US" sz="2000" dirty="0"/>
              <a:t>Fatality &amp; injury prevention</a:t>
            </a:r>
          </a:p>
          <a:p>
            <a:pPr marL="800080" lvl="1" indent="-342891">
              <a:buFont typeface="Arial" panose="020B0604020202020204" pitchFamily="34" charset="0"/>
              <a:buChar char="•"/>
            </a:pPr>
            <a:r>
              <a:rPr lang="en-US" sz="2000" dirty="0"/>
              <a:t>US has made great progress, but lightning is a much larger danger in other countries (especially lesser-developed)</a:t>
            </a:r>
          </a:p>
        </p:txBody>
      </p:sp>
    </p:spTree>
    <p:extLst>
      <p:ext uri="{BB962C8B-B14F-4D97-AF65-F5344CB8AC3E}">
        <p14:creationId xmlns:p14="http://schemas.microsoft.com/office/powerpoint/2010/main" val="105958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Left 10">
            <a:extLst>
              <a:ext uri="{FF2B5EF4-FFF2-40B4-BE49-F238E27FC236}">
                <a16:creationId xmlns:a16="http://schemas.microsoft.com/office/drawing/2014/main" id="{7E66F952-098E-4575-A354-3AA604A0A9A4}"/>
              </a:ext>
            </a:extLst>
          </p:cNvPr>
          <p:cNvSpPr/>
          <p:nvPr/>
        </p:nvSpPr>
        <p:spPr>
          <a:xfrm>
            <a:off x="2164544" y="1834928"/>
            <a:ext cx="363979" cy="15979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3728EF-282F-46D7-A65F-B7D8C42E440C}"/>
              </a:ext>
            </a:extLst>
          </p:cNvPr>
          <p:cNvSpPr txBox="1"/>
          <p:nvPr/>
        </p:nvSpPr>
        <p:spPr>
          <a:xfrm>
            <a:off x="2435309" y="1760939"/>
            <a:ext cx="945464" cy="307777"/>
          </a:xfrm>
          <a:prstGeom prst="rect">
            <a:avLst/>
          </a:prstGeom>
          <a:solidFill>
            <a:schemeClr val="bg1"/>
          </a:solidFill>
        </p:spPr>
        <p:txBody>
          <a:bodyPr wrap="square" rtlCol="0">
            <a:spAutoFit/>
          </a:bodyPr>
          <a:lstStyle/>
          <a:p>
            <a:r>
              <a:rPr lang="en-US" sz="1400" dirty="0"/>
              <a:t>22:27 UTC</a:t>
            </a:r>
          </a:p>
        </p:txBody>
      </p:sp>
      <p:sp>
        <p:nvSpPr>
          <p:cNvPr id="16" name="TextBox 15">
            <a:extLst>
              <a:ext uri="{FF2B5EF4-FFF2-40B4-BE49-F238E27FC236}">
                <a16:creationId xmlns:a16="http://schemas.microsoft.com/office/drawing/2014/main" id="{033135CC-F878-4872-9E84-3ED21C3895F2}"/>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
        <p:nvSpPr>
          <p:cNvPr id="17" name="TextBox 16">
            <a:extLst>
              <a:ext uri="{FF2B5EF4-FFF2-40B4-BE49-F238E27FC236}">
                <a16:creationId xmlns:a16="http://schemas.microsoft.com/office/drawing/2014/main" id="{D4575DE6-C305-4A02-ADA1-F10575495DB2}"/>
              </a:ext>
            </a:extLst>
          </p:cNvPr>
          <p:cNvSpPr txBox="1"/>
          <p:nvPr/>
        </p:nvSpPr>
        <p:spPr>
          <a:xfrm>
            <a:off x="4201525" y="310734"/>
            <a:ext cx="740947" cy="369332"/>
          </a:xfrm>
          <a:prstGeom prst="rect">
            <a:avLst/>
          </a:prstGeom>
          <a:solidFill>
            <a:schemeClr val="bg1"/>
          </a:solidFill>
        </p:spPr>
        <p:txBody>
          <a:bodyPr wrap="square" rtlCol="0">
            <a:spAutoFit/>
          </a:bodyPr>
          <a:lstStyle/>
          <a:p>
            <a:r>
              <a:rPr lang="en-US" b="1" dirty="0"/>
              <a:t>Day 2</a:t>
            </a:r>
          </a:p>
        </p:txBody>
      </p:sp>
      <p:pic>
        <p:nvPicPr>
          <p:cNvPr id="19" name="Picture 18">
            <a:extLst>
              <a:ext uri="{FF2B5EF4-FFF2-40B4-BE49-F238E27FC236}">
                <a16:creationId xmlns:a16="http://schemas.microsoft.com/office/drawing/2014/main" id="{A410E4A2-509D-4221-B0CA-A7C185E71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097"/>
            <a:ext cx="4518396" cy="4243526"/>
          </a:xfrm>
          <a:prstGeom prst="rect">
            <a:avLst/>
          </a:prstGeom>
        </p:spPr>
      </p:pic>
      <p:grpSp>
        <p:nvGrpSpPr>
          <p:cNvPr id="6" name="Group 5">
            <a:extLst>
              <a:ext uri="{FF2B5EF4-FFF2-40B4-BE49-F238E27FC236}">
                <a16:creationId xmlns:a16="http://schemas.microsoft.com/office/drawing/2014/main" id="{E5147301-9F02-4244-8828-DCAD099ADAA4}"/>
              </a:ext>
            </a:extLst>
          </p:cNvPr>
          <p:cNvGrpSpPr/>
          <p:nvPr/>
        </p:nvGrpSpPr>
        <p:grpSpPr>
          <a:xfrm>
            <a:off x="4572000" y="1154097"/>
            <a:ext cx="4864963" cy="4243526"/>
            <a:chOff x="1050289" y="1330217"/>
            <a:chExt cx="4804622" cy="3907006"/>
          </a:xfrm>
        </p:grpSpPr>
        <p:pic>
          <p:nvPicPr>
            <p:cNvPr id="7" name="Picture 6">
              <a:extLst>
                <a:ext uri="{FF2B5EF4-FFF2-40B4-BE49-F238E27FC236}">
                  <a16:creationId xmlns:a16="http://schemas.microsoft.com/office/drawing/2014/main" id="{7FDFFAFB-84C7-406A-97B6-D32027B7B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764"/>
            <a:stretch/>
          </p:blipFill>
          <p:spPr bwMode="auto">
            <a:xfrm>
              <a:off x="1050289" y="1330217"/>
              <a:ext cx="4804622" cy="3907006"/>
            </a:xfrm>
            <a:prstGeom prst="rect">
              <a:avLst/>
            </a:prstGeom>
            <a:solidFill>
              <a:schemeClr val="bg1"/>
            </a:solidFill>
          </p:spPr>
        </p:pic>
        <p:cxnSp>
          <p:nvCxnSpPr>
            <p:cNvPr id="8" name="Straight Connector 7">
              <a:extLst>
                <a:ext uri="{FF2B5EF4-FFF2-40B4-BE49-F238E27FC236}">
                  <a16:creationId xmlns:a16="http://schemas.microsoft.com/office/drawing/2014/main" id="{DD93F8BB-91C8-420C-9C61-4894DD563473}"/>
                </a:ext>
              </a:extLst>
            </p:cNvPr>
            <p:cNvCxnSpPr>
              <a:cxnSpLocks/>
            </p:cNvCxnSpPr>
            <p:nvPr/>
          </p:nvCxnSpPr>
          <p:spPr>
            <a:xfrm>
              <a:off x="4864213" y="1598386"/>
              <a:ext cx="0" cy="363883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731386-2E97-420D-98DE-6354498BE93C}"/>
                </a:ext>
              </a:extLst>
            </p:cNvPr>
            <p:cNvCxnSpPr>
              <a:cxnSpLocks/>
            </p:cNvCxnSpPr>
            <p:nvPr/>
          </p:nvCxnSpPr>
          <p:spPr>
            <a:xfrm>
              <a:off x="2475750" y="1598386"/>
              <a:ext cx="0" cy="35581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2291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33135CC-F878-4872-9E84-3ED21C3895F2}"/>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
        <p:nvSpPr>
          <p:cNvPr id="17" name="TextBox 16">
            <a:extLst>
              <a:ext uri="{FF2B5EF4-FFF2-40B4-BE49-F238E27FC236}">
                <a16:creationId xmlns:a16="http://schemas.microsoft.com/office/drawing/2014/main" id="{D4575DE6-C305-4A02-ADA1-F10575495DB2}"/>
              </a:ext>
            </a:extLst>
          </p:cNvPr>
          <p:cNvSpPr txBox="1"/>
          <p:nvPr/>
        </p:nvSpPr>
        <p:spPr>
          <a:xfrm>
            <a:off x="4201525" y="310734"/>
            <a:ext cx="740947" cy="369332"/>
          </a:xfrm>
          <a:prstGeom prst="rect">
            <a:avLst/>
          </a:prstGeom>
          <a:solidFill>
            <a:schemeClr val="bg1"/>
          </a:solidFill>
        </p:spPr>
        <p:txBody>
          <a:bodyPr wrap="square" rtlCol="0">
            <a:spAutoFit/>
          </a:bodyPr>
          <a:lstStyle/>
          <a:p>
            <a:r>
              <a:rPr lang="en-US" b="1" dirty="0"/>
              <a:t>Day 2</a:t>
            </a:r>
          </a:p>
        </p:txBody>
      </p:sp>
      <p:grpSp>
        <p:nvGrpSpPr>
          <p:cNvPr id="6" name="Group 5">
            <a:extLst>
              <a:ext uri="{FF2B5EF4-FFF2-40B4-BE49-F238E27FC236}">
                <a16:creationId xmlns:a16="http://schemas.microsoft.com/office/drawing/2014/main" id="{E5147301-9F02-4244-8828-DCAD099ADAA4}"/>
              </a:ext>
            </a:extLst>
          </p:cNvPr>
          <p:cNvGrpSpPr/>
          <p:nvPr/>
        </p:nvGrpSpPr>
        <p:grpSpPr>
          <a:xfrm>
            <a:off x="4572000" y="1154097"/>
            <a:ext cx="4864963" cy="4243526"/>
            <a:chOff x="1050289" y="1330217"/>
            <a:chExt cx="4804622" cy="3907006"/>
          </a:xfrm>
        </p:grpSpPr>
        <p:pic>
          <p:nvPicPr>
            <p:cNvPr id="7" name="Picture 6">
              <a:extLst>
                <a:ext uri="{FF2B5EF4-FFF2-40B4-BE49-F238E27FC236}">
                  <a16:creationId xmlns:a16="http://schemas.microsoft.com/office/drawing/2014/main" id="{7FDFFAFB-84C7-406A-97B6-D32027B7B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764"/>
            <a:stretch/>
          </p:blipFill>
          <p:spPr bwMode="auto">
            <a:xfrm>
              <a:off x="1050289" y="1330217"/>
              <a:ext cx="4804622" cy="3907006"/>
            </a:xfrm>
            <a:prstGeom prst="rect">
              <a:avLst/>
            </a:prstGeom>
            <a:solidFill>
              <a:schemeClr val="bg1"/>
            </a:solidFill>
          </p:spPr>
        </p:pic>
        <p:cxnSp>
          <p:nvCxnSpPr>
            <p:cNvPr id="8" name="Straight Connector 7">
              <a:extLst>
                <a:ext uri="{FF2B5EF4-FFF2-40B4-BE49-F238E27FC236}">
                  <a16:creationId xmlns:a16="http://schemas.microsoft.com/office/drawing/2014/main" id="{DD93F8BB-91C8-420C-9C61-4894DD563473}"/>
                </a:ext>
              </a:extLst>
            </p:cNvPr>
            <p:cNvCxnSpPr>
              <a:cxnSpLocks/>
            </p:cNvCxnSpPr>
            <p:nvPr/>
          </p:nvCxnSpPr>
          <p:spPr>
            <a:xfrm>
              <a:off x="4864213" y="1598386"/>
              <a:ext cx="0" cy="363883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731386-2E97-420D-98DE-6354498BE93C}"/>
                </a:ext>
              </a:extLst>
            </p:cNvPr>
            <p:cNvCxnSpPr>
              <a:cxnSpLocks/>
            </p:cNvCxnSpPr>
            <p:nvPr/>
          </p:nvCxnSpPr>
          <p:spPr>
            <a:xfrm>
              <a:off x="2475750" y="1598386"/>
              <a:ext cx="0" cy="35581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434211E7-B840-4A3A-BBAD-BE1337337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377"/>
            <a:ext cx="5446208" cy="3385726"/>
          </a:xfrm>
          <a:prstGeom prst="rect">
            <a:avLst/>
          </a:prstGeom>
          <a:solidFill>
            <a:schemeClr val="bg1"/>
          </a:solidFill>
        </p:spPr>
      </p:pic>
    </p:spTree>
    <p:extLst>
      <p:ext uri="{BB962C8B-B14F-4D97-AF65-F5344CB8AC3E}">
        <p14:creationId xmlns:p14="http://schemas.microsoft.com/office/powerpoint/2010/main" val="416587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2CB81F63-77D8-4D98-9163-282996D61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85" y="713232"/>
            <a:ext cx="9771879" cy="5431536"/>
          </a:xfrm>
          <a:prstGeom prst="rect">
            <a:avLst/>
          </a:prstGeom>
          <a:solidFill>
            <a:schemeClr val="bg1"/>
          </a:solidFill>
        </p:spPr>
      </p:pic>
      <p:sp>
        <p:nvSpPr>
          <p:cNvPr id="3" name="TextBox 2">
            <a:extLst>
              <a:ext uri="{FF2B5EF4-FFF2-40B4-BE49-F238E27FC236}">
                <a16:creationId xmlns:a16="http://schemas.microsoft.com/office/drawing/2014/main" id="{B3F3892F-C5C9-4F7F-9B89-03F0037A6E07}"/>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3621962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C13B3-4DE7-4E9E-BFF8-83F78858BB64}"/>
              </a:ext>
            </a:extLst>
          </p:cNvPr>
          <p:cNvSpPr/>
          <p:nvPr/>
        </p:nvSpPr>
        <p:spPr>
          <a:xfrm>
            <a:off x="285195" y="1053300"/>
            <a:ext cx="4575330" cy="830997"/>
          </a:xfrm>
          <a:prstGeom prst="rect">
            <a:avLst/>
          </a:prstGeom>
          <a:solidFill>
            <a:schemeClr val="bg1"/>
          </a:solidFill>
        </p:spPr>
        <p:txBody>
          <a:bodyPr wrap="square">
            <a:spAutoFit/>
          </a:bodyPr>
          <a:lstStyle/>
          <a:p>
            <a:r>
              <a:rPr lang="en-US" sz="2400" b="1" u="sng" dirty="0"/>
              <a:t>Using a combination of units could be explored in the future?</a:t>
            </a:r>
          </a:p>
        </p:txBody>
      </p:sp>
      <p:sp>
        <p:nvSpPr>
          <p:cNvPr id="3" name="Rectangle 2">
            <a:extLst>
              <a:ext uri="{FF2B5EF4-FFF2-40B4-BE49-F238E27FC236}">
                <a16:creationId xmlns:a16="http://schemas.microsoft.com/office/drawing/2014/main" id="{D540C161-FA99-4B6D-9D80-977EFAEE256C}"/>
              </a:ext>
            </a:extLst>
          </p:cNvPr>
          <p:cNvSpPr/>
          <p:nvPr/>
        </p:nvSpPr>
        <p:spPr>
          <a:xfrm>
            <a:off x="285195" y="1997908"/>
            <a:ext cx="6976738" cy="300082"/>
          </a:xfrm>
          <a:prstGeom prst="rect">
            <a:avLst/>
          </a:prstGeom>
          <a:solidFill>
            <a:schemeClr val="bg1"/>
          </a:solidFill>
        </p:spPr>
        <p:txBody>
          <a:bodyPr wrap="square">
            <a:spAutoFit/>
          </a:bodyPr>
          <a:lstStyle/>
          <a:p>
            <a:r>
              <a:rPr lang="en-US" sz="1350" dirty="0"/>
              <a:t>For example – using risk/10min to issue a warning led to a similar warning start time as observed </a:t>
            </a:r>
          </a:p>
        </p:txBody>
      </p:sp>
      <p:sp>
        <p:nvSpPr>
          <p:cNvPr id="16" name="TextBox 15">
            <a:extLst>
              <a:ext uri="{FF2B5EF4-FFF2-40B4-BE49-F238E27FC236}">
                <a16:creationId xmlns:a16="http://schemas.microsoft.com/office/drawing/2014/main" id="{22ECA9C9-75D0-43A1-B9D1-81070839894E}"/>
              </a:ext>
            </a:extLst>
          </p:cNvPr>
          <p:cNvSpPr txBox="1"/>
          <p:nvPr/>
        </p:nvSpPr>
        <p:spPr>
          <a:xfrm>
            <a:off x="2656343" y="2546987"/>
            <a:ext cx="1558025" cy="253916"/>
          </a:xfrm>
          <a:prstGeom prst="rect">
            <a:avLst/>
          </a:prstGeom>
          <a:solidFill>
            <a:schemeClr val="bg1"/>
          </a:solidFill>
        </p:spPr>
        <p:txBody>
          <a:bodyPr wrap="square" rtlCol="0">
            <a:spAutoFit/>
          </a:bodyPr>
          <a:lstStyle/>
          <a:p>
            <a:r>
              <a:rPr lang="en-US" sz="1050" dirty="0"/>
              <a:t>Start of delay - observed</a:t>
            </a:r>
          </a:p>
        </p:txBody>
      </p:sp>
      <p:grpSp>
        <p:nvGrpSpPr>
          <p:cNvPr id="6" name="Group 5">
            <a:extLst>
              <a:ext uri="{FF2B5EF4-FFF2-40B4-BE49-F238E27FC236}">
                <a16:creationId xmlns:a16="http://schemas.microsoft.com/office/drawing/2014/main" id="{D95A95FB-A4E3-425B-BF5A-2AD1E95D42EB}"/>
              </a:ext>
            </a:extLst>
          </p:cNvPr>
          <p:cNvGrpSpPr/>
          <p:nvPr/>
        </p:nvGrpSpPr>
        <p:grpSpPr>
          <a:xfrm>
            <a:off x="783009" y="2580755"/>
            <a:ext cx="6834032" cy="4261842"/>
            <a:chOff x="889541" y="2502942"/>
            <a:chExt cx="5058499" cy="3254855"/>
          </a:xfrm>
          <a:solidFill>
            <a:schemeClr val="bg1"/>
          </a:solidFill>
        </p:grpSpPr>
        <p:pic>
          <p:nvPicPr>
            <p:cNvPr id="7" name="Picture 4">
              <a:extLst>
                <a:ext uri="{FF2B5EF4-FFF2-40B4-BE49-F238E27FC236}">
                  <a16:creationId xmlns:a16="http://schemas.microsoft.com/office/drawing/2014/main" id="{64E3FDB0-A9C3-482F-A0BE-0AD233A16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41" y="2827542"/>
              <a:ext cx="5058499" cy="2930255"/>
            </a:xfrm>
            <a:prstGeom prst="rect">
              <a:avLst/>
            </a:prstGeom>
            <a:grpFill/>
          </p:spPr>
        </p:pic>
        <p:cxnSp>
          <p:nvCxnSpPr>
            <p:cNvPr id="10" name="Straight Connector 9">
              <a:extLst>
                <a:ext uri="{FF2B5EF4-FFF2-40B4-BE49-F238E27FC236}">
                  <a16:creationId xmlns:a16="http://schemas.microsoft.com/office/drawing/2014/main" id="{2F59114A-2737-4458-A811-BFCC5BD91C73}"/>
                </a:ext>
              </a:extLst>
            </p:cNvPr>
            <p:cNvCxnSpPr>
              <a:cxnSpLocks/>
            </p:cNvCxnSpPr>
            <p:nvPr/>
          </p:nvCxnSpPr>
          <p:spPr>
            <a:xfrm>
              <a:off x="1958636" y="2515717"/>
              <a:ext cx="0" cy="3181532"/>
            </a:xfrm>
            <a:prstGeom prst="line">
              <a:avLst/>
            </a:prstGeom>
            <a:grpFill/>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Arrow: Left 10">
              <a:extLst>
                <a:ext uri="{FF2B5EF4-FFF2-40B4-BE49-F238E27FC236}">
                  <a16:creationId xmlns:a16="http://schemas.microsoft.com/office/drawing/2014/main" id="{5C7930CE-DFBA-443E-9418-80E57847FC3F}"/>
                </a:ext>
              </a:extLst>
            </p:cNvPr>
            <p:cNvSpPr/>
            <p:nvPr/>
          </p:nvSpPr>
          <p:spPr>
            <a:xfrm>
              <a:off x="1989712" y="2502942"/>
              <a:ext cx="272984" cy="119849"/>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a:extLst>
                <a:ext uri="{FF2B5EF4-FFF2-40B4-BE49-F238E27FC236}">
                  <a16:creationId xmlns:a16="http://schemas.microsoft.com/office/drawing/2014/main" id="{41850B21-EE48-4121-9E62-EF998452D6F6}"/>
                </a:ext>
              </a:extLst>
            </p:cNvPr>
            <p:cNvCxnSpPr>
              <a:cxnSpLocks/>
            </p:cNvCxnSpPr>
            <p:nvPr/>
          </p:nvCxnSpPr>
          <p:spPr>
            <a:xfrm>
              <a:off x="1733366" y="2514604"/>
              <a:ext cx="0" cy="3181532"/>
            </a:xfrm>
            <a:prstGeom prst="line">
              <a:avLst/>
            </a:prstGeom>
            <a:grpFill/>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Arrow: Left 21">
              <a:extLst>
                <a:ext uri="{FF2B5EF4-FFF2-40B4-BE49-F238E27FC236}">
                  <a16:creationId xmlns:a16="http://schemas.microsoft.com/office/drawing/2014/main" id="{D633827A-58E8-4D51-BEC2-0F84A3228A20}"/>
                </a:ext>
              </a:extLst>
            </p:cNvPr>
            <p:cNvSpPr/>
            <p:nvPr/>
          </p:nvSpPr>
          <p:spPr>
            <a:xfrm rot="10800000">
              <a:off x="1428207" y="2605318"/>
              <a:ext cx="272984" cy="119849"/>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3" name="TextBox 22">
            <a:extLst>
              <a:ext uri="{FF2B5EF4-FFF2-40B4-BE49-F238E27FC236}">
                <a16:creationId xmlns:a16="http://schemas.microsoft.com/office/drawing/2014/main" id="{69EAB3C7-D816-4363-95D9-1AD2E8F9E3CA}"/>
              </a:ext>
            </a:extLst>
          </p:cNvPr>
          <p:cNvSpPr txBox="1"/>
          <p:nvPr/>
        </p:nvSpPr>
        <p:spPr>
          <a:xfrm>
            <a:off x="285194" y="2652645"/>
            <a:ext cx="1207350" cy="253916"/>
          </a:xfrm>
          <a:prstGeom prst="rect">
            <a:avLst/>
          </a:prstGeom>
          <a:solidFill>
            <a:schemeClr val="bg1"/>
          </a:solidFill>
        </p:spPr>
        <p:txBody>
          <a:bodyPr wrap="square" rtlCol="0">
            <a:spAutoFit/>
          </a:bodyPr>
          <a:lstStyle/>
          <a:p>
            <a:r>
              <a:rPr lang="en-US" sz="1050" dirty="0"/>
              <a:t>Start of delay - risk</a:t>
            </a:r>
          </a:p>
        </p:txBody>
      </p:sp>
      <p:sp>
        <p:nvSpPr>
          <p:cNvPr id="15" name="TextBox 14">
            <a:extLst>
              <a:ext uri="{FF2B5EF4-FFF2-40B4-BE49-F238E27FC236}">
                <a16:creationId xmlns:a16="http://schemas.microsoft.com/office/drawing/2014/main" id="{8921A36E-C288-4756-A3B9-CAB313EE8B36}"/>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4173404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C13B3-4DE7-4E9E-BFF8-83F78858BB64}"/>
              </a:ext>
            </a:extLst>
          </p:cNvPr>
          <p:cNvSpPr/>
          <p:nvPr/>
        </p:nvSpPr>
        <p:spPr>
          <a:xfrm>
            <a:off x="285195" y="1053300"/>
            <a:ext cx="4575330" cy="830997"/>
          </a:xfrm>
          <a:prstGeom prst="rect">
            <a:avLst/>
          </a:prstGeom>
          <a:solidFill>
            <a:schemeClr val="bg1"/>
          </a:solidFill>
          <a:ln>
            <a:noFill/>
          </a:ln>
        </p:spPr>
        <p:txBody>
          <a:bodyPr wrap="square">
            <a:spAutoFit/>
          </a:bodyPr>
          <a:lstStyle/>
          <a:p>
            <a:r>
              <a:rPr lang="en-US" sz="2400" b="1" u="sng" dirty="0"/>
              <a:t>Using a combination of units could be explored in the future?</a:t>
            </a:r>
          </a:p>
        </p:txBody>
      </p:sp>
      <p:sp>
        <p:nvSpPr>
          <p:cNvPr id="3" name="Rectangle 2">
            <a:extLst>
              <a:ext uri="{FF2B5EF4-FFF2-40B4-BE49-F238E27FC236}">
                <a16:creationId xmlns:a16="http://schemas.microsoft.com/office/drawing/2014/main" id="{D540C161-FA99-4B6D-9D80-977EFAEE256C}"/>
              </a:ext>
            </a:extLst>
          </p:cNvPr>
          <p:cNvSpPr/>
          <p:nvPr/>
        </p:nvSpPr>
        <p:spPr>
          <a:xfrm>
            <a:off x="285195" y="1997908"/>
            <a:ext cx="8264001" cy="507831"/>
          </a:xfrm>
          <a:prstGeom prst="rect">
            <a:avLst/>
          </a:prstGeom>
          <a:solidFill>
            <a:schemeClr val="bg1"/>
          </a:solidFill>
          <a:ln>
            <a:noFill/>
          </a:ln>
        </p:spPr>
        <p:txBody>
          <a:bodyPr wrap="square">
            <a:spAutoFit/>
          </a:bodyPr>
          <a:lstStyle/>
          <a:p>
            <a:r>
              <a:rPr lang="en-US" sz="1350" dirty="0"/>
              <a:t>But it hovered around the tolerable/acceptable threshold for much of the time there was still an observed delay. This causes multiple risk periods (warning starts and stops).</a:t>
            </a:r>
          </a:p>
        </p:txBody>
      </p:sp>
      <p:pic>
        <p:nvPicPr>
          <p:cNvPr id="7" name="Picture 4">
            <a:extLst>
              <a:ext uri="{FF2B5EF4-FFF2-40B4-BE49-F238E27FC236}">
                <a16:creationId xmlns:a16="http://schemas.microsoft.com/office/drawing/2014/main" id="{64E3FDB0-A9C3-482F-A0BE-0AD233A16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41" y="2827542"/>
            <a:ext cx="6745255" cy="3907348"/>
          </a:xfrm>
          <a:prstGeom prst="rect">
            <a:avLst/>
          </a:prstGeom>
          <a:solidFill>
            <a:schemeClr val="bg1"/>
          </a:solidFill>
        </p:spPr>
      </p:pic>
      <p:sp>
        <p:nvSpPr>
          <p:cNvPr id="4" name="Rectangle 3">
            <a:extLst>
              <a:ext uri="{FF2B5EF4-FFF2-40B4-BE49-F238E27FC236}">
                <a16:creationId xmlns:a16="http://schemas.microsoft.com/office/drawing/2014/main" id="{3410E89B-AD84-4F76-968A-D93967D7D81D}"/>
              </a:ext>
            </a:extLst>
          </p:cNvPr>
          <p:cNvSpPr/>
          <p:nvPr/>
        </p:nvSpPr>
        <p:spPr>
          <a:xfrm>
            <a:off x="3500021" y="4379466"/>
            <a:ext cx="1360504" cy="3700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C699E1F-AD45-43DF-B318-BDE0C1FDBACE}"/>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279348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C13B3-4DE7-4E9E-BFF8-83F78858BB64}"/>
              </a:ext>
            </a:extLst>
          </p:cNvPr>
          <p:cNvSpPr/>
          <p:nvPr/>
        </p:nvSpPr>
        <p:spPr>
          <a:xfrm>
            <a:off x="285195" y="1053300"/>
            <a:ext cx="4575330" cy="830997"/>
          </a:xfrm>
          <a:prstGeom prst="rect">
            <a:avLst/>
          </a:prstGeom>
          <a:solidFill>
            <a:schemeClr val="bg1"/>
          </a:solidFill>
        </p:spPr>
        <p:txBody>
          <a:bodyPr wrap="square">
            <a:spAutoFit/>
          </a:bodyPr>
          <a:lstStyle/>
          <a:p>
            <a:r>
              <a:rPr lang="en-US" sz="2400" b="1" u="sng" dirty="0"/>
              <a:t>Using a combination of units could be explored in the future?</a:t>
            </a:r>
          </a:p>
        </p:txBody>
      </p:sp>
      <p:sp>
        <p:nvSpPr>
          <p:cNvPr id="3" name="Rectangle 2">
            <a:extLst>
              <a:ext uri="{FF2B5EF4-FFF2-40B4-BE49-F238E27FC236}">
                <a16:creationId xmlns:a16="http://schemas.microsoft.com/office/drawing/2014/main" id="{D540C161-FA99-4B6D-9D80-977EFAEE256C}"/>
              </a:ext>
            </a:extLst>
          </p:cNvPr>
          <p:cNvSpPr/>
          <p:nvPr/>
        </p:nvSpPr>
        <p:spPr>
          <a:xfrm>
            <a:off x="285195" y="1997908"/>
            <a:ext cx="8264001" cy="507831"/>
          </a:xfrm>
          <a:prstGeom prst="rect">
            <a:avLst/>
          </a:prstGeom>
          <a:solidFill>
            <a:schemeClr val="bg1"/>
          </a:solidFill>
        </p:spPr>
        <p:txBody>
          <a:bodyPr wrap="square">
            <a:spAutoFit/>
          </a:bodyPr>
          <a:lstStyle/>
          <a:p>
            <a:r>
              <a:rPr lang="en-US" sz="1350" dirty="0"/>
              <a:t>Instead switch to risk/30 min after warning has been issued to take into account the last 30 minutes, similar to 30/30 rule?</a:t>
            </a:r>
          </a:p>
        </p:txBody>
      </p:sp>
      <p:pic>
        <p:nvPicPr>
          <p:cNvPr id="8" name="Picture 2">
            <a:extLst>
              <a:ext uri="{FF2B5EF4-FFF2-40B4-BE49-F238E27FC236}">
                <a16:creationId xmlns:a16="http://schemas.microsoft.com/office/drawing/2014/main" id="{5A44A542-DE70-4EF6-A7A0-01BB5E348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0" y="2760575"/>
            <a:ext cx="6071980" cy="3517338"/>
          </a:xfrm>
          <a:prstGeom prst="rect">
            <a:avLst/>
          </a:prstGeom>
          <a:solidFill>
            <a:schemeClr val="bg1"/>
          </a:solidFill>
        </p:spPr>
      </p:pic>
      <p:sp>
        <p:nvSpPr>
          <p:cNvPr id="9" name="Rectangle 8">
            <a:extLst>
              <a:ext uri="{FF2B5EF4-FFF2-40B4-BE49-F238E27FC236}">
                <a16:creationId xmlns:a16="http://schemas.microsoft.com/office/drawing/2014/main" id="{9E06E0B6-3F0C-4C6E-92C7-94D8480A40B7}"/>
              </a:ext>
            </a:extLst>
          </p:cNvPr>
          <p:cNvSpPr/>
          <p:nvPr/>
        </p:nvSpPr>
        <p:spPr>
          <a:xfrm>
            <a:off x="6225466" y="2760575"/>
            <a:ext cx="2976239" cy="3208571"/>
          </a:xfrm>
          <a:prstGeom prst="rect">
            <a:avLst/>
          </a:prstGeom>
          <a:solidFill>
            <a:schemeClr val="bg1"/>
          </a:solidFill>
        </p:spPr>
        <p:txBody>
          <a:bodyPr wrap="square">
            <a:spAutoFit/>
          </a:bodyPr>
          <a:lstStyle/>
          <a:p>
            <a:r>
              <a:rPr lang="en-US" sz="1350" dirty="0"/>
              <a:t>Less “noisy”, though the period after 23:28 now becomes tolerable and wouldn’t be warned. However - individual discretion could be used to continue the warning here based on how close risk magnitude was to the unacceptable range, and risk was not decreasing during this time until near 00:00 UTC.</a:t>
            </a:r>
          </a:p>
          <a:p>
            <a:endParaRPr lang="en-US" sz="1350" dirty="0"/>
          </a:p>
          <a:p>
            <a:r>
              <a:rPr lang="en-US" sz="1350" dirty="0"/>
              <a:t>According to LMA data, after 23:28 there were:</a:t>
            </a:r>
          </a:p>
          <a:p>
            <a:r>
              <a:rPr lang="en-US" sz="1350" dirty="0"/>
              <a:t>no CG’s within 5 </a:t>
            </a:r>
            <a:r>
              <a:rPr lang="en-US" sz="1350" dirty="0" err="1"/>
              <a:t>nmi</a:t>
            </a:r>
            <a:r>
              <a:rPr lang="en-US" sz="1350" dirty="0"/>
              <a:t> </a:t>
            </a:r>
          </a:p>
          <a:p>
            <a:r>
              <a:rPr lang="en-US" sz="1350" dirty="0"/>
              <a:t>4 instances an NLDN IC was within 5nmi 0 instances of LMA FED within 5nmi.</a:t>
            </a:r>
          </a:p>
        </p:txBody>
      </p:sp>
      <p:sp>
        <p:nvSpPr>
          <p:cNvPr id="10" name="Oval 9">
            <a:extLst>
              <a:ext uri="{FF2B5EF4-FFF2-40B4-BE49-F238E27FC236}">
                <a16:creationId xmlns:a16="http://schemas.microsoft.com/office/drawing/2014/main" id="{9C400A98-E834-4939-AA2E-8A432457F5E8}"/>
              </a:ext>
            </a:extLst>
          </p:cNvPr>
          <p:cNvSpPr/>
          <p:nvPr/>
        </p:nvSpPr>
        <p:spPr>
          <a:xfrm>
            <a:off x="3340223" y="4210790"/>
            <a:ext cx="133166" cy="15314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2F0C145B-D492-4057-A299-92E77C292452}"/>
              </a:ext>
            </a:extLst>
          </p:cNvPr>
          <p:cNvCxnSpPr>
            <a:cxnSpLocks/>
            <a:endCxn id="10" idx="7"/>
          </p:cNvCxnSpPr>
          <p:nvPr/>
        </p:nvCxnSpPr>
        <p:spPr>
          <a:xfrm flipH="1">
            <a:off x="3453887" y="3118704"/>
            <a:ext cx="2858136" cy="111451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C40E07-C340-4498-B787-98029040FBC8}"/>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1276261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C5F56F-3032-4DB3-A7DD-96CBDD44F157}"/>
              </a:ext>
            </a:extLst>
          </p:cNvPr>
          <p:cNvSpPr/>
          <p:nvPr/>
        </p:nvSpPr>
        <p:spPr>
          <a:xfrm>
            <a:off x="285195" y="1053300"/>
            <a:ext cx="7298555" cy="830997"/>
          </a:xfrm>
          <a:prstGeom prst="rect">
            <a:avLst/>
          </a:prstGeom>
          <a:solidFill>
            <a:schemeClr val="bg1"/>
          </a:solidFill>
        </p:spPr>
        <p:txBody>
          <a:bodyPr wrap="square">
            <a:spAutoFit/>
          </a:bodyPr>
          <a:lstStyle/>
          <a:p>
            <a:r>
              <a:rPr lang="en-US" sz="2400" b="1" u="sng" dirty="0"/>
              <a:t>Plots visually show you how frequent/active lightning is in the area</a:t>
            </a:r>
          </a:p>
        </p:txBody>
      </p:sp>
      <p:pic>
        <p:nvPicPr>
          <p:cNvPr id="4" name="Picture 2">
            <a:extLst>
              <a:ext uri="{FF2B5EF4-FFF2-40B4-BE49-F238E27FC236}">
                <a16:creationId xmlns:a16="http://schemas.microsoft.com/office/drawing/2014/main" id="{AEBA38A5-A5A5-4FFC-86F2-1D56052AA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58" y="2080703"/>
            <a:ext cx="7670683" cy="4400551"/>
          </a:xfrm>
          <a:prstGeom prst="rect">
            <a:avLst/>
          </a:prstGeom>
          <a:solidFill>
            <a:schemeClr val="bg1"/>
          </a:solidFill>
        </p:spPr>
      </p:pic>
      <p:sp>
        <p:nvSpPr>
          <p:cNvPr id="5" name="Oval 4">
            <a:extLst>
              <a:ext uri="{FF2B5EF4-FFF2-40B4-BE49-F238E27FC236}">
                <a16:creationId xmlns:a16="http://schemas.microsoft.com/office/drawing/2014/main" id="{D41DE350-6115-470D-932D-96C426BB7416}"/>
              </a:ext>
            </a:extLst>
          </p:cNvPr>
          <p:cNvSpPr/>
          <p:nvPr/>
        </p:nvSpPr>
        <p:spPr>
          <a:xfrm>
            <a:off x="3911159" y="3269041"/>
            <a:ext cx="832281" cy="46607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Arrow Connector 6">
            <a:extLst>
              <a:ext uri="{FF2B5EF4-FFF2-40B4-BE49-F238E27FC236}">
                <a16:creationId xmlns:a16="http://schemas.microsoft.com/office/drawing/2014/main" id="{2FD77D63-6873-4D6E-A976-77B5518D6BDE}"/>
              </a:ext>
            </a:extLst>
          </p:cNvPr>
          <p:cNvCxnSpPr>
            <a:cxnSpLocks/>
            <a:endCxn id="5" idx="2"/>
          </p:cNvCxnSpPr>
          <p:nvPr/>
        </p:nvCxnSpPr>
        <p:spPr>
          <a:xfrm>
            <a:off x="1287262" y="2907991"/>
            <a:ext cx="2623897" cy="59408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196560-4DFB-4819-A4AC-9B7E0DF087C0}"/>
              </a:ext>
            </a:extLst>
          </p:cNvPr>
          <p:cNvSpPr/>
          <p:nvPr/>
        </p:nvSpPr>
        <p:spPr>
          <a:xfrm>
            <a:off x="5943620" y="3898406"/>
            <a:ext cx="1486990" cy="1906293"/>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a:extLst>
              <a:ext uri="{FF2B5EF4-FFF2-40B4-BE49-F238E27FC236}">
                <a16:creationId xmlns:a16="http://schemas.microsoft.com/office/drawing/2014/main" id="{26443A98-DC56-42FC-98FC-E02EB4B9BA35}"/>
              </a:ext>
            </a:extLst>
          </p:cNvPr>
          <p:cNvCxnSpPr>
            <a:cxnSpLocks/>
          </p:cNvCxnSpPr>
          <p:nvPr/>
        </p:nvCxnSpPr>
        <p:spPr>
          <a:xfrm flipH="1">
            <a:off x="6844684" y="3269041"/>
            <a:ext cx="832281" cy="7007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DF7E4F1-43AE-49AA-B05B-B1E8B3E6635C}"/>
              </a:ext>
            </a:extLst>
          </p:cNvPr>
          <p:cNvSpPr txBox="1"/>
          <p:nvPr/>
        </p:nvSpPr>
        <p:spPr>
          <a:xfrm>
            <a:off x="101370" y="2305621"/>
            <a:ext cx="1270576" cy="738664"/>
          </a:xfrm>
          <a:prstGeom prst="rect">
            <a:avLst/>
          </a:prstGeom>
          <a:solidFill>
            <a:schemeClr val="bg1"/>
          </a:solidFill>
        </p:spPr>
        <p:txBody>
          <a:bodyPr wrap="square" rtlCol="0">
            <a:spAutoFit/>
          </a:bodyPr>
          <a:lstStyle/>
          <a:p>
            <a:r>
              <a:rPr lang="en-US" sz="1050" dirty="0"/>
              <a:t>Lots of close flashes – magnitude of risk is high and changes minute by minute</a:t>
            </a:r>
          </a:p>
        </p:txBody>
      </p:sp>
      <p:sp>
        <p:nvSpPr>
          <p:cNvPr id="13" name="TextBox 12">
            <a:extLst>
              <a:ext uri="{FF2B5EF4-FFF2-40B4-BE49-F238E27FC236}">
                <a16:creationId xmlns:a16="http://schemas.microsoft.com/office/drawing/2014/main" id="{CF6330B2-65DC-4C5C-BD90-9544FBCE42F9}"/>
              </a:ext>
            </a:extLst>
          </p:cNvPr>
          <p:cNvSpPr txBox="1"/>
          <p:nvPr/>
        </p:nvSpPr>
        <p:spPr>
          <a:xfrm>
            <a:off x="7709187" y="2907991"/>
            <a:ext cx="1270576" cy="1061829"/>
          </a:xfrm>
          <a:prstGeom prst="rect">
            <a:avLst/>
          </a:prstGeom>
          <a:solidFill>
            <a:schemeClr val="bg1"/>
          </a:solidFill>
        </p:spPr>
        <p:txBody>
          <a:bodyPr wrap="square" rtlCol="0">
            <a:spAutoFit/>
          </a:bodyPr>
          <a:lstStyle/>
          <a:p>
            <a:r>
              <a:rPr lang="en-US" sz="1050" dirty="0"/>
              <a:t>Intermittent flash or flashes appear in radius, causing risk to be stagnant for a period of time relative to risk unit</a:t>
            </a:r>
          </a:p>
        </p:txBody>
      </p:sp>
      <p:sp>
        <p:nvSpPr>
          <p:cNvPr id="14" name="TextBox 13">
            <a:extLst>
              <a:ext uri="{FF2B5EF4-FFF2-40B4-BE49-F238E27FC236}">
                <a16:creationId xmlns:a16="http://schemas.microsoft.com/office/drawing/2014/main" id="{ABDE6C92-69A5-41C3-9E3D-66E230494AC9}"/>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363503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C5F56F-3032-4DB3-A7DD-96CBDD44F157}"/>
              </a:ext>
            </a:extLst>
          </p:cNvPr>
          <p:cNvSpPr/>
          <p:nvPr/>
        </p:nvSpPr>
        <p:spPr>
          <a:xfrm>
            <a:off x="285195" y="1053300"/>
            <a:ext cx="7298555" cy="830997"/>
          </a:xfrm>
          <a:prstGeom prst="rect">
            <a:avLst/>
          </a:prstGeom>
          <a:solidFill>
            <a:schemeClr val="bg1"/>
          </a:solidFill>
        </p:spPr>
        <p:txBody>
          <a:bodyPr wrap="square">
            <a:spAutoFit/>
          </a:bodyPr>
          <a:lstStyle/>
          <a:p>
            <a:r>
              <a:rPr lang="en-US" sz="2400" b="1" u="sng" dirty="0"/>
              <a:t>Use different units of risk to get a better idea of how risk is changing over time</a:t>
            </a:r>
          </a:p>
        </p:txBody>
      </p:sp>
      <p:sp>
        <p:nvSpPr>
          <p:cNvPr id="12" name="TextBox 11">
            <a:extLst>
              <a:ext uri="{FF2B5EF4-FFF2-40B4-BE49-F238E27FC236}">
                <a16:creationId xmlns:a16="http://schemas.microsoft.com/office/drawing/2014/main" id="{7DF7E4F1-43AE-49AA-B05B-B1E8B3E6635C}"/>
              </a:ext>
            </a:extLst>
          </p:cNvPr>
          <p:cNvSpPr txBox="1"/>
          <p:nvPr/>
        </p:nvSpPr>
        <p:spPr>
          <a:xfrm>
            <a:off x="532659" y="2635004"/>
            <a:ext cx="3795205" cy="415498"/>
          </a:xfrm>
          <a:prstGeom prst="rect">
            <a:avLst/>
          </a:prstGeom>
          <a:solidFill>
            <a:schemeClr val="bg1"/>
          </a:solidFill>
        </p:spPr>
        <p:txBody>
          <a:bodyPr wrap="square" rtlCol="0">
            <a:spAutoFit/>
          </a:bodyPr>
          <a:lstStyle/>
          <a:p>
            <a:r>
              <a:rPr lang="en-US" sz="1050" dirty="0"/>
              <a:t>Risk per minute, noisy – will be very noisy with further away flashes or inconsistent flashes in radius.  </a:t>
            </a:r>
          </a:p>
        </p:txBody>
      </p:sp>
      <p:sp>
        <p:nvSpPr>
          <p:cNvPr id="13" name="TextBox 12">
            <a:extLst>
              <a:ext uri="{FF2B5EF4-FFF2-40B4-BE49-F238E27FC236}">
                <a16:creationId xmlns:a16="http://schemas.microsoft.com/office/drawing/2014/main" id="{CF6330B2-65DC-4C5C-BD90-9544FBCE42F9}"/>
              </a:ext>
            </a:extLst>
          </p:cNvPr>
          <p:cNvSpPr txBox="1"/>
          <p:nvPr/>
        </p:nvSpPr>
        <p:spPr>
          <a:xfrm>
            <a:off x="5240045" y="2635005"/>
            <a:ext cx="3693110" cy="577081"/>
          </a:xfrm>
          <a:prstGeom prst="rect">
            <a:avLst/>
          </a:prstGeom>
          <a:solidFill>
            <a:schemeClr val="bg1"/>
          </a:solidFill>
        </p:spPr>
        <p:txBody>
          <a:bodyPr wrap="square" rtlCol="0">
            <a:spAutoFit/>
          </a:bodyPr>
          <a:lstStyle/>
          <a:p>
            <a:r>
              <a:rPr lang="en-US" sz="1050" dirty="0"/>
              <a:t>Risk per 30 minutes – incorporates flashes as old as 30 minutes into risk magnitude. Risk falls as older flashes “fall out” of the calculation and not many new flashes are occurring.</a:t>
            </a:r>
          </a:p>
        </p:txBody>
      </p:sp>
      <p:pic>
        <p:nvPicPr>
          <p:cNvPr id="10" name="Picture 2">
            <a:extLst>
              <a:ext uri="{FF2B5EF4-FFF2-40B4-BE49-F238E27FC236}">
                <a16:creationId xmlns:a16="http://schemas.microsoft.com/office/drawing/2014/main" id="{18F4F7CE-3510-4E4D-8855-8D7423A93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92" y="3337268"/>
            <a:ext cx="4401070" cy="2549424"/>
          </a:xfrm>
          <a:prstGeom prst="rect">
            <a:avLst/>
          </a:prstGeom>
          <a:solidFill>
            <a:schemeClr val="bg1"/>
          </a:solidFill>
        </p:spPr>
      </p:pic>
      <p:pic>
        <p:nvPicPr>
          <p:cNvPr id="11" name="Picture 2">
            <a:extLst>
              <a:ext uri="{FF2B5EF4-FFF2-40B4-BE49-F238E27FC236}">
                <a16:creationId xmlns:a16="http://schemas.microsoft.com/office/drawing/2014/main" id="{91BD925B-ADA2-4A50-B786-356202C5E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931" y="3337269"/>
            <a:ext cx="4401069" cy="2549423"/>
          </a:xfrm>
          <a:prstGeom prst="rect">
            <a:avLst/>
          </a:prstGeom>
          <a:solidFill>
            <a:schemeClr val="bg1"/>
          </a:solidFill>
        </p:spPr>
      </p:pic>
      <p:sp>
        <p:nvSpPr>
          <p:cNvPr id="7" name="TextBox 6">
            <a:extLst>
              <a:ext uri="{FF2B5EF4-FFF2-40B4-BE49-F238E27FC236}">
                <a16:creationId xmlns:a16="http://schemas.microsoft.com/office/drawing/2014/main" id="{22B2E31C-1BAD-4C53-BDC3-7643C1E57484}"/>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Results</a:t>
            </a:r>
          </a:p>
        </p:txBody>
      </p:sp>
    </p:spTree>
    <p:extLst>
      <p:ext uri="{BB962C8B-B14F-4D97-AF65-F5344CB8AC3E}">
        <p14:creationId xmlns:p14="http://schemas.microsoft.com/office/powerpoint/2010/main" val="2626425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D53A08-4B0B-4152-A0BB-31F6235226C7}"/>
              </a:ext>
            </a:extLst>
          </p:cNvPr>
          <p:cNvSpPr txBox="1"/>
          <p:nvPr/>
        </p:nvSpPr>
        <p:spPr>
          <a:xfrm>
            <a:off x="181994" y="79902"/>
            <a:ext cx="1895381"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Conclusions</a:t>
            </a:r>
          </a:p>
        </p:txBody>
      </p:sp>
      <p:sp>
        <p:nvSpPr>
          <p:cNvPr id="3" name="TextBox 2">
            <a:extLst>
              <a:ext uri="{FF2B5EF4-FFF2-40B4-BE49-F238E27FC236}">
                <a16:creationId xmlns:a16="http://schemas.microsoft.com/office/drawing/2014/main" id="{EEEFF2FC-1D7D-4BA0-B8F4-280924F4642C}"/>
              </a:ext>
            </a:extLst>
          </p:cNvPr>
          <p:cNvSpPr txBox="1"/>
          <p:nvPr/>
        </p:nvSpPr>
        <p:spPr>
          <a:xfrm>
            <a:off x="181991" y="720866"/>
            <a:ext cx="8766703" cy="3477875"/>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GLM risk follows similar trends with respect to increases &amp; decreases in risk but is too high overall</a:t>
            </a:r>
          </a:p>
          <a:p>
            <a:pPr marL="800091" lvl="1" indent="-342891">
              <a:buFont typeface="Arial" panose="020B0604020202020204" pitchFamily="34" charset="0"/>
              <a:buChar char="•"/>
            </a:pPr>
            <a:r>
              <a:rPr lang="en-US" sz="2000" dirty="0"/>
              <a:t>Resample GLMFED to a smaller grid?</a:t>
            </a:r>
          </a:p>
          <a:p>
            <a:pPr marL="800091" lvl="1" indent="-342891">
              <a:buFont typeface="Arial" panose="020B0604020202020204" pitchFamily="34" charset="0"/>
              <a:buChar char="•"/>
            </a:pPr>
            <a:r>
              <a:rPr lang="en-US" sz="2000" dirty="0"/>
              <a:t>Consider parallax</a:t>
            </a:r>
          </a:p>
          <a:p>
            <a:pPr lvl="1"/>
            <a:endParaRPr lang="en-US" sz="2000" dirty="0"/>
          </a:p>
          <a:p>
            <a:pPr marL="342891" indent="-342891">
              <a:buFont typeface="Arial" panose="020B0604020202020204" pitchFamily="34" charset="0"/>
              <a:buChar char="•"/>
            </a:pPr>
            <a:r>
              <a:rPr lang="en-US" sz="2000" b="1" dirty="0"/>
              <a:t>Risk time series could be used to aid forecasters in DS scenarios </a:t>
            </a:r>
          </a:p>
          <a:p>
            <a:pPr marL="800091" lvl="1" indent="-342891">
              <a:buFont typeface="Arial" panose="020B0604020202020204" pitchFamily="34" charset="0"/>
              <a:buChar char="•"/>
            </a:pPr>
            <a:r>
              <a:rPr lang="en-US" sz="2000" dirty="0"/>
              <a:t>Reminder of past lightning activity</a:t>
            </a:r>
          </a:p>
          <a:p>
            <a:pPr marL="800091" lvl="1" indent="-342891">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Modifications to methodology to tailor to GLM would allow use in areas outside of the US</a:t>
            </a:r>
          </a:p>
          <a:p>
            <a:pPr marL="800100" lvl="1" indent="-342900">
              <a:buFont typeface="Arial" panose="020B0604020202020204" pitchFamily="34" charset="0"/>
              <a:buChar char="•"/>
            </a:pPr>
            <a:r>
              <a:rPr lang="en-US" sz="2000" dirty="0"/>
              <a:t>Could be helpful in areas where radar data is unavailable</a:t>
            </a:r>
          </a:p>
        </p:txBody>
      </p:sp>
      <p:sp>
        <p:nvSpPr>
          <p:cNvPr id="4" name="TextBox 3">
            <a:extLst>
              <a:ext uri="{FF2B5EF4-FFF2-40B4-BE49-F238E27FC236}">
                <a16:creationId xmlns:a16="http://schemas.microsoft.com/office/drawing/2014/main" id="{D18A16EF-11DF-42A3-8BCF-4BAE4D24007F}"/>
              </a:ext>
            </a:extLst>
          </p:cNvPr>
          <p:cNvSpPr txBox="1"/>
          <p:nvPr/>
        </p:nvSpPr>
        <p:spPr>
          <a:xfrm>
            <a:off x="4906392" y="6421808"/>
            <a:ext cx="4157709" cy="338554"/>
          </a:xfrm>
          <a:prstGeom prst="rect">
            <a:avLst/>
          </a:prstGeom>
          <a:solidFill>
            <a:schemeClr val="bg1"/>
          </a:solidFill>
          <a:ln>
            <a:solidFill>
              <a:schemeClr val="accent6">
                <a:lumMod val="50000"/>
              </a:schemeClr>
            </a:solidFill>
          </a:ln>
        </p:spPr>
        <p:txBody>
          <a:bodyPr wrap="square" rtlCol="0">
            <a:spAutoFit/>
          </a:bodyPr>
          <a:lstStyle/>
          <a:p>
            <a:r>
              <a:rPr lang="en-US" sz="1600" b="1" dirty="0"/>
              <a:t>Questions, e-mail: Kelley.m.murphy@nasa.gov</a:t>
            </a:r>
            <a:endParaRPr lang="en-US" sz="1600" dirty="0"/>
          </a:p>
        </p:txBody>
      </p:sp>
    </p:spTree>
    <p:extLst>
      <p:ext uri="{BB962C8B-B14F-4D97-AF65-F5344CB8AC3E}">
        <p14:creationId xmlns:p14="http://schemas.microsoft.com/office/powerpoint/2010/main" val="168773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1910D7-B077-4A58-ACE1-7D769CF7862E}"/>
              </a:ext>
            </a:extLst>
          </p:cNvPr>
          <p:cNvSpPr txBox="1"/>
          <p:nvPr/>
        </p:nvSpPr>
        <p:spPr>
          <a:xfrm>
            <a:off x="181993" y="79902"/>
            <a:ext cx="1697608"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Background</a:t>
            </a:r>
          </a:p>
        </p:txBody>
      </p:sp>
      <p:sp>
        <p:nvSpPr>
          <p:cNvPr id="3" name="TextBox 2">
            <a:extLst>
              <a:ext uri="{FF2B5EF4-FFF2-40B4-BE49-F238E27FC236}">
                <a16:creationId xmlns:a16="http://schemas.microsoft.com/office/drawing/2014/main" id="{F9C23943-40E3-4855-B4FA-3118A999F48F}"/>
              </a:ext>
            </a:extLst>
          </p:cNvPr>
          <p:cNvSpPr txBox="1"/>
          <p:nvPr/>
        </p:nvSpPr>
        <p:spPr>
          <a:xfrm>
            <a:off x="181995" y="709558"/>
            <a:ext cx="8420471" cy="132343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Why lightning safety?</a:t>
            </a:r>
          </a:p>
          <a:p>
            <a:pPr marL="800080" lvl="1" indent="-342891">
              <a:buFont typeface="Arial" panose="020B0604020202020204" pitchFamily="34" charset="0"/>
              <a:buChar char="•"/>
            </a:pPr>
            <a:r>
              <a:rPr lang="en-US" sz="2000" dirty="0"/>
              <a:t>Fatality &amp; injury prevention</a:t>
            </a:r>
          </a:p>
          <a:p>
            <a:pPr marL="800080" lvl="1" indent="-342891">
              <a:buFont typeface="Arial" panose="020B0604020202020204" pitchFamily="34" charset="0"/>
              <a:buChar char="•"/>
            </a:pPr>
            <a:r>
              <a:rPr lang="en-US" sz="2000" dirty="0"/>
              <a:t>US has made great progress, but lightning is a much larger danger in other countries (especially lesser-developed)</a:t>
            </a:r>
          </a:p>
        </p:txBody>
      </p:sp>
      <p:sp>
        <p:nvSpPr>
          <p:cNvPr id="5" name="TextBox 4">
            <a:extLst>
              <a:ext uri="{FF2B5EF4-FFF2-40B4-BE49-F238E27FC236}">
                <a16:creationId xmlns:a16="http://schemas.microsoft.com/office/drawing/2014/main" id="{B95C25A6-C1C3-4529-8EEB-F5B8BC58A6DC}"/>
              </a:ext>
            </a:extLst>
          </p:cNvPr>
          <p:cNvSpPr txBox="1"/>
          <p:nvPr/>
        </p:nvSpPr>
        <p:spPr>
          <a:xfrm>
            <a:off x="181995" y="2330649"/>
            <a:ext cx="8420471" cy="132343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Why risk?</a:t>
            </a:r>
          </a:p>
          <a:p>
            <a:pPr marL="800080" lvl="1" indent="-342891">
              <a:buFont typeface="Arial" panose="020B0604020202020204" pitchFamily="34" charset="0"/>
              <a:buChar char="•"/>
            </a:pPr>
            <a:r>
              <a:rPr lang="en-US" sz="2000" dirty="0"/>
              <a:t>Considers both subjective &amp; objective factors</a:t>
            </a:r>
          </a:p>
          <a:p>
            <a:pPr marL="800080" lvl="1" indent="-342891">
              <a:buFont typeface="Arial" panose="020B0604020202020204" pitchFamily="34" charset="0"/>
              <a:buChar char="•"/>
            </a:pPr>
            <a:r>
              <a:rPr lang="en-US" sz="2000" dirty="0"/>
              <a:t>Risk magnitude based on many variables, room for further expansion/additions in the future</a:t>
            </a:r>
          </a:p>
        </p:txBody>
      </p:sp>
      <p:pic>
        <p:nvPicPr>
          <p:cNvPr id="6" name="Picture 2" descr="Fig. 2.">
            <a:extLst>
              <a:ext uri="{FF2B5EF4-FFF2-40B4-BE49-F238E27FC236}">
                <a16:creationId xmlns:a16="http://schemas.microsoft.com/office/drawing/2014/main" id="{4EC4DDE1-B8B3-4AB8-9E5D-43FE6B592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751" y="3786016"/>
            <a:ext cx="3874503" cy="290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7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1910D7-B077-4A58-ACE1-7D769CF7862E}"/>
              </a:ext>
            </a:extLst>
          </p:cNvPr>
          <p:cNvSpPr txBox="1"/>
          <p:nvPr/>
        </p:nvSpPr>
        <p:spPr>
          <a:xfrm>
            <a:off x="181993" y="79902"/>
            <a:ext cx="1697608"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Background</a:t>
            </a:r>
          </a:p>
        </p:txBody>
      </p:sp>
      <p:sp>
        <p:nvSpPr>
          <p:cNvPr id="3" name="TextBox 2">
            <a:extLst>
              <a:ext uri="{FF2B5EF4-FFF2-40B4-BE49-F238E27FC236}">
                <a16:creationId xmlns:a16="http://schemas.microsoft.com/office/drawing/2014/main" id="{F9C23943-40E3-4855-B4FA-3118A999F48F}"/>
              </a:ext>
            </a:extLst>
          </p:cNvPr>
          <p:cNvSpPr txBox="1"/>
          <p:nvPr/>
        </p:nvSpPr>
        <p:spPr>
          <a:xfrm>
            <a:off x="181995" y="709558"/>
            <a:ext cx="8420471" cy="132343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Why lightning safety?</a:t>
            </a:r>
          </a:p>
          <a:p>
            <a:pPr marL="800080" lvl="1" indent="-342891">
              <a:buFont typeface="Arial" panose="020B0604020202020204" pitchFamily="34" charset="0"/>
              <a:buChar char="•"/>
            </a:pPr>
            <a:r>
              <a:rPr lang="en-US" sz="2000" dirty="0"/>
              <a:t>Fatality &amp; injury prevention</a:t>
            </a:r>
          </a:p>
          <a:p>
            <a:pPr marL="800080" lvl="1" indent="-342891">
              <a:buFont typeface="Arial" panose="020B0604020202020204" pitchFamily="34" charset="0"/>
              <a:buChar char="•"/>
            </a:pPr>
            <a:r>
              <a:rPr lang="en-US" sz="2000" dirty="0"/>
              <a:t>US has made great progress, but lightning is a much larger danger in other countries (especially lesser-developed)</a:t>
            </a:r>
          </a:p>
        </p:txBody>
      </p:sp>
      <p:sp>
        <p:nvSpPr>
          <p:cNvPr id="5" name="TextBox 4">
            <a:extLst>
              <a:ext uri="{FF2B5EF4-FFF2-40B4-BE49-F238E27FC236}">
                <a16:creationId xmlns:a16="http://schemas.microsoft.com/office/drawing/2014/main" id="{B95C25A6-C1C3-4529-8EEB-F5B8BC58A6DC}"/>
              </a:ext>
            </a:extLst>
          </p:cNvPr>
          <p:cNvSpPr txBox="1"/>
          <p:nvPr/>
        </p:nvSpPr>
        <p:spPr>
          <a:xfrm>
            <a:off x="181995" y="2330649"/>
            <a:ext cx="8420471" cy="132343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Why risk?</a:t>
            </a:r>
          </a:p>
          <a:p>
            <a:pPr marL="800080" lvl="1" indent="-342891">
              <a:buFont typeface="Arial" panose="020B0604020202020204" pitchFamily="34" charset="0"/>
              <a:buChar char="•"/>
            </a:pPr>
            <a:r>
              <a:rPr lang="en-US" sz="2000" dirty="0"/>
              <a:t>Considers both subjective &amp; objective factors</a:t>
            </a:r>
          </a:p>
          <a:p>
            <a:pPr marL="800080" lvl="1" indent="-342891">
              <a:buFont typeface="Arial" panose="020B0604020202020204" pitchFamily="34" charset="0"/>
              <a:buChar char="•"/>
            </a:pPr>
            <a:r>
              <a:rPr lang="en-US" sz="2000" dirty="0"/>
              <a:t>Risk magnitude based on many variables, room for further expansion/additions in the future</a:t>
            </a:r>
          </a:p>
        </p:txBody>
      </p:sp>
      <p:sp>
        <p:nvSpPr>
          <p:cNvPr id="7" name="TextBox 6">
            <a:extLst>
              <a:ext uri="{FF2B5EF4-FFF2-40B4-BE49-F238E27FC236}">
                <a16:creationId xmlns:a16="http://schemas.microsoft.com/office/drawing/2014/main" id="{8E352469-80E0-482D-B5F7-0C062F396C02}"/>
              </a:ext>
            </a:extLst>
          </p:cNvPr>
          <p:cNvSpPr txBox="1"/>
          <p:nvPr/>
        </p:nvSpPr>
        <p:spPr>
          <a:xfrm>
            <a:off x="181991" y="3858534"/>
            <a:ext cx="8651292" cy="1015663"/>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Why GLM?</a:t>
            </a:r>
          </a:p>
          <a:p>
            <a:pPr marL="800080" lvl="1" indent="-342891">
              <a:buFont typeface="Arial" panose="020B0604020202020204" pitchFamily="34" charset="0"/>
              <a:buChar char="•"/>
            </a:pPr>
            <a:r>
              <a:rPr lang="en-US" sz="2000" dirty="0"/>
              <a:t>Spatially mapped data </a:t>
            </a:r>
          </a:p>
          <a:p>
            <a:pPr marL="800080" lvl="1" indent="-342891">
              <a:buFont typeface="Arial" panose="020B0604020202020204" pitchFamily="34" charset="0"/>
              <a:buChar char="•"/>
            </a:pPr>
            <a:r>
              <a:rPr lang="en-US" sz="2000" dirty="0"/>
              <a:t>GLM allows for expanded application in areas outside of LMA domains</a:t>
            </a:r>
          </a:p>
        </p:txBody>
      </p:sp>
      <p:pic>
        <p:nvPicPr>
          <p:cNvPr id="8" name="Picture 7">
            <a:extLst>
              <a:ext uri="{FF2B5EF4-FFF2-40B4-BE49-F238E27FC236}">
                <a16:creationId xmlns:a16="http://schemas.microsoft.com/office/drawing/2014/main" id="{15E58DCD-5507-410D-AA9A-0C11CFFA1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203" y="1367164"/>
            <a:ext cx="5691599" cy="5343603"/>
          </a:xfrm>
          <a:prstGeom prst="rect">
            <a:avLst/>
          </a:prstGeom>
          <a:ln w="34925">
            <a:solidFill>
              <a:schemeClr val="tx1"/>
            </a:solidFill>
          </a:ln>
        </p:spPr>
      </p:pic>
    </p:spTree>
    <p:extLst>
      <p:ext uri="{BB962C8B-B14F-4D97-AF65-F5344CB8AC3E}">
        <p14:creationId xmlns:p14="http://schemas.microsoft.com/office/powerpoint/2010/main" val="36178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CFAF97-FE66-4CA9-B42F-CABCC3D3AB68}"/>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Methods</a:t>
            </a:r>
          </a:p>
        </p:txBody>
      </p:sp>
      <p:sp>
        <p:nvSpPr>
          <p:cNvPr id="3" name="TextBox 2">
            <a:extLst>
              <a:ext uri="{FF2B5EF4-FFF2-40B4-BE49-F238E27FC236}">
                <a16:creationId xmlns:a16="http://schemas.microsoft.com/office/drawing/2014/main" id="{42455BD6-59E7-48FF-8F18-118C761CE905}"/>
              </a:ext>
            </a:extLst>
          </p:cNvPr>
          <p:cNvSpPr txBox="1"/>
          <p:nvPr/>
        </p:nvSpPr>
        <p:spPr>
          <a:xfrm>
            <a:off x="181991" y="720867"/>
            <a:ext cx="8766703" cy="224676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dirty="0"/>
              <a:t>Calculation is based on International Electrotechnical Commission Standard 62305-2 (IEC 62305-2).</a:t>
            </a:r>
          </a:p>
          <a:p>
            <a:pPr marL="800080" lvl="1" indent="-342891">
              <a:buFont typeface="Arial" panose="020B0604020202020204" pitchFamily="34" charset="0"/>
              <a:buChar char="•"/>
            </a:pPr>
            <a:r>
              <a:rPr lang="en-US" sz="2000" dirty="0"/>
              <a:t>Adapted for human safety scenarios</a:t>
            </a:r>
          </a:p>
          <a:p>
            <a:pPr marL="800080" lvl="1" indent="-342891">
              <a:buFont typeface="Arial" panose="020B0604020202020204" pitchFamily="34" charset="0"/>
              <a:buChar char="•"/>
            </a:pPr>
            <a:r>
              <a:rPr lang="en-US" sz="2000" dirty="0"/>
              <a:t>Area used: radius of 100ft surrounding human</a:t>
            </a:r>
          </a:p>
          <a:p>
            <a:pPr marL="342891" indent="-342891">
              <a:buFont typeface="Arial" panose="020B0604020202020204" pitchFamily="34" charset="0"/>
              <a:buChar char="•"/>
            </a:pPr>
            <a:r>
              <a:rPr lang="en-US" sz="2000" dirty="0"/>
              <a:t>Breaks down into three parts: </a:t>
            </a:r>
            <a:r>
              <a:rPr lang="en-US" sz="2000" b="1" dirty="0"/>
              <a:t>number of dangerous events</a:t>
            </a:r>
            <a:r>
              <a:rPr lang="en-US" sz="2000" dirty="0"/>
              <a:t>, probability of damage, and consequent loss.</a:t>
            </a:r>
          </a:p>
          <a:p>
            <a:pPr marL="342891" indent="-342891">
              <a:buFont typeface="Arial" panose="020B0604020202020204" pitchFamily="34" charset="0"/>
              <a:buChar char="•"/>
            </a:pPr>
            <a:r>
              <a:rPr lang="en-US" sz="2000" dirty="0"/>
              <a:t>Resulting risk magnitude compared to tolerability thresholds to evaluate safety</a:t>
            </a:r>
          </a:p>
        </p:txBody>
      </p:sp>
      <p:sp>
        <p:nvSpPr>
          <p:cNvPr id="4" name="TextBox 3">
            <a:extLst>
              <a:ext uri="{FF2B5EF4-FFF2-40B4-BE49-F238E27FC236}">
                <a16:creationId xmlns:a16="http://schemas.microsoft.com/office/drawing/2014/main" id="{3D2A3311-1EB5-4024-8F31-EC9688BDE409}"/>
              </a:ext>
            </a:extLst>
          </p:cNvPr>
          <p:cNvSpPr txBox="1"/>
          <p:nvPr/>
        </p:nvSpPr>
        <p:spPr>
          <a:xfrm>
            <a:off x="4811700" y="6378581"/>
            <a:ext cx="4305669" cy="461665"/>
          </a:xfrm>
          <a:prstGeom prst="rect">
            <a:avLst/>
          </a:prstGeom>
          <a:solidFill>
            <a:schemeClr val="bg1"/>
          </a:solidFill>
          <a:ln>
            <a:solidFill>
              <a:schemeClr val="accent6">
                <a:lumMod val="50000"/>
              </a:schemeClr>
            </a:solidFill>
          </a:ln>
        </p:spPr>
        <p:txBody>
          <a:bodyPr wrap="square" rtlCol="0">
            <a:spAutoFit/>
          </a:bodyPr>
          <a:lstStyle/>
          <a:p>
            <a:pPr algn="ctr"/>
            <a:r>
              <a:rPr lang="en-US" sz="800" b="1" i="1" dirty="0"/>
              <a:t>A Spatiotemporal Lightning Risk Assessment Using Lightning Mapping Data</a:t>
            </a:r>
          </a:p>
          <a:p>
            <a:pPr algn="ctr"/>
            <a:r>
              <a:rPr lang="en-US" sz="800" i="1" dirty="0"/>
              <a:t>Murphy, K. M., E. C. Bruning, C. J. Schultz, J. K. </a:t>
            </a:r>
            <a:r>
              <a:rPr lang="en-US" sz="800" i="1" dirty="0" err="1"/>
              <a:t>Vanos</a:t>
            </a:r>
            <a:endParaRPr lang="en-US" sz="800" i="1" dirty="0"/>
          </a:p>
          <a:p>
            <a:pPr algn="ctr"/>
            <a:r>
              <a:rPr lang="en-US" sz="800" dirty="0"/>
              <a:t>https://journals.ametsoc.org/view/journals/wcas/aop/WCAS-D-20-0021.1/WCAS-D-20-0021.1.xml</a:t>
            </a:r>
          </a:p>
        </p:txBody>
      </p:sp>
      <p:pic>
        <p:nvPicPr>
          <p:cNvPr id="5" name="Picture 4" descr="Chart, histogram&#10;&#10;Description automatically generated">
            <a:extLst>
              <a:ext uri="{FF2B5EF4-FFF2-40B4-BE49-F238E27FC236}">
                <a16:creationId xmlns:a16="http://schemas.microsoft.com/office/drawing/2014/main" id="{287CFCD0-7E00-4D2A-9800-40475B638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751" y="3148658"/>
            <a:ext cx="3953940" cy="3096739"/>
          </a:xfrm>
          <a:prstGeom prst="rect">
            <a:avLst/>
          </a:prstGeom>
        </p:spPr>
      </p:pic>
      <p:grpSp>
        <p:nvGrpSpPr>
          <p:cNvPr id="8" name="Group 7">
            <a:extLst>
              <a:ext uri="{FF2B5EF4-FFF2-40B4-BE49-F238E27FC236}">
                <a16:creationId xmlns:a16="http://schemas.microsoft.com/office/drawing/2014/main" id="{6D109CD0-1BD9-4C43-809A-19BCFF14D017}"/>
              </a:ext>
            </a:extLst>
          </p:cNvPr>
          <p:cNvGrpSpPr/>
          <p:nvPr/>
        </p:nvGrpSpPr>
        <p:grpSpPr>
          <a:xfrm>
            <a:off x="359931" y="3148661"/>
            <a:ext cx="4170080" cy="3536227"/>
            <a:chOff x="359931" y="3148658"/>
            <a:chExt cx="4170080" cy="3536227"/>
          </a:xfrm>
        </p:grpSpPr>
        <p:sp>
          <p:nvSpPr>
            <p:cNvPr id="7" name="Rectangle 6">
              <a:extLst>
                <a:ext uri="{FF2B5EF4-FFF2-40B4-BE49-F238E27FC236}">
                  <a16:creationId xmlns:a16="http://schemas.microsoft.com/office/drawing/2014/main" id="{A4F12B92-C191-4658-BB59-CCAF4D74ADBB}"/>
                </a:ext>
              </a:extLst>
            </p:cNvPr>
            <p:cNvSpPr/>
            <p:nvPr/>
          </p:nvSpPr>
          <p:spPr>
            <a:xfrm>
              <a:off x="359931" y="3148658"/>
              <a:ext cx="4170080" cy="35362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63C2A7FF-F4E3-429A-A777-C801437F8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31" y="3182600"/>
              <a:ext cx="4170080" cy="34268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3576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D750431-DCF7-4F5D-B8F5-EA2B9C41B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92" y="3146933"/>
            <a:ext cx="3754111" cy="3560149"/>
          </a:xfrm>
          <a:prstGeom prst="rect">
            <a:avLst/>
          </a:prstGeom>
        </p:spPr>
      </p:pic>
      <p:sp>
        <p:nvSpPr>
          <p:cNvPr id="4" name="Rectangle 3">
            <a:extLst>
              <a:ext uri="{FF2B5EF4-FFF2-40B4-BE49-F238E27FC236}">
                <a16:creationId xmlns:a16="http://schemas.microsoft.com/office/drawing/2014/main" id="{3AB36EBD-61F7-463E-9FE8-86BFC887A792}"/>
              </a:ext>
            </a:extLst>
          </p:cNvPr>
          <p:cNvSpPr/>
          <p:nvPr/>
        </p:nvSpPr>
        <p:spPr>
          <a:xfrm>
            <a:off x="1260632" y="3064624"/>
            <a:ext cx="1269507" cy="228995"/>
          </a:xfrm>
          <a:prstGeom prst="rect">
            <a:avLst/>
          </a:prstGeom>
          <a:noFill/>
          <a:ln w="222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nvGrpSpPr>
          <p:cNvPr id="9" name="Group 8">
            <a:extLst>
              <a:ext uri="{FF2B5EF4-FFF2-40B4-BE49-F238E27FC236}">
                <a16:creationId xmlns:a16="http://schemas.microsoft.com/office/drawing/2014/main" id="{04B09CB9-51AB-4919-8B76-2D1E4EEF9E5D}"/>
              </a:ext>
            </a:extLst>
          </p:cNvPr>
          <p:cNvGrpSpPr/>
          <p:nvPr/>
        </p:nvGrpSpPr>
        <p:grpSpPr>
          <a:xfrm>
            <a:off x="3962734" y="3260773"/>
            <a:ext cx="5181267" cy="3020339"/>
            <a:chOff x="3936100" y="3222594"/>
            <a:chExt cx="5181266" cy="3020338"/>
          </a:xfrm>
        </p:grpSpPr>
        <p:sp>
          <p:nvSpPr>
            <p:cNvPr id="8" name="Rectangle 7">
              <a:extLst>
                <a:ext uri="{FF2B5EF4-FFF2-40B4-BE49-F238E27FC236}">
                  <a16:creationId xmlns:a16="http://schemas.microsoft.com/office/drawing/2014/main" id="{A57ACF1A-5F67-4E6B-80BB-F1F8299C9CC5}"/>
                </a:ext>
              </a:extLst>
            </p:cNvPr>
            <p:cNvSpPr/>
            <p:nvPr/>
          </p:nvSpPr>
          <p:spPr>
            <a:xfrm>
              <a:off x="3936100" y="3222594"/>
              <a:ext cx="5181266" cy="3020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Description automatically generated">
              <a:extLst>
                <a:ext uri="{FF2B5EF4-FFF2-40B4-BE49-F238E27FC236}">
                  <a16:creationId xmlns:a16="http://schemas.microsoft.com/office/drawing/2014/main" id="{E999E5A2-D92B-44ED-B8FF-95EBFDC4E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100" y="3289640"/>
              <a:ext cx="5060661" cy="2921158"/>
            </a:xfrm>
            <a:prstGeom prst="rect">
              <a:avLst/>
            </a:prstGeom>
          </p:spPr>
        </p:pic>
        <p:sp>
          <p:nvSpPr>
            <p:cNvPr id="5" name="Rectangle 4">
              <a:extLst>
                <a:ext uri="{FF2B5EF4-FFF2-40B4-BE49-F238E27FC236}">
                  <a16:creationId xmlns:a16="http://schemas.microsoft.com/office/drawing/2014/main" id="{D686D872-82AD-447D-83DA-8A3155CC0FC8}"/>
                </a:ext>
              </a:extLst>
            </p:cNvPr>
            <p:cNvSpPr/>
            <p:nvPr/>
          </p:nvSpPr>
          <p:spPr>
            <a:xfrm>
              <a:off x="6365288" y="3462292"/>
              <a:ext cx="443885" cy="2405848"/>
            </a:xfrm>
            <a:prstGeom prst="rect">
              <a:avLst/>
            </a:prstGeom>
            <a:noFill/>
            <a:ln w="222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sp>
        <p:nvSpPr>
          <p:cNvPr id="6" name="TextBox 5">
            <a:extLst>
              <a:ext uri="{FF2B5EF4-FFF2-40B4-BE49-F238E27FC236}">
                <a16:creationId xmlns:a16="http://schemas.microsoft.com/office/drawing/2014/main" id="{84285BC8-7113-447B-9A11-AE0564D6C8FD}"/>
              </a:ext>
            </a:extLst>
          </p:cNvPr>
          <p:cNvSpPr txBox="1"/>
          <p:nvPr/>
        </p:nvSpPr>
        <p:spPr>
          <a:xfrm>
            <a:off x="4811700" y="6378581"/>
            <a:ext cx="4305669" cy="461665"/>
          </a:xfrm>
          <a:prstGeom prst="rect">
            <a:avLst/>
          </a:prstGeom>
          <a:solidFill>
            <a:schemeClr val="bg1"/>
          </a:solidFill>
          <a:ln>
            <a:solidFill>
              <a:schemeClr val="accent6">
                <a:lumMod val="50000"/>
              </a:schemeClr>
            </a:solidFill>
          </a:ln>
        </p:spPr>
        <p:txBody>
          <a:bodyPr wrap="square" rtlCol="0">
            <a:spAutoFit/>
          </a:bodyPr>
          <a:lstStyle/>
          <a:p>
            <a:pPr algn="ctr"/>
            <a:r>
              <a:rPr lang="en-US" sz="800" b="1" i="1" dirty="0"/>
              <a:t>A Spatiotemporal Lightning Risk Assessment Using Lightning Mapping Data</a:t>
            </a:r>
          </a:p>
          <a:p>
            <a:pPr algn="ctr"/>
            <a:r>
              <a:rPr lang="en-US" sz="800" i="1" dirty="0"/>
              <a:t>Murphy, K. M., E. C. Bruning, C. J. Schultz, J. K. </a:t>
            </a:r>
            <a:r>
              <a:rPr lang="en-US" sz="800" i="1" dirty="0" err="1"/>
              <a:t>Vanos</a:t>
            </a:r>
            <a:endParaRPr lang="en-US" sz="800" i="1" dirty="0"/>
          </a:p>
          <a:p>
            <a:pPr algn="ctr"/>
            <a:r>
              <a:rPr lang="en-US" sz="800" dirty="0"/>
              <a:t>https://journals.ametsoc.org/view/journals/wcas/aop/WCAS-D-20-0021.1/WCAS-D-20-0021.1.xml</a:t>
            </a:r>
          </a:p>
        </p:txBody>
      </p:sp>
      <p:sp>
        <p:nvSpPr>
          <p:cNvPr id="7" name="TextBox 6">
            <a:extLst>
              <a:ext uri="{FF2B5EF4-FFF2-40B4-BE49-F238E27FC236}">
                <a16:creationId xmlns:a16="http://schemas.microsoft.com/office/drawing/2014/main" id="{A9039BC5-1891-4299-9854-6A959BD78915}"/>
              </a:ext>
            </a:extLst>
          </p:cNvPr>
          <p:cNvSpPr txBox="1"/>
          <p:nvPr/>
        </p:nvSpPr>
        <p:spPr>
          <a:xfrm>
            <a:off x="181991" y="720867"/>
            <a:ext cx="8766703" cy="224676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dirty="0"/>
              <a:t>Calculation is based on International Electrotechnical Commission Standard 62305-2 (IEC 62305-2).</a:t>
            </a:r>
          </a:p>
          <a:p>
            <a:pPr marL="800080" lvl="1" indent="-342891">
              <a:buFont typeface="Arial" panose="020B0604020202020204" pitchFamily="34" charset="0"/>
              <a:buChar char="•"/>
            </a:pPr>
            <a:r>
              <a:rPr lang="en-US" sz="2000" dirty="0"/>
              <a:t>Adapted for human safety scenarios</a:t>
            </a:r>
          </a:p>
          <a:p>
            <a:pPr marL="800080" lvl="1" indent="-342891">
              <a:buFont typeface="Arial" panose="020B0604020202020204" pitchFamily="34" charset="0"/>
              <a:buChar char="•"/>
            </a:pPr>
            <a:r>
              <a:rPr lang="en-US" sz="2000" dirty="0"/>
              <a:t>Area used: radius of 100ft surrounding human</a:t>
            </a:r>
          </a:p>
          <a:p>
            <a:pPr marL="342891" indent="-342891">
              <a:buFont typeface="Arial" panose="020B0604020202020204" pitchFamily="34" charset="0"/>
              <a:buChar char="•"/>
            </a:pPr>
            <a:r>
              <a:rPr lang="en-US" sz="2000" dirty="0"/>
              <a:t>Breaks down into three parts: </a:t>
            </a:r>
            <a:r>
              <a:rPr lang="en-US" sz="2000" b="1" dirty="0"/>
              <a:t>number of dangerous events</a:t>
            </a:r>
            <a:r>
              <a:rPr lang="en-US" sz="2000" dirty="0"/>
              <a:t>, probability of damage, and consequent loss.</a:t>
            </a:r>
          </a:p>
          <a:p>
            <a:pPr marL="342891" indent="-342891">
              <a:buFont typeface="Arial" panose="020B0604020202020204" pitchFamily="34" charset="0"/>
              <a:buChar char="•"/>
            </a:pPr>
            <a:r>
              <a:rPr lang="en-US" sz="2000" dirty="0"/>
              <a:t>Resulting risk magnitude compared to tolerability thresholds to evaluate safety</a:t>
            </a:r>
          </a:p>
        </p:txBody>
      </p:sp>
      <p:sp>
        <p:nvSpPr>
          <p:cNvPr id="10" name="TextBox 9">
            <a:extLst>
              <a:ext uri="{FF2B5EF4-FFF2-40B4-BE49-F238E27FC236}">
                <a16:creationId xmlns:a16="http://schemas.microsoft.com/office/drawing/2014/main" id="{8DA87867-CB43-4CF4-B63F-3D26CD097FEC}"/>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Methods</a:t>
            </a:r>
          </a:p>
        </p:txBody>
      </p:sp>
    </p:spTree>
    <p:extLst>
      <p:ext uri="{BB962C8B-B14F-4D97-AF65-F5344CB8AC3E}">
        <p14:creationId xmlns:p14="http://schemas.microsoft.com/office/powerpoint/2010/main" val="1871855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B09CB9-51AB-4919-8B76-2D1E4EEF9E5D}"/>
              </a:ext>
            </a:extLst>
          </p:cNvPr>
          <p:cNvGrpSpPr/>
          <p:nvPr/>
        </p:nvGrpSpPr>
        <p:grpSpPr>
          <a:xfrm>
            <a:off x="3962734" y="3260773"/>
            <a:ext cx="5181267" cy="3020339"/>
            <a:chOff x="3936100" y="3222594"/>
            <a:chExt cx="5181266" cy="3020338"/>
          </a:xfrm>
        </p:grpSpPr>
        <p:sp>
          <p:nvSpPr>
            <p:cNvPr id="8" name="Rectangle 7">
              <a:extLst>
                <a:ext uri="{FF2B5EF4-FFF2-40B4-BE49-F238E27FC236}">
                  <a16:creationId xmlns:a16="http://schemas.microsoft.com/office/drawing/2014/main" id="{A57ACF1A-5F67-4E6B-80BB-F1F8299C9CC5}"/>
                </a:ext>
              </a:extLst>
            </p:cNvPr>
            <p:cNvSpPr/>
            <p:nvPr/>
          </p:nvSpPr>
          <p:spPr>
            <a:xfrm>
              <a:off x="3936100" y="3222594"/>
              <a:ext cx="5181266" cy="3020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Description automatically generated">
              <a:extLst>
                <a:ext uri="{FF2B5EF4-FFF2-40B4-BE49-F238E27FC236}">
                  <a16:creationId xmlns:a16="http://schemas.microsoft.com/office/drawing/2014/main" id="{E999E5A2-D92B-44ED-B8FF-95EBFDC4E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100" y="3289640"/>
              <a:ext cx="5060661" cy="2921158"/>
            </a:xfrm>
            <a:prstGeom prst="rect">
              <a:avLst/>
            </a:prstGeom>
          </p:spPr>
        </p:pic>
        <p:sp>
          <p:nvSpPr>
            <p:cNvPr id="5" name="Rectangle 4">
              <a:extLst>
                <a:ext uri="{FF2B5EF4-FFF2-40B4-BE49-F238E27FC236}">
                  <a16:creationId xmlns:a16="http://schemas.microsoft.com/office/drawing/2014/main" id="{D686D872-82AD-447D-83DA-8A3155CC0FC8}"/>
                </a:ext>
              </a:extLst>
            </p:cNvPr>
            <p:cNvSpPr/>
            <p:nvPr/>
          </p:nvSpPr>
          <p:spPr>
            <a:xfrm>
              <a:off x="6365288" y="3462292"/>
              <a:ext cx="443885" cy="2405848"/>
            </a:xfrm>
            <a:prstGeom prst="rect">
              <a:avLst/>
            </a:prstGeom>
            <a:noFill/>
            <a:ln w="222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sp>
        <p:nvSpPr>
          <p:cNvPr id="6" name="TextBox 5">
            <a:extLst>
              <a:ext uri="{FF2B5EF4-FFF2-40B4-BE49-F238E27FC236}">
                <a16:creationId xmlns:a16="http://schemas.microsoft.com/office/drawing/2014/main" id="{84285BC8-7113-447B-9A11-AE0564D6C8FD}"/>
              </a:ext>
            </a:extLst>
          </p:cNvPr>
          <p:cNvSpPr txBox="1"/>
          <p:nvPr/>
        </p:nvSpPr>
        <p:spPr>
          <a:xfrm>
            <a:off x="4811700" y="6378581"/>
            <a:ext cx="4305669" cy="461665"/>
          </a:xfrm>
          <a:prstGeom prst="rect">
            <a:avLst/>
          </a:prstGeom>
          <a:solidFill>
            <a:schemeClr val="bg1"/>
          </a:solidFill>
          <a:ln>
            <a:solidFill>
              <a:schemeClr val="accent6">
                <a:lumMod val="50000"/>
              </a:schemeClr>
            </a:solidFill>
          </a:ln>
        </p:spPr>
        <p:txBody>
          <a:bodyPr wrap="square" rtlCol="0">
            <a:spAutoFit/>
          </a:bodyPr>
          <a:lstStyle/>
          <a:p>
            <a:pPr algn="ctr"/>
            <a:r>
              <a:rPr lang="en-US" sz="800" b="1" i="1" dirty="0"/>
              <a:t>A Spatiotemporal Lightning Risk Assessment Using Lightning Mapping Data</a:t>
            </a:r>
          </a:p>
          <a:p>
            <a:pPr algn="ctr"/>
            <a:r>
              <a:rPr lang="en-US" sz="800" i="1" dirty="0"/>
              <a:t>Murphy, K. M., E. C. Bruning, C. J. Schultz, J. K. </a:t>
            </a:r>
            <a:r>
              <a:rPr lang="en-US" sz="800" i="1" dirty="0" err="1"/>
              <a:t>Vanos</a:t>
            </a:r>
            <a:endParaRPr lang="en-US" sz="800" i="1" dirty="0"/>
          </a:p>
          <a:p>
            <a:pPr algn="ctr"/>
            <a:r>
              <a:rPr lang="en-US" sz="800" dirty="0"/>
              <a:t>https://journals.ametsoc.org/view/journals/wcas/aop/WCAS-D-20-0021.1/WCAS-D-20-0021.1.xml</a:t>
            </a:r>
          </a:p>
        </p:txBody>
      </p:sp>
      <p:sp>
        <p:nvSpPr>
          <p:cNvPr id="7" name="TextBox 6">
            <a:extLst>
              <a:ext uri="{FF2B5EF4-FFF2-40B4-BE49-F238E27FC236}">
                <a16:creationId xmlns:a16="http://schemas.microsoft.com/office/drawing/2014/main" id="{A9039BC5-1891-4299-9854-6A959BD78915}"/>
              </a:ext>
            </a:extLst>
          </p:cNvPr>
          <p:cNvSpPr txBox="1"/>
          <p:nvPr/>
        </p:nvSpPr>
        <p:spPr>
          <a:xfrm>
            <a:off x="181991" y="720867"/>
            <a:ext cx="8766703" cy="224676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dirty="0"/>
              <a:t>Calculation is based on International Electrotechnical Commission Standard 62305-2 (IEC 62305-2).</a:t>
            </a:r>
          </a:p>
          <a:p>
            <a:pPr marL="800080" lvl="1" indent="-342891">
              <a:buFont typeface="Arial" panose="020B0604020202020204" pitchFamily="34" charset="0"/>
              <a:buChar char="•"/>
            </a:pPr>
            <a:r>
              <a:rPr lang="en-US" sz="2000" dirty="0"/>
              <a:t>Adapted for human safety scenarios</a:t>
            </a:r>
          </a:p>
          <a:p>
            <a:pPr marL="800080" lvl="1" indent="-342891">
              <a:buFont typeface="Arial" panose="020B0604020202020204" pitchFamily="34" charset="0"/>
              <a:buChar char="•"/>
            </a:pPr>
            <a:r>
              <a:rPr lang="en-US" sz="2000" dirty="0"/>
              <a:t>Area used: radius of 100ft surrounding human</a:t>
            </a:r>
          </a:p>
          <a:p>
            <a:pPr marL="342891" indent="-342891">
              <a:buFont typeface="Arial" panose="020B0604020202020204" pitchFamily="34" charset="0"/>
              <a:buChar char="•"/>
            </a:pPr>
            <a:r>
              <a:rPr lang="en-US" sz="2000" dirty="0"/>
              <a:t>Breaks down into three parts: </a:t>
            </a:r>
            <a:r>
              <a:rPr lang="en-US" sz="2000" b="1" dirty="0"/>
              <a:t>number of dangerous events</a:t>
            </a:r>
            <a:r>
              <a:rPr lang="en-US" sz="2000" dirty="0"/>
              <a:t>, probability of damage, and consequent loss.</a:t>
            </a:r>
          </a:p>
          <a:p>
            <a:pPr marL="342891" indent="-342891">
              <a:buFont typeface="Arial" panose="020B0604020202020204" pitchFamily="34" charset="0"/>
              <a:buChar char="•"/>
            </a:pPr>
            <a:r>
              <a:rPr lang="en-US" sz="2000" dirty="0"/>
              <a:t>Resulting risk magnitude compared to tolerability thresholds to evaluate safety</a:t>
            </a:r>
          </a:p>
        </p:txBody>
      </p:sp>
      <p:sp>
        <p:nvSpPr>
          <p:cNvPr id="10" name="TextBox 9">
            <a:extLst>
              <a:ext uri="{FF2B5EF4-FFF2-40B4-BE49-F238E27FC236}">
                <a16:creationId xmlns:a16="http://schemas.microsoft.com/office/drawing/2014/main" id="{8DA87867-CB43-4CF4-B63F-3D26CD097FEC}"/>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Methods</a:t>
            </a:r>
          </a:p>
        </p:txBody>
      </p:sp>
      <p:grpSp>
        <p:nvGrpSpPr>
          <p:cNvPr id="13" name="Group 12">
            <a:extLst>
              <a:ext uri="{FF2B5EF4-FFF2-40B4-BE49-F238E27FC236}">
                <a16:creationId xmlns:a16="http://schemas.microsoft.com/office/drawing/2014/main" id="{66B0A47C-6C81-4699-8008-1073BA16F358}"/>
              </a:ext>
            </a:extLst>
          </p:cNvPr>
          <p:cNvGrpSpPr/>
          <p:nvPr/>
        </p:nvGrpSpPr>
        <p:grpSpPr>
          <a:xfrm>
            <a:off x="3" y="3561472"/>
            <a:ext cx="3842129" cy="2575666"/>
            <a:chOff x="120605" y="3140285"/>
            <a:chExt cx="4630281" cy="2812405"/>
          </a:xfrm>
        </p:grpSpPr>
        <p:pic>
          <p:nvPicPr>
            <p:cNvPr id="11" name="Picture 10" descr="Chart, funnel chart&#10;&#10;Description automatically generated">
              <a:extLst>
                <a:ext uri="{FF2B5EF4-FFF2-40B4-BE49-F238E27FC236}">
                  <a16:creationId xmlns:a16="http://schemas.microsoft.com/office/drawing/2014/main" id="{CB494D01-5DDD-4C9A-A1C9-5601F275A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89" y="3140285"/>
              <a:ext cx="4568897" cy="2766034"/>
            </a:xfrm>
            <a:prstGeom prst="rect">
              <a:avLst/>
            </a:prstGeom>
          </p:spPr>
        </p:pic>
        <p:sp>
          <p:nvSpPr>
            <p:cNvPr id="12" name="Rectangle 11">
              <a:extLst>
                <a:ext uri="{FF2B5EF4-FFF2-40B4-BE49-F238E27FC236}">
                  <a16:creationId xmlns:a16="http://schemas.microsoft.com/office/drawing/2014/main" id="{36AEFC0F-95B1-477C-8F21-0C563F26B75A}"/>
                </a:ext>
              </a:extLst>
            </p:cNvPr>
            <p:cNvSpPr/>
            <p:nvPr/>
          </p:nvSpPr>
          <p:spPr>
            <a:xfrm>
              <a:off x="120605" y="5448592"/>
              <a:ext cx="4630279" cy="504098"/>
            </a:xfrm>
            <a:prstGeom prst="rect">
              <a:avLst/>
            </a:prstGeom>
          </p:spPr>
          <p:txBody>
            <a:bodyPr wrap="square">
              <a:spAutoFit/>
            </a:bodyPr>
            <a:lstStyle/>
            <a:p>
              <a:r>
                <a:rPr lang="en-US" sz="800" dirty="0">
                  <a:solidFill>
                    <a:srgbClr val="333333"/>
                  </a:solidFill>
                  <a:latin typeface="Times New Roman" panose="02020603050405020304" pitchFamily="18" charset="0"/>
                </a:rPr>
                <a:t>Modified from:</a:t>
              </a:r>
            </a:p>
            <a:p>
              <a:r>
                <a:rPr lang="en-US" sz="800" dirty="0">
                  <a:solidFill>
                    <a:srgbClr val="333333"/>
                  </a:solidFill>
                  <a:latin typeface="Times New Roman" panose="02020603050405020304" pitchFamily="18" charset="0"/>
                </a:rPr>
                <a:t> </a:t>
              </a:r>
              <a:r>
                <a:rPr lang="en-US" sz="800" b="1" dirty="0">
                  <a:solidFill>
                    <a:srgbClr val="333333"/>
                  </a:solidFill>
                  <a:latin typeface="Times New Roman" panose="02020603050405020304" pitchFamily="18" charset="0"/>
                </a:rPr>
                <a:t>Health and Safety Executive, 2001</a:t>
              </a:r>
              <a:r>
                <a:rPr lang="en-US" sz="800" dirty="0">
                  <a:solidFill>
                    <a:srgbClr val="333333"/>
                  </a:solidFill>
                  <a:latin typeface="Times New Roman" panose="02020603050405020304" pitchFamily="18" charset="0"/>
                </a:rPr>
                <a:t>: Reducing risks, protecting people: HSE’s decision-making process. HSE Doc., 88 pp., </a:t>
              </a:r>
              <a:r>
                <a:rPr lang="en-US" sz="800" dirty="0">
                  <a:solidFill>
                    <a:srgbClr val="D47500"/>
                  </a:solidFill>
                  <a:latin typeface="Times New Roman" panose="02020603050405020304" pitchFamily="18" charset="0"/>
                  <a:hlinkClick r:id="rId4"/>
                </a:rPr>
                <a:t>https://www.hse.gov.uk/managing/theory/r2p2.htm</a:t>
              </a:r>
              <a:r>
                <a:rPr lang="en-US" sz="800" dirty="0">
                  <a:solidFill>
                    <a:srgbClr val="333333"/>
                  </a:solidFill>
                  <a:latin typeface="Times New Roman" panose="02020603050405020304" pitchFamily="18" charset="0"/>
                </a:rPr>
                <a:t>.</a:t>
              </a:r>
            </a:p>
          </p:txBody>
        </p:sp>
      </p:grpSp>
    </p:spTree>
    <p:extLst>
      <p:ext uri="{BB962C8B-B14F-4D97-AF65-F5344CB8AC3E}">
        <p14:creationId xmlns:p14="http://schemas.microsoft.com/office/powerpoint/2010/main" val="328910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C64D9A-19F0-4345-953D-38EEDC245F40}"/>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Methods</a:t>
            </a:r>
          </a:p>
        </p:txBody>
      </p:sp>
      <p:grpSp>
        <p:nvGrpSpPr>
          <p:cNvPr id="4" name="Group 3">
            <a:extLst>
              <a:ext uri="{FF2B5EF4-FFF2-40B4-BE49-F238E27FC236}">
                <a16:creationId xmlns:a16="http://schemas.microsoft.com/office/drawing/2014/main" id="{156845DD-6000-4943-8673-1EE5D18B808F}"/>
              </a:ext>
            </a:extLst>
          </p:cNvPr>
          <p:cNvGrpSpPr>
            <a:grpSpLocks noChangeAspect="1"/>
          </p:cNvGrpSpPr>
          <p:nvPr/>
        </p:nvGrpSpPr>
        <p:grpSpPr>
          <a:xfrm>
            <a:off x="181991" y="3582590"/>
            <a:ext cx="4539707" cy="2826793"/>
            <a:chOff x="3240791" y="3804570"/>
            <a:chExt cx="4903675" cy="3053430"/>
          </a:xfrm>
        </p:grpSpPr>
        <p:pic>
          <p:nvPicPr>
            <p:cNvPr id="5" name="Picture 4" descr="A picture containing diagram&#10;&#10;Description automatically generated">
              <a:extLst>
                <a:ext uri="{FF2B5EF4-FFF2-40B4-BE49-F238E27FC236}">
                  <a16:creationId xmlns:a16="http://schemas.microsoft.com/office/drawing/2014/main" id="{B326406D-0368-497E-B8BD-E774939BA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791" y="3804570"/>
              <a:ext cx="4903675" cy="3053430"/>
            </a:xfrm>
            <a:prstGeom prst="rect">
              <a:avLst/>
            </a:prstGeom>
          </p:spPr>
        </p:pic>
        <p:sp>
          <p:nvSpPr>
            <p:cNvPr id="6" name="Arrow: Right 5">
              <a:extLst>
                <a:ext uri="{FF2B5EF4-FFF2-40B4-BE49-F238E27FC236}">
                  <a16:creationId xmlns:a16="http://schemas.microsoft.com/office/drawing/2014/main" id="{9D845CE9-30A4-4095-A585-EE47F2584DA4}"/>
                </a:ext>
              </a:extLst>
            </p:cNvPr>
            <p:cNvSpPr/>
            <p:nvPr/>
          </p:nvSpPr>
          <p:spPr>
            <a:xfrm rot="20833069">
              <a:off x="4669655" y="5261328"/>
              <a:ext cx="674703" cy="30603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909FC34E-1744-4224-9E5A-770DD43509D5}"/>
              </a:ext>
            </a:extLst>
          </p:cNvPr>
          <p:cNvSpPr txBox="1"/>
          <p:nvPr/>
        </p:nvSpPr>
        <p:spPr>
          <a:xfrm>
            <a:off x="181991" y="720866"/>
            <a:ext cx="8766703" cy="2554545"/>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Assessed lightning threat for the “Rock the South” concert:</a:t>
            </a:r>
          </a:p>
          <a:p>
            <a:pPr marL="800080" lvl="1" indent="-342891">
              <a:buFont typeface="Arial" panose="020B0604020202020204" pitchFamily="34" charset="0"/>
              <a:buChar char="•"/>
            </a:pPr>
            <a:r>
              <a:rPr lang="en-US" sz="2000" dirty="0"/>
              <a:t>Cullman, AL (used </a:t>
            </a:r>
            <a:r>
              <a:rPr lang="en-US" sz="2000" dirty="0" err="1"/>
              <a:t>lat</a:t>
            </a:r>
            <a:r>
              <a:rPr lang="en-US" sz="2000" dirty="0"/>
              <a:t>, </a:t>
            </a:r>
            <a:r>
              <a:rPr lang="en-US" sz="2000" dirty="0" err="1"/>
              <a:t>lon</a:t>
            </a:r>
            <a:r>
              <a:rPr lang="en-US" sz="2000" dirty="0"/>
              <a:t> of 34.1510, -86.8767)</a:t>
            </a:r>
          </a:p>
          <a:p>
            <a:pPr marL="800080" lvl="1" indent="-342891">
              <a:buFont typeface="Arial" panose="020B0604020202020204" pitchFamily="34" charset="0"/>
              <a:buChar char="•"/>
            </a:pPr>
            <a:r>
              <a:rPr lang="en-US" sz="2000" dirty="0"/>
              <a:t>Source: address provided on https://www.rockthesouth.com/faq</a:t>
            </a:r>
          </a:p>
          <a:p>
            <a:pPr marL="800080" lvl="1" indent="-342891">
              <a:buFont typeface="Arial" panose="020B0604020202020204" pitchFamily="34" charset="0"/>
              <a:buChar char="•"/>
            </a:pPr>
            <a:r>
              <a:rPr lang="en-US" sz="2000" dirty="0"/>
              <a:t>08/13/2021 – 08/15/2021</a:t>
            </a:r>
          </a:p>
          <a:p>
            <a:pPr lvl="1"/>
            <a:endParaRPr lang="en-US" sz="2000" dirty="0"/>
          </a:p>
          <a:p>
            <a:pPr marL="342891" indent="-342891">
              <a:buFont typeface="Arial" panose="020B0604020202020204" pitchFamily="34" charset="0"/>
              <a:buChar char="•"/>
            </a:pPr>
            <a:r>
              <a:rPr lang="en-US" sz="2000" b="1" dirty="0"/>
              <a:t>Two main periods of interest:</a:t>
            </a:r>
          </a:p>
          <a:p>
            <a:pPr marL="800080" lvl="1" indent="-342891">
              <a:buFont typeface="Arial" panose="020B0604020202020204" pitchFamily="34" charset="0"/>
              <a:buChar char="•"/>
            </a:pPr>
            <a:r>
              <a:rPr lang="en-US" sz="2000" dirty="0"/>
              <a:t>Day 1: 22:00 – 02:30 UTC (08/13 – 08/14)</a:t>
            </a:r>
          </a:p>
          <a:p>
            <a:pPr marL="800080" lvl="1" indent="-342891">
              <a:buFont typeface="Arial" panose="020B0604020202020204" pitchFamily="34" charset="0"/>
              <a:buChar char="•"/>
            </a:pPr>
            <a:r>
              <a:rPr lang="en-US" sz="2000" dirty="0"/>
              <a:t>Day 2: 22:00 – 02:00 UTC (08/14 – 08/15)</a:t>
            </a:r>
          </a:p>
        </p:txBody>
      </p:sp>
      <p:pic>
        <p:nvPicPr>
          <p:cNvPr id="8" name="gmail-m_-6377596641937376867gmail-m_-1341101672053315811Picture 1">
            <a:extLst>
              <a:ext uri="{FF2B5EF4-FFF2-40B4-BE49-F238E27FC236}">
                <a16:creationId xmlns:a16="http://schemas.microsoft.com/office/drawing/2014/main" id="{1423D9C4-9F1E-49D0-BCCE-7FE70560F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955" y="3582590"/>
            <a:ext cx="4237633" cy="294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23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C64D9A-19F0-4345-953D-38EEDC245F40}"/>
              </a:ext>
            </a:extLst>
          </p:cNvPr>
          <p:cNvSpPr txBox="1"/>
          <p:nvPr/>
        </p:nvSpPr>
        <p:spPr>
          <a:xfrm>
            <a:off x="181994" y="79902"/>
            <a:ext cx="1362723" cy="461665"/>
          </a:xfrm>
          <a:prstGeom prst="rect">
            <a:avLst/>
          </a:prstGeom>
          <a:solidFill>
            <a:schemeClr val="bg1"/>
          </a:solidFill>
          <a:ln>
            <a:solidFill>
              <a:schemeClr val="accent6">
                <a:lumMod val="50000"/>
              </a:schemeClr>
            </a:solidFill>
          </a:ln>
        </p:spPr>
        <p:txBody>
          <a:bodyPr wrap="square" rtlCol="0">
            <a:spAutoFit/>
          </a:bodyPr>
          <a:lstStyle/>
          <a:p>
            <a:pPr algn="ctr"/>
            <a:r>
              <a:rPr lang="en-US" sz="2400" b="1" dirty="0"/>
              <a:t>Methods</a:t>
            </a:r>
          </a:p>
        </p:txBody>
      </p:sp>
      <p:sp>
        <p:nvSpPr>
          <p:cNvPr id="7" name="TextBox 6">
            <a:extLst>
              <a:ext uri="{FF2B5EF4-FFF2-40B4-BE49-F238E27FC236}">
                <a16:creationId xmlns:a16="http://schemas.microsoft.com/office/drawing/2014/main" id="{909FC34E-1744-4224-9E5A-770DD43509D5}"/>
              </a:ext>
            </a:extLst>
          </p:cNvPr>
          <p:cNvSpPr txBox="1"/>
          <p:nvPr/>
        </p:nvSpPr>
        <p:spPr>
          <a:xfrm>
            <a:off x="181991" y="720865"/>
            <a:ext cx="8766703" cy="2246769"/>
          </a:xfrm>
          <a:prstGeom prst="rect">
            <a:avLst/>
          </a:prstGeom>
          <a:solidFill>
            <a:schemeClr val="bg1"/>
          </a:solidFill>
          <a:ln>
            <a:solidFill>
              <a:schemeClr val="accent6">
                <a:lumMod val="50000"/>
              </a:schemeClr>
            </a:solidFill>
          </a:ln>
        </p:spPr>
        <p:txBody>
          <a:bodyPr wrap="square" rtlCol="0">
            <a:spAutoFit/>
          </a:bodyPr>
          <a:lstStyle/>
          <a:p>
            <a:pPr marL="342891" indent="-342891">
              <a:buFont typeface="Arial" panose="020B0604020202020204" pitchFamily="34" charset="0"/>
              <a:buChar char="•"/>
            </a:pPr>
            <a:r>
              <a:rPr lang="en-US" sz="2000" b="1" dirty="0"/>
              <a:t>Compare </a:t>
            </a:r>
            <a:r>
              <a:rPr lang="en-US" sz="2000" b="1" dirty="0">
                <a:solidFill>
                  <a:schemeClr val="accent2"/>
                </a:solidFill>
              </a:rPr>
              <a:t>actual event delay</a:t>
            </a:r>
            <a:r>
              <a:rPr lang="en-US" sz="2000" b="1" dirty="0"/>
              <a:t> periods (based on NWS decision support services (DSS) log) to:</a:t>
            </a:r>
          </a:p>
          <a:p>
            <a:pPr marL="800080" lvl="1" indent="-342891">
              <a:buFont typeface="Arial" panose="020B0604020202020204" pitchFamily="34" charset="0"/>
              <a:buChar char="•"/>
            </a:pPr>
            <a:r>
              <a:rPr lang="en-US" sz="2000" b="1" dirty="0"/>
              <a:t>NLDN 30/30 rule </a:t>
            </a:r>
            <a:r>
              <a:rPr lang="en-US" sz="2000" dirty="0"/>
              <a:t>– any flash (IC or CG) within 5 </a:t>
            </a:r>
            <a:r>
              <a:rPr lang="en-US" sz="2000" dirty="0" err="1"/>
              <a:t>nmi</a:t>
            </a:r>
            <a:r>
              <a:rPr lang="en-US" sz="2000" dirty="0"/>
              <a:t> issues a warning, warning period ends 30mins after last flash within 5nmi</a:t>
            </a:r>
            <a:endParaRPr lang="en-US" sz="2000" b="1" dirty="0"/>
          </a:p>
          <a:p>
            <a:pPr marL="800080" lvl="1" indent="-342891">
              <a:buFont typeface="Arial" panose="020B0604020202020204" pitchFamily="34" charset="0"/>
              <a:buChar char="•"/>
            </a:pPr>
            <a:r>
              <a:rPr lang="en-US" sz="2000" b="1" dirty="0"/>
              <a:t>Risk methodology (LMA)</a:t>
            </a:r>
            <a:r>
              <a:rPr lang="en-US" sz="2000" dirty="0"/>
              <a:t> – warning period start when risk is unacceptable, ends when risk is tolerable or acceptable</a:t>
            </a:r>
            <a:endParaRPr lang="en-US" sz="2000" b="1" dirty="0"/>
          </a:p>
          <a:p>
            <a:pPr marL="800080" lvl="1" indent="-342891">
              <a:buFont typeface="Arial" panose="020B0604020202020204" pitchFamily="34" charset="0"/>
              <a:buChar char="•"/>
            </a:pPr>
            <a:r>
              <a:rPr lang="en-US" sz="2000" b="1" dirty="0"/>
              <a:t>Risk methodology (GLM)</a:t>
            </a:r>
            <a:r>
              <a:rPr lang="en-US" sz="2000" dirty="0"/>
              <a:t> – same as LMA risk</a:t>
            </a:r>
            <a:endParaRPr lang="en-US" sz="2000" b="1" dirty="0"/>
          </a:p>
        </p:txBody>
      </p:sp>
      <p:sp>
        <p:nvSpPr>
          <p:cNvPr id="3" name="Oval 2">
            <a:extLst>
              <a:ext uri="{FF2B5EF4-FFF2-40B4-BE49-F238E27FC236}">
                <a16:creationId xmlns:a16="http://schemas.microsoft.com/office/drawing/2014/main" id="{8FA82CBC-B53C-4273-9047-A464BF06E31B}"/>
              </a:ext>
            </a:extLst>
          </p:cNvPr>
          <p:cNvSpPr/>
          <p:nvPr/>
        </p:nvSpPr>
        <p:spPr>
          <a:xfrm>
            <a:off x="863358" y="3162677"/>
            <a:ext cx="3320249" cy="1429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Actual event delay periods </a:t>
            </a:r>
            <a:r>
              <a:rPr lang="en-US" b="1" dirty="0">
                <a:solidFill>
                  <a:schemeClr val="accent2"/>
                </a:solidFill>
              </a:rPr>
              <a:t>(OBSERVED)</a:t>
            </a:r>
          </a:p>
        </p:txBody>
      </p:sp>
      <p:sp>
        <p:nvSpPr>
          <p:cNvPr id="9" name="Oval 8">
            <a:extLst>
              <a:ext uri="{FF2B5EF4-FFF2-40B4-BE49-F238E27FC236}">
                <a16:creationId xmlns:a16="http://schemas.microsoft.com/office/drawing/2014/main" id="{FBC48AE5-9233-43D4-B403-E29B7B21E4DF}"/>
              </a:ext>
            </a:extLst>
          </p:cNvPr>
          <p:cNvSpPr/>
          <p:nvPr/>
        </p:nvSpPr>
        <p:spPr>
          <a:xfrm>
            <a:off x="4572003" y="3162677"/>
            <a:ext cx="3320249" cy="1429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NLDN 30/30</a:t>
            </a:r>
          </a:p>
          <a:p>
            <a:pPr algn="ctr"/>
            <a:r>
              <a:rPr lang="en-US" b="1" dirty="0">
                <a:solidFill>
                  <a:schemeClr val="accent2"/>
                </a:solidFill>
              </a:rPr>
              <a:t>(30/30)</a:t>
            </a:r>
          </a:p>
        </p:txBody>
      </p:sp>
      <p:sp>
        <p:nvSpPr>
          <p:cNvPr id="10" name="Oval 9">
            <a:extLst>
              <a:ext uri="{FF2B5EF4-FFF2-40B4-BE49-F238E27FC236}">
                <a16:creationId xmlns:a16="http://schemas.microsoft.com/office/drawing/2014/main" id="{0C5DFB72-5E83-4957-B431-E0720B1125E5}"/>
              </a:ext>
            </a:extLst>
          </p:cNvPr>
          <p:cNvSpPr/>
          <p:nvPr/>
        </p:nvSpPr>
        <p:spPr>
          <a:xfrm>
            <a:off x="863358" y="4886425"/>
            <a:ext cx="3320249" cy="1429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 Methodology LMA </a:t>
            </a:r>
            <a:r>
              <a:rPr lang="en-US" b="1" dirty="0">
                <a:solidFill>
                  <a:schemeClr val="accent2"/>
                </a:solidFill>
              </a:rPr>
              <a:t>(LMA Risk)</a:t>
            </a:r>
          </a:p>
        </p:txBody>
      </p:sp>
      <p:sp>
        <p:nvSpPr>
          <p:cNvPr id="11" name="Oval 10">
            <a:extLst>
              <a:ext uri="{FF2B5EF4-FFF2-40B4-BE49-F238E27FC236}">
                <a16:creationId xmlns:a16="http://schemas.microsoft.com/office/drawing/2014/main" id="{3E2CE98B-EEC1-4423-A57A-EE596B547D42}"/>
              </a:ext>
            </a:extLst>
          </p:cNvPr>
          <p:cNvSpPr/>
          <p:nvPr/>
        </p:nvSpPr>
        <p:spPr>
          <a:xfrm>
            <a:off x="4572003" y="4886425"/>
            <a:ext cx="3320249" cy="1429305"/>
          </a:xfrm>
          <a:prstGeom prst="ellipse">
            <a:avLst/>
          </a:prstGeom>
          <a:solidFill>
            <a:schemeClr val="bg1"/>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 Methodology GLM </a:t>
            </a:r>
            <a:r>
              <a:rPr lang="en-US" b="1" dirty="0">
                <a:solidFill>
                  <a:schemeClr val="accent2"/>
                </a:solidFill>
              </a:rPr>
              <a:t>(GLM Risk)</a:t>
            </a:r>
          </a:p>
        </p:txBody>
      </p:sp>
    </p:spTree>
    <p:extLst>
      <p:ext uri="{BB962C8B-B14F-4D97-AF65-F5344CB8AC3E}">
        <p14:creationId xmlns:p14="http://schemas.microsoft.com/office/powerpoint/2010/main" val="13771933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TotalTime>
  <Words>1566</Words>
  <Application>Microsoft Office PowerPoint</Application>
  <PresentationFormat>On-screen Show (4:3)</PresentationFormat>
  <Paragraphs>182</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Murphy, Kelley M. (MSFC-ST11)[UAH]</dc:creator>
  <cp:lastModifiedBy>Murphy, Kelley M. (MSFC-ST11)[UAH]</cp:lastModifiedBy>
  <cp:revision>52</cp:revision>
  <dcterms:created xsi:type="dcterms:W3CDTF">2022-01-14T16:50:36Z</dcterms:created>
  <dcterms:modified xsi:type="dcterms:W3CDTF">2022-01-17T16:27:00Z</dcterms:modified>
</cp:coreProperties>
</file>