
<file path=[Content_Types].xml><?xml version="1.0" encoding="utf-8"?>
<Types xmlns="http://schemas.openxmlformats.org/package/2006/content-types">
  <Default Extension="emf" ContentType="image/x-emf"/>
  <Default Extension="m4a" ContentType="audio/mp4"/>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 id="2147483660" r:id="rId2"/>
  </p:sldMasterIdLst>
  <p:notesMasterIdLst>
    <p:notesMasterId r:id="rId8"/>
  </p:notesMasterIdLst>
  <p:sldIdLst>
    <p:sldId id="263" r:id="rId3"/>
    <p:sldId id="258" r:id="rId4"/>
    <p:sldId id="265" r:id="rId5"/>
    <p:sldId id="264" r:id="rId6"/>
    <p:sldId id="260"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483"/>
    <a:srgbClr val="97CD7E"/>
    <a:srgbClr val="7AC47C"/>
    <a:srgbClr val="6EC17B"/>
    <a:srgbClr val="65BE7B"/>
    <a:srgbClr val="FFEA84"/>
    <a:srgbClr val="FFE884"/>
    <a:srgbClr val="63BE7B"/>
    <a:srgbClr val="68BF7B"/>
    <a:srgbClr val="6BC07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20" autoAdjust="0"/>
    <p:restoredTop sz="95571" autoAdjust="0"/>
  </p:normalViewPr>
  <p:slideViewPr>
    <p:cSldViewPr snapToGrid="0">
      <p:cViewPr varScale="1">
        <p:scale>
          <a:sx n="78" d="100"/>
          <a:sy n="78" d="100"/>
        </p:scale>
        <p:origin x="691" y="62"/>
      </p:cViewPr>
      <p:guideLst/>
    </p:cSldViewPr>
  </p:slideViewPr>
  <p:notesTextViewPr>
    <p:cViewPr>
      <p:scale>
        <a:sx n="1" d="1"/>
        <a:sy n="1" d="1"/>
      </p:scale>
      <p:origin x="0" y="0"/>
    </p:cViewPr>
  </p:notesTextViewPr>
  <p:notesViewPr>
    <p:cSldViewPr snapToGrid="0">
      <p:cViewPr varScale="1">
        <p:scale>
          <a:sx n="120" d="100"/>
          <a:sy n="120" d="100"/>
        </p:scale>
        <p:origin x="4104" y="12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image" Target="../media/image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2CD8E2-082A-4446-92FC-5108655C2873}" type="datetimeFigureOut">
              <a:rPr lang="en-US" smtClean="0"/>
              <a:t>1/18/2022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A0DBA3-58B2-49C6-BF34-F12E208D3178}" type="slidenum">
              <a:rPr lang="en-US" smtClean="0"/>
              <a:t>‹#›</a:t>
            </a:fld>
            <a:endParaRPr lang="en-US"/>
          </a:p>
        </p:txBody>
      </p:sp>
    </p:spTree>
    <p:extLst>
      <p:ext uri="{BB962C8B-B14F-4D97-AF65-F5344CB8AC3E}">
        <p14:creationId xmlns:p14="http://schemas.microsoft.com/office/powerpoint/2010/main" val="29037802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A0DBA3-58B2-49C6-BF34-F12E208D3178}" type="slidenum">
              <a:rPr lang="en-US" smtClean="0"/>
              <a:t>2</a:t>
            </a:fld>
            <a:endParaRPr lang="en-US"/>
          </a:p>
        </p:txBody>
      </p:sp>
    </p:spTree>
    <p:extLst>
      <p:ext uri="{BB962C8B-B14F-4D97-AF65-F5344CB8AC3E}">
        <p14:creationId xmlns:p14="http://schemas.microsoft.com/office/powerpoint/2010/main" val="749518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A0DBA3-58B2-49C6-BF34-F12E208D3178}" type="slidenum">
              <a:rPr lang="en-US" smtClean="0"/>
              <a:t>3</a:t>
            </a:fld>
            <a:endParaRPr lang="en-US"/>
          </a:p>
        </p:txBody>
      </p:sp>
    </p:spTree>
    <p:extLst>
      <p:ext uri="{BB962C8B-B14F-4D97-AF65-F5344CB8AC3E}">
        <p14:creationId xmlns:p14="http://schemas.microsoft.com/office/powerpoint/2010/main" val="4106321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A0DBA3-58B2-49C6-BF34-F12E208D3178}" type="slidenum">
              <a:rPr lang="en-US" smtClean="0"/>
              <a:t>4</a:t>
            </a:fld>
            <a:endParaRPr lang="en-US"/>
          </a:p>
        </p:txBody>
      </p:sp>
    </p:spTree>
    <p:extLst>
      <p:ext uri="{BB962C8B-B14F-4D97-AF65-F5344CB8AC3E}">
        <p14:creationId xmlns:p14="http://schemas.microsoft.com/office/powerpoint/2010/main" val="858659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A0DBA3-58B2-49C6-BF34-F12E208D3178}" type="slidenum">
              <a:rPr lang="en-US" smtClean="0"/>
              <a:t>5</a:t>
            </a:fld>
            <a:endParaRPr lang="en-US"/>
          </a:p>
        </p:txBody>
      </p:sp>
    </p:spTree>
    <p:extLst>
      <p:ext uri="{BB962C8B-B14F-4D97-AF65-F5344CB8AC3E}">
        <p14:creationId xmlns:p14="http://schemas.microsoft.com/office/powerpoint/2010/main" val="2983876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284566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8" name="Slide Number Placeholder 5">
            <a:extLst>
              <a:ext uri="{FF2B5EF4-FFF2-40B4-BE49-F238E27FC236}">
                <a16:creationId xmlns:a16="http://schemas.microsoft.com/office/drawing/2014/main" id="{805E1406-D77E-458B-9D03-2003C5925611}"/>
              </a:ext>
            </a:extLst>
          </p:cNvPr>
          <p:cNvSpPr>
            <a:spLocks noGrp="1"/>
          </p:cNvSpPr>
          <p:nvPr>
            <p:ph type="sldNum" sz="quarter" idx="4"/>
          </p:nvPr>
        </p:nvSpPr>
        <p:spPr>
          <a:xfrm>
            <a:off x="9265356" y="6572680"/>
            <a:ext cx="2743200" cy="285320"/>
          </a:xfrm>
          <a:prstGeom prst="rect">
            <a:avLst/>
          </a:prstGeom>
        </p:spPr>
        <p:txBody>
          <a:bodyPr vert="horz" lIns="91440" tIns="45720" rIns="91440" bIns="45720" rtlCol="0" anchor="ctr"/>
          <a:lstStyle>
            <a:lvl1pPr algn="r">
              <a:defRPr sz="1200">
                <a:solidFill>
                  <a:schemeClr val="tx1">
                    <a:tint val="75000"/>
                  </a:schemeClr>
                </a:solidFill>
              </a:defRPr>
            </a:lvl1pPr>
          </a:lstStyle>
          <a:p>
            <a:fld id="{AC0B2DFA-4C89-4306-83F8-C4B892318B26}" type="slidenum">
              <a:rPr lang="en-US" smtClean="0"/>
              <a:t>‹#›</a:t>
            </a:fld>
            <a:endParaRPr lang="en-US"/>
          </a:p>
        </p:txBody>
      </p:sp>
    </p:spTree>
    <p:extLst>
      <p:ext uri="{BB962C8B-B14F-4D97-AF65-F5344CB8AC3E}">
        <p14:creationId xmlns:p14="http://schemas.microsoft.com/office/powerpoint/2010/main" val="1631321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AC0B2DFA-4C89-4306-83F8-C4B892318B26}" type="slidenum">
              <a:rPr lang="en-US" smtClean="0"/>
              <a:t>‹#›</a:t>
            </a:fld>
            <a:endParaRPr lang="en-US"/>
          </a:p>
        </p:txBody>
      </p:sp>
    </p:spTree>
    <p:extLst>
      <p:ext uri="{BB962C8B-B14F-4D97-AF65-F5344CB8AC3E}">
        <p14:creationId xmlns:p14="http://schemas.microsoft.com/office/powerpoint/2010/main" val="3087978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AC0B2DFA-4C89-4306-83F8-C4B892318B26}" type="slidenum">
              <a:rPr lang="en-US" smtClean="0"/>
              <a:t>‹#›</a:t>
            </a:fld>
            <a:endParaRPr lang="en-US"/>
          </a:p>
        </p:txBody>
      </p:sp>
    </p:spTree>
    <p:extLst>
      <p:ext uri="{BB962C8B-B14F-4D97-AF65-F5344CB8AC3E}">
        <p14:creationId xmlns:p14="http://schemas.microsoft.com/office/powerpoint/2010/main" val="241368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AC0B2DFA-4C89-4306-83F8-C4B892318B26}" type="slidenum">
              <a:rPr lang="en-US" smtClean="0"/>
              <a:t>‹#›</a:t>
            </a:fld>
            <a:endParaRPr lang="en-US"/>
          </a:p>
        </p:txBody>
      </p:sp>
    </p:spTree>
    <p:extLst>
      <p:ext uri="{BB962C8B-B14F-4D97-AF65-F5344CB8AC3E}">
        <p14:creationId xmlns:p14="http://schemas.microsoft.com/office/powerpoint/2010/main" val="13501368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AC0B2DFA-4C89-4306-83F8-C4B892318B26}" type="slidenum">
              <a:rPr lang="en-US" smtClean="0"/>
              <a:t>‹#›</a:t>
            </a:fld>
            <a:endParaRPr lang="en-US"/>
          </a:p>
        </p:txBody>
      </p:sp>
    </p:spTree>
    <p:extLst>
      <p:ext uri="{BB962C8B-B14F-4D97-AF65-F5344CB8AC3E}">
        <p14:creationId xmlns:p14="http://schemas.microsoft.com/office/powerpoint/2010/main" val="3357329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p>
            <a:fld id="{AC0B2DFA-4C89-4306-83F8-C4B892318B26}" type="slidenum">
              <a:rPr lang="en-US" smtClean="0"/>
              <a:t>‹#›</a:t>
            </a:fld>
            <a:endParaRPr lang="en-US"/>
          </a:p>
        </p:txBody>
      </p:sp>
    </p:spTree>
    <p:extLst>
      <p:ext uri="{BB962C8B-B14F-4D97-AF65-F5344CB8AC3E}">
        <p14:creationId xmlns:p14="http://schemas.microsoft.com/office/powerpoint/2010/main" val="699004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C0B2DFA-4C89-4306-83F8-C4B892318B26}" type="slidenum">
              <a:rPr lang="en-US" smtClean="0"/>
              <a:t>‹#›</a:t>
            </a:fld>
            <a:endParaRPr lang="en-US"/>
          </a:p>
        </p:txBody>
      </p:sp>
    </p:spTree>
    <p:extLst>
      <p:ext uri="{BB962C8B-B14F-4D97-AF65-F5344CB8AC3E}">
        <p14:creationId xmlns:p14="http://schemas.microsoft.com/office/powerpoint/2010/main" val="1086099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AC0B2DFA-4C89-4306-83F8-C4B892318B26}" type="slidenum">
              <a:rPr lang="en-US" smtClean="0"/>
              <a:t>‹#›</a:t>
            </a:fld>
            <a:endParaRPr lang="en-US"/>
          </a:p>
        </p:txBody>
      </p:sp>
    </p:spTree>
    <p:extLst>
      <p:ext uri="{BB962C8B-B14F-4D97-AF65-F5344CB8AC3E}">
        <p14:creationId xmlns:p14="http://schemas.microsoft.com/office/powerpoint/2010/main" val="117883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AC0B2DFA-4C89-4306-83F8-C4B892318B26}" type="slidenum">
              <a:rPr lang="en-US" smtClean="0"/>
              <a:t>‹#›</a:t>
            </a:fld>
            <a:endParaRPr lang="en-US"/>
          </a:p>
        </p:txBody>
      </p:sp>
    </p:spTree>
    <p:extLst>
      <p:ext uri="{BB962C8B-B14F-4D97-AF65-F5344CB8AC3E}">
        <p14:creationId xmlns:p14="http://schemas.microsoft.com/office/powerpoint/2010/main" val="1932048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AC0B2DFA-4C89-4306-83F8-C4B892318B26}" type="slidenum">
              <a:rPr lang="en-US" smtClean="0"/>
              <a:t>‹#›</a:t>
            </a:fld>
            <a:endParaRPr lang="en-US"/>
          </a:p>
        </p:txBody>
      </p:sp>
    </p:spTree>
    <p:extLst>
      <p:ext uri="{BB962C8B-B14F-4D97-AF65-F5344CB8AC3E}">
        <p14:creationId xmlns:p14="http://schemas.microsoft.com/office/powerpoint/2010/main" val="33761565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AC0B2DFA-4C89-4306-83F8-C4B892318B26}" type="slidenum">
              <a:rPr lang="en-US" smtClean="0"/>
              <a:t>‹#›</a:t>
            </a:fld>
            <a:endParaRPr lang="en-US"/>
          </a:p>
        </p:txBody>
      </p:sp>
    </p:spTree>
    <p:extLst>
      <p:ext uri="{BB962C8B-B14F-4D97-AF65-F5344CB8AC3E}">
        <p14:creationId xmlns:p14="http://schemas.microsoft.com/office/powerpoint/2010/main" val="27785573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1.pn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4">
            <a:extLst>
              <a:ext uri="{FF2B5EF4-FFF2-40B4-BE49-F238E27FC236}">
                <a16:creationId xmlns:a16="http://schemas.microsoft.com/office/drawing/2014/main" id="{616FDD03-2C45-4C2B-95FC-E6584BDF1C58}"/>
              </a:ext>
            </a:extLst>
          </p:cNvPr>
          <p:cNvSpPr txBox="1">
            <a:spLocks/>
          </p:cNvSpPr>
          <p:nvPr userDrawn="1"/>
        </p:nvSpPr>
        <p:spPr>
          <a:xfrm>
            <a:off x="4038600" y="6572680"/>
            <a:ext cx="4114800" cy="285320"/>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t>2022 NASA Human Research Program Investigators’ Workshop</a:t>
            </a:r>
          </a:p>
        </p:txBody>
      </p:sp>
    </p:spTree>
    <p:extLst>
      <p:ext uri="{BB962C8B-B14F-4D97-AF65-F5344CB8AC3E}">
        <p14:creationId xmlns:p14="http://schemas.microsoft.com/office/powerpoint/2010/main" val="809204767"/>
      </p:ext>
    </p:extLst>
  </p:cSld>
  <p:clrMap bg1="dk1" tx1="lt1" bg2="dk2" tx2="lt2" accent1="accent1" accent2="accent2" accent3="accent3" accent4="accent4" accent5="accent5" accent6="accent6" hlink="hlink" folHlink="folHlink"/>
  <p:sldLayoutIdLst>
    <p:sldLayoutId id="2147483690"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9265356" y="6572680"/>
            <a:ext cx="2743200" cy="285320"/>
          </a:xfrm>
          <a:prstGeom prst="rect">
            <a:avLst/>
          </a:prstGeom>
        </p:spPr>
        <p:txBody>
          <a:bodyPr vert="horz" lIns="91440" tIns="45720" rIns="91440" bIns="45720" rtlCol="0" anchor="ctr"/>
          <a:lstStyle>
            <a:lvl1pPr algn="r">
              <a:defRPr sz="1200">
                <a:solidFill>
                  <a:schemeClr val="tx1">
                    <a:tint val="75000"/>
                  </a:schemeClr>
                </a:solidFill>
              </a:defRPr>
            </a:lvl1pPr>
          </a:lstStyle>
          <a:p>
            <a:fld id="{AC0B2DFA-4C89-4306-83F8-C4B892318B26}" type="slidenum">
              <a:rPr lang="en-US" smtClean="0"/>
              <a:t>‹#›</a:t>
            </a:fld>
            <a:endParaRPr lang="en-US"/>
          </a:p>
        </p:txBody>
      </p:sp>
      <p:sp>
        <p:nvSpPr>
          <p:cNvPr id="7" name="Footer Placeholder 4">
            <a:extLst>
              <a:ext uri="{FF2B5EF4-FFF2-40B4-BE49-F238E27FC236}">
                <a16:creationId xmlns:a16="http://schemas.microsoft.com/office/drawing/2014/main" id="{E1B87478-5795-49E7-B319-E1BB68BF6413}"/>
              </a:ext>
            </a:extLst>
          </p:cNvPr>
          <p:cNvSpPr txBox="1">
            <a:spLocks/>
          </p:cNvSpPr>
          <p:nvPr userDrawn="1"/>
        </p:nvSpPr>
        <p:spPr>
          <a:xfrm>
            <a:off x="204696" y="6572680"/>
            <a:ext cx="3198567" cy="285320"/>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dirty="0"/>
              <a:t>Fouad Matari | fouad.n.matari@nasa.gov</a:t>
            </a:r>
          </a:p>
        </p:txBody>
      </p:sp>
      <p:sp>
        <p:nvSpPr>
          <p:cNvPr id="8" name="Footer Placeholder 4">
            <a:extLst>
              <a:ext uri="{FF2B5EF4-FFF2-40B4-BE49-F238E27FC236}">
                <a16:creationId xmlns:a16="http://schemas.microsoft.com/office/drawing/2014/main" id="{616FDD03-2C45-4C2B-95FC-E6584BDF1C58}"/>
              </a:ext>
            </a:extLst>
          </p:cNvPr>
          <p:cNvSpPr txBox="1">
            <a:spLocks/>
          </p:cNvSpPr>
          <p:nvPr userDrawn="1"/>
        </p:nvSpPr>
        <p:spPr>
          <a:xfrm>
            <a:off x="4038600" y="6572680"/>
            <a:ext cx="4114800" cy="285320"/>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t>2022 NASA Human Research Program Investigators’ Workshop</a:t>
            </a:r>
          </a:p>
        </p:txBody>
      </p:sp>
    </p:spTree>
    <p:extLst>
      <p:ext uri="{BB962C8B-B14F-4D97-AF65-F5344CB8AC3E}">
        <p14:creationId xmlns:p14="http://schemas.microsoft.com/office/powerpoint/2010/main" val="73015405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audio" Target="../media/media2.m4a"/><Relationship Id="rId7" Type="http://schemas.openxmlformats.org/officeDocument/2006/relationships/image" Target="../media/image6.emf"/><Relationship Id="rId2" Type="http://schemas.microsoft.com/office/2007/relationships/media" Target="../media/media2.m4a"/><Relationship Id="rId1" Type="http://schemas.openxmlformats.org/officeDocument/2006/relationships/vmlDrawing" Target="../drawings/vmlDrawing1.vml"/><Relationship Id="rId6" Type="http://schemas.openxmlformats.org/officeDocument/2006/relationships/package" Target="../embeddings/Microsoft_Excel_Worksheet.xlsx"/><Relationship Id="rId5" Type="http://schemas.openxmlformats.org/officeDocument/2006/relationships/notesSlide" Target="../notesSlides/notesSlide1.xml"/><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audio" Target="../media/media3.m4a"/><Relationship Id="rId7" Type="http://schemas.openxmlformats.org/officeDocument/2006/relationships/package" Target="../embeddings/Microsoft_Excel_Worksheet1.xlsx"/><Relationship Id="rId2" Type="http://schemas.microsoft.com/office/2007/relationships/media" Target="../media/media3.m4a"/><Relationship Id="rId1" Type="http://schemas.openxmlformats.org/officeDocument/2006/relationships/vmlDrawing" Target="../drawings/vmlDrawing2.vml"/><Relationship Id="rId6" Type="http://schemas.openxmlformats.org/officeDocument/2006/relationships/image" Target="../media/image8.png"/><Relationship Id="rId5" Type="http://schemas.openxmlformats.org/officeDocument/2006/relationships/notesSlide" Target="../notesSlides/notesSlide2.xml"/><Relationship Id="rId10" Type="http://schemas.openxmlformats.org/officeDocument/2006/relationships/image" Target="../media/image5.png"/><Relationship Id="rId4" Type="http://schemas.openxmlformats.org/officeDocument/2006/relationships/slideLayout" Target="../slideLayouts/slideLayout2.xml"/><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audio" Target="../media/media4.m4a"/><Relationship Id="rId7" Type="http://schemas.openxmlformats.org/officeDocument/2006/relationships/package" Target="../embeddings/Microsoft_Excel_Worksheet2.xlsx"/><Relationship Id="rId2" Type="http://schemas.microsoft.com/office/2007/relationships/media" Target="../media/media4.m4a"/><Relationship Id="rId1" Type="http://schemas.openxmlformats.org/officeDocument/2006/relationships/vmlDrawing" Target="../drawings/vmlDrawing3.vml"/><Relationship Id="rId6" Type="http://schemas.openxmlformats.org/officeDocument/2006/relationships/image" Target="../media/image12.emf"/><Relationship Id="rId11" Type="http://schemas.openxmlformats.org/officeDocument/2006/relationships/image" Target="../media/image5.png"/><Relationship Id="rId5" Type="http://schemas.openxmlformats.org/officeDocument/2006/relationships/notesSlide" Target="../notesSlides/notesSlide3.xml"/><Relationship Id="rId10" Type="http://schemas.openxmlformats.org/officeDocument/2006/relationships/image" Target="../media/image11.emf"/><Relationship Id="rId4" Type="http://schemas.openxmlformats.org/officeDocument/2006/relationships/slideLayout" Target="../slideLayouts/slideLayout2.xml"/><Relationship Id="rId9" Type="http://schemas.openxmlformats.org/officeDocument/2006/relationships/package" Target="../embeddings/Microsoft_Excel_Worksheet3.xlsx"/></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5.png"/><Relationship Id="rId4"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A0941EB-AAE1-4A80-A32D-0F1DD24B5F1C}"/>
              </a:ext>
            </a:extLst>
          </p:cNvPr>
          <p:cNvSpPr>
            <a:spLocks noGrp="1"/>
          </p:cNvSpPr>
          <p:nvPr>
            <p:ph type="subTitle" idx="1"/>
          </p:nvPr>
        </p:nvSpPr>
        <p:spPr/>
        <p:txBody>
          <a:bodyPr/>
          <a:lstStyle/>
          <a:p>
            <a:endParaRPr lang="en-US"/>
          </a:p>
        </p:txBody>
      </p:sp>
      <p:sp>
        <p:nvSpPr>
          <p:cNvPr id="4" name="Rectangle 3">
            <a:extLst>
              <a:ext uri="{FF2B5EF4-FFF2-40B4-BE49-F238E27FC236}">
                <a16:creationId xmlns:a16="http://schemas.microsoft.com/office/drawing/2014/main" id="{6B17F2DF-92D1-456A-8218-113E0FFD2F28}"/>
              </a:ext>
            </a:extLst>
          </p:cNvPr>
          <p:cNvSpPr/>
          <p:nvPr/>
        </p:nvSpPr>
        <p:spPr>
          <a:xfrm>
            <a:off x="337369" y="2150964"/>
            <a:ext cx="11529082" cy="4399587"/>
          </a:xfrm>
          <a:prstGeom prst="rect">
            <a:avLst/>
          </a:prstGeom>
          <a:solidFill>
            <a:schemeClr val="bg1">
              <a:lumMod val="85000"/>
              <a:lumOff val="15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0" eaLnBrk="0" fontAlgn="base" hangingPunct="0">
              <a:spcBef>
                <a:spcPct val="0"/>
              </a:spcBef>
              <a:spcAft>
                <a:spcPct val="0"/>
              </a:spcAft>
            </a:pPr>
            <a:endParaRPr lang="en-US" sz="2400" dirty="0">
              <a:solidFill>
                <a:prstClr val="white"/>
              </a:solidFill>
              <a:effectLst>
                <a:outerShdw blurRad="38100" dist="38100" dir="2700000" algn="tl">
                  <a:srgbClr val="000000">
                    <a:alpha val="43137"/>
                  </a:srgbClr>
                </a:outerShdw>
              </a:effectLst>
            </a:endParaRPr>
          </a:p>
        </p:txBody>
      </p:sp>
      <p:sp>
        <p:nvSpPr>
          <p:cNvPr id="11" name="Title 1">
            <a:extLst>
              <a:ext uri="{FF2B5EF4-FFF2-40B4-BE49-F238E27FC236}">
                <a16:creationId xmlns:a16="http://schemas.microsoft.com/office/drawing/2014/main" id="{9ACC4AA5-45DB-420F-891C-4C56049213C3}"/>
              </a:ext>
            </a:extLst>
          </p:cNvPr>
          <p:cNvSpPr txBox="1">
            <a:spLocks/>
          </p:cNvSpPr>
          <p:nvPr/>
        </p:nvSpPr>
        <p:spPr>
          <a:xfrm>
            <a:off x="838200" y="2327905"/>
            <a:ext cx="10356206" cy="1723154"/>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 COMPARING THEORETICALLY SCALED BIOMECHANICAL MODELS</a:t>
            </a:r>
          </a:p>
        </p:txBody>
      </p:sp>
      <p:sp>
        <p:nvSpPr>
          <p:cNvPr id="12" name="Subtitle 2">
            <a:extLst>
              <a:ext uri="{FF2B5EF4-FFF2-40B4-BE49-F238E27FC236}">
                <a16:creationId xmlns:a16="http://schemas.microsoft.com/office/drawing/2014/main" id="{D675A3A6-6B12-4EA5-98D7-DD1F15849F50}"/>
              </a:ext>
            </a:extLst>
          </p:cNvPr>
          <p:cNvSpPr txBox="1">
            <a:spLocks/>
          </p:cNvSpPr>
          <p:nvPr/>
        </p:nvSpPr>
        <p:spPr>
          <a:xfrm>
            <a:off x="1444303" y="4293220"/>
            <a:ext cx="9143999" cy="2063944"/>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dirty="0"/>
              <a:t>F. N. Matari</a:t>
            </a:r>
            <a:r>
              <a:rPr lang="en-US" sz="4000" baseline="30000" dirty="0"/>
              <a:t>1</a:t>
            </a:r>
            <a:r>
              <a:rPr lang="en-US" sz="4000" dirty="0"/>
              <a:t>, (in memory of) R. K. Huffman</a:t>
            </a:r>
            <a:r>
              <a:rPr lang="en-US" sz="4000" baseline="30000" dirty="0"/>
              <a:t>2</a:t>
            </a:r>
            <a:r>
              <a:rPr lang="en-US" sz="4000" dirty="0"/>
              <a:t>, K. H. Lostroscio</a:t>
            </a:r>
            <a:r>
              <a:rPr lang="en-US" sz="4000" baseline="30000" dirty="0"/>
              <a:t>3</a:t>
            </a:r>
            <a:r>
              <a:rPr lang="en-US" sz="4000" dirty="0"/>
              <a:t> </a:t>
            </a:r>
            <a:endParaRPr lang="en-US" sz="3800" b="1" baseline="30000" dirty="0"/>
          </a:p>
          <a:p>
            <a:pPr marL="0" indent="0" algn="ctr">
              <a:buNone/>
            </a:pPr>
            <a:r>
              <a:rPr lang="en-US" b="1" dirty="0"/>
              <a:t> </a:t>
            </a:r>
            <a:r>
              <a:rPr lang="en-US" baseline="30000" dirty="0"/>
              <a:t>1</a:t>
            </a:r>
            <a:r>
              <a:rPr lang="en-US" dirty="0"/>
              <a:t>CACI, Inc., 2100 Space Park Dr., Houston, TX 77058</a:t>
            </a:r>
          </a:p>
          <a:p>
            <a:pPr marL="0" indent="0" algn="ctr">
              <a:buNone/>
            </a:pPr>
            <a:r>
              <a:rPr lang="en-US" baseline="30000" dirty="0"/>
              <a:t>2</a:t>
            </a:r>
            <a:r>
              <a:rPr lang="en-US" dirty="0"/>
              <a:t>METECS, Inc., 1030 Hercules Ave., Houston, TX 77058</a:t>
            </a:r>
          </a:p>
          <a:p>
            <a:pPr marL="0" indent="0" algn="ctr">
              <a:buNone/>
            </a:pPr>
            <a:r>
              <a:rPr lang="en-US" baseline="30000" dirty="0"/>
              <a:t>3</a:t>
            </a:r>
            <a:r>
              <a:rPr lang="en-US" dirty="0"/>
              <a:t>NASA Johnson Space Center, 2101 NASA Parkway, Houston, TX 77058</a:t>
            </a:r>
          </a:p>
          <a:p>
            <a:pPr marL="0" indent="0" algn="ctr">
              <a:buNone/>
            </a:pPr>
            <a:r>
              <a:rPr lang="en-US" b="1" dirty="0"/>
              <a:t>Digital Astronaut Simulation (DAS) Team NASA/ER7/JSC</a:t>
            </a:r>
          </a:p>
          <a:p>
            <a:pPr marL="0" indent="0" algn="ctr">
              <a:buNone/>
            </a:pPr>
            <a:endParaRPr lang="en-US" dirty="0"/>
          </a:p>
        </p:txBody>
      </p:sp>
      <p:grpSp>
        <p:nvGrpSpPr>
          <p:cNvPr id="13" name="Group 12">
            <a:extLst>
              <a:ext uri="{FF2B5EF4-FFF2-40B4-BE49-F238E27FC236}">
                <a16:creationId xmlns:a16="http://schemas.microsoft.com/office/drawing/2014/main" id="{CC854082-EDC5-4AC4-B653-3F446D396B8B}"/>
              </a:ext>
            </a:extLst>
          </p:cNvPr>
          <p:cNvGrpSpPr/>
          <p:nvPr/>
        </p:nvGrpSpPr>
        <p:grpSpPr>
          <a:xfrm>
            <a:off x="8180005" y="270730"/>
            <a:ext cx="3686446" cy="1692051"/>
            <a:chOff x="8174093" y="4866732"/>
            <a:chExt cx="3686446" cy="1692051"/>
          </a:xfrm>
        </p:grpSpPr>
        <p:sp>
          <p:nvSpPr>
            <p:cNvPr id="14" name="Rectangle 13">
              <a:extLst>
                <a:ext uri="{FF2B5EF4-FFF2-40B4-BE49-F238E27FC236}">
                  <a16:creationId xmlns:a16="http://schemas.microsoft.com/office/drawing/2014/main" id="{C2032160-76B4-4D5D-B759-4877FC9CC2FF}"/>
                </a:ext>
              </a:extLst>
            </p:cNvPr>
            <p:cNvSpPr/>
            <p:nvPr/>
          </p:nvSpPr>
          <p:spPr>
            <a:xfrm>
              <a:off x="8174093" y="4866732"/>
              <a:ext cx="3686446" cy="1692051"/>
            </a:xfrm>
            <a:prstGeom prst="rect">
              <a:avLst/>
            </a:prstGeom>
            <a:solidFill>
              <a:schemeClr val="bg1">
                <a:lumMod val="85000"/>
                <a:lumOff val="15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0" eaLnBrk="0" fontAlgn="base" hangingPunct="0">
                <a:spcBef>
                  <a:spcPct val="0"/>
                </a:spcBef>
                <a:spcAft>
                  <a:spcPct val="0"/>
                </a:spcAft>
              </a:pPr>
              <a:endParaRPr lang="en-US" sz="2400" dirty="0">
                <a:solidFill>
                  <a:prstClr val="white"/>
                </a:solidFill>
                <a:effectLst>
                  <a:outerShdw blurRad="38100" dist="38100" dir="2700000" algn="tl">
                    <a:srgbClr val="000000">
                      <a:alpha val="43137"/>
                    </a:srgbClr>
                  </a:outerShdw>
                </a:effectLst>
              </a:endParaRPr>
            </a:p>
          </p:txBody>
        </p:sp>
        <p:pic>
          <p:nvPicPr>
            <p:cNvPr id="15" name="Picture 2">
              <a:extLst>
                <a:ext uri="{FF2B5EF4-FFF2-40B4-BE49-F238E27FC236}">
                  <a16:creationId xmlns:a16="http://schemas.microsoft.com/office/drawing/2014/main" id="{A5718372-8821-4F42-9C54-26E55CE06D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4775" y="5219700"/>
              <a:ext cx="2989837" cy="73895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5">
            <a:extLst>
              <a:ext uri="{FF2B5EF4-FFF2-40B4-BE49-F238E27FC236}">
                <a16:creationId xmlns:a16="http://schemas.microsoft.com/office/drawing/2014/main" id="{48742725-4CE5-4B6F-8E4D-64485415A769}"/>
              </a:ext>
            </a:extLst>
          </p:cNvPr>
          <p:cNvGrpSpPr/>
          <p:nvPr/>
        </p:nvGrpSpPr>
        <p:grpSpPr>
          <a:xfrm>
            <a:off x="4218960" y="270729"/>
            <a:ext cx="3754071" cy="1692051"/>
            <a:chOff x="4227878" y="4866731"/>
            <a:chExt cx="3754071" cy="1692051"/>
          </a:xfrm>
        </p:grpSpPr>
        <p:sp>
          <p:nvSpPr>
            <p:cNvPr id="17" name="Rectangle 16">
              <a:extLst>
                <a:ext uri="{FF2B5EF4-FFF2-40B4-BE49-F238E27FC236}">
                  <a16:creationId xmlns:a16="http://schemas.microsoft.com/office/drawing/2014/main" id="{19FD4E48-D0C1-409B-BA15-8CE89138A4A3}"/>
                </a:ext>
              </a:extLst>
            </p:cNvPr>
            <p:cNvSpPr/>
            <p:nvPr/>
          </p:nvSpPr>
          <p:spPr>
            <a:xfrm>
              <a:off x="4227878" y="4866731"/>
              <a:ext cx="3754071" cy="1692051"/>
            </a:xfrm>
            <a:prstGeom prst="rect">
              <a:avLst/>
            </a:prstGeom>
            <a:solidFill>
              <a:schemeClr val="bg1">
                <a:lumMod val="85000"/>
                <a:lumOff val="15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0" eaLnBrk="0" fontAlgn="base" hangingPunct="0">
                <a:spcBef>
                  <a:spcPct val="0"/>
                </a:spcBef>
                <a:spcAft>
                  <a:spcPct val="0"/>
                </a:spcAft>
              </a:pPr>
              <a:endParaRPr lang="en-US" sz="2400" dirty="0">
                <a:solidFill>
                  <a:prstClr val="white"/>
                </a:solidFill>
                <a:effectLst>
                  <a:outerShdw blurRad="38100" dist="38100" dir="2700000" algn="tl">
                    <a:srgbClr val="000000">
                      <a:alpha val="43137"/>
                    </a:srgbClr>
                  </a:outerShdw>
                </a:effectLst>
              </a:endParaRPr>
            </a:p>
          </p:txBody>
        </p:sp>
        <p:pic>
          <p:nvPicPr>
            <p:cNvPr id="18" name="Picture 4">
              <a:extLst>
                <a:ext uri="{FF2B5EF4-FFF2-40B4-BE49-F238E27FC236}">
                  <a16:creationId xmlns:a16="http://schemas.microsoft.com/office/drawing/2014/main" id="{E0CBE82E-895D-4BF6-86E5-159800BC310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672" r="-1"/>
            <a:stretch/>
          </p:blipFill>
          <p:spPr bwMode="auto">
            <a:xfrm>
              <a:off x="5153358" y="4977599"/>
              <a:ext cx="1903109" cy="15072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Group 18">
            <a:extLst>
              <a:ext uri="{FF2B5EF4-FFF2-40B4-BE49-F238E27FC236}">
                <a16:creationId xmlns:a16="http://schemas.microsoft.com/office/drawing/2014/main" id="{8C1D32C1-FA20-49D8-9E8B-B5E8EEC011C7}"/>
              </a:ext>
            </a:extLst>
          </p:cNvPr>
          <p:cNvGrpSpPr/>
          <p:nvPr/>
        </p:nvGrpSpPr>
        <p:grpSpPr>
          <a:xfrm>
            <a:off x="336680" y="270730"/>
            <a:ext cx="3686446" cy="1692051"/>
            <a:chOff x="331462" y="4866732"/>
            <a:chExt cx="3686446" cy="1692051"/>
          </a:xfrm>
        </p:grpSpPr>
        <p:sp>
          <p:nvSpPr>
            <p:cNvPr id="20" name="Rectangle 19">
              <a:extLst>
                <a:ext uri="{FF2B5EF4-FFF2-40B4-BE49-F238E27FC236}">
                  <a16:creationId xmlns:a16="http://schemas.microsoft.com/office/drawing/2014/main" id="{096FBCC5-A082-4948-92F1-BE77CACAE0BE}"/>
                </a:ext>
              </a:extLst>
            </p:cNvPr>
            <p:cNvSpPr/>
            <p:nvPr/>
          </p:nvSpPr>
          <p:spPr>
            <a:xfrm>
              <a:off x="331462" y="4866732"/>
              <a:ext cx="3686446" cy="1692051"/>
            </a:xfrm>
            <a:prstGeom prst="rect">
              <a:avLst/>
            </a:prstGeom>
            <a:solidFill>
              <a:schemeClr val="bg1">
                <a:lumMod val="85000"/>
                <a:lumOff val="15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0" eaLnBrk="0" fontAlgn="base" hangingPunct="0">
                <a:spcBef>
                  <a:spcPct val="0"/>
                </a:spcBef>
                <a:spcAft>
                  <a:spcPct val="0"/>
                </a:spcAft>
              </a:pPr>
              <a:endParaRPr lang="en-US" sz="2400" dirty="0">
                <a:solidFill>
                  <a:prstClr val="white"/>
                </a:solidFill>
                <a:effectLst>
                  <a:outerShdw blurRad="38100" dist="38100" dir="2700000" algn="tl">
                    <a:srgbClr val="000000">
                      <a:alpha val="43137"/>
                    </a:srgbClr>
                  </a:outerShdw>
                </a:effectLst>
              </a:endParaRPr>
            </a:p>
          </p:txBody>
        </p:sp>
        <p:pic>
          <p:nvPicPr>
            <p:cNvPr id="21" name="Picture 20" descr="A picture containing text, clipart&#10;&#10;Description automatically generated">
              <a:extLst>
                <a:ext uri="{FF2B5EF4-FFF2-40B4-BE49-F238E27FC236}">
                  <a16:creationId xmlns:a16="http://schemas.microsoft.com/office/drawing/2014/main" id="{F710327D-6E77-4C8B-A36F-EEA063D6D185}"/>
                </a:ext>
              </a:extLst>
            </p:cNvPr>
            <p:cNvPicPr>
              <a:picLocks noChangeAspect="1"/>
            </p:cNvPicPr>
            <p:nvPr/>
          </p:nvPicPr>
          <p:blipFill rotWithShape="1">
            <a:blip r:embed="rId6">
              <a:extLst>
                <a:ext uri="{28A0092B-C50C-407E-A947-70E740481C1C}">
                  <a14:useLocalDpi xmlns:a14="http://schemas.microsoft.com/office/drawing/2010/main" val="0"/>
                </a:ext>
              </a:extLst>
            </a:blip>
            <a:srcRect l="2495"/>
            <a:stretch/>
          </p:blipFill>
          <p:spPr>
            <a:xfrm>
              <a:off x="962188" y="5007864"/>
              <a:ext cx="2396478" cy="1409897"/>
            </a:xfrm>
            <a:prstGeom prst="rect">
              <a:avLst/>
            </a:prstGeom>
          </p:spPr>
        </p:pic>
      </p:grpSp>
      <p:pic>
        <p:nvPicPr>
          <p:cNvPr id="6" name="Audio 5">
            <a:hlinkClick r:id="" action="ppaction://media"/>
            <a:extLst>
              <a:ext uri="{FF2B5EF4-FFF2-40B4-BE49-F238E27FC236}">
                <a16:creationId xmlns:a16="http://schemas.microsoft.com/office/drawing/2014/main" id="{F21C0916-1427-4CE2-8F2E-01F500B951F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4286987448"/>
      </p:ext>
    </p:extLst>
  </p:cSld>
  <p:clrMapOvr>
    <a:masterClrMapping/>
  </p:clrMapOvr>
  <mc:AlternateContent xmlns:mc="http://schemas.openxmlformats.org/markup-compatibility/2006" xmlns:p14="http://schemas.microsoft.com/office/powerpoint/2010/main">
    <mc:Choice Requires="p14">
      <p:transition spd="slow" p14:dur="2000" advTm="9887"/>
    </mc:Choice>
    <mc:Fallback xmlns="">
      <p:transition spd="slow" advTm="98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0DDEC00-7E1D-4228-9BFE-5D7CB56F4D2E}"/>
              </a:ext>
            </a:extLst>
          </p:cNvPr>
          <p:cNvSpPr/>
          <p:nvPr/>
        </p:nvSpPr>
        <p:spPr>
          <a:xfrm>
            <a:off x="331458" y="271612"/>
            <a:ext cx="11529082" cy="6287170"/>
          </a:xfrm>
          <a:prstGeom prst="rect">
            <a:avLst/>
          </a:prstGeom>
          <a:solidFill>
            <a:schemeClr val="bg1">
              <a:lumMod val="85000"/>
              <a:lumOff val="15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0" eaLnBrk="0" fontAlgn="base" hangingPunct="0">
              <a:spcBef>
                <a:spcPct val="0"/>
              </a:spcBef>
              <a:spcAft>
                <a:spcPct val="0"/>
              </a:spcAft>
            </a:pPr>
            <a:endParaRPr lang="en-US" sz="2400" dirty="0">
              <a:solidFill>
                <a:prstClr val="white"/>
              </a:solidFill>
              <a:effectLst>
                <a:outerShdw blurRad="38100" dist="38100" dir="2700000" algn="tl">
                  <a:srgbClr val="000000">
                    <a:alpha val="43137"/>
                  </a:srgbClr>
                </a:outerShdw>
              </a:effectLst>
            </a:endParaRPr>
          </a:p>
        </p:txBody>
      </p:sp>
      <p:sp>
        <p:nvSpPr>
          <p:cNvPr id="2" name="Title 1">
            <a:extLst>
              <a:ext uri="{FF2B5EF4-FFF2-40B4-BE49-F238E27FC236}">
                <a16:creationId xmlns:a16="http://schemas.microsoft.com/office/drawing/2014/main" id="{65645F3B-10B4-4A7B-BCF5-1728D7B55349}"/>
              </a:ext>
            </a:extLst>
          </p:cNvPr>
          <p:cNvSpPr>
            <a:spLocks noGrp="1"/>
          </p:cNvSpPr>
          <p:nvPr>
            <p:ph type="ctrTitle"/>
          </p:nvPr>
        </p:nvSpPr>
        <p:spPr>
          <a:xfrm>
            <a:off x="431807" y="299218"/>
            <a:ext cx="4529154" cy="605756"/>
          </a:xfrm>
        </p:spPr>
        <p:txBody>
          <a:bodyPr>
            <a:normAutofit fontScale="90000"/>
          </a:bodyPr>
          <a:lstStyle/>
          <a:p>
            <a:pPr algn="l"/>
            <a:r>
              <a:rPr lang="en-US" sz="4400" u="sng" dirty="0"/>
              <a:t>Introduction</a:t>
            </a:r>
          </a:p>
        </p:txBody>
      </p:sp>
      <p:sp>
        <p:nvSpPr>
          <p:cNvPr id="20" name="Subtitle 2">
            <a:extLst>
              <a:ext uri="{FF2B5EF4-FFF2-40B4-BE49-F238E27FC236}">
                <a16:creationId xmlns:a16="http://schemas.microsoft.com/office/drawing/2014/main" id="{93BB9393-DBD4-4A97-B2DF-C3079986C32D}"/>
              </a:ext>
            </a:extLst>
          </p:cNvPr>
          <p:cNvSpPr>
            <a:spLocks noGrp="1"/>
          </p:cNvSpPr>
          <p:nvPr>
            <p:ph type="subTitle" idx="1"/>
          </p:nvPr>
        </p:nvSpPr>
        <p:spPr>
          <a:xfrm>
            <a:off x="431806" y="866553"/>
            <a:ext cx="11328387" cy="2562447"/>
          </a:xfrm>
        </p:spPr>
        <p:txBody>
          <a:bodyPr>
            <a:normAutofit/>
          </a:bodyPr>
          <a:lstStyle/>
          <a:p>
            <a:pPr marL="342900" indent="-342900" algn="l">
              <a:buFont typeface="Arial" panose="020B0604020202020204" pitchFamily="34" charset="0"/>
              <a:buChar char="•"/>
            </a:pPr>
            <a:r>
              <a:rPr lang="en-US" sz="1800" dirty="0"/>
              <a:t>The goal of this study is to create an automated process for generating scaled biomechanical models without using real human subjects</a:t>
            </a:r>
          </a:p>
          <a:p>
            <a:pPr marL="342900" indent="-342900" algn="l">
              <a:buFont typeface="Arial" panose="020B0604020202020204" pitchFamily="34" charset="0"/>
              <a:buChar char="•"/>
            </a:pPr>
            <a:r>
              <a:rPr lang="en-US" sz="1800" dirty="0"/>
              <a:t>The models are generated for use in </a:t>
            </a:r>
            <a:r>
              <a:rPr lang="en-US" sz="1800" dirty="0" err="1"/>
              <a:t>OpenSim</a:t>
            </a:r>
            <a:r>
              <a:rPr lang="en-US" sz="1800" dirty="0"/>
              <a:t> [1]</a:t>
            </a:r>
          </a:p>
          <a:p>
            <a:pPr marL="342900" indent="-342900" algn="l">
              <a:buFont typeface="Arial" panose="020B0604020202020204" pitchFamily="34" charset="0"/>
              <a:buChar char="•"/>
            </a:pPr>
            <a:r>
              <a:rPr lang="en-US" sz="1800" dirty="0"/>
              <a:t>Comparison with data from NASA STD-3000 (Vol I Sec C) was performed </a:t>
            </a:r>
          </a:p>
          <a:p>
            <a:pPr marL="342900" indent="-342900" algn="l">
              <a:buFont typeface="Arial" panose="020B0604020202020204" pitchFamily="34" charset="0"/>
              <a:buChar char="•"/>
            </a:pPr>
            <a:r>
              <a:rPr lang="en-US" sz="1800" dirty="0"/>
              <a:t>The Anthropometric Survey of US Army Personnel II (ANSUR) was used as a source for segment lengths, whole body weight, and height [2]</a:t>
            </a:r>
          </a:p>
          <a:p>
            <a:pPr marL="342900" indent="-342900" algn="l">
              <a:buFont typeface="Arial" panose="020B0604020202020204" pitchFamily="34" charset="0"/>
              <a:buChar char="•"/>
            </a:pPr>
            <a:endParaRPr lang="en-US" dirty="0"/>
          </a:p>
          <a:p>
            <a:pPr marL="800100" lvl="1" indent="-342900" algn="l">
              <a:buFont typeface="Arial" panose="020B0604020202020204" pitchFamily="34" charset="0"/>
              <a:buChar char="•"/>
            </a:pPr>
            <a:endParaRPr lang="en-US" dirty="0"/>
          </a:p>
          <a:p>
            <a:pPr marL="800100" lvl="1" indent="-342900" algn="l">
              <a:buFont typeface="Arial" panose="020B0604020202020204" pitchFamily="34" charset="0"/>
              <a:buChar char="•"/>
            </a:pPr>
            <a:endParaRPr lang="en-US" dirty="0"/>
          </a:p>
          <a:p>
            <a:pPr marL="342900" indent="-342900" algn="l">
              <a:buFont typeface="Arial" panose="020B0604020202020204" pitchFamily="34" charset="0"/>
              <a:buChar char="•"/>
            </a:pPr>
            <a:endParaRPr lang="en-US" dirty="0"/>
          </a:p>
        </p:txBody>
      </p:sp>
      <p:sp>
        <p:nvSpPr>
          <p:cNvPr id="3" name="Slide Number Placeholder 2">
            <a:extLst>
              <a:ext uri="{FF2B5EF4-FFF2-40B4-BE49-F238E27FC236}">
                <a16:creationId xmlns:a16="http://schemas.microsoft.com/office/drawing/2014/main" id="{22778C26-8CDC-448C-B9AA-E8DF1A4F5DA1}"/>
              </a:ext>
            </a:extLst>
          </p:cNvPr>
          <p:cNvSpPr>
            <a:spLocks noGrp="1"/>
          </p:cNvSpPr>
          <p:nvPr>
            <p:ph type="sldNum" sz="quarter" idx="4"/>
          </p:nvPr>
        </p:nvSpPr>
        <p:spPr>
          <a:xfrm>
            <a:off x="9263063" y="6572680"/>
            <a:ext cx="2743200" cy="285320"/>
          </a:xfrm>
        </p:spPr>
        <p:txBody>
          <a:bodyPr/>
          <a:lstStyle/>
          <a:p>
            <a:fld id="{AC0B2DFA-4C89-4306-83F8-C4B892318B26}" type="slidenum">
              <a:rPr lang="en-US" smtClean="0"/>
              <a:t>2</a:t>
            </a:fld>
            <a:endParaRPr lang="en-US"/>
          </a:p>
        </p:txBody>
      </p:sp>
      <p:sp>
        <p:nvSpPr>
          <p:cNvPr id="8" name="Rectangle 7">
            <a:extLst>
              <a:ext uri="{FF2B5EF4-FFF2-40B4-BE49-F238E27FC236}">
                <a16:creationId xmlns:a16="http://schemas.microsoft.com/office/drawing/2014/main" id="{4A6F26B3-4841-4387-9091-B5DAF797AC22}"/>
              </a:ext>
            </a:extLst>
          </p:cNvPr>
          <p:cNvSpPr/>
          <p:nvPr/>
        </p:nvSpPr>
        <p:spPr>
          <a:xfrm>
            <a:off x="331458" y="2921620"/>
            <a:ext cx="11529082" cy="3637161"/>
          </a:xfrm>
          <a:prstGeom prst="rect">
            <a:avLst/>
          </a:prstGeom>
          <a:solidFill>
            <a:schemeClr val="bg1">
              <a:lumMod val="85000"/>
              <a:lumOff val="15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0" eaLnBrk="0" fontAlgn="base" hangingPunct="0">
              <a:spcBef>
                <a:spcPct val="0"/>
              </a:spcBef>
              <a:spcAft>
                <a:spcPct val="0"/>
              </a:spcAft>
            </a:pPr>
            <a:endParaRPr lang="en-US" sz="2400" dirty="0">
              <a:solidFill>
                <a:prstClr val="white"/>
              </a:solidFill>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65A41FEA-B4FA-4ABF-B462-4D743E5DEEA0}"/>
              </a:ext>
            </a:extLst>
          </p:cNvPr>
          <p:cNvSpPr txBox="1"/>
          <p:nvPr/>
        </p:nvSpPr>
        <p:spPr>
          <a:xfrm>
            <a:off x="431805" y="3022021"/>
            <a:ext cx="6035902" cy="3385542"/>
          </a:xfrm>
          <a:prstGeom prst="rect">
            <a:avLst/>
          </a:prstGeom>
          <a:noFill/>
        </p:spPr>
        <p:txBody>
          <a:bodyPr wrap="square" rtlCol="0">
            <a:spAutoFit/>
          </a:bodyPr>
          <a:lstStyle/>
          <a:p>
            <a:pPr marL="342900" indent="-342900">
              <a:buFont typeface="Arial" panose="020B0604020202020204" pitchFamily="34" charset="0"/>
              <a:buChar char="•"/>
            </a:pPr>
            <a:r>
              <a:rPr lang="en-US" dirty="0"/>
              <a:t>Four approaches were considered</a:t>
            </a:r>
          </a:p>
          <a:p>
            <a:pPr marL="800100" lvl="1" indent="-342900">
              <a:buFont typeface="Arial" panose="020B0604020202020204" pitchFamily="34" charset="0"/>
              <a:buChar char="•"/>
            </a:pPr>
            <a:r>
              <a:rPr lang="en-US" sz="1600" dirty="0"/>
              <a:t>One method requires a single scaling factor for all segments and does NOT use ANSUR </a:t>
            </a:r>
          </a:p>
          <a:p>
            <a:pPr marL="1257300" lvl="2" indent="-342900">
              <a:buAutoNum type="arabicPeriod"/>
            </a:pPr>
            <a:r>
              <a:rPr lang="en-US" sz="1600" dirty="0">
                <a:solidFill>
                  <a:srgbClr val="C00000"/>
                </a:solidFill>
              </a:rPr>
              <a:t>IS</a:t>
            </a:r>
            <a:r>
              <a:rPr lang="en-US" sz="1600" dirty="0"/>
              <a:t> - Isometric scaling in </a:t>
            </a:r>
            <a:r>
              <a:rPr lang="en-US" sz="1600" dirty="0" err="1"/>
              <a:t>OpenSim</a:t>
            </a:r>
            <a:r>
              <a:rPr lang="en-US" sz="1600" dirty="0"/>
              <a:t> GUI</a:t>
            </a:r>
          </a:p>
          <a:p>
            <a:pPr marL="800100" lvl="1" indent="-342900">
              <a:buFont typeface="Arial" panose="020B0604020202020204" pitchFamily="34" charset="0"/>
              <a:buChar char="•"/>
            </a:pPr>
            <a:r>
              <a:rPr lang="en-US" sz="1600" dirty="0"/>
              <a:t>Two methods require creating Scaling Factors (SF) for all segments and does use ANSUR</a:t>
            </a:r>
          </a:p>
          <a:p>
            <a:pPr marL="1257300" lvl="2" indent="-342900">
              <a:buFont typeface="+mj-lt"/>
              <a:buAutoNum type="arabicPeriod" startAt="2"/>
            </a:pPr>
            <a:r>
              <a:rPr lang="en-US" sz="1600" dirty="0">
                <a:solidFill>
                  <a:srgbClr val="00B050"/>
                </a:solidFill>
              </a:rPr>
              <a:t>RS</a:t>
            </a:r>
            <a:r>
              <a:rPr lang="en-US" sz="1600" dirty="0"/>
              <a:t> - Modified unscaled </a:t>
            </a:r>
            <a:r>
              <a:rPr lang="en-US" sz="1600" dirty="0" err="1"/>
              <a:t>OpenSim</a:t>
            </a:r>
            <a:r>
              <a:rPr lang="en-US" sz="1600" dirty="0"/>
              <a:t> Full Body Rajagopal Model (FBRM) [3-4] </a:t>
            </a:r>
          </a:p>
          <a:p>
            <a:pPr marL="1257300" lvl="2" indent="-342900">
              <a:buFont typeface="+mj-lt"/>
              <a:buAutoNum type="arabicPeriod" startAt="3"/>
            </a:pPr>
            <a:r>
              <a:rPr lang="en-US" sz="1600" dirty="0">
                <a:solidFill>
                  <a:srgbClr val="0070C0"/>
                </a:solidFill>
              </a:rPr>
              <a:t>SS</a:t>
            </a:r>
            <a:r>
              <a:rPr lang="en-US" sz="1600" dirty="0"/>
              <a:t> - Dataset of scaled </a:t>
            </a:r>
            <a:r>
              <a:rPr lang="en-US" sz="1600" dirty="0" err="1"/>
              <a:t>OpenSim</a:t>
            </a:r>
            <a:r>
              <a:rPr lang="en-US" sz="1600" dirty="0"/>
              <a:t> models </a:t>
            </a:r>
          </a:p>
          <a:p>
            <a:pPr marL="800100" lvl="1" indent="-342900">
              <a:buFont typeface="Arial" panose="020B0604020202020204" pitchFamily="34" charset="0"/>
              <a:buChar char="•"/>
            </a:pPr>
            <a:r>
              <a:rPr lang="en-US" sz="1600" dirty="0"/>
              <a:t>One method utilizes existing scaling factors from literature and does use ANSUR</a:t>
            </a:r>
          </a:p>
          <a:p>
            <a:pPr marL="1257300" lvl="2" indent="-342900">
              <a:buFont typeface="+mj-lt"/>
              <a:buAutoNum type="arabicPeriod" startAt="4"/>
            </a:pPr>
            <a:r>
              <a:rPr lang="en-US" sz="1600" dirty="0">
                <a:solidFill>
                  <a:srgbClr val="7030A0"/>
                </a:solidFill>
              </a:rPr>
              <a:t>DS</a:t>
            </a:r>
            <a:r>
              <a:rPr lang="en-US" sz="1600" dirty="0"/>
              <a:t> - Dumas et al. scaling factors [5] </a:t>
            </a:r>
          </a:p>
          <a:p>
            <a:endParaRPr lang="en-US" dirty="0"/>
          </a:p>
        </p:txBody>
      </p:sp>
      <p:graphicFrame>
        <p:nvGraphicFramePr>
          <p:cNvPr id="6" name="Object 5">
            <a:extLst>
              <a:ext uri="{FF2B5EF4-FFF2-40B4-BE49-F238E27FC236}">
                <a16:creationId xmlns:a16="http://schemas.microsoft.com/office/drawing/2014/main" id="{199E8A23-69C1-4F3D-AF93-566685344F4D}"/>
              </a:ext>
            </a:extLst>
          </p:cNvPr>
          <p:cNvGraphicFramePr>
            <a:graphicFrameLocks noChangeAspect="1"/>
          </p:cNvGraphicFramePr>
          <p:nvPr>
            <p:extLst>
              <p:ext uri="{D42A27DB-BD31-4B8C-83A1-F6EECF244321}">
                <p14:modId xmlns:p14="http://schemas.microsoft.com/office/powerpoint/2010/main" val="4213676135"/>
              </p:ext>
            </p:extLst>
          </p:nvPr>
        </p:nvGraphicFramePr>
        <p:xfrm>
          <a:off x="6568053" y="3092297"/>
          <a:ext cx="5192139" cy="3347832"/>
        </p:xfrm>
        <a:graphic>
          <a:graphicData uri="http://schemas.openxmlformats.org/presentationml/2006/ole">
            <mc:AlternateContent xmlns:mc="http://schemas.openxmlformats.org/markup-compatibility/2006">
              <mc:Choice xmlns:v="urn:schemas-microsoft-com:vml" Requires="v">
                <p:oleObj spid="_x0000_s2086" name="Worksheet" r:id="rId6" imgW="6278738" imgH="2796358" progId="Excel.Sheet.12">
                  <p:embed/>
                </p:oleObj>
              </mc:Choice>
              <mc:Fallback>
                <p:oleObj name="Worksheet" r:id="rId6" imgW="6278738" imgH="2796358" progId="Excel.Sheet.12">
                  <p:embed/>
                  <p:pic>
                    <p:nvPicPr>
                      <p:cNvPr id="0" name=""/>
                      <p:cNvPicPr/>
                      <p:nvPr/>
                    </p:nvPicPr>
                    <p:blipFill>
                      <a:blip r:embed="rId7"/>
                      <a:stretch>
                        <a:fillRect/>
                      </a:stretch>
                    </p:blipFill>
                    <p:spPr>
                      <a:xfrm>
                        <a:off x="6568053" y="3092297"/>
                        <a:ext cx="5192139" cy="3347832"/>
                      </a:xfrm>
                      <a:prstGeom prst="rect">
                        <a:avLst/>
                      </a:prstGeom>
                    </p:spPr>
                  </p:pic>
                </p:oleObj>
              </mc:Fallback>
            </mc:AlternateContent>
          </a:graphicData>
        </a:graphic>
      </p:graphicFrame>
      <p:pic>
        <p:nvPicPr>
          <p:cNvPr id="5" name="Audio 4">
            <a:hlinkClick r:id="" action="ppaction://media"/>
            <a:extLst>
              <a:ext uri="{FF2B5EF4-FFF2-40B4-BE49-F238E27FC236}">
                <a16:creationId xmlns:a16="http://schemas.microsoft.com/office/drawing/2014/main" id="{8B3FB97C-B537-4475-BDFE-B9F2D457CB9F}"/>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84634222"/>
      </p:ext>
    </p:extLst>
  </p:cSld>
  <p:clrMapOvr>
    <a:masterClrMapping/>
  </p:clrMapOvr>
  <mc:AlternateContent xmlns:mc="http://schemas.openxmlformats.org/markup-compatibility/2006">
    <mc:Choice xmlns:p14="http://schemas.microsoft.com/office/powerpoint/2010/main" Requires="p14">
      <p:transition spd="slow" p14:dur="2000" advTm="42399"/>
    </mc:Choice>
    <mc:Fallback>
      <p:transition spd="slow" advTm="423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0DDEC00-7E1D-4228-9BFE-5D7CB56F4D2E}"/>
              </a:ext>
            </a:extLst>
          </p:cNvPr>
          <p:cNvSpPr/>
          <p:nvPr/>
        </p:nvSpPr>
        <p:spPr>
          <a:xfrm>
            <a:off x="331459" y="299218"/>
            <a:ext cx="11529082" cy="6287170"/>
          </a:xfrm>
          <a:prstGeom prst="rect">
            <a:avLst/>
          </a:prstGeom>
          <a:solidFill>
            <a:schemeClr val="bg1">
              <a:lumMod val="85000"/>
              <a:lumOff val="15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0" eaLnBrk="0" fontAlgn="base" hangingPunct="0">
              <a:spcBef>
                <a:spcPct val="0"/>
              </a:spcBef>
              <a:spcAft>
                <a:spcPct val="0"/>
              </a:spcAft>
            </a:pPr>
            <a:endParaRPr lang="en-US" sz="2400" dirty="0">
              <a:solidFill>
                <a:prstClr val="white"/>
              </a:solidFill>
              <a:effectLst>
                <a:outerShdw blurRad="38100" dist="38100" dir="2700000" algn="tl">
                  <a:srgbClr val="000000">
                    <a:alpha val="43137"/>
                  </a:srgbClr>
                </a:outerShdw>
              </a:effectLst>
            </a:endParaRPr>
          </a:p>
        </p:txBody>
      </p:sp>
      <p:sp>
        <p:nvSpPr>
          <p:cNvPr id="2" name="Title 1">
            <a:extLst>
              <a:ext uri="{FF2B5EF4-FFF2-40B4-BE49-F238E27FC236}">
                <a16:creationId xmlns:a16="http://schemas.microsoft.com/office/drawing/2014/main" id="{65645F3B-10B4-4A7B-BCF5-1728D7B55349}"/>
              </a:ext>
            </a:extLst>
          </p:cNvPr>
          <p:cNvSpPr>
            <a:spLocks noGrp="1"/>
          </p:cNvSpPr>
          <p:nvPr>
            <p:ph type="ctrTitle"/>
          </p:nvPr>
        </p:nvSpPr>
        <p:spPr>
          <a:xfrm>
            <a:off x="431807" y="299218"/>
            <a:ext cx="6937984" cy="605756"/>
          </a:xfrm>
        </p:spPr>
        <p:txBody>
          <a:bodyPr>
            <a:normAutofit fontScale="90000"/>
          </a:bodyPr>
          <a:lstStyle/>
          <a:p>
            <a:pPr algn="l"/>
            <a:r>
              <a:rPr lang="en-US" sz="4400" u="sng" dirty="0"/>
              <a:t>Methods</a:t>
            </a:r>
          </a:p>
        </p:txBody>
      </p:sp>
      <p:sp>
        <p:nvSpPr>
          <p:cNvPr id="3" name="Slide Number Placeholder 2">
            <a:extLst>
              <a:ext uri="{FF2B5EF4-FFF2-40B4-BE49-F238E27FC236}">
                <a16:creationId xmlns:a16="http://schemas.microsoft.com/office/drawing/2014/main" id="{261855E9-F715-4F7B-BEB9-54A5ACDECE0E}"/>
              </a:ext>
            </a:extLst>
          </p:cNvPr>
          <p:cNvSpPr>
            <a:spLocks noGrp="1"/>
          </p:cNvSpPr>
          <p:nvPr>
            <p:ph type="sldNum" sz="quarter" idx="4"/>
          </p:nvPr>
        </p:nvSpPr>
        <p:spPr>
          <a:xfrm>
            <a:off x="9263063" y="6572680"/>
            <a:ext cx="2743200" cy="285320"/>
          </a:xfrm>
        </p:spPr>
        <p:txBody>
          <a:bodyPr/>
          <a:lstStyle/>
          <a:p>
            <a:fld id="{AC0B2DFA-4C89-4306-83F8-C4B892318B26}" type="slidenum">
              <a:rPr lang="en-US" smtClean="0"/>
              <a:t>3</a:t>
            </a:fld>
            <a:endParaRPr lang="en-US"/>
          </a:p>
        </p:txBody>
      </p:sp>
      <p:pic>
        <p:nvPicPr>
          <p:cNvPr id="41" name="Picture 40">
            <a:extLst>
              <a:ext uri="{FF2B5EF4-FFF2-40B4-BE49-F238E27FC236}">
                <a16:creationId xmlns:a16="http://schemas.microsoft.com/office/drawing/2014/main" id="{54586154-AB5E-46F7-B1BC-B493771C3F80}"/>
              </a:ext>
            </a:extLst>
          </p:cNvPr>
          <p:cNvPicPr>
            <a:picLocks noChangeAspect="1"/>
          </p:cNvPicPr>
          <p:nvPr/>
        </p:nvPicPr>
        <p:blipFill>
          <a:blip r:embed="rId6"/>
          <a:stretch>
            <a:fillRect/>
          </a:stretch>
        </p:blipFill>
        <p:spPr>
          <a:xfrm>
            <a:off x="3467102" y="5228194"/>
            <a:ext cx="1750740" cy="865343"/>
          </a:xfrm>
          <a:prstGeom prst="rect">
            <a:avLst/>
          </a:prstGeom>
          <a:ln>
            <a:solidFill>
              <a:schemeClr val="tx1"/>
            </a:solidFill>
          </a:ln>
        </p:spPr>
      </p:pic>
      <p:sp>
        <p:nvSpPr>
          <p:cNvPr id="52" name="TextBox 51">
            <a:extLst>
              <a:ext uri="{FF2B5EF4-FFF2-40B4-BE49-F238E27FC236}">
                <a16:creationId xmlns:a16="http://schemas.microsoft.com/office/drawing/2014/main" id="{AF220AE3-ACB6-47C5-AB0C-AF81E6F92B4A}"/>
              </a:ext>
            </a:extLst>
          </p:cNvPr>
          <p:cNvSpPr txBox="1"/>
          <p:nvPr/>
        </p:nvSpPr>
        <p:spPr>
          <a:xfrm>
            <a:off x="797709" y="5106869"/>
            <a:ext cx="266330" cy="369332"/>
          </a:xfrm>
          <a:prstGeom prst="rect">
            <a:avLst/>
          </a:prstGeom>
          <a:noFill/>
        </p:spPr>
        <p:txBody>
          <a:bodyPr wrap="square" rtlCol="0">
            <a:spAutoFit/>
          </a:bodyPr>
          <a:lstStyle/>
          <a:p>
            <a:r>
              <a:rPr lang="en-US" dirty="0"/>
              <a:t>*</a:t>
            </a:r>
          </a:p>
        </p:txBody>
      </p:sp>
      <p:sp>
        <p:nvSpPr>
          <p:cNvPr id="53" name="TextBox 52">
            <a:extLst>
              <a:ext uri="{FF2B5EF4-FFF2-40B4-BE49-F238E27FC236}">
                <a16:creationId xmlns:a16="http://schemas.microsoft.com/office/drawing/2014/main" id="{183684A3-8C6E-4302-9B21-8C539921EAFE}"/>
              </a:ext>
            </a:extLst>
          </p:cNvPr>
          <p:cNvSpPr txBox="1"/>
          <p:nvPr/>
        </p:nvSpPr>
        <p:spPr>
          <a:xfrm>
            <a:off x="3108586" y="5106869"/>
            <a:ext cx="463687" cy="369332"/>
          </a:xfrm>
          <a:prstGeom prst="rect">
            <a:avLst/>
          </a:prstGeom>
          <a:noFill/>
        </p:spPr>
        <p:txBody>
          <a:bodyPr wrap="square" rtlCol="0">
            <a:spAutoFit/>
          </a:bodyPr>
          <a:lstStyle/>
          <a:p>
            <a:r>
              <a:rPr lang="en-US" dirty="0"/>
              <a:t>**</a:t>
            </a:r>
          </a:p>
        </p:txBody>
      </p:sp>
      <p:sp>
        <p:nvSpPr>
          <p:cNvPr id="56" name="Rectangle: Rounded Corners 55">
            <a:extLst>
              <a:ext uri="{FF2B5EF4-FFF2-40B4-BE49-F238E27FC236}">
                <a16:creationId xmlns:a16="http://schemas.microsoft.com/office/drawing/2014/main" id="{F5AFB674-BC93-441F-BFFE-629063672601}"/>
              </a:ext>
            </a:extLst>
          </p:cNvPr>
          <p:cNvSpPr/>
          <p:nvPr/>
        </p:nvSpPr>
        <p:spPr>
          <a:xfrm>
            <a:off x="935043" y="924774"/>
            <a:ext cx="1197506" cy="822960"/>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Rounded Corners 56">
            <a:extLst>
              <a:ext uri="{FF2B5EF4-FFF2-40B4-BE49-F238E27FC236}">
                <a16:creationId xmlns:a16="http://schemas.microsoft.com/office/drawing/2014/main" id="{BB67E6BE-0BF1-4003-B427-2C79F23ABF94}"/>
              </a:ext>
            </a:extLst>
          </p:cNvPr>
          <p:cNvSpPr/>
          <p:nvPr/>
        </p:nvSpPr>
        <p:spPr>
          <a:xfrm>
            <a:off x="2357428" y="924774"/>
            <a:ext cx="1197506" cy="822960"/>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Rounded Corners 57">
            <a:extLst>
              <a:ext uri="{FF2B5EF4-FFF2-40B4-BE49-F238E27FC236}">
                <a16:creationId xmlns:a16="http://schemas.microsoft.com/office/drawing/2014/main" id="{D3162192-C9F8-4D90-A208-1116021B353B}"/>
              </a:ext>
            </a:extLst>
          </p:cNvPr>
          <p:cNvSpPr/>
          <p:nvPr/>
        </p:nvSpPr>
        <p:spPr>
          <a:xfrm>
            <a:off x="3779813" y="924774"/>
            <a:ext cx="1197506" cy="822960"/>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Rounded Corners 58">
            <a:extLst>
              <a:ext uri="{FF2B5EF4-FFF2-40B4-BE49-F238E27FC236}">
                <a16:creationId xmlns:a16="http://schemas.microsoft.com/office/drawing/2014/main" id="{23252492-6B85-4B56-8BCF-3E0F26F08AEC}"/>
              </a:ext>
            </a:extLst>
          </p:cNvPr>
          <p:cNvSpPr/>
          <p:nvPr/>
        </p:nvSpPr>
        <p:spPr>
          <a:xfrm>
            <a:off x="5202198" y="915630"/>
            <a:ext cx="1197506" cy="822960"/>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Rounded Corners 59">
            <a:extLst>
              <a:ext uri="{FF2B5EF4-FFF2-40B4-BE49-F238E27FC236}">
                <a16:creationId xmlns:a16="http://schemas.microsoft.com/office/drawing/2014/main" id="{7EF273BC-9BCA-428B-823F-514A06B51649}"/>
              </a:ext>
            </a:extLst>
          </p:cNvPr>
          <p:cNvSpPr/>
          <p:nvPr/>
        </p:nvSpPr>
        <p:spPr>
          <a:xfrm>
            <a:off x="6627922" y="915630"/>
            <a:ext cx="1197506" cy="822960"/>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2" name="Straight Arrow Connector 61">
            <a:extLst>
              <a:ext uri="{FF2B5EF4-FFF2-40B4-BE49-F238E27FC236}">
                <a16:creationId xmlns:a16="http://schemas.microsoft.com/office/drawing/2014/main" id="{B67B721E-3AC9-4450-95B9-1E18B62C3FBD}"/>
              </a:ext>
            </a:extLst>
          </p:cNvPr>
          <p:cNvCxnSpPr>
            <a:cxnSpLocks/>
            <a:stCxn id="56" idx="3"/>
            <a:endCxn id="57" idx="1"/>
          </p:cNvCxnSpPr>
          <p:nvPr/>
        </p:nvCxnSpPr>
        <p:spPr>
          <a:xfrm>
            <a:off x="2132549" y="1336254"/>
            <a:ext cx="224879"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07DC7D7C-9E14-4998-B394-8796A01F822B}"/>
              </a:ext>
            </a:extLst>
          </p:cNvPr>
          <p:cNvCxnSpPr>
            <a:stCxn id="57" idx="3"/>
            <a:endCxn id="58" idx="1"/>
          </p:cNvCxnSpPr>
          <p:nvPr/>
        </p:nvCxnSpPr>
        <p:spPr>
          <a:xfrm>
            <a:off x="3554934" y="1336254"/>
            <a:ext cx="224879"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18BE7AA6-3A8D-4CBE-87C7-1D4F91C6A88B}"/>
              </a:ext>
            </a:extLst>
          </p:cNvPr>
          <p:cNvCxnSpPr>
            <a:endCxn id="59" idx="1"/>
          </p:cNvCxnSpPr>
          <p:nvPr/>
        </p:nvCxnSpPr>
        <p:spPr>
          <a:xfrm>
            <a:off x="4977319" y="1327110"/>
            <a:ext cx="224879"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45FB40B4-DE9D-48C7-B488-F78A5835F3E5}"/>
              </a:ext>
            </a:extLst>
          </p:cNvPr>
          <p:cNvCxnSpPr>
            <a:stCxn id="59" idx="3"/>
            <a:endCxn id="60" idx="1"/>
          </p:cNvCxnSpPr>
          <p:nvPr/>
        </p:nvCxnSpPr>
        <p:spPr>
          <a:xfrm>
            <a:off x="6399704" y="1327110"/>
            <a:ext cx="228218" cy="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D647B765-043E-48A2-BD06-B5191E435BFD}"/>
              </a:ext>
            </a:extLst>
          </p:cNvPr>
          <p:cNvSpPr txBox="1"/>
          <p:nvPr/>
        </p:nvSpPr>
        <p:spPr>
          <a:xfrm>
            <a:off x="1042366" y="898786"/>
            <a:ext cx="971528" cy="900246"/>
          </a:xfrm>
          <a:prstGeom prst="rect">
            <a:avLst/>
          </a:prstGeom>
          <a:noFill/>
        </p:spPr>
        <p:txBody>
          <a:bodyPr wrap="square" rtlCol="0">
            <a:spAutoFit/>
          </a:bodyPr>
          <a:lstStyle/>
          <a:p>
            <a:r>
              <a:rPr lang="en-US" sz="1050" dirty="0"/>
              <a:t>Start with a subject that is close in height/weight to target</a:t>
            </a:r>
          </a:p>
        </p:txBody>
      </p:sp>
      <p:sp>
        <p:nvSpPr>
          <p:cNvPr id="71" name="TextBox 70">
            <a:extLst>
              <a:ext uri="{FF2B5EF4-FFF2-40B4-BE49-F238E27FC236}">
                <a16:creationId xmlns:a16="http://schemas.microsoft.com/office/drawing/2014/main" id="{473FB3C7-BFE8-4728-94F9-52C4FD90048F}"/>
              </a:ext>
            </a:extLst>
          </p:cNvPr>
          <p:cNvSpPr txBox="1"/>
          <p:nvPr/>
        </p:nvSpPr>
        <p:spPr>
          <a:xfrm>
            <a:off x="2470417" y="921202"/>
            <a:ext cx="971528" cy="861774"/>
          </a:xfrm>
          <a:prstGeom prst="rect">
            <a:avLst/>
          </a:prstGeom>
          <a:noFill/>
        </p:spPr>
        <p:txBody>
          <a:bodyPr wrap="square" rtlCol="0">
            <a:spAutoFit/>
          </a:bodyPr>
          <a:lstStyle/>
          <a:p>
            <a:r>
              <a:rPr lang="en-US" sz="1000" dirty="0"/>
              <a:t>Use </a:t>
            </a:r>
            <a:r>
              <a:rPr lang="en-US" sz="1000" dirty="0" err="1"/>
              <a:t>OpenSim</a:t>
            </a:r>
            <a:r>
              <a:rPr lang="en-US" sz="1000" dirty="0"/>
              <a:t> Scale Tool to scale geometry and mass isometrically</a:t>
            </a:r>
          </a:p>
        </p:txBody>
      </p:sp>
      <p:sp>
        <p:nvSpPr>
          <p:cNvPr id="72" name="TextBox 71">
            <a:extLst>
              <a:ext uri="{FF2B5EF4-FFF2-40B4-BE49-F238E27FC236}">
                <a16:creationId xmlns:a16="http://schemas.microsoft.com/office/drawing/2014/main" id="{C66BDFAD-7726-48A9-BD84-006157787064}"/>
              </a:ext>
            </a:extLst>
          </p:cNvPr>
          <p:cNvSpPr txBox="1"/>
          <p:nvPr/>
        </p:nvSpPr>
        <p:spPr>
          <a:xfrm>
            <a:off x="3891682" y="1128505"/>
            <a:ext cx="971528" cy="415498"/>
          </a:xfrm>
          <a:prstGeom prst="rect">
            <a:avLst/>
          </a:prstGeom>
          <a:noFill/>
        </p:spPr>
        <p:txBody>
          <a:bodyPr wrap="square" rtlCol="0">
            <a:spAutoFit/>
          </a:bodyPr>
          <a:lstStyle/>
          <a:p>
            <a:r>
              <a:rPr lang="en-US" sz="1050" dirty="0"/>
              <a:t>Set mass to desired mass</a:t>
            </a:r>
          </a:p>
        </p:txBody>
      </p:sp>
      <p:sp>
        <p:nvSpPr>
          <p:cNvPr id="73" name="TextBox 72">
            <a:extLst>
              <a:ext uri="{FF2B5EF4-FFF2-40B4-BE49-F238E27FC236}">
                <a16:creationId xmlns:a16="http://schemas.microsoft.com/office/drawing/2014/main" id="{7237C351-9448-44F3-96F3-DECE4D52C9F4}"/>
              </a:ext>
            </a:extLst>
          </p:cNvPr>
          <p:cNvSpPr txBox="1"/>
          <p:nvPr/>
        </p:nvSpPr>
        <p:spPr>
          <a:xfrm>
            <a:off x="5202198" y="957778"/>
            <a:ext cx="1179199" cy="830997"/>
          </a:xfrm>
          <a:prstGeom prst="rect">
            <a:avLst/>
          </a:prstGeom>
          <a:noFill/>
        </p:spPr>
        <p:txBody>
          <a:bodyPr wrap="square" rtlCol="0">
            <a:spAutoFit/>
          </a:bodyPr>
          <a:lstStyle/>
          <a:p>
            <a:r>
              <a:rPr lang="en-US" sz="800" dirty="0"/>
              <a:t>Set manual scale factors to equal value</a:t>
            </a:r>
          </a:p>
          <a:p>
            <a:pPr marL="171450" indent="-171450">
              <a:buFont typeface="Arial" panose="020B0604020202020204" pitchFamily="34" charset="0"/>
              <a:buChar char="•"/>
            </a:pPr>
            <a:r>
              <a:rPr lang="en-US" sz="800" dirty="0"/>
              <a:t> Scale Factor = Ratio of desired height to subject height </a:t>
            </a:r>
          </a:p>
        </p:txBody>
      </p:sp>
      <p:sp>
        <p:nvSpPr>
          <p:cNvPr id="74" name="TextBox 73">
            <a:extLst>
              <a:ext uri="{FF2B5EF4-FFF2-40B4-BE49-F238E27FC236}">
                <a16:creationId xmlns:a16="http://schemas.microsoft.com/office/drawing/2014/main" id="{D82B5DD3-469B-4490-8F88-6DC00CFE2FC6}"/>
              </a:ext>
            </a:extLst>
          </p:cNvPr>
          <p:cNvSpPr txBox="1"/>
          <p:nvPr/>
        </p:nvSpPr>
        <p:spPr>
          <a:xfrm>
            <a:off x="6740100" y="1128505"/>
            <a:ext cx="971528" cy="415498"/>
          </a:xfrm>
          <a:prstGeom prst="rect">
            <a:avLst/>
          </a:prstGeom>
          <a:noFill/>
        </p:spPr>
        <p:txBody>
          <a:bodyPr wrap="square" rtlCol="0">
            <a:spAutoFit/>
          </a:bodyPr>
          <a:lstStyle/>
          <a:p>
            <a:r>
              <a:rPr lang="en-US" sz="1050" dirty="0"/>
              <a:t>Fine tune if necessary</a:t>
            </a:r>
          </a:p>
        </p:txBody>
      </p:sp>
      <p:sp>
        <p:nvSpPr>
          <p:cNvPr id="76" name="Rectangle: Rounded Corners 75">
            <a:extLst>
              <a:ext uri="{FF2B5EF4-FFF2-40B4-BE49-F238E27FC236}">
                <a16:creationId xmlns:a16="http://schemas.microsoft.com/office/drawing/2014/main" id="{3902577A-2702-4315-A650-27DB5013048B}"/>
              </a:ext>
            </a:extLst>
          </p:cNvPr>
          <p:cNvSpPr/>
          <p:nvPr/>
        </p:nvSpPr>
        <p:spPr>
          <a:xfrm>
            <a:off x="935043" y="2004270"/>
            <a:ext cx="1197506" cy="822960"/>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Rounded Corners 76">
            <a:extLst>
              <a:ext uri="{FF2B5EF4-FFF2-40B4-BE49-F238E27FC236}">
                <a16:creationId xmlns:a16="http://schemas.microsoft.com/office/drawing/2014/main" id="{0F87A3EE-7D8D-446B-8794-0B8F791CEC62}"/>
              </a:ext>
            </a:extLst>
          </p:cNvPr>
          <p:cNvSpPr/>
          <p:nvPr/>
        </p:nvSpPr>
        <p:spPr>
          <a:xfrm>
            <a:off x="2357428" y="2004270"/>
            <a:ext cx="1197506" cy="822960"/>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Rounded Corners 77">
            <a:extLst>
              <a:ext uri="{FF2B5EF4-FFF2-40B4-BE49-F238E27FC236}">
                <a16:creationId xmlns:a16="http://schemas.microsoft.com/office/drawing/2014/main" id="{4D085E0C-8514-46AF-A282-64FE015070EA}"/>
              </a:ext>
            </a:extLst>
          </p:cNvPr>
          <p:cNvSpPr/>
          <p:nvPr/>
        </p:nvSpPr>
        <p:spPr>
          <a:xfrm>
            <a:off x="3779813" y="2004270"/>
            <a:ext cx="1197506" cy="822960"/>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Rounded Corners 78">
            <a:extLst>
              <a:ext uri="{FF2B5EF4-FFF2-40B4-BE49-F238E27FC236}">
                <a16:creationId xmlns:a16="http://schemas.microsoft.com/office/drawing/2014/main" id="{3087B934-6C0B-49CC-ACC0-4F7F04A91895}"/>
              </a:ext>
            </a:extLst>
          </p:cNvPr>
          <p:cNvSpPr/>
          <p:nvPr/>
        </p:nvSpPr>
        <p:spPr>
          <a:xfrm>
            <a:off x="5202198" y="1995126"/>
            <a:ext cx="1197506" cy="822960"/>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Rounded Corners 79">
            <a:extLst>
              <a:ext uri="{FF2B5EF4-FFF2-40B4-BE49-F238E27FC236}">
                <a16:creationId xmlns:a16="http://schemas.microsoft.com/office/drawing/2014/main" id="{D49AF352-251E-41C6-A7C8-A92BE06BC45C}"/>
              </a:ext>
            </a:extLst>
          </p:cNvPr>
          <p:cNvSpPr/>
          <p:nvPr/>
        </p:nvSpPr>
        <p:spPr>
          <a:xfrm>
            <a:off x="6627922" y="1995126"/>
            <a:ext cx="1197506" cy="822960"/>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1" name="Straight Arrow Connector 80">
            <a:extLst>
              <a:ext uri="{FF2B5EF4-FFF2-40B4-BE49-F238E27FC236}">
                <a16:creationId xmlns:a16="http://schemas.microsoft.com/office/drawing/2014/main" id="{50D4F7CE-BB4B-4C04-AF29-1A7EDE03ADF7}"/>
              </a:ext>
            </a:extLst>
          </p:cNvPr>
          <p:cNvCxnSpPr>
            <a:cxnSpLocks/>
            <a:stCxn id="76" idx="3"/>
            <a:endCxn id="77" idx="1"/>
          </p:cNvCxnSpPr>
          <p:nvPr/>
        </p:nvCxnSpPr>
        <p:spPr>
          <a:xfrm>
            <a:off x="2132549" y="2415750"/>
            <a:ext cx="224879" cy="0"/>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D7FF8F74-1054-4382-BA86-1B6F4230787E}"/>
              </a:ext>
            </a:extLst>
          </p:cNvPr>
          <p:cNvCxnSpPr>
            <a:stCxn id="77" idx="3"/>
            <a:endCxn id="78" idx="1"/>
          </p:cNvCxnSpPr>
          <p:nvPr/>
        </p:nvCxnSpPr>
        <p:spPr>
          <a:xfrm>
            <a:off x="3554934" y="2415750"/>
            <a:ext cx="224879" cy="0"/>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0CF84766-C763-4D27-B2AD-96EE5F4B9BB3}"/>
              </a:ext>
            </a:extLst>
          </p:cNvPr>
          <p:cNvCxnSpPr>
            <a:endCxn id="79" idx="1"/>
          </p:cNvCxnSpPr>
          <p:nvPr/>
        </p:nvCxnSpPr>
        <p:spPr>
          <a:xfrm>
            <a:off x="4977319" y="2406606"/>
            <a:ext cx="224879" cy="0"/>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778FBF8D-EC14-46DE-9E63-1DFFE9BA82D3}"/>
              </a:ext>
            </a:extLst>
          </p:cNvPr>
          <p:cNvCxnSpPr>
            <a:stCxn id="79" idx="3"/>
            <a:endCxn id="80" idx="1"/>
          </p:cNvCxnSpPr>
          <p:nvPr/>
        </p:nvCxnSpPr>
        <p:spPr>
          <a:xfrm>
            <a:off x="6399704" y="2406606"/>
            <a:ext cx="228218" cy="0"/>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85" name="TextBox 84">
            <a:extLst>
              <a:ext uri="{FF2B5EF4-FFF2-40B4-BE49-F238E27FC236}">
                <a16:creationId xmlns:a16="http://schemas.microsoft.com/office/drawing/2014/main" id="{E97AF52C-CA2F-4B7D-A67E-FE94B1A99FC9}"/>
              </a:ext>
            </a:extLst>
          </p:cNvPr>
          <p:cNvSpPr txBox="1"/>
          <p:nvPr/>
        </p:nvSpPr>
        <p:spPr>
          <a:xfrm>
            <a:off x="1054137" y="2208001"/>
            <a:ext cx="971528" cy="415498"/>
          </a:xfrm>
          <a:prstGeom prst="rect">
            <a:avLst/>
          </a:prstGeom>
          <a:solidFill>
            <a:srgbClr val="00B050"/>
          </a:solidFill>
          <a:ln>
            <a:solidFill>
              <a:srgbClr val="00B050"/>
            </a:solidFill>
          </a:ln>
        </p:spPr>
        <p:txBody>
          <a:bodyPr wrap="square" rtlCol="0">
            <a:spAutoFit/>
          </a:bodyPr>
          <a:lstStyle/>
          <a:p>
            <a:r>
              <a:rPr lang="en-US" sz="1050" dirty="0"/>
              <a:t>Open FBRM .</a:t>
            </a:r>
            <a:r>
              <a:rPr lang="en-US" sz="1050" dirty="0" err="1"/>
              <a:t>osim</a:t>
            </a:r>
            <a:r>
              <a:rPr lang="en-US" sz="1050" dirty="0"/>
              <a:t> file </a:t>
            </a:r>
          </a:p>
        </p:txBody>
      </p:sp>
      <p:sp>
        <p:nvSpPr>
          <p:cNvPr id="86" name="TextBox 85">
            <a:extLst>
              <a:ext uri="{FF2B5EF4-FFF2-40B4-BE49-F238E27FC236}">
                <a16:creationId xmlns:a16="http://schemas.microsoft.com/office/drawing/2014/main" id="{44C16725-6FA6-4324-A16E-EA12E16D4FF0}"/>
              </a:ext>
            </a:extLst>
          </p:cNvPr>
          <p:cNvSpPr txBox="1"/>
          <p:nvPr/>
        </p:nvSpPr>
        <p:spPr>
          <a:xfrm>
            <a:off x="2469297" y="2021392"/>
            <a:ext cx="971528" cy="830997"/>
          </a:xfrm>
          <a:prstGeom prst="rect">
            <a:avLst/>
          </a:prstGeom>
          <a:solidFill>
            <a:srgbClr val="00B050"/>
          </a:solidFill>
          <a:ln>
            <a:solidFill>
              <a:srgbClr val="00B050"/>
            </a:solidFill>
          </a:ln>
        </p:spPr>
        <p:txBody>
          <a:bodyPr wrap="square" rtlCol="0">
            <a:spAutoFit/>
          </a:bodyPr>
          <a:lstStyle/>
          <a:p>
            <a:r>
              <a:rPr lang="en-US" sz="800" dirty="0"/>
              <a:t>Retrieve segment mass, length, Center of Mass (</a:t>
            </a:r>
            <a:r>
              <a:rPr lang="en-US" sz="800" dirty="0" err="1"/>
              <a:t>CoM</a:t>
            </a:r>
            <a:r>
              <a:rPr lang="en-US" sz="800" dirty="0"/>
              <a:t>), and Moment of Inertia (</a:t>
            </a:r>
            <a:r>
              <a:rPr lang="en-US" sz="800" dirty="0" err="1"/>
              <a:t>MoI</a:t>
            </a:r>
            <a:r>
              <a:rPr lang="en-US" sz="800" dirty="0"/>
              <a:t>)</a:t>
            </a:r>
          </a:p>
        </p:txBody>
      </p:sp>
      <p:sp>
        <p:nvSpPr>
          <p:cNvPr id="87" name="TextBox 86">
            <a:extLst>
              <a:ext uri="{FF2B5EF4-FFF2-40B4-BE49-F238E27FC236}">
                <a16:creationId xmlns:a16="http://schemas.microsoft.com/office/drawing/2014/main" id="{0E93BF09-C3EF-430D-9C8F-9B8101DD0A19}"/>
              </a:ext>
            </a:extLst>
          </p:cNvPr>
          <p:cNvSpPr txBox="1"/>
          <p:nvPr/>
        </p:nvSpPr>
        <p:spPr>
          <a:xfrm>
            <a:off x="3907487" y="2065993"/>
            <a:ext cx="971528" cy="738664"/>
          </a:xfrm>
          <a:prstGeom prst="rect">
            <a:avLst/>
          </a:prstGeom>
          <a:solidFill>
            <a:srgbClr val="00B050"/>
          </a:solidFill>
          <a:ln>
            <a:solidFill>
              <a:srgbClr val="00B050"/>
            </a:solidFill>
          </a:ln>
        </p:spPr>
        <p:txBody>
          <a:bodyPr wrap="square" rtlCol="0">
            <a:spAutoFit/>
          </a:bodyPr>
          <a:lstStyle/>
          <a:p>
            <a:r>
              <a:rPr lang="en-US" sz="1050" dirty="0"/>
              <a:t>*Calculate SF for segment mass, </a:t>
            </a:r>
            <a:r>
              <a:rPr lang="en-US" sz="1050" dirty="0" err="1"/>
              <a:t>CoM</a:t>
            </a:r>
            <a:r>
              <a:rPr lang="en-US" sz="1050" dirty="0"/>
              <a:t> and </a:t>
            </a:r>
            <a:r>
              <a:rPr lang="en-US" sz="1050" dirty="0" err="1"/>
              <a:t>MoI</a:t>
            </a:r>
            <a:r>
              <a:rPr lang="en-US" sz="1050" dirty="0"/>
              <a:t> </a:t>
            </a:r>
          </a:p>
        </p:txBody>
      </p:sp>
      <p:sp>
        <p:nvSpPr>
          <p:cNvPr id="88" name="TextBox 87">
            <a:extLst>
              <a:ext uri="{FF2B5EF4-FFF2-40B4-BE49-F238E27FC236}">
                <a16:creationId xmlns:a16="http://schemas.microsoft.com/office/drawing/2014/main" id="{247B49B7-F88B-443A-8AF9-3B38834B65EE}"/>
              </a:ext>
            </a:extLst>
          </p:cNvPr>
          <p:cNvSpPr txBox="1"/>
          <p:nvPr/>
        </p:nvSpPr>
        <p:spPr>
          <a:xfrm>
            <a:off x="5235849" y="2040748"/>
            <a:ext cx="1136404" cy="738664"/>
          </a:xfrm>
          <a:prstGeom prst="rect">
            <a:avLst/>
          </a:prstGeom>
          <a:solidFill>
            <a:srgbClr val="00B050"/>
          </a:solidFill>
          <a:ln>
            <a:solidFill>
              <a:srgbClr val="00B050"/>
            </a:solidFill>
          </a:ln>
        </p:spPr>
        <p:txBody>
          <a:bodyPr wrap="square" rtlCol="0">
            <a:spAutoFit/>
          </a:bodyPr>
          <a:lstStyle/>
          <a:p>
            <a:r>
              <a:rPr lang="en-US" sz="700" dirty="0"/>
              <a:t>Parse ANSUR database for mean segment lengths and whole-body weight </a:t>
            </a:r>
          </a:p>
          <a:p>
            <a:pPr marL="171450" indent="-171450">
              <a:buFont typeface="Arial" panose="020B0604020202020204" pitchFamily="34" charset="0"/>
              <a:buChar char="•"/>
            </a:pPr>
            <a:r>
              <a:rPr lang="en-US" sz="700" dirty="0"/>
              <a:t> According to desired range of weight, height , and age </a:t>
            </a:r>
          </a:p>
        </p:txBody>
      </p:sp>
      <p:sp>
        <p:nvSpPr>
          <p:cNvPr id="89" name="TextBox 88">
            <a:extLst>
              <a:ext uri="{FF2B5EF4-FFF2-40B4-BE49-F238E27FC236}">
                <a16:creationId xmlns:a16="http://schemas.microsoft.com/office/drawing/2014/main" id="{4B369A63-8787-4ABC-9C4B-689878BC010D}"/>
              </a:ext>
            </a:extLst>
          </p:cNvPr>
          <p:cNvSpPr txBox="1"/>
          <p:nvPr/>
        </p:nvSpPr>
        <p:spPr>
          <a:xfrm>
            <a:off x="6747016" y="2046418"/>
            <a:ext cx="971528" cy="738664"/>
          </a:xfrm>
          <a:prstGeom prst="rect">
            <a:avLst/>
          </a:prstGeom>
          <a:solidFill>
            <a:srgbClr val="00B050"/>
          </a:solidFill>
          <a:ln>
            <a:solidFill>
              <a:srgbClr val="00B050"/>
            </a:solidFill>
          </a:ln>
        </p:spPr>
        <p:txBody>
          <a:bodyPr wrap="square" rtlCol="0">
            <a:spAutoFit/>
          </a:bodyPr>
          <a:lstStyle/>
          <a:p>
            <a:r>
              <a:rPr lang="en-US" sz="1050" dirty="0"/>
              <a:t>**Calculate segment mass, </a:t>
            </a:r>
            <a:r>
              <a:rPr lang="en-US" sz="1050" dirty="0" err="1"/>
              <a:t>CoM</a:t>
            </a:r>
            <a:r>
              <a:rPr lang="en-US" sz="1050" dirty="0"/>
              <a:t>, and </a:t>
            </a:r>
            <a:r>
              <a:rPr lang="en-US" sz="1050" dirty="0" err="1"/>
              <a:t>MoI</a:t>
            </a:r>
            <a:r>
              <a:rPr lang="en-US" sz="1050" dirty="0"/>
              <a:t> </a:t>
            </a:r>
          </a:p>
        </p:txBody>
      </p:sp>
      <p:sp>
        <p:nvSpPr>
          <p:cNvPr id="90" name="Rectangle: Rounded Corners 89">
            <a:extLst>
              <a:ext uri="{FF2B5EF4-FFF2-40B4-BE49-F238E27FC236}">
                <a16:creationId xmlns:a16="http://schemas.microsoft.com/office/drawing/2014/main" id="{9C5A9D94-AFF5-4789-87F7-A71CB925C826}"/>
              </a:ext>
            </a:extLst>
          </p:cNvPr>
          <p:cNvSpPr/>
          <p:nvPr/>
        </p:nvSpPr>
        <p:spPr>
          <a:xfrm>
            <a:off x="514738" y="1189979"/>
            <a:ext cx="381906" cy="292549"/>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IS</a:t>
            </a:r>
            <a:endParaRPr lang="en-US" dirty="0"/>
          </a:p>
        </p:txBody>
      </p:sp>
      <p:sp>
        <p:nvSpPr>
          <p:cNvPr id="91" name="Rectangle: Rounded Corners 90">
            <a:extLst>
              <a:ext uri="{FF2B5EF4-FFF2-40B4-BE49-F238E27FC236}">
                <a16:creationId xmlns:a16="http://schemas.microsoft.com/office/drawing/2014/main" id="{3D36817B-4D4A-4B97-883E-2E3D1F31B3FA}"/>
              </a:ext>
            </a:extLst>
          </p:cNvPr>
          <p:cNvSpPr/>
          <p:nvPr/>
        </p:nvSpPr>
        <p:spPr>
          <a:xfrm>
            <a:off x="507440" y="2306497"/>
            <a:ext cx="381906" cy="292549"/>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RS</a:t>
            </a:r>
            <a:endParaRPr lang="en-US" dirty="0"/>
          </a:p>
        </p:txBody>
      </p:sp>
      <p:sp>
        <p:nvSpPr>
          <p:cNvPr id="92" name="Rectangle: Rounded Corners 91">
            <a:extLst>
              <a:ext uri="{FF2B5EF4-FFF2-40B4-BE49-F238E27FC236}">
                <a16:creationId xmlns:a16="http://schemas.microsoft.com/office/drawing/2014/main" id="{53C9A13F-5323-4767-A166-CE5397802BFB}"/>
              </a:ext>
            </a:extLst>
          </p:cNvPr>
          <p:cNvSpPr/>
          <p:nvPr/>
        </p:nvSpPr>
        <p:spPr>
          <a:xfrm>
            <a:off x="943991" y="3055047"/>
            <a:ext cx="1197506" cy="822960"/>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Rounded Corners 92">
            <a:extLst>
              <a:ext uri="{FF2B5EF4-FFF2-40B4-BE49-F238E27FC236}">
                <a16:creationId xmlns:a16="http://schemas.microsoft.com/office/drawing/2014/main" id="{49A81279-FA59-4388-908F-DEB7B45EA9A8}"/>
              </a:ext>
            </a:extLst>
          </p:cNvPr>
          <p:cNvSpPr/>
          <p:nvPr/>
        </p:nvSpPr>
        <p:spPr>
          <a:xfrm>
            <a:off x="2366376" y="3055047"/>
            <a:ext cx="1197506" cy="822960"/>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Rounded Corners 93">
            <a:extLst>
              <a:ext uri="{FF2B5EF4-FFF2-40B4-BE49-F238E27FC236}">
                <a16:creationId xmlns:a16="http://schemas.microsoft.com/office/drawing/2014/main" id="{87AB2A9F-F612-4FC8-8165-BA51D5F1AC96}"/>
              </a:ext>
            </a:extLst>
          </p:cNvPr>
          <p:cNvSpPr/>
          <p:nvPr/>
        </p:nvSpPr>
        <p:spPr>
          <a:xfrm>
            <a:off x="3788761" y="3055047"/>
            <a:ext cx="1197506" cy="822960"/>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Rounded Corners 94">
            <a:extLst>
              <a:ext uri="{FF2B5EF4-FFF2-40B4-BE49-F238E27FC236}">
                <a16:creationId xmlns:a16="http://schemas.microsoft.com/office/drawing/2014/main" id="{A4C4A170-DBEC-4981-ACE4-6E7C318E4340}"/>
              </a:ext>
            </a:extLst>
          </p:cNvPr>
          <p:cNvSpPr/>
          <p:nvPr/>
        </p:nvSpPr>
        <p:spPr>
          <a:xfrm>
            <a:off x="5211146" y="3045903"/>
            <a:ext cx="1197506" cy="822960"/>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Rounded Corners 95">
            <a:extLst>
              <a:ext uri="{FF2B5EF4-FFF2-40B4-BE49-F238E27FC236}">
                <a16:creationId xmlns:a16="http://schemas.microsoft.com/office/drawing/2014/main" id="{F41678C3-E6F8-452C-8726-05CEE0424E26}"/>
              </a:ext>
            </a:extLst>
          </p:cNvPr>
          <p:cNvSpPr/>
          <p:nvPr/>
        </p:nvSpPr>
        <p:spPr>
          <a:xfrm>
            <a:off x="6636870" y="3045903"/>
            <a:ext cx="1197506" cy="822960"/>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7" name="Straight Arrow Connector 96">
            <a:extLst>
              <a:ext uri="{FF2B5EF4-FFF2-40B4-BE49-F238E27FC236}">
                <a16:creationId xmlns:a16="http://schemas.microsoft.com/office/drawing/2014/main" id="{1713A277-AD51-42AE-8227-90AC26F0D619}"/>
              </a:ext>
            </a:extLst>
          </p:cNvPr>
          <p:cNvCxnSpPr>
            <a:cxnSpLocks/>
            <a:stCxn id="92" idx="3"/>
            <a:endCxn id="93" idx="1"/>
          </p:cNvCxnSpPr>
          <p:nvPr/>
        </p:nvCxnSpPr>
        <p:spPr>
          <a:xfrm>
            <a:off x="2141497" y="3466527"/>
            <a:ext cx="224879" cy="0"/>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08DB0838-7171-4962-99D7-26050B4C3135}"/>
              </a:ext>
            </a:extLst>
          </p:cNvPr>
          <p:cNvCxnSpPr>
            <a:stCxn id="93" idx="3"/>
            <a:endCxn id="94" idx="1"/>
          </p:cNvCxnSpPr>
          <p:nvPr/>
        </p:nvCxnSpPr>
        <p:spPr>
          <a:xfrm>
            <a:off x="3563882" y="3466527"/>
            <a:ext cx="224879" cy="0"/>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BDF8A1EB-2B1E-4E83-91EC-B4FD522F787C}"/>
              </a:ext>
            </a:extLst>
          </p:cNvPr>
          <p:cNvCxnSpPr>
            <a:endCxn id="95" idx="1"/>
          </p:cNvCxnSpPr>
          <p:nvPr/>
        </p:nvCxnSpPr>
        <p:spPr>
          <a:xfrm>
            <a:off x="4986267" y="3457383"/>
            <a:ext cx="224879" cy="0"/>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A306D0BC-B637-43E2-B3AF-358E37613ECB}"/>
              </a:ext>
            </a:extLst>
          </p:cNvPr>
          <p:cNvCxnSpPr>
            <a:stCxn id="95" idx="3"/>
            <a:endCxn id="96" idx="1"/>
          </p:cNvCxnSpPr>
          <p:nvPr/>
        </p:nvCxnSpPr>
        <p:spPr>
          <a:xfrm>
            <a:off x="6408652" y="3457383"/>
            <a:ext cx="228218" cy="0"/>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01" name="TextBox 100">
            <a:extLst>
              <a:ext uri="{FF2B5EF4-FFF2-40B4-BE49-F238E27FC236}">
                <a16:creationId xmlns:a16="http://schemas.microsoft.com/office/drawing/2014/main" id="{BECA0A12-EED3-42A9-8F96-66FFE64A12F3}"/>
              </a:ext>
            </a:extLst>
          </p:cNvPr>
          <p:cNvSpPr txBox="1"/>
          <p:nvPr/>
        </p:nvSpPr>
        <p:spPr>
          <a:xfrm>
            <a:off x="1063085" y="3258778"/>
            <a:ext cx="971528" cy="415498"/>
          </a:xfrm>
          <a:prstGeom prst="rect">
            <a:avLst/>
          </a:prstGeom>
          <a:solidFill>
            <a:srgbClr val="0070C0"/>
          </a:solidFill>
          <a:ln>
            <a:solidFill>
              <a:srgbClr val="0070C0"/>
            </a:solidFill>
          </a:ln>
        </p:spPr>
        <p:txBody>
          <a:bodyPr wrap="square" rtlCol="0">
            <a:spAutoFit/>
          </a:bodyPr>
          <a:lstStyle/>
          <a:p>
            <a:r>
              <a:rPr lang="en-US" sz="1050" dirty="0"/>
              <a:t>Open dataset of .</a:t>
            </a:r>
            <a:r>
              <a:rPr lang="en-US" sz="1050" dirty="0" err="1"/>
              <a:t>osim</a:t>
            </a:r>
            <a:r>
              <a:rPr lang="en-US" sz="1050" dirty="0"/>
              <a:t> files </a:t>
            </a:r>
          </a:p>
        </p:txBody>
      </p:sp>
      <p:sp>
        <p:nvSpPr>
          <p:cNvPr id="102" name="TextBox 101">
            <a:extLst>
              <a:ext uri="{FF2B5EF4-FFF2-40B4-BE49-F238E27FC236}">
                <a16:creationId xmlns:a16="http://schemas.microsoft.com/office/drawing/2014/main" id="{49568B21-16C0-4742-8DD5-B939B46ED707}"/>
              </a:ext>
            </a:extLst>
          </p:cNvPr>
          <p:cNvSpPr txBox="1"/>
          <p:nvPr/>
        </p:nvSpPr>
        <p:spPr>
          <a:xfrm>
            <a:off x="2488809" y="3149605"/>
            <a:ext cx="971528" cy="707886"/>
          </a:xfrm>
          <a:prstGeom prst="rect">
            <a:avLst/>
          </a:prstGeom>
          <a:solidFill>
            <a:srgbClr val="0070C0"/>
          </a:solidFill>
          <a:ln>
            <a:solidFill>
              <a:srgbClr val="0070C0"/>
            </a:solidFill>
          </a:ln>
        </p:spPr>
        <p:txBody>
          <a:bodyPr wrap="square" rtlCol="0">
            <a:spAutoFit/>
          </a:bodyPr>
          <a:lstStyle/>
          <a:p>
            <a:r>
              <a:rPr lang="en-US" sz="1000" dirty="0"/>
              <a:t>Retrieve mean segment mass, length, </a:t>
            </a:r>
            <a:r>
              <a:rPr lang="en-US" sz="1000" dirty="0" err="1"/>
              <a:t>CoM</a:t>
            </a:r>
            <a:r>
              <a:rPr lang="en-US" sz="1000" dirty="0"/>
              <a:t>, and </a:t>
            </a:r>
            <a:r>
              <a:rPr lang="en-US" sz="1000" dirty="0" err="1"/>
              <a:t>MoI</a:t>
            </a:r>
            <a:endParaRPr lang="en-US" sz="1000" dirty="0"/>
          </a:p>
        </p:txBody>
      </p:sp>
      <p:sp>
        <p:nvSpPr>
          <p:cNvPr id="103" name="TextBox 102">
            <a:extLst>
              <a:ext uri="{FF2B5EF4-FFF2-40B4-BE49-F238E27FC236}">
                <a16:creationId xmlns:a16="http://schemas.microsoft.com/office/drawing/2014/main" id="{51141CA5-05B4-469B-9F94-D08D537C79EA}"/>
              </a:ext>
            </a:extLst>
          </p:cNvPr>
          <p:cNvSpPr txBox="1"/>
          <p:nvPr/>
        </p:nvSpPr>
        <p:spPr>
          <a:xfrm>
            <a:off x="3916435" y="3116770"/>
            <a:ext cx="971528" cy="738664"/>
          </a:xfrm>
          <a:prstGeom prst="rect">
            <a:avLst/>
          </a:prstGeom>
          <a:solidFill>
            <a:srgbClr val="0070C0"/>
          </a:solidFill>
          <a:ln>
            <a:solidFill>
              <a:srgbClr val="0070C0"/>
            </a:solidFill>
          </a:ln>
        </p:spPr>
        <p:txBody>
          <a:bodyPr wrap="square" rtlCol="0">
            <a:spAutoFit/>
          </a:bodyPr>
          <a:lstStyle/>
          <a:p>
            <a:r>
              <a:rPr lang="en-US" sz="1050" dirty="0"/>
              <a:t>*Calculate SF for segment mass, </a:t>
            </a:r>
            <a:r>
              <a:rPr lang="en-US" sz="1050" dirty="0" err="1"/>
              <a:t>CoM</a:t>
            </a:r>
            <a:r>
              <a:rPr lang="en-US" sz="1050" dirty="0"/>
              <a:t> and </a:t>
            </a:r>
            <a:r>
              <a:rPr lang="en-US" sz="1050" dirty="0" err="1"/>
              <a:t>MoI</a:t>
            </a:r>
            <a:r>
              <a:rPr lang="en-US" sz="1050" dirty="0"/>
              <a:t> </a:t>
            </a:r>
          </a:p>
        </p:txBody>
      </p:sp>
      <p:sp>
        <p:nvSpPr>
          <p:cNvPr id="104" name="TextBox 103">
            <a:extLst>
              <a:ext uri="{FF2B5EF4-FFF2-40B4-BE49-F238E27FC236}">
                <a16:creationId xmlns:a16="http://schemas.microsoft.com/office/drawing/2014/main" id="{20D8DA23-9FFA-4C1F-9BBE-75710024121B}"/>
              </a:ext>
            </a:extLst>
          </p:cNvPr>
          <p:cNvSpPr txBox="1"/>
          <p:nvPr/>
        </p:nvSpPr>
        <p:spPr>
          <a:xfrm>
            <a:off x="5238598" y="3097195"/>
            <a:ext cx="1142800" cy="738664"/>
          </a:xfrm>
          <a:prstGeom prst="rect">
            <a:avLst/>
          </a:prstGeom>
          <a:solidFill>
            <a:srgbClr val="0070C0"/>
          </a:solidFill>
          <a:ln>
            <a:solidFill>
              <a:srgbClr val="0070C0"/>
            </a:solidFill>
          </a:ln>
        </p:spPr>
        <p:txBody>
          <a:bodyPr wrap="square" rtlCol="0">
            <a:spAutoFit/>
          </a:bodyPr>
          <a:lstStyle/>
          <a:p>
            <a:r>
              <a:rPr lang="en-US" sz="700" dirty="0"/>
              <a:t>Parse ANSUR database for mean segment lengths and whole-body weight </a:t>
            </a:r>
          </a:p>
          <a:p>
            <a:pPr marL="171450" indent="-171450">
              <a:buFont typeface="Arial" panose="020B0604020202020204" pitchFamily="34" charset="0"/>
              <a:buChar char="•"/>
            </a:pPr>
            <a:r>
              <a:rPr lang="en-US" sz="700" dirty="0"/>
              <a:t> According to desired range of weight, height , and age </a:t>
            </a:r>
          </a:p>
        </p:txBody>
      </p:sp>
      <p:sp>
        <p:nvSpPr>
          <p:cNvPr id="105" name="TextBox 104">
            <a:extLst>
              <a:ext uri="{FF2B5EF4-FFF2-40B4-BE49-F238E27FC236}">
                <a16:creationId xmlns:a16="http://schemas.microsoft.com/office/drawing/2014/main" id="{0C28B4B4-C572-4106-B218-A6AC0F1547EB}"/>
              </a:ext>
            </a:extLst>
          </p:cNvPr>
          <p:cNvSpPr txBox="1"/>
          <p:nvPr/>
        </p:nvSpPr>
        <p:spPr>
          <a:xfrm>
            <a:off x="6755964" y="3097195"/>
            <a:ext cx="971528" cy="738664"/>
          </a:xfrm>
          <a:prstGeom prst="rect">
            <a:avLst/>
          </a:prstGeom>
          <a:solidFill>
            <a:srgbClr val="0070C0"/>
          </a:solidFill>
          <a:ln>
            <a:solidFill>
              <a:srgbClr val="0070C0"/>
            </a:solidFill>
          </a:ln>
        </p:spPr>
        <p:txBody>
          <a:bodyPr wrap="square" rtlCol="0">
            <a:spAutoFit/>
          </a:bodyPr>
          <a:lstStyle/>
          <a:p>
            <a:r>
              <a:rPr lang="en-US" sz="1050" dirty="0"/>
              <a:t>**Calculate segment mass, </a:t>
            </a:r>
            <a:r>
              <a:rPr lang="en-US" sz="1050" dirty="0" err="1"/>
              <a:t>CoM</a:t>
            </a:r>
            <a:r>
              <a:rPr lang="en-US" sz="1050" dirty="0"/>
              <a:t>, and </a:t>
            </a:r>
            <a:r>
              <a:rPr lang="en-US" sz="1050" dirty="0" err="1"/>
              <a:t>MoI</a:t>
            </a:r>
            <a:r>
              <a:rPr lang="en-US" sz="1050" dirty="0"/>
              <a:t> </a:t>
            </a:r>
          </a:p>
        </p:txBody>
      </p:sp>
      <p:sp>
        <p:nvSpPr>
          <p:cNvPr id="106" name="Rectangle: Rounded Corners 105">
            <a:extLst>
              <a:ext uri="{FF2B5EF4-FFF2-40B4-BE49-F238E27FC236}">
                <a16:creationId xmlns:a16="http://schemas.microsoft.com/office/drawing/2014/main" id="{B0C79D57-F108-41B4-AD61-286BE64221DF}"/>
              </a:ext>
            </a:extLst>
          </p:cNvPr>
          <p:cNvSpPr/>
          <p:nvPr/>
        </p:nvSpPr>
        <p:spPr>
          <a:xfrm>
            <a:off x="516388" y="3357274"/>
            <a:ext cx="381906" cy="292549"/>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SS</a:t>
            </a:r>
            <a:endParaRPr lang="en-US" dirty="0"/>
          </a:p>
        </p:txBody>
      </p:sp>
      <p:sp>
        <p:nvSpPr>
          <p:cNvPr id="107" name="Rectangle: Rounded Corners 106">
            <a:extLst>
              <a:ext uri="{FF2B5EF4-FFF2-40B4-BE49-F238E27FC236}">
                <a16:creationId xmlns:a16="http://schemas.microsoft.com/office/drawing/2014/main" id="{969E2476-7470-4BE9-9002-5F730D466E0D}"/>
              </a:ext>
            </a:extLst>
          </p:cNvPr>
          <p:cNvSpPr/>
          <p:nvPr/>
        </p:nvSpPr>
        <p:spPr>
          <a:xfrm>
            <a:off x="943991" y="4085050"/>
            <a:ext cx="1197506" cy="82296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Rounded Corners 107">
            <a:extLst>
              <a:ext uri="{FF2B5EF4-FFF2-40B4-BE49-F238E27FC236}">
                <a16:creationId xmlns:a16="http://schemas.microsoft.com/office/drawing/2014/main" id="{DBE5B3FB-CE06-4F44-82ED-2C40EF168EF7}"/>
              </a:ext>
            </a:extLst>
          </p:cNvPr>
          <p:cNvSpPr/>
          <p:nvPr/>
        </p:nvSpPr>
        <p:spPr>
          <a:xfrm>
            <a:off x="2366376" y="4085050"/>
            <a:ext cx="1197506" cy="82296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Rounded Corners 108">
            <a:extLst>
              <a:ext uri="{FF2B5EF4-FFF2-40B4-BE49-F238E27FC236}">
                <a16:creationId xmlns:a16="http://schemas.microsoft.com/office/drawing/2014/main" id="{01D234CA-281B-4332-9B58-C04A35D810B5}"/>
              </a:ext>
            </a:extLst>
          </p:cNvPr>
          <p:cNvSpPr/>
          <p:nvPr/>
        </p:nvSpPr>
        <p:spPr>
          <a:xfrm>
            <a:off x="3788761" y="4085050"/>
            <a:ext cx="1197506" cy="82296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ectangle: Rounded Corners 109">
            <a:extLst>
              <a:ext uri="{FF2B5EF4-FFF2-40B4-BE49-F238E27FC236}">
                <a16:creationId xmlns:a16="http://schemas.microsoft.com/office/drawing/2014/main" id="{50DD7426-D419-4BF5-B66B-9539F07AB9F0}"/>
              </a:ext>
            </a:extLst>
          </p:cNvPr>
          <p:cNvSpPr/>
          <p:nvPr/>
        </p:nvSpPr>
        <p:spPr>
          <a:xfrm>
            <a:off x="5211146" y="4075906"/>
            <a:ext cx="1197506" cy="822960"/>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2" name="Straight Arrow Connector 111">
            <a:extLst>
              <a:ext uri="{FF2B5EF4-FFF2-40B4-BE49-F238E27FC236}">
                <a16:creationId xmlns:a16="http://schemas.microsoft.com/office/drawing/2014/main" id="{67745854-51E9-4237-8F67-1C06A2F8C63E}"/>
              </a:ext>
            </a:extLst>
          </p:cNvPr>
          <p:cNvCxnSpPr>
            <a:cxnSpLocks/>
          </p:cNvCxnSpPr>
          <p:nvPr/>
        </p:nvCxnSpPr>
        <p:spPr>
          <a:xfrm>
            <a:off x="1069781" y="4496530"/>
            <a:ext cx="224879" cy="0"/>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id="{38551D7A-C2D4-417E-84FE-65DE6857013D}"/>
              </a:ext>
            </a:extLst>
          </p:cNvPr>
          <p:cNvCxnSpPr>
            <a:cxnSpLocks/>
          </p:cNvCxnSpPr>
          <p:nvPr/>
        </p:nvCxnSpPr>
        <p:spPr>
          <a:xfrm>
            <a:off x="2492166" y="4496530"/>
            <a:ext cx="224879" cy="0"/>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a:extLst>
              <a:ext uri="{FF2B5EF4-FFF2-40B4-BE49-F238E27FC236}">
                <a16:creationId xmlns:a16="http://schemas.microsoft.com/office/drawing/2014/main" id="{1626044A-9827-49C4-B79C-8594FF6E8279}"/>
              </a:ext>
            </a:extLst>
          </p:cNvPr>
          <p:cNvCxnSpPr>
            <a:cxnSpLocks/>
          </p:cNvCxnSpPr>
          <p:nvPr/>
        </p:nvCxnSpPr>
        <p:spPr>
          <a:xfrm>
            <a:off x="3914551" y="4487386"/>
            <a:ext cx="224879" cy="0"/>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16" name="TextBox 115">
            <a:extLst>
              <a:ext uri="{FF2B5EF4-FFF2-40B4-BE49-F238E27FC236}">
                <a16:creationId xmlns:a16="http://schemas.microsoft.com/office/drawing/2014/main" id="{40A2C920-2722-4498-9187-219CB9F13250}"/>
              </a:ext>
            </a:extLst>
          </p:cNvPr>
          <p:cNvSpPr txBox="1"/>
          <p:nvPr/>
        </p:nvSpPr>
        <p:spPr>
          <a:xfrm>
            <a:off x="1063085" y="4288781"/>
            <a:ext cx="971528" cy="415498"/>
          </a:xfrm>
          <a:prstGeom prst="rect">
            <a:avLst/>
          </a:prstGeom>
          <a:solidFill>
            <a:srgbClr val="7030A0"/>
          </a:solidFill>
          <a:ln>
            <a:solidFill>
              <a:srgbClr val="7030A0"/>
            </a:solidFill>
          </a:ln>
        </p:spPr>
        <p:txBody>
          <a:bodyPr wrap="square" rtlCol="0">
            <a:spAutoFit/>
          </a:bodyPr>
          <a:lstStyle/>
          <a:p>
            <a:r>
              <a:rPr lang="en-US" sz="1050" dirty="0"/>
              <a:t>Open FBRM .</a:t>
            </a:r>
            <a:r>
              <a:rPr lang="en-US" sz="1050" dirty="0" err="1"/>
              <a:t>osim</a:t>
            </a:r>
            <a:r>
              <a:rPr lang="en-US" sz="1050" dirty="0"/>
              <a:t> file </a:t>
            </a:r>
          </a:p>
        </p:txBody>
      </p:sp>
      <p:sp>
        <p:nvSpPr>
          <p:cNvPr id="117" name="TextBox 116">
            <a:extLst>
              <a:ext uri="{FF2B5EF4-FFF2-40B4-BE49-F238E27FC236}">
                <a16:creationId xmlns:a16="http://schemas.microsoft.com/office/drawing/2014/main" id="{A80046BF-CAC9-437F-AF28-389C899D9599}"/>
              </a:ext>
            </a:extLst>
          </p:cNvPr>
          <p:cNvSpPr txBox="1"/>
          <p:nvPr/>
        </p:nvSpPr>
        <p:spPr>
          <a:xfrm>
            <a:off x="2488809" y="4179608"/>
            <a:ext cx="971528" cy="707886"/>
          </a:xfrm>
          <a:prstGeom prst="rect">
            <a:avLst/>
          </a:prstGeom>
          <a:solidFill>
            <a:srgbClr val="7030A0"/>
          </a:solidFill>
          <a:ln>
            <a:solidFill>
              <a:srgbClr val="7030A0"/>
            </a:solidFill>
          </a:ln>
        </p:spPr>
        <p:txBody>
          <a:bodyPr wrap="square" rtlCol="0">
            <a:spAutoFit/>
          </a:bodyPr>
          <a:lstStyle/>
          <a:p>
            <a:r>
              <a:rPr lang="en-US" sz="1000" dirty="0"/>
              <a:t>Calculate ratio for sub-to-full segment mass, length, and SF </a:t>
            </a:r>
          </a:p>
        </p:txBody>
      </p:sp>
      <p:sp>
        <p:nvSpPr>
          <p:cNvPr id="118" name="TextBox 117">
            <a:extLst>
              <a:ext uri="{FF2B5EF4-FFF2-40B4-BE49-F238E27FC236}">
                <a16:creationId xmlns:a16="http://schemas.microsoft.com/office/drawing/2014/main" id="{DA6578F3-8899-441F-9583-4B45AD918A14}"/>
              </a:ext>
            </a:extLst>
          </p:cNvPr>
          <p:cNvSpPr txBox="1"/>
          <p:nvPr/>
        </p:nvSpPr>
        <p:spPr>
          <a:xfrm>
            <a:off x="3916435" y="4146773"/>
            <a:ext cx="971528" cy="707886"/>
          </a:xfrm>
          <a:prstGeom prst="rect">
            <a:avLst/>
          </a:prstGeom>
          <a:solidFill>
            <a:srgbClr val="7030A0"/>
          </a:solidFill>
          <a:ln>
            <a:solidFill>
              <a:srgbClr val="7030A0"/>
            </a:solidFill>
          </a:ln>
        </p:spPr>
        <p:txBody>
          <a:bodyPr wrap="square" rtlCol="0">
            <a:spAutoFit/>
          </a:bodyPr>
          <a:lstStyle/>
          <a:p>
            <a:r>
              <a:rPr lang="en-US" sz="1000" dirty="0"/>
              <a:t>Apply ratios to ANSUR lengths and Dumas' segment mass</a:t>
            </a:r>
          </a:p>
        </p:txBody>
      </p:sp>
      <p:sp>
        <p:nvSpPr>
          <p:cNvPr id="119" name="TextBox 118">
            <a:extLst>
              <a:ext uri="{FF2B5EF4-FFF2-40B4-BE49-F238E27FC236}">
                <a16:creationId xmlns:a16="http://schemas.microsoft.com/office/drawing/2014/main" id="{6395EF87-49B4-4F1B-9394-F1E24EE455EA}"/>
              </a:ext>
            </a:extLst>
          </p:cNvPr>
          <p:cNvSpPr txBox="1"/>
          <p:nvPr/>
        </p:nvSpPr>
        <p:spPr>
          <a:xfrm>
            <a:off x="5311388" y="4138827"/>
            <a:ext cx="978170" cy="738664"/>
          </a:xfrm>
          <a:prstGeom prst="rect">
            <a:avLst/>
          </a:prstGeom>
          <a:solidFill>
            <a:srgbClr val="7030A0"/>
          </a:solidFill>
          <a:ln>
            <a:solidFill>
              <a:srgbClr val="7030A0"/>
            </a:solidFill>
          </a:ln>
        </p:spPr>
        <p:txBody>
          <a:bodyPr wrap="square" rtlCol="0">
            <a:spAutoFit/>
          </a:bodyPr>
          <a:lstStyle/>
          <a:p>
            <a:r>
              <a:rPr lang="en-US" sz="1050" dirty="0"/>
              <a:t>**Calculate segment mass, </a:t>
            </a:r>
            <a:r>
              <a:rPr lang="en-US" sz="1050" dirty="0" err="1"/>
              <a:t>CoM</a:t>
            </a:r>
            <a:r>
              <a:rPr lang="en-US" sz="1050" dirty="0"/>
              <a:t>, and </a:t>
            </a:r>
            <a:r>
              <a:rPr lang="en-US" sz="1050" dirty="0" err="1"/>
              <a:t>MoI</a:t>
            </a:r>
            <a:r>
              <a:rPr lang="en-US" sz="1050" dirty="0"/>
              <a:t> </a:t>
            </a:r>
          </a:p>
        </p:txBody>
      </p:sp>
      <p:sp>
        <p:nvSpPr>
          <p:cNvPr id="121" name="Rectangle: Rounded Corners 120">
            <a:extLst>
              <a:ext uri="{FF2B5EF4-FFF2-40B4-BE49-F238E27FC236}">
                <a16:creationId xmlns:a16="http://schemas.microsoft.com/office/drawing/2014/main" id="{1B195735-A349-46F0-BC01-B950D477B70C}"/>
              </a:ext>
            </a:extLst>
          </p:cNvPr>
          <p:cNvSpPr/>
          <p:nvPr/>
        </p:nvSpPr>
        <p:spPr>
          <a:xfrm>
            <a:off x="516388" y="4387277"/>
            <a:ext cx="381906" cy="292549"/>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DS</a:t>
            </a:r>
            <a:endParaRPr lang="en-US" dirty="0"/>
          </a:p>
        </p:txBody>
      </p:sp>
      <p:sp>
        <p:nvSpPr>
          <p:cNvPr id="122" name="TextBox 121">
            <a:extLst>
              <a:ext uri="{FF2B5EF4-FFF2-40B4-BE49-F238E27FC236}">
                <a16:creationId xmlns:a16="http://schemas.microsoft.com/office/drawing/2014/main" id="{2D3066EC-06CB-48B4-A612-FE08528B97E0}"/>
              </a:ext>
            </a:extLst>
          </p:cNvPr>
          <p:cNvSpPr txBox="1"/>
          <p:nvPr/>
        </p:nvSpPr>
        <p:spPr>
          <a:xfrm>
            <a:off x="8223503" y="4935395"/>
            <a:ext cx="3291313" cy="1200329"/>
          </a:xfrm>
          <a:prstGeom prst="rect">
            <a:avLst/>
          </a:prstGeom>
          <a:noFill/>
        </p:spPr>
        <p:txBody>
          <a:bodyPr wrap="square" rtlCol="0">
            <a:spAutoFit/>
          </a:bodyPr>
          <a:lstStyle/>
          <a:p>
            <a:r>
              <a:rPr lang="en-US" sz="1200" dirty="0"/>
              <a:t>Some measurements are direct segment lengths and other measurements were used together in order to derive the desired segment length</a:t>
            </a:r>
          </a:p>
          <a:p>
            <a:endParaRPr lang="en-US" sz="1200" dirty="0"/>
          </a:p>
          <a:p>
            <a:r>
              <a:rPr lang="en-US" sz="1200" dirty="0"/>
              <a:t>The reference number correlates to the ANSUR documentation. </a:t>
            </a:r>
          </a:p>
        </p:txBody>
      </p:sp>
      <p:sp>
        <p:nvSpPr>
          <p:cNvPr id="123" name="TextBox 122">
            <a:extLst>
              <a:ext uri="{FF2B5EF4-FFF2-40B4-BE49-F238E27FC236}">
                <a16:creationId xmlns:a16="http://schemas.microsoft.com/office/drawing/2014/main" id="{DE325825-F2B2-4876-B47D-21364D22B053}"/>
              </a:ext>
            </a:extLst>
          </p:cNvPr>
          <p:cNvSpPr txBox="1"/>
          <p:nvPr/>
        </p:nvSpPr>
        <p:spPr>
          <a:xfrm>
            <a:off x="8220297" y="915630"/>
            <a:ext cx="3291313" cy="276999"/>
          </a:xfrm>
          <a:prstGeom prst="rect">
            <a:avLst/>
          </a:prstGeom>
          <a:noFill/>
        </p:spPr>
        <p:txBody>
          <a:bodyPr wrap="square" rtlCol="0">
            <a:spAutoFit/>
          </a:bodyPr>
          <a:lstStyle/>
          <a:p>
            <a:pPr algn="ctr"/>
            <a:r>
              <a:rPr lang="en-US" sz="1200" dirty="0"/>
              <a:t>ANSUR Retrieved Data </a:t>
            </a:r>
          </a:p>
        </p:txBody>
      </p:sp>
      <p:sp>
        <p:nvSpPr>
          <p:cNvPr id="4" name="TextBox 3">
            <a:extLst>
              <a:ext uri="{FF2B5EF4-FFF2-40B4-BE49-F238E27FC236}">
                <a16:creationId xmlns:a16="http://schemas.microsoft.com/office/drawing/2014/main" id="{50A5E783-A9C4-4425-B4F7-D0107E2007AA}"/>
              </a:ext>
            </a:extLst>
          </p:cNvPr>
          <p:cNvSpPr txBox="1"/>
          <p:nvPr/>
        </p:nvSpPr>
        <p:spPr>
          <a:xfrm>
            <a:off x="5654347" y="5229023"/>
            <a:ext cx="2132650" cy="646331"/>
          </a:xfrm>
          <a:prstGeom prst="rect">
            <a:avLst/>
          </a:prstGeom>
          <a:noFill/>
          <a:ln>
            <a:solidFill>
              <a:schemeClr val="tx1"/>
            </a:solidFill>
          </a:ln>
        </p:spPr>
        <p:txBody>
          <a:bodyPr wrap="square" rtlCol="0">
            <a:spAutoFit/>
          </a:bodyPr>
          <a:lstStyle/>
          <a:p>
            <a:r>
              <a:rPr lang="en-US" sz="1200" dirty="0"/>
              <a:t>M</a:t>
            </a:r>
            <a:r>
              <a:rPr lang="en-US" sz="1200" baseline="-25000" dirty="0"/>
              <a:t>T</a:t>
            </a:r>
            <a:r>
              <a:rPr lang="en-US" sz="1200" dirty="0"/>
              <a:t> = Total body mass </a:t>
            </a:r>
          </a:p>
          <a:p>
            <a:r>
              <a:rPr lang="en-US" sz="1200" dirty="0" err="1"/>
              <a:t>M</a:t>
            </a:r>
            <a:r>
              <a:rPr lang="en-US" sz="1200" baseline="-25000" dirty="0" err="1"/>
              <a:t>segment</a:t>
            </a:r>
            <a:r>
              <a:rPr lang="en-US" sz="1200" dirty="0"/>
              <a:t> = Mass of segment</a:t>
            </a:r>
          </a:p>
          <a:p>
            <a:r>
              <a:rPr lang="en-US" sz="1200" dirty="0" err="1"/>
              <a:t>L</a:t>
            </a:r>
            <a:r>
              <a:rPr lang="en-US" sz="1200" baseline="-25000" dirty="0" err="1"/>
              <a:t>segment</a:t>
            </a:r>
            <a:r>
              <a:rPr lang="en-US" sz="1200" dirty="0"/>
              <a:t> = Length of segment</a:t>
            </a:r>
          </a:p>
        </p:txBody>
      </p:sp>
      <p:graphicFrame>
        <p:nvGraphicFramePr>
          <p:cNvPr id="11" name="Object 10">
            <a:extLst>
              <a:ext uri="{FF2B5EF4-FFF2-40B4-BE49-F238E27FC236}">
                <a16:creationId xmlns:a16="http://schemas.microsoft.com/office/drawing/2014/main" id="{5B681ADF-D0F1-4B5B-8ADF-4B81D34D5ACF}"/>
              </a:ext>
            </a:extLst>
          </p:cNvPr>
          <p:cNvGraphicFramePr>
            <a:graphicFrameLocks noChangeAspect="1"/>
          </p:cNvGraphicFramePr>
          <p:nvPr>
            <p:extLst>
              <p:ext uri="{D42A27DB-BD31-4B8C-83A1-F6EECF244321}">
                <p14:modId xmlns:p14="http://schemas.microsoft.com/office/powerpoint/2010/main" val="2884466481"/>
              </p:ext>
            </p:extLst>
          </p:nvPr>
        </p:nvGraphicFramePr>
        <p:xfrm>
          <a:off x="8220297" y="1193167"/>
          <a:ext cx="3291313" cy="3716357"/>
        </p:xfrm>
        <a:graphic>
          <a:graphicData uri="http://schemas.openxmlformats.org/presentationml/2006/ole">
            <mc:AlternateContent xmlns:mc="http://schemas.openxmlformats.org/markup-compatibility/2006">
              <mc:Choice xmlns:v="urn:schemas-microsoft-com:vml" Requires="v">
                <p:oleObj spid="_x0000_s1078" name="Worksheet" r:id="rId7" imgW="2826985" imgH="3192914" progId="Excel.Sheet.12">
                  <p:embed/>
                </p:oleObj>
              </mc:Choice>
              <mc:Fallback>
                <p:oleObj name="Worksheet" r:id="rId7" imgW="2826985" imgH="3192914" progId="Excel.Sheet.12">
                  <p:embed/>
                  <p:pic>
                    <p:nvPicPr>
                      <p:cNvPr id="0" name=""/>
                      <p:cNvPicPr/>
                      <p:nvPr/>
                    </p:nvPicPr>
                    <p:blipFill>
                      <a:blip r:embed="rId8"/>
                      <a:stretch>
                        <a:fillRect/>
                      </a:stretch>
                    </p:blipFill>
                    <p:spPr>
                      <a:xfrm>
                        <a:off x="8220297" y="1193167"/>
                        <a:ext cx="3291313" cy="3716357"/>
                      </a:xfrm>
                      <a:prstGeom prst="rect">
                        <a:avLst/>
                      </a:prstGeom>
                    </p:spPr>
                  </p:pic>
                </p:oleObj>
              </mc:Fallback>
            </mc:AlternateContent>
          </a:graphicData>
        </a:graphic>
      </p:graphicFrame>
      <p:pic>
        <p:nvPicPr>
          <p:cNvPr id="12" name="Picture 11">
            <a:extLst>
              <a:ext uri="{FF2B5EF4-FFF2-40B4-BE49-F238E27FC236}">
                <a16:creationId xmlns:a16="http://schemas.microsoft.com/office/drawing/2014/main" id="{030A12EA-8E89-45F9-85BA-BA664B17E238}"/>
              </a:ext>
            </a:extLst>
          </p:cNvPr>
          <p:cNvPicPr>
            <a:picLocks noChangeAspect="1"/>
          </p:cNvPicPr>
          <p:nvPr/>
        </p:nvPicPr>
        <p:blipFill>
          <a:blip r:embed="rId9"/>
          <a:stretch>
            <a:fillRect/>
          </a:stretch>
        </p:blipFill>
        <p:spPr>
          <a:xfrm>
            <a:off x="1058917" y="5224933"/>
            <a:ext cx="1613163" cy="910792"/>
          </a:xfrm>
          <a:prstGeom prst="rect">
            <a:avLst/>
          </a:prstGeom>
          <a:ln>
            <a:solidFill>
              <a:schemeClr val="tx1"/>
            </a:solidFill>
          </a:ln>
        </p:spPr>
      </p:pic>
      <p:cxnSp>
        <p:nvCxnSpPr>
          <p:cNvPr id="124" name="Straight Arrow Connector 123">
            <a:extLst>
              <a:ext uri="{FF2B5EF4-FFF2-40B4-BE49-F238E27FC236}">
                <a16:creationId xmlns:a16="http://schemas.microsoft.com/office/drawing/2014/main" id="{826ED605-05F5-46AE-B2A4-DB76169CD70B}"/>
              </a:ext>
            </a:extLst>
          </p:cNvPr>
          <p:cNvCxnSpPr>
            <a:cxnSpLocks/>
          </p:cNvCxnSpPr>
          <p:nvPr/>
        </p:nvCxnSpPr>
        <p:spPr>
          <a:xfrm>
            <a:off x="2152212" y="4496530"/>
            <a:ext cx="224879" cy="0"/>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25" name="Straight Arrow Connector 124">
            <a:extLst>
              <a:ext uri="{FF2B5EF4-FFF2-40B4-BE49-F238E27FC236}">
                <a16:creationId xmlns:a16="http://schemas.microsoft.com/office/drawing/2014/main" id="{159D8400-024E-479E-AC38-EB83149FF1FF}"/>
              </a:ext>
            </a:extLst>
          </p:cNvPr>
          <p:cNvCxnSpPr/>
          <p:nvPr/>
        </p:nvCxnSpPr>
        <p:spPr>
          <a:xfrm>
            <a:off x="3558907" y="4508159"/>
            <a:ext cx="224879" cy="0"/>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26" name="Straight Arrow Connector 125">
            <a:extLst>
              <a:ext uri="{FF2B5EF4-FFF2-40B4-BE49-F238E27FC236}">
                <a16:creationId xmlns:a16="http://schemas.microsoft.com/office/drawing/2014/main" id="{B383E368-8D5E-44E5-BA4D-6A079D000179}"/>
              </a:ext>
            </a:extLst>
          </p:cNvPr>
          <p:cNvCxnSpPr/>
          <p:nvPr/>
        </p:nvCxnSpPr>
        <p:spPr>
          <a:xfrm>
            <a:off x="4987150" y="4509503"/>
            <a:ext cx="224879" cy="0"/>
          </a:xfrm>
          <a:prstGeom prst="straightConnector1">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p:pic>
        <p:nvPicPr>
          <p:cNvPr id="22" name="Audio 21">
            <a:hlinkClick r:id="" action="ppaction://media"/>
            <a:extLst>
              <a:ext uri="{FF2B5EF4-FFF2-40B4-BE49-F238E27FC236}">
                <a16:creationId xmlns:a16="http://schemas.microsoft.com/office/drawing/2014/main" id="{E9DCC329-1FEF-4D8B-8AAD-8BEA7F531909}"/>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2119505868"/>
      </p:ext>
    </p:extLst>
  </p:cSld>
  <p:clrMapOvr>
    <a:masterClrMapping/>
  </p:clrMapOvr>
  <mc:AlternateContent xmlns:mc="http://schemas.openxmlformats.org/markup-compatibility/2006" xmlns:p14="http://schemas.microsoft.com/office/powerpoint/2010/main">
    <mc:Choice Requires="p14">
      <p:transition spd="slow" p14:dur="2000" advTm="60937"/>
    </mc:Choice>
    <mc:Fallback xmlns="">
      <p:transition spd="slow" advTm="609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0DDEC00-7E1D-4228-9BFE-5D7CB56F4D2E}"/>
              </a:ext>
            </a:extLst>
          </p:cNvPr>
          <p:cNvSpPr/>
          <p:nvPr/>
        </p:nvSpPr>
        <p:spPr>
          <a:xfrm>
            <a:off x="331458" y="271612"/>
            <a:ext cx="11529082" cy="6287170"/>
          </a:xfrm>
          <a:prstGeom prst="rect">
            <a:avLst/>
          </a:prstGeom>
          <a:solidFill>
            <a:schemeClr val="bg1">
              <a:lumMod val="85000"/>
              <a:lumOff val="15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0" eaLnBrk="0" fontAlgn="base" hangingPunct="0">
              <a:spcBef>
                <a:spcPct val="0"/>
              </a:spcBef>
              <a:spcAft>
                <a:spcPct val="0"/>
              </a:spcAft>
            </a:pPr>
            <a:endParaRPr lang="en-US" sz="2400" dirty="0">
              <a:solidFill>
                <a:prstClr val="white"/>
              </a:solidFill>
              <a:effectLst>
                <a:outerShdw blurRad="38100" dist="38100" dir="2700000" algn="tl">
                  <a:srgbClr val="000000">
                    <a:alpha val="43137"/>
                  </a:srgbClr>
                </a:outerShdw>
              </a:effectLst>
            </a:endParaRPr>
          </a:p>
        </p:txBody>
      </p:sp>
      <p:sp>
        <p:nvSpPr>
          <p:cNvPr id="2" name="Title 1">
            <a:extLst>
              <a:ext uri="{FF2B5EF4-FFF2-40B4-BE49-F238E27FC236}">
                <a16:creationId xmlns:a16="http://schemas.microsoft.com/office/drawing/2014/main" id="{65645F3B-10B4-4A7B-BCF5-1728D7B55349}"/>
              </a:ext>
            </a:extLst>
          </p:cNvPr>
          <p:cNvSpPr>
            <a:spLocks noGrp="1"/>
          </p:cNvSpPr>
          <p:nvPr>
            <p:ph type="ctrTitle"/>
          </p:nvPr>
        </p:nvSpPr>
        <p:spPr>
          <a:xfrm>
            <a:off x="431807" y="299218"/>
            <a:ext cx="7040342" cy="605756"/>
          </a:xfrm>
        </p:spPr>
        <p:txBody>
          <a:bodyPr>
            <a:normAutofit fontScale="90000"/>
          </a:bodyPr>
          <a:lstStyle/>
          <a:p>
            <a:pPr algn="l"/>
            <a:r>
              <a:rPr lang="en-US" sz="4400" u="sng" dirty="0"/>
              <a:t>Results</a:t>
            </a:r>
          </a:p>
        </p:txBody>
      </p:sp>
      <p:sp>
        <p:nvSpPr>
          <p:cNvPr id="3" name="Slide Number Placeholder 2">
            <a:extLst>
              <a:ext uri="{FF2B5EF4-FFF2-40B4-BE49-F238E27FC236}">
                <a16:creationId xmlns:a16="http://schemas.microsoft.com/office/drawing/2014/main" id="{99F5E967-23EC-4B5F-8C24-9759A85F11DA}"/>
              </a:ext>
            </a:extLst>
          </p:cNvPr>
          <p:cNvSpPr>
            <a:spLocks noGrp="1"/>
          </p:cNvSpPr>
          <p:nvPr>
            <p:ph type="sldNum" sz="quarter" idx="4"/>
          </p:nvPr>
        </p:nvSpPr>
        <p:spPr>
          <a:xfrm>
            <a:off x="9255126" y="6301068"/>
            <a:ext cx="2743200" cy="285320"/>
          </a:xfrm>
        </p:spPr>
        <p:txBody>
          <a:bodyPr/>
          <a:lstStyle/>
          <a:p>
            <a:fld id="{AC0B2DFA-4C89-4306-83F8-C4B892318B26}" type="slidenum">
              <a:rPr lang="en-US" smtClean="0"/>
              <a:t>4</a:t>
            </a:fld>
            <a:endParaRPr lang="en-US"/>
          </a:p>
        </p:txBody>
      </p:sp>
      <p:sp>
        <p:nvSpPr>
          <p:cNvPr id="15" name="Subtitle 2">
            <a:extLst>
              <a:ext uri="{FF2B5EF4-FFF2-40B4-BE49-F238E27FC236}">
                <a16:creationId xmlns:a16="http://schemas.microsoft.com/office/drawing/2014/main" id="{DEA7EB11-D251-44E8-98CE-6E566E0C32D4}"/>
              </a:ext>
            </a:extLst>
          </p:cNvPr>
          <p:cNvSpPr txBox="1">
            <a:spLocks/>
          </p:cNvSpPr>
          <p:nvPr/>
        </p:nvSpPr>
        <p:spPr>
          <a:xfrm>
            <a:off x="978733" y="3585458"/>
            <a:ext cx="4954496" cy="32859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500" b="1" dirty="0"/>
              <a:t>ANSUR Parsing Results for 50</a:t>
            </a:r>
            <a:r>
              <a:rPr lang="en-US" sz="1500" b="1" baseline="30000" dirty="0"/>
              <a:t>th</a:t>
            </a:r>
            <a:r>
              <a:rPr lang="en-US" sz="1500" b="1" dirty="0"/>
              <a:t> Percentile American Male</a:t>
            </a:r>
          </a:p>
          <a:p>
            <a:pPr marL="342900" indent="-342900">
              <a:buFont typeface="Arial" panose="020B0604020202020204" pitchFamily="34" charset="0"/>
              <a:buChar char="•"/>
            </a:pPr>
            <a:endParaRPr lang="en-US" sz="1400" dirty="0"/>
          </a:p>
        </p:txBody>
      </p:sp>
      <p:sp>
        <p:nvSpPr>
          <p:cNvPr id="16" name="Subtitle 2">
            <a:extLst>
              <a:ext uri="{FF2B5EF4-FFF2-40B4-BE49-F238E27FC236}">
                <a16:creationId xmlns:a16="http://schemas.microsoft.com/office/drawing/2014/main" id="{35EE5F38-28B1-4189-B2CA-F2461BDE4E38}"/>
              </a:ext>
            </a:extLst>
          </p:cNvPr>
          <p:cNvSpPr txBox="1">
            <a:spLocks/>
          </p:cNvSpPr>
          <p:nvPr/>
        </p:nvSpPr>
        <p:spPr>
          <a:xfrm>
            <a:off x="895430" y="5235776"/>
            <a:ext cx="5019284" cy="54654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400" dirty="0"/>
              <a:t>258 subjects fall within the requested ANSUR ranges and the mean value for the collected data represents the theoretical model. </a:t>
            </a:r>
          </a:p>
          <a:p>
            <a:pPr marL="342900" indent="-342900" algn="l">
              <a:buFont typeface="Arial" panose="020B0604020202020204" pitchFamily="34" charset="0"/>
              <a:buChar char="•"/>
            </a:pPr>
            <a:endParaRPr lang="en-US" dirty="0"/>
          </a:p>
        </p:txBody>
      </p:sp>
      <p:sp>
        <p:nvSpPr>
          <p:cNvPr id="17" name="Subtitle 2">
            <a:extLst>
              <a:ext uri="{FF2B5EF4-FFF2-40B4-BE49-F238E27FC236}">
                <a16:creationId xmlns:a16="http://schemas.microsoft.com/office/drawing/2014/main" id="{2F11B902-F656-42E5-AF3A-5AF68B89F4F9}"/>
              </a:ext>
            </a:extLst>
          </p:cNvPr>
          <p:cNvSpPr txBox="1">
            <a:spLocks/>
          </p:cNvSpPr>
          <p:nvPr/>
        </p:nvSpPr>
        <p:spPr>
          <a:xfrm>
            <a:off x="924926" y="1174752"/>
            <a:ext cx="5025084" cy="291187"/>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b="1" dirty="0"/>
              <a:t>50</a:t>
            </a:r>
            <a:r>
              <a:rPr lang="en-US" sz="1600" b="1" baseline="30000" dirty="0"/>
              <a:t>th</a:t>
            </a:r>
            <a:r>
              <a:rPr lang="en-US" sz="1600" b="1" dirty="0"/>
              <a:t> Percentile American Male Whole Body </a:t>
            </a:r>
            <a:r>
              <a:rPr lang="en-US" sz="1600" b="1" dirty="0" err="1"/>
              <a:t>CoM</a:t>
            </a:r>
            <a:r>
              <a:rPr lang="en-US" sz="1600" b="1" dirty="0"/>
              <a:t> Comparison</a:t>
            </a:r>
          </a:p>
          <a:p>
            <a:pPr marL="342900" indent="-342900">
              <a:buFont typeface="Arial" panose="020B0604020202020204" pitchFamily="34" charset="0"/>
              <a:buChar char="•"/>
            </a:pPr>
            <a:endParaRPr lang="en-US" sz="1400" dirty="0"/>
          </a:p>
        </p:txBody>
      </p:sp>
      <p:sp>
        <p:nvSpPr>
          <p:cNvPr id="19" name="Subtitle 2">
            <a:extLst>
              <a:ext uri="{FF2B5EF4-FFF2-40B4-BE49-F238E27FC236}">
                <a16:creationId xmlns:a16="http://schemas.microsoft.com/office/drawing/2014/main" id="{F93F347E-12E0-453F-82C8-A84E804BF304}"/>
              </a:ext>
            </a:extLst>
          </p:cNvPr>
          <p:cNvSpPr txBox="1">
            <a:spLocks/>
          </p:cNvSpPr>
          <p:nvPr/>
        </p:nvSpPr>
        <p:spPr>
          <a:xfrm>
            <a:off x="6827526" y="997776"/>
            <a:ext cx="4515658" cy="28157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500" b="1" dirty="0"/>
              <a:t>Scaling Factors Comparison</a:t>
            </a:r>
          </a:p>
          <a:p>
            <a:endParaRPr lang="en-US" sz="1400" dirty="0"/>
          </a:p>
        </p:txBody>
      </p:sp>
      <p:sp>
        <p:nvSpPr>
          <p:cNvPr id="22" name="Subtitle 2">
            <a:extLst>
              <a:ext uri="{FF2B5EF4-FFF2-40B4-BE49-F238E27FC236}">
                <a16:creationId xmlns:a16="http://schemas.microsoft.com/office/drawing/2014/main" id="{A92AE2B3-91F6-4D2F-AE4E-CCA80FED9F7F}"/>
              </a:ext>
            </a:extLst>
          </p:cNvPr>
          <p:cNvSpPr txBox="1">
            <a:spLocks/>
          </p:cNvSpPr>
          <p:nvPr/>
        </p:nvSpPr>
        <p:spPr>
          <a:xfrm>
            <a:off x="834460" y="2798888"/>
            <a:ext cx="5098769" cy="509412"/>
          </a:xfrm>
          <a:prstGeom prst="rect">
            <a:avLst/>
          </a:prstGeom>
          <a:ln>
            <a:noFill/>
          </a:ln>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400" dirty="0"/>
              <a:t>All measurements are shown in centimeters. The green values represent the smallest error and red represents largest error. </a:t>
            </a:r>
          </a:p>
          <a:p>
            <a:pPr marL="342900" indent="-342900">
              <a:buFont typeface="Arial" panose="020B0604020202020204" pitchFamily="34" charset="0"/>
              <a:buChar char="•"/>
            </a:pPr>
            <a:endParaRPr lang="en-US" sz="1400" dirty="0"/>
          </a:p>
        </p:txBody>
      </p:sp>
      <p:sp>
        <p:nvSpPr>
          <p:cNvPr id="25" name="Subtitle 2">
            <a:extLst>
              <a:ext uri="{FF2B5EF4-FFF2-40B4-BE49-F238E27FC236}">
                <a16:creationId xmlns:a16="http://schemas.microsoft.com/office/drawing/2014/main" id="{D0EA0B55-8058-423C-B5E4-8A8CCA68F188}"/>
              </a:ext>
            </a:extLst>
          </p:cNvPr>
          <p:cNvSpPr txBox="1">
            <a:spLocks/>
          </p:cNvSpPr>
          <p:nvPr/>
        </p:nvSpPr>
        <p:spPr>
          <a:xfrm>
            <a:off x="6657581" y="5085054"/>
            <a:ext cx="4699959" cy="87329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1400" dirty="0"/>
              <a:t>Scaling factors are for the segment mass of a male model.</a:t>
            </a:r>
          </a:p>
          <a:p>
            <a:pPr algn="l"/>
            <a:r>
              <a:rPr lang="en-US" sz="1400" dirty="0"/>
              <a:t>The scaling factors for the Isometrically Scaled (IS) method is dependent upon the height of the initial and desired subject.</a:t>
            </a:r>
          </a:p>
        </p:txBody>
      </p:sp>
      <p:sp>
        <p:nvSpPr>
          <p:cNvPr id="6" name="Rectangle 5">
            <a:extLst>
              <a:ext uri="{FF2B5EF4-FFF2-40B4-BE49-F238E27FC236}">
                <a16:creationId xmlns:a16="http://schemas.microsoft.com/office/drawing/2014/main" id="{EC4776B0-A099-4D3C-88D9-BC917EF348A7}"/>
              </a:ext>
            </a:extLst>
          </p:cNvPr>
          <p:cNvSpPr/>
          <p:nvPr/>
        </p:nvSpPr>
        <p:spPr>
          <a:xfrm>
            <a:off x="648815" y="1081950"/>
            <a:ext cx="5614333" cy="22263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F9C12C3-A332-4310-B7DA-63BD155B0722}"/>
              </a:ext>
            </a:extLst>
          </p:cNvPr>
          <p:cNvPicPr>
            <a:picLocks noChangeAspect="1"/>
          </p:cNvPicPr>
          <p:nvPr/>
        </p:nvPicPr>
        <p:blipFill>
          <a:blip r:embed="rId6"/>
          <a:stretch>
            <a:fillRect/>
          </a:stretch>
        </p:blipFill>
        <p:spPr>
          <a:xfrm>
            <a:off x="924926" y="1456326"/>
            <a:ext cx="5025084" cy="1314955"/>
          </a:xfrm>
          <a:prstGeom prst="rect">
            <a:avLst/>
          </a:prstGeom>
        </p:spPr>
      </p:pic>
      <p:sp>
        <p:nvSpPr>
          <p:cNvPr id="20" name="Rectangle 19">
            <a:extLst>
              <a:ext uri="{FF2B5EF4-FFF2-40B4-BE49-F238E27FC236}">
                <a16:creationId xmlns:a16="http://schemas.microsoft.com/office/drawing/2014/main" id="{8FE92BE6-E6DE-4024-80A3-65C365867C63}"/>
              </a:ext>
            </a:extLst>
          </p:cNvPr>
          <p:cNvSpPr/>
          <p:nvPr/>
        </p:nvSpPr>
        <p:spPr>
          <a:xfrm>
            <a:off x="630301" y="3555966"/>
            <a:ext cx="5614333" cy="22263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692BCFA4-9BF0-49B8-A16F-F1C7E888DE59}"/>
              </a:ext>
            </a:extLst>
          </p:cNvPr>
          <p:cNvSpPr/>
          <p:nvPr/>
        </p:nvSpPr>
        <p:spPr>
          <a:xfrm>
            <a:off x="6611579" y="897738"/>
            <a:ext cx="4931605" cy="506060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4" name="Object 13">
            <a:extLst>
              <a:ext uri="{FF2B5EF4-FFF2-40B4-BE49-F238E27FC236}">
                <a16:creationId xmlns:a16="http://schemas.microsoft.com/office/drawing/2014/main" id="{95196498-67D3-447C-8F04-267CC209BA3D}"/>
              </a:ext>
            </a:extLst>
          </p:cNvPr>
          <p:cNvGraphicFramePr>
            <a:graphicFrameLocks noChangeAspect="1"/>
          </p:cNvGraphicFramePr>
          <p:nvPr>
            <p:extLst>
              <p:ext uri="{D42A27DB-BD31-4B8C-83A1-F6EECF244321}">
                <p14:modId xmlns:p14="http://schemas.microsoft.com/office/powerpoint/2010/main" val="2148063188"/>
              </p:ext>
            </p:extLst>
          </p:nvPr>
        </p:nvGraphicFramePr>
        <p:xfrm>
          <a:off x="6719806" y="1311463"/>
          <a:ext cx="4637734" cy="3773591"/>
        </p:xfrm>
        <a:graphic>
          <a:graphicData uri="http://schemas.openxmlformats.org/presentationml/2006/ole">
            <mc:AlternateContent xmlns:mc="http://schemas.openxmlformats.org/markup-compatibility/2006">
              <mc:Choice xmlns:v="urn:schemas-microsoft-com:vml" Requires="v">
                <p:oleObj spid="_x0000_s3180" name="Worksheet" r:id="rId7" imgW="3543194" imgH="2964362" progId="Excel.Sheet.12">
                  <p:embed/>
                </p:oleObj>
              </mc:Choice>
              <mc:Fallback>
                <p:oleObj name="Worksheet" r:id="rId7" imgW="3543194" imgH="2964362" progId="Excel.Sheet.12">
                  <p:embed/>
                  <p:pic>
                    <p:nvPicPr>
                      <p:cNvPr id="0" name=""/>
                      <p:cNvPicPr/>
                      <p:nvPr/>
                    </p:nvPicPr>
                    <p:blipFill>
                      <a:blip r:embed="rId8"/>
                      <a:stretch>
                        <a:fillRect/>
                      </a:stretch>
                    </p:blipFill>
                    <p:spPr>
                      <a:xfrm>
                        <a:off x="6719806" y="1311463"/>
                        <a:ext cx="4637734" cy="3773591"/>
                      </a:xfrm>
                      <a:prstGeom prst="rect">
                        <a:avLst/>
                      </a:prstGeom>
                    </p:spPr>
                  </p:pic>
                </p:oleObj>
              </mc:Fallback>
            </mc:AlternateContent>
          </a:graphicData>
        </a:graphic>
      </p:graphicFrame>
      <p:graphicFrame>
        <p:nvGraphicFramePr>
          <p:cNvPr id="23" name="Object 22">
            <a:extLst>
              <a:ext uri="{FF2B5EF4-FFF2-40B4-BE49-F238E27FC236}">
                <a16:creationId xmlns:a16="http://schemas.microsoft.com/office/drawing/2014/main" id="{39B16B0C-B966-421D-B665-75DA48DB9C9B}"/>
              </a:ext>
            </a:extLst>
          </p:cNvPr>
          <p:cNvGraphicFramePr>
            <a:graphicFrameLocks noChangeAspect="1"/>
          </p:cNvGraphicFramePr>
          <p:nvPr>
            <p:extLst>
              <p:ext uri="{D42A27DB-BD31-4B8C-83A1-F6EECF244321}">
                <p14:modId xmlns:p14="http://schemas.microsoft.com/office/powerpoint/2010/main" val="1508499916"/>
              </p:ext>
            </p:extLst>
          </p:nvPr>
        </p:nvGraphicFramePr>
        <p:xfrm>
          <a:off x="933601" y="3873336"/>
          <a:ext cx="4999628" cy="1334834"/>
        </p:xfrm>
        <a:graphic>
          <a:graphicData uri="http://schemas.openxmlformats.org/presentationml/2006/ole">
            <mc:AlternateContent xmlns:mc="http://schemas.openxmlformats.org/markup-compatibility/2006">
              <mc:Choice xmlns:v="urn:schemas-microsoft-com:vml" Requires="v">
                <p:oleObj spid="_x0000_s3181" name="Worksheet" r:id="rId9" imgW="3657600" imgH="738958" progId="Excel.Sheet.12">
                  <p:embed/>
                </p:oleObj>
              </mc:Choice>
              <mc:Fallback>
                <p:oleObj name="Worksheet" r:id="rId9" imgW="3657600" imgH="738958" progId="Excel.Sheet.12">
                  <p:embed/>
                  <p:pic>
                    <p:nvPicPr>
                      <p:cNvPr id="0" name=""/>
                      <p:cNvPicPr/>
                      <p:nvPr/>
                    </p:nvPicPr>
                    <p:blipFill>
                      <a:blip r:embed="rId10"/>
                      <a:stretch>
                        <a:fillRect/>
                      </a:stretch>
                    </p:blipFill>
                    <p:spPr>
                      <a:xfrm>
                        <a:off x="933601" y="3873336"/>
                        <a:ext cx="4999628" cy="1334834"/>
                      </a:xfrm>
                      <a:prstGeom prst="rect">
                        <a:avLst/>
                      </a:prstGeom>
                    </p:spPr>
                  </p:pic>
                </p:oleObj>
              </mc:Fallback>
            </mc:AlternateContent>
          </a:graphicData>
        </a:graphic>
      </p:graphicFrame>
      <p:pic>
        <p:nvPicPr>
          <p:cNvPr id="30" name="Audio 29">
            <a:hlinkClick r:id="" action="ppaction://media"/>
            <a:extLst>
              <a:ext uri="{FF2B5EF4-FFF2-40B4-BE49-F238E27FC236}">
                <a16:creationId xmlns:a16="http://schemas.microsoft.com/office/drawing/2014/main" id="{79554645-F62E-43B4-AA8B-2E7B80695100}"/>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1420818506"/>
      </p:ext>
    </p:extLst>
  </p:cSld>
  <p:clrMapOvr>
    <a:masterClrMapping/>
  </p:clrMapOvr>
  <mc:AlternateContent xmlns:mc="http://schemas.openxmlformats.org/markup-compatibility/2006" xmlns:p14="http://schemas.microsoft.com/office/powerpoint/2010/main">
    <mc:Choice Requires="p14">
      <p:transition spd="slow" p14:dur="2000" advTm="38012"/>
    </mc:Choice>
    <mc:Fallback xmlns="">
      <p:transition spd="slow" advTm="380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0DDEC00-7E1D-4228-9BFE-5D7CB56F4D2E}"/>
              </a:ext>
            </a:extLst>
          </p:cNvPr>
          <p:cNvSpPr/>
          <p:nvPr/>
        </p:nvSpPr>
        <p:spPr>
          <a:xfrm>
            <a:off x="331457" y="271612"/>
            <a:ext cx="5682376" cy="3424088"/>
          </a:xfrm>
          <a:prstGeom prst="rect">
            <a:avLst/>
          </a:prstGeom>
          <a:solidFill>
            <a:schemeClr val="bg1">
              <a:lumMod val="85000"/>
              <a:lumOff val="15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0" eaLnBrk="0" fontAlgn="base" hangingPunct="0">
              <a:spcBef>
                <a:spcPct val="0"/>
              </a:spcBef>
              <a:spcAft>
                <a:spcPct val="0"/>
              </a:spcAft>
            </a:pPr>
            <a:endParaRPr lang="en-US" sz="2400" dirty="0">
              <a:solidFill>
                <a:prstClr val="white"/>
              </a:solidFill>
              <a:effectLst>
                <a:outerShdw blurRad="38100" dist="38100" dir="2700000" algn="tl">
                  <a:srgbClr val="000000">
                    <a:alpha val="43137"/>
                  </a:srgbClr>
                </a:outerShdw>
              </a:effectLst>
            </a:endParaRPr>
          </a:p>
        </p:txBody>
      </p:sp>
      <p:sp>
        <p:nvSpPr>
          <p:cNvPr id="2" name="Title 1">
            <a:extLst>
              <a:ext uri="{FF2B5EF4-FFF2-40B4-BE49-F238E27FC236}">
                <a16:creationId xmlns:a16="http://schemas.microsoft.com/office/drawing/2014/main" id="{65645F3B-10B4-4A7B-BCF5-1728D7B55349}"/>
              </a:ext>
            </a:extLst>
          </p:cNvPr>
          <p:cNvSpPr>
            <a:spLocks noGrp="1"/>
          </p:cNvSpPr>
          <p:nvPr>
            <p:ph type="ctrTitle"/>
          </p:nvPr>
        </p:nvSpPr>
        <p:spPr>
          <a:xfrm>
            <a:off x="431807" y="299218"/>
            <a:ext cx="5515227" cy="605756"/>
          </a:xfrm>
        </p:spPr>
        <p:txBody>
          <a:bodyPr>
            <a:normAutofit fontScale="90000"/>
          </a:bodyPr>
          <a:lstStyle/>
          <a:p>
            <a:pPr algn="l"/>
            <a:r>
              <a:rPr lang="en-US" sz="4400" u="sng" dirty="0"/>
              <a:t>Conclusion </a:t>
            </a:r>
          </a:p>
        </p:txBody>
      </p:sp>
      <p:sp>
        <p:nvSpPr>
          <p:cNvPr id="3" name="Subtitle 2">
            <a:extLst>
              <a:ext uri="{FF2B5EF4-FFF2-40B4-BE49-F238E27FC236}">
                <a16:creationId xmlns:a16="http://schemas.microsoft.com/office/drawing/2014/main" id="{FBE1B6F7-3EB3-45FD-9929-129154BE785A}"/>
              </a:ext>
            </a:extLst>
          </p:cNvPr>
          <p:cNvSpPr>
            <a:spLocks noGrp="1"/>
          </p:cNvSpPr>
          <p:nvPr>
            <p:ph type="subTitle" idx="1"/>
          </p:nvPr>
        </p:nvSpPr>
        <p:spPr>
          <a:xfrm>
            <a:off x="448429" y="876525"/>
            <a:ext cx="5498605" cy="2750517"/>
          </a:xfrm>
        </p:spPr>
        <p:txBody>
          <a:bodyPr>
            <a:normAutofit lnSpcReduction="10000"/>
          </a:bodyPr>
          <a:lstStyle/>
          <a:p>
            <a:pPr marL="342900" indent="-342900" algn="l">
              <a:buFont typeface="Arial" panose="020B0604020202020204" pitchFamily="34" charset="0"/>
              <a:buChar char="•"/>
            </a:pPr>
            <a:r>
              <a:rPr lang="en-US" sz="2000" dirty="0"/>
              <a:t>Whole body </a:t>
            </a:r>
            <a:r>
              <a:rPr lang="en-US" sz="2000" dirty="0" err="1"/>
              <a:t>CoM</a:t>
            </a:r>
            <a:r>
              <a:rPr lang="en-US" sz="2000" dirty="0"/>
              <a:t> for all methods is in good agreement with the standards found in NASA STD-3000 </a:t>
            </a:r>
          </a:p>
          <a:p>
            <a:pPr marL="342900" indent="-342900" algn="l">
              <a:buFont typeface="Arial" panose="020B0604020202020204" pitchFamily="34" charset="0"/>
              <a:buChar char="•"/>
            </a:pPr>
            <a:r>
              <a:rPr lang="en-US" sz="2000" dirty="0"/>
              <a:t>Utilizing the scaled dataset (</a:t>
            </a:r>
            <a:r>
              <a:rPr lang="en-US" sz="2000" dirty="0">
                <a:solidFill>
                  <a:srgbClr val="0070C0"/>
                </a:solidFill>
              </a:rPr>
              <a:t>SS</a:t>
            </a:r>
            <a:r>
              <a:rPr lang="en-US" sz="2000" dirty="0"/>
              <a:t>) provided the best results when comparing against the standards</a:t>
            </a:r>
          </a:p>
          <a:p>
            <a:pPr marL="342900" indent="-342900" algn="l">
              <a:buFont typeface="Arial" panose="020B0604020202020204" pitchFamily="34" charset="0"/>
              <a:buChar char="•"/>
            </a:pPr>
            <a:r>
              <a:rPr lang="en-US" sz="2000" dirty="0"/>
              <a:t>Scaling factors generated from existing </a:t>
            </a:r>
            <a:r>
              <a:rPr lang="en-US" sz="2000" dirty="0" err="1"/>
              <a:t>OpenSim</a:t>
            </a:r>
            <a:r>
              <a:rPr lang="en-US" sz="2000" dirty="0"/>
              <a:t> models mainly differ from Dumas in the torso, pelvis, and feet</a:t>
            </a:r>
          </a:p>
        </p:txBody>
      </p:sp>
      <p:sp>
        <p:nvSpPr>
          <p:cNvPr id="7" name="Rectangle 6">
            <a:extLst>
              <a:ext uri="{FF2B5EF4-FFF2-40B4-BE49-F238E27FC236}">
                <a16:creationId xmlns:a16="http://schemas.microsoft.com/office/drawing/2014/main" id="{4EA1C373-91AC-4489-B497-FD9DEF11179A}"/>
              </a:ext>
            </a:extLst>
          </p:cNvPr>
          <p:cNvSpPr/>
          <p:nvPr/>
        </p:nvSpPr>
        <p:spPr>
          <a:xfrm>
            <a:off x="6178163" y="3861201"/>
            <a:ext cx="5682376" cy="2688056"/>
          </a:xfrm>
          <a:prstGeom prst="rect">
            <a:avLst/>
          </a:prstGeom>
          <a:solidFill>
            <a:schemeClr val="bg1">
              <a:lumMod val="85000"/>
              <a:lumOff val="15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0" eaLnBrk="0" fontAlgn="base" hangingPunct="0">
              <a:spcBef>
                <a:spcPct val="0"/>
              </a:spcBef>
              <a:spcAft>
                <a:spcPct val="0"/>
              </a:spcAft>
            </a:pPr>
            <a:endParaRPr lang="en-US" sz="2400" dirty="0">
              <a:solidFill>
                <a:prstClr val="white"/>
              </a:solidFill>
              <a:effectLst>
                <a:outerShdw blurRad="38100" dist="38100" dir="2700000" algn="tl">
                  <a:srgbClr val="000000">
                    <a:alpha val="43137"/>
                  </a:srgbClr>
                </a:outerShdw>
              </a:effectLst>
            </a:endParaRPr>
          </a:p>
        </p:txBody>
      </p:sp>
      <p:sp>
        <p:nvSpPr>
          <p:cNvPr id="8" name="Title 1">
            <a:extLst>
              <a:ext uri="{FF2B5EF4-FFF2-40B4-BE49-F238E27FC236}">
                <a16:creationId xmlns:a16="http://schemas.microsoft.com/office/drawing/2014/main" id="{3CCB48AE-C612-492D-BA3A-1ED8404048C7}"/>
              </a:ext>
            </a:extLst>
          </p:cNvPr>
          <p:cNvSpPr txBox="1">
            <a:spLocks/>
          </p:cNvSpPr>
          <p:nvPr/>
        </p:nvSpPr>
        <p:spPr>
          <a:xfrm>
            <a:off x="6240231" y="3726110"/>
            <a:ext cx="5548780" cy="605756"/>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u="sng" dirty="0"/>
              <a:t>References</a:t>
            </a:r>
          </a:p>
        </p:txBody>
      </p:sp>
      <p:sp>
        <p:nvSpPr>
          <p:cNvPr id="11" name="Subtitle 2">
            <a:extLst>
              <a:ext uri="{FF2B5EF4-FFF2-40B4-BE49-F238E27FC236}">
                <a16:creationId xmlns:a16="http://schemas.microsoft.com/office/drawing/2014/main" id="{330AB405-825B-48E8-934F-B863AD10F050}"/>
              </a:ext>
            </a:extLst>
          </p:cNvPr>
          <p:cNvSpPr txBox="1">
            <a:spLocks/>
          </p:cNvSpPr>
          <p:nvPr/>
        </p:nvSpPr>
        <p:spPr>
          <a:xfrm>
            <a:off x="6240231" y="4280524"/>
            <a:ext cx="5548780" cy="2193157"/>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65760" indent="-457200" algn="l">
              <a:spcBef>
                <a:spcPts val="0"/>
              </a:spcBef>
            </a:pPr>
            <a:r>
              <a:rPr lang="en-US" sz="1200" dirty="0"/>
              <a:t>[1] </a:t>
            </a:r>
            <a:r>
              <a:rPr lang="en-US" sz="1200" dirty="0" err="1"/>
              <a:t>Delp</a:t>
            </a:r>
            <a:r>
              <a:rPr lang="en-US" sz="1200" dirty="0"/>
              <a:t>, S.L., et al., “</a:t>
            </a:r>
            <a:r>
              <a:rPr lang="en-US" sz="1200" dirty="0" err="1"/>
              <a:t>OpenSim</a:t>
            </a:r>
            <a:r>
              <a:rPr lang="en-US" sz="1200" dirty="0"/>
              <a:t>: Open-source Software to Create and Analyze Dynamic Simulations of Movement”, IEEE Transactions on Biomedical Engineering, (2007).</a:t>
            </a:r>
          </a:p>
          <a:p>
            <a:pPr marL="365760" indent="-457200" algn="l">
              <a:spcBef>
                <a:spcPts val="0"/>
              </a:spcBef>
            </a:pPr>
            <a:r>
              <a:rPr lang="en-US" sz="1200" dirty="0"/>
              <a:t>[2] Gordon C.C., 2012 “Anthropometric Survey of U.S. Army Personnel: Methods and Summary Statistics”, US Army Natick Soldier RD&amp;E Center. </a:t>
            </a:r>
          </a:p>
          <a:p>
            <a:pPr marL="365760" indent="-457200" algn="l">
              <a:spcBef>
                <a:spcPts val="0"/>
              </a:spcBef>
            </a:pPr>
            <a:r>
              <a:rPr lang="en-US" sz="1200" dirty="0"/>
              <a:t>[3] R. K. Huffman, W. K. Thompson, C. A. Gallo, L. J. Quiocho, “Improvement of Scaling and Inverse Kinematic Results with Additional Upper Body Joints Added to </a:t>
            </a:r>
            <a:r>
              <a:rPr lang="en-US" sz="1200" dirty="0" err="1"/>
              <a:t>Opensim</a:t>
            </a:r>
            <a:r>
              <a:rPr lang="en-US" sz="1200" dirty="0"/>
              <a:t> Rajagopal Model”, NASA Human Research Program Investigator’s Workshop, (2019).</a:t>
            </a:r>
          </a:p>
          <a:p>
            <a:pPr marL="365760" indent="-457200" algn="l">
              <a:spcBef>
                <a:spcPts val="0"/>
              </a:spcBef>
            </a:pPr>
            <a:r>
              <a:rPr lang="en-US" sz="1200" dirty="0"/>
              <a:t>[4] Huffman R.K., Thompson W., Gallo C., “Modified </a:t>
            </a:r>
            <a:r>
              <a:rPr lang="en-US" sz="1200" dirty="0" err="1"/>
              <a:t>OpenSim</a:t>
            </a:r>
            <a:r>
              <a:rPr lang="en-US" sz="1200" dirty="0"/>
              <a:t> Rajagopal Full Body Model”, New Technology Report, MSC-26872-1. (August 2020).</a:t>
            </a:r>
          </a:p>
          <a:p>
            <a:pPr marL="365760" indent="-457200" algn="l">
              <a:spcBef>
                <a:spcPts val="0"/>
              </a:spcBef>
            </a:pPr>
            <a:r>
              <a:rPr lang="en-US" sz="1200" dirty="0"/>
              <a:t>[5] Dumas R., </a:t>
            </a:r>
            <a:r>
              <a:rPr lang="en-US" sz="1200" dirty="0" err="1"/>
              <a:t>Cheze</a:t>
            </a:r>
            <a:r>
              <a:rPr lang="en-US" sz="1200" dirty="0"/>
              <a:t> L. and Verriest J., 2007. “Adjustments to McConville et al. and Young et al. body segment inertial parameters”. Journal of Biomechanics 40, pp. 543-553</a:t>
            </a:r>
          </a:p>
        </p:txBody>
      </p:sp>
      <p:sp>
        <p:nvSpPr>
          <p:cNvPr id="12" name="Rectangle 11">
            <a:extLst>
              <a:ext uri="{FF2B5EF4-FFF2-40B4-BE49-F238E27FC236}">
                <a16:creationId xmlns:a16="http://schemas.microsoft.com/office/drawing/2014/main" id="{50CE5E85-A71D-4EB3-BFF2-72467FFDE7B7}"/>
              </a:ext>
            </a:extLst>
          </p:cNvPr>
          <p:cNvSpPr/>
          <p:nvPr/>
        </p:nvSpPr>
        <p:spPr>
          <a:xfrm>
            <a:off x="331457" y="3869467"/>
            <a:ext cx="5682376" cy="1464622"/>
          </a:xfrm>
          <a:prstGeom prst="rect">
            <a:avLst/>
          </a:prstGeom>
          <a:solidFill>
            <a:schemeClr val="bg1">
              <a:lumMod val="85000"/>
              <a:lumOff val="15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0" eaLnBrk="0" fontAlgn="base" hangingPunct="0">
              <a:spcBef>
                <a:spcPct val="0"/>
              </a:spcBef>
              <a:spcAft>
                <a:spcPct val="0"/>
              </a:spcAft>
            </a:pPr>
            <a:endParaRPr lang="en-US" sz="2400" dirty="0">
              <a:solidFill>
                <a:prstClr val="white"/>
              </a:solidFill>
              <a:effectLst>
                <a:outerShdw blurRad="38100" dist="38100" dir="2700000" algn="tl">
                  <a:srgbClr val="000000">
                    <a:alpha val="43137"/>
                  </a:srgbClr>
                </a:outerShdw>
              </a:effectLst>
            </a:endParaRPr>
          </a:p>
        </p:txBody>
      </p:sp>
      <p:sp>
        <p:nvSpPr>
          <p:cNvPr id="13" name="Title 1">
            <a:extLst>
              <a:ext uri="{FF2B5EF4-FFF2-40B4-BE49-F238E27FC236}">
                <a16:creationId xmlns:a16="http://schemas.microsoft.com/office/drawing/2014/main" id="{7370EA6D-09E6-4313-869F-D21598EE16EA}"/>
              </a:ext>
            </a:extLst>
          </p:cNvPr>
          <p:cNvSpPr txBox="1">
            <a:spLocks/>
          </p:cNvSpPr>
          <p:nvPr/>
        </p:nvSpPr>
        <p:spPr>
          <a:xfrm>
            <a:off x="398254" y="3788807"/>
            <a:ext cx="5548780" cy="56781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u="sng" dirty="0"/>
              <a:t>Acknowledgements</a:t>
            </a:r>
          </a:p>
        </p:txBody>
      </p:sp>
      <p:sp>
        <p:nvSpPr>
          <p:cNvPr id="14" name="Subtitle 2">
            <a:extLst>
              <a:ext uri="{FF2B5EF4-FFF2-40B4-BE49-F238E27FC236}">
                <a16:creationId xmlns:a16="http://schemas.microsoft.com/office/drawing/2014/main" id="{F653D706-4478-4AD0-90CB-6FCF6D260AE7}"/>
              </a:ext>
            </a:extLst>
          </p:cNvPr>
          <p:cNvSpPr txBox="1">
            <a:spLocks/>
          </p:cNvSpPr>
          <p:nvPr/>
        </p:nvSpPr>
        <p:spPr>
          <a:xfrm>
            <a:off x="431802" y="4317029"/>
            <a:ext cx="5398273" cy="1000125"/>
          </a:xfrm>
          <a:prstGeom prst="rect">
            <a:avLst/>
          </a:prstGeom>
        </p:spPr>
        <p:txBody>
          <a:bodyPr vert="horz" lIns="91440" tIns="45720" rIns="91440" bIns="45720" rtlCol="0">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dirty="0"/>
              <a:t>This work was funded, in part, by JSC’s Center Innovation Fund, and completed in the Simulation and Graphics Branch of the Software, Robotics, and Simulation Division of the NASA JSC Engineering Directorate</a:t>
            </a:r>
          </a:p>
          <a:p>
            <a:pPr marL="171450" indent="-171450" algn="l">
              <a:buFont typeface="Arial" panose="020B0604020202020204" pitchFamily="34" charset="0"/>
              <a:buChar char="•"/>
            </a:pPr>
            <a:endParaRPr lang="en-US" sz="1100" dirty="0"/>
          </a:p>
        </p:txBody>
      </p:sp>
      <p:grpSp>
        <p:nvGrpSpPr>
          <p:cNvPr id="4" name="Group 3">
            <a:extLst>
              <a:ext uri="{FF2B5EF4-FFF2-40B4-BE49-F238E27FC236}">
                <a16:creationId xmlns:a16="http://schemas.microsoft.com/office/drawing/2014/main" id="{E2E434DD-3BA5-454A-A334-530ED7DC2EB6}"/>
              </a:ext>
            </a:extLst>
          </p:cNvPr>
          <p:cNvGrpSpPr/>
          <p:nvPr/>
        </p:nvGrpSpPr>
        <p:grpSpPr>
          <a:xfrm>
            <a:off x="331457" y="5377102"/>
            <a:ext cx="5682376" cy="1167783"/>
            <a:chOff x="2515862" y="3723306"/>
            <a:chExt cx="5682376" cy="1167783"/>
          </a:xfrm>
        </p:grpSpPr>
        <p:sp>
          <p:nvSpPr>
            <p:cNvPr id="17" name="Rectangle 16">
              <a:extLst>
                <a:ext uri="{FF2B5EF4-FFF2-40B4-BE49-F238E27FC236}">
                  <a16:creationId xmlns:a16="http://schemas.microsoft.com/office/drawing/2014/main" id="{B82B9EA7-3E60-48B8-8F72-D3DC1AE884E1}"/>
                </a:ext>
              </a:extLst>
            </p:cNvPr>
            <p:cNvSpPr/>
            <p:nvPr/>
          </p:nvSpPr>
          <p:spPr>
            <a:xfrm>
              <a:off x="2515862" y="3861201"/>
              <a:ext cx="5682376" cy="1029888"/>
            </a:xfrm>
            <a:prstGeom prst="rect">
              <a:avLst/>
            </a:prstGeom>
            <a:solidFill>
              <a:schemeClr val="bg1">
                <a:lumMod val="85000"/>
                <a:lumOff val="15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0" eaLnBrk="0" fontAlgn="base" hangingPunct="0">
                <a:spcBef>
                  <a:spcPct val="0"/>
                </a:spcBef>
                <a:spcAft>
                  <a:spcPct val="0"/>
                </a:spcAft>
              </a:pPr>
              <a:endParaRPr lang="en-US" sz="2400" dirty="0">
                <a:solidFill>
                  <a:prstClr val="white"/>
                </a:solidFill>
                <a:effectLst>
                  <a:outerShdw blurRad="38100" dist="38100" dir="2700000" algn="tl">
                    <a:srgbClr val="000000">
                      <a:alpha val="43137"/>
                    </a:srgbClr>
                  </a:outerShdw>
                </a:effectLst>
              </a:endParaRPr>
            </a:p>
          </p:txBody>
        </p:sp>
        <p:sp>
          <p:nvSpPr>
            <p:cNvPr id="18" name="Title 1">
              <a:extLst>
                <a:ext uri="{FF2B5EF4-FFF2-40B4-BE49-F238E27FC236}">
                  <a16:creationId xmlns:a16="http://schemas.microsoft.com/office/drawing/2014/main" id="{F6C9D817-B6F7-41AF-8380-96DC71A55C9A}"/>
                </a:ext>
              </a:extLst>
            </p:cNvPr>
            <p:cNvSpPr txBox="1">
              <a:spLocks/>
            </p:cNvSpPr>
            <p:nvPr/>
          </p:nvSpPr>
          <p:spPr>
            <a:xfrm>
              <a:off x="2582659" y="3723306"/>
              <a:ext cx="5548780" cy="605756"/>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000" u="sng" dirty="0"/>
                <a:t>Contact</a:t>
              </a:r>
            </a:p>
          </p:txBody>
        </p:sp>
        <p:sp>
          <p:nvSpPr>
            <p:cNvPr id="19" name="Subtitle 2">
              <a:extLst>
                <a:ext uri="{FF2B5EF4-FFF2-40B4-BE49-F238E27FC236}">
                  <a16:creationId xmlns:a16="http://schemas.microsoft.com/office/drawing/2014/main" id="{693E10B2-8F12-4C04-A116-7EFDBDF9E33C}"/>
                </a:ext>
              </a:extLst>
            </p:cNvPr>
            <p:cNvSpPr txBox="1">
              <a:spLocks/>
            </p:cNvSpPr>
            <p:nvPr/>
          </p:nvSpPr>
          <p:spPr>
            <a:xfrm>
              <a:off x="2582659" y="4266500"/>
              <a:ext cx="5590869" cy="505837"/>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dirty="0"/>
                <a:t>For additional information, please contact: </a:t>
              </a:r>
              <a:r>
                <a:rPr lang="en-US" sz="2000" b="1" dirty="0"/>
                <a:t>fouad.n.matari@nasa.gov or kaitlin.h.lostroscio@nasa.gov</a:t>
              </a:r>
              <a:endParaRPr lang="en-US" sz="1100" dirty="0"/>
            </a:p>
          </p:txBody>
        </p:sp>
      </p:grpSp>
      <p:sp>
        <p:nvSpPr>
          <p:cNvPr id="5" name="Slide Number Placeholder 4">
            <a:extLst>
              <a:ext uri="{FF2B5EF4-FFF2-40B4-BE49-F238E27FC236}">
                <a16:creationId xmlns:a16="http://schemas.microsoft.com/office/drawing/2014/main" id="{37519917-0BD0-4EC1-8B6F-FA8E7E410F66}"/>
              </a:ext>
            </a:extLst>
          </p:cNvPr>
          <p:cNvSpPr>
            <a:spLocks noGrp="1"/>
          </p:cNvSpPr>
          <p:nvPr>
            <p:ph type="sldNum" sz="quarter" idx="4"/>
          </p:nvPr>
        </p:nvSpPr>
        <p:spPr>
          <a:xfrm>
            <a:off x="9263063" y="6572680"/>
            <a:ext cx="2743200" cy="285320"/>
          </a:xfrm>
        </p:spPr>
        <p:txBody>
          <a:bodyPr/>
          <a:lstStyle/>
          <a:p>
            <a:fld id="{AC0B2DFA-4C89-4306-83F8-C4B892318B26}" type="slidenum">
              <a:rPr lang="en-US" smtClean="0"/>
              <a:t>5</a:t>
            </a:fld>
            <a:endParaRPr lang="en-US"/>
          </a:p>
        </p:txBody>
      </p:sp>
      <p:sp>
        <p:nvSpPr>
          <p:cNvPr id="16" name="Rectangle 15">
            <a:extLst>
              <a:ext uri="{FF2B5EF4-FFF2-40B4-BE49-F238E27FC236}">
                <a16:creationId xmlns:a16="http://schemas.microsoft.com/office/drawing/2014/main" id="{052D210E-0B02-42F2-A30A-1B510B3F1F56}"/>
              </a:ext>
            </a:extLst>
          </p:cNvPr>
          <p:cNvSpPr/>
          <p:nvPr/>
        </p:nvSpPr>
        <p:spPr>
          <a:xfrm>
            <a:off x="6173433" y="266642"/>
            <a:ext cx="5682376" cy="3424088"/>
          </a:xfrm>
          <a:prstGeom prst="rect">
            <a:avLst/>
          </a:prstGeom>
          <a:solidFill>
            <a:schemeClr val="bg1">
              <a:lumMod val="85000"/>
              <a:lumOff val="15000"/>
            </a:schemeClr>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40" eaLnBrk="0" fontAlgn="base" hangingPunct="0">
              <a:spcBef>
                <a:spcPct val="0"/>
              </a:spcBef>
              <a:spcAft>
                <a:spcPct val="0"/>
              </a:spcAft>
            </a:pPr>
            <a:endParaRPr lang="en-US" sz="2400" dirty="0">
              <a:solidFill>
                <a:prstClr val="white"/>
              </a:solidFill>
              <a:effectLst>
                <a:outerShdw blurRad="38100" dist="38100" dir="2700000" algn="tl">
                  <a:srgbClr val="000000">
                    <a:alpha val="43137"/>
                  </a:srgbClr>
                </a:outerShdw>
              </a:effectLst>
            </a:endParaRPr>
          </a:p>
        </p:txBody>
      </p:sp>
      <p:sp>
        <p:nvSpPr>
          <p:cNvPr id="20" name="Title 1">
            <a:extLst>
              <a:ext uri="{FF2B5EF4-FFF2-40B4-BE49-F238E27FC236}">
                <a16:creationId xmlns:a16="http://schemas.microsoft.com/office/drawing/2014/main" id="{A9033D8E-6FFD-4507-8C11-B742E60F3190}"/>
              </a:ext>
            </a:extLst>
          </p:cNvPr>
          <p:cNvSpPr txBox="1">
            <a:spLocks/>
          </p:cNvSpPr>
          <p:nvPr/>
        </p:nvSpPr>
        <p:spPr>
          <a:xfrm>
            <a:off x="6240231" y="274866"/>
            <a:ext cx="5515227" cy="605756"/>
          </a:xfrm>
          <a:prstGeom prst="rect">
            <a:avLst/>
          </a:prstGeom>
        </p:spPr>
        <p:txBody>
          <a:bodyPr vert="horz" lIns="91440" tIns="45720" rIns="91440" bIns="45720" rtlCol="0" anchor="b">
            <a:normAutofit fontScale="90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400" u="sng" dirty="0"/>
              <a:t>Future Work</a:t>
            </a:r>
          </a:p>
        </p:txBody>
      </p:sp>
      <p:sp>
        <p:nvSpPr>
          <p:cNvPr id="21" name="Subtitle 2">
            <a:extLst>
              <a:ext uri="{FF2B5EF4-FFF2-40B4-BE49-F238E27FC236}">
                <a16:creationId xmlns:a16="http://schemas.microsoft.com/office/drawing/2014/main" id="{093F9EDA-C671-483F-85F5-3E382F571A4B}"/>
              </a:ext>
            </a:extLst>
          </p:cNvPr>
          <p:cNvSpPr txBox="1">
            <a:spLocks/>
          </p:cNvSpPr>
          <p:nvPr/>
        </p:nvSpPr>
        <p:spPr>
          <a:xfrm>
            <a:off x="6307028" y="876524"/>
            <a:ext cx="5498605" cy="275051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endParaRPr lang="en-US" dirty="0"/>
          </a:p>
        </p:txBody>
      </p:sp>
      <p:sp>
        <p:nvSpPr>
          <p:cNvPr id="22" name="Subtitle 2">
            <a:extLst>
              <a:ext uri="{FF2B5EF4-FFF2-40B4-BE49-F238E27FC236}">
                <a16:creationId xmlns:a16="http://schemas.microsoft.com/office/drawing/2014/main" id="{D36E9287-8BF2-48B2-9917-BECABA1C887A}"/>
              </a:ext>
            </a:extLst>
          </p:cNvPr>
          <p:cNvSpPr txBox="1">
            <a:spLocks/>
          </p:cNvSpPr>
          <p:nvPr/>
        </p:nvSpPr>
        <p:spPr>
          <a:xfrm>
            <a:off x="6307028" y="876523"/>
            <a:ext cx="5275372" cy="275051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sz="2000" dirty="0"/>
              <a:t>Compare results with and use data from future NASA standards (STD-3001 Vol 2 Rev C)</a:t>
            </a:r>
          </a:p>
          <a:p>
            <a:pPr marL="342900" indent="-342900" algn="l">
              <a:buFont typeface="Arial" panose="020B0604020202020204" pitchFamily="34" charset="0"/>
              <a:buChar char="•"/>
            </a:pPr>
            <a:r>
              <a:rPr lang="en-US" sz="2000" dirty="0"/>
              <a:t>Investigate IK data modifications for use in theoretically scaled models</a:t>
            </a:r>
          </a:p>
          <a:p>
            <a:pPr marL="342900" indent="-342900" algn="l">
              <a:buFont typeface="Arial" panose="020B0604020202020204" pitchFamily="34" charset="0"/>
              <a:buChar char="•"/>
            </a:pPr>
            <a:r>
              <a:rPr lang="en-US" sz="2000" dirty="0"/>
              <a:t>Create approach for scaling models in data collections that utilize Inertial Measurement Units </a:t>
            </a:r>
          </a:p>
          <a:p>
            <a:pPr marL="342900" indent="-342900" algn="l">
              <a:buFont typeface="Arial" panose="020B0604020202020204" pitchFamily="34" charset="0"/>
              <a:buChar char="•"/>
            </a:pPr>
            <a:r>
              <a:rPr lang="en-US" sz="2000" dirty="0"/>
              <a:t>Make tools more user friendly </a:t>
            </a:r>
          </a:p>
        </p:txBody>
      </p:sp>
      <p:pic>
        <p:nvPicPr>
          <p:cNvPr id="23" name="Audio 22">
            <a:hlinkClick r:id="" action="ppaction://media"/>
            <a:extLst>
              <a:ext uri="{FF2B5EF4-FFF2-40B4-BE49-F238E27FC236}">
                <a16:creationId xmlns:a16="http://schemas.microsoft.com/office/drawing/2014/main" id="{09E08C42-8796-4920-B54E-3099B5DFD71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52238" y="6218238"/>
            <a:ext cx="487362" cy="487362"/>
          </a:xfrm>
          <a:prstGeom prst="rect">
            <a:avLst/>
          </a:prstGeom>
        </p:spPr>
      </p:pic>
    </p:spTree>
    <p:extLst>
      <p:ext uri="{BB962C8B-B14F-4D97-AF65-F5344CB8AC3E}">
        <p14:creationId xmlns:p14="http://schemas.microsoft.com/office/powerpoint/2010/main" val="4070032306"/>
      </p:ext>
    </p:extLst>
  </p:cSld>
  <p:clrMapOvr>
    <a:masterClrMapping/>
  </p:clrMapOvr>
  <mc:AlternateContent xmlns:mc="http://schemas.openxmlformats.org/markup-compatibility/2006">
    <mc:Choice xmlns:p14="http://schemas.microsoft.com/office/powerpoint/2010/main" Requires="p14">
      <p:transition spd="slow" p14:dur="2000" advTm="29831"/>
    </mc:Choice>
    <mc:Fallback>
      <p:transition spd="slow" advTm="298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12963</TotalTime>
  <Words>971</Words>
  <Application>Microsoft Office PowerPoint</Application>
  <PresentationFormat>Widescreen</PresentationFormat>
  <Paragraphs>92</Paragraphs>
  <Slides>5</Slides>
  <Notes>4</Notes>
  <HiddenSlides>0</HiddenSlides>
  <MMClips>5</MMClips>
  <ScaleCrop>false</ScaleCrop>
  <HeadingPairs>
    <vt:vector size="8" baseType="variant">
      <vt:variant>
        <vt:lpstr>Fonts Used</vt:lpstr>
      </vt:variant>
      <vt:variant>
        <vt:i4>3</vt:i4>
      </vt:variant>
      <vt:variant>
        <vt:lpstr>Theme</vt:lpstr>
      </vt:variant>
      <vt:variant>
        <vt:i4>2</vt:i4>
      </vt:variant>
      <vt:variant>
        <vt:lpstr>Embedded OLE Servers</vt:lpstr>
      </vt:variant>
      <vt:variant>
        <vt:i4>1</vt:i4>
      </vt:variant>
      <vt:variant>
        <vt:lpstr>Slide Titles</vt:lpstr>
      </vt:variant>
      <vt:variant>
        <vt:i4>5</vt:i4>
      </vt:variant>
    </vt:vector>
  </HeadingPairs>
  <TitlesOfParts>
    <vt:vector size="11" baseType="lpstr">
      <vt:lpstr>Arial</vt:lpstr>
      <vt:lpstr>Calibri</vt:lpstr>
      <vt:lpstr>Calibri Light</vt:lpstr>
      <vt:lpstr>1_Office Theme</vt:lpstr>
      <vt:lpstr>Office Theme</vt:lpstr>
      <vt:lpstr>Worksheet</vt:lpstr>
      <vt:lpstr>PowerPoint Presentation</vt:lpstr>
      <vt:lpstr>Introduction</vt:lpstr>
      <vt:lpstr>Methods</vt:lpstr>
      <vt:lpstr>Results</vt:lpstr>
      <vt:lpstr>Conclusion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Analysis of Exercise Loads to Inform Vibration Isolation System Design</dc:title>
  <dc:creator>Bell, Charlotte A. (JSC-ER711)[CACI NSS, INC]</dc:creator>
  <cp:lastModifiedBy>Matari, Fouad N. (JSC-ER7)[CACI NSS, INC]</cp:lastModifiedBy>
  <cp:revision>264</cp:revision>
  <dcterms:created xsi:type="dcterms:W3CDTF">2021-01-07T06:18:04Z</dcterms:created>
  <dcterms:modified xsi:type="dcterms:W3CDTF">2022-01-18T21:21:13Z</dcterms:modified>
</cp:coreProperties>
</file>