
<file path=[Content_Types].xml><?xml version="1.0" encoding="utf-8"?>
<Types xmlns="http://schemas.openxmlformats.org/package/2006/content-types">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 id="2147483660" r:id="rId2"/>
  </p:sldMasterIdLst>
  <p:notesMasterIdLst>
    <p:notesMasterId r:id="rId8"/>
  </p:notesMasterIdLst>
  <p:sldIdLst>
    <p:sldId id="263" r:id="rId3"/>
    <p:sldId id="258" r:id="rId4"/>
    <p:sldId id="265" r:id="rId5"/>
    <p:sldId id="267" r:id="rId6"/>
    <p:sldId id="26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483"/>
    <a:srgbClr val="97CD7E"/>
    <a:srgbClr val="7AC47C"/>
    <a:srgbClr val="6EC17B"/>
    <a:srgbClr val="65BE7B"/>
    <a:srgbClr val="FFEA84"/>
    <a:srgbClr val="FFE884"/>
    <a:srgbClr val="63BE7B"/>
    <a:srgbClr val="68BF7B"/>
    <a:srgbClr val="6BC0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20" autoAdjust="0"/>
    <p:restoredTop sz="97027" autoAdjust="0"/>
  </p:normalViewPr>
  <p:slideViewPr>
    <p:cSldViewPr snapToGrid="0">
      <p:cViewPr varScale="1">
        <p:scale>
          <a:sx n="95" d="100"/>
          <a:sy n="95" d="100"/>
        </p:scale>
        <p:origin x="534" y="66"/>
      </p:cViewPr>
      <p:guideLst/>
    </p:cSldViewPr>
  </p:slideViewPr>
  <p:notesTextViewPr>
    <p:cViewPr>
      <p:scale>
        <a:sx n="1" d="1"/>
        <a:sy n="1" d="1"/>
      </p:scale>
      <p:origin x="0" y="0"/>
    </p:cViewPr>
  </p:notesTextViewPr>
  <p:notesViewPr>
    <p:cSldViewPr snapToGrid="0">
      <p:cViewPr varScale="1">
        <p:scale>
          <a:sx n="120" d="100"/>
          <a:sy n="120" d="100"/>
        </p:scale>
        <p:origin x="4104" y="12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2CD8E2-082A-4446-92FC-5108655C2873}" type="datetimeFigureOut">
              <a:rPr lang="en-US" smtClean="0"/>
              <a:t>1/18/2022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A0DBA3-58B2-49C6-BF34-F12E208D3178}" type="slidenum">
              <a:rPr lang="en-US" smtClean="0"/>
              <a:t>‹#›</a:t>
            </a:fld>
            <a:endParaRPr lang="en-US"/>
          </a:p>
        </p:txBody>
      </p:sp>
    </p:spTree>
    <p:extLst>
      <p:ext uri="{BB962C8B-B14F-4D97-AF65-F5344CB8AC3E}">
        <p14:creationId xmlns:p14="http://schemas.microsoft.com/office/powerpoint/2010/main" val="2903780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A0DBA3-58B2-49C6-BF34-F12E208D3178}" type="slidenum">
              <a:rPr lang="en-US" smtClean="0"/>
              <a:t>2</a:t>
            </a:fld>
            <a:endParaRPr lang="en-US"/>
          </a:p>
        </p:txBody>
      </p:sp>
    </p:spTree>
    <p:extLst>
      <p:ext uri="{BB962C8B-B14F-4D97-AF65-F5344CB8AC3E}">
        <p14:creationId xmlns:p14="http://schemas.microsoft.com/office/powerpoint/2010/main" val="74951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A0DBA3-58B2-49C6-BF34-F12E208D3178}" type="slidenum">
              <a:rPr lang="en-US" smtClean="0"/>
              <a:t>3</a:t>
            </a:fld>
            <a:endParaRPr lang="en-US"/>
          </a:p>
        </p:txBody>
      </p:sp>
    </p:spTree>
    <p:extLst>
      <p:ext uri="{BB962C8B-B14F-4D97-AF65-F5344CB8AC3E}">
        <p14:creationId xmlns:p14="http://schemas.microsoft.com/office/powerpoint/2010/main" val="4106321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9A0DBA3-58B2-49C6-BF34-F12E208D31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9818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A0DBA3-58B2-49C6-BF34-F12E208D3178}" type="slidenum">
              <a:rPr lang="en-US" smtClean="0"/>
              <a:t>5</a:t>
            </a:fld>
            <a:endParaRPr lang="en-US"/>
          </a:p>
        </p:txBody>
      </p:sp>
    </p:spTree>
    <p:extLst>
      <p:ext uri="{BB962C8B-B14F-4D97-AF65-F5344CB8AC3E}">
        <p14:creationId xmlns:p14="http://schemas.microsoft.com/office/powerpoint/2010/main" val="2983876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284566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Slide Number Placeholder 5">
            <a:extLst>
              <a:ext uri="{FF2B5EF4-FFF2-40B4-BE49-F238E27FC236}">
                <a16:creationId xmlns:a16="http://schemas.microsoft.com/office/drawing/2014/main" id="{805E1406-D77E-458B-9D03-2003C5925611}"/>
              </a:ext>
            </a:extLst>
          </p:cNvPr>
          <p:cNvSpPr>
            <a:spLocks noGrp="1"/>
          </p:cNvSpPr>
          <p:nvPr>
            <p:ph type="sldNum" sz="quarter" idx="4"/>
          </p:nvPr>
        </p:nvSpPr>
        <p:spPr>
          <a:xfrm>
            <a:off x="9265356" y="6572680"/>
            <a:ext cx="2743200" cy="285320"/>
          </a:xfrm>
          <a:prstGeom prst="rect">
            <a:avLst/>
          </a:prstGeom>
        </p:spPr>
        <p:txBody>
          <a:bodyPr vert="horz" lIns="91440" tIns="45720" rIns="91440" bIns="45720" rtlCol="0" anchor="ctr"/>
          <a:lstStyle>
            <a:lvl1pPr algn="r">
              <a:defRPr sz="1200">
                <a:solidFill>
                  <a:schemeClr val="tx1">
                    <a:tint val="75000"/>
                  </a:schemeClr>
                </a:solidFill>
              </a:defRPr>
            </a:lvl1pPr>
          </a:lstStyle>
          <a:p>
            <a:fld id="{AC0B2DFA-4C89-4306-83F8-C4B892318B26}" type="slidenum">
              <a:rPr lang="en-US" smtClean="0"/>
              <a:t>‹#›</a:t>
            </a:fld>
            <a:endParaRPr lang="en-US"/>
          </a:p>
        </p:txBody>
      </p:sp>
    </p:spTree>
    <p:extLst>
      <p:ext uri="{BB962C8B-B14F-4D97-AF65-F5344CB8AC3E}">
        <p14:creationId xmlns:p14="http://schemas.microsoft.com/office/powerpoint/2010/main" val="1631321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AC0B2DFA-4C89-4306-83F8-C4B892318B26}" type="slidenum">
              <a:rPr lang="en-US" smtClean="0"/>
              <a:t>‹#›</a:t>
            </a:fld>
            <a:endParaRPr lang="en-US"/>
          </a:p>
        </p:txBody>
      </p:sp>
    </p:spTree>
    <p:extLst>
      <p:ext uri="{BB962C8B-B14F-4D97-AF65-F5344CB8AC3E}">
        <p14:creationId xmlns:p14="http://schemas.microsoft.com/office/powerpoint/2010/main" val="3087978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AC0B2DFA-4C89-4306-83F8-C4B892318B26}" type="slidenum">
              <a:rPr lang="en-US" smtClean="0"/>
              <a:t>‹#›</a:t>
            </a:fld>
            <a:endParaRPr lang="en-US"/>
          </a:p>
        </p:txBody>
      </p:sp>
    </p:spTree>
    <p:extLst>
      <p:ext uri="{BB962C8B-B14F-4D97-AF65-F5344CB8AC3E}">
        <p14:creationId xmlns:p14="http://schemas.microsoft.com/office/powerpoint/2010/main" val="241368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AC0B2DFA-4C89-4306-83F8-C4B892318B26}" type="slidenum">
              <a:rPr lang="en-US" smtClean="0"/>
              <a:t>‹#›</a:t>
            </a:fld>
            <a:endParaRPr lang="en-US"/>
          </a:p>
        </p:txBody>
      </p:sp>
    </p:spTree>
    <p:extLst>
      <p:ext uri="{BB962C8B-B14F-4D97-AF65-F5344CB8AC3E}">
        <p14:creationId xmlns:p14="http://schemas.microsoft.com/office/powerpoint/2010/main" val="1350136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AC0B2DFA-4C89-4306-83F8-C4B892318B26}" type="slidenum">
              <a:rPr lang="en-US" smtClean="0"/>
              <a:t>‹#›</a:t>
            </a:fld>
            <a:endParaRPr lang="en-US"/>
          </a:p>
        </p:txBody>
      </p:sp>
    </p:spTree>
    <p:extLst>
      <p:ext uri="{BB962C8B-B14F-4D97-AF65-F5344CB8AC3E}">
        <p14:creationId xmlns:p14="http://schemas.microsoft.com/office/powerpoint/2010/main" val="3357329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AC0B2DFA-4C89-4306-83F8-C4B892318B26}" type="slidenum">
              <a:rPr lang="en-US" smtClean="0"/>
              <a:t>‹#›</a:t>
            </a:fld>
            <a:endParaRPr lang="en-US"/>
          </a:p>
        </p:txBody>
      </p:sp>
    </p:spTree>
    <p:extLst>
      <p:ext uri="{BB962C8B-B14F-4D97-AF65-F5344CB8AC3E}">
        <p14:creationId xmlns:p14="http://schemas.microsoft.com/office/powerpoint/2010/main" val="699004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C0B2DFA-4C89-4306-83F8-C4B892318B26}" type="slidenum">
              <a:rPr lang="en-US" smtClean="0"/>
              <a:t>‹#›</a:t>
            </a:fld>
            <a:endParaRPr lang="en-US"/>
          </a:p>
        </p:txBody>
      </p:sp>
    </p:spTree>
    <p:extLst>
      <p:ext uri="{BB962C8B-B14F-4D97-AF65-F5344CB8AC3E}">
        <p14:creationId xmlns:p14="http://schemas.microsoft.com/office/powerpoint/2010/main" val="1086099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C0B2DFA-4C89-4306-83F8-C4B892318B26}" type="slidenum">
              <a:rPr lang="en-US" smtClean="0"/>
              <a:t>‹#›</a:t>
            </a:fld>
            <a:endParaRPr lang="en-US"/>
          </a:p>
        </p:txBody>
      </p:sp>
    </p:spTree>
    <p:extLst>
      <p:ext uri="{BB962C8B-B14F-4D97-AF65-F5344CB8AC3E}">
        <p14:creationId xmlns:p14="http://schemas.microsoft.com/office/powerpoint/2010/main" val="117883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C0B2DFA-4C89-4306-83F8-C4B892318B26}" type="slidenum">
              <a:rPr lang="en-US" smtClean="0"/>
              <a:t>‹#›</a:t>
            </a:fld>
            <a:endParaRPr lang="en-US"/>
          </a:p>
        </p:txBody>
      </p:sp>
    </p:spTree>
    <p:extLst>
      <p:ext uri="{BB962C8B-B14F-4D97-AF65-F5344CB8AC3E}">
        <p14:creationId xmlns:p14="http://schemas.microsoft.com/office/powerpoint/2010/main" val="1932048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AC0B2DFA-4C89-4306-83F8-C4B892318B26}" type="slidenum">
              <a:rPr lang="en-US" smtClean="0"/>
              <a:t>‹#›</a:t>
            </a:fld>
            <a:endParaRPr lang="en-US"/>
          </a:p>
        </p:txBody>
      </p:sp>
    </p:spTree>
    <p:extLst>
      <p:ext uri="{BB962C8B-B14F-4D97-AF65-F5344CB8AC3E}">
        <p14:creationId xmlns:p14="http://schemas.microsoft.com/office/powerpoint/2010/main" val="3376156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AC0B2DFA-4C89-4306-83F8-C4B892318B26}" type="slidenum">
              <a:rPr lang="en-US" smtClean="0"/>
              <a:t>‹#›</a:t>
            </a:fld>
            <a:endParaRPr lang="en-US"/>
          </a:p>
        </p:txBody>
      </p:sp>
    </p:spTree>
    <p:extLst>
      <p:ext uri="{BB962C8B-B14F-4D97-AF65-F5344CB8AC3E}">
        <p14:creationId xmlns:p14="http://schemas.microsoft.com/office/powerpoint/2010/main" val="27785573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1.pn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4">
            <a:extLst>
              <a:ext uri="{FF2B5EF4-FFF2-40B4-BE49-F238E27FC236}">
                <a16:creationId xmlns:a16="http://schemas.microsoft.com/office/drawing/2014/main" id="{616FDD03-2C45-4C2B-95FC-E6584BDF1C58}"/>
              </a:ext>
            </a:extLst>
          </p:cNvPr>
          <p:cNvSpPr txBox="1">
            <a:spLocks/>
          </p:cNvSpPr>
          <p:nvPr userDrawn="1"/>
        </p:nvSpPr>
        <p:spPr>
          <a:xfrm>
            <a:off x="4038600" y="6572680"/>
            <a:ext cx="4114800" cy="285320"/>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2022 NASA Human Research Program Investigators’ Workshop</a:t>
            </a:r>
          </a:p>
        </p:txBody>
      </p:sp>
    </p:spTree>
    <p:extLst>
      <p:ext uri="{BB962C8B-B14F-4D97-AF65-F5344CB8AC3E}">
        <p14:creationId xmlns:p14="http://schemas.microsoft.com/office/powerpoint/2010/main" val="809204767"/>
      </p:ext>
    </p:extLst>
  </p:cSld>
  <p:clrMap bg1="dk1" tx1="lt1" bg2="dk2" tx2="lt2" accent1="accent1" accent2="accent2" accent3="accent3" accent4="accent4" accent5="accent5" accent6="accent6" hlink="hlink" folHlink="folHlink"/>
  <p:sldLayoutIdLst>
    <p:sldLayoutId id="2147483690"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9265356" y="6572680"/>
            <a:ext cx="2743200" cy="285320"/>
          </a:xfrm>
          <a:prstGeom prst="rect">
            <a:avLst/>
          </a:prstGeom>
        </p:spPr>
        <p:txBody>
          <a:bodyPr vert="horz" lIns="91440" tIns="45720" rIns="91440" bIns="45720" rtlCol="0" anchor="ctr"/>
          <a:lstStyle>
            <a:lvl1pPr algn="r">
              <a:defRPr sz="1200">
                <a:solidFill>
                  <a:schemeClr val="tx1">
                    <a:tint val="75000"/>
                  </a:schemeClr>
                </a:solidFill>
              </a:defRPr>
            </a:lvl1pPr>
          </a:lstStyle>
          <a:p>
            <a:fld id="{AC0B2DFA-4C89-4306-83F8-C4B892318B26}" type="slidenum">
              <a:rPr lang="en-US" smtClean="0"/>
              <a:t>‹#›</a:t>
            </a:fld>
            <a:endParaRPr lang="en-US"/>
          </a:p>
        </p:txBody>
      </p:sp>
      <p:sp>
        <p:nvSpPr>
          <p:cNvPr id="7" name="Footer Placeholder 4">
            <a:extLst>
              <a:ext uri="{FF2B5EF4-FFF2-40B4-BE49-F238E27FC236}">
                <a16:creationId xmlns:a16="http://schemas.microsoft.com/office/drawing/2014/main" id="{E1B87478-5795-49E7-B319-E1BB68BF6413}"/>
              </a:ext>
            </a:extLst>
          </p:cNvPr>
          <p:cNvSpPr txBox="1">
            <a:spLocks/>
          </p:cNvSpPr>
          <p:nvPr userDrawn="1"/>
        </p:nvSpPr>
        <p:spPr>
          <a:xfrm>
            <a:off x="183444" y="6572680"/>
            <a:ext cx="3198567" cy="285320"/>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a:t>D. Frenkel | david.frenkel-1@</a:t>
            </a:r>
            <a:r>
              <a:rPr lang="en-US" dirty="0"/>
              <a:t>nasa.gov</a:t>
            </a:r>
          </a:p>
        </p:txBody>
      </p:sp>
      <p:sp>
        <p:nvSpPr>
          <p:cNvPr id="8" name="Footer Placeholder 4">
            <a:extLst>
              <a:ext uri="{FF2B5EF4-FFF2-40B4-BE49-F238E27FC236}">
                <a16:creationId xmlns:a16="http://schemas.microsoft.com/office/drawing/2014/main" id="{616FDD03-2C45-4C2B-95FC-E6584BDF1C58}"/>
              </a:ext>
            </a:extLst>
          </p:cNvPr>
          <p:cNvSpPr txBox="1">
            <a:spLocks/>
          </p:cNvSpPr>
          <p:nvPr userDrawn="1"/>
        </p:nvSpPr>
        <p:spPr>
          <a:xfrm>
            <a:off x="4038600" y="6572680"/>
            <a:ext cx="4114800" cy="285320"/>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2022 NASA Human Research Program Investigators’ Workshop</a:t>
            </a:r>
          </a:p>
        </p:txBody>
      </p:sp>
    </p:spTree>
    <p:extLst>
      <p:ext uri="{BB962C8B-B14F-4D97-AF65-F5344CB8AC3E}">
        <p14:creationId xmlns:p14="http://schemas.microsoft.com/office/powerpoint/2010/main" val="73015405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60.png"/><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notesSlide" Target="../notesSlides/notesSlide3.xml"/><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5.png"/><Relationship Id="rId4"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0941EB-AAE1-4A80-A32D-0F1DD24B5F1C}"/>
              </a:ext>
            </a:extLst>
          </p:cNvPr>
          <p:cNvSpPr>
            <a:spLocks noGrp="1"/>
          </p:cNvSpPr>
          <p:nvPr>
            <p:ph type="subTitle" idx="1"/>
          </p:nvPr>
        </p:nvSpPr>
        <p:spPr/>
        <p:txBody>
          <a:bodyPr/>
          <a:lstStyle/>
          <a:p>
            <a:endParaRPr lang="en-US"/>
          </a:p>
        </p:txBody>
      </p:sp>
      <p:sp>
        <p:nvSpPr>
          <p:cNvPr id="4" name="Rectangle 3">
            <a:extLst>
              <a:ext uri="{FF2B5EF4-FFF2-40B4-BE49-F238E27FC236}">
                <a16:creationId xmlns:a16="http://schemas.microsoft.com/office/drawing/2014/main" id="{6B17F2DF-92D1-456A-8218-113E0FFD2F28}"/>
              </a:ext>
            </a:extLst>
          </p:cNvPr>
          <p:cNvSpPr/>
          <p:nvPr/>
        </p:nvSpPr>
        <p:spPr>
          <a:xfrm>
            <a:off x="337369" y="2150964"/>
            <a:ext cx="11529082" cy="4399587"/>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0" eaLnBrk="0" fontAlgn="base" hangingPunct="0">
              <a:spcBef>
                <a:spcPct val="0"/>
              </a:spcBef>
              <a:spcAft>
                <a:spcPct val="0"/>
              </a:spcAft>
            </a:pPr>
            <a:endParaRPr lang="en-US" sz="2400" dirty="0">
              <a:solidFill>
                <a:prstClr val="white"/>
              </a:solidFill>
              <a:effectLst>
                <a:outerShdw blurRad="38100" dist="38100" dir="2700000" algn="tl">
                  <a:srgbClr val="000000">
                    <a:alpha val="43137"/>
                  </a:srgbClr>
                </a:outerShdw>
              </a:effectLst>
            </a:endParaRPr>
          </a:p>
        </p:txBody>
      </p:sp>
      <p:sp>
        <p:nvSpPr>
          <p:cNvPr id="11" name="Title 1">
            <a:extLst>
              <a:ext uri="{FF2B5EF4-FFF2-40B4-BE49-F238E27FC236}">
                <a16:creationId xmlns:a16="http://schemas.microsoft.com/office/drawing/2014/main" id="{9ACC4AA5-45DB-420F-891C-4C56049213C3}"/>
              </a:ext>
            </a:extLst>
          </p:cNvPr>
          <p:cNvSpPr txBox="1">
            <a:spLocks/>
          </p:cNvSpPr>
          <p:nvPr/>
        </p:nvSpPr>
        <p:spPr>
          <a:xfrm>
            <a:off x="838200" y="2327905"/>
            <a:ext cx="10356206" cy="172315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 </a:t>
            </a:r>
            <a:r>
              <a:rPr lang="en-US" b="1"/>
              <a:t>HUMAN STABILITY WHILE EXERCISING ON A VIS DEVICE IN ZERO GRAVITY</a:t>
            </a:r>
            <a:endParaRPr lang="en-US" dirty="0"/>
          </a:p>
        </p:txBody>
      </p:sp>
      <p:sp>
        <p:nvSpPr>
          <p:cNvPr id="12" name="Subtitle 2">
            <a:extLst>
              <a:ext uri="{FF2B5EF4-FFF2-40B4-BE49-F238E27FC236}">
                <a16:creationId xmlns:a16="http://schemas.microsoft.com/office/drawing/2014/main" id="{D675A3A6-6B12-4EA5-98D7-DD1F15849F50}"/>
              </a:ext>
            </a:extLst>
          </p:cNvPr>
          <p:cNvSpPr txBox="1">
            <a:spLocks/>
          </p:cNvSpPr>
          <p:nvPr/>
        </p:nvSpPr>
        <p:spPr>
          <a:xfrm>
            <a:off x="428625" y="4124325"/>
            <a:ext cx="11334750" cy="226272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a:t>D. Frenkel</a:t>
            </a:r>
            <a:r>
              <a:rPr lang="en-US" sz="2400" b="1" baseline="30000"/>
              <a:t>1</a:t>
            </a:r>
            <a:r>
              <a:rPr lang="en-US" sz="2400" b="1"/>
              <a:t>, C.A. Bell</a:t>
            </a:r>
            <a:r>
              <a:rPr lang="en-US" sz="2400" b="1" baseline="30000"/>
              <a:t>1</a:t>
            </a:r>
            <a:r>
              <a:rPr lang="en-US" sz="2400" b="1"/>
              <a:t>, (in memory of) R.K. Huffman</a:t>
            </a:r>
            <a:r>
              <a:rPr lang="en-US" sz="2400" b="1" baseline="30000"/>
              <a:t>2</a:t>
            </a:r>
            <a:r>
              <a:rPr lang="en-US" sz="2400" b="1"/>
              <a:t>, L.J. Quiocho</a:t>
            </a:r>
            <a:r>
              <a:rPr lang="en-US" sz="2400" b="1" baseline="30000"/>
              <a:t>3</a:t>
            </a:r>
            <a:r>
              <a:rPr lang="en-US" sz="2400" b="1"/>
              <a:t>, K.H. Lostroscio</a:t>
            </a:r>
            <a:r>
              <a:rPr lang="en-US" sz="2400" b="1" baseline="30000"/>
              <a:t>3</a:t>
            </a:r>
          </a:p>
          <a:p>
            <a:pPr marL="0" indent="0" algn="ctr">
              <a:spcBef>
                <a:spcPts val="1800"/>
              </a:spcBef>
              <a:buNone/>
            </a:pPr>
            <a:r>
              <a:rPr lang="en-US" sz="1900" b="1"/>
              <a:t> </a:t>
            </a:r>
            <a:r>
              <a:rPr lang="en-US" sz="1800" baseline="30000"/>
              <a:t>1</a:t>
            </a:r>
            <a:r>
              <a:rPr lang="en-US" sz="1800"/>
              <a:t>CACI, Inc., 2100 Space Park Dr., Houston, TX 77058</a:t>
            </a:r>
          </a:p>
          <a:p>
            <a:pPr marL="0" indent="0" algn="ctr">
              <a:buNone/>
            </a:pPr>
            <a:r>
              <a:rPr lang="en-US" sz="1800" baseline="30000"/>
              <a:t>2</a:t>
            </a:r>
            <a:r>
              <a:rPr lang="en-US" sz="1800"/>
              <a:t>METECS</a:t>
            </a:r>
            <a:r>
              <a:rPr lang="en-US" sz="1800" dirty="0"/>
              <a:t>, Inc</a:t>
            </a:r>
            <a:r>
              <a:rPr lang="en-US" sz="1800"/>
              <a:t>., 1030 Hercules Ave., Houston, TX 77058</a:t>
            </a:r>
          </a:p>
          <a:p>
            <a:pPr marL="0" indent="0" algn="ctr">
              <a:buNone/>
            </a:pPr>
            <a:r>
              <a:rPr lang="en-US" sz="1800" baseline="30000"/>
              <a:t>3</a:t>
            </a:r>
            <a:r>
              <a:rPr lang="en-US" sz="1800"/>
              <a:t>NASA Johnson Space Center, 2101 NASA Pkwy, Houston, TX 77058</a:t>
            </a:r>
            <a:endParaRPr lang="en-US" sz="1800" dirty="0"/>
          </a:p>
          <a:p>
            <a:pPr marL="0" indent="0" algn="ctr">
              <a:buNone/>
            </a:pPr>
            <a:endParaRPr lang="en-US" sz="1800" b="1"/>
          </a:p>
          <a:p>
            <a:pPr marL="0" indent="0" algn="ctr">
              <a:buNone/>
            </a:pPr>
            <a:r>
              <a:rPr lang="en-US" sz="1800" b="1"/>
              <a:t>Digital Astronaut Simulation (DAS) Team/ER7/JSC</a:t>
            </a:r>
          </a:p>
          <a:p>
            <a:pPr marL="0" indent="0" algn="ctr">
              <a:buNone/>
            </a:pPr>
            <a:endParaRPr lang="en-US" dirty="0"/>
          </a:p>
        </p:txBody>
      </p:sp>
      <p:grpSp>
        <p:nvGrpSpPr>
          <p:cNvPr id="13" name="Group 12">
            <a:extLst>
              <a:ext uri="{FF2B5EF4-FFF2-40B4-BE49-F238E27FC236}">
                <a16:creationId xmlns:a16="http://schemas.microsoft.com/office/drawing/2014/main" id="{CC854082-EDC5-4AC4-B653-3F446D396B8B}"/>
              </a:ext>
            </a:extLst>
          </p:cNvPr>
          <p:cNvGrpSpPr/>
          <p:nvPr/>
        </p:nvGrpSpPr>
        <p:grpSpPr>
          <a:xfrm>
            <a:off x="8180005" y="270730"/>
            <a:ext cx="3686446" cy="1692051"/>
            <a:chOff x="8174093" y="4866732"/>
            <a:chExt cx="3686446" cy="1692051"/>
          </a:xfrm>
        </p:grpSpPr>
        <p:sp>
          <p:nvSpPr>
            <p:cNvPr id="14" name="Rectangle 13">
              <a:extLst>
                <a:ext uri="{FF2B5EF4-FFF2-40B4-BE49-F238E27FC236}">
                  <a16:creationId xmlns:a16="http://schemas.microsoft.com/office/drawing/2014/main" id="{C2032160-76B4-4D5D-B759-4877FC9CC2FF}"/>
                </a:ext>
              </a:extLst>
            </p:cNvPr>
            <p:cNvSpPr/>
            <p:nvPr/>
          </p:nvSpPr>
          <p:spPr>
            <a:xfrm>
              <a:off x="8174093" y="4866732"/>
              <a:ext cx="3686446" cy="1692051"/>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0" eaLnBrk="0" fontAlgn="base" hangingPunct="0">
                <a:spcBef>
                  <a:spcPct val="0"/>
                </a:spcBef>
                <a:spcAft>
                  <a:spcPct val="0"/>
                </a:spcAft>
              </a:pPr>
              <a:endParaRPr lang="en-US" sz="2400" dirty="0">
                <a:solidFill>
                  <a:prstClr val="white"/>
                </a:solidFill>
                <a:effectLst>
                  <a:outerShdw blurRad="38100" dist="38100" dir="2700000" algn="tl">
                    <a:srgbClr val="000000">
                      <a:alpha val="43137"/>
                    </a:srgbClr>
                  </a:outerShdw>
                </a:effectLst>
              </a:endParaRPr>
            </a:p>
          </p:txBody>
        </p:sp>
        <p:pic>
          <p:nvPicPr>
            <p:cNvPr id="15" name="Picture 2">
              <a:extLst>
                <a:ext uri="{FF2B5EF4-FFF2-40B4-BE49-F238E27FC236}">
                  <a16:creationId xmlns:a16="http://schemas.microsoft.com/office/drawing/2014/main" id="{A5718372-8821-4F42-9C54-26E55CE06D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4775" y="5219700"/>
              <a:ext cx="2989837" cy="73895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5">
            <a:extLst>
              <a:ext uri="{FF2B5EF4-FFF2-40B4-BE49-F238E27FC236}">
                <a16:creationId xmlns:a16="http://schemas.microsoft.com/office/drawing/2014/main" id="{48742725-4CE5-4B6F-8E4D-64485415A769}"/>
              </a:ext>
            </a:extLst>
          </p:cNvPr>
          <p:cNvGrpSpPr/>
          <p:nvPr/>
        </p:nvGrpSpPr>
        <p:grpSpPr>
          <a:xfrm>
            <a:off x="4218960" y="270729"/>
            <a:ext cx="3754071" cy="1692051"/>
            <a:chOff x="4227878" y="4866731"/>
            <a:chExt cx="3754071" cy="1692051"/>
          </a:xfrm>
        </p:grpSpPr>
        <p:sp>
          <p:nvSpPr>
            <p:cNvPr id="17" name="Rectangle 16">
              <a:extLst>
                <a:ext uri="{FF2B5EF4-FFF2-40B4-BE49-F238E27FC236}">
                  <a16:creationId xmlns:a16="http://schemas.microsoft.com/office/drawing/2014/main" id="{19FD4E48-D0C1-409B-BA15-8CE89138A4A3}"/>
                </a:ext>
              </a:extLst>
            </p:cNvPr>
            <p:cNvSpPr/>
            <p:nvPr/>
          </p:nvSpPr>
          <p:spPr>
            <a:xfrm>
              <a:off x="4227878" y="4866731"/>
              <a:ext cx="3754071" cy="1692051"/>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0" eaLnBrk="0" fontAlgn="base" hangingPunct="0">
                <a:spcBef>
                  <a:spcPct val="0"/>
                </a:spcBef>
                <a:spcAft>
                  <a:spcPct val="0"/>
                </a:spcAft>
              </a:pPr>
              <a:endParaRPr lang="en-US" sz="2400" dirty="0">
                <a:solidFill>
                  <a:prstClr val="white"/>
                </a:solidFill>
                <a:effectLst>
                  <a:outerShdw blurRad="38100" dist="38100" dir="2700000" algn="tl">
                    <a:srgbClr val="000000">
                      <a:alpha val="43137"/>
                    </a:srgbClr>
                  </a:outerShdw>
                </a:effectLst>
              </a:endParaRPr>
            </a:p>
          </p:txBody>
        </p:sp>
        <p:pic>
          <p:nvPicPr>
            <p:cNvPr id="18" name="Picture 4">
              <a:extLst>
                <a:ext uri="{FF2B5EF4-FFF2-40B4-BE49-F238E27FC236}">
                  <a16:creationId xmlns:a16="http://schemas.microsoft.com/office/drawing/2014/main" id="{E0CBE82E-895D-4BF6-86E5-159800BC310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672" r="-1"/>
            <a:stretch/>
          </p:blipFill>
          <p:spPr bwMode="auto">
            <a:xfrm>
              <a:off x="5153358" y="4977599"/>
              <a:ext cx="1903109" cy="15072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8">
            <a:extLst>
              <a:ext uri="{FF2B5EF4-FFF2-40B4-BE49-F238E27FC236}">
                <a16:creationId xmlns:a16="http://schemas.microsoft.com/office/drawing/2014/main" id="{8C1D32C1-FA20-49D8-9E8B-B5E8EEC011C7}"/>
              </a:ext>
            </a:extLst>
          </p:cNvPr>
          <p:cNvGrpSpPr/>
          <p:nvPr/>
        </p:nvGrpSpPr>
        <p:grpSpPr>
          <a:xfrm>
            <a:off x="336680" y="270730"/>
            <a:ext cx="3686446" cy="1692051"/>
            <a:chOff x="331462" y="4866732"/>
            <a:chExt cx="3686446" cy="1692051"/>
          </a:xfrm>
        </p:grpSpPr>
        <p:sp>
          <p:nvSpPr>
            <p:cNvPr id="20" name="Rectangle 19">
              <a:extLst>
                <a:ext uri="{FF2B5EF4-FFF2-40B4-BE49-F238E27FC236}">
                  <a16:creationId xmlns:a16="http://schemas.microsoft.com/office/drawing/2014/main" id="{096FBCC5-A082-4948-92F1-BE77CACAE0BE}"/>
                </a:ext>
              </a:extLst>
            </p:cNvPr>
            <p:cNvSpPr/>
            <p:nvPr/>
          </p:nvSpPr>
          <p:spPr>
            <a:xfrm>
              <a:off x="331462" y="4866732"/>
              <a:ext cx="3686446" cy="1692051"/>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0" eaLnBrk="0" fontAlgn="base" hangingPunct="0">
                <a:spcBef>
                  <a:spcPct val="0"/>
                </a:spcBef>
                <a:spcAft>
                  <a:spcPct val="0"/>
                </a:spcAft>
              </a:pPr>
              <a:endParaRPr lang="en-US" sz="2400" dirty="0">
                <a:solidFill>
                  <a:prstClr val="white"/>
                </a:solidFill>
                <a:effectLst>
                  <a:outerShdw blurRad="38100" dist="38100" dir="2700000" algn="tl">
                    <a:srgbClr val="000000">
                      <a:alpha val="43137"/>
                    </a:srgbClr>
                  </a:outerShdw>
                </a:effectLst>
              </a:endParaRPr>
            </a:p>
          </p:txBody>
        </p:sp>
        <p:pic>
          <p:nvPicPr>
            <p:cNvPr id="21" name="Picture 20" descr="A picture containing text, clipart&#10;&#10;Description automatically generated">
              <a:extLst>
                <a:ext uri="{FF2B5EF4-FFF2-40B4-BE49-F238E27FC236}">
                  <a16:creationId xmlns:a16="http://schemas.microsoft.com/office/drawing/2014/main" id="{F710327D-6E77-4C8B-A36F-EEA063D6D185}"/>
                </a:ext>
              </a:extLst>
            </p:cNvPr>
            <p:cNvPicPr>
              <a:picLocks noChangeAspect="1"/>
            </p:cNvPicPr>
            <p:nvPr/>
          </p:nvPicPr>
          <p:blipFill rotWithShape="1">
            <a:blip r:embed="rId6">
              <a:extLst>
                <a:ext uri="{28A0092B-C50C-407E-A947-70E740481C1C}">
                  <a14:useLocalDpi xmlns:a14="http://schemas.microsoft.com/office/drawing/2010/main" val="0"/>
                </a:ext>
              </a:extLst>
            </a:blip>
            <a:srcRect l="2495"/>
            <a:stretch/>
          </p:blipFill>
          <p:spPr>
            <a:xfrm>
              <a:off x="962188" y="5007864"/>
              <a:ext cx="2396478" cy="1409897"/>
            </a:xfrm>
            <a:prstGeom prst="rect">
              <a:avLst/>
            </a:prstGeom>
          </p:spPr>
        </p:pic>
      </p:grpSp>
      <p:pic>
        <p:nvPicPr>
          <p:cNvPr id="30" name="Audio 29">
            <a:hlinkClick r:id="" action="ppaction://media"/>
            <a:extLst>
              <a:ext uri="{FF2B5EF4-FFF2-40B4-BE49-F238E27FC236}">
                <a16:creationId xmlns:a16="http://schemas.microsoft.com/office/drawing/2014/main" id="{7A9AF6B5-330C-4A6D-8079-8E26ED44770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86987448"/>
      </p:ext>
    </p:extLst>
  </p:cSld>
  <p:clrMapOvr>
    <a:masterClrMapping/>
  </p:clrMapOvr>
  <mc:AlternateContent xmlns:mc="http://schemas.openxmlformats.org/markup-compatibility/2006" xmlns:p14="http://schemas.microsoft.com/office/powerpoint/2010/main">
    <mc:Choice Requires="p14">
      <p:transition spd="slow" p14:dur="2000" advTm="5721"/>
    </mc:Choice>
    <mc:Fallback xmlns="">
      <p:transition spd="slow" advTm="57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0DDEC00-7E1D-4228-9BFE-5D7CB56F4D2E}"/>
              </a:ext>
            </a:extLst>
          </p:cNvPr>
          <p:cNvSpPr/>
          <p:nvPr/>
        </p:nvSpPr>
        <p:spPr>
          <a:xfrm>
            <a:off x="331458" y="271612"/>
            <a:ext cx="11529082" cy="6287170"/>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0" eaLnBrk="0" fontAlgn="base" hangingPunct="0">
              <a:spcBef>
                <a:spcPct val="0"/>
              </a:spcBef>
              <a:spcAft>
                <a:spcPct val="0"/>
              </a:spcAft>
            </a:pPr>
            <a:endParaRPr lang="en-US" sz="2400" dirty="0">
              <a:solidFill>
                <a:prstClr val="white"/>
              </a:solidFill>
              <a:effectLst>
                <a:outerShdw blurRad="38100" dist="38100" dir="2700000" algn="tl">
                  <a:srgbClr val="000000">
                    <a:alpha val="43137"/>
                  </a:srgbClr>
                </a:outerShdw>
              </a:effectLst>
            </a:endParaRPr>
          </a:p>
        </p:txBody>
      </p:sp>
      <p:sp>
        <p:nvSpPr>
          <p:cNvPr id="2" name="Title 1">
            <a:extLst>
              <a:ext uri="{FF2B5EF4-FFF2-40B4-BE49-F238E27FC236}">
                <a16:creationId xmlns:a16="http://schemas.microsoft.com/office/drawing/2014/main" id="{65645F3B-10B4-4A7B-BCF5-1728D7B55349}"/>
              </a:ext>
            </a:extLst>
          </p:cNvPr>
          <p:cNvSpPr>
            <a:spLocks noGrp="1"/>
          </p:cNvSpPr>
          <p:nvPr>
            <p:ph type="ctrTitle"/>
          </p:nvPr>
        </p:nvSpPr>
        <p:spPr>
          <a:xfrm>
            <a:off x="431807" y="299218"/>
            <a:ext cx="4529154" cy="605756"/>
          </a:xfrm>
        </p:spPr>
        <p:txBody>
          <a:bodyPr>
            <a:normAutofit fontScale="90000"/>
          </a:bodyPr>
          <a:lstStyle/>
          <a:p>
            <a:pPr algn="l"/>
            <a:r>
              <a:rPr lang="en-US" sz="4400" u="sng" dirty="0"/>
              <a:t>Introduction</a:t>
            </a:r>
          </a:p>
        </p:txBody>
      </p:sp>
      <p:sp>
        <p:nvSpPr>
          <p:cNvPr id="20" name="Subtitle 2">
            <a:extLst>
              <a:ext uri="{FF2B5EF4-FFF2-40B4-BE49-F238E27FC236}">
                <a16:creationId xmlns:a16="http://schemas.microsoft.com/office/drawing/2014/main" id="{93BB9393-DBD4-4A97-B2DF-C3079986C32D}"/>
              </a:ext>
            </a:extLst>
          </p:cNvPr>
          <p:cNvSpPr>
            <a:spLocks noGrp="1"/>
          </p:cNvSpPr>
          <p:nvPr>
            <p:ph type="subTitle" idx="1"/>
          </p:nvPr>
        </p:nvSpPr>
        <p:spPr>
          <a:xfrm>
            <a:off x="431807" y="866553"/>
            <a:ext cx="11328386" cy="5229447"/>
          </a:xfrm>
        </p:spPr>
        <p:txBody>
          <a:bodyPr>
            <a:normAutofit/>
          </a:bodyPr>
          <a:lstStyle/>
          <a:p>
            <a:pPr algn="l"/>
            <a:r>
              <a:rPr lang="en-US"/>
              <a:t>Background:</a:t>
            </a:r>
            <a:r>
              <a:rPr lang="en-US" sz="2000"/>
              <a:t> The European Enhanced Exploration Exercise Device (E4D) [1], which has an exercise bar with cables that extend and retract through openings in the E4D platform, will be mounted on the movable part of a Vibration Isolation and Stabilization (VIS) system. With a crew member exercising on a moving platform, and held to it only by the tension in the cables, the question arises whether exercises successfully performed in 1g on a stationary E4D can be performed without falling in 0g on a moving device.</a:t>
            </a:r>
          </a:p>
          <a:p>
            <a:pPr algn="l"/>
            <a:endParaRPr lang="en-US" sz="2000"/>
          </a:p>
          <a:p>
            <a:pPr algn="l"/>
            <a:r>
              <a:rPr lang="en-US"/>
              <a:t>Stability criterion:</a:t>
            </a:r>
            <a:r>
              <a:rPr lang="en-US" sz="2000"/>
              <a:t> While we don’t know how to account for the human ‘control system’, we were able to generalize the approach we have previously used to analyze dynamic feasibility of performing a lunar task [2]. We check for a given exercise trajectory whether the center of pressure (COP) between the E4D platform and the subject’s shoes falls within the base of support (BOS), i.e., within the convex hull of the combined footprints.</a:t>
            </a:r>
          </a:p>
          <a:p>
            <a:pPr algn="l"/>
            <a:endParaRPr lang="en-US" sz="2000"/>
          </a:p>
          <a:p>
            <a:pPr algn="l"/>
            <a:r>
              <a:rPr lang="en-US"/>
              <a:t>Tools:</a:t>
            </a:r>
            <a:r>
              <a:rPr lang="en-US" sz="2000"/>
              <a:t> The exercise trajectory in a terrestrial lab is recorded via optical motion capture, with relevant dynamical quantities generated from that trajectory by a custom OpenSim [3] plugin. This dynamical data then drives a multibody simulation of the VIS device, augmented with a cable force model. This simulation can generate the force and moment on the feet allowing the COP to be computed.</a:t>
            </a:r>
            <a:endParaRPr lang="en-US"/>
          </a:p>
        </p:txBody>
      </p:sp>
      <p:sp>
        <p:nvSpPr>
          <p:cNvPr id="3" name="Slide Number Placeholder 2">
            <a:extLst>
              <a:ext uri="{FF2B5EF4-FFF2-40B4-BE49-F238E27FC236}">
                <a16:creationId xmlns:a16="http://schemas.microsoft.com/office/drawing/2014/main" id="{22778C26-8CDC-448C-B9AA-E8DF1A4F5DA1}"/>
              </a:ext>
            </a:extLst>
          </p:cNvPr>
          <p:cNvSpPr>
            <a:spLocks noGrp="1"/>
          </p:cNvSpPr>
          <p:nvPr>
            <p:ph type="sldNum" sz="quarter" idx="4"/>
          </p:nvPr>
        </p:nvSpPr>
        <p:spPr>
          <a:xfrm>
            <a:off x="9263063" y="6572680"/>
            <a:ext cx="2743200" cy="285320"/>
          </a:xfrm>
        </p:spPr>
        <p:txBody>
          <a:bodyPr/>
          <a:lstStyle/>
          <a:p>
            <a:fld id="{AC0B2DFA-4C89-4306-83F8-C4B892318B26}" type="slidenum">
              <a:rPr lang="en-US" smtClean="0"/>
              <a:t>2</a:t>
            </a:fld>
            <a:endParaRPr lang="en-US"/>
          </a:p>
        </p:txBody>
      </p:sp>
      <p:pic>
        <p:nvPicPr>
          <p:cNvPr id="4" name="Audio 3">
            <a:hlinkClick r:id="" action="ppaction://media"/>
            <a:extLst>
              <a:ext uri="{FF2B5EF4-FFF2-40B4-BE49-F238E27FC236}">
                <a16:creationId xmlns:a16="http://schemas.microsoft.com/office/drawing/2014/main" id="{C0C77BD9-2FC1-4F5E-8056-78E1BE4F3ED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4634222"/>
      </p:ext>
    </p:extLst>
  </p:cSld>
  <p:clrMapOvr>
    <a:masterClrMapping/>
  </p:clrMapOvr>
  <mc:AlternateContent xmlns:mc="http://schemas.openxmlformats.org/markup-compatibility/2006" xmlns:p14="http://schemas.microsoft.com/office/powerpoint/2010/main">
    <mc:Choice Requires="p14">
      <p:transition spd="slow" p14:dur="2000" advTm="39535"/>
    </mc:Choice>
    <mc:Fallback xmlns="">
      <p:transition spd="slow" advTm="395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0DDEC00-7E1D-4228-9BFE-5D7CB56F4D2E}"/>
              </a:ext>
            </a:extLst>
          </p:cNvPr>
          <p:cNvSpPr/>
          <p:nvPr/>
        </p:nvSpPr>
        <p:spPr>
          <a:xfrm>
            <a:off x="331458" y="271612"/>
            <a:ext cx="11529082" cy="6287170"/>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0" eaLnBrk="0" fontAlgn="base" hangingPunct="0">
              <a:spcBef>
                <a:spcPct val="0"/>
              </a:spcBef>
              <a:spcAft>
                <a:spcPct val="0"/>
              </a:spcAft>
            </a:pPr>
            <a:endParaRPr lang="en-US" sz="2400" dirty="0">
              <a:solidFill>
                <a:prstClr val="white"/>
              </a:solidFill>
              <a:effectLst>
                <a:outerShdw blurRad="38100" dist="38100" dir="2700000" algn="tl">
                  <a:srgbClr val="000000">
                    <a:alpha val="43137"/>
                  </a:srgbClr>
                </a:outerShdw>
              </a:effectLst>
            </a:endParaRPr>
          </a:p>
        </p:txBody>
      </p:sp>
      <p:sp>
        <p:nvSpPr>
          <p:cNvPr id="2" name="Title 1">
            <a:extLst>
              <a:ext uri="{FF2B5EF4-FFF2-40B4-BE49-F238E27FC236}">
                <a16:creationId xmlns:a16="http://schemas.microsoft.com/office/drawing/2014/main" id="{65645F3B-10B4-4A7B-BCF5-1728D7B55349}"/>
              </a:ext>
            </a:extLst>
          </p:cNvPr>
          <p:cNvSpPr>
            <a:spLocks noGrp="1"/>
          </p:cNvSpPr>
          <p:nvPr>
            <p:ph type="ctrTitle"/>
          </p:nvPr>
        </p:nvSpPr>
        <p:spPr>
          <a:xfrm>
            <a:off x="431807" y="299218"/>
            <a:ext cx="6937984" cy="605756"/>
          </a:xfrm>
        </p:spPr>
        <p:txBody>
          <a:bodyPr>
            <a:normAutofit fontScale="90000"/>
          </a:bodyPr>
          <a:lstStyle/>
          <a:p>
            <a:pPr algn="l"/>
            <a:r>
              <a:rPr lang="en-US" sz="4400" u="sng"/>
              <a:t>Method</a:t>
            </a:r>
            <a:endParaRPr lang="en-US" sz="4400" u="sng" dirty="0"/>
          </a:p>
        </p:txBody>
      </p:sp>
      <p:pic>
        <p:nvPicPr>
          <p:cNvPr id="17" name="Picture 16">
            <a:extLst>
              <a:ext uri="{FF2B5EF4-FFF2-40B4-BE49-F238E27FC236}">
                <a16:creationId xmlns:a16="http://schemas.microsoft.com/office/drawing/2014/main" id="{F0089076-3C3E-498B-A57A-C333370D7F74}"/>
              </a:ext>
            </a:extLst>
          </p:cNvPr>
          <p:cNvPicPr>
            <a:picLocks noChangeAspect="1"/>
          </p:cNvPicPr>
          <p:nvPr/>
        </p:nvPicPr>
        <p:blipFill>
          <a:blip r:embed="rId5"/>
          <a:stretch>
            <a:fillRect/>
          </a:stretch>
        </p:blipFill>
        <p:spPr>
          <a:xfrm rot="20447152">
            <a:off x="8016219" y="748160"/>
            <a:ext cx="2676525" cy="4381500"/>
          </a:xfrm>
          <a:prstGeom prst="rect">
            <a:avLst/>
          </a:prstGeom>
        </p:spPr>
      </p:pic>
      <mc:AlternateContent xmlns:mc="http://schemas.openxmlformats.org/markup-compatibility/2006" xmlns:a14="http://schemas.microsoft.com/office/drawing/2010/main">
        <mc:Choice Requires="a14">
          <p:sp>
            <p:nvSpPr>
              <p:cNvPr id="20" name="Subtitle 2">
                <a:extLst>
                  <a:ext uri="{FF2B5EF4-FFF2-40B4-BE49-F238E27FC236}">
                    <a16:creationId xmlns:a16="http://schemas.microsoft.com/office/drawing/2014/main" id="{93BB9393-DBD4-4A97-B2DF-C3079986C32D}"/>
                  </a:ext>
                </a:extLst>
              </p:cNvPr>
              <p:cNvSpPr>
                <a:spLocks noGrp="1"/>
              </p:cNvSpPr>
              <p:nvPr>
                <p:ph type="subTitle" idx="1"/>
              </p:nvPr>
            </p:nvSpPr>
            <p:spPr>
              <a:xfrm>
                <a:off x="431806" y="866553"/>
                <a:ext cx="7715348" cy="5506538"/>
              </a:xfrm>
            </p:spPr>
            <p:txBody>
              <a:bodyPr>
                <a:normAutofit/>
              </a:bodyPr>
              <a:lstStyle/>
              <a:p>
                <a:pPr marL="342900" indent="-342900" algn="l">
                  <a:buFont typeface="Arial" panose="020B0604020202020204" pitchFamily="34" charset="0"/>
                  <a:buChar char="•"/>
                </a:pPr>
                <a:r>
                  <a:rPr lang="en-US" sz="2000"/>
                  <a:t>We use a conventional multibody VIS simulation, with the added ‘nonstandard’ capability of allowing one body to have time-varying mass properties due to internal mass motions [4]. This special body models the dynamic effects of the astronaut motion and is driven by the dynamic parameters computed by an OpenSim plugin from a recorded exercise trajectory.</a:t>
                </a:r>
              </a:p>
              <a:p>
                <a:pPr marL="342900" indent="-342900" algn="l">
                  <a:buFont typeface="Arial" panose="020B0604020202020204" pitchFamily="34" charset="0"/>
                  <a:buChar char="•"/>
                </a:pPr>
                <a:r>
                  <a:rPr lang="en-US" sz="2000"/>
                  <a:t>The simulation can compute the total force </a:t>
                </a:r>
                <a14:m>
                  <m:oMath xmlns:m="http://schemas.openxmlformats.org/officeDocument/2006/math">
                    <m:r>
                      <a:rPr lang="en-US" sz="2000" b="0" i="1" smtClean="0">
                        <a:latin typeface="Cambria Math" panose="02040503050406030204" pitchFamily="18" charset="0"/>
                      </a:rPr>
                      <m:t> </m:t>
                    </m:r>
                    <m:sSub>
                      <m:sSubPr>
                        <m:ctrlPr>
                          <a:rPr lang="en-US" sz="2000" b="0" i="1" smtClean="0">
                            <a:latin typeface="Cambria Math" panose="02040503050406030204" pitchFamily="18" charset="0"/>
                          </a:rPr>
                        </m:ctrlPr>
                      </m:sSubPr>
                      <m:e>
                        <m:acc>
                          <m:accPr>
                            <m:chr m:val="⃗"/>
                            <m:ctrlPr>
                              <a:rPr lang="en-US" sz="2000" b="0" i="1" smtClean="0">
                                <a:latin typeface="Cambria Math" panose="02040503050406030204" pitchFamily="18" charset="0"/>
                              </a:rPr>
                            </m:ctrlPr>
                          </m:accPr>
                          <m:e>
                            <m:r>
                              <a:rPr lang="en-US" sz="2000" b="0" i="1" smtClean="0">
                                <a:latin typeface="Cambria Math" panose="02040503050406030204" pitchFamily="18" charset="0"/>
                              </a:rPr>
                              <m:t>𝐹</m:t>
                            </m:r>
                          </m:e>
                        </m:acc>
                      </m:e>
                      <m:sub>
                        <m:r>
                          <a:rPr lang="en-US" sz="2000" b="0" i="1" smtClean="0">
                            <a:latin typeface="Cambria Math" panose="02040503050406030204" pitchFamily="18" charset="0"/>
                          </a:rPr>
                          <m:t>𝑡</m:t>
                        </m:r>
                      </m:sub>
                    </m:sSub>
                  </m:oMath>
                </a14:m>
                <a:r>
                  <a:rPr lang="en-US" sz="2000" b="0"/>
                  <a:t> and moment </a:t>
                </a:r>
                <a14:m>
                  <m:oMath xmlns:m="http://schemas.openxmlformats.org/officeDocument/2006/math">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b="0" i="1" smtClean="0">
                                <a:latin typeface="Cambria Math" panose="02040503050406030204" pitchFamily="18" charset="0"/>
                              </a:rPr>
                              <m:t>𝑀</m:t>
                            </m:r>
                          </m:e>
                        </m:acc>
                      </m:e>
                      <m:sub>
                        <m:r>
                          <a:rPr lang="en-US" sz="2000" i="1">
                            <a:latin typeface="Cambria Math" panose="02040503050406030204" pitchFamily="18" charset="0"/>
                          </a:rPr>
                          <m:t>𝑡</m:t>
                        </m:r>
                      </m:sub>
                    </m:sSub>
                    <m:r>
                      <a:rPr lang="en-US" sz="2000" i="1">
                        <a:latin typeface="Cambria Math" panose="02040503050406030204" pitchFamily="18" charset="0"/>
                      </a:rPr>
                      <m:t> </m:t>
                    </m:r>
                  </m:oMath>
                </a14:m>
                <a:r>
                  <a:rPr lang="en-US" sz="2000" b="0"/>
                  <a:t>on the human body</a:t>
                </a:r>
                <a:r>
                  <a:rPr lang="en-US" sz="2000"/>
                  <a:t>, </a:t>
                </a:r>
                <a:r>
                  <a:rPr lang="en-US" sz="2000" b="0"/>
                  <a:t>made up of the cable and the platform forces and moments on the subject. The cable force </a:t>
                </a:r>
                <a14:m>
                  <m:oMath xmlns:m="http://schemas.openxmlformats.org/officeDocument/2006/math">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𝐹</m:t>
                            </m:r>
                          </m:e>
                        </m:acc>
                      </m:e>
                      <m:sub>
                        <m:r>
                          <a:rPr lang="en-US" sz="2000" b="0" i="1" smtClean="0">
                            <a:latin typeface="Cambria Math" panose="02040503050406030204" pitchFamily="18" charset="0"/>
                          </a:rPr>
                          <m:t>𝑐</m:t>
                        </m:r>
                      </m:sub>
                    </m:sSub>
                  </m:oMath>
                </a14:m>
                <a:r>
                  <a:rPr lang="en-US" sz="2000" b="0"/>
                  <a:t> is modeled based on the hand positions and the known E4D cable load characteristics. We then obtain the platform force </a:t>
                </a:r>
                <a14:m>
                  <m:oMath xmlns:m="http://schemas.openxmlformats.org/officeDocument/2006/math">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𝐹</m:t>
                            </m:r>
                          </m:e>
                        </m:acc>
                      </m:e>
                      <m:sub>
                        <m:r>
                          <a:rPr lang="en-US" sz="2000" b="0" i="1" smtClean="0">
                            <a:latin typeface="Cambria Math" panose="02040503050406030204" pitchFamily="18" charset="0"/>
                          </a:rPr>
                          <m:t>𝑝</m:t>
                        </m:r>
                      </m:sub>
                    </m:sSub>
                  </m:oMath>
                </a14:m>
                <a:r>
                  <a:rPr lang="en-US" sz="2000"/>
                  <a:t> and moment </a:t>
                </a:r>
                <a14:m>
                  <m:oMath xmlns:m="http://schemas.openxmlformats.org/officeDocument/2006/math">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𝑀</m:t>
                            </m:r>
                          </m:e>
                        </m:acc>
                      </m:e>
                      <m:sub>
                        <m:r>
                          <a:rPr lang="en-US" sz="2000" b="0" i="1" smtClean="0">
                            <a:latin typeface="Cambria Math" panose="02040503050406030204" pitchFamily="18" charset="0"/>
                          </a:rPr>
                          <m:t>𝑝</m:t>
                        </m:r>
                      </m:sub>
                    </m:sSub>
                  </m:oMath>
                </a14:m>
                <a:r>
                  <a:rPr lang="en-US" sz="2000" b="0"/>
                  <a:t> on the subject’s feet via </a:t>
                </a:r>
                <a14:m>
                  <m:oMath xmlns:m="http://schemas.openxmlformats.org/officeDocument/2006/math">
                    <m:sSub>
                      <m:sSubPr>
                        <m:ctrlPr>
                          <a:rPr lang="en-US" sz="2000" i="1" smtClean="0">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𝐹</m:t>
                            </m:r>
                          </m:e>
                        </m:acc>
                      </m:e>
                      <m:sub>
                        <m:r>
                          <a:rPr lang="en-US" sz="2000" i="1">
                            <a:latin typeface="Cambria Math" panose="02040503050406030204" pitchFamily="18" charset="0"/>
                          </a:rPr>
                          <m:t>𝑝</m:t>
                        </m:r>
                      </m:sub>
                    </m:sSub>
                    <m:r>
                      <a:rPr lang="en-US" sz="2000" b="0" i="1" smtClean="0">
                        <a:latin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𝐹</m:t>
                            </m:r>
                          </m:e>
                        </m:acc>
                      </m:e>
                      <m:sub>
                        <m:r>
                          <a:rPr lang="en-US" sz="2000" i="1">
                            <a:latin typeface="Cambria Math" panose="02040503050406030204" pitchFamily="18" charset="0"/>
                          </a:rPr>
                          <m:t>𝑡</m:t>
                        </m:r>
                      </m:sub>
                    </m:sSub>
                    <m:r>
                      <a:rPr lang="en-US" sz="2000" b="0" i="1" smtClean="0">
                        <a:latin typeface="Cambria Math" panose="02040503050406030204" pitchFamily="18" charset="0"/>
                      </a:rPr>
                      <m:t>−</m:t>
                    </m:r>
                  </m:oMath>
                </a14:m>
                <a:r>
                  <a:rPr lang="en-US" sz="2000"/>
                  <a:t> </a:t>
                </a:r>
                <a14:m>
                  <m:oMath xmlns:m="http://schemas.openxmlformats.org/officeDocument/2006/math">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𝐹</m:t>
                            </m:r>
                          </m:e>
                        </m:acc>
                      </m:e>
                      <m:sub>
                        <m:r>
                          <a:rPr lang="en-US" sz="2000" i="1">
                            <a:latin typeface="Cambria Math" panose="02040503050406030204" pitchFamily="18" charset="0"/>
                          </a:rPr>
                          <m:t>𝑐</m:t>
                        </m:r>
                      </m:sub>
                    </m:sSub>
                  </m:oMath>
                </a14:m>
                <a:r>
                  <a:rPr lang="en-US" sz="2000"/>
                  <a:t> and </a:t>
                </a:r>
                <a14:m>
                  <m:oMath xmlns:m="http://schemas.openxmlformats.org/officeDocument/2006/math">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b="0" i="1" smtClean="0">
                                <a:latin typeface="Cambria Math" panose="02040503050406030204" pitchFamily="18" charset="0"/>
                              </a:rPr>
                              <m:t>𝑀</m:t>
                            </m:r>
                          </m:e>
                        </m:acc>
                      </m:e>
                      <m:sub>
                        <m:r>
                          <a:rPr lang="en-US" sz="2000" i="1">
                            <a:latin typeface="Cambria Math" panose="02040503050406030204" pitchFamily="18" charset="0"/>
                          </a:rPr>
                          <m:t>𝑝</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b="0" i="1" smtClean="0">
                                <a:latin typeface="Cambria Math" panose="02040503050406030204" pitchFamily="18" charset="0"/>
                              </a:rPr>
                              <m:t>𝑀</m:t>
                            </m:r>
                          </m:e>
                        </m:acc>
                      </m:e>
                      <m:sub>
                        <m:r>
                          <a:rPr lang="en-US" sz="2000" i="1">
                            <a:latin typeface="Cambria Math" panose="02040503050406030204" pitchFamily="18" charset="0"/>
                          </a:rPr>
                          <m:t>𝑡</m:t>
                        </m:r>
                      </m:sub>
                    </m:sSub>
                    <m:r>
                      <a:rPr lang="en-US" sz="2000" i="1">
                        <a:latin typeface="Cambria Math" panose="02040503050406030204" pitchFamily="18" charset="0"/>
                      </a:rPr>
                      <m:t>−</m:t>
                    </m:r>
                  </m:oMath>
                </a14:m>
                <a:r>
                  <a:rPr lang="en-US" sz="2000"/>
                  <a:t> </a:t>
                </a:r>
                <a14:m>
                  <m:oMath xmlns:m="http://schemas.openxmlformats.org/officeDocument/2006/math">
                    <m:sSub>
                      <m:sSubPr>
                        <m:ctrlPr>
                          <a:rPr lang="en-US" sz="2000" i="1">
                            <a:latin typeface="Cambria Math" panose="02040503050406030204" pitchFamily="18" charset="0"/>
                          </a:rPr>
                        </m:ctrlPr>
                      </m:sSubPr>
                      <m:e>
                        <m:acc>
                          <m:accPr>
                            <m:chr m:val="⃗"/>
                            <m:ctrlPr>
                              <a:rPr lang="en-US" sz="2000" i="1" smtClean="0">
                                <a:latin typeface="Cambria Math" panose="02040503050406030204" pitchFamily="18" charset="0"/>
                              </a:rPr>
                            </m:ctrlPr>
                          </m:accPr>
                          <m:e>
                            <m:r>
                              <a:rPr lang="en-US" sz="2000" b="0" i="1" smtClean="0">
                                <a:latin typeface="Cambria Math" panose="02040503050406030204" pitchFamily="18" charset="0"/>
                              </a:rPr>
                              <m:t>𝑀</m:t>
                            </m:r>
                          </m:e>
                        </m:acc>
                      </m:e>
                      <m:sub>
                        <m:r>
                          <a:rPr lang="en-US" sz="2000" i="1">
                            <a:latin typeface="Cambria Math" panose="02040503050406030204" pitchFamily="18" charset="0"/>
                          </a:rPr>
                          <m:t>𝑐</m:t>
                        </m:r>
                      </m:sub>
                    </m:sSub>
                  </m:oMath>
                </a14:m>
                <a:r>
                  <a:rPr lang="en-US" sz="2000" b="0"/>
                  <a:t>.</a:t>
                </a:r>
              </a:p>
              <a:p>
                <a:pPr marL="342900" indent="-342900" algn="l">
                  <a:buFont typeface="Arial" panose="020B0604020202020204" pitchFamily="34" charset="0"/>
                  <a:buChar char="•"/>
                </a:pPr>
                <a:r>
                  <a:rPr lang="en-US" sz="2000"/>
                  <a:t>In the coordinate system shown</a:t>
                </a:r>
                <a:r>
                  <a:rPr lang="en-US" sz="2000" b="0"/>
                  <a:t>, the COP location </a:t>
                </a:r>
                <a14:m>
                  <m:oMath xmlns:m="http://schemas.openxmlformats.org/officeDocument/2006/math">
                    <m:sSub>
                      <m:sSubPr>
                        <m:ctrlPr>
                          <a:rPr lang="en-US" sz="2000" b="0" i="1" smtClean="0">
                            <a:latin typeface="Cambria Math" panose="02040503050406030204" pitchFamily="18" charset="0"/>
                          </a:rPr>
                        </m:ctrlPr>
                      </m:sSubPr>
                      <m:e>
                        <m:acc>
                          <m:accPr>
                            <m:chr m:val="⃗"/>
                            <m:ctrlPr>
                              <a:rPr lang="en-US" sz="2000" b="0" i="1" smtClean="0">
                                <a:latin typeface="Cambria Math" panose="02040503050406030204" pitchFamily="18" charset="0"/>
                              </a:rPr>
                            </m:ctrlPr>
                          </m:accPr>
                          <m:e>
                            <m:r>
                              <a:rPr lang="en-US" sz="2000" b="0" i="1" smtClean="0">
                                <a:latin typeface="Cambria Math" panose="02040503050406030204" pitchFamily="18" charset="0"/>
                              </a:rPr>
                              <m:t>𝑟</m:t>
                            </m:r>
                          </m:e>
                        </m:acc>
                      </m:e>
                      <m:sub>
                        <m:r>
                          <a:rPr lang="en-US" sz="2000" b="0" i="1" smtClean="0">
                            <a:latin typeface="Cambria Math" panose="02040503050406030204" pitchFamily="18" charset="0"/>
                          </a:rPr>
                          <m:t>𝑐𝑜𝑝</m:t>
                        </m:r>
                      </m:sub>
                    </m:sSub>
                  </m:oMath>
                </a14:m>
                <a:r>
                  <a:rPr lang="en-US" sz="2000" b="0"/>
                  <a:t> is given by:</a:t>
                </a:r>
              </a:p>
              <a:p>
                <a:pPr marL="800100" lvl="1" indent="-342900" algn="l">
                  <a:buFont typeface="Arial" panose="020B0604020202020204" pitchFamily="34" charset="0"/>
                  <a:buChar char="•"/>
                </a:pPr>
                <a14:m>
                  <m:oMath xmlns:m="http://schemas.openxmlformats.org/officeDocument/2006/math">
                    <m:sSub>
                      <m:sSubPr>
                        <m:ctrlPr>
                          <a:rPr lang="en-US" sz="1800" i="1"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800" i="1">
                            <a:effectLst/>
                            <a:latin typeface="Cambria Math" panose="02040503050406030204" pitchFamily="18" charset="0"/>
                            <a:ea typeface="Calibri" panose="020F0502020204030204" pitchFamily="34" charset="0"/>
                            <a:cs typeface="Times New Roman" panose="02020603050405020304" pitchFamily="18" charset="0"/>
                          </a:rPr>
                          <m:t>𝑟</m:t>
                        </m:r>
                      </m:e>
                      <m:sub>
                        <m:r>
                          <a:rPr lang="en-US" sz="1800" i="1">
                            <a:effectLst/>
                            <a:latin typeface="Cambria Math" panose="02040503050406030204" pitchFamily="18" charset="0"/>
                            <a:ea typeface="Calibri" panose="020F0502020204030204" pitchFamily="34" charset="0"/>
                            <a:cs typeface="Times New Roman" panose="02020603050405020304" pitchFamily="18" charset="0"/>
                          </a:rPr>
                          <m:t>𝑐𝑜𝑝</m:t>
                        </m:r>
                        <m:r>
                          <a:rPr lang="en-US" sz="1800" i="1">
                            <a:effectLst/>
                            <a:latin typeface="Cambria Math" panose="02040503050406030204" pitchFamily="18" charset="0"/>
                            <a:ea typeface="Calibri" panose="020F0502020204030204" pitchFamily="34" charset="0"/>
                            <a:cs typeface="Times New Roman" panose="02020603050405020304" pitchFamily="18" charset="0"/>
                          </a:rPr>
                          <m:t>,</m:t>
                        </m:r>
                        <m:r>
                          <a:rPr lang="en-US" sz="1800" i="1">
                            <a:effectLst/>
                            <a:latin typeface="Cambria Math" panose="02040503050406030204" pitchFamily="18" charset="0"/>
                            <a:ea typeface="Calibri" panose="020F0502020204030204" pitchFamily="34" charset="0"/>
                            <a:cs typeface="Times New Roman" panose="02020603050405020304" pitchFamily="18" charset="0"/>
                          </a:rPr>
                          <m:t>𝑥</m:t>
                        </m:r>
                      </m:sub>
                    </m:sSub>
                    <m:r>
                      <a:rPr lang="en-US" sz="1800" i="1">
                        <a:effectLst/>
                        <a:latin typeface="Cambria Math" panose="02040503050406030204" pitchFamily="18" charset="0"/>
                        <a:ea typeface="Calibri" panose="020F0502020204030204" pitchFamily="34" charset="0"/>
                        <a:cs typeface="Times New Roman" panose="02020603050405020304" pitchFamily="18" charset="0"/>
                      </a:rPr>
                      <m:t>=</m:t>
                    </m:r>
                    <m:f>
                      <m:fPr>
                        <m:ctrlPr>
                          <a:rPr lang="en-US" sz="1800" i="1">
                            <a:effectLst/>
                            <a:latin typeface="Cambria Math" panose="02040503050406030204" pitchFamily="18" charset="0"/>
                            <a:ea typeface="Calibri" panose="020F0502020204030204" pitchFamily="34" charset="0"/>
                            <a:cs typeface="Times New Roman" panose="02020603050405020304" pitchFamily="18" charset="0"/>
                          </a:rPr>
                        </m:ctrlPr>
                      </m:fPr>
                      <m:num>
                        <m:sSub>
                          <m:sSubPr>
                            <m:ctrlPr>
                              <a:rPr lang="en-US" sz="18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800" i="1">
                                <a:effectLst/>
                                <a:latin typeface="Cambria Math" panose="02040503050406030204" pitchFamily="18" charset="0"/>
                                <a:ea typeface="Calibri" panose="020F0502020204030204" pitchFamily="34" charset="0"/>
                                <a:cs typeface="Times New Roman" panose="02020603050405020304" pitchFamily="18" charset="0"/>
                              </a:rPr>
                              <m:t>𝑀</m:t>
                            </m:r>
                          </m:e>
                          <m:sub>
                            <m:r>
                              <a:rPr lang="en-US" sz="1800" i="1">
                                <a:effectLst/>
                                <a:latin typeface="Cambria Math" panose="02040503050406030204" pitchFamily="18" charset="0"/>
                                <a:ea typeface="Calibri" panose="020F0502020204030204" pitchFamily="34" charset="0"/>
                                <a:cs typeface="Times New Roman" panose="02020603050405020304" pitchFamily="18" charset="0"/>
                              </a:rPr>
                              <m:t>𝑝</m:t>
                            </m:r>
                            <m:r>
                              <a:rPr lang="en-US" sz="1800" i="1">
                                <a:effectLst/>
                                <a:latin typeface="Cambria Math" panose="02040503050406030204" pitchFamily="18" charset="0"/>
                                <a:ea typeface="Calibri" panose="020F0502020204030204" pitchFamily="34" charset="0"/>
                                <a:cs typeface="Times New Roman" panose="02020603050405020304" pitchFamily="18" charset="0"/>
                              </a:rPr>
                              <m:t>,</m:t>
                            </m:r>
                            <m:r>
                              <a:rPr lang="en-US" sz="1800" i="1">
                                <a:effectLst/>
                                <a:latin typeface="Cambria Math" panose="02040503050406030204" pitchFamily="18" charset="0"/>
                                <a:ea typeface="Calibri" panose="020F0502020204030204" pitchFamily="34" charset="0"/>
                                <a:cs typeface="Times New Roman" panose="02020603050405020304" pitchFamily="18" charset="0"/>
                              </a:rPr>
                              <m:t>𝑧</m:t>
                            </m:r>
                          </m:sub>
                        </m:sSub>
                      </m:num>
                      <m:den>
                        <m:sSub>
                          <m:sSubPr>
                            <m:ctrlPr>
                              <a:rPr lang="en-US" sz="18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800" i="1">
                                <a:effectLst/>
                                <a:latin typeface="Cambria Math" panose="02040503050406030204" pitchFamily="18" charset="0"/>
                                <a:ea typeface="Calibri" panose="020F0502020204030204" pitchFamily="34" charset="0"/>
                                <a:cs typeface="Times New Roman" panose="02020603050405020304" pitchFamily="18" charset="0"/>
                              </a:rPr>
                              <m:t>𝐹</m:t>
                            </m:r>
                          </m:e>
                          <m:sub>
                            <m:r>
                              <a:rPr lang="en-US" sz="1800" i="1">
                                <a:effectLst/>
                                <a:latin typeface="Cambria Math" panose="02040503050406030204" pitchFamily="18" charset="0"/>
                                <a:ea typeface="Calibri" panose="020F0502020204030204" pitchFamily="34" charset="0"/>
                                <a:cs typeface="Times New Roman" panose="02020603050405020304" pitchFamily="18" charset="0"/>
                              </a:rPr>
                              <m:t>𝑝</m:t>
                            </m:r>
                            <m:r>
                              <a:rPr lang="en-US" sz="1800" i="1">
                                <a:effectLst/>
                                <a:latin typeface="Cambria Math" panose="02040503050406030204" pitchFamily="18" charset="0"/>
                                <a:ea typeface="Calibri" panose="020F0502020204030204" pitchFamily="34" charset="0"/>
                                <a:cs typeface="Times New Roman" panose="02020603050405020304" pitchFamily="18" charset="0"/>
                              </a:rPr>
                              <m:t>,</m:t>
                            </m:r>
                            <m:r>
                              <a:rPr lang="en-US" sz="1800" i="1">
                                <a:effectLst/>
                                <a:latin typeface="Cambria Math" panose="02040503050406030204" pitchFamily="18" charset="0"/>
                                <a:ea typeface="Calibri" panose="020F0502020204030204" pitchFamily="34" charset="0"/>
                                <a:cs typeface="Times New Roman" panose="02020603050405020304" pitchFamily="18" charset="0"/>
                              </a:rPr>
                              <m:t>𝑦</m:t>
                            </m:r>
                          </m:sub>
                        </m:sSub>
                      </m:den>
                    </m:f>
                  </m:oMath>
                </a14:m>
                <a:r>
                  <a:rPr lang="en-US" sz="1800">
                    <a:effectLst/>
                    <a:latin typeface="Calibri" panose="020F0502020204030204" pitchFamily="34" charset="0"/>
                    <a:ea typeface="Calibri" panose="020F0502020204030204" pitchFamily="34" charset="0"/>
                    <a:cs typeface="Times New Roman" panose="02020603050405020304" pitchFamily="18" charset="0"/>
                  </a:rPr>
                  <a:t> ; </a:t>
                </a:r>
                <a14:m>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𝑟</m:t>
                        </m:r>
                      </m:e>
                      <m:sub>
                        <m:r>
                          <a:rPr lang="en-US" sz="1800" i="1">
                            <a:latin typeface="Cambria Math" panose="02040503050406030204" pitchFamily="18" charset="0"/>
                          </a:rPr>
                          <m:t>𝑐𝑜𝑝</m:t>
                        </m:r>
                        <m:r>
                          <a:rPr lang="en-US" sz="1800" i="1">
                            <a:latin typeface="Cambria Math" panose="02040503050406030204" pitchFamily="18" charset="0"/>
                          </a:rPr>
                          <m:t>,</m:t>
                        </m:r>
                        <m:r>
                          <a:rPr lang="en-US" sz="1800" b="0" i="1" smtClean="0">
                            <a:latin typeface="Cambria Math" panose="02040503050406030204" pitchFamily="18" charset="0"/>
                          </a:rPr>
                          <m:t>𝑧</m:t>
                        </m:r>
                      </m:sub>
                    </m:sSub>
                    <m:r>
                      <a:rPr lang="en-US" sz="1800" i="1">
                        <a:latin typeface="Cambria Math" panose="02040503050406030204" pitchFamily="18" charset="0"/>
                      </a:rPr>
                      <m:t>=−</m:t>
                    </m:r>
                    <m:f>
                      <m:fPr>
                        <m:ctrlPr>
                          <a:rPr lang="en-US" sz="1800" i="1">
                            <a:latin typeface="Cambria Math" panose="02040503050406030204" pitchFamily="18" charset="0"/>
                          </a:rPr>
                        </m:ctrlPr>
                      </m:fPr>
                      <m:num>
                        <m:sSub>
                          <m:sSubPr>
                            <m:ctrlPr>
                              <a:rPr lang="en-US" sz="1800" i="1">
                                <a:latin typeface="Cambria Math" panose="02040503050406030204" pitchFamily="18" charset="0"/>
                              </a:rPr>
                            </m:ctrlPr>
                          </m:sSubPr>
                          <m:e>
                            <m:r>
                              <a:rPr lang="en-US" sz="1800" i="1">
                                <a:latin typeface="Cambria Math" panose="02040503050406030204" pitchFamily="18" charset="0"/>
                              </a:rPr>
                              <m:t>𝑀</m:t>
                            </m:r>
                          </m:e>
                          <m:sub>
                            <m:r>
                              <a:rPr lang="en-US" sz="1800" i="1">
                                <a:latin typeface="Cambria Math" panose="02040503050406030204" pitchFamily="18" charset="0"/>
                              </a:rPr>
                              <m:t>𝑝</m:t>
                            </m:r>
                            <m:r>
                              <a:rPr lang="en-US" sz="1800" i="1">
                                <a:latin typeface="Cambria Math" panose="02040503050406030204" pitchFamily="18" charset="0"/>
                              </a:rPr>
                              <m:t>,</m:t>
                            </m:r>
                            <m:r>
                              <a:rPr lang="en-US" sz="1800" i="1">
                                <a:latin typeface="Cambria Math" panose="02040503050406030204" pitchFamily="18" charset="0"/>
                              </a:rPr>
                              <m:t>𝑥</m:t>
                            </m:r>
                          </m:sub>
                        </m:sSub>
                      </m:num>
                      <m:den>
                        <m:sSub>
                          <m:sSubPr>
                            <m:ctrlPr>
                              <a:rPr lang="en-US" sz="1800" i="1">
                                <a:latin typeface="Cambria Math" panose="02040503050406030204" pitchFamily="18" charset="0"/>
                              </a:rPr>
                            </m:ctrlPr>
                          </m:sSubPr>
                          <m:e>
                            <m:r>
                              <a:rPr lang="en-US" sz="1800" i="1">
                                <a:latin typeface="Cambria Math" panose="02040503050406030204" pitchFamily="18" charset="0"/>
                              </a:rPr>
                              <m:t>𝐹</m:t>
                            </m:r>
                          </m:e>
                          <m:sub>
                            <m:r>
                              <a:rPr lang="en-US" sz="1800" i="1">
                                <a:latin typeface="Cambria Math" panose="02040503050406030204" pitchFamily="18" charset="0"/>
                              </a:rPr>
                              <m:t>𝑝</m:t>
                            </m:r>
                            <m:r>
                              <a:rPr lang="en-US" sz="1800" i="1">
                                <a:latin typeface="Cambria Math" panose="02040503050406030204" pitchFamily="18" charset="0"/>
                              </a:rPr>
                              <m:t>,</m:t>
                            </m:r>
                            <m:r>
                              <a:rPr lang="en-US" sz="1800" i="1">
                                <a:latin typeface="Cambria Math" panose="02040503050406030204" pitchFamily="18" charset="0"/>
                              </a:rPr>
                              <m:t>𝑦</m:t>
                            </m:r>
                          </m:sub>
                        </m:sSub>
                      </m:den>
                    </m:f>
                  </m:oMath>
                </a14:m>
                <a:endParaRPr lang="en-US" sz="1800"/>
              </a:p>
              <a:p>
                <a:pPr marL="342900" indent="-342900" algn="l">
                  <a:buFont typeface="Arial" panose="020B0604020202020204" pitchFamily="34" charset="0"/>
                  <a:buChar char="•"/>
                </a:pPr>
                <a:r>
                  <a:rPr lang="en-US" sz="2000"/>
                  <a:t>Dynamic feasibility is indicated by </a:t>
                </a:r>
                <a14:m>
                  <m:oMath xmlns:m="http://schemas.openxmlformats.org/officeDocument/2006/math">
                    <m:sSub>
                      <m:sSubPr>
                        <m:ctrlPr>
                          <a:rPr lang="en-US" sz="2000" b="0" i="1" smtClean="0">
                            <a:latin typeface="Cambria Math" panose="02040503050406030204" pitchFamily="18" charset="0"/>
                          </a:rPr>
                        </m:ctrlPr>
                      </m:sSubPr>
                      <m:e>
                        <m:acc>
                          <m:accPr>
                            <m:chr m:val="⃗"/>
                            <m:ctrlPr>
                              <a:rPr lang="en-US" sz="2000" b="0" i="1" smtClean="0">
                                <a:latin typeface="Cambria Math" panose="02040503050406030204" pitchFamily="18" charset="0"/>
                              </a:rPr>
                            </m:ctrlPr>
                          </m:accPr>
                          <m:e>
                            <m:r>
                              <a:rPr lang="en-US" sz="2000" b="0" i="1" smtClean="0">
                                <a:latin typeface="Cambria Math" panose="02040503050406030204" pitchFamily="18" charset="0"/>
                              </a:rPr>
                              <m:t>𝑟</m:t>
                            </m:r>
                          </m:e>
                        </m:acc>
                      </m:e>
                      <m:sub>
                        <m:r>
                          <a:rPr lang="en-US" sz="2000" b="0" i="1" smtClean="0">
                            <a:latin typeface="Cambria Math" panose="02040503050406030204" pitchFamily="18" charset="0"/>
                          </a:rPr>
                          <m:t>𝑐𝑜𝑝</m:t>
                        </m:r>
                      </m:sub>
                    </m:sSub>
                  </m:oMath>
                </a14:m>
                <a:r>
                  <a:rPr lang="en-US" sz="2000"/>
                  <a:t> falling within the BOS</a:t>
                </a:r>
              </a:p>
              <a:p>
                <a:pPr marL="342900" indent="-342900" algn="l">
                  <a:buFont typeface="Arial" panose="020B0604020202020204" pitchFamily="34" charset="0"/>
                  <a:buChar char="•"/>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l">
                  <a:buFont typeface="Arial" panose="020B0604020202020204" pitchFamily="34" charset="0"/>
                  <a:buChar char="•"/>
                </a:pPr>
                <a:endParaRPr lang="en-US" sz="2000" b="0"/>
              </a:p>
              <a:p>
                <a:pPr marL="800100" lvl="1" indent="-342900" algn="l">
                  <a:buFont typeface="Arial" panose="020B0604020202020204" pitchFamily="34" charset="0"/>
                  <a:buChar char="•"/>
                </a:pPr>
                <a:endParaRPr lang="en-US" sz="1600" b="0"/>
              </a:p>
              <a:p>
                <a:pPr marL="342900" indent="-342900" algn="l">
                  <a:buFont typeface="Arial" panose="020B0604020202020204" pitchFamily="34" charset="0"/>
                  <a:buChar char="•"/>
                </a:pPr>
                <a:endParaRPr lang="en-US" sz="2000"/>
              </a:p>
            </p:txBody>
          </p:sp>
        </mc:Choice>
        <mc:Fallback xmlns="">
          <p:sp>
            <p:nvSpPr>
              <p:cNvPr id="20" name="Subtitle 2">
                <a:extLst>
                  <a:ext uri="{FF2B5EF4-FFF2-40B4-BE49-F238E27FC236}">
                    <a16:creationId xmlns:a16="http://schemas.microsoft.com/office/drawing/2014/main" id="{93BB9393-DBD4-4A97-B2DF-C3079986C32D}"/>
                  </a:ext>
                </a:extLst>
              </p:cNvPr>
              <p:cNvSpPr>
                <a:spLocks noGrp="1" noRot="1" noChangeAspect="1" noMove="1" noResize="1" noEditPoints="1" noAdjustHandles="1" noChangeArrowheads="1" noChangeShapeType="1" noTextEdit="1"/>
              </p:cNvSpPr>
              <p:nvPr>
                <p:ph type="subTitle" idx="1"/>
              </p:nvPr>
            </p:nvSpPr>
            <p:spPr>
              <a:xfrm>
                <a:off x="431806" y="866553"/>
                <a:ext cx="7715348" cy="5506538"/>
              </a:xfrm>
              <a:blipFill>
                <a:blip r:embed="rId6"/>
                <a:stretch>
                  <a:fillRect l="-711" t="-1107"/>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261855E9-F715-4F7B-BEB9-54A5ACDECE0E}"/>
              </a:ext>
            </a:extLst>
          </p:cNvPr>
          <p:cNvSpPr>
            <a:spLocks noGrp="1"/>
          </p:cNvSpPr>
          <p:nvPr>
            <p:ph type="sldNum" sz="quarter" idx="4"/>
          </p:nvPr>
        </p:nvSpPr>
        <p:spPr>
          <a:xfrm>
            <a:off x="9263063" y="6572680"/>
            <a:ext cx="2743200" cy="285320"/>
          </a:xfrm>
        </p:spPr>
        <p:txBody>
          <a:bodyPr/>
          <a:lstStyle/>
          <a:p>
            <a:fld id="{AC0B2DFA-4C89-4306-83F8-C4B892318B26}" type="slidenum">
              <a:rPr lang="en-US" smtClean="0"/>
              <a:t>3</a:t>
            </a:fld>
            <a:endParaRPr lang="en-US"/>
          </a:p>
        </p:txBody>
      </p:sp>
      <p:sp>
        <p:nvSpPr>
          <p:cNvPr id="8" name="Rectangle 7">
            <a:extLst>
              <a:ext uri="{FF2B5EF4-FFF2-40B4-BE49-F238E27FC236}">
                <a16:creationId xmlns:a16="http://schemas.microsoft.com/office/drawing/2014/main" id="{EDF80EB6-A4D5-4404-BBA7-C30214B73EDA}"/>
              </a:ext>
            </a:extLst>
          </p:cNvPr>
          <p:cNvSpPr/>
          <p:nvPr/>
        </p:nvSpPr>
        <p:spPr>
          <a:xfrm rot="20346052">
            <a:off x="9282327" y="4389537"/>
            <a:ext cx="1812222" cy="760288"/>
          </a:xfrm>
          <a:prstGeom prst="rect">
            <a:avLst/>
          </a:prstGeom>
          <a:solidFill>
            <a:sysClr val="window" lastClr="FFFFFF">
              <a:lumMod val="75000"/>
            </a:sysClr>
          </a:solidFill>
          <a:ln w="25400" cap="flat" cmpd="sng" algn="ctr">
            <a:solidFill>
              <a:srgbClr val="4F81BD">
                <a:shade val="50000"/>
              </a:srgbClr>
            </a:solidFill>
            <a:prstDash val="solid"/>
          </a:ln>
          <a:effectLst/>
        </p:spPr>
        <p:txBody>
          <a:bodyPr rtlCol="0" anchor="ctr"/>
          <a:lstStyle/>
          <a:p>
            <a:pPr marL="0" marR="0" lvl="0" indent="0" algn="ctr" defTabSz="914400" eaLnBrk="1" fontAlgn="base" latinLnBrk="0" hangingPunct="1">
              <a:lnSpc>
                <a:spcPct val="100000"/>
              </a:lnSpc>
              <a:spcBef>
                <a:spcPct val="20000"/>
              </a:spcBef>
              <a:spcAft>
                <a:spcPct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a:ea typeface="+mn-ea"/>
              <a:cs typeface="+mn-cs"/>
            </a:endParaRPr>
          </a:p>
        </p:txBody>
      </p:sp>
      <p:sp>
        <p:nvSpPr>
          <p:cNvPr id="9" name="TextBox 8">
            <a:extLst>
              <a:ext uri="{FF2B5EF4-FFF2-40B4-BE49-F238E27FC236}">
                <a16:creationId xmlns:a16="http://schemas.microsoft.com/office/drawing/2014/main" id="{BF91CD9A-CB71-467A-AC7B-46CDED2739CF}"/>
              </a:ext>
            </a:extLst>
          </p:cNvPr>
          <p:cNvSpPr txBox="1"/>
          <p:nvPr/>
        </p:nvSpPr>
        <p:spPr>
          <a:xfrm>
            <a:off x="9441470" y="4896360"/>
            <a:ext cx="1012082" cy="369332"/>
          </a:xfrm>
          <a:prstGeom prst="rect">
            <a:avLst/>
          </a:prstGeom>
          <a:noFill/>
        </p:spPr>
        <p:txBody>
          <a:bodyPr wrap="square" rtlCol="0">
            <a:spAutoFit/>
          </a:bodyPr>
          <a:lstStyle/>
          <a:p>
            <a:pPr defTabSz="914400" fontAlgn="base">
              <a:spcBef>
                <a:spcPct val="20000"/>
              </a:spcBef>
              <a:spcAft>
                <a:spcPct val="0"/>
              </a:spcAft>
            </a:pPr>
            <a:r>
              <a:rPr lang="en-US" dirty="0">
                <a:solidFill>
                  <a:prstClr val="white"/>
                </a:solidFill>
                <a:latin typeface="Helvetica Neue Black Condensed" charset="0"/>
                <a:ea typeface="ＭＳ Ｐゴシック" charset="-128"/>
              </a:rPr>
              <a:t>E4D</a:t>
            </a:r>
          </a:p>
        </p:txBody>
      </p:sp>
      <p:cxnSp>
        <p:nvCxnSpPr>
          <p:cNvPr id="11" name="Straight Arrow Connector 10">
            <a:extLst>
              <a:ext uri="{FF2B5EF4-FFF2-40B4-BE49-F238E27FC236}">
                <a16:creationId xmlns:a16="http://schemas.microsoft.com/office/drawing/2014/main" id="{93BD911D-8982-472C-8C1D-7C5549BAD813}"/>
              </a:ext>
            </a:extLst>
          </p:cNvPr>
          <p:cNvCxnSpPr/>
          <p:nvPr/>
        </p:nvCxnSpPr>
        <p:spPr>
          <a:xfrm flipH="1" flipV="1">
            <a:off x="9296323" y="3537942"/>
            <a:ext cx="242051" cy="609945"/>
          </a:xfrm>
          <a:prstGeom prst="straightConnector1">
            <a:avLst/>
          </a:prstGeom>
          <a:noFill/>
          <a:ln w="38100" cap="flat" cmpd="sng" algn="ctr">
            <a:solidFill>
              <a:srgbClr val="00B050"/>
            </a:solidFill>
            <a:prstDash val="solid"/>
            <a:headEnd type="triangle" w="med" len="med"/>
            <a:tailEnd type="none" w="med" len="med"/>
          </a:ln>
          <a:effectLst/>
        </p:spPr>
      </p:cxnSp>
      <p:sp>
        <p:nvSpPr>
          <p:cNvPr id="12" name="TextBox 11">
            <a:extLst>
              <a:ext uri="{FF2B5EF4-FFF2-40B4-BE49-F238E27FC236}">
                <a16:creationId xmlns:a16="http://schemas.microsoft.com/office/drawing/2014/main" id="{3DA47972-253F-41BD-AECC-B255D5516F9A}"/>
              </a:ext>
            </a:extLst>
          </p:cNvPr>
          <p:cNvSpPr txBox="1"/>
          <p:nvPr/>
        </p:nvSpPr>
        <p:spPr>
          <a:xfrm>
            <a:off x="9038284" y="3963221"/>
            <a:ext cx="632394" cy="369332"/>
          </a:xfrm>
          <a:prstGeom prst="rect">
            <a:avLst/>
          </a:prstGeom>
          <a:noFill/>
        </p:spPr>
        <p:txBody>
          <a:bodyPr wrap="square" rtlCol="0">
            <a:spAutoFit/>
          </a:bodyPr>
          <a:lstStyle/>
          <a:p>
            <a:pPr defTabSz="914400" fontAlgn="base">
              <a:spcBef>
                <a:spcPct val="20000"/>
              </a:spcBef>
              <a:spcAft>
                <a:spcPct val="0"/>
              </a:spcAft>
            </a:pPr>
            <a:r>
              <a:rPr lang="en-US" b="1" dirty="0">
                <a:solidFill>
                  <a:prstClr val="white"/>
                </a:solidFill>
                <a:latin typeface="Helvetica Neue Black Condensed" charset="0"/>
                <a:ea typeface="ＭＳ Ｐゴシック" charset="-128"/>
              </a:rPr>
              <a:t>F</a:t>
            </a:r>
            <a:r>
              <a:rPr lang="en-US" b="1" baseline="-25000" dirty="0">
                <a:solidFill>
                  <a:prstClr val="white"/>
                </a:solidFill>
                <a:latin typeface="Helvetica Neue Black Condensed" charset="0"/>
                <a:ea typeface="ＭＳ Ｐゴシック" charset="-128"/>
              </a:rPr>
              <a:t>c</a:t>
            </a:r>
          </a:p>
        </p:txBody>
      </p:sp>
      <p:cxnSp>
        <p:nvCxnSpPr>
          <p:cNvPr id="13" name="Straight Arrow Connector 12">
            <a:extLst>
              <a:ext uri="{FF2B5EF4-FFF2-40B4-BE49-F238E27FC236}">
                <a16:creationId xmlns:a16="http://schemas.microsoft.com/office/drawing/2014/main" id="{24A8F7C0-8281-499B-9D1E-A0385900D5FF}"/>
              </a:ext>
            </a:extLst>
          </p:cNvPr>
          <p:cNvCxnSpPr>
            <a:cxnSpLocks/>
          </p:cNvCxnSpPr>
          <p:nvPr/>
        </p:nvCxnSpPr>
        <p:spPr>
          <a:xfrm>
            <a:off x="10517096" y="3486768"/>
            <a:ext cx="253619" cy="553049"/>
          </a:xfrm>
          <a:prstGeom prst="straightConnector1">
            <a:avLst/>
          </a:prstGeom>
          <a:noFill/>
          <a:ln w="9525" cap="flat" cmpd="sng" algn="ctr">
            <a:solidFill>
              <a:srgbClr val="FFFF00"/>
            </a:solidFill>
            <a:prstDash val="solid"/>
            <a:headEnd type="triangle" w="med" len="med"/>
            <a:tailEnd type="none" w="med" len="med"/>
          </a:ln>
          <a:effectLst/>
        </p:spPr>
      </p:cxnSp>
      <p:cxnSp>
        <p:nvCxnSpPr>
          <p:cNvPr id="14" name="Straight Arrow Connector 13">
            <a:extLst>
              <a:ext uri="{FF2B5EF4-FFF2-40B4-BE49-F238E27FC236}">
                <a16:creationId xmlns:a16="http://schemas.microsoft.com/office/drawing/2014/main" id="{C3200720-4672-461C-8C30-E5CDCF0BF6BF}"/>
              </a:ext>
            </a:extLst>
          </p:cNvPr>
          <p:cNvCxnSpPr>
            <a:cxnSpLocks/>
          </p:cNvCxnSpPr>
          <p:nvPr/>
        </p:nvCxnSpPr>
        <p:spPr>
          <a:xfrm flipV="1">
            <a:off x="10203050" y="4059515"/>
            <a:ext cx="566533" cy="222266"/>
          </a:xfrm>
          <a:prstGeom prst="straightConnector1">
            <a:avLst/>
          </a:prstGeom>
          <a:noFill/>
          <a:ln w="9525" cap="flat" cmpd="sng" algn="ctr">
            <a:solidFill>
              <a:srgbClr val="FFFF00"/>
            </a:solidFill>
            <a:prstDash val="solid"/>
            <a:headEnd type="triangle" w="med" len="med"/>
            <a:tailEnd type="none" w="med" len="med"/>
          </a:ln>
          <a:effectLst/>
        </p:spPr>
      </p:cxnSp>
      <p:sp>
        <p:nvSpPr>
          <p:cNvPr id="15" name="TextBox 14">
            <a:extLst>
              <a:ext uri="{FF2B5EF4-FFF2-40B4-BE49-F238E27FC236}">
                <a16:creationId xmlns:a16="http://schemas.microsoft.com/office/drawing/2014/main" id="{A1759544-5C7D-4398-8882-095CF992FAF4}"/>
              </a:ext>
            </a:extLst>
          </p:cNvPr>
          <p:cNvSpPr txBox="1"/>
          <p:nvPr/>
        </p:nvSpPr>
        <p:spPr>
          <a:xfrm>
            <a:off x="10517096" y="3190262"/>
            <a:ext cx="632394" cy="369332"/>
          </a:xfrm>
          <a:prstGeom prst="rect">
            <a:avLst/>
          </a:prstGeom>
          <a:noFill/>
        </p:spPr>
        <p:txBody>
          <a:bodyPr wrap="square" rtlCol="0">
            <a:spAutoFit/>
          </a:bodyPr>
          <a:lstStyle/>
          <a:p>
            <a:pPr defTabSz="914400" fontAlgn="base">
              <a:spcBef>
                <a:spcPct val="20000"/>
              </a:spcBef>
              <a:spcAft>
                <a:spcPct val="0"/>
              </a:spcAft>
            </a:pPr>
            <a:r>
              <a:rPr lang="en-US">
                <a:solidFill>
                  <a:prstClr val="white"/>
                </a:solidFill>
                <a:latin typeface="Helvetica Neue Black Condensed" charset="0"/>
                <a:ea typeface="ＭＳ Ｐゴシック" charset="-128"/>
              </a:rPr>
              <a:t>y</a:t>
            </a:r>
            <a:endParaRPr lang="en-US" baseline="-25000" dirty="0">
              <a:solidFill>
                <a:prstClr val="white"/>
              </a:solidFill>
              <a:latin typeface="Helvetica Neue Black Condensed" charset="0"/>
              <a:ea typeface="ＭＳ Ｐゴシック" charset="-128"/>
            </a:endParaRPr>
          </a:p>
        </p:txBody>
      </p:sp>
      <p:sp>
        <p:nvSpPr>
          <p:cNvPr id="16" name="TextBox 15">
            <a:extLst>
              <a:ext uri="{FF2B5EF4-FFF2-40B4-BE49-F238E27FC236}">
                <a16:creationId xmlns:a16="http://schemas.microsoft.com/office/drawing/2014/main" id="{BF4A0FB6-C553-4BF2-8288-07CB43189884}"/>
              </a:ext>
            </a:extLst>
          </p:cNvPr>
          <p:cNvSpPr txBox="1"/>
          <p:nvPr/>
        </p:nvSpPr>
        <p:spPr>
          <a:xfrm>
            <a:off x="10054145" y="3892751"/>
            <a:ext cx="632394" cy="369332"/>
          </a:xfrm>
          <a:prstGeom prst="rect">
            <a:avLst/>
          </a:prstGeom>
          <a:noFill/>
        </p:spPr>
        <p:txBody>
          <a:bodyPr wrap="square" rtlCol="0">
            <a:spAutoFit/>
          </a:bodyPr>
          <a:lstStyle/>
          <a:p>
            <a:pPr defTabSz="914400" fontAlgn="base">
              <a:spcBef>
                <a:spcPct val="20000"/>
              </a:spcBef>
              <a:spcAft>
                <a:spcPct val="0"/>
              </a:spcAft>
            </a:pPr>
            <a:r>
              <a:rPr lang="en-US" dirty="0">
                <a:solidFill>
                  <a:prstClr val="white"/>
                </a:solidFill>
                <a:latin typeface="Helvetica Neue Black Condensed" charset="0"/>
                <a:ea typeface="ＭＳ Ｐゴシック" charset="-128"/>
              </a:rPr>
              <a:t>x</a:t>
            </a:r>
            <a:endParaRPr lang="en-US" baseline="-25000" dirty="0">
              <a:solidFill>
                <a:prstClr val="white"/>
              </a:solidFill>
              <a:latin typeface="Helvetica Neue Black Condensed" charset="0"/>
              <a:ea typeface="ＭＳ Ｐゴシック" charset="-128"/>
            </a:endParaRPr>
          </a:p>
        </p:txBody>
      </p:sp>
      <p:cxnSp>
        <p:nvCxnSpPr>
          <p:cNvPr id="18" name="Straight Arrow Connector 17">
            <a:extLst>
              <a:ext uri="{FF2B5EF4-FFF2-40B4-BE49-F238E27FC236}">
                <a16:creationId xmlns:a16="http://schemas.microsoft.com/office/drawing/2014/main" id="{FEBD4458-796C-4BFF-93AF-72F26D622DD6}"/>
              </a:ext>
            </a:extLst>
          </p:cNvPr>
          <p:cNvCxnSpPr>
            <a:cxnSpLocks/>
          </p:cNvCxnSpPr>
          <p:nvPr/>
        </p:nvCxnSpPr>
        <p:spPr>
          <a:xfrm>
            <a:off x="9706423" y="3525730"/>
            <a:ext cx="206332" cy="868464"/>
          </a:xfrm>
          <a:prstGeom prst="straightConnector1">
            <a:avLst/>
          </a:prstGeom>
          <a:noFill/>
          <a:ln w="38100" cap="flat" cmpd="sng" algn="ctr">
            <a:solidFill>
              <a:srgbClr val="00B050"/>
            </a:solidFill>
            <a:prstDash val="solid"/>
            <a:headEnd type="triangle" w="med" len="med"/>
            <a:tailEnd type="none" w="med" len="med"/>
          </a:ln>
          <a:effectLst/>
        </p:spPr>
      </p:cxnSp>
      <p:sp>
        <p:nvSpPr>
          <p:cNvPr id="19" name="TextBox 18">
            <a:extLst>
              <a:ext uri="{FF2B5EF4-FFF2-40B4-BE49-F238E27FC236}">
                <a16:creationId xmlns:a16="http://schemas.microsoft.com/office/drawing/2014/main" id="{158FA0E2-5EFD-47CD-ACAE-12B89412B571}"/>
              </a:ext>
            </a:extLst>
          </p:cNvPr>
          <p:cNvSpPr txBox="1"/>
          <p:nvPr/>
        </p:nvSpPr>
        <p:spPr>
          <a:xfrm>
            <a:off x="9746295" y="3343375"/>
            <a:ext cx="632394" cy="369332"/>
          </a:xfrm>
          <a:prstGeom prst="rect">
            <a:avLst/>
          </a:prstGeom>
          <a:noFill/>
        </p:spPr>
        <p:txBody>
          <a:bodyPr wrap="square" rtlCol="0">
            <a:spAutoFit/>
          </a:bodyPr>
          <a:lstStyle/>
          <a:p>
            <a:pPr defTabSz="914400" fontAlgn="base">
              <a:spcBef>
                <a:spcPct val="20000"/>
              </a:spcBef>
              <a:spcAft>
                <a:spcPct val="0"/>
              </a:spcAft>
            </a:pPr>
            <a:r>
              <a:rPr lang="en-US" b="1">
                <a:solidFill>
                  <a:prstClr val="white"/>
                </a:solidFill>
                <a:latin typeface="Helvetica Neue Black Condensed" charset="0"/>
                <a:ea typeface="ＭＳ Ｐゴシック" charset="-128"/>
              </a:rPr>
              <a:t>F</a:t>
            </a:r>
            <a:r>
              <a:rPr lang="en-US" b="1" baseline="-25000">
                <a:solidFill>
                  <a:prstClr val="white"/>
                </a:solidFill>
                <a:latin typeface="Helvetica Neue Black Condensed" charset="0"/>
                <a:ea typeface="ＭＳ Ｐゴシック" charset="-128"/>
              </a:rPr>
              <a:t>p</a:t>
            </a:r>
            <a:endParaRPr lang="en-US" b="1" baseline="-25000" dirty="0">
              <a:solidFill>
                <a:prstClr val="white"/>
              </a:solidFill>
              <a:latin typeface="Helvetica Neue Black Condensed" charset="0"/>
              <a:ea typeface="ＭＳ Ｐゴシック" charset="-128"/>
            </a:endParaRPr>
          </a:p>
        </p:txBody>
      </p:sp>
      <p:pic>
        <p:nvPicPr>
          <p:cNvPr id="5" name="Audio 4">
            <a:hlinkClick r:id="" action="ppaction://media"/>
            <a:extLst>
              <a:ext uri="{FF2B5EF4-FFF2-40B4-BE49-F238E27FC236}">
                <a16:creationId xmlns:a16="http://schemas.microsoft.com/office/drawing/2014/main" id="{774A3288-9959-4705-9571-ACF2555A835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19505868"/>
      </p:ext>
    </p:extLst>
  </p:cSld>
  <p:clrMapOvr>
    <a:masterClrMapping/>
  </p:clrMapOvr>
  <mc:AlternateContent xmlns:mc="http://schemas.openxmlformats.org/markup-compatibility/2006" xmlns:p14="http://schemas.microsoft.com/office/powerpoint/2010/main">
    <mc:Choice Requires="p14">
      <p:transition spd="slow" p14:dur="2000" advTm="36036"/>
    </mc:Choice>
    <mc:Fallback xmlns="">
      <p:transition spd="slow" advTm="360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 61">
            <a:extLst>
              <a:ext uri="{FF2B5EF4-FFF2-40B4-BE49-F238E27FC236}">
                <a16:creationId xmlns:a16="http://schemas.microsoft.com/office/drawing/2014/main" id="{7303B605-4D4E-4AA5-9527-FCAF79555AD4}"/>
              </a:ext>
            </a:extLst>
          </p:cNvPr>
          <p:cNvGrpSpPr>
            <a:grpSpLocks noChangeAspect="1"/>
          </p:cNvGrpSpPr>
          <p:nvPr/>
        </p:nvGrpSpPr>
        <p:grpSpPr>
          <a:xfrm>
            <a:off x="5416405" y="130884"/>
            <a:ext cx="6185616" cy="3742771"/>
            <a:chOff x="4718666" y="2247024"/>
            <a:chExt cx="6889750" cy="4168826"/>
          </a:xfrm>
        </p:grpSpPr>
        <p:sp>
          <p:nvSpPr>
            <p:cNvPr id="5" name="Rectangle 4">
              <a:extLst>
                <a:ext uri="{FF2B5EF4-FFF2-40B4-BE49-F238E27FC236}">
                  <a16:creationId xmlns:a16="http://schemas.microsoft.com/office/drawing/2014/main" id="{499BB9C5-9281-47C2-91D0-630042A2F59B}"/>
                </a:ext>
              </a:extLst>
            </p:cNvPr>
            <p:cNvSpPr/>
            <p:nvPr/>
          </p:nvSpPr>
          <p:spPr>
            <a:xfrm>
              <a:off x="4718666" y="2579839"/>
              <a:ext cx="6889750" cy="37304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3F58C25F-BD1B-4072-AFC3-485C8B7FEB56}"/>
                </a:ext>
              </a:extLst>
            </p:cNvPr>
            <p:cNvPicPr>
              <a:picLocks noChangeAspect="1"/>
            </p:cNvPicPr>
            <p:nvPr/>
          </p:nvPicPr>
          <p:blipFill rotWithShape="1">
            <a:blip r:embed="rId5"/>
            <a:srcRect l="7862" t="545" b="60107"/>
            <a:stretch/>
          </p:blipFill>
          <p:spPr>
            <a:xfrm>
              <a:off x="5098256" y="2654291"/>
              <a:ext cx="6510160" cy="1605765"/>
            </a:xfrm>
            <a:prstGeom prst="rect">
              <a:avLst/>
            </a:prstGeom>
          </p:spPr>
        </p:pic>
        <p:pic>
          <p:nvPicPr>
            <p:cNvPr id="11" name="Picture 10">
              <a:extLst>
                <a:ext uri="{FF2B5EF4-FFF2-40B4-BE49-F238E27FC236}">
                  <a16:creationId xmlns:a16="http://schemas.microsoft.com/office/drawing/2014/main" id="{48CB5A25-1399-45C5-8AFE-BB671DD7800E}"/>
                </a:ext>
              </a:extLst>
            </p:cNvPr>
            <p:cNvPicPr>
              <a:picLocks noChangeAspect="1"/>
            </p:cNvPicPr>
            <p:nvPr/>
          </p:nvPicPr>
          <p:blipFill rotWithShape="1">
            <a:blip r:embed="rId5"/>
            <a:srcRect l="7862" t="54935" b="5718"/>
            <a:stretch/>
          </p:blipFill>
          <p:spPr>
            <a:xfrm>
              <a:off x="5098256" y="4471185"/>
              <a:ext cx="6510160" cy="1605765"/>
            </a:xfrm>
            <a:prstGeom prst="rect">
              <a:avLst/>
            </a:prstGeom>
          </p:spPr>
        </p:pic>
        <p:sp>
          <p:nvSpPr>
            <p:cNvPr id="14" name="TextBox 13">
              <a:extLst>
                <a:ext uri="{FF2B5EF4-FFF2-40B4-BE49-F238E27FC236}">
                  <a16:creationId xmlns:a16="http://schemas.microsoft.com/office/drawing/2014/main" id="{76D12B32-2CE9-498C-B8AD-86E448F99F84}"/>
                </a:ext>
              </a:extLst>
            </p:cNvPr>
            <p:cNvSpPr txBox="1"/>
            <p:nvPr/>
          </p:nvSpPr>
          <p:spPr>
            <a:xfrm>
              <a:off x="7176400" y="2579840"/>
              <a:ext cx="2318240" cy="24622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Example COP Time History Plots</a:t>
              </a:r>
            </a:p>
          </p:txBody>
        </p:sp>
        <p:sp>
          <p:nvSpPr>
            <p:cNvPr id="15" name="TextBox 14">
              <a:extLst>
                <a:ext uri="{FF2B5EF4-FFF2-40B4-BE49-F238E27FC236}">
                  <a16:creationId xmlns:a16="http://schemas.microsoft.com/office/drawing/2014/main" id="{27A793E2-440F-4F5D-B02B-DBDD445ADB9E}"/>
                </a:ext>
              </a:extLst>
            </p:cNvPr>
            <p:cNvSpPr txBox="1"/>
            <p:nvPr/>
          </p:nvSpPr>
          <p:spPr>
            <a:xfrm rot="16200000">
              <a:off x="3778603" y="3206089"/>
              <a:ext cx="2318240"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COP Position (in)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(x-direction)</a:t>
              </a:r>
            </a:p>
          </p:txBody>
        </p:sp>
        <p:sp>
          <p:nvSpPr>
            <p:cNvPr id="16" name="TextBox 15">
              <a:extLst>
                <a:ext uri="{FF2B5EF4-FFF2-40B4-BE49-F238E27FC236}">
                  <a16:creationId xmlns:a16="http://schemas.microsoft.com/office/drawing/2014/main" id="{8C4049D7-FE8A-4999-8B1E-168CD41465A7}"/>
                </a:ext>
              </a:extLst>
            </p:cNvPr>
            <p:cNvSpPr txBox="1"/>
            <p:nvPr/>
          </p:nvSpPr>
          <p:spPr>
            <a:xfrm rot="16200000">
              <a:off x="3778603" y="5056675"/>
              <a:ext cx="2318240"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COP Position (in)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(z-direction)</a:t>
              </a:r>
            </a:p>
          </p:txBody>
        </p:sp>
        <p:sp>
          <p:nvSpPr>
            <p:cNvPr id="17" name="TextBox 16">
              <a:extLst>
                <a:ext uri="{FF2B5EF4-FFF2-40B4-BE49-F238E27FC236}">
                  <a16:creationId xmlns:a16="http://schemas.microsoft.com/office/drawing/2014/main" id="{80BD26C0-7133-4A95-BCDD-C11F1CC0E824}"/>
                </a:ext>
              </a:extLst>
            </p:cNvPr>
            <p:cNvSpPr txBox="1"/>
            <p:nvPr/>
          </p:nvSpPr>
          <p:spPr>
            <a:xfrm>
              <a:off x="7176400" y="4231741"/>
              <a:ext cx="2318240" cy="24622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Time (s)</a:t>
              </a:r>
            </a:p>
          </p:txBody>
        </p:sp>
        <p:sp>
          <p:nvSpPr>
            <p:cNvPr id="18" name="TextBox 17">
              <a:extLst>
                <a:ext uri="{FF2B5EF4-FFF2-40B4-BE49-F238E27FC236}">
                  <a16:creationId xmlns:a16="http://schemas.microsoft.com/office/drawing/2014/main" id="{2921F7E3-FAC7-4BEE-927C-F7002C594F76}"/>
                </a:ext>
              </a:extLst>
            </p:cNvPr>
            <p:cNvSpPr txBox="1"/>
            <p:nvPr/>
          </p:nvSpPr>
          <p:spPr>
            <a:xfrm>
              <a:off x="7176400" y="6041858"/>
              <a:ext cx="2318240" cy="24622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Time (s)</a:t>
              </a:r>
            </a:p>
          </p:txBody>
        </p:sp>
      </p:grpSp>
      <p:sp>
        <p:nvSpPr>
          <p:cNvPr id="10" name="Rectangle 9">
            <a:extLst>
              <a:ext uri="{FF2B5EF4-FFF2-40B4-BE49-F238E27FC236}">
                <a16:creationId xmlns:a16="http://schemas.microsoft.com/office/drawing/2014/main" id="{20DDEC00-7E1D-4228-9BFE-5D7CB56F4D2E}"/>
              </a:ext>
            </a:extLst>
          </p:cNvPr>
          <p:cNvSpPr/>
          <p:nvPr/>
        </p:nvSpPr>
        <p:spPr>
          <a:xfrm>
            <a:off x="331458" y="262559"/>
            <a:ext cx="11529082" cy="6287170"/>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4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grpSp>
        <p:nvGrpSpPr>
          <p:cNvPr id="60" name="Group 59">
            <a:extLst>
              <a:ext uri="{FF2B5EF4-FFF2-40B4-BE49-F238E27FC236}">
                <a16:creationId xmlns:a16="http://schemas.microsoft.com/office/drawing/2014/main" id="{7FCDF470-5E22-49AF-80D5-68507C10293C}"/>
              </a:ext>
            </a:extLst>
          </p:cNvPr>
          <p:cNvGrpSpPr>
            <a:grpSpLocks noChangeAspect="1"/>
          </p:cNvGrpSpPr>
          <p:nvPr/>
        </p:nvGrpSpPr>
        <p:grpSpPr>
          <a:xfrm>
            <a:off x="9428307" y="592121"/>
            <a:ext cx="2375991" cy="1476529"/>
            <a:chOff x="6819361" y="846812"/>
            <a:chExt cx="2375991" cy="1476529"/>
          </a:xfrm>
        </p:grpSpPr>
        <p:grpSp>
          <p:nvGrpSpPr>
            <p:cNvPr id="46" name="Group 45">
              <a:extLst>
                <a:ext uri="{FF2B5EF4-FFF2-40B4-BE49-F238E27FC236}">
                  <a16:creationId xmlns:a16="http://schemas.microsoft.com/office/drawing/2014/main" id="{293ED205-BDD9-4E6E-B4D4-5FC90E181E40}"/>
                </a:ext>
              </a:extLst>
            </p:cNvPr>
            <p:cNvGrpSpPr>
              <a:grpSpLocks noChangeAspect="1"/>
            </p:cNvGrpSpPr>
            <p:nvPr/>
          </p:nvGrpSpPr>
          <p:grpSpPr>
            <a:xfrm>
              <a:off x="6819361" y="846817"/>
              <a:ext cx="2375991" cy="1476524"/>
              <a:chOff x="1394234" y="2767367"/>
              <a:chExt cx="2859358" cy="1776904"/>
            </a:xfrm>
          </p:grpSpPr>
          <p:pic>
            <p:nvPicPr>
              <p:cNvPr id="29" name="Picture 28">
                <a:extLst>
                  <a:ext uri="{FF2B5EF4-FFF2-40B4-BE49-F238E27FC236}">
                    <a16:creationId xmlns:a16="http://schemas.microsoft.com/office/drawing/2014/main" id="{8FB4F996-5346-4EA8-8342-44372D83F767}"/>
                  </a:ext>
                </a:extLst>
              </p:cNvPr>
              <p:cNvPicPr>
                <a:picLocks noChangeAspect="1"/>
              </p:cNvPicPr>
              <p:nvPr/>
            </p:nvPicPr>
            <p:blipFill rotWithShape="1">
              <a:blip r:embed="rId6"/>
              <a:srcRect t="10870" b="7326"/>
              <a:stretch/>
            </p:blipFill>
            <p:spPr>
              <a:xfrm>
                <a:off x="1394234" y="2893634"/>
                <a:ext cx="2859358" cy="1650637"/>
              </a:xfrm>
              <a:prstGeom prst="rect">
                <a:avLst/>
              </a:prstGeom>
              <a:solidFill>
                <a:schemeClr val="accent1"/>
              </a:solidFill>
            </p:spPr>
          </p:pic>
          <p:cxnSp>
            <p:nvCxnSpPr>
              <p:cNvPr id="31" name="Straight Arrow Connector 30">
                <a:extLst>
                  <a:ext uri="{FF2B5EF4-FFF2-40B4-BE49-F238E27FC236}">
                    <a16:creationId xmlns:a16="http://schemas.microsoft.com/office/drawing/2014/main" id="{1FE89E4C-A1DA-44DB-8BC0-58D606E2695A}"/>
                  </a:ext>
                </a:extLst>
              </p:cNvPr>
              <p:cNvCxnSpPr>
                <a:cxnSpLocks/>
              </p:cNvCxnSpPr>
              <p:nvPr/>
            </p:nvCxnSpPr>
            <p:spPr>
              <a:xfrm>
                <a:off x="2775603" y="3761508"/>
                <a:ext cx="1010585"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EC6E60B8-0511-45F2-A1F1-5E221D7D2F21}"/>
                  </a:ext>
                </a:extLst>
              </p:cNvPr>
              <p:cNvCxnSpPr>
                <a:cxnSpLocks/>
              </p:cNvCxnSpPr>
              <p:nvPr/>
            </p:nvCxnSpPr>
            <p:spPr>
              <a:xfrm flipV="1">
                <a:off x="2775603" y="3026569"/>
                <a:ext cx="0" cy="734939"/>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C5DD683E-BFA2-444B-983C-277D8B9AA246}"/>
                      </a:ext>
                    </a:extLst>
                  </p:cNvPr>
                  <p:cNvSpPr txBox="1"/>
                  <p:nvPr/>
                </p:nvSpPr>
                <p:spPr>
                  <a:xfrm>
                    <a:off x="2729891" y="2767367"/>
                    <a:ext cx="417653" cy="648183"/>
                  </a:xfrm>
                  <a:prstGeom prst="rect">
                    <a:avLst/>
                  </a:prstGeom>
                  <a:noFill/>
                  <a:effectLst>
                    <a:glow rad="12700">
                      <a:schemeClr val="bg1">
                        <a:alpha val="40000"/>
                      </a:schemeClr>
                    </a:glow>
                  </a:effectLst>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900" b="0" i="1" smtClean="0">
                              <a:solidFill>
                                <a:schemeClr val="bg1"/>
                              </a:solidFill>
                              <a:latin typeface="Cambria Math" panose="02040503050406030204" pitchFamily="18" charset="0"/>
                            </a:rPr>
                            <m:t>𝑥</m:t>
                          </m:r>
                        </m:oMath>
                      </m:oMathPara>
                    </a14:m>
                    <a:endParaRPr lang="en-US" sz="2900" dirty="0">
                      <a:solidFill>
                        <a:schemeClr val="bg1"/>
                      </a:solidFill>
                    </a:endParaRPr>
                  </a:p>
                </p:txBody>
              </p:sp>
            </mc:Choice>
            <mc:Fallback xmlns="">
              <p:sp>
                <p:nvSpPr>
                  <p:cNvPr id="45" name="TextBox 44">
                    <a:extLst>
                      <a:ext uri="{FF2B5EF4-FFF2-40B4-BE49-F238E27FC236}">
                        <a16:creationId xmlns:a16="http://schemas.microsoft.com/office/drawing/2014/main" id="{C5DD683E-BFA2-444B-983C-277D8B9AA246}"/>
                      </a:ext>
                    </a:extLst>
                  </p:cNvPr>
                  <p:cNvSpPr txBox="1">
                    <a:spLocks noRot="1" noChangeAspect="1" noMove="1" noResize="1" noEditPoints="1" noAdjustHandles="1" noChangeArrowheads="1" noChangeShapeType="1" noTextEdit="1"/>
                  </p:cNvSpPr>
                  <p:nvPr/>
                </p:nvSpPr>
                <p:spPr>
                  <a:xfrm>
                    <a:off x="2729891" y="2767367"/>
                    <a:ext cx="417653" cy="648183"/>
                  </a:xfrm>
                  <a:prstGeom prst="rect">
                    <a:avLst/>
                  </a:prstGeom>
                  <a:blipFill>
                    <a:blip r:embed="rId7"/>
                    <a:stretch>
                      <a:fillRect/>
                    </a:stretch>
                  </a:blipFill>
                  <a:effectLst>
                    <a:glow rad="12700">
                      <a:schemeClr val="bg1">
                        <a:alpha val="40000"/>
                      </a:schemeClr>
                    </a:glow>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F189AAD8-5D7E-4898-86D9-6C141DD0E354}"/>
                      </a:ext>
                    </a:extLst>
                  </p:cNvPr>
                  <p:cNvSpPr txBox="1"/>
                  <p:nvPr/>
                </p:nvSpPr>
                <p:spPr>
                  <a:xfrm>
                    <a:off x="3689757" y="3394039"/>
                    <a:ext cx="417653" cy="6481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900" b="0" i="1" smtClean="0">
                              <a:solidFill>
                                <a:schemeClr val="bg1"/>
                              </a:solidFill>
                              <a:latin typeface="Cambria Math" panose="02040503050406030204" pitchFamily="18" charset="0"/>
                            </a:rPr>
                            <m:t>𝑧</m:t>
                          </m:r>
                        </m:oMath>
                      </m:oMathPara>
                    </a14:m>
                    <a:endParaRPr lang="en-US" sz="2900" dirty="0">
                      <a:solidFill>
                        <a:schemeClr val="bg1"/>
                      </a:solidFill>
                    </a:endParaRPr>
                  </a:p>
                </p:txBody>
              </p:sp>
            </mc:Choice>
            <mc:Fallback xmlns="">
              <p:sp>
                <p:nvSpPr>
                  <p:cNvPr id="47" name="TextBox 46">
                    <a:extLst>
                      <a:ext uri="{FF2B5EF4-FFF2-40B4-BE49-F238E27FC236}">
                        <a16:creationId xmlns:a16="http://schemas.microsoft.com/office/drawing/2014/main" id="{F189AAD8-5D7E-4898-86D9-6C141DD0E354}"/>
                      </a:ext>
                    </a:extLst>
                  </p:cNvPr>
                  <p:cNvSpPr txBox="1">
                    <a:spLocks noRot="1" noChangeAspect="1" noMove="1" noResize="1" noEditPoints="1" noAdjustHandles="1" noChangeArrowheads="1" noChangeShapeType="1" noTextEdit="1"/>
                  </p:cNvSpPr>
                  <p:nvPr/>
                </p:nvSpPr>
                <p:spPr>
                  <a:xfrm>
                    <a:off x="3689757" y="3394039"/>
                    <a:ext cx="417653" cy="648183"/>
                  </a:xfrm>
                  <a:prstGeom prst="rect">
                    <a:avLst/>
                  </a:prstGeom>
                  <a:blipFill>
                    <a:blip r:embed="rId8"/>
                    <a:stretch>
                      <a:fillRect/>
                    </a:stretch>
                  </a:blipFill>
                </p:spPr>
                <p:txBody>
                  <a:bodyPr/>
                  <a:lstStyle/>
                  <a:p>
                    <a:r>
                      <a:rPr lang="en-US">
                        <a:noFill/>
                      </a:rPr>
                      <a:t> </a:t>
                    </a:r>
                  </a:p>
                </p:txBody>
              </p:sp>
            </mc:Fallback>
          </mc:AlternateContent>
        </p:grpSp>
        <p:cxnSp>
          <p:nvCxnSpPr>
            <p:cNvPr id="49" name="Straight Arrow Connector 48">
              <a:extLst>
                <a:ext uri="{FF2B5EF4-FFF2-40B4-BE49-F238E27FC236}">
                  <a16:creationId xmlns:a16="http://schemas.microsoft.com/office/drawing/2014/main" id="{455096EA-3DAC-468B-AC9D-D039149320A1}"/>
                </a:ext>
              </a:extLst>
            </p:cNvPr>
            <p:cNvCxnSpPr>
              <a:cxnSpLocks/>
            </p:cNvCxnSpPr>
            <p:nvPr/>
          </p:nvCxnSpPr>
          <p:spPr>
            <a:xfrm flipV="1">
              <a:off x="7966200" y="1086257"/>
              <a:ext cx="0" cy="58664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A40A78E0-D6AE-4393-9330-5645C30D319A}"/>
                </a:ext>
              </a:extLst>
            </p:cNvPr>
            <p:cNvCxnSpPr>
              <a:cxnSpLocks/>
            </p:cNvCxnSpPr>
            <p:nvPr/>
          </p:nvCxnSpPr>
          <p:spPr>
            <a:xfrm>
              <a:off x="7955477" y="1672897"/>
              <a:ext cx="825355"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81FF2976-19D1-4904-86FC-A6C212485DA1}"/>
                    </a:ext>
                  </a:extLst>
                </p:cNvPr>
                <p:cNvSpPr txBox="1"/>
                <p:nvPr/>
              </p:nvSpPr>
              <p:spPr>
                <a:xfrm>
                  <a:off x="8747020" y="1379577"/>
                  <a:ext cx="347050" cy="5078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700" b="0" i="1" smtClean="0">
                            <a:latin typeface="Cambria Math" panose="02040503050406030204" pitchFamily="18" charset="0"/>
                          </a:rPr>
                          <m:t>𝑧</m:t>
                        </m:r>
                      </m:oMath>
                    </m:oMathPara>
                  </a14:m>
                  <a:endParaRPr lang="en-US" sz="2700" dirty="0"/>
                </a:p>
              </p:txBody>
            </p:sp>
          </mc:Choice>
          <mc:Fallback xmlns="">
            <p:sp>
              <p:nvSpPr>
                <p:cNvPr id="57" name="TextBox 56">
                  <a:extLst>
                    <a:ext uri="{FF2B5EF4-FFF2-40B4-BE49-F238E27FC236}">
                      <a16:creationId xmlns:a16="http://schemas.microsoft.com/office/drawing/2014/main" id="{81FF2976-19D1-4904-86FC-A6C212485DA1}"/>
                    </a:ext>
                  </a:extLst>
                </p:cNvPr>
                <p:cNvSpPr txBox="1">
                  <a:spLocks noRot="1" noChangeAspect="1" noMove="1" noResize="1" noEditPoints="1" noAdjustHandles="1" noChangeArrowheads="1" noChangeShapeType="1" noTextEdit="1"/>
                </p:cNvSpPr>
                <p:nvPr/>
              </p:nvSpPr>
              <p:spPr>
                <a:xfrm>
                  <a:off x="8747020" y="1379577"/>
                  <a:ext cx="347050" cy="507831"/>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1ADCA43A-5C39-4416-8C5C-4683B90D94A2}"/>
                    </a:ext>
                  </a:extLst>
                </p:cNvPr>
                <p:cNvSpPr txBox="1"/>
                <p:nvPr/>
              </p:nvSpPr>
              <p:spPr>
                <a:xfrm>
                  <a:off x="7946208" y="846812"/>
                  <a:ext cx="347050" cy="538609"/>
                </a:xfrm>
                <a:prstGeom prst="rect">
                  <a:avLst/>
                </a:prstGeom>
                <a:noFill/>
                <a:effectLst>
                  <a:glow rad="12700">
                    <a:schemeClr val="bg1">
                      <a:alpha val="40000"/>
                    </a:schemeClr>
                  </a:glow>
                </a:effectLst>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900" b="0" i="1" smtClean="0">
                            <a:solidFill>
                              <a:schemeClr val="bg1"/>
                            </a:solidFill>
                            <a:latin typeface="Cambria Math" panose="02040503050406030204" pitchFamily="18" charset="0"/>
                          </a:rPr>
                          <m:t>𝑥</m:t>
                        </m:r>
                      </m:oMath>
                    </m:oMathPara>
                  </a14:m>
                  <a:endParaRPr lang="en-US" sz="2900" dirty="0">
                    <a:solidFill>
                      <a:schemeClr val="bg1"/>
                    </a:solidFill>
                  </a:endParaRPr>
                </a:p>
              </p:txBody>
            </p:sp>
          </mc:Choice>
          <mc:Fallback xmlns="">
            <p:sp>
              <p:nvSpPr>
                <p:cNvPr id="58" name="TextBox 57">
                  <a:extLst>
                    <a:ext uri="{FF2B5EF4-FFF2-40B4-BE49-F238E27FC236}">
                      <a16:creationId xmlns:a16="http://schemas.microsoft.com/office/drawing/2014/main" id="{1ADCA43A-5C39-4416-8C5C-4683B90D94A2}"/>
                    </a:ext>
                  </a:extLst>
                </p:cNvPr>
                <p:cNvSpPr txBox="1">
                  <a:spLocks noRot="1" noChangeAspect="1" noMove="1" noResize="1" noEditPoints="1" noAdjustHandles="1" noChangeArrowheads="1" noChangeShapeType="1" noTextEdit="1"/>
                </p:cNvSpPr>
                <p:nvPr/>
              </p:nvSpPr>
              <p:spPr>
                <a:xfrm>
                  <a:off x="7946208" y="846812"/>
                  <a:ext cx="347050" cy="538609"/>
                </a:xfrm>
                <a:prstGeom prst="rect">
                  <a:avLst/>
                </a:prstGeom>
                <a:blipFill>
                  <a:blip r:embed="rId10"/>
                  <a:stretch>
                    <a:fillRect/>
                  </a:stretch>
                </a:blipFill>
                <a:effectLst>
                  <a:glow rad="12700">
                    <a:schemeClr val="bg1">
                      <a:alpha val="40000"/>
                    </a:schemeClr>
                  </a:glow>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B211700C-9012-4F4E-9FD8-07EB1A75BEC9}"/>
                    </a:ext>
                  </a:extLst>
                </p:cNvPr>
                <p:cNvSpPr txBox="1"/>
                <p:nvPr/>
              </p:nvSpPr>
              <p:spPr>
                <a:xfrm>
                  <a:off x="7944656" y="861936"/>
                  <a:ext cx="347050" cy="523220"/>
                </a:xfrm>
                <a:prstGeom prst="rect">
                  <a:avLst/>
                </a:prstGeom>
                <a:noFill/>
                <a:effectLst>
                  <a:glow rad="12700">
                    <a:schemeClr val="bg1">
                      <a:alpha val="40000"/>
                    </a:schemeClr>
                  </a:glow>
                </a:effectLst>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700" b="0" i="1" smtClean="0">
                            <a:latin typeface="Cambria Math" panose="02040503050406030204" pitchFamily="18" charset="0"/>
                          </a:rPr>
                          <m:t>𝑥</m:t>
                        </m:r>
                      </m:oMath>
                    </m:oMathPara>
                  </a14:m>
                  <a:endParaRPr lang="en-US" sz="2700" dirty="0"/>
                </a:p>
              </p:txBody>
            </p:sp>
          </mc:Choice>
          <mc:Fallback xmlns="">
            <p:sp>
              <p:nvSpPr>
                <p:cNvPr id="56" name="TextBox 55">
                  <a:extLst>
                    <a:ext uri="{FF2B5EF4-FFF2-40B4-BE49-F238E27FC236}">
                      <a16:creationId xmlns:a16="http://schemas.microsoft.com/office/drawing/2014/main" id="{B211700C-9012-4F4E-9FD8-07EB1A75BEC9}"/>
                    </a:ext>
                  </a:extLst>
                </p:cNvPr>
                <p:cNvSpPr txBox="1">
                  <a:spLocks noRot="1" noChangeAspect="1" noMove="1" noResize="1" noEditPoints="1" noAdjustHandles="1" noChangeArrowheads="1" noChangeShapeType="1" noTextEdit="1"/>
                </p:cNvSpPr>
                <p:nvPr/>
              </p:nvSpPr>
              <p:spPr>
                <a:xfrm>
                  <a:off x="7944656" y="861936"/>
                  <a:ext cx="347050" cy="523220"/>
                </a:xfrm>
                <a:prstGeom prst="rect">
                  <a:avLst/>
                </a:prstGeom>
                <a:blipFill>
                  <a:blip r:embed="rId11"/>
                  <a:stretch>
                    <a:fillRect/>
                  </a:stretch>
                </a:blipFill>
                <a:effectLst>
                  <a:glow rad="12700">
                    <a:schemeClr val="bg1">
                      <a:alpha val="40000"/>
                    </a:schemeClr>
                  </a:glow>
                </a:effectLst>
              </p:spPr>
              <p:txBody>
                <a:bodyPr/>
                <a:lstStyle/>
                <a:p>
                  <a:r>
                    <a:rPr lang="en-US">
                      <a:noFill/>
                    </a:rPr>
                    <a:t> </a:t>
                  </a:r>
                </a:p>
              </p:txBody>
            </p:sp>
          </mc:Fallback>
        </mc:AlternateContent>
      </p:grpSp>
      <p:sp>
        <p:nvSpPr>
          <p:cNvPr id="2" name="Title 1">
            <a:extLst>
              <a:ext uri="{FF2B5EF4-FFF2-40B4-BE49-F238E27FC236}">
                <a16:creationId xmlns:a16="http://schemas.microsoft.com/office/drawing/2014/main" id="{65645F3B-10B4-4A7B-BCF5-1728D7B55349}"/>
              </a:ext>
            </a:extLst>
          </p:cNvPr>
          <p:cNvSpPr>
            <a:spLocks noGrp="1"/>
          </p:cNvSpPr>
          <p:nvPr>
            <p:ph type="ctrTitle"/>
          </p:nvPr>
        </p:nvSpPr>
        <p:spPr>
          <a:xfrm>
            <a:off x="431807" y="299218"/>
            <a:ext cx="7040342" cy="605756"/>
          </a:xfrm>
        </p:spPr>
        <p:txBody>
          <a:bodyPr>
            <a:normAutofit fontScale="90000"/>
          </a:bodyPr>
          <a:lstStyle/>
          <a:p>
            <a:pPr algn="l"/>
            <a:r>
              <a:rPr lang="en-US" sz="4400" u="sng" dirty="0"/>
              <a:t>Results</a:t>
            </a:r>
          </a:p>
        </p:txBody>
      </p:sp>
      <p:sp>
        <p:nvSpPr>
          <p:cNvPr id="20" name="Subtitle 2">
            <a:extLst>
              <a:ext uri="{FF2B5EF4-FFF2-40B4-BE49-F238E27FC236}">
                <a16:creationId xmlns:a16="http://schemas.microsoft.com/office/drawing/2014/main" id="{93BB9393-DBD4-4A97-B2DF-C3079986C32D}"/>
              </a:ext>
            </a:extLst>
          </p:cNvPr>
          <p:cNvSpPr>
            <a:spLocks noGrp="1"/>
          </p:cNvSpPr>
          <p:nvPr>
            <p:ph type="subTitle" idx="1"/>
          </p:nvPr>
        </p:nvSpPr>
        <p:spPr>
          <a:xfrm>
            <a:off x="432292" y="908488"/>
            <a:ext cx="8471189" cy="3658744"/>
          </a:xfrm>
        </p:spPr>
        <p:txBody>
          <a:bodyPr>
            <a:normAutofit/>
          </a:bodyPr>
          <a:lstStyle/>
          <a:p>
            <a:pPr marL="342900" indent="-342900" algn="l">
              <a:buFont typeface="Arial" panose="020B0604020202020204" pitchFamily="34" charset="0"/>
              <a:buChar char="•"/>
            </a:pPr>
            <a:r>
              <a:rPr lang="en-US" dirty="0"/>
              <a:t>Back squat and deadlift exercises found to be dynamically feasible for at least some number of the exercise cycles, this number increasing with nominal cable tension of the idealized inertial </a:t>
            </a:r>
            <a:r>
              <a:rPr lang="en-US"/>
              <a:t>load algorithm</a:t>
            </a:r>
          </a:p>
          <a:p>
            <a:pPr marL="342900" indent="-342900" algn="l">
              <a:buFont typeface="Arial" panose="020B0604020202020204" pitchFamily="34" charset="0"/>
              <a:buChar char="•"/>
            </a:pPr>
            <a:r>
              <a:rPr lang="en-US"/>
              <a:t>At least </a:t>
            </a:r>
            <a:r>
              <a:rPr lang="en-US" i="1"/>
              <a:t>some</a:t>
            </a:r>
            <a:r>
              <a:rPr lang="en-US"/>
              <a:t> realistic trajectories pass the dynamic feasibility criterion </a:t>
            </a:r>
            <a:endParaRPr lang="en-US" dirty="0"/>
          </a:p>
          <a:p>
            <a:pPr marL="342900" indent="-342900" algn="l">
              <a:buFont typeface="Arial" panose="020B0604020202020204" pitchFamily="34" charset="0"/>
              <a:buChar char="•"/>
            </a:pPr>
            <a:r>
              <a:rPr lang="en-US" dirty="0"/>
              <a:t>Does not account for the likely alteration of the exercise trajectory from its 1g form </a:t>
            </a:r>
            <a:r>
              <a:rPr lang="en-US"/>
              <a:t>in space; subjects will most likely enhance their stability further in 0g</a:t>
            </a:r>
            <a:endParaRPr lang="en-US" dirty="0"/>
          </a:p>
        </p:txBody>
      </p:sp>
      <p:sp>
        <p:nvSpPr>
          <p:cNvPr id="3" name="Slide Number Placeholder 2">
            <a:extLst>
              <a:ext uri="{FF2B5EF4-FFF2-40B4-BE49-F238E27FC236}">
                <a16:creationId xmlns:a16="http://schemas.microsoft.com/office/drawing/2014/main" id="{99F5E967-23EC-4B5F-8C24-9759A85F11DA}"/>
              </a:ext>
            </a:extLst>
          </p:cNvPr>
          <p:cNvSpPr>
            <a:spLocks noGrp="1"/>
          </p:cNvSpPr>
          <p:nvPr>
            <p:ph type="sldNum" sz="quarter" idx="4"/>
          </p:nvPr>
        </p:nvSpPr>
        <p:spPr>
          <a:xfrm>
            <a:off x="9263063" y="6572680"/>
            <a:ext cx="2743200" cy="285320"/>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C0B2DFA-4C89-4306-83F8-C4B892318B26}" type="slidenum">
              <a:rPr kumimoji="0" lang="en-US" sz="1200" b="0" i="0" u="none" strike="noStrike" kern="1200" cap="none" spc="0" normalizeH="0" baseline="0" noProof="0" smtClean="0">
                <a:ln>
                  <a:noFill/>
                </a:ln>
                <a:solidFill>
                  <a:prstClr val="white">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white">
                  <a:tint val="75000"/>
                </a:prstClr>
              </a:solidFill>
              <a:effectLst/>
              <a:uLnTx/>
              <a:uFillTx/>
              <a:latin typeface="Calibri" panose="020F0502020204030204"/>
              <a:ea typeface="+mn-ea"/>
              <a:cs typeface="+mn-cs"/>
            </a:endParaRPr>
          </a:p>
        </p:txBody>
      </p:sp>
      <p:grpSp>
        <p:nvGrpSpPr>
          <p:cNvPr id="63" name="Group 62">
            <a:extLst>
              <a:ext uri="{FF2B5EF4-FFF2-40B4-BE49-F238E27FC236}">
                <a16:creationId xmlns:a16="http://schemas.microsoft.com/office/drawing/2014/main" id="{40293B12-6032-4D00-ABB7-DE37AAC25195}"/>
              </a:ext>
            </a:extLst>
          </p:cNvPr>
          <p:cNvGrpSpPr/>
          <p:nvPr/>
        </p:nvGrpSpPr>
        <p:grpSpPr>
          <a:xfrm>
            <a:off x="9316564" y="2077351"/>
            <a:ext cx="2555927" cy="2527417"/>
            <a:chOff x="1623057" y="3390036"/>
            <a:chExt cx="2555927" cy="2527417"/>
          </a:xfrm>
        </p:grpSpPr>
        <p:sp>
          <p:nvSpPr>
            <p:cNvPr id="64" name="Rectangle 63">
              <a:extLst>
                <a:ext uri="{FF2B5EF4-FFF2-40B4-BE49-F238E27FC236}">
                  <a16:creationId xmlns:a16="http://schemas.microsoft.com/office/drawing/2014/main" id="{77877263-6A8B-4B1B-9C97-DEAE298CCC80}"/>
                </a:ext>
              </a:extLst>
            </p:cNvPr>
            <p:cNvSpPr/>
            <p:nvPr/>
          </p:nvSpPr>
          <p:spPr>
            <a:xfrm>
              <a:off x="1623057" y="3390036"/>
              <a:ext cx="2461182" cy="2527417"/>
            </a:xfrm>
            <a:prstGeom prst="rect">
              <a:avLst/>
            </a:prstGeom>
            <a:solidFill>
              <a:schemeClr val="tx1"/>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37EF662C-3435-4EC3-92FF-15F4E47B17D7}"/>
                </a:ext>
              </a:extLst>
            </p:cNvPr>
            <p:cNvPicPr>
              <a:picLocks noChangeAspect="1"/>
            </p:cNvPicPr>
            <p:nvPr/>
          </p:nvPicPr>
          <p:blipFill>
            <a:blip r:embed="rId12"/>
            <a:stretch>
              <a:fillRect/>
            </a:stretch>
          </p:blipFill>
          <p:spPr>
            <a:xfrm>
              <a:off x="1946413" y="3562162"/>
              <a:ext cx="1987896" cy="1990997"/>
            </a:xfrm>
            <a:prstGeom prst="rect">
              <a:avLst/>
            </a:prstGeom>
          </p:spPr>
        </p:pic>
        <p:sp>
          <p:nvSpPr>
            <p:cNvPr id="4" name="TextBox 3">
              <a:extLst>
                <a:ext uri="{FF2B5EF4-FFF2-40B4-BE49-F238E27FC236}">
                  <a16:creationId xmlns:a16="http://schemas.microsoft.com/office/drawing/2014/main" id="{C1DDE3FE-2CAB-40B7-A9B1-775F0954461F}"/>
                </a:ext>
              </a:extLst>
            </p:cNvPr>
            <p:cNvSpPr txBox="1"/>
            <p:nvPr/>
          </p:nvSpPr>
          <p:spPr>
            <a:xfrm rot="16200000">
              <a:off x="725990" y="4425507"/>
              <a:ext cx="2318240"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COP Position (in)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(x-direction)</a:t>
              </a:r>
            </a:p>
          </p:txBody>
        </p:sp>
        <p:sp>
          <p:nvSpPr>
            <p:cNvPr id="12" name="TextBox 11">
              <a:extLst>
                <a:ext uri="{FF2B5EF4-FFF2-40B4-BE49-F238E27FC236}">
                  <a16:creationId xmlns:a16="http://schemas.microsoft.com/office/drawing/2014/main" id="{498AD086-1BF2-48CE-98CF-02C747D11520}"/>
                </a:ext>
              </a:extLst>
            </p:cNvPr>
            <p:cNvSpPr txBox="1"/>
            <p:nvPr/>
          </p:nvSpPr>
          <p:spPr>
            <a:xfrm>
              <a:off x="1860744" y="5480186"/>
              <a:ext cx="2318240"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COP Position (in)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(z-direction)</a:t>
              </a:r>
            </a:p>
          </p:txBody>
        </p:sp>
        <p:sp>
          <p:nvSpPr>
            <p:cNvPr id="13" name="TextBox 12">
              <a:extLst>
                <a:ext uri="{FF2B5EF4-FFF2-40B4-BE49-F238E27FC236}">
                  <a16:creationId xmlns:a16="http://schemas.microsoft.com/office/drawing/2014/main" id="{B2FE9E88-2E99-4F39-9442-329A3F298C47}"/>
                </a:ext>
              </a:extLst>
            </p:cNvPr>
            <p:cNvSpPr txBox="1"/>
            <p:nvPr/>
          </p:nvSpPr>
          <p:spPr>
            <a:xfrm>
              <a:off x="1700782" y="3417469"/>
              <a:ext cx="2318240" cy="24622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t>Example Back Squat COP </a:t>
              </a: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Position Plot</a:t>
              </a:r>
            </a:p>
          </p:txBody>
        </p:sp>
      </p:grpSp>
      <p:pic>
        <p:nvPicPr>
          <p:cNvPr id="76" name="Picture 75">
            <a:extLst>
              <a:ext uri="{FF2B5EF4-FFF2-40B4-BE49-F238E27FC236}">
                <a16:creationId xmlns:a16="http://schemas.microsoft.com/office/drawing/2014/main" id="{2B4B148C-A40F-4D31-BC0E-C6AEE9DB5662}"/>
              </a:ext>
            </a:extLst>
          </p:cNvPr>
          <p:cNvPicPr>
            <a:picLocks noChangeAspect="1"/>
          </p:cNvPicPr>
          <p:nvPr/>
        </p:nvPicPr>
        <p:blipFill rotWithShape="1">
          <a:blip r:embed="rId5"/>
          <a:srcRect l="7862" t="54935" b="5718"/>
          <a:stretch/>
        </p:blipFill>
        <p:spPr>
          <a:xfrm>
            <a:off x="854013" y="4918338"/>
            <a:ext cx="5369193" cy="1324340"/>
          </a:xfrm>
          <a:prstGeom prst="rect">
            <a:avLst/>
          </a:prstGeom>
        </p:spPr>
      </p:pic>
      <p:grpSp>
        <p:nvGrpSpPr>
          <p:cNvPr id="66" name="Group 65">
            <a:extLst>
              <a:ext uri="{FF2B5EF4-FFF2-40B4-BE49-F238E27FC236}">
                <a16:creationId xmlns:a16="http://schemas.microsoft.com/office/drawing/2014/main" id="{615734F1-7AEC-4360-8F23-BAEB64E940AC}"/>
              </a:ext>
            </a:extLst>
          </p:cNvPr>
          <p:cNvGrpSpPr>
            <a:grpSpLocks noChangeAspect="1"/>
          </p:cNvGrpSpPr>
          <p:nvPr/>
        </p:nvGrpSpPr>
        <p:grpSpPr>
          <a:xfrm>
            <a:off x="406497" y="4442062"/>
            <a:ext cx="11379004" cy="2256226"/>
            <a:chOff x="-718286" y="7128122"/>
            <a:chExt cx="11752048" cy="2330193"/>
          </a:xfrm>
        </p:grpSpPr>
        <p:grpSp>
          <p:nvGrpSpPr>
            <p:cNvPr id="67" name="Group 66">
              <a:extLst>
                <a:ext uri="{FF2B5EF4-FFF2-40B4-BE49-F238E27FC236}">
                  <a16:creationId xmlns:a16="http://schemas.microsoft.com/office/drawing/2014/main" id="{124136E3-23EA-49B7-8263-F4BD64BCB39A}"/>
                </a:ext>
              </a:extLst>
            </p:cNvPr>
            <p:cNvGrpSpPr/>
            <p:nvPr/>
          </p:nvGrpSpPr>
          <p:grpSpPr>
            <a:xfrm>
              <a:off x="-718286" y="7128122"/>
              <a:ext cx="11752048" cy="2330193"/>
              <a:chOff x="201785" y="6555675"/>
              <a:chExt cx="11752048" cy="2330193"/>
            </a:xfrm>
          </p:grpSpPr>
          <p:sp>
            <p:nvSpPr>
              <p:cNvPr id="69" name="Rectangle 68">
                <a:extLst>
                  <a:ext uri="{FF2B5EF4-FFF2-40B4-BE49-F238E27FC236}">
                    <a16:creationId xmlns:a16="http://schemas.microsoft.com/office/drawing/2014/main" id="{038EEBA8-50E7-4524-B60E-45188427E538}"/>
                  </a:ext>
                </a:extLst>
              </p:cNvPr>
              <p:cNvSpPr/>
              <p:nvPr/>
            </p:nvSpPr>
            <p:spPr>
              <a:xfrm>
                <a:off x="201785" y="6694970"/>
                <a:ext cx="11752048" cy="1971654"/>
              </a:xfrm>
              <a:prstGeom prst="rect">
                <a:avLst/>
              </a:prstGeom>
              <a:solidFill>
                <a:schemeClr val="tx1"/>
              </a:solidFill>
              <a:ln w="50800">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0" name="Picture 69">
                <a:extLst>
                  <a:ext uri="{FF2B5EF4-FFF2-40B4-BE49-F238E27FC236}">
                    <a16:creationId xmlns:a16="http://schemas.microsoft.com/office/drawing/2014/main" id="{C9715622-69A3-4A5A-AF54-6F7F0770E454}"/>
                  </a:ext>
                </a:extLst>
              </p:cNvPr>
              <p:cNvPicPr>
                <a:picLocks noChangeAspect="1"/>
              </p:cNvPicPr>
              <p:nvPr/>
            </p:nvPicPr>
            <p:blipFill rotWithShape="1">
              <a:blip r:embed="rId5"/>
              <a:srcRect l="7861" t="545" r="1097" b="60107"/>
              <a:stretch/>
            </p:blipFill>
            <p:spPr>
              <a:xfrm>
                <a:off x="600666" y="7070741"/>
                <a:ext cx="5382332" cy="1343565"/>
              </a:xfrm>
              <a:prstGeom prst="rect">
                <a:avLst/>
              </a:prstGeom>
            </p:spPr>
          </p:pic>
          <p:pic>
            <p:nvPicPr>
              <p:cNvPr id="71" name="Picture 70">
                <a:extLst>
                  <a:ext uri="{FF2B5EF4-FFF2-40B4-BE49-F238E27FC236}">
                    <a16:creationId xmlns:a16="http://schemas.microsoft.com/office/drawing/2014/main" id="{18A410BD-D19E-4279-95AB-590DE0FA9F4A}"/>
                  </a:ext>
                </a:extLst>
              </p:cNvPr>
              <p:cNvPicPr>
                <a:picLocks noChangeAspect="1"/>
              </p:cNvPicPr>
              <p:nvPr/>
            </p:nvPicPr>
            <p:blipFill rotWithShape="1">
              <a:blip r:embed="rId5"/>
              <a:srcRect l="7862" t="54935" r="2082" b="5718"/>
              <a:stretch/>
            </p:blipFill>
            <p:spPr>
              <a:xfrm>
                <a:off x="6341462" y="7039193"/>
                <a:ext cx="5508595" cy="1375112"/>
              </a:xfrm>
              <a:prstGeom prst="rect">
                <a:avLst/>
              </a:prstGeom>
            </p:spPr>
          </p:pic>
          <p:sp>
            <p:nvSpPr>
              <p:cNvPr id="73" name="TextBox 72">
                <a:extLst>
                  <a:ext uri="{FF2B5EF4-FFF2-40B4-BE49-F238E27FC236}">
                    <a16:creationId xmlns:a16="http://schemas.microsoft.com/office/drawing/2014/main" id="{BF8F249B-DA73-4470-89CF-090EE6FC2F66}"/>
                  </a:ext>
                </a:extLst>
              </p:cNvPr>
              <p:cNvSpPr txBox="1"/>
              <p:nvPr/>
            </p:nvSpPr>
            <p:spPr>
              <a:xfrm rot="16200000">
                <a:off x="4991296" y="7526693"/>
                <a:ext cx="2318240"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COP Position (in)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(z-direction)</a:t>
                </a:r>
              </a:p>
            </p:txBody>
          </p:sp>
          <p:sp>
            <p:nvSpPr>
              <p:cNvPr id="74" name="TextBox 73">
                <a:extLst>
                  <a:ext uri="{FF2B5EF4-FFF2-40B4-BE49-F238E27FC236}">
                    <a16:creationId xmlns:a16="http://schemas.microsoft.com/office/drawing/2014/main" id="{12F309E4-1A85-45AD-A5DF-EC208FC430EB}"/>
                  </a:ext>
                </a:extLst>
              </p:cNvPr>
              <p:cNvSpPr txBox="1"/>
              <p:nvPr/>
            </p:nvSpPr>
            <p:spPr>
              <a:xfrm>
                <a:off x="8000287" y="8396763"/>
                <a:ext cx="2318240" cy="24622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Time (s)</a:t>
                </a:r>
              </a:p>
            </p:txBody>
          </p:sp>
          <p:sp>
            <p:nvSpPr>
              <p:cNvPr id="75" name="TextBox 74">
                <a:extLst>
                  <a:ext uri="{FF2B5EF4-FFF2-40B4-BE49-F238E27FC236}">
                    <a16:creationId xmlns:a16="http://schemas.microsoft.com/office/drawing/2014/main" id="{75B527D8-6ADA-4752-B608-D773933B5729}"/>
                  </a:ext>
                </a:extLst>
              </p:cNvPr>
              <p:cNvSpPr txBox="1"/>
              <p:nvPr/>
            </p:nvSpPr>
            <p:spPr>
              <a:xfrm>
                <a:off x="2210370" y="8396096"/>
                <a:ext cx="2318240" cy="24622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Time (s)</a:t>
                </a:r>
              </a:p>
            </p:txBody>
          </p:sp>
          <p:sp>
            <p:nvSpPr>
              <p:cNvPr id="72" name="TextBox 71">
                <a:extLst>
                  <a:ext uri="{FF2B5EF4-FFF2-40B4-BE49-F238E27FC236}">
                    <a16:creationId xmlns:a16="http://schemas.microsoft.com/office/drawing/2014/main" id="{E793A5E7-64E9-469D-8FA3-C3BD90756F7D}"/>
                  </a:ext>
                </a:extLst>
              </p:cNvPr>
              <p:cNvSpPr txBox="1"/>
              <p:nvPr/>
            </p:nvSpPr>
            <p:spPr>
              <a:xfrm rot="16200000">
                <a:off x="-721718" y="7514740"/>
                <a:ext cx="2318240"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COP Position (in)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(x-direction)</a:t>
                </a:r>
              </a:p>
            </p:txBody>
          </p:sp>
        </p:grpSp>
        <p:sp>
          <p:nvSpPr>
            <p:cNvPr id="68" name="TextBox 67">
              <a:extLst>
                <a:ext uri="{FF2B5EF4-FFF2-40B4-BE49-F238E27FC236}">
                  <a16:creationId xmlns:a16="http://schemas.microsoft.com/office/drawing/2014/main" id="{7F56C4DA-8B17-46E8-88F0-8C8F1DAC34E6}"/>
                </a:ext>
              </a:extLst>
            </p:cNvPr>
            <p:cNvSpPr txBox="1"/>
            <p:nvPr/>
          </p:nvSpPr>
          <p:spPr>
            <a:xfrm>
              <a:off x="3979385" y="7342016"/>
              <a:ext cx="2619460" cy="25429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00" b="1">
                  <a:solidFill>
                    <a:prstClr val="black"/>
                  </a:solidFill>
                  <a:latin typeface="Calibri" panose="020F0502020204030204"/>
                </a:rPr>
                <a:t>Example Back Squat COP </a:t>
              </a:r>
              <a:r>
                <a:rPr lang="en-US" sz="1000" b="1" dirty="0">
                  <a:solidFill>
                    <a:prstClr val="black"/>
                  </a:solidFill>
                  <a:latin typeface="Calibri" panose="020F0502020204030204"/>
                </a:rPr>
                <a:t>Time History Plots</a:t>
              </a:r>
            </a:p>
          </p:txBody>
        </p:sp>
      </p:grpSp>
      <p:grpSp>
        <p:nvGrpSpPr>
          <p:cNvPr id="27" name="Group 26">
            <a:extLst>
              <a:ext uri="{FF2B5EF4-FFF2-40B4-BE49-F238E27FC236}">
                <a16:creationId xmlns:a16="http://schemas.microsoft.com/office/drawing/2014/main" id="{5790FD88-EB47-4D0C-B62E-CED809D9C254}"/>
              </a:ext>
            </a:extLst>
          </p:cNvPr>
          <p:cNvGrpSpPr/>
          <p:nvPr/>
        </p:nvGrpSpPr>
        <p:grpSpPr>
          <a:xfrm>
            <a:off x="10086261" y="4709108"/>
            <a:ext cx="1567467" cy="422972"/>
            <a:chOff x="4631531" y="1440657"/>
            <a:chExt cx="1567467" cy="422972"/>
          </a:xfrm>
        </p:grpSpPr>
        <p:sp>
          <p:nvSpPr>
            <p:cNvPr id="25" name="Rectangle 24">
              <a:extLst>
                <a:ext uri="{FF2B5EF4-FFF2-40B4-BE49-F238E27FC236}">
                  <a16:creationId xmlns:a16="http://schemas.microsoft.com/office/drawing/2014/main" id="{44BE32AB-51C0-43A3-B3A5-304D850690C8}"/>
                </a:ext>
              </a:extLst>
            </p:cNvPr>
            <p:cNvSpPr/>
            <p:nvPr/>
          </p:nvSpPr>
          <p:spPr>
            <a:xfrm>
              <a:off x="4631531" y="1440657"/>
              <a:ext cx="1567467" cy="4001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AB222962-3DAC-42ED-B10B-C46C5AA96EE0}"/>
                </a:ext>
              </a:extLst>
            </p:cNvPr>
            <p:cNvSpPr txBox="1"/>
            <p:nvPr/>
          </p:nvSpPr>
          <p:spPr>
            <a:xfrm>
              <a:off x="4842059" y="1463519"/>
              <a:ext cx="1336751" cy="400110"/>
            </a:xfrm>
            <a:prstGeom prst="rect">
              <a:avLst/>
            </a:prstGeom>
            <a:solidFill>
              <a:schemeClr val="tx1"/>
            </a:solidFill>
          </p:spPr>
          <p:txBody>
            <a:bodyPr wrap="square" rtlCol="0">
              <a:spAutoFit/>
            </a:bodyPr>
            <a:lstStyle/>
            <a:p>
              <a:pPr>
                <a:defRPr/>
              </a:pPr>
              <a:r>
                <a:rPr lang="en-US" sz="1000" dirty="0">
                  <a:solidFill>
                    <a:prstClr val="black"/>
                  </a:solidFill>
                  <a:latin typeface="Calibri" panose="020F0502020204030204"/>
                </a:rPr>
                <a:t>Dynamically Feasible</a:t>
              </a:r>
            </a:p>
            <a:p>
              <a:pPr>
                <a:defRPr/>
              </a:pPr>
              <a:r>
                <a:rPr lang="en-US" sz="1000" dirty="0">
                  <a:solidFill>
                    <a:prstClr val="black"/>
                  </a:solidFill>
                  <a:latin typeface="Calibri" panose="020F0502020204030204"/>
                </a:rPr>
                <a:t>Dynamically Infeasible</a:t>
              </a:r>
            </a:p>
          </p:txBody>
        </p:sp>
        <p:cxnSp>
          <p:nvCxnSpPr>
            <p:cNvPr id="26" name="Straight Connector 25">
              <a:extLst>
                <a:ext uri="{FF2B5EF4-FFF2-40B4-BE49-F238E27FC236}">
                  <a16:creationId xmlns:a16="http://schemas.microsoft.com/office/drawing/2014/main" id="{CF6B5671-9D41-46CC-B412-463C35AE18F6}"/>
                </a:ext>
              </a:extLst>
            </p:cNvPr>
            <p:cNvCxnSpPr/>
            <p:nvPr/>
          </p:nvCxnSpPr>
          <p:spPr>
            <a:xfrm>
              <a:off x="4631531" y="1579825"/>
              <a:ext cx="245269" cy="0"/>
            </a:xfrm>
            <a:prstGeom prst="line">
              <a:avLst/>
            </a:prstGeom>
            <a:ln w="12700">
              <a:solidFill>
                <a:srgbClr val="19D94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E477C62-B3D1-418C-9201-3820C49F211D}"/>
                </a:ext>
              </a:extLst>
            </p:cNvPr>
            <p:cNvCxnSpPr/>
            <p:nvPr/>
          </p:nvCxnSpPr>
          <p:spPr>
            <a:xfrm>
              <a:off x="4631531" y="1741231"/>
              <a:ext cx="245269" cy="0"/>
            </a:xfrm>
            <a:prstGeom prst="line">
              <a:avLst/>
            </a:prstGeom>
            <a:ln w="12700">
              <a:solidFill>
                <a:srgbClr val="FF3D3D"/>
              </a:solidFill>
            </a:ln>
          </p:spPr>
          <p:style>
            <a:lnRef idx="1">
              <a:schemeClr val="accent1"/>
            </a:lnRef>
            <a:fillRef idx="0">
              <a:schemeClr val="accent1"/>
            </a:fillRef>
            <a:effectRef idx="0">
              <a:schemeClr val="accent1"/>
            </a:effectRef>
            <a:fontRef idx="minor">
              <a:schemeClr val="tx1"/>
            </a:fontRef>
          </p:style>
        </p:cxnSp>
      </p:grpSp>
      <p:pic>
        <p:nvPicPr>
          <p:cNvPr id="7" name="Audio 6">
            <a:hlinkClick r:id="" action="ppaction://media"/>
            <a:extLst>
              <a:ext uri="{FF2B5EF4-FFF2-40B4-BE49-F238E27FC236}">
                <a16:creationId xmlns:a16="http://schemas.microsoft.com/office/drawing/2014/main" id="{F8FFF4C4-F37C-47E0-8A54-91AE2901A44F}"/>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905304629"/>
      </p:ext>
    </p:extLst>
  </p:cSld>
  <p:clrMapOvr>
    <a:masterClrMapping/>
  </p:clrMapOvr>
  <mc:AlternateContent xmlns:mc="http://schemas.openxmlformats.org/markup-compatibility/2006" xmlns:p14="http://schemas.microsoft.com/office/powerpoint/2010/main">
    <mc:Choice Requires="p14">
      <p:transition spd="slow" p14:dur="2000" advTm="31656"/>
    </mc:Choice>
    <mc:Fallback xmlns="">
      <p:transition spd="slow" advTm="316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0DDEC00-7E1D-4228-9BFE-5D7CB56F4D2E}"/>
              </a:ext>
            </a:extLst>
          </p:cNvPr>
          <p:cNvSpPr/>
          <p:nvPr/>
        </p:nvSpPr>
        <p:spPr>
          <a:xfrm>
            <a:off x="331457" y="271612"/>
            <a:ext cx="11529082" cy="3424088"/>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0" eaLnBrk="0" fontAlgn="base" hangingPunct="0">
              <a:spcBef>
                <a:spcPct val="0"/>
              </a:spcBef>
              <a:spcAft>
                <a:spcPct val="0"/>
              </a:spcAft>
            </a:pPr>
            <a:endParaRPr lang="en-US" sz="2400" dirty="0">
              <a:solidFill>
                <a:prstClr val="white"/>
              </a:solidFill>
              <a:effectLst>
                <a:outerShdw blurRad="38100" dist="38100" dir="2700000" algn="tl">
                  <a:srgbClr val="000000">
                    <a:alpha val="43137"/>
                  </a:srgbClr>
                </a:outerShdw>
              </a:effectLst>
            </a:endParaRPr>
          </a:p>
        </p:txBody>
      </p:sp>
      <p:sp>
        <p:nvSpPr>
          <p:cNvPr id="2" name="Title 1">
            <a:extLst>
              <a:ext uri="{FF2B5EF4-FFF2-40B4-BE49-F238E27FC236}">
                <a16:creationId xmlns:a16="http://schemas.microsoft.com/office/drawing/2014/main" id="{65645F3B-10B4-4A7B-BCF5-1728D7B55349}"/>
              </a:ext>
            </a:extLst>
          </p:cNvPr>
          <p:cNvSpPr>
            <a:spLocks noGrp="1"/>
          </p:cNvSpPr>
          <p:nvPr>
            <p:ph type="ctrTitle"/>
          </p:nvPr>
        </p:nvSpPr>
        <p:spPr>
          <a:xfrm>
            <a:off x="431807" y="299218"/>
            <a:ext cx="11295137" cy="605756"/>
          </a:xfrm>
        </p:spPr>
        <p:txBody>
          <a:bodyPr>
            <a:normAutofit fontScale="90000"/>
          </a:bodyPr>
          <a:lstStyle/>
          <a:p>
            <a:pPr algn="l"/>
            <a:r>
              <a:rPr lang="en-US" sz="4400" u="sng"/>
              <a:t>Conclusions </a:t>
            </a:r>
            <a:endParaRPr lang="en-US" sz="4400" u="sng" dirty="0"/>
          </a:p>
        </p:txBody>
      </p:sp>
      <p:sp>
        <p:nvSpPr>
          <p:cNvPr id="3" name="Subtitle 2">
            <a:extLst>
              <a:ext uri="{FF2B5EF4-FFF2-40B4-BE49-F238E27FC236}">
                <a16:creationId xmlns:a16="http://schemas.microsoft.com/office/drawing/2014/main" id="{FBE1B6F7-3EB3-45FD-9929-129154BE785A}"/>
              </a:ext>
            </a:extLst>
          </p:cNvPr>
          <p:cNvSpPr>
            <a:spLocks noGrp="1"/>
          </p:cNvSpPr>
          <p:nvPr>
            <p:ph type="subTitle" idx="1"/>
          </p:nvPr>
        </p:nvSpPr>
        <p:spPr>
          <a:xfrm>
            <a:off x="448429" y="876525"/>
            <a:ext cx="11295137" cy="2750517"/>
          </a:xfrm>
        </p:spPr>
        <p:txBody>
          <a:bodyPr>
            <a:normAutofit lnSpcReduction="10000"/>
          </a:bodyPr>
          <a:lstStyle/>
          <a:p>
            <a:pPr marL="342900" indent="-342900" algn="l">
              <a:buFont typeface="Arial" panose="020B0604020202020204" pitchFamily="34" charset="0"/>
              <a:buChar char="•"/>
            </a:pPr>
            <a:r>
              <a:rPr lang="en-US"/>
              <a:t>Quantifying and creating requirements for stability in 0g while exercising on a VIS device is a long-standing problem</a:t>
            </a:r>
            <a:endParaRPr lang="en-US" dirty="0"/>
          </a:p>
          <a:p>
            <a:pPr marL="342900" indent="-342900" algn="l">
              <a:buFont typeface="Arial" panose="020B0604020202020204" pitchFamily="34" charset="0"/>
              <a:buChar char="•"/>
            </a:pPr>
            <a:r>
              <a:rPr lang="en-US"/>
              <a:t>While we cannot provide a general solution, we have informed the stability question by looking at the dynamic feasibility in 0g of exercise trajectories recorded in a terrestrial lab, with the feasibility criterion based on using the COP concept in a somewhat novel setting</a:t>
            </a:r>
          </a:p>
          <a:p>
            <a:pPr marL="342900" indent="-342900" algn="l">
              <a:buFont typeface="Arial" panose="020B0604020202020204" pitchFamily="34" charset="0"/>
              <a:buChar char="•"/>
            </a:pPr>
            <a:r>
              <a:rPr lang="en-US"/>
              <a:t>It would be of significant interest to better understand the stability implications of </a:t>
            </a:r>
            <a:r>
              <a:rPr lang="en-US" i="1"/>
              <a:t>brief</a:t>
            </a:r>
            <a:r>
              <a:rPr lang="en-US"/>
              <a:t> COP excursions outside the BOS</a:t>
            </a:r>
          </a:p>
        </p:txBody>
      </p:sp>
      <p:sp>
        <p:nvSpPr>
          <p:cNvPr id="7" name="Rectangle 6">
            <a:extLst>
              <a:ext uri="{FF2B5EF4-FFF2-40B4-BE49-F238E27FC236}">
                <a16:creationId xmlns:a16="http://schemas.microsoft.com/office/drawing/2014/main" id="{4EA1C373-91AC-4489-B497-FD9DEF11179A}"/>
              </a:ext>
            </a:extLst>
          </p:cNvPr>
          <p:cNvSpPr/>
          <p:nvPr/>
        </p:nvSpPr>
        <p:spPr>
          <a:xfrm>
            <a:off x="6178163" y="3861201"/>
            <a:ext cx="5682376" cy="2688056"/>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0" eaLnBrk="0" fontAlgn="base" hangingPunct="0">
              <a:spcBef>
                <a:spcPct val="0"/>
              </a:spcBef>
              <a:spcAft>
                <a:spcPct val="0"/>
              </a:spcAft>
            </a:pPr>
            <a:endParaRPr lang="en-US" sz="2400" dirty="0">
              <a:solidFill>
                <a:prstClr val="white"/>
              </a:solidFill>
              <a:effectLst>
                <a:outerShdw blurRad="38100" dist="38100" dir="2700000" algn="tl">
                  <a:srgbClr val="000000">
                    <a:alpha val="43137"/>
                  </a:srgbClr>
                </a:outerShdw>
              </a:effectLst>
            </a:endParaRPr>
          </a:p>
        </p:txBody>
      </p:sp>
      <p:sp>
        <p:nvSpPr>
          <p:cNvPr id="8" name="Title 1">
            <a:extLst>
              <a:ext uri="{FF2B5EF4-FFF2-40B4-BE49-F238E27FC236}">
                <a16:creationId xmlns:a16="http://schemas.microsoft.com/office/drawing/2014/main" id="{3CCB48AE-C612-492D-BA3A-1ED8404048C7}"/>
              </a:ext>
            </a:extLst>
          </p:cNvPr>
          <p:cNvSpPr txBox="1">
            <a:spLocks/>
          </p:cNvSpPr>
          <p:nvPr/>
        </p:nvSpPr>
        <p:spPr>
          <a:xfrm>
            <a:off x="6240231" y="3726110"/>
            <a:ext cx="5548780" cy="605756"/>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u="sng" dirty="0"/>
              <a:t>References</a:t>
            </a:r>
          </a:p>
        </p:txBody>
      </p:sp>
      <p:sp>
        <p:nvSpPr>
          <p:cNvPr id="11" name="Subtitle 2">
            <a:extLst>
              <a:ext uri="{FF2B5EF4-FFF2-40B4-BE49-F238E27FC236}">
                <a16:creationId xmlns:a16="http://schemas.microsoft.com/office/drawing/2014/main" id="{330AB405-825B-48E8-934F-B863AD10F050}"/>
              </a:ext>
            </a:extLst>
          </p:cNvPr>
          <p:cNvSpPr txBox="1">
            <a:spLocks/>
          </p:cNvSpPr>
          <p:nvPr/>
        </p:nvSpPr>
        <p:spPr>
          <a:xfrm>
            <a:off x="6178163" y="4280524"/>
            <a:ext cx="5682376" cy="2193157"/>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65760" indent="-457200" algn="l">
              <a:spcBef>
                <a:spcPts val="0"/>
              </a:spcBef>
            </a:pPr>
            <a:r>
              <a:rPr lang="en-US" sz="5600" dirty="0"/>
              <a:t>[1] New Danish space exercise machine completes testing at NASA. (2019, April 25). https://www.danishaerospace.com/en/news/new-danish-space-exercise-machine-completes-testing-at-nasa</a:t>
            </a:r>
          </a:p>
          <a:p>
            <a:pPr marL="365760" indent="-457200" algn="l">
              <a:spcBef>
                <a:spcPts val="0"/>
              </a:spcBef>
            </a:pPr>
            <a:r>
              <a:rPr lang="en-US" sz="5600" dirty="0"/>
              <a:t>[2] Huffman R.K., Frenkel D., Bell C.A, Lostroscio K.H., and Quiocho L.J. “Feasibility of Earthbound Motion in Lunar </a:t>
            </a:r>
            <a:r>
              <a:rPr lang="en-US" sz="5600"/>
              <a:t>Gravity” [#1105-002174] , </a:t>
            </a:r>
            <a:r>
              <a:rPr lang="en-US" sz="5600" dirty="0"/>
              <a:t>HRP IWS 2021</a:t>
            </a:r>
          </a:p>
          <a:p>
            <a:pPr marL="365760" indent="-457200" algn="l">
              <a:spcBef>
                <a:spcPts val="0"/>
              </a:spcBef>
            </a:pPr>
            <a:r>
              <a:rPr lang="en-US" sz="5600" dirty="0"/>
              <a:t>[3] Seth et al. OpenSim: Simulating musculoskeletal dynamics and neuromuscular control to study human and animal movement. </a:t>
            </a:r>
            <a:r>
              <a:rPr lang="en-US" sz="5600" dirty="0" err="1"/>
              <a:t>PLoS</a:t>
            </a:r>
            <a:r>
              <a:rPr lang="en-US" sz="5600" dirty="0"/>
              <a:t> Computational Biology, 14(7). (2018)</a:t>
            </a:r>
          </a:p>
          <a:p>
            <a:pPr marL="365760" indent="-457200" algn="l">
              <a:spcBef>
                <a:spcPts val="0"/>
              </a:spcBef>
            </a:pPr>
            <a:r>
              <a:rPr lang="en-US" sz="5600" dirty="0"/>
              <a:t>[4] Frenkel D., Huffman R.K., Quiocho L.J., and Lostroscio K.</a:t>
            </a:r>
            <a:r>
              <a:rPr lang="en-US" sz="5600"/>
              <a:t>H. </a:t>
            </a:r>
            <a:r>
              <a:rPr lang="en-US" sz="5600" dirty="0"/>
              <a:t>“Dynamics of a Vibration Isolation System Including Inertia of the Human </a:t>
            </a:r>
            <a:r>
              <a:rPr lang="en-US" sz="5600"/>
              <a:t>Body” [#19261], </a:t>
            </a:r>
            <a:r>
              <a:rPr lang="en-US" sz="5600" dirty="0"/>
              <a:t>HRP IWS 2019, Galveston, </a:t>
            </a:r>
            <a:r>
              <a:rPr lang="en-US" sz="5600"/>
              <a:t>TX. </a:t>
            </a:r>
            <a:endParaRPr lang="en-US" sz="4400" dirty="0"/>
          </a:p>
        </p:txBody>
      </p:sp>
      <p:sp>
        <p:nvSpPr>
          <p:cNvPr id="12" name="Rectangle 11">
            <a:extLst>
              <a:ext uri="{FF2B5EF4-FFF2-40B4-BE49-F238E27FC236}">
                <a16:creationId xmlns:a16="http://schemas.microsoft.com/office/drawing/2014/main" id="{50CE5E85-A71D-4EB3-BFF2-72467FFDE7B7}"/>
              </a:ext>
            </a:extLst>
          </p:cNvPr>
          <p:cNvSpPr/>
          <p:nvPr/>
        </p:nvSpPr>
        <p:spPr>
          <a:xfrm>
            <a:off x="331457" y="3869467"/>
            <a:ext cx="5682376" cy="1464622"/>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0" eaLnBrk="0" fontAlgn="base" hangingPunct="0">
              <a:spcBef>
                <a:spcPct val="0"/>
              </a:spcBef>
              <a:spcAft>
                <a:spcPct val="0"/>
              </a:spcAft>
            </a:pPr>
            <a:endParaRPr lang="en-US" sz="2400" dirty="0">
              <a:solidFill>
                <a:prstClr val="white"/>
              </a:solidFill>
              <a:effectLst>
                <a:outerShdw blurRad="38100" dist="38100" dir="2700000" algn="tl">
                  <a:srgbClr val="000000">
                    <a:alpha val="43137"/>
                  </a:srgbClr>
                </a:outerShdw>
              </a:effectLst>
            </a:endParaRPr>
          </a:p>
        </p:txBody>
      </p:sp>
      <p:sp>
        <p:nvSpPr>
          <p:cNvPr id="13" name="Title 1">
            <a:extLst>
              <a:ext uri="{FF2B5EF4-FFF2-40B4-BE49-F238E27FC236}">
                <a16:creationId xmlns:a16="http://schemas.microsoft.com/office/drawing/2014/main" id="{7370EA6D-09E6-4313-869F-D21598EE16EA}"/>
              </a:ext>
            </a:extLst>
          </p:cNvPr>
          <p:cNvSpPr txBox="1">
            <a:spLocks/>
          </p:cNvSpPr>
          <p:nvPr/>
        </p:nvSpPr>
        <p:spPr>
          <a:xfrm>
            <a:off x="398254" y="3788807"/>
            <a:ext cx="5548780" cy="56781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u="sng" dirty="0"/>
              <a:t>Acknowledgements</a:t>
            </a:r>
          </a:p>
        </p:txBody>
      </p:sp>
      <p:sp>
        <p:nvSpPr>
          <p:cNvPr id="14" name="Subtitle 2">
            <a:extLst>
              <a:ext uri="{FF2B5EF4-FFF2-40B4-BE49-F238E27FC236}">
                <a16:creationId xmlns:a16="http://schemas.microsoft.com/office/drawing/2014/main" id="{F653D706-4478-4AD0-90CB-6FCF6D260AE7}"/>
              </a:ext>
            </a:extLst>
          </p:cNvPr>
          <p:cNvSpPr txBox="1">
            <a:spLocks/>
          </p:cNvSpPr>
          <p:nvPr/>
        </p:nvSpPr>
        <p:spPr>
          <a:xfrm>
            <a:off x="431802" y="4317029"/>
            <a:ext cx="5398273" cy="1000125"/>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a:t>The work described here was performed entirely within the Simulation and Graphics Branch of the Software, Robotics, and Simulation Division of the NASA JSC Engineering Directorate</a:t>
            </a:r>
          </a:p>
          <a:p>
            <a:pPr marL="171450" indent="-171450" algn="l">
              <a:buFont typeface="Arial" panose="020B0604020202020204" pitchFamily="34" charset="0"/>
              <a:buChar char="•"/>
            </a:pPr>
            <a:endParaRPr lang="en-US" sz="1100" dirty="0"/>
          </a:p>
        </p:txBody>
      </p:sp>
      <p:grpSp>
        <p:nvGrpSpPr>
          <p:cNvPr id="4" name="Group 3">
            <a:extLst>
              <a:ext uri="{FF2B5EF4-FFF2-40B4-BE49-F238E27FC236}">
                <a16:creationId xmlns:a16="http://schemas.microsoft.com/office/drawing/2014/main" id="{E2E434DD-3BA5-454A-A334-530ED7DC2EB6}"/>
              </a:ext>
            </a:extLst>
          </p:cNvPr>
          <p:cNvGrpSpPr/>
          <p:nvPr/>
        </p:nvGrpSpPr>
        <p:grpSpPr>
          <a:xfrm>
            <a:off x="331457" y="5377102"/>
            <a:ext cx="5682376" cy="1167783"/>
            <a:chOff x="2515862" y="3723306"/>
            <a:chExt cx="5682376" cy="1167783"/>
          </a:xfrm>
        </p:grpSpPr>
        <p:sp>
          <p:nvSpPr>
            <p:cNvPr id="17" name="Rectangle 16">
              <a:extLst>
                <a:ext uri="{FF2B5EF4-FFF2-40B4-BE49-F238E27FC236}">
                  <a16:creationId xmlns:a16="http://schemas.microsoft.com/office/drawing/2014/main" id="{B82B9EA7-3E60-48B8-8F72-D3DC1AE884E1}"/>
                </a:ext>
              </a:extLst>
            </p:cNvPr>
            <p:cNvSpPr/>
            <p:nvPr/>
          </p:nvSpPr>
          <p:spPr>
            <a:xfrm>
              <a:off x="2515862" y="3861201"/>
              <a:ext cx="5682376" cy="1029888"/>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0" eaLnBrk="0" fontAlgn="base" hangingPunct="0">
                <a:spcBef>
                  <a:spcPct val="0"/>
                </a:spcBef>
                <a:spcAft>
                  <a:spcPct val="0"/>
                </a:spcAft>
              </a:pPr>
              <a:endParaRPr lang="en-US" sz="2400" dirty="0">
                <a:solidFill>
                  <a:prstClr val="white"/>
                </a:solidFill>
                <a:effectLst>
                  <a:outerShdw blurRad="38100" dist="38100" dir="2700000" algn="tl">
                    <a:srgbClr val="000000">
                      <a:alpha val="43137"/>
                    </a:srgbClr>
                  </a:outerShdw>
                </a:effectLst>
              </a:endParaRPr>
            </a:p>
          </p:txBody>
        </p:sp>
        <p:sp>
          <p:nvSpPr>
            <p:cNvPr id="18" name="Title 1">
              <a:extLst>
                <a:ext uri="{FF2B5EF4-FFF2-40B4-BE49-F238E27FC236}">
                  <a16:creationId xmlns:a16="http://schemas.microsoft.com/office/drawing/2014/main" id="{F6C9D817-B6F7-41AF-8380-96DC71A55C9A}"/>
                </a:ext>
              </a:extLst>
            </p:cNvPr>
            <p:cNvSpPr txBox="1">
              <a:spLocks/>
            </p:cNvSpPr>
            <p:nvPr/>
          </p:nvSpPr>
          <p:spPr>
            <a:xfrm>
              <a:off x="2582659" y="3723306"/>
              <a:ext cx="5548780" cy="605756"/>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u="sng"/>
                <a:t>Contacts</a:t>
              </a:r>
              <a:endParaRPr lang="en-US" sz="3000" u="sng" dirty="0"/>
            </a:p>
          </p:txBody>
        </p:sp>
        <p:sp>
          <p:nvSpPr>
            <p:cNvPr id="19" name="Subtitle 2">
              <a:extLst>
                <a:ext uri="{FF2B5EF4-FFF2-40B4-BE49-F238E27FC236}">
                  <a16:creationId xmlns:a16="http://schemas.microsoft.com/office/drawing/2014/main" id="{693E10B2-8F12-4C04-A116-7EFDBDF9E33C}"/>
                </a:ext>
              </a:extLst>
            </p:cNvPr>
            <p:cNvSpPr txBox="1">
              <a:spLocks/>
            </p:cNvSpPr>
            <p:nvPr/>
          </p:nvSpPr>
          <p:spPr>
            <a:xfrm>
              <a:off x="2582659" y="4266500"/>
              <a:ext cx="5590869" cy="505837"/>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a:t>For additional information, please </a:t>
              </a:r>
              <a:r>
                <a:rPr lang="en-US" sz="2000"/>
                <a:t>contact:</a:t>
              </a:r>
            </a:p>
            <a:p>
              <a:pPr>
                <a:spcBef>
                  <a:spcPts val="300"/>
                </a:spcBef>
              </a:pPr>
              <a:r>
                <a:rPr lang="en-US" sz="2000"/>
                <a:t>david.frenkel-1@</a:t>
              </a:r>
              <a:r>
                <a:rPr lang="en-US" sz="2000" dirty="0"/>
                <a:t>nasa.gov</a:t>
              </a:r>
              <a:r>
                <a:rPr lang="en-US" sz="2000"/>
                <a:t>, kaitlin.h.lostroscio@</a:t>
              </a:r>
              <a:r>
                <a:rPr lang="en-US" sz="2000" dirty="0"/>
                <a:t>nasa</a:t>
              </a:r>
              <a:r>
                <a:rPr lang="en-US" sz="2000"/>
                <a:t>.gov</a:t>
              </a:r>
              <a:endParaRPr lang="en-US" sz="2000" dirty="0"/>
            </a:p>
            <a:p>
              <a:pPr marL="171450" indent="-171450" algn="l">
                <a:buFont typeface="Arial" panose="020B0604020202020204" pitchFamily="34" charset="0"/>
                <a:buChar char="•"/>
              </a:pPr>
              <a:endParaRPr lang="en-US" sz="1100" dirty="0"/>
            </a:p>
          </p:txBody>
        </p:sp>
      </p:grpSp>
      <p:sp>
        <p:nvSpPr>
          <p:cNvPr id="5" name="Slide Number Placeholder 4">
            <a:extLst>
              <a:ext uri="{FF2B5EF4-FFF2-40B4-BE49-F238E27FC236}">
                <a16:creationId xmlns:a16="http://schemas.microsoft.com/office/drawing/2014/main" id="{37519917-0BD0-4EC1-8B6F-FA8E7E410F66}"/>
              </a:ext>
            </a:extLst>
          </p:cNvPr>
          <p:cNvSpPr>
            <a:spLocks noGrp="1"/>
          </p:cNvSpPr>
          <p:nvPr>
            <p:ph type="sldNum" sz="quarter" idx="4"/>
          </p:nvPr>
        </p:nvSpPr>
        <p:spPr>
          <a:xfrm>
            <a:off x="9263063" y="6572680"/>
            <a:ext cx="2743200" cy="285320"/>
          </a:xfrm>
        </p:spPr>
        <p:txBody>
          <a:bodyPr/>
          <a:lstStyle/>
          <a:p>
            <a:fld id="{AC0B2DFA-4C89-4306-83F8-C4B892318B26}" type="slidenum">
              <a:rPr lang="en-US" smtClean="0"/>
              <a:t>5</a:t>
            </a:fld>
            <a:endParaRPr lang="en-US"/>
          </a:p>
        </p:txBody>
      </p:sp>
      <p:pic>
        <p:nvPicPr>
          <p:cNvPr id="9" name="Audio 8">
            <a:hlinkClick r:id="" action="ppaction://media"/>
            <a:extLst>
              <a:ext uri="{FF2B5EF4-FFF2-40B4-BE49-F238E27FC236}">
                <a16:creationId xmlns:a16="http://schemas.microsoft.com/office/drawing/2014/main" id="{3C24C05A-1DF3-4824-8A93-46FB0DCB76F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70032306"/>
      </p:ext>
    </p:extLst>
  </p:cSld>
  <p:clrMapOvr>
    <a:masterClrMapping/>
  </p:clrMapOvr>
  <mc:AlternateContent xmlns:mc="http://schemas.openxmlformats.org/markup-compatibility/2006">
    <mc:Choice xmlns:p14="http://schemas.microsoft.com/office/powerpoint/2010/main" Requires="p14">
      <p:transition spd="slow" p14:dur="2000" advTm="40370"/>
    </mc:Choice>
    <mc:Fallback>
      <p:transition spd="slow" advTm="403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5557</TotalTime>
  <Words>987</Words>
  <Application>Microsoft Office PowerPoint</Application>
  <PresentationFormat>Widescreen</PresentationFormat>
  <Paragraphs>78</Paragraphs>
  <Slides>5</Slides>
  <Notes>4</Notes>
  <HiddenSlides>0</HiddenSlides>
  <MMClips>5</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vt:i4>
      </vt:variant>
    </vt:vector>
  </HeadingPairs>
  <TitlesOfParts>
    <vt:vector size="12" baseType="lpstr">
      <vt:lpstr>Arial</vt:lpstr>
      <vt:lpstr>Calibri</vt:lpstr>
      <vt:lpstr>Calibri Light</vt:lpstr>
      <vt:lpstr>Cambria Math</vt:lpstr>
      <vt:lpstr>Helvetica Neue Black Condensed</vt:lpstr>
      <vt:lpstr>1_Office Theme</vt:lpstr>
      <vt:lpstr>Office Theme</vt:lpstr>
      <vt:lpstr>PowerPoint Presentation</vt:lpstr>
      <vt:lpstr>Introduction</vt:lpstr>
      <vt:lpstr>Method</vt:lpstr>
      <vt:lpstr>Results</vt:lpstr>
      <vt:lpstr>Conclusions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Analysis of Exercise Loads to Inform Vibration Isolation System Design</dc:title>
  <dc:creator>Bell, Charlotte A. (JSC-ER711)[CACI NSS, INC]</dc:creator>
  <cp:lastModifiedBy>Frenkel, David (JSC-ER7)[CACI NSS, INC]</cp:lastModifiedBy>
  <cp:revision>275</cp:revision>
  <dcterms:created xsi:type="dcterms:W3CDTF">2021-01-07T06:18:04Z</dcterms:created>
  <dcterms:modified xsi:type="dcterms:W3CDTF">2022-01-18T21:00:07Z</dcterms:modified>
</cp:coreProperties>
</file>