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415" r:id="rId2"/>
    <p:sldId id="635" r:id="rId3"/>
    <p:sldId id="636" r:id="rId4"/>
    <p:sldId id="637" r:id="rId5"/>
    <p:sldId id="638" r:id="rId6"/>
    <p:sldId id="639" r:id="rId7"/>
    <p:sldId id="640" r:id="rId8"/>
    <p:sldId id="641" r:id="rId9"/>
    <p:sldId id="642" r:id="rId10"/>
    <p:sldId id="643" r:id="rId11"/>
    <p:sldId id="644" r:id="rId12"/>
    <p:sldId id="645" r:id="rId13"/>
    <p:sldId id="646" r:id="rId14"/>
    <p:sldId id="647" r:id="rId15"/>
  </p:sldIdLst>
  <p:sldSz cx="12192000" cy="6858000"/>
  <p:notesSz cx="7035800" cy="9194800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Book Antiqua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96">
          <p15:clr>
            <a:srgbClr val="A4A3A4"/>
          </p15:clr>
        </p15:guide>
        <p15:guide id="2" pos="2216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cott Braun" initials="SB" lastIdx="2" clrIdx="0">
    <p:extLst>
      <p:ext uri="{19B8F6BF-5375-455C-9EA6-DF929625EA0E}">
        <p15:presenceInfo xmlns:p15="http://schemas.microsoft.com/office/powerpoint/2012/main" userId="S::scott.a.braun@gmao.onmicrosoft.com::a375c5c0-77b8-43ee-9566-69bd1a1c728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 useTimings="0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4E81BD"/>
    <a:srgbClr val="FFFFFF"/>
    <a:srgbClr val="6F2D9F"/>
    <a:srgbClr val="8063A3"/>
    <a:srgbClr val="008A00"/>
    <a:srgbClr val="FDBB28"/>
    <a:srgbClr val="2C2C2C"/>
    <a:srgbClr val="343434"/>
    <a:srgbClr val="3232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3212"/>
    <p:restoredTop sz="90612" autoAdjust="0"/>
  </p:normalViewPr>
  <p:slideViewPr>
    <p:cSldViewPr snapToGrid="0">
      <p:cViewPr varScale="1">
        <p:scale>
          <a:sx n="89" d="100"/>
          <a:sy n="89" d="100"/>
        </p:scale>
        <p:origin x="192" y="6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0" d="100"/>
          <a:sy n="120" d="100"/>
        </p:scale>
        <p:origin x="3336" y="200"/>
      </p:cViewPr>
      <p:guideLst>
        <p:guide orient="horz" pos="2896"/>
        <p:guide pos="221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06074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8213" y="4367213"/>
            <a:ext cx="5159375" cy="41386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1654" tIns="45023" rIns="91654" bIns="45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12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465138" y="695325"/>
            <a:ext cx="6107112" cy="34353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92771475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ＭＳ Ｐゴシック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ヒラギノ角ゴ Pro W3" charset="-128"/>
        <a:cs typeface="ヒラギノ角ゴ Pro W3" pitchFamily="1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65138" y="695325"/>
            <a:ext cx="6107112" cy="34353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79111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f8eec7ddd4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f8eec7ddd4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  <a:effectLst/>
        </p:spPr>
        <p:txBody>
          <a:bodyPr anchor="t"/>
          <a:lstStyle>
            <a:lvl1pPr algn="l">
              <a:defRPr sz="2400" b="0" cap="none" baseline="0">
                <a:solidFill>
                  <a:srgbClr val="262B62"/>
                </a:solidFill>
                <a:effectLst/>
                <a:latin typeface="Arial"/>
                <a:cs typeface="Arial"/>
              </a:defRPr>
            </a:lvl1pPr>
          </a:lstStyle>
          <a:p>
            <a:r>
              <a:rPr lang="en-US" dirty="0"/>
              <a:t>Click to edit Name, Position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1881219"/>
            <a:ext cx="10363200" cy="1500187"/>
          </a:xfrm>
        </p:spPr>
        <p:txBody>
          <a:bodyPr anchor="b"/>
          <a:lstStyle>
            <a:lvl1pPr marL="0" indent="0">
              <a:buNone/>
              <a:defRPr sz="32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Title of Presentation</a:t>
            </a:r>
          </a:p>
        </p:txBody>
      </p:sp>
    </p:spTree>
  </p:cSld>
  <p:clrMapOvr>
    <a:masterClrMapping/>
  </p:clrMapOvr>
  <p:transition spd="med" advClick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63084" y="1881219"/>
            <a:ext cx="10363200" cy="1500187"/>
          </a:xfrm>
        </p:spPr>
        <p:txBody>
          <a:bodyPr anchor="b"/>
          <a:lstStyle>
            <a:lvl1pPr marL="0" indent="0">
              <a:buNone/>
              <a:defRPr sz="3200" baseline="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4128959922"/>
      </p:ext>
    </p:extLst>
  </p:cSld>
  <p:clrMapOvr>
    <a:masterClrMapping/>
  </p:clrMapOvr>
  <p:transition spd="med" advClick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  <a:effectLst/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4118" y="812800"/>
            <a:ext cx="5471583" cy="56530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38900" y="812800"/>
            <a:ext cx="5471584" cy="5653088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565427" y="164202"/>
            <a:ext cx="10198284" cy="4431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795200"/>
            <a:ext cx="5386917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1512957"/>
            <a:ext cx="5386917" cy="46132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795200"/>
            <a:ext cx="5389033" cy="639762"/>
          </a:xfrm>
        </p:spPr>
        <p:txBody>
          <a:bodyPr/>
          <a:lstStyle>
            <a:lvl1pPr marL="0" indent="0">
              <a:buNone/>
              <a:defRPr sz="18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512957"/>
            <a:ext cx="5389033" cy="4613206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 spd="med" advClick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511301" y="100014"/>
            <a:ext cx="9207500" cy="561975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Click to edit title</a:t>
            </a:r>
          </a:p>
        </p:txBody>
      </p:sp>
    </p:spTree>
  </p:cSld>
  <p:clrMapOvr>
    <a:masterClrMapping/>
  </p:clrMapOvr>
  <p:transition spd="med" advClick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09601" y="762000"/>
            <a:ext cx="4011084" cy="673100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 b="1">
                <a:solidFill>
                  <a:srgbClr val="262B62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766733" y="1435653"/>
            <a:ext cx="6815667" cy="4690511"/>
          </a:xfrm>
        </p:spPr>
        <p:txBody>
          <a:bodyPr/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</p:cSld>
  <p:clrMapOvr>
    <a:masterClrMapping/>
  </p:clrMapOvr>
  <p:transition spd="med" advClick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effectLst/>
        </p:spPr>
        <p:txBody>
          <a:bodyPr anchor="b"/>
          <a:lstStyle>
            <a:lvl1pPr algn="l">
              <a:defRPr sz="2000" b="1">
                <a:solidFill>
                  <a:srgbClr val="000000"/>
                </a:solidFill>
              </a:defRPr>
            </a:lvl1pPr>
          </a:lstStyle>
          <a:p>
            <a:r>
              <a:rPr lang="en-US" dirty="0"/>
              <a:t>Click to edit title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text</a:t>
            </a:r>
          </a:p>
        </p:txBody>
      </p:sp>
    </p:spTree>
  </p:cSld>
  <p:clrMapOvr>
    <a:masterClrMapping/>
  </p:clrMapOvr>
  <p:transition spd="med" advClick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122363"/>
            <a:ext cx="103632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4318A2-4F35-1A47-8154-5499DC578D62}" type="datetimeFigureOut">
              <a:rPr lang="en-US" smtClean="0"/>
              <a:t>10/18/21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09F30-0076-504B-B4F8-14A95664AE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99630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11296611" y="6217623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algn="r">
              <a:spcBef>
                <a:spcPts val="0"/>
              </a:spcBef>
              <a:spcAft>
                <a:spcPts val="0"/>
              </a:spcAft>
            </a:pPr>
            <a:fld id="{00000000-1234-1234-1234-123412341234}" type="slidenum">
              <a:rPr lang="en" smtClean="0"/>
              <a:pPr algn="r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109656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GPM PPT Fmt2011.png"/>
          <p:cNvPicPr>
            <a:picLocks noChangeAspect="1"/>
          </p:cNvPicPr>
          <p:nvPr userDrawn="1"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000FF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  <p:sp>
        <p:nvSpPr>
          <p:cNvPr id="1027" name="Rectangle 1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4118" y="812800"/>
            <a:ext cx="11146367" cy="56530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11309351" y="6515101"/>
            <a:ext cx="632883" cy="2460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15862533-6045-4344-9122-B8E80F1A65F2}" type="slidenum">
              <a:rPr lang="en-US" sz="1000">
                <a:latin typeface="Arial" charset="0"/>
                <a:cs typeface="Arial" charset="0"/>
              </a:rPr>
              <a:pPr algn="r">
                <a:defRPr/>
              </a:pPr>
              <a:t>‹#›</a:t>
            </a:fld>
            <a:endParaRPr lang="en-US" sz="1000">
              <a:latin typeface="Arial" charset="0"/>
              <a:cs typeface="Arial" charset="0"/>
            </a:endParaRPr>
          </a:p>
        </p:txBody>
      </p:sp>
      <p:pic>
        <p:nvPicPr>
          <p:cNvPr id="1030" name="Picture 55"/>
          <p:cNvPicPr>
            <a:picLocks noChangeAspect="1" noChangeArrowheads="1"/>
          </p:cNvPicPr>
          <p:nvPr userDrawn="1"/>
        </p:nvPicPr>
        <p:blipFill>
          <a:blip r:embed="rId1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163301" y="87314"/>
            <a:ext cx="850900" cy="54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1"/>
          <p:cNvSpPr/>
          <p:nvPr userDrawn="1"/>
        </p:nvSpPr>
        <p:spPr>
          <a:xfrm>
            <a:off x="11043962" y="6512272"/>
            <a:ext cx="48122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i="1" dirty="0">
                <a:effectLst/>
                <a:latin typeface="Arial"/>
                <a:cs typeface="Arial"/>
              </a:rPr>
              <a:t>Page</a:t>
            </a:r>
            <a:endParaRPr lang="en-US" sz="1000" i="1" dirty="0">
              <a:latin typeface="Arial"/>
              <a:cs typeface="Arial"/>
            </a:endParaRPr>
          </a:p>
        </p:txBody>
      </p:sp>
      <p:sp>
        <p:nvSpPr>
          <p:cNvPr id="5" name="Title Placeholder 4">
            <a:extLst>
              <a:ext uri="{FF2B5EF4-FFF2-40B4-BE49-F238E27FC236}">
                <a16:creationId xmlns:a16="http://schemas.microsoft.com/office/drawing/2014/main" id="{245F8019-7A8F-7244-B101-430FD62B0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2849"/>
            <a:ext cx="10515600" cy="5101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7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8" r:id="rId10"/>
    <p:sldLayoutId id="2147483659" r:id="rId11"/>
  </p:sldLayoutIdLst>
  <p:transition spd="med" advClick="0"/>
  <p:hf hdr="0" ftr="0" dt="0"/>
  <p:txStyles>
    <p:titleStyle>
      <a:lvl1pPr algn="ct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/>
          <a:ea typeface="ＭＳ Ｐゴシック" charset="-128"/>
          <a:cs typeface="Arial Bold"/>
        </a:defRPr>
      </a:lvl1pPr>
      <a:lvl2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2pPr>
      <a:lvl3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3pPr>
      <a:lvl4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4pPr>
      <a:lvl5pPr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400" b="1">
          <a:solidFill>
            <a:srgbClr val="FFFFFF"/>
          </a:solidFill>
          <a:latin typeface="Arial Bold" charset="0"/>
          <a:ea typeface="ＭＳ Ｐゴシック" charset="-128"/>
          <a:cs typeface="Arial Bold" pitchFamily="1" charset="0"/>
        </a:defRPr>
      </a:lvl5pPr>
      <a:lvl6pPr marL="4572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6pPr>
      <a:lvl7pPr marL="9144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7pPr>
      <a:lvl8pPr marL="13716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8pPr>
      <a:lvl9pPr marL="1828800" algn="r" rtl="0" eaLnBrk="0" fontAlgn="base" hangingPunct="0">
        <a:lnSpc>
          <a:spcPct val="85000"/>
        </a:lnSpc>
        <a:spcBef>
          <a:spcPct val="0"/>
        </a:spcBef>
        <a:spcAft>
          <a:spcPct val="0"/>
        </a:spcAft>
        <a:defRPr sz="2700" b="1">
          <a:solidFill>
            <a:srgbClr val="FFFFFF"/>
          </a:solidFill>
          <a:latin typeface="Book Antiqua" charset="0"/>
        </a:defRPr>
      </a:lvl9pPr>
    </p:titleStyle>
    <p:bodyStyle>
      <a:lvl1pPr marL="174625" indent="-174625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1pPr>
      <a:lvl2pPr marL="511175" indent="-2222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–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2pPr>
      <a:lvl3pPr marL="7969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3pPr>
      <a:lvl4pPr marL="1146175" indent="-2349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–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4pPr>
      <a:lvl5pPr marL="14319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rgbClr val="003399"/>
        </a:buClr>
        <a:buSzPct val="100000"/>
        <a:buChar char="•"/>
        <a:defRPr sz="1600">
          <a:solidFill>
            <a:schemeClr val="bg1"/>
          </a:solidFill>
          <a:latin typeface="Arial"/>
          <a:ea typeface="ＭＳ Ｐゴシック" charset="-128"/>
          <a:cs typeface="Arial"/>
        </a:defRPr>
      </a:lvl5pPr>
      <a:lvl6pPr marL="18891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6pPr>
      <a:lvl7pPr marL="23463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7pPr>
      <a:lvl8pPr marL="28035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8pPr>
      <a:lvl9pPr marL="3260725" indent="-171450" algn="l" rtl="0" eaLnBrk="0" fontAlgn="base" hangingPunct="0">
        <a:lnSpc>
          <a:spcPct val="85000"/>
        </a:lnSpc>
        <a:spcBef>
          <a:spcPct val="35000"/>
        </a:spcBef>
        <a:spcAft>
          <a:spcPct val="0"/>
        </a:spcAft>
        <a:buClr>
          <a:schemeClr val="hlink"/>
        </a:buClr>
        <a:buSzPct val="100000"/>
        <a:buChar char="•"/>
        <a:defRPr b="1">
          <a:solidFill>
            <a:schemeClr val="bg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sa.gov/gp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hyperlink" Target="https://disc.gsfc.nasa.gov/information/publications?keywords=GPM&amp;page=1" TargetMode="External"/><Relationship Id="rId3" Type="http://schemas.openxmlformats.org/officeDocument/2006/relationships/hyperlink" Target="https://disc.gsfc.nasa.gov/datasets/GPM_3IMERGHH_06/summary" TargetMode="External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6" Type="http://schemas.openxmlformats.org/officeDocument/2006/relationships/hyperlink" Target="https://disc.gsfc.nasa.gov/dashboard" TargetMode="Externa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david.j.meyer@nasa.go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inyurl.com/mentorshipPM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Relationship Id="rId6" Type="http://schemas.openxmlformats.org/officeDocument/2006/relationships/hyperlink" Target="mailto:andrea.m.portier@nasa.gov" TargetMode="External"/><Relationship Id="rId5" Type="http://schemas.openxmlformats.org/officeDocument/2006/relationships/hyperlink" Target="mailto:vasco.mantas@dct.uc.pt" TargetMode="External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google.com/url?sa=i&amp;rct=j&amp;q=&amp;esrc=s&amp;frm=1&amp;source=images&amp;cd=&amp;cad=rja&amp;uact=8&amp;docid=hzqirOf9CFfLPM&amp;tbnid=DOemq0rZvMBdVM:&amp;ved=0CAUQjRw&amp;url=https://blog.nssl.noaa.gov/flash/people/&amp;ei=jATcU-3aOc2OyAT7_IHwBA&amp;bvm=bv.72197243,d.aWw&amp;psig=AFQjCNEXFFZCIjYAYF0oVcY0YlL73LYhBw&amp;ust=140701434798124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hyperlink" Target="https://www.google.com/url?sa=i&amp;rct=j&amp;q=&amp;esrc=s&amp;frm=1&amp;source=images&amp;cd=&amp;cad=rja&amp;uact=8&amp;docid=hzqirOf9CFfLPM&amp;tbnid=DOemq0rZvMBdVM:&amp;ved=0CAUQjRw&amp;url=https://blog.nssl.noaa.gov/flash/people/&amp;ei=jATcU-3aOc2OyAT7_IHwBA&amp;bvm=bv.72197243,d.aWw&amp;psig=AFQjCNEXFFZCIjYAYF0oVcY0YlL73LYhBw&amp;ust=1407014347981249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B75990D-3D21-1841-A748-0246DB30D26F}"/>
              </a:ext>
            </a:extLst>
          </p:cNvPr>
          <p:cNvSpPr/>
          <p:nvPr/>
        </p:nvSpPr>
        <p:spPr bwMode="auto">
          <a:xfrm>
            <a:off x="0" y="1164658"/>
            <a:ext cx="12192000" cy="5693343"/>
          </a:xfrm>
          <a:prstGeom prst="rect">
            <a:avLst/>
          </a:prstGeom>
          <a:solidFill>
            <a:schemeClr val="tx2">
              <a:lumMod val="5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2EBC1E4-3DA2-EF49-BB5F-9CA7614A3F76}"/>
              </a:ext>
            </a:extLst>
          </p:cNvPr>
          <p:cNvSpPr txBox="1"/>
          <p:nvPr/>
        </p:nvSpPr>
        <p:spPr>
          <a:xfrm>
            <a:off x="5649238" y="1670518"/>
            <a:ext cx="601475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FFFF00"/>
                </a:solidFill>
              </a:rPr>
              <a:t>Scott Braun</a:t>
            </a: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GPM Project Scientist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NASA Goddard Space Flight Center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Precipitation Measurement Missions Meeting</a:t>
            </a: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Oct. 18, 2021</a:t>
            </a:r>
          </a:p>
          <a:p>
            <a:pPr algn="ctr"/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  <a:hlinkClick r:id="rId3"/>
              </a:rPr>
              <a:t>www.nasa.gov/gpm</a:t>
            </a:r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Twitter: </a:t>
            </a:r>
            <a:r>
              <a:rPr lang="en-US" sz="2000" dirty="0" err="1">
                <a:solidFill>
                  <a:srgbClr val="FFFF00"/>
                </a:solidFill>
              </a:rPr>
              <a:t>NASARain</a:t>
            </a:r>
            <a:endParaRPr lang="en-US" sz="2000" dirty="0">
              <a:solidFill>
                <a:srgbClr val="FFFF00"/>
              </a:solidFill>
            </a:endParaRPr>
          </a:p>
          <a:p>
            <a:pPr algn="ctr"/>
            <a:r>
              <a:rPr lang="en-US" sz="2000" dirty="0">
                <a:solidFill>
                  <a:srgbClr val="FFFF00"/>
                </a:solidFill>
              </a:rPr>
              <a:t>Facebook: </a:t>
            </a:r>
            <a:r>
              <a:rPr lang="en-US" sz="2000" dirty="0" err="1">
                <a:solidFill>
                  <a:srgbClr val="FFFF00"/>
                </a:solidFill>
              </a:rPr>
              <a:t>NASARain</a:t>
            </a:r>
            <a:endParaRPr lang="en-US" sz="2000" dirty="0">
              <a:solidFill>
                <a:srgbClr val="FFFF00"/>
              </a:solidFill>
            </a:endParaRPr>
          </a:p>
        </p:txBody>
      </p:sp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0" y="1"/>
            <a:ext cx="12192000" cy="1164657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sz="4000" b="0" dirty="0"/>
              <a:t>GPM Project Status</a:t>
            </a:r>
            <a:endParaRPr lang="en-US" sz="4000" b="0" dirty="0">
              <a:latin typeface="Book Antiqua" panose="02040602050305030304" pitchFamily="18" charset="0"/>
              <a:cs typeface="Arial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919528D-76C9-1442-844E-D788B97D3D3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2377" y="157822"/>
            <a:ext cx="1020586" cy="83940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1064D51-020B-9947-911F-78060A6FDE50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937" y="198373"/>
            <a:ext cx="1393056" cy="7583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A7D5A4B-98CD-8342-BFD0-6D06281E2DF1}"/>
              </a:ext>
            </a:extLst>
          </p:cNvPr>
          <p:cNvSpPr txBox="1"/>
          <p:nvPr/>
        </p:nvSpPr>
        <p:spPr>
          <a:xfrm>
            <a:off x="5687029" y="6020662"/>
            <a:ext cx="177965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Hurricane Ida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August 2020</a:t>
            </a:r>
          </a:p>
        </p:txBody>
      </p:sp>
      <p:pic>
        <p:nvPicPr>
          <p:cNvPr id="1026" name="Picture 2" descr="IMERG Adds Up Ida&amp;#39;s Rainfall | NASA Global Precipitation Measurement Mission">
            <a:extLst>
              <a:ext uri="{FF2B5EF4-FFF2-40B4-BE49-F238E27FC236}">
                <a16:creationId xmlns:a16="http://schemas.microsoft.com/office/drawing/2014/main" id="{8A789CBC-72AE-0143-A2E8-E8872A582E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1164127"/>
            <a:ext cx="5649238" cy="56944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762544"/>
      </p:ext>
    </p:extLst>
  </p:cSld>
  <p:clrMapOvr>
    <a:masterClrMapping/>
  </p:clrMapOvr>
  <p:transition spd="med" advClick="0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2BB561-61AC-6E41-A9DA-9054C6F1F2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PMM Meeting At A Glance &amp; Agenda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F3D24-B1A9-B140-A64F-63B2078B6C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Early Career/Student poster session earlier today</a:t>
            </a:r>
          </a:p>
          <a:p>
            <a:r>
              <a:rPr lang="en-US" dirty="0"/>
              <a:t>Sessions (Tuesday–Thursday) designed to give each PI team the opportunity to provide a final report</a:t>
            </a:r>
          </a:p>
          <a:p>
            <a:r>
              <a:rPr lang="en-US" dirty="0"/>
              <a:t>Final session on Friday on algorithms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Outline</a:t>
            </a:r>
          </a:p>
          <a:p>
            <a:r>
              <a:rPr lang="en-US" dirty="0"/>
              <a:t>Mission Status</a:t>
            </a:r>
          </a:p>
          <a:p>
            <a:r>
              <a:rPr lang="en-US" dirty="0"/>
              <a:t>Mission Data Summary—Initial V07 Results</a:t>
            </a:r>
          </a:p>
          <a:p>
            <a:r>
              <a:rPr lang="en-US" dirty="0"/>
              <a:t>GES-DISC Status</a:t>
            </a:r>
          </a:p>
          <a:p>
            <a:r>
              <a:rPr lang="en-US" dirty="0"/>
              <a:t>PMM Awards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6745160"/>
      </p:ext>
    </p:extLst>
  </p:cSld>
  <p:clrMapOvr>
    <a:masterClrMapping/>
  </p:clrMapOvr>
  <p:transition spd="med" advClick="0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/>
              <a:t>Status—PMM Project Teams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4706301-4EDD-6B43-9F26-7983504B5EB2}"/>
              </a:ext>
            </a:extLst>
          </p:cNvPr>
          <p:cNvSpPr/>
          <p:nvPr/>
        </p:nvSpPr>
        <p:spPr bwMode="auto">
          <a:xfrm>
            <a:off x="4770234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Mission Operations</a:t>
            </a:r>
            <a:endParaRPr lang="en-US" sz="2000" dirty="0"/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Anthony </a:t>
            </a:r>
            <a:r>
              <a:rPr lang="en-US" sz="2000" dirty="0" err="1">
                <a:solidFill>
                  <a:srgbClr val="0000FF"/>
                </a:solidFill>
              </a:rPr>
              <a:t>Scaffardi</a:t>
            </a:r>
            <a:r>
              <a:rPr lang="en-US" sz="2000" dirty="0"/>
              <a:t>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E3288FF0-153C-F94D-AB0F-235C57DBF087}"/>
              </a:ext>
            </a:extLst>
          </p:cNvPr>
          <p:cNvSpPr/>
          <p:nvPr/>
        </p:nvSpPr>
        <p:spPr bwMode="auto">
          <a:xfrm>
            <a:off x="8326844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Precipitation Processing System </a:t>
            </a:r>
            <a:r>
              <a:rPr lang="en-US" sz="2000" dirty="0"/>
              <a:t>(PPS)</a:t>
            </a:r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Erich Stocker</a:t>
            </a:r>
            <a:r>
              <a:rPr lang="en-US" sz="2000" dirty="0"/>
              <a:t>; Deputy PS for Data)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7359B588-D2B0-2C4C-AD9F-17FFBC166E8D}"/>
              </a:ext>
            </a:extLst>
          </p:cNvPr>
          <p:cNvSpPr/>
          <p:nvPr/>
        </p:nvSpPr>
        <p:spPr bwMode="auto">
          <a:xfrm>
            <a:off x="1206498" y="789715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>
              <a:spcAft>
                <a:spcPts val="156"/>
              </a:spcAft>
            </a:pPr>
            <a:r>
              <a:rPr lang="en-US" sz="2000" b="1" dirty="0"/>
              <a:t>GPM Program Scientist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Acting—</a:t>
            </a:r>
            <a:r>
              <a:rPr lang="en-US" sz="2000" dirty="0" err="1">
                <a:solidFill>
                  <a:srgbClr val="0000FF"/>
                </a:solidFill>
              </a:rPr>
              <a:t>Tsengdar</a:t>
            </a:r>
            <a:r>
              <a:rPr lang="en-US" sz="2000" dirty="0">
                <a:solidFill>
                  <a:srgbClr val="0000FF"/>
                </a:solidFill>
              </a:rPr>
              <a:t> Lee/Aaron Pina</a:t>
            </a:r>
            <a:r>
              <a:rPr lang="en-US" sz="2000" dirty="0"/>
              <a:t>)</a:t>
            </a:r>
          </a:p>
          <a:p>
            <a:pPr lvl="0">
              <a:spcAft>
                <a:spcPts val="156"/>
              </a:spcAft>
            </a:pPr>
            <a:r>
              <a:rPr lang="en-US" sz="2000" b="1" dirty="0"/>
              <a:t>GPM Project Scientist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Scott Braun</a:t>
            </a:r>
            <a:r>
              <a:rPr lang="en-US" sz="2000" dirty="0"/>
              <a:t>)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A08B8EC5-4617-2845-87CD-A99B57EA6006}"/>
              </a:ext>
            </a:extLst>
          </p:cNvPr>
          <p:cNvSpPr/>
          <p:nvPr/>
        </p:nvSpPr>
        <p:spPr bwMode="auto">
          <a:xfrm>
            <a:off x="1206498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Application and Communications Team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Dalia </a:t>
            </a:r>
            <a:r>
              <a:rPr lang="en-US" sz="2000" dirty="0" err="1">
                <a:solidFill>
                  <a:srgbClr val="0000FF"/>
                </a:solidFill>
              </a:rPr>
              <a:t>Kirschbaum</a:t>
            </a:r>
            <a:r>
              <a:rPr lang="en-US" sz="2000" dirty="0"/>
              <a:t>; DPS for Applications)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742F19A4-ABCE-7B4D-8D7E-8E7D5A7E49D8}"/>
              </a:ext>
            </a:extLst>
          </p:cNvPr>
          <p:cNvSpPr/>
          <p:nvPr/>
        </p:nvSpPr>
        <p:spPr bwMode="auto">
          <a:xfrm>
            <a:off x="4770234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>
              <a:spcAft>
                <a:spcPts val="156"/>
              </a:spcAft>
            </a:pPr>
            <a:r>
              <a:rPr lang="en-US" sz="2000" b="1" dirty="0"/>
              <a:t>Ground Validation</a:t>
            </a:r>
          </a:p>
          <a:p>
            <a:pPr lvl="0">
              <a:spcAft>
                <a:spcPts val="156"/>
              </a:spcAft>
            </a:pP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David Wolff</a:t>
            </a:r>
            <a:r>
              <a:rPr lang="en-US" sz="2000" dirty="0"/>
              <a:t> ; DPS for GV and WFF GV Manager)</a:t>
            </a:r>
          </a:p>
          <a:p>
            <a:pPr lvl="0">
              <a:spcAft>
                <a:spcPts val="156"/>
              </a:spcAft>
            </a:pPr>
            <a:endParaRPr lang="en-US" sz="2000" dirty="0"/>
          </a:p>
          <a:p>
            <a:pPr>
              <a:spcAft>
                <a:spcPts val="156"/>
              </a:spcAft>
            </a:pPr>
            <a:r>
              <a:rPr lang="en-US" sz="2000" b="1" dirty="0">
                <a:solidFill>
                  <a:srgbClr val="C00000"/>
                </a:solidFill>
              </a:rPr>
              <a:t>Good luck Joe Munchak!</a:t>
            </a:r>
          </a:p>
          <a:p>
            <a:pPr lvl="0">
              <a:spcAft>
                <a:spcPts val="156"/>
              </a:spcAft>
            </a:pPr>
            <a:endParaRPr lang="en-US" sz="2000" dirty="0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AAA757F-AEEA-724A-9A4D-0C6D01E71EA1}"/>
              </a:ext>
            </a:extLst>
          </p:cNvPr>
          <p:cNvSpPr/>
          <p:nvPr/>
        </p:nvSpPr>
        <p:spPr bwMode="auto">
          <a:xfrm>
            <a:off x="1206498" y="4725541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Intersatellite Calibration </a:t>
            </a:r>
          </a:p>
          <a:p>
            <a:pPr lvl="0"/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Rachel </a:t>
            </a:r>
            <a:r>
              <a:rPr lang="en-US" sz="2000" dirty="0" err="1">
                <a:solidFill>
                  <a:srgbClr val="0000FF"/>
                </a:solidFill>
              </a:rPr>
              <a:t>Kroodsma</a:t>
            </a:r>
            <a:r>
              <a:rPr lang="en-US" sz="2000" dirty="0"/>
              <a:t>)</a:t>
            </a:r>
          </a:p>
          <a:p>
            <a:pPr lvl="0"/>
            <a:endParaRPr lang="en-US" sz="2000" dirty="0"/>
          </a:p>
          <a:p>
            <a:pPr lvl="0"/>
            <a:r>
              <a:rPr lang="en-US" sz="2000" b="1" dirty="0">
                <a:solidFill>
                  <a:srgbClr val="C00000"/>
                </a:solidFill>
              </a:rPr>
              <a:t>Happy retirement Wes Berg!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625936D-D0A5-BB47-AF5C-8EE95709EC52}"/>
              </a:ext>
            </a:extLst>
          </p:cNvPr>
          <p:cNvSpPr/>
          <p:nvPr/>
        </p:nvSpPr>
        <p:spPr bwMode="auto">
          <a:xfrm>
            <a:off x="4770234" y="4725541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U. S. Science Team </a:t>
            </a:r>
            <a:r>
              <a:rPr lang="en-US" sz="2000" dirty="0"/>
              <a:t>– </a:t>
            </a:r>
          </a:p>
          <a:p>
            <a:pPr lvl="0"/>
            <a:r>
              <a:rPr lang="en-US" sz="2000" dirty="0"/>
              <a:t>40 NASA funded PIs, </a:t>
            </a:r>
          </a:p>
          <a:p>
            <a:pPr lvl="0"/>
            <a:r>
              <a:rPr lang="en-US" sz="2000" dirty="0"/>
              <a:t>7 work packages</a:t>
            </a:r>
          </a:p>
        </p:txBody>
      </p:sp>
      <p:sp>
        <p:nvSpPr>
          <p:cNvPr id="11" name="Rounded Rectangle 10">
            <a:extLst>
              <a:ext uri="{FF2B5EF4-FFF2-40B4-BE49-F238E27FC236}">
                <a16:creationId xmlns:a16="http://schemas.microsoft.com/office/drawing/2014/main" id="{EE4C951C-C3DE-9340-AE3C-905A8ACF9153}"/>
              </a:ext>
            </a:extLst>
          </p:cNvPr>
          <p:cNvSpPr/>
          <p:nvPr/>
        </p:nvSpPr>
        <p:spPr bwMode="auto">
          <a:xfrm>
            <a:off x="8326844" y="2757628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Algorithm Development </a:t>
            </a:r>
            <a:r>
              <a:rPr lang="en-US" sz="2000" dirty="0"/>
              <a:t>(</a:t>
            </a:r>
            <a:r>
              <a:rPr lang="en-US" sz="2000" dirty="0">
                <a:solidFill>
                  <a:srgbClr val="0000FF"/>
                </a:solidFill>
              </a:rPr>
              <a:t>Iguchi, </a:t>
            </a:r>
            <a:r>
              <a:rPr lang="en-US" sz="2000" dirty="0" err="1">
                <a:solidFill>
                  <a:srgbClr val="0000FF"/>
                </a:solidFill>
              </a:rPr>
              <a:t>Meneghini</a:t>
            </a:r>
            <a:r>
              <a:rPr lang="en-US" sz="2000" dirty="0">
                <a:solidFill>
                  <a:srgbClr val="0000FF"/>
                </a:solidFill>
              </a:rPr>
              <a:t>, Liao; </a:t>
            </a:r>
            <a:r>
              <a:rPr lang="en-US" sz="2000" dirty="0" err="1">
                <a:solidFill>
                  <a:srgbClr val="0000FF"/>
                </a:solidFill>
              </a:rPr>
              <a:t>Grecu</a:t>
            </a:r>
            <a:r>
              <a:rPr lang="en-US" sz="2000" dirty="0">
                <a:solidFill>
                  <a:srgbClr val="0000FF"/>
                </a:solidFill>
              </a:rPr>
              <a:t>, Olson; </a:t>
            </a:r>
            <a:r>
              <a:rPr lang="en-US" sz="2000" dirty="0" err="1">
                <a:solidFill>
                  <a:srgbClr val="0000FF"/>
                </a:solidFill>
              </a:rPr>
              <a:t>Kummerow</a:t>
            </a:r>
            <a:r>
              <a:rPr lang="en-US" sz="2000" dirty="0">
                <a:solidFill>
                  <a:srgbClr val="0000FF"/>
                </a:solidFill>
              </a:rPr>
              <a:t>; Huffman; Tao</a:t>
            </a:r>
            <a:r>
              <a:rPr lang="en-US" sz="2000" dirty="0"/>
              <a:t>)</a:t>
            </a:r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656C60CB-6727-CD4D-A9B4-09B1C969FA1B}"/>
              </a:ext>
            </a:extLst>
          </p:cNvPr>
          <p:cNvSpPr/>
          <p:nvPr/>
        </p:nvSpPr>
        <p:spPr bwMode="auto">
          <a:xfrm>
            <a:off x="8326844" y="4726647"/>
            <a:ext cx="3407453" cy="1816757"/>
          </a:xfrm>
          <a:prstGeom prst="roundRect">
            <a:avLst/>
          </a:prstGeom>
          <a:solidFill>
            <a:schemeClr val="accent3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z="2000" b="1" dirty="0"/>
              <a:t>International Science Team </a:t>
            </a:r>
            <a:r>
              <a:rPr lang="en-US" sz="2000" dirty="0"/>
              <a:t>– </a:t>
            </a:r>
          </a:p>
          <a:p>
            <a:pPr lvl="0"/>
            <a:r>
              <a:rPr lang="en-US" sz="2000" dirty="0"/>
              <a:t>33 no-cost international PIs</a:t>
            </a:r>
          </a:p>
        </p:txBody>
      </p:sp>
    </p:spTree>
    <p:extLst>
      <p:ext uri="{BB962C8B-B14F-4D97-AF65-F5344CB8AC3E}">
        <p14:creationId xmlns:p14="http://schemas.microsoft.com/office/powerpoint/2010/main" val="1058219076"/>
      </p:ext>
    </p:extLst>
  </p:cSld>
  <p:clrMapOvr>
    <a:masterClrMapping/>
  </p:clrMapOvr>
  <p:transition spd="med" advClick="0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80012-9755-B84A-89A9-5B1E317F0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Status—GPM Core Observatory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B9C7F55-3FA3-FD4F-AD61-038F4A6B54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4718" y="552345"/>
            <a:ext cx="5155041" cy="3635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ＭＳ Ｐゴシック" charset="0"/>
                <a:cs typeface="ＭＳ Ｐゴシック" charset="0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ＭＳ Ｐゴシック" charset="0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u="sng" dirty="0">
                <a:solidFill>
                  <a:srgbClr val="0000FF"/>
                </a:solidFill>
                <a:latin typeface="Arial" charset="0"/>
              </a:rPr>
              <a:t>GPM Core Observatory: 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Launched: Feb. 27, 2014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7.5 years of operations, fuel to late 2032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Instruments working nominally</a:t>
            </a:r>
          </a:p>
          <a:p>
            <a:pPr marL="0" indent="0">
              <a:lnSpc>
                <a:spcPts val="3150"/>
              </a:lnSpc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Spacecraft system anomalies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	</a:t>
            </a:r>
            <a:r>
              <a:rPr lang="en-US" sz="1500" dirty="0">
                <a:latin typeface="Arial" charset="0"/>
              </a:rPr>
              <a:t>– Reaction wheel #2 failed in 2019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dirty="0">
                <a:latin typeface="Arial" charset="0"/>
              </a:rPr>
              <a:t>	– Reaction wheel #5 issues began in 2020</a:t>
            </a:r>
            <a:endParaRPr lang="en-US" sz="2100" dirty="0">
              <a:latin typeface="Arial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100" dirty="0">
                <a:latin typeface="Arial" charset="0"/>
              </a:rPr>
              <a:t>• Mission operations developing plans for operations if more RW failures</a:t>
            </a:r>
            <a:endParaRPr lang="en-US" sz="1500" dirty="0">
              <a:latin typeface="Arial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B7E4AFB-CC04-CA44-BD3C-394E8336E2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749047" y="1254868"/>
            <a:ext cx="6173417" cy="532547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99650ED-73CA-BD49-ABEE-8623962E4FD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6496" y="3832191"/>
            <a:ext cx="3333793" cy="3025809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798614D0-E8EE-8841-8D9D-04D34301DFC3}"/>
              </a:ext>
            </a:extLst>
          </p:cNvPr>
          <p:cNvSpPr/>
          <p:nvPr/>
        </p:nvSpPr>
        <p:spPr bwMode="auto">
          <a:xfrm>
            <a:off x="10535055" y="1352145"/>
            <a:ext cx="1293779" cy="846307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Book Antiqua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519291B-2280-4D42-9D3C-508C03D6D434}"/>
              </a:ext>
            </a:extLst>
          </p:cNvPr>
          <p:cNvSpPr txBox="1"/>
          <p:nvPr/>
        </p:nvSpPr>
        <p:spPr>
          <a:xfrm>
            <a:off x="6658517" y="824873"/>
            <a:ext cx="4480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The Current GPM Constellation</a:t>
            </a:r>
          </a:p>
        </p:txBody>
      </p:sp>
    </p:spTree>
    <p:extLst>
      <p:ext uri="{BB962C8B-B14F-4D97-AF65-F5344CB8AC3E}">
        <p14:creationId xmlns:p14="http://schemas.microsoft.com/office/powerpoint/2010/main" val="6684538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C0B7A-730C-4B44-93AC-953AAE052A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Mission Data 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21FC9-6216-DD43-A1C5-129F44ACB7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Details in Erich’s talk coming up</a:t>
            </a:r>
          </a:p>
          <a:p>
            <a:r>
              <a:rPr lang="en-US" dirty="0"/>
              <a:t>Some initial DPR results follow (courtesy of John Kwiatkowski &amp; PPS Team)</a:t>
            </a:r>
          </a:p>
        </p:txBody>
      </p:sp>
    </p:spTree>
    <p:extLst>
      <p:ext uri="{BB962C8B-B14F-4D97-AF65-F5344CB8AC3E}">
        <p14:creationId xmlns:p14="http://schemas.microsoft.com/office/powerpoint/2010/main" val="3805978025"/>
      </p:ext>
    </p:extLst>
  </p:cSld>
  <p:clrMapOvr>
    <a:masterClrMapping/>
  </p:clrMapOvr>
  <p:transition spd="med" advClick="0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89884" y="713907"/>
            <a:ext cx="3991937" cy="303734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72755" y="3751250"/>
            <a:ext cx="4145486" cy="298157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14919" y="3751250"/>
            <a:ext cx="4030483" cy="300476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418637" y="6000003"/>
            <a:ext cx="1354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Counts R&gt; 0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580" y="1031139"/>
            <a:ext cx="366478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Ku</a:t>
            </a:r>
            <a:r>
              <a:rPr lang="en-US" dirty="0"/>
              <a:t> Across scan statistics. </a:t>
            </a:r>
          </a:p>
          <a:p>
            <a:r>
              <a:rPr lang="en-US" dirty="0"/>
              <a:t>All Surface Types.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1DA0EC4-A196-A64A-8E49-6D72A19383EC}"/>
              </a:ext>
            </a:extLst>
          </p:cNvPr>
          <p:cNvSpPr txBox="1"/>
          <p:nvPr/>
        </p:nvSpPr>
        <p:spPr>
          <a:xfrm>
            <a:off x="7369093" y="2995242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Rain 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6FDB40-C5DB-804C-AD77-B3829F7CF95F}"/>
              </a:ext>
            </a:extLst>
          </p:cNvPr>
          <p:cNvSpPr txBox="1"/>
          <p:nvPr/>
        </p:nvSpPr>
        <p:spPr>
          <a:xfrm>
            <a:off x="8444015" y="6000003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Accumulation</a:t>
            </a:r>
          </a:p>
        </p:txBody>
      </p:sp>
    </p:spTree>
    <p:extLst>
      <p:ext uri="{BB962C8B-B14F-4D97-AF65-F5344CB8AC3E}">
        <p14:creationId xmlns:p14="http://schemas.microsoft.com/office/powerpoint/2010/main" val="2795478879"/>
      </p:ext>
    </p:extLst>
  </p:cSld>
  <p:clrMapOvr>
    <a:masterClrMapping/>
  </p:clrMapOvr>
  <p:transition spd="med" advClick="0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33310" y="881149"/>
            <a:ext cx="3982900" cy="294605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5789" y="3806108"/>
            <a:ext cx="4063148" cy="289275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1534" y="3827202"/>
            <a:ext cx="4028980" cy="287165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4153" y="881149"/>
            <a:ext cx="388600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u="sng" dirty="0"/>
              <a:t>DPR</a:t>
            </a:r>
            <a:r>
              <a:rPr lang="en-US" dirty="0"/>
              <a:t> Across scan statistics. </a:t>
            </a:r>
          </a:p>
          <a:p>
            <a:r>
              <a:rPr lang="en-US" dirty="0"/>
              <a:t>All Surface Types.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ABB0EAF-C2AC-A649-9BE4-A744C34909D5}"/>
              </a:ext>
            </a:extLst>
          </p:cNvPr>
          <p:cNvSpPr txBox="1"/>
          <p:nvPr/>
        </p:nvSpPr>
        <p:spPr>
          <a:xfrm>
            <a:off x="4418637" y="6000003"/>
            <a:ext cx="13543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Counts R&gt; 0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DACB0F-3C13-6343-B3D4-9156EAB2F083}"/>
              </a:ext>
            </a:extLst>
          </p:cNvPr>
          <p:cNvSpPr txBox="1"/>
          <p:nvPr/>
        </p:nvSpPr>
        <p:spPr>
          <a:xfrm>
            <a:off x="6551201" y="3124158"/>
            <a:ext cx="23471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Rain Rate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F3AF07-EE6C-8347-B550-94589358F2DB}"/>
              </a:ext>
            </a:extLst>
          </p:cNvPr>
          <p:cNvSpPr txBox="1"/>
          <p:nvPr/>
        </p:nvSpPr>
        <p:spPr>
          <a:xfrm>
            <a:off x="8444015" y="6000003"/>
            <a:ext cx="29722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Mean Accumulation</a:t>
            </a:r>
          </a:p>
        </p:txBody>
      </p:sp>
    </p:spTree>
    <p:extLst>
      <p:ext uri="{BB962C8B-B14F-4D97-AF65-F5344CB8AC3E}">
        <p14:creationId xmlns:p14="http://schemas.microsoft.com/office/powerpoint/2010/main" val="3277106365"/>
      </p:ext>
    </p:extLst>
  </p:cSld>
  <p:clrMapOvr>
    <a:masterClrMapping/>
  </p:clrMapOvr>
  <p:transition spd="med" advClick="0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400" y="1169121"/>
            <a:ext cx="11063410" cy="258581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684573"/>
            <a:ext cx="69916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Ku Single Freq. Ocean and Land Zonal Means. </a:t>
            </a:r>
            <a:r>
              <a:rPr lang="en-US" b="1" dirty="0"/>
              <a:t>ITE760 Latest V7 Test Data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070" y="3870150"/>
            <a:ext cx="11074344" cy="291209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3471970-48FC-6B4D-97B8-8ADA00BE86D9}"/>
              </a:ext>
            </a:extLst>
          </p:cNvPr>
          <p:cNvSpPr txBox="1"/>
          <p:nvPr/>
        </p:nvSpPr>
        <p:spPr>
          <a:xfrm>
            <a:off x="2110902" y="2889115"/>
            <a:ext cx="1805302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Over Ocean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1032EF-8D3D-6548-9661-2D875AC9BE4D}"/>
              </a:ext>
            </a:extLst>
          </p:cNvPr>
          <p:cNvSpPr txBox="1"/>
          <p:nvPr/>
        </p:nvSpPr>
        <p:spPr>
          <a:xfrm>
            <a:off x="2110902" y="5833354"/>
            <a:ext cx="1654620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Over Land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D1B56C-DBE3-994F-8E4C-04B58B0D3A11}"/>
              </a:ext>
            </a:extLst>
          </p:cNvPr>
          <p:cNvSpPr txBox="1"/>
          <p:nvPr/>
        </p:nvSpPr>
        <p:spPr>
          <a:xfrm>
            <a:off x="8804635" y="2288919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E81BD"/>
                </a:solidFill>
              </a:rPr>
              <a:t>V07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D1539D2-F49B-6944-9204-C43CD5C7226A}"/>
              </a:ext>
            </a:extLst>
          </p:cNvPr>
          <p:cNvSpPr txBox="1"/>
          <p:nvPr/>
        </p:nvSpPr>
        <p:spPr>
          <a:xfrm>
            <a:off x="9039717" y="1284571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V06, V06X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7144C77-BF9B-5646-8657-548D87176FAB}"/>
              </a:ext>
            </a:extLst>
          </p:cNvPr>
          <p:cNvSpPr txBox="1"/>
          <p:nvPr/>
        </p:nvSpPr>
        <p:spPr>
          <a:xfrm>
            <a:off x="7792420" y="5441591"/>
            <a:ext cx="160492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</a:rPr>
              <a:t>V06, V06X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99CEEFF-01CB-E141-B9EB-80AFD94D64FD}"/>
              </a:ext>
            </a:extLst>
          </p:cNvPr>
          <p:cNvSpPr txBox="1"/>
          <p:nvPr/>
        </p:nvSpPr>
        <p:spPr>
          <a:xfrm>
            <a:off x="8323868" y="4540202"/>
            <a:ext cx="715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4E81BD"/>
                </a:solidFill>
              </a:rPr>
              <a:t>V07</a:t>
            </a:r>
          </a:p>
        </p:txBody>
      </p:sp>
    </p:spTree>
    <p:extLst>
      <p:ext uri="{BB962C8B-B14F-4D97-AF65-F5344CB8AC3E}">
        <p14:creationId xmlns:p14="http://schemas.microsoft.com/office/powerpoint/2010/main" val="3499333717"/>
      </p:ext>
    </p:extLst>
  </p:cSld>
  <p:clrMapOvr>
    <a:masterClrMapping/>
  </p:clrMapOvr>
  <p:transition spd="med" advClick="0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27" y="1001779"/>
            <a:ext cx="11044270" cy="283358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526" y="3921246"/>
            <a:ext cx="11044270" cy="2905286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50939" y="2519783"/>
            <a:ext cx="3577480" cy="830997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V6A, V6X, V7 -&gt; DPRMS</a:t>
            </a:r>
          </a:p>
          <a:p>
            <a:r>
              <a:rPr lang="en-US" dirty="0"/>
              <a:t>         V6X, V7 -&gt; DPRFS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8924" y="601669"/>
            <a:ext cx="3866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ITE760 Latest V7 test data.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0B755D-62C6-9B49-B7F9-52D06F056589}"/>
              </a:ext>
            </a:extLst>
          </p:cNvPr>
          <p:cNvSpPr txBox="1"/>
          <p:nvPr/>
        </p:nvSpPr>
        <p:spPr>
          <a:xfrm>
            <a:off x="2110902" y="2889115"/>
            <a:ext cx="1805302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Over Ocean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DCCA9B-52DE-2145-8A03-364C9B66B9DE}"/>
              </a:ext>
            </a:extLst>
          </p:cNvPr>
          <p:cNvSpPr txBox="1"/>
          <p:nvPr/>
        </p:nvSpPr>
        <p:spPr>
          <a:xfrm>
            <a:off x="2110902" y="5833354"/>
            <a:ext cx="1654620" cy="461665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en-US" dirty="0"/>
              <a:t>Over Land</a:t>
            </a:r>
          </a:p>
        </p:txBody>
      </p:sp>
    </p:spTree>
    <p:extLst>
      <p:ext uri="{BB962C8B-B14F-4D97-AF65-F5344CB8AC3E}">
        <p14:creationId xmlns:p14="http://schemas.microsoft.com/office/powerpoint/2010/main" val="3596632992"/>
      </p:ext>
    </p:extLst>
  </p:cSld>
  <p:clrMapOvr>
    <a:masterClrMapping/>
  </p:clrMapOvr>
  <p:transition spd="med" advClick="0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/>
        </p:nvSpPr>
        <p:spPr>
          <a:xfrm>
            <a:off x="1232272" y="4087274"/>
            <a:ext cx="4752000" cy="2609908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24367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dirty="0"/>
              <a:t> ArcGIS Image Service (IMERG Early)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lang="en-US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endParaRPr sz="1600" dirty="0"/>
          </a:p>
        </p:txBody>
      </p:sp>
      <p:sp>
        <p:nvSpPr>
          <p:cNvPr id="55" name="Google Shape;55;p13"/>
          <p:cNvSpPr txBox="1"/>
          <p:nvPr/>
        </p:nvSpPr>
        <p:spPr>
          <a:xfrm>
            <a:off x="1232272" y="644345"/>
            <a:ext cx="4752000" cy="15080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/>
              <a:t>Support existing services:</a:t>
            </a:r>
            <a:endParaRPr sz="1600" b="1" dirty="0"/>
          </a:p>
          <a:p>
            <a:pPr marL="42332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" sz="1600" dirty="0" err="1"/>
              <a:t>OPeNDAP</a:t>
            </a:r>
            <a:r>
              <a:rPr lang="en" sz="1600" dirty="0"/>
              <a:t>, GDS, OGC, Variable/Spatial subset, Giovanni, Assign DOI, Help Desk</a:t>
            </a:r>
          </a:p>
          <a:p>
            <a:pPr marL="42332">
              <a:spcBef>
                <a:spcPts val="0"/>
              </a:spcBef>
              <a:spcAft>
                <a:spcPts val="0"/>
              </a:spcAft>
              <a:buSzPts val="1300"/>
            </a:pPr>
            <a:r>
              <a:rPr lang="en" sz="1800" dirty="0"/>
              <a:t> </a:t>
            </a:r>
            <a:r>
              <a:rPr lang="en-US" sz="1400" dirty="0"/>
              <a:t> (</a:t>
            </a:r>
            <a:r>
              <a:rPr lang="en-US" sz="1400" u="sng" dirty="0">
                <a:hlinkClick r:id="rId3"/>
              </a:rPr>
              <a:t>https://disc.gsfc.nasa.gov/datasets/GPM_3IMERGHH_06/summary</a:t>
            </a:r>
            <a:r>
              <a:rPr lang="en-US" sz="1400" dirty="0"/>
              <a:t>)</a:t>
            </a:r>
            <a:endParaRPr sz="1800" dirty="0"/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8D54C9A4-9359-BF45-BEF6-13F78EEBD90B}"/>
              </a:ext>
            </a:extLst>
          </p:cNvPr>
          <p:cNvGrpSpPr/>
          <p:nvPr/>
        </p:nvGrpSpPr>
        <p:grpSpPr>
          <a:xfrm>
            <a:off x="6367160" y="248885"/>
            <a:ext cx="4588000" cy="3243947"/>
            <a:chOff x="7075233" y="190967"/>
            <a:chExt cx="4588000" cy="3243947"/>
          </a:xfrm>
          <a:solidFill>
            <a:srgbClr val="FFFFFF"/>
          </a:solidFill>
        </p:grpSpPr>
        <p:sp>
          <p:nvSpPr>
            <p:cNvPr id="57" name="Google Shape;57;p13"/>
            <p:cNvSpPr txBox="1"/>
            <p:nvPr/>
          </p:nvSpPr>
          <p:spPr>
            <a:xfrm>
              <a:off x="7075233" y="190967"/>
              <a:ext cx="4588000" cy="3243947"/>
            </a:xfrm>
            <a:prstGeom prst="rect">
              <a:avLst/>
            </a:prstGeom>
            <a:grp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6567" tIns="36567" rIns="0" bIns="36567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dirty="0"/>
                <a:t> Popular products distributed in the </a:t>
              </a:r>
              <a:r>
                <a:rPr lang="en" sz="1400" b="1" dirty="0"/>
                <a:t>past year</a:t>
              </a:r>
              <a:r>
                <a:rPr lang="en" sz="1400" dirty="0"/>
                <a:t>:</a:t>
              </a:r>
              <a:endParaRPr sz="1400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dirty="0"/>
            </a:p>
          </p:txBody>
        </p:sp>
        <p:pic>
          <p:nvPicPr>
            <p:cNvPr id="54" name="Google Shape;54;p13"/>
            <p:cNvPicPr preferRelativeResize="0"/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46007" y="555334"/>
              <a:ext cx="3569428" cy="2861665"/>
            </a:xfrm>
            <a:prstGeom prst="rect">
              <a:avLst/>
            </a:prstGeom>
            <a:grpFill/>
            <a:ln>
              <a:noFill/>
            </a:ln>
          </p:spPr>
        </p:pic>
        <p:sp>
          <p:nvSpPr>
            <p:cNvPr id="58" name="Google Shape;58;p13"/>
            <p:cNvSpPr txBox="1"/>
            <p:nvPr/>
          </p:nvSpPr>
          <p:spPr>
            <a:xfrm>
              <a:off x="10836833" y="2168601"/>
              <a:ext cx="714800" cy="978679"/>
            </a:xfrm>
            <a:prstGeom prst="rect">
              <a:avLst/>
            </a:prstGeom>
            <a:grpFill/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36567" tIns="12167" rIns="12167" bIns="12167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2000" dirty="0"/>
                <a:t> </a:t>
              </a:r>
              <a:r>
                <a:rPr lang="en" sz="1400" b="1" dirty="0"/>
                <a:t>1 PB</a:t>
              </a: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b="1" dirty="0"/>
                <a:t> 8000 </a:t>
              </a:r>
              <a:endParaRPr sz="1400" b="1" dirty="0"/>
            </a:p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400" b="1" dirty="0"/>
                <a:t>users</a:t>
              </a:r>
              <a:endParaRPr sz="1400" b="1" dirty="0"/>
            </a:p>
          </p:txBody>
        </p:sp>
        <p:sp>
          <p:nvSpPr>
            <p:cNvPr id="59" name="Google Shape;59;p13"/>
            <p:cNvSpPr/>
            <p:nvPr/>
          </p:nvSpPr>
          <p:spPr>
            <a:xfrm>
              <a:off x="9120833" y="628433"/>
              <a:ext cx="194400" cy="268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0" name="Google Shape;60;p13"/>
            <p:cNvSpPr/>
            <p:nvPr/>
          </p:nvSpPr>
          <p:spPr>
            <a:xfrm>
              <a:off x="9120833" y="998933"/>
              <a:ext cx="194400" cy="268800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endParaRPr/>
            </a:p>
          </p:txBody>
        </p:sp>
        <p:sp>
          <p:nvSpPr>
            <p:cNvPr id="61" name="Google Shape;61;p13"/>
            <p:cNvSpPr txBox="1"/>
            <p:nvPr/>
          </p:nvSpPr>
          <p:spPr>
            <a:xfrm>
              <a:off x="9297800" y="452101"/>
              <a:ext cx="979600" cy="43084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200">
                  <a:solidFill>
                    <a:srgbClr val="7F6000"/>
                  </a:solidFill>
                </a:rPr>
                <a:t>GPM</a:t>
              </a:r>
              <a:endParaRPr sz="1200">
                <a:solidFill>
                  <a:srgbClr val="7F6000"/>
                </a:solidFill>
              </a:endParaRPr>
            </a:p>
          </p:txBody>
        </p:sp>
        <p:sp>
          <p:nvSpPr>
            <p:cNvPr id="62" name="Google Shape;62;p13"/>
            <p:cNvSpPr txBox="1"/>
            <p:nvPr/>
          </p:nvSpPr>
          <p:spPr>
            <a:xfrm>
              <a:off x="9275967" y="839434"/>
              <a:ext cx="822686" cy="430847"/>
            </a:xfrm>
            <a:prstGeom prst="rect">
              <a:avLst/>
            </a:prstGeom>
            <a:grpFill/>
            <a:ln>
              <a:noFill/>
            </a:ln>
          </p:spPr>
          <p:txBody>
            <a:bodyPr spcFirstLastPara="1" wrap="square" lIns="121900" tIns="121900" rIns="121900" bIns="121900" anchor="t" anchorCtr="0">
              <a:spAutoFit/>
            </a:bodyPr>
            <a:lstStyle/>
            <a:p>
              <a:pPr>
                <a:spcBef>
                  <a:spcPts val="0"/>
                </a:spcBef>
                <a:spcAft>
                  <a:spcPts val="0"/>
                </a:spcAft>
              </a:pPr>
              <a:r>
                <a:rPr lang="en" sz="1200">
                  <a:solidFill>
                    <a:srgbClr val="4474B4"/>
                  </a:solidFill>
                </a:rPr>
                <a:t>TRMM</a:t>
              </a:r>
              <a:endParaRPr sz="1200">
                <a:solidFill>
                  <a:srgbClr val="4474B4"/>
                </a:solidFill>
              </a:endParaRPr>
            </a:p>
          </p:txBody>
        </p:sp>
      </p:grpSp>
      <p:pic>
        <p:nvPicPr>
          <p:cNvPr id="63" name="Google Shape;63;p13" title="Chart"/>
          <p:cNvPicPr preferRelativeResize="0"/>
          <p:nvPr/>
        </p:nvPicPr>
        <p:blipFill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97360" y="3863446"/>
            <a:ext cx="3988800" cy="2484535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13"/>
          <p:cNvSpPr txBox="1"/>
          <p:nvPr/>
        </p:nvSpPr>
        <p:spPr>
          <a:xfrm>
            <a:off x="6096000" y="3626958"/>
            <a:ext cx="4514314" cy="677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algn="r">
              <a:spcBef>
                <a:spcPts val="0"/>
              </a:spcBef>
              <a:spcAft>
                <a:spcPts val="0"/>
              </a:spcAft>
            </a:pPr>
            <a:r>
              <a:rPr lang="en" sz="1400" b="1" dirty="0">
                <a:solidFill>
                  <a:srgbClr val="990000"/>
                </a:solidFill>
              </a:rPr>
              <a:t>New:</a:t>
            </a:r>
            <a:r>
              <a:rPr lang="en" sz="1400" dirty="0">
                <a:solidFill>
                  <a:schemeClr val="dk1"/>
                </a:solidFill>
              </a:rPr>
              <a:t> Knowledge database relating datasets and publications</a:t>
            </a:r>
            <a:endParaRPr sz="1400" dirty="0"/>
          </a:p>
        </p:txBody>
      </p:sp>
      <p:sp>
        <p:nvSpPr>
          <p:cNvPr id="66" name="Google Shape;66;p13"/>
          <p:cNvSpPr/>
          <p:nvPr/>
        </p:nvSpPr>
        <p:spPr>
          <a:xfrm>
            <a:off x="6367160" y="3685918"/>
            <a:ext cx="4588000" cy="30212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/>
          </a:p>
        </p:txBody>
      </p:sp>
      <p:sp>
        <p:nvSpPr>
          <p:cNvPr id="67" name="Google Shape;67;p13"/>
          <p:cNvSpPr txBox="1"/>
          <p:nvPr/>
        </p:nvSpPr>
        <p:spPr>
          <a:xfrm>
            <a:off x="1232272" y="2826779"/>
            <a:ext cx="4739574" cy="1169511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b="1" dirty="0">
                <a:solidFill>
                  <a:schemeClr val="dk1"/>
                </a:solidFill>
              </a:rPr>
              <a:t> </a:t>
            </a:r>
            <a:r>
              <a:rPr lang="en-US" sz="1600" dirty="0">
                <a:solidFill>
                  <a:schemeClr val="dk1"/>
                </a:solidFill>
              </a:rPr>
              <a:t>“My Dashboard”: save and share favorite search/subset scenarios and histories 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chemeClr val="dk1"/>
                </a:solidFill>
                <a:hlinkClick r:id="rId6"/>
              </a:rPr>
              <a:t>https://disc.gsfc.nasa.gov/dashboard</a:t>
            </a:r>
            <a:r>
              <a:rPr lang="en-US" sz="1400" dirty="0">
                <a:solidFill>
                  <a:schemeClr val="dk1"/>
                </a:solidFill>
              </a:rPr>
              <a:t> (requires </a:t>
            </a:r>
            <a:r>
              <a:rPr lang="en-US" sz="1400" dirty="0" err="1">
                <a:solidFill>
                  <a:schemeClr val="dk1"/>
                </a:solidFill>
              </a:rPr>
              <a:t>Earthdata</a:t>
            </a:r>
            <a:r>
              <a:rPr lang="en-US" sz="1400" dirty="0">
                <a:solidFill>
                  <a:schemeClr val="dk1"/>
                </a:solidFill>
              </a:rPr>
              <a:t> login)</a:t>
            </a:r>
            <a:endParaRPr sz="1400" dirty="0"/>
          </a:p>
        </p:txBody>
      </p:sp>
      <p:pic>
        <p:nvPicPr>
          <p:cNvPr id="68" name="Google Shape;68;p13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17226" y="4480144"/>
            <a:ext cx="3982092" cy="2155666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3"/>
          <p:cNvSpPr txBox="1"/>
          <p:nvPr/>
        </p:nvSpPr>
        <p:spPr>
          <a:xfrm>
            <a:off x="1232272" y="2243393"/>
            <a:ext cx="4752000" cy="492402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" sz="1600" b="1" dirty="0">
                <a:solidFill>
                  <a:srgbClr val="990000"/>
                </a:solidFill>
              </a:rPr>
              <a:t>New:</a:t>
            </a:r>
            <a:r>
              <a:rPr lang="en" sz="1600" dirty="0"/>
              <a:t> IMERGHH in the Cloud (Cumulus)</a:t>
            </a:r>
            <a:endParaRPr sz="1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BED9BEE-7B29-0F47-A801-4783A485C092}"/>
              </a:ext>
            </a:extLst>
          </p:cNvPr>
          <p:cNvSpPr/>
          <p:nvPr/>
        </p:nvSpPr>
        <p:spPr>
          <a:xfrm>
            <a:off x="6367160" y="6214675"/>
            <a:ext cx="4476400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Arial" panose="020B0604020202020204" pitchFamily="34" charset="0"/>
              </a:rPr>
              <a:t>Popular Datasets cited by DOI, to date</a:t>
            </a:r>
            <a:endParaRPr lang="en-US" sz="1600" dirty="0"/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 sz="1400" u="sng" dirty="0">
                <a:solidFill>
                  <a:srgbClr val="0097A7"/>
                </a:solidFill>
                <a:latin typeface="Arial" panose="020B0604020202020204" pitchFamily="34" charset="0"/>
                <a:hlinkClick r:id="rId8"/>
              </a:rPr>
              <a:t>https://disc.gsfc.nasa.gov/information/publications</a:t>
            </a:r>
            <a:endParaRPr lang="en-US" sz="1400" dirty="0"/>
          </a:p>
          <a:p>
            <a:br>
              <a:rPr lang="en-US" sz="1400" dirty="0"/>
            </a:b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545464" y="95814"/>
            <a:ext cx="10230935" cy="620766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t" anchorCtr="0">
            <a:normAutofit/>
          </a:bodyPr>
          <a:lstStyle/>
          <a:p>
            <a:pPr algn="l">
              <a:buSzPts val="990"/>
            </a:pPr>
            <a:r>
              <a:rPr lang="en" sz="2693" dirty="0"/>
              <a:t>GES DISC cloud migration plans</a:t>
            </a:r>
            <a:endParaRPr sz="2693" dirty="0"/>
          </a:p>
        </p:txBody>
      </p:sp>
      <p:sp>
        <p:nvSpPr>
          <p:cNvPr id="75" name="Google Shape;75;p14"/>
          <p:cNvSpPr txBox="1">
            <a:spLocks noGrp="1"/>
          </p:cNvSpPr>
          <p:nvPr>
            <p:ph type="body" idx="1"/>
          </p:nvPr>
        </p:nvSpPr>
        <p:spPr>
          <a:xfrm>
            <a:off x="682580" y="806733"/>
            <a:ext cx="11093820" cy="5521600"/>
          </a:xfrm>
          <a:prstGeom prst="rect">
            <a:avLst/>
          </a:prstGeom>
        </p:spPr>
        <p:txBody>
          <a:bodyPr spcFirstLastPara="1" vert="horz" wrap="square" lIns="121900" tIns="121900" rIns="121900" bIns="121900" numCol="1" anchor="t" anchorCtr="0" compatLnSpc="1">
            <a:prstTxWarp prst="textNoShape">
              <a:avLst/>
            </a:prstTxWarp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" sz="1867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Strategy: migrate data to cloud with a </a:t>
            </a:r>
            <a:r>
              <a:rPr lang="en" sz="1867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seamless user experience</a:t>
            </a:r>
            <a:r>
              <a:rPr lang="en" sz="1867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(no impact on current users) while enabling </a:t>
            </a:r>
            <a:r>
              <a:rPr lang="en" sz="1867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analysis in-place </a:t>
            </a:r>
            <a:r>
              <a:rPr lang="en" sz="1867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(analysis co-located with data in the cloud).</a:t>
            </a:r>
            <a:endParaRPr sz="1867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- direct access to data from </a:t>
            </a:r>
            <a:r>
              <a:rPr lang="en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Jupyter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notebook within cloud (no downloading)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00000"/>
              </a:lnSpc>
              <a:spcBef>
                <a:spcPts val="1333"/>
              </a:spcBef>
              <a:buNone/>
            </a:pPr>
            <a:r>
              <a:rPr lang="en" sz="1733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Key priorities for migrating data</a:t>
            </a:r>
            <a:endParaRPr sz="1733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having value to </a:t>
            </a:r>
            <a:r>
              <a:rPr lang="en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“early adopters”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who would benefit from conducting analysis in cloud environments*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Phasing to </a:t>
            </a:r>
            <a:r>
              <a:rPr lang="en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maximize the utility of cloud resources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while off-loading aging on-premises servers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indent="0">
              <a:lnSpc>
                <a:spcPct val="100000"/>
              </a:lnSpc>
              <a:spcBef>
                <a:spcPts val="1333"/>
              </a:spcBef>
              <a:buNone/>
            </a:pPr>
            <a:r>
              <a:rPr lang="en" sz="1733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Migration phasing (not all-inclusive)</a:t>
            </a:r>
            <a:endParaRPr sz="1733" u="sng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Current: IMERG-final 30-min, MERRA-2 single level diagnostics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FY22: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89457">
              <a:lnSpc>
                <a:spcPct val="100000"/>
              </a:lnSpc>
              <a:buClr>
                <a:schemeClr val="dk1"/>
              </a:buClr>
              <a:buSzPts val="1000"/>
              <a:buFont typeface="Calibri"/>
              <a:buChar char="○"/>
            </a:pP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NLDAS hourly (long time series to test)</a:t>
            </a:r>
            <a:endParaRPr sz="13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89457">
              <a:lnSpc>
                <a:spcPct val="100000"/>
              </a:lnSpc>
              <a:buClr>
                <a:schemeClr val="dk1"/>
              </a:buClr>
              <a:buSzPts val="1000"/>
              <a:buFont typeface="Calibri"/>
              <a:buChar char="○"/>
            </a:pPr>
            <a:r>
              <a:rPr lang="en" sz="1333" dirty="0">
                <a:solidFill>
                  <a:schemeClr val="dk1"/>
                </a:solidFill>
                <a:highlight>
                  <a:srgbClr val="FAFAFA"/>
                </a:highlight>
                <a:latin typeface="Calibri"/>
                <a:ea typeface="Calibri"/>
                <a:cs typeface="Calibri"/>
                <a:sym typeface="Calibri"/>
              </a:rPr>
              <a:t>Level 2 sounder products</a:t>
            </a: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(spanning AIRS/SNPP/NOAA-20) to develop Level 2 access and analysis services</a:t>
            </a:r>
            <a:endParaRPr sz="13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89457">
              <a:lnSpc>
                <a:spcPct val="100000"/>
              </a:lnSpc>
              <a:buClr>
                <a:schemeClr val="dk1"/>
              </a:buClr>
              <a:buSzPts val="1000"/>
              <a:buFont typeface="Calibri"/>
              <a:buChar char="○"/>
            </a:pP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“ozone/composition suite” (OMI/OMPS, </a:t>
            </a:r>
            <a:r>
              <a:rPr lang="en" sz="1333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Tropomi</a:t>
            </a: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to enable cross-platform analysis</a:t>
            </a:r>
            <a:endParaRPr sz="13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06390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2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Late FY22:</a:t>
            </a:r>
            <a:endParaRPr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89457">
              <a:lnSpc>
                <a:spcPct val="100000"/>
              </a:lnSpc>
              <a:buClr>
                <a:schemeClr val="dk1"/>
              </a:buClr>
              <a:buSzPts val="1000"/>
              <a:buFont typeface="Calibri"/>
              <a:buChar char="○"/>
            </a:pP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“carbon suite” (OCO-x ACOS, Carbon Monitoring System products)</a:t>
            </a:r>
            <a:endParaRPr sz="13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1" indent="-389457">
              <a:lnSpc>
                <a:spcPct val="100000"/>
              </a:lnSpc>
              <a:buClr>
                <a:schemeClr val="dk1"/>
              </a:buClr>
              <a:buSzPts val="1000"/>
              <a:buFont typeface="Calibri"/>
              <a:buChar char="○"/>
            </a:pPr>
            <a:r>
              <a:rPr lang="en" sz="13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continued GPM/TRMM migration</a:t>
            </a:r>
            <a:endParaRPr sz="13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414856">
              <a:lnSpc>
                <a:spcPct val="100000"/>
              </a:lnSpc>
              <a:spcBef>
                <a:spcPts val="1333"/>
              </a:spcBef>
              <a:buClr>
                <a:schemeClr val="dk1"/>
              </a:buClr>
              <a:buSzPts val="1300"/>
              <a:buFont typeface="Calibri"/>
              <a:buChar char="●"/>
            </a:pP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FY23: Complete GMAO and </a:t>
            </a:r>
            <a:r>
              <a:rPr lang="en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xLDAS</a:t>
            </a:r>
            <a:r>
              <a:rPr lang="en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collections, complete GPM/TRMM migration, complete sounder migration</a:t>
            </a:r>
            <a:r>
              <a:rPr lang="en" sz="1733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endParaRPr sz="1733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>
              <a:lnSpc>
                <a:spcPct val="100000"/>
              </a:lnSpc>
              <a:spcBef>
                <a:spcPts val="1333"/>
              </a:spcBef>
              <a:buNone/>
            </a:pPr>
            <a:r>
              <a:rPr lang="en" sz="1444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 - contact Dave Meyer (</a:t>
            </a:r>
            <a:r>
              <a:rPr lang="en" sz="1444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david.j.meyer@nasa.gov</a:t>
            </a:r>
            <a:r>
              <a:rPr lang="en" sz="1444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if interested in being an early adopter. Some AWS experience is highly desirable.</a:t>
            </a:r>
            <a:endParaRPr sz="1444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ext&#10;&#10;Description automatically generated">
            <a:extLst>
              <a:ext uri="{FF2B5EF4-FFF2-40B4-BE49-F238E27FC236}">
                <a16:creationId xmlns:a16="http://schemas.microsoft.com/office/drawing/2014/main" id="{4EEA71B2-CE8C-437A-885C-DF9672ED380F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611361" cy="68580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0612BC5-0C6D-42F4-8990-0BD52CF94CE4}"/>
              </a:ext>
            </a:extLst>
          </p:cNvPr>
          <p:cNvSpPr txBox="1"/>
          <p:nvPr/>
        </p:nvSpPr>
        <p:spPr>
          <a:xfrm>
            <a:off x="1667112" y="777106"/>
            <a:ext cx="10580640" cy="529375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What: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PMM Mentors (online) needed for new program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Goal of Program:</a:t>
            </a:r>
          </a:p>
          <a:p>
            <a:pPr marL="9144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Develop applications training to discuss ground validation and regional products</a:t>
            </a:r>
          </a:p>
          <a:p>
            <a:pPr marL="9144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Focus on low/lower-middle income countries</a:t>
            </a:r>
          </a:p>
          <a:p>
            <a:pPr marL="914400" indent="-457200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Guide new users and consolidate existing ones</a:t>
            </a:r>
          </a:p>
          <a:p>
            <a:pPr marL="914400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Small (and valued) time commitment by mentors: provide case study examples of GPM data for research and applications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Objectives: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Combine training with a curated database of use cases, validation results, and training resources. </a:t>
            </a:r>
          </a:p>
          <a:p>
            <a:pPr>
              <a:spcAft>
                <a:spcPts val="6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*Interest to be a mentor?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Online discussion (informal) in November </a:t>
            </a:r>
          </a:p>
          <a:p>
            <a:pPr>
              <a:spcAft>
                <a:spcPts val="1200"/>
              </a:spcAft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*Please register here: 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https://tinyurl.com/mentorshipPMM</a:t>
            </a:r>
            <a:endParaRPr lang="en-US" sz="2400" b="1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6" name="Picture 15" descr="Logo&#10;&#10;Description automatically generated">
            <a:extLst>
              <a:ext uri="{FF2B5EF4-FFF2-40B4-BE49-F238E27FC236}">
                <a16:creationId xmlns:a16="http://schemas.microsoft.com/office/drawing/2014/main" id="{E901A7DD-B534-4502-B4D3-68756C4EA0E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8793" y="5527812"/>
            <a:ext cx="1880506" cy="1081718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7661A9-9B21-48C2-9E21-CF176EC8B8A3}"/>
              </a:ext>
            </a:extLst>
          </p:cNvPr>
          <p:cNvSpPr txBox="1"/>
          <p:nvPr/>
        </p:nvSpPr>
        <p:spPr>
          <a:xfrm>
            <a:off x="2284538" y="43015"/>
            <a:ext cx="915017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FF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Earth Observation Mentorship Program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32092D-5C0C-4B34-84FF-BF8FB637503F}"/>
              </a:ext>
            </a:extLst>
          </p:cNvPr>
          <p:cNvSpPr txBox="1"/>
          <p:nvPr/>
        </p:nvSpPr>
        <p:spPr>
          <a:xfrm>
            <a:off x="1667112" y="6446577"/>
            <a:ext cx="84959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Points of contact: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vasco.mantas@dct.uc.pt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/ 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andrea.m.portier@nasa.gov</a:t>
            </a:r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007584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3728582" y="723898"/>
            <a:ext cx="6837820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4572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Apple Chancery"/>
                <a:ea typeface="Arial" charset="0"/>
                <a:cs typeface="Apple Chancery"/>
              </a:rPr>
              <a:t>Award Person(s) or Team(s) that significantly enhance PMM science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pple Chancery"/>
                <a:ea typeface="Arial" charset="0"/>
                <a:cs typeface="Apple Chancery"/>
              </a:rPr>
              <a:t>2020 Winner…</a:t>
            </a:r>
          </a:p>
        </p:txBody>
      </p:sp>
      <p:sp>
        <p:nvSpPr>
          <p:cNvPr id="11266" name="AutoShape 2" descr="data:image/jpeg;base64,/9j/4AAQSkZJRgABAQAAAQABAAD/2wCEAAkGBhQRERITExQWFRUVFxcXGBcXGBcbFxUWFBUdHBgaHBwcHCYeFxokGRcYITAgIycqLSwsGB4xODAqNSYsLCkBCQoKDgwOGg8PGi8lHx8sKiktLDU1LCwsLzUsNSwsLCwpLCwsKSksLCw1LzQpKSwpLCwsKSk1LCkpLCwpLCksKf/AABEIAHgAWgMBIgACEQEDEQH/xAAcAAACAgMBAQAAAAAAAAAAAAAEBQMGAAIHAQj/xAA+EAABAwEGAwUECAQHAQAAAAABAgMRAAQFEiExQQZRYRMicYGhBzJSkRQzQpKxwdHwYqKy4SMkQ3KCwvEV/8QAGgEAAgMBAQAAAAAAAAAAAAAABAUBAgMABv/EACYRAAIBAwMDBAMAAAAAAAAAAAABAgMREgQhMUFRYQUiIzITUnH/2gAMAwEAAhEDEQA/AOm3td6nLNaWgO84y62mdMS0ECTsJOtTXTLbDDa/ebabQqMxKUAGDuJFNEWptW4HjlUhs4NXb7mEU0vawBx6InKRI8Kr978asWeZlauSY260Zxi72aUGYThInxOgqj3rwcpTXauEpJHdSdY6/pWU5Y8BFOOT3BLz9rTyieyCW07ZYlR1nek6PahaJzWVeISfQiKWjhRa1HWKPs3A+EydKEdfyHR0vgtFyca2e05PsNYuZbRB9MqsblxWVYnsGiCNgQIPgapVluFLZkDKmovdbCBEqQnUbpH5itKWpTdmZ1tG4q6Dn+CbErVhPkf1BoY8FWQe6lSOcYM/Huim9ltXaoStMKSoSCDWLJ+E+lGC8TN8KspMgmeZSDtHPkaMRZAAACiAI+pbOnlnU63I1keINRdsOYq2RXEtMVI24UyQSK1AoK+7T2bLh6fjlVpOyuDwV3YVMPfT7eMf1bKZA2JH2qI4uvUEBCdPWKTcD2wJWsnVQI+ZoC+rT3j0JFLqjeDY808VmvAXZLQExpRLlrGmVIG3csq3S8dKXjcNdXrQqlxWoKjtWjoNQTyifg239jal2Q/VujtGpOivtJHjB+Qq7uMVyC/rYWlMvp95pYUOeRmPSuxWW0pebbdR7riUrT4LEinOlllCz6Hm9bDCpddQNxmoeypipuo8Fb4gmQxApJxmYsjh8D607CvCkfHqCbvfI1ASf5wPzqZ/VlKf2RzC5r9KXEEHIR/f8asN5olWIaKz+dc14elVoQj+OB866Lxdbiw0nCJWThSNstTQE43VhxRni7m9mWBrRH0puudPXraDmXAmiLBe6ioAqxSaCdMZxrX5RfHLyQkUot/E7KcioTyFC36kttBex/Oqc3bQViEEzoY9ZOldCnluRVqOOw7v2827QwstnNuFEbxMTXTvZbeXbXYxOrRWyeoQZSfuqHyrmVhQHEuJwkFSFJkiJkZGfGrl7GW1tN2hpc/Zcj4SSU+GYAo/SyUZYivWwco5djoSk1HhohVR0xsKAlLY5Ck/HCuzu60qSlJ7oBBGRSpQCvODkdqsISrZtfmUD8zWlru8vNracbRgWkpUCs5g66J1rGbumka0o4zTktkz5+4X4dc/+g2lvvgHM6QBBz6xGdWDjJhfaEpIEDCCc8MjMgbmiEXQ5d96AOSUwhKHNErC+7J/igHLoacXqB31GAZj0E0FJuw3hGOfhnJxdYK+8VKIOkZGm938PQoGI3qxPPNpE5Uusl9oLiiteBKQCB8XOhMpS2D1ThDcdWuzY2QlWex8qSm4gPdUU+oo5PELakmDlMidh/5Sq1W4KGNmRAgjZVUxaZq3F7jBixYBrJ5mrzwBYglhxzdxZH/FGnqTXNrNe+Mdd+ldH9ntoxWZYn3XT/MkGjNHH5Nxb6jL4tizKNazWxNazTix5+4hd9oDuxZHkT/2oJ3jh8/6pH+1AH4ikGGsilF33Gll2CL4vNdoSCsrWpshaJiZTsOU0p4gvBSoI0WMY6SBl5Z0cKAvexf4II0SSnqJzH513Q1hKzSKxbLYogJ55k9KgcAUBKgCNqM+jBaeoyPUUFZbpUyolsnCdiJ/etY7B+7N7JZcRAzIJjIHM8vGj7xd+jslSm1RlAkAmeQoyy3u4lMSkHIzh5eetevHtVAqOIjnt4DaqXd9y6g/4J7I0SoKwlEiSk8tvOuo+zY/5d0/E7/SgfrVGtDcCeldA4Ts5ZsrSTkoysjqsz+EUbollNvsLvUHjTx7ss+OvJoZL1bdrTawkOeqdqNVooMMvK0THiRWC63z9kfeFI00N7MJNpqazPBaHUH4Qr7pz9DQ7fDTxzUpKRucz+gp7YuFkss2halYlhBQM9DkVjLKQIBGxPSrIlLco9qaLK8Q0n9+RoppDbokGDuKHvp6AiNcMHqBpNJe0OqSQeVZyimwyE3EsSbuROdTgISBFVhFuX8XzrdLqlZFR8qpj5Nfyrohv24ddSme6DmfCrTZLc6nRUjkaqd0BKVpK4CAe8ToE7k9KsqwltzssWB0gqbSpQKHgBlgWcukGCKN0sox9ot1kZytIfWe/wD40x1o4Xw38VVCyXpjHeQptQyUlYIKTyzyPiKL7VPSmiu+BU7FnauYDapnbM2yjG4pKEjc5eQ5npUPEvFjNhbKlHGvZA59f0rjnFfFL9pwKcX9ZKsI91tIMJQBtzPPKlCiM+S4OccMqt6AuQy2SEbBLqhhQ6ofaKSd9CQdqZXO4WWfo5+yVNkeZz85metcbecnM5yM/HerVwzxZEIdV3wIQon34EJBPxJ0ncRuKiatujWn+r6nt7NysjllQHY00fbzJ551AWqHuHYgQb6TRzFiqMIimCFYsoqGyUkboQI0/uKg4uZi77JiIJbWWwf4c484Sn5UXg0jUwEjqch60i48vEFxuzIMpYHejQuEZ+n9VdC7kilZpRF13X++wcTayOaT3kKHIpOXyqxJ9pxgTZWp3zIz/KqYNqwt0apNcADinyMLwvVy0KJcO5gbChbSZSnplWVlVJIAqh3kV7WVKOY1uriJSIQ53k6BW48eYqzNLSpIIIIOh1B8xlWVlY1YJboIo1G3Zmji0jcURY38RCUpKjyA/cVlZQ74Cgi9remxNlxRSp4iG0jMJPPrG58hXOsZUoqUZJMk8yda8rKIoxtG/cBqycpbk6a2isrK1KH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25601" y="-685800"/>
            <a:ext cx="1076325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57476" y="100014"/>
            <a:ext cx="6905625" cy="561975"/>
          </a:xfrm>
        </p:spPr>
        <p:txBody>
          <a:bodyPr/>
          <a:lstStyle/>
          <a:p>
            <a:r>
              <a:rPr lang="en-US" sz="2800" dirty="0"/>
              <a:t>Today’s Science Team Award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882DCE-5847-194D-92AC-E23714B15E14}"/>
              </a:ext>
            </a:extLst>
          </p:cNvPr>
          <p:cNvSpPr txBox="1"/>
          <p:nvPr/>
        </p:nvSpPr>
        <p:spPr>
          <a:xfrm>
            <a:off x="4631416" y="3382976"/>
            <a:ext cx="643414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Patty </a:t>
            </a:r>
            <a:r>
              <a:rPr lang="en-US" sz="4000" b="1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McCaughy</a:t>
            </a:r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, PPS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D5A7D44B-1CA0-D843-9E50-F0DA4B696F29}"/>
              </a:ext>
            </a:extLst>
          </p:cNvPr>
          <p:cNvGrpSpPr/>
          <p:nvPr/>
        </p:nvGrpSpPr>
        <p:grpSpPr>
          <a:xfrm>
            <a:off x="546326" y="623945"/>
            <a:ext cx="3294015" cy="5917176"/>
            <a:chOff x="434566" y="552825"/>
            <a:chExt cx="3294015" cy="5917176"/>
          </a:xfrm>
        </p:grpSpPr>
        <p:pic>
          <p:nvPicPr>
            <p:cNvPr id="10" name="Picture 9" descr="Siquis-Wine-Bottle-2009_00.jpg">
              <a:extLst>
                <a:ext uri="{FF2B5EF4-FFF2-40B4-BE49-F238E27FC236}">
                  <a16:creationId xmlns:a16="http://schemas.microsoft.com/office/drawing/2014/main" id="{B7DC98B8-4CF7-7446-8BF4-E8A7E8AC97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>
            <a:xfrm>
              <a:off x="434566" y="552825"/>
              <a:ext cx="3294015" cy="5917176"/>
            </a:xfrm>
            <a:prstGeom prst="rect">
              <a:avLst/>
            </a:prstGeom>
            <a:solidFill>
              <a:srgbClr val="FFFFFF"/>
            </a:solidFill>
          </p:spPr>
        </p:pic>
        <p:pic>
          <p:nvPicPr>
            <p:cNvPr id="11" name="Picture 25" descr="GPM_Poster2011.jpg">
              <a:extLst>
                <a:ext uri="{FF2B5EF4-FFF2-40B4-BE49-F238E27FC236}">
                  <a16:creationId xmlns:a16="http://schemas.microsoft.com/office/drawing/2014/main" id="{2ADFAA0B-344C-0C48-BBFA-ABDB9F6738D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1449294" y="3167530"/>
              <a:ext cx="1664208" cy="190849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1125EB-2043-324D-B905-135815F1C073}"/>
                </a:ext>
              </a:extLst>
            </p:cNvPr>
            <p:cNvSpPr txBox="1"/>
            <p:nvPr/>
          </p:nvSpPr>
          <p:spPr>
            <a:xfrm>
              <a:off x="1434354" y="3167532"/>
              <a:ext cx="1736373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rgbClr val="FFFF00"/>
                  </a:solidFill>
                  <a:latin typeface="Arial"/>
                  <a:cs typeface="Arial"/>
                </a:rPr>
                <a:t>Global Precipitation Measurement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3710AC8-C5D0-B746-8C20-67B08B15A201}"/>
                </a:ext>
              </a:extLst>
            </p:cNvPr>
            <p:cNvSpPr txBox="1"/>
            <p:nvPr/>
          </p:nvSpPr>
          <p:spPr>
            <a:xfrm>
              <a:off x="1571812" y="4858873"/>
              <a:ext cx="1423788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00" dirty="0">
                  <a:solidFill>
                    <a:srgbClr val="FFFF00"/>
                  </a:solidFill>
                  <a:latin typeface="Arial"/>
                  <a:cs typeface="Arial"/>
                </a:rPr>
                <a:t>Science Team Award 2021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99483933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486702" y="723898"/>
            <a:ext cx="6309058" cy="1477328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</p:spPr>
        <p:txBody>
          <a:bodyPr wrap="square" lIns="45720" tIns="0" rIns="0" bIns="0">
            <a:prstTxWarp prst="textNoShape">
              <a:avLst/>
            </a:prstTxWarp>
            <a:spAutoFit/>
          </a:bodyPr>
          <a:lstStyle/>
          <a:p>
            <a:pPr algn="ctr"/>
            <a:r>
              <a:rPr lang="en-US" sz="3200" dirty="0">
                <a:solidFill>
                  <a:srgbClr val="0000FF"/>
                </a:solidFill>
                <a:latin typeface="Apple Chancery"/>
                <a:ea typeface="Arial" charset="0"/>
                <a:cs typeface="Apple Chancery"/>
              </a:rPr>
              <a:t>Award Person(s) or Team(s) that significantly enhance PMM science</a:t>
            </a:r>
          </a:p>
          <a:p>
            <a:pPr algn="ctr"/>
            <a:r>
              <a:rPr lang="en-US" sz="3200" dirty="0">
                <a:solidFill>
                  <a:srgbClr val="0000FF"/>
                </a:solidFill>
                <a:latin typeface="Apple Chancery"/>
                <a:ea typeface="Arial" charset="0"/>
                <a:cs typeface="Apple Chancery"/>
              </a:rPr>
              <a:t>2020 Winner…</a:t>
            </a:r>
          </a:p>
        </p:txBody>
      </p:sp>
      <p:sp>
        <p:nvSpPr>
          <p:cNvPr id="11266" name="AutoShape 2" descr="data:image/jpeg;base64,/9j/4AAQSkZJRgABAQAAAQABAAD/2wCEAAkGBhQRERITExQWFRUVFxcXGBcXGBcbFxUWFBUdHBgaHBwcHCYeFxokGRcYITAgIycqLSwsGB4xODAqNSYsLCkBCQoKDgwOGg8PGi8lHx8sKiktLDU1LCwsLzUsNSwsLCwpLCwsKSksLCw1LzQpKSwpLCwsKSk1LCkpLCwpLCksKf/AABEIAHgAWgMBIgACEQEDEQH/xAAcAAACAgMBAQAAAAAAAAAAAAAEBQMGAAIHAQj/xAA+EAABAwEGAwUECAQHAQAAAAABAgMRAAQFEiExQQZRYRMicYGhBzJSkRQzQpKxwdHwYqKy4SMkQ3KCwvEV/8QAGgEAAgMBAQAAAAAAAAAAAAAABAUBAgMABv/EACYRAAIBAwMDBAMAAAAAAAAAAAABAgMREgQhMUFRYQUiIzITUnH/2gAMAwEAAhEDEQA/AOm3td6nLNaWgO84y62mdMS0ECTsJOtTXTLbDDa/ebabQqMxKUAGDuJFNEWptW4HjlUhs4NXb7mEU0vawBx6InKRI8Kr978asWeZlauSY260Zxi72aUGYThInxOgqj3rwcpTXauEpJHdSdY6/pWU5Y8BFOOT3BLz9rTyieyCW07ZYlR1nek6PahaJzWVeISfQiKWjhRa1HWKPs3A+EydKEdfyHR0vgtFyca2e05PsNYuZbRB9MqsblxWVYnsGiCNgQIPgapVluFLZkDKmovdbCBEqQnUbpH5itKWpTdmZ1tG4q6Dn+CbErVhPkf1BoY8FWQe6lSOcYM/Huim9ltXaoStMKSoSCDWLJ+E+lGC8TN8KspMgmeZSDtHPkaMRZAAACiAI+pbOnlnU63I1keINRdsOYq2RXEtMVI24UyQSK1AoK+7T2bLh6fjlVpOyuDwV3YVMPfT7eMf1bKZA2JH2qI4uvUEBCdPWKTcD2wJWsnVQI+ZoC+rT3j0JFLqjeDY808VmvAXZLQExpRLlrGmVIG3csq3S8dKXjcNdXrQqlxWoKjtWjoNQTyifg239jal2Q/VujtGpOivtJHjB+Qq7uMVyC/rYWlMvp95pYUOeRmPSuxWW0pebbdR7riUrT4LEinOlllCz6Hm9bDCpddQNxmoeypipuo8Fb4gmQxApJxmYsjh8D607CvCkfHqCbvfI1ASf5wPzqZ/VlKf2RzC5r9KXEEHIR/f8asN5olWIaKz+dc14elVoQj+OB866Lxdbiw0nCJWThSNstTQE43VhxRni7m9mWBrRH0puudPXraDmXAmiLBe6ioAqxSaCdMZxrX5RfHLyQkUot/E7KcioTyFC36kttBex/Oqc3bQViEEzoY9ZOldCnluRVqOOw7v2827QwstnNuFEbxMTXTvZbeXbXYxOrRWyeoQZSfuqHyrmVhQHEuJwkFSFJkiJkZGfGrl7GW1tN2hpc/Zcj4SSU+GYAo/SyUZYivWwco5djoSk1HhohVR0xsKAlLY5Ck/HCuzu60qSlJ7oBBGRSpQCvODkdqsISrZtfmUD8zWlru8vNracbRgWkpUCs5g66J1rGbumka0o4zTktkz5+4X4dc/+g2lvvgHM6QBBz6xGdWDjJhfaEpIEDCCc8MjMgbmiEXQ5d96AOSUwhKHNErC+7J/igHLoacXqB31GAZj0E0FJuw3hGOfhnJxdYK+8VKIOkZGm938PQoGI3qxPPNpE5Uusl9oLiiteBKQCB8XOhMpS2D1ThDcdWuzY2QlWex8qSm4gPdUU+oo5PELakmDlMidh/5Sq1W4KGNmRAgjZVUxaZq3F7jBixYBrJ5mrzwBYglhxzdxZH/FGnqTXNrNe+Mdd+ldH9ntoxWZYn3XT/MkGjNHH5Nxb6jL4tizKNazWxNazTix5+4hd9oDuxZHkT/2oJ3jh8/6pH+1AH4ikGGsilF33Gll2CL4vNdoSCsrWpshaJiZTsOU0p4gvBSoI0WMY6SBl5Z0cKAvexf4II0SSnqJzH513Q1hKzSKxbLYogJ55k9KgcAUBKgCNqM+jBaeoyPUUFZbpUyolsnCdiJ/etY7B+7N7JZcRAzIJjIHM8vGj7xd+jslSm1RlAkAmeQoyy3u4lMSkHIzh5eetevHtVAqOIjnt4DaqXd9y6g/4J7I0SoKwlEiSk8tvOuo+zY/5d0/E7/SgfrVGtDcCeldA4Ts5ZsrSTkoysjqsz+EUbollNvsLvUHjTx7ss+OvJoZL1bdrTawkOeqdqNVooMMvK0THiRWC63z9kfeFI00N7MJNpqazPBaHUH4Qr7pz9DQ7fDTxzUpKRucz+gp7YuFkss2halYlhBQM9DkVjLKQIBGxPSrIlLco9qaLK8Q0n9+RoppDbokGDuKHvp6AiNcMHqBpNJe0OqSQeVZyimwyE3EsSbuROdTgISBFVhFuX8XzrdLqlZFR8qpj5Nfyrohv24ddSme6DmfCrTZLc6nRUjkaqd0BKVpK4CAe8ToE7k9KsqwltzssWB0gqbSpQKHgBlgWcukGCKN0sox9ot1kZytIfWe/wD40x1o4Xw38VVCyXpjHeQptQyUlYIKTyzyPiKL7VPSmiu+BU7FnauYDapnbM2yjG4pKEjc5eQ5npUPEvFjNhbKlHGvZA59f0rjnFfFL9pwKcX9ZKsI91tIMJQBtzPPKlCiM+S4OccMqt6AuQy2SEbBLqhhQ6ofaKSd9CQdqZXO4WWfo5+yVNkeZz85metcbecnM5yM/HerVwzxZEIdV3wIQon34EJBPxJ0ncRuKiatujWn+r6nt7NysjllQHY00fbzJ551AWqHuHYgQb6TRzFiqMIimCFYsoqGyUkboQI0/uKg4uZi77JiIJbWWwf4c484Sn5UXg0jUwEjqch60i48vEFxuzIMpYHejQuEZ+n9VdC7kilZpRF13X++wcTayOaT3kKHIpOXyqxJ9pxgTZWp3zIz/KqYNqwt0apNcADinyMLwvVy0KJcO5gbChbSZSnplWVlVJIAqh3kV7WVKOY1uriJSIQ53k6BW48eYqzNLSpIIIIOh1B8xlWVlY1YJboIo1G3Zmji0jcURY38RCUpKjyA/cVlZQ74Cgi9remxNlxRSp4iG0jMJPPrG58hXOsZUoqUZJMk8yda8rKIoxtG/cBqycpbk6a2isrK1KH/2Q==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625601" y="-685800"/>
            <a:ext cx="1076325" cy="14287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657476" y="100014"/>
            <a:ext cx="6905625" cy="561975"/>
          </a:xfrm>
        </p:spPr>
        <p:txBody>
          <a:bodyPr/>
          <a:lstStyle/>
          <a:p>
            <a:r>
              <a:rPr lang="en-US" sz="2800" dirty="0"/>
              <a:t>Today’s Science Team Award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CD43D23-D3A6-844C-A1EB-5184B3FD6FD8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545" y="742950"/>
            <a:ext cx="2283116" cy="3552092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34718A3-FEE1-A14A-9238-3D17FE736578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28669" y="748062"/>
            <a:ext cx="2279831" cy="35469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ECB1F50-BB9A-3040-B00A-48D016813114}"/>
              </a:ext>
            </a:extLst>
          </p:cNvPr>
          <p:cNvSpPr txBox="1"/>
          <p:nvPr/>
        </p:nvSpPr>
        <p:spPr>
          <a:xfrm>
            <a:off x="880747" y="4427678"/>
            <a:ext cx="460595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Thanks to Joe Turk and coauthors for donation of books for award.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0882DCE-5847-194D-92AC-E23714B15E14}"/>
              </a:ext>
            </a:extLst>
          </p:cNvPr>
          <p:cNvSpPr txBox="1"/>
          <p:nvPr/>
        </p:nvSpPr>
        <p:spPr>
          <a:xfrm>
            <a:off x="6662156" y="3075057"/>
            <a:ext cx="460595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Chris Williams,</a:t>
            </a:r>
          </a:p>
          <a:p>
            <a:r>
              <a:rPr lang="en-US" sz="4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U. Colorado</a:t>
            </a:r>
          </a:p>
        </p:txBody>
      </p:sp>
    </p:spTree>
    <p:extLst>
      <p:ext uri="{BB962C8B-B14F-4D97-AF65-F5344CB8AC3E}">
        <p14:creationId xmlns:p14="http://schemas.microsoft.com/office/powerpoint/2010/main" val="3916094068"/>
      </p:ext>
    </p:extLst>
  </p:cSld>
  <p:clrMapOvr>
    <a:masterClrMapping/>
  </p:clrMapOvr>
  <p:transition spd="med" advClick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GPM Templates">
  <a:themeElements>
    <a:clrScheme name="">
      <a:dk1>
        <a:srgbClr val="000000"/>
      </a:dk1>
      <a:lt1>
        <a:srgbClr val="000000"/>
      </a:lt1>
      <a:dk2>
        <a:srgbClr val="0066FF"/>
      </a:dk2>
      <a:lt2>
        <a:srgbClr val="000066"/>
      </a:lt2>
      <a:accent1>
        <a:srgbClr val="6600FF"/>
      </a:accent1>
      <a:accent2>
        <a:srgbClr val="009900"/>
      </a:accent2>
      <a:accent3>
        <a:srgbClr val="AAAAAA"/>
      </a:accent3>
      <a:accent4>
        <a:srgbClr val="000000"/>
      </a:accent4>
      <a:accent5>
        <a:srgbClr val="B8AAFF"/>
      </a:accent5>
      <a:accent6>
        <a:srgbClr val="008A00"/>
      </a:accent6>
      <a:hlink>
        <a:srgbClr val="0066FF"/>
      </a:hlink>
      <a:folHlink>
        <a:srgbClr val="CECECE"/>
      </a:folHlink>
    </a:clrScheme>
    <a:fontScheme name="Microsoft PowerPoint 4">
      <a:majorFont>
        <a:latin typeface="Book Antiqua"/>
        <a:ea typeface=""/>
        <a:cs typeface=""/>
      </a:majorFont>
      <a:minorFont>
        <a:latin typeface="Book Antiqu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Book Antiqu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Book Antiqua" charset="0"/>
          </a:defRPr>
        </a:defPPr>
      </a:lstStyle>
    </a:lnDef>
  </a:objectDefaults>
  <a:extraClrSchemeLst>
    <a:extraClrScheme>
      <a:clrScheme name="Microsoft PowerPoint 4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icrosoft PowerPoint 4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icrosoft PowerPoint 4 8">
        <a:dk1>
          <a:srgbClr val="000066"/>
        </a:dk1>
        <a:lt1>
          <a:srgbClr val="FFFFFF"/>
        </a:lt1>
        <a:dk2>
          <a:srgbClr val="000000"/>
        </a:dk2>
        <a:lt2>
          <a:srgbClr val="FFFF00"/>
        </a:lt2>
        <a:accent1>
          <a:srgbClr val="6600FF"/>
        </a:accent1>
        <a:accent2>
          <a:srgbClr val="009900"/>
        </a:accent2>
        <a:accent3>
          <a:srgbClr val="AAAAAA"/>
        </a:accent3>
        <a:accent4>
          <a:srgbClr val="DADADA"/>
        </a:accent4>
        <a:accent5>
          <a:srgbClr val="B8AAFF"/>
        </a:accent5>
        <a:accent6>
          <a:srgbClr val="008A00"/>
        </a:accent6>
        <a:hlink>
          <a:srgbClr val="FF9900"/>
        </a:hlink>
        <a:folHlink>
          <a:srgbClr val="CECECE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ppt461.tmp</Template>
  <TotalTime>86157</TotalTime>
  <Pages>3</Pages>
  <Words>967</Words>
  <Application>Microsoft Macintosh PowerPoint</Application>
  <PresentationFormat>Widescreen</PresentationFormat>
  <Paragraphs>154</Paragraphs>
  <Slides>14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2" baseType="lpstr">
      <vt:lpstr>Apple Chancery</vt:lpstr>
      <vt:lpstr>Arial</vt:lpstr>
      <vt:lpstr>Arial Bold</vt:lpstr>
      <vt:lpstr>Book Antiqua</vt:lpstr>
      <vt:lpstr>Calibri</vt:lpstr>
      <vt:lpstr>Times</vt:lpstr>
      <vt:lpstr>Wingdings</vt:lpstr>
      <vt:lpstr>GPM Templates</vt:lpstr>
      <vt:lpstr>GPM Project Status</vt:lpstr>
      <vt:lpstr>PMM Meeting At A Glance &amp; Agenda</vt:lpstr>
      <vt:lpstr>Status—PMM Project Teams</vt:lpstr>
      <vt:lpstr>Status—GPM Core Observatory</vt:lpstr>
      <vt:lpstr>Mission Data Summary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GES DISC cloud migration plans</vt:lpstr>
      <vt:lpstr>PowerPoint Presentation</vt:lpstr>
      <vt:lpstr>Today’s Science Team Award</vt:lpstr>
      <vt:lpstr>Today’s Science Team Award</vt:lpstr>
    </vt:vector>
  </TitlesOfParts>
  <Company>NASA/GSFC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NASA</dc:title>
  <dc:subject>Systems, Technology and Advanced Concepts Directorate (STAAC)</dc:subject>
  <dc:creator>Mary Pat Hrybyk-Keith (mkeith@pop200.gsfc.nasa.gov)</dc:creator>
  <cp:lastModifiedBy>Braun, Scott A. (GSFC-6120)</cp:lastModifiedBy>
  <cp:revision>1257</cp:revision>
  <cp:lastPrinted>2016-10-21T19:38:50Z</cp:lastPrinted>
  <dcterms:created xsi:type="dcterms:W3CDTF">2012-02-03T16:42:21Z</dcterms:created>
  <dcterms:modified xsi:type="dcterms:W3CDTF">2021-10-19T00:45:55Z</dcterms:modified>
</cp:coreProperties>
</file>