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808" r:id="rId2"/>
    <p:sldId id="257" r:id="rId3"/>
    <p:sldId id="518" r:id="rId4"/>
    <p:sldId id="623" r:id="rId5"/>
    <p:sldId id="433" r:id="rId6"/>
    <p:sldId id="733" r:id="rId7"/>
    <p:sldId id="807" r:id="rId8"/>
    <p:sldId id="778" r:id="rId9"/>
    <p:sldId id="258" r:id="rId10"/>
    <p:sldId id="259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aster, Benjamin D. (JSC-SD311)[IPA]" initials="EBD(" lastIdx="3" clrIdx="0">
    <p:extLst>
      <p:ext uri="{19B8F6BF-5375-455C-9EA6-DF929625EA0E}">
        <p15:presenceInfo xmlns:p15="http://schemas.microsoft.com/office/powerpoint/2012/main" userId="S::beaster@ndc.nasa.gov::a4ed41ee-7277-41c2-ad2a-43ad6cbb476b" providerId="AD"/>
      </p:ext>
    </p:extLst>
  </p:cmAuthor>
  <p:cmAuthor id="2" name="Kerstman, Eric (Contractor)" initials="KE(" lastIdx="5" clrIdx="1">
    <p:extLst>
      <p:ext uri="{19B8F6BF-5375-455C-9EA6-DF929625EA0E}">
        <p15:presenceInfo xmlns:p15="http://schemas.microsoft.com/office/powerpoint/2012/main" userId="S-1-5-21-2123906591-303096718-1616264687-915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68173-F396-451A-989C-E9321F15B68B}" type="datetimeFigureOut">
              <a:rPr lang="en-US" smtClean="0"/>
              <a:t>1/18/2022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0421F-E123-44ED-A558-3EF4CA620E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0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45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talk about how IMPACT addresses each of these lessons learned during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0421F-E123-44ED-A558-3EF4CA620ED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82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8" descr="Backgroun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1" y="0"/>
            <a:ext cx="12211051" cy="72032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Line 34"/>
          <p:cNvSpPr>
            <a:spLocks noChangeShapeType="1"/>
          </p:cNvSpPr>
          <p:nvPr/>
        </p:nvSpPr>
        <p:spPr bwMode="auto">
          <a:xfrm>
            <a:off x="0" y="1603375"/>
            <a:ext cx="7721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6" name="Line 35"/>
          <p:cNvSpPr>
            <a:spLocks noChangeShapeType="1"/>
          </p:cNvSpPr>
          <p:nvPr/>
        </p:nvSpPr>
        <p:spPr bwMode="auto">
          <a:xfrm>
            <a:off x="0" y="1835150"/>
            <a:ext cx="7416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7" name="Line 36"/>
          <p:cNvSpPr>
            <a:spLocks noChangeShapeType="1"/>
          </p:cNvSpPr>
          <p:nvPr/>
        </p:nvSpPr>
        <p:spPr bwMode="auto">
          <a:xfrm>
            <a:off x="0" y="2062166"/>
            <a:ext cx="7213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8" name="Line 37"/>
          <p:cNvSpPr>
            <a:spLocks noChangeShapeType="1"/>
          </p:cNvSpPr>
          <p:nvPr/>
        </p:nvSpPr>
        <p:spPr bwMode="auto">
          <a:xfrm>
            <a:off x="0" y="1371600"/>
            <a:ext cx="8026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9" name="Line 43"/>
          <p:cNvSpPr>
            <a:spLocks noChangeShapeType="1"/>
          </p:cNvSpPr>
          <p:nvPr/>
        </p:nvSpPr>
        <p:spPr bwMode="auto">
          <a:xfrm rot="16200000">
            <a:off x="5149851" y="6515100"/>
            <a:ext cx="6858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0" name="Line 44"/>
          <p:cNvSpPr>
            <a:spLocks noChangeShapeType="1"/>
          </p:cNvSpPr>
          <p:nvPr/>
        </p:nvSpPr>
        <p:spPr bwMode="auto">
          <a:xfrm rot="16200000">
            <a:off x="4773084" y="6438900"/>
            <a:ext cx="838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1" name="Line 45"/>
          <p:cNvSpPr>
            <a:spLocks noChangeShapeType="1"/>
          </p:cNvSpPr>
          <p:nvPr/>
        </p:nvSpPr>
        <p:spPr bwMode="auto">
          <a:xfrm rot="16200000">
            <a:off x="3477684" y="6057900"/>
            <a:ext cx="1600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>
            <a:off x="3977217" y="6248400"/>
            <a:ext cx="1219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3" name="Line 47"/>
          <p:cNvSpPr>
            <a:spLocks noChangeShapeType="1"/>
          </p:cNvSpPr>
          <p:nvPr/>
        </p:nvSpPr>
        <p:spPr bwMode="auto">
          <a:xfrm rot="16200000">
            <a:off x="4396317" y="6362700"/>
            <a:ext cx="9906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4" name="Line 48"/>
          <p:cNvSpPr>
            <a:spLocks noChangeShapeType="1"/>
          </p:cNvSpPr>
          <p:nvPr/>
        </p:nvSpPr>
        <p:spPr bwMode="auto">
          <a:xfrm rot="16200000">
            <a:off x="2978151" y="5867400"/>
            <a:ext cx="1981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5" name="Text Box 74"/>
          <p:cNvSpPr txBox="1">
            <a:spLocks noChangeArrowheads="1"/>
          </p:cNvSpPr>
          <p:nvPr/>
        </p:nvSpPr>
        <p:spPr bwMode="auto">
          <a:xfrm>
            <a:off x="624421" y="423868"/>
            <a:ext cx="8824383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000" dirty="0">
                <a:latin typeface="Helvetica" charset="0"/>
                <a:ea typeface="MS PGothic" pitchFamily="34" charset="-128"/>
                <a:cs typeface="+mn-cs"/>
              </a:rPr>
              <a:t>National Aeronautics and Space Administration</a:t>
            </a:r>
          </a:p>
        </p:txBody>
      </p:sp>
      <p:sp>
        <p:nvSpPr>
          <p:cNvPr id="16" name="Line 113"/>
          <p:cNvSpPr>
            <a:spLocks noChangeShapeType="1"/>
          </p:cNvSpPr>
          <p:nvPr/>
        </p:nvSpPr>
        <p:spPr bwMode="auto">
          <a:xfrm rot="16200000">
            <a:off x="5524500" y="6591300"/>
            <a:ext cx="5334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7" name="Line 123"/>
          <p:cNvSpPr>
            <a:spLocks noChangeShapeType="1"/>
          </p:cNvSpPr>
          <p:nvPr/>
        </p:nvSpPr>
        <p:spPr bwMode="auto">
          <a:xfrm>
            <a:off x="0" y="2284418"/>
            <a:ext cx="6705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8" name="Line 124"/>
          <p:cNvSpPr>
            <a:spLocks noChangeShapeType="1"/>
          </p:cNvSpPr>
          <p:nvPr/>
        </p:nvSpPr>
        <p:spPr bwMode="auto">
          <a:xfrm>
            <a:off x="0" y="2516193"/>
            <a:ext cx="5588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9" name="Line 125"/>
          <p:cNvSpPr>
            <a:spLocks noChangeShapeType="1"/>
          </p:cNvSpPr>
          <p:nvPr/>
        </p:nvSpPr>
        <p:spPr bwMode="auto">
          <a:xfrm>
            <a:off x="0" y="2743200"/>
            <a:ext cx="52832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0" name="Line 127"/>
          <p:cNvSpPr>
            <a:spLocks noChangeShapeType="1"/>
          </p:cNvSpPr>
          <p:nvPr/>
        </p:nvSpPr>
        <p:spPr bwMode="auto">
          <a:xfrm>
            <a:off x="0" y="2974975"/>
            <a:ext cx="4978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1" name="Line 128"/>
          <p:cNvSpPr>
            <a:spLocks noChangeShapeType="1"/>
          </p:cNvSpPr>
          <p:nvPr/>
        </p:nvSpPr>
        <p:spPr bwMode="auto">
          <a:xfrm>
            <a:off x="0" y="3206750"/>
            <a:ext cx="4673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2" name="Line 129"/>
          <p:cNvSpPr>
            <a:spLocks noChangeShapeType="1"/>
          </p:cNvSpPr>
          <p:nvPr/>
        </p:nvSpPr>
        <p:spPr bwMode="auto">
          <a:xfrm>
            <a:off x="0" y="3433768"/>
            <a:ext cx="4368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3" name="Line 131"/>
          <p:cNvSpPr>
            <a:spLocks noChangeShapeType="1"/>
          </p:cNvSpPr>
          <p:nvPr/>
        </p:nvSpPr>
        <p:spPr bwMode="auto">
          <a:xfrm>
            <a:off x="0" y="3656013"/>
            <a:ext cx="4064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4" name="Line 132"/>
          <p:cNvSpPr>
            <a:spLocks noChangeShapeType="1"/>
          </p:cNvSpPr>
          <p:nvPr/>
        </p:nvSpPr>
        <p:spPr bwMode="auto">
          <a:xfrm>
            <a:off x="0" y="3887789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5" name="Line 133"/>
          <p:cNvSpPr>
            <a:spLocks noChangeShapeType="1"/>
          </p:cNvSpPr>
          <p:nvPr/>
        </p:nvSpPr>
        <p:spPr bwMode="auto">
          <a:xfrm>
            <a:off x="0" y="4114800"/>
            <a:ext cx="365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6" name="Line 134"/>
          <p:cNvSpPr>
            <a:spLocks noChangeShapeType="1"/>
          </p:cNvSpPr>
          <p:nvPr/>
        </p:nvSpPr>
        <p:spPr bwMode="auto">
          <a:xfrm>
            <a:off x="0" y="4344993"/>
            <a:ext cx="3657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7" name="Line 135"/>
          <p:cNvSpPr>
            <a:spLocks noChangeShapeType="1"/>
          </p:cNvSpPr>
          <p:nvPr/>
        </p:nvSpPr>
        <p:spPr bwMode="auto">
          <a:xfrm>
            <a:off x="0" y="4576768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8" name="Line 136"/>
          <p:cNvSpPr>
            <a:spLocks noChangeShapeType="1"/>
          </p:cNvSpPr>
          <p:nvPr/>
        </p:nvSpPr>
        <p:spPr bwMode="auto">
          <a:xfrm>
            <a:off x="0" y="480377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9" name="Line 138"/>
          <p:cNvSpPr>
            <a:spLocks noChangeShapeType="1"/>
          </p:cNvSpPr>
          <p:nvPr/>
        </p:nvSpPr>
        <p:spPr bwMode="auto">
          <a:xfrm>
            <a:off x="0" y="502602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0" name="Line 139"/>
          <p:cNvSpPr>
            <a:spLocks noChangeShapeType="1"/>
          </p:cNvSpPr>
          <p:nvPr/>
        </p:nvSpPr>
        <p:spPr bwMode="auto">
          <a:xfrm>
            <a:off x="0" y="5257800"/>
            <a:ext cx="4470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1" name="Line 140"/>
          <p:cNvSpPr>
            <a:spLocks noChangeShapeType="1"/>
          </p:cNvSpPr>
          <p:nvPr/>
        </p:nvSpPr>
        <p:spPr bwMode="auto">
          <a:xfrm>
            <a:off x="0" y="5484818"/>
            <a:ext cx="44704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2" name="Line 141"/>
          <p:cNvSpPr>
            <a:spLocks noChangeShapeType="1"/>
          </p:cNvSpPr>
          <p:nvPr/>
        </p:nvSpPr>
        <p:spPr bwMode="auto">
          <a:xfrm>
            <a:off x="0" y="5716593"/>
            <a:ext cx="47752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3" name="Line 142"/>
          <p:cNvSpPr>
            <a:spLocks noChangeShapeType="1"/>
          </p:cNvSpPr>
          <p:nvPr/>
        </p:nvSpPr>
        <p:spPr bwMode="auto">
          <a:xfrm>
            <a:off x="0" y="5948368"/>
            <a:ext cx="5080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4" name="Line 143"/>
          <p:cNvSpPr>
            <a:spLocks noChangeShapeType="1"/>
          </p:cNvSpPr>
          <p:nvPr/>
        </p:nvSpPr>
        <p:spPr bwMode="auto">
          <a:xfrm>
            <a:off x="0" y="6175375"/>
            <a:ext cx="5588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5" name="Line 144"/>
          <p:cNvSpPr>
            <a:spLocks noChangeShapeType="1"/>
          </p:cNvSpPr>
          <p:nvPr/>
        </p:nvSpPr>
        <p:spPr bwMode="auto">
          <a:xfrm>
            <a:off x="0" y="6397625"/>
            <a:ext cx="5892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6" name="Line 145"/>
          <p:cNvSpPr>
            <a:spLocks noChangeShapeType="1"/>
          </p:cNvSpPr>
          <p:nvPr/>
        </p:nvSpPr>
        <p:spPr bwMode="auto">
          <a:xfrm>
            <a:off x="0" y="6469061"/>
            <a:ext cx="619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grpSp>
        <p:nvGrpSpPr>
          <p:cNvPr id="2" name="Group 158"/>
          <p:cNvGrpSpPr>
            <a:grpSpLocks/>
          </p:cNvGrpSpPr>
          <p:nvPr/>
        </p:nvGrpSpPr>
        <p:grpSpPr bwMode="auto">
          <a:xfrm>
            <a:off x="310092" y="1006476"/>
            <a:ext cx="7609416" cy="5791200"/>
            <a:chOff x="149" y="672"/>
            <a:chExt cx="3595" cy="3648"/>
          </a:xfrm>
        </p:grpSpPr>
        <p:sp>
          <p:nvSpPr>
            <p:cNvPr id="38" name="Line 60"/>
            <p:cNvSpPr>
              <a:spLocks noChangeShapeType="1"/>
            </p:cNvSpPr>
            <p:nvPr/>
          </p:nvSpPr>
          <p:spPr bwMode="auto">
            <a:xfrm rot="-5400000">
              <a:off x="-1674" y="2495"/>
              <a:ext cx="3648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grpSp>
          <p:nvGrpSpPr>
            <p:cNvPr id="3" name="Group 157"/>
            <p:cNvGrpSpPr>
              <a:grpSpLocks/>
            </p:cNvGrpSpPr>
            <p:nvPr/>
          </p:nvGrpSpPr>
          <p:grpSpPr bwMode="auto">
            <a:xfrm>
              <a:off x="270" y="670"/>
              <a:ext cx="3474" cy="3653"/>
              <a:chOff x="270" y="718"/>
              <a:chExt cx="3474" cy="3602"/>
            </a:xfrm>
          </p:grpSpPr>
          <p:sp>
            <p:nvSpPr>
              <p:cNvPr id="40" name="Line 39"/>
              <p:cNvSpPr>
                <a:spLocks noChangeShapeType="1"/>
              </p:cNvSpPr>
              <p:nvPr/>
            </p:nvSpPr>
            <p:spPr bwMode="auto">
              <a:xfrm rot="-5400000">
                <a:off x="2814" y="1080"/>
                <a:ext cx="72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/>
            </p:nvSpPr>
            <p:spPr bwMode="auto">
              <a:xfrm rot="-5400000">
                <a:off x="2507" y="1102"/>
                <a:ext cx="767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2" name="Line 42"/>
              <p:cNvSpPr>
                <a:spLocks noChangeShapeType="1"/>
              </p:cNvSpPr>
              <p:nvPr/>
            </p:nvSpPr>
            <p:spPr bwMode="auto">
              <a:xfrm rot="-5400000">
                <a:off x="2647" y="1104"/>
                <a:ext cx="768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3" name="Line 49"/>
              <p:cNvSpPr>
                <a:spLocks noChangeShapeType="1"/>
              </p:cNvSpPr>
              <p:nvPr/>
            </p:nvSpPr>
            <p:spPr bwMode="auto">
              <a:xfrm rot="-5400000">
                <a:off x="-39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4" name="Line 50"/>
              <p:cNvSpPr>
                <a:spLocks noChangeShapeType="1"/>
              </p:cNvSpPr>
              <p:nvPr/>
            </p:nvSpPr>
            <p:spPr bwMode="auto">
              <a:xfrm rot="-5400000">
                <a:off x="-25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5" name="Line 51"/>
              <p:cNvSpPr>
                <a:spLocks noChangeShapeType="1"/>
              </p:cNvSpPr>
              <p:nvPr/>
            </p:nvSpPr>
            <p:spPr bwMode="auto">
              <a:xfrm rot="-5400000">
                <a:off x="-10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6" name="Line 52"/>
              <p:cNvSpPr>
                <a:spLocks noChangeShapeType="1"/>
              </p:cNvSpPr>
              <p:nvPr/>
            </p:nvSpPr>
            <p:spPr bwMode="auto">
              <a:xfrm rot="-5400000">
                <a:off x="-536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7" name="Line 53"/>
              <p:cNvSpPr>
                <a:spLocks noChangeShapeType="1"/>
              </p:cNvSpPr>
              <p:nvPr/>
            </p:nvSpPr>
            <p:spPr bwMode="auto">
              <a:xfrm rot="-5400000">
                <a:off x="-96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8" name="Line 54"/>
              <p:cNvSpPr>
                <a:spLocks noChangeShapeType="1"/>
              </p:cNvSpPr>
              <p:nvPr/>
            </p:nvSpPr>
            <p:spPr bwMode="auto">
              <a:xfrm rot="-5400000">
                <a:off x="-82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9" name="Line 55"/>
              <p:cNvSpPr>
                <a:spLocks noChangeShapeType="1"/>
              </p:cNvSpPr>
              <p:nvPr/>
            </p:nvSpPr>
            <p:spPr bwMode="auto">
              <a:xfrm rot="-5400000">
                <a:off x="-68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0" name="Line 56"/>
              <p:cNvSpPr>
                <a:spLocks noChangeShapeType="1"/>
              </p:cNvSpPr>
              <p:nvPr/>
            </p:nvSpPr>
            <p:spPr bwMode="auto">
              <a:xfrm rot="-5400000">
                <a:off x="-1114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1" name="Line 57"/>
              <p:cNvSpPr>
                <a:spLocks noChangeShapeType="1"/>
              </p:cNvSpPr>
              <p:nvPr/>
            </p:nvSpPr>
            <p:spPr bwMode="auto">
              <a:xfrm rot="-5400000">
                <a:off x="-154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2" name="Line 58"/>
              <p:cNvSpPr>
                <a:spLocks noChangeShapeType="1"/>
              </p:cNvSpPr>
              <p:nvPr/>
            </p:nvSpPr>
            <p:spPr bwMode="auto">
              <a:xfrm rot="-5400000">
                <a:off x="-140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3" name="Line 59"/>
              <p:cNvSpPr>
                <a:spLocks noChangeShapeType="1"/>
              </p:cNvSpPr>
              <p:nvPr/>
            </p:nvSpPr>
            <p:spPr bwMode="auto">
              <a:xfrm rot="-5400000">
                <a:off x="-125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4" name="Line 112"/>
              <p:cNvSpPr>
                <a:spLocks noChangeShapeType="1"/>
              </p:cNvSpPr>
              <p:nvPr/>
            </p:nvSpPr>
            <p:spPr bwMode="auto">
              <a:xfrm rot="-5400000">
                <a:off x="2334" y="1128"/>
                <a:ext cx="81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5" name="Line 114"/>
              <p:cNvSpPr>
                <a:spLocks noChangeShapeType="1"/>
              </p:cNvSpPr>
              <p:nvPr/>
            </p:nvSpPr>
            <p:spPr bwMode="auto">
              <a:xfrm rot="-5400000">
                <a:off x="2137" y="1176"/>
                <a:ext cx="91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6" name="Line 115"/>
              <p:cNvSpPr>
                <a:spLocks noChangeShapeType="1"/>
              </p:cNvSpPr>
              <p:nvPr/>
            </p:nvSpPr>
            <p:spPr bwMode="auto">
              <a:xfrm rot="-5400000">
                <a:off x="1921" y="1248"/>
                <a:ext cx="105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7" name="Line 116"/>
              <p:cNvSpPr>
                <a:spLocks noChangeShapeType="1"/>
              </p:cNvSpPr>
              <p:nvPr/>
            </p:nvSpPr>
            <p:spPr bwMode="auto">
              <a:xfrm rot="-5400000">
                <a:off x="1729" y="1296"/>
                <a:ext cx="115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8" name="Line 117"/>
              <p:cNvSpPr>
                <a:spLocks noChangeShapeType="1"/>
              </p:cNvSpPr>
              <p:nvPr/>
            </p:nvSpPr>
            <p:spPr bwMode="auto">
              <a:xfrm rot="-5400000">
                <a:off x="1489" y="1392"/>
                <a:ext cx="134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9" name="Line 118"/>
              <p:cNvSpPr>
                <a:spLocks noChangeShapeType="1"/>
              </p:cNvSpPr>
              <p:nvPr/>
            </p:nvSpPr>
            <p:spPr bwMode="auto">
              <a:xfrm rot="-5400000">
                <a:off x="1297" y="1440"/>
                <a:ext cx="14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0" name="Line 119"/>
              <p:cNvSpPr>
                <a:spLocks noChangeShapeType="1"/>
              </p:cNvSpPr>
              <p:nvPr/>
            </p:nvSpPr>
            <p:spPr bwMode="auto">
              <a:xfrm rot="-5400000">
                <a:off x="1081" y="1512"/>
                <a:ext cx="15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1" name="Line 120"/>
              <p:cNvSpPr>
                <a:spLocks noChangeShapeType="1"/>
              </p:cNvSpPr>
              <p:nvPr/>
            </p:nvSpPr>
            <p:spPr bwMode="auto">
              <a:xfrm rot="-5400000">
                <a:off x="3192" y="984"/>
                <a:ext cx="53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2" name="Line 122"/>
              <p:cNvSpPr>
                <a:spLocks noChangeShapeType="1"/>
              </p:cNvSpPr>
              <p:nvPr/>
            </p:nvSpPr>
            <p:spPr bwMode="auto">
              <a:xfrm rot="-5400000">
                <a:off x="2977" y="1056"/>
                <a:ext cx="67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3" name="Line 153"/>
              <p:cNvSpPr>
                <a:spLocks noChangeShapeType="1"/>
              </p:cNvSpPr>
              <p:nvPr/>
            </p:nvSpPr>
            <p:spPr bwMode="auto">
              <a:xfrm rot="-5400000">
                <a:off x="3408" y="912"/>
                <a:ext cx="3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4" name="Line 156"/>
              <p:cNvSpPr>
                <a:spLocks noChangeShapeType="1"/>
              </p:cNvSpPr>
              <p:nvPr/>
            </p:nvSpPr>
            <p:spPr bwMode="auto">
              <a:xfrm rot="-5400000">
                <a:off x="3624" y="840"/>
                <a:ext cx="2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</p:grpSp>
      </p:grpSp>
      <p:sp>
        <p:nvSpPr>
          <p:cNvPr id="65" name="Line 180"/>
          <p:cNvSpPr>
            <a:spLocks noChangeShapeType="1"/>
          </p:cNvSpPr>
          <p:nvPr/>
        </p:nvSpPr>
        <p:spPr bwMode="auto">
          <a:xfrm>
            <a:off x="0" y="1139825"/>
            <a:ext cx="8229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8268" name="Rectangle 76"/>
          <p:cNvSpPr>
            <a:spLocks noGrp="1" noChangeArrowheads="1"/>
          </p:cNvSpPr>
          <p:nvPr>
            <p:ph type="ctrTitle"/>
          </p:nvPr>
        </p:nvSpPr>
        <p:spPr>
          <a:xfrm>
            <a:off x="611717" y="1728788"/>
            <a:ext cx="10930467" cy="1090612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381" name="Rectangle 18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978959" y="5556253"/>
            <a:ext cx="8128000" cy="506408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r>
              <a:rPr lang="en-US" dirty="0"/>
              <a:t>Expanding the Boundaries of Space Medicine and Technology</a:t>
            </a:r>
          </a:p>
        </p:txBody>
      </p:sp>
      <p:pic>
        <p:nvPicPr>
          <p:cNvPr id="68" name="Picture 67" descr="NASA insignia RGB">
            <a:extLst>
              <a:ext uri="{FF2B5EF4-FFF2-40B4-BE49-F238E27FC236}">
                <a16:creationId xmlns:a16="http://schemas.microsoft.com/office/drawing/2014/main" id="{608C338A-E8D4-42E0-8560-3A87E362BCA1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982" y="137618"/>
            <a:ext cx="978285" cy="76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412" y="99105"/>
            <a:ext cx="1857988" cy="8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40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BB296E7-0311-4E51-B254-D3E73FB778DD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C27ACC-05FA-4FC9-B4C5-4F0C6978A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067" y="152400"/>
            <a:ext cx="8779936" cy="609600"/>
          </a:xfrm>
          <a:noFill/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AC960D-3F37-43E5-B895-CF772A6FC6E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034" b="68523" l="3133" r="96386">
                        <a14:foregroundMark x1="4096" y1="36077" x2="22651" y2="38015"/>
                        <a14:foregroundMark x1="22651" y1="38015" x2="32771" y2="37288"/>
                        <a14:foregroundMark x1="32771" y1="37288" x2="36145" y2="37288"/>
                        <a14:foregroundMark x1="25783" y1="44310" x2="33494" y2="55206"/>
                        <a14:foregroundMark x1="37831" y1="50847" x2="41687" y2="43341"/>
                        <a14:foregroundMark x1="43855" y1="39467" x2="40723" y2="43099"/>
                        <a14:foregroundMark x1="40723" y1="43099" x2="39036" y2="47942"/>
                        <a14:foregroundMark x1="39036" y1="47942" x2="41205" y2="54237"/>
                        <a14:foregroundMark x1="44096" y1="39225" x2="51325" y2="48426"/>
                        <a14:foregroundMark x1="51566" y1="48184" x2="60964" y2="37046"/>
                        <a14:foregroundMark x1="60964" y1="37046" x2="62169" y2="41646"/>
                        <a14:foregroundMark x1="62169" y1="41646" x2="61928" y2="55206"/>
                        <a14:foregroundMark x1="73735" y1="37772" x2="70602" y2="46247"/>
                        <a14:foregroundMark x1="70602" y1="46247" x2="71325" y2="51574"/>
                        <a14:foregroundMark x1="71325" y1="51574" x2="74217" y2="55690"/>
                        <a14:foregroundMark x1="74940" y1="56174" x2="84819" y2="60048"/>
                        <a14:foregroundMark x1="84819" y1="60048" x2="87229" y2="57143"/>
                        <a14:foregroundMark x1="81687" y1="52300" x2="81687" y2="42857"/>
                        <a14:foregroundMark x1="81687" y1="42857" x2="79277" y2="46731"/>
                        <a14:foregroundMark x1="79277" y1="46731" x2="84819" y2="47458"/>
                        <a14:foregroundMark x1="73735" y1="38015" x2="84096" y2="36562"/>
                        <a14:foregroundMark x1="84096" y1="36562" x2="86988" y2="36562"/>
                        <a14:foregroundMark x1="84096" y1="28329" x2="86024" y2="23971"/>
                        <a14:foregroundMark x1="86024" y1="23971" x2="82892" y2="25424"/>
                        <a14:foregroundMark x1="74217" y1="27603" x2="76386" y2="26392"/>
                        <a14:foregroundMark x1="82651" y1="22276" x2="79036" y2="23002"/>
                        <a14:foregroundMark x1="56627" y1="32688" x2="59036" y2="29782"/>
                        <a14:foregroundMark x1="86988" y1="27603" x2="94940" y2="34867"/>
                        <a14:foregroundMark x1="94940" y1="34867" x2="95904" y2="37046"/>
                        <a14:foregroundMark x1="96386" y1="54479" x2="93976" y2="60291"/>
                        <a14:foregroundMark x1="2410" y1="35351" x2="4337" y2="50847"/>
                        <a14:foregroundMark x1="4337" y1="50847" x2="2169" y2="61985"/>
                        <a14:foregroundMark x1="2169" y1="61985" x2="5783" y2="66344"/>
                        <a14:foregroundMark x1="5783" y1="66344" x2="15663" y2="66344"/>
                        <a14:foregroundMark x1="15663" y1="66344" x2="50843" y2="65375"/>
                        <a14:foregroundMark x1="50843" y1="65375" x2="78072" y2="66102"/>
                        <a14:foregroundMark x1="78072" y1="66102" x2="91566" y2="65375"/>
                        <a14:foregroundMark x1="91566" y1="65375" x2="93012" y2="65617"/>
                        <a14:foregroundMark x1="1205" y1="62954" x2="56627" y2="66828"/>
                        <a14:foregroundMark x1="56627" y1="66828" x2="87470" y2="64407"/>
                        <a14:foregroundMark x1="87470" y1="64407" x2="93012" y2="64649"/>
                        <a14:foregroundMark x1="93012" y1="64649" x2="1205" y2="68039"/>
                        <a14:foregroundMark x1="1205" y1="68039" x2="7952" y2="66828"/>
                        <a14:foregroundMark x1="7952" y1="66828" x2="35904" y2="69249"/>
                        <a14:foregroundMark x1="35904" y1="69249" x2="51325" y2="69007"/>
                        <a14:foregroundMark x1="51325" y1="69007" x2="62651" y2="69249"/>
                        <a14:foregroundMark x1="62651" y1="69249" x2="84578" y2="66344"/>
                        <a14:foregroundMark x1="84578" y1="66344" x2="90120" y2="67797"/>
                        <a14:foregroundMark x1="90120" y1="67797" x2="92530" y2="66344"/>
                        <a14:foregroundMark x1="18313" y1="61743" x2="60482" y2="63923"/>
                        <a14:foregroundMark x1="60482" y1="63923" x2="68193" y2="63438"/>
                        <a14:foregroundMark x1="68193" y1="63438" x2="78554" y2="63438"/>
                        <a14:foregroundMark x1="78554" y1="63438" x2="94699" y2="62712"/>
                        <a14:foregroundMark x1="94699" y1="62712" x2="96145" y2="54964"/>
                        <a14:foregroundMark x1="75181" y1="66102" x2="92289" y2="67554"/>
                        <a14:foregroundMark x1="92289" y1="67554" x2="71084" y2="68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31228"/>
          <a:stretch/>
        </p:blipFill>
        <p:spPr>
          <a:xfrm>
            <a:off x="50798" y="27935"/>
            <a:ext cx="1574800" cy="77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0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2590805"/>
            <a:ext cx="10363200" cy="1362075"/>
          </a:xfrm>
        </p:spPr>
        <p:txBody>
          <a:bodyPr anchor="b"/>
          <a:lstStyle>
            <a:lvl1pPr algn="l">
              <a:defRPr sz="4000" b="1" cap="all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4214818"/>
            <a:ext cx="103632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C0B801C-65BA-4858-84DE-C55962742E24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2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57E7E89D-B519-41F5-8DF1-E0E8ED1F2693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89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017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41479"/>
            <a:ext cx="5386917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0017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1641479"/>
            <a:ext cx="5389033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AF2C9E2-2BF2-46A9-9B3A-EBE807F28653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0884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472" y="152400"/>
            <a:ext cx="10325528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14EAE55-671C-495E-BC40-920754082918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67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E47D173-4B0A-4423-8F7D-AB05C6E5C986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499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426ED80-8627-49CA-A35F-136CBFA629D9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7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4065D61-5C01-43AA-8A75-1FF0681D3947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3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6DBCF8B-1C82-4202-84FF-F11EF36F5D83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83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2717" y="939800"/>
            <a:ext cx="2664883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717" y="939800"/>
            <a:ext cx="7797800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F455E01-A124-4A2C-8A58-B6FA1B4F2E6E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248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19200"/>
            <a:ext cx="508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733800"/>
            <a:ext cx="508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4851B6B-E996-4C58-84EC-1F6239C821C2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0957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19200"/>
            <a:ext cx="10363200" cy="48768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DE8B93-2D6A-4F23-A87B-D1B5733D8DC5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2610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top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12192000" cy="879476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7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1049868" y="152400"/>
            <a:ext cx="961813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43E1F96-8BB8-4F6C-BD5E-AF677A6899F6}" type="datetime1">
              <a:rPr lang="en-US" smtClean="0"/>
              <a:t>1/18/2022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66D079B-F721-47D0-B30C-847B6E0D10F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199" name="Picture 67" descr="NASA insignia RGB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1467" y="137619"/>
            <a:ext cx="685800" cy="55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937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225425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60375" indent="-2333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687388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3pPr>
      <a:lvl4pPr marL="915988" indent="-22701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4pPr>
      <a:lvl5pPr marL="11445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5pPr>
      <a:lvl6pPr marL="16017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0589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5161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29733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2EF530-57F7-471A-B083-83C802837623}"/>
              </a:ext>
            </a:extLst>
          </p:cNvPr>
          <p:cNvSpPr txBox="1"/>
          <p:nvPr/>
        </p:nvSpPr>
        <p:spPr>
          <a:xfrm>
            <a:off x="755375" y="3877726"/>
            <a:ext cx="7561690" cy="620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67070A-FB3C-48CF-9833-019E7ED4CAD3}"/>
              </a:ext>
            </a:extLst>
          </p:cNvPr>
          <p:cNvSpPr txBox="1">
            <a:spLocks/>
          </p:cNvSpPr>
          <p:nvPr/>
        </p:nvSpPr>
        <p:spPr bwMode="auto">
          <a:xfrm>
            <a:off x="304571" y="2655716"/>
            <a:ext cx="11463875" cy="357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+mn-cs"/>
              </a:defRPr>
            </a:lvl1pPr>
            <a:lvl2pPr marL="460375" indent="-2333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687388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3pPr>
            <a:lvl4pPr marL="915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4pPr>
            <a:lvl5pPr marL="11445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kern="0" dirty="0">
                <a:latin typeface="+mj-lt"/>
              </a:rPr>
              <a:t>Human Research Program</a:t>
            </a:r>
          </a:p>
          <a:p>
            <a:r>
              <a:rPr lang="en-US" sz="2000" kern="0" dirty="0">
                <a:latin typeface="+mj-lt"/>
              </a:rPr>
              <a:t>Exploration Medical Capability Element</a:t>
            </a:r>
          </a:p>
          <a:p>
            <a:endParaRPr lang="en-US" sz="2000" kern="0" dirty="0">
              <a:latin typeface="+mj-lt"/>
            </a:endParaRPr>
          </a:p>
          <a:p>
            <a:r>
              <a:rPr lang="en-US" kern="0" dirty="0">
                <a:latin typeface="+mj-lt"/>
              </a:rPr>
              <a:t>February 7, 2022</a:t>
            </a:r>
          </a:p>
          <a:p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E. Kerstman</a:t>
            </a:r>
            <a:r>
              <a:rPr lang="en-US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L. Boley</a:t>
            </a:r>
            <a:r>
              <a:rPr lang="en-US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D. Goodenow</a:t>
            </a:r>
            <a:r>
              <a:rPr lang="en-US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and W. Thompson</a:t>
            </a:r>
            <a:r>
              <a:rPr lang="en-US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b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Department of Preventive Medicine and Population Health, University of Texas Medical Branch, Galveston, Texas, </a:t>
            </a:r>
            <a:r>
              <a:rPr lang="en-US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KBR, Houston, Texas, </a:t>
            </a:r>
            <a:r>
              <a:rPr lang="en-US" baseline="30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NASA Glenn Research Center, Cleveland, OH</a:t>
            </a:r>
            <a:endParaRPr lang="en-US" kern="0" dirty="0">
              <a:latin typeface="+mj-lt"/>
            </a:endParaRPr>
          </a:p>
          <a:p>
            <a:endParaRPr lang="en-US" sz="2000" kern="0" dirty="0">
              <a:latin typeface="+mj-lt"/>
            </a:endParaRPr>
          </a:p>
          <a:p>
            <a:endParaRPr lang="en-US" sz="2000" kern="0" dirty="0"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5D2F0F-6B8E-476D-8672-1B5A290221AF}"/>
              </a:ext>
            </a:extLst>
          </p:cNvPr>
          <p:cNvSpPr txBox="1">
            <a:spLocks/>
          </p:cNvSpPr>
          <p:nvPr/>
        </p:nvSpPr>
        <p:spPr bwMode="auto">
          <a:xfrm>
            <a:off x="304572" y="1063292"/>
            <a:ext cx="10930467" cy="1687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+mj-lt"/>
                <a:ea typeface="MS PGothic" pitchFamily="34" charset="-128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MS PGothic" pitchFamily="34" charset="-128"/>
                <a:cs typeface="ＭＳ Ｐゴシック" pitchFamily="-112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Helvetica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dirty="0"/>
              <a:t>From IMM to IMPACT: Enhanced Functionality for Exploration Missions</a:t>
            </a:r>
            <a:endParaRPr lang="en-US" kern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EB97C8-B257-48A3-95FD-3D0D59830A51}"/>
              </a:ext>
            </a:extLst>
          </p:cNvPr>
          <p:cNvSpPr txBox="1"/>
          <p:nvPr/>
        </p:nvSpPr>
        <p:spPr>
          <a:xfrm>
            <a:off x="1662545" y="6289964"/>
            <a:ext cx="7610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</a:rPr>
              <a:t>“Expanding the Boundaries of Space Medicine and Technology”</a:t>
            </a:r>
          </a:p>
        </p:txBody>
      </p:sp>
    </p:spTree>
    <p:extLst>
      <p:ext uri="{BB962C8B-B14F-4D97-AF65-F5344CB8AC3E}">
        <p14:creationId xmlns:p14="http://schemas.microsoft.com/office/powerpoint/2010/main" val="383642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8AB5-DC46-495F-B38E-C85D97DDF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378" y="152400"/>
            <a:ext cx="10366625" cy="609600"/>
          </a:xfrm>
        </p:spPr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0BE6F-2B14-4A43-9A55-9A150F8FA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IMM Overview</a:t>
            </a:r>
          </a:p>
          <a:p>
            <a:r>
              <a:rPr lang="en-US" sz="3200" dirty="0"/>
              <a:t>IMPACT Overview</a:t>
            </a:r>
          </a:p>
          <a:p>
            <a:r>
              <a:rPr lang="en-US" sz="3200" dirty="0"/>
              <a:t>IMM Deficiencies and Lessons Learned</a:t>
            </a:r>
          </a:p>
          <a:p>
            <a:r>
              <a:rPr lang="en-US" sz="3200" dirty="0"/>
              <a:t>Enhanced Functionalities of IMPACT</a:t>
            </a:r>
          </a:p>
          <a:p>
            <a:r>
              <a:rPr lang="en-US" sz="3200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9282A-1F31-4189-A526-C107950F4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201" y="6395513"/>
            <a:ext cx="745067" cy="365125"/>
          </a:xfrm>
        </p:spPr>
        <p:txBody>
          <a:bodyPr/>
          <a:lstStyle/>
          <a:p>
            <a:fld id="{166D079B-F721-47D0-B30C-847B6E0D10F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53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5300" y="152400"/>
            <a:ext cx="9334500" cy="609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IMM: Integrated Medical Model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57945"/>
            <a:ext cx="8229600" cy="36064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48818" y="6325704"/>
            <a:ext cx="572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Typically ~100,000 trial simulations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7F2572-C60D-4727-B858-83449269C079}"/>
              </a:ext>
            </a:extLst>
          </p:cNvPr>
          <p:cNvSpPr txBox="1"/>
          <p:nvPr/>
        </p:nvSpPr>
        <p:spPr>
          <a:xfrm>
            <a:off x="451263" y="1025718"/>
            <a:ext cx="1118345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dirty="0"/>
              <a:t>An evidence-based simulation model used to predict in-flight medical events, the resources required to diagnose and treat, and impacts to the spaceflight mission*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B1D74-0DAC-434D-9A30-516C56A0D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6D079B-F721-47D0-B30C-847B6E0D10F6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FD1156-E093-40D5-9AAA-130B51C2CD3B}"/>
              </a:ext>
            </a:extLst>
          </p:cNvPr>
          <p:cNvSpPr txBox="1"/>
          <p:nvPr/>
        </p:nvSpPr>
        <p:spPr>
          <a:xfrm>
            <a:off x="639297" y="6309360"/>
            <a:ext cx="2081600" cy="382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*Baselined to ISS </a:t>
            </a:r>
          </a:p>
        </p:txBody>
      </p:sp>
    </p:spTree>
    <p:extLst>
      <p:ext uri="{BB962C8B-B14F-4D97-AF65-F5344CB8AC3E}">
        <p14:creationId xmlns:p14="http://schemas.microsoft.com/office/powerpoint/2010/main" val="96255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30629"/>
            <a:ext cx="8966200" cy="609600"/>
          </a:xfrm>
        </p:spPr>
        <p:txBody>
          <a:bodyPr/>
          <a:lstStyle/>
          <a:p>
            <a:pPr algn="ctr"/>
            <a:r>
              <a:rPr lang="en-US" dirty="0">
                <a:cs typeface="Helvetica" panose="020B0604020202020204" pitchFamily="34" charset="0"/>
              </a:rPr>
              <a:t>IMM Event Simulation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64068" y="3226578"/>
            <a:ext cx="1812645" cy="6964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73767" y="1423055"/>
            <a:ext cx="1142999" cy="73866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/>
              <a:t>Best-case resources available?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8160" y="5051817"/>
            <a:ext cx="1143000" cy="73866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/>
              <a:t>Worst-case resources available?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4566" y="1346855"/>
            <a:ext cx="1676400" cy="73866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/>
              <a:t>Treated Case: </a:t>
            </a:r>
            <a:r>
              <a:rPr lang="en-US" sz="1400" dirty="0"/>
              <a:t>Decrement medical resources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64566" y="2528226"/>
            <a:ext cx="1676400" cy="73866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/>
              <a:t>Untreated Case </a:t>
            </a:r>
            <a:r>
              <a:rPr lang="en-US" sz="1400" dirty="0"/>
              <a:t>Decrement medical resources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78943" y="5051817"/>
            <a:ext cx="1676400" cy="73866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/>
              <a:t>Treated case: </a:t>
            </a:r>
            <a:r>
              <a:rPr lang="en-US" sz="1400" dirty="0"/>
              <a:t>Decrement medical resources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8943" y="3676221"/>
            <a:ext cx="1676400" cy="95410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Untreated        Worst-Case </a:t>
            </a:r>
            <a:r>
              <a:rPr lang="en-US" sz="1400" dirty="0"/>
              <a:t>Decrement medical resources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68151" y="1478859"/>
            <a:ext cx="2284163" cy="4185761"/>
          </a:xfrm>
          <a:prstGeom prst="rect">
            <a:avLst/>
          </a:prstGeom>
          <a:noFill/>
          <a:ln w="19050">
            <a:solidFill>
              <a:schemeClr val="tx1">
                <a:lumMod val="90000"/>
                <a:alpha val="58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/>
              <a:t>Calculate End States:</a:t>
            </a:r>
          </a:p>
          <a:p>
            <a:pPr marL="169863" indent="-169863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/>
              <a:t>Evacuation</a:t>
            </a:r>
          </a:p>
          <a:p>
            <a:pPr marL="169863" indent="-169863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/>
              <a:t>Loss of Crew Life</a:t>
            </a:r>
          </a:p>
          <a:p>
            <a:pPr marL="169863" indent="-169863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/>
              <a:t>Quality Time Lost</a:t>
            </a:r>
          </a:p>
          <a:p>
            <a:pPr marL="169863" indent="-169863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/>
              <a:t>Resource Utilization</a:t>
            </a:r>
          </a:p>
          <a:p>
            <a:pPr marL="169863" indent="-169863" fontAlgn="base">
              <a:spcBef>
                <a:spcPct val="5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/>
              <a:t>Type and Number of Medical Events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384425" y="2693177"/>
            <a:ext cx="196239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dirty="0"/>
              <a:t>Best-case Scenario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23663" y="4140977"/>
            <a:ext cx="2085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dirty="0"/>
              <a:t>Worst-case Scenario</a:t>
            </a:r>
          </a:p>
        </p:txBody>
      </p:sp>
      <p:cxnSp>
        <p:nvCxnSpPr>
          <p:cNvPr id="17" name="Elbow Connector 16"/>
          <p:cNvCxnSpPr>
            <a:stCxn id="8" idx="3"/>
            <a:endCxn id="11" idx="1"/>
          </p:cNvCxnSpPr>
          <p:nvPr/>
        </p:nvCxnSpPr>
        <p:spPr bwMode="auto">
          <a:xfrm>
            <a:off x="3816766" y="1792388"/>
            <a:ext cx="1447801" cy="1105171"/>
          </a:xfrm>
          <a:prstGeom prst="bent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9" idx="3"/>
            <a:endCxn id="13" idx="1"/>
          </p:cNvCxnSpPr>
          <p:nvPr/>
        </p:nvCxnSpPr>
        <p:spPr bwMode="auto">
          <a:xfrm flipV="1">
            <a:off x="3711161" y="4153275"/>
            <a:ext cx="1567783" cy="1267875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Down Arrow 18"/>
          <p:cNvSpPr/>
          <p:nvPr/>
        </p:nvSpPr>
        <p:spPr bwMode="auto">
          <a:xfrm>
            <a:off x="3036323" y="4537441"/>
            <a:ext cx="208942" cy="419338"/>
          </a:xfrm>
          <a:prstGeom prst="downArrow">
            <a:avLst/>
          </a:prstGeom>
          <a:solidFill>
            <a:srgbClr val="FF0000">
              <a:alpha val="75000"/>
            </a:srgbClr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b="1" dirty="0"/>
          </a:p>
        </p:txBody>
      </p:sp>
      <p:sp>
        <p:nvSpPr>
          <p:cNvPr id="20" name="Down Arrow 19"/>
          <p:cNvSpPr/>
          <p:nvPr/>
        </p:nvSpPr>
        <p:spPr bwMode="auto">
          <a:xfrm rot="10800000">
            <a:off x="3050554" y="2207785"/>
            <a:ext cx="239671" cy="426482"/>
          </a:xfrm>
          <a:prstGeom prst="downArrow">
            <a:avLst/>
          </a:prstGeom>
          <a:solidFill>
            <a:srgbClr val="0070C0">
              <a:alpha val="75000"/>
            </a:srgbClr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686985" y="5128018"/>
            <a:ext cx="493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/>
              <a:t>Yes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86985" y="1471001"/>
            <a:ext cx="49379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/>
              <a:t>Yes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12698" y="3891119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/>
              <a:t>No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12698" y="2645442"/>
            <a:ext cx="42351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/>
              <a:t>No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25021" y="3406540"/>
            <a:ext cx="163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Medical Event</a:t>
            </a:r>
          </a:p>
        </p:txBody>
      </p:sp>
      <p:cxnSp>
        <p:nvCxnSpPr>
          <p:cNvPr id="26" name="Straight Arrow Connector 25"/>
          <p:cNvCxnSpPr>
            <a:stCxn id="10" idx="3"/>
          </p:cNvCxnSpPr>
          <p:nvPr/>
        </p:nvCxnSpPr>
        <p:spPr>
          <a:xfrm>
            <a:off x="6940967" y="1716187"/>
            <a:ext cx="1127185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955344" y="2903785"/>
            <a:ext cx="1127185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955343" y="4145655"/>
            <a:ext cx="1127185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940966" y="5421149"/>
            <a:ext cx="1127185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3"/>
          </p:cNvCxnSpPr>
          <p:nvPr/>
        </p:nvCxnSpPr>
        <p:spPr>
          <a:xfrm>
            <a:off x="3711161" y="5421149"/>
            <a:ext cx="1567783" cy="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3"/>
          </p:cNvCxnSpPr>
          <p:nvPr/>
        </p:nvCxnSpPr>
        <p:spPr>
          <a:xfrm>
            <a:off x="3816766" y="1792387"/>
            <a:ext cx="1447801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4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4" name="Right Brace 3"/>
          <p:cNvSpPr/>
          <p:nvPr/>
        </p:nvSpPr>
        <p:spPr bwMode="auto">
          <a:xfrm>
            <a:off x="7023877" y="1919235"/>
            <a:ext cx="316315" cy="726206"/>
          </a:xfrm>
          <a:prstGeom prst="righ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2" name="Right Brace 31"/>
          <p:cNvSpPr/>
          <p:nvPr/>
        </p:nvSpPr>
        <p:spPr bwMode="auto">
          <a:xfrm>
            <a:off x="7078546" y="4401811"/>
            <a:ext cx="316315" cy="726206"/>
          </a:xfrm>
          <a:prstGeom prst="righ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68150" y="5726372"/>
            <a:ext cx="165043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Range of partial treatment</a:t>
            </a:r>
          </a:p>
        </p:txBody>
      </p:sp>
      <p:cxnSp>
        <p:nvCxnSpPr>
          <p:cNvPr id="34" name="Elbow Connector 33"/>
          <p:cNvCxnSpPr>
            <a:stCxn id="7" idx="1"/>
            <a:endCxn id="4" idx="1"/>
          </p:cNvCxnSpPr>
          <p:nvPr/>
        </p:nvCxnSpPr>
        <p:spPr bwMode="auto">
          <a:xfrm rot="10800000">
            <a:off x="7340193" y="2282340"/>
            <a:ext cx="727959" cy="3736421"/>
          </a:xfrm>
          <a:prstGeom prst="bentConnector3">
            <a:avLst>
              <a:gd name="adj1" fmla="val 174855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</p:cxnSp>
      <p:cxnSp>
        <p:nvCxnSpPr>
          <p:cNvPr id="36" name="Elbow Connector 35"/>
          <p:cNvCxnSpPr>
            <a:stCxn id="7" idx="1"/>
            <a:endCxn id="4" idx="1"/>
          </p:cNvCxnSpPr>
          <p:nvPr/>
        </p:nvCxnSpPr>
        <p:spPr bwMode="auto">
          <a:xfrm rot="10800000">
            <a:off x="7340193" y="2282340"/>
            <a:ext cx="727959" cy="3736421"/>
          </a:xfrm>
          <a:prstGeom prst="bentConnector3">
            <a:avLst>
              <a:gd name="adj1" fmla="val 43262"/>
            </a:avLst>
          </a:pr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 w="lg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</p:cxnSp>
      <p:cxnSp>
        <p:nvCxnSpPr>
          <p:cNvPr id="44" name="Elbow Connector 43"/>
          <p:cNvCxnSpPr>
            <a:stCxn id="7" idx="1"/>
            <a:endCxn id="32" idx="1"/>
          </p:cNvCxnSpPr>
          <p:nvPr/>
        </p:nvCxnSpPr>
        <p:spPr bwMode="auto">
          <a:xfrm rot="10800000">
            <a:off x="7394860" y="4764916"/>
            <a:ext cx="673290" cy="1253845"/>
          </a:xfrm>
          <a:prstGeom prst="bentConnector3">
            <a:avLst>
              <a:gd name="adj1" fmla="val 46739"/>
            </a:avLst>
          </a:pr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 w="lg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3350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9" grpId="0" animBg="1"/>
      <p:bldP spid="20" grpId="0" animBg="1"/>
      <p:bldP spid="21" grpId="0"/>
      <p:bldP spid="22" grpId="0"/>
      <p:bldP spid="23" grpId="0"/>
      <p:bldP spid="24" grpId="0"/>
      <p:bldP spid="4" grpId="0" animBg="1"/>
      <p:bldP spid="32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7848600" y="4123137"/>
            <a:ext cx="2667000" cy="2249948"/>
            <a:chOff x="6324600" y="4303252"/>
            <a:chExt cx="2667000" cy="2249948"/>
          </a:xfrm>
        </p:grpSpPr>
        <p:sp>
          <p:nvSpPr>
            <p:cNvPr id="43" name="Rectangle 42"/>
            <p:cNvSpPr/>
            <p:nvPr/>
          </p:nvSpPr>
          <p:spPr bwMode="auto">
            <a:xfrm>
              <a:off x="6324600" y="4705102"/>
              <a:ext cx="2667000" cy="1848098"/>
            </a:xfrm>
            <a:prstGeom prst="rect">
              <a:avLst/>
            </a:prstGeom>
            <a:noFill/>
            <a:ln w="38100" cap="flat" cmpd="sng" algn="ctr">
              <a:solidFill>
                <a:srgbClr val="003296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endParaRPr lang="en-US" sz="1200" b="1" kern="0" dirty="0">
                <a:solidFill>
                  <a:srgbClr val="F0F9FF"/>
                </a:solidFill>
                <a:latin typeface="Arial"/>
              </a:endParaRPr>
            </a:p>
            <a:p>
              <a:pPr algn="ctr">
                <a:spcBef>
                  <a:spcPct val="0"/>
                </a:spcBef>
                <a:defRPr/>
              </a:pPr>
              <a:r>
                <a:rPr lang="en-US" sz="9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Probabilistic Risk Analysis Monte Carlo Simulation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358525" y="4303252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b="1" dirty="0">
                  <a:solidFill>
                    <a:srgbClr val="003296"/>
                  </a:solidFill>
                  <a:latin typeface="Arial"/>
                </a:rPr>
                <a:t>IMM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4605" y="2206921"/>
            <a:ext cx="6341987" cy="2311799"/>
            <a:chOff x="120604" y="2206920"/>
            <a:chExt cx="6341987" cy="2311799"/>
          </a:xfrm>
        </p:grpSpPr>
        <p:sp>
          <p:nvSpPr>
            <p:cNvPr id="40" name="Rounded Rectangle 39"/>
            <p:cNvSpPr/>
            <p:nvPr/>
          </p:nvSpPr>
          <p:spPr bwMode="auto">
            <a:xfrm>
              <a:off x="3016204" y="2533650"/>
              <a:ext cx="2971800" cy="1762125"/>
            </a:xfrm>
            <a:prstGeom prst="roundRect">
              <a:avLst/>
            </a:prstGeom>
            <a:noFill/>
            <a:ln w="38100" cap="flat" cmpd="sng" algn="ctr">
              <a:solidFill>
                <a:srgbClr val="00329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165456" y="3929564"/>
              <a:ext cx="2632047" cy="266700"/>
            </a:xfrm>
            <a:prstGeom prst="rect">
              <a:avLst/>
            </a:prstGeom>
            <a:solidFill>
              <a:srgbClr val="96AAB4">
                <a:lumMod val="60000"/>
                <a:lumOff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Medical system resources</a:t>
              </a: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3163869" y="3116918"/>
              <a:ext cx="2633635" cy="298124"/>
            </a:xfrm>
            <a:prstGeom prst="rect">
              <a:avLst/>
            </a:prstGeom>
            <a:solidFill>
              <a:srgbClr val="96AAB4">
                <a:lumMod val="60000"/>
                <a:lumOff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Medical condition incidence data</a:t>
              </a: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165456" y="3446311"/>
              <a:ext cx="2632047" cy="451983"/>
            </a:xfrm>
            <a:prstGeom prst="rect">
              <a:avLst/>
            </a:prstGeom>
            <a:solidFill>
              <a:srgbClr val="96AAB4">
                <a:lumMod val="60000"/>
                <a:lumOff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Treatment information for medical conditions</a:t>
              </a: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3165456" y="2647499"/>
              <a:ext cx="2614420" cy="438150"/>
            </a:xfrm>
            <a:prstGeom prst="rect">
              <a:avLst/>
            </a:prstGeom>
            <a:solidFill>
              <a:srgbClr val="96AAB4">
                <a:lumMod val="60000"/>
                <a:lumOff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Medical conditions including SAS and EVA specific</a:t>
              </a: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20604" y="2675858"/>
              <a:ext cx="2590799" cy="1278761"/>
            </a:xfrm>
            <a:prstGeom prst="rect">
              <a:avLst/>
            </a:prstGeom>
            <a:solidFill>
              <a:srgbClr val="DCEBF5"/>
            </a:solidFill>
            <a:ln w="38100" cap="flat" cmpd="sng" algn="ctr">
              <a:solidFill>
                <a:srgbClr val="003296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ISS Expeditions 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alt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Shuttle missions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alt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US Crew - Apollo, Skylab, Mir </a:t>
              </a:r>
              <a:br>
                <a:rPr lang="en-US" alt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</a:br>
              <a:r>
                <a:rPr lang="en-US" alt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Analog data, terrestrial data,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alt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Bayesian Analyses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alt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Independent Predictive Models</a:t>
              </a:r>
              <a:endParaRPr lang="en-US" sz="2400" b="1" kern="0" dirty="0">
                <a:solidFill>
                  <a:srgbClr val="DCEBF5">
                    <a:lumMod val="10000"/>
                  </a:srgbClr>
                </a:solidFill>
                <a:latin typeface="Arial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94776" y="2252116"/>
              <a:ext cx="16594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b="1" dirty="0">
                  <a:solidFill>
                    <a:srgbClr val="003296"/>
                  </a:solidFill>
                  <a:latin typeface="Arial"/>
                </a:rPr>
                <a:t>Data Sources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602815" y="2206920"/>
              <a:ext cx="18517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b="1" dirty="0">
                  <a:solidFill>
                    <a:srgbClr val="003296"/>
                  </a:solidFill>
                  <a:latin typeface="Arial"/>
                </a:rPr>
                <a:t>iMED Database</a:t>
              </a:r>
            </a:p>
          </p:txBody>
        </p:sp>
        <p:sp>
          <p:nvSpPr>
            <p:cNvPr id="58" name="Right Arrow 57"/>
            <p:cNvSpPr/>
            <p:nvPr/>
          </p:nvSpPr>
          <p:spPr bwMode="auto">
            <a:xfrm>
              <a:off x="2711403" y="3116919"/>
              <a:ext cx="485848" cy="261204"/>
            </a:xfrm>
            <a:prstGeom prst="rightArrow">
              <a:avLst/>
            </a:prstGeom>
            <a:noFill/>
            <a:ln w="38100" cap="flat" cmpd="sng" algn="ctr">
              <a:solidFill>
                <a:srgbClr val="DCEBF5">
                  <a:lumMod val="1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60" name="Right Arrow 59"/>
            <p:cNvSpPr/>
            <p:nvPr/>
          </p:nvSpPr>
          <p:spPr bwMode="auto">
            <a:xfrm rot="2042414">
              <a:off x="5676857" y="4264021"/>
              <a:ext cx="785734" cy="254698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572000" y="4266206"/>
            <a:ext cx="3276600" cy="2137937"/>
            <a:chOff x="3048000" y="4355068"/>
            <a:chExt cx="3276600" cy="2137937"/>
          </a:xfrm>
        </p:grpSpPr>
        <p:sp>
          <p:nvSpPr>
            <p:cNvPr id="65" name="TextBox 64"/>
            <p:cNvSpPr txBox="1"/>
            <p:nvPr/>
          </p:nvSpPr>
          <p:spPr>
            <a:xfrm>
              <a:off x="3581401" y="4355068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3296"/>
                  </a:solidFill>
                  <a:latin typeface="Arial"/>
                </a:rPr>
                <a:t>IMM Output</a:t>
              </a: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3048000" y="4664205"/>
              <a:ext cx="2667001" cy="1828800"/>
            </a:xfrm>
            <a:prstGeom prst="roundRect">
              <a:avLst/>
            </a:prstGeom>
            <a:solidFill>
              <a:srgbClr val="0070C0"/>
            </a:solidFill>
            <a:ln w="50800" cap="flat" cmpd="sng" algn="ctr">
              <a:solidFill>
                <a:srgbClr val="003296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3195665" y="4756113"/>
              <a:ext cx="2324669" cy="4381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Probability of LOCL and Evac Consideration</a:t>
              </a:r>
            </a:p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3197251" y="6057900"/>
              <a:ext cx="2324669" cy="3429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Medical resources used</a:t>
              </a:r>
            </a:p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3197251" y="5253542"/>
              <a:ext cx="2324669" cy="3429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Estimate of Quality time lost</a:t>
              </a:r>
            </a:p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3197251" y="5655721"/>
              <a:ext cx="2324669" cy="3429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Type and # of medical events</a:t>
              </a:r>
            </a:p>
          </p:txBody>
        </p:sp>
        <p:sp>
          <p:nvSpPr>
            <p:cNvPr id="66" name="Right Arrow 65"/>
            <p:cNvSpPr/>
            <p:nvPr/>
          </p:nvSpPr>
          <p:spPr bwMode="auto">
            <a:xfrm rot="10800000">
              <a:off x="5626933" y="5472616"/>
              <a:ext cx="697667" cy="254952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1908911" y="4459070"/>
            <a:ext cx="2646380" cy="1636931"/>
            <a:chOff x="360527" y="4459069"/>
            <a:chExt cx="2646380" cy="1636931"/>
          </a:xfrm>
        </p:grpSpPr>
        <p:sp>
          <p:nvSpPr>
            <p:cNvPr id="67" name="Right Arrow 66"/>
            <p:cNvSpPr/>
            <p:nvPr/>
          </p:nvSpPr>
          <p:spPr bwMode="auto">
            <a:xfrm rot="10800000">
              <a:off x="2221173" y="5449035"/>
              <a:ext cx="785734" cy="301222"/>
            </a:xfrm>
            <a:prstGeom prst="rightArrow">
              <a:avLst/>
            </a:prstGeom>
            <a:noFill/>
            <a:ln w="25400" cap="flat" cmpd="sng" algn="ctr">
              <a:solidFill>
                <a:srgbClr val="00329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360527" y="5082381"/>
              <a:ext cx="1849273" cy="1013619"/>
            </a:xfrm>
            <a:prstGeom prst="rect">
              <a:avLst/>
            </a:prstGeom>
            <a:noFill/>
            <a:ln w="38100" cap="flat" cmpd="sng" algn="ctr">
              <a:solidFill>
                <a:srgbClr val="00329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400" b="1" kern="0" dirty="0">
                  <a:solidFill>
                    <a:srgbClr val="003296"/>
                  </a:solidFill>
                  <a:latin typeface="Arial"/>
                </a:rPr>
                <a:t>Optimized Medical Resources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sz="1400" b="1" kern="0" dirty="0">
                  <a:solidFill>
                    <a:srgbClr val="003296"/>
                  </a:solidFill>
                  <a:latin typeface="Arial"/>
                </a:rPr>
                <a:t>mass, volume, or risk level</a:t>
              </a:r>
            </a:p>
            <a:p>
              <a:pPr algn="ctr">
                <a:spcBef>
                  <a:spcPct val="0"/>
                </a:spcBef>
                <a:defRPr/>
              </a:pPr>
              <a:endParaRPr lang="en-US" b="1" kern="0" dirty="0">
                <a:solidFill>
                  <a:srgbClr val="003296"/>
                </a:solidFill>
                <a:latin typeface="Arial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74916" y="4459069"/>
              <a:ext cx="15824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003296"/>
                  </a:solidFill>
                  <a:latin typeface="Arial"/>
                </a:rPr>
                <a:t>Resource</a:t>
              </a:r>
            </a:p>
            <a:p>
              <a:pPr algn="ctr">
                <a:spcBef>
                  <a:spcPct val="0"/>
                </a:spcBef>
              </a:pPr>
              <a:r>
                <a:rPr lang="en-US" b="1" dirty="0">
                  <a:solidFill>
                    <a:srgbClr val="003296"/>
                  </a:solidFill>
                  <a:latin typeface="Arial"/>
                </a:rPr>
                <a:t>Optimization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933473" y="975601"/>
            <a:ext cx="2497254" cy="3549386"/>
            <a:chOff x="6409473" y="975601"/>
            <a:chExt cx="2497254" cy="3549386"/>
          </a:xfrm>
        </p:grpSpPr>
        <p:sp>
          <p:nvSpPr>
            <p:cNvPr id="69" name="Rectangle 68"/>
            <p:cNvSpPr/>
            <p:nvPr/>
          </p:nvSpPr>
          <p:spPr bwMode="auto">
            <a:xfrm>
              <a:off x="6409473" y="1344933"/>
              <a:ext cx="2497254" cy="2453399"/>
            </a:xfrm>
            <a:prstGeom prst="rect">
              <a:avLst/>
            </a:prstGeom>
            <a:solidFill>
              <a:srgbClr val="DCEBF5"/>
            </a:solidFill>
            <a:ln w="38100" cap="flat" cmpd="sng" algn="ctr">
              <a:solidFill>
                <a:srgbClr val="003296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Clinical outcome uncertainty: Implementation of best-case, worst-case, and untreated-case event tree scenarios</a:t>
              </a:r>
            </a:p>
            <a:p>
              <a:pPr algn="ctr">
                <a:spcBef>
                  <a:spcPct val="0"/>
                </a:spcBef>
                <a:defRPr/>
              </a:pPr>
              <a:endParaRPr lang="en-US" sz="1200" b="1" kern="0" dirty="0">
                <a:solidFill>
                  <a:srgbClr val="DCEBF5">
                    <a:lumMod val="10000"/>
                  </a:srgbClr>
                </a:solidFill>
                <a:latin typeface="Arial"/>
              </a:endParaRPr>
            </a:p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16 Assumptions and limitations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Examples - 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No medical mistakes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All treatments 100% reliable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Only SAS and EVA event dependence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No crew carry on items</a:t>
              </a:r>
            </a:p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 </a:t>
              </a:r>
            </a:p>
            <a:p>
              <a:pPr algn="ctr">
                <a:spcBef>
                  <a:spcPct val="0"/>
                </a:spcBef>
                <a:defRPr/>
              </a:pPr>
              <a:endParaRPr lang="en-US" sz="1200" b="1" kern="0" dirty="0">
                <a:solidFill>
                  <a:srgbClr val="DCEBF5">
                    <a:lumMod val="10000"/>
                  </a:srgbClr>
                </a:solidFill>
                <a:latin typeface="Arial"/>
              </a:endParaRPr>
            </a:p>
          </p:txBody>
        </p:sp>
        <p:sp>
          <p:nvSpPr>
            <p:cNvPr id="70" name="Right Arrow 69"/>
            <p:cNvSpPr/>
            <p:nvPr/>
          </p:nvSpPr>
          <p:spPr bwMode="auto">
            <a:xfrm rot="5400000">
              <a:off x="8056774" y="4047361"/>
              <a:ext cx="726652" cy="228600"/>
            </a:xfrm>
            <a:prstGeom prst="rightArrow">
              <a:avLst/>
            </a:prstGeom>
            <a:noFill/>
            <a:ln w="38100" cap="flat" cmpd="sng" algn="ctr">
              <a:solidFill>
                <a:srgbClr val="DCEBF5">
                  <a:lumMod val="1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833823" y="975601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b="1" dirty="0">
                  <a:solidFill>
                    <a:srgbClr val="003296"/>
                  </a:solidFill>
                  <a:latin typeface="Arial"/>
                </a:rPr>
                <a:t>Methodology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09223" y="968826"/>
            <a:ext cx="6199919" cy="3777938"/>
            <a:chOff x="485222" y="968826"/>
            <a:chExt cx="6199919" cy="3777938"/>
          </a:xfrm>
        </p:grpSpPr>
        <p:sp>
          <p:nvSpPr>
            <p:cNvPr id="38" name="Rounded Rectangle 37"/>
            <p:cNvSpPr/>
            <p:nvPr/>
          </p:nvSpPr>
          <p:spPr bwMode="auto">
            <a:xfrm>
              <a:off x="485222" y="1259747"/>
              <a:ext cx="4352378" cy="857251"/>
            </a:xfrm>
            <a:prstGeom prst="roundRect">
              <a:avLst/>
            </a:prstGeom>
            <a:noFill/>
            <a:ln w="38100" cap="flat" cmpd="sng" algn="ctr">
              <a:solidFill>
                <a:srgbClr val="00329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41" name="Slide Number Placeholder 4"/>
            <p:cNvSpPr txBox="1">
              <a:spLocks/>
            </p:cNvSpPr>
            <p:nvPr/>
          </p:nvSpPr>
          <p:spPr bwMode="auto">
            <a:xfrm>
              <a:off x="3877956" y="1718950"/>
              <a:ext cx="319087" cy="18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r" rtl="0" eaLnBrk="0" fontAlgn="base" hangingPunct="0">
                <a:spcBef>
                  <a:spcPct val="0"/>
                </a:spcBef>
                <a:spcAft>
                  <a:spcPct val="0"/>
                </a:spcAft>
                <a:defRPr sz="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" pitchFamily="1" charset="0"/>
                  <a:ea typeface="+mn-ea"/>
                  <a:cs typeface="+mn-cs"/>
                </a:defRPr>
              </a:lvl9pPr>
            </a:lstStyle>
            <a:p>
              <a:fld id="{2C0424A9-CAB0-4D52-B71D-355C1D03627E}" type="slidenum">
                <a:rPr lang="en-US" altLang="en-US">
                  <a:solidFill>
                    <a:srgbClr val="003296"/>
                  </a:solidFill>
                  <a:latin typeface="Arial"/>
                </a:rPr>
                <a:pPr/>
                <a:t>5</a:t>
              </a:fld>
              <a:endParaRPr lang="en-US" altLang="en-US" sz="1000" dirty="0">
                <a:solidFill>
                  <a:srgbClr val="003296"/>
                </a:solidFill>
                <a:latin typeface="Times New Roman" pitchFamily="18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17982" y="1452250"/>
              <a:ext cx="1295400" cy="533400"/>
            </a:xfrm>
            <a:prstGeom prst="rect">
              <a:avLst/>
            </a:prstGeom>
            <a:solidFill>
              <a:srgbClr val="96AAB4">
                <a:lumMod val="60000"/>
                <a:lumOff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Crew Medical Attributes</a:t>
              </a:r>
            </a:p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1994883" y="1452250"/>
              <a:ext cx="1295400" cy="533400"/>
            </a:xfrm>
            <a:prstGeom prst="rect">
              <a:avLst/>
            </a:prstGeom>
            <a:solidFill>
              <a:srgbClr val="96AAB4">
                <a:lumMod val="60000"/>
                <a:lumOff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Crew Composition</a:t>
              </a:r>
            </a:p>
            <a:p>
              <a:pPr algn="ctr">
                <a:spcBef>
                  <a:spcPct val="0"/>
                </a:spcBef>
                <a:defRPr/>
              </a:pPr>
              <a:endParaRPr lang="en-US" sz="1200" b="1" kern="0" dirty="0">
                <a:solidFill>
                  <a:srgbClr val="DCEBF5">
                    <a:lumMod val="10000"/>
                  </a:srgbClr>
                </a:solidFill>
                <a:latin typeface="Arial"/>
              </a:endParaRPr>
            </a:p>
            <a:p>
              <a:pPr>
                <a:spcBef>
                  <a:spcPct val="0"/>
                </a:spcBef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389800" y="1452250"/>
              <a:ext cx="1295400" cy="533400"/>
            </a:xfrm>
            <a:prstGeom prst="rect">
              <a:avLst/>
            </a:prstGeom>
            <a:solidFill>
              <a:srgbClr val="96AAB4">
                <a:lumMod val="60000"/>
                <a:lumOff val="4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1200" b="1" kern="0" dirty="0">
                  <a:solidFill>
                    <a:srgbClr val="DCEBF5">
                      <a:lumMod val="10000"/>
                    </a:srgbClr>
                  </a:solidFill>
                  <a:latin typeface="Arial"/>
                </a:rPr>
                <a:t>Mission  Profile</a:t>
              </a: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31549" y="968826"/>
              <a:ext cx="30059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b="1" dirty="0">
                  <a:solidFill>
                    <a:srgbClr val="003296"/>
                  </a:solidFill>
                  <a:latin typeface="Arial"/>
                </a:rPr>
                <a:t>DRM / Scenario Definition</a:t>
              </a:r>
            </a:p>
          </p:txBody>
        </p:sp>
        <p:sp>
          <p:nvSpPr>
            <p:cNvPr id="72" name="Right Arrow 71"/>
            <p:cNvSpPr/>
            <p:nvPr/>
          </p:nvSpPr>
          <p:spPr bwMode="auto">
            <a:xfrm rot="2731924">
              <a:off x="5984503" y="4046126"/>
              <a:ext cx="1193303" cy="207973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solidFill>
                <a:srgbClr val="DCEBF5">
                  <a:lumMod val="1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5000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5000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5000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5000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5000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ct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srgbClr val="003296"/>
                </a:solidFill>
                <a:latin typeface="Times" pitchFamily="1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 bwMode="auto">
            <a:xfrm flipV="1">
              <a:off x="4849635" y="1663560"/>
              <a:ext cx="1325075" cy="2448"/>
            </a:xfrm>
            <a:prstGeom prst="line">
              <a:avLst/>
            </a:prstGeom>
            <a:noFill/>
            <a:ln w="1079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7" name="Straight Connector 76"/>
            <p:cNvCxnSpPr/>
            <p:nvPr/>
          </p:nvCxnSpPr>
          <p:spPr bwMode="auto">
            <a:xfrm>
              <a:off x="6146135" y="1615935"/>
              <a:ext cx="26584" cy="2136957"/>
            </a:xfrm>
            <a:prstGeom prst="line">
              <a:avLst/>
            </a:prstGeom>
            <a:noFill/>
            <a:ln w="1079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sp>
        <p:nvSpPr>
          <p:cNvPr id="59" name="Rectangle 2"/>
          <p:cNvSpPr txBox="1">
            <a:spLocks noChangeArrowheads="1"/>
          </p:cNvSpPr>
          <p:nvPr/>
        </p:nvSpPr>
        <p:spPr bwMode="auto">
          <a:xfrm>
            <a:off x="1752599" y="43608"/>
            <a:ext cx="8915401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altLang="en-US" sz="3200" b="1" kern="0" dirty="0">
                <a:solidFill>
                  <a:schemeClr val="bg1"/>
                </a:solidFill>
                <a:cs typeface="Helvetica" panose="020B0604020202020204" pitchFamily="34" charset="0"/>
              </a:rPr>
              <a:t>IMM Framework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052" y="5137125"/>
            <a:ext cx="2022745" cy="1132190"/>
          </a:xfrm>
          <a:prstGeom prst="rect">
            <a:avLst/>
          </a:prstGeom>
        </p:spPr>
      </p:pic>
      <p:sp>
        <p:nvSpPr>
          <p:cNvPr id="48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3504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5301" y="126275"/>
            <a:ext cx="8877300" cy="609600"/>
          </a:xfrm>
        </p:spPr>
        <p:txBody>
          <a:bodyPr/>
          <a:lstStyle/>
          <a:p>
            <a:pPr algn="ctr"/>
            <a:r>
              <a:rPr lang="en-US" dirty="0"/>
              <a:t>IMPACT: Informing Mission Planning via Analysis of Complex Tradespaces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887" y="1025308"/>
            <a:ext cx="11091555" cy="1951305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Provides a data-driven means to inform human health and performance risk mitigation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Accounts for the resource-constrained environment of exploration missions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Enables systematic trade studies to evaluate medical system options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0E58D69-6F75-46EC-B381-A34C4F305958}" type="slidenum">
              <a:rPr lang="en-US" smtClean="0"/>
              <a:pPr/>
              <a:t>6</a:t>
            </a:fld>
            <a:endParaRPr lang="en-US" sz="1000" dirty="0"/>
          </a:p>
        </p:txBody>
      </p:sp>
      <p:sp>
        <p:nvSpPr>
          <p:cNvPr id="25" name="Oval 24"/>
          <p:cNvSpPr/>
          <p:nvPr/>
        </p:nvSpPr>
        <p:spPr>
          <a:xfrm>
            <a:off x="2003362" y="5156989"/>
            <a:ext cx="1309981" cy="587829"/>
          </a:xfrm>
          <a:prstGeom prst="ellipse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 dirty="0">
                <a:solidFill>
                  <a:prstClr val="white"/>
                </a:solidFill>
                <a:latin typeface="Calibri" panose="020F0502020204030204"/>
              </a:rPr>
              <a:t>Requestor</a:t>
            </a:r>
          </a:p>
        </p:txBody>
      </p:sp>
      <p:sp>
        <p:nvSpPr>
          <p:cNvPr id="26" name="Oval 25"/>
          <p:cNvSpPr/>
          <p:nvPr/>
        </p:nvSpPr>
        <p:spPr>
          <a:xfrm>
            <a:off x="3731224" y="5158213"/>
            <a:ext cx="1234032" cy="587829"/>
          </a:xfrm>
          <a:prstGeom prst="ellipse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 dirty="0">
                <a:solidFill>
                  <a:prstClr val="white"/>
                </a:solidFill>
                <a:latin typeface="Calibri" panose="020F0502020204030204"/>
              </a:rPr>
              <a:t>Operator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79546" y="5143722"/>
            <a:ext cx="900113" cy="614363"/>
          </a:xfrm>
          <a:prstGeom prst="rect">
            <a:avLst/>
          </a:prstGeom>
          <a:solidFill>
            <a:srgbClr val="70AD47"/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 dirty="0">
                <a:solidFill>
                  <a:prstClr val="white"/>
                </a:solidFill>
                <a:latin typeface="Calibri" panose="020F0502020204030204"/>
              </a:rPr>
              <a:t>IMPACT</a:t>
            </a:r>
          </a:p>
        </p:txBody>
      </p:sp>
      <p:sp>
        <p:nvSpPr>
          <p:cNvPr id="28" name="Oval 27"/>
          <p:cNvSpPr/>
          <p:nvPr/>
        </p:nvSpPr>
        <p:spPr>
          <a:xfrm>
            <a:off x="8111648" y="5156989"/>
            <a:ext cx="1234032" cy="587829"/>
          </a:xfrm>
          <a:prstGeom prst="ellipse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 dirty="0">
                <a:solidFill>
                  <a:prstClr val="white"/>
                </a:solidFill>
                <a:latin typeface="Calibri" panose="020F0502020204030204"/>
              </a:rPr>
              <a:t>Operator</a:t>
            </a:r>
          </a:p>
        </p:txBody>
      </p:sp>
      <p:cxnSp>
        <p:nvCxnSpPr>
          <p:cNvPr id="29" name="Straight Arrow Connector 28"/>
          <p:cNvCxnSpPr>
            <a:stCxn id="25" idx="6"/>
            <a:endCxn id="26" idx="2"/>
          </p:cNvCxnSpPr>
          <p:nvPr/>
        </p:nvCxnSpPr>
        <p:spPr>
          <a:xfrm>
            <a:off x="3313342" y="5450903"/>
            <a:ext cx="417882" cy="12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3054800" y="4947682"/>
            <a:ext cx="9572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Provides Query</a:t>
            </a:r>
          </a:p>
        </p:txBody>
      </p:sp>
      <p:cxnSp>
        <p:nvCxnSpPr>
          <p:cNvPr id="31" name="Straight Arrow Connector 11"/>
          <p:cNvCxnSpPr>
            <a:stCxn id="28" idx="4"/>
            <a:endCxn id="25" idx="4"/>
          </p:cNvCxnSpPr>
          <p:nvPr/>
        </p:nvCxnSpPr>
        <p:spPr>
          <a:xfrm rot="5400000">
            <a:off x="5712496" y="2728649"/>
            <a:ext cx="9525" cy="6032339"/>
          </a:xfrm>
          <a:prstGeom prst="bentConnector3">
            <a:avLst>
              <a:gd name="adj1" fmla="val 1800000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5258513" y="5895360"/>
            <a:ext cx="12607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Provides Reports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45682" y="3949708"/>
            <a:ext cx="11699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Provides Consultation/Interpretation</a:t>
            </a:r>
          </a:p>
        </p:txBody>
      </p:sp>
      <p:cxnSp>
        <p:nvCxnSpPr>
          <p:cNvPr id="34" name="Straight Arrow Connector 33"/>
          <p:cNvCxnSpPr>
            <a:stCxn id="27" idx="3"/>
            <a:endCxn id="28" idx="2"/>
          </p:cNvCxnSpPr>
          <p:nvPr/>
        </p:nvCxnSpPr>
        <p:spPr>
          <a:xfrm>
            <a:off x="6879659" y="5450903"/>
            <a:ext cx="1231991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6829952" y="5173904"/>
            <a:ext cx="13136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Provides Outputs</a:t>
            </a:r>
          </a:p>
        </p:txBody>
      </p:sp>
      <p:cxnSp>
        <p:nvCxnSpPr>
          <p:cNvPr id="36" name="Straight Arrow Connector 35"/>
          <p:cNvCxnSpPr>
            <a:stCxn id="26" idx="6"/>
            <a:endCxn id="27" idx="1"/>
          </p:cNvCxnSpPr>
          <p:nvPr/>
        </p:nvCxnSpPr>
        <p:spPr>
          <a:xfrm flipV="1">
            <a:off x="4965256" y="5450903"/>
            <a:ext cx="1014290" cy="12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4827435" y="5175128"/>
            <a:ext cx="12350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Provides Inputs</a:t>
            </a:r>
          </a:p>
        </p:txBody>
      </p:sp>
      <p:sp>
        <p:nvSpPr>
          <p:cNvPr id="38" name="Oval 37"/>
          <p:cNvSpPr/>
          <p:nvPr/>
        </p:nvSpPr>
        <p:spPr>
          <a:xfrm>
            <a:off x="8111648" y="3989607"/>
            <a:ext cx="1234032" cy="587829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 dirty="0">
                <a:solidFill>
                  <a:prstClr val="white"/>
                </a:solidFill>
                <a:latin typeface="Calibri" panose="020F0502020204030204"/>
              </a:rPr>
              <a:t>Clinician/SME</a:t>
            </a:r>
          </a:p>
        </p:txBody>
      </p:sp>
      <p:cxnSp>
        <p:nvCxnSpPr>
          <p:cNvPr id="39" name="Straight Arrow Connector 38"/>
          <p:cNvCxnSpPr>
            <a:stCxn id="38" idx="4"/>
            <a:endCxn id="28" idx="0"/>
          </p:cNvCxnSpPr>
          <p:nvPr/>
        </p:nvCxnSpPr>
        <p:spPr>
          <a:xfrm>
            <a:off x="8728664" y="4577437"/>
            <a:ext cx="0" cy="579553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dash"/>
            <a:miter lim="800000"/>
            <a:headEnd type="triangle"/>
            <a:tailEnd type="triangle"/>
          </a:ln>
          <a:effectLst/>
        </p:spPr>
      </p:cxnSp>
      <p:sp>
        <p:nvSpPr>
          <p:cNvPr id="40" name="Oval 39"/>
          <p:cNvSpPr/>
          <p:nvPr/>
        </p:nvSpPr>
        <p:spPr>
          <a:xfrm>
            <a:off x="2919611" y="3989607"/>
            <a:ext cx="1234032" cy="587829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 dirty="0">
                <a:solidFill>
                  <a:prstClr val="white"/>
                </a:solidFill>
                <a:latin typeface="Calibri" panose="020F0502020204030204"/>
              </a:rPr>
              <a:t>Clinician/ SME</a:t>
            </a:r>
          </a:p>
        </p:txBody>
      </p:sp>
      <p:cxnSp>
        <p:nvCxnSpPr>
          <p:cNvPr id="41" name="Straight Arrow Connector 40"/>
          <p:cNvCxnSpPr>
            <a:stCxn id="40" idx="3"/>
            <a:endCxn id="25" idx="0"/>
          </p:cNvCxnSpPr>
          <p:nvPr/>
        </p:nvCxnSpPr>
        <p:spPr>
          <a:xfrm flipH="1">
            <a:off x="2696326" y="4491350"/>
            <a:ext cx="404006" cy="665639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dash"/>
            <a:miter lim="800000"/>
            <a:headEnd type="triangle"/>
            <a:tailEnd type="triangle"/>
          </a:ln>
          <a:effectLst/>
        </p:spPr>
      </p:cxnSp>
      <p:cxnSp>
        <p:nvCxnSpPr>
          <p:cNvPr id="42" name="Straight Arrow Connector 41"/>
          <p:cNvCxnSpPr>
            <a:stCxn id="40" idx="5"/>
            <a:endCxn id="26" idx="0"/>
          </p:cNvCxnSpPr>
          <p:nvPr/>
        </p:nvCxnSpPr>
        <p:spPr>
          <a:xfrm>
            <a:off x="3972924" y="4491350"/>
            <a:ext cx="375317" cy="666863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dash"/>
            <a:miter lim="800000"/>
            <a:headEnd type="triangle"/>
            <a:tailEnd type="triangle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4128396" y="4041148"/>
            <a:ext cx="20709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Provides Consultation/Vetting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940028-D930-4F47-9E99-CA469C3BE686}"/>
              </a:ext>
            </a:extLst>
          </p:cNvPr>
          <p:cNvSpPr txBox="1"/>
          <p:nvPr/>
        </p:nvSpPr>
        <p:spPr>
          <a:xfrm>
            <a:off x="2558969" y="6355275"/>
            <a:ext cx="19239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SME = Subject Matter Expert</a:t>
            </a:r>
          </a:p>
        </p:txBody>
      </p:sp>
    </p:spTree>
    <p:extLst>
      <p:ext uri="{BB962C8B-B14F-4D97-AF65-F5344CB8AC3E}">
        <p14:creationId xmlns:p14="http://schemas.microsoft.com/office/powerpoint/2010/main" val="62074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8BD3-542B-4CB5-A7F0-8810F2094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8839203" cy="609600"/>
          </a:xfrm>
        </p:spPr>
        <p:txBody>
          <a:bodyPr/>
          <a:lstStyle/>
          <a:p>
            <a:pPr algn="ctr"/>
            <a:r>
              <a:rPr lang="en-US" dirty="0"/>
              <a:t>IMPACT: A suite of tools working together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66130-611D-416A-BEB5-39950A05FF0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1156767"/>
            <a:ext cx="8305800" cy="4678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B60D91-1C93-471C-88D9-DCBA29498E03}"/>
              </a:ext>
            </a:extLst>
          </p:cNvPr>
          <p:cNvSpPr txBox="1"/>
          <p:nvPr/>
        </p:nvSpPr>
        <p:spPr>
          <a:xfrm>
            <a:off x="3817620" y="2278380"/>
            <a:ext cx="10855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(IMPACT-MD)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6695A38-C414-4F3E-9A91-4B8B166694CA}"/>
              </a:ext>
            </a:extLst>
          </p:cNvPr>
          <p:cNvSpPr txBox="1">
            <a:spLocks/>
          </p:cNvSpPr>
          <p:nvPr/>
        </p:nvSpPr>
        <p:spPr>
          <a:xfrm>
            <a:off x="10109200" y="6451507"/>
            <a:ext cx="55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FFFFFF"/>
                </a:solidFill>
                <a:latin typeface="Times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" charset="0"/>
                <a:ea typeface="+mn-ea"/>
                <a:cs typeface="+mn-cs"/>
              </a:defRPr>
            </a:lvl9pPr>
          </a:lstStyle>
          <a:p>
            <a:fld id="{60E58D69-6F75-46EC-B381-A34C4F305958}" type="slidenum">
              <a:rPr lang="en-US"/>
              <a:pPr/>
              <a:t>7</a:t>
            </a:fld>
            <a:endParaRPr lang="en-US" sz="10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C20067-78F6-480A-A29C-88A33EAA01FF}"/>
              </a:ext>
            </a:extLst>
          </p:cNvPr>
          <p:cNvSpPr/>
          <p:nvPr/>
        </p:nvSpPr>
        <p:spPr bwMode="auto">
          <a:xfrm>
            <a:off x="3168316" y="1158240"/>
            <a:ext cx="2454442" cy="2082266"/>
          </a:xfrm>
          <a:prstGeom prst="round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2364E91-0B12-4FD0-9186-70E383314B47}"/>
              </a:ext>
            </a:extLst>
          </p:cNvPr>
          <p:cNvSpPr/>
          <p:nvPr/>
        </p:nvSpPr>
        <p:spPr bwMode="auto">
          <a:xfrm>
            <a:off x="5496627" y="2176914"/>
            <a:ext cx="1626068" cy="1063592"/>
          </a:xfrm>
          <a:prstGeom prst="round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CF3EF3C-13B1-4731-8DBD-C8CF73EDDB7D}"/>
              </a:ext>
            </a:extLst>
          </p:cNvPr>
          <p:cNvSpPr/>
          <p:nvPr/>
        </p:nvSpPr>
        <p:spPr bwMode="auto">
          <a:xfrm>
            <a:off x="3996690" y="3195588"/>
            <a:ext cx="1626068" cy="1063592"/>
          </a:xfrm>
          <a:prstGeom prst="round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B2CA837-6040-4A8F-B145-9DCF4A21FD4E}"/>
              </a:ext>
            </a:extLst>
          </p:cNvPr>
          <p:cNvSpPr/>
          <p:nvPr/>
        </p:nvSpPr>
        <p:spPr bwMode="auto">
          <a:xfrm>
            <a:off x="5622758" y="3195588"/>
            <a:ext cx="1626068" cy="1474794"/>
          </a:xfrm>
          <a:prstGeom prst="roundRec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E6ED9-636D-4A61-896B-85FC33F73E88}"/>
              </a:ext>
            </a:extLst>
          </p:cNvPr>
          <p:cNvSpPr txBox="1"/>
          <p:nvPr/>
        </p:nvSpPr>
        <p:spPr>
          <a:xfrm>
            <a:off x="4240476" y="3399021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LONG DUR.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A29636-7572-4716-9309-B6688EA99B60}"/>
              </a:ext>
            </a:extLst>
          </p:cNvPr>
          <p:cNvSpPr txBox="1"/>
          <p:nvPr/>
        </p:nvSpPr>
        <p:spPr>
          <a:xfrm>
            <a:off x="3390522" y="6259618"/>
            <a:ext cx="5419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MEDPRAT = Medical Extensible Dynamic Probabilistic Risk Assessment Tool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FF571-83B0-42A7-A202-C5139C064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6D079B-F721-47D0-B30C-847B6E0D10F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6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5673" y="152400"/>
            <a:ext cx="8922330" cy="609600"/>
          </a:xfrm>
        </p:spPr>
        <p:txBody>
          <a:bodyPr/>
          <a:lstStyle/>
          <a:p>
            <a:pPr algn="ctr"/>
            <a:r>
              <a:rPr lang="en-US" sz="2400" dirty="0"/>
              <a:t>IMPACT: The Evolution of Probabilistic Risk Analysis (PRA) for Crew Health and Performance (CHP)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28091" y="1006296"/>
            <a:ext cx="10935817" cy="3896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5425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60375" indent="-23336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/>
              </a:defRPr>
            </a:lvl2pPr>
            <a:lvl3pPr marL="687388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3pPr>
            <a:lvl4pPr marL="915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4pPr>
            <a:lvl5pPr marL="11445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  <a:ea typeface="ヒラギノ角ゴ Pro W3" pitchFamily="-106" charset="-128"/>
                <a:cs typeface="ヒラギノ角ゴ Pro W3" charset="-128"/>
              </a:defRPr>
            </a:lvl5pPr>
            <a:lvl6pPr marL="16017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0589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25161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2973388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0" dirty="0"/>
              <a:t>HRP/ExMC is developing IMPACT to understand the impacts of mission design and vehicle resource allocation on medical risk and ultimately Crew Health and Performance (CHP)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kern="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0" dirty="0"/>
              <a:t>IMPACT supports data-driven and evidence-based decision-making throughout the entire mission life cycle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kern="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0" dirty="0"/>
              <a:t>IMPACT quantifies the effects of specific design decisions on medical and CHP risks and allows for analysis of complex trade spaces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 kern="0" dirty="0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11521440" y="6409268"/>
            <a:ext cx="572347" cy="410634"/>
          </a:xfrm>
        </p:spPr>
        <p:txBody>
          <a:bodyPr/>
          <a:lstStyle/>
          <a:p>
            <a:fld id="{60E58D69-6F75-46EC-B381-A34C4F305958}" type="slidenum">
              <a:rPr lang="en-US" smtClean="0"/>
              <a:pPr/>
              <a:t>8</a:t>
            </a:fld>
            <a:endParaRPr lang="en-US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FDF9ED-7911-43C6-A4B5-AB7DA87D1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91" y="4288631"/>
            <a:ext cx="11163694" cy="22302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C2F41B-979C-4B69-8EC9-067BC3C79701}"/>
              </a:ext>
            </a:extLst>
          </p:cNvPr>
          <p:cNvSpPr/>
          <p:nvPr/>
        </p:nvSpPr>
        <p:spPr bwMode="auto">
          <a:xfrm>
            <a:off x="8464446" y="4900466"/>
            <a:ext cx="307298" cy="762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400" dirty="0">
              <a:solidFill>
                <a:schemeClr val="bg1"/>
              </a:solidFill>
              <a:latin typeface="Helvetica Neue Black Condensed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631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5E2A4-26E5-4687-9420-5C1E36924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423" y="152400"/>
            <a:ext cx="8898580" cy="609600"/>
          </a:xfrm>
        </p:spPr>
        <p:txBody>
          <a:bodyPr/>
          <a:lstStyle/>
          <a:p>
            <a:pPr algn="ctr"/>
            <a:r>
              <a:rPr lang="en-US" dirty="0"/>
              <a:t>IMM Deficiencies and Lessons Learned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7D797-6331-44D0-AD4B-CD059924F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839" y="1227152"/>
            <a:ext cx="10747478" cy="48768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800" dirty="0"/>
              <a:t>No definition of roles and responsibilities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No hard deadlines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Funding fluctuations in the operation domain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No clearly defined customer requirements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No detailed project-level schedule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Limited attention to systems engineering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Failure to initially recognize IMM as a software development project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Delayed application of configuration management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Insufficient documentation of sources and rationale for database evidence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5003D-392A-457A-B7A5-376F11A79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6D079B-F721-47D0-B30C-847B6E0D10F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9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D3367-92E6-4194-8F8D-374CB89E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423" y="152400"/>
            <a:ext cx="9381506" cy="609600"/>
          </a:xfrm>
        </p:spPr>
        <p:txBody>
          <a:bodyPr/>
          <a:lstStyle/>
          <a:p>
            <a:pPr algn="ctr"/>
            <a:r>
              <a:rPr lang="en-US" dirty="0"/>
              <a:t>Enhanced Functionalities of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B34A8-F6E9-4F17-9071-93961A616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097280"/>
            <a:ext cx="10363200" cy="4998720"/>
          </a:xfrm>
        </p:spPr>
        <p:txBody>
          <a:bodyPr/>
          <a:lstStyle/>
          <a:p>
            <a:r>
              <a:rPr lang="en-US" sz="2000" dirty="0"/>
              <a:t>Agile development approach</a:t>
            </a:r>
          </a:p>
          <a:p>
            <a:r>
              <a:rPr lang="en-US" sz="2000" dirty="0"/>
              <a:t>Improved execution speeds for simulations and optimizations</a:t>
            </a:r>
          </a:p>
          <a:p>
            <a:r>
              <a:rPr lang="en-US" sz="2000" dirty="0"/>
              <a:t>Expanded condition list (&gt;120 vs 100) with improved database documentation</a:t>
            </a:r>
          </a:p>
          <a:p>
            <a:r>
              <a:rPr lang="en-US" sz="2000" dirty="0"/>
              <a:t>Task Impairment vs Functional Impairment</a:t>
            </a:r>
          </a:p>
          <a:p>
            <a:r>
              <a:rPr lang="en-US" sz="2000" dirty="0"/>
              <a:t>Addition of capabilities and expanded resources (CRTs)</a:t>
            </a:r>
          </a:p>
          <a:p>
            <a:r>
              <a:rPr lang="en-US" sz="2000" dirty="0"/>
              <a:t>Enhanced optimization algorithm</a:t>
            </a:r>
          </a:p>
          <a:p>
            <a:r>
              <a:rPr lang="en-US" sz="2000" dirty="0"/>
              <a:t>Partial gravity environments</a:t>
            </a:r>
          </a:p>
          <a:p>
            <a:r>
              <a:rPr lang="en-US" sz="2000" dirty="0"/>
              <a:t>Beyond LEO environment</a:t>
            </a:r>
          </a:p>
          <a:p>
            <a:r>
              <a:rPr lang="en-US" sz="2000" dirty="0"/>
              <a:t>Segmented missions and partial gravity environments</a:t>
            </a:r>
          </a:p>
          <a:p>
            <a:r>
              <a:rPr lang="en-US" sz="2000" dirty="0"/>
              <a:t>Knowledge, skills, and abilities (KSA)</a:t>
            </a:r>
          </a:p>
          <a:p>
            <a:r>
              <a:rPr lang="en-US" sz="2000" dirty="0"/>
              <a:t>Conditional occurrence probabilities using susceptibility inference network (SIN)</a:t>
            </a:r>
          </a:p>
          <a:p>
            <a:r>
              <a:rPr lang="en-US" sz="2000" dirty="0"/>
              <a:t>Partial treatment weighting of resources</a:t>
            </a:r>
          </a:p>
          <a:p>
            <a:r>
              <a:rPr lang="en-US" sz="2000" dirty="0"/>
              <a:t>Inclusion of systems engineering requirements</a:t>
            </a:r>
          </a:p>
          <a:p>
            <a:r>
              <a:rPr lang="en-US" sz="2000" dirty="0"/>
              <a:t>Treatment clusters</a:t>
            </a:r>
          </a:p>
          <a:p>
            <a:r>
              <a:rPr lang="en-US" sz="2000" dirty="0"/>
              <a:t>Expanded resources and figures of merit (FOM)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1F6CB-F2F9-45CF-A983-77B65D10A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6D079B-F721-47D0-B30C-847B6E0D10F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67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E7FCA-235E-4AE1-9409-E99AF40A7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9423" y="152400"/>
            <a:ext cx="8898580" cy="609600"/>
          </a:xfrm>
        </p:spPr>
        <p:txBody>
          <a:bodyPr/>
          <a:lstStyle/>
          <a:p>
            <a:pPr algn="ctr"/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3F682-C2CC-4325-B2A5-E425FAEEB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IMPACT is leveraging lessons learned from IMM</a:t>
            </a:r>
          </a:p>
          <a:p>
            <a:endParaRPr lang="en-US" sz="3200" dirty="0"/>
          </a:p>
          <a:p>
            <a:r>
              <a:rPr lang="en-US" sz="3200" dirty="0"/>
              <a:t>IMPACT will have a more robust database and more functionalities than IMM</a:t>
            </a:r>
          </a:p>
          <a:p>
            <a:endParaRPr lang="en-US" sz="3200" dirty="0"/>
          </a:p>
          <a:p>
            <a:r>
              <a:rPr lang="en-US" sz="3200" dirty="0"/>
              <a:t>IMPACT will provide more realistic and accurate modeling of exploration missions than IMM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393C2-B38B-4B17-8C5A-EA5341366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6D079B-F721-47D0-B30C-847B6E0D10F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035777"/>
      </p:ext>
    </p:extLst>
  </p:cSld>
  <p:clrMapOvr>
    <a:masterClrMapping/>
  </p:clrMapOvr>
</p:sld>
</file>

<file path=ppt/theme/theme1.xml><?xml version="1.0" encoding="utf-8"?>
<a:theme xmlns:a="http://schemas.openxmlformats.org/drawingml/2006/main" name="ExMC Dark">
  <a:themeElements>
    <a:clrScheme name="Exploration Ambassador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xploration Ambassadors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 cap="flat" cmpd="sng" algn="ctr">
          <a:solidFill>
            <a:srgbClr val="007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Exploration Ambassado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xMC Dark" id="{600BAEB2-8F59-4F75-951B-EBBF31F026C4}" vid="{4F835BC4-963B-4651-9AC1-760977099C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ExMC Dark</Template>
  <TotalTime>205</TotalTime>
  <Words>733</Words>
  <Application>Microsoft Office PowerPoint</Application>
  <PresentationFormat>Widescreen</PresentationFormat>
  <Paragraphs>150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Helvetica</vt:lpstr>
      <vt:lpstr>Helvetica Neue Black Condensed</vt:lpstr>
      <vt:lpstr>Times</vt:lpstr>
      <vt:lpstr>Times New Roman</vt:lpstr>
      <vt:lpstr>ExMC Dark</vt:lpstr>
      <vt:lpstr>PowerPoint Presentation</vt:lpstr>
      <vt:lpstr>Outline</vt:lpstr>
      <vt:lpstr>IMM: Integrated Medical Model</vt:lpstr>
      <vt:lpstr>IMM Event Simulation</vt:lpstr>
      <vt:lpstr>PowerPoint Presentation</vt:lpstr>
      <vt:lpstr>IMPACT: Informing Mission Planning via Analysis of Complex Tradespaces</vt:lpstr>
      <vt:lpstr>IMPACT: A suite of tools working together</vt:lpstr>
      <vt:lpstr>IMPACT: The Evolution of Probabilistic Risk Analysis (PRA) for Crew Health and Performance (CHP)</vt:lpstr>
      <vt:lpstr>IMM Deficiencies and Lessons Learned </vt:lpstr>
      <vt:lpstr>Enhanced Functionalities of IMPACT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Boley, Lynn L. (JSC-SD211)[WYLE LABORATORIES, INC.]</dc:creator>
  <cp:lastModifiedBy>Boley, Lynn L. (JSC-SD211)[WYLE LABORATORIES, INC.]</cp:lastModifiedBy>
  <cp:revision>51</cp:revision>
  <dcterms:created xsi:type="dcterms:W3CDTF">2021-12-15T23:16:31Z</dcterms:created>
  <dcterms:modified xsi:type="dcterms:W3CDTF">2022-01-18T19:18:39Z</dcterms:modified>
</cp:coreProperties>
</file>