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1"/>
  </p:notesMasterIdLst>
  <p:sldIdLst>
    <p:sldId id="1892" r:id="rId5"/>
    <p:sldId id="1898" r:id="rId6"/>
    <p:sldId id="1899" r:id="rId7"/>
    <p:sldId id="1900" r:id="rId8"/>
    <p:sldId id="1901" r:id="rId9"/>
    <p:sldId id="190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6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iber, Teresa M. (JSC-SK311)[WYLE LABORATORIES, INC.]" initials="RI" lastIdx="1" clrIdx="0">
    <p:extLst>
      <p:ext uri="{19B8F6BF-5375-455C-9EA6-DF929625EA0E}">
        <p15:presenceInfo xmlns:p15="http://schemas.microsoft.com/office/powerpoint/2012/main" userId="S::treiber@ndc.nasa.gov::a8d15f97-d85e-4769-b989-d04e7b96f86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751CB"/>
    <a:srgbClr val="0C13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guide orient="horz" pos="2160"/>
        <p:guide pos="3840"/>
        <p:guide pos="264"/>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EBD56-728E-9A45-8711-53321B762F23}" type="datetimeFigureOut">
              <a:rPr lang="en-US" smtClean="0"/>
              <a:t>1/18/2022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49D48-0F3E-ED4D-9442-0895F9CB8928}" type="slidenum">
              <a:rPr lang="en-US" smtClean="0"/>
              <a:t>‹#›</a:t>
            </a:fld>
            <a:endParaRPr lang="en-US"/>
          </a:p>
        </p:txBody>
      </p:sp>
    </p:spTree>
    <p:extLst>
      <p:ext uri="{BB962C8B-B14F-4D97-AF65-F5344CB8AC3E}">
        <p14:creationId xmlns:p14="http://schemas.microsoft.com/office/powerpoint/2010/main" val="358639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National Aeronautics and Space Administration</a:t>
            </a:r>
            <a:endParaRPr lang="en-US" sz="80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r>
              <a:rPr lang="en-US" dirty="0"/>
              <a:t>8 February 2022</a:t>
            </a:r>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11131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2622320-F8E5-074C-AAE1-03B7E1F200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r>
              <a:rPr lang="en-US" dirty="0"/>
              <a:t>08 February 2022</a:t>
            </a:r>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r>
              <a:rPr lang="en-US" dirty="0"/>
              <a:t>Tessa Reiber</a:t>
            </a:r>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a:p>
        </p:txBody>
      </p:sp>
    </p:spTree>
    <p:extLst>
      <p:ext uri="{BB962C8B-B14F-4D97-AF65-F5344CB8AC3E}">
        <p14:creationId xmlns:p14="http://schemas.microsoft.com/office/powerpoint/2010/main" val="3525851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8E28B6EA-E756-414F-BBFE-C92ADF239C97}" type="datetime3">
              <a:rPr lang="en-US" smtClean="0"/>
              <a:t>18 January 2022</a:t>
            </a:fld>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r>
              <a:rPr lang="en-US"/>
              <a:t>R.A. Scheuring 3-9769</a:t>
            </a:r>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583357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97185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131D02CE-F7D3-4374-B40C-E6106941C33A}" type="datetime3">
              <a:rPr lang="en-US" smtClean="0"/>
              <a:t>18 January 2022</a:t>
            </a:fld>
            <a:endParaRPr lang="en-US"/>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r>
              <a:rPr lang="en-US"/>
              <a:t>R.A. Scheuring 3-9769</a:t>
            </a:r>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95096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52AB0A38-EA9D-42CD-8047-68D3E93EDE1A}" type="datetime3">
              <a:rPr lang="en-US" smtClean="0"/>
              <a:t>18 January 2022</a:t>
            </a:fld>
            <a:endParaRPr lang="en-US"/>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r>
              <a:rPr lang="en-US"/>
              <a:t>R.A. Scheuring 3-9769</a:t>
            </a:r>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15970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21694F7D-23CC-4B81-B719-DAD686E7ADBC}" type="datetime3">
              <a:rPr lang="en-US" smtClean="0"/>
              <a:t>18 January 2022</a:t>
            </a:fld>
            <a:endParaRPr lang="en-US"/>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r>
              <a:rPr lang="en-US"/>
              <a:t>R.A. Scheuring 3-9769</a:t>
            </a:r>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079123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6C29BC49-CE19-448C-9F2F-F85ADFE54B09}" type="datetime3">
              <a:rPr lang="en-US" smtClean="0"/>
              <a:t>18 January 2022</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r>
              <a:rPr lang="en-US"/>
              <a:t>R.A. Scheuring 3-9769</a:t>
            </a:r>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153859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DF0F2634-F389-4C39-A4E0-469A402D9ADE}" type="datetime3">
              <a:rPr lang="en-US" smtClean="0"/>
              <a:t>18 January 2022</a:t>
            </a:fld>
            <a:endParaRPr lang="en-US"/>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r>
              <a:rPr lang="en-US"/>
              <a:t>R.A. Scheuring 3-9769</a:t>
            </a:r>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313698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2667318C-439E-4237-B5DB-1D1AF134A386}" type="datetime3">
              <a:rPr lang="en-US" smtClean="0"/>
              <a:t>18 January 2022</a:t>
            </a:fld>
            <a:endParaRPr lang="en-US"/>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r>
              <a:rPr lang="en-US"/>
              <a:t>R.A. Scheuring 3-9769</a:t>
            </a:r>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663559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4645E1BD-B4EB-47F1-AA37-56CB22B08C24}" type="datetime3">
              <a:rPr lang="en-US" smtClean="0"/>
              <a:t>18 January 2022</a:t>
            </a:fld>
            <a:endParaRPr lang="en-US"/>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r>
              <a:rPr lang="en-US"/>
              <a:t>R.A. Scheuring 3-9769</a:t>
            </a:r>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351543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DC8CB36B-4E4E-44E7-91C5-38AB655FC60D}" type="datetime3">
              <a:rPr lang="en-US" smtClean="0"/>
              <a:t>18 January 2022</a:t>
            </a:fld>
            <a:endParaRPr lang="en-US"/>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r>
              <a:rPr lang="en-US"/>
              <a:t>R.A. Scheuring 3-9769</a:t>
            </a:r>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123013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FBB0A5-FF53-6744-993C-E53B9B47C527}"/>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7760C7BD-E383-45BA-AFE9-AFB374A9B021}" type="datetime3">
              <a:rPr lang="en-US" smtClean="0"/>
              <a:t>18 January 2022</a:t>
            </a:fld>
            <a:endParaRPr lang="en-US"/>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r>
              <a:rPr lang="en-US"/>
              <a:t>R.A. Scheuring 3-9769</a:t>
            </a:r>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116453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userDrawn="1">
          <p15:clr>
            <a:srgbClr val="F26B43"/>
          </p15:clr>
        </p15:guide>
        <p15:guide id="2" pos="3840" userDrawn="1">
          <p15:clr>
            <a:srgbClr val="F26B43"/>
          </p15:clr>
        </p15:guide>
        <p15:guide id="3" orient="horz" pos="4152" userDrawn="1">
          <p15:clr>
            <a:srgbClr val="F26B43"/>
          </p15:clr>
        </p15:guide>
        <p15:guide id="4" pos="74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4FEFA0-558B-4F20-B7CC-BD652D81ABEC}"/>
              </a:ext>
            </a:extLst>
          </p:cNvPr>
          <p:cNvSpPr/>
          <p:nvPr/>
        </p:nvSpPr>
        <p:spPr>
          <a:xfrm>
            <a:off x="838986" y="615366"/>
            <a:ext cx="2253006" cy="2236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26">
            <a:extLst>
              <a:ext uri="{FF2B5EF4-FFF2-40B4-BE49-F238E27FC236}">
                <a16:creationId xmlns:a16="http://schemas.microsoft.com/office/drawing/2014/main" id="{996FD06C-5136-3349-BB4B-3C60185F0B02}"/>
              </a:ext>
            </a:extLst>
          </p:cNvPr>
          <p:cNvSpPr>
            <a:spLocks noGrp="1"/>
          </p:cNvSpPr>
          <p:nvPr>
            <p:ph type="ctrTitle"/>
          </p:nvPr>
        </p:nvSpPr>
        <p:spPr>
          <a:xfrm>
            <a:off x="676346" y="1643315"/>
            <a:ext cx="10839308" cy="1328399"/>
          </a:xfrm>
        </p:spPr>
        <p:txBody>
          <a:bodyPr/>
          <a:lstStyle/>
          <a:p>
            <a:r>
              <a:rPr lang="en-US" dirty="0">
                <a:latin typeface="Arial"/>
                <a:cs typeface="Arial"/>
              </a:rPr>
              <a:t>Apollo Crew Loads </a:t>
            </a:r>
            <a:br>
              <a:rPr lang="en-US" dirty="0">
                <a:latin typeface="Arial"/>
                <a:cs typeface="Arial"/>
              </a:rPr>
            </a:br>
            <a:r>
              <a:rPr lang="en-US" dirty="0">
                <a:latin typeface="Arial"/>
                <a:cs typeface="Arial"/>
              </a:rPr>
              <a:t>Data Mining</a:t>
            </a:r>
            <a:endParaRPr lang="en-US" dirty="0"/>
          </a:p>
        </p:txBody>
      </p:sp>
      <p:sp>
        <p:nvSpPr>
          <p:cNvPr id="28" name="Subtitle 27">
            <a:extLst>
              <a:ext uri="{FF2B5EF4-FFF2-40B4-BE49-F238E27FC236}">
                <a16:creationId xmlns:a16="http://schemas.microsoft.com/office/drawing/2014/main" id="{616F5AD6-7CD9-904F-8F47-ECC82D76D506}"/>
              </a:ext>
            </a:extLst>
          </p:cNvPr>
          <p:cNvSpPr>
            <a:spLocks noGrp="1"/>
          </p:cNvSpPr>
          <p:nvPr>
            <p:ph type="subTitle" idx="1"/>
          </p:nvPr>
        </p:nvSpPr>
        <p:spPr>
          <a:xfrm>
            <a:off x="676346" y="3344749"/>
            <a:ext cx="7676340" cy="1712742"/>
          </a:xfrm>
        </p:spPr>
        <p:txBody>
          <a:bodyPr>
            <a:normAutofit lnSpcReduction="10000"/>
          </a:bodyPr>
          <a:lstStyle/>
          <a:p>
            <a:r>
              <a:rPr lang="en-US" sz="2400" i="1" dirty="0"/>
              <a:t>Tessa Reiber</a:t>
            </a:r>
            <a:r>
              <a:rPr lang="en-US" sz="2400" i="1" baseline="30000" dirty="0"/>
              <a:t>1</a:t>
            </a:r>
            <a:r>
              <a:rPr lang="en-US" sz="2400" i="1" dirty="0"/>
              <a:t>, Nate Newby</a:t>
            </a:r>
            <a:r>
              <a:rPr lang="en-US" sz="2400" i="1" baseline="30000" dirty="0"/>
              <a:t>1</a:t>
            </a:r>
            <a:r>
              <a:rPr lang="en-US" sz="2400" i="1" dirty="0"/>
              <a:t>, Jeff Somers</a:t>
            </a:r>
            <a:r>
              <a:rPr lang="en-US" sz="2400" i="1" baseline="30000" dirty="0"/>
              <a:t>2</a:t>
            </a:r>
          </a:p>
          <a:p>
            <a:r>
              <a:rPr lang="en-US" sz="1600" i="1" baseline="30000" dirty="0"/>
              <a:t>1</a:t>
            </a:r>
            <a:r>
              <a:rPr lang="en-US" sz="1600" i="1" dirty="0"/>
              <a:t>KBR, Houston, TX</a:t>
            </a:r>
          </a:p>
          <a:p>
            <a:r>
              <a:rPr lang="en-US" sz="1600" i="1" baseline="30000" dirty="0"/>
              <a:t>2</a:t>
            </a:r>
            <a:r>
              <a:rPr lang="en-US" sz="1600" i="1" dirty="0"/>
              <a:t>NASA Johnson Space Center, Houston TX</a:t>
            </a:r>
          </a:p>
          <a:p>
            <a:endParaRPr lang="en-US" sz="1600" i="1" dirty="0"/>
          </a:p>
          <a:p>
            <a:r>
              <a:rPr lang="en-US" sz="1600" i="1" dirty="0"/>
              <a:t>The Human Physiology, Performance, Protection &amp; Operations Laboratory</a:t>
            </a:r>
          </a:p>
        </p:txBody>
      </p:sp>
      <p:pic>
        <p:nvPicPr>
          <p:cNvPr id="4" name="Picture 3">
            <a:extLst>
              <a:ext uri="{FF2B5EF4-FFF2-40B4-BE49-F238E27FC236}">
                <a16:creationId xmlns:a16="http://schemas.microsoft.com/office/drawing/2014/main" id="{D4B02169-8794-4CB2-94F4-C7C76E55384D}"/>
              </a:ext>
            </a:extLst>
          </p:cNvPr>
          <p:cNvPicPr>
            <a:picLocks noChangeAspect="1"/>
          </p:cNvPicPr>
          <p:nvPr/>
        </p:nvPicPr>
        <p:blipFill>
          <a:blip r:embed="rId2"/>
          <a:stretch>
            <a:fillRect/>
          </a:stretch>
        </p:blipFill>
        <p:spPr>
          <a:xfrm>
            <a:off x="161741" y="309838"/>
            <a:ext cx="1220116" cy="585712"/>
          </a:xfrm>
          <a:prstGeom prst="rect">
            <a:avLst/>
          </a:prstGeom>
        </p:spPr>
      </p:pic>
    </p:spTree>
    <p:extLst>
      <p:ext uri="{BB962C8B-B14F-4D97-AF65-F5344CB8AC3E}">
        <p14:creationId xmlns:p14="http://schemas.microsoft.com/office/powerpoint/2010/main" val="1097331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C9B540-F4B6-454C-A4DB-33ED4A11F7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15460" y="274050"/>
            <a:ext cx="931059" cy="772390"/>
          </a:xfrm>
          <a:prstGeom prst="rect">
            <a:avLst/>
          </a:prstGeom>
        </p:spPr>
      </p:pic>
      <p:pic>
        <p:nvPicPr>
          <p:cNvPr id="9" name="Picture 8">
            <a:extLst>
              <a:ext uri="{FF2B5EF4-FFF2-40B4-BE49-F238E27FC236}">
                <a16:creationId xmlns:a16="http://schemas.microsoft.com/office/drawing/2014/main" id="{22EE8672-1443-48DC-9A9B-8420DD946CCB}"/>
              </a:ext>
            </a:extLst>
          </p:cNvPr>
          <p:cNvPicPr>
            <a:picLocks noChangeAspect="1"/>
          </p:cNvPicPr>
          <p:nvPr/>
        </p:nvPicPr>
        <p:blipFill>
          <a:blip r:embed="rId3"/>
          <a:stretch>
            <a:fillRect/>
          </a:stretch>
        </p:blipFill>
        <p:spPr>
          <a:xfrm>
            <a:off x="245481" y="128401"/>
            <a:ext cx="1384658" cy="664701"/>
          </a:xfrm>
          <a:prstGeom prst="rect">
            <a:avLst/>
          </a:prstGeom>
        </p:spPr>
      </p:pic>
      <p:sp>
        <p:nvSpPr>
          <p:cNvPr id="11" name="TextBox 10">
            <a:extLst>
              <a:ext uri="{FF2B5EF4-FFF2-40B4-BE49-F238E27FC236}">
                <a16:creationId xmlns:a16="http://schemas.microsoft.com/office/drawing/2014/main" id="{9318FF57-1321-4EF5-8ECC-3ED59D4C98E0}"/>
              </a:ext>
            </a:extLst>
          </p:cNvPr>
          <p:cNvSpPr txBox="1"/>
          <p:nvPr/>
        </p:nvSpPr>
        <p:spPr>
          <a:xfrm>
            <a:off x="1883545" y="146771"/>
            <a:ext cx="8424909" cy="646331"/>
          </a:xfrm>
          <a:prstGeom prst="rect">
            <a:avLst/>
          </a:prstGeom>
          <a:noFill/>
        </p:spPr>
        <p:txBody>
          <a:bodyPr wrap="square" rtlCol="0">
            <a:spAutoFit/>
          </a:bodyPr>
          <a:lstStyle/>
          <a:p>
            <a:pPr algn="ctr"/>
            <a:r>
              <a:rPr lang="en-US" sz="3600" b="1" dirty="0">
                <a:solidFill>
                  <a:schemeClr val="bg1"/>
                </a:solidFill>
                <a:latin typeface="+mj-lt"/>
                <a:cs typeface="Arial" panose="020B0604020202020204" pitchFamily="34" charset="0"/>
              </a:rPr>
              <a:t>Introduction</a:t>
            </a:r>
          </a:p>
        </p:txBody>
      </p:sp>
      <p:sp>
        <p:nvSpPr>
          <p:cNvPr id="12" name="TextBox 11">
            <a:extLst>
              <a:ext uri="{FF2B5EF4-FFF2-40B4-BE49-F238E27FC236}">
                <a16:creationId xmlns:a16="http://schemas.microsoft.com/office/drawing/2014/main" id="{B252D0B0-B1FB-4681-BA2F-37E7B97AD9B0}"/>
              </a:ext>
            </a:extLst>
          </p:cNvPr>
          <p:cNvSpPr txBox="1"/>
          <p:nvPr/>
        </p:nvSpPr>
        <p:spPr>
          <a:xfrm>
            <a:off x="763480" y="876324"/>
            <a:ext cx="7331047" cy="5355312"/>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The Applied Injury Biomechanics Team assesses crew vehicle dynamics to ensure crew safety</a:t>
            </a:r>
          </a:p>
          <a:p>
            <a:pPr marL="742950" lvl="1" indent="-285750">
              <a:buFont typeface="Arial" panose="020B0604020202020204" pitchFamily="34" charset="0"/>
              <a:buChar char="•"/>
            </a:pPr>
            <a:r>
              <a:rPr lang="en-US" dirty="0">
                <a:solidFill>
                  <a:schemeClr val="bg1"/>
                </a:solidFill>
              </a:rPr>
              <a:t>This includes defining requirements for dynamic phases of flight (launch, landing, aborts, etc.)</a:t>
            </a:r>
          </a:p>
          <a:p>
            <a:pPr marL="285750" indent="-285750">
              <a:buFont typeface="Arial" panose="020B0604020202020204" pitchFamily="34" charset="0"/>
              <a:buChar char="•"/>
            </a:pPr>
            <a:r>
              <a:rPr lang="en-US" dirty="0">
                <a:solidFill>
                  <a:schemeClr val="bg1"/>
                </a:solidFill>
              </a:rPr>
              <a:t>Recently, new requirements were written for dynamic events during lunar missions, including lunar landings</a:t>
            </a:r>
          </a:p>
          <a:p>
            <a:pPr marL="285750" indent="-285750">
              <a:buFont typeface="Arial" panose="020B0604020202020204" pitchFamily="34" charset="0"/>
              <a:buChar char="•"/>
            </a:pPr>
            <a:r>
              <a:rPr lang="en-US" dirty="0">
                <a:solidFill>
                  <a:schemeClr val="bg1"/>
                </a:solidFill>
              </a:rPr>
              <a:t>Generally, human exposure data to dynamic loads in spaceflight are sparse</a:t>
            </a:r>
          </a:p>
          <a:p>
            <a:pPr marL="742950" lvl="1" indent="-285750">
              <a:buFont typeface="Arial" panose="020B0604020202020204" pitchFamily="34" charset="0"/>
              <a:buChar char="•"/>
            </a:pPr>
            <a:r>
              <a:rPr lang="en-US" dirty="0">
                <a:solidFill>
                  <a:schemeClr val="bg1"/>
                </a:solidFill>
              </a:rPr>
              <a:t>We have not been able to find data on the dynamics experienced in lunar landings</a:t>
            </a:r>
          </a:p>
          <a:p>
            <a:pPr marL="285750" indent="-285750">
              <a:buFont typeface="Arial" panose="020B0604020202020204" pitchFamily="34" charset="0"/>
              <a:buChar char="•"/>
            </a:pPr>
            <a:r>
              <a:rPr lang="en-US" dirty="0">
                <a:solidFill>
                  <a:schemeClr val="bg1"/>
                </a:solidFill>
              </a:rPr>
              <a:t>The Apollo program crewed missions are unique and valuable for understanding human tolerance in:</a:t>
            </a:r>
          </a:p>
          <a:p>
            <a:pPr marL="742950" lvl="1" indent="-285750">
              <a:buFont typeface="Arial" panose="020B0604020202020204" pitchFamily="34" charset="0"/>
              <a:buChar char="•"/>
            </a:pPr>
            <a:r>
              <a:rPr lang="en-US" dirty="0">
                <a:solidFill>
                  <a:schemeClr val="bg1"/>
                </a:solidFill>
              </a:rPr>
              <a:t>water landing conditions for both short-duration and long-duration crewmembers </a:t>
            </a:r>
          </a:p>
          <a:p>
            <a:pPr marL="742950" lvl="1" indent="-285750">
              <a:buFont typeface="Arial" panose="020B0604020202020204" pitchFamily="34" charset="0"/>
              <a:buChar char="•"/>
            </a:pPr>
            <a:r>
              <a:rPr lang="en-US" dirty="0">
                <a:solidFill>
                  <a:schemeClr val="bg1"/>
                </a:solidFill>
              </a:rPr>
              <a:t>standing postures during planetary landings</a:t>
            </a:r>
          </a:p>
          <a:p>
            <a:pPr marL="285750" indent="-285750">
              <a:buFont typeface="Arial" panose="020B0604020202020204" pitchFamily="34" charset="0"/>
              <a:buChar char="•"/>
            </a:pPr>
            <a:endParaRPr lang="en-US" dirty="0">
              <a:solidFill>
                <a:schemeClr val="bg1"/>
              </a:solidFill>
            </a:endParaRPr>
          </a:p>
          <a:p>
            <a:pPr lvl="1"/>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p:txBody>
      </p:sp>
      <p:sp>
        <p:nvSpPr>
          <p:cNvPr id="10" name="Rectangle 9">
            <a:extLst>
              <a:ext uri="{FF2B5EF4-FFF2-40B4-BE49-F238E27FC236}">
                <a16:creationId xmlns:a16="http://schemas.microsoft.com/office/drawing/2014/main" id="{DBF12B9B-7FA1-4B62-908F-8138F9EB55FE}"/>
              </a:ext>
            </a:extLst>
          </p:cNvPr>
          <p:cNvSpPr/>
          <p:nvPr/>
        </p:nvSpPr>
        <p:spPr>
          <a:xfrm>
            <a:off x="-1" y="5181866"/>
            <a:ext cx="12192000" cy="907006"/>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000" b="1" dirty="0">
                <a:solidFill>
                  <a:schemeClr val="bg1"/>
                </a:solidFill>
              </a:rPr>
              <a:t>The goal of this task was to find relevant Apollo data to better understand human tolerance in these scenarios, in order to apply this knowledge to future missions.</a:t>
            </a:r>
          </a:p>
        </p:txBody>
      </p:sp>
      <p:pic>
        <p:nvPicPr>
          <p:cNvPr id="14" name="Picture 4" descr="Splashdown - Wikipedia">
            <a:extLst>
              <a:ext uri="{FF2B5EF4-FFF2-40B4-BE49-F238E27FC236}">
                <a16:creationId xmlns:a16="http://schemas.microsoft.com/office/drawing/2014/main" id="{8E18B386-9276-45A1-A26F-DF7C2F318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6452" y="952225"/>
            <a:ext cx="2809008" cy="197228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LRO Sees Apollo Landing Sites | NASA">
            <a:extLst>
              <a:ext uri="{FF2B5EF4-FFF2-40B4-BE49-F238E27FC236}">
                <a16:creationId xmlns:a16="http://schemas.microsoft.com/office/drawing/2014/main" id="{4473F860-3B2A-4D84-8B5C-9D4EE0DD82A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20496"/>
          <a:stretch/>
        </p:blipFill>
        <p:spPr bwMode="auto">
          <a:xfrm>
            <a:off x="8206452" y="2924508"/>
            <a:ext cx="2795342" cy="2234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576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C9B540-F4B6-454C-A4DB-33ED4A11F7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15460" y="274050"/>
            <a:ext cx="931059" cy="772390"/>
          </a:xfrm>
          <a:prstGeom prst="rect">
            <a:avLst/>
          </a:prstGeom>
        </p:spPr>
      </p:pic>
      <p:pic>
        <p:nvPicPr>
          <p:cNvPr id="9" name="Picture 8">
            <a:extLst>
              <a:ext uri="{FF2B5EF4-FFF2-40B4-BE49-F238E27FC236}">
                <a16:creationId xmlns:a16="http://schemas.microsoft.com/office/drawing/2014/main" id="{22EE8672-1443-48DC-9A9B-8420DD946CCB}"/>
              </a:ext>
            </a:extLst>
          </p:cNvPr>
          <p:cNvPicPr>
            <a:picLocks noChangeAspect="1"/>
          </p:cNvPicPr>
          <p:nvPr/>
        </p:nvPicPr>
        <p:blipFill>
          <a:blip r:embed="rId3"/>
          <a:stretch>
            <a:fillRect/>
          </a:stretch>
        </p:blipFill>
        <p:spPr>
          <a:xfrm>
            <a:off x="245481" y="128401"/>
            <a:ext cx="1384658" cy="664701"/>
          </a:xfrm>
          <a:prstGeom prst="rect">
            <a:avLst/>
          </a:prstGeom>
        </p:spPr>
      </p:pic>
      <p:sp>
        <p:nvSpPr>
          <p:cNvPr id="11" name="TextBox 10">
            <a:extLst>
              <a:ext uri="{FF2B5EF4-FFF2-40B4-BE49-F238E27FC236}">
                <a16:creationId xmlns:a16="http://schemas.microsoft.com/office/drawing/2014/main" id="{9318FF57-1321-4EF5-8ECC-3ED59D4C98E0}"/>
              </a:ext>
            </a:extLst>
          </p:cNvPr>
          <p:cNvSpPr txBox="1"/>
          <p:nvPr/>
        </p:nvSpPr>
        <p:spPr>
          <a:xfrm>
            <a:off x="1883545" y="146771"/>
            <a:ext cx="8424909" cy="646331"/>
          </a:xfrm>
          <a:prstGeom prst="rect">
            <a:avLst/>
          </a:prstGeom>
          <a:noFill/>
        </p:spPr>
        <p:txBody>
          <a:bodyPr wrap="square" rtlCol="0">
            <a:spAutoFit/>
          </a:bodyPr>
          <a:lstStyle/>
          <a:p>
            <a:pPr algn="ctr"/>
            <a:r>
              <a:rPr lang="en-US" sz="3600" b="1" dirty="0">
                <a:solidFill>
                  <a:schemeClr val="bg1"/>
                </a:solidFill>
                <a:latin typeface="+mj-lt"/>
                <a:cs typeface="Arial" panose="020B0604020202020204" pitchFamily="34" charset="0"/>
              </a:rPr>
              <a:t>Objectives and Planned Work</a:t>
            </a:r>
          </a:p>
        </p:txBody>
      </p:sp>
      <p:sp>
        <p:nvSpPr>
          <p:cNvPr id="12" name="TextBox 11">
            <a:extLst>
              <a:ext uri="{FF2B5EF4-FFF2-40B4-BE49-F238E27FC236}">
                <a16:creationId xmlns:a16="http://schemas.microsoft.com/office/drawing/2014/main" id="{B252D0B0-B1FB-4681-BA2F-37E7B97AD9B0}"/>
              </a:ext>
            </a:extLst>
          </p:cNvPr>
          <p:cNvSpPr txBox="1"/>
          <p:nvPr/>
        </p:nvSpPr>
        <p:spPr>
          <a:xfrm>
            <a:off x="843379" y="1120676"/>
            <a:ext cx="10360240" cy="4616648"/>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rPr>
              <a:t>The intent of this task was to recover time history data from dynamic phases of flight from crewed Apollo missions</a:t>
            </a:r>
          </a:p>
          <a:p>
            <a:pPr marL="342900" indent="-342900">
              <a:buFont typeface="Arial" panose="020B0604020202020204" pitchFamily="34" charset="0"/>
              <a:buChar char="•"/>
            </a:pPr>
            <a:r>
              <a:rPr lang="en-US" sz="2400" dirty="0">
                <a:solidFill>
                  <a:schemeClr val="bg1"/>
                </a:solidFill>
              </a:rPr>
              <a:t>The first phase of this task was to search available records at JSC and other centers to locate the appropriate records at the National Archives in Fort Worth, TX</a:t>
            </a:r>
          </a:p>
          <a:p>
            <a:pPr marL="342900" indent="-342900">
              <a:buFont typeface="Arial" panose="020B0604020202020204" pitchFamily="34" charset="0"/>
              <a:buChar char="•"/>
            </a:pPr>
            <a:r>
              <a:rPr lang="en-US" sz="2400" dirty="0">
                <a:solidFill>
                  <a:schemeClr val="bg1"/>
                </a:solidFill>
              </a:rPr>
              <a:t>Once the possible data locations were located, it was planned that one researcher would travel to the National Archives in Fort Worth, TX to collect the relevant Apollo data</a:t>
            </a:r>
          </a:p>
          <a:p>
            <a:pPr marL="342900" indent="-342900">
              <a:buFont typeface="Arial" panose="020B0604020202020204" pitchFamily="34" charset="0"/>
              <a:buChar char="•"/>
            </a:pPr>
            <a:r>
              <a:rPr lang="en-US" sz="2400" dirty="0">
                <a:solidFill>
                  <a:schemeClr val="bg1"/>
                </a:solidFill>
              </a:rPr>
              <a:t>These data would be used to assess the feasibility and acceptability of current standards and vehicle design requirements for lunar and Mars missions</a:t>
            </a:r>
          </a:p>
          <a:p>
            <a:pPr lvl="1"/>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2786414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C9B540-F4B6-454C-A4DB-33ED4A11F7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15460" y="274050"/>
            <a:ext cx="931059" cy="772390"/>
          </a:xfrm>
          <a:prstGeom prst="rect">
            <a:avLst/>
          </a:prstGeom>
        </p:spPr>
      </p:pic>
      <p:pic>
        <p:nvPicPr>
          <p:cNvPr id="9" name="Picture 8">
            <a:extLst>
              <a:ext uri="{FF2B5EF4-FFF2-40B4-BE49-F238E27FC236}">
                <a16:creationId xmlns:a16="http://schemas.microsoft.com/office/drawing/2014/main" id="{22EE8672-1443-48DC-9A9B-8420DD946CCB}"/>
              </a:ext>
            </a:extLst>
          </p:cNvPr>
          <p:cNvPicPr>
            <a:picLocks noChangeAspect="1"/>
          </p:cNvPicPr>
          <p:nvPr/>
        </p:nvPicPr>
        <p:blipFill>
          <a:blip r:embed="rId3"/>
          <a:stretch>
            <a:fillRect/>
          </a:stretch>
        </p:blipFill>
        <p:spPr>
          <a:xfrm>
            <a:off x="245481" y="128401"/>
            <a:ext cx="1384658" cy="664701"/>
          </a:xfrm>
          <a:prstGeom prst="rect">
            <a:avLst/>
          </a:prstGeom>
        </p:spPr>
      </p:pic>
      <p:sp>
        <p:nvSpPr>
          <p:cNvPr id="11" name="TextBox 10">
            <a:extLst>
              <a:ext uri="{FF2B5EF4-FFF2-40B4-BE49-F238E27FC236}">
                <a16:creationId xmlns:a16="http://schemas.microsoft.com/office/drawing/2014/main" id="{9318FF57-1321-4EF5-8ECC-3ED59D4C98E0}"/>
              </a:ext>
            </a:extLst>
          </p:cNvPr>
          <p:cNvSpPr txBox="1"/>
          <p:nvPr/>
        </p:nvSpPr>
        <p:spPr>
          <a:xfrm>
            <a:off x="1883545" y="146771"/>
            <a:ext cx="8424909" cy="646331"/>
          </a:xfrm>
          <a:prstGeom prst="rect">
            <a:avLst/>
          </a:prstGeom>
          <a:noFill/>
        </p:spPr>
        <p:txBody>
          <a:bodyPr wrap="square" rtlCol="0">
            <a:spAutoFit/>
          </a:bodyPr>
          <a:lstStyle/>
          <a:p>
            <a:pPr algn="ctr"/>
            <a:r>
              <a:rPr lang="en-US" sz="3600" b="1" dirty="0">
                <a:solidFill>
                  <a:schemeClr val="bg1"/>
                </a:solidFill>
                <a:latin typeface="+mj-lt"/>
                <a:cs typeface="Arial" panose="020B0604020202020204" pitchFamily="34" charset="0"/>
              </a:rPr>
              <a:t>Completed Work</a:t>
            </a:r>
          </a:p>
        </p:txBody>
      </p:sp>
      <p:sp>
        <p:nvSpPr>
          <p:cNvPr id="12" name="TextBox 11">
            <a:extLst>
              <a:ext uri="{FF2B5EF4-FFF2-40B4-BE49-F238E27FC236}">
                <a16:creationId xmlns:a16="http://schemas.microsoft.com/office/drawing/2014/main" id="{B252D0B0-B1FB-4681-BA2F-37E7B97AD9B0}"/>
              </a:ext>
            </a:extLst>
          </p:cNvPr>
          <p:cNvSpPr txBox="1"/>
          <p:nvPr/>
        </p:nvSpPr>
        <p:spPr>
          <a:xfrm>
            <a:off x="843379" y="1120676"/>
            <a:ext cx="10360240" cy="3139321"/>
          </a:xfrm>
          <a:prstGeom prst="rect">
            <a:avLst/>
          </a:prstGeom>
          <a:noFill/>
        </p:spPr>
        <p:txBody>
          <a:bodyPr wrap="square" rtlCol="0">
            <a:spAutoFit/>
          </a:bodyPr>
          <a:lstStyle/>
          <a:p>
            <a:pPr marL="342900" indent="-342900" algn="l">
              <a:buFont typeface="Arial" panose="020B0604020202020204" pitchFamily="34" charset="0"/>
              <a:buChar char="•"/>
            </a:pPr>
            <a:r>
              <a:rPr lang="en-US" sz="2400" dirty="0">
                <a:solidFill>
                  <a:schemeClr val="bg1"/>
                </a:solidFill>
              </a:rPr>
              <a:t>Due to COVID-19, NASA has only allowed mission essential travel until recently</a:t>
            </a:r>
          </a:p>
          <a:p>
            <a:pPr marL="342900" indent="-342900" algn="l">
              <a:buFont typeface="Arial" panose="020B0604020202020204" pitchFamily="34" charset="0"/>
              <a:buChar char="•"/>
            </a:pPr>
            <a:r>
              <a:rPr lang="en-US" sz="2400" dirty="0">
                <a:solidFill>
                  <a:schemeClr val="bg1"/>
                </a:solidFill>
              </a:rPr>
              <a:t>The National Archives was also closed to the public for most of 2021</a:t>
            </a:r>
          </a:p>
          <a:p>
            <a:pPr marL="342900" indent="-342900" algn="l">
              <a:buFont typeface="Arial" panose="020B0604020202020204" pitchFamily="34" charset="0"/>
              <a:buChar char="•"/>
            </a:pPr>
            <a:r>
              <a:rPr lang="en-US" sz="2400" dirty="0">
                <a:solidFill>
                  <a:schemeClr val="bg1"/>
                </a:solidFill>
              </a:rPr>
              <a:t>Because of this, travel to the National Archives was not possible</a:t>
            </a:r>
          </a:p>
          <a:p>
            <a:pPr marL="342900" indent="-342900" algn="l">
              <a:buFont typeface="Arial" panose="020B0604020202020204" pitchFamily="34" charset="0"/>
              <a:buChar char="•"/>
            </a:pPr>
            <a:r>
              <a:rPr lang="en-US" sz="2400" dirty="0">
                <a:solidFill>
                  <a:schemeClr val="bg1"/>
                </a:solidFill>
              </a:rPr>
              <a:t>Many online resources were used to search records held at NASA centers and the National Archives</a:t>
            </a:r>
          </a:p>
          <a:p>
            <a:pPr marL="342900" indent="-342900" algn="l">
              <a:buFont typeface="Arial" panose="020B0604020202020204" pitchFamily="34" charset="0"/>
              <a:buChar char="•"/>
            </a:pPr>
            <a:r>
              <a:rPr lang="en-US" sz="2400" dirty="0">
                <a:solidFill>
                  <a:schemeClr val="bg1"/>
                </a:solidFill>
              </a:rPr>
              <a:t>Potentially relevant records were identified (examples below)</a:t>
            </a:r>
          </a:p>
          <a:p>
            <a:pPr lvl="1"/>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p:txBody>
      </p:sp>
      <p:graphicFrame>
        <p:nvGraphicFramePr>
          <p:cNvPr id="6" name="Table 2">
            <a:extLst>
              <a:ext uri="{FF2B5EF4-FFF2-40B4-BE49-F238E27FC236}">
                <a16:creationId xmlns:a16="http://schemas.microsoft.com/office/drawing/2014/main" id="{E6A7226C-6D45-4784-AECF-AD9CA0ED865F}"/>
              </a:ext>
            </a:extLst>
          </p:cNvPr>
          <p:cNvGraphicFramePr>
            <a:graphicFrameLocks noGrp="1"/>
          </p:cNvGraphicFramePr>
          <p:nvPr>
            <p:extLst>
              <p:ext uri="{D42A27DB-BD31-4B8C-83A1-F6EECF244321}">
                <p14:modId xmlns:p14="http://schemas.microsoft.com/office/powerpoint/2010/main" val="2744855466"/>
              </p:ext>
            </p:extLst>
          </p:nvPr>
        </p:nvGraphicFramePr>
        <p:xfrm>
          <a:off x="988381" y="3596031"/>
          <a:ext cx="10215240" cy="2526030"/>
        </p:xfrm>
        <a:graphic>
          <a:graphicData uri="http://schemas.openxmlformats.org/drawingml/2006/table">
            <a:tbl>
              <a:tblPr bandRow="1">
                <a:tableStyleId>{5C22544A-7EE6-4342-B048-85BDC9FD1C3A}</a:tableStyleId>
              </a:tblPr>
              <a:tblGrid>
                <a:gridCol w="2509421">
                  <a:extLst>
                    <a:ext uri="{9D8B030D-6E8A-4147-A177-3AD203B41FA5}">
                      <a16:colId xmlns:a16="http://schemas.microsoft.com/office/drawing/2014/main" val="1035382085"/>
                    </a:ext>
                  </a:extLst>
                </a:gridCol>
                <a:gridCol w="3107184">
                  <a:extLst>
                    <a:ext uri="{9D8B030D-6E8A-4147-A177-3AD203B41FA5}">
                      <a16:colId xmlns:a16="http://schemas.microsoft.com/office/drawing/2014/main" val="3023980609"/>
                    </a:ext>
                  </a:extLst>
                </a:gridCol>
                <a:gridCol w="4598635">
                  <a:extLst>
                    <a:ext uri="{9D8B030D-6E8A-4147-A177-3AD203B41FA5}">
                      <a16:colId xmlns:a16="http://schemas.microsoft.com/office/drawing/2014/main" val="3608154115"/>
                    </a:ext>
                  </a:extLst>
                </a:gridCol>
              </a:tblGrid>
              <a:tr h="370840">
                <a:tc>
                  <a:txBody>
                    <a:bodyPr/>
                    <a:lstStyle/>
                    <a:p>
                      <a:pPr marL="0" marR="0" lvl="0" indent="0" algn="l" defTabSz="1218579" rtl="0" eaLnBrk="1" fontAlgn="auto" latinLnBrk="0" hangingPunct="1">
                        <a:lnSpc>
                          <a:spcPct val="100000"/>
                        </a:lnSpc>
                        <a:spcBef>
                          <a:spcPts val="0"/>
                        </a:spcBef>
                        <a:spcAft>
                          <a:spcPts val="0"/>
                        </a:spcAft>
                        <a:buClrTx/>
                        <a:buSzTx/>
                        <a:buFontTx/>
                        <a:buNone/>
                        <a:tabLst/>
                        <a:defRPr/>
                      </a:pPr>
                      <a:r>
                        <a:rPr lang="en-US" sz="1200" dirty="0">
                          <a:solidFill>
                            <a:sysClr val="windowText" lastClr="000000"/>
                          </a:solidFill>
                        </a:rPr>
                        <a:t>National</a:t>
                      </a:r>
                      <a:r>
                        <a:rPr lang="en-US" sz="1200" baseline="0" dirty="0">
                          <a:solidFill>
                            <a:sysClr val="windowText" lastClr="000000"/>
                          </a:solidFill>
                        </a:rPr>
                        <a:t> Archives – Ft. Worth</a:t>
                      </a:r>
                      <a:endParaRPr lang="en-US" sz="1200" dirty="0">
                        <a:solidFill>
                          <a:sysClr val="windowText" lastClr="000000"/>
                        </a:solidFill>
                      </a:endParaRPr>
                    </a:p>
                  </a:txBody>
                  <a:tcPr/>
                </a:tc>
                <a:tc>
                  <a:txBody>
                    <a:bodyPr/>
                    <a:lstStyle/>
                    <a:p>
                      <a:r>
                        <a:rPr lang="en-US" sz="1200" kern="1200" dirty="0">
                          <a:solidFill>
                            <a:schemeClr val="dk1"/>
                          </a:solidFill>
                          <a:effectLst/>
                          <a:latin typeface="+mn-lt"/>
                          <a:ea typeface="+mn-ea"/>
                          <a:cs typeface="+mn-cs"/>
                        </a:rPr>
                        <a:t>Apollo Lunar Surface Experiment Package (ALSEP) Technical Memos, 1965-1971</a:t>
                      </a:r>
                      <a:endParaRPr lang="en-US" sz="1200" dirty="0">
                        <a:solidFill>
                          <a:sysClr val="windowText" lastClr="000000"/>
                        </a:solidFill>
                      </a:endParaRPr>
                    </a:p>
                  </a:txBody>
                  <a:tcPr/>
                </a:tc>
                <a:tc>
                  <a:txBody>
                    <a:bodyPr/>
                    <a:lstStyle/>
                    <a:p>
                      <a:r>
                        <a:rPr lang="en-US" sz="1200" kern="1200" dirty="0">
                          <a:solidFill>
                            <a:schemeClr val="dk1"/>
                          </a:solidFill>
                          <a:effectLst/>
                          <a:latin typeface="+mn-lt"/>
                          <a:ea typeface="+mn-ea"/>
                          <a:cs typeface="+mn-cs"/>
                        </a:rPr>
                        <a:t>This series contains copies of documents prepared by Bendix Aerospace under contract NAS9-5829. The documents relate to manufacturing procedures, mechanical interface, qualification status, calibration curves, </a:t>
                      </a:r>
                      <a:r>
                        <a:rPr lang="en-US" sz="1200" b="1" kern="1200" dirty="0">
                          <a:solidFill>
                            <a:schemeClr val="dk1"/>
                          </a:solidFill>
                          <a:effectLst/>
                          <a:latin typeface="+mn-lt"/>
                          <a:ea typeface="+mn-ea"/>
                          <a:cs typeface="+mn-cs"/>
                        </a:rPr>
                        <a:t>dynamics analysis</a:t>
                      </a:r>
                      <a:r>
                        <a:rPr lang="en-US" sz="1200" kern="1200" dirty="0">
                          <a:solidFill>
                            <a:schemeClr val="dk1"/>
                          </a:solidFill>
                          <a:effectLst/>
                          <a:latin typeface="+mn-lt"/>
                          <a:ea typeface="+mn-ea"/>
                          <a:cs typeface="+mn-cs"/>
                        </a:rPr>
                        <a:t>, failure mode analysis, weight reports, command lists, surface operating procedures, testing, and engineering support.</a:t>
                      </a:r>
                      <a:endParaRPr lang="en-US" sz="1200" dirty="0">
                        <a:solidFill>
                          <a:sysClr val="windowText" lastClr="000000"/>
                        </a:solidFill>
                      </a:endParaRPr>
                    </a:p>
                  </a:txBody>
                  <a:tcPr/>
                </a:tc>
                <a:extLst>
                  <a:ext uri="{0D108BD9-81ED-4DB2-BD59-A6C34878D82A}">
                    <a16:rowId xmlns:a16="http://schemas.microsoft.com/office/drawing/2014/main" val="2090319078"/>
                  </a:ext>
                </a:extLst>
              </a:tr>
              <a:tr h="370840">
                <a:tc>
                  <a:txBody>
                    <a:bodyPr/>
                    <a:lstStyle/>
                    <a:p>
                      <a:pPr marL="0" marR="0" lvl="0" indent="0" algn="l" defTabSz="121857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mn-lt"/>
                          <a:ea typeface="+mn-ea"/>
                          <a:cs typeface="+mn-cs"/>
                        </a:rPr>
                        <a:t>National Archives – Ft. Worth</a:t>
                      </a:r>
                    </a:p>
                  </a:txBody>
                  <a:tcPr/>
                </a:tc>
                <a:tc>
                  <a:txBody>
                    <a:bodyPr/>
                    <a:lstStyle/>
                    <a:p>
                      <a:pPr algn="l" fontAlgn="t"/>
                      <a:r>
                        <a:rPr lang="en-US" sz="1100" b="0" i="0" u="none" strike="noStrike" dirty="0">
                          <a:solidFill>
                            <a:srgbClr val="000000"/>
                          </a:solidFill>
                          <a:effectLst/>
                          <a:latin typeface="Calibri" panose="020F0502020204030204" pitchFamily="34" charset="0"/>
                        </a:rPr>
                        <a:t>Apollo Spacecraft Program Office, E.209B. Manned Spacecraft Center Internal Technical Notes 1964-69</a:t>
                      </a:r>
                    </a:p>
                  </a:txBody>
                  <a:tcPr marL="6350" marR="6350" marT="6350" marB="0"/>
                </a:tc>
                <a:tc>
                  <a:txBody>
                    <a:bodyPr/>
                    <a:lstStyle/>
                    <a:p>
                      <a:pPr algn="l" fontAlgn="t"/>
                      <a:r>
                        <a:rPr lang="en-US" sz="1100" b="0" i="0" u="none" strike="noStrike" dirty="0">
                          <a:solidFill>
                            <a:srgbClr val="000000"/>
                          </a:solidFill>
                          <a:effectLst/>
                          <a:latin typeface="Calibri" panose="020F0502020204030204" pitchFamily="34" charset="0"/>
                        </a:rPr>
                        <a:t>Copies of technical reports prepared by various units on highly technical topics such as guidance and trajectory, tracking, data acquisition, hardware design and operation, mission parameters, and abort procedures</a:t>
                      </a:r>
                    </a:p>
                  </a:txBody>
                  <a:tcPr marL="6350" marR="6350" marT="6350" marB="0"/>
                </a:tc>
                <a:extLst>
                  <a:ext uri="{0D108BD9-81ED-4DB2-BD59-A6C34878D82A}">
                    <a16:rowId xmlns:a16="http://schemas.microsoft.com/office/drawing/2014/main" val="2220714880"/>
                  </a:ext>
                </a:extLst>
              </a:tr>
              <a:tr h="370840">
                <a:tc>
                  <a:txBody>
                    <a:bodyPr/>
                    <a:lstStyle/>
                    <a:p>
                      <a:r>
                        <a:rPr lang="en-US" sz="1200" dirty="0">
                          <a:solidFill>
                            <a:sysClr val="windowText" lastClr="000000"/>
                          </a:solidFill>
                        </a:rPr>
                        <a:t>National</a:t>
                      </a:r>
                      <a:r>
                        <a:rPr lang="en-US" sz="1200" baseline="0" dirty="0">
                          <a:solidFill>
                            <a:sysClr val="windowText" lastClr="000000"/>
                          </a:solidFill>
                        </a:rPr>
                        <a:t> Archives – College Park</a:t>
                      </a:r>
                      <a:endParaRPr lang="en-US" sz="1200" dirty="0">
                        <a:solidFill>
                          <a:sysClr val="windowText" lastClr="000000"/>
                        </a:solidFill>
                      </a:endParaRPr>
                    </a:p>
                  </a:txBody>
                  <a:tcPr/>
                </a:tc>
                <a:tc>
                  <a:txBody>
                    <a:bodyPr/>
                    <a:lstStyle/>
                    <a:p>
                      <a:r>
                        <a:rPr lang="en-US" sz="1200" kern="1200" dirty="0">
                          <a:solidFill>
                            <a:schemeClr val="dk1"/>
                          </a:solidFill>
                          <a:effectLst/>
                          <a:latin typeface="+mn-lt"/>
                          <a:ea typeface="+mn-ea"/>
                          <a:cs typeface="+mn-cs"/>
                        </a:rPr>
                        <a:t>Data Files, 1958-1980</a:t>
                      </a:r>
                      <a:endParaRPr lang="en-US" sz="1200" dirty="0">
                        <a:solidFill>
                          <a:sysClr val="windowText" lastClr="000000"/>
                        </a:solidFill>
                      </a:endParaRPr>
                    </a:p>
                  </a:txBody>
                  <a:tcPr/>
                </a:tc>
                <a:tc>
                  <a:txBody>
                    <a:bodyPr/>
                    <a:lstStyle/>
                    <a:p>
                      <a:r>
                        <a:rPr lang="en-US" sz="1200" kern="1200" dirty="0">
                          <a:solidFill>
                            <a:schemeClr val="dk1"/>
                          </a:solidFill>
                          <a:effectLst/>
                          <a:latin typeface="+mn-lt"/>
                          <a:ea typeface="+mn-ea"/>
                          <a:cs typeface="+mn-cs"/>
                        </a:rPr>
                        <a:t>Unprocessed records. Access is restricted.</a:t>
                      </a:r>
                      <a:endParaRPr lang="en-US" sz="1200" dirty="0">
                        <a:solidFill>
                          <a:sysClr val="windowText" lastClr="000000"/>
                        </a:solidFill>
                      </a:endParaRPr>
                    </a:p>
                  </a:txBody>
                  <a:tcPr/>
                </a:tc>
                <a:extLst>
                  <a:ext uri="{0D108BD9-81ED-4DB2-BD59-A6C34878D82A}">
                    <a16:rowId xmlns:a16="http://schemas.microsoft.com/office/drawing/2014/main" val="1284015968"/>
                  </a:ext>
                </a:extLst>
              </a:tr>
              <a:tr h="370840">
                <a:tc>
                  <a:txBody>
                    <a:bodyPr/>
                    <a:lstStyle/>
                    <a:p>
                      <a:r>
                        <a:rPr lang="en-US" sz="1200" dirty="0">
                          <a:solidFill>
                            <a:sysClr val="windowText" lastClr="000000"/>
                          </a:solidFill>
                        </a:rPr>
                        <a:t>National</a:t>
                      </a:r>
                      <a:r>
                        <a:rPr lang="en-US" sz="1200" baseline="0" dirty="0">
                          <a:solidFill>
                            <a:sysClr val="windowText" lastClr="000000"/>
                          </a:solidFill>
                        </a:rPr>
                        <a:t> Archives – College Park</a:t>
                      </a:r>
                      <a:endParaRPr lang="en-US" sz="1200" dirty="0">
                        <a:solidFill>
                          <a:sysClr val="windowText" lastClr="000000"/>
                        </a:solidFill>
                      </a:endParaRPr>
                    </a:p>
                  </a:txBody>
                  <a:tcPr/>
                </a:tc>
                <a:tc>
                  <a:txBody>
                    <a:bodyPr/>
                    <a:lstStyle/>
                    <a:p>
                      <a:r>
                        <a:rPr lang="en-US" sz="1200" kern="1200" dirty="0">
                          <a:solidFill>
                            <a:schemeClr val="dk1"/>
                          </a:solidFill>
                          <a:effectLst/>
                          <a:latin typeface="+mn-lt"/>
                          <a:ea typeface="+mn-ea"/>
                          <a:cs typeface="+mn-cs"/>
                        </a:rPr>
                        <a:t>Planning, Evaluation, and Review Files Relating to Apollo Missions, 1969-1972</a:t>
                      </a:r>
                      <a:endParaRPr lang="en-US" sz="1200" dirty="0">
                        <a:solidFill>
                          <a:sysClr val="windowText" lastClr="000000"/>
                        </a:solidFill>
                      </a:endParaRPr>
                    </a:p>
                  </a:txBody>
                  <a:tcPr/>
                </a:tc>
                <a:tc>
                  <a:txBody>
                    <a:bodyPr/>
                    <a:lstStyle/>
                    <a:p>
                      <a:r>
                        <a:rPr lang="en-US" sz="1200" kern="1200" dirty="0">
                          <a:solidFill>
                            <a:schemeClr val="dk1"/>
                          </a:solidFill>
                          <a:effectLst/>
                          <a:latin typeface="+mn-lt"/>
                          <a:ea typeface="+mn-ea"/>
                          <a:cs typeface="+mn-cs"/>
                        </a:rPr>
                        <a:t>Unprocessed. Possible restricted.</a:t>
                      </a:r>
                      <a:endParaRPr lang="en-US" sz="1200" dirty="0">
                        <a:solidFill>
                          <a:sysClr val="windowText" lastClr="000000"/>
                        </a:solidFill>
                      </a:endParaRPr>
                    </a:p>
                  </a:txBody>
                  <a:tcPr/>
                </a:tc>
                <a:extLst>
                  <a:ext uri="{0D108BD9-81ED-4DB2-BD59-A6C34878D82A}">
                    <a16:rowId xmlns:a16="http://schemas.microsoft.com/office/drawing/2014/main" val="104032849"/>
                  </a:ext>
                </a:extLst>
              </a:tr>
            </a:tbl>
          </a:graphicData>
        </a:graphic>
      </p:graphicFrame>
    </p:spTree>
    <p:extLst>
      <p:ext uri="{BB962C8B-B14F-4D97-AF65-F5344CB8AC3E}">
        <p14:creationId xmlns:p14="http://schemas.microsoft.com/office/powerpoint/2010/main" val="1739958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C9B540-F4B6-454C-A4DB-33ED4A11F7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15460" y="274050"/>
            <a:ext cx="931059" cy="772390"/>
          </a:xfrm>
          <a:prstGeom prst="rect">
            <a:avLst/>
          </a:prstGeom>
        </p:spPr>
      </p:pic>
      <p:pic>
        <p:nvPicPr>
          <p:cNvPr id="9" name="Picture 8">
            <a:extLst>
              <a:ext uri="{FF2B5EF4-FFF2-40B4-BE49-F238E27FC236}">
                <a16:creationId xmlns:a16="http://schemas.microsoft.com/office/drawing/2014/main" id="{22EE8672-1443-48DC-9A9B-8420DD946CCB}"/>
              </a:ext>
            </a:extLst>
          </p:cNvPr>
          <p:cNvPicPr>
            <a:picLocks noChangeAspect="1"/>
          </p:cNvPicPr>
          <p:nvPr/>
        </p:nvPicPr>
        <p:blipFill>
          <a:blip r:embed="rId3"/>
          <a:stretch>
            <a:fillRect/>
          </a:stretch>
        </p:blipFill>
        <p:spPr>
          <a:xfrm>
            <a:off x="245481" y="128401"/>
            <a:ext cx="1384658" cy="664701"/>
          </a:xfrm>
          <a:prstGeom prst="rect">
            <a:avLst/>
          </a:prstGeom>
        </p:spPr>
      </p:pic>
      <p:sp>
        <p:nvSpPr>
          <p:cNvPr id="11" name="TextBox 10">
            <a:extLst>
              <a:ext uri="{FF2B5EF4-FFF2-40B4-BE49-F238E27FC236}">
                <a16:creationId xmlns:a16="http://schemas.microsoft.com/office/drawing/2014/main" id="{9318FF57-1321-4EF5-8ECC-3ED59D4C98E0}"/>
              </a:ext>
            </a:extLst>
          </p:cNvPr>
          <p:cNvSpPr txBox="1"/>
          <p:nvPr/>
        </p:nvSpPr>
        <p:spPr>
          <a:xfrm>
            <a:off x="1883545" y="146771"/>
            <a:ext cx="8424909" cy="646331"/>
          </a:xfrm>
          <a:prstGeom prst="rect">
            <a:avLst/>
          </a:prstGeom>
          <a:noFill/>
        </p:spPr>
        <p:txBody>
          <a:bodyPr wrap="square" rtlCol="0">
            <a:spAutoFit/>
          </a:bodyPr>
          <a:lstStyle/>
          <a:p>
            <a:pPr algn="ctr"/>
            <a:r>
              <a:rPr lang="en-US" sz="3600" b="1" dirty="0">
                <a:solidFill>
                  <a:schemeClr val="bg1"/>
                </a:solidFill>
                <a:latin typeface="+mj-lt"/>
                <a:cs typeface="Arial" panose="020B0604020202020204" pitchFamily="34" charset="0"/>
              </a:rPr>
              <a:t>Conclusion</a:t>
            </a:r>
          </a:p>
        </p:txBody>
      </p:sp>
      <p:sp>
        <p:nvSpPr>
          <p:cNvPr id="12" name="TextBox 11">
            <a:extLst>
              <a:ext uri="{FF2B5EF4-FFF2-40B4-BE49-F238E27FC236}">
                <a16:creationId xmlns:a16="http://schemas.microsoft.com/office/drawing/2014/main" id="{B252D0B0-B1FB-4681-BA2F-37E7B97AD9B0}"/>
              </a:ext>
            </a:extLst>
          </p:cNvPr>
          <p:cNvSpPr txBox="1"/>
          <p:nvPr/>
        </p:nvSpPr>
        <p:spPr>
          <a:xfrm>
            <a:off x="843379" y="1120676"/>
            <a:ext cx="10360240" cy="4247317"/>
          </a:xfrm>
          <a:prstGeom prst="rect">
            <a:avLst/>
          </a:prstGeom>
          <a:noFill/>
        </p:spPr>
        <p:txBody>
          <a:bodyPr wrap="square" rtlCol="0">
            <a:spAutoFit/>
          </a:bodyPr>
          <a:lstStyle/>
          <a:p>
            <a:pPr marL="342900" indent="-342900" algn="l">
              <a:buFont typeface="Arial" panose="020B0604020202020204" pitchFamily="34" charset="0"/>
              <a:buChar char="•"/>
            </a:pPr>
            <a:r>
              <a:rPr lang="en-US" sz="2400" dirty="0">
                <a:solidFill>
                  <a:schemeClr val="bg1"/>
                </a:solidFill>
              </a:rPr>
              <a:t>Relevant records were identified at the National Archives in Ft. Worth, TX and College Park, MD</a:t>
            </a:r>
          </a:p>
          <a:p>
            <a:pPr marL="342900" indent="-342900" algn="l">
              <a:buFont typeface="Arial" panose="020B0604020202020204" pitchFamily="34" charset="0"/>
              <a:buChar char="•"/>
            </a:pPr>
            <a:r>
              <a:rPr lang="en-US" sz="2400" dirty="0">
                <a:solidFill>
                  <a:schemeClr val="bg1"/>
                </a:solidFill>
              </a:rPr>
              <a:t>Unfortunately, the descriptions of each collection are very broad. Though we are hopeful that relevant data is stored in one of these collections, we cannot be sure that we will find what we are looking for</a:t>
            </a:r>
          </a:p>
          <a:p>
            <a:pPr marL="342900" indent="-342900" algn="l">
              <a:buFont typeface="Arial" panose="020B0604020202020204" pitchFamily="34" charset="0"/>
              <a:buChar char="•"/>
            </a:pPr>
            <a:r>
              <a:rPr lang="en-US" sz="2400" dirty="0">
                <a:solidFill>
                  <a:schemeClr val="bg1"/>
                </a:solidFill>
              </a:rPr>
              <a:t>In May 2021, it was decided to close this task because it was not clear when the Archives would reopen to the public or when NASA would allow travel</a:t>
            </a:r>
          </a:p>
          <a:p>
            <a:pPr marL="342900" indent="-342900" algn="l">
              <a:buFont typeface="Arial" panose="020B0604020202020204" pitchFamily="34" charset="0"/>
              <a:buChar char="•"/>
            </a:pPr>
            <a:r>
              <a:rPr lang="en-US" sz="2400" dirty="0">
                <a:solidFill>
                  <a:schemeClr val="bg1"/>
                </a:solidFill>
              </a:rPr>
              <a:t>A trip to the National Archives will be reassessed in the future when the travel situation improves</a:t>
            </a:r>
          </a:p>
          <a:p>
            <a:pPr lvl="1"/>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3235035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C9B540-F4B6-454C-A4DB-33ED4A11F7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15460" y="274050"/>
            <a:ext cx="931059" cy="772390"/>
          </a:xfrm>
          <a:prstGeom prst="rect">
            <a:avLst/>
          </a:prstGeom>
        </p:spPr>
      </p:pic>
      <p:pic>
        <p:nvPicPr>
          <p:cNvPr id="9" name="Picture 8">
            <a:extLst>
              <a:ext uri="{FF2B5EF4-FFF2-40B4-BE49-F238E27FC236}">
                <a16:creationId xmlns:a16="http://schemas.microsoft.com/office/drawing/2014/main" id="{22EE8672-1443-48DC-9A9B-8420DD946CCB}"/>
              </a:ext>
            </a:extLst>
          </p:cNvPr>
          <p:cNvPicPr>
            <a:picLocks noChangeAspect="1"/>
          </p:cNvPicPr>
          <p:nvPr/>
        </p:nvPicPr>
        <p:blipFill>
          <a:blip r:embed="rId3"/>
          <a:stretch>
            <a:fillRect/>
          </a:stretch>
        </p:blipFill>
        <p:spPr>
          <a:xfrm>
            <a:off x="245481" y="128401"/>
            <a:ext cx="1384658" cy="664701"/>
          </a:xfrm>
          <a:prstGeom prst="rect">
            <a:avLst/>
          </a:prstGeom>
        </p:spPr>
      </p:pic>
      <p:sp>
        <p:nvSpPr>
          <p:cNvPr id="11" name="TextBox 10">
            <a:extLst>
              <a:ext uri="{FF2B5EF4-FFF2-40B4-BE49-F238E27FC236}">
                <a16:creationId xmlns:a16="http://schemas.microsoft.com/office/drawing/2014/main" id="{9318FF57-1321-4EF5-8ECC-3ED59D4C98E0}"/>
              </a:ext>
            </a:extLst>
          </p:cNvPr>
          <p:cNvSpPr txBox="1"/>
          <p:nvPr/>
        </p:nvSpPr>
        <p:spPr>
          <a:xfrm>
            <a:off x="1883545" y="1709241"/>
            <a:ext cx="8424909" cy="2492990"/>
          </a:xfrm>
          <a:prstGeom prst="rect">
            <a:avLst/>
          </a:prstGeom>
          <a:noFill/>
        </p:spPr>
        <p:txBody>
          <a:bodyPr wrap="square" rtlCol="0">
            <a:spAutoFit/>
          </a:bodyPr>
          <a:lstStyle/>
          <a:p>
            <a:pPr algn="ctr"/>
            <a:r>
              <a:rPr lang="en-US" sz="3600" b="1" dirty="0">
                <a:solidFill>
                  <a:schemeClr val="bg1"/>
                </a:solidFill>
                <a:latin typeface="+mj-lt"/>
                <a:cs typeface="Arial" panose="020B0604020202020204" pitchFamily="34" charset="0"/>
              </a:rPr>
              <a:t>Thank you!</a:t>
            </a:r>
          </a:p>
          <a:p>
            <a:pPr algn="ctr"/>
            <a:endParaRPr lang="en-US" sz="3600" b="1" dirty="0">
              <a:solidFill>
                <a:schemeClr val="bg1"/>
              </a:solidFill>
              <a:latin typeface="+mj-lt"/>
              <a:cs typeface="Arial" panose="020B0604020202020204" pitchFamily="34" charset="0"/>
            </a:endParaRPr>
          </a:p>
          <a:p>
            <a:pPr algn="ctr"/>
            <a:endParaRPr lang="en-US" sz="3600" b="1" dirty="0">
              <a:solidFill>
                <a:schemeClr val="bg1"/>
              </a:solidFill>
              <a:latin typeface="+mj-lt"/>
              <a:cs typeface="Arial" panose="020B0604020202020204" pitchFamily="34" charset="0"/>
            </a:endParaRPr>
          </a:p>
          <a:p>
            <a:pPr algn="ctr"/>
            <a:r>
              <a:rPr lang="en-US" sz="2400" b="1" dirty="0">
                <a:solidFill>
                  <a:schemeClr val="bg1"/>
                </a:solidFill>
                <a:latin typeface="+mj-lt"/>
                <a:cs typeface="Arial" panose="020B0604020202020204" pitchFamily="34" charset="0"/>
              </a:rPr>
              <a:t>Email:</a:t>
            </a:r>
          </a:p>
          <a:p>
            <a:pPr algn="ctr"/>
            <a:r>
              <a:rPr lang="en-US" sz="2400" b="1" dirty="0">
                <a:solidFill>
                  <a:schemeClr val="bg1"/>
                </a:solidFill>
                <a:latin typeface="+mj-lt"/>
                <a:cs typeface="Arial" panose="020B0604020202020204" pitchFamily="34" charset="0"/>
              </a:rPr>
              <a:t>teresa.m.reiber@nasa.gov</a:t>
            </a:r>
          </a:p>
        </p:txBody>
      </p:sp>
    </p:spTree>
    <p:extLst>
      <p:ext uri="{BB962C8B-B14F-4D97-AF65-F5344CB8AC3E}">
        <p14:creationId xmlns:p14="http://schemas.microsoft.com/office/powerpoint/2010/main" val="16233904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0d5859cf-ac6d-4b5a-80c5-20bd0f75026c">
      <UserInfo>
        <DisplayName>Scheuring, Richard A. (JSC-SD311)</DisplayName>
        <AccountId>16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12AFEADA79E6643BCB5CC5824EEDFFB" ma:contentTypeVersion="4" ma:contentTypeDescription="Create a new document." ma:contentTypeScope="" ma:versionID="91ce52c3edb81152e09de8a81c9990ca">
  <xsd:schema xmlns:xsd="http://www.w3.org/2001/XMLSchema" xmlns:xs="http://www.w3.org/2001/XMLSchema" xmlns:p="http://schemas.microsoft.com/office/2006/metadata/properties" xmlns:ns2="a9e13ebb-2e63-4374-a952-7ec22842e957" xmlns:ns3="0d5859cf-ac6d-4b5a-80c5-20bd0f75026c" targetNamespace="http://schemas.microsoft.com/office/2006/metadata/properties" ma:root="true" ma:fieldsID="8ee1d9cced9e4ab3649d9245ae535b85" ns2:_="" ns3:_="">
    <xsd:import namespace="a9e13ebb-2e63-4374-a952-7ec22842e957"/>
    <xsd:import namespace="0d5859cf-ac6d-4b5a-80c5-20bd0f75026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e13ebb-2e63-4374-a952-7ec22842e9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d5859cf-ac6d-4b5a-80c5-20bd0f75026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486A70-1D1D-4147-BACC-F52564E499DF}">
  <ds:schemaRefs>
    <ds:schemaRef ds:uri="http://purl.org/dc/dcmitype/"/>
    <ds:schemaRef ds:uri="http://www.w3.org/XML/1998/namespace"/>
    <ds:schemaRef ds:uri="http://schemas.microsoft.com/office/2006/metadata/properties"/>
    <ds:schemaRef ds:uri="http://purl.org/dc/terms/"/>
    <ds:schemaRef ds:uri="a9e13ebb-2e63-4374-a952-7ec22842e957"/>
    <ds:schemaRef ds:uri="http://schemas.microsoft.com/office/2006/documentManagement/types"/>
    <ds:schemaRef ds:uri="0d5859cf-ac6d-4b5a-80c5-20bd0f75026c"/>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CB7E02BE-FC24-4E81-87A8-4E1498046F7C}">
  <ds:schemaRefs>
    <ds:schemaRef ds:uri="http://schemas.microsoft.com/sharepoint/v3/contenttype/forms"/>
  </ds:schemaRefs>
</ds:datastoreItem>
</file>

<file path=customXml/itemProps3.xml><?xml version="1.0" encoding="utf-8"?>
<ds:datastoreItem xmlns:ds="http://schemas.openxmlformats.org/officeDocument/2006/customXml" ds:itemID="{0DE90EAE-864B-45DB-9E96-3A406A56FBEB}">
  <ds:schemaRefs>
    <ds:schemaRef ds:uri="0d5859cf-ac6d-4b5a-80c5-20bd0f75026c"/>
    <ds:schemaRef ds:uri="a9e13ebb-2e63-4374-a952-7ec22842e95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1578</TotalTime>
  <Words>629</Words>
  <Application>Microsoft Office PowerPoint</Application>
  <PresentationFormat>Widescreen</PresentationFormat>
  <Paragraphs>54</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Apollo Crew Loads  Data Mining</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Payne, Stefanie (JSC-CM000)[BOOZ ALLEN HAMILTON]</dc:creator>
  <cp:lastModifiedBy>Reiber, Teresa M. (JSC-SK311)[WYLE LABORATORIES, INC.]</cp:lastModifiedBy>
  <cp:revision>73</cp:revision>
  <dcterms:created xsi:type="dcterms:W3CDTF">2019-09-19T15:32:31Z</dcterms:created>
  <dcterms:modified xsi:type="dcterms:W3CDTF">2022-01-18T14:28:50Z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0x010100012AFEADA79E6643BCB5CC5824EEDFFB</vt:lpwstr>
  </property>
</Properties>
</file>