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9"/>
  </p:notesMasterIdLst>
  <p:sldIdLst>
    <p:sldId id="256" r:id="rId4"/>
    <p:sldId id="729" r:id="rId5"/>
    <p:sldId id="303" r:id="rId6"/>
    <p:sldId id="268" r:id="rId7"/>
    <p:sldId id="738" r:id="rId8"/>
    <p:sldId id="320" r:id="rId9"/>
    <p:sldId id="730" r:id="rId10"/>
    <p:sldId id="264" r:id="rId11"/>
    <p:sldId id="259" r:id="rId12"/>
    <p:sldId id="304" r:id="rId13"/>
    <p:sldId id="274" r:id="rId14"/>
    <p:sldId id="285" r:id="rId15"/>
    <p:sldId id="288" r:id="rId16"/>
    <p:sldId id="321" r:id="rId17"/>
    <p:sldId id="289" r:id="rId18"/>
    <p:sldId id="731" r:id="rId19"/>
    <p:sldId id="722" r:id="rId20"/>
    <p:sldId id="723" r:id="rId21"/>
    <p:sldId id="724" r:id="rId22"/>
    <p:sldId id="734" r:id="rId23"/>
    <p:sldId id="736" r:id="rId24"/>
    <p:sldId id="737" r:id="rId25"/>
    <p:sldId id="728" r:id="rId26"/>
    <p:sldId id="733" r:id="rId27"/>
    <p:sldId id="741" r:id="rId28"/>
    <p:sldId id="735" r:id="rId29"/>
    <p:sldId id="740" r:id="rId30"/>
    <p:sldId id="727" r:id="rId31"/>
    <p:sldId id="546" r:id="rId32"/>
    <p:sldId id="739" r:id="rId33"/>
    <p:sldId id="718" r:id="rId34"/>
    <p:sldId id="719" r:id="rId35"/>
    <p:sldId id="720" r:id="rId36"/>
    <p:sldId id="742" r:id="rId37"/>
    <p:sldId id="302" r:id="rId3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ECE"/>
    <a:srgbClr val="0000FF"/>
    <a:srgbClr val="FF9191"/>
    <a:srgbClr val="61BBFF"/>
    <a:srgbClr val="000066"/>
    <a:srgbClr val="FF00FF"/>
    <a:srgbClr val="00CC00"/>
    <a:srgbClr val="FFFFCC"/>
    <a:srgbClr val="ECECE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664" autoAdjust="0"/>
  </p:normalViewPr>
  <p:slideViewPr>
    <p:cSldViewPr snapToGrid="0">
      <p:cViewPr varScale="1">
        <p:scale>
          <a:sx n="57" d="100"/>
          <a:sy n="57" d="100"/>
        </p:scale>
        <p:origin x="260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45AF0-C2E9-4259-AEAC-EBC53D3F3CEA}" type="datetimeFigureOut">
              <a:rPr lang="ko-KR" altLang="en-US" smtClean="0"/>
              <a:t>2022-02-01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18F57-F01D-434C-96F6-78F2AE0AE3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552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18F57-F01D-434C-96F6-78F2AE0AE38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815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18F57-F01D-434C-96F6-78F2AE0AE382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826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451" y="4639145"/>
            <a:ext cx="5438775" cy="4393992"/>
          </a:xfrm>
          <a:prstGeom prst="rect">
            <a:avLst/>
          </a:prstGeom>
        </p:spPr>
        <p:txBody>
          <a:bodyPr/>
          <a:lstStyle/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745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REF: http://whs.wsd.wednet.edu/</a:t>
            </a:r>
            <a:endParaRPr lang="ko-KR" altLang="en-US" sz="1200" dirty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chemeClr val="bg1"/>
                </a:solidFill>
              </a:rPr>
              <a:t>http://sciencevideosblog.blogspot.kr/</a:t>
            </a:r>
            <a:endParaRPr lang="ko-KR" altLang="en-US" sz="1200" dirty="0">
              <a:solidFill>
                <a:schemeClr val="bg1"/>
              </a:solidFill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chemeClr val="bg1"/>
                </a:solidFill>
              </a:rPr>
              <a:t>http://www.randrheating.com/humidifiers/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chemeClr val="bg1"/>
                </a:solidFill>
              </a:rPr>
              <a:t>http://scienceblogs.com/startswithabang/2015/06/25/throwback-thursday-a-static-electricity-surprise-synopsis/</a:t>
            </a:r>
            <a:endParaRPr lang="ko-KR" altLang="en-US" sz="1200" dirty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altLang="ko-KR" baseline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altLang="ko-KR" baseline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9768" y="4638600"/>
            <a:ext cx="5438140" cy="439446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8679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150" y="6356351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24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247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214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0470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4123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8554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642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8423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258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6482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7398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150" y="6356351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6737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4534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17514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66126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8288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24971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8331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2432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4186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62762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96100" y="6356350"/>
            <a:ext cx="2057400" cy="365125"/>
          </a:xfrm>
        </p:spPr>
        <p:txBody>
          <a:bodyPr vert="horz" lIns="91440" tIns="45720" rIns="91440" bIns="45720" rtlCol="0" anchor="ctr"/>
          <a:lstStyle>
            <a:lvl1pPr>
              <a:defRPr kumimoji="0" lang="ko-KR" altLang="en-US" b="1" i="0" u="none" strike="noStrike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50" charset="-127"/>
                <a:cs typeface="Tahoma" panose="020B0604030504040204" pitchFamily="34" charset="0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7037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 userDrawn="1"/>
        </p:nvSpPr>
        <p:spPr>
          <a:xfrm>
            <a:off x="126000" y="126000"/>
            <a:ext cx="8892000" cy="6606000"/>
          </a:xfrm>
          <a:prstGeom prst="roundRect">
            <a:avLst>
              <a:gd name="adj" fmla="val 260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  <a:latin typeface="Calibri" pitchFamily="34" charset="0"/>
              <a:ea typeface="맑은 고딕"/>
              <a:cs typeface="Calibri" pitchFamily="34" charset="0"/>
            </a:endParaRPr>
          </a:p>
        </p:txBody>
      </p:sp>
      <p:sp>
        <p:nvSpPr>
          <p:cNvPr id="8" name="모서리가 둥근 직사각형 7"/>
          <p:cNvSpPr/>
          <p:nvPr userDrawn="1"/>
        </p:nvSpPr>
        <p:spPr>
          <a:xfrm>
            <a:off x="180000" y="180000"/>
            <a:ext cx="8784000" cy="6498000"/>
          </a:xfrm>
          <a:prstGeom prst="roundRect">
            <a:avLst>
              <a:gd name="adj" fmla="val 19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  <a:latin typeface="Calibri" pitchFamily="34" charset="0"/>
              <a:ea typeface="맑은 고딕"/>
              <a:cs typeface="Calibri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15637" y="1988872"/>
            <a:ext cx="8312727" cy="1688727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1256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  <a:endParaRPr lang="en-US" altLang="ko-KR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5616" y="5877272"/>
            <a:ext cx="2095507" cy="628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4" y="5849598"/>
            <a:ext cx="2095429" cy="6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624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4000" y="1177892"/>
            <a:ext cx="8856000" cy="4680000"/>
          </a:xfrm>
        </p:spPr>
        <p:txBody>
          <a:bodyPr lIns="36000" tIns="0" rIns="0" bIns="0">
            <a:normAutofit/>
          </a:bodyPr>
          <a:lstStyle>
            <a:lvl1pPr indent="-252000">
              <a:lnSpc>
                <a:spcPct val="114000"/>
              </a:lnSpc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93763" indent="-252000">
              <a:lnSpc>
                <a:spcPct val="114000"/>
              </a:lnSpc>
              <a:buFont typeface="Arial" panose="020B0604020202020204" pitchFamily="34" charset="0"/>
              <a:buChar char="•"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14000"/>
              </a:lnSpc>
              <a:buFont typeface="Wingdings" pitchFamily="2" charset="2"/>
              <a:buChar char="ü"/>
              <a:defRPr/>
            </a:lvl3pPr>
          </a:lstStyle>
          <a:p>
            <a:pPr lvl="0"/>
            <a:r>
              <a:rPr lang="ko-KR" altLang="en-US" dirty="0"/>
              <a:t>마스터 텍스트 스타일을 편집합니다</a:t>
            </a:r>
            <a:endParaRPr lang="en-US" altLang="ko-KR" dirty="0"/>
          </a:p>
          <a:p>
            <a:pPr lvl="1"/>
            <a:r>
              <a:rPr lang="ko-KR" altLang="en-US" dirty="0"/>
              <a:t>둘째 수준</a:t>
            </a:r>
            <a:endParaRPr lang="en-US" altLang="ko-KR" dirty="0"/>
          </a:p>
          <a:p>
            <a:pPr lvl="2"/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162000" y="764703"/>
            <a:ext cx="6480000" cy="3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600" dirty="0">
              <a:solidFill>
                <a:prstClr val="white"/>
              </a:solidFill>
              <a:latin typeface="Calibri" pitchFamily="34" charset="0"/>
              <a:ea typeface="맑은 고딕"/>
              <a:cs typeface="Calibri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8196" y="59482"/>
            <a:ext cx="8946504" cy="648000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  </a:t>
            </a:r>
            <a:r>
              <a:rPr lang="en-US" altLang="ko-KR" dirty="0" err="1"/>
              <a:t>abc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08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ECN Seminar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49EED-7F1F-45D8-B869-7697FEF062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082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July 12, 2018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t>ECN Seminar</a:t>
            </a:r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49EED-7F1F-45D8-B869-7697FEF062B5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맑은 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44480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  <a:latin typeface="Arial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8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  <a:latin typeface="Arial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CBA47-BFF7-41CB-A9E8-8D8902613214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Arial"/>
                <a:ea typeface="맑은 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Arial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7684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tiff"/><Relationship Id="rId10" Type="http://schemas.openxmlformats.org/officeDocument/2006/relationships/image" Target="../media/image60.png"/><Relationship Id="rId4" Type="http://schemas.microsoft.com/office/2007/relationships/hdphoto" Target="../media/hdphoto1.wdp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emf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0.png"/><Relationship Id="rId4" Type="http://schemas.openxmlformats.org/officeDocument/2006/relationships/image" Target="../media/image6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971007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/>
              <a:t>Printed and Flexible Electronics </a:t>
            </a:r>
          </a:p>
          <a:p>
            <a:pPr algn="ctr"/>
            <a:r>
              <a:rPr lang="en-US" altLang="ko-KR" sz="4800" b="1" dirty="0"/>
              <a:t>Devices</a:t>
            </a:r>
          </a:p>
          <a:p>
            <a:pPr algn="ctr"/>
            <a:endParaRPr lang="en-US" altLang="ko-KR" sz="3600" b="1" dirty="0"/>
          </a:p>
          <a:p>
            <a:pPr algn="ctr"/>
            <a:r>
              <a:rPr lang="en-US" altLang="ko-KR" sz="3200" b="1" dirty="0"/>
              <a:t>Jin-Woo Han</a:t>
            </a:r>
          </a:p>
          <a:p>
            <a:pPr algn="ctr"/>
            <a:r>
              <a:rPr lang="en-US" altLang="ko-KR" sz="3200" b="1" dirty="0"/>
              <a:t>jin-woo.han@nasa.gov</a:t>
            </a:r>
          </a:p>
          <a:p>
            <a:pPr algn="ctr"/>
            <a:endParaRPr lang="en-US" altLang="ko-KR" sz="2000" b="1" dirty="0"/>
          </a:p>
          <a:p>
            <a:pPr algn="ctr"/>
            <a:r>
              <a:rPr lang="en-US" altLang="ko-KR" sz="3600" b="1" dirty="0"/>
              <a:t>Universities Space Research Association</a:t>
            </a:r>
          </a:p>
          <a:p>
            <a:pPr algn="ctr"/>
            <a:r>
              <a:rPr lang="en-US" altLang="ko-KR" sz="3600" b="1" dirty="0"/>
              <a:t>NASA Ames Research Center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>
                <a:latin typeface="+mn-lt"/>
              </a:rPr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456460-76D1-44B9-A06A-6A4F437DC20F}"/>
              </a:ext>
            </a:extLst>
          </p:cNvPr>
          <p:cNvSpPr txBox="1"/>
          <p:nvPr/>
        </p:nvSpPr>
        <p:spPr>
          <a:xfrm>
            <a:off x="2286000" y="6533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All images courtesy of NASA</a:t>
            </a:r>
          </a:p>
        </p:txBody>
      </p:sp>
    </p:spTree>
    <p:extLst>
      <p:ext uri="{BB962C8B-B14F-4D97-AF65-F5344CB8AC3E}">
        <p14:creationId xmlns:p14="http://schemas.microsoft.com/office/powerpoint/2010/main" val="165205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FF36-BE97-4928-A435-F78BEC7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9E11-6440-4089-B4C0-4C8504ED2508}"/>
              </a:ext>
            </a:extLst>
          </p:cNvPr>
          <p:cNvSpPr txBox="1"/>
          <p:nvPr/>
        </p:nvSpPr>
        <p:spPr>
          <a:xfrm>
            <a:off x="1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/>
              <a:t>Motivation for Our Work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35591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In-Space Manufacturing (ISM) Program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>
                <a:solidFill>
                  <a:schemeClr val="bg1"/>
                </a:solidFill>
                <a:latin typeface="+mn-lt"/>
              </a:rPr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ko-KR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3C2874DD-411F-4399-9675-564959CE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5518" y="3918906"/>
            <a:ext cx="3500462" cy="2211170"/>
          </a:xfrm>
          <a:prstGeom prst="snip2DiagRect">
            <a:avLst>
              <a:gd name="adj1" fmla="val 0"/>
              <a:gd name="adj2" fmla="val 22686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DB7604-FC22-4E26-9C28-A8AE46E49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362" y="847072"/>
            <a:ext cx="412591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27">
            <a:extLst>
              <a:ext uri="{FF2B5EF4-FFF2-40B4-BE49-F238E27FC236}">
                <a16:creationId xmlns:a16="http://schemas.microsoft.com/office/drawing/2014/main" id="{41B3ED9E-3CBA-40D0-BE74-8CA6FE4E0DD9}"/>
              </a:ext>
            </a:extLst>
          </p:cNvPr>
          <p:cNvSpPr txBox="1"/>
          <p:nvPr/>
        </p:nvSpPr>
        <p:spPr>
          <a:xfrm>
            <a:off x="3061006" y="3633154"/>
            <a:ext cx="141577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latin typeface="Arial" pitchFamily="34" charset="0"/>
                <a:cs typeface="Arial" pitchFamily="34" charset="0"/>
              </a:rPr>
              <a:t>In space</a:t>
            </a:r>
            <a:endParaRPr lang="ko-KR" alt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11254799-055B-4A2D-98D3-1B50920E6BF2}"/>
              </a:ext>
            </a:extLst>
          </p:cNvPr>
          <p:cNvSpPr txBox="1"/>
          <p:nvPr/>
        </p:nvSpPr>
        <p:spPr>
          <a:xfrm>
            <a:off x="7553958" y="3490278"/>
            <a:ext cx="1579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Electronic</a:t>
            </a:r>
          </a:p>
          <a:p>
            <a:r>
              <a:rPr lang="en-US" altLang="ko-KR" b="1" dirty="0"/>
              <a:t>Components</a:t>
            </a:r>
            <a:endParaRPr lang="ko-KR" altLang="en-US" b="1" dirty="0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7AC7DFE0-0C15-4FBE-8970-5D9481D79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9832" y="1418576"/>
            <a:ext cx="2486028" cy="238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1" name="아래쪽 화살표 9">
            <a:extLst>
              <a:ext uri="{FF2B5EF4-FFF2-40B4-BE49-F238E27FC236}">
                <a16:creationId xmlns:a16="http://schemas.microsoft.com/office/drawing/2014/main" id="{DA6540AE-AEBE-42DF-BF72-D6220302995F}"/>
              </a:ext>
            </a:extLst>
          </p:cNvPr>
          <p:cNvSpPr/>
          <p:nvPr/>
        </p:nvSpPr>
        <p:spPr>
          <a:xfrm rot="8393199">
            <a:off x="4305980" y="2239565"/>
            <a:ext cx="563902" cy="1852911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FD7E05-DC09-4EE2-858C-B2EEF8F7E51A}"/>
              </a:ext>
            </a:extLst>
          </p:cNvPr>
          <p:cNvSpPr txBox="1"/>
          <p:nvPr/>
        </p:nvSpPr>
        <p:spPr>
          <a:xfrm>
            <a:off x="4989832" y="782128"/>
            <a:ext cx="34804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Space flight 2~3 / year</a:t>
            </a:r>
          </a:p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Significant cost as payload</a:t>
            </a:r>
            <a:endParaRPr lang="ko-KR" altLang="en-US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웃는 얼굴 16">
            <a:extLst>
              <a:ext uri="{FF2B5EF4-FFF2-40B4-BE49-F238E27FC236}">
                <a16:creationId xmlns:a16="http://schemas.microsoft.com/office/drawing/2014/main" id="{EED97937-2978-4079-BBF9-C8A8F387F069}"/>
              </a:ext>
            </a:extLst>
          </p:cNvPr>
          <p:cNvSpPr/>
          <p:nvPr/>
        </p:nvSpPr>
        <p:spPr>
          <a:xfrm>
            <a:off x="4775518" y="853566"/>
            <a:ext cx="252000" cy="25200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웃는 얼굴 17">
            <a:extLst>
              <a:ext uri="{FF2B5EF4-FFF2-40B4-BE49-F238E27FC236}">
                <a16:creationId xmlns:a16="http://schemas.microsoft.com/office/drawing/2014/main" id="{A55A2CE3-4BA0-4932-AD2A-E267F05310F3}"/>
              </a:ext>
            </a:extLst>
          </p:cNvPr>
          <p:cNvSpPr/>
          <p:nvPr/>
        </p:nvSpPr>
        <p:spPr>
          <a:xfrm>
            <a:off x="4775518" y="1173070"/>
            <a:ext cx="252000" cy="25200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0F5FAA9D-01FC-4645-944E-16DE0AD8E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676" y="3685793"/>
            <a:ext cx="2857520" cy="2519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5FADA490-E056-4963-89BB-F32F9A42216D}"/>
              </a:ext>
            </a:extLst>
          </p:cNvPr>
          <p:cNvSpPr txBox="1"/>
          <p:nvPr/>
        </p:nvSpPr>
        <p:spPr>
          <a:xfrm>
            <a:off x="203486" y="5704856"/>
            <a:ext cx="1805302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>
                <a:latin typeface="Arial" pitchFamily="34" charset="0"/>
                <a:cs typeface="Arial" pitchFamily="34" charset="0"/>
              </a:rPr>
              <a:t>On Ground</a:t>
            </a:r>
            <a:endParaRPr lang="ko-KR" alt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아래쪽 화살표 19">
            <a:extLst>
              <a:ext uri="{FF2B5EF4-FFF2-40B4-BE49-F238E27FC236}">
                <a16:creationId xmlns:a16="http://schemas.microsoft.com/office/drawing/2014/main" id="{0683C6BF-5A70-4F73-9AFC-02746F8DDC06}"/>
              </a:ext>
            </a:extLst>
          </p:cNvPr>
          <p:cNvSpPr/>
          <p:nvPr/>
        </p:nvSpPr>
        <p:spPr>
          <a:xfrm rot="16200000">
            <a:off x="3743469" y="4308013"/>
            <a:ext cx="563902" cy="1214447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7D71C2-560A-427B-8618-22847D174140}"/>
              </a:ext>
            </a:extLst>
          </p:cNvPr>
          <p:cNvSpPr txBox="1"/>
          <p:nvPr/>
        </p:nvSpPr>
        <p:spPr>
          <a:xfrm>
            <a:off x="3253317" y="5639912"/>
            <a:ext cx="18373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Not green</a:t>
            </a:r>
          </a:p>
          <a:p>
            <a:r>
              <a:rPr lang="en-US" altLang="ko-KR" sz="20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Energy waste</a:t>
            </a:r>
            <a:endParaRPr lang="ko-KR" altLang="en-US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웃는 얼굴 21">
            <a:extLst>
              <a:ext uri="{FF2B5EF4-FFF2-40B4-BE49-F238E27FC236}">
                <a16:creationId xmlns:a16="http://schemas.microsoft.com/office/drawing/2014/main" id="{EC470992-B5F7-4CC4-A681-F634BEBAA052}"/>
              </a:ext>
            </a:extLst>
          </p:cNvPr>
          <p:cNvSpPr/>
          <p:nvPr/>
        </p:nvSpPr>
        <p:spPr>
          <a:xfrm>
            <a:off x="3039003" y="5711350"/>
            <a:ext cx="252000" cy="25200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웃는 얼굴 22">
            <a:extLst>
              <a:ext uri="{FF2B5EF4-FFF2-40B4-BE49-F238E27FC236}">
                <a16:creationId xmlns:a16="http://schemas.microsoft.com/office/drawing/2014/main" id="{1B38AEAD-8BDF-49F4-BD62-3D9B854E5969}"/>
              </a:ext>
            </a:extLst>
          </p:cNvPr>
          <p:cNvSpPr/>
          <p:nvPr/>
        </p:nvSpPr>
        <p:spPr>
          <a:xfrm>
            <a:off x="3039003" y="6024360"/>
            <a:ext cx="252000" cy="25200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EF22C9-8871-49E1-963E-A2F7E88EF397}"/>
              </a:ext>
            </a:extLst>
          </p:cNvPr>
          <p:cNvSpPr txBox="1"/>
          <p:nvPr/>
        </p:nvSpPr>
        <p:spPr>
          <a:xfrm>
            <a:off x="2286000" y="6533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All images courtesy of NASA</a:t>
            </a:r>
          </a:p>
        </p:txBody>
      </p:sp>
    </p:spTree>
    <p:extLst>
      <p:ext uri="{BB962C8B-B14F-4D97-AF65-F5344CB8AC3E}">
        <p14:creationId xmlns:p14="http://schemas.microsoft.com/office/powerpoint/2010/main" val="48562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" y="3421065"/>
            <a:ext cx="8237220" cy="2842260"/>
          </a:xfrm>
          <a:prstGeom prst="rect">
            <a:avLst/>
          </a:prstGeom>
        </p:spPr>
      </p:pic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ISM in International Space Station (ISS) 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ko-KR"/>
          </a:p>
        </p:txBody>
      </p:sp>
      <p:sp>
        <p:nvSpPr>
          <p:cNvPr id="11" name="타원형 설명선 10"/>
          <p:cNvSpPr/>
          <p:nvPr/>
        </p:nvSpPr>
        <p:spPr>
          <a:xfrm>
            <a:off x="1314450" y="3689671"/>
            <a:ext cx="2905125" cy="857250"/>
          </a:xfrm>
          <a:prstGeom prst="wedgeEllipseCallout">
            <a:avLst>
              <a:gd name="adj1" fmla="val -32636"/>
              <a:gd name="adj2" fmla="val 70278"/>
            </a:avLst>
          </a:prstGeom>
          <a:solidFill>
            <a:srgbClr val="D0CECE">
              <a:alpha val="80000"/>
            </a:srgbClr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447825" y="3791566"/>
            <a:ext cx="26693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latin typeface="Comic Sans MS" panose="030F0702030302020204" pitchFamily="66" charset="0"/>
              </a:rPr>
              <a:t>The gas sensor on </a:t>
            </a:r>
          </a:p>
          <a:p>
            <a:pPr algn="ctr"/>
            <a:r>
              <a:rPr lang="en-US" altLang="ko-KR" sz="1600" b="1" dirty="0">
                <a:latin typeface="Comic Sans MS" panose="030F0702030302020204" pitchFamily="66" charset="0"/>
              </a:rPr>
              <a:t>my suit is not working </a:t>
            </a:r>
            <a:r>
              <a:rPr lang="en-US" altLang="ko-KR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</a:t>
            </a:r>
            <a:endParaRPr lang="ko-KR" altLang="en-US" sz="1600" b="1" dirty="0">
              <a:latin typeface="Comic Sans MS" panose="030F0702030302020204" pitchFamily="66" charset="0"/>
            </a:endParaRPr>
          </a:p>
        </p:txBody>
      </p:sp>
      <p:sp>
        <p:nvSpPr>
          <p:cNvPr id="44" name="타원형 설명선 43"/>
          <p:cNvSpPr/>
          <p:nvPr/>
        </p:nvSpPr>
        <p:spPr>
          <a:xfrm>
            <a:off x="7391400" y="3602615"/>
            <a:ext cx="1628775" cy="934781"/>
          </a:xfrm>
          <a:prstGeom prst="wedgeEllipseCallout">
            <a:avLst>
              <a:gd name="adj1" fmla="val -32636"/>
              <a:gd name="adj2" fmla="val 70278"/>
            </a:avLst>
          </a:prstGeom>
          <a:solidFill>
            <a:srgbClr val="D0CECE">
              <a:alpha val="80000"/>
            </a:srgbClr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7297913" y="3759539"/>
            <a:ext cx="18365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atin typeface="Comic Sans MS" panose="030F0702030302020204" pitchFamily="66" charset="0"/>
              </a:rPr>
              <a:t>Ok, I’ll print</a:t>
            </a:r>
            <a:r>
              <a:rPr lang="ko-KR" altLang="en-US" sz="1600" b="1" dirty="0">
                <a:latin typeface="Comic Sans MS" panose="030F0702030302020204" pitchFamily="66" charset="0"/>
              </a:rPr>
              <a:t> </a:t>
            </a:r>
            <a:r>
              <a:rPr lang="en-US" altLang="ko-KR" sz="1600" b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n-US" altLang="ko-KR" sz="1600" b="1" dirty="0">
                <a:latin typeface="Comic Sans MS" panose="030F0702030302020204" pitchFamily="66" charset="0"/>
              </a:rPr>
              <a:t>new device </a:t>
            </a:r>
            <a:r>
              <a:rPr lang="en-US" altLang="ko-KR" sz="1600" b="1" dirty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US" altLang="ko-KR" sz="1600" b="1" dirty="0">
              <a:latin typeface="Comic Sans MS" panose="030F0702030302020204" pitchFamily="66" charset="0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0998" y="5351782"/>
            <a:ext cx="1321101" cy="88582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64" y="4538780"/>
            <a:ext cx="820434" cy="76061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45927">
            <a:off x="5532072" y="5754996"/>
            <a:ext cx="826871" cy="386474"/>
          </a:xfrm>
          <a:prstGeom prst="rect">
            <a:avLst/>
          </a:prstGeom>
          <a:scene3d>
            <a:camera prst="isometricOffAxis2Top"/>
            <a:lightRig rig="threePt" dir="t"/>
          </a:scene3d>
        </p:spPr>
      </p:pic>
      <p:sp>
        <p:nvSpPr>
          <p:cNvPr id="19" name="직사각형 18"/>
          <p:cNvSpPr/>
          <p:nvPr/>
        </p:nvSpPr>
        <p:spPr>
          <a:xfrm>
            <a:off x="351147" y="5597523"/>
            <a:ext cx="5004000" cy="338554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and manufacturing of electronics in 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50819" y="3178564"/>
            <a:ext cx="1899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0000FF"/>
                </a:solidFill>
              </a:rPr>
              <a:t>Images: www.nasa.gov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3" y="663375"/>
            <a:ext cx="4715374" cy="27358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46" y="715920"/>
            <a:ext cx="3164154" cy="195617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5789936" y="268584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sz="1800" u="sng" dirty="0"/>
              <a:t>3D printer in ISS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B73B5D-6F15-4233-BCEE-78581D59D7CD}"/>
              </a:ext>
            </a:extLst>
          </p:cNvPr>
          <p:cNvSpPr txBox="1"/>
          <p:nvPr/>
        </p:nvSpPr>
        <p:spPr>
          <a:xfrm>
            <a:off x="2286000" y="6533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All images courtesy of NASA</a:t>
            </a:r>
          </a:p>
        </p:txBody>
      </p:sp>
    </p:spTree>
    <p:extLst>
      <p:ext uri="{BB962C8B-B14F-4D97-AF65-F5344CB8AC3E}">
        <p14:creationId xmlns:p14="http://schemas.microsoft.com/office/powerpoint/2010/main" val="828912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42FC4-C671-477B-9DE9-FC836653C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July 12, 2018</a:t>
            </a:r>
            <a:endParaRPr lang="ko-K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64DD8-7766-4E46-A778-59CB8A087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ko-KR"/>
          </a:p>
        </p:txBody>
      </p:sp>
      <p:grpSp>
        <p:nvGrpSpPr>
          <p:cNvPr id="6" name="Group 33">
            <a:extLst>
              <a:ext uri="{FF2B5EF4-FFF2-40B4-BE49-F238E27FC236}">
                <a16:creationId xmlns:a16="http://schemas.microsoft.com/office/drawing/2014/main" id="{8D11A43D-E71D-4A4A-9381-41A649675F5A}"/>
              </a:ext>
            </a:extLst>
          </p:cNvPr>
          <p:cNvGrpSpPr>
            <a:grpSpLocks/>
          </p:cNvGrpSpPr>
          <p:nvPr/>
        </p:nvGrpSpPr>
        <p:grpSpPr bwMode="auto">
          <a:xfrm>
            <a:off x="-32" y="1420823"/>
            <a:ext cx="9078914" cy="4183067"/>
            <a:chOff x="-15" y="1152"/>
            <a:chExt cx="5719" cy="2635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DD1458CA-DC77-4C65-AA0C-86F1F78AB3A3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9573186">
              <a:off x="2875" y="1599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6E129209-845C-4074-B21E-51E1FFDD396B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65783">
              <a:off x="2907" y="2928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9BAF3FF3-5253-4669-A4B4-9FDC934D1AB6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5969022">
              <a:off x="2139" y="1613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E1BD7699-E0F5-4341-9A41-56F84FC50C7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7535209">
              <a:off x="2115" y="2907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1" name="AutoShape 7">
              <a:extLst>
                <a:ext uri="{FF2B5EF4-FFF2-40B4-BE49-F238E27FC236}">
                  <a16:creationId xmlns:a16="http://schemas.microsoft.com/office/drawing/2014/main" id="{A5D1969D-C1A1-4126-BD42-189AB181B34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72" y="2275"/>
              <a:ext cx="499" cy="182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2" name="AutoShape 8">
              <a:extLst>
                <a:ext uri="{FF2B5EF4-FFF2-40B4-BE49-F238E27FC236}">
                  <a16:creationId xmlns:a16="http://schemas.microsoft.com/office/drawing/2014/main" id="{A392B437-1AF2-4740-A063-C2D24E1DD9E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-10800000">
              <a:off x="1754" y="2271"/>
              <a:ext cx="544" cy="182"/>
            </a:xfrm>
            <a:prstGeom prst="rightArrow">
              <a:avLst>
                <a:gd name="adj1" fmla="val 35167"/>
                <a:gd name="adj2" fmla="val 121041"/>
              </a:avLst>
            </a:prstGeom>
            <a:solidFill>
              <a:schemeClr val="accent1">
                <a:alpha val="89999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3" name="Oval 9">
              <a:extLst>
                <a:ext uri="{FF2B5EF4-FFF2-40B4-BE49-F238E27FC236}">
                  <a16:creationId xmlns:a16="http://schemas.microsoft.com/office/drawing/2014/main" id="{9CEC6E03-C2C3-4AB8-9D6D-961FA1E79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" y="1168"/>
              <a:ext cx="2358" cy="2359"/>
            </a:xfrm>
            <a:prstGeom prst="ellipse">
              <a:avLst/>
            </a:prstGeom>
            <a:noFill/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4" name="Text Box 10">
              <a:extLst>
                <a:ext uri="{FF2B5EF4-FFF2-40B4-BE49-F238E27FC236}">
                  <a16:creationId xmlns:a16="http://schemas.microsoft.com/office/drawing/2014/main" id="{89988762-CA79-4312-94CE-C7A9B305F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8" y="1152"/>
              <a:ext cx="1140" cy="9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Sensors</a:t>
              </a:r>
            </a:p>
            <a:p>
              <a:pPr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Gas Sensor</a:t>
              </a:r>
            </a:p>
            <a:p>
              <a:pPr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Bio Sensor </a:t>
              </a:r>
            </a:p>
            <a:p>
              <a:pPr eaLnBrk="0" hangingPunct="0"/>
              <a:endParaRPr lang="en-US" altLang="ko-KR" sz="2400" b="1" dirty="0">
                <a:ea typeface="굴림" charset="-127"/>
              </a:endParaRPr>
            </a:p>
          </p:txBody>
        </p:sp>
        <p:sp>
          <p:nvSpPr>
            <p:cNvPr id="15" name="Text Box 11">
              <a:extLst>
                <a:ext uri="{FF2B5EF4-FFF2-40B4-BE49-F238E27FC236}">
                  <a16:creationId xmlns:a16="http://schemas.microsoft.com/office/drawing/2014/main" id="{F53E55CF-CFC8-45FF-9E8A-15B8C2B8E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" y="1152"/>
              <a:ext cx="1850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Energy Generation</a:t>
              </a:r>
            </a:p>
            <a:p>
              <a:pPr algn="r"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Solar Panel</a:t>
              </a:r>
            </a:p>
          </p:txBody>
        </p:sp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17EE7AD5-5C04-461E-98E1-C1D530DAB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3" y="2256"/>
              <a:ext cx="1721" cy="9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Integrated Circuit</a:t>
              </a:r>
            </a:p>
            <a:p>
              <a:pPr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Logic</a:t>
              </a:r>
            </a:p>
            <a:p>
              <a:pPr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Memory</a:t>
              </a:r>
            </a:p>
            <a:p>
              <a:pPr eaLnBrk="0" hangingPunct="0"/>
              <a:endParaRPr lang="en-US" altLang="ko-KR" sz="2400" b="1" dirty="0">
                <a:ea typeface="굴림" charset="-127"/>
              </a:endParaRPr>
            </a:p>
          </p:txBody>
        </p:sp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FBE6FC99-9546-493A-AE0C-E74B90CBA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8" y="3264"/>
              <a:ext cx="941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Display</a:t>
              </a:r>
            </a:p>
            <a:p>
              <a:pPr eaLnBrk="0" hangingPunct="0"/>
              <a:r>
                <a:rPr lang="en-US" altLang="ko-KR" sz="2400" dirty="0">
                  <a:ea typeface="굴림" charset="-127"/>
                </a:rPr>
                <a:t>Lightning</a:t>
              </a:r>
            </a:p>
          </p:txBody>
        </p:sp>
        <p:sp>
          <p:nvSpPr>
            <p:cNvPr id="18" name="Text Box 14">
              <a:extLst>
                <a:ext uri="{FF2B5EF4-FFF2-40B4-BE49-F238E27FC236}">
                  <a16:creationId xmlns:a16="http://schemas.microsoft.com/office/drawing/2014/main" id="{9099C7E2-CF39-4FC4-BD54-4B4F927B5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5" y="2237"/>
              <a:ext cx="1549" cy="7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Energy Storage</a:t>
              </a:r>
            </a:p>
            <a:p>
              <a:pPr algn="r"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Super-Capacitor</a:t>
              </a:r>
            </a:p>
            <a:p>
              <a:pPr algn="r" eaLnBrk="0" hangingPunct="0"/>
              <a:endParaRPr lang="en-US" altLang="ko-KR" sz="2400" b="1" dirty="0">
                <a:ea typeface="굴림" charset="-127"/>
              </a:endParaRPr>
            </a:p>
          </p:txBody>
        </p:sp>
        <p:sp>
          <p:nvSpPr>
            <p:cNvPr id="19" name="Text Box 15">
              <a:extLst>
                <a:ext uri="{FF2B5EF4-FFF2-40B4-BE49-F238E27FC236}">
                  <a16:creationId xmlns:a16="http://schemas.microsoft.com/office/drawing/2014/main" id="{63537B5D-AE62-4961-A513-F03602C74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" y="3225"/>
              <a:ext cx="1580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0" hangingPunct="0"/>
              <a:r>
                <a:rPr lang="en-US" altLang="ko-KR" sz="2400" b="1" dirty="0">
                  <a:latin typeface="Arial" pitchFamily="34" charset="0"/>
                  <a:ea typeface="굴림" charset="-127"/>
                  <a:cs typeface="Arial" pitchFamily="34" charset="0"/>
                </a:rPr>
                <a:t>Communication</a:t>
              </a:r>
            </a:p>
            <a:p>
              <a:pPr algn="r" eaLnBrk="0" hangingPunct="0"/>
              <a:r>
                <a:rPr lang="en-US" altLang="ko-KR" sz="2400" dirty="0">
                  <a:latin typeface="Arial" pitchFamily="34" charset="0"/>
                  <a:ea typeface="굴림" charset="-127"/>
                  <a:cs typeface="Arial" pitchFamily="34" charset="0"/>
                </a:rPr>
                <a:t>Antenna</a:t>
              </a:r>
            </a:p>
          </p:txBody>
        </p:sp>
        <p:sp>
          <p:nvSpPr>
            <p:cNvPr id="20" name="Oval 16">
              <a:extLst>
                <a:ext uri="{FF2B5EF4-FFF2-40B4-BE49-F238E27FC236}">
                  <a16:creationId xmlns:a16="http://schemas.microsoft.com/office/drawing/2014/main" id="{B2D9EDF4-40C3-437C-9412-3CEA901277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488" y="228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1" name="Oval 17">
              <a:extLst>
                <a:ext uri="{FF2B5EF4-FFF2-40B4-BE49-F238E27FC236}">
                  <a16:creationId xmlns:a16="http://schemas.microsoft.com/office/drawing/2014/main" id="{4E499E73-722F-491B-9A4F-7A6E4687779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64" y="124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2" name="Oval 18">
              <a:extLst>
                <a:ext uri="{FF2B5EF4-FFF2-40B4-BE49-F238E27FC236}">
                  <a16:creationId xmlns:a16="http://schemas.microsoft.com/office/drawing/2014/main" id="{1DFA59B2-16BC-4F06-AA91-56651F208C5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1248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3" name="Oval 19">
              <a:extLst>
                <a:ext uri="{FF2B5EF4-FFF2-40B4-BE49-F238E27FC236}">
                  <a16:creationId xmlns:a16="http://schemas.microsoft.com/office/drawing/2014/main" id="{320746DA-F785-486D-B7DE-4239810EEBA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3264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4" name="Oval 20">
              <a:extLst>
                <a:ext uri="{FF2B5EF4-FFF2-40B4-BE49-F238E27FC236}">
                  <a16:creationId xmlns:a16="http://schemas.microsoft.com/office/drawing/2014/main" id="{AE0D1382-6187-41F4-9CE4-8E7A509DD6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3264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5" name="Oval 21">
              <a:extLst>
                <a:ext uri="{FF2B5EF4-FFF2-40B4-BE49-F238E27FC236}">
                  <a16:creationId xmlns:a16="http://schemas.microsoft.com/office/drawing/2014/main" id="{1346BE55-1EB2-4F55-A3BB-95982FBBA7E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840" y="228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6" name="Oval 22">
              <a:extLst>
                <a:ext uri="{FF2B5EF4-FFF2-40B4-BE49-F238E27FC236}">
                  <a16:creationId xmlns:a16="http://schemas.microsoft.com/office/drawing/2014/main" id="{3A440629-5C60-4878-9DAC-61D73A73865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33" y="1817"/>
              <a:ext cx="1073" cy="1063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7" name="Oval 23">
              <a:extLst>
                <a:ext uri="{FF2B5EF4-FFF2-40B4-BE49-F238E27FC236}">
                  <a16:creationId xmlns:a16="http://schemas.microsoft.com/office/drawing/2014/main" id="{14E5C539-E917-44FC-944F-C3D7DA421EC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36" y="1816"/>
              <a:ext cx="1073" cy="1063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32001"/>
                  </a:schemeClr>
                </a:gs>
                <a:gs pos="100000">
                  <a:schemeClr val="hlink">
                    <a:gamma/>
                    <a:shade val="0"/>
                    <a:invGamma/>
                    <a:alpha val="89999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8" name="Oval 24">
              <a:extLst>
                <a:ext uri="{FF2B5EF4-FFF2-40B4-BE49-F238E27FC236}">
                  <a16:creationId xmlns:a16="http://schemas.microsoft.com/office/drawing/2014/main" id="{35CD1B4F-0290-47BE-BB0C-213E498325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03" y="1886"/>
              <a:ext cx="933" cy="92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9" name="Oval 25">
              <a:extLst>
                <a:ext uri="{FF2B5EF4-FFF2-40B4-BE49-F238E27FC236}">
                  <a16:creationId xmlns:a16="http://schemas.microsoft.com/office/drawing/2014/main" id="{B1274B8E-3F64-44EA-BEC9-3B95FD941C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01" y="1888"/>
              <a:ext cx="933" cy="92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30" name="Oval 26">
              <a:extLst>
                <a:ext uri="{FF2B5EF4-FFF2-40B4-BE49-F238E27FC236}">
                  <a16:creationId xmlns:a16="http://schemas.microsoft.com/office/drawing/2014/main" id="{7AFDC3CB-87DC-4BBF-B654-96F22FBB07C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50" y="1933"/>
              <a:ext cx="840" cy="832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grpSp>
          <p:nvGrpSpPr>
            <p:cNvPr id="31" name="Group 27">
              <a:extLst>
                <a:ext uri="{FF2B5EF4-FFF2-40B4-BE49-F238E27FC236}">
                  <a16:creationId xmlns:a16="http://schemas.microsoft.com/office/drawing/2014/main" id="{E32230E9-F5D0-4A22-933B-4FB9F2667A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3" y="1945"/>
              <a:ext cx="813" cy="805"/>
              <a:chOff x="4166" y="1706"/>
              <a:chExt cx="1252" cy="1252"/>
            </a:xfrm>
          </p:grpSpPr>
          <p:sp>
            <p:nvSpPr>
              <p:cNvPr id="33" name="Oval 28">
                <a:extLst>
                  <a:ext uri="{FF2B5EF4-FFF2-40B4-BE49-F238E27FC236}">
                    <a16:creationId xmlns:a16="http://schemas.microsoft.com/office/drawing/2014/main" id="{2F345EDE-5605-4258-AE0F-0F671DF9A9E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4" name="Oval 29">
                <a:extLst>
                  <a:ext uri="{FF2B5EF4-FFF2-40B4-BE49-F238E27FC236}">
                    <a16:creationId xmlns:a16="http://schemas.microsoft.com/office/drawing/2014/main" id="{2FDED17C-D81E-4159-A2DE-5BD4147D0D5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5" name="Oval 30">
                <a:extLst>
                  <a:ext uri="{FF2B5EF4-FFF2-40B4-BE49-F238E27FC236}">
                    <a16:creationId xmlns:a16="http://schemas.microsoft.com/office/drawing/2014/main" id="{BF1432F8-109B-4B06-ADCC-8D74A98346A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36" name="Oval 31">
                <a:extLst>
                  <a:ext uri="{FF2B5EF4-FFF2-40B4-BE49-F238E27FC236}">
                    <a16:creationId xmlns:a16="http://schemas.microsoft.com/office/drawing/2014/main" id="{CD49380A-1231-4061-BB49-E4F0553DFE0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32" name="Text Box 32">
              <a:extLst>
                <a:ext uri="{FF2B5EF4-FFF2-40B4-BE49-F238E27FC236}">
                  <a16:creationId xmlns:a16="http://schemas.microsoft.com/office/drawing/2014/main" id="{CF46D063-1387-4694-9149-C7DD75FD782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325" y="2069"/>
              <a:ext cx="896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US" altLang="ko-KR" sz="2400" b="1" dirty="0">
                  <a:solidFill>
                    <a:srgbClr val="C00000"/>
                  </a:solidFill>
                  <a:ea typeface="굴림" charset="-127"/>
                </a:rPr>
                <a:t>Printer/</a:t>
              </a:r>
            </a:p>
            <a:p>
              <a:pPr algn="ctr" eaLnBrk="0" hangingPunct="0"/>
              <a:r>
                <a:rPr lang="en-US" altLang="ko-KR" sz="2400" b="1" dirty="0">
                  <a:solidFill>
                    <a:srgbClr val="C00000"/>
                  </a:solidFill>
                  <a:ea typeface="굴림" charset="-127"/>
                </a:rPr>
                <a:t>Material</a:t>
              </a:r>
            </a:p>
          </p:txBody>
        </p:sp>
      </p:grpSp>
      <p:pic>
        <p:nvPicPr>
          <p:cNvPr id="37" name="Picture 3">
            <a:extLst>
              <a:ext uri="{FF2B5EF4-FFF2-40B4-BE49-F238E27FC236}">
                <a16:creationId xmlns:a16="http://schemas.microsoft.com/office/drawing/2014/main" id="{4F8F592D-A402-40E5-A394-AC25A4E64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928802"/>
            <a:ext cx="1257300" cy="91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id="{86E5E25B-C74E-4389-AF86-DE3A1199E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391649" y="1252293"/>
            <a:ext cx="1012865" cy="10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9">
            <a:extLst>
              <a:ext uri="{FF2B5EF4-FFF2-40B4-BE49-F238E27FC236}">
                <a16:creationId xmlns:a16="http://schemas.microsoft.com/office/drawing/2014/main" id="{3C26DD7A-387C-4B96-8A97-27E4848A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3910523"/>
            <a:ext cx="1650626" cy="1161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FFEC9813-0F88-40FA-89B0-80130047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3929066"/>
            <a:ext cx="1300538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10">
            <a:extLst>
              <a:ext uri="{FF2B5EF4-FFF2-40B4-BE49-F238E27FC236}">
                <a16:creationId xmlns:a16="http://schemas.microsoft.com/office/drawing/2014/main" id="{9E4665B3-CFD1-4250-A62D-F191EE354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5249878"/>
            <a:ext cx="1066153" cy="1108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FA91E60E-3BD7-4255-A657-70AFC91AF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92379" y="5214950"/>
            <a:ext cx="115152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Rectangle 2">
            <a:extLst>
              <a:ext uri="{FF2B5EF4-FFF2-40B4-BE49-F238E27FC236}">
                <a16:creationId xmlns:a16="http://schemas.microsoft.com/office/drawing/2014/main" id="{77BFABEF-C2A4-4BD9-9000-340F47766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Printable ‘Electronic’ Components</a:t>
            </a:r>
          </a:p>
        </p:txBody>
      </p:sp>
    </p:spTree>
    <p:extLst>
      <p:ext uri="{BB962C8B-B14F-4D97-AF65-F5344CB8AC3E}">
        <p14:creationId xmlns:p14="http://schemas.microsoft.com/office/powerpoint/2010/main" val="344911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34" y="1956287"/>
            <a:ext cx="3797300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오른쪽으로 구부러진 화살표 6"/>
          <p:cNvSpPr/>
          <p:nvPr/>
        </p:nvSpPr>
        <p:spPr>
          <a:xfrm>
            <a:off x="7146170" y="2591898"/>
            <a:ext cx="436562" cy="712788"/>
          </a:xfrm>
          <a:prstGeom prst="curvedRightArrow">
            <a:avLst>
              <a:gd name="adj1" fmla="val 25000"/>
              <a:gd name="adj2" fmla="val 50000"/>
              <a:gd name="adj3" fmla="val 482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7647526" y="2222620"/>
            <a:ext cx="954107" cy="707886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Gas</a:t>
            </a: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sensor</a:t>
            </a:r>
            <a:endParaRPr lang="ko-KR" altLang="en-US" sz="2000" dirty="0">
              <a:solidFill>
                <a:schemeClr val="bg1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542031" y="5324612"/>
            <a:ext cx="2164824" cy="40011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Temp./RH sensor</a:t>
            </a:r>
            <a:endParaRPr lang="ko-KR" altLang="en-US" sz="2000" dirty="0">
              <a:solidFill>
                <a:srgbClr val="FFFF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22" y="1833494"/>
            <a:ext cx="3816000" cy="3070029"/>
          </a:xfrm>
          <a:prstGeom prst="rect">
            <a:avLst/>
          </a:prstGeom>
        </p:spPr>
      </p:pic>
      <p:sp>
        <p:nvSpPr>
          <p:cNvPr id="33" name="오른쪽 화살표 32"/>
          <p:cNvSpPr/>
          <p:nvPr/>
        </p:nvSpPr>
        <p:spPr>
          <a:xfrm>
            <a:off x="3849274" y="2871372"/>
            <a:ext cx="1111731" cy="956454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으로 구부러진 화살표 36"/>
          <p:cNvSpPr/>
          <p:nvPr/>
        </p:nvSpPr>
        <p:spPr>
          <a:xfrm flipH="1">
            <a:off x="6330391" y="1723956"/>
            <a:ext cx="436563" cy="738188"/>
          </a:xfrm>
          <a:prstGeom prst="curvedRightArrow">
            <a:avLst>
              <a:gd name="adj1" fmla="val 25000"/>
              <a:gd name="adj2" fmla="val 50000"/>
              <a:gd name="adj3" fmla="val 45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오른쪽으로 구부러진 화살표 37"/>
          <p:cNvSpPr/>
          <p:nvPr/>
        </p:nvSpPr>
        <p:spPr>
          <a:xfrm flipH="1" flipV="1">
            <a:off x="7096473" y="3612077"/>
            <a:ext cx="436562" cy="755650"/>
          </a:xfrm>
          <a:prstGeom prst="curvedRightArrow">
            <a:avLst>
              <a:gd name="adj1" fmla="val 25000"/>
              <a:gd name="adj2" fmla="val 50000"/>
              <a:gd name="adj3" fmla="val 482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오른쪽으로 구부러진 화살표 38"/>
          <p:cNvSpPr/>
          <p:nvPr/>
        </p:nvSpPr>
        <p:spPr>
          <a:xfrm flipV="1">
            <a:off x="5851030" y="3885185"/>
            <a:ext cx="436563" cy="860425"/>
          </a:xfrm>
          <a:prstGeom prst="curvedRightArrow">
            <a:avLst>
              <a:gd name="adj1" fmla="val 25000"/>
              <a:gd name="adj2" fmla="val 50000"/>
              <a:gd name="adj3" fmla="val 45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TextBox 8"/>
          <p:cNvSpPr txBox="1">
            <a:spLocks noChangeArrowheads="1"/>
          </p:cNvSpPr>
          <p:nvPr/>
        </p:nvSpPr>
        <p:spPr bwMode="auto">
          <a:xfrm>
            <a:off x="7390880" y="4071379"/>
            <a:ext cx="1269899" cy="707886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Radiation</a:t>
            </a: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 sensor </a:t>
            </a:r>
            <a:endParaRPr lang="ko-KR" altLang="en-US" sz="2000" dirty="0">
              <a:solidFill>
                <a:srgbClr val="FFFF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41" name="TextBox 7"/>
          <p:cNvSpPr txBox="1">
            <a:spLocks noChangeArrowheads="1"/>
          </p:cNvSpPr>
          <p:nvPr/>
        </p:nvSpPr>
        <p:spPr bwMode="auto">
          <a:xfrm>
            <a:off x="4557192" y="4372755"/>
            <a:ext cx="2206053" cy="400110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Energy harvester</a:t>
            </a:r>
            <a:endParaRPr lang="ko-KR" altLang="en-US" sz="2000" dirty="0">
              <a:solidFill>
                <a:schemeClr val="bg1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46" name="TextBox 7"/>
          <p:cNvSpPr txBox="1">
            <a:spLocks noChangeArrowheads="1"/>
          </p:cNvSpPr>
          <p:nvPr/>
        </p:nvSpPr>
        <p:spPr bwMode="auto">
          <a:xfrm>
            <a:off x="375741" y="1302900"/>
            <a:ext cx="1653017" cy="707886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User-defined</a:t>
            </a: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printing</a:t>
            </a:r>
            <a:endParaRPr lang="ko-KR" altLang="en-US" sz="2000" dirty="0">
              <a:solidFill>
                <a:srgbClr val="FFFF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770417" y="4856250"/>
            <a:ext cx="1891209" cy="40011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Built-in heater</a:t>
            </a:r>
            <a:endParaRPr lang="ko-KR" altLang="en-US" sz="2000" dirty="0">
              <a:solidFill>
                <a:srgbClr val="FFFF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964534" y="1366641"/>
            <a:ext cx="2637099" cy="40011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000" dirty="0">
                <a:solidFill>
                  <a:srgbClr val="FFFF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Non-volatile memory</a:t>
            </a:r>
            <a:endParaRPr lang="ko-KR" altLang="en-US" sz="2000" dirty="0">
              <a:solidFill>
                <a:srgbClr val="FFFF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Printed Device Platform: A Universal Kit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7"/>
          <p:cNvSpPr txBox="1">
            <a:spLocks noChangeArrowheads="1"/>
          </p:cNvSpPr>
          <p:nvPr/>
        </p:nvSpPr>
        <p:spPr bwMode="auto">
          <a:xfrm>
            <a:off x="2171179" y="1302900"/>
            <a:ext cx="3070072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Printing on demand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302029" y="5255405"/>
            <a:ext cx="6043642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Plug and play based on the universal kit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3882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FF36-BE97-4928-A435-F78BEC7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9E11-6440-4089-B4C0-4C8504ED2508}"/>
              </a:ext>
            </a:extLst>
          </p:cNvPr>
          <p:cNvSpPr txBox="1"/>
          <p:nvPr/>
        </p:nvSpPr>
        <p:spPr>
          <a:xfrm>
            <a:off x="1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/>
              <a:t>Gas Sensors</a:t>
            </a:r>
            <a:endParaRPr lang="ko-KR" altLang="en-US" sz="3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E12D86-6A2B-43AF-BB97-29262ED3A55E}"/>
              </a:ext>
            </a:extLst>
          </p:cNvPr>
          <p:cNvSpPr/>
          <p:nvPr/>
        </p:nvSpPr>
        <p:spPr>
          <a:xfrm>
            <a:off x="0" y="3228945"/>
            <a:ext cx="9144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ACS Sensors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, vol. 3, pp.</a:t>
            </a:r>
            <a:r>
              <a:rPr lang="en-US" sz="2000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1782</a:t>
            </a:r>
            <a:r>
              <a:rPr lang="en-US" kern="100" dirty="0">
                <a:latin typeface="Calibri" panose="020F0502020204030204" pitchFamily="34" charset="0"/>
                <a:ea typeface="바탕" panose="02030600000101010101" pitchFamily="18" charset="-127"/>
              </a:rPr>
              <a:t>−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1788, 2018.</a:t>
            </a:r>
          </a:p>
          <a:p>
            <a:pPr algn="ctr"/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ACS Applied Nano Materials, vol. 2, pp. 6445-6551,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28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Ammonia Gas Leak Accident in ISS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5485"/>
            <a:ext cx="9144000" cy="29260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9476" y="5103086"/>
            <a:ext cx="8488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Space Applications: cabin air quality in ISS, leak detection, planetary atmosphere</a:t>
            </a:r>
          </a:p>
          <a:p>
            <a:endParaRPr lang="en-US" dirty="0"/>
          </a:p>
          <a:p>
            <a:r>
              <a:rPr lang="en-US" dirty="0"/>
              <a:t>Societal Applications: Indoor/outdoor air quality, industrial leaks, breath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617D02-FDB7-4B54-81EB-C5F37A6A9E2E}"/>
              </a:ext>
            </a:extLst>
          </p:cNvPr>
          <p:cNvSpPr txBox="1"/>
          <p:nvPr/>
        </p:nvSpPr>
        <p:spPr>
          <a:xfrm>
            <a:off x="2286000" y="6533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All images courtesy of NASA</a:t>
            </a:r>
          </a:p>
        </p:txBody>
      </p:sp>
    </p:spTree>
    <p:extLst>
      <p:ext uri="{BB962C8B-B14F-4D97-AF65-F5344CB8AC3E}">
        <p14:creationId xmlns:p14="http://schemas.microsoft.com/office/powerpoint/2010/main" val="1186866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ko-KR"/>
          </a:p>
        </p:txBody>
      </p:sp>
      <p:sp>
        <p:nvSpPr>
          <p:cNvPr id="6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Printing Process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836962"/>
            <a:ext cx="7543800" cy="53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73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ko-K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Multiport CNT Gas Sensor 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92"/>
          <a:stretch/>
        </p:blipFill>
        <p:spPr>
          <a:xfrm>
            <a:off x="542453" y="706293"/>
            <a:ext cx="3487059" cy="2603626"/>
          </a:xfrm>
          <a:prstGeom prst="rect">
            <a:avLst/>
          </a:prstGeom>
        </p:spPr>
      </p:pic>
      <p:pic>
        <p:nvPicPr>
          <p:cNvPr id="7" name="그림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8" t="12646" b="10965"/>
          <a:stretch/>
        </p:blipFill>
        <p:spPr bwMode="auto">
          <a:xfrm>
            <a:off x="4239970" y="807440"/>
            <a:ext cx="4651827" cy="25024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1399703" y="3347768"/>
            <a:ext cx="6425293" cy="3174672"/>
            <a:chOff x="1332591" y="3683328"/>
            <a:chExt cx="6425293" cy="3174672"/>
          </a:xfrm>
        </p:grpSpPr>
        <p:sp>
          <p:nvSpPr>
            <p:cNvPr id="2" name="직사각형 1"/>
            <p:cNvSpPr/>
            <p:nvPr/>
          </p:nvSpPr>
          <p:spPr>
            <a:xfrm>
              <a:off x="4227288" y="4665301"/>
              <a:ext cx="3362474" cy="1397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91" t="2113" b="4225"/>
            <a:stretch/>
          </p:blipFill>
          <p:spPr>
            <a:xfrm>
              <a:off x="1332591" y="3683328"/>
              <a:ext cx="6425293" cy="3174672"/>
            </a:xfrm>
            <a:prstGeom prst="rect">
              <a:avLst/>
            </a:prstGeom>
          </p:spPr>
        </p:pic>
      </p:grpSp>
      <p:cxnSp>
        <p:nvCxnSpPr>
          <p:cNvPr id="9" name="직선 화살표 연결선 8"/>
          <p:cNvCxnSpPr/>
          <p:nvPr/>
        </p:nvCxnSpPr>
        <p:spPr>
          <a:xfrm>
            <a:off x="691952" y="1274800"/>
            <a:ext cx="0" cy="11880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flipV="1">
            <a:off x="2528372" y="1272260"/>
            <a:ext cx="548640" cy="441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 flipV="1">
            <a:off x="2535992" y="1417040"/>
            <a:ext cx="1257300" cy="29718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2543612" y="1698980"/>
            <a:ext cx="1257300" cy="312420"/>
          </a:xfrm>
          <a:prstGeom prst="straightConnector1">
            <a:avLst/>
          </a:prstGeom>
          <a:ln w="28575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2520752" y="1706600"/>
            <a:ext cx="815340" cy="723900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2535992" y="1714220"/>
            <a:ext cx="7620" cy="2743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54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ko-KR"/>
          </a:p>
        </p:txBody>
      </p:sp>
      <p:sp>
        <p:nvSpPr>
          <p:cNvPr id="10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Sensor Experiments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" y="780176"/>
            <a:ext cx="9115379" cy="547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81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ko-KR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541" y="528288"/>
            <a:ext cx="6168571" cy="5938737"/>
          </a:xfrm>
          <a:prstGeom prst="rect">
            <a:avLst/>
          </a:prstGeom>
        </p:spPr>
      </p:pic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Ammonia Gas (NH</a:t>
            </a:r>
            <a:r>
              <a:rPr lang="en-US" altLang="ko-KR" sz="3600" b="1" baseline="-25000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3</a:t>
            </a:r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) Detection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5" name="오른쪽으로 구부러진 화살표 24"/>
          <p:cNvSpPr/>
          <p:nvPr/>
        </p:nvSpPr>
        <p:spPr>
          <a:xfrm>
            <a:off x="1214140" y="1735456"/>
            <a:ext cx="1335315" cy="3889829"/>
          </a:xfrm>
          <a:prstGeom prst="curvedRightArrow">
            <a:avLst>
              <a:gd name="adj1" fmla="val 18373"/>
              <a:gd name="adj2" fmla="val 50000"/>
              <a:gd name="adj3" fmla="val 25000"/>
            </a:avLst>
          </a:prstGeom>
          <a:gradFill flip="none" rotWithShape="1">
            <a:gsLst>
              <a:gs pos="0">
                <a:srgbClr val="FF9797"/>
              </a:gs>
              <a:gs pos="50000">
                <a:srgbClr val="FF5D5D"/>
              </a:gs>
              <a:gs pos="100000">
                <a:srgbClr val="FF0000"/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1965" r="2138" b="2292"/>
          <a:stretch/>
        </p:blipFill>
        <p:spPr>
          <a:xfrm>
            <a:off x="430370" y="2391224"/>
            <a:ext cx="2206172" cy="227608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rot="20056007">
            <a:off x="382891" y="1516868"/>
            <a:ext cx="2442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Length normalization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73402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ko-K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Variation Tolerance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92" y="692336"/>
            <a:ext cx="7559040" cy="332994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92" y="4138481"/>
            <a:ext cx="755904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72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Electronic Nose (E-nose)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ko-KR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50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65299"/>
            <a:ext cx="6096000" cy="572262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"/>
            <a:ext cx="9144000" cy="74066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Multiple-Gas Detection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0611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FF36-BE97-4928-A435-F78BEC7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9E11-6440-4089-B4C0-4C8504ED2508}"/>
              </a:ext>
            </a:extLst>
          </p:cNvPr>
          <p:cNvSpPr txBox="1"/>
          <p:nvPr/>
        </p:nvSpPr>
        <p:spPr>
          <a:xfrm>
            <a:off x="1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/>
              <a:t>Radiation Sensors</a:t>
            </a:r>
            <a:endParaRPr lang="ko-KR" altLang="en-US" sz="3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8EA823-9982-420F-B7F2-EE1CD1473519}"/>
              </a:ext>
            </a:extLst>
          </p:cNvPr>
          <p:cNvSpPr/>
          <p:nvPr/>
        </p:nvSpPr>
        <p:spPr>
          <a:xfrm>
            <a:off x="2080259" y="3244334"/>
            <a:ext cx="5038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ACS Sensors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, vol. 4, pp. 1097-1102, 2018.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65D132-CECB-467A-8095-7319F65E7C0E}"/>
              </a:ext>
            </a:extLst>
          </p:cNvPr>
          <p:cNvSpPr/>
          <p:nvPr/>
        </p:nvSpPr>
        <p:spPr>
          <a:xfrm>
            <a:off x="2078300" y="2962149"/>
            <a:ext cx="5042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ACS Sensors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, vol. 2, pp. 1679-1683, 2018.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137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BC7EA-F7A1-44EC-9B2D-2F7D476D8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ko-K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9CCD6FF-EC01-43C2-928D-5F9E0B216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All-Printed UV Sensor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E33C45-35F8-4EBE-B5D3-5B743F6DE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77" y="741754"/>
            <a:ext cx="7600426" cy="17504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5471EE-DE28-4B81-A9FB-FA060C84A63D}"/>
              </a:ext>
            </a:extLst>
          </p:cNvPr>
          <p:cNvSpPr txBox="1"/>
          <p:nvPr/>
        </p:nvSpPr>
        <p:spPr>
          <a:xfrm>
            <a:off x="1216403" y="2516697"/>
            <a:ext cx="2515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Exposed to Ambient Gas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FC3862-4EAE-4BCA-9D4C-ABC1F0E3D17F}"/>
              </a:ext>
            </a:extLst>
          </p:cNvPr>
          <p:cNvSpPr txBox="1"/>
          <p:nvPr/>
        </p:nvSpPr>
        <p:spPr>
          <a:xfrm>
            <a:off x="5127070" y="2516697"/>
            <a:ext cx="3159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Isolated Air (Oxygen) in Pocket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00CBF5-F929-4C40-B3C4-3151B726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84" y="3272231"/>
            <a:ext cx="4053356" cy="236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BDA79E-E663-486B-8B43-6F0F525FA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20" y="2981018"/>
            <a:ext cx="3988253" cy="3100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157030-B67A-46A6-A13D-FE7ABA10819D}"/>
              </a:ext>
            </a:extLst>
          </p:cNvPr>
          <p:cNvSpPr txBox="1"/>
          <p:nvPr/>
        </p:nvSpPr>
        <p:spPr>
          <a:xfrm>
            <a:off x="0" y="614913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UV makes CNT less conductive.</a:t>
            </a:r>
          </a:p>
        </p:txBody>
      </p:sp>
    </p:spTree>
    <p:extLst>
      <p:ext uri="{BB962C8B-B14F-4D97-AF65-F5344CB8AC3E}">
        <p14:creationId xmlns:p14="http://schemas.microsoft.com/office/powerpoint/2010/main" val="898575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BC7EA-F7A1-44EC-9B2D-2F7D476D8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ko-K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9CCD6FF-EC01-43C2-928D-5F9E0B216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All-Printed Gamma Ray Sensor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5BCA79-5FAE-4A80-BD49-E3E9B0DF9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4" y="1166070"/>
            <a:ext cx="4598288" cy="44461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9012B0-F3B0-403E-AFDD-9538A116E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71" y="732933"/>
            <a:ext cx="4183091" cy="5134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6E22AB-848B-4E5F-89BF-C5711F7C2B9D}"/>
              </a:ext>
            </a:extLst>
          </p:cNvPr>
          <p:cNvSpPr txBox="1"/>
          <p:nvPr/>
        </p:nvSpPr>
        <p:spPr>
          <a:xfrm>
            <a:off x="0" y="614913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Gamma ray makes CNT more conductive.</a:t>
            </a:r>
          </a:p>
        </p:txBody>
      </p:sp>
    </p:spTree>
    <p:extLst>
      <p:ext uri="{BB962C8B-B14F-4D97-AF65-F5344CB8AC3E}">
        <p14:creationId xmlns:p14="http://schemas.microsoft.com/office/powerpoint/2010/main" val="2260671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32818-DA3D-4C92-8857-33E701E4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ko-K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8C5E0B-68B3-4E92-BC10-13AB4A622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886" y="1570271"/>
            <a:ext cx="4425114" cy="3327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99058A-24B3-470E-8B06-C2C45366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" y="1616978"/>
            <a:ext cx="4615256" cy="3318836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816C29A8-8A81-4B24-91B4-37FB0EBA8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Gamma Sensing Mechanism Experiment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E0A80-0B1A-48C6-A2BA-32E250FB73E4}"/>
              </a:ext>
            </a:extLst>
          </p:cNvPr>
          <p:cNvSpPr txBox="1"/>
          <p:nvPr/>
        </p:nvSpPr>
        <p:spPr>
          <a:xfrm>
            <a:off x="1610685" y="5016616"/>
            <a:ext cx="2226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Direct Ozon Exposure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C0424A-ACE3-4833-8C7B-DBB15C62BBEB}"/>
              </a:ext>
            </a:extLst>
          </p:cNvPr>
          <p:cNvSpPr txBox="1"/>
          <p:nvPr/>
        </p:nvSpPr>
        <p:spPr>
          <a:xfrm>
            <a:off x="5890468" y="5016616"/>
            <a:ext cx="2536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Nitrogen Filled Ambient</a:t>
            </a:r>
          </a:p>
        </p:txBody>
      </p:sp>
    </p:spTree>
    <p:extLst>
      <p:ext uri="{BB962C8B-B14F-4D97-AF65-F5344CB8AC3E}">
        <p14:creationId xmlns:p14="http://schemas.microsoft.com/office/powerpoint/2010/main" val="1595365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FF36-BE97-4928-A435-F78BEC7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9E11-6440-4089-B4C0-4C8504ED2508}"/>
              </a:ext>
            </a:extLst>
          </p:cNvPr>
          <p:cNvSpPr txBox="1"/>
          <p:nvPr/>
        </p:nvSpPr>
        <p:spPr>
          <a:xfrm>
            <a:off x="1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/>
              <a:t>Resistive Switching Memory</a:t>
            </a:r>
            <a:endParaRPr lang="ko-KR" altLang="en-US" sz="3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D89426-2967-4553-B3CC-C5EA078B657E}"/>
              </a:ext>
            </a:extLst>
          </p:cNvPr>
          <p:cNvSpPr/>
          <p:nvPr/>
        </p:nvSpPr>
        <p:spPr>
          <a:xfrm>
            <a:off x="0" y="324433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kern="10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Nanoscale Adv.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, Vol. 1, 2990-2998 (2019).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874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8E6F41-965D-4CE8-89E6-7696D615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251"/>
            <a:ext cx="9144000" cy="611279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95AFF-0404-4A8E-AE49-EEB395069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ko-K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708042C-54DB-43B0-8DBD-57087C735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Autonomous Inventory Management Control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7EDD05-5ADA-4ABD-8D5A-493C3D6B8AA7}"/>
              </a:ext>
            </a:extLst>
          </p:cNvPr>
          <p:cNvSpPr txBox="1"/>
          <p:nvPr/>
        </p:nvSpPr>
        <p:spPr>
          <a:xfrm>
            <a:off x="2286000" y="653393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All images courtesy of NASA</a:t>
            </a:r>
          </a:p>
        </p:txBody>
      </p:sp>
    </p:spTree>
    <p:extLst>
      <p:ext uri="{BB962C8B-B14F-4D97-AF65-F5344CB8AC3E}">
        <p14:creationId xmlns:p14="http://schemas.microsoft.com/office/powerpoint/2010/main" val="703676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9E96C-0A7C-4166-AE41-34CA4D91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ko-K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6C78940-BB99-4F52-AB96-168C70741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Passive RFID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rfid tag">
            <a:extLst>
              <a:ext uri="{FF2B5EF4-FFF2-40B4-BE49-F238E27FC236}">
                <a16:creationId xmlns:a16="http://schemas.microsoft.com/office/drawing/2014/main" id="{3AE80A3C-FAFD-48E5-B90A-D7D8603C6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09" y="1119596"/>
            <a:ext cx="8096250" cy="3390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BC6899-DF2C-4AE6-9C46-DCB175D95B62}"/>
              </a:ext>
            </a:extLst>
          </p:cNvPr>
          <p:cNvSpPr/>
          <p:nvPr/>
        </p:nvSpPr>
        <p:spPr>
          <a:xfrm>
            <a:off x="7657882" y="2586446"/>
            <a:ext cx="914400" cy="573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Printed Memory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0E946D-12EB-4EDD-AAFC-C5BBBF9123F9}"/>
              </a:ext>
            </a:extLst>
          </p:cNvPr>
          <p:cNvSpPr txBox="1"/>
          <p:nvPr/>
        </p:nvSpPr>
        <p:spPr>
          <a:xfrm>
            <a:off x="2828109" y="6054634"/>
            <a:ext cx="3675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16 bit memory = 65,536 IDs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2B603D-0D65-4DB7-A159-ACF7DCDB21E8}"/>
              </a:ext>
            </a:extLst>
          </p:cNvPr>
          <p:cNvSpPr/>
          <p:nvPr/>
        </p:nvSpPr>
        <p:spPr>
          <a:xfrm>
            <a:off x="2547257" y="5357951"/>
            <a:ext cx="3853543" cy="11756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435710-F5BA-4FC3-A26C-BBEABBA51F72}"/>
              </a:ext>
            </a:extLst>
          </p:cNvPr>
          <p:cNvSpPr/>
          <p:nvPr/>
        </p:nvSpPr>
        <p:spPr>
          <a:xfrm>
            <a:off x="3043646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79163-308B-410F-823B-B9EEE2AE7C28}"/>
              </a:ext>
            </a:extLst>
          </p:cNvPr>
          <p:cNvSpPr/>
          <p:nvPr/>
        </p:nvSpPr>
        <p:spPr>
          <a:xfrm>
            <a:off x="3249168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39A06-271B-4835-B4CF-D883A58866C5}"/>
              </a:ext>
            </a:extLst>
          </p:cNvPr>
          <p:cNvSpPr/>
          <p:nvPr/>
        </p:nvSpPr>
        <p:spPr>
          <a:xfrm>
            <a:off x="3454690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9960DE-6DF6-4D51-AE9A-51A34637D37D}"/>
              </a:ext>
            </a:extLst>
          </p:cNvPr>
          <p:cNvSpPr/>
          <p:nvPr/>
        </p:nvSpPr>
        <p:spPr>
          <a:xfrm>
            <a:off x="3660212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C9A877-1464-4FE1-8C41-6042F74FAA0C}"/>
              </a:ext>
            </a:extLst>
          </p:cNvPr>
          <p:cNvSpPr/>
          <p:nvPr/>
        </p:nvSpPr>
        <p:spPr>
          <a:xfrm>
            <a:off x="3865734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5C7334-3121-4F06-AC37-ECCFD4C5B975}"/>
              </a:ext>
            </a:extLst>
          </p:cNvPr>
          <p:cNvSpPr/>
          <p:nvPr/>
        </p:nvSpPr>
        <p:spPr>
          <a:xfrm>
            <a:off x="4071256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A1ED4A-5210-4639-A05C-3E04AF673C8C}"/>
              </a:ext>
            </a:extLst>
          </p:cNvPr>
          <p:cNvSpPr/>
          <p:nvPr/>
        </p:nvSpPr>
        <p:spPr>
          <a:xfrm>
            <a:off x="4276778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7D0C1-CDC4-4D2E-9B67-05E545E59DC8}"/>
              </a:ext>
            </a:extLst>
          </p:cNvPr>
          <p:cNvSpPr/>
          <p:nvPr/>
        </p:nvSpPr>
        <p:spPr>
          <a:xfrm>
            <a:off x="4482300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678FCA-5486-4053-B1B1-89F124189413}"/>
              </a:ext>
            </a:extLst>
          </p:cNvPr>
          <p:cNvSpPr/>
          <p:nvPr/>
        </p:nvSpPr>
        <p:spPr>
          <a:xfrm>
            <a:off x="4687822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362086-642C-4907-B608-19C39037392B}"/>
              </a:ext>
            </a:extLst>
          </p:cNvPr>
          <p:cNvSpPr/>
          <p:nvPr/>
        </p:nvSpPr>
        <p:spPr>
          <a:xfrm>
            <a:off x="4893344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DEF0DF-DACF-41A0-823D-65B4C2824045}"/>
              </a:ext>
            </a:extLst>
          </p:cNvPr>
          <p:cNvSpPr/>
          <p:nvPr/>
        </p:nvSpPr>
        <p:spPr>
          <a:xfrm>
            <a:off x="5098866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AFBCCC-D9D9-40A5-A7AE-E87E9D0D45A4}"/>
              </a:ext>
            </a:extLst>
          </p:cNvPr>
          <p:cNvSpPr/>
          <p:nvPr/>
        </p:nvSpPr>
        <p:spPr>
          <a:xfrm>
            <a:off x="5304388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0B52DB-FE65-4A49-A240-768530227547}"/>
              </a:ext>
            </a:extLst>
          </p:cNvPr>
          <p:cNvSpPr/>
          <p:nvPr/>
        </p:nvSpPr>
        <p:spPr>
          <a:xfrm>
            <a:off x="5509910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4EEF78-40B6-43F3-B61B-CA986600257D}"/>
              </a:ext>
            </a:extLst>
          </p:cNvPr>
          <p:cNvSpPr/>
          <p:nvPr/>
        </p:nvSpPr>
        <p:spPr>
          <a:xfrm>
            <a:off x="5715432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FDD1E1-260C-427F-8242-01D2F18C98EB}"/>
              </a:ext>
            </a:extLst>
          </p:cNvPr>
          <p:cNvSpPr/>
          <p:nvPr/>
        </p:nvSpPr>
        <p:spPr>
          <a:xfrm>
            <a:off x="5920954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643434B-B129-47AE-9B32-DA385AA7D076}"/>
              </a:ext>
            </a:extLst>
          </p:cNvPr>
          <p:cNvSpPr/>
          <p:nvPr/>
        </p:nvSpPr>
        <p:spPr>
          <a:xfrm>
            <a:off x="6126480" y="5109757"/>
            <a:ext cx="137160" cy="6139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08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308EA-35F2-4170-BD22-AD8F41AD6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ko-K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ED9701-714A-458A-B8B1-96C3F7F97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88" y="4085205"/>
            <a:ext cx="5655272" cy="225285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52D61C0D-D511-43FD-BE26-0E03FF189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All Printed Resistive Switching Memory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21E037-2AF7-4365-9C94-E4ED0D001E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70" y="870881"/>
            <a:ext cx="3394079" cy="206526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3F99BFD5-3132-4C34-A764-5481A7DCF54A}"/>
              </a:ext>
            </a:extLst>
          </p:cNvPr>
          <p:cNvSpPr/>
          <p:nvPr/>
        </p:nvSpPr>
        <p:spPr>
          <a:xfrm>
            <a:off x="4379053" y="1845578"/>
            <a:ext cx="779069" cy="385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60E704-14F0-437B-880B-1F820FE6A227}"/>
              </a:ext>
            </a:extLst>
          </p:cNvPr>
          <p:cNvSpPr txBox="1"/>
          <p:nvPr/>
        </p:nvSpPr>
        <p:spPr>
          <a:xfrm>
            <a:off x="0" y="3038213"/>
            <a:ext cx="4177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Conventional Sandwich 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14F392-FF15-4DF2-ADA5-81EEC3B67A39}"/>
              </a:ext>
            </a:extLst>
          </p:cNvPr>
          <p:cNvSpPr txBox="1"/>
          <p:nvPr/>
        </p:nvSpPr>
        <p:spPr>
          <a:xfrm>
            <a:off x="4966283" y="3029824"/>
            <a:ext cx="4177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Single Material Structural Type</a:t>
            </a: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038BB022-82AE-4508-AD56-A9F7A7B4B47E}"/>
              </a:ext>
            </a:extLst>
          </p:cNvPr>
          <p:cNvSpPr/>
          <p:nvPr/>
        </p:nvSpPr>
        <p:spPr>
          <a:xfrm rot="10800000">
            <a:off x="5796793" y="1586918"/>
            <a:ext cx="1241571" cy="687897"/>
          </a:xfrm>
          <a:prstGeom prst="leftBracket">
            <a:avLst>
              <a:gd name="adj" fmla="val 50000"/>
            </a:avLst>
          </a:prstGeom>
          <a:solidFill>
            <a:srgbClr val="D0CEC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23FEB066-431D-4EA9-8402-49852FCF6924}"/>
              </a:ext>
            </a:extLst>
          </p:cNvPr>
          <p:cNvSpPr/>
          <p:nvPr/>
        </p:nvSpPr>
        <p:spPr>
          <a:xfrm rot="10800000" flipH="1">
            <a:off x="6964261" y="1586917"/>
            <a:ext cx="1241571" cy="687897"/>
          </a:xfrm>
          <a:prstGeom prst="leftBracket">
            <a:avLst>
              <a:gd name="adj" fmla="val 50000"/>
            </a:avLst>
          </a:prstGeom>
          <a:solidFill>
            <a:srgbClr val="D0CEC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C65F0A-047A-40CB-8EDD-44ECE869636C}"/>
              </a:ext>
            </a:extLst>
          </p:cNvPr>
          <p:cNvCxnSpPr>
            <a:cxnSpLocks/>
          </p:cNvCxnSpPr>
          <p:nvPr/>
        </p:nvCxnSpPr>
        <p:spPr>
          <a:xfrm flipH="1">
            <a:off x="6107185" y="1510018"/>
            <a:ext cx="369116" cy="2181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7FFF65-F814-4465-8D6B-133506C8A680}"/>
              </a:ext>
            </a:extLst>
          </p:cNvPr>
          <p:cNvSpPr txBox="1"/>
          <p:nvPr/>
        </p:nvSpPr>
        <p:spPr>
          <a:xfrm>
            <a:off x="5882082" y="1152088"/>
            <a:ext cx="222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Ag pattern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BE5F57-B08D-437D-B486-C8CE5F1AC23F}"/>
              </a:ext>
            </a:extLst>
          </p:cNvPr>
          <p:cNvSpPr txBox="1"/>
          <p:nvPr/>
        </p:nvSpPr>
        <p:spPr>
          <a:xfrm>
            <a:off x="5799590" y="583035"/>
            <a:ext cx="222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Top view</a:t>
            </a:r>
          </a:p>
        </p:txBody>
      </p:sp>
    </p:spTree>
    <p:extLst>
      <p:ext uri="{BB962C8B-B14F-4D97-AF65-F5344CB8AC3E}">
        <p14:creationId xmlns:p14="http://schemas.microsoft.com/office/powerpoint/2010/main" val="572060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03CD9B-76EB-48F8-901F-38F82490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ko-K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2BFDCE0-463C-4ECB-A933-E1E7F64B6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95"/>
            <a:ext cx="9144000" cy="649224"/>
          </a:xfrm>
        </p:spPr>
        <p:txBody>
          <a:bodyPr>
            <a:no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All Printed Resistive Switching Memory</a:t>
            </a:r>
            <a:endParaRPr lang="en-US" altLang="ko-KR" sz="3600" b="1" i="1" dirty="0">
              <a:solidFill>
                <a:srgbClr val="003300"/>
              </a:solidFill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B2DF9F-F9B7-4B12-9847-F1581244B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3448"/>
            <a:ext cx="9144000" cy="2042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C58237-B72E-4FF9-A330-4FFC5E61D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613"/>
            <a:ext cx="3772056" cy="3131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E85204-9B6E-4F39-BB3E-AFCB19496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473" y="850085"/>
            <a:ext cx="52959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43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3"/>
          <p:cNvSpPr txBox="1">
            <a:spLocks/>
          </p:cNvSpPr>
          <p:nvPr/>
        </p:nvSpPr>
        <p:spPr>
          <a:xfrm>
            <a:off x="48196" y="116704"/>
            <a:ext cx="8946504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ko-KR" sz="4000" dirty="0">
                <a:solidFill>
                  <a:srgbClr val="212745">
                    <a:lumMod val="75000"/>
                  </a:srgbClr>
                </a:solidFill>
                <a:ea typeface="맑은 고딕"/>
              </a:rPr>
              <a:t>All-Printed Resistive Switching Memory </a:t>
            </a:r>
            <a:endParaRPr lang="ko-KR" altLang="en-US" sz="4000" dirty="0">
              <a:solidFill>
                <a:srgbClr val="212745">
                  <a:lumMod val="75000"/>
                </a:srgbClr>
              </a:solidFill>
              <a:ea typeface="맑은 고딕"/>
            </a:endParaRPr>
          </a:p>
        </p:txBody>
      </p:sp>
      <p:sp>
        <p:nvSpPr>
          <p:cNvPr id="10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prstClr val="black"/>
                </a:solidFill>
                <a:latin typeface="Arial"/>
                <a:ea typeface="맑은 고딕"/>
              </a:rPr>
              <a:pPr/>
              <a:t>25</a:t>
            </a:fld>
            <a:endParaRPr lang="ko-KR" altLang="en-US" sz="1800" dirty="0">
              <a:solidFill>
                <a:prstClr val="black"/>
              </a:solidFill>
              <a:latin typeface="Arial"/>
              <a:ea typeface="맑은 고딕"/>
            </a:endParaRPr>
          </a:p>
        </p:txBody>
      </p:sp>
      <p:pic>
        <p:nvPicPr>
          <p:cNvPr id="2" name="Picture 1" descr="Screen Shot 2019-07-26 at 2.15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3" y="1063812"/>
            <a:ext cx="3269384" cy="2387600"/>
          </a:xfrm>
          <a:prstGeom prst="rect">
            <a:avLst/>
          </a:prstGeom>
        </p:spPr>
      </p:pic>
      <p:pic>
        <p:nvPicPr>
          <p:cNvPr id="3" name="Picture 2" descr="Screen Shot 2019-07-26 at 2.15.4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982" y="1199776"/>
            <a:ext cx="2821132" cy="2161989"/>
          </a:xfrm>
          <a:prstGeom prst="rect">
            <a:avLst/>
          </a:prstGeom>
        </p:spPr>
      </p:pic>
      <p:pic>
        <p:nvPicPr>
          <p:cNvPr id="4" name="Picture 3" descr="Screen Shot 2019-07-26 at 2.15.3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928" y="896471"/>
            <a:ext cx="3008072" cy="28421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117" y="3705412"/>
            <a:ext cx="862567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Clever single Ag ink system to create Ag-</a:t>
            </a:r>
            <a:r>
              <a:rPr lang="en-US" sz="2400" dirty="0" err="1">
                <a:solidFill>
                  <a:prstClr val="black"/>
                </a:solidFill>
                <a:latin typeface="Tahoma" charset="0"/>
                <a:ea typeface="맑은 고딕"/>
              </a:rPr>
              <a:t>AgO</a:t>
            </a: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-Ag system using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an hourglass-shaped pattern and Joule heating.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ahoma" charset="0"/>
              <a:ea typeface="맑은 고딕"/>
            </a:endParaRP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Unipolar resistive switching with an on/off ratio of 10</a:t>
            </a:r>
            <a:r>
              <a:rPr lang="en-US" sz="2400" baseline="30000" dirty="0">
                <a:solidFill>
                  <a:prstClr val="black"/>
                </a:solidFill>
                <a:latin typeface="Tahoma" charset="0"/>
                <a:ea typeface="맑은 고딕"/>
              </a:rPr>
              <a:t>8</a:t>
            </a: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 at a 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reading voltage of 0.02 V.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Tahoma" charset="0"/>
              <a:ea typeface="맑은 고딕"/>
            </a:endParaRP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Bipolar resistive switching is also available, which is beneficial</a:t>
            </a:r>
          </a:p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Tahoma" charset="0"/>
                <a:ea typeface="맑은 고딕"/>
              </a:rPr>
              <a:t>in reducing switching current and power.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9065" y="6519446"/>
            <a:ext cx="416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 err="1">
                <a:solidFill>
                  <a:prstClr val="black"/>
                </a:solidFill>
                <a:latin typeface="Tahoma" charset="0"/>
                <a:ea typeface="맑은 고딕"/>
              </a:rPr>
              <a:t>Nanoscale</a:t>
            </a:r>
            <a:r>
              <a:rPr lang="en-US" sz="1600" b="1" i="1" dirty="0">
                <a:solidFill>
                  <a:prstClr val="black"/>
                </a:solidFill>
                <a:latin typeface="Tahoma" charset="0"/>
                <a:ea typeface="맑은 고딕"/>
              </a:rPr>
              <a:t> Advances </a:t>
            </a:r>
            <a:r>
              <a:rPr lang="en-US" sz="1600" b="1" dirty="0">
                <a:solidFill>
                  <a:prstClr val="black"/>
                </a:solidFill>
                <a:latin typeface="Tahoma" charset="0"/>
                <a:ea typeface="맑은 고딕"/>
              </a:rPr>
              <a:t>1, 2990 (2019)</a:t>
            </a:r>
            <a:r>
              <a:rPr lang="en-US" sz="1600" dirty="0">
                <a:solidFill>
                  <a:prstClr val="black"/>
                </a:solidFill>
                <a:latin typeface="Tahoma" charset="0"/>
                <a:ea typeface="맑은 고딕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8473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AFF36-BE97-4928-A435-F78BEC76C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ko-K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F79E11-6440-4089-B4C0-4C8504ED2508}"/>
              </a:ext>
            </a:extLst>
          </p:cNvPr>
          <p:cNvSpPr txBox="1"/>
          <p:nvPr/>
        </p:nvSpPr>
        <p:spPr>
          <a:xfrm>
            <a:off x="1" y="1447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/>
              <a:t>Mechanical Energy Harvester</a:t>
            </a:r>
            <a:endParaRPr lang="ko-KR" altLang="en-US" sz="36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5DF244-6189-4CD6-A6BD-29E6D0D0FC3C}"/>
              </a:ext>
            </a:extLst>
          </p:cNvPr>
          <p:cNvSpPr/>
          <p:nvPr/>
        </p:nvSpPr>
        <p:spPr>
          <a:xfrm>
            <a:off x="244694" y="3693329"/>
            <a:ext cx="889930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kern="10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algn="ctr"/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Nano Energy, vol. 52, pp.</a:t>
            </a:r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271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-278, 2018.</a:t>
            </a:r>
          </a:p>
          <a:p>
            <a:pPr algn="ctr"/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Nano Energy, vol. 44, pp.</a:t>
            </a:r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82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-88, 2018.</a:t>
            </a:r>
          </a:p>
          <a:p>
            <a:pPr algn="ctr"/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Nano Energy, vol. 39, pp.</a:t>
            </a:r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238</a:t>
            </a:r>
            <a:r>
              <a:rPr lang="en-US" kern="100" dirty="0">
                <a:latin typeface="Calibri" panose="020F0502020204030204" pitchFamily="34" charset="0"/>
                <a:ea typeface="맑은 고딕" panose="020B0503020000020004" pitchFamily="50" charset="-127"/>
              </a:rPr>
              <a:t>-244, 2017.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5737" y="2924371"/>
            <a:ext cx="7954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 both small scale energy scavenging and large scale wind power generation </a:t>
            </a:r>
          </a:p>
          <a:p>
            <a:r>
              <a:rPr lang="en-US" b="1" dirty="0"/>
              <a:t>where the heavy conventional electromagnetic motors are not favored for launch</a:t>
            </a:r>
          </a:p>
        </p:txBody>
      </p:sp>
    </p:spTree>
    <p:extLst>
      <p:ext uri="{BB962C8B-B14F-4D97-AF65-F5344CB8AC3E}">
        <p14:creationId xmlns:p14="http://schemas.microsoft.com/office/powerpoint/2010/main" val="1111190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0" y="-742"/>
            <a:ext cx="9144000" cy="648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Triboelectricity (Static Electricity)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5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schemeClr val="tx1"/>
                </a:solidFill>
              </a:rPr>
              <a:pPr/>
              <a:t>27</a:t>
            </a:fld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5509" y="1033123"/>
            <a:ext cx="2566660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37" y="1033123"/>
            <a:ext cx="2725186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3" y="1033123"/>
            <a:ext cx="2609033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 bwMode="auto">
          <a:xfrm>
            <a:off x="1962833" y="1033123"/>
            <a:ext cx="497221" cy="1239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4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9" name="직사각형 18"/>
          <p:cNvSpPr/>
          <p:nvPr/>
        </p:nvSpPr>
        <p:spPr bwMode="auto">
          <a:xfrm>
            <a:off x="1035371" y="1413901"/>
            <a:ext cx="489857" cy="12924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4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6033" y="119239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/>
              <a:t>Rubber</a:t>
            </a:r>
            <a:endParaRPr lang="ko-KR" alt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1828666" y="156530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/>
              <a:t>Fur</a:t>
            </a:r>
            <a:endParaRPr lang="ko-KR" alt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231248" y="4190139"/>
            <a:ext cx="88224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66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Triboelectricity is created at any contact interfaces.</a:t>
            </a:r>
          </a:p>
          <a:p>
            <a:pPr marL="3766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650" indent="-285750">
              <a:buFont typeface="Arial" panose="020B0604020202020204" pitchFamily="34" charset="0"/>
              <a:buChar char="•"/>
            </a:pP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Triboelectricity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is an unwanted phenomenon because too strong voltage causes breakdown of electronics and fire in environments.</a:t>
            </a:r>
          </a:p>
          <a:p>
            <a:pPr marL="376650" indent="-285750">
              <a:buFont typeface="Arial" panose="020B0604020202020204" pitchFamily="34" charset="0"/>
              <a:buChar char="•"/>
            </a:pP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90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Attractive energy source when properly managed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38637" y="1033123"/>
            <a:ext cx="2725186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507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B5D4E0-E8A2-42DB-BE4C-0F357D07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ko-KR"/>
          </a:p>
        </p:txBody>
      </p:sp>
      <p:sp>
        <p:nvSpPr>
          <p:cNvPr id="6" name="제목 3">
            <a:extLst>
              <a:ext uri="{FF2B5EF4-FFF2-40B4-BE49-F238E27FC236}">
                <a16:creationId xmlns:a16="http://schemas.microsoft.com/office/drawing/2014/main" id="{30991168-760C-4C44-8A71-D1645FCF5407}"/>
              </a:ext>
            </a:extLst>
          </p:cNvPr>
          <p:cNvSpPr txBox="1">
            <a:spLocks/>
          </p:cNvSpPr>
          <p:nvPr/>
        </p:nvSpPr>
        <p:spPr>
          <a:xfrm>
            <a:off x="0" y="-814"/>
            <a:ext cx="9144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 b="1">
                <a:ea typeface="굴림" panose="020B0600000101010101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Printable Mechanical Energy Harvester</a:t>
            </a:r>
            <a:endParaRPr lang="ko-KR" alt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1D89331-EFE3-4962-972B-A27DC4608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392024"/>
              </p:ext>
            </p:extLst>
          </p:nvPr>
        </p:nvGraphicFramePr>
        <p:xfrm>
          <a:off x="2803" y="964734"/>
          <a:ext cx="9138394" cy="4841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7457">
                  <a:extLst>
                    <a:ext uri="{9D8B030D-6E8A-4147-A177-3AD203B41FA5}">
                      <a16:colId xmlns:a16="http://schemas.microsoft.com/office/drawing/2014/main" val="4052773963"/>
                    </a:ext>
                  </a:extLst>
                </a:gridCol>
                <a:gridCol w="2160784">
                  <a:extLst>
                    <a:ext uri="{9D8B030D-6E8A-4147-A177-3AD203B41FA5}">
                      <a16:colId xmlns:a16="http://schemas.microsoft.com/office/drawing/2014/main" val="2487395830"/>
                    </a:ext>
                  </a:extLst>
                </a:gridCol>
                <a:gridCol w="2040315">
                  <a:extLst>
                    <a:ext uri="{9D8B030D-6E8A-4147-A177-3AD203B41FA5}">
                      <a16:colId xmlns:a16="http://schemas.microsoft.com/office/drawing/2014/main" val="146422436"/>
                    </a:ext>
                  </a:extLst>
                </a:gridCol>
                <a:gridCol w="2529838">
                  <a:extLst>
                    <a:ext uri="{9D8B030D-6E8A-4147-A177-3AD203B41FA5}">
                      <a16:colId xmlns:a16="http://schemas.microsoft.com/office/drawing/2014/main" val="3398226219"/>
                    </a:ext>
                  </a:extLst>
                </a:gridCol>
              </a:tblGrid>
              <a:tr h="595618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Electromagnetic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Piezoelectric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Triboelectric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74794153"/>
                  </a:ext>
                </a:extLst>
              </a:tr>
              <a:tr h="85425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Material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Magnet and coil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PZT, BTO, PVDF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Polymers</a:t>
                      </a:r>
                    </a:p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(PTFE, PDMS)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83920130"/>
                  </a:ext>
                </a:extLst>
              </a:tr>
              <a:tr h="414213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Mass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Heavy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Light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Ultralight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2408861696"/>
                  </a:ext>
                </a:extLst>
              </a:tr>
              <a:tr h="85425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Power density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0.29 – 1.85 mW/g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0.35 – 0.43 mW/g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0.48 – 8.8 mW/g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1643496155"/>
                  </a:ext>
                </a:extLst>
              </a:tr>
              <a:tr h="414213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Cost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Ultralow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1782538777"/>
                  </a:ext>
                </a:extLst>
              </a:tr>
              <a:tr h="85425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Mechanical</a:t>
                      </a:r>
                    </a:p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Durability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Good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Poor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Good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2233977023"/>
                  </a:ext>
                </a:extLst>
              </a:tr>
              <a:tr h="854255"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In-Space </a:t>
                      </a:r>
                    </a:p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Manufacturability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tc>
                  <a:txBody>
                    <a:bodyPr/>
                    <a:lstStyle/>
                    <a:p>
                      <a:pPr marL="0" marR="0" indent="698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바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03259" marR="103259" marT="0" marB="0" anchor="ctr"/>
                </a:tc>
                <a:extLst>
                  <a:ext uri="{0D108BD9-81ED-4DB2-BD59-A6C34878D82A}">
                    <a16:rowId xmlns:a16="http://schemas.microsoft.com/office/drawing/2014/main" val="2610756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997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0" y="-742"/>
            <a:ext cx="9144000" cy="648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Operation Principle:  Step 1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5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schemeClr val="tx1"/>
                </a:solidFill>
              </a:rPr>
              <a:pPr/>
              <a:t>29</a:t>
            </a:fld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279" name="직사각형 60"/>
          <p:cNvSpPr>
            <a:spLocks noChangeArrowheads="1"/>
          </p:cNvSpPr>
          <p:nvPr/>
        </p:nvSpPr>
        <p:spPr bwMode="auto">
          <a:xfrm>
            <a:off x="755576" y="1327067"/>
            <a:ext cx="1973222" cy="5951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800" dirty="0"/>
          </a:p>
        </p:txBody>
      </p:sp>
      <p:sp>
        <p:nvSpPr>
          <p:cNvPr id="2" name="오른쪽 화살표 1"/>
          <p:cNvSpPr/>
          <p:nvPr/>
        </p:nvSpPr>
        <p:spPr>
          <a:xfrm>
            <a:off x="3122504" y="1444600"/>
            <a:ext cx="457266" cy="36004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0" name="직사각형 60"/>
          <p:cNvSpPr>
            <a:spLocks noChangeArrowheads="1"/>
          </p:cNvSpPr>
          <p:nvPr/>
        </p:nvSpPr>
        <p:spPr bwMode="auto">
          <a:xfrm>
            <a:off x="3898195" y="1327067"/>
            <a:ext cx="1973222" cy="5951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800" dirty="0"/>
          </a:p>
        </p:txBody>
      </p:sp>
      <p:sp>
        <p:nvSpPr>
          <p:cNvPr id="282" name="뺄셈 기호 281"/>
          <p:cNvSpPr/>
          <p:nvPr/>
        </p:nvSpPr>
        <p:spPr>
          <a:xfrm>
            <a:off x="3950543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3" name="뺄셈 기호 282"/>
          <p:cNvSpPr/>
          <p:nvPr/>
        </p:nvSpPr>
        <p:spPr>
          <a:xfrm>
            <a:off x="4223865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5" name="뺄셈 기호 284"/>
          <p:cNvSpPr/>
          <p:nvPr/>
        </p:nvSpPr>
        <p:spPr>
          <a:xfrm>
            <a:off x="4516233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6" name="뺄셈 기호 285"/>
          <p:cNvSpPr/>
          <p:nvPr/>
        </p:nvSpPr>
        <p:spPr>
          <a:xfrm>
            <a:off x="4794806" y="130060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1" name="뺄셈 기호 290"/>
          <p:cNvSpPr/>
          <p:nvPr/>
        </p:nvSpPr>
        <p:spPr>
          <a:xfrm>
            <a:off x="5076149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2" name="뺄셈 기호 291"/>
          <p:cNvSpPr/>
          <p:nvPr/>
        </p:nvSpPr>
        <p:spPr>
          <a:xfrm>
            <a:off x="5349471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3" name="뺄셈 기호 292"/>
          <p:cNvSpPr/>
          <p:nvPr/>
        </p:nvSpPr>
        <p:spPr>
          <a:xfrm>
            <a:off x="5641839" y="1300584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5" name="뺄셈 기호 294"/>
          <p:cNvSpPr/>
          <p:nvPr/>
        </p:nvSpPr>
        <p:spPr>
          <a:xfrm>
            <a:off x="3950543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6" name="뺄셈 기호 295"/>
          <p:cNvSpPr/>
          <p:nvPr/>
        </p:nvSpPr>
        <p:spPr>
          <a:xfrm>
            <a:off x="4223865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7" name="뺄셈 기호 296"/>
          <p:cNvSpPr/>
          <p:nvPr/>
        </p:nvSpPr>
        <p:spPr>
          <a:xfrm>
            <a:off x="4516233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8" name="뺄셈 기호 297"/>
          <p:cNvSpPr/>
          <p:nvPr/>
        </p:nvSpPr>
        <p:spPr>
          <a:xfrm>
            <a:off x="4794806" y="176865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9" name="뺄셈 기호 298"/>
          <p:cNvSpPr/>
          <p:nvPr/>
        </p:nvSpPr>
        <p:spPr>
          <a:xfrm>
            <a:off x="5076149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0" name="뺄셈 기호 299"/>
          <p:cNvSpPr/>
          <p:nvPr/>
        </p:nvSpPr>
        <p:spPr>
          <a:xfrm>
            <a:off x="5349471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1" name="뺄셈 기호 300"/>
          <p:cNvSpPr/>
          <p:nvPr/>
        </p:nvSpPr>
        <p:spPr>
          <a:xfrm>
            <a:off x="5641839" y="1768636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179512" y="688516"/>
            <a:ext cx="8496944" cy="413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Step 1. Triboelectric charging (Contact electrification)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TextBox 304"/>
          <p:cNvSpPr txBox="1"/>
          <p:nvPr/>
        </p:nvSpPr>
        <p:spPr>
          <a:xfrm>
            <a:off x="1068319" y="1466724"/>
            <a:ext cx="1347737" cy="3157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0900" algn="ctr">
              <a:lnSpc>
                <a:spcPct val="114000"/>
              </a:lnSpc>
            </a:pPr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dielectric</a:t>
            </a:r>
            <a:endParaRPr lang="ko-KR" altLang="en-US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8" name="TextBox 407"/>
          <p:cNvSpPr txBox="1"/>
          <p:nvPr/>
        </p:nvSpPr>
        <p:spPr>
          <a:xfrm>
            <a:off x="6084168" y="1192572"/>
            <a:ext cx="2880319" cy="842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Dielectric surface gains static charges by repeated contacts</a:t>
            </a:r>
            <a:b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Triboelectric layer</a:t>
            </a:r>
            <a:endParaRPr lang="en-US" altLang="ko-K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8391" y="3111974"/>
            <a:ext cx="28438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j-lt"/>
              </a:rPr>
              <a:t>Silk</a:t>
            </a:r>
          </a:p>
          <a:p>
            <a:r>
              <a:rPr lang="en-US" altLang="ko-KR" sz="1400" b="1" dirty="0">
                <a:latin typeface="+mj-lt"/>
              </a:rPr>
              <a:t>Aluminum</a:t>
            </a:r>
          </a:p>
          <a:p>
            <a:r>
              <a:rPr lang="en-US" altLang="ko-KR" sz="1400" b="1" dirty="0">
                <a:latin typeface="+mj-lt"/>
              </a:rPr>
              <a:t>Paper</a:t>
            </a:r>
          </a:p>
          <a:p>
            <a:r>
              <a:rPr lang="en-US" altLang="ko-KR" sz="1400" b="1" dirty="0">
                <a:latin typeface="+mj-lt"/>
              </a:rPr>
              <a:t>Cotton, woven</a:t>
            </a:r>
          </a:p>
          <a:p>
            <a:r>
              <a:rPr lang="en-US" altLang="ko-KR" sz="1400" b="1" dirty="0">
                <a:latin typeface="+mj-lt"/>
              </a:rPr>
              <a:t>Steel, Nickel, Copper</a:t>
            </a:r>
          </a:p>
          <a:p>
            <a:r>
              <a:rPr lang="en-US" altLang="ko-KR" sz="1400" b="1" dirty="0">
                <a:latin typeface="+mj-lt"/>
              </a:rPr>
              <a:t>Brass, Silver</a:t>
            </a:r>
          </a:p>
          <a:p>
            <a:r>
              <a:rPr lang="en-US" altLang="ko-KR" sz="1400" b="1" dirty="0">
                <a:latin typeface="+mj-lt"/>
              </a:rPr>
              <a:t>Polyvinyl alcohol</a:t>
            </a:r>
          </a:p>
          <a:p>
            <a:r>
              <a:rPr lang="en-US" altLang="ko-KR" sz="1400" b="1" dirty="0"/>
              <a:t>Polyester</a:t>
            </a:r>
          </a:p>
          <a:p>
            <a:r>
              <a:rPr lang="en-US" altLang="ko-KR" sz="1400" b="1" dirty="0"/>
              <a:t>Natural rubber</a:t>
            </a:r>
          </a:p>
          <a:p>
            <a:r>
              <a:rPr lang="en-US" altLang="ko-KR" sz="1400" b="1" dirty="0" err="1"/>
              <a:t>Polyvinylidine</a:t>
            </a:r>
            <a:r>
              <a:rPr lang="en-US" altLang="ko-KR" sz="1400" b="1" dirty="0"/>
              <a:t> chloride</a:t>
            </a:r>
          </a:p>
          <a:p>
            <a:r>
              <a:rPr lang="en-US" altLang="ko-KR" sz="1400" b="1"/>
              <a:t>Polyimide </a:t>
            </a:r>
            <a:r>
              <a:rPr lang="en-US" altLang="ko-KR" sz="1400" b="1" dirty="0"/>
              <a:t>(</a:t>
            </a:r>
            <a:r>
              <a:rPr lang="en-US" altLang="ko-KR" sz="1400" b="1" dirty="0" err="1"/>
              <a:t>Kapton</a:t>
            </a:r>
            <a:r>
              <a:rPr lang="en-US" altLang="ko-KR" sz="1400" b="1" dirty="0"/>
              <a:t>)</a:t>
            </a:r>
          </a:p>
          <a:p>
            <a:r>
              <a:rPr lang="en-US" altLang="ko-KR" sz="1400" b="1" dirty="0" err="1"/>
              <a:t>Polyvinvi</a:t>
            </a:r>
            <a:r>
              <a:rPr lang="en-US" altLang="ko-KR" sz="1400" b="1" dirty="0"/>
              <a:t> chloride (PVC)</a:t>
            </a:r>
          </a:p>
          <a:p>
            <a:r>
              <a:rPr lang="en-US" altLang="ko-KR" sz="1400" b="1" dirty="0"/>
              <a:t>Polydimethylsiloxane (PDMS)</a:t>
            </a:r>
          </a:p>
          <a:p>
            <a:r>
              <a:rPr lang="en-US" altLang="ko-KR" sz="1400" b="1" dirty="0" err="1"/>
              <a:t>Polytetrafluoroethylnene</a:t>
            </a:r>
            <a:r>
              <a:rPr lang="en-US" altLang="ko-KR" sz="1400" b="1" dirty="0"/>
              <a:t> (PTFE)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720081" y="3107752"/>
            <a:ext cx="1391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B00F0"/>
                </a:solidFill>
                <a:latin typeface="+mj-lt"/>
              </a:rPr>
              <a:t>Positive</a:t>
            </a:r>
            <a:endParaRPr lang="ko-KR" altLang="en-US" sz="1600" b="1" dirty="0">
              <a:solidFill>
                <a:srgbClr val="0B00F0"/>
              </a:solidFill>
              <a:latin typeface="+mj-lt"/>
            </a:endParaRPr>
          </a:p>
        </p:txBody>
      </p:sp>
      <p:sp>
        <p:nvSpPr>
          <p:cNvPr id="34" name="위쪽/아래쪽 화살표 33"/>
          <p:cNvSpPr/>
          <p:nvPr/>
        </p:nvSpPr>
        <p:spPr>
          <a:xfrm rot="10800000">
            <a:off x="1258965" y="3383951"/>
            <a:ext cx="313304" cy="2622890"/>
          </a:xfrm>
          <a:prstGeom prst="upDownArrow">
            <a:avLst/>
          </a:prstGeom>
          <a:gradFill>
            <a:gsLst>
              <a:gs pos="0">
                <a:srgbClr val="FF0000"/>
              </a:gs>
              <a:gs pos="50000">
                <a:schemeClr val="tx1">
                  <a:lumMod val="65000"/>
                  <a:lumOff val="35000"/>
                </a:schemeClr>
              </a:gs>
              <a:gs pos="100000">
                <a:srgbClr val="0B0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720080" y="5894578"/>
            <a:ext cx="1391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FF0000"/>
                </a:solidFill>
                <a:latin typeface="+mj-lt"/>
              </a:rPr>
              <a:t>Negative</a:t>
            </a:r>
            <a:endParaRPr lang="ko-KR" altLang="en-US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2694590" y="2541503"/>
            <a:ext cx="3754821" cy="32568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Order of electrification (OE)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5836877" y="3280804"/>
            <a:ext cx="2119499" cy="5769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OE material</a:t>
            </a:r>
            <a:endParaRPr lang="ko-KR" alt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5836877" y="4420600"/>
            <a:ext cx="2119499" cy="57697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OE material</a:t>
            </a:r>
            <a:endParaRPr lang="ko-KR" alt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5836877" y="5538036"/>
            <a:ext cx="2119499" cy="57697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B050"/>
            </a:solidFill>
          </a:ln>
          <a:effectLst>
            <a:glow rad="1270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triboelectricity!</a:t>
            </a:r>
            <a:endParaRPr lang="ko-KR" alt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덧셈 기호 2"/>
          <p:cNvSpPr/>
          <p:nvPr/>
        </p:nvSpPr>
        <p:spPr>
          <a:xfrm>
            <a:off x="6644598" y="3913509"/>
            <a:ext cx="504056" cy="458233"/>
          </a:xfrm>
          <a:prstGeom prst="mathPlu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등호 4"/>
          <p:cNvSpPr/>
          <p:nvPr/>
        </p:nvSpPr>
        <p:spPr>
          <a:xfrm rot="5400000">
            <a:off x="6675999" y="5049927"/>
            <a:ext cx="441252" cy="392771"/>
          </a:xfrm>
          <a:prstGeom prst="mathEqual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1778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0" y="7647"/>
            <a:ext cx="9144000" cy="648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Operation Principle:  Step 2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5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prstClr val="black"/>
                </a:solidFill>
                <a:latin typeface="Calibri"/>
                <a:ea typeface="맑은 고딕"/>
              </a:rPr>
              <a:pPr/>
              <a:t>30</a:t>
            </a:fld>
            <a:endParaRPr lang="ko-KR" altLang="en-US" sz="1800" dirty="0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306" name="TextBox 305"/>
          <p:cNvSpPr txBox="1"/>
          <p:nvPr/>
        </p:nvSpPr>
        <p:spPr>
          <a:xfrm>
            <a:off x="179511" y="736292"/>
            <a:ext cx="4163855" cy="413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000" b="1" dirty="0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Step 2. Electrostatic induction</a:t>
            </a:r>
            <a:endParaRPr lang="ko-KR" altLang="en-US" sz="2000" b="1" dirty="0">
              <a:solidFill>
                <a:prstClr val="black"/>
              </a:solidFill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01" name="직선 연결선 4104"/>
          <p:cNvCxnSpPr>
            <a:cxnSpLocks noChangeShapeType="1"/>
            <a:stCxn id="114" idx="3"/>
          </p:cNvCxnSpPr>
          <p:nvPr/>
        </p:nvCxnSpPr>
        <p:spPr bwMode="auto">
          <a:xfrm>
            <a:off x="1820079" y="2475407"/>
            <a:ext cx="312720" cy="794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직선 연결선 78"/>
          <p:cNvCxnSpPr>
            <a:cxnSpLocks noChangeShapeType="1"/>
            <a:stCxn id="113" idx="3"/>
          </p:cNvCxnSpPr>
          <p:nvPr/>
        </p:nvCxnSpPr>
        <p:spPr bwMode="auto">
          <a:xfrm flipV="1">
            <a:off x="1820079" y="3402699"/>
            <a:ext cx="313514" cy="1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직선 연결선 81"/>
          <p:cNvCxnSpPr>
            <a:cxnSpLocks noChangeShapeType="1"/>
          </p:cNvCxnSpPr>
          <p:nvPr/>
        </p:nvCxnSpPr>
        <p:spPr bwMode="auto">
          <a:xfrm>
            <a:off x="2132799" y="3085076"/>
            <a:ext cx="794" cy="317624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" name="그룹 4118"/>
          <p:cNvGrpSpPr>
            <a:grpSpLocks/>
          </p:cNvGrpSpPr>
          <p:nvPr/>
        </p:nvGrpSpPr>
        <p:grpSpPr bwMode="auto">
          <a:xfrm>
            <a:off x="2043899" y="2754876"/>
            <a:ext cx="179387" cy="330200"/>
            <a:chOff x="3727400" y="2209800"/>
            <a:chExt cx="180000" cy="329445"/>
          </a:xfrm>
        </p:grpSpPr>
        <p:cxnSp>
          <p:nvCxnSpPr>
            <p:cNvPr id="105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0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1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12" name="직선 연결선 96"/>
          <p:cNvCxnSpPr>
            <a:cxnSpLocks noChangeShapeType="1"/>
          </p:cNvCxnSpPr>
          <p:nvPr/>
        </p:nvCxnSpPr>
        <p:spPr bwMode="auto">
          <a:xfrm>
            <a:off x="2132799" y="2476201"/>
            <a:ext cx="0" cy="278675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3" name="직사각형 112"/>
          <p:cNvSpPr/>
          <p:nvPr/>
        </p:nvSpPr>
        <p:spPr bwMode="auto">
          <a:xfrm>
            <a:off x="467544" y="3258237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r>
              <a:rPr lang="en-US" altLang="ko-KR" sz="1400" dirty="0">
                <a:solidFill>
                  <a:prstClr val="black"/>
                </a:solidFill>
                <a:ea typeface="맑은 고딕"/>
              </a:rPr>
              <a:t>bot. electrode</a:t>
            </a:r>
            <a:endParaRPr lang="ko-KR" altLang="en-US" sz="14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14" name="직사각형 113"/>
          <p:cNvSpPr/>
          <p:nvPr/>
        </p:nvSpPr>
        <p:spPr bwMode="auto">
          <a:xfrm>
            <a:off x="467544" y="2331738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r>
              <a:rPr lang="en-US" altLang="ko-KR" sz="1400" dirty="0">
                <a:solidFill>
                  <a:prstClr val="black"/>
                </a:solidFill>
                <a:ea typeface="맑은 고딕"/>
              </a:rPr>
              <a:t>top electrode</a:t>
            </a:r>
            <a:endParaRPr lang="ko-KR" altLang="en-US" sz="14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15" name="직사각형 60"/>
          <p:cNvSpPr>
            <a:spLocks noChangeArrowheads="1"/>
          </p:cNvSpPr>
          <p:nvPr/>
        </p:nvSpPr>
        <p:spPr bwMode="auto">
          <a:xfrm>
            <a:off x="467544" y="3040210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1400" dirty="0">
                <a:solidFill>
                  <a:prstClr val="black"/>
                </a:solidFill>
                <a:ea typeface="맑은 고딕"/>
              </a:rPr>
              <a:t>dielectric</a:t>
            </a:r>
            <a:endParaRPr lang="ko-KR" altLang="en-US" sz="14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2913025" y="1458930"/>
            <a:ext cx="3317950" cy="29889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prstClr val="white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Contact-separation mode</a:t>
            </a:r>
            <a:endParaRPr lang="ko-KR" altLang="en-US" b="1" dirty="0">
              <a:solidFill>
                <a:prstClr val="white"/>
              </a:solidFill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17" name="직선 연결선 4104"/>
          <p:cNvCxnSpPr>
            <a:cxnSpLocks noChangeShapeType="1"/>
            <a:stCxn id="130" idx="3"/>
          </p:cNvCxnSpPr>
          <p:nvPr/>
        </p:nvCxnSpPr>
        <p:spPr bwMode="auto">
          <a:xfrm flipV="1">
            <a:off x="4007869" y="2896541"/>
            <a:ext cx="314308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직선 연결선 78"/>
          <p:cNvCxnSpPr>
            <a:cxnSpLocks noChangeShapeType="1"/>
            <a:stCxn id="129" idx="3"/>
          </p:cNvCxnSpPr>
          <p:nvPr/>
        </p:nvCxnSpPr>
        <p:spPr bwMode="auto">
          <a:xfrm flipV="1">
            <a:off x="4007869" y="3402699"/>
            <a:ext cx="313514" cy="1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9" name="직선 연결선 81"/>
          <p:cNvCxnSpPr>
            <a:cxnSpLocks noChangeShapeType="1"/>
          </p:cNvCxnSpPr>
          <p:nvPr/>
        </p:nvCxnSpPr>
        <p:spPr bwMode="auto">
          <a:xfrm>
            <a:off x="4320589" y="3312837"/>
            <a:ext cx="0" cy="89863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그룹 4118"/>
          <p:cNvGrpSpPr>
            <a:grpSpLocks/>
          </p:cNvGrpSpPr>
          <p:nvPr/>
        </p:nvGrpSpPr>
        <p:grpSpPr bwMode="auto">
          <a:xfrm>
            <a:off x="4231689" y="2982637"/>
            <a:ext cx="179387" cy="330200"/>
            <a:chOff x="3727400" y="2209800"/>
            <a:chExt cx="180000" cy="329445"/>
          </a:xfrm>
        </p:grpSpPr>
        <p:cxnSp>
          <p:nvCxnSpPr>
            <p:cNvPr id="121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5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28" name="직선 연결선 96"/>
          <p:cNvCxnSpPr>
            <a:cxnSpLocks noChangeShapeType="1"/>
          </p:cNvCxnSpPr>
          <p:nvPr/>
        </p:nvCxnSpPr>
        <p:spPr bwMode="auto">
          <a:xfrm flipH="1">
            <a:off x="4321383" y="2899916"/>
            <a:ext cx="794" cy="81998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9" name="직사각형 128"/>
          <p:cNvSpPr/>
          <p:nvPr/>
        </p:nvSpPr>
        <p:spPr bwMode="auto">
          <a:xfrm>
            <a:off x="2655334" y="3258237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30" name="직사각형 129"/>
          <p:cNvSpPr/>
          <p:nvPr/>
        </p:nvSpPr>
        <p:spPr bwMode="auto">
          <a:xfrm>
            <a:off x="2655334" y="2754876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31" name="직사각형 60"/>
          <p:cNvSpPr>
            <a:spLocks noChangeArrowheads="1"/>
          </p:cNvSpPr>
          <p:nvPr/>
        </p:nvSpPr>
        <p:spPr bwMode="auto">
          <a:xfrm>
            <a:off x="2655334" y="3043585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cxnSp>
        <p:nvCxnSpPr>
          <p:cNvPr id="132" name="직선 연결선 4104"/>
          <p:cNvCxnSpPr>
            <a:cxnSpLocks noChangeShapeType="1"/>
            <a:stCxn id="145" idx="3"/>
          </p:cNvCxnSpPr>
          <p:nvPr/>
        </p:nvCxnSpPr>
        <p:spPr bwMode="auto">
          <a:xfrm>
            <a:off x="6196684" y="2475407"/>
            <a:ext cx="312720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직선 연결선 78"/>
          <p:cNvCxnSpPr>
            <a:cxnSpLocks noChangeShapeType="1"/>
            <a:stCxn id="144" idx="3"/>
          </p:cNvCxnSpPr>
          <p:nvPr/>
        </p:nvCxnSpPr>
        <p:spPr bwMode="auto">
          <a:xfrm flipV="1">
            <a:off x="6196684" y="3402699"/>
            <a:ext cx="313514" cy="1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4" name="직선 연결선 81"/>
          <p:cNvCxnSpPr>
            <a:cxnSpLocks noChangeShapeType="1"/>
          </p:cNvCxnSpPr>
          <p:nvPr/>
        </p:nvCxnSpPr>
        <p:spPr bwMode="auto">
          <a:xfrm>
            <a:off x="6509404" y="3085076"/>
            <a:ext cx="0" cy="317624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5" name="그룹 4118"/>
          <p:cNvGrpSpPr>
            <a:grpSpLocks/>
          </p:cNvGrpSpPr>
          <p:nvPr/>
        </p:nvGrpSpPr>
        <p:grpSpPr bwMode="auto">
          <a:xfrm>
            <a:off x="6420504" y="2754876"/>
            <a:ext cx="179387" cy="330200"/>
            <a:chOff x="3727400" y="2209800"/>
            <a:chExt cx="180000" cy="329445"/>
          </a:xfrm>
        </p:grpSpPr>
        <p:cxnSp>
          <p:nvCxnSpPr>
            <p:cNvPr id="136" name="직선 연결선 135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7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8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9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0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43" name="직선 연결선 96"/>
          <p:cNvCxnSpPr>
            <a:cxnSpLocks noChangeShapeType="1"/>
          </p:cNvCxnSpPr>
          <p:nvPr/>
        </p:nvCxnSpPr>
        <p:spPr bwMode="auto">
          <a:xfrm>
            <a:off x="6509404" y="2476201"/>
            <a:ext cx="0" cy="278675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4" name="직사각형 143"/>
          <p:cNvSpPr/>
          <p:nvPr/>
        </p:nvSpPr>
        <p:spPr bwMode="auto">
          <a:xfrm>
            <a:off x="4844149" y="3258237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45" name="직사각형 144"/>
          <p:cNvSpPr/>
          <p:nvPr/>
        </p:nvSpPr>
        <p:spPr bwMode="auto">
          <a:xfrm>
            <a:off x="4844149" y="2331738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46" name="직사각형 60"/>
          <p:cNvSpPr>
            <a:spLocks noChangeArrowheads="1"/>
          </p:cNvSpPr>
          <p:nvPr/>
        </p:nvSpPr>
        <p:spPr bwMode="auto">
          <a:xfrm>
            <a:off x="4844149" y="3043585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47" name="모서리가 둥근 직사각형 146"/>
          <p:cNvSpPr/>
          <p:nvPr/>
        </p:nvSpPr>
        <p:spPr>
          <a:xfrm>
            <a:off x="3522442" y="4184372"/>
            <a:ext cx="2099117" cy="29889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prstClr val="white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Sliding mode</a:t>
            </a:r>
            <a:endParaRPr lang="ko-KR" altLang="en-US" b="1" dirty="0">
              <a:solidFill>
                <a:prstClr val="white"/>
              </a:solidFill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148" name="직선 연결선 4104"/>
          <p:cNvCxnSpPr>
            <a:cxnSpLocks noChangeShapeType="1"/>
            <a:stCxn id="161" idx="3"/>
          </p:cNvCxnSpPr>
          <p:nvPr/>
        </p:nvCxnSpPr>
        <p:spPr bwMode="auto">
          <a:xfrm>
            <a:off x="8362166" y="2899916"/>
            <a:ext cx="312720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9" name="직선 연결선 78"/>
          <p:cNvCxnSpPr>
            <a:cxnSpLocks noChangeShapeType="1"/>
            <a:stCxn id="160" idx="3"/>
          </p:cNvCxnSpPr>
          <p:nvPr/>
        </p:nvCxnSpPr>
        <p:spPr bwMode="auto">
          <a:xfrm flipV="1">
            <a:off x="8362166" y="3402699"/>
            <a:ext cx="313514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0" name="직선 연결선 81"/>
          <p:cNvCxnSpPr>
            <a:cxnSpLocks noChangeShapeType="1"/>
          </p:cNvCxnSpPr>
          <p:nvPr/>
        </p:nvCxnSpPr>
        <p:spPr bwMode="auto">
          <a:xfrm>
            <a:off x="8675680" y="3314642"/>
            <a:ext cx="0" cy="88057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1" name="그룹 4118"/>
          <p:cNvGrpSpPr>
            <a:grpSpLocks/>
          </p:cNvGrpSpPr>
          <p:nvPr/>
        </p:nvGrpSpPr>
        <p:grpSpPr bwMode="auto">
          <a:xfrm>
            <a:off x="8585986" y="2984442"/>
            <a:ext cx="179387" cy="330200"/>
            <a:chOff x="3727400" y="2209800"/>
            <a:chExt cx="180000" cy="329445"/>
          </a:xfrm>
        </p:grpSpPr>
        <p:cxnSp>
          <p:nvCxnSpPr>
            <p:cNvPr id="152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5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6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7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8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59" name="직선 연결선 96"/>
          <p:cNvCxnSpPr>
            <a:cxnSpLocks noChangeShapeType="1"/>
          </p:cNvCxnSpPr>
          <p:nvPr/>
        </p:nvCxnSpPr>
        <p:spPr bwMode="auto">
          <a:xfrm flipH="1">
            <a:off x="8674886" y="2897751"/>
            <a:ext cx="0" cy="6050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0" name="직사각형 159"/>
          <p:cNvSpPr/>
          <p:nvPr/>
        </p:nvSpPr>
        <p:spPr bwMode="auto">
          <a:xfrm>
            <a:off x="7009631" y="3258237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61" name="직사각형 160"/>
          <p:cNvSpPr/>
          <p:nvPr/>
        </p:nvSpPr>
        <p:spPr bwMode="auto">
          <a:xfrm>
            <a:off x="7009631" y="2756247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62" name="직사각형 60"/>
          <p:cNvSpPr>
            <a:spLocks noChangeArrowheads="1"/>
          </p:cNvSpPr>
          <p:nvPr/>
        </p:nvSpPr>
        <p:spPr bwMode="auto">
          <a:xfrm>
            <a:off x="7009631" y="3043585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163" name="굽은 화살표 162"/>
          <p:cNvSpPr/>
          <p:nvPr/>
        </p:nvSpPr>
        <p:spPr>
          <a:xfrm rot="2759544">
            <a:off x="2188738" y="1922627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64" name="굽은 화살표 163"/>
          <p:cNvSpPr/>
          <p:nvPr/>
        </p:nvSpPr>
        <p:spPr>
          <a:xfrm rot="2759544">
            <a:off x="4270576" y="1922627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65" name="굽은 화살표 164"/>
          <p:cNvSpPr/>
          <p:nvPr/>
        </p:nvSpPr>
        <p:spPr>
          <a:xfrm rot="2759544">
            <a:off x="6520602" y="1922627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66" name="굽은 화살표 165"/>
          <p:cNvSpPr/>
          <p:nvPr/>
        </p:nvSpPr>
        <p:spPr>
          <a:xfrm rot="13412036">
            <a:off x="6473729" y="3511029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67" name="뺄셈 기호 166"/>
          <p:cNvSpPr/>
          <p:nvPr/>
        </p:nvSpPr>
        <p:spPr>
          <a:xfrm>
            <a:off x="2706142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68" name="덧셈 기호 167"/>
          <p:cNvSpPr/>
          <p:nvPr/>
        </p:nvSpPr>
        <p:spPr>
          <a:xfrm>
            <a:off x="2706142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69" name="뺄셈 기호 168"/>
          <p:cNvSpPr/>
          <p:nvPr/>
        </p:nvSpPr>
        <p:spPr>
          <a:xfrm>
            <a:off x="2922166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70" name="덧셈 기호 169"/>
          <p:cNvSpPr/>
          <p:nvPr/>
        </p:nvSpPr>
        <p:spPr>
          <a:xfrm>
            <a:off x="2922166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71" name="뺄셈 기호 170"/>
          <p:cNvSpPr/>
          <p:nvPr/>
        </p:nvSpPr>
        <p:spPr>
          <a:xfrm>
            <a:off x="3138901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72" name="덧셈 기호 171"/>
          <p:cNvSpPr/>
          <p:nvPr/>
        </p:nvSpPr>
        <p:spPr>
          <a:xfrm>
            <a:off x="3138901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73" name="뺄셈 기호 172"/>
          <p:cNvSpPr/>
          <p:nvPr/>
        </p:nvSpPr>
        <p:spPr>
          <a:xfrm>
            <a:off x="3341052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74" name="덧셈 기호 173"/>
          <p:cNvSpPr/>
          <p:nvPr/>
        </p:nvSpPr>
        <p:spPr>
          <a:xfrm>
            <a:off x="3341052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75" name="뺄셈 기호 174"/>
          <p:cNvSpPr/>
          <p:nvPr/>
        </p:nvSpPr>
        <p:spPr>
          <a:xfrm>
            <a:off x="3557076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76" name="덧셈 기호 175"/>
          <p:cNvSpPr/>
          <p:nvPr/>
        </p:nvSpPr>
        <p:spPr>
          <a:xfrm>
            <a:off x="3557076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77" name="뺄셈 기호 176"/>
          <p:cNvSpPr/>
          <p:nvPr/>
        </p:nvSpPr>
        <p:spPr>
          <a:xfrm>
            <a:off x="3773811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78" name="덧셈 기호 177"/>
          <p:cNvSpPr/>
          <p:nvPr/>
        </p:nvSpPr>
        <p:spPr>
          <a:xfrm>
            <a:off x="3773811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79" name="덧셈 기호 178"/>
          <p:cNvSpPr/>
          <p:nvPr/>
        </p:nvSpPr>
        <p:spPr>
          <a:xfrm>
            <a:off x="4891610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0" name="덧셈 기호 179"/>
          <p:cNvSpPr/>
          <p:nvPr/>
        </p:nvSpPr>
        <p:spPr>
          <a:xfrm>
            <a:off x="5107634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1" name="덧셈 기호 180"/>
          <p:cNvSpPr/>
          <p:nvPr/>
        </p:nvSpPr>
        <p:spPr>
          <a:xfrm>
            <a:off x="5324369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2" name="덧셈 기호 181"/>
          <p:cNvSpPr/>
          <p:nvPr/>
        </p:nvSpPr>
        <p:spPr>
          <a:xfrm>
            <a:off x="5526520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3" name="덧셈 기호 182"/>
          <p:cNvSpPr/>
          <p:nvPr/>
        </p:nvSpPr>
        <p:spPr>
          <a:xfrm>
            <a:off x="5742544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4" name="덧셈 기호 183"/>
          <p:cNvSpPr/>
          <p:nvPr/>
        </p:nvSpPr>
        <p:spPr>
          <a:xfrm>
            <a:off x="5959279" y="3256210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85" name="뺄셈 기호 184"/>
          <p:cNvSpPr/>
          <p:nvPr/>
        </p:nvSpPr>
        <p:spPr>
          <a:xfrm>
            <a:off x="4891610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86" name="뺄셈 기호 185"/>
          <p:cNvSpPr/>
          <p:nvPr/>
        </p:nvSpPr>
        <p:spPr>
          <a:xfrm>
            <a:off x="5107634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87" name="뺄셈 기호 186"/>
          <p:cNvSpPr/>
          <p:nvPr/>
        </p:nvSpPr>
        <p:spPr>
          <a:xfrm>
            <a:off x="5324369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88" name="뺄셈 기호 187"/>
          <p:cNvSpPr/>
          <p:nvPr/>
        </p:nvSpPr>
        <p:spPr>
          <a:xfrm>
            <a:off x="5526520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89" name="뺄셈 기호 188"/>
          <p:cNvSpPr/>
          <p:nvPr/>
        </p:nvSpPr>
        <p:spPr>
          <a:xfrm>
            <a:off x="5742544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0" name="뺄셈 기호 189"/>
          <p:cNvSpPr/>
          <p:nvPr/>
        </p:nvSpPr>
        <p:spPr>
          <a:xfrm>
            <a:off x="5959279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1" name="뺄셈 기호 190"/>
          <p:cNvSpPr/>
          <p:nvPr/>
        </p:nvSpPr>
        <p:spPr>
          <a:xfrm>
            <a:off x="7062915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2" name="뺄셈 기호 191"/>
          <p:cNvSpPr/>
          <p:nvPr/>
        </p:nvSpPr>
        <p:spPr>
          <a:xfrm>
            <a:off x="7278939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3" name="뺄셈 기호 192"/>
          <p:cNvSpPr/>
          <p:nvPr/>
        </p:nvSpPr>
        <p:spPr>
          <a:xfrm>
            <a:off x="7495674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4" name="뺄셈 기호 193"/>
          <p:cNvSpPr/>
          <p:nvPr/>
        </p:nvSpPr>
        <p:spPr>
          <a:xfrm>
            <a:off x="7697825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5" name="뺄셈 기호 194"/>
          <p:cNvSpPr/>
          <p:nvPr/>
        </p:nvSpPr>
        <p:spPr>
          <a:xfrm>
            <a:off x="7913849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6" name="뺄셈 기호 195"/>
          <p:cNvSpPr/>
          <p:nvPr/>
        </p:nvSpPr>
        <p:spPr>
          <a:xfrm>
            <a:off x="8130584" y="3014742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197" name="아래쪽 화살표 196"/>
          <p:cNvSpPr/>
          <p:nvPr/>
        </p:nvSpPr>
        <p:spPr>
          <a:xfrm>
            <a:off x="6360009" y="2655588"/>
            <a:ext cx="298334" cy="548965"/>
          </a:xfrm>
          <a:prstGeom prst="downArrow">
            <a:avLst/>
          </a:prstGeom>
          <a:solidFill>
            <a:srgbClr val="FFFF0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452651" y="2217081"/>
            <a:ext cx="54491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I</a:t>
            </a:r>
            <a:endParaRPr lang="ko-KR" altLang="en-US" sz="2400" b="1" i="1" dirty="0">
              <a:solidFill>
                <a:srgbClr val="FF0000"/>
              </a:solidFill>
              <a:latin typeface="Times New Roman" panose="02020603050405020304" pitchFamily="18" charset="0"/>
              <a:ea typeface="맑은 고딕"/>
              <a:cs typeface="Times New Roman" panose="02020603050405020304" pitchFamily="18" charset="0"/>
            </a:endParaRPr>
          </a:p>
        </p:txBody>
      </p:sp>
      <p:sp>
        <p:nvSpPr>
          <p:cNvPr id="199" name="아래쪽 화살표 198"/>
          <p:cNvSpPr/>
          <p:nvPr/>
        </p:nvSpPr>
        <p:spPr>
          <a:xfrm rot="10800000">
            <a:off x="8535420" y="2889232"/>
            <a:ext cx="298334" cy="499059"/>
          </a:xfrm>
          <a:prstGeom prst="downArrow">
            <a:avLst/>
          </a:prstGeom>
          <a:solidFill>
            <a:srgbClr val="FFFF0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8457678" y="3370734"/>
            <a:ext cx="54491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I</a:t>
            </a:r>
            <a:endParaRPr lang="ko-KR" altLang="en-US" sz="2400" b="1" i="1" dirty="0">
              <a:solidFill>
                <a:srgbClr val="FF0000"/>
              </a:solidFill>
              <a:latin typeface="Times New Roman" panose="02020603050405020304" pitchFamily="18" charset="0"/>
              <a:ea typeface="맑은 고딕"/>
              <a:cs typeface="Times New Roman" panose="02020603050405020304" pitchFamily="18" charset="0"/>
            </a:endParaRPr>
          </a:p>
        </p:txBody>
      </p:sp>
      <p:sp>
        <p:nvSpPr>
          <p:cNvPr id="201" name="덧셈 기호 200"/>
          <p:cNvSpPr/>
          <p:nvPr/>
        </p:nvSpPr>
        <p:spPr>
          <a:xfrm>
            <a:off x="7062915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2" name="덧셈 기호 201"/>
          <p:cNvSpPr/>
          <p:nvPr/>
        </p:nvSpPr>
        <p:spPr>
          <a:xfrm>
            <a:off x="7278939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3" name="덧셈 기호 202"/>
          <p:cNvSpPr/>
          <p:nvPr/>
        </p:nvSpPr>
        <p:spPr>
          <a:xfrm>
            <a:off x="7495674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4" name="덧셈 기호 203"/>
          <p:cNvSpPr/>
          <p:nvPr/>
        </p:nvSpPr>
        <p:spPr>
          <a:xfrm>
            <a:off x="7697825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5" name="덧셈 기호 204"/>
          <p:cNvSpPr/>
          <p:nvPr/>
        </p:nvSpPr>
        <p:spPr>
          <a:xfrm>
            <a:off x="7913849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06" name="덧셈 기호 205"/>
          <p:cNvSpPr/>
          <p:nvPr/>
        </p:nvSpPr>
        <p:spPr>
          <a:xfrm>
            <a:off x="8130584" y="2860191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cxnSp>
        <p:nvCxnSpPr>
          <p:cNvPr id="207" name="직선 연결선 4104"/>
          <p:cNvCxnSpPr>
            <a:cxnSpLocks noChangeShapeType="1"/>
            <a:stCxn id="220" idx="3"/>
          </p:cNvCxnSpPr>
          <p:nvPr/>
        </p:nvCxnSpPr>
        <p:spPr bwMode="auto">
          <a:xfrm flipV="1">
            <a:off x="1820078" y="5127029"/>
            <a:ext cx="314308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" name="직선 연결선 78"/>
          <p:cNvCxnSpPr>
            <a:cxnSpLocks noChangeShapeType="1"/>
            <a:stCxn id="219" idx="3"/>
          </p:cNvCxnSpPr>
          <p:nvPr/>
        </p:nvCxnSpPr>
        <p:spPr bwMode="auto">
          <a:xfrm flipV="1">
            <a:off x="1820078" y="5633187"/>
            <a:ext cx="313514" cy="1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9" name="직선 연결선 81"/>
          <p:cNvCxnSpPr>
            <a:cxnSpLocks noChangeShapeType="1"/>
          </p:cNvCxnSpPr>
          <p:nvPr/>
        </p:nvCxnSpPr>
        <p:spPr bwMode="auto">
          <a:xfrm>
            <a:off x="2132798" y="5543325"/>
            <a:ext cx="794" cy="89863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10" name="그룹 4118"/>
          <p:cNvGrpSpPr>
            <a:grpSpLocks/>
          </p:cNvGrpSpPr>
          <p:nvPr/>
        </p:nvGrpSpPr>
        <p:grpSpPr bwMode="auto">
          <a:xfrm>
            <a:off x="2043898" y="5213125"/>
            <a:ext cx="179387" cy="330200"/>
            <a:chOff x="3727400" y="2209800"/>
            <a:chExt cx="180000" cy="329445"/>
          </a:xfrm>
        </p:grpSpPr>
        <p:cxnSp>
          <p:nvCxnSpPr>
            <p:cNvPr id="211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3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4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5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6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7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18" name="직선 연결선 96"/>
          <p:cNvCxnSpPr>
            <a:cxnSpLocks noChangeShapeType="1"/>
          </p:cNvCxnSpPr>
          <p:nvPr/>
        </p:nvCxnSpPr>
        <p:spPr bwMode="auto">
          <a:xfrm flipH="1">
            <a:off x="2133592" y="5127650"/>
            <a:ext cx="0" cy="80119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9" name="직사각형 218"/>
          <p:cNvSpPr/>
          <p:nvPr/>
        </p:nvSpPr>
        <p:spPr bwMode="auto">
          <a:xfrm>
            <a:off x="467543" y="5488725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20" name="직사각형 219"/>
          <p:cNvSpPr/>
          <p:nvPr/>
        </p:nvSpPr>
        <p:spPr bwMode="auto">
          <a:xfrm>
            <a:off x="467543" y="4985364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21" name="직사각형 60"/>
          <p:cNvSpPr>
            <a:spLocks noChangeArrowheads="1"/>
          </p:cNvSpPr>
          <p:nvPr/>
        </p:nvSpPr>
        <p:spPr bwMode="auto">
          <a:xfrm>
            <a:off x="467543" y="5274073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22" name="뺄셈 기호 221"/>
          <p:cNvSpPr/>
          <p:nvPr/>
        </p:nvSpPr>
        <p:spPr>
          <a:xfrm>
            <a:off x="518351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23" name="덧셈 기호 222"/>
          <p:cNvSpPr/>
          <p:nvPr/>
        </p:nvSpPr>
        <p:spPr>
          <a:xfrm>
            <a:off x="518351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24" name="뺄셈 기호 223"/>
          <p:cNvSpPr/>
          <p:nvPr/>
        </p:nvSpPr>
        <p:spPr>
          <a:xfrm>
            <a:off x="734375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25" name="덧셈 기호 224"/>
          <p:cNvSpPr/>
          <p:nvPr/>
        </p:nvSpPr>
        <p:spPr>
          <a:xfrm>
            <a:off x="734375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26" name="뺄셈 기호 225"/>
          <p:cNvSpPr/>
          <p:nvPr/>
        </p:nvSpPr>
        <p:spPr>
          <a:xfrm>
            <a:off x="951110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27" name="덧셈 기호 226"/>
          <p:cNvSpPr/>
          <p:nvPr/>
        </p:nvSpPr>
        <p:spPr>
          <a:xfrm>
            <a:off x="951110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28" name="뺄셈 기호 227"/>
          <p:cNvSpPr/>
          <p:nvPr/>
        </p:nvSpPr>
        <p:spPr>
          <a:xfrm>
            <a:off x="1153261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29" name="덧셈 기호 228"/>
          <p:cNvSpPr/>
          <p:nvPr/>
        </p:nvSpPr>
        <p:spPr>
          <a:xfrm>
            <a:off x="1153261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30" name="뺄셈 기호 229"/>
          <p:cNvSpPr/>
          <p:nvPr/>
        </p:nvSpPr>
        <p:spPr>
          <a:xfrm>
            <a:off x="1369285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31" name="덧셈 기호 230"/>
          <p:cNvSpPr/>
          <p:nvPr/>
        </p:nvSpPr>
        <p:spPr>
          <a:xfrm>
            <a:off x="1369285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32" name="뺄셈 기호 231"/>
          <p:cNvSpPr/>
          <p:nvPr/>
        </p:nvSpPr>
        <p:spPr>
          <a:xfrm>
            <a:off x="1586020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33" name="덧셈 기호 232"/>
          <p:cNvSpPr/>
          <p:nvPr/>
        </p:nvSpPr>
        <p:spPr>
          <a:xfrm>
            <a:off x="1586020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cxnSp>
        <p:nvCxnSpPr>
          <p:cNvPr id="234" name="직선 연결선 4104"/>
          <p:cNvCxnSpPr>
            <a:cxnSpLocks noChangeShapeType="1"/>
          </p:cNvCxnSpPr>
          <p:nvPr/>
        </p:nvCxnSpPr>
        <p:spPr bwMode="auto">
          <a:xfrm flipV="1">
            <a:off x="5281381" y="5127029"/>
            <a:ext cx="314308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" name="직선 연결선 78"/>
          <p:cNvCxnSpPr>
            <a:cxnSpLocks noChangeShapeType="1"/>
            <a:stCxn id="246" idx="3"/>
          </p:cNvCxnSpPr>
          <p:nvPr/>
        </p:nvCxnSpPr>
        <p:spPr bwMode="auto">
          <a:xfrm>
            <a:off x="4616401" y="5633188"/>
            <a:ext cx="978493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6" name="직선 연결선 81"/>
          <p:cNvCxnSpPr>
            <a:cxnSpLocks noChangeShapeType="1"/>
          </p:cNvCxnSpPr>
          <p:nvPr/>
        </p:nvCxnSpPr>
        <p:spPr bwMode="auto">
          <a:xfrm>
            <a:off x="5594101" y="5543325"/>
            <a:ext cx="794" cy="89863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7" name="그룹 4118"/>
          <p:cNvGrpSpPr>
            <a:grpSpLocks/>
          </p:cNvGrpSpPr>
          <p:nvPr/>
        </p:nvGrpSpPr>
        <p:grpSpPr bwMode="auto">
          <a:xfrm>
            <a:off x="5505201" y="5213125"/>
            <a:ext cx="179387" cy="330200"/>
            <a:chOff x="3727400" y="2209800"/>
            <a:chExt cx="180000" cy="329445"/>
          </a:xfrm>
        </p:grpSpPr>
        <p:cxnSp>
          <p:nvCxnSpPr>
            <p:cNvPr id="238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9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0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1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2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4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45" name="직선 연결선 96"/>
          <p:cNvCxnSpPr>
            <a:cxnSpLocks noChangeShapeType="1"/>
          </p:cNvCxnSpPr>
          <p:nvPr/>
        </p:nvCxnSpPr>
        <p:spPr bwMode="auto">
          <a:xfrm flipH="1">
            <a:off x="5594895" y="5129033"/>
            <a:ext cx="794" cy="83369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6" name="직사각형 245"/>
          <p:cNvSpPr/>
          <p:nvPr/>
        </p:nvSpPr>
        <p:spPr bwMode="auto">
          <a:xfrm>
            <a:off x="3263866" y="5488725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47" name="직사각형 246"/>
          <p:cNvSpPr/>
          <p:nvPr/>
        </p:nvSpPr>
        <p:spPr bwMode="auto">
          <a:xfrm>
            <a:off x="3927433" y="4985364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48" name="직사각형 60"/>
          <p:cNvSpPr>
            <a:spLocks noChangeArrowheads="1"/>
          </p:cNvSpPr>
          <p:nvPr/>
        </p:nvSpPr>
        <p:spPr bwMode="auto">
          <a:xfrm>
            <a:off x="3263866" y="5274073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49" name="뺄셈 기호 248"/>
          <p:cNvSpPr/>
          <p:nvPr/>
        </p:nvSpPr>
        <p:spPr>
          <a:xfrm>
            <a:off x="3314674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50" name="덧셈 기호 249"/>
          <p:cNvSpPr/>
          <p:nvPr/>
        </p:nvSpPr>
        <p:spPr>
          <a:xfrm>
            <a:off x="3978241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51" name="뺄셈 기호 250"/>
          <p:cNvSpPr/>
          <p:nvPr/>
        </p:nvSpPr>
        <p:spPr>
          <a:xfrm>
            <a:off x="3530698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52" name="덧셈 기호 251"/>
          <p:cNvSpPr/>
          <p:nvPr/>
        </p:nvSpPr>
        <p:spPr>
          <a:xfrm>
            <a:off x="4194265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53" name="뺄셈 기호 252"/>
          <p:cNvSpPr/>
          <p:nvPr/>
        </p:nvSpPr>
        <p:spPr>
          <a:xfrm>
            <a:off x="3747433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54" name="덧셈 기호 253"/>
          <p:cNvSpPr/>
          <p:nvPr/>
        </p:nvSpPr>
        <p:spPr>
          <a:xfrm>
            <a:off x="4411000" y="5090679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55" name="뺄셈 기호 254"/>
          <p:cNvSpPr/>
          <p:nvPr/>
        </p:nvSpPr>
        <p:spPr>
          <a:xfrm>
            <a:off x="3949584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56" name="덧셈 기호 255"/>
          <p:cNvSpPr/>
          <p:nvPr/>
        </p:nvSpPr>
        <p:spPr>
          <a:xfrm>
            <a:off x="3307193" y="5490073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57" name="뺄셈 기호 256"/>
          <p:cNvSpPr/>
          <p:nvPr/>
        </p:nvSpPr>
        <p:spPr>
          <a:xfrm>
            <a:off x="4165608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58" name="덧셈 기호 257"/>
          <p:cNvSpPr/>
          <p:nvPr/>
        </p:nvSpPr>
        <p:spPr>
          <a:xfrm>
            <a:off x="3523217" y="5490073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59" name="뺄셈 기호 258"/>
          <p:cNvSpPr/>
          <p:nvPr/>
        </p:nvSpPr>
        <p:spPr>
          <a:xfrm>
            <a:off x="4382343" y="5245230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60" name="덧셈 기호 259"/>
          <p:cNvSpPr/>
          <p:nvPr/>
        </p:nvSpPr>
        <p:spPr>
          <a:xfrm>
            <a:off x="3739952" y="5490073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61" name="아래쪽 화살표 260"/>
          <p:cNvSpPr/>
          <p:nvPr/>
        </p:nvSpPr>
        <p:spPr>
          <a:xfrm>
            <a:off x="5446522" y="5166040"/>
            <a:ext cx="298334" cy="453690"/>
          </a:xfrm>
          <a:prstGeom prst="downArrow">
            <a:avLst/>
          </a:prstGeom>
          <a:solidFill>
            <a:srgbClr val="FFFF0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5374034" y="4695448"/>
            <a:ext cx="54491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I</a:t>
            </a:r>
            <a:endParaRPr lang="ko-KR" altLang="en-US" sz="2400" b="1" i="1" dirty="0">
              <a:solidFill>
                <a:srgbClr val="FF0000"/>
              </a:solidFill>
              <a:latin typeface="Times New Roman" panose="02020603050405020304" pitchFamily="18" charset="0"/>
              <a:ea typeface="맑은 고딕"/>
              <a:cs typeface="Times New Roman" panose="02020603050405020304" pitchFamily="18" charset="0"/>
            </a:endParaRPr>
          </a:p>
        </p:txBody>
      </p:sp>
      <p:cxnSp>
        <p:nvCxnSpPr>
          <p:cNvPr id="263" name="직선 연결선 4104"/>
          <p:cNvCxnSpPr>
            <a:cxnSpLocks noChangeShapeType="1"/>
            <a:stCxn id="276" idx="3"/>
          </p:cNvCxnSpPr>
          <p:nvPr/>
        </p:nvCxnSpPr>
        <p:spPr bwMode="auto">
          <a:xfrm>
            <a:off x="8362166" y="5130403"/>
            <a:ext cx="312720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4" name="직선 연결선 78"/>
          <p:cNvCxnSpPr>
            <a:cxnSpLocks noChangeShapeType="1"/>
            <a:stCxn id="275" idx="3"/>
          </p:cNvCxnSpPr>
          <p:nvPr/>
        </p:nvCxnSpPr>
        <p:spPr bwMode="auto">
          <a:xfrm flipV="1">
            <a:off x="8362166" y="5633186"/>
            <a:ext cx="313514" cy="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5" name="직선 연결선 81"/>
          <p:cNvCxnSpPr>
            <a:cxnSpLocks noChangeShapeType="1"/>
          </p:cNvCxnSpPr>
          <p:nvPr/>
        </p:nvCxnSpPr>
        <p:spPr bwMode="auto">
          <a:xfrm>
            <a:off x="8675680" y="5545129"/>
            <a:ext cx="0" cy="88057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6" name="그룹 4118"/>
          <p:cNvGrpSpPr>
            <a:grpSpLocks/>
          </p:cNvGrpSpPr>
          <p:nvPr/>
        </p:nvGrpSpPr>
        <p:grpSpPr bwMode="auto">
          <a:xfrm>
            <a:off x="8585986" y="5214929"/>
            <a:ext cx="179387" cy="330200"/>
            <a:chOff x="3727400" y="2209800"/>
            <a:chExt cx="180000" cy="329445"/>
          </a:xfrm>
        </p:grpSpPr>
        <p:cxnSp>
          <p:nvCxnSpPr>
            <p:cNvPr id="267" name="직선 연결선 86"/>
            <p:cNvCxnSpPr>
              <a:cxnSpLocks noChangeShapeType="1"/>
            </p:cNvCxnSpPr>
            <p:nvPr/>
          </p:nvCxnSpPr>
          <p:spPr bwMode="auto">
            <a:xfrm>
              <a:off x="3727400" y="2239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8" name="직선 연결선 88"/>
            <p:cNvCxnSpPr>
              <a:cxnSpLocks noChangeShapeType="1"/>
            </p:cNvCxnSpPr>
            <p:nvPr/>
          </p:nvCxnSpPr>
          <p:spPr bwMode="auto">
            <a:xfrm flipV="1">
              <a:off x="3727400" y="2293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9" name="직선 연결선 90"/>
            <p:cNvCxnSpPr>
              <a:cxnSpLocks noChangeShapeType="1"/>
            </p:cNvCxnSpPr>
            <p:nvPr/>
          </p:nvCxnSpPr>
          <p:spPr bwMode="auto">
            <a:xfrm>
              <a:off x="3727400" y="2347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0" name="직선 연결선 91"/>
            <p:cNvCxnSpPr>
              <a:cxnSpLocks noChangeShapeType="1"/>
            </p:cNvCxnSpPr>
            <p:nvPr/>
          </p:nvCxnSpPr>
          <p:spPr bwMode="auto">
            <a:xfrm flipV="1">
              <a:off x="3727400" y="2401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1" name="직선 연결선 92"/>
            <p:cNvCxnSpPr>
              <a:cxnSpLocks noChangeShapeType="1"/>
            </p:cNvCxnSpPr>
            <p:nvPr/>
          </p:nvCxnSpPr>
          <p:spPr bwMode="auto">
            <a:xfrm>
              <a:off x="3727400" y="2455138"/>
              <a:ext cx="180000" cy="540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2" name="직선 연결선 93"/>
            <p:cNvCxnSpPr>
              <a:cxnSpLocks noChangeShapeType="1"/>
            </p:cNvCxnSpPr>
            <p:nvPr/>
          </p:nvCxnSpPr>
          <p:spPr bwMode="auto">
            <a:xfrm flipV="1">
              <a:off x="3727400" y="2209800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3" name="직선 연결선 94"/>
            <p:cNvCxnSpPr>
              <a:cxnSpLocks noChangeShapeType="1"/>
            </p:cNvCxnSpPr>
            <p:nvPr/>
          </p:nvCxnSpPr>
          <p:spPr bwMode="auto">
            <a:xfrm flipV="1">
              <a:off x="3817400" y="2510445"/>
              <a:ext cx="90000" cy="28800"/>
            </a:xfrm>
            <a:prstGeom prst="line">
              <a:avLst/>
            </a:prstGeom>
            <a:noFill/>
            <a:ln w="38100" cap="rnd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74" name="직선 연결선 96"/>
          <p:cNvCxnSpPr>
            <a:cxnSpLocks noChangeShapeType="1"/>
          </p:cNvCxnSpPr>
          <p:nvPr/>
        </p:nvCxnSpPr>
        <p:spPr bwMode="auto">
          <a:xfrm flipH="1">
            <a:off x="8674886" y="5128238"/>
            <a:ext cx="0" cy="60500"/>
          </a:xfrm>
          <a:prstGeom prst="line">
            <a:avLst/>
          </a:prstGeom>
          <a:noFill/>
          <a:ln w="38100" cap="rnd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5" name="직사각형 274"/>
          <p:cNvSpPr/>
          <p:nvPr/>
        </p:nvSpPr>
        <p:spPr bwMode="auto">
          <a:xfrm>
            <a:off x="7009631" y="5488724"/>
            <a:ext cx="1352535" cy="288925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76" name="직사각형 275"/>
          <p:cNvSpPr/>
          <p:nvPr/>
        </p:nvSpPr>
        <p:spPr bwMode="auto">
          <a:xfrm>
            <a:off x="7009631" y="4986734"/>
            <a:ext cx="1352535" cy="287338"/>
          </a:xfrm>
          <a:prstGeom prst="rect">
            <a:avLst/>
          </a:prstGeom>
          <a:solidFill>
            <a:srgbClr val="FFC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>
            <a:lvl1pPr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4400" b="1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 latinLnBrk="0">
              <a:defRPr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77" name="직사각형 60"/>
          <p:cNvSpPr>
            <a:spLocks noChangeArrowheads="1"/>
          </p:cNvSpPr>
          <p:nvPr/>
        </p:nvSpPr>
        <p:spPr bwMode="auto">
          <a:xfrm>
            <a:off x="7009631" y="5274072"/>
            <a:ext cx="1352535" cy="216000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endParaRPr lang="ko-KR" altLang="en-US" sz="1600" dirty="0">
              <a:solidFill>
                <a:prstClr val="black"/>
              </a:solidFill>
              <a:ea typeface="맑은 고딕"/>
            </a:endParaRPr>
          </a:p>
        </p:txBody>
      </p:sp>
      <p:sp>
        <p:nvSpPr>
          <p:cNvPr id="278" name="뺄셈 기호 277"/>
          <p:cNvSpPr/>
          <p:nvPr/>
        </p:nvSpPr>
        <p:spPr>
          <a:xfrm>
            <a:off x="7062915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81" name="뺄셈 기호 280"/>
          <p:cNvSpPr/>
          <p:nvPr/>
        </p:nvSpPr>
        <p:spPr>
          <a:xfrm>
            <a:off x="7278939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84" name="뺄셈 기호 283"/>
          <p:cNvSpPr/>
          <p:nvPr/>
        </p:nvSpPr>
        <p:spPr>
          <a:xfrm>
            <a:off x="7495674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87" name="뺄셈 기호 286"/>
          <p:cNvSpPr/>
          <p:nvPr/>
        </p:nvSpPr>
        <p:spPr>
          <a:xfrm>
            <a:off x="7697825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88" name="뺄셈 기호 287"/>
          <p:cNvSpPr/>
          <p:nvPr/>
        </p:nvSpPr>
        <p:spPr>
          <a:xfrm>
            <a:off x="7913849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89" name="뺄셈 기호 288"/>
          <p:cNvSpPr/>
          <p:nvPr/>
        </p:nvSpPr>
        <p:spPr>
          <a:xfrm>
            <a:off x="8130584" y="5245229"/>
            <a:ext cx="180000" cy="180000"/>
          </a:xfrm>
          <a:prstGeom prst="mathMin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290" name="아래쪽 화살표 289"/>
          <p:cNvSpPr/>
          <p:nvPr/>
        </p:nvSpPr>
        <p:spPr>
          <a:xfrm rot="10800000">
            <a:off x="8535420" y="5119719"/>
            <a:ext cx="298334" cy="499059"/>
          </a:xfrm>
          <a:prstGeom prst="downArrow">
            <a:avLst/>
          </a:prstGeom>
          <a:solidFill>
            <a:srgbClr val="FFFF0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8470378" y="5602663"/>
            <a:ext cx="544910" cy="48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00">
              <a:lnSpc>
                <a:spcPct val="114000"/>
              </a:lnSpc>
            </a:pPr>
            <a:r>
              <a:rPr lang="en-US" altLang="ko-KR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I</a:t>
            </a:r>
            <a:endParaRPr lang="ko-KR" altLang="en-US" sz="2400" b="1" i="1" dirty="0">
              <a:solidFill>
                <a:srgbClr val="FF0000"/>
              </a:solidFill>
              <a:latin typeface="Times New Roman" panose="02020603050405020304" pitchFamily="18" charset="0"/>
              <a:ea typeface="맑은 고딕"/>
              <a:cs typeface="Times New Roman" panose="02020603050405020304" pitchFamily="18" charset="0"/>
            </a:endParaRPr>
          </a:p>
        </p:txBody>
      </p:sp>
      <p:sp>
        <p:nvSpPr>
          <p:cNvPr id="302" name="덧셈 기호 301"/>
          <p:cNvSpPr/>
          <p:nvPr/>
        </p:nvSpPr>
        <p:spPr>
          <a:xfrm>
            <a:off x="7062915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03" name="덧셈 기호 302"/>
          <p:cNvSpPr/>
          <p:nvPr/>
        </p:nvSpPr>
        <p:spPr>
          <a:xfrm>
            <a:off x="7278939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07" name="덧셈 기호 306"/>
          <p:cNvSpPr/>
          <p:nvPr/>
        </p:nvSpPr>
        <p:spPr>
          <a:xfrm>
            <a:off x="7495674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08" name="덧셈 기호 307"/>
          <p:cNvSpPr/>
          <p:nvPr/>
        </p:nvSpPr>
        <p:spPr>
          <a:xfrm>
            <a:off x="7697825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09" name="덧셈 기호 308"/>
          <p:cNvSpPr/>
          <p:nvPr/>
        </p:nvSpPr>
        <p:spPr>
          <a:xfrm>
            <a:off x="7913849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10" name="덧셈 기호 309"/>
          <p:cNvSpPr/>
          <p:nvPr/>
        </p:nvSpPr>
        <p:spPr>
          <a:xfrm>
            <a:off x="8130584" y="5090678"/>
            <a:ext cx="180000" cy="180000"/>
          </a:xfrm>
          <a:prstGeom prst="mathPlus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Calibri"/>
              <a:ea typeface="맑은 고딕"/>
            </a:endParaRPr>
          </a:p>
        </p:txBody>
      </p:sp>
      <p:sp>
        <p:nvSpPr>
          <p:cNvPr id="311" name="굽은 화살표 310"/>
          <p:cNvSpPr/>
          <p:nvPr/>
        </p:nvSpPr>
        <p:spPr>
          <a:xfrm rot="2759544">
            <a:off x="2544114" y="4626584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312" name="굽은 화살표 311"/>
          <p:cNvSpPr/>
          <p:nvPr/>
        </p:nvSpPr>
        <p:spPr>
          <a:xfrm rot="2759544">
            <a:off x="6118112" y="4626584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  <p:sp>
        <p:nvSpPr>
          <p:cNvPr id="313" name="굽은 화살표 312"/>
          <p:cNvSpPr/>
          <p:nvPr/>
        </p:nvSpPr>
        <p:spPr>
          <a:xfrm rot="13412036">
            <a:off x="6071372" y="5985155"/>
            <a:ext cx="504056" cy="50853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  <a:latin typeface="Calibri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07059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4398"/>
            <a:ext cx="9144000" cy="6492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All 3D Printed TENG - Structure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163" y="3234096"/>
            <a:ext cx="1677060" cy="123878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163" y="2247114"/>
            <a:ext cx="1677060" cy="126216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163" y="1520556"/>
            <a:ext cx="1677060" cy="1127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3363" y="4616900"/>
            <a:ext cx="17706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3D printed TL</a:t>
            </a:r>
          </a:p>
          <a:p>
            <a:pPr algn="ctr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3D printed EL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3D printed case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(bottom to top)</a:t>
            </a:r>
          </a:p>
        </p:txBody>
      </p:sp>
      <p:pic>
        <p:nvPicPr>
          <p:cNvPr id="13" name="Picture 2" descr="F:\TENG-3D printed\Figures\(180306) Sketchup for Fig 1\[4] 22.5deg.pn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7F5F3"/>
              </a:clrFrom>
              <a:clrTo>
                <a:srgbClr val="F7F5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08850" y="1907865"/>
            <a:ext cx="1130188" cy="705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:\TENG-3D printed\Figures\(180306) Sketchup for Fig 1\[1] 0deg.pn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7F5F3"/>
              </a:clrFrom>
              <a:clrTo>
                <a:srgbClr val="F7F5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30579" y="1907785"/>
            <a:ext cx="1130188" cy="705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:\TENG-3D printed\Figures\(180306) Sketchup for Fig 1\[2] 7.5deg.png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7F5F3"/>
              </a:clrFrom>
              <a:clrTo>
                <a:srgbClr val="F7F5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3628" y="1907785"/>
            <a:ext cx="1130188" cy="705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F:\TENG-3D printed\Figures\(180306) Sketchup for Fig 1\[3] 15deg.png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7F5F3"/>
              </a:clrFrom>
              <a:clrTo>
                <a:srgbClr val="F7F5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7500" y="1907865"/>
            <a:ext cx="1130188" cy="705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164242" y="1528106"/>
            <a:ext cx="862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latin typeface="Symbol" panose="05050102010706020507" pitchFamily="18" charset="2"/>
              </a:rPr>
              <a:t>q 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endParaRPr lang="ko-KR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6926" y="1528106"/>
            <a:ext cx="1122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latin typeface="Symbol" panose="05050102010706020507" pitchFamily="18" charset="2"/>
              </a:rPr>
              <a:t>q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</a:t>
            </a:r>
            <a:r>
              <a:rPr lang="en-US" altLang="ko-KR" sz="1400" b="1" dirty="0">
                <a:latin typeface="Symbol" panose="05050102010706020507" pitchFamily="18" charset="2"/>
                <a:cs typeface="Times New Roman" panose="02020603050405020304" pitchFamily="18" charset="0"/>
              </a:rPr>
              <a:t>p 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24</a:t>
            </a:r>
            <a:endParaRPr lang="ko-KR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04673" y="1528106"/>
            <a:ext cx="1062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latin typeface="Symbol" panose="05050102010706020507" pitchFamily="18" charset="2"/>
              </a:rPr>
              <a:t>q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2</a:t>
            </a:r>
            <a:r>
              <a:rPr lang="en-US" altLang="ko-KR" sz="1400" b="1" dirty="0">
                <a:latin typeface="Symbol" panose="05050102010706020507" pitchFamily="18" charset="2"/>
                <a:cs typeface="Times New Roman" panose="02020603050405020304" pitchFamily="18" charset="0"/>
              </a:rPr>
              <a:t>p / 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ko-KR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42659" y="1528106"/>
            <a:ext cx="1070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latin typeface="Symbol" panose="05050102010706020507" pitchFamily="18" charset="2"/>
              </a:rPr>
              <a:t>q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 3</a:t>
            </a:r>
            <a:r>
              <a:rPr lang="en-US" altLang="ko-KR" sz="1400" b="1" dirty="0">
                <a:latin typeface="Symbol" panose="05050102010706020507" pitchFamily="18" charset="2"/>
                <a:cs typeface="Times New Roman" panose="02020603050405020304" pitchFamily="18" charset="0"/>
              </a:rPr>
              <a:t>p </a:t>
            </a:r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24</a:t>
            </a:r>
          </a:p>
        </p:txBody>
      </p:sp>
      <p:sp>
        <p:nvSpPr>
          <p:cNvPr id="21" name="원호 20"/>
          <p:cNvSpPr/>
          <p:nvPr/>
        </p:nvSpPr>
        <p:spPr>
          <a:xfrm>
            <a:off x="3463276" y="1990290"/>
            <a:ext cx="264794" cy="228201"/>
          </a:xfrm>
          <a:prstGeom prst="arc">
            <a:avLst>
              <a:gd name="adj1" fmla="val 13516728"/>
              <a:gd name="adj2" fmla="val 9337474"/>
            </a:avLst>
          </a:prstGeom>
          <a:ln w="254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025295" y="3918690"/>
            <a:ext cx="114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9:1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78344" y="3918690"/>
            <a:ext cx="114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7:3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52217" y="3918690"/>
            <a:ext cx="114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3:7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03567" y="3918690"/>
            <a:ext cx="114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en-US" altLang="ko-KR" sz="1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OE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1:9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5" descr="F:\TENG-3D printed\Simulation\[1-4] Qc 22.5deg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5" r="11976"/>
          <a:stretch/>
        </p:blipFill>
        <p:spPr bwMode="auto">
          <a:xfrm>
            <a:off x="7516005" y="2936059"/>
            <a:ext cx="915879" cy="915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:\TENG-3D printed\Simulation\[1-3] Qc 15deg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5" r="11975"/>
          <a:stretch/>
        </p:blipFill>
        <p:spPr bwMode="auto">
          <a:xfrm>
            <a:off x="6064655" y="2936059"/>
            <a:ext cx="915879" cy="915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F:\TENG-3D printed\Simulation\[1-2] Qc 7.5deg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5" r="11976"/>
          <a:stretch/>
        </p:blipFill>
        <p:spPr bwMode="auto">
          <a:xfrm>
            <a:off x="4590783" y="2936059"/>
            <a:ext cx="915879" cy="915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F:\TENG-3D printed\Simulation\[1-1] Qc 0deg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 r="11975"/>
          <a:stretch/>
        </p:blipFill>
        <p:spPr bwMode="auto">
          <a:xfrm>
            <a:off x="3137734" y="2936059"/>
            <a:ext cx="915879" cy="9158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오른쪽 화살표 34"/>
          <p:cNvSpPr/>
          <p:nvPr/>
        </p:nvSpPr>
        <p:spPr>
          <a:xfrm>
            <a:off x="4203862" y="2697194"/>
            <a:ext cx="270474" cy="208265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오른쪽 화살표 35"/>
          <p:cNvSpPr/>
          <p:nvPr/>
        </p:nvSpPr>
        <p:spPr>
          <a:xfrm>
            <a:off x="5707624" y="2697193"/>
            <a:ext cx="270474" cy="208265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7147784" y="2697194"/>
            <a:ext cx="270474" cy="208265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816459" y="1023989"/>
            <a:ext cx="1444467" cy="2881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4617120" y="1023989"/>
            <a:ext cx="2326330" cy="2881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Operation principle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36086"/>
              </p:ext>
            </p:extLst>
          </p:nvPr>
        </p:nvGraphicFramePr>
        <p:xfrm>
          <a:off x="2904217" y="4628870"/>
          <a:ext cx="5712113" cy="102279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967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933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Previous</a:t>
                      </a:r>
                      <a:r>
                        <a:rPr lang="en-US" altLang="ko-KR" sz="1400" baseline="0" dirty="0"/>
                        <a:t> device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This device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Source type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Linear</a:t>
                      </a:r>
                      <a:r>
                        <a:rPr lang="en-US" altLang="ko-KR" sz="1400" baseline="0" dirty="0"/>
                        <a:t> motion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Rotation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Manufacturing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2D</a:t>
                      </a:r>
                      <a:r>
                        <a:rPr lang="en-US" altLang="ko-KR" sz="1400" baseline="0" dirty="0"/>
                        <a:t> + 3D printing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3D printing</a:t>
                      </a:r>
                      <a:endParaRPr lang="ko-KR" alt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schemeClr val="tx1"/>
                </a:solidFill>
              </a:rPr>
              <a:pPr/>
              <a:t>31</a:t>
            </a:fld>
            <a:endParaRPr lang="ko-KR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77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92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Grating Configuration Effect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31" y="2991370"/>
            <a:ext cx="8662181" cy="2026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422" y="1192407"/>
            <a:ext cx="4348377" cy="1467698"/>
          </a:xfrm>
          <a:prstGeom prst="rect">
            <a:avLst/>
          </a:prstGeom>
        </p:spPr>
      </p:pic>
      <p:sp>
        <p:nvSpPr>
          <p:cNvPr id="42" name="모서리가 둥근 직사각형 41"/>
          <p:cNvSpPr/>
          <p:nvPr/>
        </p:nvSpPr>
        <p:spPr>
          <a:xfrm>
            <a:off x="5532665" y="813705"/>
            <a:ext cx="2332527" cy="26353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Triboelectric layers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4584" y="1238513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64564" y="1238513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66162" y="1238513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95467" y="1238513"/>
            <a:ext cx="636459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222346" y="825682"/>
            <a:ext cx="2332527" cy="263538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Electrode layers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25411" r="10362" b="39375"/>
          <a:stretch/>
        </p:blipFill>
        <p:spPr bwMode="auto">
          <a:xfrm>
            <a:off x="4524741" y="1192407"/>
            <a:ext cx="4348378" cy="146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4773600" y="1289994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1573" y="1289994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801833" y="1289994"/>
            <a:ext cx="637762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905786" y="1289994"/>
            <a:ext cx="636459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16B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7235" y="5295626"/>
            <a:ext cx="8712968" cy="782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52000">
              <a:lnSpc>
                <a:spcPct val="114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More blades make more frequent charge movement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Higher energy generation</a:t>
            </a:r>
          </a:p>
          <a:p>
            <a:pPr marL="342900" indent="-252000">
              <a:lnSpc>
                <a:spcPct val="114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Accurate patterning by 3D printing is beneficial.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schemeClr val="tx1"/>
                </a:solidFill>
              </a:rPr>
              <a:pPr/>
              <a:t>32</a:t>
            </a:fld>
            <a:endParaRPr lang="ko-KR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53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92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ko-KR" sz="3600" b="1" dirty="0">
                <a:latin typeface="+mn-lt"/>
                <a:ea typeface="굴림" panose="020B0600000101010101" pitchFamily="50" charset="-127"/>
                <a:cs typeface="Arial" panose="020B0604020202020204" pitchFamily="34" charset="0"/>
              </a:rPr>
              <a:t>Printable Material Effect</a:t>
            </a:r>
            <a:endParaRPr lang="ko-KR" altLang="en-US" sz="3600" b="1" dirty="0">
              <a:latin typeface="+mn-lt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" name="슬라이드 번호 개체 틀 2"/>
          <p:cNvSpPr txBox="1">
            <a:spLocks/>
          </p:cNvSpPr>
          <p:nvPr/>
        </p:nvSpPr>
        <p:spPr>
          <a:xfrm>
            <a:off x="8604448" y="6492875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schemeClr val="tx1"/>
                </a:solidFill>
              </a:rPr>
              <a:pPr/>
              <a:t>33</a:t>
            </a:fld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51" y="2456449"/>
            <a:ext cx="3443461" cy="244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323" y="2456449"/>
            <a:ext cx="3450486" cy="244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78" y="5049538"/>
            <a:ext cx="7297579" cy="1086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979" y="729058"/>
            <a:ext cx="4348377" cy="1467698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3830825" y="810831"/>
            <a:ext cx="636459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94888" y="810831"/>
            <a:ext cx="636459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796967" y="810830"/>
            <a:ext cx="738907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843130" y="810830"/>
            <a:ext cx="636459" cy="21544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MMA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10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슬라이드 번호 개체 틀 2"/>
          <p:cNvSpPr txBox="1">
            <a:spLocks/>
          </p:cNvSpPr>
          <p:nvPr/>
        </p:nvSpPr>
        <p:spPr>
          <a:xfrm>
            <a:off x="8604448" y="6492907"/>
            <a:ext cx="539552" cy="365125"/>
          </a:xfrm>
          <a:prstGeom prst="rect">
            <a:avLst/>
          </a:prstGeom>
        </p:spPr>
        <p:txBody>
          <a:bodyPr vert="horz" lIns="36000" tIns="0" rIns="7200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BCBA47-BFF7-41CB-A9E8-8D8902613214}" type="slidenum">
              <a:rPr lang="ko-KR" altLang="en-US" sz="1800" smtClean="0">
                <a:solidFill>
                  <a:prstClr val="black"/>
                </a:solidFill>
                <a:latin typeface="Arial"/>
                <a:ea typeface="맑은 고딕"/>
              </a:rPr>
              <a:pPr/>
              <a:t>34</a:t>
            </a:fld>
            <a:endParaRPr lang="ko-KR" altLang="en-US" sz="1800" dirty="0">
              <a:solidFill>
                <a:prstClr val="black"/>
              </a:solidFill>
              <a:latin typeface="Arial"/>
              <a:ea typeface="맑은 고딕"/>
            </a:endParaRPr>
          </a:p>
        </p:txBody>
      </p:sp>
      <p:sp>
        <p:nvSpPr>
          <p:cNvPr id="16" name="제목 3"/>
          <p:cNvSpPr txBox="1">
            <a:spLocks/>
          </p:cNvSpPr>
          <p:nvPr/>
        </p:nvSpPr>
        <p:spPr>
          <a:xfrm>
            <a:off x="48196" y="116632"/>
            <a:ext cx="7476132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ko-KR" dirty="0">
                <a:solidFill>
                  <a:srgbClr val="212745">
                    <a:lumMod val="75000"/>
                  </a:srgbClr>
                </a:solidFill>
                <a:ea typeface="맑은 고딕"/>
              </a:rPr>
              <a:t>Printed </a:t>
            </a:r>
            <a:r>
              <a:rPr lang="en-US" altLang="ko-KR" dirty="0" err="1">
                <a:solidFill>
                  <a:srgbClr val="212745">
                    <a:lumMod val="75000"/>
                  </a:srgbClr>
                </a:solidFill>
                <a:ea typeface="맑은 고딕"/>
              </a:rPr>
              <a:t>Supercapacitors</a:t>
            </a:r>
            <a:r>
              <a:rPr lang="en-US" altLang="ko-KR" dirty="0">
                <a:solidFill>
                  <a:srgbClr val="212745">
                    <a:lumMod val="75000"/>
                  </a:srgbClr>
                </a:solidFill>
                <a:ea typeface="맑은 고딕"/>
              </a:rPr>
              <a:t> </a:t>
            </a:r>
            <a:endParaRPr lang="ko-KR" altLang="en-US" dirty="0">
              <a:solidFill>
                <a:srgbClr val="212745">
                  <a:lumMod val="75000"/>
                </a:srgbClr>
              </a:solidFill>
              <a:ea typeface="맑은 고딕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12889" y="5277556"/>
            <a:ext cx="8779591" cy="139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252000">
              <a:lnSpc>
                <a:spcPct val="114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CNT and other carbon inks, Ag ink for electrode</a:t>
            </a:r>
          </a:p>
          <a:p>
            <a:pPr marL="342900" indent="-252000">
              <a:lnSpc>
                <a:spcPct val="114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Specific capacitance ~ 170 F/g. Energy density ~ 15 </a:t>
            </a:r>
            <a:r>
              <a:rPr lang="en-US" altLang="ko-KR" sz="2000" dirty="0" err="1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Wh</a:t>
            </a: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/Kg</a:t>
            </a:r>
          </a:p>
          <a:p>
            <a:pPr marL="342900" indent="-252000">
              <a:lnSpc>
                <a:spcPct val="114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altLang="ko-KR" sz="2000" dirty="0">
                <a:solidFill>
                  <a:prstClr val="black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Power density ~ 2 KW/Kg, 100,000 cycles without loss of performance</a:t>
            </a:r>
          </a:p>
        </p:txBody>
      </p:sp>
      <p:pic>
        <p:nvPicPr>
          <p:cNvPr id="2" name="Picture 1" descr="individua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7" y="878075"/>
            <a:ext cx="3656788" cy="4249256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76" y="1237094"/>
            <a:ext cx="3922395" cy="359981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316710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248486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rgbClr val="0000FF"/>
                </a:solidFill>
              </a:rPr>
              <a:t>Thank you</a:t>
            </a:r>
            <a:endParaRPr lang="en-US" altLang="ko-KR" sz="4000" b="1" dirty="0">
              <a:solidFill>
                <a:srgbClr val="0000FF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5BB49EED-7F1F-45D8-B869-7697FEF062B5}" type="slidenum">
              <a:rPr lang="en-US" altLang="ko-KR" smtClean="0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69861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테마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맑은고딕-Arial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9574</TotalTime>
  <Words>973</Words>
  <Application>Microsoft Office PowerPoint</Application>
  <PresentationFormat>On-screen Show (4:3)</PresentationFormat>
  <Paragraphs>280</Paragraphs>
  <Slides>35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맑은 고딕</vt:lpstr>
      <vt:lpstr>Arial</vt:lpstr>
      <vt:lpstr>Calibri</vt:lpstr>
      <vt:lpstr>Calibri Light</vt:lpstr>
      <vt:lpstr>Comic Sans MS</vt:lpstr>
      <vt:lpstr>Symbol</vt:lpstr>
      <vt:lpstr>Tahoma</vt:lpstr>
      <vt:lpstr>Times New Roman</vt:lpstr>
      <vt:lpstr>Wingdings</vt:lpstr>
      <vt:lpstr>Office 테마</vt:lpstr>
      <vt:lpstr>1_Office 테마</vt:lpstr>
      <vt:lpstr>6_Office 테마</vt:lpstr>
      <vt:lpstr>PowerPoint Presentation</vt:lpstr>
      <vt:lpstr>PowerPoint Presentation</vt:lpstr>
      <vt:lpstr>In-Space Manufacturing (ISM) Program</vt:lpstr>
      <vt:lpstr>ISM in International Space Station (ISS) </vt:lpstr>
      <vt:lpstr>Printable ‘Electronic’ Components</vt:lpstr>
      <vt:lpstr>Printed Device Platform: A Universal Kit</vt:lpstr>
      <vt:lpstr>PowerPoint Presentation</vt:lpstr>
      <vt:lpstr>Ammonia Gas Leak Accident in ISS</vt:lpstr>
      <vt:lpstr>Printing Process</vt:lpstr>
      <vt:lpstr>Multiport CNT Gas Sensor </vt:lpstr>
      <vt:lpstr>Sensor Experiments</vt:lpstr>
      <vt:lpstr>Ammonia Gas (NH3) Detection</vt:lpstr>
      <vt:lpstr>Variation Tolerance</vt:lpstr>
      <vt:lpstr>Electronic Nose (E-nose)</vt:lpstr>
      <vt:lpstr>Multiple-Gas Detection</vt:lpstr>
      <vt:lpstr>PowerPoint Presentation</vt:lpstr>
      <vt:lpstr>All-Printed UV Sensor</vt:lpstr>
      <vt:lpstr>All-Printed Gamma Ray Sensor</vt:lpstr>
      <vt:lpstr>Gamma Sensing Mechanism Experiment</vt:lpstr>
      <vt:lpstr>PowerPoint Presentation</vt:lpstr>
      <vt:lpstr>Autonomous Inventory Management Control</vt:lpstr>
      <vt:lpstr>Passive RFID</vt:lpstr>
      <vt:lpstr>All Printed Resistive Switching Memory</vt:lpstr>
      <vt:lpstr>All Printed Resistive Switching Memory</vt:lpstr>
      <vt:lpstr>PowerPoint Presentation</vt:lpstr>
      <vt:lpstr>PowerPoint Presentation</vt:lpstr>
      <vt:lpstr>Triboelectricity (Static Electricity)</vt:lpstr>
      <vt:lpstr>PowerPoint Presentation</vt:lpstr>
      <vt:lpstr>Operation Principle:  Step 1</vt:lpstr>
      <vt:lpstr>Operation Principle:  Step 2</vt:lpstr>
      <vt:lpstr>All 3D Printed TENG - Structure</vt:lpstr>
      <vt:lpstr>Grating Configuration Effect</vt:lpstr>
      <vt:lpstr>Printable Material Effect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mungun@kaist.ac.kr</dc:creator>
  <cp:lastModifiedBy>Han, Jin-woo (ARC-D)[UNIVERSITIES SPACE RESEARCH ASSN]</cp:lastModifiedBy>
  <cp:revision>270</cp:revision>
  <dcterms:created xsi:type="dcterms:W3CDTF">2017-01-25T00:16:51Z</dcterms:created>
  <dcterms:modified xsi:type="dcterms:W3CDTF">2022-02-01T16:54:36Z</dcterms:modified>
</cp:coreProperties>
</file>