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</p:sldMasterIdLst>
  <p:notesMasterIdLst>
    <p:notesMasterId r:id="rId52"/>
  </p:notesMasterIdLst>
  <p:sldIdLst>
    <p:sldId id="291" r:id="rId4"/>
    <p:sldId id="1622" r:id="rId5"/>
    <p:sldId id="1628" r:id="rId6"/>
    <p:sldId id="1627" r:id="rId7"/>
    <p:sldId id="412" r:id="rId8"/>
    <p:sldId id="405" r:id="rId9"/>
    <p:sldId id="421" r:id="rId10"/>
    <p:sldId id="420" r:id="rId11"/>
    <p:sldId id="537" r:id="rId12"/>
    <p:sldId id="422" r:id="rId13"/>
    <p:sldId id="389" r:id="rId14"/>
    <p:sldId id="410" r:id="rId15"/>
    <p:sldId id="425" r:id="rId16"/>
    <p:sldId id="392" r:id="rId17"/>
    <p:sldId id="413" r:id="rId18"/>
    <p:sldId id="1632" r:id="rId19"/>
    <p:sldId id="411" r:id="rId20"/>
    <p:sldId id="414" r:id="rId21"/>
    <p:sldId id="1633" r:id="rId22"/>
    <p:sldId id="1634" r:id="rId23"/>
    <p:sldId id="1635" r:id="rId24"/>
    <p:sldId id="426" r:id="rId25"/>
    <p:sldId id="429" r:id="rId26"/>
    <p:sldId id="427" r:id="rId27"/>
    <p:sldId id="430" r:id="rId28"/>
    <p:sldId id="431" r:id="rId29"/>
    <p:sldId id="1636" r:id="rId30"/>
    <p:sldId id="435" r:id="rId31"/>
    <p:sldId id="434" r:id="rId32"/>
    <p:sldId id="433" r:id="rId33"/>
    <p:sldId id="437" r:id="rId34"/>
    <p:sldId id="432" r:id="rId35"/>
    <p:sldId id="436" r:id="rId36"/>
    <p:sldId id="419" r:id="rId37"/>
    <p:sldId id="438" r:id="rId38"/>
    <p:sldId id="1609" r:id="rId39"/>
    <p:sldId id="1613" r:id="rId40"/>
    <p:sldId id="1611" r:id="rId41"/>
    <p:sldId id="1610" r:id="rId42"/>
    <p:sldId id="1612" r:id="rId43"/>
    <p:sldId id="418" r:id="rId44"/>
    <p:sldId id="1617" r:id="rId45"/>
    <p:sldId id="415" r:id="rId46"/>
    <p:sldId id="417" r:id="rId47"/>
    <p:sldId id="1624" r:id="rId48"/>
    <p:sldId id="1625" r:id="rId49"/>
    <p:sldId id="1626" r:id="rId50"/>
    <p:sldId id="162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on, Molly S. (JSC-EC211)" initials="AMS(" lastIdx="1" clrIdx="0"/>
  <p:cmAuthor id="2" name="Douglas, Grace L (JSC-SF411)" initials="DGL(" lastIdx="8" clrIdx="1">
    <p:extLst>
      <p:ext uri="{19B8F6BF-5375-455C-9EA6-DF929625EA0E}">
        <p15:presenceInfo xmlns:p15="http://schemas.microsoft.com/office/powerpoint/2012/main" userId="S-1-5-21-330711430-3775241029-4075259233-72046" providerId="AD"/>
      </p:ext>
    </p:extLst>
  </p:cmAuthor>
  <p:cmAuthor id="3" name="Fritsche, Ralph F. (KSC-UBA00)" initials="FRF(" lastIdx="1" clrIdx="2">
    <p:extLst>
      <p:ext uri="{19B8F6BF-5375-455C-9EA6-DF929625EA0E}">
        <p15:presenceInfo xmlns:p15="http://schemas.microsoft.com/office/powerpoint/2012/main" userId="S::rfritsch@ndc.nasa.gov::0efa838e-4fce-4c73-97bc-d2424ba437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101"/>
    <a:srgbClr val="BCDD7A"/>
    <a:srgbClr val="953735"/>
    <a:srgbClr val="C64945"/>
    <a:srgbClr val="CE4F4B"/>
    <a:srgbClr val="FCF455"/>
    <a:srgbClr val="D1F4BC"/>
    <a:srgbClr val="C0E399"/>
    <a:srgbClr val="C0DE8C"/>
    <a:srgbClr val="D95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1" autoAdjust="0"/>
    <p:restoredTop sz="94803"/>
  </p:normalViewPr>
  <p:slideViewPr>
    <p:cSldViewPr snapToGrid="0">
      <p:cViewPr varScale="1">
        <p:scale>
          <a:sx n="113" d="100"/>
          <a:sy n="113" d="100"/>
        </p:scale>
        <p:origin x="14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Aerobic Plate 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Sheet1!$M$3:$M$10</c:f>
              <c:strCache>
                <c:ptCount val="8"/>
                <c:pt idx="0">
                  <c:v>Flight A</c:v>
                </c:pt>
                <c:pt idx="1">
                  <c:v>Flight C</c:v>
                </c:pt>
                <c:pt idx="2">
                  <c:v>Flight D</c:v>
                </c:pt>
                <c:pt idx="3">
                  <c:v>Ground A</c:v>
                </c:pt>
                <c:pt idx="4">
                  <c:v>Ground B</c:v>
                </c:pt>
                <c:pt idx="5">
                  <c:v>Ground C</c:v>
                </c:pt>
                <c:pt idx="6">
                  <c:v>Ground E</c:v>
                </c:pt>
                <c:pt idx="7">
                  <c:v>Ground F</c:v>
                </c:pt>
              </c:strCache>
            </c:strRef>
          </c:cat>
          <c:val>
            <c:numRef>
              <c:f>Sheet1!$N$3:$N$10</c:f>
              <c:numCache>
                <c:formatCode>General</c:formatCode>
                <c:ptCount val="8"/>
                <c:pt idx="0">
                  <c:v>3120</c:v>
                </c:pt>
                <c:pt idx="1">
                  <c:v>2670</c:v>
                </c:pt>
                <c:pt idx="2">
                  <c:v>4900</c:v>
                </c:pt>
                <c:pt idx="3">
                  <c:v>97500</c:v>
                </c:pt>
                <c:pt idx="4">
                  <c:v>19</c:v>
                </c:pt>
                <c:pt idx="5">
                  <c:v>804</c:v>
                </c:pt>
                <c:pt idx="6">
                  <c:v>50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DC-6C48-AB62-F6A1432B3551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Yeast and Mold Count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Sheet1!$M$3:$M$10</c:f>
              <c:strCache>
                <c:ptCount val="8"/>
                <c:pt idx="0">
                  <c:v>Flight A</c:v>
                </c:pt>
                <c:pt idx="1">
                  <c:v>Flight C</c:v>
                </c:pt>
                <c:pt idx="2">
                  <c:v>Flight D</c:v>
                </c:pt>
                <c:pt idx="3">
                  <c:v>Ground A</c:v>
                </c:pt>
                <c:pt idx="4">
                  <c:v>Ground B</c:v>
                </c:pt>
                <c:pt idx="5">
                  <c:v>Ground C</c:v>
                </c:pt>
                <c:pt idx="6">
                  <c:v>Ground E</c:v>
                </c:pt>
                <c:pt idx="7">
                  <c:v>Ground F</c:v>
                </c:pt>
              </c:strCache>
            </c:strRef>
          </c:cat>
          <c:val>
            <c:numRef>
              <c:f>Sheet1!$O$3:$O$10</c:f>
              <c:numCache>
                <c:formatCode>General</c:formatCode>
                <c:ptCount val="8"/>
                <c:pt idx="0">
                  <c:v>497</c:v>
                </c:pt>
                <c:pt idx="1">
                  <c:v>1120</c:v>
                </c:pt>
                <c:pt idx="2">
                  <c:v>569</c:v>
                </c:pt>
                <c:pt idx="3">
                  <c:v>891</c:v>
                </c:pt>
                <c:pt idx="4">
                  <c:v>9.5</c:v>
                </c:pt>
                <c:pt idx="5">
                  <c:v>370</c:v>
                </c:pt>
                <c:pt idx="6">
                  <c:v>12.5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DC-6C48-AB62-F6A1432B3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716792"/>
        <c:axId val="362719144"/>
      </c:barChart>
      <c:catAx>
        <c:axId val="36271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719144"/>
        <c:crosses val="autoZero"/>
        <c:auto val="1"/>
        <c:lblAlgn val="ctr"/>
        <c:lblOffset val="100"/>
        <c:noMultiLvlLbl val="0"/>
      </c:catAx>
      <c:valAx>
        <c:axId val="3627191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CFU/g fresh mass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716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33834132802399"/>
          <c:y val="0.92029604429072098"/>
          <c:w val="0.68932320131071101"/>
          <c:h val="5.98626827681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Flight and Ground Community </a:t>
            </a:r>
            <a:r>
              <a:rPr lang="en-US" baseline="0" dirty="0"/>
              <a:t> Characterization</a:t>
            </a:r>
            <a:endParaRPr lang="en-US" dirty="0"/>
          </a:p>
        </c:rich>
      </c:tx>
      <c:layout>
        <c:manualLayout>
          <c:xMode val="edge"/>
          <c:yMode val="edge"/>
          <c:x val="0.11342028137457565"/>
          <c:y val="2.2633744489262428E-3"/>
        </c:manualLayout>
      </c:layout>
      <c:overlay val="0"/>
      <c:spPr>
        <a:noFill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'Total percent data and graph'!$S$2</c:f>
              <c:strCache>
                <c:ptCount val="1"/>
                <c:pt idx="0">
                  <c:v>Burkholderia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graph'!$T$2:$AA$2</c:f>
              <c:numCache>
                <c:formatCode>General</c:formatCode>
                <c:ptCount val="8"/>
                <c:pt idx="0">
                  <c:v>18.028237122155748</c:v>
                </c:pt>
                <c:pt idx="1">
                  <c:v>28.494118623478727</c:v>
                </c:pt>
                <c:pt idx="2">
                  <c:v>11.279432976629048</c:v>
                </c:pt>
                <c:pt idx="3">
                  <c:v>3.02734375</c:v>
                </c:pt>
                <c:pt idx="4">
                  <c:v>17.825020441537205</c:v>
                </c:pt>
                <c:pt idx="5">
                  <c:v>26.00773427519006</c:v>
                </c:pt>
                <c:pt idx="6">
                  <c:v>35.214082015075761</c:v>
                </c:pt>
                <c:pt idx="7">
                  <c:v>0.2297974988891005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0-A842-9BB4-D33E7F421E84}"/>
            </c:ext>
          </c:extLst>
        </c:ser>
        <c:ser>
          <c:idx val="1"/>
          <c:order val="1"/>
          <c:tx>
            <c:strRef>
              <c:f>'Total percent data and graph'!$S$3</c:f>
              <c:strCache>
                <c:ptCount val="1"/>
                <c:pt idx="0">
                  <c:v>Ralstonia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graph'!$T$3:$AA$3</c:f>
              <c:numCache>
                <c:formatCode>General</c:formatCode>
                <c:ptCount val="8"/>
                <c:pt idx="0">
                  <c:v>29.192110290014334</c:v>
                </c:pt>
                <c:pt idx="1">
                  <c:v>27.743573492685066</c:v>
                </c:pt>
                <c:pt idx="2">
                  <c:v>19.075638851529149</c:v>
                </c:pt>
                <c:pt idx="3">
                  <c:v>3.02734375</c:v>
                </c:pt>
                <c:pt idx="4">
                  <c:v>23.630417007358954</c:v>
                </c:pt>
                <c:pt idx="5">
                  <c:v>17.821087780235473</c:v>
                </c:pt>
                <c:pt idx="6">
                  <c:v>5.5365404889023297</c:v>
                </c:pt>
                <c:pt idx="7">
                  <c:v>0.1168031486066146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30-A842-9BB4-D33E7F421E84}"/>
            </c:ext>
          </c:extLst>
        </c:ser>
        <c:ser>
          <c:idx val="2"/>
          <c:order val="2"/>
          <c:tx>
            <c:strRef>
              <c:f>'Total percent data and graph'!$S$4</c:f>
              <c:strCache>
                <c:ptCount val="1"/>
                <c:pt idx="0">
                  <c:v>Bradyrhizobium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graph'!$T$4:$AA$4</c:f>
              <c:numCache>
                <c:formatCode>General</c:formatCode>
                <c:ptCount val="8"/>
                <c:pt idx="0">
                  <c:v>11.469368532144047</c:v>
                </c:pt>
                <c:pt idx="1">
                  <c:v>10.810000226351885</c:v>
                </c:pt>
                <c:pt idx="2">
                  <c:v>19.930608346490459</c:v>
                </c:pt>
                <c:pt idx="3">
                  <c:v>0.1953125</c:v>
                </c:pt>
                <c:pt idx="4">
                  <c:v>6.2142273098937038</c:v>
                </c:pt>
                <c:pt idx="5">
                  <c:v>3.5410308005055171</c:v>
                </c:pt>
                <c:pt idx="6">
                  <c:v>1.5737126674260131</c:v>
                </c:pt>
                <c:pt idx="7">
                  <c:v>4.0627182124039866E-2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30-A842-9BB4-D33E7F421E84}"/>
            </c:ext>
          </c:extLst>
        </c:ser>
        <c:ser>
          <c:idx val="3"/>
          <c:order val="3"/>
          <c:tx>
            <c:strRef>
              <c:f>'Total percent data and graph'!$S$5</c:f>
              <c:strCache>
                <c:ptCount val="1"/>
                <c:pt idx="0">
                  <c:v>Acinetobacter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graph'!$T$5:$AA$5</c:f>
              <c:numCache>
                <c:formatCode>General</c:formatCode>
                <c:ptCount val="8"/>
                <c:pt idx="0">
                  <c:v>7.5218779829055515</c:v>
                </c:pt>
                <c:pt idx="1">
                  <c:v>6.860254117718072</c:v>
                </c:pt>
                <c:pt idx="2">
                  <c:v>20.516465898680387</c:v>
                </c:pt>
                <c:pt idx="3">
                  <c:v>10.3515625</c:v>
                </c:pt>
                <c:pt idx="4">
                  <c:v>8.7489779231398188</c:v>
                </c:pt>
                <c:pt idx="5">
                  <c:v>5.9436148611033</c:v>
                </c:pt>
                <c:pt idx="6">
                  <c:v>13.43421524929836</c:v>
                </c:pt>
                <c:pt idx="7">
                  <c:v>93.509807655684625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30-A842-9BB4-D33E7F421E84}"/>
            </c:ext>
          </c:extLst>
        </c:ser>
        <c:ser>
          <c:idx val="4"/>
          <c:order val="4"/>
          <c:tx>
            <c:strRef>
              <c:f>'Total percent data and graph'!$S$6</c:f>
              <c:strCache>
                <c:ptCount val="1"/>
                <c:pt idx="0">
                  <c:v>Chitinophaga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graph'!$T$6:$AA$6</c:f>
              <c:numCache>
                <c:formatCode>General</c:formatCode>
                <c:ptCount val="8"/>
                <c:pt idx="0">
                  <c:v>8.4034143060293509</c:v>
                </c:pt>
                <c:pt idx="1">
                  <c:v>9.316266401080453</c:v>
                </c:pt>
                <c:pt idx="2">
                  <c:v>3.9933093581272048</c:v>
                </c:pt>
                <c:pt idx="3">
                  <c:v>0.341796875</c:v>
                </c:pt>
                <c:pt idx="4">
                  <c:v>0.16353229762878169</c:v>
                </c:pt>
                <c:pt idx="5">
                  <c:v>2.823733595657419E-2</c:v>
                </c:pt>
                <c:pt idx="6">
                  <c:v>0.10033548795550193</c:v>
                </c:pt>
                <c:pt idx="7">
                  <c:v>0.40881102012315124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30-A842-9BB4-D33E7F421E84}"/>
            </c:ext>
          </c:extLst>
        </c:ser>
        <c:ser>
          <c:idx val="5"/>
          <c:order val="5"/>
          <c:tx>
            <c:strRef>
              <c:f>'Total percent data and graph'!$S$7</c:f>
              <c:strCache>
                <c:ptCount val="1"/>
                <c:pt idx="0">
                  <c:v>Novosphingobium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graph'!$T$7:$AA$7</c:f>
              <c:numCache>
                <c:formatCode>General</c:formatCode>
                <c:ptCount val="8"/>
                <c:pt idx="0">
                  <c:v>6.5315963106793891E-3</c:v>
                </c:pt>
                <c:pt idx="1">
                  <c:v>7.5450628880991723E-3</c:v>
                </c:pt>
                <c:pt idx="2">
                  <c:v>6.2130869539792997E-3</c:v>
                </c:pt>
                <c:pt idx="3">
                  <c:v>9.765625E-2</c:v>
                </c:pt>
                <c:pt idx="4">
                  <c:v>7.1954210956663944</c:v>
                </c:pt>
                <c:pt idx="5">
                  <c:v>6.7266843972648811</c:v>
                </c:pt>
                <c:pt idx="6">
                  <c:v>5.0761277850163786</c:v>
                </c:pt>
                <c:pt idx="7">
                  <c:v>3.1739986034406142E-2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30-A842-9BB4-D33E7F421E84}"/>
            </c:ext>
          </c:extLst>
        </c:ser>
        <c:ser>
          <c:idx val="6"/>
          <c:order val="6"/>
          <c:tx>
            <c:strRef>
              <c:f>'Total percent data and graph'!$S$8</c:f>
              <c:strCache>
                <c:ptCount val="1"/>
                <c:pt idx="0">
                  <c:v>Janthinobacterium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graph'!$T$8:$AA$8</c:f>
              <c:numCache>
                <c:formatCode>General</c:formatCode>
                <c:ptCount val="8"/>
                <c:pt idx="0">
                  <c:v>8.2633860482811023</c:v>
                </c:pt>
                <c:pt idx="1">
                  <c:v>3.6669948769022991</c:v>
                </c:pt>
                <c:pt idx="2">
                  <c:v>7.8968335185076901</c:v>
                </c:pt>
                <c:pt idx="3">
                  <c:v>9.765625E-2</c:v>
                </c:pt>
                <c:pt idx="4">
                  <c:v>16.843826655764513</c:v>
                </c:pt>
                <c:pt idx="5">
                  <c:v>20.282671802953899</c:v>
                </c:pt>
                <c:pt idx="6">
                  <c:v>17.215873922100091</c:v>
                </c:pt>
                <c:pt idx="7">
                  <c:v>7.6175966482574737E-3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30-A842-9BB4-D33E7F421E84}"/>
            </c:ext>
          </c:extLst>
        </c:ser>
        <c:ser>
          <c:idx val="7"/>
          <c:order val="7"/>
          <c:tx>
            <c:strRef>
              <c:f>'Total percent data and graph'!$S$9</c:f>
              <c:strCache>
                <c:ptCount val="1"/>
                <c:pt idx="0">
                  <c:v>Mesorhizobium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graph'!$T$9:$AA$9</c:f>
              <c:numCache>
                <c:formatCode>General</c:formatCode>
                <c:ptCount val="8"/>
                <c:pt idx="0">
                  <c:v>3.9655956758540634</c:v>
                </c:pt>
                <c:pt idx="1">
                  <c:v>3.5705123852207308</c:v>
                </c:pt>
                <c:pt idx="2">
                  <c:v>2.6460440909888314</c:v>
                </c:pt>
                <c:pt idx="3">
                  <c:v>9.765625E-2</c:v>
                </c:pt>
                <c:pt idx="4">
                  <c:v>2.4529844644317254</c:v>
                </c:pt>
                <c:pt idx="5">
                  <c:v>1.0429448556968826</c:v>
                </c:pt>
                <c:pt idx="6">
                  <c:v>2.8939015807785471</c:v>
                </c:pt>
                <c:pt idx="7">
                  <c:v>1.2695994413762458E-3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30-A842-9BB4-D33E7F421E84}"/>
            </c:ext>
          </c:extLst>
        </c:ser>
        <c:ser>
          <c:idx val="8"/>
          <c:order val="8"/>
          <c:tx>
            <c:strRef>
              <c:f>'Total percent data and graph'!$S$10</c:f>
              <c:strCache>
                <c:ptCount val="1"/>
                <c:pt idx="0">
                  <c:v>Methylobacterium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graph'!$T$10:$AA$10</c:f>
              <c:numCache>
                <c:formatCode>General</c:formatCode>
                <c:ptCount val="8"/>
                <c:pt idx="0">
                  <c:v>2.8706938732480713</c:v>
                </c:pt>
                <c:pt idx="1">
                  <c:v>2.4647834189697968</c:v>
                </c:pt>
                <c:pt idx="2">
                  <c:v>2.7254741438122525</c:v>
                </c:pt>
                <c:pt idx="3">
                  <c:v>0.341796875</c:v>
                </c:pt>
                <c:pt idx="4">
                  <c:v>8.1766148814390843E-2</c:v>
                </c:pt>
                <c:pt idx="5">
                  <c:v>0.13866138957537244</c:v>
                </c:pt>
                <c:pt idx="6">
                  <c:v>0.15120981987660148</c:v>
                </c:pt>
                <c:pt idx="7">
                  <c:v>1.3965593855138706E-2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30-A842-9BB4-D33E7F421E84}"/>
            </c:ext>
          </c:extLst>
        </c:ser>
        <c:ser>
          <c:idx val="9"/>
          <c:order val="9"/>
          <c:tx>
            <c:strRef>
              <c:f>'Total percent data and graph'!$S$11</c:f>
              <c:strCache>
                <c:ptCount val="1"/>
                <c:pt idx="0">
                  <c:v>Cupriavidus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graph'!$T$11:$AA$11</c:f>
              <c:numCache>
                <c:formatCode>General</c:formatCode>
                <c:ptCount val="8"/>
                <c:pt idx="0">
                  <c:v>0.50362045237606867</c:v>
                </c:pt>
                <c:pt idx="1">
                  <c:v>9.1578200804303705E-2</c:v>
                </c:pt>
                <c:pt idx="2">
                  <c:v>0.83876673878720531</c:v>
                </c:pt>
                <c:pt idx="3">
                  <c:v>0.1953125</c:v>
                </c:pt>
                <c:pt idx="4">
                  <c:v>0.73589533932951756</c:v>
                </c:pt>
                <c:pt idx="5">
                  <c:v>1.0218242466887133</c:v>
                </c:pt>
                <c:pt idx="6">
                  <c:v>1.1500425365941895</c:v>
                </c:pt>
                <c:pt idx="7">
                  <c:v>3.8087983241287368E-3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A30-A842-9BB4-D33E7F421E84}"/>
            </c:ext>
          </c:extLst>
        </c:ser>
        <c:ser>
          <c:idx val="10"/>
          <c:order val="10"/>
          <c:tx>
            <c:strRef>
              <c:f>'Total percent data and graph'!$S$12</c:f>
              <c:strCache>
                <c:ptCount val="1"/>
                <c:pt idx="0">
                  <c:v>Pelomonas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graph'!$T$12:$AA$12</c:f>
              <c:numCache>
                <c:formatCode>General</c:formatCode>
                <c:ptCount val="8"/>
                <c:pt idx="0">
                  <c:v>2.4995387776289388</c:v>
                </c:pt>
                <c:pt idx="1">
                  <c:v>1.6917917260840367</c:v>
                </c:pt>
                <c:pt idx="2">
                  <c:v>2.0483694910629007</c:v>
                </c:pt>
                <c:pt idx="3">
                  <c:v>0</c:v>
                </c:pt>
                <c:pt idx="4">
                  <c:v>1.4717906786590351</c:v>
                </c:pt>
                <c:pt idx="5">
                  <c:v>1.9492944683518005</c:v>
                </c:pt>
                <c:pt idx="6">
                  <c:v>11.160132612425208</c:v>
                </c:pt>
                <c:pt idx="7">
                  <c:v>1.2695994413762458E-3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A30-A842-9BB4-D33E7F421E84}"/>
            </c:ext>
          </c:extLst>
        </c:ser>
        <c:ser>
          <c:idx val="11"/>
          <c:order val="11"/>
          <c:tx>
            <c:strRef>
              <c:f>'Total percent data and graph'!$S$13</c:f>
              <c:strCache>
                <c:ptCount val="1"/>
                <c:pt idx="0">
                  <c:v>Sphingomonas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graph'!$T$13:$AA$13</c:f>
              <c:numCache>
                <c:formatCode>General</c:formatCode>
                <c:ptCount val="8"/>
                <c:pt idx="0">
                  <c:v>0.37963471188211956</c:v>
                </c:pt>
                <c:pt idx="1">
                  <c:v>0.10685695315270453</c:v>
                </c:pt>
                <c:pt idx="2">
                  <c:v>2.9491452741555078</c:v>
                </c:pt>
                <c:pt idx="3">
                  <c:v>0.1953125</c:v>
                </c:pt>
                <c:pt idx="4">
                  <c:v>1.4717906786590351</c:v>
                </c:pt>
                <c:pt idx="5">
                  <c:v>0.94285153474512362</c:v>
                </c:pt>
                <c:pt idx="6">
                  <c:v>0.10570555632495131</c:v>
                </c:pt>
                <c:pt idx="7">
                  <c:v>3.8087983241287368E-3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A30-A842-9BB4-D33E7F421E84}"/>
            </c:ext>
          </c:extLst>
        </c:ser>
        <c:ser>
          <c:idx val="12"/>
          <c:order val="12"/>
          <c:tx>
            <c:strRef>
              <c:f>'Total percent data and graph'!$S$14</c:f>
              <c:strCache>
                <c:ptCount val="1"/>
                <c:pt idx="0">
                  <c:v>Bacillus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graph'!$T$14:$AA$14</c:f>
              <c:numCache>
                <c:formatCode>General</c:formatCode>
                <c:ptCount val="8"/>
                <c:pt idx="0">
                  <c:v>2.2917881791857507E-4</c:v>
                </c:pt>
                <c:pt idx="1">
                  <c:v>5.6587971660743792E-4</c:v>
                </c:pt>
                <c:pt idx="2">
                  <c:v>1.2182523439175097E-3</c:v>
                </c:pt>
                <c:pt idx="3">
                  <c:v>0</c:v>
                </c:pt>
                <c:pt idx="4">
                  <c:v>0.32706459525756337</c:v>
                </c:pt>
                <c:pt idx="5">
                  <c:v>0.34871962047183902</c:v>
                </c:pt>
                <c:pt idx="6">
                  <c:v>0.67775915525998198</c:v>
                </c:pt>
                <c:pt idx="7">
                  <c:v>1.6504792737891197E-2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30-A842-9BB4-D33E7F421E84}"/>
            </c:ext>
          </c:extLst>
        </c:ser>
        <c:ser>
          <c:idx val="13"/>
          <c:order val="13"/>
          <c:tx>
            <c:strRef>
              <c:f>'Total percent data and graph'!$S$15</c:f>
              <c:strCache>
                <c:ptCount val="1"/>
                <c:pt idx="0">
                  <c:v>Nitrobacter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graph'!$T$15:$AA$15</c:f>
              <c:numCache>
                <c:formatCode>General</c:formatCode>
                <c:ptCount val="8"/>
                <c:pt idx="0">
                  <c:v>0.64021102785553941</c:v>
                </c:pt>
                <c:pt idx="1">
                  <c:v>0.54390472094584907</c:v>
                </c:pt>
                <c:pt idx="2">
                  <c:v>1.7795011987603064</c:v>
                </c:pt>
                <c:pt idx="3">
                  <c:v>0</c:v>
                </c:pt>
                <c:pt idx="4">
                  <c:v>0.16353229762878169</c:v>
                </c:pt>
                <c:pt idx="5">
                  <c:v>3.2753013991255608</c:v>
                </c:pt>
                <c:pt idx="6">
                  <c:v>0.69923942873777956</c:v>
                </c:pt>
                <c:pt idx="7">
                  <c:v>1.2695994413762458E-3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A30-A842-9BB4-D33E7F421E84}"/>
            </c:ext>
          </c:extLst>
        </c:ser>
        <c:ser>
          <c:idx val="14"/>
          <c:order val="14"/>
          <c:tx>
            <c:strRef>
              <c:f>'Total percent data and graph'!$S$16</c:f>
              <c:strCache>
                <c:ptCount val="1"/>
                <c:pt idx="0">
                  <c:v>Arthrobacter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graph'!$T$16:$AA$16</c:f>
              <c:numCache>
                <c:formatCode>General</c:formatCode>
                <c:ptCount val="8"/>
                <c:pt idx="0">
                  <c:v>1.0949018026059922</c:v>
                </c:pt>
                <c:pt idx="1">
                  <c:v>0.86655047269818997</c:v>
                </c:pt>
                <c:pt idx="2">
                  <c:v>0.65139952829269243</c:v>
                </c:pt>
                <c:pt idx="3">
                  <c:v>0.29296875</c:v>
                </c:pt>
                <c:pt idx="4">
                  <c:v>0.40883074407195419</c:v>
                </c:pt>
                <c:pt idx="5">
                  <c:v>0.16322557613922156</c:v>
                </c:pt>
                <c:pt idx="6">
                  <c:v>6.4440820433392776E-2</c:v>
                </c:pt>
                <c:pt idx="7">
                  <c:v>3.8087983241287368E-3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A30-A842-9BB4-D33E7F421E84}"/>
            </c:ext>
          </c:extLst>
        </c:ser>
        <c:ser>
          <c:idx val="15"/>
          <c:order val="15"/>
          <c:tx>
            <c:strRef>
              <c:f>'Total percent data and graph'!$S$17</c:f>
              <c:strCache>
                <c:ptCount val="1"/>
                <c:pt idx="0">
                  <c:v>Hyphomicrobium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graph'!$T$17:$AA$17</c:f>
              <c:numCache>
                <c:formatCode>General</c:formatCode>
                <c:ptCount val="8"/>
                <c:pt idx="0">
                  <c:v>1.1201114725770356</c:v>
                </c:pt>
                <c:pt idx="1">
                  <c:v>0.50712253936636564</c:v>
                </c:pt>
                <c:pt idx="2">
                  <c:v>0.47499658889343704</c:v>
                </c:pt>
                <c:pt idx="3">
                  <c:v>0</c:v>
                </c:pt>
                <c:pt idx="4">
                  <c:v>0</c:v>
                </c:pt>
                <c:pt idx="5">
                  <c:v>8.035014296586152E-4</c:v>
                </c:pt>
                <c:pt idx="6">
                  <c:v>1.695811064036652E-3</c:v>
                </c:pt>
                <c:pt idx="7">
                  <c:v>1.1426394972386213E-2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A30-A842-9BB4-D33E7F421E84}"/>
            </c:ext>
          </c:extLst>
        </c:ser>
        <c:ser>
          <c:idx val="16"/>
          <c:order val="16"/>
          <c:tx>
            <c:strRef>
              <c:f>'Total percent data and graph'!$S$18</c:f>
              <c:strCache>
                <c:ptCount val="1"/>
                <c:pt idx="0">
                  <c:v>Niastella</c:v>
                </c:pt>
              </c:strCache>
            </c:strRef>
          </c:tx>
          <c:spPr>
            <a:ln>
              <a:solidFill>
                <a:srgbClr val="5B9BD5"/>
              </a:solidFill>
            </a:ln>
          </c:spPr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graph'!$T$18:$AA$18</c:f>
              <c:numCache>
                <c:formatCode>General</c:formatCode>
                <c:ptCount val="8"/>
                <c:pt idx="0">
                  <c:v>0.13395501907340712</c:v>
                </c:pt>
                <c:pt idx="1">
                  <c:v>0.13599975855798757</c:v>
                </c:pt>
                <c:pt idx="2">
                  <c:v>8.0282829464163888E-2</c:v>
                </c:pt>
                <c:pt idx="3">
                  <c:v>4.8828125E-2</c:v>
                </c:pt>
                <c:pt idx="4">
                  <c:v>8.1766148814390843E-2</c:v>
                </c:pt>
                <c:pt idx="5">
                  <c:v>0.30693754612959101</c:v>
                </c:pt>
                <c:pt idx="6">
                  <c:v>7.7724673768346547E-2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A30-A842-9BB4-D33E7F421E84}"/>
            </c:ext>
          </c:extLst>
        </c:ser>
        <c:ser>
          <c:idx val="17"/>
          <c:order val="17"/>
          <c:tx>
            <c:strRef>
              <c:f>'Total percent data and graph'!$S$19</c:f>
              <c:strCache>
                <c:ptCount val="1"/>
                <c:pt idx="0">
                  <c:v>Nevskia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graph'!$T$19:$AA$19</c:f>
              <c:numCache>
                <c:formatCode>General</c:formatCode>
                <c:ptCount val="8"/>
                <c:pt idx="0">
                  <c:v>2.2917881791857507E-4</c:v>
                </c:pt>
                <c:pt idx="1">
                  <c:v>9.4313286101239653E-5</c:v>
                </c:pt>
                <c:pt idx="2">
                  <c:v>2.4365046878350197E-4</c:v>
                </c:pt>
                <c:pt idx="3">
                  <c:v>4.8828125E-2</c:v>
                </c:pt>
                <c:pt idx="4">
                  <c:v>0.65412919051512675</c:v>
                </c:pt>
                <c:pt idx="5">
                  <c:v>1.7450903192999894</c:v>
                </c:pt>
                <c:pt idx="6">
                  <c:v>0.30411545081723962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A30-A842-9BB4-D33E7F421E84}"/>
            </c:ext>
          </c:extLst>
        </c:ser>
        <c:ser>
          <c:idx val="18"/>
          <c:order val="18"/>
          <c:tx>
            <c:strRef>
              <c:f>'Total percent data and graph'!$S$20</c:f>
              <c:strCache>
                <c:ptCount val="1"/>
                <c:pt idx="0">
                  <c:v>Aminobacter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graph'!$T$20:$AA$20</c:f>
              <c:numCache>
                <c:formatCode>General</c:formatCode>
                <c:ptCount val="8"/>
                <c:pt idx="0">
                  <c:v>0.44265888680972776</c:v>
                </c:pt>
                <c:pt idx="1">
                  <c:v>0.2982186106521198</c:v>
                </c:pt>
                <c:pt idx="2">
                  <c:v>0.32576067676354209</c:v>
                </c:pt>
                <c:pt idx="3">
                  <c:v>0</c:v>
                </c:pt>
                <c:pt idx="4">
                  <c:v>1.3900245298446443</c:v>
                </c:pt>
                <c:pt idx="5">
                  <c:v>1.7231662088621615</c:v>
                </c:pt>
                <c:pt idx="6">
                  <c:v>0.74728740888548473</c:v>
                </c:pt>
                <c:pt idx="7">
                  <c:v>2.5391988827524917E-3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A30-A842-9BB4-D33E7F421E84}"/>
            </c:ext>
          </c:extLst>
        </c:ser>
        <c:ser>
          <c:idx val="19"/>
          <c:order val="19"/>
          <c:tx>
            <c:strRef>
              <c:f>'Total percent data and graph'!$S$21</c:f>
              <c:strCache>
                <c:ptCount val="1"/>
                <c:pt idx="0">
                  <c:v>Paenibacillus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graph'!$T$21:$AA$21</c:f>
              <c:numCache>
                <c:formatCode>General</c:formatCode>
                <c:ptCount val="8"/>
                <c:pt idx="0">
                  <c:v>0.32726735198772516</c:v>
                </c:pt>
                <c:pt idx="1">
                  <c:v>0.2475723760157541</c:v>
                </c:pt>
                <c:pt idx="2">
                  <c:v>0.20478821901253338</c:v>
                </c:pt>
                <c:pt idx="3">
                  <c:v>0</c:v>
                </c:pt>
                <c:pt idx="4">
                  <c:v>0.57236304170073582</c:v>
                </c:pt>
                <c:pt idx="5">
                  <c:v>0.5891961197768103</c:v>
                </c:pt>
                <c:pt idx="6">
                  <c:v>0.45165101338842834</c:v>
                </c:pt>
                <c:pt idx="7">
                  <c:v>1.2695994413762458E-3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A30-A842-9BB4-D33E7F421E84}"/>
            </c:ext>
          </c:extLst>
        </c:ser>
        <c:ser>
          <c:idx val="20"/>
          <c:order val="20"/>
          <c:tx>
            <c:strRef>
              <c:f>'Total percent data and graph'!$S$22</c:f>
              <c:strCache>
                <c:ptCount val="1"/>
                <c:pt idx="0">
                  <c:v>Niabella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graph'!$T$22:$AA$22</c:f>
              <c:numCache>
                <c:formatCode>General</c:formatCode>
                <c:ptCount val="8"/>
                <c:pt idx="0">
                  <c:v>0.55323766645544026</c:v>
                </c:pt>
                <c:pt idx="1">
                  <c:v>0.50665097293585937</c:v>
                </c:pt>
                <c:pt idx="2">
                  <c:v>0.2650917100364501</c:v>
                </c:pt>
                <c:pt idx="3">
                  <c:v>4.8828125E-2</c:v>
                </c:pt>
                <c:pt idx="4">
                  <c:v>1.3900245298446443</c:v>
                </c:pt>
                <c:pt idx="5">
                  <c:v>0.97694295254635333</c:v>
                </c:pt>
                <c:pt idx="6">
                  <c:v>0.1715595526450413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A30-A842-9BB4-D33E7F421E84}"/>
            </c:ext>
          </c:extLst>
        </c:ser>
        <c:ser>
          <c:idx val="21"/>
          <c:order val="21"/>
          <c:tx>
            <c:strRef>
              <c:f>'Total percent data and graph'!$S$23</c:f>
              <c:strCache>
                <c:ptCount val="1"/>
                <c:pt idx="0">
                  <c:v>Nesterenkonia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graph'!$T$23:$AA$23</c:f>
              <c:numCache>
                <c:formatCode>General</c:formatCode>
                <c:ptCount val="8"/>
                <c:pt idx="0">
                  <c:v>0.69945375228749107</c:v>
                </c:pt>
                <c:pt idx="1">
                  <c:v>0.526173823158816</c:v>
                </c:pt>
                <c:pt idx="2">
                  <c:v>0.37168879012923217</c:v>
                </c:pt>
                <c:pt idx="3">
                  <c:v>9.765625E-2</c:v>
                </c:pt>
                <c:pt idx="4">
                  <c:v>0.65412919051512675</c:v>
                </c:pt>
                <c:pt idx="5">
                  <c:v>0.33517488208616519</c:v>
                </c:pt>
                <c:pt idx="6">
                  <c:v>0.11559778753183179</c:v>
                </c:pt>
                <c:pt idx="7">
                  <c:v>6.3479972068812293E-3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A30-A842-9BB4-D33E7F421E84}"/>
            </c:ext>
          </c:extLst>
        </c:ser>
        <c:ser>
          <c:idx val="22"/>
          <c:order val="22"/>
          <c:tx>
            <c:strRef>
              <c:f>'Total percent data and graph'!$S$24</c:f>
              <c:strCache>
                <c:ptCount val="1"/>
                <c:pt idx="0">
                  <c:v>Labrys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graph'!$T$24:$AA$24</c:f>
              <c:numCache>
                <c:formatCode>General</c:formatCode>
                <c:ptCount val="8"/>
                <c:pt idx="0">
                  <c:v>5.7294704479643769E-4</c:v>
                </c:pt>
                <c:pt idx="1">
                  <c:v>5.6587971660743792E-4</c:v>
                </c:pt>
                <c:pt idx="2">
                  <c:v>1.0964271095257588E-3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2.2610814187155361E-3</c:v>
                </c:pt>
                <c:pt idx="7">
                  <c:v>8.8871960896337206E-3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A30-A842-9BB4-D33E7F421E84}"/>
            </c:ext>
          </c:extLst>
        </c:ser>
        <c:ser>
          <c:idx val="23"/>
          <c:order val="23"/>
          <c:tx>
            <c:strRef>
              <c:f>'Total percent data and graph'!$S$25</c:f>
              <c:strCache>
                <c:ptCount val="1"/>
                <c:pt idx="0">
                  <c:v>Pseudomonas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graph'!$T$25:$AA$25</c:f>
              <c:numCache>
                <c:formatCode>General</c:formatCode>
                <c:ptCount val="8"/>
                <c:pt idx="0">
                  <c:v>0.33849711406573535</c:v>
                </c:pt>
                <c:pt idx="1">
                  <c:v>7.9034533752838823E-2</c:v>
                </c:pt>
                <c:pt idx="2">
                  <c:v>1.0051800089663372</c:v>
                </c:pt>
                <c:pt idx="3">
                  <c:v>2.294921875</c:v>
                </c:pt>
                <c:pt idx="4">
                  <c:v>2.3712183156173343</c:v>
                </c:pt>
                <c:pt idx="5">
                  <c:v>1.4036022116950782</c:v>
                </c:pt>
                <c:pt idx="6">
                  <c:v>0.58081528943255334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A30-A842-9BB4-D33E7F421E84}"/>
            </c:ext>
          </c:extLst>
        </c:ser>
        <c:ser>
          <c:idx val="24"/>
          <c:order val="24"/>
          <c:tx>
            <c:strRef>
              <c:f>'Total percent data and graph'!$S$26</c:f>
              <c:strCache>
                <c:ptCount val="1"/>
                <c:pt idx="0">
                  <c:v>Williamsia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graph'!$T$26:$AA$26</c:f>
              <c:numCache>
                <c:formatCode>General</c:formatCode>
                <c:ptCount val="8"/>
                <c:pt idx="0">
                  <c:v>0.377801281338771</c:v>
                </c:pt>
                <c:pt idx="1">
                  <c:v>0.87305808943917551</c:v>
                </c:pt>
                <c:pt idx="2">
                  <c:v>0.12206888486053448</c:v>
                </c:pt>
                <c:pt idx="3">
                  <c:v>0</c:v>
                </c:pt>
                <c:pt idx="4">
                  <c:v>8.1766148814390843E-2</c:v>
                </c:pt>
                <c:pt idx="5">
                  <c:v>0.21579752682259951</c:v>
                </c:pt>
                <c:pt idx="6">
                  <c:v>1.8936556881742613E-2</c:v>
                </c:pt>
                <c:pt idx="7">
                  <c:v>0.19297911508918936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A30-A842-9BB4-D33E7F421E84}"/>
            </c:ext>
          </c:extLst>
        </c:ser>
        <c:ser>
          <c:idx val="25"/>
          <c:order val="25"/>
          <c:tx>
            <c:strRef>
              <c:f>'Total percent data and graph'!$S$27</c:f>
              <c:strCache>
                <c:ptCount val="1"/>
                <c:pt idx="0">
                  <c:v>Sphingobium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graph'!$T$27:$AA$27</c:f>
              <c:numCache>
                <c:formatCode>General</c:formatCode>
                <c:ptCount val="8"/>
                <c:pt idx="0">
                  <c:v>1.7990537206608141E-2</c:v>
                </c:pt>
                <c:pt idx="1">
                  <c:v>8.2995691769090895E-3</c:v>
                </c:pt>
                <c:pt idx="2">
                  <c:v>5.2750326491628176E-2</c:v>
                </c:pt>
                <c:pt idx="3">
                  <c:v>0.146484375</c:v>
                </c:pt>
                <c:pt idx="4">
                  <c:v>0</c:v>
                </c:pt>
                <c:pt idx="5">
                  <c:v>1.2626451037492526E-3</c:v>
                </c:pt>
                <c:pt idx="6">
                  <c:v>1.695811064036652E-3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A30-A842-9BB4-D33E7F421E84}"/>
            </c:ext>
          </c:extLst>
        </c:ser>
        <c:ser>
          <c:idx val="26"/>
          <c:order val="26"/>
          <c:tx>
            <c:strRef>
              <c:f>'Total percent data and graph'!$S$28</c:f>
              <c:strCache>
                <c:ptCount val="1"/>
                <c:pt idx="0">
                  <c:v>Thermogemmatispora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graph'!$T$28:$AA$28</c:f>
              <c:numCache>
                <c:formatCode>General</c:formatCode>
                <c:ptCount val="8"/>
                <c:pt idx="0">
                  <c:v>3.1053729827966919E-2</c:v>
                </c:pt>
                <c:pt idx="1">
                  <c:v>6.6396553415272716E-2</c:v>
                </c:pt>
                <c:pt idx="2">
                  <c:v>0.10123676977954504</c:v>
                </c:pt>
                <c:pt idx="3">
                  <c:v>78.90625</c:v>
                </c:pt>
                <c:pt idx="4">
                  <c:v>0.73589533932951756</c:v>
                </c:pt>
                <c:pt idx="5">
                  <c:v>1.0538495179565353</c:v>
                </c:pt>
                <c:pt idx="6">
                  <c:v>0.80946714790016194</c:v>
                </c:pt>
                <c:pt idx="7">
                  <c:v>3.8087983241287368E-3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A30-A842-9BB4-D33E7F421E84}"/>
            </c:ext>
          </c:extLst>
        </c:ser>
        <c:ser>
          <c:idx val="27"/>
          <c:order val="27"/>
          <c:tx>
            <c:strRef>
              <c:f>'Total percent data and graph'!$S$29</c:f>
              <c:strCache>
                <c:ptCount val="1"/>
                <c:pt idx="0">
                  <c:v>Kocuria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graph'!$T$29:$AA$29</c:f>
              <c:numCache>
                <c:formatCode>General</c:formatCode>
                <c:ptCount val="8"/>
                <c:pt idx="0">
                  <c:v>0.38731220228239188</c:v>
                </c:pt>
                <c:pt idx="1">
                  <c:v>0.25181647389030987</c:v>
                </c:pt>
                <c:pt idx="2">
                  <c:v>0.18566165721302846</c:v>
                </c:pt>
                <c:pt idx="3">
                  <c:v>4.8828125E-2</c:v>
                </c:pt>
                <c:pt idx="4">
                  <c:v>8.1766148814390843E-2</c:v>
                </c:pt>
                <c:pt idx="5">
                  <c:v>6.4624472128257185E-2</c:v>
                </c:pt>
                <c:pt idx="6">
                  <c:v>0.84931870790502328</c:v>
                </c:pt>
                <c:pt idx="7">
                  <c:v>5.3653272392560156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FA30-A842-9BB4-D33E7F421E84}"/>
            </c:ext>
          </c:extLst>
        </c:ser>
        <c:ser>
          <c:idx val="28"/>
          <c:order val="28"/>
          <c:tx>
            <c:strRef>
              <c:f>'Total percent data and graph'!$S$30</c:f>
              <c:strCache>
                <c:ptCount val="1"/>
                <c:pt idx="0">
                  <c:v>Ramlibacter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graph'!$T$30:$AA$30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1.1478591852265931E-4</c:v>
                </c:pt>
                <c:pt idx="6">
                  <c:v>5.0874331921099561E-3</c:v>
                </c:pt>
                <c:pt idx="7">
                  <c:v>8.8871960896337206E-3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A30-A842-9BB4-D33E7F421E84}"/>
            </c:ext>
          </c:extLst>
        </c:ser>
        <c:ser>
          <c:idx val="29"/>
          <c:order val="29"/>
          <c:tx>
            <c:strRef>
              <c:f>'Total percent data and graph'!$S$31</c:f>
              <c:strCache>
                <c:ptCount val="1"/>
                <c:pt idx="0">
                  <c:v>Afipia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graph'!$T$31:$AA$31</c:f>
              <c:numCache>
                <c:formatCode>General</c:formatCode>
                <c:ptCount val="8"/>
                <c:pt idx="0">
                  <c:v>6.0846976157381674E-2</c:v>
                </c:pt>
                <c:pt idx="1">
                  <c:v>5.6587971660743794E-2</c:v>
                </c:pt>
                <c:pt idx="2">
                  <c:v>0.13278950548700857</c:v>
                </c:pt>
                <c:pt idx="3">
                  <c:v>0</c:v>
                </c:pt>
                <c:pt idx="4">
                  <c:v>2.2076860179885527</c:v>
                </c:pt>
                <c:pt idx="5">
                  <c:v>0.80281271414747934</c:v>
                </c:pt>
                <c:pt idx="6">
                  <c:v>0.14244812937907878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A30-A842-9BB4-D33E7F421E84}"/>
            </c:ext>
          </c:extLst>
        </c:ser>
        <c:ser>
          <c:idx val="30"/>
          <c:order val="30"/>
          <c:tx>
            <c:strRef>
              <c:f>'Total percent data and graph'!$S$32</c:f>
              <c:strCache>
                <c:ptCount val="1"/>
                <c:pt idx="0">
                  <c:v>Paucibacter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graph'!$T$32:$AA$32</c:f>
              <c:numCache>
                <c:formatCode>General</c:formatCode>
                <c:ptCount val="8"/>
                <c:pt idx="0">
                  <c:v>0.25931583247486767</c:v>
                </c:pt>
                <c:pt idx="1">
                  <c:v>0.14807185917894625</c:v>
                </c:pt>
                <c:pt idx="2">
                  <c:v>0.19492037502680154</c:v>
                </c:pt>
                <c:pt idx="3">
                  <c:v>9.765625E-2</c:v>
                </c:pt>
                <c:pt idx="4">
                  <c:v>0.98119378577269012</c:v>
                </c:pt>
                <c:pt idx="5">
                  <c:v>0.40037328380703563</c:v>
                </c:pt>
                <c:pt idx="6">
                  <c:v>0.20293205732971939</c:v>
                </c:pt>
                <c:pt idx="7">
                  <c:v>2.5391988827524917E-3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A30-A842-9BB4-D33E7F421E84}"/>
            </c:ext>
          </c:extLst>
        </c:ser>
        <c:ser>
          <c:idx val="31"/>
          <c:order val="31"/>
          <c:tx>
            <c:strRef>
              <c:f>'Total percent data and graph'!$S$33</c:f>
              <c:strCache>
                <c:ptCount val="1"/>
                <c:pt idx="0">
                  <c:v>Caulobacter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graph'!$T$33:$AA$33</c:f>
              <c:numCache>
                <c:formatCode>General</c:formatCode>
                <c:ptCount val="8"/>
                <c:pt idx="0">
                  <c:v>4.5835763583715013E-4</c:v>
                </c:pt>
                <c:pt idx="1">
                  <c:v>1.8862657220247931E-4</c:v>
                </c:pt>
                <c:pt idx="2">
                  <c:v>1.3400775783092608E-3</c:v>
                </c:pt>
                <c:pt idx="3">
                  <c:v>0</c:v>
                </c:pt>
                <c:pt idx="4">
                  <c:v>0.40883074407195419</c:v>
                </c:pt>
                <c:pt idx="5">
                  <c:v>9.7797602581305737E-2</c:v>
                </c:pt>
                <c:pt idx="6">
                  <c:v>1.6675475463027077E-2</c:v>
                </c:pt>
                <c:pt idx="7">
                  <c:v>1.2695994413762458E-3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A30-A842-9BB4-D33E7F421E84}"/>
            </c:ext>
          </c:extLst>
        </c:ser>
        <c:ser>
          <c:idx val="32"/>
          <c:order val="32"/>
          <c:tx>
            <c:strRef>
              <c:f>'Total percent data and graph'!$S$34</c:f>
              <c:strCache>
                <c:ptCount val="1"/>
                <c:pt idx="0">
                  <c:v>Azospirillum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graph'!$T$34:$AA$34</c:f>
              <c:numCache>
                <c:formatCode>General</c:formatCode>
                <c:ptCount val="8"/>
                <c:pt idx="0">
                  <c:v>4.1366776634302799E-2</c:v>
                </c:pt>
                <c:pt idx="1">
                  <c:v>6.6962433131880147E-3</c:v>
                </c:pt>
                <c:pt idx="2">
                  <c:v>1.0355144923298832E-2</c:v>
                </c:pt>
                <c:pt idx="3">
                  <c:v>0</c:v>
                </c:pt>
                <c:pt idx="4">
                  <c:v>0.16353229762878169</c:v>
                </c:pt>
                <c:pt idx="5">
                  <c:v>0.5013848921069759</c:v>
                </c:pt>
                <c:pt idx="6">
                  <c:v>0.38127485423090729</c:v>
                </c:pt>
                <c:pt idx="7">
                  <c:v>3.8087983241287368E-3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FA30-A842-9BB4-D33E7F421E84}"/>
            </c:ext>
          </c:extLst>
        </c:ser>
        <c:ser>
          <c:idx val="33"/>
          <c:order val="33"/>
          <c:tx>
            <c:strRef>
              <c:f>'Total percent data and graph'!$S$35</c:f>
              <c:strCache>
                <c:ptCount val="1"/>
                <c:pt idx="0">
                  <c:v>Rhizobium</c:v>
                </c:pt>
              </c:strCache>
            </c:strRef>
          </c:tx>
          <c:invertIfNegative val="0"/>
          <c:cat>
            <c:strRef>
              <c:f>'Total percent data and graph'!$T$1:$AA$1</c:f>
              <c:strCache>
                <c:ptCount val="8"/>
                <c:pt idx="0">
                  <c:v>FR</c:v>
                </c:pt>
                <c:pt idx="1">
                  <c:v>FS</c:v>
                </c:pt>
                <c:pt idx="2">
                  <c:v>FW</c:v>
                </c:pt>
                <c:pt idx="3">
                  <c:v>FP</c:v>
                </c:pt>
                <c:pt idx="4">
                  <c:v>GR</c:v>
                </c:pt>
                <c:pt idx="5">
                  <c:v>GS</c:v>
                </c:pt>
                <c:pt idx="6">
                  <c:v>GW</c:v>
                </c:pt>
                <c:pt idx="7">
                  <c:v>GP</c:v>
                </c:pt>
              </c:strCache>
            </c:strRef>
          </c:cat>
          <c:val>
            <c:numRef>
              <c:f>'Total percent data and graph'!$T$35:$AA$35</c:f>
              <c:numCache>
                <c:formatCode>General</c:formatCode>
                <c:ptCount val="8"/>
                <c:pt idx="0">
                  <c:v>0.36851953921306868</c:v>
                </c:pt>
                <c:pt idx="1">
                  <c:v>5.2155247213985532E-2</c:v>
                </c:pt>
                <c:pt idx="2">
                  <c:v>0.13132760267430754</c:v>
                </c:pt>
                <c:pt idx="3">
                  <c:v>0</c:v>
                </c:pt>
                <c:pt idx="4">
                  <c:v>0.49059689288634506</c:v>
                </c:pt>
                <c:pt idx="5">
                  <c:v>0.54718447359751698</c:v>
                </c:pt>
                <c:pt idx="6">
                  <c:v>6.6136631497429432E-2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FA30-A842-9BB4-D33E7F421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721888"/>
        <c:axId val="362721496"/>
      </c:barChart>
      <c:catAx>
        <c:axId val="36272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ysClr val="windowText" lastClr="000000"/>
          </a:solidFill>
        </c:spPr>
        <c:txPr>
          <a:bodyPr/>
          <a:lstStyle/>
          <a:p>
            <a: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pPr>
            <a:endParaRPr lang="en-US"/>
          </a:p>
        </c:txPr>
        <c:crossAx val="362721496"/>
        <c:crosses val="autoZero"/>
        <c:auto val="1"/>
        <c:lblAlgn val="ctr"/>
        <c:lblOffset val="100"/>
        <c:noMultiLvlLbl val="0"/>
      </c:catAx>
      <c:valAx>
        <c:axId val="36272149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36272188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8856009552859951"/>
          <c:y val="2.2051576202777742E-2"/>
          <c:w val="0.19942789245938852"/>
          <c:h val="0.96539061573175988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1" i="0" cap="none" spc="0" baseline="0">
              <a:ln w="6350" cmpd="sng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/>
    </a:solidFill>
    <a:ln>
      <a:solidFill>
        <a:sysClr val="windowText" lastClr="000000"/>
      </a:solidFill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Total Phenolic</a:t>
            </a:r>
            <a:r>
              <a:rPr lang="en-US" sz="1800" baseline="0"/>
              <a:t> Content</a:t>
            </a:r>
          </a:p>
          <a:p>
            <a:pPr>
              <a:defRPr sz="1800"/>
            </a:pPr>
            <a:r>
              <a:rPr lang="en-US" sz="1800" baseline="0">
                <a:solidFill>
                  <a:srgbClr val="0070C0"/>
                </a:solidFill>
              </a:rPr>
              <a:t>Ground</a:t>
            </a:r>
            <a:r>
              <a:rPr lang="en-US" sz="1800" baseline="0"/>
              <a:t> vs. </a:t>
            </a:r>
            <a:r>
              <a:rPr lang="en-US" sz="1800" baseline="0">
                <a:solidFill>
                  <a:schemeClr val="accent2">
                    <a:lumMod val="75000"/>
                  </a:schemeClr>
                </a:solidFill>
              </a:rPr>
              <a:t>Flight Plants</a:t>
            </a:r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Summary!$A$15</c:f>
              <c:strCache>
                <c:ptCount val="1"/>
                <c:pt idx="0">
                  <c:v>Ground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Summary!$F$15</c:f>
                <c:numCache>
                  <c:formatCode>General</c:formatCode>
                  <c:ptCount val="1"/>
                  <c:pt idx="0">
                    <c:v>10.238262303046509</c:v>
                  </c:pt>
                </c:numCache>
              </c:numRef>
            </c:plus>
            <c:minus>
              <c:numRef>
                <c:f>Summary!$F$15</c:f>
                <c:numCache>
                  <c:formatCode>General</c:formatCode>
                  <c:ptCount val="1"/>
                  <c:pt idx="0">
                    <c:v>10.238262303046509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Summary!$E$15</c:f>
              <c:numCache>
                <c:formatCode>0.00</c:formatCode>
                <c:ptCount val="1"/>
                <c:pt idx="0">
                  <c:v>54.427632824790031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A-AA49-A132-14AA3816D905}"/>
            </c:ext>
          </c:extLst>
        </c:ser>
        <c:ser>
          <c:idx val="1"/>
          <c:order val="1"/>
          <c:tx>
            <c:strRef>
              <c:f>Summary!$A$16</c:f>
              <c:strCache>
                <c:ptCount val="1"/>
                <c:pt idx="0">
                  <c:v>Flight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Summary!$F$16</c:f>
                <c:numCache>
                  <c:formatCode>General</c:formatCode>
                  <c:ptCount val="1"/>
                  <c:pt idx="0">
                    <c:v>10.238262303046509</c:v>
                  </c:pt>
                </c:numCache>
              </c:numRef>
            </c:plus>
            <c:minus>
              <c:numRef>
                <c:f>Summary!$F$16</c:f>
                <c:numCache>
                  <c:formatCode>General</c:formatCode>
                  <c:ptCount val="1"/>
                  <c:pt idx="0">
                    <c:v>10.238262303046509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Summary!$E$16</c:f>
              <c:numCache>
                <c:formatCode>0.00</c:formatCode>
                <c:ptCount val="1"/>
                <c:pt idx="0">
                  <c:v>63.398688609712714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BA-AA49-A132-14AA3816D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723456"/>
        <c:axId val="362719928"/>
      </c:barChart>
      <c:catAx>
        <c:axId val="362723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2719928"/>
        <c:crosses val="autoZero"/>
        <c:auto val="1"/>
        <c:lblAlgn val="ctr"/>
        <c:lblOffset val="100"/>
        <c:noMultiLvlLbl val="0"/>
      </c:catAx>
      <c:valAx>
        <c:axId val="362719928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mg/g  DW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72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Antioxidant</a:t>
            </a:r>
            <a:r>
              <a:rPr lang="en-US" sz="1800" baseline="0"/>
              <a:t> Capacity (ORAC)</a:t>
            </a:r>
          </a:p>
          <a:p>
            <a:pPr>
              <a:defRPr sz="1800"/>
            </a:pPr>
            <a:r>
              <a:rPr lang="en-US" sz="1800" baseline="0">
                <a:solidFill>
                  <a:srgbClr val="0070C0"/>
                </a:solidFill>
              </a:rPr>
              <a:t>Ground</a:t>
            </a:r>
            <a:r>
              <a:rPr lang="en-US" sz="1800" baseline="0"/>
              <a:t> vs. </a:t>
            </a:r>
            <a:r>
              <a:rPr lang="en-US" sz="1800" baseline="0">
                <a:solidFill>
                  <a:schemeClr val="accent2">
                    <a:lumMod val="75000"/>
                  </a:schemeClr>
                </a:solidFill>
              </a:rPr>
              <a:t>Flight Plants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Summary!$A$15</c:f>
              <c:strCache>
                <c:ptCount val="1"/>
                <c:pt idx="0">
                  <c:v>Ground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Summary!$I$15</c:f>
                <c:numCache>
                  <c:formatCode>General</c:formatCode>
                  <c:ptCount val="1"/>
                  <c:pt idx="0">
                    <c:v>211.2869008402235</c:v>
                  </c:pt>
                </c:numCache>
              </c:numRef>
            </c:plus>
            <c:minus>
              <c:numRef>
                <c:f>Summary!$I$15</c:f>
                <c:numCache>
                  <c:formatCode>General</c:formatCode>
                  <c:ptCount val="1"/>
                  <c:pt idx="0">
                    <c:v>211.2869008402235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Summary!$H$15</c:f>
              <c:numCache>
                <c:formatCode>0.00</c:formatCode>
                <c:ptCount val="1"/>
                <c:pt idx="0">
                  <c:v>826.62000000000012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8-AD4C-B6B3-605A38CDE887}"/>
            </c:ext>
          </c:extLst>
        </c:ser>
        <c:ser>
          <c:idx val="1"/>
          <c:order val="1"/>
          <c:tx>
            <c:strRef>
              <c:f>Summary!$A$15</c:f>
              <c:strCache>
                <c:ptCount val="1"/>
                <c:pt idx="0">
                  <c:v>Ground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Summary!$I$16</c:f>
                <c:numCache>
                  <c:formatCode>General</c:formatCode>
                  <c:ptCount val="1"/>
                  <c:pt idx="0">
                    <c:v>370.7604356364543</c:v>
                  </c:pt>
                </c:numCache>
              </c:numRef>
            </c:plus>
            <c:minus>
              <c:numRef>
                <c:f>Summary!$I$16</c:f>
                <c:numCache>
                  <c:formatCode>General</c:formatCode>
                  <c:ptCount val="1"/>
                  <c:pt idx="0">
                    <c:v>370.7604356364543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Summary!$H$16</c:f>
              <c:numCache>
                <c:formatCode>0.00</c:formatCode>
                <c:ptCount val="1"/>
                <c:pt idx="0">
                  <c:v>1062.9566666666667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8-AD4C-B6B3-605A38CDE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104392"/>
        <c:axId val="325107920"/>
      </c:barChart>
      <c:catAx>
        <c:axId val="325104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5107920"/>
        <c:crosses val="autoZero"/>
        <c:auto val="1"/>
        <c:lblAlgn val="ctr"/>
        <c:lblOffset val="100"/>
        <c:noMultiLvlLbl val="0"/>
      </c:catAx>
      <c:valAx>
        <c:axId val="325107920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lang="en-US" sz="2000"/>
                  <a:t>mol TE/g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04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0.16232</cdr:x>
      <cdr:y>0.13571</cdr:y>
    </cdr:from>
    <cdr:to>
      <cdr:x>0.96522</cdr:x>
      <cdr:y>0.13571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FE4254B-AB68-2246-BC34-7773EEEF0C0A}"/>
            </a:ext>
          </a:extLst>
        </cdr:cNvPr>
        <cdr:cNvCxnSpPr/>
      </cdr:nvCxnSpPr>
      <cdr:spPr>
        <a:xfrm xmlns:a="http://schemas.openxmlformats.org/drawingml/2006/main">
          <a:off x="1280160" y="868680"/>
          <a:ext cx="6332220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0.16974</cdr:x>
      <cdr:y>0.28643</cdr:y>
    </cdr:from>
    <cdr:to>
      <cdr:x>0.98278</cdr:x>
      <cdr:y>0.29001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2EA66A3-D535-D448-B79C-8A845051C744}"/>
            </a:ext>
          </a:extLst>
        </cdr:cNvPr>
        <cdr:cNvCxnSpPr/>
      </cdr:nvCxnSpPr>
      <cdr:spPr>
        <a:xfrm xmlns:a="http://schemas.openxmlformats.org/drawingml/2006/main" flipV="1">
          <a:off x="1267616" y="1615113"/>
          <a:ext cx="6071739" cy="20187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0.47101</cdr:x>
      <cdr:y>0.03214</cdr:y>
    </cdr:from>
    <cdr:to>
      <cdr:x>0.47681</cdr:x>
      <cdr:y>0.76607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E7A6B0F-082D-074B-AAAB-E46FBF1CD79F}"/>
            </a:ext>
          </a:extLst>
        </cdr:cNvPr>
        <cdr:cNvCxnSpPr/>
      </cdr:nvCxnSpPr>
      <cdr:spPr>
        <a:xfrm xmlns:a="http://schemas.openxmlformats.org/drawingml/2006/main" flipH="1" flipV="1">
          <a:off x="3714750" y="205740"/>
          <a:ext cx="45720" cy="469773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0.85734</cdr:x>
      <cdr:y>0.55443</cdr:y>
    </cdr:from>
    <cdr:to>
      <cdr:x>0.95516</cdr:x>
      <cdr:y>0.70339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13702" y="3403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0.85734</cdr:x>
      <cdr:y>0.55443</cdr:y>
    </cdr:from>
    <cdr:to>
      <cdr:x>0.95516</cdr:x>
      <cdr:y>0.70339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013702" y="3403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0.08272</cdr:x>
      <cdr:y>0.45079</cdr:y>
    </cdr:from>
    <cdr:to>
      <cdr:x>0.40324</cdr:x>
      <cdr:y>0.51521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190" y="2529402"/>
          <a:ext cx="2817628" cy="3615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0000"/>
          </a:schemeClr>
        </a:solidFill>
        <a:ln xmlns:a="http://schemas.openxmlformats.org/drawingml/2006/main" w="15875">
          <a:solidFill>
            <a:srgbClr val="00B0F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chemeClr val="tx1"/>
              </a:solidFill>
            </a:rPr>
            <a:t>Flight</a:t>
          </a:r>
        </a:p>
      </cdr:txBody>
    </cdr:sp>
  </cdr:relSizeAnchor>
  <cdr:relSizeAnchor xmlns:cdr="http://schemas.openxmlformats.org/drawingml/2006/chartDrawing">
    <cdr:from>
      <cdr:x>0.45498</cdr:x>
      <cdr:y>0.45079</cdr:y>
    </cdr:from>
    <cdr:to>
      <cdr:x>0.7755</cdr:x>
      <cdr:y>0.51521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999658" y="2529424"/>
          <a:ext cx="2817642" cy="3614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0000"/>
          </a:schemeClr>
        </a:solidFill>
        <a:ln xmlns:a="http://schemas.openxmlformats.org/drawingml/2006/main" w="15875">
          <a:solidFill>
            <a:srgbClr val="00B0F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chemeClr val="tx1"/>
              </a:solidFill>
            </a:rPr>
            <a:t>Ground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812E6-87B1-472B-8BFC-0E025328A98F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5C316-9561-4093-B120-1B77699CA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7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542" eaLnBrk="0" hangingPunct="0"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4618" indent="-286391" defTabSz="900542" eaLnBrk="0" hangingPunct="0"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5566" indent="-229113" defTabSz="900542" eaLnBrk="0" hangingPunct="0"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3792" indent="-229113" defTabSz="900542" eaLnBrk="0" hangingPunct="0"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62018" indent="-229113" defTabSz="900542" eaLnBrk="0" hangingPunct="0"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20244" indent="-229113" defTabSz="900542" eaLnBrk="0" fontAlgn="base" hangingPunct="0">
              <a:spcBef>
                <a:spcPct val="60000"/>
              </a:spcBef>
              <a:spcAft>
                <a:spcPct val="30000"/>
              </a:spcAft>
              <a:buChar char="•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8470" indent="-229113" defTabSz="900542" eaLnBrk="0" fontAlgn="base" hangingPunct="0">
              <a:spcBef>
                <a:spcPct val="60000"/>
              </a:spcBef>
              <a:spcAft>
                <a:spcPct val="30000"/>
              </a:spcAft>
              <a:buChar char="•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36697" indent="-229113" defTabSz="900542" eaLnBrk="0" fontAlgn="base" hangingPunct="0">
              <a:spcBef>
                <a:spcPct val="60000"/>
              </a:spcBef>
              <a:spcAft>
                <a:spcPct val="30000"/>
              </a:spcAft>
              <a:buChar char="•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94923" indent="-229113" defTabSz="900542" eaLnBrk="0" fontAlgn="base" hangingPunct="0">
              <a:spcBef>
                <a:spcPct val="60000"/>
              </a:spcBef>
              <a:spcAft>
                <a:spcPct val="30000"/>
              </a:spcAft>
              <a:buChar char="•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4F856F-EA9A-4A69-9D6C-4E34DE32295F}" type="slidenum">
              <a:rPr lang="en-US" sz="1200" b="0">
                <a:latin typeface="Times New Roman" pitchFamily="18" charset="0"/>
              </a:rPr>
              <a:pPr eaLnBrk="1" hangingPunct="1"/>
              <a:t>1</a:t>
            </a:fld>
            <a:endParaRPr lang="en-US" sz="1200" b="0" dirty="0"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2325" cy="3475037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252" y="4412929"/>
            <a:ext cx="5139898" cy="418560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2" tIns="47082" rIns="91022" bIns="47082"/>
          <a:lstStyle/>
          <a:p>
            <a:pPr defTabSz="951456"/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38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5C316-9561-4093-B120-1B77699CA4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9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5C316-9561-4093-B120-1B77699CA4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7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C316-9561-4093-B120-1B77699CA4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ASA insigni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639" y="182563"/>
            <a:ext cx="8032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29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3335-CF8A-4D1E-AD45-A668C6C6C3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F8144-2378-4B00-8361-CCBCCD08D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4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EF67-EA1F-4C73-8F46-1B995F2DA7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3"/>
          <p:cNvSpPr>
            <a:spLocks noChangeArrowheads="1"/>
          </p:cNvSpPr>
          <p:nvPr userDrawn="1"/>
        </p:nvSpPr>
        <p:spPr bwMode="auto">
          <a:xfrm>
            <a:off x="6887379" y="4191002"/>
            <a:ext cx="2104222" cy="2634175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5438" tIns="54864" rIns="48006" bIns="61722" anchor="b">
            <a:prstTxWarp prst="textNoShape">
              <a:avLst/>
            </a:prstTxWarp>
          </a:bodyPr>
          <a:lstStyle/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AutoShape 3"/>
          <p:cNvSpPr>
            <a:spLocks noChangeArrowheads="1"/>
          </p:cNvSpPr>
          <p:nvPr userDrawn="1"/>
        </p:nvSpPr>
        <p:spPr bwMode="auto">
          <a:xfrm>
            <a:off x="228600" y="990601"/>
            <a:ext cx="2239278" cy="2590800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5438" tIns="54864" rIns="48006" bIns="61722" anchor="b">
            <a:prstTxWarp prst="textNoShape">
              <a:avLst/>
            </a:prstTxWarp>
          </a:bodyPr>
          <a:lstStyle/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 userDrawn="1"/>
        </p:nvSpPr>
        <p:spPr bwMode="auto">
          <a:xfrm>
            <a:off x="7635049" y="3797404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525" b="1">
              <a:solidFill>
                <a:srgbClr val="952B1D"/>
              </a:solidFill>
              <a:latin typeface="Century Gothic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 userDrawn="1"/>
        </p:nvSpPr>
        <p:spPr bwMode="auto">
          <a:xfrm>
            <a:off x="6828522" y="990602"/>
            <a:ext cx="2239278" cy="2732315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5438" tIns="54864" rIns="48006" bIns="61722" anchor="b">
            <a:prstTxWarp prst="textNoShape">
              <a:avLst/>
            </a:prstTxWarp>
          </a:bodyPr>
          <a:lstStyle/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 userDrawn="1"/>
        </p:nvSpPr>
        <p:spPr bwMode="auto">
          <a:xfrm>
            <a:off x="2855718" y="2677887"/>
            <a:ext cx="3549650" cy="4023360"/>
          </a:xfrm>
          <a:prstGeom prst="roundRect">
            <a:avLst>
              <a:gd name="adj" fmla="val 7963"/>
            </a:avLst>
          </a:prstGeom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68580" bIns="68580">
            <a:prstTxWarp prst="textNoShape">
              <a:avLst/>
            </a:prstTxWarp>
          </a:bodyPr>
          <a:lstStyle/>
          <a:p>
            <a:pPr marL="85725" indent="-85725" defTabSz="342900" fontAlgn="base">
              <a:spcBef>
                <a:spcPct val="0"/>
              </a:spcBef>
              <a:spcAft>
                <a:spcPct val="0"/>
              </a:spcAft>
            </a:pPr>
            <a:endParaRPr lang="en-US" sz="900" u="sng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 userDrawn="1"/>
        </p:nvSpPr>
        <p:spPr bwMode="auto">
          <a:xfrm>
            <a:off x="233997" y="3962402"/>
            <a:ext cx="2217040" cy="2743201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5438" tIns="54864" rIns="48006" bIns="61722" anchor="b">
            <a:prstTxWarp prst="textNoShape">
              <a:avLst/>
            </a:prstTxWarp>
          </a:bodyPr>
          <a:lstStyle/>
          <a:p>
            <a:pPr marL="85725" indent="-85725" defTabSz="3429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750" i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AutoShape 9"/>
          <p:cNvSpPr>
            <a:spLocks noChangeAspect="1" noChangeArrowheads="1"/>
          </p:cNvSpPr>
          <p:nvPr userDrawn="1"/>
        </p:nvSpPr>
        <p:spPr bwMode="auto">
          <a:xfrm rot="-5400000">
            <a:off x="2369419" y="4306777"/>
            <a:ext cx="615950" cy="363538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525" b="1">
              <a:solidFill>
                <a:srgbClr val="952B1D"/>
              </a:solidFill>
              <a:latin typeface="Century Gothic" charset="0"/>
            </a:endParaRPr>
          </a:p>
        </p:txBody>
      </p:sp>
      <p:sp>
        <p:nvSpPr>
          <p:cNvPr id="9" name="AutoShape 10"/>
          <p:cNvSpPr>
            <a:spLocks noChangeAspect="1" noChangeArrowheads="1"/>
          </p:cNvSpPr>
          <p:nvPr userDrawn="1"/>
        </p:nvSpPr>
        <p:spPr bwMode="auto">
          <a:xfrm rot="-5400000">
            <a:off x="6324700" y="3211844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525" b="1">
              <a:solidFill>
                <a:srgbClr val="952B1D"/>
              </a:solidFill>
              <a:latin typeface="Century Gothic" charset="0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 userDrawn="1"/>
        </p:nvSpPr>
        <p:spPr bwMode="auto">
          <a:xfrm rot="-5400000">
            <a:off x="5692060" y="2105475"/>
            <a:ext cx="2054216" cy="129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defTabSz="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ea typeface="ＭＳ Ｐゴシック" charset="-128"/>
              </a:rPr>
              <a:t>QUANTITATIVE IMPACT</a:t>
            </a:r>
          </a:p>
        </p:txBody>
      </p:sp>
      <p:sp>
        <p:nvSpPr>
          <p:cNvPr id="14" name="Text Box 23"/>
          <p:cNvSpPr txBox="1">
            <a:spLocks noChangeArrowheads="1"/>
          </p:cNvSpPr>
          <p:nvPr userDrawn="1"/>
        </p:nvSpPr>
        <p:spPr bwMode="auto">
          <a:xfrm rot="-5400000">
            <a:off x="5910866" y="4984105"/>
            <a:ext cx="1669045" cy="129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 defTabSz="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ea typeface="ＭＳ Ｐゴシック" charset="-128"/>
              </a:rPr>
              <a:t>PROJECT GOAL</a:t>
            </a:r>
          </a:p>
        </p:txBody>
      </p:sp>
      <p:sp>
        <p:nvSpPr>
          <p:cNvPr id="15" name="Text Box 25"/>
          <p:cNvSpPr txBox="1">
            <a:spLocks noChangeArrowheads="1"/>
          </p:cNvSpPr>
          <p:nvPr userDrawn="1"/>
        </p:nvSpPr>
        <p:spPr bwMode="auto">
          <a:xfrm rot="-5400000">
            <a:off x="-427257" y="2139430"/>
            <a:ext cx="1135062" cy="129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defTabSz="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C00000"/>
                </a:solidFill>
                <a:ea typeface="ＭＳ Ｐゴシック" charset="-128"/>
              </a:rPr>
              <a:t>STATUS QUO</a:t>
            </a:r>
          </a:p>
        </p:txBody>
      </p:sp>
      <p:sp>
        <p:nvSpPr>
          <p:cNvPr id="16" name="Text Box 26"/>
          <p:cNvSpPr txBox="1">
            <a:spLocks noChangeArrowheads="1"/>
          </p:cNvSpPr>
          <p:nvPr userDrawn="1"/>
        </p:nvSpPr>
        <p:spPr bwMode="auto">
          <a:xfrm rot="-5400000">
            <a:off x="-668497" y="4864301"/>
            <a:ext cx="1643063" cy="129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 defTabSz="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1370410" algn="l"/>
              </a:tabLst>
            </a:pPr>
            <a:r>
              <a:rPr lang="en-US" sz="1050" b="1" dirty="0">
                <a:solidFill>
                  <a:srgbClr val="C00000"/>
                </a:solidFill>
                <a:ea typeface="ＭＳ Ｐゴシック" charset="-128"/>
              </a:rPr>
              <a:t>NEW </a:t>
            </a:r>
            <a:r>
              <a:rPr lang="en-US" sz="1050" b="1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INSIGHTS</a:t>
            </a:r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/>
          </p:nvPr>
        </p:nvSpPr>
        <p:spPr>
          <a:xfrm>
            <a:off x="304800" y="1066800"/>
            <a:ext cx="2133600" cy="2438400"/>
          </a:xfrm>
        </p:spPr>
        <p:txBody>
          <a:bodyPr lIns="0" tIns="0" rIns="0" bIns="0">
            <a:noAutofit/>
          </a:bodyPr>
          <a:lstStyle>
            <a:lvl1pPr marL="83344" indent="-83344">
              <a:defRPr sz="1050"/>
            </a:lvl1pPr>
            <a:lvl2pPr marL="83344" indent="-83344">
              <a:defRPr sz="900"/>
            </a:lvl2pPr>
            <a:lvl3pPr marL="176213" indent="-83344">
              <a:buFont typeface="Calibri" pitchFamily="34" charset="0"/>
              <a:buChar char="–"/>
              <a:defRPr sz="825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9" name="Snip Diagonal Corner Rectangle 18"/>
          <p:cNvSpPr/>
          <p:nvPr userDrawn="1"/>
        </p:nvSpPr>
        <p:spPr>
          <a:xfrm>
            <a:off x="2795452" y="1356945"/>
            <a:ext cx="3531116" cy="9290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43165" y="1022409"/>
            <a:ext cx="2542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>
                <a:solidFill>
                  <a:srgbClr val="C00000"/>
                </a:solidFill>
                <a:ea typeface="ＭＳ Ｐゴシック" charset="-128"/>
              </a:rPr>
              <a:t>PROBLEM / NEED BEING ADDRESSED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7439" y="4040779"/>
            <a:ext cx="2040673" cy="2586447"/>
          </a:xfrm>
        </p:spPr>
        <p:txBody>
          <a:bodyPr lIns="0" tIns="0" rIns="0" bIns="0">
            <a:noAutofit/>
          </a:bodyPr>
          <a:lstStyle>
            <a:lvl1pPr marL="83344" indent="-83344">
              <a:defRPr sz="1050"/>
            </a:lvl1pPr>
            <a:lvl2pPr marL="83344" indent="-83344">
              <a:defRPr sz="900"/>
            </a:lvl2pPr>
            <a:lvl3pPr marL="176213" indent="-83344">
              <a:buFont typeface="Calibri" pitchFamily="34" charset="0"/>
              <a:buChar char="–"/>
              <a:defRPr sz="825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908556" y="1143000"/>
            <a:ext cx="2040673" cy="2590800"/>
          </a:xfrm>
        </p:spPr>
        <p:txBody>
          <a:bodyPr lIns="0" tIns="0" rIns="0" bIns="0">
            <a:noAutofit/>
          </a:bodyPr>
          <a:lstStyle>
            <a:lvl1pPr marL="83344" indent="-83344">
              <a:defRPr sz="1050"/>
            </a:lvl1pPr>
            <a:lvl2pPr marL="83344" indent="-83344">
              <a:defRPr sz="900"/>
            </a:lvl2pPr>
            <a:lvl3pPr marL="176213" indent="-83344">
              <a:buFont typeface="Calibri" pitchFamily="34" charset="0"/>
              <a:buChar char="–"/>
              <a:defRPr sz="825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6904842" y="4203006"/>
            <a:ext cx="2040673" cy="2406802"/>
          </a:xfrm>
        </p:spPr>
        <p:txBody>
          <a:bodyPr lIns="0" tIns="0" rIns="0" bIns="0">
            <a:noAutofit/>
          </a:bodyPr>
          <a:lstStyle>
            <a:lvl1pPr marL="83344" indent="-83344">
              <a:defRPr sz="1050"/>
            </a:lvl1pPr>
            <a:lvl2pPr marL="83344" indent="-83344">
              <a:defRPr sz="900"/>
            </a:lvl2pPr>
            <a:lvl3pPr marL="176213" indent="-83344">
              <a:buFont typeface="Calibri" pitchFamily="34" charset="0"/>
              <a:buChar char="–"/>
              <a:defRPr sz="825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2795452" y="1384827"/>
            <a:ext cx="3531114" cy="940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8"/>
          </p:nvPr>
        </p:nvSpPr>
        <p:spPr>
          <a:xfrm>
            <a:off x="2953483" y="2690951"/>
            <a:ext cx="3378818" cy="4010298"/>
          </a:xfrm>
        </p:spPr>
        <p:txBody>
          <a:bodyPr>
            <a:normAutofit/>
          </a:bodyPr>
          <a:lstStyle>
            <a:lvl1pPr marL="83344" indent="-83344">
              <a:defRPr sz="1200"/>
            </a:lvl1pPr>
            <a:lvl2pPr marL="176213" indent="-83344">
              <a:defRPr sz="105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AutoShape 2"/>
          <p:cNvSpPr>
            <a:spLocks noChangeAspect="1" noChangeArrowheads="1"/>
          </p:cNvSpPr>
          <p:nvPr userDrawn="1"/>
        </p:nvSpPr>
        <p:spPr bwMode="auto">
          <a:xfrm>
            <a:off x="1007824" y="3598865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525" b="1">
              <a:solidFill>
                <a:srgbClr val="952B1D"/>
              </a:solidFill>
              <a:latin typeface="Century Gothic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2667000" y="2364377"/>
            <a:ext cx="3733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PROJECT DESCRIPTION/APPROACH</a:t>
            </a:r>
          </a:p>
        </p:txBody>
      </p:sp>
    </p:spTree>
    <p:extLst>
      <p:ext uri="{BB962C8B-B14F-4D97-AF65-F5344CB8AC3E}">
        <p14:creationId xmlns:p14="http://schemas.microsoft.com/office/powerpoint/2010/main" val="2944534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23" y="1267179"/>
            <a:ext cx="7910689" cy="5171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4053-0B18-42A6-9CDE-D6BE54341719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875934" y="207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2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3AF1-D4D9-4671-8F38-BBAA47C093CD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" y="117476"/>
            <a:ext cx="9105900" cy="67405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E78F6-31C2-994F-AF58-F4C679E5F7C1}"/>
              </a:ext>
            </a:extLst>
          </p:cNvPr>
          <p:cNvSpPr txBox="1"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3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A1D7-0200-46DE-952D-0D0B8C809EE2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68BE-2C8F-4714-B96F-B919ADF40BC3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7C3E-E538-4C29-9F2B-A17BCE40E455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E999-558F-4C94-AA45-2E2CD524B2C1}" type="datetime1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3F4AA-E8DA-44AB-887C-414966078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65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B6E5-9740-4EB7-AED3-0F00E45A09C3}" type="datetime1">
              <a:rPr lang="en-US" smtClean="0"/>
              <a:t>1/21/22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9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6A06-E3F6-43D2-AB0A-D62911D4877D}" type="datetime1">
              <a:rPr lang="en-US" smtClean="0"/>
              <a:t>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DC36-F47B-4263-9272-D639098FFEC1}" type="datetime1">
              <a:rPr lang="en-US" smtClean="0"/>
              <a:t>1/21/22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37EF-8743-46E3-979C-991A743136E2}" type="datetime1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1FE2-84BB-4542-80EE-2D4C90C65D1E}" type="datetime1">
              <a:rPr lang="en-US" smtClean="0"/>
              <a:t>1/21/22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7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51D-AAED-4B33-9C94-71ADB830E2AB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13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1EBB-86F0-43DD-9A38-B3B860460580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7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66CD-FEAC-49E9-A1C5-73DFE713DDA7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03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1E1A9-7FFD-4475-A617-3A7B93010D4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DFB30-8759-4A93-95CB-843B567D7E8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6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1FA4-69E3-48A2-BC85-6C4FFDA4176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9983D-AF4B-485D-8966-FA69293C590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0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B9D1-8BD3-436D-A846-3D8C09EA81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60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5D2D-A357-44F2-8623-286D9F53C3C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34A0-CD0B-4699-BB6C-038FC77F1CC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12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6F55-A5D2-4DDC-AF79-26EFF3977A0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DC2C-9CD4-4349-9600-C5768E9D660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53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45002-7E12-440E-AAF3-76C40B361A0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870A6-328A-4DFD-AC6D-59A4F450864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9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5D8B-A7BA-4AD2-931F-40516A077A6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6F03-4B28-4112-A7DF-517769EF6A1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14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B4F1-681F-405F-B7D8-6521F3076BC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9003-4457-4A56-8A07-2349ABF323F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96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A52BF-F23E-4458-82FA-5F33531FD92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DF0B9-3F99-4369-BFD6-63034B18D03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1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C984C-1817-49B2-B262-67564D0D576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6400C-CEF6-4250-82F0-CD4C14E580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08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78762-F66D-4072-AB22-C2E5977B92C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F08C8-12A8-41BD-A210-4854D32C69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02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04CE-1BD9-4F2F-870F-24BBCD581BE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E6C5A-C3C0-4DB6-8B70-9133504393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5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76730-53C8-443A-B89E-9CD711A177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4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9D4F-5666-4310-A389-780F605EE2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C54D-E743-498F-BAF5-BA2517A9D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7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B5F-C26E-46BB-8DCF-5F99363C92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F632-1DBF-48A3-AB90-07125886DF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8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4C6-823E-40F7-BF24-C7B5AA7A09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anner OCT template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7804276" cy="55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23" y="1284113"/>
            <a:ext cx="7910689" cy="5171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40498"/>
            <a:ext cx="2133600" cy="255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94005190-197B-4D12-84DD-D9BAACAD70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0498"/>
            <a:ext cx="2895600" cy="255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0498"/>
            <a:ext cx="2133600" cy="255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27902F6C-F992-5F48-A278-E5EDF8FF56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9" r:id="rId1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22C6D-EAAD-40D4-BC5E-F97508C01902}" type="datetime1">
              <a:rPr lang="en-US" smtClean="0"/>
              <a:t>1/21/22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4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01F89B-3A66-43F0-963F-C4709B1DC94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75C1F1-94D2-4092-BD88-EBDFD515245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46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6324600" y="1905000"/>
            <a:ext cx="2590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>
            <a:off x="1122363" y="6738938"/>
            <a:ext cx="78882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0" y="1027926"/>
            <a:ext cx="9144000" cy="5535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Picture 1" descr="P03-Farmers-Wanted-NASA-Recruitment-Poster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" y="266932"/>
            <a:ext cx="4119418" cy="6591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3644" y="279973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2000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76584" y="2757025"/>
            <a:ext cx="4967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1F4BC"/>
                </a:solidFill>
              </a:rPr>
              <a:t>Crop Production in Support Exploration </a:t>
            </a:r>
          </a:p>
          <a:p>
            <a:endParaRPr lang="en-US" sz="2400" b="1" dirty="0">
              <a:solidFill>
                <a:srgbClr val="D1F4BC"/>
              </a:solidFill>
            </a:endParaRPr>
          </a:p>
          <a:p>
            <a:pPr algn="ctr"/>
            <a:r>
              <a:rPr lang="en-US" sz="2400" b="1" i="1" dirty="0">
                <a:solidFill>
                  <a:srgbClr val="D1F4BC"/>
                </a:solidFill>
              </a:rPr>
              <a:t>“Feeding Exploration and Enabling Earth Independence”</a:t>
            </a:r>
          </a:p>
          <a:p>
            <a:endParaRPr lang="en-US" sz="2400" b="1" dirty="0">
              <a:solidFill>
                <a:srgbClr val="D1F4BC"/>
              </a:solidFill>
            </a:endParaRPr>
          </a:p>
          <a:p>
            <a:pPr algn="just"/>
            <a:r>
              <a:rPr lang="en-US" sz="2000" b="1" dirty="0">
                <a:solidFill>
                  <a:srgbClr val="D1F4BC"/>
                </a:solidFill>
              </a:rPr>
              <a:t>Mr. Ralph Fritsche </a:t>
            </a:r>
          </a:p>
          <a:p>
            <a:pPr algn="just"/>
            <a:r>
              <a:rPr lang="en-US" sz="2000" b="1" dirty="0">
                <a:solidFill>
                  <a:srgbClr val="D1F4BC"/>
                </a:solidFill>
              </a:rPr>
              <a:t>  NASA, Kennedy Space Center, FL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141" y="332643"/>
            <a:ext cx="2839491" cy="2430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ACCB9-D0E5-AB46-A811-3EF5C9B4C06A}"/>
              </a:ext>
            </a:extLst>
          </p:cNvPr>
          <p:cNvSpPr txBox="1"/>
          <p:nvPr/>
        </p:nvSpPr>
        <p:spPr>
          <a:xfrm>
            <a:off x="11269362" y="307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933C9D-E0EB-6E4C-8AB1-E168308B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38B0D-E9DA-4F4E-9007-E4146BE5FBEE}"/>
              </a:ext>
            </a:extLst>
          </p:cNvPr>
          <p:cNvSpPr txBox="1"/>
          <p:nvPr/>
        </p:nvSpPr>
        <p:spPr>
          <a:xfrm>
            <a:off x="1750005" y="319576"/>
            <a:ext cx="5643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Current Food System Challenges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1BFA6B-8033-944F-9268-F748AA6ACAF9}"/>
              </a:ext>
            </a:extLst>
          </p:cNvPr>
          <p:cNvCxnSpPr>
            <a:cxnSpLocks/>
          </p:cNvCxnSpPr>
          <p:nvPr/>
        </p:nvCxnSpPr>
        <p:spPr>
          <a:xfrm>
            <a:off x="1955800" y="923459"/>
            <a:ext cx="53467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9150F06-5F7A-4C44-9594-3A1B00928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9712"/>
            <a:ext cx="8235950" cy="42168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Packaged diet is diverse but low in several key nutrients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Vitamins and quality degrade over time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 do not currently have a diet that will support lunar or Mars missions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Menu fatigue over longer mission durations (currently at 200 items)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Psychological support</a:t>
            </a:r>
          </a:p>
          <a:p>
            <a:r>
              <a:rPr lang="en-US" sz="2000" dirty="0">
                <a:solidFill>
                  <a:schemeClr val="bg1"/>
                </a:solidFill>
              </a:rPr>
              <a:t>Bioavailable nutrients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32796-84EB-3848-BBF2-92CBD05B36D2}"/>
              </a:ext>
            </a:extLst>
          </p:cNvPr>
          <p:cNvSpPr txBox="1"/>
          <p:nvPr/>
        </p:nvSpPr>
        <p:spPr>
          <a:xfrm>
            <a:off x="820298" y="4002752"/>
            <a:ext cx="299916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Food safety is paramount but we do not have standards for fresh produce</a:t>
            </a:r>
          </a:p>
        </p:txBody>
      </p:sp>
      <p:pic>
        <p:nvPicPr>
          <p:cNvPr id="12" name="Picture 4" descr="https://io.jsc.nasa.gov/photos/11169/hires/iss038e009300.jpg">
            <a:extLst>
              <a:ext uri="{FF2B5EF4-FFF2-40B4-BE49-F238E27FC236}">
                <a16:creationId xmlns:a16="http://schemas.microsoft.com/office/drawing/2014/main" id="{1DE7F50B-B6E6-654C-9F6A-8FF0FF256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9458" y="3181862"/>
            <a:ext cx="4867342" cy="33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113DC85-6995-6340-ACBF-1C9872A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Space Crop “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Production”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Challenges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1272745" y="767617"/>
            <a:ext cx="657379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2F53B1C-9709-4F4E-9DC9-24B3F5AA620B}"/>
              </a:ext>
            </a:extLst>
          </p:cNvPr>
          <p:cNvSpPr/>
          <p:nvPr/>
        </p:nvSpPr>
        <p:spPr>
          <a:xfrm>
            <a:off x="1226793" y="807441"/>
            <a:ext cx="4269465" cy="4224530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25400"/>
          <a:effectLst>
            <a:glow rad="444500">
              <a:schemeClr val="accent1">
                <a:alpha val="4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tlCol="0" anchor="t" anchorCtr="0"/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50BE0-D091-2648-9E67-4C5109E68BAE}"/>
              </a:ext>
            </a:extLst>
          </p:cNvPr>
          <p:cNvSpPr/>
          <p:nvPr/>
        </p:nvSpPr>
        <p:spPr>
          <a:xfrm>
            <a:off x="3573037" y="807441"/>
            <a:ext cx="4174004" cy="4134944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25400"/>
          <a:effectLst>
            <a:glow rad="444500">
              <a:schemeClr val="accent1">
                <a:alpha val="4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tlCol="0" anchor="t" anchorCtr="0"/>
          <a:lstStyle/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922FDD-28D2-F14B-AC99-6E022518E761}"/>
              </a:ext>
            </a:extLst>
          </p:cNvPr>
          <p:cNvSpPr/>
          <p:nvPr/>
        </p:nvSpPr>
        <p:spPr>
          <a:xfrm>
            <a:off x="2627399" y="2401002"/>
            <a:ext cx="4199828" cy="4235236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25400"/>
          <a:effectLst>
            <a:glow rad="444500">
              <a:schemeClr val="accent1">
                <a:alpha val="4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tlCol="0" anchor="t" anchorCtr="0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871C3-37CD-734F-84AA-39ABB72AAD4C}"/>
              </a:ext>
            </a:extLst>
          </p:cNvPr>
          <p:cNvSpPr txBox="1"/>
          <p:nvPr/>
        </p:nvSpPr>
        <p:spPr>
          <a:xfrm>
            <a:off x="2513561" y="1005161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Deep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6B3C4B-7B62-694E-9984-CA54D3CABF75}"/>
              </a:ext>
            </a:extLst>
          </p:cNvPr>
          <p:cNvSpPr txBox="1"/>
          <p:nvPr/>
        </p:nvSpPr>
        <p:spPr>
          <a:xfrm>
            <a:off x="5369480" y="1034762"/>
            <a:ext cx="113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Surface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7D2D18-2977-A642-A54B-E65707084D1F}"/>
              </a:ext>
            </a:extLst>
          </p:cNvPr>
          <p:cNvSpPr txBox="1"/>
          <p:nvPr/>
        </p:nvSpPr>
        <p:spPr>
          <a:xfrm>
            <a:off x="4265951" y="6099742"/>
            <a:ext cx="78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Crop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D6DD7-385E-6742-9E6B-B3053F068A48}"/>
              </a:ext>
            </a:extLst>
          </p:cNvPr>
          <p:cNvSpPr txBox="1"/>
          <p:nvPr/>
        </p:nvSpPr>
        <p:spPr>
          <a:xfrm>
            <a:off x="1767938" y="1591942"/>
            <a:ext cx="207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Microgravity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Fluid 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No convection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248A1-C367-AE4A-800A-ACE07D47E765}"/>
              </a:ext>
            </a:extLst>
          </p:cNvPr>
          <p:cNvSpPr txBox="1"/>
          <p:nvPr/>
        </p:nvSpPr>
        <p:spPr>
          <a:xfrm>
            <a:off x="3986910" y="1265594"/>
            <a:ext cx="14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Water 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Recycling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44A32C-490C-F745-880D-5EF41B156553}"/>
              </a:ext>
            </a:extLst>
          </p:cNvPr>
          <p:cNvSpPr txBox="1"/>
          <p:nvPr/>
        </p:nvSpPr>
        <p:spPr>
          <a:xfrm>
            <a:off x="5492205" y="1576554"/>
            <a:ext cx="21270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Dust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Micrometeorites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Partial gravity</a:t>
            </a:r>
          </a:p>
          <a:p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3337575" y="4942385"/>
            <a:ext cx="355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Stress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Environmental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Crop scheduling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DE803F-25DD-544F-9937-3CFB0BC3A947}"/>
              </a:ext>
            </a:extLst>
          </p:cNvPr>
          <p:cNvSpPr txBox="1"/>
          <p:nvPr/>
        </p:nvSpPr>
        <p:spPr>
          <a:xfrm>
            <a:off x="3852253" y="2444270"/>
            <a:ext cx="21851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Plant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High CO</a:t>
            </a:r>
            <a:r>
              <a:rPr lang="en-US" b="1" i="1" baseline="-25000" dirty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Nutrient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Microbiome</a:t>
            </a: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Abiotic stresses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Vehicle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Crew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5BD67E-214B-2E48-81F3-687E41CC01ED}"/>
              </a:ext>
            </a:extLst>
          </p:cNvPr>
          <p:cNvSpPr txBox="1"/>
          <p:nvPr/>
        </p:nvSpPr>
        <p:spPr>
          <a:xfrm>
            <a:off x="457200" y="5843118"/>
            <a:ext cx="248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Current focus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5C347-FEFA-4949-8C25-07DBC820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20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2" y="208107"/>
            <a:ext cx="906087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Technology and Knowledge Gap Focus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9312" y="1422401"/>
            <a:ext cx="8793019" cy="5661890"/>
          </a:xfrm>
        </p:spPr>
        <p:txBody>
          <a:bodyPr>
            <a:normAutofit lnSpcReduction="10000"/>
          </a:bodyPr>
          <a:lstStyle/>
          <a:p>
            <a:pPr marL="1203325" indent="-398463">
              <a:spcBef>
                <a:spcPts val="600"/>
              </a:spcBef>
            </a:pPr>
            <a:r>
              <a:rPr lang="en-US" sz="2000" b="1" dirty="0"/>
              <a:t>Identify and demonstrate effective options to provide both water and oxygen to the root zone in microgravity</a:t>
            </a:r>
          </a:p>
          <a:p>
            <a:pPr marL="1660525" lvl="1" indent="-398463">
              <a:spcBef>
                <a:spcPts val="600"/>
              </a:spcBef>
            </a:pPr>
            <a:r>
              <a:rPr lang="en-US" sz="1600" b="1" dirty="0"/>
              <a:t>Investigate benefits of both passive and active systems</a:t>
            </a:r>
          </a:p>
          <a:p>
            <a:pPr marL="806450" indent="403225">
              <a:spcBef>
                <a:spcPts val="600"/>
              </a:spcBef>
            </a:pPr>
            <a:r>
              <a:rPr lang="en-US" sz="2000" b="1" dirty="0"/>
              <a:t>Understand the deep space radiation impacts on seeds and plants</a:t>
            </a:r>
          </a:p>
          <a:p>
            <a:pPr marL="806450" indent="403225">
              <a:spcBef>
                <a:spcPts val="600"/>
              </a:spcBef>
            </a:pPr>
            <a:r>
              <a:rPr lang="en-US" sz="2000" b="1" dirty="0"/>
              <a:t>Investigate the relationship between microbiomes and food safety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/>
              <a:t>Effectively sanitize produce with few consumables and low inputs  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/>
              <a:t>Control biotic stresses and pathogens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/>
              <a:t>Use the microbiome to protect crops or enhance growth</a:t>
            </a:r>
          </a:p>
          <a:p>
            <a:pPr marL="1203325" indent="-396875">
              <a:spcBef>
                <a:spcPts val="600"/>
              </a:spcBef>
            </a:pPr>
            <a:r>
              <a:rPr lang="en-US" sz="2000" b="1" dirty="0"/>
              <a:t>Identify potential crops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Yield, nutrition, organoleptic attributes, psychosocial benefits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Light recipes, elevated CO</a:t>
            </a:r>
            <a:r>
              <a:rPr lang="en-US" sz="1600" b="1" baseline="-25000" dirty="0"/>
              <a:t>2</a:t>
            </a:r>
            <a:r>
              <a:rPr lang="en-US" sz="1600" b="1" dirty="0"/>
              <a:t> impacts, fertilizer requirements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Custom space crops</a:t>
            </a:r>
          </a:p>
          <a:p>
            <a:pPr marL="1203325" indent="-396875">
              <a:spcBef>
                <a:spcPts val="600"/>
              </a:spcBef>
            </a:pPr>
            <a:r>
              <a:rPr lang="en-US" sz="2000" b="1" dirty="0"/>
              <a:t>Automation and human factors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Identify operations and capabilities that require automation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Understand which crew activities are desirable and at what scale</a:t>
            </a:r>
          </a:p>
          <a:p>
            <a:pPr marL="1203325" indent="-398463">
              <a:spcBef>
                <a:spcPts val="600"/>
              </a:spcBef>
            </a:pPr>
            <a:r>
              <a:rPr lang="en-US" sz="2000" b="1" dirty="0"/>
              <a:t>Storage and handling of seeds to ensure they are viable, free of contaminants and long-lived</a:t>
            </a:r>
          </a:p>
          <a:p>
            <a:pPr marL="1203325" indent="-398463">
              <a:spcBef>
                <a:spcPts val="600"/>
              </a:spcBef>
            </a:pPr>
            <a:r>
              <a:rPr lang="en-US" sz="2000" b="1" dirty="0"/>
              <a:t>Scalability for different concepts and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2" y="208107"/>
            <a:ext cx="906087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Technology and Knowledge Gap Focus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9312" y="1422401"/>
            <a:ext cx="8793019" cy="5661890"/>
          </a:xfrm>
        </p:spPr>
        <p:txBody>
          <a:bodyPr>
            <a:normAutofit lnSpcReduction="10000"/>
          </a:bodyPr>
          <a:lstStyle/>
          <a:p>
            <a:pPr marL="1203325" indent="-398463">
              <a:spcBef>
                <a:spcPts val="600"/>
              </a:spcBef>
            </a:pPr>
            <a:r>
              <a:rPr lang="en-US" sz="2000" b="1" dirty="0">
                <a:solidFill>
                  <a:srgbClr val="92D050"/>
                </a:solidFill>
              </a:rPr>
              <a:t>Identify and demonstrate effective options to provide both water and oxygen to the root zone in microgravity</a:t>
            </a:r>
          </a:p>
          <a:p>
            <a:pPr marL="1660525" lvl="1" indent="-398463">
              <a:spcBef>
                <a:spcPts val="600"/>
              </a:spcBef>
            </a:pPr>
            <a:r>
              <a:rPr lang="en-US" sz="1600" b="1" dirty="0"/>
              <a:t>Investigate benefits of both passive and active systems</a:t>
            </a:r>
          </a:p>
          <a:p>
            <a:pPr marL="806450" indent="403225">
              <a:spcBef>
                <a:spcPts val="600"/>
              </a:spcBef>
            </a:pPr>
            <a:r>
              <a:rPr lang="en-US" sz="2000" b="1" dirty="0"/>
              <a:t>Understand the deep space radiation impacts on seeds and plants</a:t>
            </a:r>
          </a:p>
          <a:p>
            <a:pPr marL="806450" indent="403225">
              <a:spcBef>
                <a:spcPts val="600"/>
              </a:spcBef>
            </a:pPr>
            <a:r>
              <a:rPr lang="en-US" sz="2000" b="1" dirty="0">
                <a:solidFill>
                  <a:srgbClr val="92D050"/>
                </a:solidFill>
              </a:rPr>
              <a:t>Investigate the relationship between microbiomes and food safety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Effectively sanitize produce with few consumables and low inputs  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Control biotic stresses and pathogens</a:t>
            </a:r>
          </a:p>
          <a:p>
            <a:pPr marL="1263650" lvl="1" indent="40322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Use the microbiome to protect crops or enhance growth</a:t>
            </a:r>
          </a:p>
          <a:p>
            <a:pPr marL="1203325" indent="-396875">
              <a:spcBef>
                <a:spcPts val="600"/>
              </a:spcBef>
            </a:pPr>
            <a:r>
              <a:rPr lang="en-US" sz="2000" b="1" dirty="0">
                <a:solidFill>
                  <a:srgbClr val="92D050"/>
                </a:solidFill>
              </a:rPr>
              <a:t>Identify potential crops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Yield, nutrition, organoleptic attributes, psychosocial benefits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Light recipes, elevated CO</a:t>
            </a:r>
            <a:r>
              <a:rPr lang="en-US" sz="1600" b="1" baseline="-25000" dirty="0">
                <a:solidFill>
                  <a:srgbClr val="92D050"/>
                </a:solidFill>
              </a:rPr>
              <a:t>2</a:t>
            </a:r>
            <a:r>
              <a:rPr lang="en-US" sz="1600" b="1" dirty="0">
                <a:solidFill>
                  <a:srgbClr val="92D050"/>
                </a:solidFill>
              </a:rPr>
              <a:t> impacts, fertilizer requirements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Custom space crops</a:t>
            </a:r>
          </a:p>
          <a:p>
            <a:pPr marL="1203325" indent="-396875">
              <a:spcBef>
                <a:spcPts val="600"/>
              </a:spcBef>
            </a:pPr>
            <a:r>
              <a:rPr lang="en-US" sz="2000" b="1" dirty="0">
                <a:solidFill>
                  <a:srgbClr val="92D050"/>
                </a:solidFill>
              </a:rPr>
              <a:t>Automation and human factors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/>
              <a:t>Identify operations and capabilities that require automation</a:t>
            </a:r>
          </a:p>
          <a:p>
            <a:pPr marL="1660525" lvl="1" indent="-396875">
              <a:spcBef>
                <a:spcPts val="600"/>
              </a:spcBef>
            </a:pPr>
            <a:r>
              <a:rPr lang="en-US" sz="1600" b="1" dirty="0">
                <a:solidFill>
                  <a:srgbClr val="92D050"/>
                </a:solidFill>
              </a:rPr>
              <a:t>Understand which crew activities are desirable and at what scale</a:t>
            </a:r>
          </a:p>
          <a:p>
            <a:pPr marL="1203325" indent="-398463">
              <a:spcBef>
                <a:spcPts val="600"/>
              </a:spcBef>
            </a:pPr>
            <a:r>
              <a:rPr lang="en-US" sz="2000" b="1" dirty="0">
                <a:solidFill>
                  <a:srgbClr val="92D050"/>
                </a:solidFill>
              </a:rPr>
              <a:t>Storage and handling of seeds to ensure they are viable, free of contaminants and long-lived</a:t>
            </a:r>
          </a:p>
          <a:p>
            <a:pPr marL="1203325" indent="-398463">
              <a:spcBef>
                <a:spcPts val="600"/>
              </a:spcBef>
            </a:pPr>
            <a:r>
              <a:rPr lang="en-US" sz="2000" b="1" dirty="0"/>
              <a:t>Scalability for different concepts and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0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155"/>
            <a:ext cx="8229600" cy="1143000"/>
          </a:xfrm>
        </p:spPr>
        <p:txBody>
          <a:bodyPr/>
          <a:lstStyle/>
          <a:p>
            <a:r>
              <a:rPr lang="en-US" dirty="0"/>
              <a:t>Veggie on ISS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5069"/>
            <a:ext cx="9144000" cy="5896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3667" y="6033184"/>
            <a:ext cx="18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Shane Kimbrough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Expedition 49/50</a:t>
            </a:r>
          </a:p>
        </p:txBody>
      </p:sp>
    </p:spTree>
    <p:extLst>
      <p:ext uri="{BB962C8B-B14F-4D97-AF65-F5344CB8AC3E}">
        <p14:creationId xmlns:p14="http://schemas.microsoft.com/office/powerpoint/2010/main" val="15368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Veggie Technology Validation Tests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02611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VEG-01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870080"/>
            <a:ext cx="4040188" cy="3951288"/>
          </a:xfrm>
        </p:spPr>
        <p:txBody>
          <a:bodyPr/>
          <a:lstStyle/>
          <a:p>
            <a:r>
              <a:rPr lang="en-US" dirty="0"/>
              <a:t>2014-2016</a:t>
            </a:r>
          </a:p>
          <a:p>
            <a:r>
              <a:rPr lang="en-US" sz="1800" dirty="0"/>
              <a:t>‘</a:t>
            </a:r>
            <a:r>
              <a:rPr lang="en-US" sz="1800" dirty="0" err="1"/>
              <a:t>Outredgeous</a:t>
            </a:r>
            <a:r>
              <a:rPr lang="en-US" sz="1800" dirty="0"/>
              <a:t>’ lettuce and ‘Profusion’ Zinnia</a:t>
            </a:r>
          </a:p>
          <a:p>
            <a:r>
              <a:rPr lang="en-US" dirty="0"/>
              <a:t>Crew consumption approval</a:t>
            </a:r>
          </a:p>
          <a:p>
            <a:r>
              <a:rPr lang="en-US" dirty="0"/>
              <a:t>Watering challenges</a:t>
            </a:r>
          </a:p>
          <a:p>
            <a:r>
              <a:rPr lang="en-US" dirty="0"/>
              <a:t>Fungus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202611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VEG-03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497387" y="1870080"/>
            <a:ext cx="4530999" cy="3951288"/>
          </a:xfrm>
        </p:spPr>
        <p:txBody>
          <a:bodyPr/>
          <a:lstStyle/>
          <a:p>
            <a:r>
              <a:rPr lang="en-US" dirty="0"/>
              <a:t>2016-Present</a:t>
            </a:r>
          </a:p>
          <a:p>
            <a:r>
              <a:rPr lang="en-US" dirty="0"/>
              <a:t>‘</a:t>
            </a:r>
            <a:r>
              <a:rPr lang="en-US" sz="1800" dirty="0" err="1"/>
              <a:t>Outredgeous</a:t>
            </a:r>
            <a:r>
              <a:rPr lang="en-US" sz="1800" dirty="0"/>
              <a:t>’ lettuce, ‘Tokyo </a:t>
            </a:r>
            <a:r>
              <a:rPr lang="en-US" sz="1800" dirty="0" err="1"/>
              <a:t>Bekana</a:t>
            </a:r>
            <a:r>
              <a:rPr lang="en-US" sz="1800" dirty="0"/>
              <a:t>’ Chinese cabbage, Mizuna, ‘</a:t>
            </a:r>
            <a:r>
              <a:rPr lang="en-US" sz="1800" dirty="0" err="1"/>
              <a:t>Waldmann’s</a:t>
            </a:r>
            <a:r>
              <a:rPr lang="en-US" sz="1800" dirty="0"/>
              <a:t> Green’ lettuce, ‘Red Russian’ kale, ‘Dragoon’ lettuce, ‘Wasabi’ mustard, ‘Extra dwarf’ Pak Choi</a:t>
            </a:r>
          </a:p>
          <a:p>
            <a:r>
              <a:rPr lang="en-US" dirty="0"/>
              <a:t>Cut-and-come-again harvesting</a:t>
            </a:r>
          </a:p>
          <a:p>
            <a:r>
              <a:rPr lang="en-US" dirty="0"/>
              <a:t>Mixed cropping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79003-4457-4A56-8A07-2349ABF323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40" y="4483653"/>
            <a:ext cx="2662107" cy="2237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145" y="5081509"/>
            <a:ext cx="274953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0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Production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and demonstrate effective options to provide both water and oxygen to the root zone in microgravity.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6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28" y="274638"/>
            <a:ext cx="8622145" cy="1143000"/>
          </a:xfrm>
        </p:spPr>
        <p:txBody>
          <a:bodyPr/>
          <a:lstStyle/>
          <a:p>
            <a:r>
              <a:rPr lang="en-US" dirty="0"/>
              <a:t>Root Zone Water – Insufficient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79003-4457-4A56-8A07-2349ABF323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4" y="1417638"/>
            <a:ext cx="8760711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0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Zone Water – Excess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79003-4457-4A56-8A07-2349ABF323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1"/>
          <a:stretch/>
        </p:blipFill>
        <p:spPr>
          <a:xfrm>
            <a:off x="52552" y="1417637"/>
            <a:ext cx="6359144" cy="4069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0212" y="5703778"/>
            <a:ext cx="333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Condensation on Bellows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7795" y="5703778"/>
            <a:ext cx="2970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Stunting and Chlorosis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795" y="1417636"/>
            <a:ext cx="3094181" cy="40690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6503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Zone Water – Excess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79003-4457-4A56-8A07-2349ABF323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69" y="1395136"/>
            <a:ext cx="3804745" cy="40654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3839" y="5633549"/>
            <a:ext cx="346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Guttation and Leaf Curling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8348" y="5633549"/>
            <a:ext cx="242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Abnormal Growth</a:t>
            </a:r>
          </a:p>
        </p:txBody>
      </p:sp>
      <p:pic>
        <p:nvPicPr>
          <p:cNvPr id="12" name="Content Placeholder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764" y="1395136"/>
            <a:ext cx="4780872" cy="40690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561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90CA08-C236-E640-A8EA-6B72831E6966}"/>
              </a:ext>
            </a:extLst>
          </p:cNvPr>
          <p:cNvSpPr txBox="1"/>
          <p:nvPr/>
        </p:nvSpPr>
        <p:spPr>
          <a:xfrm>
            <a:off x="1025671" y="159578"/>
            <a:ext cx="7376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Long History of Food and Exploration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75655D-68EC-2B4B-AD0B-8124CDDBEDF6}"/>
              </a:ext>
            </a:extLst>
          </p:cNvPr>
          <p:cNvCxnSpPr>
            <a:cxnSpLocks/>
          </p:cNvCxnSpPr>
          <p:nvPr/>
        </p:nvCxnSpPr>
        <p:spPr>
          <a:xfrm>
            <a:off x="1139952" y="757827"/>
            <a:ext cx="686409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B3CA9-F796-9444-B3DB-F10AD663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7A999-E813-BC45-AE80-CB120BAA6BA2}"/>
              </a:ext>
            </a:extLst>
          </p:cNvPr>
          <p:cNvSpPr txBox="1"/>
          <p:nvPr/>
        </p:nvSpPr>
        <p:spPr>
          <a:xfrm>
            <a:off x="667750" y="1012954"/>
            <a:ext cx="84762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Before the invention of refrigeration and canning explorers like Columbus, Magellan and Cook carried dried foods and foods preserved in salt and brine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They also brought crops familiar to them and central to their European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On his second voyage, Columbus introduced wheat, rice, barley, oats, coffee, sugar cane, citrus fruits and melons to the Americas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Over time, the cultivation of wheat and other European foodstuffs would drastically change the cultural and ecological landscape of the Americas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98A947-A37B-5E4B-A950-D4203D05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399" y="4269487"/>
            <a:ext cx="5553202" cy="22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164" y="1588655"/>
            <a:ext cx="8857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ＭＳ Ｐゴシック" charset="0"/>
              </a:rPr>
              <a:t>ground-based Food Production Demonstration Unit test bed to evaluate and compare candidate solutions.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cs typeface="ＭＳ Ｐゴシック" charset="0"/>
              </a:rPr>
              <a:t>Testing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ＭＳ Ｐゴシック" charset="0"/>
              </a:rPr>
              <a:t>active and passive concepts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ＭＳ Ｐゴシック" charset="0"/>
              </a:rPr>
              <a:t>Collaborative work between plant scientists, microgravity fluid physicists, and engineers with student design teams also participating.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5614" y="4134288"/>
            <a:ext cx="9184462" cy="2750402"/>
            <a:chOff x="-15614" y="4134288"/>
            <a:chExt cx="9184462" cy="27504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614" y="4134288"/>
              <a:ext cx="2745853" cy="24688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0915" y="4134288"/>
              <a:ext cx="2096483" cy="2468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6385" y="4134288"/>
              <a:ext cx="2089636" cy="2468880"/>
            </a:xfrm>
            <a:prstGeom prst="rect">
              <a:avLst/>
            </a:prstGeom>
          </p:spPr>
        </p:pic>
        <p:pic>
          <p:nvPicPr>
            <p:cNvPr id="10" name="Picture 9" descr="C:\Users\uan001\AppData\Local\Microsoft\Windows\Temporary Internet Files\Content.Outlook\90ZH2RS9\NASA_Ponds_Chosen Concept_Color Corrected.49 (2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95929" y="4135553"/>
              <a:ext cx="2470373" cy="246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695930" y="6308812"/>
              <a:ext cx="2472918" cy="575878"/>
              <a:chOff x="6695930" y="6308812"/>
              <a:chExt cx="2472918" cy="57587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695930" y="6308812"/>
                <a:ext cx="2472918" cy="30777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3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Image courtesy of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Techshot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54758" y="6576913"/>
                <a:ext cx="19527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 Tupperware Brands</a:t>
                </a:r>
              </a:p>
            </p:txBody>
          </p:sp>
        </p:grp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F6F03-4B28-4112-A7DF-517769EF6A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3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Production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 the relationship between microbiomes and food safety:</a:t>
            </a:r>
          </a:p>
          <a:p>
            <a:pPr lvl="1"/>
            <a:r>
              <a:rPr lang="en-US" dirty="0"/>
              <a:t>Effectively sanitize produce with few consumables and low inputs  </a:t>
            </a:r>
          </a:p>
          <a:p>
            <a:pPr lvl="1"/>
            <a:r>
              <a:rPr lang="en-US" dirty="0"/>
              <a:t>Control biotic stresses and pathogens</a:t>
            </a:r>
          </a:p>
          <a:p>
            <a:pPr lvl="1"/>
            <a:r>
              <a:rPr lang="en-US" dirty="0"/>
              <a:t>Use the microbiome to protect crops or enhance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4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818"/>
            <a:ext cx="8229600" cy="1143000"/>
          </a:xfrm>
        </p:spPr>
        <p:txBody>
          <a:bodyPr/>
          <a:lstStyle/>
          <a:p>
            <a:r>
              <a:rPr lang="en-US" dirty="0"/>
              <a:t>Veggie Microbiology</a:t>
            </a:r>
            <a:br>
              <a:rPr lang="en-US" dirty="0"/>
            </a:br>
            <a:r>
              <a:rPr lang="en-US" sz="3200" dirty="0"/>
              <a:t>Food Safety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838027" y="1067595"/>
          <a:ext cx="7467946" cy="563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33241" y="1957790"/>
            <a:ext cx="2853559" cy="66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 standards for 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thermostabilized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food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95876" y="1874982"/>
            <a:ext cx="447725" cy="413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51055" y="2288866"/>
            <a:ext cx="392546" cy="331076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527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Veggie Microbiology</a:t>
            </a:r>
            <a:br>
              <a:rPr lang="en-US" dirty="0"/>
            </a:br>
            <a:r>
              <a:rPr lang="en-US" sz="3200" dirty="0"/>
              <a:t>Plant pathogenesis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889" y="1417955"/>
            <a:ext cx="6226222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2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Veggie Microbiology</a:t>
            </a:r>
            <a:br>
              <a:rPr lang="en-US" dirty="0"/>
            </a:br>
            <a:r>
              <a:rPr lang="en-US" sz="3200" dirty="0"/>
              <a:t>Microbiome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76578" y="1246909"/>
          <a:ext cx="8790844" cy="561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5373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8403021" cy="4525963"/>
          </a:xfrm>
        </p:spPr>
        <p:txBody>
          <a:bodyPr/>
          <a:lstStyle/>
          <a:p>
            <a:r>
              <a:rPr lang="en-US" dirty="0"/>
              <a:t>Conducting ground-based microbial food safety and microbiome testing of candidate crops.</a:t>
            </a:r>
          </a:p>
          <a:p>
            <a:r>
              <a:rPr lang="en-US" dirty="0"/>
              <a:t>Developing fresh produce food safety standards for space.</a:t>
            </a:r>
          </a:p>
          <a:p>
            <a:r>
              <a:rPr lang="en-US" dirty="0"/>
              <a:t>Use of on orbit resources when applicable.</a:t>
            </a:r>
          </a:p>
          <a:p>
            <a:pPr lvl="1"/>
            <a:r>
              <a:rPr lang="en-US" dirty="0"/>
              <a:t>Developing process flow for on-orbit sampling of fresh produce microbiome, nucleic acid isolation, library generation, sequencing, and data analysis.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109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Production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potential crops: </a:t>
            </a:r>
          </a:p>
          <a:p>
            <a:pPr lvl="1"/>
            <a:r>
              <a:rPr lang="en-US" dirty="0"/>
              <a:t>Yield, nutrition, organoleptic attributes, psychosocial benefits</a:t>
            </a:r>
          </a:p>
          <a:p>
            <a:pPr lvl="1"/>
            <a:r>
              <a:rPr lang="en-US" dirty="0"/>
              <a:t>Light recipes, elevated CO</a:t>
            </a:r>
            <a:r>
              <a:rPr lang="en-US" baseline="-25000" dirty="0"/>
              <a:t>2</a:t>
            </a:r>
            <a:r>
              <a:rPr lang="en-US" dirty="0"/>
              <a:t> impacts, fertilizer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02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133292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05752" y="727786"/>
            <a:ext cx="8132496" cy="3574050"/>
            <a:chOff x="148336" y="2171700"/>
            <a:chExt cx="8843264" cy="3886416"/>
          </a:xfrm>
        </p:grpSpPr>
        <p:pic>
          <p:nvPicPr>
            <p:cNvPr id="3" name="Picture 2" descr="C:\Users\gmassa\Documents\VEGGIE Experimentation\Pillow Images 050920011\Edited\Group crop small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336" y="2171700"/>
              <a:ext cx="8843264" cy="388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grpSp>
          <p:nvGrpSpPr>
            <p:cNvPr id="18435" name="Group 9"/>
            <p:cNvGrpSpPr>
              <a:grpSpLocks/>
            </p:cNvGrpSpPr>
            <p:nvPr/>
          </p:nvGrpSpPr>
          <p:grpSpPr bwMode="auto">
            <a:xfrm>
              <a:off x="528638" y="2359959"/>
              <a:ext cx="7239366" cy="1590444"/>
              <a:chOff x="529336" y="2359497"/>
              <a:chExt cx="7238636" cy="1591191"/>
            </a:xfrm>
          </p:grpSpPr>
          <p:sp>
            <p:nvSpPr>
              <p:cNvPr id="18437" name="TextBox 3"/>
              <p:cNvSpPr txBox="1">
                <a:spLocks noChangeArrowheads="1"/>
              </p:cNvSpPr>
              <p:nvPr/>
            </p:nvSpPr>
            <p:spPr bwMode="auto">
              <a:xfrm>
                <a:off x="529336" y="2710688"/>
                <a:ext cx="1375867" cy="40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Red lettuce</a:t>
                </a:r>
              </a:p>
            </p:txBody>
          </p:sp>
          <p:sp>
            <p:nvSpPr>
              <p:cNvPr id="18438" name="TextBox 4"/>
              <p:cNvSpPr txBox="1">
                <a:spLocks noChangeArrowheads="1"/>
              </p:cNvSpPr>
              <p:nvPr/>
            </p:nvSpPr>
            <p:spPr bwMode="auto">
              <a:xfrm>
                <a:off x="2575299" y="2525935"/>
                <a:ext cx="1403266" cy="40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Swiss chard</a:t>
                </a:r>
              </a:p>
            </p:txBody>
          </p:sp>
          <p:sp>
            <p:nvSpPr>
              <p:cNvPr id="18439" name="TextBox 5"/>
              <p:cNvSpPr txBox="1">
                <a:spLocks noChangeArrowheads="1"/>
              </p:cNvSpPr>
              <p:nvPr/>
            </p:nvSpPr>
            <p:spPr bwMode="auto">
              <a:xfrm>
                <a:off x="4186936" y="3548888"/>
                <a:ext cx="894470" cy="40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Radish</a:t>
                </a:r>
              </a:p>
            </p:txBody>
          </p:sp>
          <p:sp>
            <p:nvSpPr>
              <p:cNvPr id="18440" name="TextBox 6"/>
              <p:cNvSpPr txBox="1">
                <a:spLocks noChangeArrowheads="1"/>
              </p:cNvSpPr>
              <p:nvPr/>
            </p:nvSpPr>
            <p:spPr bwMode="auto">
              <a:xfrm>
                <a:off x="5893359" y="2710688"/>
                <a:ext cx="1070507" cy="1004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Dwarf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Chinese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cabbage</a:t>
                </a:r>
              </a:p>
            </p:txBody>
          </p:sp>
          <p:sp>
            <p:nvSpPr>
              <p:cNvPr id="18441" name="TextBox 7"/>
              <p:cNvSpPr txBox="1">
                <a:spLocks noChangeArrowheads="1"/>
              </p:cNvSpPr>
              <p:nvPr/>
            </p:nvSpPr>
            <p:spPr bwMode="auto">
              <a:xfrm>
                <a:off x="6553291" y="2359497"/>
                <a:ext cx="1214681" cy="40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Snow pea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45" y="-70301"/>
            <a:ext cx="8675511" cy="117184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Example crops tested in plant pillows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5BE9-073A-4DFD-89D0-F33FFC93D3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13" y="4172235"/>
            <a:ext cx="2337588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5121" y="4114800"/>
            <a:ext cx="235665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6"/>
          <a:stretch/>
        </p:blipFill>
        <p:spPr>
          <a:xfrm>
            <a:off x="6822859" y="4172235"/>
            <a:ext cx="2076509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7521" y="6434876"/>
            <a:ext cx="768159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Zinnia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59369" y="6434876"/>
            <a:ext cx="91512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Petunia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16" y="6434876"/>
            <a:ext cx="1048044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Marigold</a:t>
            </a:r>
          </a:p>
        </p:txBody>
      </p:sp>
    </p:spTree>
    <p:extLst>
      <p:ext uri="{BB962C8B-B14F-4D97-AF65-F5344CB8AC3E}">
        <p14:creationId xmlns:p14="http://schemas.microsoft.com/office/powerpoint/2010/main" val="332333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491490"/>
            <a:ext cx="8423910" cy="9261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Nutrient Levels – Veg-01 lettuce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78" y="1020475"/>
            <a:ext cx="8670222" cy="4708525"/>
          </a:xfrm>
        </p:spPr>
        <p:txBody>
          <a:bodyPr/>
          <a:lstStyle/>
          <a:p>
            <a:pPr lvl="1"/>
            <a:r>
              <a:rPr lang="en-US" dirty="0"/>
              <a:t>Fe, Ca, Mo &amp; P and </a:t>
            </a:r>
            <a:r>
              <a:rPr lang="en-US" dirty="0" err="1"/>
              <a:t>Anthocynains</a:t>
            </a:r>
            <a:r>
              <a:rPr lang="en-US" dirty="0"/>
              <a:t> = between flight and ground.</a:t>
            </a:r>
          </a:p>
          <a:p>
            <a:pPr lvl="1"/>
            <a:r>
              <a:rPr lang="en-US" dirty="0"/>
              <a:t>B, Cu, Mg, </a:t>
            </a:r>
            <a:r>
              <a:rPr lang="en-US" dirty="0" err="1"/>
              <a:t>Mn</a:t>
            </a:r>
            <a:r>
              <a:rPr lang="en-US" dirty="0"/>
              <a:t>, Na &amp; S were slightly &gt; in flight plants.</a:t>
            </a:r>
          </a:p>
          <a:p>
            <a:pPr lvl="1"/>
            <a:r>
              <a:rPr lang="en-US" dirty="0"/>
              <a:t>K slightly &gt; in ground plants. </a:t>
            </a:r>
          </a:p>
          <a:p>
            <a:pPr lvl="1"/>
            <a:r>
              <a:rPr lang="en-US" dirty="0"/>
              <a:t>Ni &amp; Zn considerably &gt; in flight plants.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677160" y="3720282"/>
          <a:ext cx="4170998" cy="276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321378" y="3731713"/>
          <a:ext cx="4171950" cy="2763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9983D-AF4B-485D-8966-FA69293C590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03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Crew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521"/>
            <a:ext cx="3867912" cy="4229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961" y="1370521"/>
            <a:ext cx="3163481" cy="398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71" y="1370521"/>
            <a:ext cx="3863662" cy="441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338" y="1370521"/>
            <a:ext cx="3863662" cy="49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82E58F-9C76-384B-B004-1FA622B39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30" y="4804038"/>
            <a:ext cx="8152370" cy="18399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AEEB69-A57B-724F-BF01-553AB5EBE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30" y="1223933"/>
            <a:ext cx="2768947" cy="27689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FE483F-CC03-084D-84B2-EA58DDF272B9}"/>
              </a:ext>
            </a:extLst>
          </p:cNvPr>
          <p:cNvSpPr txBox="1"/>
          <p:nvPr/>
        </p:nvSpPr>
        <p:spPr>
          <a:xfrm>
            <a:off x="3979957" y="1018386"/>
            <a:ext cx="487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James Lind was a Scottish Doctor and  pioneer of naval hygiene for the Royal Navy In the mid 18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century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He was responsible for some of the first clinical trials which led to his theory that citrus fruits cured scurvy.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FF00"/>
                </a:solidFill>
              </a:rPr>
              <a:t>Lind was also a strong proponent for  growing and incorporating fresh vegetables in the diet of seamen in order to maintain crew health and performance.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5E8B673-E5B2-3A4F-9595-B0F982E36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796" y="2608406"/>
            <a:ext cx="1353161" cy="1994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585F82-D7E5-C24E-A0B3-487C7CACF044}"/>
              </a:ext>
            </a:extLst>
          </p:cNvPr>
          <p:cNvSpPr txBox="1"/>
          <p:nvPr/>
        </p:nvSpPr>
        <p:spPr>
          <a:xfrm>
            <a:off x="3947160" y="5980570"/>
            <a:ext cx="4598126" cy="625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0CA08-C236-E640-A8EA-6B72831E6966}"/>
              </a:ext>
            </a:extLst>
          </p:cNvPr>
          <p:cNvSpPr txBox="1"/>
          <p:nvPr/>
        </p:nvSpPr>
        <p:spPr>
          <a:xfrm>
            <a:off x="658768" y="149059"/>
            <a:ext cx="7886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Food and the Health and Welfare of the Crew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75655D-68EC-2B4B-AD0B-8124CDDBEDF6}"/>
              </a:ext>
            </a:extLst>
          </p:cNvPr>
          <p:cNvCxnSpPr>
            <a:cxnSpLocks/>
          </p:cNvCxnSpPr>
          <p:nvPr/>
        </p:nvCxnSpPr>
        <p:spPr>
          <a:xfrm>
            <a:off x="768096" y="802385"/>
            <a:ext cx="760780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B3CA9-F796-9444-B3DB-F10AD663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and Elevated CO</a:t>
            </a:r>
            <a:r>
              <a:rPr lang="en-US" baseline="-25000" dirty="0"/>
              <a:t>2</a:t>
            </a:r>
            <a:r>
              <a:rPr lang="en-US" dirty="0"/>
              <a:t> Impacts on Chinese Cabbage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09" y="1636568"/>
            <a:ext cx="8986982" cy="4756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963" y="1636568"/>
            <a:ext cx="6216074" cy="47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Activities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7938" y="1211316"/>
            <a:ext cx="8508124" cy="4525963"/>
          </a:xfrm>
        </p:spPr>
        <p:txBody>
          <a:bodyPr/>
          <a:lstStyle/>
          <a:p>
            <a:r>
              <a:rPr lang="en-US" dirty="0"/>
              <a:t>Assessing new crop candidates:</a:t>
            </a:r>
          </a:p>
          <a:p>
            <a:pPr lvl="1"/>
            <a:r>
              <a:rPr lang="en-US" dirty="0"/>
              <a:t>Preliminary screening at &gt;230 middle and high schools in Fairchild Garden’s Growing Beyond Earth Challenge.</a:t>
            </a:r>
          </a:p>
          <a:p>
            <a:pPr lvl="1"/>
            <a:r>
              <a:rPr lang="en-US" dirty="0"/>
              <a:t>Down-selected varieties will be tested in high-fidelity environments at KSC.</a:t>
            </a:r>
          </a:p>
          <a:p>
            <a:pPr lvl="1"/>
            <a:r>
              <a:rPr lang="en-US" dirty="0"/>
              <a:t>Two student-selected varieties have flown in Veggie</a:t>
            </a:r>
          </a:p>
          <a:p>
            <a:r>
              <a:rPr lang="en-US" dirty="0"/>
              <a:t>Recent and upcoming experiments (VEG-04, VEG-05) include psychosocial and organoleptic evaluations to measure produce impacts on microgravity life.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8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Production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650"/>
            <a:ext cx="8229600" cy="4794513"/>
          </a:xfrm>
        </p:spPr>
        <p:txBody>
          <a:bodyPr/>
          <a:lstStyle/>
          <a:p>
            <a:r>
              <a:rPr lang="en-US" dirty="0"/>
              <a:t>Automation and human factors: </a:t>
            </a:r>
          </a:p>
          <a:p>
            <a:pPr lvl="1"/>
            <a:r>
              <a:rPr lang="en-US" dirty="0"/>
              <a:t>Understand which crew activities are desirable and at what scale</a:t>
            </a:r>
          </a:p>
          <a:p>
            <a:pPr marL="57150" indent="0">
              <a:buNone/>
            </a:pPr>
            <a:r>
              <a:rPr lang="en-US" dirty="0"/>
              <a:t>----------------------------------------------------------------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Estimate crew time and compare activities with estimates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Gather data in crew debriefs</a:t>
            </a:r>
          </a:p>
          <a:p>
            <a:pPr marL="0" indent="0">
              <a:buNone/>
            </a:pPr>
            <a:r>
              <a:rPr lang="en-US" dirty="0"/>
              <a:t>----------------------------------------------------------------</a:t>
            </a:r>
          </a:p>
          <a:p>
            <a:pPr marL="0" indent="0">
              <a:buNone/>
            </a:pPr>
            <a:r>
              <a:rPr lang="en-US" dirty="0"/>
              <a:t>What’s Next: Create capability for 100% automation and crew independence.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84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Production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Storage and handling of seeds to ensure they are viable, free of contaminants and long-lived.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5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054"/>
            <a:ext cx="8229600" cy="1143000"/>
          </a:xfrm>
        </p:spPr>
        <p:txBody>
          <a:bodyPr/>
          <a:lstStyle/>
          <a:p>
            <a:r>
              <a:rPr lang="en-US" dirty="0"/>
              <a:t>Veggie Microbiology</a:t>
            </a:r>
            <a:br>
              <a:rPr lang="en-US" dirty="0"/>
            </a:br>
            <a:r>
              <a:rPr lang="en-US" sz="3200" dirty="0"/>
              <a:t>Seed Sanitizing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F6F03-4B28-4112-A7DF-517769EF6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" y="1837655"/>
            <a:ext cx="9133945" cy="4754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230" y="1837655"/>
            <a:ext cx="480554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6" y="1354578"/>
            <a:ext cx="8786648" cy="4525963"/>
          </a:xfrm>
        </p:spPr>
        <p:txBody>
          <a:bodyPr/>
          <a:lstStyle/>
          <a:p>
            <a:r>
              <a:rPr lang="en-US" sz="2800" dirty="0"/>
              <a:t>Testing each new seed type with different sanitation approaches (chlorine gas, ethanol, plasma)</a:t>
            </a:r>
          </a:p>
          <a:p>
            <a:r>
              <a:rPr lang="en-US" sz="2800" dirty="0"/>
              <a:t>Learning from commercial growers and seed producers</a:t>
            </a:r>
          </a:p>
          <a:p>
            <a:r>
              <a:rPr lang="en-US" sz="2800" dirty="0"/>
              <a:t>Testing methods to handle and store seeds with ease in microgravity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9983D-AF4B-485D-8966-FA69293C5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" y="3760452"/>
            <a:ext cx="8304325" cy="29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80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1513367" y="1278422"/>
            <a:ext cx="6117265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496186" y="1609609"/>
            <a:ext cx="80670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LEO  Operations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Hardware is designed around ORU’s and spares sent from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Operations are controlled and monitored from the ground with crew Acting in the role of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Continuous presence of crew is assumed  </a:t>
            </a: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Access Decreases</a:t>
            </a:r>
          </a:p>
          <a:p>
            <a:pPr algn="ctr"/>
            <a:endParaRPr lang="en-US" b="1" i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return journey from ISS (LEO) takes </a:t>
            </a:r>
            <a:r>
              <a:rPr lang="en-US" sz="2000" b="1" dirty="0">
                <a:solidFill>
                  <a:schemeClr val="bg1"/>
                </a:solidFill>
              </a:rPr>
              <a:t>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From the moon </a:t>
            </a:r>
            <a:r>
              <a:rPr lang="en-US" sz="2000" b="1" dirty="0">
                <a:solidFill>
                  <a:schemeClr val="bg1"/>
                </a:solidFill>
              </a:rPr>
              <a:t>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From Mars </a:t>
            </a:r>
            <a:r>
              <a:rPr lang="en-US" sz="2000" b="1" dirty="0">
                <a:solidFill>
                  <a:schemeClr val="bg1"/>
                </a:solidFill>
              </a:rPr>
              <a:t>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05C87-DBF0-D348-AF55-1DCC05B13D24}"/>
              </a:ext>
            </a:extLst>
          </p:cNvPr>
          <p:cNvSpPr txBox="1"/>
          <p:nvPr/>
        </p:nvSpPr>
        <p:spPr>
          <a:xfrm>
            <a:off x="-103147" y="84461"/>
            <a:ext cx="93502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Crop Production Challenge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Operations Beyond Low Earth Orbit (LEO)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C730AB-1380-C34F-A8FB-E98C457E2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717163"/>
            <a:ext cx="3774259" cy="14921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CC25F-AB97-224D-A07A-45E98DF1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628650" y="0"/>
            <a:ext cx="80670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Communications are Delayed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LEO virtually instantaneous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Moon </a:t>
            </a:r>
            <a:r>
              <a:rPr lang="en-US" sz="2000" b="1" dirty="0">
                <a:solidFill>
                  <a:schemeClr val="bg1"/>
                </a:solidFill>
              </a:rPr>
              <a:t>2.5 seconds </a:t>
            </a:r>
            <a:r>
              <a:rPr lang="en-US" sz="2000" dirty="0">
                <a:solidFill>
                  <a:schemeClr val="bg1"/>
                </a:solidFill>
              </a:rPr>
              <a:t>round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Mars between </a:t>
            </a:r>
            <a:r>
              <a:rPr lang="en-US" sz="2000" b="1" dirty="0">
                <a:solidFill>
                  <a:schemeClr val="bg1"/>
                </a:solidFill>
              </a:rPr>
              <a:t>6 – 44 </a:t>
            </a:r>
            <a:r>
              <a:rPr lang="en-US" sz="2000" b="1" i="1" u="sng" dirty="0">
                <a:solidFill>
                  <a:schemeClr val="bg1"/>
                </a:solidFill>
              </a:rPr>
              <a:t>minutes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round trip depending on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Reduce reliance on permanently staffed ground control centers</a:t>
            </a:r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C63EF-415A-DC4E-86EF-608AAA46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498" y="2477141"/>
            <a:ext cx="5215003" cy="40633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565B0-E846-F049-B2E1-2FEFFF9E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37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939631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365604" y="157329"/>
            <a:ext cx="8628084" cy="12722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507025" y="0"/>
            <a:ext cx="806704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the Focus Must Change from Replacement to Repair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Systems designed with repair in mind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Leverage in space manufacturing for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Minimize non-reusable components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Reduce reliance on non renewable consumable commodities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CCA25-ED86-B94F-BBAE-4ECAE665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403" y="3685358"/>
            <a:ext cx="3344485" cy="1534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179A6-EED3-A040-85DA-2BC33BBD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DF9C9-65B3-E74B-A3CA-CA5CFF4BE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" y="3132334"/>
            <a:ext cx="3966534" cy="2640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1223404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1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365604" y="157329"/>
            <a:ext cx="8628084" cy="12722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457200" y="157329"/>
            <a:ext cx="83739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Systems and Software Controls will need to Detect, Decide and Do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marL="342846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Autonomy and robotics will be widely incorporated into all facets of crop production operations </a:t>
            </a:r>
          </a:p>
          <a:p>
            <a:pPr marL="342846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Smart sensors will collect and provide real time information on plant health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21D85-9F37-D547-B557-5538EEE06216}"/>
              </a:ext>
            </a:extLst>
          </p:cNvPr>
          <p:cNvSpPr txBox="1"/>
          <p:nvPr/>
        </p:nvSpPr>
        <p:spPr>
          <a:xfrm>
            <a:off x="457200" y="4733948"/>
            <a:ext cx="8524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Systems must be Evolvable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Initial systems capabilities must ensure core functions are provided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Enhancements should be iterative and not require system replacement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9A893-A33E-A345-9611-7739EEC9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741F9-1DA8-9C4D-B7A7-23D96287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540" y="2687062"/>
            <a:ext cx="1479841" cy="1835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F71B9-3FF9-9B41-877D-C529C6383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19" y="2687062"/>
            <a:ext cx="2759401" cy="183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707786-A02E-6846-803E-FE4F89C36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21" y="2764370"/>
            <a:ext cx="2088949" cy="168038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1107796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5290898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NASA Space Food Then and Now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1786270" y="793452"/>
            <a:ext cx="556964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457200" y="793452"/>
            <a:ext cx="84541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John Glenn was the first American to eat in space aboard Friendship 7 in 1962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At that time it was not known if ingestion and absorption of nutrients were possible in a state of zero gravity.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Glenn ate applesauce, packed in a tube, and xylose sugar tablets with water he demonstrated that people could eat, swallow, and digest food in a weightless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83C6C-E3D6-E44B-A7D5-2F2B17CE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3F7079-056E-0C46-893C-183254E68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81" y="4717586"/>
            <a:ext cx="4962017" cy="1743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F11459-B7A4-934C-B515-6FBA12CC6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482" y="4717586"/>
            <a:ext cx="2318868" cy="17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365604" y="157329"/>
            <a:ext cx="8628084" cy="12722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619757" y="319894"/>
            <a:ext cx="82486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As Distances Increase System Dormancy will be a Design Driver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 early exploration missions there will be long durations of time when crews will not be present nor systems powered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701D2-C82E-6145-98CB-438C6054B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387" y="2805026"/>
            <a:ext cx="4513113" cy="3269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7CC85-E92E-3142-A690-8545570B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1275958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2ACD5-B531-FC46-AAE2-FFF141B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287" y="847210"/>
            <a:ext cx="8983887" cy="6339873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endParaRPr lang="en-US" sz="2400" b="1" i="1" dirty="0">
              <a:solidFill>
                <a:srgbClr val="FFFF00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rgbClr val="FFFF00"/>
                </a:solidFill>
              </a:rPr>
              <a:t>Early opportunities to perform research in the radiation and partial gravity environment are a priority</a:t>
            </a: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chemeClr val="bg1"/>
                </a:solidFill>
              </a:rPr>
              <a:t>Initial crop production capability will likely be an adaptation of the microgravity hydroponic systems developed on the ISS</a:t>
            </a: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chemeClr val="bg1"/>
                </a:solidFill>
              </a:rPr>
              <a:t>A lunar outpost three days from Earth will provide needed practice for "living off the land" before making the long trek to Mars</a:t>
            </a: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1314450" lvl="3" indent="-285750"/>
            <a:r>
              <a:rPr lang="en-US" b="1" dirty="0"/>
              <a:t>The Prototype Lunar Greenhouse (LGH)</a:t>
            </a:r>
          </a:p>
          <a:p>
            <a:pPr marL="371475" indent="-285750"/>
            <a:endParaRPr lang="en-US" sz="285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371F2-F092-224D-9E4F-C9FB30982DD0}"/>
              </a:ext>
            </a:extLst>
          </p:cNvPr>
          <p:cNvSpPr/>
          <p:nvPr/>
        </p:nvSpPr>
        <p:spPr>
          <a:xfrm>
            <a:off x="-205099" y="262435"/>
            <a:ext cx="906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Lunar Surface: The Moon as an Analog for Mars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60930-2A6E-8B40-830A-201BD86C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713" y="3885969"/>
            <a:ext cx="4530024" cy="25481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D339B8-EA5A-C04E-B6FF-A9A0C1EC2C7A}"/>
              </a:ext>
            </a:extLst>
          </p:cNvPr>
          <p:cNvSpPr/>
          <p:nvPr/>
        </p:nvSpPr>
        <p:spPr>
          <a:xfrm>
            <a:off x="-246287" y="388596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  lunar  habitat will serve to demonstrate technologies for a future Mars habitat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Start with pick-and-eat crops and eventually include staple crops  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7B5E0-67DE-0843-933F-1057F44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41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842862-6404-5D48-B640-5337856FCD2D}"/>
              </a:ext>
            </a:extLst>
          </p:cNvPr>
          <p:cNvCxnSpPr>
            <a:cxnSpLocks/>
          </p:cNvCxnSpPr>
          <p:nvPr/>
        </p:nvCxnSpPr>
        <p:spPr>
          <a:xfrm>
            <a:off x="622300" y="923459"/>
            <a:ext cx="78994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637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2490798" y="2614731"/>
            <a:ext cx="8606790" cy="11799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779303-C5B3-D345-8117-228CE61DB088}"/>
              </a:ext>
            </a:extLst>
          </p:cNvPr>
          <p:cNvSpPr txBox="1"/>
          <p:nvPr/>
        </p:nvSpPr>
        <p:spPr>
          <a:xfrm>
            <a:off x="811478" y="215368"/>
            <a:ext cx="7667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Deep Space Transit Crop Production System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4F8FE-DE81-6B4B-934D-AFB642CD33E9}"/>
              </a:ext>
            </a:extLst>
          </p:cNvPr>
          <p:cNvSpPr txBox="1"/>
          <p:nvPr/>
        </p:nvSpPr>
        <p:spPr>
          <a:xfrm>
            <a:off x="489183" y="1030290"/>
            <a:ext cx="8616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Based on hardware concepts currently under development for the 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Chambers designed to accommodate a variety of Pick-and-Eat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Hydroponic growth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Reliable for 2.5 to 3 year mission duration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72B00-5465-B440-8366-0AC4CC580368}"/>
              </a:ext>
            </a:extLst>
          </p:cNvPr>
          <p:cNvGrpSpPr/>
          <p:nvPr/>
        </p:nvGrpSpPr>
        <p:grpSpPr>
          <a:xfrm>
            <a:off x="489183" y="2460767"/>
            <a:ext cx="4489217" cy="4079731"/>
            <a:chOff x="1134390" y="2649333"/>
            <a:chExt cx="5239193" cy="39411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0909FC-2FCF-FB44-996A-16185E84CC92}"/>
                </a:ext>
              </a:extLst>
            </p:cNvPr>
            <p:cNvSpPr txBox="1"/>
            <p:nvPr/>
          </p:nvSpPr>
          <p:spPr>
            <a:xfrm flipH="1">
              <a:off x="1134390" y="6067289"/>
              <a:ext cx="1988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Tomato Seed Preliminary Testing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F39627-CAB5-CF47-91CE-1AEDDD0B0D88}"/>
                </a:ext>
              </a:extLst>
            </p:cNvPr>
            <p:cNvSpPr/>
            <p:nvPr/>
          </p:nvSpPr>
          <p:spPr>
            <a:xfrm>
              <a:off x="1360714" y="2754085"/>
              <a:ext cx="5012869" cy="358791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F18B48-7BC2-094A-9304-CDCCF2D47A4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713" y="2649333"/>
              <a:ext cx="5012869" cy="369266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0304062-BD4D-4049-96F6-D134951C37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981" y="2019486"/>
            <a:ext cx="3663719" cy="42879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A430A-2F31-8247-8100-C49D7B02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42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7BF2E6-D54B-2347-B95B-97EBDAA33A59}"/>
              </a:ext>
            </a:extLst>
          </p:cNvPr>
          <p:cNvCxnSpPr>
            <a:cxnSpLocks/>
          </p:cNvCxnSpPr>
          <p:nvPr/>
        </p:nvCxnSpPr>
        <p:spPr>
          <a:xfrm>
            <a:off x="927100" y="816458"/>
            <a:ext cx="73279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2ACD5-B531-FC46-AAE2-FFF141B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22621" y="200625"/>
            <a:ext cx="9304638" cy="6339873"/>
          </a:xfrm>
        </p:spPr>
        <p:txBody>
          <a:bodyPr>
            <a:normAutofit/>
          </a:bodyPr>
          <a:lstStyle/>
          <a:p>
            <a:pPr marL="685800" lvl="2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Mars Surface: Crop Production as a Component of a Bioregenerative Life Support System</a:t>
            </a:r>
          </a:p>
          <a:p>
            <a:pPr marL="685800" lvl="2" indent="0">
              <a:buNone/>
            </a:pPr>
            <a:r>
              <a:rPr lang="en-US" sz="2400" b="1" i="1" dirty="0">
                <a:solidFill>
                  <a:srgbClr val="FFFF00"/>
                </a:solidFill>
              </a:rPr>
              <a:t> </a:t>
            </a:r>
          </a:p>
          <a:p>
            <a:pPr marL="971550" lvl="2" indent="-285750"/>
            <a:r>
              <a:rPr lang="en-US" sz="1800" b="1" dirty="0">
                <a:solidFill>
                  <a:srgbClr val="FFFF00"/>
                </a:solidFill>
              </a:rPr>
              <a:t>Will use systems demonstrated and proven on the lunar surface and the trip to Mars  </a:t>
            </a: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chemeClr val="bg1"/>
                </a:solidFill>
              </a:rPr>
              <a:t>Long term presence on Mars will result </a:t>
            </a:r>
          </a:p>
          <a:p>
            <a:pPr marL="685800" lvl="2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     in a permanent bioregenerative capability </a:t>
            </a:r>
          </a:p>
          <a:p>
            <a:pPr marL="685800" lvl="2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     as a part of a life support system</a:t>
            </a:r>
          </a:p>
          <a:p>
            <a:pPr marL="971550" lvl="2" indent="-285750"/>
            <a:endParaRPr lang="en-US" sz="1800" b="1" dirty="0">
              <a:solidFill>
                <a:schemeClr val="bg1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chemeClr val="bg1"/>
                </a:solidFill>
              </a:rPr>
              <a:t>Benefits of a bioregenerative system: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Lower food stowage mass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Water and waste treatment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Air revitalization 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Improved nutrition and acceptability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Personalized preparation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Psychosocial benefit</a:t>
            </a:r>
          </a:p>
          <a:p>
            <a:pPr marL="1314450" lvl="3" indent="-285750"/>
            <a:endParaRPr lang="en-US" sz="24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8B5CC-4854-5D47-91D1-25B0E404D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0" y="2060533"/>
            <a:ext cx="3402874" cy="43783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3D5CC-A990-4247-B432-299F3B54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138B41-F6F8-EB43-B3C8-89253FB3A1BE}"/>
              </a:ext>
            </a:extLst>
          </p:cNvPr>
          <p:cNvCxnSpPr>
            <a:cxnSpLocks/>
          </p:cNvCxnSpPr>
          <p:nvPr/>
        </p:nvCxnSpPr>
        <p:spPr>
          <a:xfrm>
            <a:off x="457200" y="1367959"/>
            <a:ext cx="82296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195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2ACD5-B531-FC46-AAE2-FFF141B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500" y="330725"/>
            <a:ext cx="10014783" cy="6057901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Crop Production and Bioregenerative Life Support</a:t>
            </a:r>
          </a:p>
          <a:p>
            <a:pPr marL="971550" lvl="2" indent="-285750"/>
            <a:endParaRPr lang="en-US" sz="2400" b="1" dirty="0">
              <a:solidFill>
                <a:schemeClr val="bg1"/>
              </a:solidFill>
            </a:endParaRPr>
          </a:p>
          <a:p>
            <a:pPr marL="971550" lvl="2" indent="-285750"/>
            <a:r>
              <a:rPr lang="en-US" sz="1800" b="1" dirty="0">
                <a:solidFill>
                  <a:schemeClr val="bg1"/>
                </a:solidFill>
              </a:rPr>
              <a:t>Challenges  of a bio-regenerative system: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Hydroponic verses regolith based systems 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Envision dedicated module(s) to produce both Pick-and-Eat and Staple Crops  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Long term radiation effect on nutrition and acceptability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Safe handling and advanced micro testing 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Additional hardware required for food preparation and storage  </a:t>
            </a:r>
          </a:p>
          <a:p>
            <a:pPr marL="1314450" lvl="3" indent="-285750"/>
            <a:r>
              <a:rPr lang="en-US" sz="1800" b="1" dirty="0">
                <a:solidFill>
                  <a:schemeClr val="bg1"/>
                </a:solidFill>
              </a:rPr>
              <a:t>Crew time</a:t>
            </a:r>
          </a:p>
          <a:p>
            <a:pPr marL="1028700" lvl="3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18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F4117-73E5-3641-9B28-0DCC2D8FF6BD}"/>
              </a:ext>
            </a:extLst>
          </p:cNvPr>
          <p:cNvGrpSpPr/>
          <p:nvPr/>
        </p:nvGrpSpPr>
        <p:grpSpPr>
          <a:xfrm>
            <a:off x="704784" y="3995781"/>
            <a:ext cx="3340932" cy="1566819"/>
            <a:chOff x="3632944" y="3751477"/>
            <a:chExt cx="3454532" cy="15668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7E0148-BD7C-D846-82EF-F1DFEE4CF4E3}"/>
                </a:ext>
              </a:extLst>
            </p:cNvPr>
            <p:cNvSpPr/>
            <p:nvPr/>
          </p:nvSpPr>
          <p:spPr>
            <a:xfrm>
              <a:off x="3994960" y="3751477"/>
              <a:ext cx="2870200" cy="15668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48426A-D97D-1D48-AA80-4F525A12794C}"/>
                </a:ext>
              </a:extLst>
            </p:cNvPr>
            <p:cNvSpPr txBox="1"/>
            <p:nvPr/>
          </p:nvSpPr>
          <p:spPr>
            <a:xfrm>
              <a:off x="3632944" y="3813580"/>
              <a:ext cx="3454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Staple Crop Candidates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4C9057-3D19-E640-AC25-F147D199E509}"/>
                </a:ext>
              </a:extLst>
            </p:cNvPr>
            <p:cNvSpPr txBox="1"/>
            <p:nvPr/>
          </p:nvSpPr>
          <p:spPr>
            <a:xfrm>
              <a:off x="4095981" y="4238334"/>
              <a:ext cx="15499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Rice</a:t>
              </a:r>
            </a:p>
            <a:p>
              <a:r>
                <a:rPr lang="en-US" b="1" dirty="0"/>
                <a:t>Beans</a:t>
              </a:r>
            </a:p>
            <a:p>
              <a:r>
                <a:rPr lang="en-US" b="1" dirty="0"/>
                <a:t>Wheat Berries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28C8F7-D88B-C14D-9B02-CC2A045286BF}"/>
                </a:ext>
              </a:extLst>
            </p:cNvPr>
            <p:cNvSpPr txBox="1"/>
            <p:nvPr/>
          </p:nvSpPr>
          <p:spPr>
            <a:xfrm>
              <a:off x="5696068" y="4245015"/>
              <a:ext cx="10922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Soybeans</a:t>
              </a:r>
            </a:p>
            <a:p>
              <a:r>
                <a:rPr lang="en-US" b="1" dirty="0"/>
                <a:t>Peanuts</a:t>
              </a:r>
            </a:p>
            <a:p>
              <a:r>
                <a:rPr lang="en-US" b="1" dirty="0"/>
                <a:t>Wheat 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4942E5-933C-3643-A8E5-D6EE2AB0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44</a:t>
            </a:fld>
            <a:endParaRPr lang="en-US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668B66DF-B0EE-F84F-8E31-2B16DAF4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716" y="3359676"/>
            <a:ext cx="4641083" cy="26093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9F25E4-74BF-884C-9486-78E424DD9BB8}"/>
              </a:ext>
            </a:extLst>
          </p:cNvPr>
          <p:cNvCxnSpPr>
            <a:cxnSpLocks/>
          </p:cNvCxnSpPr>
          <p:nvPr/>
        </p:nvCxnSpPr>
        <p:spPr>
          <a:xfrm>
            <a:off x="457200" y="923459"/>
            <a:ext cx="84455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79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2ACD5-B531-FC46-AAE2-FFF141B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4823" y="1059741"/>
            <a:ext cx="9729846" cy="2450574"/>
          </a:xfrm>
        </p:spPr>
        <p:txBody>
          <a:bodyPr>
            <a:normAutofit/>
          </a:bodyPr>
          <a:lstStyle/>
          <a:p>
            <a:pPr marL="685800" lvl="2" indent="0" algn="ctr">
              <a:buNone/>
            </a:pPr>
            <a:r>
              <a:rPr lang="en-US" sz="2800" b="1" i="1" dirty="0">
                <a:solidFill>
                  <a:srgbClr val="FFFF00"/>
                </a:solidFill>
              </a:rPr>
              <a:t>History</a:t>
            </a:r>
          </a:p>
          <a:p>
            <a:pPr lvl="2"/>
            <a:r>
              <a:rPr lang="en-US" sz="2000" b="1" dirty="0">
                <a:solidFill>
                  <a:schemeClr val="bg1"/>
                </a:solidFill>
              </a:rPr>
              <a:t>LED lighting for plants was patented through NASA funding</a:t>
            </a:r>
          </a:p>
          <a:p>
            <a:pPr lvl="2"/>
            <a:endParaRPr lang="en-US" sz="2000" b="1" dirty="0">
              <a:solidFill>
                <a:schemeClr val="bg1"/>
              </a:solidFill>
            </a:endParaRPr>
          </a:p>
          <a:p>
            <a:pPr lvl="2"/>
            <a:r>
              <a:rPr lang="en-US" sz="2000" b="1" dirty="0">
                <a:solidFill>
                  <a:schemeClr val="bg1"/>
                </a:solidFill>
              </a:rPr>
              <a:t>NASA use of Nutrient Film Technique (NFT) for Potato production led to the development of production techniques for seed potatoes</a:t>
            </a:r>
          </a:p>
          <a:p>
            <a:pPr lvl="2"/>
            <a:endParaRPr lang="en-US" sz="22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4942E5-933C-3643-A8E5-D6EE2AB0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57E4F-8A10-D44C-922C-BE721D9C7B15}"/>
              </a:ext>
            </a:extLst>
          </p:cNvPr>
          <p:cNvSpPr txBox="1"/>
          <p:nvPr/>
        </p:nvSpPr>
        <p:spPr>
          <a:xfrm>
            <a:off x="-154046" y="293300"/>
            <a:ext cx="862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lvl="2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How Space Crop Research Benefits Earth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939631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FE6CBF-EB8F-B246-9B7B-30A8C4CEEB51}"/>
              </a:ext>
            </a:extLst>
          </p:cNvPr>
          <p:cNvSpPr txBox="1"/>
          <p:nvPr/>
        </p:nvSpPr>
        <p:spPr>
          <a:xfrm>
            <a:off x="3390900" y="40640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D9E58268-5891-2B45-8315-449F2990D8BB}"/>
              </a:ext>
            </a:extLst>
          </p:cNvPr>
          <p:cNvSpPr txBox="1">
            <a:spLocks/>
          </p:cNvSpPr>
          <p:nvPr/>
        </p:nvSpPr>
        <p:spPr>
          <a:xfrm>
            <a:off x="-369123" y="3382655"/>
            <a:ext cx="9729846" cy="2450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0" algn="ctr">
              <a:buFont typeface="Arial"/>
              <a:buNone/>
            </a:pPr>
            <a:r>
              <a:rPr lang="en-US" sz="2800" b="1" i="1" dirty="0">
                <a:solidFill>
                  <a:srgbClr val="FFFF00"/>
                </a:solidFill>
              </a:rPr>
              <a:t>Similar Challenges</a:t>
            </a: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7BFABC-47D1-E445-8AC6-A7782D671039}"/>
              </a:ext>
            </a:extLst>
          </p:cNvPr>
          <p:cNvSpPr/>
          <p:nvPr/>
        </p:nvSpPr>
        <p:spPr>
          <a:xfrm>
            <a:off x="-580736" y="4064000"/>
            <a:ext cx="7794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4450" lvl="3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Limited Resources </a:t>
            </a:r>
          </a:p>
          <a:p>
            <a:pPr marL="1314450" lvl="3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314450" lvl="3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Need for Reliable, Efficient Production</a:t>
            </a:r>
          </a:p>
          <a:p>
            <a:pPr marL="1314450" lvl="3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314450" lvl="3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Time as a Resource  (Humans  Vs. Automation)</a:t>
            </a:r>
          </a:p>
          <a:p>
            <a:pPr marL="1314450" lvl="3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314450" lvl="3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Importance of Early Detection of Issues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04217F-382D-2346-836F-FCD2A1D84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478788"/>
            <a:ext cx="1600200" cy="55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E11A56-FDF1-1A4F-BB86-66695B050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700" y="4201251"/>
            <a:ext cx="2695953" cy="20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6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4942E5-933C-3643-A8E5-D6EE2AB0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46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6B3B71-D2B1-4045-A5D1-4BFFF19BD4F7}"/>
              </a:ext>
            </a:extLst>
          </p:cNvPr>
          <p:cNvSpPr txBox="1">
            <a:spLocks/>
          </p:cNvSpPr>
          <p:nvPr/>
        </p:nvSpPr>
        <p:spPr>
          <a:xfrm>
            <a:off x="-435373" y="424741"/>
            <a:ext cx="9729846" cy="769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0" algn="ctr">
              <a:buFont typeface="Arial"/>
              <a:buNone/>
            </a:pPr>
            <a:r>
              <a:rPr lang="en-US" sz="2800" b="1" i="1" dirty="0">
                <a:solidFill>
                  <a:srgbClr val="FFFF00"/>
                </a:solidFill>
              </a:rPr>
              <a:t>Hardware and Growth System Technology</a:t>
            </a:r>
          </a:p>
          <a:p>
            <a:pPr lvl="2"/>
            <a:endParaRPr lang="en-US" sz="28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466C5-2F22-E64E-96CF-6CEC0C6542EF}"/>
              </a:ext>
            </a:extLst>
          </p:cNvPr>
          <p:cNvSpPr/>
          <p:nvPr/>
        </p:nvSpPr>
        <p:spPr>
          <a:xfrm>
            <a:off x="-917974" y="1193800"/>
            <a:ext cx="88681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Lighting  Advancements 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Imaging Systems for Plant Health and Food Safety Monitoring (NDVI, Hyperspectral Imagery, Fluorescence)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Component Reliability, Maintenance and Miniaturization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Sensor Development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Autonomy and Robotics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Sensor Fusion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Control Systems Development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1714500" lvl="4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NASA Approach to System Selection for Specialized Applications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F9B3DB-2370-1D45-87AE-1DF349BA8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098" y="3215482"/>
            <a:ext cx="1999278" cy="1585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30C576-FAAC-B14F-BBEB-1611BF0305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99" y="3933800"/>
            <a:ext cx="2560515" cy="17634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939631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61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4942E5-933C-3643-A8E5-D6EE2AB0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47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6B3B71-D2B1-4045-A5D1-4BFFF19BD4F7}"/>
              </a:ext>
            </a:extLst>
          </p:cNvPr>
          <p:cNvSpPr txBox="1">
            <a:spLocks/>
          </p:cNvSpPr>
          <p:nvPr/>
        </p:nvSpPr>
        <p:spPr>
          <a:xfrm>
            <a:off x="-435373" y="424741"/>
            <a:ext cx="9729846" cy="769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0" algn="ctr">
              <a:buFont typeface="Arial"/>
              <a:buNone/>
            </a:pPr>
            <a:r>
              <a:rPr lang="en-US" sz="3000" b="1" i="1" dirty="0">
                <a:solidFill>
                  <a:srgbClr val="FFFF00"/>
                </a:solidFill>
              </a:rPr>
              <a:t>Horticulture and Growth System Operations</a:t>
            </a:r>
          </a:p>
          <a:p>
            <a:pPr lvl="2"/>
            <a:endParaRPr lang="en-US" sz="2200" b="1" dirty="0">
              <a:solidFill>
                <a:schemeClr val="bg1"/>
              </a:solidFill>
            </a:endParaRPr>
          </a:p>
          <a:p>
            <a:pPr marL="1314450" lvl="3" indent="-285750"/>
            <a:endParaRPr lang="en-US" sz="225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114C9-7CA1-F84E-AE3E-C7C44ADD3C45}"/>
              </a:ext>
            </a:extLst>
          </p:cNvPr>
          <p:cNvSpPr txBox="1"/>
          <p:nvPr/>
        </p:nvSpPr>
        <p:spPr>
          <a:xfrm>
            <a:off x="986052" y="1164534"/>
            <a:ext cx="64098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Cultivar selection (Edible Biomass, Yield Verses Volume)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Genetic Engineering  (Environmental Stress Tolerance)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Microbiome (Plant, Growth System, Vehicle and Crew)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Optimized Growth Recipes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Food Safety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B5E65-79AF-9C46-95CB-6820F9729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3082892"/>
            <a:ext cx="3644900" cy="2213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C4F8B-C58F-3C44-A900-F26D57394C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57" y="4137510"/>
            <a:ext cx="3610344" cy="24029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601C5C-F8AF-7F4B-885D-D79B1C07301C}"/>
              </a:ext>
            </a:extLst>
          </p:cNvPr>
          <p:cNvCxnSpPr>
            <a:cxnSpLocks/>
          </p:cNvCxnSpPr>
          <p:nvPr/>
        </p:nvCxnSpPr>
        <p:spPr>
          <a:xfrm>
            <a:off x="723900" y="939631"/>
            <a:ext cx="7696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69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4942E5-933C-3643-A8E5-D6EE2AB0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48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88AFA4-97F6-394F-9F70-DF129749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2ACD5-B531-FC46-AAE2-FFF141B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481" y="315673"/>
            <a:ext cx="8539655" cy="5179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FFFF00"/>
                </a:solidFill>
              </a:rPr>
              <a:t>International Space Station Food System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8EBC4A-D6DD-4644-81B0-42378D11B369}"/>
              </a:ext>
            </a:extLst>
          </p:cNvPr>
          <p:cNvSpPr/>
          <p:nvPr/>
        </p:nvSpPr>
        <p:spPr>
          <a:xfrm>
            <a:off x="633019" y="972013"/>
            <a:ext cx="67439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No refrigerators or freezers for food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All food processed and prepackaged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Eight day menu cycle for 6 month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Fresh food only available at resupply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Testing of  “Pick-and-Eat”  food grown in space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36ADE-DEB3-3F4D-9A1E-69964D926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28691" y="4453666"/>
            <a:ext cx="4328240" cy="220370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24042-4653-6240-BAB9-56F940740A32}"/>
              </a:ext>
            </a:extLst>
          </p:cNvPr>
          <p:cNvSpPr txBox="1"/>
          <p:nvPr/>
        </p:nvSpPr>
        <p:spPr>
          <a:xfrm>
            <a:off x="5204506" y="6132554"/>
            <a:ext cx="33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can grow more than just food!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Zinnia Action Shot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77CAB4-E19A-F741-96CD-12281D36E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95" y="4040032"/>
            <a:ext cx="3853789" cy="2594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7F97D-50E0-CB4C-BBB5-22864BDBAC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45" y="271823"/>
            <a:ext cx="2710267" cy="40603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5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209725" y="793452"/>
            <a:ext cx="521208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9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Space Crop Production Vision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1753644" y="799203"/>
            <a:ext cx="5661764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530266" y="1001150"/>
            <a:ext cx="845417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Ensure Food System Security</a:t>
            </a:r>
            <a:r>
              <a:rPr lang="en-US" sz="2800" b="1" i="1" dirty="0">
                <a:solidFill>
                  <a:srgbClr val="92D050"/>
                </a:solidFill>
              </a:rPr>
              <a:t>*</a:t>
            </a:r>
            <a:r>
              <a:rPr lang="en-US" sz="2800" b="1" i="1" dirty="0">
                <a:solidFill>
                  <a:srgbClr val="FFFF00"/>
                </a:solidFill>
              </a:rPr>
              <a:t> on Long Duration Missions  Beyond Low Earth Orbit (LEO)</a:t>
            </a:r>
            <a:endParaRPr lang="en-US" sz="2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Food and nutrition are the first line of defense for crew health and performance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Provide safe, nutritious and acceptable fresh 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Add variety to crew diet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Enhance morale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FB6373-7EEF-8F4E-8985-66EFB9351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12" y="5263061"/>
            <a:ext cx="7615230" cy="1277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1F967C-1ACF-DF44-A88A-E381EBBC65BB}"/>
              </a:ext>
            </a:extLst>
          </p:cNvPr>
          <p:cNvSpPr/>
          <p:nvPr/>
        </p:nvSpPr>
        <p:spPr>
          <a:xfrm>
            <a:off x="899408" y="4093510"/>
            <a:ext cx="41687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* Food security is the condition in which crew have</a:t>
            </a:r>
          </a:p>
          <a:p>
            <a:r>
              <a:rPr lang="en-US" sz="1400" dirty="0">
                <a:solidFill>
                  <a:srgbClr val="92D050"/>
                </a:solidFill>
              </a:rPr>
              <a:t>   continuous access to sufficient safe and nutritious</a:t>
            </a:r>
          </a:p>
          <a:p>
            <a:r>
              <a:rPr lang="en-US" sz="1400" dirty="0">
                <a:solidFill>
                  <a:srgbClr val="92D050"/>
                </a:solidFill>
              </a:rPr>
              <a:t>   food which meets both their dietary needs and food</a:t>
            </a:r>
          </a:p>
          <a:p>
            <a:r>
              <a:rPr lang="en-US" sz="1400" dirty="0">
                <a:solidFill>
                  <a:srgbClr val="92D050"/>
                </a:solidFill>
              </a:rPr>
              <a:t>   preferences in order to maintain peak health and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   performance.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D97E2-D5B9-8B42-955F-5AD6DF05A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276" y="3334499"/>
            <a:ext cx="3242666" cy="1726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83C6C-E3D6-E44B-A7D5-2F2B17CE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Near Term Goal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3294345" y="767617"/>
            <a:ext cx="259288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120478" y="926069"/>
            <a:ext cx="8896522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Nutrient Supplementation of the Prepackaged Food System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Fresh produce supplements vitamins (B</a:t>
            </a:r>
            <a:r>
              <a:rPr lang="en-US" sz="2000" b="1" baseline="-25000" dirty="0">
                <a:solidFill>
                  <a:schemeClr val="bg1"/>
                </a:solidFill>
              </a:rPr>
              <a:t>1</a:t>
            </a:r>
            <a:r>
              <a:rPr lang="en-US" sz="2000" b="1" dirty="0">
                <a:solidFill>
                  <a:schemeClr val="bg1"/>
                </a:solidFill>
              </a:rPr>
              <a:t>, K, C) and bioactive compounds that degrade in the stored food system on multi-year exploration 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“Pick-and-Eat” crops that require no processing and minimal preparation will provide variety, customization, and psychological appeal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Enable testing and demonstration of dependable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crop production before reliance on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Limiting factors are vehicle resources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mass, power, volume, water, air, crew time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E9462-2B48-5B4A-A21B-4A6FC82B1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81" y="4327833"/>
            <a:ext cx="1876333" cy="200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EC2473-C5B6-134E-BB1C-B2DF95145752}"/>
              </a:ext>
            </a:extLst>
          </p:cNvPr>
          <p:cNvSpPr txBox="1"/>
          <p:nvPr/>
        </p:nvSpPr>
        <p:spPr>
          <a:xfrm>
            <a:off x="5398833" y="5492031"/>
            <a:ext cx="202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Needed for: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 Deep Space Transport</a:t>
            </a:r>
          </a:p>
          <a:p>
            <a:endParaRPr lang="en-US" b="1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4B3B1-F36A-5648-B6FB-C40E3DE25CD1}"/>
              </a:ext>
            </a:extLst>
          </p:cNvPr>
          <p:cNvGrpSpPr/>
          <p:nvPr/>
        </p:nvGrpSpPr>
        <p:grpSpPr>
          <a:xfrm>
            <a:off x="465437" y="1640136"/>
            <a:ext cx="8213125" cy="1026270"/>
            <a:chOff x="473675" y="1321934"/>
            <a:chExt cx="8213125" cy="10262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5F478F-D7B0-604E-A112-CC467CE0026E}"/>
                </a:ext>
              </a:extLst>
            </p:cNvPr>
            <p:cNvSpPr/>
            <p:nvPr/>
          </p:nvSpPr>
          <p:spPr>
            <a:xfrm>
              <a:off x="473675" y="1321934"/>
              <a:ext cx="7618514" cy="1005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0"/>
                </a:spcBef>
                <a:buClr>
                  <a:schemeClr val="bg1"/>
                </a:buClr>
              </a:pP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16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It is possible to support life for 7-8 months upon a diet of canned food; but after this period there is something in the human system which makes it refuse to utilize the elements of nutrition contained in tins. Against such food, even for a short period, the stomach protests…” - FA Cook (1900)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853C69-2D56-3643-95EF-0533D1C4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6795" y="1321934"/>
              <a:ext cx="800005" cy="1026270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8C40472-58C3-E14B-B188-754FB633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628650" y="13067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Long Term Goal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B183B-B425-9343-B2D5-E3AFBB4C1B59}"/>
              </a:ext>
            </a:extLst>
          </p:cNvPr>
          <p:cNvCxnSpPr>
            <a:cxnSpLocks/>
          </p:cNvCxnSpPr>
          <p:nvPr/>
        </p:nvCxnSpPr>
        <p:spPr>
          <a:xfrm>
            <a:off x="3281819" y="767617"/>
            <a:ext cx="2687857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6512E8-510D-694E-8F32-566C5DC80D0D}"/>
              </a:ext>
            </a:extLst>
          </p:cNvPr>
          <p:cNvSpPr txBox="1"/>
          <p:nvPr/>
        </p:nvSpPr>
        <p:spPr>
          <a:xfrm>
            <a:off x="198264" y="780448"/>
            <a:ext cx="88549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Caloric Replacement to Facilitate Earth Independence</a:t>
            </a:r>
          </a:p>
          <a:p>
            <a:pPr marL="9525" lvl="1">
              <a:spcBef>
                <a:spcPts val="0"/>
              </a:spcBef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lvl="1" indent="-333375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Reduce up-mass associated with pre-packaged food</a:t>
            </a:r>
          </a:p>
          <a:p>
            <a:pPr marL="342900" lvl="1" indent="-333375">
              <a:spcBef>
                <a:spcPts val="0"/>
              </a:spcBef>
              <a:buFont typeface="Arial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In addition to “pick and eat” crops, include staple crops that require processing and preparation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Bioregenerative capability will be required for long duration surface missions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endParaRPr lang="en-US" sz="20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7456A-5597-2047-B34E-99A82561A9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967" y="3969275"/>
            <a:ext cx="3820209" cy="2451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0ADFC-186D-554E-89FD-8B189ED9F1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676" y="4148834"/>
            <a:ext cx="2271965" cy="2271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207B1A-FBE6-6641-8F19-5786289AA847}"/>
              </a:ext>
            </a:extLst>
          </p:cNvPr>
          <p:cNvSpPr txBox="1"/>
          <p:nvPr/>
        </p:nvSpPr>
        <p:spPr>
          <a:xfrm>
            <a:off x="1643553" y="3745274"/>
            <a:ext cx="6598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Needed for: Long duration Surface missions on the Moon and Mars</a:t>
            </a:r>
          </a:p>
          <a:p>
            <a:endParaRPr lang="en-US" b="1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F2598-48CE-504B-8162-0B980668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5E49-B40C-7241-85BA-D75EB62EC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9A21D1-20C9-BE40-9C94-9B019DE804B8}"/>
              </a:ext>
            </a:extLst>
          </p:cNvPr>
          <p:cNvSpPr txBox="1">
            <a:spLocks/>
          </p:cNvSpPr>
          <p:nvPr/>
        </p:nvSpPr>
        <p:spPr>
          <a:xfrm>
            <a:off x="0" y="130175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9D7B082C-AA6B-0349-ADAD-7CD1523E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1913" y="5857875"/>
            <a:ext cx="259715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417445-6392-F54E-BE56-EB60D6E95C97}" type="slidenum">
              <a:rPr lang="en-US" altLang="en-US" sz="800" smtClean="0">
                <a:latin typeface="Helvetica" pitchFamily="2" charset="0"/>
              </a:rPr>
              <a:pPr/>
              <a:t>9</a:t>
            </a:fld>
            <a:endParaRPr lang="en-US" altLang="en-US" sz="800" dirty="0">
              <a:latin typeface="Helvetica" pitchFamily="2" charset="0"/>
            </a:endParaRPr>
          </a:p>
        </p:txBody>
      </p:sp>
      <p:pic>
        <p:nvPicPr>
          <p:cNvPr id="38917" name="Picture 9" descr="Slide1">
            <a:extLst>
              <a:ext uri="{FF2B5EF4-FFF2-40B4-BE49-F238E27FC236}">
                <a16:creationId xmlns:a16="http://schemas.microsoft.com/office/drawing/2014/main" id="{E061A47D-2B38-BF41-9830-F154972E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6" y="1568939"/>
            <a:ext cx="9072814" cy="43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DB4CE-E6C3-F446-A557-0F40F78574CA}"/>
              </a:ext>
            </a:extLst>
          </p:cNvPr>
          <p:cNvGrpSpPr/>
          <p:nvPr/>
        </p:nvGrpSpPr>
        <p:grpSpPr>
          <a:xfrm>
            <a:off x="3447793" y="1069352"/>
            <a:ext cx="3109222" cy="1676510"/>
            <a:chOff x="3460311" y="1379626"/>
            <a:chExt cx="3109222" cy="119547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2713A08-68F8-8C43-872B-0F2E931F25B2}"/>
                </a:ext>
              </a:extLst>
            </p:cNvPr>
            <p:cNvSpPr/>
            <p:nvPr/>
          </p:nvSpPr>
          <p:spPr>
            <a:xfrm>
              <a:off x="3460311" y="1379626"/>
              <a:ext cx="2869834" cy="1027107"/>
            </a:xfrm>
            <a:prstGeom prst="roundRect">
              <a:avLst>
                <a:gd name="adj" fmla="val 5738"/>
              </a:avLst>
            </a:prstGeom>
            <a:solidFill>
              <a:schemeClr val="bg2">
                <a:lumMod val="25000"/>
                <a:alpha val="99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>
                      <a:lumMod val="85000"/>
                      <a:lumOff val="15000"/>
                    </a:schemeClr>
                  </a:gs>
                  <a:gs pos="8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800000" scaled="0"/>
              </a:gra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9809E4-8A85-944C-A4D0-FD2CB3A1FEB8}"/>
                </a:ext>
              </a:extLst>
            </p:cNvPr>
            <p:cNvSpPr txBox="1"/>
            <p:nvPr/>
          </p:nvSpPr>
          <p:spPr>
            <a:xfrm>
              <a:off x="3508465" y="1419486"/>
              <a:ext cx="2115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GATEWAY</a:t>
              </a:r>
              <a:r>
                <a:rPr lang="en-US" sz="1400" b="1" dirty="0">
                  <a:solidFill>
                    <a:srgbClr val="FFFF00"/>
                  </a:solidFill>
                </a:rPr>
                <a:t> 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Plant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Research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2D230-9438-344C-BED2-63DE92A78903}"/>
                </a:ext>
              </a:extLst>
            </p:cNvPr>
            <p:cNvSpPr txBox="1"/>
            <p:nvPr/>
          </p:nvSpPr>
          <p:spPr>
            <a:xfrm>
              <a:off x="3538181" y="1660480"/>
              <a:ext cx="303135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95000"/>
                    </a:schemeClr>
                  </a:solidFill>
                </a:rPr>
                <a:t>Proving Ground to study the effect of deep space radiation on pick and eat crops in µg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5BAA00-5CE7-6B4C-8FFE-9D69BAAB9232}"/>
                </a:ext>
              </a:extLst>
            </p:cNvPr>
            <p:cNvSpPr txBox="1"/>
            <p:nvPr/>
          </p:nvSpPr>
          <p:spPr>
            <a:xfrm>
              <a:off x="3529969" y="2096501"/>
              <a:ext cx="1282728" cy="47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Scale: Single Locker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CB2D04-C90E-1C47-9D50-C71F26FC4B78}"/>
              </a:ext>
            </a:extLst>
          </p:cNvPr>
          <p:cNvGrpSpPr/>
          <p:nvPr/>
        </p:nvGrpSpPr>
        <p:grpSpPr>
          <a:xfrm>
            <a:off x="86135" y="1417008"/>
            <a:ext cx="3687298" cy="1673485"/>
            <a:chOff x="86136" y="1496529"/>
            <a:chExt cx="3687298" cy="1207919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128A49-02D9-AC42-8FB5-1010999FDC10}"/>
                </a:ext>
              </a:extLst>
            </p:cNvPr>
            <p:cNvSpPr/>
            <p:nvPr/>
          </p:nvSpPr>
          <p:spPr>
            <a:xfrm>
              <a:off x="86136" y="1496529"/>
              <a:ext cx="3275523" cy="932364"/>
            </a:xfrm>
            <a:prstGeom prst="roundRect">
              <a:avLst>
                <a:gd name="adj" fmla="val 5738"/>
              </a:avLst>
            </a:prstGeom>
            <a:solidFill>
              <a:schemeClr val="bg2">
                <a:lumMod val="25000"/>
                <a:alpha val="99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>
                      <a:lumMod val="85000"/>
                      <a:lumOff val="15000"/>
                    </a:schemeClr>
                  </a:gs>
                  <a:gs pos="8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800000" scaled="0"/>
              </a:gra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F91AE3-409C-4D4E-A026-FA33302FAC7C}"/>
                </a:ext>
              </a:extLst>
            </p:cNvPr>
            <p:cNvSpPr txBox="1"/>
            <p:nvPr/>
          </p:nvSpPr>
          <p:spPr>
            <a:xfrm>
              <a:off x="144685" y="1564438"/>
              <a:ext cx="2735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ISS 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Plant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Research and H/W Technology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0ECC18-61C6-C94B-AA6E-D642081D8C77}"/>
                </a:ext>
              </a:extLst>
            </p:cNvPr>
            <p:cNvSpPr txBox="1"/>
            <p:nvPr/>
          </p:nvSpPr>
          <p:spPr>
            <a:xfrm>
              <a:off x="163656" y="1845206"/>
              <a:ext cx="3266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95000"/>
                    </a:schemeClr>
                  </a:solidFill>
                </a:rPr>
                <a:t>Identify challenges and solutions for growing pick and eat crops in µg to support crew nutrition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E95FE1-125D-274D-B907-CF12BA7988C6}"/>
                </a:ext>
              </a:extLst>
            </p:cNvPr>
            <p:cNvSpPr txBox="1"/>
            <p:nvPr/>
          </p:nvSpPr>
          <p:spPr>
            <a:xfrm>
              <a:off x="180422" y="2165839"/>
              <a:ext cx="3593012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Scale: Single Locker to EXPRESS Rack  (8 Lockers)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179BA1-F87A-BF42-A4D1-59FC2F94CDEB}"/>
              </a:ext>
            </a:extLst>
          </p:cNvPr>
          <p:cNvSpPr txBox="1"/>
          <p:nvPr/>
        </p:nvSpPr>
        <p:spPr>
          <a:xfrm>
            <a:off x="214808" y="76894"/>
            <a:ext cx="704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chemeClr val="bg1"/>
                </a:solidFill>
              </a:rPr>
              <a:t>SPACE CROP PRODUCTION ROADMAP FOR EXPLORATION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81B4FB8-DC99-9140-8A4F-2F57F526A2AC}"/>
              </a:ext>
            </a:extLst>
          </p:cNvPr>
          <p:cNvSpPr/>
          <p:nvPr/>
        </p:nvSpPr>
        <p:spPr>
          <a:xfrm>
            <a:off x="6422692" y="723010"/>
            <a:ext cx="2645952" cy="1648798"/>
          </a:xfrm>
          <a:prstGeom prst="roundRect">
            <a:avLst>
              <a:gd name="adj" fmla="val 5738"/>
            </a:avLst>
          </a:prstGeom>
          <a:solidFill>
            <a:schemeClr val="bg2">
              <a:lumMod val="25000"/>
              <a:alpha val="96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8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b="1" dirty="0">
              <a:solidFill>
                <a:srgbClr val="FFFF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6A673A-01C2-2649-B63F-DC90EA53B5AD}"/>
              </a:ext>
            </a:extLst>
          </p:cNvPr>
          <p:cNvGrpSpPr/>
          <p:nvPr/>
        </p:nvGrpSpPr>
        <p:grpSpPr>
          <a:xfrm>
            <a:off x="6403725" y="956969"/>
            <a:ext cx="2817759" cy="1325562"/>
            <a:chOff x="6373586" y="1114770"/>
            <a:chExt cx="2817759" cy="127974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ACBA42-16F2-9741-8107-34BD8F3FC3CB}"/>
                </a:ext>
              </a:extLst>
            </p:cNvPr>
            <p:cNvSpPr txBox="1"/>
            <p:nvPr/>
          </p:nvSpPr>
          <p:spPr>
            <a:xfrm>
              <a:off x="6373586" y="1114770"/>
              <a:ext cx="2817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MARS TRANSIT 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Crop Production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)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D8B3D46-A5B5-0A4B-84A6-93A8170501B1}"/>
                </a:ext>
              </a:extLst>
            </p:cNvPr>
            <p:cNvSpPr/>
            <p:nvPr/>
          </p:nvSpPr>
          <p:spPr>
            <a:xfrm>
              <a:off x="6487197" y="1394675"/>
              <a:ext cx="24711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</a:rPr>
                <a:t>Operational µg Food Production capability for pick and eat crops to supplement crew diet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D9EF0E-7838-0C4B-9D91-8D105811B5EB}"/>
                </a:ext>
              </a:extLst>
            </p:cNvPr>
            <p:cNvSpPr/>
            <p:nvPr/>
          </p:nvSpPr>
          <p:spPr>
            <a:xfrm>
              <a:off x="6504410" y="1963626"/>
              <a:ext cx="230028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Scale: One to Two EXPRESS Racks   (8-16 Lockers)</a:t>
              </a: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96887F-21AB-664A-AA5D-B8CC86F1300C}"/>
              </a:ext>
            </a:extLst>
          </p:cNvPr>
          <p:cNvSpPr/>
          <p:nvPr/>
        </p:nvSpPr>
        <p:spPr>
          <a:xfrm>
            <a:off x="78806" y="3865606"/>
            <a:ext cx="3242020" cy="1382901"/>
          </a:xfrm>
          <a:prstGeom prst="roundRect">
            <a:avLst>
              <a:gd name="adj" fmla="val 5738"/>
            </a:avLst>
          </a:prstGeom>
          <a:solidFill>
            <a:schemeClr val="bg2">
              <a:lumMod val="25000"/>
              <a:alpha val="99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8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BA6F6F-BE06-7A4A-96FF-F40C89E7A5EA}"/>
              </a:ext>
            </a:extLst>
          </p:cNvPr>
          <p:cNvGrpSpPr/>
          <p:nvPr/>
        </p:nvGrpSpPr>
        <p:grpSpPr>
          <a:xfrm>
            <a:off x="-42914" y="4000361"/>
            <a:ext cx="4014240" cy="1570791"/>
            <a:chOff x="-5355" y="3895557"/>
            <a:chExt cx="3769157" cy="139687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87BE1D-B344-524E-99D9-F0E00AA773C2}"/>
                </a:ext>
              </a:extLst>
            </p:cNvPr>
            <p:cNvSpPr txBox="1"/>
            <p:nvPr/>
          </p:nvSpPr>
          <p:spPr>
            <a:xfrm>
              <a:off x="-5355" y="3895557"/>
              <a:ext cx="3277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Ground</a:t>
              </a:r>
              <a:r>
                <a:rPr lang="en-US" sz="1600" b="1" dirty="0">
                  <a:solidFill>
                    <a:srgbClr val="FFFF00"/>
                  </a:solidFill>
                </a:rPr>
                <a:t> 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Plant Research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11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and H/W Technology</a:t>
              </a:r>
              <a:r>
                <a:rPr lang="en-US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D10C4D-4210-6A42-97C5-3FBFFAFFE03D}"/>
                </a:ext>
              </a:extLst>
            </p:cNvPr>
            <p:cNvSpPr txBox="1"/>
            <p:nvPr/>
          </p:nvSpPr>
          <p:spPr>
            <a:xfrm>
              <a:off x="157493" y="4175298"/>
              <a:ext cx="3266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95000"/>
                    </a:schemeClr>
                  </a:solidFill>
                </a:rPr>
                <a:t>Develop space crop production concepts and strategies in support of destinations along the exploration roadmap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72DF86-A506-9149-A6AD-A34F678B45B9}"/>
                </a:ext>
              </a:extLst>
            </p:cNvPr>
            <p:cNvSpPr txBox="1"/>
            <p:nvPr/>
          </p:nvSpPr>
          <p:spPr>
            <a:xfrm>
              <a:off x="170790" y="4753819"/>
              <a:ext cx="3593012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Scale: Single Locker to Module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195C650-18ED-DE4E-9D73-C88760A5B6FB}"/>
              </a:ext>
            </a:extLst>
          </p:cNvPr>
          <p:cNvSpPr/>
          <p:nvPr/>
        </p:nvSpPr>
        <p:spPr>
          <a:xfrm>
            <a:off x="3410065" y="3538817"/>
            <a:ext cx="2986699" cy="1730446"/>
          </a:xfrm>
          <a:prstGeom prst="roundRect">
            <a:avLst>
              <a:gd name="adj" fmla="val 5738"/>
            </a:avLst>
          </a:prstGeom>
          <a:solidFill>
            <a:schemeClr val="bg2">
              <a:lumMod val="25000"/>
              <a:alpha val="96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8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F2951-B841-254F-872B-A63BD55BE46A}"/>
              </a:ext>
            </a:extLst>
          </p:cNvPr>
          <p:cNvSpPr/>
          <p:nvPr/>
        </p:nvSpPr>
        <p:spPr>
          <a:xfrm>
            <a:off x="3396108" y="3698471"/>
            <a:ext cx="3120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LUNAR SURFACE </a:t>
            </a:r>
            <a:r>
              <a:rPr lang="en-US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11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Research/Production</a:t>
            </a:r>
            <a:r>
              <a:rPr lang="en-US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14B6E-42B6-EC40-B5FB-188228566296}"/>
              </a:ext>
            </a:extLst>
          </p:cNvPr>
          <p:cNvSpPr/>
          <p:nvPr/>
        </p:nvSpPr>
        <p:spPr>
          <a:xfrm>
            <a:off x="3469326" y="4007953"/>
            <a:ext cx="3015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 and deploy operational partial gravity systems for both nutritional support and caloric replacement as both a source of food for long duration lunar missions and as a demonstration for Mars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7C421-4891-B144-9EAC-650E6F3BB8C5}"/>
              </a:ext>
            </a:extLst>
          </p:cNvPr>
          <p:cNvSpPr/>
          <p:nvPr/>
        </p:nvSpPr>
        <p:spPr>
          <a:xfrm>
            <a:off x="3494656" y="4974587"/>
            <a:ext cx="1955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C000"/>
                </a:solidFill>
              </a:rPr>
              <a:t>Scale: Single Locker to Module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734B77F-1084-0741-A964-33DCBEAA2D4D}"/>
              </a:ext>
            </a:extLst>
          </p:cNvPr>
          <p:cNvSpPr/>
          <p:nvPr/>
        </p:nvSpPr>
        <p:spPr>
          <a:xfrm>
            <a:off x="6489270" y="3823862"/>
            <a:ext cx="2572781" cy="1465199"/>
          </a:xfrm>
          <a:prstGeom prst="roundRect">
            <a:avLst>
              <a:gd name="adj" fmla="val 5738"/>
            </a:avLst>
          </a:prstGeom>
          <a:solidFill>
            <a:schemeClr val="bg2">
              <a:lumMod val="25000"/>
              <a:alpha val="96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8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FA2074-C896-084D-874D-E543365F341E}"/>
              </a:ext>
            </a:extLst>
          </p:cNvPr>
          <p:cNvSpPr/>
          <p:nvPr/>
        </p:nvSpPr>
        <p:spPr>
          <a:xfrm>
            <a:off x="6374742" y="4026214"/>
            <a:ext cx="287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MARTIAN SURFACE </a:t>
            </a:r>
            <a:r>
              <a:rPr lang="en-US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11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Production</a:t>
            </a:r>
            <a:r>
              <a:rPr lang="en-US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B0007-91AD-8C4C-B7D8-5FC3CB5AEAA3}"/>
              </a:ext>
            </a:extLst>
          </p:cNvPr>
          <p:cNvSpPr/>
          <p:nvPr/>
        </p:nvSpPr>
        <p:spPr>
          <a:xfrm>
            <a:off x="6516899" y="4984113"/>
            <a:ext cx="19880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C000"/>
                </a:solidFill>
              </a:rPr>
              <a:t>Scale: Single Locker to Module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7152E-24D4-5143-9F7F-9027D19EAD81}"/>
              </a:ext>
            </a:extLst>
          </p:cNvPr>
          <p:cNvSpPr/>
          <p:nvPr/>
        </p:nvSpPr>
        <p:spPr>
          <a:xfrm>
            <a:off x="6456025" y="4345877"/>
            <a:ext cx="2579215" cy="65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Leverage Lunar Surface experience in Food Production systems to extend Earth Independence for Mars missions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C7E4EB8B-576D-7845-8410-0DFF5E0E7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275" y="5944206"/>
            <a:ext cx="804613" cy="83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1">
            <a:extLst>
              <a:ext uri="{FF2B5EF4-FFF2-40B4-BE49-F238E27FC236}">
                <a16:creationId xmlns:a16="http://schemas.microsoft.com/office/drawing/2014/main" id="{059A322F-C764-7241-819F-8148AC3D8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6296" y="1444522"/>
            <a:ext cx="548189" cy="26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7">
            <a:extLst>
              <a:ext uri="{FF2B5EF4-FFF2-40B4-BE49-F238E27FC236}">
                <a16:creationId xmlns:a16="http://schemas.microsoft.com/office/drawing/2014/main" id="{B9AE1BC9-B088-C147-B167-9107F159C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6436" y="1160997"/>
            <a:ext cx="523524" cy="26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7">
            <a:extLst>
              <a:ext uri="{FF2B5EF4-FFF2-40B4-BE49-F238E27FC236}">
                <a16:creationId xmlns:a16="http://schemas.microsoft.com/office/drawing/2014/main" id="{27AA8F04-37D7-A441-AEEE-3389E17C51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7482" y="796283"/>
            <a:ext cx="523524" cy="26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0">
            <a:extLst>
              <a:ext uri="{FF2B5EF4-FFF2-40B4-BE49-F238E27FC236}">
                <a16:creationId xmlns:a16="http://schemas.microsoft.com/office/drawing/2014/main" id="{457028D5-DFBB-4649-A104-98F63C378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663" y="3888746"/>
            <a:ext cx="567310" cy="2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4">
            <a:extLst>
              <a:ext uri="{FF2B5EF4-FFF2-40B4-BE49-F238E27FC236}">
                <a16:creationId xmlns:a16="http://schemas.microsoft.com/office/drawing/2014/main" id="{A61210F7-67AB-5C46-A3D9-5CCD0AA216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0093" y="3568880"/>
            <a:ext cx="512829" cy="25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0">
            <a:extLst>
              <a:ext uri="{FF2B5EF4-FFF2-40B4-BE49-F238E27FC236}">
                <a16:creationId xmlns:a16="http://schemas.microsoft.com/office/drawing/2014/main" id="{5E32F802-308E-5E48-BCA8-7087742F3F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3479" y="3885054"/>
            <a:ext cx="5349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07005"/>
      </p:ext>
    </p:extLst>
  </p:cSld>
  <p:clrMapOvr>
    <a:masterClrMapping/>
  </p:clrMapOvr>
  <p:transition spd="slow">
    <p:fade/>
  </p:transition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69614</TotalTime>
  <Words>2553</Words>
  <Application>Microsoft Macintosh PowerPoint</Application>
  <PresentationFormat>On-screen Show (4:3)</PresentationFormat>
  <Paragraphs>507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Helvetica</vt:lpstr>
      <vt:lpstr>Times New Roman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and Knowledge Gap Focus </vt:lpstr>
      <vt:lpstr>Technology and Knowledge Gap Focus </vt:lpstr>
      <vt:lpstr>Veggie on ISS</vt:lpstr>
      <vt:lpstr>Veggie Technology Validation Tests</vt:lpstr>
      <vt:lpstr>Crop Production Challenge</vt:lpstr>
      <vt:lpstr>Root Zone Water – Insufficient</vt:lpstr>
      <vt:lpstr>Root Zone Water – Excess</vt:lpstr>
      <vt:lpstr>Root Zone Water – Excess</vt:lpstr>
      <vt:lpstr>Current and Future Activities</vt:lpstr>
      <vt:lpstr>Crop Production Challenge</vt:lpstr>
      <vt:lpstr>Veggie Microbiology Food Safety </vt:lpstr>
      <vt:lpstr>Veggie Microbiology Plant pathogenesis </vt:lpstr>
      <vt:lpstr>Veggie Microbiology Microbiome analysis </vt:lpstr>
      <vt:lpstr>Current and Future Activities</vt:lpstr>
      <vt:lpstr>Crop Production Challenge</vt:lpstr>
      <vt:lpstr>Example crops tested in plant pillows</vt:lpstr>
      <vt:lpstr>Nutrient Levels – Veg-01 lettuce </vt:lpstr>
      <vt:lpstr>Happy Crew</vt:lpstr>
      <vt:lpstr>LED and Elevated CO2 Impacts on Chinese Cabbage</vt:lpstr>
      <vt:lpstr>Current and Future Activities</vt:lpstr>
      <vt:lpstr>Crop Production Challenge</vt:lpstr>
      <vt:lpstr>Crop Production Challenge</vt:lpstr>
      <vt:lpstr>Veggie Microbiology Seed Sanitizing </vt:lpstr>
      <vt:lpstr>Current and Future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STMD  Technology Investment Plan Framework Overview</dc:title>
  <dc:creator>Conde, Al (JSC-EA411)</dc:creator>
  <cp:lastModifiedBy>Fritsche, Ralph F. (KSC-UBA00)</cp:lastModifiedBy>
  <cp:revision>1014</cp:revision>
  <cp:lastPrinted>2019-09-30T14:10:43Z</cp:lastPrinted>
  <dcterms:created xsi:type="dcterms:W3CDTF">2016-02-08T14:06:26Z</dcterms:created>
  <dcterms:modified xsi:type="dcterms:W3CDTF">2022-01-21T15:19:39Z</dcterms:modified>
</cp:coreProperties>
</file>