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2" r:id="rId4"/>
  </p:sldMasterIdLst>
  <p:notesMasterIdLst>
    <p:notesMasterId r:id="rId29"/>
  </p:notesMasterIdLst>
  <p:handoutMasterIdLst>
    <p:handoutMasterId r:id="rId30"/>
  </p:handoutMasterIdLst>
  <p:sldIdLst>
    <p:sldId id="578" r:id="rId5"/>
    <p:sldId id="580" r:id="rId6"/>
    <p:sldId id="592" r:id="rId7"/>
    <p:sldId id="595" r:id="rId8"/>
    <p:sldId id="593" r:id="rId9"/>
    <p:sldId id="596" r:id="rId10"/>
    <p:sldId id="636" r:id="rId11"/>
    <p:sldId id="623" r:id="rId12"/>
    <p:sldId id="624" r:id="rId13"/>
    <p:sldId id="630" r:id="rId14"/>
    <p:sldId id="625" r:id="rId15"/>
    <p:sldId id="632" r:id="rId16"/>
    <p:sldId id="633" r:id="rId17"/>
    <p:sldId id="634" r:id="rId18"/>
    <p:sldId id="600" r:id="rId19"/>
    <p:sldId id="637" r:id="rId20"/>
    <p:sldId id="602" r:id="rId21"/>
    <p:sldId id="639" r:id="rId22"/>
    <p:sldId id="610" r:id="rId23"/>
    <p:sldId id="640" r:id="rId24"/>
    <p:sldId id="629" r:id="rId25"/>
    <p:sldId id="587" r:id="rId26"/>
    <p:sldId id="614" r:id="rId27"/>
    <p:sldId id="590" r:id="rId2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CC"/>
    <a:srgbClr val="00CC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4" autoAdjust="0"/>
    <p:restoredTop sz="72281" autoAdjust="0"/>
  </p:normalViewPr>
  <p:slideViewPr>
    <p:cSldViewPr snapToGrid="0">
      <p:cViewPr varScale="1">
        <p:scale>
          <a:sx n="81" d="100"/>
          <a:sy n="81" d="100"/>
        </p:scale>
        <p:origin x="662" y="6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image" Target="../media/image4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CE4118D-A238-410C-96F2-A9D6D523EB6A}" type="datetimeFigureOut">
              <a:rPr lang="en-US" smtClean="0"/>
              <a:t>1/24/2022</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476CB24-079F-4CDF-B161-5F33A7FB0CE4}" type="slidenum">
              <a:rPr lang="en-US" smtClean="0"/>
              <a:t>‹#›</a:t>
            </a:fld>
            <a:endParaRPr lang="en-US" dirty="0"/>
          </a:p>
        </p:txBody>
      </p:sp>
    </p:spTree>
    <p:extLst>
      <p:ext uri="{BB962C8B-B14F-4D97-AF65-F5344CB8AC3E}">
        <p14:creationId xmlns:p14="http://schemas.microsoft.com/office/powerpoint/2010/main" val="2048465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4C194C6-062B-4E4E-B862-7BD1D5EE8828}" type="datetimeFigureOut">
              <a:rPr lang="en-US" smtClean="0"/>
              <a:t>1/24/2022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F45A8DF-D003-41A8-99A3-5B465B229233}" type="slidenum">
              <a:rPr lang="en-US" smtClean="0"/>
              <a:t>‹#›</a:t>
            </a:fld>
            <a:endParaRPr lang="en-US" dirty="0"/>
          </a:p>
        </p:txBody>
      </p:sp>
    </p:spTree>
    <p:extLst>
      <p:ext uri="{BB962C8B-B14F-4D97-AF65-F5344CB8AC3E}">
        <p14:creationId xmlns:p14="http://schemas.microsoft.com/office/powerpoint/2010/main" val="1733832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C0CBE-288C-D84B-B11F-1B62224BD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435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45A8DF-D003-41A8-99A3-5B465B229233}" type="slidenum">
              <a:rPr lang="en-US" smtClean="0"/>
              <a:t>11</a:t>
            </a:fld>
            <a:endParaRPr lang="en-US" dirty="0"/>
          </a:p>
        </p:txBody>
      </p:sp>
    </p:spTree>
    <p:extLst>
      <p:ext uri="{BB962C8B-B14F-4D97-AF65-F5344CB8AC3E}">
        <p14:creationId xmlns:p14="http://schemas.microsoft.com/office/powerpoint/2010/main" val="124789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45A8DF-D003-41A8-99A3-5B465B229233}" type="slidenum">
              <a:rPr lang="en-US" smtClean="0"/>
              <a:t>15</a:t>
            </a:fld>
            <a:endParaRPr lang="en-US" dirty="0"/>
          </a:p>
        </p:txBody>
      </p:sp>
    </p:spTree>
    <p:extLst>
      <p:ext uri="{BB962C8B-B14F-4D97-AF65-F5344CB8AC3E}">
        <p14:creationId xmlns:p14="http://schemas.microsoft.com/office/powerpoint/2010/main" val="1216325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45A8DF-D003-41A8-99A3-5B465B229233}" type="slidenum">
              <a:rPr lang="en-US" smtClean="0"/>
              <a:t>17</a:t>
            </a:fld>
            <a:endParaRPr lang="en-US" dirty="0"/>
          </a:p>
        </p:txBody>
      </p:sp>
    </p:spTree>
    <p:extLst>
      <p:ext uri="{BB962C8B-B14F-4D97-AF65-F5344CB8AC3E}">
        <p14:creationId xmlns:p14="http://schemas.microsoft.com/office/powerpoint/2010/main" val="2399269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45A8DF-D003-41A8-99A3-5B465B229233}" type="slidenum">
              <a:rPr lang="en-US" smtClean="0"/>
              <a:t>19</a:t>
            </a:fld>
            <a:endParaRPr lang="en-US" dirty="0"/>
          </a:p>
        </p:txBody>
      </p:sp>
    </p:spTree>
    <p:extLst>
      <p:ext uri="{BB962C8B-B14F-4D97-AF65-F5344CB8AC3E}">
        <p14:creationId xmlns:p14="http://schemas.microsoft.com/office/powerpoint/2010/main" val="2602408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45A8DF-D003-41A8-99A3-5B465B229233}" type="slidenum">
              <a:rPr lang="en-US" smtClean="0"/>
              <a:t>2</a:t>
            </a:fld>
            <a:endParaRPr lang="en-US" dirty="0"/>
          </a:p>
        </p:txBody>
      </p:sp>
    </p:spTree>
    <p:extLst>
      <p:ext uri="{BB962C8B-B14F-4D97-AF65-F5344CB8AC3E}">
        <p14:creationId xmlns:p14="http://schemas.microsoft.com/office/powerpoint/2010/main" val="2438796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45A8DF-D003-41A8-99A3-5B465B229233}" type="slidenum">
              <a:rPr lang="en-US" smtClean="0"/>
              <a:t>22</a:t>
            </a:fld>
            <a:endParaRPr lang="en-US" dirty="0"/>
          </a:p>
        </p:txBody>
      </p:sp>
    </p:spTree>
    <p:extLst>
      <p:ext uri="{BB962C8B-B14F-4D97-AF65-F5344CB8AC3E}">
        <p14:creationId xmlns:p14="http://schemas.microsoft.com/office/powerpoint/2010/main" val="3655895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45A8DF-D003-41A8-99A3-5B465B229233}" type="slidenum">
              <a:rPr lang="en-US" smtClean="0"/>
              <a:t>23</a:t>
            </a:fld>
            <a:endParaRPr lang="en-US" dirty="0"/>
          </a:p>
        </p:txBody>
      </p:sp>
    </p:spTree>
    <p:extLst>
      <p:ext uri="{BB962C8B-B14F-4D97-AF65-F5344CB8AC3E}">
        <p14:creationId xmlns:p14="http://schemas.microsoft.com/office/powerpoint/2010/main" val="3213586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45A8DF-D003-41A8-99A3-5B465B229233}" type="slidenum">
              <a:rPr lang="en-US" smtClean="0"/>
              <a:t>24</a:t>
            </a:fld>
            <a:endParaRPr lang="en-US" dirty="0"/>
          </a:p>
        </p:txBody>
      </p:sp>
    </p:spTree>
    <p:extLst>
      <p:ext uri="{BB962C8B-B14F-4D97-AF65-F5344CB8AC3E}">
        <p14:creationId xmlns:p14="http://schemas.microsoft.com/office/powerpoint/2010/main" val="1099149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45A8DF-D003-41A8-99A3-5B465B229233}" type="slidenum">
              <a:rPr lang="en-US" smtClean="0"/>
              <a:t>4</a:t>
            </a:fld>
            <a:endParaRPr lang="en-US" dirty="0"/>
          </a:p>
        </p:txBody>
      </p:sp>
    </p:spTree>
    <p:extLst>
      <p:ext uri="{BB962C8B-B14F-4D97-AF65-F5344CB8AC3E}">
        <p14:creationId xmlns:p14="http://schemas.microsoft.com/office/powerpoint/2010/main" val="3356869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45A8DF-D003-41A8-99A3-5B465B229233}" type="slidenum">
              <a:rPr lang="en-US" smtClean="0"/>
              <a:t>5</a:t>
            </a:fld>
            <a:endParaRPr lang="en-US" dirty="0"/>
          </a:p>
        </p:txBody>
      </p:sp>
    </p:spTree>
    <p:extLst>
      <p:ext uri="{BB962C8B-B14F-4D97-AF65-F5344CB8AC3E}">
        <p14:creationId xmlns:p14="http://schemas.microsoft.com/office/powerpoint/2010/main" val="2148127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45A8DF-D003-41A8-99A3-5B465B229233}" type="slidenum">
              <a:rPr lang="en-US" smtClean="0"/>
              <a:t>6</a:t>
            </a:fld>
            <a:endParaRPr lang="en-US" dirty="0"/>
          </a:p>
        </p:txBody>
      </p:sp>
    </p:spTree>
    <p:extLst>
      <p:ext uri="{BB962C8B-B14F-4D97-AF65-F5344CB8AC3E}">
        <p14:creationId xmlns:p14="http://schemas.microsoft.com/office/powerpoint/2010/main" val="1535969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45A8DF-D003-41A8-99A3-5B465B229233}" type="slidenum">
              <a:rPr lang="en-US" smtClean="0"/>
              <a:t>8</a:t>
            </a:fld>
            <a:endParaRPr lang="en-US" dirty="0"/>
          </a:p>
        </p:txBody>
      </p:sp>
    </p:spTree>
    <p:extLst>
      <p:ext uri="{BB962C8B-B14F-4D97-AF65-F5344CB8AC3E}">
        <p14:creationId xmlns:p14="http://schemas.microsoft.com/office/powerpoint/2010/main" val="788961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45A8DF-D003-41A8-99A3-5B465B229233}" type="slidenum">
              <a:rPr lang="en-US" smtClean="0"/>
              <a:t>9</a:t>
            </a:fld>
            <a:endParaRPr lang="en-US" dirty="0"/>
          </a:p>
        </p:txBody>
      </p:sp>
    </p:spTree>
    <p:extLst>
      <p:ext uri="{BB962C8B-B14F-4D97-AF65-F5344CB8AC3E}">
        <p14:creationId xmlns:p14="http://schemas.microsoft.com/office/powerpoint/2010/main" val="1133263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663029-D307-3749-AB26-9F9152234BB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356350"/>
            <a:ext cx="2743200" cy="365125"/>
          </a:xfrm>
        </p:spPr>
        <p:txBody>
          <a:bodyPr/>
          <a:lstStyle>
            <a:lvl1pPr>
              <a:defRPr>
                <a:solidFill>
                  <a:schemeClr val="bg2"/>
                </a:solidFill>
              </a:defRPr>
            </a:lvl1pPr>
          </a:lstStyle>
          <a:p>
            <a:fld id="{372CC95E-30A4-D744-8BC0-DDA2BE0BB564}" type="datetime1">
              <a:rPr lang="en-US" smtClean="0"/>
              <a:pPr/>
              <a:t>1/24/2022</a:t>
            </a:fld>
            <a:endParaRPr lang="en-US" dirty="0"/>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dirty="0"/>
          </a:p>
        </p:txBody>
      </p:sp>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1569694" y="4628849"/>
            <a:ext cx="5264258" cy="1025922"/>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dirty="0"/>
              <a:t>Presenter Name</a:t>
            </a:r>
          </a:p>
          <a:p>
            <a:pPr>
              <a:spcBef>
                <a:spcPts val="400"/>
              </a:spcBef>
            </a:pPr>
            <a:r>
              <a:rPr lang="en-US" dirty="0"/>
              <a:t>Title</a:t>
            </a:r>
          </a:p>
          <a:p>
            <a:pPr>
              <a:spcBef>
                <a:spcPts val="400"/>
              </a:spcBef>
            </a:pPr>
            <a:r>
              <a:rPr lang="en-US" dirty="0"/>
              <a:t>Date</a:t>
            </a:r>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userDrawn="1"/>
        </p:nvPicPr>
        <p:blipFill>
          <a:blip r:embed="rId3"/>
          <a:stretch>
            <a:fillRect/>
          </a:stretch>
        </p:blipFill>
        <p:spPr>
          <a:xfrm>
            <a:off x="9142390" y="304799"/>
            <a:ext cx="2769575" cy="840423"/>
          </a:xfrm>
          <a:prstGeom prst="rect">
            <a:avLst/>
          </a:prstGeom>
        </p:spPr>
      </p:pic>
      <p:grpSp>
        <p:nvGrpSpPr>
          <p:cNvPr id="2" name="Group 1">
            <a:extLst>
              <a:ext uri="{FF2B5EF4-FFF2-40B4-BE49-F238E27FC236}">
                <a16:creationId xmlns:a16="http://schemas.microsoft.com/office/drawing/2014/main" id="{9A2B6083-2109-7E40-AD81-BCC8CCBD9B12}"/>
              </a:ext>
            </a:extLst>
          </p:cNvPr>
          <p:cNvGrpSpPr/>
          <p:nvPr userDrawn="1"/>
        </p:nvGrpSpPr>
        <p:grpSpPr>
          <a:xfrm>
            <a:off x="-473777" y="-10705"/>
            <a:ext cx="3197522" cy="6876906"/>
            <a:chOff x="-473777" y="-10705"/>
            <a:chExt cx="3197522" cy="6876906"/>
          </a:xfrm>
        </p:grpSpPr>
        <p:sp>
          <p:nvSpPr>
            <p:cNvPr id="15" name="Freeform 5">
              <a:extLst>
                <a:ext uri="{FF2B5EF4-FFF2-40B4-BE49-F238E27FC236}">
                  <a16:creationId xmlns:a16="http://schemas.microsoft.com/office/drawing/2014/main" id="{462C1B29-E598-6E4D-8850-540D54D59E09}"/>
                </a:ext>
              </a:extLst>
            </p:cNvPr>
            <p:cNvSpPr>
              <a:spLocks/>
            </p:cNvSpPr>
            <p:nvPr/>
          </p:nvSpPr>
          <p:spPr bwMode="auto">
            <a:xfrm>
              <a:off x="-473777" y="-10705"/>
              <a:ext cx="3197522" cy="6152517"/>
            </a:xfrm>
            <a:custGeom>
              <a:avLst/>
              <a:gdLst>
                <a:gd name="T0" fmla="*/ 370 w 1003"/>
                <a:gd name="T1" fmla="*/ 0 h 1936"/>
                <a:gd name="T2" fmla="*/ 561 w 1003"/>
                <a:gd name="T3" fmla="*/ 1936 h 1936"/>
                <a:gd name="T4" fmla="*/ 1003 w 1003"/>
                <a:gd name="T5" fmla="*/ 3 h 1936"/>
                <a:gd name="T6" fmla="*/ 370 w 1003"/>
                <a:gd name="T7" fmla="*/ 0 h 1936"/>
              </a:gdLst>
              <a:ahLst/>
              <a:cxnLst>
                <a:cxn ang="0">
                  <a:pos x="T0" y="T1"/>
                </a:cxn>
                <a:cxn ang="0">
                  <a:pos x="T2" y="T3"/>
                </a:cxn>
                <a:cxn ang="0">
                  <a:pos x="T4" y="T5"/>
                </a:cxn>
                <a:cxn ang="0">
                  <a:pos x="T6" y="T7"/>
                </a:cxn>
              </a:cxnLst>
              <a:rect l="0" t="0" r="r" b="b"/>
              <a:pathLst>
                <a:path w="1003" h="1936">
                  <a:moveTo>
                    <a:pt x="370" y="0"/>
                  </a:moveTo>
                  <a:cubicBezTo>
                    <a:pt x="153" y="463"/>
                    <a:pt x="47" y="1140"/>
                    <a:pt x="561" y="1936"/>
                  </a:cubicBezTo>
                  <a:cubicBezTo>
                    <a:pt x="561" y="1936"/>
                    <a:pt x="0" y="907"/>
                    <a:pt x="1003" y="3"/>
                  </a:cubicBezTo>
                  <a:lnTo>
                    <a:pt x="370" y="0"/>
                  </a:lnTo>
                  <a:close/>
                </a:path>
              </a:pathLst>
            </a:custGeom>
            <a:gradFill flip="none" rotWithShape="1">
              <a:gsLst>
                <a:gs pos="97000">
                  <a:srgbClr val="68BAE1"/>
                </a:gs>
                <a:gs pos="3000">
                  <a:srgbClr val="88CFEB"/>
                </a:gs>
              </a:gsLst>
              <a:lin ang="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C4C33094-D84E-564C-83F9-A23BC3DE304E}"/>
                </a:ext>
              </a:extLst>
            </p:cNvPr>
            <p:cNvSpPr>
              <a:spLocks noEditPoints="1"/>
            </p:cNvSpPr>
            <p:nvPr/>
          </p:nvSpPr>
          <p:spPr bwMode="auto">
            <a:xfrm>
              <a:off x="-14253" y="-1132"/>
              <a:ext cx="1913089" cy="6867333"/>
            </a:xfrm>
            <a:custGeom>
              <a:avLst/>
              <a:gdLst>
                <a:gd name="T0" fmla="*/ 0 w 600"/>
                <a:gd name="T1" fmla="*/ 2161 h 2161"/>
                <a:gd name="T2" fmla="*/ 600 w 600"/>
                <a:gd name="T3" fmla="*/ 2161 h 2161"/>
                <a:gd name="T4" fmla="*/ 363 w 600"/>
                <a:gd name="T5" fmla="*/ 1903 h 2161"/>
                <a:gd name="T6" fmla="*/ 1 w 600"/>
                <a:gd name="T7" fmla="*/ 918 h 2161"/>
                <a:gd name="T8" fmla="*/ 0 w 600"/>
                <a:gd name="T9" fmla="*/ 2161 h 2161"/>
                <a:gd name="T10" fmla="*/ 1 w 600"/>
                <a:gd name="T11" fmla="*/ 536 h 2161"/>
                <a:gd name="T12" fmla="*/ 133 w 600"/>
                <a:gd name="T13" fmla="*/ 0 h 2161"/>
                <a:gd name="T14" fmla="*/ 0 w 600"/>
                <a:gd name="T15" fmla="*/ 0 h 2161"/>
                <a:gd name="T16" fmla="*/ 1 w 600"/>
                <a:gd name="T17" fmla="*/ 536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2161">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flip="none" rotWithShape="1">
              <a:gsLst>
                <a:gs pos="0">
                  <a:srgbClr val="8FD5ED"/>
                </a:gs>
                <a:gs pos="71000">
                  <a:srgbClr val="52B3D9"/>
                </a:gs>
              </a:gsLst>
              <a:lin ang="2159400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8900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40">
          <p15:clr>
            <a:srgbClr val="FBAE40"/>
          </p15:clr>
        </p15:guide>
        <p15:guide id="2" pos="1056">
          <p15:clr>
            <a:srgbClr val="FBAE40"/>
          </p15:clr>
        </p15:guide>
        <p15:guide id="3" orient="horz" pos="2352">
          <p15:clr>
            <a:srgbClr val="FBAE40"/>
          </p15:clr>
        </p15:guide>
        <p15:guide id="4" orient="horz" pos="26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89992BE1-4848-D943-B519-7D7229562BFA}" type="datetime1">
              <a:rPr lang="en-US" smtClean="0"/>
              <a:pPr/>
              <a:t>1/24/2022</a:t>
            </a:fld>
            <a:endParaRPr lang="en-US" dirty="0"/>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49113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6E2216-3720-8E47-ABAB-D4DA0AD31A71}"/>
              </a:ext>
            </a:extLst>
          </p:cNvPr>
          <p:cNvSpPr>
            <a:spLocks noGrp="1"/>
          </p:cNvSpPr>
          <p:nvPr>
            <p:ph type="dt" sz="half" idx="10"/>
          </p:nvPr>
        </p:nvSpPr>
        <p:spPr/>
        <p:txBody>
          <a:bodyPr/>
          <a:lstStyle>
            <a:lvl1pPr>
              <a:defRPr>
                <a:solidFill>
                  <a:srgbClr val="33CDFF"/>
                </a:solidFill>
              </a:defRPr>
            </a:lvl1pPr>
          </a:lstStyle>
          <a:p>
            <a:fld id="{299D4562-C5B8-CB44-9474-120177024E1C}" type="datetime1">
              <a:rPr lang="en-US" smtClean="0"/>
              <a:pPr/>
              <a:t>1/24/2022</a:t>
            </a:fld>
            <a:endParaRPr lang="en-US" dirty="0"/>
          </a:p>
        </p:txBody>
      </p:sp>
      <p:sp>
        <p:nvSpPr>
          <p:cNvPr id="3" name="Footer Placeholder 2">
            <a:extLst>
              <a:ext uri="{FF2B5EF4-FFF2-40B4-BE49-F238E27FC236}">
                <a16:creationId xmlns:a16="http://schemas.microsoft.com/office/drawing/2014/main" id="{A9149C90-3E7A-C84E-97A5-ACBD2680BED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C8D531E-1E27-6C49-9FDC-6C0DD877CABF}"/>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3283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573F-6CD2-E446-AEA2-04B4E6EF4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3DDD8-9AAD-E645-821D-592BCEBFBC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DEC770-B8D0-7D44-8C06-45E23230F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C1D6F7-2876-CB4E-BA7E-98A093117EAA}"/>
              </a:ext>
            </a:extLst>
          </p:cNvPr>
          <p:cNvSpPr>
            <a:spLocks noGrp="1"/>
          </p:cNvSpPr>
          <p:nvPr>
            <p:ph type="dt" sz="half" idx="10"/>
          </p:nvPr>
        </p:nvSpPr>
        <p:spPr/>
        <p:txBody>
          <a:bodyPr/>
          <a:lstStyle>
            <a:lvl1pPr>
              <a:defRPr>
                <a:solidFill>
                  <a:srgbClr val="33CDFF"/>
                </a:solidFill>
              </a:defRPr>
            </a:lvl1pPr>
          </a:lstStyle>
          <a:p>
            <a:fld id="{2E534795-5F96-674F-9913-75A835B2AA8C}" type="datetime1">
              <a:rPr lang="en-US" smtClean="0"/>
              <a:pPr/>
              <a:t>1/24/2022</a:t>
            </a:fld>
            <a:endParaRPr lang="en-US" dirty="0"/>
          </a:p>
        </p:txBody>
      </p:sp>
      <p:sp>
        <p:nvSpPr>
          <p:cNvPr id="6" name="Footer Placeholder 5">
            <a:extLst>
              <a:ext uri="{FF2B5EF4-FFF2-40B4-BE49-F238E27FC236}">
                <a16:creationId xmlns:a16="http://schemas.microsoft.com/office/drawing/2014/main" id="{CDB64A94-44FC-5E4D-9BA4-F7C5CBE856C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6998A61-2626-EC4B-AC9E-DB0EECA2054F}"/>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232051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FC11-1DC9-1F44-A501-A122E38B9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7F112A-7039-A044-BBB7-19B07AA05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76E76F1-988B-A349-A7F8-1C9556749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022A3D-F197-0240-B9FB-64FA8D239FCE}"/>
              </a:ext>
            </a:extLst>
          </p:cNvPr>
          <p:cNvSpPr>
            <a:spLocks noGrp="1"/>
          </p:cNvSpPr>
          <p:nvPr>
            <p:ph type="dt" sz="half" idx="10"/>
          </p:nvPr>
        </p:nvSpPr>
        <p:spPr/>
        <p:txBody>
          <a:bodyPr/>
          <a:lstStyle>
            <a:lvl1pPr>
              <a:defRPr>
                <a:solidFill>
                  <a:srgbClr val="33CDFF"/>
                </a:solidFill>
              </a:defRPr>
            </a:lvl1pPr>
          </a:lstStyle>
          <a:p>
            <a:fld id="{2F57F9ED-D8AC-4447-8B49-413C94A1F07E}" type="datetime1">
              <a:rPr lang="en-US" smtClean="0"/>
              <a:pPr/>
              <a:t>1/24/2022</a:t>
            </a:fld>
            <a:endParaRPr lang="en-US" dirty="0"/>
          </a:p>
        </p:txBody>
      </p:sp>
      <p:sp>
        <p:nvSpPr>
          <p:cNvPr id="6" name="Footer Placeholder 5">
            <a:extLst>
              <a:ext uri="{FF2B5EF4-FFF2-40B4-BE49-F238E27FC236}">
                <a16:creationId xmlns:a16="http://schemas.microsoft.com/office/drawing/2014/main" id="{837AD987-1A3B-EA45-8288-4FF05FA61CD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A4E646E-5FCF-704C-A828-129A071DEA8A}"/>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70743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1CB2-6C06-A944-AB99-307A4B017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0C05E-DB0B-2C43-8871-0E8EEA3DB9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5FB7B-95D2-9B44-B7CD-BD3422A58F9C}"/>
              </a:ext>
            </a:extLst>
          </p:cNvPr>
          <p:cNvSpPr>
            <a:spLocks noGrp="1"/>
          </p:cNvSpPr>
          <p:nvPr>
            <p:ph type="dt" sz="half" idx="10"/>
          </p:nvPr>
        </p:nvSpPr>
        <p:spPr/>
        <p:txBody>
          <a:bodyPr/>
          <a:lstStyle>
            <a:lvl1pPr>
              <a:defRPr>
                <a:solidFill>
                  <a:srgbClr val="33CDFF"/>
                </a:solidFill>
              </a:defRPr>
            </a:lvl1pPr>
          </a:lstStyle>
          <a:p>
            <a:fld id="{762F6A8A-D357-0B41-845F-58E66B141203}" type="datetime1">
              <a:rPr lang="en-US" smtClean="0"/>
              <a:pPr/>
              <a:t>1/24/2022</a:t>
            </a:fld>
            <a:endParaRPr lang="en-US" dirty="0"/>
          </a:p>
        </p:txBody>
      </p:sp>
      <p:sp>
        <p:nvSpPr>
          <p:cNvPr id="5" name="Footer Placeholder 4">
            <a:extLst>
              <a:ext uri="{FF2B5EF4-FFF2-40B4-BE49-F238E27FC236}">
                <a16:creationId xmlns:a16="http://schemas.microsoft.com/office/drawing/2014/main" id="{6D5D936A-402E-2643-BC23-9FFDBB7189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003F8D-4C62-8246-A9C9-F567613401DD}"/>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46357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5B7A-0DA0-914C-BF32-308B0A1D37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8B2C1-3648-864E-BE9D-6955702B70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BA409-A439-7946-849E-1C52DE1E2024}"/>
              </a:ext>
            </a:extLst>
          </p:cNvPr>
          <p:cNvSpPr>
            <a:spLocks noGrp="1"/>
          </p:cNvSpPr>
          <p:nvPr>
            <p:ph type="dt" sz="half" idx="10"/>
          </p:nvPr>
        </p:nvSpPr>
        <p:spPr/>
        <p:txBody>
          <a:bodyPr/>
          <a:lstStyle/>
          <a:p>
            <a:fld id="{7E9FD414-97F5-4349-956F-7065147EBD6A}" type="datetime1">
              <a:rPr lang="en-US" smtClean="0"/>
              <a:t>1/24/2022</a:t>
            </a:fld>
            <a:endParaRPr lang="en-US" dirty="0"/>
          </a:p>
        </p:txBody>
      </p:sp>
      <p:sp>
        <p:nvSpPr>
          <p:cNvPr id="5" name="Footer Placeholder 4">
            <a:extLst>
              <a:ext uri="{FF2B5EF4-FFF2-40B4-BE49-F238E27FC236}">
                <a16:creationId xmlns:a16="http://schemas.microsoft.com/office/drawing/2014/main" id="{C4645A88-8207-164E-BEE0-99140ED4EF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2024272-4864-7D45-9A42-761E1FA3DF97}"/>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87659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1104144"/>
            <a:ext cx="6678105" cy="646331"/>
          </a:xfrm>
        </p:spPr>
        <p:txBody>
          <a:bodyPr>
            <a:spAutoFit/>
          </a:body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14901" y="2214710"/>
            <a:ext cx="6678104"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1/24/2022</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310911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309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4AAE731-51C2-1E42-91C4-7FEAB4036811}"/>
              </a:ext>
            </a:extLst>
          </p:cNvPr>
          <p:cNvPicPr>
            <a:picLocks noChangeAspect="1"/>
          </p:cNvPicPr>
          <p:nvPr userDrawn="1"/>
        </p:nvPicPr>
        <p:blipFill>
          <a:blip r:embed="rId2">
            <a:alphaModFix amt="60000"/>
          </a:blip>
          <a:stretch>
            <a:fillRect/>
          </a:stretch>
        </p:blipFill>
        <p:spPr>
          <a:xfrm>
            <a:off x="0" y="0"/>
            <a:ext cx="2743200" cy="68580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1/24/2022</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1523130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CDA10E9-5C67-4148-864B-F3F3C56C3ABE}"/>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E8366573-8E41-884C-9A46-968B69E936A7}"/>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1" name="Freeform 10">
              <a:extLst>
                <a:ext uri="{FF2B5EF4-FFF2-40B4-BE49-F238E27FC236}">
                  <a16:creationId xmlns:a16="http://schemas.microsoft.com/office/drawing/2014/main" id="{F3E06820-AF45-8447-870A-93CC24EA81F6}"/>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a:extLst>
                <a:ext uri="{FF2B5EF4-FFF2-40B4-BE49-F238E27FC236}">
                  <a16:creationId xmlns:a16="http://schemas.microsoft.com/office/drawing/2014/main" id="{6CB6D904-E209-9448-B66C-46D6E4395CDE}"/>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a:extLst>
                <a:ext uri="{FF2B5EF4-FFF2-40B4-BE49-F238E27FC236}">
                  <a16:creationId xmlns:a16="http://schemas.microsoft.com/office/drawing/2014/main" id="{0091EB8C-663B-8A41-BB64-1DECFB769A0E}"/>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4" name="Rectangle 23">
            <a:extLst>
              <a:ext uri="{FF2B5EF4-FFF2-40B4-BE49-F238E27FC236}">
                <a16:creationId xmlns:a16="http://schemas.microsoft.com/office/drawing/2014/main" id="{1CD0F9D4-562D-0246-864A-D56E121E5335}"/>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60120" y="1104144"/>
            <a:ext cx="10393680"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1/24/2022</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AAE3F7"/>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69325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2E17EC8-09E2-424C-BB85-D04BFAC3207D}"/>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EB6E981B-1C2A-2242-ADE4-BC55A4F67B27}"/>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3" name="Freeform 10">
              <a:extLst>
                <a:ext uri="{FF2B5EF4-FFF2-40B4-BE49-F238E27FC236}">
                  <a16:creationId xmlns:a16="http://schemas.microsoft.com/office/drawing/2014/main" id="{0C96509C-4E27-D849-8408-50EBD5C06593}"/>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1">
              <a:extLst>
                <a:ext uri="{FF2B5EF4-FFF2-40B4-BE49-F238E27FC236}">
                  <a16:creationId xmlns:a16="http://schemas.microsoft.com/office/drawing/2014/main" id="{6EC4A690-7495-B842-B699-9B4304CDCFB6}"/>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2">
              <a:extLst>
                <a:ext uri="{FF2B5EF4-FFF2-40B4-BE49-F238E27FC236}">
                  <a16:creationId xmlns:a16="http://schemas.microsoft.com/office/drawing/2014/main" id="{A19DFF28-29A9-BB40-91D3-2FADDEDE51AB}"/>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7" name="Rectangle 26">
            <a:extLst>
              <a:ext uri="{FF2B5EF4-FFF2-40B4-BE49-F238E27FC236}">
                <a16:creationId xmlns:a16="http://schemas.microsoft.com/office/drawing/2014/main" id="{F32B1BB1-8F47-DC4D-B3AA-284B213F78E0}"/>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1181100"/>
            <a:ext cx="6169058" cy="1200329"/>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986" y="2595710"/>
            <a:ext cx="6169057"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1/24/2022</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AAE3F7"/>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57355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44">
          <p15:clr>
            <a:srgbClr val="FBAE40"/>
          </p15:clr>
        </p15:guide>
        <p15:guide id="2" pos="340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37B998-9718-4843-A842-5D6256680E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99E70AEB-97F5-0F48-9A3F-D180606A03F2}"/>
              </a:ext>
            </a:extLst>
          </p:cNvPr>
          <p:cNvSpPr/>
          <p:nvPr userDrawn="1"/>
        </p:nvSpPr>
        <p:spPr>
          <a:xfrm>
            <a:off x="0" y="2463616"/>
            <a:ext cx="12192000" cy="1713654"/>
          </a:xfrm>
          <a:prstGeom prst="rect">
            <a:avLst/>
          </a:prstGeom>
          <a:gradFill flip="none" rotWithShape="1">
            <a:gsLst>
              <a:gs pos="100000">
                <a:srgbClr val="BFE5FF">
                  <a:alpha val="37000"/>
                </a:srgbClr>
              </a:gs>
              <a:gs pos="85000">
                <a:srgbClr val="BFE5FF">
                  <a:alpha val="95000"/>
                </a:srgbClr>
              </a:gs>
              <a:gs pos="53000">
                <a:srgbClr val="BFE5FF"/>
              </a:gs>
              <a:gs pos="14000">
                <a:srgbClr val="BFE5FF">
                  <a:alpha val="95000"/>
                </a:srgbClr>
              </a:gs>
              <a:gs pos="0">
                <a:srgbClr val="BFE5FF">
                  <a:alpha val="37000"/>
                </a:srgbClr>
              </a:gs>
            </a:gsLst>
            <a:lin ang="0" scaled="1"/>
            <a:tileRect/>
          </a:gradFill>
          <a:ln>
            <a:noFill/>
          </a:ln>
          <a:effectLst>
            <a:outerShdw blurRad="2540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016567"/>
            <a:ext cx="10515600" cy="646331"/>
          </a:xfrm>
        </p:spPr>
        <p:txBody>
          <a:bodyPr anchor="ctr">
            <a:spAutoFit/>
          </a:bodyPr>
          <a:lstStyle>
            <a:lvl1pPr algn="ctr">
              <a:defRPr sz="4000">
                <a:latin typeface="Arial" panose="020B0604020202020204" pitchFamily="34" charset="0"/>
                <a:cs typeface="Arial" panose="020B060402020202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p:txBody>
          <a:bodyPr/>
          <a:lstStyle/>
          <a:p>
            <a:fld id="{88685A74-EB09-424A-AA9B-5418F2407945}" type="datetime1">
              <a:rPr lang="en-US" smtClean="0"/>
              <a:t>1/24/2022</a:t>
            </a:fld>
            <a:endParaRPr lang="en-US" dirty="0"/>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74247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B5AD37D0-1C64-3342-BF81-1BC3096283AF}" type="datetime1">
              <a:rPr lang="en-US" smtClean="0"/>
              <a:t>1/24/2022</a:t>
            </a:fld>
            <a:endParaRPr lang="en-US" dirty="0"/>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dirty="0"/>
          </a:p>
        </p:txBody>
      </p:sp>
      <p:sp>
        <p:nvSpPr>
          <p:cNvPr id="12" name="Slide Number Placeholder 3">
            <a:extLst>
              <a:ext uri="{FF2B5EF4-FFF2-40B4-BE49-F238E27FC236}">
                <a16:creationId xmlns:a16="http://schemas.microsoft.com/office/drawing/2014/main" id="{ED06222A-5CBA-0B49-871F-EEAD15CA6A46}"/>
              </a:ext>
            </a:extLst>
          </p:cNvPr>
          <p:cNvSpPr txBox="1">
            <a:spLocks/>
          </p:cNvSpPr>
          <p:nvPr userDrawn="1"/>
        </p:nvSpPr>
        <p:spPr>
          <a:xfrm>
            <a:off x="9355319" y="642233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65CBF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4149162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6">
          <p15:clr>
            <a:srgbClr val="FBAE40"/>
          </p15:clr>
        </p15:guide>
        <p15:guide id="2" pos="48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90A7-7E54-2D41-9F43-B8FD4977CB9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9F9B96F-523A-0443-8C6F-8DFAF54D9EC3}"/>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C88B55B-102D-3B40-B32B-5145CE1DA615}"/>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179206C-49AC-4040-9C5C-017EE760A83C}"/>
              </a:ext>
            </a:extLst>
          </p:cNvPr>
          <p:cNvSpPr>
            <a:spLocks noGrp="1"/>
          </p:cNvSpPr>
          <p:nvPr>
            <p:ph type="dt" sz="half" idx="10"/>
          </p:nvPr>
        </p:nvSpPr>
        <p:spPr/>
        <p:txBody>
          <a:bodyPr/>
          <a:lstStyle>
            <a:lvl1pPr>
              <a:defRPr>
                <a:solidFill>
                  <a:srgbClr val="33CDFF"/>
                </a:solidFill>
              </a:defRPr>
            </a:lvl1pPr>
          </a:lstStyle>
          <a:p>
            <a:fld id="{5BAE4564-26CF-C242-8FF6-CB2D9CD242A2}" type="datetime1">
              <a:rPr lang="en-US" smtClean="0"/>
              <a:pPr/>
              <a:t>1/24/2022</a:t>
            </a:fld>
            <a:endParaRPr lang="en-US" dirty="0"/>
          </a:p>
        </p:txBody>
      </p:sp>
      <p:sp>
        <p:nvSpPr>
          <p:cNvPr id="6" name="Footer Placeholder 5">
            <a:extLst>
              <a:ext uri="{FF2B5EF4-FFF2-40B4-BE49-F238E27FC236}">
                <a16:creationId xmlns:a16="http://schemas.microsoft.com/office/drawing/2014/main" id="{A6FB520F-4F16-3E49-A800-72C14F01F39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E087BC7-6FAC-2245-9DB7-6747FA2B2112}"/>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303953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B653-13F7-2542-8EE2-E909339391A7}"/>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45C621A-F72C-144B-A0BE-6B1E2CBE1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B63F2F3-1511-2942-895C-679AA3AAFFA4}"/>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a:t>Fifth level</a:t>
            </a:r>
          </a:p>
        </p:txBody>
      </p:sp>
      <p:sp>
        <p:nvSpPr>
          <p:cNvPr id="5" name="Text Placeholder 4">
            <a:extLst>
              <a:ext uri="{FF2B5EF4-FFF2-40B4-BE49-F238E27FC236}">
                <a16:creationId xmlns:a16="http://schemas.microsoft.com/office/drawing/2014/main" id="{137D5D2A-69A5-F545-A96E-9C6E34036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DCC11A84-14CC-7441-BFAB-6E2358C05652}"/>
              </a:ext>
            </a:extLst>
          </p:cNvPr>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DDBE683-10D6-5E4C-A14B-401DDDE8973F}"/>
              </a:ext>
            </a:extLst>
          </p:cNvPr>
          <p:cNvSpPr>
            <a:spLocks noGrp="1"/>
          </p:cNvSpPr>
          <p:nvPr>
            <p:ph type="dt" sz="half" idx="10"/>
          </p:nvPr>
        </p:nvSpPr>
        <p:spPr/>
        <p:txBody>
          <a:bodyPr/>
          <a:lstStyle>
            <a:lvl1pPr>
              <a:defRPr>
                <a:solidFill>
                  <a:srgbClr val="33CDFF"/>
                </a:solidFill>
              </a:defRPr>
            </a:lvl1pPr>
          </a:lstStyle>
          <a:p>
            <a:fld id="{76E2022B-032F-C245-A6C4-D8EDEE3CD65C}" type="datetime1">
              <a:rPr lang="en-US" smtClean="0"/>
              <a:pPr/>
              <a:t>1/24/2022</a:t>
            </a:fld>
            <a:endParaRPr lang="en-US" dirty="0"/>
          </a:p>
        </p:txBody>
      </p:sp>
      <p:sp>
        <p:nvSpPr>
          <p:cNvPr id="8" name="Footer Placeholder 7">
            <a:extLst>
              <a:ext uri="{FF2B5EF4-FFF2-40B4-BE49-F238E27FC236}">
                <a16:creationId xmlns:a16="http://schemas.microsoft.com/office/drawing/2014/main" id="{B084E5D5-8292-8443-8912-01DF310377E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54F0886-7F3E-C54F-B264-98655F014541}"/>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100440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17">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pPr/>
              <a:t>1/24/2022</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7911779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package" Target="../embeddings/Microsoft_Excel_Worksheet.xlsx"/><Relationship Id="rId13" Type="http://schemas.openxmlformats.org/officeDocument/2006/relationships/image" Target="../media/image45.JPG"/><Relationship Id="rId3" Type="http://schemas.openxmlformats.org/officeDocument/2006/relationships/notesSlide" Target="../notesSlides/notesSlide15.xml"/><Relationship Id="rId7" Type="http://schemas.openxmlformats.org/officeDocument/2006/relationships/image" Target="../media/image41.png"/><Relationship Id="rId12" Type="http://schemas.openxmlformats.org/officeDocument/2006/relationships/image" Target="../media/image43.emf"/><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40.png"/><Relationship Id="rId11" Type="http://schemas.openxmlformats.org/officeDocument/2006/relationships/package" Target="../embeddings/Microsoft_Excel_Worksheet1.xlsx"/><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2.emf"/><Relationship Id="rId1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47.emf"/><Relationship Id="rId4" Type="http://schemas.openxmlformats.org/officeDocument/2006/relationships/package" Target="../embeddings/Microsoft_Excel_Worksheet2.xlsx"/></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54.jpeg"/><Relationship Id="rId4" Type="http://schemas.openxmlformats.org/officeDocument/2006/relationships/image" Target="../media/image53.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8.jpe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oleObject" Target="../embeddings/oleObject1.bin"/><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slideLayout" Target="../slideLayouts/slideLayout4.xml"/><Relationship Id="rId1" Type="http://schemas.openxmlformats.org/officeDocument/2006/relationships/vmlDrawing" Target="../drawings/vmlDrawing4.vml"/><Relationship Id="rId4" Type="http://schemas.openxmlformats.org/officeDocument/2006/relationships/image" Target="../media/image55.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8.JPG"/><Relationship Id="rId5" Type="http://schemas.openxmlformats.org/officeDocument/2006/relationships/image" Target="../media/image57.png"/><Relationship Id="rId4" Type="http://schemas.openxmlformats.org/officeDocument/2006/relationships/image" Target="../media/image52.JP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9.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png"/><Relationship Id="rId4" Type="http://schemas.microsoft.com/office/2007/relationships/hdphoto" Target="../media/hdphoto2.wdp"/><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1B254E-A277-A14D-A5A7-826D96BB0F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200" b="0" i="0" u="none" strike="noStrike" kern="1200" cap="none" spc="0" normalizeH="0" baseline="0" noProof="0" smtClean="0">
                <a:ln>
                  <a:noFill/>
                </a:ln>
                <a:solidFill>
                  <a:srgbClr val="00BEE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00BEEF"/>
              </a:solidFill>
              <a:effectLst/>
              <a:uLnTx/>
              <a:uFillTx/>
              <a:latin typeface="Arial" panose="020B0604020202020204" pitchFamily="34" charset="0"/>
              <a:ea typeface="+mn-ea"/>
              <a:cs typeface="Arial" panose="020B0604020202020204" pitchFamily="34" charset="0"/>
            </a:endParaRPr>
          </a:p>
        </p:txBody>
      </p:sp>
      <p:sp>
        <p:nvSpPr>
          <p:cNvPr id="35" name="Subtitle 34">
            <a:extLst>
              <a:ext uri="{FF2B5EF4-FFF2-40B4-BE49-F238E27FC236}">
                <a16:creationId xmlns:a16="http://schemas.microsoft.com/office/drawing/2014/main" id="{ACB3B62E-6966-F349-968E-FA8F0173359D}"/>
              </a:ext>
            </a:extLst>
          </p:cNvPr>
          <p:cNvSpPr>
            <a:spLocks noGrp="1"/>
          </p:cNvSpPr>
          <p:nvPr>
            <p:ph type="subTitle" idx="1"/>
          </p:nvPr>
        </p:nvSpPr>
        <p:spPr>
          <a:xfrm>
            <a:off x="2045939" y="3151716"/>
            <a:ext cx="8291136" cy="923330"/>
          </a:xfrm>
        </p:spPr>
        <p:txBody>
          <a:bodyPr wrap="square">
            <a:spAutoFit/>
          </a:bodyPr>
          <a:lstStyle/>
          <a:p>
            <a:pPr algn="ctr">
              <a:spcBef>
                <a:spcPts val="400"/>
              </a:spcBef>
            </a:pPr>
            <a:r>
              <a:rPr lang="en-US" b="1" dirty="0"/>
              <a:t>J.T. Richards, L.E. Spencer, A. Dixit, M. Cameron, B. Richardson, J.J. Torres, J.A. Fischer, M. Hada, I. Plante, A.H. Feiveson, H. Wu, G.D. Massa, H.G. Levine, G.L. Douglas, and Y. Zhang</a:t>
            </a:r>
          </a:p>
        </p:txBody>
      </p:sp>
      <p:sp>
        <p:nvSpPr>
          <p:cNvPr id="62" name="Subtitle 2">
            <a:extLst>
              <a:ext uri="{FF2B5EF4-FFF2-40B4-BE49-F238E27FC236}">
                <a16:creationId xmlns:a16="http://schemas.microsoft.com/office/drawing/2014/main" id="{31518034-A9A9-1C45-9E02-155E8C853468}"/>
              </a:ext>
            </a:extLst>
          </p:cNvPr>
          <p:cNvSpPr txBox="1">
            <a:spLocks/>
          </p:cNvSpPr>
          <p:nvPr/>
        </p:nvSpPr>
        <p:spPr>
          <a:xfrm>
            <a:off x="1306382" y="1501016"/>
            <a:ext cx="9770249" cy="1328569"/>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fontAlgn="base"/>
            <a:r>
              <a:rPr lang="en-US" sz="3600" b="1" dirty="0"/>
              <a:t>Impact of Space Radiation on Plant Seeds: </a:t>
            </a:r>
          </a:p>
          <a:p>
            <a:pPr algn="ctr" fontAlgn="base"/>
            <a:r>
              <a:rPr lang="en-US" sz="3600" b="1" dirty="0"/>
              <a:t>from </a:t>
            </a:r>
            <a:r>
              <a:rPr lang="en-US" sz="3600" b="1" i="1" dirty="0"/>
              <a:t>Arabidopsis thaliana </a:t>
            </a:r>
            <a:r>
              <a:rPr lang="en-US" sz="3600" b="1" dirty="0"/>
              <a:t>to Crops</a:t>
            </a:r>
            <a:endParaRPr lang="en-US" sz="3600" dirty="0"/>
          </a:p>
        </p:txBody>
      </p:sp>
      <p:sp>
        <p:nvSpPr>
          <p:cNvPr id="3" name="Rectangle 2"/>
          <p:cNvSpPr/>
          <p:nvPr/>
        </p:nvSpPr>
        <p:spPr>
          <a:xfrm>
            <a:off x="4241075" y="4397177"/>
            <a:ext cx="6096000" cy="1477328"/>
          </a:xfrm>
          <a:prstGeom prst="rect">
            <a:avLst/>
          </a:prstGeom>
        </p:spPr>
        <p:txBody>
          <a:bodyPr>
            <a:spAutoFit/>
          </a:bodyPr>
          <a:lstStyle/>
          <a:p>
            <a:pPr algn="r"/>
            <a:r>
              <a:rPr lang="en-US" b="1" dirty="0">
                <a:solidFill>
                  <a:schemeClr val="bg1"/>
                </a:solidFill>
                <a:latin typeface="Arial" panose="020B0604020202020204" pitchFamily="34" charset="0"/>
                <a:cs typeface="Arial" panose="020B0604020202020204" pitchFamily="34" charset="0"/>
              </a:rPr>
              <a:t>Ye Zhang, Ph.D.</a:t>
            </a:r>
          </a:p>
          <a:p>
            <a:pPr algn="r"/>
            <a:endParaRPr lang="en-US" b="1" dirty="0">
              <a:solidFill>
                <a:schemeClr val="bg1"/>
              </a:solidFill>
              <a:latin typeface="Arial" panose="020B0604020202020204" pitchFamily="34" charset="0"/>
              <a:cs typeface="Arial" panose="020B0604020202020204" pitchFamily="34" charset="0"/>
            </a:endParaRPr>
          </a:p>
          <a:p>
            <a:pPr algn="r"/>
            <a:r>
              <a:rPr lang="en-US" b="1" dirty="0">
                <a:solidFill>
                  <a:schemeClr val="bg1"/>
                </a:solidFill>
                <a:latin typeface="Arial" panose="020B0604020202020204" pitchFamily="34" charset="0"/>
                <a:cs typeface="Arial" panose="020B0604020202020204" pitchFamily="34" charset="0"/>
              </a:rPr>
              <a:t>Utilization &amp; Life Sciences Office</a:t>
            </a:r>
          </a:p>
          <a:p>
            <a:pPr algn="r"/>
            <a:r>
              <a:rPr lang="en-US" b="1" dirty="0">
                <a:solidFill>
                  <a:schemeClr val="bg1"/>
                </a:solidFill>
                <a:latin typeface="Arial" panose="020B0604020202020204" pitchFamily="34" charset="0"/>
                <a:cs typeface="Arial" panose="020B0604020202020204" pitchFamily="34" charset="0"/>
              </a:rPr>
              <a:t>Exploration Research and Technology Programs</a:t>
            </a:r>
          </a:p>
          <a:p>
            <a:pPr algn="r"/>
            <a:r>
              <a:rPr lang="en-US" b="1" dirty="0">
                <a:solidFill>
                  <a:schemeClr val="bg1"/>
                </a:solidFill>
                <a:latin typeface="Arial" panose="020B0604020202020204" pitchFamily="34" charset="0"/>
                <a:cs typeface="Arial" panose="020B0604020202020204" pitchFamily="34" charset="0"/>
              </a:rPr>
              <a:t>NASA John F. Kennedy Space Center</a:t>
            </a:r>
          </a:p>
        </p:txBody>
      </p:sp>
    </p:spTree>
    <p:extLst>
      <p:ext uri="{BB962C8B-B14F-4D97-AF65-F5344CB8AC3E}">
        <p14:creationId xmlns:p14="http://schemas.microsoft.com/office/powerpoint/2010/main" val="34498604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5075CBB-6A42-4D4D-A4CE-14400DFE4D81}"/>
              </a:ext>
            </a:extLst>
          </p:cNvPr>
          <p:cNvCxnSpPr>
            <a:cxnSpLocks/>
          </p:cNvCxnSpPr>
          <p:nvPr/>
        </p:nvCxnSpPr>
        <p:spPr>
          <a:xfrm>
            <a:off x="0" y="1280160"/>
            <a:ext cx="12194318" cy="1228"/>
          </a:xfrm>
          <a:prstGeom prst="line">
            <a:avLst/>
          </a:prstGeom>
          <a:ln w="63500">
            <a:solidFill>
              <a:schemeClr val="accent6"/>
            </a:solidFill>
          </a:ln>
        </p:spPr>
        <p:style>
          <a:lnRef idx="3">
            <a:schemeClr val="accent3"/>
          </a:lnRef>
          <a:fillRef idx="0">
            <a:schemeClr val="accent3"/>
          </a:fillRef>
          <a:effectRef idx="2">
            <a:schemeClr val="accent3"/>
          </a:effectRef>
          <a:fontRef idx="minor">
            <a:schemeClr val="tx1"/>
          </a:fontRef>
        </p:style>
      </p:cxnSp>
      <p:sp>
        <p:nvSpPr>
          <p:cNvPr id="20" name="Rectangle 19"/>
          <p:cNvSpPr/>
          <p:nvPr/>
        </p:nvSpPr>
        <p:spPr>
          <a:xfrm>
            <a:off x="3663761" y="1454777"/>
            <a:ext cx="8212575" cy="584775"/>
          </a:xfrm>
          <a:prstGeom prst="rect">
            <a:avLst/>
          </a:prstGeom>
        </p:spPr>
        <p:txBody>
          <a:bodyPr wrap="square">
            <a:spAutoFit/>
          </a:bodyPr>
          <a:lstStyle/>
          <a:p>
            <a:r>
              <a:rPr lang="en-US" sz="1600" b="1" dirty="0">
                <a:latin typeface="Calibri" panose="020F0502020204030204" pitchFamily="34" charset="0"/>
                <a:ea typeface="Calibri" panose="020F0502020204030204" pitchFamily="34" charset="0"/>
                <a:cs typeface="Calibri" panose="020F0502020204030204" pitchFamily="34" charset="0"/>
              </a:rPr>
              <a:t>Germination Rate: </a:t>
            </a:r>
            <a:r>
              <a:rPr lang="en-US" sz="1600" dirty="0">
                <a:latin typeface="Calibri" panose="020F0502020204030204" pitchFamily="34" charset="0"/>
                <a:ea typeface="Calibri" panose="020F0502020204030204" pitchFamily="34" charset="0"/>
                <a:cs typeface="Calibri" panose="020F0502020204030204" pitchFamily="34" charset="0"/>
              </a:rPr>
              <a:t>No significant changes in germination rate within different treatment groups (n=26-72 per group).</a:t>
            </a:r>
            <a:endParaRPr lang="en-US" sz="1600" dirty="0">
              <a:latin typeface="Calibri" panose="020F0502020204030204" pitchFamily="34" charset="0"/>
              <a:cs typeface="Calibri" panose="020F0502020204030204" pitchFamily="34" charset="0"/>
            </a:endParaRPr>
          </a:p>
        </p:txBody>
      </p:sp>
      <p:sp>
        <p:nvSpPr>
          <p:cNvPr id="21" name="TextBox 20"/>
          <p:cNvSpPr txBox="1"/>
          <p:nvPr/>
        </p:nvSpPr>
        <p:spPr>
          <a:xfrm>
            <a:off x="1263964" y="385617"/>
            <a:ext cx="9946223" cy="584775"/>
          </a:xfrm>
          <a:prstGeom prst="rect">
            <a:avLst/>
          </a:prstGeom>
          <a:noFill/>
          <a:ln w="12700">
            <a:noFill/>
          </a:ln>
        </p:spPr>
        <p:txBody>
          <a:bodyPr wrap="square" rtlCol="0">
            <a:spAutoFit/>
          </a:bodyPr>
          <a:lstStyle/>
          <a:p>
            <a:pPr algn="ctr"/>
            <a:r>
              <a:rPr lang="en-US" sz="3200" b="1" dirty="0"/>
              <a:t>Radiation Effects on </a:t>
            </a:r>
            <a:r>
              <a:rPr lang="en-US" sz="3200" b="1" i="1" dirty="0"/>
              <a:t>Arabidopsis</a:t>
            </a:r>
            <a:r>
              <a:rPr lang="en-US" sz="3200" b="1" dirty="0"/>
              <a:t> Seeds</a:t>
            </a:r>
          </a:p>
        </p:txBody>
      </p:sp>
      <p:sp>
        <p:nvSpPr>
          <p:cNvPr id="10" name="Rectangle 9">
            <a:extLst>
              <a:ext uri="{FF2B5EF4-FFF2-40B4-BE49-F238E27FC236}">
                <a16:creationId xmlns:a16="http://schemas.microsoft.com/office/drawing/2014/main" id="{F3590C1C-EB6E-4A80-A708-944F4706FC7E}"/>
              </a:ext>
            </a:extLst>
          </p:cNvPr>
          <p:cNvSpPr/>
          <p:nvPr/>
        </p:nvSpPr>
        <p:spPr>
          <a:xfrm>
            <a:off x="3663761" y="2047903"/>
            <a:ext cx="1328416" cy="338554"/>
          </a:xfrm>
          <a:prstGeom prst="rect">
            <a:avLst/>
          </a:prstGeom>
        </p:spPr>
        <p:txBody>
          <a:bodyPr wrap="square">
            <a:spAutoFit/>
          </a:bodyPr>
          <a:lstStyle/>
          <a:p>
            <a:r>
              <a:rPr lang="en-US" sz="1600" b="1" dirty="0">
                <a:latin typeface="Calibri" panose="020F0502020204030204" pitchFamily="34" charset="0"/>
                <a:ea typeface="Calibri" panose="020F0502020204030204" pitchFamily="34" charset="0"/>
                <a:cs typeface="Calibri" panose="020F0502020204030204" pitchFamily="34" charset="0"/>
              </a:rPr>
              <a:t>Root Length:</a:t>
            </a:r>
            <a:endParaRPr lang="en-US" sz="1600" b="1" dirty="0">
              <a:latin typeface="Calibri" panose="020F0502020204030204" pitchFamily="34" charset="0"/>
              <a:cs typeface="Calibri" panose="020F0502020204030204" pitchFamily="34" charset="0"/>
            </a:endParaRPr>
          </a:p>
        </p:txBody>
      </p:sp>
      <p:pic>
        <p:nvPicPr>
          <p:cNvPr id="13" name="Picture 12" descr="Chart, scatter chart&#10;&#10;Description automatically generated">
            <a:extLst>
              <a:ext uri="{FF2B5EF4-FFF2-40B4-BE49-F238E27FC236}">
                <a16:creationId xmlns:a16="http://schemas.microsoft.com/office/drawing/2014/main" id="{EB41B05A-79AF-42D1-BE48-C8A18FE7D91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699010" y="2376925"/>
            <a:ext cx="2601695" cy="1722897"/>
          </a:xfrm>
          <a:prstGeom prst="rect">
            <a:avLst/>
          </a:prstGeom>
          <a:ln>
            <a:solidFill>
              <a:schemeClr val="tx1"/>
            </a:solidFill>
          </a:ln>
        </p:spPr>
      </p:pic>
      <p:pic>
        <p:nvPicPr>
          <p:cNvPr id="17" name="Picture 16" descr="Chart, scatter chart&#10;&#10;Description automatically generated">
            <a:extLst>
              <a:ext uri="{FF2B5EF4-FFF2-40B4-BE49-F238E27FC236}">
                <a16:creationId xmlns:a16="http://schemas.microsoft.com/office/drawing/2014/main" id="{F8E1A30A-D38E-434A-BFC2-8ABFFF6F980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485085" y="2376925"/>
            <a:ext cx="2601694" cy="1722897"/>
          </a:xfrm>
          <a:prstGeom prst="rect">
            <a:avLst/>
          </a:prstGeom>
          <a:ln>
            <a:solidFill>
              <a:schemeClr val="tx1"/>
            </a:solidFill>
          </a:ln>
        </p:spPr>
      </p:pic>
      <p:pic>
        <p:nvPicPr>
          <p:cNvPr id="19" name="Picture 18">
            <a:extLst>
              <a:ext uri="{FF2B5EF4-FFF2-40B4-BE49-F238E27FC236}">
                <a16:creationId xmlns:a16="http://schemas.microsoft.com/office/drawing/2014/main" id="{1DF7F855-154C-489D-8B0D-E98631646E4E}"/>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9274643" y="2364646"/>
            <a:ext cx="2601693" cy="1722897"/>
          </a:xfrm>
          <a:prstGeom prst="rect">
            <a:avLst/>
          </a:prstGeom>
          <a:ln>
            <a:solidFill>
              <a:schemeClr val="tx1"/>
            </a:solidFill>
          </a:ln>
        </p:spPr>
      </p:pic>
      <p:pic>
        <p:nvPicPr>
          <p:cNvPr id="22" name="Picture 21" descr="A picture containing text, light, screenshot&#10;&#10;Description automatically generated">
            <a:extLst>
              <a:ext uri="{FF2B5EF4-FFF2-40B4-BE49-F238E27FC236}">
                <a16:creationId xmlns:a16="http://schemas.microsoft.com/office/drawing/2014/main" id="{836FB3FB-E32D-43FC-91C5-A0ADFF1D792E}"/>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999858" y="4252230"/>
            <a:ext cx="2601693" cy="1709389"/>
          </a:xfrm>
          <a:prstGeom prst="rect">
            <a:avLst/>
          </a:prstGeom>
          <a:ln>
            <a:solidFill>
              <a:schemeClr val="tx1"/>
            </a:solidFill>
          </a:ln>
        </p:spPr>
      </p:pic>
      <p:pic>
        <p:nvPicPr>
          <p:cNvPr id="23" name="Picture 22">
            <a:extLst>
              <a:ext uri="{FF2B5EF4-FFF2-40B4-BE49-F238E27FC236}">
                <a16:creationId xmlns:a16="http://schemas.microsoft.com/office/drawing/2014/main" id="{33D0DCF5-4181-4885-8A16-0DC1C77470EA}"/>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7973796" y="4246091"/>
            <a:ext cx="2601693" cy="1721668"/>
          </a:xfrm>
          <a:prstGeom prst="rect">
            <a:avLst/>
          </a:prstGeom>
          <a:ln>
            <a:solidFill>
              <a:schemeClr val="tx1"/>
            </a:solidFill>
          </a:ln>
        </p:spPr>
      </p:pic>
      <p:pic>
        <p:nvPicPr>
          <p:cNvPr id="24" name="Picture 23">
            <a:extLst>
              <a:ext uri="{FF2B5EF4-FFF2-40B4-BE49-F238E27FC236}">
                <a16:creationId xmlns:a16="http://schemas.microsoft.com/office/drawing/2014/main" id="{84955FCA-2B29-477C-869E-BDF329E4F6FC}"/>
              </a:ext>
            </a:extLst>
          </p:cNvPr>
          <p:cNvPicPr>
            <a:picLocks noChangeAspect="1"/>
          </p:cNvPicPr>
          <p:nvPr/>
        </p:nvPicPr>
        <p:blipFill rotWithShape="1">
          <a:blip r:embed="rId8"/>
          <a:srcRect r="38807"/>
          <a:stretch/>
        </p:blipFill>
        <p:spPr>
          <a:xfrm>
            <a:off x="386338" y="2777019"/>
            <a:ext cx="3011214" cy="940000"/>
          </a:xfrm>
          <a:prstGeom prst="rect">
            <a:avLst/>
          </a:prstGeom>
        </p:spPr>
      </p:pic>
      <p:pic>
        <p:nvPicPr>
          <p:cNvPr id="25" name="Picture 24">
            <a:extLst>
              <a:ext uri="{FF2B5EF4-FFF2-40B4-BE49-F238E27FC236}">
                <a16:creationId xmlns:a16="http://schemas.microsoft.com/office/drawing/2014/main" id="{FC1AF025-7177-4562-A28A-C95EEFDB247D}"/>
              </a:ext>
            </a:extLst>
          </p:cNvPr>
          <p:cNvPicPr>
            <a:picLocks noChangeAspect="1"/>
          </p:cNvPicPr>
          <p:nvPr/>
        </p:nvPicPr>
        <p:blipFill>
          <a:blip r:embed="rId9"/>
          <a:stretch>
            <a:fillRect/>
          </a:stretch>
        </p:blipFill>
        <p:spPr>
          <a:xfrm>
            <a:off x="2305056" y="1487630"/>
            <a:ext cx="949027" cy="1224058"/>
          </a:xfrm>
          <a:prstGeom prst="rect">
            <a:avLst/>
          </a:prstGeom>
        </p:spPr>
      </p:pic>
      <p:sp>
        <p:nvSpPr>
          <p:cNvPr id="26" name="TextBox 25">
            <a:extLst>
              <a:ext uri="{FF2B5EF4-FFF2-40B4-BE49-F238E27FC236}">
                <a16:creationId xmlns:a16="http://schemas.microsoft.com/office/drawing/2014/main" id="{5670BCBB-516E-452A-B8C2-3D9191221246}"/>
              </a:ext>
            </a:extLst>
          </p:cNvPr>
          <p:cNvSpPr txBox="1"/>
          <p:nvPr/>
        </p:nvSpPr>
        <p:spPr>
          <a:xfrm>
            <a:off x="486202" y="1759075"/>
            <a:ext cx="1678684" cy="523220"/>
          </a:xfrm>
          <a:prstGeom prst="rect">
            <a:avLst/>
          </a:prstGeom>
          <a:noFill/>
          <a:ln w="19050">
            <a:solidFill>
              <a:schemeClr val="tx1">
                <a:lumMod val="50000"/>
                <a:lumOff val="50000"/>
              </a:schemeClr>
            </a:solidFill>
          </a:ln>
        </p:spPr>
        <p:txBody>
          <a:bodyPr wrap="square" rtlCol="0">
            <a:spAutoFit/>
          </a:bodyPr>
          <a:lstStyle/>
          <a:p>
            <a:r>
              <a:rPr lang="en-US" sz="1400" b="1" dirty="0">
                <a:latin typeface="Calibri" panose="020F0502020204030204" pitchFamily="34" charset="0"/>
              </a:rPr>
              <a:t>Titanium</a:t>
            </a:r>
            <a:r>
              <a:rPr lang="en-US" sz="1400" dirty="0">
                <a:latin typeface="Calibri" panose="020F0502020204030204" pitchFamily="34" charset="0"/>
              </a:rPr>
              <a:t> </a:t>
            </a:r>
          </a:p>
          <a:p>
            <a:r>
              <a:rPr lang="en-US" sz="1400" dirty="0">
                <a:latin typeface="Calibri" panose="020F0502020204030204" pitchFamily="34" charset="0"/>
              </a:rPr>
              <a:t>(300 Mev/n, 40 cGy)</a:t>
            </a:r>
            <a:endParaRPr lang="en-US" sz="1400" dirty="0">
              <a:solidFill>
                <a:schemeClr val="accent5">
                  <a:lumMod val="75000"/>
                </a:schemeClr>
              </a:solidFill>
              <a:latin typeface="Calibri" panose="020F0502020204030204" pitchFamily="34" charset="0"/>
            </a:endParaRPr>
          </a:p>
        </p:txBody>
      </p:sp>
      <p:pic>
        <p:nvPicPr>
          <p:cNvPr id="27" name="Picture 26">
            <a:extLst>
              <a:ext uri="{FF2B5EF4-FFF2-40B4-BE49-F238E27FC236}">
                <a16:creationId xmlns:a16="http://schemas.microsoft.com/office/drawing/2014/main" id="{39450A17-90A0-44EA-A9DE-1FCF1147A06F}"/>
              </a:ext>
            </a:extLst>
          </p:cNvPr>
          <p:cNvPicPr>
            <a:picLocks noChangeAspect="1"/>
          </p:cNvPicPr>
          <p:nvPr/>
        </p:nvPicPr>
        <p:blipFill>
          <a:blip r:embed="rId10"/>
          <a:stretch>
            <a:fillRect/>
          </a:stretch>
        </p:blipFill>
        <p:spPr>
          <a:xfrm>
            <a:off x="395659" y="3763302"/>
            <a:ext cx="2917929" cy="2162296"/>
          </a:xfrm>
          <a:prstGeom prst="rect">
            <a:avLst/>
          </a:prstGeom>
        </p:spPr>
      </p:pic>
      <p:sp>
        <p:nvSpPr>
          <p:cNvPr id="2" name="TextBox 1">
            <a:extLst>
              <a:ext uri="{FF2B5EF4-FFF2-40B4-BE49-F238E27FC236}">
                <a16:creationId xmlns:a16="http://schemas.microsoft.com/office/drawing/2014/main" id="{3DD49B89-799A-4731-8A85-31EEB8D05ED4}"/>
              </a:ext>
            </a:extLst>
          </p:cNvPr>
          <p:cNvSpPr txBox="1"/>
          <p:nvPr/>
        </p:nvSpPr>
        <p:spPr>
          <a:xfrm>
            <a:off x="10233465" y="6024716"/>
            <a:ext cx="1953443" cy="338554"/>
          </a:xfrm>
          <a:prstGeom prst="rect">
            <a:avLst/>
          </a:prstGeom>
          <a:noFill/>
        </p:spPr>
        <p:txBody>
          <a:bodyPr wrap="square" rtlCol="0">
            <a:spAutoFit/>
          </a:bodyPr>
          <a:lstStyle/>
          <a:p>
            <a:r>
              <a:rPr lang="en-US" sz="1600" i="1" dirty="0"/>
              <a:t>Zhang et al, Life 2022</a:t>
            </a:r>
          </a:p>
        </p:txBody>
      </p:sp>
      <p:sp>
        <p:nvSpPr>
          <p:cNvPr id="3" name="TextBox 2">
            <a:extLst>
              <a:ext uri="{FF2B5EF4-FFF2-40B4-BE49-F238E27FC236}">
                <a16:creationId xmlns:a16="http://schemas.microsoft.com/office/drawing/2014/main" id="{FB0F9C69-EDFB-4D8C-BB90-31131C5D6FBA}"/>
              </a:ext>
            </a:extLst>
          </p:cNvPr>
          <p:cNvSpPr txBox="1"/>
          <p:nvPr/>
        </p:nvSpPr>
        <p:spPr>
          <a:xfrm flipH="1">
            <a:off x="5999460" y="2364646"/>
            <a:ext cx="447892" cy="338554"/>
          </a:xfrm>
          <a:prstGeom prst="rect">
            <a:avLst/>
          </a:prstGeom>
          <a:noFill/>
        </p:spPr>
        <p:txBody>
          <a:bodyPr wrap="square" rtlCol="0">
            <a:spAutoFit/>
          </a:bodyPr>
          <a:lstStyle/>
          <a:p>
            <a:r>
              <a:rPr lang="en-US" sz="1600" b="1" dirty="0" err="1"/>
              <a:t>Ti</a:t>
            </a:r>
            <a:endParaRPr lang="en-US" sz="1600" b="1" dirty="0"/>
          </a:p>
        </p:txBody>
      </p:sp>
      <p:sp>
        <p:nvSpPr>
          <p:cNvPr id="18" name="TextBox 17">
            <a:extLst>
              <a:ext uri="{FF2B5EF4-FFF2-40B4-BE49-F238E27FC236}">
                <a16:creationId xmlns:a16="http://schemas.microsoft.com/office/drawing/2014/main" id="{E31FF247-C8F8-423D-BE43-3595191EB441}"/>
              </a:ext>
            </a:extLst>
          </p:cNvPr>
          <p:cNvSpPr txBox="1"/>
          <p:nvPr/>
        </p:nvSpPr>
        <p:spPr>
          <a:xfrm flipH="1">
            <a:off x="8351994" y="2350586"/>
            <a:ext cx="828717" cy="338554"/>
          </a:xfrm>
          <a:prstGeom prst="rect">
            <a:avLst/>
          </a:prstGeom>
          <a:noFill/>
        </p:spPr>
        <p:txBody>
          <a:bodyPr wrap="square" rtlCol="0">
            <a:spAutoFit/>
          </a:bodyPr>
          <a:lstStyle/>
          <a:p>
            <a:r>
              <a:rPr lang="en-US" sz="1600" b="1" dirty="0"/>
              <a:t>Proton</a:t>
            </a:r>
          </a:p>
        </p:txBody>
      </p:sp>
      <p:sp>
        <p:nvSpPr>
          <p:cNvPr id="29" name="TextBox 28">
            <a:extLst>
              <a:ext uri="{FF2B5EF4-FFF2-40B4-BE49-F238E27FC236}">
                <a16:creationId xmlns:a16="http://schemas.microsoft.com/office/drawing/2014/main" id="{F681EBAB-8462-439D-B919-9EA45DFB1284}"/>
              </a:ext>
            </a:extLst>
          </p:cNvPr>
          <p:cNvSpPr txBox="1"/>
          <p:nvPr/>
        </p:nvSpPr>
        <p:spPr>
          <a:xfrm flipH="1">
            <a:off x="11237753" y="2347769"/>
            <a:ext cx="676317" cy="338554"/>
          </a:xfrm>
          <a:prstGeom prst="rect">
            <a:avLst/>
          </a:prstGeom>
          <a:noFill/>
        </p:spPr>
        <p:txBody>
          <a:bodyPr wrap="square" rtlCol="0">
            <a:spAutoFit/>
          </a:bodyPr>
          <a:lstStyle/>
          <a:p>
            <a:r>
              <a:rPr lang="en-US" sz="1600" b="1" dirty="0"/>
              <a:t>GCR1</a:t>
            </a:r>
          </a:p>
        </p:txBody>
      </p:sp>
      <p:sp>
        <p:nvSpPr>
          <p:cNvPr id="30" name="TextBox 29">
            <a:extLst>
              <a:ext uri="{FF2B5EF4-FFF2-40B4-BE49-F238E27FC236}">
                <a16:creationId xmlns:a16="http://schemas.microsoft.com/office/drawing/2014/main" id="{ED72A7DF-4593-42CC-A59B-ACEF697B3623}"/>
              </a:ext>
            </a:extLst>
          </p:cNvPr>
          <p:cNvSpPr txBox="1"/>
          <p:nvPr/>
        </p:nvSpPr>
        <p:spPr>
          <a:xfrm flipH="1">
            <a:off x="6980577" y="4189134"/>
            <a:ext cx="663987" cy="338554"/>
          </a:xfrm>
          <a:prstGeom prst="rect">
            <a:avLst/>
          </a:prstGeom>
          <a:noFill/>
        </p:spPr>
        <p:txBody>
          <a:bodyPr wrap="square" rtlCol="0">
            <a:spAutoFit/>
          </a:bodyPr>
          <a:lstStyle/>
          <a:p>
            <a:r>
              <a:rPr lang="en-US" sz="1600" b="1" dirty="0"/>
              <a:t>GCR2</a:t>
            </a:r>
          </a:p>
        </p:txBody>
      </p:sp>
      <p:sp>
        <p:nvSpPr>
          <p:cNvPr id="31" name="TextBox 30">
            <a:extLst>
              <a:ext uri="{FF2B5EF4-FFF2-40B4-BE49-F238E27FC236}">
                <a16:creationId xmlns:a16="http://schemas.microsoft.com/office/drawing/2014/main" id="{7B7F924B-B8F7-47BC-8B0D-69B5E7F4B370}"/>
              </a:ext>
            </a:extLst>
          </p:cNvPr>
          <p:cNvSpPr txBox="1"/>
          <p:nvPr/>
        </p:nvSpPr>
        <p:spPr>
          <a:xfrm flipH="1">
            <a:off x="10062379" y="4189134"/>
            <a:ext cx="599136" cy="338554"/>
          </a:xfrm>
          <a:prstGeom prst="rect">
            <a:avLst/>
          </a:prstGeom>
          <a:noFill/>
        </p:spPr>
        <p:txBody>
          <a:bodyPr wrap="square" rtlCol="0">
            <a:spAutoFit/>
          </a:bodyPr>
          <a:lstStyle/>
          <a:p>
            <a:r>
              <a:rPr lang="en-US" sz="1600" b="1" dirty="0"/>
              <a:t>SPE</a:t>
            </a:r>
          </a:p>
        </p:txBody>
      </p:sp>
    </p:spTree>
    <p:extLst>
      <p:ext uri="{BB962C8B-B14F-4D97-AF65-F5344CB8AC3E}">
        <p14:creationId xmlns:p14="http://schemas.microsoft.com/office/powerpoint/2010/main" val="36242285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5075CBB-6A42-4D4D-A4CE-14400DFE4D81}"/>
              </a:ext>
            </a:extLst>
          </p:cNvPr>
          <p:cNvCxnSpPr>
            <a:cxnSpLocks/>
          </p:cNvCxnSpPr>
          <p:nvPr/>
        </p:nvCxnSpPr>
        <p:spPr>
          <a:xfrm>
            <a:off x="0" y="1280160"/>
            <a:ext cx="12194318" cy="1228"/>
          </a:xfrm>
          <a:prstGeom prst="line">
            <a:avLst/>
          </a:prstGeom>
          <a:ln w="63500">
            <a:solidFill>
              <a:schemeClr val="accent6"/>
            </a:solidFill>
          </a:ln>
        </p:spPr>
        <p:style>
          <a:lnRef idx="3">
            <a:schemeClr val="accent3"/>
          </a:lnRef>
          <a:fillRef idx="0">
            <a:schemeClr val="accent3"/>
          </a:fillRef>
          <a:effectRef idx="2">
            <a:schemeClr val="accent3"/>
          </a:effectRef>
          <a:fontRef idx="minor">
            <a:schemeClr val="tx1"/>
          </a:fontRef>
        </p:style>
      </p:cxnSp>
      <p:sp>
        <p:nvSpPr>
          <p:cNvPr id="21" name="TextBox 20"/>
          <p:cNvSpPr txBox="1"/>
          <p:nvPr/>
        </p:nvSpPr>
        <p:spPr>
          <a:xfrm>
            <a:off x="1263964" y="404471"/>
            <a:ext cx="9946223" cy="584775"/>
          </a:xfrm>
          <a:prstGeom prst="rect">
            <a:avLst/>
          </a:prstGeom>
          <a:noFill/>
          <a:ln w="12700">
            <a:noFill/>
          </a:ln>
        </p:spPr>
        <p:txBody>
          <a:bodyPr wrap="square" rtlCol="0">
            <a:spAutoFit/>
          </a:bodyPr>
          <a:lstStyle/>
          <a:p>
            <a:pPr algn="ctr"/>
            <a:r>
              <a:rPr lang="en-US" sz="3200" b="1" dirty="0"/>
              <a:t>Characterization of Radiation Effect on </a:t>
            </a:r>
            <a:r>
              <a:rPr lang="en-US" sz="3200" b="1" i="1" dirty="0"/>
              <a:t>Arabidopsis</a:t>
            </a:r>
            <a:r>
              <a:rPr lang="en-US" sz="3200" b="1" dirty="0"/>
              <a:t> Seeds</a:t>
            </a:r>
          </a:p>
        </p:txBody>
      </p:sp>
      <p:sp>
        <p:nvSpPr>
          <p:cNvPr id="11"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9355319" y="642233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rPr>
              <a:t>2021 NASA HRP IWS	</a:t>
            </a:r>
            <a:r>
              <a:rPr kumimoji="0" lang="en-US" sz="1200" b="0" i="0" u="none" strike="noStrike" kern="1200" cap="none" spc="0" normalizeH="0" noProof="0" dirty="0">
                <a:ln>
                  <a:noFill/>
                </a:ln>
                <a:solidFill>
                  <a:srgbClr val="AAE3F7"/>
                </a:solidFill>
                <a:effectLst/>
                <a:uLnTx/>
                <a:uFillTx/>
                <a:latin typeface="Arial" panose="020B0604020202020204" pitchFamily="34" charset="0"/>
                <a:ea typeface="+mn-ea"/>
                <a:cs typeface="Arial" panose="020B0604020202020204" pitchFamily="34" charset="0"/>
              </a:rPr>
              <a:t>- </a:t>
            </a:r>
            <a:fld id="{2E8C51FE-49D9-314D-9957-ABBF7DDE8782}" type="slidenum">
              <a:rPr kumimoji="0" lang="en-US" sz="1200" b="0" i="0" u="none" strike="noStrike" kern="1200" cap="none" spc="0" normalizeH="0" baseline="0" noProof="0" smtClean="0">
                <a:ln>
                  <a:noFill/>
                </a:ln>
                <a:solidFill>
                  <a:srgbClr val="AAE3F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endParaRPr>
          </a:p>
        </p:txBody>
      </p:sp>
      <p:pic>
        <p:nvPicPr>
          <p:cNvPr id="26" name="Picture 25">
            <a:extLst>
              <a:ext uri="{FF2B5EF4-FFF2-40B4-BE49-F238E27FC236}">
                <a16:creationId xmlns:a16="http://schemas.microsoft.com/office/drawing/2014/main" id="{95B7804A-1B5B-41A5-B02F-4A5160B1FF4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893" y="1587225"/>
            <a:ext cx="5220474" cy="2739753"/>
          </a:xfrm>
          <a:prstGeom prst="rect">
            <a:avLst/>
          </a:prstGeom>
          <a:noFill/>
        </p:spPr>
      </p:pic>
      <p:pic>
        <p:nvPicPr>
          <p:cNvPr id="2" name="Picture 1">
            <a:extLst>
              <a:ext uri="{FF2B5EF4-FFF2-40B4-BE49-F238E27FC236}">
                <a16:creationId xmlns:a16="http://schemas.microsoft.com/office/drawing/2014/main" id="{7D654967-469A-48F9-92FC-BC7C85553AF5}"/>
              </a:ext>
            </a:extLst>
          </p:cNvPr>
          <p:cNvPicPr>
            <a:picLocks noChangeAspect="1"/>
          </p:cNvPicPr>
          <p:nvPr/>
        </p:nvPicPr>
        <p:blipFill>
          <a:blip r:embed="rId4"/>
          <a:stretch>
            <a:fillRect/>
          </a:stretch>
        </p:blipFill>
        <p:spPr>
          <a:xfrm>
            <a:off x="5798293" y="1587225"/>
            <a:ext cx="5709528" cy="2739369"/>
          </a:xfrm>
          <a:prstGeom prst="rect">
            <a:avLst/>
          </a:prstGeom>
          <a:ln>
            <a:solidFill>
              <a:schemeClr val="tx1"/>
            </a:solidFill>
          </a:ln>
        </p:spPr>
      </p:pic>
      <p:sp>
        <p:nvSpPr>
          <p:cNvPr id="3" name="TextBox 2">
            <a:extLst>
              <a:ext uri="{FF2B5EF4-FFF2-40B4-BE49-F238E27FC236}">
                <a16:creationId xmlns:a16="http://schemas.microsoft.com/office/drawing/2014/main" id="{B8873E93-428E-4C9E-9D49-74ABE69A03C2}"/>
              </a:ext>
            </a:extLst>
          </p:cNvPr>
          <p:cNvSpPr txBox="1"/>
          <p:nvPr/>
        </p:nvSpPr>
        <p:spPr>
          <a:xfrm flipH="1">
            <a:off x="7166181" y="1698564"/>
            <a:ext cx="1228532" cy="338554"/>
          </a:xfrm>
          <a:prstGeom prst="rect">
            <a:avLst/>
          </a:prstGeom>
          <a:noFill/>
        </p:spPr>
        <p:txBody>
          <a:bodyPr wrap="square" rtlCol="0">
            <a:spAutoFit/>
          </a:bodyPr>
          <a:lstStyle/>
          <a:p>
            <a:r>
              <a:rPr lang="en-US" sz="1600" b="1" dirty="0"/>
              <a:t>GCR2 (Dry)</a:t>
            </a:r>
          </a:p>
        </p:txBody>
      </p:sp>
      <p:sp>
        <p:nvSpPr>
          <p:cNvPr id="4" name="Right Bracket 3">
            <a:extLst>
              <a:ext uri="{FF2B5EF4-FFF2-40B4-BE49-F238E27FC236}">
                <a16:creationId xmlns:a16="http://schemas.microsoft.com/office/drawing/2014/main" id="{00E583BE-A1EB-4EFD-8F82-830ABE191D65}"/>
              </a:ext>
            </a:extLst>
          </p:cNvPr>
          <p:cNvSpPr/>
          <p:nvPr/>
        </p:nvSpPr>
        <p:spPr>
          <a:xfrm rot="16200000">
            <a:off x="7607430" y="1270868"/>
            <a:ext cx="122040" cy="1550328"/>
          </a:xfrm>
          <a:prstGeom prst="rightBracket">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79B2FBA5-FDB1-46B7-BFCD-58A21C3FFD24}"/>
              </a:ext>
            </a:extLst>
          </p:cNvPr>
          <p:cNvSpPr txBox="1"/>
          <p:nvPr/>
        </p:nvSpPr>
        <p:spPr>
          <a:xfrm flipH="1">
            <a:off x="9538603" y="1702862"/>
            <a:ext cx="825062" cy="338554"/>
          </a:xfrm>
          <a:prstGeom prst="rect">
            <a:avLst/>
          </a:prstGeom>
          <a:noFill/>
        </p:spPr>
        <p:txBody>
          <a:bodyPr wrap="square" rtlCol="0">
            <a:spAutoFit/>
          </a:bodyPr>
          <a:lstStyle/>
          <a:p>
            <a:r>
              <a:rPr lang="en-US" sz="1600" b="1" dirty="0"/>
              <a:t>SPE (H)</a:t>
            </a:r>
          </a:p>
        </p:txBody>
      </p:sp>
      <p:sp>
        <p:nvSpPr>
          <p:cNvPr id="30" name="Right Bracket 29">
            <a:extLst>
              <a:ext uri="{FF2B5EF4-FFF2-40B4-BE49-F238E27FC236}">
                <a16:creationId xmlns:a16="http://schemas.microsoft.com/office/drawing/2014/main" id="{E2BE4D0B-5A41-4AA6-9AA5-73360695FB9B}"/>
              </a:ext>
            </a:extLst>
          </p:cNvPr>
          <p:cNvSpPr/>
          <p:nvPr/>
        </p:nvSpPr>
        <p:spPr>
          <a:xfrm rot="16200000">
            <a:off x="9837141" y="1057451"/>
            <a:ext cx="122039" cy="1993647"/>
          </a:xfrm>
          <a:prstGeom prst="rightBracket">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3A2D29C5-4B3B-4EE7-AE69-D935B9242B70}"/>
              </a:ext>
            </a:extLst>
          </p:cNvPr>
          <p:cNvSpPr txBox="1"/>
          <p:nvPr/>
        </p:nvSpPr>
        <p:spPr>
          <a:xfrm flipH="1">
            <a:off x="1297016" y="1654701"/>
            <a:ext cx="1145846" cy="338554"/>
          </a:xfrm>
          <a:prstGeom prst="rect">
            <a:avLst/>
          </a:prstGeom>
          <a:noFill/>
        </p:spPr>
        <p:txBody>
          <a:bodyPr wrap="square" rtlCol="0">
            <a:spAutoFit/>
          </a:bodyPr>
          <a:lstStyle/>
          <a:p>
            <a:r>
              <a:rPr lang="en-US" sz="1600" b="1" dirty="0"/>
              <a:t>Protons (H)</a:t>
            </a:r>
          </a:p>
        </p:txBody>
      </p:sp>
      <p:sp>
        <p:nvSpPr>
          <p:cNvPr id="32" name="Right Bracket 31">
            <a:extLst>
              <a:ext uri="{FF2B5EF4-FFF2-40B4-BE49-F238E27FC236}">
                <a16:creationId xmlns:a16="http://schemas.microsoft.com/office/drawing/2014/main" id="{E48F215F-2614-4820-B310-573AF2EEFFCE}"/>
              </a:ext>
            </a:extLst>
          </p:cNvPr>
          <p:cNvSpPr/>
          <p:nvPr/>
        </p:nvSpPr>
        <p:spPr>
          <a:xfrm rot="16200000">
            <a:off x="1814192" y="1575040"/>
            <a:ext cx="121910" cy="918982"/>
          </a:xfrm>
          <a:prstGeom prst="rightBracket">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65646FFC-91B4-420D-87B4-F75787650827}"/>
              </a:ext>
            </a:extLst>
          </p:cNvPr>
          <p:cNvSpPr txBox="1"/>
          <p:nvPr/>
        </p:nvSpPr>
        <p:spPr>
          <a:xfrm flipH="1">
            <a:off x="2531667" y="1672745"/>
            <a:ext cx="1040925" cy="338554"/>
          </a:xfrm>
          <a:prstGeom prst="rect">
            <a:avLst/>
          </a:prstGeom>
          <a:noFill/>
        </p:spPr>
        <p:txBody>
          <a:bodyPr wrap="square" rtlCol="0">
            <a:spAutoFit/>
          </a:bodyPr>
          <a:lstStyle/>
          <a:p>
            <a:r>
              <a:rPr lang="en-US" sz="1600" b="1" dirty="0" err="1"/>
              <a:t>Ti</a:t>
            </a:r>
            <a:r>
              <a:rPr lang="en-US" sz="1600" b="1" dirty="0"/>
              <a:t> Ions (H)</a:t>
            </a:r>
          </a:p>
        </p:txBody>
      </p:sp>
      <p:sp>
        <p:nvSpPr>
          <p:cNvPr id="34" name="Right Bracket 33">
            <a:extLst>
              <a:ext uri="{FF2B5EF4-FFF2-40B4-BE49-F238E27FC236}">
                <a16:creationId xmlns:a16="http://schemas.microsoft.com/office/drawing/2014/main" id="{E67CF61E-5779-4D87-A982-26DD665E9284}"/>
              </a:ext>
            </a:extLst>
          </p:cNvPr>
          <p:cNvSpPr/>
          <p:nvPr/>
        </p:nvSpPr>
        <p:spPr>
          <a:xfrm rot="16200000">
            <a:off x="2959153" y="1590661"/>
            <a:ext cx="130282" cy="918983"/>
          </a:xfrm>
          <a:prstGeom prst="rightBracket">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4E16FBB7-4F18-4576-B036-C534EB9FEEF6}"/>
              </a:ext>
            </a:extLst>
          </p:cNvPr>
          <p:cNvSpPr txBox="1"/>
          <p:nvPr/>
        </p:nvSpPr>
        <p:spPr>
          <a:xfrm flipH="1">
            <a:off x="3998448" y="1677398"/>
            <a:ext cx="997192" cy="338554"/>
          </a:xfrm>
          <a:prstGeom prst="rect">
            <a:avLst/>
          </a:prstGeom>
          <a:noFill/>
        </p:spPr>
        <p:txBody>
          <a:bodyPr wrap="square" rtlCol="0">
            <a:spAutoFit/>
          </a:bodyPr>
          <a:lstStyle/>
          <a:p>
            <a:r>
              <a:rPr lang="en-US" sz="1600" b="1" dirty="0"/>
              <a:t>GCR1 (H)</a:t>
            </a:r>
          </a:p>
        </p:txBody>
      </p:sp>
      <p:sp>
        <p:nvSpPr>
          <p:cNvPr id="36" name="Right Bracket 35">
            <a:extLst>
              <a:ext uri="{FF2B5EF4-FFF2-40B4-BE49-F238E27FC236}">
                <a16:creationId xmlns:a16="http://schemas.microsoft.com/office/drawing/2014/main" id="{ECE8FA34-217E-4CE6-8809-081CE0734C23}"/>
              </a:ext>
            </a:extLst>
          </p:cNvPr>
          <p:cNvSpPr/>
          <p:nvPr/>
        </p:nvSpPr>
        <p:spPr>
          <a:xfrm rot="16200000">
            <a:off x="4388059" y="1317897"/>
            <a:ext cx="139879" cy="1454914"/>
          </a:xfrm>
          <a:prstGeom prst="rightBracket">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61BEBB51-A110-4CD4-8569-BDEE23417C55}"/>
              </a:ext>
            </a:extLst>
          </p:cNvPr>
          <p:cNvSpPr txBox="1"/>
          <p:nvPr/>
        </p:nvSpPr>
        <p:spPr>
          <a:xfrm flipH="1">
            <a:off x="6893285" y="4376229"/>
            <a:ext cx="1628144" cy="830997"/>
          </a:xfrm>
          <a:prstGeom prst="rect">
            <a:avLst/>
          </a:prstGeom>
          <a:noFill/>
        </p:spPr>
        <p:txBody>
          <a:bodyPr wrap="square" rtlCol="0">
            <a:spAutoFit/>
          </a:bodyPr>
          <a:lstStyle/>
          <a:p>
            <a:r>
              <a:rPr lang="en-US" sz="1600" b="1" dirty="0"/>
              <a:t>&gt;250 MeV/n protons and heavier particles</a:t>
            </a:r>
          </a:p>
        </p:txBody>
      </p:sp>
      <p:sp>
        <p:nvSpPr>
          <p:cNvPr id="38" name="TextBox 37">
            <a:extLst>
              <a:ext uri="{FF2B5EF4-FFF2-40B4-BE49-F238E27FC236}">
                <a16:creationId xmlns:a16="http://schemas.microsoft.com/office/drawing/2014/main" id="{69C02F2C-25D7-47F4-80DB-8FBAEF769919}"/>
              </a:ext>
            </a:extLst>
          </p:cNvPr>
          <p:cNvSpPr txBox="1"/>
          <p:nvPr/>
        </p:nvSpPr>
        <p:spPr>
          <a:xfrm flipH="1">
            <a:off x="8901337" y="4364809"/>
            <a:ext cx="2123147" cy="338554"/>
          </a:xfrm>
          <a:prstGeom prst="rect">
            <a:avLst/>
          </a:prstGeom>
          <a:noFill/>
        </p:spPr>
        <p:txBody>
          <a:bodyPr wrap="square" rtlCol="0">
            <a:spAutoFit/>
          </a:bodyPr>
          <a:lstStyle/>
          <a:p>
            <a:r>
              <a:rPr lang="en-US" sz="1600" b="1" dirty="0"/>
              <a:t>50-150 MeV/n protons</a:t>
            </a:r>
          </a:p>
        </p:txBody>
      </p:sp>
      <p:sp>
        <p:nvSpPr>
          <p:cNvPr id="39" name="TextBox 38">
            <a:extLst>
              <a:ext uri="{FF2B5EF4-FFF2-40B4-BE49-F238E27FC236}">
                <a16:creationId xmlns:a16="http://schemas.microsoft.com/office/drawing/2014/main" id="{39FE518D-92A5-4EEE-AE0A-A049CFD1152D}"/>
              </a:ext>
            </a:extLst>
          </p:cNvPr>
          <p:cNvSpPr txBox="1"/>
          <p:nvPr/>
        </p:nvSpPr>
        <p:spPr>
          <a:xfrm flipH="1">
            <a:off x="1209995" y="4333122"/>
            <a:ext cx="1145846" cy="338554"/>
          </a:xfrm>
          <a:prstGeom prst="rect">
            <a:avLst/>
          </a:prstGeom>
          <a:noFill/>
        </p:spPr>
        <p:txBody>
          <a:bodyPr wrap="square" rtlCol="0">
            <a:spAutoFit/>
          </a:bodyPr>
          <a:lstStyle/>
          <a:p>
            <a:r>
              <a:rPr lang="en-US" sz="1600" b="1" dirty="0"/>
              <a:t>250 MeV/n</a:t>
            </a:r>
          </a:p>
        </p:txBody>
      </p:sp>
      <p:sp>
        <p:nvSpPr>
          <p:cNvPr id="40" name="TextBox 39">
            <a:extLst>
              <a:ext uri="{FF2B5EF4-FFF2-40B4-BE49-F238E27FC236}">
                <a16:creationId xmlns:a16="http://schemas.microsoft.com/office/drawing/2014/main" id="{1567CAA4-6D84-4B11-B34B-154FB70F38C3}"/>
              </a:ext>
            </a:extLst>
          </p:cNvPr>
          <p:cNvSpPr txBox="1"/>
          <p:nvPr/>
        </p:nvSpPr>
        <p:spPr>
          <a:xfrm flipH="1">
            <a:off x="2451372" y="4338007"/>
            <a:ext cx="1145844" cy="338554"/>
          </a:xfrm>
          <a:prstGeom prst="rect">
            <a:avLst/>
          </a:prstGeom>
          <a:noFill/>
        </p:spPr>
        <p:txBody>
          <a:bodyPr wrap="square" rtlCol="0">
            <a:spAutoFit/>
          </a:bodyPr>
          <a:lstStyle/>
          <a:p>
            <a:r>
              <a:rPr lang="en-US" sz="1600" b="1" dirty="0"/>
              <a:t>300 MeV/n</a:t>
            </a:r>
          </a:p>
        </p:txBody>
      </p:sp>
      <p:sp>
        <p:nvSpPr>
          <p:cNvPr id="41" name="TextBox 40">
            <a:extLst>
              <a:ext uri="{FF2B5EF4-FFF2-40B4-BE49-F238E27FC236}">
                <a16:creationId xmlns:a16="http://schemas.microsoft.com/office/drawing/2014/main" id="{0DBC1B15-5922-4CD6-8A72-EA095F7BB007}"/>
              </a:ext>
            </a:extLst>
          </p:cNvPr>
          <p:cNvSpPr txBox="1"/>
          <p:nvPr/>
        </p:nvSpPr>
        <p:spPr>
          <a:xfrm flipH="1">
            <a:off x="3965396" y="4355063"/>
            <a:ext cx="997192" cy="338554"/>
          </a:xfrm>
          <a:prstGeom prst="rect">
            <a:avLst/>
          </a:prstGeom>
          <a:noFill/>
        </p:spPr>
        <p:txBody>
          <a:bodyPr wrap="square" rtlCol="0">
            <a:spAutoFit/>
          </a:bodyPr>
          <a:lstStyle/>
          <a:p>
            <a:r>
              <a:rPr lang="en-US" sz="1600" b="1" dirty="0"/>
              <a:t>GCR1 (H)</a:t>
            </a:r>
          </a:p>
        </p:txBody>
      </p:sp>
      <p:sp>
        <p:nvSpPr>
          <p:cNvPr id="42" name="Rectangle 41">
            <a:extLst>
              <a:ext uri="{FF2B5EF4-FFF2-40B4-BE49-F238E27FC236}">
                <a16:creationId xmlns:a16="http://schemas.microsoft.com/office/drawing/2014/main" id="{A271FE16-6547-45D4-87F1-2DE2691CA7E8}"/>
              </a:ext>
            </a:extLst>
          </p:cNvPr>
          <p:cNvSpPr/>
          <p:nvPr/>
        </p:nvSpPr>
        <p:spPr>
          <a:xfrm>
            <a:off x="1430211" y="5554064"/>
            <a:ext cx="9779976" cy="707886"/>
          </a:xfrm>
          <a:prstGeom prst="rect">
            <a:avLst/>
          </a:prstGeom>
        </p:spPr>
        <p:txBody>
          <a:bodyPr wrap="square">
            <a:spAutoFit/>
          </a:bodyPr>
          <a:lstStyle/>
          <a:p>
            <a:pPr>
              <a:spcAft>
                <a:spcPts val="1200"/>
              </a:spcAft>
            </a:pPr>
            <a:r>
              <a:rPr lang="en-US" sz="2000" b="1" dirty="0">
                <a:latin typeface="Calibri" panose="020F0502020204030204" pitchFamily="34" charset="0"/>
              </a:rPr>
              <a:t>Observation I: </a:t>
            </a:r>
            <a:r>
              <a:rPr lang="en-US" sz="2000" dirty="0">
                <a:latin typeface="Calibri" panose="020F0502020204030204" pitchFamily="34" charset="0"/>
              </a:rPr>
              <a:t>The impact is </a:t>
            </a:r>
            <a:r>
              <a:rPr lang="en-US" sz="2000" u="sng" dirty="0">
                <a:latin typeface="Calibri" panose="020F0502020204030204" pitchFamily="34" charset="0"/>
              </a:rPr>
              <a:t>ion quality-dependent</a:t>
            </a:r>
            <a:r>
              <a:rPr lang="en-US" sz="2000" dirty="0">
                <a:latin typeface="Calibri" panose="020F0502020204030204" pitchFamily="34" charset="0"/>
              </a:rPr>
              <a:t>. For hydrated </a:t>
            </a:r>
            <a:r>
              <a:rPr lang="en-US" sz="2000" i="1" dirty="0">
                <a:latin typeface="Calibri" panose="020F0502020204030204" pitchFamily="34" charset="0"/>
              </a:rPr>
              <a:t>Arabidopsis</a:t>
            </a:r>
            <a:r>
              <a:rPr lang="en-US" sz="2000" dirty="0">
                <a:latin typeface="Calibri" panose="020F0502020204030204" pitchFamily="34" charset="0"/>
              </a:rPr>
              <a:t> seeds, </a:t>
            </a:r>
            <a:r>
              <a:rPr lang="en-US" sz="2000" dirty="0" err="1">
                <a:latin typeface="Calibri" panose="020F0502020204030204" pitchFamily="34" charset="0"/>
              </a:rPr>
              <a:t>Ti</a:t>
            </a:r>
            <a:r>
              <a:rPr lang="en-US" sz="2000" dirty="0">
                <a:latin typeface="Calibri" panose="020F0502020204030204" pitchFamily="34" charset="0"/>
              </a:rPr>
              <a:t> &gt; 250 MeV proton&gt; GCR1 &gt; SPE.</a:t>
            </a:r>
          </a:p>
        </p:txBody>
      </p:sp>
      <p:sp>
        <p:nvSpPr>
          <p:cNvPr id="7" name="Rectangle 6">
            <a:extLst>
              <a:ext uri="{FF2B5EF4-FFF2-40B4-BE49-F238E27FC236}">
                <a16:creationId xmlns:a16="http://schemas.microsoft.com/office/drawing/2014/main" id="{5075528C-C35A-41AA-94AF-47DEBF935194}"/>
              </a:ext>
            </a:extLst>
          </p:cNvPr>
          <p:cNvSpPr/>
          <p:nvPr/>
        </p:nvSpPr>
        <p:spPr>
          <a:xfrm>
            <a:off x="1209995" y="1489561"/>
            <a:ext cx="4130575" cy="320528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2F69C72-30C2-4750-94B4-CF5A50FFF28A}"/>
              </a:ext>
            </a:extLst>
          </p:cNvPr>
          <p:cNvSpPr/>
          <p:nvPr/>
        </p:nvSpPr>
        <p:spPr>
          <a:xfrm>
            <a:off x="8645119" y="1485341"/>
            <a:ext cx="2444413" cy="320528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41F6F20-4071-4177-B0D1-3A6B686F76A3}"/>
              </a:ext>
            </a:extLst>
          </p:cNvPr>
          <p:cNvSpPr txBox="1"/>
          <p:nvPr/>
        </p:nvSpPr>
        <p:spPr>
          <a:xfrm flipH="1">
            <a:off x="6804333" y="1973799"/>
            <a:ext cx="258884" cy="369332"/>
          </a:xfrm>
          <a:prstGeom prst="rect">
            <a:avLst/>
          </a:prstGeom>
          <a:noFill/>
        </p:spPr>
        <p:txBody>
          <a:bodyPr wrap="square" rtlCol="0">
            <a:spAutoFit/>
          </a:bodyPr>
          <a:lstStyle/>
          <a:p>
            <a:r>
              <a:rPr lang="en-US" dirty="0">
                <a:solidFill>
                  <a:srgbClr val="FF0000"/>
                </a:solidFill>
              </a:rPr>
              <a:t>*</a:t>
            </a:r>
          </a:p>
        </p:txBody>
      </p:sp>
      <p:sp>
        <p:nvSpPr>
          <p:cNvPr id="45" name="TextBox 44">
            <a:extLst>
              <a:ext uri="{FF2B5EF4-FFF2-40B4-BE49-F238E27FC236}">
                <a16:creationId xmlns:a16="http://schemas.microsoft.com/office/drawing/2014/main" id="{D3B1F77D-E4C3-4F30-B89E-9C2DF4F054FF}"/>
              </a:ext>
            </a:extLst>
          </p:cNvPr>
          <p:cNvSpPr txBox="1"/>
          <p:nvPr/>
        </p:nvSpPr>
        <p:spPr>
          <a:xfrm flipH="1">
            <a:off x="7296164" y="1978707"/>
            <a:ext cx="258884" cy="369332"/>
          </a:xfrm>
          <a:prstGeom prst="rect">
            <a:avLst/>
          </a:prstGeom>
          <a:noFill/>
        </p:spPr>
        <p:txBody>
          <a:bodyPr wrap="square" rtlCol="0">
            <a:spAutoFit/>
          </a:bodyPr>
          <a:lstStyle/>
          <a:p>
            <a:r>
              <a:rPr lang="en-US" dirty="0">
                <a:solidFill>
                  <a:srgbClr val="FF0000"/>
                </a:solidFill>
              </a:rPr>
              <a:t>*</a:t>
            </a:r>
          </a:p>
        </p:txBody>
      </p:sp>
    </p:spTree>
    <p:extLst>
      <p:ext uri="{BB962C8B-B14F-4D97-AF65-F5344CB8AC3E}">
        <p14:creationId xmlns:p14="http://schemas.microsoft.com/office/powerpoint/2010/main" val="12684441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5075CBB-6A42-4D4D-A4CE-14400DFE4D81}"/>
              </a:ext>
            </a:extLst>
          </p:cNvPr>
          <p:cNvCxnSpPr>
            <a:cxnSpLocks/>
          </p:cNvCxnSpPr>
          <p:nvPr/>
        </p:nvCxnSpPr>
        <p:spPr>
          <a:xfrm>
            <a:off x="0" y="1280160"/>
            <a:ext cx="12194318" cy="1228"/>
          </a:xfrm>
          <a:prstGeom prst="line">
            <a:avLst/>
          </a:prstGeom>
          <a:ln w="63500">
            <a:solidFill>
              <a:schemeClr val="accent6"/>
            </a:solidFill>
          </a:ln>
        </p:spPr>
        <p:style>
          <a:lnRef idx="3">
            <a:schemeClr val="accent3"/>
          </a:lnRef>
          <a:fillRef idx="0">
            <a:schemeClr val="accent3"/>
          </a:fillRef>
          <a:effectRef idx="2">
            <a:schemeClr val="accent3"/>
          </a:effectRef>
          <a:fontRef idx="minor">
            <a:schemeClr val="tx1"/>
          </a:fontRef>
        </p:style>
      </p:cxnSp>
      <p:sp>
        <p:nvSpPr>
          <p:cNvPr id="21" name="TextBox 20"/>
          <p:cNvSpPr txBox="1"/>
          <p:nvPr/>
        </p:nvSpPr>
        <p:spPr>
          <a:xfrm>
            <a:off x="1263964" y="404471"/>
            <a:ext cx="9946223" cy="584775"/>
          </a:xfrm>
          <a:prstGeom prst="rect">
            <a:avLst/>
          </a:prstGeom>
          <a:noFill/>
          <a:ln w="12700">
            <a:noFill/>
          </a:ln>
        </p:spPr>
        <p:txBody>
          <a:bodyPr wrap="square" rtlCol="0">
            <a:spAutoFit/>
          </a:bodyPr>
          <a:lstStyle/>
          <a:p>
            <a:pPr algn="ctr"/>
            <a:r>
              <a:rPr lang="en-US" sz="3200" b="1" dirty="0"/>
              <a:t>Characterization of Radiation Effect on </a:t>
            </a:r>
            <a:r>
              <a:rPr lang="en-US" sz="3200" b="1" i="1" dirty="0"/>
              <a:t>Arabidopsis</a:t>
            </a:r>
            <a:r>
              <a:rPr lang="en-US" sz="3200" b="1" dirty="0"/>
              <a:t> Seeds</a:t>
            </a:r>
          </a:p>
        </p:txBody>
      </p:sp>
      <p:sp>
        <p:nvSpPr>
          <p:cNvPr id="11"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9355319" y="642233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rPr>
              <a:t>2021 NASA HRP IWS	</a:t>
            </a:r>
            <a:r>
              <a:rPr kumimoji="0" lang="en-US" sz="1200" b="0" i="0" u="none" strike="noStrike" kern="1200" cap="none" spc="0" normalizeH="0" noProof="0" dirty="0">
                <a:ln>
                  <a:noFill/>
                </a:ln>
                <a:solidFill>
                  <a:srgbClr val="AAE3F7"/>
                </a:solidFill>
                <a:effectLst/>
                <a:uLnTx/>
                <a:uFillTx/>
                <a:latin typeface="Arial" panose="020B0604020202020204" pitchFamily="34" charset="0"/>
                <a:ea typeface="+mn-ea"/>
                <a:cs typeface="Arial" panose="020B0604020202020204" pitchFamily="34" charset="0"/>
              </a:rPr>
              <a:t>- </a:t>
            </a:r>
            <a:fld id="{2E8C51FE-49D9-314D-9957-ABBF7DDE8782}" type="slidenum">
              <a:rPr kumimoji="0" lang="en-US" sz="1200" b="0" i="0" u="none" strike="noStrike" kern="1200" cap="none" spc="0" normalizeH="0" baseline="0" noProof="0" smtClean="0">
                <a:ln>
                  <a:noFill/>
                </a:ln>
                <a:solidFill>
                  <a:srgbClr val="AAE3F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endParaRPr>
          </a:p>
        </p:txBody>
      </p:sp>
      <p:pic>
        <p:nvPicPr>
          <p:cNvPr id="26" name="Picture 25">
            <a:extLst>
              <a:ext uri="{FF2B5EF4-FFF2-40B4-BE49-F238E27FC236}">
                <a16:creationId xmlns:a16="http://schemas.microsoft.com/office/drawing/2014/main" id="{95B7804A-1B5B-41A5-B02F-4A5160B1FF4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893" y="1587225"/>
            <a:ext cx="5220474" cy="2739753"/>
          </a:xfrm>
          <a:prstGeom prst="rect">
            <a:avLst/>
          </a:prstGeom>
          <a:noFill/>
        </p:spPr>
      </p:pic>
      <p:pic>
        <p:nvPicPr>
          <p:cNvPr id="2" name="Picture 1">
            <a:extLst>
              <a:ext uri="{FF2B5EF4-FFF2-40B4-BE49-F238E27FC236}">
                <a16:creationId xmlns:a16="http://schemas.microsoft.com/office/drawing/2014/main" id="{7D654967-469A-48F9-92FC-BC7C85553AF5}"/>
              </a:ext>
            </a:extLst>
          </p:cNvPr>
          <p:cNvPicPr>
            <a:picLocks noChangeAspect="1"/>
          </p:cNvPicPr>
          <p:nvPr/>
        </p:nvPicPr>
        <p:blipFill>
          <a:blip r:embed="rId4"/>
          <a:stretch>
            <a:fillRect/>
          </a:stretch>
        </p:blipFill>
        <p:spPr>
          <a:xfrm>
            <a:off x="5798293" y="1587225"/>
            <a:ext cx="5709528" cy="2739369"/>
          </a:xfrm>
          <a:prstGeom prst="rect">
            <a:avLst/>
          </a:prstGeom>
          <a:ln>
            <a:solidFill>
              <a:schemeClr val="tx1"/>
            </a:solidFill>
          </a:ln>
        </p:spPr>
      </p:pic>
      <p:sp>
        <p:nvSpPr>
          <p:cNvPr id="3" name="TextBox 2">
            <a:extLst>
              <a:ext uri="{FF2B5EF4-FFF2-40B4-BE49-F238E27FC236}">
                <a16:creationId xmlns:a16="http://schemas.microsoft.com/office/drawing/2014/main" id="{B8873E93-428E-4C9E-9D49-74ABE69A03C2}"/>
              </a:ext>
            </a:extLst>
          </p:cNvPr>
          <p:cNvSpPr txBox="1"/>
          <p:nvPr/>
        </p:nvSpPr>
        <p:spPr>
          <a:xfrm flipH="1">
            <a:off x="7166181" y="1698564"/>
            <a:ext cx="1228532" cy="338554"/>
          </a:xfrm>
          <a:prstGeom prst="rect">
            <a:avLst/>
          </a:prstGeom>
          <a:noFill/>
        </p:spPr>
        <p:txBody>
          <a:bodyPr wrap="square" rtlCol="0">
            <a:spAutoFit/>
          </a:bodyPr>
          <a:lstStyle/>
          <a:p>
            <a:r>
              <a:rPr lang="en-US" sz="1600" b="1" dirty="0"/>
              <a:t>GCR2 (Dry)</a:t>
            </a:r>
          </a:p>
        </p:txBody>
      </p:sp>
      <p:sp>
        <p:nvSpPr>
          <p:cNvPr id="4" name="Right Bracket 3">
            <a:extLst>
              <a:ext uri="{FF2B5EF4-FFF2-40B4-BE49-F238E27FC236}">
                <a16:creationId xmlns:a16="http://schemas.microsoft.com/office/drawing/2014/main" id="{00E583BE-A1EB-4EFD-8F82-830ABE191D65}"/>
              </a:ext>
            </a:extLst>
          </p:cNvPr>
          <p:cNvSpPr/>
          <p:nvPr/>
        </p:nvSpPr>
        <p:spPr>
          <a:xfrm rot="16200000">
            <a:off x="7607430" y="1270868"/>
            <a:ext cx="122040" cy="1550328"/>
          </a:xfrm>
          <a:prstGeom prst="rightBracket">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79B2FBA5-FDB1-46B7-BFCD-58A21C3FFD24}"/>
              </a:ext>
            </a:extLst>
          </p:cNvPr>
          <p:cNvSpPr txBox="1"/>
          <p:nvPr/>
        </p:nvSpPr>
        <p:spPr>
          <a:xfrm flipH="1">
            <a:off x="9538603" y="1702862"/>
            <a:ext cx="825062" cy="338554"/>
          </a:xfrm>
          <a:prstGeom prst="rect">
            <a:avLst/>
          </a:prstGeom>
          <a:noFill/>
        </p:spPr>
        <p:txBody>
          <a:bodyPr wrap="square" rtlCol="0">
            <a:spAutoFit/>
          </a:bodyPr>
          <a:lstStyle/>
          <a:p>
            <a:r>
              <a:rPr lang="en-US" sz="1600" b="1" dirty="0"/>
              <a:t>SPE (H)</a:t>
            </a:r>
          </a:p>
        </p:txBody>
      </p:sp>
      <p:sp>
        <p:nvSpPr>
          <p:cNvPr id="30" name="Right Bracket 29">
            <a:extLst>
              <a:ext uri="{FF2B5EF4-FFF2-40B4-BE49-F238E27FC236}">
                <a16:creationId xmlns:a16="http://schemas.microsoft.com/office/drawing/2014/main" id="{E2BE4D0B-5A41-4AA6-9AA5-73360695FB9B}"/>
              </a:ext>
            </a:extLst>
          </p:cNvPr>
          <p:cNvSpPr/>
          <p:nvPr/>
        </p:nvSpPr>
        <p:spPr>
          <a:xfrm rot="16200000">
            <a:off x="9837141" y="1057451"/>
            <a:ext cx="122039" cy="1993647"/>
          </a:xfrm>
          <a:prstGeom prst="rightBracket">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3A2D29C5-4B3B-4EE7-AE69-D935B9242B70}"/>
              </a:ext>
            </a:extLst>
          </p:cNvPr>
          <p:cNvSpPr txBox="1"/>
          <p:nvPr/>
        </p:nvSpPr>
        <p:spPr>
          <a:xfrm flipH="1">
            <a:off x="1297016" y="1654701"/>
            <a:ext cx="1145846" cy="338554"/>
          </a:xfrm>
          <a:prstGeom prst="rect">
            <a:avLst/>
          </a:prstGeom>
          <a:noFill/>
        </p:spPr>
        <p:txBody>
          <a:bodyPr wrap="square" rtlCol="0">
            <a:spAutoFit/>
          </a:bodyPr>
          <a:lstStyle/>
          <a:p>
            <a:r>
              <a:rPr lang="en-US" sz="1600" b="1" dirty="0"/>
              <a:t>Protons (H)</a:t>
            </a:r>
          </a:p>
        </p:txBody>
      </p:sp>
      <p:sp>
        <p:nvSpPr>
          <p:cNvPr id="32" name="Right Bracket 31">
            <a:extLst>
              <a:ext uri="{FF2B5EF4-FFF2-40B4-BE49-F238E27FC236}">
                <a16:creationId xmlns:a16="http://schemas.microsoft.com/office/drawing/2014/main" id="{E48F215F-2614-4820-B310-573AF2EEFFCE}"/>
              </a:ext>
            </a:extLst>
          </p:cNvPr>
          <p:cNvSpPr/>
          <p:nvPr/>
        </p:nvSpPr>
        <p:spPr>
          <a:xfrm rot="16200000">
            <a:off x="1814192" y="1575040"/>
            <a:ext cx="121910" cy="918982"/>
          </a:xfrm>
          <a:prstGeom prst="rightBracket">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65646FFC-91B4-420D-87B4-F75787650827}"/>
              </a:ext>
            </a:extLst>
          </p:cNvPr>
          <p:cNvSpPr txBox="1"/>
          <p:nvPr/>
        </p:nvSpPr>
        <p:spPr>
          <a:xfrm flipH="1">
            <a:off x="2531667" y="1672745"/>
            <a:ext cx="1040925" cy="338554"/>
          </a:xfrm>
          <a:prstGeom prst="rect">
            <a:avLst/>
          </a:prstGeom>
          <a:noFill/>
        </p:spPr>
        <p:txBody>
          <a:bodyPr wrap="square" rtlCol="0">
            <a:spAutoFit/>
          </a:bodyPr>
          <a:lstStyle/>
          <a:p>
            <a:r>
              <a:rPr lang="en-US" sz="1600" b="1" dirty="0" err="1"/>
              <a:t>Ti</a:t>
            </a:r>
            <a:r>
              <a:rPr lang="en-US" sz="1600" b="1" dirty="0"/>
              <a:t> Ions (H)</a:t>
            </a:r>
          </a:p>
        </p:txBody>
      </p:sp>
      <p:sp>
        <p:nvSpPr>
          <p:cNvPr id="34" name="Right Bracket 33">
            <a:extLst>
              <a:ext uri="{FF2B5EF4-FFF2-40B4-BE49-F238E27FC236}">
                <a16:creationId xmlns:a16="http://schemas.microsoft.com/office/drawing/2014/main" id="{E67CF61E-5779-4D87-A982-26DD665E9284}"/>
              </a:ext>
            </a:extLst>
          </p:cNvPr>
          <p:cNvSpPr/>
          <p:nvPr/>
        </p:nvSpPr>
        <p:spPr>
          <a:xfrm rot="16200000">
            <a:off x="2959153" y="1590661"/>
            <a:ext cx="130282" cy="918983"/>
          </a:xfrm>
          <a:prstGeom prst="rightBracket">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4E16FBB7-4F18-4576-B036-C534EB9FEEF6}"/>
              </a:ext>
            </a:extLst>
          </p:cNvPr>
          <p:cNvSpPr txBox="1"/>
          <p:nvPr/>
        </p:nvSpPr>
        <p:spPr>
          <a:xfrm flipH="1">
            <a:off x="3998448" y="1677398"/>
            <a:ext cx="997192" cy="338554"/>
          </a:xfrm>
          <a:prstGeom prst="rect">
            <a:avLst/>
          </a:prstGeom>
          <a:noFill/>
        </p:spPr>
        <p:txBody>
          <a:bodyPr wrap="square" rtlCol="0">
            <a:spAutoFit/>
          </a:bodyPr>
          <a:lstStyle/>
          <a:p>
            <a:r>
              <a:rPr lang="en-US" sz="1600" b="1" dirty="0"/>
              <a:t>GCR1 (H)</a:t>
            </a:r>
          </a:p>
        </p:txBody>
      </p:sp>
      <p:sp>
        <p:nvSpPr>
          <p:cNvPr id="36" name="Right Bracket 35">
            <a:extLst>
              <a:ext uri="{FF2B5EF4-FFF2-40B4-BE49-F238E27FC236}">
                <a16:creationId xmlns:a16="http://schemas.microsoft.com/office/drawing/2014/main" id="{ECE8FA34-217E-4CE6-8809-081CE0734C23}"/>
              </a:ext>
            </a:extLst>
          </p:cNvPr>
          <p:cNvSpPr/>
          <p:nvPr/>
        </p:nvSpPr>
        <p:spPr>
          <a:xfrm rot="16200000">
            <a:off x="4388059" y="1317897"/>
            <a:ext cx="139879" cy="1454914"/>
          </a:xfrm>
          <a:prstGeom prst="rightBracket">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61BEBB51-A110-4CD4-8569-BDEE23417C55}"/>
              </a:ext>
            </a:extLst>
          </p:cNvPr>
          <p:cNvSpPr txBox="1"/>
          <p:nvPr/>
        </p:nvSpPr>
        <p:spPr>
          <a:xfrm flipH="1">
            <a:off x="6893285" y="4376229"/>
            <a:ext cx="1628144" cy="830997"/>
          </a:xfrm>
          <a:prstGeom prst="rect">
            <a:avLst/>
          </a:prstGeom>
          <a:noFill/>
        </p:spPr>
        <p:txBody>
          <a:bodyPr wrap="square" rtlCol="0">
            <a:spAutoFit/>
          </a:bodyPr>
          <a:lstStyle/>
          <a:p>
            <a:r>
              <a:rPr lang="en-US" sz="1600" b="1" dirty="0"/>
              <a:t>&gt;250 MeV/n protons and heavier particles</a:t>
            </a:r>
          </a:p>
        </p:txBody>
      </p:sp>
      <p:sp>
        <p:nvSpPr>
          <p:cNvPr id="38" name="TextBox 37">
            <a:extLst>
              <a:ext uri="{FF2B5EF4-FFF2-40B4-BE49-F238E27FC236}">
                <a16:creationId xmlns:a16="http://schemas.microsoft.com/office/drawing/2014/main" id="{69C02F2C-25D7-47F4-80DB-8FBAEF769919}"/>
              </a:ext>
            </a:extLst>
          </p:cNvPr>
          <p:cNvSpPr txBox="1"/>
          <p:nvPr/>
        </p:nvSpPr>
        <p:spPr>
          <a:xfrm flipH="1">
            <a:off x="8901337" y="4364809"/>
            <a:ext cx="2123147" cy="338554"/>
          </a:xfrm>
          <a:prstGeom prst="rect">
            <a:avLst/>
          </a:prstGeom>
          <a:noFill/>
        </p:spPr>
        <p:txBody>
          <a:bodyPr wrap="square" rtlCol="0">
            <a:spAutoFit/>
          </a:bodyPr>
          <a:lstStyle/>
          <a:p>
            <a:r>
              <a:rPr lang="en-US" sz="1600" b="1" dirty="0"/>
              <a:t>50-150 MeV/n protons</a:t>
            </a:r>
          </a:p>
        </p:txBody>
      </p:sp>
      <p:sp>
        <p:nvSpPr>
          <p:cNvPr id="39" name="TextBox 38">
            <a:extLst>
              <a:ext uri="{FF2B5EF4-FFF2-40B4-BE49-F238E27FC236}">
                <a16:creationId xmlns:a16="http://schemas.microsoft.com/office/drawing/2014/main" id="{39FE518D-92A5-4EEE-AE0A-A049CFD1152D}"/>
              </a:ext>
            </a:extLst>
          </p:cNvPr>
          <p:cNvSpPr txBox="1"/>
          <p:nvPr/>
        </p:nvSpPr>
        <p:spPr>
          <a:xfrm flipH="1">
            <a:off x="1209995" y="4333122"/>
            <a:ext cx="1145846" cy="338554"/>
          </a:xfrm>
          <a:prstGeom prst="rect">
            <a:avLst/>
          </a:prstGeom>
          <a:noFill/>
        </p:spPr>
        <p:txBody>
          <a:bodyPr wrap="square" rtlCol="0">
            <a:spAutoFit/>
          </a:bodyPr>
          <a:lstStyle/>
          <a:p>
            <a:r>
              <a:rPr lang="en-US" sz="1600" b="1" dirty="0"/>
              <a:t>250 MeV/n</a:t>
            </a:r>
          </a:p>
        </p:txBody>
      </p:sp>
      <p:sp>
        <p:nvSpPr>
          <p:cNvPr id="40" name="TextBox 39">
            <a:extLst>
              <a:ext uri="{FF2B5EF4-FFF2-40B4-BE49-F238E27FC236}">
                <a16:creationId xmlns:a16="http://schemas.microsoft.com/office/drawing/2014/main" id="{1567CAA4-6D84-4B11-B34B-154FB70F38C3}"/>
              </a:ext>
            </a:extLst>
          </p:cNvPr>
          <p:cNvSpPr txBox="1"/>
          <p:nvPr/>
        </p:nvSpPr>
        <p:spPr>
          <a:xfrm flipH="1">
            <a:off x="2451372" y="4338007"/>
            <a:ext cx="1145844" cy="338554"/>
          </a:xfrm>
          <a:prstGeom prst="rect">
            <a:avLst/>
          </a:prstGeom>
          <a:noFill/>
        </p:spPr>
        <p:txBody>
          <a:bodyPr wrap="square" rtlCol="0">
            <a:spAutoFit/>
          </a:bodyPr>
          <a:lstStyle/>
          <a:p>
            <a:r>
              <a:rPr lang="en-US" sz="1600" b="1" dirty="0"/>
              <a:t>300 MeV/n</a:t>
            </a:r>
          </a:p>
        </p:txBody>
      </p:sp>
      <p:sp>
        <p:nvSpPr>
          <p:cNvPr id="41" name="TextBox 40">
            <a:extLst>
              <a:ext uri="{FF2B5EF4-FFF2-40B4-BE49-F238E27FC236}">
                <a16:creationId xmlns:a16="http://schemas.microsoft.com/office/drawing/2014/main" id="{0DBC1B15-5922-4CD6-8A72-EA095F7BB007}"/>
              </a:ext>
            </a:extLst>
          </p:cNvPr>
          <p:cNvSpPr txBox="1"/>
          <p:nvPr/>
        </p:nvSpPr>
        <p:spPr>
          <a:xfrm flipH="1">
            <a:off x="3965396" y="4355063"/>
            <a:ext cx="997192" cy="338554"/>
          </a:xfrm>
          <a:prstGeom prst="rect">
            <a:avLst/>
          </a:prstGeom>
          <a:noFill/>
        </p:spPr>
        <p:txBody>
          <a:bodyPr wrap="square" rtlCol="0">
            <a:spAutoFit/>
          </a:bodyPr>
          <a:lstStyle/>
          <a:p>
            <a:r>
              <a:rPr lang="en-US" sz="1600" b="1" dirty="0"/>
              <a:t>GCR1 (H)</a:t>
            </a:r>
          </a:p>
        </p:txBody>
      </p:sp>
      <p:sp>
        <p:nvSpPr>
          <p:cNvPr id="42" name="Rectangle 41">
            <a:extLst>
              <a:ext uri="{FF2B5EF4-FFF2-40B4-BE49-F238E27FC236}">
                <a16:creationId xmlns:a16="http://schemas.microsoft.com/office/drawing/2014/main" id="{A271FE16-6547-45D4-87F1-2DE2691CA7E8}"/>
              </a:ext>
            </a:extLst>
          </p:cNvPr>
          <p:cNvSpPr/>
          <p:nvPr/>
        </p:nvSpPr>
        <p:spPr>
          <a:xfrm>
            <a:off x="1796870" y="5610535"/>
            <a:ext cx="9779976" cy="707886"/>
          </a:xfrm>
          <a:prstGeom prst="rect">
            <a:avLst/>
          </a:prstGeom>
        </p:spPr>
        <p:txBody>
          <a:bodyPr wrap="square">
            <a:spAutoFit/>
          </a:bodyPr>
          <a:lstStyle/>
          <a:p>
            <a:pPr>
              <a:spcAft>
                <a:spcPts val="1200"/>
              </a:spcAft>
            </a:pPr>
            <a:r>
              <a:rPr lang="en-US" sz="2000" b="1" dirty="0">
                <a:latin typeface="Calibri" panose="020F0502020204030204" pitchFamily="34" charset="0"/>
              </a:rPr>
              <a:t>Observation II: </a:t>
            </a:r>
            <a:r>
              <a:rPr lang="en-US" sz="2000" dirty="0">
                <a:latin typeface="Calibri" panose="020F0502020204030204" pitchFamily="34" charset="0"/>
              </a:rPr>
              <a:t>The effect is </a:t>
            </a:r>
            <a:r>
              <a:rPr lang="en-US" sz="2000" u="sng" dirty="0">
                <a:latin typeface="Calibri" panose="020F0502020204030204" pitchFamily="34" charset="0"/>
              </a:rPr>
              <a:t>dose Rate Dependent.</a:t>
            </a:r>
            <a:r>
              <a:rPr lang="en-US" sz="2000" dirty="0">
                <a:latin typeface="Calibri" panose="020F0502020204030204" pitchFamily="34" charset="0"/>
              </a:rPr>
              <a:t> High LET: LDR&gt;Acute vs. Low LET: Acute&gt;LDR</a:t>
            </a:r>
          </a:p>
        </p:txBody>
      </p:sp>
      <p:sp>
        <p:nvSpPr>
          <p:cNvPr id="7" name="Rectangle 6">
            <a:extLst>
              <a:ext uri="{FF2B5EF4-FFF2-40B4-BE49-F238E27FC236}">
                <a16:creationId xmlns:a16="http://schemas.microsoft.com/office/drawing/2014/main" id="{5075528C-C35A-41AA-94AF-47DEBF935194}"/>
              </a:ext>
            </a:extLst>
          </p:cNvPr>
          <p:cNvSpPr/>
          <p:nvPr/>
        </p:nvSpPr>
        <p:spPr>
          <a:xfrm>
            <a:off x="1297016" y="1489561"/>
            <a:ext cx="4043554" cy="320528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2F69C72-30C2-4750-94B4-CF5A50FFF28A}"/>
              </a:ext>
            </a:extLst>
          </p:cNvPr>
          <p:cNvSpPr/>
          <p:nvPr/>
        </p:nvSpPr>
        <p:spPr>
          <a:xfrm>
            <a:off x="6686858" y="1466392"/>
            <a:ext cx="1938419" cy="320528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41F6F20-4071-4177-B0D1-3A6B686F76A3}"/>
              </a:ext>
            </a:extLst>
          </p:cNvPr>
          <p:cNvSpPr txBox="1"/>
          <p:nvPr/>
        </p:nvSpPr>
        <p:spPr>
          <a:xfrm flipH="1">
            <a:off x="6804333" y="1973799"/>
            <a:ext cx="258884" cy="369332"/>
          </a:xfrm>
          <a:prstGeom prst="rect">
            <a:avLst/>
          </a:prstGeom>
          <a:noFill/>
        </p:spPr>
        <p:txBody>
          <a:bodyPr wrap="square" rtlCol="0">
            <a:spAutoFit/>
          </a:bodyPr>
          <a:lstStyle/>
          <a:p>
            <a:r>
              <a:rPr lang="en-US" dirty="0">
                <a:solidFill>
                  <a:srgbClr val="FF0000"/>
                </a:solidFill>
              </a:rPr>
              <a:t>*</a:t>
            </a:r>
          </a:p>
        </p:txBody>
      </p:sp>
      <p:sp>
        <p:nvSpPr>
          <p:cNvPr id="45" name="TextBox 44">
            <a:extLst>
              <a:ext uri="{FF2B5EF4-FFF2-40B4-BE49-F238E27FC236}">
                <a16:creationId xmlns:a16="http://schemas.microsoft.com/office/drawing/2014/main" id="{D3B1F77D-E4C3-4F30-B89E-9C2DF4F054FF}"/>
              </a:ext>
            </a:extLst>
          </p:cNvPr>
          <p:cNvSpPr txBox="1"/>
          <p:nvPr/>
        </p:nvSpPr>
        <p:spPr>
          <a:xfrm flipH="1">
            <a:off x="7296164" y="1978707"/>
            <a:ext cx="258884" cy="369332"/>
          </a:xfrm>
          <a:prstGeom prst="rect">
            <a:avLst/>
          </a:prstGeom>
          <a:noFill/>
        </p:spPr>
        <p:txBody>
          <a:bodyPr wrap="square" rtlCol="0">
            <a:spAutoFit/>
          </a:bodyPr>
          <a:lstStyle/>
          <a:p>
            <a:r>
              <a:rPr lang="en-US" dirty="0">
                <a:solidFill>
                  <a:srgbClr val="FF0000"/>
                </a:solidFill>
              </a:rPr>
              <a:t>*</a:t>
            </a:r>
          </a:p>
        </p:txBody>
      </p:sp>
      <p:cxnSp>
        <p:nvCxnSpPr>
          <p:cNvPr id="9" name="Straight Connector 8">
            <a:extLst>
              <a:ext uri="{FF2B5EF4-FFF2-40B4-BE49-F238E27FC236}">
                <a16:creationId xmlns:a16="http://schemas.microsoft.com/office/drawing/2014/main" id="{ED8EEB98-E6A5-4F38-B166-059864A3B6DD}"/>
              </a:ext>
            </a:extLst>
          </p:cNvPr>
          <p:cNvCxnSpPr/>
          <p:nvPr/>
        </p:nvCxnSpPr>
        <p:spPr>
          <a:xfrm flipV="1">
            <a:off x="1634247" y="2684834"/>
            <a:ext cx="379379" cy="12646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id="{DC4CAE02-4EC0-4897-84E3-FA1C2C37DD71}"/>
              </a:ext>
            </a:extLst>
          </p:cNvPr>
          <p:cNvCxnSpPr>
            <a:cxnSpLocks/>
          </p:cNvCxnSpPr>
          <p:nvPr/>
        </p:nvCxnSpPr>
        <p:spPr>
          <a:xfrm flipV="1">
            <a:off x="4467726" y="2404141"/>
            <a:ext cx="417241" cy="216449"/>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a16="http://schemas.microsoft.com/office/drawing/2014/main" id="{99274CE1-183D-4D80-9679-18A69376D8BA}"/>
              </a:ext>
            </a:extLst>
          </p:cNvPr>
          <p:cNvCxnSpPr/>
          <p:nvPr/>
        </p:nvCxnSpPr>
        <p:spPr>
          <a:xfrm flipV="1">
            <a:off x="7517667" y="2360003"/>
            <a:ext cx="379379" cy="12646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a16="http://schemas.microsoft.com/office/drawing/2014/main" id="{916B7108-3FE0-4A60-97FF-D3C0E53BA093}"/>
              </a:ext>
            </a:extLst>
          </p:cNvPr>
          <p:cNvCxnSpPr>
            <a:cxnSpLocks/>
          </p:cNvCxnSpPr>
          <p:nvPr/>
        </p:nvCxnSpPr>
        <p:spPr>
          <a:xfrm>
            <a:off x="2784427" y="2720589"/>
            <a:ext cx="379379" cy="265504"/>
          </a:xfrm>
          <a:prstGeom prst="line">
            <a:avLst/>
          </a:prstGeo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92097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5075CBB-6A42-4D4D-A4CE-14400DFE4D81}"/>
              </a:ext>
            </a:extLst>
          </p:cNvPr>
          <p:cNvCxnSpPr>
            <a:cxnSpLocks/>
          </p:cNvCxnSpPr>
          <p:nvPr/>
        </p:nvCxnSpPr>
        <p:spPr>
          <a:xfrm>
            <a:off x="0" y="1280160"/>
            <a:ext cx="12194318" cy="1228"/>
          </a:xfrm>
          <a:prstGeom prst="line">
            <a:avLst/>
          </a:prstGeom>
          <a:ln w="63500">
            <a:solidFill>
              <a:schemeClr val="accent6"/>
            </a:solidFill>
          </a:ln>
        </p:spPr>
        <p:style>
          <a:lnRef idx="3">
            <a:schemeClr val="accent3"/>
          </a:lnRef>
          <a:fillRef idx="0">
            <a:schemeClr val="accent3"/>
          </a:fillRef>
          <a:effectRef idx="2">
            <a:schemeClr val="accent3"/>
          </a:effectRef>
          <a:fontRef idx="minor">
            <a:schemeClr val="tx1"/>
          </a:fontRef>
        </p:style>
      </p:cxnSp>
      <p:sp>
        <p:nvSpPr>
          <p:cNvPr id="21" name="TextBox 20"/>
          <p:cNvSpPr txBox="1"/>
          <p:nvPr/>
        </p:nvSpPr>
        <p:spPr>
          <a:xfrm>
            <a:off x="1263964" y="404471"/>
            <a:ext cx="9946223" cy="584775"/>
          </a:xfrm>
          <a:prstGeom prst="rect">
            <a:avLst/>
          </a:prstGeom>
          <a:noFill/>
          <a:ln w="12700">
            <a:noFill/>
          </a:ln>
        </p:spPr>
        <p:txBody>
          <a:bodyPr wrap="square" rtlCol="0">
            <a:spAutoFit/>
          </a:bodyPr>
          <a:lstStyle/>
          <a:p>
            <a:pPr algn="ctr"/>
            <a:r>
              <a:rPr lang="en-US" sz="3200" b="1" dirty="0"/>
              <a:t>Characterization of Radiation Effect on </a:t>
            </a:r>
            <a:r>
              <a:rPr lang="en-US" sz="3200" b="1" i="1" dirty="0"/>
              <a:t>Arabidopsis</a:t>
            </a:r>
            <a:r>
              <a:rPr lang="en-US" sz="3200" b="1" dirty="0"/>
              <a:t> Seeds</a:t>
            </a:r>
          </a:p>
        </p:txBody>
      </p:sp>
      <p:sp>
        <p:nvSpPr>
          <p:cNvPr id="11"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9355319" y="642233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rPr>
              <a:t>2021 NASA HRP IWS	</a:t>
            </a:r>
            <a:r>
              <a:rPr kumimoji="0" lang="en-US" sz="1200" b="0" i="0" u="none" strike="noStrike" kern="1200" cap="none" spc="0" normalizeH="0" noProof="0" dirty="0">
                <a:ln>
                  <a:noFill/>
                </a:ln>
                <a:solidFill>
                  <a:srgbClr val="AAE3F7"/>
                </a:solidFill>
                <a:effectLst/>
                <a:uLnTx/>
                <a:uFillTx/>
                <a:latin typeface="Arial" panose="020B0604020202020204" pitchFamily="34" charset="0"/>
                <a:ea typeface="+mn-ea"/>
                <a:cs typeface="Arial" panose="020B0604020202020204" pitchFamily="34" charset="0"/>
              </a:rPr>
              <a:t>- </a:t>
            </a:r>
            <a:fld id="{2E8C51FE-49D9-314D-9957-ABBF7DDE8782}" type="slidenum">
              <a:rPr kumimoji="0" lang="en-US" sz="1200" b="0" i="0" u="none" strike="noStrike" kern="1200" cap="none" spc="0" normalizeH="0" baseline="0" noProof="0" smtClean="0">
                <a:ln>
                  <a:noFill/>
                </a:ln>
                <a:solidFill>
                  <a:srgbClr val="AAE3F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endParaRPr>
          </a:p>
        </p:txBody>
      </p:sp>
      <p:pic>
        <p:nvPicPr>
          <p:cNvPr id="26" name="Picture 25">
            <a:extLst>
              <a:ext uri="{FF2B5EF4-FFF2-40B4-BE49-F238E27FC236}">
                <a16:creationId xmlns:a16="http://schemas.microsoft.com/office/drawing/2014/main" id="{95B7804A-1B5B-41A5-B02F-4A5160B1FF4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893" y="1587225"/>
            <a:ext cx="5220474" cy="2739753"/>
          </a:xfrm>
          <a:prstGeom prst="rect">
            <a:avLst/>
          </a:prstGeom>
          <a:noFill/>
        </p:spPr>
      </p:pic>
      <p:pic>
        <p:nvPicPr>
          <p:cNvPr id="2" name="Picture 1">
            <a:extLst>
              <a:ext uri="{FF2B5EF4-FFF2-40B4-BE49-F238E27FC236}">
                <a16:creationId xmlns:a16="http://schemas.microsoft.com/office/drawing/2014/main" id="{7D654967-469A-48F9-92FC-BC7C85553AF5}"/>
              </a:ext>
            </a:extLst>
          </p:cNvPr>
          <p:cNvPicPr>
            <a:picLocks noChangeAspect="1"/>
          </p:cNvPicPr>
          <p:nvPr/>
        </p:nvPicPr>
        <p:blipFill>
          <a:blip r:embed="rId4"/>
          <a:stretch>
            <a:fillRect/>
          </a:stretch>
        </p:blipFill>
        <p:spPr>
          <a:xfrm>
            <a:off x="5798293" y="1587225"/>
            <a:ext cx="5709528" cy="2739369"/>
          </a:xfrm>
          <a:prstGeom prst="rect">
            <a:avLst/>
          </a:prstGeom>
          <a:ln>
            <a:solidFill>
              <a:schemeClr val="tx1"/>
            </a:solidFill>
          </a:ln>
        </p:spPr>
      </p:pic>
      <p:sp>
        <p:nvSpPr>
          <p:cNvPr id="3" name="TextBox 2">
            <a:extLst>
              <a:ext uri="{FF2B5EF4-FFF2-40B4-BE49-F238E27FC236}">
                <a16:creationId xmlns:a16="http://schemas.microsoft.com/office/drawing/2014/main" id="{B8873E93-428E-4C9E-9D49-74ABE69A03C2}"/>
              </a:ext>
            </a:extLst>
          </p:cNvPr>
          <p:cNvSpPr txBox="1"/>
          <p:nvPr/>
        </p:nvSpPr>
        <p:spPr>
          <a:xfrm flipH="1">
            <a:off x="7166181" y="1698564"/>
            <a:ext cx="1228532" cy="338554"/>
          </a:xfrm>
          <a:prstGeom prst="rect">
            <a:avLst/>
          </a:prstGeom>
          <a:noFill/>
        </p:spPr>
        <p:txBody>
          <a:bodyPr wrap="square" rtlCol="0">
            <a:spAutoFit/>
          </a:bodyPr>
          <a:lstStyle/>
          <a:p>
            <a:r>
              <a:rPr lang="en-US" sz="1600" b="1" dirty="0"/>
              <a:t>GCR2 (Dry)</a:t>
            </a:r>
          </a:p>
        </p:txBody>
      </p:sp>
      <p:sp>
        <p:nvSpPr>
          <p:cNvPr id="4" name="Right Bracket 3">
            <a:extLst>
              <a:ext uri="{FF2B5EF4-FFF2-40B4-BE49-F238E27FC236}">
                <a16:creationId xmlns:a16="http://schemas.microsoft.com/office/drawing/2014/main" id="{00E583BE-A1EB-4EFD-8F82-830ABE191D65}"/>
              </a:ext>
            </a:extLst>
          </p:cNvPr>
          <p:cNvSpPr/>
          <p:nvPr/>
        </p:nvSpPr>
        <p:spPr>
          <a:xfrm rot="16200000">
            <a:off x="7607430" y="1270868"/>
            <a:ext cx="122040" cy="1550328"/>
          </a:xfrm>
          <a:prstGeom prst="rightBracket">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79B2FBA5-FDB1-46B7-BFCD-58A21C3FFD24}"/>
              </a:ext>
            </a:extLst>
          </p:cNvPr>
          <p:cNvSpPr txBox="1"/>
          <p:nvPr/>
        </p:nvSpPr>
        <p:spPr>
          <a:xfrm flipH="1">
            <a:off x="9538603" y="1702862"/>
            <a:ext cx="825062" cy="338554"/>
          </a:xfrm>
          <a:prstGeom prst="rect">
            <a:avLst/>
          </a:prstGeom>
          <a:noFill/>
        </p:spPr>
        <p:txBody>
          <a:bodyPr wrap="square" rtlCol="0">
            <a:spAutoFit/>
          </a:bodyPr>
          <a:lstStyle/>
          <a:p>
            <a:r>
              <a:rPr lang="en-US" sz="1600" b="1" dirty="0"/>
              <a:t>SPE (H)</a:t>
            </a:r>
          </a:p>
        </p:txBody>
      </p:sp>
      <p:sp>
        <p:nvSpPr>
          <p:cNvPr id="30" name="Right Bracket 29">
            <a:extLst>
              <a:ext uri="{FF2B5EF4-FFF2-40B4-BE49-F238E27FC236}">
                <a16:creationId xmlns:a16="http://schemas.microsoft.com/office/drawing/2014/main" id="{E2BE4D0B-5A41-4AA6-9AA5-73360695FB9B}"/>
              </a:ext>
            </a:extLst>
          </p:cNvPr>
          <p:cNvSpPr/>
          <p:nvPr/>
        </p:nvSpPr>
        <p:spPr>
          <a:xfrm rot="16200000">
            <a:off x="9837141" y="1057451"/>
            <a:ext cx="122039" cy="1993647"/>
          </a:xfrm>
          <a:prstGeom prst="rightBracket">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3A2D29C5-4B3B-4EE7-AE69-D935B9242B70}"/>
              </a:ext>
            </a:extLst>
          </p:cNvPr>
          <p:cNvSpPr txBox="1"/>
          <p:nvPr/>
        </p:nvSpPr>
        <p:spPr>
          <a:xfrm flipH="1">
            <a:off x="1297016" y="1654701"/>
            <a:ext cx="1145846" cy="338554"/>
          </a:xfrm>
          <a:prstGeom prst="rect">
            <a:avLst/>
          </a:prstGeom>
          <a:noFill/>
        </p:spPr>
        <p:txBody>
          <a:bodyPr wrap="square" rtlCol="0">
            <a:spAutoFit/>
          </a:bodyPr>
          <a:lstStyle/>
          <a:p>
            <a:r>
              <a:rPr lang="en-US" sz="1600" b="1" dirty="0"/>
              <a:t>Protons (H)</a:t>
            </a:r>
          </a:p>
        </p:txBody>
      </p:sp>
      <p:sp>
        <p:nvSpPr>
          <p:cNvPr id="32" name="Right Bracket 31">
            <a:extLst>
              <a:ext uri="{FF2B5EF4-FFF2-40B4-BE49-F238E27FC236}">
                <a16:creationId xmlns:a16="http://schemas.microsoft.com/office/drawing/2014/main" id="{E48F215F-2614-4820-B310-573AF2EEFFCE}"/>
              </a:ext>
            </a:extLst>
          </p:cNvPr>
          <p:cNvSpPr/>
          <p:nvPr/>
        </p:nvSpPr>
        <p:spPr>
          <a:xfrm rot="16200000">
            <a:off x="1814192" y="1575040"/>
            <a:ext cx="121910" cy="918982"/>
          </a:xfrm>
          <a:prstGeom prst="rightBracket">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65646FFC-91B4-420D-87B4-F75787650827}"/>
              </a:ext>
            </a:extLst>
          </p:cNvPr>
          <p:cNvSpPr txBox="1"/>
          <p:nvPr/>
        </p:nvSpPr>
        <p:spPr>
          <a:xfrm flipH="1">
            <a:off x="2531667" y="1672745"/>
            <a:ext cx="1040925" cy="338554"/>
          </a:xfrm>
          <a:prstGeom prst="rect">
            <a:avLst/>
          </a:prstGeom>
          <a:noFill/>
        </p:spPr>
        <p:txBody>
          <a:bodyPr wrap="square" rtlCol="0">
            <a:spAutoFit/>
          </a:bodyPr>
          <a:lstStyle/>
          <a:p>
            <a:r>
              <a:rPr lang="en-US" sz="1600" b="1" dirty="0" err="1"/>
              <a:t>Ti</a:t>
            </a:r>
            <a:r>
              <a:rPr lang="en-US" sz="1600" b="1" dirty="0"/>
              <a:t> Ions (H)</a:t>
            </a:r>
          </a:p>
        </p:txBody>
      </p:sp>
      <p:sp>
        <p:nvSpPr>
          <p:cNvPr id="34" name="Right Bracket 33">
            <a:extLst>
              <a:ext uri="{FF2B5EF4-FFF2-40B4-BE49-F238E27FC236}">
                <a16:creationId xmlns:a16="http://schemas.microsoft.com/office/drawing/2014/main" id="{E67CF61E-5779-4D87-A982-26DD665E9284}"/>
              </a:ext>
            </a:extLst>
          </p:cNvPr>
          <p:cNvSpPr/>
          <p:nvPr/>
        </p:nvSpPr>
        <p:spPr>
          <a:xfrm rot="16200000">
            <a:off x="2959153" y="1590661"/>
            <a:ext cx="130282" cy="918983"/>
          </a:xfrm>
          <a:prstGeom prst="rightBracket">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4E16FBB7-4F18-4576-B036-C534EB9FEEF6}"/>
              </a:ext>
            </a:extLst>
          </p:cNvPr>
          <p:cNvSpPr txBox="1"/>
          <p:nvPr/>
        </p:nvSpPr>
        <p:spPr>
          <a:xfrm flipH="1">
            <a:off x="3998448" y="1677398"/>
            <a:ext cx="997192" cy="338554"/>
          </a:xfrm>
          <a:prstGeom prst="rect">
            <a:avLst/>
          </a:prstGeom>
          <a:noFill/>
        </p:spPr>
        <p:txBody>
          <a:bodyPr wrap="square" rtlCol="0">
            <a:spAutoFit/>
          </a:bodyPr>
          <a:lstStyle/>
          <a:p>
            <a:r>
              <a:rPr lang="en-US" sz="1600" b="1" dirty="0"/>
              <a:t>GCR1 (H)</a:t>
            </a:r>
          </a:p>
        </p:txBody>
      </p:sp>
      <p:sp>
        <p:nvSpPr>
          <p:cNvPr id="36" name="Right Bracket 35">
            <a:extLst>
              <a:ext uri="{FF2B5EF4-FFF2-40B4-BE49-F238E27FC236}">
                <a16:creationId xmlns:a16="http://schemas.microsoft.com/office/drawing/2014/main" id="{ECE8FA34-217E-4CE6-8809-081CE0734C23}"/>
              </a:ext>
            </a:extLst>
          </p:cNvPr>
          <p:cNvSpPr/>
          <p:nvPr/>
        </p:nvSpPr>
        <p:spPr>
          <a:xfrm rot="16200000">
            <a:off x="4388059" y="1317897"/>
            <a:ext cx="139879" cy="1454914"/>
          </a:xfrm>
          <a:prstGeom prst="rightBracket">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61BEBB51-A110-4CD4-8569-BDEE23417C55}"/>
              </a:ext>
            </a:extLst>
          </p:cNvPr>
          <p:cNvSpPr txBox="1"/>
          <p:nvPr/>
        </p:nvSpPr>
        <p:spPr>
          <a:xfrm flipH="1">
            <a:off x="6893285" y="4376229"/>
            <a:ext cx="1628144" cy="830997"/>
          </a:xfrm>
          <a:prstGeom prst="rect">
            <a:avLst/>
          </a:prstGeom>
          <a:noFill/>
        </p:spPr>
        <p:txBody>
          <a:bodyPr wrap="square" rtlCol="0">
            <a:spAutoFit/>
          </a:bodyPr>
          <a:lstStyle/>
          <a:p>
            <a:r>
              <a:rPr lang="en-US" sz="1600" b="1" dirty="0"/>
              <a:t>&gt;250 MeV/n protons and heavier particles</a:t>
            </a:r>
          </a:p>
        </p:txBody>
      </p:sp>
      <p:sp>
        <p:nvSpPr>
          <p:cNvPr id="38" name="TextBox 37">
            <a:extLst>
              <a:ext uri="{FF2B5EF4-FFF2-40B4-BE49-F238E27FC236}">
                <a16:creationId xmlns:a16="http://schemas.microsoft.com/office/drawing/2014/main" id="{69C02F2C-25D7-47F4-80DB-8FBAEF769919}"/>
              </a:ext>
            </a:extLst>
          </p:cNvPr>
          <p:cNvSpPr txBox="1"/>
          <p:nvPr/>
        </p:nvSpPr>
        <p:spPr>
          <a:xfrm flipH="1">
            <a:off x="8901337" y="4364809"/>
            <a:ext cx="2123147" cy="338554"/>
          </a:xfrm>
          <a:prstGeom prst="rect">
            <a:avLst/>
          </a:prstGeom>
          <a:noFill/>
        </p:spPr>
        <p:txBody>
          <a:bodyPr wrap="square" rtlCol="0">
            <a:spAutoFit/>
          </a:bodyPr>
          <a:lstStyle/>
          <a:p>
            <a:r>
              <a:rPr lang="en-US" sz="1600" b="1" dirty="0"/>
              <a:t>50-150 MeV/n protons</a:t>
            </a:r>
          </a:p>
        </p:txBody>
      </p:sp>
      <p:sp>
        <p:nvSpPr>
          <p:cNvPr id="39" name="TextBox 38">
            <a:extLst>
              <a:ext uri="{FF2B5EF4-FFF2-40B4-BE49-F238E27FC236}">
                <a16:creationId xmlns:a16="http://schemas.microsoft.com/office/drawing/2014/main" id="{39FE518D-92A5-4EEE-AE0A-A049CFD1152D}"/>
              </a:ext>
            </a:extLst>
          </p:cNvPr>
          <p:cNvSpPr txBox="1"/>
          <p:nvPr/>
        </p:nvSpPr>
        <p:spPr>
          <a:xfrm flipH="1">
            <a:off x="1209995" y="4333122"/>
            <a:ext cx="1145846" cy="338554"/>
          </a:xfrm>
          <a:prstGeom prst="rect">
            <a:avLst/>
          </a:prstGeom>
          <a:noFill/>
        </p:spPr>
        <p:txBody>
          <a:bodyPr wrap="square" rtlCol="0">
            <a:spAutoFit/>
          </a:bodyPr>
          <a:lstStyle/>
          <a:p>
            <a:r>
              <a:rPr lang="en-US" sz="1600" b="1" dirty="0"/>
              <a:t>250 MeV/n</a:t>
            </a:r>
          </a:p>
        </p:txBody>
      </p:sp>
      <p:sp>
        <p:nvSpPr>
          <p:cNvPr id="40" name="TextBox 39">
            <a:extLst>
              <a:ext uri="{FF2B5EF4-FFF2-40B4-BE49-F238E27FC236}">
                <a16:creationId xmlns:a16="http://schemas.microsoft.com/office/drawing/2014/main" id="{1567CAA4-6D84-4B11-B34B-154FB70F38C3}"/>
              </a:ext>
            </a:extLst>
          </p:cNvPr>
          <p:cNvSpPr txBox="1"/>
          <p:nvPr/>
        </p:nvSpPr>
        <p:spPr>
          <a:xfrm flipH="1">
            <a:off x="2451372" y="4338007"/>
            <a:ext cx="1145844" cy="338554"/>
          </a:xfrm>
          <a:prstGeom prst="rect">
            <a:avLst/>
          </a:prstGeom>
          <a:noFill/>
        </p:spPr>
        <p:txBody>
          <a:bodyPr wrap="square" rtlCol="0">
            <a:spAutoFit/>
          </a:bodyPr>
          <a:lstStyle/>
          <a:p>
            <a:r>
              <a:rPr lang="en-US" sz="1600" b="1" dirty="0"/>
              <a:t>300 MeV/n</a:t>
            </a:r>
          </a:p>
        </p:txBody>
      </p:sp>
      <p:sp>
        <p:nvSpPr>
          <p:cNvPr id="41" name="TextBox 40">
            <a:extLst>
              <a:ext uri="{FF2B5EF4-FFF2-40B4-BE49-F238E27FC236}">
                <a16:creationId xmlns:a16="http://schemas.microsoft.com/office/drawing/2014/main" id="{0DBC1B15-5922-4CD6-8A72-EA095F7BB007}"/>
              </a:ext>
            </a:extLst>
          </p:cNvPr>
          <p:cNvSpPr txBox="1"/>
          <p:nvPr/>
        </p:nvSpPr>
        <p:spPr>
          <a:xfrm flipH="1">
            <a:off x="3965396" y="4355063"/>
            <a:ext cx="997192" cy="338554"/>
          </a:xfrm>
          <a:prstGeom prst="rect">
            <a:avLst/>
          </a:prstGeom>
          <a:noFill/>
        </p:spPr>
        <p:txBody>
          <a:bodyPr wrap="square" rtlCol="0">
            <a:spAutoFit/>
          </a:bodyPr>
          <a:lstStyle/>
          <a:p>
            <a:r>
              <a:rPr lang="en-US" sz="1600" b="1" dirty="0"/>
              <a:t>GCR1 (H)</a:t>
            </a:r>
          </a:p>
        </p:txBody>
      </p:sp>
      <p:sp>
        <p:nvSpPr>
          <p:cNvPr id="42" name="Rectangle 41">
            <a:extLst>
              <a:ext uri="{FF2B5EF4-FFF2-40B4-BE49-F238E27FC236}">
                <a16:creationId xmlns:a16="http://schemas.microsoft.com/office/drawing/2014/main" id="{A271FE16-6547-45D4-87F1-2DE2691CA7E8}"/>
              </a:ext>
            </a:extLst>
          </p:cNvPr>
          <p:cNvSpPr/>
          <p:nvPr/>
        </p:nvSpPr>
        <p:spPr>
          <a:xfrm>
            <a:off x="1869939" y="5210425"/>
            <a:ext cx="9779976" cy="400110"/>
          </a:xfrm>
          <a:prstGeom prst="rect">
            <a:avLst/>
          </a:prstGeom>
        </p:spPr>
        <p:txBody>
          <a:bodyPr wrap="square">
            <a:spAutoFit/>
          </a:bodyPr>
          <a:lstStyle/>
          <a:p>
            <a:pPr>
              <a:spcAft>
                <a:spcPts val="1200"/>
              </a:spcAft>
            </a:pPr>
            <a:r>
              <a:rPr lang="en-US" sz="2000" b="1" dirty="0">
                <a:latin typeface="Calibri" panose="020F0502020204030204" pitchFamily="34" charset="0"/>
              </a:rPr>
              <a:t>Observation III: </a:t>
            </a:r>
            <a:r>
              <a:rPr lang="en-US" sz="2000" dirty="0">
                <a:latin typeface="Calibri" panose="020F0502020204030204" pitchFamily="34" charset="0"/>
              </a:rPr>
              <a:t>Some of the radiation effects are </a:t>
            </a:r>
            <a:r>
              <a:rPr lang="en-US" sz="2000" u="sng" dirty="0">
                <a:latin typeface="Calibri" panose="020F0502020204030204" pitchFamily="34" charset="0"/>
              </a:rPr>
              <a:t>dose dependent.</a:t>
            </a:r>
            <a:r>
              <a:rPr lang="en-US" sz="2000" dirty="0">
                <a:latin typeface="Calibri" panose="020F0502020204030204" pitchFamily="34" charset="0"/>
              </a:rPr>
              <a:t> </a:t>
            </a:r>
          </a:p>
        </p:txBody>
      </p:sp>
      <p:sp>
        <p:nvSpPr>
          <p:cNvPr id="7" name="Rectangle 6">
            <a:extLst>
              <a:ext uri="{FF2B5EF4-FFF2-40B4-BE49-F238E27FC236}">
                <a16:creationId xmlns:a16="http://schemas.microsoft.com/office/drawing/2014/main" id="{5075528C-C35A-41AA-94AF-47DEBF935194}"/>
              </a:ext>
            </a:extLst>
          </p:cNvPr>
          <p:cNvSpPr/>
          <p:nvPr/>
        </p:nvSpPr>
        <p:spPr>
          <a:xfrm>
            <a:off x="3613768" y="1489561"/>
            <a:ext cx="1726801" cy="320528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2F69C72-30C2-4750-94B4-CF5A50FFF28A}"/>
              </a:ext>
            </a:extLst>
          </p:cNvPr>
          <p:cNvSpPr/>
          <p:nvPr/>
        </p:nvSpPr>
        <p:spPr>
          <a:xfrm>
            <a:off x="6686858" y="1466392"/>
            <a:ext cx="4337626" cy="320528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41F6F20-4071-4177-B0D1-3A6B686F76A3}"/>
              </a:ext>
            </a:extLst>
          </p:cNvPr>
          <p:cNvSpPr txBox="1"/>
          <p:nvPr/>
        </p:nvSpPr>
        <p:spPr>
          <a:xfrm flipH="1">
            <a:off x="6804333" y="1973799"/>
            <a:ext cx="258884" cy="369332"/>
          </a:xfrm>
          <a:prstGeom prst="rect">
            <a:avLst/>
          </a:prstGeom>
          <a:noFill/>
        </p:spPr>
        <p:txBody>
          <a:bodyPr wrap="square" rtlCol="0">
            <a:spAutoFit/>
          </a:bodyPr>
          <a:lstStyle/>
          <a:p>
            <a:r>
              <a:rPr lang="en-US" dirty="0">
                <a:solidFill>
                  <a:srgbClr val="FF0000"/>
                </a:solidFill>
              </a:rPr>
              <a:t>*</a:t>
            </a:r>
          </a:p>
        </p:txBody>
      </p:sp>
      <p:sp>
        <p:nvSpPr>
          <p:cNvPr id="45" name="TextBox 44">
            <a:extLst>
              <a:ext uri="{FF2B5EF4-FFF2-40B4-BE49-F238E27FC236}">
                <a16:creationId xmlns:a16="http://schemas.microsoft.com/office/drawing/2014/main" id="{D3B1F77D-E4C3-4F30-B89E-9C2DF4F054FF}"/>
              </a:ext>
            </a:extLst>
          </p:cNvPr>
          <p:cNvSpPr txBox="1"/>
          <p:nvPr/>
        </p:nvSpPr>
        <p:spPr>
          <a:xfrm flipH="1">
            <a:off x="7296164" y="1978707"/>
            <a:ext cx="258884" cy="369332"/>
          </a:xfrm>
          <a:prstGeom prst="rect">
            <a:avLst/>
          </a:prstGeom>
          <a:noFill/>
        </p:spPr>
        <p:txBody>
          <a:bodyPr wrap="square" rtlCol="0">
            <a:spAutoFit/>
          </a:bodyPr>
          <a:lstStyle/>
          <a:p>
            <a:r>
              <a:rPr lang="en-US" dirty="0">
                <a:solidFill>
                  <a:srgbClr val="FF0000"/>
                </a:solidFill>
              </a:rPr>
              <a:t>*</a:t>
            </a:r>
          </a:p>
        </p:txBody>
      </p:sp>
      <p:cxnSp>
        <p:nvCxnSpPr>
          <p:cNvPr id="43" name="Straight Connector 42">
            <a:extLst>
              <a:ext uri="{FF2B5EF4-FFF2-40B4-BE49-F238E27FC236}">
                <a16:creationId xmlns:a16="http://schemas.microsoft.com/office/drawing/2014/main" id="{DC4CAE02-4EC0-4897-84E3-FA1C2C37DD71}"/>
              </a:ext>
            </a:extLst>
          </p:cNvPr>
          <p:cNvCxnSpPr>
            <a:cxnSpLocks/>
          </p:cNvCxnSpPr>
          <p:nvPr/>
        </p:nvCxnSpPr>
        <p:spPr>
          <a:xfrm>
            <a:off x="3965396" y="2431165"/>
            <a:ext cx="342653" cy="217683"/>
          </a:xfrm>
          <a:prstGeom prst="line">
            <a:avLst/>
          </a:prstGeom>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1D69A2E6-967D-4674-9306-A72553604513}"/>
              </a:ext>
            </a:extLst>
          </p:cNvPr>
          <p:cNvSpPr/>
          <p:nvPr/>
        </p:nvSpPr>
        <p:spPr>
          <a:xfrm>
            <a:off x="754137" y="5682146"/>
            <a:ext cx="10965876" cy="707886"/>
          </a:xfrm>
          <a:prstGeom prst="rect">
            <a:avLst/>
          </a:prstGeom>
        </p:spPr>
        <p:txBody>
          <a:bodyPr wrap="square">
            <a:spAutoFit/>
          </a:bodyPr>
          <a:lstStyle/>
          <a:p>
            <a:pPr>
              <a:spcAft>
                <a:spcPts val="1200"/>
              </a:spcAft>
            </a:pPr>
            <a:r>
              <a:rPr lang="en-US" sz="2000" b="1" u="sng" dirty="0">
                <a:latin typeface="Calibri" panose="020F0502020204030204" pitchFamily="34" charset="0"/>
              </a:rPr>
              <a:t>Short Summary</a:t>
            </a:r>
            <a:r>
              <a:rPr lang="en-US" sz="2000" b="1" dirty="0">
                <a:latin typeface="Calibri" panose="020F0502020204030204" pitchFamily="34" charset="0"/>
              </a:rPr>
              <a:t>: </a:t>
            </a:r>
            <a:r>
              <a:rPr lang="en-US" sz="2000" dirty="0">
                <a:latin typeface="Calibri" panose="020F0502020204030204" pitchFamily="34" charset="0"/>
              </a:rPr>
              <a:t>Morphological changes of the seedlings cultured from irradiated seeds were found to be dose-, dose rate- and ion quality-dependent, with heavier ions causing more severe damages.</a:t>
            </a:r>
          </a:p>
        </p:txBody>
      </p:sp>
    </p:spTree>
    <p:extLst>
      <p:ext uri="{BB962C8B-B14F-4D97-AF65-F5344CB8AC3E}">
        <p14:creationId xmlns:p14="http://schemas.microsoft.com/office/powerpoint/2010/main" val="37655862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5075CBB-6A42-4D4D-A4CE-14400DFE4D81}"/>
              </a:ext>
            </a:extLst>
          </p:cNvPr>
          <p:cNvCxnSpPr>
            <a:cxnSpLocks/>
          </p:cNvCxnSpPr>
          <p:nvPr/>
        </p:nvCxnSpPr>
        <p:spPr>
          <a:xfrm>
            <a:off x="0" y="1280160"/>
            <a:ext cx="12194318" cy="1228"/>
          </a:xfrm>
          <a:prstGeom prst="line">
            <a:avLst/>
          </a:prstGeom>
          <a:ln w="63500">
            <a:solidFill>
              <a:schemeClr val="accent6"/>
            </a:solidFill>
          </a:ln>
        </p:spPr>
        <p:style>
          <a:lnRef idx="3">
            <a:schemeClr val="accent3"/>
          </a:lnRef>
          <a:fillRef idx="0">
            <a:schemeClr val="accent3"/>
          </a:fillRef>
          <a:effectRef idx="2">
            <a:schemeClr val="accent3"/>
          </a:effectRef>
          <a:fontRef idx="minor">
            <a:schemeClr val="tx1"/>
          </a:fontRef>
        </p:style>
      </p:cxnSp>
      <p:sp>
        <p:nvSpPr>
          <p:cNvPr id="21" name="TextBox 20"/>
          <p:cNvSpPr txBox="1"/>
          <p:nvPr/>
        </p:nvSpPr>
        <p:spPr>
          <a:xfrm>
            <a:off x="1263964" y="404471"/>
            <a:ext cx="9946223" cy="584775"/>
          </a:xfrm>
          <a:prstGeom prst="rect">
            <a:avLst/>
          </a:prstGeom>
          <a:noFill/>
          <a:ln w="12700">
            <a:noFill/>
          </a:ln>
        </p:spPr>
        <p:txBody>
          <a:bodyPr wrap="square" rtlCol="0">
            <a:spAutoFit/>
          </a:bodyPr>
          <a:lstStyle/>
          <a:p>
            <a:pPr algn="ctr"/>
            <a:r>
              <a:rPr lang="en-US" sz="3200" b="1" dirty="0"/>
              <a:t>Characterization of Radiation Effect on </a:t>
            </a:r>
            <a:r>
              <a:rPr lang="en-US" sz="3200" b="1" i="1" dirty="0"/>
              <a:t>Arabidopsis</a:t>
            </a:r>
            <a:r>
              <a:rPr lang="en-US" sz="3200" b="1" dirty="0"/>
              <a:t> Seeds</a:t>
            </a:r>
          </a:p>
        </p:txBody>
      </p:sp>
      <p:sp>
        <p:nvSpPr>
          <p:cNvPr id="11"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9355319" y="642233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rPr>
              <a:t>2021 NASA HRP IWS	</a:t>
            </a:r>
            <a:r>
              <a:rPr kumimoji="0" lang="en-US" sz="1200" b="0" i="0" u="none" strike="noStrike" kern="1200" cap="none" spc="0" normalizeH="0" noProof="0" dirty="0">
                <a:ln>
                  <a:noFill/>
                </a:ln>
                <a:solidFill>
                  <a:srgbClr val="AAE3F7"/>
                </a:solidFill>
                <a:effectLst/>
                <a:uLnTx/>
                <a:uFillTx/>
                <a:latin typeface="Arial" panose="020B0604020202020204" pitchFamily="34" charset="0"/>
                <a:ea typeface="+mn-ea"/>
                <a:cs typeface="Arial" panose="020B0604020202020204" pitchFamily="34" charset="0"/>
              </a:rPr>
              <a:t>- </a:t>
            </a:r>
            <a:fld id="{2E8C51FE-49D9-314D-9957-ABBF7DDE8782}" type="slidenum">
              <a:rPr kumimoji="0" lang="en-US" sz="1200" b="0" i="0" u="none" strike="noStrike" kern="1200" cap="none" spc="0" normalizeH="0" baseline="0" noProof="0" smtClean="0">
                <a:ln>
                  <a:noFill/>
                </a:ln>
                <a:solidFill>
                  <a:srgbClr val="AAE3F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endParaRPr>
          </a:p>
        </p:txBody>
      </p:sp>
      <p:pic>
        <p:nvPicPr>
          <p:cNvPr id="26" name="Picture 25">
            <a:extLst>
              <a:ext uri="{FF2B5EF4-FFF2-40B4-BE49-F238E27FC236}">
                <a16:creationId xmlns:a16="http://schemas.microsoft.com/office/drawing/2014/main" id="{95B7804A-1B5B-41A5-B02F-4A5160B1FF4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893" y="1587225"/>
            <a:ext cx="5220474" cy="2739753"/>
          </a:xfrm>
          <a:prstGeom prst="rect">
            <a:avLst/>
          </a:prstGeom>
          <a:noFill/>
        </p:spPr>
      </p:pic>
      <p:pic>
        <p:nvPicPr>
          <p:cNvPr id="2" name="Picture 1">
            <a:extLst>
              <a:ext uri="{FF2B5EF4-FFF2-40B4-BE49-F238E27FC236}">
                <a16:creationId xmlns:a16="http://schemas.microsoft.com/office/drawing/2014/main" id="{7D654967-469A-48F9-92FC-BC7C85553AF5}"/>
              </a:ext>
            </a:extLst>
          </p:cNvPr>
          <p:cNvPicPr>
            <a:picLocks noChangeAspect="1"/>
          </p:cNvPicPr>
          <p:nvPr/>
        </p:nvPicPr>
        <p:blipFill>
          <a:blip r:embed="rId4"/>
          <a:stretch>
            <a:fillRect/>
          </a:stretch>
        </p:blipFill>
        <p:spPr>
          <a:xfrm>
            <a:off x="5798293" y="1587225"/>
            <a:ext cx="5709528" cy="2739369"/>
          </a:xfrm>
          <a:prstGeom prst="rect">
            <a:avLst/>
          </a:prstGeom>
          <a:ln>
            <a:solidFill>
              <a:schemeClr val="tx1"/>
            </a:solidFill>
          </a:ln>
        </p:spPr>
      </p:pic>
      <p:sp>
        <p:nvSpPr>
          <p:cNvPr id="3" name="TextBox 2">
            <a:extLst>
              <a:ext uri="{FF2B5EF4-FFF2-40B4-BE49-F238E27FC236}">
                <a16:creationId xmlns:a16="http://schemas.microsoft.com/office/drawing/2014/main" id="{B8873E93-428E-4C9E-9D49-74ABE69A03C2}"/>
              </a:ext>
            </a:extLst>
          </p:cNvPr>
          <p:cNvSpPr txBox="1"/>
          <p:nvPr/>
        </p:nvSpPr>
        <p:spPr>
          <a:xfrm flipH="1">
            <a:off x="7166181" y="1698564"/>
            <a:ext cx="1228532" cy="338554"/>
          </a:xfrm>
          <a:prstGeom prst="rect">
            <a:avLst/>
          </a:prstGeom>
          <a:noFill/>
        </p:spPr>
        <p:txBody>
          <a:bodyPr wrap="square" rtlCol="0">
            <a:spAutoFit/>
          </a:bodyPr>
          <a:lstStyle/>
          <a:p>
            <a:r>
              <a:rPr lang="en-US" sz="1600" b="1" dirty="0"/>
              <a:t>GCR2 (Dry)</a:t>
            </a:r>
          </a:p>
        </p:txBody>
      </p:sp>
      <p:sp>
        <p:nvSpPr>
          <p:cNvPr id="4" name="Right Bracket 3">
            <a:extLst>
              <a:ext uri="{FF2B5EF4-FFF2-40B4-BE49-F238E27FC236}">
                <a16:creationId xmlns:a16="http://schemas.microsoft.com/office/drawing/2014/main" id="{00E583BE-A1EB-4EFD-8F82-830ABE191D65}"/>
              </a:ext>
            </a:extLst>
          </p:cNvPr>
          <p:cNvSpPr/>
          <p:nvPr/>
        </p:nvSpPr>
        <p:spPr>
          <a:xfrm rot="16200000">
            <a:off x="7607430" y="1270868"/>
            <a:ext cx="122040" cy="1550328"/>
          </a:xfrm>
          <a:prstGeom prst="rightBracket">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79B2FBA5-FDB1-46B7-BFCD-58A21C3FFD24}"/>
              </a:ext>
            </a:extLst>
          </p:cNvPr>
          <p:cNvSpPr txBox="1"/>
          <p:nvPr/>
        </p:nvSpPr>
        <p:spPr>
          <a:xfrm flipH="1">
            <a:off x="9538603" y="1702862"/>
            <a:ext cx="825062" cy="338554"/>
          </a:xfrm>
          <a:prstGeom prst="rect">
            <a:avLst/>
          </a:prstGeom>
          <a:noFill/>
        </p:spPr>
        <p:txBody>
          <a:bodyPr wrap="square" rtlCol="0">
            <a:spAutoFit/>
          </a:bodyPr>
          <a:lstStyle/>
          <a:p>
            <a:r>
              <a:rPr lang="en-US" sz="1600" b="1" dirty="0"/>
              <a:t>SPE (H)</a:t>
            </a:r>
          </a:p>
        </p:txBody>
      </p:sp>
      <p:sp>
        <p:nvSpPr>
          <p:cNvPr id="30" name="Right Bracket 29">
            <a:extLst>
              <a:ext uri="{FF2B5EF4-FFF2-40B4-BE49-F238E27FC236}">
                <a16:creationId xmlns:a16="http://schemas.microsoft.com/office/drawing/2014/main" id="{E2BE4D0B-5A41-4AA6-9AA5-73360695FB9B}"/>
              </a:ext>
            </a:extLst>
          </p:cNvPr>
          <p:cNvSpPr/>
          <p:nvPr/>
        </p:nvSpPr>
        <p:spPr>
          <a:xfrm rot="16200000">
            <a:off x="9837141" y="1057451"/>
            <a:ext cx="122039" cy="1993647"/>
          </a:xfrm>
          <a:prstGeom prst="rightBracket">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3A2D29C5-4B3B-4EE7-AE69-D935B9242B70}"/>
              </a:ext>
            </a:extLst>
          </p:cNvPr>
          <p:cNvSpPr txBox="1"/>
          <p:nvPr/>
        </p:nvSpPr>
        <p:spPr>
          <a:xfrm flipH="1">
            <a:off x="1297016" y="1654701"/>
            <a:ext cx="1145846" cy="338554"/>
          </a:xfrm>
          <a:prstGeom prst="rect">
            <a:avLst/>
          </a:prstGeom>
          <a:noFill/>
        </p:spPr>
        <p:txBody>
          <a:bodyPr wrap="square" rtlCol="0">
            <a:spAutoFit/>
          </a:bodyPr>
          <a:lstStyle/>
          <a:p>
            <a:r>
              <a:rPr lang="en-US" sz="1600" b="1" dirty="0"/>
              <a:t>Protons (H)</a:t>
            </a:r>
          </a:p>
        </p:txBody>
      </p:sp>
      <p:sp>
        <p:nvSpPr>
          <p:cNvPr id="32" name="Right Bracket 31">
            <a:extLst>
              <a:ext uri="{FF2B5EF4-FFF2-40B4-BE49-F238E27FC236}">
                <a16:creationId xmlns:a16="http://schemas.microsoft.com/office/drawing/2014/main" id="{E48F215F-2614-4820-B310-573AF2EEFFCE}"/>
              </a:ext>
            </a:extLst>
          </p:cNvPr>
          <p:cNvSpPr/>
          <p:nvPr/>
        </p:nvSpPr>
        <p:spPr>
          <a:xfrm rot="16200000">
            <a:off x="1814192" y="1575040"/>
            <a:ext cx="121910" cy="918982"/>
          </a:xfrm>
          <a:prstGeom prst="rightBracket">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65646FFC-91B4-420D-87B4-F75787650827}"/>
              </a:ext>
            </a:extLst>
          </p:cNvPr>
          <p:cNvSpPr txBox="1"/>
          <p:nvPr/>
        </p:nvSpPr>
        <p:spPr>
          <a:xfrm flipH="1">
            <a:off x="2531667" y="1672745"/>
            <a:ext cx="1040925" cy="338554"/>
          </a:xfrm>
          <a:prstGeom prst="rect">
            <a:avLst/>
          </a:prstGeom>
          <a:noFill/>
        </p:spPr>
        <p:txBody>
          <a:bodyPr wrap="square" rtlCol="0">
            <a:spAutoFit/>
          </a:bodyPr>
          <a:lstStyle/>
          <a:p>
            <a:r>
              <a:rPr lang="en-US" sz="1600" b="1" dirty="0" err="1"/>
              <a:t>Ti</a:t>
            </a:r>
            <a:r>
              <a:rPr lang="en-US" sz="1600" b="1" dirty="0"/>
              <a:t> Ions (H)</a:t>
            </a:r>
          </a:p>
        </p:txBody>
      </p:sp>
      <p:sp>
        <p:nvSpPr>
          <p:cNvPr id="34" name="Right Bracket 33">
            <a:extLst>
              <a:ext uri="{FF2B5EF4-FFF2-40B4-BE49-F238E27FC236}">
                <a16:creationId xmlns:a16="http://schemas.microsoft.com/office/drawing/2014/main" id="{E67CF61E-5779-4D87-A982-26DD665E9284}"/>
              </a:ext>
            </a:extLst>
          </p:cNvPr>
          <p:cNvSpPr/>
          <p:nvPr/>
        </p:nvSpPr>
        <p:spPr>
          <a:xfrm rot="16200000">
            <a:off x="2959153" y="1590661"/>
            <a:ext cx="130282" cy="918983"/>
          </a:xfrm>
          <a:prstGeom prst="rightBracket">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4E16FBB7-4F18-4576-B036-C534EB9FEEF6}"/>
              </a:ext>
            </a:extLst>
          </p:cNvPr>
          <p:cNvSpPr txBox="1"/>
          <p:nvPr/>
        </p:nvSpPr>
        <p:spPr>
          <a:xfrm flipH="1">
            <a:off x="3998448" y="1677398"/>
            <a:ext cx="997192" cy="338554"/>
          </a:xfrm>
          <a:prstGeom prst="rect">
            <a:avLst/>
          </a:prstGeom>
          <a:noFill/>
        </p:spPr>
        <p:txBody>
          <a:bodyPr wrap="square" rtlCol="0">
            <a:spAutoFit/>
          </a:bodyPr>
          <a:lstStyle/>
          <a:p>
            <a:r>
              <a:rPr lang="en-US" sz="1600" b="1" dirty="0"/>
              <a:t>GCR1 (H)</a:t>
            </a:r>
          </a:p>
        </p:txBody>
      </p:sp>
      <p:sp>
        <p:nvSpPr>
          <p:cNvPr id="36" name="Right Bracket 35">
            <a:extLst>
              <a:ext uri="{FF2B5EF4-FFF2-40B4-BE49-F238E27FC236}">
                <a16:creationId xmlns:a16="http://schemas.microsoft.com/office/drawing/2014/main" id="{ECE8FA34-217E-4CE6-8809-081CE0734C23}"/>
              </a:ext>
            </a:extLst>
          </p:cNvPr>
          <p:cNvSpPr/>
          <p:nvPr/>
        </p:nvSpPr>
        <p:spPr>
          <a:xfrm rot="16200000">
            <a:off x="4388059" y="1317897"/>
            <a:ext cx="139879" cy="1454914"/>
          </a:xfrm>
          <a:prstGeom prst="rightBracket">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61BEBB51-A110-4CD4-8569-BDEE23417C55}"/>
              </a:ext>
            </a:extLst>
          </p:cNvPr>
          <p:cNvSpPr txBox="1"/>
          <p:nvPr/>
        </p:nvSpPr>
        <p:spPr>
          <a:xfrm flipH="1">
            <a:off x="6893285" y="4376229"/>
            <a:ext cx="1628144" cy="830997"/>
          </a:xfrm>
          <a:prstGeom prst="rect">
            <a:avLst/>
          </a:prstGeom>
          <a:noFill/>
        </p:spPr>
        <p:txBody>
          <a:bodyPr wrap="square" rtlCol="0">
            <a:spAutoFit/>
          </a:bodyPr>
          <a:lstStyle/>
          <a:p>
            <a:r>
              <a:rPr lang="en-US" sz="1600" b="1" dirty="0"/>
              <a:t>&gt;250 MeV/n protons and heavier particles</a:t>
            </a:r>
          </a:p>
        </p:txBody>
      </p:sp>
      <p:sp>
        <p:nvSpPr>
          <p:cNvPr id="38" name="TextBox 37">
            <a:extLst>
              <a:ext uri="{FF2B5EF4-FFF2-40B4-BE49-F238E27FC236}">
                <a16:creationId xmlns:a16="http://schemas.microsoft.com/office/drawing/2014/main" id="{69C02F2C-25D7-47F4-80DB-8FBAEF769919}"/>
              </a:ext>
            </a:extLst>
          </p:cNvPr>
          <p:cNvSpPr txBox="1"/>
          <p:nvPr/>
        </p:nvSpPr>
        <p:spPr>
          <a:xfrm flipH="1">
            <a:off x="8901337" y="4364809"/>
            <a:ext cx="2123147" cy="338554"/>
          </a:xfrm>
          <a:prstGeom prst="rect">
            <a:avLst/>
          </a:prstGeom>
          <a:noFill/>
        </p:spPr>
        <p:txBody>
          <a:bodyPr wrap="square" rtlCol="0">
            <a:spAutoFit/>
          </a:bodyPr>
          <a:lstStyle/>
          <a:p>
            <a:r>
              <a:rPr lang="en-US" sz="1600" b="1" dirty="0"/>
              <a:t>50-150 MeV/n protons</a:t>
            </a:r>
          </a:p>
        </p:txBody>
      </p:sp>
      <p:sp>
        <p:nvSpPr>
          <p:cNvPr id="39" name="TextBox 38">
            <a:extLst>
              <a:ext uri="{FF2B5EF4-FFF2-40B4-BE49-F238E27FC236}">
                <a16:creationId xmlns:a16="http://schemas.microsoft.com/office/drawing/2014/main" id="{39FE518D-92A5-4EEE-AE0A-A049CFD1152D}"/>
              </a:ext>
            </a:extLst>
          </p:cNvPr>
          <p:cNvSpPr txBox="1"/>
          <p:nvPr/>
        </p:nvSpPr>
        <p:spPr>
          <a:xfrm flipH="1">
            <a:off x="1209995" y="4333122"/>
            <a:ext cx="1145846" cy="338554"/>
          </a:xfrm>
          <a:prstGeom prst="rect">
            <a:avLst/>
          </a:prstGeom>
          <a:noFill/>
        </p:spPr>
        <p:txBody>
          <a:bodyPr wrap="square" rtlCol="0">
            <a:spAutoFit/>
          </a:bodyPr>
          <a:lstStyle/>
          <a:p>
            <a:r>
              <a:rPr lang="en-US" sz="1600" b="1" dirty="0"/>
              <a:t>250 MeV/n</a:t>
            </a:r>
          </a:p>
        </p:txBody>
      </p:sp>
      <p:sp>
        <p:nvSpPr>
          <p:cNvPr id="40" name="TextBox 39">
            <a:extLst>
              <a:ext uri="{FF2B5EF4-FFF2-40B4-BE49-F238E27FC236}">
                <a16:creationId xmlns:a16="http://schemas.microsoft.com/office/drawing/2014/main" id="{1567CAA4-6D84-4B11-B34B-154FB70F38C3}"/>
              </a:ext>
            </a:extLst>
          </p:cNvPr>
          <p:cNvSpPr txBox="1"/>
          <p:nvPr/>
        </p:nvSpPr>
        <p:spPr>
          <a:xfrm flipH="1">
            <a:off x="2451372" y="4338007"/>
            <a:ext cx="1145844" cy="338554"/>
          </a:xfrm>
          <a:prstGeom prst="rect">
            <a:avLst/>
          </a:prstGeom>
          <a:noFill/>
        </p:spPr>
        <p:txBody>
          <a:bodyPr wrap="square" rtlCol="0">
            <a:spAutoFit/>
          </a:bodyPr>
          <a:lstStyle/>
          <a:p>
            <a:r>
              <a:rPr lang="en-US" sz="1600" b="1" dirty="0"/>
              <a:t>300 MeV/n</a:t>
            </a:r>
          </a:p>
        </p:txBody>
      </p:sp>
      <p:sp>
        <p:nvSpPr>
          <p:cNvPr id="41" name="TextBox 40">
            <a:extLst>
              <a:ext uri="{FF2B5EF4-FFF2-40B4-BE49-F238E27FC236}">
                <a16:creationId xmlns:a16="http://schemas.microsoft.com/office/drawing/2014/main" id="{0DBC1B15-5922-4CD6-8A72-EA095F7BB007}"/>
              </a:ext>
            </a:extLst>
          </p:cNvPr>
          <p:cNvSpPr txBox="1"/>
          <p:nvPr/>
        </p:nvSpPr>
        <p:spPr>
          <a:xfrm flipH="1">
            <a:off x="3965396" y="4355063"/>
            <a:ext cx="997192" cy="338554"/>
          </a:xfrm>
          <a:prstGeom prst="rect">
            <a:avLst/>
          </a:prstGeom>
          <a:noFill/>
        </p:spPr>
        <p:txBody>
          <a:bodyPr wrap="square" rtlCol="0">
            <a:spAutoFit/>
          </a:bodyPr>
          <a:lstStyle/>
          <a:p>
            <a:r>
              <a:rPr lang="en-US" sz="1600" b="1" dirty="0"/>
              <a:t>GCR1 (H)</a:t>
            </a:r>
          </a:p>
        </p:txBody>
      </p:sp>
      <p:sp>
        <p:nvSpPr>
          <p:cNvPr id="42" name="Rectangle 41">
            <a:extLst>
              <a:ext uri="{FF2B5EF4-FFF2-40B4-BE49-F238E27FC236}">
                <a16:creationId xmlns:a16="http://schemas.microsoft.com/office/drawing/2014/main" id="{A271FE16-6547-45D4-87F1-2DE2691CA7E8}"/>
              </a:ext>
            </a:extLst>
          </p:cNvPr>
          <p:cNvSpPr/>
          <p:nvPr/>
        </p:nvSpPr>
        <p:spPr>
          <a:xfrm>
            <a:off x="1543019" y="5445324"/>
            <a:ext cx="9779976" cy="1015663"/>
          </a:xfrm>
          <a:prstGeom prst="rect">
            <a:avLst/>
          </a:prstGeom>
        </p:spPr>
        <p:txBody>
          <a:bodyPr wrap="square">
            <a:spAutoFit/>
          </a:bodyPr>
          <a:lstStyle/>
          <a:p>
            <a:pPr>
              <a:spcAft>
                <a:spcPts val="1200"/>
              </a:spcAft>
            </a:pPr>
            <a:r>
              <a:rPr lang="en-US" sz="2000" b="1" dirty="0">
                <a:latin typeface="Calibri" panose="020F0502020204030204" pitchFamily="34" charset="0"/>
              </a:rPr>
              <a:t>Observation IV: </a:t>
            </a:r>
            <a:r>
              <a:rPr lang="en-US" sz="2000" dirty="0">
                <a:latin typeface="Calibri" panose="020F0502020204030204" pitchFamily="34" charset="0"/>
              </a:rPr>
              <a:t>The effect is </a:t>
            </a:r>
            <a:r>
              <a:rPr lang="en-US" sz="2000" u="sng" dirty="0">
                <a:latin typeface="Calibri" panose="020F0502020204030204" pitchFamily="34" charset="0"/>
              </a:rPr>
              <a:t>specimen condition dependent</a:t>
            </a:r>
            <a:r>
              <a:rPr lang="en-US" sz="2000" dirty="0">
                <a:latin typeface="Calibri" panose="020F0502020204030204" pitchFamily="34" charset="0"/>
              </a:rPr>
              <a:t>.  40 </a:t>
            </a:r>
            <a:r>
              <a:rPr lang="en-US" sz="2000" dirty="0" err="1">
                <a:latin typeface="Calibri" panose="020F0502020204030204" pitchFamily="34" charset="0"/>
              </a:rPr>
              <a:t>cGy</a:t>
            </a:r>
            <a:r>
              <a:rPr lang="en-US" sz="2000" dirty="0">
                <a:latin typeface="Calibri" panose="020F0502020204030204" pitchFamily="34" charset="0"/>
              </a:rPr>
              <a:t>: Dry seeds (GCR2)&lt;hydrated seeds (250 MeV/n), and Dry seeds in GCR2 (80 </a:t>
            </a:r>
            <a:r>
              <a:rPr lang="en-US" sz="2000" dirty="0" err="1">
                <a:latin typeface="Calibri" panose="020F0502020204030204" pitchFamily="34" charset="0"/>
              </a:rPr>
              <a:t>cGy</a:t>
            </a:r>
            <a:r>
              <a:rPr lang="en-US" sz="2000" dirty="0">
                <a:latin typeface="Calibri" panose="020F0502020204030204" pitchFamily="34" charset="0"/>
              </a:rPr>
              <a:t>)&lt;hydrated seeds in GCR1 (58 </a:t>
            </a:r>
            <a:r>
              <a:rPr lang="en-US" sz="2000" dirty="0" err="1">
                <a:latin typeface="Calibri" panose="020F0502020204030204" pitchFamily="34" charset="0"/>
              </a:rPr>
              <a:t>cGy</a:t>
            </a:r>
            <a:r>
              <a:rPr lang="en-US" sz="2000" dirty="0">
                <a:latin typeface="Calibri" panose="020F0502020204030204" pitchFamily="34" charset="0"/>
              </a:rPr>
              <a:t>).</a:t>
            </a:r>
          </a:p>
        </p:txBody>
      </p:sp>
      <p:sp>
        <p:nvSpPr>
          <p:cNvPr id="7" name="Rectangle 6">
            <a:extLst>
              <a:ext uri="{FF2B5EF4-FFF2-40B4-BE49-F238E27FC236}">
                <a16:creationId xmlns:a16="http://schemas.microsoft.com/office/drawing/2014/main" id="{5075528C-C35A-41AA-94AF-47DEBF935194}"/>
              </a:ext>
            </a:extLst>
          </p:cNvPr>
          <p:cNvSpPr/>
          <p:nvPr/>
        </p:nvSpPr>
        <p:spPr>
          <a:xfrm>
            <a:off x="3613768" y="1489561"/>
            <a:ext cx="1726801" cy="320528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2F69C72-30C2-4750-94B4-CF5A50FFF28A}"/>
              </a:ext>
            </a:extLst>
          </p:cNvPr>
          <p:cNvSpPr/>
          <p:nvPr/>
        </p:nvSpPr>
        <p:spPr>
          <a:xfrm>
            <a:off x="6686858" y="1466392"/>
            <a:ext cx="1993647" cy="320528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41F6F20-4071-4177-B0D1-3A6B686F76A3}"/>
              </a:ext>
            </a:extLst>
          </p:cNvPr>
          <p:cNvSpPr txBox="1"/>
          <p:nvPr/>
        </p:nvSpPr>
        <p:spPr>
          <a:xfrm flipH="1">
            <a:off x="6804333" y="1973799"/>
            <a:ext cx="258884" cy="369332"/>
          </a:xfrm>
          <a:prstGeom prst="rect">
            <a:avLst/>
          </a:prstGeom>
          <a:noFill/>
        </p:spPr>
        <p:txBody>
          <a:bodyPr wrap="square" rtlCol="0">
            <a:spAutoFit/>
          </a:bodyPr>
          <a:lstStyle/>
          <a:p>
            <a:r>
              <a:rPr lang="en-US" dirty="0">
                <a:solidFill>
                  <a:srgbClr val="FF0000"/>
                </a:solidFill>
              </a:rPr>
              <a:t>*</a:t>
            </a:r>
          </a:p>
        </p:txBody>
      </p:sp>
      <p:sp>
        <p:nvSpPr>
          <p:cNvPr id="45" name="TextBox 44">
            <a:extLst>
              <a:ext uri="{FF2B5EF4-FFF2-40B4-BE49-F238E27FC236}">
                <a16:creationId xmlns:a16="http://schemas.microsoft.com/office/drawing/2014/main" id="{D3B1F77D-E4C3-4F30-B89E-9C2DF4F054FF}"/>
              </a:ext>
            </a:extLst>
          </p:cNvPr>
          <p:cNvSpPr txBox="1"/>
          <p:nvPr/>
        </p:nvSpPr>
        <p:spPr>
          <a:xfrm flipH="1">
            <a:off x="7296164" y="1978707"/>
            <a:ext cx="258884" cy="369332"/>
          </a:xfrm>
          <a:prstGeom prst="rect">
            <a:avLst/>
          </a:prstGeom>
          <a:noFill/>
        </p:spPr>
        <p:txBody>
          <a:bodyPr wrap="square" rtlCol="0">
            <a:spAutoFit/>
          </a:bodyPr>
          <a:lstStyle/>
          <a:p>
            <a:r>
              <a:rPr lang="en-US" dirty="0">
                <a:solidFill>
                  <a:srgbClr val="FF0000"/>
                </a:solidFill>
              </a:rPr>
              <a:t>*</a:t>
            </a:r>
          </a:p>
        </p:txBody>
      </p:sp>
      <p:cxnSp>
        <p:nvCxnSpPr>
          <p:cNvPr id="43" name="Straight Connector 42">
            <a:extLst>
              <a:ext uri="{FF2B5EF4-FFF2-40B4-BE49-F238E27FC236}">
                <a16:creationId xmlns:a16="http://schemas.microsoft.com/office/drawing/2014/main" id="{DC4CAE02-4EC0-4897-84E3-FA1C2C37DD71}"/>
              </a:ext>
            </a:extLst>
          </p:cNvPr>
          <p:cNvCxnSpPr>
            <a:cxnSpLocks/>
          </p:cNvCxnSpPr>
          <p:nvPr/>
        </p:nvCxnSpPr>
        <p:spPr>
          <a:xfrm>
            <a:off x="3965396" y="2431165"/>
            <a:ext cx="342653" cy="217683"/>
          </a:xfrm>
          <a:prstGeom prst="line">
            <a:avLst/>
          </a:prstGeom>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302F18A7-DE10-47C0-983F-C9018318C0F0}"/>
              </a:ext>
            </a:extLst>
          </p:cNvPr>
          <p:cNvSpPr/>
          <p:nvPr/>
        </p:nvSpPr>
        <p:spPr>
          <a:xfrm>
            <a:off x="1205575" y="1488333"/>
            <a:ext cx="1256263" cy="320528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78976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5075CBB-6A42-4D4D-A4CE-14400DFE4D81}"/>
              </a:ext>
            </a:extLst>
          </p:cNvPr>
          <p:cNvCxnSpPr>
            <a:cxnSpLocks/>
          </p:cNvCxnSpPr>
          <p:nvPr/>
        </p:nvCxnSpPr>
        <p:spPr>
          <a:xfrm>
            <a:off x="0" y="1280160"/>
            <a:ext cx="12194318" cy="1228"/>
          </a:xfrm>
          <a:prstGeom prst="line">
            <a:avLst/>
          </a:prstGeom>
          <a:ln w="63500">
            <a:solidFill>
              <a:schemeClr val="accent6"/>
            </a:solidFill>
          </a:ln>
        </p:spPr>
        <p:style>
          <a:lnRef idx="3">
            <a:schemeClr val="accent3"/>
          </a:lnRef>
          <a:fillRef idx="0">
            <a:schemeClr val="accent3"/>
          </a:fillRef>
          <a:effectRef idx="2">
            <a:schemeClr val="accent3"/>
          </a:effectRef>
          <a:fontRef idx="minor">
            <a:schemeClr val="tx1"/>
          </a:fontRef>
        </p:style>
      </p:cxnSp>
      <p:sp>
        <p:nvSpPr>
          <p:cNvPr id="21" name="TextBox 20"/>
          <p:cNvSpPr txBox="1"/>
          <p:nvPr/>
        </p:nvSpPr>
        <p:spPr>
          <a:xfrm>
            <a:off x="1263964" y="385617"/>
            <a:ext cx="9946223" cy="584775"/>
          </a:xfrm>
          <a:prstGeom prst="rect">
            <a:avLst/>
          </a:prstGeom>
          <a:noFill/>
          <a:ln w="12700">
            <a:noFill/>
          </a:ln>
        </p:spPr>
        <p:txBody>
          <a:bodyPr wrap="square" rtlCol="0">
            <a:spAutoFit/>
          </a:bodyPr>
          <a:lstStyle/>
          <a:p>
            <a:pPr algn="ctr"/>
            <a:r>
              <a:rPr lang="en-US" sz="3200" b="1" dirty="0"/>
              <a:t>Radiation Effect on Mizuna Seeds</a:t>
            </a:r>
          </a:p>
        </p:txBody>
      </p:sp>
      <p:sp>
        <p:nvSpPr>
          <p:cNvPr id="22" name="TextBox 21"/>
          <p:cNvSpPr txBox="1"/>
          <p:nvPr/>
        </p:nvSpPr>
        <p:spPr>
          <a:xfrm>
            <a:off x="547610" y="1755927"/>
            <a:ext cx="1678684" cy="307777"/>
          </a:xfrm>
          <a:prstGeom prst="rect">
            <a:avLst/>
          </a:prstGeom>
          <a:noFill/>
          <a:ln w="19050">
            <a:noFill/>
          </a:ln>
        </p:spPr>
        <p:txBody>
          <a:bodyPr wrap="square" rtlCol="0">
            <a:spAutoFit/>
          </a:bodyPr>
          <a:lstStyle/>
          <a:p>
            <a:r>
              <a:rPr lang="en-US" sz="1400" b="1" dirty="0">
                <a:latin typeface="Calibri" panose="020F0502020204030204" pitchFamily="34" charset="0"/>
              </a:rPr>
              <a:t>GCR (Dry)</a:t>
            </a:r>
            <a:endParaRPr lang="en-US" sz="1400" dirty="0">
              <a:solidFill>
                <a:schemeClr val="accent5">
                  <a:lumMod val="75000"/>
                </a:schemeClr>
              </a:solidFill>
              <a:latin typeface="Calibri" panose="020F0502020204030204" pitchFamily="34" charset="0"/>
            </a:endParaRPr>
          </a:p>
        </p:txBody>
      </p:sp>
      <p:sp>
        <p:nvSpPr>
          <p:cNvPr id="11"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9355319" y="642233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rPr>
              <a:t>2021 NASA HRP IWS	</a:t>
            </a:r>
            <a:r>
              <a:rPr kumimoji="0" lang="en-US" sz="1200" b="0" i="0" u="none" strike="noStrike" kern="1200" cap="none" spc="0" normalizeH="0" noProof="0" dirty="0">
                <a:ln>
                  <a:noFill/>
                </a:ln>
                <a:solidFill>
                  <a:srgbClr val="AAE3F7"/>
                </a:solidFill>
                <a:effectLst/>
                <a:uLnTx/>
                <a:uFillTx/>
                <a:latin typeface="Arial" panose="020B0604020202020204" pitchFamily="34" charset="0"/>
                <a:ea typeface="+mn-ea"/>
                <a:cs typeface="Arial" panose="020B0604020202020204" pitchFamily="34" charset="0"/>
              </a:rPr>
              <a:t>- </a:t>
            </a:r>
            <a:fld id="{2E8C51FE-49D9-314D-9957-ABBF7DDE8782}" type="slidenum">
              <a:rPr kumimoji="0" lang="en-US" sz="1200" b="0" i="0" u="none" strike="noStrike" kern="1200" cap="none" spc="0" normalizeH="0" baseline="0" noProof="0" smtClean="0">
                <a:ln>
                  <a:noFill/>
                </a:ln>
                <a:solidFill>
                  <a:srgbClr val="AAE3F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135E8540-D374-4D36-841F-8D5461800948}"/>
              </a:ext>
            </a:extLst>
          </p:cNvPr>
          <p:cNvSpPr/>
          <p:nvPr/>
        </p:nvSpPr>
        <p:spPr>
          <a:xfrm>
            <a:off x="5817140" y="2075228"/>
            <a:ext cx="5622588" cy="2800767"/>
          </a:xfrm>
          <a:prstGeom prst="rect">
            <a:avLst/>
          </a:prstGeom>
        </p:spPr>
        <p:txBody>
          <a:bodyPr wrap="square">
            <a:spAutoFit/>
          </a:bodyPr>
          <a:lstStyle/>
          <a:p>
            <a:r>
              <a:rPr lang="en-US" sz="1600" b="1" dirty="0">
                <a:latin typeface="Calibri" panose="020F0502020204030204" pitchFamily="34" charset="0"/>
                <a:ea typeface="Calibri" panose="020F0502020204030204" pitchFamily="34" charset="0"/>
                <a:cs typeface="Calibri" panose="020F0502020204030204" pitchFamily="34" charset="0"/>
              </a:rPr>
              <a:t>Short Summary: </a:t>
            </a:r>
          </a:p>
          <a:p>
            <a:pPr marL="342900" indent="-342900">
              <a:buAutoNum type="arabicPeriod"/>
            </a:pPr>
            <a:r>
              <a:rPr lang="en-US" sz="1600" dirty="0">
                <a:latin typeface="Calibri" panose="020F0502020204030204" pitchFamily="34" charset="0"/>
                <a:ea typeface="Calibri" panose="020F0502020204030204" pitchFamily="34" charset="0"/>
                <a:cs typeface="Calibri" panose="020F0502020204030204" pitchFamily="34" charset="0"/>
              </a:rPr>
              <a:t>Root length changes were only observed in GCR irradiated groups, indicating heavier particles may have more impact on the root development.</a:t>
            </a:r>
          </a:p>
          <a:p>
            <a:pPr marL="342900" indent="-342900">
              <a:buAutoNum type="arabicPeriod"/>
            </a:pPr>
            <a:endParaRPr lang="en-US" sz="1600" dirty="0">
              <a:latin typeface="Calibri" panose="020F0502020204030204" pitchFamily="34" charset="0"/>
              <a:ea typeface="Calibri" panose="020F0502020204030204" pitchFamily="34" charset="0"/>
              <a:cs typeface="Calibri" panose="020F0502020204030204" pitchFamily="34" charset="0"/>
            </a:endParaRPr>
          </a:p>
          <a:p>
            <a:pPr marL="342900" indent="-342900">
              <a:buAutoNum type="arabicPeriod"/>
            </a:pPr>
            <a:r>
              <a:rPr lang="en-US" sz="1600" dirty="0">
                <a:latin typeface="Calibri" panose="020F0502020204030204" pitchFamily="34" charset="0"/>
                <a:ea typeface="Calibri" panose="020F0502020204030204" pitchFamily="34" charset="0"/>
                <a:cs typeface="Calibri" panose="020F0502020204030204" pitchFamily="34" charset="0"/>
              </a:rPr>
              <a:t>Plants from both GCR and SPE irradiated seeds showed signs of stress.</a:t>
            </a:r>
          </a:p>
          <a:p>
            <a:pPr marL="342900" indent="-342900">
              <a:buAutoNum type="arabicPeriod"/>
            </a:pPr>
            <a:endParaRPr lang="en-US" sz="1600" dirty="0">
              <a:latin typeface="Calibri" panose="020F0502020204030204" pitchFamily="34" charset="0"/>
              <a:ea typeface="Calibri" panose="020F0502020204030204" pitchFamily="34" charset="0"/>
              <a:cs typeface="Calibri" panose="020F0502020204030204" pitchFamily="34" charset="0"/>
            </a:endParaRPr>
          </a:p>
          <a:p>
            <a:pPr marL="342900" indent="-342900">
              <a:buAutoNum type="arabicPeriod"/>
            </a:pPr>
            <a:r>
              <a:rPr lang="en-US" sz="1600" dirty="0">
                <a:latin typeface="Calibri" panose="020F0502020204030204" pitchFamily="34" charset="0"/>
                <a:ea typeface="Calibri" panose="020F0502020204030204" pitchFamily="34" charset="0"/>
                <a:cs typeface="Calibri" panose="020F0502020204030204" pitchFamily="34" charset="0"/>
              </a:rPr>
              <a:t>Only plants developed from seeds exposed to SPE LDR radiation showed significant signs of stress, but not those from GCR LDR group. </a:t>
            </a:r>
            <a:endParaRPr lang="en-US" sz="1600" dirty="0">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1909C170-BE5F-4943-8F09-7B9A88EBEF0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47610" y="2140532"/>
            <a:ext cx="2399030" cy="1626098"/>
          </a:xfrm>
          <a:prstGeom prst="rect">
            <a:avLst/>
          </a:prstGeom>
          <a:ln>
            <a:solidFill>
              <a:schemeClr val="tx1"/>
            </a:solidFill>
          </a:ln>
        </p:spPr>
      </p:pic>
      <p:pic>
        <p:nvPicPr>
          <p:cNvPr id="16" name="Picture 15" descr="Chart, bar chart&#10;&#10;Description automatically generated">
            <a:extLst>
              <a:ext uri="{FF2B5EF4-FFF2-40B4-BE49-F238E27FC236}">
                <a16:creationId xmlns:a16="http://schemas.microsoft.com/office/drawing/2014/main" id="{2D02BACA-C0CA-48E9-A940-03F7364034E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47609" y="3879462"/>
            <a:ext cx="2399029" cy="1537245"/>
          </a:xfrm>
          <a:prstGeom prst="rect">
            <a:avLst/>
          </a:prstGeom>
          <a:ln>
            <a:solidFill>
              <a:schemeClr val="tx1"/>
            </a:solidFill>
          </a:ln>
        </p:spPr>
      </p:pic>
      <p:sp>
        <p:nvSpPr>
          <p:cNvPr id="17" name="Rectangle 16">
            <a:extLst>
              <a:ext uri="{FF2B5EF4-FFF2-40B4-BE49-F238E27FC236}">
                <a16:creationId xmlns:a16="http://schemas.microsoft.com/office/drawing/2014/main" id="{69C8F613-754A-4860-B6F2-124ABC911CBB}"/>
              </a:ext>
            </a:extLst>
          </p:cNvPr>
          <p:cNvSpPr/>
          <p:nvPr/>
        </p:nvSpPr>
        <p:spPr>
          <a:xfrm>
            <a:off x="430367" y="1369447"/>
            <a:ext cx="12194317" cy="338554"/>
          </a:xfrm>
          <a:prstGeom prst="rect">
            <a:avLst/>
          </a:prstGeom>
        </p:spPr>
        <p:txBody>
          <a:bodyPr wrap="square">
            <a:spAutoFit/>
          </a:bodyPr>
          <a:lstStyle/>
          <a:p>
            <a:r>
              <a:rPr lang="en-US" sz="1600" b="1" dirty="0">
                <a:latin typeface="Calibri" panose="020F0502020204030204" pitchFamily="34" charset="0"/>
                <a:ea typeface="Calibri" panose="020F0502020204030204" pitchFamily="34" charset="0"/>
                <a:cs typeface="Calibri" panose="020F0502020204030204" pitchFamily="34" charset="0"/>
              </a:rPr>
              <a:t>Germination Rate: </a:t>
            </a:r>
            <a:r>
              <a:rPr lang="en-US" sz="1600" dirty="0">
                <a:latin typeface="Calibri" panose="020F0502020204030204" pitchFamily="34" charset="0"/>
                <a:ea typeface="Calibri" panose="020F0502020204030204" pitchFamily="34" charset="0"/>
                <a:cs typeface="Calibri" panose="020F0502020204030204" pitchFamily="34" charset="0"/>
              </a:rPr>
              <a:t>No significant changes in germination rate within different treatment groups (n=48-60 per treatment group).</a:t>
            </a:r>
            <a:endParaRPr lang="en-US" sz="1600" dirty="0">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7C758604-9875-4913-A536-2BC42C60E1B7}"/>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045702" y="2140532"/>
            <a:ext cx="2399029" cy="1626098"/>
          </a:xfrm>
          <a:prstGeom prst="rect">
            <a:avLst/>
          </a:prstGeom>
          <a:ln>
            <a:solidFill>
              <a:schemeClr val="tx1"/>
            </a:solidFill>
          </a:ln>
        </p:spPr>
      </p:pic>
      <p:pic>
        <p:nvPicPr>
          <p:cNvPr id="26" name="Picture 25" descr="Chart, bar chart&#10;&#10;Description automatically generated">
            <a:extLst>
              <a:ext uri="{FF2B5EF4-FFF2-40B4-BE49-F238E27FC236}">
                <a16:creationId xmlns:a16="http://schemas.microsoft.com/office/drawing/2014/main" id="{4BE2BC9D-860F-4D1B-9FCD-438F1367B7BD}"/>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045701" y="3874734"/>
            <a:ext cx="2399029" cy="1527090"/>
          </a:xfrm>
          <a:prstGeom prst="rect">
            <a:avLst/>
          </a:prstGeom>
          <a:ln>
            <a:solidFill>
              <a:schemeClr val="tx1"/>
            </a:solidFill>
          </a:ln>
        </p:spPr>
      </p:pic>
      <p:sp>
        <p:nvSpPr>
          <p:cNvPr id="28" name="TextBox 27">
            <a:extLst>
              <a:ext uri="{FF2B5EF4-FFF2-40B4-BE49-F238E27FC236}">
                <a16:creationId xmlns:a16="http://schemas.microsoft.com/office/drawing/2014/main" id="{FE2A0433-0E87-4DA6-9E6E-1D22CD3FF87E}"/>
              </a:ext>
            </a:extLst>
          </p:cNvPr>
          <p:cNvSpPr txBox="1"/>
          <p:nvPr/>
        </p:nvSpPr>
        <p:spPr>
          <a:xfrm>
            <a:off x="3045701" y="1755927"/>
            <a:ext cx="1378127" cy="307777"/>
          </a:xfrm>
          <a:prstGeom prst="rect">
            <a:avLst/>
          </a:prstGeom>
          <a:noFill/>
          <a:ln w="19050">
            <a:noFill/>
          </a:ln>
        </p:spPr>
        <p:txBody>
          <a:bodyPr wrap="square" rtlCol="0">
            <a:spAutoFit/>
          </a:bodyPr>
          <a:lstStyle/>
          <a:p>
            <a:r>
              <a:rPr lang="en-US" sz="1400" b="1" dirty="0">
                <a:latin typeface="Calibri" panose="020F0502020204030204" pitchFamily="34" charset="0"/>
              </a:rPr>
              <a:t>SPE (Hydrated)</a:t>
            </a:r>
            <a:endParaRPr lang="en-US" sz="1400" dirty="0">
              <a:latin typeface="Calibri" panose="020F0502020204030204" pitchFamily="34" charset="0"/>
            </a:endParaRPr>
          </a:p>
        </p:txBody>
      </p:sp>
      <p:sp>
        <p:nvSpPr>
          <p:cNvPr id="3" name="Rectangle 2">
            <a:extLst>
              <a:ext uri="{FF2B5EF4-FFF2-40B4-BE49-F238E27FC236}">
                <a16:creationId xmlns:a16="http://schemas.microsoft.com/office/drawing/2014/main" id="{3C2D5E8B-550A-46C7-8155-806C3BA5FE93}"/>
              </a:ext>
            </a:extLst>
          </p:cNvPr>
          <p:cNvSpPr/>
          <p:nvPr/>
        </p:nvSpPr>
        <p:spPr>
          <a:xfrm>
            <a:off x="1923068" y="1959968"/>
            <a:ext cx="933253" cy="3622420"/>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564F5E1-EC1A-482C-B9B0-AA300280A4AD}"/>
              </a:ext>
            </a:extLst>
          </p:cNvPr>
          <p:cNvSpPr/>
          <p:nvPr/>
        </p:nvSpPr>
        <p:spPr>
          <a:xfrm>
            <a:off x="4467653" y="1955420"/>
            <a:ext cx="933253" cy="3622420"/>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7EA3A10-0F89-4928-A4C0-981ED67C0FDA}"/>
              </a:ext>
            </a:extLst>
          </p:cNvPr>
          <p:cNvSpPr txBox="1"/>
          <p:nvPr/>
        </p:nvSpPr>
        <p:spPr>
          <a:xfrm>
            <a:off x="10233465" y="6024716"/>
            <a:ext cx="1953443" cy="338554"/>
          </a:xfrm>
          <a:prstGeom prst="rect">
            <a:avLst/>
          </a:prstGeom>
          <a:noFill/>
        </p:spPr>
        <p:txBody>
          <a:bodyPr wrap="square" rtlCol="0">
            <a:spAutoFit/>
          </a:bodyPr>
          <a:lstStyle/>
          <a:p>
            <a:r>
              <a:rPr lang="en-US" sz="1600" i="1" dirty="0"/>
              <a:t>Zhang et al, Life 2022</a:t>
            </a:r>
          </a:p>
        </p:txBody>
      </p:sp>
    </p:spTree>
    <p:extLst>
      <p:ext uri="{BB962C8B-B14F-4D97-AF65-F5344CB8AC3E}">
        <p14:creationId xmlns:p14="http://schemas.microsoft.com/office/powerpoint/2010/main" val="35304418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5075CBB-6A42-4D4D-A4CE-14400DFE4D81}"/>
              </a:ext>
            </a:extLst>
          </p:cNvPr>
          <p:cNvCxnSpPr>
            <a:cxnSpLocks/>
          </p:cNvCxnSpPr>
          <p:nvPr/>
        </p:nvCxnSpPr>
        <p:spPr>
          <a:xfrm>
            <a:off x="0" y="1280160"/>
            <a:ext cx="12194318" cy="1228"/>
          </a:xfrm>
          <a:prstGeom prst="line">
            <a:avLst/>
          </a:prstGeom>
          <a:ln w="63500">
            <a:solidFill>
              <a:schemeClr val="accent6"/>
            </a:solidFill>
          </a:ln>
        </p:spPr>
        <p:style>
          <a:lnRef idx="3">
            <a:schemeClr val="accent3"/>
          </a:lnRef>
          <a:fillRef idx="0">
            <a:schemeClr val="accent3"/>
          </a:fillRef>
          <a:effectRef idx="2">
            <a:schemeClr val="accent3"/>
          </a:effectRef>
          <a:fontRef idx="minor">
            <a:schemeClr val="tx1"/>
          </a:fontRef>
        </p:style>
      </p:cxnSp>
      <p:sp>
        <p:nvSpPr>
          <p:cNvPr id="21" name="TextBox 20"/>
          <p:cNvSpPr txBox="1"/>
          <p:nvPr/>
        </p:nvSpPr>
        <p:spPr>
          <a:xfrm>
            <a:off x="1263964" y="385617"/>
            <a:ext cx="9946223" cy="584775"/>
          </a:xfrm>
          <a:prstGeom prst="rect">
            <a:avLst/>
          </a:prstGeom>
          <a:noFill/>
          <a:ln w="12700">
            <a:noFill/>
          </a:ln>
        </p:spPr>
        <p:txBody>
          <a:bodyPr wrap="square" rtlCol="0">
            <a:spAutoFit/>
          </a:bodyPr>
          <a:lstStyle/>
          <a:p>
            <a:pPr algn="ctr"/>
            <a:r>
              <a:rPr lang="en-US" sz="3200" b="1" dirty="0"/>
              <a:t>Radiation Effect on Mizuna Seeds</a:t>
            </a:r>
          </a:p>
        </p:txBody>
      </p:sp>
      <p:sp>
        <p:nvSpPr>
          <p:cNvPr id="22" name="TextBox 21"/>
          <p:cNvSpPr txBox="1"/>
          <p:nvPr/>
        </p:nvSpPr>
        <p:spPr>
          <a:xfrm>
            <a:off x="547610" y="1871704"/>
            <a:ext cx="1678684" cy="307777"/>
          </a:xfrm>
          <a:prstGeom prst="rect">
            <a:avLst/>
          </a:prstGeom>
          <a:noFill/>
          <a:ln w="19050">
            <a:noFill/>
          </a:ln>
        </p:spPr>
        <p:txBody>
          <a:bodyPr wrap="square" rtlCol="0">
            <a:spAutoFit/>
          </a:bodyPr>
          <a:lstStyle/>
          <a:p>
            <a:r>
              <a:rPr lang="en-US" sz="1400" b="1" dirty="0">
                <a:latin typeface="Calibri" panose="020F0502020204030204" pitchFamily="34" charset="0"/>
              </a:rPr>
              <a:t>GCR (Dry)</a:t>
            </a:r>
            <a:endParaRPr lang="en-US" sz="1400" dirty="0">
              <a:solidFill>
                <a:schemeClr val="accent5">
                  <a:lumMod val="75000"/>
                </a:schemeClr>
              </a:solidFill>
              <a:latin typeface="Calibri" panose="020F0502020204030204" pitchFamily="34" charset="0"/>
            </a:endParaRPr>
          </a:p>
        </p:txBody>
      </p:sp>
      <p:sp>
        <p:nvSpPr>
          <p:cNvPr id="11"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9355319" y="642233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rPr>
              <a:t>2021 NASA HRP IWS	</a:t>
            </a:r>
            <a:r>
              <a:rPr kumimoji="0" lang="en-US" sz="1200" b="0" i="0" u="none" strike="noStrike" kern="1200" cap="none" spc="0" normalizeH="0" noProof="0" dirty="0">
                <a:ln>
                  <a:noFill/>
                </a:ln>
                <a:solidFill>
                  <a:srgbClr val="AAE3F7"/>
                </a:solidFill>
                <a:effectLst/>
                <a:uLnTx/>
                <a:uFillTx/>
                <a:latin typeface="Arial" panose="020B0604020202020204" pitchFamily="34" charset="0"/>
                <a:ea typeface="+mn-ea"/>
                <a:cs typeface="Arial" panose="020B0604020202020204" pitchFamily="34" charset="0"/>
              </a:rPr>
              <a:t>- </a:t>
            </a:r>
            <a:fld id="{2E8C51FE-49D9-314D-9957-ABBF7DDE8782}" type="slidenum">
              <a:rPr kumimoji="0" lang="en-US" sz="1200" b="0" i="0" u="none" strike="noStrike" kern="1200" cap="none" spc="0" normalizeH="0" baseline="0" noProof="0" smtClean="0">
                <a:ln>
                  <a:noFill/>
                </a:ln>
                <a:solidFill>
                  <a:srgbClr val="AAE3F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135E8540-D374-4D36-841F-8D5461800948}"/>
              </a:ext>
            </a:extLst>
          </p:cNvPr>
          <p:cNvSpPr/>
          <p:nvPr/>
        </p:nvSpPr>
        <p:spPr>
          <a:xfrm>
            <a:off x="430368" y="5801283"/>
            <a:ext cx="10580139" cy="584775"/>
          </a:xfrm>
          <a:prstGeom prst="rect">
            <a:avLst/>
          </a:prstGeom>
        </p:spPr>
        <p:txBody>
          <a:bodyPr wrap="square">
            <a:spAutoFit/>
          </a:bodyPr>
          <a:lstStyle/>
          <a:p>
            <a:r>
              <a:rPr lang="en-US" sz="1600" b="1" dirty="0">
                <a:latin typeface="Calibri" panose="020F0502020204030204" pitchFamily="34" charset="0"/>
                <a:ea typeface="Calibri" panose="020F0502020204030204" pitchFamily="34" charset="0"/>
                <a:cs typeface="Calibri" panose="020F0502020204030204" pitchFamily="34" charset="0"/>
              </a:rPr>
              <a:t>Short Summary: 1. </a:t>
            </a:r>
            <a:r>
              <a:rPr lang="en-US" sz="1600" dirty="0">
                <a:latin typeface="Calibri" panose="020F0502020204030204" pitchFamily="34" charset="0"/>
                <a:ea typeface="Calibri" panose="020F0502020204030204" pitchFamily="34" charset="0"/>
                <a:cs typeface="Calibri" panose="020F0502020204030204" pitchFamily="34" charset="0"/>
              </a:rPr>
              <a:t>Simulated GCR, at LDR, had no significant impact on plant size, weight of edible biomass, and chlorophyll content. </a:t>
            </a:r>
            <a:r>
              <a:rPr lang="en-US" sz="1600" b="1" dirty="0">
                <a:latin typeface="Calibri" panose="020F0502020204030204" pitchFamily="34" charset="0"/>
                <a:ea typeface="Calibri" panose="020F0502020204030204" pitchFamily="34" charset="0"/>
                <a:cs typeface="Calibri" panose="020F0502020204030204" pitchFamily="34" charset="0"/>
              </a:rPr>
              <a:t>2.</a:t>
            </a:r>
            <a:r>
              <a:rPr lang="en-US" sz="1600" dirty="0">
                <a:latin typeface="Calibri" panose="020F0502020204030204" pitchFamily="34" charset="0"/>
                <a:ea typeface="Calibri" panose="020F0502020204030204" pitchFamily="34" charset="0"/>
                <a:cs typeface="Calibri" panose="020F0502020204030204" pitchFamily="34" charset="0"/>
              </a:rPr>
              <a:t> Simulated SPE exposure affected early seedling development up to 14 days.</a:t>
            </a:r>
            <a:endParaRPr lang="en-US" sz="1600" dirty="0">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1909C170-BE5F-4943-8F09-7B9A88EBEF0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47610" y="2256309"/>
            <a:ext cx="2399030" cy="1626098"/>
          </a:xfrm>
          <a:prstGeom prst="rect">
            <a:avLst/>
          </a:prstGeom>
          <a:ln>
            <a:solidFill>
              <a:schemeClr val="tx1"/>
            </a:solidFill>
          </a:ln>
        </p:spPr>
      </p:pic>
      <p:pic>
        <p:nvPicPr>
          <p:cNvPr id="16" name="Picture 15" descr="Chart, bar chart&#10;&#10;Description automatically generated">
            <a:extLst>
              <a:ext uri="{FF2B5EF4-FFF2-40B4-BE49-F238E27FC236}">
                <a16:creationId xmlns:a16="http://schemas.microsoft.com/office/drawing/2014/main" id="{2D02BACA-C0CA-48E9-A940-03F7364034E6}"/>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47609" y="3995239"/>
            <a:ext cx="2399029" cy="1537245"/>
          </a:xfrm>
          <a:prstGeom prst="rect">
            <a:avLst/>
          </a:prstGeom>
          <a:ln>
            <a:solidFill>
              <a:schemeClr val="tx1"/>
            </a:solidFill>
          </a:ln>
        </p:spPr>
      </p:pic>
      <p:sp>
        <p:nvSpPr>
          <p:cNvPr id="17" name="Rectangle 16">
            <a:extLst>
              <a:ext uri="{FF2B5EF4-FFF2-40B4-BE49-F238E27FC236}">
                <a16:creationId xmlns:a16="http://schemas.microsoft.com/office/drawing/2014/main" id="{69C8F613-754A-4860-B6F2-124ABC911CBB}"/>
              </a:ext>
            </a:extLst>
          </p:cNvPr>
          <p:cNvSpPr/>
          <p:nvPr/>
        </p:nvSpPr>
        <p:spPr>
          <a:xfrm>
            <a:off x="430368" y="1369447"/>
            <a:ext cx="11121870" cy="338554"/>
          </a:xfrm>
          <a:prstGeom prst="rect">
            <a:avLst/>
          </a:prstGeom>
        </p:spPr>
        <p:txBody>
          <a:bodyPr wrap="square">
            <a:spAutoFit/>
          </a:bodyPr>
          <a:lstStyle/>
          <a:p>
            <a:r>
              <a:rPr lang="en-US" sz="1600" b="1" dirty="0">
                <a:latin typeface="Calibri" panose="020F0502020204030204" pitchFamily="34" charset="0"/>
                <a:ea typeface="Calibri" panose="020F0502020204030204" pitchFamily="34" charset="0"/>
                <a:cs typeface="Calibri" panose="020F0502020204030204" pitchFamily="34" charset="0"/>
              </a:rPr>
              <a:t>Emergence Rate: </a:t>
            </a:r>
            <a:r>
              <a:rPr lang="en-US" sz="1600" dirty="0">
                <a:latin typeface="Calibri" panose="020F0502020204030204" pitchFamily="34" charset="0"/>
                <a:ea typeface="Calibri" panose="020F0502020204030204" pitchFamily="34" charset="0"/>
                <a:cs typeface="Calibri" panose="020F0502020204030204" pitchFamily="34" charset="0"/>
              </a:rPr>
              <a:t>No significant changes in emergence rate within different treatment groups (n=25-36 per treatment group).</a:t>
            </a:r>
            <a:endParaRPr lang="en-US" sz="1600" dirty="0">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7C758604-9875-4913-A536-2BC42C60E1B7}"/>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045702" y="2256309"/>
            <a:ext cx="2399029" cy="1626098"/>
          </a:xfrm>
          <a:prstGeom prst="rect">
            <a:avLst/>
          </a:prstGeom>
          <a:ln>
            <a:solidFill>
              <a:schemeClr val="tx1"/>
            </a:solidFill>
          </a:ln>
        </p:spPr>
      </p:pic>
      <p:pic>
        <p:nvPicPr>
          <p:cNvPr id="26" name="Picture 25" descr="Chart, bar chart&#10;&#10;Description automatically generated">
            <a:extLst>
              <a:ext uri="{FF2B5EF4-FFF2-40B4-BE49-F238E27FC236}">
                <a16:creationId xmlns:a16="http://schemas.microsoft.com/office/drawing/2014/main" id="{4BE2BC9D-860F-4D1B-9FCD-438F1367B7BD}"/>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3045701" y="3990511"/>
            <a:ext cx="2399029" cy="1527090"/>
          </a:xfrm>
          <a:prstGeom prst="rect">
            <a:avLst/>
          </a:prstGeom>
          <a:ln>
            <a:solidFill>
              <a:schemeClr val="tx1"/>
            </a:solidFill>
          </a:ln>
        </p:spPr>
      </p:pic>
      <p:sp>
        <p:nvSpPr>
          <p:cNvPr id="28" name="TextBox 27">
            <a:extLst>
              <a:ext uri="{FF2B5EF4-FFF2-40B4-BE49-F238E27FC236}">
                <a16:creationId xmlns:a16="http://schemas.microsoft.com/office/drawing/2014/main" id="{FE2A0433-0E87-4DA6-9E6E-1D22CD3FF87E}"/>
              </a:ext>
            </a:extLst>
          </p:cNvPr>
          <p:cNvSpPr txBox="1"/>
          <p:nvPr/>
        </p:nvSpPr>
        <p:spPr>
          <a:xfrm>
            <a:off x="3045701" y="1871704"/>
            <a:ext cx="1378127" cy="307777"/>
          </a:xfrm>
          <a:prstGeom prst="rect">
            <a:avLst/>
          </a:prstGeom>
          <a:noFill/>
          <a:ln w="19050">
            <a:noFill/>
          </a:ln>
        </p:spPr>
        <p:txBody>
          <a:bodyPr wrap="square" rtlCol="0">
            <a:spAutoFit/>
          </a:bodyPr>
          <a:lstStyle/>
          <a:p>
            <a:r>
              <a:rPr lang="en-US" sz="1400" b="1" dirty="0">
                <a:latin typeface="Calibri" panose="020F0502020204030204" pitchFamily="34" charset="0"/>
              </a:rPr>
              <a:t>SPE (Hydrated)</a:t>
            </a:r>
            <a:endParaRPr lang="en-US" sz="1400" dirty="0">
              <a:latin typeface="Calibri" panose="020F0502020204030204" pitchFamily="34" charset="0"/>
            </a:endParaRPr>
          </a:p>
        </p:txBody>
      </p:sp>
      <p:sp>
        <p:nvSpPr>
          <p:cNvPr id="3" name="Rectangle 2">
            <a:extLst>
              <a:ext uri="{FF2B5EF4-FFF2-40B4-BE49-F238E27FC236}">
                <a16:creationId xmlns:a16="http://schemas.microsoft.com/office/drawing/2014/main" id="{3C2D5E8B-550A-46C7-8155-806C3BA5FE93}"/>
              </a:ext>
            </a:extLst>
          </p:cNvPr>
          <p:cNvSpPr/>
          <p:nvPr/>
        </p:nvSpPr>
        <p:spPr>
          <a:xfrm>
            <a:off x="1923068" y="2075745"/>
            <a:ext cx="933253" cy="3622420"/>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564F5E1-EC1A-482C-B9B0-AA300280A4AD}"/>
              </a:ext>
            </a:extLst>
          </p:cNvPr>
          <p:cNvSpPr/>
          <p:nvPr/>
        </p:nvSpPr>
        <p:spPr>
          <a:xfrm>
            <a:off x="4467653" y="2071197"/>
            <a:ext cx="933253" cy="3622420"/>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1C3BDF7-6D1A-42D3-B84E-1C9F7040EA03}"/>
              </a:ext>
            </a:extLst>
          </p:cNvPr>
          <p:cNvSpPr txBox="1"/>
          <p:nvPr/>
        </p:nvSpPr>
        <p:spPr>
          <a:xfrm>
            <a:off x="5658055" y="1824289"/>
            <a:ext cx="1466575" cy="584775"/>
          </a:xfrm>
          <a:prstGeom prst="rect">
            <a:avLst/>
          </a:prstGeom>
          <a:noFill/>
          <a:ln w="19050">
            <a:solidFill>
              <a:schemeClr val="tx1"/>
            </a:solidFill>
          </a:ln>
        </p:spPr>
        <p:txBody>
          <a:bodyPr wrap="square" rtlCol="0">
            <a:spAutoFit/>
          </a:bodyPr>
          <a:lstStyle/>
          <a:p>
            <a:r>
              <a:rPr lang="en-US" sz="1600" b="1" dirty="0">
                <a:latin typeface="Calibri" panose="020F0502020204030204" pitchFamily="34" charset="0"/>
              </a:rPr>
              <a:t>SPE Soil Based Grow-out</a:t>
            </a:r>
            <a:endParaRPr lang="en-US" sz="1600" dirty="0">
              <a:latin typeface="Calibri" panose="020F0502020204030204" pitchFamily="34" charset="0"/>
            </a:endParaRPr>
          </a:p>
        </p:txBody>
      </p:sp>
      <p:graphicFrame>
        <p:nvGraphicFramePr>
          <p:cNvPr id="2" name="Object 1">
            <a:extLst>
              <a:ext uri="{FF2B5EF4-FFF2-40B4-BE49-F238E27FC236}">
                <a16:creationId xmlns:a16="http://schemas.microsoft.com/office/drawing/2014/main" id="{197E4341-06CF-42C7-81FE-C2A8DB60FAD8}"/>
              </a:ext>
            </a:extLst>
          </p:cNvPr>
          <p:cNvGraphicFramePr>
            <a:graphicFrameLocks noChangeAspect="1"/>
          </p:cNvGraphicFramePr>
          <p:nvPr>
            <p:extLst>
              <p:ext uri="{D42A27DB-BD31-4B8C-83A1-F6EECF244321}">
                <p14:modId xmlns:p14="http://schemas.microsoft.com/office/powerpoint/2010/main" val="686422845"/>
              </p:ext>
            </p:extLst>
          </p:nvPr>
        </p:nvGraphicFramePr>
        <p:xfrm>
          <a:off x="5666369" y="2779154"/>
          <a:ext cx="4308003" cy="898910"/>
        </p:xfrm>
        <a:graphic>
          <a:graphicData uri="http://schemas.openxmlformats.org/presentationml/2006/ole">
            <mc:AlternateContent xmlns:mc="http://schemas.openxmlformats.org/markup-compatibility/2006">
              <mc:Choice xmlns:v="urn:schemas-microsoft-com:vml" Requires="v">
                <p:oleObj spid="_x0000_s7218" name="Worksheet" r:id="rId8" imgW="7025424" imgH="1531674" progId="Excel.Sheet.12">
                  <p:embed/>
                </p:oleObj>
              </mc:Choice>
              <mc:Fallback>
                <p:oleObj name="Worksheet" r:id="rId8" imgW="7025424" imgH="1531674" progId="Excel.Sheet.12">
                  <p:embed/>
                  <p:pic>
                    <p:nvPicPr>
                      <p:cNvPr id="0" name=""/>
                      <p:cNvPicPr/>
                      <p:nvPr/>
                    </p:nvPicPr>
                    <p:blipFill>
                      <a:blip r:embed="rId9"/>
                      <a:stretch>
                        <a:fillRect/>
                      </a:stretch>
                    </p:blipFill>
                    <p:spPr>
                      <a:xfrm>
                        <a:off x="5666369" y="2779154"/>
                        <a:ext cx="4308003" cy="898910"/>
                      </a:xfrm>
                      <a:prstGeom prst="rect">
                        <a:avLst/>
                      </a:prstGeom>
                      <a:ln>
                        <a:solidFill>
                          <a:schemeClr val="tx1"/>
                        </a:solidFill>
                      </a:ln>
                    </p:spPr>
                  </p:pic>
                </p:oleObj>
              </mc:Fallback>
            </mc:AlternateContent>
          </a:graphicData>
        </a:graphic>
      </p:graphicFrame>
      <p:sp>
        <p:nvSpPr>
          <p:cNvPr id="4" name="Rectangle 3">
            <a:extLst>
              <a:ext uri="{FF2B5EF4-FFF2-40B4-BE49-F238E27FC236}">
                <a16:creationId xmlns:a16="http://schemas.microsoft.com/office/drawing/2014/main" id="{AD287F1E-DD2B-4B84-87B5-7CF92C4A52B2}"/>
              </a:ext>
            </a:extLst>
          </p:cNvPr>
          <p:cNvSpPr/>
          <p:nvPr/>
        </p:nvSpPr>
        <p:spPr>
          <a:xfrm>
            <a:off x="5622544" y="3455720"/>
            <a:ext cx="4308003" cy="21504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5AEE99-34E6-4F5F-A890-8A7C38E5D25B}"/>
              </a:ext>
            </a:extLst>
          </p:cNvPr>
          <p:cNvSpPr txBox="1"/>
          <p:nvPr/>
        </p:nvSpPr>
        <p:spPr>
          <a:xfrm>
            <a:off x="5580414" y="2416388"/>
            <a:ext cx="2612291" cy="338554"/>
          </a:xfrm>
          <a:prstGeom prst="rect">
            <a:avLst/>
          </a:prstGeom>
          <a:noFill/>
        </p:spPr>
        <p:txBody>
          <a:bodyPr wrap="square" rtlCol="0">
            <a:spAutoFit/>
          </a:bodyPr>
          <a:lstStyle/>
          <a:p>
            <a:r>
              <a:rPr lang="en-US" sz="1600" dirty="0"/>
              <a:t>DAP 10 (n=36 per group)</a:t>
            </a:r>
          </a:p>
        </p:txBody>
      </p:sp>
      <p:sp>
        <p:nvSpPr>
          <p:cNvPr id="23" name="TextBox 22">
            <a:extLst>
              <a:ext uri="{FF2B5EF4-FFF2-40B4-BE49-F238E27FC236}">
                <a16:creationId xmlns:a16="http://schemas.microsoft.com/office/drawing/2014/main" id="{7DBF475F-5B8F-4588-AD12-5DD57F0EC69D}"/>
              </a:ext>
            </a:extLst>
          </p:cNvPr>
          <p:cNvSpPr txBox="1"/>
          <p:nvPr/>
        </p:nvSpPr>
        <p:spPr>
          <a:xfrm flipH="1">
            <a:off x="5563785" y="3692405"/>
            <a:ext cx="2628919" cy="338554"/>
          </a:xfrm>
          <a:prstGeom prst="rect">
            <a:avLst/>
          </a:prstGeom>
          <a:noFill/>
        </p:spPr>
        <p:txBody>
          <a:bodyPr wrap="square" rtlCol="0">
            <a:spAutoFit/>
          </a:bodyPr>
          <a:lstStyle/>
          <a:p>
            <a:r>
              <a:rPr lang="en-US" sz="1600" dirty="0"/>
              <a:t>DAP 14 (n=16 per group)</a:t>
            </a:r>
          </a:p>
        </p:txBody>
      </p:sp>
      <p:pic>
        <p:nvPicPr>
          <p:cNvPr id="25" name="Picture 24">
            <a:extLst>
              <a:ext uri="{FF2B5EF4-FFF2-40B4-BE49-F238E27FC236}">
                <a16:creationId xmlns:a16="http://schemas.microsoft.com/office/drawing/2014/main" id="{00000000-0008-0000-0000-000002000000}"/>
              </a:ext>
            </a:extLst>
          </p:cNvPr>
          <p:cNvPicPr>
            <a:picLocks noChangeAspect="1"/>
          </p:cNvPicPr>
          <p:nvPr/>
        </p:nvPicPr>
        <p:blipFill>
          <a:blip r:embed="rId10"/>
          <a:stretch>
            <a:fillRect/>
          </a:stretch>
        </p:blipFill>
        <p:spPr>
          <a:xfrm>
            <a:off x="10248050" y="3610690"/>
            <a:ext cx="1563736" cy="1975209"/>
          </a:xfrm>
          <a:prstGeom prst="rect">
            <a:avLst/>
          </a:prstGeom>
        </p:spPr>
      </p:pic>
      <p:graphicFrame>
        <p:nvGraphicFramePr>
          <p:cNvPr id="9" name="Object 8">
            <a:extLst>
              <a:ext uri="{FF2B5EF4-FFF2-40B4-BE49-F238E27FC236}">
                <a16:creationId xmlns:a16="http://schemas.microsoft.com/office/drawing/2014/main" id="{67EF0C77-2125-45AD-8F57-9034BCFE233C}"/>
              </a:ext>
            </a:extLst>
          </p:cNvPr>
          <p:cNvGraphicFramePr>
            <a:graphicFrameLocks noChangeAspect="1"/>
          </p:cNvGraphicFramePr>
          <p:nvPr>
            <p:extLst>
              <p:ext uri="{D42A27DB-BD31-4B8C-83A1-F6EECF244321}">
                <p14:modId xmlns:p14="http://schemas.microsoft.com/office/powerpoint/2010/main" val="3899406170"/>
              </p:ext>
            </p:extLst>
          </p:nvPr>
        </p:nvGraphicFramePr>
        <p:xfrm>
          <a:off x="5658055" y="4058352"/>
          <a:ext cx="4308003" cy="902175"/>
        </p:xfrm>
        <a:graphic>
          <a:graphicData uri="http://schemas.openxmlformats.org/presentationml/2006/ole">
            <mc:AlternateContent xmlns:mc="http://schemas.openxmlformats.org/markup-compatibility/2006">
              <mc:Choice xmlns:v="urn:schemas-microsoft-com:vml" Requires="v">
                <p:oleObj spid="_x0000_s7219" name="Worksheet" r:id="rId11" imgW="7315200" imgH="1531674" progId="Excel.Sheet.12">
                  <p:embed/>
                </p:oleObj>
              </mc:Choice>
              <mc:Fallback>
                <p:oleObj name="Worksheet" r:id="rId11" imgW="7315200" imgH="1531674" progId="Excel.Sheet.12">
                  <p:embed/>
                  <p:pic>
                    <p:nvPicPr>
                      <p:cNvPr id="0" name=""/>
                      <p:cNvPicPr/>
                      <p:nvPr/>
                    </p:nvPicPr>
                    <p:blipFill>
                      <a:blip r:embed="rId12"/>
                      <a:stretch>
                        <a:fillRect/>
                      </a:stretch>
                    </p:blipFill>
                    <p:spPr>
                      <a:xfrm>
                        <a:off x="5658055" y="4058352"/>
                        <a:ext cx="4308003" cy="902175"/>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F44D22EC-35D2-41BF-B109-EA32309D801A}"/>
              </a:ext>
            </a:extLst>
          </p:cNvPr>
          <p:cNvPicPr>
            <a:picLocks noChangeAspect="1"/>
          </p:cNvPicPr>
          <p:nvPr/>
        </p:nvPicPr>
        <p:blipFill rotWithShape="1">
          <a:blip r:embed="rId13"/>
          <a:srcRect l="43325" t="8386" r="17254" b="34595"/>
          <a:stretch/>
        </p:blipFill>
        <p:spPr>
          <a:xfrm>
            <a:off x="10248050" y="2139983"/>
            <a:ext cx="1378128" cy="1328866"/>
          </a:xfrm>
          <a:prstGeom prst="rect">
            <a:avLst/>
          </a:prstGeom>
        </p:spPr>
      </p:pic>
      <p:sp>
        <p:nvSpPr>
          <p:cNvPr id="14" name="Rectangle 13">
            <a:extLst>
              <a:ext uri="{FF2B5EF4-FFF2-40B4-BE49-F238E27FC236}">
                <a16:creationId xmlns:a16="http://schemas.microsoft.com/office/drawing/2014/main" id="{BB7D5D3E-82BB-4F5F-8CC0-AF2D08ED5D7B}"/>
              </a:ext>
            </a:extLst>
          </p:cNvPr>
          <p:cNvSpPr/>
          <p:nvPr/>
        </p:nvSpPr>
        <p:spPr>
          <a:xfrm>
            <a:off x="5622544" y="4717104"/>
            <a:ext cx="4308003" cy="25350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CBDA93E-BEDB-4B36-AD1C-64A9D8B9E970}"/>
              </a:ext>
            </a:extLst>
          </p:cNvPr>
          <p:cNvSpPr txBox="1"/>
          <p:nvPr/>
        </p:nvSpPr>
        <p:spPr>
          <a:xfrm flipH="1">
            <a:off x="5553879" y="4957142"/>
            <a:ext cx="2628919" cy="338554"/>
          </a:xfrm>
          <a:prstGeom prst="rect">
            <a:avLst/>
          </a:prstGeom>
          <a:noFill/>
        </p:spPr>
        <p:txBody>
          <a:bodyPr wrap="square" rtlCol="0">
            <a:spAutoFit/>
          </a:bodyPr>
          <a:lstStyle/>
          <a:p>
            <a:r>
              <a:rPr lang="en-US" sz="1600" dirty="0"/>
              <a:t>DAP 28 (n=16 per group)</a:t>
            </a:r>
          </a:p>
        </p:txBody>
      </p:sp>
      <p:pic>
        <p:nvPicPr>
          <p:cNvPr id="19" name="Picture 18">
            <a:extLst>
              <a:ext uri="{FF2B5EF4-FFF2-40B4-BE49-F238E27FC236}">
                <a16:creationId xmlns:a16="http://schemas.microsoft.com/office/drawing/2014/main" id="{ED5B611B-0736-49E6-A978-B4BF3E669F9E}"/>
              </a:ext>
            </a:extLst>
          </p:cNvPr>
          <p:cNvPicPr>
            <a:picLocks noChangeAspect="1"/>
          </p:cNvPicPr>
          <p:nvPr/>
        </p:nvPicPr>
        <p:blipFill>
          <a:blip r:embed="rId14"/>
          <a:stretch>
            <a:fillRect/>
          </a:stretch>
        </p:blipFill>
        <p:spPr>
          <a:xfrm>
            <a:off x="5658055" y="5257345"/>
            <a:ext cx="4316317" cy="611123"/>
          </a:xfrm>
          <a:prstGeom prst="rect">
            <a:avLst/>
          </a:prstGeom>
        </p:spPr>
      </p:pic>
    </p:spTree>
    <p:extLst>
      <p:ext uri="{BB962C8B-B14F-4D97-AF65-F5344CB8AC3E}">
        <p14:creationId xmlns:p14="http://schemas.microsoft.com/office/powerpoint/2010/main" val="38816234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5075CBB-6A42-4D4D-A4CE-14400DFE4D81}"/>
              </a:ext>
            </a:extLst>
          </p:cNvPr>
          <p:cNvCxnSpPr>
            <a:cxnSpLocks/>
          </p:cNvCxnSpPr>
          <p:nvPr/>
        </p:nvCxnSpPr>
        <p:spPr>
          <a:xfrm>
            <a:off x="0" y="1280160"/>
            <a:ext cx="12194318" cy="1228"/>
          </a:xfrm>
          <a:prstGeom prst="line">
            <a:avLst/>
          </a:prstGeom>
          <a:ln w="63500">
            <a:solidFill>
              <a:schemeClr val="accent6"/>
            </a:solidFill>
          </a:ln>
        </p:spPr>
        <p:style>
          <a:lnRef idx="3">
            <a:schemeClr val="accent3"/>
          </a:lnRef>
          <a:fillRef idx="0">
            <a:schemeClr val="accent3"/>
          </a:fillRef>
          <a:effectRef idx="2">
            <a:schemeClr val="accent3"/>
          </a:effectRef>
          <a:fontRef idx="minor">
            <a:schemeClr val="tx1"/>
          </a:fontRef>
        </p:style>
      </p:cxnSp>
      <p:sp>
        <p:nvSpPr>
          <p:cNvPr id="23" name="Rectangle 22"/>
          <p:cNvSpPr/>
          <p:nvPr/>
        </p:nvSpPr>
        <p:spPr>
          <a:xfrm>
            <a:off x="1263964" y="5502888"/>
            <a:ext cx="9930055" cy="707886"/>
          </a:xfrm>
          <a:prstGeom prst="rect">
            <a:avLst/>
          </a:prstGeom>
        </p:spPr>
        <p:txBody>
          <a:bodyPr wrap="square">
            <a:spAutoFit/>
          </a:bodyPr>
          <a:lstStyle/>
          <a:p>
            <a:r>
              <a:rPr lang="en-US" sz="2000" b="1" dirty="0">
                <a:latin typeface="Calibri" panose="020F0502020204030204" pitchFamily="34" charset="0"/>
                <a:ea typeface="Calibri" panose="020F0502020204030204" pitchFamily="34" charset="0"/>
                <a:cs typeface="Calibri" panose="020F0502020204030204" pitchFamily="34" charset="0"/>
              </a:rPr>
              <a:t>In contrary to plant growth results, significant changes were found in nutritional content in plants grown from GCR irradiated seeds (</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sz="2000" b="1" dirty="0">
                <a:latin typeface="Calibri" panose="020F0502020204030204" pitchFamily="34" charset="0"/>
                <a:ea typeface="Calibri" panose="020F0502020204030204" pitchFamily="34" charset="0"/>
                <a:cs typeface="Calibri" panose="020F0502020204030204" pitchFamily="34" charset="0"/>
              </a:rPr>
              <a:t> p&lt;0.05 compared to the controls).</a:t>
            </a:r>
            <a:endParaRPr lang="en-US" sz="2000" b="1" dirty="0">
              <a:latin typeface="Calibri" panose="020F0502020204030204" pitchFamily="34" charset="0"/>
              <a:cs typeface="Calibri" panose="020F0502020204030204" pitchFamily="34" charset="0"/>
            </a:endParaRPr>
          </a:p>
        </p:txBody>
      </p:sp>
      <p:sp>
        <p:nvSpPr>
          <p:cNvPr id="37" name="TextBox 36"/>
          <p:cNvSpPr txBox="1"/>
          <p:nvPr/>
        </p:nvSpPr>
        <p:spPr>
          <a:xfrm>
            <a:off x="1263964" y="390369"/>
            <a:ext cx="9946223" cy="584775"/>
          </a:xfrm>
          <a:prstGeom prst="rect">
            <a:avLst/>
          </a:prstGeom>
          <a:noFill/>
          <a:ln w="12700">
            <a:noFill/>
          </a:ln>
        </p:spPr>
        <p:txBody>
          <a:bodyPr wrap="square" rtlCol="0">
            <a:spAutoFit/>
          </a:bodyPr>
          <a:lstStyle/>
          <a:p>
            <a:pPr algn="ctr"/>
            <a:r>
              <a:rPr lang="en-US" sz="3200" b="1" dirty="0"/>
              <a:t>Radiation Effect on Mizuna – Nutrition Value</a:t>
            </a:r>
          </a:p>
        </p:txBody>
      </p:sp>
      <p:sp>
        <p:nvSpPr>
          <p:cNvPr id="16"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9355319" y="642233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rPr>
              <a:t>2021 NASA HRP IWS	</a:t>
            </a:r>
            <a:r>
              <a:rPr kumimoji="0" lang="en-US" sz="1200" b="0" i="0" u="none" strike="noStrike" kern="1200" cap="none" spc="0" normalizeH="0" noProof="0" dirty="0">
                <a:ln>
                  <a:noFill/>
                </a:ln>
                <a:solidFill>
                  <a:srgbClr val="AAE3F7"/>
                </a:solidFill>
                <a:effectLst/>
                <a:uLnTx/>
                <a:uFillTx/>
                <a:latin typeface="Arial" panose="020B0604020202020204" pitchFamily="34" charset="0"/>
                <a:ea typeface="+mn-ea"/>
                <a:cs typeface="Arial" panose="020B0604020202020204" pitchFamily="34" charset="0"/>
              </a:rPr>
              <a:t>- </a:t>
            </a:r>
            <a:fld id="{2E8C51FE-49D9-314D-9957-ABBF7DDE8782}" type="slidenum">
              <a:rPr kumimoji="0" lang="en-US" sz="1200" b="0" i="0" u="none" strike="noStrike" kern="1200" cap="none" spc="0" normalizeH="0" baseline="0" noProof="0" smtClean="0">
                <a:ln>
                  <a:noFill/>
                </a:ln>
                <a:solidFill>
                  <a:srgbClr val="AAE3F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endParaRPr>
          </a:p>
        </p:txBody>
      </p:sp>
      <p:grpSp>
        <p:nvGrpSpPr>
          <p:cNvPr id="15" name="Group 14">
            <a:extLst>
              <a:ext uri="{FF2B5EF4-FFF2-40B4-BE49-F238E27FC236}">
                <a16:creationId xmlns:a16="http://schemas.microsoft.com/office/drawing/2014/main" id="{ABF4C099-AAAD-40CF-9E77-BC5293219BEC}"/>
              </a:ext>
            </a:extLst>
          </p:cNvPr>
          <p:cNvGrpSpPr/>
          <p:nvPr/>
        </p:nvGrpSpPr>
        <p:grpSpPr>
          <a:xfrm>
            <a:off x="3086689" y="1586404"/>
            <a:ext cx="6018622" cy="3373810"/>
            <a:chOff x="3086689" y="1742095"/>
            <a:chExt cx="6018622" cy="3373810"/>
          </a:xfrm>
        </p:grpSpPr>
        <p:graphicFrame>
          <p:nvGraphicFramePr>
            <p:cNvPr id="12" name="Object 11">
              <a:extLst>
                <a:ext uri="{FF2B5EF4-FFF2-40B4-BE49-F238E27FC236}">
                  <a16:creationId xmlns:a16="http://schemas.microsoft.com/office/drawing/2014/main" id="{674A50A7-D771-4427-AA02-DCCDA9BBF06F}"/>
                </a:ext>
              </a:extLst>
            </p:cNvPr>
            <p:cNvGraphicFramePr>
              <a:graphicFrameLocks noChangeAspect="1"/>
            </p:cNvGraphicFramePr>
            <p:nvPr>
              <p:extLst>
                <p:ext uri="{D42A27DB-BD31-4B8C-83A1-F6EECF244321}">
                  <p14:modId xmlns:p14="http://schemas.microsoft.com/office/powerpoint/2010/main" val="2785692090"/>
                </p:ext>
              </p:extLst>
            </p:nvPr>
          </p:nvGraphicFramePr>
          <p:xfrm>
            <a:off x="3086689" y="1742095"/>
            <a:ext cx="6018622" cy="3373810"/>
          </p:xfrm>
          <a:graphic>
            <a:graphicData uri="http://schemas.openxmlformats.org/presentationml/2006/ole">
              <mc:AlternateContent xmlns:mc="http://schemas.openxmlformats.org/markup-compatibility/2006">
                <mc:Choice xmlns:v="urn:schemas-microsoft-com:vml" Requires="v">
                  <p:oleObj spid="_x0000_s6166" name="Worksheet" r:id="rId4" imgW="3276738" imgH="1836653" progId="Excel.Sheet.12">
                    <p:embed/>
                  </p:oleObj>
                </mc:Choice>
                <mc:Fallback>
                  <p:oleObj name="Worksheet" r:id="rId4" imgW="3276738" imgH="1836653" progId="Excel.Sheet.12">
                    <p:embed/>
                    <p:pic>
                      <p:nvPicPr>
                        <p:cNvPr id="0" name=""/>
                        <p:cNvPicPr/>
                        <p:nvPr/>
                      </p:nvPicPr>
                      <p:blipFill>
                        <a:blip r:embed="rId5"/>
                        <a:stretch>
                          <a:fillRect/>
                        </a:stretch>
                      </p:blipFill>
                      <p:spPr>
                        <a:xfrm>
                          <a:off x="3086689" y="1742095"/>
                          <a:ext cx="6018622" cy="337381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1A0AE8CE-96D0-4768-882A-BD9085B3F992}"/>
                </a:ext>
              </a:extLst>
            </p:cNvPr>
            <p:cNvSpPr txBox="1"/>
            <p:nvPr/>
          </p:nvSpPr>
          <p:spPr>
            <a:xfrm flipH="1">
              <a:off x="6492397" y="4394833"/>
              <a:ext cx="172512" cy="369332"/>
            </a:xfrm>
            <a:prstGeom prst="rect">
              <a:avLst/>
            </a:prstGeom>
            <a:noFill/>
          </p:spPr>
          <p:txBody>
            <a:bodyPr wrap="square" rtlCol="0">
              <a:spAutoFit/>
            </a:bodyPr>
            <a:lstStyle/>
            <a:p>
              <a:r>
                <a:rPr lang="en-US" dirty="0">
                  <a:solidFill>
                    <a:srgbClr val="FF0000"/>
                  </a:solidFill>
                </a:rPr>
                <a:t>*</a:t>
              </a:r>
            </a:p>
          </p:txBody>
        </p:sp>
        <p:sp>
          <p:nvSpPr>
            <p:cNvPr id="36" name="TextBox 35">
              <a:extLst>
                <a:ext uri="{FF2B5EF4-FFF2-40B4-BE49-F238E27FC236}">
                  <a16:creationId xmlns:a16="http://schemas.microsoft.com/office/drawing/2014/main" id="{45C1AB73-8B73-4167-A549-3F83E9F3D6F8}"/>
                </a:ext>
              </a:extLst>
            </p:cNvPr>
            <p:cNvSpPr txBox="1"/>
            <p:nvPr/>
          </p:nvSpPr>
          <p:spPr>
            <a:xfrm flipH="1">
              <a:off x="8715237" y="4065979"/>
              <a:ext cx="172512" cy="369332"/>
            </a:xfrm>
            <a:prstGeom prst="rect">
              <a:avLst/>
            </a:prstGeom>
            <a:noFill/>
          </p:spPr>
          <p:txBody>
            <a:bodyPr wrap="square" rtlCol="0">
              <a:spAutoFit/>
            </a:bodyPr>
            <a:lstStyle/>
            <a:p>
              <a:r>
                <a:rPr lang="en-US" dirty="0">
                  <a:solidFill>
                    <a:srgbClr val="FF0000"/>
                  </a:solidFill>
                </a:rPr>
                <a:t>*</a:t>
              </a:r>
            </a:p>
          </p:txBody>
        </p:sp>
        <p:sp>
          <p:nvSpPr>
            <p:cNvPr id="38" name="TextBox 37">
              <a:extLst>
                <a:ext uri="{FF2B5EF4-FFF2-40B4-BE49-F238E27FC236}">
                  <a16:creationId xmlns:a16="http://schemas.microsoft.com/office/drawing/2014/main" id="{F2932550-7644-4719-AAF3-C78E3EA1DB45}"/>
                </a:ext>
              </a:extLst>
            </p:cNvPr>
            <p:cNvSpPr txBox="1"/>
            <p:nvPr/>
          </p:nvSpPr>
          <p:spPr>
            <a:xfrm flipH="1">
              <a:off x="8715237" y="4379056"/>
              <a:ext cx="172512" cy="369332"/>
            </a:xfrm>
            <a:prstGeom prst="rect">
              <a:avLst/>
            </a:prstGeom>
            <a:noFill/>
          </p:spPr>
          <p:txBody>
            <a:bodyPr wrap="square" rtlCol="0">
              <a:spAutoFit/>
            </a:bodyPr>
            <a:lstStyle/>
            <a:p>
              <a:r>
                <a:rPr lang="en-US" dirty="0">
                  <a:solidFill>
                    <a:srgbClr val="FF0000"/>
                  </a:solidFill>
                </a:rPr>
                <a:t>*</a:t>
              </a:r>
            </a:p>
          </p:txBody>
        </p:sp>
        <p:sp>
          <p:nvSpPr>
            <p:cNvPr id="43" name="TextBox 42">
              <a:extLst>
                <a:ext uri="{FF2B5EF4-FFF2-40B4-BE49-F238E27FC236}">
                  <a16:creationId xmlns:a16="http://schemas.microsoft.com/office/drawing/2014/main" id="{A2F0194A-468E-47F8-91C7-3F1F684BF90D}"/>
                </a:ext>
              </a:extLst>
            </p:cNvPr>
            <p:cNvSpPr txBox="1"/>
            <p:nvPr/>
          </p:nvSpPr>
          <p:spPr>
            <a:xfrm flipH="1">
              <a:off x="8715237" y="4746573"/>
              <a:ext cx="172512" cy="369332"/>
            </a:xfrm>
            <a:prstGeom prst="rect">
              <a:avLst/>
            </a:prstGeom>
            <a:noFill/>
          </p:spPr>
          <p:txBody>
            <a:bodyPr wrap="square" rtlCol="0">
              <a:spAutoFit/>
            </a:bodyPr>
            <a:lstStyle/>
            <a:p>
              <a:r>
                <a:rPr lang="en-US" dirty="0">
                  <a:solidFill>
                    <a:srgbClr val="FF0000"/>
                  </a:solidFill>
                </a:rPr>
                <a:t>*</a:t>
              </a:r>
            </a:p>
          </p:txBody>
        </p:sp>
        <p:sp>
          <p:nvSpPr>
            <p:cNvPr id="44" name="TextBox 43">
              <a:extLst>
                <a:ext uri="{FF2B5EF4-FFF2-40B4-BE49-F238E27FC236}">
                  <a16:creationId xmlns:a16="http://schemas.microsoft.com/office/drawing/2014/main" id="{FD12A0C5-C43A-4DE0-B978-A64C2E5B0F18}"/>
                </a:ext>
              </a:extLst>
            </p:cNvPr>
            <p:cNvSpPr txBox="1"/>
            <p:nvPr/>
          </p:nvSpPr>
          <p:spPr>
            <a:xfrm flipH="1">
              <a:off x="8715237" y="2728717"/>
              <a:ext cx="172512" cy="369332"/>
            </a:xfrm>
            <a:prstGeom prst="rect">
              <a:avLst/>
            </a:prstGeom>
            <a:noFill/>
          </p:spPr>
          <p:txBody>
            <a:bodyPr wrap="square" rtlCol="0">
              <a:spAutoFit/>
            </a:bodyPr>
            <a:lstStyle/>
            <a:p>
              <a:r>
                <a:rPr lang="en-US" dirty="0">
                  <a:solidFill>
                    <a:srgbClr val="FF0000"/>
                  </a:solidFill>
                </a:rPr>
                <a:t>*</a:t>
              </a:r>
            </a:p>
          </p:txBody>
        </p:sp>
        <p:sp>
          <p:nvSpPr>
            <p:cNvPr id="45" name="TextBox 44">
              <a:extLst>
                <a:ext uri="{FF2B5EF4-FFF2-40B4-BE49-F238E27FC236}">
                  <a16:creationId xmlns:a16="http://schemas.microsoft.com/office/drawing/2014/main" id="{A20C0C5D-2517-4DD0-A7DC-E97A3324B352}"/>
                </a:ext>
              </a:extLst>
            </p:cNvPr>
            <p:cNvSpPr txBox="1"/>
            <p:nvPr/>
          </p:nvSpPr>
          <p:spPr>
            <a:xfrm flipH="1">
              <a:off x="5354581" y="4746573"/>
              <a:ext cx="172512" cy="369332"/>
            </a:xfrm>
            <a:prstGeom prst="rect">
              <a:avLst/>
            </a:prstGeom>
            <a:noFill/>
          </p:spPr>
          <p:txBody>
            <a:bodyPr wrap="square" rtlCol="0">
              <a:spAutoFit/>
            </a:bodyPr>
            <a:lstStyle/>
            <a:p>
              <a:r>
                <a:rPr lang="en-US" dirty="0">
                  <a:solidFill>
                    <a:srgbClr val="FF0000"/>
                  </a:solidFill>
                </a:rPr>
                <a:t>*</a:t>
              </a:r>
            </a:p>
          </p:txBody>
        </p:sp>
        <p:sp>
          <p:nvSpPr>
            <p:cNvPr id="46" name="TextBox 45">
              <a:extLst>
                <a:ext uri="{FF2B5EF4-FFF2-40B4-BE49-F238E27FC236}">
                  <a16:creationId xmlns:a16="http://schemas.microsoft.com/office/drawing/2014/main" id="{830E0048-FC6E-423A-A8E5-0AE6C49BD0A9}"/>
                </a:ext>
              </a:extLst>
            </p:cNvPr>
            <p:cNvSpPr txBox="1"/>
            <p:nvPr/>
          </p:nvSpPr>
          <p:spPr>
            <a:xfrm flipH="1">
              <a:off x="7603817" y="3696647"/>
              <a:ext cx="172512" cy="369332"/>
            </a:xfrm>
            <a:prstGeom prst="rect">
              <a:avLst/>
            </a:prstGeom>
            <a:noFill/>
          </p:spPr>
          <p:txBody>
            <a:bodyPr wrap="square" rtlCol="0">
              <a:spAutoFit/>
            </a:bodyPr>
            <a:lstStyle/>
            <a:p>
              <a:r>
                <a:rPr lang="en-US" dirty="0">
                  <a:solidFill>
                    <a:srgbClr val="FF0000"/>
                  </a:solidFill>
                </a:rPr>
                <a:t>*</a:t>
              </a:r>
            </a:p>
          </p:txBody>
        </p:sp>
      </p:grpSp>
      <p:sp>
        <p:nvSpPr>
          <p:cNvPr id="47" name="Rectangle 46">
            <a:extLst>
              <a:ext uri="{FF2B5EF4-FFF2-40B4-BE49-F238E27FC236}">
                <a16:creationId xmlns:a16="http://schemas.microsoft.com/office/drawing/2014/main" id="{CBDEC69A-CDD6-4AA2-A71E-7577E45698F4}"/>
              </a:ext>
            </a:extLst>
          </p:cNvPr>
          <p:cNvSpPr/>
          <p:nvPr/>
        </p:nvSpPr>
        <p:spPr>
          <a:xfrm>
            <a:off x="3236226" y="5117719"/>
            <a:ext cx="527901" cy="25452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0A968024-D721-4547-A483-2CCD56E5FD15}"/>
              </a:ext>
            </a:extLst>
          </p:cNvPr>
          <p:cNvSpPr/>
          <p:nvPr/>
        </p:nvSpPr>
        <p:spPr>
          <a:xfrm>
            <a:off x="5210893" y="5113825"/>
            <a:ext cx="527901" cy="254523"/>
          </a:xfrm>
          <a:prstGeom prst="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FCFBAB3-E75C-4D4E-BCEB-93C4200F443D}"/>
              </a:ext>
            </a:extLst>
          </p:cNvPr>
          <p:cNvSpPr/>
          <p:nvPr/>
        </p:nvSpPr>
        <p:spPr>
          <a:xfrm>
            <a:off x="7220539" y="5121880"/>
            <a:ext cx="527901" cy="254523"/>
          </a:xfrm>
          <a:prstGeom prst="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AFAD24D3-114D-4059-A139-07644DEF81FD}"/>
              </a:ext>
            </a:extLst>
          </p:cNvPr>
          <p:cNvSpPr txBox="1"/>
          <p:nvPr/>
        </p:nvSpPr>
        <p:spPr>
          <a:xfrm>
            <a:off x="3752016" y="5113825"/>
            <a:ext cx="1253609" cy="307777"/>
          </a:xfrm>
          <a:prstGeom prst="rect">
            <a:avLst/>
          </a:prstGeom>
          <a:noFill/>
        </p:spPr>
        <p:txBody>
          <a:bodyPr wrap="square" rtlCol="0">
            <a:spAutoFit/>
          </a:bodyPr>
          <a:lstStyle/>
          <a:p>
            <a:r>
              <a:rPr lang="en-US" sz="1400" dirty="0"/>
              <a:t>&gt;40% changes</a:t>
            </a:r>
          </a:p>
        </p:txBody>
      </p:sp>
      <p:sp>
        <p:nvSpPr>
          <p:cNvPr id="52" name="TextBox 51">
            <a:extLst>
              <a:ext uri="{FF2B5EF4-FFF2-40B4-BE49-F238E27FC236}">
                <a16:creationId xmlns:a16="http://schemas.microsoft.com/office/drawing/2014/main" id="{26C6A030-1956-4784-9D30-347B8C24BAA6}"/>
              </a:ext>
            </a:extLst>
          </p:cNvPr>
          <p:cNvSpPr txBox="1"/>
          <p:nvPr/>
        </p:nvSpPr>
        <p:spPr>
          <a:xfrm>
            <a:off x="5746878" y="5091076"/>
            <a:ext cx="1366742" cy="307777"/>
          </a:xfrm>
          <a:prstGeom prst="rect">
            <a:avLst/>
          </a:prstGeom>
          <a:noFill/>
        </p:spPr>
        <p:txBody>
          <a:bodyPr wrap="square" rtlCol="0">
            <a:spAutoFit/>
          </a:bodyPr>
          <a:lstStyle/>
          <a:p>
            <a:r>
              <a:rPr lang="en-US" sz="1400" dirty="0"/>
              <a:t>20-40% changes</a:t>
            </a:r>
          </a:p>
        </p:txBody>
      </p:sp>
      <p:sp>
        <p:nvSpPr>
          <p:cNvPr id="53" name="TextBox 52">
            <a:extLst>
              <a:ext uri="{FF2B5EF4-FFF2-40B4-BE49-F238E27FC236}">
                <a16:creationId xmlns:a16="http://schemas.microsoft.com/office/drawing/2014/main" id="{82E0BE53-E655-4A9C-8024-D25C2A4F62B7}"/>
              </a:ext>
            </a:extLst>
          </p:cNvPr>
          <p:cNvSpPr txBox="1"/>
          <p:nvPr/>
        </p:nvSpPr>
        <p:spPr>
          <a:xfrm>
            <a:off x="7804123" y="5093661"/>
            <a:ext cx="1292248" cy="307777"/>
          </a:xfrm>
          <a:prstGeom prst="rect">
            <a:avLst/>
          </a:prstGeom>
          <a:noFill/>
        </p:spPr>
        <p:txBody>
          <a:bodyPr wrap="square" rtlCol="0">
            <a:spAutoFit/>
          </a:bodyPr>
          <a:lstStyle/>
          <a:p>
            <a:r>
              <a:rPr lang="en-US" sz="1400" dirty="0"/>
              <a:t>5-20% changes</a:t>
            </a:r>
          </a:p>
        </p:txBody>
      </p:sp>
      <p:sp>
        <p:nvSpPr>
          <p:cNvPr id="3" name="TextBox 2">
            <a:extLst>
              <a:ext uri="{FF2B5EF4-FFF2-40B4-BE49-F238E27FC236}">
                <a16:creationId xmlns:a16="http://schemas.microsoft.com/office/drawing/2014/main" id="{DC115D73-8F5C-45F9-81AF-C7086589E8ED}"/>
              </a:ext>
            </a:extLst>
          </p:cNvPr>
          <p:cNvSpPr txBox="1"/>
          <p:nvPr/>
        </p:nvSpPr>
        <p:spPr>
          <a:xfrm>
            <a:off x="1075166" y="1608093"/>
            <a:ext cx="1852860" cy="369332"/>
          </a:xfrm>
          <a:prstGeom prst="rect">
            <a:avLst/>
          </a:prstGeom>
          <a:noFill/>
        </p:spPr>
        <p:txBody>
          <a:bodyPr wrap="square" rtlCol="0">
            <a:spAutoFit/>
          </a:bodyPr>
          <a:lstStyle/>
          <a:p>
            <a:r>
              <a:rPr lang="en-US" b="1" dirty="0"/>
              <a:t>Ratio to Controls</a:t>
            </a:r>
          </a:p>
        </p:txBody>
      </p:sp>
    </p:spTree>
    <p:extLst>
      <p:ext uri="{BB962C8B-B14F-4D97-AF65-F5344CB8AC3E}">
        <p14:creationId xmlns:p14="http://schemas.microsoft.com/office/powerpoint/2010/main" val="36886943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5075CBB-6A42-4D4D-A4CE-14400DFE4D81}"/>
              </a:ext>
            </a:extLst>
          </p:cNvPr>
          <p:cNvCxnSpPr>
            <a:cxnSpLocks/>
          </p:cNvCxnSpPr>
          <p:nvPr/>
        </p:nvCxnSpPr>
        <p:spPr>
          <a:xfrm>
            <a:off x="0" y="1280160"/>
            <a:ext cx="12194318" cy="1228"/>
          </a:xfrm>
          <a:prstGeom prst="line">
            <a:avLst/>
          </a:prstGeom>
          <a:ln w="63500">
            <a:solidFill>
              <a:schemeClr val="accent6"/>
            </a:solidFill>
          </a:ln>
        </p:spPr>
        <p:style>
          <a:lnRef idx="3">
            <a:schemeClr val="accent3"/>
          </a:lnRef>
          <a:fillRef idx="0">
            <a:schemeClr val="accent3"/>
          </a:fillRef>
          <a:effectRef idx="2">
            <a:schemeClr val="accent3"/>
          </a:effectRef>
          <a:fontRef idx="minor">
            <a:schemeClr val="tx1"/>
          </a:fontRef>
        </p:style>
      </p:cxnSp>
      <p:sp>
        <p:nvSpPr>
          <p:cNvPr id="10" name="Rectangle 9"/>
          <p:cNvSpPr/>
          <p:nvPr/>
        </p:nvSpPr>
        <p:spPr>
          <a:xfrm>
            <a:off x="1119431" y="5720625"/>
            <a:ext cx="10090756" cy="707886"/>
          </a:xfrm>
          <a:prstGeom prst="rect">
            <a:avLst/>
          </a:prstGeom>
        </p:spPr>
        <p:txBody>
          <a:bodyPr wrap="square">
            <a:spAutoFit/>
          </a:bodyPr>
          <a:lstStyle/>
          <a:p>
            <a:r>
              <a:rPr lang="en-US" sz="2000" b="1" dirty="0">
                <a:latin typeface="Calibri" panose="020F0502020204030204" pitchFamily="34" charset="0"/>
                <a:cs typeface="Calibri" panose="020F0502020204030204" pitchFamily="34" charset="0"/>
              </a:rPr>
              <a:t>No significant changes were found in root length and signs of stress/deformation in plants from LDR irradiated seeds from </a:t>
            </a:r>
            <a:r>
              <a:rPr lang="en-US" sz="2000" b="1" dirty="0" err="1">
                <a:latin typeface="Calibri" panose="020F0502020204030204" pitchFamily="34" charset="0"/>
                <a:cs typeface="Calibri" panose="020F0502020204030204" pitchFamily="34" charset="0"/>
              </a:rPr>
              <a:t>Phytogel</a:t>
            </a:r>
            <a:r>
              <a:rPr lang="en-US" sz="2000" b="1" dirty="0">
                <a:latin typeface="Calibri" panose="020F0502020204030204" pitchFamily="34" charset="0"/>
                <a:cs typeface="Calibri" panose="020F0502020204030204" pitchFamily="34" charset="0"/>
              </a:rPr>
              <a:t> Petri plate assay. </a:t>
            </a:r>
          </a:p>
        </p:txBody>
      </p:sp>
      <p:sp>
        <p:nvSpPr>
          <p:cNvPr id="11"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9355319" y="642233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rPr>
              <a:t>2021 NASA HRP IWS	</a:t>
            </a:r>
            <a:r>
              <a:rPr kumimoji="0" lang="en-US" sz="1200" b="0" i="0" u="none" strike="noStrike" kern="1200" cap="none" spc="0" normalizeH="0" noProof="0" dirty="0">
                <a:ln>
                  <a:noFill/>
                </a:ln>
                <a:solidFill>
                  <a:srgbClr val="AAE3F7"/>
                </a:solidFill>
                <a:effectLst/>
                <a:uLnTx/>
                <a:uFillTx/>
                <a:latin typeface="Arial" panose="020B0604020202020204" pitchFamily="34" charset="0"/>
                <a:ea typeface="+mn-ea"/>
                <a:cs typeface="Arial" panose="020B0604020202020204" pitchFamily="34" charset="0"/>
              </a:rPr>
              <a:t>- </a:t>
            </a:r>
            <a:fld id="{2E8C51FE-49D9-314D-9957-ABBF7DDE8782}" type="slidenum">
              <a:rPr kumimoji="0" lang="en-US" sz="1200" b="0" i="0" u="none" strike="noStrike" kern="1200" cap="none" spc="0" normalizeH="0" baseline="0" noProof="0" smtClean="0">
                <a:ln>
                  <a:noFill/>
                </a:ln>
                <a:solidFill>
                  <a:srgbClr val="AAE3F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25A5C1F8-7E5F-43D8-A324-62FDEC86D663}"/>
              </a:ext>
            </a:extLst>
          </p:cNvPr>
          <p:cNvSpPr txBox="1"/>
          <p:nvPr/>
        </p:nvSpPr>
        <p:spPr>
          <a:xfrm>
            <a:off x="1263964" y="352662"/>
            <a:ext cx="9946223" cy="584775"/>
          </a:xfrm>
          <a:prstGeom prst="rect">
            <a:avLst/>
          </a:prstGeom>
          <a:noFill/>
          <a:ln w="12700">
            <a:noFill/>
          </a:ln>
        </p:spPr>
        <p:txBody>
          <a:bodyPr wrap="square" rtlCol="0">
            <a:spAutoFit/>
          </a:bodyPr>
          <a:lstStyle/>
          <a:p>
            <a:pPr algn="ctr"/>
            <a:r>
              <a:rPr lang="en-US" sz="3200" b="1" dirty="0"/>
              <a:t>Radiation Effect on Tomato Seeds</a:t>
            </a:r>
          </a:p>
        </p:txBody>
      </p:sp>
      <p:sp>
        <p:nvSpPr>
          <p:cNvPr id="13" name="Rectangle 12">
            <a:extLst>
              <a:ext uri="{FF2B5EF4-FFF2-40B4-BE49-F238E27FC236}">
                <a16:creationId xmlns:a16="http://schemas.microsoft.com/office/drawing/2014/main" id="{1772D6B5-73A6-464D-A575-AE4D43B1B8FC}"/>
              </a:ext>
            </a:extLst>
          </p:cNvPr>
          <p:cNvSpPr/>
          <p:nvPr/>
        </p:nvSpPr>
        <p:spPr>
          <a:xfrm>
            <a:off x="430367" y="1369447"/>
            <a:ext cx="12194317" cy="338554"/>
          </a:xfrm>
          <a:prstGeom prst="rect">
            <a:avLst/>
          </a:prstGeom>
        </p:spPr>
        <p:txBody>
          <a:bodyPr wrap="square">
            <a:spAutoFit/>
          </a:bodyPr>
          <a:lstStyle/>
          <a:p>
            <a:r>
              <a:rPr lang="en-US" sz="1600" b="1" dirty="0">
                <a:latin typeface="Calibri" panose="020F0502020204030204" pitchFamily="34" charset="0"/>
                <a:ea typeface="Calibri" panose="020F0502020204030204" pitchFamily="34" charset="0"/>
                <a:cs typeface="Calibri" panose="020F0502020204030204" pitchFamily="34" charset="0"/>
              </a:rPr>
              <a:t>Germination Rate: </a:t>
            </a:r>
            <a:r>
              <a:rPr lang="en-US" sz="1600" dirty="0">
                <a:latin typeface="Calibri" panose="020F0502020204030204" pitchFamily="34" charset="0"/>
                <a:ea typeface="Calibri" panose="020F0502020204030204" pitchFamily="34" charset="0"/>
                <a:cs typeface="Calibri" panose="020F0502020204030204" pitchFamily="34" charset="0"/>
              </a:rPr>
              <a:t>No significant changes in germination rate within different treatment groups (n=48-60 per treatment group).</a:t>
            </a:r>
            <a:endParaRPr lang="en-US" sz="16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A8A94156-B70D-47E3-BCAF-06AD597A4790}"/>
              </a:ext>
            </a:extLst>
          </p:cNvPr>
          <p:cNvSpPr txBox="1"/>
          <p:nvPr/>
        </p:nvSpPr>
        <p:spPr>
          <a:xfrm>
            <a:off x="547610" y="1755927"/>
            <a:ext cx="1678684" cy="307777"/>
          </a:xfrm>
          <a:prstGeom prst="rect">
            <a:avLst/>
          </a:prstGeom>
          <a:noFill/>
          <a:ln w="19050">
            <a:noFill/>
          </a:ln>
        </p:spPr>
        <p:txBody>
          <a:bodyPr wrap="square" rtlCol="0">
            <a:spAutoFit/>
          </a:bodyPr>
          <a:lstStyle/>
          <a:p>
            <a:r>
              <a:rPr lang="en-US" sz="1400" b="1" dirty="0">
                <a:latin typeface="Calibri" panose="020F0502020204030204" pitchFamily="34" charset="0"/>
              </a:rPr>
              <a:t>GCR (Dry)</a:t>
            </a:r>
            <a:endParaRPr lang="en-US" sz="1400" dirty="0">
              <a:solidFill>
                <a:schemeClr val="accent5">
                  <a:lumMod val="75000"/>
                </a:schemeClr>
              </a:solidFill>
              <a:latin typeface="Calibri" panose="020F0502020204030204" pitchFamily="34" charset="0"/>
            </a:endParaRPr>
          </a:p>
        </p:txBody>
      </p:sp>
      <p:sp>
        <p:nvSpPr>
          <p:cNvPr id="20" name="TextBox 19">
            <a:extLst>
              <a:ext uri="{FF2B5EF4-FFF2-40B4-BE49-F238E27FC236}">
                <a16:creationId xmlns:a16="http://schemas.microsoft.com/office/drawing/2014/main" id="{6D8EB816-8A14-469C-B741-ACF54F59B175}"/>
              </a:ext>
            </a:extLst>
          </p:cNvPr>
          <p:cNvSpPr txBox="1"/>
          <p:nvPr/>
        </p:nvSpPr>
        <p:spPr>
          <a:xfrm>
            <a:off x="430367" y="3757392"/>
            <a:ext cx="1378127" cy="307777"/>
          </a:xfrm>
          <a:prstGeom prst="rect">
            <a:avLst/>
          </a:prstGeom>
          <a:noFill/>
          <a:ln w="19050">
            <a:noFill/>
          </a:ln>
        </p:spPr>
        <p:txBody>
          <a:bodyPr wrap="square" rtlCol="0">
            <a:spAutoFit/>
          </a:bodyPr>
          <a:lstStyle/>
          <a:p>
            <a:r>
              <a:rPr lang="en-US" sz="1400" b="1" dirty="0">
                <a:latin typeface="Calibri" panose="020F0502020204030204" pitchFamily="34" charset="0"/>
              </a:rPr>
              <a:t>SPE (Hydrated)</a:t>
            </a:r>
            <a:endParaRPr lang="en-US" sz="1400" dirty="0">
              <a:latin typeface="Calibri" panose="020F0502020204030204" pitchFamily="34" charset="0"/>
            </a:endParaRPr>
          </a:p>
        </p:txBody>
      </p:sp>
      <p:pic>
        <p:nvPicPr>
          <p:cNvPr id="3" name="Picture 2">
            <a:extLst>
              <a:ext uri="{FF2B5EF4-FFF2-40B4-BE49-F238E27FC236}">
                <a16:creationId xmlns:a16="http://schemas.microsoft.com/office/drawing/2014/main" id="{CF8ACC96-A5D9-4EBD-B053-BC6A2E8CD6FB}"/>
              </a:ext>
            </a:extLst>
          </p:cNvPr>
          <p:cNvPicPr>
            <a:picLocks noChangeAspect="1"/>
          </p:cNvPicPr>
          <p:nvPr/>
        </p:nvPicPr>
        <p:blipFill>
          <a:blip r:embed="rId3"/>
          <a:stretch>
            <a:fillRect/>
          </a:stretch>
        </p:blipFill>
        <p:spPr>
          <a:xfrm>
            <a:off x="2070042" y="3833456"/>
            <a:ext cx="3139712" cy="1889924"/>
          </a:xfrm>
          <a:prstGeom prst="rect">
            <a:avLst/>
          </a:prstGeom>
          <a:ln>
            <a:solidFill>
              <a:schemeClr val="tx1"/>
            </a:solidFill>
          </a:ln>
        </p:spPr>
      </p:pic>
      <p:pic>
        <p:nvPicPr>
          <p:cNvPr id="4" name="Picture 3">
            <a:extLst>
              <a:ext uri="{FF2B5EF4-FFF2-40B4-BE49-F238E27FC236}">
                <a16:creationId xmlns:a16="http://schemas.microsoft.com/office/drawing/2014/main" id="{DBF90CAF-B894-4870-9B43-97BF6F4448A6}"/>
              </a:ext>
            </a:extLst>
          </p:cNvPr>
          <p:cNvPicPr>
            <a:picLocks noChangeAspect="1"/>
          </p:cNvPicPr>
          <p:nvPr/>
        </p:nvPicPr>
        <p:blipFill>
          <a:blip r:embed="rId4"/>
          <a:stretch>
            <a:fillRect/>
          </a:stretch>
        </p:blipFill>
        <p:spPr>
          <a:xfrm>
            <a:off x="5471302" y="3833457"/>
            <a:ext cx="3139713" cy="1887168"/>
          </a:xfrm>
          <a:prstGeom prst="rect">
            <a:avLst/>
          </a:prstGeom>
          <a:ln>
            <a:solidFill>
              <a:schemeClr val="tx1"/>
            </a:solidFill>
          </a:ln>
        </p:spPr>
      </p:pic>
      <p:pic>
        <p:nvPicPr>
          <p:cNvPr id="8" name="Picture 7">
            <a:extLst>
              <a:ext uri="{FF2B5EF4-FFF2-40B4-BE49-F238E27FC236}">
                <a16:creationId xmlns:a16="http://schemas.microsoft.com/office/drawing/2014/main" id="{01FF56CA-F76B-4DB2-B4F0-ED663882E6C9}"/>
              </a:ext>
            </a:extLst>
          </p:cNvPr>
          <p:cNvPicPr>
            <a:picLocks noChangeAspect="1"/>
          </p:cNvPicPr>
          <p:nvPr/>
        </p:nvPicPr>
        <p:blipFill>
          <a:blip r:embed="rId5"/>
          <a:stretch>
            <a:fillRect/>
          </a:stretch>
        </p:blipFill>
        <p:spPr>
          <a:xfrm>
            <a:off x="2070042" y="1832533"/>
            <a:ext cx="3139712" cy="1889924"/>
          </a:xfrm>
          <a:prstGeom prst="rect">
            <a:avLst/>
          </a:prstGeom>
          <a:ln>
            <a:solidFill>
              <a:schemeClr val="tx1"/>
            </a:solidFill>
          </a:ln>
        </p:spPr>
      </p:pic>
      <p:pic>
        <p:nvPicPr>
          <p:cNvPr id="9" name="Picture 8">
            <a:extLst>
              <a:ext uri="{FF2B5EF4-FFF2-40B4-BE49-F238E27FC236}">
                <a16:creationId xmlns:a16="http://schemas.microsoft.com/office/drawing/2014/main" id="{532F7BC0-1BBB-471A-8A78-3AD91E8AC78F}"/>
              </a:ext>
            </a:extLst>
          </p:cNvPr>
          <p:cNvPicPr>
            <a:picLocks noChangeAspect="1"/>
          </p:cNvPicPr>
          <p:nvPr/>
        </p:nvPicPr>
        <p:blipFill>
          <a:blip r:embed="rId6"/>
          <a:stretch>
            <a:fillRect/>
          </a:stretch>
        </p:blipFill>
        <p:spPr>
          <a:xfrm>
            <a:off x="5471303" y="1814740"/>
            <a:ext cx="3139714" cy="1887169"/>
          </a:xfrm>
          <a:prstGeom prst="rect">
            <a:avLst/>
          </a:prstGeom>
          <a:ln>
            <a:solidFill>
              <a:schemeClr val="tx1"/>
            </a:solidFill>
          </a:ln>
        </p:spPr>
      </p:pic>
    </p:spTree>
    <p:extLst>
      <p:ext uri="{BB962C8B-B14F-4D97-AF65-F5344CB8AC3E}">
        <p14:creationId xmlns:p14="http://schemas.microsoft.com/office/powerpoint/2010/main" val="35587044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5075CBB-6A42-4D4D-A4CE-14400DFE4D81}"/>
              </a:ext>
            </a:extLst>
          </p:cNvPr>
          <p:cNvCxnSpPr>
            <a:cxnSpLocks/>
          </p:cNvCxnSpPr>
          <p:nvPr/>
        </p:nvCxnSpPr>
        <p:spPr>
          <a:xfrm>
            <a:off x="0" y="1280160"/>
            <a:ext cx="12194318" cy="1228"/>
          </a:xfrm>
          <a:prstGeom prst="line">
            <a:avLst/>
          </a:prstGeom>
          <a:ln w="63500">
            <a:solidFill>
              <a:schemeClr val="accent6"/>
            </a:solidFill>
          </a:ln>
        </p:spPr>
        <p:style>
          <a:lnRef idx="3">
            <a:schemeClr val="accent3"/>
          </a:lnRef>
          <a:fillRef idx="0">
            <a:schemeClr val="accent3"/>
          </a:fillRef>
          <a:effectRef idx="2">
            <a:schemeClr val="accent3"/>
          </a:effectRef>
          <a:fontRef idx="minor">
            <a:schemeClr val="tx1"/>
          </a:fontRef>
        </p:style>
      </p:cxnSp>
      <p:graphicFrame>
        <p:nvGraphicFramePr>
          <p:cNvPr id="12" name="Table 11"/>
          <p:cNvGraphicFramePr>
            <a:graphicFrameLocks noGrp="1"/>
          </p:cNvGraphicFramePr>
          <p:nvPr>
            <p:extLst>
              <p:ext uri="{D42A27DB-BD31-4B8C-83A1-F6EECF244321}">
                <p14:modId xmlns:p14="http://schemas.microsoft.com/office/powerpoint/2010/main" val="1906200146"/>
              </p:ext>
            </p:extLst>
          </p:nvPr>
        </p:nvGraphicFramePr>
        <p:xfrm>
          <a:off x="623310" y="1545564"/>
          <a:ext cx="4847874" cy="1280160"/>
        </p:xfrm>
        <a:graphic>
          <a:graphicData uri="http://schemas.openxmlformats.org/drawingml/2006/table">
            <a:tbl>
              <a:tblPr firstRow="1" bandRow="1">
                <a:tableStyleId>{5940675A-B579-460E-94D1-54222C63F5DA}</a:tableStyleId>
              </a:tblPr>
              <a:tblGrid>
                <a:gridCol w="763570">
                  <a:extLst>
                    <a:ext uri="{9D8B030D-6E8A-4147-A177-3AD203B41FA5}">
                      <a16:colId xmlns:a16="http://schemas.microsoft.com/office/drawing/2014/main" val="1925155488"/>
                    </a:ext>
                  </a:extLst>
                </a:gridCol>
                <a:gridCol w="895546">
                  <a:extLst>
                    <a:ext uri="{9D8B030D-6E8A-4147-A177-3AD203B41FA5}">
                      <a16:colId xmlns:a16="http://schemas.microsoft.com/office/drawing/2014/main" val="499788457"/>
                    </a:ext>
                  </a:extLst>
                </a:gridCol>
                <a:gridCol w="999241">
                  <a:extLst>
                    <a:ext uri="{9D8B030D-6E8A-4147-A177-3AD203B41FA5}">
                      <a16:colId xmlns:a16="http://schemas.microsoft.com/office/drawing/2014/main" val="1385647394"/>
                    </a:ext>
                  </a:extLst>
                </a:gridCol>
                <a:gridCol w="999242">
                  <a:extLst>
                    <a:ext uri="{9D8B030D-6E8A-4147-A177-3AD203B41FA5}">
                      <a16:colId xmlns:a16="http://schemas.microsoft.com/office/drawing/2014/main" val="1030909196"/>
                    </a:ext>
                  </a:extLst>
                </a:gridCol>
                <a:gridCol w="1190275">
                  <a:extLst>
                    <a:ext uri="{9D8B030D-6E8A-4147-A177-3AD203B41FA5}">
                      <a16:colId xmlns:a16="http://schemas.microsoft.com/office/drawing/2014/main" val="379714828"/>
                    </a:ext>
                  </a:extLst>
                </a:gridCol>
              </a:tblGrid>
              <a:tr h="449852">
                <a:tc>
                  <a:txBody>
                    <a:bodyPr/>
                    <a:lstStyle/>
                    <a:p>
                      <a:pPr algn="ctr"/>
                      <a:r>
                        <a:rPr lang="en-US" sz="1200" b="1" dirty="0"/>
                        <a:t>DAP</a:t>
                      </a:r>
                      <a:r>
                        <a:rPr lang="en-US" sz="1200" b="1" baseline="0" dirty="0"/>
                        <a:t> 14</a:t>
                      </a:r>
                      <a:endParaRPr lang="en-US" sz="1200" b="1" dirty="0"/>
                    </a:p>
                  </a:txBody>
                  <a:tcPr/>
                </a:tc>
                <a:tc>
                  <a:txBody>
                    <a:bodyPr/>
                    <a:lstStyle/>
                    <a:p>
                      <a:pPr algn="ctr"/>
                      <a:r>
                        <a:rPr lang="en-US" sz="1200" b="1" dirty="0"/>
                        <a:t>Emergence Rate (%)</a:t>
                      </a:r>
                    </a:p>
                  </a:txBody>
                  <a:tcPr/>
                </a:tc>
                <a:tc>
                  <a:txBody>
                    <a:bodyPr/>
                    <a:lstStyle/>
                    <a:p>
                      <a:pPr algn="ctr"/>
                      <a:r>
                        <a:rPr lang="en-US" sz="1200" b="1" dirty="0"/>
                        <a:t>Healthy Seedling (%)</a:t>
                      </a:r>
                    </a:p>
                  </a:txBody>
                  <a:tcPr/>
                </a:tc>
                <a:tc>
                  <a:txBody>
                    <a:bodyPr/>
                    <a:lstStyle/>
                    <a:p>
                      <a:pPr algn="ctr"/>
                      <a:r>
                        <a:rPr lang="en-US" sz="1200" b="1" dirty="0"/>
                        <a:t>Shoot height (mm)</a:t>
                      </a:r>
                    </a:p>
                  </a:txBody>
                  <a:tcPr/>
                </a:tc>
                <a:tc>
                  <a:txBody>
                    <a:bodyPr/>
                    <a:lstStyle/>
                    <a:p>
                      <a:pPr algn="ctr"/>
                      <a:r>
                        <a:rPr lang="en-US" sz="1200" b="1" dirty="0"/>
                        <a:t>Shoot diameter</a:t>
                      </a:r>
                      <a:r>
                        <a:rPr lang="en-US" sz="1200" b="1" baseline="0" dirty="0"/>
                        <a:t> (mm x mm)</a:t>
                      </a:r>
                      <a:endParaRPr lang="en-US" sz="1200" b="1" dirty="0"/>
                    </a:p>
                  </a:txBody>
                  <a:tcPr/>
                </a:tc>
                <a:extLst>
                  <a:ext uri="{0D108BD9-81ED-4DB2-BD59-A6C34878D82A}">
                    <a16:rowId xmlns:a16="http://schemas.microsoft.com/office/drawing/2014/main" val="3792288592"/>
                  </a:ext>
                </a:extLst>
              </a:tr>
              <a:tr h="153100">
                <a:tc>
                  <a:txBody>
                    <a:bodyPr/>
                    <a:lstStyle/>
                    <a:p>
                      <a:pPr algn="ctr"/>
                      <a:r>
                        <a:rPr lang="en-US" sz="1200" b="1" dirty="0"/>
                        <a:t>Controls</a:t>
                      </a:r>
                    </a:p>
                  </a:txBody>
                  <a:tcPr/>
                </a:tc>
                <a:tc>
                  <a:txBody>
                    <a:bodyPr/>
                    <a:lstStyle/>
                    <a:p>
                      <a:pPr algn="ctr"/>
                      <a:r>
                        <a:rPr lang="en-US" sz="1200" dirty="0"/>
                        <a:t>76</a:t>
                      </a:r>
                    </a:p>
                  </a:txBody>
                  <a:tcPr/>
                </a:tc>
                <a:tc>
                  <a:txBody>
                    <a:bodyPr/>
                    <a:lstStyle/>
                    <a:p>
                      <a:pPr algn="ctr"/>
                      <a:r>
                        <a:rPr lang="en-US" sz="1200" dirty="0"/>
                        <a:t>64</a:t>
                      </a:r>
                    </a:p>
                  </a:txBody>
                  <a:tcPr/>
                </a:tc>
                <a:tc>
                  <a:txBody>
                    <a:bodyPr/>
                    <a:lstStyle/>
                    <a:p>
                      <a:pPr algn="ctr"/>
                      <a:r>
                        <a:rPr lang="en-US" sz="1200" dirty="0"/>
                        <a:t>34</a:t>
                      </a:r>
                    </a:p>
                  </a:txBody>
                  <a:tcPr/>
                </a:tc>
                <a:tc>
                  <a:txBody>
                    <a:bodyPr/>
                    <a:lstStyle/>
                    <a:p>
                      <a:pPr algn="ctr"/>
                      <a:r>
                        <a:rPr lang="en-US" sz="1200" dirty="0"/>
                        <a:t>46 x 41</a:t>
                      </a:r>
                    </a:p>
                  </a:txBody>
                  <a:tcPr/>
                </a:tc>
                <a:extLst>
                  <a:ext uri="{0D108BD9-81ED-4DB2-BD59-A6C34878D82A}">
                    <a16:rowId xmlns:a16="http://schemas.microsoft.com/office/drawing/2014/main" val="1760778409"/>
                  </a:ext>
                </a:extLst>
              </a:tr>
              <a:tr h="256247">
                <a:tc>
                  <a:txBody>
                    <a:bodyPr/>
                    <a:lstStyle/>
                    <a:p>
                      <a:pPr algn="ctr"/>
                      <a:r>
                        <a:rPr lang="en-US" sz="1200" b="1" dirty="0"/>
                        <a:t>40 cGy</a:t>
                      </a:r>
                    </a:p>
                  </a:txBody>
                  <a:tcPr/>
                </a:tc>
                <a:tc>
                  <a:txBody>
                    <a:bodyPr/>
                    <a:lstStyle/>
                    <a:p>
                      <a:pPr algn="ctr"/>
                      <a:r>
                        <a:rPr lang="en-US" sz="1200" dirty="0"/>
                        <a:t>88</a:t>
                      </a:r>
                    </a:p>
                  </a:txBody>
                  <a:tcPr/>
                </a:tc>
                <a:tc>
                  <a:txBody>
                    <a:bodyPr/>
                    <a:lstStyle/>
                    <a:p>
                      <a:pPr algn="ctr"/>
                      <a:r>
                        <a:rPr lang="en-US" sz="1200" dirty="0"/>
                        <a:t>48</a:t>
                      </a:r>
                    </a:p>
                  </a:txBody>
                  <a:tcPr/>
                </a:tc>
                <a:tc>
                  <a:txBody>
                    <a:bodyPr/>
                    <a:lstStyle/>
                    <a:p>
                      <a:pPr algn="ctr"/>
                      <a:r>
                        <a:rPr lang="en-US" sz="1200" dirty="0"/>
                        <a:t>26</a:t>
                      </a:r>
                    </a:p>
                  </a:txBody>
                  <a:tcPr/>
                </a:tc>
                <a:tc>
                  <a:txBody>
                    <a:bodyPr/>
                    <a:lstStyle/>
                    <a:p>
                      <a:pPr algn="ctr"/>
                      <a:r>
                        <a:rPr lang="en-US" sz="1200" dirty="0"/>
                        <a:t>34 x 27</a:t>
                      </a:r>
                      <a:r>
                        <a:rPr lang="en-US" sz="1200" dirty="0">
                          <a:solidFill>
                            <a:srgbClr val="FF0000"/>
                          </a:solidFill>
                        </a:rPr>
                        <a:t>*</a:t>
                      </a:r>
                    </a:p>
                  </a:txBody>
                  <a:tcPr/>
                </a:tc>
                <a:extLst>
                  <a:ext uri="{0D108BD9-81ED-4DB2-BD59-A6C34878D82A}">
                    <a16:rowId xmlns:a16="http://schemas.microsoft.com/office/drawing/2014/main" val="3522001017"/>
                  </a:ext>
                </a:extLst>
              </a:tr>
              <a:tr h="258133">
                <a:tc>
                  <a:txBody>
                    <a:bodyPr/>
                    <a:lstStyle/>
                    <a:p>
                      <a:pPr algn="ctr"/>
                      <a:r>
                        <a:rPr lang="en-US" sz="1200" b="1" dirty="0"/>
                        <a:t>80</a:t>
                      </a:r>
                      <a:r>
                        <a:rPr lang="en-US" sz="1200" b="1" baseline="0" dirty="0"/>
                        <a:t> cGy</a:t>
                      </a:r>
                      <a:endParaRPr lang="en-US" sz="1200" b="1" dirty="0"/>
                    </a:p>
                  </a:txBody>
                  <a:tcPr/>
                </a:tc>
                <a:tc>
                  <a:txBody>
                    <a:bodyPr/>
                    <a:lstStyle/>
                    <a:p>
                      <a:pPr algn="ctr"/>
                      <a:r>
                        <a:rPr lang="en-US" sz="1200" dirty="0">
                          <a:solidFill>
                            <a:schemeClr val="tx1"/>
                          </a:solidFill>
                        </a:rPr>
                        <a:t>68</a:t>
                      </a:r>
                    </a:p>
                  </a:txBody>
                  <a:tcPr/>
                </a:tc>
                <a:tc>
                  <a:txBody>
                    <a:bodyPr/>
                    <a:lstStyle/>
                    <a:p>
                      <a:pPr algn="ctr"/>
                      <a:r>
                        <a:rPr lang="en-US" sz="1200" dirty="0">
                          <a:solidFill>
                            <a:schemeClr val="tx1"/>
                          </a:solidFill>
                        </a:rPr>
                        <a:t>32</a:t>
                      </a:r>
                    </a:p>
                  </a:txBody>
                  <a:tcPr/>
                </a:tc>
                <a:tc>
                  <a:txBody>
                    <a:bodyPr/>
                    <a:lstStyle/>
                    <a:p>
                      <a:pPr algn="ctr"/>
                      <a:r>
                        <a:rPr lang="en-US" sz="1200" dirty="0"/>
                        <a:t>18</a:t>
                      </a:r>
                      <a:r>
                        <a:rPr lang="en-US" sz="1200" dirty="0">
                          <a:solidFill>
                            <a:srgbClr val="FF0000"/>
                          </a:solidFill>
                        </a:rPr>
                        <a:t>*</a:t>
                      </a:r>
                    </a:p>
                  </a:txBody>
                  <a:tcPr/>
                </a:tc>
                <a:tc>
                  <a:txBody>
                    <a:bodyPr/>
                    <a:lstStyle/>
                    <a:p>
                      <a:pPr algn="ctr"/>
                      <a:r>
                        <a:rPr lang="en-US" sz="1200" dirty="0"/>
                        <a:t>24 x 22</a:t>
                      </a:r>
                      <a:r>
                        <a:rPr lang="en-US" sz="1200" dirty="0">
                          <a:solidFill>
                            <a:srgbClr val="FF0000"/>
                          </a:solidFill>
                        </a:rPr>
                        <a:t>*</a:t>
                      </a:r>
                    </a:p>
                  </a:txBody>
                  <a:tcPr/>
                </a:tc>
                <a:extLst>
                  <a:ext uri="{0D108BD9-81ED-4DB2-BD59-A6C34878D82A}">
                    <a16:rowId xmlns:a16="http://schemas.microsoft.com/office/drawing/2014/main" val="2983223563"/>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606810274"/>
              </p:ext>
            </p:extLst>
          </p:nvPr>
        </p:nvGraphicFramePr>
        <p:xfrm>
          <a:off x="623310" y="2970506"/>
          <a:ext cx="4781257" cy="1206411"/>
        </p:xfrm>
        <a:graphic>
          <a:graphicData uri="http://schemas.openxmlformats.org/drawingml/2006/table">
            <a:tbl>
              <a:tblPr/>
              <a:tblGrid>
                <a:gridCol w="618647">
                  <a:extLst>
                    <a:ext uri="{9D8B030D-6E8A-4147-A177-3AD203B41FA5}">
                      <a16:colId xmlns:a16="http://schemas.microsoft.com/office/drawing/2014/main" val="278329753"/>
                    </a:ext>
                  </a:extLst>
                </a:gridCol>
                <a:gridCol w="676093">
                  <a:extLst>
                    <a:ext uri="{9D8B030D-6E8A-4147-A177-3AD203B41FA5}">
                      <a16:colId xmlns:a16="http://schemas.microsoft.com/office/drawing/2014/main" val="82252375"/>
                    </a:ext>
                  </a:extLst>
                </a:gridCol>
                <a:gridCol w="256840">
                  <a:extLst>
                    <a:ext uri="{9D8B030D-6E8A-4147-A177-3AD203B41FA5}">
                      <a16:colId xmlns:a16="http://schemas.microsoft.com/office/drawing/2014/main" val="4023775064"/>
                    </a:ext>
                  </a:extLst>
                </a:gridCol>
                <a:gridCol w="810325">
                  <a:extLst>
                    <a:ext uri="{9D8B030D-6E8A-4147-A177-3AD203B41FA5}">
                      <a16:colId xmlns:a16="http://schemas.microsoft.com/office/drawing/2014/main" val="1883999705"/>
                    </a:ext>
                  </a:extLst>
                </a:gridCol>
                <a:gridCol w="265458">
                  <a:extLst>
                    <a:ext uri="{9D8B030D-6E8A-4147-A177-3AD203B41FA5}">
                      <a16:colId xmlns:a16="http://schemas.microsoft.com/office/drawing/2014/main" val="3659859966"/>
                    </a:ext>
                  </a:extLst>
                </a:gridCol>
                <a:gridCol w="715540">
                  <a:extLst>
                    <a:ext uri="{9D8B030D-6E8A-4147-A177-3AD203B41FA5}">
                      <a16:colId xmlns:a16="http://schemas.microsoft.com/office/drawing/2014/main" val="4015118006"/>
                    </a:ext>
                  </a:extLst>
                </a:gridCol>
                <a:gridCol w="294836">
                  <a:extLst>
                    <a:ext uri="{9D8B030D-6E8A-4147-A177-3AD203B41FA5}">
                      <a16:colId xmlns:a16="http://schemas.microsoft.com/office/drawing/2014/main" val="2353504917"/>
                    </a:ext>
                  </a:extLst>
                </a:gridCol>
                <a:gridCol w="732559">
                  <a:extLst>
                    <a:ext uri="{9D8B030D-6E8A-4147-A177-3AD203B41FA5}">
                      <a16:colId xmlns:a16="http://schemas.microsoft.com/office/drawing/2014/main" val="2441361442"/>
                    </a:ext>
                  </a:extLst>
                </a:gridCol>
                <a:gridCol w="410959">
                  <a:extLst>
                    <a:ext uri="{9D8B030D-6E8A-4147-A177-3AD203B41FA5}">
                      <a16:colId xmlns:a16="http://schemas.microsoft.com/office/drawing/2014/main" val="104101362"/>
                    </a:ext>
                  </a:extLst>
                </a:gridCol>
              </a:tblGrid>
              <a:tr h="134300">
                <a:tc>
                  <a:txBody>
                    <a:bodyPr/>
                    <a:lstStyle/>
                    <a:p>
                      <a:pPr algn="l" fontAlgn="b"/>
                      <a:r>
                        <a:rPr lang="en-US" sz="1200" b="1" i="0" u="none" strike="noStrike" dirty="0">
                          <a:solidFill>
                            <a:srgbClr val="000000"/>
                          </a:solidFill>
                          <a:effectLst/>
                          <a:latin typeface="Calibri" panose="020F0502020204030204" pitchFamily="34"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en-US" sz="1200" b="1" i="0" u="none" strike="noStrike" dirty="0">
                          <a:solidFill>
                            <a:srgbClr val="000000"/>
                          </a:solidFill>
                          <a:effectLst/>
                          <a:latin typeface="Calibri" panose="020F0502020204030204" pitchFamily="34" charset="0"/>
                        </a:rPr>
                        <a:t>DAP 72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200" b="1" i="0" u="none" strike="noStrike" dirty="0">
                          <a:solidFill>
                            <a:srgbClr val="000000"/>
                          </a:solidFill>
                          <a:effectLst/>
                          <a:latin typeface="Calibri" panose="020F0502020204030204" pitchFamily="34" charset="0"/>
                        </a:rPr>
                        <a:t>DAP 79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200" b="1" i="0" u="none" strike="noStrike" dirty="0">
                          <a:solidFill>
                            <a:srgbClr val="000000"/>
                          </a:solidFill>
                          <a:effectLst/>
                          <a:latin typeface="Calibri" panose="020F0502020204030204" pitchFamily="34" charset="0"/>
                        </a:rPr>
                        <a:t>DAP 91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200" b="1" i="0" u="none" strike="noStrike" dirty="0">
                          <a:solidFill>
                            <a:srgbClr val="000000"/>
                          </a:solidFill>
                          <a:effectLst/>
                          <a:latin typeface="Calibri" panose="020F0502020204030204" pitchFamily="34" charset="0"/>
                        </a:rPr>
                        <a:t>Total</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804556838"/>
                  </a:ext>
                </a:extLst>
              </a:tr>
              <a:tr h="370869">
                <a:tc>
                  <a:txBody>
                    <a:bodyPr/>
                    <a:lstStyle/>
                    <a:p>
                      <a:pPr algn="l" fontAlgn="b"/>
                      <a:r>
                        <a:rPr lang="en-US" sz="1200" b="1" i="0" u="none" strike="noStrike" dirty="0">
                          <a:solidFill>
                            <a:srgbClr val="000000"/>
                          </a:solidFill>
                          <a:effectLst/>
                          <a:latin typeface="Calibri" panose="020F0502020204030204" pitchFamily="34" charset="0"/>
                        </a:rPr>
                        <a:t> Per</a:t>
                      </a:r>
                      <a:r>
                        <a:rPr lang="en-US" sz="1200" b="1" i="0" u="none" strike="noStrike" baseline="0" dirty="0">
                          <a:solidFill>
                            <a:srgbClr val="000000"/>
                          </a:solidFill>
                          <a:effectLst/>
                          <a:latin typeface="Calibri" panose="020F0502020204030204" pitchFamily="34" charset="0"/>
                        </a:rPr>
                        <a:t>  Plant</a:t>
                      </a:r>
                      <a:endParaRPr lang="en-US" sz="12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 of tomatoes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SD</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 of tomatoes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SD</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 of tomatoes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SD</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 of tomatoes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SD</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9759061"/>
                  </a:ext>
                </a:extLst>
              </a:tr>
              <a:tr h="214177">
                <a:tc>
                  <a:txBody>
                    <a:bodyPr/>
                    <a:lstStyle/>
                    <a:p>
                      <a:pPr algn="ctr" fontAlgn="b"/>
                      <a:r>
                        <a:rPr lang="en-US" sz="1200" b="1" i="0" u="none" strike="noStrike" dirty="0">
                          <a:solidFill>
                            <a:srgbClr val="000000"/>
                          </a:solidFill>
                          <a:effectLst/>
                          <a:latin typeface="Calibri" panose="020F0502020204030204" pitchFamily="34" charset="0"/>
                        </a:rPr>
                        <a:t>Control</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65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83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1988414"/>
                  </a:ext>
                </a:extLst>
              </a:tr>
              <a:tr h="214177">
                <a:tc>
                  <a:txBody>
                    <a:bodyPr/>
                    <a:lstStyle/>
                    <a:p>
                      <a:pPr algn="ctr" fontAlgn="b"/>
                      <a:r>
                        <a:rPr lang="en-US" sz="1200" b="1" i="0" u="none" strike="noStrike" dirty="0">
                          <a:solidFill>
                            <a:srgbClr val="000000"/>
                          </a:solidFill>
                          <a:effectLst/>
                          <a:latin typeface="Calibri" panose="020F0502020204030204" pitchFamily="34" charset="0"/>
                        </a:rPr>
                        <a:t>40 cGy</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76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96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6209137"/>
                  </a:ext>
                </a:extLst>
              </a:tr>
              <a:tr h="214177">
                <a:tc>
                  <a:txBody>
                    <a:bodyPr/>
                    <a:lstStyle/>
                    <a:p>
                      <a:pPr algn="ctr" fontAlgn="b"/>
                      <a:r>
                        <a:rPr lang="en-US" sz="1200" b="1" i="0" u="none" strike="noStrike" dirty="0">
                          <a:solidFill>
                            <a:srgbClr val="000000"/>
                          </a:solidFill>
                          <a:effectLst/>
                          <a:latin typeface="Calibri" panose="020F0502020204030204" pitchFamily="34" charset="0"/>
                        </a:rPr>
                        <a:t>80 cGy</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0</a:t>
                      </a:r>
                      <a:r>
                        <a:rPr lang="en-US" sz="1200" b="0" i="0" u="none" strike="noStrike" dirty="0">
                          <a:solidFill>
                            <a:srgbClr val="FF0000"/>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8</a:t>
                      </a:r>
                      <a:r>
                        <a:rPr lang="en-US" sz="1200" b="0" i="0" u="none" strike="noStrike" dirty="0">
                          <a:solidFill>
                            <a:srgbClr val="FF0000"/>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59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30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67</a:t>
                      </a:r>
                      <a:r>
                        <a:rPr lang="en-US" sz="1200" b="0" i="0" u="none" strike="noStrike" dirty="0">
                          <a:solidFill>
                            <a:srgbClr val="FF0000"/>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1153804"/>
                  </a:ext>
                </a:extLst>
              </a:tr>
            </a:tbl>
          </a:graphicData>
        </a:graphic>
      </p:graphicFrame>
      <p:sp>
        <p:nvSpPr>
          <p:cNvPr id="28" name="Rectangle 27"/>
          <p:cNvSpPr/>
          <p:nvPr/>
        </p:nvSpPr>
        <p:spPr>
          <a:xfrm>
            <a:off x="2897206" y="5415953"/>
            <a:ext cx="300082" cy="369332"/>
          </a:xfrm>
          <a:prstGeom prst="rect">
            <a:avLst/>
          </a:prstGeom>
        </p:spPr>
        <p:txBody>
          <a:bodyPr wrap="none">
            <a:spAutoFit/>
          </a:bodyPr>
          <a:lstStyle/>
          <a:p>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en-US" dirty="0"/>
          </a:p>
        </p:txBody>
      </p:sp>
      <p:sp>
        <p:nvSpPr>
          <p:cNvPr id="18"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9355319" y="642233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rPr>
              <a:t>2021 NASA HRP IWS	</a:t>
            </a:r>
            <a:r>
              <a:rPr kumimoji="0" lang="en-US" sz="1200" b="0" i="0" u="none" strike="noStrike" kern="1200" cap="none" spc="0" normalizeH="0" noProof="0" dirty="0">
                <a:ln>
                  <a:noFill/>
                </a:ln>
                <a:solidFill>
                  <a:srgbClr val="AAE3F7"/>
                </a:solidFill>
                <a:effectLst/>
                <a:uLnTx/>
                <a:uFillTx/>
                <a:latin typeface="Arial" panose="020B0604020202020204" pitchFamily="34" charset="0"/>
                <a:ea typeface="+mn-ea"/>
                <a:cs typeface="Arial" panose="020B0604020202020204" pitchFamily="34" charset="0"/>
              </a:rPr>
              <a:t>- </a:t>
            </a:r>
            <a:fld id="{2E8C51FE-49D9-314D-9957-ABBF7DDE8782}" type="slidenum">
              <a:rPr kumimoji="0" lang="en-US" sz="1200" b="0" i="0" u="none" strike="noStrike" kern="1200" cap="none" spc="0" normalizeH="0" baseline="0" noProof="0" smtClean="0">
                <a:ln>
                  <a:noFill/>
                </a:ln>
                <a:solidFill>
                  <a:srgbClr val="AAE3F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endParaRPr>
          </a:p>
        </p:txBody>
      </p:sp>
      <p:sp>
        <p:nvSpPr>
          <p:cNvPr id="20" name="Rectangle 19">
            <a:extLst>
              <a:ext uri="{FF2B5EF4-FFF2-40B4-BE49-F238E27FC236}">
                <a16:creationId xmlns:a16="http://schemas.microsoft.com/office/drawing/2014/main" id="{7724398E-3127-424D-B810-50C6C2312B80}"/>
              </a:ext>
            </a:extLst>
          </p:cNvPr>
          <p:cNvSpPr/>
          <p:nvPr/>
        </p:nvSpPr>
        <p:spPr>
          <a:xfrm>
            <a:off x="1017631" y="5635443"/>
            <a:ext cx="10342219" cy="707886"/>
          </a:xfrm>
          <a:prstGeom prst="rect">
            <a:avLst/>
          </a:prstGeom>
        </p:spPr>
        <p:txBody>
          <a:bodyPr wrap="square">
            <a:spAutoFit/>
          </a:bodyPr>
          <a:lstStyle/>
          <a:p>
            <a:r>
              <a:rPr lang="en-US" sz="2000" b="1" dirty="0">
                <a:latin typeface="Calibri" panose="020F0502020204030204" pitchFamily="34" charset="0"/>
                <a:ea typeface="Calibri" panose="020F0502020204030204" pitchFamily="34" charset="0"/>
                <a:cs typeface="Calibri" panose="020F0502020204030204" pitchFamily="34" charset="0"/>
              </a:rPr>
              <a:t>However, significant changes in tomato plants from early seedling to fruit development in soil based grow-out. The changes are dose-dependent (</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sz="2000" b="1" dirty="0">
                <a:latin typeface="Calibri" panose="020F0502020204030204" pitchFamily="34" charset="0"/>
                <a:ea typeface="Calibri" panose="020F0502020204030204" pitchFamily="34" charset="0"/>
                <a:cs typeface="Calibri" panose="020F0502020204030204" pitchFamily="34" charset="0"/>
              </a:rPr>
              <a:t>p&lt;0.05 compared to the controls).</a:t>
            </a:r>
            <a:endParaRPr lang="en-US" sz="2000" b="1"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F9D8E67F-4B0E-4AF6-BF3C-77E1649F244A}"/>
              </a:ext>
            </a:extLst>
          </p:cNvPr>
          <p:cNvSpPr txBox="1"/>
          <p:nvPr/>
        </p:nvSpPr>
        <p:spPr>
          <a:xfrm>
            <a:off x="1263964" y="352662"/>
            <a:ext cx="9946223" cy="584775"/>
          </a:xfrm>
          <a:prstGeom prst="rect">
            <a:avLst/>
          </a:prstGeom>
          <a:noFill/>
          <a:ln w="12700">
            <a:noFill/>
          </a:ln>
        </p:spPr>
        <p:txBody>
          <a:bodyPr wrap="square" rtlCol="0">
            <a:spAutoFit/>
          </a:bodyPr>
          <a:lstStyle/>
          <a:p>
            <a:pPr algn="ctr"/>
            <a:r>
              <a:rPr lang="en-US" sz="3200" b="1" dirty="0"/>
              <a:t>Radiation Effect on Tomato Seeds</a:t>
            </a:r>
          </a:p>
        </p:txBody>
      </p:sp>
      <p:sp>
        <p:nvSpPr>
          <p:cNvPr id="26" name="Rectangle 25"/>
          <p:cNvSpPr/>
          <p:nvPr/>
        </p:nvSpPr>
        <p:spPr>
          <a:xfrm>
            <a:off x="1955271" y="5403472"/>
            <a:ext cx="304746" cy="369332"/>
          </a:xfrm>
          <a:prstGeom prst="rect">
            <a:avLst/>
          </a:prstGeom>
        </p:spPr>
        <p:txBody>
          <a:bodyPr wrap="square">
            <a:spAutoFit/>
          </a:bodyPr>
          <a:lstStyle/>
          <a:p>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en-US" dirty="0"/>
          </a:p>
        </p:txBody>
      </p:sp>
      <p:graphicFrame>
        <p:nvGraphicFramePr>
          <p:cNvPr id="34" name="Table 33">
            <a:extLst>
              <a:ext uri="{FF2B5EF4-FFF2-40B4-BE49-F238E27FC236}">
                <a16:creationId xmlns:a16="http://schemas.microsoft.com/office/drawing/2014/main" id="{E4ABE92C-DCDA-479F-86E1-CAB2702772C9}"/>
              </a:ext>
            </a:extLst>
          </p:cNvPr>
          <p:cNvGraphicFramePr>
            <a:graphicFrameLocks noGrp="1"/>
          </p:cNvGraphicFramePr>
          <p:nvPr>
            <p:extLst>
              <p:ext uri="{D42A27DB-BD31-4B8C-83A1-F6EECF244321}">
                <p14:modId xmlns:p14="http://schemas.microsoft.com/office/powerpoint/2010/main" val="277188863"/>
              </p:ext>
            </p:extLst>
          </p:nvPr>
        </p:nvGraphicFramePr>
        <p:xfrm>
          <a:off x="623310" y="4344598"/>
          <a:ext cx="3612604" cy="1280160"/>
        </p:xfrm>
        <a:graphic>
          <a:graphicData uri="http://schemas.openxmlformats.org/drawingml/2006/table">
            <a:tbl>
              <a:tblPr firstRow="1" bandRow="1">
                <a:tableStyleId>{5940675A-B579-460E-94D1-54222C63F5DA}</a:tableStyleId>
              </a:tblPr>
              <a:tblGrid>
                <a:gridCol w="726900">
                  <a:extLst>
                    <a:ext uri="{9D8B030D-6E8A-4147-A177-3AD203B41FA5}">
                      <a16:colId xmlns:a16="http://schemas.microsoft.com/office/drawing/2014/main" val="1925155488"/>
                    </a:ext>
                  </a:extLst>
                </a:gridCol>
                <a:gridCol w="1098094">
                  <a:extLst>
                    <a:ext uri="{9D8B030D-6E8A-4147-A177-3AD203B41FA5}">
                      <a16:colId xmlns:a16="http://schemas.microsoft.com/office/drawing/2014/main" val="499788457"/>
                    </a:ext>
                  </a:extLst>
                </a:gridCol>
                <a:gridCol w="871173">
                  <a:extLst>
                    <a:ext uri="{9D8B030D-6E8A-4147-A177-3AD203B41FA5}">
                      <a16:colId xmlns:a16="http://schemas.microsoft.com/office/drawing/2014/main" val="3680537480"/>
                    </a:ext>
                  </a:extLst>
                </a:gridCol>
                <a:gridCol w="916437">
                  <a:extLst>
                    <a:ext uri="{9D8B030D-6E8A-4147-A177-3AD203B41FA5}">
                      <a16:colId xmlns:a16="http://schemas.microsoft.com/office/drawing/2014/main" val="379714828"/>
                    </a:ext>
                  </a:extLst>
                </a:gridCol>
              </a:tblGrid>
              <a:tr h="449852">
                <a:tc>
                  <a:txBody>
                    <a:bodyPr/>
                    <a:lstStyle/>
                    <a:p>
                      <a:pPr algn="ctr"/>
                      <a:endParaRPr lang="en-US" sz="1200" b="1" dirty="0"/>
                    </a:p>
                  </a:txBody>
                  <a:tcPr/>
                </a:tc>
                <a:tc>
                  <a:txBody>
                    <a:bodyPr/>
                    <a:lstStyle/>
                    <a:p>
                      <a:pPr algn="ctr"/>
                      <a:r>
                        <a:rPr lang="en-US" sz="1200" b="1" dirty="0"/>
                        <a:t>Total Ripe Fruit Mass (g)</a:t>
                      </a:r>
                    </a:p>
                  </a:txBody>
                  <a:tcPr/>
                </a:tc>
                <a:tc>
                  <a:txBody>
                    <a:bodyPr/>
                    <a:lstStyle/>
                    <a:p>
                      <a:pPr algn="ctr"/>
                      <a:r>
                        <a:rPr lang="en-US" sz="1200" b="1" dirty="0"/>
                        <a:t>Ripe Fruits (Qty)</a:t>
                      </a:r>
                    </a:p>
                  </a:txBody>
                  <a:tcPr/>
                </a:tc>
                <a:tc>
                  <a:txBody>
                    <a:bodyPr/>
                    <a:lstStyle/>
                    <a:p>
                      <a:pPr algn="ctr"/>
                      <a:r>
                        <a:rPr lang="en-US" sz="1200" b="1" dirty="0"/>
                        <a:t>Unripe Fruits (Qty)</a:t>
                      </a:r>
                    </a:p>
                  </a:txBody>
                  <a:tcPr/>
                </a:tc>
                <a:extLst>
                  <a:ext uri="{0D108BD9-81ED-4DB2-BD59-A6C34878D82A}">
                    <a16:rowId xmlns:a16="http://schemas.microsoft.com/office/drawing/2014/main" val="3792288592"/>
                  </a:ext>
                </a:extLst>
              </a:tr>
              <a:tr h="153100">
                <a:tc>
                  <a:txBody>
                    <a:bodyPr/>
                    <a:lstStyle/>
                    <a:p>
                      <a:pPr algn="ctr"/>
                      <a:r>
                        <a:rPr lang="en-US" sz="1200" b="1" dirty="0"/>
                        <a:t>Controls</a:t>
                      </a:r>
                    </a:p>
                  </a:txBody>
                  <a:tcPr/>
                </a:tc>
                <a:tc>
                  <a:txBody>
                    <a:bodyPr/>
                    <a:lstStyle/>
                    <a:p>
                      <a:pPr algn="ctr"/>
                      <a:r>
                        <a:rPr lang="en-US" sz="1200" dirty="0"/>
                        <a:t>662</a:t>
                      </a:r>
                    </a:p>
                  </a:txBody>
                  <a:tcPr/>
                </a:tc>
                <a:tc>
                  <a:txBody>
                    <a:bodyPr/>
                    <a:lstStyle/>
                    <a:p>
                      <a:pPr algn="ctr"/>
                      <a:r>
                        <a:rPr lang="en-US" sz="1200" dirty="0"/>
                        <a:t>63</a:t>
                      </a:r>
                    </a:p>
                  </a:txBody>
                  <a:tcPr/>
                </a:tc>
                <a:tc>
                  <a:txBody>
                    <a:bodyPr/>
                    <a:lstStyle/>
                    <a:p>
                      <a:pPr algn="ctr"/>
                      <a:r>
                        <a:rPr lang="en-US" sz="1200" dirty="0"/>
                        <a:t>20</a:t>
                      </a:r>
                    </a:p>
                  </a:txBody>
                  <a:tcPr/>
                </a:tc>
                <a:extLst>
                  <a:ext uri="{0D108BD9-81ED-4DB2-BD59-A6C34878D82A}">
                    <a16:rowId xmlns:a16="http://schemas.microsoft.com/office/drawing/2014/main" val="1760778409"/>
                  </a:ext>
                </a:extLst>
              </a:tr>
              <a:tr h="256247">
                <a:tc>
                  <a:txBody>
                    <a:bodyPr/>
                    <a:lstStyle/>
                    <a:p>
                      <a:pPr algn="ctr"/>
                      <a:r>
                        <a:rPr lang="en-US" sz="1200" b="1" dirty="0"/>
                        <a:t>40 cGy</a:t>
                      </a:r>
                    </a:p>
                  </a:txBody>
                  <a:tcPr/>
                </a:tc>
                <a:tc>
                  <a:txBody>
                    <a:bodyPr/>
                    <a:lstStyle/>
                    <a:p>
                      <a:pPr algn="ctr"/>
                      <a:r>
                        <a:rPr lang="en-US" sz="1200" dirty="0"/>
                        <a:t>699</a:t>
                      </a:r>
                    </a:p>
                  </a:txBody>
                  <a:tcPr/>
                </a:tc>
                <a:tc>
                  <a:txBody>
                    <a:bodyPr/>
                    <a:lstStyle/>
                    <a:p>
                      <a:pPr algn="ctr"/>
                      <a:r>
                        <a:rPr lang="en-US" sz="1200" dirty="0">
                          <a:solidFill>
                            <a:schemeClr val="tx1"/>
                          </a:solidFill>
                        </a:rPr>
                        <a:t>75</a:t>
                      </a:r>
                    </a:p>
                  </a:txBody>
                  <a:tcPr/>
                </a:tc>
                <a:tc>
                  <a:txBody>
                    <a:bodyPr/>
                    <a:lstStyle/>
                    <a:p>
                      <a:pPr algn="ctr"/>
                      <a:r>
                        <a:rPr lang="en-US" sz="1200" dirty="0"/>
                        <a:t>21</a:t>
                      </a:r>
                      <a:endParaRPr lang="en-US" sz="1200" dirty="0">
                        <a:solidFill>
                          <a:srgbClr val="FF0000"/>
                        </a:solidFill>
                      </a:endParaRPr>
                    </a:p>
                  </a:txBody>
                  <a:tcPr/>
                </a:tc>
                <a:extLst>
                  <a:ext uri="{0D108BD9-81ED-4DB2-BD59-A6C34878D82A}">
                    <a16:rowId xmlns:a16="http://schemas.microsoft.com/office/drawing/2014/main" val="3522001017"/>
                  </a:ext>
                </a:extLst>
              </a:tr>
              <a:tr h="258133">
                <a:tc>
                  <a:txBody>
                    <a:bodyPr/>
                    <a:lstStyle/>
                    <a:p>
                      <a:pPr algn="ctr"/>
                      <a:r>
                        <a:rPr lang="en-US" sz="1200" b="1" dirty="0"/>
                        <a:t>80</a:t>
                      </a:r>
                      <a:r>
                        <a:rPr lang="en-US" sz="1200" b="1" baseline="0" dirty="0"/>
                        <a:t> cGy</a:t>
                      </a:r>
                      <a:endParaRPr lang="en-US" sz="1200" b="1" dirty="0"/>
                    </a:p>
                  </a:txBody>
                  <a:tcPr/>
                </a:tc>
                <a:tc>
                  <a:txBody>
                    <a:bodyPr/>
                    <a:lstStyle/>
                    <a:p>
                      <a:pPr algn="ctr"/>
                      <a:r>
                        <a:rPr lang="en-US" sz="1200" dirty="0">
                          <a:solidFill>
                            <a:schemeClr val="tx1"/>
                          </a:solidFill>
                        </a:rPr>
                        <a:t>481</a:t>
                      </a:r>
                    </a:p>
                  </a:txBody>
                  <a:tcPr/>
                </a:tc>
                <a:tc>
                  <a:txBody>
                    <a:bodyPr/>
                    <a:lstStyle/>
                    <a:p>
                      <a:pPr algn="ctr"/>
                      <a:r>
                        <a:rPr lang="en-US" sz="1200" dirty="0">
                          <a:solidFill>
                            <a:schemeClr val="tx1"/>
                          </a:solidFill>
                        </a:rPr>
                        <a:t>47</a:t>
                      </a:r>
                    </a:p>
                  </a:txBody>
                  <a:tcPr/>
                </a:tc>
                <a:tc>
                  <a:txBody>
                    <a:bodyPr/>
                    <a:lstStyle/>
                    <a:p>
                      <a:pPr algn="ctr"/>
                      <a:r>
                        <a:rPr lang="en-US" sz="1200" dirty="0"/>
                        <a:t>20</a:t>
                      </a:r>
                      <a:endParaRPr lang="en-US" sz="1200" dirty="0">
                        <a:solidFill>
                          <a:srgbClr val="FF0000"/>
                        </a:solidFill>
                      </a:endParaRPr>
                    </a:p>
                  </a:txBody>
                  <a:tcPr/>
                </a:tc>
                <a:extLst>
                  <a:ext uri="{0D108BD9-81ED-4DB2-BD59-A6C34878D82A}">
                    <a16:rowId xmlns:a16="http://schemas.microsoft.com/office/drawing/2014/main" val="2983223563"/>
                  </a:ext>
                </a:extLst>
              </a:tr>
            </a:tbl>
          </a:graphicData>
        </a:graphic>
      </p:graphicFrame>
      <p:graphicFrame>
        <p:nvGraphicFramePr>
          <p:cNvPr id="36" name="Table 35">
            <a:extLst>
              <a:ext uri="{FF2B5EF4-FFF2-40B4-BE49-F238E27FC236}">
                <a16:creationId xmlns:a16="http://schemas.microsoft.com/office/drawing/2014/main" id="{F43A5E62-852B-4D44-983E-D09BA0FCA1EF}"/>
              </a:ext>
            </a:extLst>
          </p:cNvPr>
          <p:cNvGraphicFramePr>
            <a:graphicFrameLocks noGrp="1"/>
          </p:cNvGraphicFramePr>
          <p:nvPr>
            <p:extLst>
              <p:ext uri="{D42A27DB-BD31-4B8C-83A1-F6EECF244321}">
                <p14:modId xmlns:p14="http://schemas.microsoft.com/office/powerpoint/2010/main" val="13117650"/>
              </p:ext>
            </p:extLst>
          </p:nvPr>
        </p:nvGraphicFramePr>
        <p:xfrm>
          <a:off x="6096000" y="2982083"/>
          <a:ext cx="5770526" cy="1230088"/>
        </p:xfrm>
        <a:graphic>
          <a:graphicData uri="http://schemas.openxmlformats.org/drawingml/2006/table">
            <a:tbl>
              <a:tblPr/>
              <a:tblGrid>
                <a:gridCol w="878014">
                  <a:extLst>
                    <a:ext uri="{9D8B030D-6E8A-4147-A177-3AD203B41FA5}">
                      <a16:colId xmlns:a16="http://schemas.microsoft.com/office/drawing/2014/main" val="278329753"/>
                    </a:ext>
                  </a:extLst>
                </a:gridCol>
                <a:gridCol w="857839">
                  <a:extLst>
                    <a:ext uri="{9D8B030D-6E8A-4147-A177-3AD203B41FA5}">
                      <a16:colId xmlns:a16="http://schemas.microsoft.com/office/drawing/2014/main" val="82252375"/>
                    </a:ext>
                  </a:extLst>
                </a:gridCol>
                <a:gridCol w="414780">
                  <a:extLst>
                    <a:ext uri="{9D8B030D-6E8A-4147-A177-3AD203B41FA5}">
                      <a16:colId xmlns:a16="http://schemas.microsoft.com/office/drawing/2014/main" val="4023775064"/>
                    </a:ext>
                  </a:extLst>
                </a:gridCol>
                <a:gridCol w="801278">
                  <a:extLst>
                    <a:ext uri="{9D8B030D-6E8A-4147-A177-3AD203B41FA5}">
                      <a16:colId xmlns:a16="http://schemas.microsoft.com/office/drawing/2014/main" val="1883999705"/>
                    </a:ext>
                  </a:extLst>
                </a:gridCol>
                <a:gridCol w="414779">
                  <a:extLst>
                    <a:ext uri="{9D8B030D-6E8A-4147-A177-3AD203B41FA5}">
                      <a16:colId xmlns:a16="http://schemas.microsoft.com/office/drawing/2014/main" val="3659859966"/>
                    </a:ext>
                  </a:extLst>
                </a:gridCol>
                <a:gridCol w="791852">
                  <a:extLst>
                    <a:ext uri="{9D8B030D-6E8A-4147-A177-3AD203B41FA5}">
                      <a16:colId xmlns:a16="http://schemas.microsoft.com/office/drawing/2014/main" val="4015118006"/>
                    </a:ext>
                  </a:extLst>
                </a:gridCol>
                <a:gridCol w="367645">
                  <a:extLst>
                    <a:ext uri="{9D8B030D-6E8A-4147-A177-3AD203B41FA5}">
                      <a16:colId xmlns:a16="http://schemas.microsoft.com/office/drawing/2014/main" val="2353504917"/>
                    </a:ext>
                  </a:extLst>
                </a:gridCol>
                <a:gridCol w="867266">
                  <a:extLst>
                    <a:ext uri="{9D8B030D-6E8A-4147-A177-3AD203B41FA5}">
                      <a16:colId xmlns:a16="http://schemas.microsoft.com/office/drawing/2014/main" val="2441361442"/>
                    </a:ext>
                  </a:extLst>
                </a:gridCol>
                <a:gridCol w="377073">
                  <a:extLst>
                    <a:ext uri="{9D8B030D-6E8A-4147-A177-3AD203B41FA5}">
                      <a16:colId xmlns:a16="http://schemas.microsoft.com/office/drawing/2014/main" val="104101362"/>
                    </a:ext>
                  </a:extLst>
                </a:gridCol>
              </a:tblGrid>
              <a:tr h="214177">
                <a:tc>
                  <a:txBody>
                    <a:bodyPr/>
                    <a:lstStyle/>
                    <a:p>
                      <a:pPr algn="l" fontAlgn="b"/>
                      <a:r>
                        <a:rPr lang="en-US" sz="1200" b="1" i="0" u="none" strike="noStrike" dirty="0">
                          <a:solidFill>
                            <a:schemeClr val="accent1">
                              <a:lumMod val="75000"/>
                            </a:schemeClr>
                          </a:solidFill>
                          <a:effectLst/>
                          <a:latin typeface="Calibri" panose="020F0502020204030204" pitchFamily="34"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en-US" sz="1200" b="1" i="0" u="none" strike="noStrike" dirty="0">
                          <a:solidFill>
                            <a:schemeClr val="tx1"/>
                          </a:solidFill>
                          <a:effectLst/>
                          <a:latin typeface="Calibri" panose="020F0502020204030204" pitchFamily="34" charset="0"/>
                        </a:rPr>
                        <a:t>DAP 86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200" b="1" i="0" u="none" strike="noStrike" dirty="0">
                          <a:solidFill>
                            <a:schemeClr val="tx1"/>
                          </a:solidFill>
                          <a:effectLst/>
                          <a:latin typeface="Calibri" panose="020F0502020204030204" pitchFamily="34" charset="0"/>
                        </a:rPr>
                        <a:t>DAP 93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200" b="1" i="0" u="none" strike="noStrike" dirty="0">
                          <a:solidFill>
                            <a:schemeClr val="tx1"/>
                          </a:solidFill>
                          <a:effectLst/>
                          <a:latin typeface="Calibri" panose="020F0502020204030204" pitchFamily="34" charset="0"/>
                        </a:rPr>
                        <a:t>DAP 105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200" b="1" i="0" u="none" strike="noStrike" dirty="0">
                          <a:solidFill>
                            <a:schemeClr val="tx1"/>
                          </a:solidFill>
                          <a:effectLst/>
                          <a:latin typeface="Calibri" panose="020F0502020204030204" pitchFamily="34" charset="0"/>
                        </a:rPr>
                        <a:t>Total</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804556838"/>
                  </a:ext>
                </a:extLst>
              </a:tr>
              <a:tr h="370869">
                <a:tc>
                  <a:txBody>
                    <a:bodyPr/>
                    <a:lstStyle/>
                    <a:p>
                      <a:pPr algn="l" fontAlgn="b"/>
                      <a:r>
                        <a:rPr lang="en-US" sz="1200" b="1" i="0" u="none" strike="noStrike" dirty="0">
                          <a:solidFill>
                            <a:srgbClr val="000000"/>
                          </a:solidFill>
                          <a:effectLst/>
                          <a:latin typeface="Calibri" panose="020F0502020204030204" pitchFamily="34" charset="0"/>
                        </a:rPr>
                        <a:t> Per</a:t>
                      </a:r>
                      <a:r>
                        <a:rPr lang="en-US" sz="1200" b="1" i="0" u="none" strike="noStrike" baseline="0" dirty="0">
                          <a:solidFill>
                            <a:srgbClr val="000000"/>
                          </a:solidFill>
                          <a:effectLst/>
                          <a:latin typeface="Calibri" panose="020F0502020204030204" pitchFamily="34" charset="0"/>
                        </a:rPr>
                        <a:t>  Plant</a:t>
                      </a:r>
                      <a:endParaRPr lang="en-US" sz="12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 of tomatoes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SD</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 of tomatoes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SD</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 of tomatoes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SD</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 of tomatoes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SD</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9759061"/>
                  </a:ext>
                </a:extLst>
              </a:tr>
              <a:tr h="214177">
                <a:tc>
                  <a:txBody>
                    <a:bodyPr/>
                    <a:lstStyle/>
                    <a:p>
                      <a:pPr algn="ctr" fontAlgn="b"/>
                      <a:r>
                        <a:rPr lang="en-US" sz="1200" b="1" i="0" u="none" strike="noStrike" dirty="0">
                          <a:solidFill>
                            <a:srgbClr val="000000"/>
                          </a:solidFill>
                          <a:effectLst/>
                          <a:latin typeface="Calibri" panose="020F0502020204030204" pitchFamily="34" charset="0"/>
                        </a:rPr>
                        <a:t>Control</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30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50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31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1988414"/>
                  </a:ext>
                </a:extLst>
              </a:tr>
              <a:tr h="214177">
                <a:tc>
                  <a:txBody>
                    <a:bodyPr/>
                    <a:lstStyle/>
                    <a:p>
                      <a:pPr algn="ctr" fontAlgn="b"/>
                      <a:r>
                        <a:rPr lang="en-US" sz="1200" b="1" i="0" u="none" strike="noStrike" dirty="0">
                          <a:solidFill>
                            <a:srgbClr val="000000"/>
                          </a:solidFill>
                          <a:effectLst/>
                          <a:latin typeface="Calibri" panose="020F0502020204030204" pitchFamily="34" charset="0"/>
                        </a:rPr>
                        <a:t>40 cGy</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34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89</a:t>
                      </a:r>
                      <a:r>
                        <a:rPr lang="en-US" sz="1200" b="0" i="0" u="none" strike="noStrike" dirty="0">
                          <a:solidFill>
                            <a:srgbClr val="FF0000"/>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6209137"/>
                  </a:ext>
                </a:extLst>
              </a:tr>
              <a:tr h="214177">
                <a:tc>
                  <a:txBody>
                    <a:bodyPr/>
                    <a:lstStyle/>
                    <a:p>
                      <a:pPr algn="ctr" fontAlgn="b"/>
                      <a:r>
                        <a:rPr lang="en-US" sz="1200" b="1" i="0" u="none" strike="noStrike" dirty="0">
                          <a:solidFill>
                            <a:srgbClr val="000000"/>
                          </a:solidFill>
                          <a:effectLst/>
                          <a:latin typeface="Calibri" panose="020F0502020204030204" pitchFamily="34" charset="0"/>
                        </a:rPr>
                        <a:t>80 cGy</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3</a:t>
                      </a:r>
                      <a:r>
                        <a:rPr lang="en-US" sz="1200" b="0" i="0" u="none" strike="noStrike" dirty="0">
                          <a:solidFill>
                            <a:srgbClr val="FF0000"/>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32</a:t>
                      </a:r>
                      <a:endParaRPr lang="en-US" sz="1200" b="0" i="0" u="none" strike="noStrike" dirty="0">
                        <a:solidFill>
                          <a:schemeClr val="accent2"/>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79</a:t>
                      </a:r>
                      <a:r>
                        <a:rPr lang="en-US" sz="1200" b="0" i="0" u="none" strike="noStrike" dirty="0">
                          <a:solidFill>
                            <a:srgbClr val="FF0000"/>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1153804"/>
                  </a:ext>
                </a:extLst>
              </a:tr>
            </a:tbl>
          </a:graphicData>
        </a:graphic>
      </p:graphicFrame>
      <p:graphicFrame>
        <p:nvGraphicFramePr>
          <p:cNvPr id="38" name="Table 37">
            <a:extLst>
              <a:ext uri="{FF2B5EF4-FFF2-40B4-BE49-F238E27FC236}">
                <a16:creationId xmlns:a16="http://schemas.microsoft.com/office/drawing/2014/main" id="{AB6EE707-7C73-4ED9-823B-00528F4A53AF}"/>
              </a:ext>
            </a:extLst>
          </p:cNvPr>
          <p:cNvGraphicFramePr>
            <a:graphicFrameLocks noGrp="1"/>
          </p:cNvGraphicFramePr>
          <p:nvPr>
            <p:extLst>
              <p:ext uri="{D42A27DB-BD31-4B8C-83A1-F6EECF244321}">
                <p14:modId xmlns:p14="http://schemas.microsoft.com/office/powerpoint/2010/main" val="1088726470"/>
              </p:ext>
            </p:extLst>
          </p:nvPr>
        </p:nvGraphicFramePr>
        <p:xfrm>
          <a:off x="6096000" y="1541848"/>
          <a:ext cx="3657599" cy="1280160"/>
        </p:xfrm>
        <a:graphic>
          <a:graphicData uri="http://schemas.openxmlformats.org/drawingml/2006/table">
            <a:tbl>
              <a:tblPr firstRow="1" bandRow="1">
                <a:tableStyleId>{5940675A-B579-460E-94D1-54222C63F5DA}</a:tableStyleId>
              </a:tblPr>
              <a:tblGrid>
                <a:gridCol w="763570">
                  <a:extLst>
                    <a:ext uri="{9D8B030D-6E8A-4147-A177-3AD203B41FA5}">
                      <a16:colId xmlns:a16="http://schemas.microsoft.com/office/drawing/2014/main" val="1925155488"/>
                    </a:ext>
                  </a:extLst>
                </a:gridCol>
                <a:gridCol w="895546">
                  <a:extLst>
                    <a:ext uri="{9D8B030D-6E8A-4147-A177-3AD203B41FA5}">
                      <a16:colId xmlns:a16="http://schemas.microsoft.com/office/drawing/2014/main" val="499788457"/>
                    </a:ext>
                  </a:extLst>
                </a:gridCol>
                <a:gridCol w="999241">
                  <a:extLst>
                    <a:ext uri="{9D8B030D-6E8A-4147-A177-3AD203B41FA5}">
                      <a16:colId xmlns:a16="http://schemas.microsoft.com/office/drawing/2014/main" val="1385647394"/>
                    </a:ext>
                  </a:extLst>
                </a:gridCol>
                <a:gridCol w="999242">
                  <a:extLst>
                    <a:ext uri="{9D8B030D-6E8A-4147-A177-3AD203B41FA5}">
                      <a16:colId xmlns:a16="http://schemas.microsoft.com/office/drawing/2014/main" val="1030909196"/>
                    </a:ext>
                  </a:extLst>
                </a:gridCol>
              </a:tblGrid>
              <a:tr h="449852">
                <a:tc>
                  <a:txBody>
                    <a:bodyPr/>
                    <a:lstStyle/>
                    <a:p>
                      <a:pPr algn="ctr"/>
                      <a:r>
                        <a:rPr lang="en-US" sz="1200" b="1" dirty="0"/>
                        <a:t>DAP</a:t>
                      </a:r>
                      <a:r>
                        <a:rPr lang="en-US" sz="1200" b="1" baseline="0" dirty="0"/>
                        <a:t> 14</a:t>
                      </a:r>
                      <a:endParaRPr lang="en-US" sz="1200" b="1" dirty="0"/>
                    </a:p>
                  </a:txBody>
                  <a:tcPr/>
                </a:tc>
                <a:tc>
                  <a:txBody>
                    <a:bodyPr/>
                    <a:lstStyle/>
                    <a:p>
                      <a:pPr algn="ctr"/>
                      <a:r>
                        <a:rPr lang="en-US" sz="1200" b="1" dirty="0"/>
                        <a:t>Emergence Rate (%)</a:t>
                      </a:r>
                    </a:p>
                  </a:txBody>
                  <a:tcPr/>
                </a:tc>
                <a:tc>
                  <a:txBody>
                    <a:bodyPr/>
                    <a:lstStyle/>
                    <a:p>
                      <a:pPr algn="ctr"/>
                      <a:r>
                        <a:rPr lang="en-US" sz="1200" b="1" dirty="0"/>
                        <a:t>Healthy Seedling (%)</a:t>
                      </a:r>
                    </a:p>
                  </a:txBody>
                  <a:tcPr/>
                </a:tc>
                <a:tc>
                  <a:txBody>
                    <a:bodyPr/>
                    <a:lstStyle/>
                    <a:p>
                      <a:pPr algn="ctr"/>
                      <a:r>
                        <a:rPr lang="en-US" sz="1200" b="1" dirty="0"/>
                        <a:t>Shoot height (mm)</a:t>
                      </a:r>
                    </a:p>
                  </a:txBody>
                  <a:tcPr/>
                </a:tc>
                <a:extLst>
                  <a:ext uri="{0D108BD9-81ED-4DB2-BD59-A6C34878D82A}">
                    <a16:rowId xmlns:a16="http://schemas.microsoft.com/office/drawing/2014/main" val="3792288592"/>
                  </a:ext>
                </a:extLst>
              </a:tr>
              <a:tr h="153100">
                <a:tc>
                  <a:txBody>
                    <a:bodyPr/>
                    <a:lstStyle/>
                    <a:p>
                      <a:pPr algn="ctr"/>
                      <a:r>
                        <a:rPr lang="en-US" sz="1200" b="1" dirty="0"/>
                        <a:t>Controls</a:t>
                      </a:r>
                    </a:p>
                  </a:txBody>
                  <a:tcPr/>
                </a:tc>
                <a:tc>
                  <a:txBody>
                    <a:bodyPr/>
                    <a:lstStyle/>
                    <a:p>
                      <a:pPr algn="ctr"/>
                      <a:r>
                        <a:rPr lang="en-US" sz="1200" dirty="0"/>
                        <a:t>100</a:t>
                      </a:r>
                    </a:p>
                  </a:txBody>
                  <a:tcPr/>
                </a:tc>
                <a:tc>
                  <a:txBody>
                    <a:bodyPr/>
                    <a:lstStyle/>
                    <a:p>
                      <a:pPr algn="ctr"/>
                      <a:r>
                        <a:rPr lang="en-US" sz="1200" dirty="0"/>
                        <a:t>97</a:t>
                      </a:r>
                    </a:p>
                  </a:txBody>
                  <a:tcPr/>
                </a:tc>
                <a:tc>
                  <a:txBody>
                    <a:bodyPr/>
                    <a:lstStyle/>
                    <a:p>
                      <a:pPr algn="ctr"/>
                      <a:r>
                        <a:rPr lang="en-US" sz="1200" dirty="0"/>
                        <a:t>39</a:t>
                      </a:r>
                    </a:p>
                  </a:txBody>
                  <a:tcPr/>
                </a:tc>
                <a:extLst>
                  <a:ext uri="{0D108BD9-81ED-4DB2-BD59-A6C34878D82A}">
                    <a16:rowId xmlns:a16="http://schemas.microsoft.com/office/drawing/2014/main" val="1760778409"/>
                  </a:ext>
                </a:extLst>
              </a:tr>
              <a:tr h="256247">
                <a:tc>
                  <a:txBody>
                    <a:bodyPr/>
                    <a:lstStyle/>
                    <a:p>
                      <a:pPr algn="ctr"/>
                      <a:r>
                        <a:rPr lang="en-US" sz="1200" b="1" dirty="0"/>
                        <a:t>40 cGy</a:t>
                      </a:r>
                    </a:p>
                  </a:txBody>
                  <a:tcPr/>
                </a:tc>
                <a:tc>
                  <a:txBody>
                    <a:bodyPr/>
                    <a:lstStyle/>
                    <a:p>
                      <a:pPr algn="ctr"/>
                      <a:r>
                        <a:rPr lang="en-US" sz="1200" dirty="0"/>
                        <a:t>92</a:t>
                      </a:r>
                    </a:p>
                  </a:txBody>
                  <a:tcPr/>
                </a:tc>
                <a:tc>
                  <a:txBody>
                    <a:bodyPr/>
                    <a:lstStyle/>
                    <a:p>
                      <a:pPr algn="ctr"/>
                      <a:r>
                        <a:rPr lang="en-US" sz="1200" dirty="0"/>
                        <a:t>86</a:t>
                      </a:r>
                    </a:p>
                  </a:txBody>
                  <a:tcPr/>
                </a:tc>
                <a:tc>
                  <a:txBody>
                    <a:bodyPr/>
                    <a:lstStyle/>
                    <a:p>
                      <a:pPr algn="ctr"/>
                      <a:r>
                        <a:rPr lang="en-US" sz="1200" dirty="0"/>
                        <a:t>40</a:t>
                      </a:r>
                    </a:p>
                  </a:txBody>
                  <a:tcPr/>
                </a:tc>
                <a:extLst>
                  <a:ext uri="{0D108BD9-81ED-4DB2-BD59-A6C34878D82A}">
                    <a16:rowId xmlns:a16="http://schemas.microsoft.com/office/drawing/2014/main" val="3522001017"/>
                  </a:ext>
                </a:extLst>
              </a:tr>
              <a:tr h="258133">
                <a:tc>
                  <a:txBody>
                    <a:bodyPr/>
                    <a:lstStyle/>
                    <a:p>
                      <a:pPr algn="ctr"/>
                      <a:r>
                        <a:rPr lang="en-US" sz="1200" b="1" dirty="0"/>
                        <a:t>80</a:t>
                      </a:r>
                      <a:r>
                        <a:rPr lang="en-US" sz="1200" b="1" baseline="0" dirty="0"/>
                        <a:t> cGy</a:t>
                      </a:r>
                      <a:endParaRPr lang="en-US" sz="1200" b="1" dirty="0"/>
                    </a:p>
                  </a:txBody>
                  <a:tcPr/>
                </a:tc>
                <a:tc>
                  <a:txBody>
                    <a:bodyPr/>
                    <a:lstStyle/>
                    <a:p>
                      <a:pPr algn="ctr"/>
                      <a:r>
                        <a:rPr lang="en-US" sz="1200" dirty="0">
                          <a:solidFill>
                            <a:schemeClr val="tx1"/>
                          </a:solidFill>
                        </a:rPr>
                        <a:t>92</a:t>
                      </a:r>
                    </a:p>
                  </a:txBody>
                  <a:tcPr/>
                </a:tc>
                <a:tc>
                  <a:txBody>
                    <a:bodyPr/>
                    <a:lstStyle/>
                    <a:p>
                      <a:pPr algn="ctr"/>
                      <a:r>
                        <a:rPr lang="en-US" sz="1200" dirty="0">
                          <a:solidFill>
                            <a:schemeClr val="tx1"/>
                          </a:solidFill>
                        </a:rPr>
                        <a:t>72</a:t>
                      </a:r>
                    </a:p>
                  </a:txBody>
                  <a:tcPr/>
                </a:tc>
                <a:tc>
                  <a:txBody>
                    <a:bodyPr/>
                    <a:lstStyle/>
                    <a:p>
                      <a:pPr algn="ctr"/>
                      <a:r>
                        <a:rPr lang="en-US" sz="1200" dirty="0">
                          <a:solidFill>
                            <a:schemeClr val="tx1"/>
                          </a:solidFill>
                        </a:rPr>
                        <a:t>32</a:t>
                      </a:r>
                      <a:r>
                        <a:rPr lang="en-US" sz="1200" dirty="0">
                          <a:solidFill>
                            <a:srgbClr val="FF0000"/>
                          </a:solidFill>
                        </a:rPr>
                        <a:t>*</a:t>
                      </a:r>
                    </a:p>
                  </a:txBody>
                  <a:tcPr/>
                </a:tc>
                <a:extLst>
                  <a:ext uri="{0D108BD9-81ED-4DB2-BD59-A6C34878D82A}">
                    <a16:rowId xmlns:a16="http://schemas.microsoft.com/office/drawing/2014/main" val="2983223563"/>
                  </a:ext>
                </a:extLst>
              </a:tr>
            </a:tbl>
          </a:graphicData>
        </a:graphic>
      </p:graphicFrame>
      <p:sp>
        <p:nvSpPr>
          <p:cNvPr id="39" name="TextBox 38">
            <a:extLst>
              <a:ext uri="{FF2B5EF4-FFF2-40B4-BE49-F238E27FC236}">
                <a16:creationId xmlns:a16="http://schemas.microsoft.com/office/drawing/2014/main" id="{83B673F5-CBFD-4D61-8726-3F8A4CF10EAC}"/>
              </a:ext>
            </a:extLst>
          </p:cNvPr>
          <p:cNvSpPr txBox="1"/>
          <p:nvPr/>
        </p:nvSpPr>
        <p:spPr>
          <a:xfrm>
            <a:off x="5635851" y="1469756"/>
            <a:ext cx="552890" cy="338554"/>
          </a:xfrm>
          <a:prstGeom prst="rect">
            <a:avLst/>
          </a:prstGeom>
          <a:noFill/>
        </p:spPr>
        <p:txBody>
          <a:bodyPr wrap="square" rtlCol="0">
            <a:spAutoFit/>
          </a:bodyPr>
          <a:lstStyle/>
          <a:p>
            <a:r>
              <a:rPr lang="en-US" sz="1600" b="1" dirty="0"/>
              <a:t>SPE</a:t>
            </a:r>
          </a:p>
        </p:txBody>
      </p:sp>
      <p:graphicFrame>
        <p:nvGraphicFramePr>
          <p:cNvPr id="40" name="Table 39">
            <a:extLst>
              <a:ext uri="{FF2B5EF4-FFF2-40B4-BE49-F238E27FC236}">
                <a16:creationId xmlns:a16="http://schemas.microsoft.com/office/drawing/2014/main" id="{DC3F8732-2AE1-4D44-AFF5-D601C3814F7C}"/>
              </a:ext>
            </a:extLst>
          </p:cNvPr>
          <p:cNvGraphicFramePr>
            <a:graphicFrameLocks noGrp="1"/>
          </p:cNvGraphicFramePr>
          <p:nvPr>
            <p:extLst>
              <p:ext uri="{D42A27DB-BD31-4B8C-83A1-F6EECF244321}">
                <p14:modId xmlns:p14="http://schemas.microsoft.com/office/powerpoint/2010/main" val="1393554329"/>
              </p:ext>
            </p:extLst>
          </p:nvPr>
        </p:nvGraphicFramePr>
        <p:xfrm>
          <a:off x="6096000" y="4344598"/>
          <a:ext cx="3557314" cy="1280160"/>
        </p:xfrm>
        <a:graphic>
          <a:graphicData uri="http://schemas.openxmlformats.org/drawingml/2006/table">
            <a:tbl>
              <a:tblPr firstRow="1" bandRow="1">
                <a:tableStyleId>{5940675A-B579-460E-94D1-54222C63F5DA}</a:tableStyleId>
              </a:tblPr>
              <a:tblGrid>
                <a:gridCol w="715775">
                  <a:extLst>
                    <a:ext uri="{9D8B030D-6E8A-4147-A177-3AD203B41FA5}">
                      <a16:colId xmlns:a16="http://schemas.microsoft.com/office/drawing/2014/main" val="1925155488"/>
                    </a:ext>
                  </a:extLst>
                </a:gridCol>
                <a:gridCol w="1081288">
                  <a:extLst>
                    <a:ext uri="{9D8B030D-6E8A-4147-A177-3AD203B41FA5}">
                      <a16:colId xmlns:a16="http://schemas.microsoft.com/office/drawing/2014/main" val="499788457"/>
                    </a:ext>
                  </a:extLst>
                </a:gridCol>
                <a:gridCol w="857840">
                  <a:extLst>
                    <a:ext uri="{9D8B030D-6E8A-4147-A177-3AD203B41FA5}">
                      <a16:colId xmlns:a16="http://schemas.microsoft.com/office/drawing/2014/main" val="3680537480"/>
                    </a:ext>
                  </a:extLst>
                </a:gridCol>
                <a:gridCol w="902411">
                  <a:extLst>
                    <a:ext uri="{9D8B030D-6E8A-4147-A177-3AD203B41FA5}">
                      <a16:colId xmlns:a16="http://schemas.microsoft.com/office/drawing/2014/main" val="379714828"/>
                    </a:ext>
                  </a:extLst>
                </a:gridCol>
              </a:tblGrid>
              <a:tr h="449852">
                <a:tc>
                  <a:txBody>
                    <a:bodyPr/>
                    <a:lstStyle/>
                    <a:p>
                      <a:pPr algn="ctr"/>
                      <a:endParaRPr lang="en-US" sz="1200" b="1" dirty="0"/>
                    </a:p>
                  </a:txBody>
                  <a:tcPr/>
                </a:tc>
                <a:tc>
                  <a:txBody>
                    <a:bodyPr/>
                    <a:lstStyle/>
                    <a:p>
                      <a:pPr algn="ctr"/>
                      <a:r>
                        <a:rPr lang="en-US" sz="1200" b="1" dirty="0"/>
                        <a:t>Total Ripe Fruit Mass (g)</a:t>
                      </a:r>
                    </a:p>
                  </a:txBody>
                  <a:tcPr/>
                </a:tc>
                <a:tc>
                  <a:txBody>
                    <a:bodyPr/>
                    <a:lstStyle/>
                    <a:p>
                      <a:pPr algn="ctr"/>
                      <a:r>
                        <a:rPr lang="en-US" sz="1200" b="1" dirty="0"/>
                        <a:t>Ripe Fruits (Qty)</a:t>
                      </a:r>
                    </a:p>
                  </a:txBody>
                  <a:tcPr/>
                </a:tc>
                <a:tc>
                  <a:txBody>
                    <a:bodyPr/>
                    <a:lstStyle/>
                    <a:p>
                      <a:pPr algn="ctr"/>
                      <a:r>
                        <a:rPr lang="en-US" sz="1200" b="1" dirty="0"/>
                        <a:t>Unripe Fruits (Qty)</a:t>
                      </a:r>
                    </a:p>
                  </a:txBody>
                  <a:tcPr/>
                </a:tc>
                <a:extLst>
                  <a:ext uri="{0D108BD9-81ED-4DB2-BD59-A6C34878D82A}">
                    <a16:rowId xmlns:a16="http://schemas.microsoft.com/office/drawing/2014/main" val="3792288592"/>
                  </a:ext>
                </a:extLst>
              </a:tr>
              <a:tr h="153100">
                <a:tc>
                  <a:txBody>
                    <a:bodyPr/>
                    <a:lstStyle/>
                    <a:p>
                      <a:pPr algn="ctr"/>
                      <a:r>
                        <a:rPr lang="en-US" sz="1200" b="1" dirty="0"/>
                        <a:t>Controls</a:t>
                      </a:r>
                    </a:p>
                  </a:txBody>
                  <a:tcPr/>
                </a:tc>
                <a:tc>
                  <a:txBody>
                    <a:bodyPr/>
                    <a:lstStyle/>
                    <a:p>
                      <a:pPr algn="ctr"/>
                      <a:r>
                        <a:rPr lang="en-US" sz="1200" dirty="0"/>
                        <a:t>1092</a:t>
                      </a:r>
                    </a:p>
                  </a:txBody>
                  <a:tcPr/>
                </a:tc>
                <a:tc>
                  <a:txBody>
                    <a:bodyPr/>
                    <a:lstStyle/>
                    <a:p>
                      <a:pPr algn="ctr"/>
                      <a:r>
                        <a:rPr lang="en-US" sz="1200" dirty="0"/>
                        <a:t>121</a:t>
                      </a:r>
                    </a:p>
                  </a:txBody>
                  <a:tcPr/>
                </a:tc>
                <a:tc>
                  <a:txBody>
                    <a:bodyPr/>
                    <a:lstStyle/>
                    <a:p>
                      <a:pPr algn="ctr"/>
                      <a:r>
                        <a:rPr lang="en-US" sz="1200" dirty="0"/>
                        <a:t>24</a:t>
                      </a:r>
                    </a:p>
                  </a:txBody>
                  <a:tcPr/>
                </a:tc>
                <a:extLst>
                  <a:ext uri="{0D108BD9-81ED-4DB2-BD59-A6C34878D82A}">
                    <a16:rowId xmlns:a16="http://schemas.microsoft.com/office/drawing/2014/main" val="1760778409"/>
                  </a:ext>
                </a:extLst>
              </a:tr>
              <a:tr h="256247">
                <a:tc>
                  <a:txBody>
                    <a:bodyPr/>
                    <a:lstStyle/>
                    <a:p>
                      <a:pPr algn="ctr"/>
                      <a:r>
                        <a:rPr lang="en-US" sz="1200" b="1" dirty="0"/>
                        <a:t>40 cGy</a:t>
                      </a:r>
                    </a:p>
                  </a:txBody>
                  <a:tcPr/>
                </a:tc>
                <a:tc>
                  <a:txBody>
                    <a:bodyPr/>
                    <a:lstStyle/>
                    <a:p>
                      <a:pPr algn="ctr"/>
                      <a:r>
                        <a:rPr lang="en-US" sz="1200" dirty="0"/>
                        <a:t>773 </a:t>
                      </a:r>
                      <a:r>
                        <a:rPr lang="en-US" sz="1200" dirty="0">
                          <a:solidFill>
                            <a:srgbClr val="FF0000"/>
                          </a:solidFill>
                        </a:rPr>
                        <a:t>*</a:t>
                      </a:r>
                    </a:p>
                  </a:txBody>
                  <a:tcPr/>
                </a:tc>
                <a:tc>
                  <a:txBody>
                    <a:bodyPr/>
                    <a:lstStyle/>
                    <a:p>
                      <a:pPr algn="ctr"/>
                      <a:r>
                        <a:rPr lang="en-US" sz="1200" dirty="0">
                          <a:solidFill>
                            <a:schemeClr val="tx1"/>
                          </a:solidFill>
                        </a:rPr>
                        <a:t>89</a:t>
                      </a:r>
                      <a:r>
                        <a:rPr lang="en-US" sz="1200" dirty="0">
                          <a:solidFill>
                            <a:srgbClr val="FF0000"/>
                          </a:solidFill>
                        </a:rPr>
                        <a:t> *</a:t>
                      </a:r>
                    </a:p>
                  </a:txBody>
                  <a:tcPr/>
                </a:tc>
                <a:tc>
                  <a:txBody>
                    <a:bodyPr/>
                    <a:lstStyle/>
                    <a:p>
                      <a:pPr algn="ctr"/>
                      <a:r>
                        <a:rPr lang="en-US" sz="1200" dirty="0">
                          <a:solidFill>
                            <a:schemeClr val="tx1"/>
                          </a:solidFill>
                        </a:rPr>
                        <a:t>19</a:t>
                      </a:r>
                    </a:p>
                  </a:txBody>
                  <a:tcPr/>
                </a:tc>
                <a:extLst>
                  <a:ext uri="{0D108BD9-81ED-4DB2-BD59-A6C34878D82A}">
                    <a16:rowId xmlns:a16="http://schemas.microsoft.com/office/drawing/2014/main" val="3522001017"/>
                  </a:ext>
                </a:extLst>
              </a:tr>
              <a:tr h="258133">
                <a:tc>
                  <a:txBody>
                    <a:bodyPr/>
                    <a:lstStyle/>
                    <a:p>
                      <a:pPr algn="ctr"/>
                      <a:r>
                        <a:rPr lang="en-US" sz="1200" b="1" dirty="0"/>
                        <a:t>80</a:t>
                      </a:r>
                      <a:r>
                        <a:rPr lang="en-US" sz="1200" b="1" baseline="0" dirty="0"/>
                        <a:t> cGy</a:t>
                      </a:r>
                      <a:endParaRPr lang="en-US" sz="1200" b="1" dirty="0"/>
                    </a:p>
                  </a:txBody>
                  <a:tcPr/>
                </a:tc>
                <a:tc>
                  <a:txBody>
                    <a:bodyPr/>
                    <a:lstStyle/>
                    <a:p>
                      <a:pPr algn="ctr"/>
                      <a:r>
                        <a:rPr lang="en-US" sz="1200" dirty="0">
                          <a:solidFill>
                            <a:schemeClr val="tx1"/>
                          </a:solidFill>
                        </a:rPr>
                        <a:t>663 </a:t>
                      </a:r>
                      <a:r>
                        <a:rPr lang="en-US" sz="1200" dirty="0">
                          <a:solidFill>
                            <a:srgbClr val="FF0000"/>
                          </a:solidFill>
                        </a:rPr>
                        <a:t>*</a:t>
                      </a:r>
                    </a:p>
                  </a:txBody>
                  <a:tcPr/>
                </a:tc>
                <a:tc>
                  <a:txBody>
                    <a:bodyPr/>
                    <a:lstStyle/>
                    <a:p>
                      <a:pPr algn="ctr"/>
                      <a:r>
                        <a:rPr lang="en-US" sz="1200" dirty="0">
                          <a:solidFill>
                            <a:schemeClr val="tx1"/>
                          </a:solidFill>
                        </a:rPr>
                        <a:t>79 </a:t>
                      </a:r>
                      <a:r>
                        <a:rPr lang="en-US" sz="1200" dirty="0">
                          <a:solidFill>
                            <a:srgbClr val="FF0000"/>
                          </a:solidFill>
                        </a:rPr>
                        <a:t>*</a:t>
                      </a:r>
                    </a:p>
                  </a:txBody>
                  <a:tcPr/>
                </a:tc>
                <a:tc>
                  <a:txBody>
                    <a:bodyPr/>
                    <a:lstStyle/>
                    <a:p>
                      <a:pPr algn="ctr"/>
                      <a:r>
                        <a:rPr lang="en-US" sz="1200" dirty="0">
                          <a:solidFill>
                            <a:schemeClr val="tx1"/>
                          </a:solidFill>
                        </a:rPr>
                        <a:t>28</a:t>
                      </a:r>
                    </a:p>
                  </a:txBody>
                  <a:tcPr/>
                </a:tc>
                <a:extLst>
                  <a:ext uri="{0D108BD9-81ED-4DB2-BD59-A6C34878D82A}">
                    <a16:rowId xmlns:a16="http://schemas.microsoft.com/office/drawing/2014/main" val="2983223563"/>
                  </a:ext>
                </a:extLst>
              </a:tr>
            </a:tbl>
          </a:graphicData>
        </a:graphic>
      </p:graphicFrame>
      <p:pic>
        <p:nvPicPr>
          <p:cNvPr id="17" name="Picture 16">
            <a:extLst>
              <a:ext uri="{FF2B5EF4-FFF2-40B4-BE49-F238E27FC236}">
                <a16:creationId xmlns:a16="http://schemas.microsoft.com/office/drawing/2014/main" id="{A1C555FE-D9FB-4173-B8F7-7A39BFC0D4C9}"/>
              </a:ext>
            </a:extLst>
          </p:cNvPr>
          <p:cNvPicPr>
            <a:picLocks noChangeAspect="1"/>
          </p:cNvPicPr>
          <p:nvPr/>
        </p:nvPicPr>
        <p:blipFill rotWithShape="1">
          <a:blip r:embed="rId3">
            <a:extLst>
              <a:ext uri="{28A0092B-C50C-407E-A947-70E740481C1C}">
                <a14:useLocalDpi xmlns:a14="http://schemas.microsoft.com/office/drawing/2010/main" val="0"/>
              </a:ext>
            </a:extLst>
          </a:blip>
          <a:srcRect l="83777" t="27273" r="-1700" b="43178"/>
          <a:stretch/>
        </p:blipFill>
        <p:spPr>
          <a:xfrm>
            <a:off x="4602571" y="4258973"/>
            <a:ext cx="1242583" cy="1365785"/>
          </a:xfrm>
          <a:prstGeom prst="rect">
            <a:avLst/>
          </a:prstGeom>
        </p:spPr>
      </p:pic>
      <p:pic>
        <p:nvPicPr>
          <p:cNvPr id="19" name="Picture 18">
            <a:extLst>
              <a:ext uri="{FF2B5EF4-FFF2-40B4-BE49-F238E27FC236}">
                <a16:creationId xmlns:a16="http://schemas.microsoft.com/office/drawing/2014/main" id="{3665E14A-18C0-44C7-B3E4-98288E3C57F2}"/>
              </a:ext>
            </a:extLst>
          </p:cNvPr>
          <p:cNvPicPr>
            <a:picLocks noChangeAspect="1"/>
          </p:cNvPicPr>
          <p:nvPr/>
        </p:nvPicPr>
        <p:blipFill rotWithShape="1">
          <a:blip r:embed="rId4">
            <a:extLst>
              <a:ext uri="{28A0092B-C50C-407E-A947-70E740481C1C}">
                <a14:useLocalDpi xmlns:a14="http://schemas.microsoft.com/office/drawing/2010/main" val="0"/>
              </a:ext>
            </a:extLst>
          </a:blip>
          <a:srcRect l="42132" t="30649" r="25920" b="15065"/>
          <a:stretch/>
        </p:blipFill>
        <p:spPr>
          <a:xfrm>
            <a:off x="10213748" y="1431289"/>
            <a:ext cx="1338490" cy="1516231"/>
          </a:xfrm>
          <a:prstGeom prst="rect">
            <a:avLst/>
          </a:prstGeom>
        </p:spPr>
      </p:pic>
      <p:pic>
        <p:nvPicPr>
          <p:cNvPr id="24" name="Picture 23">
            <a:extLst>
              <a:ext uri="{FF2B5EF4-FFF2-40B4-BE49-F238E27FC236}">
                <a16:creationId xmlns:a16="http://schemas.microsoft.com/office/drawing/2014/main" id="{60731EB9-7F8D-4AEB-B045-A15A839086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8" t="45974" r="64347" b="15194"/>
          <a:stretch/>
        </p:blipFill>
        <p:spPr>
          <a:xfrm>
            <a:off x="10136220" y="4344598"/>
            <a:ext cx="1608971" cy="1272055"/>
          </a:xfrm>
          <a:prstGeom prst="rect">
            <a:avLst/>
          </a:prstGeom>
        </p:spPr>
      </p:pic>
      <p:sp>
        <p:nvSpPr>
          <p:cNvPr id="25" name="TextBox 24">
            <a:extLst>
              <a:ext uri="{FF2B5EF4-FFF2-40B4-BE49-F238E27FC236}">
                <a16:creationId xmlns:a16="http://schemas.microsoft.com/office/drawing/2014/main" id="{373178C6-FB2B-4736-8E24-4D49B32CF00B}"/>
              </a:ext>
            </a:extLst>
          </p:cNvPr>
          <p:cNvSpPr txBox="1"/>
          <p:nvPr/>
        </p:nvSpPr>
        <p:spPr>
          <a:xfrm>
            <a:off x="104793" y="1498194"/>
            <a:ext cx="552890" cy="338554"/>
          </a:xfrm>
          <a:prstGeom prst="rect">
            <a:avLst/>
          </a:prstGeom>
          <a:noFill/>
        </p:spPr>
        <p:txBody>
          <a:bodyPr wrap="square" rtlCol="0">
            <a:spAutoFit/>
          </a:bodyPr>
          <a:lstStyle/>
          <a:p>
            <a:r>
              <a:rPr lang="en-US" sz="1600" b="1" dirty="0"/>
              <a:t>GCR</a:t>
            </a:r>
          </a:p>
        </p:txBody>
      </p:sp>
    </p:spTree>
    <p:extLst>
      <p:ext uri="{BB962C8B-B14F-4D97-AF65-F5344CB8AC3E}">
        <p14:creationId xmlns:p14="http://schemas.microsoft.com/office/powerpoint/2010/main" val="32979031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rPr>
              <a:t>2021 NASA HRP IWS	</a:t>
            </a:r>
            <a:r>
              <a:rPr kumimoji="0" lang="en-US" sz="1200" b="0" i="0" u="none" strike="noStrike" kern="1200" cap="none" spc="0" normalizeH="0" noProof="0" dirty="0">
                <a:ln>
                  <a:noFill/>
                </a:ln>
                <a:solidFill>
                  <a:srgbClr val="AAE3F7"/>
                </a:solidFill>
                <a:effectLst/>
                <a:uLnTx/>
                <a:uFillTx/>
                <a:latin typeface="Arial" panose="020B0604020202020204" pitchFamily="34" charset="0"/>
                <a:ea typeface="+mn-ea"/>
                <a:cs typeface="Arial" panose="020B0604020202020204" pitchFamily="34" charset="0"/>
              </a:rPr>
              <a:t>- </a:t>
            </a:r>
            <a:fld id="{2E8C51FE-49D9-314D-9957-ABBF7DDE8782}" type="slidenum">
              <a:rPr kumimoji="0" lang="en-US" sz="1200" b="0" i="0" u="none" strike="noStrike" kern="1200" cap="none" spc="0" normalizeH="0" baseline="0" noProof="0" smtClean="0">
                <a:ln>
                  <a:noFill/>
                </a:ln>
                <a:solidFill>
                  <a:srgbClr val="AAE3F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id="{15075CBB-6A42-4D4D-A4CE-14400DFE4D81}"/>
              </a:ext>
            </a:extLst>
          </p:cNvPr>
          <p:cNvCxnSpPr>
            <a:cxnSpLocks/>
          </p:cNvCxnSpPr>
          <p:nvPr/>
        </p:nvCxnSpPr>
        <p:spPr>
          <a:xfrm>
            <a:off x="0" y="1280160"/>
            <a:ext cx="12194318" cy="1228"/>
          </a:xfrm>
          <a:prstGeom prst="line">
            <a:avLst/>
          </a:prstGeom>
          <a:ln w="63500">
            <a:solidFill>
              <a:schemeClr val="accent6"/>
            </a:solidFill>
          </a:ln>
        </p:spPr>
        <p:style>
          <a:lnRef idx="3">
            <a:schemeClr val="accent3"/>
          </a:lnRef>
          <a:fillRef idx="0">
            <a:schemeClr val="accent3"/>
          </a:fillRef>
          <a:effectRef idx="2">
            <a:schemeClr val="accent3"/>
          </a:effectRef>
          <a:fontRef idx="minor">
            <a:schemeClr val="tx1"/>
          </a:fontRef>
        </p:style>
      </p:cxnSp>
      <p:sp>
        <p:nvSpPr>
          <p:cNvPr id="8" name="Rectangle 7"/>
          <p:cNvSpPr/>
          <p:nvPr/>
        </p:nvSpPr>
        <p:spPr>
          <a:xfrm>
            <a:off x="2675884" y="337771"/>
            <a:ext cx="6840747" cy="646331"/>
          </a:xfrm>
          <a:prstGeom prst="rect">
            <a:avLst/>
          </a:prstGeom>
        </p:spPr>
        <p:txBody>
          <a:bodyPr wrap="square">
            <a:spAutoFit/>
          </a:bodyPr>
          <a:lstStyle/>
          <a:p>
            <a:pPr algn="ctr"/>
            <a:r>
              <a:rPr lang="en-US" sz="3600" b="1" dirty="0"/>
              <a:t>Space Radiation Risks</a:t>
            </a:r>
          </a:p>
        </p:txBody>
      </p:sp>
      <p:pic>
        <p:nvPicPr>
          <p:cNvPr id="9" name="Picture 8" descr="Problems in space travel - space hazards: space radiation 1st photo"/>
          <p:cNvPicPr>
            <a:picLocks noChangeAspect="1" noChangeArrowheads="1"/>
          </p:cNvPicPr>
          <p:nvPr/>
        </p:nvPicPr>
        <p:blipFill>
          <a:blip r:embed="rId4" cstate="print"/>
          <a:srcRect/>
          <a:stretch>
            <a:fillRect/>
          </a:stretch>
        </p:blipFill>
        <p:spPr bwMode="auto">
          <a:xfrm>
            <a:off x="2051327" y="3908931"/>
            <a:ext cx="2974460" cy="2349448"/>
          </a:xfrm>
          <a:prstGeom prst="rect">
            <a:avLst/>
          </a:prstGeom>
          <a:noFill/>
        </p:spPr>
      </p:pic>
      <p:graphicFrame>
        <p:nvGraphicFramePr>
          <p:cNvPr id="10" name="Object 4"/>
          <p:cNvGraphicFramePr>
            <a:graphicFrameLocks noChangeAspect="1"/>
          </p:cNvGraphicFramePr>
          <p:nvPr>
            <p:extLst>
              <p:ext uri="{D42A27DB-BD31-4B8C-83A1-F6EECF244321}">
                <p14:modId xmlns:p14="http://schemas.microsoft.com/office/powerpoint/2010/main" val="1449029135"/>
              </p:ext>
            </p:extLst>
          </p:nvPr>
        </p:nvGraphicFramePr>
        <p:xfrm>
          <a:off x="5025787" y="3908929"/>
          <a:ext cx="2936811" cy="2349449"/>
        </p:xfrm>
        <a:graphic>
          <a:graphicData uri="http://schemas.openxmlformats.org/presentationml/2006/ole">
            <mc:AlternateContent xmlns:mc="http://schemas.openxmlformats.org/markup-compatibility/2006">
              <mc:Choice xmlns:v="urn:schemas-microsoft-com:vml" Requires="v">
                <p:oleObj spid="_x0000_s5199" name="Photo Editor Photo" r:id="rId5" imgW="3809524" imgH="3048426" progId="">
                  <p:embed/>
                </p:oleObj>
              </mc:Choice>
              <mc:Fallback>
                <p:oleObj name="Photo Editor Photo" r:id="rId5" imgW="3809524" imgH="3048426" progId="">
                  <p:embed/>
                  <p:pic>
                    <p:nvPicPr>
                      <p:cNvPr id="8" name="Object 4"/>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5787" y="3908929"/>
                        <a:ext cx="2936811" cy="2349449"/>
                      </a:xfrm>
                      <a:prstGeom prst="rect">
                        <a:avLst/>
                      </a:prstGeom>
                      <a:noFill/>
                      <a:ln>
                        <a:noFill/>
                      </a:ln>
                      <a:effectLst/>
                    </p:spPr>
                  </p:pic>
                </p:oleObj>
              </mc:Fallback>
            </mc:AlternateContent>
          </a:graphicData>
        </a:graphic>
      </p:graphicFrame>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27264" t="7691" r="26792" b="21025"/>
          <a:stretch/>
        </p:blipFill>
        <p:spPr>
          <a:xfrm>
            <a:off x="7962598" y="3908931"/>
            <a:ext cx="2260121" cy="2349447"/>
          </a:xfrm>
          <a:prstGeom prst="rect">
            <a:avLst/>
          </a:prstGeom>
        </p:spPr>
      </p:pic>
      <p:grpSp>
        <p:nvGrpSpPr>
          <p:cNvPr id="12" name="Group 11"/>
          <p:cNvGrpSpPr/>
          <p:nvPr/>
        </p:nvGrpSpPr>
        <p:grpSpPr>
          <a:xfrm>
            <a:off x="2898965" y="1373788"/>
            <a:ext cx="6408033" cy="2321516"/>
            <a:chOff x="1287369" y="962207"/>
            <a:chExt cx="6408033" cy="2321516"/>
          </a:xfrm>
        </p:grpSpPr>
        <p:sp>
          <p:nvSpPr>
            <p:cNvPr id="13" name="TextBox 12"/>
            <p:cNvSpPr txBox="1"/>
            <p:nvPr/>
          </p:nvSpPr>
          <p:spPr>
            <a:xfrm>
              <a:off x="1287369" y="962207"/>
              <a:ext cx="6408033" cy="707886"/>
            </a:xfrm>
            <a:prstGeom prst="rect">
              <a:avLst/>
            </a:prstGeom>
            <a:noFill/>
          </p:spPr>
          <p:txBody>
            <a:bodyPr wrap="square" rtlCol="0">
              <a:spAutoFit/>
            </a:bodyPr>
            <a:lstStyle/>
            <a:p>
              <a:pPr algn="ctr"/>
              <a:r>
                <a:rPr lang="en-US" sz="2000" b="1" dirty="0">
                  <a:latin typeface="Calibri" panose="020F0502020204030204" pitchFamily="34" charset="0"/>
                </a:rPr>
                <a:t>Cosmic Rays: </a:t>
              </a:r>
            </a:p>
            <a:p>
              <a:pPr algn="ctr"/>
              <a:r>
                <a:rPr lang="en-US" sz="2000" b="1" dirty="0">
                  <a:latin typeface="Calibri" panose="020F0502020204030204" pitchFamily="34" charset="0"/>
                </a:rPr>
                <a:t>Galactic Cosmic Rays (GCR) and Solar Particle Events (SPE) </a:t>
              </a:r>
            </a:p>
          </p:txBody>
        </p:sp>
        <p:sp>
          <p:nvSpPr>
            <p:cNvPr id="14" name="TextBox 13"/>
            <p:cNvSpPr txBox="1"/>
            <p:nvPr/>
          </p:nvSpPr>
          <p:spPr>
            <a:xfrm>
              <a:off x="3988757" y="1993979"/>
              <a:ext cx="1005258" cy="400110"/>
            </a:xfrm>
            <a:prstGeom prst="rect">
              <a:avLst/>
            </a:prstGeom>
            <a:noFill/>
            <a:ln>
              <a:solidFill>
                <a:schemeClr val="tx1">
                  <a:lumMod val="50000"/>
                  <a:lumOff val="50000"/>
                </a:schemeClr>
              </a:solidFill>
            </a:ln>
          </p:spPr>
          <p:txBody>
            <a:bodyPr wrap="square" rtlCol="0">
              <a:spAutoFit/>
            </a:bodyPr>
            <a:lstStyle/>
            <a:p>
              <a:pPr algn="ctr"/>
              <a:r>
                <a:rPr lang="en-US" sz="2000" b="1" dirty="0">
                  <a:latin typeface="Calibri" panose="020F0502020204030204" pitchFamily="34" charset="0"/>
                </a:rPr>
                <a:t>Human</a:t>
              </a:r>
            </a:p>
          </p:txBody>
        </p:sp>
        <p:sp>
          <p:nvSpPr>
            <p:cNvPr id="15" name="TextBox 14"/>
            <p:cNvSpPr txBox="1"/>
            <p:nvPr/>
          </p:nvSpPr>
          <p:spPr>
            <a:xfrm>
              <a:off x="5320265" y="2883613"/>
              <a:ext cx="856477" cy="400110"/>
            </a:xfrm>
            <a:prstGeom prst="rect">
              <a:avLst/>
            </a:prstGeom>
            <a:noFill/>
            <a:ln>
              <a:solidFill>
                <a:schemeClr val="tx1">
                  <a:lumMod val="50000"/>
                  <a:lumOff val="50000"/>
                </a:schemeClr>
              </a:solidFill>
            </a:ln>
          </p:spPr>
          <p:txBody>
            <a:bodyPr wrap="square" rtlCol="0">
              <a:spAutoFit/>
            </a:bodyPr>
            <a:lstStyle/>
            <a:p>
              <a:pPr algn="ctr"/>
              <a:r>
                <a:rPr lang="en-US" sz="2000" b="1" dirty="0">
                  <a:solidFill>
                    <a:schemeClr val="accent2"/>
                  </a:solidFill>
                  <a:latin typeface="Calibri" panose="020F0502020204030204" pitchFamily="34" charset="0"/>
                </a:rPr>
                <a:t>Plants</a:t>
              </a:r>
            </a:p>
          </p:txBody>
        </p:sp>
        <p:sp>
          <p:nvSpPr>
            <p:cNvPr id="16" name="TextBox 15"/>
            <p:cNvSpPr txBox="1"/>
            <p:nvPr/>
          </p:nvSpPr>
          <p:spPr>
            <a:xfrm>
              <a:off x="2343522" y="2883613"/>
              <a:ext cx="1937351" cy="400110"/>
            </a:xfrm>
            <a:prstGeom prst="rect">
              <a:avLst/>
            </a:prstGeom>
            <a:noFill/>
            <a:ln>
              <a:solidFill>
                <a:schemeClr val="tx1">
                  <a:lumMod val="50000"/>
                  <a:lumOff val="50000"/>
                </a:schemeClr>
              </a:solidFill>
            </a:ln>
          </p:spPr>
          <p:txBody>
            <a:bodyPr wrap="square" rtlCol="0">
              <a:spAutoFit/>
            </a:bodyPr>
            <a:lstStyle/>
            <a:p>
              <a:r>
                <a:rPr lang="en-US" sz="2000" b="1" dirty="0">
                  <a:latin typeface="Calibri" panose="020F0502020204030204" pitchFamily="34" charset="0"/>
                </a:rPr>
                <a:t>Microorganisms</a:t>
              </a:r>
            </a:p>
          </p:txBody>
        </p:sp>
        <p:cxnSp>
          <p:nvCxnSpPr>
            <p:cNvPr id="17" name="Straight Arrow Connector 16"/>
            <p:cNvCxnSpPr>
              <a:stCxn id="14" idx="2"/>
              <a:endCxn id="16" idx="0"/>
            </p:cNvCxnSpPr>
            <p:nvPr/>
          </p:nvCxnSpPr>
          <p:spPr bwMode="auto">
            <a:xfrm flipH="1">
              <a:off x="3312198" y="2394089"/>
              <a:ext cx="1179188" cy="48952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4" idx="2"/>
              <a:endCxn id="15" idx="0"/>
            </p:cNvCxnSpPr>
            <p:nvPr/>
          </p:nvCxnSpPr>
          <p:spPr bwMode="auto">
            <a:xfrm>
              <a:off x="4491386" y="2394089"/>
              <a:ext cx="1257118" cy="48952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bwMode="auto">
            <a:xfrm flipH="1">
              <a:off x="4410075" y="3200062"/>
              <a:ext cx="173214" cy="0"/>
            </a:xfrm>
            <a:prstGeom prst="straightConnector1">
              <a:avLst/>
            </a:prstGeom>
            <a:noFill/>
            <a:ln w="9525" cap="flat" cmpd="sng" algn="ctr">
              <a:noFill/>
              <a:prstDash val="solid"/>
              <a:round/>
              <a:headEnd type="triangle"/>
              <a:tailEnd type="triangle"/>
            </a:ln>
            <a:effectLst>
              <a:outerShdw blurRad="63500" dist="17961" dir="2700000" algn="ctr" rotWithShape="0">
                <a:schemeClr val="tx1">
                  <a:alpha val="74998"/>
                </a:schemeClr>
              </a:outerShdw>
            </a:effectLst>
          </p:spPr>
        </p:cxnSp>
        <p:cxnSp>
          <p:nvCxnSpPr>
            <p:cNvPr id="20" name="Straight Arrow Connector 19"/>
            <p:cNvCxnSpPr>
              <a:stCxn id="16" idx="3"/>
              <a:endCxn id="15" idx="1"/>
            </p:cNvCxnSpPr>
            <p:nvPr/>
          </p:nvCxnSpPr>
          <p:spPr bwMode="auto">
            <a:xfrm>
              <a:off x="4280873" y="3083668"/>
              <a:ext cx="103939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bwMode="auto">
            <a:xfrm flipH="1">
              <a:off x="3081867" y="1703507"/>
              <a:ext cx="1" cy="1090453"/>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a:endCxn id="14" idx="0"/>
            </p:cNvCxnSpPr>
            <p:nvPr/>
          </p:nvCxnSpPr>
          <p:spPr bwMode="auto">
            <a:xfrm>
              <a:off x="4484661" y="1692053"/>
              <a:ext cx="6725" cy="301926"/>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p:cNvCxnSpPr/>
            <p:nvPr/>
          </p:nvCxnSpPr>
          <p:spPr bwMode="auto">
            <a:xfrm flipH="1">
              <a:off x="5748504" y="1703507"/>
              <a:ext cx="1" cy="1090453"/>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8495989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5075CBB-6A42-4D4D-A4CE-14400DFE4D81}"/>
              </a:ext>
            </a:extLst>
          </p:cNvPr>
          <p:cNvCxnSpPr>
            <a:cxnSpLocks/>
          </p:cNvCxnSpPr>
          <p:nvPr/>
        </p:nvCxnSpPr>
        <p:spPr>
          <a:xfrm>
            <a:off x="0" y="1280160"/>
            <a:ext cx="12194318" cy="1228"/>
          </a:xfrm>
          <a:prstGeom prst="line">
            <a:avLst/>
          </a:prstGeom>
          <a:ln w="63500">
            <a:solidFill>
              <a:schemeClr val="accent6"/>
            </a:solidFill>
          </a:ln>
        </p:spPr>
        <p:style>
          <a:lnRef idx="3">
            <a:schemeClr val="accent3"/>
          </a:lnRef>
          <a:fillRef idx="0">
            <a:schemeClr val="accent3"/>
          </a:fillRef>
          <a:effectRef idx="2">
            <a:schemeClr val="accent3"/>
          </a:effectRef>
          <a:fontRef idx="minor">
            <a:schemeClr val="tx1"/>
          </a:fontRef>
        </p:style>
      </p:cxnSp>
      <p:sp>
        <p:nvSpPr>
          <p:cNvPr id="10"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9355319" y="642233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rPr>
              <a:t>2021 NASA HRP IWS	</a:t>
            </a:r>
            <a:r>
              <a:rPr kumimoji="0" lang="en-US" sz="1200" b="0" i="0" u="none" strike="noStrike" kern="1200" cap="none" spc="0" normalizeH="0" noProof="0" dirty="0">
                <a:ln>
                  <a:noFill/>
                </a:ln>
                <a:solidFill>
                  <a:srgbClr val="AAE3F7"/>
                </a:solidFill>
                <a:effectLst/>
                <a:uLnTx/>
                <a:uFillTx/>
                <a:latin typeface="Arial" panose="020B0604020202020204" pitchFamily="34" charset="0"/>
                <a:ea typeface="+mn-ea"/>
                <a:cs typeface="Arial" panose="020B0604020202020204" pitchFamily="34" charset="0"/>
              </a:rPr>
              <a:t>- </a:t>
            </a:r>
            <a:fld id="{2E8C51FE-49D9-314D-9957-ABBF7DDE8782}" type="slidenum">
              <a:rPr kumimoji="0" lang="en-US" sz="1200" b="0" i="0" u="none" strike="noStrike" kern="1200" cap="none" spc="0" normalizeH="0" baseline="0" noProof="0" smtClean="0">
                <a:ln>
                  <a:noFill/>
                </a:ln>
                <a:solidFill>
                  <a:srgbClr val="AAE3F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4A218878-B558-4909-930F-ECDCD573E07B}"/>
              </a:ext>
            </a:extLst>
          </p:cNvPr>
          <p:cNvSpPr/>
          <p:nvPr/>
        </p:nvSpPr>
        <p:spPr>
          <a:xfrm>
            <a:off x="1263964" y="5728143"/>
            <a:ext cx="9930055" cy="707886"/>
          </a:xfrm>
          <a:prstGeom prst="rect">
            <a:avLst/>
          </a:prstGeom>
        </p:spPr>
        <p:txBody>
          <a:bodyPr wrap="square">
            <a:spAutoFit/>
          </a:bodyPr>
          <a:lstStyle/>
          <a:p>
            <a:r>
              <a:rPr lang="en-US" sz="2000" b="1" dirty="0">
                <a:latin typeface="Calibri" panose="020F0502020204030204" pitchFamily="34" charset="0"/>
                <a:ea typeface="Calibri" panose="020F0502020204030204" pitchFamily="34" charset="0"/>
                <a:cs typeface="Calibri" panose="020F0502020204030204" pitchFamily="34" charset="0"/>
              </a:rPr>
              <a:t>In contrary to plant growth results, the changes in nutrition value were not that significant in tomatoes grown from irradiated seeds (</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sz="2000" b="1" dirty="0">
                <a:latin typeface="Calibri" panose="020F0502020204030204" pitchFamily="34" charset="0"/>
                <a:ea typeface="Calibri" panose="020F0502020204030204" pitchFamily="34" charset="0"/>
                <a:cs typeface="Calibri" panose="020F0502020204030204" pitchFamily="34" charset="0"/>
              </a:rPr>
              <a:t> p&lt;0.05 compared to the controls).</a:t>
            </a:r>
            <a:endParaRPr lang="en-US" sz="2000" b="1"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E709967B-752B-44BA-A097-C1666C2CEE8D}"/>
              </a:ext>
            </a:extLst>
          </p:cNvPr>
          <p:cNvSpPr/>
          <p:nvPr/>
        </p:nvSpPr>
        <p:spPr>
          <a:xfrm>
            <a:off x="3236226" y="5117719"/>
            <a:ext cx="527901" cy="25452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35C282E-E056-40A5-B96B-511B4B293F95}"/>
              </a:ext>
            </a:extLst>
          </p:cNvPr>
          <p:cNvSpPr/>
          <p:nvPr/>
        </p:nvSpPr>
        <p:spPr>
          <a:xfrm>
            <a:off x="5210893" y="5113825"/>
            <a:ext cx="527901" cy="254523"/>
          </a:xfrm>
          <a:prstGeom prst="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5750540-DA05-4364-9591-9BD823AF55AD}"/>
              </a:ext>
            </a:extLst>
          </p:cNvPr>
          <p:cNvSpPr/>
          <p:nvPr/>
        </p:nvSpPr>
        <p:spPr>
          <a:xfrm>
            <a:off x="7220539" y="5121880"/>
            <a:ext cx="527901" cy="254523"/>
          </a:xfrm>
          <a:prstGeom prst="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AD7A72F-033A-4844-A943-070E27032135}"/>
              </a:ext>
            </a:extLst>
          </p:cNvPr>
          <p:cNvSpPr txBox="1"/>
          <p:nvPr/>
        </p:nvSpPr>
        <p:spPr>
          <a:xfrm>
            <a:off x="3752016" y="5113825"/>
            <a:ext cx="1253609" cy="307777"/>
          </a:xfrm>
          <a:prstGeom prst="rect">
            <a:avLst/>
          </a:prstGeom>
          <a:noFill/>
        </p:spPr>
        <p:txBody>
          <a:bodyPr wrap="square" rtlCol="0">
            <a:spAutoFit/>
          </a:bodyPr>
          <a:lstStyle/>
          <a:p>
            <a:r>
              <a:rPr lang="en-US" sz="1400" dirty="0"/>
              <a:t>&gt;40% changes</a:t>
            </a:r>
          </a:p>
        </p:txBody>
      </p:sp>
      <p:sp>
        <p:nvSpPr>
          <p:cNvPr id="15" name="TextBox 14">
            <a:extLst>
              <a:ext uri="{FF2B5EF4-FFF2-40B4-BE49-F238E27FC236}">
                <a16:creationId xmlns:a16="http://schemas.microsoft.com/office/drawing/2014/main" id="{C7915B8A-452A-4526-8BE0-055C53069217}"/>
              </a:ext>
            </a:extLst>
          </p:cNvPr>
          <p:cNvSpPr txBox="1"/>
          <p:nvPr/>
        </p:nvSpPr>
        <p:spPr>
          <a:xfrm>
            <a:off x="5746878" y="5091076"/>
            <a:ext cx="1366742" cy="307777"/>
          </a:xfrm>
          <a:prstGeom prst="rect">
            <a:avLst/>
          </a:prstGeom>
          <a:noFill/>
        </p:spPr>
        <p:txBody>
          <a:bodyPr wrap="square" rtlCol="0">
            <a:spAutoFit/>
          </a:bodyPr>
          <a:lstStyle/>
          <a:p>
            <a:r>
              <a:rPr lang="en-US" sz="1400" dirty="0"/>
              <a:t>20-40% changes</a:t>
            </a:r>
          </a:p>
        </p:txBody>
      </p:sp>
      <p:sp>
        <p:nvSpPr>
          <p:cNvPr id="16" name="TextBox 15">
            <a:extLst>
              <a:ext uri="{FF2B5EF4-FFF2-40B4-BE49-F238E27FC236}">
                <a16:creationId xmlns:a16="http://schemas.microsoft.com/office/drawing/2014/main" id="{54A5F577-0330-4FD7-8514-1FC455115E99}"/>
              </a:ext>
            </a:extLst>
          </p:cNvPr>
          <p:cNvSpPr txBox="1"/>
          <p:nvPr/>
        </p:nvSpPr>
        <p:spPr>
          <a:xfrm>
            <a:off x="7804123" y="5093661"/>
            <a:ext cx="1292248" cy="307777"/>
          </a:xfrm>
          <a:prstGeom prst="rect">
            <a:avLst/>
          </a:prstGeom>
          <a:noFill/>
        </p:spPr>
        <p:txBody>
          <a:bodyPr wrap="square" rtlCol="0">
            <a:spAutoFit/>
          </a:bodyPr>
          <a:lstStyle/>
          <a:p>
            <a:r>
              <a:rPr lang="en-US" sz="1400" dirty="0"/>
              <a:t>5-20% changes</a:t>
            </a:r>
          </a:p>
        </p:txBody>
      </p:sp>
      <p:sp>
        <p:nvSpPr>
          <p:cNvPr id="27" name="TextBox 26">
            <a:extLst>
              <a:ext uri="{FF2B5EF4-FFF2-40B4-BE49-F238E27FC236}">
                <a16:creationId xmlns:a16="http://schemas.microsoft.com/office/drawing/2014/main" id="{CA6719DE-E282-4394-8895-A5FB6D8B2C7A}"/>
              </a:ext>
            </a:extLst>
          </p:cNvPr>
          <p:cNvSpPr txBox="1"/>
          <p:nvPr/>
        </p:nvSpPr>
        <p:spPr>
          <a:xfrm>
            <a:off x="1263964" y="390369"/>
            <a:ext cx="9946223" cy="584775"/>
          </a:xfrm>
          <a:prstGeom prst="rect">
            <a:avLst/>
          </a:prstGeom>
          <a:noFill/>
          <a:ln w="12700">
            <a:noFill/>
          </a:ln>
        </p:spPr>
        <p:txBody>
          <a:bodyPr wrap="square" rtlCol="0">
            <a:spAutoFit/>
          </a:bodyPr>
          <a:lstStyle/>
          <a:p>
            <a:pPr algn="ctr"/>
            <a:r>
              <a:rPr lang="en-US" sz="3200" b="1" dirty="0"/>
              <a:t>Radiation Effect on Tomato – Nutrition Value</a:t>
            </a:r>
          </a:p>
        </p:txBody>
      </p:sp>
      <p:graphicFrame>
        <p:nvGraphicFramePr>
          <p:cNvPr id="3" name="Object 2">
            <a:extLst>
              <a:ext uri="{FF2B5EF4-FFF2-40B4-BE49-F238E27FC236}">
                <a16:creationId xmlns:a16="http://schemas.microsoft.com/office/drawing/2014/main" id="{7EB6B215-7C4D-4DD5-BFB3-7AD230AA201D}"/>
              </a:ext>
            </a:extLst>
          </p:cNvPr>
          <p:cNvGraphicFramePr>
            <a:graphicFrameLocks noChangeAspect="1"/>
          </p:cNvGraphicFramePr>
          <p:nvPr>
            <p:extLst>
              <p:ext uri="{D42A27DB-BD31-4B8C-83A1-F6EECF244321}">
                <p14:modId xmlns:p14="http://schemas.microsoft.com/office/powerpoint/2010/main" val="3565641301"/>
              </p:ext>
            </p:extLst>
          </p:nvPr>
        </p:nvGraphicFramePr>
        <p:xfrm>
          <a:off x="3384776" y="1456562"/>
          <a:ext cx="5422448" cy="3512815"/>
        </p:xfrm>
        <a:graphic>
          <a:graphicData uri="http://schemas.openxmlformats.org/presentationml/2006/ole">
            <mc:AlternateContent xmlns:mc="http://schemas.openxmlformats.org/markup-compatibility/2006">
              <mc:Choice xmlns:v="urn:schemas-microsoft-com:vml" Requires="v">
                <p:oleObj spid="_x0000_s9236" name="Worksheet" r:id="rId3" imgW="3398500" imgH="2202144" progId="Excel.Sheet.12">
                  <p:embed/>
                </p:oleObj>
              </mc:Choice>
              <mc:Fallback>
                <p:oleObj name="Worksheet" r:id="rId3" imgW="3398500" imgH="2202144" progId="Excel.Sheet.12">
                  <p:embed/>
                  <p:pic>
                    <p:nvPicPr>
                      <p:cNvPr id="0" name=""/>
                      <p:cNvPicPr/>
                      <p:nvPr/>
                    </p:nvPicPr>
                    <p:blipFill>
                      <a:blip r:embed="rId4"/>
                      <a:stretch>
                        <a:fillRect/>
                      </a:stretch>
                    </p:blipFill>
                    <p:spPr>
                      <a:xfrm>
                        <a:off x="3384776" y="1456562"/>
                        <a:ext cx="5422448" cy="3512815"/>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44EBAB3E-EB06-4F79-9248-F23FA8F7B74D}"/>
              </a:ext>
            </a:extLst>
          </p:cNvPr>
          <p:cNvSpPr txBox="1"/>
          <p:nvPr/>
        </p:nvSpPr>
        <p:spPr>
          <a:xfrm flipH="1">
            <a:off x="6528218" y="3468651"/>
            <a:ext cx="359634" cy="369332"/>
          </a:xfrm>
          <a:prstGeom prst="rect">
            <a:avLst/>
          </a:prstGeom>
          <a:noFill/>
        </p:spPr>
        <p:txBody>
          <a:bodyPr wrap="square" rtlCol="0">
            <a:spAutoFit/>
          </a:bodyPr>
          <a:lstStyle/>
          <a:p>
            <a:r>
              <a:rPr lang="en-US" dirty="0">
                <a:solidFill>
                  <a:srgbClr val="FF0000"/>
                </a:solidFill>
              </a:rPr>
              <a:t>*</a:t>
            </a:r>
          </a:p>
        </p:txBody>
      </p:sp>
      <p:sp>
        <p:nvSpPr>
          <p:cNvPr id="28" name="TextBox 27">
            <a:extLst>
              <a:ext uri="{FF2B5EF4-FFF2-40B4-BE49-F238E27FC236}">
                <a16:creationId xmlns:a16="http://schemas.microsoft.com/office/drawing/2014/main" id="{888B3C64-69A6-40A1-8B30-364540188743}"/>
              </a:ext>
            </a:extLst>
          </p:cNvPr>
          <p:cNvSpPr txBox="1"/>
          <p:nvPr/>
        </p:nvSpPr>
        <p:spPr>
          <a:xfrm flipH="1">
            <a:off x="5558977" y="3482531"/>
            <a:ext cx="359634" cy="369332"/>
          </a:xfrm>
          <a:prstGeom prst="rect">
            <a:avLst/>
          </a:prstGeom>
          <a:noFill/>
        </p:spPr>
        <p:txBody>
          <a:bodyPr wrap="square" rtlCol="0">
            <a:spAutoFit/>
          </a:bodyPr>
          <a:lstStyle/>
          <a:p>
            <a:r>
              <a:rPr lang="en-US" dirty="0">
                <a:solidFill>
                  <a:srgbClr val="FF0000"/>
                </a:solidFill>
              </a:rPr>
              <a:t>*</a:t>
            </a:r>
          </a:p>
        </p:txBody>
      </p:sp>
      <p:sp>
        <p:nvSpPr>
          <p:cNvPr id="29" name="TextBox 28">
            <a:extLst>
              <a:ext uri="{FF2B5EF4-FFF2-40B4-BE49-F238E27FC236}">
                <a16:creationId xmlns:a16="http://schemas.microsoft.com/office/drawing/2014/main" id="{F057B500-05C3-4603-A0AA-424889653A0E}"/>
              </a:ext>
            </a:extLst>
          </p:cNvPr>
          <p:cNvSpPr txBox="1"/>
          <p:nvPr/>
        </p:nvSpPr>
        <p:spPr>
          <a:xfrm flipH="1">
            <a:off x="5558977" y="2889571"/>
            <a:ext cx="359634" cy="369332"/>
          </a:xfrm>
          <a:prstGeom prst="rect">
            <a:avLst/>
          </a:prstGeom>
          <a:noFill/>
        </p:spPr>
        <p:txBody>
          <a:bodyPr wrap="square" rtlCol="0">
            <a:spAutoFit/>
          </a:bodyPr>
          <a:lstStyle/>
          <a:p>
            <a:r>
              <a:rPr lang="en-US" dirty="0">
                <a:solidFill>
                  <a:srgbClr val="FF0000"/>
                </a:solidFill>
              </a:rPr>
              <a:t>*</a:t>
            </a:r>
          </a:p>
        </p:txBody>
      </p:sp>
      <p:sp>
        <p:nvSpPr>
          <p:cNvPr id="30" name="TextBox 29">
            <a:extLst>
              <a:ext uri="{FF2B5EF4-FFF2-40B4-BE49-F238E27FC236}">
                <a16:creationId xmlns:a16="http://schemas.microsoft.com/office/drawing/2014/main" id="{112B88E4-0DA4-45D5-8E58-EA72AB5B1421}"/>
              </a:ext>
            </a:extLst>
          </p:cNvPr>
          <p:cNvSpPr txBox="1"/>
          <p:nvPr/>
        </p:nvSpPr>
        <p:spPr>
          <a:xfrm flipH="1">
            <a:off x="6528218" y="2932245"/>
            <a:ext cx="359634" cy="369332"/>
          </a:xfrm>
          <a:prstGeom prst="rect">
            <a:avLst/>
          </a:prstGeom>
          <a:noFill/>
        </p:spPr>
        <p:txBody>
          <a:bodyPr wrap="square" rtlCol="0">
            <a:spAutoFit/>
          </a:bodyPr>
          <a:lstStyle/>
          <a:p>
            <a:r>
              <a:rPr lang="en-US" dirty="0">
                <a:solidFill>
                  <a:srgbClr val="FF0000"/>
                </a:solidFill>
              </a:rPr>
              <a:t>*</a:t>
            </a:r>
          </a:p>
        </p:txBody>
      </p:sp>
      <p:sp>
        <p:nvSpPr>
          <p:cNvPr id="31" name="TextBox 30">
            <a:extLst>
              <a:ext uri="{FF2B5EF4-FFF2-40B4-BE49-F238E27FC236}">
                <a16:creationId xmlns:a16="http://schemas.microsoft.com/office/drawing/2014/main" id="{CAE000BA-91B5-4C18-A3CB-D9ADD94CADC4}"/>
              </a:ext>
            </a:extLst>
          </p:cNvPr>
          <p:cNvSpPr txBox="1"/>
          <p:nvPr/>
        </p:nvSpPr>
        <p:spPr>
          <a:xfrm flipH="1">
            <a:off x="6528218" y="2605540"/>
            <a:ext cx="359634" cy="369332"/>
          </a:xfrm>
          <a:prstGeom prst="rect">
            <a:avLst/>
          </a:prstGeom>
          <a:noFill/>
        </p:spPr>
        <p:txBody>
          <a:bodyPr wrap="square" rtlCol="0">
            <a:spAutoFit/>
          </a:bodyPr>
          <a:lstStyle/>
          <a:p>
            <a:r>
              <a:rPr lang="en-US" dirty="0">
                <a:solidFill>
                  <a:srgbClr val="FF0000"/>
                </a:solidFill>
              </a:rPr>
              <a:t>*</a:t>
            </a:r>
          </a:p>
        </p:txBody>
      </p:sp>
      <p:sp>
        <p:nvSpPr>
          <p:cNvPr id="32" name="TextBox 31">
            <a:extLst>
              <a:ext uri="{FF2B5EF4-FFF2-40B4-BE49-F238E27FC236}">
                <a16:creationId xmlns:a16="http://schemas.microsoft.com/office/drawing/2014/main" id="{254B830B-3079-4209-9B7C-5196C8A38A6B}"/>
              </a:ext>
            </a:extLst>
          </p:cNvPr>
          <p:cNvSpPr txBox="1"/>
          <p:nvPr/>
        </p:nvSpPr>
        <p:spPr>
          <a:xfrm flipH="1">
            <a:off x="8447590" y="2644523"/>
            <a:ext cx="359634" cy="369332"/>
          </a:xfrm>
          <a:prstGeom prst="rect">
            <a:avLst/>
          </a:prstGeom>
          <a:noFill/>
        </p:spPr>
        <p:txBody>
          <a:bodyPr wrap="square" rtlCol="0">
            <a:spAutoFit/>
          </a:bodyPr>
          <a:lstStyle/>
          <a:p>
            <a:r>
              <a:rPr lang="en-US" dirty="0">
                <a:solidFill>
                  <a:srgbClr val="FF0000"/>
                </a:solidFill>
              </a:rPr>
              <a:t>*</a:t>
            </a:r>
          </a:p>
        </p:txBody>
      </p:sp>
    </p:spTree>
    <p:extLst>
      <p:ext uri="{BB962C8B-B14F-4D97-AF65-F5344CB8AC3E}">
        <p14:creationId xmlns:p14="http://schemas.microsoft.com/office/powerpoint/2010/main" val="8276971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5075CBB-6A42-4D4D-A4CE-14400DFE4D81}"/>
              </a:ext>
            </a:extLst>
          </p:cNvPr>
          <p:cNvCxnSpPr>
            <a:cxnSpLocks/>
          </p:cNvCxnSpPr>
          <p:nvPr/>
        </p:nvCxnSpPr>
        <p:spPr>
          <a:xfrm>
            <a:off x="0" y="1280160"/>
            <a:ext cx="12194318" cy="1228"/>
          </a:xfrm>
          <a:prstGeom prst="line">
            <a:avLst/>
          </a:prstGeom>
          <a:ln w="63500">
            <a:solidFill>
              <a:schemeClr val="accent6"/>
            </a:solidFill>
          </a:ln>
        </p:spPr>
        <p:style>
          <a:lnRef idx="3">
            <a:schemeClr val="accent3"/>
          </a:lnRef>
          <a:fillRef idx="0">
            <a:schemeClr val="accent3"/>
          </a:fillRef>
          <a:effectRef idx="2">
            <a:schemeClr val="accent3"/>
          </a:effectRef>
          <a:fontRef idx="minor">
            <a:schemeClr val="tx1"/>
          </a:fontRef>
        </p:style>
      </p:cxnSp>
      <p:sp>
        <p:nvSpPr>
          <p:cNvPr id="21" name="TextBox 20"/>
          <p:cNvSpPr txBox="1"/>
          <p:nvPr/>
        </p:nvSpPr>
        <p:spPr>
          <a:xfrm>
            <a:off x="1263964" y="404471"/>
            <a:ext cx="9946223" cy="584775"/>
          </a:xfrm>
          <a:prstGeom prst="rect">
            <a:avLst/>
          </a:prstGeom>
          <a:noFill/>
          <a:ln w="12700">
            <a:noFill/>
          </a:ln>
        </p:spPr>
        <p:txBody>
          <a:bodyPr wrap="square" rtlCol="0">
            <a:spAutoFit/>
          </a:bodyPr>
          <a:lstStyle/>
          <a:p>
            <a:pPr algn="ctr"/>
            <a:r>
              <a:rPr lang="en-US" sz="3200" b="1" dirty="0"/>
              <a:t>Cross-Species Comparison</a:t>
            </a:r>
          </a:p>
        </p:txBody>
      </p:sp>
      <p:sp>
        <p:nvSpPr>
          <p:cNvPr id="11"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9355319" y="642233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rPr>
              <a:t>202 NASA HRP IWS	</a:t>
            </a:r>
            <a:r>
              <a:rPr kumimoji="0" lang="en-US" sz="1200" b="0" i="0" u="none" strike="noStrike" kern="1200" cap="none" spc="0" normalizeH="0" noProof="0" dirty="0">
                <a:ln>
                  <a:noFill/>
                </a:ln>
                <a:solidFill>
                  <a:srgbClr val="AAE3F7"/>
                </a:solidFill>
                <a:effectLst/>
                <a:uLnTx/>
                <a:uFillTx/>
                <a:latin typeface="Arial" panose="020B0604020202020204" pitchFamily="34" charset="0"/>
                <a:ea typeface="+mn-ea"/>
                <a:cs typeface="Arial" panose="020B0604020202020204" pitchFamily="34" charset="0"/>
              </a:rPr>
              <a:t>- </a:t>
            </a:r>
            <a:fld id="{2E8C51FE-49D9-314D-9957-ABBF7DDE8782}" type="slidenum">
              <a:rPr kumimoji="0" lang="en-US" sz="1200" b="0" i="0" u="none" strike="noStrike" kern="1200" cap="none" spc="0" normalizeH="0" baseline="0" noProof="0" smtClean="0">
                <a:ln>
                  <a:noFill/>
                </a:ln>
                <a:solidFill>
                  <a:srgbClr val="AAE3F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6BF0B106-79FF-46E2-9109-F815FCD630BE}"/>
              </a:ext>
            </a:extLst>
          </p:cNvPr>
          <p:cNvSpPr/>
          <p:nvPr/>
        </p:nvSpPr>
        <p:spPr>
          <a:xfrm>
            <a:off x="9941876" y="2255241"/>
            <a:ext cx="527901" cy="25452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589A467-4BF5-4B83-B961-DFB6ED6221E3}"/>
              </a:ext>
            </a:extLst>
          </p:cNvPr>
          <p:cNvSpPr/>
          <p:nvPr/>
        </p:nvSpPr>
        <p:spPr>
          <a:xfrm>
            <a:off x="9941875" y="2691010"/>
            <a:ext cx="527901" cy="254523"/>
          </a:xfrm>
          <a:prstGeom prst="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B762A17-F1D3-4C6F-A9B7-E4D03E6B756B}"/>
              </a:ext>
            </a:extLst>
          </p:cNvPr>
          <p:cNvSpPr/>
          <p:nvPr/>
        </p:nvSpPr>
        <p:spPr>
          <a:xfrm>
            <a:off x="9941874" y="3156092"/>
            <a:ext cx="527901" cy="254523"/>
          </a:xfrm>
          <a:prstGeom prst="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43806EC-D7A3-44A7-A7D5-3B33B2BBFFF8}"/>
              </a:ext>
            </a:extLst>
          </p:cNvPr>
          <p:cNvSpPr/>
          <p:nvPr/>
        </p:nvSpPr>
        <p:spPr>
          <a:xfrm>
            <a:off x="9941874" y="4011525"/>
            <a:ext cx="527901" cy="254523"/>
          </a:xfrm>
          <a:prstGeom prst="rect">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BFF4C20-3C6F-4E20-BBAF-40E27EFEBF82}"/>
              </a:ext>
            </a:extLst>
          </p:cNvPr>
          <p:cNvSpPr txBox="1"/>
          <p:nvPr/>
        </p:nvSpPr>
        <p:spPr>
          <a:xfrm>
            <a:off x="10469777" y="2260951"/>
            <a:ext cx="914400" cy="307777"/>
          </a:xfrm>
          <a:prstGeom prst="rect">
            <a:avLst/>
          </a:prstGeom>
          <a:noFill/>
        </p:spPr>
        <p:txBody>
          <a:bodyPr wrap="square" rtlCol="0">
            <a:spAutoFit/>
          </a:bodyPr>
          <a:lstStyle/>
          <a:p>
            <a:r>
              <a:rPr lang="en-US" sz="1400" dirty="0"/>
              <a:t>&gt;40%</a:t>
            </a:r>
          </a:p>
        </p:txBody>
      </p:sp>
      <p:sp>
        <p:nvSpPr>
          <p:cNvPr id="17" name="TextBox 16">
            <a:extLst>
              <a:ext uri="{FF2B5EF4-FFF2-40B4-BE49-F238E27FC236}">
                <a16:creationId xmlns:a16="http://schemas.microsoft.com/office/drawing/2014/main" id="{C86BD1B6-35F2-4BB6-947F-6B217B21C95E}"/>
              </a:ext>
            </a:extLst>
          </p:cNvPr>
          <p:cNvSpPr txBox="1"/>
          <p:nvPr/>
        </p:nvSpPr>
        <p:spPr>
          <a:xfrm>
            <a:off x="10469776" y="2637756"/>
            <a:ext cx="914400" cy="307777"/>
          </a:xfrm>
          <a:prstGeom prst="rect">
            <a:avLst/>
          </a:prstGeom>
          <a:noFill/>
        </p:spPr>
        <p:txBody>
          <a:bodyPr wrap="square" rtlCol="0">
            <a:spAutoFit/>
          </a:bodyPr>
          <a:lstStyle/>
          <a:p>
            <a:r>
              <a:rPr lang="en-US" sz="1400" dirty="0"/>
              <a:t>20-40%</a:t>
            </a:r>
          </a:p>
        </p:txBody>
      </p:sp>
      <p:sp>
        <p:nvSpPr>
          <p:cNvPr id="24" name="TextBox 23">
            <a:extLst>
              <a:ext uri="{FF2B5EF4-FFF2-40B4-BE49-F238E27FC236}">
                <a16:creationId xmlns:a16="http://schemas.microsoft.com/office/drawing/2014/main" id="{89A54102-D04C-4E75-930D-13C016916010}"/>
              </a:ext>
            </a:extLst>
          </p:cNvPr>
          <p:cNvSpPr txBox="1"/>
          <p:nvPr/>
        </p:nvSpPr>
        <p:spPr>
          <a:xfrm>
            <a:off x="10469776" y="3129464"/>
            <a:ext cx="914400" cy="307777"/>
          </a:xfrm>
          <a:prstGeom prst="rect">
            <a:avLst/>
          </a:prstGeom>
          <a:noFill/>
        </p:spPr>
        <p:txBody>
          <a:bodyPr wrap="square" rtlCol="0">
            <a:spAutoFit/>
          </a:bodyPr>
          <a:lstStyle/>
          <a:p>
            <a:r>
              <a:rPr lang="en-US" sz="1400" dirty="0"/>
              <a:t>5-20%</a:t>
            </a:r>
          </a:p>
        </p:txBody>
      </p:sp>
      <p:sp>
        <p:nvSpPr>
          <p:cNvPr id="25" name="TextBox 24">
            <a:extLst>
              <a:ext uri="{FF2B5EF4-FFF2-40B4-BE49-F238E27FC236}">
                <a16:creationId xmlns:a16="http://schemas.microsoft.com/office/drawing/2014/main" id="{D1505E16-9776-44C9-B52C-775AA6ECF0E1}"/>
              </a:ext>
            </a:extLst>
          </p:cNvPr>
          <p:cNvSpPr txBox="1"/>
          <p:nvPr/>
        </p:nvSpPr>
        <p:spPr>
          <a:xfrm>
            <a:off x="10469775" y="3989729"/>
            <a:ext cx="1569560" cy="307777"/>
          </a:xfrm>
          <a:prstGeom prst="rect">
            <a:avLst/>
          </a:prstGeom>
          <a:noFill/>
        </p:spPr>
        <p:txBody>
          <a:bodyPr wrap="square" rtlCol="0">
            <a:spAutoFit/>
          </a:bodyPr>
          <a:lstStyle/>
          <a:p>
            <a:r>
              <a:rPr lang="en-US" sz="1400" dirty="0"/>
              <a:t>Not significant</a:t>
            </a:r>
          </a:p>
        </p:txBody>
      </p:sp>
      <p:graphicFrame>
        <p:nvGraphicFramePr>
          <p:cNvPr id="18" name="Table 3">
            <a:extLst>
              <a:ext uri="{FF2B5EF4-FFF2-40B4-BE49-F238E27FC236}">
                <a16:creationId xmlns:a16="http://schemas.microsoft.com/office/drawing/2014/main" id="{797CD42F-67D6-46C4-84E4-B694EBB16ECA}"/>
              </a:ext>
            </a:extLst>
          </p:cNvPr>
          <p:cNvGraphicFramePr>
            <a:graphicFrameLocks noGrp="1"/>
          </p:cNvGraphicFramePr>
          <p:nvPr>
            <p:extLst>
              <p:ext uri="{D42A27DB-BD31-4B8C-83A1-F6EECF244321}">
                <p14:modId xmlns:p14="http://schemas.microsoft.com/office/powerpoint/2010/main" val="4136909963"/>
              </p:ext>
            </p:extLst>
          </p:nvPr>
        </p:nvGraphicFramePr>
        <p:xfrm>
          <a:off x="2700568" y="1407513"/>
          <a:ext cx="7073014" cy="4919181"/>
        </p:xfrm>
        <a:graphic>
          <a:graphicData uri="http://schemas.openxmlformats.org/drawingml/2006/table">
            <a:tbl>
              <a:tblPr firstRow="1" bandRow="1">
                <a:tableStyleId>{5940675A-B579-460E-94D1-54222C63F5DA}</a:tableStyleId>
              </a:tblPr>
              <a:tblGrid>
                <a:gridCol w="984309">
                  <a:extLst>
                    <a:ext uri="{9D8B030D-6E8A-4147-A177-3AD203B41FA5}">
                      <a16:colId xmlns:a16="http://schemas.microsoft.com/office/drawing/2014/main" val="157101144"/>
                    </a:ext>
                  </a:extLst>
                </a:gridCol>
                <a:gridCol w="2126723">
                  <a:extLst>
                    <a:ext uri="{9D8B030D-6E8A-4147-A177-3AD203B41FA5}">
                      <a16:colId xmlns:a16="http://schemas.microsoft.com/office/drawing/2014/main" val="1660235318"/>
                    </a:ext>
                  </a:extLst>
                </a:gridCol>
                <a:gridCol w="879465">
                  <a:extLst>
                    <a:ext uri="{9D8B030D-6E8A-4147-A177-3AD203B41FA5}">
                      <a16:colId xmlns:a16="http://schemas.microsoft.com/office/drawing/2014/main" val="4292459525"/>
                    </a:ext>
                  </a:extLst>
                </a:gridCol>
                <a:gridCol w="771289">
                  <a:extLst>
                    <a:ext uri="{9D8B030D-6E8A-4147-A177-3AD203B41FA5}">
                      <a16:colId xmlns:a16="http://schemas.microsoft.com/office/drawing/2014/main" val="1126174036"/>
                    </a:ext>
                  </a:extLst>
                </a:gridCol>
                <a:gridCol w="783050">
                  <a:extLst>
                    <a:ext uri="{9D8B030D-6E8A-4147-A177-3AD203B41FA5}">
                      <a16:colId xmlns:a16="http://schemas.microsoft.com/office/drawing/2014/main" val="48396212"/>
                    </a:ext>
                  </a:extLst>
                </a:gridCol>
                <a:gridCol w="761884">
                  <a:extLst>
                    <a:ext uri="{9D8B030D-6E8A-4147-A177-3AD203B41FA5}">
                      <a16:colId xmlns:a16="http://schemas.microsoft.com/office/drawing/2014/main" val="2910248465"/>
                    </a:ext>
                  </a:extLst>
                </a:gridCol>
                <a:gridCol w="766294">
                  <a:extLst>
                    <a:ext uri="{9D8B030D-6E8A-4147-A177-3AD203B41FA5}">
                      <a16:colId xmlns:a16="http://schemas.microsoft.com/office/drawing/2014/main" val="1248885144"/>
                    </a:ext>
                  </a:extLst>
                </a:gridCol>
              </a:tblGrid>
              <a:tr h="242625">
                <a:tc>
                  <a:txBody>
                    <a:bodyPr/>
                    <a:lstStyle/>
                    <a:p>
                      <a:endParaRPr lang="en-US" sz="1200" b="1" dirty="0"/>
                    </a:p>
                  </a:txBody>
                  <a:tcPr/>
                </a:tc>
                <a:tc>
                  <a:txBody>
                    <a:bodyPr/>
                    <a:lstStyle/>
                    <a:p>
                      <a:endParaRPr lang="en-US" sz="1200" b="1" dirty="0"/>
                    </a:p>
                  </a:txBody>
                  <a:tcPr/>
                </a:tc>
                <a:tc>
                  <a:txBody>
                    <a:bodyPr/>
                    <a:lstStyle/>
                    <a:p>
                      <a:pPr algn="ctr"/>
                      <a:r>
                        <a:rPr lang="en-US" sz="1200" b="1" dirty="0" err="1"/>
                        <a:t>Ti</a:t>
                      </a:r>
                      <a:endParaRPr lang="en-US" sz="1200" b="1" dirty="0"/>
                    </a:p>
                  </a:txBody>
                  <a:tcPr anchor="ctr"/>
                </a:tc>
                <a:tc>
                  <a:txBody>
                    <a:bodyPr/>
                    <a:lstStyle/>
                    <a:p>
                      <a:pPr algn="ctr"/>
                      <a:r>
                        <a:rPr lang="en-US" sz="1200" b="1" dirty="0"/>
                        <a:t>Protons</a:t>
                      </a:r>
                    </a:p>
                  </a:txBody>
                  <a:tcPr anchor="ctr"/>
                </a:tc>
                <a:tc>
                  <a:txBody>
                    <a:bodyPr/>
                    <a:lstStyle/>
                    <a:p>
                      <a:pPr algn="ctr"/>
                      <a:r>
                        <a:rPr lang="en-US" sz="1200" b="1" dirty="0"/>
                        <a:t>GCR1</a:t>
                      </a:r>
                    </a:p>
                  </a:txBody>
                  <a:tcPr anchor="ctr"/>
                </a:tc>
                <a:tc>
                  <a:txBody>
                    <a:bodyPr/>
                    <a:lstStyle/>
                    <a:p>
                      <a:pPr algn="ctr"/>
                      <a:r>
                        <a:rPr lang="en-US" sz="1200" b="1" dirty="0"/>
                        <a:t>SPE</a:t>
                      </a:r>
                    </a:p>
                  </a:txBody>
                  <a:tcPr anchor="ctr"/>
                </a:tc>
                <a:tc>
                  <a:txBody>
                    <a:bodyPr/>
                    <a:lstStyle/>
                    <a:p>
                      <a:pPr algn="ctr"/>
                      <a:r>
                        <a:rPr lang="en-US" sz="1200" b="1" dirty="0"/>
                        <a:t>GCR2</a:t>
                      </a:r>
                    </a:p>
                  </a:txBody>
                  <a:tcPr anchor="ctr"/>
                </a:tc>
                <a:extLst>
                  <a:ext uri="{0D108BD9-81ED-4DB2-BD59-A6C34878D82A}">
                    <a16:rowId xmlns:a16="http://schemas.microsoft.com/office/drawing/2014/main" val="2524489261"/>
                  </a:ext>
                </a:extLst>
              </a:tr>
              <a:tr h="306863">
                <a:tc>
                  <a:txBody>
                    <a:bodyPr/>
                    <a:lstStyle/>
                    <a:p>
                      <a:r>
                        <a:rPr lang="en-US" sz="1200" b="1" dirty="0"/>
                        <a:t>Arabidopsis</a:t>
                      </a:r>
                    </a:p>
                  </a:txBody>
                  <a:tcPr anchor="ctr">
                    <a:solidFill>
                      <a:schemeClr val="accent5">
                        <a:lumMod val="40000"/>
                        <a:lumOff val="60000"/>
                      </a:schemeClr>
                    </a:solidFill>
                  </a:tcPr>
                </a:tc>
                <a:tc>
                  <a:txBody>
                    <a:bodyPr/>
                    <a:lstStyle/>
                    <a:p>
                      <a:pPr algn="l"/>
                      <a:r>
                        <a:rPr lang="en-US" sz="1200" b="1" dirty="0"/>
                        <a:t>Seedling Development</a:t>
                      </a:r>
                    </a:p>
                  </a:txBody>
                  <a:tcPr anchor="ctr"/>
                </a:tc>
                <a:tc>
                  <a:txBody>
                    <a:bodyPr/>
                    <a:lstStyle/>
                    <a:p>
                      <a:endParaRPr lang="en-US" sz="1200" b="1" dirty="0"/>
                    </a:p>
                  </a:txBody>
                  <a:tcPr>
                    <a:solidFill>
                      <a:schemeClr val="accent2"/>
                    </a:solidFill>
                  </a:tcPr>
                </a:tc>
                <a:tc>
                  <a:txBody>
                    <a:bodyPr/>
                    <a:lstStyle/>
                    <a:p>
                      <a:endParaRPr lang="en-US" sz="1200" b="1" dirty="0"/>
                    </a:p>
                  </a:txBody>
                  <a:tcPr>
                    <a:solidFill>
                      <a:schemeClr val="accent2">
                        <a:lumMod val="60000"/>
                        <a:lumOff val="40000"/>
                      </a:schemeClr>
                    </a:solidFill>
                  </a:tcPr>
                </a:tc>
                <a:tc>
                  <a:txBody>
                    <a:bodyPr/>
                    <a:lstStyle/>
                    <a:p>
                      <a:endParaRPr lang="en-US" sz="1200" b="1" dirty="0"/>
                    </a:p>
                  </a:txBody>
                  <a:tcPr>
                    <a:solidFill>
                      <a:schemeClr val="accent2">
                        <a:lumMod val="20000"/>
                        <a:lumOff val="80000"/>
                      </a:schemeClr>
                    </a:solidFill>
                  </a:tcPr>
                </a:tc>
                <a:tc>
                  <a:txBody>
                    <a:bodyPr/>
                    <a:lstStyle/>
                    <a:p>
                      <a:endParaRPr lang="en-US" sz="1200" b="1" dirty="0"/>
                    </a:p>
                  </a:txBody>
                  <a:tcPr>
                    <a:solidFill>
                      <a:schemeClr val="bg2"/>
                    </a:solidFill>
                  </a:tcPr>
                </a:tc>
                <a:tc>
                  <a:txBody>
                    <a:bodyPr/>
                    <a:lstStyle/>
                    <a:p>
                      <a:endParaRPr lang="en-US" sz="1200" b="1" dirty="0"/>
                    </a:p>
                  </a:txBody>
                  <a:tcPr>
                    <a:solidFill>
                      <a:schemeClr val="accent2">
                        <a:lumMod val="20000"/>
                        <a:lumOff val="80000"/>
                      </a:schemeClr>
                    </a:solidFill>
                  </a:tcPr>
                </a:tc>
                <a:extLst>
                  <a:ext uri="{0D108BD9-81ED-4DB2-BD59-A6C34878D82A}">
                    <a16:rowId xmlns:a16="http://schemas.microsoft.com/office/drawing/2014/main" val="429268121"/>
                  </a:ext>
                </a:extLst>
              </a:tr>
              <a:tr h="309857">
                <a:tc rowSpan="4">
                  <a:txBody>
                    <a:bodyPr/>
                    <a:lstStyle/>
                    <a:p>
                      <a:r>
                        <a:rPr lang="en-US" sz="1200" b="1" dirty="0"/>
                        <a:t>Mizuna</a:t>
                      </a:r>
                    </a:p>
                  </a:txBody>
                  <a:tcPr anchor="ctr">
                    <a:solidFill>
                      <a:schemeClr val="accent5">
                        <a:lumMod val="40000"/>
                        <a:lumOff val="60000"/>
                      </a:schemeClr>
                    </a:solidFill>
                  </a:tcPr>
                </a:tc>
                <a:tc>
                  <a:txBody>
                    <a:bodyPr/>
                    <a:lstStyle/>
                    <a:p>
                      <a:pPr algn="l"/>
                      <a:r>
                        <a:rPr lang="en-US" sz="1200" b="1" dirty="0"/>
                        <a:t>Seedling Development _ Plate</a:t>
                      </a:r>
                    </a:p>
                  </a:txBody>
                  <a:tcPr anchor="ctr"/>
                </a:tc>
                <a:tc>
                  <a:txBody>
                    <a:bodyPr/>
                    <a:lstStyle/>
                    <a:p>
                      <a:endParaRPr lang="en-US" sz="1200" b="1" dirty="0"/>
                    </a:p>
                  </a:txBody>
                  <a:tcPr/>
                </a:tc>
                <a:tc>
                  <a:txBody>
                    <a:bodyPr/>
                    <a:lstStyle/>
                    <a:p>
                      <a:endParaRPr lang="en-US" sz="1200" b="1" dirty="0"/>
                    </a:p>
                  </a:txBody>
                  <a:tcPr/>
                </a:tc>
                <a:tc>
                  <a:txBody>
                    <a:bodyPr/>
                    <a:lstStyle/>
                    <a:p>
                      <a:endParaRPr lang="en-US" sz="1200" b="1" dirty="0"/>
                    </a:p>
                  </a:txBody>
                  <a:tcPr/>
                </a:tc>
                <a:tc>
                  <a:txBody>
                    <a:bodyPr/>
                    <a:lstStyle/>
                    <a:p>
                      <a:endParaRPr lang="en-US" sz="1200" b="1" dirty="0"/>
                    </a:p>
                  </a:txBody>
                  <a:tcPr>
                    <a:solidFill>
                      <a:schemeClr val="accent2">
                        <a:lumMod val="60000"/>
                        <a:lumOff val="40000"/>
                      </a:schemeClr>
                    </a:solidFill>
                  </a:tcPr>
                </a:tc>
                <a:tc>
                  <a:txBody>
                    <a:bodyPr/>
                    <a:lstStyle/>
                    <a:p>
                      <a:endParaRPr lang="en-US" sz="1200" b="1" dirty="0"/>
                    </a:p>
                  </a:txBody>
                  <a:tcPr>
                    <a:solidFill>
                      <a:schemeClr val="accent2">
                        <a:lumMod val="60000"/>
                        <a:lumOff val="40000"/>
                      </a:schemeClr>
                    </a:solidFill>
                  </a:tcPr>
                </a:tc>
                <a:extLst>
                  <a:ext uri="{0D108BD9-81ED-4DB2-BD59-A6C34878D82A}">
                    <a16:rowId xmlns:a16="http://schemas.microsoft.com/office/drawing/2014/main" val="496598849"/>
                  </a:ext>
                </a:extLst>
              </a:tr>
              <a:tr h="309857">
                <a:tc vMerge="1">
                  <a:txBody>
                    <a:bodyPr/>
                    <a:lstStyle/>
                    <a:p>
                      <a:endParaRPr lang="en-US"/>
                    </a:p>
                  </a:txBody>
                  <a:tcPr/>
                </a:tc>
                <a:tc>
                  <a:txBody>
                    <a:bodyPr/>
                    <a:lstStyle/>
                    <a:p>
                      <a:pPr algn="l"/>
                      <a:r>
                        <a:rPr lang="en-US" sz="1200" b="1" dirty="0"/>
                        <a:t>Seedling Development _ Soil</a:t>
                      </a:r>
                    </a:p>
                  </a:txBody>
                  <a:tcPr anchor="ctr"/>
                </a:tc>
                <a:tc>
                  <a:txBody>
                    <a:bodyPr/>
                    <a:lstStyle/>
                    <a:p>
                      <a:endParaRPr lang="en-US" sz="1200" b="1" dirty="0"/>
                    </a:p>
                  </a:txBody>
                  <a:tcPr/>
                </a:tc>
                <a:tc>
                  <a:txBody>
                    <a:bodyPr/>
                    <a:lstStyle/>
                    <a:p>
                      <a:endParaRPr lang="en-US" sz="1200" b="1" dirty="0"/>
                    </a:p>
                  </a:txBody>
                  <a:tcPr/>
                </a:tc>
                <a:tc>
                  <a:txBody>
                    <a:bodyPr/>
                    <a:lstStyle/>
                    <a:p>
                      <a:endParaRPr lang="en-US" sz="1200" b="1" dirty="0"/>
                    </a:p>
                  </a:txBody>
                  <a:tcPr/>
                </a:tc>
                <a:tc>
                  <a:txBody>
                    <a:bodyPr/>
                    <a:lstStyle/>
                    <a:p>
                      <a:endParaRPr lang="en-US" sz="1200" b="1" dirty="0"/>
                    </a:p>
                  </a:txBody>
                  <a:tcPr>
                    <a:solidFill>
                      <a:schemeClr val="accent2">
                        <a:lumMod val="60000"/>
                        <a:lumOff val="40000"/>
                      </a:schemeClr>
                    </a:solidFill>
                  </a:tcPr>
                </a:tc>
                <a:tc>
                  <a:txBody>
                    <a:bodyPr/>
                    <a:lstStyle/>
                    <a:p>
                      <a:endParaRPr lang="en-US" sz="1200" b="1" dirty="0"/>
                    </a:p>
                  </a:txBody>
                  <a:tcPr>
                    <a:solidFill>
                      <a:schemeClr val="accent2">
                        <a:lumMod val="20000"/>
                        <a:lumOff val="80000"/>
                      </a:schemeClr>
                    </a:solidFill>
                  </a:tcPr>
                </a:tc>
                <a:extLst>
                  <a:ext uri="{0D108BD9-81ED-4DB2-BD59-A6C34878D82A}">
                    <a16:rowId xmlns:a16="http://schemas.microsoft.com/office/drawing/2014/main" val="2529596830"/>
                  </a:ext>
                </a:extLst>
              </a:tr>
              <a:tr h="309857">
                <a:tc vMerge="1">
                  <a:txBody>
                    <a:bodyPr/>
                    <a:lstStyle/>
                    <a:p>
                      <a:endParaRPr lang="en-US" sz="1200" dirty="0"/>
                    </a:p>
                  </a:txBody>
                  <a:tcPr/>
                </a:tc>
                <a:tc>
                  <a:txBody>
                    <a:bodyPr/>
                    <a:lstStyle/>
                    <a:p>
                      <a:pPr algn="l"/>
                      <a:r>
                        <a:rPr lang="en-US" sz="1200" b="1" dirty="0"/>
                        <a:t>28 Day Plants</a:t>
                      </a:r>
                    </a:p>
                  </a:txBody>
                  <a:tcPr anchor="ctr"/>
                </a:tc>
                <a:tc>
                  <a:txBody>
                    <a:bodyPr/>
                    <a:lstStyle/>
                    <a:p>
                      <a:endParaRPr lang="en-US" sz="1200" b="1"/>
                    </a:p>
                  </a:txBody>
                  <a:tcPr/>
                </a:tc>
                <a:tc>
                  <a:txBody>
                    <a:bodyPr/>
                    <a:lstStyle/>
                    <a:p>
                      <a:endParaRPr lang="en-US" sz="1200" b="1" dirty="0"/>
                    </a:p>
                  </a:txBody>
                  <a:tcPr/>
                </a:tc>
                <a:tc>
                  <a:txBody>
                    <a:bodyPr/>
                    <a:lstStyle/>
                    <a:p>
                      <a:endParaRPr lang="en-US" sz="1200" b="1" dirty="0"/>
                    </a:p>
                  </a:txBody>
                  <a:tcPr/>
                </a:tc>
                <a:tc>
                  <a:txBody>
                    <a:bodyPr/>
                    <a:lstStyle/>
                    <a:p>
                      <a:endParaRPr lang="en-US" sz="1200" b="1" dirty="0"/>
                    </a:p>
                  </a:txBody>
                  <a:tcPr>
                    <a:solidFill>
                      <a:schemeClr val="accent2">
                        <a:lumMod val="20000"/>
                        <a:lumOff val="80000"/>
                      </a:schemeClr>
                    </a:solidFill>
                  </a:tcPr>
                </a:tc>
                <a:tc>
                  <a:txBody>
                    <a:bodyPr/>
                    <a:lstStyle/>
                    <a:p>
                      <a:endParaRPr lang="en-US" sz="1200" b="1" dirty="0"/>
                    </a:p>
                  </a:txBody>
                  <a:tcPr>
                    <a:solidFill>
                      <a:schemeClr val="bg2"/>
                    </a:solidFill>
                  </a:tcPr>
                </a:tc>
                <a:extLst>
                  <a:ext uri="{0D108BD9-81ED-4DB2-BD59-A6C34878D82A}">
                    <a16:rowId xmlns:a16="http://schemas.microsoft.com/office/drawing/2014/main" val="297117286"/>
                  </a:ext>
                </a:extLst>
              </a:tr>
              <a:tr h="309857">
                <a:tc vMerge="1">
                  <a:txBody>
                    <a:bodyPr/>
                    <a:lstStyle/>
                    <a:p>
                      <a:endParaRPr lang="en-US" sz="1200" dirty="0"/>
                    </a:p>
                  </a:txBody>
                  <a:tcPr/>
                </a:tc>
                <a:tc>
                  <a:txBody>
                    <a:bodyPr/>
                    <a:lstStyle/>
                    <a:p>
                      <a:pPr algn="l"/>
                      <a:r>
                        <a:rPr lang="en-US" sz="1200" b="1" dirty="0"/>
                        <a:t>Nutritional Value</a:t>
                      </a:r>
                    </a:p>
                  </a:txBody>
                  <a:tcPr anchor="ctr"/>
                </a:tc>
                <a:tc>
                  <a:txBody>
                    <a:bodyPr/>
                    <a:lstStyle/>
                    <a:p>
                      <a:endParaRPr lang="en-US" sz="1200" b="1"/>
                    </a:p>
                  </a:txBody>
                  <a:tcPr/>
                </a:tc>
                <a:tc>
                  <a:txBody>
                    <a:bodyPr/>
                    <a:lstStyle/>
                    <a:p>
                      <a:endParaRPr lang="en-US" sz="1200" b="1" dirty="0"/>
                    </a:p>
                  </a:txBody>
                  <a:tcPr/>
                </a:tc>
                <a:tc>
                  <a:txBody>
                    <a:bodyPr/>
                    <a:lstStyle/>
                    <a:p>
                      <a:endParaRPr lang="en-US" sz="1200" b="1" dirty="0"/>
                    </a:p>
                  </a:txBody>
                  <a:tcPr/>
                </a:tc>
                <a:tc>
                  <a:txBody>
                    <a:bodyPr/>
                    <a:lstStyle/>
                    <a:p>
                      <a:endParaRPr lang="en-US" sz="1200" b="1" dirty="0"/>
                    </a:p>
                  </a:txBody>
                  <a:tcPr>
                    <a:solidFill>
                      <a:schemeClr val="accent2">
                        <a:lumMod val="20000"/>
                        <a:lumOff val="80000"/>
                      </a:schemeClr>
                    </a:solidFill>
                  </a:tcPr>
                </a:tc>
                <a:tc>
                  <a:txBody>
                    <a:bodyPr/>
                    <a:lstStyle/>
                    <a:p>
                      <a:endParaRPr lang="en-US" sz="1200" b="1" dirty="0"/>
                    </a:p>
                  </a:txBody>
                  <a:tcPr>
                    <a:solidFill>
                      <a:schemeClr val="accent2">
                        <a:lumMod val="60000"/>
                        <a:lumOff val="40000"/>
                      </a:schemeClr>
                    </a:solidFill>
                  </a:tcPr>
                </a:tc>
                <a:extLst>
                  <a:ext uri="{0D108BD9-81ED-4DB2-BD59-A6C34878D82A}">
                    <a16:rowId xmlns:a16="http://schemas.microsoft.com/office/drawing/2014/main" val="3141464918"/>
                  </a:ext>
                </a:extLst>
              </a:tr>
              <a:tr h="309857">
                <a:tc rowSpan="6">
                  <a:txBody>
                    <a:bodyPr/>
                    <a:lstStyle/>
                    <a:p>
                      <a:r>
                        <a:rPr lang="en-US" sz="1200" b="1" dirty="0"/>
                        <a:t>Tomato</a:t>
                      </a:r>
                    </a:p>
                  </a:txBody>
                  <a:tcPr anchor="ctr">
                    <a:solidFill>
                      <a:schemeClr val="accent5">
                        <a:lumMod val="40000"/>
                        <a:lumOff val="60000"/>
                      </a:schemeClr>
                    </a:solidFill>
                  </a:tcPr>
                </a:tc>
                <a:tc>
                  <a:txBody>
                    <a:bodyPr/>
                    <a:lstStyle/>
                    <a:p>
                      <a:pPr algn="l"/>
                      <a:r>
                        <a:rPr lang="en-US" sz="1200" b="1" dirty="0"/>
                        <a:t>Seedling Development _ Plate</a:t>
                      </a:r>
                    </a:p>
                  </a:txBody>
                  <a:tcPr anchor="ctr"/>
                </a:tc>
                <a:tc>
                  <a:txBody>
                    <a:bodyPr/>
                    <a:lstStyle/>
                    <a:p>
                      <a:endParaRPr lang="en-US" sz="1200" b="1" dirty="0"/>
                    </a:p>
                  </a:txBody>
                  <a:tcPr/>
                </a:tc>
                <a:tc>
                  <a:txBody>
                    <a:bodyPr/>
                    <a:lstStyle/>
                    <a:p>
                      <a:endParaRPr lang="en-US" sz="1200" b="1" dirty="0"/>
                    </a:p>
                  </a:txBody>
                  <a:tcPr/>
                </a:tc>
                <a:tc>
                  <a:txBody>
                    <a:bodyPr/>
                    <a:lstStyle/>
                    <a:p>
                      <a:endParaRPr lang="en-US" sz="1200" b="1"/>
                    </a:p>
                  </a:txBody>
                  <a:tcPr/>
                </a:tc>
                <a:tc>
                  <a:txBody>
                    <a:bodyPr/>
                    <a:lstStyle/>
                    <a:p>
                      <a:endParaRPr lang="en-US" sz="1200" b="1" dirty="0"/>
                    </a:p>
                  </a:txBody>
                  <a:tcPr>
                    <a:solidFill>
                      <a:schemeClr val="bg2"/>
                    </a:solidFill>
                  </a:tcPr>
                </a:tc>
                <a:tc>
                  <a:txBody>
                    <a:bodyPr/>
                    <a:lstStyle/>
                    <a:p>
                      <a:endParaRPr lang="en-US" sz="1200" b="1" dirty="0"/>
                    </a:p>
                  </a:txBody>
                  <a:tcPr>
                    <a:solidFill>
                      <a:schemeClr val="bg2"/>
                    </a:solidFill>
                  </a:tcPr>
                </a:tc>
                <a:extLst>
                  <a:ext uri="{0D108BD9-81ED-4DB2-BD59-A6C34878D82A}">
                    <a16:rowId xmlns:a16="http://schemas.microsoft.com/office/drawing/2014/main" val="3623446433"/>
                  </a:ext>
                </a:extLst>
              </a:tr>
              <a:tr h="309857">
                <a:tc vMerge="1">
                  <a:txBody>
                    <a:bodyPr/>
                    <a:lstStyle/>
                    <a:p>
                      <a:endParaRPr lang="en-US"/>
                    </a:p>
                  </a:txBody>
                  <a:tcPr/>
                </a:tc>
                <a:tc>
                  <a:txBody>
                    <a:bodyPr/>
                    <a:lstStyle/>
                    <a:p>
                      <a:pPr algn="l"/>
                      <a:r>
                        <a:rPr lang="en-US" sz="1200" b="1" dirty="0"/>
                        <a:t>Seedling Development _ Soil</a:t>
                      </a:r>
                    </a:p>
                  </a:txBody>
                  <a:tcPr anchor="ctr"/>
                </a:tc>
                <a:tc>
                  <a:txBody>
                    <a:bodyPr/>
                    <a:lstStyle/>
                    <a:p>
                      <a:endParaRPr lang="en-US" sz="1200" b="1" dirty="0"/>
                    </a:p>
                  </a:txBody>
                  <a:tcPr/>
                </a:tc>
                <a:tc>
                  <a:txBody>
                    <a:bodyPr/>
                    <a:lstStyle/>
                    <a:p>
                      <a:endParaRPr lang="en-US" sz="1200" b="1" dirty="0"/>
                    </a:p>
                  </a:txBody>
                  <a:tcPr/>
                </a:tc>
                <a:tc>
                  <a:txBody>
                    <a:bodyPr/>
                    <a:lstStyle/>
                    <a:p>
                      <a:endParaRPr lang="en-US" sz="1200" b="1"/>
                    </a:p>
                  </a:txBody>
                  <a:tcPr/>
                </a:tc>
                <a:tc>
                  <a:txBody>
                    <a:bodyPr/>
                    <a:lstStyle/>
                    <a:p>
                      <a:endParaRPr lang="en-US" sz="1200" b="1" dirty="0"/>
                    </a:p>
                  </a:txBody>
                  <a:tcPr>
                    <a:solidFill>
                      <a:schemeClr val="accent2">
                        <a:lumMod val="60000"/>
                        <a:lumOff val="40000"/>
                      </a:schemeClr>
                    </a:solidFill>
                  </a:tcPr>
                </a:tc>
                <a:tc>
                  <a:txBody>
                    <a:bodyPr/>
                    <a:lstStyle/>
                    <a:p>
                      <a:endParaRPr lang="en-US" sz="1200" b="1" dirty="0"/>
                    </a:p>
                  </a:txBody>
                  <a:tcPr>
                    <a:solidFill>
                      <a:schemeClr val="accent2"/>
                    </a:solidFill>
                  </a:tcPr>
                </a:tc>
                <a:extLst>
                  <a:ext uri="{0D108BD9-81ED-4DB2-BD59-A6C34878D82A}">
                    <a16:rowId xmlns:a16="http://schemas.microsoft.com/office/drawing/2014/main" val="4203172025"/>
                  </a:ext>
                </a:extLst>
              </a:tr>
              <a:tr h="309857">
                <a:tc vMerge="1">
                  <a:txBody>
                    <a:bodyPr/>
                    <a:lstStyle/>
                    <a:p>
                      <a:endParaRPr lang="en-US" sz="1200" dirty="0"/>
                    </a:p>
                  </a:txBody>
                  <a:tcPr/>
                </a:tc>
                <a:tc>
                  <a:txBody>
                    <a:bodyPr/>
                    <a:lstStyle/>
                    <a:p>
                      <a:pPr algn="l"/>
                      <a:r>
                        <a:rPr lang="en-US" sz="1200" b="1" dirty="0"/>
                        <a:t>90-110 Day Plants</a:t>
                      </a:r>
                    </a:p>
                  </a:txBody>
                  <a:tcPr anchor="ctr"/>
                </a:tc>
                <a:tc>
                  <a:txBody>
                    <a:bodyPr/>
                    <a:lstStyle/>
                    <a:p>
                      <a:endParaRPr lang="en-US" sz="1200" b="1" dirty="0"/>
                    </a:p>
                  </a:txBody>
                  <a:tcPr/>
                </a:tc>
                <a:tc>
                  <a:txBody>
                    <a:bodyPr/>
                    <a:lstStyle/>
                    <a:p>
                      <a:endParaRPr lang="en-US" sz="1200" b="1" dirty="0"/>
                    </a:p>
                  </a:txBody>
                  <a:tcPr/>
                </a:tc>
                <a:tc>
                  <a:txBody>
                    <a:bodyPr/>
                    <a:lstStyle/>
                    <a:p>
                      <a:endParaRPr lang="en-US" sz="1200" b="1"/>
                    </a:p>
                  </a:txBody>
                  <a:tcPr/>
                </a:tc>
                <a:tc>
                  <a:txBody>
                    <a:bodyPr/>
                    <a:lstStyle/>
                    <a:p>
                      <a:endParaRPr lang="en-US" sz="1200" b="1" dirty="0"/>
                    </a:p>
                  </a:txBody>
                  <a:tcPr>
                    <a:solidFill>
                      <a:schemeClr val="accent2">
                        <a:lumMod val="20000"/>
                        <a:lumOff val="80000"/>
                      </a:schemeClr>
                    </a:solidFill>
                  </a:tcPr>
                </a:tc>
                <a:tc>
                  <a:txBody>
                    <a:bodyPr/>
                    <a:lstStyle/>
                    <a:p>
                      <a:endParaRPr lang="en-US" sz="1200" b="1" dirty="0"/>
                    </a:p>
                  </a:txBody>
                  <a:tcPr>
                    <a:solidFill>
                      <a:schemeClr val="accent2">
                        <a:lumMod val="20000"/>
                        <a:lumOff val="80000"/>
                      </a:schemeClr>
                    </a:solidFill>
                  </a:tcPr>
                </a:tc>
                <a:extLst>
                  <a:ext uri="{0D108BD9-81ED-4DB2-BD59-A6C34878D82A}">
                    <a16:rowId xmlns:a16="http://schemas.microsoft.com/office/drawing/2014/main" val="2984028025"/>
                  </a:ext>
                </a:extLst>
              </a:tr>
              <a:tr h="309857">
                <a:tc vMerge="1">
                  <a:txBody>
                    <a:bodyPr/>
                    <a:lstStyle/>
                    <a:p>
                      <a:endParaRPr lang="en-US"/>
                    </a:p>
                  </a:txBody>
                  <a:tcPr/>
                </a:tc>
                <a:tc>
                  <a:txBody>
                    <a:bodyPr/>
                    <a:lstStyle/>
                    <a:p>
                      <a:pPr algn="l"/>
                      <a:r>
                        <a:rPr lang="en-US" sz="1200" b="1" dirty="0"/>
                        <a:t>Flowering and Fruiting Delay</a:t>
                      </a:r>
                    </a:p>
                  </a:txBody>
                  <a:tcPr anchor="ctr"/>
                </a:tc>
                <a:tc>
                  <a:txBody>
                    <a:bodyPr/>
                    <a:lstStyle/>
                    <a:p>
                      <a:endParaRPr lang="en-US" sz="1200" b="1" dirty="0"/>
                    </a:p>
                  </a:txBody>
                  <a:tcPr/>
                </a:tc>
                <a:tc>
                  <a:txBody>
                    <a:bodyPr/>
                    <a:lstStyle/>
                    <a:p>
                      <a:endParaRPr lang="en-US" sz="1200" b="1" dirty="0"/>
                    </a:p>
                  </a:txBody>
                  <a:tcPr/>
                </a:tc>
                <a:tc>
                  <a:txBody>
                    <a:bodyPr/>
                    <a:lstStyle/>
                    <a:p>
                      <a:endParaRPr lang="en-US" sz="1200" b="1" dirty="0"/>
                    </a:p>
                  </a:txBody>
                  <a:tcPr/>
                </a:tc>
                <a:tc>
                  <a:txBody>
                    <a:bodyPr/>
                    <a:lstStyle/>
                    <a:p>
                      <a:endParaRPr lang="en-US" sz="1200" b="1" dirty="0"/>
                    </a:p>
                  </a:txBody>
                  <a:tcPr>
                    <a:solidFill>
                      <a:schemeClr val="accent2">
                        <a:lumMod val="60000"/>
                        <a:lumOff val="40000"/>
                      </a:schemeClr>
                    </a:solidFill>
                  </a:tcPr>
                </a:tc>
                <a:tc>
                  <a:txBody>
                    <a:bodyPr/>
                    <a:lstStyle/>
                    <a:p>
                      <a:endParaRPr lang="en-US" sz="1200" b="1" dirty="0"/>
                    </a:p>
                  </a:txBody>
                  <a:tcPr>
                    <a:solidFill>
                      <a:schemeClr val="accent2">
                        <a:lumMod val="60000"/>
                        <a:lumOff val="40000"/>
                      </a:schemeClr>
                    </a:solidFill>
                  </a:tcPr>
                </a:tc>
                <a:extLst>
                  <a:ext uri="{0D108BD9-81ED-4DB2-BD59-A6C34878D82A}">
                    <a16:rowId xmlns:a16="http://schemas.microsoft.com/office/drawing/2014/main" val="4080371420"/>
                  </a:ext>
                </a:extLst>
              </a:tr>
              <a:tr h="309857">
                <a:tc vMerge="1">
                  <a:txBody>
                    <a:bodyPr/>
                    <a:lstStyle/>
                    <a:p>
                      <a:endParaRPr lang="en-US"/>
                    </a:p>
                  </a:txBody>
                  <a:tcPr/>
                </a:tc>
                <a:tc>
                  <a:txBody>
                    <a:bodyPr/>
                    <a:lstStyle/>
                    <a:p>
                      <a:pPr algn="l"/>
                      <a:r>
                        <a:rPr lang="en-US" sz="1200" b="1" dirty="0"/>
                        <a:t>Total Edible Biomass</a:t>
                      </a:r>
                    </a:p>
                  </a:txBody>
                  <a:tcPr anchor="ctr"/>
                </a:tc>
                <a:tc>
                  <a:txBody>
                    <a:bodyPr/>
                    <a:lstStyle/>
                    <a:p>
                      <a:endParaRPr lang="en-US" sz="1200" b="1" dirty="0"/>
                    </a:p>
                  </a:txBody>
                  <a:tcPr/>
                </a:tc>
                <a:tc>
                  <a:txBody>
                    <a:bodyPr/>
                    <a:lstStyle/>
                    <a:p>
                      <a:endParaRPr lang="en-US" sz="1200" b="1" dirty="0"/>
                    </a:p>
                  </a:txBody>
                  <a:tcPr/>
                </a:tc>
                <a:tc>
                  <a:txBody>
                    <a:bodyPr/>
                    <a:lstStyle/>
                    <a:p>
                      <a:endParaRPr lang="en-US" sz="1200" b="1" dirty="0"/>
                    </a:p>
                  </a:txBody>
                  <a:tcPr/>
                </a:tc>
                <a:tc>
                  <a:txBody>
                    <a:bodyPr/>
                    <a:lstStyle/>
                    <a:p>
                      <a:endParaRPr lang="en-US" sz="1200" b="1" dirty="0"/>
                    </a:p>
                  </a:txBody>
                  <a:tcPr>
                    <a:solidFill>
                      <a:schemeClr val="accent2"/>
                    </a:solidFill>
                  </a:tcPr>
                </a:tc>
                <a:tc>
                  <a:txBody>
                    <a:bodyPr/>
                    <a:lstStyle/>
                    <a:p>
                      <a:endParaRPr lang="en-US" sz="1200" b="1" dirty="0"/>
                    </a:p>
                  </a:txBody>
                  <a:tcPr>
                    <a:solidFill>
                      <a:schemeClr val="accent2"/>
                    </a:solidFill>
                  </a:tcPr>
                </a:tc>
                <a:extLst>
                  <a:ext uri="{0D108BD9-81ED-4DB2-BD59-A6C34878D82A}">
                    <a16:rowId xmlns:a16="http://schemas.microsoft.com/office/drawing/2014/main" val="1415884952"/>
                  </a:ext>
                </a:extLst>
              </a:tr>
              <a:tr h="309857">
                <a:tc vMerge="1">
                  <a:txBody>
                    <a:bodyPr/>
                    <a:lstStyle/>
                    <a:p>
                      <a:endParaRPr lang="en-US" sz="1200" dirty="0"/>
                    </a:p>
                  </a:txBody>
                  <a:tcPr/>
                </a:tc>
                <a:tc>
                  <a:txBody>
                    <a:bodyPr/>
                    <a:lstStyle/>
                    <a:p>
                      <a:pPr algn="l"/>
                      <a:r>
                        <a:rPr lang="en-US" sz="1200" b="1" dirty="0"/>
                        <a:t>Nutritional Value</a:t>
                      </a:r>
                    </a:p>
                  </a:txBody>
                  <a:tcPr anchor="ctr"/>
                </a:tc>
                <a:tc>
                  <a:txBody>
                    <a:bodyPr/>
                    <a:lstStyle/>
                    <a:p>
                      <a:endParaRPr lang="en-US" sz="1200" b="1" dirty="0"/>
                    </a:p>
                  </a:txBody>
                  <a:tcPr/>
                </a:tc>
                <a:tc>
                  <a:txBody>
                    <a:bodyPr/>
                    <a:lstStyle/>
                    <a:p>
                      <a:endParaRPr lang="en-US" sz="1200" b="1" dirty="0"/>
                    </a:p>
                  </a:txBody>
                  <a:tcPr/>
                </a:tc>
                <a:tc>
                  <a:txBody>
                    <a:bodyPr/>
                    <a:lstStyle/>
                    <a:p>
                      <a:endParaRPr lang="en-US" sz="1200" b="1" dirty="0"/>
                    </a:p>
                  </a:txBody>
                  <a:tcPr/>
                </a:tc>
                <a:tc>
                  <a:txBody>
                    <a:bodyPr/>
                    <a:lstStyle/>
                    <a:p>
                      <a:endParaRPr lang="en-US" sz="1200" b="1" dirty="0"/>
                    </a:p>
                  </a:txBody>
                  <a:tcPr>
                    <a:solidFill>
                      <a:schemeClr val="accent2">
                        <a:lumMod val="20000"/>
                        <a:lumOff val="80000"/>
                      </a:schemeClr>
                    </a:solidFill>
                  </a:tcPr>
                </a:tc>
                <a:tc>
                  <a:txBody>
                    <a:bodyPr/>
                    <a:lstStyle/>
                    <a:p>
                      <a:endParaRPr lang="en-US" sz="1200" b="1" dirty="0"/>
                    </a:p>
                  </a:txBody>
                  <a:tcPr>
                    <a:solidFill>
                      <a:schemeClr val="accent2">
                        <a:lumMod val="20000"/>
                        <a:lumOff val="80000"/>
                      </a:schemeClr>
                    </a:solidFill>
                  </a:tcPr>
                </a:tc>
                <a:extLst>
                  <a:ext uri="{0D108BD9-81ED-4DB2-BD59-A6C34878D82A}">
                    <a16:rowId xmlns:a16="http://schemas.microsoft.com/office/drawing/2014/main" val="1322195881"/>
                  </a:ext>
                </a:extLst>
              </a:tr>
              <a:tr h="309857">
                <a:tc rowSpan="4">
                  <a:txBody>
                    <a:bodyPr/>
                    <a:lstStyle/>
                    <a:p>
                      <a:r>
                        <a:rPr lang="en-US" sz="1200" b="1" dirty="0"/>
                        <a:t>Lettuce</a:t>
                      </a:r>
                    </a:p>
                  </a:txBody>
                  <a:tcPr anchor="ctr"/>
                </a:tc>
                <a:tc>
                  <a:txBody>
                    <a:bodyPr/>
                    <a:lstStyle/>
                    <a:p>
                      <a:pPr algn="l"/>
                      <a:r>
                        <a:rPr lang="en-US" sz="1200" b="1" dirty="0"/>
                        <a:t>Seedling Development _ Plate</a:t>
                      </a:r>
                    </a:p>
                  </a:txBody>
                  <a:tcPr anchor="ctr"/>
                </a:tc>
                <a:tc>
                  <a:txBody>
                    <a:bodyPr/>
                    <a:lstStyle/>
                    <a:p>
                      <a:endParaRPr lang="en-US" sz="1200" b="1" dirty="0"/>
                    </a:p>
                  </a:txBody>
                  <a:tcPr/>
                </a:tc>
                <a:tc>
                  <a:txBody>
                    <a:bodyPr/>
                    <a:lstStyle/>
                    <a:p>
                      <a:endParaRPr lang="en-US" sz="1200" b="1"/>
                    </a:p>
                  </a:txBody>
                  <a:tcPr/>
                </a:tc>
                <a:tc>
                  <a:txBody>
                    <a:bodyPr/>
                    <a:lstStyle/>
                    <a:p>
                      <a:endParaRPr lang="en-US" sz="1200" b="1" dirty="0"/>
                    </a:p>
                  </a:txBody>
                  <a:tcPr/>
                </a:tc>
                <a:tc>
                  <a:txBody>
                    <a:bodyPr/>
                    <a:lstStyle/>
                    <a:p>
                      <a:endParaRPr lang="en-US" sz="1200" b="1" dirty="0"/>
                    </a:p>
                  </a:txBody>
                  <a:tcPr>
                    <a:solidFill>
                      <a:schemeClr val="accent2">
                        <a:lumMod val="60000"/>
                        <a:lumOff val="40000"/>
                      </a:schemeClr>
                    </a:solidFill>
                  </a:tcPr>
                </a:tc>
                <a:tc>
                  <a:txBody>
                    <a:bodyPr/>
                    <a:lstStyle/>
                    <a:p>
                      <a:endParaRPr lang="en-US" sz="1200" b="1" dirty="0"/>
                    </a:p>
                  </a:txBody>
                  <a:tcPr>
                    <a:solidFill>
                      <a:schemeClr val="accent2"/>
                    </a:solidFill>
                  </a:tcPr>
                </a:tc>
                <a:extLst>
                  <a:ext uri="{0D108BD9-81ED-4DB2-BD59-A6C34878D82A}">
                    <a16:rowId xmlns:a16="http://schemas.microsoft.com/office/drawing/2014/main" val="1812714754"/>
                  </a:ext>
                </a:extLst>
              </a:tr>
              <a:tr h="309857">
                <a:tc vMerge="1">
                  <a:txBody>
                    <a:bodyPr/>
                    <a:lstStyle/>
                    <a:p>
                      <a:endParaRPr lang="en-US"/>
                    </a:p>
                  </a:txBody>
                  <a:tcPr/>
                </a:tc>
                <a:tc>
                  <a:txBody>
                    <a:bodyPr/>
                    <a:lstStyle/>
                    <a:p>
                      <a:pPr algn="l"/>
                      <a:r>
                        <a:rPr lang="en-US" sz="1200" b="1" dirty="0"/>
                        <a:t>Seedling Development _ Soil</a:t>
                      </a:r>
                    </a:p>
                  </a:txBody>
                  <a:tcPr anchor="ctr"/>
                </a:tc>
                <a:tc>
                  <a:txBody>
                    <a:bodyPr/>
                    <a:lstStyle/>
                    <a:p>
                      <a:endParaRPr lang="en-US" sz="1200" b="1" dirty="0"/>
                    </a:p>
                  </a:txBody>
                  <a:tcPr/>
                </a:tc>
                <a:tc>
                  <a:txBody>
                    <a:bodyPr/>
                    <a:lstStyle/>
                    <a:p>
                      <a:endParaRPr lang="en-US" sz="1200" b="1"/>
                    </a:p>
                  </a:txBody>
                  <a:tcPr/>
                </a:tc>
                <a:tc>
                  <a:txBody>
                    <a:bodyPr/>
                    <a:lstStyle/>
                    <a:p>
                      <a:endParaRPr lang="en-US" sz="1200" b="1" dirty="0"/>
                    </a:p>
                  </a:txBody>
                  <a:tcPr/>
                </a:tc>
                <a:tc>
                  <a:txBody>
                    <a:bodyPr/>
                    <a:lstStyle/>
                    <a:p>
                      <a:endParaRPr lang="en-US" sz="1200" b="1" dirty="0"/>
                    </a:p>
                  </a:txBody>
                  <a:tcPr>
                    <a:solidFill>
                      <a:schemeClr val="accent6">
                        <a:lumMod val="40000"/>
                        <a:lumOff val="60000"/>
                      </a:schemeClr>
                    </a:solidFill>
                  </a:tcPr>
                </a:tc>
                <a:tc>
                  <a:txBody>
                    <a:bodyPr/>
                    <a:lstStyle/>
                    <a:p>
                      <a:endParaRPr lang="en-US" sz="1200" b="1" dirty="0"/>
                    </a:p>
                  </a:txBody>
                  <a:tcPr>
                    <a:solidFill>
                      <a:schemeClr val="accent2"/>
                    </a:solidFill>
                  </a:tcPr>
                </a:tc>
                <a:extLst>
                  <a:ext uri="{0D108BD9-81ED-4DB2-BD59-A6C34878D82A}">
                    <a16:rowId xmlns:a16="http://schemas.microsoft.com/office/drawing/2014/main" val="2017947684"/>
                  </a:ext>
                </a:extLst>
              </a:tr>
              <a:tr h="309857">
                <a:tc vMerge="1">
                  <a:txBody>
                    <a:bodyPr/>
                    <a:lstStyle/>
                    <a:p>
                      <a:endParaRPr lang="en-US" sz="1200" dirty="0"/>
                    </a:p>
                  </a:txBody>
                  <a:tcPr/>
                </a:tc>
                <a:tc>
                  <a:txBody>
                    <a:bodyPr/>
                    <a:lstStyle/>
                    <a:p>
                      <a:pPr algn="l"/>
                      <a:r>
                        <a:rPr lang="en-US" sz="1200" b="1" dirty="0"/>
                        <a:t>28 Day Plants</a:t>
                      </a:r>
                    </a:p>
                  </a:txBody>
                  <a:tcPr anchor="ctr"/>
                </a:tc>
                <a:tc>
                  <a:txBody>
                    <a:bodyPr/>
                    <a:lstStyle/>
                    <a:p>
                      <a:endParaRPr lang="en-US" sz="1200" b="1" dirty="0"/>
                    </a:p>
                  </a:txBody>
                  <a:tcPr/>
                </a:tc>
                <a:tc>
                  <a:txBody>
                    <a:bodyPr/>
                    <a:lstStyle/>
                    <a:p>
                      <a:endParaRPr lang="en-US" sz="1200" b="1"/>
                    </a:p>
                  </a:txBody>
                  <a:tcPr/>
                </a:tc>
                <a:tc>
                  <a:txBody>
                    <a:bodyPr/>
                    <a:lstStyle/>
                    <a:p>
                      <a:endParaRPr lang="en-US" sz="1200" b="1" dirty="0"/>
                    </a:p>
                  </a:txBody>
                  <a:tcPr/>
                </a:tc>
                <a:tc>
                  <a:txBody>
                    <a:bodyPr/>
                    <a:lstStyle/>
                    <a:p>
                      <a:endParaRPr lang="en-US" sz="1200" b="1" dirty="0"/>
                    </a:p>
                  </a:txBody>
                  <a:tcPr>
                    <a:solidFill>
                      <a:schemeClr val="bg2"/>
                    </a:solidFill>
                  </a:tcPr>
                </a:tc>
                <a:tc>
                  <a:txBody>
                    <a:bodyPr/>
                    <a:lstStyle/>
                    <a:p>
                      <a:endParaRPr lang="en-US" sz="1200" b="1" dirty="0"/>
                    </a:p>
                  </a:txBody>
                  <a:tcPr>
                    <a:solidFill>
                      <a:schemeClr val="accent2">
                        <a:lumMod val="20000"/>
                        <a:lumOff val="80000"/>
                      </a:schemeClr>
                    </a:solidFill>
                  </a:tcPr>
                </a:tc>
                <a:extLst>
                  <a:ext uri="{0D108BD9-81ED-4DB2-BD59-A6C34878D82A}">
                    <a16:rowId xmlns:a16="http://schemas.microsoft.com/office/drawing/2014/main" val="39599523"/>
                  </a:ext>
                </a:extLst>
              </a:tr>
              <a:tr h="309857">
                <a:tc vMerge="1">
                  <a:txBody>
                    <a:bodyPr/>
                    <a:lstStyle/>
                    <a:p>
                      <a:endParaRPr lang="en-US" sz="1200" dirty="0"/>
                    </a:p>
                  </a:txBody>
                  <a:tcPr/>
                </a:tc>
                <a:tc>
                  <a:txBody>
                    <a:bodyPr/>
                    <a:lstStyle/>
                    <a:p>
                      <a:pPr algn="l"/>
                      <a:r>
                        <a:rPr lang="en-US" sz="1200" b="1" dirty="0"/>
                        <a:t>Nutritional Value</a:t>
                      </a:r>
                    </a:p>
                  </a:txBody>
                  <a:tcPr anchor="ctr"/>
                </a:tc>
                <a:tc>
                  <a:txBody>
                    <a:bodyPr/>
                    <a:lstStyle/>
                    <a:p>
                      <a:endParaRPr lang="en-US" sz="1200" b="1" dirty="0"/>
                    </a:p>
                  </a:txBody>
                  <a:tcPr/>
                </a:tc>
                <a:tc>
                  <a:txBody>
                    <a:bodyPr/>
                    <a:lstStyle/>
                    <a:p>
                      <a:endParaRPr lang="en-US" sz="1200" b="1" dirty="0"/>
                    </a:p>
                  </a:txBody>
                  <a:tcPr/>
                </a:tc>
                <a:tc>
                  <a:txBody>
                    <a:bodyPr/>
                    <a:lstStyle/>
                    <a:p>
                      <a:endParaRPr lang="en-US" sz="1200" b="1" dirty="0"/>
                    </a:p>
                  </a:txBody>
                  <a:tcPr/>
                </a:tc>
                <a:tc>
                  <a:txBody>
                    <a:bodyPr/>
                    <a:lstStyle/>
                    <a:p>
                      <a:endParaRPr lang="en-US" sz="1200" b="1" dirty="0"/>
                    </a:p>
                  </a:txBody>
                  <a:tcPr>
                    <a:solidFill>
                      <a:schemeClr val="accent2">
                        <a:lumMod val="20000"/>
                        <a:lumOff val="80000"/>
                      </a:schemeClr>
                    </a:solidFill>
                  </a:tcPr>
                </a:tc>
                <a:tc>
                  <a:txBody>
                    <a:bodyPr/>
                    <a:lstStyle/>
                    <a:p>
                      <a:endParaRPr lang="en-US" sz="1200" b="1" dirty="0"/>
                    </a:p>
                  </a:txBody>
                  <a:tcPr>
                    <a:solidFill>
                      <a:schemeClr val="accent2">
                        <a:lumMod val="60000"/>
                        <a:lumOff val="40000"/>
                      </a:schemeClr>
                    </a:solidFill>
                  </a:tcPr>
                </a:tc>
                <a:extLst>
                  <a:ext uri="{0D108BD9-81ED-4DB2-BD59-A6C34878D82A}">
                    <a16:rowId xmlns:a16="http://schemas.microsoft.com/office/drawing/2014/main" val="272810432"/>
                  </a:ext>
                </a:extLst>
              </a:tr>
            </a:tbl>
          </a:graphicData>
        </a:graphic>
      </p:graphicFrame>
      <p:sp>
        <p:nvSpPr>
          <p:cNvPr id="22" name="Rectangle 21">
            <a:extLst>
              <a:ext uri="{FF2B5EF4-FFF2-40B4-BE49-F238E27FC236}">
                <a16:creationId xmlns:a16="http://schemas.microsoft.com/office/drawing/2014/main" id="{EDA2AA62-B655-4D07-8792-1787E4E89B65}"/>
              </a:ext>
            </a:extLst>
          </p:cNvPr>
          <p:cNvSpPr/>
          <p:nvPr/>
        </p:nvSpPr>
        <p:spPr>
          <a:xfrm>
            <a:off x="9941874" y="3609566"/>
            <a:ext cx="527901" cy="254523"/>
          </a:xfrm>
          <a:prstGeom prst="rect">
            <a:avLst/>
          </a:prstGeom>
          <a:solidFill>
            <a:schemeClr val="accent6">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DAE7460-5921-48F8-96D1-E7F826FE5CFC}"/>
              </a:ext>
            </a:extLst>
          </p:cNvPr>
          <p:cNvSpPr txBox="1"/>
          <p:nvPr/>
        </p:nvSpPr>
        <p:spPr>
          <a:xfrm>
            <a:off x="10469775" y="3587770"/>
            <a:ext cx="1569560" cy="307777"/>
          </a:xfrm>
          <a:prstGeom prst="rect">
            <a:avLst/>
          </a:prstGeom>
          <a:noFill/>
        </p:spPr>
        <p:txBody>
          <a:bodyPr wrap="square" rtlCol="0">
            <a:spAutoFit/>
          </a:bodyPr>
          <a:lstStyle/>
          <a:p>
            <a:r>
              <a:rPr lang="en-US" sz="1400" dirty="0"/>
              <a:t>5-10% Promotion</a:t>
            </a:r>
          </a:p>
        </p:txBody>
      </p:sp>
    </p:spTree>
    <p:extLst>
      <p:ext uri="{BB962C8B-B14F-4D97-AF65-F5344CB8AC3E}">
        <p14:creationId xmlns:p14="http://schemas.microsoft.com/office/powerpoint/2010/main" val="3198523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5075CBB-6A42-4D4D-A4CE-14400DFE4D81}"/>
              </a:ext>
            </a:extLst>
          </p:cNvPr>
          <p:cNvCxnSpPr>
            <a:cxnSpLocks/>
          </p:cNvCxnSpPr>
          <p:nvPr/>
        </p:nvCxnSpPr>
        <p:spPr>
          <a:xfrm>
            <a:off x="0" y="1280160"/>
            <a:ext cx="12194318" cy="1228"/>
          </a:xfrm>
          <a:prstGeom prst="line">
            <a:avLst/>
          </a:prstGeom>
          <a:ln w="63500">
            <a:solidFill>
              <a:schemeClr val="accent6"/>
            </a:solidFill>
          </a:ln>
        </p:spPr>
        <p:style>
          <a:lnRef idx="3">
            <a:schemeClr val="accent3"/>
          </a:lnRef>
          <a:fillRef idx="0">
            <a:schemeClr val="accent3"/>
          </a:fillRef>
          <a:effectRef idx="2">
            <a:schemeClr val="accent3"/>
          </a:effectRef>
          <a:fontRef idx="minor">
            <a:schemeClr val="tx1"/>
          </a:fontRef>
        </p:style>
      </p:cxnSp>
      <p:sp>
        <p:nvSpPr>
          <p:cNvPr id="9" name="Rectangle 8"/>
          <p:cNvSpPr/>
          <p:nvPr/>
        </p:nvSpPr>
        <p:spPr>
          <a:xfrm>
            <a:off x="2676785" y="392272"/>
            <a:ext cx="6840747" cy="646331"/>
          </a:xfrm>
          <a:prstGeom prst="rect">
            <a:avLst/>
          </a:prstGeom>
        </p:spPr>
        <p:txBody>
          <a:bodyPr wrap="square">
            <a:spAutoFit/>
          </a:bodyPr>
          <a:lstStyle/>
          <a:p>
            <a:pPr algn="ctr"/>
            <a:r>
              <a:rPr lang="en-US" sz="3600" b="1" dirty="0"/>
              <a:t>Conclusions</a:t>
            </a:r>
          </a:p>
        </p:txBody>
      </p:sp>
      <p:sp>
        <p:nvSpPr>
          <p:cNvPr id="10" name="Rectangle 9"/>
          <p:cNvSpPr/>
          <p:nvPr/>
        </p:nvSpPr>
        <p:spPr>
          <a:xfrm>
            <a:off x="753263" y="1522945"/>
            <a:ext cx="10672023" cy="4462760"/>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latin typeface="Calibri" panose="020F0502020204030204" pitchFamily="34" charset="0"/>
              </a:rPr>
              <a:t>Exposure to simulated GCR or SPE has significant impact on early seedling development. Seedlings from irradiated seeds showed cotyledon deformation, discoloration, and other morphological changes.</a:t>
            </a:r>
          </a:p>
          <a:p>
            <a:pPr marL="285750" indent="-285750">
              <a:spcAft>
                <a:spcPts val="1200"/>
              </a:spcAft>
              <a:buFont typeface="Arial" panose="020B0604020202020204" pitchFamily="34" charset="0"/>
              <a:buChar char="•"/>
            </a:pPr>
            <a:r>
              <a:rPr lang="en-US" dirty="0">
                <a:latin typeface="Calibri" panose="020F0502020204030204" pitchFamily="34" charset="0"/>
              </a:rPr>
              <a:t>Simulated pace radiation also significantly affect the yield of fresh produce, especially for tomato, and potentially changing their ability to adapt to other environmental stresses. </a:t>
            </a:r>
          </a:p>
          <a:p>
            <a:pPr marL="285750" indent="-285750">
              <a:spcAft>
                <a:spcPts val="1200"/>
              </a:spcAft>
              <a:buFont typeface="Arial" panose="020B0604020202020204" pitchFamily="34" charset="0"/>
              <a:buChar char="•"/>
            </a:pPr>
            <a:r>
              <a:rPr lang="en-US" dirty="0">
                <a:latin typeface="Calibri" panose="020F0502020204030204" pitchFamily="34" charset="0"/>
              </a:rPr>
              <a:t>Nutrition value of the fresh produce from irradiated seeds was significantly altered, such as folate acid, vitamin C and vitamin K1, which may correlate with how plants respond to radiation induced oxidative stress.</a:t>
            </a:r>
          </a:p>
          <a:p>
            <a:pPr marL="285750" indent="-285750">
              <a:spcAft>
                <a:spcPts val="1200"/>
              </a:spcAft>
              <a:buFont typeface="Arial" panose="020B0604020202020204" pitchFamily="34" charset="0"/>
              <a:buChar char="•"/>
            </a:pPr>
            <a:r>
              <a:rPr lang="en-US" sz="1800" dirty="0">
                <a:latin typeface="Calibri" panose="020F0502020204030204" pitchFamily="34" charset="0"/>
              </a:rPr>
              <a:t>Radiation induced changes were found to be dose-, dose rate- and ion quality-dependent, with heavier ions causing more severe damages. The changes were also plant type and seed condition dependent.</a:t>
            </a:r>
            <a:endParaRPr lang="en-US" dirty="0">
              <a:latin typeface="Calibri" panose="020F0502020204030204" pitchFamily="34" charset="0"/>
            </a:endParaRPr>
          </a:p>
          <a:p>
            <a:pPr marL="285750" indent="-285750">
              <a:spcAft>
                <a:spcPts val="1200"/>
              </a:spcAft>
              <a:buFont typeface="Arial" panose="020B0604020202020204" pitchFamily="34" charset="0"/>
              <a:buChar char="•"/>
            </a:pPr>
            <a:r>
              <a:rPr lang="en-US" dirty="0">
                <a:latin typeface="Calibri" panose="020F0502020204030204" pitchFamily="34" charset="0"/>
              </a:rPr>
              <a:t>Transcriptomic analysis of </a:t>
            </a:r>
            <a:r>
              <a:rPr lang="en-US" i="1" dirty="0">
                <a:latin typeface="Calibri" panose="020F0502020204030204" pitchFamily="34" charset="0"/>
              </a:rPr>
              <a:t>Arabidopsis</a:t>
            </a:r>
            <a:r>
              <a:rPr lang="en-US" dirty="0">
                <a:latin typeface="Calibri" panose="020F0502020204030204" pitchFamily="34" charset="0"/>
              </a:rPr>
              <a:t> seedlings revealed dose-dependent alterations in pathways showing upregulated DNA repair and DNA damage response and downregulated metabolic signaling pathways.</a:t>
            </a:r>
          </a:p>
          <a:p>
            <a:pPr marL="285750" indent="-285750">
              <a:spcAft>
                <a:spcPts val="1200"/>
              </a:spcAft>
              <a:buFont typeface="Arial" panose="020B0604020202020204" pitchFamily="34" charset="0"/>
              <a:buChar char="•"/>
            </a:pPr>
            <a:r>
              <a:rPr lang="en-US" dirty="0">
                <a:latin typeface="Calibri" panose="020F0502020204030204" pitchFamily="34" charset="0"/>
              </a:rPr>
              <a:t>SPE may cause synergic detrimental effects on seeds (and the plants grown from these seeds), which are constantly exposing to GCR during a long-term deep space mission. Radiation shielding is highly recommended for deep space long-term seed storage, and for protecting plants from SPE caused damages.</a:t>
            </a:r>
          </a:p>
        </p:txBody>
      </p:sp>
      <p:sp>
        <p:nvSpPr>
          <p:cNvPr id="7"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9355319" y="642233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rPr>
              <a:t>2022 NASA HRP IWS	</a:t>
            </a:r>
            <a:r>
              <a:rPr kumimoji="0" lang="en-US" sz="1200" b="0" i="0" u="none" strike="noStrike" kern="1200" cap="none" spc="0" normalizeH="0" noProof="0" dirty="0">
                <a:ln>
                  <a:noFill/>
                </a:ln>
                <a:solidFill>
                  <a:srgbClr val="AAE3F7"/>
                </a:solidFill>
                <a:effectLst/>
                <a:uLnTx/>
                <a:uFillTx/>
                <a:latin typeface="Arial" panose="020B0604020202020204" pitchFamily="34" charset="0"/>
                <a:ea typeface="+mn-ea"/>
                <a:cs typeface="Arial" panose="020B0604020202020204" pitchFamily="34" charset="0"/>
              </a:rPr>
              <a:t>- </a:t>
            </a:r>
            <a:fld id="{2E8C51FE-49D9-314D-9957-ABBF7DDE8782}" type="slidenum">
              <a:rPr kumimoji="0" lang="en-US" sz="1200" b="0" i="0" u="none" strike="noStrike" kern="1200" cap="none" spc="0" normalizeH="0" baseline="0" noProof="0" smtClean="0">
                <a:ln>
                  <a:noFill/>
                </a:ln>
                <a:solidFill>
                  <a:srgbClr val="AAE3F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190168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5075CBB-6A42-4D4D-A4CE-14400DFE4D81}"/>
              </a:ext>
            </a:extLst>
          </p:cNvPr>
          <p:cNvCxnSpPr>
            <a:cxnSpLocks/>
          </p:cNvCxnSpPr>
          <p:nvPr/>
        </p:nvCxnSpPr>
        <p:spPr>
          <a:xfrm>
            <a:off x="0" y="1280160"/>
            <a:ext cx="12194318" cy="1228"/>
          </a:xfrm>
          <a:prstGeom prst="line">
            <a:avLst/>
          </a:prstGeom>
          <a:ln w="63500">
            <a:solidFill>
              <a:schemeClr val="accent6"/>
            </a:solidFill>
          </a:ln>
        </p:spPr>
        <p:style>
          <a:lnRef idx="3">
            <a:schemeClr val="accent3"/>
          </a:lnRef>
          <a:fillRef idx="0">
            <a:schemeClr val="accent3"/>
          </a:fillRef>
          <a:effectRef idx="2">
            <a:schemeClr val="accent3"/>
          </a:effectRef>
          <a:fontRef idx="minor">
            <a:schemeClr val="tx1"/>
          </a:fontRef>
        </p:style>
      </p:cxnSp>
      <p:sp>
        <p:nvSpPr>
          <p:cNvPr id="15" name="Rectangle 14"/>
          <p:cNvSpPr/>
          <p:nvPr/>
        </p:nvSpPr>
        <p:spPr>
          <a:xfrm>
            <a:off x="387595" y="1485489"/>
            <a:ext cx="8347687" cy="3631763"/>
          </a:xfrm>
          <a:prstGeom prst="rect">
            <a:avLst/>
          </a:prstGeom>
        </p:spPr>
        <p:txBody>
          <a:bodyPr wrap="square">
            <a:spAutoFit/>
          </a:bodyPr>
          <a:lstStyle/>
          <a:p>
            <a:pPr>
              <a:spcAft>
                <a:spcPts val="1200"/>
              </a:spcAft>
            </a:pPr>
            <a:r>
              <a:rPr lang="en-US" b="1" dirty="0">
                <a:latin typeface="Calibri" panose="020F0502020204030204" pitchFamily="34" charset="0"/>
              </a:rPr>
              <a:t>Many questions need to be addressed :</a:t>
            </a:r>
          </a:p>
          <a:p>
            <a:pPr marL="285750" indent="-285750">
              <a:spcAft>
                <a:spcPts val="1200"/>
              </a:spcAft>
              <a:buFont typeface="Arial" panose="020B0604020202020204" pitchFamily="34" charset="0"/>
              <a:buChar char="•"/>
            </a:pPr>
            <a:r>
              <a:rPr lang="en-US" dirty="0">
                <a:latin typeface="Calibri" panose="020F0502020204030204" pitchFamily="34" charset="0"/>
              </a:rPr>
              <a:t>Impacts of space radiation on plants in different stages of a plant life cycle, e.g. </a:t>
            </a:r>
            <a:r>
              <a:rPr lang="en-US" b="1" dirty="0">
                <a:solidFill>
                  <a:schemeClr val="accent2"/>
                </a:solidFill>
                <a:latin typeface="Calibri" panose="020F0502020204030204" pitchFamily="34" charset="0"/>
              </a:rPr>
              <a:t>seeds</a:t>
            </a:r>
            <a:r>
              <a:rPr lang="en-US" dirty="0">
                <a:latin typeface="Calibri" panose="020F0502020204030204" pitchFamily="34" charset="0"/>
              </a:rPr>
              <a:t>, germination, seedling growth, embryogenesis, edible biomass, seed maturation.</a:t>
            </a:r>
          </a:p>
          <a:p>
            <a:pPr marL="285750" indent="-285750">
              <a:spcAft>
                <a:spcPts val="1200"/>
              </a:spcAft>
              <a:buFont typeface="Arial" panose="020B0604020202020204" pitchFamily="34" charset="0"/>
              <a:buChar char="•"/>
            </a:pPr>
            <a:r>
              <a:rPr lang="en-US" dirty="0">
                <a:latin typeface="Calibri" panose="020F0502020204030204" pitchFamily="34" charset="0"/>
              </a:rPr>
              <a:t>Impacts on the susceptibility to diseases and plant-microbial interactions.</a:t>
            </a:r>
          </a:p>
          <a:p>
            <a:pPr marL="285750" indent="-285750">
              <a:spcAft>
                <a:spcPts val="1200"/>
              </a:spcAft>
              <a:buFont typeface="Arial" panose="020B0604020202020204" pitchFamily="34" charset="0"/>
              <a:buChar char="•"/>
            </a:pPr>
            <a:r>
              <a:rPr lang="en-US" dirty="0">
                <a:latin typeface="Calibri" panose="020F0502020204030204" pitchFamily="34" charset="0"/>
              </a:rPr>
              <a:t>Impacts on the responses to other environmental stresses, e.g. water, light, CO</a:t>
            </a:r>
            <a:r>
              <a:rPr lang="en-US" baseline="-25000" dirty="0">
                <a:latin typeface="Calibri" panose="020F0502020204030204" pitchFamily="34" charset="0"/>
              </a:rPr>
              <a:t>2</a:t>
            </a:r>
            <a:r>
              <a:rPr lang="en-US" dirty="0">
                <a:latin typeface="Calibri" panose="020F0502020204030204" pitchFamily="34" charset="0"/>
              </a:rPr>
              <a:t>, ethylene, etc.</a:t>
            </a:r>
          </a:p>
          <a:p>
            <a:pPr marL="285750" indent="-285750">
              <a:spcAft>
                <a:spcPts val="1200"/>
              </a:spcAft>
              <a:buFont typeface="Arial" panose="020B0604020202020204" pitchFamily="34" charset="0"/>
              <a:buChar char="•"/>
            </a:pPr>
            <a:r>
              <a:rPr lang="en-US" dirty="0">
                <a:latin typeface="Calibri" panose="020F0502020204030204" pitchFamily="34" charset="0"/>
              </a:rPr>
              <a:t>Impacts on </a:t>
            </a:r>
            <a:r>
              <a:rPr lang="en-US" b="1" dirty="0">
                <a:solidFill>
                  <a:schemeClr val="accent2"/>
                </a:solidFill>
                <a:latin typeface="Calibri" panose="020F0502020204030204" pitchFamily="34" charset="0"/>
              </a:rPr>
              <a:t>seeds</a:t>
            </a:r>
            <a:r>
              <a:rPr lang="en-US" dirty="0">
                <a:latin typeface="Calibri" panose="020F0502020204030204" pitchFamily="34" charset="0"/>
              </a:rPr>
              <a:t> and fresh produce storage.</a:t>
            </a:r>
          </a:p>
          <a:p>
            <a:pPr marL="285750" indent="-285750">
              <a:spcAft>
                <a:spcPts val="1200"/>
              </a:spcAft>
              <a:buFont typeface="Arial" panose="020B0604020202020204" pitchFamily="34" charset="0"/>
              <a:buChar char="•"/>
            </a:pPr>
            <a:r>
              <a:rPr lang="en-US" dirty="0">
                <a:latin typeface="Calibri" panose="020F0502020204030204" pitchFamily="34" charset="0"/>
              </a:rPr>
              <a:t>Determination of the tolerance range for radiation quality and quantity and the shielding requirements for a wide variety of potential space crops.</a:t>
            </a:r>
          </a:p>
        </p:txBody>
      </p:sp>
      <p:sp>
        <p:nvSpPr>
          <p:cNvPr id="16" name="Rectangle 15"/>
          <p:cNvSpPr/>
          <p:nvPr/>
        </p:nvSpPr>
        <p:spPr>
          <a:xfrm>
            <a:off x="8690537" y="1435654"/>
            <a:ext cx="3376391" cy="4771017"/>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Descriptive graphic suitable for publishing on the web (2500 – 3500 pixels wide is ideal).</a:t>
            </a:r>
          </a:p>
          <a:p>
            <a:pPr algn="ctr"/>
            <a:endParaRPr lang="en-US" sz="1200" dirty="0">
              <a:solidFill>
                <a:schemeClr val="tx1"/>
              </a:solidFill>
            </a:endParaRPr>
          </a:p>
          <a:p>
            <a:pPr algn="ctr"/>
            <a:r>
              <a:rPr lang="en-US" sz="1200" dirty="0">
                <a:solidFill>
                  <a:schemeClr val="tx1"/>
                </a:solidFill>
              </a:rPr>
              <a:t>Caption required</a:t>
            </a:r>
          </a:p>
        </p:txBody>
      </p:sp>
      <p:sp>
        <p:nvSpPr>
          <p:cNvPr id="17" name="TextBox 16"/>
          <p:cNvSpPr txBox="1"/>
          <p:nvPr/>
        </p:nvSpPr>
        <p:spPr>
          <a:xfrm>
            <a:off x="8690537" y="5693721"/>
            <a:ext cx="3408555" cy="553998"/>
          </a:xfrm>
          <a:prstGeom prst="rect">
            <a:avLst/>
          </a:prstGeom>
          <a:noFill/>
        </p:spPr>
        <p:txBody>
          <a:bodyPr wrap="square" rtlCol="0">
            <a:spAutoFit/>
          </a:bodyPr>
          <a:lstStyle/>
          <a:p>
            <a:r>
              <a:rPr lang="en-US" sz="1000" dirty="0"/>
              <a:t>An example of Mizuna plant from a seed (A) to a seedling (B) growing in a ground environmental chamber (C) or a ISS Veggie unit (D).</a:t>
            </a:r>
          </a:p>
        </p:txBody>
      </p:sp>
      <p:pic>
        <p:nvPicPr>
          <p:cNvPr id="18" name="Picture 17"/>
          <p:cNvPicPr>
            <a:picLocks noChangeAspect="1"/>
          </p:cNvPicPr>
          <p:nvPr/>
        </p:nvPicPr>
        <p:blipFill>
          <a:blip r:embed="rId3"/>
          <a:stretch>
            <a:fillRect/>
          </a:stretch>
        </p:blipFill>
        <p:spPr>
          <a:xfrm>
            <a:off x="8735282" y="1485489"/>
            <a:ext cx="3304318" cy="4249280"/>
          </a:xfrm>
          <a:prstGeom prst="rect">
            <a:avLst/>
          </a:prstGeom>
        </p:spPr>
      </p:pic>
      <p:sp>
        <p:nvSpPr>
          <p:cNvPr id="10" name="Rectangle 9"/>
          <p:cNvSpPr/>
          <p:nvPr/>
        </p:nvSpPr>
        <p:spPr>
          <a:xfrm>
            <a:off x="2200846" y="378848"/>
            <a:ext cx="7916171" cy="646331"/>
          </a:xfrm>
          <a:prstGeom prst="rect">
            <a:avLst/>
          </a:prstGeom>
        </p:spPr>
        <p:txBody>
          <a:bodyPr wrap="square">
            <a:spAutoFit/>
          </a:bodyPr>
          <a:lstStyle/>
          <a:p>
            <a:pPr algn="ctr"/>
            <a:r>
              <a:rPr lang="en-US" sz="3600" b="1" dirty="0"/>
              <a:t>Effect of Space Radiation on Plants</a:t>
            </a:r>
          </a:p>
        </p:txBody>
      </p:sp>
      <p:sp>
        <p:nvSpPr>
          <p:cNvPr id="11"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9355319" y="642233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rPr>
              <a:t>2022 NASA HRP IWS	</a:t>
            </a:r>
            <a:r>
              <a:rPr kumimoji="0" lang="en-US" sz="1200" b="0" i="0" u="none" strike="noStrike" kern="1200" cap="none" spc="0" normalizeH="0" noProof="0" dirty="0">
                <a:ln>
                  <a:noFill/>
                </a:ln>
                <a:solidFill>
                  <a:srgbClr val="AAE3F7"/>
                </a:solidFill>
                <a:effectLst/>
                <a:uLnTx/>
                <a:uFillTx/>
                <a:latin typeface="Arial" panose="020B0604020202020204" pitchFamily="34" charset="0"/>
                <a:ea typeface="+mn-ea"/>
                <a:cs typeface="Arial" panose="020B0604020202020204" pitchFamily="34" charset="0"/>
              </a:rPr>
              <a:t>- </a:t>
            </a:r>
            <a:fld id="{2E8C51FE-49D9-314D-9957-ABBF7DDE8782}" type="slidenum">
              <a:rPr kumimoji="0" lang="en-US" sz="1200" b="0" i="0" u="none" strike="noStrike" kern="1200" cap="none" spc="0" normalizeH="0" baseline="0" noProof="0" smtClean="0">
                <a:ln>
                  <a:noFill/>
                </a:ln>
                <a:solidFill>
                  <a:srgbClr val="AAE3F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624660" y="5633463"/>
            <a:ext cx="7472219" cy="584775"/>
          </a:xfrm>
          <a:prstGeom prst="rect">
            <a:avLst/>
          </a:prstGeom>
        </p:spPr>
        <p:txBody>
          <a:bodyPr wrap="square">
            <a:spAutoFit/>
          </a:bodyPr>
          <a:lstStyle/>
          <a:p>
            <a:pPr>
              <a:spcAft>
                <a:spcPts val="1200"/>
              </a:spcAft>
            </a:pPr>
            <a:r>
              <a:rPr lang="en-US" sz="1600" b="1" dirty="0">
                <a:latin typeface="Calibri" panose="020F0502020204030204" pitchFamily="34" charset="0"/>
              </a:rPr>
              <a:t>More space crop candidates need to be evaluated in combination with other space environment factors, e.g. microgravity, water stress, and hardware constraints.</a:t>
            </a:r>
          </a:p>
        </p:txBody>
      </p:sp>
    </p:spTree>
    <p:extLst>
      <p:ext uri="{BB962C8B-B14F-4D97-AF65-F5344CB8AC3E}">
        <p14:creationId xmlns:p14="http://schemas.microsoft.com/office/powerpoint/2010/main" val="37363120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6300" t="14208" r="13301" b="55080"/>
          <a:stretch/>
        </p:blipFill>
        <p:spPr>
          <a:xfrm>
            <a:off x="6096559" y="1499089"/>
            <a:ext cx="1680754" cy="1724298"/>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67114" t="27273" r="18" b="43178"/>
          <a:stretch/>
        </p:blipFill>
        <p:spPr>
          <a:xfrm>
            <a:off x="8419505" y="3562376"/>
            <a:ext cx="2830285" cy="1696413"/>
          </a:xfrm>
          <a:prstGeom prst="rect">
            <a:avLst/>
          </a:prstGeom>
        </p:spPr>
      </p:pic>
      <p:cxnSp>
        <p:nvCxnSpPr>
          <p:cNvPr id="6" name="Straight Connector 5">
            <a:extLst>
              <a:ext uri="{FF2B5EF4-FFF2-40B4-BE49-F238E27FC236}">
                <a16:creationId xmlns:a16="http://schemas.microsoft.com/office/drawing/2014/main" id="{15075CBB-6A42-4D4D-A4CE-14400DFE4D81}"/>
              </a:ext>
            </a:extLst>
          </p:cNvPr>
          <p:cNvCxnSpPr>
            <a:cxnSpLocks/>
          </p:cNvCxnSpPr>
          <p:nvPr/>
        </p:nvCxnSpPr>
        <p:spPr>
          <a:xfrm>
            <a:off x="0" y="1280160"/>
            <a:ext cx="12194318" cy="1228"/>
          </a:xfrm>
          <a:prstGeom prst="line">
            <a:avLst/>
          </a:prstGeom>
          <a:ln w="63500">
            <a:solidFill>
              <a:schemeClr val="accent6"/>
            </a:solidFill>
          </a:ln>
        </p:spPr>
        <p:style>
          <a:lnRef idx="3">
            <a:schemeClr val="accent3"/>
          </a:lnRef>
          <a:fillRef idx="0">
            <a:schemeClr val="accent3"/>
          </a:fillRef>
          <a:effectRef idx="2">
            <a:schemeClr val="accent3"/>
          </a:effectRef>
          <a:fontRef idx="minor">
            <a:schemeClr val="tx1"/>
          </a:fontRef>
        </p:style>
      </p:cxnSp>
      <p:sp>
        <p:nvSpPr>
          <p:cNvPr id="9" name="Title 1"/>
          <p:cNvSpPr txBox="1">
            <a:spLocks/>
          </p:cNvSpPr>
          <p:nvPr/>
        </p:nvSpPr>
        <p:spPr>
          <a:xfrm>
            <a:off x="4211981" y="471270"/>
            <a:ext cx="3770355" cy="69755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mn-lt"/>
              </a:rPr>
              <a:t>Acknowledgement</a:t>
            </a:r>
          </a:p>
        </p:txBody>
      </p:sp>
      <p:sp>
        <p:nvSpPr>
          <p:cNvPr id="10" name="TextBox 9"/>
          <p:cNvSpPr txBox="1"/>
          <p:nvPr/>
        </p:nvSpPr>
        <p:spPr>
          <a:xfrm>
            <a:off x="1147863" y="4422596"/>
            <a:ext cx="3398522" cy="1400383"/>
          </a:xfrm>
          <a:prstGeom prst="rect">
            <a:avLst/>
          </a:prstGeom>
          <a:noFill/>
        </p:spPr>
        <p:txBody>
          <a:bodyPr wrap="square" rtlCol="0">
            <a:spAutoFit/>
          </a:bodyPr>
          <a:lstStyle/>
          <a:p>
            <a:pPr>
              <a:spcAft>
                <a:spcPts val="600"/>
              </a:spcAft>
              <a:buSzPct val="100000"/>
            </a:pPr>
            <a:r>
              <a:rPr lang="en-US" altLang="en-US" sz="2000" b="1" dirty="0">
                <a:latin typeface="Calibri" panose="020F0502020204030204" pitchFamily="34" charset="0"/>
              </a:rPr>
              <a:t>NASA Space Radiation Laboratory</a:t>
            </a:r>
          </a:p>
          <a:p>
            <a:pPr>
              <a:buSzPct val="100000"/>
            </a:pPr>
            <a:r>
              <a:rPr lang="en-US" altLang="en-US" sz="2000" dirty="0">
                <a:latin typeface="Calibri" panose="020F0502020204030204" pitchFamily="34" charset="0"/>
              </a:rPr>
              <a:t>Our friends at NSRL for supporting our research.</a:t>
            </a:r>
          </a:p>
        </p:txBody>
      </p:sp>
      <p:sp>
        <p:nvSpPr>
          <p:cNvPr id="11" name="TextBox 10"/>
          <p:cNvSpPr txBox="1"/>
          <p:nvPr/>
        </p:nvSpPr>
        <p:spPr>
          <a:xfrm>
            <a:off x="4223902" y="5414607"/>
            <a:ext cx="3860809" cy="830997"/>
          </a:xfrm>
          <a:prstGeom prst="rect">
            <a:avLst/>
          </a:prstGeom>
          <a:noFill/>
          <a:ln>
            <a:solidFill>
              <a:srgbClr val="00B0F0"/>
            </a:solidFill>
          </a:ln>
        </p:spPr>
        <p:txBody>
          <a:bodyPr wrap="square" rtlCol="0">
            <a:spAutoFit/>
          </a:bodyPr>
          <a:lstStyle/>
          <a:p>
            <a:r>
              <a:rPr lang="en-US" sz="1600" b="1" dirty="0">
                <a:latin typeface="Calibri" panose="020F0502020204030204" pitchFamily="34" charset="0"/>
              </a:rPr>
              <a:t>This work was supported by the NASA HRP HHC Element.  The preliminary test was supported by the Space Biology Program.</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9505" y="1491916"/>
            <a:ext cx="2421474" cy="1816105"/>
          </a:xfrm>
          <a:prstGeom prst="rect">
            <a:avLst/>
          </a:prstGeom>
        </p:spPr>
      </p:pic>
      <p:sp>
        <p:nvSpPr>
          <p:cNvPr id="13" name="TextBox 12"/>
          <p:cNvSpPr txBox="1"/>
          <p:nvPr/>
        </p:nvSpPr>
        <p:spPr>
          <a:xfrm>
            <a:off x="8993037" y="5537541"/>
            <a:ext cx="1847942" cy="523220"/>
          </a:xfrm>
          <a:prstGeom prst="rect">
            <a:avLst/>
          </a:prstGeom>
          <a:noFill/>
        </p:spPr>
        <p:txBody>
          <a:bodyPr wrap="none" rtlCol="0">
            <a:spAutoFit/>
          </a:bodyPr>
          <a:lstStyle/>
          <a:p>
            <a:r>
              <a:rPr lang="en-US" sz="2800" b="1" dirty="0">
                <a:solidFill>
                  <a:schemeClr val="accent5">
                    <a:lumMod val="50000"/>
                  </a:schemeClr>
                </a:solidFill>
                <a:latin typeface="Calibri" panose="020F0502020204030204" pitchFamily="34" charset="0"/>
              </a:rPr>
              <a:t>Thank you!</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5007" y="3511094"/>
            <a:ext cx="2357329" cy="1767997"/>
          </a:xfrm>
          <a:prstGeom prst="rect">
            <a:avLst/>
          </a:prstGeom>
        </p:spPr>
      </p:pic>
      <p:pic>
        <p:nvPicPr>
          <p:cNvPr id="15" name="Picture 14"/>
          <p:cNvPicPr>
            <a:picLocks noChangeAspect="1"/>
          </p:cNvPicPr>
          <p:nvPr/>
        </p:nvPicPr>
        <p:blipFill>
          <a:blip r:embed="rId7"/>
          <a:stretch>
            <a:fillRect/>
          </a:stretch>
        </p:blipFill>
        <p:spPr>
          <a:xfrm>
            <a:off x="7385867" y="2461305"/>
            <a:ext cx="1397689" cy="1693431"/>
          </a:xfrm>
          <a:prstGeom prst="rect">
            <a:avLst/>
          </a:prstGeom>
        </p:spPr>
      </p:pic>
      <p:sp>
        <p:nvSpPr>
          <p:cNvPr id="16" name="TextBox 15"/>
          <p:cNvSpPr txBox="1"/>
          <p:nvPr/>
        </p:nvSpPr>
        <p:spPr>
          <a:xfrm>
            <a:off x="1153318" y="1423934"/>
            <a:ext cx="3780774" cy="2877711"/>
          </a:xfrm>
          <a:prstGeom prst="rect">
            <a:avLst/>
          </a:prstGeom>
          <a:noFill/>
        </p:spPr>
        <p:txBody>
          <a:bodyPr wrap="square" rtlCol="0">
            <a:spAutoFit/>
          </a:bodyPr>
          <a:lstStyle/>
          <a:p>
            <a:pPr>
              <a:spcAft>
                <a:spcPts val="600"/>
              </a:spcAft>
              <a:buSzPct val="100000"/>
            </a:pPr>
            <a:r>
              <a:rPr lang="en-US" altLang="en-US" sz="2000" b="1" dirty="0">
                <a:latin typeface="Calibri" panose="020F0502020204030204" pitchFamily="34" charset="0"/>
              </a:rPr>
              <a:t>Kennedy Space Center</a:t>
            </a:r>
          </a:p>
          <a:p>
            <a:pPr>
              <a:buSzPct val="100000"/>
            </a:pPr>
            <a:r>
              <a:rPr lang="en-US" altLang="en-US" dirty="0">
                <a:latin typeface="Calibri" panose="020F0502020204030204" pitchFamily="34" charset="0"/>
              </a:rPr>
              <a:t>The Utilization &amp; Life Sciences Office and the Food Production Team.</a:t>
            </a:r>
          </a:p>
          <a:p>
            <a:pPr>
              <a:buSzPct val="100000"/>
            </a:pPr>
            <a:endParaRPr lang="en-US" altLang="en-US" sz="2000" dirty="0">
              <a:latin typeface="Calibri" panose="020F0502020204030204" pitchFamily="34" charset="0"/>
            </a:endParaRPr>
          </a:p>
          <a:p>
            <a:pPr>
              <a:buSzPct val="100000"/>
            </a:pPr>
            <a:endParaRPr lang="en-US" altLang="en-US" sz="2000" dirty="0">
              <a:latin typeface="Calibri" panose="020F0502020204030204" pitchFamily="34" charset="0"/>
            </a:endParaRPr>
          </a:p>
          <a:p>
            <a:pPr>
              <a:buSzPct val="100000"/>
            </a:pPr>
            <a:endParaRPr lang="en-US" altLang="en-US" sz="2000" dirty="0">
              <a:latin typeface="Calibri" panose="020F0502020204030204" pitchFamily="34" charset="0"/>
            </a:endParaRPr>
          </a:p>
          <a:p>
            <a:pPr>
              <a:buSzPct val="100000"/>
            </a:pPr>
            <a:endParaRPr lang="en-US" altLang="en-US" sz="2000" dirty="0">
              <a:latin typeface="Calibri" panose="020F0502020204030204" pitchFamily="34" charset="0"/>
            </a:endParaRPr>
          </a:p>
          <a:p>
            <a:pPr>
              <a:buSzPct val="100000"/>
            </a:pPr>
            <a:endParaRPr lang="en-US" altLang="en-US" sz="2000" b="1" dirty="0">
              <a:latin typeface="Calibri" panose="020F0502020204030204" pitchFamily="34" charset="0"/>
            </a:endParaRPr>
          </a:p>
          <a:p>
            <a:pPr>
              <a:buSzPct val="100000"/>
            </a:pPr>
            <a:endParaRPr lang="en-US" altLang="en-US" sz="2000" dirty="0">
              <a:latin typeface="Calibri" panose="020F0502020204030204" pitchFamily="34" charset="0"/>
            </a:endParaRPr>
          </a:p>
        </p:txBody>
      </p:sp>
      <p:sp>
        <p:nvSpPr>
          <p:cNvPr id="20" name="Subtitle 34">
            <a:extLst>
              <a:ext uri="{FF2B5EF4-FFF2-40B4-BE49-F238E27FC236}">
                <a16:creationId xmlns:a16="http://schemas.microsoft.com/office/drawing/2014/main" id="{ACB3B62E-6966-F349-968E-FA8F0173359D}"/>
              </a:ext>
            </a:extLst>
          </p:cNvPr>
          <p:cNvSpPr txBox="1">
            <a:spLocks/>
          </p:cNvSpPr>
          <p:nvPr/>
        </p:nvSpPr>
        <p:spPr>
          <a:xfrm>
            <a:off x="1150673" y="3494394"/>
            <a:ext cx="3823026" cy="400110"/>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2000" b="1" dirty="0">
                <a:latin typeface="+mn-lt"/>
              </a:rPr>
              <a:t>Case Western Reserve University</a:t>
            </a:r>
          </a:p>
        </p:txBody>
      </p:sp>
      <p:sp>
        <p:nvSpPr>
          <p:cNvPr id="21" name="Subtitle 34">
            <a:extLst>
              <a:ext uri="{FF2B5EF4-FFF2-40B4-BE49-F238E27FC236}">
                <a16:creationId xmlns:a16="http://schemas.microsoft.com/office/drawing/2014/main" id="{ACB3B62E-6966-F349-968E-FA8F0173359D}"/>
              </a:ext>
            </a:extLst>
          </p:cNvPr>
          <p:cNvSpPr txBox="1">
            <a:spLocks/>
          </p:cNvSpPr>
          <p:nvPr/>
        </p:nvSpPr>
        <p:spPr>
          <a:xfrm>
            <a:off x="1152331" y="2489005"/>
            <a:ext cx="3744004" cy="954107"/>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2000" b="1" dirty="0">
                <a:latin typeface="+mn-lt"/>
              </a:rPr>
              <a:t>Johnson Space Center</a:t>
            </a:r>
          </a:p>
          <a:p>
            <a:pPr>
              <a:spcBef>
                <a:spcPts val="0"/>
              </a:spcBef>
            </a:pPr>
            <a:r>
              <a:rPr lang="en-US" dirty="0">
                <a:latin typeface="+mn-lt"/>
              </a:rPr>
              <a:t>Advanced Food Technology Lab</a:t>
            </a:r>
          </a:p>
          <a:p>
            <a:pPr>
              <a:spcBef>
                <a:spcPts val="0"/>
              </a:spcBef>
            </a:pPr>
            <a:r>
              <a:rPr lang="en-US" dirty="0">
                <a:latin typeface="+mn-lt"/>
              </a:rPr>
              <a:t>Radiation Biophysics Lab</a:t>
            </a:r>
          </a:p>
        </p:txBody>
      </p:sp>
      <p:sp>
        <p:nvSpPr>
          <p:cNvPr id="23" name="Subtitle 34">
            <a:extLst>
              <a:ext uri="{FF2B5EF4-FFF2-40B4-BE49-F238E27FC236}">
                <a16:creationId xmlns:a16="http://schemas.microsoft.com/office/drawing/2014/main" id="{ACB3B62E-6966-F349-968E-FA8F0173359D}"/>
              </a:ext>
            </a:extLst>
          </p:cNvPr>
          <p:cNvSpPr txBox="1">
            <a:spLocks/>
          </p:cNvSpPr>
          <p:nvPr/>
        </p:nvSpPr>
        <p:spPr>
          <a:xfrm>
            <a:off x="1150673" y="3962564"/>
            <a:ext cx="3823026" cy="400110"/>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2000" b="1" dirty="0">
                <a:latin typeface="+mn-lt"/>
              </a:rPr>
              <a:t>Prairie View A&amp;M University</a:t>
            </a:r>
          </a:p>
        </p:txBody>
      </p:sp>
      <p:sp>
        <p:nvSpPr>
          <p:cNvPr id="17"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9355319" y="642233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rPr>
              <a:t>2022 NASA HRP IWS	</a:t>
            </a:r>
            <a:r>
              <a:rPr kumimoji="0" lang="en-US" sz="1200" b="0" i="0" u="none" strike="noStrike" kern="1200" cap="none" spc="0" normalizeH="0" noProof="0" dirty="0">
                <a:ln>
                  <a:noFill/>
                </a:ln>
                <a:solidFill>
                  <a:srgbClr val="AAE3F7"/>
                </a:solidFill>
                <a:effectLst/>
                <a:uLnTx/>
                <a:uFillTx/>
                <a:latin typeface="Arial" panose="020B0604020202020204" pitchFamily="34" charset="0"/>
                <a:ea typeface="+mn-ea"/>
                <a:cs typeface="Arial" panose="020B0604020202020204" pitchFamily="34" charset="0"/>
              </a:rPr>
              <a:t>- </a:t>
            </a:r>
            <a:fld id="{2E8C51FE-49D9-314D-9957-ABBF7DDE8782}" type="slidenum">
              <a:rPr kumimoji="0" lang="en-US" sz="1200" b="0" i="0" u="none" strike="noStrike" kern="1200" cap="none" spc="0" normalizeH="0" baseline="0" noProof="0" smtClean="0">
                <a:ln>
                  <a:noFill/>
                </a:ln>
                <a:solidFill>
                  <a:srgbClr val="AAE3F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12795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2"/>
          <a:srcRect r="64196"/>
          <a:stretch/>
        </p:blipFill>
        <p:spPr>
          <a:xfrm>
            <a:off x="10575234" y="2324662"/>
            <a:ext cx="1133220" cy="3032116"/>
          </a:xfrm>
          <a:prstGeom prst="rect">
            <a:avLst/>
          </a:prstGeom>
        </p:spPr>
      </p:pic>
      <p:cxnSp>
        <p:nvCxnSpPr>
          <p:cNvPr id="6" name="Straight Connector 5">
            <a:extLst>
              <a:ext uri="{FF2B5EF4-FFF2-40B4-BE49-F238E27FC236}">
                <a16:creationId xmlns:a16="http://schemas.microsoft.com/office/drawing/2014/main" id="{15075CBB-6A42-4D4D-A4CE-14400DFE4D81}"/>
              </a:ext>
            </a:extLst>
          </p:cNvPr>
          <p:cNvCxnSpPr>
            <a:cxnSpLocks/>
          </p:cNvCxnSpPr>
          <p:nvPr/>
        </p:nvCxnSpPr>
        <p:spPr>
          <a:xfrm>
            <a:off x="0" y="1280160"/>
            <a:ext cx="12194318" cy="1228"/>
          </a:xfrm>
          <a:prstGeom prst="line">
            <a:avLst/>
          </a:prstGeom>
          <a:ln w="63500">
            <a:solidFill>
              <a:schemeClr val="accent6"/>
            </a:solidFill>
          </a:ln>
        </p:spPr>
        <p:style>
          <a:lnRef idx="3">
            <a:schemeClr val="accent3"/>
          </a:lnRef>
          <a:fillRef idx="0">
            <a:schemeClr val="accent3"/>
          </a:fillRef>
          <a:effectRef idx="2">
            <a:schemeClr val="accent3"/>
          </a:effectRef>
          <a:fontRef idx="minor">
            <a:schemeClr val="tx1"/>
          </a:fontRef>
        </p:style>
      </p:cxnSp>
      <p:sp>
        <p:nvSpPr>
          <p:cNvPr id="8" name="Rectangle 7"/>
          <p:cNvSpPr/>
          <p:nvPr/>
        </p:nvSpPr>
        <p:spPr>
          <a:xfrm>
            <a:off x="2675884" y="337771"/>
            <a:ext cx="6840747" cy="646331"/>
          </a:xfrm>
          <a:prstGeom prst="rect">
            <a:avLst/>
          </a:prstGeom>
        </p:spPr>
        <p:txBody>
          <a:bodyPr wrap="square">
            <a:spAutoFit/>
          </a:bodyPr>
          <a:lstStyle/>
          <a:p>
            <a:pPr algn="ctr"/>
            <a:r>
              <a:rPr lang="en-US" sz="3600" b="1" dirty="0"/>
              <a:t>Space Radiation Risks</a:t>
            </a:r>
          </a:p>
        </p:txBody>
      </p:sp>
      <p:graphicFrame>
        <p:nvGraphicFramePr>
          <p:cNvPr id="24" name="Table 23"/>
          <p:cNvGraphicFramePr>
            <a:graphicFrameLocks noGrp="1"/>
          </p:cNvGraphicFramePr>
          <p:nvPr>
            <p:extLst>
              <p:ext uri="{D42A27DB-BD31-4B8C-83A1-F6EECF244321}">
                <p14:modId xmlns:p14="http://schemas.microsoft.com/office/powerpoint/2010/main" val="770495349"/>
              </p:ext>
            </p:extLst>
          </p:nvPr>
        </p:nvGraphicFramePr>
        <p:xfrm>
          <a:off x="318053" y="1894089"/>
          <a:ext cx="7044856" cy="1727772"/>
        </p:xfrm>
        <a:graphic>
          <a:graphicData uri="http://schemas.openxmlformats.org/drawingml/2006/table">
            <a:tbl>
              <a:tblPr firstRow="1" firstCol="1" bandRow="1"/>
              <a:tblGrid>
                <a:gridCol w="1113183">
                  <a:extLst>
                    <a:ext uri="{9D8B030D-6E8A-4147-A177-3AD203B41FA5}">
                      <a16:colId xmlns:a16="http://schemas.microsoft.com/office/drawing/2014/main" val="20000"/>
                    </a:ext>
                  </a:extLst>
                </a:gridCol>
                <a:gridCol w="1399429">
                  <a:extLst>
                    <a:ext uri="{9D8B030D-6E8A-4147-A177-3AD203B41FA5}">
                      <a16:colId xmlns:a16="http://schemas.microsoft.com/office/drawing/2014/main" val="20001"/>
                    </a:ext>
                  </a:extLst>
                </a:gridCol>
                <a:gridCol w="1065475">
                  <a:extLst>
                    <a:ext uri="{9D8B030D-6E8A-4147-A177-3AD203B41FA5}">
                      <a16:colId xmlns:a16="http://schemas.microsoft.com/office/drawing/2014/main" val="20002"/>
                    </a:ext>
                  </a:extLst>
                </a:gridCol>
                <a:gridCol w="1073426">
                  <a:extLst>
                    <a:ext uri="{9D8B030D-6E8A-4147-A177-3AD203B41FA5}">
                      <a16:colId xmlns:a16="http://schemas.microsoft.com/office/drawing/2014/main" val="20003"/>
                    </a:ext>
                  </a:extLst>
                </a:gridCol>
                <a:gridCol w="1065475">
                  <a:extLst>
                    <a:ext uri="{9D8B030D-6E8A-4147-A177-3AD203B41FA5}">
                      <a16:colId xmlns:a16="http://schemas.microsoft.com/office/drawing/2014/main" val="20004"/>
                    </a:ext>
                  </a:extLst>
                </a:gridCol>
                <a:gridCol w="1327868">
                  <a:extLst>
                    <a:ext uri="{9D8B030D-6E8A-4147-A177-3AD203B41FA5}">
                      <a16:colId xmlns:a16="http://schemas.microsoft.com/office/drawing/2014/main" val="20005"/>
                    </a:ext>
                  </a:extLst>
                </a:gridCol>
              </a:tblGrid>
              <a:tr h="365760">
                <a:tc>
                  <a:txBody>
                    <a:bodyPr/>
                    <a:lstStyle/>
                    <a:p>
                      <a:pPr marL="0" marR="0">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Condition</a:t>
                      </a:r>
                      <a:endParaRPr lang="en-US" sz="11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FR" sz="1200" dirty="0">
                          <a:effectLst/>
                          <a:latin typeface="+mn-lt"/>
                          <a:ea typeface="Calibri" panose="020F0502020204030204" pitchFamily="34" charset="0"/>
                          <a:cs typeface="Arial" panose="020B0604020202020204" pitchFamily="34" charset="0"/>
                        </a:rPr>
                        <a:t>Mars Mission </a:t>
                      </a:r>
                    </a:p>
                    <a:p>
                      <a:pPr marL="0" marR="0" algn="ctr">
                        <a:lnSpc>
                          <a:spcPct val="107000"/>
                        </a:lnSpc>
                        <a:spcBef>
                          <a:spcPts val="0"/>
                        </a:spcBef>
                        <a:spcAft>
                          <a:spcPts val="0"/>
                        </a:spcAft>
                      </a:pPr>
                      <a:r>
                        <a:rPr lang="fr-FR" sz="1200" dirty="0">
                          <a:effectLst/>
                          <a:latin typeface="+mn-lt"/>
                          <a:ea typeface="Calibri" panose="020F0502020204030204" pitchFamily="34" charset="0"/>
                          <a:cs typeface="Arial" panose="020B0604020202020204" pitchFamily="34" charset="0"/>
                        </a:rPr>
                        <a:t>(Mars Science Lab)</a:t>
                      </a:r>
                      <a:r>
                        <a:rPr lang="fr-FR" sz="1200" baseline="30000" dirty="0">
                          <a:effectLst/>
                          <a:latin typeface="+mn-lt"/>
                          <a:ea typeface="Calibri" panose="020F0502020204030204" pitchFamily="34" charset="0"/>
                          <a:cs typeface="Arial" panose="020B0604020202020204" pitchFamily="34" charset="0"/>
                        </a:rPr>
                        <a:t>1</a:t>
                      </a:r>
                      <a:endParaRPr lang="en-US" sz="11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Lunar Mission (Apollo)</a:t>
                      </a:r>
                      <a:r>
                        <a:rPr lang="en-US" sz="1200" baseline="30000" dirty="0">
                          <a:effectLst/>
                          <a:latin typeface="+mn-lt"/>
                          <a:ea typeface="Calibri" panose="020F0502020204030204" pitchFamily="34" charset="0"/>
                          <a:cs typeface="Arial" panose="020B0604020202020204" pitchFamily="34" charset="0"/>
                        </a:rPr>
                        <a:t>2</a:t>
                      </a:r>
                      <a:endParaRPr lang="en-US" sz="11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On ISS </a:t>
                      </a:r>
                    </a:p>
                    <a:p>
                      <a:pPr marL="0" marR="0" algn="ctr">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(~400 km)</a:t>
                      </a:r>
                      <a:r>
                        <a:rPr lang="en-US" sz="1200" baseline="30000" dirty="0">
                          <a:effectLst/>
                          <a:latin typeface="+mn-lt"/>
                          <a:ea typeface="Calibri" panose="020F0502020204030204" pitchFamily="34" charset="0"/>
                          <a:cs typeface="Arial" panose="020B0604020202020204" pitchFamily="34" charset="0"/>
                        </a:rPr>
                        <a:t>3*</a:t>
                      </a:r>
                      <a:endParaRPr lang="en-US" sz="11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Sub-orbital</a:t>
                      </a:r>
                      <a:endParaRPr lang="en-US" sz="1100" dirty="0">
                        <a:effectLst/>
                        <a:latin typeface="+mn-lt"/>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(~120 km)</a:t>
                      </a:r>
                      <a:r>
                        <a:rPr lang="en-US" sz="1200" baseline="30000" dirty="0">
                          <a:effectLst/>
                          <a:latin typeface="+mn-lt"/>
                          <a:ea typeface="Calibri" panose="020F0502020204030204" pitchFamily="34" charset="0"/>
                          <a:cs typeface="Arial" panose="020B0604020202020204" pitchFamily="34" charset="0"/>
                        </a:rPr>
                        <a:t>4*</a:t>
                      </a:r>
                      <a:endParaRPr lang="en-US" sz="11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Stratosphere above Antarctica (30-37 km)</a:t>
                      </a:r>
                      <a:r>
                        <a:rPr lang="en-US" sz="1200" baseline="30000" dirty="0">
                          <a:effectLst/>
                          <a:latin typeface="+mn-lt"/>
                          <a:ea typeface="Calibri" panose="020F0502020204030204" pitchFamily="34" charset="0"/>
                          <a:cs typeface="Arial" panose="020B0604020202020204" pitchFamily="34" charset="0"/>
                        </a:rPr>
                        <a:t>5*</a:t>
                      </a:r>
                      <a:endParaRPr lang="en-US" sz="11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5760">
                <a:tc>
                  <a:txBody>
                    <a:bodyPr/>
                    <a:lstStyle/>
                    <a:p>
                      <a:pPr marL="0" marR="0">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Transit Journey</a:t>
                      </a:r>
                      <a:endParaRPr lang="en-US" sz="11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1.84±0.33</a:t>
                      </a:r>
                      <a:endParaRPr lang="en-US" sz="11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0.7-3</a:t>
                      </a:r>
                      <a:endParaRPr lang="en-US" sz="11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~0.5</a:t>
                      </a:r>
                      <a:endParaRPr lang="en-US" sz="1100" dirty="0">
                        <a:effectLst/>
                        <a:latin typeface="+mn-lt"/>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 (50-80% from GCR particles)</a:t>
                      </a:r>
                      <a:endParaRPr lang="en-US" sz="11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~0.0035 mSv per 15 min </a:t>
                      </a:r>
                    </a:p>
                    <a:p>
                      <a:pPr marL="0" marR="0" algn="ctr">
                        <a:lnSpc>
                          <a:spcPct val="107000"/>
                        </a:lnSpc>
                        <a:spcBef>
                          <a:spcPts val="0"/>
                        </a:spcBef>
                        <a:spcAft>
                          <a:spcPts val="0"/>
                        </a:spcAft>
                      </a:pPr>
                      <a:endParaRPr lang="en-US" sz="1100" dirty="0">
                        <a:effectLst/>
                        <a:latin typeface="+mn-lt"/>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~0.00031 mSv</a:t>
                      </a:r>
                      <a:r>
                        <a:rPr lang="en-US" sz="1200" baseline="0" dirty="0">
                          <a:effectLst/>
                          <a:latin typeface="+mn-lt"/>
                          <a:ea typeface="Calibri" panose="020F0502020204030204" pitchFamily="34" charset="0"/>
                          <a:cs typeface="Arial" panose="020B0604020202020204" pitchFamily="34" charset="0"/>
                        </a:rPr>
                        <a:t> per </a:t>
                      </a:r>
                      <a:r>
                        <a:rPr lang="en-US" sz="1200" dirty="0">
                          <a:effectLst/>
                          <a:latin typeface="+mn-lt"/>
                          <a:ea typeface="Calibri" panose="020F0502020204030204" pitchFamily="34" charset="0"/>
                          <a:cs typeface="Arial" panose="020B0604020202020204" pitchFamily="34" charset="0"/>
                        </a:rPr>
                        <a:t>15 min (Mercury 3)</a:t>
                      </a:r>
                      <a:endParaRPr lang="en-US" sz="11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0.4-0.6</a:t>
                      </a:r>
                      <a:endParaRPr lang="en-US" sz="11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5760">
                <a:tc>
                  <a:txBody>
                    <a:bodyPr/>
                    <a:lstStyle/>
                    <a:p>
                      <a:pPr marL="0" marR="0">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Surface </a:t>
                      </a:r>
                      <a:endParaRPr lang="en-US" sz="11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0.64±0.12 </a:t>
                      </a:r>
                    </a:p>
                    <a:p>
                      <a:pPr marL="0" marR="0" algn="ctr">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(Solar min)</a:t>
                      </a:r>
                      <a:endParaRPr lang="en-US" sz="11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0.24-0.30 </a:t>
                      </a:r>
                    </a:p>
                    <a:p>
                      <a:pPr marL="0" marR="0" algn="ctr">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(Solar max); </a:t>
                      </a:r>
                    </a:p>
                    <a:p>
                      <a:pPr marL="0" marR="0" algn="ctr">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0.67-1.04 </a:t>
                      </a:r>
                    </a:p>
                    <a:p>
                      <a:pPr marL="0" marR="0" algn="ctr">
                        <a:lnSpc>
                          <a:spcPct val="107000"/>
                        </a:lnSpc>
                        <a:spcBef>
                          <a:spcPts val="0"/>
                        </a:spcBef>
                        <a:spcAft>
                          <a:spcPts val="0"/>
                        </a:spcAft>
                      </a:pPr>
                      <a:r>
                        <a:rPr lang="en-US" sz="1200" dirty="0">
                          <a:effectLst/>
                          <a:latin typeface="+mn-lt"/>
                          <a:ea typeface="Calibri" panose="020F0502020204030204" pitchFamily="34" charset="0"/>
                          <a:cs typeface="Arial" panose="020B0604020202020204" pitchFamily="34" charset="0"/>
                        </a:rPr>
                        <a:t>(Solar min)</a:t>
                      </a:r>
                      <a:endParaRPr lang="en-US" sz="11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bl>
          </a:graphicData>
        </a:graphic>
      </p:graphicFrame>
      <p:sp>
        <p:nvSpPr>
          <p:cNvPr id="25" name="Rectangle 1"/>
          <p:cNvSpPr>
            <a:spLocks noChangeArrowheads="1"/>
          </p:cNvSpPr>
          <p:nvPr/>
        </p:nvSpPr>
        <p:spPr bwMode="auto">
          <a:xfrm>
            <a:off x="318053" y="3680065"/>
            <a:ext cx="683567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en-US" sz="1400" i="0" u="none" strike="noStrike" cap="none" normalizeH="0" baseline="30000" dirty="0">
                <a:ln>
                  <a:noFill/>
                </a:ln>
                <a:solidFill>
                  <a:schemeClr val="tx1"/>
                </a:solidFill>
                <a:effectLst/>
                <a:ea typeface="Calibri" panose="020F0502020204030204" pitchFamily="34" charset="0"/>
                <a:cs typeface="Times New Roman" panose="02020603050405020304" pitchFamily="18" charset="0"/>
              </a:rPr>
              <a:t>1</a:t>
            </a:r>
            <a:r>
              <a:rPr kumimoji="0" lang="da-DK" altLang="en-US" sz="140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Zeitlin et al, 2013; Hassler et al, 2014; Köhler et al, 2015; </a:t>
            </a:r>
            <a:r>
              <a:rPr kumimoji="0" lang="da-DK" altLang="en-US" sz="1400" i="0" u="none" strike="noStrike" cap="none" normalizeH="0" baseline="30000" dirty="0">
                <a:ln>
                  <a:noFill/>
                </a:ln>
                <a:solidFill>
                  <a:schemeClr val="tx1"/>
                </a:solidFill>
                <a:effectLst/>
                <a:ea typeface="Calibri" panose="020F0502020204030204" pitchFamily="34" charset="0"/>
                <a:cs typeface="Times New Roman" panose="02020603050405020304" pitchFamily="18" charset="0"/>
              </a:rPr>
              <a:t>2</a:t>
            </a:r>
            <a:r>
              <a:rPr kumimoji="0" lang="da-DK" altLang="en-US" sz="140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Reitz et al, 2012; Durante, 2012;</a:t>
            </a:r>
            <a:r>
              <a:rPr kumimoji="0" lang="en-US" altLang="en-US" sz="1400" i="0" u="none" strike="noStrike" cap="none" normalizeH="0" baseline="30000" dirty="0">
                <a:ln>
                  <a:noFill/>
                </a:ln>
                <a:solidFill>
                  <a:schemeClr val="tx1"/>
                </a:solidFill>
                <a:effectLst/>
                <a:ea typeface="Calibri" panose="020F0502020204030204" pitchFamily="34" charset="0"/>
                <a:cs typeface="Times New Roman" panose="02020603050405020304" pitchFamily="18" charset="0"/>
              </a:rPr>
              <a:t>3</a:t>
            </a:r>
            <a:r>
              <a:rPr kumimoji="0" lang="en-US" altLang="en-US" sz="140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Cucinotta et al, 2012; </a:t>
            </a:r>
            <a:r>
              <a:rPr kumimoji="0" lang="en-US" altLang="en-US" sz="1400" i="0" u="none" strike="noStrike" cap="none" normalizeH="0" baseline="30000" dirty="0">
                <a:ln>
                  <a:noFill/>
                </a:ln>
                <a:solidFill>
                  <a:schemeClr val="tx1"/>
                </a:solidFill>
                <a:effectLst/>
                <a:ea typeface="Calibri" panose="020F0502020204030204" pitchFamily="34" charset="0"/>
                <a:cs typeface="Times New Roman" panose="02020603050405020304" pitchFamily="18" charset="0"/>
              </a:rPr>
              <a:t>4</a:t>
            </a:r>
            <a:r>
              <a:rPr kumimoji="0" lang="en-US" altLang="en-US" sz="140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For sub-orbital flight, the measurement/estimate is total dose equivalent per 15 min flight (Jurist, 2005; Copeland, 2013); </a:t>
            </a:r>
            <a:r>
              <a:rPr kumimoji="0" lang="en-US" altLang="en-US" sz="1400" i="0" u="none" strike="noStrike" cap="none" normalizeH="0" baseline="30000" dirty="0">
                <a:ln>
                  <a:noFill/>
                </a:ln>
                <a:solidFill>
                  <a:schemeClr val="tx1"/>
                </a:solidFill>
                <a:effectLst/>
                <a:ea typeface="Calibri" panose="020F0502020204030204" pitchFamily="34" charset="0"/>
                <a:cs typeface="Times New Roman" panose="02020603050405020304" pitchFamily="18" charset="0"/>
              </a:rPr>
              <a:t>5</a:t>
            </a:r>
            <a:r>
              <a:rPr kumimoji="0" lang="en-US" altLang="en-US" sz="140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Benton, 2012; Möller, 2013; *Total dose equivalent rate, including GCR particles.</a:t>
            </a:r>
            <a:endParaRPr kumimoji="0" lang="en-US" altLang="en-US" sz="1400" i="0" u="none" strike="noStrike" cap="none" normalizeH="0" baseline="0" dirty="0">
              <a:ln>
                <a:noFill/>
              </a:ln>
              <a:solidFill>
                <a:schemeClr val="tx1"/>
              </a:solidFill>
              <a:effectLst/>
            </a:endParaRPr>
          </a:p>
        </p:txBody>
      </p:sp>
      <p:sp>
        <p:nvSpPr>
          <p:cNvPr id="28" name="Rectangle 27"/>
          <p:cNvSpPr/>
          <p:nvPr/>
        </p:nvSpPr>
        <p:spPr>
          <a:xfrm>
            <a:off x="5988676" y="5397710"/>
            <a:ext cx="6186790" cy="738664"/>
          </a:xfrm>
          <a:prstGeom prst="rect">
            <a:avLst/>
          </a:prstGeom>
        </p:spPr>
        <p:txBody>
          <a:bodyPr wrap="square">
            <a:spAutoFit/>
          </a:bodyPr>
          <a:lstStyle/>
          <a:p>
            <a:r>
              <a:rPr lang="en-US" sz="1400" b="1" dirty="0">
                <a:ea typeface="Calibri" panose="020F0502020204030204" pitchFamily="34" charset="0"/>
              </a:rPr>
              <a:t>(Left) A comparison of particle tracks in nuclear emulsions; and (Right) Gamma-H</a:t>
            </a:r>
            <a:r>
              <a:rPr lang="en-US" sz="1400" b="1" baseline="-25000" dirty="0">
                <a:ea typeface="Calibri" panose="020F0502020204030204" pitchFamily="34" charset="0"/>
              </a:rPr>
              <a:t>2</a:t>
            </a:r>
            <a:r>
              <a:rPr lang="en-US" sz="1400" b="1" dirty="0">
                <a:ea typeface="Calibri" panose="020F0502020204030204" pitchFamily="34" charset="0"/>
              </a:rPr>
              <a:t>AX staining indicating DNA damages (mostly double strand breaks) in a cell nuclear caused by charged particles (Cucinotta and Durante, 2006).</a:t>
            </a:r>
            <a:endParaRPr lang="en-US" sz="1400" b="1" dirty="0"/>
          </a:p>
        </p:txBody>
      </p:sp>
      <p:pic>
        <p:nvPicPr>
          <p:cNvPr id="29" name="Picture 28"/>
          <p:cNvPicPr>
            <a:picLocks noChangeAspect="1"/>
          </p:cNvPicPr>
          <p:nvPr/>
        </p:nvPicPr>
        <p:blipFill rotWithShape="1">
          <a:blip r:embed="rId2"/>
          <a:srcRect l="35525" t="11019" b="7464"/>
          <a:stretch/>
        </p:blipFill>
        <p:spPr>
          <a:xfrm>
            <a:off x="7837835" y="2589630"/>
            <a:ext cx="2318415" cy="2808080"/>
          </a:xfrm>
          <a:prstGeom prst="rect">
            <a:avLst/>
          </a:prstGeom>
        </p:spPr>
      </p:pic>
      <p:sp>
        <p:nvSpPr>
          <p:cNvPr id="11"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9355319" y="642233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rPr>
              <a:t>2021 NASA HRP IWS	</a:t>
            </a:r>
            <a:r>
              <a:rPr kumimoji="0" lang="en-US" sz="1200" b="0" i="0" u="none" strike="noStrike" kern="1200" cap="none" spc="0" normalizeH="0" noProof="0" dirty="0">
                <a:ln>
                  <a:noFill/>
                </a:ln>
                <a:solidFill>
                  <a:srgbClr val="AAE3F7"/>
                </a:solidFill>
                <a:effectLst/>
                <a:uLnTx/>
                <a:uFillTx/>
                <a:latin typeface="Arial" panose="020B0604020202020204" pitchFamily="34" charset="0"/>
                <a:ea typeface="+mn-ea"/>
                <a:cs typeface="Arial" panose="020B0604020202020204" pitchFamily="34" charset="0"/>
              </a:rPr>
              <a:t>- </a:t>
            </a:r>
            <a:fld id="{2E8C51FE-49D9-314D-9957-ABBF7DDE8782}" type="slidenum">
              <a:rPr kumimoji="0" lang="en-US" sz="1200" b="0" i="0" u="none" strike="noStrike" kern="1200" cap="none" spc="0" normalizeH="0" baseline="0" noProof="0" smtClean="0">
                <a:ln>
                  <a:noFill/>
                </a:ln>
                <a:solidFill>
                  <a:srgbClr val="AAE3F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318053" y="1415502"/>
            <a:ext cx="5858079" cy="369332"/>
          </a:xfrm>
          <a:prstGeom prst="rect">
            <a:avLst/>
          </a:prstGeom>
        </p:spPr>
        <p:txBody>
          <a:bodyPr wrap="none">
            <a:spAutoFit/>
          </a:bodyPr>
          <a:lstStyle/>
          <a:p>
            <a:pPr lvl="0" defTabSz="914400" eaLnBrk="0" fontAlgn="base" hangingPunct="0">
              <a:spcBef>
                <a:spcPct val="0"/>
              </a:spcBef>
              <a:spcAft>
                <a:spcPct val="0"/>
              </a:spcAft>
            </a:pPr>
            <a:r>
              <a:rPr lang="en-US" altLang="en-US" b="1" dirty="0">
                <a:ea typeface="Calibri" panose="020F0502020204030204" pitchFamily="34" charset="0"/>
                <a:cs typeface="Times New Roman" panose="02020603050405020304" pitchFamily="18" charset="0"/>
              </a:rPr>
              <a:t>GCR Dose Equivalent Rate (</a:t>
            </a:r>
            <a:r>
              <a:rPr lang="en-US" altLang="en-US" b="1" dirty="0" err="1">
                <a:ea typeface="Calibri" panose="020F0502020204030204" pitchFamily="34" charset="0"/>
                <a:cs typeface="Times New Roman" panose="02020603050405020304" pitchFamily="18" charset="0"/>
              </a:rPr>
              <a:t>mSv</a:t>
            </a:r>
            <a:r>
              <a:rPr lang="en-US" altLang="en-US" b="1" dirty="0">
                <a:ea typeface="Calibri" panose="020F0502020204030204" pitchFamily="34" charset="0"/>
                <a:cs typeface="Times New Roman" panose="02020603050405020304" pitchFamily="18" charset="0"/>
              </a:rPr>
              <a:t>/day) at different locations. </a:t>
            </a:r>
            <a:endParaRPr lang="en-US" altLang="en-US" b="1" dirty="0"/>
          </a:p>
        </p:txBody>
      </p:sp>
    </p:spTree>
    <p:extLst>
      <p:ext uri="{BB962C8B-B14F-4D97-AF65-F5344CB8AC3E}">
        <p14:creationId xmlns:p14="http://schemas.microsoft.com/office/powerpoint/2010/main" val="32169147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5360" t="22214"/>
          <a:stretch/>
        </p:blipFill>
        <p:spPr>
          <a:xfrm>
            <a:off x="6281029" y="3991440"/>
            <a:ext cx="3634497" cy="2226798"/>
          </a:xfrm>
          <a:prstGeom prst="rect">
            <a:avLst/>
          </a:prstGeom>
        </p:spPr>
      </p:pic>
      <p:cxnSp>
        <p:nvCxnSpPr>
          <p:cNvPr id="6" name="Straight Connector 5">
            <a:extLst>
              <a:ext uri="{FF2B5EF4-FFF2-40B4-BE49-F238E27FC236}">
                <a16:creationId xmlns:a16="http://schemas.microsoft.com/office/drawing/2014/main" id="{15075CBB-6A42-4D4D-A4CE-14400DFE4D81}"/>
              </a:ext>
            </a:extLst>
          </p:cNvPr>
          <p:cNvCxnSpPr>
            <a:cxnSpLocks/>
          </p:cNvCxnSpPr>
          <p:nvPr/>
        </p:nvCxnSpPr>
        <p:spPr>
          <a:xfrm>
            <a:off x="0" y="1280160"/>
            <a:ext cx="12194318" cy="1228"/>
          </a:xfrm>
          <a:prstGeom prst="line">
            <a:avLst/>
          </a:prstGeom>
          <a:ln w="63500">
            <a:solidFill>
              <a:schemeClr val="accent6"/>
            </a:solidFill>
          </a:ln>
        </p:spPr>
        <p:style>
          <a:lnRef idx="3">
            <a:schemeClr val="accent3"/>
          </a:lnRef>
          <a:fillRef idx="0">
            <a:schemeClr val="accent3"/>
          </a:fillRef>
          <a:effectRef idx="2">
            <a:schemeClr val="accent3"/>
          </a:effectRef>
          <a:fontRef idx="minor">
            <a:schemeClr val="tx1"/>
          </a:fontRef>
        </p:style>
      </p:cxnSp>
      <p:sp>
        <p:nvSpPr>
          <p:cNvPr id="8" name="Rectangle 7"/>
          <p:cNvSpPr/>
          <p:nvPr/>
        </p:nvSpPr>
        <p:spPr>
          <a:xfrm>
            <a:off x="2675884" y="337771"/>
            <a:ext cx="6840747" cy="646331"/>
          </a:xfrm>
          <a:prstGeom prst="rect">
            <a:avLst/>
          </a:prstGeom>
        </p:spPr>
        <p:txBody>
          <a:bodyPr wrap="square">
            <a:spAutoFit/>
          </a:bodyPr>
          <a:lstStyle/>
          <a:p>
            <a:pPr algn="ctr"/>
            <a:r>
              <a:rPr lang="en-US" sz="3600" b="1" dirty="0"/>
              <a:t>Crops in Space</a:t>
            </a:r>
          </a:p>
        </p:txBody>
      </p:sp>
      <p:sp>
        <p:nvSpPr>
          <p:cNvPr id="7"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9355319" y="642233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rPr>
              <a:t>2021 NASA HRP IWS	</a:t>
            </a:r>
            <a:r>
              <a:rPr kumimoji="0" lang="en-US" sz="1200" b="0" i="0" u="none" strike="noStrike" kern="1200" cap="none" spc="0" normalizeH="0" noProof="0" dirty="0">
                <a:ln>
                  <a:noFill/>
                </a:ln>
                <a:solidFill>
                  <a:srgbClr val="AAE3F7"/>
                </a:solidFill>
                <a:effectLst/>
                <a:uLnTx/>
                <a:uFillTx/>
                <a:latin typeface="Arial" panose="020B0604020202020204" pitchFamily="34" charset="0"/>
                <a:ea typeface="+mn-ea"/>
                <a:cs typeface="Arial" panose="020B0604020202020204" pitchFamily="34" charset="0"/>
              </a:rPr>
              <a:t>- </a:t>
            </a:r>
            <a:fld id="{2E8C51FE-49D9-314D-9957-ABBF7DDE8782}" type="slidenum">
              <a:rPr kumimoji="0" lang="en-US" sz="1200" b="0" i="0" u="none" strike="noStrike" kern="1200" cap="none" spc="0" normalizeH="0" baseline="0" noProof="0" smtClean="0">
                <a:ln>
                  <a:noFill/>
                </a:ln>
                <a:solidFill>
                  <a:srgbClr val="AAE3F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endParaRPr>
          </a:p>
        </p:txBody>
      </p:sp>
      <p:sp>
        <p:nvSpPr>
          <p:cNvPr id="9" name="Rectangle 8"/>
          <p:cNvSpPr/>
          <p:nvPr/>
        </p:nvSpPr>
        <p:spPr>
          <a:xfrm>
            <a:off x="328930" y="1438286"/>
            <a:ext cx="11710670" cy="1400383"/>
          </a:xfrm>
          <a:prstGeom prst="rect">
            <a:avLst/>
          </a:prstGeom>
        </p:spPr>
        <p:txBody>
          <a:bodyPr wrap="square">
            <a:spAutoFit/>
          </a:bodyPr>
          <a:lstStyle/>
          <a:p>
            <a:pPr marL="285750" indent="-285750">
              <a:spcAft>
                <a:spcPts val="600"/>
              </a:spcAft>
              <a:buFont typeface="Arial" panose="020B0604020202020204" pitchFamily="34" charset="0"/>
              <a:buChar char="•"/>
            </a:pPr>
            <a:r>
              <a:rPr lang="en-US" sz="2000" dirty="0">
                <a:latin typeface="Calibri" panose="020F0502020204030204" pitchFamily="34" charset="0"/>
              </a:rPr>
              <a:t>Various types of crops have been successfully grown on the ISS. Some of the produce was for crew consumption. </a:t>
            </a:r>
          </a:p>
          <a:p>
            <a:pPr marL="285750" indent="-285750">
              <a:spcAft>
                <a:spcPts val="600"/>
              </a:spcAft>
              <a:buFont typeface="Arial" panose="020B0604020202020204" pitchFamily="34" charset="0"/>
              <a:buChar char="•"/>
            </a:pPr>
            <a:r>
              <a:rPr lang="en-US" sz="2000" dirty="0">
                <a:latin typeface="Calibri" panose="020F0502020204030204" pitchFamily="34" charset="0"/>
              </a:rPr>
              <a:t>The crew members have tasted fresh produce from space grown mizuna, pak choi, kale, wasabi, radish, and various types of lettuce. Amara and chili pepper were successfully grown on ISS in 2021.</a:t>
            </a: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4766" t="41398" r="537" b="30920"/>
          <a:stretch/>
        </p:blipFill>
        <p:spPr>
          <a:xfrm>
            <a:off x="1967947" y="4347387"/>
            <a:ext cx="3218205" cy="1870851"/>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756734" y="3137179"/>
            <a:ext cx="1822067" cy="2420415"/>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27264" t="7691" r="26792" b="21025"/>
          <a:stretch/>
        </p:blipFill>
        <p:spPr>
          <a:xfrm>
            <a:off x="285512" y="3195610"/>
            <a:ext cx="1946171" cy="2023089"/>
          </a:xfrm>
          <a:prstGeom prst="rect">
            <a:avLst/>
          </a:prstGeom>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15217" t="43556" r="1214" b="29143"/>
          <a:stretch/>
        </p:blipFill>
        <p:spPr>
          <a:xfrm>
            <a:off x="9181184" y="2893960"/>
            <a:ext cx="2858416" cy="1660972"/>
          </a:xfrm>
          <a:prstGeom prst="rect">
            <a:avLst/>
          </a:prstGeom>
        </p:spPr>
      </p:pic>
      <p:sp>
        <p:nvSpPr>
          <p:cNvPr id="14" name="TextBox 13"/>
          <p:cNvSpPr txBox="1"/>
          <p:nvPr/>
        </p:nvSpPr>
        <p:spPr>
          <a:xfrm flipH="1">
            <a:off x="198803" y="5218699"/>
            <a:ext cx="1489320" cy="307777"/>
          </a:xfrm>
          <a:prstGeom prst="rect">
            <a:avLst/>
          </a:prstGeom>
          <a:noFill/>
        </p:spPr>
        <p:txBody>
          <a:bodyPr wrap="square" rtlCol="0">
            <a:spAutoFit/>
          </a:bodyPr>
          <a:lstStyle/>
          <a:p>
            <a:r>
              <a:rPr lang="en-US" sz="1400" b="1" dirty="0"/>
              <a:t>Mizuna in Space</a:t>
            </a:r>
          </a:p>
        </p:txBody>
      </p:sp>
      <p:sp>
        <p:nvSpPr>
          <p:cNvPr id="15" name="TextBox 14"/>
          <p:cNvSpPr txBox="1"/>
          <p:nvPr/>
        </p:nvSpPr>
        <p:spPr>
          <a:xfrm flipH="1">
            <a:off x="2435468" y="4039609"/>
            <a:ext cx="2092569" cy="307777"/>
          </a:xfrm>
          <a:prstGeom prst="rect">
            <a:avLst/>
          </a:prstGeom>
          <a:noFill/>
        </p:spPr>
        <p:txBody>
          <a:bodyPr wrap="square" rtlCol="0">
            <a:spAutoFit/>
          </a:bodyPr>
          <a:lstStyle/>
          <a:p>
            <a:r>
              <a:rPr lang="en-US" sz="1400" b="1" dirty="0"/>
              <a:t>Grow Vegetables in Space</a:t>
            </a:r>
          </a:p>
        </p:txBody>
      </p:sp>
      <p:sp>
        <p:nvSpPr>
          <p:cNvPr id="16" name="TextBox 15"/>
          <p:cNvSpPr txBox="1"/>
          <p:nvPr/>
        </p:nvSpPr>
        <p:spPr>
          <a:xfrm flipH="1">
            <a:off x="6931268" y="3640402"/>
            <a:ext cx="2092569" cy="307777"/>
          </a:xfrm>
          <a:prstGeom prst="rect">
            <a:avLst/>
          </a:prstGeom>
          <a:noFill/>
        </p:spPr>
        <p:txBody>
          <a:bodyPr wrap="square" rtlCol="0">
            <a:spAutoFit/>
          </a:bodyPr>
          <a:lstStyle/>
          <a:p>
            <a:r>
              <a:rPr lang="en-US" sz="1400" b="1" dirty="0"/>
              <a:t>Grow Vegetables in Space</a:t>
            </a:r>
          </a:p>
        </p:txBody>
      </p:sp>
      <p:sp>
        <p:nvSpPr>
          <p:cNvPr id="17" name="TextBox 16"/>
          <p:cNvSpPr txBox="1"/>
          <p:nvPr/>
        </p:nvSpPr>
        <p:spPr>
          <a:xfrm flipH="1">
            <a:off x="5089481" y="5526476"/>
            <a:ext cx="1489320" cy="307777"/>
          </a:xfrm>
          <a:prstGeom prst="rect">
            <a:avLst/>
          </a:prstGeom>
          <a:noFill/>
        </p:spPr>
        <p:txBody>
          <a:bodyPr wrap="square" rtlCol="0">
            <a:spAutoFit/>
          </a:bodyPr>
          <a:lstStyle/>
          <a:p>
            <a:r>
              <a:rPr lang="en-US" sz="1400" b="1" dirty="0"/>
              <a:t>Kale in Space</a:t>
            </a:r>
          </a:p>
        </p:txBody>
      </p:sp>
      <p:sp>
        <p:nvSpPr>
          <p:cNvPr id="18" name="TextBox 17"/>
          <p:cNvSpPr txBox="1"/>
          <p:nvPr/>
        </p:nvSpPr>
        <p:spPr>
          <a:xfrm flipH="1">
            <a:off x="9964740" y="4504324"/>
            <a:ext cx="2025646" cy="307777"/>
          </a:xfrm>
          <a:prstGeom prst="rect">
            <a:avLst/>
          </a:prstGeom>
          <a:noFill/>
        </p:spPr>
        <p:txBody>
          <a:bodyPr wrap="square" rtlCol="0">
            <a:spAutoFit/>
          </a:bodyPr>
          <a:lstStyle/>
          <a:p>
            <a:r>
              <a:rPr lang="en-US" sz="1400" b="1" dirty="0"/>
              <a:t>Enjoy the Fresh Produce!</a:t>
            </a:r>
          </a:p>
        </p:txBody>
      </p:sp>
    </p:spTree>
    <p:extLst>
      <p:ext uri="{BB962C8B-B14F-4D97-AF65-F5344CB8AC3E}">
        <p14:creationId xmlns:p14="http://schemas.microsoft.com/office/powerpoint/2010/main" val="586966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5075CBB-6A42-4D4D-A4CE-14400DFE4D81}"/>
              </a:ext>
            </a:extLst>
          </p:cNvPr>
          <p:cNvCxnSpPr>
            <a:cxnSpLocks/>
          </p:cNvCxnSpPr>
          <p:nvPr/>
        </p:nvCxnSpPr>
        <p:spPr>
          <a:xfrm>
            <a:off x="0" y="1280160"/>
            <a:ext cx="12194318" cy="1228"/>
          </a:xfrm>
          <a:prstGeom prst="line">
            <a:avLst/>
          </a:prstGeom>
          <a:ln w="63500">
            <a:solidFill>
              <a:schemeClr val="accent6"/>
            </a:solidFill>
          </a:ln>
        </p:spPr>
        <p:style>
          <a:lnRef idx="3">
            <a:schemeClr val="accent3"/>
          </a:lnRef>
          <a:fillRef idx="0">
            <a:schemeClr val="accent3"/>
          </a:fillRef>
          <a:effectRef idx="2">
            <a:schemeClr val="accent3"/>
          </a:effectRef>
          <a:fontRef idx="minor">
            <a:schemeClr val="tx1"/>
          </a:fontRef>
        </p:style>
      </p:cxnSp>
      <p:sp>
        <p:nvSpPr>
          <p:cNvPr id="8" name="Rectangle 7"/>
          <p:cNvSpPr/>
          <p:nvPr/>
        </p:nvSpPr>
        <p:spPr>
          <a:xfrm>
            <a:off x="2310651" y="406571"/>
            <a:ext cx="7573016" cy="646331"/>
          </a:xfrm>
          <a:prstGeom prst="rect">
            <a:avLst/>
          </a:prstGeom>
        </p:spPr>
        <p:txBody>
          <a:bodyPr wrap="square">
            <a:spAutoFit/>
          </a:bodyPr>
          <a:lstStyle/>
          <a:p>
            <a:pPr algn="ctr"/>
            <a:r>
              <a:rPr lang="en-US" sz="3600" b="1" dirty="0"/>
              <a:t>Radiation Studies on Plants</a:t>
            </a:r>
          </a:p>
        </p:txBody>
      </p:sp>
      <p:pic>
        <p:nvPicPr>
          <p:cNvPr id="11" name="Picture 10"/>
          <p:cNvPicPr>
            <a:picLocks noChangeAspect="1"/>
          </p:cNvPicPr>
          <p:nvPr/>
        </p:nvPicPr>
        <p:blipFill rotWithShape="1">
          <a:blip r:embed="rId3"/>
          <a:srcRect l="40916" t="14741" r="39084" b="6444"/>
          <a:stretch/>
        </p:blipFill>
        <p:spPr>
          <a:xfrm rot="5400000">
            <a:off x="2352526" y="-338964"/>
            <a:ext cx="3023337" cy="6701730"/>
          </a:xfrm>
          <a:prstGeom prst="rect">
            <a:avLst/>
          </a:prstGeom>
          <a:ln w="19050">
            <a:solidFill>
              <a:schemeClr val="tx1">
                <a:lumMod val="50000"/>
                <a:lumOff val="50000"/>
              </a:schemeClr>
            </a:solidFill>
          </a:ln>
        </p:spPr>
      </p:pic>
      <p:pic>
        <p:nvPicPr>
          <p:cNvPr id="12" name="Picture 11"/>
          <p:cNvPicPr>
            <a:picLocks noChangeAspect="1"/>
          </p:cNvPicPr>
          <p:nvPr/>
        </p:nvPicPr>
        <p:blipFill rotWithShape="1">
          <a:blip r:embed="rId4"/>
          <a:srcRect l="34417" t="24814" r="32000" b="12666"/>
          <a:stretch/>
        </p:blipFill>
        <p:spPr>
          <a:xfrm>
            <a:off x="7899576" y="1485489"/>
            <a:ext cx="3896343" cy="4080042"/>
          </a:xfrm>
          <a:prstGeom prst="rect">
            <a:avLst/>
          </a:prstGeom>
          <a:ln w="19050">
            <a:solidFill>
              <a:schemeClr val="tx1">
                <a:lumMod val="50000"/>
                <a:lumOff val="50000"/>
              </a:schemeClr>
            </a:solidFill>
          </a:ln>
        </p:spPr>
      </p:pic>
      <p:sp>
        <p:nvSpPr>
          <p:cNvPr id="13" name="TextBox 12"/>
          <p:cNvSpPr txBox="1"/>
          <p:nvPr/>
        </p:nvSpPr>
        <p:spPr>
          <a:xfrm>
            <a:off x="8972551" y="5623744"/>
            <a:ext cx="3219449" cy="492443"/>
          </a:xfrm>
          <a:prstGeom prst="rect">
            <a:avLst/>
          </a:prstGeom>
          <a:noFill/>
        </p:spPr>
        <p:txBody>
          <a:bodyPr wrap="square" rtlCol="0">
            <a:spAutoFit/>
          </a:bodyPr>
          <a:lstStyle/>
          <a:p>
            <a:r>
              <a:rPr lang="en-US" sz="1300" b="1" dirty="0">
                <a:latin typeface="Calibri" panose="020F0502020204030204" pitchFamily="34" charset="0"/>
              </a:rPr>
              <a:t>De Micco et al., Radiat Environ Biophys 50:1-19, 2011.</a:t>
            </a:r>
          </a:p>
        </p:txBody>
      </p:sp>
      <p:sp>
        <p:nvSpPr>
          <p:cNvPr id="14" name="Rectangle 13"/>
          <p:cNvSpPr/>
          <p:nvPr/>
        </p:nvSpPr>
        <p:spPr>
          <a:xfrm>
            <a:off x="372652" y="4587022"/>
            <a:ext cx="7253947" cy="1631216"/>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latin typeface="Calibri" panose="020F0502020204030204" pitchFamily="34" charset="0"/>
              </a:rPr>
              <a:t>Significant number of studies on evaluating the response of plants to irradiation;</a:t>
            </a:r>
          </a:p>
          <a:p>
            <a:pPr marL="285750" indent="-285750">
              <a:spcAft>
                <a:spcPts val="600"/>
              </a:spcAft>
              <a:buFont typeface="Arial" panose="020B0604020202020204" pitchFamily="34" charset="0"/>
              <a:buChar char="•"/>
            </a:pPr>
            <a:r>
              <a:rPr lang="en-US" dirty="0">
                <a:latin typeface="Calibri" panose="020F0502020204030204" pitchFamily="34" charset="0"/>
              </a:rPr>
              <a:t>Chernobyl and Fukushima accidents;</a:t>
            </a:r>
          </a:p>
          <a:p>
            <a:pPr marL="285750" indent="-285750">
              <a:spcAft>
                <a:spcPts val="600"/>
              </a:spcAft>
              <a:buFont typeface="Arial" panose="020B0604020202020204" pitchFamily="34" charset="0"/>
              <a:buChar char="•"/>
            </a:pPr>
            <a:r>
              <a:rPr lang="en-US" dirty="0">
                <a:latin typeface="Calibri" panose="020F0502020204030204" pitchFamily="34" charset="0"/>
              </a:rPr>
              <a:t>Lack of studies using comparable radiation quality and quantity targeting deep space missions and potential space food production.</a:t>
            </a:r>
          </a:p>
        </p:txBody>
      </p:sp>
      <p:sp>
        <p:nvSpPr>
          <p:cNvPr id="10"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9355319" y="642233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rPr>
              <a:t>2021 NASA HRP IWS	</a:t>
            </a:r>
            <a:r>
              <a:rPr kumimoji="0" lang="en-US" sz="1200" b="0" i="0" u="none" strike="noStrike" kern="1200" cap="none" spc="0" normalizeH="0" noProof="0" dirty="0">
                <a:ln>
                  <a:noFill/>
                </a:ln>
                <a:solidFill>
                  <a:srgbClr val="AAE3F7"/>
                </a:solidFill>
                <a:effectLst/>
                <a:uLnTx/>
                <a:uFillTx/>
                <a:latin typeface="Arial" panose="020B0604020202020204" pitchFamily="34" charset="0"/>
                <a:ea typeface="+mn-ea"/>
                <a:cs typeface="Arial" panose="020B0604020202020204" pitchFamily="34" charset="0"/>
              </a:rPr>
              <a:t>- </a:t>
            </a:r>
            <a:fld id="{2E8C51FE-49D9-314D-9957-ABBF7DDE8782}" type="slidenum">
              <a:rPr kumimoji="0" lang="en-US" sz="1200" b="0" i="0" u="none" strike="noStrike" kern="1200" cap="none" spc="0" normalizeH="0" baseline="0" noProof="0" smtClean="0">
                <a:ln>
                  <a:noFill/>
                </a:ln>
                <a:solidFill>
                  <a:srgbClr val="AAE3F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60318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5075CBB-6A42-4D4D-A4CE-14400DFE4D81}"/>
              </a:ext>
            </a:extLst>
          </p:cNvPr>
          <p:cNvCxnSpPr>
            <a:cxnSpLocks/>
          </p:cNvCxnSpPr>
          <p:nvPr/>
        </p:nvCxnSpPr>
        <p:spPr>
          <a:xfrm>
            <a:off x="0" y="1280160"/>
            <a:ext cx="12194318" cy="1228"/>
          </a:xfrm>
          <a:prstGeom prst="line">
            <a:avLst/>
          </a:prstGeom>
          <a:ln w="63500">
            <a:solidFill>
              <a:schemeClr val="accent6"/>
            </a:solidFill>
          </a:ln>
        </p:spPr>
        <p:style>
          <a:lnRef idx="3">
            <a:schemeClr val="accent3"/>
          </a:lnRef>
          <a:fillRef idx="0">
            <a:schemeClr val="accent3"/>
          </a:fillRef>
          <a:effectRef idx="2">
            <a:schemeClr val="accent3"/>
          </a:effectRef>
          <a:fontRef idx="minor">
            <a:schemeClr val="tx1"/>
          </a:fontRef>
        </p:style>
      </p:cxnSp>
      <p:sp>
        <p:nvSpPr>
          <p:cNvPr id="8" name="Rectangle 7"/>
          <p:cNvSpPr/>
          <p:nvPr/>
        </p:nvSpPr>
        <p:spPr>
          <a:xfrm>
            <a:off x="2310651" y="364107"/>
            <a:ext cx="7573016" cy="646331"/>
          </a:xfrm>
          <a:prstGeom prst="rect">
            <a:avLst/>
          </a:prstGeom>
        </p:spPr>
        <p:txBody>
          <a:bodyPr wrap="square">
            <a:spAutoFit/>
          </a:bodyPr>
          <a:lstStyle/>
          <a:p>
            <a:pPr algn="ctr"/>
            <a:r>
              <a:rPr lang="en-US" sz="3600" b="1" dirty="0"/>
              <a:t>Goals of this Study</a:t>
            </a:r>
          </a:p>
        </p:txBody>
      </p:sp>
      <p:sp>
        <p:nvSpPr>
          <p:cNvPr id="10"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9355319" y="642233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rPr>
              <a:t>2021 NASA HRP IWS	</a:t>
            </a:r>
            <a:r>
              <a:rPr kumimoji="0" lang="en-US" sz="1200" b="0" i="0" u="none" strike="noStrike" kern="1200" cap="none" spc="0" normalizeH="0" noProof="0" dirty="0">
                <a:ln>
                  <a:noFill/>
                </a:ln>
                <a:solidFill>
                  <a:srgbClr val="AAE3F7"/>
                </a:solidFill>
                <a:effectLst/>
                <a:uLnTx/>
                <a:uFillTx/>
                <a:latin typeface="Arial" panose="020B0604020202020204" pitchFamily="34" charset="0"/>
                <a:ea typeface="+mn-ea"/>
                <a:cs typeface="Arial" panose="020B0604020202020204" pitchFamily="34" charset="0"/>
              </a:rPr>
              <a:t>- </a:t>
            </a:r>
            <a:fld id="{2E8C51FE-49D9-314D-9957-ABBF7DDE8782}" type="slidenum">
              <a:rPr kumimoji="0" lang="en-US" sz="1200" b="0" i="0" u="none" strike="noStrike" kern="1200" cap="none" spc="0" normalizeH="0" baseline="0" noProof="0" smtClean="0">
                <a:ln>
                  <a:noFill/>
                </a:ln>
                <a:solidFill>
                  <a:srgbClr val="AAE3F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C22674D5-DF4A-4A09-A11A-D7146AF174D1}"/>
              </a:ext>
            </a:extLst>
          </p:cNvPr>
          <p:cNvGrpSpPr/>
          <p:nvPr/>
        </p:nvGrpSpPr>
        <p:grpSpPr>
          <a:xfrm>
            <a:off x="8690537" y="1435654"/>
            <a:ext cx="3408555" cy="4812065"/>
            <a:chOff x="8690537" y="1435654"/>
            <a:chExt cx="3408555" cy="4812065"/>
          </a:xfrm>
        </p:grpSpPr>
        <p:sp>
          <p:nvSpPr>
            <p:cNvPr id="16" name="Rectangle 15"/>
            <p:cNvSpPr/>
            <p:nvPr/>
          </p:nvSpPr>
          <p:spPr>
            <a:xfrm>
              <a:off x="8690537" y="1435654"/>
              <a:ext cx="3376391" cy="4771017"/>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Descriptive graphic suitable for publishing on the web (2500 – 3500 pixels wide is ideal).</a:t>
              </a:r>
            </a:p>
            <a:p>
              <a:pPr algn="ctr"/>
              <a:endParaRPr lang="en-US" sz="1200" dirty="0">
                <a:solidFill>
                  <a:schemeClr val="tx1"/>
                </a:solidFill>
              </a:endParaRPr>
            </a:p>
            <a:p>
              <a:pPr algn="ctr"/>
              <a:r>
                <a:rPr lang="en-US" sz="1200" dirty="0">
                  <a:solidFill>
                    <a:schemeClr val="tx1"/>
                  </a:solidFill>
                </a:rPr>
                <a:t>Caption required</a:t>
              </a:r>
            </a:p>
          </p:txBody>
        </p:sp>
        <p:sp>
          <p:nvSpPr>
            <p:cNvPr id="17" name="TextBox 16"/>
            <p:cNvSpPr txBox="1"/>
            <p:nvPr/>
          </p:nvSpPr>
          <p:spPr>
            <a:xfrm>
              <a:off x="8690537" y="5693721"/>
              <a:ext cx="3408555" cy="553998"/>
            </a:xfrm>
            <a:prstGeom prst="rect">
              <a:avLst/>
            </a:prstGeom>
            <a:noFill/>
          </p:spPr>
          <p:txBody>
            <a:bodyPr wrap="square" rtlCol="0">
              <a:spAutoFit/>
            </a:bodyPr>
            <a:lstStyle/>
            <a:p>
              <a:r>
                <a:rPr lang="en-US" sz="1000" dirty="0"/>
                <a:t>An example of Mizuna plant from a seed (A) to a seedling (B) growing in a ground environmental chamber (C) or an ISS Veggie unit (D).</a:t>
              </a:r>
            </a:p>
          </p:txBody>
        </p:sp>
        <p:pic>
          <p:nvPicPr>
            <p:cNvPr id="18" name="Picture 17"/>
            <p:cNvPicPr>
              <a:picLocks noChangeAspect="1"/>
            </p:cNvPicPr>
            <p:nvPr/>
          </p:nvPicPr>
          <p:blipFill>
            <a:blip r:embed="rId3"/>
            <a:stretch>
              <a:fillRect/>
            </a:stretch>
          </p:blipFill>
          <p:spPr>
            <a:xfrm>
              <a:off x="8748534" y="1472237"/>
              <a:ext cx="3304318" cy="4249280"/>
            </a:xfrm>
            <a:prstGeom prst="rect">
              <a:avLst/>
            </a:prstGeom>
          </p:spPr>
        </p:pic>
        <p:sp>
          <p:nvSpPr>
            <p:cNvPr id="2" name="TextBox 1"/>
            <p:cNvSpPr txBox="1"/>
            <p:nvPr/>
          </p:nvSpPr>
          <p:spPr>
            <a:xfrm flipH="1">
              <a:off x="8780027" y="1485489"/>
              <a:ext cx="328749" cy="276999"/>
            </a:xfrm>
            <a:prstGeom prst="rect">
              <a:avLst/>
            </a:prstGeom>
            <a:noFill/>
          </p:spPr>
          <p:txBody>
            <a:bodyPr wrap="square" rtlCol="0">
              <a:spAutoFit/>
            </a:bodyPr>
            <a:lstStyle/>
            <a:p>
              <a:r>
                <a:rPr lang="en-US" sz="1200" b="1" dirty="0"/>
                <a:t>A</a:t>
              </a:r>
            </a:p>
          </p:txBody>
        </p:sp>
        <p:sp>
          <p:nvSpPr>
            <p:cNvPr id="12" name="TextBox 11"/>
            <p:cNvSpPr txBox="1"/>
            <p:nvPr/>
          </p:nvSpPr>
          <p:spPr>
            <a:xfrm flipH="1">
              <a:off x="10353419" y="3553740"/>
              <a:ext cx="328749" cy="276999"/>
            </a:xfrm>
            <a:prstGeom prst="rect">
              <a:avLst/>
            </a:prstGeom>
            <a:noFill/>
          </p:spPr>
          <p:txBody>
            <a:bodyPr wrap="square" rtlCol="0">
              <a:spAutoFit/>
            </a:bodyPr>
            <a:lstStyle/>
            <a:p>
              <a:r>
                <a:rPr lang="en-US" sz="1200" b="1" dirty="0"/>
                <a:t>D</a:t>
              </a:r>
            </a:p>
          </p:txBody>
        </p:sp>
        <p:sp>
          <p:nvSpPr>
            <p:cNvPr id="13" name="TextBox 12"/>
            <p:cNvSpPr txBox="1"/>
            <p:nvPr/>
          </p:nvSpPr>
          <p:spPr>
            <a:xfrm flipH="1">
              <a:off x="8780027" y="3549934"/>
              <a:ext cx="328749" cy="276999"/>
            </a:xfrm>
            <a:prstGeom prst="rect">
              <a:avLst/>
            </a:prstGeom>
            <a:noFill/>
          </p:spPr>
          <p:txBody>
            <a:bodyPr wrap="square" rtlCol="0">
              <a:spAutoFit/>
            </a:bodyPr>
            <a:lstStyle/>
            <a:p>
              <a:r>
                <a:rPr lang="en-US" sz="1200" b="1" dirty="0"/>
                <a:t>C</a:t>
              </a:r>
            </a:p>
          </p:txBody>
        </p:sp>
        <p:sp>
          <p:nvSpPr>
            <p:cNvPr id="14" name="TextBox 13"/>
            <p:cNvSpPr txBox="1"/>
            <p:nvPr/>
          </p:nvSpPr>
          <p:spPr>
            <a:xfrm flipH="1">
              <a:off x="11747700" y="1489683"/>
              <a:ext cx="328749" cy="276999"/>
            </a:xfrm>
            <a:prstGeom prst="rect">
              <a:avLst/>
            </a:prstGeom>
            <a:noFill/>
          </p:spPr>
          <p:txBody>
            <a:bodyPr wrap="square" rtlCol="0">
              <a:spAutoFit/>
            </a:bodyPr>
            <a:lstStyle/>
            <a:p>
              <a:r>
                <a:rPr lang="en-US" sz="1200" b="1" dirty="0">
                  <a:solidFill>
                    <a:schemeClr val="bg1"/>
                  </a:solidFill>
                </a:rPr>
                <a:t>B</a:t>
              </a:r>
            </a:p>
          </p:txBody>
        </p:sp>
      </p:grpSp>
      <p:sp>
        <p:nvSpPr>
          <p:cNvPr id="19" name="TextBox 18">
            <a:extLst>
              <a:ext uri="{FF2B5EF4-FFF2-40B4-BE49-F238E27FC236}">
                <a16:creationId xmlns:a16="http://schemas.microsoft.com/office/drawing/2014/main" id="{A8E3FFC8-CEF8-4683-87E1-6F1934293C50}"/>
              </a:ext>
            </a:extLst>
          </p:cNvPr>
          <p:cNvSpPr txBox="1"/>
          <p:nvPr/>
        </p:nvSpPr>
        <p:spPr>
          <a:xfrm>
            <a:off x="795129" y="1671673"/>
            <a:ext cx="7500731" cy="30162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Our study investigated two fundamental questions: </a:t>
            </a:r>
          </a:p>
          <a:p>
            <a:pPr marL="342900" marR="0" lvl="0" indent="-342900" algn="l" defTabSz="457200" rtl="0" eaLnBrk="1" fontAlgn="auto" latinLnBrk="0" hangingPunct="1">
              <a:lnSpc>
                <a:spcPct val="100000"/>
              </a:lnSpc>
              <a:spcBef>
                <a:spcPts val="0"/>
              </a:spcBef>
              <a:spcAft>
                <a:spcPts val="1200"/>
              </a:spcAft>
              <a:buClrTx/>
              <a:buSzTx/>
              <a:buFontTx/>
              <a:buAutoNum type="arabicParenBoth"/>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Whether deep space GCR or SPE protons impacts plant seeds and their growth.</a:t>
            </a:r>
          </a:p>
          <a:p>
            <a:pPr marL="342900" marR="0" lvl="0" indent="-342900" algn="l" defTabSz="457200" rtl="0" eaLnBrk="1" fontAlgn="auto" latinLnBrk="0" hangingPunct="1">
              <a:lnSpc>
                <a:spcPct val="100000"/>
              </a:lnSpc>
              <a:spcBef>
                <a:spcPts val="0"/>
              </a:spcBef>
              <a:spcAft>
                <a:spcPts val="1200"/>
              </a:spcAft>
              <a:buClrTx/>
              <a:buSzTx/>
              <a:buFontTx/>
              <a:buAutoNum type="arabicParenBoth"/>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Which factors such as species, dose, dose rate, particle type, or some combination of these produce the most detrimental effects. </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 this study,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we evaluated the effect of simulated GCRs and SPEs on the seeds of </a:t>
            </a:r>
            <a:r>
              <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Arabidopsis thaliana</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mizuna mustard,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Outredgeous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red romaine lettuce, and ‘Red Robin’ dwarf tomato.</a:t>
            </a:r>
          </a:p>
        </p:txBody>
      </p:sp>
    </p:spTree>
    <p:extLst>
      <p:ext uri="{BB962C8B-B14F-4D97-AF65-F5344CB8AC3E}">
        <p14:creationId xmlns:p14="http://schemas.microsoft.com/office/powerpoint/2010/main" val="3498287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5075CBB-6A42-4D4D-A4CE-14400DFE4D81}"/>
              </a:ext>
            </a:extLst>
          </p:cNvPr>
          <p:cNvCxnSpPr>
            <a:cxnSpLocks/>
          </p:cNvCxnSpPr>
          <p:nvPr/>
        </p:nvCxnSpPr>
        <p:spPr>
          <a:xfrm>
            <a:off x="0" y="1280160"/>
            <a:ext cx="12194318" cy="1228"/>
          </a:xfrm>
          <a:prstGeom prst="line">
            <a:avLst/>
          </a:prstGeom>
          <a:ln w="63500">
            <a:solidFill>
              <a:schemeClr val="accent6"/>
            </a:solidFill>
          </a:ln>
        </p:spPr>
        <p:style>
          <a:lnRef idx="3">
            <a:schemeClr val="accent3"/>
          </a:lnRef>
          <a:fillRef idx="0">
            <a:schemeClr val="accent3"/>
          </a:fillRef>
          <a:effectRef idx="2">
            <a:schemeClr val="accent3"/>
          </a:effectRef>
          <a:fontRef idx="minor">
            <a:schemeClr val="tx1"/>
          </a:fontRef>
        </p:style>
      </p:cxnSp>
      <p:sp>
        <p:nvSpPr>
          <p:cNvPr id="24" name="TextBox 23"/>
          <p:cNvSpPr txBox="1"/>
          <p:nvPr/>
        </p:nvSpPr>
        <p:spPr>
          <a:xfrm>
            <a:off x="673660" y="453231"/>
            <a:ext cx="10454053" cy="646331"/>
          </a:xfrm>
          <a:prstGeom prst="rect">
            <a:avLst/>
          </a:prstGeom>
          <a:noFill/>
          <a:ln w="12700">
            <a:noFill/>
          </a:ln>
        </p:spPr>
        <p:txBody>
          <a:bodyPr wrap="square" rtlCol="0">
            <a:spAutoFit/>
          </a:bodyPr>
          <a:lstStyle/>
          <a:p>
            <a:pPr algn="ctr"/>
            <a:r>
              <a:rPr lang="en-US" sz="3600" b="1" dirty="0"/>
              <a:t>Experimental Schemes</a:t>
            </a:r>
          </a:p>
        </p:txBody>
      </p:sp>
      <p:sp>
        <p:nvSpPr>
          <p:cNvPr id="18"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9355319" y="642233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rPr>
              <a:t>2021 NASA HRP IWS	</a:t>
            </a:r>
            <a:r>
              <a:rPr kumimoji="0" lang="en-US" sz="1200" b="0" i="0" u="none" strike="noStrike" kern="1200" cap="none" spc="0" normalizeH="0" noProof="0" dirty="0">
                <a:ln>
                  <a:noFill/>
                </a:ln>
                <a:solidFill>
                  <a:srgbClr val="AAE3F7"/>
                </a:solidFill>
                <a:effectLst/>
                <a:uLnTx/>
                <a:uFillTx/>
                <a:latin typeface="Arial" panose="020B0604020202020204" pitchFamily="34" charset="0"/>
                <a:ea typeface="+mn-ea"/>
                <a:cs typeface="Arial" panose="020B0604020202020204" pitchFamily="34" charset="0"/>
              </a:rPr>
              <a:t>- </a:t>
            </a:r>
            <a:fld id="{2E8C51FE-49D9-314D-9957-ABBF7DDE8782}" type="slidenum">
              <a:rPr kumimoji="0" lang="en-US" sz="1200" b="0" i="0" u="none" strike="noStrike" kern="1200" cap="none" spc="0" normalizeH="0" baseline="0" noProof="0" smtClean="0">
                <a:ln>
                  <a:noFill/>
                </a:ln>
                <a:solidFill>
                  <a:srgbClr val="AAE3F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endParaRPr>
          </a:p>
        </p:txBody>
      </p:sp>
      <p:grpSp>
        <p:nvGrpSpPr>
          <p:cNvPr id="217" name="Group 216">
            <a:extLst>
              <a:ext uri="{FF2B5EF4-FFF2-40B4-BE49-F238E27FC236}">
                <a16:creationId xmlns:a16="http://schemas.microsoft.com/office/drawing/2014/main" id="{13E2C348-8FFC-4195-8A0C-CD8BE0FABFE4}"/>
              </a:ext>
            </a:extLst>
          </p:cNvPr>
          <p:cNvGrpSpPr/>
          <p:nvPr/>
        </p:nvGrpSpPr>
        <p:grpSpPr>
          <a:xfrm>
            <a:off x="673660" y="1376522"/>
            <a:ext cx="11173704" cy="5028247"/>
            <a:chOff x="673660" y="1368398"/>
            <a:chExt cx="11173704" cy="5028247"/>
          </a:xfrm>
        </p:grpSpPr>
        <p:sp>
          <p:nvSpPr>
            <p:cNvPr id="66" name="Rectangle 65">
              <a:extLst>
                <a:ext uri="{FF2B5EF4-FFF2-40B4-BE49-F238E27FC236}">
                  <a16:creationId xmlns:a16="http://schemas.microsoft.com/office/drawing/2014/main" id="{D5085433-1AD6-4EF2-9C1C-A12CA893389C}"/>
                </a:ext>
              </a:extLst>
            </p:cNvPr>
            <p:cNvSpPr/>
            <p:nvPr/>
          </p:nvSpPr>
          <p:spPr>
            <a:xfrm flipH="1">
              <a:off x="2944977" y="1396679"/>
              <a:ext cx="1845980" cy="4794559"/>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991305CD-1FF8-46DE-BFEF-1455B8E05E36}"/>
                </a:ext>
              </a:extLst>
            </p:cNvPr>
            <p:cNvSpPr/>
            <p:nvPr/>
          </p:nvSpPr>
          <p:spPr>
            <a:xfrm flipH="1">
              <a:off x="5924187" y="1368398"/>
              <a:ext cx="2082488" cy="498043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B8594F7B-63BD-40DB-8F86-DBA16CAD67C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4295" t="3774" r="12230" b="5656"/>
            <a:stretch/>
          </p:blipFill>
          <p:spPr>
            <a:xfrm>
              <a:off x="673660" y="1758097"/>
              <a:ext cx="575036" cy="531622"/>
            </a:xfrm>
            <a:prstGeom prst="rect">
              <a:avLst/>
            </a:prstGeom>
          </p:spPr>
        </p:pic>
        <p:sp>
          <p:nvSpPr>
            <p:cNvPr id="2" name="Rectangle 1">
              <a:extLst>
                <a:ext uri="{FF2B5EF4-FFF2-40B4-BE49-F238E27FC236}">
                  <a16:creationId xmlns:a16="http://schemas.microsoft.com/office/drawing/2014/main" id="{2C6884D7-0FA2-4C39-ABD9-E44CD87112F1}"/>
                </a:ext>
              </a:extLst>
            </p:cNvPr>
            <p:cNvSpPr/>
            <p:nvPr/>
          </p:nvSpPr>
          <p:spPr>
            <a:xfrm>
              <a:off x="3607888" y="2289228"/>
              <a:ext cx="575036" cy="70724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02A398A1-C3C6-4D12-B4FC-569B4010DCAF}"/>
                </a:ext>
              </a:extLst>
            </p:cNvPr>
            <p:cNvSpPr/>
            <p:nvPr/>
          </p:nvSpPr>
          <p:spPr>
            <a:xfrm>
              <a:off x="2142597" y="2996474"/>
              <a:ext cx="575036" cy="70724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CE5246FB-ECA6-4D6D-819B-4AE8B392AD83}"/>
                </a:ext>
              </a:extLst>
            </p:cNvPr>
            <p:cNvSpPr/>
            <p:nvPr/>
          </p:nvSpPr>
          <p:spPr>
            <a:xfrm>
              <a:off x="3607888" y="3703719"/>
              <a:ext cx="575036" cy="70724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C1E29DCF-FFBD-44FC-8DBD-9D4EFF725FD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4295" t="3774" r="12230" b="5656"/>
            <a:stretch/>
          </p:blipFill>
          <p:spPr>
            <a:xfrm>
              <a:off x="673660" y="3084286"/>
              <a:ext cx="575036" cy="531622"/>
            </a:xfrm>
            <a:prstGeom prst="rect">
              <a:avLst/>
            </a:prstGeom>
          </p:spPr>
        </p:pic>
        <p:cxnSp>
          <p:nvCxnSpPr>
            <p:cNvPr id="10" name="Straight Arrow Connector 9">
              <a:extLst>
                <a:ext uri="{FF2B5EF4-FFF2-40B4-BE49-F238E27FC236}">
                  <a16:creationId xmlns:a16="http://schemas.microsoft.com/office/drawing/2014/main" id="{B8B0EE9F-B55F-4B74-9351-4A457EAA0683}"/>
                </a:ext>
              </a:extLst>
            </p:cNvPr>
            <p:cNvCxnSpPr>
              <a:stCxn id="5" idx="2"/>
              <a:endCxn id="11" idx="0"/>
            </p:cNvCxnSpPr>
            <p:nvPr/>
          </p:nvCxnSpPr>
          <p:spPr>
            <a:xfrm>
              <a:off x="961178" y="2289719"/>
              <a:ext cx="0" cy="7945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F0EAB44-558E-4F1B-B24A-3508F3B67638}"/>
                </a:ext>
              </a:extLst>
            </p:cNvPr>
            <p:cNvSpPr txBox="1"/>
            <p:nvPr/>
          </p:nvSpPr>
          <p:spPr>
            <a:xfrm flipH="1">
              <a:off x="925060" y="2392423"/>
              <a:ext cx="1142059" cy="307777"/>
            </a:xfrm>
            <a:prstGeom prst="rect">
              <a:avLst/>
            </a:prstGeom>
            <a:noFill/>
          </p:spPr>
          <p:txBody>
            <a:bodyPr wrap="square" rtlCol="0">
              <a:spAutoFit/>
            </a:bodyPr>
            <a:lstStyle/>
            <a:p>
              <a:r>
                <a:rPr lang="en-US" sz="1400" b="1" dirty="0"/>
                <a:t>Sanitization</a:t>
              </a:r>
            </a:p>
          </p:txBody>
        </p:sp>
        <p:cxnSp>
          <p:nvCxnSpPr>
            <p:cNvPr id="14" name="Straight Arrow Connector 13">
              <a:extLst>
                <a:ext uri="{FF2B5EF4-FFF2-40B4-BE49-F238E27FC236}">
                  <a16:creationId xmlns:a16="http://schemas.microsoft.com/office/drawing/2014/main" id="{BF35AB2D-654F-4AD0-9D81-055D1D0EBCE0}"/>
                </a:ext>
              </a:extLst>
            </p:cNvPr>
            <p:cNvCxnSpPr>
              <a:stCxn id="11" idx="3"/>
              <a:endCxn id="7" idx="1"/>
            </p:cNvCxnSpPr>
            <p:nvPr/>
          </p:nvCxnSpPr>
          <p:spPr>
            <a:xfrm>
              <a:off x="1248696" y="3350097"/>
              <a:ext cx="8939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3FAD4C1-5C83-4C8C-A534-6817A404155C}"/>
                </a:ext>
              </a:extLst>
            </p:cNvPr>
            <p:cNvSpPr txBox="1"/>
            <p:nvPr/>
          </p:nvSpPr>
          <p:spPr>
            <a:xfrm flipH="1">
              <a:off x="1321752" y="3373021"/>
              <a:ext cx="766287" cy="307777"/>
            </a:xfrm>
            <a:prstGeom prst="rect">
              <a:avLst/>
            </a:prstGeom>
            <a:noFill/>
          </p:spPr>
          <p:txBody>
            <a:bodyPr wrap="square" rtlCol="0">
              <a:spAutoFit/>
            </a:bodyPr>
            <a:lstStyle/>
            <a:p>
              <a:r>
                <a:rPr lang="en-US" sz="1400" b="1" dirty="0"/>
                <a:t>Packed</a:t>
              </a:r>
            </a:p>
          </p:txBody>
        </p:sp>
        <p:cxnSp>
          <p:nvCxnSpPr>
            <p:cNvPr id="20" name="Connector: Elbow 19">
              <a:extLst>
                <a:ext uri="{FF2B5EF4-FFF2-40B4-BE49-F238E27FC236}">
                  <a16:creationId xmlns:a16="http://schemas.microsoft.com/office/drawing/2014/main" id="{2221CB3B-AFA6-4038-907F-0F7E8EB6D062}"/>
                </a:ext>
              </a:extLst>
            </p:cNvPr>
            <p:cNvCxnSpPr>
              <a:stCxn id="7" idx="3"/>
              <a:endCxn id="8" idx="1"/>
            </p:cNvCxnSpPr>
            <p:nvPr/>
          </p:nvCxnSpPr>
          <p:spPr>
            <a:xfrm>
              <a:off x="2717633" y="3350097"/>
              <a:ext cx="890255" cy="70724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ABB6F668-9845-4C77-ADEE-1DB1365A1BF4}"/>
                </a:ext>
              </a:extLst>
            </p:cNvPr>
            <p:cNvCxnSpPr>
              <a:stCxn id="7" idx="3"/>
              <a:endCxn id="2" idx="1"/>
            </p:cNvCxnSpPr>
            <p:nvPr/>
          </p:nvCxnSpPr>
          <p:spPr>
            <a:xfrm flipV="1">
              <a:off x="2717633" y="2642851"/>
              <a:ext cx="890255" cy="70724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269F593-07D5-4891-8CF4-A16A85E38DBB}"/>
                </a:ext>
              </a:extLst>
            </p:cNvPr>
            <p:cNvSpPr txBox="1"/>
            <p:nvPr/>
          </p:nvSpPr>
          <p:spPr>
            <a:xfrm flipH="1">
              <a:off x="3162761" y="3088486"/>
              <a:ext cx="890254" cy="523220"/>
            </a:xfrm>
            <a:prstGeom prst="rect">
              <a:avLst/>
            </a:prstGeom>
            <a:noFill/>
          </p:spPr>
          <p:txBody>
            <a:bodyPr wrap="square" rtlCol="0">
              <a:spAutoFit/>
            </a:bodyPr>
            <a:lstStyle/>
            <a:p>
              <a:r>
                <a:rPr lang="en-US" sz="1400" b="1" dirty="0"/>
                <a:t>Shipped to BNL</a:t>
              </a:r>
            </a:p>
          </p:txBody>
        </p:sp>
        <p:cxnSp>
          <p:nvCxnSpPr>
            <p:cNvPr id="27" name="Straight Arrow Connector 26">
              <a:extLst>
                <a:ext uri="{FF2B5EF4-FFF2-40B4-BE49-F238E27FC236}">
                  <a16:creationId xmlns:a16="http://schemas.microsoft.com/office/drawing/2014/main" id="{B571D9AB-A770-40DE-B866-42AEA749186E}"/>
                </a:ext>
              </a:extLst>
            </p:cNvPr>
            <p:cNvCxnSpPr/>
            <p:nvPr/>
          </p:nvCxnSpPr>
          <p:spPr>
            <a:xfrm flipH="1">
              <a:off x="4053015" y="3526908"/>
              <a:ext cx="292742" cy="3192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DC3FED9F-D753-4C3E-B123-74042B19E56D}"/>
                </a:ext>
              </a:extLst>
            </p:cNvPr>
            <p:cNvSpPr txBox="1"/>
            <p:nvPr/>
          </p:nvSpPr>
          <p:spPr>
            <a:xfrm flipH="1">
              <a:off x="4019736" y="3058430"/>
              <a:ext cx="766287" cy="523220"/>
            </a:xfrm>
            <a:prstGeom prst="rect">
              <a:avLst/>
            </a:prstGeom>
            <a:noFill/>
          </p:spPr>
          <p:txBody>
            <a:bodyPr wrap="square" rtlCol="0">
              <a:spAutoFit/>
            </a:bodyPr>
            <a:lstStyle/>
            <a:p>
              <a:r>
                <a:rPr lang="en-US" sz="1400" b="1" dirty="0"/>
                <a:t>Adding Water</a:t>
              </a:r>
            </a:p>
          </p:txBody>
        </p:sp>
        <p:sp>
          <p:nvSpPr>
            <p:cNvPr id="32" name="Rectangle 31">
              <a:extLst>
                <a:ext uri="{FF2B5EF4-FFF2-40B4-BE49-F238E27FC236}">
                  <a16:creationId xmlns:a16="http://schemas.microsoft.com/office/drawing/2014/main" id="{23E3D295-E5A7-4B87-A4A9-1D00D5743326}"/>
                </a:ext>
              </a:extLst>
            </p:cNvPr>
            <p:cNvSpPr/>
            <p:nvPr/>
          </p:nvSpPr>
          <p:spPr>
            <a:xfrm>
              <a:off x="5117751" y="1470760"/>
              <a:ext cx="575036" cy="70724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3" name="Rectangle 32">
              <a:extLst>
                <a:ext uri="{FF2B5EF4-FFF2-40B4-BE49-F238E27FC236}">
                  <a16:creationId xmlns:a16="http://schemas.microsoft.com/office/drawing/2014/main" id="{DB917599-0DB5-4162-992A-8557E001AD85}"/>
                </a:ext>
              </a:extLst>
            </p:cNvPr>
            <p:cNvSpPr/>
            <p:nvPr/>
          </p:nvSpPr>
          <p:spPr>
            <a:xfrm>
              <a:off x="5117751" y="2485529"/>
              <a:ext cx="575036" cy="70724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4" name="Rectangle 33">
              <a:extLst>
                <a:ext uri="{FF2B5EF4-FFF2-40B4-BE49-F238E27FC236}">
                  <a16:creationId xmlns:a16="http://schemas.microsoft.com/office/drawing/2014/main" id="{7BA9B866-5650-4982-8E03-2002F7478FA9}"/>
                </a:ext>
              </a:extLst>
            </p:cNvPr>
            <p:cNvSpPr/>
            <p:nvPr/>
          </p:nvSpPr>
          <p:spPr>
            <a:xfrm>
              <a:off x="5117751" y="3503941"/>
              <a:ext cx="575036" cy="70724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5" name="Rectangle 34">
              <a:extLst>
                <a:ext uri="{FF2B5EF4-FFF2-40B4-BE49-F238E27FC236}">
                  <a16:creationId xmlns:a16="http://schemas.microsoft.com/office/drawing/2014/main" id="{8F001D2A-D689-4A77-9C93-20BE441D8577}"/>
                </a:ext>
              </a:extLst>
            </p:cNvPr>
            <p:cNvSpPr/>
            <p:nvPr/>
          </p:nvSpPr>
          <p:spPr>
            <a:xfrm>
              <a:off x="5117751" y="4520449"/>
              <a:ext cx="575036" cy="70724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37" name="Connector: Elbow 36">
              <a:extLst>
                <a:ext uri="{FF2B5EF4-FFF2-40B4-BE49-F238E27FC236}">
                  <a16:creationId xmlns:a16="http://schemas.microsoft.com/office/drawing/2014/main" id="{315CDA12-B9AD-4C6C-BFBE-889711A53A9B}"/>
                </a:ext>
              </a:extLst>
            </p:cNvPr>
            <p:cNvCxnSpPr>
              <a:stCxn id="2" idx="3"/>
              <a:endCxn id="32" idx="1"/>
            </p:cNvCxnSpPr>
            <p:nvPr/>
          </p:nvCxnSpPr>
          <p:spPr>
            <a:xfrm flipV="1">
              <a:off x="4182924" y="1824383"/>
              <a:ext cx="934827" cy="818468"/>
            </a:xfrm>
            <a:prstGeom prst="bentConnector3">
              <a:avLst>
                <a:gd name="adj1" fmla="val 7420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82C40828-D0EB-4FDB-9F22-9BAE63E5D785}"/>
                </a:ext>
              </a:extLst>
            </p:cNvPr>
            <p:cNvCxnSpPr>
              <a:cxnSpLocks/>
            </p:cNvCxnSpPr>
            <p:nvPr/>
          </p:nvCxnSpPr>
          <p:spPr>
            <a:xfrm>
              <a:off x="4182924" y="2642808"/>
              <a:ext cx="934827" cy="196301"/>
            </a:xfrm>
            <a:prstGeom prst="bentConnector3">
              <a:avLst>
                <a:gd name="adj1" fmla="val 7420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491FCC67-9953-4D53-BDC1-A0653C7ABCCE}"/>
                </a:ext>
              </a:extLst>
            </p:cNvPr>
            <p:cNvCxnSpPr>
              <a:cxnSpLocks/>
            </p:cNvCxnSpPr>
            <p:nvPr/>
          </p:nvCxnSpPr>
          <p:spPr>
            <a:xfrm flipV="1">
              <a:off x="4182924" y="3857563"/>
              <a:ext cx="934827" cy="199778"/>
            </a:xfrm>
            <a:prstGeom prst="bentConnector3">
              <a:avLst>
                <a:gd name="adj1" fmla="val 7420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606FFC09-F24B-4EBB-BA73-D9990EFDBA00}"/>
                </a:ext>
              </a:extLst>
            </p:cNvPr>
            <p:cNvCxnSpPr>
              <a:stCxn id="8" idx="3"/>
              <a:endCxn id="35" idx="1"/>
            </p:cNvCxnSpPr>
            <p:nvPr/>
          </p:nvCxnSpPr>
          <p:spPr>
            <a:xfrm>
              <a:off x="4182924" y="4057342"/>
              <a:ext cx="934827" cy="816730"/>
            </a:xfrm>
            <a:prstGeom prst="bentConnector3">
              <a:avLst>
                <a:gd name="adj1" fmla="val 7420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23133C45-9967-4925-B664-B9779C9C6B3A}"/>
                </a:ext>
              </a:extLst>
            </p:cNvPr>
            <p:cNvCxnSpPr>
              <a:stCxn id="32" idx="3"/>
            </p:cNvCxnSpPr>
            <p:nvPr/>
          </p:nvCxnSpPr>
          <p:spPr>
            <a:xfrm>
              <a:off x="5692787" y="1824383"/>
              <a:ext cx="868272" cy="46310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8FCFDC80-AF69-4C43-BD00-C19660152925}"/>
                </a:ext>
              </a:extLst>
            </p:cNvPr>
            <p:cNvCxnSpPr>
              <a:cxnSpLocks/>
              <a:stCxn id="33" idx="3"/>
            </p:cNvCxnSpPr>
            <p:nvPr/>
          </p:nvCxnSpPr>
          <p:spPr>
            <a:xfrm flipV="1">
              <a:off x="5692787" y="2293144"/>
              <a:ext cx="876963" cy="54600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211989FB-1B86-443B-B921-1BF182F12029}"/>
                </a:ext>
              </a:extLst>
            </p:cNvPr>
            <p:cNvSpPr txBox="1"/>
            <p:nvPr/>
          </p:nvSpPr>
          <p:spPr>
            <a:xfrm flipH="1">
              <a:off x="5078475" y="1670493"/>
              <a:ext cx="670310" cy="276999"/>
            </a:xfrm>
            <a:prstGeom prst="rect">
              <a:avLst/>
            </a:prstGeom>
            <a:noFill/>
          </p:spPr>
          <p:txBody>
            <a:bodyPr wrap="square" rtlCol="0">
              <a:spAutoFit/>
            </a:bodyPr>
            <a:lstStyle/>
            <a:p>
              <a:r>
                <a:rPr lang="en-US" sz="1200" b="1" dirty="0"/>
                <a:t>Control</a:t>
              </a:r>
            </a:p>
          </p:txBody>
        </p:sp>
        <p:sp>
          <p:nvSpPr>
            <p:cNvPr id="51" name="TextBox 50">
              <a:extLst>
                <a:ext uri="{FF2B5EF4-FFF2-40B4-BE49-F238E27FC236}">
                  <a16:creationId xmlns:a16="http://schemas.microsoft.com/office/drawing/2014/main" id="{51C9F3F9-AEB3-4004-8818-2976B429B4E9}"/>
                </a:ext>
              </a:extLst>
            </p:cNvPr>
            <p:cNvSpPr txBox="1"/>
            <p:nvPr/>
          </p:nvSpPr>
          <p:spPr>
            <a:xfrm flipH="1">
              <a:off x="5173749" y="2679036"/>
              <a:ext cx="575036" cy="276999"/>
            </a:xfrm>
            <a:prstGeom prst="rect">
              <a:avLst/>
            </a:prstGeom>
            <a:noFill/>
          </p:spPr>
          <p:txBody>
            <a:bodyPr wrap="square" rtlCol="0">
              <a:spAutoFit/>
            </a:bodyPr>
            <a:lstStyle/>
            <a:p>
              <a:r>
                <a:rPr lang="en-US" sz="1200" b="1" dirty="0"/>
                <a:t>GCR</a:t>
              </a:r>
            </a:p>
          </p:txBody>
        </p:sp>
        <p:sp>
          <p:nvSpPr>
            <p:cNvPr id="52" name="TextBox 51">
              <a:extLst>
                <a:ext uri="{FF2B5EF4-FFF2-40B4-BE49-F238E27FC236}">
                  <a16:creationId xmlns:a16="http://schemas.microsoft.com/office/drawing/2014/main" id="{30278532-1193-41A8-A5E2-7482B0341A76}"/>
                </a:ext>
              </a:extLst>
            </p:cNvPr>
            <p:cNvSpPr txBox="1"/>
            <p:nvPr/>
          </p:nvSpPr>
          <p:spPr>
            <a:xfrm flipH="1">
              <a:off x="5087252" y="3724062"/>
              <a:ext cx="670310" cy="276999"/>
            </a:xfrm>
            <a:prstGeom prst="rect">
              <a:avLst/>
            </a:prstGeom>
            <a:noFill/>
          </p:spPr>
          <p:txBody>
            <a:bodyPr wrap="square" rtlCol="0">
              <a:spAutoFit/>
            </a:bodyPr>
            <a:lstStyle/>
            <a:p>
              <a:r>
                <a:rPr lang="en-US" sz="1200" b="1" dirty="0"/>
                <a:t>Control</a:t>
              </a:r>
            </a:p>
          </p:txBody>
        </p:sp>
        <p:sp>
          <p:nvSpPr>
            <p:cNvPr id="53" name="TextBox 52">
              <a:extLst>
                <a:ext uri="{FF2B5EF4-FFF2-40B4-BE49-F238E27FC236}">
                  <a16:creationId xmlns:a16="http://schemas.microsoft.com/office/drawing/2014/main" id="{6DFFBDC3-AAB0-464A-9D26-C0A59D4CC23E}"/>
                </a:ext>
              </a:extLst>
            </p:cNvPr>
            <p:cNvSpPr txBox="1"/>
            <p:nvPr/>
          </p:nvSpPr>
          <p:spPr>
            <a:xfrm flipH="1">
              <a:off x="5182526" y="4735572"/>
              <a:ext cx="575036" cy="276999"/>
            </a:xfrm>
            <a:prstGeom prst="rect">
              <a:avLst/>
            </a:prstGeom>
            <a:noFill/>
          </p:spPr>
          <p:txBody>
            <a:bodyPr wrap="square" rtlCol="0">
              <a:spAutoFit/>
            </a:bodyPr>
            <a:lstStyle/>
            <a:p>
              <a:r>
                <a:rPr lang="en-US" sz="1200" b="1" dirty="0"/>
                <a:t>SPE</a:t>
              </a:r>
            </a:p>
          </p:txBody>
        </p:sp>
        <p:cxnSp>
          <p:nvCxnSpPr>
            <p:cNvPr id="54" name="Connector: Elbow 53">
              <a:extLst>
                <a:ext uri="{FF2B5EF4-FFF2-40B4-BE49-F238E27FC236}">
                  <a16:creationId xmlns:a16="http://schemas.microsoft.com/office/drawing/2014/main" id="{9CC40515-4DE1-4678-8AB4-F91911350CCE}"/>
                </a:ext>
              </a:extLst>
            </p:cNvPr>
            <p:cNvCxnSpPr/>
            <p:nvPr/>
          </p:nvCxnSpPr>
          <p:spPr>
            <a:xfrm>
              <a:off x="5701478" y="3872941"/>
              <a:ext cx="868272" cy="46310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3CD010B4-6444-4645-B532-0FA04980BBEB}"/>
                </a:ext>
              </a:extLst>
            </p:cNvPr>
            <p:cNvCxnSpPr/>
            <p:nvPr/>
          </p:nvCxnSpPr>
          <p:spPr>
            <a:xfrm flipV="1">
              <a:off x="5701478" y="4336047"/>
              <a:ext cx="868272" cy="55166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58" name="Picture 57">
              <a:extLst>
                <a:ext uri="{FF2B5EF4-FFF2-40B4-BE49-F238E27FC236}">
                  <a16:creationId xmlns:a16="http://schemas.microsoft.com/office/drawing/2014/main" id="{B5C497B2-EB54-49AB-AA06-35797FD5F772}"/>
                </a:ext>
              </a:extLst>
            </p:cNvPr>
            <p:cNvPicPr>
              <a:picLocks noChangeAspect="1"/>
            </p:cNvPicPr>
            <p:nvPr/>
          </p:nvPicPr>
          <p:blipFill rotWithShape="1">
            <a:blip r:embed="rId5">
              <a:extLst>
                <a:ext uri="{28A0092B-C50C-407E-A947-70E740481C1C}">
                  <a14:useLocalDpi xmlns:a14="http://schemas.microsoft.com/office/drawing/2010/main" val="0"/>
                </a:ext>
              </a:extLst>
            </a:blip>
            <a:srcRect l="42496" t="5100" r="39051" b="11287"/>
            <a:stretch/>
          </p:blipFill>
          <p:spPr>
            <a:xfrm>
              <a:off x="3573988" y="5012571"/>
              <a:ext cx="684320" cy="684605"/>
            </a:xfrm>
            <a:prstGeom prst="rect">
              <a:avLst/>
            </a:prstGeom>
          </p:spPr>
        </p:pic>
        <p:sp>
          <p:nvSpPr>
            <p:cNvPr id="65" name="TextBox 64">
              <a:extLst>
                <a:ext uri="{FF2B5EF4-FFF2-40B4-BE49-F238E27FC236}">
                  <a16:creationId xmlns:a16="http://schemas.microsoft.com/office/drawing/2014/main" id="{E77080D7-EF53-4D46-8C4D-8F548158634C}"/>
                </a:ext>
              </a:extLst>
            </p:cNvPr>
            <p:cNvSpPr txBox="1"/>
            <p:nvPr/>
          </p:nvSpPr>
          <p:spPr>
            <a:xfrm flipH="1">
              <a:off x="4786023" y="6103209"/>
              <a:ext cx="1149643" cy="276999"/>
            </a:xfrm>
            <a:prstGeom prst="rect">
              <a:avLst/>
            </a:prstGeom>
            <a:noFill/>
          </p:spPr>
          <p:txBody>
            <a:bodyPr wrap="square" rtlCol="0">
              <a:spAutoFit/>
            </a:bodyPr>
            <a:lstStyle/>
            <a:p>
              <a:r>
                <a:rPr lang="en-US" sz="1200" b="1" dirty="0"/>
                <a:t>Control or SPE</a:t>
              </a:r>
            </a:p>
          </p:txBody>
        </p:sp>
        <p:sp>
          <p:nvSpPr>
            <p:cNvPr id="67" name="TextBox 66">
              <a:extLst>
                <a:ext uri="{FF2B5EF4-FFF2-40B4-BE49-F238E27FC236}">
                  <a16:creationId xmlns:a16="http://schemas.microsoft.com/office/drawing/2014/main" id="{3F914D09-1889-4A0D-8DC7-1F7D9B77788C}"/>
                </a:ext>
              </a:extLst>
            </p:cNvPr>
            <p:cNvSpPr txBox="1"/>
            <p:nvPr/>
          </p:nvSpPr>
          <p:spPr>
            <a:xfrm flipH="1">
              <a:off x="3027909" y="5867529"/>
              <a:ext cx="1797889" cy="307777"/>
            </a:xfrm>
            <a:prstGeom prst="rect">
              <a:avLst/>
            </a:prstGeom>
            <a:noFill/>
          </p:spPr>
          <p:txBody>
            <a:bodyPr wrap="square" rtlCol="0">
              <a:spAutoFit/>
            </a:bodyPr>
            <a:lstStyle/>
            <a:p>
              <a:r>
                <a:rPr lang="en-US" sz="1400" b="1" dirty="0"/>
                <a:t>Refrigerated in Dark</a:t>
              </a:r>
            </a:p>
          </p:txBody>
        </p:sp>
        <p:pic>
          <p:nvPicPr>
            <p:cNvPr id="63" name="Picture 62">
              <a:extLst>
                <a:ext uri="{FF2B5EF4-FFF2-40B4-BE49-F238E27FC236}">
                  <a16:creationId xmlns:a16="http://schemas.microsoft.com/office/drawing/2014/main" id="{17C69135-38D9-4104-B319-A3D7E0475E79}"/>
                </a:ext>
              </a:extLst>
            </p:cNvPr>
            <p:cNvPicPr>
              <a:picLocks noChangeAspect="1"/>
            </p:cNvPicPr>
            <p:nvPr/>
          </p:nvPicPr>
          <p:blipFill rotWithShape="1">
            <a:blip r:embed="rId5">
              <a:extLst>
                <a:ext uri="{28A0092B-C50C-407E-A947-70E740481C1C}">
                  <a14:useLocalDpi xmlns:a14="http://schemas.microsoft.com/office/drawing/2010/main" val="0"/>
                </a:ext>
              </a:extLst>
            </a:blip>
            <a:srcRect l="42496" t="5100" r="39051" b="11287"/>
            <a:stretch/>
          </p:blipFill>
          <p:spPr>
            <a:xfrm>
              <a:off x="5071803" y="5437359"/>
              <a:ext cx="684320" cy="684605"/>
            </a:xfrm>
            <a:prstGeom prst="rect">
              <a:avLst/>
            </a:prstGeom>
          </p:spPr>
        </p:pic>
        <p:sp>
          <p:nvSpPr>
            <p:cNvPr id="74" name="TextBox 73">
              <a:extLst>
                <a:ext uri="{FF2B5EF4-FFF2-40B4-BE49-F238E27FC236}">
                  <a16:creationId xmlns:a16="http://schemas.microsoft.com/office/drawing/2014/main" id="{AD52A85F-7202-47E3-971F-5788A7F8A697}"/>
                </a:ext>
              </a:extLst>
            </p:cNvPr>
            <p:cNvSpPr txBox="1"/>
            <p:nvPr/>
          </p:nvSpPr>
          <p:spPr>
            <a:xfrm flipH="1">
              <a:off x="5935666" y="3198503"/>
              <a:ext cx="1748236" cy="461665"/>
            </a:xfrm>
            <a:prstGeom prst="rect">
              <a:avLst/>
            </a:prstGeom>
            <a:noFill/>
          </p:spPr>
          <p:txBody>
            <a:bodyPr wrap="square" rtlCol="0">
              <a:spAutoFit/>
            </a:bodyPr>
            <a:lstStyle/>
            <a:p>
              <a:r>
                <a:rPr lang="en-US" sz="1200" b="1" dirty="0"/>
                <a:t>Shipped Back to KSC and Storage</a:t>
              </a:r>
            </a:p>
          </p:txBody>
        </p:sp>
        <p:sp>
          <p:nvSpPr>
            <p:cNvPr id="104" name="Rectangle 103">
              <a:extLst>
                <a:ext uri="{FF2B5EF4-FFF2-40B4-BE49-F238E27FC236}">
                  <a16:creationId xmlns:a16="http://schemas.microsoft.com/office/drawing/2014/main" id="{0184819C-8445-412F-A863-864B31080F96}"/>
                </a:ext>
              </a:extLst>
            </p:cNvPr>
            <p:cNvSpPr/>
            <p:nvPr/>
          </p:nvSpPr>
          <p:spPr>
            <a:xfrm>
              <a:off x="6674541" y="1470760"/>
              <a:ext cx="575036" cy="70724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05" name="Rectangle 104">
              <a:extLst>
                <a:ext uri="{FF2B5EF4-FFF2-40B4-BE49-F238E27FC236}">
                  <a16:creationId xmlns:a16="http://schemas.microsoft.com/office/drawing/2014/main" id="{9B3D4985-7CC6-4611-8E76-5B3DE81A153D}"/>
                </a:ext>
              </a:extLst>
            </p:cNvPr>
            <p:cNvSpPr/>
            <p:nvPr/>
          </p:nvSpPr>
          <p:spPr>
            <a:xfrm>
              <a:off x="6674541" y="2485529"/>
              <a:ext cx="575036" cy="70724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06" name="Rectangle 105">
              <a:extLst>
                <a:ext uri="{FF2B5EF4-FFF2-40B4-BE49-F238E27FC236}">
                  <a16:creationId xmlns:a16="http://schemas.microsoft.com/office/drawing/2014/main" id="{F8D0AFAA-71A5-49E5-899E-95A8571087B0}"/>
                </a:ext>
              </a:extLst>
            </p:cNvPr>
            <p:cNvSpPr/>
            <p:nvPr/>
          </p:nvSpPr>
          <p:spPr>
            <a:xfrm>
              <a:off x="6674541" y="3503941"/>
              <a:ext cx="575036" cy="70724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7" name="Rectangle 106">
              <a:extLst>
                <a:ext uri="{FF2B5EF4-FFF2-40B4-BE49-F238E27FC236}">
                  <a16:creationId xmlns:a16="http://schemas.microsoft.com/office/drawing/2014/main" id="{A8277837-6EC1-448F-9612-FF28E148CEAE}"/>
                </a:ext>
              </a:extLst>
            </p:cNvPr>
            <p:cNvSpPr/>
            <p:nvPr/>
          </p:nvSpPr>
          <p:spPr>
            <a:xfrm>
              <a:off x="6674541" y="4520449"/>
              <a:ext cx="575036" cy="70724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8" name="TextBox 107">
              <a:extLst>
                <a:ext uri="{FF2B5EF4-FFF2-40B4-BE49-F238E27FC236}">
                  <a16:creationId xmlns:a16="http://schemas.microsoft.com/office/drawing/2014/main" id="{69D8C893-18AD-46DA-A0EE-D5F2F6C2DE7B}"/>
                </a:ext>
              </a:extLst>
            </p:cNvPr>
            <p:cNvSpPr txBox="1"/>
            <p:nvPr/>
          </p:nvSpPr>
          <p:spPr>
            <a:xfrm flipH="1">
              <a:off x="6635265" y="1670493"/>
              <a:ext cx="670310" cy="276999"/>
            </a:xfrm>
            <a:prstGeom prst="rect">
              <a:avLst/>
            </a:prstGeom>
            <a:noFill/>
          </p:spPr>
          <p:txBody>
            <a:bodyPr wrap="square" rtlCol="0">
              <a:spAutoFit/>
            </a:bodyPr>
            <a:lstStyle/>
            <a:p>
              <a:r>
                <a:rPr lang="en-US" sz="1200" b="1" dirty="0"/>
                <a:t>Control</a:t>
              </a:r>
            </a:p>
          </p:txBody>
        </p:sp>
        <p:sp>
          <p:nvSpPr>
            <p:cNvPr id="109" name="TextBox 108">
              <a:extLst>
                <a:ext uri="{FF2B5EF4-FFF2-40B4-BE49-F238E27FC236}">
                  <a16:creationId xmlns:a16="http://schemas.microsoft.com/office/drawing/2014/main" id="{F058840D-A387-461C-A9C1-C4F8F5B3A5BF}"/>
                </a:ext>
              </a:extLst>
            </p:cNvPr>
            <p:cNvSpPr txBox="1"/>
            <p:nvPr/>
          </p:nvSpPr>
          <p:spPr>
            <a:xfrm flipH="1">
              <a:off x="6730974" y="2679036"/>
              <a:ext cx="575036" cy="276999"/>
            </a:xfrm>
            <a:prstGeom prst="rect">
              <a:avLst/>
            </a:prstGeom>
            <a:noFill/>
          </p:spPr>
          <p:txBody>
            <a:bodyPr wrap="square" rtlCol="0">
              <a:spAutoFit/>
            </a:bodyPr>
            <a:lstStyle/>
            <a:p>
              <a:r>
                <a:rPr lang="en-US" sz="1200" b="1" dirty="0"/>
                <a:t>GCR</a:t>
              </a:r>
            </a:p>
          </p:txBody>
        </p:sp>
        <p:sp>
          <p:nvSpPr>
            <p:cNvPr id="110" name="TextBox 109">
              <a:extLst>
                <a:ext uri="{FF2B5EF4-FFF2-40B4-BE49-F238E27FC236}">
                  <a16:creationId xmlns:a16="http://schemas.microsoft.com/office/drawing/2014/main" id="{11A9DED8-7B2B-4148-9599-8A033F90CC60}"/>
                </a:ext>
              </a:extLst>
            </p:cNvPr>
            <p:cNvSpPr txBox="1"/>
            <p:nvPr/>
          </p:nvSpPr>
          <p:spPr>
            <a:xfrm flipH="1">
              <a:off x="6644042" y="3724062"/>
              <a:ext cx="670310" cy="276999"/>
            </a:xfrm>
            <a:prstGeom prst="rect">
              <a:avLst/>
            </a:prstGeom>
            <a:noFill/>
          </p:spPr>
          <p:txBody>
            <a:bodyPr wrap="square" rtlCol="0">
              <a:spAutoFit/>
            </a:bodyPr>
            <a:lstStyle/>
            <a:p>
              <a:r>
                <a:rPr lang="en-US" sz="1200" b="1" dirty="0"/>
                <a:t>Control</a:t>
              </a:r>
            </a:p>
          </p:txBody>
        </p:sp>
        <p:sp>
          <p:nvSpPr>
            <p:cNvPr id="111" name="TextBox 110">
              <a:extLst>
                <a:ext uri="{FF2B5EF4-FFF2-40B4-BE49-F238E27FC236}">
                  <a16:creationId xmlns:a16="http://schemas.microsoft.com/office/drawing/2014/main" id="{A7FCB195-9D98-4548-ACB4-6067B926A14A}"/>
                </a:ext>
              </a:extLst>
            </p:cNvPr>
            <p:cNvSpPr txBox="1"/>
            <p:nvPr/>
          </p:nvSpPr>
          <p:spPr>
            <a:xfrm flipH="1">
              <a:off x="6739316" y="4735572"/>
              <a:ext cx="575036" cy="276999"/>
            </a:xfrm>
            <a:prstGeom prst="rect">
              <a:avLst/>
            </a:prstGeom>
            <a:noFill/>
          </p:spPr>
          <p:txBody>
            <a:bodyPr wrap="square" rtlCol="0">
              <a:spAutoFit/>
            </a:bodyPr>
            <a:lstStyle/>
            <a:p>
              <a:r>
                <a:rPr lang="en-US" sz="1200" b="1" dirty="0"/>
                <a:t>SPE</a:t>
              </a:r>
            </a:p>
          </p:txBody>
        </p:sp>
        <p:pic>
          <p:nvPicPr>
            <p:cNvPr id="112" name="Picture 111">
              <a:extLst>
                <a:ext uri="{FF2B5EF4-FFF2-40B4-BE49-F238E27FC236}">
                  <a16:creationId xmlns:a16="http://schemas.microsoft.com/office/drawing/2014/main" id="{8AD24965-0B87-4DB8-922C-01EE2EFCB8EE}"/>
                </a:ext>
              </a:extLst>
            </p:cNvPr>
            <p:cNvPicPr>
              <a:picLocks noChangeAspect="1"/>
            </p:cNvPicPr>
            <p:nvPr/>
          </p:nvPicPr>
          <p:blipFill rotWithShape="1">
            <a:blip r:embed="rId5">
              <a:extLst>
                <a:ext uri="{28A0092B-C50C-407E-A947-70E740481C1C}">
                  <a14:useLocalDpi xmlns:a14="http://schemas.microsoft.com/office/drawing/2010/main" val="0"/>
                </a:ext>
              </a:extLst>
            </a:blip>
            <a:srcRect l="42496" t="5100" r="39051" b="11287"/>
            <a:stretch/>
          </p:blipFill>
          <p:spPr>
            <a:xfrm>
              <a:off x="6630032" y="5438905"/>
              <a:ext cx="684320" cy="684605"/>
            </a:xfrm>
            <a:prstGeom prst="rect">
              <a:avLst/>
            </a:prstGeom>
          </p:spPr>
        </p:pic>
        <p:cxnSp>
          <p:nvCxnSpPr>
            <p:cNvPr id="125" name="Connector: Elbow 124">
              <a:extLst>
                <a:ext uri="{FF2B5EF4-FFF2-40B4-BE49-F238E27FC236}">
                  <a16:creationId xmlns:a16="http://schemas.microsoft.com/office/drawing/2014/main" id="{3896622A-5653-4A52-AFF1-EDCC026ED566}"/>
                </a:ext>
              </a:extLst>
            </p:cNvPr>
            <p:cNvCxnSpPr>
              <a:cxnSpLocks/>
            </p:cNvCxnSpPr>
            <p:nvPr/>
          </p:nvCxnSpPr>
          <p:spPr>
            <a:xfrm>
              <a:off x="2736487" y="3350097"/>
              <a:ext cx="856355" cy="200477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7" name="Connector: Elbow 126">
              <a:extLst>
                <a:ext uri="{FF2B5EF4-FFF2-40B4-BE49-F238E27FC236}">
                  <a16:creationId xmlns:a16="http://schemas.microsoft.com/office/drawing/2014/main" id="{746A4447-4079-4215-800E-C4E9FF1DA430}"/>
                </a:ext>
              </a:extLst>
            </p:cNvPr>
            <p:cNvCxnSpPr>
              <a:stCxn id="58" idx="3"/>
              <a:endCxn id="63" idx="1"/>
            </p:cNvCxnSpPr>
            <p:nvPr/>
          </p:nvCxnSpPr>
          <p:spPr>
            <a:xfrm>
              <a:off x="4258308" y="5354874"/>
              <a:ext cx="813495" cy="424788"/>
            </a:xfrm>
            <a:prstGeom prst="bentConnector3">
              <a:avLst>
                <a:gd name="adj1" fmla="val 7781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94E0C32C-BA23-4099-BA87-0BBA092E1850}"/>
                </a:ext>
              </a:extLst>
            </p:cNvPr>
            <p:cNvCxnSpPr>
              <a:stCxn id="63" idx="3"/>
              <a:endCxn id="112" idx="1"/>
            </p:cNvCxnSpPr>
            <p:nvPr/>
          </p:nvCxnSpPr>
          <p:spPr>
            <a:xfrm>
              <a:off x="5756123" y="5779662"/>
              <a:ext cx="873909" cy="1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4E90BC4A-F414-4574-95F1-573FE74D90E1}"/>
                </a:ext>
              </a:extLst>
            </p:cNvPr>
            <p:cNvSpPr txBox="1"/>
            <p:nvPr/>
          </p:nvSpPr>
          <p:spPr>
            <a:xfrm flipH="1">
              <a:off x="5015986" y="2183660"/>
              <a:ext cx="843972" cy="276999"/>
            </a:xfrm>
            <a:prstGeom prst="rect">
              <a:avLst/>
            </a:prstGeom>
            <a:noFill/>
          </p:spPr>
          <p:txBody>
            <a:bodyPr wrap="square" rtlCol="0">
              <a:spAutoFit/>
            </a:bodyPr>
            <a:lstStyle/>
            <a:p>
              <a:r>
                <a:rPr lang="en-US" sz="1200" b="1" dirty="0"/>
                <a:t>Exposure</a:t>
              </a:r>
            </a:p>
          </p:txBody>
        </p:sp>
        <p:sp>
          <p:nvSpPr>
            <p:cNvPr id="132" name="TextBox 131">
              <a:extLst>
                <a:ext uri="{FF2B5EF4-FFF2-40B4-BE49-F238E27FC236}">
                  <a16:creationId xmlns:a16="http://schemas.microsoft.com/office/drawing/2014/main" id="{BB038009-47EB-41A8-B1A0-A6C6177861F1}"/>
                </a:ext>
              </a:extLst>
            </p:cNvPr>
            <p:cNvSpPr txBox="1"/>
            <p:nvPr/>
          </p:nvSpPr>
          <p:spPr>
            <a:xfrm flipH="1">
              <a:off x="5025853" y="4226563"/>
              <a:ext cx="843972" cy="276999"/>
            </a:xfrm>
            <a:prstGeom prst="rect">
              <a:avLst/>
            </a:prstGeom>
            <a:noFill/>
          </p:spPr>
          <p:txBody>
            <a:bodyPr wrap="square" rtlCol="0">
              <a:spAutoFit/>
            </a:bodyPr>
            <a:lstStyle/>
            <a:p>
              <a:r>
                <a:rPr lang="en-US" sz="1200" b="1" dirty="0"/>
                <a:t>Exposure</a:t>
              </a:r>
            </a:p>
          </p:txBody>
        </p:sp>
        <p:sp>
          <p:nvSpPr>
            <p:cNvPr id="136" name="TextBox 135">
              <a:extLst>
                <a:ext uri="{FF2B5EF4-FFF2-40B4-BE49-F238E27FC236}">
                  <a16:creationId xmlns:a16="http://schemas.microsoft.com/office/drawing/2014/main" id="{3D979846-A9FF-4F1F-9CCE-A96AB034E72F}"/>
                </a:ext>
              </a:extLst>
            </p:cNvPr>
            <p:cNvSpPr txBox="1"/>
            <p:nvPr/>
          </p:nvSpPr>
          <p:spPr>
            <a:xfrm flipH="1">
              <a:off x="6181671" y="6119646"/>
              <a:ext cx="1797889" cy="276999"/>
            </a:xfrm>
            <a:prstGeom prst="rect">
              <a:avLst/>
            </a:prstGeom>
            <a:noFill/>
          </p:spPr>
          <p:txBody>
            <a:bodyPr wrap="square" rtlCol="0">
              <a:spAutoFit/>
            </a:bodyPr>
            <a:lstStyle/>
            <a:p>
              <a:r>
                <a:rPr lang="en-US" sz="1200" b="1" dirty="0"/>
                <a:t>Refrigerated in Dark</a:t>
              </a:r>
            </a:p>
          </p:txBody>
        </p:sp>
        <p:sp>
          <p:nvSpPr>
            <p:cNvPr id="137" name="TextBox 136">
              <a:extLst>
                <a:ext uri="{FF2B5EF4-FFF2-40B4-BE49-F238E27FC236}">
                  <a16:creationId xmlns:a16="http://schemas.microsoft.com/office/drawing/2014/main" id="{D2CC0195-0DA0-47D0-8198-E85032CC6E6F}"/>
                </a:ext>
              </a:extLst>
            </p:cNvPr>
            <p:cNvSpPr txBox="1"/>
            <p:nvPr/>
          </p:nvSpPr>
          <p:spPr>
            <a:xfrm flipH="1">
              <a:off x="3712679" y="2501579"/>
              <a:ext cx="447567" cy="286710"/>
            </a:xfrm>
            <a:prstGeom prst="rect">
              <a:avLst/>
            </a:prstGeom>
            <a:noFill/>
          </p:spPr>
          <p:txBody>
            <a:bodyPr wrap="square" rtlCol="0">
              <a:spAutoFit/>
            </a:bodyPr>
            <a:lstStyle/>
            <a:p>
              <a:r>
                <a:rPr lang="en-US" sz="1200" b="1" dirty="0"/>
                <a:t>Dry</a:t>
              </a:r>
            </a:p>
          </p:txBody>
        </p:sp>
        <p:sp>
          <p:nvSpPr>
            <p:cNvPr id="138" name="TextBox 137">
              <a:extLst>
                <a:ext uri="{FF2B5EF4-FFF2-40B4-BE49-F238E27FC236}">
                  <a16:creationId xmlns:a16="http://schemas.microsoft.com/office/drawing/2014/main" id="{C022C1E0-9500-4874-A41D-EA9FFA5A7987}"/>
                </a:ext>
              </a:extLst>
            </p:cNvPr>
            <p:cNvSpPr txBox="1"/>
            <p:nvPr/>
          </p:nvSpPr>
          <p:spPr>
            <a:xfrm flipH="1">
              <a:off x="3529156" y="3926808"/>
              <a:ext cx="791958" cy="276999"/>
            </a:xfrm>
            <a:prstGeom prst="rect">
              <a:avLst/>
            </a:prstGeom>
            <a:noFill/>
          </p:spPr>
          <p:txBody>
            <a:bodyPr wrap="square" rtlCol="0">
              <a:spAutoFit/>
            </a:bodyPr>
            <a:lstStyle/>
            <a:p>
              <a:r>
                <a:rPr lang="en-US" sz="1200" b="1" dirty="0"/>
                <a:t>Hydrated</a:t>
              </a:r>
            </a:p>
          </p:txBody>
        </p:sp>
        <p:sp>
          <p:nvSpPr>
            <p:cNvPr id="145" name="Rectangle: Rounded Corners 144">
              <a:extLst>
                <a:ext uri="{FF2B5EF4-FFF2-40B4-BE49-F238E27FC236}">
                  <a16:creationId xmlns:a16="http://schemas.microsoft.com/office/drawing/2014/main" id="{B5A35A8F-F403-4AF4-8187-6FD810290E6D}"/>
                </a:ext>
              </a:extLst>
            </p:cNvPr>
            <p:cNvSpPr/>
            <p:nvPr/>
          </p:nvSpPr>
          <p:spPr>
            <a:xfrm>
              <a:off x="8193921" y="3158939"/>
              <a:ext cx="998740" cy="56512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46" name="TextBox 145">
              <a:extLst>
                <a:ext uri="{FF2B5EF4-FFF2-40B4-BE49-F238E27FC236}">
                  <a16:creationId xmlns:a16="http://schemas.microsoft.com/office/drawing/2014/main" id="{27429FFD-ED64-41D6-A1F5-80F9ED65D121}"/>
                </a:ext>
              </a:extLst>
            </p:cNvPr>
            <p:cNvSpPr txBox="1"/>
            <p:nvPr/>
          </p:nvSpPr>
          <p:spPr>
            <a:xfrm flipH="1">
              <a:off x="8166453" y="3242374"/>
              <a:ext cx="1080570" cy="369332"/>
            </a:xfrm>
            <a:prstGeom prst="rect">
              <a:avLst/>
            </a:prstGeom>
            <a:noFill/>
          </p:spPr>
          <p:txBody>
            <a:bodyPr wrap="square" rtlCol="0">
              <a:spAutoFit/>
            </a:bodyPr>
            <a:lstStyle/>
            <a:p>
              <a:r>
                <a:rPr lang="en-US" dirty="0"/>
                <a:t>Grow-out</a:t>
              </a:r>
            </a:p>
          </p:txBody>
        </p:sp>
        <p:cxnSp>
          <p:nvCxnSpPr>
            <p:cNvPr id="148" name="Connector: Elbow 147">
              <a:extLst>
                <a:ext uri="{FF2B5EF4-FFF2-40B4-BE49-F238E27FC236}">
                  <a16:creationId xmlns:a16="http://schemas.microsoft.com/office/drawing/2014/main" id="{EA59E00A-419A-454C-8B06-804D11606324}"/>
                </a:ext>
              </a:extLst>
            </p:cNvPr>
            <p:cNvCxnSpPr>
              <a:stCxn id="108" idx="1"/>
              <a:endCxn id="146" idx="3"/>
            </p:cNvCxnSpPr>
            <p:nvPr/>
          </p:nvCxnSpPr>
          <p:spPr>
            <a:xfrm>
              <a:off x="7305575" y="1808993"/>
              <a:ext cx="860878" cy="161804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0" name="Connector: Elbow 149">
              <a:extLst>
                <a:ext uri="{FF2B5EF4-FFF2-40B4-BE49-F238E27FC236}">
                  <a16:creationId xmlns:a16="http://schemas.microsoft.com/office/drawing/2014/main" id="{5066154C-D06B-4017-93DF-D818D184CC16}"/>
                </a:ext>
              </a:extLst>
            </p:cNvPr>
            <p:cNvCxnSpPr>
              <a:stCxn id="109" idx="1"/>
              <a:endCxn id="146" idx="3"/>
            </p:cNvCxnSpPr>
            <p:nvPr/>
          </p:nvCxnSpPr>
          <p:spPr>
            <a:xfrm>
              <a:off x="7306010" y="2817536"/>
              <a:ext cx="860443" cy="60950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4" name="Connector: Elbow 153">
              <a:extLst>
                <a:ext uri="{FF2B5EF4-FFF2-40B4-BE49-F238E27FC236}">
                  <a16:creationId xmlns:a16="http://schemas.microsoft.com/office/drawing/2014/main" id="{272B3816-8512-4B4F-A1AE-4158C9CDA001}"/>
                </a:ext>
              </a:extLst>
            </p:cNvPr>
            <p:cNvCxnSpPr>
              <a:stCxn id="110" idx="1"/>
              <a:endCxn id="146" idx="3"/>
            </p:cNvCxnSpPr>
            <p:nvPr/>
          </p:nvCxnSpPr>
          <p:spPr>
            <a:xfrm flipV="1">
              <a:off x="7314352" y="3427040"/>
              <a:ext cx="852101" cy="43552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8" name="Connector: Elbow 157">
              <a:extLst>
                <a:ext uri="{FF2B5EF4-FFF2-40B4-BE49-F238E27FC236}">
                  <a16:creationId xmlns:a16="http://schemas.microsoft.com/office/drawing/2014/main" id="{872B98BC-2C9C-467E-A1E1-C638BD7D14C4}"/>
                </a:ext>
              </a:extLst>
            </p:cNvPr>
            <p:cNvCxnSpPr>
              <a:stCxn id="111" idx="1"/>
              <a:endCxn id="146" idx="3"/>
            </p:cNvCxnSpPr>
            <p:nvPr/>
          </p:nvCxnSpPr>
          <p:spPr>
            <a:xfrm flipV="1">
              <a:off x="7314352" y="3427040"/>
              <a:ext cx="852101" cy="144703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1" name="Connector: Elbow 160">
              <a:extLst>
                <a:ext uri="{FF2B5EF4-FFF2-40B4-BE49-F238E27FC236}">
                  <a16:creationId xmlns:a16="http://schemas.microsoft.com/office/drawing/2014/main" id="{692E7F19-2B97-4E24-ABE4-DC52E98D112F}"/>
                </a:ext>
              </a:extLst>
            </p:cNvPr>
            <p:cNvCxnSpPr>
              <a:stCxn id="112" idx="3"/>
              <a:endCxn id="146" idx="3"/>
            </p:cNvCxnSpPr>
            <p:nvPr/>
          </p:nvCxnSpPr>
          <p:spPr>
            <a:xfrm flipV="1">
              <a:off x="7314352" y="3427040"/>
              <a:ext cx="852101" cy="235416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62" name="Rectangle: Rounded Corners 161">
              <a:extLst>
                <a:ext uri="{FF2B5EF4-FFF2-40B4-BE49-F238E27FC236}">
                  <a16:creationId xmlns:a16="http://schemas.microsoft.com/office/drawing/2014/main" id="{1B2A2209-1772-441E-AB95-939C3C1A5CCA}"/>
                </a:ext>
              </a:extLst>
            </p:cNvPr>
            <p:cNvSpPr/>
            <p:nvPr/>
          </p:nvSpPr>
          <p:spPr>
            <a:xfrm>
              <a:off x="10799574" y="1630942"/>
              <a:ext cx="954334" cy="33855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63" name="TextBox 162">
              <a:extLst>
                <a:ext uri="{FF2B5EF4-FFF2-40B4-BE49-F238E27FC236}">
                  <a16:creationId xmlns:a16="http://schemas.microsoft.com/office/drawing/2014/main" id="{3EE85B9A-234C-4FED-A407-3C97EC25C3A7}"/>
                </a:ext>
              </a:extLst>
            </p:cNvPr>
            <p:cNvSpPr txBox="1"/>
            <p:nvPr/>
          </p:nvSpPr>
          <p:spPr>
            <a:xfrm flipH="1">
              <a:off x="10799574" y="1603756"/>
              <a:ext cx="1047790" cy="430887"/>
            </a:xfrm>
            <a:prstGeom prst="rect">
              <a:avLst/>
            </a:prstGeom>
            <a:noFill/>
          </p:spPr>
          <p:txBody>
            <a:bodyPr wrap="square" rtlCol="0">
              <a:spAutoFit/>
            </a:bodyPr>
            <a:lstStyle/>
            <a:p>
              <a:r>
                <a:rPr lang="en-US" sz="1100" b="1" dirty="0"/>
                <a:t>Germination Rate</a:t>
              </a:r>
            </a:p>
          </p:txBody>
        </p:sp>
        <p:sp>
          <p:nvSpPr>
            <p:cNvPr id="168" name="Rectangle: Rounded Corners 167">
              <a:extLst>
                <a:ext uri="{FF2B5EF4-FFF2-40B4-BE49-F238E27FC236}">
                  <a16:creationId xmlns:a16="http://schemas.microsoft.com/office/drawing/2014/main" id="{B2E137EF-730F-45C5-B659-5630C580B113}"/>
                </a:ext>
              </a:extLst>
            </p:cNvPr>
            <p:cNvSpPr/>
            <p:nvPr/>
          </p:nvSpPr>
          <p:spPr>
            <a:xfrm>
              <a:off x="9615340" y="2286906"/>
              <a:ext cx="760707" cy="62874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2CC84116-3F83-459E-A056-2BD4DC8AFF22}"/>
                </a:ext>
              </a:extLst>
            </p:cNvPr>
            <p:cNvSpPr/>
            <p:nvPr/>
          </p:nvSpPr>
          <p:spPr>
            <a:xfrm>
              <a:off x="9615340" y="3896812"/>
              <a:ext cx="760707" cy="62874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175" name="Connector: Elbow 174">
              <a:extLst>
                <a:ext uri="{FF2B5EF4-FFF2-40B4-BE49-F238E27FC236}">
                  <a16:creationId xmlns:a16="http://schemas.microsoft.com/office/drawing/2014/main" id="{029919CC-C15C-4677-91F8-58AB823B6CC1}"/>
                </a:ext>
              </a:extLst>
            </p:cNvPr>
            <p:cNvCxnSpPr>
              <a:stCxn id="146" idx="1"/>
              <a:endCxn id="168" idx="1"/>
            </p:cNvCxnSpPr>
            <p:nvPr/>
          </p:nvCxnSpPr>
          <p:spPr>
            <a:xfrm flipV="1">
              <a:off x="9247023" y="2601280"/>
              <a:ext cx="368317" cy="82576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7" name="Connector: Elbow 176">
              <a:extLst>
                <a:ext uri="{FF2B5EF4-FFF2-40B4-BE49-F238E27FC236}">
                  <a16:creationId xmlns:a16="http://schemas.microsoft.com/office/drawing/2014/main" id="{891C2C23-B92F-4E08-98A5-6C36F805A3FC}"/>
                </a:ext>
              </a:extLst>
            </p:cNvPr>
            <p:cNvCxnSpPr>
              <a:stCxn id="146" idx="1"/>
              <a:endCxn id="173" idx="1"/>
            </p:cNvCxnSpPr>
            <p:nvPr/>
          </p:nvCxnSpPr>
          <p:spPr>
            <a:xfrm>
              <a:off x="9247023" y="3427040"/>
              <a:ext cx="368317" cy="78414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78" name="Rectangle: Rounded Corners 177">
              <a:extLst>
                <a:ext uri="{FF2B5EF4-FFF2-40B4-BE49-F238E27FC236}">
                  <a16:creationId xmlns:a16="http://schemas.microsoft.com/office/drawing/2014/main" id="{125EB693-A558-481C-AEE6-5A2E266A69C4}"/>
                </a:ext>
              </a:extLst>
            </p:cNvPr>
            <p:cNvSpPr/>
            <p:nvPr/>
          </p:nvSpPr>
          <p:spPr>
            <a:xfrm>
              <a:off x="10799574" y="2114211"/>
              <a:ext cx="954334" cy="33855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79" name="TextBox 178">
              <a:extLst>
                <a:ext uri="{FF2B5EF4-FFF2-40B4-BE49-F238E27FC236}">
                  <a16:creationId xmlns:a16="http://schemas.microsoft.com/office/drawing/2014/main" id="{22576739-FB12-443F-93C1-615F07D1460F}"/>
                </a:ext>
              </a:extLst>
            </p:cNvPr>
            <p:cNvSpPr txBox="1"/>
            <p:nvPr/>
          </p:nvSpPr>
          <p:spPr>
            <a:xfrm flipH="1">
              <a:off x="10799574" y="2143587"/>
              <a:ext cx="1047790" cy="261610"/>
            </a:xfrm>
            <a:prstGeom prst="rect">
              <a:avLst/>
            </a:prstGeom>
            <a:noFill/>
          </p:spPr>
          <p:txBody>
            <a:bodyPr wrap="square" rtlCol="0">
              <a:spAutoFit/>
            </a:bodyPr>
            <a:lstStyle/>
            <a:p>
              <a:r>
                <a:rPr lang="en-US" sz="1100" b="1" dirty="0"/>
                <a:t>Signs of Stress</a:t>
              </a:r>
            </a:p>
          </p:txBody>
        </p:sp>
        <p:sp>
          <p:nvSpPr>
            <p:cNvPr id="180" name="Rectangle: Rounded Corners 179">
              <a:extLst>
                <a:ext uri="{FF2B5EF4-FFF2-40B4-BE49-F238E27FC236}">
                  <a16:creationId xmlns:a16="http://schemas.microsoft.com/office/drawing/2014/main" id="{6E7CB705-4377-430D-88C7-88CEE42A03C7}"/>
                </a:ext>
              </a:extLst>
            </p:cNvPr>
            <p:cNvSpPr/>
            <p:nvPr/>
          </p:nvSpPr>
          <p:spPr>
            <a:xfrm>
              <a:off x="10799574" y="2571806"/>
              <a:ext cx="954334" cy="33855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81" name="TextBox 180">
              <a:extLst>
                <a:ext uri="{FF2B5EF4-FFF2-40B4-BE49-F238E27FC236}">
                  <a16:creationId xmlns:a16="http://schemas.microsoft.com/office/drawing/2014/main" id="{B27A82F7-957C-46C0-A280-E3C05ABAC344}"/>
                </a:ext>
              </a:extLst>
            </p:cNvPr>
            <p:cNvSpPr txBox="1"/>
            <p:nvPr/>
          </p:nvSpPr>
          <p:spPr>
            <a:xfrm flipH="1">
              <a:off x="10799574" y="2601182"/>
              <a:ext cx="1047790" cy="253916"/>
            </a:xfrm>
            <a:prstGeom prst="rect">
              <a:avLst/>
            </a:prstGeom>
            <a:noFill/>
          </p:spPr>
          <p:txBody>
            <a:bodyPr wrap="square" rtlCol="0">
              <a:spAutoFit/>
            </a:bodyPr>
            <a:lstStyle/>
            <a:p>
              <a:r>
                <a:rPr lang="en-US" sz="1050" b="1" dirty="0"/>
                <a:t>Plant Size</a:t>
              </a:r>
            </a:p>
          </p:txBody>
        </p:sp>
        <p:sp>
          <p:nvSpPr>
            <p:cNvPr id="182" name="Rectangle: Rounded Corners 181">
              <a:extLst>
                <a:ext uri="{FF2B5EF4-FFF2-40B4-BE49-F238E27FC236}">
                  <a16:creationId xmlns:a16="http://schemas.microsoft.com/office/drawing/2014/main" id="{7ABE18CB-2B12-49B5-B803-656642B5C0D4}"/>
                </a:ext>
              </a:extLst>
            </p:cNvPr>
            <p:cNvSpPr/>
            <p:nvPr/>
          </p:nvSpPr>
          <p:spPr>
            <a:xfrm>
              <a:off x="10799574" y="3600183"/>
              <a:ext cx="954334" cy="33855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83" name="TextBox 182">
              <a:extLst>
                <a:ext uri="{FF2B5EF4-FFF2-40B4-BE49-F238E27FC236}">
                  <a16:creationId xmlns:a16="http://schemas.microsoft.com/office/drawing/2014/main" id="{A304F4D3-DA54-4910-96C9-F739246BD232}"/>
                </a:ext>
              </a:extLst>
            </p:cNvPr>
            <p:cNvSpPr txBox="1"/>
            <p:nvPr/>
          </p:nvSpPr>
          <p:spPr>
            <a:xfrm flipH="1">
              <a:off x="10799574" y="3572997"/>
              <a:ext cx="1047790" cy="430887"/>
            </a:xfrm>
            <a:prstGeom prst="rect">
              <a:avLst/>
            </a:prstGeom>
            <a:noFill/>
          </p:spPr>
          <p:txBody>
            <a:bodyPr wrap="square" rtlCol="0">
              <a:spAutoFit/>
            </a:bodyPr>
            <a:lstStyle/>
            <a:p>
              <a:r>
                <a:rPr lang="en-US" sz="1100" b="1" dirty="0"/>
                <a:t>Emergence Rate</a:t>
              </a:r>
            </a:p>
          </p:txBody>
        </p:sp>
        <p:sp>
          <p:nvSpPr>
            <p:cNvPr id="184" name="Rectangle: Rounded Corners 183">
              <a:extLst>
                <a:ext uri="{FF2B5EF4-FFF2-40B4-BE49-F238E27FC236}">
                  <a16:creationId xmlns:a16="http://schemas.microsoft.com/office/drawing/2014/main" id="{44DC5C92-F588-46B0-A6B4-8AE1B63D363A}"/>
                </a:ext>
              </a:extLst>
            </p:cNvPr>
            <p:cNvSpPr/>
            <p:nvPr/>
          </p:nvSpPr>
          <p:spPr>
            <a:xfrm>
              <a:off x="10799574" y="4083452"/>
              <a:ext cx="954334" cy="33855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85" name="TextBox 184">
              <a:extLst>
                <a:ext uri="{FF2B5EF4-FFF2-40B4-BE49-F238E27FC236}">
                  <a16:creationId xmlns:a16="http://schemas.microsoft.com/office/drawing/2014/main" id="{86FD586D-8D0B-4F80-859A-152EA1C50400}"/>
                </a:ext>
              </a:extLst>
            </p:cNvPr>
            <p:cNvSpPr txBox="1"/>
            <p:nvPr/>
          </p:nvSpPr>
          <p:spPr>
            <a:xfrm flipH="1">
              <a:off x="10799574" y="4112828"/>
              <a:ext cx="1047790" cy="261610"/>
            </a:xfrm>
            <a:prstGeom prst="rect">
              <a:avLst/>
            </a:prstGeom>
            <a:noFill/>
          </p:spPr>
          <p:txBody>
            <a:bodyPr wrap="square" rtlCol="0">
              <a:spAutoFit/>
            </a:bodyPr>
            <a:lstStyle/>
            <a:p>
              <a:r>
                <a:rPr lang="en-US" sz="1100" b="1" dirty="0"/>
                <a:t>Signs of Stress</a:t>
              </a:r>
            </a:p>
          </p:txBody>
        </p:sp>
        <p:sp>
          <p:nvSpPr>
            <p:cNvPr id="186" name="Rectangle: Rounded Corners 185">
              <a:extLst>
                <a:ext uri="{FF2B5EF4-FFF2-40B4-BE49-F238E27FC236}">
                  <a16:creationId xmlns:a16="http://schemas.microsoft.com/office/drawing/2014/main" id="{690E0364-4093-4C93-A8E0-E4585B8DD73F}"/>
                </a:ext>
              </a:extLst>
            </p:cNvPr>
            <p:cNvSpPr/>
            <p:nvPr/>
          </p:nvSpPr>
          <p:spPr>
            <a:xfrm>
              <a:off x="10799574" y="4541047"/>
              <a:ext cx="954334" cy="33855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87" name="TextBox 186">
              <a:extLst>
                <a:ext uri="{FF2B5EF4-FFF2-40B4-BE49-F238E27FC236}">
                  <a16:creationId xmlns:a16="http://schemas.microsoft.com/office/drawing/2014/main" id="{2EE2F83A-3E3B-42E5-B7F4-5FA5629AA596}"/>
                </a:ext>
              </a:extLst>
            </p:cNvPr>
            <p:cNvSpPr txBox="1"/>
            <p:nvPr/>
          </p:nvSpPr>
          <p:spPr>
            <a:xfrm flipH="1">
              <a:off x="10799574" y="4570423"/>
              <a:ext cx="1047790" cy="253916"/>
            </a:xfrm>
            <a:prstGeom prst="rect">
              <a:avLst/>
            </a:prstGeom>
            <a:noFill/>
          </p:spPr>
          <p:txBody>
            <a:bodyPr wrap="square" rtlCol="0">
              <a:spAutoFit/>
            </a:bodyPr>
            <a:lstStyle/>
            <a:p>
              <a:r>
                <a:rPr lang="en-US" sz="1050" b="1" dirty="0"/>
                <a:t>Plant Size</a:t>
              </a:r>
            </a:p>
          </p:txBody>
        </p:sp>
        <p:sp>
          <p:nvSpPr>
            <p:cNvPr id="188" name="Rectangle: Rounded Corners 187">
              <a:extLst>
                <a:ext uri="{FF2B5EF4-FFF2-40B4-BE49-F238E27FC236}">
                  <a16:creationId xmlns:a16="http://schemas.microsoft.com/office/drawing/2014/main" id="{0AA0DFAA-124E-4318-B22D-C80F6B2C9636}"/>
                </a:ext>
              </a:extLst>
            </p:cNvPr>
            <p:cNvSpPr/>
            <p:nvPr/>
          </p:nvSpPr>
          <p:spPr>
            <a:xfrm>
              <a:off x="10799574" y="5022023"/>
              <a:ext cx="954334" cy="33855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89" name="TextBox 188">
              <a:extLst>
                <a:ext uri="{FF2B5EF4-FFF2-40B4-BE49-F238E27FC236}">
                  <a16:creationId xmlns:a16="http://schemas.microsoft.com/office/drawing/2014/main" id="{C83DE1A2-92C6-4AB5-83F6-4CE23C0AADE9}"/>
                </a:ext>
              </a:extLst>
            </p:cNvPr>
            <p:cNvSpPr txBox="1"/>
            <p:nvPr/>
          </p:nvSpPr>
          <p:spPr>
            <a:xfrm flipH="1">
              <a:off x="10799573" y="4975856"/>
              <a:ext cx="852101" cy="430887"/>
            </a:xfrm>
            <a:prstGeom prst="rect">
              <a:avLst/>
            </a:prstGeom>
            <a:noFill/>
          </p:spPr>
          <p:txBody>
            <a:bodyPr wrap="square" rtlCol="0">
              <a:spAutoFit/>
            </a:bodyPr>
            <a:lstStyle/>
            <a:p>
              <a:r>
                <a:rPr lang="en-US" sz="1100" b="1" dirty="0"/>
                <a:t>Chlorophyll Content</a:t>
              </a:r>
            </a:p>
          </p:txBody>
        </p:sp>
        <p:sp>
          <p:nvSpPr>
            <p:cNvPr id="190" name="Rectangle: Rounded Corners 189">
              <a:extLst>
                <a:ext uri="{FF2B5EF4-FFF2-40B4-BE49-F238E27FC236}">
                  <a16:creationId xmlns:a16="http://schemas.microsoft.com/office/drawing/2014/main" id="{D5B5CFBA-C83F-4B63-9DE6-956BA4F16BE1}"/>
                </a:ext>
              </a:extLst>
            </p:cNvPr>
            <p:cNvSpPr/>
            <p:nvPr/>
          </p:nvSpPr>
          <p:spPr>
            <a:xfrm>
              <a:off x="10799574" y="5505292"/>
              <a:ext cx="954334" cy="33855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1" name="TextBox 190">
              <a:extLst>
                <a:ext uri="{FF2B5EF4-FFF2-40B4-BE49-F238E27FC236}">
                  <a16:creationId xmlns:a16="http://schemas.microsoft.com/office/drawing/2014/main" id="{E8745460-DF70-425A-B530-8FFD0291975F}"/>
                </a:ext>
              </a:extLst>
            </p:cNvPr>
            <p:cNvSpPr txBox="1"/>
            <p:nvPr/>
          </p:nvSpPr>
          <p:spPr>
            <a:xfrm flipH="1">
              <a:off x="10799574" y="5471117"/>
              <a:ext cx="852101" cy="430887"/>
            </a:xfrm>
            <a:prstGeom prst="rect">
              <a:avLst/>
            </a:prstGeom>
            <a:noFill/>
          </p:spPr>
          <p:txBody>
            <a:bodyPr wrap="square" rtlCol="0">
              <a:spAutoFit/>
            </a:bodyPr>
            <a:lstStyle/>
            <a:p>
              <a:r>
                <a:rPr lang="en-US" sz="1100" b="1" dirty="0"/>
                <a:t>Edible Biomass</a:t>
              </a:r>
            </a:p>
          </p:txBody>
        </p:sp>
        <p:sp>
          <p:nvSpPr>
            <p:cNvPr id="194" name="TextBox 193">
              <a:extLst>
                <a:ext uri="{FF2B5EF4-FFF2-40B4-BE49-F238E27FC236}">
                  <a16:creationId xmlns:a16="http://schemas.microsoft.com/office/drawing/2014/main" id="{3E87F556-B37B-48E4-82A2-6BBEB3E83121}"/>
                </a:ext>
              </a:extLst>
            </p:cNvPr>
            <p:cNvSpPr txBox="1"/>
            <p:nvPr/>
          </p:nvSpPr>
          <p:spPr>
            <a:xfrm flipH="1">
              <a:off x="9612069" y="2347015"/>
              <a:ext cx="760706" cy="461665"/>
            </a:xfrm>
            <a:prstGeom prst="rect">
              <a:avLst/>
            </a:prstGeom>
            <a:noFill/>
          </p:spPr>
          <p:txBody>
            <a:bodyPr wrap="square" rtlCol="0">
              <a:spAutoFit/>
            </a:bodyPr>
            <a:lstStyle/>
            <a:p>
              <a:r>
                <a:rPr lang="en-US" sz="1200" b="1" dirty="0" err="1"/>
                <a:t>Phytogel</a:t>
              </a:r>
              <a:r>
                <a:rPr lang="en-US" sz="1200" b="1" dirty="0"/>
                <a:t> Based</a:t>
              </a:r>
            </a:p>
          </p:txBody>
        </p:sp>
        <p:sp>
          <p:nvSpPr>
            <p:cNvPr id="195" name="TextBox 194">
              <a:extLst>
                <a:ext uri="{FF2B5EF4-FFF2-40B4-BE49-F238E27FC236}">
                  <a16:creationId xmlns:a16="http://schemas.microsoft.com/office/drawing/2014/main" id="{9A7E3C1C-4C64-4F6F-BAA1-A349DCA26FDB}"/>
                </a:ext>
              </a:extLst>
            </p:cNvPr>
            <p:cNvSpPr txBox="1"/>
            <p:nvPr/>
          </p:nvSpPr>
          <p:spPr>
            <a:xfrm flipH="1">
              <a:off x="9698501" y="3949576"/>
              <a:ext cx="680731" cy="523220"/>
            </a:xfrm>
            <a:prstGeom prst="rect">
              <a:avLst/>
            </a:prstGeom>
            <a:noFill/>
          </p:spPr>
          <p:txBody>
            <a:bodyPr wrap="square" rtlCol="0">
              <a:spAutoFit/>
            </a:bodyPr>
            <a:lstStyle/>
            <a:p>
              <a:r>
                <a:rPr lang="en-US" sz="1400" b="1" dirty="0"/>
                <a:t>Soil Based</a:t>
              </a:r>
            </a:p>
          </p:txBody>
        </p:sp>
        <p:sp>
          <p:nvSpPr>
            <p:cNvPr id="196" name="Rectangle: Rounded Corners 195">
              <a:extLst>
                <a:ext uri="{FF2B5EF4-FFF2-40B4-BE49-F238E27FC236}">
                  <a16:creationId xmlns:a16="http://schemas.microsoft.com/office/drawing/2014/main" id="{AAAB7AB7-FEEF-4195-8822-CA91026C5F08}"/>
                </a:ext>
              </a:extLst>
            </p:cNvPr>
            <p:cNvSpPr/>
            <p:nvPr/>
          </p:nvSpPr>
          <p:spPr>
            <a:xfrm>
              <a:off x="10799574" y="3017231"/>
              <a:ext cx="954334" cy="33855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7" name="TextBox 196">
              <a:extLst>
                <a:ext uri="{FF2B5EF4-FFF2-40B4-BE49-F238E27FC236}">
                  <a16:creationId xmlns:a16="http://schemas.microsoft.com/office/drawing/2014/main" id="{5043EB1A-E5FF-40EC-8586-1409EBB6FED9}"/>
                </a:ext>
              </a:extLst>
            </p:cNvPr>
            <p:cNvSpPr txBox="1"/>
            <p:nvPr/>
          </p:nvSpPr>
          <p:spPr>
            <a:xfrm flipH="1">
              <a:off x="10799574" y="3046607"/>
              <a:ext cx="1047790" cy="253916"/>
            </a:xfrm>
            <a:prstGeom prst="rect">
              <a:avLst/>
            </a:prstGeom>
            <a:noFill/>
          </p:spPr>
          <p:txBody>
            <a:bodyPr wrap="square" rtlCol="0">
              <a:spAutoFit/>
            </a:bodyPr>
            <a:lstStyle/>
            <a:p>
              <a:r>
                <a:rPr lang="en-US" sz="1050" b="1" dirty="0"/>
                <a:t>Transcriptomic</a:t>
              </a:r>
            </a:p>
          </p:txBody>
        </p:sp>
        <p:sp>
          <p:nvSpPr>
            <p:cNvPr id="198" name="Rectangle: Rounded Corners 197">
              <a:extLst>
                <a:ext uri="{FF2B5EF4-FFF2-40B4-BE49-F238E27FC236}">
                  <a16:creationId xmlns:a16="http://schemas.microsoft.com/office/drawing/2014/main" id="{D7035C6B-ACB0-43CF-A81F-FEC3D57CCCDA}"/>
                </a:ext>
              </a:extLst>
            </p:cNvPr>
            <p:cNvSpPr/>
            <p:nvPr/>
          </p:nvSpPr>
          <p:spPr>
            <a:xfrm>
              <a:off x="10799574" y="5968621"/>
              <a:ext cx="954334" cy="33855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9" name="TextBox 198">
              <a:extLst>
                <a:ext uri="{FF2B5EF4-FFF2-40B4-BE49-F238E27FC236}">
                  <a16:creationId xmlns:a16="http://schemas.microsoft.com/office/drawing/2014/main" id="{A3FEC4A2-6010-4478-A3CB-B1FB202FB74C}"/>
                </a:ext>
              </a:extLst>
            </p:cNvPr>
            <p:cNvSpPr txBox="1"/>
            <p:nvPr/>
          </p:nvSpPr>
          <p:spPr>
            <a:xfrm flipH="1">
              <a:off x="10799574" y="5934446"/>
              <a:ext cx="852101" cy="430887"/>
            </a:xfrm>
            <a:prstGeom prst="rect">
              <a:avLst/>
            </a:prstGeom>
            <a:noFill/>
          </p:spPr>
          <p:txBody>
            <a:bodyPr wrap="square" rtlCol="0">
              <a:spAutoFit/>
            </a:bodyPr>
            <a:lstStyle/>
            <a:p>
              <a:r>
                <a:rPr lang="en-US" sz="1100" b="1" dirty="0"/>
                <a:t>Nutrition Value</a:t>
              </a:r>
            </a:p>
          </p:txBody>
        </p:sp>
        <p:cxnSp>
          <p:nvCxnSpPr>
            <p:cNvPr id="201" name="Connector: Elbow 200">
              <a:extLst>
                <a:ext uri="{FF2B5EF4-FFF2-40B4-BE49-F238E27FC236}">
                  <a16:creationId xmlns:a16="http://schemas.microsoft.com/office/drawing/2014/main" id="{4FC09CE0-893A-454C-BDBA-94EE6CEA7FA2}"/>
                </a:ext>
              </a:extLst>
            </p:cNvPr>
            <p:cNvCxnSpPr>
              <a:stCxn id="173" idx="3"/>
              <a:endCxn id="183" idx="3"/>
            </p:cNvCxnSpPr>
            <p:nvPr/>
          </p:nvCxnSpPr>
          <p:spPr>
            <a:xfrm flipV="1">
              <a:off x="10376047" y="3788441"/>
              <a:ext cx="423527" cy="422745"/>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07" name="Connector: Elbow 206">
              <a:extLst>
                <a:ext uri="{FF2B5EF4-FFF2-40B4-BE49-F238E27FC236}">
                  <a16:creationId xmlns:a16="http://schemas.microsoft.com/office/drawing/2014/main" id="{5D928107-8382-4C1B-8C47-085A57DE4266}"/>
                </a:ext>
              </a:extLst>
            </p:cNvPr>
            <p:cNvCxnSpPr>
              <a:stCxn id="173" idx="3"/>
              <a:endCxn id="199" idx="3"/>
            </p:cNvCxnSpPr>
            <p:nvPr/>
          </p:nvCxnSpPr>
          <p:spPr>
            <a:xfrm>
              <a:off x="10376047" y="4211186"/>
              <a:ext cx="423527" cy="1938704"/>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12" name="Connector: Elbow 211">
              <a:extLst>
                <a:ext uri="{FF2B5EF4-FFF2-40B4-BE49-F238E27FC236}">
                  <a16:creationId xmlns:a16="http://schemas.microsoft.com/office/drawing/2014/main" id="{87A0A100-E751-4429-AC98-8DF252616FA6}"/>
                </a:ext>
              </a:extLst>
            </p:cNvPr>
            <p:cNvCxnSpPr>
              <a:stCxn id="194" idx="1"/>
              <a:endCxn id="163" idx="3"/>
            </p:cNvCxnSpPr>
            <p:nvPr/>
          </p:nvCxnSpPr>
          <p:spPr>
            <a:xfrm flipV="1">
              <a:off x="10372775" y="1819200"/>
              <a:ext cx="426799" cy="758648"/>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14" name="Connector: Elbow 213">
              <a:extLst>
                <a:ext uri="{FF2B5EF4-FFF2-40B4-BE49-F238E27FC236}">
                  <a16:creationId xmlns:a16="http://schemas.microsoft.com/office/drawing/2014/main" id="{C372C5F4-71A7-458A-97FA-FE198FD34375}"/>
                </a:ext>
              </a:extLst>
            </p:cNvPr>
            <p:cNvCxnSpPr>
              <a:stCxn id="194" idx="1"/>
              <a:endCxn id="197" idx="3"/>
            </p:cNvCxnSpPr>
            <p:nvPr/>
          </p:nvCxnSpPr>
          <p:spPr>
            <a:xfrm>
              <a:off x="10372775" y="2577848"/>
              <a:ext cx="426799" cy="595717"/>
            </a:xfrm>
            <a:prstGeom prst="bentConnector3">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51302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5075CBB-6A42-4D4D-A4CE-14400DFE4D81}"/>
              </a:ext>
            </a:extLst>
          </p:cNvPr>
          <p:cNvCxnSpPr>
            <a:cxnSpLocks/>
          </p:cNvCxnSpPr>
          <p:nvPr/>
        </p:nvCxnSpPr>
        <p:spPr>
          <a:xfrm>
            <a:off x="0" y="1280160"/>
            <a:ext cx="12194318" cy="1228"/>
          </a:xfrm>
          <a:prstGeom prst="line">
            <a:avLst/>
          </a:prstGeom>
          <a:ln w="63500">
            <a:solidFill>
              <a:schemeClr val="accent6"/>
            </a:solidFill>
          </a:ln>
        </p:spPr>
        <p:style>
          <a:lnRef idx="3">
            <a:schemeClr val="accent3"/>
          </a:lnRef>
          <a:fillRef idx="0">
            <a:schemeClr val="accent3"/>
          </a:fillRef>
          <a:effectRef idx="2">
            <a:schemeClr val="accent3"/>
          </a:effectRef>
          <a:fontRef idx="minor">
            <a:schemeClr val="tx1"/>
          </a:fontRef>
        </p:style>
      </p:cxnSp>
      <p:sp>
        <p:nvSpPr>
          <p:cNvPr id="24" name="TextBox 23"/>
          <p:cNvSpPr txBox="1"/>
          <p:nvPr/>
        </p:nvSpPr>
        <p:spPr>
          <a:xfrm>
            <a:off x="673660" y="453231"/>
            <a:ext cx="10454053" cy="646331"/>
          </a:xfrm>
          <a:prstGeom prst="rect">
            <a:avLst/>
          </a:prstGeom>
          <a:noFill/>
          <a:ln w="12700">
            <a:noFill/>
          </a:ln>
        </p:spPr>
        <p:txBody>
          <a:bodyPr wrap="square" rtlCol="0">
            <a:spAutoFit/>
          </a:bodyPr>
          <a:lstStyle/>
          <a:p>
            <a:pPr algn="ctr"/>
            <a:r>
              <a:rPr lang="en-US" sz="3600" b="1" dirty="0"/>
              <a:t>Radiation Scenario Design</a:t>
            </a:r>
          </a:p>
        </p:txBody>
      </p:sp>
      <p:sp>
        <p:nvSpPr>
          <p:cNvPr id="2" name="Rectangle 1"/>
          <p:cNvSpPr/>
          <p:nvPr/>
        </p:nvSpPr>
        <p:spPr>
          <a:xfrm>
            <a:off x="7290238" y="1341922"/>
            <a:ext cx="4600104" cy="5262979"/>
          </a:xfrm>
          <a:prstGeom prst="rect">
            <a:avLst/>
          </a:prstGeom>
        </p:spPr>
        <p:txBody>
          <a:bodyPr wrap="square">
            <a:spAutoFit/>
          </a:bodyPr>
          <a:lstStyle/>
          <a:p>
            <a:r>
              <a:rPr lang="en-US" sz="2400" b="1" dirty="0">
                <a:latin typeface="Calibri" panose="020F0502020204030204" pitchFamily="34" charset="0"/>
                <a:ea typeface="Calibri" panose="020F0502020204030204" pitchFamily="34" charset="0"/>
                <a:cs typeface="Calibri" panose="020F0502020204030204" pitchFamily="34" charset="0"/>
              </a:rPr>
              <a:t>Considerations:</a:t>
            </a:r>
          </a:p>
          <a:p>
            <a:endParaRPr lang="en-US" sz="800" b="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t>40 </a:t>
            </a:r>
            <a:r>
              <a:rPr lang="en-US" sz="1600" dirty="0" err="1"/>
              <a:t>cGy</a:t>
            </a:r>
            <a:r>
              <a:rPr lang="en-US" sz="1600" dirty="0"/>
              <a:t> was chosen to simulate the total GCR dose expected during a 3-year Mars mission based on the measurements from the MSL Curiosity Rover Mission during 2011-2012. We also evaluated the dose response and possible maximum GCR impact on seeds using 80 </a:t>
            </a:r>
            <a:r>
              <a:rPr lang="en-US" sz="1600" dirty="0" err="1"/>
              <a:t>cGy</a:t>
            </a:r>
            <a:r>
              <a:rPr lang="en-US" sz="1600" dirty="0"/>
              <a:t>. </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1600" dirty="0"/>
              <a:t>Compared to GCR, the occurrence time, duration, and fluence of an SPE are not predictable. Therefore, for the SPE simulation, we used the simulation provided by the NSRL based on combining characteristics of two large historical events, namely the fluence of the August 1972 event along with an energy spectrum similar to the March 1989 event. Three dose points, 40, 80, and 200 </a:t>
            </a:r>
            <a:r>
              <a:rPr lang="en-US" sz="1600" dirty="0" err="1"/>
              <a:t>cGy</a:t>
            </a:r>
            <a:r>
              <a:rPr lang="en-US" sz="1600" dirty="0"/>
              <a:t> were selected.</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1600" dirty="0"/>
              <a:t>Acute and lower dose rate (LDR) were applied as well.</a:t>
            </a:r>
          </a:p>
          <a:p>
            <a:pPr marL="285750" indent="-285750">
              <a:buFont typeface="Arial" panose="020B0604020202020204" pitchFamily="34" charset="0"/>
              <a:buChar char="•"/>
            </a:pPr>
            <a:endParaRPr lang="en-US" sz="1600" dirty="0"/>
          </a:p>
        </p:txBody>
      </p:sp>
      <p:sp>
        <p:nvSpPr>
          <p:cNvPr id="18"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9355319" y="642233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rPr>
              <a:t>2021 NASA HRP IWS	</a:t>
            </a:r>
            <a:r>
              <a:rPr kumimoji="0" lang="en-US" sz="1200" b="0" i="0" u="none" strike="noStrike" kern="1200" cap="none" spc="0" normalizeH="0" noProof="0" dirty="0">
                <a:ln>
                  <a:noFill/>
                </a:ln>
                <a:solidFill>
                  <a:srgbClr val="AAE3F7"/>
                </a:solidFill>
                <a:effectLst/>
                <a:uLnTx/>
                <a:uFillTx/>
                <a:latin typeface="Arial" panose="020B0604020202020204" pitchFamily="34" charset="0"/>
                <a:ea typeface="+mn-ea"/>
                <a:cs typeface="Arial" panose="020B0604020202020204" pitchFamily="34" charset="0"/>
              </a:rPr>
              <a:t>- </a:t>
            </a:r>
            <a:fld id="{2E8C51FE-49D9-314D-9957-ABBF7DDE8782}" type="slidenum">
              <a:rPr kumimoji="0" lang="en-US" sz="1200" b="0" i="0" u="none" strike="noStrike" kern="1200" cap="none" spc="0" normalizeH="0" baseline="0" noProof="0" smtClean="0">
                <a:ln>
                  <a:noFill/>
                </a:ln>
                <a:solidFill>
                  <a:srgbClr val="AAE3F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2F55184B-C08D-42C6-8CE5-BC58D79EFD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73660" y="1591627"/>
            <a:ext cx="6500138" cy="4520473"/>
          </a:xfrm>
          <a:prstGeom prst="rect">
            <a:avLst/>
          </a:prstGeom>
          <a:noFill/>
        </p:spPr>
      </p:pic>
    </p:spTree>
    <p:extLst>
      <p:ext uri="{BB962C8B-B14F-4D97-AF65-F5344CB8AC3E}">
        <p14:creationId xmlns:p14="http://schemas.microsoft.com/office/powerpoint/2010/main" val="1445945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5075CBB-6A42-4D4D-A4CE-14400DFE4D81}"/>
              </a:ext>
            </a:extLst>
          </p:cNvPr>
          <p:cNvCxnSpPr>
            <a:cxnSpLocks/>
          </p:cNvCxnSpPr>
          <p:nvPr/>
        </p:nvCxnSpPr>
        <p:spPr>
          <a:xfrm>
            <a:off x="0" y="1280160"/>
            <a:ext cx="12194318" cy="1228"/>
          </a:xfrm>
          <a:prstGeom prst="line">
            <a:avLst/>
          </a:prstGeom>
          <a:ln w="63500">
            <a:solidFill>
              <a:schemeClr val="accent6"/>
            </a:solidFill>
          </a:ln>
        </p:spPr>
        <p:style>
          <a:lnRef idx="3">
            <a:schemeClr val="accent3"/>
          </a:lnRef>
          <a:fillRef idx="0">
            <a:schemeClr val="accent3"/>
          </a:fillRef>
          <a:effectRef idx="2">
            <a:schemeClr val="accent3"/>
          </a:effectRef>
          <a:fontRef idx="minor">
            <a:schemeClr val="tx1"/>
          </a:fontRef>
        </p:style>
      </p:cxnSp>
      <p:sp>
        <p:nvSpPr>
          <p:cNvPr id="24" name="TextBox 23"/>
          <p:cNvSpPr txBox="1"/>
          <p:nvPr/>
        </p:nvSpPr>
        <p:spPr>
          <a:xfrm>
            <a:off x="673660" y="453231"/>
            <a:ext cx="10454053" cy="523220"/>
          </a:xfrm>
          <a:prstGeom prst="rect">
            <a:avLst/>
          </a:prstGeom>
          <a:noFill/>
          <a:ln w="12700">
            <a:noFill/>
          </a:ln>
        </p:spPr>
        <p:txBody>
          <a:bodyPr wrap="square" rtlCol="0">
            <a:spAutoFit/>
          </a:bodyPr>
          <a:lstStyle/>
          <a:p>
            <a:pPr algn="ctr"/>
            <a:r>
              <a:rPr lang="en-US" sz="2800" b="1" dirty="0"/>
              <a:t>Plant Model Organisms and Radiation Track Analysis</a:t>
            </a:r>
          </a:p>
        </p:txBody>
      </p:sp>
      <p:sp>
        <p:nvSpPr>
          <p:cNvPr id="34" name="TextBox 33"/>
          <p:cNvSpPr txBox="1"/>
          <p:nvPr/>
        </p:nvSpPr>
        <p:spPr>
          <a:xfrm>
            <a:off x="1035637" y="5736312"/>
            <a:ext cx="2958847" cy="623248"/>
          </a:xfrm>
          <a:prstGeom prst="rect">
            <a:avLst/>
          </a:prstGeom>
          <a:noFill/>
          <a:ln w="19050">
            <a:noFill/>
          </a:ln>
        </p:spPr>
        <p:txBody>
          <a:bodyPr wrap="square" rtlCol="0">
            <a:spAutoFit/>
          </a:bodyPr>
          <a:lstStyle/>
          <a:p>
            <a:pPr algn="ctr"/>
            <a:r>
              <a:rPr lang="en-US" sz="1150" b="1" dirty="0">
                <a:latin typeface="Calibri" panose="020F0502020204030204" pitchFamily="34" charset="0"/>
              </a:rPr>
              <a:t>Protons</a:t>
            </a:r>
            <a:r>
              <a:rPr lang="en-US" sz="1150" dirty="0">
                <a:latin typeface="Calibri" panose="020F0502020204030204" pitchFamily="34" charset="0"/>
              </a:rPr>
              <a:t>: 250MeV/n, 40 cGy</a:t>
            </a:r>
          </a:p>
          <a:p>
            <a:pPr algn="ctr"/>
            <a:r>
              <a:rPr lang="en-US" sz="1150" b="1" dirty="0">
                <a:latin typeface="Calibri" panose="020F0502020204030204" pitchFamily="34" charset="0"/>
              </a:rPr>
              <a:t>800,000 hits per seed </a:t>
            </a:r>
          </a:p>
          <a:p>
            <a:pPr algn="ctr"/>
            <a:r>
              <a:rPr lang="en-US" sz="1150" dirty="0">
                <a:latin typeface="Calibri" panose="020F0502020204030204" pitchFamily="34" charset="0"/>
              </a:rPr>
              <a:t>Approximately ≈200 hits per cell</a:t>
            </a:r>
            <a:endParaRPr lang="en-US" sz="1150" dirty="0">
              <a:solidFill>
                <a:schemeClr val="accent5">
                  <a:lumMod val="75000"/>
                </a:schemeClr>
              </a:solidFill>
              <a:latin typeface="Calibri" panose="020F0502020204030204" pitchFamily="34" charset="0"/>
            </a:endParaRPr>
          </a:p>
        </p:txBody>
      </p:sp>
      <p:sp>
        <p:nvSpPr>
          <p:cNvPr id="36" name="TextBox 35"/>
          <p:cNvSpPr txBox="1"/>
          <p:nvPr/>
        </p:nvSpPr>
        <p:spPr>
          <a:xfrm flipH="1">
            <a:off x="3264464" y="5713229"/>
            <a:ext cx="3396537" cy="646331"/>
          </a:xfrm>
          <a:prstGeom prst="rect">
            <a:avLst/>
          </a:prstGeom>
          <a:noFill/>
        </p:spPr>
        <p:txBody>
          <a:bodyPr wrap="square" rtlCol="0">
            <a:spAutoFit/>
          </a:bodyPr>
          <a:lstStyle/>
          <a:p>
            <a:pPr algn="ctr"/>
            <a:r>
              <a:rPr lang="en-US" sz="1200" b="1" dirty="0">
                <a:latin typeface="Calibri" panose="020F0502020204030204" pitchFamily="34" charset="0"/>
              </a:rPr>
              <a:t>Ti ions</a:t>
            </a:r>
            <a:r>
              <a:rPr lang="en-US" sz="1200" dirty="0">
                <a:latin typeface="Calibri" panose="020F0502020204030204" pitchFamily="34" charset="0"/>
              </a:rPr>
              <a:t>: 300MeV/n, 40 cGy</a:t>
            </a:r>
          </a:p>
          <a:p>
            <a:pPr algn="ctr"/>
            <a:r>
              <a:rPr lang="en-US" sz="1200" b="1" dirty="0">
                <a:latin typeface="Calibri" panose="020F0502020204030204" pitchFamily="34" charset="0"/>
              </a:rPr>
              <a:t>1750-2000 hits per seed</a:t>
            </a:r>
          </a:p>
          <a:p>
            <a:pPr algn="ctr"/>
            <a:r>
              <a:rPr lang="en-US" sz="1200" dirty="0">
                <a:latin typeface="Calibri" panose="020F0502020204030204" pitchFamily="34" charset="0"/>
              </a:rPr>
              <a:t>Approximately  ≈ 0.5 hits per cell. </a:t>
            </a:r>
          </a:p>
        </p:txBody>
      </p:sp>
      <p:sp>
        <p:nvSpPr>
          <p:cNvPr id="18"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9355319" y="642233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rPr>
              <a:t>2021 NASA HRP IWS	</a:t>
            </a:r>
            <a:r>
              <a:rPr kumimoji="0" lang="en-US" sz="1200" b="0" i="0" u="none" strike="noStrike" kern="1200" cap="none" spc="0" normalizeH="0" noProof="0" dirty="0">
                <a:ln>
                  <a:noFill/>
                </a:ln>
                <a:solidFill>
                  <a:srgbClr val="AAE3F7"/>
                </a:solidFill>
                <a:effectLst/>
                <a:uLnTx/>
                <a:uFillTx/>
                <a:latin typeface="Arial" panose="020B0604020202020204" pitchFamily="34" charset="0"/>
                <a:ea typeface="+mn-ea"/>
                <a:cs typeface="Arial" panose="020B0604020202020204" pitchFamily="34" charset="0"/>
              </a:rPr>
              <a:t>- </a:t>
            </a:r>
            <a:fld id="{2E8C51FE-49D9-314D-9957-ABBF7DDE8782}" type="slidenum">
              <a:rPr kumimoji="0" lang="en-US" sz="1200" b="0" i="0" u="none" strike="noStrike" kern="1200" cap="none" spc="0" normalizeH="0" baseline="0" noProof="0" smtClean="0">
                <a:ln>
                  <a:noFill/>
                </a:ln>
                <a:solidFill>
                  <a:srgbClr val="AAE3F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92658671-8987-4A88-B657-CF748491550C}"/>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28158" y="1725887"/>
            <a:ext cx="1767842" cy="1325882"/>
          </a:xfrm>
          <a:prstGeom prst="rect">
            <a:avLst/>
          </a:prstGeom>
        </p:spPr>
      </p:pic>
      <p:pic>
        <p:nvPicPr>
          <p:cNvPr id="15" name="Picture 14">
            <a:extLst>
              <a:ext uri="{FF2B5EF4-FFF2-40B4-BE49-F238E27FC236}">
                <a16:creationId xmlns:a16="http://schemas.microsoft.com/office/drawing/2014/main" id="{9BFC5BE2-B8DD-485D-92FA-EABAE17EE884}"/>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522716" y="1725886"/>
            <a:ext cx="1767843" cy="1325883"/>
          </a:xfrm>
          <a:prstGeom prst="rect">
            <a:avLst/>
          </a:prstGeom>
        </p:spPr>
      </p:pic>
      <p:sp>
        <p:nvSpPr>
          <p:cNvPr id="16" name="TextBox 15">
            <a:extLst>
              <a:ext uri="{FF2B5EF4-FFF2-40B4-BE49-F238E27FC236}">
                <a16:creationId xmlns:a16="http://schemas.microsoft.com/office/drawing/2014/main" id="{2B4531D9-CF00-487E-9AFD-BA320CC7DDAA}"/>
              </a:ext>
            </a:extLst>
          </p:cNvPr>
          <p:cNvSpPr txBox="1"/>
          <p:nvPr/>
        </p:nvSpPr>
        <p:spPr>
          <a:xfrm flipH="1">
            <a:off x="4937014" y="1418108"/>
            <a:ext cx="772610" cy="307777"/>
          </a:xfrm>
          <a:prstGeom prst="rect">
            <a:avLst/>
          </a:prstGeom>
          <a:noFill/>
        </p:spPr>
        <p:txBody>
          <a:bodyPr wrap="square" rtlCol="0">
            <a:spAutoFit/>
          </a:bodyPr>
          <a:lstStyle/>
          <a:p>
            <a:r>
              <a:rPr lang="en-US" sz="1400" b="1" dirty="0"/>
              <a:t>Mizuna</a:t>
            </a:r>
          </a:p>
        </p:txBody>
      </p:sp>
      <p:sp>
        <p:nvSpPr>
          <p:cNvPr id="19" name="TextBox 18">
            <a:extLst>
              <a:ext uri="{FF2B5EF4-FFF2-40B4-BE49-F238E27FC236}">
                <a16:creationId xmlns:a16="http://schemas.microsoft.com/office/drawing/2014/main" id="{1DA60961-DB91-4D11-81D8-0A0E1F3AABBD}"/>
              </a:ext>
            </a:extLst>
          </p:cNvPr>
          <p:cNvSpPr txBox="1"/>
          <p:nvPr/>
        </p:nvSpPr>
        <p:spPr>
          <a:xfrm flipH="1">
            <a:off x="6989170" y="1418109"/>
            <a:ext cx="834935" cy="307777"/>
          </a:xfrm>
          <a:prstGeom prst="rect">
            <a:avLst/>
          </a:prstGeom>
          <a:noFill/>
        </p:spPr>
        <p:txBody>
          <a:bodyPr wrap="square" rtlCol="0">
            <a:spAutoFit/>
          </a:bodyPr>
          <a:lstStyle/>
          <a:p>
            <a:r>
              <a:rPr lang="en-US" sz="1400" b="1" dirty="0"/>
              <a:t>Tomato</a:t>
            </a:r>
          </a:p>
        </p:txBody>
      </p:sp>
      <p:pic>
        <p:nvPicPr>
          <p:cNvPr id="20" name="Picture 19">
            <a:extLst>
              <a:ext uri="{FF2B5EF4-FFF2-40B4-BE49-F238E27FC236}">
                <a16:creationId xmlns:a16="http://schemas.microsoft.com/office/drawing/2014/main" id="{14DBB518-FC12-46A9-8606-44C952089150}"/>
              </a:ext>
            </a:extLst>
          </p:cNvPr>
          <p:cNvPicPr/>
          <p:nvPr/>
        </p:nvPicPr>
        <p:blipFill>
          <a:blip r:embed="rId7">
            <a:extLst>
              <a:ext uri="{28A0092B-C50C-407E-A947-70E740481C1C}">
                <a14:useLocalDpi xmlns:a14="http://schemas.microsoft.com/office/drawing/2010/main" val="0"/>
              </a:ext>
            </a:extLst>
          </a:blip>
          <a:stretch>
            <a:fillRect/>
          </a:stretch>
        </p:blipFill>
        <p:spPr>
          <a:xfrm>
            <a:off x="3907449" y="3389177"/>
            <a:ext cx="2110569" cy="2308705"/>
          </a:xfrm>
          <a:prstGeom prst="rect">
            <a:avLst/>
          </a:prstGeom>
        </p:spPr>
      </p:pic>
      <p:pic>
        <p:nvPicPr>
          <p:cNvPr id="21" name="Picture 20">
            <a:extLst>
              <a:ext uri="{FF2B5EF4-FFF2-40B4-BE49-F238E27FC236}">
                <a16:creationId xmlns:a16="http://schemas.microsoft.com/office/drawing/2014/main" id="{2DA13455-425A-4DCC-B3F6-4D4C44D111E8}"/>
              </a:ext>
            </a:extLst>
          </p:cNvPr>
          <p:cNvPicPr/>
          <p:nvPr/>
        </p:nvPicPr>
        <p:blipFill>
          <a:blip r:embed="rId8">
            <a:extLst>
              <a:ext uri="{28A0092B-C50C-407E-A947-70E740481C1C}">
                <a14:useLocalDpi xmlns:a14="http://schemas.microsoft.com/office/drawing/2010/main" val="0"/>
              </a:ext>
            </a:extLst>
          </a:blip>
          <a:stretch>
            <a:fillRect/>
          </a:stretch>
        </p:blipFill>
        <p:spPr>
          <a:xfrm>
            <a:off x="1459777" y="3359546"/>
            <a:ext cx="2110569" cy="2341920"/>
          </a:xfrm>
          <a:prstGeom prst="rect">
            <a:avLst/>
          </a:prstGeom>
        </p:spPr>
      </p:pic>
      <p:pic>
        <p:nvPicPr>
          <p:cNvPr id="22" name="Picture 21">
            <a:extLst>
              <a:ext uri="{FF2B5EF4-FFF2-40B4-BE49-F238E27FC236}">
                <a16:creationId xmlns:a16="http://schemas.microsoft.com/office/drawing/2014/main" id="{156B745F-E3C6-4911-8DD6-8C611F3161B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6250753" y="3389177"/>
            <a:ext cx="2110570" cy="2308705"/>
          </a:xfrm>
          <a:prstGeom prst="rect">
            <a:avLst/>
          </a:prstGeom>
        </p:spPr>
      </p:pic>
      <p:pic>
        <p:nvPicPr>
          <p:cNvPr id="23" name="Picture 22">
            <a:extLst>
              <a:ext uri="{FF2B5EF4-FFF2-40B4-BE49-F238E27FC236}">
                <a16:creationId xmlns:a16="http://schemas.microsoft.com/office/drawing/2014/main" id="{AB9FD383-7E88-4482-B5BC-D9E191060058}"/>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8594058" y="3389177"/>
            <a:ext cx="2107995" cy="2279233"/>
          </a:xfrm>
          <a:prstGeom prst="rect">
            <a:avLst/>
          </a:prstGeom>
        </p:spPr>
      </p:pic>
      <p:sp>
        <p:nvSpPr>
          <p:cNvPr id="26" name="TextBox 25">
            <a:extLst>
              <a:ext uri="{FF2B5EF4-FFF2-40B4-BE49-F238E27FC236}">
                <a16:creationId xmlns:a16="http://schemas.microsoft.com/office/drawing/2014/main" id="{49106CA0-CEF4-4C2D-A078-31A72E39D459}"/>
              </a:ext>
            </a:extLst>
          </p:cNvPr>
          <p:cNvSpPr txBox="1"/>
          <p:nvPr/>
        </p:nvSpPr>
        <p:spPr>
          <a:xfrm>
            <a:off x="6989170" y="5736514"/>
            <a:ext cx="3092060" cy="269304"/>
          </a:xfrm>
          <a:prstGeom prst="rect">
            <a:avLst/>
          </a:prstGeom>
          <a:noFill/>
          <a:ln w="19050">
            <a:noFill/>
          </a:ln>
        </p:spPr>
        <p:txBody>
          <a:bodyPr wrap="square" rtlCol="0">
            <a:spAutoFit/>
          </a:bodyPr>
          <a:lstStyle/>
          <a:p>
            <a:pPr algn="ctr"/>
            <a:r>
              <a:rPr lang="en-US" sz="1150" b="1" dirty="0">
                <a:latin typeface="Calibri" panose="020F0502020204030204" pitchFamily="34" charset="0"/>
              </a:rPr>
              <a:t>Fluence similar to that of 250MeV/n Protons</a:t>
            </a:r>
            <a:endParaRPr lang="en-US" sz="1150" dirty="0">
              <a:solidFill>
                <a:schemeClr val="accent5">
                  <a:lumMod val="75000"/>
                </a:schemeClr>
              </a:solidFill>
              <a:latin typeface="Calibri" panose="020F0502020204030204" pitchFamily="34" charset="0"/>
            </a:endParaRPr>
          </a:p>
        </p:txBody>
      </p:sp>
      <p:pic>
        <p:nvPicPr>
          <p:cNvPr id="4" name="Picture 3">
            <a:extLst>
              <a:ext uri="{FF2B5EF4-FFF2-40B4-BE49-F238E27FC236}">
                <a16:creationId xmlns:a16="http://schemas.microsoft.com/office/drawing/2014/main" id="{2054010C-6A3D-4746-81B3-9308DC8563E3}"/>
              </a:ext>
            </a:extLst>
          </p:cNvPr>
          <p:cNvPicPr>
            <a:picLocks noChangeAspect="1"/>
          </p:cNvPicPr>
          <p:nvPr/>
        </p:nvPicPr>
        <p:blipFill rotWithShape="1">
          <a:blip r:embed="rId11"/>
          <a:srcRect l="16933" t="46753" r="68807" b="30201"/>
          <a:stretch/>
        </p:blipFill>
        <p:spPr>
          <a:xfrm>
            <a:off x="2198904" y="1725887"/>
            <a:ext cx="1458564" cy="1325882"/>
          </a:xfrm>
          <a:prstGeom prst="rect">
            <a:avLst/>
          </a:prstGeom>
        </p:spPr>
      </p:pic>
      <p:sp>
        <p:nvSpPr>
          <p:cNvPr id="27" name="TextBox 26">
            <a:extLst>
              <a:ext uri="{FF2B5EF4-FFF2-40B4-BE49-F238E27FC236}">
                <a16:creationId xmlns:a16="http://schemas.microsoft.com/office/drawing/2014/main" id="{E78EB7DE-498C-476E-BC79-6BD994572725}"/>
              </a:ext>
            </a:extLst>
          </p:cNvPr>
          <p:cNvSpPr txBox="1"/>
          <p:nvPr/>
        </p:nvSpPr>
        <p:spPr>
          <a:xfrm flipH="1">
            <a:off x="2406214" y="1431208"/>
            <a:ext cx="1162540" cy="307777"/>
          </a:xfrm>
          <a:prstGeom prst="rect">
            <a:avLst/>
          </a:prstGeom>
          <a:noFill/>
        </p:spPr>
        <p:txBody>
          <a:bodyPr wrap="square" rtlCol="0">
            <a:spAutoFit/>
          </a:bodyPr>
          <a:lstStyle/>
          <a:p>
            <a:r>
              <a:rPr lang="en-US" sz="1400" b="1" dirty="0"/>
              <a:t>Arabidopsis</a:t>
            </a:r>
          </a:p>
        </p:txBody>
      </p:sp>
    </p:spTree>
    <p:extLst>
      <p:ext uri="{BB962C8B-B14F-4D97-AF65-F5344CB8AC3E}">
        <p14:creationId xmlns:p14="http://schemas.microsoft.com/office/powerpoint/2010/main" val="2953493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8C801A7A75D24AA411E050935EA4F1" ma:contentTypeVersion="7" ma:contentTypeDescription="Create a new document." ma:contentTypeScope="" ma:versionID="69dbda8767150542db62901a6fe99f26">
  <xsd:schema xmlns:xsd="http://www.w3.org/2001/XMLSchema" xmlns:xs="http://www.w3.org/2001/XMLSchema" xmlns:p="http://schemas.microsoft.com/office/2006/metadata/properties" xmlns:ns2="470fa657-f426-4d92-82e8-31fd872cdd99" xmlns:ns3="326f5b81-b065-4034-9a4c-8575c1d20481" targetNamespace="http://schemas.microsoft.com/office/2006/metadata/properties" ma:root="true" ma:fieldsID="c489868d1a4f7665817f2ed657c37024" ns2:_="" ns3:_="">
    <xsd:import namespace="470fa657-f426-4d92-82e8-31fd872cdd99"/>
    <xsd:import namespace="326f5b81-b065-4034-9a4c-8575c1d20481"/>
    <xsd:element name="properties">
      <xsd:complexType>
        <xsd:sequence>
          <xsd:element name="documentManagement">
            <xsd:complexType>
              <xsd:all>
                <xsd:element ref="ns2:Reference_x0020_Type"/>
                <xsd:element ref="ns2:Description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0fa657-f426-4d92-82e8-31fd872cdd99" elementFormDefault="qualified">
    <xsd:import namespace="http://schemas.microsoft.com/office/2006/documentManagement/types"/>
    <xsd:import namespace="http://schemas.microsoft.com/office/infopath/2007/PartnerControls"/>
    <xsd:element name="Reference_x0020_Type" ma:index="8" ma:displayName="Reference Type" ma:format="Dropdown" ma:internalName="Reference_x0020_Type" ma:readOnly="false">
      <xsd:simpleType>
        <xsd:restriction base="dms:Choice">
          <xsd:enumeration value="NASA Generated"/>
          <xsd:enumeration value="Non-NASA Generated"/>
          <xsd:enumeration value="Reporting Template"/>
          <xsd:enumeration value="SCB Template"/>
          <xsd:enumeration value="PPBE Template"/>
        </xsd:restriction>
      </xsd:simpleType>
    </xsd:element>
    <xsd:element name="Description0" ma:index="9" ma:displayName="Description" ma:internalName="Description0"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26f5b81-b065-4034-9a4c-8575c1d20481" elementFormDefault="qualified">
    <xsd:import namespace="http://schemas.microsoft.com/office/2006/documentManagement/types"/>
    <xsd:import namespace="http://schemas.microsoft.com/office/infopath/2007/PartnerControls"/>
    <xsd:element name="SharedWithUsers" ma:index="10"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escription0 xmlns="470fa657-f426-4d92-82e8-31fd872cdd99">SLPSRA BPS Monthly Review Template 16x9
Updated April 26, 2019</Description0>
    <Reference_x0020_Type xmlns="470fa657-f426-4d92-82e8-31fd872cdd99">Reporting Template</Reference_x0020_Typ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150913-0191-4D4D-9192-F9375BFCE1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0fa657-f426-4d92-82e8-31fd872cdd99"/>
    <ds:schemaRef ds:uri="326f5b81-b065-4034-9a4c-8575c1d204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4A681A1-A55A-492E-B041-C6C1AD52ACC9}">
  <ds:schemaRefs>
    <ds:schemaRef ds:uri="http://purl.org/dc/terms/"/>
    <ds:schemaRef ds:uri="326f5b81-b065-4034-9a4c-8575c1d20481"/>
    <ds:schemaRef ds:uri="http://purl.org/dc/dcmitype/"/>
    <ds:schemaRef ds:uri="http://schemas.openxmlformats.org/package/2006/metadata/core-properties"/>
    <ds:schemaRef ds:uri="http://schemas.microsoft.com/office/2006/documentManagement/types"/>
    <ds:schemaRef ds:uri="470fa657-f426-4d92-82e8-31fd872cdd99"/>
    <ds:schemaRef ds:uri="http://schemas.microsoft.com/office/infopath/2007/PartnerControls"/>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82A22EBA-4803-4718-BDF3-F6379CACE8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15464</TotalTime>
  <Words>2699</Words>
  <Application>Microsoft Office PowerPoint</Application>
  <PresentationFormat>Widescreen</PresentationFormat>
  <Paragraphs>495</Paragraphs>
  <Slides>24</Slides>
  <Notes>22</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2</vt:i4>
      </vt:variant>
      <vt:variant>
        <vt:lpstr>Slide Titles</vt:lpstr>
      </vt:variant>
      <vt:variant>
        <vt:i4>24</vt:i4>
      </vt:variant>
    </vt:vector>
  </HeadingPairs>
  <TitlesOfParts>
    <vt:vector size="29" baseType="lpstr">
      <vt:lpstr>Arial</vt:lpstr>
      <vt:lpstr>Calibri</vt:lpstr>
      <vt:lpstr>Office Theme</vt:lpstr>
      <vt:lpstr>Photo Editor Photo</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HPES ACES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SLPSRA BPS Monthly Review Template 16x9</dc:title>
  <dc:subject/>
  <dc:creator>Malarik, Diane C. (HQ-CR000)</dc:creator>
  <cp:keywords/>
  <dc:description/>
  <cp:lastModifiedBy>Zhang, Ye (KSC-UBA00)</cp:lastModifiedBy>
  <cp:revision>1094</cp:revision>
  <cp:lastPrinted>2020-01-22T19:24:56Z</cp:lastPrinted>
  <dcterms:created xsi:type="dcterms:W3CDTF">2018-12-18T19:49:17Z</dcterms:created>
  <dcterms:modified xsi:type="dcterms:W3CDTF">2022-01-24T12:39:50Z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0x010100318C801A7A75D24AA411E050935EA4F1</vt:lpwstr>
  </property>
</Properties>
</file>