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Avenir" panose="02000503020000020003" pitchFamily="2" charset="0"/>
      <p:regular r:id="rId17"/>
      <p: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Exo 2" pitchFamily="2" charset="77"/>
      <p:regular r:id="rId23"/>
      <p:bold r:id="rId24"/>
      <p:italic r:id="rId25"/>
      <p:boldItalic r:id="rId26"/>
    </p:embeddedFont>
    <p:embeddedFont>
      <p:font typeface="Rajdhani" panose="02000000000000000000" pitchFamily="2" charset="77"/>
      <p:regular r:id="rId27"/>
      <p:bold r:id="rId28"/>
    </p:embeddedFont>
    <p:embeddedFont>
      <p:font typeface="Raleway" pitchFamily="2" charset="77"/>
      <p:regular r:id="rId29"/>
      <p:bold r:id="rId30"/>
      <p:italic r:id="rId31"/>
      <p:boldItalic r:id="rId32"/>
    </p:embeddedFont>
    <p:embeddedFont>
      <p:font typeface="Raleway Light" panose="020F0302020204030204" pitchFamily="34" charset="0"/>
      <p:regular r:id="rId33"/>
      <p:bold r:id="rId34"/>
      <p:italic r:id="rId35"/>
      <p:boldItalic r:id="rId36"/>
    </p:embeddedFont>
    <p:embeddedFont>
      <p:font typeface="Trebuchet MS" panose="020B0703020202090204" pitchFamily="34" charset="0"/>
      <p:regular r:id="rId37"/>
      <p:bold r:id="rId38"/>
      <p: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D8A612-2A3C-4DC1-8BEF-06F2C9191988}">
  <a:tblStyle styleId="{9ED8A612-2A3C-4DC1-8BEF-06F2C91919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 showGuides="1">
      <p:cViewPr varScale="1">
        <p:scale>
          <a:sx n="156" d="100"/>
          <a:sy n="156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55c635b8a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b55c635b8a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bfb03f35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bfb03f35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3761139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3761139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c99e9cf1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fc99e9cf1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c99e9cf19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c99e9cf19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c49aa166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c49aa166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c99e9cf19_0_3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c99e9cf19_0_3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c49aa166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c49aa166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3761139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037611395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37611395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37611395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fc99e9cf1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fc99e9cf1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037611395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037611395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c99e9cf1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fc99e9cf1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790d9888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790d9888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06150" y="54444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3" hasCustomPrompt="1"/>
          </p:nvPr>
        </p:nvSpPr>
        <p:spPr>
          <a:xfrm>
            <a:off x="2101581" y="1521803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5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8"/>
          </p:nvPr>
        </p:nvSpPr>
        <p:spPr>
          <a:xfrm>
            <a:off x="302175" y="152180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9"/>
          </p:nvPr>
        </p:nvSpPr>
        <p:spPr>
          <a:xfrm>
            <a:off x="306000" y="248716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13"/>
          </p:nvPr>
        </p:nvSpPr>
        <p:spPr>
          <a:xfrm>
            <a:off x="6811550" y="209263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 idx="14"/>
          </p:nvPr>
        </p:nvSpPr>
        <p:spPr>
          <a:xfrm>
            <a:off x="6811550" y="3112336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5"/>
          </p:nvPr>
        </p:nvSpPr>
        <p:spPr>
          <a:xfrm>
            <a:off x="6811550" y="413203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26" name="Google Shape;26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3"/>
          <p:cNvSpPr txBox="1">
            <a:spLocks noGrp="1"/>
          </p:cNvSpPr>
          <p:nvPr>
            <p:ph type="title" idx="16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18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" name="Google Shape;3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CUSTOM_18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4100489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5086550" y="4118950"/>
            <a:ext cx="43503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CUSTOM_18_1_1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p6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52" y="-124548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dpoint">
  <p:cSld name="CUSTOM_18_1_1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47" name="Google Shape;47;p7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8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ctrTitle" idx="2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1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ctrTitle" idx="3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4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ctrTitle" idx="5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6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ctrTitle" idx="7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8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cxnSp>
        <p:nvCxnSpPr>
          <p:cNvPr id="58" name="Google Shape;58;p8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pdates">
  <p:cSld name="CUSTOM_33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9"/>
          <p:cNvSpPr/>
          <p:nvPr/>
        </p:nvSpPr>
        <p:spPr>
          <a:xfrm>
            <a:off x="4136100" y="923175"/>
            <a:ext cx="871800" cy="366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sz="2700" b="1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Light"/>
              <a:buChar char="■"/>
              <a:defRPr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data.nasa.gov/csd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gc.umn.edu/data/earthde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sdap.earthdata.nasa.gov/signu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ad4nasa.gsfc.nasa.gov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ctrTitle"/>
          </p:nvPr>
        </p:nvSpPr>
        <p:spPr>
          <a:xfrm>
            <a:off x="1889925" y="1357050"/>
            <a:ext cx="7189500" cy="1782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16"/>
              <a:buFont typeface="Century Gothic"/>
              <a:buNone/>
            </a:pPr>
            <a:r>
              <a:rPr lang="en" sz="4220"/>
              <a:t>NASA’s Commercial Smallsat Data Acquisition Program Data Stewardship and Data Management</a:t>
            </a:r>
            <a:endParaRPr sz="4220"/>
          </a:p>
        </p:txBody>
      </p:sp>
      <p:sp>
        <p:nvSpPr>
          <p:cNvPr id="69" name="Google Shape;69;p10"/>
          <p:cNvSpPr txBox="1">
            <a:spLocks noGrp="1"/>
          </p:cNvSpPr>
          <p:nvPr>
            <p:ph type="subTitle" idx="1"/>
          </p:nvPr>
        </p:nvSpPr>
        <p:spPr>
          <a:xfrm>
            <a:off x="4727256" y="27481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Wednesday, 26 January 2022; 8:30 - 10:00 AM CST</a:t>
            </a:r>
            <a:endParaRPr/>
          </a:p>
        </p:txBody>
      </p:sp>
      <p:sp>
        <p:nvSpPr>
          <p:cNvPr id="70" name="Google Shape;70;p10"/>
          <p:cNvSpPr txBox="1"/>
          <p:nvPr/>
        </p:nvSpPr>
        <p:spPr>
          <a:xfrm>
            <a:off x="2837250" y="3336575"/>
            <a:ext cx="5847900" cy="16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Aaron Kaulfus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 b="1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Manil Maskey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Alfreda Hall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Brian Freitag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Anthony Lukach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Matthew Hicks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Brad Baker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 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Ashish Acharya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Chuck Daniels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Edward Keeble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Deborah Smith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Damian Ugalde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Nia Asemota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Jayanthi Srikishen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endParaRPr sz="1200">
              <a:solidFill>
                <a:srgbClr val="CC412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Derek Koehl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Will McCarty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2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, Renee Pieschke</a:t>
            </a:r>
            <a:r>
              <a:rPr lang="en" sz="1200" baseline="30000">
                <a:solidFill>
                  <a:srgbClr val="CC4125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endParaRPr sz="1200" b="1">
              <a:solidFill>
                <a:srgbClr val="CC412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aseline="30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NASA Marshall Space Flight Center, </a:t>
            </a:r>
            <a:r>
              <a:rPr lang="en" sz="1200" baseline="30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NASA Goddard Space Flight Center, </a:t>
            </a:r>
            <a:r>
              <a:rPr lang="en" sz="1200" baseline="30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Development Seed, </a:t>
            </a:r>
            <a:r>
              <a:rPr lang="en" sz="1200" baseline="30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  <a:r>
              <a:rPr lang="en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University of Alabama in Huntsville</a:t>
            </a:r>
            <a:endParaRPr sz="11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102nd American Meteorological Society Annual Meeting, 21st Conference 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38th Conference on Environmental Information Processing Technologies </a:t>
            </a:r>
            <a:endParaRPr sz="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0127" y="4575977"/>
            <a:ext cx="953325" cy="5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1324" y="137138"/>
            <a:ext cx="1230927" cy="61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163800" y="202150"/>
            <a:ext cx="8816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 CSDA Program</a:t>
            </a:r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Pilot Program established in November 2017 transitioning to a sustained Program in early 2020 with the following objectives: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Establish continuous and repeatable processes to onramp new commercial data vendors and evaluate data for its potential to advance NASA’s Earth science research and application activities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Enable the sustained use of purchased data for broader use and dissemination by NASA scientific community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Ensure long-term data preservation through the establishment of data management processes and systems to support rapid evaluation, access and distribution of purchased data, and long-term access to purchased data for scientific reproducibility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Coordinate with other U.S. Government agencies and international partners on the evaluation and scientific use of commercial data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https://earthdata.nasa.gov/csda</a:t>
            </a:r>
            <a:r>
              <a:rPr lang="en" sz="1400"/>
              <a:t> 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CSDA High Level Data System</a:t>
            </a:r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24093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300"/>
              <a:t>The CSDA data team has develop a system to support  end science user access to data through three possible scenarios: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1300"/>
              <a:buAutoNum type="arabicPeriod"/>
            </a:pPr>
            <a:r>
              <a:rPr lang="en" sz="1300"/>
              <a:t>Direct from the vendor user vendor provided interfaces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1300"/>
              <a:t>From cloud-based tools developed by the CSDA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 sz="1300"/>
              <a:t>Standard NASA Earthdata infrastructure services</a:t>
            </a:r>
            <a:endParaRPr sz="1300"/>
          </a:p>
        </p:txBody>
      </p:sp>
      <p:pic>
        <p:nvPicPr>
          <p:cNvPr id="85" name="Google Shape;8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730" y="1224100"/>
            <a:ext cx="6547668" cy="36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Vendor and Data Product Overview</a:t>
            </a:r>
            <a:endParaRPr/>
          </a:p>
        </p:txBody>
      </p:sp>
      <p:graphicFrame>
        <p:nvGraphicFramePr>
          <p:cNvPr id="91" name="Google Shape;91;p13"/>
          <p:cNvGraphicFramePr/>
          <p:nvPr/>
        </p:nvGraphicFramePr>
        <p:xfrm>
          <a:off x="130388" y="1007375"/>
          <a:ext cx="8883225" cy="4074940"/>
        </p:xfrm>
        <a:graphic>
          <a:graphicData uri="http://schemas.openxmlformats.org/drawingml/2006/table">
            <a:tbl>
              <a:tblPr>
                <a:noFill/>
                <a:tableStyleId>{9ED8A612-2A3C-4DC1-8BEF-06F2C9191988}</a:tableStyleId>
              </a:tblPr>
              <a:tblGrid>
                <a:gridCol w="104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3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5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7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9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Vendor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Constellations/ Products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Availability Dates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Orbit Characteristics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Spatial Resolution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Spectral Characteristics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Sample</a:t>
                      </a:r>
                      <a:endParaRPr sz="10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60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Planet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PlanetScope, RapidEye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12/31/2005 - Present 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Sun Synchronous 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3 - 6.5 meters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accent6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RGB, NIR (440-860 nm), Panchromatic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SkySat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3/10/2015 – 12/12/2019 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&lt; 1 meter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accent6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RGB, NIR (450-900 nm), Panchromatic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Spire Global, Inc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GNSS Radio Occultation, GNSS Grazing Angle Reflectometry, Satellite Precise Orbit Determination (POD) and Satellite Attitude, Total Electron Content, Ionospheric Profiles, Scintillation, Magnetometer, Raw IF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9/24/2018 - 4/18/2019 (partial)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11/1/2019 - Present (all)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accent6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GNSS-R and GNSS-RO receivers satellites: 37°  and Sun Synchronous</a:t>
                      </a:r>
                      <a:endParaRPr sz="800">
                        <a:solidFill>
                          <a:schemeClr val="accent6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Maxar Technologies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Worldview 1-4, GeoEye-1, QuickBird, IKONOS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10/24/1999 - Present 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Sun Synchronous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0.31 - 4.0 meters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Multispectral and Panchromatic (400 - 2245 nm)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Teledyne Brown Engineering, Inc.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DESIS L1B, L1C, and L2A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11/21/2018 - Present 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Non Sun Synchronous 52</a:t>
                      </a:r>
                      <a:r>
                        <a:rPr lang="en" sz="800">
                          <a:solidFill>
                            <a:schemeClr val="accent6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° </a:t>
                      </a: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N - 55° S (ISS)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 meters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235 channels, 2.5nm from 402 to 1000 nm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EarthDEM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individual strips and mosaics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2009 - Present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highlight>
                          <a:schemeClr val="accent2"/>
                        </a:highlight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 meters</a:t>
                      </a: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2" name="Google Shape;9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7325" y="1590575"/>
            <a:ext cx="882849" cy="724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7326" y="3837869"/>
            <a:ext cx="882850" cy="598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6714" y="3185775"/>
            <a:ext cx="484076" cy="62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2699" y="2388163"/>
            <a:ext cx="752110" cy="72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3"/>
          <p:cNvGrpSpPr/>
          <p:nvPr/>
        </p:nvGrpSpPr>
        <p:grpSpPr>
          <a:xfrm>
            <a:off x="8068251" y="4515122"/>
            <a:ext cx="581027" cy="580537"/>
            <a:chOff x="-1908942" y="1231000"/>
            <a:chExt cx="2187600" cy="2242321"/>
          </a:xfrm>
        </p:grpSpPr>
        <p:pic>
          <p:nvPicPr>
            <p:cNvPr id="97" name="Google Shape;97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-1556983" y="1231000"/>
              <a:ext cx="1618175" cy="174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13"/>
            <p:cNvSpPr txBox="1"/>
            <p:nvPr/>
          </p:nvSpPr>
          <p:spPr>
            <a:xfrm>
              <a:off x="-1908942" y="2980721"/>
              <a:ext cx="2187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1100"/>
                <a:buFont typeface="Arial"/>
                <a:buNone/>
              </a:pPr>
              <a:r>
                <a:rPr lang="en" sz="200">
                  <a:solidFill>
                    <a:schemeClr val="accent6"/>
                  </a:solidFill>
                  <a:latin typeface="Raleway"/>
                  <a:ea typeface="Raleway"/>
                  <a:cs typeface="Raleway"/>
                  <a:sym typeface="Raleway"/>
                </a:rPr>
                <a:t>EarthDEM mosaics for Hawai’i </a:t>
              </a:r>
              <a:endParaRPr sz="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title"/>
          </p:nvPr>
        </p:nvSpPr>
        <p:spPr>
          <a:xfrm>
            <a:off x="163800" y="202150"/>
            <a:ext cx="8818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Access and Scientific Non-Commercial Use License </a:t>
            </a:r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44037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All prospective users are subject to authorization prior to approving any data distribution request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Agreement to the vendor specific science end user license agreement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Ability to copy, store, share and use data and derivatives including in scientific and technical articles and publishing academic, technical or professional journals, symposia proceedings, or similar works.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Verification of funding support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/>
              <a:t>Single service authorization request form captures basic user information for account creation and concurrence with respective license agreements</a:t>
            </a:r>
            <a:endParaRPr sz="1300"/>
          </a:p>
        </p:txBody>
      </p:sp>
      <p:pic>
        <p:nvPicPr>
          <p:cNvPr id="105" name="Google Shape;10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9525" y="1288850"/>
            <a:ext cx="2664513" cy="36903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Delivery and Storage</a:t>
            </a:r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59835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The entire CSDA Program data system is cloud native deployed in Amazon Web Services in NASA managed environments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Established repeatable system for vendors upload of data and metadata into S3 buckets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Usage-based, cost efficient storage solution implemented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Inventory and hash based data integrity verification 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 sz="1300"/>
              <a:t>Upon delivery, all data is indexed in a SpatioTemporal Asset Catalog (STAC)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Standardized metadata schema for describing geospatial data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Flexible means to organize disparate data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Provides uniformity for indexing data assets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CSDA collaborate with vendors to ensure metadata needed for long-term preservation is curated</a:t>
            </a:r>
            <a:endParaRPr sz="1300"/>
          </a:p>
        </p:txBody>
      </p:sp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0558" y="3664450"/>
            <a:ext cx="2841318" cy="9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4">
            <a:alphaModFix/>
          </a:blip>
          <a:srcRect t="14638" r="5060" b="35518"/>
          <a:stretch/>
        </p:blipFill>
        <p:spPr>
          <a:xfrm>
            <a:off x="5925075" y="1536425"/>
            <a:ext cx="3046800" cy="123608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6086675" y="2724925"/>
            <a:ext cx="279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aleway"/>
                <a:ea typeface="Raleway"/>
                <a:cs typeface="Raleway"/>
                <a:sym typeface="Raleway"/>
              </a:rPr>
              <a:t>AWS S3 storage scaling and cost architectures. From https://catalog.us-east-1.prod.workshops.aws/v2/workshops/f238037c-8f0b-446e-9c15-ebcc4908901a/en-US/002-services/002-storage/003-s3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6130600" y="4542600"/>
            <a:ext cx="284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aleway"/>
                <a:ea typeface="Raleway"/>
                <a:cs typeface="Raleway"/>
                <a:sym typeface="Raleway"/>
              </a:rPr>
              <a:t>STAC logo from https://stacspec.org</a:t>
            </a:r>
            <a:endParaRPr sz="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Smallsat Data Explorer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46899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Front-end web application for search, discover, and download of commercial data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Data Faceted Search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Spatial filtering by drawing on map interface, uploading geojson, or specifying area of interest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Specify desired temporal extent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Filter on key medata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Data Discovery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Geographic representations and quick view display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Display of product specific, key metadata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Select and Request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Individual selection of desired  granules or requesting all granules that meet search criteria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Distributed using user specific, signed URLs</a:t>
            </a:r>
            <a:endParaRPr sz="1300"/>
          </a:p>
        </p:txBody>
      </p:sp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3600" y="1681549"/>
            <a:ext cx="4114800" cy="2777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Smallsat Data Explorer - New Features</a:t>
            </a:r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51615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Revamp of download capabilities transitioning from data request to quota based download system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Removes the current administrator review and deliver system thereby decreasing time from data discovery to download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Enables direct download from the interface for small orders or use the bulk download script provided for scalable download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User profiles provide available quota and downloaded data inventory</a:t>
            </a:r>
            <a:endParaRPr sz="1300"/>
          </a:p>
          <a:p>
            <a:pPr marL="0" lvl="0" indent="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Coverage Map for data collections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Supports quick view to determine if data exists in the desired region and time period prior to detailed search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Monthly aggregation with dynamic spatial aggregation using leaflet heatmap</a:t>
            </a:r>
            <a:endParaRPr sz="1300"/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Aggregation from STAC metadata</a:t>
            </a:r>
            <a:endParaRPr sz="1300"/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5526" y="1148350"/>
            <a:ext cx="2962985" cy="1704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5525" y="2929450"/>
            <a:ext cx="3440625" cy="2121727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1" name="Google Shape;131;p17"/>
          <p:cNvSpPr/>
          <p:nvPr/>
        </p:nvSpPr>
        <p:spPr>
          <a:xfrm>
            <a:off x="5325400" y="2097175"/>
            <a:ext cx="2976900" cy="769500"/>
          </a:xfrm>
          <a:prstGeom prst="rect">
            <a:avLst/>
          </a:prstGeom>
          <a:noFill/>
          <a:ln w="1905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7784550" y="2377125"/>
            <a:ext cx="479700" cy="452400"/>
          </a:xfrm>
          <a:prstGeom prst="rect">
            <a:avLst/>
          </a:prstGeom>
          <a:noFill/>
          <a:ln w="19050" cap="flat" cmpd="sng">
            <a:solidFill>
              <a:srgbClr val="A2C4C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" name="Google Shape;13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3570" y="951450"/>
            <a:ext cx="1745828" cy="1006749"/>
          </a:xfrm>
          <a:prstGeom prst="rect">
            <a:avLst/>
          </a:prstGeom>
          <a:noFill/>
          <a:ln w="2857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4" name="Google Shape;134;p17"/>
          <p:cNvSpPr/>
          <p:nvPr/>
        </p:nvSpPr>
        <p:spPr>
          <a:xfrm>
            <a:off x="5325525" y="1497900"/>
            <a:ext cx="115800" cy="109500"/>
          </a:xfrm>
          <a:prstGeom prst="rect">
            <a:avLst/>
          </a:prstGeom>
          <a:noFill/>
          <a:ln w="28575" cap="flat" cmpd="sng">
            <a:solidFill>
              <a:srgbClr val="A64D7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EarthDEM data distribution</a:t>
            </a:r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44076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FFFFFF"/>
                </a:highlight>
              </a:rPr>
              <a:t>High-resolution terrain maps for temperate and tropic regions constructed from DigitalGlobe (Maxar) satellite imagery obtained through the NGA Nextview license. </a:t>
            </a:r>
            <a:r>
              <a:rPr lang="en" sz="1300" u="sng">
                <a:hlinkClick r:id="rId3"/>
              </a:rPr>
              <a:t>https://www.pgc.umn.edu/data/earthdem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Limited area release to gather feedback on format and usability of 2 meter DEMs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Mosaic tiles (50 km x 50 km)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Individual strip 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/>
              <a:t>Integrated into Smallsat Data Explore largely using previously developed, repeatable processes</a:t>
            </a:r>
            <a:endParaRPr sz="1300"/>
          </a:p>
        </p:txBody>
      </p:sp>
      <p:pic>
        <p:nvPicPr>
          <p:cNvPr id="141" name="Google Shape;14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400" y="1841375"/>
            <a:ext cx="4194749" cy="2457855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 EOSDIS Incorporation</a:t>
            </a:r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45153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Post to NASA’s Common Metadata Repository (CMR) in Unified Metadata Model (UMM) format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Collection metadata generated using the Metadata Management Tool (MMT)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Landing page generated from this metadata</a:t>
            </a:r>
            <a:endParaRPr sz="1300"/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Digital Object Identifier (DOI) created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Created scalable cloud workflow for generating granule metadata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Ingest and archive using the Cumulus service with cloud data backup automated using the Operational Recovery Cloud Archive (ORCA) service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/>
              <a:t>Data discoverable and downloadable through NASA’s CMR, Earthdata Search Client</a:t>
            </a:r>
            <a:endParaRPr sz="1300"/>
          </a:p>
        </p:txBody>
      </p:sp>
      <p:pic>
        <p:nvPicPr>
          <p:cNvPr id="148" name="Google Shape;1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7600" y="1841363"/>
            <a:ext cx="4194749" cy="245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body" idx="1"/>
          </p:nvPr>
        </p:nvSpPr>
        <p:spPr>
          <a:xfrm>
            <a:off x="4736400" y="1224100"/>
            <a:ext cx="44076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High Value Target Acquisitions</a:t>
            </a:r>
            <a:endParaRPr sz="1300" b="1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Contribute to building a valuable data archive by utilizing NASA resources to identify and acquire data from areas of interest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300"/>
          </a:p>
        </p:txBody>
      </p:sp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Discovery</a:t>
            </a: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44076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Data in Action</a:t>
            </a:r>
            <a:endParaRPr sz="1300" b="1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Provide data information and code through stories highlighting science use cases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300" b="1"/>
          </a:p>
        </p:txBody>
      </p:sp>
      <p:pic>
        <p:nvPicPr>
          <p:cNvPr id="156" name="Google Shape;15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1450" y="2793025"/>
            <a:ext cx="3017520" cy="2202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 r="6959"/>
          <a:stretch/>
        </p:blipFill>
        <p:spPr>
          <a:xfrm>
            <a:off x="34660" y="4236950"/>
            <a:ext cx="1371915" cy="843274"/>
          </a:xfrm>
          <a:prstGeom prst="rect">
            <a:avLst/>
          </a:prstGeom>
          <a:noFill/>
          <a:ln w="285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58" name="Google Shape;158;p20"/>
          <p:cNvGrpSpPr/>
          <p:nvPr/>
        </p:nvGrpSpPr>
        <p:grpSpPr>
          <a:xfrm>
            <a:off x="538896" y="2618665"/>
            <a:ext cx="3657413" cy="1623993"/>
            <a:chOff x="311700" y="953825"/>
            <a:chExt cx="8756075" cy="3892600"/>
          </a:xfrm>
        </p:grpSpPr>
        <p:sp>
          <p:nvSpPr>
            <p:cNvPr id="159" name="Google Shape;159;p20"/>
            <p:cNvSpPr/>
            <p:nvPr/>
          </p:nvSpPr>
          <p:spPr>
            <a:xfrm>
              <a:off x="1175388" y="953825"/>
              <a:ext cx="2112000" cy="704700"/>
            </a:xfrm>
            <a:prstGeom prst="uturnArrow">
              <a:avLst>
                <a:gd name="adj1" fmla="val 14105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rgbClr val="6AA84F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0"/>
            <p:cNvSpPr/>
            <p:nvPr/>
          </p:nvSpPr>
          <p:spPr>
            <a:xfrm>
              <a:off x="3486163" y="953825"/>
              <a:ext cx="2112000" cy="704700"/>
            </a:xfrm>
            <a:prstGeom prst="uturnArrow">
              <a:avLst>
                <a:gd name="adj1" fmla="val 14105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rgbClr val="6AA84F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5598163" y="953825"/>
              <a:ext cx="2112000" cy="704700"/>
            </a:xfrm>
            <a:prstGeom prst="uturnArrow">
              <a:avLst>
                <a:gd name="adj1" fmla="val 14105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rgbClr val="6AA84F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0"/>
            <p:cNvSpPr/>
            <p:nvPr/>
          </p:nvSpPr>
          <p:spPr>
            <a:xfrm>
              <a:off x="398913" y="1469425"/>
              <a:ext cx="1677300" cy="1677300"/>
            </a:xfrm>
            <a:prstGeom prst="ellipse">
              <a:avLst/>
            </a:prstGeom>
            <a:solidFill>
              <a:srgbClr val="EFCA2E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0"/>
            <p:cNvSpPr/>
            <p:nvPr/>
          </p:nvSpPr>
          <p:spPr>
            <a:xfrm>
              <a:off x="2477040" y="1469425"/>
              <a:ext cx="1677300" cy="1677300"/>
            </a:xfrm>
            <a:prstGeom prst="ellipse">
              <a:avLst/>
            </a:prstGeom>
            <a:solidFill>
              <a:srgbClr val="EFCA2E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4" name="Google Shape;164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781487" y="1773875"/>
              <a:ext cx="1068401" cy="1068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20"/>
            <p:cNvSpPr/>
            <p:nvPr/>
          </p:nvSpPr>
          <p:spPr>
            <a:xfrm>
              <a:off x="4589040" y="1469425"/>
              <a:ext cx="1677300" cy="1677300"/>
            </a:xfrm>
            <a:prstGeom prst="ellipse">
              <a:avLst/>
            </a:prstGeom>
            <a:solidFill>
              <a:srgbClr val="EFCA2E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0"/>
            <p:cNvSpPr/>
            <p:nvPr/>
          </p:nvSpPr>
          <p:spPr>
            <a:xfrm>
              <a:off x="6899815" y="1469425"/>
              <a:ext cx="1677300" cy="1677300"/>
            </a:xfrm>
            <a:prstGeom prst="ellipse">
              <a:avLst/>
            </a:prstGeom>
            <a:solidFill>
              <a:srgbClr val="EFCA2E"/>
            </a:solidFill>
            <a:ln w="9525" cap="flat" cmpd="sng">
              <a:solidFill>
                <a:srgbClr val="4F73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7" name="Google Shape;16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04262" y="1773875"/>
              <a:ext cx="1068401" cy="106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36463" y="1806975"/>
              <a:ext cx="1002200" cy="100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92888" y="1873275"/>
              <a:ext cx="869600" cy="86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0"/>
            <p:cNvSpPr txBox="1"/>
            <p:nvPr/>
          </p:nvSpPr>
          <p:spPr>
            <a:xfrm>
              <a:off x="311700" y="3569475"/>
              <a:ext cx="2035200" cy="8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 fontScale="55000"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Rajdhani"/>
                  <a:ea typeface="Rajdhani"/>
                  <a:cs typeface="Rajdhani"/>
                  <a:sym typeface="Rajdhani"/>
                </a:rPr>
                <a:t>Story submitted to website</a:t>
              </a:r>
              <a:endParaRPr sz="1700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endParaRPr>
            </a:p>
          </p:txBody>
        </p:sp>
        <p:sp>
          <p:nvSpPr>
            <p:cNvPr id="171" name="Google Shape;171;p20"/>
            <p:cNvSpPr txBox="1"/>
            <p:nvPr/>
          </p:nvSpPr>
          <p:spPr>
            <a:xfrm>
              <a:off x="2248001" y="3400725"/>
              <a:ext cx="2245800" cy="14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40000" lnSpcReduction="10000"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Rajdhani"/>
                  <a:ea typeface="Rajdhani"/>
                  <a:cs typeface="Rajdhani"/>
                  <a:sym typeface="Rajdhani"/>
                </a:rPr>
                <a:t>Committed to directory, call Actions to generate Approver HTML</a:t>
              </a:r>
              <a:endParaRPr sz="1700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endParaRPr>
            </a:p>
          </p:txBody>
        </p:sp>
        <p:sp>
          <p:nvSpPr>
            <p:cNvPr id="172" name="Google Shape;172;p20"/>
            <p:cNvSpPr txBox="1"/>
            <p:nvPr/>
          </p:nvSpPr>
          <p:spPr>
            <a:xfrm>
              <a:off x="4548700" y="3400725"/>
              <a:ext cx="2112000" cy="120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55000"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Rajdhani"/>
                  <a:ea typeface="Rajdhani"/>
                  <a:cs typeface="Rajdhani"/>
                  <a:sym typeface="Rajdhani"/>
                </a:rPr>
                <a:t>Once reviewers approve story</a:t>
              </a:r>
              <a:endParaRPr sz="1700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endParaRPr>
            </a:p>
          </p:txBody>
        </p:sp>
        <p:sp>
          <p:nvSpPr>
            <p:cNvPr id="173" name="Google Shape;173;p20"/>
            <p:cNvSpPr txBox="1"/>
            <p:nvPr/>
          </p:nvSpPr>
          <p:spPr>
            <a:xfrm>
              <a:off x="6859475" y="3380325"/>
              <a:ext cx="2208300" cy="146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rmAutofit fontScale="47500" lnSpcReduction="20000"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700">
                  <a:solidFill>
                    <a:schemeClr val="dk1"/>
                  </a:solidFill>
                  <a:latin typeface="Rajdhani"/>
                  <a:ea typeface="Rajdhani"/>
                  <a:cs typeface="Rajdhani"/>
                  <a:sym typeface="Rajdhani"/>
                </a:rPr>
                <a:t>Call Github Actions to create story HTML and list on site</a:t>
              </a:r>
              <a:endParaRPr sz="1700">
                <a:solidFill>
                  <a:schemeClr val="dk1"/>
                </a:solidFill>
                <a:latin typeface="Rajdhani"/>
                <a:ea typeface="Rajdhani"/>
                <a:cs typeface="Rajdhani"/>
                <a:sym typeface="Rajdhani"/>
              </a:endParaRPr>
            </a:p>
          </p:txBody>
        </p:sp>
      </p:grpSp>
      <p:pic>
        <p:nvPicPr>
          <p:cNvPr id="174" name="Google Shape;17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4875" y="4146850"/>
            <a:ext cx="3205681" cy="9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FY22 Activities and Beyond</a:t>
            </a:r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Onramp and Evaluation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CSDA releases a new Request For Information for commercial vendors every 12-18 months with the goal of identifying new evaluation candidates</a:t>
            </a:r>
            <a:endParaRPr sz="1300">
              <a:solidFill>
                <a:schemeClr val="accent6"/>
              </a:solidFill>
            </a:endParaRPr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Recently entered into agreement with Blacksky and Airbus for data evaluation</a:t>
            </a:r>
            <a:endParaRPr sz="1300">
              <a:solidFill>
                <a:schemeClr val="accent6"/>
              </a:solidFill>
            </a:endParaRPr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Data from selected vendors will be evaluated by Principal Investigators (PIs) selected through Research Opportunities in Space and Earth Science (ROSES) solicitations</a:t>
            </a:r>
            <a:endParaRPr sz="1300"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b="1"/>
              <a:t>Sustained Use Activities</a:t>
            </a:r>
            <a:endParaRPr sz="1300"/>
          </a:p>
          <a:p>
            <a:pPr marL="457200" lvl="0" indent="-311150" algn="l" rtl="0">
              <a:lnSpc>
                <a:spcPct val="98181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Consolidate and enhance search, discovery, and distribution for all commercial data products to the SDX</a:t>
            </a:r>
            <a:endParaRPr sz="1300">
              <a:solidFill>
                <a:schemeClr val="accent6"/>
              </a:solidFill>
            </a:endParaRPr>
          </a:p>
          <a:p>
            <a:pPr marL="457200" lvl="0" indent="-311150" algn="l" rtl="0">
              <a:lnSpc>
                <a:spcPct val="98181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Data service user community research and feedback; update SDX data ordering and distribution system</a:t>
            </a:r>
            <a:endParaRPr sz="13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300" b="1"/>
              <a:t>Long-term Preservation Activities</a:t>
            </a:r>
            <a:endParaRPr sz="1300" b="1"/>
          </a:p>
          <a:p>
            <a:pPr marL="457200" lvl="0" indent="-311150" algn="l" rtl="0">
              <a:lnSpc>
                <a:spcPct val="98181"/>
              </a:lnSpc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solidFill>
                  <a:schemeClr val="accent6"/>
                </a:solidFill>
              </a:rPr>
              <a:t>Continued transfer of Planet data and Maxar data to NASA ESDIS Earthdata cloud infrastructure</a:t>
            </a:r>
            <a:endParaRPr sz="13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86" name="Google Shape;186;p22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NASA has established the CSDA Program to evaluate and acquire commercial satellite data that supports NASA’s science and application goals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The CSDA data team continues to develop data management procedures which support search, discovery, and access for sustained use of acquired commercial data</a:t>
            </a:r>
            <a:endParaRPr sz="13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To request access to CSDA managed data, subject to review and approval</a:t>
            </a:r>
            <a:endParaRPr sz="1300"/>
          </a:p>
          <a:p>
            <a:pPr marL="457200" lvl="0" indent="-311150" algn="l" rtl="0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Planet, Spire, DESIS, EarthDEM - </a:t>
            </a:r>
            <a:r>
              <a:rPr lang="en" sz="1300" u="sng">
                <a:solidFill>
                  <a:schemeClr val="hlink"/>
                </a:solidFill>
                <a:hlinkClick r:id="rId3"/>
              </a:rPr>
              <a:t>CSDA user authorization request form</a:t>
            </a:r>
            <a:endParaRPr sz="130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Maxar - sign up through </a:t>
            </a:r>
            <a:r>
              <a:rPr lang="en" sz="1300" u="sng">
                <a:solidFill>
                  <a:schemeClr val="hlink"/>
                </a:solidFill>
                <a:hlinkClick r:id="rId4"/>
              </a:rPr>
              <a:t>CAD4NASA</a:t>
            </a:r>
            <a:endParaRPr sz="13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you.</a:t>
            </a:r>
            <a:endParaRPr/>
          </a:p>
        </p:txBody>
      </p:sp>
      <p:sp>
        <p:nvSpPr>
          <p:cNvPr id="192" name="Google Shape;192;p23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ch Newsletter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1312</Words>
  <Application>Microsoft Macintosh PowerPoint</Application>
  <PresentationFormat>On-screen Show (16:9)</PresentationFormat>
  <Paragraphs>144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Raleway</vt:lpstr>
      <vt:lpstr>Arial</vt:lpstr>
      <vt:lpstr>Raleway Light</vt:lpstr>
      <vt:lpstr>Century Gothic</vt:lpstr>
      <vt:lpstr>Trebuchet MS</vt:lpstr>
      <vt:lpstr>Exo 2</vt:lpstr>
      <vt:lpstr>Rajdhani</vt:lpstr>
      <vt:lpstr>Avenir</vt:lpstr>
      <vt:lpstr>Tech Newsletter by Slidesgo</vt:lpstr>
      <vt:lpstr>NASA’s Commercial Smallsat Data Acquisition Program Data Stewardship and Data Management</vt:lpstr>
      <vt:lpstr>NASA CSDA Program</vt:lpstr>
      <vt:lpstr>CSDA High Level Data System</vt:lpstr>
      <vt:lpstr>Vendor and Data Product Overview</vt:lpstr>
      <vt:lpstr>Data Access and Scientific Non-Commercial Use License </vt:lpstr>
      <vt:lpstr>Data Delivery and Storage</vt:lpstr>
      <vt:lpstr>Smallsat Data Explorer</vt:lpstr>
      <vt:lpstr>Smallsat Data Explorer - New Features</vt:lpstr>
      <vt:lpstr>EarthDEM data distribution</vt:lpstr>
      <vt:lpstr>NASA EOSDIS Incorporation</vt:lpstr>
      <vt:lpstr>Data Discovery</vt:lpstr>
      <vt:lpstr>FY22 Activities and Beyond</vt:lpstr>
      <vt:lpstr>Summary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NASA’s Commercial Smallsat Data Acquisition Program Data Stewardship and Data Management</dc:title>
  <cp:lastModifiedBy>Kaulfus, Aaron S. (MSFC-ST11)</cp:lastModifiedBy>
  <cp:revision>1</cp:revision>
  <dcterms:modified xsi:type="dcterms:W3CDTF">2022-01-24T15:06:09Z</dcterms:modified>
</cp:coreProperties>
</file>