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sldIdLst>
    <p:sldId id="256" r:id="rId5"/>
    <p:sldId id="269" r:id="rId6"/>
    <p:sldId id="270" r:id="rId7"/>
    <p:sldId id="271" r:id="rId8"/>
    <p:sldId id="272" r:id="rId9"/>
    <p:sldId id="273" r:id="rId10"/>
    <p:sldId id="268" r:id="rId11"/>
    <p:sldId id="267" r:id="rId12"/>
    <p:sldId id="274" r:id="rId13"/>
    <p:sldId id="257" r:id="rId14"/>
    <p:sldId id="266" r:id="rId15"/>
    <p:sldId id="258" r:id="rId16"/>
    <p:sldId id="259" r:id="rId17"/>
    <p:sldId id="261" r:id="rId18"/>
    <p:sldId id="264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35" autoAdjust="0"/>
  </p:normalViewPr>
  <p:slideViewPr>
    <p:cSldViewPr>
      <p:cViewPr varScale="1">
        <p:scale>
          <a:sx n="74" d="100"/>
          <a:sy n="74" d="100"/>
        </p:scale>
        <p:origin x="1042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B7DC6-42E5-40D7-ABCE-36F4095EDFAB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CAAB7-AEF4-44A4-BB7F-EF901040AA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AAB7-AEF4-44A4-BB7F-EF901040AAF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923F882-D5E9-4020-8C87-7D2EF82A1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422" r="2792" b="117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2F9F0-D6C2-4EBF-B2E1-69D61DBD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14329"/>
            <a:ext cx="9144000" cy="98353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945BC-C958-4D23-8828-ADB30BD33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7860"/>
            <a:ext cx="9144000" cy="1300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1F4E3-8F12-4ADE-B74A-22681FC6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9DF4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February 9,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DAC38-C1FB-4C26-BE4C-4E382B2B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AD32406-7618-4228-A380-23E13D15B690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NASA </a:t>
            </a:r>
            <a:r>
              <a:rPr lang="en-US" dirty="0">
                <a:solidFill>
                  <a:schemeClr val="bg1"/>
                </a:solidFill>
              </a:rPr>
              <a:t>Human </a:t>
            </a:r>
            <a:r>
              <a:rPr lang="en-US" dirty="0"/>
              <a:t>Research 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110018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2C7EF-E50B-4DCF-AFA5-5DD296658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7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34871-833D-4887-AFC8-DB18A8650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71601"/>
            <a:ext cx="10515600" cy="4665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7C168-8171-4DC1-9C34-E1CAC3AFC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C8C57E9-5485-478F-9982-EC44CD527A2B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NASA </a:t>
            </a:r>
            <a:r>
              <a:rPr lang="en-US" dirty="0">
                <a:solidFill>
                  <a:schemeClr val="bg1"/>
                </a:solidFill>
              </a:rPr>
              <a:t>Human Research </a:t>
            </a:r>
            <a:r>
              <a:rPr lang="en-US" dirty="0"/>
              <a:t>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31649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9D223-D66A-45D1-9270-EC2EF3244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A5EB0-EAB3-4D63-87DA-7C788C1B9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AB6C-7E6B-45B8-9E4E-98D4636D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F91301-4105-4B5B-87AA-35382C35CDF5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NASA</a:t>
            </a:r>
            <a:r>
              <a:rPr lang="en-US" dirty="0">
                <a:solidFill>
                  <a:schemeClr val="bg1"/>
                </a:solidFill>
              </a:rPr>
              <a:t> Human </a:t>
            </a:r>
            <a:r>
              <a:rPr lang="en-US" dirty="0"/>
              <a:t>Research 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328361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4F87-0B04-4331-8560-DE79F476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38086-27A0-44E9-82AC-AFD89AD47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538F-AA3B-4518-A7F3-1BDB9380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92F1AD3-8741-4632-A5A2-CDC6DE16A9DA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2022 </a:t>
            </a:r>
            <a:r>
              <a:rPr lang="en-US" b="0" dirty="0">
                <a:solidFill>
                  <a:schemeClr val="bg1"/>
                </a:solidFill>
              </a:rPr>
              <a:t>NASA Human </a:t>
            </a:r>
            <a:r>
              <a:rPr lang="en-US" b="0" dirty="0"/>
              <a:t>Research 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353170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C4DE8-CA39-4336-9F2F-5D3448D5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30A53-4A0C-4D4E-A936-BB458DF42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1F7A-EE20-4C09-A258-386BB535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C347E29-3DD8-4BDB-9951-234C63D0FF0C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</a:t>
            </a:r>
            <a:r>
              <a:rPr lang="en-US" dirty="0">
                <a:solidFill>
                  <a:schemeClr val="bg1"/>
                </a:solidFill>
              </a:rPr>
              <a:t>NASA Human Research </a:t>
            </a:r>
            <a:r>
              <a:rPr lang="en-US" dirty="0"/>
              <a:t>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30968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1ADB-1723-4722-B2B3-821EBA69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3C640-7C2B-4BAD-B6DF-BF924FB98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0A890-B6D0-471F-A706-1037EDC3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C58A3-E67A-4893-A565-4C010744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1A4F680-1A83-4C7A-8BCE-1FEDE76E6A0B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</a:t>
            </a:r>
            <a:r>
              <a:rPr lang="en-US" dirty="0">
                <a:solidFill>
                  <a:schemeClr val="bg1"/>
                </a:solidFill>
              </a:rPr>
              <a:t>NASA Human </a:t>
            </a:r>
            <a:r>
              <a:rPr lang="en-US" dirty="0"/>
              <a:t>Research 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58367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FEAE-7FCF-47EE-98B2-CECAB937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9EF22-6BD7-4EAE-9505-FD81A8318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58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8F8B0-5ACD-4720-8293-977563D0D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9800"/>
            <a:ext cx="5157787" cy="39798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5B552-0689-41A7-A430-86D293E41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58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6EBCA-A6AC-4F3A-AE52-2AEEEEBF8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9800"/>
            <a:ext cx="5183188" cy="39798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F5979-2F50-4D13-889A-B1BBAC51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FAC944B-2A53-47E8-86F2-B920CF36DF9F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</a:t>
            </a:r>
            <a:r>
              <a:rPr lang="en-US" dirty="0">
                <a:solidFill>
                  <a:schemeClr val="bg1"/>
                </a:solidFill>
              </a:rPr>
              <a:t>NASA Human </a:t>
            </a:r>
            <a:r>
              <a:rPr lang="en-US" dirty="0"/>
              <a:t>Research 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349085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5A31-1C4A-4FC0-BBA7-EE5C1644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19E67-F644-4CC6-8303-F9213817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D65D56-1D3E-4B7D-99A5-F87878369B29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</a:t>
            </a:r>
            <a:r>
              <a:rPr lang="en-US" dirty="0">
                <a:solidFill>
                  <a:schemeClr val="bg1"/>
                </a:solidFill>
              </a:rPr>
              <a:t>NASA Human Research </a:t>
            </a:r>
            <a:r>
              <a:rPr lang="en-US" dirty="0"/>
              <a:t>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341729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19E8C-38A9-465D-A30A-D8CC294C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DE6C5-C851-4285-97B3-D04F682DD8E9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NASA </a:t>
            </a:r>
            <a:r>
              <a:rPr lang="en-US" dirty="0">
                <a:solidFill>
                  <a:srgbClr val="109DF4"/>
                </a:solidFill>
              </a:rPr>
              <a:t>Human</a:t>
            </a:r>
            <a:r>
              <a:rPr lang="en-US" dirty="0"/>
              <a:t> Research 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367483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CA26-E296-4F2C-B4F2-10DDAC2E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7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16109-3119-49FE-A776-94EDB348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792DA-765E-4DE1-8CD6-F4687B60B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76400"/>
            <a:ext cx="3932237" cy="4192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A9319-317C-4957-9CD7-E9859EF0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6AFA883-308A-4A7C-970C-7F4A65E3616F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</a:t>
            </a:r>
            <a:r>
              <a:rPr lang="en-US" dirty="0">
                <a:solidFill>
                  <a:schemeClr val="bg1"/>
                </a:solidFill>
              </a:rPr>
              <a:t>NASA Human Research </a:t>
            </a:r>
            <a:r>
              <a:rPr lang="en-US" dirty="0"/>
              <a:t>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243280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9B01-91C3-49D5-98C2-92FA33A0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1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5D45F-77B8-4765-9A31-3EB99A039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40496-C149-4B5E-BC7D-78C41055C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76400"/>
            <a:ext cx="3932237" cy="4192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56F7-B067-42C0-A743-132B556B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CEC95A-1CEC-4991-B778-FAD6DC066E99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6350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</a:t>
            </a:r>
            <a:r>
              <a:rPr lang="en-US" dirty="0">
                <a:solidFill>
                  <a:schemeClr val="bg1"/>
                </a:solidFill>
              </a:rPr>
              <a:t>NASA Human </a:t>
            </a:r>
            <a:r>
              <a:rPr lang="en-US" dirty="0"/>
              <a:t>Research Program Investigators’ Workshop</a:t>
            </a:r>
          </a:p>
        </p:txBody>
      </p:sp>
    </p:spTree>
    <p:extLst>
      <p:ext uri="{BB962C8B-B14F-4D97-AF65-F5344CB8AC3E}">
        <p14:creationId xmlns:p14="http://schemas.microsoft.com/office/powerpoint/2010/main" val="112501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D28E8E-89B7-44E9-906D-D2C32519A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4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D1A4BF-A1BF-4AB6-822E-B406D0EA0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83CAF-4DC9-476A-BF2D-186A19F81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7946E-BA2A-49E1-B786-3D9EE56DD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E0B42-7D16-4DC5-8B88-B55D1E984A2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3CFC28B-39F5-4DF5-A1FC-B12099CB963D}"/>
              </a:ext>
            </a:extLst>
          </p:cNvPr>
          <p:cNvSpPr txBox="1">
            <a:spLocks/>
          </p:cNvSpPr>
          <p:nvPr userDrawn="1"/>
        </p:nvSpPr>
        <p:spPr>
          <a:xfrm>
            <a:off x="210066" y="6351158"/>
            <a:ext cx="3731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Cruz P. Torres | jsc-hsr@mail.nasa.gov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BDB9ED-71F1-4692-8AD8-746A1D66D21C}"/>
              </a:ext>
            </a:extLst>
          </p:cNvPr>
          <p:cNvSpPr txBox="1">
            <a:spLocks/>
          </p:cNvSpPr>
          <p:nvPr userDrawn="1"/>
        </p:nvSpPr>
        <p:spPr>
          <a:xfrm>
            <a:off x="3800764" y="6351158"/>
            <a:ext cx="459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NASA </a:t>
            </a:r>
            <a:r>
              <a:rPr lang="en-US" dirty="0">
                <a:solidFill>
                  <a:schemeClr val="bg1"/>
                </a:solidFill>
              </a:rPr>
              <a:t>Human Research </a:t>
            </a:r>
            <a:r>
              <a:rPr lang="en-US" dirty="0"/>
              <a:t>Program Investigators’ Workshop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3819C03-DAB9-40E3-9768-56FD48AFBD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27" y="76200"/>
            <a:ext cx="619217" cy="61338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790C103-72D8-4107-B0ED-3E1A71996E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" y="1480"/>
            <a:ext cx="928542" cy="760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4B266-7C69-4D75-B2D8-D228B0F9B50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430000" y="616332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4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jsc-hsr@mail.nasa.gov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63A2D-D596-4070-BB0C-96862110F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4114800"/>
            <a:ext cx="9296400" cy="1135932"/>
          </a:xfrm>
        </p:spPr>
        <p:txBody>
          <a:bodyPr>
            <a:normAutofit fontScale="90000"/>
          </a:bodyPr>
          <a:lstStyle/>
          <a:p>
            <a:r>
              <a:rPr lang="en-US" dirty="0"/>
              <a:t>Human Specimen Repository:</a:t>
            </a:r>
            <a:br>
              <a:rPr lang="en-US" dirty="0"/>
            </a:br>
            <a:r>
              <a:rPr lang="en-US" sz="3600" dirty="0"/>
              <a:t>Sample Collection for the Future [#1133-000445]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B137E2-013D-4A2C-815B-FB8F007B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5486400"/>
            <a:ext cx="9296400" cy="840581"/>
          </a:xfrm>
        </p:spPr>
        <p:txBody>
          <a:bodyPr>
            <a:normAutofit fontScale="55000" lnSpcReduction="20000"/>
          </a:bodyPr>
          <a:lstStyle/>
          <a:p>
            <a:r>
              <a:rPr lang="en-US" sz="3200" dirty="0"/>
              <a:t>C. P. Torres</a:t>
            </a:r>
            <a:r>
              <a:rPr lang="en-US" sz="3200" baseline="30000" dirty="0"/>
              <a:t>1</a:t>
            </a:r>
            <a:r>
              <a:rPr lang="en-US" sz="3200" dirty="0"/>
              <a:t>, D. Byerly</a:t>
            </a:r>
            <a:r>
              <a:rPr lang="en-US" sz="3200" baseline="30000" dirty="0"/>
              <a:t>2</a:t>
            </a:r>
            <a:r>
              <a:rPr lang="en-US" sz="3200" dirty="0"/>
              <a:t>, and A. Jeevarajan</a:t>
            </a:r>
            <a:r>
              <a:rPr lang="en-US" sz="3200" baseline="30000" dirty="0"/>
              <a:t>2</a:t>
            </a:r>
          </a:p>
          <a:p>
            <a:r>
              <a:rPr lang="en-US" sz="2300" baseline="30000" dirty="0"/>
              <a:t>1</a:t>
            </a:r>
            <a:r>
              <a:rPr lang="en-US" sz="2300" dirty="0"/>
              <a:t>KBR (2400 NASA Pkwy, Houston, TX 77058, JSC-HSR@mail.nasa.gov)  </a:t>
            </a:r>
          </a:p>
          <a:p>
            <a:r>
              <a:rPr lang="en-US" sz="2300" baseline="30000" dirty="0"/>
              <a:t>2</a:t>
            </a:r>
            <a:r>
              <a:rPr lang="en-US" sz="2300" dirty="0"/>
              <a:t>NASA (2101 NASA Pkwy, Houston, TX 77058)</a:t>
            </a:r>
          </a:p>
        </p:txBody>
      </p:sp>
    </p:spTree>
    <p:extLst>
      <p:ext uri="{BB962C8B-B14F-4D97-AF65-F5344CB8AC3E}">
        <p14:creationId xmlns:p14="http://schemas.microsoft.com/office/powerpoint/2010/main" val="290518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D9BD-750F-44C0-9D44-1B417D26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/>
          <a:lstStyle/>
          <a:p>
            <a:r>
              <a:rPr lang="en-US" dirty="0"/>
              <a:t>Future Sample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4ED70-C03F-4601-91FE-84453507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513262"/>
          </a:xfrm>
        </p:spPr>
        <p:txBody>
          <a:bodyPr>
            <a:normAutofit/>
          </a:bodyPr>
          <a:lstStyle/>
          <a:p>
            <a:r>
              <a:rPr lang="en-US" dirty="0"/>
              <a:t>NASA Biological Specimen Repository (NBSR) </a:t>
            </a:r>
          </a:p>
          <a:p>
            <a:pPr lvl="1"/>
            <a:r>
              <a:rPr lang="en-US" dirty="0"/>
              <a:t>Samples from close-out of the study</a:t>
            </a:r>
          </a:p>
          <a:p>
            <a:r>
              <a:rPr lang="en-US" dirty="0"/>
              <a:t>NASA Omics Archive (NOA)</a:t>
            </a:r>
          </a:p>
          <a:p>
            <a:pPr lvl="1"/>
            <a:r>
              <a:rPr lang="en-US" dirty="0"/>
              <a:t>Pilot study set to begin Q3 FY21</a:t>
            </a:r>
          </a:p>
          <a:p>
            <a:pPr lvl="1"/>
            <a:r>
              <a:rPr lang="en-US" dirty="0"/>
              <a:t>Full Project to activate NLT FY22</a:t>
            </a:r>
          </a:p>
          <a:p>
            <a:r>
              <a:rPr lang="en-US" dirty="0"/>
              <a:t>Pending completed studies from internal investigators:</a:t>
            </a:r>
          </a:p>
          <a:p>
            <a:pPr lvl="1"/>
            <a:r>
              <a:rPr lang="en-US" dirty="0"/>
              <a:t>Nutritional Biochemistry Laboratory</a:t>
            </a:r>
          </a:p>
          <a:p>
            <a:pPr lvl="1"/>
            <a:r>
              <a:rPr lang="en-US" dirty="0"/>
              <a:t>Immunology &amp; Virology Laboratory</a:t>
            </a:r>
          </a:p>
          <a:p>
            <a:r>
              <a:rPr lang="en-US" dirty="0"/>
              <a:t>Pending completed studies from external investigators:</a:t>
            </a:r>
          </a:p>
          <a:p>
            <a:pPr lvl="1"/>
            <a:r>
              <a:rPr lang="en-US" dirty="0"/>
              <a:t>Twins Research Project and others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96409-F9C1-4867-B66C-46A83400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BE0B42-7D16-4DC5-8B88-B55D1E984A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4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AF1BD-4B00-4321-A940-5C1F8CB5C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160E9-ADA1-482F-9140-9E9032C95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contribute archival residual samples to HSR</a:t>
            </a:r>
          </a:p>
          <a:p>
            <a:pPr lvl="1"/>
            <a:r>
              <a:rPr lang="en-US" dirty="0"/>
              <a:t>Initial contact through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jsc-hsr@mail.nasa.gov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HSR Coordinator will request sample information and send appropriate shipping labels</a:t>
            </a:r>
          </a:p>
          <a:p>
            <a:endParaRPr lang="en-US" dirty="0"/>
          </a:p>
          <a:p>
            <a:r>
              <a:rPr lang="en-US" dirty="0"/>
              <a:t>Sample Requests:</a:t>
            </a:r>
          </a:p>
          <a:p>
            <a:pPr lvl="1"/>
            <a:r>
              <a:rPr lang="en-US" dirty="0"/>
              <a:t>Not yet operational</a:t>
            </a:r>
          </a:p>
          <a:p>
            <a:pPr lvl="1"/>
            <a:r>
              <a:rPr lang="en-US" dirty="0"/>
              <a:t>HRP is currently developing protocols for approval of sample use and distribution</a:t>
            </a:r>
          </a:p>
          <a:p>
            <a:pPr lvl="1"/>
            <a:r>
              <a:rPr lang="en-US" dirty="0"/>
              <a:t>All requests will be tied to a reviewed and approved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23766-BCAD-44AE-BBFF-62CD72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5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A09E-D4C5-40D7-AE75-EE5DB35C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1"/>
            <a:ext cx="10515600" cy="1123950"/>
          </a:xfrm>
        </p:spPr>
        <p:txBody>
          <a:bodyPr/>
          <a:lstStyle/>
          <a:p>
            <a:r>
              <a:rPr lang="en-US"/>
              <a:t>Acknowledgements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A2DB1-9C23-40F1-A833-97FABD0F2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66800"/>
            <a:ext cx="57150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Special thanks to the Human Research Program for funding and support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SK Team</a:t>
            </a:r>
          </a:p>
          <a:p>
            <a:pPr lvl="1"/>
            <a:r>
              <a:rPr lang="en-US" sz="1800" dirty="0"/>
              <a:t>Antony Jeevarajan, NASA Project Lead</a:t>
            </a:r>
          </a:p>
          <a:p>
            <a:pPr lvl="1"/>
            <a:r>
              <a:rPr lang="en-US" sz="1800" dirty="0"/>
              <a:t>Marci Paden, NASA Project Management</a:t>
            </a:r>
          </a:p>
          <a:p>
            <a:pPr lvl="1"/>
            <a:r>
              <a:rPr lang="en-US" sz="1800" dirty="0"/>
              <a:t>Cruz P. Torres, KBR HSR Lead</a:t>
            </a:r>
          </a:p>
          <a:p>
            <a:pPr lvl="1"/>
            <a:r>
              <a:rPr lang="en-US" sz="1800" dirty="0"/>
              <a:t>Sample Processing and Data Collection:</a:t>
            </a:r>
          </a:p>
          <a:p>
            <a:pPr lvl="2"/>
            <a:r>
              <a:rPr lang="en-US" sz="1600" dirty="0"/>
              <a:t>Jimmy Zaid</a:t>
            </a:r>
          </a:p>
          <a:p>
            <a:pPr lvl="2"/>
            <a:r>
              <a:rPr lang="en-US" sz="1600" dirty="0"/>
              <a:t>Shelly Chauvin</a:t>
            </a:r>
          </a:p>
          <a:p>
            <a:pPr lvl="2"/>
            <a:r>
              <a:rPr lang="en-US" sz="1600" dirty="0" err="1"/>
              <a:t>Jayati</a:t>
            </a:r>
            <a:r>
              <a:rPr lang="en-US" sz="1600" dirty="0"/>
              <a:t> Roy Choudhury</a:t>
            </a:r>
          </a:p>
          <a:p>
            <a:pPr lvl="2"/>
            <a:r>
              <a:rPr lang="en-US" sz="1600" dirty="0"/>
              <a:t>Teresa James</a:t>
            </a:r>
          </a:p>
          <a:p>
            <a:pPr lvl="2"/>
            <a:r>
              <a:rPr lang="en-US" sz="1600" dirty="0"/>
              <a:t>Joel Patlan</a:t>
            </a:r>
          </a:p>
          <a:p>
            <a:pPr lvl="2"/>
            <a:r>
              <a:rPr lang="en-US" sz="1600" dirty="0"/>
              <a:t>Lisa Marie Martinez</a:t>
            </a:r>
          </a:p>
          <a:p>
            <a:pPr lvl="2"/>
            <a:r>
              <a:rPr lang="en-US" sz="1600" dirty="0"/>
              <a:t>Linda Johnson</a:t>
            </a:r>
          </a:p>
          <a:p>
            <a:r>
              <a:rPr lang="en-US" sz="2400" dirty="0"/>
              <a:t>Clinical Laboratory</a:t>
            </a:r>
          </a:p>
          <a:p>
            <a:pPr lvl="1"/>
            <a:r>
              <a:rPr lang="en-US" sz="1800" dirty="0"/>
              <a:t>Kathleen McMonigal, M.D.</a:t>
            </a:r>
          </a:p>
          <a:p>
            <a:pPr lvl="1"/>
            <a:r>
              <a:rPr lang="en-US" sz="1800" dirty="0"/>
              <a:t>Ryan Linde</a:t>
            </a:r>
          </a:p>
          <a:p>
            <a:r>
              <a:rPr lang="en-US" sz="2400" dirty="0"/>
              <a:t>AMES LSDA</a:t>
            </a:r>
          </a:p>
          <a:p>
            <a:pPr lvl="1"/>
            <a:r>
              <a:rPr lang="en-US" sz="1800" dirty="0"/>
              <a:t>Helen Stewart</a:t>
            </a:r>
          </a:p>
          <a:p>
            <a:pPr lvl="1"/>
            <a:r>
              <a:rPr lang="en-US" sz="1800" dirty="0"/>
              <a:t>Alan Wood</a:t>
            </a:r>
          </a:p>
          <a:p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8DB38-E952-4D0E-8EF1-D82F75236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8999" y="1066801"/>
            <a:ext cx="4267201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Laboratory SMEs</a:t>
            </a:r>
          </a:p>
          <a:p>
            <a:pPr lvl="1"/>
            <a:r>
              <a:rPr lang="en-US" sz="1800" dirty="0"/>
              <a:t>Scott Smith</a:t>
            </a:r>
          </a:p>
          <a:p>
            <a:pPr lvl="1"/>
            <a:r>
              <a:rPr lang="en-US" sz="1800" dirty="0"/>
              <a:t>Brian Crucian</a:t>
            </a:r>
          </a:p>
          <a:p>
            <a:pPr lvl="1"/>
            <a:r>
              <a:rPr lang="en-US" sz="1800" dirty="0"/>
              <a:t>Diane DeKerlegand</a:t>
            </a:r>
          </a:p>
          <a:p>
            <a:pPr lvl="1"/>
            <a:r>
              <a:rPr lang="en-US" sz="1800" dirty="0"/>
              <a:t>Mayra Nelman</a:t>
            </a:r>
          </a:p>
          <a:p>
            <a:pPr lvl="1"/>
            <a:r>
              <a:rPr lang="en-US" sz="1800" dirty="0"/>
              <a:t>Amanda Lauret</a:t>
            </a:r>
          </a:p>
          <a:p>
            <a:pPr lvl="1"/>
            <a:r>
              <a:rPr lang="en-US" sz="1800" dirty="0"/>
              <a:t>Eden Fields</a:t>
            </a:r>
          </a:p>
          <a:p>
            <a:pPr lvl="1"/>
            <a:r>
              <a:rPr lang="en-US" sz="1800" dirty="0"/>
              <a:t>Patti Gillman</a:t>
            </a:r>
          </a:p>
          <a:p>
            <a:pPr lvl="1"/>
            <a:r>
              <a:rPr lang="en-US" sz="1800" dirty="0"/>
              <a:t>Joan Robertson</a:t>
            </a:r>
          </a:p>
          <a:p>
            <a:r>
              <a:rPr lang="en-US" sz="2400" dirty="0"/>
              <a:t>LSDA/LSAH Team</a:t>
            </a:r>
          </a:p>
          <a:p>
            <a:pPr lvl="1"/>
            <a:r>
              <a:rPr lang="en-US" sz="1800" dirty="0"/>
              <a:t>Mary Van Baleen</a:t>
            </a:r>
          </a:p>
          <a:p>
            <a:pPr lvl="1"/>
            <a:r>
              <a:rPr lang="en-US" sz="1800" dirty="0"/>
              <a:t>Diedre Thomas</a:t>
            </a:r>
          </a:p>
          <a:p>
            <a:pPr lvl="1"/>
            <a:r>
              <a:rPr lang="en-US" sz="1800" dirty="0"/>
              <a:t>Carol Warren</a:t>
            </a:r>
          </a:p>
          <a:p>
            <a:r>
              <a:rPr lang="en-US" sz="2400" dirty="0"/>
              <a:t>SA IT Team</a:t>
            </a:r>
          </a:p>
          <a:p>
            <a:pPr lvl="1"/>
            <a:r>
              <a:rPr lang="en-US" sz="1800" dirty="0"/>
              <a:t>Nina Ebiteh</a:t>
            </a:r>
          </a:p>
          <a:p>
            <a:pPr lvl="1"/>
            <a:r>
              <a:rPr lang="en-US" sz="1800" dirty="0"/>
              <a:t>Abul Chowdhury</a:t>
            </a:r>
          </a:p>
          <a:p>
            <a:pPr lvl="1"/>
            <a:r>
              <a:rPr lang="en-US" sz="1800" dirty="0"/>
              <a:t>Daniel Febus</a:t>
            </a:r>
          </a:p>
          <a:p>
            <a:pPr lvl="1"/>
            <a:r>
              <a:rPr lang="en-US" sz="1800" dirty="0"/>
              <a:t>Andrew Howes</a:t>
            </a:r>
          </a:p>
          <a:p>
            <a:pPr lvl="1"/>
            <a:r>
              <a:rPr lang="en-US" sz="1800" dirty="0"/>
              <a:t>Peter Lawrence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26EBC-A793-47DF-B946-D31E78C3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33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A6AD-F5CC-44CD-8E59-5B9E12FD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212044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F740D-C225-4A04-AD83-37B11603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6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5398F5-50CC-4890-B661-07D2FE03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85943-94C6-48C8-AFF0-1C131C9A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8800663" cy="596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2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9AA0-753C-481D-A16D-7C9A2848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45"/>
            <a:ext cx="12192000" cy="66805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Human Specimen Information Management System Data Entry Forms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B84D8-BC9F-40D1-B8BC-595A03C5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57CBA-3967-4E71-8C5A-FA61470F2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9525000" cy="57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14868E-0BDE-4AE1-A37A-F9AAEDFF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78DE28-38BE-4F7E-B737-C41711C7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49"/>
            <a:ext cx="12192000" cy="67445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Human Specimen Information Management System Sample Record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ADE87-9EB4-416E-8324-118A3F8C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220200" cy="573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6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7E62C-DAD4-49F2-A104-CDC54B2F0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Comprehensive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0D33D-CA4F-481B-A889-44D02207F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March 2014- Executive Memo “Improving the Management of and Access to Scientific Collections”.</a:t>
            </a:r>
          </a:p>
          <a:p>
            <a:endParaRPr lang="en-US" dirty="0"/>
          </a:p>
          <a:p>
            <a:r>
              <a:rPr lang="en-US" dirty="0"/>
              <a:t>HRP directed project to create a repository for all residual human samples to be inventoried, stored, and available for future redistribution to the scientific community at-large for additional research opportunities.</a:t>
            </a:r>
          </a:p>
          <a:p>
            <a:endParaRPr lang="en-US" dirty="0"/>
          </a:p>
          <a:p>
            <a:r>
              <a:rPr lang="en-US" dirty="0"/>
              <a:t>HHPD, Biomedical Research and Environmental Sciences Division review of all samples in long-term storage began in May 2018 to find possible candidates for inclusion in Human Specimen Repository (HSR).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25117-7B0B-46E5-9E8F-52FE566D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7967-A87E-4D17-8CDC-C3D4EA6A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a Comprehensive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35260-412C-4F12-B7AF-F57C5CCC2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sample types (Urine, Saliva, Whole Blood, Serum, Plasma, Extra Cellular Fluid)</a:t>
            </a:r>
          </a:p>
          <a:p>
            <a:r>
              <a:rPr lang="en-US" dirty="0"/>
              <a:t>Multiple sample sizes: 0.5, 1.0, 2.0, 4.0, 10, 12, 30, 50, 60 milliliter sample containers with various volumes of sample</a:t>
            </a:r>
          </a:p>
          <a:p>
            <a:r>
              <a:rPr lang="en-US" dirty="0"/>
              <a:t>Non-uniform and hand-written sample labels which included short- hand from multiple projects and laboratories</a:t>
            </a:r>
          </a:p>
          <a:p>
            <a:r>
              <a:rPr lang="en-US" dirty="0"/>
              <a:t>Requirement for a secure, comprehensive sample information management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BDC4-855C-4196-BEFC-FFA127BE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9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880F-35F7-4931-A038-B1330049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Processing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B9802-75B0-4FDA-8880-FB148D4A6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person teams for sample inventory data collection</a:t>
            </a:r>
          </a:p>
          <a:p>
            <a:r>
              <a:rPr lang="en-US" dirty="0"/>
              <a:t>Samples separated into small batches for ease of handling and to minimize exposure time</a:t>
            </a:r>
          </a:p>
          <a:p>
            <a:r>
              <a:rPr lang="en-US" dirty="0"/>
              <a:t>All sample processing conducted on dry ice and with appropriate PPE</a:t>
            </a:r>
          </a:p>
          <a:p>
            <a:r>
              <a:rPr lang="en-US" dirty="0"/>
              <a:t>Ultra Low freezer continuously monitored to ensure temperature stabilization</a:t>
            </a:r>
          </a:p>
          <a:p>
            <a:r>
              <a:rPr lang="en-US" dirty="0"/>
              <a:t>All sample files were stored on secured servers</a:t>
            </a:r>
          </a:p>
          <a:p>
            <a:r>
              <a:rPr lang="en-US" dirty="0"/>
              <a:t>Sample data post-processing included validation with LDSA records and originating laboratory when possible</a:t>
            </a:r>
          </a:p>
          <a:p>
            <a:r>
              <a:rPr lang="en-US" dirty="0"/>
              <a:t>All Samples transported by lab personnel in dry 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9E83F-A82F-433A-BBE0-D170FB92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80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95BA-F938-418E-97E2-4464D243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Specimen Information Management System (HSIMS)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6DB16-167B-45D3-838C-557713A5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NASA IT developed a specimen information management system</a:t>
            </a:r>
          </a:p>
          <a:p>
            <a:pPr lvl="1"/>
            <a:r>
              <a:rPr lang="en-US" dirty="0"/>
              <a:t>Fully integrated into NASA IT environment</a:t>
            </a:r>
          </a:p>
          <a:p>
            <a:pPr lvl="1"/>
            <a:r>
              <a:rPr lang="en-US" dirty="0"/>
              <a:t>Meets 2-factor authentication and NAMS workflow requirements</a:t>
            </a:r>
          </a:p>
          <a:p>
            <a:pPr lvl="1"/>
            <a:r>
              <a:rPr lang="en-US" dirty="0"/>
              <a:t>Use of LSAH servers to leverage data security</a:t>
            </a:r>
          </a:p>
          <a:p>
            <a:r>
              <a:rPr lang="en-US" dirty="0"/>
              <a:t>HSIMS</a:t>
            </a:r>
          </a:p>
          <a:p>
            <a:pPr lvl="1"/>
            <a:r>
              <a:rPr lang="en-US" dirty="0"/>
              <a:t>Capable of handling multiple data sets</a:t>
            </a:r>
          </a:p>
          <a:p>
            <a:pPr lvl="1"/>
            <a:r>
              <a:rPr lang="en-US" dirty="0"/>
              <a:t>Highly customizable to user criteria</a:t>
            </a:r>
          </a:p>
          <a:p>
            <a:pPr lvl="1"/>
            <a:r>
              <a:rPr lang="en-US" dirty="0"/>
              <a:t>Allows for individualized access authorization down to individual sample records</a:t>
            </a:r>
          </a:p>
          <a:p>
            <a:pPr lvl="1"/>
            <a:r>
              <a:rPr lang="en-US" dirty="0"/>
              <a:t>Comprehensive search and multiple reporting capabilities</a:t>
            </a:r>
          </a:p>
          <a:p>
            <a:pPr lvl="1"/>
            <a:r>
              <a:rPr lang="en-US" dirty="0"/>
              <a:t>Automatic encoding of subject identification</a:t>
            </a:r>
          </a:p>
          <a:p>
            <a:pPr lvl="1"/>
            <a:r>
              <a:rPr lang="en-US" dirty="0"/>
              <a:t>Fully integrated with LSDA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9115A-A0AE-482A-8861-034E699C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8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9307-E357-445C-95FC-B13EFA33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Sample Collections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5ABA6-E864-441A-8F3C-AFD366A9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A63FD238-5498-424F-A303-06328FE94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606818"/>
              </p:ext>
            </p:extLst>
          </p:nvPr>
        </p:nvGraphicFramePr>
        <p:xfrm>
          <a:off x="609600" y="1447800"/>
          <a:ext cx="11118217" cy="48117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28833">
                  <a:extLst>
                    <a:ext uri="{9D8B030D-6E8A-4147-A177-3AD203B41FA5}">
                      <a16:colId xmlns:a16="http://schemas.microsoft.com/office/drawing/2014/main" val="3942818769"/>
                    </a:ext>
                  </a:extLst>
                </a:gridCol>
                <a:gridCol w="4789384">
                  <a:extLst>
                    <a:ext uri="{9D8B030D-6E8A-4147-A177-3AD203B41FA5}">
                      <a16:colId xmlns:a16="http://schemas.microsoft.com/office/drawing/2014/main" val="237071102"/>
                    </a:ext>
                  </a:extLst>
                </a:gridCol>
              </a:tblGrid>
              <a:tr h="413612"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Archival Residual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Sample Collection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37614" marR="13761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961716"/>
                  </a:ext>
                </a:extLst>
              </a:tr>
              <a:tr h="179644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i="0" dirty="0"/>
                        <a:t>16,691 Current samples</a:t>
                      </a:r>
                      <a:r>
                        <a:rPr lang="en-US" sz="2400" i="0" baseline="0" dirty="0"/>
                        <a:t> in inventory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i="0" baseline="0" dirty="0"/>
                        <a:t>Dates: May 1973 thru May 2007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i="0" baseline="0" dirty="0"/>
                        <a:t>No standard pre-analytics</a:t>
                      </a:r>
                      <a:endParaRPr lang="en-US" sz="2400" i="0" dirty="0"/>
                    </a:p>
                  </a:txBody>
                  <a:tcPr marL="137614" marR="1376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i="0" u="sng" dirty="0"/>
                        <a:t>General</a:t>
                      </a:r>
                      <a:r>
                        <a:rPr lang="en-US" sz="2400" i="0" u="sng" baseline="0" dirty="0"/>
                        <a:t> Characteristics</a:t>
                      </a:r>
                      <a:r>
                        <a:rPr lang="en-US" sz="2400" i="0" baseline="0" dirty="0"/>
                        <a:t>: </a:t>
                      </a:r>
                      <a:endParaRPr lang="en-US" sz="2400" i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i="0" dirty="0"/>
                        <a:t>5 NASA Programs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i="0" dirty="0"/>
                        <a:t>53 Missions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i="0" dirty="0"/>
                        <a:t>139 Test Subjects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i="0" dirty="0"/>
                        <a:t>6 Sample Types</a:t>
                      </a:r>
                    </a:p>
                  </a:txBody>
                  <a:tcPr marL="137614" marR="1376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637980"/>
                  </a:ext>
                </a:extLst>
              </a:tr>
              <a:tr h="413612"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NASA Biological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Specimen Repository (NBSR)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37614" marR="13761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826500"/>
                  </a:ext>
                </a:extLst>
              </a:tr>
              <a:tr h="215573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dirty="0"/>
                        <a:t>5218 Current Samples in Inventory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dirty="0"/>
                        <a:t>Dates:</a:t>
                      </a:r>
                      <a:r>
                        <a:rPr lang="en-US" sz="2400" baseline="0" dirty="0"/>
                        <a:t> August 2007 thru January 2019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aseline="0" dirty="0"/>
                        <a:t>Pending Samples: 44 (January 2019 thru Present)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aseline="0" dirty="0"/>
                        <a:t>CAP Certified Pre- and Post- flight collection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aseline="0" dirty="0"/>
                        <a:t>Pre-analytics provided by Clinical Laboratory</a:t>
                      </a:r>
                      <a:endParaRPr lang="en-US" sz="2400" dirty="0"/>
                    </a:p>
                  </a:txBody>
                  <a:tcPr marL="137614" marR="1376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u="sng" dirty="0"/>
                        <a:t>General</a:t>
                      </a:r>
                      <a:r>
                        <a:rPr lang="en-US" sz="2400" u="sng" baseline="0" dirty="0"/>
                        <a:t> Characteristics</a:t>
                      </a:r>
                      <a:r>
                        <a:rPr lang="en-US" sz="2400" baseline="0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/>
                        <a:t>1 NASA Program (ISS)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/>
                        <a:t>52 Increments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/>
                        <a:t>61 Test Subjects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/>
                        <a:t>3 Sample Types</a:t>
                      </a:r>
                      <a:endParaRPr lang="en-US" sz="2400" dirty="0"/>
                    </a:p>
                  </a:txBody>
                  <a:tcPr marL="137614" marR="1376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154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4499-22C1-47AC-A085-B36F104E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Archival Residual Sample Collection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D1113-E2D0-4A76-95E6-4307DBD3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7407610-935C-459B-908A-BA168A9CC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953607"/>
              </p:ext>
            </p:extLst>
          </p:nvPr>
        </p:nvGraphicFramePr>
        <p:xfrm>
          <a:off x="1409999" y="1157623"/>
          <a:ext cx="8877002" cy="5183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3" imgW="5806363" imgH="3391025" progId="Excel.Sheet.12">
                  <p:embed/>
                </p:oleObj>
              </mc:Choice>
              <mc:Fallback>
                <p:oleObj name="Worksheet" r:id="rId3" imgW="5806363" imgH="3391025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9999" y="1157623"/>
                        <a:ext cx="8877002" cy="5183509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022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4347-309B-4E27-A1E5-4117BBEE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Biological Specimen Repository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ADE48-CDBA-4FCD-AF74-6F9EF7B174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Sample Meta-data include:</a:t>
            </a:r>
          </a:p>
          <a:p>
            <a:r>
              <a:rPr lang="en-US" dirty="0"/>
              <a:t>Unique Sample HSIMS ID</a:t>
            </a:r>
          </a:p>
          <a:p>
            <a:r>
              <a:rPr lang="en-US" dirty="0"/>
              <a:t>NBSR Accession number</a:t>
            </a:r>
          </a:p>
          <a:p>
            <a:r>
              <a:rPr lang="en-US" dirty="0"/>
              <a:t>Test Subject (de-identified)</a:t>
            </a:r>
          </a:p>
          <a:p>
            <a:r>
              <a:rPr lang="en-US" dirty="0"/>
              <a:t>Sample type</a:t>
            </a:r>
          </a:p>
          <a:p>
            <a:r>
              <a:rPr lang="en-US" dirty="0"/>
              <a:t>Sample collection period (pre-,in, post-)</a:t>
            </a:r>
          </a:p>
          <a:p>
            <a:r>
              <a:rPr lang="en-US" dirty="0"/>
              <a:t>Sample collection dates (actual and relative, if available)</a:t>
            </a:r>
          </a:p>
          <a:p>
            <a:r>
              <a:rPr lang="en-US" dirty="0"/>
              <a:t>Mission/Increment</a:t>
            </a:r>
          </a:p>
          <a:p>
            <a:r>
              <a:rPr lang="en-US" dirty="0"/>
              <a:t>Pre-analytics performed by clinical laboratory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C7EE0-17E1-48AC-9947-CCAF2012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ED4DC-73EF-4720-A28F-48690A80C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7" r="12551"/>
          <a:stretch/>
        </p:blipFill>
        <p:spPr>
          <a:xfrm>
            <a:off x="5892856" y="2057400"/>
            <a:ext cx="3022544" cy="3826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01B66-6BE5-460E-ABC9-DD77214F3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0" r="13374" b="5301"/>
          <a:stretch/>
        </p:blipFill>
        <p:spPr>
          <a:xfrm>
            <a:off x="9067800" y="2057400"/>
            <a:ext cx="3005589" cy="382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1831B-A2D1-41F3-8636-36CB3E96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the Comprehensive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AB31C-8CFB-452E-99BD-A7D3ADBD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86600" cy="421163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Generate a tube-by-tube inventory</a:t>
            </a:r>
          </a:p>
          <a:p>
            <a:pPr lvl="1"/>
            <a:r>
              <a:rPr lang="en-US" dirty="0"/>
              <a:t>Archival Residual samples from 265 batch records to 27,335 sample records</a:t>
            </a:r>
          </a:p>
          <a:p>
            <a:pPr lvl="1"/>
            <a:r>
              <a:rPr lang="en-US" dirty="0"/>
              <a:t>NASA Biological Specimen Repository (NBSR) samples from 985 accession records to 5,124 sample records</a:t>
            </a:r>
          </a:p>
          <a:p>
            <a:r>
              <a:rPr lang="en-US" dirty="0"/>
              <a:t>Standardize and secure storage of samples</a:t>
            </a:r>
          </a:p>
          <a:p>
            <a:pPr lvl="1"/>
            <a:r>
              <a:rPr lang="en-US" dirty="0"/>
              <a:t>Moved from plastic bags and racks to standard cardboard freezer storage boxes and hard plastic boxes which allow for row/column identification of samples</a:t>
            </a:r>
          </a:p>
          <a:p>
            <a:r>
              <a:rPr lang="en-US" dirty="0"/>
              <a:t>De-identification and Uniform Labeling</a:t>
            </a:r>
          </a:p>
          <a:p>
            <a:pPr lvl="1"/>
            <a:r>
              <a:rPr lang="en-US" dirty="0"/>
              <a:t>All PII and PHI was removed from historic samples and replaced with new label with 3-D barcode</a:t>
            </a:r>
          </a:p>
          <a:p>
            <a:r>
              <a:rPr lang="en-US" dirty="0"/>
              <a:t>Secure and accessible long-term data storage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E6A69-F157-441D-8E47-5A883395F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0B42-7D16-4DC5-8B88-B55D1E984A21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81A98-3720-4753-802F-084FC112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524000"/>
            <a:ext cx="3397452" cy="479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37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0C79AB3963624D9ABFB39E8A9229BE" ma:contentTypeVersion="6" ma:contentTypeDescription="Create a new document." ma:contentTypeScope="" ma:versionID="6839add5125b5641f0741afb236b1c11">
  <xsd:schema xmlns:xsd="http://www.w3.org/2001/XMLSchema" xmlns:xs="http://www.w3.org/2001/XMLSchema" xmlns:p="http://schemas.microsoft.com/office/2006/metadata/properties" xmlns:ns2="23c86cbc-69b3-4822-ad99-1a5deb82f65b" targetNamespace="http://schemas.microsoft.com/office/2006/metadata/properties" ma:root="true" ma:fieldsID="955e36e4f617eebb20c1607fbf033f07" ns2:_="">
    <xsd:import namespace="23c86cbc-69b3-4822-ad99-1a5deb82f6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86cbc-69b3-4822-ad99-1a5deb82f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E6CBE2-E4FF-47BD-ABDC-AF6322DE03E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2855DC9-BF8C-4C5A-B1D7-EA4694CD3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c86cbc-69b3-4822-ad99-1a5deb82f6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551C42-70EE-451A-B85F-A3249C9824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880</Words>
  <Application>Microsoft Office PowerPoint</Application>
  <PresentationFormat>Widescreen</PresentationFormat>
  <Paragraphs>155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Bahnschrift</vt:lpstr>
      <vt:lpstr>Bahnschrift Light</vt:lpstr>
      <vt:lpstr>Bahnschrift SemiBold</vt:lpstr>
      <vt:lpstr>Calibri</vt:lpstr>
      <vt:lpstr>Office Theme</vt:lpstr>
      <vt:lpstr>Worksheet</vt:lpstr>
      <vt:lpstr>Human Specimen Repository: Sample Collection for the Future [#1133-000445]</vt:lpstr>
      <vt:lpstr>Why a Comprehensive Inventory</vt:lpstr>
      <vt:lpstr>Challenges to a Comprehensive Inventory</vt:lpstr>
      <vt:lpstr>Sample Processing Best Practices</vt:lpstr>
      <vt:lpstr>Human Specimen Information Management System (HSIMS)</vt:lpstr>
      <vt:lpstr>Current Sample Collections</vt:lpstr>
      <vt:lpstr>Archival Residual Sample Collection</vt:lpstr>
      <vt:lpstr>NASA Biological Specimen Repository</vt:lpstr>
      <vt:lpstr>Results of the Comprehensive Inventory</vt:lpstr>
      <vt:lpstr>Future Sample Collections</vt:lpstr>
      <vt:lpstr>Participation Options</vt:lpstr>
      <vt:lpstr>Acknowledgements</vt:lpstr>
      <vt:lpstr>Back-up Slides</vt:lpstr>
      <vt:lpstr>PowerPoint Presentation</vt:lpstr>
      <vt:lpstr>Human Specimen Information Management System Data Entry Forms</vt:lpstr>
      <vt:lpstr>Human Specimen Information Management System Sample Record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Turner, Jennifer L. (JSC-SA211)</dc:creator>
  <cp:lastModifiedBy>Torres, Cruz P. (JSC-SK111)[WYLE LABORATORIES, INC.]</cp:lastModifiedBy>
  <cp:revision>33</cp:revision>
  <dcterms:created xsi:type="dcterms:W3CDTF">2021-11-30T19:01:18Z</dcterms:created>
  <dcterms:modified xsi:type="dcterms:W3CDTF">2022-01-14T17:41:29Z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0x010100760C79AB3963624D9ABFB39E8A9229BE</vt:lpwstr>
  </property>
</Properties>
</file>