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6" r:id="rId5"/>
    <p:sldId id="435" r:id="rId6"/>
    <p:sldId id="257" r:id="rId7"/>
    <p:sldId id="436" r:id="rId8"/>
    <p:sldId id="437" r:id="rId9"/>
    <p:sldId id="438" r:id="rId10"/>
    <p:sldId id="262" r:id="rId11"/>
    <p:sldId id="410" r:id="rId12"/>
    <p:sldId id="411" r:id="rId13"/>
    <p:sldId id="439" r:id="rId14"/>
    <p:sldId id="413" r:id="rId15"/>
    <p:sldId id="271" r:id="rId16"/>
    <p:sldId id="277" r:id="rId17"/>
    <p:sldId id="440" r:id="rId18"/>
    <p:sldId id="433" r:id="rId19"/>
    <p:sldId id="441" r:id="rId20"/>
    <p:sldId id="41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DF7F97-ADB7-42DA-A970-7F07A847DD73}" v="15" dt="2022-01-25T15:39:06.1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839" autoAdjust="0"/>
    <p:restoredTop sz="94660"/>
  </p:normalViewPr>
  <p:slideViewPr>
    <p:cSldViewPr snapToGrid="0">
      <p:cViewPr>
        <p:scale>
          <a:sx n="70" d="100"/>
          <a:sy n="70" d="100"/>
        </p:scale>
        <p:origin x="276" y="22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n, Yuan (LARC-D203)" userId="bd333c89-89ae-45af-9273-e309f89f52c9" providerId="ADAL" clId="{B0DF7F97-ADB7-42DA-A970-7F07A847DD73}"/>
    <pc:docChg chg="undo custSel addSld delSld modSld sldOrd">
      <pc:chgData name="Chen, Yuan (LARC-D203)" userId="bd333c89-89ae-45af-9273-e309f89f52c9" providerId="ADAL" clId="{B0DF7F97-ADB7-42DA-A970-7F07A847DD73}" dt="2022-01-25T15:45:37.165" v="1038" actId="1076"/>
      <pc:docMkLst>
        <pc:docMk/>
      </pc:docMkLst>
      <pc:sldChg chg="modSp mod">
        <pc:chgData name="Chen, Yuan (LARC-D203)" userId="bd333c89-89ae-45af-9273-e309f89f52c9" providerId="ADAL" clId="{B0DF7F97-ADB7-42DA-A970-7F07A847DD73}" dt="2022-01-25T02:50:53.839" v="448" actId="27636"/>
        <pc:sldMkLst>
          <pc:docMk/>
          <pc:sldMk cId="298634194" sldId="257"/>
        </pc:sldMkLst>
        <pc:spChg chg="mod">
          <ac:chgData name="Chen, Yuan (LARC-D203)" userId="bd333c89-89ae-45af-9273-e309f89f52c9" providerId="ADAL" clId="{B0DF7F97-ADB7-42DA-A970-7F07A847DD73}" dt="2022-01-25T02:50:53.839" v="448" actId="27636"/>
          <ac:spMkLst>
            <pc:docMk/>
            <pc:sldMk cId="298634194" sldId="257"/>
            <ac:spMk id="3" creationId="{0C3BF3C6-7E49-4633-A745-1CE29A98B61F}"/>
          </ac:spMkLst>
        </pc:spChg>
      </pc:sldChg>
      <pc:sldChg chg="modSp add del mod">
        <pc:chgData name="Chen, Yuan (LARC-D203)" userId="bd333c89-89ae-45af-9273-e309f89f52c9" providerId="ADAL" clId="{B0DF7F97-ADB7-42DA-A970-7F07A847DD73}" dt="2022-01-25T02:10:41.788" v="28" actId="47"/>
        <pc:sldMkLst>
          <pc:docMk/>
          <pc:sldMk cId="0" sldId="260"/>
        </pc:sldMkLst>
        <pc:spChg chg="mod">
          <ac:chgData name="Chen, Yuan (LARC-D203)" userId="bd333c89-89ae-45af-9273-e309f89f52c9" providerId="ADAL" clId="{B0DF7F97-ADB7-42DA-A970-7F07A847DD73}" dt="2022-01-25T02:08:00.050" v="13" actId="255"/>
          <ac:spMkLst>
            <pc:docMk/>
            <pc:sldMk cId="0" sldId="260"/>
            <ac:spMk id="2" creationId="{00000000-0000-0000-0000-000000000000}"/>
          </ac:spMkLst>
        </pc:spChg>
        <pc:spChg chg="mod">
          <ac:chgData name="Chen, Yuan (LARC-D203)" userId="bd333c89-89ae-45af-9273-e309f89f52c9" providerId="ADAL" clId="{B0DF7F97-ADB7-42DA-A970-7F07A847DD73}" dt="2022-01-25T02:07:34.388" v="12"/>
          <ac:spMkLst>
            <pc:docMk/>
            <pc:sldMk cId="0" sldId="260"/>
            <ac:spMk id="4" creationId="{00000000-0000-0000-0000-000000000000}"/>
          </ac:spMkLst>
        </pc:spChg>
        <pc:spChg chg="mod">
          <ac:chgData name="Chen, Yuan (LARC-D203)" userId="bd333c89-89ae-45af-9273-e309f89f52c9" providerId="ADAL" clId="{B0DF7F97-ADB7-42DA-A970-7F07A847DD73}" dt="2022-01-25T02:07:34.388" v="12"/>
          <ac:spMkLst>
            <pc:docMk/>
            <pc:sldMk cId="0" sldId="260"/>
            <ac:spMk id="5" creationId="{00000000-0000-0000-0000-000000000000}"/>
          </ac:spMkLst>
        </pc:spChg>
      </pc:sldChg>
      <pc:sldChg chg="modSp add del">
        <pc:chgData name="Chen, Yuan (LARC-D203)" userId="bd333c89-89ae-45af-9273-e309f89f52c9" providerId="ADAL" clId="{B0DF7F97-ADB7-42DA-A970-7F07A847DD73}" dt="2022-01-25T02:19:11.262" v="147" actId="47"/>
        <pc:sldMkLst>
          <pc:docMk/>
          <pc:sldMk cId="0" sldId="261"/>
        </pc:sldMkLst>
        <pc:spChg chg="mod">
          <ac:chgData name="Chen, Yuan (LARC-D203)" userId="bd333c89-89ae-45af-9273-e309f89f52c9" providerId="ADAL" clId="{B0DF7F97-ADB7-42DA-A970-7F07A847DD73}" dt="2022-01-25T02:15:30.033" v="73"/>
          <ac:spMkLst>
            <pc:docMk/>
            <pc:sldMk cId="0" sldId="261"/>
            <ac:spMk id="13" creationId="{00000000-0000-0000-0000-000000000000}"/>
          </ac:spMkLst>
        </pc:spChg>
        <pc:spChg chg="mod">
          <ac:chgData name="Chen, Yuan (LARC-D203)" userId="bd333c89-89ae-45af-9273-e309f89f52c9" providerId="ADAL" clId="{B0DF7F97-ADB7-42DA-A970-7F07A847DD73}" dt="2022-01-25T02:15:30.033" v="73"/>
          <ac:spMkLst>
            <pc:docMk/>
            <pc:sldMk cId="0" sldId="261"/>
            <ac:spMk id="14" creationId="{00000000-0000-0000-0000-000000000000}"/>
          </ac:spMkLst>
        </pc:spChg>
      </pc:sldChg>
      <pc:sldChg chg="modSp add mod ord">
        <pc:chgData name="Chen, Yuan (LARC-D203)" userId="bd333c89-89ae-45af-9273-e309f89f52c9" providerId="ADAL" clId="{B0DF7F97-ADB7-42DA-A970-7F07A847DD73}" dt="2022-01-25T02:20:26.620" v="153" actId="14100"/>
        <pc:sldMkLst>
          <pc:docMk/>
          <pc:sldMk cId="0" sldId="262"/>
        </pc:sldMkLst>
        <pc:spChg chg="mod">
          <ac:chgData name="Chen, Yuan (LARC-D203)" userId="bd333c89-89ae-45af-9273-e309f89f52c9" providerId="ADAL" clId="{B0DF7F97-ADB7-42DA-A970-7F07A847DD73}" dt="2022-01-25T02:20:18.029" v="152" actId="2711"/>
          <ac:spMkLst>
            <pc:docMk/>
            <pc:sldMk cId="0" sldId="262"/>
            <ac:spMk id="2" creationId="{00000000-0000-0000-0000-000000000000}"/>
          </ac:spMkLst>
        </pc:spChg>
        <pc:spChg chg="mod">
          <ac:chgData name="Chen, Yuan (LARC-D203)" userId="bd333c89-89ae-45af-9273-e309f89f52c9" providerId="ADAL" clId="{B0DF7F97-ADB7-42DA-A970-7F07A847DD73}" dt="2022-01-25T02:20:26.620" v="153" actId="14100"/>
          <ac:spMkLst>
            <pc:docMk/>
            <pc:sldMk cId="0" sldId="262"/>
            <ac:spMk id="3" creationId="{00000000-0000-0000-0000-000000000000}"/>
          </ac:spMkLst>
        </pc:spChg>
        <pc:spChg chg="mod">
          <ac:chgData name="Chen, Yuan (LARC-D203)" userId="bd333c89-89ae-45af-9273-e309f89f52c9" providerId="ADAL" clId="{B0DF7F97-ADB7-42DA-A970-7F07A847DD73}" dt="2022-01-25T02:07:34.388" v="12"/>
          <ac:spMkLst>
            <pc:docMk/>
            <pc:sldMk cId="0" sldId="262"/>
            <ac:spMk id="4" creationId="{00000000-0000-0000-0000-000000000000}"/>
          </ac:spMkLst>
        </pc:spChg>
        <pc:spChg chg="mod">
          <ac:chgData name="Chen, Yuan (LARC-D203)" userId="bd333c89-89ae-45af-9273-e309f89f52c9" providerId="ADAL" clId="{B0DF7F97-ADB7-42DA-A970-7F07A847DD73}" dt="2022-01-25T02:07:34.388" v="12"/>
          <ac:spMkLst>
            <pc:docMk/>
            <pc:sldMk cId="0" sldId="262"/>
            <ac:spMk id="5" creationId="{00000000-0000-0000-0000-000000000000}"/>
          </ac:spMkLst>
        </pc:spChg>
      </pc:sldChg>
      <pc:sldChg chg="modSp add del">
        <pc:chgData name="Chen, Yuan (LARC-D203)" userId="bd333c89-89ae-45af-9273-e309f89f52c9" providerId="ADAL" clId="{B0DF7F97-ADB7-42DA-A970-7F07A847DD73}" dt="2022-01-25T02:25:13.399" v="180" actId="47"/>
        <pc:sldMkLst>
          <pc:docMk/>
          <pc:sldMk cId="0" sldId="263"/>
        </pc:sldMkLst>
        <pc:spChg chg="mod">
          <ac:chgData name="Chen, Yuan (LARC-D203)" userId="bd333c89-89ae-45af-9273-e309f89f52c9" providerId="ADAL" clId="{B0DF7F97-ADB7-42DA-A970-7F07A847DD73}" dt="2022-01-25T02:07:34.388" v="12"/>
          <ac:spMkLst>
            <pc:docMk/>
            <pc:sldMk cId="0" sldId="263"/>
            <ac:spMk id="4" creationId="{00000000-0000-0000-0000-000000000000}"/>
          </ac:spMkLst>
        </pc:spChg>
        <pc:spChg chg="mod">
          <ac:chgData name="Chen, Yuan (LARC-D203)" userId="bd333c89-89ae-45af-9273-e309f89f52c9" providerId="ADAL" clId="{B0DF7F97-ADB7-42DA-A970-7F07A847DD73}" dt="2022-01-25T02:07:34.388" v="12"/>
          <ac:spMkLst>
            <pc:docMk/>
            <pc:sldMk cId="0" sldId="263"/>
            <ac:spMk id="5" creationId="{00000000-0000-0000-0000-000000000000}"/>
          </ac:spMkLst>
        </pc:spChg>
      </pc:sldChg>
      <pc:sldChg chg="delSp modSp add del mod">
        <pc:chgData name="Chen, Yuan (LARC-D203)" userId="bd333c89-89ae-45af-9273-e309f89f52c9" providerId="ADAL" clId="{B0DF7F97-ADB7-42DA-A970-7F07A847DD73}" dt="2022-01-25T02:53:10.980" v="459" actId="47"/>
        <pc:sldMkLst>
          <pc:docMk/>
          <pc:sldMk cId="0" sldId="265"/>
        </pc:sldMkLst>
        <pc:spChg chg="mod">
          <ac:chgData name="Chen, Yuan (LARC-D203)" userId="bd333c89-89ae-45af-9273-e309f89f52c9" providerId="ADAL" clId="{B0DF7F97-ADB7-42DA-A970-7F07A847DD73}" dt="2022-01-25T02:29:02.950" v="212" actId="2711"/>
          <ac:spMkLst>
            <pc:docMk/>
            <pc:sldMk cId="0" sldId="265"/>
            <ac:spMk id="2" creationId="{00000000-0000-0000-0000-000000000000}"/>
          </ac:spMkLst>
        </pc:spChg>
        <pc:spChg chg="del">
          <ac:chgData name="Chen, Yuan (LARC-D203)" userId="bd333c89-89ae-45af-9273-e309f89f52c9" providerId="ADAL" clId="{B0DF7F97-ADB7-42DA-A970-7F07A847DD73}" dt="2022-01-25T02:28:07.446" v="192" actId="478"/>
          <ac:spMkLst>
            <pc:docMk/>
            <pc:sldMk cId="0" sldId="265"/>
            <ac:spMk id="3" creationId="{00000000-0000-0000-0000-000000000000}"/>
          </ac:spMkLst>
        </pc:spChg>
        <pc:spChg chg="del mod">
          <ac:chgData name="Chen, Yuan (LARC-D203)" userId="bd333c89-89ae-45af-9273-e309f89f52c9" providerId="ADAL" clId="{B0DF7F97-ADB7-42DA-A970-7F07A847DD73}" dt="2022-01-25T02:52:05.673" v="458" actId="478"/>
          <ac:spMkLst>
            <pc:docMk/>
            <pc:sldMk cId="0" sldId="265"/>
            <ac:spMk id="82" creationId="{00000000-0000-0000-0000-000000000000}"/>
          </ac:spMkLst>
        </pc:spChg>
        <pc:spChg chg="mod">
          <ac:chgData name="Chen, Yuan (LARC-D203)" userId="bd333c89-89ae-45af-9273-e309f89f52c9" providerId="ADAL" clId="{B0DF7F97-ADB7-42DA-A970-7F07A847DD73}" dt="2022-01-25T02:27:37.537" v="188"/>
          <ac:spMkLst>
            <pc:docMk/>
            <pc:sldMk cId="0" sldId="265"/>
            <ac:spMk id="83" creationId="{00000000-0000-0000-0000-000000000000}"/>
          </ac:spMkLst>
        </pc:spChg>
      </pc:sldChg>
      <pc:sldChg chg="modSp add del mod">
        <pc:chgData name="Chen, Yuan (LARC-D203)" userId="bd333c89-89ae-45af-9273-e309f89f52c9" providerId="ADAL" clId="{B0DF7F97-ADB7-42DA-A970-7F07A847DD73}" dt="2022-01-25T02:34:54.868" v="235" actId="47"/>
        <pc:sldMkLst>
          <pc:docMk/>
          <pc:sldMk cId="0" sldId="268"/>
        </pc:sldMkLst>
        <pc:spChg chg="mod">
          <ac:chgData name="Chen, Yuan (LARC-D203)" userId="bd333c89-89ae-45af-9273-e309f89f52c9" providerId="ADAL" clId="{B0DF7F97-ADB7-42DA-A970-7F07A847DD73}" dt="2022-01-25T02:31:28.965" v="218" actId="14100"/>
          <ac:spMkLst>
            <pc:docMk/>
            <pc:sldMk cId="0" sldId="268"/>
            <ac:spMk id="2" creationId="{00000000-0000-0000-0000-000000000000}"/>
          </ac:spMkLst>
        </pc:spChg>
        <pc:spChg chg="mod">
          <ac:chgData name="Chen, Yuan (LARC-D203)" userId="bd333c89-89ae-45af-9273-e309f89f52c9" providerId="ADAL" clId="{B0DF7F97-ADB7-42DA-A970-7F07A847DD73}" dt="2022-01-25T02:30:41.335" v="214"/>
          <ac:spMkLst>
            <pc:docMk/>
            <pc:sldMk cId="0" sldId="268"/>
            <ac:spMk id="4" creationId="{00000000-0000-0000-0000-000000000000}"/>
          </ac:spMkLst>
        </pc:spChg>
        <pc:spChg chg="mod">
          <ac:chgData name="Chen, Yuan (LARC-D203)" userId="bd333c89-89ae-45af-9273-e309f89f52c9" providerId="ADAL" clId="{B0DF7F97-ADB7-42DA-A970-7F07A847DD73}" dt="2022-01-25T02:30:41.335" v="214"/>
          <ac:spMkLst>
            <pc:docMk/>
            <pc:sldMk cId="0" sldId="268"/>
            <ac:spMk id="5" creationId="{00000000-0000-0000-0000-000000000000}"/>
          </ac:spMkLst>
        </pc:spChg>
      </pc:sldChg>
      <pc:sldChg chg="modSp add mod ord">
        <pc:chgData name="Chen, Yuan (LARC-D203)" userId="bd333c89-89ae-45af-9273-e309f89f52c9" providerId="ADAL" clId="{B0DF7F97-ADB7-42DA-A970-7F07A847DD73}" dt="2022-01-25T13:42:48.164" v="627" actId="113"/>
        <pc:sldMkLst>
          <pc:docMk/>
          <pc:sldMk cId="0" sldId="271"/>
        </pc:sldMkLst>
        <pc:spChg chg="mod">
          <ac:chgData name="Chen, Yuan (LARC-D203)" userId="bd333c89-89ae-45af-9273-e309f89f52c9" providerId="ADAL" clId="{B0DF7F97-ADB7-42DA-A970-7F07A847DD73}" dt="2022-01-25T13:30:50.769" v="534" actId="20577"/>
          <ac:spMkLst>
            <pc:docMk/>
            <pc:sldMk cId="0" sldId="271"/>
            <ac:spMk id="2" creationId="{00000000-0000-0000-0000-000000000000}"/>
          </ac:spMkLst>
        </pc:spChg>
        <pc:spChg chg="mod">
          <ac:chgData name="Chen, Yuan (LARC-D203)" userId="bd333c89-89ae-45af-9273-e309f89f52c9" providerId="ADAL" clId="{B0DF7F97-ADB7-42DA-A970-7F07A847DD73}" dt="2022-01-25T13:42:48.164" v="627" actId="113"/>
          <ac:spMkLst>
            <pc:docMk/>
            <pc:sldMk cId="0" sldId="271"/>
            <ac:spMk id="3" creationId="{00000000-0000-0000-0000-000000000000}"/>
          </ac:spMkLst>
        </pc:spChg>
        <pc:spChg chg="mod">
          <ac:chgData name="Chen, Yuan (LARC-D203)" userId="bd333c89-89ae-45af-9273-e309f89f52c9" providerId="ADAL" clId="{B0DF7F97-ADB7-42DA-A970-7F07A847DD73}" dt="2022-01-25T02:42:10.590" v="316"/>
          <ac:spMkLst>
            <pc:docMk/>
            <pc:sldMk cId="0" sldId="271"/>
            <ac:spMk id="4" creationId="{00000000-0000-0000-0000-000000000000}"/>
          </ac:spMkLst>
        </pc:spChg>
        <pc:spChg chg="mod">
          <ac:chgData name="Chen, Yuan (LARC-D203)" userId="bd333c89-89ae-45af-9273-e309f89f52c9" providerId="ADAL" clId="{B0DF7F97-ADB7-42DA-A970-7F07A847DD73}" dt="2022-01-25T02:42:10.590" v="316"/>
          <ac:spMkLst>
            <pc:docMk/>
            <pc:sldMk cId="0" sldId="271"/>
            <ac:spMk id="5" creationId="{00000000-0000-0000-0000-000000000000}"/>
          </ac:spMkLst>
        </pc:spChg>
      </pc:sldChg>
      <pc:sldChg chg="modSp add del mod">
        <pc:chgData name="Chen, Yuan (LARC-D203)" userId="bd333c89-89ae-45af-9273-e309f89f52c9" providerId="ADAL" clId="{B0DF7F97-ADB7-42DA-A970-7F07A847DD73}" dt="2022-01-25T13:37:34.967" v="593" actId="47"/>
        <pc:sldMkLst>
          <pc:docMk/>
          <pc:sldMk cId="0" sldId="272"/>
        </pc:sldMkLst>
        <pc:spChg chg="mod">
          <ac:chgData name="Chen, Yuan (LARC-D203)" userId="bd333c89-89ae-45af-9273-e309f89f52c9" providerId="ADAL" clId="{B0DF7F97-ADB7-42DA-A970-7F07A847DD73}" dt="2022-01-25T13:37:26.453" v="589" actId="21"/>
          <ac:spMkLst>
            <pc:docMk/>
            <pc:sldMk cId="0" sldId="272"/>
            <ac:spMk id="3" creationId="{00000000-0000-0000-0000-000000000000}"/>
          </ac:spMkLst>
        </pc:spChg>
        <pc:spChg chg="mod">
          <ac:chgData name="Chen, Yuan (LARC-D203)" userId="bd333c89-89ae-45af-9273-e309f89f52c9" providerId="ADAL" clId="{B0DF7F97-ADB7-42DA-A970-7F07A847DD73}" dt="2022-01-25T02:42:10.590" v="316"/>
          <ac:spMkLst>
            <pc:docMk/>
            <pc:sldMk cId="0" sldId="272"/>
            <ac:spMk id="4" creationId="{00000000-0000-0000-0000-000000000000}"/>
          </ac:spMkLst>
        </pc:spChg>
        <pc:spChg chg="mod">
          <ac:chgData name="Chen, Yuan (LARC-D203)" userId="bd333c89-89ae-45af-9273-e309f89f52c9" providerId="ADAL" clId="{B0DF7F97-ADB7-42DA-A970-7F07A847DD73}" dt="2022-01-25T02:42:10.590" v="316"/>
          <ac:spMkLst>
            <pc:docMk/>
            <pc:sldMk cId="0" sldId="272"/>
            <ac:spMk id="5" creationId="{00000000-0000-0000-0000-000000000000}"/>
          </ac:spMkLst>
        </pc:spChg>
      </pc:sldChg>
      <pc:sldChg chg="delSp modSp add del mod ord">
        <pc:chgData name="Chen, Yuan (LARC-D203)" userId="bd333c89-89ae-45af-9273-e309f89f52c9" providerId="ADAL" clId="{B0DF7F97-ADB7-42DA-A970-7F07A847DD73}" dt="2022-01-25T13:42:53.932" v="628" actId="47"/>
        <pc:sldMkLst>
          <pc:docMk/>
          <pc:sldMk cId="0" sldId="273"/>
        </pc:sldMkLst>
        <pc:spChg chg="mod">
          <ac:chgData name="Chen, Yuan (LARC-D203)" userId="bd333c89-89ae-45af-9273-e309f89f52c9" providerId="ADAL" clId="{B0DF7F97-ADB7-42DA-A970-7F07A847DD73}" dt="2022-01-25T13:40:48.662" v="611" actId="1076"/>
          <ac:spMkLst>
            <pc:docMk/>
            <pc:sldMk cId="0" sldId="273"/>
            <ac:spMk id="2" creationId="{00000000-0000-0000-0000-000000000000}"/>
          </ac:spMkLst>
        </pc:spChg>
        <pc:spChg chg="del mod">
          <ac:chgData name="Chen, Yuan (LARC-D203)" userId="bd333c89-89ae-45af-9273-e309f89f52c9" providerId="ADAL" clId="{B0DF7F97-ADB7-42DA-A970-7F07A847DD73}" dt="2022-01-25T13:41:23.738" v="616"/>
          <ac:spMkLst>
            <pc:docMk/>
            <pc:sldMk cId="0" sldId="273"/>
            <ac:spMk id="3" creationId="{00000000-0000-0000-0000-000000000000}"/>
          </ac:spMkLst>
        </pc:spChg>
        <pc:spChg chg="mod">
          <ac:chgData name="Chen, Yuan (LARC-D203)" userId="bd333c89-89ae-45af-9273-e309f89f52c9" providerId="ADAL" clId="{B0DF7F97-ADB7-42DA-A970-7F07A847DD73}" dt="2022-01-25T02:42:10.590" v="316"/>
          <ac:spMkLst>
            <pc:docMk/>
            <pc:sldMk cId="0" sldId="273"/>
            <ac:spMk id="4" creationId="{00000000-0000-0000-0000-000000000000}"/>
          </ac:spMkLst>
        </pc:spChg>
        <pc:spChg chg="mod">
          <ac:chgData name="Chen, Yuan (LARC-D203)" userId="bd333c89-89ae-45af-9273-e309f89f52c9" providerId="ADAL" clId="{B0DF7F97-ADB7-42DA-A970-7F07A847DD73}" dt="2022-01-25T02:42:10.590" v="316"/>
          <ac:spMkLst>
            <pc:docMk/>
            <pc:sldMk cId="0" sldId="273"/>
            <ac:spMk id="5" creationId="{00000000-0000-0000-0000-000000000000}"/>
          </ac:spMkLst>
        </pc:spChg>
      </pc:sldChg>
      <pc:sldChg chg="modSp add del">
        <pc:chgData name="Chen, Yuan (LARC-D203)" userId="bd333c89-89ae-45af-9273-e309f89f52c9" providerId="ADAL" clId="{B0DF7F97-ADB7-42DA-A970-7F07A847DD73}" dt="2022-01-25T02:46:03.704" v="343" actId="47"/>
        <pc:sldMkLst>
          <pc:docMk/>
          <pc:sldMk cId="0" sldId="274"/>
        </pc:sldMkLst>
        <pc:spChg chg="mod">
          <ac:chgData name="Chen, Yuan (LARC-D203)" userId="bd333c89-89ae-45af-9273-e309f89f52c9" providerId="ADAL" clId="{B0DF7F97-ADB7-42DA-A970-7F07A847DD73}" dt="2022-01-25T02:42:10.590" v="316"/>
          <ac:spMkLst>
            <pc:docMk/>
            <pc:sldMk cId="0" sldId="274"/>
            <ac:spMk id="4" creationId="{00000000-0000-0000-0000-000000000000}"/>
          </ac:spMkLst>
        </pc:spChg>
        <pc:spChg chg="mod">
          <ac:chgData name="Chen, Yuan (LARC-D203)" userId="bd333c89-89ae-45af-9273-e309f89f52c9" providerId="ADAL" clId="{B0DF7F97-ADB7-42DA-A970-7F07A847DD73}" dt="2022-01-25T02:42:10.590" v="316"/>
          <ac:spMkLst>
            <pc:docMk/>
            <pc:sldMk cId="0" sldId="274"/>
            <ac:spMk id="5" creationId="{00000000-0000-0000-0000-000000000000}"/>
          </ac:spMkLst>
        </pc:spChg>
      </pc:sldChg>
      <pc:sldChg chg="modSp add del mod">
        <pc:chgData name="Chen, Yuan (LARC-D203)" userId="bd333c89-89ae-45af-9273-e309f89f52c9" providerId="ADAL" clId="{B0DF7F97-ADB7-42DA-A970-7F07A847DD73}" dt="2022-01-25T13:38:34.921" v="596" actId="47"/>
        <pc:sldMkLst>
          <pc:docMk/>
          <pc:sldMk cId="0" sldId="275"/>
        </pc:sldMkLst>
        <pc:spChg chg="mod">
          <ac:chgData name="Chen, Yuan (LARC-D203)" userId="bd333c89-89ae-45af-9273-e309f89f52c9" providerId="ADAL" clId="{B0DF7F97-ADB7-42DA-A970-7F07A847DD73}" dt="2022-01-25T02:47:34.066" v="345" actId="6549"/>
          <ac:spMkLst>
            <pc:docMk/>
            <pc:sldMk cId="0" sldId="275"/>
            <ac:spMk id="3" creationId="{00000000-0000-0000-0000-000000000000}"/>
          </ac:spMkLst>
        </pc:spChg>
        <pc:spChg chg="mod">
          <ac:chgData name="Chen, Yuan (LARC-D203)" userId="bd333c89-89ae-45af-9273-e309f89f52c9" providerId="ADAL" clId="{B0DF7F97-ADB7-42DA-A970-7F07A847DD73}" dt="2022-01-25T02:42:10.590" v="316"/>
          <ac:spMkLst>
            <pc:docMk/>
            <pc:sldMk cId="0" sldId="275"/>
            <ac:spMk id="4" creationId="{00000000-0000-0000-0000-000000000000}"/>
          </ac:spMkLst>
        </pc:spChg>
        <pc:spChg chg="mod">
          <ac:chgData name="Chen, Yuan (LARC-D203)" userId="bd333c89-89ae-45af-9273-e309f89f52c9" providerId="ADAL" clId="{B0DF7F97-ADB7-42DA-A970-7F07A847DD73}" dt="2022-01-25T02:42:10.590" v="316"/>
          <ac:spMkLst>
            <pc:docMk/>
            <pc:sldMk cId="0" sldId="275"/>
            <ac:spMk id="5" creationId="{00000000-0000-0000-0000-000000000000}"/>
          </ac:spMkLst>
        </pc:spChg>
      </pc:sldChg>
      <pc:sldChg chg="modSp add del">
        <pc:chgData name="Chen, Yuan (LARC-D203)" userId="bd333c89-89ae-45af-9273-e309f89f52c9" providerId="ADAL" clId="{B0DF7F97-ADB7-42DA-A970-7F07A847DD73}" dt="2022-01-25T02:43:05.355" v="317" actId="47"/>
        <pc:sldMkLst>
          <pc:docMk/>
          <pc:sldMk cId="0" sldId="276"/>
        </pc:sldMkLst>
        <pc:spChg chg="mod">
          <ac:chgData name="Chen, Yuan (LARC-D203)" userId="bd333c89-89ae-45af-9273-e309f89f52c9" providerId="ADAL" clId="{B0DF7F97-ADB7-42DA-A970-7F07A847DD73}" dt="2022-01-25T02:42:10.590" v="316"/>
          <ac:spMkLst>
            <pc:docMk/>
            <pc:sldMk cId="0" sldId="276"/>
            <ac:spMk id="4" creationId="{00000000-0000-0000-0000-000000000000}"/>
          </ac:spMkLst>
        </pc:spChg>
        <pc:spChg chg="mod">
          <ac:chgData name="Chen, Yuan (LARC-D203)" userId="bd333c89-89ae-45af-9273-e309f89f52c9" providerId="ADAL" clId="{B0DF7F97-ADB7-42DA-A970-7F07A847DD73}" dt="2022-01-25T02:42:10.590" v="316"/>
          <ac:spMkLst>
            <pc:docMk/>
            <pc:sldMk cId="0" sldId="276"/>
            <ac:spMk id="5" creationId="{00000000-0000-0000-0000-000000000000}"/>
          </ac:spMkLst>
        </pc:spChg>
      </pc:sldChg>
      <pc:sldChg chg="modSp add mod ord">
        <pc:chgData name="Chen, Yuan (LARC-D203)" userId="bd333c89-89ae-45af-9273-e309f89f52c9" providerId="ADAL" clId="{B0DF7F97-ADB7-42DA-A970-7F07A847DD73}" dt="2022-01-25T13:47:28.501" v="638" actId="113"/>
        <pc:sldMkLst>
          <pc:docMk/>
          <pc:sldMk cId="0" sldId="277"/>
        </pc:sldMkLst>
        <pc:spChg chg="mod">
          <ac:chgData name="Chen, Yuan (LARC-D203)" userId="bd333c89-89ae-45af-9273-e309f89f52c9" providerId="ADAL" clId="{B0DF7F97-ADB7-42DA-A970-7F07A847DD73}" dt="2022-01-25T13:47:21.553" v="637" actId="14100"/>
          <ac:spMkLst>
            <pc:docMk/>
            <pc:sldMk cId="0" sldId="277"/>
            <ac:spMk id="2" creationId="{00000000-0000-0000-0000-000000000000}"/>
          </ac:spMkLst>
        </pc:spChg>
        <pc:spChg chg="mod">
          <ac:chgData name="Chen, Yuan (LARC-D203)" userId="bd333c89-89ae-45af-9273-e309f89f52c9" providerId="ADAL" clId="{B0DF7F97-ADB7-42DA-A970-7F07A847DD73}" dt="2022-01-25T13:47:28.501" v="638" actId="113"/>
          <ac:spMkLst>
            <pc:docMk/>
            <pc:sldMk cId="0" sldId="277"/>
            <ac:spMk id="3" creationId="{00000000-0000-0000-0000-000000000000}"/>
          </ac:spMkLst>
        </pc:spChg>
        <pc:spChg chg="mod">
          <ac:chgData name="Chen, Yuan (LARC-D203)" userId="bd333c89-89ae-45af-9273-e309f89f52c9" providerId="ADAL" clId="{B0DF7F97-ADB7-42DA-A970-7F07A847DD73}" dt="2022-01-25T02:42:10.590" v="316"/>
          <ac:spMkLst>
            <pc:docMk/>
            <pc:sldMk cId="0" sldId="277"/>
            <ac:spMk id="4" creationId="{00000000-0000-0000-0000-000000000000}"/>
          </ac:spMkLst>
        </pc:spChg>
        <pc:spChg chg="mod">
          <ac:chgData name="Chen, Yuan (LARC-D203)" userId="bd333c89-89ae-45af-9273-e309f89f52c9" providerId="ADAL" clId="{B0DF7F97-ADB7-42DA-A970-7F07A847DD73}" dt="2022-01-25T02:42:10.590" v="316"/>
          <ac:spMkLst>
            <pc:docMk/>
            <pc:sldMk cId="0" sldId="277"/>
            <ac:spMk id="5" creationId="{00000000-0000-0000-0000-000000000000}"/>
          </ac:spMkLst>
        </pc:spChg>
      </pc:sldChg>
      <pc:sldChg chg="modSp add del mod ord">
        <pc:chgData name="Chen, Yuan (LARC-D203)" userId="bd333c89-89ae-45af-9273-e309f89f52c9" providerId="ADAL" clId="{B0DF7F97-ADB7-42DA-A970-7F07A847DD73}" dt="2022-01-25T13:38:44.739" v="597" actId="47"/>
        <pc:sldMkLst>
          <pc:docMk/>
          <pc:sldMk cId="0" sldId="278"/>
        </pc:sldMkLst>
        <pc:spChg chg="mod">
          <ac:chgData name="Chen, Yuan (LARC-D203)" userId="bd333c89-89ae-45af-9273-e309f89f52c9" providerId="ADAL" clId="{B0DF7F97-ADB7-42DA-A970-7F07A847DD73}" dt="2022-01-25T02:43:50.539" v="323" actId="6549"/>
          <ac:spMkLst>
            <pc:docMk/>
            <pc:sldMk cId="0" sldId="278"/>
            <ac:spMk id="2" creationId="{00000000-0000-0000-0000-000000000000}"/>
          </ac:spMkLst>
        </pc:spChg>
        <pc:spChg chg="mod">
          <ac:chgData name="Chen, Yuan (LARC-D203)" userId="bd333c89-89ae-45af-9273-e309f89f52c9" providerId="ADAL" clId="{B0DF7F97-ADB7-42DA-A970-7F07A847DD73}" dt="2022-01-25T02:48:24.429" v="350" actId="6549"/>
          <ac:spMkLst>
            <pc:docMk/>
            <pc:sldMk cId="0" sldId="278"/>
            <ac:spMk id="3" creationId="{00000000-0000-0000-0000-000000000000}"/>
          </ac:spMkLst>
        </pc:spChg>
        <pc:spChg chg="mod">
          <ac:chgData name="Chen, Yuan (LARC-D203)" userId="bd333c89-89ae-45af-9273-e309f89f52c9" providerId="ADAL" clId="{B0DF7F97-ADB7-42DA-A970-7F07A847DD73}" dt="2022-01-25T02:42:10.590" v="316"/>
          <ac:spMkLst>
            <pc:docMk/>
            <pc:sldMk cId="0" sldId="278"/>
            <ac:spMk id="4" creationId="{00000000-0000-0000-0000-000000000000}"/>
          </ac:spMkLst>
        </pc:spChg>
        <pc:spChg chg="mod">
          <ac:chgData name="Chen, Yuan (LARC-D203)" userId="bd333c89-89ae-45af-9273-e309f89f52c9" providerId="ADAL" clId="{B0DF7F97-ADB7-42DA-A970-7F07A847DD73}" dt="2022-01-25T02:42:10.590" v="316"/>
          <ac:spMkLst>
            <pc:docMk/>
            <pc:sldMk cId="0" sldId="278"/>
            <ac:spMk id="5" creationId="{00000000-0000-0000-0000-000000000000}"/>
          </ac:spMkLst>
        </pc:spChg>
      </pc:sldChg>
      <pc:sldChg chg="del">
        <pc:chgData name="Chen, Yuan (LARC-D203)" userId="bd333c89-89ae-45af-9273-e309f89f52c9" providerId="ADAL" clId="{B0DF7F97-ADB7-42DA-A970-7F07A847DD73}" dt="2022-01-25T02:08:28.402" v="14" actId="47"/>
        <pc:sldMkLst>
          <pc:docMk/>
          <pc:sldMk cId="2647159527" sldId="384"/>
        </pc:sldMkLst>
      </pc:sldChg>
      <pc:sldChg chg="del">
        <pc:chgData name="Chen, Yuan (LARC-D203)" userId="bd333c89-89ae-45af-9273-e309f89f52c9" providerId="ADAL" clId="{B0DF7F97-ADB7-42DA-A970-7F07A847DD73}" dt="2022-01-25T02:11:55.541" v="34" actId="47"/>
        <pc:sldMkLst>
          <pc:docMk/>
          <pc:sldMk cId="3437258520" sldId="386"/>
        </pc:sldMkLst>
      </pc:sldChg>
      <pc:sldChg chg="del">
        <pc:chgData name="Chen, Yuan (LARC-D203)" userId="bd333c89-89ae-45af-9273-e309f89f52c9" providerId="ADAL" clId="{B0DF7F97-ADB7-42DA-A970-7F07A847DD73}" dt="2022-01-25T02:11:59.139" v="35" actId="47"/>
        <pc:sldMkLst>
          <pc:docMk/>
          <pc:sldMk cId="1813746479" sldId="388"/>
        </pc:sldMkLst>
      </pc:sldChg>
      <pc:sldChg chg="modSp del mod ord">
        <pc:chgData name="Chen, Yuan (LARC-D203)" userId="bd333c89-89ae-45af-9273-e309f89f52c9" providerId="ADAL" clId="{B0DF7F97-ADB7-42DA-A970-7F07A847DD73}" dt="2022-01-25T02:19:57.056" v="151" actId="47"/>
        <pc:sldMkLst>
          <pc:docMk/>
          <pc:sldMk cId="1010886902" sldId="396"/>
        </pc:sldMkLst>
        <pc:grpChg chg="mod">
          <ac:chgData name="Chen, Yuan (LARC-D203)" userId="bd333c89-89ae-45af-9273-e309f89f52c9" providerId="ADAL" clId="{B0DF7F97-ADB7-42DA-A970-7F07A847DD73}" dt="2022-01-25T02:13:49.232" v="71" actId="1035"/>
          <ac:grpSpMkLst>
            <pc:docMk/>
            <pc:sldMk cId="1010886902" sldId="396"/>
            <ac:grpSpMk id="4" creationId="{810C90BB-186C-463A-9A12-A1743D8D53C5}"/>
          </ac:grpSpMkLst>
        </pc:grpChg>
      </pc:sldChg>
      <pc:sldChg chg="del">
        <pc:chgData name="Chen, Yuan (LARC-D203)" userId="bd333c89-89ae-45af-9273-e309f89f52c9" providerId="ADAL" clId="{B0DF7F97-ADB7-42DA-A970-7F07A847DD73}" dt="2022-01-25T02:29:18.946" v="213" actId="47"/>
        <pc:sldMkLst>
          <pc:docMk/>
          <pc:sldMk cId="1637637267" sldId="408"/>
        </pc:sldMkLst>
      </pc:sldChg>
      <pc:sldChg chg="modSp mod ord">
        <pc:chgData name="Chen, Yuan (LARC-D203)" userId="bd333c89-89ae-45af-9273-e309f89f52c9" providerId="ADAL" clId="{B0DF7F97-ADB7-42DA-A970-7F07A847DD73}" dt="2022-01-25T02:36:38.612" v="243" actId="20577"/>
        <pc:sldMkLst>
          <pc:docMk/>
          <pc:sldMk cId="1989741758" sldId="410"/>
        </pc:sldMkLst>
        <pc:spChg chg="mod">
          <ac:chgData name="Chen, Yuan (LARC-D203)" userId="bd333c89-89ae-45af-9273-e309f89f52c9" providerId="ADAL" clId="{B0DF7F97-ADB7-42DA-A970-7F07A847DD73}" dt="2022-01-25T02:36:38.612" v="243" actId="20577"/>
          <ac:spMkLst>
            <pc:docMk/>
            <pc:sldMk cId="1989741758" sldId="410"/>
            <ac:spMk id="2" creationId="{6DCE0ED2-7868-48EC-8C36-9CDBB9BD4B77}"/>
          </ac:spMkLst>
        </pc:spChg>
        <pc:spChg chg="mod">
          <ac:chgData name="Chen, Yuan (LARC-D203)" userId="bd333c89-89ae-45af-9273-e309f89f52c9" providerId="ADAL" clId="{B0DF7F97-ADB7-42DA-A970-7F07A847DD73}" dt="2022-01-25T02:25:54.579" v="186" actId="27636"/>
          <ac:spMkLst>
            <pc:docMk/>
            <pc:sldMk cId="1989741758" sldId="410"/>
            <ac:spMk id="3" creationId="{0E26AA39-2C31-43A1-A671-E96A159F84BB}"/>
          </ac:spMkLst>
        </pc:spChg>
      </pc:sldChg>
      <pc:sldChg chg="modSp mod">
        <pc:chgData name="Chen, Yuan (LARC-D203)" userId="bd333c89-89ae-45af-9273-e309f89f52c9" providerId="ADAL" clId="{B0DF7F97-ADB7-42DA-A970-7F07A847DD73}" dt="2022-01-25T15:45:37.165" v="1038" actId="1076"/>
        <pc:sldMkLst>
          <pc:docMk/>
          <pc:sldMk cId="1494706571" sldId="412"/>
        </pc:sldMkLst>
        <pc:spChg chg="mod">
          <ac:chgData name="Chen, Yuan (LARC-D203)" userId="bd333c89-89ae-45af-9273-e309f89f52c9" providerId="ADAL" clId="{B0DF7F97-ADB7-42DA-A970-7F07A847DD73}" dt="2022-01-25T15:43:59.350" v="1023" actId="1076"/>
          <ac:spMkLst>
            <pc:docMk/>
            <pc:sldMk cId="1494706571" sldId="412"/>
            <ac:spMk id="2" creationId="{45D04DD0-5853-4EE3-96E2-3E04BE7E61A3}"/>
          </ac:spMkLst>
        </pc:spChg>
        <pc:spChg chg="mod">
          <ac:chgData name="Chen, Yuan (LARC-D203)" userId="bd333c89-89ae-45af-9273-e309f89f52c9" providerId="ADAL" clId="{B0DF7F97-ADB7-42DA-A970-7F07A847DD73}" dt="2022-01-25T15:45:37.165" v="1038" actId="1076"/>
          <ac:spMkLst>
            <pc:docMk/>
            <pc:sldMk cId="1494706571" sldId="412"/>
            <ac:spMk id="3" creationId="{64D8DB6D-0676-4890-9057-051C914C7A5E}"/>
          </ac:spMkLst>
        </pc:spChg>
      </pc:sldChg>
      <pc:sldChg chg="modSp mod ord">
        <pc:chgData name="Chen, Yuan (LARC-D203)" userId="bd333c89-89ae-45af-9273-e309f89f52c9" providerId="ADAL" clId="{B0DF7F97-ADB7-42DA-A970-7F07A847DD73}" dt="2022-01-25T13:30:00.707" v="528" actId="20577"/>
        <pc:sldMkLst>
          <pc:docMk/>
          <pc:sldMk cId="3312885211" sldId="413"/>
        </pc:sldMkLst>
        <pc:spChg chg="mod">
          <ac:chgData name="Chen, Yuan (LARC-D203)" userId="bd333c89-89ae-45af-9273-e309f89f52c9" providerId="ADAL" clId="{B0DF7F97-ADB7-42DA-A970-7F07A847DD73}" dt="2022-01-25T13:29:16.507" v="490" actId="20577"/>
          <ac:spMkLst>
            <pc:docMk/>
            <pc:sldMk cId="3312885211" sldId="413"/>
            <ac:spMk id="2" creationId="{7E6A618E-7E72-4247-B55A-1E26B753F474}"/>
          </ac:spMkLst>
        </pc:spChg>
        <pc:spChg chg="mod">
          <ac:chgData name="Chen, Yuan (LARC-D203)" userId="bd333c89-89ae-45af-9273-e309f89f52c9" providerId="ADAL" clId="{B0DF7F97-ADB7-42DA-A970-7F07A847DD73}" dt="2022-01-25T13:30:00.707" v="528" actId="20577"/>
          <ac:spMkLst>
            <pc:docMk/>
            <pc:sldMk cId="3312885211" sldId="413"/>
            <ac:spMk id="3" creationId="{65A95CDA-4355-4DBF-9DBE-E5FB5159EC01}"/>
          </ac:spMkLst>
        </pc:spChg>
      </pc:sldChg>
      <pc:sldChg chg="del">
        <pc:chgData name="Chen, Yuan (LARC-D203)" userId="bd333c89-89ae-45af-9273-e309f89f52c9" providerId="ADAL" clId="{B0DF7F97-ADB7-42DA-A970-7F07A847DD73}" dt="2022-01-25T02:27:16.468" v="187" actId="47"/>
        <pc:sldMkLst>
          <pc:docMk/>
          <pc:sldMk cId="4273777931" sldId="430"/>
        </pc:sldMkLst>
      </pc:sldChg>
      <pc:sldChg chg="ord">
        <pc:chgData name="Chen, Yuan (LARC-D203)" userId="bd333c89-89ae-45af-9273-e309f89f52c9" providerId="ADAL" clId="{B0DF7F97-ADB7-42DA-A970-7F07A847DD73}" dt="2022-01-25T13:31:45.406" v="569"/>
        <pc:sldMkLst>
          <pc:docMk/>
          <pc:sldMk cId="959156010" sldId="433"/>
        </pc:sldMkLst>
      </pc:sldChg>
      <pc:sldChg chg="modSp del mod">
        <pc:chgData name="Chen, Yuan (LARC-D203)" userId="bd333c89-89ae-45af-9273-e309f89f52c9" providerId="ADAL" clId="{B0DF7F97-ADB7-42DA-A970-7F07A847DD73}" dt="2022-01-25T02:39:06.963" v="298" actId="47"/>
        <pc:sldMkLst>
          <pc:docMk/>
          <pc:sldMk cId="1768210430" sldId="434"/>
        </pc:sldMkLst>
        <pc:spChg chg="mod">
          <ac:chgData name="Chen, Yuan (LARC-D203)" userId="bd333c89-89ae-45af-9273-e309f89f52c9" providerId="ADAL" clId="{B0DF7F97-ADB7-42DA-A970-7F07A847DD73}" dt="2022-01-25T02:33:00.987" v="228" actId="20577"/>
          <ac:spMkLst>
            <pc:docMk/>
            <pc:sldMk cId="1768210430" sldId="434"/>
            <ac:spMk id="2" creationId="{7E6A618E-7E72-4247-B55A-1E26B753F474}"/>
          </ac:spMkLst>
        </pc:spChg>
        <pc:spChg chg="mod">
          <ac:chgData name="Chen, Yuan (LARC-D203)" userId="bd333c89-89ae-45af-9273-e309f89f52c9" providerId="ADAL" clId="{B0DF7F97-ADB7-42DA-A970-7F07A847DD73}" dt="2022-01-25T02:38:49.623" v="295" actId="27636"/>
          <ac:spMkLst>
            <pc:docMk/>
            <pc:sldMk cId="1768210430" sldId="434"/>
            <ac:spMk id="3" creationId="{65A95CDA-4355-4DBF-9DBE-E5FB5159EC01}"/>
          </ac:spMkLst>
        </pc:spChg>
      </pc:sldChg>
      <pc:sldChg chg="modSp mod">
        <pc:chgData name="Chen, Yuan (LARC-D203)" userId="bd333c89-89ae-45af-9273-e309f89f52c9" providerId="ADAL" clId="{B0DF7F97-ADB7-42DA-A970-7F07A847DD73}" dt="2022-01-25T02:50:22.364" v="436" actId="20577"/>
        <pc:sldMkLst>
          <pc:docMk/>
          <pc:sldMk cId="3531078830" sldId="435"/>
        </pc:sldMkLst>
        <pc:spChg chg="mod">
          <ac:chgData name="Chen, Yuan (LARC-D203)" userId="bd333c89-89ae-45af-9273-e309f89f52c9" providerId="ADAL" clId="{B0DF7F97-ADB7-42DA-A970-7F07A847DD73}" dt="2022-01-25T02:50:22.364" v="436" actId="20577"/>
          <ac:spMkLst>
            <pc:docMk/>
            <pc:sldMk cId="3531078830" sldId="435"/>
            <ac:spMk id="3" creationId="{B3DA418F-A99C-4CBA-A947-6FA98DE13463}"/>
          </ac:spMkLst>
        </pc:spChg>
      </pc:sldChg>
      <pc:sldChg chg="modSp add mod">
        <pc:chgData name="Chen, Yuan (LARC-D203)" userId="bd333c89-89ae-45af-9273-e309f89f52c9" providerId="ADAL" clId="{B0DF7F97-ADB7-42DA-A970-7F07A847DD73}" dt="2022-01-25T02:21:56.176" v="169" actId="20577"/>
        <pc:sldMkLst>
          <pc:docMk/>
          <pc:sldMk cId="1413598428" sldId="437"/>
        </pc:sldMkLst>
        <pc:spChg chg="mod">
          <ac:chgData name="Chen, Yuan (LARC-D203)" userId="bd333c89-89ae-45af-9273-e309f89f52c9" providerId="ADAL" clId="{B0DF7F97-ADB7-42DA-A970-7F07A847DD73}" dt="2022-01-25T02:10:19.307" v="26" actId="20577"/>
          <ac:spMkLst>
            <pc:docMk/>
            <pc:sldMk cId="1413598428" sldId="437"/>
            <ac:spMk id="2" creationId="{AD411C1A-34E6-41A0-9169-C93E8781D73C}"/>
          </ac:spMkLst>
        </pc:spChg>
        <pc:spChg chg="mod">
          <ac:chgData name="Chen, Yuan (LARC-D203)" userId="bd333c89-89ae-45af-9273-e309f89f52c9" providerId="ADAL" clId="{B0DF7F97-ADB7-42DA-A970-7F07A847DD73}" dt="2022-01-25T02:21:56.176" v="169" actId="20577"/>
          <ac:spMkLst>
            <pc:docMk/>
            <pc:sldMk cId="1413598428" sldId="437"/>
            <ac:spMk id="3" creationId="{0C3BF3C6-7E49-4633-A745-1CE29A98B61F}"/>
          </ac:spMkLst>
        </pc:spChg>
      </pc:sldChg>
      <pc:sldChg chg="addSp modSp new mod">
        <pc:chgData name="Chen, Yuan (LARC-D203)" userId="bd333c89-89ae-45af-9273-e309f89f52c9" providerId="ADAL" clId="{B0DF7F97-ADB7-42DA-A970-7F07A847DD73}" dt="2022-01-25T02:23:55.444" v="177" actId="113"/>
        <pc:sldMkLst>
          <pc:docMk/>
          <pc:sldMk cId="1461354844" sldId="438"/>
        </pc:sldMkLst>
        <pc:spChg chg="mod">
          <ac:chgData name="Chen, Yuan (LARC-D203)" userId="bd333c89-89ae-45af-9273-e309f89f52c9" providerId="ADAL" clId="{B0DF7F97-ADB7-42DA-A970-7F07A847DD73}" dt="2022-01-25T02:19:46.666" v="150" actId="2711"/>
          <ac:spMkLst>
            <pc:docMk/>
            <pc:sldMk cId="1461354844" sldId="438"/>
            <ac:spMk id="2" creationId="{85427B58-6569-4D86-93B4-18F33F9888F9}"/>
          </ac:spMkLst>
        </pc:spChg>
        <pc:spChg chg="mod">
          <ac:chgData name="Chen, Yuan (LARC-D203)" userId="bd333c89-89ae-45af-9273-e309f89f52c9" providerId="ADAL" clId="{B0DF7F97-ADB7-42DA-A970-7F07A847DD73}" dt="2022-01-25T02:17:23.044" v="119" actId="27636"/>
          <ac:spMkLst>
            <pc:docMk/>
            <pc:sldMk cId="1461354844" sldId="438"/>
            <ac:spMk id="3" creationId="{27F85489-C6E1-4561-BB1B-DA954AD82BE7}"/>
          </ac:spMkLst>
        </pc:spChg>
        <pc:spChg chg="add mod">
          <ac:chgData name="Chen, Yuan (LARC-D203)" userId="bd333c89-89ae-45af-9273-e309f89f52c9" providerId="ADAL" clId="{B0DF7F97-ADB7-42DA-A970-7F07A847DD73}" dt="2022-01-25T02:17:25.254" v="120"/>
          <ac:spMkLst>
            <pc:docMk/>
            <pc:sldMk cId="1461354844" sldId="438"/>
            <ac:spMk id="7" creationId="{A4111E7E-74B1-4E7F-ACA5-27CE1762A415}"/>
          </ac:spMkLst>
        </pc:spChg>
        <pc:spChg chg="add mod">
          <ac:chgData name="Chen, Yuan (LARC-D203)" userId="bd333c89-89ae-45af-9273-e309f89f52c9" providerId="ADAL" clId="{B0DF7F97-ADB7-42DA-A970-7F07A847DD73}" dt="2022-01-25T02:17:25.254" v="120"/>
          <ac:spMkLst>
            <pc:docMk/>
            <pc:sldMk cId="1461354844" sldId="438"/>
            <ac:spMk id="8" creationId="{9BFE3E7B-FB5B-4D92-844C-0AF8C934C60C}"/>
          </ac:spMkLst>
        </pc:spChg>
        <pc:spChg chg="add mod">
          <ac:chgData name="Chen, Yuan (LARC-D203)" userId="bd333c89-89ae-45af-9273-e309f89f52c9" providerId="ADAL" clId="{B0DF7F97-ADB7-42DA-A970-7F07A847DD73}" dt="2022-01-25T02:17:25.254" v="120"/>
          <ac:spMkLst>
            <pc:docMk/>
            <pc:sldMk cId="1461354844" sldId="438"/>
            <ac:spMk id="9" creationId="{74769022-A192-4362-9035-EEA0C3C459D5}"/>
          </ac:spMkLst>
        </pc:spChg>
        <pc:spChg chg="add mod">
          <ac:chgData name="Chen, Yuan (LARC-D203)" userId="bd333c89-89ae-45af-9273-e309f89f52c9" providerId="ADAL" clId="{B0DF7F97-ADB7-42DA-A970-7F07A847DD73}" dt="2022-01-25T02:23:55.444" v="177" actId="113"/>
          <ac:spMkLst>
            <pc:docMk/>
            <pc:sldMk cId="1461354844" sldId="438"/>
            <ac:spMk id="10" creationId="{8B51D0EB-5CC0-47A0-AAC5-2D254393FACA}"/>
          </ac:spMkLst>
        </pc:spChg>
        <pc:spChg chg="add mod">
          <ac:chgData name="Chen, Yuan (LARC-D203)" userId="bd333c89-89ae-45af-9273-e309f89f52c9" providerId="ADAL" clId="{B0DF7F97-ADB7-42DA-A970-7F07A847DD73}" dt="2022-01-25T02:17:25.254" v="120"/>
          <ac:spMkLst>
            <pc:docMk/>
            <pc:sldMk cId="1461354844" sldId="438"/>
            <ac:spMk id="11" creationId="{CEA98C39-B534-49AA-9F9D-5BD1EDE2DE38}"/>
          </ac:spMkLst>
        </pc:spChg>
        <pc:spChg chg="add mod">
          <ac:chgData name="Chen, Yuan (LARC-D203)" userId="bd333c89-89ae-45af-9273-e309f89f52c9" providerId="ADAL" clId="{B0DF7F97-ADB7-42DA-A970-7F07A847DD73}" dt="2022-01-25T02:17:25.254" v="120"/>
          <ac:spMkLst>
            <pc:docMk/>
            <pc:sldMk cId="1461354844" sldId="438"/>
            <ac:spMk id="12" creationId="{071EECBC-3763-43C1-8CDC-EA45BF7E0447}"/>
          </ac:spMkLst>
        </pc:spChg>
        <pc:spChg chg="add mod">
          <ac:chgData name="Chen, Yuan (LARC-D203)" userId="bd333c89-89ae-45af-9273-e309f89f52c9" providerId="ADAL" clId="{B0DF7F97-ADB7-42DA-A970-7F07A847DD73}" dt="2022-01-25T02:17:25.254" v="120"/>
          <ac:spMkLst>
            <pc:docMk/>
            <pc:sldMk cId="1461354844" sldId="438"/>
            <ac:spMk id="13" creationId="{B52F69A3-832C-4A78-8633-D987D9B5AF21}"/>
          </ac:spMkLst>
        </pc:spChg>
        <pc:spChg chg="add mod">
          <ac:chgData name="Chen, Yuan (LARC-D203)" userId="bd333c89-89ae-45af-9273-e309f89f52c9" providerId="ADAL" clId="{B0DF7F97-ADB7-42DA-A970-7F07A847DD73}" dt="2022-01-25T02:17:25.254" v="120"/>
          <ac:spMkLst>
            <pc:docMk/>
            <pc:sldMk cId="1461354844" sldId="438"/>
            <ac:spMk id="14" creationId="{862ABCF3-723A-47EF-A413-482493A3BBB4}"/>
          </ac:spMkLst>
        </pc:spChg>
        <pc:spChg chg="add mod">
          <ac:chgData name="Chen, Yuan (LARC-D203)" userId="bd333c89-89ae-45af-9273-e309f89f52c9" providerId="ADAL" clId="{B0DF7F97-ADB7-42DA-A970-7F07A847DD73}" dt="2022-01-25T02:18:46.196" v="146" actId="20577"/>
          <ac:spMkLst>
            <pc:docMk/>
            <pc:sldMk cId="1461354844" sldId="438"/>
            <ac:spMk id="15" creationId="{78BEC77A-AF5C-41F5-95B1-1703B6A01623}"/>
          </ac:spMkLst>
        </pc:spChg>
        <pc:spChg chg="add mod">
          <ac:chgData name="Chen, Yuan (LARC-D203)" userId="bd333c89-89ae-45af-9273-e309f89f52c9" providerId="ADAL" clId="{B0DF7F97-ADB7-42DA-A970-7F07A847DD73}" dt="2022-01-25T02:23:44.104" v="175" actId="14100"/>
          <ac:spMkLst>
            <pc:docMk/>
            <pc:sldMk cId="1461354844" sldId="438"/>
            <ac:spMk id="16" creationId="{943EC1B8-A065-4B91-9F8B-3F16C404F26E}"/>
          </ac:spMkLst>
        </pc:spChg>
      </pc:sldChg>
      <pc:sldChg chg="modSp add mod ord">
        <pc:chgData name="Chen, Yuan (LARC-D203)" userId="bd333c89-89ae-45af-9273-e309f89f52c9" providerId="ADAL" clId="{B0DF7F97-ADB7-42DA-A970-7F07A847DD73}" dt="2022-01-25T13:26:51.227" v="487"/>
        <pc:sldMkLst>
          <pc:docMk/>
          <pc:sldMk cId="763849975" sldId="439"/>
        </pc:sldMkLst>
        <pc:spChg chg="mod">
          <ac:chgData name="Chen, Yuan (LARC-D203)" userId="bd333c89-89ae-45af-9273-e309f89f52c9" providerId="ADAL" clId="{B0DF7F97-ADB7-42DA-A970-7F07A847DD73}" dt="2022-01-25T13:26:47.241" v="485" actId="20577"/>
          <ac:spMkLst>
            <pc:docMk/>
            <pc:sldMk cId="763849975" sldId="439"/>
            <ac:spMk id="2" creationId="{7E6A618E-7E72-4247-B55A-1E26B753F474}"/>
          </ac:spMkLst>
        </pc:spChg>
        <pc:spChg chg="mod">
          <ac:chgData name="Chen, Yuan (LARC-D203)" userId="bd333c89-89ae-45af-9273-e309f89f52c9" providerId="ADAL" clId="{B0DF7F97-ADB7-42DA-A970-7F07A847DD73}" dt="2022-01-25T13:26:44.616" v="484" actId="1076"/>
          <ac:spMkLst>
            <pc:docMk/>
            <pc:sldMk cId="763849975" sldId="439"/>
            <ac:spMk id="3" creationId="{65A95CDA-4355-4DBF-9DBE-E5FB5159EC01}"/>
          </ac:spMkLst>
        </pc:spChg>
      </pc:sldChg>
      <pc:sldChg chg="modSp add mod ord">
        <pc:chgData name="Chen, Yuan (LARC-D203)" userId="bd333c89-89ae-45af-9273-e309f89f52c9" providerId="ADAL" clId="{B0DF7F97-ADB7-42DA-A970-7F07A847DD73}" dt="2022-01-25T13:47:35.316" v="639" actId="20577"/>
        <pc:sldMkLst>
          <pc:docMk/>
          <pc:sldMk cId="122100372" sldId="440"/>
        </pc:sldMkLst>
        <pc:spChg chg="mod">
          <ac:chgData name="Chen, Yuan (LARC-D203)" userId="bd333c89-89ae-45af-9273-e309f89f52c9" providerId="ADAL" clId="{B0DF7F97-ADB7-42DA-A970-7F07A847DD73}" dt="2022-01-25T13:47:35.316" v="639" actId="20577"/>
          <ac:spMkLst>
            <pc:docMk/>
            <pc:sldMk cId="122100372" sldId="440"/>
            <ac:spMk id="2" creationId="{7E6A618E-7E72-4247-B55A-1E26B753F474}"/>
          </ac:spMkLst>
        </pc:spChg>
        <pc:spChg chg="mod">
          <ac:chgData name="Chen, Yuan (LARC-D203)" userId="bd333c89-89ae-45af-9273-e309f89f52c9" providerId="ADAL" clId="{B0DF7F97-ADB7-42DA-A970-7F07A847DD73}" dt="2022-01-25T13:30:07.781" v="530" actId="27636"/>
          <ac:spMkLst>
            <pc:docMk/>
            <pc:sldMk cId="122100372" sldId="440"/>
            <ac:spMk id="3" creationId="{65A95CDA-4355-4DBF-9DBE-E5FB5159EC01}"/>
          </ac:spMkLst>
        </pc:spChg>
      </pc:sldChg>
      <pc:sldChg chg="modSp add mod">
        <pc:chgData name="Chen, Yuan (LARC-D203)" userId="bd333c89-89ae-45af-9273-e309f89f52c9" providerId="ADAL" clId="{B0DF7F97-ADB7-42DA-A970-7F07A847DD73}" dt="2022-01-25T14:09:12.752" v="696" actId="1076"/>
        <pc:sldMkLst>
          <pc:docMk/>
          <pc:sldMk cId="4081428770" sldId="441"/>
        </pc:sldMkLst>
        <pc:spChg chg="mod">
          <ac:chgData name="Chen, Yuan (LARC-D203)" userId="bd333c89-89ae-45af-9273-e309f89f52c9" providerId="ADAL" clId="{B0DF7F97-ADB7-42DA-A970-7F07A847DD73}" dt="2022-01-25T14:09:10.049" v="695" actId="1076"/>
          <ac:spMkLst>
            <pc:docMk/>
            <pc:sldMk cId="4081428770" sldId="441"/>
            <ac:spMk id="2" creationId="{45D04DD0-5853-4EE3-96E2-3E04BE7E61A3}"/>
          </ac:spMkLst>
        </pc:spChg>
        <pc:spChg chg="mod">
          <ac:chgData name="Chen, Yuan (LARC-D203)" userId="bd333c89-89ae-45af-9273-e309f89f52c9" providerId="ADAL" clId="{B0DF7F97-ADB7-42DA-A970-7F07A847DD73}" dt="2022-01-25T14:09:12.752" v="696" actId="1076"/>
          <ac:spMkLst>
            <pc:docMk/>
            <pc:sldMk cId="4081428770" sldId="441"/>
            <ac:spMk id="3" creationId="{64D8DB6D-0676-4890-9057-051C914C7A5E}"/>
          </ac:spMkLst>
        </pc:spChg>
      </pc:sldChg>
      <pc:sldMasterChg chg="delSldLayout">
        <pc:chgData name="Chen, Yuan (LARC-D203)" userId="bd333c89-89ae-45af-9273-e309f89f52c9" providerId="ADAL" clId="{B0DF7F97-ADB7-42DA-A970-7F07A847DD73}" dt="2022-01-25T02:19:57.056" v="151" actId="47"/>
        <pc:sldMasterMkLst>
          <pc:docMk/>
          <pc:sldMasterMk cId="2727675223" sldId="2147483648"/>
        </pc:sldMasterMkLst>
        <pc:sldLayoutChg chg="del">
          <pc:chgData name="Chen, Yuan (LARC-D203)" userId="bd333c89-89ae-45af-9273-e309f89f52c9" providerId="ADAL" clId="{B0DF7F97-ADB7-42DA-A970-7F07A847DD73}" dt="2022-01-25T02:19:57.056" v="151" actId="47"/>
          <pc:sldLayoutMkLst>
            <pc:docMk/>
            <pc:sldMasterMk cId="2727675223" sldId="2147483648"/>
            <pc:sldLayoutMk cId="470983437" sldId="214748366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EE0D79-A75E-4419-A992-6DDEBA1627A5}" type="datetimeFigureOut">
              <a:rPr lang="en-US" smtClean="0"/>
              <a:t>1/23/2022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D87223-5816-4910-9DA1-6E2817024E9C}" type="slidenum">
              <a:rPr lang="en-US" smtClean="0"/>
              <a:t>‹#›</a:t>
            </a:fld>
            <a:endParaRPr lang="en-US"/>
          </a:p>
        </p:txBody>
      </p:sp>
    </p:spTree>
    <p:extLst>
      <p:ext uri="{BB962C8B-B14F-4D97-AF65-F5344CB8AC3E}">
        <p14:creationId xmlns:p14="http://schemas.microsoft.com/office/powerpoint/2010/main" val="3629064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EF18C-7640-4CEE-BC25-3FDB07FE6C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A9ACC9C-1574-4ED3-AF8C-D76411A39F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F45866-E0B3-487A-8442-20965CC1384F}"/>
              </a:ext>
            </a:extLst>
          </p:cNvPr>
          <p:cNvSpPr>
            <a:spLocks noGrp="1"/>
          </p:cNvSpPr>
          <p:nvPr>
            <p:ph type="dt" sz="half" idx="10"/>
          </p:nvPr>
        </p:nvSpPr>
        <p:spPr/>
        <p:txBody>
          <a:bodyPr/>
          <a:lstStyle/>
          <a:p>
            <a:r>
              <a:rPr lang="en-US"/>
              <a:t>2/9/2022</a:t>
            </a:r>
          </a:p>
        </p:txBody>
      </p:sp>
      <p:sp>
        <p:nvSpPr>
          <p:cNvPr id="5" name="Footer Placeholder 4">
            <a:extLst>
              <a:ext uri="{FF2B5EF4-FFF2-40B4-BE49-F238E27FC236}">
                <a16:creationId xmlns:a16="http://schemas.microsoft.com/office/drawing/2014/main" id="{EB2D5E91-359B-4025-8C4F-D4010AC9BEF6}"/>
              </a:ext>
            </a:extLst>
          </p:cNvPr>
          <p:cNvSpPr>
            <a:spLocks noGrp="1"/>
          </p:cNvSpPr>
          <p:nvPr>
            <p:ph type="ftr" sz="quarter" idx="11"/>
          </p:nvPr>
        </p:nvSpPr>
        <p:spPr/>
        <p:txBody>
          <a:bodyPr/>
          <a:lstStyle/>
          <a:p>
            <a:r>
              <a:rPr lang="en-US"/>
              <a:t>Microelectronics Reliability and Qualification Workshop 2022</a:t>
            </a:r>
          </a:p>
        </p:txBody>
      </p:sp>
      <p:sp>
        <p:nvSpPr>
          <p:cNvPr id="6" name="Slide Number Placeholder 5">
            <a:extLst>
              <a:ext uri="{FF2B5EF4-FFF2-40B4-BE49-F238E27FC236}">
                <a16:creationId xmlns:a16="http://schemas.microsoft.com/office/drawing/2014/main" id="{DE0651E9-D3AF-47D6-A39C-2268BA00B8B1}"/>
              </a:ext>
            </a:extLst>
          </p:cNvPr>
          <p:cNvSpPr>
            <a:spLocks noGrp="1"/>
          </p:cNvSpPr>
          <p:nvPr>
            <p:ph type="sldNum" sz="quarter" idx="12"/>
          </p:nvPr>
        </p:nvSpPr>
        <p:spPr/>
        <p:txBody>
          <a:bodyPr/>
          <a:lstStyle/>
          <a:p>
            <a:fld id="{A2EF17F0-A9FB-4237-885A-C352EECEEE8A}" type="slidenum">
              <a:rPr lang="en-US" smtClean="0"/>
              <a:t>‹#›</a:t>
            </a:fld>
            <a:endParaRPr lang="en-US"/>
          </a:p>
        </p:txBody>
      </p:sp>
    </p:spTree>
    <p:extLst>
      <p:ext uri="{BB962C8B-B14F-4D97-AF65-F5344CB8AC3E}">
        <p14:creationId xmlns:p14="http://schemas.microsoft.com/office/powerpoint/2010/main" val="1241842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B3D26-4C71-48B8-8A5A-746CBF8084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1E7AB8-10E1-4826-9A9F-428F897E59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349802-5428-4F33-A0C4-60B98A114998}"/>
              </a:ext>
            </a:extLst>
          </p:cNvPr>
          <p:cNvSpPr>
            <a:spLocks noGrp="1"/>
          </p:cNvSpPr>
          <p:nvPr>
            <p:ph type="dt" sz="half" idx="10"/>
          </p:nvPr>
        </p:nvSpPr>
        <p:spPr/>
        <p:txBody>
          <a:bodyPr/>
          <a:lstStyle/>
          <a:p>
            <a:r>
              <a:rPr lang="en-US"/>
              <a:t>2/9/2022</a:t>
            </a:r>
          </a:p>
        </p:txBody>
      </p:sp>
      <p:sp>
        <p:nvSpPr>
          <p:cNvPr id="5" name="Footer Placeholder 4">
            <a:extLst>
              <a:ext uri="{FF2B5EF4-FFF2-40B4-BE49-F238E27FC236}">
                <a16:creationId xmlns:a16="http://schemas.microsoft.com/office/drawing/2014/main" id="{856B83A1-FE5D-4B59-B66D-440986A7EC45}"/>
              </a:ext>
            </a:extLst>
          </p:cNvPr>
          <p:cNvSpPr>
            <a:spLocks noGrp="1"/>
          </p:cNvSpPr>
          <p:nvPr>
            <p:ph type="ftr" sz="quarter" idx="11"/>
          </p:nvPr>
        </p:nvSpPr>
        <p:spPr/>
        <p:txBody>
          <a:bodyPr/>
          <a:lstStyle/>
          <a:p>
            <a:r>
              <a:rPr lang="en-US"/>
              <a:t>Microelectronics Reliability and Qualification Workshop 2022</a:t>
            </a:r>
          </a:p>
        </p:txBody>
      </p:sp>
      <p:sp>
        <p:nvSpPr>
          <p:cNvPr id="6" name="Slide Number Placeholder 5">
            <a:extLst>
              <a:ext uri="{FF2B5EF4-FFF2-40B4-BE49-F238E27FC236}">
                <a16:creationId xmlns:a16="http://schemas.microsoft.com/office/drawing/2014/main" id="{EE003DFE-25D8-44F3-8274-52FE7CAA7189}"/>
              </a:ext>
            </a:extLst>
          </p:cNvPr>
          <p:cNvSpPr>
            <a:spLocks noGrp="1"/>
          </p:cNvSpPr>
          <p:nvPr>
            <p:ph type="sldNum" sz="quarter" idx="12"/>
          </p:nvPr>
        </p:nvSpPr>
        <p:spPr/>
        <p:txBody>
          <a:bodyPr/>
          <a:lstStyle/>
          <a:p>
            <a:fld id="{A2EF17F0-A9FB-4237-885A-C352EECEEE8A}" type="slidenum">
              <a:rPr lang="en-US" smtClean="0"/>
              <a:t>‹#›</a:t>
            </a:fld>
            <a:endParaRPr lang="en-US"/>
          </a:p>
        </p:txBody>
      </p:sp>
    </p:spTree>
    <p:extLst>
      <p:ext uri="{BB962C8B-B14F-4D97-AF65-F5344CB8AC3E}">
        <p14:creationId xmlns:p14="http://schemas.microsoft.com/office/powerpoint/2010/main" val="1539644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09DE9D-1DA5-4F38-9FB9-BD7FD58CC13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97492A-F8C2-4BB2-9CFE-3F2B561654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6209B3-72BD-48E7-BC6F-0521B009592A}"/>
              </a:ext>
            </a:extLst>
          </p:cNvPr>
          <p:cNvSpPr>
            <a:spLocks noGrp="1"/>
          </p:cNvSpPr>
          <p:nvPr>
            <p:ph type="dt" sz="half" idx="10"/>
          </p:nvPr>
        </p:nvSpPr>
        <p:spPr/>
        <p:txBody>
          <a:bodyPr/>
          <a:lstStyle/>
          <a:p>
            <a:r>
              <a:rPr lang="en-US"/>
              <a:t>2/9/2022</a:t>
            </a:r>
          </a:p>
        </p:txBody>
      </p:sp>
      <p:sp>
        <p:nvSpPr>
          <p:cNvPr id="5" name="Footer Placeholder 4">
            <a:extLst>
              <a:ext uri="{FF2B5EF4-FFF2-40B4-BE49-F238E27FC236}">
                <a16:creationId xmlns:a16="http://schemas.microsoft.com/office/drawing/2014/main" id="{2F9152B7-C91D-4A6C-A297-D74C12DCFEA7}"/>
              </a:ext>
            </a:extLst>
          </p:cNvPr>
          <p:cNvSpPr>
            <a:spLocks noGrp="1"/>
          </p:cNvSpPr>
          <p:nvPr>
            <p:ph type="ftr" sz="quarter" idx="11"/>
          </p:nvPr>
        </p:nvSpPr>
        <p:spPr/>
        <p:txBody>
          <a:bodyPr/>
          <a:lstStyle/>
          <a:p>
            <a:r>
              <a:rPr lang="en-US"/>
              <a:t>Microelectronics Reliability and Qualification Workshop 2022</a:t>
            </a:r>
          </a:p>
        </p:txBody>
      </p:sp>
      <p:sp>
        <p:nvSpPr>
          <p:cNvPr id="6" name="Slide Number Placeholder 5">
            <a:extLst>
              <a:ext uri="{FF2B5EF4-FFF2-40B4-BE49-F238E27FC236}">
                <a16:creationId xmlns:a16="http://schemas.microsoft.com/office/drawing/2014/main" id="{B21FE142-33B9-416E-A7E5-653E8F9329A3}"/>
              </a:ext>
            </a:extLst>
          </p:cNvPr>
          <p:cNvSpPr>
            <a:spLocks noGrp="1"/>
          </p:cNvSpPr>
          <p:nvPr>
            <p:ph type="sldNum" sz="quarter" idx="12"/>
          </p:nvPr>
        </p:nvSpPr>
        <p:spPr/>
        <p:txBody>
          <a:bodyPr/>
          <a:lstStyle/>
          <a:p>
            <a:fld id="{A2EF17F0-A9FB-4237-885A-C352EECEEE8A}" type="slidenum">
              <a:rPr lang="en-US" smtClean="0"/>
              <a:t>‹#›</a:t>
            </a:fld>
            <a:endParaRPr lang="en-US"/>
          </a:p>
        </p:txBody>
      </p:sp>
    </p:spTree>
    <p:extLst>
      <p:ext uri="{BB962C8B-B14F-4D97-AF65-F5344CB8AC3E}">
        <p14:creationId xmlns:p14="http://schemas.microsoft.com/office/powerpoint/2010/main" val="2686980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142B4-02DA-41C8-A8E0-7A96A79DC4BE}"/>
              </a:ext>
            </a:extLst>
          </p:cNvPr>
          <p:cNvSpPr>
            <a:spLocks noGrp="1"/>
          </p:cNvSpPr>
          <p:nvPr>
            <p:ph type="title"/>
          </p:nvPr>
        </p:nvSpPr>
        <p:spPr>
          <a:xfrm>
            <a:off x="838200" y="275478"/>
            <a:ext cx="10515600" cy="6030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96AE085-A48F-4275-8540-0F1710023D4B}"/>
              </a:ext>
            </a:extLst>
          </p:cNvPr>
          <p:cNvSpPr>
            <a:spLocks noGrp="1"/>
          </p:cNvSpPr>
          <p:nvPr>
            <p:ph idx="1"/>
          </p:nvPr>
        </p:nvSpPr>
        <p:spPr>
          <a:xfrm>
            <a:off x="838200" y="1066800"/>
            <a:ext cx="10515600" cy="5110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39A7D4-1E20-482A-A9EA-8362879AE34C}"/>
              </a:ext>
            </a:extLst>
          </p:cNvPr>
          <p:cNvSpPr>
            <a:spLocks noGrp="1"/>
          </p:cNvSpPr>
          <p:nvPr>
            <p:ph type="dt" sz="half" idx="10"/>
          </p:nvPr>
        </p:nvSpPr>
        <p:spPr/>
        <p:txBody>
          <a:bodyPr/>
          <a:lstStyle/>
          <a:p>
            <a:r>
              <a:rPr lang="en-US"/>
              <a:t>2/9/2022</a:t>
            </a:r>
          </a:p>
        </p:txBody>
      </p:sp>
      <p:sp>
        <p:nvSpPr>
          <p:cNvPr id="5" name="Footer Placeholder 4">
            <a:extLst>
              <a:ext uri="{FF2B5EF4-FFF2-40B4-BE49-F238E27FC236}">
                <a16:creationId xmlns:a16="http://schemas.microsoft.com/office/drawing/2014/main" id="{3861FE22-120B-46AE-8CA0-4910DF6512BF}"/>
              </a:ext>
            </a:extLst>
          </p:cNvPr>
          <p:cNvSpPr>
            <a:spLocks noGrp="1"/>
          </p:cNvSpPr>
          <p:nvPr>
            <p:ph type="ftr" sz="quarter" idx="11"/>
          </p:nvPr>
        </p:nvSpPr>
        <p:spPr/>
        <p:txBody>
          <a:bodyPr/>
          <a:lstStyle/>
          <a:p>
            <a:r>
              <a:rPr lang="en-US"/>
              <a:t>Microelectronics Reliability and Qualification Workshop 2022</a:t>
            </a:r>
          </a:p>
        </p:txBody>
      </p:sp>
      <p:sp>
        <p:nvSpPr>
          <p:cNvPr id="6" name="Slide Number Placeholder 5">
            <a:extLst>
              <a:ext uri="{FF2B5EF4-FFF2-40B4-BE49-F238E27FC236}">
                <a16:creationId xmlns:a16="http://schemas.microsoft.com/office/drawing/2014/main" id="{45A6FF6B-54CC-45EC-911F-5B51883DB8FD}"/>
              </a:ext>
            </a:extLst>
          </p:cNvPr>
          <p:cNvSpPr>
            <a:spLocks noGrp="1"/>
          </p:cNvSpPr>
          <p:nvPr>
            <p:ph type="sldNum" sz="quarter" idx="12"/>
          </p:nvPr>
        </p:nvSpPr>
        <p:spPr/>
        <p:txBody>
          <a:bodyPr/>
          <a:lstStyle/>
          <a:p>
            <a:fld id="{A2EF17F0-A9FB-4237-885A-C352EECEEE8A}" type="slidenum">
              <a:rPr lang="en-US" smtClean="0"/>
              <a:t>‹#›</a:t>
            </a:fld>
            <a:endParaRPr lang="en-US"/>
          </a:p>
        </p:txBody>
      </p:sp>
    </p:spTree>
    <p:extLst>
      <p:ext uri="{BB962C8B-B14F-4D97-AF65-F5344CB8AC3E}">
        <p14:creationId xmlns:p14="http://schemas.microsoft.com/office/powerpoint/2010/main" val="4260287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484AA-FA00-4489-AB56-239BF2F9CB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6A9ED7-E533-4583-930F-70AD499BE4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0AA1CE8-9B04-4B95-8FAC-62DEF0854F1B}"/>
              </a:ext>
            </a:extLst>
          </p:cNvPr>
          <p:cNvSpPr>
            <a:spLocks noGrp="1"/>
          </p:cNvSpPr>
          <p:nvPr>
            <p:ph type="dt" sz="half" idx="10"/>
          </p:nvPr>
        </p:nvSpPr>
        <p:spPr/>
        <p:txBody>
          <a:bodyPr/>
          <a:lstStyle/>
          <a:p>
            <a:r>
              <a:rPr lang="en-US"/>
              <a:t>2/9/2022</a:t>
            </a:r>
          </a:p>
        </p:txBody>
      </p:sp>
      <p:sp>
        <p:nvSpPr>
          <p:cNvPr id="5" name="Footer Placeholder 4">
            <a:extLst>
              <a:ext uri="{FF2B5EF4-FFF2-40B4-BE49-F238E27FC236}">
                <a16:creationId xmlns:a16="http://schemas.microsoft.com/office/drawing/2014/main" id="{768929A8-9867-4B4E-B279-66675ADE4BDF}"/>
              </a:ext>
            </a:extLst>
          </p:cNvPr>
          <p:cNvSpPr>
            <a:spLocks noGrp="1"/>
          </p:cNvSpPr>
          <p:nvPr>
            <p:ph type="ftr" sz="quarter" idx="11"/>
          </p:nvPr>
        </p:nvSpPr>
        <p:spPr/>
        <p:txBody>
          <a:bodyPr/>
          <a:lstStyle/>
          <a:p>
            <a:r>
              <a:rPr lang="en-US"/>
              <a:t>Microelectronics Reliability and Qualification Workshop 2022</a:t>
            </a:r>
          </a:p>
        </p:txBody>
      </p:sp>
      <p:sp>
        <p:nvSpPr>
          <p:cNvPr id="6" name="Slide Number Placeholder 5">
            <a:extLst>
              <a:ext uri="{FF2B5EF4-FFF2-40B4-BE49-F238E27FC236}">
                <a16:creationId xmlns:a16="http://schemas.microsoft.com/office/drawing/2014/main" id="{89489B7D-5B8D-4217-A3FF-4DB49079D2E6}"/>
              </a:ext>
            </a:extLst>
          </p:cNvPr>
          <p:cNvSpPr>
            <a:spLocks noGrp="1"/>
          </p:cNvSpPr>
          <p:nvPr>
            <p:ph type="sldNum" sz="quarter" idx="12"/>
          </p:nvPr>
        </p:nvSpPr>
        <p:spPr/>
        <p:txBody>
          <a:bodyPr/>
          <a:lstStyle/>
          <a:p>
            <a:fld id="{A2EF17F0-A9FB-4237-885A-C352EECEEE8A}" type="slidenum">
              <a:rPr lang="en-US" smtClean="0"/>
              <a:t>‹#›</a:t>
            </a:fld>
            <a:endParaRPr lang="en-US"/>
          </a:p>
        </p:txBody>
      </p:sp>
    </p:spTree>
    <p:extLst>
      <p:ext uri="{BB962C8B-B14F-4D97-AF65-F5344CB8AC3E}">
        <p14:creationId xmlns:p14="http://schemas.microsoft.com/office/powerpoint/2010/main" val="747386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81A3F-B76E-4F93-8FF0-A4562BF62EB7}"/>
              </a:ext>
            </a:extLst>
          </p:cNvPr>
          <p:cNvSpPr>
            <a:spLocks noGrp="1"/>
          </p:cNvSpPr>
          <p:nvPr>
            <p:ph type="title"/>
          </p:nvPr>
        </p:nvSpPr>
        <p:spPr>
          <a:xfrm>
            <a:off x="838200" y="365126"/>
            <a:ext cx="10515600" cy="665816"/>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14B4E7E-A1AA-454F-916D-A323320D3CF9}"/>
              </a:ext>
            </a:extLst>
          </p:cNvPr>
          <p:cNvSpPr>
            <a:spLocks noGrp="1"/>
          </p:cNvSpPr>
          <p:nvPr>
            <p:ph sz="half" idx="1"/>
          </p:nvPr>
        </p:nvSpPr>
        <p:spPr>
          <a:xfrm>
            <a:off x="838200" y="1210329"/>
            <a:ext cx="5181600" cy="49666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81A08B4-C69A-421F-9A45-916E19CA9C27}"/>
              </a:ext>
            </a:extLst>
          </p:cNvPr>
          <p:cNvSpPr>
            <a:spLocks noGrp="1"/>
          </p:cNvSpPr>
          <p:nvPr>
            <p:ph sz="half" idx="2"/>
          </p:nvPr>
        </p:nvSpPr>
        <p:spPr>
          <a:xfrm>
            <a:off x="6172200" y="1210329"/>
            <a:ext cx="5181600" cy="49666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05221E2-C773-4753-A5D2-E6D74A8072C3}"/>
              </a:ext>
            </a:extLst>
          </p:cNvPr>
          <p:cNvSpPr>
            <a:spLocks noGrp="1"/>
          </p:cNvSpPr>
          <p:nvPr>
            <p:ph type="dt" sz="half" idx="10"/>
          </p:nvPr>
        </p:nvSpPr>
        <p:spPr/>
        <p:txBody>
          <a:bodyPr/>
          <a:lstStyle/>
          <a:p>
            <a:r>
              <a:rPr lang="en-US"/>
              <a:t>2/9/2022</a:t>
            </a:r>
          </a:p>
        </p:txBody>
      </p:sp>
      <p:sp>
        <p:nvSpPr>
          <p:cNvPr id="6" name="Footer Placeholder 5">
            <a:extLst>
              <a:ext uri="{FF2B5EF4-FFF2-40B4-BE49-F238E27FC236}">
                <a16:creationId xmlns:a16="http://schemas.microsoft.com/office/drawing/2014/main" id="{08B8862F-882F-4EAF-AB97-F6DEE4A80A5B}"/>
              </a:ext>
            </a:extLst>
          </p:cNvPr>
          <p:cNvSpPr>
            <a:spLocks noGrp="1"/>
          </p:cNvSpPr>
          <p:nvPr>
            <p:ph type="ftr" sz="quarter" idx="11"/>
          </p:nvPr>
        </p:nvSpPr>
        <p:spPr/>
        <p:txBody>
          <a:bodyPr/>
          <a:lstStyle/>
          <a:p>
            <a:r>
              <a:rPr lang="en-US"/>
              <a:t>Microelectronics Reliability and Qualification Workshop 2022</a:t>
            </a:r>
          </a:p>
        </p:txBody>
      </p:sp>
      <p:sp>
        <p:nvSpPr>
          <p:cNvPr id="7" name="Slide Number Placeholder 6">
            <a:extLst>
              <a:ext uri="{FF2B5EF4-FFF2-40B4-BE49-F238E27FC236}">
                <a16:creationId xmlns:a16="http://schemas.microsoft.com/office/drawing/2014/main" id="{E4A07664-EF90-43B3-92AA-0FFF3A53EF4E}"/>
              </a:ext>
            </a:extLst>
          </p:cNvPr>
          <p:cNvSpPr>
            <a:spLocks noGrp="1"/>
          </p:cNvSpPr>
          <p:nvPr>
            <p:ph type="sldNum" sz="quarter" idx="12"/>
          </p:nvPr>
        </p:nvSpPr>
        <p:spPr/>
        <p:txBody>
          <a:bodyPr/>
          <a:lstStyle/>
          <a:p>
            <a:fld id="{A2EF17F0-A9FB-4237-885A-C352EECEEE8A}" type="slidenum">
              <a:rPr lang="en-US" smtClean="0"/>
              <a:t>‹#›</a:t>
            </a:fld>
            <a:endParaRPr lang="en-US"/>
          </a:p>
        </p:txBody>
      </p:sp>
    </p:spTree>
    <p:extLst>
      <p:ext uri="{BB962C8B-B14F-4D97-AF65-F5344CB8AC3E}">
        <p14:creationId xmlns:p14="http://schemas.microsoft.com/office/powerpoint/2010/main" val="3702788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337AC-FC36-4FBD-87BC-3522021902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929CB1B-71A1-47F0-8B90-B7CB60AA47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AB0994C-4917-46DC-BBAF-C65E84C476A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507561-ACCF-4772-959C-4696A930B2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7D3AA9-3917-4714-A33F-8B3F3CB255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6A2B49-0740-48BC-8BF3-63C6A183DADC}"/>
              </a:ext>
            </a:extLst>
          </p:cNvPr>
          <p:cNvSpPr>
            <a:spLocks noGrp="1"/>
          </p:cNvSpPr>
          <p:nvPr>
            <p:ph type="dt" sz="half" idx="10"/>
          </p:nvPr>
        </p:nvSpPr>
        <p:spPr/>
        <p:txBody>
          <a:bodyPr/>
          <a:lstStyle/>
          <a:p>
            <a:r>
              <a:rPr lang="en-US"/>
              <a:t>2/9/2022</a:t>
            </a:r>
          </a:p>
        </p:txBody>
      </p:sp>
      <p:sp>
        <p:nvSpPr>
          <p:cNvPr id="8" name="Footer Placeholder 7">
            <a:extLst>
              <a:ext uri="{FF2B5EF4-FFF2-40B4-BE49-F238E27FC236}">
                <a16:creationId xmlns:a16="http://schemas.microsoft.com/office/drawing/2014/main" id="{EDD92A6D-971C-472E-8FC4-496A6EE2ECDC}"/>
              </a:ext>
            </a:extLst>
          </p:cNvPr>
          <p:cNvSpPr>
            <a:spLocks noGrp="1"/>
          </p:cNvSpPr>
          <p:nvPr>
            <p:ph type="ftr" sz="quarter" idx="11"/>
          </p:nvPr>
        </p:nvSpPr>
        <p:spPr/>
        <p:txBody>
          <a:bodyPr/>
          <a:lstStyle/>
          <a:p>
            <a:r>
              <a:rPr lang="en-US"/>
              <a:t>Microelectronics Reliability and Qualification Workshop 2022</a:t>
            </a:r>
          </a:p>
        </p:txBody>
      </p:sp>
      <p:sp>
        <p:nvSpPr>
          <p:cNvPr id="9" name="Slide Number Placeholder 8">
            <a:extLst>
              <a:ext uri="{FF2B5EF4-FFF2-40B4-BE49-F238E27FC236}">
                <a16:creationId xmlns:a16="http://schemas.microsoft.com/office/drawing/2014/main" id="{C9A4AB52-120A-4E79-B878-3D6FBFC69618}"/>
              </a:ext>
            </a:extLst>
          </p:cNvPr>
          <p:cNvSpPr>
            <a:spLocks noGrp="1"/>
          </p:cNvSpPr>
          <p:nvPr>
            <p:ph type="sldNum" sz="quarter" idx="12"/>
          </p:nvPr>
        </p:nvSpPr>
        <p:spPr/>
        <p:txBody>
          <a:bodyPr/>
          <a:lstStyle/>
          <a:p>
            <a:fld id="{A2EF17F0-A9FB-4237-885A-C352EECEEE8A}" type="slidenum">
              <a:rPr lang="en-US" smtClean="0"/>
              <a:t>‹#›</a:t>
            </a:fld>
            <a:endParaRPr lang="en-US"/>
          </a:p>
        </p:txBody>
      </p:sp>
    </p:spTree>
    <p:extLst>
      <p:ext uri="{BB962C8B-B14F-4D97-AF65-F5344CB8AC3E}">
        <p14:creationId xmlns:p14="http://schemas.microsoft.com/office/powerpoint/2010/main" val="1117687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0652E-96CA-4A59-AE0A-F52FA67D5F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CFB355-55E6-4079-87CD-8613F0FAEBA7}"/>
              </a:ext>
            </a:extLst>
          </p:cNvPr>
          <p:cNvSpPr>
            <a:spLocks noGrp="1"/>
          </p:cNvSpPr>
          <p:nvPr>
            <p:ph type="dt" sz="half" idx="10"/>
          </p:nvPr>
        </p:nvSpPr>
        <p:spPr/>
        <p:txBody>
          <a:bodyPr/>
          <a:lstStyle/>
          <a:p>
            <a:r>
              <a:rPr lang="en-US"/>
              <a:t>2/9/2022</a:t>
            </a:r>
          </a:p>
        </p:txBody>
      </p:sp>
      <p:sp>
        <p:nvSpPr>
          <p:cNvPr id="4" name="Footer Placeholder 3">
            <a:extLst>
              <a:ext uri="{FF2B5EF4-FFF2-40B4-BE49-F238E27FC236}">
                <a16:creationId xmlns:a16="http://schemas.microsoft.com/office/drawing/2014/main" id="{F4A73D31-CBFD-4AAE-AF48-5E5B54FAA4A0}"/>
              </a:ext>
            </a:extLst>
          </p:cNvPr>
          <p:cNvSpPr>
            <a:spLocks noGrp="1"/>
          </p:cNvSpPr>
          <p:nvPr>
            <p:ph type="ftr" sz="quarter" idx="11"/>
          </p:nvPr>
        </p:nvSpPr>
        <p:spPr/>
        <p:txBody>
          <a:bodyPr/>
          <a:lstStyle/>
          <a:p>
            <a:r>
              <a:rPr lang="en-US"/>
              <a:t>Microelectronics Reliability and Qualification Workshop 2022</a:t>
            </a:r>
          </a:p>
        </p:txBody>
      </p:sp>
      <p:sp>
        <p:nvSpPr>
          <p:cNvPr id="5" name="Slide Number Placeholder 4">
            <a:extLst>
              <a:ext uri="{FF2B5EF4-FFF2-40B4-BE49-F238E27FC236}">
                <a16:creationId xmlns:a16="http://schemas.microsoft.com/office/drawing/2014/main" id="{6CB9D939-4AE5-4E12-8DB1-E501603ABDC2}"/>
              </a:ext>
            </a:extLst>
          </p:cNvPr>
          <p:cNvSpPr>
            <a:spLocks noGrp="1"/>
          </p:cNvSpPr>
          <p:nvPr>
            <p:ph type="sldNum" sz="quarter" idx="12"/>
          </p:nvPr>
        </p:nvSpPr>
        <p:spPr/>
        <p:txBody>
          <a:bodyPr/>
          <a:lstStyle/>
          <a:p>
            <a:fld id="{A2EF17F0-A9FB-4237-885A-C352EECEEE8A}" type="slidenum">
              <a:rPr lang="en-US" smtClean="0"/>
              <a:t>‹#›</a:t>
            </a:fld>
            <a:endParaRPr lang="en-US"/>
          </a:p>
        </p:txBody>
      </p:sp>
    </p:spTree>
    <p:extLst>
      <p:ext uri="{BB962C8B-B14F-4D97-AF65-F5344CB8AC3E}">
        <p14:creationId xmlns:p14="http://schemas.microsoft.com/office/powerpoint/2010/main" val="1091350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03923D-6F7B-4512-BBA4-7EEA5E906F88}"/>
              </a:ext>
            </a:extLst>
          </p:cNvPr>
          <p:cNvSpPr>
            <a:spLocks noGrp="1"/>
          </p:cNvSpPr>
          <p:nvPr>
            <p:ph type="dt" sz="half" idx="10"/>
          </p:nvPr>
        </p:nvSpPr>
        <p:spPr/>
        <p:txBody>
          <a:bodyPr/>
          <a:lstStyle/>
          <a:p>
            <a:r>
              <a:rPr lang="en-US"/>
              <a:t>2/9/2022</a:t>
            </a:r>
          </a:p>
        </p:txBody>
      </p:sp>
      <p:sp>
        <p:nvSpPr>
          <p:cNvPr id="3" name="Footer Placeholder 2">
            <a:extLst>
              <a:ext uri="{FF2B5EF4-FFF2-40B4-BE49-F238E27FC236}">
                <a16:creationId xmlns:a16="http://schemas.microsoft.com/office/drawing/2014/main" id="{94E2A09B-D844-4496-B313-3D34473A0141}"/>
              </a:ext>
            </a:extLst>
          </p:cNvPr>
          <p:cNvSpPr>
            <a:spLocks noGrp="1"/>
          </p:cNvSpPr>
          <p:nvPr>
            <p:ph type="ftr" sz="quarter" idx="11"/>
          </p:nvPr>
        </p:nvSpPr>
        <p:spPr/>
        <p:txBody>
          <a:bodyPr/>
          <a:lstStyle/>
          <a:p>
            <a:r>
              <a:rPr lang="en-US"/>
              <a:t>Microelectronics Reliability and Qualification Workshop 2022</a:t>
            </a:r>
          </a:p>
        </p:txBody>
      </p:sp>
      <p:sp>
        <p:nvSpPr>
          <p:cNvPr id="4" name="Slide Number Placeholder 3">
            <a:extLst>
              <a:ext uri="{FF2B5EF4-FFF2-40B4-BE49-F238E27FC236}">
                <a16:creationId xmlns:a16="http://schemas.microsoft.com/office/drawing/2014/main" id="{5D8AAD89-7805-4741-AB48-19460BB8C4F9}"/>
              </a:ext>
            </a:extLst>
          </p:cNvPr>
          <p:cNvSpPr>
            <a:spLocks noGrp="1"/>
          </p:cNvSpPr>
          <p:nvPr>
            <p:ph type="sldNum" sz="quarter" idx="12"/>
          </p:nvPr>
        </p:nvSpPr>
        <p:spPr/>
        <p:txBody>
          <a:bodyPr/>
          <a:lstStyle/>
          <a:p>
            <a:fld id="{A2EF17F0-A9FB-4237-885A-C352EECEEE8A}" type="slidenum">
              <a:rPr lang="en-US" smtClean="0"/>
              <a:t>‹#›</a:t>
            </a:fld>
            <a:endParaRPr lang="en-US"/>
          </a:p>
        </p:txBody>
      </p:sp>
    </p:spTree>
    <p:extLst>
      <p:ext uri="{BB962C8B-B14F-4D97-AF65-F5344CB8AC3E}">
        <p14:creationId xmlns:p14="http://schemas.microsoft.com/office/powerpoint/2010/main" val="250082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AB185-4BB3-4D6C-8171-0E86923540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1C5BC2F-0278-4E96-B209-8B74F5F357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734B05-FB1E-4C3E-833D-104A5EF8F9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FF0E65-6247-4EE5-82A7-07FEAB2EE78A}"/>
              </a:ext>
            </a:extLst>
          </p:cNvPr>
          <p:cNvSpPr>
            <a:spLocks noGrp="1"/>
          </p:cNvSpPr>
          <p:nvPr>
            <p:ph type="dt" sz="half" idx="10"/>
          </p:nvPr>
        </p:nvSpPr>
        <p:spPr/>
        <p:txBody>
          <a:bodyPr/>
          <a:lstStyle/>
          <a:p>
            <a:r>
              <a:rPr lang="en-US"/>
              <a:t>2/9/2022</a:t>
            </a:r>
          </a:p>
        </p:txBody>
      </p:sp>
      <p:sp>
        <p:nvSpPr>
          <p:cNvPr id="6" name="Footer Placeholder 5">
            <a:extLst>
              <a:ext uri="{FF2B5EF4-FFF2-40B4-BE49-F238E27FC236}">
                <a16:creationId xmlns:a16="http://schemas.microsoft.com/office/drawing/2014/main" id="{2C76F01E-ADB2-46F4-9242-F008EF43342C}"/>
              </a:ext>
            </a:extLst>
          </p:cNvPr>
          <p:cNvSpPr>
            <a:spLocks noGrp="1"/>
          </p:cNvSpPr>
          <p:nvPr>
            <p:ph type="ftr" sz="quarter" idx="11"/>
          </p:nvPr>
        </p:nvSpPr>
        <p:spPr/>
        <p:txBody>
          <a:bodyPr/>
          <a:lstStyle/>
          <a:p>
            <a:r>
              <a:rPr lang="en-US"/>
              <a:t>Microelectronics Reliability and Qualification Workshop 2022</a:t>
            </a:r>
          </a:p>
        </p:txBody>
      </p:sp>
      <p:sp>
        <p:nvSpPr>
          <p:cNvPr id="7" name="Slide Number Placeholder 6">
            <a:extLst>
              <a:ext uri="{FF2B5EF4-FFF2-40B4-BE49-F238E27FC236}">
                <a16:creationId xmlns:a16="http://schemas.microsoft.com/office/drawing/2014/main" id="{D9AEB56D-6193-4D52-833E-DAEDB02C98D8}"/>
              </a:ext>
            </a:extLst>
          </p:cNvPr>
          <p:cNvSpPr>
            <a:spLocks noGrp="1"/>
          </p:cNvSpPr>
          <p:nvPr>
            <p:ph type="sldNum" sz="quarter" idx="12"/>
          </p:nvPr>
        </p:nvSpPr>
        <p:spPr/>
        <p:txBody>
          <a:bodyPr/>
          <a:lstStyle/>
          <a:p>
            <a:fld id="{A2EF17F0-A9FB-4237-885A-C352EECEEE8A}" type="slidenum">
              <a:rPr lang="en-US" smtClean="0"/>
              <a:t>‹#›</a:t>
            </a:fld>
            <a:endParaRPr lang="en-US"/>
          </a:p>
        </p:txBody>
      </p:sp>
    </p:spTree>
    <p:extLst>
      <p:ext uri="{BB962C8B-B14F-4D97-AF65-F5344CB8AC3E}">
        <p14:creationId xmlns:p14="http://schemas.microsoft.com/office/powerpoint/2010/main" val="1721677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E83FF-2948-413A-84A3-6D04FD8A95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E9EB14-4967-46B5-9B0B-EA2B3CA0E0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222491-808A-47F3-9706-91561603F0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2FB721-3E24-4D39-96B0-E03DAD98EC51}"/>
              </a:ext>
            </a:extLst>
          </p:cNvPr>
          <p:cNvSpPr>
            <a:spLocks noGrp="1"/>
          </p:cNvSpPr>
          <p:nvPr>
            <p:ph type="dt" sz="half" idx="10"/>
          </p:nvPr>
        </p:nvSpPr>
        <p:spPr/>
        <p:txBody>
          <a:bodyPr/>
          <a:lstStyle/>
          <a:p>
            <a:r>
              <a:rPr lang="en-US"/>
              <a:t>2/9/2022</a:t>
            </a:r>
          </a:p>
        </p:txBody>
      </p:sp>
      <p:sp>
        <p:nvSpPr>
          <p:cNvPr id="6" name="Footer Placeholder 5">
            <a:extLst>
              <a:ext uri="{FF2B5EF4-FFF2-40B4-BE49-F238E27FC236}">
                <a16:creationId xmlns:a16="http://schemas.microsoft.com/office/drawing/2014/main" id="{A1D1C847-751F-4672-A835-0FE95E9CE549}"/>
              </a:ext>
            </a:extLst>
          </p:cNvPr>
          <p:cNvSpPr>
            <a:spLocks noGrp="1"/>
          </p:cNvSpPr>
          <p:nvPr>
            <p:ph type="ftr" sz="quarter" idx="11"/>
          </p:nvPr>
        </p:nvSpPr>
        <p:spPr/>
        <p:txBody>
          <a:bodyPr/>
          <a:lstStyle/>
          <a:p>
            <a:r>
              <a:rPr lang="en-US"/>
              <a:t>Microelectronics Reliability and Qualification Workshop 2022</a:t>
            </a:r>
          </a:p>
        </p:txBody>
      </p:sp>
      <p:sp>
        <p:nvSpPr>
          <p:cNvPr id="7" name="Slide Number Placeholder 6">
            <a:extLst>
              <a:ext uri="{FF2B5EF4-FFF2-40B4-BE49-F238E27FC236}">
                <a16:creationId xmlns:a16="http://schemas.microsoft.com/office/drawing/2014/main" id="{F0053E9A-6B42-49C2-9D8C-12CB3E7B1D91}"/>
              </a:ext>
            </a:extLst>
          </p:cNvPr>
          <p:cNvSpPr>
            <a:spLocks noGrp="1"/>
          </p:cNvSpPr>
          <p:nvPr>
            <p:ph type="sldNum" sz="quarter" idx="12"/>
          </p:nvPr>
        </p:nvSpPr>
        <p:spPr/>
        <p:txBody>
          <a:bodyPr/>
          <a:lstStyle/>
          <a:p>
            <a:fld id="{A2EF17F0-A9FB-4237-885A-C352EECEEE8A}" type="slidenum">
              <a:rPr lang="en-US" smtClean="0"/>
              <a:t>‹#›</a:t>
            </a:fld>
            <a:endParaRPr lang="en-US"/>
          </a:p>
        </p:txBody>
      </p:sp>
    </p:spTree>
    <p:extLst>
      <p:ext uri="{BB962C8B-B14F-4D97-AF65-F5344CB8AC3E}">
        <p14:creationId xmlns:p14="http://schemas.microsoft.com/office/powerpoint/2010/main" val="1023290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779B35-8C7C-4E4A-9932-9EDBF39D3F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C090E0-3F23-4114-AD60-5F270073FE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4DB766-6153-4CFC-8277-193CBC288F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2/9/2022</a:t>
            </a:r>
          </a:p>
        </p:txBody>
      </p:sp>
      <p:sp>
        <p:nvSpPr>
          <p:cNvPr id="5" name="Footer Placeholder 4">
            <a:extLst>
              <a:ext uri="{FF2B5EF4-FFF2-40B4-BE49-F238E27FC236}">
                <a16:creationId xmlns:a16="http://schemas.microsoft.com/office/drawing/2014/main" id="{69F3A552-6134-4D09-BE11-1A472FE15D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Microelectronics Reliability and Qualification Workshop 2022</a:t>
            </a:r>
          </a:p>
        </p:txBody>
      </p:sp>
      <p:sp>
        <p:nvSpPr>
          <p:cNvPr id="6" name="Slide Number Placeholder 5">
            <a:extLst>
              <a:ext uri="{FF2B5EF4-FFF2-40B4-BE49-F238E27FC236}">
                <a16:creationId xmlns:a16="http://schemas.microsoft.com/office/drawing/2014/main" id="{47656751-19FE-49DB-89A6-6AC71976F6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EF17F0-A9FB-4237-885A-C352EECEEE8A}" type="slidenum">
              <a:rPr lang="en-US" smtClean="0"/>
              <a:t>‹#›</a:t>
            </a:fld>
            <a:endParaRPr lang="en-US"/>
          </a:p>
        </p:txBody>
      </p:sp>
      <p:pic>
        <p:nvPicPr>
          <p:cNvPr id="7" name="Picture 8">
            <a:extLst>
              <a:ext uri="{FF2B5EF4-FFF2-40B4-BE49-F238E27FC236}">
                <a16:creationId xmlns:a16="http://schemas.microsoft.com/office/drawing/2014/main" id="{DD03525D-7893-4B4A-85B9-12AC3A6668D8}"/>
              </a:ext>
            </a:extLst>
          </p:cNvPr>
          <p:cNvPicPr>
            <a:picLocks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1250706" y="126206"/>
            <a:ext cx="1016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7675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ntrs.nasa.gov/citations/20180007514"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ntrs.nasa.gov/search?q=20205011579"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yuan.chen@nasa.gov" TargetMode="External"/><Relationship Id="rId2" Type="http://schemas.openxmlformats.org/officeDocument/2006/relationships/hyperlink" Target="https://ntrs.nasa.gov/search?q=20205011579"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FFA72-CD11-4218-B3A2-E87EB1E91129}"/>
              </a:ext>
            </a:extLst>
          </p:cNvPr>
          <p:cNvSpPr>
            <a:spLocks noGrp="1"/>
          </p:cNvSpPr>
          <p:nvPr>
            <p:ph type="ctrTitle"/>
          </p:nvPr>
        </p:nvSpPr>
        <p:spPr>
          <a:xfrm>
            <a:off x="573741" y="1122363"/>
            <a:ext cx="10972800" cy="2133599"/>
          </a:xfrm>
        </p:spPr>
        <p:txBody>
          <a:bodyPr>
            <a:normAutofit/>
          </a:bodyPr>
          <a:lstStyle/>
          <a:p>
            <a:r>
              <a:rPr lang="en-US" sz="3600" b="1" dirty="0">
                <a:solidFill>
                  <a:prstClr val="black"/>
                </a:solidFill>
                <a:cs typeface="Arial" pitchFamily="34" charset="0"/>
              </a:rPr>
              <a:t>NESC Assessment – </a:t>
            </a:r>
            <a:br>
              <a:rPr lang="en-US" sz="3600" b="1" dirty="0">
                <a:solidFill>
                  <a:prstClr val="black"/>
                </a:solidFill>
                <a:cs typeface="Arial" pitchFamily="34" charset="0"/>
              </a:rPr>
            </a:br>
            <a:r>
              <a:rPr lang="en-US" sz="3600" b="1" dirty="0"/>
              <a:t>Recommendations on Use of Commercial-Off-The-Shelf (COTS) Parts for NASA Missions</a:t>
            </a:r>
            <a:endParaRPr lang="en-US" sz="3100" dirty="0"/>
          </a:p>
        </p:txBody>
      </p:sp>
      <p:sp>
        <p:nvSpPr>
          <p:cNvPr id="3" name="Subtitle 2">
            <a:extLst>
              <a:ext uri="{FF2B5EF4-FFF2-40B4-BE49-F238E27FC236}">
                <a16:creationId xmlns:a16="http://schemas.microsoft.com/office/drawing/2014/main" id="{948065E0-72DD-450E-90FE-AF3B6D4E994C}"/>
              </a:ext>
            </a:extLst>
          </p:cNvPr>
          <p:cNvSpPr>
            <a:spLocks noGrp="1"/>
          </p:cNvSpPr>
          <p:nvPr>
            <p:ph type="subTitle" idx="1"/>
          </p:nvPr>
        </p:nvSpPr>
        <p:spPr>
          <a:xfrm>
            <a:off x="1524000" y="3870979"/>
            <a:ext cx="9144000" cy="1655762"/>
          </a:xfrm>
        </p:spPr>
        <p:txBody>
          <a:bodyPr>
            <a:normAutofit/>
          </a:bodyPr>
          <a:lstStyle/>
          <a:p>
            <a:pPr>
              <a:defRPr/>
            </a:pPr>
            <a:r>
              <a:rPr lang="en-US" dirty="0">
                <a:solidFill>
                  <a:prstClr val="black"/>
                </a:solidFill>
                <a:cs typeface="Arial" pitchFamily="34" charset="0"/>
              </a:rPr>
              <a:t>Yuan Chen, Robert F. Hodson</a:t>
            </a:r>
          </a:p>
          <a:p>
            <a:pPr>
              <a:defRPr/>
            </a:pPr>
            <a:r>
              <a:rPr lang="en-US" dirty="0">
                <a:solidFill>
                  <a:prstClr val="black"/>
                </a:solidFill>
                <a:cs typeface="Arial" pitchFamily="34" charset="0"/>
              </a:rPr>
              <a:t>NASA Langley Research Center</a:t>
            </a:r>
          </a:p>
          <a:p>
            <a:pPr>
              <a:defRPr/>
            </a:pPr>
            <a:r>
              <a:rPr lang="en-US" dirty="0">
                <a:cs typeface="Arial" pitchFamily="34" charset="0"/>
              </a:rPr>
              <a:t>February 9, 2022</a:t>
            </a:r>
          </a:p>
          <a:p>
            <a:pPr>
              <a:defRPr/>
            </a:pPr>
            <a:endParaRPr lang="en-US" dirty="0">
              <a:cs typeface="Arial" pitchFamily="34" charset="0"/>
            </a:endParaRPr>
          </a:p>
        </p:txBody>
      </p:sp>
      <p:sp>
        <p:nvSpPr>
          <p:cNvPr id="4" name="Date Placeholder 3">
            <a:extLst>
              <a:ext uri="{FF2B5EF4-FFF2-40B4-BE49-F238E27FC236}">
                <a16:creationId xmlns:a16="http://schemas.microsoft.com/office/drawing/2014/main" id="{198B025C-E61A-4C8F-9D9F-EC0965A1DE98}"/>
              </a:ext>
            </a:extLst>
          </p:cNvPr>
          <p:cNvSpPr>
            <a:spLocks noGrp="1"/>
          </p:cNvSpPr>
          <p:nvPr>
            <p:ph type="dt" sz="half" idx="10"/>
          </p:nvPr>
        </p:nvSpPr>
        <p:spPr/>
        <p:txBody>
          <a:bodyPr/>
          <a:lstStyle/>
          <a:p>
            <a:r>
              <a:rPr lang="en-US"/>
              <a:t>2/9/2022</a:t>
            </a:r>
            <a:endParaRPr lang="en-US" dirty="0"/>
          </a:p>
        </p:txBody>
      </p:sp>
      <p:sp>
        <p:nvSpPr>
          <p:cNvPr id="6" name="Slide Number Placeholder 5">
            <a:extLst>
              <a:ext uri="{FF2B5EF4-FFF2-40B4-BE49-F238E27FC236}">
                <a16:creationId xmlns:a16="http://schemas.microsoft.com/office/drawing/2014/main" id="{770EF707-1E22-477A-8495-1BC89C2F7743}"/>
              </a:ext>
            </a:extLst>
          </p:cNvPr>
          <p:cNvSpPr>
            <a:spLocks noGrp="1"/>
          </p:cNvSpPr>
          <p:nvPr>
            <p:ph type="sldNum" sz="quarter" idx="12"/>
          </p:nvPr>
        </p:nvSpPr>
        <p:spPr/>
        <p:txBody>
          <a:bodyPr/>
          <a:lstStyle/>
          <a:p>
            <a:fld id="{A2EF17F0-A9FB-4237-885A-C352EECEEE8A}" type="slidenum">
              <a:rPr lang="en-US" smtClean="0"/>
              <a:t>1</a:t>
            </a:fld>
            <a:endParaRPr lang="en-US"/>
          </a:p>
        </p:txBody>
      </p:sp>
      <p:sp>
        <p:nvSpPr>
          <p:cNvPr id="5" name="Footer Placeholder 4">
            <a:extLst>
              <a:ext uri="{FF2B5EF4-FFF2-40B4-BE49-F238E27FC236}">
                <a16:creationId xmlns:a16="http://schemas.microsoft.com/office/drawing/2014/main" id="{2CA9D93D-73DF-41C5-839F-715C4873C345}"/>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1567199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A618E-7E72-4247-B55A-1E26B753F474}"/>
              </a:ext>
            </a:extLst>
          </p:cNvPr>
          <p:cNvSpPr>
            <a:spLocks noGrp="1"/>
          </p:cNvSpPr>
          <p:nvPr>
            <p:ph type="title"/>
          </p:nvPr>
        </p:nvSpPr>
        <p:spPr>
          <a:xfrm>
            <a:off x="600635" y="275478"/>
            <a:ext cx="11277599" cy="603063"/>
          </a:xfrm>
        </p:spPr>
        <p:txBody>
          <a:bodyPr>
            <a:noAutofit/>
          </a:bodyPr>
          <a:lstStyle/>
          <a:p>
            <a:r>
              <a:rPr lang="en-US" sz="3200" dirty="0">
                <a:latin typeface="+mn-lt"/>
              </a:rPr>
              <a:t>Phase I: NESC Findings, Observations and Recommendations (I)</a:t>
            </a:r>
          </a:p>
        </p:txBody>
      </p:sp>
      <p:sp>
        <p:nvSpPr>
          <p:cNvPr id="3" name="Content Placeholder 2">
            <a:extLst>
              <a:ext uri="{FF2B5EF4-FFF2-40B4-BE49-F238E27FC236}">
                <a16:creationId xmlns:a16="http://schemas.microsoft.com/office/drawing/2014/main" id="{65A95CDA-4355-4DBF-9DBE-E5FB5159EC01}"/>
              </a:ext>
            </a:extLst>
          </p:cNvPr>
          <p:cNvSpPr>
            <a:spLocks noGrp="1"/>
          </p:cNvSpPr>
          <p:nvPr>
            <p:ph idx="1"/>
          </p:nvPr>
        </p:nvSpPr>
        <p:spPr>
          <a:xfrm>
            <a:off x="600635" y="1059040"/>
            <a:ext cx="10829365" cy="5116811"/>
          </a:xfrm>
        </p:spPr>
        <p:txBody>
          <a:bodyPr>
            <a:normAutofit fontScale="92500" lnSpcReduction="10000"/>
          </a:bodyPr>
          <a:lstStyle/>
          <a:p>
            <a:pPr>
              <a:lnSpc>
                <a:spcPct val="110000"/>
              </a:lnSpc>
              <a:spcBef>
                <a:spcPts val="0"/>
              </a:spcBef>
              <a:spcAft>
                <a:spcPts val="600"/>
              </a:spcAft>
            </a:pPr>
            <a:r>
              <a:rPr lang="en-US" sz="2400" b="0" dirty="0">
                <a:cs typeface="Calibri" panose="020F0502020204030204" pitchFamily="34" charset="0"/>
              </a:rPr>
              <a:t>The team had 11 Findings, 7 Observations, and 13 Recommendations.</a:t>
            </a:r>
          </a:p>
          <a:p>
            <a:pPr>
              <a:lnSpc>
                <a:spcPct val="110000"/>
              </a:lnSpc>
              <a:spcBef>
                <a:spcPts val="0"/>
              </a:spcBef>
              <a:spcAft>
                <a:spcPts val="600"/>
              </a:spcAft>
            </a:pPr>
            <a:r>
              <a:rPr lang="en-US" sz="2400" b="0" dirty="0">
                <a:cs typeface="Calibri" panose="020F0502020204030204" pitchFamily="34" charset="0"/>
              </a:rPr>
              <a:t>11 Findings: </a:t>
            </a:r>
          </a:p>
          <a:p>
            <a:pPr lvl="1">
              <a:lnSpc>
                <a:spcPct val="110000"/>
              </a:lnSpc>
              <a:spcBef>
                <a:spcPts val="0"/>
              </a:spcBef>
              <a:spcAft>
                <a:spcPts val="600"/>
              </a:spcAft>
            </a:pPr>
            <a:r>
              <a:rPr lang="en-US" sz="2000" b="0" dirty="0">
                <a:cs typeface="Calibri" panose="020F0502020204030204" pitchFamily="34" charset="0"/>
              </a:rPr>
              <a:t>COTS parts for </a:t>
            </a:r>
            <a:r>
              <a:rPr lang="en-US" sz="2000" dirty="0">
                <a:cs typeface="Calibri" panose="020F0502020204030204" pitchFamily="34" charset="0"/>
              </a:rPr>
              <a:t>spaceflight: F1-9</a:t>
            </a:r>
          </a:p>
          <a:p>
            <a:pPr lvl="1">
              <a:lnSpc>
                <a:spcPct val="110000"/>
              </a:lnSpc>
              <a:spcBef>
                <a:spcPts val="0"/>
              </a:spcBef>
              <a:spcAft>
                <a:spcPts val="600"/>
              </a:spcAft>
            </a:pPr>
            <a:r>
              <a:rPr lang="en-US" sz="2000" b="0" dirty="0">
                <a:cs typeface="Calibri" panose="020F0502020204030204" pitchFamily="34" charset="0"/>
              </a:rPr>
              <a:t>COTS parts and assemblies for critical GSE: F10-11</a:t>
            </a:r>
          </a:p>
          <a:p>
            <a:pPr>
              <a:lnSpc>
                <a:spcPct val="110000"/>
              </a:lnSpc>
              <a:spcBef>
                <a:spcPts val="0"/>
              </a:spcBef>
              <a:spcAft>
                <a:spcPts val="600"/>
              </a:spcAft>
            </a:pPr>
            <a:r>
              <a:rPr lang="en-US" sz="2400" dirty="0"/>
              <a:t>13 recommendations were identified and directed towards the spaceflight program or project managers, project avionics systems leads, circuit design engineers, EEE parts engineers, procurement office, etc. </a:t>
            </a:r>
          </a:p>
          <a:p>
            <a:pPr marL="1257300" lvl="2" indent="-342900">
              <a:lnSpc>
                <a:spcPct val="110000"/>
              </a:lnSpc>
              <a:spcBef>
                <a:spcPts val="0"/>
              </a:spcBef>
              <a:spcAft>
                <a:spcPts val="600"/>
              </a:spcAft>
            </a:pPr>
            <a:r>
              <a:rPr lang="en-US" dirty="0"/>
              <a:t>COTS risk identification and mitigation: R-1, -2, -3</a:t>
            </a:r>
          </a:p>
          <a:p>
            <a:pPr marL="1257300" lvl="2" indent="-342900">
              <a:lnSpc>
                <a:spcPct val="110000"/>
              </a:lnSpc>
              <a:spcBef>
                <a:spcPts val="0"/>
              </a:spcBef>
              <a:spcAft>
                <a:spcPts val="600"/>
              </a:spcAft>
            </a:pPr>
            <a:r>
              <a:rPr lang="en-US" dirty="0"/>
              <a:t>Verification when using COTS parts: R-4, -5</a:t>
            </a:r>
          </a:p>
          <a:p>
            <a:pPr marL="1257300" lvl="2" indent="-342900">
              <a:lnSpc>
                <a:spcPct val="110000"/>
              </a:lnSpc>
              <a:spcBef>
                <a:spcPts val="0"/>
              </a:spcBef>
              <a:spcAft>
                <a:spcPts val="600"/>
              </a:spcAft>
            </a:pPr>
            <a:r>
              <a:rPr lang="en-US" dirty="0"/>
              <a:t>COTS parts selection, procurement and verification at part-level: R-6, -7, -8, -9</a:t>
            </a:r>
          </a:p>
          <a:p>
            <a:pPr marL="1257300" lvl="2" indent="-342900">
              <a:lnSpc>
                <a:spcPct val="110000"/>
              </a:lnSpc>
              <a:spcBef>
                <a:spcPts val="0"/>
              </a:spcBef>
              <a:spcAft>
                <a:spcPts val="600"/>
              </a:spcAft>
            </a:pPr>
            <a:r>
              <a:rPr lang="en-US" dirty="0"/>
              <a:t>COTS application and environment: R-10</a:t>
            </a:r>
          </a:p>
          <a:p>
            <a:pPr marL="1257300" lvl="2" indent="-342900">
              <a:lnSpc>
                <a:spcPct val="110000"/>
              </a:lnSpc>
              <a:spcBef>
                <a:spcPts val="0"/>
              </a:spcBef>
              <a:spcAft>
                <a:spcPts val="600"/>
              </a:spcAft>
            </a:pPr>
            <a:r>
              <a:rPr lang="en-US" dirty="0"/>
              <a:t>COTS for critical ground support systems: R-11</a:t>
            </a:r>
          </a:p>
          <a:p>
            <a:pPr marL="1257300" lvl="2" indent="-342900">
              <a:lnSpc>
                <a:spcPct val="110000"/>
              </a:lnSpc>
              <a:spcBef>
                <a:spcPts val="0"/>
              </a:spcBef>
              <a:spcAft>
                <a:spcPts val="600"/>
              </a:spcAft>
            </a:pPr>
            <a:r>
              <a:rPr lang="en-US" dirty="0"/>
              <a:t>Class D and Sub-Class D missions: R-12, 13</a:t>
            </a:r>
          </a:p>
          <a:p>
            <a:pPr lvl="1">
              <a:lnSpc>
                <a:spcPct val="100000"/>
              </a:lnSpc>
              <a:spcBef>
                <a:spcPts val="0"/>
              </a:spcBef>
              <a:spcAft>
                <a:spcPts val="600"/>
              </a:spcAft>
            </a:pPr>
            <a:endParaRPr lang="en-US" sz="2800" b="0" dirty="0">
              <a:cs typeface="Calibri" panose="020F0502020204030204" pitchFamily="34" charset="0"/>
            </a:endParaRPr>
          </a:p>
        </p:txBody>
      </p:sp>
      <p:sp>
        <p:nvSpPr>
          <p:cNvPr id="4" name="Date Placeholder 3">
            <a:extLst>
              <a:ext uri="{FF2B5EF4-FFF2-40B4-BE49-F238E27FC236}">
                <a16:creationId xmlns:a16="http://schemas.microsoft.com/office/drawing/2014/main" id="{6D353B93-4B74-4517-B6F6-0FC7A2EC30A8}"/>
              </a:ext>
            </a:extLst>
          </p:cNvPr>
          <p:cNvSpPr>
            <a:spLocks noGrp="1"/>
          </p:cNvSpPr>
          <p:nvPr>
            <p:ph type="dt" sz="half" idx="10"/>
          </p:nvPr>
        </p:nvSpPr>
        <p:spPr/>
        <p:txBody>
          <a:bodyPr/>
          <a:lstStyle/>
          <a:p>
            <a:r>
              <a:rPr lang="en-US"/>
              <a:t>2/9/2022</a:t>
            </a:r>
          </a:p>
        </p:txBody>
      </p:sp>
      <p:sp>
        <p:nvSpPr>
          <p:cNvPr id="6" name="Slide Number Placeholder 5">
            <a:extLst>
              <a:ext uri="{FF2B5EF4-FFF2-40B4-BE49-F238E27FC236}">
                <a16:creationId xmlns:a16="http://schemas.microsoft.com/office/drawing/2014/main" id="{ED31B47A-F526-41A9-A435-F11085A4FFB2}"/>
              </a:ext>
            </a:extLst>
          </p:cNvPr>
          <p:cNvSpPr>
            <a:spLocks noGrp="1"/>
          </p:cNvSpPr>
          <p:nvPr>
            <p:ph type="sldNum" sz="quarter" idx="12"/>
          </p:nvPr>
        </p:nvSpPr>
        <p:spPr/>
        <p:txBody>
          <a:bodyPr/>
          <a:lstStyle/>
          <a:p>
            <a:fld id="{A2EF17F0-A9FB-4237-885A-C352EECEEE8A}" type="slidenum">
              <a:rPr lang="en-US" smtClean="0"/>
              <a:t>10</a:t>
            </a:fld>
            <a:endParaRPr lang="en-US"/>
          </a:p>
        </p:txBody>
      </p:sp>
      <p:sp>
        <p:nvSpPr>
          <p:cNvPr id="5" name="Footer Placeholder 4">
            <a:extLst>
              <a:ext uri="{FF2B5EF4-FFF2-40B4-BE49-F238E27FC236}">
                <a16:creationId xmlns:a16="http://schemas.microsoft.com/office/drawing/2014/main" id="{636F41E3-3BF6-4894-BA44-C2763F90F571}"/>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763849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A618E-7E72-4247-B55A-1E26B753F474}"/>
              </a:ext>
            </a:extLst>
          </p:cNvPr>
          <p:cNvSpPr>
            <a:spLocks noGrp="1"/>
          </p:cNvSpPr>
          <p:nvPr>
            <p:ph type="title"/>
          </p:nvPr>
        </p:nvSpPr>
        <p:spPr>
          <a:xfrm>
            <a:off x="600635" y="275478"/>
            <a:ext cx="11277599" cy="603063"/>
          </a:xfrm>
        </p:spPr>
        <p:txBody>
          <a:bodyPr>
            <a:noAutofit/>
          </a:bodyPr>
          <a:lstStyle/>
          <a:p>
            <a:r>
              <a:rPr lang="en-US" sz="3200" dirty="0">
                <a:latin typeface="+mn-lt"/>
              </a:rPr>
              <a:t>Phase I: NESC Findings, Observations and Recommendations (II)</a:t>
            </a:r>
          </a:p>
        </p:txBody>
      </p:sp>
      <p:sp>
        <p:nvSpPr>
          <p:cNvPr id="3" name="Content Placeholder 2">
            <a:extLst>
              <a:ext uri="{FF2B5EF4-FFF2-40B4-BE49-F238E27FC236}">
                <a16:creationId xmlns:a16="http://schemas.microsoft.com/office/drawing/2014/main" id="{65A95CDA-4355-4DBF-9DBE-E5FB5159EC01}"/>
              </a:ext>
            </a:extLst>
          </p:cNvPr>
          <p:cNvSpPr>
            <a:spLocks noGrp="1"/>
          </p:cNvSpPr>
          <p:nvPr>
            <p:ph idx="1"/>
          </p:nvPr>
        </p:nvSpPr>
        <p:spPr>
          <a:xfrm>
            <a:off x="600634" y="941294"/>
            <a:ext cx="10829365" cy="5231233"/>
          </a:xfrm>
        </p:spPr>
        <p:txBody>
          <a:bodyPr>
            <a:normAutofit/>
          </a:bodyPr>
          <a:lstStyle/>
          <a:p>
            <a:pPr marL="240665" marR="376555" indent="-228600">
              <a:lnSpc>
                <a:spcPct val="100000"/>
              </a:lnSpc>
              <a:spcBef>
                <a:spcPts val="95"/>
              </a:spcBef>
              <a:buFont typeface="Arial"/>
              <a:buChar char="•"/>
              <a:tabLst>
                <a:tab pos="240665" algn="l"/>
                <a:tab pos="241300" algn="l"/>
              </a:tabLst>
            </a:pPr>
            <a:r>
              <a:rPr lang="en-US" sz="2500" b="1" spc="-5" dirty="0">
                <a:cs typeface="Calibri"/>
              </a:rPr>
              <a:t>Findings include</a:t>
            </a:r>
          </a:p>
          <a:p>
            <a:pPr marL="697865" marR="376555" lvl="1">
              <a:lnSpc>
                <a:spcPct val="100000"/>
              </a:lnSpc>
              <a:spcBef>
                <a:spcPts val="95"/>
              </a:spcBef>
              <a:buFont typeface="Arial"/>
              <a:buChar char="•"/>
              <a:tabLst>
                <a:tab pos="240665" algn="l"/>
                <a:tab pos="241300" algn="l"/>
              </a:tabLst>
            </a:pPr>
            <a:r>
              <a:rPr lang="en-US" sz="2100" b="1" spc="-5" dirty="0">
                <a:cs typeface="Calibri"/>
              </a:rPr>
              <a:t>F-1 </a:t>
            </a:r>
            <a:r>
              <a:rPr lang="en-US" sz="2100" spc="-15" dirty="0">
                <a:solidFill>
                  <a:srgbClr val="006FC0"/>
                </a:solidFill>
                <a:cs typeface="Calibri"/>
              </a:rPr>
              <a:t>For safety </a:t>
            </a:r>
            <a:r>
              <a:rPr lang="en-US" sz="2100" spc="-5" dirty="0">
                <a:solidFill>
                  <a:srgbClr val="006FC0"/>
                </a:solidFill>
                <a:cs typeface="Calibri"/>
              </a:rPr>
              <a:t>and mission critical </a:t>
            </a:r>
            <a:r>
              <a:rPr lang="en-US" sz="2100" spc="-15" dirty="0">
                <a:solidFill>
                  <a:srgbClr val="006FC0"/>
                </a:solidFill>
                <a:cs typeface="Calibri"/>
              </a:rPr>
              <a:t>systems </a:t>
            </a:r>
            <a:r>
              <a:rPr lang="en-US" sz="2100" spc="-5" dirty="0">
                <a:cs typeface="Calibri"/>
              </a:rPr>
              <a:t>on missions with </a:t>
            </a:r>
            <a:r>
              <a:rPr lang="en-US" sz="2100" spc="-10" dirty="0">
                <a:cs typeface="Calibri"/>
              </a:rPr>
              <a:t>Category </a:t>
            </a:r>
            <a:r>
              <a:rPr lang="en-US" sz="2100" spc="-5" dirty="0">
                <a:cs typeface="Calibri"/>
              </a:rPr>
              <a:t>1-3, Class </a:t>
            </a:r>
            <a:r>
              <a:rPr lang="en-US" sz="2100" spc="-15" dirty="0">
                <a:cs typeface="Calibri"/>
              </a:rPr>
              <a:t>A-D, </a:t>
            </a:r>
            <a:r>
              <a:rPr lang="en-US" sz="2100" spc="-5" dirty="0">
                <a:cs typeface="Calibri"/>
              </a:rPr>
              <a:t>and sub-Class </a:t>
            </a:r>
            <a:r>
              <a:rPr lang="en-US" sz="2100" spc="-30" dirty="0">
                <a:cs typeface="Calibri"/>
              </a:rPr>
              <a:t>D, </a:t>
            </a:r>
            <a:r>
              <a:rPr lang="en-US" sz="2100" spc="-10" dirty="0">
                <a:cs typeface="Calibri"/>
              </a:rPr>
              <a:t>NASA </a:t>
            </a:r>
            <a:r>
              <a:rPr lang="en-US" sz="2100" spc="-5" dirty="0">
                <a:cs typeface="Calibri"/>
              </a:rPr>
              <a:t>has a long history </a:t>
            </a:r>
            <a:r>
              <a:rPr lang="en-US" sz="2100" spc="-10" dirty="0">
                <a:cs typeface="Calibri"/>
              </a:rPr>
              <a:t>of  </a:t>
            </a:r>
            <a:r>
              <a:rPr lang="en-US" sz="2100" spc="-5" dirty="0">
                <a:cs typeface="Calibri"/>
              </a:rPr>
              <a:t>using </a:t>
            </a:r>
            <a:r>
              <a:rPr lang="en-US" sz="2100" spc="-10" dirty="0">
                <a:cs typeface="Calibri"/>
              </a:rPr>
              <a:t>NASA-screened </a:t>
            </a:r>
            <a:r>
              <a:rPr lang="en-US" sz="2100" spc="-25" dirty="0">
                <a:cs typeface="Calibri"/>
              </a:rPr>
              <a:t>COTS </a:t>
            </a:r>
            <a:r>
              <a:rPr lang="en-US" sz="2100" spc="-5" dirty="0">
                <a:cs typeface="Calibri"/>
              </a:rPr>
              <a:t>parts (i.e., </a:t>
            </a:r>
            <a:r>
              <a:rPr lang="en-US" sz="2100" spc="-10" dirty="0">
                <a:cs typeface="Calibri"/>
              </a:rPr>
              <a:t>by performing </a:t>
            </a:r>
            <a:r>
              <a:rPr lang="en-US" sz="2100" spc="-5" dirty="0">
                <a:cs typeface="Calibri"/>
              </a:rPr>
              <a:t>additional and </a:t>
            </a:r>
            <a:r>
              <a:rPr lang="en-US" sz="2100" dirty="0">
                <a:cs typeface="Calibri"/>
              </a:rPr>
              <a:t>full </a:t>
            </a:r>
            <a:r>
              <a:rPr lang="en-US" sz="2100" spc="-5" dirty="0">
                <a:cs typeface="Calibri"/>
              </a:rPr>
              <a:t>part-level </a:t>
            </a:r>
            <a:r>
              <a:rPr lang="en-US" sz="2100" spc="-10" dirty="0">
                <a:cs typeface="Calibri"/>
              </a:rPr>
              <a:t>screening </a:t>
            </a:r>
            <a:r>
              <a:rPr lang="en-US" sz="2100" spc="-5" dirty="0">
                <a:cs typeface="Calibri"/>
              </a:rPr>
              <a:t>and space qualification on the </a:t>
            </a:r>
            <a:r>
              <a:rPr lang="en-US" sz="2100" spc="-25" dirty="0">
                <a:cs typeface="Calibri"/>
              </a:rPr>
              <a:t>COTS  </a:t>
            </a:r>
            <a:r>
              <a:rPr lang="en-US" sz="2100" spc="-5" dirty="0">
                <a:cs typeface="Calibri"/>
              </a:rPr>
              <a:t>parts per </a:t>
            </a:r>
            <a:r>
              <a:rPr lang="en-US" sz="2100" spc="-10" dirty="0">
                <a:cs typeface="Calibri"/>
              </a:rPr>
              <a:t>GSFC </a:t>
            </a:r>
            <a:r>
              <a:rPr lang="en-US" sz="2100" spc="-5" dirty="0">
                <a:cs typeface="Calibri"/>
              </a:rPr>
              <a:t>EEE-INST-002 or </a:t>
            </a:r>
            <a:r>
              <a:rPr lang="en-US" sz="2100" spc="-10" dirty="0">
                <a:cs typeface="Calibri"/>
              </a:rPr>
              <a:t>equivalent documents </a:t>
            </a:r>
            <a:r>
              <a:rPr lang="en-US" sz="2100" spc="-20" dirty="0">
                <a:cs typeface="Calibri"/>
              </a:rPr>
              <a:t>before </a:t>
            </a:r>
            <a:r>
              <a:rPr lang="en-US" sz="2100" spc="-10" dirty="0">
                <a:cs typeface="Calibri"/>
              </a:rPr>
              <a:t>incorporating </a:t>
            </a:r>
            <a:r>
              <a:rPr lang="en-US" sz="2100" spc="-5" dirty="0">
                <a:cs typeface="Calibri"/>
              </a:rPr>
              <a:t>them </a:t>
            </a:r>
            <a:r>
              <a:rPr lang="en-US" sz="2100" spc="-10" dirty="0">
                <a:cs typeface="Calibri"/>
              </a:rPr>
              <a:t>into </a:t>
            </a:r>
            <a:r>
              <a:rPr lang="en-US" sz="2100" spc="-5" dirty="0">
                <a:cs typeface="Calibri"/>
              </a:rPr>
              <a:t>the spaceflight</a:t>
            </a:r>
            <a:r>
              <a:rPr lang="en-US" sz="2100" spc="210" dirty="0">
                <a:cs typeface="Calibri"/>
              </a:rPr>
              <a:t> </a:t>
            </a:r>
            <a:r>
              <a:rPr lang="en-US" sz="2100" spc="-15" dirty="0">
                <a:cs typeface="Calibri"/>
              </a:rPr>
              <a:t>system(s).</a:t>
            </a:r>
            <a:endParaRPr lang="en-US" sz="2100" dirty="0">
              <a:cs typeface="Calibri"/>
            </a:endParaRPr>
          </a:p>
          <a:p>
            <a:pPr marL="697865" marR="40005" lvl="1">
              <a:lnSpc>
                <a:spcPct val="100000"/>
              </a:lnSpc>
              <a:buFont typeface="Arial"/>
              <a:buChar char="•"/>
              <a:tabLst>
                <a:tab pos="240665" algn="l"/>
                <a:tab pos="241300" algn="l"/>
              </a:tabLst>
            </a:pPr>
            <a:r>
              <a:rPr lang="en-US" sz="2100" b="1" spc="-5" dirty="0">
                <a:cs typeface="Calibri"/>
              </a:rPr>
              <a:t>F-2 </a:t>
            </a:r>
            <a:r>
              <a:rPr lang="en-US" sz="2100" spc="-15" dirty="0">
                <a:solidFill>
                  <a:srgbClr val="006FC0"/>
                </a:solidFill>
                <a:cs typeface="Calibri"/>
              </a:rPr>
              <a:t>For </a:t>
            </a:r>
            <a:r>
              <a:rPr lang="en-US" sz="2100" spc="-10" dirty="0">
                <a:solidFill>
                  <a:srgbClr val="006FC0"/>
                </a:solidFill>
                <a:cs typeface="Calibri"/>
              </a:rPr>
              <a:t>non-safety </a:t>
            </a:r>
            <a:r>
              <a:rPr lang="en-US" sz="2100" spc="-5" dirty="0">
                <a:solidFill>
                  <a:srgbClr val="006FC0"/>
                </a:solidFill>
                <a:cs typeface="Calibri"/>
              </a:rPr>
              <a:t>or non-mission critical </a:t>
            </a:r>
            <a:r>
              <a:rPr lang="en-US" sz="2100" spc="-15" dirty="0">
                <a:solidFill>
                  <a:srgbClr val="006FC0"/>
                </a:solidFill>
                <a:cs typeface="Calibri"/>
              </a:rPr>
              <a:t>systems</a:t>
            </a:r>
            <a:r>
              <a:rPr lang="en-US" sz="2100" spc="-15" dirty="0">
                <a:cs typeface="Calibri"/>
              </a:rPr>
              <a:t>, current </a:t>
            </a:r>
            <a:r>
              <a:rPr lang="en-US" sz="2100" spc="-10" dirty="0">
                <a:cs typeface="Calibri"/>
              </a:rPr>
              <a:t>center </a:t>
            </a:r>
            <a:r>
              <a:rPr lang="en-US" sz="2100" spc="-5" dirty="0">
                <a:cs typeface="Calibri"/>
              </a:rPr>
              <a:t>use of </a:t>
            </a:r>
            <a:r>
              <a:rPr lang="en-US" sz="2100" spc="-25" dirty="0">
                <a:cs typeface="Calibri"/>
              </a:rPr>
              <a:t>COTS </a:t>
            </a:r>
            <a:r>
              <a:rPr lang="en-US" sz="2100" spc="-10" dirty="0">
                <a:cs typeface="Calibri"/>
              </a:rPr>
              <a:t>practices </a:t>
            </a:r>
            <a:r>
              <a:rPr lang="en-US" sz="2100" spc="-15" dirty="0">
                <a:cs typeface="Calibri"/>
              </a:rPr>
              <a:t>range </a:t>
            </a:r>
            <a:r>
              <a:rPr lang="en-US" sz="2100" spc="-10" dirty="0">
                <a:cs typeface="Calibri"/>
              </a:rPr>
              <a:t>from </a:t>
            </a:r>
            <a:r>
              <a:rPr lang="en-US" sz="2100" spc="-5" dirty="0">
                <a:cs typeface="Calibri"/>
              </a:rPr>
              <a:t>using </a:t>
            </a:r>
            <a:r>
              <a:rPr lang="en-US" sz="2100" spc="-10" dirty="0">
                <a:cs typeface="Calibri"/>
              </a:rPr>
              <a:t>NASA-screened </a:t>
            </a:r>
            <a:r>
              <a:rPr lang="en-US" sz="2100" spc="-25" dirty="0">
                <a:cs typeface="Calibri"/>
              </a:rPr>
              <a:t>COTS </a:t>
            </a:r>
            <a:r>
              <a:rPr lang="en-US" sz="2100" spc="-5" dirty="0">
                <a:cs typeface="Calibri"/>
              </a:rPr>
              <a:t>parts  </a:t>
            </a:r>
            <a:r>
              <a:rPr lang="en-US" sz="2100" spc="-10" dirty="0">
                <a:cs typeface="Calibri"/>
              </a:rPr>
              <a:t>to </a:t>
            </a:r>
            <a:r>
              <a:rPr lang="en-US" sz="2100" spc="-5" dirty="0">
                <a:cs typeface="Calibri"/>
              </a:rPr>
              <a:t>the </a:t>
            </a:r>
            <a:r>
              <a:rPr lang="en-US" sz="2100" spc="-10" dirty="0">
                <a:cs typeface="Calibri"/>
              </a:rPr>
              <a:t>best </a:t>
            </a:r>
            <a:r>
              <a:rPr lang="en-US" sz="2100" spc="-15" dirty="0">
                <a:cs typeface="Calibri"/>
              </a:rPr>
              <a:t>effort </a:t>
            </a:r>
            <a:r>
              <a:rPr lang="en-US" sz="2100" spc="-5" dirty="0">
                <a:cs typeface="Calibri"/>
              </a:rPr>
              <a:t>on part-level verification or using </a:t>
            </a:r>
            <a:r>
              <a:rPr lang="en-US" sz="2100" spc="-25" dirty="0">
                <a:cs typeface="Calibri"/>
              </a:rPr>
              <a:t>COTS </a:t>
            </a:r>
            <a:r>
              <a:rPr lang="en-US" sz="2100" spc="-5" dirty="0">
                <a:cs typeface="Calibri"/>
              </a:rPr>
              <a:t>parts without </a:t>
            </a:r>
            <a:r>
              <a:rPr lang="en-US" sz="2100" spc="-15" dirty="0">
                <a:cs typeface="Calibri"/>
              </a:rPr>
              <a:t>any </a:t>
            </a:r>
            <a:r>
              <a:rPr lang="en-US" sz="2100" spc="-5" dirty="0">
                <a:cs typeface="Calibri"/>
              </a:rPr>
              <a:t>further </a:t>
            </a:r>
            <a:r>
              <a:rPr lang="en-US" sz="2100" spc="-10" dirty="0">
                <a:cs typeface="Calibri"/>
              </a:rPr>
              <a:t>MIL-SPEC/NASA screening </a:t>
            </a:r>
            <a:r>
              <a:rPr lang="en-US" sz="2100" spc="-5" dirty="0">
                <a:cs typeface="Calibri"/>
              </a:rPr>
              <a:t>and qualification </a:t>
            </a:r>
            <a:r>
              <a:rPr lang="en-US" sz="2100" spc="-15" dirty="0">
                <a:cs typeface="Calibri"/>
              </a:rPr>
              <a:t>at  </a:t>
            </a:r>
            <a:r>
              <a:rPr lang="en-US" sz="2100" spc="-5" dirty="0">
                <a:cs typeface="Calibri"/>
              </a:rPr>
              <a:t>part-level, depending on mission classification </a:t>
            </a:r>
            <a:r>
              <a:rPr lang="en-US" sz="2100" spc="-10" dirty="0">
                <a:cs typeface="Calibri"/>
              </a:rPr>
              <a:t>level, project requirements </a:t>
            </a:r>
            <a:r>
              <a:rPr lang="en-US" sz="2100" spc="-5" dirty="0">
                <a:cs typeface="Calibri"/>
              </a:rPr>
              <a:t>and risk</a:t>
            </a:r>
            <a:r>
              <a:rPr lang="en-US" sz="2100" spc="85" dirty="0">
                <a:cs typeface="Calibri"/>
              </a:rPr>
              <a:t> </a:t>
            </a:r>
            <a:r>
              <a:rPr lang="en-US" sz="2100" spc="-10" dirty="0">
                <a:cs typeface="Calibri"/>
              </a:rPr>
              <a:t>posture.</a:t>
            </a:r>
            <a:endParaRPr lang="en-US" sz="2100" dirty="0">
              <a:cs typeface="Calibri"/>
            </a:endParaRPr>
          </a:p>
          <a:p>
            <a:pPr marL="697865" marR="112395" lvl="1">
              <a:lnSpc>
                <a:spcPct val="100000"/>
              </a:lnSpc>
              <a:buFont typeface="Arial"/>
              <a:buChar char="•"/>
              <a:tabLst>
                <a:tab pos="240665" algn="l"/>
                <a:tab pos="241300" algn="l"/>
              </a:tabLst>
            </a:pPr>
            <a:r>
              <a:rPr lang="en-US" sz="2100" b="1" spc="-5" dirty="0">
                <a:cs typeface="Calibri"/>
              </a:rPr>
              <a:t>F-3 </a:t>
            </a:r>
            <a:r>
              <a:rPr lang="en-US" sz="2100" spc="-10" dirty="0">
                <a:cs typeface="Calibri"/>
              </a:rPr>
              <a:t>NASA </a:t>
            </a:r>
            <a:r>
              <a:rPr lang="en-US" sz="2100" spc="-5" dirty="0">
                <a:cs typeface="Calibri"/>
              </a:rPr>
              <a:t>has </a:t>
            </a:r>
            <a:r>
              <a:rPr lang="en-US" sz="2100" spc="-15" dirty="0">
                <a:cs typeface="Calibri"/>
              </a:rPr>
              <a:t>more </a:t>
            </a:r>
            <a:r>
              <a:rPr lang="en-US" sz="2100" spc="-5" dirty="0">
                <a:cs typeface="Calibri"/>
              </a:rPr>
              <a:t>than 15 </a:t>
            </a:r>
            <a:r>
              <a:rPr lang="en-US" sz="2100" spc="-15" dirty="0">
                <a:cs typeface="Calibri"/>
              </a:rPr>
              <a:t>years </a:t>
            </a:r>
            <a:r>
              <a:rPr lang="en-US" sz="2100" spc="-5" dirty="0">
                <a:cs typeface="Calibri"/>
              </a:rPr>
              <a:t>of using </a:t>
            </a:r>
            <a:r>
              <a:rPr lang="en-US" sz="2100" spc="-25" dirty="0">
                <a:cs typeface="Calibri"/>
              </a:rPr>
              <a:t>COTS </a:t>
            </a:r>
            <a:r>
              <a:rPr lang="en-US" sz="2100" spc="-5" dirty="0">
                <a:cs typeface="Calibri"/>
              </a:rPr>
              <a:t>without additional part-level </a:t>
            </a:r>
            <a:r>
              <a:rPr lang="en-US" sz="2100" spc="-10" dirty="0">
                <a:cs typeface="Calibri"/>
              </a:rPr>
              <a:t>MIL-SPEC/NASA screening </a:t>
            </a:r>
            <a:r>
              <a:rPr lang="en-US" sz="2100" spc="-5" dirty="0">
                <a:cs typeface="Calibri"/>
              </a:rPr>
              <a:t>and qualification </a:t>
            </a:r>
            <a:r>
              <a:rPr lang="en-US" sz="2100" dirty="0">
                <a:cs typeface="Calibri"/>
              </a:rPr>
              <a:t>in </a:t>
            </a:r>
            <a:r>
              <a:rPr lang="en-US" sz="2100" spc="-5" dirty="0">
                <a:cs typeface="Calibri"/>
              </a:rPr>
              <a:t>space  </a:t>
            </a:r>
            <a:r>
              <a:rPr lang="en-US" sz="2100" spc="-15" dirty="0">
                <a:cs typeface="Calibri"/>
              </a:rPr>
              <a:t>systems </a:t>
            </a:r>
            <a:r>
              <a:rPr lang="en-US" sz="2100" dirty="0">
                <a:solidFill>
                  <a:srgbClr val="006FC0"/>
                </a:solidFill>
                <a:cs typeface="Calibri"/>
              </a:rPr>
              <a:t>in </a:t>
            </a:r>
            <a:r>
              <a:rPr lang="en-US" sz="2100" spc="-5" dirty="0">
                <a:solidFill>
                  <a:srgbClr val="006FC0"/>
                </a:solidFill>
                <a:cs typeface="Calibri"/>
              </a:rPr>
              <a:t>sub-Class D missions and </a:t>
            </a:r>
            <a:r>
              <a:rPr lang="en-US" sz="2100" spc="-10" dirty="0">
                <a:solidFill>
                  <a:srgbClr val="006FC0"/>
                </a:solidFill>
                <a:cs typeface="Calibri"/>
              </a:rPr>
              <a:t>some </a:t>
            </a:r>
            <a:r>
              <a:rPr lang="en-US" sz="2100" spc="-5" dirty="0">
                <a:solidFill>
                  <a:srgbClr val="006FC0"/>
                </a:solidFill>
                <a:cs typeface="Calibri"/>
              </a:rPr>
              <a:t>Class D payloads</a:t>
            </a:r>
            <a:r>
              <a:rPr lang="en-US" sz="2100" spc="-5" dirty="0">
                <a:cs typeface="Calibri"/>
              </a:rPr>
              <a:t>, and other non-critical applications, </a:t>
            </a:r>
            <a:r>
              <a:rPr lang="en-US" sz="2100" spc="-10" dirty="0">
                <a:cs typeface="Calibri"/>
              </a:rPr>
              <a:t>some </a:t>
            </a:r>
            <a:r>
              <a:rPr lang="en-US" sz="2100" dirty="0">
                <a:cs typeface="Calibri"/>
              </a:rPr>
              <a:t>in </a:t>
            </a:r>
            <a:r>
              <a:rPr lang="en-US" sz="2100" spc="-10" dirty="0">
                <a:cs typeface="Calibri"/>
              </a:rPr>
              <a:t>complex </a:t>
            </a:r>
            <a:r>
              <a:rPr lang="en-US" sz="2100" spc="-15" dirty="0">
                <a:cs typeface="Calibri"/>
              </a:rPr>
              <a:t>systems </a:t>
            </a:r>
            <a:r>
              <a:rPr lang="en-US" sz="2100" spc="-10" dirty="0">
                <a:cs typeface="Calibri"/>
              </a:rPr>
              <a:t>operating  </a:t>
            </a:r>
            <a:r>
              <a:rPr lang="en-US" sz="2100" spc="-15" dirty="0">
                <a:cs typeface="Calibri"/>
              </a:rPr>
              <a:t>for years. </a:t>
            </a:r>
            <a:r>
              <a:rPr lang="en-US" sz="2100" spc="-10" dirty="0">
                <a:cs typeface="Calibri"/>
              </a:rPr>
              <a:t>Most </a:t>
            </a:r>
            <a:r>
              <a:rPr lang="en-US" sz="2100" spc="-5" dirty="0">
                <a:cs typeface="Calibri"/>
              </a:rPr>
              <a:t>of those </a:t>
            </a:r>
            <a:r>
              <a:rPr lang="en-US" sz="2100" spc="-25" dirty="0">
                <a:cs typeface="Calibri"/>
              </a:rPr>
              <a:t>COTS </a:t>
            </a:r>
            <a:r>
              <a:rPr lang="en-US" sz="2100" spc="-5" dirty="0">
                <a:cs typeface="Calibri"/>
              </a:rPr>
              <a:t>parts </a:t>
            </a:r>
            <a:r>
              <a:rPr lang="en-US" sz="2100" spc="-15" dirty="0">
                <a:cs typeface="Calibri"/>
              </a:rPr>
              <a:t>were </a:t>
            </a:r>
            <a:r>
              <a:rPr lang="en-US" sz="2100" spc="-10" dirty="0">
                <a:cs typeface="Calibri"/>
              </a:rPr>
              <a:t>from </a:t>
            </a:r>
            <a:r>
              <a:rPr lang="en-US" sz="2100" spc="-5" dirty="0">
                <a:cs typeface="Calibri"/>
              </a:rPr>
              <a:t>Industry Leading </a:t>
            </a:r>
            <a:r>
              <a:rPr lang="en-US" sz="2100" spc="-10" dirty="0">
                <a:cs typeface="Calibri"/>
              </a:rPr>
              <a:t>Parts</a:t>
            </a:r>
            <a:r>
              <a:rPr lang="en-US" sz="2100" spc="185" dirty="0">
                <a:cs typeface="Calibri"/>
              </a:rPr>
              <a:t> </a:t>
            </a:r>
            <a:r>
              <a:rPr lang="en-US" sz="2100" spc="-10" dirty="0">
                <a:cs typeface="Calibri"/>
              </a:rPr>
              <a:t>Manufacturers.</a:t>
            </a:r>
            <a:endParaRPr lang="en-US" sz="2100" dirty="0">
              <a:cs typeface="Calibri"/>
            </a:endParaRPr>
          </a:p>
        </p:txBody>
      </p:sp>
      <p:sp>
        <p:nvSpPr>
          <p:cNvPr id="4" name="Date Placeholder 3">
            <a:extLst>
              <a:ext uri="{FF2B5EF4-FFF2-40B4-BE49-F238E27FC236}">
                <a16:creationId xmlns:a16="http://schemas.microsoft.com/office/drawing/2014/main" id="{6D353B93-4B74-4517-B6F6-0FC7A2EC30A8}"/>
              </a:ext>
            </a:extLst>
          </p:cNvPr>
          <p:cNvSpPr>
            <a:spLocks noGrp="1"/>
          </p:cNvSpPr>
          <p:nvPr>
            <p:ph type="dt" sz="half" idx="10"/>
          </p:nvPr>
        </p:nvSpPr>
        <p:spPr/>
        <p:txBody>
          <a:bodyPr/>
          <a:lstStyle/>
          <a:p>
            <a:r>
              <a:rPr lang="en-US"/>
              <a:t>2/9/2022</a:t>
            </a:r>
          </a:p>
        </p:txBody>
      </p:sp>
      <p:sp>
        <p:nvSpPr>
          <p:cNvPr id="6" name="Slide Number Placeholder 5">
            <a:extLst>
              <a:ext uri="{FF2B5EF4-FFF2-40B4-BE49-F238E27FC236}">
                <a16:creationId xmlns:a16="http://schemas.microsoft.com/office/drawing/2014/main" id="{ED31B47A-F526-41A9-A435-F11085A4FFB2}"/>
              </a:ext>
            </a:extLst>
          </p:cNvPr>
          <p:cNvSpPr>
            <a:spLocks noGrp="1"/>
          </p:cNvSpPr>
          <p:nvPr>
            <p:ph type="sldNum" sz="quarter" idx="12"/>
          </p:nvPr>
        </p:nvSpPr>
        <p:spPr/>
        <p:txBody>
          <a:bodyPr/>
          <a:lstStyle/>
          <a:p>
            <a:fld id="{A2EF17F0-A9FB-4237-885A-C352EECEEE8A}" type="slidenum">
              <a:rPr lang="en-US" smtClean="0"/>
              <a:t>11</a:t>
            </a:fld>
            <a:endParaRPr lang="en-US"/>
          </a:p>
        </p:txBody>
      </p:sp>
      <p:sp>
        <p:nvSpPr>
          <p:cNvPr id="5" name="Footer Placeholder 4">
            <a:extLst>
              <a:ext uri="{FF2B5EF4-FFF2-40B4-BE49-F238E27FC236}">
                <a16:creationId xmlns:a16="http://schemas.microsoft.com/office/drawing/2014/main" id="{636F41E3-3BF6-4894-BA44-C2763F90F571}"/>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3312885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7840" y="279049"/>
            <a:ext cx="10665460" cy="513715"/>
          </a:xfrm>
          <a:prstGeom prst="rect">
            <a:avLst/>
          </a:prstGeom>
        </p:spPr>
        <p:txBody>
          <a:bodyPr vert="horz" wrap="square" lIns="0" tIns="12700" rIns="0" bIns="0" rtlCol="0">
            <a:spAutoFit/>
          </a:bodyPr>
          <a:lstStyle/>
          <a:p>
            <a:pPr marL="12700">
              <a:lnSpc>
                <a:spcPct val="100000"/>
              </a:lnSpc>
              <a:spcBef>
                <a:spcPts val="100"/>
              </a:spcBef>
            </a:pPr>
            <a:r>
              <a:rPr lang="en-US" sz="3200" dirty="0">
                <a:latin typeface="+mn-lt"/>
              </a:rPr>
              <a:t>Phase I: NESC Findings, Observations and Recommendations (III)</a:t>
            </a:r>
            <a:endParaRPr sz="3200" dirty="0">
              <a:latin typeface="Calibri"/>
              <a:cs typeface="Calibri"/>
            </a:endParaRPr>
          </a:p>
        </p:txBody>
      </p:sp>
      <p:sp>
        <p:nvSpPr>
          <p:cNvPr id="4" name="object 4"/>
          <p:cNvSpPr txBox="1">
            <a:spLocks noGrp="1"/>
          </p:cNvSpPr>
          <p:nvPr>
            <p:ph type="dt" sz="half" idx="6"/>
          </p:nvPr>
        </p:nvSpPr>
        <p:spPr>
          <a:xfrm>
            <a:off x="916939" y="6463728"/>
            <a:ext cx="766444" cy="177800"/>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rgbClr val="888888"/>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nSpc>
                <a:spcPts val="1240"/>
              </a:lnSpc>
            </a:pPr>
            <a:r>
              <a:rPr lang="en-US"/>
              <a:t>10</a:t>
            </a:r>
            <a:r>
              <a:rPr lang="en-US" spc="5"/>
              <a:t>/</a:t>
            </a:r>
            <a:r>
              <a:rPr lang="en-US"/>
              <a:t>15</a:t>
            </a:r>
            <a:r>
              <a:rPr lang="en-US" spc="5"/>
              <a:t>/</a:t>
            </a:r>
            <a:r>
              <a:rPr lang="en-US"/>
              <a:t>2021</a:t>
            </a:r>
            <a:endParaRPr dirty="0"/>
          </a:p>
        </p:txBody>
      </p:sp>
      <p:sp>
        <p:nvSpPr>
          <p:cNvPr id="5" name="object 5"/>
          <p:cNvSpPr txBox="1">
            <a:spLocks noGrp="1"/>
          </p:cNvSpPr>
          <p:nvPr>
            <p:ph type="sldNum" sz="quarter" idx="7"/>
          </p:nvPr>
        </p:nvSpPr>
        <p:spPr>
          <a:xfrm>
            <a:off x="11067288" y="6463728"/>
            <a:ext cx="231775" cy="177800"/>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rgbClr val="888888"/>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240"/>
              </a:lnSpc>
            </a:pPr>
            <a:fld id="{81D60167-4931-47E6-BA6A-407CBD079E47}" type="slidenum">
              <a:rPr lang="en-US" smtClean="0"/>
              <a:pPr marL="38100">
                <a:lnSpc>
                  <a:spcPts val="1240"/>
                </a:lnSpc>
              </a:pPr>
              <a:t>12</a:t>
            </a:fld>
            <a:endParaRPr dirty="0"/>
          </a:p>
        </p:txBody>
      </p:sp>
      <p:sp>
        <p:nvSpPr>
          <p:cNvPr id="3" name="object 3"/>
          <p:cNvSpPr txBox="1"/>
          <p:nvPr/>
        </p:nvSpPr>
        <p:spPr>
          <a:xfrm>
            <a:off x="497840" y="892561"/>
            <a:ext cx="10882630" cy="5471370"/>
          </a:xfrm>
          <a:prstGeom prst="rect">
            <a:avLst/>
          </a:prstGeom>
        </p:spPr>
        <p:txBody>
          <a:bodyPr vert="horz" wrap="square" lIns="0" tIns="53975" rIns="0" bIns="0" rtlCol="0">
            <a:spAutoFit/>
          </a:bodyPr>
          <a:lstStyle/>
          <a:p>
            <a:pPr marL="241300" marR="259079" indent="-228600">
              <a:buFont typeface="Arial"/>
              <a:buChar char="•"/>
              <a:tabLst>
                <a:tab pos="241300" algn="l"/>
                <a:tab pos="926465" algn="l"/>
              </a:tabLst>
            </a:pPr>
            <a:r>
              <a:rPr lang="en-US" sz="1600" spc="-5" dirty="0">
                <a:latin typeface="Calibri"/>
                <a:cs typeface="Calibri"/>
              </a:rPr>
              <a:t>Recommendations include</a:t>
            </a:r>
          </a:p>
          <a:p>
            <a:pPr marL="697865" marR="5080" lvl="1" indent="-228600">
              <a:buFont typeface="Arial"/>
              <a:buChar char="•"/>
              <a:tabLst>
                <a:tab pos="241300" algn="l"/>
                <a:tab pos="926465" algn="l"/>
              </a:tabLst>
            </a:pPr>
            <a:r>
              <a:rPr sz="1600" b="1" spc="-5" dirty="0">
                <a:latin typeface="Calibri"/>
                <a:cs typeface="Calibri"/>
              </a:rPr>
              <a:t>R-2</a:t>
            </a:r>
            <a:r>
              <a:rPr sz="1600" spc="-5" dirty="0">
                <a:latin typeface="Calibri"/>
                <a:cs typeface="Calibri"/>
              </a:rPr>
              <a:t>.</a:t>
            </a:r>
            <a:r>
              <a:rPr lang="en-US" sz="1600" spc="-5" dirty="0">
                <a:latin typeface="Calibri"/>
                <a:cs typeface="Calibri"/>
              </a:rPr>
              <a:t> </a:t>
            </a:r>
            <a:r>
              <a:rPr sz="1600" dirty="0">
                <a:latin typeface="Calibri"/>
                <a:cs typeface="Calibri"/>
              </a:rPr>
              <a:t>When </a:t>
            </a:r>
            <a:r>
              <a:rPr sz="1600" spc="-30" dirty="0">
                <a:latin typeface="Calibri"/>
                <a:cs typeface="Calibri"/>
              </a:rPr>
              <a:t>COTS </a:t>
            </a:r>
            <a:r>
              <a:rPr sz="1600" spc="-5" dirty="0">
                <a:latin typeface="Calibri"/>
                <a:cs typeface="Calibri"/>
              </a:rPr>
              <a:t>parts </a:t>
            </a:r>
            <a:r>
              <a:rPr sz="1600" spc="-15" dirty="0">
                <a:latin typeface="Calibri"/>
                <a:cs typeface="Calibri"/>
              </a:rPr>
              <a:t>are </a:t>
            </a:r>
            <a:r>
              <a:rPr sz="1600" spc="-5" dirty="0">
                <a:latin typeface="Calibri"/>
                <a:cs typeface="Calibri"/>
              </a:rPr>
              <a:t>used </a:t>
            </a:r>
            <a:r>
              <a:rPr sz="1600" dirty="0">
                <a:latin typeface="Calibri"/>
                <a:cs typeface="Calibri"/>
              </a:rPr>
              <a:t>in </a:t>
            </a:r>
            <a:r>
              <a:rPr sz="1600" spc="-15" dirty="0">
                <a:latin typeface="Calibri"/>
                <a:cs typeface="Calibri"/>
              </a:rPr>
              <a:t>safety </a:t>
            </a:r>
            <a:r>
              <a:rPr sz="1600" spc="-5" dirty="0">
                <a:latin typeface="Calibri"/>
                <a:cs typeface="Calibri"/>
              </a:rPr>
              <a:t>or mission critical </a:t>
            </a:r>
            <a:r>
              <a:rPr sz="1600" spc="-10" dirty="0">
                <a:latin typeface="Calibri"/>
                <a:cs typeface="Calibri"/>
              </a:rPr>
              <a:t>applications </a:t>
            </a:r>
            <a:r>
              <a:rPr sz="1600" spc="-5" dirty="0">
                <a:latin typeface="Calibri"/>
                <a:cs typeface="Calibri"/>
              </a:rPr>
              <a:t>without </a:t>
            </a:r>
            <a:r>
              <a:rPr sz="1600" spc="-20" dirty="0">
                <a:latin typeface="Calibri"/>
                <a:cs typeface="Calibri"/>
              </a:rPr>
              <a:t>any  </a:t>
            </a:r>
            <a:r>
              <a:rPr sz="1600" spc="-5" dirty="0">
                <a:latin typeface="Calibri"/>
                <a:cs typeface="Calibri"/>
              </a:rPr>
              <a:t>further part-level MIL-SPEC/NASA screening and space </a:t>
            </a:r>
            <a:r>
              <a:rPr sz="1600" spc="-10" dirty="0">
                <a:latin typeface="Calibri"/>
                <a:cs typeface="Calibri"/>
              </a:rPr>
              <a:t>qualification, </a:t>
            </a:r>
            <a:r>
              <a:rPr sz="1600" dirty="0">
                <a:latin typeface="Calibri"/>
                <a:cs typeface="Calibri"/>
              </a:rPr>
              <a:t>a </a:t>
            </a:r>
            <a:r>
              <a:rPr sz="1600" spc="-5" dirty="0">
                <a:latin typeface="Calibri"/>
                <a:cs typeface="Calibri"/>
              </a:rPr>
              <a:t>mission specific  </a:t>
            </a:r>
            <a:r>
              <a:rPr sz="1600" spc="-30" dirty="0">
                <a:latin typeface="Calibri"/>
                <a:cs typeface="Calibri"/>
              </a:rPr>
              <a:t>COTS </a:t>
            </a:r>
            <a:r>
              <a:rPr sz="1600" spc="-10" dirty="0">
                <a:latin typeface="Calibri"/>
                <a:cs typeface="Calibri"/>
              </a:rPr>
              <a:t>approach tailored </a:t>
            </a:r>
            <a:r>
              <a:rPr sz="1600" spc="-15" dirty="0">
                <a:latin typeface="Calibri"/>
                <a:cs typeface="Calibri"/>
              </a:rPr>
              <a:t>to project’s </a:t>
            </a:r>
            <a:r>
              <a:rPr sz="1600" spc="-5" dirty="0">
                <a:latin typeface="Calibri"/>
                <a:cs typeface="Calibri"/>
              </a:rPr>
              <a:t>Mission, </a:t>
            </a:r>
            <a:r>
              <a:rPr sz="1600" spc="-10" dirty="0">
                <a:latin typeface="Calibri"/>
                <a:cs typeface="Calibri"/>
              </a:rPr>
              <a:t>Environment, Applications </a:t>
            </a:r>
            <a:r>
              <a:rPr sz="1600" dirty="0">
                <a:latin typeface="Calibri"/>
                <a:cs typeface="Calibri"/>
              </a:rPr>
              <a:t>and </a:t>
            </a:r>
            <a:r>
              <a:rPr sz="1600" spc="-10" dirty="0">
                <a:latin typeface="Calibri"/>
                <a:cs typeface="Calibri"/>
              </a:rPr>
              <a:t>Lifetime </a:t>
            </a:r>
            <a:r>
              <a:rPr sz="1600" spc="-10" dirty="0">
                <a:solidFill>
                  <a:srgbClr val="006FC0"/>
                </a:solidFill>
                <a:latin typeface="Calibri"/>
                <a:cs typeface="Calibri"/>
              </a:rPr>
              <a:t> </a:t>
            </a:r>
            <a:r>
              <a:rPr sz="1600" spc="-5" dirty="0">
                <a:solidFill>
                  <a:srgbClr val="006FC0"/>
                </a:solidFill>
                <a:latin typeface="Calibri"/>
                <a:cs typeface="Calibri"/>
              </a:rPr>
              <a:t>(MEAL) </a:t>
            </a:r>
            <a:r>
              <a:rPr sz="1600" spc="-5" dirty="0">
                <a:latin typeface="Calibri"/>
                <a:cs typeface="Calibri"/>
              </a:rPr>
              <a:t>should be </a:t>
            </a:r>
            <a:r>
              <a:rPr sz="1600" spc="-10" dirty="0">
                <a:latin typeface="Calibri"/>
                <a:cs typeface="Calibri"/>
              </a:rPr>
              <a:t>developed </a:t>
            </a:r>
            <a:r>
              <a:rPr sz="1600" spc="-5" dirty="0">
                <a:latin typeface="Calibri"/>
                <a:cs typeface="Calibri"/>
              </a:rPr>
              <a:t>and </a:t>
            </a:r>
            <a:r>
              <a:rPr sz="1600" spc="-15" dirty="0">
                <a:latin typeface="Calibri"/>
                <a:cs typeface="Calibri"/>
              </a:rPr>
              <a:t>approved </a:t>
            </a:r>
            <a:r>
              <a:rPr sz="1600" spc="-10" dirty="0">
                <a:latin typeface="Calibri"/>
                <a:cs typeface="Calibri"/>
              </a:rPr>
              <a:t>by Program/Project Managers </a:t>
            </a:r>
            <a:r>
              <a:rPr sz="1600" dirty="0">
                <a:latin typeface="Calibri"/>
                <a:cs typeface="Calibri"/>
              </a:rPr>
              <a:t>with  </a:t>
            </a:r>
            <a:r>
              <a:rPr sz="1600" spc="-5" dirty="0">
                <a:latin typeface="Calibri"/>
                <a:cs typeface="Calibri"/>
              </a:rPr>
              <a:t>pertinent </a:t>
            </a:r>
            <a:r>
              <a:rPr sz="1600" spc="-10" dirty="0">
                <a:latin typeface="Calibri"/>
                <a:cs typeface="Calibri"/>
              </a:rPr>
              <a:t>risks </a:t>
            </a:r>
            <a:r>
              <a:rPr sz="1600" dirty="0">
                <a:latin typeface="Calibri"/>
                <a:cs typeface="Calibri"/>
              </a:rPr>
              <a:t>clearly </a:t>
            </a:r>
            <a:r>
              <a:rPr sz="1600" spc="-5" dirty="0">
                <a:latin typeface="Calibri"/>
                <a:cs typeface="Calibri"/>
              </a:rPr>
              <a:t>identified, </a:t>
            </a:r>
            <a:r>
              <a:rPr sz="1600" spc="-15" dirty="0">
                <a:latin typeface="Calibri"/>
                <a:cs typeface="Calibri"/>
              </a:rPr>
              <a:t>mitigated </a:t>
            </a:r>
            <a:r>
              <a:rPr sz="1600" dirty="0">
                <a:latin typeface="Calibri"/>
                <a:cs typeface="Calibri"/>
              </a:rPr>
              <a:t>and</a:t>
            </a:r>
            <a:r>
              <a:rPr sz="1600" spc="-55" dirty="0">
                <a:latin typeface="Calibri"/>
                <a:cs typeface="Calibri"/>
              </a:rPr>
              <a:t> </a:t>
            </a:r>
            <a:r>
              <a:rPr sz="1600" spc="-5" dirty="0">
                <a:latin typeface="Calibri"/>
                <a:cs typeface="Calibri"/>
              </a:rPr>
              <a:t>accepted.</a:t>
            </a:r>
            <a:endParaRPr sz="1600" dirty="0">
              <a:latin typeface="Calibri"/>
              <a:cs typeface="Calibri"/>
            </a:endParaRPr>
          </a:p>
          <a:p>
            <a:pPr marL="697865" marR="36195" lvl="1" indent="-228600">
              <a:buFont typeface="Arial"/>
              <a:buChar char="•"/>
              <a:tabLst>
                <a:tab pos="241300" algn="l"/>
                <a:tab pos="926465" algn="l"/>
              </a:tabLst>
            </a:pPr>
            <a:r>
              <a:rPr sz="1600" b="1" spc="-5" dirty="0">
                <a:latin typeface="Calibri"/>
                <a:cs typeface="Calibri"/>
              </a:rPr>
              <a:t>R-3</a:t>
            </a:r>
            <a:r>
              <a:rPr sz="1600" spc="-5" dirty="0">
                <a:latin typeface="Calibri"/>
                <a:cs typeface="Calibri"/>
              </a:rPr>
              <a:t>.</a:t>
            </a:r>
            <a:r>
              <a:rPr lang="en-US" sz="1600" spc="-5" dirty="0">
                <a:latin typeface="Calibri"/>
                <a:cs typeface="Calibri"/>
              </a:rPr>
              <a:t> </a:t>
            </a:r>
            <a:r>
              <a:rPr sz="1600" spc="-15" dirty="0">
                <a:latin typeface="Calibri"/>
                <a:cs typeface="Calibri"/>
              </a:rPr>
              <a:t>For </a:t>
            </a:r>
            <a:r>
              <a:rPr sz="1600" spc="-5" dirty="0">
                <a:latin typeface="Calibri"/>
                <a:cs typeface="Calibri"/>
              </a:rPr>
              <a:t>critical or single </a:t>
            </a:r>
            <a:r>
              <a:rPr sz="1600" spc="-10" dirty="0">
                <a:latin typeface="Calibri"/>
                <a:cs typeface="Calibri"/>
              </a:rPr>
              <a:t>point </a:t>
            </a:r>
            <a:r>
              <a:rPr sz="1600" spc="-15" dirty="0">
                <a:latin typeface="Calibri"/>
                <a:cs typeface="Calibri"/>
              </a:rPr>
              <a:t>failure </a:t>
            </a:r>
            <a:r>
              <a:rPr sz="1600" spc="-10" dirty="0">
                <a:latin typeface="Calibri"/>
                <a:cs typeface="Calibri"/>
              </a:rPr>
              <a:t>applications, </a:t>
            </a:r>
            <a:r>
              <a:rPr sz="1600" spc="-15" dirty="0">
                <a:latin typeface="Calibri"/>
                <a:cs typeface="Calibri"/>
              </a:rPr>
              <a:t>strategically </a:t>
            </a:r>
            <a:r>
              <a:rPr sz="1600" spc="-5" dirty="0">
                <a:latin typeface="Calibri"/>
                <a:cs typeface="Calibri"/>
              </a:rPr>
              <a:t>use MIL-SPEC or NPSL  parts or </a:t>
            </a:r>
            <a:r>
              <a:rPr sz="1600" spc="-20" dirty="0">
                <a:latin typeface="Calibri"/>
                <a:cs typeface="Calibri"/>
              </a:rPr>
              <a:t>part/system </a:t>
            </a:r>
            <a:r>
              <a:rPr sz="1600" spc="-10" dirty="0">
                <a:latin typeface="Calibri"/>
                <a:cs typeface="Calibri"/>
              </a:rPr>
              <a:t>redundancy </a:t>
            </a:r>
            <a:r>
              <a:rPr sz="1600" spc="-5" dirty="0">
                <a:latin typeface="Calibri"/>
                <a:cs typeface="Calibri"/>
              </a:rPr>
              <a:t>or both </a:t>
            </a:r>
            <a:r>
              <a:rPr sz="1600" spc="-10" dirty="0">
                <a:latin typeface="Calibri"/>
                <a:cs typeface="Calibri"/>
              </a:rPr>
              <a:t>where </a:t>
            </a:r>
            <a:r>
              <a:rPr sz="1600" dirty="0">
                <a:latin typeface="Calibri"/>
                <a:cs typeface="Calibri"/>
              </a:rPr>
              <a:t>it is </a:t>
            </a:r>
            <a:r>
              <a:rPr sz="1600" spc="-15" dirty="0">
                <a:latin typeface="Calibri"/>
                <a:cs typeface="Calibri"/>
              </a:rPr>
              <a:t>resource-effective </a:t>
            </a:r>
            <a:r>
              <a:rPr sz="1600" dirty="0">
                <a:latin typeface="Calibri"/>
                <a:cs typeface="Calibri"/>
              </a:rPr>
              <a:t>(e.g., </a:t>
            </a:r>
            <a:r>
              <a:rPr sz="1600" spc="-15" dirty="0">
                <a:latin typeface="Calibri"/>
                <a:cs typeface="Calibri"/>
              </a:rPr>
              <a:t>cost,  </a:t>
            </a:r>
            <a:r>
              <a:rPr sz="1600" spc="-5" dirty="0">
                <a:latin typeface="Calibri"/>
                <a:cs typeface="Calibri"/>
              </a:rPr>
              <a:t>schedule, or space on </a:t>
            </a:r>
            <a:r>
              <a:rPr sz="1600" dirty="0">
                <a:latin typeface="Calibri"/>
                <a:cs typeface="Calibri"/>
              </a:rPr>
              <a:t>the </a:t>
            </a:r>
            <a:r>
              <a:rPr sz="1600" spc="-15" dirty="0">
                <a:latin typeface="Calibri"/>
                <a:cs typeface="Calibri"/>
              </a:rPr>
              <a:t>board/box).</a:t>
            </a:r>
            <a:endParaRPr lang="en-US" sz="1600" spc="-15" dirty="0">
              <a:latin typeface="Calibri"/>
              <a:cs typeface="Calibri"/>
            </a:endParaRPr>
          </a:p>
          <a:p>
            <a:pPr marL="697865" marR="36195" lvl="1" indent="-228600">
              <a:buFont typeface="Arial"/>
              <a:buChar char="•"/>
              <a:tabLst>
                <a:tab pos="241300" algn="l"/>
                <a:tab pos="926465" algn="l"/>
              </a:tabLst>
            </a:pPr>
            <a:r>
              <a:rPr lang="en-US" sz="1600" b="1" spc="-5" dirty="0">
                <a:latin typeface="Calibri"/>
                <a:cs typeface="Calibri"/>
              </a:rPr>
              <a:t>R-5</a:t>
            </a:r>
            <a:r>
              <a:rPr lang="en-US" sz="1600" spc="-5" dirty="0">
                <a:latin typeface="Calibri"/>
                <a:cs typeface="Calibri"/>
              </a:rPr>
              <a:t>.</a:t>
            </a:r>
            <a:r>
              <a:rPr lang="en-US" sz="1600" dirty="0">
                <a:latin typeface="Calibri"/>
                <a:cs typeface="Calibri"/>
              </a:rPr>
              <a:t>When </a:t>
            </a:r>
            <a:r>
              <a:rPr lang="en-US" sz="1600" spc="-5" dirty="0">
                <a:latin typeface="Calibri"/>
                <a:cs typeface="Calibri"/>
              </a:rPr>
              <a:t>using </a:t>
            </a:r>
            <a:r>
              <a:rPr lang="en-US" sz="1600" spc="-30" dirty="0">
                <a:latin typeface="Calibri"/>
                <a:cs typeface="Calibri"/>
              </a:rPr>
              <a:t>COTS </a:t>
            </a:r>
            <a:r>
              <a:rPr lang="en-US" sz="1600" spc="-5" dirty="0">
                <a:latin typeface="Calibri"/>
                <a:cs typeface="Calibri"/>
              </a:rPr>
              <a:t>parts, </a:t>
            </a:r>
            <a:r>
              <a:rPr lang="en-US" sz="1600" spc="-10" dirty="0">
                <a:latin typeface="Calibri"/>
                <a:cs typeface="Calibri"/>
              </a:rPr>
              <a:t>program/project </a:t>
            </a:r>
            <a:r>
              <a:rPr lang="en-US" sz="1600" spc="-5" dirty="0">
                <a:latin typeface="Calibri"/>
                <a:cs typeface="Calibri"/>
              </a:rPr>
              <a:t>should </a:t>
            </a:r>
            <a:r>
              <a:rPr lang="en-US" sz="1600" spc="-5" dirty="0">
                <a:solidFill>
                  <a:srgbClr val="006FC0"/>
                </a:solidFill>
                <a:latin typeface="Calibri"/>
                <a:cs typeface="Calibri"/>
              </a:rPr>
              <a:t>build multiple </a:t>
            </a:r>
            <a:r>
              <a:rPr lang="en-US" sz="1600" spc="-10" dirty="0">
                <a:solidFill>
                  <a:srgbClr val="006FC0"/>
                </a:solidFill>
                <a:latin typeface="Calibri"/>
                <a:cs typeface="Calibri"/>
              </a:rPr>
              <a:t>revisions </a:t>
            </a:r>
            <a:r>
              <a:rPr lang="en-US" sz="1600" spc="-5" dirty="0">
                <a:solidFill>
                  <a:srgbClr val="006FC0"/>
                </a:solidFill>
                <a:latin typeface="Calibri"/>
                <a:cs typeface="Calibri"/>
              </a:rPr>
              <a:t>of  engineering units </a:t>
            </a:r>
            <a:r>
              <a:rPr lang="en-US" sz="1600" spc="-15" dirty="0">
                <a:latin typeface="Calibri"/>
                <a:cs typeface="Calibri"/>
              </a:rPr>
              <a:t>to start </a:t>
            </a:r>
            <a:r>
              <a:rPr lang="en-US" sz="1600" spc="-5" dirty="0">
                <a:latin typeface="Calibri"/>
                <a:cs typeface="Calibri"/>
              </a:rPr>
              <a:t>functional testing, </a:t>
            </a:r>
            <a:r>
              <a:rPr lang="en-US" sz="1600" spc="-15" dirty="0">
                <a:latin typeface="Calibri"/>
                <a:cs typeface="Calibri"/>
              </a:rPr>
              <a:t>environmental </a:t>
            </a:r>
            <a:r>
              <a:rPr lang="en-US" sz="1600" spc="-5" dirty="0">
                <a:latin typeface="Calibri"/>
                <a:cs typeface="Calibri"/>
              </a:rPr>
              <a:t>testing, </a:t>
            </a:r>
            <a:r>
              <a:rPr lang="en-US" sz="1600" spc="-10" dirty="0">
                <a:latin typeface="Calibri"/>
                <a:cs typeface="Calibri"/>
              </a:rPr>
              <a:t>qualification,  </a:t>
            </a:r>
            <a:r>
              <a:rPr lang="en-US" sz="1600" spc="-5" dirty="0">
                <a:latin typeface="Calibri"/>
                <a:cs typeface="Calibri"/>
              </a:rPr>
              <a:t>and </a:t>
            </a:r>
            <a:r>
              <a:rPr lang="en-US" sz="1600" spc="-10" dirty="0">
                <a:latin typeface="Calibri"/>
                <a:cs typeface="Calibri"/>
              </a:rPr>
              <a:t>verification </a:t>
            </a:r>
            <a:r>
              <a:rPr lang="en-US" sz="1600" dirty="0">
                <a:latin typeface="Calibri"/>
                <a:cs typeface="Calibri"/>
              </a:rPr>
              <a:t>early in the </a:t>
            </a:r>
            <a:r>
              <a:rPr lang="en-US" sz="1600" spc="-5" dirty="0">
                <a:latin typeface="Calibri"/>
                <a:cs typeface="Calibri"/>
              </a:rPr>
              <a:t>design cycle so </a:t>
            </a:r>
            <a:r>
              <a:rPr lang="en-US" sz="1600" spc="-10" dirty="0">
                <a:latin typeface="Calibri"/>
                <a:cs typeface="Calibri"/>
              </a:rPr>
              <a:t>that </a:t>
            </a:r>
            <a:r>
              <a:rPr lang="en-US" sz="1600" spc="-20" dirty="0">
                <a:latin typeface="Calibri"/>
                <a:cs typeface="Calibri"/>
              </a:rPr>
              <a:t>any </a:t>
            </a:r>
            <a:r>
              <a:rPr lang="en-US" sz="1600" spc="-5" dirty="0">
                <a:latin typeface="Calibri"/>
                <a:cs typeface="Calibri"/>
              </a:rPr>
              <a:t>issue </a:t>
            </a:r>
            <a:r>
              <a:rPr lang="en-US" sz="1600" spc="-10" dirty="0">
                <a:latin typeface="Calibri"/>
                <a:cs typeface="Calibri"/>
              </a:rPr>
              <a:t>can </a:t>
            </a:r>
            <a:r>
              <a:rPr lang="en-US" sz="1600" spc="-5" dirty="0">
                <a:latin typeface="Calibri"/>
                <a:cs typeface="Calibri"/>
              </a:rPr>
              <a:t>be addressed </a:t>
            </a:r>
            <a:r>
              <a:rPr lang="en-US" sz="1600" spc="-15" dirty="0">
                <a:latin typeface="Calibri"/>
                <a:cs typeface="Calibri"/>
              </a:rPr>
              <a:t>to  </a:t>
            </a:r>
            <a:r>
              <a:rPr lang="en-US" sz="1600" spc="-10" dirty="0">
                <a:latin typeface="Calibri"/>
                <a:cs typeface="Calibri"/>
              </a:rPr>
              <a:t>minimize </a:t>
            </a:r>
            <a:r>
              <a:rPr lang="en-US" sz="1600" spc="-5" dirty="0">
                <a:latin typeface="Calibri"/>
                <a:cs typeface="Calibri"/>
              </a:rPr>
              <a:t>the impact on </a:t>
            </a:r>
            <a:r>
              <a:rPr lang="en-US" sz="1600" spc="-25" dirty="0">
                <a:latin typeface="Calibri"/>
                <a:cs typeface="Calibri"/>
              </a:rPr>
              <a:t>system </a:t>
            </a:r>
            <a:r>
              <a:rPr lang="en-US" sz="1600" spc="-5" dirty="0">
                <a:latin typeface="Calibri"/>
                <a:cs typeface="Calibri"/>
              </a:rPr>
              <a:t>risk, </a:t>
            </a:r>
            <a:r>
              <a:rPr lang="en-US" sz="1600" spc="-15" dirty="0">
                <a:latin typeface="Calibri"/>
                <a:cs typeface="Calibri"/>
              </a:rPr>
              <a:t>cost, </a:t>
            </a:r>
            <a:r>
              <a:rPr lang="en-US" sz="1600" dirty="0">
                <a:latin typeface="Calibri"/>
                <a:cs typeface="Calibri"/>
              </a:rPr>
              <a:t>and</a:t>
            </a:r>
            <a:r>
              <a:rPr lang="en-US" sz="1600" spc="-35" dirty="0">
                <a:latin typeface="Calibri"/>
                <a:cs typeface="Calibri"/>
              </a:rPr>
              <a:t> </a:t>
            </a:r>
            <a:r>
              <a:rPr lang="en-US" sz="1600" spc="-5" dirty="0">
                <a:latin typeface="Calibri"/>
                <a:cs typeface="Calibri"/>
              </a:rPr>
              <a:t>schedule.</a:t>
            </a:r>
          </a:p>
          <a:p>
            <a:pPr marL="697865" marR="299720" lvl="1" indent="-228600" algn="just">
              <a:buFont typeface="Arial"/>
              <a:buChar char="•"/>
              <a:tabLst>
                <a:tab pos="241300" algn="l"/>
              </a:tabLst>
            </a:pPr>
            <a:r>
              <a:rPr lang="en-US" sz="1600" b="1" dirty="0">
                <a:latin typeface="Calibri"/>
                <a:cs typeface="Calibri"/>
              </a:rPr>
              <a:t>R-6</a:t>
            </a:r>
            <a:r>
              <a:rPr lang="en-US" sz="1600" dirty="0">
                <a:latin typeface="Calibri"/>
                <a:cs typeface="Calibri"/>
              </a:rPr>
              <a:t> When </a:t>
            </a:r>
            <a:r>
              <a:rPr lang="en-US" sz="1600" spc="-5" dirty="0">
                <a:solidFill>
                  <a:srgbClr val="006FC0"/>
                </a:solidFill>
                <a:latin typeface="Calibri"/>
                <a:cs typeface="Calibri"/>
              </a:rPr>
              <a:t>selecting </a:t>
            </a:r>
            <a:r>
              <a:rPr lang="en-US" sz="1600" spc="-20" dirty="0">
                <a:solidFill>
                  <a:srgbClr val="006FC0"/>
                </a:solidFill>
                <a:latin typeface="Calibri"/>
                <a:cs typeface="Calibri"/>
              </a:rPr>
              <a:t>COTS </a:t>
            </a:r>
            <a:r>
              <a:rPr lang="en-US" sz="1600" spc="-5" dirty="0">
                <a:solidFill>
                  <a:srgbClr val="006FC0"/>
                </a:solidFill>
                <a:latin typeface="Calibri"/>
                <a:cs typeface="Calibri"/>
              </a:rPr>
              <a:t>parts </a:t>
            </a:r>
            <a:r>
              <a:rPr lang="en-US" sz="1600" spc="-15" dirty="0">
                <a:latin typeface="Calibri"/>
                <a:cs typeface="Calibri"/>
              </a:rPr>
              <a:t>for </a:t>
            </a:r>
            <a:r>
              <a:rPr lang="en-US" sz="1600" spc="-5" dirty="0">
                <a:latin typeface="Calibri"/>
                <a:cs typeface="Calibri"/>
              </a:rPr>
              <a:t>spaceflight units, Circuit Designers should </a:t>
            </a:r>
            <a:r>
              <a:rPr lang="en-US" sz="1600" spc="-10" dirty="0">
                <a:latin typeface="Calibri"/>
                <a:cs typeface="Calibri"/>
              </a:rPr>
              <a:t>work </a:t>
            </a:r>
            <a:r>
              <a:rPr lang="en-US" sz="1600" spc="-5" dirty="0">
                <a:latin typeface="Calibri"/>
                <a:cs typeface="Calibri"/>
              </a:rPr>
              <a:t>with </a:t>
            </a:r>
            <a:r>
              <a:rPr lang="en-US" sz="1600" spc="5" dirty="0">
                <a:latin typeface="Calibri"/>
                <a:cs typeface="Calibri"/>
              </a:rPr>
              <a:t>EEE  </a:t>
            </a:r>
            <a:r>
              <a:rPr lang="en-US" sz="1600" spc="-15" dirty="0">
                <a:latin typeface="Calibri"/>
                <a:cs typeface="Calibri"/>
              </a:rPr>
              <a:t>Parts </a:t>
            </a:r>
            <a:r>
              <a:rPr lang="en-US" sz="1600" spc="-5" dirty="0">
                <a:latin typeface="Calibri"/>
                <a:cs typeface="Calibri"/>
              </a:rPr>
              <a:t>Engineers </a:t>
            </a:r>
            <a:r>
              <a:rPr lang="en-US" sz="1600" spc="-15" dirty="0">
                <a:latin typeface="Calibri"/>
                <a:cs typeface="Calibri"/>
              </a:rPr>
              <a:t>to </a:t>
            </a:r>
            <a:r>
              <a:rPr lang="en-US" sz="1600" spc="-10" dirty="0">
                <a:latin typeface="Calibri"/>
                <a:cs typeface="Calibri"/>
              </a:rPr>
              <a:t>follow </a:t>
            </a:r>
            <a:r>
              <a:rPr lang="en-US" sz="1600" dirty="0">
                <a:latin typeface="Calibri"/>
                <a:cs typeface="Calibri"/>
              </a:rPr>
              <a:t>the </a:t>
            </a:r>
            <a:r>
              <a:rPr lang="en-US" sz="1600" spc="-10" dirty="0">
                <a:latin typeface="Calibri"/>
                <a:cs typeface="Calibri"/>
              </a:rPr>
              <a:t>best </a:t>
            </a:r>
            <a:r>
              <a:rPr lang="en-US" sz="1600" spc="-5" dirty="0">
                <a:latin typeface="Calibri"/>
                <a:cs typeface="Calibri"/>
              </a:rPr>
              <a:t>practices </a:t>
            </a:r>
            <a:r>
              <a:rPr lang="en-US" sz="1600" dirty="0">
                <a:latin typeface="Calibri"/>
                <a:cs typeface="Calibri"/>
              </a:rPr>
              <a:t>including, but not </a:t>
            </a:r>
            <a:r>
              <a:rPr lang="en-US" sz="1600" spc="-10" dirty="0">
                <a:latin typeface="Calibri"/>
                <a:cs typeface="Calibri"/>
              </a:rPr>
              <a:t>limited </a:t>
            </a:r>
            <a:r>
              <a:rPr lang="en-US" sz="1600" spc="-25" dirty="0">
                <a:latin typeface="Calibri"/>
                <a:cs typeface="Calibri"/>
              </a:rPr>
              <a:t>to, </a:t>
            </a:r>
            <a:r>
              <a:rPr lang="en-US" sz="1600" dirty="0">
                <a:latin typeface="Calibri"/>
                <a:cs typeface="Calibri"/>
              </a:rPr>
              <a:t>the </a:t>
            </a:r>
            <a:r>
              <a:rPr lang="en-US" sz="1600" spc="-10" dirty="0">
                <a:latin typeface="Calibri"/>
                <a:cs typeface="Calibri"/>
              </a:rPr>
              <a:t>following</a:t>
            </a:r>
            <a:endParaRPr lang="en-US" sz="1600" dirty="0">
              <a:latin typeface="Calibri"/>
              <a:cs typeface="Calibri"/>
            </a:endParaRPr>
          </a:p>
          <a:p>
            <a:pPr marL="1270000" lvl="2" indent="-342900">
              <a:buFont typeface="Arial"/>
              <a:buChar char="•"/>
              <a:tabLst>
                <a:tab pos="812165" algn="l"/>
                <a:tab pos="812800" algn="l"/>
              </a:tabLst>
            </a:pPr>
            <a:r>
              <a:rPr lang="en-US" sz="1600" spc="-5" dirty="0">
                <a:latin typeface="Calibri"/>
                <a:cs typeface="Calibri"/>
              </a:rPr>
              <a:t>Select </a:t>
            </a:r>
            <a:r>
              <a:rPr lang="en-US" sz="1600" spc="-20" dirty="0">
                <a:latin typeface="Calibri"/>
                <a:cs typeface="Calibri"/>
              </a:rPr>
              <a:t>COTS </a:t>
            </a:r>
            <a:r>
              <a:rPr lang="en-US" sz="1600" dirty="0">
                <a:latin typeface="Calibri"/>
                <a:cs typeface="Calibri"/>
              </a:rPr>
              <a:t>parts </a:t>
            </a:r>
            <a:r>
              <a:rPr lang="en-US" sz="1600" spc="-5" dirty="0">
                <a:latin typeface="Calibri"/>
                <a:cs typeface="Calibri"/>
              </a:rPr>
              <a:t>that meet </a:t>
            </a:r>
            <a:r>
              <a:rPr lang="en-US" sz="1600" spc="-10" dirty="0">
                <a:latin typeface="Calibri"/>
                <a:cs typeface="Calibri"/>
              </a:rPr>
              <a:t>project’s </a:t>
            </a:r>
            <a:r>
              <a:rPr lang="en-US" sz="1600" spc="-5" dirty="0">
                <a:solidFill>
                  <a:srgbClr val="006FC0"/>
                </a:solidFill>
                <a:latin typeface="Calibri"/>
                <a:cs typeface="Calibri"/>
              </a:rPr>
              <a:t>MEAL</a:t>
            </a:r>
            <a:r>
              <a:rPr lang="en-US" sz="1600" spc="25" dirty="0">
                <a:solidFill>
                  <a:srgbClr val="006FC0"/>
                </a:solidFill>
                <a:latin typeface="Calibri"/>
                <a:cs typeface="Calibri"/>
              </a:rPr>
              <a:t> </a:t>
            </a:r>
            <a:r>
              <a:rPr lang="en-US" sz="1600" spc="-10" dirty="0">
                <a:latin typeface="Calibri"/>
                <a:cs typeface="Calibri"/>
              </a:rPr>
              <a:t>requirements.</a:t>
            </a:r>
            <a:endParaRPr lang="en-US" sz="1600" dirty="0">
              <a:latin typeface="Calibri"/>
              <a:cs typeface="Calibri"/>
            </a:endParaRPr>
          </a:p>
          <a:p>
            <a:pPr marL="1269365" marR="5080" lvl="2" indent="-342900">
              <a:buFont typeface="Arial"/>
              <a:buChar char="•"/>
              <a:tabLst>
                <a:tab pos="812165" algn="l"/>
                <a:tab pos="812800" algn="l"/>
              </a:tabLst>
            </a:pPr>
            <a:r>
              <a:rPr lang="en-US" sz="1600" dirty="0">
                <a:latin typeface="Calibri"/>
                <a:cs typeface="Calibri"/>
              </a:rPr>
              <a:t>Select</a:t>
            </a:r>
            <a:r>
              <a:rPr lang="en-US" sz="1600" dirty="0">
                <a:solidFill>
                  <a:srgbClr val="006FC0"/>
                </a:solidFill>
                <a:latin typeface="Calibri"/>
                <a:cs typeface="Calibri"/>
              </a:rPr>
              <a:t> </a:t>
            </a:r>
            <a:r>
              <a:rPr lang="en-US" sz="1600" u="heavy" spc="-15" dirty="0">
                <a:solidFill>
                  <a:srgbClr val="006FC0"/>
                </a:solidFill>
                <a:uFill>
                  <a:solidFill>
                    <a:srgbClr val="006FC0"/>
                  </a:solidFill>
                </a:uFill>
                <a:latin typeface="Calibri"/>
                <a:cs typeface="Calibri"/>
              </a:rPr>
              <a:t>“established”</a:t>
            </a:r>
            <a:r>
              <a:rPr lang="en-US" sz="1600" spc="-15" dirty="0">
                <a:solidFill>
                  <a:srgbClr val="006FC0"/>
                </a:solidFill>
                <a:latin typeface="Calibri"/>
                <a:cs typeface="Calibri"/>
              </a:rPr>
              <a:t> </a:t>
            </a:r>
            <a:r>
              <a:rPr lang="en-US" sz="1600" spc="-20" dirty="0">
                <a:latin typeface="Calibri"/>
                <a:cs typeface="Calibri"/>
              </a:rPr>
              <a:t>COTS </a:t>
            </a:r>
            <a:r>
              <a:rPr lang="en-US" sz="1600" dirty="0">
                <a:latin typeface="Calibri"/>
                <a:cs typeface="Calibri"/>
              </a:rPr>
              <a:t>parts </a:t>
            </a:r>
            <a:r>
              <a:rPr lang="en-US" sz="1600" spc="-15" dirty="0">
                <a:latin typeface="Calibri"/>
                <a:cs typeface="Calibri"/>
              </a:rPr>
              <a:t>from </a:t>
            </a:r>
            <a:r>
              <a:rPr lang="en-US" sz="1600" spc="-5" dirty="0">
                <a:latin typeface="Calibri"/>
                <a:cs typeface="Calibri"/>
              </a:rPr>
              <a:t>ILPMs</a:t>
            </a:r>
            <a:endParaRPr lang="en-US" sz="1600" dirty="0">
              <a:latin typeface="Calibri"/>
              <a:cs typeface="Calibri"/>
            </a:endParaRPr>
          </a:p>
          <a:p>
            <a:pPr marL="1269365" marR="293370" lvl="2" indent="-342900">
              <a:buFont typeface="Arial"/>
              <a:buChar char="•"/>
              <a:tabLst>
                <a:tab pos="812165" algn="l"/>
                <a:tab pos="812800" algn="l"/>
              </a:tabLst>
            </a:pPr>
            <a:r>
              <a:rPr lang="en-US" sz="1600" spc="-5" dirty="0">
                <a:latin typeface="Calibri"/>
                <a:cs typeface="Calibri"/>
              </a:rPr>
              <a:t>Select </a:t>
            </a:r>
            <a:r>
              <a:rPr lang="en-US" sz="1600" spc="-10" dirty="0">
                <a:latin typeface="Calibri"/>
                <a:cs typeface="Calibri"/>
              </a:rPr>
              <a:t>manufacturers </a:t>
            </a:r>
            <a:r>
              <a:rPr lang="en-US" sz="1600" spc="-5" dirty="0">
                <a:latin typeface="Calibri"/>
                <a:cs typeface="Calibri"/>
              </a:rPr>
              <a:t>that possess </a:t>
            </a:r>
            <a:r>
              <a:rPr lang="en-US" sz="1600" dirty="0">
                <a:latin typeface="Calibri"/>
                <a:cs typeface="Calibri"/>
              </a:rPr>
              <a:t>DLA </a:t>
            </a:r>
            <a:r>
              <a:rPr lang="en-US" sz="1600" spc="-5" dirty="0">
                <a:latin typeface="Calibri"/>
                <a:cs typeface="Calibri"/>
              </a:rPr>
              <a:t>certifications </a:t>
            </a:r>
            <a:r>
              <a:rPr lang="en-US" sz="1600" spc="-15" dirty="0">
                <a:latin typeface="Calibri"/>
                <a:cs typeface="Calibri"/>
              </a:rPr>
              <a:t>for </a:t>
            </a:r>
            <a:r>
              <a:rPr lang="en-US" sz="1600" spc="-5" dirty="0">
                <a:latin typeface="Calibri"/>
                <a:cs typeface="Calibri"/>
              </a:rPr>
              <a:t>their other </a:t>
            </a:r>
            <a:r>
              <a:rPr lang="en-US" sz="1600" spc="-10" dirty="0">
                <a:latin typeface="Calibri"/>
                <a:cs typeface="Calibri"/>
              </a:rPr>
              <a:t>product </a:t>
            </a:r>
            <a:r>
              <a:rPr lang="en-US" sz="1600" spc="-5" dirty="0">
                <a:latin typeface="Calibri"/>
                <a:cs typeface="Calibri"/>
              </a:rPr>
              <a:t>lines </a:t>
            </a:r>
            <a:r>
              <a:rPr lang="en-US" sz="1600" dirty="0">
                <a:latin typeface="Calibri"/>
                <a:cs typeface="Calibri"/>
              </a:rPr>
              <a:t>and the  </a:t>
            </a:r>
            <a:r>
              <a:rPr lang="en-US" sz="1600" spc="-5" dirty="0">
                <a:latin typeface="Calibri"/>
                <a:cs typeface="Calibri"/>
              </a:rPr>
              <a:t>highest commercial </a:t>
            </a:r>
            <a:r>
              <a:rPr lang="en-US" sz="1600" spc="-10" dirty="0">
                <a:latin typeface="Calibri"/>
                <a:cs typeface="Calibri"/>
              </a:rPr>
              <a:t>grades </a:t>
            </a:r>
            <a:r>
              <a:rPr lang="en-US" sz="1600" dirty="0">
                <a:latin typeface="Calibri"/>
                <a:cs typeface="Calibri"/>
              </a:rPr>
              <a:t>parts</a:t>
            </a:r>
            <a:r>
              <a:rPr lang="en-US" sz="1600" spc="10" dirty="0">
                <a:latin typeface="Calibri"/>
                <a:cs typeface="Calibri"/>
              </a:rPr>
              <a:t> </a:t>
            </a:r>
            <a:r>
              <a:rPr lang="en-US" sz="1600" spc="-10" dirty="0">
                <a:latin typeface="Calibri"/>
                <a:cs typeface="Calibri"/>
              </a:rPr>
              <a:t>available;</a:t>
            </a:r>
            <a:endParaRPr lang="en-US" sz="1600" dirty="0">
              <a:latin typeface="Calibri"/>
              <a:cs typeface="Calibri"/>
            </a:endParaRPr>
          </a:p>
          <a:p>
            <a:pPr marL="1269365" marR="99060" lvl="2" indent="-342900">
              <a:buFont typeface="Arial"/>
              <a:buChar char="•"/>
              <a:tabLst>
                <a:tab pos="812165" algn="l"/>
                <a:tab pos="812800" algn="l"/>
              </a:tabLst>
            </a:pPr>
            <a:r>
              <a:rPr lang="en-US" sz="1600" spc="-5" dirty="0">
                <a:latin typeface="Calibri"/>
                <a:cs typeface="Calibri"/>
              </a:rPr>
              <a:t>Select </a:t>
            </a:r>
            <a:r>
              <a:rPr lang="en-US" sz="1600" spc="-20" dirty="0">
                <a:latin typeface="Calibri"/>
                <a:cs typeface="Calibri"/>
              </a:rPr>
              <a:t>COTS </a:t>
            </a:r>
            <a:r>
              <a:rPr lang="en-US" sz="1600" spc="-5" dirty="0">
                <a:latin typeface="Calibri"/>
                <a:cs typeface="Calibri"/>
              </a:rPr>
              <a:t>parts designed </a:t>
            </a:r>
            <a:r>
              <a:rPr lang="en-US" sz="1600" dirty="0">
                <a:latin typeface="Calibri"/>
                <a:cs typeface="Calibri"/>
              </a:rPr>
              <a:t>and </a:t>
            </a:r>
            <a:r>
              <a:rPr lang="en-US" sz="1600" spc="-5" dirty="0">
                <a:latin typeface="Calibri"/>
                <a:cs typeface="Calibri"/>
              </a:rPr>
              <a:t>manufactured with </a:t>
            </a:r>
            <a:r>
              <a:rPr lang="en-US" sz="1600" spc="-10" dirty="0">
                <a:solidFill>
                  <a:srgbClr val="006FC0"/>
                </a:solidFill>
                <a:latin typeface="Calibri"/>
                <a:cs typeface="Calibri"/>
              </a:rPr>
              <a:t>matured </a:t>
            </a:r>
            <a:r>
              <a:rPr lang="en-US" sz="1600" spc="-5" dirty="0">
                <a:solidFill>
                  <a:srgbClr val="006FC0"/>
                </a:solidFill>
                <a:latin typeface="Calibri"/>
                <a:cs typeface="Calibri"/>
              </a:rPr>
              <a:t>technologies </a:t>
            </a:r>
            <a:r>
              <a:rPr lang="en-US" sz="1600" dirty="0">
                <a:latin typeface="Calibri"/>
                <a:cs typeface="Calibri"/>
              </a:rPr>
              <a:t>(e.g., </a:t>
            </a:r>
            <a:r>
              <a:rPr lang="en-US" sz="1600" spc="-5" dirty="0">
                <a:latin typeface="Calibri"/>
                <a:cs typeface="Calibri"/>
              </a:rPr>
              <a:t>technology  generations/nodes between </a:t>
            </a:r>
            <a:r>
              <a:rPr lang="en-US" sz="1600" dirty="0">
                <a:latin typeface="Calibri"/>
                <a:cs typeface="Calibri"/>
              </a:rPr>
              <a:t>2 </a:t>
            </a:r>
            <a:r>
              <a:rPr lang="en-US" sz="1600" spc="-15" dirty="0">
                <a:latin typeface="Calibri"/>
                <a:cs typeface="Calibri"/>
              </a:rPr>
              <a:t>to </a:t>
            </a:r>
            <a:r>
              <a:rPr lang="en-US" sz="1600" dirty="0">
                <a:latin typeface="Calibri"/>
                <a:cs typeface="Calibri"/>
              </a:rPr>
              <a:t>8 </a:t>
            </a:r>
            <a:r>
              <a:rPr lang="en-US" sz="1600" spc="-15" dirty="0">
                <a:latin typeface="Calibri"/>
                <a:cs typeface="Calibri"/>
              </a:rPr>
              <a:t>years</a:t>
            </a:r>
            <a:r>
              <a:rPr lang="en-US" sz="1600" spc="-20" dirty="0">
                <a:latin typeface="Calibri"/>
                <a:cs typeface="Calibri"/>
              </a:rPr>
              <a:t> </a:t>
            </a:r>
            <a:r>
              <a:rPr lang="en-US" sz="1600" spc="-5" dirty="0">
                <a:latin typeface="Calibri"/>
                <a:cs typeface="Calibri"/>
              </a:rPr>
              <a:t>old);</a:t>
            </a:r>
            <a:endParaRPr lang="en-US" sz="1600" dirty="0">
              <a:latin typeface="Calibri"/>
              <a:cs typeface="Calibri"/>
            </a:endParaRPr>
          </a:p>
          <a:p>
            <a:pPr marL="1270000" lvl="2" indent="-342900">
              <a:buFont typeface="Arial"/>
              <a:buChar char="•"/>
              <a:tabLst>
                <a:tab pos="812165" algn="l"/>
                <a:tab pos="812800" algn="l"/>
              </a:tabLst>
            </a:pPr>
            <a:r>
              <a:rPr lang="en-US" sz="1600" spc="-5" dirty="0">
                <a:latin typeface="Calibri"/>
                <a:cs typeface="Calibri"/>
              </a:rPr>
              <a:t>Select </a:t>
            </a:r>
            <a:r>
              <a:rPr lang="en-US" sz="1600" spc="-20" dirty="0">
                <a:latin typeface="Calibri"/>
                <a:cs typeface="Calibri"/>
              </a:rPr>
              <a:t>COTS </a:t>
            </a:r>
            <a:r>
              <a:rPr lang="en-US" sz="1600" dirty="0">
                <a:latin typeface="Calibri"/>
                <a:cs typeface="Calibri"/>
              </a:rPr>
              <a:t>parts </a:t>
            </a:r>
            <a:r>
              <a:rPr lang="en-US" sz="1600" spc="-5" dirty="0">
                <a:latin typeface="Calibri"/>
                <a:cs typeface="Calibri"/>
              </a:rPr>
              <a:t>that </a:t>
            </a:r>
            <a:r>
              <a:rPr lang="en-US" sz="1600" spc="-10" dirty="0">
                <a:latin typeface="Calibri"/>
                <a:cs typeface="Calibri"/>
              </a:rPr>
              <a:t>are </a:t>
            </a:r>
            <a:r>
              <a:rPr lang="en-US" sz="1600" spc="-5" dirty="0">
                <a:solidFill>
                  <a:srgbClr val="006FC0"/>
                </a:solidFill>
                <a:latin typeface="Calibri"/>
                <a:cs typeface="Calibri"/>
              </a:rPr>
              <a:t>widely used in </a:t>
            </a:r>
            <a:r>
              <a:rPr lang="en-US" sz="1600" spc="-10" dirty="0">
                <a:solidFill>
                  <a:srgbClr val="006FC0"/>
                </a:solidFill>
                <a:latin typeface="Calibri"/>
                <a:cs typeface="Calibri"/>
              </a:rPr>
              <a:t>commercial</a:t>
            </a:r>
            <a:r>
              <a:rPr lang="en-US" sz="1600" spc="70" dirty="0">
                <a:solidFill>
                  <a:srgbClr val="006FC0"/>
                </a:solidFill>
                <a:latin typeface="Calibri"/>
                <a:cs typeface="Calibri"/>
              </a:rPr>
              <a:t> </a:t>
            </a:r>
            <a:r>
              <a:rPr lang="en-US" sz="1600" spc="-5" dirty="0">
                <a:solidFill>
                  <a:srgbClr val="006FC0"/>
                </a:solidFill>
                <a:latin typeface="Calibri"/>
                <a:cs typeface="Calibri"/>
              </a:rPr>
              <a:t>electronics</a:t>
            </a:r>
            <a:r>
              <a:rPr lang="en-US" sz="1600" spc="-5" dirty="0">
                <a:latin typeface="Calibri"/>
                <a:cs typeface="Calibri"/>
              </a:rPr>
              <a:t>;</a:t>
            </a:r>
            <a:endParaRPr lang="en-US" sz="1600" dirty="0">
              <a:latin typeface="Calibri"/>
              <a:cs typeface="Calibri"/>
            </a:endParaRPr>
          </a:p>
          <a:p>
            <a:pPr marL="1269365" marR="296545" lvl="2" indent="-342900">
              <a:buFont typeface="Arial"/>
              <a:buChar char="•"/>
              <a:tabLst>
                <a:tab pos="812165" algn="l"/>
                <a:tab pos="812800" algn="l"/>
              </a:tabLst>
            </a:pPr>
            <a:r>
              <a:rPr lang="en-US" sz="1600" spc="-15" dirty="0">
                <a:latin typeface="Calibri"/>
                <a:cs typeface="Calibri"/>
              </a:rPr>
              <a:t>Recognize </a:t>
            </a:r>
            <a:r>
              <a:rPr lang="en-US" sz="1600" spc="-5" dirty="0">
                <a:solidFill>
                  <a:srgbClr val="006FC0"/>
                </a:solidFill>
                <a:latin typeface="Calibri"/>
                <a:cs typeface="Calibri"/>
              </a:rPr>
              <a:t>that leading edge technology parts </a:t>
            </a:r>
            <a:r>
              <a:rPr lang="en-US" sz="1600" spc="-15" dirty="0">
                <a:solidFill>
                  <a:srgbClr val="006FC0"/>
                </a:solidFill>
                <a:latin typeface="Calibri"/>
                <a:cs typeface="Calibri"/>
              </a:rPr>
              <a:t>may </a:t>
            </a:r>
            <a:r>
              <a:rPr lang="en-US" sz="1600" spc="-10" dirty="0">
                <a:solidFill>
                  <a:srgbClr val="006FC0"/>
                </a:solidFill>
                <a:latin typeface="Calibri"/>
                <a:cs typeface="Calibri"/>
              </a:rPr>
              <a:t>require </a:t>
            </a:r>
            <a:r>
              <a:rPr lang="en-US" sz="1600" spc="-5" dirty="0">
                <a:solidFill>
                  <a:srgbClr val="006FC0"/>
                </a:solidFill>
                <a:latin typeface="Calibri"/>
                <a:cs typeface="Calibri"/>
              </a:rPr>
              <a:t>significant </a:t>
            </a:r>
            <a:r>
              <a:rPr lang="en-US" sz="1600" spc="-10" dirty="0">
                <a:solidFill>
                  <a:srgbClr val="006FC0"/>
                </a:solidFill>
                <a:latin typeface="Calibri"/>
                <a:cs typeface="Calibri"/>
              </a:rPr>
              <a:t>specialized </a:t>
            </a:r>
            <a:r>
              <a:rPr lang="en-US" sz="1600" spc="-15" dirty="0">
                <a:solidFill>
                  <a:srgbClr val="006FC0"/>
                </a:solidFill>
                <a:latin typeface="Calibri"/>
                <a:cs typeface="Calibri"/>
              </a:rPr>
              <a:t>effort </a:t>
            </a:r>
            <a:r>
              <a:rPr lang="en-US" sz="1600" spc="-25" dirty="0">
                <a:latin typeface="Calibri"/>
                <a:cs typeface="Calibri"/>
              </a:rPr>
              <a:t>to  </a:t>
            </a:r>
            <a:r>
              <a:rPr lang="en-US" sz="1600" spc="-5" dirty="0">
                <a:latin typeface="Calibri"/>
                <a:cs typeface="Calibri"/>
              </a:rPr>
              <a:t>ensure </a:t>
            </a:r>
            <a:r>
              <a:rPr lang="en-US" sz="1600" dirty="0">
                <a:latin typeface="Calibri"/>
                <a:cs typeface="Calibri"/>
              </a:rPr>
              <a:t>the</a:t>
            </a:r>
            <a:r>
              <a:rPr lang="en-US" sz="1600" spc="-10" dirty="0">
                <a:latin typeface="Calibri"/>
                <a:cs typeface="Calibri"/>
              </a:rPr>
              <a:t> </a:t>
            </a:r>
            <a:r>
              <a:rPr lang="en-US" sz="1600" spc="-5" dirty="0">
                <a:latin typeface="Calibri"/>
                <a:cs typeface="Calibri"/>
              </a:rPr>
              <a:t>reliability;</a:t>
            </a:r>
            <a:endParaRPr lang="en-US" sz="1600" dirty="0">
              <a:latin typeface="Calibri"/>
              <a:cs typeface="Calibri"/>
            </a:endParaRPr>
          </a:p>
          <a:p>
            <a:pPr marL="1269365" marR="337185" lvl="2" indent="-342900">
              <a:buFont typeface="Arial"/>
              <a:buChar char="•"/>
              <a:tabLst>
                <a:tab pos="812165" algn="l"/>
                <a:tab pos="812800" algn="l"/>
              </a:tabLst>
            </a:pPr>
            <a:r>
              <a:rPr lang="en-US" sz="1600" spc="-5" dirty="0">
                <a:latin typeface="Calibri"/>
                <a:cs typeface="Calibri"/>
              </a:rPr>
              <a:t>Select </a:t>
            </a:r>
            <a:r>
              <a:rPr lang="en-US" sz="1600" dirty="0">
                <a:latin typeface="Calibri"/>
                <a:cs typeface="Calibri"/>
              </a:rPr>
              <a:t>parts </a:t>
            </a:r>
            <a:r>
              <a:rPr lang="en-US" sz="1600" spc="-5" dirty="0">
                <a:latin typeface="Calibri"/>
                <a:cs typeface="Calibri"/>
              </a:rPr>
              <a:t>with </a:t>
            </a:r>
            <a:r>
              <a:rPr lang="en-US" sz="1600" spc="-5" dirty="0">
                <a:solidFill>
                  <a:srgbClr val="006FC0"/>
                </a:solidFill>
                <a:latin typeface="Calibri"/>
                <a:cs typeface="Calibri"/>
              </a:rPr>
              <a:t>“flight heritage” </a:t>
            </a:r>
            <a:r>
              <a:rPr lang="en-US" sz="1600" dirty="0">
                <a:solidFill>
                  <a:srgbClr val="006FC0"/>
                </a:solidFill>
                <a:latin typeface="Calibri"/>
                <a:cs typeface="Calibri"/>
              </a:rPr>
              <a:t>and </a:t>
            </a:r>
            <a:r>
              <a:rPr lang="en-US" sz="1600" spc="-5" dirty="0">
                <a:solidFill>
                  <a:srgbClr val="006FC0"/>
                </a:solidFill>
                <a:latin typeface="Calibri"/>
                <a:cs typeface="Calibri"/>
              </a:rPr>
              <a:t>ensure </a:t>
            </a:r>
            <a:r>
              <a:rPr lang="en-US" sz="1600" dirty="0">
                <a:solidFill>
                  <a:srgbClr val="006FC0"/>
                </a:solidFill>
                <a:latin typeface="Calibri"/>
                <a:cs typeface="Calibri"/>
              </a:rPr>
              <a:t>the </a:t>
            </a:r>
            <a:r>
              <a:rPr lang="en-US" sz="1600" spc="-5" dirty="0">
                <a:solidFill>
                  <a:srgbClr val="006FC0"/>
                </a:solidFill>
                <a:latin typeface="Calibri"/>
                <a:cs typeface="Calibri"/>
              </a:rPr>
              <a:t>MEAL </a:t>
            </a:r>
            <a:r>
              <a:rPr lang="en-US" sz="1600" spc="-15" dirty="0">
                <a:latin typeface="Calibri"/>
                <a:cs typeface="Calibri"/>
              </a:rPr>
              <a:t>for </a:t>
            </a:r>
            <a:r>
              <a:rPr lang="en-US" sz="1600" dirty="0">
                <a:latin typeface="Calibri"/>
                <a:cs typeface="Calibri"/>
              </a:rPr>
              <a:t>the </a:t>
            </a:r>
            <a:r>
              <a:rPr lang="en-US" sz="1600" spc="-5" dirty="0">
                <a:latin typeface="Calibri"/>
                <a:cs typeface="Calibri"/>
              </a:rPr>
              <a:t>new mission is within </a:t>
            </a:r>
            <a:r>
              <a:rPr lang="en-US" sz="1600" dirty="0">
                <a:latin typeface="Calibri"/>
                <a:cs typeface="Calibri"/>
              </a:rPr>
              <a:t>the  bounds </a:t>
            </a:r>
            <a:r>
              <a:rPr lang="en-US" sz="1600" spc="-5" dirty="0">
                <a:latin typeface="Calibri"/>
                <a:cs typeface="Calibri"/>
              </a:rPr>
              <a:t>of </a:t>
            </a:r>
            <a:r>
              <a:rPr lang="en-US" sz="1600" dirty="0">
                <a:latin typeface="Calibri"/>
                <a:cs typeface="Calibri"/>
              </a:rPr>
              <a:t>the </a:t>
            </a:r>
            <a:r>
              <a:rPr lang="en-US" sz="1600" spc="-10" dirty="0">
                <a:latin typeface="Calibri"/>
                <a:cs typeface="Calibri"/>
              </a:rPr>
              <a:t>previous</a:t>
            </a:r>
            <a:r>
              <a:rPr lang="en-US" sz="1600" spc="-50" dirty="0">
                <a:latin typeface="Calibri"/>
                <a:cs typeface="Calibri"/>
              </a:rPr>
              <a:t> </a:t>
            </a:r>
            <a:r>
              <a:rPr lang="en-US" sz="1600" spc="-5" dirty="0">
                <a:latin typeface="Calibri"/>
                <a:cs typeface="Calibri"/>
              </a:rPr>
              <a:t>mission.</a:t>
            </a:r>
            <a:endParaRPr lang="en-US" sz="1600" dirty="0">
              <a:latin typeface="Calibri"/>
              <a:cs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140" y="318011"/>
            <a:ext cx="10758225" cy="505267"/>
          </a:xfrm>
          <a:prstGeom prst="rect">
            <a:avLst/>
          </a:prstGeom>
        </p:spPr>
        <p:txBody>
          <a:bodyPr vert="horz" wrap="square" lIns="0" tIns="12700" rIns="0" bIns="0" rtlCol="0">
            <a:spAutoFit/>
          </a:bodyPr>
          <a:lstStyle/>
          <a:p>
            <a:pPr marL="12700">
              <a:lnSpc>
                <a:spcPct val="100000"/>
              </a:lnSpc>
              <a:spcBef>
                <a:spcPts val="100"/>
              </a:spcBef>
            </a:pPr>
            <a:r>
              <a:rPr lang="en-US" sz="3200" dirty="0">
                <a:latin typeface="+mn-lt"/>
              </a:rPr>
              <a:t>Phase I: NESC Findings, Observations and Recommendations (IV)</a:t>
            </a:r>
            <a:endParaRPr sz="3200" dirty="0">
              <a:latin typeface="Calibri"/>
              <a:cs typeface="Calibri"/>
            </a:endParaRPr>
          </a:p>
        </p:txBody>
      </p:sp>
      <p:sp>
        <p:nvSpPr>
          <p:cNvPr id="4" name="object 4"/>
          <p:cNvSpPr txBox="1">
            <a:spLocks noGrp="1"/>
          </p:cNvSpPr>
          <p:nvPr>
            <p:ph type="dt" sz="half" idx="6"/>
          </p:nvPr>
        </p:nvSpPr>
        <p:spPr>
          <a:xfrm>
            <a:off x="916939" y="6463728"/>
            <a:ext cx="766444" cy="177800"/>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rgbClr val="888888"/>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nSpc>
                <a:spcPts val="1240"/>
              </a:lnSpc>
            </a:pPr>
            <a:r>
              <a:rPr lang="en-US"/>
              <a:t>10</a:t>
            </a:r>
            <a:r>
              <a:rPr lang="en-US" spc="5"/>
              <a:t>/</a:t>
            </a:r>
            <a:r>
              <a:rPr lang="en-US"/>
              <a:t>15</a:t>
            </a:r>
            <a:r>
              <a:rPr lang="en-US" spc="5"/>
              <a:t>/</a:t>
            </a:r>
            <a:r>
              <a:rPr lang="en-US"/>
              <a:t>2021</a:t>
            </a:r>
            <a:endParaRPr dirty="0"/>
          </a:p>
        </p:txBody>
      </p:sp>
      <p:sp>
        <p:nvSpPr>
          <p:cNvPr id="5" name="object 5"/>
          <p:cNvSpPr txBox="1">
            <a:spLocks noGrp="1"/>
          </p:cNvSpPr>
          <p:nvPr>
            <p:ph type="sldNum" sz="quarter" idx="7"/>
          </p:nvPr>
        </p:nvSpPr>
        <p:spPr>
          <a:xfrm>
            <a:off x="11067288" y="6463728"/>
            <a:ext cx="231775" cy="177800"/>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rgbClr val="888888"/>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240"/>
              </a:lnSpc>
            </a:pPr>
            <a:fld id="{81D60167-4931-47E6-BA6A-407CBD079E47}" type="slidenum">
              <a:rPr lang="en-US" smtClean="0"/>
              <a:pPr marL="38100">
                <a:lnSpc>
                  <a:spcPts val="1240"/>
                </a:lnSpc>
              </a:pPr>
              <a:t>13</a:t>
            </a:fld>
            <a:endParaRPr dirty="0"/>
          </a:p>
        </p:txBody>
      </p:sp>
      <p:sp>
        <p:nvSpPr>
          <p:cNvPr id="3" name="object 3"/>
          <p:cNvSpPr txBox="1"/>
          <p:nvPr/>
        </p:nvSpPr>
        <p:spPr>
          <a:xfrm>
            <a:off x="612140" y="1016144"/>
            <a:ext cx="10635615" cy="5165090"/>
          </a:xfrm>
          <a:prstGeom prst="rect">
            <a:avLst/>
          </a:prstGeom>
        </p:spPr>
        <p:txBody>
          <a:bodyPr vert="horz" wrap="square" lIns="0" tIns="37465" rIns="0" bIns="0" rtlCol="0">
            <a:spAutoFit/>
          </a:bodyPr>
          <a:lstStyle/>
          <a:p>
            <a:pPr marL="241300" marR="271145" indent="-228600" algn="just">
              <a:lnSpc>
                <a:spcPts val="1510"/>
              </a:lnSpc>
              <a:spcBef>
                <a:spcPts val="295"/>
              </a:spcBef>
              <a:buFont typeface="Arial"/>
              <a:buChar char="•"/>
              <a:tabLst>
                <a:tab pos="241300" algn="l"/>
              </a:tabLst>
            </a:pPr>
            <a:r>
              <a:rPr sz="1400" b="1" dirty="0">
                <a:latin typeface="Calibri"/>
                <a:cs typeface="Calibri"/>
              </a:rPr>
              <a:t>R-10</a:t>
            </a:r>
            <a:r>
              <a:rPr sz="1400" dirty="0">
                <a:latin typeface="Calibri"/>
                <a:cs typeface="Calibri"/>
              </a:rPr>
              <a:t> </a:t>
            </a:r>
            <a:r>
              <a:rPr sz="1400" spc="-5" dirty="0">
                <a:latin typeface="Calibri"/>
                <a:cs typeface="Calibri"/>
              </a:rPr>
              <a:t>When using </a:t>
            </a:r>
            <a:r>
              <a:rPr sz="1400" spc="-20" dirty="0">
                <a:latin typeface="Calibri"/>
                <a:cs typeface="Calibri"/>
              </a:rPr>
              <a:t>COTS </a:t>
            </a:r>
            <a:r>
              <a:rPr sz="1400" spc="-5" dirty="0">
                <a:latin typeface="Calibri"/>
                <a:cs typeface="Calibri"/>
              </a:rPr>
              <a:t>parts </a:t>
            </a:r>
            <a:r>
              <a:rPr sz="1400" dirty="0">
                <a:latin typeface="Calibri"/>
                <a:cs typeface="Calibri"/>
              </a:rPr>
              <a:t>in </a:t>
            </a:r>
            <a:r>
              <a:rPr sz="1400" spc="-10" dirty="0">
                <a:latin typeface="Calibri"/>
                <a:cs typeface="Calibri"/>
              </a:rPr>
              <a:t>circuit </a:t>
            </a:r>
            <a:r>
              <a:rPr sz="1400" spc="-5" dirty="0">
                <a:latin typeface="Calibri"/>
                <a:cs typeface="Calibri"/>
              </a:rPr>
              <a:t>designs </a:t>
            </a:r>
            <a:r>
              <a:rPr sz="1400" spc="-10" dirty="0">
                <a:latin typeface="Calibri"/>
                <a:cs typeface="Calibri"/>
              </a:rPr>
              <a:t>for </a:t>
            </a:r>
            <a:r>
              <a:rPr sz="1400" spc="-5" dirty="0">
                <a:latin typeface="Calibri"/>
                <a:cs typeface="Calibri"/>
              </a:rPr>
              <a:t>space applications, </a:t>
            </a:r>
            <a:r>
              <a:rPr sz="1400" spc="-10" dirty="0">
                <a:latin typeface="Calibri"/>
                <a:cs typeface="Calibri"/>
              </a:rPr>
              <a:t>Circuit </a:t>
            </a:r>
            <a:r>
              <a:rPr sz="1400" spc="-5" dirty="0">
                <a:latin typeface="Calibri"/>
                <a:cs typeface="Calibri"/>
              </a:rPr>
              <a:t>Designers should follow the best </a:t>
            </a:r>
            <a:r>
              <a:rPr sz="1400" spc="-10" dirty="0">
                <a:latin typeface="Calibri"/>
                <a:cs typeface="Calibri"/>
              </a:rPr>
              <a:t>practices </a:t>
            </a:r>
            <a:r>
              <a:rPr sz="1400" spc="-5" dirty="0">
                <a:latin typeface="Calibri"/>
                <a:cs typeface="Calibri"/>
              </a:rPr>
              <a:t>including but not  limited </a:t>
            </a:r>
            <a:r>
              <a:rPr sz="1400" spc="-10" dirty="0">
                <a:latin typeface="Calibri"/>
                <a:cs typeface="Calibri"/>
              </a:rPr>
              <a:t>to </a:t>
            </a:r>
            <a:r>
              <a:rPr sz="1400" spc="-5" dirty="0">
                <a:latin typeface="Calibri"/>
                <a:cs typeface="Calibri"/>
              </a:rPr>
              <a:t>the following</a:t>
            </a:r>
            <a:endParaRPr sz="1400" dirty="0">
              <a:latin typeface="Calibri"/>
              <a:cs typeface="Calibri"/>
            </a:endParaRPr>
          </a:p>
          <a:p>
            <a:pPr marL="697865" marR="325755" lvl="1" indent="-228600" algn="just">
              <a:lnSpc>
                <a:spcPts val="1510"/>
              </a:lnSpc>
              <a:spcBef>
                <a:spcPts val="505"/>
              </a:spcBef>
              <a:buFont typeface="Arial"/>
              <a:buChar char="•"/>
              <a:tabLst>
                <a:tab pos="698500" algn="l"/>
              </a:tabLst>
            </a:pPr>
            <a:r>
              <a:rPr sz="1400" spc="-5" dirty="0">
                <a:latin typeface="Calibri"/>
                <a:cs typeface="Calibri"/>
              </a:rPr>
              <a:t>Identify application-critical </a:t>
            </a:r>
            <a:r>
              <a:rPr sz="1400" spc="-10" dirty="0">
                <a:latin typeface="Calibri"/>
                <a:cs typeface="Calibri"/>
              </a:rPr>
              <a:t>parameters </a:t>
            </a:r>
            <a:r>
              <a:rPr sz="1400" spc="-5" dirty="0">
                <a:latin typeface="Calibri"/>
                <a:cs typeface="Calibri"/>
              </a:rPr>
              <a:t>and functionality </a:t>
            </a:r>
            <a:r>
              <a:rPr sz="1400" spc="-10" dirty="0">
                <a:latin typeface="Calibri"/>
                <a:cs typeface="Calibri"/>
              </a:rPr>
              <a:t>for </a:t>
            </a:r>
            <a:r>
              <a:rPr sz="1400" spc="-5" dirty="0">
                <a:latin typeface="Calibri"/>
                <a:cs typeface="Calibri"/>
              </a:rPr>
              <a:t>all parts </a:t>
            </a:r>
            <a:r>
              <a:rPr sz="1400" dirty="0">
                <a:latin typeface="Calibri"/>
                <a:cs typeface="Calibri"/>
              </a:rPr>
              <a:t>in </a:t>
            </a:r>
            <a:r>
              <a:rPr sz="1400" spc="-5" dirty="0">
                <a:latin typeface="Calibri"/>
                <a:cs typeface="Calibri"/>
              </a:rPr>
              <a:t>designs and </a:t>
            </a:r>
            <a:r>
              <a:rPr sz="1400" dirty="0">
                <a:solidFill>
                  <a:srgbClr val="006FC0"/>
                </a:solidFill>
                <a:latin typeface="Calibri"/>
                <a:cs typeface="Calibri"/>
              </a:rPr>
              <a:t>verify </a:t>
            </a:r>
            <a:r>
              <a:rPr sz="1400" spc="-10" dirty="0">
                <a:solidFill>
                  <a:srgbClr val="006FC0"/>
                </a:solidFill>
                <a:latin typeface="Calibri"/>
                <a:cs typeface="Calibri"/>
              </a:rPr>
              <a:t>by </a:t>
            </a:r>
            <a:r>
              <a:rPr sz="1400" spc="-5" dirty="0">
                <a:solidFill>
                  <a:srgbClr val="006FC0"/>
                </a:solidFill>
                <a:latin typeface="Calibri"/>
                <a:cs typeface="Calibri"/>
              </a:rPr>
              <a:t>testing over application </a:t>
            </a:r>
            <a:r>
              <a:rPr sz="1400" spc="-10" dirty="0">
                <a:solidFill>
                  <a:srgbClr val="006FC0"/>
                </a:solidFill>
                <a:latin typeface="Calibri"/>
                <a:cs typeface="Calibri"/>
              </a:rPr>
              <a:t>range</a:t>
            </a:r>
            <a:r>
              <a:rPr sz="1400" spc="-10" dirty="0">
                <a:latin typeface="Calibri"/>
                <a:cs typeface="Calibri"/>
              </a:rPr>
              <a:t>, </a:t>
            </a:r>
            <a:r>
              <a:rPr sz="1400" dirty="0">
                <a:latin typeface="Calibri"/>
                <a:cs typeface="Calibri"/>
              </a:rPr>
              <a:t>e.g. </a:t>
            </a:r>
            <a:r>
              <a:rPr sz="1400" spc="-5" dirty="0">
                <a:latin typeface="Calibri"/>
                <a:cs typeface="Calibri"/>
              </a:rPr>
              <a:t>over  </a:t>
            </a:r>
            <a:r>
              <a:rPr sz="1400" spc="-10" dirty="0">
                <a:latin typeface="Calibri"/>
                <a:cs typeface="Calibri"/>
              </a:rPr>
              <a:t>operating temperature </a:t>
            </a:r>
            <a:r>
              <a:rPr sz="1400" spc="-5" dirty="0">
                <a:latin typeface="Calibri"/>
                <a:cs typeface="Calibri"/>
              </a:rPr>
              <a:t>condition </a:t>
            </a:r>
            <a:r>
              <a:rPr sz="1400" dirty="0">
                <a:latin typeface="Calibri"/>
                <a:cs typeface="Calibri"/>
              </a:rPr>
              <a:t>with </a:t>
            </a:r>
            <a:r>
              <a:rPr sz="1400" spc="-10" dirty="0">
                <a:latin typeface="Calibri"/>
                <a:cs typeface="Calibri"/>
              </a:rPr>
              <a:t>margin, </a:t>
            </a:r>
            <a:r>
              <a:rPr sz="1400" spc="-5" dirty="0">
                <a:latin typeface="Calibri"/>
                <a:cs typeface="Calibri"/>
              </a:rPr>
              <a:t>and </a:t>
            </a:r>
            <a:r>
              <a:rPr sz="1400" spc="-15" dirty="0">
                <a:latin typeface="Calibri"/>
                <a:cs typeface="Calibri"/>
              </a:rPr>
              <a:t>exercise, </a:t>
            </a:r>
            <a:r>
              <a:rPr sz="1400" spc="-10" dirty="0">
                <a:latin typeface="Calibri"/>
                <a:cs typeface="Calibri"/>
              </a:rPr>
              <a:t>at </a:t>
            </a:r>
            <a:r>
              <a:rPr sz="1400" spc="-5" dirty="0">
                <a:latin typeface="Calibri"/>
                <a:cs typeface="Calibri"/>
              </a:rPr>
              <a:t>minimum, </a:t>
            </a:r>
            <a:r>
              <a:rPr sz="1400" dirty="0">
                <a:latin typeface="Calibri"/>
                <a:cs typeface="Calibri"/>
              </a:rPr>
              <a:t>a </a:t>
            </a:r>
            <a:r>
              <a:rPr sz="1400" spc="-10" dirty="0">
                <a:latin typeface="Calibri"/>
                <a:cs typeface="Calibri"/>
              </a:rPr>
              <a:t>representative range </a:t>
            </a:r>
            <a:r>
              <a:rPr sz="1400" dirty="0">
                <a:latin typeface="Calibri"/>
                <a:cs typeface="Calibri"/>
              </a:rPr>
              <a:t>of </a:t>
            </a:r>
            <a:r>
              <a:rPr sz="1400" spc="-10" dirty="0">
                <a:latin typeface="Calibri"/>
                <a:cs typeface="Calibri"/>
              </a:rPr>
              <a:t>that </a:t>
            </a:r>
            <a:r>
              <a:rPr sz="1400" spc="-5" dirty="0">
                <a:latin typeface="Calibri"/>
                <a:cs typeface="Calibri"/>
              </a:rPr>
              <a:t>functionality (inclusive </a:t>
            </a:r>
            <a:r>
              <a:rPr sz="1400" dirty="0">
                <a:latin typeface="Calibri"/>
                <a:cs typeface="Calibri"/>
              </a:rPr>
              <a:t>of </a:t>
            </a:r>
            <a:r>
              <a:rPr sz="1400" spc="-5" dirty="0">
                <a:latin typeface="Calibri"/>
                <a:cs typeface="Calibri"/>
              </a:rPr>
              <a:t>the  </a:t>
            </a:r>
            <a:r>
              <a:rPr sz="1400" spc="-15" dirty="0">
                <a:latin typeface="Calibri"/>
                <a:cs typeface="Calibri"/>
              </a:rPr>
              <a:t>“corners”/”edges”/extremes, </a:t>
            </a:r>
            <a:r>
              <a:rPr sz="1400" dirty="0">
                <a:latin typeface="Calibri"/>
                <a:cs typeface="Calibri"/>
              </a:rPr>
              <a:t>if</a:t>
            </a:r>
            <a:r>
              <a:rPr sz="1400" spc="15" dirty="0">
                <a:latin typeface="Calibri"/>
                <a:cs typeface="Calibri"/>
              </a:rPr>
              <a:t> </a:t>
            </a:r>
            <a:r>
              <a:rPr sz="1400" spc="-5" dirty="0">
                <a:latin typeface="Calibri"/>
                <a:cs typeface="Calibri"/>
              </a:rPr>
              <a:t>possible/applicable.</a:t>
            </a:r>
            <a:endParaRPr sz="1400" dirty="0">
              <a:latin typeface="Calibri"/>
              <a:cs typeface="Calibri"/>
            </a:endParaRPr>
          </a:p>
          <a:p>
            <a:pPr marL="756285" marR="605155" lvl="1" indent="-287020">
              <a:lnSpc>
                <a:spcPts val="1510"/>
              </a:lnSpc>
              <a:spcBef>
                <a:spcPts val="515"/>
              </a:spcBef>
              <a:buFont typeface="Arial"/>
              <a:buChar char="•"/>
              <a:tabLst>
                <a:tab pos="756285" algn="l"/>
                <a:tab pos="756920" algn="l"/>
              </a:tabLst>
            </a:pPr>
            <a:r>
              <a:rPr sz="1400" spc="-5" dirty="0">
                <a:solidFill>
                  <a:srgbClr val="006FC0"/>
                </a:solidFill>
                <a:latin typeface="Calibri"/>
                <a:cs typeface="Calibri"/>
              </a:rPr>
              <a:t>Identify </a:t>
            </a:r>
            <a:r>
              <a:rPr sz="1400" spc="-10" dirty="0">
                <a:solidFill>
                  <a:srgbClr val="006FC0"/>
                </a:solidFill>
                <a:latin typeface="Calibri"/>
                <a:cs typeface="Calibri"/>
              </a:rPr>
              <a:t>environments </a:t>
            </a:r>
            <a:r>
              <a:rPr sz="1400" dirty="0">
                <a:latin typeface="Calibri"/>
                <a:cs typeface="Calibri"/>
              </a:rPr>
              <a:t>(e.g., </a:t>
            </a:r>
            <a:r>
              <a:rPr sz="1400" spc="-5" dirty="0">
                <a:latin typeface="Calibri"/>
                <a:cs typeface="Calibri"/>
              </a:rPr>
              <a:t>thermal, vibe, helium, </a:t>
            </a:r>
            <a:r>
              <a:rPr sz="1400" spc="-10" dirty="0">
                <a:latin typeface="Calibri"/>
                <a:cs typeface="Calibri"/>
              </a:rPr>
              <a:t>radiation, </a:t>
            </a:r>
            <a:r>
              <a:rPr sz="1400" spc="-5" dirty="0">
                <a:latin typeface="Calibri"/>
                <a:cs typeface="Calibri"/>
              </a:rPr>
              <a:t>partial </a:t>
            </a:r>
            <a:r>
              <a:rPr sz="1400" spc="-10" dirty="0">
                <a:latin typeface="Calibri"/>
                <a:cs typeface="Calibri"/>
              </a:rPr>
              <a:t>vacuum atmosphere </a:t>
            </a:r>
            <a:r>
              <a:rPr sz="1400" spc="-5" dirty="0">
                <a:latin typeface="Calibri"/>
                <a:cs typeface="Calibri"/>
              </a:rPr>
              <a:t>plasma arcing/discharge) </a:t>
            </a:r>
            <a:r>
              <a:rPr sz="1400" spc="-10" dirty="0">
                <a:latin typeface="Calibri"/>
                <a:cs typeface="Calibri"/>
              </a:rPr>
              <a:t>that might be  problematic for </a:t>
            </a:r>
            <a:r>
              <a:rPr sz="1400" spc="-5" dirty="0">
                <a:latin typeface="Calibri"/>
                <a:cs typeface="Calibri"/>
              </a:rPr>
              <a:t>parts </a:t>
            </a:r>
            <a:r>
              <a:rPr sz="1400" dirty="0">
                <a:latin typeface="Calibri"/>
                <a:cs typeface="Calibri"/>
              </a:rPr>
              <a:t>in </a:t>
            </a:r>
            <a:r>
              <a:rPr sz="1400" spc="-5" dirty="0">
                <a:latin typeface="Calibri"/>
                <a:cs typeface="Calibri"/>
              </a:rPr>
              <a:t>their applications and </a:t>
            </a:r>
            <a:r>
              <a:rPr sz="1400" dirty="0">
                <a:latin typeface="Calibri"/>
                <a:cs typeface="Calibri"/>
              </a:rPr>
              <a:t>verify </a:t>
            </a:r>
            <a:r>
              <a:rPr sz="1400" spc="-10" dirty="0">
                <a:latin typeface="Calibri"/>
                <a:cs typeface="Calibri"/>
              </a:rPr>
              <a:t>by </a:t>
            </a:r>
            <a:r>
              <a:rPr sz="1400" spc="-5" dirty="0">
                <a:latin typeface="Calibri"/>
                <a:cs typeface="Calibri"/>
              </a:rPr>
              <a:t>testing and analysis </a:t>
            </a:r>
            <a:r>
              <a:rPr sz="1400" spc="-10" dirty="0">
                <a:latin typeface="Calibri"/>
                <a:cs typeface="Calibri"/>
              </a:rPr>
              <a:t>to address </a:t>
            </a:r>
            <a:r>
              <a:rPr sz="1400" spc="-5" dirty="0">
                <a:latin typeface="Calibri"/>
                <a:cs typeface="Calibri"/>
              </a:rPr>
              <a:t>the</a:t>
            </a:r>
            <a:r>
              <a:rPr sz="1400" spc="130" dirty="0">
                <a:latin typeface="Calibri"/>
                <a:cs typeface="Calibri"/>
              </a:rPr>
              <a:t> </a:t>
            </a:r>
            <a:r>
              <a:rPr sz="1400" spc="-10" dirty="0">
                <a:latin typeface="Calibri"/>
                <a:cs typeface="Calibri"/>
              </a:rPr>
              <a:t>concern.</a:t>
            </a:r>
            <a:endParaRPr sz="1400" dirty="0">
              <a:latin typeface="Calibri"/>
              <a:cs typeface="Calibri"/>
            </a:endParaRPr>
          </a:p>
          <a:p>
            <a:pPr marL="756285" marR="480695" lvl="1" indent="-287020">
              <a:lnSpc>
                <a:spcPts val="1510"/>
              </a:lnSpc>
              <a:spcBef>
                <a:spcPts val="495"/>
              </a:spcBef>
              <a:buFont typeface="Arial"/>
              <a:buChar char="•"/>
              <a:tabLst>
                <a:tab pos="756285" algn="l"/>
                <a:tab pos="756920" algn="l"/>
              </a:tabLst>
            </a:pPr>
            <a:r>
              <a:rPr sz="1400" dirty="0">
                <a:latin typeface="Calibri"/>
                <a:cs typeface="Calibri"/>
              </a:rPr>
              <a:t>Use </a:t>
            </a:r>
            <a:r>
              <a:rPr sz="1400" spc="-10" dirty="0">
                <a:latin typeface="Calibri"/>
                <a:cs typeface="Calibri"/>
              </a:rPr>
              <a:t>manufacturers’ </a:t>
            </a:r>
            <a:r>
              <a:rPr sz="1400" spc="-5" dirty="0">
                <a:latin typeface="Calibri"/>
                <a:cs typeface="Calibri"/>
              </a:rPr>
              <a:t>SPICE models and </a:t>
            </a:r>
            <a:r>
              <a:rPr sz="1400" spc="-10" dirty="0">
                <a:latin typeface="Calibri"/>
                <a:cs typeface="Calibri"/>
              </a:rPr>
              <a:t>demonstration and/or evaluation boards for circuit </a:t>
            </a:r>
            <a:r>
              <a:rPr sz="1400" spc="-5" dirty="0">
                <a:latin typeface="Calibri"/>
                <a:cs typeface="Calibri"/>
              </a:rPr>
              <a:t>verification, </a:t>
            </a:r>
            <a:r>
              <a:rPr sz="1400" spc="-5" dirty="0">
                <a:solidFill>
                  <a:srgbClr val="006FC0"/>
                </a:solidFill>
                <a:latin typeface="Calibri"/>
                <a:cs typeface="Calibri"/>
              </a:rPr>
              <a:t>and implement </a:t>
            </a:r>
            <a:r>
              <a:rPr sz="1400" spc="-10" dirty="0">
                <a:solidFill>
                  <a:srgbClr val="006FC0"/>
                </a:solidFill>
                <a:latin typeface="Calibri"/>
                <a:cs typeface="Calibri"/>
              </a:rPr>
              <a:t>board- and  system-level </a:t>
            </a:r>
            <a:r>
              <a:rPr sz="1400" spc="-5" dirty="0">
                <a:solidFill>
                  <a:srgbClr val="006FC0"/>
                </a:solidFill>
                <a:latin typeface="Calibri"/>
                <a:cs typeface="Calibri"/>
              </a:rPr>
              <a:t>verification </a:t>
            </a:r>
            <a:r>
              <a:rPr sz="1400" dirty="0">
                <a:solidFill>
                  <a:srgbClr val="006FC0"/>
                </a:solidFill>
                <a:latin typeface="Calibri"/>
                <a:cs typeface="Calibri"/>
              </a:rPr>
              <a:t>early on </a:t>
            </a:r>
            <a:r>
              <a:rPr sz="1400" dirty="0">
                <a:latin typeface="Calibri"/>
                <a:cs typeface="Calibri"/>
              </a:rPr>
              <a:t>in </a:t>
            </a:r>
            <a:r>
              <a:rPr sz="1400" spc="-5" dirty="0">
                <a:latin typeface="Calibri"/>
                <a:cs typeface="Calibri"/>
              </a:rPr>
              <a:t>the </a:t>
            </a:r>
            <a:r>
              <a:rPr sz="1400" spc="-10" dirty="0">
                <a:latin typeface="Calibri"/>
                <a:cs typeface="Calibri"/>
              </a:rPr>
              <a:t>development cycle to avoid negative </a:t>
            </a:r>
            <a:r>
              <a:rPr sz="1400" spc="-5" dirty="0">
                <a:latin typeface="Calibri"/>
                <a:cs typeface="Calibri"/>
              </a:rPr>
              <a:t>impact </a:t>
            </a:r>
            <a:r>
              <a:rPr sz="1400" dirty="0">
                <a:latin typeface="Calibri"/>
                <a:cs typeface="Calibri"/>
              </a:rPr>
              <a:t>on </a:t>
            </a:r>
            <a:r>
              <a:rPr sz="1400" spc="-10" dirty="0">
                <a:latin typeface="Calibri"/>
                <a:cs typeface="Calibri"/>
              </a:rPr>
              <a:t>cost </a:t>
            </a:r>
            <a:r>
              <a:rPr sz="1400" spc="-5" dirty="0">
                <a:latin typeface="Calibri"/>
                <a:cs typeface="Calibri"/>
              </a:rPr>
              <a:t>and schedule should </a:t>
            </a:r>
            <a:r>
              <a:rPr sz="1400" spc="-10" dirty="0">
                <a:latin typeface="Calibri"/>
                <a:cs typeface="Calibri"/>
              </a:rPr>
              <a:t>any failure</a:t>
            </a:r>
            <a:r>
              <a:rPr sz="1400" spc="245" dirty="0">
                <a:latin typeface="Calibri"/>
                <a:cs typeface="Calibri"/>
              </a:rPr>
              <a:t> </a:t>
            </a:r>
            <a:r>
              <a:rPr sz="1400" spc="-30" dirty="0">
                <a:latin typeface="Calibri"/>
                <a:cs typeface="Calibri"/>
              </a:rPr>
              <a:t>occur.</a:t>
            </a:r>
            <a:endParaRPr sz="1400" dirty="0">
              <a:latin typeface="Calibri"/>
              <a:cs typeface="Calibri"/>
            </a:endParaRPr>
          </a:p>
          <a:p>
            <a:pPr marL="756285" marR="996315" lvl="1" indent="-287020">
              <a:lnSpc>
                <a:spcPts val="1510"/>
              </a:lnSpc>
              <a:spcBef>
                <a:spcPts val="505"/>
              </a:spcBef>
              <a:buFont typeface="Arial"/>
              <a:buChar char="•"/>
              <a:tabLst>
                <a:tab pos="756285" algn="l"/>
                <a:tab pos="756920" algn="l"/>
              </a:tabLst>
            </a:pPr>
            <a:r>
              <a:rPr sz="1400" dirty="0">
                <a:latin typeface="Calibri"/>
                <a:cs typeface="Calibri"/>
              </a:rPr>
              <a:t>Use </a:t>
            </a:r>
            <a:r>
              <a:rPr sz="1400" spc="-10" dirty="0">
                <a:latin typeface="Calibri"/>
                <a:cs typeface="Calibri"/>
              </a:rPr>
              <a:t>more </a:t>
            </a:r>
            <a:r>
              <a:rPr sz="1400" spc="-10" dirty="0">
                <a:solidFill>
                  <a:srgbClr val="006FC0"/>
                </a:solidFill>
                <a:latin typeface="Calibri"/>
                <a:cs typeface="Calibri"/>
              </a:rPr>
              <a:t>conservative derating </a:t>
            </a:r>
            <a:r>
              <a:rPr sz="1400" spc="-10" dirty="0">
                <a:latin typeface="Calibri"/>
                <a:cs typeface="Calibri"/>
              </a:rPr>
              <a:t>for </a:t>
            </a:r>
            <a:r>
              <a:rPr sz="1400" spc="-20" dirty="0">
                <a:latin typeface="Calibri"/>
                <a:cs typeface="Calibri"/>
              </a:rPr>
              <a:t>COTS </a:t>
            </a:r>
            <a:r>
              <a:rPr sz="1400" spc="-5" dirty="0">
                <a:latin typeface="Calibri"/>
                <a:cs typeface="Calibri"/>
              </a:rPr>
              <a:t>parts </a:t>
            </a:r>
            <a:r>
              <a:rPr sz="1400" dirty="0">
                <a:latin typeface="Calibri"/>
                <a:cs typeface="Calibri"/>
              </a:rPr>
              <a:t>in </a:t>
            </a:r>
            <a:r>
              <a:rPr sz="1400" spc="-5" dirty="0">
                <a:latin typeface="Calibri"/>
                <a:cs typeface="Calibri"/>
              </a:rPr>
              <a:t>comparison </a:t>
            </a:r>
            <a:r>
              <a:rPr sz="1400" spc="-10" dirty="0">
                <a:latin typeface="Calibri"/>
                <a:cs typeface="Calibri"/>
              </a:rPr>
              <a:t>to </a:t>
            </a:r>
            <a:r>
              <a:rPr sz="1400" spc="-5" dirty="0">
                <a:latin typeface="Calibri"/>
                <a:cs typeface="Calibri"/>
              </a:rPr>
              <a:t>its MIL-SPEC </a:t>
            </a:r>
            <a:r>
              <a:rPr sz="1400" spc="-10" dirty="0">
                <a:latin typeface="Calibri"/>
                <a:cs typeface="Calibri"/>
              </a:rPr>
              <a:t>counterpart to achieve comparable </a:t>
            </a:r>
            <a:r>
              <a:rPr sz="1400" spc="-15" dirty="0">
                <a:latin typeface="Calibri"/>
                <a:cs typeface="Calibri"/>
              </a:rPr>
              <a:t>reliability,  </a:t>
            </a:r>
            <a:r>
              <a:rPr sz="1400" spc="-5" dirty="0">
                <a:latin typeface="Calibri"/>
                <a:cs typeface="Calibri"/>
              </a:rPr>
              <a:t>notwithstanding other pertinent </a:t>
            </a:r>
            <a:r>
              <a:rPr sz="1400" spc="-10" dirty="0">
                <a:latin typeface="Calibri"/>
                <a:cs typeface="Calibri"/>
              </a:rPr>
              <a:t>attributes </a:t>
            </a:r>
            <a:r>
              <a:rPr sz="1400" dirty="0">
                <a:latin typeface="Calibri"/>
                <a:cs typeface="Calibri"/>
              </a:rPr>
              <a:t>of </a:t>
            </a:r>
            <a:r>
              <a:rPr sz="1400" spc="-5" dirty="0">
                <a:latin typeface="Calibri"/>
                <a:cs typeface="Calibri"/>
              </a:rPr>
              <a:t>either type </a:t>
            </a:r>
            <a:r>
              <a:rPr sz="1400" dirty="0">
                <a:latin typeface="Calibri"/>
                <a:cs typeface="Calibri"/>
              </a:rPr>
              <a:t>of</a:t>
            </a:r>
            <a:r>
              <a:rPr sz="1400" spc="114" dirty="0">
                <a:latin typeface="Calibri"/>
                <a:cs typeface="Calibri"/>
              </a:rPr>
              <a:t> </a:t>
            </a:r>
            <a:r>
              <a:rPr sz="1400" spc="-5" dirty="0">
                <a:latin typeface="Calibri"/>
                <a:cs typeface="Calibri"/>
              </a:rPr>
              <a:t>part.</a:t>
            </a:r>
            <a:endParaRPr sz="1400" dirty="0">
              <a:latin typeface="Calibri"/>
              <a:cs typeface="Calibri"/>
            </a:endParaRPr>
          </a:p>
          <a:p>
            <a:pPr marL="756285" marR="80645" lvl="1" indent="-287020">
              <a:lnSpc>
                <a:spcPts val="1510"/>
              </a:lnSpc>
              <a:spcBef>
                <a:spcPts val="509"/>
              </a:spcBef>
              <a:buFont typeface="Arial"/>
              <a:buChar char="•"/>
              <a:tabLst>
                <a:tab pos="756285" algn="l"/>
                <a:tab pos="756920" algn="l"/>
              </a:tabLst>
            </a:pPr>
            <a:r>
              <a:rPr sz="1400" dirty="0">
                <a:latin typeface="Calibri"/>
                <a:cs typeface="Calibri"/>
              </a:rPr>
              <a:t>Use </a:t>
            </a:r>
            <a:r>
              <a:rPr sz="1400" spc="-10" dirty="0">
                <a:latin typeface="Calibri"/>
                <a:cs typeface="Calibri"/>
              </a:rPr>
              <a:t>commercial </a:t>
            </a:r>
            <a:r>
              <a:rPr sz="1400" spc="-5" dirty="0">
                <a:latin typeface="Calibri"/>
                <a:cs typeface="Calibri"/>
              </a:rPr>
              <a:t>version </a:t>
            </a:r>
            <a:r>
              <a:rPr sz="1400" dirty="0">
                <a:latin typeface="Calibri"/>
                <a:cs typeface="Calibri"/>
              </a:rPr>
              <a:t>of </a:t>
            </a:r>
            <a:r>
              <a:rPr sz="1400" spc="-10" dirty="0">
                <a:latin typeface="Calibri"/>
                <a:cs typeface="Calibri"/>
              </a:rPr>
              <a:t>radiation-tolerant </a:t>
            </a:r>
            <a:r>
              <a:rPr sz="1400" spc="-5" dirty="0">
                <a:latin typeface="Calibri"/>
                <a:cs typeface="Calibri"/>
              </a:rPr>
              <a:t>parts, </a:t>
            </a:r>
            <a:r>
              <a:rPr sz="1400" dirty="0">
                <a:latin typeface="Calibri"/>
                <a:cs typeface="Calibri"/>
              </a:rPr>
              <a:t>if </a:t>
            </a:r>
            <a:r>
              <a:rPr sz="1400" spc="-10" dirty="0">
                <a:latin typeface="Calibri"/>
                <a:cs typeface="Calibri"/>
              </a:rPr>
              <a:t>available. </a:t>
            </a:r>
            <a:r>
              <a:rPr sz="1400" spc="-5" dirty="0">
                <a:latin typeface="Calibri"/>
                <a:cs typeface="Calibri"/>
              </a:rPr>
              <a:t>Some parts </a:t>
            </a:r>
            <a:r>
              <a:rPr sz="1400" spc="-10" dirty="0">
                <a:latin typeface="Calibri"/>
                <a:cs typeface="Calibri"/>
              </a:rPr>
              <a:t>are offered </a:t>
            </a:r>
            <a:r>
              <a:rPr sz="1400" dirty="0">
                <a:latin typeface="Calibri"/>
                <a:cs typeface="Calibri"/>
              </a:rPr>
              <a:t>in </a:t>
            </a:r>
            <a:r>
              <a:rPr sz="1400" spc="-5" dirty="0">
                <a:latin typeface="Calibri"/>
                <a:cs typeface="Calibri"/>
              </a:rPr>
              <a:t>both </a:t>
            </a:r>
            <a:r>
              <a:rPr sz="1400" spc="-10" dirty="0">
                <a:latin typeface="Calibri"/>
                <a:cs typeface="Calibri"/>
              </a:rPr>
              <a:t>commercial versions </a:t>
            </a:r>
            <a:r>
              <a:rPr sz="1400" spc="-5" dirty="0">
                <a:latin typeface="Calibri"/>
                <a:cs typeface="Calibri"/>
              </a:rPr>
              <a:t>and </a:t>
            </a:r>
            <a:r>
              <a:rPr sz="1400" spc="-10" dirty="0">
                <a:latin typeface="Calibri"/>
                <a:cs typeface="Calibri"/>
              </a:rPr>
              <a:t>versions </a:t>
            </a:r>
            <a:r>
              <a:rPr sz="1400" dirty="0">
                <a:latin typeface="Calibri"/>
                <a:cs typeface="Calibri"/>
              </a:rPr>
              <a:t>with  </a:t>
            </a:r>
            <a:r>
              <a:rPr sz="1400" spc="-5" dirty="0">
                <a:latin typeface="Calibri"/>
                <a:cs typeface="Calibri"/>
              </a:rPr>
              <a:t>known radiation </a:t>
            </a:r>
            <a:r>
              <a:rPr sz="1400" spc="-10" dirty="0">
                <a:latin typeface="Calibri"/>
                <a:cs typeface="Calibri"/>
              </a:rPr>
              <a:t>tolerance </a:t>
            </a:r>
            <a:r>
              <a:rPr sz="1400" spc="-5" dirty="0">
                <a:latin typeface="Calibri"/>
                <a:cs typeface="Calibri"/>
              </a:rPr>
              <a:t>(and often additional </a:t>
            </a:r>
            <a:r>
              <a:rPr sz="1400" spc="-10" dirty="0">
                <a:latin typeface="Calibri"/>
                <a:cs typeface="Calibri"/>
              </a:rPr>
              <a:t>screening tests </a:t>
            </a:r>
            <a:r>
              <a:rPr sz="1400" spc="-5" dirty="0">
                <a:latin typeface="Calibri"/>
                <a:cs typeface="Calibri"/>
              </a:rPr>
              <a:t>applied). Using the </a:t>
            </a:r>
            <a:r>
              <a:rPr sz="1400" spc="-10" dirty="0">
                <a:latin typeface="Calibri"/>
                <a:cs typeface="Calibri"/>
              </a:rPr>
              <a:t>commercial versions </a:t>
            </a:r>
            <a:r>
              <a:rPr sz="1400" dirty="0">
                <a:latin typeface="Calibri"/>
                <a:cs typeface="Calibri"/>
              </a:rPr>
              <a:t>of </a:t>
            </a:r>
            <a:r>
              <a:rPr sz="1400" spc="-5" dirty="0">
                <a:latin typeface="Calibri"/>
                <a:cs typeface="Calibri"/>
              </a:rPr>
              <a:t>those parts </a:t>
            </a:r>
            <a:r>
              <a:rPr sz="1400" spc="-10" dirty="0">
                <a:latin typeface="Calibri"/>
                <a:cs typeface="Calibri"/>
              </a:rPr>
              <a:t>can </a:t>
            </a:r>
            <a:r>
              <a:rPr sz="1400" spc="-5" dirty="0">
                <a:latin typeface="Calibri"/>
                <a:cs typeface="Calibri"/>
              </a:rPr>
              <a:t>offer similar  radiation </a:t>
            </a:r>
            <a:r>
              <a:rPr sz="1400" spc="-10" dirty="0">
                <a:latin typeface="Calibri"/>
                <a:cs typeface="Calibri"/>
              </a:rPr>
              <a:t>tolerance, </a:t>
            </a:r>
            <a:r>
              <a:rPr sz="1400" spc="-5" dirty="0">
                <a:latin typeface="Calibri"/>
                <a:cs typeface="Calibri"/>
              </a:rPr>
              <a:t>and </a:t>
            </a:r>
            <a:r>
              <a:rPr sz="1400" dirty="0">
                <a:latin typeface="Calibri"/>
                <a:cs typeface="Calibri"/>
              </a:rPr>
              <a:t>also allow </a:t>
            </a:r>
            <a:r>
              <a:rPr sz="1400" spc="-5" dirty="0">
                <a:latin typeface="Calibri"/>
                <a:cs typeface="Calibri"/>
              </a:rPr>
              <a:t>savings </a:t>
            </a:r>
            <a:r>
              <a:rPr sz="1400" dirty="0">
                <a:latin typeface="Calibri"/>
                <a:cs typeface="Calibri"/>
              </a:rPr>
              <a:t>in </a:t>
            </a:r>
            <a:r>
              <a:rPr sz="1400" spc="-10" dirty="0">
                <a:latin typeface="Calibri"/>
                <a:cs typeface="Calibri"/>
              </a:rPr>
              <a:t>cost </a:t>
            </a:r>
            <a:r>
              <a:rPr sz="1400" spc="-5" dirty="0">
                <a:latin typeface="Calibri"/>
                <a:cs typeface="Calibri"/>
              </a:rPr>
              <a:t>and lead time. This needs </a:t>
            </a:r>
            <a:r>
              <a:rPr sz="1400" spc="-10" dirty="0">
                <a:latin typeface="Calibri"/>
                <a:cs typeface="Calibri"/>
              </a:rPr>
              <a:t>to </a:t>
            </a:r>
            <a:r>
              <a:rPr sz="1400" spc="-5" dirty="0">
                <a:latin typeface="Calibri"/>
                <a:cs typeface="Calibri"/>
              </a:rPr>
              <a:t>be </a:t>
            </a:r>
            <a:r>
              <a:rPr sz="1400" spc="-10" dirty="0">
                <a:latin typeface="Calibri"/>
                <a:cs typeface="Calibri"/>
              </a:rPr>
              <a:t>evaluated </a:t>
            </a:r>
            <a:r>
              <a:rPr sz="1400" dirty="0">
                <a:latin typeface="Calibri"/>
                <a:cs typeface="Calibri"/>
              </a:rPr>
              <a:t>on a </a:t>
            </a:r>
            <a:r>
              <a:rPr sz="1400" spc="-5" dirty="0">
                <a:latin typeface="Calibri"/>
                <a:cs typeface="Calibri"/>
              </a:rPr>
              <a:t>case </a:t>
            </a:r>
            <a:r>
              <a:rPr sz="1400" spc="-10" dirty="0">
                <a:latin typeface="Calibri"/>
                <a:cs typeface="Calibri"/>
              </a:rPr>
              <a:t>by </a:t>
            </a:r>
            <a:r>
              <a:rPr sz="1400" spc="-5" dirty="0">
                <a:latin typeface="Calibri"/>
                <a:cs typeface="Calibri"/>
              </a:rPr>
              <a:t>case basis </a:t>
            </a:r>
            <a:r>
              <a:rPr sz="1400" spc="-10" dirty="0">
                <a:latin typeface="Calibri"/>
                <a:cs typeface="Calibri"/>
              </a:rPr>
              <a:t>to ensure that </a:t>
            </a:r>
            <a:r>
              <a:rPr sz="1400" spc="-5" dirty="0">
                <a:latin typeface="Calibri"/>
                <a:cs typeface="Calibri"/>
              </a:rPr>
              <a:t>the  </a:t>
            </a:r>
            <a:r>
              <a:rPr sz="1400" spc="-10" dirty="0">
                <a:latin typeface="Calibri"/>
                <a:cs typeface="Calibri"/>
              </a:rPr>
              <a:t>commercial </a:t>
            </a:r>
            <a:r>
              <a:rPr sz="1400" spc="-5" dirty="0">
                <a:latin typeface="Calibri"/>
                <a:cs typeface="Calibri"/>
              </a:rPr>
              <a:t>version </a:t>
            </a:r>
            <a:r>
              <a:rPr sz="1400" dirty="0">
                <a:latin typeface="Calibri"/>
                <a:cs typeface="Calibri"/>
              </a:rPr>
              <a:t>of </a:t>
            </a:r>
            <a:r>
              <a:rPr sz="1400" spc="-5" dirty="0">
                <a:latin typeface="Calibri"/>
                <a:cs typeface="Calibri"/>
              </a:rPr>
              <a:t>the parts </a:t>
            </a:r>
            <a:r>
              <a:rPr sz="1400" spc="-15" dirty="0">
                <a:latin typeface="Calibri"/>
                <a:cs typeface="Calibri"/>
              </a:rPr>
              <a:t>have </a:t>
            </a:r>
            <a:r>
              <a:rPr sz="1400" spc="-10" dirty="0">
                <a:latin typeface="Calibri"/>
                <a:cs typeface="Calibri"/>
              </a:rPr>
              <a:t>comparable </a:t>
            </a:r>
            <a:r>
              <a:rPr sz="1400" spc="-5" dirty="0">
                <a:latin typeface="Calibri"/>
                <a:cs typeface="Calibri"/>
              </a:rPr>
              <a:t>traceability </a:t>
            </a:r>
            <a:r>
              <a:rPr sz="1400" spc="-10" dirty="0">
                <a:latin typeface="Calibri"/>
                <a:cs typeface="Calibri"/>
              </a:rPr>
              <a:t>to </a:t>
            </a:r>
            <a:r>
              <a:rPr sz="1400" spc="-5" dirty="0">
                <a:latin typeface="Calibri"/>
                <a:cs typeface="Calibri"/>
              </a:rPr>
              <a:t>their radiation </a:t>
            </a:r>
            <a:r>
              <a:rPr sz="1400" spc="-10" dirty="0">
                <a:latin typeface="Calibri"/>
                <a:cs typeface="Calibri"/>
              </a:rPr>
              <a:t>tolerant</a:t>
            </a:r>
            <a:r>
              <a:rPr sz="1400" spc="95" dirty="0">
                <a:latin typeface="Calibri"/>
                <a:cs typeface="Calibri"/>
              </a:rPr>
              <a:t> </a:t>
            </a:r>
            <a:r>
              <a:rPr sz="1400" spc="-10" dirty="0">
                <a:latin typeface="Calibri"/>
                <a:cs typeface="Calibri"/>
              </a:rPr>
              <a:t>counterparts.</a:t>
            </a:r>
            <a:endParaRPr sz="1400" dirty="0">
              <a:latin typeface="Calibri"/>
              <a:cs typeface="Calibri"/>
            </a:endParaRPr>
          </a:p>
          <a:p>
            <a:pPr marL="756285" marR="5080" lvl="1" indent="-287020">
              <a:lnSpc>
                <a:spcPts val="1510"/>
              </a:lnSpc>
              <a:spcBef>
                <a:spcPts val="500"/>
              </a:spcBef>
              <a:buFont typeface="Arial"/>
              <a:buChar char="•"/>
              <a:tabLst>
                <a:tab pos="756285" algn="l"/>
                <a:tab pos="756920" algn="l"/>
              </a:tabLst>
            </a:pPr>
            <a:r>
              <a:rPr sz="1400" dirty="0">
                <a:solidFill>
                  <a:srgbClr val="006FC0"/>
                </a:solidFill>
                <a:latin typeface="Calibri"/>
                <a:cs typeface="Calibri"/>
              </a:rPr>
              <a:t>Design </a:t>
            </a:r>
            <a:r>
              <a:rPr sz="1400" spc="-10" dirty="0">
                <a:solidFill>
                  <a:srgbClr val="006FC0"/>
                </a:solidFill>
                <a:latin typeface="Calibri"/>
                <a:cs typeface="Calibri"/>
              </a:rPr>
              <a:t>for </a:t>
            </a:r>
            <a:r>
              <a:rPr sz="1400" spc="-5" dirty="0">
                <a:solidFill>
                  <a:srgbClr val="006FC0"/>
                </a:solidFill>
                <a:latin typeface="Calibri"/>
                <a:cs typeface="Calibri"/>
              </a:rPr>
              <a:t>radiation </a:t>
            </a:r>
            <a:r>
              <a:rPr sz="1400" spc="-10" dirty="0">
                <a:solidFill>
                  <a:srgbClr val="006FC0"/>
                </a:solidFill>
                <a:latin typeface="Calibri"/>
                <a:cs typeface="Calibri"/>
              </a:rPr>
              <a:t>tolerance at board </a:t>
            </a:r>
            <a:r>
              <a:rPr sz="1400" spc="-5" dirty="0">
                <a:solidFill>
                  <a:srgbClr val="006FC0"/>
                </a:solidFill>
                <a:latin typeface="Calibri"/>
                <a:cs typeface="Calibri"/>
              </a:rPr>
              <a:t>and </a:t>
            </a:r>
            <a:r>
              <a:rPr sz="1400" spc="-10" dirty="0">
                <a:solidFill>
                  <a:srgbClr val="006FC0"/>
                </a:solidFill>
                <a:latin typeface="Calibri"/>
                <a:cs typeface="Calibri"/>
              </a:rPr>
              <a:t>subsystem </a:t>
            </a:r>
            <a:r>
              <a:rPr sz="1400" spc="-5" dirty="0">
                <a:solidFill>
                  <a:srgbClr val="006FC0"/>
                </a:solidFill>
                <a:latin typeface="Calibri"/>
                <a:cs typeface="Calibri"/>
              </a:rPr>
              <a:t>level, </a:t>
            </a:r>
            <a:r>
              <a:rPr sz="1400" dirty="0">
                <a:solidFill>
                  <a:srgbClr val="006FC0"/>
                </a:solidFill>
                <a:latin typeface="Calibri"/>
                <a:cs typeface="Calibri"/>
              </a:rPr>
              <a:t>if </a:t>
            </a:r>
            <a:r>
              <a:rPr sz="1400" spc="-5" dirty="0">
                <a:solidFill>
                  <a:srgbClr val="006FC0"/>
                </a:solidFill>
                <a:latin typeface="Calibri"/>
                <a:cs typeface="Calibri"/>
              </a:rPr>
              <a:t>not possible </a:t>
            </a:r>
            <a:r>
              <a:rPr sz="1400" spc="-10" dirty="0">
                <a:solidFill>
                  <a:srgbClr val="006FC0"/>
                </a:solidFill>
                <a:latin typeface="Calibri"/>
                <a:cs typeface="Calibri"/>
              </a:rPr>
              <a:t>at </a:t>
            </a:r>
            <a:r>
              <a:rPr sz="1400" spc="-5" dirty="0">
                <a:solidFill>
                  <a:srgbClr val="006FC0"/>
                </a:solidFill>
                <a:latin typeface="Calibri"/>
                <a:cs typeface="Calibri"/>
              </a:rPr>
              <a:t>part level</a:t>
            </a:r>
            <a:r>
              <a:rPr sz="1400" spc="-5" dirty="0">
                <a:latin typeface="Calibri"/>
                <a:cs typeface="Calibri"/>
              </a:rPr>
              <a:t>, </a:t>
            </a:r>
            <a:r>
              <a:rPr sz="1400" spc="-10" dirty="0">
                <a:latin typeface="Calibri"/>
                <a:cs typeface="Calibri"/>
              </a:rPr>
              <a:t>by </a:t>
            </a:r>
            <a:r>
              <a:rPr sz="1400" spc="-5" dirty="0">
                <a:latin typeface="Calibri"/>
                <a:cs typeface="Calibri"/>
              </a:rPr>
              <a:t>using and </a:t>
            </a:r>
            <a:r>
              <a:rPr sz="1400" spc="-10" dirty="0">
                <a:latin typeface="Calibri"/>
                <a:cs typeface="Calibri"/>
              </a:rPr>
              <a:t>validating strategic </a:t>
            </a:r>
            <a:r>
              <a:rPr sz="1400" spc="-20" dirty="0">
                <a:latin typeface="Calibri"/>
                <a:cs typeface="Calibri"/>
              </a:rPr>
              <a:t>redundancy,  </a:t>
            </a:r>
            <a:r>
              <a:rPr sz="1400" spc="-10" dirty="0">
                <a:latin typeface="Calibri"/>
                <a:cs typeface="Calibri"/>
              </a:rPr>
              <a:t>circuit </a:t>
            </a:r>
            <a:r>
              <a:rPr sz="1400" spc="-5" dirty="0">
                <a:latin typeface="Calibri"/>
                <a:cs typeface="Calibri"/>
              </a:rPr>
              <a:t>mitigation </a:t>
            </a:r>
            <a:r>
              <a:rPr sz="1400" dirty="0">
                <a:latin typeface="Calibri"/>
                <a:cs typeface="Calibri"/>
              </a:rPr>
              <a:t>(e.g. </a:t>
            </a:r>
            <a:r>
              <a:rPr sz="1400" spc="-10" dirty="0">
                <a:latin typeface="Calibri"/>
                <a:cs typeface="Calibri"/>
              </a:rPr>
              <a:t>watchdog circuits) </a:t>
            </a:r>
            <a:r>
              <a:rPr sz="1400" spc="-5" dirty="0">
                <a:latin typeface="Calibri"/>
                <a:cs typeface="Calibri"/>
              </a:rPr>
              <a:t>and power cycling </a:t>
            </a:r>
            <a:r>
              <a:rPr sz="1400" spc="-10" dirty="0">
                <a:latin typeface="Calibri"/>
                <a:cs typeface="Calibri"/>
              </a:rPr>
              <a:t>to </a:t>
            </a:r>
            <a:r>
              <a:rPr sz="1400" spc="-5" dirty="0">
                <a:latin typeface="Calibri"/>
                <a:cs typeface="Calibri"/>
              </a:rPr>
              <a:t>limit functional disruption during nondestructive radiation </a:t>
            </a:r>
            <a:r>
              <a:rPr sz="1400" spc="-10" dirty="0">
                <a:latin typeface="Calibri"/>
                <a:cs typeface="Calibri"/>
              </a:rPr>
              <a:t>upsets, and  reduce </a:t>
            </a:r>
            <a:r>
              <a:rPr sz="1400" dirty="0">
                <a:latin typeface="Calibri"/>
                <a:cs typeface="Calibri"/>
              </a:rPr>
              <a:t>or </a:t>
            </a:r>
            <a:r>
              <a:rPr sz="1400" spc="-5" dirty="0">
                <a:latin typeface="Calibri"/>
                <a:cs typeface="Calibri"/>
              </a:rPr>
              <a:t>eliminate </a:t>
            </a:r>
            <a:r>
              <a:rPr sz="1400" dirty="0">
                <a:latin typeface="Calibri"/>
                <a:cs typeface="Calibri"/>
              </a:rPr>
              <a:t>(e.g. </a:t>
            </a:r>
            <a:r>
              <a:rPr sz="1400" spc="-10" dirty="0">
                <a:latin typeface="Calibri"/>
                <a:cs typeface="Calibri"/>
              </a:rPr>
              <a:t>over-current protection) </a:t>
            </a:r>
            <a:r>
              <a:rPr sz="1400" spc="-5" dirty="0">
                <a:latin typeface="Calibri"/>
                <a:cs typeface="Calibri"/>
              </a:rPr>
              <a:t>the </a:t>
            </a:r>
            <a:r>
              <a:rPr sz="1400" spc="-10" dirty="0">
                <a:latin typeface="Calibri"/>
                <a:cs typeface="Calibri"/>
              </a:rPr>
              <a:t>effects </a:t>
            </a:r>
            <a:r>
              <a:rPr sz="1400" dirty="0">
                <a:latin typeface="Calibri"/>
                <a:cs typeface="Calibri"/>
              </a:rPr>
              <a:t>of </a:t>
            </a:r>
            <a:r>
              <a:rPr sz="1400" spc="-5" dirty="0">
                <a:latin typeface="Calibri"/>
                <a:cs typeface="Calibri"/>
              </a:rPr>
              <a:t>potentially destructive </a:t>
            </a:r>
            <a:r>
              <a:rPr sz="1400" spc="-10" dirty="0">
                <a:latin typeface="Calibri"/>
                <a:cs typeface="Calibri"/>
              </a:rPr>
              <a:t>upsets </a:t>
            </a:r>
            <a:r>
              <a:rPr sz="1400" spc="-5" dirty="0">
                <a:latin typeface="Calibri"/>
                <a:cs typeface="Calibri"/>
              </a:rPr>
              <a:t>such as </a:t>
            </a:r>
            <a:r>
              <a:rPr sz="1400" spc="-10" dirty="0">
                <a:latin typeface="Calibri"/>
                <a:cs typeface="Calibri"/>
              </a:rPr>
              <a:t>micro-latchup </a:t>
            </a:r>
            <a:r>
              <a:rPr sz="1400" spc="-5" dirty="0">
                <a:latin typeface="Calibri"/>
                <a:cs typeface="Calibri"/>
              </a:rPr>
              <a:t>and </a:t>
            </a:r>
            <a:r>
              <a:rPr sz="1400" dirty="0">
                <a:latin typeface="Calibri"/>
                <a:cs typeface="Calibri"/>
              </a:rPr>
              <a:t>SEB </a:t>
            </a:r>
            <a:r>
              <a:rPr sz="1400" spc="-10" dirty="0">
                <a:latin typeface="Calibri"/>
                <a:cs typeface="Calibri"/>
              </a:rPr>
              <a:t>failure, and  </a:t>
            </a:r>
            <a:r>
              <a:rPr sz="1400" spc="-5" dirty="0">
                <a:latin typeface="Calibri"/>
                <a:cs typeface="Calibri"/>
              </a:rPr>
              <a:t>other mitigations (HW </a:t>
            </a:r>
            <a:r>
              <a:rPr sz="1400" dirty="0">
                <a:latin typeface="Calibri"/>
                <a:cs typeface="Calibri"/>
              </a:rPr>
              <a:t>&amp; </a:t>
            </a:r>
            <a:r>
              <a:rPr sz="1400" spc="-5" dirty="0">
                <a:latin typeface="Calibri"/>
                <a:cs typeface="Calibri"/>
              </a:rPr>
              <a:t>SW) </a:t>
            </a:r>
            <a:r>
              <a:rPr sz="1400" spc="-10" dirty="0">
                <a:latin typeface="Calibri"/>
                <a:cs typeface="Calibri"/>
              </a:rPr>
              <a:t>through circuit</a:t>
            </a:r>
            <a:r>
              <a:rPr sz="1400" spc="20" dirty="0">
                <a:latin typeface="Calibri"/>
                <a:cs typeface="Calibri"/>
              </a:rPr>
              <a:t> </a:t>
            </a:r>
            <a:r>
              <a:rPr sz="1400" spc="-5" dirty="0">
                <a:latin typeface="Calibri"/>
                <a:cs typeface="Calibri"/>
              </a:rPr>
              <a:t>designs.</a:t>
            </a:r>
            <a:endParaRPr sz="1400" dirty="0">
              <a:latin typeface="Calibri"/>
              <a:cs typeface="Calibri"/>
            </a:endParaRPr>
          </a:p>
          <a:p>
            <a:pPr marL="756285" marR="99695" lvl="1" indent="-287020">
              <a:lnSpc>
                <a:spcPts val="1510"/>
              </a:lnSpc>
              <a:spcBef>
                <a:spcPts val="509"/>
              </a:spcBef>
              <a:buFont typeface="Arial"/>
              <a:buChar char="•"/>
              <a:tabLst>
                <a:tab pos="756285" algn="l"/>
                <a:tab pos="756920" algn="l"/>
              </a:tabLst>
            </a:pPr>
            <a:r>
              <a:rPr sz="1400" spc="-5" dirty="0">
                <a:solidFill>
                  <a:srgbClr val="006FC0"/>
                </a:solidFill>
                <a:latin typeface="Calibri"/>
                <a:cs typeface="Calibri"/>
              </a:rPr>
              <a:t>Radiation-tolerant </a:t>
            </a:r>
            <a:r>
              <a:rPr sz="1400" spc="-10" dirty="0">
                <a:solidFill>
                  <a:srgbClr val="006FC0"/>
                </a:solidFill>
                <a:latin typeface="Calibri"/>
                <a:cs typeface="Calibri"/>
              </a:rPr>
              <a:t>circuit </a:t>
            </a:r>
            <a:r>
              <a:rPr sz="1400" spc="-5" dirty="0">
                <a:solidFill>
                  <a:srgbClr val="006FC0"/>
                </a:solidFill>
                <a:latin typeface="Calibri"/>
                <a:cs typeface="Calibri"/>
              </a:rPr>
              <a:t>design </a:t>
            </a:r>
            <a:r>
              <a:rPr sz="1400" spc="-5" dirty="0">
                <a:latin typeface="Calibri"/>
                <a:cs typeface="Calibri"/>
              </a:rPr>
              <a:t>should </a:t>
            </a:r>
            <a:r>
              <a:rPr sz="1400" spc="-10" dirty="0">
                <a:latin typeface="Calibri"/>
                <a:cs typeface="Calibri"/>
              </a:rPr>
              <a:t>play more </a:t>
            </a:r>
            <a:r>
              <a:rPr sz="1400" spc="-5" dirty="0">
                <a:latin typeface="Calibri"/>
                <a:cs typeface="Calibri"/>
              </a:rPr>
              <a:t>significant role </a:t>
            </a:r>
            <a:r>
              <a:rPr sz="1400" spc="-10" dirty="0">
                <a:latin typeface="Calibri"/>
                <a:cs typeface="Calibri"/>
              </a:rPr>
              <a:t>compared to </a:t>
            </a:r>
            <a:r>
              <a:rPr sz="1400" spc="-5" dirty="0">
                <a:latin typeface="Calibri"/>
                <a:cs typeface="Calibri"/>
              </a:rPr>
              <a:t>individual part radiation </a:t>
            </a:r>
            <a:r>
              <a:rPr sz="1400" spc="-10" dirty="0">
                <a:latin typeface="Calibri"/>
                <a:cs typeface="Calibri"/>
              </a:rPr>
              <a:t>hardness efforts, whether </a:t>
            </a:r>
            <a:r>
              <a:rPr sz="1400" spc="-5" dirty="0">
                <a:latin typeface="Calibri"/>
                <a:cs typeface="Calibri"/>
              </a:rPr>
              <a:t>using  </a:t>
            </a:r>
            <a:r>
              <a:rPr sz="1400" spc="-20" dirty="0">
                <a:latin typeface="Calibri"/>
                <a:cs typeface="Calibri"/>
              </a:rPr>
              <a:t>COTS </a:t>
            </a:r>
            <a:r>
              <a:rPr sz="1400" spc="-5" dirty="0">
                <a:latin typeface="Calibri"/>
                <a:cs typeface="Calibri"/>
              </a:rPr>
              <a:t>(or MIL-SPEC parts </a:t>
            </a:r>
            <a:r>
              <a:rPr sz="1400" dirty="0">
                <a:latin typeface="Calibri"/>
                <a:cs typeface="Calibri"/>
              </a:rPr>
              <a:t>in </a:t>
            </a:r>
            <a:r>
              <a:rPr sz="1400" spc="-5" dirty="0">
                <a:latin typeface="Calibri"/>
                <a:cs typeface="Calibri"/>
              </a:rPr>
              <a:t>this </a:t>
            </a:r>
            <a:r>
              <a:rPr sz="1400" spc="-10" dirty="0">
                <a:latin typeface="Calibri"/>
                <a:cs typeface="Calibri"/>
              </a:rPr>
              <a:t>matter). For </a:t>
            </a:r>
            <a:r>
              <a:rPr sz="1400" spc="-20" dirty="0">
                <a:latin typeface="Calibri"/>
                <a:cs typeface="Calibri"/>
              </a:rPr>
              <a:t>COTS </a:t>
            </a:r>
            <a:r>
              <a:rPr sz="1400" spc="-5" dirty="0">
                <a:latin typeface="Calibri"/>
                <a:cs typeface="Calibri"/>
              </a:rPr>
              <a:t>parts, plan </a:t>
            </a:r>
            <a:r>
              <a:rPr sz="1400" dirty="0">
                <a:latin typeface="Calibri"/>
                <a:cs typeface="Calibri"/>
              </a:rPr>
              <a:t>on </a:t>
            </a:r>
            <a:r>
              <a:rPr sz="1400" spc="-10" dirty="0">
                <a:latin typeface="Calibri"/>
                <a:cs typeface="Calibri"/>
              </a:rPr>
              <a:t>more extensive </a:t>
            </a:r>
            <a:r>
              <a:rPr sz="1400" spc="-5" dirty="0">
                <a:latin typeface="Calibri"/>
                <a:cs typeface="Calibri"/>
              </a:rPr>
              <a:t>radiation testing and mitigation than </a:t>
            </a:r>
            <a:r>
              <a:rPr sz="1400" dirty="0">
                <a:latin typeface="Calibri"/>
                <a:cs typeface="Calibri"/>
              </a:rPr>
              <a:t>with </a:t>
            </a:r>
            <a:r>
              <a:rPr sz="1400" spc="-5" dirty="0">
                <a:latin typeface="Calibri"/>
                <a:cs typeface="Calibri"/>
              </a:rPr>
              <a:t>MIL-SPEC  </a:t>
            </a:r>
            <a:r>
              <a:rPr sz="1400" spc="-10" dirty="0">
                <a:latin typeface="Calibri"/>
                <a:cs typeface="Calibri"/>
              </a:rPr>
              <a:t>counterparts, </a:t>
            </a:r>
            <a:r>
              <a:rPr sz="1400" spc="-5" dirty="0">
                <a:latin typeface="Calibri"/>
                <a:cs typeface="Calibri"/>
              </a:rPr>
              <a:t>as </a:t>
            </a:r>
            <a:r>
              <a:rPr sz="1400" spc="-10" dirty="0">
                <a:latin typeface="Calibri"/>
                <a:cs typeface="Calibri"/>
              </a:rPr>
              <a:t>there </a:t>
            </a:r>
            <a:r>
              <a:rPr sz="1400" spc="-5" dirty="0">
                <a:latin typeface="Calibri"/>
                <a:cs typeface="Calibri"/>
              </a:rPr>
              <a:t>should be </a:t>
            </a:r>
            <a:r>
              <a:rPr sz="1400" dirty="0">
                <a:latin typeface="Calibri"/>
                <a:cs typeface="Calibri"/>
              </a:rPr>
              <a:t>a </a:t>
            </a:r>
            <a:r>
              <a:rPr sz="1400" spc="-10" dirty="0">
                <a:latin typeface="Calibri"/>
                <a:cs typeface="Calibri"/>
              </a:rPr>
              <a:t>greater level </a:t>
            </a:r>
            <a:r>
              <a:rPr sz="1400" dirty="0">
                <a:latin typeface="Calibri"/>
                <a:cs typeface="Calibri"/>
              </a:rPr>
              <a:t>of </a:t>
            </a:r>
            <a:r>
              <a:rPr sz="1400" spc="-10" dirty="0">
                <a:latin typeface="Calibri"/>
                <a:cs typeface="Calibri"/>
              </a:rPr>
              <a:t>expectation that </a:t>
            </a:r>
            <a:r>
              <a:rPr sz="1400" spc="-5" dirty="0">
                <a:latin typeface="Calibri"/>
                <a:cs typeface="Calibri"/>
              </a:rPr>
              <a:t>radiation </a:t>
            </a:r>
            <a:r>
              <a:rPr sz="1400" dirty="0">
                <a:latin typeface="Calibri"/>
                <a:cs typeface="Calibri"/>
              </a:rPr>
              <a:t>will </a:t>
            </a:r>
            <a:r>
              <a:rPr sz="1400" spc="-10" dirty="0">
                <a:latin typeface="Calibri"/>
                <a:cs typeface="Calibri"/>
              </a:rPr>
              <a:t>cause </a:t>
            </a:r>
            <a:r>
              <a:rPr sz="1400" dirty="0">
                <a:latin typeface="Calibri"/>
                <a:cs typeface="Calibri"/>
              </a:rPr>
              <a:t>a</a:t>
            </a:r>
            <a:r>
              <a:rPr sz="1400" spc="145" dirty="0">
                <a:latin typeface="Calibri"/>
                <a:cs typeface="Calibri"/>
              </a:rPr>
              <a:t> </a:t>
            </a:r>
            <a:r>
              <a:rPr sz="1400" spc="-10" dirty="0">
                <a:latin typeface="Calibri"/>
                <a:cs typeface="Calibri"/>
              </a:rPr>
              <a:t>problem.</a:t>
            </a:r>
            <a:endParaRPr sz="1400" dirty="0">
              <a:latin typeface="Calibri"/>
              <a:cs typeface="Calibri"/>
            </a:endParaRPr>
          </a:p>
          <a:p>
            <a:pPr marL="756285" marR="405130" lvl="1" indent="-287020">
              <a:lnSpc>
                <a:spcPts val="1510"/>
              </a:lnSpc>
              <a:spcBef>
                <a:spcPts val="509"/>
              </a:spcBef>
              <a:buFont typeface="Arial"/>
              <a:buChar char="•"/>
              <a:tabLst>
                <a:tab pos="756285" algn="l"/>
                <a:tab pos="756920" algn="l"/>
              </a:tabLst>
            </a:pPr>
            <a:r>
              <a:rPr sz="1400" spc="-5" dirty="0">
                <a:solidFill>
                  <a:srgbClr val="006FC0"/>
                </a:solidFill>
                <a:latin typeface="Calibri"/>
                <a:cs typeface="Calibri"/>
              </a:rPr>
              <a:t>Follow </a:t>
            </a:r>
            <a:r>
              <a:rPr sz="1400" spc="-20" dirty="0">
                <a:solidFill>
                  <a:srgbClr val="006FC0"/>
                </a:solidFill>
                <a:latin typeface="Calibri"/>
                <a:cs typeface="Calibri"/>
              </a:rPr>
              <a:t>COTS </a:t>
            </a:r>
            <a:r>
              <a:rPr sz="1400" spc="-5" dirty="0">
                <a:solidFill>
                  <a:srgbClr val="006FC0"/>
                </a:solidFill>
                <a:latin typeface="Calibri"/>
                <a:cs typeface="Calibri"/>
              </a:rPr>
              <a:t>parts </a:t>
            </a:r>
            <a:r>
              <a:rPr sz="1400" dirty="0">
                <a:solidFill>
                  <a:srgbClr val="006FC0"/>
                </a:solidFill>
                <a:latin typeface="Calibri"/>
                <a:cs typeface="Calibri"/>
              </a:rPr>
              <a:t>RHA </a:t>
            </a:r>
            <a:r>
              <a:rPr sz="1400" spc="-10" dirty="0">
                <a:solidFill>
                  <a:srgbClr val="006FC0"/>
                </a:solidFill>
                <a:latin typeface="Calibri"/>
                <a:cs typeface="Calibri"/>
              </a:rPr>
              <a:t>considerations </a:t>
            </a:r>
            <a:r>
              <a:rPr sz="1400" dirty="0">
                <a:latin typeface="Calibri"/>
                <a:cs typeface="Calibri"/>
              </a:rPr>
              <a:t>in </a:t>
            </a:r>
            <a:r>
              <a:rPr sz="1400" spc="-5" dirty="0">
                <a:latin typeface="Calibri"/>
                <a:cs typeface="Calibri"/>
              </a:rPr>
              <a:t>Section </a:t>
            </a:r>
            <a:r>
              <a:rPr sz="1400" dirty="0">
                <a:latin typeface="Calibri"/>
                <a:cs typeface="Calibri"/>
              </a:rPr>
              <a:t>7.10.6 </a:t>
            </a:r>
            <a:r>
              <a:rPr sz="1400" spc="-5" dirty="0">
                <a:latin typeface="Calibri"/>
                <a:cs typeface="Calibri"/>
              </a:rPr>
              <a:t>and the </a:t>
            </a:r>
            <a:r>
              <a:rPr sz="1400" spc="-10" dirty="0">
                <a:latin typeface="Calibri"/>
                <a:cs typeface="Calibri"/>
              </a:rPr>
              <a:t>detailed </a:t>
            </a:r>
            <a:r>
              <a:rPr sz="1400" spc="-5" dirty="0">
                <a:latin typeface="Calibri"/>
                <a:cs typeface="Calibri"/>
              </a:rPr>
              <a:t>guideline </a:t>
            </a:r>
            <a:r>
              <a:rPr sz="1400" dirty="0">
                <a:latin typeface="Calibri"/>
                <a:cs typeface="Calibri"/>
              </a:rPr>
              <a:t>in </a:t>
            </a:r>
            <a:r>
              <a:rPr sz="1400" spc="-5" dirty="0">
                <a:latin typeface="Calibri"/>
                <a:cs typeface="Calibri"/>
              </a:rPr>
              <a:t>NESC-RP-19-01489 “Guidelines </a:t>
            </a:r>
            <a:r>
              <a:rPr sz="1400" spc="-10" dirty="0">
                <a:latin typeface="Calibri"/>
                <a:cs typeface="Calibri"/>
              </a:rPr>
              <a:t>for </a:t>
            </a:r>
            <a:r>
              <a:rPr sz="1400" spc="-5" dirty="0">
                <a:latin typeface="Calibri"/>
                <a:cs typeface="Calibri"/>
              </a:rPr>
              <a:t>an </a:t>
            </a:r>
            <a:r>
              <a:rPr sz="1400" spc="-10" dirty="0">
                <a:latin typeface="Calibri"/>
                <a:cs typeface="Calibri"/>
              </a:rPr>
              <a:t>Avionics  </a:t>
            </a:r>
            <a:r>
              <a:rPr sz="1400" spc="-5" dirty="0">
                <a:latin typeface="Calibri"/>
                <a:cs typeface="Calibri"/>
              </a:rPr>
              <a:t>Radiation Hardness</a:t>
            </a:r>
            <a:r>
              <a:rPr sz="1400" spc="10" dirty="0">
                <a:latin typeface="Calibri"/>
                <a:cs typeface="Calibri"/>
              </a:rPr>
              <a:t> </a:t>
            </a:r>
            <a:r>
              <a:rPr sz="1400" spc="-20" dirty="0">
                <a:latin typeface="Calibri"/>
                <a:cs typeface="Calibri"/>
              </a:rPr>
              <a:t>Assurance”.</a:t>
            </a:r>
            <a:endParaRPr sz="1400" dirty="0">
              <a:latin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A618E-7E72-4247-B55A-1E26B753F474}"/>
              </a:ext>
            </a:extLst>
          </p:cNvPr>
          <p:cNvSpPr>
            <a:spLocks noGrp="1"/>
          </p:cNvSpPr>
          <p:nvPr>
            <p:ph type="title"/>
          </p:nvPr>
        </p:nvSpPr>
        <p:spPr>
          <a:xfrm>
            <a:off x="600635" y="275478"/>
            <a:ext cx="11277599" cy="603063"/>
          </a:xfrm>
        </p:spPr>
        <p:txBody>
          <a:bodyPr>
            <a:noAutofit/>
          </a:bodyPr>
          <a:lstStyle/>
          <a:p>
            <a:r>
              <a:rPr lang="en-US" sz="3200" dirty="0">
                <a:latin typeface="+mn-lt"/>
              </a:rPr>
              <a:t>Phase I: NESC Findings, Observations and Recommendations (V)</a:t>
            </a:r>
          </a:p>
        </p:txBody>
      </p:sp>
      <p:sp>
        <p:nvSpPr>
          <p:cNvPr id="3" name="Content Placeholder 2">
            <a:extLst>
              <a:ext uri="{FF2B5EF4-FFF2-40B4-BE49-F238E27FC236}">
                <a16:creationId xmlns:a16="http://schemas.microsoft.com/office/drawing/2014/main" id="{65A95CDA-4355-4DBF-9DBE-E5FB5159EC01}"/>
              </a:ext>
            </a:extLst>
          </p:cNvPr>
          <p:cNvSpPr>
            <a:spLocks noGrp="1"/>
          </p:cNvSpPr>
          <p:nvPr>
            <p:ph idx="1"/>
          </p:nvPr>
        </p:nvSpPr>
        <p:spPr>
          <a:xfrm>
            <a:off x="600634" y="941294"/>
            <a:ext cx="10829365" cy="5231233"/>
          </a:xfrm>
        </p:spPr>
        <p:txBody>
          <a:bodyPr>
            <a:normAutofit fontScale="77500" lnSpcReduction="20000"/>
          </a:bodyPr>
          <a:lstStyle/>
          <a:p>
            <a:pPr>
              <a:lnSpc>
                <a:spcPct val="120000"/>
              </a:lnSpc>
              <a:spcBef>
                <a:spcPts val="0"/>
              </a:spcBef>
              <a:spcAft>
                <a:spcPts val="600"/>
              </a:spcAft>
            </a:pPr>
            <a:r>
              <a:rPr lang="en-US" sz="2500" dirty="0"/>
              <a:t>Lack of consensus in two areas</a:t>
            </a:r>
          </a:p>
          <a:p>
            <a:pPr lvl="1">
              <a:lnSpc>
                <a:spcPct val="120000"/>
              </a:lnSpc>
              <a:spcBef>
                <a:spcPts val="0"/>
              </a:spcBef>
              <a:spcAft>
                <a:spcPts val="600"/>
              </a:spcAft>
            </a:pPr>
            <a:r>
              <a:rPr lang="en-US" sz="2500" b="1" dirty="0"/>
              <a:t>F-4 </a:t>
            </a:r>
            <a:r>
              <a:rPr lang="en-US" sz="2500" dirty="0"/>
              <a:t>There is a lack of consensus within NASA on the </a:t>
            </a:r>
            <a:r>
              <a:rPr lang="en-US" sz="2500" dirty="0">
                <a:solidFill>
                  <a:schemeClr val="accent1"/>
                </a:solidFill>
              </a:rPr>
              <a:t>perception of risk of using COTS parts </a:t>
            </a:r>
            <a:r>
              <a:rPr lang="en-US" sz="2500" dirty="0"/>
              <a:t>for safety and mission critical applications in spaceflight systems.  It varies from feelings of “high risk” when part-level MIL-SPEC/NASA screening and space qualification are not fully performed to “no elevated risk” when sound engineering is used, and part application is understood. </a:t>
            </a:r>
          </a:p>
          <a:p>
            <a:pPr lvl="1">
              <a:lnSpc>
                <a:spcPct val="120000"/>
              </a:lnSpc>
              <a:spcBef>
                <a:spcPts val="0"/>
              </a:spcBef>
              <a:spcAft>
                <a:spcPts val="600"/>
              </a:spcAft>
            </a:pPr>
            <a:r>
              <a:rPr lang="en-US" sz="2500" b="1" dirty="0"/>
              <a:t>F-5 </a:t>
            </a:r>
            <a:r>
              <a:rPr lang="en-US" sz="2500" dirty="0"/>
              <a:t>Compared to MIL-SPEC parts, </a:t>
            </a:r>
            <a:r>
              <a:rPr lang="en-US" sz="2500" dirty="0">
                <a:solidFill>
                  <a:schemeClr val="accent1"/>
                </a:solidFill>
              </a:rPr>
              <a:t>part-level verification </a:t>
            </a:r>
            <a:r>
              <a:rPr lang="en-US" sz="2500" dirty="0"/>
              <a:t>for COTS parts used in spaceflight systems remains a major challenge, since there is no government insight or direct/formal communication channel existing with the COTS parts manufacturers. </a:t>
            </a:r>
          </a:p>
          <a:p>
            <a:pPr lvl="2">
              <a:lnSpc>
                <a:spcPct val="120000"/>
              </a:lnSpc>
              <a:spcBef>
                <a:spcPts val="0"/>
              </a:spcBef>
              <a:spcAft>
                <a:spcPts val="600"/>
              </a:spcAft>
            </a:pPr>
            <a:r>
              <a:rPr lang="en-US" sz="2500" dirty="0"/>
              <a:t>There is a lack of consensus within NASA regarding the types of the parts manufacturer’s evidence (e.g., manufacturers’ reliability report, quality report, technology and qualification report, third-party testing, etc.) and the sources of data (e.g., manufacturers’ web pages, email exchanges, site visit, etc.) that would be sufficient for part-level verification on COTS parts. </a:t>
            </a:r>
          </a:p>
          <a:p>
            <a:pPr lvl="2">
              <a:lnSpc>
                <a:spcPct val="120000"/>
              </a:lnSpc>
              <a:spcBef>
                <a:spcPts val="0"/>
              </a:spcBef>
              <a:spcAft>
                <a:spcPts val="600"/>
              </a:spcAft>
            </a:pPr>
            <a:r>
              <a:rPr lang="en-US" sz="2500" dirty="0"/>
              <a:t>Current practices vary from no verification at part-level to full verification at parts level, depending on Center’s practices and project’s risk posture.  </a:t>
            </a:r>
          </a:p>
          <a:p>
            <a:pPr lvl="1">
              <a:lnSpc>
                <a:spcPct val="100000"/>
              </a:lnSpc>
              <a:spcBef>
                <a:spcPts val="0"/>
              </a:spcBef>
              <a:spcAft>
                <a:spcPts val="600"/>
              </a:spcAft>
            </a:pPr>
            <a:endParaRPr lang="en-US" sz="2800" b="0" dirty="0">
              <a:cs typeface="Calibri" panose="020F0502020204030204" pitchFamily="34" charset="0"/>
            </a:endParaRPr>
          </a:p>
        </p:txBody>
      </p:sp>
      <p:sp>
        <p:nvSpPr>
          <p:cNvPr id="4" name="Date Placeholder 3">
            <a:extLst>
              <a:ext uri="{FF2B5EF4-FFF2-40B4-BE49-F238E27FC236}">
                <a16:creationId xmlns:a16="http://schemas.microsoft.com/office/drawing/2014/main" id="{6D353B93-4B74-4517-B6F6-0FC7A2EC30A8}"/>
              </a:ext>
            </a:extLst>
          </p:cNvPr>
          <p:cNvSpPr>
            <a:spLocks noGrp="1"/>
          </p:cNvSpPr>
          <p:nvPr>
            <p:ph type="dt" sz="half" idx="10"/>
          </p:nvPr>
        </p:nvSpPr>
        <p:spPr/>
        <p:txBody>
          <a:bodyPr/>
          <a:lstStyle/>
          <a:p>
            <a:r>
              <a:rPr lang="en-US"/>
              <a:t>2/9/2022</a:t>
            </a:r>
          </a:p>
        </p:txBody>
      </p:sp>
      <p:sp>
        <p:nvSpPr>
          <p:cNvPr id="6" name="Slide Number Placeholder 5">
            <a:extLst>
              <a:ext uri="{FF2B5EF4-FFF2-40B4-BE49-F238E27FC236}">
                <a16:creationId xmlns:a16="http://schemas.microsoft.com/office/drawing/2014/main" id="{ED31B47A-F526-41A9-A435-F11085A4FFB2}"/>
              </a:ext>
            </a:extLst>
          </p:cNvPr>
          <p:cNvSpPr>
            <a:spLocks noGrp="1"/>
          </p:cNvSpPr>
          <p:nvPr>
            <p:ph type="sldNum" sz="quarter" idx="12"/>
          </p:nvPr>
        </p:nvSpPr>
        <p:spPr/>
        <p:txBody>
          <a:bodyPr/>
          <a:lstStyle/>
          <a:p>
            <a:fld id="{A2EF17F0-A9FB-4237-885A-C352EECEEE8A}" type="slidenum">
              <a:rPr lang="en-US" smtClean="0"/>
              <a:t>14</a:t>
            </a:fld>
            <a:endParaRPr lang="en-US"/>
          </a:p>
        </p:txBody>
      </p:sp>
      <p:sp>
        <p:nvSpPr>
          <p:cNvPr id="5" name="Footer Placeholder 4">
            <a:extLst>
              <a:ext uri="{FF2B5EF4-FFF2-40B4-BE49-F238E27FC236}">
                <a16:creationId xmlns:a16="http://schemas.microsoft.com/office/drawing/2014/main" id="{636F41E3-3BF6-4894-BA44-C2763F90F571}"/>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122100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11C1A-34E6-41A0-9169-C93E8781D73C}"/>
              </a:ext>
            </a:extLst>
          </p:cNvPr>
          <p:cNvSpPr>
            <a:spLocks noGrp="1"/>
          </p:cNvSpPr>
          <p:nvPr>
            <p:ph type="title"/>
          </p:nvPr>
        </p:nvSpPr>
        <p:spPr>
          <a:xfrm>
            <a:off x="582705" y="288673"/>
            <a:ext cx="10515600" cy="603063"/>
          </a:xfrm>
        </p:spPr>
        <p:txBody>
          <a:bodyPr>
            <a:normAutofit/>
          </a:bodyPr>
          <a:lstStyle/>
          <a:p>
            <a:r>
              <a:rPr lang="en-US" sz="3600" dirty="0">
                <a:latin typeface="+mn-lt"/>
                <a:cs typeface="Arial" pitchFamily="34" charset="0"/>
              </a:rPr>
              <a:t>Phase II: Scope of the Assessment</a:t>
            </a:r>
            <a:endParaRPr lang="en-US" sz="3600" dirty="0">
              <a:latin typeface="+mn-lt"/>
            </a:endParaRPr>
          </a:p>
        </p:txBody>
      </p:sp>
      <p:sp>
        <p:nvSpPr>
          <p:cNvPr id="3" name="Content Placeholder 2">
            <a:extLst>
              <a:ext uri="{FF2B5EF4-FFF2-40B4-BE49-F238E27FC236}">
                <a16:creationId xmlns:a16="http://schemas.microsoft.com/office/drawing/2014/main" id="{0C3BF3C6-7E49-4633-A745-1CE29A98B61F}"/>
              </a:ext>
            </a:extLst>
          </p:cNvPr>
          <p:cNvSpPr>
            <a:spLocks noGrp="1"/>
          </p:cNvSpPr>
          <p:nvPr>
            <p:ph idx="1"/>
          </p:nvPr>
        </p:nvSpPr>
        <p:spPr>
          <a:xfrm>
            <a:off x="582705" y="878540"/>
            <a:ext cx="10771095" cy="5389255"/>
          </a:xfrm>
        </p:spPr>
        <p:txBody>
          <a:bodyPr>
            <a:noAutofit/>
          </a:bodyPr>
          <a:lstStyle/>
          <a:p>
            <a:pPr marL="342900" lvl="0" indent="-342900">
              <a:lnSpc>
                <a:spcPct val="100000"/>
              </a:lnSpc>
              <a:spcBef>
                <a:spcPts val="0"/>
              </a:spcBef>
              <a:spcAft>
                <a:spcPts val="600"/>
              </a:spcAft>
            </a:pPr>
            <a:r>
              <a:rPr lang="en-US" sz="2400" dirty="0"/>
              <a:t>Capture current practices on use of COTS EEE parts from DoD and FAA.</a:t>
            </a:r>
          </a:p>
          <a:p>
            <a:pPr marL="342900" lvl="0" indent="-342900">
              <a:lnSpc>
                <a:spcPct val="100000"/>
              </a:lnSpc>
              <a:spcBef>
                <a:spcPts val="0"/>
              </a:spcBef>
              <a:spcAft>
                <a:spcPts val="600"/>
              </a:spcAft>
            </a:pPr>
            <a:r>
              <a:rPr lang="en-US" sz="2400" dirty="0"/>
              <a:t>Provide NESC recommendations that could lead to future agency guidance.</a:t>
            </a:r>
          </a:p>
          <a:p>
            <a:pPr marL="342900" lvl="0" indent="-342900">
              <a:lnSpc>
                <a:spcPct val="100000"/>
              </a:lnSpc>
              <a:spcBef>
                <a:spcPts val="0"/>
              </a:spcBef>
              <a:spcAft>
                <a:spcPts val="600"/>
              </a:spcAft>
            </a:pPr>
            <a:r>
              <a:rPr lang="en-US" sz="2400" dirty="0"/>
              <a:t>Participation from eight centers: ARC, GRC, GSFC, JPL, JSC, KSC, LaRC, MSFC, plus DoD (Army, MDA, Navy) and FAA.</a:t>
            </a:r>
          </a:p>
          <a:p>
            <a:pPr marL="342900" lvl="0" indent="-342900">
              <a:lnSpc>
                <a:spcPct val="100000"/>
              </a:lnSpc>
              <a:spcBef>
                <a:spcPts val="0"/>
              </a:spcBef>
              <a:spcAft>
                <a:spcPts val="600"/>
              </a:spcAft>
            </a:pPr>
            <a:r>
              <a:rPr lang="en-US" sz="2400" dirty="0"/>
              <a:t>Understand COTS manufacturers’ processes.</a:t>
            </a:r>
          </a:p>
          <a:p>
            <a:pPr marL="800100" lvl="1" indent="-342900">
              <a:lnSpc>
                <a:spcPct val="100000"/>
              </a:lnSpc>
              <a:spcBef>
                <a:spcPts val="0"/>
              </a:spcBef>
              <a:spcAft>
                <a:spcPts val="600"/>
              </a:spcAft>
            </a:pPr>
            <a:r>
              <a:rPr lang="en-US" sz="2000" dirty="0"/>
              <a:t>Generated a list of questions for COTS manufacturers</a:t>
            </a:r>
          </a:p>
          <a:p>
            <a:pPr marL="800100" lvl="1" indent="-342900">
              <a:lnSpc>
                <a:spcPct val="100000"/>
              </a:lnSpc>
              <a:spcBef>
                <a:spcPts val="0"/>
              </a:spcBef>
              <a:spcAft>
                <a:spcPts val="600"/>
              </a:spcAft>
            </a:pPr>
            <a:r>
              <a:rPr lang="en-US" sz="2000" dirty="0"/>
              <a:t>Talked to some COTS parts manufacturers to understand their processes </a:t>
            </a:r>
          </a:p>
          <a:p>
            <a:pPr marL="342900" indent="-342900">
              <a:lnSpc>
                <a:spcPct val="100000"/>
              </a:lnSpc>
              <a:spcBef>
                <a:spcPts val="0"/>
              </a:spcBef>
              <a:spcAft>
                <a:spcPts val="600"/>
              </a:spcAft>
            </a:pPr>
            <a:r>
              <a:rPr lang="en-US" sz="2400" dirty="0"/>
              <a:t>Final report will be publicly available</a:t>
            </a:r>
          </a:p>
          <a:p>
            <a:pPr lvl="1">
              <a:lnSpc>
                <a:spcPct val="100000"/>
              </a:lnSpc>
              <a:spcBef>
                <a:spcPts val="0"/>
              </a:spcBef>
              <a:spcAft>
                <a:spcPts val="600"/>
              </a:spcAft>
            </a:pPr>
            <a:r>
              <a:rPr lang="en-US" sz="2000" dirty="0"/>
              <a:t>Add FAA/DoD current practices</a:t>
            </a:r>
          </a:p>
          <a:p>
            <a:pPr lvl="1">
              <a:lnSpc>
                <a:spcPct val="100000"/>
              </a:lnSpc>
              <a:spcBef>
                <a:spcPts val="0"/>
              </a:spcBef>
              <a:spcAft>
                <a:spcPts val="600"/>
              </a:spcAft>
            </a:pPr>
            <a:r>
              <a:rPr lang="en-US" sz="2000" dirty="0">
                <a:cs typeface="Calibri" panose="020F0502020204030204" pitchFamily="34" charset="0"/>
              </a:rPr>
              <a:t>Add criteria of an ILPM, an established parts category from an ILPM</a:t>
            </a:r>
          </a:p>
          <a:p>
            <a:pPr lvl="1">
              <a:lnSpc>
                <a:spcPct val="100000"/>
              </a:lnSpc>
              <a:spcBef>
                <a:spcPts val="0"/>
              </a:spcBef>
              <a:spcAft>
                <a:spcPts val="600"/>
              </a:spcAft>
            </a:pPr>
            <a:r>
              <a:rPr lang="en-US" sz="2000" dirty="0"/>
              <a:t>Add further guidelines on part-level verification</a:t>
            </a:r>
            <a:r>
              <a:rPr lang="en-US" sz="2000" dirty="0">
                <a:cs typeface="Calibri" panose="020F0502020204030204" pitchFamily="34" charset="0"/>
              </a:rPr>
              <a:t> and criteria</a:t>
            </a:r>
          </a:p>
          <a:p>
            <a:pPr lvl="1">
              <a:lnSpc>
                <a:spcPct val="100000"/>
              </a:lnSpc>
              <a:spcBef>
                <a:spcPts val="0"/>
              </a:spcBef>
              <a:spcAft>
                <a:spcPts val="600"/>
              </a:spcAft>
            </a:pPr>
            <a:r>
              <a:rPr lang="en-US" sz="2000" dirty="0"/>
              <a:t>Update NESC findings, observations and recommendations on use of COTS for NASA missions</a:t>
            </a:r>
          </a:p>
        </p:txBody>
      </p:sp>
      <p:sp>
        <p:nvSpPr>
          <p:cNvPr id="5" name="Slide Number Placeholder 4">
            <a:extLst>
              <a:ext uri="{FF2B5EF4-FFF2-40B4-BE49-F238E27FC236}">
                <a16:creationId xmlns:a16="http://schemas.microsoft.com/office/drawing/2014/main" id="{8FD9C460-6BC8-44FB-8355-5A61D0DDE602}"/>
              </a:ext>
            </a:extLst>
          </p:cNvPr>
          <p:cNvSpPr>
            <a:spLocks noGrp="1"/>
          </p:cNvSpPr>
          <p:nvPr>
            <p:ph type="sldNum" sz="quarter" idx="12"/>
          </p:nvPr>
        </p:nvSpPr>
        <p:spPr/>
        <p:txBody>
          <a:bodyPr/>
          <a:lstStyle/>
          <a:p>
            <a:fld id="{A2EF17F0-A9FB-4237-885A-C352EECEEE8A}" type="slidenum">
              <a:rPr lang="en-US" smtClean="0"/>
              <a:t>15</a:t>
            </a:fld>
            <a:endParaRPr lang="en-US"/>
          </a:p>
        </p:txBody>
      </p:sp>
      <p:sp>
        <p:nvSpPr>
          <p:cNvPr id="6" name="Date Placeholder 5">
            <a:extLst>
              <a:ext uri="{FF2B5EF4-FFF2-40B4-BE49-F238E27FC236}">
                <a16:creationId xmlns:a16="http://schemas.microsoft.com/office/drawing/2014/main" id="{517F4B28-7AC8-48D3-8241-D9F3A204635E}"/>
              </a:ext>
            </a:extLst>
          </p:cNvPr>
          <p:cNvSpPr>
            <a:spLocks noGrp="1"/>
          </p:cNvSpPr>
          <p:nvPr>
            <p:ph type="dt" sz="half" idx="10"/>
          </p:nvPr>
        </p:nvSpPr>
        <p:spPr/>
        <p:txBody>
          <a:bodyPr/>
          <a:lstStyle/>
          <a:p>
            <a:r>
              <a:rPr lang="en-US"/>
              <a:t>2/9/2022</a:t>
            </a:r>
          </a:p>
        </p:txBody>
      </p:sp>
      <p:sp>
        <p:nvSpPr>
          <p:cNvPr id="4" name="Footer Placeholder 3">
            <a:extLst>
              <a:ext uri="{FF2B5EF4-FFF2-40B4-BE49-F238E27FC236}">
                <a16:creationId xmlns:a16="http://schemas.microsoft.com/office/drawing/2014/main" id="{28C4159D-2A9E-4DA4-8B62-23930D294171}"/>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959156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04DD0-5853-4EE3-96E2-3E04BE7E61A3}"/>
              </a:ext>
            </a:extLst>
          </p:cNvPr>
          <p:cNvSpPr>
            <a:spLocks noGrp="1"/>
          </p:cNvSpPr>
          <p:nvPr>
            <p:ph type="title"/>
          </p:nvPr>
        </p:nvSpPr>
        <p:spPr>
          <a:xfrm>
            <a:off x="728203" y="257816"/>
            <a:ext cx="10260106" cy="603063"/>
          </a:xfrm>
        </p:spPr>
        <p:txBody>
          <a:bodyPr>
            <a:normAutofit/>
          </a:bodyPr>
          <a:lstStyle/>
          <a:p>
            <a:pPr marL="285750" indent="-285750">
              <a:spcAft>
                <a:spcPts val="600"/>
              </a:spcAft>
            </a:pPr>
            <a:r>
              <a:rPr lang="en-US" sz="3600" dirty="0">
                <a:latin typeface="+mn-lt"/>
                <a:cs typeface="Arial" pitchFamily="34" charset="0"/>
              </a:rPr>
              <a:t>Radiation Hardness Assurance on COTS parts</a:t>
            </a:r>
          </a:p>
        </p:txBody>
      </p:sp>
      <p:sp>
        <p:nvSpPr>
          <p:cNvPr id="3" name="Content Placeholder 2">
            <a:extLst>
              <a:ext uri="{FF2B5EF4-FFF2-40B4-BE49-F238E27FC236}">
                <a16:creationId xmlns:a16="http://schemas.microsoft.com/office/drawing/2014/main" id="{64D8DB6D-0676-4890-9057-051C914C7A5E}"/>
              </a:ext>
            </a:extLst>
          </p:cNvPr>
          <p:cNvSpPr>
            <a:spLocks noGrp="1"/>
          </p:cNvSpPr>
          <p:nvPr>
            <p:ph idx="1"/>
          </p:nvPr>
        </p:nvSpPr>
        <p:spPr>
          <a:xfrm>
            <a:off x="728203" y="971027"/>
            <a:ext cx="10260106" cy="5110163"/>
          </a:xfrm>
        </p:spPr>
        <p:txBody>
          <a:bodyPr>
            <a:normAutofit fontScale="85000" lnSpcReduction="20000"/>
          </a:bodyPr>
          <a:lstStyle/>
          <a:p>
            <a:pPr>
              <a:spcAft>
                <a:spcPts val="600"/>
              </a:spcAft>
            </a:pPr>
            <a:r>
              <a:rPr lang="en-US" dirty="0"/>
              <a:t>Most MIL-SPEC parts and COTS parts are not designed for space applications. </a:t>
            </a:r>
          </a:p>
          <a:p>
            <a:pPr marL="285750" indent="-285750">
              <a:spcAft>
                <a:spcPts val="600"/>
              </a:spcAft>
            </a:pPr>
            <a:r>
              <a:rPr lang="en-US" dirty="0"/>
              <a:t>Even MIL-SPEC parts that are designed for atmospheric or terrestrial strategic applications may not perform adequately in space, because the space radiation environment is quantitatively and qualitatively more severe than that of the atmosphere.  </a:t>
            </a:r>
          </a:p>
          <a:p>
            <a:pPr marL="285750" indent="-285750">
              <a:spcAft>
                <a:spcPts val="600"/>
              </a:spcAft>
            </a:pPr>
            <a:r>
              <a:rPr lang="en-US" dirty="0"/>
              <a:t>Radiation threats for COTS parts do not differ from MIL-SPEC parts; however, the lot-to-lot variation of radiation sensitivity may be larger for COTS parts, since space radiation tolerance is not designed and optimized for COTS parts. </a:t>
            </a:r>
          </a:p>
          <a:p>
            <a:pPr marL="285750" indent="-285750">
              <a:spcAft>
                <a:spcPts val="600"/>
              </a:spcAft>
            </a:pPr>
            <a:r>
              <a:rPr lang="en-US" dirty="0"/>
              <a:t>Parts levels in EEE-INST-002 and equivalent documents do not indicate the level of radiation tolerance, and thus the selection of parts level 1, 2, or 3 does not imply or provide any type of radiation hardness or mitigation of radiation effects. </a:t>
            </a:r>
          </a:p>
          <a:p>
            <a:pPr marL="285750" indent="-285750">
              <a:spcAft>
                <a:spcPts val="600"/>
              </a:spcAft>
            </a:pPr>
            <a:r>
              <a:rPr lang="en-US" dirty="0"/>
              <a:t>The radiation  hardness assurance guideline for COTS parts or any EEE part in NESC-RP-19-01489 “Guidelines for an Avionics Radiation Hardness Assurance” or at </a:t>
            </a:r>
            <a:r>
              <a:rPr lang="en-US" dirty="0">
                <a:hlinkClick r:id="rId2"/>
              </a:rPr>
              <a:t>https://ntrs.nasa.gov/citations/20180007514</a:t>
            </a:r>
            <a:r>
              <a:rPr lang="en-US" dirty="0"/>
              <a:t>.</a:t>
            </a:r>
          </a:p>
        </p:txBody>
      </p:sp>
      <p:sp>
        <p:nvSpPr>
          <p:cNvPr id="4" name="Date Placeholder 3">
            <a:extLst>
              <a:ext uri="{FF2B5EF4-FFF2-40B4-BE49-F238E27FC236}">
                <a16:creationId xmlns:a16="http://schemas.microsoft.com/office/drawing/2014/main" id="{3FBA21FF-4F5F-4DB1-99B3-A04647A664F0}"/>
              </a:ext>
            </a:extLst>
          </p:cNvPr>
          <p:cNvSpPr>
            <a:spLocks noGrp="1"/>
          </p:cNvSpPr>
          <p:nvPr>
            <p:ph type="dt" sz="half" idx="10"/>
          </p:nvPr>
        </p:nvSpPr>
        <p:spPr/>
        <p:txBody>
          <a:bodyPr/>
          <a:lstStyle/>
          <a:p>
            <a:r>
              <a:rPr lang="en-US"/>
              <a:t>2/9/2022</a:t>
            </a:r>
          </a:p>
        </p:txBody>
      </p:sp>
      <p:sp>
        <p:nvSpPr>
          <p:cNvPr id="6" name="Slide Number Placeholder 5">
            <a:extLst>
              <a:ext uri="{FF2B5EF4-FFF2-40B4-BE49-F238E27FC236}">
                <a16:creationId xmlns:a16="http://schemas.microsoft.com/office/drawing/2014/main" id="{0A96BC24-5A77-4B22-A535-E15EADC90D31}"/>
              </a:ext>
            </a:extLst>
          </p:cNvPr>
          <p:cNvSpPr>
            <a:spLocks noGrp="1"/>
          </p:cNvSpPr>
          <p:nvPr>
            <p:ph type="sldNum" sz="quarter" idx="12"/>
          </p:nvPr>
        </p:nvSpPr>
        <p:spPr/>
        <p:txBody>
          <a:bodyPr/>
          <a:lstStyle/>
          <a:p>
            <a:fld id="{A2EF17F0-A9FB-4237-885A-C352EECEEE8A}" type="slidenum">
              <a:rPr lang="en-US" smtClean="0"/>
              <a:t>16</a:t>
            </a:fld>
            <a:endParaRPr lang="en-US"/>
          </a:p>
        </p:txBody>
      </p:sp>
      <p:sp>
        <p:nvSpPr>
          <p:cNvPr id="5" name="Footer Placeholder 4">
            <a:extLst>
              <a:ext uri="{FF2B5EF4-FFF2-40B4-BE49-F238E27FC236}">
                <a16:creationId xmlns:a16="http://schemas.microsoft.com/office/drawing/2014/main" id="{F14F9472-2836-490F-8613-C585A5BC2EFF}"/>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4081428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04DD0-5853-4EE3-96E2-3E04BE7E61A3}"/>
              </a:ext>
            </a:extLst>
          </p:cNvPr>
          <p:cNvSpPr>
            <a:spLocks noGrp="1"/>
          </p:cNvSpPr>
          <p:nvPr>
            <p:ph type="title"/>
          </p:nvPr>
        </p:nvSpPr>
        <p:spPr>
          <a:xfrm>
            <a:off x="517890" y="246549"/>
            <a:ext cx="10260106" cy="603063"/>
          </a:xfrm>
        </p:spPr>
        <p:txBody>
          <a:bodyPr>
            <a:normAutofit/>
          </a:bodyPr>
          <a:lstStyle/>
          <a:p>
            <a:r>
              <a:rPr lang="en-US" sz="3600" dirty="0">
                <a:latin typeface="+mn-lt"/>
                <a:cs typeface="Arial" pitchFamily="34" charset="0"/>
              </a:rPr>
              <a:t>Summary</a:t>
            </a:r>
            <a:endParaRPr lang="en-US" sz="3600" dirty="0">
              <a:latin typeface="+mn-lt"/>
            </a:endParaRPr>
          </a:p>
        </p:txBody>
      </p:sp>
      <p:sp>
        <p:nvSpPr>
          <p:cNvPr id="3" name="Content Placeholder 2">
            <a:extLst>
              <a:ext uri="{FF2B5EF4-FFF2-40B4-BE49-F238E27FC236}">
                <a16:creationId xmlns:a16="http://schemas.microsoft.com/office/drawing/2014/main" id="{64D8DB6D-0676-4890-9057-051C914C7A5E}"/>
              </a:ext>
            </a:extLst>
          </p:cNvPr>
          <p:cNvSpPr>
            <a:spLocks noGrp="1"/>
          </p:cNvSpPr>
          <p:nvPr>
            <p:ph idx="1"/>
          </p:nvPr>
        </p:nvSpPr>
        <p:spPr>
          <a:xfrm>
            <a:off x="489069" y="955263"/>
            <a:ext cx="11213862" cy="5405304"/>
          </a:xfrm>
        </p:spPr>
        <p:txBody>
          <a:bodyPr>
            <a:noAutofit/>
          </a:bodyPr>
          <a:lstStyle/>
          <a:p>
            <a:r>
              <a:rPr lang="en-US" sz="2000" dirty="0"/>
              <a:t>NASA Engineering and Safety Center (NESC) assessment </a:t>
            </a:r>
          </a:p>
          <a:p>
            <a:pPr lvl="1">
              <a:lnSpc>
                <a:spcPct val="120000"/>
              </a:lnSpc>
              <a:spcBef>
                <a:spcPts val="0"/>
              </a:spcBef>
            </a:pPr>
            <a:r>
              <a:rPr lang="en-US" sz="2000" dirty="0"/>
              <a:t>Phase I: completed December 2020</a:t>
            </a:r>
          </a:p>
          <a:p>
            <a:pPr marL="1257300" lvl="2" indent="-342900">
              <a:lnSpc>
                <a:spcPct val="120000"/>
              </a:lnSpc>
              <a:spcBef>
                <a:spcPts val="0"/>
              </a:spcBef>
            </a:pPr>
            <a:r>
              <a:rPr lang="en-US" dirty="0"/>
              <a:t>Capture current practices on use of COTS EEE parts across NASA centers (ARC, GRC, GSFC, JPL, JSC, KSC, LaRC, MSFC) regarding parts selection, evaluation, screening, and qual processes. </a:t>
            </a:r>
          </a:p>
          <a:p>
            <a:pPr marL="1257300" lvl="2" indent="-342900">
              <a:lnSpc>
                <a:spcPct val="120000"/>
              </a:lnSpc>
              <a:spcBef>
                <a:spcPts val="0"/>
              </a:spcBef>
            </a:pPr>
            <a:r>
              <a:rPr lang="en-US" dirty="0"/>
              <a:t>Phase I report available at </a:t>
            </a:r>
            <a:r>
              <a:rPr lang="en-US" dirty="0">
                <a:hlinkClick r:id="rId2"/>
              </a:rPr>
              <a:t>https://ntrs.nasa.gov/search?q=20205011579</a:t>
            </a:r>
            <a:r>
              <a:rPr lang="en-US" dirty="0"/>
              <a:t>. </a:t>
            </a:r>
          </a:p>
          <a:p>
            <a:pPr lvl="1">
              <a:lnSpc>
                <a:spcPct val="120000"/>
              </a:lnSpc>
              <a:spcBef>
                <a:spcPts val="0"/>
              </a:spcBef>
            </a:pPr>
            <a:r>
              <a:rPr lang="en-US" sz="2000" dirty="0"/>
              <a:t>Phase II: on-going; expected to be completed in March and April 2022</a:t>
            </a:r>
          </a:p>
          <a:p>
            <a:pPr marL="1257300" lvl="2" indent="-342900">
              <a:lnSpc>
                <a:spcPct val="120000"/>
              </a:lnSpc>
              <a:spcBef>
                <a:spcPts val="0"/>
              </a:spcBef>
            </a:pPr>
            <a:r>
              <a:rPr lang="en-US" dirty="0"/>
              <a:t>Participation ARC, GRC, GSFC, JPL, JSC, KSC, LaRC, MSFC, plus DoD (Army, MDA, Navy) and FAA.</a:t>
            </a:r>
          </a:p>
          <a:p>
            <a:pPr marL="1257300" lvl="2" indent="-342900">
              <a:lnSpc>
                <a:spcPct val="120000"/>
              </a:lnSpc>
              <a:spcBef>
                <a:spcPts val="0"/>
              </a:spcBef>
            </a:pPr>
            <a:r>
              <a:rPr lang="en-US" dirty="0"/>
              <a:t>Final report will be publicly available - Add 1) FAA/DoD current practices; 2) </a:t>
            </a:r>
            <a:r>
              <a:rPr lang="en-US" dirty="0">
                <a:cs typeface="Calibri" panose="020F0502020204030204" pitchFamily="34" charset="0"/>
              </a:rPr>
              <a:t>criteria of an ILPM and an established parts category from an ILPM; 3) </a:t>
            </a:r>
            <a:r>
              <a:rPr lang="en-US" dirty="0"/>
              <a:t>further guidelines on part-level verification</a:t>
            </a:r>
            <a:r>
              <a:rPr lang="en-US" dirty="0">
                <a:cs typeface="Calibri" panose="020F0502020204030204" pitchFamily="34" charset="0"/>
              </a:rPr>
              <a:t>; and 4) u</a:t>
            </a:r>
            <a:r>
              <a:rPr lang="en-US" dirty="0"/>
              <a:t>pdate NESC findings, observations and recommendations</a:t>
            </a:r>
          </a:p>
          <a:p>
            <a:r>
              <a:rPr lang="en-US" sz="2000" dirty="0">
                <a:ea typeface="Calibri" panose="020F0502020204030204" pitchFamily="34" charset="0"/>
              </a:rPr>
              <a:t>Establish and m</a:t>
            </a:r>
            <a:r>
              <a:rPr lang="en-US" sz="2000" dirty="0">
                <a:effectLst/>
                <a:ea typeface="Calibri" panose="020F0502020204030204" pitchFamily="34" charset="0"/>
              </a:rPr>
              <a:t>aintain a strong customer-manufacturer relationship. </a:t>
            </a:r>
            <a:r>
              <a:rPr lang="en-US" sz="2000" dirty="0">
                <a:cs typeface="Arial" pitchFamily="34" charset="0"/>
              </a:rPr>
              <a:t> </a:t>
            </a:r>
          </a:p>
          <a:p>
            <a:pPr lvl="1"/>
            <a:r>
              <a:rPr lang="en-US" sz="2000" dirty="0">
                <a:effectLst/>
                <a:ea typeface="Times New Roman" panose="02020603050405020304" pitchFamily="18" charset="0"/>
              </a:rPr>
              <a:t>Manufacturers may contact NASA Electronics and Packaging Program (NEPP) to discuss NASA-manufacturer relationship</a:t>
            </a:r>
            <a:endParaRPr lang="en-US" sz="2000" dirty="0">
              <a:cs typeface="Arial" pitchFamily="34" charset="0"/>
            </a:endParaRPr>
          </a:p>
        </p:txBody>
      </p:sp>
      <p:sp>
        <p:nvSpPr>
          <p:cNvPr id="4" name="Date Placeholder 3">
            <a:extLst>
              <a:ext uri="{FF2B5EF4-FFF2-40B4-BE49-F238E27FC236}">
                <a16:creationId xmlns:a16="http://schemas.microsoft.com/office/drawing/2014/main" id="{3FBA21FF-4F5F-4DB1-99B3-A04647A664F0}"/>
              </a:ext>
            </a:extLst>
          </p:cNvPr>
          <p:cNvSpPr>
            <a:spLocks noGrp="1"/>
          </p:cNvSpPr>
          <p:nvPr>
            <p:ph type="dt" sz="half" idx="10"/>
          </p:nvPr>
        </p:nvSpPr>
        <p:spPr/>
        <p:txBody>
          <a:bodyPr/>
          <a:lstStyle/>
          <a:p>
            <a:r>
              <a:rPr lang="en-US"/>
              <a:t>2/9/2022</a:t>
            </a:r>
          </a:p>
        </p:txBody>
      </p:sp>
      <p:sp>
        <p:nvSpPr>
          <p:cNvPr id="6" name="Slide Number Placeholder 5">
            <a:extLst>
              <a:ext uri="{FF2B5EF4-FFF2-40B4-BE49-F238E27FC236}">
                <a16:creationId xmlns:a16="http://schemas.microsoft.com/office/drawing/2014/main" id="{0A96BC24-5A77-4B22-A535-E15EADC90D31}"/>
              </a:ext>
            </a:extLst>
          </p:cNvPr>
          <p:cNvSpPr>
            <a:spLocks noGrp="1"/>
          </p:cNvSpPr>
          <p:nvPr>
            <p:ph type="sldNum" sz="quarter" idx="12"/>
          </p:nvPr>
        </p:nvSpPr>
        <p:spPr/>
        <p:txBody>
          <a:bodyPr/>
          <a:lstStyle/>
          <a:p>
            <a:fld id="{A2EF17F0-A9FB-4237-885A-C352EECEEE8A}" type="slidenum">
              <a:rPr lang="en-US" smtClean="0"/>
              <a:t>17</a:t>
            </a:fld>
            <a:endParaRPr lang="en-US"/>
          </a:p>
        </p:txBody>
      </p:sp>
      <p:sp>
        <p:nvSpPr>
          <p:cNvPr id="5" name="Footer Placeholder 4">
            <a:extLst>
              <a:ext uri="{FF2B5EF4-FFF2-40B4-BE49-F238E27FC236}">
                <a16:creationId xmlns:a16="http://schemas.microsoft.com/office/drawing/2014/main" id="{F14F9472-2836-490F-8613-C585A5BC2EFF}"/>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1494706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C323F-4FF7-44E4-BED3-6CBAC4E5E3AF}"/>
              </a:ext>
            </a:extLst>
          </p:cNvPr>
          <p:cNvSpPr>
            <a:spLocks noGrp="1"/>
          </p:cNvSpPr>
          <p:nvPr>
            <p:ph type="title"/>
          </p:nvPr>
        </p:nvSpPr>
        <p:spPr/>
        <p:txBody>
          <a:bodyPr>
            <a:normAutofit fontScale="90000"/>
          </a:bodyPr>
          <a:lstStyle/>
          <a:p>
            <a:r>
              <a:rPr lang="en-US" dirty="0"/>
              <a:t>Outline</a:t>
            </a:r>
          </a:p>
        </p:txBody>
      </p:sp>
      <p:sp>
        <p:nvSpPr>
          <p:cNvPr id="3" name="Content Placeholder 2">
            <a:extLst>
              <a:ext uri="{FF2B5EF4-FFF2-40B4-BE49-F238E27FC236}">
                <a16:creationId xmlns:a16="http://schemas.microsoft.com/office/drawing/2014/main" id="{B3DA418F-A99C-4CBA-A947-6FA98DE13463}"/>
              </a:ext>
            </a:extLst>
          </p:cNvPr>
          <p:cNvSpPr>
            <a:spLocks noGrp="1"/>
          </p:cNvSpPr>
          <p:nvPr>
            <p:ph idx="1"/>
          </p:nvPr>
        </p:nvSpPr>
        <p:spPr/>
        <p:txBody>
          <a:bodyPr>
            <a:normAutofit/>
          </a:bodyPr>
          <a:lstStyle/>
          <a:p>
            <a:r>
              <a:rPr lang="en-US" dirty="0"/>
              <a:t>NASA Engineering and Safety Center (NESC) assessment </a:t>
            </a:r>
          </a:p>
          <a:p>
            <a:pPr lvl="1"/>
            <a:r>
              <a:rPr lang="en-US" dirty="0"/>
              <a:t>Phase I: completed in Dec 2020; finale report released for public </a:t>
            </a:r>
          </a:p>
          <a:p>
            <a:pPr lvl="1"/>
            <a:r>
              <a:rPr lang="en-US" dirty="0"/>
              <a:t>Phase II: on-going; expected to be completed in March and April 2022</a:t>
            </a:r>
          </a:p>
          <a:p>
            <a:r>
              <a:rPr lang="en-US" dirty="0"/>
              <a:t>Phase I </a:t>
            </a:r>
          </a:p>
          <a:p>
            <a:pPr lvl="1"/>
            <a:r>
              <a:rPr lang="en-US" dirty="0"/>
              <a:t>Scope of the assessment, table of contents of Phase I report</a:t>
            </a:r>
          </a:p>
          <a:p>
            <a:pPr lvl="1"/>
            <a:r>
              <a:rPr lang="en-US" dirty="0"/>
              <a:t>Definitions, agency baseline parts requirements, new terminologies</a:t>
            </a:r>
          </a:p>
          <a:p>
            <a:pPr lvl="1"/>
            <a:r>
              <a:rPr lang="en-US" dirty="0"/>
              <a:t>Flow Chart for COTS parts selection, procurement, circuit application, RHA and part-, board- and system-level verification</a:t>
            </a:r>
          </a:p>
          <a:p>
            <a:pPr lvl="1"/>
            <a:r>
              <a:rPr lang="en-US" dirty="0">
                <a:cs typeface="Arial" pitchFamily="34" charset="0"/>
              </a:rPr>
              <a:t>NESC Findings, Observations and Recommendations</a:t>
            </a:r>
          </a:p>
          <a:p>
            <a:r>
              <a:rPr lang="en-US" dirty="0">
                <a:cs typeface="Arial" pitchFamily="34" charset="0"/>
              </a:rPr>
              <a:t>Phase II</a:t>
            </a:r>
          </a:p>
          <a:p>
            <a:pPr lvl="1"/>
            <a:r>
              <a:rPr lang="en-US" dirty="0"/>
              <a:t>Scope of the assessment</a:t>
            </a:r>
            <a:endParaRPr lang="en-US" dirty="0">
              <a:cs typeface="Arial" pitchFamily="34" charset="0"/>
            </a:endParaRPr>
          </a:p>
          <a:p>
            <a:pPr lvl="1"/>
            <a:endParaRPr lang="en-US" dirty="0">
              <a:cs typeface="Arial" pitchFamily="34" charset="0"/>
            </a:endParaRPr>
          </a:p>
          <a:p>
            <a:pPr lvl="1"/>
            <a:endParaRPr lang="en-US" dirty="0"/>
          </a:p>
          <a:p>
            <a:endParaRPr lang="en-US" dirty="0"/>
          </a:p>
        </p:txBody>
      </p:sp>
      <p:sp>
        <p:nvSpPr>
          <p:cNvPr id="4" name="Date Placeholder 3">
            <a:extLst>
              <a:ext uri="{FF2B5EF4-FFF2-40B4-BE49-F238E27FC236}">
                <a16:creationId xmlns:a16="http://schemas.microsoft.com/office/drawing/2014/main" id="{52198F18-73C2-4DE5-A719-574684248F4F}"/>
              </a:ext>
            </a:extLst>
          </p:cNvPr>
          <p:cNvSpPr>
            <a:spLocks noGrp="1"/>
          </p:cNvSpPr>
          <p:nvPr>
            <p:ph type="dt" sz="half" idx="10"/>
          </p:nvPr>
        </p:nvSpPr>
        <p:spPr/>
        <p:txBody>
          <a:bodyPr/>
          <a:lstStyle/>
          <a:p>
            <a:r>
              <a:rPr lang="en-US"/>
              <a:t>2/9/2022</a:t>
            </a:r>
          </a:p>
        </p:txBody>
      </p:sp>
      <p:sp>
        <p:nvSpPr>
          <p:cNvPr id="5" name="Footer Placeholder 4">
            <a:extLst>
              <a:ext uri="{FF2B5EF4-FFF2-40B4-BE49-F238E27FC236}">
                <a16:creationId xmlns:a16="http://schemas.microsoft.com/office/drawing/2014/main" id="{FF424FD7-7484-4644-8E9B-35E94E04CE61}"/>
              </a:ext>
            </a:extLst>
          </p:cNvPr>
          <p:cNvSpPr>
            <a:spLocks noGrp="1"/>
          </p:cNvSpPr>
          <p:nvPr>
            <p:ph type="ftr" sz="quarter" idx="11"/>
          </p:nvPr>
        </p:nvSpPr>
        <p:spPr/>
        <p:txBody>
          <a:bodyPr/>
          <a:lstStyle/>
          <a:p>
            <a:r>
              <a:rPr lang="en-US"/>
              <a:t>Microelectronics Reliability and Qualification Workshop 2022</a:t>
            </a:r>
          </a:p>
        </p:txBody>
      </p:sp>
      <p:sp>
        <p:nvSpPr>
          <p:cNvPr id="6" name="Slide Number Placeholder 5">
            <a:extLst>
              <a:ext uri="{FF2B5EF4-FFF2-40B4-BE49-F238E27FC236}">
                <a16:creationId xmlns:a16="http://schemas.microsoft.com/office/drawing/2014/main" id="{15AF0A95-27F5-4676-A20B-3A5E200D22F5}"/>
              </a:ext>
            </a:extLst>
          </p:cNvPr>
          <p:cNvSpPr>
            <a:spLocks noGrp="1"/>
          </p:cNvSpPr>
          <p:nvPr>
            <p:ph type="sldNum" sz="quarter" idx="12"/>
          </p:nvPr>
        </p:nvSpPr>
        <p:spPr/>
        <p:txBody>
          <a:bodyPr/>
          <a:lstStyle/>
          <a:p>
            <a:fld id="{A2EF17F0-A9FB-4237-885A-C352EECEEE8A}" type="slidenum">
              <a:rPr lang="en-US" smtClean="0"/>
              <a:t>2</a:t>
            </a:fld>
            <a:endParaRPr lang="en-US"/>
          </a:p>
        </p:txBody>
      </p:sp>
    </p:spTree>
    <p:extLst>
      <p:ext uri="{BB962C8B-B14F-4D97-AF65-F5344CB8AC3E}">
        <p14:creationId xmlns:p14="http://schemas.microsoft.com/office/powerpoint/2010/main" val="3531078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11C1A-34E6-41A0-9169-C93E8781D73C}"/>
              </a:ext>
            </a:extLst>
          </p:cNvPr>
          <p:cNvSpPr>
            <a:spLocks noGrp="1"/>
          </p:cNvSpPr>
          <p:nvPr>
            <p:ph type="title"/>
          </p:nvPr>
        </p:nvSpPr>
        <p:spPr/>
        <p:txBody>
          <a:bodyPr>
            <a:normAutofit/>
          </a:bodyPr>
          <a:lstStyle/>
          <a:p>
            <a:r>
              <a:rPr lang="en-US" sz="3600" dirty="0">
                <a:latin typeface="+mn-lt"/>
                <a:cs typeface="Arial" pitchFamily="34" charset="0"/>
              </a:rPr>
              <a:t>Phase I: Scope of the Assessment</a:t>
            </a:r>
            <a:endParaRPr lang="en-US" sz="3600" dirty="0">
              <a:latin typeface="+mn-lt"/>
            </a:endParaRPr>
          </a:p>
        </p:txBody>
      </p:sp>
      <p:sp>
        <p:nvSpPr>
          <p:cNvPr id="3" name="Content Placeholder 2">
            <a:extLst>
              <a:ext uri="{FF2B5EF4-FFF2-40B4-BE49-F238E27FC236}">
                <a16:creationId xmlns:a16="http://schemas.microsoft.com/office/drawing/2014/main" id="{0C3BF3C6-7E49-4633-A745-1CE29A98B61F}"/>
              </a:ext>
            </a:extLst>
          </p:cNvPr>
          <p:cNvSpPr>
            <a:spLocks noGrp="1"/>
          </p:cNvSpPr>
          <p:nvPr>
            <p:ph idx="1"/>
          </p:nvPr>
        </p:nvSpPr>
        <p:spPr>
          <a:xfrm>
            <a:off x="838200" y="1095918"/>
            <a:ext cx="10515601" cy="4889246"/>
          </a:xfrm>
        </p:spPr>
        <p:txBody>
          <a:bodyPr>
            <a:normAutofit/>
          </a:bodyPr>
          <a:lstStyle/>
          <a:p>
            <a:pPr marL="342900" lvl="0" indent="-342900"/>
            <a:r>
              <a:rPr lang="en-US" dirty="0"/>
              <a:t>Capture current practices on use of COTS EEE parts across NASA centers.  </a:t>
            </a:r>
          </a:p>
          <a:p>
            <a:pPr marL="800100" lvl="1" indent="-342900"/>
            <a:r>
              <a:rPr lang="en-US" sz="2800" dirty="0"/>
              <a:t>Various projects</a:t>
            </a:r>
          </a:p>
          <a:p>
            <a:pPr marL="800100" lvl="1" indent="-342900"/>
            <a:r>
              <a:rPr lang="en-US" sz="2800" dirty="0"/>
              <a:t>Parts selection, evaluation, screening, and qualification process</a:t>
            </a:r>
          </a:p>
          <a:p>
            <a:pPr marL="342900" lvl="0" indent="-342900"/>
            <a:r>
              <a:rPr lang="en-US" dirty="0"/>
              <a:t>Provide NESC recommendations that could lead to future agency guidance.</a:t>
            </a:r>
          </a:p>
          <a:p>
            <a:pPr marL="342900" lvl="0" indent="-342900"/>
            <a:r>
              <a:rPr lang="en-US" dirty="0"/>
              <a:t>Participation from eight centers: ARC, GRC, GSFC, JPL, JSC, KSC, LaRC, MSFC.</a:t>
            </a:r>
          </a:p>
          <a:p>
            <a:pPr marL="342900" indent="-342900"/>
            <a:r>
              <a:rPr lang="en-US" dirty="0"/>
              <a:t>Available at </a:t>
            </a:r>
            <a:r>
              <a:rPr lang="en-US" dirty="0">
                <a:hlinkClick r:id="rId2"/>
              </a:rPr>
              <a:t>https://ntrs.nasa.gov/search?q=20205011579</a:t>
            </a:r>
            <a:endParaRPr lang="en-US" dirty="0"/>
          </a:p>
          <a:p>
            <a:pPr marL="342900" indent="-342900"/>
            <a:r>
              <a:rPr lang="fr-FR" sz="2800" spc="-5" dirty="0" err="1">
                <a:latin typeface="Calibri"/>
                <a:cs typeface="Calibri"/>
              </a:rPr>
              <a:t>Comments</a:t>
            </a:r>
            <a:r>
              <a:rPr lang="fr-FR" spc="-5" dirty="0">
                <a:latin typeface="Calibri"/>
                <a:cs typeface="Calibri"/>
              </a:rPr>
              <a:t> or </a:t>
            </a:r>
            <a:r>
              <a:rPr lang="fr-FR" sz="2800" spc="-5" dirty="0">
                <a:latin typeface="Calibri"/>
                <a:cs typeface="Calibri"/>
              </a:rPr>
              <a:t>questions, </a:t>
            </a:r>
            <a:r>
              <a:rPr lang="fr-FR" sz="2800" dirty="0" err="1">
                <a:latin typeface="Calibri"/>
                <a:cs typeface="Calibri"/>
              </a:rPr>
              <a:t>please</a:t>
            </a:r>
            <a:r>
              <a:rPr lang="fr-FR" sz="2800" dirty="0">
                <a:latin typeface="Calibri"/>
                <a:cs typeface="Calibri"/>
              </a:rPr>
              <a:t> </a:t>
            </a:r>
            <a:r>
              <a:rPr lang="fr-FR" sz="2800" spc="-15" dirty="0">
                <a:latin typeface="Calibri"/>
                <a:cs typeface="Calibri"/>
              </a:rPr>
              <a:t>contact </a:t>
            </a:r>
            <a:r>
              <a:rPr lang="fr-FR" sz="2800" dirty="0">
                <a:latin typeface="Calibri"/>
                <a:cs typeface="Calibri"/>
              </a:rPr>
              <a:t>-</a:t>
            </a:r>
            <a:r>
              <a:rPr lang="fr-FR" sz="2800" spc="-45" dirty="0">
                <a:latin typeface="Calibri"/>
                <a:cs typeface="Calibri"/>
              </a:rPr>
              <a:t> </a:t>
            </a:r>
            <a:r>
              <a:rPr lang="fr-FR" sz="2800" spc="-5" dirty="0">
                <a:latin typeface="Calibri"/>
                <a:cs typeface="Calibri"/>
                <a:hlinkClick r:id="rId3"/>
              </a:rPr>
              <a:t>yuan.chen@nasa.gov</a:t>
            </a:r>
            <a:endParaRPr lang="fr-FR" sz="2800" dirty="0">
              <a:latin typeface="Calibri"/>
              <a:cs typeface="Calibri"/>
            </a:endParaRPr>
          </a:p>
        </p:txBody>
      </p:sp>
      <p:sp>
        <p:nvSpPr>
          <p:cNvPr id="5" name="Slide Number Placeholder 4">
            <a:extLst>
              <a:ext uri="{FF2B5EF4-FFF2-40B4-BE49-F238E27FC236}">
                <a16:creationId xmlns:a16="http://schemas.microsoft.com/office/drawing/2014/main" id="{8FD9C460-6BC8-44FB-8355-5A61D0DDE602}"/>
              </a:ext>
            </a:extLst>
          </p:cNvPr>
          <p:cNvSpPr>
            <a:spLocks noGrp="1"/>
          </p:cNvSpPr>
          <p:nvPr>
            <p:ph type="sldNum" sz="quarter" idx="12"/>
          </p:nvPr>
        </p:nvSpPr>
        <p:spPr/>
        <p:txBody>
          <a:bodyPr/>
          <a:lstStyle/>
          <a:p>
            <a:fld id="{A2EF17F0-A9FB-4237-885A-C352EECEEE8A}" type="slidenum">
              <a:rPr lang="en-US" smtClean="0"/>
              <a:t>3</a:t>
            </a:fld>
            <a:endParaRPr lang="en-US"/>
          </a:p>
        </p:txBody>
      </p:sp>
      <p:sp>
        <p:nvSpPr>
          <p:cNvPr id="6" name="Date Placeholder 5">
            <a:extLst>
              <a:ext uri="{FF2B5EF4-FFF2-40B4-BE49-F238E27FC236}">
                <a16:creationId xmlns:a16="http://schemas.microsoft.com/office/drawing/2014/main" id="{517F4B28-7AC8-48D3-8241-D9F3A204635E}"/>
              </a:ext>
            </a:extLst>
          </p:cNvPr>
          <p:cNvSpPr>
            <a:spLocks noGrp="1"/>
          </p:cNvSpPr>
          <p:nvPr>
            <p:ph type="dt" sz="half" idx="10"/>
          </p:nvPr>
        </p:nvSpPr>
        <p:spPr/>
        <p:txBody>
          <a:bodyPr/>
          <a:lstStyle/>
          <a:p>
            <a:r>
              <a:rPr lang="en-US"/>
              <a:t>2/9/2022</a:t>
            </a:r>
          </a:p>
        </p:txBody>
      </p:sp>
      <p:sp>
        <p:nvSpPr>
          <p:cNvPr id="4" name="Footer Placeholder 3">
            <a:extLst>
              <a:ext uri="{FF2B5EF4-FFF2-40B4-BE49-F238E27FC236}">
                <a16:creationId xmlns:a16="http://schemas.microsoft.com/office/drawing/2014/main" id="{28C4159D-2A9E-4DA4-8B62-23930D294171}"/>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298634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83A57-4E22-4BDD-BC12-4944B4311A35}"/>
              </a:ext>
            </a:extLst>
          </p:cNvPr>
          <p:cNvSpPr>
            <a:spLocks noGrp="1"/>
          </p:cNvSpPr>
          <p:nvPr>
            <p:ph type="title"/>
          </p:nvPr>
        </p:nvSpPr>
        <p:spPr>
          <a:xfrm>
            <a:off x="768927" y="187886"/>
            <a:ext cx="10515600" cy="647887"/>
          </a:xfrm>
        </p:spPr>
        <p:txBody>
          <a:bodyPr>
            <a:normAutofit/>
          </a:bodyPr>
          <a:lstStyle/>
          <a:p>
            <a:r>
              <a:rPr lang="en-US" sz="3600" dirty="0">
                <a:latin typeface="+mn-lt"/>
              </a:rPr>
              <a:t>Phase I Report: Table of Contents</a:t>
            </a:r>
          </a:p>
        </p:txBody>
      </p:sp>
      <p:sp>
        <p:nvSpPr>
          <p:cNvPr id="4" name="Date Placeholder 3">
            <a:extLst>
              <a:ext uri="{FF2B5EF4-FFF2-40B4-BE49-F238E27FC236}">
                <a16:creationId xmlns:a16="http://schemas.microsoft.com/office/drawing/2014/main" id="{F6CA5EF2-77B2-49F5-B25F-26B784CBCB2E}"/>
              </a:ext>
            </a:extLst>
          </p:cNvPr>
          <p:cNvSpPr>
            <a:spLocks noGrp="1"/>
          </p:cNvSpPr>
          <p:nvPr>
            <p:ph type="dt" sz="half" idx="10"/>
          </p:nvPr>
        </p:nvSpPr>
        <p:spPr/>
        <p:txBody>
          <a:bodyPr/>
          <a:lstStyle/>
          <a:p>
            <a:r>
              <a:rPr lang="en-US"/>
              <a:t>2/9/2022</a:t>
            </a:r>
          </a:p>
        </p:txBody>
      </p:sp>
      <p:sp>
        <p:nvSpPr>
          <p:cNvPr id="6" name="Slide Number Placeholder 5">
            <a:extLst>
              <a:ext uri="{FF2B5EF4-FFF2-40B4-BE49-F238E27FC236}">
                <a16:creationId xmlns:a16="http://schemas.microsoft.com/office/drawing/2014/main" id="{1E2BFE9C-D4E0-4716-AA6E-7854AE1D9E15}"/>
              </a:ext>
            </a:extLst>
          </p:cNvPr>
          <p:cNvSpPr>
            <a:spLocks noGrp="1"/>
          </p:cNvSpPr>
          <p:nvPr>
            <p:ph type="sldNum" sz="quarter" idx="12"/>
          </p:nvPr>
        </p:nvSpPr>
        <p:spPr/>
        <p:txBody>
          <a:bodyPr/>
          <a:lstStyle/>
          <a:p>
            <a:fld id="{A2EF17F0-A9FB-4237-885A-C352EECEEE8A}" type="slidenum">
              <a:rPr lang="en-US" smtClean="0"/>
              <a:t>4</a:t>
            </a:fld>
            <a:endParaRPr lang="en-US"/>
          </a:p>
        </p:txBody>
      </p:sp>
      <p:sp>
        <p:nvSpPr>
          <p:cNvPr id="7" name="Rectangle 4">
            <a:extLst>
              <a:ext uri="{FF2B5EF4-FFF2-40B4-BE49-F238E27FC236}">
                <a16:creationId xmlns:a16="http://schemas.microsoft.com/office/drawing/2014/main" id="{655B258D-4272-469B-9316-1392DD73E9CC}"/>
              </a:ext>
            </a:extLst>
          </p:cNvPr>
          <p:cNvSpPr txBox="1">
            <a:spLocks noChangeArrowheads="1"/>
          </p:cNvSpPr>
          <p:nvPr/>
        </p:nvSpPr>
        <p:spPr bwMode="auto">
          <a:xfrm>
            <a:off x="803563" y="835773"/>
            <a:ext cx="10446327" cy="5479863"/>
          </a:xfrm>
          <a:prstGeom prst="rect">
            <a:avLst/>
          </a:prstGeom>
          <a:noFill/>
          <a:ln w="9525">
            <a:noFill/>
            <a:miter lim="800000"/>
            <a:headEnd/>
            <a:tailEnd/>
          </a:ln>
        </p:spPr>
        <p:txBody>
          <a:bodyPr/>
          <a:lstStyle/>
          <a:p>
            <a:pPr eaLnBrk="1" hangingPunct="1"/>
            <a:r>
              <a:rPr lang="en-US" sz="1600" dirty="0">
                <a:solidFill>
                  <a:prstClr val="black"/>
                </a:solidFill>
                <a:cs typeface="Arial" charset="0"/>
              </a:rPr>
              <a:t>4.0 Executive Summary; 5.0 Assessment Plan ; 6.0 Problem Description</a:t>
            </a:r>
          </a:p>
          <a:p>
            <a:pPr eaLnBrk="1" hangingPunct="1"/>
            <a:r>
              <a:rPr lang="en-US" sz="1600" dirty="0">
                <a:solidFill>
                  <a:prstClr val="black"/>
                </a:solidFill>
                <a:cs typeface="Arial" charset="0"/>
              </a:rPr>
              <a:t>7.0 Center Practices on Use of COTS</a:t>
            </a:r>
          </a:p>
          <a:p>
            <a:pPr marL="742950" lvl="1" indent="-285750" eaLnBrk="1" hangingPunct="1">
              <a:buFont typeface="Arial" panose="020B0604020202020204" pitchFamily="34" charset="0"/>
              <a:buChar char="•"/>
            </a:pPr>
            <a:r>
              <a:rPr lang="en-US" sz="1600" dirty="0">
                <a:solidFill>
                  <a:prstClr val="black"/>
                </a:solidFill>
                <a:cs typeface="Arial" charset="0"/>
              </a:rPr>
              <a:t>7.1 Scope of the assessment and Center summaries on use of COTS</a:t>
            </a:r>
          </a:p>
          <a:p>
            <a:pPr marL="742950" lvl="1" indent="-285750" eaLnBrk="1" hangingPunct="1">
              <a:buFont typeface="Arial" panose="020B0604020202020204" pitchFamily="34" charset="0"/>
              <a:buChar char="•"/>
            </a:pPr>
            <a:r>
              <a:rPr lang="en-US" sz="1600" dirty="0">
                <a:solidFill>
                  <a:prstClr val="black"/>
                </a:solidFill>
                <a:cs typeface="Arial" charset="0"/>
              </a:rPr>
              <a:t>7.2-7.9 Eight center reports</a:t>
            </a:r>
          </a:p>
          <a:p>
            <a:pPr marL="1200150" lvl="2" indent="-285750" eaLnBrk="1" hangingPunct="1">
              <a:buFont typeface="Arial" panose="020B0604020202020204" pitchFamily="34" charset="0"/>
              <a:buChar char="•"/>
            </a:pPr>
            <a:r>
              <a:rPr lang="en-US" sz="1600" dirty="0">
                <a:solidFill>
                  <a:prstClr val="black"/>
                </a:solidFill>
                <a:cs typeface="Arial" charset="0"/>
              </a:rPr>
              <a:t>Center programs and projects and use of COTS</a:t>
            </a:r>
          </a:p>
          <a:p>
            <a:pPr marL="1200150" lvl="2" indent="-285750" eaLnBrk="1" hangingPunct="1">
              <a:buFont typeface="Arial" panose="020B0604020202020204" pitchFamily="34" charset="0"/>
              <a:buChar char="•"/>
            </a:pPr>
            <a:r>
              <a:rPr lang="en-US" sz="1600" dirty="0">
                <a:solidFill>
                  <a:prstClr val="black"/>
                </a:solidFill>
                <a:cs typeface="Arial" charset="0"/>
              </a:rPr>
              <a:t>Center strategy of use of COTS</a:t>
            </a:r>
          </a:p>
          <a:p>
            <a:pPr marL="1200150" lvl="2" indent="-285750" eaLnBrk="1" hangingPunct="1">
              <a:buFont typeface="Arial" panose="020B0604020202020204" pitchFamily="34" charset="0"/>
              <a:buChar char="•"/>
            </a:pPr>
            <a:r>
              <a:rPr lang="en-US" sz="1600" dirty="0">
                <a:solidFill>
                  <a:prstClr val="black"/>
                </a:solidFill>
                <a:cs typeface="Arial" charset="0"/>
              </a:rPr>
              <a:t>Center governing parts documents</a:t>
            </a:r>
          </a:p>
          <a:p>
            <a:pPr marL="1200150" lvl="2" indent="-285750" eaLnBrk="1" hangingPunct="1">
              <a:buFont typeface="Arial" panose="020B0604020202020204" pitchFamily="34" charset="0"/>
              <a:buChar char="•"/>
            </a:pPr>
            <a:r>
              <a:rPr lang="en-US" sz="1600" dirty="0">
                <a:solidFill>
                  <a:prstClr val="black"/>
                </a:solidFill>
                <a:cs typeface="Arial" charset="0"/>
              </a:rPr>
              <a:t>Current practices on COTS selection, evaluation screening and qualification</a:t>
            </a:r>
          </a:p>
          <a:p>
            <a:pPr marL="1200150" lvl="2" indent="-285750" eaLnBrk="1" hangingPunct="1">
              <a:buFont typeface="Arial" panose="020B0604020202020204" pitchFamily="34" charset="0"/>
              <a:buChar char="•"/>
            </a:pPr>
            <a:r>
              <a:rPr lang="en-US" sz="1600" dirty="0">
                <a:solidFill>
                  <a:prstClr val="black"/>
                </a:solidFill>
                <a:cs typeface="Arial" charset="0"/>
              </a:rPr>
              <a:t>Center best practices</a:t>
            </a:r>
          </a:p>
          <a:p>
            <a:pPr marL="1200150" lvl="2" indent="-285750" eaLnBrk="1" hangingPunct="1">
              <a:buFont typeface="Arial" panose="020B0604020202020204" pitchFamily="34" charset="0"/>
              <a:buChar char="•"/>
            </a:pPr>
            <a:r>
              <a:rPr lang="en-US" sz="1600" dirty="0">
                <a:solidFill>
                  <a:prstClr val="black"/>
                </a:solidFill>
                <a:cs typeface="Arial" charset="0"/>
              </a:rPr>
              <a:t>Center proposed recommendations</a:t>
            </a:r>
          </a:p>
          <a:p>
            <a:pPr marL="742950" lvl="1" indent="-285750" eaLnBrk="1" hangingPunct="1">
              <a:buFont typeface="Arial" panose="020B0604020202020204" pitchFamily="34" charset="0"/>
              <a:buChar char="•"/>
            </a:pPr>
            <a:r>
              <a:rPr lang="en-US" sz="1600" dirty="0">
                <a:solidFill>
                  <a:prstClr val="black"/>
                </a:solidFill>
                <a:cs typeface="Arial" charset="0"/>
              </a:rPr>
              <a:t>7.10 Current and best practices on use of COTS</a:t>
            </a:r>
          </a:p>
          <a:p>
            <a:pPr marL="1200150" lvl="2" indent="-285750" eaLnBrk="1" hangingPunct="1">
              <a:buFont typeface="Arial" panose="020B0604020202020204" pitchFamily="34" charset="0"/>
              <a:buChar char="•"/>
            </a:pPr>
            <a:r>
              <a:rPr lang="en-US" sz="1600" dirty="0">
                <a:solidFill>
                  <a:prstClr val="black"/>
                </a:solidFill>
                <a:cs typeface="Arial" charset="0"/>
              </a:rPr>
              <a:t>Summary of current practices on use of COTS</a:t>
            </a:r>
          </a:p>
          <a:p>
            <a:pPr marL="1200150" lvl="2" indent="-285750" eaLnBrk="1" hangingPunct="1">
              <a:buFont typeface="Arial" panose="020B0604020202020204" pitchFamily="34" charset="0"/>
              <a:buChar char="•"/>
            </a:pPr>
            <a:r>
              <a:rPr lang="en-US" sz="1600" dirty="0">
                <a:solidFill>
                  <a:prstClr val="black"/>
                </a:solidFill>
                <a:cs typeface="Arial" charset="0"/>
              </a:rPr>
              <a:t>Risk context in use of COTS</a:t>
            </a:r>
          </a:p>
          <a:p>
            <a:pPr marL="1200150" lvl="2" indent="-285750" eaLnBrk="1" hangingPunct="1">
              <a:buFont typeface="Arial" panose="020B0604020202020204" pitchFamily="34" charset="0"/>
              <a:buChar char="•"/>
            </a:pPr>
            <a:r>
              <a:rPr lang="en-US" sz="1600" dirty="0">
                <a:solidFill>
                  <a:prstClr val="black"/>
                </a:solidFill>
                <a:cs typeface="Arial" charset="0"/>
              </a:rPr>
              <a:t>Best practices on COTS selection</a:t>
            </a:r>
          </a:p>
          <a:p>
            <a:pPr marL="1200150" lvl="2" indent="-285750" eaLnBrk="1" hangingPunct="1">
              <a:buFont typeface="Arial" panose="020B0604020202020204" pitchFamily="34" charset="0"/>
              <a:buChar char="•"/>
            </a:pPr>
            <a:r>
              <a:rPr lang="en-US" sz="1600" dirty="0">
                <a:solidFill>
                  <a:prstClr val="black"/>
                </a:solidFill>
                <a:cs typeface="Arial" charset="0"/>
              </a:rPr>
              <a:t>Current practices on part-, board- and system-level verification</a:t>
            </a:r>
          </a:p>
          <a:p>
            <a:pPr marL="1200150" lvl="2" indent="-285750" eaLnBrk="1" hangingPunct="1">
              <a:buFont typeface="Arial" panose="020B0604020202020204" pitchFamily="34" charset="0"/>
              <a:buChar char="•"/>
            </a:pPr>
            <a:r>
              <a:rPr lang="en-US" sz="1600" dirty="0">
                <a:solidFill>
                  <a:prstClr val="black"/>
                </a:solidFill>
                <a:cs typeface="Arial" charset="0"/>
              </a:rPr>
              <a:t>Best practices on COTS parts application</a:t>
            </a:r>
          </a:p>
          <a:p>
            <a:pPr marL="1200150" lvl="2" indent="-285750" eaLnBrk="1" hangingPunct="1">
              <a:buFont typeface="Arial" panose="020B0604020202020204" pitchFamily="34" charset="0"/>
              <a:buChar char="•"/>
            </a:pPr>
            <a:r>
              <a:rPr lang="en-US" sz="1600" dirty="0">
                <a:solidFill>
                  <a:prstClr val="black"/>
                </a:solidFill>
                <a:cs typeface="Arial" charset="0"/>
              </a:rPr>
              <a:t>RHA consideration for COTS parts</a:t>
            </a:r>
          </a:p>
          <a:p>
            <a:pPr marL="1200150" lvl="2" indent="-285750" eaLnBrk="1" hangingPunct="1">
              <a:buFont typeface="Arial" panose="020B0604020202020204" pitchFamily="34" charset="0"/>
              <a:buChar char="•"/>
            </a:pPr>
            <a:r>
              <a:rPr lang="en-US" sz="1600" dirty="0">
                <a:solidFill>
                  <a:prstClr val="black"/>
                </a:solidFill>
                <a:cs typeface="Arial" charset="0"/>
              </a:rPr>
              <a:t>Common concerns on use of COTS</a:t>
            </a:r>
          </a:p>
          <a:p>
            <a:pPr marL="742950" lvl="1" indent="-285750" eaLnBrk="1" hangingPunct="1">
              <a:buFont typeface="Arial" panose="020B0604020202020204" pitchFamily="34" charset="0"/>
              <a:buChar char="•"/>
            </a:pPr>
            <a:r>
              <a:rPr lang="en-US" sz="1600" dirty="0">
                <a:solidFill>
                  <a:prstClr val="black"/>
                </a:solidFill>
                <a:cs typeface="Arial" charset="0"/>
              </a:rPr>
              <a:t>7.11 Phase II</a:t>
            </a:r>
          </a:p>
          <a:p>
            <a:pPr eaLnBrk="1" hangingPunct="1"/>
            <a:r>
              <a:rPr lang="en-US" sz="1600" dirty="0">
                <a:solidFill>
                  <a:prstClr val="black"/>
                </a:solidFill>
                <a:cs typeface="Arial" charset="0"/>
              </a:rPr>
              <a:t>8.0 NESC Findings, Observations, and Recommendations</a:t>
            </a:r>
          </a:p>
          <a:p>
            <a:pPr eaLnBrk="1" hangingPunct="1"/>
            <a:r>
              <a:rPr lang="en-US" sz="1600" dirty="0">
                <a:solidFill>
                  <a:prstClr val="black"/>
                </a:solidFill>
                <a:cs typeface="Arial" charset="0"/>
              </a:rPr>
              <a:t>11.0 Lessons learned; Appendix A (Example projects with use of COTS), B (COTS parts) and C (Summary of previous NESC COTS related assessments) </a:t>
            </a:r>
          </a:p>
        </p:txBody>
      </p:sp>
      <p:sp>
        <p:nvSpPr>
          <p:cNvPr id="3" name="Footer Placeholder 2">
            <a:extLst>
              <a:ext uri="{FF2B5EF4-FFF2-40B4-BE49-F238E27FC236}">
                <a16:creationId xmlns:a16="http://schemas.microsoft.com/office/drawing/2014/main" id="{D2582BD6-66D8-41FE-B9E4-9C86DF0634F3}"/>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3105310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11C1A-34E6-41A0-9169-C93E8781D73C}"/>
              </a:ext>
            </a:extLst>
          </p:cNvPr>
          <p:cNvSpPr>
            <a:spLocks noGrp="1"/>
          </p:cNvSpPr>
          <p:nvPr>
            <p:ph type="title"/>
          </p:nvPr>
        </p:nvSpPr>
        <p:spPr/>
        <p:txBody>
          <a:bodyPr>
            <a:normAutofit/>
          </a:bodyPr>
          <a:lstStyle/>
          <a:p>
            <a:r>
              <a:rPr lang="en-US" sz="3600" dirty="0">
                <a:latin typeface="+mn-lt"/>
                <a:cs typeface="Arial" pitchFamily="34" charset="0"/>
              </a:rPr>
              <a:t>Definitions</a:t>
            </a:r>
            <a:endParaRPr lang="en-US" sz="3600" dirty="0">
              <a:latin typeface="+mn-lt"/>
            </a:endParaRPr>
          </a:p>
        </p:txBody>
      </p:sp>
      <p:sp>
        <p:nvSpPr>
          <p:cNvPr id="3" name="Content Placeholder 2">
            <a:extLst>
              <a:ext uri="{FF2B5EF4-FFF2-40B4-BE49-F238E27FC236}">
                <a16:creationId xmlns:a16="http://schemas.microsoft.com/office/drawing/2014/main" id="{0C3BF3C6-7E49-4633-A745-1CE29A98B61F}"/>
              </a:ext>
            </a:extLst>
          </p:cNvPr>
          <p:cNvSpPr>
            <a:spLocks noGrp="1"/>
          </p:cNvSpPr>
          <p:nvPr>
            <p:ph idx="1"/>
          </p:nvPr>
        </p:nvSpPr>
        <p:spPr>
          <a:xfrm>
            <a:off x="838200" y="1005840"/>
            <a:ext cx="10515601" cy="4979324"/>
          </a:xfrm>
        </p:spPr>
        <p:txBody>
          <a:bodyPr>
            <a:normAutofit/>
          </a:bodyPr>
          <a:lstStyle/>
          <a:p>
            <a:pPr marL="241300" indent="-228600">
              <a:lnSpc>
                <a:spcPct val="100000"/>
              </a:lnSpc>
              <a:spcBef>
                <a:spcPts val="315"/>
              </a:spcBef>
              <a:buFont typeface="Arial"/>
              <a:buChar char="•"/>
              <a:tabLst>
                <a:tab pos="241300" algn="l"/>
              </a:tabLst>
            </a:pPr>
            <a:r>
              <a:rPr lang="en-US" sz="2400" b="1" spc="-25" dirty="0">
                <a:solidFill>
                  <a:srgbClr val="006FC0"/>
                </a:solidFill>
                <a:latin typeface="Calibri"/>
                <a:cs typeface="Calibri"/>
              </a:rPr>
              <a:t>COTS</a:t>
            </a:r>
            <a:r>
              <a:rPr lang="en-US" sz="2400" b="1" spc="-15" dirty="0">
                <a:solidFill>
                  <a:srgbClr val="006FC0"/>
                </a:solidFill>
                <a:latin typeface="Calibri"/>
                <a:cs typeface="Calibri"/>
              </a:rPr>
              <a:t> Part:</a:t>
            </a:r>
            <a:endParaRPr lang="en-US" sz="2400" dirty="0">
              <a:latin typeface="Calibri"/>
              <a:cs typeface="Calibri"/>
            </a:endParaRPr>
          </a:p>
          <a:p>
            <a:pPr marL="697865" marR="5080" lvl="1" indent="-228600">
              <a:lnSpc>
                <a:spcPts val="2590"/>
              </a:lnSpc>
              <a:spcBef>
                <a:spcPts val="545"/>
              </a:spcBef>
              <a:buFont typeface="Arial"/>
              <a:buChar char="•"/>
              <a:tabLst>
                <a:tab pos="698500" algn="l"/>
              </a:tabLst>
            </a:pPr>
            <a:r>
              <a:rPr lang="en-US" sz="2400" dirty="0">
                <a:latin typeface="Calibri"/>
                <a:cs typeface="Calibri"/>
              </a:rPr>
              <a:t>A </a:t>
            </a:r>
            <a:r>
              <a:rPr lang="en-US" sz="2400" spc="-5" dirty="0">
                <a:latin typeface="Calibri"/>
                <a:cs typeface="Calibri"/>
              </a:rPr>
              <a:t>Commercial-Off-The-Shelf part designed </a:t>
            </a:r>
            <a:r>
              <a:rPr lang="en-US" sz="2400" spc="-20" dirty="0">
                <a:latin typeface="Calibri"/>
                <a:cs typeface="Calibri"/>
              </a:rPr>
              <a:t>for </a:t>
            </a:r>
            <a:r>
              <a:rPr lang="en-US" sz="2400" spc="-10" dirty="0">
                <a:latin typeface="Calibri"/>
                <a:cs typeface="Calibri"/>
              </a:rPr>
              <a:t>commercial applications </a:t>
            </a:r>
            <a:r>
              <a:rPr lang="en-US" sz="2400" spc="-20" dirty="0">
                <a:latin typeface="Calibri"/>
                <a:cs typeface="Calibri"/>
              </a:rPr>
              <a:t>for  </a:t>
            </a:r>
            <a:r>
              <a:rPr lang="en-US" sz="2400" dirty="0">
                <a:latin typeface="Calibri"/>
                <a:cs typeface="Calibri"/>
              </a:rPr>
              <a:t>which the </a:t>
            </a:r>
            <a:r>
              <a:rPr lang="en-US" sz="2400" spc="-5" dirty="0">
                <a:latin typeface="Calibri"/>
                <a:cs typeface="Calibri"/>
              </a:rPr>
              <a:t>part </a:t>
            </a:r>
            <a:r>
              <a:rPr lang="en-US" sz="2400" spc="-10" dirty="0">
                <a:latin typeface="Calibri"/>
                <a:cs typeface="Calibri"/>
              </a:rPr>
              <a:t>manufacturer </a:t>
            </a:r>
            <a:r>
              <a:rPr lang="en-US" sz="2400" spc="-5" dirty="0">
                <a:latin typeface="Calibri"/>
                <a:cs typeface="Calibri"/>
              </a:rPr>
              <a:t>solely </a:t>
            </a:r>
            <a:r>
              <a:rPr lang="en-US" sz="2400" spc="-10" dirty="0">
                <a:latin typeface="Calibri"/>
                <a:cs typeface="Calibri"/>
              </a:rPr>
              <a:t>establishes </a:t>
            </a:r>
            <a:r>
              <a:rPr lang="en-US" sz="2400" spc="-5" dirty="0">
                <a:latin typeface="Calibri"/>
                <a:cs typeface="Calibri"/>
              </a:rPr>
              <a:t>and </a:t>
            </a:r>
            <a:r>
              <a:rPr lang="en-US" sz="2400" spc="-15" dirty="0">
                <a:latin typeface="Calibri"/>
                <a:cs typeface="Calibri"/>
              </a:rPr>
              <a:t>controls </a:t>
            </a:r>
            <a:r>
              <a:rPr lang="en-US" sz="2400" dirty="0">
                <a:latin typeface="Calibri"/>
                <a:cs typeface="Calibri"/>
              </a:rPr>
              <a:t>the </a:t>
            </a:r>
            <a:r>
              <a:rPr lang="en-US" sz="2400" spc="-10" dirty="0">
                <a:latin typeface="Calibri"/>
                <a:cs typeface="Calibri"/>
              </a:rPr>
              <a:t>specifications  </a:t>
            </a:r>
            <a:r>
              <a:rPr lang="en-US" sz="2400" spc="-20" dirty="0">
                <a:latin typeface="Calibri"/>
                <a:cs typeface="Calibri"/>
              </a:rPr>
              <a:t>for </a:t>
            </a:r>
            <a:r>
              <a:rPr lang="en-US" sz="2400" spc="-5" dirty="0">
                <a:latin typeface="Calibri"/>
                <a:cs typeface="Calibri"/>
              </a:rPr>
              <a:t>performance, </a:t>
            </a:r>
            <a:r>
              <a:rPr lang="en-US" sz="2400" spc="-15" dirty="0">
                <a:latin typeface="Calibri"/>
                <a:cs typeface="Calibri"/>
              </a:rPr>
              <a:t>configuration </a:t>
            </a:r>
            <a:r>
              <a:rPr lang="en-US" sz="2400" dirty="0">
                <a:latin typeface="Calibri"/>
                <a:cs typeface="Calibri"/>
              </a:rPr>
              <a:t>and </a:t>
            </a:r>
            <a:r>
              <a:rPr lang="en-US" sz="2400" spc="-20" dirty="0">
                <a:latin typeface="Calibri"/>
                <a:cs typeface="Calibri"/>
              </a:rPr>
              <a:t>reliability, </a:t>
            </a:r>
            <a:r>
              <a:rPr lang="en-US" sz="2400" spc="-5" dirty="0">
                <a:latin typeface="Calibri"/>
                <a:cs typeface="Calibri"/>
              </a:rPr>
              <a:t>including design, materials,  processes, and </a:t>
            </a:r>
            <a:r>
              <a:rPr lang="en-US" sz="2400" spc="-10" dirty="0">
                <a:latin typeface="Calibri"/>
                <a:cs typeface="Calibri"/>
              </a:rPr>
              <a:t>testing </a:t>
            </a:r>
            <a:r>
              <a:rPr lang="en-US" sz="2400" spc="-5" dirty="0">
                <a:latin typeface="Calibri"/>
                <a:cs typeface="Calibri"/>
              </a:rPr>
              <a:t>without additional </a:t>
            </a:r>
            <a:r>
              <a:rPr lang="en-US" sz="2400" spc="-10" dirty="0">
                <a:latin typeface="Calibri"/>
                <a:cs typeface="Calibri"/>
              </a:rPr>
              <a:t>requirements </a:t>
            </a:r>
            <a:r>
              <a:rPr lang="en-US" sz="2400" spc="-5" dirty="0">
                <a:latin typeface="Calibri"/>
                <a:cs typeface="Calibri"/>
              </a:rPr>
              <a:t>imposed </a:t>
            </a:r>
            <a:r>
              <a:rPr lang="en-US" sz="2400" spc="-10" dirty="0">
                <a:latin typeface="Calibri"/>
                <a:cs typeface="Calibri"/>
              </a:rPr>
              <a:t>by users </a:t>
            </a:r>
            <a:r>
              <a:rPr lang="en-US" sz="2400" spc="-5" dirty="0">
                <a:latin typeface="Calibri"/>
                <a:cs typeface="Calibri"/>
              </a:rPr>
              <a:t>and  external </a:t>
            </a:r>
            <a:r>
              <a:rPr lang="en-US" sz="2400" spc="-15" dirty="0">
                <a:latin typeface="Calibri"/>
                <a:cs typeface="Calibri"/>
              </a:rPr>
              <a:t>organizations. </a:t>
            </a:r>
            <a:r>
              <a:rPr lang="en-US" sz="2400" spc="-5" dirty="0">
                <a:latin typeface="Calibri"/>
                <a:cs typeface="Calibri"/>
              </a:rPr>
              <a:t>It </a:t>
            </a:r>
            <a:r>
              <a:rPr lang="en-US" sz="2400" dirty="0">
                <a:latin typeface="Calibri"/>
                <a:cs typeface="Calibri"/>
              </a:rPr>
              <a:t>is </a:t>
            </a:r>
            <a:r>
              <a:rPr lang="en-US" sz="2400" spc="-5" dirty="0">
                <a:latin typeface="Calibri"/>
                <a:cs typeface="Calibri"/>
              </a:rPr>
              <a:t>typically </a:t>
            </a:r>
            <a:r>
              <a:rPr lang="en-US" sz="2400" spc="-10" dirty="0">
                <a:latin typeface="Calibri"/>
                <a:cs typeface="Calibri"/>
              </a:rPr>
              <a:t>available </a:t>
            </a:r>
            <a:r>
              <a:rPr lang="en-US" sz="2400" spc="-20" dirty="0">
                <a:latin typeface="Calibri"/>
                <a:cs typeface="Calibri"/>
              </a:rPr>
              <a:t>for </a:t>
            </a:r>
            <a:r>
              <a:rPr lang="en-US" sz="2400" spc="-5" dirty="0">
                <a:latin typeface="Calibri"/>
                <a:cs typeface="Calibri"/>
              </a:rPr>
              <a:t>sale </a:t>
            </a:r>
            <a:r>
              <a:rPr lang="en-US" sz="2400" spc="-10" dirty="0">
                <a:latin typeface="Calibri"/>
                <a:cs typeface="Calibri"/>
              </a:rPr>
              <a:t>through commercial  distributors </a:t>
            </a:r>
            <a:r>
              <a:rPr lang="en-US" sz="2400" spc="-15" dirty="0">
                <a:latin typeface="Calibri"/>
                <a:cs typeface="Calibri"/>
              </a:rPr>
              <a:t>to </a:t>
            </a:r>
            <a:r>
              <a:rPr lang="en-US" sz="2400" dirty="0">
                <a:latin typeface="Calibri"/>
                <a:cs typeface="Calibri"/>
              </a:rPr>
              <a:t>the </a:t>
            </a:r>
            <a:r>
              <a:rPr lang="en-US" sz="2400" spc="-5" dirty="0">
                <a:latin typeface="Calibri"/>
                <a:cs typeface="Calibri"/>
              </a:rPr>
              <a:t>public </a:t>
            </a:r>
            <a:r>
              <a:rPr lang="en-US" sz="2400" dirty="0">
                <a:latin typeface="Calibri"/>
                <a:cs typeface="Calibri"/>
              </a:rPr>
              <a:t>with </a:t>
            </a:r>
            <a:r>
              <a:rPr lang="en-US" sz="2400" spc="-10" dirty="0">
                <a:latin typeface="Calibri"/>
                <a:cs typeface="Calibri"/>
              </a:rPr>
              <a:t>little </a:t>
            </a:r>
            <a:r>
              <a:rPr lang="en-US" sz="2400" spc="-5" dirty="0">
                <a:latin typeface="Calibri"/>
                <a:cs typeface="Calibri"/>
              </a:rPr>
              <a:t>or no </a:t>
            </a:r>
            <a:r>
              <a:rPr lang="en-US" sz="2400" dirty="0">
                <a:latin typeface="Calibri"/>
                <a:cs typeface="Calibri"/>
              </a:rPr>
              <a:t>lead</a:t>
            </a:r>
            <a:r>
              <a:rPr lang="en-US" sz="2400" spc="-60" dirty="0">
                <a:latin typeface="Calibri"/>
                <a:cs typeface="Calibri"/>
              </a:rPr>
              <a:t> </a:t>
            </a:r>
            <a:r>
              <a:rPr lang="en-US" sz="2400" dirty="0">
                <a:latin typeface="Calibri"/>
                <a:cs typeface="Calibri"/>
              </a:rPr>
              <a:t>time.</a:t>
            </a:r>
          </a:p>
          <a:p>
            <a:pPr marL="241300" indent="-228600">
              <a:lnSpc>
                <a:spcPct val="100000"/>
              </a:lnSpc>
              <a:spcBef>
                <a:spcPts val="680"/>
              </a:spcBef>
              <a:buFont typeface="Arial"/>
              <a:buChar char="•"/>
              <a:tabLst>
                <a:tab pos="241300" algn="l"/>
              </a:tabLst>
            </a:pPr>
            <a:r>
              <a:rPr lang="en-US" sz="2400" b="1" spc="-10" dirty="0">
                <a:solidFill>
                  <a:srgbClr val="006FC0"/>
                </a:solidFill>
                <a:latin typeface="Calibri"/>
                <a:cs typeface="Calibri"/>
              </a:rPr>
              <a:t>NASA-screened </a:t>
            </a:r>
            <a:r>
              <a:rPr lang="en-US" sz="2400" b="1" spc="-25" dirty="0">
                <a:solidFill>
                  <a:srgbClr val="006FC0"/>
                </a:solidFill>
                <a:latin typeface="Calibri"/>
                <a:cs typeface="Calibri"/>
              </a:rPr>
              <a:t>COTS</a:t>
            </a:r>
            <a:r>
              <a:rPr lang="en-US" sz="2400" b="1" spc="-30" dirty="0">
                <a:solidFill>
                  <a:srgbClr val="006FC0"/>
                </a:solidFill>
                <a:latin typeface="Calibri"/>
                <a:cs typeface="Calibri"/>
              </a:rPr>
              <a:t> </a:t>
            </a:r>
            <a:r>
              <a:rPr lang="en-US" sz="2400" b="1" spc="-15" dirty="0">
                <a:solidFill>
                  <a:srgbClr val="006FC0"/>
                </a:solidFill>
                <a:latin typeface="Calibri"/>
                <a:cs typeface="Calibri"/>
              </a:rPr>
              <a:t>Part</a:t>
            </a:r>
            <a:r>
              <a:rPr lang="en-US" sz="2400" spc="-15" dirty="0">
                <a:solidFill>
                  <a:srgbClr val="006FC0"/>
                </a:solidFill>
                <a:latin typeface="Calibri"/>
                <a:cs typeface="Calibri"/>
              </a:rPr>
              <a:t>:</a:t>
            </a:r>
            <a:endParaRPr lang="en-US" sz="2400" dirty="0">
              <a:latin typeface="Calibri"/>
              <a:cs typeface="Calibri"/>
            </a:endParaRPr>
          </a:p>
          <a:p>
            <a:pPr marL="698500" marR="321310" lvl="1" indent="-228600">
              <a:lnSpc>
                <a:spcPts val="2590"/>
              </a:lnSpc>
              <a:spcBef>
                <a:spcPts val="540"/>
              </a:spcBef>
              <a:buFont typeface="Arial"/>
              <a:buChar char="•"/>
              <a:tabLst>
                <a:tab pos="698500" algn="l"/>
              </a:tabLst>
            </a:pPr>
            <a:r>
              <a:rPr lang="en-US" sz="2400" dirty="0">
                <a:latin typeface="Calibri"/>
                <a:cs typeface="Calibri"/>
              </a:rPr>
              <a:t>A </a:t>
            </a:r>
            <a:r>
              <a:rPr lang="en-US" sz="2400" spc="-30" dirty="0">
                <a:latin typeface="Calibri"/>
                <a:cs typeface="Calibri"/>
              </a:rPr>
              <a:t>COTS </a:t>
            </a:r>
            <a:r>
              <a:rPr lang="en-US" sz="2400" spc="-5" dirty="0">
                <a:latin typeface="Calibri"/>
                <a:cs typeface="Calibri"/>
              </a:rPr>
              <a:t>part, </a:t>
            </a:r>
            <a:r>
              <a:rPr lang="en-US" sz="2400" spc="-10" dirty="0">
                <a:latin typeface="Calibri"/>
                <a:cs typeface="Calibri"/>
              </a:rPr>
              <a:t>after procurement, </a:t>
            </a:r>
            <a:r>
              <a:rPr lang="en-US" sz="2400" spc="-5" dirty="0">
                <a:latin typeface="Calibri"/>
                <a:cs typeface="Calibri"/>
              </a:rPr>
              <a:t>qualified </a:t>
            </a:r>
            <a:r>
              <a:rPr lang="en-US" sz="2400" dirty="0">
                <a:latin typeface="Calibri"/>
                <a:cs typeface="Calibri"/>
              </a:rPr>
              <a:t>and </a:t>
            </a:r>
            <a:r>
              <a:rPr lang="en-US" sz="2400" spc="-5" dirty="0">
                <a:latin typeface="Calibri"/>
                <a:cs typeface="Calibri"/>
              </a:rPr>
              <a:t>screened </a:t>
            </a:r>
            <a:r>
              <a:rPr lang="en-US" sz="2400" dirty="0">
                <a:latin typeface="Calibri"/>
                <a:cs typeface="Calibri"/>
              </a:rPr>
              <a:t>per </a:t>
            </a:r>
            <a:r>
              <a:rPr lang="en-US" sz="2400" spc="-5" dirty="0">
                <a:latin typeface="Calibri"/>
                <a:cs typeface="Calibri"/>
              </a:rPr>
              <a:t>NASA </a:t>
            </a:r>
            <a:r>
              <a:rPr lang="en-US" sz="2400" spc="-30" dirty="0">
                <a:latin typeface="Calibri"/>
                <a:cs typeface="Calibri"/>
              </a:rPr>
              <a:t>Agency,  </a:t>
            </a:r>
            <a:r>
              <a:rPr lang="en-US" sz="2400" spc="-10" dirty="0">
                <a:latin typeface="Calibri"/>
                <a:cs typeface="Calibri"/>
              </a:rPr>
              <a:t>Center </a:t>
            </a:r>
            <a:r>
              <a:rPr lang="en-US" sz="2400" spc="-5" dirty="0">
                <a:latin typeface="Calibri"/>
                <a:cs typeface="Calibri"/>
              </a:rPr>
              <a:t>or </a:t>
            </a:r>
            <a:r>
              <a:rPr lang="en-US" sz="2400" spc="-15" dirty="0">
                <a:latin typeface="Calibri"/>
                <a:cs typeface="Calibri"/>
              </a:rPr>
              <a:t>Program </a:t>
            </a:r>
            <a:r>
              <a:rPr lang="en-US" sz="2400" spc="-5" dirty="0">
                <a:latin typeface="Calibri"/>
                <a:cs typeface="Calibri"/>
              </a:rPr>
              <a:t>parts </a:t>
            </a:r>
            <a:r>
              <a:rPr lang="en-US" sz="2400" spc="-10" dirty="0">
                <a:latin typeface="Calibri"/>
                <a:cs typeface="Calibri"/>
              </a:rPr>
              <a:t>requirements </a:t>
            </a:r>
            <a:r>
              <a:rPr lang="en-US" sz="2400" spc="-5" dirty="0">
                <a:latin typeface="Calibri"/>
                <a:cs typeface="Calibri"/>
              </a:rPr>
              <a:t>documents, such </a:t>
            </a:r>
            <a:r>
              <a:rPr lang="en-US" sz="2400" dirty="0">
                <a:latin typeface="Calibri"/>
                <a:cs typeface="Calibri"/>
              </a:rPr>
              <a:t>as </a:t>
            </a:r>
            <a:r>
              <a:rPr lang="en-US" sz="2400" spc="-5" dirty="0">
                <a:latin typeface="Calibri"/>
                <a:cs typeface="Calibri"/>
              </a:rPr>
              <a:t>EEE-INST-002 </a:t>
            </a:r>
            <a:r>
              <a:rPr lang="en-US" sz="2400" spc="-10" dirty="0">
                <a:latin typeface="Calibri"/>
                <a:cs typeface="Calibri"/>
              </a:rPr>
              <a:t>or  equivalent </a:t>
            </a:r>
            <a:r>
              <a:rPr lang="en-US" sz="2400" spc="-5" dirty="0">
                <a:latin typeface="Calibri"/>
                <a:cs typeface="Calibri"/>
              </a:rPr>
              <a:t>documents, </a:t>
            </a:r>
            <a:r>
              <a:rPr lang="en-US" sz="2400" spc="-10" dirty="0">
                <a:latin typeface="Calibri"/>
                <a:cs typeface="Calibri"/>
              </a:rPr>
              <a:t>by </a:t>
            </a:r>
            <a:r>
              <a:rPr lang="en-US" sz="2400" dirty="0">
                <a:latin typeface="Calibri"/>
                <a:cs typeface="Calibri"/>
              </a:rPr>
              <a:t>NASA, </a:t>
            </a:r>
            <a:r>
              <a:rPr lang="en-US" sz="2400" spc="-5" dirty="0">
                <a:latin typeface="Calibri"/>
                <a:cs typeface="Calibri"/>
              </a:rPr>
              <a:t>NASA </a:t>
            </a:r>
            <a:r>
              <a:rPr lang="en-US" sz="2400" spc="-15" dirty="0">
                <a:latin typeface="Calibri"/>
                <a:cs typeface="Calibri"/>
              </a:rPr>
              <a:t>contractors, </a:t>
            </a:r>
            <a:r>
              <a:rPr lang="en-US" sz="2400" spc="-5" dirty="0">
                <a:latin typeface="Calibri"/>
                <a:cs typeface="Calibri"/>
              </a:rPr>
              <a:t>third-party or </a:t>
            </a:r>
            <a:r>
              <a:rPr lang="en-US" sz="2400" dirty="0">
                <a:latin typeface="Calibri"/>
                <a:cs typeface="Calibri"/>
              </a:rPr>
              <a:t>the </a:t>
            </a:r>
            <a:r>
              <a:rPr lang="en-US" sz="2400" spc="-5" dirty="0">
                <a:latin typeface="Calibri"/>
                <a:cs typeface="Calibri"/>
              </a:rPr>
              <a:t>part  </a:t>
            </a:r>
            <a:r>
              <a:rPr lang="en-US" sz="2400" spc="-25" dirty="0">
                <a:latin typeface="Calibri"/>
                <a:cs typeface="Calibri"/>
              </a:rPr>
              <a:t>manufacturer.</a:t>
            </a:r>
          </a:p>
        </p:txBody>
      </p:sp>
      <p:sp>
        <p:nvSpPr>
          <p:cNvPr id="5" name="Slide Number Placeholder 4">
            <a:extLst>
              <a:ext uri="{FF2B5EF4-FFF2-40B4-BE49-F238E27FC236}">
                <a16:creationId xmlns:a16="http://schemas.microsoft.com/office/drawing/2014/main" id="{8FD9C460-6BC8-44FB-8355-5A61D0DDE602}"/>
              </a:ext>
            </a:extLst>
          </p:cNvPr>
          <p:cNvSpPr>
            <a:spLocks noGrp="1"/>
          </p:cNvSpPr>
          <p:nvPr>
            <p:ph type="sldNum" sz="quarter" idx="12"/>
          </p:nvPr>
        </p:nvSpPr>
        <p:spPr/>
        <p:txBody>
          <a:bodyPr/>
          <a:lstStyle/>
          <a:p>
            <a:fld id="{A2EF17F0-A9FB-4237-885A-C352EECEEE8A}" type="slidenum">
              <a:rPr lang="en-US" smtClean="0"/>
              <a:t>5</a:t>
            </a:fld>
            <a:endParaRPr lang="en-US"/>
          </a:p>
        </p:txBody>
      </p:sp>
      <p:sp>
        <p:nvSpPr>
          <p:cNvPr id="6" name="Date Placeholder 5">
            <a:extLst>
              <a:ext uri="{FF2B5EF4-FFF2-40B4-BE49-F238E27FC236}">
                <a16:creationId xmlns:a16="http://schemas.microsoft.com/office/drawing/2014/main" id="{517F4B28-7AC8-48D3-8241-D9F3A204635E}"/>
              </a:ext>
            </a:extLst>
          </p:cNvPr>
          <p:cNvSpPr>
            <a:spLocks noGrp="1"/>
          </p:cNvSpPr>
          <p:nvPr>
            <p:ph type="dt" sz="half" idx="10"/>
          </p:nvPr>
        </p:nvSpPr>
        <p:spPr/>
        <p:txBody>
          <a:bodyPr/>
          <a:lstStyle/>
          <a:p>
            <a:r>
              <a:rPr lang="en-US"/>
              <a:t>2/9/2022</a:t>
            </a:r>
          </a:p>
        </p:txBody>
      </p:sp>
      <p:sp>
        <p:nvSpPr>
          <p:cNvPr id="4" name="Footer Placeholder 3">
            <a:extLst>
              <a:ext uri="{FF2B5EF4-FFF2-40B4-BE49-F238E27FC236}">
                <a16:creationId xmlns:a16="http://schemas.microsoft.com/office/drawing/2014/main" id="{28C4159D-2A9E-4DA4-8B62-23930D294171}"/>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1413598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27B58-6569-4D86-93B4-18F33F9888F9}"/>
              </a:ext>
            </a:extLst>
          </p:cNvPr>
          <p:cNvSpPr>
            <a:spLocks noGrp="1"/>
          </p:cNvSpPr>
          <p:nvPr>
            <p:ph type="title"/>
          </p:nvPr>
        </p:nvSpPr>
        <p:spPr/>
        <p:txBody>
          <a:bodyPr>
            <a:normAutofit/>
          </a:bodyPr>
          <a:lstStyle/>
          <a:p>
            <a:r>
              <a:rPr lang="en-US" sz="3600" dirty="0">
                <a:latin typeface="+mn-lt"/>
              </a:rPr>
              <a:t>Agency Baseline Parts Requirements</a:t>
            </a:r>
          </a:p>
        </p:txBody>
      </p:sp>
      <p:sp>
        <p:nvSpPr>
          <p:cNvPr id="3" name="Content Placeholder 2">
            <a:extLst>
              <a:ext uri="{FF2B5EF4-FFF2-40B4-BE49-F238E27FC236}">
                <a16:creationId xmlns:a16="http://schemas.microsoft.com/office/drawing/2014/main" id="{27F85489-C6E1-4561-BB1B-DA954AD82BE7}"/>
              </a:ext>
            </a:extLst>
          </p:cNvPr>
          <p:cNvSpPr>
            <a:spLocks noGrp="1"/>
          </p:cNvSpPr>
          <p:nvPr>
            <p:ph idx="1"/>
          </p:nvPr>
        </p:nvSpPr>
        <p:spPr>
          <a:xfrm>
            <a:off x="838200" y="1066801"/>
            <a:ext cx="10515600" cy="1360515"/>
          </a:xfrm>
        </p:spPr>
        <p:txBody>
          <a:bodyPr>
            <a:normAutofit fontScale="85000" lnSpcReduction="10000"/>
          </a:bodyPr>
          <a:lstStyle/>
          <a:p>
            <a:r>
              <a:rPr lang="en-US" sz="2800" spc="-5" dirty="0">
                <a:latin typeface="Calibri"/>
                <a:cs typeface="Calibri"/>
              </a:rPr>
              <a:t>NASA-STD-8739.10 </a:t>
            </a:r>
            <a:r>
              <a:rPr lang="en-US" sz="2800" dirty="0">
                <a:latin typeface="Calibri"/>
                <a:cs typeface="Calibri"/>
              </a:rPr>
              <a:t>and </a:t>
            </a:r>
            <a:r>
              <a:rPr lang="en-US" sz="2800" spc="-5" dirty="0">
                <a:latin typeface="Calibri"/>
                <a:cs typeface="Calibri"/>
              </a:rPr>
              <a:t>GSFC EEE-INST-002 </a:t>
            </a:r>
            <a:r>
              <a:rPr lang="en-US" sz="2800" dirty="0">
                <a:latin typeface="Calibri"/>
                <a:cs typeface="Calibri"/>
              </a:rPr>
              <a:t>(and </a:t>
            </a:r>
            <a:r>
              <a:rPr lang="en-US" sz="2800" spc="-10" dirty="0">
                <a:latin typeface="Calibri"/>
                <a:cs typeface="Calibri"/>
              </a:rPr>
              <a:t>equivalent </a:t>
            </a:r>
            <a:r>
              <a:rPr lang="en-US" sz="2800" spc="-5" dirty="0">
                <a:latin typeface="Calibri"/>
                <a:cs typeface="Calibri"/>
              </a:rPr>
              <a:t>parts documents) recommend </a:t>
            </a:r>
            <a:r>
              <a:rPr lang="en-US" sz="2800" spc="-10" dirty="0">
                <a:latin typeface="Calibri"/>
                <a:cs typeface="Calibri"/>
              </a:rPr>
              <a:t>MIL-SPEC  </a:t>
            </a:r>
            <a:r>
              <a:rPr lang="en-US" sz="2800" spc="-5" dirty="0">
                <a:latin typeface="Calibri"/>
                <a:cs typeface="Calibri"/>
              </a:rPr>
              <a:t>parts </a:t>
            </a:r>
            <a:r>
              <a:rPr lang="en-US" sz="2800" dirty="0">
                <a:latin typeface="Calibri"/>
                <a:cs typeface="Calibri"/>
              </a:rPr>
              <a:t>as the </a:t>
            </a:r>
            <a:r>
              <a:rPr lang="en-US" sz="2800" spc="-15" dirty="0">
                <a:latin typeface="Calibri"/>
                <a:cs typeface="Calibri"/>
              </a:rPr>
              <a:t>first </a:t>
            </a:r>
            <a:r>
              <a:rPr lang="en-US" sz="2800" dirty="0">
                <a:latin typeface="Calibri"/>
                <a:cs typeface="Calibri"/>
              </a:rPr>
              <a:t>choice </a:t>
            </a:r>
            <a:r>
              <a:rPr lang="en-US" sz="2800" spc="-5" dirty="0">
                <a:latin typeface="Calibri"/>
                <a:cs typeface="Calibri"/>
              </a:rPr>
              <a:t>or </a:t>
            </a:r>
            <a:r>
              <a:rPr lang="en-US" sz="2800" spc="-10" dirty="0">
                <a:latin typeface="Calibri"/>
                <a:cs typeface="Calibri"/>
              </a:rPr>
              <a:t>best </a:t>
            </a:r>
            <a:r>
              <a:rPr lang="en-US" sz="2800" spc="-5" dirty="0">
                <a:latin typeface="Calibri"/>
                <a:cs typeface="Calibri"/>
              </a:rPr>
              <a:t>practice, </a:t>
            </a:r>
            <a:r>
              <a:rPr lang="en-US" sz="2800" dirty="0">
                <a:latin typeface="Calibri"/>
                <a:cs typeface="Calibri"/>
              </a:rPr>
              <a:t>specifying </a:t>
            </a:r>
            <a:r>
              <a:rPr lang="en-US" sz="2800" spc="-15" dirty="0">
                <a:latin typeface="Calibri"/>
                <a:cs typeface="Calibri"/>
              </a:rPr>
              <a:t>different </a:t>
            </a:r>
            <a:r>
              <a:rPr lang="en-US" sz="2800" spc="-10" dirty="0">
                <a:latin typeface="Calibri"/>
                <a:cs typeface="Calibri"/>
              </a:rPr>
              <a:t>levels </a:t>
            </a:r>
            <a:r>
              <a:rPr lang="en-US" sz="2800" spc="-5" dirty="0">
                <a:latin typeface="Calibri"/>
                <a:cs typeface="Calibri"/>
              </a:rPr>
              <a:t>of MIL-SPEC </a:t>
            </a:r>
            <a:r>
              <a:rPr lang="en-US" sz="2800" dirty="0">
                <a:latin typeface="Calibri"/>
                <a:cs typeface="Calibri"/>
              </a:rPr>
              <a:t>parts as </a:t>
            </a:r>
            <a:r>
              <a:rPr lang="en-US" sz="2800" spc="-5" dirty="0">
                <a:latin typeface="Calibri"/>
                <a:cs typeface="Calibri"/>
              </a:rPr>
              <a:t>baseline  parts, </a:t>
            </a:r>
            <a:r>
              <a:rPr lang="en-US" sz="2800" dirty="0">
                <a:latin typeface="Calibri"/>
                <a:cs typeface="Calibri"/>
              </a:rPr>
              <a:t>and </a:t>
            </a:r>
            <a:r>
              <a:rPr lang="en-US" sz="2800" spc="-10" dirty="0">
                <a:latin typeface="Calibri"/>
                <a:cs typeface="Calibri"/>
              </a:rPr>
              <a:t>detailed </a:t>
            </a:r>
            <a:r>
              <a:rPr lang="en-US" sz="2800" spc="-5" dirty="0">
                <a:latin typeface="Calibri"/>
                <a:cs typeface="Calibri"/>
              </a:rPr>
              <a:t>MIL-SPEC/NASA screening </a:t>
            </a:r>
            <a:r>
              <a:rPr lang="en-US" sz="2800" dirty="0">
                <a:latin typeface="Calibri"/>
                <a:cs typeface="Calibri"/>
              </a:rPr>
              <a:t>and </a:t>
            </a:r>
            <a:r>
              <a:rPr lang="en-US" sz="2800" spc="-5" dirty="0">
                <a:latin typeface="Calibri"/>
                <a:cs typeface="Calibri"/>
              </a:rPr>
              <a:t>qualification </a:t>
            </a:r>
            <a:r>
              <a:rPr lang="en-US" sz="2800" spc="-10" dirty="0">
                <a:latin typeface="Calibri"/>
                <a:cs typeface="Calibri"/>
              </a:rPr>
              <a:t>requirements </a:t>
            </a:r>
            <a:r>
              <a:rPr lang="en-US" sz="2800" spc="-5" dirty="0">
                <a:latin typeface="Calibri"/>
                <a:cs typeface="Calibri"/>
              </a:rPr>
              <a:t>on non-MIL-SPEC  parts.</a:t>
            </a:r>
            <a:endParaRPr lang="en-US" sz="2800" dirty="0">
              <a:latin typeface="Calibri"/>
              <a:cs typeface="Calibri"/>
            </a:endParaRPr>
          </a:p>
          <a:p>
            <a:endParaRPr lang="en-US" dirty="0"/>
          </a:p>
        </p:txBody>
      </p:sp>
      <p:sp>
        <p:nvSpPr>
          <p:cNvPr id="4" name="Date Placeholder 3">
            <a:extLst>
              <a:ext uri="{FF2B5EF4-FFF2-40B4-BE49-F238E27FC236}">
                <a16:creationId xmlns:a16="http://schemas.microsoft.com/office/drawing/2014/main" id="{BB6FA230-9F19-4792-A01E-105C6E0129E5}"/>
              </a:ext>
            </a:extLst>
          </p:cNvPr>
          <p:cNvSpPr>
            <a:spLocks noGrp="1"/>
          </p:cNvSpPr>
          <p:nvPr>
            <p:ph type="dt" sz="half" idx="10"/>
          </p:nvPr>
        </p:nvSpPr>
        <p:spPr/>
        <p:txBody>
          <a:bodyPr/>
          <a:lstStyle/>
          <a:p>
            <a:r>
              <a:rPr lang="en-US"/>
              <a:t>2/9/2022</a:t>
            </a:r>
          </a:p>
        </p:txBody>
      </p:sp>
      <p:sp>
        <p:nvSpPr>
          <p:cNvPr id="5" name="Footer Placeholder 4">
            <a:extLst>
              <a:ext uri="{FF2B5EF4-FFF2-40B4-BE49-F238E27FC236}">
                <a16:creationId xmlns:a16="http://schemas.microsoft.com/office/drawing/2014/main" id="{883EF96C-6065-4896-87E3-0CCF6C208E25}"/>
              </a:ext>
            </a:extLst>
          </p:cNvPr>
          <p:cNvSpPr>
            <a:spLocks noGrp="1"/>
          </p:cNvSpPr>
          <p:nvPr>
            <p:ph type="ftr" sz="quarter" idx="11"/>
          </p:nvPr>
        </p:nvSpPr>
        <p:spPr/>
        <p:txBody>
          <a:bodyPr/>
          <a:lstStyle/>
          <a:p>
            <a:r>
              <a:rPr lang="en-US"/>
              <a:t>Microelectronics Reliability and Qualification Workshop 2022</a:t>
            </a:r>
          </a:p>
        </p:txBody>
      </p:sp>
      <p:sp>
        <p:nvSpPr>
          <p:cNvPr id="6" name="Slide Number Placeholder 5">
            <a:extLst>
              <a:ext uri="{FF2B5EF4-FFF2-40B4-BE49-F238E27FC236}">
                <a16:creationId xmlns:a16="http://schemas.microsoft.com/office/drawing/2014/main" id="{A291C625-DAF6-435F-AC3C-F5D8B2E5F340}"/>
              </a:ext>
            </a:extLst>
          </p:cNvPr>
          <p:cNvSpPr>
            <a:spLocks noGrp="1"/>
          </p:cNvSpPr>
          <p:nvPr>
            <p:ph type="sldNum" sz="quarter" idx="12"/>
          </p:nvPr>
        </p:nvSpPr>
        <p:spPr/>
        <p:txBody>
          <a:bodyPr/>
          <a:lstStyle/>
          <a:p>
            <a:fld id="{A2EF17F0-A9FB-4237-885A-C352EECEEE8A}" type="slidenum">
              <a:rPr lang="en-US" smtClean="0"/>
              <a:t>6</a:t>
            </a:fld>
            <a:endParaRPr lang="en-US"/>
          </a:p>
        </p:txBody>
      </p:sp>
      <p:sp>
        <p:nvSpPr>
          <p:cNvPr id="7" name="object 4">
            <a:extLst>
              <a:ext uri="{FF2B5EF4-FFF2-40B4-BE49-F238E27FC236}">
                <a16:creationId xmlns:a16="http://schemas.microsoft.com/office/drawing/2014/main" id="{A4111E7E-74B1-4E7F-ACA5-27CE1762A415}"/>
              </a:ext>
            </a:extLst>
          </p:cNvPr>
          <p:cNvSpPr/>
          <p:nvPr/>
        </p:nvSpPr>
        <p:spPr>
          <a:xfrm>
            <a:off x="1981200" y="5087099"/>
            <a:ext cx="5878195" cy="360045"/>
          </a:xfrm>
          <a:custGeom>
            <a:avLst/>
            <a:gdLst/>
            <a:ahLst/>
            <a:cxnLst/>
            <a:rect l="l" t="t" r="r" b="b"/>
            <a:pathLst>
              <a:path w="5878195" h="360045">
                <a:moveTo>
                  <a:pt x="0" y="12"/>
                </a:moveTo>
                <a:lnTo>
                  <a:pt x="2354" y="70009"/>
                </a:lnTo>
                <a:lnTo>
                  <a:pt x="8775" y="127171"/>
                </a:lnTo>
                <a:lnTo>
                  <a:pt x="18302" y="165711"/>
                </a:lnTo>
                <a:lnTo>
                  <a:pt x="29972" y="179844"/>
                </a:lnTo>
                <a:lnTo>
                  <a:pt x="2909062" y="179844"/>
                </a:lnTo>
                <a:lnTo>
                  <a:pt x="2920726" y="193977"/>
                </a:lnTo>
                <a:lnTo>
                  <a:pt x="2930253" y="232517"/>
                </a:lnTo>
                <a:lnTo>
                  <a:pt x="2936677" y="289679"/>
                </a:lnTo>
                <a:lnTo>
                  <a:pt x="2939034" y="359676"/>
                </a:lnTo>
                <a:lnTo>
                  <a:pt x="2941388" y="289679"/>
                </a:lnTo>
                <a:lnTo>
                  <a:pt x="2947809" y="232517"/>
                </a:lnTo>
                <a:lnTo>
                  <a:pt x="2957336" y="193977"/>
                </a:lnTo>
                <a:lnTo>
                  <a:pt x="2969006" y="179844"/>
                </a:lnTo>
                <a:lnTo>
                  <a:pt x="5848096" y="179844"/>
                </a:lnTo>
                <a:lnTo>
                  <a:pt x="5859760" y="165711"/>
                </a:lnTo>
                <a:lnTo>
                  <a:pt x="5869287" y="127169"/>
                </a:lnTo>
                <a:lnTo>
                  <a:pt x="5875711" y="70004"/>
                </a:lnTo>
                <a:lnTo>
                  <a:pt x="5878068" y="0"/>
                </a:lnTo>
              </a:path>
            </a:pathLst>
          </a:custGeom>
          <a:ln w="12700">
            <a:solidFill>
              <a:srgbClr val="000000"/>
            </a:solidFill>
          </a:ln>
        </p:spPr>
        <p:txBody>
          <a:bodyPr wrap="square" lIns="0" tIns="0" rIns="0" bIns="0" rtlCol="0"/>
          <a:lstStyle/>
          <a:p>
            <a:endParaRPr/>
          </a:p>
        </p:txBody>
      </p:sp>
      <p:sp>
        <p:nvSpPr>
          <p:cNvPr id="8" name="object 5">
            <a:extLst>
              <a:ext uri="{FF2B5EF4-FFF2-40B4-BE49-F238E27FC236}">
                <a16:creationId xmlns:a16="http://schemas.microsoft.com/office/drawing/2014/main" id="{9BFE3E7B-FB5B-4D92-844C-0AF8C934C60C}"/>
              </a:ext>
            </a:extLst>
          </p:cNvPr>
          <p:cNvSpPr txBox="1"/>
          <p:nvPr/>
        </p:nvSpPr>
        <p:spPr>
          <a:xfrm>
            <a:off x="4257262" y="5455616"/>
            <a:ext cx="1290320" cy="269240"/>
          </a:xfrm>
          <a:prstGeom prst="rect">
            <a:avLst/>
          </a:prstGeom>
        </p:spPr>
        <p:txBody>
          <a:bodyPr vert="horz" wrap="square" lIns="0" tIns="12065" rIns="0" bIns="0" rtlCol="0">
            <a:spAutoFit/>
          </a:bodyPr>
          <a:lstStyle/>
          <a:p>
            <a:pPr marL="12700">
              <a:lnSpc>
                <a:spcPct val="100000"/>
              </a:lnSpc>
              <a:spcBef>
                <a:spcPts val="95"/>
              </a:spcBef>
            </a:pPr>
            <a:r>
              <a:rPr sz="1600" b="1" spc="-10" dirty="0">
                <a:solidFill>
                  <a:srgbClr val="006FC0"/>
                </a:solidFill>
                <a:latin typeface="Calibri"/>
                <a:cs typeface="Calibri"/>
              </a:rPr>
              <a:t>MIL-SPEC</a:t>
            </a:r>
            <a:r>
              <a:rPr sz="1600" b="1" spc="-45" dirty="0">
                <a:solidFill>
                  <a:srgbClr val="006FC0"/>
                </a:solidFill>
                <a:latin typeface="Calibri"/>
                <a:cs typeface="Calibri"/>
              </a:rPr>
              <a:t> </a:t>
            </a:r>
            <a:r>
              <a:rPr sz="1600" b="1" spc="-5" dirty="0">
                <a:solidFill>
                  <a:srgbClr val="006FC0"/>
                </a:solidFill>
                <a:latin typeface="Calibri"/>
                <a:cs typeface="Calibri"/>
              </a:rPr>
              <a:t>parts</a:t>
            </a:r>
            <a:endParaRPr sz="1600">
              <a:latin typeface="Calibri"/>
              <a:cs typeface="Calibri"/>
            </a:endParaRPr>
          </a:p>
        </p:txBody>
      </p:sp>
      <p:sp>
        <p:nvSpPr>
          <p:cNvPr id="9" name="object 6">
            <a:extLst>
              <a:ext uri="{FF2B5EF4-FFF2-40B4-BE49-F238E27FC236}">
                <a16:creationId xmlns:a16="http://schemas.microsoft.com/office/drawing/2014/main" id="{74769022-A192-4362-9035-EEA0C3C459D5}"/>
              </a:ext>
            </a:extLst>
          </p:cNvPr>
          <p:cNvSpPr/>
          <p:nvPr/>
        </p:nvSpPr>
        <p:spPr>
          <a:xfrm>
            <a:off x="856488" y="2552700"/>
            <a:ext cx="8292071" cy="2589276"/>
          </a:xfrm>
          <a:prstGeom prst="rect">
            <a:avLst/>
          </a:prstGeom>
          <a:blipFill>
            <a:blip r:embed="rId2" cstate="print"/>
            <a:stretch>
              <a:fillRect/>
            </a:stretch>
          </a:blipFill>
        </p:spPr>
        <p:txBody>
          <a:bodyPr wrap="square" lIns="0" tIns="0" rIns="0" bIns="0" rtlCol="0"/>
          <a:lstStyle/>
          <a:p>
            <a:endParaRPr/>
          </a:p>
        </p:txBody>
      </p:sp>
      <p:sp>
        <p:nvSpPr>
          <p:cNvPr id="10" name="object 7">
            <a:extLst>
              <a:ext uri="{FF2B5EF4-FFF2-40B4-BE49-F238E27FC236}">
                <a16:creationId xmlns:a16="http://schemas.microsoft.com/office/drawing/2014/main" id="{8B51D0EB-5CC0-47A0-AAC5-2D254393FACA}"/>
              </a:ext>
            </a:extLst>
          </p:cNvPr>
          <p:cNvSpPr txBox="1"/>
          <p:nvPr/>
        </p:nvSpPr>
        <p:spPr>
          <a:xfrm>
            <a:off x="6475041" y="5709437"/>
            <a:ext cx="1886585" cy="258404"/>
          </a:xfrm>
          <a:prstGeom prst="rect">
            <a:avLst/>
          </a:prstGeom>
        </p:spPr>
        <p:txBody>
          <a:bodyPr vert="horz" wrap="square" lIns="0" tIns="12065" rIns="0" bIns="0" rtlCol="0">
            <a:spAutoFit/>
          </a:bodyPr>
          <a:lstStyle/>
          <a:p>
            <a:pPr marL="12700">
              <a:lnSpc>
                <a:spcPct val="100000"/>
              </a:lnSpc>
              <a:spcBef>
                <a:spcPts val="95"/>
              </a:spcBef>
            </a:pPr>
            <a:r>
              <a:rPr sz="1600" b="1" spc="-10" dirty="0">
                <a:solidFill>
                  <a:srgbClr val="0070C0"/>
                </a:solidFill>
                <a:latin typeface="Calibri"/>
                <a:cs typeface="Calibri"/>
              </a:rPr>
              <a:t>Most current</a:t>
            </a:r>
            <a:r>
              <a:rPr sz="1600" b="1" spc="-20" dirty="0">
                <a:solidFill>
                  <a:srgbClr val="0070C0"/>
                </a:solidFill>
                <a:latin typeface="Calibri"/>
                <a:cs typeface="Calibri"/>
              </a:rPr>
              <a:t> </a:t>
            </a:r>
            <a:r>
              <a:rPr sz="1600" b="1" spc="-10" dirty="0">
                <a:solidFill>
                  <a:srgbClr val="0070C0"/>
                </a:solidFill>
                <a:latin typeface="Calibri"/>
                <a:cs typeface="Calibri"/>
              </a:rPr>
              <a:t>practices</a:t>
            </a:r>
            <a:endParaRPr sz="1600" b="1" dirty="0">
              <a:solidFill>
                <a:srgbClr val="0070C0"/>
              </a:solidFill>
              <a:latin typeface="Calibri"/>
              <a:cs typeface="Calibri"/>
            </a:endParaRPr>
          </a:p>
        </p:txBody>
      </p:sp>
      <p:sp>
        <p:nvSpPr>
          <p:cNvPr id="11" name="object 8">
            <a:extLst>
              <a:ext uri="{FF2B5EF4-FFF2-40B4-BE49-F238E27FC236}">
                <a16:creationId xmlns:a16="http://schemas.microsoft.com/office/drawing/2014/main" id="{CEA98C39-B534-49AA-9F9D-5BD1EDE2DE38}"/>
              </a:ext>
            </a:extLst>
          </p:cNvPr>
          <p:cNvSpPr/>
          <p:nvPr/>
        </p:nvSpPr>
        <p:spPr>
          <a:xfrm>
            <a:off x="8406383" y="5300578"/>
            <a:ext cx="693420" cy="556260"/>
          </a:xfrm>
          <a:custGeom>
            <a:avLst/>
            <a:gdLst/>
            <a:ahLst/>
            <a:cxnLst/>
            <a:rect l="l" t="t" r="r" b="b"/>
            <a:pathLst>
              <a:path w="693420" h="556260">
                <a:moveTo>
                  <a:pt x="0" y="555942"/>
                </a:moveTo>
                <a:lnTo>
                  <a:pt x="693229" y="0"/>
                </a:lnTo>
              </a:path>
            </a:pathLst>
          </a:custGeom>
          <a:ln w="12700">
            <a:solidFill>
              <a:srgbClr val="000000"/>
            </a:solidFill>
          </a:ln>
        </p:spPr>
        <p:txBody>
          <a:bodyPr wrap="square" lIns="0" tIns="0" rIns="0" bIns="0" rtlCol="0"/>
          <a:lstStyle/>
          <a:p>
            <a:endParaRPr/>
          </a:p>
        </p:txBody>
      </p:sp>
      <p:sp>
        <p:nvSpPr>
          <p:cNvPr id="12" name="object 9">
            <a:extLst>
              <a:ext uri="{FF2B5EF4-FFF2-40B4-BE49-F238E27FC236}">
                <a16:creationId xmlns:a16="http://schemas.microsoft.com/office/drawing/2014/main" id="{071EECBC-3763-43C1-8CDC-EA45BF7E0447}"/>
              </a:ext>
            </a:extLst>
          </p:cNvPr>
          <p:cNvSpPr/>
          <p:nvPr/>
        </p:nvSpPr>
        <p:spPr>
          <a:xfrm>
            <a:off x="9065868" y="5260851"/>
            <a:ext cx="83820" cy="77470"/>
          </a:xfrm>
          <a:custGeom>
            <a:avLst/>
            <a:gdLst/>
            <a:ahLst/>
            <a:cxnLst/>
            <a:rect l="l" t="t" r="r" b="b"/>
            <a:pathLst>
              <a:path w="83820" h="77470">
                <a:moveTo>
                  <a:pt x="83286" y="0"/>
                </a:moveTo>
                <a:lnTo>
                  <a:pt x="0" y="17945"/>
                </a:lnTo>
                <a:lnTo>
                  <a:pt x="47675" y="77393"/>
                </a:lnTo>
                <a:lnTo>
                  <a:pt x="83286" y="0"/>
                </a:lnTo>
                <a:close/>
              </a:path>
            </a:pathLst>
          </a:custGeom>
          <a:solidFill>
            <a:srgbClr val="000000"/>
          </a:solidFill>
        </p:spPr>
        <p:txBody>
          <a:bodyPr wrap="square" lIns="0" tIns="0" rIns="0" bIns="0" rtlCol="0"/>
          <a:lstStyle/>
          <a:p>
            <a:endParaRPr/>
          </a:p>
        </p:txBody>
      </p:sp>
      <p:sp>
        <p:nvSpPr>
          <p:cNvPr id="13" name="object 10">
            <a:extLst>
              <a:ext uri="{FF2B5EF4-FFF2-40B4-BE49-F238E27FC236}">
                <a16:creationId xmlns:a16="http://schemas.microsoft.com/office/drawing/2014/main" id="{B52F69A3-832C-4A78-8633-D987D9B5AF21}"/>
              </a:ext>
            </a:extLst>
          </p:cNvPr>
          <p:cNvSpPr/>
          <p:nvPr/>
        </p:nvSpPr>
        <p:spPr>
          <a:xfrm>
            <a:off x="5712594" y="5588683"/>
            <a:ext cx="698500" cy="293370"/>
          </a:xfrm>
          <a:custGeom>
            <a:avLst/>
            <a:gdLst/>
            <a:ahLst/>
            <a:cxnLst/>
            <a:rect l="l" t="t" r="r" b="b"/>
            <a:pathLst>
              <a:path w="698500" h="293370">
                <a:moveTo>
                  <a:pt x="698182" y="292747"/>
                </a:moveTo>
                <a:lnTo>
                  <a:pt x="0" y="0"/>
                </a:lnTo>
              </a:path>
            </a:pathLst>
          </a:custGeom>
          <a:ln w="12700">
            <a:solidFill>
              <a:srgbClr val="000000"/>
            </a:solidFill>
          </a:ln>
        </p:spPr>
        <p:txBody>
          <a:bodyPr wrap="square" lIns="0" tIns="0" rIns="0" bIns="0" rtlCol="0"/>
          <a:lstStyle/>
          <a:p>
            <a:endParaRPr/>
          </a:p>
        </p:txBody>
      </p:sp>
      <p:sp>
        <p:nvSpPr>
          <p:cNvPr id="14" name="object 11">
            <a:extLst>
              <a:ext uri="{FF2B5EF4-FFF2-40B4-BE49-F238E27FC236}">
                <a16:creationId xmlns:a16="http://schemas.microsoft.com/office/drawing/2014/main" id="{862ABCF3-723A-47EF-A413-482493A3BBB4}"/>
              </a:ext>
            </a:extLst>
          </p:cNvPr>
          <p:cNvSpPr/>
          <p:nvPr/>
        </p:nvSpPr>
        <p:spPr>
          <a:xfrm>
            <a:off x="5654038" y="5558459"/>
            <a:ext cx="85090" cy="70485"/>
          </a:xfrm>
          <a:custGeom>
            <a:avLst/>
            <a:gdLst/>
            <a:ahLst/>
            <a:cxnLst/>
            <a:rect l="l" t="t" r="r" b="b"/>
            <a:pathLst>
              <a:path w="85089" h="70485">
                <a:moveTo>
                  <a:pt x="85001" y="0"/>
                </a:moveTo>
                <a:lnTo>
                  <a:pt x="0" y="5664"/>
                </a:lnTo>
                <a:lnTo>
                  <a:pt x="55537" y="70269"/>
                </a:lnTo>
                <a:lnTo>
                  <a:pt x="85001" y="0"/>
                </a:lnTo>
                <a:close/>
              </a:path>
            </a:pathLst>
          </a:custGeom>
          <a:solidFill>
            <a:srgbClr val="000000"/>
          </a:solidFill>
        </p:spPr>
        <p:txBody>
          <a:bodyPr wrap="square" lIns="0" tIns="0" rIns="0" bIns="0" rtlCol="0"/>
          <a:lstStyle/>
          <a:p>
            <a:endParaRPr/>
          </a:p>
        </p:txBody>
      </p:sp>
      <p:sp>
        <p:nvSpPr>
          <p:cNvPr id="15" name="object 12">
            <a:extLst>
              <a:ext uri="{FF2B5EF4-FFF2-40B4-BE49-F238E27FC236}">
                <a16:creationId xmlns:a16="http://schemas.microsoft.com/office/drawing/2014/main" id="{78BEC77A-AF5C-41F5-95B1-1703B6A01623}"/>
              </a:ext>
            </a:extLst>
          </p:cNvPr>
          <p:cNvSpPr txBox="1"/>
          <p:nvPr/>
        </p:nvSpPr>
        <p:spPr>
          <a:xfrm>
            <a:off x="9227812" y="4825600"/>
            <a:ext cx="2393950" cy="1000760"/>
          </a:xfrm>
          <a:prstGeom prst="rect">
            <a:avLst/>
          </a:prstGeom>
        </p:spPr>
        <p:txBody>
          <a:bodyPr vert="horz" wrap="square" lIns="0" tIns="12065" rIns="0" bIns="0" rtlCol="0">
            <a:spAutoFit/>
          </a:bodyPr>
          <a:lstStyle/>
          <a:p>
            <a:pPr marL="12700" marR="5080" algn="just">
              <a:lnSpc>
                <a:spcPct val="100000"/>
              </a:lnSpc>
              <a:spcBef>
                <a:spcPts val="95"/>
              </a:spcBef>
            </a:pPr>
            <a:r>
              <a:rPr sz="1600" spc="-10" dirty="0">
                <a:latin typeface="Calibri"/>
                <a:cs typeface="Calibri"/>
              </a:rPr>
              <a:t>“</a:t>
            </a:r>
            <a:r>
              <a:rPr sz="1600" spc="-10" dirty="0">
                <a:solidFill>
                  <a:srgbClr val="006FC0"/>
                </a:solidFill>
                <a:latin typeface="Calibri"/>
                <a:cs typeface="Calibri"/>
              </a:rPr>
              <a:t>NASA screened </a:t>
            </a:r>
            <a:r>
              <a:rPr sz="1600" spc="-45" dirty="0">
                <a:solidFill>
                  <a:srgbClr val="006FC0"/>
                </a:solidFill>
                <a:latin typeface="Calibri"/>
                <a:cs typeface="Calibri"/>
              </a:rPr>
              <a:t>COTS</a:t>
            </a:r>
            <a:r>
              <a:rPr sz="1600" spc="-45" dirty="0">
                <a:latin typeface="Calibri"/>
                <a:cs typeface="Calibri"/>
              </a:rPr>
              <a:t>”, </a:t>
            </a:r>
            <a:r>
              <a:rPr sz="1600" dirty="0">
                <a:latin typeface="Calibri"/>
                <a:cs typeface="Calibri"/>
              </a:rPr>
              <a:t>i.e.,  </a:t>
            </a:r>
            <a:r>
              <a:rPr sz="1600" spc="-25" dirty="0">
                <a:latin typeface="Calibri"/>
                <a:cs typeface="Calibri"/>
              </a:rPr>
              <a:t>COTS </a:t>
            </a:r>
            <a:r>
              <a:rPr sz="1600" spc="-5" dirty="0">
                <a:latin typeface="Calibri"/>
                <a:cs typeface="Calibri"/>
              </a:rPr>
              <a:t>qualified and </a:t>
            </a:r>
            <a:r>
              <a:rPr sz="1600" spc="-10" dirty="0">
                <a:latin typeface="Calibri"/>
                <a:cs typeface="Calibri"/>
              </a:rPr>
              <a:t>screened  </a:t>
            </a:r>
            <a:r>
              <a:rPr sz="1600" spc="-5" dirty="0">
                <a:latin typeface="Calibri"/>
                <a:cs typeface="Calibri"/>
              </a:rPr>
              <a:t>using MIL </a:t>
            </a:r>
            <a:r>
              <a:rPr sz="1600" spc="-10" dirty="0">
                <a:latin typeface="Calibri"/>
                <a:cs typeface="Calibri"/>
              </a:rPr>
              <a:t>standards </a:t>
            </a:r>
            <a:r>
              <a:rPr sz="1600" spc="-5" dirty="0">
                <a:latin typeface="Calibri"/>
                <a:cs typeface="Calibri"/>
              </a:rPr>
              <a:t>per</a:t>
            </a:r>
            <a:r>
              <a:rPr sz="1600" spc="-55" dirty="0">
                <a:latin typeface="Calibri"/>
                <a:cs typeface="Calibri"/>
              </a:rPr>
              <a:t> </a:t>
            </a:r>
            <a:r>
              <a:rPr lang="en-US" sz="1600" spc="-55" dirty="0">
                <a:latin typeface="Calibri"/>
                <a:cs typeface="Calibri"/>
              </a:rPr>
              <a:t>EEE-INST-</a:t>
            </a:r>
            <a:r>
              <a:rPr sz="1600" spc="-5" dirty="0">
                <a:latin typeface="Calibri"/>
                <a:cs typeface="Calibri"/>
              </a:rPr>
              <a:t>002</a:t>
            </a:r>
            <a:endParaRPr sz="1600" dirty="0">
              <a:latin typeface="Calibri"/>
              <a:cs typeface="Calibri"/>
            </a:endParaRPr>
          </a:p>
        </p:txBody>
      </p:sp>
      <p:sp>
        <p:nvSpPr>
          <p:cNvPr id="16" name="Oval 15">
            <a:extLst>
              <a:ext uri="{FF2B5EF4-FFF2-40B4-BE49-F238E27FC236}">
                <a16:creationId xmlns:a16="http://schemas.microsoft.com/office/drawing/2014/main" id="{943EC1B8-A065-4B91-9F8B-3F16C404F26E}"/>
              </a:ext>
            </a:extLst>
          </p:cNvPr>
          <p:cNvSpPr/>
          <p:nvPr/>
        </p:nvSpPr>
        <p:spPr>
          <a:xfrm>
            <a:off x="6192982" y="5558459"/>
            <a:ext cx="2507406" cy="601546"/>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1354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233601"/>
            <a:ext cx="5546090" cy="574040"/>
          </a:xfrm>
          <a:prstGeom prst="rect">
            <a:avLst/>
          </a:prstGeom>
        </p:spPr>
        <p:txBody>
          <a:bodyPr vert="horz" wrap="square" lIns="0" tIns="12700" rIns="0" bIns="0" rtlCol="0">
            <a:spAutoFit/>
          </a:bodyPr>
          <a:lstStyle/>
          <a:p>
            <a:pPr marL="12700">
              <a:lnSpc>
                <a:spcPct val="100000"/>
              </a:lnSpc>
              <a:spcBef>
                <a:spcPts val="100"/>
              </a:spcBef>
            </a:pPr>
            <a:r>
              <a:rPr sz="3600" b="0" spc="-10" dirty="0">
                <a:latin typeface="+mn-lt"/>
                <a:cs typeface="Calibri"/>
              </a:rPr>
              <a:t>MIL-SPEC </a:t>
            </a:r>
            <a:r>
              <a:rPr sz="3600" b="0" spc="-5" dirty="0">
                <a:latin typeface="+mn-lt"/>
                <a:cs typeface="Calibri"/>
              </a:rPr>
              <a:t>parts vs. </a:t>
            </a:r>
            <a:r>
              <a:rPr sz="3600" b="0" spc="-40" dirty="0">
                <a:latin typeface="+mn-lt"/>
                <a:cs typeface="Calibri"/>
              </a:rPr>
              <a:t>COTS</a:t>
            </a:r>
            <a:r>
              <a:rPr sz="3600" b="0" spc="-60" dirty="0">
                <a:latin typeface="+mn-lt"/>
                <a:cs typeface="Calibri"/>
              </a:rPr>
              <a:t> </a:t>
            </a:r>
            <a:r>
              <a:rPr sz="3600" b="0" spc="-5" dirty="0">
                <a:latin typeface="+mn-lt"/>
                <a:cs typeface="Calibri"/>
              </a:rPr>
              <a:t>parts</a:t>
            </a:r>
            <a:endParaRPr sz="3600" dirty="0">
              <a:latin typeface="+mn-lt"/>
              <a:cs typeface="Calibri"/>
            </a:endParaRPr>
          </a:p>
        </p:txBody>
      </p:sp>
      <p:sp>
        <p:nvSpPr>
          <p:cNvPr id="4" name="object 4"/>
          <p:cNvSpPr txBox="1">
            <a:spLocks noGrp="1"/>
          </p:cNvSpPr>
          <p:nvPr>
            <p:ph type="dt" sz="half" idx="6"/>
          </p:nvPr>
        </p:nvSpPr>
        <p:spPr>
          <a:xfrm>
            <a:off x="916939" y="6463728"/>
            <a:ext cx="766444" cy="177800"/>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rgbClr val="888888"/>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nSpc>
                <a:spcPts val="1240"/>
              </a:lnSpc>
            </a:pPr>
            <a:r>
              <a:rPr lang="en-US"/>
              <a:t>10</a:t>
            </a:r>
            <a:r>
              <a:rPr lang="en-US" spc="5"/>
              <a:t>/</a:t>
            </a:r>
            <a:r>
              <a:rPr lang="en-US"/>
              <a:t>15</a:t>
            </a:r>
            <a:r>
              <a:rPr lang="en-US" spc="5"/>
              <a:t>/</a:t>
            </a:r>
            <a:r>
              <a:rPr lang="en-US"/>
              <a:t>2021</a:t>
            </a:r>
            <a:endParaRPr dirty="0"/>
          </a:p>
        </p:txBody>
      </p:sp>
      <p:sp>
        <p:nvSpPr>
          <p:cNvPr id="5" name="object 5"/>
          <p:cNvSpPr txBox="1">
            <a:spLocks noGrp="1"/>
          </p:cNvSpPr>
          <p:nvPr>
            <p:ph type="sldNum" sz="quarter" idx="7"/>
          </p:nvPr>
        </p:nvSpPr>
        <p:spPr>
          <a:xfrm>
            <a:off x="11067288" y="6463728"/>
            <a:ext cx="231775" cy="177800"/>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rgbClr val="888888"/>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240"/>
              </a:lnSpc>
            </a:pPr>
            <a:fld id="{81D60167-4931-47E6-BA6A-407CBD079E47}" type="slidenum">
              <a:rPr lang="en-US" smtClean="0"/>
              <a:pPr marL="38100">
                <a:lnSpc>
                  <a:spcPts val="1240"/>
                </a:lnSpc>
              </a:pPr>
              <a:t>7</a:t>
            </a:fld>
            <a:endParaRPr dirty="0"/>
          </a:p>
        </p:txBody>
      </p:sp>
      <p:sp>
        <p:nvSpPr>
          <p:cNvPr id="3" name="object 3"/>
          <p:cNvSpPr txBox="1"/>
          <p:nvPr/>
        </p:nvSpPr>
        <p:spPr>
          <a:xfrm>
            <a:off x="688337" y="880706"/>
            <a:ext cx="10610725" cy="4290918"/>
          </a:xfrm>
          <a:prstGeom prst="rect">
            <a:avLst/>
          </a:prstGeom>
        </p:spPr>
        <p:txBody>
          <a:bodyPr vert="horz" wrap="square" lIns="0" tIns="121920" rIns="0" bIns="0" rtlCol="0">
            <a:spAutoFit/>
          </a:bodyPr>
          <a:lstStyle/>
          <a:p>
            <a:pPr marL="299085" indent="-287020">
              <a:lnSpc>
                <a:spcPct val="100000"/>
              </a:lnSpc>
              <a:spcBef>
                <a:spcPts val="960"/>
              </a:spcBef>
              <a:buFont typeface="Arial"/>
              <a:buChar char="•"/>
              <a:tabLst>
                <a:tab pos="299085" algn="l"/>
                <a:tab pos="299720" algn="l"/>
              </a:tabLst>
            </a:pPr>
            <a:r>
              <a:rPr sz="2000" spc="-10" dirty="0">
                <a:latin typeface="Calibri"/>
                <a:cs typeface="Calibri"/>
              </a:rPr>
              <a:t>Government </a:t>
            </a:r>
            <a:r>
              <a:rPr sz="2000" spc="-15" dirty="0">
                <a:latin typeface="Calibri"/>
                <a:cs typeface="Calibri"/>
              </a:rPr>
              <a:t>control </a:t>
            </a:r>
            <a:r>
              <a:rPr sz="2000" spc="-5" dirty="0">
                <a:latin typeface="Calibri"/>
                <a:cs typeface="Calibri"/>
              </a:rPr>
              <a:t>or</a:t>
            </a:r>
            <a:r>
              <a:rPr sz="2000" spc="20" dirty="0">
                <a:latin typeface="Calibri"/>
                <a:cs typeface="Calibri"/>
              </a:rPr>
              <a:t> </a:t>
            </a:r>
            <a:r>
              <a:rPr sz="2000" spc="-5" dirty="0">
                <a:latin typeface="Calibri"/>
                <a:cs typeface="Calibri"/>
              </a:rPr>
              <a:t>insight</a:t>
            </a:r>
            <a:endParaRPr sz="2000" dirty="0">
              <a:latin typeface="Calibri"/>
              <a:cs typeface="Calibri"/>
            </a:endParaRPr>
          </a:p>
          <a:p>
            <a:pPr marL="756285" marR="608330" lvl="1" indent="-287020">
              <a:lnSpc>
                <a:spcPts val="2160"/>
              </a:lnSpc>
              <a:spcBef>
                <a:spcPts val="1140"/>
              </a:spcBef>
              <a:buFont typeface="Arial"/>
              <a:buChar char="•"/>
              <a:tabLst>
                <a:tab pos="756285" algn="l"/>
                <a:tab pos="756920" algn="l"/>
              </a:tabLst>
            </a:pPr>
            <a:r>
              <a:rPr sz="2000" spc="-10" dirty="0">
                <a:latin typeface="Calibri"/>
                <a:cs typeface="Calibri"/>
              </a:rPr>
              <a:t>Government </a:t>
            </a:r>
            <a:r>
              <a:rPr sz="2000" dirty="0">
                <a:latin typeface="Calibri"/>
                <a:cs typeface="Calibri"/>
              </a:rPr>
              <a:t>has </a:t>
            </a:r>
            <a:r>
              <a:rPr sz="2000" spc="-15" dirty="0">
                <a:latin typeface="Calibri"/>
                <a:cs typeface="Calibri"/>
              </a:rPr>
              <a:t>control </a:t>
            </a:r>
            <a:r>
              <a:rPr sz="2000" dirty="0">
                <a:latin typeface="Calibri"/>
                <a:cs typeface="Calibri"/>
              </a:rPr>
              <a:t>and </a:t>
            </a:r>
            <a:r>
              <a:rPr sz="2000" spc="-5" dirty="0">
                <a:latin typeface="Calibri"/>
                <a:cs typeface="Calibri"/>
              </a:rPr>
              <a:t>insight in MIL-SPEC parts, results in parts with </a:t>
            </a:r>
            <a:r>
              <a:rPr sz="2000" dirty="0">
                <a:latin typeface="Calibri"/>
                <a:cs typeface="Calibri"/>
              </a:rPr>
              <a:t>high (but not  </a:t>
            </a:r>
            <a:r>
              <a:rPr sz="2000" spc="-10" dirty="0">
                <a:latin typeface="Calibri"/>
                <a:cs typeface="Calibri"/>
              </a:rPr>
              <a:t>perfect) </a:t>
            </a:r>
            <a:r>
              <a:rPr sz="2000" spc="-5" dirty="0">
                <a:latin typeface="Calibri"/>
                <a:cs typeface="Calibri"/>
              </a:rPr>
              <a:t>quality </a:t>
            </a:r>
            <a:r>
              <a:rPr sz="2000" dirty="0">
                <a:latin typeface="Calibri"/>
                <a:cs typeface="Calibri"/>
              </a:rPr>
              <a:t>and </a:t>
            </a:r>
            <a:r>
              <a:rPr sz="2000" spc="-5" dirty="0">
                <a:latin typeface="Calibri"/>
                <a:cs typeface="Calibri"/>
              </a:rPr>
              <a:t>reliability </a:t>
            </a:r>
            <a:r>
              <a:rPr sz="2000" dirty="0">
                <a:latin typeface="Calibri"/>
                <a:cs typeface="Calibri"/>
              </a:rPr>
              <a:t>and full access </a:t>
            </a:r>
            <a:r>
              <a:rPr sz="2000" spc="-15" dirty="0">
                <a:latin typeface="Calibri"/>
                <a:cs typeface="Calibri"/>
              </a:rPr>
              <a:t>to </a:t>
            </a:r>
            <a:r>
              <a:rPr sz="2000" spc="-5" dirty="0">
                <a:latin typeface="Calibri"/>
                <a:cs typeface="Calibri"/>
              </a:rPr>
              <a:t>part-level</a:t>
            </a:r>
            <a:r>
              <a:rPr sz="2000" spc="70" dirty="0">
                <a:latin typeface="Calibri"/>
                <a:cs typeface="Calibri"/>
              </a:rPr>
              <a:t> </a:t>
            </a:r>
            <a:r>
              <a:rPr sz="2000" spc="-10" dirty="0">
                <a:latin typeface="Calibri"/>
                <a:cs typeface="Calibri"/>
              </a:rPr>
              <a:t>verification.</a:t>
            </a:r>
            <a:endParaRPr sz="2000" dirty="0">
              <a:latin typeface="Calibri"/>
              <a:cs typeface="Calibri"/>
            </a:endParaRPr>
          </a:p>
          <a:p>
            <a:pPr marL="756285" marR="39370" lvl="1" indent="-287020">
              <a:lnSpc>
                <a:spcPts val="2160"/>
              </a:lnSpc>
              <a:spcBef>
                <a:spcPts val="1090"/>
              </a:spcBef>
              <a:buFont typeface="Arial"/>
              <a:buChar char="•"/>
              <a:tabLst>
                <a:tab pos="756285" algn="l"/>
                <a:tab pos="756920" algn="l"/>
              </a:tabLst>
            </a:pPr>
            <a:r>
              <a:rPr sz="2000" spc="-10" dirty="0">
                <a:latin typeface="Calibri"/>
                <a:cs typeface="Calibri"/>
              </a:rPr>
              <a:t>Government </a:t>
            </a:r>
            <a:r>
              <a:rPr sz="2000" spc="-5" dirty="0">
                <a:latin typeface="Calibri"/>
                <a:cs typeface="Calibri"/>
              </a:rPr>
              <a:t>does </a:t>
            </a:r>
            <a:r>
              <a:rPr sz="2000" dirty="0">
                <a:latin typeface="Calibri"/>
                <a:cs typeface="Calibri"/>
              </a:rPr>
              <a:t>not </a:t>
            </a:r>
            <a:r>
              <a:rPr sz="2000" spc="-20" dirty="0">
                <a:latin typeface="Calibri"/>
                <a:cs typeface="Calibri"/>
              </a:rPr>
              <a:t>have </a:t>
            </a:r>
            <a:r>
              <a:rPr sz="2000" spc="-15" dirty="0">
                <a:latin typeface="Calibri"/>
                <a:cs typeface="Calibri"/>
              </a:rPr>
              <a:t>control </a:t>
            </a:r>
            <a:r>
              <a:rPr sz="2000" spc="-5" dirty="0">
                <a:latin typeface="Calibri"/>
                <a:cs typeface="Calibri"/>
              </a:rPr>
              <a:t>or insight </a:t>
            </a:r>
            <a:r>
              <a:rPr sz="2000" spc="-15" dirty="0">
                <a:latin typeface="Calibri"/>
                <a:cs typeface="Calibri"/>
              </a:rPr>
              <a:t>into </a:t>
            </a:r>
            <a:r>
              <a:rPr sz="2000" spc="-20" dirty="0">
                <a:latin typeface="Calibri"/>
                <a:cs typeface="Calibri"/>
              </a:rPr>
              <a:t>COTS </a:t>
            </a:r>
            <a:r>
              <a:rPr sz="2000" spc="-5" dirty="0">
                <a:latin typeface="Calibri"/>
                <a:cs typeface="Calibri"/>
              </a:rPr>
              <a:t>parts, resulting in </a:t>
            </a:r>
            <a:r>
              <a:rPr sz="2000" dirty="0">
                <a:latin typeface="Calibri"/>
                <a:cs typeface="Calibri"/>
              </a:rPr>
              <a:t>a major </a:t>
            </a:r>
            <a:r>
              <a:rPr sz="2000" spc="-5" dirty="0">
                <a:latin typeface="Calibri"/>
                <a:cs typeface="Calibri"/>
              </a:rPr>
              <a:t>challenge of  part-level </a:t>
            </a:r>
            <a:r>
              <a:rPr sz="2000" spc="-10" dirty="0">
                <a:latin typeface="Calibri"/>
                <a:cs typeface="Calibri"/>
              </a:rPr>
              <a:t>verification </a:t>
            </a:r>
            <a:r>
              <a:rPr sz="2000" spc="-5" dirty="0">
                <a:latin typeface="Calibri"/>
                <a:cs typeface="Calibri"/>
              </a:rPr>
              <a:t>or </a:t>
            </a:r>
            <a:r>
              <a:rPr sz="2000" spc="-10" dirty="0">
                <a:latin typeface="Calibri"/>
                <a:cs typeface="Calibri"/>
              </a:rPr>
              <a:t>guaranteed </a:t>
            </a:r>
            <a:r>
              <a:rPr sz="2000" spc="-5" dirty="0">
                <a:latin typeface="Calibri"/>
                <a:cs typeface="Calibri"/>
              </a:rPr>
              <a:t>knowledge of </a:t>
            </a:r>
            <a:r>
              <a:rPr sz="2000" spc="-20" dirty="0">
                <a:latin typeface="Calibri"/>
                <a:cs typeface="Calibri"/>
              </a:rPr>
              <a:t>COTS</a:t>
            </a:r>
            <a:r>
              <a:rPr sz="2000" spc="25" dirty="0">
                <a:latin typeface="Calibri"/>
                <a:cs typeface="Calibri"/>
              </a:rPr>
              <a:t> </a:t>
            </a:r>
            <a:r>
              <a:rPr sz="2000" spc="-5" dirty="0">
                <a:latin typeface="Calibri"/>
                <a:cs typeface="Calibri"/>
              </a:rPr>
              <a:t>parts.</a:t>
            </a:r>
            <a:endParaRPr sz="2000" dirty="0">
              <a:latin typeface="Calibri"/>
              <a:cs typeface="Calibri"/>
            </a:endParaRPr>
          </a:p>
          <a:p>
            <a:pPr marL="299085" indent="-287020">
              <a:lnSpc>
                <a:spcPct val="100000"/>
              </a:lnSpc>
              <a:spcBef>
                <a:spcPts val="1335"/>
              </a:spcBef>
              <a:buFont typeface="Arial"/>
              <a:buChar char="•"/>
              <a:tabLst>
                <a:tab pos="299085" algn="l"/>
                <a:tab pos="299720" algn="l"/>
              </a:tabLst>
            </a:pPr>
            <a:r>
              <a:rPr sz="2000" spc="-5" dirty="0">
                <a:latin typeface="Calibri"/>
                <a:cs typeface="Calibri"/>
              </a:rPr>
              <a:t>Does it mean </a:t>
            </a:r>
            <a:r>
              <a:rPr sz="2000" spc="-20" dirty="0">
                <a:latin typeface="Calibri"/>
                <a:cs typeface="Calibri"/>
              </a:rPr>
              <a:t>COTS </a:t>
            </a:r>
            <a:r>
              <a:rPr sz="2000" dirty="0">
                <a:latin typeface="Calibri"/>
                <a:cs typeface="Calibri"/>
              </a:rPr>
              <a:t>parts </a:t>
            </a:r>
            <a:r>
              <a:rPr sz="2000" spc="-10" dirty="0">
                <a:latin typeface="Calibri"/>
                <a:cs typeface="Calibri"/>
              </a:rPr>
              <a:t>are </a:t>
            </a:r>
            <a:r>
              <a:rPr sz="2000" spc="-5" dirty="0">
                <a:latin typeface="Calibri"/>
                <a:cs typeface="Calibri"/>
              </a:rPr>
              <a:t>low in </a:t>
            </a:r>
            <a:r>
              <a:rPr sz="2000" dirty="0">
                <a:latin typeface="Calibri"/>
                <a:cs typeface="Calibri"/>
              </a:rPr>
              <a:t>quality and </a:t>
            </a:r>
            <a:r>
              <a:rPr sz="2000" spc="-5" dirty="0">
                <a:latin typeface="Calibri"/>
                <a:cs typeface="Calibri"/>
              </a:rPr>
              <a:t>reliability? </a:t>
            </a:r>
            <a:r>
              <a:rPr sz="2000" dirty="0">
                <a:latin typeface="Calibri"/>
                <a:cs typeface="Calibri"/>
              </a:rPr>
              <a:t>Not</a:t>
            </a:r>
            <a:r>
              <a:rPr sz="2000" spc="25" dirty="0">
                <a:latin typeface="Calibri"/>
                <a:cs typeface="Calibri"/>
              </a:rPr>
              <a:t> </a:t>
            </a:r>
            <a:r>
              <a:rPr sz="2000" spc="-15" dirty="0">
                <a:latin typeface="Calibri"/>
                <a:cs typeface="Calibri"/>
              </a:rPr>
              <a:t>necessarily.</a:t>
            </a:r>
            <a:endParaRPr sz="2000" dirty="0">
              <a:latin typeface="Calibri"/>
              <a:cs typeface="Calibri"/>
            </a:endParaRPr>
          </a:p>
          <a:p>
            <a:pPr marL="756285" marR="99060" lvl="1" indent="-287020">
              <a:lnSpc>
                <a:spcPts val="2160"/>
              </a:lnSpc>
              <a:spcBef>
                <a:spcPts val="1125"/>
              </a:spcBef>
              <a:buFont typeface="Arial"/>
              <a:buChar char="•"/>
              <a:tabLst>
                <a:tab pos="756285" algn="l"/>
                <a:tab pos="756920" algn="l"/>
              </a:tabLst>
            </a:pPr>
            <a:r>
              <a:rPr sz="2000" spc="-10" dirty="0">
                <a:latin typeface="Calibri"/>
                <a:cs typeface="Calibri"/>
              </a:rPr>
              <a:t>Government </a:t>
            </a:r>
            <a:r>
              <a:rPr sz="2000" spc="-15" dirty="0">
                <a:latin typeface="Calibri"/>
                <a:cs typeface="Calibri"/>
              </a:rPr>
              <a:t>control </a:t>
            </a:r>
            <a:r>
              <a:rPr sz="2000" spc="-5" dirty="0">
                <a:latin typeface="Calibri"/>
                <a:cs typeface="Calibri"/>
              </a:rPr>
              <a:t>is </a:t>
            </a:r>
            <a:r>
              <a:rPr sz="2000" dirty="0">
                <a:latin typeface="Calibri"/>
                <a:cs typeface="Calibri"/>
              </a:rPr>
              <a:t>not </a:t>
            </a:r>
            <a:r>
              <a:rPr sz="2000" spc="-10" dirty="0">
                <a:latin typeface="Calibri"/>
                <a:cs typeface="Calibri"/>
              </a:rPr>
              <a:t>prerequisite anymore </a:t>
            </a:r>
            <a:r>
              <a:rPr sz="2000" spc="-15" dirty="0">
                <a:latin typeface="Calibri"/>
                <a:cs typeface="Calibri"/>
              </a:rPr>
              <a:t>for </a:t>
            </a:r>
            <a:r>
              <a:rPr sz="2000" dirty="0">
                <a:latin typeface="Calibri"/>
                <a:cs typeface="Calibri"/>
              </a:rPr>
              <a:t>high </a:t>
            </a:r>
            <a:r>
              <a:rPr sz="2000" spc="-5" dirty="0">
                <a:latin typeface="Calibri"/>
                <a:cs typeface="Calibri"/>
              </a:rPr>
              <a:t>quality </a:t>
            </a:r>
            <a:r>
              <a:rPr sz="2000" dirty="0">
                <a:latin typeface="Calibri"/>
                <a:cs typeface="Calibri"/>
              </a:rPr>
              <a:t>and </a:t>
            </a:r>
            <a:r>
              <a:rPr sz="2000" spc="-5" dirty="0">
                <a:latin typeface="Calibri"/>
                <a:cs typeface="Calibri"/>
              </a:rPr>
              <a:t>reliability parts,  especially </a:t>
            </a:r>
            <a:r>
              <a:rPr sz="2000" dirty="0">
                <a:latin typeface="Calibri"/>
                <a:cs typeface="Calibri"/>
              </a:rPr>
              <a:t>when, </a:t>
            </a:r>
            <a:r>
              <a:rPr sz="2000" spc="-5" dirty="0">
                <a:latin typeface="Calibri"/>
                <a:cs typeface="Calibri"/>
              </a:rPr>
              <a:t>in </a:t>
            </a:r>
            <a:r>
              <a:rPr sz="2000" spc="-10" dirty="0">
                <a:latin typeface="Calibri"/>
                <a:cs typeface="Calibri"/>
              </a:rPr>
              <a:t>recent </a:t>
            </a:r>
            <a:r>
              <a:rPr sz="2000" spc="-15" dirty="0">
                <a:latin typeface="Calibri"/>
                <a:cs typeface="Calibri"/>
              </a:rPr>
              <a:t>years, </a:t>
            </a:r>
            <a:r>
              <a:rPr sz="2000" spc="-5" dirty="0">
                <a:latin typeface="Calibri"/>
                <a:cs typeface="Calibri"/>
              </a:rPr>
              <a:t>some </a:t>
            </a:r>
            <a:r>
              <a:rPr sz="2000" spc="-10" dirty="0">
                <a:latin typeface="Calibri"/>
                <a:cs typeface="Calibri"/>
              </a:rPr>
              <a:t>manufacturers </a:t>
            </a:r>
            <a:r>
              <a:rPr sz="2000" spc="-5" dirty="0">
                <a:latin typeface="Calibri"/>
                <a:cs typeface="Calibri"/>
              </a:rPr>
              <a:t>in commercial industry </a:t>
            </a:r>
            <a:r>
              <a:rPr sz="2000" spc="-20" dirty="0">
                <a:latin typeface="Calibri"/>
                <a:cs typeface="Calibri"/>
              </a:rPr>
              <a:t>have </a:t>
            </a:r>
            <a:r>
              <a:rPr sz="2000" spc="-10" dirty="0">
                <a:latin typeface="Calibri"/>
                <a:cs typeface="Calibri"/>
              </a:rPr>
              <a:t>developed  rigorous process controls driven </a:t>
            </a:r>
            <a:r>
              <a:rPr sz="2000" spc="-5" dirty="0">
                <a:latin typeface="Calibri"/>
                <a:cs typeface="Calibri"/>
              </a:rPr>
              <a:t>by advanced technologies </a:t>
            </a:r>
            <a:r>
              <a:rPr sz="2000" dirty="0">
                <a:latin typeface="Calibri"/>
                <a:cs typeface="Calibri"/>
              </a:rPr>
              <a:t>and </a:t>
            </a:r>
            <a:r>
              <a:rPr sz="2000" spc="-5" dirty="0">
                <a:latin typeface="Calibri"/>
                <a:cs typeface="Calibri"/>
              </a:rPr>
              <a:t>commercial </a:t>
            </a:r>
            <a:r>
              <a:rPr sz="2000" spc="-15" dirty="0">
                <a:latin typeface="Calibri"/>
                <a:cs typeface="Calibri"/>
              </a:rPr>
              <a:t>market, </a:t>
            </a:r>
            <a:r>
              <a:rPr sz="2000" spc="-10" dirty="0">
                <a:latin typeface="Calibri"/>
                <a:cs typeface="Calibri"/>
              </a:rPr>
              <a:t>often  equivalent </a:t>
            </a:r>
            <a:r>
              <a:rPr sz="2000" spc="-15" dirty="0">
                <a:latin typeface="Calibri"/>
                <a:cs typeface="Calibri"/>
              </a:rPr>
              <a:t>to </a:t>
            </a:r>
            <a:r>
              <a:rPr sz="2000" spc="-5" dirty="0">
                <a:latin typeface="Calibri"/>
                <a:cs typeface="Calibri"/>
              </a:rPr>
              <a:t>or </a:t>
            </a:r>
            <a:r>
              <a:rPr sz="2000" spc="-15" dirty="0">
                <a:latin typeface="Calibri"/>
                <a:cs typeface="Calibri"/>
              </a:rPr>
              <a:t>exceeding </a:t>
            </a:r>
            <a:r>
              <a:rPr sz="2000" spc="-10" dirty="0">
                <a:latin typeface="Calibri"/>
                <a:cs typeface="Calibri"/>
              </a:rPr>
              <a:t>government controls </a:t>
            </a:r>
            <a:r>
              <a:rPr sz="2000" spc="-5" dirty="0">
                <a:latin typeface="Calibri"/>
                <a:cs typeface="Calibri"/>
              </a:rPr>
              <a:t>on MIL-SPEC</a:t>
            </a:r>
            <a:r>
              <a:rPr sz="2000" spc="30" dirty="0">
                <a:latin typeface="Calibri"/>
                <a:cs typeface="Calibri"/>
              </a:rPr>
              <a:t> </a:t>
            </a:r>
            <a:r>
              <a:rPr sz="2000" spc="-5" dirty="0">
                <a:latin typeface="Calibri"/>
                <a:cs typeface="Calibri"/>
              </a:rPr>
              <a:t>parts.</a:t>
            </a:r>
            <a:endParaRPr sz="2000" dirty="0">
              <a:latin typeface="Calibri"/>
              <a:cs typeface="Calibri"/>
            </a:endParaRPr>
          </a:p>
          <a:p>
            <a:pPr marL="756285" marR="5080" lvl="1" indent="-287020">
              <a:lnSpc>
                <a:spcPts val="2160"/>
              </a:lnSpc>
              <a:spcBef>
                <a:spcPts val="1105"/>
              </a:spcBef>
              <a:buFont typeface="Arial"/>
              <a:buChar char="•"/>
              <a:tabLst>
                <a:tab pos="756285" algn="l"/>
                <a:tab pos="756920" algn="l"/>
              </a:tabLst>
            </a:pPr>
            <a:r>
              <a:rPr sz="2000" spc="-5" dirty="0">
                <a:latin typeface="Calibri"/>
                <a:cs typeface="Calibri"/>
              </a:rPr>
              <a:t>Equally </a:t>
            </a:r>
            <a:r>
              <a:rPr sz="2000" spc="-10" dirty="0">
                <a:latin typeface="Calibri"/>
                <a:cs typeface="Calibri"/>
              </a:rPr>
              <a:t>important </a:t>
            </a:r>
            <a:r>
              <a:rPr sz="2000" spc="-15" dirty="0">
                <a:latin typeface="Calibri"/>
                <a:cs typeface="Calibri"/>
              </a:rPr>
              <a:t>to </a:t>
            </a:r>
            <a:r>
              <a:rPr sz="2000" spc="-10" dirty="0">
                <a:latin typeface="Calibri"/>
                <a:cs typeface="Calibri"/>
              </a:rPr>
              <a:t>note </a:t>
            </a:r>
            <a:r>
              <a:rPr sz="2000" spc="-5" dirty="0">
                <a:latin typeface="Calibri"/>
                <a:cs typeface="Calibri"/>
              </a:rPr>
              <a:t>that </a:t>
            </a:r>
            <a:r>
              <a:rPr sz="2000" dirty="0">
                <a:latin typeface="Calibri"/>
                <a:cs typeface="Calibri"/>
              </a:rPr>
              <a:t>this </a:t>
            </a:r>
            <a:r>
              <a:rPr sz="2000" spc="-5" dirty="0">
                <a:latin typeface="Calibri"/>
                <a:cs typeface="Calibri"/>
              </a:rPr>
              <a:t>is </a:t>
            </a:r>
            <a:r>
              <a:rPr sz="2000" dirty="0">
                <a:latin typeface="Calibri"/>
                <a:cs typeface="Calibri"/>
              </a:rPr>
              <a:t>not </a:t>
            </a:r>
            <a:r>
              <a:rPr sz="2000" spc="-10" dirty="0">
                <a:latin typeface="Calibri"/>
                <a:cs typeface="Calibri"/>
              </a:rPr>
              <a:t>universally </a:t>
            </a:r>
            <a:r>
              <a:rPr sz="2000" dirty="0">
                <a:latin typeface="Calibri"/>
                <a:cs typeface="Calibri"/>
              </a:rPr>
              <a:t>the </a:t>
            </a:r>
            <a:r>
              <a:rPr sz="2000" spc="-5" dirty="0">
                <a:latin typeface="Calibri"/>
                <a:cs typeface="Calibri"/>
              </a:rPr>
              <a:t>case </a:t>
            </a:r>
            <a:r>
              <a:rPr sz="2000" dirty="0">
                <a:latin typeface="Calibri"/>
                <a:cs typeface="Calibri"/>
              </a:rPr>
              <a:t>and </a:t>
            </a:r>
            <a:r>
              <a:rPr sz="2000" spc="-15" dirty="0">
                <a:latin typeface="Calibri"/>
                <a:cs typeface="Calibri"/>
              </a:rPr>
              <a:t>may </a:t>
            </a:r>
            <a:r>
              <a:rPr sz="2000" spc="-5" dirty="0">
                <a:latin typeface="Calibri"/>
                <a:cs typeface="Calibri"/>
              </a:rPr>
              <a:t>vary </a:t>
            </a:r>
            <a:r>
              <a:rPr sz="2000" spc="-15" dirty="0">
                <a:latin typeface="Calibri"/>
                <a:cs typeface="Calibri"/>
              </a:rPr>
              <a:t>from </a:t>
            </a:r>
            <a:r>
              <a:rPr sz="2000" spc="-5" dirty="0">
                <a:latin typeface="Calibri"/>
                <a:cs typeface="Calibri"/>
              </a:rPr>
              <a:t>manufacturer  </a:t>
            </a:r>
            <a:r>
              <a:rPr sz="2000" spc="-15" dirty="0">
                <a:latin typeface="Calibri"/>
                <a:cs typeface="Calibri"/>
              </a:rPr>
              <a:t>to</a:t>
            </a:r>
            <a:r>
              <a:rPr sz="2000" spc="-5" dirty="0">
                <a:latin typeface="Calibri"/>
                <a:cs typeface="Calibri"/>
              </a:rPr>
              <a:t> </a:t>
            </a:r>
            <a:r>
              <a:rPr sz="2000" spc="-25" dirty="0">
                <a:latin typeface="Calibri"/>
                <a:cs typeface="Calibri"/>
              </a:rPr>
              <a:t>manufacturer.</a:t>
            </a:r>
            <a:endParaRPr sz="2000" dirty="0">
              <a:latin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E0ED2-7868-48EC-8C36-9CDBB9BD4B77}"/>
              </a:ext>
            </a:extLst>
          </p:cNvPr>
          <p:cNvSpPr>
            <a:spLocks noGrp="1"/>
          </p:cNvSpPr>
          <p:nvPr>
            <p:ph type="title"/>
          </p:nvPr>
        </p:nvSpPr>
        <p:spPr>
          <a:xfrm>
            <a:off x="524436" y="226124"/>
            <a:ext cx="10914529" cy="948253"/>
          </a:xfrm>
        </p:spPr>
        <p:txBody>
          <a:bodyPr>
            <a:noAutofit/>
          </a:bodyPr>
          <a:lstStyle/>
          <a:p>
            <a:r>
              <a:rPr lang="en-US" sz="3200" dirty="0">
                <a:latin typeface="+mn-lt"/>
                <a:cs typeface="Arial" pitchFamily="34" charset="0"/>
              </a:rPr>
              <a:t>New Terminologies Defined</a:t>
            </a:r>
            <a:endParaRPr lang="en-US" sz="3200" dirty="0">
              <a:latin typeface="+mn-lt"/>
            </a:endParaRPr>
          </a:p>
        </p:txBody>
      </p:sp>
      <p:sp>
        <p:nvSpPr>
          <p:cNvPr id="3" name="Content Placeholder 2">
            <a:extLst>
              <a:ext uri="{FF2B5EF4-FFF2-40B4-BE49-F238E27FC236}">
                <a16:creationId xmlns:a16="http://schemas.microsoft.com/office/drawing/2014/main" id="{0E26AA39-2C31-43A1-A671-E96A159F84BB}"/>
              </a:ext>
            </a:extLst>
          </p:cNvPr>
          <p:cNvSpPr>
            <a:spLocks noGrp="1"/>
          </p:cNvSpPr>
          <p:nvPr>
            <p:ph idx="1"/>
          </p:nvPr>
        </p:nvSpPr>
        <p:spPr>
          <a:xfrm>
            <a:off x="524436" y="1174377"/>
            <a:ext cx="10829364" cy="4715716"/>
          </a:xfrm>
        </p:spPr>
        <p:txBody>
          <a:bodyPr>
            <a:normAutofit/>
          </a:bodyPr>
          <a:lstStyle/>
          <a:p>
            <a:pPr marL="285750" indent="-285750">
              <a:spcAft>
                <a:spcPts val="600"/>
              </a:spcAft>
            </a:pPr>
            <a:r>
              <a:rPr lang="en-US" sz="2400" dirty="0"/>
              <a:t>Phase I defined an </a:t>
            </a:r>
            <a:r>
              <a:rPr lang="en-US" sz="2400" i="1" dirty="0"/>
              <a:t>Industry Leading Parts Manufacturer (ILPM)</a:t>
            </a:r>
          </a:p>
          <a:p>
            <a:pPr marL="742950" lvl="1" indent="-285750">
              <a:spcAft>
                <a:spcPts val="600"/>
              </a:spcAft>
            </a:pPr>
            <a:r>
              <a:rPr lang="en-US" dirty="0"/>
              <a:t>A parts manufacturer with high volume automatic production facilities and which can provide documented proof of the technology, process and product qualification, and its implementation of the best practices for “zero defects” for parts quality, reliability and workmanship. </a:t>
            </a:r>
          </a:p>
          <a:p>
            <a:pPr marL="742950" lvl="1" indent="-285750">
              <a:spcAft>
                <a:spcPts val="600"/>
              </a:spcAft>
            </a:pPr>
            <a:r>
              <a:rPr lang="en-US" dirty="0"/>
              <a:t>Phase II provides detailed criteria of ILPM and part-level verification criteria. </a:t>
            </a:r>
          </a:p>
          <a:p>
            <a:pPr marL="742950" lvl="1" indent="-285750">
              <a:spcAft>
                <a:spcPts val="600"/>
              </a:spcAft>
            </a:pPr>
            <a:r>
              <a:rPr lang="en-US" dirty="0"/>
              <a:t>Take advantage of what commercial industry does the best - high volume automatic production manufacturer and best practices for “zero defects” </a:t>
            </a:r>
          </a:p>
          <a:p>
            <a:pPr marL="285750" indent="-285750">
              <a:spcAft>
                <a:spcPts val="600"/>
              </a:spcAft>
            </a:pPr>
            <a:r>
              <a:rPr lang="en-US" sz="2400" dirty="0"/>
              <a:t>Phase II added a new definition of “Established COTS parts from an ILPM”</a:t>
            </a:r>
          </a:p>
          <a:p>
            <a:pPr marL="742950" lvl="1" indent="-285750">
              <a:spcAft>
                <a:spcPts val="600"/>
              </a:spcAft>
            </a:pPr>
            <a:r>
              <a:rPr lang="en-US" dirty="0"/>
              <a:t>Recommended selecting </a:t>
            </a:r>
            <a:r>
              <a:rPr lang="en-US" dirty="0">
                <a:solidFill>
                  <a:srgbClr val="0070C0"/>
                </a:solidFill>
              </a:rPr>
              <a:t>“Established COTS parts category” </a:t>
            </a:r>
            <a:r>
              <a:rPr lang="en-US" dirty="0"/>
              <a:t>from </a:t>
            </a:r>
            <a:r>
              <a:rPr lang="en-US" i="1" dirty="0"/>
              <a:t>Industry Leading Parts Manufacturers</a:t>
            </a:r>
            <a:r>
              <a:rPr lang="en-US" dirty="0"/>
              <a:t>. </a:t>
            </a:r>
          </a:p>
        </p:txBody>
      </p:sp>
      <p:sp>
        <p:nvSpPr>
          <p:cNvPr id="4" name="Date Placeholder 3">
            <a:extLst>
              <a:ext uri="{FF2B5EF4-FFF2-40B4-BE49-F238E27FC236}">
                <a16:creationId xmlns:a16="http://schemas.microsoft.com/office/drawing/2014/main" id="{15ECC32E-52B9-43E7-8E26-FBBCED69C421}"/>
              </a:ext>
            </a:extLst>
          </p:cNvPr>
          <p:cNvSpPr>
            <a:spLocks noGrp="1"/>
          </p:cNvSpPr>
          <p:nvPr>
            <p:ph type="dt" sz="half" idx="10"/>
          </p:nvPr>
        </p:nvSpPr>
        <p:spPr/>
        <p:txBody>
          <a:bodyPr/>
          <a:lstStyle/>
          <a:p>
            <a:r>
              <a:rPr lang="en-US"/>
              <a:t>2/9/2022</a:t>
            </a:r>
          </a:p>
        </p:txBody>
      </p:sp>
      <p:sp>
        <p:nvSpPr>
          <p:cNvPr id="6" name="Slide Number Placeholder 5">
            <a:extLst>
              <a:ext uri="{FF2B5EF4-FFF2-40B4-BE49-F238E27FC236}">
                <a16:creationId xmlns:a16="http://schemas.microsoft.com/office/drawing/2014/main" id="{F1261646-0F47-4B0C-941F-8F9AAD86CA78}"/>
              </a:ext>
            </a:extLst>
          </p:cNvPr>
          <p:cNvSpPr>
            <a:spLocks noGrp="1"/>
          </p:cNvSpPr>
          <p:nvPr>
            <p:ph type="sldNum" sz="quarter" idx="12"/>
          </p:nvPr>
        </p:nvSpPr>
        <p:spPr/>
        <p:txBody>
          <a:bodyPr/>
          <a:lstStyle/>
          <a:p>
            <a:fld id="{A2EF17F0-A9FB-4237-885A-C352EECEEE8A}" type="slidenum">
              <a:rPr lang="en-US" smtClean="0"/>
              <a:t>8</a:t>
            </a:fld>
            <a:endParaRPr lang="en-US"/>
          </a:p>
        </p:txBody>
      </p:sp>
      <p:sp>
        <p:nvSpPr>
          <p:cNvPr id="5" name="Footer Placeholder 4">
            <a:extLst>
              <a:ext uri="{FF2B5EF4-FFF2-40B4-BE49-F238E27FC236}">
                <a16:creationId xmlns:a16="http://schemas.microsoft.com/office/drawing/2014/main" id="{640F409E-8BD2-4F7F-B87F-0285637EE49B}"/>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1989741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8027D-4EF8-4F25-BD56-D6670AA79130}"/>
              </a:ext>
            </a:extLst>
          </p:cNvPr>
          <p:cNvSpPr>
            <a:spLocks noGrp="1"/>
          </p:cNvSpPr>
          <p:nvPr>
            <p:ph type="title"/>
          </p:nvPr>
        </p:nvSpPr>
        <p:spPr/>
        <p:txBody>
          <a:bodyPr>
            <a:normAutofit/>
          </a:bodyPr>
          <a:lstStyle/>
          <a:p>
            <a:r>
              <a:rPr lang="en-US" sz="3600" dirty="0">
                <a:latin typeface="+mn-lt"/>
              </a:rPr>
              <a:t>Phase I: Center Reports – Current Practices</a:t>
            </a:r>
          </a:p>
        </p:txBody>
      </p:sp>
      <p:sp>
        <p:nvSpPr>
          <p:cNvPr id="3" name="Content Placeholder 2">
            <a:extLst>
              <a:ext uri="{FF2B5EF4-FFF2-40B4-BE49-F238E27FC236}">
                <a16:creationId xmlns:a16="http://schemas.microsoft.com/office/drawing/2014/main" id="{DECB8270-79AE-4248-87B5-51A847B05F2B}"/>
              </a:ext>
            </a:extLst>
          </p:cNvPr>
          <p:cNvSpPr>
            <a:spLocks noGrp="1"/>
          </p:cNvSpPr>
          <p:nvPr>
            <p:ph idx="1"/>
          </p:nvPr>
        </p:nvSpPr>
        <p:spPr>
          <a:xfrm>
            <a:off x="838200" y="1066800"/>
            <a:ext cx="10313894" cy="5110163"/>
          </a:xfrm>
        </p:spPr>
        <p:txBody>
          <a:bodyPr/>
          <a:lstStyle/>
          <a:p>
            <a:pPr marL="285750" indent="-285750">
              <a:spcAft>
                <a:spcPts val="600"/>
              </a:spcAft>
            </a:pPr>
            <a:r>
              <a:rPr lang="en-US" sz="2400" dirty="0"/>
              <a:t>Eight Centers (ARC, GRC, GSFC, JPL, JSC, KSC, LaRC, MSFC) documented their center practices on the use of COTS and presented to the team.</a:t>
            </a:r>
          </a:p>
          <a:p>
            <a:pPr marL="742950" lvl="1" indent="-285750">
              <a:spcAft>
                <a:spcPts val="600"/>
              </a:spcAft>
            </a:pPr>
            <a:r>
              <a:rPr lang="en-US" dirty="0"/>
              <a:t>ARC, GRC, GSFC, JPL, JSC, LaRC, MSFC use COTS in spaceflight systems, largely Class D or sub-Class D missions</a:t>
            </a:r>
          </a:p>
          <a:p>
            <a:pPr marL="742950" lvl="1" indent="-285750">
              <a:spcAft>
                <a:spcPts val="600"/>
              </a:spcAft>
            </a:pPr>
            <a:r>
              <a:rPr lang="en-US" dirty="0"/>
              <a:t>KSC uses COTS in critical GSE</a:t>
            </a:r>
          </a:p>
          <a:p>
            <a:pPr marL="285750" indent="-285750">
              <a:spcAft>
                <a:spcPts val="600"/>
              </a:spcAft>
            </a:pPr>
            <a:r>
              <a:rPr lang="en-US" sz="2400" dirty="0"/>
              <a:t>Practices varied from Center-to-Center but consensus was reached on the following COTS selection, application and verification flow.</a:t>
            </a:r>
          </a:p>
          <a:p>
            <a:endParaRPr lang="en-US" dirty="0"/>
          </a:p>
        </p:txBody>
      </p:sp>
      <p:sp>
        <p:nvSpPr>
          <p:cNvPr id="4" name="Date Placeholder 3">
            <a:extLst>
              <a:ext uri="{FF2B5EF4-FFF2-40B4-BE49-F238E27FC236}">
                <a16:creationId xmlns:a16="http://schemas.microsoft.com/office/drawing/2014/main" id="{D9B46469-1314-47A8-90B4-A9101A64CDE3}"/>
              </a:ext>
            </a:extLst>
          </p:cNvPr>
          <p:cNvSpPr>
            <a:spLocks noGrp="1"/>
          </p:cNvSpPr>
          <p:nvPr>
            <p:ph type="dt" sz="half" idx="10"/>
          </p:nvPr>
        </p:nvSpPr>
        <p:spPr/>
        <p:txBody>
          <a:bodyPr/>
          <a:lstStyle/>
          <a:p>
            <a:r>
              <a:rPr lang="en-US"/>
              <a:t>2/9/2022</a:t>
            </a:r>
          </a:p>
        </p:txBody>
      </p:sp>
      <p:sp>
        <p:nvSpPr>
          <p:cNvPr id="6" name="Slide Number Placeholder 5">
            <a:extLst>
              <a:ext uri="{FF2B5EF4-FFF2-40B4-BE49-F238E27FC236}">
                <a16:creationId xmlns:a16="http://schemas.microsoft.com/office/drawing/2014/main" id="{CC127535-EBFA-499C-9DC1-B82205D2BAA9}"/>
              </a:ext>
            </a:extLst>
          </p:cNvPr>
          <p:cNvSpPr>
            <a:spLocks noGrp="1"/>
          </p:cNvSpPr>
          <p:nvPr>
            <p:ph type="sldNum" sz="quarter" idx="12"/>
          </p:nvPr>
        </p:nvSpPr>
        <p:spPr/>
        <p:txBody>
          <a:bodyPr/>
          <a:lstStyle/>
          <a:p>
            <a:fld id="{A2EF17F0-A9FB-4237-885A-C352EECEEE8A}" type="slidenum">
              <a:rPr lang="en-US" smtClean="0"/>
              <a:t>9</a:t>
            </a:fld>
            <a:endParaRPr lang="en-US"/>
          </a:p>
        </p:txBody>
      </p:sp>
      <p:sp>
        <p:nvSpPr>
          <p:cNvPr id="5" name="Footer Placeholder 4">
            <a:extLst>
              <a:ext uri="{FF2B5EF4-FFF2-40B4-BE49-F238E27FC236}">
                <a16:creationId xmlns:a16="http://schemas.microsoft.com/office/drawing/2014/main" id="{4AA198AF-19C1-45B6-9DB1-7510C710BA6B}"/>
              </a:ext>
            </a:extLst>
          </p:cNvPr>
          <p:cNvSpPr>
            <a:spLocks noGrp="1"/>
          </p:cNvSpPr>
          <p:nvPr>
            <p:ph type="ftr" sz="quarter" idx="11"/>
          </p:nvPr>
        </p:nvSpPr>
        <p:spPr/>
        <p:txBody>
          <a:bodyPr/>
          <a:lstStyle/>
          <a:p>
            <a:r>
              <a:rPr lang="en-US"/>
              <a:t>Microelectronics Reliability and Qualification Workshop 2022</a:t>
            </a:r>
          </a:p>
        </p:txBody>
      </p:sp>
    </p:spTree>
    <p:extLst>
      <p:ext uri="{BB962C8B-B14F-4D97-AF65-F5344CB8AC3E}">
        <p14:creationId xmlns:p14="http://schemas.microsoft.com/office/powerpoint/2010/main" val="28122745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2D71F3C3AD162418168A3D1EEC31C68" ma:contentTypeVersion="13" ma:contentTypeDescription="Create a new document." ma:contentTypeScope="" ma:versionID="1c81c61a28a08d430a72021100327104">
  <xsd:schema xmlns:xsd="http://www.w3.org/2001/XMLSchema" xmlns:xs="http://www.w3.org/2001/XMLSchema" xmlns:p="http://schemas.microsoft.com/office/2006/metadata/properties" xmlns:ns1="http://schemas.microsoft.com/sharepoint/v3" xmlns:ns3="3cb15ddf-dbe9-47ea-851d-c70642058130" xmlns:ns4="4817ca35-7031-43a6-bda2-0d9832ef6347" targetNamespace="http://schemas.microsoft.com/office/2006/metadata/properties" ma:root="true" ma:fieldsID="de9a282c56c59a43f70e55c050ce96f3" ns1:_="" ns3:_="" ns4:_="">
    <xsd:import namespace="http://schemas.microsoft.com/sharepoint/v3"/>
    <xsd:import namespace="3cb15ddf-dbe9-47ea-851d-c70642058130"/>
    <xsd:import namespace="4817ca35-7031-43a6-bda2-0d9832ef634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1:_ip_UnifiedCompliancePolicyProperties" minOccurs="0"/>
                <xsd:element ref="ns1:_ip_UnifiedCompliancePolicyUIActio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cb15ddf-dbe9-47ea-851d-c706420581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17ca35-7031-43a6-bda2-0d9832ef634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A43A3670-B317-4B63-B13D-D04B58C75120}">
  <ds:schemaRefs>
    <ds:schemaRef ds:uri="http://schemas.microsoft.com/sharepoint/v3/contenttype/forms"/>
  </ds:schemaRefs>
</ds:datastoreItem>
</file>

<file path=customXml/itemProps2.xml><?xml version="1.0" encoding="utf-8"?>
<ds:datastoreItem xmlns:ds="http://schemas.openxmlformats.org/officeDocument/2006/customXml" ds:itemID="{479EB0D2-221C-48FF-814A-94F8999EB7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cb15ddf-dbe9-47ea-851d-c70642058130"/>
    <ds:schemaRef ds:uri="4817ca35-7031-43a6-bda2-0d9832ef63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D1D1A05-7FE8-4404-8683-AE4D1BD64951}">
  <ds:schemaRefs>
    <ds:schemaRef ds:uri="http://schemas.microsoft.com/office/2006/metadata/properties"/>
    <ds:schemaRef ds:uri="http://schemas.microsoft.com/office/infopath/2007/PartnerControl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otalTime>4958</TotalTime>
  <Words>2884</Words>
  <Application>Microsoft Office PowerPoint</Application>
  <PresentationFormat>Widescreen</PresentationFormat>
  <Paragraphs>197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NESC Assessment –  Recommendations on Use of Commercial-Off-The-Shelf (COTS) Parts for NASA Missions</vt:lpstr>
      <vt:lpstr>Outline</vt:lpstr>
      <vt:lpstr>Phase I: Scope of the Assessment</vt:lpstr>
      <vt:lpstr>Phase I Report: Table of Contents</vt:lpstr>
      <vt:lpstr>Definitions</vt:lpstr>
      <vt:lpstr>Agency Baseline Parts Requirements</vt:lpstr>
      <vt:lpstr>MIL-SPEC parts vs. COTS parts</vt:lpstr>
      <vt:lpstr>New Terminologies Defined</vt:lpstr>
      <vt:lpstr>Phase I: Center Reports – Current Practices</vt:lpstr>
      <vt:lpstr>Phase I: NESC Findings, Observations and Recommendations (I)</vt:lpstr>
      <vt:lpstr>Phase I: NESC Findings, Observations and Recommendations (II)</vt:lpstr>
      <vt:lpstr>Phase I: NESC Findings, Observations and Recommendations (III)</vt:lpstr>
      <vt:lpstr>Phase I: NESC Findings, Observations and Recommendations (IV)</vt:lpstr>
      <vt:lpstr>Phase I: NESC Findings, Observations and Recommendations (V)</vt:lpstr>
      <vt:lpstr>Phase II: Scope of the Assessment</vt:lpstr>
      <vt:lpstr>Radiation Hardness Assurance on COTS parts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NESC Assessment - Recommendations on Use of Commercial-Off-The-Shelf (COTS) Parts for NASA Missions  (Phase I)</dc:title>
  <dc:creator>Chen, Yuan (LARC-D203)</dc:creator>
  <cp:lastModifiedBy>Chen, Yuan (LARC-D203)</cp:lastModifiedBy>
  <cp:revision>5</cp:revision>
  <dcterms:created xsi:type="dcterms:W3CDTF">2021-06-13T17:53:17Z</dcterms:created>
  <dcterms:modified xsi:type="dcterms:W3CDTF">2022-01-25T15:45:37Z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0x010100E2D71F3C3AD162418168A3D1EEC31C68</vt:lpwstr>
  </property>
</Properties>
</file>