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17"/>
  </p:notesMasterIdLst>
  <p:sldIdLst>
    <p:sldId id="480" r:id="rId6"/>
    <p:sldId id="1903" r:id="rId7"/>
    <p:sldId id="1904" r:id="rId8"/>
    <p:sldId id="1906" r:id="rId9"/>
    <p:sldId id="1907" r:id="rId10"/>
    <p:sldId id="1902" r:id="rId11"/>
    <p:sldId id="1914" r:id="rId12"/>
    <p:sldId id="1909" r:id="rId13"/>
    <p:sldId id="1912" r:id="rId14"/>
    <p:sldId id="1913" r:id="rId15"/>
    <p:sldId id="190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26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iber, Teresa M. (JSC-SK311)[WYLE LABORATORIES, INC.]" initials="RI" lastIdx="1" clrIdx="0">
    <p:extLst>
      <p:ext uri="{19B8F6BF-5375-455C-9EA6-DF929625EA0E}">
        <p15:presenceInfo xmlns:p15="http://schemas.microsoft.com/office/powerpoint/2012/main" userId="S::treiber@ndc.nasa.gov::a8d15f97-d85e-4769-b989-d04e7b96f86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51CB"/>
    <a:srgbClr val="0C13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725" y="62"/>
      </p:cViewPr>
      <p:guideLst>
        <p:guide orient="horz" pos="2160"/>
        <p:guide pos="3840"/>
        <p:guide pos="264"/>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EBD56-728E-9A45-8711-53321B762F23}" type="datetimeFigureOut">
              <a:rPr lang="en-US" smtClean="0"/>
              <a:t>1/19/2022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849D48-0F3E-ED4D-9442-0895F9CB8928}" type="slidenum">
              <a:rPr lang="en-US" smtClean="0"/>
              <a:t>‹#›</a:t>
            </a:fld>
            <a:endParaRPr lang="en-US"/>
          </a:p>
        </p:txBody>
      </p:sp>
    </p:spTree>
    <p:extLst>
      <p:ext uri="{BB962C8B-B14F-4D97-AF65-F5344CB8AC3E}">
        <p14:creationId xmlns:p14="http://schemas.microsoft.com/office/powerpoint/2010/main" val="3586392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0AAAC3-8F78-1C4C-B959-8C6F368DC1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National Aeronautics and Space Administration</a:t>
            </a:r>
            <a:endParaRPr lang="en-US" sz="80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942387"/>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4364787"/>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a:solidFill>
                  <a:schemeClr val="tx1"/>
                </a:solidFill>
                <a:latin typeface="Arial" panose="020B0604020202020204" pitchFamily="34" charset="0"/>
                <a:cs typeface="Arial" panose="020B0604020202020204" pitchFamily="34" charset="0"/>
              </a:rPr>
              <a:t>www.nasa.gov</a:t>
            </a: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chemeClr val="tx1"/>
                </a:solidFill>
              </a:defRPr>
            </a:lvl1pPr>
          </a:lstStyle>
          <a:p>
            <a:r>
              <a:rPr lang="en-US" dirty="0"/>
              <a:t>8 February 2022</a:t>
            </a:r>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3111311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2622320-F8E5-074C-AAE1-03B7E1F200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r>
              <a:rPr lang="en-US" dirty="0"/>
              <a:t>08 February 2022</a:t>
            </a:r>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r>
              <a:rPr lang="en-US" dirty="0"/>
              <a:t>Tessa Reiber</a:t>
            </a:r>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a:p>
        </p:txBody>
      </p:sp>
    </p:spTree>
    <p:extLst>
      <p:ext uri="{BB962C8B-B14F-4D97-AF65-F5344CB8AC3E}">
        <p14:creationId xmlns:p14="http://schemas.microsoft.com/office/powerpoint/2010/main" val="3525851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1D4AA14-4063-2443-A9D6-0BCB844EB0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8E28B6EA-E756-414F-BBFE-C92ADF239C97}" type="datetime3">
              <a:rPr lang="en-US" smtClean="0"/>
              <a:t>19 January 2022</a:t>
            </a:fld>
            <a:endParaRPr lang="en-US"/>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r>
              <a:rPr lang="en-US"/>
              <a:t>R.A. Scheuring 3-9769</a:t>
            </a:r>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583357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97185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131D02CE-F7D3-4374-B40C-E6106941C33A}" type="datetime3">
              <a:rPr lang="en-US" smtClean="0"/>
              <a:t>19 January 2022</a:t>
            </a:fld>
            <a:endParaRPr lang="en-US"/>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r>
              <a:rPr lang="en-US"/>
              <a:t>R.A. Scheuring 3-9769</a:t>
            </a:r>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3950969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52AB0A38-EA9D-42CD-8047-68D3E93EDE1A}" type="datetime3">
              <a:rPr lang="en-US" smtClean="0"/>
              <a:t>19 January 2022</a:t>
            </a:fld>
            <a:endParaRPr lang="en-US"/>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r>
              <a:rPr lang="en-US"/>
              <a:t>R.A. Scheuring 3-9769</a:t>
            </a:r>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15970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21694F7D-23CC-4B81-B719-DAD686E7ADBC}" type="datetime3">
              <a:rPr lang="en-US" smtClean="0"/>
              <a:t>19 January 2022</a:t>
            </a:fld>
            <a:endParaRPr lang="en-US"/>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r>
              <a:rPr lang="en-US"/>
              <a:t>R.A. Scheuring 3-9769</a:t>
            </a:r>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3079123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6C29BC49-CE19-448C-9F2F-F85ADFE54B09}" type="datetime3">
              <a:rPr lang="en-US" smtClean="0"/>
              <a:t>19 January 2022</a:t>
            </a:fld>
            <a:endParaRPr lang="en-US"/>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r>
              <a:rPr lang="en-US"/>
              <a:t>R.A. Scheuring 3-9769</a:t>
            </a:r>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1538595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DF0F2634-F389-4C39-A4E0-469A402D9ADE}" type="datetime3">
              <a:rPr lang="en-US" smtClean="0"/>
              <a:t>19 January 2022</a:t>
            </a:fld>
            <a:endParaRPr lang="en-US"/>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r>
              <a:rPr lang="en-US"/>
              <a:t>R.A. Scheuring 3-9769</a:t>
            </a:r>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2313698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2667318C-439E-4237-B5DB-1D1AF134A386}" type="datetime3">
              <a:rPr lang="en-US" smtClean="0"/>
              <a:t>19 January 2022</a:t>
            </a:fld>
            <a:endParaRPr lang="en-US"/>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r>
              <a:rPr lang="en-US"/>
              <a:t>R.A. Scheuring 3-9769</a:t>
            </a:r>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2663559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4645E1BD-B4EB-47F1-AA37-56CB22B08C24}" type="datetime3">
              <a:rPr lang="en-US" smtClean="0"/>
              <a:t>19 January 2022</a:t>
            </a:fld>
            <a:endParaRPr lang="en-US"/>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r>
              <a:rPr lang="en-US"/>
              <a:t>R.A. Scheuring 3-9769</a:t>
            </a:r>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2351543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DC8CB36B-4E4E-44E7-91C5-38AB655FC60D}" type="datetime3">
              <a:rPr lang="en-US" smtClean="0"/>
              <a:t>19 January 2022</a:t>
            </a:fld>
            <a:endParaRPr lang="en-US"/>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r>
              <a:rPr lang="en-US"/>
              <a:t>R.A. Scheuring 3-9769</a:t>
            </a:r>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3123013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EFBB0A5-FF53-6744-993C-E53B9B47C527}"/>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fld id="{7760C7BD-E383-45BA-AFE9-AFB374A9B021}" type="datetime3">
              <a:rPr lang="en-US" smtClean="0"/>
              <a:t>19 January 2022</a:t>
            </a:fld>
            <a:endParaRPr lang="en-US"/>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Arial" panose="020B0604020202020204" pitchFamily="34" charset="0"/>
                <a:cs typeface="Arial" panose="020B0604020202020204" pitchFamily="34" charset="0"/>
              </a:defRPr>
            </a:lvl1pPr>
          </a:lstStyle>
          <a:p>
            <a:r>
              <a:rPr lang="en-US"/>
              <a:t>R.A. Scheuring 3-9769</a:t>
            </a:r>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116453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userDrawn="1">
          <p15:clr>
            <a:srgbClr val="F26B43"/>
          </p15:clr>
        </p15:guide>
        <p15:guide id="2" pos="3840" userDrawn="1">
          <p15:clr>
            <a:srgbClr val="F26B43"/>
          </p15:clr>
        </p15:guide>
        <p15:guide id="3" orient="horz" pos="4152" userDrawn="1">
          <p15:clr>
            <a:srgbClr val="F26B43"/>
          </p15:clr>
        </p15:guide>
        <p15:guide id="4" pos="74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3D846-982A-3D4A-A339-A123A79B1036}"/>
              </a:ext>
            </a:extLst>
          </p:cNvPr>
          <p:cNvSpPr>
            <a:spLocks noGrp="1"/>
          </p:cNvSpPr>
          <p:nvPr>
            <p:ph type="ctrTitle"/>
          </p:nvPr>
        </p:nvSpPr>
        <p:spPr>
          <a:xfrm>
            <a:off x="566628" y="1075323"/>
            <a:ext cx="10718993" cy="1274762"/>
          </a:xfrm>
        </p:spPr>
        <p:txBody>
          <a:bodyPr/>
          <a:lstStyle/>
          <a:p>
            <a:r>
              <a:rPr lang="en-US" dirty="0"/>
              <a:t>LTV Proposed Acceleration Requirements</a:t>
            </a:r>
          </a:p>
        </p:txBody>
      </p:sp>
      <p:sp>
        <p:nvSpPr>
          <p:cNvPr id="3" name="Subtitle 2">
            <a:extLst>
              <a:ext uri="{FF2B5EF4-FFF2-40B4-BE49-F238E27FC236}">
                <a16:creationId xmlns:a16="http://schemas.microsoft.com/office/drawing/2014/main" id="{94053F3F-380F-9B46-BB38-C50DDCC34E41}"/>
              </a:ext>
            </a:extLst>
          </p:cNvPr>
          <p:cNvSpPr>
            <a:spLocks noGrp="1"/>
          </p:cNvSpPr>
          <p:nvPr>
            <p:ph type="subTitle" idx="1"/>
          </p:nvPr>
        </p:nvSpPr>
        <p:spPr>
          <a:xfrm>
            <a:off x="566628" y="2689723"/>
            <a:ext cx="8534400" cy="3181688"/>
          </a:xfrm>
        </p:spPr>
        <p:txBody>
          <a:bodyPr>
            <a:normAutofit/>
          </a:bodyPr>
          <a:lstStyle/>
          <a:p>
            <a:r>
              <a:rPr lang="en-US" sz="3400" dirty="0"/>
              <a:t>K. Dolick</a:t>
            </a:r>
            <a:r>
              <a:rPr lang="en-US" sz="3600" i="1" baseline="30000" dirty="0"/>
              <a:t>1</a:t>
            </a:r>
            <a:r>
              <a:rPr lang="en-US" sz="3400" dirty="0"/>
              <a:t>, N. Newby</a:t>
            </a:r>
            <a:r>
              <a:rPr lang="en-US" sz="3600" i="1" baseline="30000" dirty="0"/>
              <a:t>2</a:t>
            </a:r>
            <a:r>
              <a:rPr lang="en-US" sz="3400" dirty="0"/>
              <a:t>, T. Reiber</a:t>
            </a:r>
            <a:r>
              <a:rPr lang="en-US" sz="3600" i="1" baseline="30000" dirty="0"/>
              <a:t>2</a:t>
            </a:r>
            <a:r>
              <a:rPr lang="en-US" sz="3400" dirty="0"/>
              <a:t>, J. Somers</a:t>
            </a:r>
            <a:r>
              <a:rPr lang="en-US" sz="3600" i="1" baseline="30000" dirty="0"/>
              <a:t>3</a:t>
            </a:r>
            <a:r>
              <a:rPr lang="en-US" sz="3400" dirty="0"/>
              <a:t>, D. Adelstein</a:t>
            </a:r>
            <a:r>
              <a:rPr lang="en-US" sz="3600" i="1" baseline="30000" dirty="0"/>
              <a:t>4</a:t>
            </a:r>
            <a:r>
              <a:rPr lang="en-US" sz="3400" dirty="0"/>
              <a:t>, L. Stone</a:t>
            </a:r>
            <a:r>
              <a:rPr lang="en-US" sz="3200" i="1" baseline="30000" dirty="0"/>
              <a:t>4</a:t>
            </a:r>
            <a:endParaRPr lang="en-US" sz="3400" dirty="0"/>
          </a:p>
          <a:p>
            <a:r>
              <a:rPr lang="en-US" sz="2000" i="1" baseline="30000" dirty="0"/>
              <a:t>1</a:t>
            </a:r>
            <a:r>
              <a:rPr lang="en-US" sz="2000" i="1" dirty="0"/>
              <a:t>GCS, Houston, TX</a:t>
            </a:r>
          </a:p>
          <a:p>
            <a:r>
              <a:rPr lang="en-US" i="1" baseline="30000" dirty="0"/>
              <a:t>2</a:t>
            </a:r>
            <a:r>
              <a:rPr lang="en-US" sz="2000" i="1" dirty="0"/>
              <a:t>KBR, Houston, TX</a:t>
            </a:r>
          </a:p>
          <a:p>
            <a:r>
              <a:rPr lang="en-US" i="1" baseline="30000" dirty="0"/>
              <a:t>3</a:t>
            </a:r>
            <a:r>
              <a:rPr lang="en-US" sz="2000" i="1" dirty="0"/>
              <a:t>NASA Johnson Space Center, Houston TX</a:t>
            </a:r>
          </a:p>
          <a:p>
            <a:r>
              <a:rPr lang="en-US" i="1" baseline="30000" dirty="0"/>
              <a:t>4</a:t>
            </a:r>
            <a:r>
              <a:rPr lang="en-US" sz="2000" i="1" dirty="0"/>
              <a:t>NASA Ames Research Center, Mountain View, CA</a:t>
            </a:r>
          </a:p>
          <a:p>
            <a:endParaRPr lang="en-US" dirty="0">
              <a:solidFill>
                <a:schemeClr val="tx1"/>
              </a:solidFill>
            </a:endParaRPr>
          </a:p>
        </p:txBody>
      </p:sp>
    </p:spTree>
    <p:extLst>
      <p:ext uri="{BB962C8B-B14F-4D97-AF65-F5344CB8AC3E}">
        <p14:creationId xmlns:p14="http://schemas.microsoft.com/office/powerpoint/2010/main" val="2610424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55FBA-901F-42DA-A983-EC96A79EA60C}"/>
              </a:ext>
            </a:extLst>
          </p:cNvPr>
          <p:cNvSpPr txBox="1">
            <a:spLocks/>
          </p:cNvSpPr>
          <p:nvPr/>
        </p:nvSpPr>
        <p:spPr>
          <a:xfrm>
            <a:off x="609985" y="789461"/>
            <a:ext cx="11074015" cy="568699"/>
          </a:xfrm>
          <a:prstGeom prst="rect">
            <a:avLst/>
          </a:prstGeom>
        </p:spPr>
        <p:txBody>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a:lstStyle>
          <a:p>
            <a:r>
              <a:rPr lang="en-US"/>
              <a:t>Background, Tasks &amp; Deliverables</a:t>
            </a:r>
            <a:endParaRPr lang="en-US" dirty="0"/>
          </a:p>
        </p:txBody>
      </p:sp>
      <p:sp>
        <p:nvSpPr>
          <p:cNvPr id="3" name="Content Placeholder 6">
            <a:extLst>
              <a:ext uri="{FF2B5EF4-FFF2-40B4-BE49-F238E27FC236}">
                <a16:creationId xmlns:a16="http://schemas.microsoft.com/office/drawing/2014/main" id="{CACC1728-5FFA-4927-84C0-03A72F46B443}"/>
              </a:ext>
            </a:extLst>
          </p:cNvPr>
          <p:cNvSpPr txBox="1">
            <a:spLocks/>
          </p:cNvSpPr>
          <p:nvPr/>
        </p:nvSpPr>
        <p:spPr>
          <a:xfrm>
            <a:off x="609987" y="1358153"/>
            <a:ext cx="6224473" cy="51636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NASA is preparing for future Artemis missions that will return humans to the lunar surface</a:t>
            </a:r>
          </a:p>
          <a:p>
            <a:r>
              <a:rPr lang="en-US" sz="1600"/>
              <a:t>A Lunar Transport Vehicle (LTV) is planned to enhance exploration capabilities</a:t>
            </a:r>
          </a:p>
          <a:p>
            <a:r>
              <a:rPr lang="en-US" sz="1600"/>
              <a:t>We have been tasked to develop preliminary standards (with accompanying rationale) for LTV on acceleration, jerk, vibration, comfort and blunt trauma</a:t>
            </a:r>
          </a:p>
          <a:p>
            <a:r>
              <a:rPr lang="en-US" sz="1600"/>
              <a:t>A TIM was held to review/update the LTV draft requirements</a:t>
            </a:r>
          </a:p>
          <a:p>
            <a:pPr marL="883581" lvl="1" indent="-342900"/>
            <a:r>
              <a:rPr lang="en-US" sz="1600"/>
              <a:t>External SME Participants:</a:t>
            </a:r>
          </a:p>
          <a:p>
            <a:pPr marL="1508925" lvl="2" indent="-342900"/>
            <a:r>
              <a:rPr lang="en-US" sz="1400"/>
              <a:t>Suzanne Smith, USAF – Vibration &amp; Comfort</a:t>
            </a:r>
          </a:p>
          <a:p>
            <a:pPr marL="1508925" lvl="2" indent="-342900"/>
            <a:r>
              <a:rPr lang="en-US" sz="1400"/>
              <a:t>Greg Goetchius, Joby Aviation – Vibration &amp; Comfort</a:t>
            </a:r>
          </a:p>
          <a:p>
            <a:pPr marL="1508925" lvl="2" indent="-342900"/>
            <a:r>
              <a:rPr lang="en-US" sz="1400"/>
              <a:t>John Bolte, Ohio State University – Blunt Trauma</a:t>
            </a:r>
          </a:p>
          <a:p>
            <a:pPr marL="417940" indent="-342900"/>
            <a:r>
              <a:rPr lang="en-US" sz="1775"/>
              <a:t>Final requirement set delivered to NASA June 2021</a:t>
            </a:r>
          </a:p>
          <a:p>
            <a:endParaRPr lang="en-US" sz="1600" dirty="0"/>
          </a:p>
        </p:txBody>
      </p:sp>
      <p:sp>
        <p:nvSpPr>
          <p:cNvPr id="4" name="Slide Number Placeholder 3">
            <a:extLst>
              <a:ext uri="{FF2B5EF4-FFF2-40B4-BE49-F238E27FC236}">
                <a16:creationId xmlns:a16="http://schemas.microsoft.com/office/drawing/2014/main" id="{9CA60930-F826-43A4-AD35-2753E5CBC472}"/>
              </a:ext>
            </a:extLst>
          </p:cNvPr>
          <p:cNvSpPr txBox="1">
            <a:spLocks/>
          </p:cNvSpPr>
          <p:nvPr/>
        </p:nvSpPr>
        <p:spPr bwMode="auto">
          <a:xfrm>
            <a:off x="10637212" y="6521829"/>
            <a:ext cx="1141076" cy="18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b" anchorCtr="0" compatLnSpc="1">
            <a:prstTxWarp prst="textNoShape">
              <a:avLst/>
            </a:prstTxWarp>
          </a:bodyPr>
          <a:lstStyle>
            <a:defPPr>
              <a:defRPr lang="en-US"/>
            </a:defPPr>
            <a:lvl1pPr marL="0" algn="r" defTabSz="926470" rtl="0" eaLnBrk="1" latinLnBrk="0" hangingPunct="1">
              <a:defRPr sz="727" kern="1200">
                <a:solidFill>
                  <a:srgbClr val="677085"/>
                </a:solidFill>
                <a:latin typeface="75 Helvetica Bold"/>
                <a:ea typeface="+mn-ea"/>
                <a:cs typeface="+mn-cs"/>
              </a:defRPr>
            </a:lvl1pPr>
            <a:lvl2pPr marL="457044" algn="l" defTabSz="457044" rtl="0" eaLnBrk="1" latinLnBrk="0" hangingPunct="1">
              <a:defRPr sz="1800" kern="1200">
                <a:solidFill>
                  <a:schemeClr val="tx1"/>
                </a:solidFill>
                <a:latin typeface="+mn-lt"/>
                <a:ea typeface="+mn-ea"/>
                <a:cs typeface="+mn-cs"/>
              </a:defRPr>
            </a:lvl2pPr>
            <a:lvl3pPr marL="914088" algn="l" defTabSz="457044" rtl="0" eaLnBrk="1" latinLnBrk="0" hangingPunct="1">
              <a:defRPr sz="1800" kern="1200">
                <a:solidFill>
                  <a:schemeClr val="tx1"/>
                </a:solidFill>
                <a:latin typeface="+mn-lt"/>
                <a:ea typeface="+mn-ea"/>
                <a:cs typeface="+mn-cs"/>
              </a:defRPr>
            </a:lvl3pPr>
            <a:lvl4pPr marL="1371134" algn="l" defTabSz="457044" rtl="0" eaLnBrk="1" latinLnBrk="0" hangingPunct="1">
              <a:defRPr sz="1800" kern="1200">
                <a:solidFill>
                  <a:schemeClr val="tx1"/>
                </a:solidFill>
                <a:latin typeface="+mn-lt"/>
                <a:ea typeface="+mn-ea"/>
                <a:cs typeface="+mn-cs"/>
              </a:defRPr>
            </a:lvl4pPr>
            <a:lvl5pPr marL="1828178" algn="l" defTabSz="457044" rtl="0" eaLnBrk="1" latinLnBrk="0" hangingPunct="1">
              <a:defRPr sz="1800" kern="1200">
                <a:solidFill>
                  <a:schemeClr val="tx1"/>
                </a:solidFill>
                <a:latin typeface="+mn-lt"/>
                <a:ea typeface="+mn-ea"/>
                <a:cs typeface="+mn-cs"/>
              </a:defRPr>
            </a:lvl5pPr>
            <a:lvl6pPr marL="2285221" algn="l" defTabSz="457044" rtl="0" eaLnBrk="1" latinLnBrk="0" hangingPunct="1">
              <a:defRPr sz="1800" kern="1200">
                <a:solidFill>
                  <a:schemeClr val="tx1"/>
                </a:solidFill>
                <a:latin typeface="+mn-lt"/>
                <a:ea typeface="+mn-ea"/>
                <a:cs typeface="+mn-cs"/>
              </a:defRPr>
            </a:lvl6pPr>
            <a:lvl7pPr marL="2742266" algn="l" defTabSz="457044" rtl="0" eaLnBrk="1" latinLnBrk="0" hangingPunct="1">
              <a:defRPr sz="1800" kern="1200">
                <a:solidFill>
                  <a:schemeClr val="tx1"/>
                </a:solidFill>
                <a:latin typeface="+mn-lt"/>
                <a:ea typeface="+mn-ea"/>
                <a:cs typeface="+mn-cs"/>
              </a:defRPr>
            </a:lvl7pPr>
            <a:lvl8pPr marL="3199311" algn="l" defTabSz="457044" rtl="0" eaLnBrk="1" latinLnBrk="0" hangingPunct="1">
              <a:defRPr sz="1800" kern="1200">
                <a:solidFill>
                  <a:schemeClr val="tx1"/>
                </a:solidFill>
                <a:latin typeface="+mn-lt"/>
                <a:ea typeface="+mn-ea"/>
                <a:cs typeface="+mn-cs"/>
              </a:defRPr>
            </a:lvl8pPr>
            <a:lvl9pPr marL="3656355" algn="l" defTabSz="457044" rtl="0" eaLnBrk="1" latinLnBrk="0" hangingPunct="1">
              <a:defRPr sz="1800" kern="1200">
                <a:solidFill>
                  <a:schemeClr val="tx1"/>
                </a:solidFill>
                <a:latin typeface="+mn-lt"/>
                <a:ea typeface="+mn-ea"/>
                <a:cs typeface="+mn-cs"/>
              </a:defRPr>
            </a:lvl9pPr>
          </a:lstStyle>
          <a:p>
            <a:fld id="{8EF9A52B-8FAD-9D41-8ECA-FD62D2C6A860}" type="slidenum">
              <a:rPr lang="en-US" smtClean="0"/>
              <a:pPr/>
              <a:t>2</a:t>
            </a:fld>
            <a:endParaRPr lang="en-US"/>
          </a:p>
        </p:txBody>
      </p:sp>
      <p:pic>
        <p:nvPicPr>
          <p:cNvPr id="5" name="Picture 4">
            <a:extLst>
              <a:ext uri="{FF2B5EF4-FFF2-40B4-BE49-F238E27FC236}">
                <a16:creationId xmlns:a16="http://schemas.microsoft.com/office/drawing/2014/main" id="{5126DEA8-9C40-4207-975F-81F3EECA100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9708"/>
          <a:stretch/>
        </p:blipFill>
        <p:spPr bwMode="auto">
          <a:xfrm>
            <a:off x="7223102" y="1666352"/>
            <a:ext cx="4555186" cy="364523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7B85350-80B0-473F-878E-435861F62F1E}"/>
              </a:ext>
            </a:extLst>
          </p:cNvPr>
          <p:cNvSpPr txBox="1"/>
          <p:nvPr/>
        </p:nvSpPr>
        <p:spPr>
          <a:xfrm>
            <a:off x="7611744" y="5311588"/>
            <a:ext cx="3777902" cy="276999"/>
          </a:xfrm>
          <a:prstGeom prst="rect">
            <a:avLst/>
          </a:prstGeom>
          <a:noFill/>
        </p:spPr>
        <p:txBody>
          <a:bodyPr wrap="square" rtlCol="0">
            <a:spAutoFit/>
          </a:bodyPr>
          <a:lstStyle/>
          <a:p>
            <a:r>
              <a:rPr lang="en-US" sz="1200" dirty="0">
                <a:solidFill>
                  <a:schemeClr val="bg1"/>
                </a:solidFill>
              </a:rPr>
              <a:t>Concept image of Artemis LTV – Source: nasa.gov</a:t>
            </a:r>
          </a:p>
        </p:txBody>
      </p:sp>
      <p:sp>
        <p:nvSpPr>
          <p:cNvPr id="7" name="Title 1">
            <a:extLst>
              <a:ext uri="{FF2B5EF4-FFF2-40B4-BE49-F238E27FC236}">
                <a16:creationId xmlns:a16="http://schemas.microsoft.com/office/drawing/2014/main" id="{9B0CBD0C-E80C-4152-99F0-E24ECD418397}"/>
              </a:ext>
            </a:extLst>
          </p:cNvPr>
          <p:cNvSpPr txBox="1">
            <a:spLocks/>
          </p:cNvSpPr>
          <p:nvPr/>
        </p:nvSpPr>
        <p:spPr bwMode="auto">
          <a:xfrm>
            <a:off x="1625601" y="152401"/>
            <a:ext cx="9042400" cy="609600"/>
          </a:xfrm>
          <a:prstGeom prst="rect">
            <a:avLst/>
          </a:prstGeom>
          <a:noFill/>
          <a:ln w="9525">
            <a:noFill/>
            <a:miter lim="800000"/>
            <a:headEnd/>
            <a:tailEnd/>
          </a:ln>
        </p:spPr>
        <p:txBody>
          <a:bodyPr vert="horz" wrap="square" lIns="68620" tIns="34310" rIns="68620" bIns="34310" numCol="1" anchor="ctr" anchorCtr="0" compatLnSpc="1">
            <a:prstTxWarp prst="textNoShape">
              <a:avLst/>
            </a:prstTxWarp>
          </a:bodyPr>
          <a:lstStyle>
            <a:lvl1pPr algn="ctr" rtl="0" eaLnBrk="1" fontAlgn="base" hangingPunct="1">
              <a:spcBef>
                <a:spcPct val="0"/>
              </a:spcBef>
              <a:spcAft>
                <a:spcPct val="0"/>
              </a:spcAft>
              <a:defRPr sz="3200" b="1">
                <a:solidFill>
                  <a:schemeClr val="bg1"/>
                </a:solidFill>
                <a:latin typeface="+mj-lt"/>
                <a:ea typeface="+mj-ea"/>
                <a:cs typeface="+mj-cs"/>
              </a:defRPr>
            </a:lvl1pPr>
            <a:lvl2pPr algn="ctr" rtl="0" eaLnBrk="1" fontAlgn="base" hangingPunct="1">
              <a:spcBef>
                <a:spcPct val="0"/>
              </a:spcBef>
              <a:spcAft>
                <a:spcPct val="0"/>
              </a:spcAft>
              <a:defRPr sz="4267" b="1">
                <a:solidFill>
                  <a:schemeClr val="bg1"/>
                </a:solidFill>
                <a:latin typeface="Arial" charset="0"/>
              </a:defRPr>
            </a:lvl2pPr>
            <a:lvl3pPr algn="ctr" rtl="0" eaLnBrk="1" fontAlgn="base" hangingPunct="1">
              <a:spcBef>
                <a:spcPct val="0"/>
              </a:spcBef>
              <a:spcAft>
                <a:spcPct val="0"/>
              </a:spcAft>
              <a:defRPr sz="4267" b="1">
                <a:solidFill>
                  <a:schemeClr val="bg1"/>
                </a:solidFill>
                <a:latin typeface="Arial" charset="0"/>
              </a:defRPr>
            </a:lvl3pPr>
            <a:lvl4pPr algn="ctr" rtl="0" eaLnBrk="1" fontAlgn="base" hangingPunct="1">
              <a:spcBef>
                <a:spcPct val="0"/>
              </a:spcBef>
              <a:spcAft>
                <a:spcPct val="0"/>
              </a:spcAft>
              <a:defRPr sz="4267" b="1">
                <a:solidFill>
                  <a:schemeClr val="bg1"/>
                </a:solidFill>
                <a:latin typeface="Arial" charset="0"/>
              </a:defRPr>
            </a:lvl4pPr>
            <a:lvl5pPr algn="ctr" rtl="0" eaLnBrk="1" fontAlgn="base" hangingPunct="1">
              <a:spcBef>
                <a:spcPct val="0"/>
              </a:spcBef>
              <a:spcAft>
                <a:spcPct val="0"/>
              </a:spcAft>
              <a:defRPr sz="4267" b="1">
                <a:solidFill>
                  <a:schemeClr val="bg1"/>
                </a:solidFill>
                <a:latin typeface="Arial" charset="0"/>
              </a:defRPr>
            </a:lvl5pPr>
            <a:lvl6pPr marL="609290" algn="ctr" rtl="0" eaLnBrk="1" fontAlgn="base" hangingPunct="1">
              <a:spcBef>
                <a:spcPct val="0"/>
              </a:spcBef>
              <a:spcAft>
                <a:spcPct val="0"/>
              </a:spcAft>
              <a:defRPr sz="4267" b="1">
                <a:solidFill>
                  <a:schemeClr val="bg1"/>
                </a:solidFill>
                <a:latin typeface="Arial" charset="0"/>
              </a:defRPr>
            </a:lvl6pPr>
            <a:lvl7pPr marL="1218579" algn="ctr" rtl="0" eaLnBrk="1" fontAlgn="base" hangingPunct="1">
              <a:spcBef>
                <a:spcPct val="0"/>
              </a:spcBef>
              <a:spcAft>
                <a:spcPct val="0"/>
              </a:spcAft>
              <a:defRPr sz="4267" b="1">
                <a:solidFill>
                  <a:schemeClr val="bg1"/>
                </a:solidFill>
                <a:latin typeface="Arial" charset="0"/>
              </a:defRPr>
            </a:lvl7pPr>
            <a:lvl8pPr marL="1827870" algn="ctr" rtl="0" eaLnBrk="1" fontAlgn="base" hangingPunct="1">
              <a:spcBef>
                <a:spcPct val="0"/>
              </a:spcBef>
              <a:spcAft>
                <a:spcPct val="0"/>
              </a:spcAft>
              <a:defRPr sz="4267" b="1">
                <a:solidFill>
                  <a:schemeClr val="bg1"/>
                </a:solidFill>
                <a:latin typeface="Arial" charset="0"/>
              </a:defRPr>
            </a:lvl8pPr>
            <a:lvl9pPr marL="2437162" algn="ctr" rtl="0" eaLnBrk="1" fontAlgn="base" hangingPunct="1">
              <a:spcBef>
                <a:spcPct val="0"/>
              </a:spcBef>
              <a:spcAft>
                <a:spcPct val="0"/>
              </a:spcAft>
              <a:defRPr sz="4267" b="1">
                <a:solidFill>
                  <a:schemeClr val="bg1"/>
                </a:solidFill>
                <a:latin typeface="Arial" charset="0"/>
              </a:defRPr>
            </a:lvl9pPr>
          </a:lstStyle>
          <a:p>
            <a:pPr defTabSz="914400"/>
            <a:r>
              <a:rPr lang="en-US" kern="0" dirty="0"/>
              <a:t>Applied Injury Biomechanics</a:t>
            </a:r>
          </a:p>
        </p:txBody>
      </p:sp>
    </p:spTree>
    <p:extLst>
      <p:ext uri="{BB962C8B-B14F-4D97-AF65-F5344CB8AC3E}">
        <p14:creationId xmlns:p14="http://schemas.microsoft.com/office/powerpoint/2010/main" val="3974509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B2EAF-D418-4772-8CB9-2FCDD0F99D44}"/>
              </a:ext>
            </a:extLst>
          </p:cNvPr>
          <p:cNvSpPr txBox="1">
            <a:spLocks/>
          </p:cNvSpPr>
          <p:nvPr/>
        </p:nvSpPr>
        <p:spPr>
          <a:xfrm>
            <a:off x="609985" y="977720"/>
            <a:ext cx="11074015" cy="568699"/>
          </a:xfrm>
          <a:prstGeom prst="rect">
            <a:avLst/>
          </a:prstGeom>
        </p:spPr>
        <p:txBody>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a:lstStyle>
          <a:p>
            <a:r>
              <a:rPr lang="en-US"/>
              <a:t>Considerations &amp; General Assumptions</a:t>
            </a:r>
            <a:br>
              <a:rPr lang="en-US"/>
            </a:br>
            <a:endParaRPr lang="en-US" dirty="0"/>
          </a:p>
        </p:txBody>
      </p:sp>
      <p:sp>
        <p:nvSpPr>
          <p:cNvPr id="3" name="Content Placeholder 6">
            <a:extLst>
              <a:ext uri="{FF2B5EF4-FFF2-40B4-BE49-F238E27FC236}">
                <a16:creationId xmlns:a16="http://schemas.microsoft.com/office/drawing/2014/main" id="{574A1A77-433A-448E-966C-F3E45C0748B4}"/>
              </a:ext>
            </a:extLst>
          </p:cNvPr>
          <p:cNvSpPr txBox="1">
            <a:spLocks/>
          </p:cNvSpPr>
          <p:nvPr/>
        </p:nvSpPr>
        <p:spPr>
          <a:xfrm>
            <a:off x="609985" y="1656125"/>
            <a:ext cx="4630739" cy="490817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17940" indent="-342900"/>
            <a:r>
              <a:rPr lang="en-US" sz="2000" dirty="0"/>
              <a:t>Unpressurized crewed rover</a:t>
            </a:r>
          </a:p>
          <a:p>
            <a:pPr marL="417940" indent="-342900"/>
            <a:r>
              <a:rPr lang="en-US" sz="2000" dirty="0"/>
              <a:t>Crew will be wearing an EVA spacesuit</a:t>
            </a:r>
          </a:p>
          <a:p>
            <a:pPr marL="417940" indent="-342900"/>
            <a:r>
              <a:rPr lang="en-US" sz="2000" dirty="0"/>
              <a:t>Intra-suit restraints vs no intra-suit restraints</a:t>
            </a:r>
          </a:p>
          <a:p>
            <a:pPr marL="417940" indent="-342900"/>
            <a:r>
              <a:rPr lang="en-US" sz="2000" dirty="0"/>
              <a:t>Performance &amp; Crew Health limits</a:t>
            </a:r>
          </a:p>
          <a:p>
            <a:pPr marL="417940" indent="-342900"/>
            <a:r>
              <a:rPr lang="en-US" sz="2000" dirty="0"/>
              <a:t>Occupant centric requirements</a:t>
            </a:r>
          </a:p>
        </p:txBody>
      </p:sp>
      <p:sp>
        <p:nvSpPr>
          <p:cNvPr id="4" name="Slide Number Placeholder 3">
            <a:extLst>
              <a:ext uri="{FF2B5EF4-FFF2-40B4-BE49-F238E27FC236}">
                <a16:creationId xmlns:a16="http://schemas.microsoft.com/office/drawing/2014/main" id="{B132267E-E3E7-419F-BC49-7336A6BA4024}"/>
              </a:ext>
            </a:extLst>
          </p:cNvPr>
          <p:cNvSpPr txBox="1">
            <a:spLocks/>
          </p:cNvSpPr>
          <p:nvPr/>
        </p:nvSpPr>
        <p:spPr bwMode="auto">
          <a:xfrm>
            <a:off x="10637212" y="6521829"/>
            <a:ext cx="1141076" cy="18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b" anchorCtr="0" compatLnSpc="1">
            <a:prstTxWarp prst="textNoShape">
              <a:avLst/>
            </a:prstTxWarp>
          </a:bodyPr>
          <a:lstStyle>
            <a:defPPr>
              <a:defRPr lang="en-US"/>
            </a:defPPr>
            <a:lvl1pPr marL="0" algn="r" defTabSz="926470" rtl="0" eaLnBrk="1" latinLnBrk="0" hangingPunct="1">
              <a:defRPr sz="727" kern="1200">
                <a:solidFill>
                  <a:srgbClr val="677085"/>
                </a:solidFill>
                <a:latin typeface="75 Helvetica Bold"/>
                <a:ea typeface="+mn-ea"/>
                <a:cs typeface="+mn-cs"/>
              </a:defRPr>
            </a:lvl1pPr>
            <a:lvl2pPr marL="457044" algn="l" defTabSz="457044" rtl="0" eaLnBrk="1" latinLnBrk="0" hangingPunct="1">
              <a:defRPr sz="1800" kern="1200">
                <a:solidFill>
                  <a:schemeClr val="tx1"/>
                </a:solidFill>
                <a:latin typeface="+mn-lt"/>
                <a:ea typeface="+mn-ea"/>
                <a:cs typeface="+mn-cs"/>
              </a:defRPr>
            </a:lvl2pPr>
            <a:lvl3pPr marL="914088" algn="l" defTabSz="457044" rtl="0" eaLnBrk="1" latinLnBrk="0" hangingPunct="1">
              <a:defRPr sz="1800" kern="1200">
                <a:solidFill>
                  <a:schemeClr val="tx1"/>
                </a:solidFill>
                <a:latin typeface="+mn-lt"/>
                <a:ea typeface="+mn-ea"/>
                <a:cs typeface="+mn-cs"/>
              </a:defRPr>
            </a:lvl3pPr>
            <a:lvl4pPr marL="1371134" algn="l" defTabSz="457044" rtl="0" eaLnBrk="1" latinLnBrk="0" hangingPunct="1">
              <a:defRPr sz="1800" kern="1200">
                <a:solidFill>
                  <a:schemeClr val="tx1"/>
                </a:solidFill>
                <a:latin typeface="+mn-lt"/>
                <a:ea typeface="+mn-ea"/>
                <a:cs typeface="+mn-cs"/>
              </a:defRPr>
            </a:lvl4pPr>
            <a:lvl5pPr marL="1828178" algn="l" defTabSz="457044" rtl="0" eaLnBrk="1" latinLnBrk="0" hangingPunct="1">
              <a:defRPr sz="1800" kern="1200">
                <a:solidFill>
                  <a:schemeClr val="tx1"/>
                </a:solidFill>
                <a:latin typeface="+mn-lt"/>
                <a:ea typeface="+mn-ea"/>
                <a:cs typeface="+mn-cs"/>
              </a:defRPr>
            </a:lvl5pPr>
            <a:lvl6pPr marL="2285221" algn="l" defTabSz="457044" rtl="0" eaLnBrk="1" latinLnBrk="0" hangingPunct="1">
              <a:defRPr sz="1800" kern="1200">
                <a:solidFill>
                  <a:schemeClr val="tx1"/>
                </a:solidFill>
                <a:latin typeface="+mn-lt"/>
                <a:ea typeface="+mn-ea"/>
                <a:cs typeface="+mn-cs"/>
              </a:defRPr>
            </a:lvl6pPr>
            <a:lvl7pPr marL="2742266" algn="l" defTabSz="457044" rtl="0" eaLnBrk="1" latinLnBrk="0" hangingPunct="1">
              <a:defRPr sz="1800" kern="1200">
                <a:solidFill>
                  <a:schemeClr val="tx1"/>
                </a:solidFill>
                <a:latin typeface="+mn-lt"/>
                <a:ea typeface="+mn-ea"/>
                <a:cs typeface="+mn-cs"/>
              </a:defRPr>
            </a:lvl7pPr>
            <a:lvl8pPr marL="3199311" algn="l" defTabSz="457044" rtl="0" eaLnBrk="1" latinLnBrk="0" hangingPunct="1">
              <a:defRPr sz="1800" kern="1200">
                <a:solidFill>
                  <a:schemeClr val="tx1"/>
                </a:solidFill>
                <a:latin typeface="+mn-lt"/>
                <a:ea typeface="+mn-ea"/>
                <a:cs typeface="+mn-cs"/>
              </a:defRPr>
            </a:lvl8pPr>
            <a:lvl9pPr marL="3656355" algn="l" defTabSz="457044" rtl="0" eaLnBrk="1" latinLnBrk="0" hangingPunct="1">
              <a:defRPr sz="1800" kern="1200">
                <a:solidFill>
                  <a:schemeClr val="tx1"/>
                </a:solidFill>
                <a:latin typeface="+mn-lt"/>
                <a:ea typeface="+mn-ea"/>
                <a:cs typeface="+mn-cs"/>
              </a:defRPr>
            </a:lvl9pPr>
          </a:lstStyle>
          <a:p>
            <a:fld id="{8EF9A52B-8FAD-9D41-8ECA-FD62D2C6A860}" type="slidenum">
              <a:rPr lang="en-US" smtClean="0"/>
              <a:pPr/>
              <a:t>3</a:t>
            </a:fld>
            <a:endParaRPr lang="en-US"/>
          </a:p>
        </p:txBody>
      </p:sp>
      <p:pic>
        <p:nvPicPr>
          <p:cNvPr id="5" name="Picture 2" descr="The Extravehicular Mobility Unit (EMU)">
            <a:extLst>
              <a:ext uri="{FF2B5EF4-FFF2-40B4-BE49-F238E27FC236}">
                <a16:creationId xmlns:a16="http://schemas.microsoft.com/office/drawing/2014/main" id="{78D406F7-7229-4816-9FFF-598C62B5C8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7540" y="1426479"/>
            <a:ext cx="6341289" cy="471379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B11BD40-9666-438E-A93F-381EA14725F7}"/>
              </a:ext>
            </a:extLst>
          </p:cNvPr>
          <p:cNvSpPr txBox="1"/>
          <p:nvPr/>
        </p:nvSpPr>
        <p:spPr>
          <a:xfrm>
            <a:off x="6704570" y="6121708"/>
            <a:ext cx="3247231" cy="276999"/>
          </a:xfrm>
          <a:prstGeom prst="rect">
            <a:avLst/>
          </a:prstGeom>
          <a:noFill/>
        </p:spPr>
        <p:txBody>
          <a:bodyPr wrap="square" rtlCol="0">
            <a:spAutoFit/>
          </a:bodyPr>
          <a:lstStyle/>
          <a:p>
            <a:r>
              <a:rPr lang="en-US" sz="1200" dirty="0"/>
              <a:t>EMU Suit &amp; Components – Source: nasa.gov</a:t>
            </a:r>
          </a:p>
        </p:txBody>
      </p:sp>
      <p:sp>
        <p:nvSpPr>
          <p:cNvPr id="7" name="Title 1">
            <a:extLst>
              <a:ext uri="{FF2B5EF4-FFF2-40B4-BE49-F238E27FC236}">
                <a16:creationId xmlns:a16="http://schemas.microsoft.com/office/drawing/2014/main" id="{1953DD6F-4E00-4AAE-AAF1-036B223CDC87}"/>
              </a:ext>
            </a:extLst>
          </p:cNvPr>
          <p:cNvSpPr txBox="1">
            <a:spLocks/>
          </p:cNvSpPr>
          <p:nvPr/>
        </p:nvSpPr>
        <p:spPr bwMode="auto">
          <a:xfrm>
            <a:off x="1625601" y="152401"/>
            <a:ext cx="9042400" cy="609600"/>
          </a:xfrm>
          <a:prstGeom prst="rect">
            <a:avLst/>
          </a:prstGeom>
          <a:noFill/>
          <a:ln w="9525">
            <a:noFill/>
            <a:miter lim="800000"/>
            <a:headEnd/>
            <a:tailEnd/>
          </a:ln>
        </p:spPr>
        <p:txBody>
          <a:bodyPr vert="horz" wrap="square" lIns="68620" tIns="34310" rIns="68620" bIns="34310" numCol="1" anchor="ctr" anchorCtr="0" compatLnSpc="1">
            <a:prstTxWarp prst="textNoShape">
              <a:avLst/>
            </a:prstTxWarp>
          </a:bodyPr>
          <a:lstStyle>
            <a:lvl1pPr algn="ctr" rtl="0" eaLnBrk="1" fontAlgn="base" hangingPunct="1">
              <a:spcBef>
                <a:spcPct val="0"/>
              </a:spcBef>
              <a:spcAft>
                <a:spcPct val="0"/>
              </a:spcAft>
              <a:defRPr sz="3200" b="1">
                <a:solidFill>
                  <a:schemeClr val="bg1"/>
                </a:solidFill>
                <a:latin typeface="+mj-lt"/>
                <a:ea typeface="+mj-ea"/>
                <a:cs typeface="+mj-cs"/>
              </a:defRPr>
            </a:lvl1pPr>
            <a:lvl2pPr algn="ctr" rtl="0" eaLnBrk="1" fontAlgn="base" hangingPunct="1">
              <a:spcBef>
                <a:spcPct val="0"/>
              </a:spcBef>
              <a:spcAft>
                <a:spcPct val="0"/>
              </a:spcAft>
              <a:defRPr sz="4267" b="1">
                <a:solidFill>
                  <a:schemeClr val="bg1"/>
                </a:solidFill>
                <a:latin typeface="Arial" charset="0"/>
              </a:defRPr>
            </a:lvl2pPr>
            <a:lvl3pPr algn="ctr" rtl="0" eaLnBrk="1" fontAlgn="base" hangingPunct="1">
              <a:spcBef>
                <a:spcPct val="0"/>
              </a:spcBef>
              <a:spcAft>
                <a:spcPct val="0"/>
              </a:spcAft>
              <a:defRPr sz="4267" b="1">
                <a:solidFill>
                  <a:schemeClr val="bg1"/>
                </a:solidFill>
                <a:latin typeface="Arial" charset="0"/>
              </a:defRPr>
            </a:lvl3pPr>
            <a:lvl4pPr algn="ctr" rtl="0" eaLnBrk="1" fontAlgn="base" hangingPunct="1">
              <a:spcBef>
                <a:spcPct val="0"/>
              </a:spcBef>
              <a:spcAft>
                <a:spcPct val="0"/>
              </a:spcAft>
              <a:defRPr sz="4267" b="1">
                <a:solidFill>
                  <a:schemeClr val="bg1"/>
                </a:solidFill>
                <a:latin typeface="Arial" charset="0"/>
              </a:defRPr>
            </a:lvl4pPr>
            <a:lvl5pPr algn="ctr" rtl="0" eaLnBrk="1" fontAlgn="base" hangingPunct="1">
              <a:spcBef>
                <a:spcPct val="0"/>
              </a:spcBef>
              <a:spcAft>
                <a:spcPct val="0"/>
              </a:spcAft>
              <a:defRPr sz="4267" b="1">
                <a:solidFill>
                  <a:schemeClr val="bg1"/>
                </a:solidFill>
                <a:latin typeface="Arial" charset="0"/>
              </a:defRPr>
            </a:lvl5pPr>
            <a:lvl6pPr marL="609290" algn="ctr" rtl="0" eaLnBrk="1" fontAlgn="base" hangingPunct="1">
              <a:spcBef>
                <a:spcPct val="0"/>
              </a:spcBef>
              <a:spcAft>
                <a:spcPct val="0"/>
              </a:spcAft>
              <a:defRPr sz="4267" b="1">
                <a:solidFill>
                  <a:schemeClr val="bg1"/>
                </a:solidFill>
                <a:latin typeface="Arial" charset="0"/>
              </a:defRPr>
            </a:lvl6pPr>
            <a:lvl7pPr marL="1218579" algn="ctr" rtl="0" eaLnBrk="1" fontAlgn="base" hangingPunct="1">
              <a:spcBef>
                <a:spcPct val="0"/>
              </a:spcBef>
              <a:spcAft>
                <a:spcPct val="0"/>
              </a:spcAft>
              <a:defRPr sz="4267" b="1">
                <a:solidFill>
                  <a:schemeClr val="bg1"/>
                </a:solidFill>
                <a:latin typeface="Arial" charset="0"/>
              </a:defRPr>
            </a:lvl7pPr>
            <a:lvl8pPr marL="1827870" algn="ctr" rtl="0" eaLnBrk="1" fontAlgn="base" hangingPunct="1">
              <a:spcBef>
                <a:spcPct val="0"/>
              </a:spcBef>
              <a:spcAft>
                <a:spcPct val="0"/>
              </a:spcAft>
              <a:defRPr sz="4267" b="1">
                <a:solidFill>
                  <a:schemeClr val="bg1"/>
                </a:solidFill>
                <a:latin typeface="Arial" charset="0"/>
              </a:defRPr>
            </a:lvl8pPr>
            <a:lvl9pPr marL="2437162" algn="ctr" rtl="0" eaLnBrk="1" fontAlgn="base" hangingPunct="1">
              <a:spcBef>
                <a:spcPct val="0"/>
              </a:spcBef>
              <a:spcAft>
                <a:spcPct val="0"/>
              </a:spcAft>
              <a:defRPr sz="4267" b="1">
                <a:solidFill>
                  <a:schemeClr val="bg1"/>
                </a:solidFill>
                <a:latin typeface="Arial" charset="0"/>
              </a:defRPr>
            </a:lvl9pPr>
          </a:lstStyle>
          <a:p>
            <a:pPr defTabSz="914400"/>
            <a:r>
              <a:rPr lang="en-US" kern="0" dirty="0"/>
              <a:t>Applied Injury Biomechanics</a:t>
            </a:r>
          </a:p>
        </p:txBody>
      </p:sp>
    </p:spTree>
    <p:extLst>
      <p:ext uri="{BB962C8B-B14F-4D97-AF65-F5344CB8AC3E}">
        <p14:creationId xmlns:p14="http://schemas.microsoft.com/office/powerpoint/2010/main" val="3804557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2F8F-CB71-4480-A840-9A054EEE3F08}"/>
              </a:ext>
            </a:extLst>
          </p:cNvPr>
          <p:cNvSpPr txBox="1">
            <a:spLocks/>
          </p:cNvSpPr>
          <p:nvPr/>
        </p:nvSpPr>
        <p:spPr>
          <a:xfrm>
            <a:off x="609985" y="977720"/>
            <a:ext cx="11074015" cy="568699"/>
          </a:xfrm>
          <a:prstGeom prst="rect">
            <a:avLst/>
          </a:prstGeom>
        </p:spPr>
        <p:txBody>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a:lstStyle>
          <a:p>
            <a:r>
              <a:rPr lang="en-US"/>
              <a:t>Basis for Requirements</a:t>
            </a:r>
            <a:endParaRPr lang="en-US" dirty="0"/>
          </a:p>
        </p:txBody>
      </p:sp>
      <p:sp>
        <p:nvSpPr>
          <p:cNvPr id="3" name="Content Placeholder 6">
            <a:extLst>
              <a:ext uri="{FF2B5EF4-FFF2-40B4-BE49-F238E27FC236}">
                <a16:creationId xmlns:a16="http://schemas.microsoft.com/office/drawing/2014/main" id="{4F826253-7A04-4149-BB70-2F834DD33584}"/>
              </a:ext>
            </a:extLst>
          </p:cNvPr>
          <p:cNvSpPr txBox="1">
            <a:spLocks/>
          </p:cNvSpPr>
          <p:nvPr/>
        </p:nvSpPr>
        <p:spPr>
          <a:xfrm>
            <a:off x="609985" y="1546412"/>
            <a:ext cx="11074015" cy="49081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Acceleration requirements tailored from the SLS Emergency Egress System requirements</a:t>
            </a:r>
          </a:p>
          <a:p>
            <a:pPr marL="883581" lvl="1" indent="-342900"/>
            <a:r>
              <a:rPr lang="en-US"/>
              <a:t>Based on ASTM F2291 standard for amusement park ride design</a:t>
            </a:r>
          </a:p>
          <a:p>
            <a:r>
              <a:rPr lang="en-US"/>
              <a:t>Jerk requirements tailored from the SLS Emergency Egress System requirements</a:t>
            </a:r>
          </a:p>
          <a:p>
            <a:pPr marL="883581" lvl="1" indent="-342900"/>
            <a:r>
              <a:rPr lang="en-US"/>
              <a:t>Based on ASTM F2291 standard for amusement park ride design</a:t>
            </a:r>
          </a:p>
          <a:p>
            <a:r>
              <a:rPr lang="en-US"/>
              <a:t>Vibration health and comfort requirements tailored from NASA-STD-3001, ISO 2631-1, MIL-STD-1472H, and MIL-STD-1472G</a:t>
            </a:r>
          </a:p>
          <a:p>
            <a:r>
              <a:rPr lang="en-US"/>
              <a:t>Blunt trauma requirements based on Anthropometry &amp; Biomechanics Facility (ABF) human volunteer testing data</a:t>
            </a:r>
          </a:p>
          <a:p>
            <a:endParaRPr lang="en-US" dirty="0"/>
          </a:p>
        </p:txBody>
      </p:sp>
      <p:sp>
        <p:nvSpPr>
          <p:cNvPr id="4" name="Slide Number Placeholder 3">
            <a:extLst>
              <a:ext uri="{FF2B5EF4-FFF2-40B4-BE49-F238E27FC236}">
                <a16:creationId xmlns:a16="http://schemas.microsoft.com/office/drawing/2014/main" id="{59C5E9B7-FF33-4376-B759-AF8674E4EF77}"/>
              </a:ext>
            </a:extLst>
          </p:cNvPr>
          <p:cNvSpPr txBox="1">
            <a:spLocks/>
          </p:cNvSpPr>
          <p:nvPr/>
        </p:nvSpPr>
        <p:spPr bwMode="auto">
          <a:xfrm>
            <a:off x="10637212" y="6521829"/>
            <a:ext cx="1141076" cy="18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b" anchorCtr="0" compatLnSpc="1">
            <a:prstTxWarp prst="textNoShape">
              <a:avLst/>
            </a:prstTxWarp>
          </a:bodyPr>
          <a:lstStyle>
            <a:defPPr>
              <a:defRPr lang="en-US"/>
            </a:defPPr>
            <a:lvl1pPr marL="0" algn="r" defTabSz="926470" rtl="0" eaLnBrk="1" latinLnBrk="0" hangingPunct="1">
              <a:defRPr sz="727" kern="1200">
                <a:solidFill>
                  <a:srgbClr val="677085"/>
                </a:solidFill>
                <a:latin typeface="75 Helvetica Bold"/>
                <a:ea typeface="+mn-ea"/>
                <a:cs typeface="+mn-cs"/>
              </a:defRPr>
            </a:lvl1pPr>
            <a:lvl2pPr marL="457044" algn="l" defTabSz="457044" rtl="0" eaLnBrk="1" latinLnBrk="0" hangingPunct="1">
              <a:defRPr sz="1800" kern="1200">
                <a:solidFill>
                  <a:schemeClr val="tx1"/>
                </a:solidFill>
                <a:latin typeface="+mn-lt"/>
                <a:ea typeface="+mn-ea"/>
                <a:cs typeface="+mn-cs"/>
              </a:defRPr>
            </a:lvl2pPr>
            <a:lvl3pPr marL="914088" algn="l" defTabSz="457044" rtl="0" eaLnBrk="1" latinLnBrk="0" hangingPunct="1">
              <a:defRPr sz="1800" kern="1200">
                <a:solidFill>
                  <a:schemeClr val="tx1"/>
                </a:solidFill>
                <a:latin typeface="+mn-lt"/>
                <a:ea typeface="+mn-ea"/>
                <a:cs typeface="+mn-cs"/>
              </a:defRPr>
            </a:lvl3pPr>
            <a:lvl4pPr marL="1371134" algn="l" defTabSz="457044" rtl="0" eaLnBrk="1" latinLnBrk="0" hangingPunct="1">
              <a:defRPr sz="1800" kern="1200">
                <a:solidFill>
                  <a:schemeClr val="tx1"/>
                </a:solidFill>
                <a:latin typeface="+mn-lt"/>
                <a:ea typeface="+mn-ea"/>
                <a:cs typeface="+mn-cs"/>
              </a:defRPr>
            </a:lvl4pPr>
            <a:lvl5pPr marL="1828178" algn="l" defTabSz="457044" rtl="0" eaLnBrk="1" latinLnBrk="0" hangingPunct="1">
              <a:defRPr sz="1800" kern="1200">
                <a:solidFill>
                  <a:schemeClr val="tx1"/>
                </a:solidFill>
                <a:latin typeface="+mn-lt"/>
                <a:ea typeface="+mn-ea"/>
                <a:cs typeface="+mn-cs"/>
              </a:defRPr>
            </a:lvl5pPr>
            <a:lvl6pPr marL="2285221" algn="l" defTabSz="457044" rtl="0" eaLnBrk="1" latinLnBrk="0" hangingPunct="1">
              <a:defRPr sz="1800" kern="1200">
                <a:solidFill>
                  <a:schemeClr val="tx1"/>
                </a:solidFill>
                <a:latin typeface="+mn-lt"/>
                <a:ea typeface="+mn-ea"/>
                <a:cs typeface="+mn-cs"/>
              </a:defRPr>
            </a:lvl6pPr>
            <a:lvl7pPr marL="2742266" algn="l" defTabSz="457044" rtl="0" eaLnBrk="1" latinLnBrk="0" hangingPunct="1">
              <a:defRPr sz="1800" kern="1200">
                <a:solidFill>
                  <a:schemeClr val="tx1"/>
                </a:solidFill>
                <a:latin typeface="+mn-lt"/>
                <a:ea typeface="+mn-ea"/>
                <a:cs typeface="+mn-cs"/>
              </a:defRPr>
            </a:lvl7pPr>
            <a:lvl8pPr marL="3199311" algn="l" defTabSz="457044" rtl="0" eaLnBrk="1" latinLnBrk="0" hangingPunct="1">
              <a:defRPr sz="1800" kern="1200">
                <a:solidFill>
                  <a:schemeClr val="tx1"/>
                </a:solidFill>
                <a:latin typeface="+mn-lt"/>
                <a:ea typeface="+mn-ea"/>
                <a:cs typeface="+mn-cs"/>
              </a:defRPr>
            </a:lvl8pPr>
            <a:lvl9pPr marL="3656355" algn="l" defTabSz="457044" rtl="0" eaLnBrk="1" latinLnBrk="0" hangingPunct="1">
              <a:defRPr sz="1800" kern="1200">
                <a:solidFill>
                  <a:schemeClr val="tx1"/>
                </a:solidFill>
                <a:latin typeface="+mn-lt"/>
                <a:ea typeface="+mn-ea"/>
                <a:cs typeface="+mn-cs"/>
              </a:defRPr>
            </a:lvl9pPr>
          </a:lstStyle>
          <a:p>
            <a:fld id="{8EF9A52B-8FAD-9D41-8ECA-FD62D2C6A860}" type="slidenum">
              <a:rPr lang="en-US" smtClean="0"/>
              <a:pPr/>
              <a:t>4</a:t>
            </a:fld>
            <a:endParaRPr lang="en-US"/>
          </a:p>
        </p:txBody>
      </p:sp>
      <p:sp>
        <p:nvSpPr>
          <p:cNvPr id="5" name="Title 1">
            <a:extLst>
              <a:ext uri="{FF2B5EF4-FFF2-40B4-BE49-F238E27FC236}">
                <a16:creationId xmlns:a16="http://schemas.microsoft.com/office/drawing/2014/main" id="{F45485FA-E2DA-4302-BFAA-385FA9AF4804}"/>
              </a:ext>
            </a:extLst>
          </p:cNvPr>
          <p:cNvSpPr txBox="1">
            <a:spLocks/>
          </p:cNvSpPr>
          <p:nvPr/>
        </p:nvSpPr>
        <p:spPr bwMode="auto">
          <a:xfrm>
            <a:off x="1625601" y="152401"/>
            <a:ext cx="9042400" cy="609600"/>
          </a:xfrm>
          <a:prstGeom prst="rect">
            <a:avLst/>
          </a:prstGeom>
          <a:noFill/>
          <a:ln w="9525">
            <a:noFill/>
            <a:miter lim="800000"/>
            <a:headEnd/>
            <a:tailEnd/>
          </a:ln>
        </p:spPr>
        <p:txBody>
          <a:bodyPr vert="horz" wrap="square" lIns="68620" tIns="34310" rIns="68620" bIns="34310" numCol="1" anchor="ctr" anchorCtr="0" compatLnSpc="1">
            <a:prstTxWarp prst="textNoShape">
              <a:avLst/>
            </a:prstTxWarp>
          </a:bodyPr>
          <a:lstStyle>
            <a:lvl1pPr algn="ctr" rtl="0" eaLnBrk="1" fontAlgn="base" hangingPunct="1">
              <a:spcBef>
                <a:spcPct val="0"/>
              </a:spcBef>
              <a:spcAft>
                <a:spcPct val="0"/>
              </a:spcAft>
              <a:defRPr sz="3200" b="1">
                <a:solidFill>
                  <a:schemeClr val="bg1"/>
                </a:solidFill>
                <a:latin typeface="+mj-lt"/>
                <a:ea typeface="+mj-ea"/>
                <a:cs typeface="+mj-cs"/>
              </a:defRPr>
            </a:lvl1pPr>
            <a:lvl2pPr algn="ctr" rtl="0" eaLnBrk="1" fontAlgn="base" hangingPunct="1">
              <a:spcBef>
                <a:spcPct val="0"/>
              </a:spcBef>
              <a:spcAft>
                <a:spcPct val="0"/>
              </a:spcAft>
              <a:defRPr sz="4267" b="1">
                <a:solidFill>
                  <a:schemeClr val="bg1"/>
                </a:solidFill>
                <a:latin typeface="Arial" charset="0"/>
              </a:defRPr>
            </a:lvl2pPr>
            <a:lvl3pPr algn="ctr" rtl="0" eaLnBrk="1" fontAlgn="base" hangingPunct="1">
              <a:spcBef>
                <a:spcPct val="0"/>
              </a:spcBef>
              <a:spcAft>
                <a:spcPct val="0"/>
              </a:spcAft>
              <a:defRPr sz="4267" b="1">
                <a:solidFill>
                  <a:schemeClr val="bg1"/>
                </a:solidFill>
                <a:latin typeface="Arial" charset="0"/>
              </a:defRPr>
            </a:lvl3pPr>
            <a:lvl4pPr algn="ctr" rtl="0" eaLnBrk="1" fontAlgn="base" hangingPunct="1">
              <a:spcBef>
                <a:spcPct val="0"/>
              </a:spcBef>
              <a:spcAft>
                <a:spcPct val="0"/>
              </a:spcAft>
              <a:defRPr sz="4267" b="1">
                <a:solidFill>
                  <a:schemeClr val="bg1"/>
                </a:solidFill>
                <a:latin typeface="Arial" charset="0"/>
              </a:defRPr>
            </a:lvl4pPr>
            <a:lvl5pPr algn="ctr" rtl="0" eaLnBrk="1" fontAlgn="base" hangingPunct="1">
              <a:spcBef>
                <a:spcPct val="0"/>
              </a:spcBef>
              <a:spcAft>
                <a:spcPct val="0"/>
              </a:spcAft>
              <a:defRPr sz="4267" b="1">
                <a:solidFill>
                  <a:schemeClr val="bg1"/>
                </a:solidFill>
                <a:latin typeface="Arial" charset="0"/>
              </a:defRPr>
            </a:lvl5pPr>
            <a:lvl6pPr marL="609290" algn="ctr" rtl="0" eaLnBrk="1" fontAlgn="base" hangingPunct="1">
              <a:spcBef>
                <a:spcPct val="0"/>
              </a:spcBef>
              <a:spcAft>
                <a:spcPct val="0"/>
              </a:spcAft>
              <a:defRPr sz="4267" b="1">
                <a:solidFill>
                  <a:schemeClr val="bg1"/>
                </a:solidFill>
                <a:latin typeface="Arial" charset="0"/>
              </a:defRPr>
            </a:lvl6pPr>
            <a:lvl7pPr marL="1218579" algn="ctr" rtl="0" eaLnBrk="1" fontAlgn="base" hangingPunct="1">
              <a:spcBef>
                <a:spcPct val="0"/>
              </a:spcBef>
              <a:spcAft>
                <a:spcPct val="0"/>
              </a:spcAft>
              <a:defRPr sz="4267" b="1">
                <a:solidFill>
                  <a:schemeClr val="bg1"/>
                </a:solidFill>
                <a:latin typeface="Arial" charset="0"/>
              </a:defRPr>
            </a:lvl7pPr>
            <a:lvl8pPr marL="1827870" algn="ctr" rtl="0" eaLnBrk="1" fontAlgn="base" hangingPunct="1">
              <a:spcBef>
                <a:spcPct val="0"/>
              </a:spcBef>
              <a:spcAft>
                <a:spcPct val="0"/>
              </a:spcAft>
              <a:defRPr sz="4267" b="1">
                <a:solidFill>
                  <a:schemeClr val="bg1"/>
                </a:solidFill>
                <a:latin typeface="Arial" charset="0"/>
              </a:defRPr>
            </a:lvl8pPr>
            <a:lvl9pPr marL="2437162" algn="ctr" rtl="0" eaLnBrk="1" fontAlgn="base" hangingPunct="1">
              <a:spcBef>
                <a:spcPct val="0"/>
              </a:spcBef>
              <a:spcAft>
                <a:spcPct val="0"/>
              </a:spcAft>
              <a:defRPr sz="4267" b="1">
                <a:solidFill>
                  <a:schemeClr val="bg1"/>
                </a:solidFill>
                <a:latin typeface="Arial" charset="0"/>
              </a:defRPr>
            </a:lvl9pPr>
          </a:lstStyle>
          <a:p>
            <a:pPr defTabSz="914400"/>
            <a:r>
              <a:rPr lang="en-US" kern="0" dirty="0"/>
              <a:t>Applied Injury Biomechanics</a:t>
            </a:r>
          </a:p>
        </p:txBody>
      </p:sp>
    </p:spTree>
    <p:extLst>
      <p:ext uri="{BB962C8B-B14F-4D97-AF65-F5344CB8AC3E}">
        <p14:creationId xmlns:p14="http://schemas.microsoft.com/office/powerpoint/2010/main" val="3455141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3A1E0-0C2C-4751-94B6-14A2AED44170}"/>
              </a:ext>
            </a:extLst>
          </p:cNvPr>
          <p:cNvSpPr txBox="1">
            <a:spLocks/>
          </p:cNvSpPr>
          <p:nvPr/>
        </p:nvSpPr>
        <p:spPr>
          <a:xfrm>
            <a:off x="609985" y="977720"/>
            <a:ext cx="11074015" cy="568699"/>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a:lstStyle>
          <a:p>
            <a:r>
              <a:rPr lang="en-US" dirty="0"/>
              <a:t>LTV Sustained Translational Acceleration Requirements</a:t>
            </a:r>
          </a:p>
        </p:txBody>
      </p:sp>
      <p:sp>
        <p:nvSpPr>
          <p:cNvPr id="3" name="Slide Number Placeholder 3">
            <a:extLst>
              <a:ext uri="{FF2B5EF4-FFF2-40B4-BE49-F238E27FC236}">
                <a16:creationId xmlns:a16="http://schemas.microsoft.com/office/drawing/2014/main" id="{E877FD22-EF64-4197-95F8-63CF3FC5E917}"/>
              </a:ext>
            </a:extLst>
          </p:cNvPr>
          <p:cNvSpPr txBox="1">
            <a:spLocks/>
          </p:cNvSpPr>
          <p:nvPr/>
        </p:nvSpPr>
        <p:spPr bwMode="auto">
          <a:xfrm>
            <a:off x="10637212" y="6521829"/>
            <a:ext cx="1141076" cy="18349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92500" lnSpcReduction="20000"/>
          </a:bodyPr>
          <a:lstStyle>
            <a:defPPr>
              <a:defRPr lang="en-US"/>
            </a:defPPr>
            <a:lvl1pPr marL="0" algn="r" defTabSz="926470" rtl="0" eaLnBrk="1" latinLnBrk="0" hangingPunct="1">
              <a:defRPr sz="727" kern="1200">
                <a:solidFill>
                  <a:srgbClr val="677085"/>
                </a:solidFill>
                <a:latin typeface="75 Helvetica Bold"/>
                <a:ea typeface="+mn-ea"/>
                <a:cs typeface="+mn-cs"/>
              </a:defRPr>
            </a:lvl1pPr>
            <a:lvl2pPr marL="457044" algn="l" defTabSz="457044" rtl="0" eaLnBrk="1" latinLnBrk="0" hangingPunct="1">
              <a:defRPr sz="1800" kern="1200">
                <a:solidFill>
                  <a:schemeClr val="tx1"/>
                </a:solidFill>
                <a:latin typeface="+mn-lt"/>
                <a:ea typeface="+mn-ea"/>
                <a:cs typeface="+mn-cs"/>
              </a:defRPr>
            </a:lvl2pPr>
            <a:lvl3pPr marL="914088" algn="l" defTabSz="457044" rtl="0" eaLnBrk="1" latinLnBrk="0" hangingPunct="1">
              <a:defRPr sz="1800" kern="1200">
                <a:solidFill>
                  <a:schemeClr val="tx1"/>
                </a:solidFill>
                <a:latin typeface="+mn-lt"/>
                <a:ea typeface="+mn-ea"/>
                <a:cs typeface="+mn-cs"/>
              </a:defRPr>
            </a:lvl3pPr>
            <a:lvl4pPr marL="1371134" algn="l" defTabSz="457044" rtl="0" eaLnBrk="1" latinLnBrk="0" hangingPunct="1">
              <a:defRPr sz="1800" kern="1200">
                <a:solidFill>
                  <a:schemeClr val="tx1"/>
                </a:solidFill>
                <a:latin typeface="+mn-lt"/>
                <a:ea typeface="+mn-ea"/>
                <a:cs typeface="+mn-cs"/>
              </a:defRPr>
            </a:lvl4pPr>
            <a:lvl5pPr marL="1828178" algn="l" defTabSz="457044" rtl="0" eaLnBrk="1" latinLnBrk="0" hangingPunct="1">
              <a:defRPr sz="1800" kern="1200">
                <a:solidFill>
                  <a:schemeClr val="tx1"/>
                </a:solidFill>
                <a:latin typeface="+mn-lt"/>
                <a:ea typeface="+mn-ea"/>
                <a:cs typeface="+mn-cs"/>
              </a:defRPr>
            </a:lvl5pPr>
            <a:lvl6pPr marL="2285221" algn="l" defTabSz="457044" rtl="0" eaLnBrk="1" latinLnBrk="0" hangingPunct="1">
              <a:defRPr sz="1800" kern="1200">
                <a:solidFill>
                  <a:schemeClr val="tx1"/>
                </a:solidFill>
                <a:latin typeface="+mn-lt"/>
                <a:ea typeface="+mn-ea"/>
                <a:cs typeface="+mn-cs"/>
              </a:defRPr>
            </a:lvl6pPr>
            <a:lvl7pPr marL="2742266" algn="l" defTabSz="457044" rtl="0" eaLnBrk="1" latinLnBrk="0" hangingPunct="1">
              <a:defRPr sz="1800" kern="1200">
                <a:solidFill>
                  <a:schemeClr val="tx1"/>
                </a:solidFill>
                <a:latin typeface="+mn-lt"/>
                <a:ea typeface="+mn-ea"/>
                <a:cs typeface="+mn-cs"/>
              </a:defRPr>
            </a:lvl7pPr>
            <a:lvl8pPr marL="3199311" algn="l" defTabSz="457044" rtl="0" eaLnBrk="1" latinLnBrk="0" hangingPunct="1">
              <a:defRPr sz="1800" kern="1200">
                <a:solidFill>
                  <a:schemeClr val="tx1"/>
                </a:solidFill>
                <a:latin typeface="+mn-lt"/>
                <a:ea typeface="+mn-ea"/>
                <a:cs typeface="+mn-cs"/>
              </a:defRPr>
            </a:lvl8pPr>
            <a:lvl9pPr marL="3656355" algn="l" defTabSz="457044" rtl="0" eaLnBrk="1" latinLnBrk="0" hangingPunct="1">
              <a:defRPr sz="1800" kern="1200">
                <a:solidFill>
                  <a:schemeClr val="tx1"/>
                </a:solidFill>
                <a:latin typeface="+mn-lt"/>
                <a:ea typeface="+mn-ea"/>
                <a:cs typeface="+mn-cs"/>
              </a:defRPr>
            </a:lvl9pPr>
          </a:lstStyle>
          <a:p>
            <a:fld id="{8EF9A52B-8FAD-9D41-8ECA-FD62D2C6A860}" type="slidenum">
              <a:rPr lang="en-US" smtClean="0"/>
              <a:pPr/>
              <a:t>5</a:t>
            </a:fld>
            <a:endParaRPr lang="en-US"/>
          </a:p>
        </p:txBody>
      </p:sp>
      <p:sp>
        <p:nvSpPr>
          <p:cNvPr id="4" name="Title 1">
            <a:extLst>
              <a:ext uri="{FF2B5EF4-FFF2-40B4-BE49-F238E27FC236}">
                <a16:creationId xmlns:a16="http://schemas.microsoft.com/office/drawing/2014/main" id="{D58FE706-5F17-459F-890B-488101A1AC98}"/>
              </a:ext>
            </a:extLst>
          </p:cNvPr>
          <p:cNvSpPr txBox="1">
            <a:spLocks/>
          </p:cNvSpPr>
          <p:nvPr/>
        </p:nvSpPr>
        <p:spPr bwMode="auto">
          <a:xfrm>
            <a:off x="1625601" y="152401"/>
            <a:ext cx="9042400" cy="609600"/>
          </a:xfrm>
          <a:prstGeom prst="rect">
            <a:avLst/>
          </a:prstGeom>
          <a:noFill/>
          <a:ln w="9525">
            <a:noFill/>
            <a:miter lim="800000"/>
            <a:headEnd/>
            <a:tailEnd/>
          </a:ln>
        </p:spPr>
        <p:txBody>
          <a:bodyPr vert="horz" wrap="square" lIns="68620" tIns="34310" rIns="68620" bIns="34310" numCol="1" anchor="ctr" anchorCtr="0" compatLnSpc="1">
            <a:prstTxWarp prst="textNoShape">
              <a:avLst/>
            </a:prstTxWarp>
          </a:bodyPr>
          <a:lstStyle>
            <a:lvl1pPr algn="ctr" rtl="0" eaLnBrk="1" fontAlgn="base" hangingPunct="1">
              <a:spcBef>
                <a:spcPct val="0"/>
              </a:spcBef>
              <a:spcAft>
                <a:spcPct val="0"/>
              </a:spcAft>
              <a:defRPr sz="3200" b="1">
                <a:solidFill>
                  <a:schemeClr val="bg1"/>
                </a:solidFill>
                <a:latin typeface="+mj-lt"/>
                <a:ea typeface="+mj-ea"/>
                <a:cs typeface="+mj-cs"/>
              </a:defRPr>
            </a:lvl1pPr>
            <a:lvl2pPr algn="ctr" rtl="0" eaLnBrk="1" fontAlgn="base" hangingPunct="1">
              <a:spcBef>
                <a:spcPct val="0"/>
              </a:spcBef>
              <a:spcAft>
                <a:spcPct val="0"/>
              </a:spcAft>
              <a:defRPr sz="4267" b="1">
                <a:solidFill>
                  <a:schemeClr val="bg1"/>
                </a:solidFill>
                <a:latin typeface="Arial" charset="0"/>
              </a:defRPr>
            </a:lvl2pPr>
            <a:lvl3pPr algn="ctr" rtl="0" eaLnBrk="1" fontAlgn="base" hangingPunct="1">
              <a:spcBef>
                <a:spcPct val="0"/>
              </a:spcBef>
              <a:spcAft>
                <a:spcPct val="0"/>
              </a:spcAft>
              <a:defRPr sz="4267" b="1">
                <a:solidFill>
                  <a:schemeClr val="bg1"/>
                </a:solidFill>
                <a:latin typeface="Arial" charset="0"/>
              </a:defRPr>
            </a:lvl3pPr>
            <a:lvl4pPr algn="ctr" rtl="0" eaLnBrk="1" fontAlgn="base" hangingPunct="1">
              <a:spcBef>
                <a:spcPct val="0"/>
              </a:spcBef>
              <a:spcAft>
                <a:spcPct val="0"/>
              </a:spcAft>
              <a:defRPr sz="4267" b="1">
                <a:solidFill>
                  <a:schemeClr val="bg1"/>
                </a:solidFill>
                <a:latin typeface="Arial" charset="0"/>
              </a:defRPr>
            </a:lvl4pPr>
            <a:lvl5pPr algn="ctr" rtl="0" eaLnBrk="1" fontAlgn="base" hangingPunct="1">
              <a:spcBef>
                <a:spcPct val="0"/>
              </a:spcBef>
              <a:spcAft>
                <a:spcPct val="0"/>
              </a:spcAft>
              <a:defRPr sz="4267" b="1">
                <a:solidFill>
                  <a:schemeClr val="bg1"/>
                </a:solidFill>
                <a:latin typeface="Arial" charset="0"/>
              </a:defRPr>
            </a:lvl5pPr>
            <a:lvl6pPr marL="609290" algn="ctr" rtl="0" eaLnBrk="1" fontAlgn="base" hangingPunct="1">
              <a:spcBef>
                <a:spcPct val="0"/>
              </a:spcBef>
              <a:spcAft>
                <a:spcPct val="0"/>
              </a:spcAft>
              <a:defRPr sz="4267" b="1">
                <a:solidFill>
                  <a:schemeClr val="bg1"/>
                </a:solidFill>
                <a:latin typeface="Arial" charset="0"/>
              </a:defRPr>
            </a:lvl6pPr>
            <a:lvl7pPr marL="1218579" algn="ctr" rtl="0" eaLnBrk="1" fontAlgn="base" hangingPunct="1">
              <a:spcBef>
                <a:spcPct val="0"/>
              </a:spcBef>
              <a:spcAft>
                <a:spcPct val="0"/>
              </a:spcAft>
              <a:defRPr sz="4267" b="1">
                <a:solidFill>
                  <a:schemeClr val="bg1"/>
                </a:solidFill>
                <a:latin typeface="Arial" charset="0"/>
              </a:defRPr>
            </a:lvl7pPr>
            <a:lvl8pPr marL="1827870" algn="ctr" rtl="0" eaLnBrk="1" fontAlgn="base" hangingPunct="1">
              <a:spcBef>
                <a:spcPct val="0"/>
              </a:spcBef>
              <a:spcAft>
                <a:spcPct val="0"/>
              </a:spcAft>
              <a:defRPr sz="4267" b="1">
                <a:solidFill>
                  <a:schemeClr val="bg1"/>
                </a:solidFill>
                <a:latin typeface="Arial" charset="0"/>
              </a:defRPr>
            </a:lvl8pPr>
            <a:lvl9pPr marL="2437162" algn="ctr" rtl="0" eaLnBrk="1" fontAlgn="base" hangingPunct="1">
              <a:spcBef>
                <a:spcPct val="0"/>
              </a:spcBef>
              <a:spcAft>
                <a:spcPct val="0"/>
              </a:spcAft>
              <a:defRPr sz="4267" b="1">
                <a:solidFill>
                  <a:schemeClr val="bg1"/>
                </a:solidFill>
                <a:latin typeface="Arial" charset="0"/>
              </a:defRPr>
            </a:lvl9pPr>
          </a:lstStyle>
          <a:p>
            <a:pPr defTabSz="914400"/>
            <a:r>
              <a:rPr lang="en-US" kern="0" dirty="0"/>
              <a:t>Applied Injury Biomechanics</a:t>
            </a:r>
          </a:p>
        </p:txBody>
      </p:sp>
      <p:sp>
        <p:nvSpPr>
          <p:cNvPr id="5" name="Content Placeholder 6">
            <a:extLst>
              <a:ext uri="{FF2B5EF4-FFF2-40B4-BE49-F238E27FC236}">
                <a16:creationId xmlns:a16="http://schemas.microsoft.com/office/drawing/2014/main" id="{A205FC1B-B13D-46DD-9129-46F75DD69638}"/>
              </a:ext>
            </a:extLst>
          </p:cNvPr>
          <p:cNvSpPr txBox="1">
            <a:spLocks/>
          </p:cNvSpPr>
          <p:nvPr/>
        </p:nvSpPr>
        <p:spPr>
          <a:xfrm>
            <a:off x="609985" y="1546412"/>
            <a:ext cx="11074015" cy="49081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The LTV system </a:t>
            </a:r>
            <a:r>
              <a:rPr lang="en-US" b="1"/>
              <a:t>shall </a:t>
            </a:r>
            <a:r>
              <a:rPr lang="en-US"/>
              <a:t>limit the magnitude of crew exposure to sustained (&gt;0.5 seconds) translational acceleration by staying below the limits in Table 1, which specify the ±Gx, ±Gy , and ±Gz translational acceleration limits appropriate for specific restraint conditions.</a:t>
            </a:r>
            <a:endParaRPr lang="en-US" dirty="0"/>
          </a:p>
        </p:txBody>
      </p:sp>
      <p:sp>
        <p:nvSpPr>
          <p:cNvPr id="7" name="Rectangle 6">
            <a:extLst>
              <a:ext uri="{FF2B5EF4-FFF2-40B4-BE49-F238E27FC236}">
                <a16:creationId xmlns:a16="http://schemas.microsoft.com/office/drawing/2014/main" id="{7D4B98EE-5BA2-4940-A004-055C1FDEEA89}"/>
              </a:ext>
            </a:extLst>
          </p:cNvPr>
          <p:cNvSpPr/>
          <p:nvPr/>
        </p:nvSpPr>
        <p:spPr>
          <a:xfrm>
            <a:off x="2301389" y="3620938"/>
            <a:ext cx="7589214" cy="397609"/>
          </a:xfrm>
          <a:prstGeom prst="rect">
            <a:avLst/>
          </a:prstGeom>
        </p:spPr>
        <p:txBody>
          <a:bodyPr wrap="square">
            <a:spAutoFit/>
          </a:bodyPr>
          <a:lstStyle/>
          <a:p>
            <a:pPr algn="ctr">
              <a:lnSpc>
                <a:spcPct val="107000"/>
              </a:lnSpc>
            </a:pPr>
            <a:r>
              <a:rPr lang="en-US" sz="1940" dirty="0">
                <a:solidFill>
                  <a:schemeClr val="bg1"/>
                </a:solidFill>
                <a:latin typeface="Calibri" panose="020F0502020204030204" pitchFamily="34" charset="0"/>
                <a:ea typeface="Calibri" panose="020F0502020204030204" pitchFamily="34" charset="0"/>
                <a:cs typeface="Calibri" panose="020F0502020204030204" pitchFamily="34" charset="0"/>
              </a:rPr>
              <a:t>Table 1: Lunar Transport Vehicle Sustained Translation Acceleration Limits</a:t>
            </a:r>
            <a:endParaRPr lang="en-US" sz="194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E0DE0B3B-D1DC-46CD-8707-B48388304E05}"/>
              </a:ext>
            </a:extLst>
          </p:cNvPr>
          <p:cNvPicPr>
            <a:picLocks noChangeAspect="1"/>
          </p:cNvPicPr>
          <p:nvPr/>
        </p:nvPicPr>
        <p:blipFill>
          <a:blip r:embed="rId2"/>
          <a:stretch>
            <a:fillRect/>
          </a:stretch>
        </p:blipFill>
        <p:spPr>
          <a:xfrm>
            <a:off x="2577029" y="4067741"/>
            <a:ext cx="7037935" cy="2454088"/>
          </a:xfrm>
          <a:prstGeom prst="rect">
            <a:avLst/>
          </a:prstGeom>
        </p:spPr>
      </p:pic>
    </p:spTree>
    <p:extLst>
      <p:ext uri="{BB962C8B-B14F-4D97-AF65-F5344CB8AC3E}">
        <p14:creationId xmlns:p14="http://schemas.microsoft.com/office/powerpoint/2010/main" val="51977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DC9B540-F4B6-454C-A4DB-33ED4A11F7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015460" y="274050"/>
            <a:ext cx="931059" cy="772390"/>
          </a:xfrm>
          <a:prstGeom prst="rect">
            <a:avLst/>
          </a:prstGeom>
        </p:spPr>
      </p:pic>
      <p:pic>
        <p:nvPicPr>
          <p:cNvPr id="9" name="Picture 8">
            <a:extLst>
              <a:ext uri="{FF2B5EF4-FFF2-40B4-BE49-F238E27FC236}">
                <a16:creationId xmlns:a16="http://schemas.microsoft.com/office/drawing/2014/main" id="{22EE8672-1443-48DC-9A9B-8420DD946CCB}"/>
              </a:ext>
            </a:extLst>
          </p:cNvPr>
          <p:cNvPicPr>
            <a:picLocks noChangeAspect="1"/>
          </p:cNvPicPr>
          <p:nvPr/>
        </p:nvPicPr>
        <p:blipFill>
          <a:blip r:embed="rId3"/>
          <a:stretch>
            <a:fillRect/>
          </a:stretch>
        </p:blipFill>
        <p:spPr>
          <a:xfrm>
            <a:off x="245481" y="128401"/>
            <a:ext cx="1384658" cy="664701"/>
          </a:xfrm>
          <a:prstGeom prst="rect">
            <a:avLst/>
          </a:prstGeom>
        </p:spPr>
      </p:pic>
      <p:sp>
        <p:nvSpPr>
          <p:cNvPr id="11" name="TextBox 10">
            <a:extLst>
              <a:ext uri="{FF2B5EF4-FFF2-40B4-BE49-F238E27FC236}">
                <a16:creationId xmlns:a16="http://schemas.microsoft.com/office/drawing/2014/main" id="{9318FF57-1321-4EF5-8ECC-3ED59D4C98E0}"/>
              </a:ext>
            </a:extLst>
          </p:cNvPr>
          <p:cNvSpPr txBox="1"/>
          <p:nvPr/>
        </p:nvSpPr>
        <p:spPr>
          <a:xfrm>
            <a:off x="1883545" y="1728095"/>
            <a:ext cx="8424909" cy="2492990"/>
          </a:xfrm>
          <a:prstGeom prst="rect">
            <a:avLst/>
          </a:prstGeom>
          <a:noFill/>
        </p:spPr>
        <p:txBody>
          <a:bodyPr wrap="square" rtlCol="0">
            <a:spAutoFit/>
          </a:bodyPr>
          <a:lstStyle/>
          <a:p>
            <a:pPr algn="ctr"/>
            <a:r>
              <a:rPr lang="en-US" sz="3600" b="1" dirty="0">
                <a:solidFill>
                  <a:schemeClr val="bg1"/>
                </a:solidFill>
                <a:latin typeface="+mj-lt"/>
                <a:cs typeface="Arial" panose="020B0604020202020204" pitchFamily="34" charset="0"/>
              </a:rPr>
              <a:t>Thank you!</a:t>
            </a:r>
          </a:p>
          <a:p>
            <a:pPr algn="ctr"/>
            <a:endParaRPr lang="en-US" sz="3600" b="1" dirty="0">
              <a:solidFill>
                <a:schemeClr val="bg1"/>
              </a:solidFill>
              <a:latin typeface="+mj-lt"/>
              <a:cs typeface="Arial" panose="020B0604020202020204" pitchFamily="34" charset="0"/>
            </a:endParaRPr>
          </a:p>
          <a:p>
            <a:pPr algn="ctr"/>
            <a:endParaRPr lang="en-US" sz="3600" b="1" dirty="0">
              <a:solidFill>
                <a:schemeClr val="bg1"/>
              </a:solidFill>
              <a:latin typeface="+mj-lt"/>
              <a:cs typeface="Arial" panose="020B0604020202020204" pitchFamily="34" charset="0"/>
            </a:endParaRPr>
          </a:p>
          <a:p>
            <a:pPr algn="ctr"/>
            <a:r>
              <a:rPr lang="en-US" sz="2400" b="1" dirty="0">
                <a:solidFill>
                  <a:schemeClr val="bg1"/>
                </a:solidFill>
                <a:latin typeface="+mj-lt"/>
                <a:cs typeface="Arial" panose="020B0604020202020204" pitchFamily="34" charset="0"/>
              </a:rPr>
              <a:t>Email:</a:t>
            </a:r>
          </a:p>
          <a:p>
            <a:pPr algn="ctr"/>
            <a:r>
              <a:rPr lang="en-US" sz="2400" b="1" dirty="0">
                <a:solidFill>
                  <a:schemeClr val="bg1"/>
                </a:solidFill>
                <a:latin typeface="+mj-lt"/>
                <a:cs typeface="Arial" panose="020B0604020202020204" pitchFamily="34" charset="0"/>
              </a:rPr>
              <a:t>kevin.r.dolick@nasa.gov</a:t>
            </a:r>
          </a:p>
        </p:txBody>
      </p:sp>
      <p:sp>
        <p:nvSpPr>
          <p:cNvPr id="5" name="Title 1">
            <a:extLst>
              <a:ext uri="{FF2B5EF4-FFF2-40B4-BE49-F238E27FC236}">
                <a16:creationId xmlns:a16="http://schemas.microsoft.com/office/drawing/2014/main" id="{FEEBA86A-79C5-4E12-8141-13CB76DA7DF1}"/>
              </a:ext>
            </a:extLst>
          </p:cNvPr>
          <p:cNvSpPr txBox="1">
            <a:spLocks/>
          </p:cNvSpPr>
          <p:nvPr/>
        </p:nvSpPr>
        <p:spPr bwMode="auto">
          <a:xfrm>
            <a:off x="1625601" y="152401"/>
            <a:ext cx="9042400" cy="609600"/>
          </a:xfrm>
          <a:prstGeom prst="rect">
            <a:avLst/>
          </a:prstGeom>
          <a:noFill/>
          <a:ln w="9525">
            <a:noFill/>
            <a:miter lim="800000"/>
            <a:headEnd/>
            <a:tailEnd/>
          </a:ln>
        </p:spPr>
        <p:txBody>
          <a:bodyPr vert="horz" wrap="square" lIns="68620" tIns="34310" rIns="68620" bIns="34310" numCol="1" anchor="ctr" anchorCtr="0" compatLnSpc="1">
            <a:prstTxWarp prst="textNoShape">
              <a:avLst/>
            </a:prstTxWarp>
          </a:bodyPr>
          <a:lstStyle>
            <a:lvl1pPr algn="ctr" rtl="0" eaLnBrk="1" fontAlgn="base" hangingPunct="1">
              <a:spcBef>
                <a:spcPct val="0"/>
              </a:spcBef>
              <a:spcAft>
                <a:spcPct val="0"/>
              </a:spcAft>
              <a:defRPr sz="3200" b="1">
                <a:solidFill>
                  <a:schemeClr val="bg1"/>
                </a:solidFill>
                <a:latin typeface="+mj-lt"/>
                <a:ea typeface="+mj-ea"/>
                <a:cs typeface="+mj-cs"/>
              </a:defRPr>
            </a:lvl1pPr>
            <a:lvl2pPr algn="ctr" rtl="0" eaLnBrk="1" fontAlgn="base" hangingPunct="1">
              <a:spcBef>
                <a:spcPct val="0"/>
              </a:spcBef>
              <a:spcAft>
                <a:spcPct val="0"/>
              </a:spcAft>
              <a:defRPr sz="4267" b="1">
                <a:solidFill>
                  <a:schemeClr val="bg1"/>
                </a:solidFill>
                <a:latin typeface="Arial" charset="0"/>
              </a:defRPr>
            </a:lvl2pPr>
            <a:lvl3pPr algn="ctr" rtl="0" eaLnBrk="1" fontAlgn="base" hangingPunct="1">
              <a:spcBef>
                <a:spcPct val="0"/>
              </a:spcBef>
              <a:spcAft>
                <a:spcPct val="0"/>
              </a:spcAft>
              <a:defRPr sz="4267" b="1">
                <a:solidFill>
                  <a:schemeClr val="bg1"/>
                </a:solidFill>
                <a:latin typeface="Arial" charset="0"/>
              </a:defRPr>
            </a:lvl3pPr>
            <a:lvl4pPr algn="ctr" rtl="0" eaLnBrk="1" fontAlgn="base" hangingPunct="1">
              <a:spcBef>
                <a:spcPct val="0"/>
              </a:spcBef>
              <a:spcAft>
                <a:spcPct val="0"/>
              </a:spcAft>
              <a:defRPr sz="4267" b="1">
                <a:solidFill>
                  <a:schemeClr val="bg1"/>
                </a:solidFill>
                <a:latin typeface="Arial" charset="0"/>
              </a:defRPr>
            </a:lvl4pPr>
            <a:lvl5pPr algn="ctr" rtl="0" eaLnBrk="1" fontAlgn="base" hangingPunct="1">
              <a:spcBef>
                <a:spcPct val="0"/>
              </a:spcBef>
              <a:spcAft>
                <a:spcPct val="0"/>
              </a:spcAft>
              <a:defRPr sz="4267" b="1">
                <a:solidFill>
                  <a:schemeClr val="bg1"/>
                </a:solidFill>
                <a:latin typeface="Arial" charset="0"/>
              </a:defRPr>
            </a:lvl5pPr>
            <a:lvl6pPr marL="609290" algn="ctr" rtl="0" eaLnBrk="1" fontAlgn="base" hangingPunct="1">
              <a:spcBef>
                <a:spcPct val="0"/>
              </a:spcBef>
              <a:spcAft>
                <a:spcPct val="0"/>
              </a:spcAft>
              <a:defRPr sz="4267" b="1">
                <a:solidFill>
                  <a:schemeClr val="bg1"/>
                </a:solidFill>
                <a:latin typeface="Arial" charset="0"/>
              </a:defRPr>
            </a:lvl6pPr>
            <a:lvl7pPr marL="1218579" algn="ctr" rtl="0" eaLnBrk="1" fontAlgn="base" hangingPunct="1">
              <a:spcBef>
                <a:spcPct val="0"/>
              </a:spcBef>
              <a:spcAft>
                <a:spcPct val="0"/>
              </a:spcAft>
              <a:defRPr sz="4267" b="1">
                <a:solidFill>
                  <a:schemeClr val="bg1"/>
                </a:solidFill>
                <a:latin typeface="Arial" charset="0"/>
              </a:defRPr>
            </a:lvl7pPr>
            <a:lvl8pPr marL="1827870" algn="ctr" rtl="0" eaLnBrk="1" fontAlgn="base" hangingPunct="1">
              <a:spcBef>
                <a:spcPct val="0"/>
              </a:spcBef>
              <a:spcAft>
                <a:spcPct val="0"/>
              </a:spcAft>
              <a:defRPr sz="4267" b="1">
                <a:solidFill>
                  <a:schemeClr val="bg1"/>
                </a:solidFill>
                <a:latin typeface="Arial" charset="0"/>
              </a:defRPr>
            </a:lvl8pPr>
            <a:lvl9pPr marL="2437162" algn="ctr" rtl="0" eaLnBrk="1" fontAlgn="base" hangingPunct="1">
              <a:spcBef>
                <a:spcPct val="0"/>
              </a:spcBef>
              <a:spcAft>
                <a:spcPct val="0"/>
              </a:spcAft>
              <a:defRPr sz="4267" b="1">
                <a:solidFill>
                  <a:schemeClr val="bg1"/>
                </a:solidFill>
                <a:latin typeface="Arial" charset="0"/>
              </a:defRPr>
            </a:lvl9pPr>
          </a:lstStyle>
          <a:p>
            <a:pPr defTabSz="914400"/>
            <a:r>
              <a:rPr lang="en-US" kern="0" dirty="0"/>
              <a:t>Applied Injury Biomechanics</a:t>
            </a:r>
          </a:p>
        </p:txBody>
      </p:sp>
    </p:spTree>
    <p:extLst>
      <p:ext uri="{BB962C8B-B14F-4D97-AF65-F5344CB8AC3E}">
        <p14:creationId xmlns:p14="http://schemas.microsoft.com/office/powerpoint/2010/main" val="1623390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DC9B540-F4B6-454C-A4DB-33ED4A11F7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015460" y="274050"/>
            <a:ext cx="931059" cy="772390"/>
          </a:xfrm>
          <a:prstGeom prst="rect">
            <a:avLst/>
          </a:prstGeom>
        </p:spPr>
      </p:pic>
      <p:pic>
        <p:nvPicPr>
          <p:cNvPr id="9" name="Picture 8">
            <a:extLst>
              <a:ext uri="{FF2B5EF4-FFF2-40B4-BE49-F238E27FC236}">
                <a16:creationId xmlns:a16="http://schemas.microsoft.com/office/drawing/2014/main" id="{22EE8672-1443-48DC-9A9B-8420DD946CCB}"/>
              </a:ext>
            </a:extLst>
          </p:cNvPr>
          <p:cNvPicPr>
            <a:picLocks noChangeAspect="1"/>
          </p:cNvPicPr>
          <p:nvPr/>
        </p:nvPicPr>
        <p:blipFill>
          <a:blip r:embed="rId3"/>
          <a:stretch>
            <a:fillRect/>
          </a:stretch>
        </p:blipFill>
        <p:spPr>
          <a:xfrm>
            <a:off x="245481" y="128401"/>
            <a:ext cx="1384658" cy="664701"/>
          </a:xfrm>
          <a:prstGeom prst="rect">
            <a:avLst/>
          </a:prstGeom>
        </p:spPr>
      </p:pic>
      <p:sp>
        <p:nvSpPr>
          <p:cNvPr id="11" name="TextBox 10">
            <a:extLst>
              <a:ext uri="{FF2B5EF4-FFF2-40B4-BE49-F238E27FC236}">
                <a16:creationId xmlns:a16="http://schemas.microsoft.com/office/drawing/2014/main" id="{9318FF57-1321-4EF5-8ECC-3ED59D4C98E0}"/>
              </a:ext>
            </a:extLst>
          </p:cNvPr>
          <p:cNvSpPr txBox="1"/>
          <p:nvPr/>
        </p:nvSpPr>
        <p:spPr>
          <a:xfrm>
            <a:off x="1883545" y="2921168"/>
            <a:ext cx="8424909" cy="1015663"/>
          </a:xfrm>
          <a:prstGeom prst="rect">
            <a:avLst/>
          </a:prstGeom>
          <a:noFill/>
        </p:spPr>
        <p:txBody>
          <a:bodyPr wrap="square" rtlCol="0">
            <a:spAutoFit/>
          </a:bodyPr>
          <a:lstStyle/>
          <a:p>
            <a:pPr algn="ctr"/>
            <a:r>
              <a:rPr lang="en-US" sz="6000" b="1" dirty="0">
                <a:solidFill>
                  <a:schemeClr val="bg1"/>
                </a:solidFill>
                <a:latin typeface="+mj-lt"/>
                <a:cs typeface="Arial" panose="020B0604020202020204" pitchFamily="34" charset="0"/>
              </a:rPr>
              <a:t>Backup Slides</a:t>
            </a:r>
            <a:endParaRPr lang="en-US" sz="4400" b="1" dirty="0">
              <a:solidFill>
                <a:schemeClr val="bg1"/>
              </a:solidFill>
              <a:latin typeface="+mj-lt"/>
              <a:cs typeface="Arial" panose="020B0604020202020204" pitchFamily="34" charset="0"/>
            </a:endParaRPr>
          </a:p>
        </p:txBody>
      </p:sp>
      <p:sp>
        <p:nvSpPr>
          <p:cNvPr id="5" name="Title 1">
            <a:extLst>
              <a:ext uri="{FF2B5EF4-FFF2-40B4-BE49-F238E27FC236}">
                <a16:creationId xmlns:a16="http://schemas.microsoft.com/office/drawing/2014/main" id="{124A7875-D82B-4FDF-9303-92982712E8A1}"/>
              </a:ext>
            </a:extLst>
          </p:cNvPr>
          <p:cNvSpPr txBox="1">
            <a:spLocks/>
          </p:cNvSpPr>
          <p:nvPr/>
        </p:nvSpPr>
        <p:spPr bwMode="auto">
          <a:xfrm>
            <a:off x="1625601" y="152401"/>
            <a:ext cx="9042400" cy="609600"/>
          </a:xfrm>
          <a:prstGeom prst="rect">
            <a:avLst/>
          </a:prstGeom>
          <a:noFill/>
          <a:ln w="9525">
            <a:noFill/>
            <a:miter lim="800000"/>
            <a:headEnd/>
            <a:tailEnd/>
          </a:ln>
        </p:spPr>
        <p:txBody>
          <a:bodyPr vert="horz" wrap="square" lIns="68620" tIns="34310" rIns="68620" bIns="34310" numCol="1" anchor="ctr" anchorCtr="0" compatLnSpc="1">
            <a:prstTxWarp prst="textNoShape">
              <a:avLst/>
            </a:prstTxWarp>
          </a:bodyPr>
          <a:lstStyle>
            <a:lvl1pPr algn="ctr" rtl="0" eaLnBrk="1" fontAlgn="base" hangingPunct="1">
              <a:spcBef>
                <a:spcPct val="0"/>
              </a:spcBef>
              <a:spcAft>
                <a:spcPct val="0"/>
              </a:spcAft>
              <a:defRPr sz="3200" b="1">
                <a:solidFill>
                  <a:schemeClr val="bg1"/>
                </a:solidFill>
                <a:latin typeface="+mj-lt"/>
                <a:ea typeface="+mj-ea"/>
                <a:cs typeface="+mj-cs"/>
              </a:defRPr>
            </a:lvl1pPr>
            <a:lvl2pPr algn="ctr" rtl="0" eaLnBrk="1" fontAlgn="base" hangingPunct="1">
              <a:spcBef>
                <a:spcPct val="0"/>
              </a:spcBef>
              <a:spcAft>
                <a:spcPct val="0"/>
              </a:spcAft>
              <a:defRPr sz="4267" b="1">
                <a:solidFill>
                  <a:schemeClr val="bg1"/>
                </a:solidFill>
                <a:latin typeface="Arial" charset="0"/>
              </a:defRPr>
            </a:lvl2pPr>
            <a:lvl3pPr algn="ctr" rtl="0" eaLnBrk="1" fontAlgn="base" hangingPunct="1">
              <a:spcBef>
                <a:spcPct val="0"/>
              </a:spcBef>
              <a:spcAft>
                <a:spcPct val="0"/>
              </a:spcAft>
              <a:defRPr sz="4267" b="1">
                <a:solidFill>
                  <a:schemeClr val="bg1"/>
                </a:solidFill>
                <a:latin typeface="Arial" charset="0"/>
              </a:defRPr>
            </a:lvl3pPr>
            <a:lvl4pPr algn="ctr" rtl="0" eaLnBrk="1" fontAlgn="base" hangingPunct="1">
              <a:spcBef>
                <a:spcPct val="0"/>
              </a:spcBef>
              <a:spcAft>
                <a:spcPct val="0"/>
              </a:spcAft>
              <a:defRPr sz="4267" b="1">
                <a:solidFill>
                  <a:schemeClr val="bg1"/>
                </a:solidFill>
                <a:latin typeface="Arial" charset="0"/>
              </a:defRPr>
            </a:lvl4pPr>
            <a:lvl5pPr algn="ctr" rtl="0" eaLnBrk="1" fontAlgn="base" hangingPunct="1">
              <a:spcBef>
                <a:spcPct val="0"/>
              </a:spcBef>
              <a:spcAft>
                <a:spcPct val="0"/>
              </a:spcAft>
              <a:defRPr sz="4267" b="1">
                <a:solidFill>
                  <a:schemeClr val="bg1"/>
                </a:solidFill>
                <a:latin typeface="Arial" charset="0"/>
              </a:defRPr>
            </a:lvl5pPr>
            <a:lvl6pPr marL="609290" algn="ctr" rtl="0" eaLnBrk="1" fontAlgn="base" hangingPunct="1">
              <a:spcBef>
                <a:spcPct val="0"/>
              </a:spcBef>
              <a:spcAft>
                <a:spcPct val="0"/>
              </a:spcAft>
              <a:defRPr sz="4267" b="1">
                <a:solidFill>
                  <a:schemeClr val="bg1"/>
                </a:solidFill>
                <a:latin typeface="Arial" charset="0"/>
              </a:defRPr>
            </a:lvl6pPr>
            <a:lvl7pPr marL="1218579" algn="ctr" rtl="0" eaLnBrk="1" fontAlgn="base" hangingPunct="1">
              <a:spcBef>
                <a:spcPct val="0"/>
              </a:spcBef>
              <a:spcAft>
                <a:spcPct val="0"/>
              </a:spcAft>
              <a:defRPr sz="4267" b="1">
                <a:solidFill>
                  <a:schemeClr val="bg1"/>
                </a:solidFill>
                <a:latin typeface="Arial" charset="0"/>
              </a:defRPr>
            </a:lvl7pPr>
            <a:lvl8pPr marL="1827870" algn="ctr" rtl="0" eaLnBrk="1" fontAlgn="base" hangingPunct="1">
              <a:spcBef>
                <a:spcPct val="0"/>
              </a:spcBef>
              <a:spcAft>
                <a:spcPct val="0"/>
              </a:spcAft>
              <a:defRPr sz="4267" b="1">
                <a:solidFill>
                  <a:schemeClr val="bg1"/>
                </a:solidFill>
                <a:latin typeface="Arial" charset="0"/>
              </a:defRPr>
            </a:lvl8pPr>
            <a:lvl9pPr marL="2437162" algn="ctr" rtl="0" eaLnBrk="1" fontAlgn="base" hangingPunct="1">
              <a:spcBef>
                <a:spcPct val="0"/>
              </a:spcBef>
              <a:spcAft>
                <a:spcPct val="0"/>
              </a:spcAft>
              <a:defRPr sz="4267" b="1">
                <a:solidFill>
                  <a:schemeClr val="bg1"/>
                </a:solidFill>
                <a:latin typeface="Arial" charset="0"/>
              </a:defRPr>
            </a:lvl9pPr>
          </a:lstStyle>
          <a:p>
            <a:pPr defTabSz="914400"/>
            <a:r>
              <a:rPr lang="en-US" kern="0" dirty="0"/>
              <a:t>Applied Injury Biomechanics</a:t>
            </a:r>
          </a:p>
        </p:txBody>
      </p:sp>
    </p:spTree>
    <p:extLst>
      <p:ext uri="{BB962C8B-B14F-4D97-AF65-F5344CB8AC3E}">
        <p14:creationId xmlns:p14="http://schemas.microsoft.com/office/powerpoint/2010/main" val="3145707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F3C83-925F-4E59-B852-19D670027552}"/>
              </a:ext>
            </a:extLst>
          </p:cNvPr>
          <p:cNvSpPr txBox="1">
            <a:spLocks/>
          </p:cNvSpPr>
          <p:nvPr/>
        </p:nvSpPr>
        <p:spPr>
          <a:xfrm>
            <a:off x="609985" y="977720"/>
            <a:ext cx="11074015" cy="568699"/>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a:lstStyle>
          <a:p>
            <a:r>
              <a:rPr lang="en-US"/>
              <a:t>Jerk Requirements</a:t>
            </a:r>
            <a:endParaRPr lang="en-US" dirty="0"/>
          </a:p>
        </p:txBody>
      </p:sp>
      <p:sp>
        <p:nvSpPr>
          <p:cNvPr id="3" name="Slide Number Placeholder 3">
            <a:extLst>
              <a:ext uri="{FF2B5EF4-FFF2-40B4-BE49-F238E27FC236}">
                <a16:creationId xmlns:a16="http://schemas.microsoft.com/office/drawing/2014/main" id="{FC88BCD6-CAF1-4161-934A-DDB1013FAF3B}"/>
              </a:ext>
            </a:extLst>
          </p:cNvPr>
          <p:cNvSpPr txBox="1">
            <a:spLocks/>
          </p:cNvSpPr>
          <p:nvPr/>
        </p:nvSpPr>
        <p:spPr bwMode="auto">
          <a:xfrm>
            <a:off x="10637212" y="6521829"/>
            <a:ext cx="1141076" cy="18349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92500" lnSpcReduction="20000"/>
          </a:bodyPr>
          <a:lstStyle>
            <a:defPPr>
              <a:defRPr lang="en-US"/>
            </a:defPPr>
            <a:lvl1pPr marL="0" algn="r" defTabSz="926470" rtl="0" eaLnBrk="1" latinLnBrk="0" hangingPunct="1">
              <a:defRPr sz="727" kern="1200">
                <a:solidFill>
                  <a:srgbClr val="677085"/>
                </a:solidFill>
                <a:latin typeface="75 Helvetica Bold"/>
                <a:ea typeface="+mn-ea"/>
                <a:cs typeface="+mn-cs"/>
              </a:defRPr>
            </a:lvl1pPr>
            <a:lvl2pPr marL="457044" algn="l" defTabSz="457044" rtl="0" eaLnBrk="1" latinLnBrk="0" hangingPunct="1">
              <a:defRPr sz="1800" kern="1200">
                <a:solidFill>
                  <a:schemeClr val="tx1"/>
                </a:solidFill>
                <a:latin typeface="+mn-lt"/>
                <a:ea typeface="+mn-ea"/>
                <a:cs typeface="+mn-cs"/>
              </a:defRPr>
            </a:lvl2pPr>
            <a:lvl3pPr marL="914088" algn="l" defTabSz="457044" rtl="0" eaLnBrk="1" latinLnBrk="0" hangingPunct="1">
              <a:defRPr sz="1800" kern="1200">
                <a:solidFill>
                  <a:schemeClr val="tx1"/>
                </a:solidFill>
                <a:latin typeface="+mn-lt"/>
                <a:ea typeface="+mn-ea"/>
                <a:cs typeface="+mn-cs"/>
              </a:defRPr>
            </a:lvl3pPr>
            <a:lvl4pPr marL="1371134" algn="l" defTabSz="457044" rtl="0" eaLnBrk="1" latinLnBrk="0" hangingPunct="1">
              <a:defRPr sz="1800" kern="1200">
                <a:solidFill>
                  <a:schemeClr val="tx1"/>
                </a:solidFill>
                <a:latin typeface="+mn-lt"/>
                <a:ea typeface="+mn-ea"/>
                <a:cs typeface="+mn-cs"/>
              </a:defRPr>
            </a:lvl4pPr>
            <a:lvl5pPr marL="1828178" algn="l" defTabSz="457044" rtl="0" eaLnBrk="1" latinLnBrk="0" hangingPunct="1">
              <a:defRPr sz="1800" kern="1200">
                <a:solidFill>
                  <a:schemeClr val="tx1"/>
                </a:solidFill>
                <a:latin typeface="+mn-lt"/>
                <a:ea typeface="+mn-ea"/>
                <a:cs typeface="+mn-cs"/>
              </a:defRPr>
            </a:lvl5pPr>
            <a:lvl6pPr marL="2285221" algn="l" defTabSz="457044" rtl="0" eaLnBrk="1" latinLnBrk="0" hangingPunct="1">
              <a:defRPr sz="1800" kern="1200">
                <a:solidFill>
                  <a:schemeClr val="tx1"/>
                </a:solidFill>
                <a:latin typeface="+mn-lt"/>
                <a:ea typeface="+mn-ea"/>
                <a:cs typeface="+mn-cs"/>
              </a:defRPr>
            </a:lvl6pPr>
            <a:lvl7pPr marL="2742266" algn="l" defTabSz="457044" rtl="0" eaLnBrk="1" latinLnBrk="0" hangingPunct="1">
              <a:defRPr sz="1800" kern="1200">
                <a:solidFill>
                  <a:schemeClr val="tx1"/>
                </a:solidFill>
                <a:latin typeface="+mn-lt"/>
                <a:ea typeface="+mn-ea"/>
                <a:cs typeface="+mn-cs"/>
              </a:defRPr>
            </a:lvl7pPr>
            <a:lvl8pPr marL="3199311" algn="l" defTabSz="457044" rtl="0" eaLnBrk="1" latinLnBrk="0" hangingPunct="1">
              <a:defRPr sz="1800" kern="1200">
                <a:solidFill>
                  <a:schemeClr val="tx1"/>
                </a:solidFill>
                <a:latin typeface="+mn-lt"/>
                <a:ea typeface="+mn-ea"/>
                <a:cs typeface="+mn-cs"/>
              </a:defRPr>
            </a:lvl8pPr>
            <a:lvl9pPr marL="3656355" algn="l" defTabSz="457044" rtl="0" eaLnBrk="1" latinLnBrk="0" hangingPunct="1">
              <a:defRPr sz="1800" kern="1200">
                <a:solidFill>
                  <a:schemeClr val="tx1"/>
                </a:solidFill>
                <a:latin typeface="+mn-lt"/>
                <a:ea typeface="+mn-ea"/>
                <a:cs typeface="+mn-cs"/>
              </a:defRPr>
            </a:lvl9pPr>
          </a:lstStyle>
          <a:p>
            <a:fld id="{8EF9A52B-8FAD-9D41-8ECA-FD62D2C6A860}" type="slidenum">
              <a:rPr lang="en-US" smtClean="0"/>
              <a:pPr/>
              <a:t>8</a:t>
            </a:fld>
            <a:endParaRPr lang="en-US"/>
          </a:p>
        </p:txBody>
      </p:sp>
      <p:sp>
        <p:nvSpPr>
          <p:cNvPr id="4" name="Title 1">
            <a:extLst>
              <a:ext uri="{FF2B5EF4-FFF2-40B4-BE49-F238E27FC236}">
                <a16:creationId xmlns:a16="http://schemas.microsoft.com/office/drawing/2014/main" id="{B92A2BA8-FA2B-4147-9B37-2722ABE0E2C4}"/>
              </a:ext>
            </a:extLst>
          </p:cNvPr>
          <p:cNvSpPr txBox="1">
            <a:spLocks/>
          </p:cNvSpPr>
          <p:nvPr/>
        </p:nvSpPr>
        <p:spPr bwMode="auto">
          <a:xfrm>
            <a:off x="1625601" y="152401"/>
            <a:ext cx="9042400" cy="609600"/>
          </a:xfrm>
          <a:prstGeom prst="rect">
            <a:avLst/>
          </a:prstGeom>
          <a:noFill/>
          <a:ln w="9525">
            <a:noFill/>
            <a:miter lim="800000"/>
            <a:headEnd/>
            <a:tailEnd/>
          </a:ln>
        </p:spPr>
        <p:txBody>
          <a:bodyPr vert="horz" wrap="square" lIns="68620" tIns="34310" rIns="68620" bIns="34310" numCol="1" anchor="ctr" anchorCtr="0" compatLnSpc="1">
            <a:prstTxWarp prst="textNoShape">
              <a:avLst/>
            </a:prstTxWarp>
          </a:bodyPr>
          <a:lstStyle>
            <a:lvl1pPr algn="ctr" rtl="0" eaLnBrk="1" fontAlgn="base" hangingPunct="1">
              <a:spcBef>
                <a:spcPct val="0"/>
              </a:spcBef>
              <a:spcAft>
                <a:spcPct val="0"/>
              </a:spcAft>
              <a:defRPr sz="3200" b="1">
                <a:solidFill>
                  <a:schemeClr val="bg1"/>
                </a:solidFill>
                <a:latin typeface="+mj-lt"/>
                <a:ea typeface="+mj-ea"/>
                <a:cs typeface="+mj-cs"/>
              </a:defRPr>
            </a:lvl1pPr>
            <a:lvl2pPr algn="ctr" rtl="0" eaLnBrk="1" fontAlgn="base" hangingPunct="1">
              <a:spcBef>
                <a:spcPct val="0"/>
              </a:spcBef>
              <a:spcAft>
                <a:spcPct val="0"/>
              </a:spcAft>
              <a:defRPr sz="4267" b="1">
                <a:solidFill>
                  <a:schemeClr val="bg1"/>
                </a:solidFill>
                <a:latin typeface="Arial" charset="0"/>
              </a:defRPr>
            </a:lvl2pPr>
            <a:lvl3pPr algn="ctr" rtl="0" eaLnBrk="1" fontAlgn="base" hangingPunct="1">
              <a:spcBef>
                <a:spcPct val="0"/>
              </a:spcBef>
              <a:spcAft>
                <a:spcPct val="0"/>
              </a:spcAft>
              <a:defRPr sz="4267" b="1">
                <a:solidFill>
                  <a:schemeClr val="bg1"/>
                </a:solidFill>
                <a:latin typeface="Arial" charset="0"/>
              </a:defRPr>
            </a:lvl3pPr>
            <a:lvl4pPr algn="ctr" rtl="0" eaLnBrk="1" fontAlgn="base" hangingPunct="1">
              <a:spcBef>
                <a:spcPct val="0"/>
              </a:spcBef>
              <a:spcAft>
                <a:spcPct val="0"/>
              </a:spcAft>
              <a:defRPr sz="4267" b="1">
                <a:solidFill>
                  <a:schemeClr val="bg1"/>
                </a:solidFill>
                <a:latin typeface="Arial" charset="0"/>
              </a:defRPr>
            </a:lvl4pPr>
            <a:lvl5pPr algn="ctr" rtl="0" eaLnBrk="1" fontAlgn="base" hangingPunct="1">
              <a:spcBef>
                <a:spcPct val="0"/>
              </a:spcBef>
              <a:spcAft>
                <a:spcPct val="0"/>
              </a:spcAft>
              <a:defRPr sz="4267" b="1">
                <a:solidFill>
                  <a:schemeClr val="bg1"/>
                </a:solidFill>
                <a:latin typeface="Arial" charset="0"/>
              </a:defRPr>
            </a:lvl5pPr>
            <a:lvl6pPr marL="609290" algn="ctr" rtl="0" eaLnBrk="1" fontAlgn="base" hangingPunct="1">
              <a:spcBef>
                <a:spcPct val="0"/>
              </a:spcBef>
              <a:spcAft>
                <a:spcPct val="0"/>
              </a:spcAft>
              <a:defRPr sz="4267" b="1">
                <a:solidFill>
                  <a:schemeClr val="bg1"/>
                </a:solidFill>
                <a:latin typeface="Arial" charset="0"/>
              </a:defRPr>
            </a:lvl6pPr>
            <a:lvl7pPr marL="1218579" algn="ctr" rtl="0" eaLnBrk="1" fontAlgn="base" hangingPunct="1">
              <a:spcBef>
                <a:spcPct val="0"/>
              </a:spcBef>
              <a:spcAft>
                <a:spcPct val="0"/>
              </a:spcAft>
              <a:defRPr sz="4267" b="1">
                <a:solidFill>
                  <a:schemeClr val="bg1"/>
                </a:solidFill>
                <a:latin typeface="Arial" charset="0"/>
              </a:defRPr>
            </a:lvl7pPr>
            <a:lvl8pPr marL="1827870" algn="ctr" rtl="0" eaLnBrk="1" fontAlgn="base" hangingPunct="1">
              <a:spcBef>
                <a:spcPct val="0"/>
              </a:spcBef>
              <a:spcAft>
                <a:spcPct val="0"/>
              </a:spcAft>
              <a:defRPr sz="4267" b="1">
                <a:solidFill>
                  <a:schemeClr val="bg1"/>
                </a:solidFill>
                <a:latin typeface="Arial" charset="0"/>
              </a:defRPr>
            </a:lvl8pPr>
            <a:lvl9pPr marL="2437162" algn="ctr" rtl="0" eaLnBrk="1" fontAlgn="base" hangingPunct="1">
              <a:spcBef>
                <a:spcPct val="0"/>
              </a:spcBef>
              <a:spcAft>
                <a:spcPct val="0"/>
              </a:spcAft>
              <a:defRPr sz="4267" b="1">
                <a:solidFill>
                  <a:schemeClr val="bg1"/>
                </a:solidFill>
                <a:latin typeface="Arial" charset="0"/>
              </a:defRPr>
            </a:lvl9pPr>
          </a:lstStyle>
          <a:p>
            <a:pPr defTabSz="914400"/>
            <a:r>
              <a:rPr lang="en-US" kern="0" dirty="0"/>
              <a:t>Applied Injury Biomechanics</a:t>
            </a:r>
          </a:p>
        </p:txBody>
      </p:sp>
      <p:sp>
        <p:nvSpPr>
          <p:cNvPr id="5" name="Content Placeholder 6">
            <a:extLst>
              <a:ext uri="{FF2B5EF4-FFF2-40B4-BE49-F238E27FC236}">
                <a16:creationId xmlns:a16="http://schemas.microsoft.com/office/drawing/2014/main" id="{A6AC5298-5193-48F1-A946-7C2836E0EC6F}"/>
              </a:ext>
            </a:extLst>
          </p:cNvPr>
          <p:cNvSpPr txBox="1">
            <a:spLocks/>
          </p:cNvSpPr>
          <p:nvPr/>
        </p:nvSpPr>
        <p:spPr>
          <a:xfrm>
            <a:off x="609985" y="1546412"/>
            <a:ext cx="11074015" cy="49081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LTV system </a:t>
            </a:r>
            <a:r>
              <a:rPr lang="en-US" b="1" dirty="0"/>
              <a:t>shall </a:t>
            </a:r>
            <a:r>
              <a:rPr lang="en-US" dirty="0"/>
              <a:t>limit the crew exposure to translational jerk by staying below the limits in Table 2, which specify the ±Gx, ±</a:t>
            </a:r>
            <a:r>
              <a:rPr lang="en-US" dirty="0" err="1"/>
              <a:t>Gy</a:t>
            </a:r>
            <a:r>
              <a:rPr lang="en-US" dirty="0"/>
              <a:t> , and ±</a:t>
            </a:r>
            <a:r>
              <a:rPr lang="en-US" dirty="0" err="1"/>
              <a:t>Gz</a:t>
            </a:r>
            <a:r>
              <a:rPr lang="en-US" dirty="0"/>
              <a:t> translational jerk limits appropriate for specific restraint conditions.</a:t>
            </a:r>
          </a:p>
          <a:p>
            <a:endParaRPr lang="en-US" sz="1600" dirty="0"/>
          </a:p>
        </p:txBody>
      </p:sp>
      <p:sp>
        <p:nvSpPr>
          <p:cNvPr id="7" name="Rectangle 6">
            <a:extLst>
              <a:ext uri="{FF2B5EF4-FFF2-40B4-BE49-F238E27FC236}">
                <a16:creationId xmlns:a16="http://schemas.microsoft.com/office/drawing/2014/main" id="{2610E512-25AA-4391-BCE7-5EDC28D944F5}"/>
              </a:ext>
            </a:extLst>
          </p:cNvPr>
          <p:cNvSpPr/>
          <p:nvPr/>
        </p:nvSpPr>
        <p:spPr>
          <a:xfrm>
            <a:off x="3251278" y="3725113"/>
            <a:ext cx="5689443" cy="397609"/>
          </a:xfrm>
          <a:prstGeom prst="rect">
            <a:avLst/>
          </a:prstGeom>
        </p:spPr>
        <p:txBody>
          <a:bodyPr wrap="none">
            <a:spAutoFit/>
          </a:bodyPr>
          <a:lstStyle/>
          <a:p>
            <a:pPr algn="ctr">
              <a:lnSpc>
                <a:spcPct val="107000"/>
              </a:lnSpc>
            </a:pPr>
            <a:r>
              <a:rPr lang="en-US" sz="1940" dirty="0">
                <a:solidFill>
                  <a:schemeClr val="bg1"/>
                </a:solidFill>
                <a:latin typeface="Calibri" panose="020F0502020204030204" pitchFamily="34" charset="0"/>
                <a:ea typeface="Calibri" panose="020F0502020204030204" pitchFamily="34" charset="0"/>
                <a:cs typeface="Calibri" panose="020F0502020204030204" pitchFamily="34" charset="0"/>
              </a:rPr>
              <a:t>Table 2: Lunar Transport Vehicle Translation Jerk Limits</a:t>
            </a:r>
            <a:endParaRPr lang="en-US" sz="194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ADFA4490-8DD8-46A6-AE11-C01CCC72A9FA}"/>
              </a:ext>
            </a:extLst>
          </p:cNvPr>
          <p:cNvPicPr>
            <a:picLocks noChangeAspect="1"/>
          </p:cNvPicPr>
          <p:nvPr/>
        </p:nvPicPr>
        <p:blipFill>
          <a:blip r:embed="rId2"/>
          <a:stretch>
            <a:fillRect/>
          </a:stretch>
        </p:blipFill>
        <p:spPr>
          <a:xfrm>
            <a:off x="2072922" y="4208263"/>
            <a:ext cx="8147757" cy="1854573"/>
          </a:xfrm>
          <a:prstGeom prst="rect">
            <a:avLst/>
          </a:prstGeom>
        </p:spPr>
      </p:pic>
    </p:spTree>
    <p:extLst>
      <p:ext uri="{BB962C8B-B14F-4D97-AF65-F5344CB8AC3E}">
        <p14:creationId xmlns:p14="http://schemas.microsoft.com/office/powerpoint/2010/main" val="826622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B707B-7545-4340-9A7B-E452277C83E6}"/>
              </a:ext>
            </a:extLst>
          </p:cNvPr>
          <p:cNvSpPr txBox="1">
            <a:spLocks/>
          </p:cNvSpPr>
          <p:nvPr/>
        </p:nvSpPr>
        <p:spPr>
          <a:xfrm>
            <a:off x="558989" y="717245"/>
            <a:ext cx="11074015" cy="568699"/>
          </a:xfrm>
          <a:prstGeom prst="rect">
            <a:avLst/>
          </a:prstGeom>
        </p:spPr>
        <p:txBody>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a:lstStyle>
          <a:p>
            <a:r>
              <a:rPr lang="en-US" sz="2400" dirty="0"/>
              <a:t>Vibration Requirements Derived from ISO2631-1, MIL-STD-1472H, &amp; MIL-STD-1472G</a:t>
            </a:r>
          </a:p>
        </p:txBody>
      </p:sp>
      <p:sp>
        <p:nvSpPr>
          <p:cNvPr id="3" name="Slide Number Placeholder 3">
            <a:extLst>
              <a:ext uri="{FF2B5EF4-FFF2-40B4-BE49-F238E27FC236}">
                <a16:creationId xmlns:a16="http://schemas.microsoft.com/office/drawing/2014/main" id="{00E39383-CC08-4CB1-881B-5B58C09BD9A9}"/>
              </a:ext>
            </a:extLst>
          </p:cNvPr>
          <p:cNvSpPr txBox="1">
            <a:spLocks/>
          </p:cNvSpPr>
          <p:nvPr/>
        </p:nvSpPr>
        <p:spPr bwMode="auto">
          <a:xfrm>
            <a:off x="10637212" y="6521829"/>
            <a:ext cx="1141076" cy="18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82" tIns="50941" rIns="101882" bIns="50941" numCol="1" anchor="b" anchorCtr="0" compatLnSpc="1">
            <a:prstTxWarp prst="textNoShape">
              <a:avLst/>
            </a:prstTxWarp>
          </a:bodyPr>
          <a:lstStyle>
            <a:defPPr>
              <a:defRPr lang="en-US"/>
            </a:defPPr>
            <a:lvl1pPr marL="0" algn="r" defTabSz="926470" rtl="0" eaLnBrk="1" latinLnBrk="0" hangingPunct="1">
              <a:defRPr sz="727" kern="1200">
                <a:solidFill>
                  <a:srgbClr val="677085"/>
                </a:solidFill>
                <a:latin typeface="75 Helvetica Bold"/>
                <a:ea typeface="+mn-ea"/>
                <a:cs typeface="+mn-cs"/>
              </a:defRPr>
            </a:lvl1pPr>
            <a:lvl2pPr marL="457044" algn="l" defTabSz="457044" rtl="0" eaLnBrk="1" latinLnBrk="0" hangingPunct="1">
              <a:defRPr sz="1800" kern="1200">
                <a:solidFill>
                  <a:schemeClr val="tx1"/>
                </a:solidFill>
                <a:latin typeface="+mn-lt"/>
                <a:ea typeface="+mn-ea"/>
                <a:cs typeface="+mn-cs"/>
              </a:defRPr>
            </a:lvl2pPr>
            <a:lvl3pPr marL="914088" algn="l" defTabSz="457044" rtl="0" eaLnBrk="1" latinLnBrk="0" hangingPunct="1">
              <a:defRPr sz="1800" kern="1200">
                <a:solidFill>
                  <a:schemeClr val="tx1"/>
                </a:solidFill>
                <a:latin typeface="+mn-lt"/>
                <a:ea typeface="+mn-ea"/>
                <a:cs typeface="+mn-cs"/>
              </a:defRPr>
            </a:lvl3pPr>
            <a:lvl4pPr marL="1371134" algn="l" defTabSz="457044" rtl="0" eaLnBrk="1" latinLnBrk="0" hangingPunct="1">
              <a:defRPr sz="1800" kern="1200">
                <a:solidFill>
                  <a:schemeClr val="tx1"/>
                </a:solidFill>
                <a:latin typeface="+mn-lt"/>
                <a:ea typeface="+mn-ea"/>
                <a:cs typeface="+mn-cs"/>
              </a:defRPr>
            </a:lvl4pPr>
            <a:lvl5pPr marL="1828178" algn="l" defTabSz="457044" rtl="0" eaLnBrk="1" latinLnBrk="0" hangingPunct="1">
              <a:defRPr sz="1800" kern="1200">
                <a:solidFill>
                  <a:schemeClr val="tx1"/>
                </a:solidFill>
                <a:latin typeface="+mn-lt"/>
                <a:ea typeface="+mn-ea"/>
                <a:cs typeface="+mn-cs"/>
              </a:defRPr>
            </a:lvl5pPr>
            <a:lvl6pPr marL="2285221" algn="l" defTabSz="457044" rtl="0" eaLnBrk="1" latinLnBrk="0" hangingPunct="1">
              <a:defRPr sz="1800" kern="1200">
                <a:solidFill>
                  <a:schemeClr val="tx1"/>
                </a:solidFill>
                <a:latin typeface="+mn-lt"/>
                <a:ea typeface="+mn-ea"/>
                <a:cs typeface="+mn-cs"/>
              </a:defRPr>
            </a:lvl6pPr>
            <a:lvl7pPr marL="2742266" algn="l" defTabSz="457044" rtl="0" eaLnBrk="1" latinLnBrk="0" hangingPunct="1">
              <a:defRPr sz="1800" kern="1200">
                <a:solidFill>
                  <a:schemeClr val="tx1"/>
                </a:solidFill>
                <a:latin typeface="+mn-lt"/>
                <a:ea typeface="+mn-ea"/>
                <a:cs typeface="+mn-cs"/>
              </a:defRPr>
            </a:lvl7pPr>
            <a:lvl8pPr marL="3199311" algn="l" defTabSz="457044" rtl="0" eaLnBrk="1" latinLnBrk="0" hangingPunct="1">
              <a:defRPr sz="1800" kern="1200">
                <a:solidFill>
                  <a:schemeClr val="tx1"/>
                </a:solidFill>
                <a:latin typeface="+mn-lt"/>
                <a:ea typeface="+mn-ea"/>
                <a:cs typeface="+mn-cs"/>
              </a:defRPr>
            </a:lvl8pPr>
            <a:lvl9pPr marL="3656355" algn="l" defTabSz="457044" rtl="0" eaLnBrk="1" latinLnBrk="0" hangingPunct="1">
              <a:defRPr sz="1800" kern="1200">
                <a:solidFill>
                  <a:schemeClr val="tx1"/>
                </a:solidFill>
                <a:latin typeface="+mn-lt"/>
                <a:ea typeface="+mn-ea"/>
                <a:cs typeface="+mn-cs"/>
              </a:defRPr>
            </a:lvl9pPr>
          </a:lstStyle>
          <a:p>
            <a:fld id="{8EF9A52B-8FAD-9D41-8ECA-FD62D2C6A860}" type="slidenum">
              <a:rPr lang="en-US" smtClean="0"/>
              <a:pPr/>
              <a:t>9</a:t>
            </a:fld>
            <a:endParaRPr lang="en-US"/>
          </a:p>
        </p:txBody>
      </p:sp>
      <p:sp>
        <p:nvSpPr>
          <p:cNvPr id="4" name="Content Placeholder 6">
            <a:extLst>
              <a:ext uri="{FF2B5EF4-FFF2-40B4-BE49-F238E27FC236}">
                <a16:creationId xmlns:a16="http://schemas.microsoft.com/office/drawing/2014/main" id="{EDA7CD30-1E67-4312-AD49-96846954B663}"/>
              </a:ext>
            </a:extLst>
          </p:cNvPr>
          <p:cNvSpPr txBox="1">
            <a:spLocks/>
          </p:cNvSpPr>
          <p:nvPr/>
        </p:nvSpPr>
        <p:spPr>
          <a:xfrm>
            <a:off x="609985" y="1546412"/>
            <a:ext cx="11074015" cy="49081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The LTV system shall limit the crew exposure to vibration such that the frequency-weighted acceleration between 0.5 and 80Hz, vectorially summed for the body x, y, and z axes does not exceed the limiting values in Table 3, which specify the allowable accumulated dosage over any 24hr interval for either seated or standing crew and all specified restraint conditions.</a:t>
            </a:r>
          </a:p>
          <a:p>
            <a:endParaRPr lang="en-US" dirty="0"/>
          </a:p>
          <a:p>
            <a:endParaRPr lang="en-US" dirty="0"/>
          </a:p>
        </p:txBody>
      </p:sp>
      <p:graphicFrame>
        <p:nvGraphicFramePr>
          <p:cNvPr id="5" name="Table 4">
            <a:extLst>
              <a:ext uri="{FF2B5EF4-FFF2-40B4-BE49-F238E27FC236}">
                <a16:creationId xmlns:a16="http://schemas.microsoft.com/office/drawing/2014/main" id="{CB19B12E-1CB8-41E2-A5E6-37B3E5F265C7}"/>
              </a:ext>
            </a:extLst>
          </p:cNvPr>
          <p:cNvGraphicFramePr>
            <a:graphicFrameLocks noGrp="1"/>
          </p:cNvGraphicFramePr>
          <p:nvPr>
            <p:extLst>
              <p:ext uri="{D42A27DB-BD31-4B8C-83A1-F6EECF244321}">
                <p14:modId xmlns:p14="http://schemas.microsoft.com/office/powerpoint/2010/main" val="879982855"/>
              </p:ext>
            </p:extLst>
          </p:nvPr>
        </p:nvGraphicFramePr>
        <p:xfrm>
          <a:off x="2180895" y="2905218"/>
          <a:ext cx="7830204" cy="2190563"/>
        </p:xfrm>
        <a:graphic>
          <a:graphicData uri="http://schemas.openxmlformats.org/drawingml/2006/table">
            <a:tbl>
              <a:tblPr firstRow="1" bandRow="1">
                <a:tableStyleId>{5C22544A-7EE6-4342-B048-85BDC9FD1C3A}</a:tableStyleId>
              </a:tblPr>
              <a:tblGrid>
                <a:gridCol w="2796501">
                  <a:extLst>
                    <a:ext uri="{9D8B030D-6E8A-4147-A177-3AD203B41FA5}">
                      <a16:colId xmlns:a16="http://schemas.microsoft.com/office/drawing/2014/main" val="3871028542"/>
                    </a:ext>
                  </a:extLst>
                </a:gridCol>
                <a:gridCol w="1677901">
                  <a:extLst>
                    <a:ext uri="{9D8B030D-6E8A-4147-A177-3AD203B41FA5}">
                      <a16:colId xmlns:a16="http://schemas.microsoft.com/office/drawing/2014/main" val="3633927478"/>
                    </a:ext>
                  </a:extLst>
                </a:gridCol>
                <a:gridCol w="1677901">
                  <a:extLst>
                    <a:ext uri="{9D8B030D-6E8A-4147-A177-3AD203B41FA5}">
                      <a16:colId xmlns:a16="http://schemas.microsoft.com/office/drawing/2014/main" val="946754224"/>
                    </a:ext>
                  </a:extLst>
                </a:gridCol>
                <a:gridCol w="1677901">
                  <a:extLst>
                    <a:ext uri="{9D8B030D-6E8A-4147-A177-3AD203B41FA5}">
                      <a16:colId xmlns:a16="http://schemas.microsoft.com/office/drawing/2014/main" val="3384557289"/>
                    </a:ext>
                  </a:extLst>
                </a:gridCol>
              </a:tblGrid>
              <a:tr h="369370">
                <a:tc>
                  <a:txBody>
                    <a:bodyPr/>
                    <a:lstStyle/>
                    <a:p>
                      <a:pPr marL="0" marR="0" algn="ctr">
                        <a:lnSpc>
                          <a:spcPct val="107000"/>
                        </a:lnSpc>
                        <a:spcBef>
                          <a:spcPts val="0"/>
                        </a:spcBef>
                        <a:spcAft>
                          <a:spcPts val="0"/>
                        </a:spcAft>
                      </a:pPr>
                      <a:r>
                        <a:rPr lang="en-US" sz="1600" kern="1200" dirty="0">
                          <a:effectLst/>
                        </a:rPr>
                        <a:t>Zone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gn="ctr">
                        <a:lnSpc>
                          <a:spcPct val="107000"/>
                        </a:lnSpc>
                        <a:spcBef>
                          <a:spcPts val="0"/>
                        </a:spcBef>
                        <a:spcAft>
                          <a:spcPts val="0"/>
                        </a:spcAft>
                      </a:pPr>
                      <a:r>
                        <a:rPr lang="en-US" sz="1600" kern="1200" dirty="0">
                          <a:effectLst/>
                        </a:rPr>
                        <a:t>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gn="ctr">
                        <a:lnSpc>
                          <a:spcPct val="107000"/>
                        </a:lnSpc>
                        <a:spcBef>
                          <a:spcPts val="0"/>
                        </a:spcBef>
                        <a:spcAft>
                          <a:spcPts val="0"/>
                        </a:spcAft>
                      </a:pPr>
                      <a:r>
                        <a:rPr lang="en-US" sz="1600" kern="1200" dirty="0">
                          <a:effectLst/>
                        </a:rPr>
                        <a:t>B</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gn="ctr">
                        <a:lnSpc>
                          <a:spcPct val="107000"/>
                        </a:lnSpc>
                        <a:spcBef>
                          <a:spcPts val="0"/>
                        </a:spcBef>
                        <a:spcAft>
                          <a:spcPts val="0"/>
                        </a:spcAft>
                      </a:pPr>
                      <a:r>
                        <a:rPr lang="en-US" sz="1600" kern="1200" dirty="0">
                          <a:effectLst/>
                        </a:rPr>
                        <a:t>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3232444035"/>
                  </a:ext>
                </a:extLst>
              </a:tr>
              <a:tr h="634644">
                <a:tc>
                  <a:txBody>
                    <a:bodyPr/>
                    <a:lstStyle/>
                    <a:p>
                      <a:pPr marL="0" marR="0" algn="ctr">
                        <a:lnSpc>
                          <a:spcPct val="107000"/>
                        </a:lnSpc>
                        <a:spcBef>
                          <a:spcPts val="0"/>
                        </a:spcBef>
                        <a:spcAft>
                          <a:spcPts val="0"/>
                        </a:spcAft>
                      </a:pPr>
                      <a:r>
                        <a:rPr lang="en-US" sz="1600" kern="1200">
                          <a:effectLst/>
                        </a:rPr>
                        <a:t>Acceleration Limit </a:t>
                      </a:r>
                      <a:endParaRPr lang="en-US" sz="1400">
                        <a:effectLst/>
                      </a:endParaRPr>
                    </a:p>
                    <a:p>
                      <a:pPr marL="0" marR="0" algn="ctr">
                        <a:lnSpc>
                          <a:spcPct val="107000"/>
                        </a:lnSpc>
                        <a:spcBef>
                          <a:spcPts val="0"/>
                        </a:spcBef>
                        <a:spcAft>
                          <a:spcPts val="0"/>
                        </a:spcAft>
                      </a:pPr>
                      <a:r>
                        <a:rPr lang="en-US" sz="1600" kern="1200">
                          <a:effectLst/>
                        </a:rPr>
                        <a:t>(ISO-weighted RMS)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gn="ctr">
                        <a:lnSpc>
                          <a:spcPct val="107000"/>
                        </a:lnSpc>
                        <a:spcBef>
                          <a:spcPts val="0"/>
                        </a:spcBef>
                        <a:spcAft>
                          <a:spcPts val="0"/>
                        </a:spcAft>
                      </a:pPr>
                      <a:r>
                        <a:rPr lang="en-US" sz="1600" kern="1200">
                          <a:effectLst/>
                        </a:rPr>
                        <a:t>3.0m/s</a:t>
                      </a:r>
                      <a:r>
                        <a:rPr lang="en-US" sz="1600" kern="1200" baseline="30000">
                          <a:effectLst/>
                        </a:rPr>
                        <a:t>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gn="ctr">
                        <a:lnSpc>
                          <a:spcPct val="107000"/>
                        </a:lnSpc>
                        <a:spcBef>
                          <a:spcPts val="0"/>
                        </a:spcBef>
                        <a:spcAft>
                          <a:spcPts val="0"/>
                        </a:spcAft>
                      </a:pPr>
                      <a:r>
                        <a:rPr lang="en-US" sz="1600" kern="1200" dirty="0">
                          <a:effectLst/>
                        </a:rPr>
                        <a:t>0.5m/s</a:t>
                      </a:r>
                      <a:r>
                        <a:rPr lang="en-US" sz="1600" kern="1200" baseline="30000" dirty="0">
                          <a:effectLst/>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gn="ctr">
                        <a:lnSpc>
                          <a:spcPct val="107000"/>
                        </a:lnSpc>
                        <a:spcBef>
                          <a:spcPts val="0"/>
                        </a:spcBef>
                        <a:spcAft>
                          <a:spcPts val="0"/>
                        </a:spcAft>
                      </a:pPr>
                      <a:r>
                        <a:rPr lang="en-US" sz="1600" kern="1200" dirty="0">
                          <a:effectLst/>
                        </a:rPr>
                        <a:t>0.315m/s</a:t>
                      </a:r>
                      <a:r>
                        <a:rPr lang="en-US" sz="1600" kern="1200" baseline="30000" dirty="0">
                          <a:effectLst/>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3287042966"/>
                  </a:ext>
                </a:extLst>
              </a:tr>
              <a:tr h="1186549">
                <a:tc>
                  <a:txBody>
                    <a:bodyPr/>
                    <a:lstStyle/>
                    <a:p>
                      <a:pPr marL="0" marR="0" algn="ctr">
                        <a:lnSpc>
                          <a:spcPct val="107000"/>
                        </a:lnSpc>
                        <a:spcBef>
                          <a:spcPts val="0"/>
                        </a:spcBef>
                        <a:spcAft>
                          <a:spcPts val="0"/>
                        </a:spcAft>
                      </a:pPr>
                      <a:r>
                        <a:rPr lang="en-US" sz="1600" kern="1200">
                          <a:effectLst/>
                        </a:rPr>
                        <a:t>Allowable accumulated duration, t </a:t>
                      </a:r>
                      <a:endParaRPr lang="en-US" sz="1400">
                        <a:effectLst/>
                      </a:endParaRPr>
                    </a:p>
                    <a:p>
                      <a:pPr marL="0" marR="0" algn="ctr">
                        <a:lnSpc>
                          <a:spcPct val="107000"/>
                        </a:lnSpc>
                        <a:spcBef>
                          <a:spcPts val="0"/>
                        </a:spcBef>
                        <a:spcAft>
                          <a:spcPts val="0"/>
                        </a:spcAft>
                      </a:pPr>
                      <a:r>
                        <a:rPr lang="en-US" sz="1600" kern="1200">
                          <a:effectLst/>
                        </a:rPr>
                        <a:t>(dosage per 24hr interval)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gn="ctr">
                        <a:lnSpc>
                          <a:spcPct val="107000"/>
                        </a:lnSpc>
                        <a:spcBef>
                          <a:spcPts val="0"/>
                        </a:spcBef>
                        <a:spcAft>
                          <a:spcPts val="0"/>
                        </a:spcAft>
                      </a:pPr>
                      <a:r>
                        <a:rPr lang="en-US" sz="1600" kern="1200">
                          <a:effectLst/>
                        </a:rPr>
                        <a:t>1s </a:t>
                      </a:r>
                      <a:r>
                        <a:rPr lang="en-US" sz="1600" u="sng" kern="1200">
                          <a:effectLst/>
                        </a:rPr>
                        <a:t>&lt;</a:t>
                      </a:r>
                      <a:r>
                        <a:rPr lang="en-US" sz="1600" kern="1200">
                          <a:effectLst/>
                        </a:rPr>
                        <a:t> t </a:t>
                      </a:r>
                      <a:r>
                        <a:rPr lang="en-US" sz="1600" u="sng" kern="1200">
                          <a:effectLst/>
                        </a:rPr>
                        <a:t>&lt;</a:t>
                      </a:r>
                      <a:r>
                        <a:rPr lang="en-US" sz="1600" kern="1200">
                          <a:effectLst/>
                        </a:rPr>
                        <a:t> 17s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gn="ctr">
                        <a:lnSpc>
                          <a:spcPct val="107000"/>
                        </a:lnSpc>
                        <a:spcBef>
                          <a:spcPts val="0"/>
                        </a:spcBef>
                        <a:spcAft>
                          <a:spcPts val="0"/>
                        </a:spcAft>
                      </a:pPr>
                      <a:r>
                        <a:rPr lang="en-US" sz="1600" kern="1200">
                          <a:effectLst/>
                        </a:rPr>
                        <a:t>17s &lt; t </a:t>
                      </a:r>
                      <a:r>
                        <a:rPr lang="en-US" sz="1600" u="sng" kern="1200">
                          <a:effectLst/>
                        </a:rPr>
                        <a:t>&lt;</a:t>
                      </a:r>
                      <a:r>
                        <a:rPr lang="en-US" sz="1600" kern="1200">
                          <a:effectLst/>
                        </a:rPr>
                        <a:t> 6hr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gn="ctr">
                        <a:lnSpc>
                          <a:spcPct val="107000"/>
                        </a:lnSpc>
                        <a:spcBef>
                          <a:spcPts val="0"/>
                        </a:spcBef>
                        <a:spcAft>
                          <a:spcPts val="0"/>
                        </a:spcAft>
                      </a:pPr>
                      <a:r>
                        <a:rPr lang="en-US" sz="1600" kern="1200" dirty="0">
                          <a:effectLst/>
                        </a:rPr>
                        <a:t>6hr &lt; t </a:t>
                      </a:r>
                      <a:r>
                        <a:rPr lang="en-US" sz="1600" u="sng" kern="1200" dirty="0">
                          <a:effectLst/>
                        </a:rPr>
                        <a:t>&lt;</a:t>
                      </a:r>
                      <a:r>
                        <a:rPr lang="en-US" sz="1600" kern="1200" dirty="0">
                          <a:effectLst/>
                        </a:rPr>
                        <a:t> 24hr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978454125"/>
                  </a:ext>
                </a:extLst>
              </a:tr>
            </a:tbl>
          </a:graphicData>
        </a:graphic>
      </p:graphicFrame>
      <p:sp>
        <p:nvSpPr>
          <p:cNvPr id="6" name="Rectangle 5">
            <a:extLst>
              <a:ext uri="{FF2B5EF4-FFF2-40B4-BE49-F238E27FC236}">
                <a16:creationId xmlns:a16="http://schemas.microsoft.com/office/drawing/2014/main" id="{DD0DDAF5-35EF-4B3A-B3AE-E55F707CB045}"/>
              </a:ext>
            </a:extLst>
          </p:cNvPr>
          <p:cNvSpPr/>
          <p:nvPr/>
        </p:nvSpPr>
        <p:spPr>
          <a:xfrm>
            <a:off x="3047997" y="5163022"/>
            <a:ext cx="6096000" cy="717056"/>
          </a:xfrm>
          <a:prstGeom prst="rect">
            <a:avLst/>
          </a:prstGeom>
        </p:spPr>
        <p:txBody>
          <a:bodyPr>
            <a:spAutoFit/>
          </a:bodyPr>
          <a:lstStyle/>
          <a:p>
            <a:pPr algn="ctr">
              <a:lnSpc>
                <a:spcPct val="107000"/>
              </a:lnSpc>
            </a:pPr>
            <a:r>
              <a:rPr lang="en-US" sz="1940" dirty="0">
                <a:solidFill>
                  <a:schemeClr val="bg1"/>
                </a:solidFill>
                <a:latin typeface="Calibri" panose="020F0502020204030204" pitchFamily="34" charset="0"/>
                <a:ea typeface="Calibri" panose="020F0502020204030204" pitchFamily="34" charset="0"/>
                <a:cs typeface="Calibri" panose="020F0502020204030204" pitchFamily="34" charset="0"/>
              </a:rPr>
              <a:t>Table 3: Lunar Transport Vehicle Vibration Limits (Seated or Standing Vehicle Occupants)</a:t>
            </a:r>
            <a:endParaRPr lang="en-US" sz="194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7" name="Title 1">
            <a:extLst>
              <a:ext uri="{FF2B5EF4-FFF2-40B4-BE49-F238E27FC236}">
                <a16:creationId xmlns:a16="http://schemas.microsoft.com/office/drawing/2014/main" id="{5D1677F2-DF2C-49FC-8169-BFFF37490CE1}"/>
              </a:ext>
            </a:extLst>
          </p:cNvPr>
          <p:cNvSpPr txBox="1">
            <a:spLocks/>
          </p:cNvSpPr>
          <p:nvPr/>
        </p:nvSpPr>
        <p:spPr bwMode="auto">
          <a:xfrm>
            <a:off x="1625601" y="152401"/>
            <a:ext cx="9042400" cy="609600"/>
          </a:xfrm>
          <a:prstGeom prst="rect">
            <a:avLst/>
          </a:prstGeom>
          <a:noFill/>
          <a:ln w="9525">
            <a:noFill/>
            <a:miter lim="800000"/>
            <a:headEnd/>
            <a:tailEnd/>
          </a:ln>
        </p:spPr>
        <p:txBody>
          <a:bodyPr vert="horz" wrap="square" lIns="68620" tIns="34310" rIns="68620" bIns="34310" numCol="1" anchor="ctr" anchorCtr="0" compatLnSpc="1">
            <a:prstTxWarp prst="textNoShape">
              <a:avLst/>
            </a:prstTxWarp>
          </a:bodyPr>
          <a:lstStyle>
            <a:lvl1pPr algn="ctr" rtl="0" eaLnBrk="1" fontAlgn="base" hangingPunct="1">
              <a:spcBef>
                <a:spcPct val="0"/>
              </a:spcBef>
              <a:spcAft>
                <a:spcPct val="0"/>
              </a:spcAft>
              <a:defRPr sz="3200" b="1">
                <a:solidFill>
                  <a:schemeClr val="bg1"/>
                </a:solidFill>
                <a:latin typeface="+mj-lt"/>
                <a:ea typeface="+mj-ea"/>
                <a:cs typeface="+mj-cs"/>
              </a:defRPr>
            </a:lvl1pPr>
            <a:lvl2pPr algn="ctr" rtl="0" eaLnBrk="1" fontAlgn="base" hangingPunct="1">
              <a:spcBef>
                <a:spcPct val="0"/>
              </a:spcBef>
              <a:spcAft>
                <a:spcPct val="0"/>
              </a:spcAft>
              <a:defRPr sz="4267" b="1">
                <a:solidFill>
                  <a:schemeClr val="bg1"/>
                </a:solidFill>
                <a:latin typeface="Arial" charset="0"/>
              </a:defRPr>
            </a:lvl2pPr>
            <a:lvl3pPr algn="ctr" rtl="0" eaLnBrk="1" fontAlgn="base" hangingPunct="1">
              <a:spcBef>
                <a:spcPct val="0"/>
              </a:spcBef>
              <a:spcAft>
                <a:spcPct val="0"/>
              </a:spcAft>
              <a:defRPr sz="4267" b="1">
                <a:solidFill>
                  <a:schemeClr val="bg1"/>
                </a:solidFill>
                <a:latin typeface="Arial" charset="0"/>
              </a:defRPr>
            </a:lvl3pPr>
            <a:lvl4pPr algn="ctr" rtl="0" eaLnBrk="1" fontAlgn="base" hangingPunct="1">
              <a:spcBef>
                <a:spcPct val="0"/>
              </a:spcBef>
              <a:spcAft>
                <a:spcPct val="0"/>
              </a:spcAft>
              <a:defRPr sz="4267" b="1">
                <a:solidFill>
                  <a:schemeClr val="bg1"/>
                </a:solidFill>
                <a:latin typeface="Arial" charset="0"/>
              </a:defRPr>
            </a:lvl4pPr>
            <a:lvl5pPr algn="ctr" rtl="0" eaLnBrk="1" fontAlgn="base" hangingPunct="1">
              <a:spcBef>
                <a:spcPct val="0"/>
              </a:spcBef>
              <a:spcAft>
                <a:spcPct val="0"/>
              </a:spcAft>
              <a:defRPr sz="4267" b="1">
                <a:solidFill>
                  <a:schemeClr val="bg1"/>
                </a:solidFill>
                <a:latin typeface="Arial" charset="0"/>
              </a:defRPr>
            </a:lvl5pPr>
            <a:lvl6pPr marL="609290" algn="ctr" rtl="0" eaLnBrk="1" fontAlgn="base" hangingPunct="1">
              <a:spcBef>
                <a:spcPct val="0"/>
              </a:spcBef>
              <a:spcAft>
                <a:spcPct val="0"/>
              </a:spcAft>
              <a:defRPr sz="4267" b="1">
                <a:solidFill>
                  <a:schemeClr val="bg1"/>
                </a:solidFill>
                <a:latin typeface="Arial" charset="0"/>
              </a:defRPr>
            </a:lvl6pPr>
            <a:lvl7pPr marL="1218579" algn="ctr" rtl="0" eaLnBrk="1" fontAlgn="base" hangingPunct="1">
              <a:spcBef>
                <a:spcPct val="0"/>
              </a:spcBef>
              <a:spcAft>
                <a:spcPct val="0"/>
              </a:spcAft>
              <a:defRPr sz="4267" b="1">
                <a:solidFill>
                  <a:schemeClr val="bg1"/>
                </a:solidFill>
                <a:latin typeface="Arial" charset="0"/>
              </a:defRPr>
            </a:lvl7pPr>
            <a:lvl8pPr marL="1827870" algn="ctr" rtl="0" eaLnBrk="1" fontAlgn="base" hangingPunct="1">
              <a:spcBef>
                <a:spcPct val="0"/>
              </a:spcBef>
              <a:spcAft>
                <a:spcPct val="0"/>
              </a:spcAft>
              <a:defRPr sz="4267" b="1">
                <a:solidFill>
                  <a:schemeClr val="bg1"/>
                </a:solidFill>
                <a:latin typeface="Arial" charset="0"/>
              </a:defRPr>
            </a:lvl8pPr>
            <a:lvl9pPr marL="2437162" algn="ctr" rtl="0" eaLnBrk="1" fontAlgn="base" hangingPunct="1">
              <a:spcBef>
                <a:spcPct val="0"/>
              </a:spcBef>
              <a:spcAft>
                <a:spcPct val="0"/>
              </a:spcAft>
              <a:defRPr sz="4267" b="1">
                <a:solidFill>
                  <a:schemeClr val="bg1"/>
                </a:solidFill>
                <a:latin typeface="Arial" charset="0"/>
              </a:defRPr>
            </a:lvl9pPr>
          </a:lstStyle>
          <a:p>
            <a:pPr defTabSz="914400"/>
            <a:r>
              <a:rPr lang="en-US" kern="0" dirty="0"/>
              <a:t>Applied Injury Biomechanics</a:t>
            </a:r>
          </a:p>
        </p:txBody>
      </p:sp>
    </p:spTree>
    <p:extLst>
      <p:ext uri="{BB962C8B-B14F-4D97-AF65-F5344CB8AC3E}">
        <p14:creationId xmlns:p14="http://schemas.microsoft.com/office/powerpoint/2010/main" val="326979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B19A5EE-3CAE-4D8B-9ADC-16234DBF931C}"/>
              </a:ext>
            </a:extLst>
          </p:cNvPr>
          <p:cNvSpPr txBox="1">
            <a:spLocks/>
          </p:cNvSpPr>
          <p:nvPr/>
        </p:nvSpPr>
        <p:spPr>
          <a:xfrm>
            <a:off x="609985" y="977720"/>
            <a:ext cx="11074015" cy="568699"/>
          </a:xfrm>
          <a:prstGeom prst="rect">
            <a:avLst/>
          </a:prstGeom>
        </p:spPr>
        <p:txBody>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a:lstStyle>
          <a:p>
            <a:r>
              <a:rPr lang="en-US"/>
              <a:t>Blunt Trauma Requirements </a:t>
            </a:r>
            <a:endParaRPr lang="en-US" dirty="0"/>
          </a:p>
        </p:txBody>
      </p:sp>
      <p:sp>
        <p:nvSpPr>
          <p:cNvPr id="7" name="Content Placeholder 2">
            <a:extLst>
              <a:ext uri="{FF2B5EF4-FFF2-40B4-BE49-F238E27FC236}">
                <a16:creationId xmlns:a16="http://schemas.microsoft.com/office/drawing/2014/main" id="{B6D9F25A-A49B-487F-8076-F0352A1A361F}"/>
              </a:ext>
            </a:extLst>
          </p:cNvPr>
          <p:cNvSpPr txBox="1">
            <a:spLocks/>
          </p:cNvSpPr>
          <p:nvPr/>
        </p:nvSpPr>
        <p:spPr>
          <a:xfrm>
            <a:off x="609986" y="1546412"/>
            <a:ext cx="9119940" cy="28746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Additional blunt trauma metrics were obtained from Dr. John Bolte during the TIM process as they pertained to superficial boney points of interest</a:t>
            </a:r>
          </a:p>
          <a:p>
            <a:pPr marL="826431" lvl="1" indent="-285750"/>
            <a:r>
              <a:rPr lang="en-US" sz="1600"/>
              <a:t>Given that the lowest fracture threshold of identified superficial boney locations of concern is the clavicle (36 lbf to fracture), a threshold of 18 lbf shall be applied to all boney locations of concerns to mitigate the risk of fracture or other trauma</a:t>
            </a:r>
          </a:p>
          <a:p>
            <a:pPr marL="826431" lvl="1" indent="-285750"/>
            <a:r>
              <a:rPr lang="en-US" sz="1600"/>
              <a:t>SME opinion is that 50% of the fracture threshold would potentially result in soft tissue or bone bruising</a:t>
            </a:r>
            <a:endParaRPr lang="en-US" sz="1600" dirty="0"/>
          </a:p>
        </p:txBody>
      </p:sp>
      <p:pic>
        <p:nvPicPr>
          <p:cNvPr id="8" name="Picture 2" descr="IBRC – The Injury Biomechanics Research Center">
            <a:extLst>
              <a:ext uri="{FF2B5EF4-FFF2-40B4-BE49-F238E27FC236}">
                <a16:creationId xmlns:a16="http://schemas.microsoft.com/office/drawing/2014/main" id="{8450CEF9-A888-4286-902B-9A962BBBF4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3439" y="4045716"/>
            <a:ext cx="7847106" cy="1089877"/>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AC332074-9DA2-4F94-8254-BC8D266D81A7}"/>
              </a:ext>
            </a:extLst>
          </p:cNvPr>
          <p:cNvSpPr txBox="1">
            <a:spLocks/>
          </p:cNvSpPr>
          <p:nvPr/>
        </p:nvSpPr>
        <p:spPr bwMode="auto">
          <a:xfrm>
            <a:off x="1625601" y="152401"/>
            <a:ext cx="9042400" cy="609600"/>
          </a:xfrm>
          <a:prstGeom prst="rect">
            <a:avLst/>
          </a:prstGeom>
          <a:noFill/>
          <a:ln w="9525">
            <a:noFill/>
            <a:miter lim="800000"/>
            <a:headEnd/>
            <a:tailEnd/>
          </a:ln>
        </p:spPr>
        <p:txBody>
          <a:bodyPr vert="horz" wrap="square" lIns="68620" tIns="34310" rIns="68620" bIns="34310" numCol="1" anchor="ctr" anchorCtr="0" compatLnSpc="1">
            <a:prstTxWarp prst="textNoShape">
              <a:avLst/>
            </a:prstTxWarp>
          </a:bodyPr>
          <a:lstStyle>
            <a:lvl1pPr algn="ctr" rtl="0" eaLnBrk="1" fontAlgn="base" hangingPunct="1">
              <a:spcBef>
                <a:spcPct val="0"/>
              </a:spcBef>
              <a:spcAft>
                <a:spcPct val="0"/>
              </a:spcAft>
              <a:defRPr sz="3200" b="1">
                <a:solidFill>
                  <a:schemeClr val="bg1"/>
                </a:solidFill>
                <a:latin typeface="+mj-lt"/>
                <a:ea typeface="+mj-ea"/>
                <a:cs typeface="+mj-cs"/>
              </a:defRPr>
            </a:lvl1pPr>
            <a:lvl2pPr algn="ctr" rtl="0" eaLnBrk="1" fontAlgn="base" hangingPunct="1">
              <a:spcBef>
                <a:spcPct val="0"/>
              </a:spcBef>
              <a:spcAft>
                <a:spcPct val="0"/>
              </a:spcAft>
              <a:defRPr sz="4267" b="1">
                <a:solidFill>
                  <a:schemeClr val="bg1"/>
                </a:solidFill>
                <a:latin typeface="Arial" charset="0"/>
              </a:defRPr>
            </a:lvl2pPr>
            <a:lvl3pPr algn="ctr" rtl="0" eaLnBrk="1" fontAlgn="base" hangingPunct="1">
              <a:spcBef>
                <a:spcPct val="0"/>
              </a:spcBef>
              <a:spcAft>
                <a:spcPct val="0"/>
              </a:spcAft>
              <a:defRPr sz="4267" b="1">
                <a:solidFill>
                  <a:schemeClr val="bg1"/>
                </a:solidFill>
                <a:latin typeface="Arial" charset="0"/>
              </a:defRPr>
            </a:lvl3pPr>
            <a:lvl4pPr algn="ctr" rtl="0" eaLnBrk="1" fontAlgn="base" hangingPunct="1">
              <a:spcBef>
                <a:spcPct val="0"/>
              </a:spcBef>
              <a:spcAft>
                <a:spcPct val="0"/>
              </a:spcAft>
              <a:defRPr sz="4267" b="1">
                <a:solidFill>
                  <a:schemeClr val="bg1"/>
                </a:solidFill>
                <a:latin typeface="Arial" charset="0"/>
              </a:defRPr>
            </a:lvl4pPr>
            <a:lvl5pPr algn="ctr" rtl="0" eaLnBrk="1" fontAlgn="base" hangingPunct="1">
              <a:spcBef>
                <a:spcPct val="0"/>
              </a:spcBef>
              <a:spcAft>
                <a:spcPct val="0"/>
              </a:spcAft>
              <a:defRPr sz="4267" b="1">
                <a:solidFill>
                  <a:schemeClr val="bg1"/>
                </a:solidFill>
                <a:latin typeface="Arial" charset="0"/>
              </a:defRPr>
            </a:lvl5pPr>
            <a:lvl6pPr marL="609290" algn="ctr" rtl="0" eaLnBrk="1" fontAlgn="base" hangingPunct="1">
              <a:spcBef>
                <a:spcPct val="0"/>
              </a:spcBef>
              <a:spcAft>
                <a:spcPct val="0"/>
              </a:spcAft>
              <a:defRPr sz="4267" b="1">
                <a:solidFill>
                  <a:schemeClr val="bg1"/>
                </a:solidFill>
                <a:latin typeface="Arial" charset="0"/>
              </a:defRPr>
            </a:lvl6pPr>
            <a:lvl7pPr marL="1218579" algn="ctr" rtl="0" eaLnBrk="1" fontAlgn="base" hangingPunct="1">
              <a:spcBef>
                <a:spcPct val="0"/>
              </a:spcBef>
              <a:spcAft>
                <a:spcPct val="0"/>
              </a:spcAft>
              <a:defRPr sz="4267" b="1">
                <a:solidFill>
                  <a:schemeClr val="bg1"/>
                </a:solidFill>
                <a:latin typeface="Arial" charset="0"/>
              </a:defRPr>
            </a:lvl7pPr>
            <a:lvl8pPr marL="1827870" algn="ctr" rtl="0" eaLnBrk="1" fontAlgn="base" hangingPunct="1">
              <a:spcBef>
                <a:spcPct val="0"/>
              </a:spcBef>
              <a:spcAft>
                <a:spcPct val="0"/>
              </a:spcAft>
              <a:defRPr sz="4267" b="1">
                <a:solidFill>
                  <a:schemeClr val="bg1"/>
                </a:solidFill>
                <a:latin typeface="Arial" charset="0"/>
              </a:defRPr>
            </a:lvl8pPr>
            <a:lvl9pPr marL="2437162" algn="ctr" rtl="0" eaLnBrk="1" fontAlgn="base" hangingPunct="1">
              <a:spcBef>
                <a:spcPct val="0"/>
              </a:spcBef>
              <a:spcAft>
                <a:spcPct val="0"/>
              </a:spcAft>
              <a:defRPr sz="4267" b="1">
                <a:solidFill>
                  <a:schemeClr val="bg1"/>
                </a:solidFill>
                <a:latin typeface="Arial" charset="0"/>
              </a:defRPr>
            </a:lvl9pPr>
          </a:lstStyle>
          <a:p>
            <a:pPr defTabSz="914400"/>
            <a:r>
              <a:rPr lang="en-US" kern="0" dirty="0"/>
              <a:t>Applied Injury Biomechanics</a:t>
            </a:r>
          </a:p>
        </p:txBody>
      </p:sp>
    </p:spTree>
    <p:extLst>
      <p:ext uri="{BB962C8B-B14F-4D97-AF65-F5344CB8AC3E}">
        <p14:creationId xmlns:p14="http://schemas.microsoft.com/office/powerpoint/2010/main" val="3022541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6A08A-4EFF-44EB-A571-A8821BC719A9}"/>
              </a:ext>
            </a:extLst>
          </p:cNvPr>
          <p:cNvSpPr txBox="1">
            <a:spLocks/>
          </p:cNvSpPr>
          <p:nvPr/>
        </p:nvSpPr>
        <p:spPr>
          <a:xfrm>
            <a:off x="609985" y="977720"/>
            <a:ext cx="11074015" cy="568699"/>
          </a:xfrm>
          <a:prstGeom prst="rect">
            <a:avLst/>
          </a:prstGeom>
        </p:spPr>
        <p:txBody>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a:lstStyle>
          <a:p>
            <a:r>
              <a:rPr lang="en-US"/>
              <a:t>Blunt Trauma Requirements </a:t>
            </a:r>
            <a:endParaRPr lang="en-US" dirty="0"/>
          </a:p>
        </p:txBody>
      </p:sp>
      <p:sp>
        <p:nvSpPr>
          <p:cNvPr id="3" name="Content Placeholder 2">
            <a:extLst>
              <a:ext uri="{FF2B5EF4-FFF2-40B4-BE49-F238E27FC236}">
                <a16:creationId xmlns:a16="http://schemas.microsoft.com/office/drawing/2014/main" id="{5A4C3180-8451-454A-8BB6-802B57C2C866}"/>
              </a:ext>
            </a:extLst>
          </p:cNvPr>
          <p:cNvSpPr txBox="1">
            <a:spLocks/>
          </p:cNvSpPr>
          <p:nvPr/>
        </p:nvSpPr>
        <p:spPr>
          <a:xfrm>
            <a:off x="609986" y="1546412"/>
            <a:ext cx="5486014" cy="49081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The LTV system </a:t>
            </a:r>
            <a:r>
              <a:rPr lang="en-US" b="1"/>
              <a:t>shall </a:t>
            </a:r>
            <a:r>
              <a:rPr lang="en-US"/>
              <a:t>limit the crew exposure to blunt trauma forces by staying below 18 lbf across bony locations of concern outlined in Figure 3.</a:t>
            </a:r>
          </a:p>
          <a:p>
            <a:pPr marL="0" indent="0">
              <a:buFont typeface="Arial" panose="020B0604020202020204" pitchFamily="34" charset="0"/>
              <a:buNone/>
            </a:pPr>
            <a:endParaRPr lang="en-US" sz="1600" dirty="0"/>
          </a:p>
        </p:txBody>
      </p:sp>
      <p:sp>
        <p:nvSpPr>
          <p:cNvPr id="4" name="Rectangle 3">
            <a:extLst>
              <a:ext uri="{FF2B5EF4-FFF2-40B4-BE49-F238E27FC236}">
                <a16:creationId xmlns:a16="http://schemas.microsoft.com/office/drawing/2014/main" id="{097D33F3-ADC6-4044-888E-2263C3C71C53}"/>
              </a:ext>
            </a:extLst>
          </p:cNvPr>
          <p:cNvSpPr/>
          <p:nvPr/>
        </p:nvSpPr>
        <p:spPr>
          <a:xfrm>
            <a:off x="5704309" y="4639673"/>
            <a:ext cx="6096000" cy="671915"/>
          </a:xfrm>
          <a:prstGeom prst="rect">
            <a:avLst/>
          </a:prstGeom>
        </p:spPr>
        <p:txBody>
          <a:bodyPr>
            <a:spAutoFit/>
          </a:bodyPr>
          <a:lstStyle/>
          <a:p>
            <a:pPr algn="ctr">
              <a:lnSpc>
                <a:spcPct val="107000"/>
              </a:lnSpc>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Figure 3: Anthropometric Locations for Blunt Trauma Limits &amp; Boney Locations of Concern </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98A14A7C-0D54-4A9B-8426-B00FE507E3D6}"/>
              </a:ext>
            </a:extLst>
          </p:cNvPr>
          <p:cNvPicPr>
            <a:picLocks noChangeAspect="1"/>
          </p:cNvPicPr>
          <p:nvPr/>
        </p:nvPicPr>
        <p:blipFill>
          <a:blip r:embed="rId2"/>
          <a:stretch>
            <a:fillRect/>
          </a:stretch>
        </p:blipFill>
        <p:spPr>
          <a:xfrm>
            <a:off x="5825138" y="2115111"/>
            <a:ext cx="6108750" cy="2226070"/>
          </a:xfrm>
          <a:prstGeom prst="rect">
            <a:avLst/>
          </a:prstGeom>
        </p:spPr>
      </p:pic>
      <p:sp>
        <p:nvSpPr>
          <p:cNvPr id="6" name="Title 1">
            <a:extLst>
              <a:ext uri="{FF2B5EF4-FFF2-40B4-BE49-F238E27FC236}">
                <a16:creationId xmlns:a16="http://schemas.microsoft.com/office/drawing/2014/main" id="{61EDC5C6-88EE-4369-90EA-6AF910C5ABC1}"/>
              </a:ext>
            </a:extLst>
          </p:cNvPr>
          <p:cNvSpPr txBox="1">
            <a:spLocks/>
          </p:cNvSpPr>
          <p:nvPr/>
        </p:nvSpPr>
        <p:spPr bwMode="auto">
          <a:xfrm>
            <a:off x="1625601" y="152401"/>
            <a:ext cx="9042400" cy="609600"/>
          </a:xfrm>
          <a:prstGeom prst="rect">
            <a:avLst/>
          </a:prstGeom>
          <a:noFill/>
          <a:ln w="9525">
            <a:noFill/>
            <a:miter lim="800000"/>
            <a:headEnd/>
            <a:tailEnd/>
          </a:ln>
        </p:spPr>
        <p:txBody>
          <a:bodyPr vert="horz" wrap="square" lIns="68620" tIns="34310" rIns="68620" bIns="34310" numCol="1" anchor="ctr" anchorCtr="0" compatLnSpc="1">
            <a:prstTxWarp prst="textNoShape">
              <a:avLst/>
            </a:prstTxWarp>
          </a:bodyPr>
          <a:lstStyle>
            <a:lvl1pPr algn="ctr" rtl="0" eaLnBrk="1" fontAlgn="base" hangingPunct="1">
              <a:spcBef>
                <a:spcPct val="0"/>
              </a:spcBef>
              <a:spcAft>
                <a:spcPct val="0"/>
              </a:spcAft>
              <a:defRPr sz="3200" b="1">
                <a:solidFill>
                  <a:schemeClr val="bg1"/>
                </a:solidFill>
                <a:latin typeface="+mj-lt"/>
                <a:ea typeface="+mj-ea"/>
                <a:cs typeface="+mj-cs"/>
              </a:defRPr>
            </a:lvl1pPr>
            <a:lvl2pPr algn="ctr" rtl="0" eaLnBrk="1" fontAlgn="base" hangingPunct="1">
              <a:spcBef>
                <a:spcPct val="0"/>
              </a:spcBef>
              <a:spcAft>
                <a:spcPct val="0"/>
              </a:spcAft>
              <a:defRPr sz="4267" b="1">
                <a:solidFill>
                  <a:schemeClr val="bg1"/>
                </a:solidFill>
                <a:latin typeface="Arial" charset="0"/>
              </a:defRPr>
            </a:lvl2pPr>
            <a:lvl3pPr algn="ctr" rtl="0" eaLnBrk="1" fontAlgn="base" hangingPunct="1">
              <a:spcBef>
                <a:spcPct val="0"/>
              </a:spcBef>
              <a:spcAft>
                <a:spcPct val="0"/>
              </a:spcAft>
              <a:defRPr sz="4267" b="1">
                <a:solidFill>
                  <a:schemeClr val="bg1"/>
                </a:solidFill>
                <a:latin typeface="Arial" charset="0"/>
              </a:defRPr>
            </a:lvl3pPr>
            <a:lvl4pPr algn="ctr" rtl="0" eaLnBrk="1" fontAlgn="base" hangingPunct="1">
              <a:spcBef>
                <a:spcPct val="0"/>
              </a:spcBef>
              <a:spcAft>
                <a:spcPct val="0"/>
              </a:spcAft>
              <a:defRPr sz="4267" b="1">
                <a:solidFill>
                  <a:schemeClr val="bg1"/>
                </a:solidFill>
                <a:latin typeface="Arial" charset="0"/>
              </a:defRPr>
            </a:lvl4pPr>
            <a:lvl5pPr algn="ctr" rtl="0" eaLnBrk="1" fontAlgn="base" hangingPunct="1">
              <a:spcBef>
                <a:spcPct val="0"/>
              </a:spcBef>
              <a:spcAft>
                <a:spcPct val="0"/>
              </a:spcAft>
              <a:defRPr sz="4267" b="1">
                <a:solidFill>
                  <a:schemeClr val="bg1"/>
                </a:solidFill>
                <a:latin typeface="Arial" charset="0"/>
              </a:defRPr>
            </a:lvl5pPr>
            <a:lvl6pPr marL="609290" algn="ctr" rtl="0" eaLnBrk="1" fontAlgn="base" hangingPunct="1">
              <a:spcBef>
                <a:spcPct val="0"/>
              </a:spcBef>
              <a:spcAft>
                <a:spcPct val="0"/>
              </a:spcAft>
              <a:defRPr sz="4267" b="1">
                <a:solidFill>
                  <a:schemeClr val="bg1"/>
                </a:solidFill>
                <a:latin typeface="Arial" charset="0"/>
              </a:defRPr>
            </a:lvl6pPr>
            <a:lvl7pPr marL="1218579" algn="ctr" rtl="0" eaLnBrk="1" fontAlgn="base" hangingPunct="1">
              <a:spcBef>
                <a:spcPct val="0"/>
              </a:spcBef>
              <a:spcAft>
                <a:spcPct val="0"/>
              </a:spcAft>
              <a:defRPr sz="4267" b="1">
                <a:solidFill>
                  <a:schemeClr val="bg1"/>
                </a:solidFill>
                <a:latin typeface="Arial" charset="0"/>
              </a:defRPr>
            </a:lvl7pPr>
            <a:lvl8pPr marL="1827870" algn="ctr" rtl="0" eaLnBrk="1" fontAlgn="base" hangingPunct="1">
              <a:spcBef>
                <a:spcPct val="0"/>
              </a:spcBef>
              <a:spcAft>
                <a:spcPct val="0"/>
              </a:spcAft>
              <a:defRPr sz="4267" b="1">
                <a:solidFill>
                  <a:schemeClr val="bg1"/>
                </a:solidFill>
                <a:latin typeface="Arial" charset="0"/>
              </a:defRPr>
            </a:lvl8pPr>
            <a:lvl9pPr marL="2437162" algn="ctr" rtl="0" eaLnBrk="1" fontAlgn="base" hangingPunct="1">
              <a:spcBef>
                <a:spcPct val="0"/>
              </a:spcBef>
              <a:spcAft>
                <a:spcPct val="0"/>
              </a:spcAft>
              <a:defRPr sz="4267" b="1">
                <a:solidFill>
                  <a:schemeClr val="bg1"/>
                </a:solidFill>
                <a:latin typeface="Arial" charset="0"/>
              </a:defRPr>
            </a:lvl9pPr>
          </a:lstStyle>
          <a:p>
            <a:pPr defTabSz="914400"/>
            <a:r>
              <a:rPr lang="en-US" kern="0" dirty="0"/>
              <a:t>Applied Injury Biomechanics</a:t>
            </a:r>
          </a:p>
        </p:txBody>
      </p:sp>
    </p:spTree>
    <p:extLst>
      <p:ext uri="{BB962C8B-B14F-4D97-AF65-F5344CB8AC3E}">
        <p14:creationId xmlns:p14="http://schemas.microsoft.com/office/powerpoint/2010/main" val="5004621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p:Policy xmlns:p="office.server.policy" id="" local="true">
  <p:Name>PubPress Document</p:Name>
  <p:Description/>
  <p:Statement/>
  <p:PolicyItems>
    <p:PolicyItem featureId="Microsoft.Office.RecordsManagement.PolicyFeatures.Expiration" staticId="0x0101007A1EED61ED555541BBE9EFB66D0CA894|-1397252559" UniqueId="43c5211b-d9f7-4208-889a-5f98f15a278c">
      <p:Name>Retention</p:Name>
      <p:Description>Automatic scheduling of content for processing, and performing a retention action on content that has reached its due date.</p:Description>
      <p:CustomData>
        <Schedules nextStageId="2">
          <Schedule type="Default">
            <stages>
              <data stageId="1" recur="true" offset="1" unit="months">
                <formula id="Microsoft.Office.RecordsManagement.PolicyFeatures.Expiration.Formula.BuiltIn">
                  <number>6</number>
                  <property>Modified</property>
                  <propertyId>28cf69c5-fa48-462a-b5cd-27b6f9d2bd5f</propertyId>
                  <period>months</period>
                </formula>
                <action type="action" id="Microsoft.Office.RecordsManagement.PolicyFeatures.Expiration.Action.DeletePreviousVersions"/>
              </data>
            </stages>
          </Schedule>
        </Schedules>
      </p:CustomData>
    </p:PolicyItem>
  </p:PolicyItems>
</p:Policy>
</file>

<file path=customXml/item3.xml><?xml version="1.0" encoding="utf-8"?>
<ct:contentTypeSchema xmlns:ct="http://schemas.microsoft.com/office/2006/metadata/contentType" xmlns:ma="http://schemas.microsoft.com/office/2006/metadata/properties/metaAttributes" ct:_="" ma:_="" ma:contentTypeName="PubPress Document" ma:contentTypeID="0x0101007A1EED61ED555541BBE9EFB66D0CA894" ma:contentTypeVersion="100" ma:contentTypeDescription="Create a new document." ma:contentTypeScope="" ma:versionID="b10e3454497f9bfb4e712d27667f3059">
  <xsd:schema xmlns:xsd="http://www.w3.org/2001/XMLSchema" xmlns:xs="http://www.w3.org/2001/XMLSchema" xmlns:p="http://schemas.microsoft.com/office/2006/metadata/properties" xmlns:ns1="http://schemas.microsoft.com/sharepoint/v3" xmlns:ns2="329331cb-5daf-4852-9d8b-5e74950c0d54" xmlns:ns3="29c68d2c-46c4-4be8-b3d0-d0b3b93f3a23" xmlns:ns4="9e14bc9f-d43a-4562-9a47-6bccc43a8b23" targetNamespace="http://schemas.microsoft.com/office/2006/metadata/properties" ma:root="true" ma:fieldsID="4ffefb46456a08aae95c3540edb73c05" ns1:_="" ns2:_="" ns3:_="" ns4:_="">
    <xsd:import namespace="http://schemas.microsoft.com/sharepoint/v3"/>
    <xsd:import namespace="329331cb-5daf-4852-9d8b-5e74950c0d54"/>
    <xsd:import namespace="29c68d2c-46c4-4be8-b3d0-d0b3b93f3a23"/>
    <xsd:import namespace="9e14bc9f-d43a-4562-9a47-6bccc43a8b23"/>
    <xsd:element name="properties">
      <xsd:complexType>
        <xsd:sequence>
          <xsd:element name="documentManagement">
            <xsd:complexType>
              <xsd:all>
                <xsd:element ref="ns1:PublishingStartDate" minOccurs="0"/>
                <xsd:element ref="ns1:PublishingExpirationDate" minOccurs="0"/>
                <xsd:element ref="ns2:SharedWithUsers" minOccurs="0"/>
                <xsd:element ref="ns3:Stage" minOccurs="0"/>
                <xsd:element ref="ns3:Technical_x0020_Editor" minOccurs="0"/>
                <xsd:element ref="ns3:TRA_x0020_Status" minOccurs="0"/>
                <xsd:element ref="ns3:TERA_x0020_Status" minOccurs="0"/>
                <xsd:element ref="ns3:EC_x0020_Status" minOccurs="0"/>
                <xsd:element ref="ns3:TOM_x002f_Manage_x0020_Choice" minOccurs="0"/>
                <xsd:element ref="ns3:StartDate" minOccurs="0"/>
                <xsd:element ref="ns3:Start_x0020_Pubpress" minOccurs="0"/>
                <xsd:element ref="ns3:Restart_x0020_PubPress" minOccurs="0"/>
                <xsd:element ref="ns3:Author0" minOccurs="0"/>
                <xsd:element ref="ns3:PubManager" minOccurs="0"/>
                <xsd:element ref="ns1:DocumentSetDescription" minOccurs="0"/>
                <xsd:element ref="ns3:All_x0020_Other_x0020_Authors_x0020_and_x0020_Agency_x002f_Company" minOccurs="0"/>
                <xsd:element ref="ns3:Charge_x0020_Number" minOccurs="0"/>
                <xsd:element ref="ns3:Contain_x0020_detail_x0020_design_x002c__x0020_development_x002c__x0020_manufacturing_x0020_or_x0020_production_x0020_data" minOccurs="0"/>
                <xsd:element ref="ns3:Contract_x0020_Number" minOccurs="0"/>
                <xsd:element ref="ns3:Distributed_x0020_Limitations" minOccurs="0"/>
                <xsd:element ref="ns3:DocSetID" minOccurs="0"/>
                <xsd:element ref="ns3:Responsible_x0020_Organization" minOccurs="0"/>
                <xsd:element ref="ns3:Publication_x0020_or_x0020_Organization" minOccurs="0"/>
                <xsd:element ref="ns3:Website" minOccurs="0"/>
                <xsd:element ref="ns3:Support_x0020_the_x0020_following_x0020_NASA_x0020_Program" minOccurs="0"/>
                <xsd:element ref="ns3:Support_x0020_the_x0020_following_x0020_NASA_x0020_Program_x0020_Other" minOccurs="0"/>
                <xsd:element ref="ns3:Related_x0020_to_x0020_military_x0020_application" minOccurs="0"/>
                <xsd:element ref="ns3:Explain_x0020_information_x0020_contain_x0020_detail_x0020_design_x002c__x0020_development_x002c__x0020_manufacturing_x0020_or_x0020_production_x0020_data" minOccurs="0"/>
                <xsd:element ref="ns3:Limited_x0020_until_x0020_Date" minOccurs="0"/>
                <xsd:element ref="ns3:Requested_x0020_review_x0020_by_x0020_date" minOccurs="0"/>
                <xsd:element ref="ns3:TRA" minOccurs="0"/>
                <xsd:element ref="ns3:EC" minOccurs="0"/>
                <xsd:element ref="ns3:TOM_x002f_Manager" minOccurs="0"/>
                <xsd:element ref="ns3:Primary_x0020_Admin" minOccurs="0"/>
                <xsd:element ref="ns3:Author_x0020_Status" minOccurs="0"/>
                <xsd:element ref="ns3:TERA" minOccurs="0"/>
                <xsd:element ref="ns2:TaxKeywordTaxHTField" minOccurs="0"/>
                <xsd:element ref="ns2:TaxCatchAll" minOccurs="0"/>
                <xsd:element ref="ns3:Are_x0020_you_x0020_ready_x0020_to_x0020_Start_x0020_PubPress" minOccurs="0"/>
                <xsd:element ref="ns3:Send_x0020_Emails" minOccurs="0"/>
                <xsd:element ref="ns3:Restart_x0020_Workflows" minOccurs="0"/>
                <xsd:element ref="ns1:_dlc_Exempt" minOccurs="0"/>
                <xsd:element ref="ns1:_dlc_ExpireDateSaved" minOccurs="0"/>
                <xsd:element ref="ns1:_dlc_ExpireDate" minOccurs="0"/>
                <xsd:element ref="ns1:LargeFileSize" minOccurs="0"/>
                <xsd:element ref="ns4:D38D7918E8D62_DiskName" minOccurs="0"/>
                <xsd:element ref="ns1:FileShareFlag" minOccurs="0"/>
                <xsd:element ref="ns3:TERA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ma:readOnly="fals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ma:readOnly="false">
      <xsd:simpleType>
        <xsd:restriction base="dms:Unknown"/>
      </xsd:simpleType>
    </xsd:element>
    <xsd:element name="DocumentSetDescription" ma:index="24" nillable="true" ma:displayName="Description" ma:description="A description of the Document Set" ma:internalName="DocumentSetDescription">
      <xsd:simpleType>
        <xsd:restriction base="dms:Note"/>
      </xsd:simpleType>
    </xsd:element>
    <xsd:element name="_dlc_Exempt" ma:index="54" nillable="true" ma:displayName="Exempt from Policy" ma:hidden="true" ma:internalName="_dlc_Exempt" ma:readOnly="true">
      <xsd:simpleType>
        <xsd:restriction base="dms:Unknown"/>
      </xsd:simpleType>
    </xsd:element>
    <xsd:element name="_dlc_ExpireDateSaved" ma:index="55" nillable="true" ma:displayName="Original Expiration Date" ma:hidden="true" ma:internalName="_dlc_ExpireDateSaved" ma:readOnly="true">
      <xsd:simpleType>
        <xsd:restriction base="dms:DateTime"/>
      </xsd:simpleType>
    </xsd:element>
    <xsd:element name="_dlc_ExpireDate" ma:index="56" nillable="true" ma:displayName="Expiration Date" ma:description="" ma:hidden="true" ma:indexed="true" ma:internalName="_dlc_ExpireDate" ma:readOnly="true">
      <xsd:simpleType>
        <xsd:restriction base="dms:DateTime"/>
      </xsd:simpleType>
    </xsd:element>
    <xsd:element name="LargeFileSize" ma:index="57" nillable="true" ma:displayName="Linked File Size" ma:hidden="true" ma:internalName="LargeFileSize">
      <xsd:simpleType>
        <xsd:restriction base="dms:Note">
          <xsd:maxLength value="255"/>
        </xsd:restriction>
      </xsd:simpleType>
    </xsd:element>
    <xsd:element name="FileShareFlag" ma:index="59" nillable="true" ma:displayName="File Share Flag" ma:default="0.0" ma:hidden="true" ma:internalName="_x0024_Resources_x003a_FSDLResources_x002c_VDL_FileShareFlag_x003b_" ma:readOnly="tru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329331cb-5daf-4852-9d8b-5e74950c0d5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axKeywordTaxHTField" ma:index="48" nillable="true" ma:taxonomy="true" ma:internalName="TaxKeywordTaxHTField" ma:taxonomyFieldName="TaxKeyword" ma:displayName="Enterprise Keywords" ma:fieldId="{23f27201-bee3-471e-b2e7-b64fd8b7ca38}" ma:taxonomyMulti="true" ma:sspId="6cc82dbc-69a5-4e8a-bdbd-5a288e1e957c" ma:termSetId="00000000-0000-0000-0000-000000000000" ma:anchorId="00000000-0000-0000-0000-000000000000" ma:open="true" ma:isKeyword="true">
      <xsd:complexType>
        <xsd:sequence>
          <xsd:element ref="pc:Terms" minOccurs="0" maxOccurs="1"/>
        </xsd:sequence>
      </xsd:complexType>
    </xsd:element>
    <xsd:element name="TaxCatchAll" ma:index="49" nillable="true" ma:displayName="Taxonomy Catch All Column" ma:hidden="true" ma:list="{b26f93dc-6902-4512-91f8-166d4558bc6f}" ma:internalName="TaxCatchAll" ma:showField="CatchAllData" ma:web="329331cb-5daf-4852-9d8b-5e74950c0d5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9c68d2c-46c4-4be8-b3d0-d0b3b93f3a23" elementFormDefault="qualified">
    <xsd:import namespace="http://schemas.microsoft.com/office/2006/documentManagement/types"/>
    <xsd:import namespace="http://schemas.microsoft.com/office/infopath/2007/PartnerControls"/>
    <xsd:element name="Stage" ma:index="11" nillable="true" ma:displayName="Stage" ma:default="TRA" ma:format="Dropdown" ma:internalName="Stage">
      <xsd:simpleType>
        <xsd:restriction base="dms:Choice">
          <xsd:enumeration value="TRA"/>
          <xsd:enumeration value="Author TRA"/>
          <xsd:enumeration value="TERA"/>
          <xsd:enumeration value="Author TERA"/>
          <xsd:enumeration value="EC"/>
          <xsd:enumeration value="Rejected"/>
          <xsd:enumeration value="Author EC"/>
          <xsd:enumeration value="TOM"/>
          <xsd:enumeration value="Approved"/>
        </xsd:restriction>
      </xsd:simpleType>
    </xsd:element>
    <xsd:element name="Technical_x0020_Editor" ma:index="14" nillable="true" ma:displayName="TR Personnel" ma:default="jeannie.l.nillen@nasa.gov" ma:description="" ma:format="Dropdown" ma:hidden="true" ma:internalName="Technical_x0020_Editor" ma:readOnly="false">
      <xsd:simpleType>
        <xsd:restriction base="dms:Choice">
          <xsd:enumeration value="jeannie.l.nillen@nasa.gov"/>
          <xsd:enumeration value="kamel.a.takla@nasa.gov"/>
        </xsd:restriction>
      </xsd:simpleType>
    </xsd:element>
    <xsd:element name="TRA_x0020_Status" ma:index="15" nillable="true" ma:displayName="TRA Status" ma:description="" ma:format="Dropdown" ma:internalName="TRA_x0020_Status">
      <xsd:simpleType>
        <xsd:restriction base="dms:Choice">
          <xsd:enumeration value="Approved"/>
          <xsd:enumeration value="Approved with Redline"/>
        </xsd:restriction>
      </xsd:simpleType>
    </xsd:element>
    <xsd:element name="TERA_x0020_Status" ma:index="16" nillable="true" ma:displayName="TERA Status" ma:description="" ma:format="Dropdown" ma:internalName="TERA_x0020_Status">
      <xsd:simpleType>
        <xsd:restriction base="dms:Choice">
          <xsd:enumeration value="Approved"/>
          <xsd:enumeration value="Approved with Redline"/>
        </xsd:restriction>
      </xsd:simpleType>
    </xsd:element>
    <xsd:element name="EC_x0020_Status" ma:index="17" nillable="true" ma:displayName="EC Status" ma:description="" ma:format="Dropdown" ma:internalName="EC_x0020_Status">
      <xsd:simpleType>
        <xsd:restriction base="dms:Choice">
          <xsd:enumeration value="Approved"/>
          <xsd:enumeration value="Approved with Redline"/>
        </xsd:restriction>
      </xsd:simpleType>
    </xsd:element>
    <xsd:element name="TOM_x002f_Manage_x0020_Choice" ma:index="18" nillable="true" ma:displayName="TOM/Manage Status" ma:description="Only Stakeholder that can reject" ma:format="Dropdown" ma:internalName="TOM_x002f_Manage_x0020_Choice">
      <xsd:simpleType>
        <xsd:restriction base="dms:Choice">
          <xsd:enumeration value="Approved"/>
          <xsd:enumeration value="Reject"/>
        </xsd:restriction>
      </xsd:simpleType>
    </xsd:element>
    <xsd:element name="StartDate" ma:index="19" nillable="true" ma:displayName="StartDate" ma:description="Day Workflow Started" ma:format="DateOnly" ma:internalName="StartDate">
      <xsd:simpleType>
        <xsd:restriction base="dms:DateTime"/>
      </xsd:simpleType>
    </xsd:element>
    <xsd:element name="Start_x0020_Pubpress" ma:index="20" nillable="true" ma:displayName="Start Pubpress" ma:internalName="Start_x0020_Pubpress">
      <xsd:complexType>
        <xsd:complexContent>
          <xsd:extension base="dms:URL">
            <xsd:sequence>
              <xsd:element name="Url" type="dms:ValidUrl" minOccurs="0" nillable="true"/>
              <xsd:element name="Description" type="xsd:string" nillable="true"/>
            </xsd:sequence>
          </xsd:extension>
        </xsd:complexContent>
      </xsd:complexType>
    </xsd:element>
    <xsd:element name="Restart_x0020_PubPress" ma:index="21" nillable="true" ma:displayName="Reset PubPress Fields" ma:internalName="Restart_x0020_PubPress">
      <xsd:complexType>
        <xsd:complexContent>
          <xsd:extension base="dms:URL">
            <xsd:sequence>
              <xsd:element name="Url" type="dms:ValidUrl" minOccurs="0" nillable="true"/>
              <xsd:element name="Description" type="xsd:string" nillable="true"/>
            </xsd:sequence>
          </xsd:extension>
        </xsd:complexContent>
      </xsd:complexType>
    </xsd:element>
    <xsd:element name="Author0" ma:index="22" nillable="true" ma:displayName="Author" ma:description="" ma:hidden="true" ma:list="UserInfo" ma:SharePointGroup="0" ma:internalName="Author0" ma:readOnly="false" ma:showField="User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ubManager" ma:index="23" nillable="true" ma:displayName="PubManager" ma:internalName="PubManager">
      <xsd:complexType>
        <xsd:complexContent>
          <xsd:extension base="dms:URL">
            <xsd:sequence>
              <xsd:element name="Url" type="dms:ValidUrl" minOccurs="0" nillable="true"/>
              <xsd:element name="Description" type="xsd:string" nillable="true"/>
            </xsd:sequence>
          </xsd:extension>
        </xsd:complexContent>
      </xsd:complexType>
    </xsd:element>
    <xsd:element name="All_x0020_Other_x0020_Authors_x0020_and_x0020_Agency_x002f_Company" ma:index="25" nillable="true" ma:displayName="All Other Authors and Agency/Company" ma:internalName="All_x0020_Other_x0020_Authors_x0020_and_x0020_Agency_x002f_Company">
      <xsd:simpleType>
        <xsd:restriction base="dms:Note">
          <xsd:maxLength value="255"/>
        </xsd:restriction>
      </xsd:simpleType>
    </xsd:element>
    <xsd:element name="Charge_x0020_Number" ma:index="26" nillable="true" ma:displayName="Charge Number" ma:hidden="true" ma:internalName="Charge_x0020_Number" ma:readOnly="false">
      <xsd:simpleType>
        <xsd:restriction base="dms:Text">
          <xsd:maxLength value="255"/>
        </xsd:restriction>
      </xsd:simpleType>
    </xsd:element>
    <xsd:element name="Contain_x0020_detail_x0020_design_x002c__x0020_development_x002c__x0020_manufacturing_x0020_or_x0020_production_x0020_data" ma:index="27" nillable="true" ma:displayName="Contain detail design, development, manufacturing or production data" ma:description="Pertains to Export Control" ma:format="Dropdown" ma:internalName="Contain_x0020_detail_x0020_design_x002c__x0020_development_x002c__x0020_manufacturing_x0020_or_x0020_production_x0020_data">
      <xsd:simpleType>
        <xsd:restriction base="dms:Choice">
          <xsd:enumeration value="Yes"/>
          <xsd:enumeration value="No"/>
        </xsd:restriction>
      </xsd:simpleType>
    </xsd:element>
    <xsd:element name="Contract_x0020_Number" ma:index="28" nillable="true" ma:displayName="Contract or Grant Number" ma:internalName="Contract_x0020_Number">
      <xsd:simpleType>
        <xsd:restriction base="dms:Text">
          <xsd:maxLength value="255"/>
        </xsd:restriction>
      </xsd:simpleType>
    </xsd:element>
    <xsd:element name="Distributed_x0020_Limitations" ma:index="29" nillable="true" ma:displayName="Distributed Limitations" ma:format="Dropdown" ma:internalName="Distributed_x0020_Limitations">
      <xsd:simpleType>
        <xsd:restriction base="dms:Choice">
          <xsd:enumeration value="U.S. Government agencies/agency contractors only"/>
          <xsd:enumeration value="U.S. Government agencies only"/>
          <xsd:enumeration value="NASA personnel and NASA contractors only"/>
          <xsd:enumeration value="NASA contractors and U.S. Government only"/>
          <xsd:enumeration value="NASA personnel only"/>
          <xsd:enumeration value="U.S. persons with a need to know and signed NDA"/>
          <xsd:enumeration value="Available only with the approval of issuing office"/>
          <xsd:enumeration value="Limited until date (mm/dd/yy)"/>
          <xsd:enumeration value="Publicly Available – No Limitations/Restrictions"/>
          <xsd:enumeration value="Only the Publisher"/>
          <xsd:enumeration value="Available only with the approval of the author"/>
        </xsd:restriction>
      </xsd:simpleType>
    </xsd:element>
    <xsd:element name="DocSetID" ma:index="30" nillable="true" ma:displayName="DocSetID" ma:internalName="DocSetID">
      <xsd:simpleType>
        <xsd:restriction base="dms:Text">
          <xsd:maxLength value="255"/>
        </xsd:restriction>
      </xsd:simpleType>
    </xsd:element>
    <xsd:element name="Responsible_x0020_Organization" ma:index="31" nillable="true" ma:displayName="Responsible Organization" ma:default="SA (Human Health Performance Contract)" ma:format="Dropdown" ma:internalName="Responsible_x0020_Organization">
      <xsd:simpleType>
        <xsd:restriction base="dms:Choice">
          <xsd:enumeration value="SA (Human Health Performance Contract)"/>
          <xsd:enumeration value="SD (Flight and Medical Operations)"/>
          <xsd:enumeration value="SF (Human Systems and Engineering)"/>
          <xsd:enumeration value="SK (Biomedical and Environmental Research)"/>
        </xsd:restriction>
      </xsd:simpleType>
    </xsd:element>
    <xsd:element name="Publication_x0020_or_x0020_Organization" ma:index="32" nillable="true" ma:displayName="Publication or Organization" ma:description="Enter journal or conference name or N/A when not applicable." ma:internalName="Publication_x0020_or_x0020_Organization">
      <xsd:simpleType>
        <xsd:restriction base="dms:Text">
          <xsd:maxLength value="255"/>
        </xsd:restriction>
      </xsd:simpleType>
    </xsd:element>
    <xsd:element name="Website" ma:index="33" nillable="true" ma:displayName="Website" ma:description="Conference or Journal Website" ma:internalName="Website">
      <xsd:simpleType>
        <xsd:restriction base="dms:Text">
          <xsd:maxLength value="255"/>
        </xsd:restriction>
      </xsd:simpleType>
    </xsd:element>
    <xsd:element name="Support_x0020_the_x0020_following_x0020_NASA_x0020_Program" ma:index="34" nillable="true" ma:displayName="Support the following NASA Program" ma:format="Dropdown" ma:internalName="Support_x0020_the_x0020_following_x0020_NASA_x0020_Program">
      <xsd:simpleType>
        <xsd:restriction base="dms:Choice">
          <xsd:enumeration value="CHS"/>
          <xsd:enumeration value="DSG"/>
          <xsd:enumeration value="HRP"/>
          <xsd:enumeration value="MPCV"/>
          <xsd:enumeration value="Other(Please Specify)"/>
        </xsd:restriction>
      </xsd:simpleType>
    </xsd:element>
    <xsd:element name="Support_x0020_the_x0020_following_x0020_NASA_x0020_Program_x0020_Other" ma:index="35" nillable="true" ma:displayName="Support the following NASA Program Other" ma:internalName="Support_x0020_the_x0020_following_x0020_NASA_x0020_Program_x0020_Other">
      <xsd:simpleType>
        <xsd:restriction base="dms:Text">
          <xsd:maxLength value="255"/>
        </xsd:restriction>
      </xsd:simpleType>
    </xsd:element>
    <xsd:element name="Related_x0020_to_x0020_military_x0020_application" ma:index="36" nillable="true" ma:displayName="Related to military application" ma:description="Pertains to ITAR" ma:format="Dropdown" ma:internalName="Related_x0020_to_x0020_military_x0020_application">
      <xsd:simpleType>
        <xsd:restriction base="dms:Choice">
          <xsd:enumeration value="Yes"/>
          <xsd:enumeration value="No"/>
        </xsd:restriction>
      </xsd:simpleType>
    </xsd:element>
    <xsd:element name="Explain_x0020_information_x0020_contain_x0020_detail_x0020_design_x002c__x0020_development_x002c__x0020_manufacturing_x0020_or_x0020_production_x0020_data" ma:index="37" nillable="true" ma:displayName="Explain" ma:description="Explain Export Control information contain detail design, development, manufacturing or production data" ma:internalName="Explain_x0020_information_x0020_contain_x0020_detail_x0020_design_x002c__x0020_development_x002c__x0020_manufacturing_x0020_or_x0020_production_x0020_data">
      <xsd:simpleType>
        <xsd:restriction base="dms:Note">
          <xsd:maxLength value="255"/>
        </xsd:restriction>
      </xsd:simpleType>
    </xsd:element>
    <xsd:element name="Limited_x0020_until_x0020_Date" ma:index="38" nillable="true" ma:displayName="Limited until Date" ma:format="DateOnly" ma:internalName="Limited_x0020_until_x0020_Date">
      <xsd:simpleType>
        <xsd:restriction base="dms:DateTime"/>
      </xsd:simpleType>
    </xsd:element>
    <xsd:element name="Requested_x0020_review_x0020_by_x0020_date" ma:index="39" nillable="true" ma:displayName="Author Need By" ma:description="The Date the author needs the PubPress completed by." ma:format="DateOnly" ma:internalName="Requested_x0020_review_x0020_by_x0020_date">
      <xsd:simpleType>
        <xsd:restriction base="dms:DateTime"/>
      </xsd:simpleType>
    </xsd:element>
    <xsd:element name="TRA" ma:index="40" nillable="true" ma:displayName="Technical Reviewer (TRA )" ma:description="" ma:hidden="true" ma:list="UserInfo" ma:SharePointGroup="0" ma:internalName="TRA" ma:readOnly="false" ma:showField="Titl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C" ma:index="41" nillable="true" ma:displayName="EC" ma:description="" ma:hidden="true" ma:list="UserInfo" ma:SharePointGroup="0" ma:internalName="EC" ma:readOnly="false" ma:showField="Titl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OM_x002f_Manager" ma:index="42" nillable="true" ma:displayName="TOM/Manager" ma:description="" ma:hidden="true" ma:list="UserInfo" ma:SharePointGroup="0" ma:internalName="TOM_x002f_Manager" ma:readOnly="false" ma:showField="Titl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rimary_x0020_Admin" ma:index="43" nillable="true" ma:displayName="Primary Admin" ma:hidden="true" ma:list="UserInfo" ma:SharePointGroup="0" ma:internalName="Primary_x0020_Admin"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uthor_x0020_Status" ma:index="44" nillable="true" ma:displayName="Author Status" ma:description="" ma:format="Dropdown" ma:internalName="Author_x0020_Status">
      <xsd:simpleType>
        <xsd:restriction base="dms:Choice">
          <xsd:enumeration value="Approved"/>
          <xsd:enumeration value="Withdraw"/>
        </xsd:restriction>
      </xsd:simpleType>
    </xsd:element>
    <xsd:element name="TERA" ma:index="45" nillable="true" ma:displayName="Technical Editor (TERA)" ma:description="" ma:hidden="true" ma:list="UserInfo" ma:SearchPeopleOnly="false" ma:SharePointGroup="0" ma:internalName="TERA" ma:readOnly="false" ma:showField="Titl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re_x0020_you_x0020_ready_x0020_to_x0020_Start_x0020_PubPress" ma:index="50" nillable="true" ma:displayName="Are you ready to Start PubPress" ma:default="0" ma:description="After you upload word document, select Yes." ma:internalName="Are_x0020_you_x0020_ready_x0020_to_x0020_Start_x0020_PubPress">
      <xsd:simpleType>
        <xsd:restriction base="dms:Boolean"/>
      </xsd:simpleType>
    </xsd:element>
    <xsd:element name="Send_x0020_Emails" ma:index="52" nillable="true" ma:displayName="Send Emails" ma:default="1" ma:internalName="Send_x0020_Emails">
      <xsd:simpleType>
        <xsd:restriction base="dms:Boolean"/>
      </xsd:simpleType>
    </xsd:element>
    <xsd:element name="Restart_x0020_Workflows" ma:index="53" nillable="true" ma:displayName="Restart Workflows" ma:default="Yes" ma:format="Dropdown" ma:internalName="Restart_x0020_Workflows">
      <xsd:simpleType>
        <xsd:restriction base="dms:Choice">
          <xsd:enumeration value="Yes"/>
          <xsd:enumeration value="No"/>
        </xsd:restriction>
      </xsd:simpleType>
    </xsd:element>
    <xsd:element name="TERA0" ma:index="60" nillable="true" ma:displayName="TERA for holding" ma:list="UserInfo" ma:SharePointGroup="0" ma:internalName="TERA0"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e14bc9f-d43a-4562-9a47-6bccc43a8b23" elementFormDefault="qualified">
    <xsd:import namespace="http://schemas.microsoft.com/office/2006/documentManagement/types"/>
    <xsd:import namespace="http://schemas.microsoft.com/office/infopath/2007/PartnerControls"/>
    <xsd:element name="D38D7918E8D62_DiskName" ma:index="58" nillable="true" ma:displayName="DiskName" ma:description="" ma:hidden="true" ma:internalName="DiskName"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46" ma:displayName="Comments"/>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SharedWithUsers xmlns="329331cb-5daf-4852-9d8b-5e74950c0d54">
      <UserInfo>
        <DisplayName>Scheuring, Richard A. (JSC-SD311)</DisplayName>
        <AccountId>16</AccountId>
        <AccountType/>
      </UserInfo>
    </SharedWithUsers>
    <TaxCatchAll xmlns="329331cb-5daf-4852-9d8b-5e74950c0d54"/>
    <Restart_x0020_PubPress xmlns="29c68d2c-46c4-4be8-b3d0-d0b3b93f3a23">
      <Url xsi:nil="true"/>
      <Description xsi:nil="true"/>
    </Restart_x0020_PubPress>
    <Primary_x0020_Admin xmlns="29c68d2c-46c4-4be8-b3d0-d0b3b93f3a23">
      <UserInfo>
        <DisplayName/>
        <AccountId xsi:nil="true"/>
        <AccountType/>
      </UserInfo>
    </Primary_x0020_Admin>
    <Are_x0020_you_x0020_ready_x0020_to_x0020_Start_x0020_PubPress xmlns="29c68d2c-46c4-4be8-b3d0-d0b3b93f3a23">false</Are_x0020_you_x0020_ready_x0020_to_x0020_Start_x0020_PubPress>
    <TERA0 xmlns="29c68d2c-46c4-4be8-b3d0-d0b3b93f3a23">
      <UserInfo>
        <DisplayName/>
        <AccountId xsi:nil="true"/>
        <AccountType/>
      </UserInfo>
    </TERA0>
    <TOM_x002f_Manage_x0020_Choice xmlns="29c68d2c-46c4-4be8-b3d0-d0b3b93f3a23" xsi:nil="true"/>
    <Requested_x0020_review_x0020_by_x0020_date xmlns="29c68d2c-46c4-4be8-b3d0-d0b3b93f3a23" xsi:nil="true"/>
    <Send_x0020_Emails xmlns="29c68d2c-46c4-4be8-b3d0-d0b3b93f3a23">true</Send_x0020_Emails>
    <Stage xmlns="29c68d2c-46c4-4be8-b3d0-d0b3b93f3a23">TRA</Stage>
    <PubManager xmlns="29c68d2c-46c4-4be8-b3d0-d0b3b93f3a23">
      <Url xsi:nil="true"/>
      <Description xsi:nil="true"/>
    </PubManager>
    <TRA_x0020_Status xmlns="29c68d2c-46c4-4be8-b3d0-d0b3b93f3a23" xsi:nil="true"/>
    <DocumentSetDescription xmlns="http://schemas.microsoft.com/sharepoint/v3" xsi:nil="true"/>
    <Related_x0020_to_x0020_military_x0020_application xmlns="29c68d2c-46c4-4be8-b3d0-d0b3b93f3a23" xsi:nil="true"/>
    <LargeFileSize xmlns="http://schemas.microsoft.com/sharepoint/v3" xsi:nil="true"/>
    <Technical_x0020_Editor xmlns="29c68d2c-46c4-4be8-b3d0-d0b3b93f3a23">jeannie.l.nillen@nasa.gov</Technical_x0020_Editor>
    <Support_x0020_the_x0020_following_x0020_NASA_x0020_Program xmlns="29c68d2c-46c4-4be8-b3d0-d0b3b93f3a23" xsi:nil="true"/>
    <EC xmlns="29c68d2c-46c4-4be8-b3d0-d0b3b93f3a23">
      <UserInfo>
        <DisplayName/>
        <AccountId xsi:nil="true"/>
        <AccountType/>
      </UserInfo>
    </EC>
    <EC_x0020_Status xmlns="29c68d2c-46c4-4be8-b3d0-d0b3b93f3a23" xsi:nil="true"/>
    <All_x0020_Other_x0020_Authors_x0020_and_x0020_Agency_x002f_Company xmlns="29c68d2c-46c4-4be8-b3d0-d0b3b93f3a23" xsi:nil="true"/>
    <Restart_x0020_Workflows xmlns="29c68d2c-46c4-4be8-b3d0-d0b3b93f3a23">Yes</Restart_x0020_Workflows>
    <Author0 xmlns="29c68d2c-46c4-4be8-b3d0-d0b3b93f3a23">
      <UserInfo>
        <DisplayName/>
        <AccountId xsi:nil="true"/>
        <AccountType/>
      </UserInfo>
    </Author0>
    <Contain_x0020_detail_x0020_design_x002c__x0020_development_x002c__x0020_manufacturing_x0020_or_x0020_production_x0020_data xmlns="29c68d2c-46c4-4be8-b3d0-d0b3b93f3a23" xsi:nil="true"/>
    <Start_x0020_Pubpress xmlns="29c68d2c-46c4-4be8-b3d0-d0b3b93f3a23">
      <Url xsi:nil="true"/>
      <Description xsi:nil="true"/>
    </Start_x0020_Pubpress>
    <Website xmlns="29c68d2c-46c4-4be8-b3d0-d0b3b93f3a23" xsi:nil="true"/>
    <TRA xmlns="29c68d2c-46c4-4be8-b3d0-d0b3b93f3a23">
      <UserInfo>
        <DisplayName/>
        <AccountId xsi:nil="true"/>
        <AccountType/>
      </UserInfo>
    </TRA>
    <PublishingExpirationDate xmlns="http://schemas.microsoft.com/sharepoint/v3" xsi:nil="true"/>
    <Publication_x0020_or_x0020_Organization xmlns="29c68d2c-46c4-4be8-b3d0-d0b3b93f3a23" xsi:nil="true"/>
    <Limited_x0020_until_x0020_Date xmlns="29c68d2c-46c4-4be8-b3d0-d0b3b93f3a23" xsi:nil="true"/>
    <TERA_x0020_Status xmlns="29c68d2c-46c4-4be8-b3d0-d0b3b93f3a23" xsi:nil="true"/>
    <Explain_x0020_information_x0020_contain_x0020_detail_x0020_design_x002c__x0020_development_x002c__x0020_manufacturing_x0020_or_x0020_production_x0020_data xmlns="29c68d2c-46c4-4be8-b3d0-d0b3b93f3a23" xsi:nil="true"/>
    <PublishingStartDate xmlns="http://schemas.microsoft.com/sharepoint/v3" xsi:nil="true"/>
    <StartDate xmlns="29c68d2c-46c4-4be8-b3d0-d0b3b93f3a23" xsi:nil="true"/>
    <Charge_x0020_Number xmlns="29c68d2c-46c4-4be8-b3d0-d0b3b93f3a23" xsi:nil="true"/>
    <Distributed_x0020_Limitations xmlns="29c68d2c-46c4-4be8-b3d0-d0b3b93f3a23" xsi:nil="true"/>
    <Support_x0020_the_x0020_following_x0020_NASA_x0020_Program_x0020_Other xmlns="29c68d2c-46c4-4be8-b3d0-d0b3b93f3a23" xsi:nil="true"/>
    <TERA xmlns="29c68d2c-46c4-4be8-b3d0-d0b3b93f3a23">
      <UserInfo>
        <DisplayName/>
        <AccountId xsi:nil="true"/>
        <AccountType/>
      </UserInfo>
    </TERA>
    <TaxKeywordTaxHTField xmlns="329331cb-5daf-4852-9d8b-5e74950c0d54">
      <Terms xmlns="http://schemas.microsoft.com/office/infopath/2007/PartnerControls"/>
    </TaxKeywordTaxHTField>
    <Responsible_x0020_Organization xmlns="29c68d2c-46c4-4be8-b3d0-d0b3b93f3a23">SA (Human Health Performance Contract)</Responsible_x0020_Organization>
    <TOM_x002f_Manager xmlns="29c68d2c-46c4-4be8-b3d0-d0b3b93f3a23">
      <UserInfo>
        <DisplayName/>
        <AccountId xsi:nil="true"/>
        <AccountType/>
      </UserInfo>
    </TOM_x002f_Manager>
    <Contract_x0020_Number xmlns="29c68d2c-46c4-4be8-b3d0-d0b3b93f3a23" xsi:nil="true"/>
    <DocSetID xmlns="29c68d2c-46c4-4be8-b3d0-d0b3b93f3a23" xsi:nil="true"/>
    <Author_x0020_Status xmlns="29c68d2c-46c4-4be8-b3d0-d0b3b93f3a23" xsi:nil="true"/>
    <_dlc_ExpireDateSaved xmlns="http://schemas.microsoft.com/sharepoint/v3" xsi:nil="true"/>
    <_dlc_ExpireDate xmlns="http://schemas.microsoft.com/sharepoint/v3">2022-07-18T13:41:46+00:00</_dlc_ExpireDate>
  </documentManagement>
</p:properties>
</file>

<file path=customXml/itemProps1.xml><?xml version="1.0" encoding="utf-8"?>
<ds:datastoreItem xmlns:ds="http://schemas.openxmlformats.org/officeDocument/2006/customXml" ds:itemID="{CB7E02BE-FC24-4E81-87A8-4E1498046F7C}">
  <ds:schemaRefs>
    <ds:schemaRef ds:uri="http://schemas.microsoft.com/sharepoint/v3/contenttype/forms"/>
  </ds:schemaRefs>
</ds:datastoreItem>
</file>

<file path=customXml/itemProps2.xml><?xml version="1.0" encoding="utf-8"?>
<ds:datastoreItem xmlns:ds="http://schemas.openxmlformats.org/officeDocument/2006/customXml" ds:itemID="{71D40BAB-61AE-43CF-8BBE-38B52434CC62}">
  <ds:schemaRefs>
    <ds:schemaRef ds:uri="office.server.policy"/>
  </ds:schemaRefs>
</ds:datastoreItem>
</file>

<file path=customXml/itemProps3.xml><?xml version="1.0" encoding="utf-8"?>
<ds:datastoreItem xmlns:ds="http://schemas.openxmlformats.org/officeDocument/2006/customXml" ds:itemID="{48592DFA-2DAE-42CF-82CC-26473F6420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29331cb-5daf-4852-9d8b-5e74950c0d54"/>
    <ds:schemaRef ds:uri="29c68d2c-46c4-4be8-b3d0-d0b3b93f3a23"/>
    <ds:schemaRef ds:uri="9e14bc9f-d43a-4562-9a47-6bccc43a8b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C486A70-1D1D-4147-BACC-F52564E499DF}">
  <ds:schemaRefs>
    <ds:schemaRef ds:uri="http://purl.org/dc/dcmitype/"/>
    <ds:schemaRef ds:uri="http://www.w3.org/XML/1998/namespace"/>
    <ds:schemaRef ds:uri="http://schemas.microsoft.com/office/2006/metadata/properties"/>
    <ds:schemaRef ds:uri="http://purl.org/dc/terms/"/>
    <ds:schemaRef ds:uri="a9e13ebb-2e63-4374-a952-7ec22842e957"/>
    <ds:schemaRef ds:uri="http://schemas.microsoft.com/office/2006/documentManagement/types"/>
    <ds:schemaRef ds:uri="0d5859cf-ac6d-4b5a-80c5-20bd0f75026c"/>
    <ds:schemaRef ds:uri="http://schemas.microsoft.com/office/infopath/2007/PartnerControls"/>
    <ds:schemaRef ds:uri="http://schemas.openxmlformats.org/package/2006/metadata/core-properties"/>
    <ds:schemaRef ds:uri="http://purl.org/dc/elements/1.1/"/>
    <ds:schemaRef ds:uri="329331cb-5daf-4852-9d8b-5e74950c0d54"/>
    <ds:schemaRef ds:uri="29c68d2c-46c4-4be8-b3d0-d0b3b93f3a23"/>
    <ds:schemaRef ds:uri="http://schemas.microsoft.com/sharepoint/v3"/>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1622</TotalTime>
  <Words>723</Words>
  <Application>Microsoft Office PowerPoint</Application>
  <PresentationFormat>Widescreen</PresentationFormat>
  <Paragraphs>83</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75 Helvetica Bold</vt:lpstr>
      <vt:lpstr>Arial</vt:lpstr>
      <vt:lpstr>Calibri</vt:lpstr>
      <vt:lpstr>Calibri Light</vt:lpstr>
      <vt:lpstr>Office Theme</vt:lpstr>
      <vt:lpstr>LTV Proposed Acceleration Requirements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Payne, Stefanie (JSC-CM000)[BOOZ ALLEN HAMILTON]</dc:creator>
  <cp:lastModifiedBy>Dolick, Kevin R. (JSC-SK311)[WYLE LABORATORIES, INC.]</cp:lastModifiedBy>
  <cp:revision>80</cp:revision>
  <dcterms:created xsi:type="dcterms:W3CDTF">2019-09-19T15:32:31Z</dcterms:created>
  <dcterms:modified xsi:type="dcterms:W3CDTF">2022-01-19T20:05:43Z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0x0101007A1EED61ED555541BBE9EFB66D0CA894</vt:lpwstr>
  </property>
  <property fmtid="{D5CDD505-2E9C-101B-9397-08002B2CF9AE}" pid="3" name="_dlc_policyId">
    <vt:lpwstr>0x0101007A1EED61ED555541BBE9EFB66D0CA894|-1397252559</vt:lpwstr>
  </property>
  <property fmtid="{D5CDD505-2E9C-101B-9397-08002B2CF9AE}" pid="4" name="ItemRetentionFormula">
    <vt:lpwstr>&lt;formula id="Microsoft.Office.RecordsManagement.PolicyFeatures.Expiration.Formula.BuiltIn"&gt;&lt;number&gt;6&lt;/number&gt;&lt;property&gt;Modified&lt;/property&gt;&lt;propertyId&gt;28cf69c5-fa48-462a-b5cd-27b6f9d2bd5f&lt;/propertyId&gt;&lt;period&gt;months&lt;/period&gt;&lt;/formula&gt;</vt:lpwstr>
  </property>
  <property fmtid="{D5CDD505-2E9C-101B-9397-08002B2CF9AE}" pid="5" name="TaxKeyword">
    <vt:lpwstr/>
  </property>
  <property fmtid="{D5CDD505-2E9C-101B-9397-08002B2CF9AE}" pid="6" name="_docset_NoMedatataSyncRequired">
    <vt:lpwstr>False</vt:lpwstr>
  </property>
</Properties>
</file>