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491" r:id="rId2"/>
    <p:sldId id="455" r:id="rId3"/>
    <p:sldId id="514" r:id="rId4"/>
    <p:sldId id="510" r:id="rId5"/>
    <p:sldId id="511" r:id="rId6"/>
    <p:sldId id="512" r:id="rId7"/>
    <p:sldId id="513" r:id="rId8"/>
    <p:sldId id="492" r:id="rId9"/>
    <p:sldId id="518" r:id="rId10"/>
    <p:sldId id="507" r:id="rId11"/>
    <p:sldId id="505" r:id="rId12"/>
    <p:sldId id="45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3333FF"/>
    <a:srgbClr val="0000FF"/>
    <a:srgbClr val="FF9900"/>
    <a:srgbClr val="D5C5A9"/>
    <a:srgbClr val="DFCE9F"/>
    <a:srgbClr val="D6CA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4" autoAdjust="0"/>
    <p:restoredTop sz="94660"/>
  </p:normalViewPr>
  <p:slideViewPr>
    <p:cSldViewPr snapToGrid="0">
      <p:cViewPr varScale="1">
        <p:scale>
          <a:sx n="78" d="100"/>
          <a:sy n="78" d="100"/>
        </p:scale>
        <p:origin x="108" y="10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983CA-E2C8-4308-A121-DABE94CE0104}" type="datetimeFigureOut">
              <a:rPr lang="en-US" smtClean="0"/>
              <a:t>1/25/2022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4311E-44AB-4432-B6E3-E2BC4CE75318}" type="slidenum">
              <a:rPr lang="en-US" smtClean="0"/>
              <a:t>‹#›</a:t>
            </a:fld>
            <a:endParaRPr lang="en-US"/>
          </a:p>
        </p:txBody>
      </p:sp>
    </p:spTree>
    <p:extLst>
      <p:ext uri="{BB962C8B-B14F-4D97-AF65-F5344CB8AC3E}">
        <p14:creationId xmlns:p14="http://schemas.microsoft.com/office/powerpoint/2010/main" val="287004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eg"/><Relationship Id="rId4" Type="http://schemas.openxmlformats.org/officeDocument/2006/relationships/image" Target="../media/image5.png"/><Relationship Id="rId9" Type="http://schemas.openxmlformats.org/officeDocument/2006/relationships/image" Target="../media/image12.jpe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eg"/><Relationship Id="rId4" Type="http://schemas.openxmlformats.org/officeDocument/2006/relationships/image" Target="../media/image5.png"/><Relationship Id="rId9" Type="http://schemas.openxmlformats.org/officeDocument/2006/relationships/image" Target="../media/image12.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30CA3EF-3952-48AF-9E9B-0FFE89DB001F}"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48288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A3EF-3952-48AF-9E9B-0FFE89DB001F}"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1854650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A3EF-3952-48AF-9E9B-0FFE89DB001F}"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1618381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bg>
      <p:bgPr>
        <a:gradFill>
          <a:gsLst>
            <a:gs pos="40000">
              <a:schemeClr val="bg1">
                <a:alpha val="50000"/>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AEAEB-5E6E-4CAF-AC0F-A5894AEDE798}" type="datetime1">
              <a:rPr lang="en-US" smtClean="0"/>
              <a:t>1/25/2022</a:t>
            </a:fld>
            <a:endParaRPr lang="en-US"/>
          </a:p>
        </p:txBody>
      </p:sp>
      <p:pic>
        <p:nvPicPr>
          <p:cNvPr id="5" name="Picture 4"/>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21485" y="-20094"/>
            <a:ext cx="7589520" cy="6894576"/>
          </a:xfrm>
          <a:prstGeom prst="rect">
            <a:avLst/>
          </a:prstGeom>
        </p:spPr>
      </p:pic>
      <p:pic>
        <p:nvPicPr>
          <p:cNvPr id="8" name="Picture 20" descr="Temp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15143" y="21167"/>
            <a:ext cx="1324558" cy="12594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2"/>
          <p:cNvSpPr txBox="1">
            <a:spLocks noChangeArrowheads="1"/>
          </p:cNvSpPr>
          <p:nvPr userDrawn="1"/>
        </p:nvSpPr>
        <p:spPr bwMode="auto">
          <a:xfrm>
            <a:off x="7988266" y="365108"/>
            <a:ext cx="2790861" cy="65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defTabSz="380985" eaLnBrk="1" hangingPunct="1"/>
            <a:r>
              <a:rPr lang="en-US" sz="1833" b="1" dirty="0">
                <a:solidFill>
                  <a:srgbClr val="0070C0"/>
                </a:solidFill>
                <a:latin typeface="Calibri" panose="020F0502020204030204" pitchFamily="34" charset="0"/>
                <a:cs typeface="Calibri" panose="020F0502020204030204" pitchFamily="34" charset="0"/>
              </a:rPr>
              <a:t>Tropospheric Emissions: Monitoring of Pollution</a:t>
            </a:r>
            <a:endParaRPr lang="en-US" sz="1833" b="1" dirty="0">
              <a:solidFill>
                <a:srgbClr val="0070C0"/>
              </a:solidFill>
              <a:cs typeface="Arial" charset="0"/>
            </a:endParaRPr>
          </a:p>
        </p:txBody>
      </p:sp>
      <p:pic>
        <p:nvPicPr>
          <p:cNvPr id="10" name="Picture 2" descr="C:\Documents and Settings\mike\Local Settings\Temporary Internet Files\Content.Outlook\NGUL2M1K\new-uah-logo.jpg"/>
          <p:cNvPicPr>
            <a:picLocks noChangeAspect="1" noChangeArrowheads="1"/>
          </p:cNvPicPr>
          <p:nvPr userDrawn="1"/>
        </p:nvPicPr>
        <p:blipFill>
          <a:blip r:embed="rId4"/>
          <a:srcRect/>
          <a:stretch>
            <a:fillRect/>
          </a:stretch>
        </p:blipFill>
        <p:spPr bwMode="auto">
          <a:xfrm>
            <a:off x="10467155" y="6094112"/>
            <a:ext cx="1446698" cy="723349"/>
          </a:xfrm>
          <a:prstGeom prst="rect">
            <a:avLst/>
          </a:prstGeom>
          <a:noFill/>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753554" y="6280393"/>
            <a:ext cx="1641413" cy="350786"/>
          </a:xfrm>
          <a:prstGeom prst="rect">
            <a:avLst/>
          </a:prstGeom>
        </p:spPr>
      </p:pic>
      <p:sp>
        <p:nvSpPr>
          <p:cNvPr id="20" name="Text Placeholder 19"/>
          <p:cNvSpPr>
            <a:spLocks noGrp="1"/>
          </p:cNvSpPr>
          <p:nvPr>
            <p:ph type="body" sz="quarter" idx="13" hasCustomPrompt="1"/>
          </p:nvPr>
        </p:nvSpPr>
        <p:spPr>
          <a:xfrm>
            <a:off x="7855974" y="1605268"/>
            <a:ext cx="4098282" cy="912019"/>
          </a:xfrm>
        </p:spPr>
        <p:txBody>
          <a:bodyPr anchor="ctr">
            <a:noAutofit/>
          </a:bodyPr>
          <a:lstStyle>
            <a:lvl1pPr marL="0" indent="0" algn="ctr">
              <a:buNone/>
              <a:defRPr sz="3200">
                <a:latin typeface="+mj-lt"/>
              </a:defRPr>
            </a:lvl1pPr>
          </a:lstStyle>
          <a:p>
            <a:pPr lvl="0"/>
            <a:r>
              <a:rPr lang="en-US" dirty="0"/>
              <a:t>Title</a:t>
            </a:r>
          </a:p>
        </p:txBody>
      </p:sp>
      <p:sp>
        <p:nvSpPr>
          <p:cNvPr id="22" name="Text Placeholder 21"/>
          <p:cNvSpPr>
            <a:spLocks noGrp="1"/>
          </p:cNvSpPr>
          <p:nvPr>
            <p:ph type="body" sz="quarter" idx="14" hasCustomPrompt="1"/>
          </p:nvPr>
        </p:nvSpPr>
        <p:spPr>
          <a:xfrm>
            <a:off x="8158289" y="3174563"/>
            <a:ext cx="3606292" cy="601300"/>
          </a:xfrm>
        </p:spPr>
        <p:txBody>
          <a:bodyPr anchor="ctr">
            <a:normAutofit/>
          </a:bodyPr>
          <a:lstStyle>
            <a:lvl1pPr marL="0" indent="0" algn="ctr">
              <a:buNone/>
              <a:defRPr sz="2400"/>
            </a:lvl1pPr>
          </a:lstStyle>
          <a:p>
            <a:pPr lvl="0"/>
            <a:r>
              <a:rPr lang="en-US" dirty="0"/>
              <a:t>Authors</a:t>
            </a:r>
          </a:p>
        </p:txBody>
      </p:sp>
      <p:pic>
        <p:nvPicPr>
          <p:cNvPr id="1026" name="Picture 2" descr="Symbols of NASA | NASA"/>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519173" y="6057353"/>
            <a:ext cx="1593732" cy="79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114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3" name="Picture 1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94040" y="196265"/>
            <a:ext cx="692966" cy="777570"/>
          </a:xfrm>
          <a:prstGeom prst="rect">
            <a:avLst/>
          </a:prstGeom>
        </p:spPr>
      </p:pic>
      <p:pic>
        <p:nvPicPr>
          <p:cNvPr id="14" name="Picture 20" descr="Temp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6025" y="196265"/>
            <a:ext cx="768101" cy="7303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119883" y="164800"/>
            <a:ext cx="10058400"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667280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lumMod val="30000"/>
                <a:lumOff val="70000"/>
              </a:schemeClr>
            </a:gs>
          </a:gsLst>
          <a:lin ang="16200000" scaled="0"/>
        </a:gra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630345" y="6365294"/>
            <a:ext cx="436113" cy="365125"/>
          </a:xfrm>
        </p:spPr>
        <p:txBody>
          <a:bodyPr/>
          <a:lstStyle/>
          <a:p>
            <a:fld id="{BBC93AA5-82BE-468E-90B3-DD1DC18545AD}" type="slidenum">
              <a:rPr lang="en-US" smtClean="0"/>
              <a:t>‹#›</a:t>
            </a:fld>
            <a:endParaRPr lang="en-US" dirty="0"/>
          </a:p>
        </p:txBody>
      </p:sp>
      <p:pic>
        <p:nvPicPr>
          <p:cNvPr id="14" name="Picture 20" descr="Tempo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6025" y="196265"/>
            <a:ext cx="768101" cy="7303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119883" y="164800"/>
            <a:ext cx="10058400"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pic>
        <p:nvPicPr>
          <p:cNvPr id="1026" name="Picture 2">
            <a:extLst>
              <a:ext uri="{FF2B5EF4-FFF2-40B4-BE49-F238E27FC236}">
                <a16:creationId xmlns:a16="http://schemas.microsoft.com/office/drawing/2014/main" id="{9037E8C0-A1E2-4460-B9C7-E58E4DBFC3A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56016" y="164800"/>
            <a:ext cx="901480" cy="753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938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pic>
        <p:nvPicPr>
          <p:cNvPr id="10" name="Picture 2" descr="C:\Documents and Settings\mike\Local Settings\Temporary Internet Files\Content.Outlook\NGUL2M1K\new-uah-logo.jpg"/>
          <p:cNvPicPr>
            <a:picLocks noChangeAspect="1" noChangeArrowheads="1"/>
          </p:cNvPicPr>
          <p:nvPr userDrawn="1"/>
        </p:nvPicPr>
        <p:blipFill>
          <a:blip r:embed="rId2"/>
          <a:srcRect/>
          <a:stretch>
            <a:fillRect/>
          </a:stretch>
        </p:blipFill>
        <p:spPr bwMode="auto">
          <a:xfrm>
            <a:off x="10467155" y="6094112"/>
            <a:ext cx="1446698" cy="723349"/>
          </a:xfrm>
          <a:prstGeom prst="rect">
            <a:avLst/>
          </a:prstGeom>
          <a:noFill/>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47196" y="6280393"/>
            <a:ext cx="1641413" cy="350786"/>
          </a:xfrm>
          <a:prstGeom prst="rect">
            <a:avLst/>
          </a:prstGeom>
        </p:spPr>
      </p:pic>
      <p:pic>
        <p:nvPicPr>
          <p:cNvPr id="1026" name="Picture 2" descr="Symbols of NASA | NAS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19173" y="6057353"/>
            <a:ext cx="1593732" cy="7968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40AE41F-3CE7-4F9D-A021-0D24037F50A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6638"/>
          <a:stretch/>
        </p:blipFill>
        <p:spPr>
          <a:xfrm>
            <a:off x="5044542" y="-4954"/>
            <a:ext cx="7147458" cy="1775854"/>
          </a:xfrm>
          <a:prstGeom prst="rect">
            <a:avLst/>
          </a:prstGeom>
        </p:spPr>
      </p:pic>
      <p:sp>
        <p:nvSpPr>
          <p:cNvPr id="13" name="TextBox 12">
            <a:extLst>
              <a:ext uri="{FF2B5EF4-FFF2-40B4-BE49-F238E27FC236}">
                <a16:creationId xmlns:a16="http://schemas.microsoft.com/office/drawing/2014/main" id="{C11AFA65-AA87-42B9-8E4F-83710F72A389}"/>
              </a:ext>
            </a:extLst>
          </p:cNvPr>
          <p:cNvSpPr txBox="1"/>
          <p:nvPr userDrawn="1"/>
        </p:nvSpPr>
        <p:spPr>
          <a:xfrm>
            <a:off x="3283443" y="6489098"/>
            <a:ext cx="3613110"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U.S. Government sponsorship acknowledged.</a:t>
            </a:r>
          </a:p>
        </p:txBody>
      </p:sp>
      <p:pic>
        <p:nvPicPr>
          <p:cNvPr id="14" name="Picture 13">
            <a:extLst>
              <a:ext uri="{FF2B5EF4-FFF2-40B4-BE49-F238E27FC236}">
                <a16:creationId xmlns:a16="http://schemas.microsoft.com/office/drawing/2014/main" id="{EBEEEF21-E924-4825-BE70-1721F54D09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54" y="598614"/>
            <a:ext cx="2571365" cy="3857048"/>
          </a:xfrm>
          <a:prstGeom prst="rect">
            <a:avLst/>
          </a:prstGeom>
          <a:effectLst>
            <a:softEdge rad="635000"/>
          </a:effectLst>
        </p:spPr>
      </p:pic>
      <p:pic>
        <p:nvPicPr>
          <p:cNvPr id="15" name="Picture 14">
            <a:extLst>
              <a:ext uri="{FF2B5EF4-FFF2-40B4-BE49-F238E27FC236}">
                <a16:creationId xmlns:a16="http://schemas.microsoft.com/office/drawing/2014/main" id="{09D48DA5-08CF-4631-B824-4FC7CA0797C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677" y="4284845"/>
            <a:ext cx="3901440" cy="2590800"/>
          </a:xfrm>
          <a:prstGeom prst="rect">
            <a:avLst/>
          </a:prstGeom>
          <a:effectLst>
            <a:softEdge rad="635000"/>
          </a:effectLst>
        </p:spPr>
      </p:pic>
      <p:pic>
        <p:nvPicPr>
          <p:cNvPr id="16" name="Picture 15">
            <a:extLst>
              <a:ext uri="{FF2B5EF4-FFF2-40B4-BE49-F238E27FC236}">
                <a16:creationId xmlns:a16="http://schemas.microsoft.com/office/drawing/2014/main" id="{803085E0-8D60-4984-B2B7-4419BF1B926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13916" y="217240"/>
            <a:ext cx="3255975" cy="2441982"/>
          </a:xfrm>
          <a:prstGeom prst="rect">
            <a:avLst/>
          </a:prstGeom>
          <a:effectLst>
            <a:softEdge rad="635000"/>
          </a:effectLst>
        </p:spPr>
      </p:pic>
      <p:pic>
        <p:nvPicPr>
          <p:cNvPr id="17" name="Picture 16">
            <a:extLst>
              <a:ext uri="{FF2B5EF4-FFF2-40B4-BE49-F238E27FC236}">
                <a16:creationId xmlns:a16="http://schemas.microsoft.com/office/drawing/2014/main" id="{DD403C60-C430-4E9B-94DF-2FAA2EBB4F3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9883" r="7825" b="36394"/>
          <a:stretch/>
        </p:blipFill>
        <p:spPr>
          <a:xfrm>
            <a:off x="2495662" y="2389176"/>
            <a:ext cx="4179237" cy="2066486"/>
          </a:xfrm>
          <a:prstGeom prst="rect">
            <a:avLst/>
          </a:prstGeom>
          <a:effectLst>
            <a:softEdge rad="635000"/>
          </a:effectLst>
        </p:spPr>
      </p:pic>
      <p:pic>
        <p:nvPicPr>
          <p:cNvPr id="18" name="Picture 17">
            <a:extLst>
              <a:ext uri="{FF2B5EF4-FFF2-40B4-BE49-F238E27FC236}">
                <a16:creationId xmlns:a16="http://schemas.microsoft.com/office/drawing/2014/main" id="{FDBFFD40-866C-4C11-859F-9EA5CD3056E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62907" y="4148134"/>
            <a:ext cx="3505537" cy="2629152"/>
          </a:xfrm>
          <a:prstGeom prst="rect">
            <a:avLst/>
          </a:prstGeom>
          <a:effectLst>
            <a:softEdge rad="635000"/>
          </a:effectLst>
        </p:spPr>
      </p:pic>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3" name="Rectangle 2">
            <a:extLst>
              <a:ext uri="{FF2B5EF4-FFF2-40B4-BE49-F238E27FC236}">
                <a16:creationId xmlns:a16="http://schemas.microsoft.com/office/drawing/2014/main" id="{60241736-9805-4801-859B-9FC8C1CC8619}"/>
              </a:ext>
            </a:extLst>
          </p:cNvPr>
          <p:cNvSpPr/>
          <p:nvPr userDrawn="1"/>
        </p:nvSpPr>
        <p:spPr>
          <a:xfrm>
            <a:off x="848739" y="16470"/>
            <a:ext cx="3547959" cy="400110"/>
          </a:xfrm>
          <a:prstGeom prst="rect">
            <a:avLst/>
          </a:prstGeom>
        </p:spPr>
        <p:txBody>
          <a:bodyPr wrap="none">
            <a:spAutoFit/>
          </a:bodyPr>
          <a:lstStyle/>
          <a:p>
            <a:r>
              <a:rPr lang="en-US" sz="2000" b="1" dirty="0">
                <a:solidFill>
                  <a:schemeClr val="tx1"/>
                </a:solidFill>
              </a:rPr>
              <a:t>weather.msfc.nasa.gov/tempo/</a:t>
            </a:r>
          </a:p>
        </p:txBody>
      </p:sp>
    </p:spTree>
    <p:extLst>
      <p:ext uri="{BB962C8B-B14F-4D97-AF65-F5344CB8AC3E}">
        <p14:creationId xmlns:p14="http://schemas.microsoft.com/office/powerpoint/2010/main" val="1106510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Blank">
    <p:bg>
      <p:bgPr>
        <a:gradFill>
          <a:gsLst>
            <a:gs pos="52000">
              <a:schemeClr val="accent1">
                <a:lumMod val="40000"/>
                <a:lumOff val="60000"/>
              </a:schemeClr>
            </a:gs>
            <a:gs pos="52000">
              <a:schemeClr val="accent1">
                <a:lumMod val="40000"/>
                <a:lumOff val="60000"/>
              </a:schemeClr>
            </a:gs>
            <a:gs pos="52000">
              <a:schemeClr val="accent1">
                <a:lumMod val="40000"/>
                <a:lumOff val="60000"/>
              </a:schemeClr>
            </a:gs>
            <a:gs pos="33000">
              <a:schemeClr val="bg1"/>
            </a:gs>
          </a:gsLst>
          <a:lin ang="10800000" scaled="0"/>
        </a:gradFill>
        <a:effectLst/>
      </p:bgPr>
    </p:bg>
    <p:spTree>
      <p:nvGrpSpPr>
        <p:cNvPr id="1" name=""/>
        <p:cNvGrpSpPr/>
        <p:nvPr/>
      </p:nvGrpSpPr>
      <p:grpSpPr>
        <a:xfrm>
          <a:off x="0" y="0"/>
          <a:ext cx="0" cy="0"/>
          <a:chOff x="0" y="0"/>
          <a:chExt cx="0" cy="0"/>
        </a:xfrm>
      </p:grpSpPr>
      <p:pic>
        <p:nvPicPr>
          <p:cNvPr id="10" name="Picture 2" descr="C:\Documents and Settings\mike\Local Settings\Temporary Internet Files\Content.Outlook\NGUL2M1K\new-uah-logo.jpg"/>
          <p:cNvPicPr>
            <a:picLocks noChangeAspect="1" noChangeArrowheads="1"/>
          </p:cNvPicPr>
          <p:nvPr userDrawn="1"/>
        </p:nvPicPr>
        <p:blipFill>
          <a:blip r:embed="rId2"/>
          <a:srcRect/>
          <a:stretch>
            <a:fillRect/>
          </a:stretch>
        </p:blipFill>
        <p:spPr bwMode="auto">
          <a:xfrm>
            <a:off x="10467155" y="6094112"/>
            <a:ext cx="1446698" cy="723349"/>
          </a:xfrm>
          <a:prstGeom prst="rect">
            <a:avLst/>
          </a:prstGeom>
          <a:noFill/>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47196" y="6280393"/>
            <a:ext cx="1641413" cy="350786"/>
          </a:xfrm>
          <a:prstGeom prst="rect">
            <a:avLst/>
          </a:prstGeom>
        </p:spPr>
      </p:pic>
      <p:pic>
        <p:nvPicPr>
          <p:cNvPr id="1026" name="Picture 2" descr="Symbols of NASA | NASA"/>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19173" y="6057353"/>
            <a:ext cx="1593732" cy="7968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40AE41F-3CE7-4F9D-A021-0D24037F50AB}"/>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6638"/>
          <a:stretch/>
        </p:blipFill>
        <p:spPr>
          <a:xfrm>
            <a:off x="5693919" y="-4954"/>
            <a:ext cx="6498081" cy="1614511"/>
          </a:xfrm>
          <a:prstGeom prst="rect">
            <a:avLst/>
          </a:prstGeom>
        </p:spPr>
      </p:pic>
      <p:pic>
        <p:nvPicPr>
          <p:cNvPr id="14" name="Picture 13">
            <a:extLst>
              <a:ext uri="{FF2B5EF4-FFF2-40B4-BE49-F238E27FC236}">
                <a16:creationId xmlns:a16="http://schemas.microsoft.com/office/drawing/2014/main" id="{EBEEEF21-E924-4825-BE70-1721F54D090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54" y="598614"/>
            <a:ext cx="2571365" cy="3857048"/>
          </a:xfrm>
          <a:prstGeom prst="rect">
            <a:avLst/>
          </a:prstGeom>
          <a:effectLst>
            <a:softEdge rad="635000"/>
          </a:effectLst>
        </p:spPr>
      </p:pic>
      <p:pic>
        <p:nvPicPr>
          <p:cNvPr id="15" name="Picture 14">
            <a:extLst>
              <a:ext uri="{FF2B5EF4-FFF2-40B4-BE49-F238E27FC236}">
                <a16:creationId xmlns:a16="http://schemas.microsoft.com/office/drawing/2014/main" id="{09D48DA5-08CF-4631-B824-4FC7CA0797C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5677" y="4284845"/>
            <a:ext cx="3901440" cy="2590800"/>
          </a:xfrm>
          <a:prstGeom prst="rect">
            <a:avLst/>
          </a:prstGeom>
          <a:effectLst>
            <a:softEdge rad="635000"/>
          </a:effectLst>
        </p:spPr>
      </p:pic>
      <p:pic>
        <p:nvPicPr>
          <p:cNvPr id="16" name="Picture 15">
            <a:extLst>
              <a:ext uri="{FF2B5EF4-FFF2-40B4-BE49-F238E27FC236}">
                <a16:creationId xmlns:a16="http://schemas.microsoft.com/office/drawing/2014/main" id="{803085E0-8D60-4984-B2B7-4419BF1B926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13916" y="217240"/>
            <a:ext cx="3255975" cy="2441982"/>
          </a:xfrm>
          <a:prstGeom prst="rect">
            <a:avLst/>
          </a:prstGeom>
          <a:effectLst>
            <a:softEdge rad="635000"/>
          </a:effectLst>
        </p:spPr>
      </p:pic>
      <p:pic>
        <p:nvPicPr>
          <p:cNvPr id="17" name="Picture 16">
            <a:extLst>
              <a:ext uri="{FF2B5EF4-FFF2-40B4-BE49-F238E27FC236}">
                <a16:creationId xmlns:a16="http://schemas.microsoft.com/office/drawing/2014/main" id="{DD403C60-C430-4E9B-94DF-2FAA2EBB4F35}"/>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19883" r="7825" b="36394"/>
          <a:stretch/>
        </p:blipFill>
        <p:spPr>
          <a:xfrm>
            <a:off x="2495662" y="2389176"/>
            <a:ext cx="4179237" cy="2066486"/>
          </a:xfrm>
          <a:prstGeom prst="rect">
            <a:avLst/>
          </a:prstGeom>
          <a:effectLst>
            <a:softEdge rad="635000"/>
          </a:effectLst>
        </p:spPr>
      </p:pic>
      <p:sp>
        <p:nvSpPr>
          <p:cNvPr id="19" name="Text Placeholder 3">
            <a:extLst>
              <a:ext uri="{FF2B5EF4-FFF2-40B4-BE49-F238E27FC236}">
                <a16:creationId xmlns:a16="http://schemas.microsoft.com/office/drawing/2014/main" id="{1058A104-BD85-43DC-B7DE-BC094E06F844}"/>
              </a:ext>
            </a:extLst>
          </p:cNvPr>
          <p:cNvSpPr txBox="1">
            <a:spLocks/>
          </p:cNvSpPr>
          <p:nvPr userDrawn="1"/>
        </p:nvSpPr>
        <p:spPr>
          <a:xfrm>
            <a:off x="6307282" y="1897026"/>
            <a:ext cx="5859041" cy="189440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23" name="Text Placeholder 3">
            <a:extLst>
              <a:ext uri="{FF2B5EF4-FFF2-40B4-BE49-F238E27FC236}">
                <a16:creationId xmlns:a16="http://schemas.microsoft.com/office/drawing/2014/main" id="{D5E36D66-6B7B-4BC6-9D0D-77E6CB4FE304}"/>
              </a:ext>
            </a:extLst>
          </p:cNvPr>
          <p:cNvSpPr txBox="1">
            <a:spLocks/>
          </p:cNvSpPr>
          <p:nvPr userDrawn="1"/>
        </p:nvSpPr>
        <p:spPr>
          <a:xfrm>
            <a:off x="6986387" y="3775301"/>
            <a:ext cx="4842770" cy="221762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400"/>
              </a:spcBef>
              <a:buNone/>
            </a:pPr>
            <a:endParaRPr lang="en-US" b="1" dirty="0">
              <a:solidFill>
                <a:schemeClr val="accent5">
                  <a:lumMod val="75000"/>
                </a:schemeClr>
              </a:solidFill>
              <a:latin typeface="Helvetica" panose="020B0604020202020204" pitchFamily="34" charset="0"/>
              <a:cs typeface="Helvetica" panose="020B0604020202020204" pitchFamily="34" charset="0"/>
            </a:endParaRPr>
          </a:p>
        </p:txBody>
      </p:sp>
      <p:sp>
        <p:nvSpPr>
          <p:cNvPr id="3" name="Rectangle 2">
            <a:extLst>
              <a:ext uri="{FF2B5EF4-FFF2-40B4-BE49-F238E27FC236}">
                <a16:creationId xmlns:a16="http://schemas.microsoft.com/office/drawing/2014/main" id="{60241736-9805-4801-859B-9FC8C1CC8619}"/>
              </a:ext>
            </a:extLst>
          </p:cNvPr>
          <p:cNvSpPr/>
          <p:nvPr userDrawn="1"/>
        </p:nvSpPr>
        <p:spPr>
          <a:xfrm>
            <a:off x="848739" y="16470"/>
            <a:ext cx="3547959" cy="400110"/>
          </a:xfrm>
          <a:prstGeom prst="rect">
            <a:avLst/>
          </a:prstGeom>
        </p:spPr>
        <p:txBody>
          <a:bodyPr wrap="none">
            <a:spAutoFit/>
          </a:bodyPr>
          <a:lstStyle/>
          <a:p>
            <a:r>
              <a:rPr lang="en-US" sz="2000" b="1" dirty="0">
                <a:solidFill>
                  <a:schemeClr val="tx1"/>
                </a:solidFill>
              </a:rPr>
              <a:t>weather.msfc.nasa.gov/tempo/</a:t>
            </a:r>
          </a:p>
        </p:txBody>
      </p:sp>
      <p:pic>
        <p:nvPicPr>
          <p:cNvPr id="20" name="Picture 19">
            <a:extLst>
              <a:ext uri="{FF2B5EF4-FFF2-40B4-BE49-F238E27FC236}">
                <a16:creationId xmlns:a16="http://schemas.microsoft.com/office/drawing/2014/main" id="{7A65B595-B02B-45E6-8878-BEE815898F3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62907" y="4148134"/>
            <a:ext cx="3505537" cy="2629152"/>
          </a:xfrm>
          <a:prstGeom prst="rect">
            <a:avLst/>
          </a:prstGeom>
          <a:effectLst>
            <a:softEdge rad="635000"/>
          </a:effectLst>
        </p:spPr>
      </p:pic>
    </p:spTree>
    <p:extLst>
      <p:ext uri="{BB962C8B-B14F-4D97-AF65-F5344CB8AC3E}">
        <p14:creationId xmlns:p14="http://schemas.microsoft.com/office/powerpoint/2010/main" val="3594447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Only">
    <p:bg>
      <p:bgPr>
        <a:gradFill>
          <a:gsLst>
            <a:gs pos="75000">
              <a:schemeClr val="bg1">
                <a:alpha val="75000"/>
                <a:lumMod val="75000"/>
                <a:lumOff val="25000"/>
              </a:schemeClr>
            </a:gs>
            <a:gs pos="100000">
              <a:schemeClr val="accent1">
                <a:alpha val="75000"/>
                <a:lumMod val="75000"/>
                <a:lumOff val="25000"/>
              </a:schemeClr>
            </a:gs>
            <a:gs pos="100000">
              <a:schemeClr val="accent1">
                <a:alpha val="75000"/>
                <a:lumMod val="75000"/>
                <a:lumOff val="25000"/>
              </a:schemeClr>
            </a:gs>
            <a:gs pos="100000">
              <a:schemeClr val="accent1"/>
            </a:gs>
          </a:gsLst>
          <a:lin ang="162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B4EC40-2BD8-4ECA-84CB-F62ABA4FDCE9}"/>
              </a:ext>
            </a:extLst>
          </p:cNvPr>
          <p:cNvSpPr/>
          <p:nvPr userDrawn="1"/>
        </p:nvSpPr>
        <p:spPr>
          <a:xfrm>
            <a:off x="0" y="6226139"/>
            <a:ext cx="12192000" cy="631862"/>
          </a:xfrm>
          <a:prstGeom prst="rect">
            <a:avLst/>
          </a:prstGeom>
          <a:gradFill>
            <a:gsLst>
              <a:gs pos="65000">
                <a:srgbClr val="D5C5A9">
                  <a:alpha val="75000"/>
                </a:srgbClr>
              </a:gs>
              <a:gs pos="100000">
                <a:schemeClr val="bg1"/>
              </a:gs>
              <a:gs pos="100000">
                <a:schemeClr val="bg1"/>
              </a:gs>
              <a:gs pos="80000">
                <a:srgbClr val="D5C5A9">
                  <a:alpha val="6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p:cNvSpPr>
            <a:spLocks noGrp="1"/>
          </p:cNvSpPr>
          <p:nvPr>
            <p:ph type="sldNum" sz="quarter" idx="12"/>
          </p:nvPr>
        </p:nvSpPr>
        <p:spPr>
          <a:xfrm>
            <a:off x="11476233" y="6365294"/>
            <a:ext cx="590225" cy="365125"/>
          </a:xfrm>
        </p:spPr>
        <p:txBody>
          <a:bodyPr/>
          <a:lstStyle/>
          <a:p>
            <a:fld id="{BBC93AA5-82BE-468E-90B3-DD1DC18545AD}" type="slidenum">
              <a:rPr lang="en-US" smtClean="0"/>
              <a:t>‹#›</a:t>
            </a:fld>
            <a:endParaRPr lang="en-US" dirty="0"/>
          </a:p>
        </p:txBody>
      </p:sp>
      <p:pic>
        <p:nvPicPr>
          <p:cNvPr id="13" name="Picture 12"/>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5998" y="164800"/>
            <a:ext cx="651926" cy="731520"/>
          </a:xfrm>
          <a:prstGeom prst="rect">
            <a:avLst/>
          </a:prstGeom>
        </p:spPr>
      </p:pic>
      <p:pic>
        <p:nvPicPr>
          <p:cNvPr id="14" name="Picture 20" descr="Tempo logo"/>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13010" y="195071"/>
            <a:ext cx="769357" cy="7315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p:cNvSpPr>
            <a:spLocks noGrp="1"/>
          </p:cNvSpPr>
          <p:nvPr>
            <p:ph type="body" sz="quarter" idx="13"/>
          </p:nvPr>
        </p:nvSpPr>
        <p:spPr>
          <a:xfrm>
            <a:off x="1173893" y="164800"/>
            <a:ext cx="9844215" cy="761791"/>
          </a:xfrm>
        </p:spPr>
        <p:txBody>
          <a:bodyPr anchor="ctr">
            <a:normAutofit/>
          </a:bodyPr>
          <a:lstStyle>
            <a:lvl1pPr marL="0" indent="0" algn="ctr">
              <a:buNone/>
              <a:defRPr sz="3200" baseline="0">
                <a:latin typeface="+mj-lt"/>
              </a:defRPr>
            </a:lvl1pPr>
          </a:lstStyle>
          <a:p>
            <a:pPr lvl="0"/>
            <a:r>
              <a:rPr lang="en-US" dirty="0"/>
              <a:t>Edit Master text styles</a:t>
            </a:r>
          </a:p>
        </p:txBody>
      </p:sp>
      <p:sp>
        <p:nvSpPr>
          <p:cNvPr id="19" name="Text Placeholder 18"/>
          <p:cNvSpPr>
            <a:spLocks noGrp="1"/>
          </p:cNvSpPr>
          <p:nvPr>
            <p:ph type="body" sz="quarter" idx="14"/>
          </p:nvPr>
        </p:nvSpPr>
        <p:spPr>
          <a:xfrm>
            <a:off x="354013" y="1268413"/>
            <a:ext cx="11499850" cy="4852301"/>
          </a:xfrm>
        </p:spPr>
        <p:txBody>
          <a:bodyPr>
            <a:normAutofit/>
          </a:bodyPr>
          <a:lstStyle>
            <a:lvl1pPr marL="0" indent="0">
              <a:buNone/>
              <a:defRPr sz="2400"/>
            </a:lvl1pPr>
            <a:lvl2pPr marL="457200" indent="0">
              <a:buNone/>
              <a:defRPr sz="2400"/>
            </a:lvl2pPr>
          </a:lstStyle>
          <a:p>
            <a:pPr lvl="0"/>
            <a:r>
              <a:rPr lang="en-US" dirty="0"/>
              <a:t>Edit Master text styles</a:t>
            </a:r>
          </a:p>
          <a:p>
            <a:pPr lvl="1"/>
            <a:r>
              <a:rPr lang="en-US" dirty="0"/>
              <a:t>Second level</a:t>
            </a:r>
          </a:p>
        </p:txBody>
      </p:sp>
      <p:pic>
        <p:nvPicPr>
          <p:cNvPr id="9" name="Picture 8">
            <a:extLst>
              <a:ext uri="{FF2B5EF4-FFF2-40B4-BE49-F238E27FC236}">
                <a16:creationId xmlns:a16="http://schemas.microsoft.com/office/drawing/2014/main" id="{D7B21F03-70FD-4E3C-9D74-AD74F38ACB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74607" y="6379633"/>
            <a:ext cx="1641413" cy="350786"/>
          </a:xfrm>
          <a:prstGeom prst="rect">
            <a:avLst/>
          </a:prstGeom>
        </p:spPr>
      </p:pic>
      <p:pic>
        <p:nvPicPr>
          <p:cNvPr id="10" name="Picture 2" descr="Symbols of NASA | NASA">
            <a:extLst>
              <a:ext uri="{FF2B5EF4-FFF2-40B4-BE49-F238E27FC236}">
                <a16:creationId xmlns:a16="http://schemas.microsoft.com/office/drawing/2014/main" id="{C5E4D061-8E58-4FD2-98F9-4BCEB79F3845}"/>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708731" y="6206005"/>
            <a:ext cx="1303989" cy="651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511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0CA3EF-3952-48AF-9E9B-0FFE89DB001F}"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344523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0CA3EF-3952-48AF-9E9B-0FFE89DB001F}"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2465602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0CA3EF-3952-48AF-9E9B-0FFE89DB001F}"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655463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0CA3EF-3952-48AF-9E9B-0FFE89DB001F}"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55428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0CA3EF-3952-48AF-9E9B-0FFE89DB001F}"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942486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0CA3EF-3952-48AF-9E9B-0FFE89DB001F}"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718766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0CA3EF-3952-48AF-9E9B-0FFE89DB001F}"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3399008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0CA3EF-3952-48AF-9E9B-0FFE89DB001F}"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2B3423-3633-47E8-84CC-D3E44E255D47}" type="slidenum">
              <a:rPr lang="en-US" smtClean="0"/>
              <a:t>‹#›</a:t>
            </a:fld>
            <a:endParaRPr lang="en-US"/>
          </a:p>
        </p:txBody>
      </p:sp>
    </p:spTree>
    <p:extLst>
      <p:ext uri="{BB962C8B-B14F-4D97-AF65-F5344CB8AC3E}">
        <p14:creationId xmlns:p14="http://schemas.microsoft.com/office/powerpoint/2010/main" val="608824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0CA3EF-3952-48AF-9E9B-0FFE89DB001F}" type="datetimeFigureOut">
              <a:rPr lang="en-US" smtClean="0"/>
              <a:t>1/25/2022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B3423-3633-47E8-84CC-D3E44E255D47}" type="slidenum">
              <a:rPr lang="en-US" smtClean="0"/>
              <a:t>‹#›</a:t>
            </a:fld>
            <a:endParaRPr lang="en-US"/>
          </a:p>
        </p:txBody>
      </p:sp>
    </p:spTree>
    <p:extLst>
      <p:ext uri="{BB962C8B-B14F-4D97-AF65-F5344CB8AC3E}">
        <p14:creationId xmlns:p14="http://schemas.microsoft.com/office/powerpoint/2010/main" val="3223587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8" r:id="rId14"/>
    <p:sldLayoutId id="2147483675" r:id="rId15"/>
    <p:sldLayoutId id="2147483677" r:id="rId16"/>
    <p:sldLayoutId id="214748367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65697FE-F22D-4371-8B43-AF3E002F823C}"/>
              </a:ext>
            </a:extLst>
          </p:cNvPr>
          <p:cNvSpPr txBox="1">
            <a:spLocks noChangeArrowheads="1"/>
          </p:cNvSpPr>
          <p:nvPr/>
        </p:nvSpPr>
        <p:spPr bwMode="auto">
          <a:xfrm>
            <a:off x="6927010" y="1894667"/>
            <a:ext cx="5003321" cy="2462213"/>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ctr" rtl="0" eaLnBrk="1" fontAlgn="base" hangingPunct="1">
              <a:lnSpc>
                <a:spcPts val="2000"/>
              </a:lnSpc>
              <a:spcBef>
                <a:spcPct val="0"/>
              </a:spcBef>
              <a:spcAft>
                <a:spcPct val="0"/>
              </a:spcAft>
              <a:defRPr sz="2400" b="0">
                <a:solidFill>
                  <a:schemeClr val="tx2"/>
                </a:solidFill>
                <a:effectLst/>
                <a:latin typeface="+mj-lt"/>
                <a:ea typeface="+mj-ea"/>
                <a:cs typeface="+mj-cs"/>
              </a:defRPr>
            </a:lvl1pPr>
            <a:lvl2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9pPr>
          </a:lstStyle>
          <a:p>
            <a:pPr>
              <a:lnSpc>
                <a:spcPct val="100000"/>
              </a:lnSpc>
            </a:pPr>
            <a:r>
              <a:rPr lang="en-US" sz="2800" dirty="0">
                <a:solidFill>
                  <a:schemeClr val="tx1"/>
                </a:solidFill>
                <a:effectLst>
                  <a:outerShdw blurRad="38100" dist="38100" dir="2700000" algn="tl">
                    <a:srgbClr val="000000">
                      <a:alpha val="43137"/>
                    </a:srgbClr>
                  </a:outerShdw>
                </a:effectLst>
                <a:latin typeface="Arial"/>
                <a:cs typeface="Arial"/>
              </a:rPr>
              <a:t>Evaluating the Impact of Agricultural Soil NOx Emissions on Air Quality Using Advanced Satellite, Ground-based, and Model Data</a:t>
            </a:r>
            <a:br>
              <a:rPr lang="en-US" sz="2800" dirty="0">
                <a:solidFill>
                  <a:srgbClr val="FFFF66"/>
                </a:solidFill>
                <a:latin typeface="Arial"/>
                <a:cs typeface="Arial"/>
              </a:rPr>
            </a:br>
            <a:endParaRPr lang="en-US" sz="2000" dirty="0">
              <a:solidFill>
                <a:srgbClr val="FFFF66"/>
              </a:solidFill>
              <a:latin typeface="Arial"/>
              <a:cs typeface="Arial"/>
            </a:endParaRPr>
          </a:p>
        </p:txBody>
      </p:sp>
      <p:sp>
        <p:nvSpPr>
          <p:cNvPr id="3" name="Text Placeholder 4">
            <a:extLst>
              <a:ext uri="{FF2B5EF4-FFF2-40B4-BE49-F238E27FC236}">
                <a16:creationId xmlns:a16="http://schemas.microsoft.com/office/drawing/2014/main" id="{8CA04319-CF1F-4679-94AB-EC321EC5A453}"/>
              </a:ext>
            </a:extLst>
          </p:cNvPr>
          <p:cNvSpPr txBox="1">
            <a:spLocks/>
          </p:cNvSpPr>
          <p:nvPr/>
        </p:nvSpPr>
        <p:spPr>
          <a:xfrm>
            <a:off x="7239001" y="4265790"/>
            <a:ext cx="4640762" cy="8096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Aaron R. Naeger</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Clay B. Blankenship</a:t>
            </a:r>
            <a:r>
              <a:rPr lang="en-US" sz="1800" baseline="30000" dirty="0">
                <a:solidFill>
                  <a:prstClr val="black"/>
                </a:solidFill>
                <a:latin typeface="Arial" panose="020B0604020202020204" pitchFamily="34" charset="0"/>
                <a:cs typeface="Arial" panose="020B0604020202020204" pitchFamily="34" charset="0"/>
              </a:rPr>
              <a:t>2</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1800" dirty="0">
                <a:solidFill>
                  <a:prstClr val="black"/>
                </a:solidFill>
                <a:latin typeface="Arial" panose="020B0604020202020204" pitchFamily="34" charset="0"/>
                <a:cs typeface="Arial" panose="020B0604020202020204" pitchFamily="34" charset="0"/>
              </a:rPr>
              <a:t>Kelley M. Murphy</a:t>
            </a:r>
            <a:r>
              <a:rPr lang="en-US" sz="1800" baseline="30000" dirty="0">
                <a:solidFill>
                  <a:prstClr val="black"/>
                </a:solidFill>
                <a:latin typeface="Arial" panose="020B0604020202020204" pitchFamily="34" charset="0"/>
                <a:cs typeface="Arial" panose="020B0604020202020204" pitchFamily="34" charset="0"/>
              </a:rPr>
              <a:t>1</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Emily B. Berndt</a:t>
            </a:r>
            <a:r>
              <a:rPr kumimoji="0" lang="en-US" sz="18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 Placeholder 4">
            <a:extLst>
              <a:ext uri="{FF2B5EF4-FFF2-40B4-BE49-F238E27FC236}">
                <a16:creationId xmlns:a16="http://schemas.microsoft.com/office/drawing/2014/main" id="{5969D328-C10A-4725-B373-12D3DB72B37F}"/>
              </a:ext>
            </a:extLst>
          </p:cNvPr>
          <p:cNvSpPr txBox="1">
            <a:spLocks/>
          </p:cNvSpPr>
          <p:nvPr/>
        </p:nvSpPr>
        <p:spPr>
          <a:xfrm>
            <a:off x="7162800" y="5201639"/>
            <a:ext cx="4800273" cy="7314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1</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University of Alabama in Huntsville, Huntsville, AL; </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lang="en-US" sz="1400" dirty="0">
                <a:solidFill>
                  <a:prstClr val="black"/>
                </a:solidFill>
                <a:latin typeface="Arial" panose="020B0604020202020204" pitchFamily="34" charset="0"/>
                <a:cs typeface="Arial" panose="020B0604020202020204" pitchFamily="34" charset="0"/>
              </a:rPr>
              <a:t>Universities Space Research Association</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sz="1400" dirty="0">
                <a:solidFill>
                  <a:prstClr val="black"/>
                </a:solidFill>
                <a:latin typeface="Arial" panose="020B0604020202020204" pitchFamily="34" charset="0"/>
                <a:cs typeface="Arial" panose="020B0604020202020204" pitchFamily="34" charset="0"/>
              </a:rPr>
              <a:t>Huntsville, AL</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3</a:t>
            </a:r>
            <a:r>
              <a:rPr lang="en-US" sz="1400" dirty="0">
                <a:solidFill>
                  <a:prstClr val="black"/>
                </a:solidFill>
                <a:latin typeface="Arial" panose="020B0604020202020204" pitchFamily="34" charset="0"/>
                <a:cs typeface="Arial" panose="020B0604020202020204" pitchFamily="34" charset="0"/>
              </a:rPr>
              <a:t>Marshall Space Flight Center, Huntsville, AL</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6">
            <a:extLst>
              <a:ext uri="{FF2B5EF4-FFF2-40B4-BE49-F238E27FC236}">
                <a16:creationId xmlns:a16="http://schemas.microsoft.com/office/drawing/2014/main" id="{2B104706-6D80-461F-906B-A27CE2C6691E}"/>
              </a:ext>
            </a:extLst>
          </p:cNvPr>
          <p:cNvSpPr txBox="1">
            <a:spLocks noChangeArrowheads="1"/>
          </p:cNvSpPr>
          <p:nvPr/>
        </p:nvSpPr>
        <p:spPr bwMode="auto">
          <a:xfrm>
            <a:off x="1136691" y="6445473"/>
            <a:ext cx="4690986" cy="369332"/>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ctr" rtl="0" eaLnBrk="1" fontAlgn="base" hangingPunct="1">
              <a:lnSpc>
                <a:spcPts val="2000"/>
              </a:lnSpc>
              <a:spcBef>
                <a:spcPct val="0"/>
              </a:spcBef>
              <a:spcAft>
                <a:spcPct val="0"/>
              </a:spcAft>
              <a:defRPr sz="2400" b="0">
                <a:solidFill>
                  <a:schemeClr val="tx2"/>
                </a:solidFill>
                <a:effectLst/>
                <a:latin typeface="+mj-lt"/>
                <a:ea typeface="+mj-ea"/>
                <a:cs typeface="+mj-cs"/>
              </a:defRPr>
            </a:lvl1pPr>
            <a:lvl2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2pPr>
            <a:lvl3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3pPr>
            <a:lvl4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4pPr>
            <a:lvl5pPr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5pPr>
            <a:lvl6pPr marL="4572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6pPr>
            <a:lvl7pPr marL="9144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7pPr>
            <a:lvl8pPr marL="13716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8pPr>
            <a:lvl9pPr marL="1828800" algn="ctr" rtl="0" eaLnBrk="1" fontAlgn="base" hangingPunct="1">
              <a:spcBef>
                <a:spcPct val="0"/>
              </a:spcBef>
              <a:spcAft>
                <a:spcPct val="0"/>
              </a:spcAft>
              <a:defRPr sz="2400">
                <a:solidFill>
                  <a:schemeClr val="tx2"/>
                </a:solidFill>
                <a:effectLst>
                  <a:outerShdw blurRad="38100" dist="38100" dir="2700000" algn="tl">
                    <a:srgbClr val="C0C0C0"/>
                  </a:outerShdw>
                </a:effectLst>
                <a:latin typeface="Arial" charset="0"/>
              </a:defRPr>
            </a:lvl9pPr>
          </a:lstStyle>
          <a:p>
            <a:pPr>
              <a:lnSpc>
                <a:spcPct val="100000"/>
              </a:lnSpc>
            </a:pPr>
            <a:r>
              <a:rPr lang="en-US" dirty="0">
                <a:solidFill>
                  <a:schemeClr val="tx1"/>
                </a:solidFill>
                <a:effectLst>
                  <a:outerShdw blurRad="38100" dist="38100" dir="2700000" algn="tl">
                    <a:srgbClr val="000000">
                      <a:alpha val="43137"/>
                    </a:srgbClr>
                  </a:outerShdw>
                </a:effectLst>
                <a:latin typeface="Arial"/>
                <a:cs typeface="Arial"/>
              </a:rPr>
              <a:t>2022 AMS Annual Meeting </a:t>
            </a:r>
            <a:endParaRPr lang="en-US" sz="1800" dirty="0">
              <a:solidFill>
                <a:srgbClr val="FFFF66"/>
              </a:solidFill>
              <a:latin typeface="Arial"/>
              <a:cs typeface="Arial"/>
            </a:endParaRPr>
          </a:p>
        </p:txBody>
      </p:sp>
    </p:spTree>
    <p:extLst>
      <p:ext uri="{BB962C8B-B14F-4D97-AF65-F5344CB8AC3E}">
        <p14:creationId xmlns:p14="http://schemas.microsoft.com/office/powerpoint/2010/main" val="3626176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EA71A8EB-6125-4268-A8AD-CE526C67D2E3}"/>
              </a:ext>
            </a:extLst>
          </p:cNvPr>
          <p:cNvSpPr>
            <a:spLocks noGrp="1"/>
          </p:cNvSpPr>
          <p:nvPr>
            <p:ph type="sldNum" sz="quarter" idx="12"/>
          </p:nvPr>
        </p:nvSpPr>
        <p:spPr/>
        <p:txBody>
          <a:bodyPr/>
          <a:lstStyle/>
          <a:p>
            <a:fld id="{BBC93AA5-82BE-468E-90B3-DD1DC18545AD}" type="slidenum">
              <a:rPr lang="en-US" smtClean="0"/>
              <a:t>10</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Irrigation Use Case – Satellite Data</a:t>
            </a:r>
          </a:p>
        </p:txBody>
      </p:sp>
      <p:sp>
        <p:nvSpPr>
          <p:cNvPr id="41" name="Content Placeholder 2">
            <a:extLst>
              <a:ext uri="{FF2B5EF4-FFF2-40B4-BE49-F238E27FC236}">
                <a16:creationId xmlns:a16="http://schemas.microsoft.com/office/drawing/2014/main" id="{5615B8C2-A194-45CA-9AB8-F6669CA10EAD}"/>
              </a:ext>
            </a:extLst>
          </p:cNvPr>
          <p:cNvSpPr txBox="1">
            <a:spLocks/>
          </p:cNvSpPr>
          <p:nvPr/>
        </p:nvSpPr>
        <p:spPr>
          <a:xfrm>
            <a:off x="138734" y="3455124"/>
            <a:ext cx="3772447" cy="3105089"/>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1097280">
              <a:lnSpc>
                <a:spcPct val="100000"/>
              </a:lnSpc>
              <a:spcBef>
                <a:spcPts val="8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SMAP shows increases in soil moisture during dry period over region</a:t>
            </a:r>
          </a:p>
          <a:p>
            <a:pPr marL="347472" indent="-347472" defTabSz="1097280">
              <a:lnSpc>
                <a:spcPct val="100000"/>
              </a:lnSpc>
              <a:spcBef>
                <a:spcPts val="8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TROPOMI observes an increase in NO2 columns in the same vicinity</a:t>
            </a:r>
          </a:p>
          <a:p>
            <a:pPr marL="347472" indent="-347472" defTabSz="1097280">
              <a:lnSpc>
                <a:spcPct val="100000"/>
              </a:lnSpc>
              <a:spcBef>
                <a:spcPts val="8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Possible soil NOx contribution under further investigated</a:t>
            </a:r>
            <a:endParaRPr lang="en-US" sz="1800"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F5A3CFA1-CF68-410E-BCDE-AD701826C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425" y="1214673"/>
            <a:ext cx="3013534" cy="2560320"/>
          </a:xfrm>
          <a:prstGeom prst="rect">
            <a:avLst/>
          </a:prstGeom>
        </p:spPr>
      </p:pic>
      <p:pic>
        <p:nvPicPr>
          <p:cNvPr id="26" name="Picture 25">
            <a:extLst>
              <a:ext uri="{FF2B5EF4-FFF2-40B4-BE49-F238E27FC236}">
                <a16:creationId xmlns:a16="http://schemas.microsoft.com/office/drawing/2014/main" id="{C74FEF35-C10C-4AA7-ACF4-77985B79F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828" y="1214673"/>
            <a:ext cx="3013534" cy="2560320"/>
          </a:xfrm>
          <a:prstGeom prst="rect">
            <a:avLst/>
          </a:prstGeom>
        </p:spPr>
      </p:pic>
      <p:pic>
        <p:nvPicPr>
          <p:cNvPr id="28" name="Picture 27">
            <a:extLst>
              <a:ext uri="{FF2B5EF4-FFF2-40B4-BE49-F238E27FC236}">
                <a16:creationId xmlns:a16="http://schemas.microsoft.com/office/drawing/2014/main" id="{BB46B88B-2427-40AE-A253-F5CFD15B3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3874" y="1214673"/>
            <a:ext cx="3013534" cy="2560320"/>
          </a:xfrm>
          <a:prstGeom prst="rect">
            <a:avLst/>
          </a:prstGeom>
        </p:spPr>
      </p:pic>
      <p:pic>
        <p:nvPicPr>
          <p:cNvPr id="6" name="Picture 5" descr="Map&#10;&#10;Description automatically generated">
            <a:extLst>
              <a:ext uri="{FF2B5EF4-FFF2-40B4-BE49-F238E27FC236}">
                <a16:creationId xmlns:a16="http://schemas.microsoft.com/office/drawing/2014/main" id="{8E3E5AAC-6152-4167-BBD4-F756BA08EA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709" y="993174"/>
            <a:ext cx="3238945" cy="2235953"/>
          </a:xfrm>
          <a:prstGeom prst="rect">
            <a:avLst/>
          </a:prstGeom>
        </p:spPr>
      </p:pic>
      <p:pic>
        <p:nvPicPr>
          <p:cNvPr id="9" name="Picture 8" descr="Map&#10;&#10;Description automatically generated">
            <a:extLst>
              <a:ext uri="{FF2B5EF4-FFF2-40B4-BE49-F238E27FC236}">
                <a16:creationId xmlns:a16="http://schemas.microsoft.com/office/drawing/2014/main" id="{03FC1833-A0B9-42D4-A532-C2181D43C5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3668" y="4045604"/>
            <a:ext cx="2898792" cy="2560320"/>
          </a:xfrm>
          <a:prstGeom prst="rect">
            <a:avLst/>
          </a:prstGeom>
        </p:spPr>
      </p:pic>
      <p:pic>
        <p:nvPicPr>
          <p:cNvPr id="11" name="Picture 10" descr="Map&#10;&#10;Description automatically generated">
            <a:extLst>
              <a:ext uri="{FF2B5EF4-FFF2-40B4-BE49-F238E27FC236}">
                <a16:creationId xmlns:a16="http://schemas.microsoft.com/office/drawing/2014/main" id="{7D1F7DF5-1BA7-48DD-A72A-7CF87BBD4F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2827" y="4045604"/>
            <a:ext cx="2898792" cy="2560320"/>
          </a:xfrm>
          <a:prstGeom prst="rect">
            <a:avLst/>
          </a:prstGeom>
        </p:spPr>
      </p:pic>
      <p:pic>
        <p:nvPicPr>
          <p:cNvPr id="14" name="Picture 13" descr="Map&#10;&#10;Description automatically generated">
            <a:extLst>
              <a:ext uri="{FF2B5EF4-FFF2-40B4-BE49-F238E27FC236}">
                <a16:creationId xmlns:a16="http://schemas.microsoft.com/office/drawing/2014/main" id="{B036A565-690C-48A5-9FD2-4705E4B2B2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01516" y="4045604"/>
            <a:ext cx="2898792" cy="2560320"/>
          </a:xfrm>
          <a:prstGeom prst="rect">
            <a:avLst/>
          </a:prstGeom>
        </p:spPr>
      </p:pic>
      <p:cxnSp>
        <p:nvCxnSpPr>
          <p:cNvPr id="20" name="Straight Arrow Connector 19">
            <a:extLst>
              <a:ext uri="{FF2B5EF4-FFF2-40B4-BE49-F238E27FC236}">
                <a16:creationId xmlns:a16="http://schemas.microsoft.com/office/drawing/2014/main" id="{A9800310-305D-4B71-B30F-E7F34EC5EC3E}"/>
              </a:ext>
            </a:extLst>
          </p:cNvPr>
          <p:cNvCxnSpPr>
            <a:cxnSpLocks/>
          </p:cNvCxnSpPr>
          <p:nvPr/>
        </p:nvCxnSpPr>
        <p:spPr>
          <a:xfrm flipH="1">
            <a:off x="1935396" y="1864348"/>
            <a:ext cx="385180" cy="4194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2E236E7-D552-4AA4-B368-F3DD9E50EBF6}"/>
              </a:ext>
            </a:extLst>
          </p:cNvPr>
          <p:cNvSpPr txBox="1">
            <a:spLocks/>
          </p:cNvSpPr>
          <p:nvPr/>
        </p:nvSpPr>
        <p:spPr>
          <a:xfrm>
            <a:off x="2362561" y="1363430"/>
            <a:ext cx="998477" cy="55161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600" b="1" dirty="0">
                <a:latin typeface="Arial" panose="020B0604020202020204" pitchFamily="34" charset="0"/>
                <a:cs typeface="Arial" panose="020B0604020202020204" pitchFamily="34" charset="0"/>
              </a:rPr>
              <a:t>Wheat &amp; Corn</a:t>
            </a:r>
          </a:p>
        </p:txBody>
      </p:sp>
      <p:sp>
        <p:nvSpPr>
          <p:cNvPr id="24" name="Content Placeholder 2">
            <a:extLst>
              <a:ext uri="{FF2B5EF4-FFF2-40B4-BE49-F238E27FC236}">
                <a16:creationId xmlns:a16="http://schemas.microsoft.com/office/drawing/2014/main" id="{F7A7670D-5991-4CF2-B51B-A555CFA2B061}"/>
              </a:ext>
            </a:extLst>
          </p:cNvPr>
          <p:cNvSpPr txBox="1">
            <a:spLocks/>
          </p:cNvSpPr>
          <p:nvPr/>
        </p:nvSpPr>
        <p:spPr>
          <a:xfrm>
            <a:off x="7488768" y="926591"/>
            <a:ext cx="986910" cy="35539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800" dirty="0">
                <a:latin typeface="Arial" panose="020B0604020202020204" pitchFamily="34" charset="0"/>
                <a:cs typeface="Arial" panose="020B0604020202020204" pitchFamily="34" charset="0"/>
              </a:rPr>
              <a:t>SMAP</a:t>
            </a:r>
          </a:p>
        </p:txBody>
      </p:sp>
      <p:sp>
        <p:nvSpPr>
          <p:cNvPr id="25" name="Content Placeholder 2">
            <a:extLst>
              <a:ext uri="{FF2B5EF4-FFF2-40B4-BE49-F238E27FC236}">
                <a16:creationId xmlns:a16="http://schemas.microsoft.com/office/drawing/2014/main" id="{76FAFAA1-E3F3-428C-B7AD-CBD43AD40119}"/>
              </a:ext>
            </a:extLst>
          </p:cNvPr>
          <p:cNvSpPr txBox="1">
            <a:spLocks/>
          </p:cNvSpPr>
          <p:nvPr/>
        </p:nvSpPr>
        <p:spPr>
          <a:xfrm>
            <a:off x="7179276" y="3684031"/>
            <a:ext cx="1532238" cy="35539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800" dirty="0">
                <a:latin typeface="Arial" panose="020B0604020202020204" pitchFamily="34" charset="0"/>
                <a:cs typeface="Arial" panose="020B0604020202020204" pitchFamily="34" charset="0"/>
              </a:rPr>
              <a:t>TROPOMI</a:t>
            </a:r>
          </a:p>
        </p:txBody>
      </p:sp>
    </p:spTree>
    <p:extLst>
      <p:ext uri="{BB962C8B-B14F-4D97-AF65-F5344CB8AC3E}">
        <p14:creationId xmlns:p14="http://schemas.microsoft.com/office/powerpoint/2010/main" val="1401264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Irrigation Use Case – Surface Data</a:t>
            </a:r>
          </a:p>
        </p:txBody>
      </p:sp>
      <p:sp>
        <p:nvSpPr>
          <p:cNvPr id="41" name="Content Placeholder 2">
            <a:extLst>
              <a:ext uri="{FF2B5EF4-FFF2-40B4-BE49-F238E27FC236}">
                <a16:creationId xmlns:a16="http://schemas.microsoft.com/office/drawing/2014/main" id="{5615B8C2-A194-45CA-9AB8-F6669CA10EAD}"/>
              </a:ext>
            </a:extLst>
          </p:cNvPr>
          <p:cNvSpPr txBox="1">
            <a:spLocks/>
          </p:cNvSpPr>
          <p:nvPr/>
        </p:nvSpPr>
        <p:spPr>
          <a:xfrm>
            <a:off x="344383" y="962456"/>
            <a:ext cx="6525974" cy="324745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1097280">
              <a:lnSpc>
                <a:spcPct val="100000"/>
              </a:lnSpc>
              <a:spcBef>
                <a:spcPts val="8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Nearest EPA surface monitor outside of urban area measures an increase in NO2 </a:t>
            </a:r>
          </a:p>
          <a:p>
            <a:pPr marL="347472" indent="-347472" defTabSz="1097280">
              <a:lnSpc>
                <a:spcPct val="100000"/>
              </a:lnSpc>
              <a:spcBef>
                <a:spcPts val="8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Collocated CIMIS site shows winds shifting more southerly during afternoon on the 13</a:t>
            </a:r>
            <a:r>
              <a:rPr lang="en-US" sz="2000" baseline="30000" dirty="0">
                <a:latin typeface="Arial" panose="020B0604020202020204" pitchFamily="34" charset="0"/>
                <a:cs typeface="Arial" panose="020B0604020202020204" pitchFamily="34" charset="0"/>
              </a:rPr>
              <a:t>th</a:t>
            </a:r>
          </a:p>
          <a:p>
            <a:pPr marL="347472" indent="-347472" defTabSz="1097280">
              <a:lnSpc>
                <a:spcPct val="100000"/>
              </a:lnSpc>
              <a:spcBef>
                <a:spcPts val="8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TROPOMI NO2 time series shows an increase of ~0.6 x 10</a:t>
            </a:r>
            <a:r>
              <a:rPr lang="en-US" sz="2000" baseline="30000" dirty="0">
                <a:latin typeface="Arial" panose="020B0604020202020204" pitchFamily="34" charset="0"/>
                <a:cs typeface="Arial" panose="020B0604020202020204" pitchFamily="34" charset="0"/>
              </a:rPr>
              <a:t>15</a:t>
            </a:r>
            <a:r>
              <a:rPr lang="en-US" sz="2000" dirty="0">
                <a:latin typeface="Arial" panose="020B0604020202020204" pitchFamily="34" charset="0"/>
                <a:cs typeface="Arial" panose="020B0604020202020204" pitchFamily="34" charset="0"/>
              </a:rPr>
              <a:t> in area of maximum soil moisture (East Tulare location)</a:t>
            </a:r>
          </a:p>
          <a:p>
            <a:pPr marL="347472" indent="-347472" defTabSz="1097280">
              <a:lnSpc>
                <a:spcPct val="100000"/>
              </a:lnSpc>
              <a:spcBef>
                <a:spcPts val="8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Possible NO2 transport from soil NOx emissions to Parlier along with local production around site</a:t>
            </a:r>
          </a:p>
        </p:txBody>
      </p:sp>
      <p:pic>
        <p:nvPicPr>
          <p:cNvPr id="4" name="Picture 3" descr="Chart, line chart&#10;&#10;Description automatically generated">
            <a:extLst>
              <a:ext uri="{FF2B5EF4-FFF2-40B4-BE49-F238E27FC236}">
                <a16:creationId xmlns:a16="http://schemas.microsoft.com/office/drawing/2014/main" id="{89E8EA7B-773F-4563-BB4F-285DF4285236}"/>
              </a:ext>
            </a:extLst>
          </p:cNvPr>
          <p:cNvPicPr>
            <a:picLocks noChangeAspect="1"/>
          </p:cNvPicPr>
          <p:nvPr/>
        </p:nvPicPr>
        <p:blipFill rotWithShape="1">
          <a:blip r:embed="rId2">
            <a:extLst>
              <a:ext uri="{28A0092B-C50C-407E-A947-70E740481C1C}">
                <a14:useLocalDpi xmlns:a14="http://schemas.microsoft.com/office/drawing/2010/main" val="0"/>
              </a:ext>
            </a:extLst>
          </a:blip>
          <a:srcRect b="50403"/>
          <a:stretch/>
        </p:blipFill>
        <p:spPr>
          <a:xfrm>
            <a:off x="6992594" y="867009"/>
            <a:ext cx="4835933" cy="1325880"/>
          </a:xfrm>
          <a:prstGeom prst="rect">
            <a:avLst/>
          </a:prstGeom>
        </p:spPr>
      </p:pic>
      <p:pic>
        <p:nvPicPr>
          <p:cNvPr id="8" name="Picture 7" descr="Graphical user interface, chart, line chart&#10;&#10;Description automatically generated">
            <a:extLst>
              <a:ext uri="{FF2B5EF4-FFF2-40B4-BE49-F238E27FC236}">
                <a16:creationId xmlns:a16="http://schemas.microsoft.com/office/drawing/2014/main" id="{CD03B115-42F9-49C1-997E-5D1BD9EDFEEC}"/>
              </a:ext>
            </a:extLst>
          </p:cNvPr>
          <p:cNvPicPr>
            <a:picLocks noChangeAspect="1"/>
          </p:cNvPicPr>
          <p:nvPr/>
        </p:nvPicPr>
        <p:blipFill rotWithShape="1">
          <a:blip r:embed="rId3">
            <a:extLst>
              <a:ext uri="{28A0092B-C50C-407E-A947-70E740481C1C}">
                <a14:useLocalDpi xmlns:a14="http://schemas.microsoft.com/office/drawing/2010/main" val="0"/>
              </a:ext>
            </a:extLst>
          </a:blip>
          <a:srcRect t="48441"/>
          <a:stretch/>
        </p:blipFill>
        <p:spPr>
          <a:xfrm>
            <a:off x="6992593" y="1930447"/>
            <a:ext cx="4835933" cy="1378301"/>
          </a:xfrm>
          <a:prstGeom prst="rect">
            <a:avLst/>
          </a:prstGeom>
        </p:spPr>
      </p:pic>
      <p:pic>
        <p:nvPicPr>
          <p:cNvPr id="10" name="Picture 9" descr="Chart, line chart&#10;&#10;Description automatically generated">
            <a:extLst>
              <a:ext uri="{FF2B5EF4-FFF2-40B4-BE49-F238E27FC236}">
                <a16:creationId xmlns:a16="http://schemas.microsoft.com/office/drawing/2014/main" id="{4FB0FE34-1F49-47FD-AA33-C85200CDBBD3}"/>
              </a:ext>
            </a:extLst>
          </p:cNvPr>
          <p:cNvPicPr>
            <a:picLocks noChangeAspect="1"/>
          </p:cNvPicPr>
          <p:nvPr/>
        </p:nvPicPr>
        <p:blipFill rotWithShape="1">
          <a:blip r:embed="rId4">
            <a:extLst>
              <a:ext uri="{28A0092B-C50C-407E-A947-70E740481C1C}">
                <a14:useLocalDpi xmlns:a14="http://schemas.microsoft.com/office/drawing/2010/main" val="0"/>
              </a:ext>
            </a:extLst>
          </a:blip>
          <a:srcRect t="48441"/>
          <a:stretch/>
        </p:blipFill>
        <p:spPr>
          <a:xfrm>
            <a:off x="7007450" y="2916417"/>
            <a:ext cx="4831094" cy="1396187"/>
          </a:xfrm>
          <a:prstGeom prst="rect">
            <a:avLst/>
          </a:prstGeom>
        </p:spPr>
      </p:pic>
      <p:pic>
        <p:nvPicPr>
          <p:cNvPr id="12" name="Picture 11" descr="Chart&#10;&#10;Description automatically generated">
            <a:extLst>
              <a:ext uri="{FF2B5EF4-FFF2-40B4-BE49-F238E27FC236}">
                <a16:creationId xmlns:a16="http://schemas.microsoft.com/office/drawing/2014/main" id="{D5A4AA74-4959-4F3F-B528-F84DC5F2B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21" y="4270489"/>
            <a:ext cx="2985699" cy="2483708"/>
          </a:xfrm>
          <a:prstGeom prst="rect">
            <a:avLst/>
          </a:prstGeom>
        </p:spPr>
      </p:pic>
      <p:sp>
        <p:nvSpPr>
          <p:cNvPr id="13" name="Isosceles Triangle 12">
            <a:extLst>
              <a:ext uri="{FF2B5EF4-FFF2-40B4-BE49-F238E27FC236}">
                <a16:creationId xmlns:a16="http://schemas.microsoft.com/office/drawing/2014/main" id="{017FA4BA-D1D9-41D8-80F3-06EFB152EEDD}"/>
              </a:ext>
            </a:extLst>
          </p:cNvPr>
          <p:cNvSpPr/>
          <p:nvPr/>
        </p:nvSpPr>
        <p:spPr>
          <a:xfrm>
            <a:off x="2026294" y="5337332"/>
            <a:ext cx="123569" cy="123568"/>
          </a:xfrm>
          <a:prstGeom prst="triangl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Chart&#10;&#10;Description automatically generated">
            <a:extLst>
              <a:ext uri="{FF2B5EF4-FFF2-40B4-BE49-F238E27FC236}">
                <a16:creationId xmlns:a16="http://schemas.microsoft.com/office/drawing/2014/main" id="{B5B09BF8-571D-4826-8A98-C6EC9AE208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1550" y="4228374"/>
            <a:ext cx="2918788" cy="2522573"/>
          </a:xfrm>
          <a:prstGeom prst="rect">
            <a:avLst/>
          </a:prstGeom>
        </p:spPr>
      </p:pic>
      <p:pic>
        <p:nvPicPr>
          <p:cNvPr id="24" name="Picture 23" descr="Chart&#10;&#10;Description automatically generated with medium confidence">
            <a:extLst>
              <a:ext uri="{FF2B5EF4-FFF2-40B4-BE49-F238E27FC236}">
                <a16:creationId xmlns:a16="http://schemas.microsoft.com/office/drawing/2014/main" id="{37E9F566-926F-4D4D-B40B-4155A7809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4125" y="4245775"/>
            <a:ext cx="2893718" cy="2500906"/>
          </a:xfrm>
          <a:prstGeom prst="rect">
            <a:avLst/>
          </a:prstGeom>
        </p:spPr>
      </p:pic>
      <p:sp>
        <p:nvSpPr>
          <p:cNvPr id="26" name="Oval 25">
            <a:extLst>
              <a:ext uri="{FF2B5EF4-FFF2-40B4-BE49-F238E27FC236}">
                <a16:creationId xmlns:a16="http://schemas.microsoft.com/office/drawing/2014/main" id="{42BFBC18-B797-4FF8-B9CE-47A4D5EF88B7}"/>
              </a:ext>
            </a:extLst>
          </p:cNvPr>
          <p:cNvSpPr/>
          <p:nvPr/>
        </p:nvSpPr>
        <p:spPr>
          <a:xfrm>
            <a:off x="10317892" y="968706"/>
            <a:ext cx="1046173" cy="29846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Chart, line chart&#10;&#10;Description automatically generated">
            <a:extLst>
              <a:ext uri="{FF2B5EF4-FFF2-40B4-BE49-F238E27FC236}">
                <a16:creationId xmlns:a16="http://schemas.microsoft.com/office/drawing/2014/main" id="{55AABF4C-3786-43D4-A417-8C64A7879A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5190" y="4465764"/>
            <a:ext cx="3005403" cy="2280917"/>
          </a:xfrm>
          <a:prstGeom prst="rect">
            <a:avLst/>
          </a:prstGeom>
        </p:spPr>
      </p:pic>
      <p:sp>
        <p:nvSpPr>
          <p:cNvPr id="31" name="Oval 30">
            <a:extLst>
              <a:ext uri="{FF2B5EF4-FFF2-40B4-BE49-F238E27FC236}">
                <a16:creationId xmlns:a16="http://schemas.microsoft.com/office/drawing/2014/main" id="{E8D2F040-4854-4CE5-8D5E-5E25BEF2D062}"/>
              </a:ext>
            </a:extLst>
          </p:cNvPr>
          <p:cNvSpPr/>
          <p:nvPr/>
        </p:nvSpPr>
        <p:spPr>
          <a:xfrm>
            <a:off x="10997514" y="5189838"/>
            <a:ext cx="679621" cy="801153"/>
          </a:xfrm>
          <a:prstGeom prst="ellipse">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BAF91570-74F2-47FB-9E4C-00C5F8CF1188}"/>
              </a:ext>
            </a:extLst>
          </p:cNvPr>
          <p:cNvSpPr txBox="1">
            <a:spLocks/>
          </p:cNvSpPr>
          <p:nvPr/>
        </p:nvSpPr>
        <p:spPr>
          <a:xfrm>
            <a:off x="1656408" y="4374371"/>
            <a:ext cx="986910" cy="35539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800" dirty="0">
                <a:latin typeface="Arial" panose="020B0604020202020204" pitchFamily="34" charset="0"/>
                <a:cs typeface="Arial" panose="020B0604020202020204" pitchFamily="34" charset="0"/>
              </a:rPr>
              <a:t>SMAP</a:t>
            </a:r>
          </a:p>
        </p:txBody>
      </p:sp>
    </p:spTree>
    <p:extLst>
      <p:ext uri="{BB962C8B-B14F-4D97-AF65-F5344CB8AC3E}">
        <p14:creationId xmlns:p14="http://schemas.microsoft.com/office/powerpoint/2010/main" val="1533679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Summary &amp; Future Work</a:t>
            </a:r>
          </a:p>
        </p:txBody>
      </p:sp>
      <p:sp>
        <p:nvSpPr>
          <p:cNvPr id="4" name="Slide Number Placeholder 1">
            <a:extLst>
              <a:ext uri="{FF2B5EF4-FFF2-40B4-BE49-F238E27FC236}">
                <a16:creationId xmlns:a16="http://schemas.microsoft.com/office/drawing/2014/main" id="{EA71A8EB-6125-4268-A8AD-CE526C67D2E3}"/>
              </a:ext>
            </a:extLst>
          </p:cNvPr>
          <p:cNvSpPr>
            <a:spLocks noGrp="1"/>
          </p:cNvSpPr>
          <p:nvPr>
            <p:ph type="sldNum" sz="quarter" idx="12"/>
          </p:nvPr>
        </p:nvSpPr>
        <p:spPr>
          <a:xfrm>
            <a:off x="11051145" y="6376052"/>
            <a:ext cx="1015314" cy="365125"/>
          </a:xfrm>
        </p:spPr>
        <p:txBody>
          <a:bodyPr/>
          <a:lstStyle/>
          <a:p>
            <a:fld id="{BBC93AA5-82BE-468E-90B3-DD1DC18545AD}" type="slidenum">
              <a:rPr lang="en-US" smtClean="0"/>
              <a:t>12</a:t>
            </a:fld>
            <a:endParaRPr lang="en-US" dirty="0"/>
          </a:p>
        </p:txBody>
      </p:sp>
      <p:sp>
        <p:nvSpPr>
          <p:cNvPr id="41" name="Content Placeholder 2">
            <a:extLst>
              <a:ext uri="{FF2B5EF4-FFF2-40B4-BE49-F238E27FC236}">
                <a16:creationId xmlns:a16="http://schemas.microsoft.com/office/drawing/2014/main" id="{5615B8C2-A194-45CA-9AB8-F6669CA10EAD}"/>
              </a:ext>
            </a:extLst>
          </p:cNvPr>
          <p:cNvSpPr txBox="1">
            <a:spLocks/>
          </p:cNvSpPr>
          <p:nvPr/>
        </p:nvSpPr>
        <p:spPr>
          <a:xfrm>
            <a:off x="345990" y="1131552"/>
            <a:ext cx="8328453" cy="5417529"/>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1097280">
              <a:lnSpc>
                <a:spcPct val="100000"/>
              </a:lnSpc>
              <a:spcBef>
                <a:spcPts val="800"/>
              </a:spcBef>
              <a:buFont typeface="Wingdings" panose="05000000000000000000" pitchFamily="2" charset="2"/>
              <a:buChar char="q"/>
              <a:defRPr/>
            </a:pPr>
            <a:r>
              <a:rPr lang="en-US" sz="2200" dirty="0">
                <a:latin typeface="Arial" panose="020B0604020202020204" pitchFamily="34" charset="0"/>
                <a:cs typeface="Arial" panose="020B0604020202020204" pitchFamily="34" charset="0"/>
              </a:rPr>
              <a:t>SMAP shows capability to detect increases in soil moisture due to irrigation in California’s Central Valley</a:t>
            </a:r>
          </a:p>
          <a:p>
            <a:pPr marL="347472" indent="-347472" defTabSz="1097280">
              <a:lnSpc>
                <a:spcPct val="100000"/>
              </a:lnSpc>
              <a:spcBef>
                <a:spcPts val="800"/>
              </a:spcBef>
              <a:buFont typeface="Wingdings" panose="05000000000000000000" pitchFamily="2" charset="2"/>
              <a:buChar char="q"/>
              <a:defRPr/>
            </a:pPr>
            <a:r>
              <a:rPr lang="en-US" sz="2200" dirty="0">
                <a:latin typeface="Arial" panose="020B0604020202020204" pitchFamily="34" charset="0"/>
                <a:cs typeface="Arial" panose="020B0604020202020204" pitchFamily="34" charset="0"/>
              </a:rPr>
              <a:t>SMAP LIS has proven little utility so far but will continue to analyze the data</a:t>
            </a:r>
          </a:p>
          <a:p>
            <a:pPr marL="347472" indent="-347472" defTabSz="1097280">
              <a:lnSpc>
                <a:spcPct val="100000"/>
              </a:lnSpc>
              <a:spcBef>
                <a:spcPts val="800"/>
              </a:spcBef>
              <a:buFont typeface="Wingdings" panose="05000000000000000000" pitchFamily="2" charset="2"/>
              <a:buChar char="q"/>
              <a:defRPr/>
            </a:pPr>
            <a:r>
              <a:rPr lang="en-US" sz="2200" dirty="0">
                <a:latin typeface="Arial" panose="020B0604020202020204" pitchFamily="34" charset="0"/>
                <a:cs typeface="Arial" panose="020B0604020202020204" pitchFamily="34" charset="0"/>
              </a:rPr>
              <a:t>We have detected areas of possible NO2 enhancements due to soil NOx emissions</a:t>
            </a:r>
          </a:p>
          <a:p>
            <a:pPr marL="347472" indent="-347472" defTabSz="1097280">
              <a:lnSpc>
                <a:spcPct val="100000"/>
              </a:lnSpc>
              <a:spcBef>
                <a:spcPts val="800"/>
              </a:spcBef>
              <a:buFont typeface="Wingdings" panose="05000000000000000000" pitchFamily="2" charset="2"/>
              <a:buChar char="q"/>
              <a:defRPr/>
            </a:pPr>
            <a:r>
              <a:rPr lang="en-US" sz="2200" dirty="0">
                <a:latin typeface="Arial" panose="020B0604020202020204" pitchFamily="34" charset="0"/>
                <a:cs typeface="Arial" panose="020B0604020202020204" pitchFamily="34" charset="0"/>
              </a:rPr>
              <a:t>TROPOMI has much improved capability to monitor and assess pollution from soil NOx emissions compared to OMI</a:t>
            </a:r>
          </a:p>
          <a:p>
            <a:pPr marL="347472" indent="-347472" defTabSz="1097280">
              <a:lnSpc>
                <a:spcPct val="100000"/>
              </a:lnSpc>
              <a:spcBef>
                <a:spcPts val="800"/>
              </a:spcBef>
              <a:buFont typeface="Wingdings" panose="05000000000000000000" pitchFamily="2" charset="2"/>
              <a:buChar char="q"/>
              <a:defRPr/>
            </a:pPr>
            <a:r>
              <a:rPr lang="en-US" sz="2200" dirty="0">
                <a:latin typeface="Arial" panose="020B0604020202020204" pitchFamily="34" charset="0"/>
                <a:cs typeface="Arial" panose="020B0604020202020204" pitchFamily="34" charset="0"/>
              </a:rPr>
              <a:t>Additional data products are currently being analyzed (e.g., meteorology, traffic, fires) to better separate and quantify the pollution contribution from soil NOx emissions</a:t>
            </a:r>
          </a:p>
          <a:p>
            <a:pPr marL="347472" indent="-347472" defTabSz="1097280">
              <a:lnSpc>
                <a:spcPct val="100000"/>
              </a:lnSpc>
              <a:spcBef>
                <a:spcPts val="800"/>
              </a:spcBef>
              <a:buFont typeface="Wingdings" panose="05000000000000000000" pitchFamily="2" charset="2"/>
              <a:buChar char="q"/>
              <a:defRPr/>
            </a:pPr>
            <a:r>
              <a:rPr lang="en-US" sz="2200" dirty="0">
                <a:latin typeface="Arial" panose="020B0604020202020204" pitchFamily="34" charset="0"/>
                <a:cs typeface="Arial" panose="020B0604020202020204" pitchFamily="34" charset="0"/>
              </a:rPr>
              <a:t>Ozone data from EPA monitors and new TROPOMI Ozone profile product will be incorporate into project soon</a:t>
            </a:r>
          </a:p>
          <a:p>
            <a:pPr marL="347472" indent="-347472" defTabSz="1097280">
              <a:lnSpc>
                <a:spcPct val="100000"/>
              </a:lnSpc>
              <a:spcBef>
                <a:spcPts val="800"/>
              </a:spcBef>
              <a:buFont typeface="Wingdings" panose="05000000000000000000" pitchFamily="2" charset="2"/>
              <a:buChar char="q"/>
              <a:defRPr/>
            </a:pPr>
            <a:r>
              <a:rPr lang="en-US" sz="2200" b="1" dirty="0">
                <a:latin typeface="Arial" panose="020B0604020202020204" pitchFamily="34" charset="0"/>
                <a:cs typeface="Arial" panose="020B0604020202020204" pitchFamily="34" charset="0"/>
              </a:rPr>
              <a:t>Immediate use of TEMPO data once available after launch!</a:t>
            </a:r>
          </a:p>
        </p:txBody>
      </p:sp>
      <p:pic>
        <p:nvPicPr>
          <p:cNvPr id="5" name="Picture 4" descr="Map&#10;&#10;Description automatically generated">
            <a:extLst>
              <a:ext uri="{FF2B5EF4-FFF2-40B4-BE49-F238E27FC236}">
                <a16:creationId xmlns:a16="http://schemas.microsoft.com/office/drawing/2014/main" id="{40AAF99F-C5E6-4D6D-9A3B-3E16B1C23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9767" y="1802768"/>
            <a:ext cx="3686692" cy="3252463"/>
          </a:xfrm>
          <a:prstGeom prst="rect">
            <a:avLst/>
          </a:prstGeom>
        </p:spPr>
      </p:pic>
      <p:sp>
        <p:nvSpPr>
          <p:cNvPr id="8" name="Content Placeholder 2">
            <a:extLst>
              <a:ext uri="{FF2B5EF4-FFF2-40B4-BE49-F238E27FC236}">
                <a16:creationId xmlns:a16="http://schemas.microsoft.com/office/drawing/2014/main" id="{1DD5D605-9A44-4D09-AF10-543498FD84B2}"/>
              </a:ext>
            </a:extLst>
          </p:cNvPr>
          <p:cNvSpPr txBox="1">
            <a:spLocks/>
          </p:cNvSpPr>
          <p:nvPr/>
        </p:nvSpPr>
        <p:spPr>
          <a:xfrm>
            <a:off x="9081571" y="1409302"/>
            <a:ext cx="2283083" cy="35539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800" dirty="0">
                <a:latin typeface="Arial" panose="020B0604020202020204" pitchFamily="34" charset="0"/>
                <a:cs typeface="Arial" panose="020B0604020202020204" pitchFamily="34" charset="0"/>
              </a:rPr>
              <a:t>TEMPO Proxy Data</a:t>
            </a:r>
          </a:p>
        </p:txBody>
      </p:sp>
    </p:spTree>
    <p:extLst>
      <p:ext uri="{BB962C8B-B14F-4D97-AF65-F5344CB8AC3E}">
        <p14:creationId xmlns:p14="http://schemas.microsoft.com/office/powerpoint/2010/main" val="3143204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EA71A8EB-6125-4268-A8AD-CE526C67D2E3}"/>
              </a:ext>
            </a:extLst>
          </p:cNvPr>
          <p:cNvSpPr>
            <a:spLocks noGrp="1"/>
          </p:cNvSpPr>
          <p:nvPr>
            <p:ph type="sldNum" sz="quarter" idx="12"/>
          </p:nvPr>
        </p:nvSpPr>
        <p:spPr/>
        <p:txBody>
          <a:bodyPr/>
          <a:lstStyle/>
          <a:p>
            <a:fld id="{BBC93AA5-82BE-468E-90B3-DD1DC18545AD}" type="slidenum">
              <a:rPr lang="en-US" smtClean="0"/>
              <a:t>2</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Introduction &amp; Motivation</a:t>
            </a:r>
          </a:p>
        </p:txBody>
      </p:sp>
      <p:sp>
        <p:nvSpPr>
          <p:cNvPr id="41" name="Content Placeholder 2">
            <a:extLst>
              <a:ext uri="{FF2B5EF4-FFF2-40B4-BE49-F238E27FC236}">
                <a16:creationId xmlns:a16="http://schemas.microsoft.com/office/drawing/2014/main" id="{5615B8C2-A194-45CA-9AB8-F6669CA10EAD}"/>
              </a:ext>
            </a:extLst>
          </p:cNvPr>
          <p:cNvSpPr txBox="1">
            <a:spLocks/>
          </p:cNvSpPr>
          <p:nvPr/>
        </p:nvSpPr>
        <p:spPr>
          <a:xfrm>
            <a:off x="400649" y="1166434"/>
            <a:ext cx="7397635" cy="5386766"/>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1097280">
              <a:lnSpc>
                <a:spcPct val="100000"/>
              </a:lnSpc>
              <a:spcBef>
                <a:spcPts val="800"/>
              </a:spcBef>
              <a:buFont typeface="Wingdings" panose="05000000000000000000" pitchFamily="2" charset="2"/>
              <a:buChar char="q"/>
              <a:defRPr/>
            </a:pPr>
            <a:r>
              <a:rPr lang="en-US" sz="2200" dirty="0">
                <a:latin typeface="Arial" panose="020B0604020202020204" pitchFamily="34" charset="0"/>
                <a:cs typeface="Arial" panose="020B0604020202020204" pitchFamily="34" charset="0"/>
              </a:rPr>
              <a:t>Soil moisture can influence nitrogen oxide emissions (NOx = NO + NO2) from agricultural fields and consequently contribute to air pollution</a:t>
            </a:r>
          </a:p>
          <a:p>
            <a:pPr marL="347472" indent="-347472" defTabSz="1097280">
              <a:lnSpc>
                <a:spcPct val="100000"/>
              </a:lnSpc>
              <a:spcBef>
                <a:spcPts val="800"/>
              </a:spcBef>
              <a:buFont typeface="Wingdings" panose="05000000000000000000" pitchFamily="2" charset="2"/>
              <a:buChar char="q"/>
              <a:defRPr/>
            </a:pPr>
            <a:r>
              <a:rPr lang="en-US" sz="2200" dirty="0">
                <a:latin typeface="Arial" panose="020B0604020202020204" pitchFamily="34" charset="0"/>
                <a:cs typeface="Arial" panose="020B0604020202020204" pitchFamily="34" charset="0"/>
              </a:rPr>
              <a:t>Irrigation demand and methods can play an important role in controlling soil moisture and NOx emissions</a:t>
            </a:r>
          </a:p>
          <a:p>
            <a:pPr marL="347472" indent="-347472" defTabSz="1097280">
              <a:lnSpc>
                <a:spcPct val="100000"/>
              </a:lnSpc>
              <a:spcBef>
                <a:spcPts val="800"/>
              </a:spcBef>
              <a:buFont typeface="Wingdings" panose="05000000000000000000" pitchFamily="2" charset="2"/>
              <a:buChar char="q"/>
              <a:defRPr/>
            </a:pPr>
            <a:r>
              <a:rPr lang="en-US" sz="2200" dirty="0">
                <a:latin typeface="Arial" panose="020B0604020202020204" pitchFamily="34" charset="0"/>
                <a:cs typeface="Arial" panose="020B0604020202020204" pitchFamily="34" charset="0"/>
              </a:rPr>
              <a:t>Nitrogen fertilizer use has been shown to increase soil NOx emissions, fertilized soils in high temperature regions (e.g., Imperial Valley of California) have been shown to produce some of the highest NOx </a:t>
            </a:r>
          </a:p>
          <a:p>
            <a:pPr marL="347472" indent="-347472" defTabSz="1097280">
              <a:lnSpc>
                <a:spcPct val="100000"/>
              </a:lnSpc>
              <a:spcBef>
                <a:spcPts val="800"/>
              </a:spcBef>
              <a:buFont typeface="Wingdings" panose="05000000000000000000" pitchFamily="2" charset="2"/>
              <a:buChar char="q"/>
              <a:defRPr/>
            </a:pPr>
            <a:r>
              <a:rPr lang="en-US" sz="2200" dirty="0">
                <a:latin typeface="Arial" panose="020B0604020202020204" pitchFamily="34" charset="0"/>
                <a:cs typeface="Arial" panose="020B0604020202020204" pitchFamily="34" charset="0"/>
              </a:rPr>
              <a:t>A better understanding of how different factors contribute to NOx in agricultural areas can reduce model uncertainties and improve forecasts</a:t>
            </a:r>
          </a:p>
          <a:p>
            <a:pPr marL="347472" indent="-347472" defTabSz="1097280">
              <a:lnSpc>
                <a:spcPct val="100000"/>
              </a:lnSpc>
              <a:spcBef>
                <a:spcPts val="800"/>
              </a:spcBef>
              <a:buFont typeface="Wingdings" panose="05000000000000000000" pitchFamily="2" charset="2"/>
              <a:buChar char="q"/>
              <a:defRPr/>
            </a:pPr>
            <a:r>
              <a:rPr lang="en-US" sz="2200" b="1" dirty="0">
                <a:latin typeface="Arial" panose="020B0604020202020204" pitchFamily="34" charset="0"/>
                <a:cs typeface="Arial" panose="020B0604020202020204" pitchFamily="34" charset="0"/>
              </a:rPr>
              <a:t>However, there is much debate in the literature on the extent to which soil NOx emissions contribute to air pollution </a:t>
            </a:r>
          </a:p>
        </p:txBody>
      </p:sp>
      <p:pic>
        <p:nvPicPr>
          <p:cNvPr id="6" name="Shape 26">
            <a:extLst>
              <a:ext uri="{FF2B5EF4-FFF2-40B4-BE49-F238E27FC236}">
                <a16:creationId xmlns:a16="http://schemas.microsoft.com/office/drawing/2014/main" id="{BD367E9A-F00C-49C1-8C93-DA61D9806696}"/>
              </a:ext>
            </a:extLst>
          </p:cNvPr>
          <p:cNvPicPr/>
          <p:nvPr/>
        </p:nvPicPr>
        <p:blipFill rotWithShape="1">
          <a:blip r:embed="rId2">
            <a:alphaModFix/>
          </a:blip>
          <a:srcRect/>
          <a:stretch/>
        </p:blipFill>
        <p:spPr>
          <a:xfrm>
            <a:off x="7768540" y="882134"/>
            <a:ext cx="2045189" cy="3452419"/>
          </a:xfrm>
          <a:prstGeom prst="rect">
            <a:avLst/>
          </a:prstGeom>
          <a:noFill/>
          <a:ln>
            <a:noFill/>
          </a:ln>
        </p:spPr>
      </p:pic>
      <p:pic>
        <p:nvPicPr>
          <p:cNvPr id="7" name="Shape 27">
            <a:extLst>
              <a:ext uri="{FF2B5EF4-FFF2-40B4-BE49-F238E27FC236}">
                <a16:creationId xmlns:a16="http://schemas.microsoft.com/office/drawing/2014/main" id="{B757F0A3-A2C0-4ED6-B0D1-7404E6887B6B}"/>
              </a:ext>
            </a:extLst>
          </p:cNvPr>
          <p:cNvPicPr/>
          <p:nvPr/>
        </p:nvPicPr>
        <p:blipFill rotWithShape="1">
          <a:blip r:embed="rId3">
            <a:alphaModFix/>
          </a:blip>
          <a:srcRect/>
          <a:stretch/>
        </p:blipFill>
        <p:spPr>
          <a:xfrm>
            <a:off x="9852037" y="3240781"/>
            <a:ext cx="1996364" cy="3452419"/>
          </a:xfrm>
          <a:prstGeom prst="rect">
            <a:avLst/>
          </a:prstGeom>
          <a:noFill/>
          <a:ln>
            <a:noFill/>
          </a:ln>
        </p:spPr>
      </p:pic>
      <p:sp>
        <p:nvSpPr>
          <p:cNvPr id="8" name="TextBox 7">
            <a:extLst>
              <a:ext uri="{FF2B5EF4-FFF2-40B4-BE49-F238E27FC236}">
                <a16:creationId xmlns:a16="http://schemas.microsoft.com/office/drawing/2014/main" id="{7FB6D56E-1C8A-4BF2-A140-15F8120E9C9A}"/>
              </a:ext>
            </a:extLst>
          </p:cNvPr>
          <p:cNvSpPr txBox="1"/>
          <p:nvPr/>
        </p:nvSpPr>
        <p:spPr>
          <a:xfrm>
            <a:off x="9961382" y="1766473"/>
            <a:ext cx="1963729" cy="338554"/>
          </a:xfrm>
          <a:prstGeom prst="rect">
            <a:avLst/>
          </a:prstGeom>
          <a:noFill/>
        </p:spPr>
        <p:txBody>
          <a:bodyPr wrap="square" rtlCol="0">
            <a:spAutoFit/>
          </a:bodyPr>
          <a:lstStyle/>
          <a:p>
            <a:r>
              <a:rPr lang="en-US" sz="1600" b="1" dirty="0" err="1"/>
              <a:t>Almaraz</a:t>
            </a:r>
            <a:r>
              <a:rPr lang="en-US" sz="1600" b="1" dirty="0"/>
              <a:t> et al. (2018)</a:t>
            </a:r>
          </a:p>
        </p:txBody>
      </p:sp>
    </p:spTree>
    <p:extLst>
      <p:ext uri="{BB962C8B-B14F-4D97-AF65-F5344CB8AC3E}">
        <p14:creationId xmlns:p14="http://schemas.microsoft.com/office/powerpoint/2010/main" val="2153605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EA71A8EB-6125-4268-A8AD-CE526C67D2E3}"/>
              </a:ext>
            </a:extLst>
          </p:cNvPr>
          <p:cNvSpPr>
            <a:spLocks noGrp="1"/>
          </p:cNvSpPr>
          <p:nvPr>
            <p:ph type="sldNum" sz="quarter" idx="12"/>
          </p:nvPr>
        </p:nvSpPr>
        <p:spPr/>
        <p:txBody>
          <a:bodyPr/>
          <a:lstStyle/>
          <a:p>
            <a:fld id="{BBC93AA5-82BE-468E-90B3-DD1DC18545AD}" type="slidenum">
              <a:rPr lang="en-US" smtClean="0"/>
              <a:t>3</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Literature Review</a:t>
            </a:r>
          </a:p>
        </p:txBody>
      </p:sp>
      <p:sp>
        <p:nvSpPr>
          <p:cNvPr id="41" name="Content Placeholder 2">
            <a:extLst>
              <a:ext uri="{FF2B5EF4-FFF2-40B4-BE49-F238E27FC236}">
                <a16:creationId xmlns:a16="http://schemas.microsoft.com/office/drawing/2014/main" id="{5615B8C2-A194-45CA-9AB8-F6669CA10EAD}"/>
              </a:ext>
            </a:extLst>
          </p:cNvPr>
          <p:cNvSpPr txBox="1">
            <a:spLocks/>
          </p:cNvSpPr>
          <p:nvPr/>
        </p:nvSpPr>
        <p:spPr>
          <a:xfrm>
            <a:off x="409615" y="1166434"/>
            <a:ext cx="6923514" cy="5386766"/>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1097280">
              <a:lnSpc>
                <a:spcPct val="100000"/>
              </a:lnSpc>
              <a:spcBef>
                <a:spcPts val="8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CARB estimated that ~3.8% of the state’s NOx budget was attributed to cropland soils in a 2013 report.</a:t>
            </a:r>
          </a:p>
          <a:p>
            <a:pPr marL="347472" indent="-347472" defTabSz="1097280">
              <a:lnSpc>
                <a:spcPct val="100000"/>
              </a:lnSpc>
              <a:spcBef>
                <a:spcPts val="8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Oikawa et al. (2015) - extremely high soil NOx emissions from high temperature soils in California, and these sources are underestimated in models, leading to much too low NO2 in the troposphere</a:t>
            </a:r>
          </a:p>
          <a:p>
            <a:pPr marL="347472" indent="-347472" defTabSz="1097280">
              <a:lnSpc>
                <a:spcPct val="100000"/>
              </a:lnSpc>
              <a:spcBef>
                <a:spcPts val="8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Almaraz et al. (2018) - agricultural soils are a dominant source of NOx pollution in California, cropland soil can increase NOx budget by 20 to 51%</a:t>
            </a:r>
          </a:p>
          <a:p>
            <a:pPr marL="347472" indent="-347472" defTabSz="1097280">
              <a:lnSpc>
                <a:spcPct val="100000"/>
              </a:lnSpc>
              <a:spcBef>
                <a:spcPts val="8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Gao et al. (2020) - soil NOx contribute about 1% of the total anthropogenic NOx emissions in the state, and have limited impacts on PM2.5 formation in the atmosphere</a:t>
            </a:r>
          </a:p>
          <a:p>
            <a:pPr marL="347472" indent="-347472" defTabSz="1097280">
              <a:lnSpc>
                <a:spcPct val="100000"/>
              </a:lnSpc>
              <a:spcBef>
                <a:spcPts val="8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Sha et al. (2021) – soil NOx contributed ~40% of the California’s total NOx emissions in July 2018, enhancing NO2 columns by ~35% and surface ozone by ~23% </a:t>
            </a:r>
          </a:p>
        </p:txBody>
      </p:sp>
      <p:pic>
        <p:nvPicPr>
          <p:cNvPr id="5" name="Picture 4">
            <a:extLst>
              <a:ext uri="{FF2B5EF4-FFF2-40B4-BE49-F238E27FC236}">
                <a16:creationId xmlns:a16="http://schemas.microsoft.com/office/drawing/2014/main" id="{96E20699-49A0-47A0-929B-EC02A383046A}"/>
              </a:ext>
            </a:extLst>
          </p:cNvPr>
          <p:cNvPicPr>
            <a:picLocks noChangeAspect="1"/>
          </p:cNvPicPr>
          <p:nvPr/>
        </p:nvPicPr>
        <p:blipFill>
          <a:blip r:embed="rId2"/>
          <a:stretch>
            <a:fillRect/>
          </a:stretch>
        </p:blipFill>
        <p:spPr>
          <a:xfrm>
            <a:off x="7243460" y="1644054"/>
            <a:ext cx="4903715" cy="4189891"/>
          </a:xfrm>
          <a:prstGeom prst="rect">
            <a:avLst/>
          </a:prstGeom>
        </p:spPr>
      </p:pic>
      <p:sp>
        <p:nvSpPr>
          <p:cNvPr id="10" name="TextBox 9">
            <a:extLst>
              <a:ext uri="{FF2B5EF4-FFF2-40B4-BE49-F238E27FC236}">
                <a16:creationId xmlns:a16="http://schemas.microsoft.com/office/drawing/2014/main" id="{675E806F-2AEC-4EAF-A784-94CC6154CEBE}"/>
              </a:ext>
            </a:extLst>
          </p:cNvPr>
          <p:cNvSpPr txBox="1"/>
          <p:nvPr/>
        </p:nvSpPr>
        <p:spPr>
          <a:xfrm>
            <a:off x="10102729" y="5685741"/>
            <a:ext cx="1963729" cy="338554"/>
          </a:xfrm>
          <a:prstGeom prst="rect">
            <a:avLst/>
          </a:prstGeom>
          <a:noFill/>
        </p:spPr>
        <p:txBody>
          <a:bodyPr wrap="square" rtlCol="0">
            <a:spAutoFit/>
          </a:bodyPr>
          <a:lstStyle/>
          <a:p>
            <a:r>
              <a:rPr lang="en-US" sz="1600" b="1" dirty="0"/>
              <a:t>Sha et al. (2021)</a:t>
            </a:r>
          </a:p>
        </p:txBody>
      </p:sp>
    </p:spTree>
    <p:extLst>
      <p:ext uri="{BB962C8B-B14F-4D97-AF65-F5344CB8AC3E}">
        <p14:creationId xmlns:p14="http://schemas.microsoft.com/office/powerpoint/2010/main" val="3662662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EA71A8EB-6125-4268-A8AD-CE526C67D2E3}"/>
              </a:ext>
            </a:extLst>
          </p:cNvPr>
          <p:cNvSpPr>
            <a:spLocks noGrp="1"/>
          </p:cNvSpPr>
          <p:nvPr>
            <p:ph type="sldNum" sz="quarter" idx="12"/>
          </p:nvPr>
        </p:nvSpPr>
        <p:spPr/>
        <p:txBody>
          <a:bodyPr/>
          <a:lstStyle/>
          <a:p>
            <a:fld id="{BBC93AA5-82BE-468E-90B3-DD1DC18545AD}" type="slidenum">
              <a:rPr lang="en-US" smtClean="0"/>
              <a:t>4</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Objectives &amp; Science Questions</a:t>
            </a:r>
          </a:p>
        </p:txBody>
      </p:sp>
      <p:sp>
        <p:nvSpPr>
          <p:cNvPr id="41" name="Content Placeholder 2">
            <a:extLst>
              <a:ext uri="{FF2B5EF4-FFF2-40B4-BE49-F238E27FC236}">
                <a16:creationId xmlns:a16="http://schemas.microsoft.com/office/drawing/2014/main" id="{5615B8C2-A194-45CA-9AB8-F6669CA10EAD}"/>
              </a:ext>
            </a:extLst>
          </p:cNvPr>
          <p:cNvSpPr txBox="1">
            <a:spLocks/>
          </p:cNvSpPr>
          <p:nvPr/>
        </p:nvSpPr>
        <p:spPr>
          <a:xfrm>
            <a:off x="420998" y="2810042"/>
            <a:ext cx="8075957" cy="2724255"/>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1097280">
              <a:lnSpc>
                <a:spcPct val="100000"/>
              </a:lnSpc>
              <a:spcBef>
                <a:spcPts val="800"/>
              </a:spcBef>
              <a:spcAft>
                <a:spcPts val="800"/>
              </a:spcAft>
              <a:buFont typeface="Wingdings" panose="05000000000000000000" pitchFamily="2" charset="2"/>
              <a:buChar char="q"/>
              <a:defRPr/>
            </a:pPr>
            <a:r>
              <a:rPr lang="en-US" sz="2200" dirty="0">
                <a:latin typeface="Arial" panose="020B0604020202020204" pitchFamily="34" charset="0"/>
                <a:cs typeface="Arial" panose="020B0604020202020204" pitchFamily="34" charset="0"/>
              </a:rPr>
              <a:t>What are the long-term trends and statistical relationships between soil moisture and temperature and NOx emissions in the agricultural regions?</a:t>
            </a:r>
          </a:p>
          <a:p>
            <a:pPr marL="347472" indent="-347472" defTabSz="1097280">
              <a:lnSpc>
                <a:spcPct val="100000"/>
              </a:lnSpc>
              <a:spcBef>
                <a:spcPts val="800"/>
              </a:spcBef>
              <a:spcAft>
                <a:spcPts val="800"/>
              </a:spcAft>
              <a:buFont typeface="Wingdings" panose="05000000000000000000" pitchFamily="2" charset="2"/>
              <a:buChar char="q"/>
              <a:defRPr/>
            </a:pPr>
            <a:r>
              <a:rPr lang="en-US" sz="2200" dirty="0">
                <a:latin typeface="Arial" panose="020B0604020202020204" pitchFamily="34" charset="0"/>
                <a:cs typeface="Arial" panose="020B0604020202020204" pitchFamily="34" charset="0"/>
              </a:rPr>
              <a:t>To what extent do agricultural soil NOx emissions contribute to NO2 and O3 production and degraded air quality conditions in the state?</a:t>
            </a:r>
          </a:p>
          <a:p>
            <a:pPr marL="347472" indent="-347472" defTabSz="1097280">
              <a:lnSpc>
                <a:spcPct val="100000"/>
              </a:lnSpc>
              <a:spcBef>
                <a:spcPts val="800"/>
              </a:spcBef>
              <a:spcAft>
                <a:spcPts val="800"/>
              </a:spcAft>
              <a:buFont typeface="Wingdings" panose="05000000000000000000" pitchFamily="2" charset="2"/>
              <a:buChar char="q"/>
              <a:defRPr/>
            </a:pPr>
            <a:r>
              <a:rPr lang="en-US" sz="2200" dirty="0">
                <a:latin typeface="Arial" panose="020B0604020202020204" pitchFamily="34" charset="0"/>
                <a:cs typeface="Arial" panose="020B0604020202020204" pitchFamily="34" charset="0"/>
              </a:rPr>
              <a:t>What are the separate contributions of rainfall, irrigation, and fertilizer practices on the diurnally varying NOx emissions and air quality throughout the agricultural region?</a:t>
            </a:r>
          </a:p>
        </p:txBody>
      </p:sp>
      <p:sp>
        <p:nvSpPr>
          <p:cNvPr id="9" name="Content Placeholder 2">
            <a:extLst>
              <a:ext uri="{FF2B5EF4-FFF2-40B4-BE49-F238E27FC236}">
                <a16:creationId xmlns:a16="http://schemas.microsoft.com/office/drawing/2014/main" id="{8BBEBE56-6808-4DB4-BF5E-8317B6C3C3D6}"/>
              </a:ext>
            </a:extLst>
          </p:cNvPr>
          <p:cNvSpPr txBox="1">
            <a:spLocks/>
          </p:cNvSpPr>
          <p:nvPr/>
        </p:nvSpPr>
        <p:spPr>
          <a:xfrm>
            <a:off x="420998" y="1270529"/>
            <a:ext cx="11209347" cy="1363042"/>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2200" b="1" dirty="0">
                <a:latin typeface="Arial" panose="020B0604020202020204" pitchFamily="34" charset="0"/>
                <a:cs typeface="Arial" panose="020B0604020202020204" pitchFamily="34" charset="0"/>
              </a:rPr>
              <a:t>Objective: </a:t>
            </a:r>
            <a:r>
              <a:rPr lang="en-US" sz="2200" dirty="0">
                <a:latin typeface="Arial" panose="020B0604020202020204" pitchFamily="34" charset="0"/>
                <a:cs typeface="Arial" panose="020B0604020202020204" pitchFamily="34" charset="0"/>
              </a:rPr>
              <a:t>Use a suite of satellite, ground-based, and model data to improve our understanding of how natural and anthropogenic factors influence NOx emissions and govern air quality in agricultural areas of California</a:t>
            </a:r>
          </a:p>
        </p:txBody>
      </p:sp>
      <p:pic>
        <p:nvPicPr>
          <p:cNvPr id="10" name="Picture 2" descr="https://advances.sciencemag.org/content/advances/4/1/eaao3477/F1.large.jpg?width=800&amp;height=600&amp;carousel=1">
            <a:extLst>
              <a:ext uri="{FF2B5EF4-FFF2-40B4-BE49-F238E27FC236}">
                <a16:creationId xmlns:a16="http://schemas.microsoft.com/office/drawing/2014/main" id="{D22D09AE-96F3-443C-A54C-4D9DB22FCB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498" r="2995" b="49010"/>
          <a:stretch/>
        </p:blipFill>
        <p:spPr bwMode="auto">
          <a:xfrm>
            <a:off x="8353169" y="2736829"/>
            <a:ext cx="3733838" cy="28333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5E3B3C4-24CB-4FE3-B35D-3CF425825411}"/>
              </a:ext>
            </a:extLst>
          </p:cNvPr>
          <p:cNvSpPr txBox="1"/>
          <p:nvPr/>
        </p:nvSpPr>
        <p:spPr>
          <a:xfrm>
            <a:off x="8732427" y="5534297"/>
            <a:ext cx="2815726" cy="1077218"/>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Contribution of soils to statewide NOx emissions based on CARB estimates (</a:t>
            </a:r>
            <a:r>
              <a:rPr lang="en-US" sz="1600" b="1" dirty="0" err="1">
                <a:latin typeface="Arial" panose="020B0604020202020204" pitchFamily="34" charset="0"/>
                <a:cs typeface="Arial" panose="020B0604020202020204" pitchFamily="34" charset="0"/>
              </a:rPr>
              <a:t>Almaraz</a:t>
            </a:r>
            <a:r>
              <a:rPr lang="en-US" sz="1600" b="1" dirty="0">
                <a:latin typeface="Arial" panose="020B0604020202020204" pitchFamily="34" charset="0"/>
                <a:cs typeface="Arial" panose="020B0604020202020204" pitchFamily="34" charset="0"/>
              </a:rPr>
              <a:t> et al., 2018)</a:t>
            </a:r>
          </a:p>
        </p:txBody>
      </p:sp>
    </p:spTree>
    <p:extLst>
      <p:ext uri="{BB962C8B-B14F-4D97-AF65-F5344CB8AC3E}">
        <p14:creationId xmlns:p14="http://schemas.microsoft.com/office/powerpoint/2010/main" val="356821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EA71A8EB-6125-4268-A8AD-CE526C67D2E3}"/>
              </a:ext>
            </a:extLst>
          </p:cNvPr>
          <p:cNvSpPr>
            <a:spLocks noGrp="1"/>
          </p:cNvSpPr>
          <p:nvPr>
            <p:ph type="sldNum" sz="quarter" idx="12"/>
          </p:nvPr>
        </p:nvSpPr>
        <p:spPr/>
        <p:txBody>
          <a:bodyPr/>
          <a:lstStyle/>
          <a:p>
            <a:fld id="{BBC93AA5-82BE-468E-90B3-DD1DC18545AD}" type="slidenum">
              <a:rPr lang="en-US" smtClean="0"/>
              <a:t>5</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Major Project Tasks</a:t>
            </a:r>
          </a:p>
        </p:txBody>
      </p:sp>
      <p:sp>
        <p:nvSpPr>
          <p:cNvPr id="8" name="Content Placeholder 2">
            <a:extLst>
              <a:ext uri="{FF2B5EF4-FFF2-40B4-BE49-F238E27FC236}">
                <a16:creationId xmlns:a16="http://schemas.microsoft.com/office/drawing/2014/main" id="{9A85A548-2258-4D4C-8278-BD9339CAB573}"/>
              </a:ext>
            </a:extLst>
          </p:cNvPr>
          <p:cNvSpPr txBox="1">
            <a:spLocks/>
          </p:cNvSpPr>
          <p:nvPr/>
        </p:nvSpPr>
        <p:spPr>
          <a:xfrm>
            <a:off x="340112" y="1143598"/>
            <a:ext cx="7356541" cy="5324947"/>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a:spcBef>
                <a:spcPts val="800"/>
              </a:spcBef>
              <a:spcAft>
                <a:spcPts val="800"/>
              </a:spcAft>
              <a:buFont typeface="Wingdings" panose="05000000000000000000" pitchFamily="2" charset="2"/>
              <a:buChar char="q"/>
            </a:pPr>
            <a:r>
              <a:rPr lang="en-US" sz="2200" dirty="0">
                <a:latin typeface="Arial" panose="020B0604020202020204" pitchFamily="34" charset="0"/>
                <a:cs typeface="Arial" panose="020B0604020202020204" pitchFamily="34" charset="0"/>
              </a:rPr>
              <a:t>Assess capabilities of SMAP and SMAP LIS for monitoring soil moisture enhancements from irrigation activities over agricultural areas </a:t>
            </a:r>
          </a:p>
          <a:p>
            <a:pPr marL="347472" indent="-347472">
              <a:spcBef>
                <a:spcPts val="800"/>
              </a:spcBef>
              <a:spcAft>
                <a:spcPts val="800"/>
              </a:spcAft>
              <a:buFont typeface="Wingdings" panose="05000000000000000000" pitchFamily="2" charset="2"/>
              <a:buChar char="q"/>
            </a:pPr>
            <a:r>
              <a:rPr lang="en-US" sz="2200" dirty="0">
                <a:latin typeface="Arial" panose="020B0604020202020204" pitchFamily="34" charset="0"/>
                <a:cs typeface="Arial" panose="020B0604020202020204" pitchFamily="34" charset="0"/>
              </a:rPr>
              <a:t>Use trace gas observations from new space-based sensors to monitor air pollutants over crop fields, with special attention on locations and periods of soil moisture enhancements</a:t>
            </a:r>
          </a:p>
          <a:p>
            <a:pPr marL="347472" indent="-347472">
              <a:spcBef>
                <a:spcPts val="800"/>
              </a:spcBef>
              <a:spcAft>
                <a:spcPts val="800"/>
              </a:spcAft>
              <a:buFont typeface="Wingdings" panose="05000000000000000000" pitchFamily="2" charset="2"/>
              <a:buChar char="q"/>
            </a:pPr>
            <a:r>
              <a:rPr lang="en-US" sz="2200" dirty="0">
                <a:latin typeface="Arial" panose="020B0604020202020204" pitchFamily="34" charset="0"/>
                <a:cs typeface="Arial" panose="020B0604020202020204" pitchFamily="34" charset="0"/>
              </a:rPr>
              <a:t>Analyze precipitation, soil, and meteorological data from ground-based networks and model reanalysis</a:t>
            </a:r>
          </a:p>
          <a:p>
            <a:pPr marL="347472" indent="-347472">
              <a:spcBef>
                <a:spcPts val="800"/>
              </a:spcBef>
              <a:spcAft>
                <a:spcPts val="800"/>
              </a:spcAft>
              <a:buFont typeface="Wingdings" panose="05000000000000000000" pitchFamily="2" charset="2"/>
              <a:buChar char="q"/>
            </a:pPr>
            <a:r>
              <a:rPr lang="en-US" sz="2200" b="1" dirty="0">
                <a:latin typeface="Arial" panose="020B0604020202020204" pitchFamily="34" charset="0"/>
                <a:cs typeface="Arial" panose="020B0604020202020204" pitchFamily="34" charset="0"/>
              </a:rPr>
              <a:t>Diagnose the diurnal evolution of NO2 and ozone pollution over soil NOx emission locations</a:t>
            </a:r>
            <a:endParaRPr lang="en-US" sz="2200" dirty="0">
              <a:latin typeface="Arial" panose="020B0604020202020204" pitchFamily="34" charset="0"/>
              <a:cs typeface="Arial" panose="020B0604020202020204" pitchFamily="34" charset="0"/>
            </a:endParaRPr>
          </a:p>
          <a:p>
            <a:pPr marL="347472" indent="-347472">
              <a:spcBef>
                <a:spcPts val="800"/>
              </a:spcBef>
              <a:spcAft>
                <a:spcPts val="800"/>
              </a:spcAft>
              <a:buFont typeface="Wingdings" panose="05000000000000000000" pitchFamily="2" charset="2"/>
              <a:buChar char="q"/>
            </a:pPr>
            <a:r>
              <a:rPr lang="en-US" sz="2200" dirty="0">
                <a:latin typeface="Arial" panose="020B0604020202020204" pitchFamily="34" charset="0"/>
                <a:cs typeface="Arial" panose="020B0604020202020204" pitchFamily="34" charset="0"/>
              </a:rPr>
              <a:t>Synthesize satellite, ground-based, and model data to evaluation contributions from rainfall, irrigation, and nitrogen fertilizer on soil NO</a:t>
            </a:r>
            <a:r>
              <a:rPr lang="en-US" sz="2200" baseline="-25000" dirty="0">
                <a:latin typeface="Arial" panose="020B0604020202020204" pitchFamily="34" charset="0"/>
                <a:cs typeface="Arial" panose="020B0604020202020204" pitchFamily="34" charset="0"/>
              </a:rPr>
              <a:t>x</a:t>
            </a:r>
            <a:r>
              <a:rPr lang="en-US" sz="2200" dirty="0">
                <a:latin typeface="Arial" panose="020B0604020202020204" pitchFamily="34" charset="0"/>
                <a:cs typeface="Arial" panose="020B0604020202020204" pitchFamily="34" charset="0"/>
              </a:rPr>
              <a:t> and air quality</a:t>
            </a:r>
          </a:p>
        </p:txBody>
      </p:sp>
      <p:pic>
        <p:nvPicPr>
          <p:cNvPr id="5" name="Picture 4" descr="Map&#10;&#10;Description automatically generated">
            <a:extLst>
              <a:ext uri="{FF2B5EF4-FFF2-40B4-BE49-F238E27FC236}">
                <a16:creationId xmlns:a16="http://schemas.microsoft.com/office/drawing/2014/main" id="{4AA0488C-557F-4570-B589-5FA2FF7DDB64}"/>
              </a:ext>
            </a:extLst>
          </p:cNvPr>
          <p:cNvPicPr>
            <a:picLocks noChangeAspect="1"/>
          </p:cNvPicPr>
          <p:nvPr/>
        </p:nvPicPr>
        <p:blipFill rotWithShape="1">
          <a:blip r:embed="rId2">
            <a:extLst>
              <a:ext uri="{28A0092B-C50C-407E-A947-70E740481C1C}">
                <a14:useLocalDpi xmlns:a14="http://schemas.microsoft.com/office/drawing/2010/main" val="0"/>
              </a:ext>
            </a:extLst>
          </a:blip>
          <a:srcRect l="6094" r="16310"/>
          <a:stretch/>
        </p:blipFill>
        <p:spPr>
          <a:xfrm>
            <a:off x="7890553" y="1581215"/>
            <a:ext cx="4149377" cy="4449715"/>
          </a:xfrm>
          <a:prstGeom prst="rect">
            <a:avLst/>
          </a:prstGeom>
        </p:spPr>
      </p:pic>
    </p:spTree>
    <p:extLst>
      <p:ext uri="{BB962C8B-B14F-4D97-AF65-F5344CB8AC3E}">
        <p14:creationId xmlns:p14="http://schemas.microsoft.com/office/powerpoint/2010/main" val="231964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ap&#10;&#10;Description automatically generated">
            <a:extLst>
              <a:ext uri="{FF2B5EF4-FFF2-40B4-BE49-F238E27FC236}">
                <a16:creationId xmlns:a16="http://schemas.microsoft.com/office/drawing/2014/main" id="{BF1C9775-72AD-43B2-8A48-887B8ADD7739}"/>
              </a:ext>
            </a:extLst>
          </p:cNvPr>
          <p:cNvPicPr>
            <a:picLocks noChangeAspect="1"/>
          </p:cNvPicPr>
          <p:nvPr/>
        </p:nvPicPr>
        <p:blipFill rotWithShape="1">
          <a:blip r:embed="rId2">
            <a:extLst>
              <a:ext uri="{28A0092B-C50C-407E-A947-70E740481C1C}">
                <a14:useLocalDpi xmlns:a14="http://schemas.microsoft.com/office/drawing/2010/main" val="0"/>
              </a:ext>
            </a:extLst>
          </a:blip>
          <a:srcRect l="13607" r="21474"/>
          <a:stretch/>
        </p:blipFill>
        <p:spPr>
          <a:xfrm>
            <a:off x="8088605" y="1258370"/>
            <a:ext cx="1996938" cy="2377440"/>
          </a:xfrm>
          <a:prstGeom prst="rect">
            <a:avLst/>
          </a:prstGeom>
        </p:spPr>
      </p:pic>
      <p:sp>
        <p:nvSpPr>
          <p:cNvPr id="4" name="Slide Number Placeholder 1">
            <a:extLst>
              <a:ext uri="{FF2B5EF4-FFF2-40B4-BE49-F238E27FC236}">
                <a16:creationId xmlns:a16="http://schemas.microsoft.com/office/drawing/2014/main" id="{EA71A8EB-6125-4268-A8AD-CE526C67D2E3}"/>
              </a:ext>
            </a:extLst>
          </p:cNvPr>
          <p:cNvSpPr>
            <a:spLocks noGrp="1"/>
          </p:cNvSpPr>
          <p:nvPr>
            <p:ph type="sldNum" sz="quarter" idx="12"/>
          </p:nvPr>
        </p:nvSpPr>
        <p:spPr/>
        <p:txBody>
          <a:bodyPr/>
          <a:lstStyle/>
          <a:p>
            <a:fld id="{BBC93AA5-82BE-468E-90B3-DD1DC18545AD}" type="slidenum">
              <a:rPr lang="en-US" smtClean="0"/>
              <a:t>6</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Land &amp; Soil Analysis</a:t>
            </a:r>
          </a:p>
        </p:txBody>
      </p:sp>
      <p:sp>
        <p:nvSpPr>
          <p:cNvPr id="8" name="Content Placeholder 2">
            <a:extLst>
              <a:ext uri="{FF2B5EF4-FFF2-40B4-BE49-F238E27FC236}">
                <a16:creationId xmlns:a16="http://schemas.microsoft.com/office/drawing/2014/main" id="{9A85A548-2258-4D4C-8278-BD9339CAB573}"/>
              </a:ext>
            </a:extLst>
          </p:cNvPr>
          <p:cNvSpPr txBox="1">
            <a:spLocks/>
          </p:cNvSpPr>
          <p:nvPr/>
        </p:nvSpPr>
        <p:spPr>
          <a:xfrm>
            <a:off x="349079" y="1106263"/>
            <a:ext cx="7750976" cy="5624156"/>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a:spcBef>
                <a:spcPts val="600"/>
              </a:spcBef>
              <a:spcAft>
                <a:spcPts val="600"/>
              </a:spcAft>
              <a:buFont typeface="Wingdings" panose="05000000000000000000" pitchFamily="2" charset="2"/>
              <a:buChar char="q"/>
            </a:pPr>
            <a:r>
              <a:rPr lang="en-US" sz="2000" dirty="0">
                <a:latin typeface="Arial" panose="020B0604020202020204" pitchFamily="34" charset="0"/>
                <a:cs typeface="Arial" panose="020B0604020202020204" pitchFamily="34" charset="0"/>
              </a:rPr>
              <a:t>SMAP Enhanced L3 Daily Gridded product  </a:t>
            </a:r>
          </a:p>
          <a:p>
            <a:pPr lvl="1">
              <a:spcBef>
                <a:spcPts val="600"/>
              </a:spcBef>
              <a:spcAft>
                <a:spcPts val="600"/>
              </a:spcAft>
              <a:buFont typeface="Wingdings" panose="05000000000000000000" pitchFamily="2" charset="2"/>
              <a:buChar char="§"/>
            </a:pPr>
            <a:r>
              <a:rPr lang="en-US" sz="1800" dirty="0">
                <a:latin typeface="Arial" panose="020B0604020202020204" pitchFamily="34" charset="0"/>
                <a:cs typeface="Arial" panose="020B0604020202020204" pitchFamily="34" charset="0"/>
              </a:rPr>
              <a:t>Volumetric soil moisture in the top 5 cm of the soil on 9 km grid</a:t>
            </a:r>
          </a:p>
          <a:p>
            <a:pPr marL="347472" indent="-347472">
              <a:spcBef>
                <a:spcPts val="600"/>
              </a:spcBef>
              <a:spcAft>
                <a:spcPts val="600"/>
              </a:spcAft>
              <a:buFont typeface="Wingdings" panose="05000000000000000000" pitchFamily="2" charset="2"/>
              <a:buChar char="q"/>
            </a:pPr>
            <a:r>
              <a:rPr lang="en-US" sz="2000" dirty="0">
                <a:latin typeface="Arial" panose="020B0604020202020204" pitchFamily="34" charset="0"/>
                <a:cs typeface="Arial" panose="020B0604020202020204" pitchFamily="34" charset="0"/>
              </a:rPr>
              <a:t>Land Information System with SMAP L2 soil moisture assimilation (SMAP LIS)</a:t>
            </a:r>
          </a:p>
          <a:p>
            <a:pPr lvl="1">
              <a:spcBef>
                <a:spcPts val="600"/>
              </a:spcBef>
              <a:spcAft>
                <a:spcPts val="600"/>
              </a:spcAft>
              <a:buFont typeface="Wingdings" panose="05000000000000000000" pitchFamily="2" charset="2"/>
              <a:buChar char="§"/>
            </a:pPr>
            <a:r>
              <a:rPr lang="en-US" sz="1800" dirty="0">
                <a:latin typeface="Arial" panose="020B0604020202020204" pitchFamily="34" charset="0"/>
                <a:cs typeface="Arial" panose="020B0604020202020204" pitchFamily="34" charset="0"/>
              </a:rPr>
              <a:t>Volumetric soil moisture for 0-10 cm layer on 3 km grid and 3 </a:t>
            </a:r>
            <a:r>
              <a:rPr lang="en-US" sz="1800" dirty="0" err="1">
                <a:latin typeface="Arial" panose="020B0604020202020204" pitchFamily="34" charset="0"/>
                <a:cs typeface="Arial" panose="020B0604020202020204" pitchFamily="34" charset="0"/>
              </a:rPr>
              <a:t>hr</a:t>
            </a:r>
            <a:r>
              <a:rPr lang="en-US" sz="1800" dirty="0">
                <a:latin typeface="Arial" panose="020B0604020202020204" pitchFamily="34" charset="0"/>
                <a:cs typeface="Arial" panose="020B0604020202020204" pitchFamily="34" charset="0"/>
              </a:rPr>
              <a:t> frequency </a:t>
            </a:r>
          </a:p>
          <a:p>
            <a:pPr marL="347472" indent="-347472">
              <a:spcBef>
                <a:spcPts val="600"/>
              </a:spcBef>
              <a:spcAft>
                <a:spcPts val="600"/>
              </a:spcAft>
              <a:buFont typeface="Wingdings" panose="05000000000000000000" pitchFamily="2" charset="2"/>
              <a:buChar char="q"/>
            </a:pPr>
            <a:r>
              <a:rPr lang="en-US" sz="2000" dirty="0">
                <a:latin typeface="Arial" panose="020B0604020202020204" pitchFamily="34" charset="0"/>
                <a:cs typeface="Arial" panose="020B0604020202020204" pitchFamily="34" charset="0"/>
              </a:rPr>
              <a:t>Multi-Radar Multi-Sensor (MRMS) Quantitative Precipitation Estimate (QPE) </a:t>
            </a:r>
          </a:p>
          <a:p>
            <a:pPr lvl="1">
              <a:spcBef>
                <a:spcPts val="600"/>
              </a:spcBef>
              <a:spcAft>
                <a:spcPts val="600"/>
              </a:spcAft>
              <a:buFont typeface="Wingdings" panose="05000000000000000000" pitchFamily="2" charset="2"/>
              <a:buChar char="§"/>
            </a:pPr>
            <a:r>
              <a:rPr lang="en-US" sz="1800" dirty="0">
                <a:latin typeface="Arial" panose="020B0604020202020204" pitchFamily="34" charset="0"/>
                <a:cs typeface="Arial" panose="020B0604020202020204" pitchFamily="34" charset="0"/>
              </a:rPr>
              <a:t>Daily precipitation totals on 0.01° grid, based on radar precipitation corrected by gauge measurements</a:t>
            </a:r>
          </a:p>
          <a:p>
            <a:pPr marL="347472" marR="0" lvl="0" indent="-347472" algn="l" defTabSz="9144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California Irrigation Management Information Center (CIMIS)</a:t>
            </a:r>
          </a:p>
          <a:p>
            <a:pPr lvl="1">
              <a:lnSpc>
                <a:spcPct val="100000"/>
              </a:lnSpc>
              <a:spcBef>
                <a:spcPts val="600"/>
              </a:spcBef>
              <a:spcAft>
                <a:spcPts val="600"/>
              </a:spcAft>
              <a:buFont typeface="Wingdings" panose="05000000000000000000" pitchFamily="2" charset="2"/>
              <a:buChar char="§"/>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Over 140 weather stations including soil information</a:t>
            </a:r>
            <a:endParaRPr lang="en-US" sz="1400" dirty="0">
              <a:latin typeface="Arial" panose="020B0604020202020204" pitchFamily="34" charset="0"/>
              <a:cs typeface="Arial" panose="020B0604020202020204" pitchFamily="34" charset="0"/>
            </a:endParaRPr>
          </a:p>
          <a:p>
            <a:pPr marL="347472" indent="-347472">
              <a:spcBef>
                <a:spcPts val="600"/>
              </a:spcBef>
              <a:spcAft>
                <a:spcPts val="600"/>
              </a:spcAft>
              <a:buFont typeface="Wingdings" panose="05000000000000000000" pitchFamily="2" charset="2"/>
              <a:buChar char="q"/>
            </a:pPr>
            <a:r>
              <a:rPr lang="en-US" sz="2000" dirty="0">
                <a:latin typeface="Arial" panose="020B0604020202020204" pitchFamily="34" charset="0"/>
                <a:cs typeface="Arial" panose="020B0604020202020204" pitchFamily="34" charset="0"/>
              </a:rPr>
              <a:t>Cropland Data Layer (</a:t>
            </a:r>
            <a:r>
              <a:rPr lang="en-US" sz="2000" dirty="0" err="1">
                <a:latin typeface="Arial" panose="020B0604020202020204" pitchFamily="34" charset="0"/>
                <a:cs typeface="Arial" panose="020B0604020202020204" pitchFamily="34" charset="0"/>
              </a:rPr>
              <a:t>CropScape</a:t>
            </a:r>
            <a:r>
              <a:rPr lang="en-US" sz="2000" dirty="0">
                <a:latin typeface="Arial" panose="020B0604020202020204" pitchFamily="34" charset="0"/>
                <a:cs typeface="Arial" panose="020B0604020202020204" pitchFamily="34" charset="0"/>
              </a:rPr>
              <a:t>) – annual crop type          maps with more than </a:t>
            </a:r>
            <a:r>
              <a:rPr lang="en-US" sz="1800" dirty="0">
                <a:latin typeface="Arial" panose="020B0604020202020204" pitchFamily="34" charset="0"/>
                <a:cs typeface="Arial" panose="020B0604020202020204" pitchFamily="34" charset="0"/>
              </a:rPr>
              <a:t>100 crops at 56 m resolution</a:t>
            </a:r>
          </a:p>
          <a:p>
            <a:pPr marL="347472" indent="-347472">
              <a:spcBef>
                <a:spcPts val="600"/>
              </a:spcBef>
              <a:spcAft>
                <a:spcPts val="600"/>
              </a:spcAft>
              <a:buFont typeface="Wingdings" panose="05000000000000000000" pitchFamily="2" charset="2"/>
              <a:buChar char="q"/>
            </a:pPr>
            <a:r>
              <a:rPr lang="en-US" sz="2000" dirty="0">
                <a:latin typeface="Arial" panose="020B0604020202020204" pitchFamily="34" charset="0"/>
                <a:cs typeface="Arial" panose="020B0604020202020204" pitchFamily="34" charset="0"/>
              </a:rPr>
              <a:t>Total applied nitrogen fertilizer per crop during survey year</a:t>
            </a:r>
          </a:p>
        </p:txBody>
      </p:sp>
      <p:sp>
        <p:nvSpPr>
          <p:cNvPr id="9" name="Content Placeholder 2">
            <a:extLst>
              <a:ext uri="{FF2B5EF4-FFF2-40B4-BE49-F238E27FC236}">
                <a16:creationId xmlns:a16="http://schemas.microsoft.com/office/drawing/2014/main" id="{2AD10C00-2F98-487E-B389-B545757C57ED}"/>
              </a:ext>
            </a:extLst>
          </p:cNvPr>
          <p:cNvSpPr txBox="1">
            <a:spLocks/>
          </p:cNvSpPr>
          <p:nvPr/>
        </p:nvSpPr>
        <p:spPr>
          <a:xfrm>
            <a:off x="8240424" y="3088406"/>
            <a:ext cx="986910" cy="35539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800" dirty="0">
                <a:latin typeface="Arial" panose="020B0604020202020204" pitchFamily="34" charset="0"/>
                <a:cs typeface="Arial" panose="020B0604020202020204" pitchFamily="34" charset="0"/>
              </a:rPr>
              <a:t>MRMS</a:t>
            </a:r>
          </a:p>
        </p:txBody>
      </p:sp>
      <p:pic>
        <p:nvPicPr>
          <p:cNvPr id="17" name="Picture 16" descr="Map&#10;&#10;Description automatically generated">
            <a:extLst>
              <a:ext uri="{FF2B5EF4-FFF2-40B4-BE49-F238E27FC236}">
                <a16:creationId xmlns:a16="http://schemas.microsoft.com/office/drawing/2014/main" id="{4C026421-CFA7-4846-8AA5-CB302BFEB9D0}"/>
              </a:ext>
            </a:extLst>
          </p:cNvPr>
          <p:cNvPicPr>
            <a:picLocks noChangeAspect="1"/>
          </p:cNvPicPr>
          <p:nvPr/>
        </p:nvPicPr>
        <p:blipFill rotWithShape="1">
          <a:blip r:embed="rId3">
            <a:extLst>
              <a:ext uri="{28A0092B-C50C-407E-A947-70E740481C1C}">
                <a14:useLocalDpi xmlns:a14="http://schemas.microsoft.com/office/drawing/2010/main" val="0"/>
              </a:ext>
            </a:extLst>
          </a:blip>
          <a:srcRect l="13606" r="20413"/>
          <a:stretch/>
        </p:blipFill>
        <p:spPr>
          <a:xfrm>
            <a:off x="10162435" y="1257136"/>
            <a:ext cx="2029565" cy="2377440"/>
          </a:xfrm>
          <a:prstGeom prst="rect">
            <a:avLst/>
          </a:prstGeom>
        </p:spPr>
      </p:pic>
      <p:pic>
        <p:nvPicPr>
          <p:cNvPr id="7" name="Picture 6" descr="Map&#10;&#10;Description automatically generated">
            <a:extLst>
              <a:ext uri="{FF2B5EF4-FFF2-40B4-BE49-F238E27FC236}">
                <a16:creationId xmlns:a16="http://schemas.microsoft.com/office/drawing/2014/main" id="{21A60C1E-27A2-4FF0-9B3A-33B89737DF7D}"/>
              </a:ext>
            </a:extLst>
          </p:cNvPr>
          <p:cNvPicPr>
            <a:picLocks noChangeAspect="1"/>
          </p:cNvPicPr>
          <p:nvPr/>
        </p:nvPicPr>
        <p:blipFill rotWithShape="1">
          <a:blip r:embed="rId4">
            <a:extLst>
              <a:ext uri="{28A0092B-C50C-407E-A947-70E740481C1C}">
                <a14:useLocalDpi xmlns:a14="http://schemas.microsoft.com/office/drawing/2010/main" val="0"/>
              </a:ext>
            </a:extLst>
          </a:blip>
          <a:srcRect l="80431" t="16311" r="11328" b="15363"/>
          <a:stretch/>
        </p:blipFill>
        <p:spPr>
          <a:xfrm>
            <a:off x="10042888" y="1467759"/>
            <a:ext cx="320134" cy="2001337"/>
          </a:xfrm>
          <a:prstGeom prst="rect">
            <a:avLst/>
          </a:prstGeom>
        </p:spPr>
      </p:pic>
      <p:pic>
        <p:nvPicPr>
          <p:cNvPr id="19" name="Picture 18" descr="Map&#10;&#10;Description automatically generated with medium confidence">
            <a:extLst>
              <a:ext uri="{FF2B5EF4-FFF2-40B4-BE49-F238E27FC236}">
                <a16:creationId xmlns:a16="http://schemas.microsoft.com/office/drawing/2014/main" id="{5276DAF6-10CE-45AD-8ACD-F216292CC7DE}"/>
              </a:ext>
            </a:extLst>
          </p:cNvPr>
          <p:cNvPicPr>
            <a:picLocks noChangeAspect="1"/>
          </p:cNvPicPr>
          <p:nvPr/>
        </p:nvPicPr>
        <p:blipFill rotWithShape="1">
          <a:blip r:embed="rId5">
            <a:extLst>
              <a:ext uri="{28A0092B-C50C-407E-A947-70E740481C1C}">
                <a14:useLocalDpi xmlns:a14="http://schemas.microsoft.com/office/drawing/2010/main" val="0"/>
              </a:ext>
            </a:extLst>
          </a:blip>
          <a:srcRect r="13924"/>
          <a:stretch/>
        </p:blipFill>
        <p:spPr>
          <a:xfrm>
            <a:off x="8016358" y="3607962"/>
            <a:ext cx="2069185" cy="2377440"/>
          </a:xfrm>
          <a:prstGeom prst="rect">
            <a:avLst/>
          </a:prstGeom>
        </p:spPr>
      </p:pic>
      <p:pic>
        <p:nvPicPr>
          <p:cNvPr id="23" name="Picture 22" descr="Map&#10;&#10;Description automatically generated">
            <a:extLst>
              <a:ext uri="{FF2B5EF4-FFF2-40B4-BE49-F238E27FC236}">
                <a16:creationId xmlns:a16="http://schemas.microsoft.com/office/drawing/2014/main" id="{5BBF61A8-8603-4AC7-8391-513CF74F9DB0}"/>
              </a:ext>
            </a:extLst>
          </p:cNvPr>
          <p:cNvPicPr>
            <a:picLocks/>
          </p:cNvPicPr>
          <p:nvPr/>
        </p:nvPicPr>
        <p:blipFill rotWithShape="1">
          <a:blip r:embed="rId6">
            <a:extLst>
              <a:ext uri="{28A0092B-C50C-407E-A947-70E740481C1C}">
                <a14:useLocalDpi xmlns:a14="http://schemas.microsoft.com/office/drawing/2010/main" val="0"/>
              </a:ext>
            </a:extLst>
          </a:blip>
          <a:srcRect r="13456"/>
          <a:stretch/>
        </p:blipFill>
        <p:spPr>
          <a:xfrm>
            <a:off x="10085543" y="3634576"/>
            <a:ext cx="2066544" cy="2377440"/>
          </a:xfrm>
          <a:prstGeom prst="rect">
            <a:avLst/>
          </a:prstGeom>
        </p:spPr>
      </p:pic>
      <p:sp>
        <p:nvSpPr>
          <p:cNvPr id="24" name="Content Placeholder 2">
            <a:extLst>
              <a:ext uri="{FF2B5EF4-FFF2-40B4-BE49-F238E27FC236}">
                <a16:creationId xmlns:a16="http://schemas.microsoft.com/office/drawing/2014/main" id="{30EB703F-EF36-4D35-90E5-585DBB82DD4B}"/>
              </a:ext>
            </a:extLst>
          </p:cNvPr>
          <p:cNvSpPr txBox="1">
            <a:spLocks/>
          </p:cNvSpPr>
          <p:nvPr/>
        </p:nvSpPr>
        <p:spPr>
          <a:xfrm>
            <a:off x="8201978" y="5503063"/>
            <a:ext cx="986910" cy="35539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800" dirty="0">
                <a:latin typeface="Arial" panose="020B0604020202020204" pitchFamily="34" charset="0"/>
                <a:cs typeface="Arial" panose="020B0604020202020204" pitchFamily="34" charset="0"/>
              </a:rPr>
              <a:t>SMAP</a:t>
            </a:r>
          </a:p>
        </p:txBody>
      </p:sp>
      <p:pic>
        <p:nvPicPr>
          <p:cNvPr id="25" name="Picture 24">
            <a:extLst>
              <a:ext uri="{FF2B5EF4-FFF2-40B4-BE49-F238E27FC236}">
                <a16:creationId xmlns:a16="http://schemas.microsoft.com/office/drawing/2014/main" id="{38F11400-99C9-45C1-9CAA-06865274DEA9}"/>
              </a:ext>
            </a:extLst>
          </p:cNvPr>
          <p:cNvPicPr>
            <a:picLocks noChangeAspect="1"/>
          </p:cNvPicPr>
          <p:nvPr/>
        </p:nvPicPr>
        <p:blipFill>
          <a:blip r:embed="rId7"/>
          <a:stretch>
            <a:fillRect/>
          </a:stretch>
        </p:blipFill>
        <p:spPr>
          <a:xfrm>
            <a:off x="6858000" y="4964694"/>
            <a:ext cx="1343978" cy="1314620"/>
          </a:xfrm>
          <a:prstGeom prst="rect">
            <a:avLst/>
          </a:prstGeom>
        </p:spPr>
      </p:pic>
    </p:spTree>
    <p:extLst>
      <p:ext uri="{BB962C8B-B14F-4D97-AF65-F5344CB8AC3E}">
        <p14:creationId xmlns:p14="http://schemas.microsoft.com/office/powerpoint/2010/main" val="2331977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EA71A8EB-6125-4268-A8AD-CE526C67D2E3}"/>
              </a:ext>
            </a:extLst>
          </p:cNvPr>
          <p:cNvSpPr>
            <a:spLocks noGrp="1"/>
          </p:cNvSpPr>
          <p:nvPr>
            <p:ph type="sldNum" sz="quarter" idx="12"/>
          </p:nvPr>
        </p:nvSpPr>
        <p:spPr/>
        <p:txBody>
          <a:bodyPr/>
          <a:lstStyle/>
          <a:p>
            <a:fld id="{BBC93AA5-82BE-468E-90B3-DD1DC18545AD}" type="slidenum">
              <a:rPr lang="en-US" smtClean="0"/>
              <a:t>7</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Pollution, Sources, &amp; Meteorological Analysis</a:t>
            </a:r>
          </a:p>
        </p:txBody>
      </p:sp>
      <p:sp>
        <p:nvSpPr>
          <p:cNvPr id="5" name="Content Placeholder 2">
            <a:extLst>
              <a:ext uri="{FF2B5EF4-FFF2-40B4-BE49-F238E27FC236}">
                <a16:creationId xmlns:a16="http://schemas.microsoft.com/office/drawing/2014/main" id="{BD5B7E62-849B-4450-92B6-63193BA92386}"/>
              </a:ext>
            </a:extLst>
          </p:cNvPr>
          <p:cNvSpPr txBox="1">
            <a:spLocks/>
          </p:cNvSpPr>
          <p:nvPr/>
        </p:nvSpPr>
        <p:spPr>
          <a:xfrm>
            <a:off x="349078" y="1118620"/>
            <a:ext cx="8238868" cy="5381034"/>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a:spcBef>
                <a:spcPts val="600"/>
              </a:spcBef>
              <a:spcAft>
                <a:spcPts val="600"/>
              </a:spcAft>
              <a:buFont typeface="Wingdings" panose="05000000000000000000" pitchFamily="2" charset="2"/>
              <a:buChar char="q"/>
            </a:pPr>
            <a:r>
              <a:rPr lang="en-US" sz="2000" dirty="0">
                <a:latin typeface="Arial" panose="020B0604020202020204" pitchFamily="34" charset="0"/>
                <a:cs typeface="Arial" panose="020B0604020202020204" pitchFamily="34" charset="0"/>
              </a:rPr>
              <a:t>OMI Trace Gas Products from midday scans</a:t>
            </a:r>
          </a:p>
          <a:p>
            <a:pPr lvl="1">
              <a:spcBef>
                <a:spcPts val="600"/>
              </a:spcBef>
              <a:spcAft>
                <a:spcPts val="600"/>
              </a:spcAft>
              <a:buFont typeface="Wingdings" panose="05000000000000000000" pitchFamily="2" charset="2"/>
              <a:buChar char="§"/>
            </a:pPr>
            <a:r>
              <a:rPr lang="en-US" sz="1800" dirty="0">
                <a:latin typeface="Arial" panose="020B0604020202020204" pitchFamily="34" charset="0"/>
                <a:cs typeface="Arial" panose="020B0604020202020204" pitchFamily="34" charset="0"/>
              </a:rPr>
              <a:t>L2 and L3 Tropospheric NO2 (13 x 24 km</a:t>
            </a:r>
            <a:r>
              <a:rPr lang="en-US" sz="1800" baseline="30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~0.05°) </a:t>
            </a:r>
          </a:p>
          <a:p>
            <a:pPr marL="347472" indent="-347472">
              <a:spcBef>
                <a:spcPts val="600"/>
              </a:spcBef>
              <a:spcAft>
                <a:spcPts val="600"/>
              </a:spcAft>
              <a:buFont typeface="Wingdings" panose="05000000000000000000" pitchFamily="2" charset="2"/>
              <a:buChar char="q"/>
            </a:pPr>
            <a:r>
              <a:rPr lang="en-US" sz="2000" dirty="0">
                <a:latin typeface="Arial" panose="020B0604020202020204" pitchFamily="34" charset="0"/>
                <a:cs typeface="Arial" panose="020B0604020202020204" pitchFamily="34" charset="0"/>
              </a:rPr>
              <a:t>TROPOMI Trace Gas Products from midday scans</a:t>
            </a:r>
          </a:p>
          <a:p>
            <a:pPr lvl="1">
              <a:spcBef>
                <a:spcPts val="600"/>
              </a:spcBef>
              <a:spcAft>
                <a:spcPts val="600"/>
              </a:spcAft>
              <a:buFont typeface="Wingdings" panose="05000000000000000000" pitchFamily="2" charset="2"/>
              <a:buChar char="§"/>
            </a:pPr>
            <a:r>
              <a:rPr lang="en-US" sz="1800" dirty="0">
                <a:latin typeface="Arial" panose="020B0604020202020204" pitchFamily="34" charset="0"/>
                <a:cs typeface="Arial" panose="020B0604020202020204" pitchFamily="34" charset="0"/>
              </a:rPr>
              <a:t>L2 Tropospheric NO2 (5.5 x 3.5 km</a:t>
            </a:r>
            <a:r>
              <a:rPr lang="en-US" sz="1800" baseline="30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and Ozone Profile (28 x 28 km</a:t>
            </a:r>
            <a:r>
              <a:rPr lang="en-US" sz="1800" baseline="30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a:t>
            </a:r>
          </a:p>
          <a:p>
            <a:pPr lvl="1">
              <a:spcBef>
                <a:spcPts val="600"/>
              </a:spcBef>
              <a:spcAft>
                <a:spcPts val="600"/>
              </a:spcAft>
              <a:buFont typeface="Wingdings" panose="05000000000000000000" pitchFamily="2" charset="2"/>
              <a:buChar char="§"/>
            </a:pPr>
            <a:r>
              <a:rPr lang="en-US" sz="1800" dirty="0">
                <a:latin typeface="Arial" panose="020B0604020202020204" pitchFamily="34" charset="0"/>
                <a:cs typeface="Arial" panose="020B0604020202020204" pitchFamily="34" charset="0"/>
              </a:rPr>
              <a:t>L3 Tropospheric NO2 (0.02°) and Ozone Profile (0.08°)</a:t>
            </a:r>
          </a:p>
          <a:p>
            <a:pPr lvl="1">
              <a:spcBef>
                <a:spcPts val="600"/>
              </a:spcBef>
              <a:spcAft>
                <a:spcPts val="600"/>
              </a:spcAft>
              <a:buFont typeface="Wingdings" panose="05000000000000000000" pitchFamily="2" charset="2"/>
              <a:buChar char="§"/>
            </a:pPr>
            <a:r>
              <a:rPr lang="en-US" sz="1800" dirty="0">
                <a:latin typeface="Arial" panose="020B0604020202020204" pitchFamily="34" charset="0"/>
                <a:cs typeface="Arial" panose="020B0604020202020204" pitchFamily="34" charset="0"/>
              </a:rPr>
              <a:t>L2 and L3 HCHO and CO are also being assessed (secondary products)</a:t>
            </a:r>
          </a:p>
          <a:p>
            <a:pPr marL="347472" indent="-347472">
              <a:spcBef>
                <a:spcPts val="600"/>
              </a:spcBef>
              <a:spcAft>
                <a:spcPts val="600"/>
              </a:spcAft>
              <a:buFont typeface="Wingdings" panose="05000000000000000000" pitchFamily="2" charset="2"/>
              <a:buChar char="q"/>
            </a:pPr>
            <a:r>
              <a:rPr lang="en-US" sz="2000" b="1" dirty="0">
                <a:latin typeface="Arial" panose="020B0604020202020204" pitchFamily="34" charset="0"/>
                <a:cs typeface="Arial" panose="020B0604020202020204" pitchFamily="34" charset="0"/>
              </a:rPr>
              <a:t>TEMPO Trace Gas Products </a:t>
            </a:r>
            <a:r>
              <a:rPr lang="en-US" sz="2000" dirty="0">
                <a:latin typeface="Arial" panose="020B0604020202020204" pitchFamily="34" charset="0"/>
                <a:cs typeface="Arial" panose="020B0604020202020204" pitchFamily="34" charset="0"/>
              </a:rPr>
              <a:t>from hourly and sub-hourly scans</a:t>
            </a:r>
          </a:p>
          <a:p>
            <a:pPr lvl="1">
              <a:spcBef>
                <a:spcPts val="600"/>
              </a:spcBef>
              <a:spcAft>
                <a:spcPts val="600"/>
              </a:spcAft>
              <a:buFont typeface="Wingdings" panose="05000000000000000000" pitchFamily="2" charset="2"/>
              <a:buChar char="§"/>
            </a:pPr>
            <a:r>
              <a:rPr lang="en-US" sz="1800" dirty="0">
                <a:latin typeface="Arial" panose="020B0604020202020204" pitchFamily="34" charset="0"/>
                <a:cs typeface="Arial" panose="020B0604020202020204" pitchFamily="34" charset="0"/>
              </a:rPr>
              <a:t>Tropospheric NO2 &amp; HCHO (2 x 4.75 km</a:t>
            </a:r>
            <a:r>
              <a:rPr lang="en-US" sz="1800" baseline="30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Ozone profile (8 x 4.75 km</a:t>
            </a:r>
            <a:r>
              <a:rPr lang="en-US" sz="1800" baseline="30000"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a:t>
            </a:r>
          </a:p>
          <a:p>
            <a:pPr lvl="1">
              <a:spcBef>
                <a:spcPts val="600"/>
              </a:spcBef>
              <a:spcAft>
                <a:spcPts val="600"/>
              </a:spcAft>
              <a:buFont typeface="Wingdings" panose="05000000000000000000" pitchFamily="2" charset="2"/>
              <a:buChar char="§"/>
            </a:pPr>
            <a:r>
              <a:rPr lang="en-US" sz="1800" b="1" dirty="0">
                <a:latin typeface="Arial" panose="020B0604020202020204" pitchFamily="34" charset="0"/>
                <a:cs typeface="Arial" panose="020B0604020202020204" pitchFamily="34" charset="0"/>
              </a:rPr>
              <a:t>Test implementation of proxy products during pre-launch phase</a:t>
            </a:r>
          </a:p>
          <a:p>
            <a:pPr marL="347472" indent="-347472">
              <a:spcBef>
                <a:spcPts val="600"/>
              </a:spcBef>
              <a:spcAft>
                <a:spcPts val="600"/>
              </a:spcAft>
              <a:buFont typeface="Wingdings" panose="05000000000000000000" pitchFamily="2" charset="2"/>
              <a:buChar char="q"/>
            </a:pPr>
            <a:r>
              <a:rPr lang="en-US" sz="2000" dirty="0">
                <a:latin typeface="Arial" panose="020B0604020202020204" pitchFamily="34" charset="0"/>
                <a:cs typeface="Arial" panose="020B0604020202020204" pitchFamily="34" charset="0"/>
              </a:rPr>
              <a:t>Fire detections from MODIS &amp; VIIRS, CARB Pollution Mapping Tool, Daily traffic monitoring data from Caltrans</a:t>
            </a:r>
          </a:p>
          <a:p>
            <a:pPr marL="347472" indent="-347472">
              <a:spcBef>
                <a:spcPts val="600"/>
              </a:spcBef>
              <a:spcAft>
                <a:spcPts val="600"/>
              </a:spcAft>
              <a:buFont typeface="Wingdings" panose="05000000000000000000" pitchFamily="2" charset="2"/>
              <a:buChar char="q"/>
            </a:pPr>
            <a:r>
              <a:rPr lang="en-US" sz="2000" dirty="0">
                <a:latin typeface="Arial" panose="020B0604020202020204" pitchFamily="34" charset="0"/>
                <a:cs typeface="Arial" panose="020B0604020202020204" pitchFamily="34" charset="0"/>
              </a:rPr>
              <a:t>3 km HRRR Reanalysis for meteorology (winds, temperature)</a:t>
            </a:r>
          </a:p>
          <a:p>
            <a:pPr marL="347472" indent="-347472">
              <a:spcBef>
                <a:spcPts val="600"/>
              </a:spcBef>
              <a:spcAft>
                <a:spcPts val="600"/>
              </a:spcAft>
              <a:buFont typeface="Wingdings" panose="05000000000000000000" pitchFamily="2" charset="2"/>
              <a:buChar char="q"/>
            </a:pPr>
            <a:r>
              <a:rPr lang="en-US" sz="2000" dirty="0">
                <a:latin typeface="Arial" panose="020B0604020202020204" pitchFamily="34" charset="0"/>
                <a:cs typeface="Arial" panose="020B0604020202020204" pitchFamily="34" charset="0"/>
              </a:rPr>
              <a:t>GEOS-CF model for assessing possible emission sources and contributions</a:t>
            </a:r>
            <a:endParaRPr lang="en-US" sz="1800" dirty="0">
              <a:latin typeface="Arial" panose="020B0604020202020204" pitchFamily="34" charset="0"/>
              <a:cs typeface="Arial" panose="020B0604020202020204" pitchFamily="34" charset="0"/>
            </a:endParaRPr>
          </a:p>
          <a:p>
            <a:pPr marL="347472" indent="-347472">
              <a:spcBef>
                <a:spcPts val="800"/>
              </a:spcBef>
              <a:spcAft>
                <a:spcPts val="600"/>
              </a:spcAft>
              <a:buFont typeface="Wingdings" panose="05000000000000000000" pitchFamily="2" charset="2"/>
              <a:buChar char="q"/>
            </a:pPr>
            <a:endParaRPr lang="en-US" sz="2400" dirty="0">
              <a:latin typeface="Arial" panose="020B0604020202020204" pitchFamily="34" charset="0"/>
              <a:cs typeface="Arial" panose="020B0604020202020204" pitchFamily="34" charset="0"/>
            </a:endParaRPr>
          </a:p>
        </p:txBody>
      </p:sp>
      <p:pic>
        <p:nvPicPr>
          <p:cNvPr id="6" name="Picture 5" descr="Map&#10;&#10;Description automatically generated">
            <a:extLst>
              <a:ext uri="{FF2B5EF4-FFF2-40B4-BE49-F238E27FC236}">
                <a16:creationId xmlns:a16="http://schemas.microsoft.com/office/drawing/2014/main" id="{2B2DF1CF-D4CD-4DF5-A8DA-95920CF42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368" y="926591"/>
            <a:ext cx="3256090" cy="2875899"/>
          </a:xfrm>
          <a:prstGeom prst="rect">
            <a:avLst/>
          </a:prstGeom>
        </p:spPr>
      </p:pic>
      <p:sp>
        <p:nvSpPr>
          <p:cNvPr id="12" name="Content Placeholder 2">
            <a:extLst>
              <a:ext uri="{FF2B5EF4-FFF2-40B4-BE49-F238E27FC236}">
                <a16:creationId xmlns:a16="http://schemas.microsoft.com/office/drawing/2014/main" id="{3DB56D3A-B309-4539-8C72-CD4CC03F34DD}"/>
              </a:ext>
            </a:extLst>
          </p:cNvPr>
          <p:cNvSpPr txBox="1">
            <a:spLocks/>
          </p:cNvSpPr>
          <p:nvPr/>
        </p:nvSpPr>
        <p:spPr>
          <a:xfrm>
            <a:off x="9085164" y="3313086"/>
            <a:ext cx="1306868" cy="35539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800" dirty="0">
                <a:latin typeface="Arial" panose="020B0604020202020204" pitchFamily="34" charset="0"/>
                <a:cs typeface="Arial" panose="020B0604020202020204" pitchFamily="34" charset="0"/>
              </a:rPr>
              <a:t>TROPOMI</a:t>
            </a:r>
          </a:p>
        </p:txBody>
      </p:sp>
      <p:pic>
        <p:nvPicPr>
          <p:cNvPr id="14" name="Picture 13" descr="Map&#10;&#10;Description automatically generated">
            <a:extLst>
              <a:ext uri="{FF2B5EF4-FFF2-40B4-BE49-F238E27FC236}">
                <a16:creationId xmlns:a16="http://schemas.microsoft.com/office/drawing/2014/main" id="{D573E44E-EC46-450A-B1E3-E246FFBD7D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0367" y="3880021"/>
            <a:ext cx="3259855" cy="2875899"/>
          </a:xfrm>
          <a:prstGeom prst="rect">
            <a:avLst/>
          </a:prstGeom>
        </p:spPr>
      </p:pic>
      <p:sp>
        <p:nvSpPr>
          <p:cNvPr id="15" name="Content Placeholder 2">
            <a:extLst>
              <a:ext uri="{FF2B5EF4-FFF2-40B4-BE49-F238E27FC236}">
                <a16:creationId xmlns:a16="http://schemas.microsoft.com/office/drawing/2014/main" id="{C0C43110-BE20-4735-8046-77B1419ED84A}"/>
              </a:ext>
            </a:extLst>
          </p:cNvPr>
          <p:cNvSpPr txBox="1">
            <a:spLocks/>
          </p:cNvSpPr>
          <p:nvPr/>
        </p:nvSpPr>
        <p:spPr>
          <a:xfrm>
            <a:off x="9072807" y="6272111"/>
            <a:ext cx="676674" cy="35539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800" dirty="0">
                <a:latin typeface="Arial" panose="020B0604020202020204" pitchFamily="34" charset="0"/>
                <a:cs typeface="Arial" panose="020B0604020202020204" pitchFamily="34" charset="0"/>
              </a:rPr>
              <a:t>OMI</a:t>
            </a:r>
          </a:p>
        </p:txBody>
      </p:sp>
      <p:sp>
        <p:nvSpPr>
          <p:cNvPr id="16" name="Content Placeholder 2">
            <a:extLst>
              <a:ext uri="{FF2B5EF4-FFF2-40B4-BE49-F238E27FC236}">
                <a16:creationId xmlns:a16="http://schemas.microsoft.com/office/drawing/2014/main" id="{D6EBDA6D-E69B-4F26-B1F2-6F55B0DB8ACD}"/>
              </a:ext>
            </a:extLst>
          </p:cNvPr>
          <p:cNvSpPr txBox="1">
            <a:spLocks/>
          </p:cNvSpPr>
          <p:nvPr/>
        </p:nvSpPr>
        <p:spPr>
          <a:xfrm>
            <a:off x="10639168" y="741404"/>
            <a:ext cx="1323598" cy="292927"/>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600" dirty="0">
                <a:latin typeface="Arial" panose="020B0604020202020204" pitchFamily="34" charset="0"/>
                <a:cs typeface="Arial" panose="020B0604020202020204" pitchFamily="34" charset="0"/>
              </a:rPr>
              <a:t>June 2020</a:t>
            </a:r>
          </a:p>
        </p:txBody>
      </p:sp>
    </p:spTree>
    <p:extLst>
      <p:ext uri="{BB962C8B-B14F-4D97-AF65-F5344CB8AC3E}">
        <p14:creationId xmlns:p14="http://schemas.microsoft.com/office/powerpoint/2010/main" val="2792387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EA71A8EB-6125-4268-A8AD-CE526C67D2E3}"/>
              </a:ext>
            </a:extLst>
          </p:cNvPr>
          <p:cNvSpPr>
            <a:spLocks noGrp="1"/>
          </p:cNvSpPr>
          <p:nvPr>
            <p:ph type="sldNum" sz="quarter" idx="12"/>
          </p:nvPr>
        </p:nvSpPr>
        <p:spPr/>
        <p:txBody>
          <a:bodyPr/>
          <a:lstStyle/>
          <a:p>
            <a:fld id="{BBC93AA5-82BE-468E-90B3-DD1DC18545AD}" type="slidenum">
              <a:rPr lang="en-US" smtClean="0"/>
              <a:t>8</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Application of Data Products</a:t>
            </a:r>
          </a:p>
        </p:txBody>
      </p:sp>
      <p:sp>
        <p:nvSpPr>
          <p:cNvPr id="11" name="Content Placeholder 2">
            <a:extLst>
              <a:ext uri="{FF2B5EF4-FFF2-40B4-BE49-F238E27FC236}">
                <a16:creationId xmlns:a16="http://schemas.microsoft.com/office/drawing/2014/main" id="{35C9FF72-7B60-42CD-8DAB-47E8E61BD886}"/>
              </a:ext>
            </a:extLst>
          </p:cNvPr>
          <p:cNvSpPr txBox="1">
            <a:spLocks/>
          </p:cNvSpPr>
          <p:nvPr/>
        </p:nvSpPr>
        <p:spPr>
          <a:xfrm>
            <a:off x="253806" y="1187341"/>
            <a:ext cx="5478169" cy="5228472"/>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a:spcBef>
                <a:spcPts val="400"/>
              </a:spcBef>
              <a:spcAft>
                <a:spcPts val="400"/>
              </a:spcAft>
              <a:buFont typeface="Wingdings" panose="05000000000000000000" pitchFamily="2" charset="2"/>
              <a:buChar char="q"/>
            </a:pPr>
            <a:r>
              <a:rPr lang="en-US" sz="2000" dirty="0" err="1">
                <a:latin typeface="Arial" panose="020B0604020202020204" pitchFamily="34" charset="0"/>
                <a:cs typeface="Arial" panose="020B0604020202020204" pitchFamily="34" charset="0"/>
              </a:rPr>
              <a:t>CropScape</a:t>
            </a:r>
            <a:r>
              <a:rPr lang="en-US" sz="2000" dirty="0">
                <a:latin typeface="Arial" panose="020B0604020202020204" pitchFamily="34" charset="0"/>
                <a:cs typeface="Arial" panose="020B0604020202020204" pitchFamily="34" charset="0"/>
              </a:rPr>
              <a:t> shows a wide variety of crops throughout the region</a:t>
            </a:r>
          </a:p>
          <a:p>
            <a:pPr marL="457200" lvl="1">
              <a:spcBef>
                <a:spcPts val="400"/>
              </a:spcBef>
              <a:spcAft>
                <a:spcPts val="400"/>
              </a:spcAft>
              <a:buFont typeface="Wingdings" panose="05000000000000000000" pitchFamily="2" charset="2"/>
              <a:buChar char="§"/>
            </a:pPr>
            <a:r>
              <a:rPr lang="en-US" sz="1800" dirty="0">
                <a:latin typeface="Arial" panose="020B0604020202020204" pitchFamily="34" charset="0"/>
                <a:cs typeface="Arial" panose="020B0604020202020204" pitchFamily="34" charset="0"/>
              </a:rPr>
              <a:t>Grapes, Wheat, Rice, Cotton, Almonds, Tomatoes, Alfalfa are common crop types </a:t>
            </a:r>
          </a:p>
          <a:p>
            <a:pPr marL="347472" marR="0" lvl="0" indent="-347472" algn="l" defTabSz="914400" rtl="0" eaLnBrk="1" fontAlgn="auto" latinLnBrk="0" hangingPunct="1">
              <a:lnSpc>
                <a:spcPct val="100000"/>
              </a:lnSpc>
              <a:spcBef>
                <a:spcPts val="400"/>
              </a:spcBef>
              <a:spcAft>
                <a:spcPts val="400"/>
              </a:spcAft>
              <a:buClrTx/>
              <a:buSzTx/>
              <a:buFont typeface="Wingdings" panose="05000000000000000000" pitchFamily="2" charset="2"/>
              <a:buChar char="q"/>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Dominant period for soil NOx emissions occurs from early spring to summer</a:t>
            </a:r>
          </a:p>
          <a:p>
            <a:pPr marL="457200" lvl="1">
              <a:spcBef>
                <a:spcPts val="400"/>
              </a:spcBef>
              <a:spcAft>
                <a:spcPts val="400"/>
              </a:spcAft>
              <a:buFont typeface="Wingdings" panose="05000000000000000000" pitchFamily="2" charset="2"/>
              <a:buChar char="§"/>
            </a:pPr>
            <a:r>
              <a:rPr lang="en-US" sz="1800" dirty="0">
                <a:latin typeface="Arial" panose="020B0604020202020204" pitchFamily="34" charset="0"/>
                <a:cs typeface="Arial" panose="020B0604020202020204" pitchFamily="34" charset="0"/>
              </a:rPr>
              <a:t>Period when dominant crops (see above) are growing and harvested</a:t>
            </a:r>
          </a:p>
          <a:p>
            <a:pPr marL="347472" indent="-347472">
              <a:spcBef>
                <a:spcPts val="400"/>
              </a:spcBef>
              <a:spcAft>
                <a:spcPts val="400"/>
              </a:spcAft>
              <a:buFont typeface="Wingdings" panose="05000000000000000000" pitchFamily="2" charset="2"/>
              <a:buChar char="q"/>
            </a:pPr>
            <a:r>
              <a:rPr lang="en-US" sz="2000" dirty="0">
                <a:latin typeface="Arial" panose="020B0604020202020204" pitchFamily="34" charset="0"/>
                <a:cs typeface="Arial" panose="020B0604020202020204" pitchFamily="34" charset="0"/>
              </a:rPr>
              <a:t>Caltrans monitors vehicle miles traveled for vehicles, distinguishes trucks</a:t>
            </a:r>
          </a:p>
          <a:p>
            <a:pPr marL="457200" lvl="1">
              <a:spcBef>
                <a:spcPts val="400"/>
              </a:spcBef>
              <a:spcAft>
                <a:spcPts val="400"/>
              </a:spcAft>
              <a:buFont typeface="Wingdings" panose="05000000000000000000" pitchFamily="2" charset="2"/>
              <a:buChar char="§"/>
            </a:pPr>
            <a:r>
              <a:rPr lang="en-US" sz="1800" dirty="0">
                <a:latin typeface="Arial" panose="020B0604020202020204" pitchFamily="34" charset="0"/>
                <a:cs typeface="Arial" panose="020B0604020202020204" pitchFamily="34" charset="0"/>
              </a:rPr>
              <a:t>California’s transportation sector is the dominant contributor to NO2 and PM pollution</a:t>
            </a:r>
          </a:p>
          <a:p>
            <a:pPr marL="347472" indent="-347472">
              <a:spcBef>
                <a:spcPts val="400"/>
              </a:spcBef>
              <a:spcAft>
                <a:spcPts val="400"/>
              </a:spcAft>
              <a:buFont typeface="Wingdings" panose="05000000000000000000" pitchFamily="2" charset="2"/>
              <a:buChar char="q"/>
            </a:pPr>
            <a:r>
              <a:rPr lang="en-US" sz="2000" dirty="0">
                <a:latin typeface="Arial" panose="020B0604020202020204" pitchFamily="34" charset="0"/>
                <a:cs typeface="Arial" panose="020B0604020202020204" pitchFamily="34" charset="0"/>
              </a:rPr>
              <a:t>TROPOMI observes NO2 enhancements along traffic corridors, not shown by OMI</a:t>
            </a:r>
            <a:endParaRPr lang="en-US" sz="1800" dirty="0">
              <a:latin typeface="Arial" panose="020B0604020202020204" pitchFamily="34" charset="0"/>
              <a:cs typeface="Arial" panose="020B0604020202020204" pitchFamily="34" charset="0"/>
            </a:endParaRPr>
          </a:p>
          <a:p>
            <a:pPr marL="347472" indent="-347472">
              <a:spcBef>
                <a:spcPts val="400"/>
              </a:spcBef>
              <a:spcAft>
                <a:spcPts val="400"/>
              </a:spcAft>
              <a:buFont typeface="Wingdings" panose="05000000000000000000" pitchFamily="2" charset="2"/>
              <a:buChar char="q"/>
            </a:pPr>
            <a:r>
              <a:rPr lang="en-US" sz="2000" dirty="0">
                <a:latin typeface="Arial" panose="020B0604020202020204" pitchFamily="34" charset="0"/>
                <a:cs typeface="Arial" panose="020B0604020202020204" pitchFamily="34" charset="0"/>
              </a:rPr>
              <a:t>Areas of potential soil NOx emissions are being analyzed using suite of data products</a:t>
            </a:r>
            <a:r>
              <a:rPr lang="en-US" sz="16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pic>
        <p:nvPicPr>
          <p:cNvPr id="5" name="Picture 4" descr="Map&#10;&#10;Description automatically generated">
            <a:extLst>
              <a:ext uri="{FF2B5EF4-FFF2-40B4-BE49-F238E27FC236}">
                <a16:creationId xmlns:a16="http://schemas.microsoft.com/office/drawing/2014/main" id="{C578256A-AADA-4131-9D3E-4399FDA50E15}"/>
              </a:ext>
            </a:extLst>
          </p:cNvPr>
          <p:cNvPicPr>
            <a:picLocks noChangeAspect="1"/>
          </p:cNvPicPr>
          <p:nvPr/>
        </p:nvPicPr>
        <p:blipFill rotWithShape="1">
          <a:blip r:embed="rId2">
            <a:extLst>
              <a:ext uri="{28A0092B-C50C-407E-A947-70E740481C1C}">
                <a14:useLocalDpi xmlns:a14="http://schemas.microsoft.com/office/drawing/2010/main" val="0"/>
              </a:ext>
            </a:extLst>
          </a:blip>
          <a:srcRect l="15680" r="24739"/>
          <a:stretch/>
        </p:blipFill>
        <p:spPr>
          <a:xfrm>
            <a:off x="5888322" y="918703"/>
            <a:ext cx="2715812" cy="2882874"/>
          </a:xfrm>
          <a:prstGeom prst="rect">
            <a:avLst/>
          </a:prstGeom>
        </p:spPr>
      </p:pic>
      <p:pic>
        <p:nvPicPr>
          <p:cNvPr id="8" name="Picture 7">
            <a:extLst>
              <a:ext uri="{FF2B5EF4-FFF2-40B4-BE49-F238E27FC236}">
                <a16:creationId xmlns:a16="http://schemas.microsoft.com/office/drawing/2014/main" id="{D76CAD41-6C71-4CE1-8FC7-AB51AE6245D5}"/>
              </a:ext>
            </a:extLst>
          </p:cNvPr>
          <p:cNvPicPr>
            <a:picLocks noChangeAspect="1"/>
          </p:cNvPicPr>
          <p:nvPr/>
        </p:nvPicPr>
        <p:blipFill>
          <a:blip r:embed="rId3"/>
          <a:stretch>
            <a:fillRect/>
          </a:stretch>
        </p:blipFill>
        <p:spPr>
          <a:xfrm>
            <a:off x="5980670" y="3878569"/>
            <a:ext cx="2518890" cy="2814631"/>
          </a:xfrm>
          <a:prstGeom prst="rect">
            <a:avLst/>
          </a:prstGeom>
        </p:spPr>
      </p:pic>
      <p:pic>
        <p:nvPicPr>
          <p:cNvPr id="10" name="Picture 9">
            <a:extLst>
              <a:ext uri="{FF2B5EF4-FFF2-40B4-BE49-F238E27FC236}">
                <a16:creationId xmlns:a16="http://schemas.microsoft.com/office/drawing/2014/main" id="{D8775AD0-A387-4611-8883-372519088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7810" y="807859"/>
            <a:ext cx="3453362" cy="3158660"/>
          </a:xfrm>
          <a:prstGeom prst="rect">
            <a:avLst/>
          </a:prstGeom>
        </p:spPr>
      </p:pic>
      <p:sp>
        <p:nvSpPr>
          <p:cNvPr id="12" name="Content Placeholder 2">
            <a:extLst>
              <a:ext uri="{FF2B5EF4-FFF2-40B4-BE49-F238E27FC236}">
                <a16:creationId xmlns:a16="http://schemas.microsoft.com/office/drawing/2014/main" id="{76B204C5-ABF6-406B-A735-FDA2BD6D0AFB}"/>
              </a:ext>
            </a:extLst>
          </p:cNvPr>
          <p:cNvSpPr txBox="1">
            <a:spLocks/>
          </p:cNvSpPr>
          <p:nvPr/>
        </p:nvSpPr>
        <p:spPr>
          <a:xfrm>
            <a:off x="8983481" y="3453714"/>
            <a:ext cx="1306868" cy="35539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800" dirty="0">
                <a:latin typeface="Arial" panose="020B0604020202020204" pitchFamily="34" charset="0"/>
                <a:cs typeface="Arial" panose="020B0604020202020204" pitchFamily="34" charset="0"/>
              </a:rPr>
              <a:t>TROPOMI</a:t>
            </a:r>
          </a:p>
        </p:txBody>
      </p:sp>
      <p:pic>
        <p:nvPicPr>
          <p:cNvPr id="16" name="Picture 15" descr="Map&#10;&#10;Description automatically generated">
            <a:extLst>
              <a:ext uri="{FF2B5EF4-FFF2-40B4-BE49-F238E27FC236}">
                <a16:creationId xmlns:a16="http://schemas.microsoft.com/office/drawing/2014/main" id="{F73B848A-0217-4919-B262-99EC8E40A1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7810" y="3841498"/>
            <a:ext cx="3428647" cy="2959871"/>
          </a:xfrm>
          <a:prstGeom prst="rect">
            <a:avLst/>
          </a:prstGeom>
        </p:spPr>
      </p:pic>
      <p:sp>
        <p:nvSpPr>
          <p:cNvPr id="17" name="Content Placeholder 2">
            <a:extLst>
              <a:ext uri="{FF2B5EF4-FFF2-40B4-BE49-F238E27FC236}">
                <a16:creationId xmlns:a16="http://schemas.microsoft.com/office/drawing/2014/main" id="{06C2A641-57EE-4CB9-ACD1-841509EFEEB4}"/>
              </a:ext>
            </a:extLst>
          </p:cNvPr>
          <p:cNvSpPr txBox="1">
            <a:spLocks/>
          </p:cNvSpPr>
          <p:nvPr/>
        </p:nvSpPr>
        <p:spPr>
          <a:xfrm>
            <a:off x="8983481" y="6278872"/>
            <a:ext cx="691860" cy="35539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800" dirty="0">
                <a:latin typeface="Arial" panose="020B0604020202020204" pitchFamily="34" charset="0"/>
                <a:cs typeface="Arial" panose="020B0604020202020204" pitchFamily="34" charset="0"/>
              </a:rPr>
              <a:t>OMI</a:t>
            </a:r>
          </a:p>
        </p:txBody>
      </p:sp>
      <p:sp>
        <p:nvSpPr>
          <p:cNvPr id="18" name="Content Placeholder 2">
            <a:extLst>
              <a:ext uri="{FF2B5EF4-FFF2-40B4-BE49-F238E27FC236}">
                <a16:creationId xmlns:a16="http://schemas.microsoft.com/office/drawing/2014/main" id="{0123450E-79F9-4CA8-A611-1FB91029BD06}"/>
              </a:ext>
            </a:extLst>
          </p:cNvPr>
          <p:cNvSpPr txBox="1">
            <a:spLocks/>
          </p:cNvSpPr>
          <p:nvPr/>
        </p:nvSpPr>
        <p:spPr>
          <a:xfrm>
            <a:off x="6018231" y="6321476"/>
            <a:ext cx="1123974" cy="35539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800" dirty="0">
                <a:latin typeface="Arial" panose="020B0604020202020204" pitchFamily="34" charset="0"/>
                <a:cs typeface="Arial" panose="020B0604020202020204" pitchFamily="34" charset="0"/>
              </a:rPr>
              <a:t>Caltrans</a:t>
            </a:r>
          </a:p>
        </p:txBody>
      </p:sp>
      <p:sp>
        <p:nvSpPr>
          <p:cNvPr id="21" name="Content Placeholder 2">
            <a:extLst>
              <a:ext uri="{FF2B5EF4-FFF2-40B4-BE49-F238E27FC236}">
                <a16:creationId xmlns:a16="http://schemas.microsoft.com/office/drawing/2014/main" id="{25D293F9-A9BF-4E48-9432-F7141F859D3A}"/>
              </a:ext>
            </a:extLst>
          </p:cNvPr>
          <p:cNvSpPr txBox="1">
            <a:spLocks/>
          </p:cNvSpPr>
          <p:nvPr/>
        </p:nvSpPr>
        <p:spPr>
          <a:xfrm>
            <a:off x="5915401" y="3426509"/>
            <a:ext cx="1350372" cy="355398"/>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800" dirty="0" err="1">
                <a:latin typeface="Arial" panose="020B0604020202020204" pitchFamily="34" charset="0"/>
                <a:cs typeface="Arial" panose="020B0604020202020204" pitchFamily="34" charset="0"/>
              </a:rPr>
              <a:t>CropScape</a:t>
            </a:r>
            <a:endParaRPr lang="en-US" sz="1800" dirty="0">
              <a:latin typeface="Arial" panose="020B0604020202020204" pitchFamily="34" charset="0"/>
              <a:cs typeface="Arial" panose="020B0604020202020204" pitchFamily="34" charset="0"/>
            </a:endParaRPr>
          </a:p>
        </p:txBody>
      </p:sp>
      <p:sp>
        <p:nvSpPr>
          <p:cNvPr id="22" name="Content Placeholder 2">
            <a:extLst>
              <a:ext uri="{FF2B5EF4-FFF2-40B4-BE49-F238E27FC236}">
                <a16:creationId xmlns:a16="http://schemas.microsoft.com/office/drawing/2014/main" id="{0CD9BB19-CB50-4573-8FDA-649A61DC088F}"/>
              </a:ext>
            </a:extLst>
          </p:cNvPr>
          <p:cNvSpPr txBox="1">
            <a:spLocks/>
          </p:cNvSpPr>
          <p:nvPr/>
        </p:nvSpPr>
        <p:spPr>
          <a:xfrm>
            <a:off x="9810304" y="514932"/>
            <a:ext cx="1323598" cy="292927"/>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600" dirty="0">
                <a:latin typeface="Arial" panose="020B0604020202020204" pitchFamily="34" charset="0"/>
                <a:cs typeface="Arial" panose="020B0604020202020204" pitchFamily="34" charset="0"/>
              </a:rPr>
              <a:t>June 2020</a:t>
            </a:r>
          </a:p>
        </p:txBody>
      </p:sp>
      <p:sp>
        <p:nvSpPr>
          <p:cNvPr id="23" name="Oval 22">
            <a:extLst>
              <a:ext uri="{FF2B5EF4-FFF2-40B4-BE49-F238E27FC236}">
                <a16:creationId xmlns:a16="http://schemas.microsoft.com/office/drawing/2014/main" id="{D92BE797-0EF6-43BF-9B7F-BDCECADA2C70}"/>
              </a:ext>
            </a:extLst>
          </p:cNvPr>
          <p:cNvSpPr/>
          <p:nvPr/>
        </p:nvSpPr>
        <p:spPr>
          <a:xfrm>
            <a:off x="7355665" y="2360141"/>
            <a:ext cx="432486" cy="43248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98274E3A-3415-4DE2-A9DD-1F9A2FEB414C}"/>
              </a:ext>
            </a:extLst>
          </p:cNvPr>
          <p:cNvSpPr txBox="1">
            <a:spLocks/>
          </p:cNvSpPr>
          <p:nvPr/>
        </p:nvSpPr>
        <p:spPr>
          <a:xfrm>
            <a:off x="7722516" y="2353894"/>
            <a:ext cx="945727" cy="37552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600" b="1" dirty="0">
                <a:latin typeface="Arial" panose="020B0604020202020204" pitchFamily="34" charset="0"/>
                <a:cs typeface="Arial" panose="020B0604020202020204" pitchFamily="34" charset="0"/>
              </a:rPr>
              <a:t>Grapes</a:t>
            </a:r>
          </a:p>
        </p:txBody>
      </p:sp>
      <p:sp>
        <p:nvSpPr>
          <p:cNvPr id="25" name="Oval 24">
            <a:extLst>
              <a:ext uri="{FF2B5EF4-FFF2-40B4-BE49-F238E27FC236}">
                <a16:creationId xmlns:a16="http://schemas.microsoft.com/office/drawing/2014/main" id="{51BB3B80-CC58-412E-9F6C-D7F5EDE06D98}"/>
              </a:ext>
            </a:extLst>
          </p:cNvPr>
          <p:cNvSpPr/>
          <p:nvPr/>
        </p:nvSpPr>
        <p:spPr>
          <a:xfrm>
            <a:off x="7633693" y="2767913"/>
            <a:ext cx="267994" cy="36309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7E71D79B-3824-4E84-BA0B-4153BC5D10DB}"/>
              </a:ext>
            </a:extLst>
          </p:cNvPr>
          <p:cNvSpPr txBox="1">
            <a:spLocks/>
          </p:cNvSpPr>
          <p:nvPr/>
        </p:nvSpPr>
        <p:spPr>
          <a:xfrm>
            <a:off x="7826641" y="2828740"/>
            <a:ext cx="800049" cy="37552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600" b="1" dirty="0">
                <a:latin typeface="Arial" panose="020B0604020202020204" pitchFamily="34" charset="0"/>
                <a:cs typeface="Arial" panose="020B0604020202020204" pitchFamily="34" charset="0"/>
              </a:rPr>
              <a:t>Wheat</a:t>
            </a:r>
          </a:p>
        </p:txBody>
      </p:sp>
      <p:sp>
        <p:nvSpPr>
          <p:cNvPr id="27" name="Oval 26">
            <a:extLst>
              <a:ext uri="{FF2B5EF4-FFF2-40B4-BE49-F238E27FC236}">
                <a16:creationId xmlns:a16="http://schemas.microsoft.com/office/drawing/2014/main" id="{D2030901-6CA1-4C24-83C1-EB49A2563559}"/>
              </a:ext>
            </a:extLst>
          </p:cNvPr>
          <p:cNvSpPr/>
          <p:nvPr/>
        </p:nvSpPr>
        <p:spPr>
          <a:xfrm rot="19678256">
            <a:off x="10614699" y="2244684"/>
            <a:ext cx="249080" cy="49484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833D024A-D631-46F8-A572-69FE3493D9A0}"/>
              </a:ext>
            </a:extLst>
          </p:cNvPr>
          <p:cNvSpPr/>
          <p:nvPr/>
        </p:nvSpPr>
        <p:spPr>
          <a:xfrm rot="19678256">
            <a:off x="10594598" y="5160887"/>
            <a:ext cx="249080" cy="49484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9B0EA0E3-36BD-4EA7-BA7C-8B6DA3470F58}"/>
              </a:ext>
            </a:extLst>
          </p:cNvPr>
          <p:cNvSpPr txBox="1">
            <a:spLocks/>
          </p:cNvSpPr>
          <p:nvPr/>
        </p:nvSpPr>
        <p:spPr>
          <a:xfrm>
            <a:off x="10596687" y="1761394"/>
            <a:ext cx="1074430" cy="37552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600" b="1" dirty="0">
                <a:latin typeface="Arial" panose="020B0604020202020204" pitchFamily="34" charset="0"/>
                <a:cs typeface="Arial" panose="020B0604020202020204" pitchFamily="34" charset="0"/>
              </a:rPr>
              <a:t>Traffic Corridor</a:t>
            </a:r>
          </a:p>
        </p:txBody>
      </p:sp>
      <p:sp>
        <p:nvSpPr>
          <p:cNvPr id="30" name="Content Placeholder 2">
            <a:extLst>
              <a:ext uri="{FF2B5EF4-FFF2-40B4-BE49-F238E27FC236}">
                <a16:creationId xmlns:a16="http://schemas.microsoft.com/office/drawing/2014/main" id="{3D4F8B08-6BFA-4136-85CF-2D57DCD71454}"/>
              </a:ext>
            </a:extLst>
          </p:cNvPr>
          <p:cNvSpPr txBox="1">
            <a:spLocks/>
          </p:cNvSpPr>
          <p:nvPr/>
        </p:nvSpPr>
        <p:spPr>
          <a:xfrm>
            <a:off x="10641068" y="4740783"/>
            <a:ext cx="1074430" cy="375523"/>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600" b="1" dirty="0">
                <a:latin typeface="Arial" panose="020B0604020202020204" pitchFamily="34" charset="0"/>
                <a:cs typeface="Arial" panose="020B0604020202020204" pitchFamily="34" charset="0"/>
              </a:rPr>
              <a:t>Traffic Corridor</a:t>
            </a:r>
          </a:p>
        </p:txBody>
      </p:sp>
      <p:sp>
        <p:nvSpPr>
          <p:cNvPr id="37" name="Content Placeholder 2">
            <a:extLst>
              <a:ext uri="{FF2B5EF4-FFF2-40B4-BE49-F238E27FC236}">
                <a16:creationId xmlns:a16="http://schemas.microsoft.com/office/drawing/2014/main" id="{E0380D67-F412-4176-A166-BCB35830DAA3}"/>
              </a:ext>
            </a:extLst>
          </p:cNvPr>
          <p:cNvSpPr txBox="1">
            <a:spLocks/>
          </p:cNvSpPr>
          <p:nvPr/>
        </p:nvSpPr>
        <p:spPr>
          <a:xfrm>
            <a:off x="8899988" y="2765444"/>
            <a:ext cx="1383631" cy="55161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600" b="1" dirty="0">
                <a:latin typeface="Arial" panose="020B0604020202020204" pitchFamily="34" charset="0"/>
                <a:cs typeface="Arial" panose="020B0604020202020204" pitchFamily="34" charset="0"/>
              </a:rPr>
              <a:t>Some Areas of Interest</a:t>
            </a:r>
          </a:p>
        </p:txBody>
      </p:sp>
      <p:cxnSp>
        <p:nvCxnSpPr>
          <p:cNvPr id="39" name="Straight Arrow Connector 38">
            <a:extLst>
              <a:ext uri="{FF2B5EF4-FFF2-40B4-BE49-F238E27FC236}">
                <a16:creationId xmlns:a16="http://schemas.microsoft.com/office/drawing/2014/main" id="{90DC8611-3074-41E3-A88A-ACA8CAD93E28}"/>
              </a:ext>
            </a:extLst>
          </p:cNvPr>
          <p:cNvCxnSpPr>
            <a:cxnSpLocks/>
          </p:cNvCxnSpPr>
          <p:nvPr/>
        </p:nvCxnSpPr>
        <p:spPr>
          <a:xfrm flipV="1">
            <a:off x="10053905" y="2486106"/>
            <a:ext cx="310586" cy="3065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6D9C4054-4870-4EBB-92D3-838C8F1CCF59}"/>
              </a:ext>
            </a:extLst>
          </p:cNvPr>
          <p:cNvCxnSpPr>
            <a:cxnSpLocks/>
          </p:cNvCxnSpPr>
          <p:nvPr/>
        </p:nvCxnSpPr>
        <p:spPr>
          <a:xfrm flipV="1">
            <a:off x="10206305" y="2911181"/>
            <a:ext cx="749635" cy="338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003055F-5DE5-4C6B-BC25-F0F37D114474}"/>
              </a:ext>
            </a:extLst>
          </p:cNvPr>
          <p:cNvCxnSpPr>
            <a:cxnSpLocks/>
          </p:cNvCxnSpPr>
          <p:nvPr/>
        </p:nvCxnSpPr>
        <p:spPr>
          <a:xfrm>
            <a:off x="10125596" y="3131388"/>
            <a:ext cx="1008306" cy="2728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345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Map&#10;&#10;Description automatically generated">
            <a:extLst>
              <a:ext uri="{FF2B5EF4-FFF2-40B4-BE49-F238E27FC236}">
                <a16:creationId xmlns:a16="http://schemas.microsoft.com/office/drawing/2014/main" id="{240ABC8D-324C-460E-AA40-7A91767DC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0865" y="3874890"/>
            <a:ext cx="3097101" cy="2676680"/>
          </a:xfrm>
          <a:prstGeom prst="rect">
            <a:avLst/>
          </a:prstGeom>
        </p:spPr>
      </p:pic>
      <p:sp>
        <p:nvSpPr>
          <p:cNvPr id="4" name="Slide Number Placeholder 1">
            <a:extLst>
              <a:ext uri="{FF2B5EF4-FFF2-40B4-BE49-F238E27FC236}">
                <a16:creationId xmlns:a16="http://schemas.microsoft.com/office/drawing/2014/main" id="{EA71A8EB-6125-4268-A8AD-CE526C67D2E3}"/>
              </a:ext>
            </a:extLst>
          </p:cNvPr>
          <p:cNvSpPr>
            <a:spLocks noGrp="1"/>
          </p:cNvSpPr>
          <p:nvPr>
            <p:ph type="sldNum" sz="quarter" idx="12"/>
          </p:nvPr>
        </p:nvSpPr>
        <p:spPr/>
        <p:txBody>
          <a:bodyPr/>
          <a:lstStyle/>
          <a:p>
            <a:fld id="{BBC93AA5-82BE-468E-90B3-DD1DC18545AD}" type="slidenum">
              <a:rPr lang="en-US" smtClean="0"/>
              <a:t>9</a:t>
            </a:fld>
            <a:endParaRPr lang="en-US" dirty="0"/>
          </a:p>
        </p:txBody>
      </p:sp>
      <p:sp>
        <p:nvSpPr>
          <p:cNvPr id="2" name="Text Placeholder 1">
            <a:extLst>
              <a:ext uri="{FF2B5EF4-FFF2-40B4-BE49-F238E27FC236}">
                <a16:creationId xmlns:a16="http://schemas.microsoft.com/office/drawing/2014/main" id="{D52C8F7F-C685-4174-895E-B6A6ECCED818}"/>
              </a:ext>
            </a:extLst>
          </p:cNvPr>
          <p:cNvSpPr>
            <a:spLocks noGrp="1"/>
          </p:cNvSpPr>
          <p:nvPr>
            <p:ph type="body" sz="quarter" idx="13"/>
          </p:nvPr>
        </p:nvSpPr>
        <p:spPr/>
        <p:txBody>
          <a:bodyPr>
            <a:normAutofit/>
          </a:bodyPr>
          <a:lstStyle/>
          <a:p>
            <a:r>
              <a:rPr lang="en-US" sz="3600" dirty="0">
                <a:solidFill>
                  <a:srgbClr val="0000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Monthly Maps of TROPOMI NO2</a:t>
            </a:r>
          </a:p>
        </p:txBody>
      </p:sp>
      <p:sp>
        <p:nvSpPr>
          <p:cNvPr id="41" name="Content Placeholder 2">
            <a:extLst>
              <a:ext uri="{FF2B5EF4-FFF2-40B4-BE49-F238E27FC236}">
                <a16:creationId xmlns:a16="http://schemas.microsoft.com/office/drawing/2014/main" id="{5615B8C2-A194-45CA-9AB8-F6669CA10EAD}"/>
              </a:ext>
            </a:extLst>
          </p:cNvPr>
          <p:cNvSpPr txBox="1">
            <a:spLocks/>
          </p:cNvSpPr>
          <p:nvPr/>
        </p:nvSpPr>
        <p:spPr>
          <a:xfrm>
            <a:off x="265856" y="4005857"/>
            <a:ext cx="8366856" cy="2579262"/>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472" indent="-347472" defTabSz="1097280">
              <a:lnSpc>
                <a:spcPct val="100000"/>
              </a:lnSpc>
              <a:spcBef>
                <a:spcPts val="8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Monthly TROPOMI maps during primary growing season show distinct NO2 columns from traffic corridors and major urban centers</a:t>
            </a:r>
          </a:p>
          <a:p>
            <a:pPr marL="347472" indent="-347472" defTabSz="1097280">
              <a:lnSpc>
                <a:spcPct val="100000"/>
              </a:lnSpc>
              <a:spcBef>
                <a:spcPts val="8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Areas of interest for potential soil NOx contributions show distinct increase beginning in May when most active soil NOx can occur</a:t>
            </a:r>
          </a:p>
          <a:p>
            <a:pPr marL="347472" indent="-347472" defTabSz="1097280">
              <a:lnSpc>
                <a:spcPct val="100000"/>
              </a:lnSpc>
              <a:spcBef>
                <a:spcPts val="800"/>
              </a:spcBef>
              <a:buFont typeface="Wingdings" panose="05000000000000000000" pitchFamily="2" charset="2"/>
              <a:buChar char="q"/>
              <a:defRPr/>
            </a:pPr>
            <a:r>
              <a:rPr lang="en-US" sz="2000" dirty="0">
                <a:latin typeface="Arial" panose="020B0604020202020204" pitchFamily="34" charset="0"/>
                <a:cs typeface="Arial" panose="020B0604020202020204" pitchFamily="34" charset="0"/>
              </a:rPr>
              <a:t>Several fires initiated over the region beginning mid-July, contributed to background NO2 with distinct signal over far west Central Valley </a:t>
            </a:r>
          </a:p>
          <a:p>
            <a:pPr lvl="1" defTabSz="1097280">
              <a:lnSpc>
                <a:spcPct val="100000"/>
              </a:lnSpc>
              <a:spcBef>
                <a:spcPts val="800"/>
              </a:spcBef>
              <a:buFont typeface="Wingdings" panose="05000000000000000000" pitchFamily="2" charset="2"/>
              <a:buChar char="§"/>
              <a:defRPr/>
            </a:pPr>
            <a:r>
              <a:rPr lang="en-US" sz="1800" dirty="0">
                <a:latin typeface="Arial" panose="020B0604020202020204" pitchFamily="34" charset="0"/>
                <a:cs typeface="Arial" panose="020B0604020202020204" pitchFamily="34" charset="0"/>
              </a:rPr>
              <a:t>Very active fires and smoke began by mid-August</a:t>
            </a:r>
          </a:p>
        </p:txBody>
      </p:sp>
      <p:pic>
        <p:nvPicPr>
          <p:cNvPr id="25" name="Picture 24" descr="Map&#10;&#10;Description automatically generated">
            <a:extLst>
              <a:ext uri="{FF2B5EF4-FFF2-40B4-BE49-F238E27FC236}">
                <a16:creationId xmlns:a16="http://schemas.microsoft.com/office/drawing/2014/main" id="{8319228D-7C22-457D-B09E-2872F5734A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162" y="1051133"/>
            <a:ext cx="3153741" cy="2725631"/>
          </a:xfrm>
          <a:prstGeom prst="rect">
            <a:avLst/>
          </a:prstGeom>
        </p:spPr>
      </p:pic>
      <p:pic>
        <p:nvPicPr>
          <p:cNvPr id="5" name="Picture 4" descr="Map&#10;&#10;Description automatically generated">
            <a:extLst>
              <a:ext uri="{FF2B5EF4-FFF2-40B4-BE49-F238E27FC236}">
                <a16:creationId xmlns:a16="http://schemas.microsoft.com/office/drawing/2014/main" id="{E1C7236F-1AC8-46AD-8C11-6F952B55B5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303" y="1037804"/>
            <a:ext cx="3122893" cy="2698971"/>
          </a:xfrm>
          <a:prstGeom prst="rect">
            <a:avLst/>
          </a:prstGeom>
        </p:spPr>
      </p:pic>
      <p:pic>
        <p:nvPicPr>
          <p:cNvPr id="7" name="Picture 6">
            <a:extLst>
              <a:ext uri="{FF2B5EF4-FFF2-40B4-BE49-F238E27FC236}">
                <a16:creationId xmlns:a16="http://schemas.microsoft.com/office/drawing/2014/main" id="{B5D6AE1C-F193-4D4A-A87B-C795C33055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9597" y="1037804"/>
            <a:ext cx="3153740" cy="2725631"/>
          </a:xfrm>
          <a:prstGeom prst="rect">
            <a:avLst/>
          </a:prstGeom>
        </p:spPr>
      </p:pic>
      <p:pic>
        <p:nvPicPr>
          <p:cNvPr id="23" name="Picture 22">
            <a:extLst>
              <a:ext uri="{FF2B5EF4-FFF2-40B4-BE49-F238E27FC236}">
                <a16:creationId xmlns:a16="http://schemas.microsoft.com/office/drawing/2014/main" id="{AFF28998-E4D1-4F2E-85FB-EEF2B17B53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3166" y="1037803"/>
            <a:ext cx="3153741" cy="2725631"/>
          </a:xfrm>
          <a:prstGeom prst="rect">
            <a:avLst/>
          </a:prstGeom>
        </p:spPr>
      </p:pic>
      <p:sp>
        <p:nvSpPr>
          <p:cNvPr id="29" name="Content Placeholder 2">
            <a:extLst>
              <a:ext uri="{FF2B5EF4-FFF2-40B4-BE49-F238E27FC236}">
                <a16:creationId xmlns:a16="http://schemas.microsoft.com/office/drawing/2014/main" id="{4631E275-FBD4-4F46-AC66-A83B7766FC5E}"/>
              </a:ext>
            </a:extLst>
          </p:cNvPr>
          <p:cNvSpPr txBox="1">
            <a:spLocks/>
          </p:cNvSpPr>
          <p:nvPr/>
        </p:nvSpPr>
        <p:spPr>
          <a:xfrm>
            <a:off x="1521931" y="857022"/>
            <a:ext cx="1456047" cy="287422"/>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600" dirty="0">
                <a:latin typeface="Arial" panose="020B0604020202020204" pitchFamily="34" charset="0"/>
                <a:cs typeface="Arial" panose="020B0604020202020204" pitchFamily="34" charset="0"/>
              </a:rPr>
              <a:t>March 2020</a:t>
            </a:r>
          </a:p>
        </p:txBody>
      </p:sp>
      <p:sp>
        <p:nvSpPr>
          <p:cNvPr id="30" name="Content Placeholder 2">
            <a:extLst>
              <a:ext uri="{FF2B5EF4-FFF2-40B4-BE49-F238E27FC236}">
                <a16:creationId xmlns:a16="http://schemas.microsoft.com/office/drawing/2014/main" id="{3ACF237C-EF9C-444C-8B5F-229FA218078D}"/>
              </a:ext>
            </a:extLst>
          </p:cNvPr>
          <p:cNvSpPr txBox="1">
            <a:spLocks/>
          </p:cNvSpPr>
          <p:nvPr/>
        </p:nvSpPr>
        <p:spPr>
          <a:xfrm>
            <a:off x="4318072" y="870352"/>
            <a:ext cx="1456047" cy="287422"/>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600" dirty="0">
                <a:latin typeface="Arial" panose="020B0604020202020204" pitchFamily="34" charset="0"/>
                <a:cs typeface="Arial" panose="020B0604020202020204" pitchFamily="34" charset="0"/>
              </a:rPr>
              <a:t>April 2020</a:t>
            </a:r>
          </a:p>
        </p:txBody>
      </p:sp>
      <p:sp>
        <p:nvSpPr>
          <p:cNvPr id="31" name="Content Placeholder 2">
            <a:extLst>
              <a:ext uri="{FF2B5EF4-FFF2-40B4-BE49-F238E27FC236}">
                <a16:creationId xmlns:a16="http://schemas.microsoft.com/office/drawing/2014/main" id="{3E9ACE6E-4922-439B-98B8-0E581EC8F8F6}"/>
              </a:ext>
            </a:extLst>
          </p:cNvPr>
          <p:cNvSpPr txBox="1">
            <a:spLocks/>
          </p:cNvSpPr>
          <p:nvPr/>
        </p:nvSpPr>
        <p:spPr>
          <a:xfrm>
            <a:off x="7084415" y="871158"/>
            <a:ext cx="1456047" cy="287422"/>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600" dirty="0">
                <a:latin typeface="Arial" panose="020B0604020202020204" pitchFamily="34" charset="0"/>
                <a:cs typeface="Arial" panose="020B0604020202020204" pitchFamily="34" charset="0"/>
              </a:rPr>
              <a:t>May 2020</a:t>
            </a:r>
          </a:p>
        </p:txBody>
      </p:sp>
      <p:sp>
        <p:nvSpPr>
          <p:cNvPr id="32" name="Content Placeholder 2">
            <a:extLst>
              <a:ext uri="{FF2B5EF4-FFF2-40B4-BE49-F238E27FC236}">
                <a16:creationId xmlns:a16="http://schemas.microsoft.com/office/drawing/2014/main" id="{B1C63EF1-4759-4F15-9DE8-3872C8111EFB}"/>
              </a:ext>
            </a:extLst>
          </p:cNvPr>
          <p:cNvSpPr txBox="1">
            <a:spLocks/>
          </p:cNvSpPr>
          <p:nvPr/>
        </p:nvSpPr>
        <p:spPr>
          <a:xfrm>
            <a:off x="9926173" y="871158"/>
            <a:ext cx="1456047" cy="287422"/>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600" dirty="0">
                <a:latin typeface="Arial" panose="020B0604020202020204" pitchFamily="34" charset="0"/>
                <a:cs typeface="Arial" panose="020B0604020202020204" pitchFamily="34" charset="0"/>
              </a:rPr>
              <a:t>June 2020</a:t>
            </a:r>
          </a:p>
        </p:txBody>
      </p:sp>
      <p:sp>
        <p:nvSpPr>
          <p:cNvPr id="33" name="Content Placeholder 2">
            <a:extLst>
              <a:ext uri="{FF2B5EF4-FFF2-40B4-BE49-F238E27FC236}">
                <a16:creationId xmlns:a16="http://schemas.microsoft.com/office/drawing/2014/main" id="{E975AD69-7361-4AF9-A2E9-A2772365E0ED}"/>
              </a:ext>
            </a:extLst>
          </p:cNvPr>
          <p:cNvSpPr txBox="1">
            <a:spLocks/>
          </p:cNvSpPr>
          <p:nvPr/>
        </p:nvSpPr>
        <p:spPr>
          <a:xfrm>
            <a:off x="9922693" y="3661959"/>
            <a:ext cx="1425861" cy="326763"/>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600" dirty="0">
                <a:latin typeface="Arial" panose="020B0604020202020204" pitchFamily="34" charset="0"/>
                <a:cs typeface="Arial" panose="020B0604020202020204" pitchFamily="34" charset="0"/>
              </a:rPr>
              <a:t>July 2020</a:t>
            </a:r>
          </a:p>
        </p:txBody>
      </p:sp>
      <p:sp>
        <p:nvSpPr>
          <p:cNvPr id="35" name="Content Placeholder 2">
            <a:extLst>
              <a:ext uri="{FF2B5EF4-FFF2-40B4-BE49-F238E27FC236}">
                <a16:creationId xmlns:a16="http://schemas.microsoft.com/office/drawing/2014/main" id="{CF07EF5A-0658-4802-94A4-F80CB0081131}"/>
              </a:ext>
            </a:extLst>
          </p:cNvPr>
          <p:cNvSpPr txBox="1">
            <a:spLocks/>
          </p:cNvSpPr>
          <p:nvPr/>
        </p:nvSpPr>
        <p:spPr>
          <a:xfrm>
            <a:off x="6232626" y="2651226"/>
            <a:ext cx="1336693" cy="551618"/>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600" b="1" dirty="0">
                <a:latin typeface="Arial" panose="020B0604020202020204" pitchFamily="34" charset="0"/>
                <a:cs typeface="Arial" panose="020B0604020202020204" pitchFamily="34" charset="0"/>
              </a:rPr>
              <a:t>Some Areas of Interest</a:t>
            </a:r>
          </a:p>
        </p:txBody>
      </p:sp>
      <p:cxnSp>
        <p:nvCxnSpPr>
          <p:cNvPr id="36" name="Straight Arrow Connector 35">
            <a:extLst>
              <a:ext uri="{FF2B5EF4-FFF2-40B4-BE49-F238E27FC236}">
                <a16:creationId xmlns:a16="http://schemas.microsoft.com/office/drawing/2014/main" id="{360A4281-56D8-4A96-A3AE-6608B0B25362}"/>
              </a:ext>
            </a:extLst>
          </p:cNvPr>
          <p:cNvCxnSpPr>
            <a:cxnSpLocks/>
          </p:cNvCxnSpPr>
          <p:nvPr/>
        </p:nvCxnSpPr>
        <p:spPr>
          <a:xfrm flipV="1">
            <a:off x="7026537" y="2460060"/>
            <a:ext cx="445839" cy="3337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4343400-BC23-4A2C-8421-865CC934C027}"/>
              </a:ext>
            </a:extLst>
          </p:cNvPr>
          <p:cNvCxnSpPr>
            <a:cxnSpLocks/>
          </p:cNvCxnSpPr>
          <p:nvPr/>
        </p:nvCxnSpPr>
        <p:spPr>
          <a:xfrm flipV="1">
            <a:off x="7314190" y="2885134"/>
            <a:ext cx="749635" cy="338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0396EDE0-D59D-4D64-B8C9-87D042BBC741}"/>
              </a:ext>
            </a:extLst>
          </p:cNvPr>
          <p:cNvCxnSpPr>
            <a:cxnSpLocks/>
          </p:cNvCxnSpPr>
          <p:nvPr/>
        </p:nvCxnSpPr>
        <p:spPr>
          <a:xfrm>
            <a:off x="7233481" y="3105341"/>
            <a:ext cx="1008476" cy="1856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D82C4BA-52F5-430C-AF68-196738D8C8AD}"/>
              </a:ext>
            </a:extLst>
          </p:cNvPr>
          <p:cNvCxnSpPr>
            <a:cxnSpLocks/>
          </p:cNvCxnSpPr>
          <p:nvPr/>
        </p:nvCxnSpPr>
        <p:spPr>
          <a:xfrm flipV="1">
            <a:off x="4242340" y="2440551"/>
            <a:ext cx="445839" cy="3337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67E0721-995F-43C3-A333-508EEB61D888}"/>
              </a:ext>
            </a:extLst>
          </p:cNvPr>
          <p:cNvCxnSpPr>
            <a:cxnSpLocks/>
          </p:cNvCxnSpPr>
          <p:nvPr/>
        </p:nvCxnSpPr>
        <p:spPr>
          <a:xfrm flipV="1">
            <a:off x="4529993" y="2865625"/>
            <a:ext cx="749635" cy="3384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CECDE46-46D2-4CEA-9513-1B7313343BDE}"/>
              </a:ext>
            </a:extLst>
          </p:cNvPr>
          <p:cNvCxnSpPr>
            <a:cxnSpLocks/>
          </p:cNvCxnSpPr>
          <p:nvPr/>
        </p:nvCxnSpPr>
        <p:spPr>
          <a:xfrm>
            <a:off x="4449284" y="3085832"/>
            <a:ext cx="1008476" cy="1856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FA952BF1-3F04-46AA-BFAD-5EE0B6EA0DF4}"/>
              </a:ext>
            </a:extLst>
          </p:cNvPr>
          <p:cNvSpPr/>
          <p:nvPr/>
        </p:nvSpPr>
        <p:spPr>
          <a:xfrm>
            <a:off x="10058400" y="5401193"/>
            <a:ext cx="398404" cy="32676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2">
            <a:extLst>
              <a:ext uri="{FF2B5EF4-FFF2-40B4-BE49-F238E27FC236}">
                <a16:creationId xmlns:a16="http://schemas.microsoft.com/office/drawing/2014/main" id="{2AA72622-D296-44A9-AE6A-F48F20D4F5DE}"/>
              </a:ext>
            </a:extLst>
          </p:cNvPr>
          <p:cNvSpPr txBox="1">
            <a:spLocks/>
          </p:cNvSpPr>
          <p:nvPr/>
        </p:nvSpPr>
        <p:spPr>
          <a:xfrm>
            <a:off x="9769534" y="5696056"/>
            <a:ext cx="976136" cy="569564"/>
          </a:xfrm>
          <a:prstGeom prst="rect">
            <a:avLst/>
          </a:prstGeom>
          <a:no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097280">
              <a:lnSpc>
                <a:spcPct val="100000"/>
              </a:lnSpc>
              <a:spcBef>
                <a:spcPts val="800"/>
              </a:spcBef>
              <a:buNone/>
              <a:defRPr/>
            </a:pPr>
            <a:r>
              <a:rPr lang="en-US" sz="1600" b="1" dirty="0">
                <a:latin typeface="Arial" panose="020B0604020202020204" pitchFamily="34" charset="0"/>
                <a:cs typeface="Arial" panose="020B0604020202020204" pitchFamily="34" charset="0"/>
              </a:rPr>
              <a:t>Fire Smoke</a:t>
            </a:r>
          </a:p>
        </p:txBody>
      </p:sp>
    </p:spTree>
    <p:extLst>
      <p:ext uri="{BB962C8B-B14F-4D97-AF65-F5344CB8AC3E}">
        <p14:creationId xmlns:p14="http://schemas.microsoft.com/office/powerpoint/2010/main" val="88685611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O_TitleSlide.pptx" id="{030F0B4D-950D-4931-952B-A14CF1EF97D7}" vid="{DDDA2CD8-6CED-4D27-B3C3-AECF856D5A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7719</TotalTime>
  <Words>1335</Words>
  <Application>Microsoft Office PowerPoint</Application>
  <PresentationFormat>Widescreen</PresentationFormat>
  <Paragraphs>122</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Helvetica</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Naeger, Aaron (MSFC-ST11)[UAH]</dc:creator>
  <cp:lastModifiedBy>Naeger, Aaron (MSFC-ST11)[UAH]</cp:lastModifiedBy>
  <cp:revision>366</cp:revision>
  <dcterms:created xsi:type="dcterms:W3CDTF">2021-08-22T17:50:19Z</dcterms:created>
  <dcterms:modified xsi:type="dcterms:W3CDTF">2022-01-26T03:26:44Z</dcterms:modified>
</cp:coreProperties>
</file>