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15" r:id="rId2"/>
    <p:sldId id="555" r:id="rId3"/>
    <p:sldId id="422" r:id="rId4"/>
    <p:sldId id="637" r:id="rId5"/>
    <p:sldId id="501" r:id="rId6"/>
    <p:sldId id="633" r:id="rId7"/>
    <p:sldId id="256" r:id="rId8"/>
    <p:sldId id="638" r:id="rId9"/>
    <p:sldId id="635" r:id="rId10"/>
    <p:sldId id="639" r:id="rId11"/>
    <p:sldId id="557" r:id="rId12"/>
    <p:sldId id="640" r:id="rId13"/>
  </p:sldIdLst>
  <p:sldSz cx="12192000" cy="6858000"/>
  <p:notesSz cx="7035800" cy="91948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6">
          <p15:clr>
            <a:srgbClr val="A4A3A4"/>
          </p15:clr>
        </p15:guide>
        <p15:guide id="2" pos="221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Braun" initials="SB" lastIdx="2" clrIdx="0">
    <p:extLst>
      <p:ext uri="{19B8F6BF-5375-455C-9EA6-DF929625EA0E}">
        <p15:presenceInfo xmlns:p15="http://schemas.microsoft.com/office/powerpoint/2012/main" userId="S::scott.a.braun@gmao.onmicrosoft.com::a375c5c0-77b8-43ee-9566-69bd1a1c7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4E81BD"/>
    <a:srgbClr val="6F2D9F"/>
    <a:srgbClr val="8063A3"/>
    <a:srgbClr val="008A00"/>
    <a:srgbClr val="FDBB28"/>
    <a:srgbClr val="2C2C2C"/>
    <a:srgbClr val="343434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6"/>
    <p:restoredTop sz="90396" autoAdjust="0"/>
  </p:normalViewPr>
  <p:slideViewPr>
    <p:cSldViewPr snapToGrid="0">
      <p:cViewPr>
        <p:scale>
          <a:sx n="140" d="100"/>
          <a:sy n="140" d="100"/>
        </p:scale>
        <p:origin x="688" y="5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3336" y="200"/>
      </p:cViewPr>
      <p:guideLst>
        <p:guide orient="horz" pos="2896"/>
        <p:guide pos="221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6074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8213" y="4367213"/>
            <a:ext cx="5159375" cy="4138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654" tIns="45023" rIns="91654" bIns="4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5138" y="695325"/>
            <a:ext cx="6107112" cy="34353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277147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pitchFamily="1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pitchFamily="1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pitchFamily="1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138" y="695325"/>
            <a:ext cx="6107112" cy="34353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11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5EED6C75-6834-4848-9544-E1EE9B0C8B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57EC946A-DC8B-2040-AE37-E93D318A51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EAC191E6-31C6-2641-B496-8B719267B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0363" indent="-2317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E6BD52E-104B-F844-A4A0-9E06370284C5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749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effectLst/>
        </p:spPr>
        <p:txBody>
          <a:bodyPr anchor="t"/>
          <a:lstStyle>
            <a:lvl1pPr algn="l">
              <a:defRPr sz="2400" b="0" cap="none" baseline="0">
                <a:solidFill>
                  <a:srgbClr val="262B62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Click to edit Name, Position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1881219"/>
            <a:ext cx="10363200" cy="1500187"/>
          </a:xfrm>
        </p:spPr>
        <p:txBody>
          <a:bodyPr anchor="b"/>
          <a:lstStyle>
            <a:lvl1pPr marL="0" indent="0">
              <a:buNone/>
              <a:defRPr sz="32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Title of Presentation</a:t>
            </a:r>
          </a:p>
        </p:txBody>
      </p:sp>
    </p:spTree>
  </p:cSld>
  <p:clrMapOvr>
    <a:masterClrMapping/>
  </p:clrMapOvr>
  <p:transition spd="med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1881219"/>
            <a:ext cx="10363200" cy="1500187"/>
          </a:xfrm>
        </p:spPr>
        <p:txBody>
          <a:bodyPr anchor="b"/>
          <a:lstStyle>
            <a:lvl1pPr marL="0" indent="0">
              <a:buNone/>
              <a:defRPr sz="32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128959922"/>
      </p:ext>
    </p:extLst>
  </p:cSld>
  <p:clrMapOvr>
    <a:masterClrMapping/>
  </p:clrMapOvr>
  <p:transition spd="med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1301" y="100014"/>
            <a:ext cx="9207500" cy="561975"/>
          </a:xfrm>
          <a:prstGeom prst="rect">
            <a:avLst/>
          </a:prstGeom>
          <a:effectLst/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1301" y="100014"/>
            <a:ext cx="9207500" cy="5619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4118" y="812800"/>
            <a:ext cx="5471583" cy="56530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8900" y="812800"/>
            <a:ext cx="5471584" cy="56530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427" y="164202"/>
            <a:ext cx="10198284" cy="443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795200"/>
            <a:ext cx="5386917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512957"/>
            <a:ext cx="5386917" cy="46132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795200"/>
            <a:ext cx="5389033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2957"/>
            <a:ext cx="5389033" cy="46132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1301" y="100014"/>
            <a:ext cx="9207500" cy="5619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  <p:transition spd="med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762000"/>
            <a:ext cx="4011084" cy="673100"/>
          </a:xfrm>
          <a:prstGeom prst="rect">
            <a:avLst/>
          </a:prstGeom>
          <a:effectLst/>
        </p:spPr>
        <p:txBody>
          <a:bodyPr anchor="b"/>
          <a:lstStyle>
            <a:lvl1pPr algn="l">
              <a:defRPr sz="2000" b="1">
                <a:solidFill>
                  <a:srgbClr val="262B6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6733" y="1435653"/>
            <a:ext cx="6815667" cy="469051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</p:cSld>
  <p:clrMapOvr>
    <a:masterClrMapping/>
  </p:clrMapOvr>
  <p:transition spd="med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effectLst/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</p:cSld>
  <p:clrMapOvr>
    <a:masterClrMapping/>
  </p:clrMapOvr>
  <p:transition spd="med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18A2-4F35-1A47-8154-5499DC578D62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9F30-0076-504B-B4F8-14A95664A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63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 algn="r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0492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GPM PPT Fmt2011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27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4118" y="812800"/>
            <a:ext cx="11146367" cy="5653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309351" y="6515101"/>
            <a:ext cx="63288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15862533-6045-4344-9122-B8E80F1A65F2}" type="slidenum">
              <a:rPr lang="en-US" sz="1000">
                <a:latin typeface="Arial" charset="0"/>
                <a:cs typeface="Arial" charset="0"/>
              </a:rPr>
              <a:pPr algn="r">
                <a:defRPr/>
              </a:pPr>
              <a:t>‹#›</a:t>
            </a:fld>
            <a:endParaRPr lang="en-US" sz="1000">
              <a:latin typeface="Arial" charset="0"/>
              <a:cs typeface="Arial" charset="0"/>
            </a:endParaRPr>
          </a:p>
        </p:txBody>
      </p:sp>
      <p:pic>
        <p:nvPicPr>
          <p:cNvPr id="1030" name="Picture 55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3301" y="87314"/>
            <a:ext cx="8509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>
          <a:xfrm>
            <a:off x="11043962" y="6512272"/>
            <a:ext cx="4812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>
                <a:effectLst/>
                <a:latin typeface="Arial"/>
                <a:cs typeface="Arial"/>
              </a:rPr>
              <a:t>Page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245F8019-7A8F-7244-B101-430FD62B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849"/>
            <a:ext cx="10515600" cy="510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59" r:id="rId11"/>
  </p:sldLayoutIdLst>
  <p:transition spd="med" advClick="0"/>
  <p:hf hdr="0" ft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/>
          <a:ea typeface="ＭＳ Ｐゴシック" charset="-128"/>
          <a:cs typeface="Arial Bold"/>
        </a:defRPr>
      </a:lvl1pPr>
      <a:lvl2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2pPr>
      <a:lvl3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3pPr>
      <a:lvl4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4pPr>
      <a:lvl5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5pPr>
      <a:lvl6pPr marL="4572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6pPr>
      <a:lvl7pPr marL="9144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7pPr>
      <a:lvl8pPr marL="13716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8pPr>
      <a:lvl9pPr marL="18288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9pPr>
    </p:titleStyle>
    <p:bodyStyle>
      <a:lvl1pPr marL="174625" indent="-17462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marL="511175" indent="-2222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–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2pPr>
      <a:lvl3pPr marL="7969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3pPr>
      <a:lvl4pPr marL="1146175" indent="-2349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–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4pPr>
      <a:lvl5pPr marL="14319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5pPr>
      <a:lvl6pPr marL="18891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6pPr>
      <a:lvl7pPr marL="23463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7pPr>
      <a:lvl8pPr marL="28035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8pPr>
      <a:lvl9pPr marL="32607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isc.gsfc.nasa.gov/information/publications?keywords=GPM&amp;page=1" TargetMode="External"/><Relationship Id="rId3" Type="http://schemas.openxmlformats.org/officeDocument/2006/relationships/hyperlink" Target="https://disc.gsfc.nasa.gov/datasets/GPM_3IMERGHH_06/summary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isc.gsfc.nasa.gov/dashboard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75990D-3D21-1841-A748-0246DB30D26F}"/>
              </a:ext>
            </a:extLst>
          </p:cNvPr>
          <p:cNvSpPr/>
          <p:nvPr/>
        </p:nvSpPr>
        <p:spPr bwMode="auto">
          <a:xfrm>
            <a:off x="0" y="1164658"/>
            <a:ext cx="12192000" cy="5693343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EBC1E4-3DA2-EF49-BB5F-9CA7614A3F76}"/>
              </a:ext>
            </a:extLst>
          </p:cNvPr>
          <p:cNvSpPr txBox="1"/>
          <p:nvPr/>
        </p:nvSpPr>
        <p:spPr>
          <a:xfrm>
            <a:off x="7514683" y="1548855"/>
            <a:ext cx="44382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Scott Braun</a:t>
            </a: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GPM Project Scientist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NASA Goddard Space Flight Center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JAXA Precipitation Measurement Missions Meeting</a:t>
            </a: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January 12, 2022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 err="1">
                <a:solidFill>
                  <a:srgbClr val="FFFF00"/>
                </a:solidFill>
              </a:rPr>
              <a:t>gpm.nasa.gov</a:t>
            </a:r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Twitter: </a:t>
            </a:r>
            <a:r>
              <a:rPr lang="en-US" sz="2000" dirty="0" err="1">
                <a:solidFill>
                  <a:srgbClr val="FFFF00"/>
                </a:solidFill>
              </a:rPr>
              <a:t>NASAAtmosphere</a:t>
            </a:r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Facebook: </a:t>
            </a:r>
            <a:r>
              <a:rPr lang="en-US" sz="2000" dirty="0" err="1">
                <a:solidFill>
                  <a:srgbClr val="FFFF00"/>
                </a:solidFill>
              </a:rPr>
              <a:t>NASAAtmosphere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6465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0" dirty="0"/>
              <a:t>GPM Project Status</a:t>
            </a:r>
            <a:endParaRPr lang="en-US" sz="4000" b="0" dirty="0">
              <a:latin typeface="Book Antiqua" panose="02040602050305030304" pitchFamily="18" charset="0"/>
              <a:cs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19528D-76C9-1442-844E-D788B97D3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2377" y="157822"/>
            <a:ext cx="1020586" cy="8394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064D51-020B-9947-911F-78060A6FDE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37" y="198373"/>
            <a:ext cx="1393056" cy="758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D5A4B-98CD-8342-BFD0-6D06281E2DF1}"/>
              </a:ext>
            </a:extLst>
          </p:cNvPr>
          <p:cNvSpPr txBox="1"/>
          <p:nvPr/>
        </p:nvSpPr>
        <p:spPr>
          <a:xfrm>
            <a:off x="249270" y="5581592"/>
            <a:ext cx="7037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Pacific NW floods from atmospheric rivers. IMERG precipitation accumulations, November 10-16, 2021</a:t>
            </a:r>
          </a:p>
        </p:txBody>
      </p:sp>
      <p:pic>
        <p:nvPicPr>
          <p:cNvPr id="6" name="Picture 5" descr="A picture containing indoor, plant, vegetable, porcelain&#10;&#10;Description automatically generated">
            <a:extLst>
              <a:ext uri="{FF2B5EF4-FFF2-40B4-BE49-F238E27FC236}">
                <a16:creationId xmlns:a16="http://schemas.microsoft.com/office/drawing/2014/main" id="{FF8081A4-048D-8748-BF75-06BDF03383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601"/>
          <a:stretch/>
        </p:blipFill>
        <p:spPr>
          <a:xfrm>
            <a:off x="0" y="1155044"/>
            <a:ext cx="7503791" cy="4352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B7EFAB-5352-D64C-B713-4BEA47B789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5112667"/>
            <a:ext cx="24384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2544"/>
      </p:ext>
    </p:extLst>
  </p:cSld>
  <p:clrMapOvr>
    <a:masterClrMapping/>
  </p:clrMapOvr>
  <p:transition spd="med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BB561-61AC-6E41-A9DA-9054C6F1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PMM Meeting At A Glance &amp;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F3D24-B1A9-B140-A64F-63B2078B6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Outline</a:t>
            </a:r>
          </a:p>
          <a:p>
            <a:r>
              <a:rPr lang="en-US" dirty="0"/>
              <a:t>NASA GPM Organization and Science Team</a:t>
            </a:r>
          </a:p>
          <a:p>
            <a:r>
              <a:rPr lang="en-US" dirty="0"/>
              <a:t>Mission and Data Status</a:t>
            </a:r>
          </a:p>
          <a:p>
            <a:r>
              <a:rPr lang="en-US" dirty="0"/>
              <a:t>GES-DISC Status</a:t>
            </a:r>
          </a:p>
          <a:p>
            <a:r>
              <a:rPr lang="en-US" dirty="0"/>
              <a:t>Science/mission highlights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807660"/>
      </p:ext>
    </p:extLst>
  </p:cSld>
  <p:clrMapOvr>
    <a:masterClrMapping/>
  </p:clrMapOvr>
  <p:transition spd="med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Status—PMM Project Teams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4706301-4EDD-6B43-9F26-7983504B5EB2}"/>
              </a:ext>
            </a:extLst>
          </p:cNvPr>
          <p:cNvSpPr/>
          <p:nvPr/>
        </p:nvSpPr>
        <p:spPr bwMode="auto">
          <a:xfrm>
            <a:off x="4770234" y="789715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Mission Operations</a:t>
            </a:r>
            <a:endParaRPr lang="en-US" sz="2000" dirty="0"/>
          </a:p>
          <a:p>
            <a:pPr lvl="0"/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Anthony </a:t>
            </a:r>
            <a:r>
              <a:rPr lang="en-US" sz="2000" dirty="0" err="1">
                <a:solidFill>
                  <a:srgbClr val="0000FF"/>
                </a:solidFill>
              </a:rPr>
              <a:t>Scaffardi</a:t>
            </a:r>
            <a:r>
              <a:rPr lang="en-US" sz="2000" dirty="0"/>
              <a:t>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3288FF0-153C-F94D-AB0F-235C57DBF087}"/>
              </a:ext>
            </a:extLst>
          </p:cNvPr>
          <p:cNvSpPr/>
          <p:nvPr/>
        </p:nvSpPr>
        <p:spPr bwMode="auto">
          <a:xfrm>
            <a:off x="8326844" y="789715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Precipitation Processing System </a:t>
            </a:r>
            <a:r>
              <a:rPr lang="en-US" sz="2000" dirty="0"/>
              <a:t>(PPS)</a:t>
            </a:r>
          </a:p>
          <a:p>
            <a:pPr lvl="0"/>
            <a:r>
              <a:rPr lang="en-US" sz="2000" dirty="0"/>
              <a:t>(</a:t>
            </a:r>
            <a:r>
              <a:rPr lang="en-US" sz="2000" dirty="0">
                <a:solidFill>
                  <a:schemeClr val="tx1"/>
                </a:solidFill>
              </a:rPr>
              <a:t>Erich Stocker</a:t>
            </a:r>
            <a:r>
              <a:rPr lang="en-US" sz="2000" dirty="0"/>
              <a:t>; Deputy PS for Data)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59B588-D2B0-2C4C-AD9F-17FFBC166E8D}"/>
              </a:ext>
            </a:extLst>
          </p:cNvPr>
          <p:cNvSpPr/>
          <p:nvPr/>
        </p:nvSpPr>
        <p:spPr bwMode="auto">
          <a:xfrm>
            <a:off x="1206498" y="789715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>
              <a:spcAft>
                <a:spcPts val="156"/>
              </a:spcAft>
            </a:pPr>
            <a:r>
              <a:rPr lang="en-US" sz="2000" b="1" dirty="0"/>
              <a:t>GPM Program Scientist</a:t>
            </a:r>
          </a:p>
          <a:p>
            <a:pPr lvl="0">
              <a:spcAft>
                <a:spcPts val="156"/>
              </a:spcAft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Will McCarty</a:t>
            </a:r>
            <a:r>
              <a:rPr lang="en-US" sz="2000" dirty="0"/>
              <a:t>)</a:t>
            </a:r>
          </a:p>
          <a:p>
            <a:pPr lvl="0">
              <a:spcAft>
                <a:spcPts val="156"/>
              </a:spcAft>
            </a:pPr>
            <a:r>
              <a:rPr lang="en-US" sz="2000" b="1" dirty="0"/>
              <a:t>GPM Project Scientist</a:t>
            </a:r>
          </a:p>
          <a:p>
            <a:pPr lvl="0">
              <a:spcAft>
                <a:spcPts val="156"/>
              </a:spcAft>
            </a:pPr>
            <a:r>
              <a:rPr lang="en-US" sz="2000" dirty="0"/>
              <a:t>(Scott Braun)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8B8EC5-4617-2845-87CD-A99B57EA6006}"/>
              </a:ext>
            </a:extLst>
          </p:cNvPr>
          <p:cNvSpPr/>
          <p:nvPr/>
        </p:nvSpPr>
        <p:spPr bwMode="auto">
          <a:xfrm>
            <a:off x="1206498" y="2757628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Application and Communications Team </a:t>
            </a:r>
            <a:r>
              <a:rPr lang="en-US" sz="2000" dirty="0"/>
              <a:t>(</a:t>
            </a:r>
            <a:r>
              <a:rPr lang="en-US" sz="2000" dirty="0">
                <a:solidFill>
                  <a:schemeClr val="tx1"/>
                </a:solidFill>
              </a:rPr>
              <a:t>Dalia </a:t>
            </a:r>
            <a:r>
              <a:rPr lang="en-US" sz="2000" dirty="0" err="1">
                <a:solidFill>
                  <a:schemeClr val="tx1"/>
                </a:solidFill>
              </a:rPr>
              <a:t>Kirschbaum</a:t>
            </a:r>
            <a:r>
              <a:rPr lang="en-US" sz="2000" dirty="0"/>
              <a:t>; DPS for Applications)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42F19A4-ABCE-7B4D-8D7E-8E7D5A7E49D8}"/>
              </a:ext>
            </a:extLst>
          </p:cNvPr>
          <p:cNvSpPr/>
          <p:nvPr/>
        </p:nvSpPr>
        <p:spPr bwMode="auto">
          <a:xfrm>
            <a:off x="4770234" y="2757628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>
              <a:spcAft>
                <a:spcPts val="156"/>
              </a:spcAft>
            </a:pPr>
            <a:r>
              <a:rPr lang="en-US" sz="2000" b="1" dirty="0"/>
              <a:t>Ground Validation</a:t>
            </a:r>
          </a:p>
          <a:p>
            <a:pPr lvl="0">
              <a:spcAft>
                <a:spcPts val="156"/>
              </a:spcAft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David Wolff</a:t>
            </a:r>
            <a:r>
              <a:rPr lang="en-US" sz="2000" dirty="0"/>
              <a:t> ; DPS for GV and WFF GV Manager)</a:t>
            </a:r>
          </a:p>
          <a:p>
            <a:pPr lvl="0">
              <a:spcAft>
                <a:spcPts val="156"/>
              </a:spcAft>
            </a:pPr>
            <a:endParaRPr lang="en-US" sz="2000" dirty="0"/>
          </a:p>
          <a:p>
            <a:pPr>
              <a:spcAft>
                <a:spcPts val="156"/>
              </a:spcAft>
            </a:pPr>
            <a:r>
              <a:rPr lang="en-US" sz="2000" b="1" dirty="0">
                <a:solidFill>
                  <a:srgbClr val="C00000"/>
                </a:solidFill>
              </a:rPr>
              <a:t>Good luck Joe Munchak!</a:t>
            </a:r>
          </a:p>
          <a:p>
            <a:pPr lvl="0">
              <a:spcAft>
                <a:spcPts val="156"/>
              </a:spcAft>
            </a:pPr>
            <a:endParaRPr lang="en-US" sz="20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AA757F-AEEA-724A-9A4D-0C6D01E71EA1}"/>
              </a:ext>
            </a:extLst>
          </p:cNvPr>
          <p:cNvSpPr/>
          <p:nvPr/>
        </p:nvSpPr>
        <p:spPr bwMode="auto">
          <a:xfrm>
            <a:off x="1206498" y="4725541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Intersatellite Calibration </a:t>
            </a:r>
          </a:p>
          <a:p>
            <a:pPr lvl="0"/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Rachel </a:t>
            </a:r>
            <a:r>
              <a:rPr lang="en-US" sz="2000" dirty="0" err="1">
                <a:solidFill>
                  <a:srgbClr val="0000FF"/>
                </a:solidFill>
              </a:rPr>
              <a:t>Kroodsma</a:t>
            </a:r>
            <a:r>
              <a:rPr lang="en-US" sz="2000" dirty="0"/>
              <a:t>)</a:t>
            </a:r>
          </a:p>
          <a:p>
            <a:pPr lvl="0"/>
            <a:endParaRPr lang="en-US" sz="2000" dirty="0"/>
          </a:p>
          <a:p>
            <a:pPr lvl="0"/>
            <a:r>
              <a:rPr lang="en-US" sz="2000" b="1" dirty="0">
                <a:solidFill>
                  <a:srgbClr val="C00000"/>
                </a:solidFill>
              </a:rPr>
              <a:t>Happy retirement Wes Berg!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625936D-D0A5-BB47-AF5C-8EE95709EC52}"/>
              </a:ext>
            </a:extLst>
          </p:cNvPr>
          <p:cNvSpPr/>
          <p:nvPr/>
        </p:nvSpPr>
        <p:spPr bwMode="auto">
          <a:xfrm>
            <a:off x="4770234" y="4725541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U. S. Science Team </a:t>
            </a:r>
            <a:r>
              <a:rPr lang="en-US" sz="2000" dirty="0"/>
              <a:t>– </a:t>
            </a:r>
          </a:p>
          <a:p>
            <a:pPr lvl="0"/>
            <a:r>
              <a:rPr lang="en-US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36 NASA funded PIs</a:t>
            </a:r>
            <a:r>
              <a:rPr lang="en-US" sz="2000" dirty="0"/>
              <a:t>, </a:t>
            </a:r>
          </a:p>
          <a:p>
            <a:pPr lvl="0"/>
            <a:r>
              <a:rPr lang="en-US" sz="2000" dirty="0"/>
              <a:t>7 work packages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E4C951C-C3DE-9340-AE3C-905A8ACF9153}"/>
              </a:ext>
            </a:extLst>
          </p:cNvPr>
          <p:cNvSpPr/>
          <p:nvPr/>
        </p:nvSpPr>
        <p:spPr bwMode="auto">
          <a:xfrm>
            <a:off x="8326844" y="2757628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Algorithm Development </a:t>
            </a:r>
            <a:r>
              <a:rPr lang="en-US" sz="2000" dirty="0"/>
              <a:t>(</a:t>
            </a:r>
            <a:r>
              <a:rPr lang="en-US" sz="2000" dirty="0">
                <a:solidFill>
                  <a:schemeClr val="tx1"/>
                </a:solidFill>
              </a:rPr>
              <a:t>Iguchi, </a:t>
            </a:r>
            <a:r>
              <a:rPr lang="en-US" sz="2000" dirty="0" err="1">
                <a:solidFill>
                  <a:schemeClr val="tx1"/>
                </a:solidFill>
              </a:rPr>
              <a:t>Meneghini</a:t>
            </a:r>
            <a:r>
              <a:rPr lang="en-US" sz="2000" dirty="0">
                <a:solidFill>
                  <a:schemeClr val="tx1"/>
                </a:solidFill>
              </a:rPr>
              <a:t>, Liao; </a:t>
            </a:r>
            <a:r>
              <a:rPr lang="en-US" sz="2000" dirty="0" err="1">
                <a:solidFill>
                  <a:schemeClr val="tx1"/>
                </a:solidFill>
              </a:rPr>
              <a:t>Grecu</a:t>
            </a:r>
            <a:r>
              <a:rPr lang="en-US" sz="2000" dirty="0">
                <a:solidFill>
                  <a:schemeClr val="tx1"/>
                </a:solidFill>
              </a:rPr>
              <a:t>, Olson; </a:t>
            </a:r>
            <a:r>
              <a:rPr lang="en-US" sz="2000" dirty="0" err="1">
                <a:solidFill>
                  <a:schemeClr val="tx1"/>
                </a:solidFill>
              </a:rPr>
              <a:t>Kummerow</a:t>
            </a:r>
            <a:r>
              <a:rPr lang="en-US" sz="2000" dirty="0">
                <a:solidFill>
                  <a:schemeClr val="tx1"/>
                </a:solidFill>
              </a:rPr>
              <a:t>; Huffman, </a:t>
            </a:r>
            <a:r>
              <a:rPr lang="en-US" sz="2000" dirty="0">
                <a:solidFill>
                  <a:srgbClr val="C00000"/>
                </a:solidFill>
              </a:rPr>
              <a:t>Lang</a:t>
            </a:r>
            <a:r>
              <a:rPr lang="en-US" sz="2000" dirty="0"/>
              <a:t>)</a:t>
            </a:r>
          </a:p>
          <a:p>
            <a:pPr lvl="0"/>
            <a:r>
              <a:rPr lang="en-US" sz="2000" b="1" dirty="0">
                <a:solidFill>
                  <a:srgbClr val="C00000"/>
                </a:solidFill>
              </a:rPr>
              <a:t>Happy retirement Tao!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C60CB-6727-CD4D-A9B4-09B1C969FA1B}"/>
              </a:ext>
            </a:extLst>
          </p:cNvPr>
          <p:cNvSpPr/>
          <p:nvPr/>
        </p:nvSpPr>
        <p:spPr bwMode="auto">
          <a:xfrm>
            <a:off x="8326844" y="4726647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International Science Team </a:t>
            </a:r>
            <a:r>
              <a:rPr lang="en-US" sz="2000" dirty="0"/>
              <a:t>– </a:t>
            </a:r>
          </a:p>
          <a:p>
            <a:pPr lvl="0"/>
            <a:r>
              <a:rPr lang="en-US" sz="2000" dirty="0"/>
              <a:t>33 no-cost international PIs</a:t>
            </a:r>
          </a:p>
        </p:txBody>
      </p:sp>
    </p:spTree>
    <p:extLst>
      <p:ext uri="{BB962C8B-B14F-4D97-AF65-F5344CB8AC3E}">
        <p14:creationId xmlns:p14="http://schemas.microsoft.com/office/powerpoint/2010/main" val="407189410"/>
      </p:ext>
    </p:extLst>
  </p:cSld>
  <p:clrMapOvr>
    <a:masterClrMapping/>
  </p:clrMapOvr>
  <p:transition spd="med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9E151-2363-384F-9959-7797D02A4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710" y="951997"/>
            <a:ext cx="9614520" cy="470834"/>
          </a:xfrm>
        </p:spPr>
        <p:txBody>
          <a:bodyPr>
            <a:normAutofit/>
          </a:bodyPr>
          <a:lstStyle/>
          <a:p>
            <a:pPr marL="152396" indent="0">
              <a:buNone/>
            </a:pPr>
            <a:r>
              <a:rPr lang="en-US" sz="1800" dirty="0"/>
              <a:t>36 of 114 proposals funded</a:t>
            </a:r>
          </a:p>
          <a:p>
            <a:endParaRPr lang="en-US" sz="1800" dirty="0"/>
          </a:p>
        </p:txBody>
      </p:sp>
      <p:sp>
        <p:nvSpPr>
          <p:cNvPr id="5" name="Google Shape;74;p14">
            <a:extLst>
              <a:ext uri="{FF2B5EF4-FFF2-40B4-BE49-F238E27FC236}">
                <a16:creationId xmlns:a16="http://schemas.microsoft.com/office/drawing/2014/main" id="{9013BA43-C851-8E4F-8B38-BD89C16E3D74}"/>
              </a:ext>
            </a:extLst>
          </p:cNvPr>
          <p:cNvSpPr txBox="1">
            <a:spLocks/>
          </p:cNvSpPr>
          <p:nvPr/>
        </p:nvSpPr>
        <p:spPr>
          <a:xfrm>
            <a:off x="1545464" y="95814"/>
            <a:ext cx="10230935" cy="62076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>
            <a:lvl1pPr lvl="0" algn="ct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FFFFFF"/>
                </a:solidFill>
                <a:latin typeface="Arial Bold"/>
                <a:ea typeface="ＭＳ Ｐゴシック" charset="-128"/>
                <a:cs typeface="Arial Bold"/>
              </a:defRPr>
            </a:lvl1pPr>
            <a:lvl2pPr lvl="1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2pPr>
            <a:lvl3pPr lvl="2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3pPr>
            <a:lvl4pPr lvl="3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4pPr>
            <a:lvl5pPr lvl="4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5pPr>
            <a:lvl6pPr marL="457200" lvl="5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00" b="1">
                <a:solidFill>
                  <a:srgbClr val="FFFFFF"/>
                </a:solidFill>
                <a:latin typeface="Book Antiqua" charset="0"/>
              </a:defRPr>
            </a:lvl6pPr>
            <a:lvl7pPr marL="914400" lvl="6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00" b="1">
                <a:solidFill>
                  <a:srgbClr val="FFFFFF"/>
                </a:solidFill>
                <a:latin typeface="Book Antiqua" charset="0"/>
              </a:defRPr>
            </a:lvl7pPr>
            <a:lvl8pPr marL="1371600" lvl="7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00" b="1">
                <a:solidFill>
                  <a:srgbClr val="FFFFFF"/>
                </a:solidFill>
                <a:latin typeface="Book Antiqua" charset="0"/>
              </a:defRPr>
            </a:lvl8pPr>
            <a:lvl9pPr marL="1828800" lvl="8" algn="r" rtl="0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00" b="1">
                <a:solidFill>
                  <a:srgbClr val="FFFFFF"/>
                </a:solidFill>
                <a:latin typeface="Book Antiqua" charset="0"/>
              </a:defRPr>
            </a:lvl9pPr>
          </a:lstStyle>
          <a:p>
            <a:pPr algn="l">
              <a:buSzPts val="990"/>
            </a:pPr>
            <a:r>
              <a:rPr lang="en-US" sz="2693" kern="0" dirty="0"/>
              <a:t>NEW U.S. PMM Science Team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C03C2F6-FDAF-9F40-B047-5823E1FE5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07201"/>
              </p:ext>
            </p:extLst>
          </p:nvPr>
        </p:nvGraphicFramePr>
        <p:xfrm>
          <a:off x="754143" y="1337346"/>
          <a:ext cx="11022256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5564">
                  <a:extLst>
                    <a:ext uri="{9D8B030D-6E8A-4147-A177-3AD203B41FA5}">
                      <a16:colId xmlns:a16="http://schemas.microsoft.com/office/drawing/2014/main" val="2265359240"/>
                    </a:ext>
                  </a:extLst>
                </a:gridCol>
                <a:gridCol w="2755564">
                  <a:extLst>
                    <a:ext uri="{9D8B030D-6E8A-4147-A177-3AD203B41FA5}">
                      <a16:colId xmlns:a16="http://schemas.microsoft.com/office/drawing/2014/main" val="3844214470"/>
                    </a:ext>
                  </a:extLst>
                </a:gridCol>
                <a:gridCol w="2755564">
                  <a:extLst>
                    <a:ext uri="{9D8B030D-6E8A-4147-A177-3AD203B41FA5}">
                      <a16:colId xmlns:a16="http://schemas.microsoft.com/office/drawing/2014/main" val="3665065538"/>
                    </a:ext>
                  </a:extLst>
                </a:gridCol>
                <a:gridCol w="2755564">
                  <a:extLst>
                    <a:ext uri="{9D8B030D-6E8A-4147-A177-3AD203B41FA5}">
                      <a16:colId xmlns:a16="http://schemas.microsoft.com/office/drawing/2014/main" val="3574259574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</a:rPr>
                        <a:t>New PMM Selections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8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Ian Adams (GSFC)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Jiun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-Dar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Chern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(GSFC/UMD)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Matthew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Igel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(UCD)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Claire Pettersen (UM)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07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Rebecca Adams-Selin (AER)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Anthony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Didlake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(PSU)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Chris Kidd (GSFC/UMD)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Grant Petty (</a:t>
                      </a:r>
                      <a:r>
                        <a:rPr lang="en-US" sz="1600" dirty="0" err="1"/>
                        <a:t>UWisc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8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Anantha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Aiyyer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(NCSU)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Ardeshir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Ebtehaj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Dalia </a:t>
                      </a:r>
                      <a:r>
                        <a:rPr lang="en-US" sz="1600" dirty="0" err="1"/>
                        <a:t>Kirschbaum</a:t>
                      </a:r>
                      <a:r>
                        <a:rPr lang="en-US" sz="1600" dirty="0"/>
                        <a:t> (GSFC)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Derek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Posselt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(JPL)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76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Sarah Bang (MSFC)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Greg </a:t>
                      </a:r>
                      <a:r>
                        <a:rPr lang="en-US" sz="1600" dirty="0" err="1"/>
                        <a:t>Elsaesser</a:t>
                      </a:r>
                      <a:r>
                        <a:rPr lang="en-US" sz="1600" dirty="0"/>
                        <a:t> (GISS/CU)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Chris </a:t>
                      </a:r>
                      <a:r>
                        <a:rPr lang="en-US" sz="1600" dirty="0" err="1"/>
                        <a:t>Kummerow</a:t>
                      </a:r>
                      <a:r>
                        <a:rPr lang="en-US" sz="1600" dirty="0"/>
                        <a:t> (CSU)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Kristen Rasmussen (CSU)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00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Ali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Behrangi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(UA)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Efi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Foufoula</a:t>
                      </a:r>
                      <a:r>
                        <a:rPr lang="en-US" sz="1600" dirty="0"/>
                        <a:t>-Georgiou (UCI)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Tim Lang (MSFC)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Courtney Schumacher (TA&amp;MU-CS)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29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Edward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Beighley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(NEU)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John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Galantowicz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(AER)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Chuntao</a:t>
                      </a:r>
                      <a:r>
                        <a:rPr lang="en-US" sz="1600" dirty="0"/>
                        <a:t> Liu (TA&amp;MU-CC)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Baijun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Tian (JPL)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6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Alexis Bloom (JPL)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Mircea </a:t>
                      </a:r>
                      <a:r>
                        <a:rPr lang="en-US" sz="1600" dirty="0" err="1"/>
                        <a:t>Grecu</a:t>
                      </a:r>
                      <a:r>
                        <a:rPr lang="en-US" sz="1600" dirty="0"/>
                        <a:t> (GSFC/MSU)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Daniel McCoy (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UWyo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Joe Turk (JPL)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Raphael Bras (GTU)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Gerald </a:t>
                      </a:r>
                      <a:r>
                        <a:rPr lang="en-US" sz="1600" dirty="0" err="1"/>
                        <a:t>Heymsfield</a:t>
                      </a:r>
                      <a:r>
                        <a:rPr lang="en-US" sz="1600" dirty="0"/>
                        <a:t> (GSFC)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Lisa Milani (GSFC/UMD)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Chris Williams (UC)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6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Chandra Chandrasekar (CSU)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Svetla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Hristova-Veleva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(JPL)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Vasubandhu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Misra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 (FSU)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Daniel Wright (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</a:rPr>
                        <a:t>UWisc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8895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B364D30-AF84-D443-9BFC-D7A42DAE25C2}"/>
              </a:ext>
            </a:extLst>
          </p:cNvPr>
          <p:cNvSpPr txBox="1"/>
          <p:nvPr/>
        </p:nvSpPr>
        <p:spPr>
          <a:xfrm>
            <a:off x="980387" y="5675170"/>
            <a:ext cx="2008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First-time PIs</a:t>
            </a:r>
          </a:p>
        </p:txBody>
      </p:sp>
    </p:spTree>
    <p:extLst>
      <p:ext uri="{BB962C8B-B14F-4D97-AF65-F5344CB8AC3E}">
        <p14:creationId xmlns:p14="http://schemas.microsoft.com/office/powerpoint/2010/main" val="203582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80012-9755-B84A-89A9-5B1E317F0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Status—GPM Core Observatory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9C7F55-3FA3-FD4F-AD61-038F4A6B5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18" y="552345"/>
            <a:ext cx="5155041" cy="36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u="sng" dirty="0">
                <a:solidFill>
                  <a:srgbClr val="0000FF"/>
                </a:solidFill>
                <a:latin typeface="Arial" charset="0"/>
              </a:rPr>
              <a:t>GPM Core Observatory: 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Launched: Feb. 27, 2014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~8 years of operations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Instruments working nominally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Spacecraft system anomalies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	</a:t>
            </a:r>
            <a:r>
              <a:rPr lang="en-US" sz="1500" dirty="0">
                <a:latin typeface="Arial" charset="0"/>
              </a:rPr>
              <a:t>– Reaction wheel #2 failed in 2019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dirty="0">
                <a:latin typeface="Arial" charset="0"/>
              </a:rPr>
              <a:t>	– Reaction wheel #5 issues began in 2020</a:t>
            </a:r>
            <a:endParaRPr lang="en-US" sz="2100" dirty="0">
              <a:latin typeface="Arial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Mission operations developing plans for operations if more RW failures</a:t>
            </a:r>
            <a:endParaRPr lang="en-US" sz="1500" dirty="0"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7E4AFB-CC04-CA44-BD3C-394E8336E2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3" t="3854" r="7661" b="1652"/>
          <a:stretch/>
        </p:blipFill>
        <p:spPr>
          <a:xfrm>
            <a:off x="5749047" y="1254868"/>
            <a:ext cx="6173417" cy="53254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9650ED-73CA-BD49-ABEE-8623962E4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496" y="3832191"/>
            <a:ext cx="3333793" cy="302580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98614D0-E8EE-8841-8D9D-04D34301DFC3}"/>
              </a:ext>
            </a:extLst>
          </p:cNvPr>
          <p:cNvSpPr/>
          <p:nvPr/>
        </p:nvSpPr>
        <p:spPr bwMode="auto">
          <a:xfrm>
            <a:off x="10416183" y="1382494"/>
            <a:ext cx="1656945" cy="84630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Book Antiqua" charset="0"/>
              </a:rPr>
              <a:t>Megha-Tropiques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ook Antiqua" charset="0"/>
              </a:rPr>
              <a:t> data processing discontinued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19291B-2280-4D42-9D3C-508C03D6D434}"/>
              </a:ext>
            </a:extLst>
          </p:cNvPr>
          <p:cNvSpPr txBox="1"/>
          <p:nvPr/>
        </p:nvSpPr>
        <p:spPr>
          <a:xfrm>
            <a:off x="6658517" y="824873"/>
            <a:ext cx="4480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Current GPM Constellation</a:t>
            </a:r>
          </a:p>
        </p:txBody>
      </p:sp>
    </p:spTree>
    <p:extLst>
      <p:ext uri="{BB962C8B-B14F-4D97-AF65-F5344CB8AC3E}">
        <p14:creationId xmlns:p14="http://schemas.microsoft.com/office/powerpoint/2010/main" val="303578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E9F13A7C-0A96-FB47-8D76-D5AF62614584}"/>
              </a:ext>
            </a:extLst>
          </p:cNvPr>
          <p:cNvGrpSpPr/>
          <p:nvPr/>
        </p:nvGrpSpPr>
        <p:grpSpPr>
          <a:xfrm>
            <a:off x="570684" y="992733"/>
            <a:ext cx="8229600" cy="4937125"/>
            <a:chOff x="1981200" y="1589089"/>
            <a:chExt cx="8229600" cy="4937125"/>
          </a:xfrm>
        </p:grpSpPr>
        <p:pic>
          <p:nvPicPr>
            <p:cNvPr id="27654" name="Picture 9">
              <a:extLst>
                <a:ext uri="{FF2B5EF4-FFF2-40B4-BE49-F238E27FC236}">
                  <a16:creationId xmlns:a16="http://schemas.microsoft.com/office/drawing/2014/main" id="{77AF6139-CEA1-1843-9BD6-D01C62287D2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1589089"/>
              <a:ext cx="8229600" cy="4937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0D9B814-6D46-2C4C-BE7D-523AE8FEDEE9}"/>
                </a:ext>
              </a:extLst>
            </p:cNvPr>
            <p:cNvGrpSpPr/>
            <p:nvPr/>
          </p:nvGrpSpPr>
          <p:grpSpPr>
            <a:xfrm>
              <a:off x="3767243" y="3316125"/>
              <a:ext cx="373978" cy="1138533"/>
              <a:chOff x="3767243" y="3316125"/>
              <a:chExt cx="373978" cy="1138533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411D0027-243F-914D-BFDF-F05DFBFC31DB}"/>
                  </a:ext>
                </a:extLst>
              </p:cNvPr>
              <p:cNvSpPr/>
              <p:nvPr/>
            </p:nvSpPr>
            <p:spPr>
              <a:xfrm>
                <a:off x="3928153" y="3478613"/>
                <a:ext cx="91440" cy="82296"/>
              </a:xfrm>
              <a:prstGeom prst="ellipse">
                <a:avLst/>
              </a:prstGeom>
              <a:solidFill>
                <a:srgbClr val="9C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22A4A10-4AE7-6447-BE8C-517218C20E1E}"/>
                  </a:ext>
                </a:extLst>
              </p:cNvPr>
              <p:cNvSpPr/>
              <p:nvPr/>
            </p:nvSpPr>
            <p:spPr>
              <a:xfrm>
                <a:off x="3928153" y="3781454"/>
                <a:ext cx="91440" cy="82296"/>
              </a:xfrm>
              <a:prstGeom prst="ellipse">
                <a:avLst/>
              </a:prstGeom>
              <a:solidFill>
                <a:srgbClr val="C050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046AAE0-CD39-9447-9AD6-14AABE133A06}"/>
                  </a:ext>
                </a:extLst>
              </p:cNvPr>
              <p:cNvSpPr/>
              <p:nvPr/>
            </p:nvSpPr>
            <p:spPr>
              <a:xfrm>
                <a:off x="3928153" y="4149626"/>
                <a:ext cx="91440" cy="82296"/>
              </a:xfrm>
              <a:prstGeom prst="ellipse">
                <a:avLst/>
              </a:prstGeom>
              <a:solidFill>
                <a:srgbClr val="4E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5AA7127-A833-2743-8736-838FD2EF8486}"/>
                  </a:ext>
                </a:extLst>
              </p:cNvPr>
              <p:cNvSpPr/>
              <p:nvPr/>
            </p:nvSpPr>
            <p:spPr>
              <a:xfrm>
                <a:off x="4049781" y="3582657"/>
                <a:ext cx="91440" cy="82296"/>
              </a:xfrm>
              <a:prstGeom prst="ellipse">
                <a:avLst/>
              </a:prstGeom>
              <a:solidFill>
                <a:srgbClr val="9C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A0D7269-9858-CC40-840A-FC8BF3DD3C70}"/>
                  </a:ext>
                </a:extLst>
              </p:cNvPr>
              <p:cNvSpPr/>
              <p:nvPr/>
            </p:nvSpPr>
            <p:spPr>
              <a:xfrm>
                <a:off x="4049781" y="3925062"/>
                <a:ext cx="91440" cy="82296"/>
              </a:xfrm>
              <a:prstGeom prst="ellipse">
                <a:avLst/>
              </a:prstGeom>
              <a:solidFill>
                <a:srgbClr val="C050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5786364-6D91-CD45-8F69-350692CB4D8F}"/>
                  </a:ext>
                </a:extLst>
              </p:cNvPr>
              <p:cNvSpPr/>
              <p:nvPr/>
            </p:nvSpPr>
            <p:spPr>
              <a:xfrm>
                <a:off x="4049781" y="4372362"/>
                <a:ext cx="91440" cy="82296"/>
              </a:xfrm>
              <a:prstGeom prst="ellipse">
                <a:avLst/>
              </a:prstGeom>
              <a:solidFill>
                <a:srgbClr val="4E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1BD6801E-E2E0-C744-9DEE-9A06C9C28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2815" y="3367319"/>
                <a:ext cx="107987" cy="162488"/>
              </a:xfrm>
              <a:prstGeom prst="line">
                <a:avLst/>
              </a:prstGeom>
              <a:ln w="19050">
                <a:solidFill>
                  <a:srgbClr val="9CBB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38D09DA-D085-5A4A-B39A-C1D24C02EB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7830" y="3515417"/>
                <a:ext cx="163650" cy="127959"/>
              </a:xfrm>
              <a:prstGeom prst="line">
                <a:avLst/>
              </a:prstGeom>
              <a:ln w="19050">
                <a:solidFill>
                  <a:srgbClr val="9CBB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0366D17-33B7-3745-A700-AD4BD461A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1334" y="3592056"/>
                <a:ext cx="122643" cy="253292"/>
              </a:xfrm>
              <a:prstGeom prst="line">
                <a:avLst/>
              </a:prstGeom>
              <a:ln w="19050">
                <a:solidFill>
                  <a:srgbClr val="C0504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6F92B79-4B7F-8B4E-B37D-8E1C00424071}"/>
                  </a:ext>
                </a:extLst>
              </p:cNvPr>
              <p:cNvCxnSpPr>
                <a:cxnSpLocks/>
                <a:endCxn id="14" idx="5"/>
              </p:cNvCxnSpPr>
              <p:nvPr/>
            </p:nvCxnSpPr>
            <p:spPr>
              <a:xfrm>
                <a:off x="3973873" y="3821018"/>
                <a:ext cx="153957" cy="174288"/>
              </a:xfrm>
              <a:prstGeom prst="line">
                <a:avLst/>
              </a:prstGeom>
              <a:ln w="19050">
                <a:solidFill>
                  <a:srgbClr val="C0504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4038F5A2-963E-BD43-BBE2-DB9A4A816F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5723" y="3806051"/>
                <a:ext cx="111325" cy="416346"/>
              </a:xfrm>
              <a:prstGeom prst="line">
                <a:avLst/>
              </a:prstGeom>
              <a:ln w="19050">
                <a:solidFill>
                  <a:srgbClr val="4D81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CC2D0FE2-B088-2947-A9B0-8885E2690E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4244" y="4171203"/>
                <a:ext cx="137503" cy="235436"/>
              </a:xfrm>
              <a:prstGeom prst="line">
                <a:avLst/>
              </a:prstGeom>
              <a:ln w="19050">
                <a:solidFill>
                  <a:srgbClr val="4D81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2D98751-0C13-D14E-A4B7-783227ADBDA8}"/>
                  </a:ext>
                </a:extLst>
              </p:cNvPr>
              <p:cNvSpPr/>
              <p:nvPr/>
            </p:nvSpPr>
            <p:spPr>
              <a:xfrm>
                <a:off x="3820166" y="3316125"/>
                <a:ext cx="91440" cy="82296"/>
              </a:xfrm>
              <a:prstGeom prst="ellipse">
                <a:avLst/>
              </a:prstGeom>
              <a:solidFill>
                <a:srgbClr val="9CBB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0D8C284-0F62-624E-BC9E-9A822F27E0C0}"/>
                  </a:ext>
                </a:extLst>
              </p:cNvPr>
              <p:cNvSpPr/>
              <p:nvPr/>
            </p:nvSpPr>
            <p:spPr>
              <a:xfrm>
                <a:off x="3820166" y="3559196"/>
                <a:ext cx="91440" cy="82296"/>
              </a:xfrm>
              <a:prstGeom prst="ellipse">
                <a:avLst/>
              </a:prstGeom>
              <a:solidFill>
                <a:srgbClr val="C050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BBCFD04C-D785-6143-AD6A-AD9D33661222}"/>
                  </a:ext>
                </a:extLst>
              </p:cNvPr>
              <p:cNvSpPr/>
              <p:nvPr/>
            </p:nvSpPr>
            <p:spPr>
              <a:xfrm>
                <a:off x="3820166" y="3768844"/>
                <a:ext cx="91440" cy="82296"/>
              </a:xfrm>
              <a:prstGeom prst="ellipse">
                <a:avLst/>
              </a:prstGeom>
              <a:solidFill>
                <a:srgbClr val="4E81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C71C302-0F90-1646-84BA-E3CC911CA7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67243" y="3808285"/>
                <a:ext cx="97590" cy="220024"/>
              </a:xfrm>
              <a:prstGeom prst="line">
                <a:avLst/>
              </a:prstGeom>
              <a:ln w="19050">
                <a:solidFill>
                  <a:srgbClr val="4D81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D8B34E0-AFFF-EF48-8484-364D11887A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67243" y="3600344"/>
                <a:ext cx="91177" cy="156860"/>
              </a:xfrm>
              <a:prstGeom prst="line">
                <a:avLst/>
              </a:prstGeom>
              <a:ln w="19050">
                <a:solidFill>
                  <a:srgbClr val="C0504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0689D34-C2FF-734F-8344-FB24460C43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67243" y="3353329"/>
                <a:ext cx="99222" cy="99083"/>
              </a:xfrm>
              <a:prstGeom prst="line">
                <a:avLst/>
              </a:prstGeom>
              <a:ln w="19050">
                <a:solidFill>
                  <a:srgbClr val="9CBB5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CD07CA3B-ECF7-8940-8B7C-7A750A454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Fuel Summary</a:t>
            </a:r>
          </a:p>
        </p:txBody>
      </p:sp>
      <p:sp>
        <p:nvSpPr>
          <p:cNvPr id="27651" name="Date Placeholder 3">
            <a:extLst>
              <a:ext uri="{FF2B5EF4-FFF2-40B4-BE49-F238E27FC236}">
                <a16:creationId xmlns:a16="http://schemas.microsoft.com/office/drawing/2014/main" id="{8C766F9D-39EB-3247-9A79-2746C4EC059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2DC74C-F774-D146-998C-1DDA8620E4EF}" type="datetimeFigureOut">
              <a:rPr lang="en-US" smtClean="0"/>
              <a:pPr>
                <a:spcBef>
                  <a:spcPct val="0"/>
                </a:spcBef>
                <a:buFontTx/>
                <a:buNone/>
              </a:pPr>
              <a:t>1/10/22</a:t>
            </a:fld>
            <a:endParaRPr lang="en-US" altLang="en-US" sz="10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2F15635-2A40-6C4E-A669-C4FE5948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E131DFA-A744-8D46-AEA4-C3D0701213E4}" type="slidenum">
              <a:rPr lang="en-US" smtClean="0"/>
              <a:pPr>
                <a:spcBef>
                  <a:spcPct val="0"/>
                </a:spcBef>
                <a:buFontTx/>
                <a:buNone/>
                <a:defRPr/>
              </a:pPr>
              <a:t>6</a:t>
            </a:fld>
            <a:endParaRPr lang="en-US" altLang="en-US" sz="1000" dirty="0"/>
          </a:p>
        </p:txBody>
      </p:sp>
      <p:sp>
        <p:nvSpPr>
          <p:cNvPr id="27653" name="Footer Placeholder 4">
            <a:extLst>
              <a:ext uri="{FF2B5EF4-FFF2-40B4-BE49-F238E27FC236}">
                <a16:creationId xmlns:a16="http://schemas.microsoft.com/office/drawing/2014/main" id="{F97ABC34-6DE8-7E45-9E87-2B02A6D9DF09}"/>
              </a:ext>
            </a:extLst>
          </p:cNvPr>
          <p:cNvSpPr txBox="1">
            <a:spLocks/>
          </p:cNvSpPr>
          <p:nvPr/>
        </p:nvSpPr>
        <p:spPr bwMode="auto">
          <a:xfrm>
            <a:off x="4648200" y="6494463"/>
            <a:ext cx="28956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sz="1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GPM Annual Review 2020 - Introduction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2EE113B0-DFDD-6A4E-B683-BE83030454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4751476"/>
              </p:ext>
            </p:extLst>
          </p:nvPr>
        </p:nvGraphicFramePr>
        <p:xfrm>
          <a:off x="3040432" y="716376"/>
          <a:ext cx="3441701" cy="38865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98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3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682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Prediction</a:t>
                      </a:r>
                    </a:p>
                  </a:txBody>
                  <a:tcPr marL="91452" marR="91452" marT="45732" marB="45732" anchor="ctr"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Plus/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</a:t>
                      </a:r>
                    </a:p>
                  </a:txBody>
                  <a:tcPr marL="91452" marR="91452" marT="45732" marB="45732" anchor="ctr"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Mean/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</a:t>
                      </a:r>
                    </a:p>
                  </a:txBody>
                  <a:tcPr marL="91452" marR="91452" marT="45732" marB="45732" anchor="ctr">
                    <a:solidFill>
                      <a:srgbClr val="8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Minus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/Late</a:t>
                      </a:r>
                    </a:p>
                  </a:txBody>
                  <a:tcPr marL="91452" marR="91452" marT="45732" marB="45732" anchor="ctr">
                    <a:solidFill>
                      <a:srgbClr val="8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June-2015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05/2029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11/2039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06/2043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Nov-2015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08/2039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May-2016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04/2037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10/2047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Nov-2016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08/2029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01/2035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10/2038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May-2017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12/2034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05/2036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02/2037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3034506011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Nov-2017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08/2027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07/2032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08/2035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1587757672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May-2018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05/2035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03/2037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3917067075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Nov-2018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11/2026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09/2033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11/2036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1130681861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May-2019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04/2033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01/2037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3440406082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Nov-2019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08/2034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02/2037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3424693334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May-2020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12/2035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10/2037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3578467946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Nov-2020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01/2031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01/2034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07/2036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2579117033"/>
                  </a:ext>
                </a:extLst>
              </a:tr>
              <a:tr h="243424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2021</a:t>
                      </a:r>
                    </a:p>
                  </a:txBody>
                  <a:tcPr marL="91452" marR="91452" marT="45732" marB="45732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03/2029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11/2032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09/2035</a:t>
                      </a:r>
                    </a:p>
                  </a:txBody>
                  <a:tcPr marL="91452" marR="91452" marT="45732" marB="45732" anchor="ctr"/>
                </a:tc>
                <a:extLst>
                  <a:ext uri="{0D108BD9-81ED-4DB2-BD59-A6C34878D82A}">
                    <a16:rowId xmlns:a16="http://schemas.microsoft.com/office/drawing/2014/main" val="438568397"/>
                  </a:ext>
                </a:extLst>
              </a:tr>
            </a:tbl>
          </a:graphicData>
        </a:graphic>
      </p:graphicFrame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67122323-1903-964D-996A-BC996EA94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188" y="4298623"/>
            <a:ext cx="5573024" cy="256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19203"/>
      </p:ext>
    </p:extLst>
  </p:cSld>
  <p:clrMapOvr>
    <a:masterClrMapping/>
  </p:clrMapOvr>
  <p:transition spd="med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725176" y="67176"/>
            <a:ext cx="6538680" cy="609120"/>
          </a:xfrm>
          <a:prstGeom prst="rect">
            <a:avLst/>
          </a:prstGeom>
          <a:noFill/>
          <a:ln>
            <a:noFill/>
          </a:ln>
        </p:spPr>
        <p:txBody>
          <a:bodyPr lIns="90360" tIns="44280" rIns="90360" bIns="44280" anchor="ctr"/>
          <a:lstStyle/>
          <a:p>
            <a:pPr algn="ctr">
              <a:lnSpc>
                <a:spcPct val="90000"/>
              </a:lnSpc>
            </a:pPr>
            <a:r>
              <a:rPr lang="en-US" b="1" dirty="0">
                <a:solidFill>
                  <a:srgbClr val="FFFFFF"/>
                </a:solidFill>
                <a:latin typeface="Arial"/>
                <a:ea typeface="ＭＳ Ｐゴシック"/>
              </a:rPr>
              <a:t>GPM V07 Status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1252728" y="1143000"/>
            <a:ext cx="9976104" cy="5181120"/>
          </a:xfrm>
          <a:prstGeom prst="rect">
            <a:avLst/>
          </a:prstGeom>
          <a:noFill/>
          <a:ln>
            <a:noFill/>
          </a:ln>
        </p:spPr>
        <p:txBody>
          <a:bodyPr lIns="90360" tIns="44280" rIns="90360" bIns="44280"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Effective December 2021, radar products were updated to JPST-approved V07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L1B Ku/Ka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L2 Ku/Ka/DPR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L3 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SLH running at V07 since December 2021</a:t>
            </a:r>
            <a:endParaRPr lang="en-US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Effective December 2021, processing hybrid combined products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Ceased being produced in the science production environment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NRT combined products produced as a V07 hybrid</a:t>
            </a:r>
            <a:endParaRPr dirty="0"/>
          </a:p>
          <a:p>
            <a:pPr marL="1200150" lvl="2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Radar input products are V07 products</a:t>
            </a:r>
            <a:endParaRPr dirty="0"/>
          </a:p>
          <a:p>
            <a:pPr marL="1200150" lvl="2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GMI radiometer input is at V05</a:t>
            </a:r>
            <a:endParaRPr dirty="0"/>
          </a:p>
          <a:p>
            <a:pPr marL="1200150" lvl="2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Format is combined V07 format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V07 combined algorithms have been run in the PPS Integration and Test Environment (ITE). 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Used for creating databases for GPROF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Currently being analyzed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Some bug fixes (no science changes) are being worked on</a:t>
            </a:r>
            <a:endParaRPr dirty="0"/>
          </a:p>
        </p:txBody>
      </p:sp>
    </p:spTree>
  </p:cSld>
  <p:clrMapOvr>
    <a:masterClrMapping/>
  </p:clrMapOvr>
  <p:transition spd="med" advClick="0"/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2826660" y="76320"/>
            <a:ext cx="6538680" cy="609120"/>
          </a:xfrm>
          <a:prstGeom prst="rect">
            <a:avLst/>
          </a:prstGeom>
          <a:noFill/>
          <a:ln>
            <a:noFill/>
          </a:ln>
        </p:spPr>
        <p:txBody>
          <a:bodyPr lIns="90360" tIns="44280" rIns="90360" bIns="4428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  <a:latin typeface="Arial"/>
                <a:ea typeface="ＭＳ Ｐゴシック"/>
              </a:rPr>
              <a:t>GPM V07 Status (2)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1069848" y="1143000"/>
            <a:ext cx="10186416" cy="5181120"/>
          </a:xfrm>
          <a:prstGeom prst="rect">
            <a:avLst/>
          </a:prstGeom>
          <a:noFill/>
          <a:ln>
            <a:noFill/>
          </a:ln>
        </p:spPr>
        <p:txBody>
          <a:bodyPr lIns="90360" tIns="44280" rIns="90360" bIns="44280"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Radiometer L1B and L1C product V07 algorithms are complete and ready to use	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Additional fields in the format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No calibration changes for GMI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Additional emissive antenna corrections in TMI (no major change)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Corrections in intercalibration and geolocation for SSMI/S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GPROF 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GMI initial algorithms have been received and run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Additional small bias corrections were necessary before next run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Post-boost TMI algorithm completed by CSU but pre-boost not yet completed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ITE testing of V07 GPROF (GMI and TMI) will begin late January/early Feb</a:t>
            </a:r>
            <a:endParaRPr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</a:rPr>
              <a:t>L3 GPROF completed and ready for update (also used for L2 analysis)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CSH V07 algorithms have not been received by PPS for testing in ITE but need final combined before any test can be run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ＭＳ Ｐゴシック"/>
              </a:rPr>
              <a:t>Combined/radiometer 1B/1C/GPROF V07 reprocessing rescheduled to 1 March 2022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dirty="0"/>
          </a:p>
        </p:txBody>
      </p:sp>
    </p:spTree>
  </p:cSld>
  <p:clrMapOvr>
    <a:masterClrMapping/>
  </p:clrMapOvr>
  <p:transition spd="med" advClick="0"/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1232272" y="4087274"/>
            <a:ext cx="4752000" cy="26099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24367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>
                <a:solidFill>
                  <a:srgbClr val="990000"/>
                </a:solidFill>
              </a:rPr>
              <a:t>New:</a:t>
            </a:r>
            <a:r>
              <a:rPr lang="en" sz="1600" dirty="0"/>
              <a:t> ArcGIS Image Service (IMERG Early)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</p:txBody>
      </p:sp>
      <p:sp>
        <p:nvSpPr>
          <p:cNvPr id="55" name="Google Shape;55;p13"/>
          <p:cNvSpPr txBox="1"/>
          <p:nvPr/>
        </p:nvSpPr>
        <p:spPr>
          <a:xfrm>
            <a:off x="1232272" y="644345"/>
            <a:ext cx="4752000" cy="15080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/>
              <a:t>Support existing services:</a:t>
            </a:r>
            <a:endParaRPr sz="1600" b="1" dirty="0"/>
          </a:p>
          <a:p>
            <a:pPr marL="42332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" sz="1600" dirty="0" err="1"/>
              <a:t>OPeNDAP</a:t>
            </a:r>
            <a:r>
              <a:rPr lang="en" sz="1600" dirty="0"/>
              <a:t>, GDS, OGC, Variable/Spatial subset, Giovanni, Assign DOI, Help Desk</a:t>
            </a:r>
          </a:p>
          <a:p>
            <a:pPr marL="42332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" sz="1800" dirty="0"/>
              <a:t> </a:t>
            </a:r>
            <a:r>
              <a:rPr lang="en-US" sz="1400" dirty="0"/>
              <a:t> (</a:t>
            </a:r>
            <a:r>
              <a:rPr lang="en-US" sz="1400" u="sng" dirty="0">
                <a:hlinkClick r:id="rId3"/>
              </a:rPr>
              <a:t>https://disc.gsfc.nasa.gov/datasets/GPM_3IMERGHH_06/summary</a:t>
            </a:r>
            <a:r>
              <a:rPr lang="en-US" sz="1400" dirty="0"/>
              <a:t>)</a:t>
            </a:r>
            <a:endParaRPr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54C9A4-9359-BF45-BEF6-13F78EEBD90B}"/>
              </a:ext>
            </a:extLst>
          </p:cNvPr>
          <p:cNvGrpSpPr/>
          <p:nvPr/>
        </p:nvGrpSpPr>
        <p:grpSpPr>
          <a:xfrm>
            <a:off x="6367160" y="248885"/>
            <a:ext cx="4588000" cy="3243947"/>
            <a:chOff x="7075233" y="190967"/>
            <a:chExt cx="4588000" cy="3243947"/>
          </a:xfrm>
          <a:solidFill>
            <a:srgbClr val="FFFFFF"/>
          </a:solidFill>
        </p:grpSpPr>
        <p:sp>
          <p:nvSpPr>
            <p:cNvPr id="57" name="Google Shape;57;p13"/>
            <p:cNvSpPr txBox="1"/>
            <p:nvPr/>
          </p:nvSpPr>
          <p:spPr>
            <a:xfrm>
              <a:off x="7075233" y="190967"/>
              <a:ext cx="4588000" cy="3243947"/>
            </a:xfrm>
            <a:prstGeom prst="rect">
              <a:avLst/>
            </a:pr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6567" tIns="36567" rIns="0" bIns="36567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400" dirty="0"/>
                <a:t> Popular products distributed in the </a:t>
              </a:r>
              <a:r>
                <a:rPr lang="en" sz="1400" b="1" dirty="0"/>
                <a:t>past year</a:t>
              </a:r>
              <a:r>
                <a:rPr lang="en" sz="1400" dirty="0"/>
                <a:t>:</a:t>
              </a:r>
              <a:endParaRPr sz="1400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  <p:pic>
          <p:nvPicPr>
            <p:cNvPr id="54" name="Google Shape;54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46007" y="555334"/>
              <a:ext cx="3569428" cy="2861665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58" name="Google Shape;58;p13"/>
            <p:cNvSpPr txBox="1"/>
            <p:nvPr/>
          </p:nvSpPr>
          <p:spPr>
            <a:xfrm>
              <a:off x="10836833" y="2168601"/>
              <a:ext cx="714800" cy="978679"/>
            </a:xfrm>
            <a:prstGeom prst="rect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6567" tIns="12167" rIns="12167" bIns="12167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2000" dirty="0"/>
                <a:t> </a:t>
              </a:r>
              <a:r>
                <a:rPr lang="en" sz="1400" b="1" dirty="0"/>
                <a:t>1 PB</a:t>
              </a:r>
              <a:endParaRPr sz="1400" b="1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400" b="1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400" b="1" dirty="0"/>
                <a:t> 8000 </a:t>
              </a:r>
              <a:endParaRPr sz="1400" b="1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400" b="1" dirty="0"/>
                <a:t>users</a:t>
              </a:r>
              <a:endParaRPr sz="1400" b="1" dirty="0"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9120833" y="628433"/>
              <a:ext cx="194400" cy="2688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9120833" y="998933"/>
              <a:ext cx="194400" cy="2688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9297800" y="452101"/>
              <a:ext cx="979600" cy="43084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200">
                  <a:solidFill>
                    <a:srgbClr val="7F6000"/>
                  </a:solidFill>
                </a:rPr>
                <a:t>GPM</a:t>
              </a:r>
              <a:endParaRPr sz="1200">
                <a:solidFill>
                  <a:srgbClr val="7F6000"/>
                </a:solidFill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9275967" y="839434"/>
              <a:ext cx="822686" cy="43084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200">
                  <a:solidFill>
                    <a:srgbClr val="4474B4"/>
                  </a:solidFill>
                </a:rPr>
                <a:t>TRMM</a:t>
              </a:r>
              <a:endParaRPr sz="1200">
                <a:solidFill>
                  <a:srgbClr val="4474B4"/>
                </a:solidFill>
              </a:endParaRPr>
            </a:p>
          </p:txBody>
        </p:sp>
      </p:grpSp>
      <p:pic>
        <p:nvPicPr>
          <p:cNvPr id="63" name="Google Shape;63;p13" title="Char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7360" y="3863446"/>
            <a:ext cx="3988800" cy="248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6096000" y="3626958"/>
            <a:ext cx="4514314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" sz="1400" b="1" dirty="0">
                <a:solidFill>
                  <a:srgbClr val="990000"/>
                </a:solidFill>
              </a:rPr>
              <a:t>New:</a:t>
            </a:r>
            <a:r>
              <a:rPr lang="en" sz="1400" dirty="0">
                <a:solidFill>
                  <a:schemeClr val="dk1"/>
                </a:solidFill>
              </a:rPr>
              <a:t> Knowledge database relating datasets and publications</a:t>
            </a:r>
            <a:endParaRPr sz="1400" dirty="0"/>
          </a:p>
        </p:txBody>
      </p:sp>
      <p:sp>
        <p:nvSpPr>
          <p:cNvPr id="66" name="Google Shape;66;p13"/>
          <p:cNvSpPr/>
          <p:nvPr/>
        </p:nvSpPr>
        <p:spPr>
          <a:xfrm>
            <a:off x="6367160" y="3685918"/>
            <a:ext cx="4588000" cy="3021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1232272" y="2826779"/>
            <a:ext cx="4739574" cy="116951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>
                <a:solidFill>
                  <a:srgbClr val="990000"/>
                </a:solidFill>
              </a:rPr>
              <a:t>New:</a:t>
            </a:r>
            <a:r>
              <a:rPr lang="en" sz="1600" b="1" dirty="0">
                <a:solidFill>
                  <a:schemeClr val="dk1"/>
                </a:solidFill>
              </a:rPr>
              <a:t> </a:t>
            </a:r>
            <a:r>
              <a:rPr lang="en-US" sz="1600" dirty="0">
                <a:solidFill>
                  <a:schemeClr val="dk1"/>
                </a:solidFill>
              </a:rPr>
              <a:t>“My Dashboard”: save and share favorite search/subset scenarios and histories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dk1"/>
                </a:solidFill>
                <a:hlinkClick r:id="rId6"/>
              </a:rPr>
              <a:t>https://disc.gsfc.nasa.gov/dashboard</a:t>
            </a:r>
            <a:r>
              <a:rPr lang="en-US" sz="1400" dirty="0">
                <a:solidFill>
                  <a:schemeClr val="dk1"/>
                </a:solidFill>
              </a:rPr>
              <a:t> (requires </a:t>
            </a:r>
            <a:r>
              <a:rPr lang="en-US" sz="1400" dirty="0" err="1">
                <a:solidFill>
                  <a:schemeClr val="dk1"/>
                </a:solidFill>
              </a:rPr>
              <a:t>Earthdata</a:t>
            </a:r>
            <a:r>
              <a:rPr lang="en-US" sz="1400" dirty="0">
                <a:solidFill>
                  <a:schemeClr val="dk1"/>
                </a:solidFill>
              </a:rPr>
              <a:t> login)</a:t>
            </a:r>
            <a:endParaRPr sz="1400" dirty="0"/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7">
            <a:alphaModFix/>
          </a:blip>
          <a:srcRect l="709" t="9853" r="709" b="11444"/>
          <a:stretch/>
        </p:blipFill>
        <p:spPr>
          <a:xfrm>
            <a:off x="1617226" y="4480144"/>
            <a:ext cx="3982092" cy="215566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1232272" y="2243393"/>
            <a:ext cx="4752000" cy="49240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>
                <a:solidFill>
                  <a:srgbClr val="990000"/>
                </a:solidFill>
              </a:rPr>
              <a:t>New:</a:t>
            </a:r>
            <a:r>
              <a:rPr lang="en" sz="1600" dirty="0"/>
              <a:t> IMERGHH in the Cloud (Cumulus)</a:t>
            </a:r>
            <a:endParaRPr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ED9BEE-7B29-0F47-A801-4783A485C092}"/>
              </a:ext>
            </a:extLst>
          </p:cNvPr>
          <p:cNvSpPr/>
          <p:nvPr/>
        </p:nvSpPr>
        <p:spPr>
          <a:xfrm>
            <a:off x="6367160" y="6214675"/>
            <a:ext cx="44764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Popular Datasets cited by DOI, to date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0097A7"/>
                </a:solidFill>
                <a:latin typeface="Arial" panose="020B0604020202020204" pitchFamily="34" charset="0"/>
                <a:hlinkClick r:id="rId8"/>
              </a:rPr>
              <a:t>https://disc.gsfc.nasa.gov/information/publications</a:t>
            </a:r>
            <a:endParaRPr lang="en-US" sz="1400" dirty="0"/>
          </a:p>
          <a:p>
            <a:br>
              <a:rPr lang="en-US" sz="1400" dirty="0"/>
            </a:br>
            <a:endParaRPr lang="en-US" sz="14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5BFE724-165D-B543-AFA3-EC505F4D1064}"/>
              </a:ext>
            </a:extLst>
          </p:cNvPr>
          <p:cNvSpPr txBox="1">
            <a:spLocks/>
          </p:cNvSpPr>
          <p:nvPr/>
        </p:nvSpPr>
        <p:spPr>
          <a:xfrm>
            <a:off x="881997" y="36878"/>
            <a:ext cx="5615363" cy="561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6000" b="1">
                <a:solidFill>
                  <a:srgbClr val="FFFFFF"/>
                </a:solidFill>
                <a:latin typeface="Arial Bold"/>
                <a:ea typeface="ＭＳ Ｐゴシック" charset="-128"/>
                <a:cs typeface="Arial Bold"/>
              </a:defRPr>
            </a:lvl1pPr>
            <a:lvl2pPr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2pPr>
            <a:lvl3pPr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3pPr>
            <a:lvl4pPr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4pPr>
            <a:lvl5pPr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FFFFF"/>
                </a:solidFill>
                <a:latin typeface="Arial Bold" charset="0"/>
                <a:ea typeface="ＭＳ Ｐゴシック" charset="-128"/>
                <a:cs typeface="Arial Bold" pitchFamily="1" charset="0"/>
              </a:defRPr>
            </a:lvl5pPr>
            <a:lvl6pPr marL="457200"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FFFFFF"/>
                </a:solidFill>
                <a:latin typeface="Book Antiqua" charset="0"/>
              </a:defRPr>
            </a:lvl6pPr>
            <a:lvl7pPr marL="914400"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FFFFFF"/>
                </a:solidFill>
                <a:latin typeface="Book Antiqua" charset="0"/>
              </a:defRPr>
            </a:lvl7pPr>
            <a:lvl8pPr marL="1371600"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FFFFFF"/>
                </a:solidFill>
                <a:latin typeface="Book Antiqua" charset="0"/>
              </a:defRPr>
            </a:lvl8pPr>
            <a:lvl9pPr marL="1828800" algn="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700" b="1">
                <a:solidFill>
                  <a:srgbClr val="FFFFFF"/>
                </a:solidFill>
                <a:latin typeface="Book Antiqua" charset="0"/>
              </a:defRPr>
            </a:lvl9pPr>
          </a:lstStyle>
          <a:p>
            <a:r>
              <a:rPr lang="en-US" sz="2400" kern="0" dirty="0"/>
              <a:t>GES-DISC </a:t>
            </a:r>
            <a:r>
              <a:rPr lang="en-US" sz="2400" kern="0" dirty="0" err="1"/>
              <a:t>Activites</a:t>
            </a:r>
            <a:endParaRPr lang="en-US" sz="2400" kern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BB561-61AC-6E41-A9DA-9054C6F1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PMM Meeting At A Glance &amp;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F3D24-B1A9-B140-A64F-63B2078B6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047" y="885395"/>
            <a:ext cx="3850697" cy="5541264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Detection of Snowfall</a:t>
            </a:r>
          </a:p>
          <a:p>
            <a:r>
              <a:rPr lang="en-US" sz="2200" dirty="0"/>
              <a:t>Study examines ability of different products to detect surface snowfall</a:t>
            </a:r>
          </a:p>
          <a:p>
            <a:r>
              <a:rPr lang="en-US" sz="2200" dirty="0"/>
              <a:t>CPR performs best; high sensitivity, smaller blind zone, and temperature profile information</a:t>
            </a:r>
          </a:p>
          <a:p>
            <a:r>
              <a:rPr lang="en-US" sz="2200" dirty="0"/>
              <a:t>GPROF: Higher detection but higher FAR; uses 2-m wet bulb temperature</a:t>
            </a:r>
          </a:p>
          <a:p>
            <a:r>
              <a:rPr lang="en-US" sz="2200" dirty="0"/>
              <a:t>DPR: Sensitivity issues; uses phase at lowest observation rather than surface, misses low-level phase transitions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2C1C229-5CA5-504D-B27D-F2FB70614D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94" t="1798" r="8349" b="27221"/>
          <a:stretch/>
        </p:blipFill>
        <p:spPr>
          <a:xfrm>
            <a:off x="4428744" y="751618"/>
            <a:ext cx="7763256" cy="4074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6218BB-D386-F347-9D89-F7807CE2563F}"/>
              </a:ext>
            </a:extLst>
          </p:cNvPr>
          <p:cNvSpPr txBox="1"/>
          <p:nvPr/>
        </p:nvSpPr>
        <p:spPr>
          <a:xfrm>
            <a:off x="4880139" y="4835176"/>
            <a:ext cx="25795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FAR=False Alarm Rate</a:t>
            </a:r>
          </a:p>
          <a:p>
            <a:r>
              <a:rPr lang="en-US" sz="1400" dirty="0"/>
              <a:t>POD=Probability of Detection</a:t>
            </a:r>
          </a:p>
          <a:p>
            <a:r>
              <a:rPr lang="en-US" sz="1400" dirty="0"/>
              <a:t>HSS=</a:t>
            </a:r>
            <a:r>
              <a:rPr lang="en-US" sz="1400" dirty="0" err="1"/>
              <a:t>Heidke</a:t>
            </a:r>
            <a:r>
              <a:rPr lang="en-US" sz="1400" dirty="0"/>
              <a:t> Skill Score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3AFBEB-3D7F-1747-B9D0-B4BF97EBF890}"/>
              </a:ext>
            </a:extLst>
          </p:cNvPr>
          <p:cNvSpPr txBox="1"/>
          <p:nvPr/>
        </p:nvSpPr>
        <p:spPr>
          <a:xfrm>
            <a:off x="8903193" y="4826221"/>
            <a:ext cx="322556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Snowfall success %= # of detections/</a:t>
            </a:r>
          </a:p>
          <a:p>
            <a:r>
              <a:rPr lang="en-US" sz="1400" dirty="0"/>
              <a:t># of ground observations</a:t>
            </a:r>
          </a:p>
          <a:p>
            <a:r>
              <a:rPr lang="en-US" sz="1400" dirty="0"/>
              <a:t>DPR M1 uses T at clutter-free height</a:t>
            </a:r>
          </a:p>
          <a:p>
            <a:r>
              <a:rPr lang="en-US" sz="1400" dirty="0"/>
              <a:t>DPR M2 uses Ku, Ka refl. differences</a:t>
            </a:r>
          </a:p>
          <a:p>
            <a:r>
              <a:rPr lang="en-US" sz="1400" dirty="0"/>
              <a:t>GPROF M1: Snowfall rate (SR) &gt;0 </a:t>
            </a:r>
          </a:p>
          <a:p>
            <a:r>
              <a:rPr lang="en-US" sz="1400" dirty="0"/>
              <a:t>GPROF M2: SR&gt;0, SR-PR&gt;0.01 mm h</a:t>
            </a:r>
            <a:r>
              <a:rPr lang="en-US" sz="1400" baseline="30000" dirty="0"/>
              <a:t>-1</a:t>
            </a:r>
          </a:p>
          <a:p>
            <a:r>
              <a:rPr lang="en-US" sz="1400" dirty="0"/>
              <a:t>PR=Precipitation 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E1B6DF-07E4-944F-94DF-00C11CA0897B}"/>
              </a:ext>
            </a:extLst>
          </p:cNvPr>
          <p:cNvSpPr txBox="1"/>
          <p:nvPr/>
        </p:nvSpPr>
        <p:spPr>
          <a:xfrm>
            <a:off x="868680" y="6245589"/>
            <a:ext cx="3147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et al. (2021, GRL)</a:t>
            </a:r>
          </a:p>
        </p:txBody>
      </p:sp>
    </p:spTree>
    <p:extLst>
      <p:ext uri="{BB962C8B-B14F-4D97-AF65-F5344CB8AC3E}">
        <p14:creationId xmlns:p14="http://schemas.microsoft.com/office/powerpoint/2010/main" val="1970016552"/>
      </p:ext>
    </p:extLst>
  </p:cSld>
  <p:clrMapOvr>
    <a:masterClrMapping/>
  </p:clrMapOvr>
  <p:transition spd="med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F782C-2741-044D-BD6C-DFA51093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TROPICS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EDD929-2BE3-8347-9968-132EFF137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176" y="2951574"/>
            <a:ext cx="10387654" cy="34409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529443-C8CB-0240-92FB-4C94BEAC17EF}"/>
              </a:ext>
            </a:extLst>
          </p:cNvPr>
          <p:cNvSpPr txBox="1"/>
          <p:nvPr/>
        </p:nvSpPr>
        <p:spPr>
          <a:xfrm>
            <a:off x="2732719" y="2429551"/>
            <a:ext cx="7178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TROPICS Pathfinder Views of Hurricane Ida (2021)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E90980-92BC-084A-A748-9092AC34E114}"/>
              </a:ext>
            </a:extLst>
          </p:cNvPr>
          <p:cNvSpPr txBox="1"/>
          <p:nvPr/>
        </p:nvSpPr>
        <p:spPr>
          <a:xfrm>
            <a:off x="961534" y="927181"/>
            <a:ext cx="10680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TROPICS Pathfinder launched into polar orbit on June 30, 2021</a:t>
            </a:r>
          </a:p>
          <a:p>
            <a:r>
              <a:rPr lang="en-US" dirty="0"/>
              <a:t>Set of 3 launches of full constellation expected over January to July, 2022</a:t>
            </a:r>
          </a:p>
          <a:p>
            <a:r>
              <a:rPr lang="en-US" dirty="0"/>
              <a:t>Minimum lifetime of 1 year</a:t>
            </a:r>
          </a:p>
        </p:txBody>
      </p:sp>
    </p:spTree>
    <p:extLst>
      <p:ext uri="{BB962C8B-B14F-4D97-AF65-F5344CB8AC3E}">
        <p14:creationId xmlns:p14="http://schemas.microsoft.com/office/powerpoint/2010/main" val="335487295"/>
      </p:ext>
    </p:extLst>
  </p:cSld>
  <p:clrMapOvr>
    <a:masterClrMapping/>
  </p:clrMapOvr>
  <p:transition spd="med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79602-0EFB-FF46-B36F-2B5BD6F0F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66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53897151"/>
      </p:ext>
    </p:extLst>
  </p:cSld>
  <p:clrMapOvr>
    <a:masterClrMapping/>
  </p:clrMapOvr>
  <p:transition spd="med" advClick="0"/>
</p:sld>
</file>

<file path=ppt/theme/theme1.xml><?xml version="1.0" encoding="utf-8"?>
<a:theme xmlns:a="http://schemas.openxmlformats.org/drawingml/2006/main" name="GPM Templates">
  <a:themeElements>
    <a:clrScheme name="">
      <a:dk1>
        <a:srgbClr val="000000"/>
      </a:dk1>
      <a:lt1>
        <a:srgbClr val="000000"/>
      </a:lt1>
      <a:dk2>
        <a:srgbClr val="0066FF"/>
      </a:dk2>
      <a:lt2>
        <a:srgbClr val="000066"/>
      </a:lt2>
      <a:accent1>
        <a:srgbClr val="6600FF"/>
      </a:accent1>
      <a:accent2>
        <a:srgbClr val="009900"/>
      </a:accent2>
      <a:accent3>
        <a:srgbClr val="AAAAAA"/>
      </a:accent3>
      <a:accent4>
        <a:srgbClr val="000000"/>
      </a:accent4>
      <a:accent5>
        <a:srgbClr val="B8AAFF"/>
      </a:accent5>
      <a:accent6>
        <a:srgbClr val="008A00"/>
      </a:accent6>
      <a:hlink>
        <a:srgbClr val="0066FF"/>
      </a:hlink>
      <a:folHlink>
        <a:srgbClr val="CECECE"/>
      </a:folHlink>
    </a:clrScheme>
    <a:fontScheme name="Microsoft PowerPoint 4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Book Antiqu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Book Antiqu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8">
        <a:dk1>
          <a:srgbClr val="000066"/>
        </a:dk1>
        <a:lt1>
          <a:srgbClr val="FFFFFF"/>
        </a:lt1>
        <a:dk2>
          <a:srgbClr val="000000"/>
        </a:dk2>
        <a:lt2>
          <a:srgbClr val="FFFF00"/>
        </a:lt2>
        <a:accent1>
          <a:srgbClr val="6600FF"/>
        </a:accent1>
        <a:accent2>
          <a:srgbClr val="009900"/>
        </a:accent2>
        <a:accent3>
          <a:srgbClr val="AAAAAA"/>
        </a:accent3>
        <a:accent4>
          <a:srgbClr val="DADADA"/>
        </a:accent4>
        <a:accent5>
          <a:srgbClr val="B8AAFF"/>
        </a:accent5>
        <a:accent6>
          <a:srgbClr val="008A00"/>
        </a:accent6>
        <a:hlink>
          <a:srgbClr val="FF9900"/>
        </a:hlink>
        <a:folHlink>
          <a:srgbClr val="CECEC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ppt461.tmp</Template>
  <TotalTime>90219</TotalTime>
  <Pages>3</Pages>
  <Words>1142</Words>
  <Application>Microsoft Macintosh PowerPoint</Application>
  <PresentationFormat>Widescreen</PresentationFormat>
  <Paragraphs>244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Bold</vt:lpstr>
      <vt:lpstr>Book Antiqua</vt:lpstr>
      <vt:lpstr>Times</vt:lpstr>
      <vt:lpstr>GPM Templates</vt:lpstr>
      <vt:lpstr>GPM Project Status</vt:lpstr>
      <vt:lpstr>PMM Meeting At A Glance &amp; Agenda</vt:lpstr>
      <vt:lpstr>Status—PMM Project Teams</vt:lpstr>
      <vt:lpstr>PowerPoint Presentation</vt:lpstr>
      <vt:lpstr>Status—GPM Core Observatory</vt:lpstr>
      <vt:lpstr>Fuel Summary</vt:lpstr>
      <vt:lpstr>PowerPoint Presentation</vt:lpstr>
      <vt:lpstr>PowerPoint Presentation</vt:lpstr>
      <vt:lpstr>PowerPoint Presentation</vt:lpstr>
      <vt:lpstr>PMM Meeting At A Glance &amp; Agenda</vt:lpstr>
      <vt:lpstr>TROPICS Status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</dc:title>
  <dc:subject>Systems, Technology and Advanced Concepts Directorate (STAAC)</dc:subject>
  <dc:creator>Mary Pat Hrybyk-Keith (mkeith@pop200.gsfc.nasa.gov)</dc:creator>
  <cp:lastModifiedBy>Braun, Scott A. (GSFC-6120)</cp:lastModifiedBy>
  <cp:revision>1273</cp:revision>
  <cp:lastPrinted>2016-10-21T19:38:50Z</cp:lastPrinted>
  <dcterms:created xsi:type="dcterms:W3CDTF">2012-02-03T16:42:21Z</dcterms:created>
  <dcterms:modified xsi:type="dcterms:W3CDTF">2022-01-12T02:45:20Z</dcterms:modified>
</cp:coreProperties>
</file>