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81" r:id="rId3"/>
    <p:sldMasterId id="2147483685" r:id="rId4"/>
    <p:sldMasterId id="2147483698" r:id="rId5"/>
    <p:sldMasterId id="2147483700" r:id="rId6"/>
    <p:sldMasterId id="2147483713" r:id="rId7"/>
  </p:sldMasterIdLst>
  <p:sldIdLst>
    <p:sldId id="259" r:id="rId8"/>
    <p:sldId id="257" r:id="rId9"/>
    <p:sldId id="258" r:id="rId10"/>
    <p:sldId id="260" r:id="rId11"/>
    <p:sldId id="261" r:id="rId12"/>
    <p:sldId id="263" r:id="rId13"/>
    <p:sldId id="264" r:id="rId14"/>
    <p:sldId id="266" r:id="rId15"/>
    <p:sldId id="265" r:id="rId16"/>
  </p:sldIdLst>
  <p:sldSz cx="12192000" cy="6858000"/>
  <p:notesSz cx="6858000" cy="91440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99ABD0-A191-426E-AC6B-157309A73A38}" v="399" dt="2022-01-26T15:49:07.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99" d="100"/>
          <a:sy n="99" d="100"/>
        </p:scale>
        <p:origin x="72"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s, Patrick D. (MSFC-ED04)" userId="05caf521-d38f-45a1-bb90-299de940d785" providerId="ADAL" clId="{0C99ABD0-A191-426E-AC6B-157309A73A38}"/>
    <pc:docChg chg="custSel addSld modSld">
      <pc:chgData name="Dees, Patrick D. (MSFC-ED04)" userId="05caf521-d38f-45a1-bb90-299de940d785" providerId="ADAL" clId="{0C99ABD0-A191-426E-AC6B-157309A73A38}" dt="2022-01-26T17:06:22.894" v="1091" actId="20577"/>
      <pc:docMkLst>
        <pc:docMk/>
      </pc:docMkLst>
      <pc:sldChg chg="modSp mod">
        <pc:chgData name="Dees, Patrick D. (MSFC-ED04)" userId="05caf521-d38f-45a1-bb90-299de940d785" providerId="ADAL" clId="{0C99ABD0-A191-426E-AC6B-157309A73A38}" dt="2022-01-26T14:35:58.889" v="0" actId="13926"/>
        <pc:sldMkLst>
          <pc:docMk/>
          <pc:sldMk cId="3867314143" sldId="260"/>
        </pc:sldMkLst>
        <pc:spChg chg="mod">
          <ac:chgData name="Dees, Patrick D. (MSFC-ED04)" userId="05caf521-d38f-45a1-bb90-299de940d785" providerId="ADAL" clId="{0C99ABD0-A191-426E-AC6B-157309A73A38}" dt="2022-01-26T14:35:58.889" v="0" actId="13926"/>
          <ac:spMkLst>
            <pc:docMk/>
            <pc:sldMk cId="3867314143" sldId="260"/>
            <ac:spMk id="3" creationId="{D7758402-1021-49B4-8C13-32D22F900CE4}"/>
          </ac:spMkLst>
        </pc:spChg>
      </pc:sldChg>
      <pc:sldChg chg="modSp mod">
        <pc:chgData name="Dees, Patrick D. (MSFC-ED04)" userId="05caf521-d38f-45a1-bb90-299de940d785" providerId="ADAL" clId="{0C99ABD0-A191-426E-AC6B-157309A73A38}" dt="2022-01-26T17:06:22.894" v="1091" actId="20577"/>
        <pc:sldMkLst>
          <pc:docMk/>
          <pc:sldMk cId="2823477268" sldId="265"/>
        </pc:sldMkLst>
        <pc:spChg chg="mod">
          <ac:chgData name="Dees, Patrick D. (MSFC-ED04)" userId="05caf521-d38f-45a1-bb90-299de940d785" providerId="ADAL" clId="{0C99ABD0-A191-426E-AC6B-157309A73A38}" dt="2022-01-26T17:06:22.894" v="1091" actId="20577"/>
          <ac:spMkLst>
            <pc:docMk/>
            <pc:sldMk cId="2823477268" sldId="265"/>
            <ac:spMk id="3" creationId="{18AF534B-51E6-49D4-950D-A3AAA3E1C389}"/>
          </ac:spMkLst>
        </pc:spChg>
      </pc:sldChg>
      <pc:sldChg chg="addSp modSp new mod modClrScheme chgLayout">
        <pc:chgData name="Dees, Patrick D. (MSFC-ED04)" userId="05caf521-d38f-45a1-bb90-299de940d785" providerId="ADAL" clId="{0C99ABD0-A191-426E-AC6B-157309A73A38}" dt="2022-01-26T14:53:28.670" v="585" actId="20577"/>
        <pc:sldMkLst>
          <pc:docMk/>
          <pc:sldMk cId="2263182889" sldId="266"/>
        </pc:sldMkLst>
        <pc:spChg chg="mod ord">
          <ac:chgData name="Dees, Patrick D. (MSFC-ED04)" userId="05caf521-d38f-45a1-bb90-299de940d785" providerId="ADAL" clId="{0C99ABD0-A191-426E-AC6B-157309A73A38}" dt="2022-01-26T14:39:06.215" v="32" actId="700"/>
          <ac:spMkLst>
            <pc:docMk/>
            <pc:sldMk cId="2263182889" sldId="266"/>
            <ac:spMk id="2" creationId="{14975044-C3A4-4521-BDF3-A7FF41DD86BD}"/>
          </ac:spMkLst>
        </pc:spChg>
        <pc:spChg chg="add mod ord">
          <ac:chgData name="Dees, Patrick D. (MSFC-ED04)" userId="05caf521-d38f-45a1-bb90-299de940d785" providerId="ADAL" clId="{0C99ABD0-A191-426E-AC6B-157309A73A38}" dt="2022-01-26T14:53:28.670" v="585" actId="20577"/>
          <ac:spMkLst>
            <pc:docMk/>
            <pc:sldMk cId="2263182889" sldId="266"/>
            <ac:spMk id="3" creationId="{3A810FFC-A2EE-4871-95C3-839677563C7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88030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532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3568150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80" y="3352183"/>
            <a:ext cx="10362045" cy="1362916"/>
          </a:xfrm>
        </p:spPr>
        <p:txBody>
          <a:bodyPr anchor="t"/>
          <a:lstStyle>
            <a:lvl1pPr algn="l">
              <a:defRPr sz="257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80" y="4718340"/>
            <a:ext cx="10362045" cy="1500187"/>
          </a:xfrm>
        </p:spPr>
        <p:txBody>
          <a:bodyPr anchor="t"/>
          <a:lstStyle>
            <a:lvl1pPr marL="0" indent="0">
              <a:buNone/>
              <a:defRPr sz="1285">
                <a:solidFill>
                  <a:schemeClr val="bg1">
                    <a:lumMod val="50000"/>
                  </a:schemeClr>
                </a:solidFill>
              </a:defRPr>
            </a:lvl1pPr>
            <a:lvl2pPr marL="293679" indent="0">
              <a:buNone/>
              <a:defRPr sz="1156"/>
            </a:lvl2pPr>
            <a:lvl3pPr marL="587358" indent="0">
              <a:buNone/>
              <a:defRPr sz="1028"/>
            </a:lvl3pPr>
            <a:lvl4pPr marL="881038" indent="0">
              <a:buNone/>
              <a:defRPr sz="899"/>
            </a:lvl4pPr>
            <a:lvl5pPr marL="1174717" indent="0">
              <a:buNone/>
              <a:defRPr sz="899"/>
            </a:lvl5pPr>
            <a:lvl6pPr marL="1468397" indent="0">
              <a:buNone/>
              <a:defRPr sz="899"/>
            </a:lvl6pPr>
            <a:lvl7pPr marL="1762075" indent="0">
              <a:buNone/>
              <a:defRPr sz="899"/>
            </a:lvl7pPr>
            <a:lvl8pPr marL="2055755" indent="0">
              <a:buNone/>
              <a:defRPr sz="899"/>
            </a:lvl8pPr>
            <a:lvl9pPr marL="2349434" indent="0">
              <a:buNone/>
              <a:defRPr sz="899"/>
            </a:lvl9pPr>
          </a:lstStyle>
          <a:p>
            <a:pPr lvl="0"/>
            <a:r>
              <a:rPr lang="en-US"/>
              <a:t>Click to edit Master text styles</a:t>
            </a:r>
          </a:p>
        </p:txBody>
      </p:sp>
    </p:spTree>
    <p:extLst>
      <p:ext uri="{BB962C8B-B14F-4D97-AF65-F5344CB8AC3E}">
        <p14:creationId xmlns:p14="http://schemas.microsoft.com/office/powerpoint/2010/main" val="39144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3318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3402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none"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1197668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707749" y="8062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159034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684658" y="114244"/>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109537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650022" y="63817"/>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096450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043190" y="79956"/>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70995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995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1792909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endParaRPr lang="en-US" dirty="0"/>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569204" y="89031"/>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686922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270107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724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9047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4"/>
          <p:cNvSpPr>
            <a:spLocks noGrp="1"/>
          </p:cNvSpPr>
          <p:nvPr>
            <p:ph type="title"/>
          </p:nvPr>
        </p:nvSpPr>
        <p:spPr>
          <a:xfrm>
            <a:off x="619709" y="1746634"/>
            <a:ext cx="10972030" cy="801230"/>
          </a:xfrm>
          <a:prstGeom prst="rect">
            <a:avLst/>
          </a:prstGeom>
        </p:spPr>
        <p:txBody>
          <a:bodyPr anchor="b"/>
          <a:lstStyle>
            <a:lvl1pPr algn="l">
              <a:defRPr kumimoji="0" lang="en-US" sz="3530" b="0" i="0" u="none" strike="noStrike" kern="0" cap="none" spc="0" normalizeH="0" baseline="0" noProof="0" dirty="0" smtClean="0">
                <a:ln>
                  <a:noFill/>
                </a:ln>
                <a:solidFill>
                  <a:sysClr val="window" lastClr="FFFFFF">
                    <a:lumMod val="85000"/>
                  </a:sysClr>
                </a:solidFill>
                <a:effectLst/>
                <a:uLnTx/>
                <a:uFillTx/>
                <a:latin typeface="Arial"/>
                <a:ea typeface="+mj-ea"/>
                <a:cs typeface="+mj-cs"/>
              </a:defRPr>
            </a:lvl1pPr>
          </a:lstStyle>
          <a:p>
            <a:pPr marL="0" marR="0" lvl="0" indent="0" algn="l" defTabSz="899320" rtl="0" eaLnBrk="1" fontAlgn="base" latinLnBrk="0" hangingPunct="1">
              <a:lnSpc>
                <a:spcPct val="100000"/>
              </a:lnSpc>
              <a:spcBef>
                <a:spcPct val="0"/>
              </a:spcBef>
              <a:spcAft>
                <a:spcPct val="0"/>
              </a:spcAft>
              <a:buClrTx/>
              <a:buSzTx/>
              <a:buFontTx/>
              <a:buNone/>
              <a:tabLst/>
              <a:defRPr/>
            </a:pPr>
            <a:r>
              <a:rPr lang="en-US"/>
              <a:t>Click to edit Master title style</a:t>
            </a:r>
            <a:endParaRPr lang="en-US" dirty="0"/>
          </a:p>
        </p:txBody>
      </p:sp>
      <p:sp>
        <p:nvSpPr>
          <p:cNvPr id="7" name="Text Placeholder 6"/>
          <p:cNvSpPr>
            <a:spLocks noGrp="1"/>
          </p:cNvSpPr>
          <p:nvPr>
            <p:ph type="body" sz="quarter" idx="10" hasCustomPrompt="1"/>
          </p:nvPr>
        </p:nvSpPr>
        <p:spPr>
          <a:xfrm>
            <a:off x="621429" y="2668550"/>
            <a:ext cx="7204364" cy="480892"/>
          </a:xfrm>
          <a:prstGeom prst="rect">
            <a:avLst/>
          </a:prstGeom>
        </p:spPr>
        <p:txBody>
          <a:bodyPr/>
          <a:lstStyle>
            <a:lvl1pPr algn="l">
              <a:buNone/>
              <a:defRPr kumimoji="0" lang="en-US" sz="2118" b="0" i="0" u="none" strike="noStrike" kern="0" cap="none" spc="0" normalizeH="0" baseline="0" noProof="0" dirty="0" smtClean="0">
                <a:ln>
                  <a:noFill/>
                </a:ln>
                <a:solidFill>
                  <a:srgbClr val="79797C"/>
                </a:solidFill>
                <a:effectLst/>
                <a:uLnTx/>
                <a:uFillTx/>
                <a:latin typeface="Arial"/>
                <a:ea typeface="+mn-ea"/>
                <a:cs typeface="+mn-cs"/>
              </a:defRPr>
            </a:lvl1pPr>
          </a:lstStyle>
          <a:p>
            <a:pPr marL="0" marR="0" lvl="0" indent="0" algn="l" defTabSz="899320" rtl="0" eaLnBrk="1" fontAlgn="base" latinLnBrk="0" hangingPunct="1">
              <a:lnSpc>
                <a:spcPct val="100000"/>
              </a:lnSpc>
              <a:spcBef>
                <a:spcPts val="529"/>
              </a:spcBef>
              <a:spcAft>
                <a:spcPts val="529"/>
              </a:spcAft>
              <a:buClr>
                <a:srgbClr val="004FA6"/>
              </a:buClr>
              <a:buSzPct val="80000"/>
              <a:buFont typeface="AGaramond RegularSC" pitchFamily="1" charset="0"/>
              <a:buNone/>
              <a:tabLst/>
              <a:defRPr/>
            </a:pPr>
            <a:r>
              <a:rPr lang="en-US" dirty="0"/>
              <a:t>Click to edit Master subtitle style</a:t>
            </a:r>
          </a:p>
        </p:txBody>
      </p:sp>
    </p:spTree>
    <p:extLst>
      <p:ext uri="{BB962C8B-B14F-4D97-AF65-F5344CB8AC3E}">
        <p14:creationId xmlns:p14="http://schemas.microsoft.com/office/powerpoint/2010/main" val="2805556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623905" y="2086197"/>
            <a:ext cx="8800497" cy="744882"/>
          </a:xfrm>
        </p:spPr>
        <p:txBody>
          <a:bodyPr>
            <a:normAutofit/>
          </a:bodyPr>
          <a:lstStyle>
            <a:lvl1pPr>
              <a:defRPr sz="3883"/>
            </a:lvl1pPr>
          </a:lstStyle>
          <a:p>
            <a:r>
              <a:rPr lang="en-US"/>
              <a:t>Click to edit Master title style</a:t>
            </a:r>
            <a:endParaRPr lang="en-US" dirty="0"/>
          </a:p>
        </p:txBody>
      </p:sp>
      <p:sp>
        <p:nvSpPr>
          <p:cNvPr id="4" name="Text Placeholder 3"/>
          <p:cNvSpPr>
            <a:spLocks noGrp="1"/>
          </p:cNvSpPr>
          <p:nvPr>
            <p:ph type="body" sz="quarter" idx="10"/>
          </p:nvPr>
        </p:nvSpPr>
        <p:spPr>
          <a:xfrm>
            <a:off x="1623906" y="2972702"/>
            <a:ext cx="4724016" cy="1185022"/>
          </a:xfrm>
          <a:prstGeom prst="rect">
            <a:avLst/>
          </a:prstGeo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014973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0823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with ITAR Warning">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565728" y="4178046"/>
            <a:ext cx="9779000" cy="1394079"/>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r>
              <a:rPr lang="en-US" sz="1235" b="1" kern="1200" baseline="0" dirty="0">
                <a:solidFill>
                  <a:schemeClr val="tx1"/>
                </a:solidFill>
                <a:latin typeface="55 Helvetica Roman" pitchFamily="1" charset="0"/>
                <a:ea typeface="+mn-ea"/>
                <a:cs typeface="+mn-cs"/>
              </a:rPr>
              <a:t>EXPORT WARNING: Portions of this presentation may contain export controlled technical data within the definition of the </a:t>
            </a:r>
            <a:r>
              <a:rPr lang="en-US" sz="1235" b="1" i="1" kern="1200" baseline="0" dirty="0">
                <a:solidFill>
                  <a:schemeClr val="tx1"/>
                </a:solidFill>
                <a:latin typeface="55 Helvetica Roman" pitchFamily="1" charset="0"/>
                <a:ea typeface="+mn-ea"/>
                <a:cs typeface="+mn-cs"/>
              </a:rPr>
              <a:t>International Traffic in Arms Regulations (ITAR) </a:t>
            </a:r>
            <a:r>
              <a:rPr lang="en-US" sz="1235" b="0" i="1" kern="1200" baseline="0" dirty="0">
                <a:solidFill>
                  <a:schemeClr val="tx1"/>
                </a:solidFill>
                <a:latin typeface="55 Helvetica Roman" pitchFamily="1" charset="0"/>
                <a:ea typeface="+mn-ea"/>
                <a:cs typeface="+mn-cs"/>
              </a:rPr>
              <a:t>and</a:t>
            </a:r>
            <a:r>
              <a:rPr lang="en-US" sz="1235" b="1" i="1" kern="1200" baseline="0" dirty="0">
                <a:solidFill>
                  <a:schemeClr val="tx1"/>
                </a:solidFill>
                <a:latin typeface="55 Helvetica Roman" pitchFamily="1" charset="0"/>
                <a:ea typeface="+mn-ea"/>
                <a:cs typeface="+mn-cs"/>
              </a:rPr>
              <a:t> </a:t>
            </a:r>
            <a:r>
              <a:rPr lang="en-US" sz="1235" kern="1200" baseline="0" dirty="0">
                <a:solidFill>
                  <a:schemeClr val="tx1"/>
                </a:solidFill>
                <a:latin typeface="55 Helvetica Roman" pitchFamily="1" charset="0"/>
                <a:ea typeface="+mn-ea"/>
                <a:cs typeface="+mn-cs"/>
              </a:rPr>
              <a:t>therefore subject to the export control laws of the US Government.   Transfer of this data by any means to foreign persons or their representatives, whether in the US or abroad, without a validated export authorization or approval from the US Department of State, is prohibited. Violations of ITAR are subject to fines, imprisonment, or both, under Title 22, United States Code (U.S.C.), Section 2778, Control of Exports and Imports and title 50 U.S.C., Appendix 2410, Violations.</a:t>
            </a:r>
          </a:p>
          <a:p>
            <a:endParaRPr lang="en-US" sz="1235" b="1" kern="1200" baseline="0" dirty="0">
              <a:solidFill>
                <a:schemeClr val="tx1"/>
              </a:solidFill>
              <a:latin typeface="55 Helvetica Roman" pitchFamily="1" charset="0"/>
              <a:ea typeface="+mn-ea"/>
              <a:cs typeface="+mn-cs"/>
            </a:endParaRPr>
          </a:p>
          <a:p>
            <a:r>
              <a:rPr lang="en-US" sz="1059" b="1" kern="1200" baseline="0" dirty="0">
                <a:solidFill>
                  <a:schemeClr val="tx1"/>
                </a:solidFill>
                <a:latin typeface="55 Helvetica Roman" pitchFamily="1" charset="0"/>
                <a:ea typeface="+mn-ea"/>
                <a:cs typeface="+mn-cs"/>
              </a:rPr>
              <a:t>DESTRUCTION NOTICE: When this document is no longer required, destroy by any method that will prevent reconstruction of the information.</a:t>
            </a:r>
            <a:endParaRPr lang="en-US" sz="1059" b="1" dirty="0">
              <a:solidFill>
                <a:schemeClr val="tx1"/>
              </a:solidFill>
              <a:latin typeface="Arial" charset="0"/>
            </a:endParaRPr>
          </a:p>
        </p:txBody>
      </p:sp>
      <p:sp>
        <p:nvSpPr>
          <p:cNvPr id="3" name="Text Placeholder 2"/>
          <p:cNvSpPr>
            <a:spLocks noGrp="1"/>
          </p:cNvSpPr>
          <p:nvPr>
            <p:ph type="body" sz="quarter" idx="10"/>
          </p:nvPr>
        </p:nvSpPr>
        <p:spPr>
          <a:xfrm>
            <a:off x="565727" y="1846662"/>
            <a:ext cx="8037561" cy="1032341"/>
          </a:xfrm>
        </p:spPr>
        <p:txBody>
          <a:bodyPr/>
          <a:lstStyle/>
          <a:p>
            <a:pPr lvl="0"/>
            <a:r>
              <a:rPr lang="en-US"/>
              <a:t>Click to edit Master text styles</a:t>
            </a:r>
          </a:p>
        </p:txBody>
      </p:sp>
      <p:sp>
        <p:nvSpPr>
          <p:cNvPr id="6" name="Text Placeholder 5"/>
          <p:cNvSpPr>
            <a:spLocks noGrp="1"/>
          </p:cNvSpPr>
          <p:nvPr>
            <p:ph type="body" sz="quarter" idx="11"/>
          </p:nvPr>
        </p:nvSpPr>
        <p:spPr>
          <a:xfrm>
            <a:off x="565728" y="2819681"/>
            <a:ext cx="8072198" cy="683559"/>
          </a:xfrm>
        </p:spPr>
        <p:txBody>
          <a:bodyPr/>
          <a:lstStyle/>
          <a:p>
            <a:pPr lvl="0"/>
            <a:r>
              <a:rPr lang="en-US"/>
              <a:t>Click to edit Master text styles</a:t>
            </a:r>
          </a:p>
        </p:txBody>
      </p:sp>
    </p:spTree>
    <p:extLst>
      <p:ext uri="{BB962C8B-B14F-4D97-AF65-F5344CB8AC3E}">
        <p14:creationId xmlns:p14="http://schemas.microsoft.com/office/powerpoint/2010/main" val="1645958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0956462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2255588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660037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1894967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5293511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827196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7844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3259815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15468198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with Caption">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9"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10"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36605791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98314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6515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Tree>
    <p:extLst>
      <p:ext uri="{BB962C8B-B14F-4D97-AF65-F5344CB8AC3E}">
        <p14:creationId xmlns:p14="http://schemas.microsoft.com/office/powerpoint/2010/main" val="50804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TAR 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603401" y="1344558"/>
            <a:ext cx="11083636"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2"/>
          <p:cNvSpPr>
            <a:spLocks noGrp="1" noChangeArrowheads="1"/>
          </p:cNvSpPr>
          <p:nvPr>
            <p:ph type="title"/>
          </p:nvPr>
        </p:nvSpPr>
        <p:spPr bwMode="auto">
          <a:xfrm>
            <a:off x="1465296"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669897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TAR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979" y="3352183"/>
            <a:ext cx="10362045" cy="1362916"/>
          </a:xfrm>
        </p:spPr>
        <p:txBody>
          <a:bodyPr anchor="t"/>
          <a:lstStyle>
            <a:lvl1pPr algn="l">
              <a:defRPr sz="353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4979" y="4718340"/>
            <a:ext cx="10362045" cy="1500187"/>
          </a:xfrm>
        </p:spPr>
        <p:txBody>
          <a:bodyPr anchor="t"/>
          <a:lstStyle>
            <a:lvl1pPr marL="0" indent="0">
              <a:buNone/>
              <a:defRPr sz="1765">
                <a:solidFill>
                  <a:schemeClr val="bg1">
                    <a:lumMod val="50000"/>
                  </a:schemeClr>
                </a:solidFill>
              </a:defRPr>
            </a:lvl1pPr>
            <a:lvl2pPr marL="403433" indent="0">
              <a:buNone/>
              <a:defRPr sz="1588"/>
            </a:lvl2pPr>
            <a:lvl3pPr marL="806867" indent="0">
              <a:buNone/>
              <a:defRPr sz="1412"/>
            </a:lvl3pPr>
            <a:lvl4pPr marL="1210300" indent="0">
              <a:buNone/>
              <a:defRPr sz="1235"/>
            </a:lvl4pPr>
            <a:lvl5pPr marL="1613733" indent="0">
              <a:buNone/>
              <a:defRPr sz="1235"/>
            </a:lvl5pPr>
            <a:lvl6pPr marL="2017166" indent="0">
              <a:buNone/>
              <a:defRPr sz="1235"/>
            </a:lvl6pPr>
            <a:lvl7pPr marL="2420600" indent="0">
              <a:buNone/>
              <a:defRPr sz="1235"/>
            </a:lvl7pPr>
            <a:lvl8pPr marL="2824033" indent="0">
              <a:buNone/>
              <a:defRPr sz="1235"/>
            </a:lvl8pPr>
            <a:lvl9pPr marL="3227466" indent="0">
              <a:buNone/>
              <a:defRPr sz="1235"/>
            </a:lvl9pPr>
          </a:lstStyle>
          <a:p>
            <a:pPr lvl="0"/>
            <a:r>
              <a:rPr lang="en-US"/>
              <a:t>Click to edit Master text styles</a:t>
            </a:r>
          </a:p>
        </p:txBody>
      </p:sp>
    </p:spTree>
    <p:extLst>
      <p:ext uri="{BB962C8B-B14F-4D97-AF65-F5344CB8AC3E}">
        <p14:creationId xmlns:p14="http://schemas.microsoft.com/office/powerpoint/2010/main" val="13971343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TAR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984"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8393" y="1338589"/>
            <a:ext cx="5541818" cy="5002306"/>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5067754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TAR 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609984"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bwMode="auto">
          <a:xfrm flipV="1">
            <a:off x="6202947" y="1277379"/>
            <a:ext cx="0" cy="5123329"/>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609984"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6" name="Content Placeholder 2"/>
          <p:cNvSpPr>
            <a:spLocks noGrp="1"/>
          </p:cNvSpPr>
          <p:nvPr>
            <p:ph sz="half" idx="11"/>
          </p:nvPr>
        </p:nvSpPr>
        <p:spPr>
          <a:xfrm>
            <a:off x="6239306" y="133858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2"/>
          </p:nvPr>
        </p:nvSpPr>
        <p:spPr>
          <a:xfrm>
            <a:off x="6239306" y="3921839"/>
            <a:ext cx="5541818" cy="2420471"/>
          </a:xfrm>
        </p:spPr>
        <p:txBody>
          <a:bodyPr/>
          <a:lstStyle>
            <a:lvl1pPr>
              <a:defRPr sz="2118"/>
            </a:lvl1pPr>
            <a:lvl2pPr>
              <a:defRPr sz="1765"/>
            </a:lvl2pPr>
            <a:lvl3pPr>
              <a:defRPr sz="1588"/>
            </a:lvl3pPr>
            <a:lvl4pPr>
              <a:defRPr sz="1412"/>
            </a:lvl4pPr>
            <a:lvl5pPr>
              <a:defRPr sz="1412"/>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userDrawn="1"/>
        </p:nvCxnSpPr>
        <p:spPr bwMode="auto">
          <a:xfrm flipV="1">
            <a:off x="0" y="3843029"/>
            <a:ext cx="121920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extLst>
      <p:ext uri="{BB962C8B-B14F-4D97-AF65-F5344CB8AC3E}">
        <p14:creationId xmlns:p14="http://schemas.microsoft.com/office/powerpoint/2010/main" val="19100474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TAR 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986"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1984254"/>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4137" y="1344118"/>
            <a:ext cx="5541818" cy="640136"/>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7" y="1984253"/>
            <a:ext cx="5541818" cy="4356847"/>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8578614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TAR 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465295" y="131053"/>
            <a:ext cx="8201891"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3403480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ITAR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8834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TAR Content with Caption">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813543" y="1348901"/>
            <a:ext cx="6871855" cy="5002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986" y="1348900"/>
            <a:ext cx="4010121" cy="1048871"/>
          </a:xfrm>
        </p:spPr>
        <p:txBody>
          <a:bodyPr anchor="b"/>
          <a:lstStyle>
            <a:lvl1pPr algn="l">
              <a:defRPr sz="1765" b="1"/>
            </a:lvl1pPr>
          </a:lstStyle>
          <a:p>
            <a:r>
              <a:rPr lang="en-US"/>
              <a:t>Click to edit Master title style</a:t>
            </a:r>
            <a:endParaRPr lang="en-US" dirty="0"/>
          </a:p>
        </p:txBody>
      </p:sp>
      <p:sp>
        <p:nvSpPr>
          <p:cNvPr id="4" name="Text Placeholder 3"/>
          <p:cNvSpPr>
            <a:spLocks noGrp="1"/>
          </p:cNvSpPr>
          <p:nvPr>
            <p:ph type="body" sz="half" idx="2"/>
          </p:nvPr>
        </p:nvSpPr>
        <p:spPr>
          <a:xfrm>
            <a:off x="609986" y="2399239"/>
            <a:ext cx="4010121" cy="3953435"/>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Tree>
    <p:extLst>
      <p:ext uri="{BB962C8B-B14F-4D97-AF65-F5344CB8AC3E}">
        <p14:creationId xmlns:p14="http://schemas.microsoft.com/office/powerpoint/2010/main" val="27130111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TAR 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910" y="1535794"/>
            <a:ext cx="7315970" cy="4338447"/>
          </a:xfr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r>
              <a:rPr lang="en-US"/>
              <a:t>Click icon to add picture</a:t>
            </a:r>
          </a:p>
        </p:txBody>
      </p:sp>
      <p:sp>
        <p:nvSpPr>
          <p:cNvPr id="4" name="Text Placeholder 3"/>
          <p:cNvSpPr>
            <a:spLocks noGrp="1"/>
          </p:cNvSpPr>
          <p:nvPr>
            <p:ph type="body" sz="half" idx="2"/>
          </p:nvPr>
        </p:nvSpPr>
        <p:spPr>
          <a:xfrm>
            <a:off x="2389910" y="5877188"/>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9"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21772106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TAR Table with Caption">
    <p:spTree>
      <p:nvGrpSpPr>
        <p:cNvPr id="1" name=""/>
        <p:cNvGrpSpPr/>
        <p:nvPr/>
      </p:nvGrpSpPr>
      <p:grpSpPr>
        <a:xfrm>
          <a:off x="0" y="0"/>
          <a:ext cx="0" cy="0"/>
          <a:chOff x="0" y="0"/>
          <a:chExt cx="0" cy="0"/>
        </a:xfrm>
      </p:grpSpPr>
      <p:sp>
        <p:nvSpPr>
          <p:cNvPr id="8" name="Table Placeholder 7"/>
          <p:cNvSpPr>
            <a:spLocks noGrp="1"/>
          </p:cNvSpPr>
          <p:nvPr>
            <p:ph type="tbl" sz="quarter" idx="12"/>
          </p:nvPr>
        </p:nvSpPr>
        <p:spPr>
          <a:xfrm>
            <a:off x="2389909" y="1960440"/>
            <a:ext cx="7315200" cy="4333531"/>
          </a:xfrm>
          <a:ln>
            <a:noFill/>
          </a:ln>
        </p:spPr>
        <p:txBody>
          <a:bodyPr/>
          <a:lstStyle>
            <a:lvl1pPr>
              <a:buFont typeface="Arial" pitchFamily="34" charset="0"/>
              <a:buNone/>
              <a:defRPr/>
            </a:lvl1pPr>
          </a:lstStyle>
          <a:p>
            <a:r>
              <a:rPr lang="en-US"/>
              <a:t>Click icon to add table</a:t>
            </a:r>
            <a:endParaRPr lang="en-US" dirty="0"/>
          </a:p>
        </p:txBody>
      </p:sp>
      <p:sp>
        <p:nvSpPr>
          <p:cNvPr id="4" name="Text Placeholder 3"/>
          <p:cNvSpPr>
            <a:spLocks noGrp="1"/>
          </p:cNvSpPr>
          <p:nvPr>
            <p:ph type="body" sz="half" idx="2"/>
          </p:nvPr>
        </p:nvSpPr>
        <p:spPr>
          <a:xfrm>
            <a:off x="2389910" y="1535552"/>
            <a:ext cx="7315970" cy="414618"/>
          </a:xfrm>
        </p:spPr>
        <p:txBody>
          <a:bodyPr/>
          <a:lstStyle>
            <a:lvl1pPr marL="0" indent="0">
              <a:buNone/>
              <a:defRPr sz="1235"/>
            </a:lvl1pPr>
            <a:lvl2pPr marL="403433" indent="0">
              <a:buNone/>
              <a:defRPr sz="1059"/>
            </a:lvl2pPr>
            <a:lvl3pPr marL="806867" indent="0">
              <a:buNone/>
              <a:defRPr sz="882"/>
            </a:lvl3pPr>
            <a:lvl4pPr marL="1210300" indent="0">
              <a:buNone/>
              <a:defRPr sz="794"/>
            </a:lvl4pPr>
            <a:lvl5pPr marL="1613733" indent="0">
              <a:buNone/>
              <a:defRPr sz="794"/>
            </a:lvl5pPr>
            <a:lvl6pPr marL="2017166" indent="0">
              <a:buNone/>
              <a:defRPr sz="794"/>
            </a:lvl6pPr>
            <a:lvl7pPr marL="2420600" indent="0">
              <a:buNone/>
              <a:defRPr sz="794"/>
            </a:lvl7pPr>
            <a:lvl8pPr marL="2824033" indent="0">
              <a:buNone/>
              <a:defRPr sz="794"/>
            </a:lvl8pPr>
            <a:lvl9pPr marL="3227466" indent="0">
              <a:buNone/>
              <a:defRPr sz="794"/>
            </a:lvl9pPr>
          </a:lstStyle>
          <a:p>
            <a:pPr lvl="0"/>
            <a:r>
              <a:rPr lang="en-US"/>
              <a:t>Click to edit Master text styles</a:t>
            </a:r>
          </a:p>
        </p:txBody>
      </p:sp>
      <p:sp>
        <p:nvSpPr>
          <p:cNvPr id="11" name="Title 1"/>
          <p:cNvSpPr>
            <a:spLocks noGrp="1"/>
          </p:cNvSpPr>
          <p:nvPr>
            <p:ph type="title"/>
          </p:nvPr>
        </p:nvSpPr>
        <p:spPr>
          <a:xfrm>
            <a:off x="1465295" y="131053"/>
            <a:ext cx="8201891" cy="837640"/>
          </a:xfrm>
        </p:spPr>
        <p:txBody>
          <a:bodyPr/>
          <a:lstStyle/>
          <a:p>
            <a:r>
              <a:rPr lang="en-US"/>
              <a:t>Click to edit Master title style</a:t>
            </a:r>
            <a:endParaRPr lang="en-US" dirty="0"/>
          </a:p>
        </p:txBody>
      </p:sp>
    </p:spTree>
    <p:extLst>
      <p:ext uri="{BB962C8B-B14F-4D97-AF65-F5344CB8AC3E}">
        <p14:creationId xmlns:p14="http://schemas.microsoft.com/office/powerpoint/2010/main" val="20987204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TAR 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986" y="1342667"/>
            <a:ext cx="11083636"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61155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TAR Vertical Title and Text">
    <p:spTree>
      <p:nvGrpSpPr>
        <p:cNvPr id="1" name=""/>
        <p:cNvGrpSpPr/>
        <p:nvPr/>
      </p:nvGrpSpPr>
      <p:grpSpPr>
        <a:xfrm>
          <a:off x="0" y="0"/>
          <a:ext cx="0" cy="0"/>
          <a:chOff x="0" y="0"/>
          <a:chExt cx="0" cy="0"/>
        </a:xfrm>
      </p:grpSpPr>
      <p:sp>
        <p:nvSpPr>
          <p:cNvPr id="3" name="Vertical Title 1"/>
          <p:cNvSpPr>
            <a:spLocks noGrp="1"/>
          </p:cNvSpPr>
          <p:nvPr>
            <p:ph type="title" orient="vert"/>
          </p:nvPr>
        </p:nvSpPr>
        <p:spPr>
          <a:xfrm>
            <a:off x="8916940" y="1348242"/>
            <a:ext cx="2767061" cy="5002306"/>
          </a:xfrm>
        </p:spPr>
        <p:txBody>
          <a:bodyPr vert="eaVert"/>
          <a:lstStyle/>
          <a:p>
            <a:r>
              <a:rPr lang="en-US"/>
              <a:t>Click to edit Master title style</a:t>
            </a:r>
            <a:endParaRPr lang="en-US" dirty="0"/>
          </a:p>
        </p:txBody>
      </p:sp>
      <p:sp>
        <p:nvSpPr>
          <p:cNvPr id="4" name="Vertical Text Placeholder 2"/>
          <p:cNvSpPr>
            <a:spLocks noGrp="1"/>
          </p:cNvSpPr>
          <p:nvPr>
            <p:ph type="body" orient="vert" idx="1"/>
          </p:nvPr>
        </p:nvSpPr>
        <p:spPr>
          <a:xfrm>
            <a:off x="609986" y="1348242"/>
            <a:ext cx="8122227" cy="50023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4653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2.png"/><Relationship Id="rId2" Type="http://schemas.openxmlformats.org/officeDocument/2006/relationships/slideLayout" Target="../slideLayouts/slideLayout6.xml"/><Relationship Id="rId16"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2.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6" Type="http://schemas.openxmlformats.org/officeDocument/2006/relationships/image" Target="../media/image5.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6.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5.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1.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6"/>
          <a:stretch>
            <a:fillRect/>
          </a:stretch>
        </p:blipFill>
        <p:spPr bwMode="auto">
          <a:xfrm>
            <a:off x="286624" y="5751183"/>
            <a:ext cx="1093525" cy="658346"/>
          </a:xfrm>
          <a:prstGeom prst="rect">
            <a:avLst/>
          </a:prstGeom>
          <a:noFill/>
          <a:ln w="9525">
            <a:noFill/>
            <a:miter lim="800000"/>
            <a:headEnd/>
            <a:tailEnd/>
          </a:ln>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813500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6"/>
          <a:stretch>
            <a:fillRect/>
          </a:stretch>
        </p:blipFill>
        <p:spPr bwMode="auto">
          <a:xfrm>
            <a:off x="11103082" y="304640"/>
            <a:ext cx="653109" cy="393198"/>
          </a:xfrm>
          <a:prstGeom prst="rect">
            <a:avLst/>
          </a:prstGeom>
          <a:noFill/>
          <a:ln w="9525">
            <a:noFill/>
            <a:miter lim="800000"/>
            <a:headEnd/>
            <a:tailEnd/>
          </a:ln>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347403445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6"/>
          <p:cNvSpPr>
            <a:spLocks noChangeArrowheads="1"/>
          </p:cNvSpPr>
          <p:nvPr/>
        </p:nvSpPr>
        <p:spPr bwMode="auto">
          <a:xfrm>
            <a:off x="80818" y="6477582"/>
            <a:ext cx="11074015" cy="312364"/>
          </a:xfrm>
          <a:prstGeom prst="rect">
            <a:avLst/>
          </a:prstGeom>
          <a:noFill/>
          <a:ln w="9525">
            <a:noFill/>
            <a:miter lim="800000"/>
            <a:headEnd/>
            <a:tailEnd/>
          </a:ln>
          <a:effectLst/>
        </p:spPr>
        <p:txBody>
          <a:bodyPr lIns="89896" tIns="44948" rIns="89896" bIns="44948">
            <a:prstTxWarp prst="textNoShape">
              <a:avLst/>
            </a:prstTxWarp>
          </a:bodyPr>
          <a:lstStyle/>
          <a:p>
            <a:pPr defTabSz="899320" eaLnBrk="1" hangingPunct="1"/>
            <a:r>
              <a:rPr lang="en-US" sz="794" dirty="0">
                <a:solidFill>
                  <a:srgbClr val="677085"/>
                </a:solidFill>
                <a:latin typeface="Arial" charset="0"/>
              </a:rPr>
              <a:t>National Aeronautics and Space Administration</a:t>
            </a:r>
          </a:p>
          <a:p>
            <a:pPr defTabSz="899320" eaLnBrk="1" hangingPunct="1"/>
            <a:r>
              <a:rPr lang="en-US" sz="794" dirty="0">
                <a:solidFill>
                  <a:srgbClr val="677085"/>
                </a:solidFill>
                <a:latin typeface="Arial Black" charset="0"/>
              </a:rPr>
              <a:t>www.nasa.gov</a:t>
            </a:r>
            <a:endParaRPr lang="en-US" sz="794" dirty="0">
              <a:solidFill>
                <a:srgbClr val="677085"/>
              </a:solidFill>
              <a:latin typeface="Arial" charset="0"/>
            </a:endParaRPr>
          </a:p>
        </p:txBody>
      </p:sp>
      <p:sp>
        <p:nvSpPr>
          <p:cNvPr id="18" name="Rectangle 7"/>
          <p:cNvSpPr>
            <a:spLocks noChangeArrowheads="1"/>
          </p:cNvSpPr>
          <p:nvPr/>
        </p:nvSpPr>
        <p:spPr bwMode="auto">
          <a:xfrm>
            <a:off x="1001577" y="6193127"/>
            <a:ext cx="11074015" cy="664873"/>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 </a:t>
            </a:r>
            <a:endParaRPr lang="en-US" sz="1765"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5"/>
          <a:stretch>
            <a:fillRect/>
          </a:stretch>
        </p:blipFill>
        <p:spPr bwMode="auto">
          <a:xfrm>
            <a:off x="286624" y="5751183"/>
            <a:ext cx="1093525" cy="658346"/>
          </a:xfrm>
          <a:prstGeom prst="rect">
            <a:avLst/>
          </a:prstGeom>
          <a:noFill/>
          <a:ln w="9525">
            <a:noFill/>
            <a:miter lim="800000"/>
            <a:headEnd/>
            <a:tailEnd/>
          </a:ln>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741" y="136367"/>
            <a:ext cx="2044440" cy="118653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0215" y="0"/>
            <a:ext cx="4171785" cy="6858000"/>
          </a:xfrm>
          <a:prstGeom prst="rect">
            <a:avLst/>
          </a:prstGeom>
        </p:spPr>
      </p:pic>
      <p:sp>
        <p:nvSpPr>
          <p:cNvPr id="2" name="Title Placeholder 1"/>
          <p:cNvSpPr>
            <a:spLocks noGrp="1"/>
          </p:cNvSpPr>
          <p:nvPr>
            <p:ph type="title"/>
          </p:nvPr>
        </p:nvSpPr>
        <p:spPr>
          <a:xfrm>
            <a:off x="1001576" y="2178850"/>
            <a:ext cx="10032135" cy="7448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 Placeholder 4"/>
          <p:cNvSpPr>
            <a:spLocks noGrp="1"/>
          </p:cNvSpPr>
          <p:nvPr>
            <p:ph type="body" idx="1"/>
          </p:nvPr>
        </p:nvSpPr>
        <p:spPr>
          <a:xfrm>
            <a:off x="1001577" y="3188572"/>
            <a:ext cx="8800497" cy="1608757"/>
          </a:xfrm>
          <a:prstGeom prst="rect">
            <a:avLst/>
          </a:prstGeom>
        </p:spPr>
        <p:txBody>
          <a:bodyPr vert="horz" lIns="91440" tIns="45720" rIns="91440" bIns="45720" rtlCol="0">
            <a:normAutofit/>
          </a:bodyPr>
          <a:lstStyle/>
          <a:p>
            <a:pPr lvl="0"/>
            <a:r>
              <a:rPr lang="en-US" dirty="0"/>
              <a:t>Click to edit Master text styles</a:t>
            </a:r>
          </a:p>
        </p:txBody>
      </p:sp>
    </p:spTree>
    <p:extLst>
      <p:ext uri="{BB962C8B-B14F-4D97-AF65-F5344CB8AC3E}">
        <p14:creationId xmlns:p14="http://schemas.microsoft.com/office/powerpoint/2010/main" val="93306991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lvl1pPr algn="l" defTabSz="806867" rtl="0" eaLnBrk="1" latinLnBrk="0" hangingPunct="1">
        <a:spcBef>
          <a:spcPct val="0"/>
        </a:spcBef>
        <a:buNone/>
        <a:defRPr sz="3883" kern="1200" cap="none" baseline="0">
          <a:solidFill>
            <a:schemeClr val="tx1"/>
          </a:solidFill>
          <a:latin typeface="+mj-lt"/>
          <a:ea typeface="+mj-ea"/>
          <a:cs typeface="+mj-cs"/>
        </a:defRPr>
      </a:lvl1pPr>
    </p:titleStyle>
    <p:bodyStyle>
      <a:lvl1pPr marL="0" indent="0" algn="l" defTabSz="806867" rtl="0" eaLnBrk="1" latinLnBrk="0" hangingPunct="1">
        <a:spcBef>
          <a:spcPct val="20000"/>
        </a:spcBef>
        <a:buFont typeface="Arial" pitchFamily="34" charset="0"/>
        <a:buNone/>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3" y="252133"/>
            <a:ext cx="1093525"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Tree>
    <p:extLst>
      <p:ext uri="{BB962C8B-B14F-4D97-AF65-F5344CB8AC3E}">
        <p14:creationId xmlns:p14="http://schemas.microsoft.com/office/powerpoint/2010/main" val="259368977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auto">
          <a:xfrm>
            <a:off x="0" y="0"/>
            <a:ext cx="12192000" cy="6858000"/>
          </a:xfrm>
          <a:prstGeom prst="rect">
            <a:avLst/>
          </a:prstGeom>
          <a:solidFill>
            <a:srgbClr val="232323"/>
          </a:solidFill>
          <a:ln w="9525" cap="flat" cmpd="sng" algn="ctr">
            <a:no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marL="0" marR="0" indent="0" algn="l" defTabSz="806867" rtl="0" eaLnBrk="0" fontAlgn="base" latinLnBrk="0" hangingPunct="0">
              <a:lnSpc>
                <a:spcPct val="100000"/>
              </a:lnSpc>
              <a:spcBef>
                <a:spcPct val="0"/>
              </a:spcBef>
              <a:spcAft>
                <a:spcPct val="0"/>
              </a:spcAft>
              <a:buClrTx/>
              <a:buSzTx/>
              <a:buFontTx/>
              <a:buNone/>
              <a:tabLst/>
            </a:pPr>
            <a:endParaRPr kumimoji="0" lang="en-US" sz="794" b="0" i="0" u="none" strike="noStrike" cap="none" normalizeH="0" baseline="0">
              <a:ln>
                <a:noFill/>
              </a:ln>
              <a:solidFill>
                <a:srgbClr val="666666"/>
              </a:solidFill>
              <a:effectLst/>
              <a:latin typeface="55 Helvetica Roman" pitchFamily="1" charset="0"/>
            </a:endParaRPr>
          </a:p>
        </p:txBody>
      </p:sp>
      <p:sp>
        <p:nvSpPr>
          <p:cNvPr id="8" name="Text Box 7"/>
          <p:cNvSpPr txBox="1">
            <a:spLocks noChangeArrowheads="1"/>
          </p:cNvSpPr>
          <p:nvPr/>
        </p:nvSpPr>
        <p:spPr bwMode="auto">
          <a:xfrm>
            <a:off x="330969" y="6505926"/>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algn="l" defTabSz="899320" rtl="0" eaLnBrk="1" fontAlgn="base" hangingPunct="1">
              <a:spcBef>
                <a:spcPct val="0"/>
              </a:spcBef>
              <a:spcAft>
                <a:spcPct val="0"/>
              </a:spcAft>
            </a:pPr>
            <a:r>
              <a:rPr lang="en-US" sz="706" kern="1200" dirty="0">
                <a:solidFill>
                  <a:srgbClr val="677085"/>
                </a:solidFill>
                <a:latin typeface="Arial" charset="0"/>
                <a:ea typeface="+mn-ea"/>
                <a:cs typeface="+mn-cs"/>
              </a:rPr>
              <a:t>National Aeronautics and Space Administration</a:t>
            </a:r>
          </a:p>
        </p:txBody>
      </p:sp>
      <p:pic>
        <p:nvPicPr>
          <p:cNvPr id="9" name="Picture 12" descr="NASA insigniaCMYK"/>
          <p:cNvPicPr preferRelativeResize="0">
            <a:picLocks noChangeAspect="1" noChangeArrowheads="1"/>
          </p:cNvPicPr>
          <p:nvPr/>
        </p:nvPicPr>
        <p:blipFill>
          <a:blip r:embed="rId3"/>
          <a:stretch>
            <a:fillRect/>
          </a:stretch>
        </p:blipFill>
        <p:spPr bwMode="auto">
          <a:xfrm>
            <a:off x="3414945" y="1815353"/>
            <a:ext cx="5360600" cy="3227294"/>
          </a:xfrm>
          <a:prstGeom prst="rect">
            <a:avLst/>
          </a:prstGeom>
          <a:noFill/>
          <a:ln w="9525">
            <a:noFill/>
            <a:miter lim="800000"/>
            <a:headEnd/>
            <a:tailEnd/>
          </a:ln>
          <a:effectLst>
            <a:outerShdw blurRad="50800" dist="63500" dir="5400000" algn="t" rotWithShape="0">
              <a:prstClr val="black">
                <a:alpha val="40000"/>
              </a:prstClr>
            </a:outerShdw>
          </a:effectLst>
        </p:spPr>
      </p:pic>
      <p:sp>
        <p:nvSpPr>
          <p:cNvPr id="10" name="Rectangle 7"/>
          <p:cNvSpPr>
            <a:spLocks noChangeArrowheads="1"/>
          </p:cNvSpPr>
          <p:nvPr/>
        </p:nvSpPr>
        <p:spPr bwMode="auto">
          <a:xfrm>
            <a:off x="10087987" y="6475101"/>
            <a:ext cx="1469012" cy="287175"/>
          </a:xfrm>
          <a:prstGeom prst="rect">
            <a:avLst/>
          </a:prstGeom>
          <a:noFill/>
          <a:ln w="9525">
            <a:noFill/>
            <a:miter lim="800000"/>
            <a:headEnd/>
            <a:tailEnd/>
          </a:ln>
          <a:effectLst/>
        </p:spPr>
        <p:txBody>
          <a:bodyPr lIns="89896" tIns="44948" rIns="89896" bIns="44948" anchor="b">
            <a:prstTxWarp prst="textNoShape">
              <a:avLst/>
            </a:prstTxWarp>
          </a:bodyPr>
          <a:lstStyle/>
          <a:p>
            <a:pPr algn="r" defTabSz="899320" eaLnBrk="1" hangingPunct="1"/>
            <a:r>
              <a:rPr lang="en-US" sz="706" dirty="0">
                <a:solidFill>
                  <a:srgbClr val="677085"/>
                </a:solidFill>
                <a:latin typeface="Arial Black" charset="0"/>
              </a:rPr>
              <a:t>www.nasa.gov </a:t>
            </a:r>
            <a:endParaRPr lang="en-US" sz="1765" dirty="0">
              <a:solidFill>
                <a:srgbClr val="677085"/>
              </a:solidFill>
              <a:latin typeface="75 Helvetica Bold" pitchFamily="1" charset="0"/>
            </a:endParaRPr>
          </a:p>
        </p:txBody>
      </p:sp>
    </p:spTree>
    <p:extLst>
      <p:ext uri="{BB962C8B-B14F-4D97-AF65-F5344CB8AC3E}">
        <p14:creationId xmlns:p14="http://schemas.microsoft.com/office/powerpoint/2010/main" val="2475518172"/>
      </p:ext>
    </p:extLst>
  </p:cSld>
  <p:clrMap bg1="dk1" tx1="lt1" bg2="dk2" tx2="lt2" accent1="accent1" accent2="accent2" accent3="accent3" accent4="accent4" accent5="accent5" accent6="accent6" hlink="hlink" folHlink="folHlink"/>
  <p:sldLayoutIdLst>
    <p:sldLayoutId id="2147483699" r:id="rId1"/>
  </p:sldLayoutIdLst>
  <p:hf sldNum="0" hdr="0" ftr="0" dt="0"/>
  <p:txStyles>
    <p:titleStyle>
      <a:lvl1pPr algn="ctr" defTabSz="806867" rtl="0" eaLnBrk="1" latinLnBrk="0" hangingPunct="1">
        <a:spcBef>
          <a:spcPct val="0"/>
        </a:spcBef>
        <a:buNone/>
        <a:defRPr sz="3883" kern="1200">
          <a:solidFill>
            <a:schemeClr val="tx1"/>
          </a:solidFill>
          <a:latin typeface="+mj-lt"/>
          <a:ea typeface="+mj-ea"/>
          <a:cs typeface="+mj-cs"/>
        </a:defRPr>
      </a:lvl1pPr>
    </p:titleStyle>
    <p:bodyStyle>
      <a:lvl1pPr marL="302575" indent="-302575" algn="l" defTabSz="806867" rtl="0" eaLnBrk="1" latinLnBrk="0" hangingPunct="1">
        <a:spcBef>
          <a:spcPct val="20000"/>
        </a:spcBef>
        <a:buFont typeface="Arial" pitchFamily="34" charset="0"/>
        <a:buChar char="•"/>
        <a:defRPr sz="2824" kern="1200">
          <a:solidFill>
            <a:schemeClr val="tx1"/>
          </a:solidFill>
          <a:latin typeface="+mn-lt"/>
          <a:ea typeface="+mn-ea"/>
          <a:cs typeface="+mn-cs"/>
        </a:defRPr>
      </a:lvl1pPr>
      <a:lvl2pPr marL="655579" indent="-252146" algn="l" defTabSz="806867" rtl="0" eaLnBrk="1" latinLnBrk="0" hangingPunct="1">
        <a:spcBef>
          <a:spcPct val="20000"/>
        </a:spcBef>
        <a:buFont typeface="Arial" pitchFamily="34" charset="0"/>
        <a:buChar char="–"/>
        <a:defRPr sz="2471" kern="1200">
          <a:solidFill>
            <a:schemeClr val="tx1"/>
          </a:solidFill>
          <a:latin typeface="+mn-lt"/>
          <a:ea typeface="+mn-ea"/>
          <a:cs typeface="+mn-cs"/>
        </a:defRPr>
      </a:lvl2pPr>
      <a:lvl3pPr marL="1008583" indent="-201717" algn="l" defTabSz="806867" rtl="0" eaLnBrk="1" latinLnBrk="0" hangingPunct="1">
        <a:spcBef>
          <a:spcPct val="20000"/>
        </a:spcBef>
        <a:buFont typeface="Arial" pitchFamily="34" charset="0"/>
        <a:buChar char="•"/>
        <a:defRPr sz="2118" kern="1200">
          <a:solidFill>
            <a:schemeClr val="tx1"/>
          </a:solidFill>
          <a:latin typeface="+mn-lt"/>
          <a:ea typeface="+mn-ea"/>
          <a:cs typeface="+mn-cs"/>
        </a:defRPr>
      </a:lvl3pPr>
      <a:lvl4pPr marL="14120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4pPr>
      <a:lvl5pPr marL="18154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5pPr>
      <a:lvl6pPr marL="22188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6pPr>
      <a:lvl7pPr marL="2622316"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7pPr>
      <a:lvl8pPr marL="3025750"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8pPr>
      <a:lvl9pPr marL="3429183" indent="-201717" algn="l" defTabSz="806867" rtl="0" eaLnBrk="1" latinLnBrk="0" hangingPunct="1">
        <a:spcBef>
          <a:spcPct val="20000"/>
        </a:spcBef>
        <a:buFont typeface="Arial" pitchFamily="34" charset="0"/>
        <a:buChar char="•"/>
        <a:defRPr sz="1765"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Add Presentation Title to Master Slide</a:t>
            </a:r>
          </a:p>
        </p:txBody>
      </p:sp>
      <p:pic>
        <p:nvPicPr>
          <p:cNvPr id="9" name="Picture 8" descr="ACO_Border1-02.png"/>
          <p:cNvPicPr>
            <a:picLocks noChangeAspect="1"/>
          </p:cNvPicPr>
          <p:nvPr/>
        </p:nvPicPr>
        <p:blipFill>
          <a:blip r:embed="rId14"/>
          <a:srcRect t="35526"/>
          <a:stretch>
            <a:fillRect/>
          </a:stretch>
        </p:blipFill>
        <p:spPr>
          <a:xfrm>
            <a:off x="0" y="0"/>
            <a:ext cx="12190993" cy="1446019"/>
          </a:xfrm>
          <a:prstGeom prst="rect">
            <a:avLst/>
          </a:prstGeom>
        </p:spPr>
      </p:pic>
      <p:sp>
        <p:nvSpPr>
          <p:cNvPr id="83970" name="Rectangle 2"/>
          <p:cNvSpPr>
            <a:spLocks noGrp="1" noChangeArrowheads="1"/>
          </p:cNvSpPr>
          <p:nvPr>
            <p:ph type="title"/>
          </p:nvPr>
        </p:nvSpPr>
        <p:spPr bwMode="auto">
          <a:xfrm>
            <a:off x="1465295" y="131053"/>
            <a:ext cx="8196105" cy="837640"/>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15"/>
          <a:stretch>
            <a:fillRect/>
          </a:stretch>
        </p:blipFill>
        <p:spPr bwMode="auto">
          <a:xfrm>
            <a:off x="277873" y="252133"/>
            <a:ext cx="1093525" cy="658346"/>
          </a:xfrm>
          <a:prstGeom prst="rect">
            <a:avLst/>
          </a:prstGeom>
          <a:noFill/>
          <a:ln w="9525">
            <a:noFill/>
            <a:miter lim="800000"/>
            <a:headEnd/>
            <a:tailEnd/>
          </a:ln>
        </p:spPr>
      </p:pic>
      <p:pic>
        <p:nvPicPr>
          <p:cNvPr id="12" name="Picture 11" descr="ED04-Logo.png"/>
          <p:cNvPicPr>
            <a:picLocks noChangeAspect="1"/>
          </p:cNvPicPr>
          <p:nvPr/>
        </p:nvPicPr>
        <p:blipFill>
          <a:blip r:embed="rId16"/>
          <a:stretch>
            <a:fillRect/>
          </a:stretch>
        </p:blipFill>
        <p:spPr>
          <a:xfrm>
            <a:off x="9760710" y="142412"/>
            <a:ext cx="2382247" cy="438375"/>
          </a:xfrm>
          <a:prstGeom prst="rect">
            <a:avLst/>
          </a:prstGeom>
        </p:spPr>
      </p:pic>
      <p:sp>
        <p:nvSpPr>
          <p:cNvPr id="11" name="Text Box 7"/>
          <p:cNvSpPr txBox="1">
            <a:spLocks noChangeArrowheads="1"/>
          </p:cNvSpPr>
          <p:nvPr/>
        </p:nvSpPr>
        <p:spPr bwMode="auto">
          <a:xfrm>
            <a:off x="4309596" y="6464551"/>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chemeClr val="tx1"/>
                </a:solidFill>
                <a:latin typeface="Arial" charset="0"/>
              </a:rPr>
              <a:t>ITAR Controlled Data</a:t>
            </a:r>
          </a:p>
        </p:txBody>
      </p:sp>
      <p:sp>
        <p:nvSpPr>
          <p:cNvPr id="15" name="Text Box 7"/>
          <p:cNvSpPr txBox="1">
            <a:spLocks noChangeArrowheads="1"/>
          </p:cNvSpPr>
          <p:nvPr/>
        </p:nvSpPr>
        <p:spPr bwMode="auto">
          <a:xfrm>
            <a:off x="4309596" y="6872"/>
            <a:ext cx="3572811" cy="240174"/>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ctr" defTabSz="899320">
              <a:spcBef>
                <a:spcPct val="50000"/>
              </a:spcBef>
            </a:pPr>
            <a:r>
              <a:rPr lang="en-US" sz="971" b="1" dirty="0">
                <a:solidFill>
                  <a:srgbClr val="FF0000"/>
                </a:solidFill>
                <a:latin typeface="Arial" charset="0"/>
              </a:rPr>
              <a:t>ITAR Controlled Data</a:t>
            </a:r>
          </a:p>
        </p:txBody>
      </p:sp>
    </p:spTree>
    <p:extLst>
      <p:ext uri="{BB962C8B-B14F-4D97-AF65-F5344CB8AC3E}">
        <p14:creationId xmlns:p14="http://schemas.microsoft.com/office/powerpoint/2010/main" val="252214942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sldNum="0" hdr="0" ftr="0" dt="0"/>
  <p:txStyles>
    <p:titleStyle>
      <a:lvl1pPr algn="l" defTabSz="899320" rtl="0" eaLnBrk="1" fontAlgn="base" hangingPunct="1">
        <a:spcBef>
          <a:spcPct val="0"/>
        </a:spcBef>
        <a:spcAft>
          <a:spcPct val="0"/>
        </a:spcAft>
        <a:defRPr sz="3177">
          <a:solidFill>
            <a:schemeClr val="bg1">
              <a:lumMod val="75000"/>
            </a:schemeClr>
          </a:solidFill>
          <a:latin typeface="+mj-lt"/>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mn-lt"/>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mn-lt"/>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mn-lt"/>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mn-lt"/>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11103081" y="6505927"/>
            <a:ext cx="636618"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fld id="{BFEBD1CC-351E-1945-AB13-50EAE5206521}" type="slidenum">
              <a:rPr lang="en-US" sz="706" smtClean="0">
                <a:solidFill>
                  <a:schemeClr val="tx1"/>
                </a:solidFill>
              </a:rPr>
              <a:pPr algn="r" defTabSz="899320">
                <a:spcBef>
                  <a:spcPct val="50000"/>
                </a:spcBef>
              </a:pPr>
              <a:t>‹#›</a:t>
            </a:fld>
            <a:endParaRPr lang="en-US" sz="706" dirty="0">
              <a:solidFill>
                <a:schemeClr val="tx1"/>
              </a:solidFill>
              <a:latin typeface="Arial" charset="0"/>
            </a:endParaRPr>
          </a:p>
        </p:txBody>
      </p:sp>
      <p:sp>
        <p:nvSpPr>
          <p:cNvPr id="13" name="Text Box 7"/>
          <p:cNvSpPr txBox="1">
            <a:spLocks noChangeArrowheads="1"/>
          </p:cNvSpPr>
          <p:nvPr/>
        </p:nvSpPr>
        <p:spPr bwMode="auto">
          <a:xfrm>
            <a:off x="7447424" y="6505332"/>
            <a:ext cx="3572811" cy="199393"/>
          </a:xfrm>
          <a:prstGeom prst="rect">
            <a:avLst/>
          </a:prstGeom>
          <a:noFill/>
          <a:ln w="9525">
            <a:noFill/>
            <a:miter lim="800000"/>
            <a:headEnd/>
            <a:tailEnd/>
          </a:ln>
          <a:effectLst/>
        </p:spPr>
        <p:txBody>
          <a:bodyPr wrap="square" lIns="89896" tIns="44948" rIns="89896" bIns="44948" anchor="b">
            <a:prstTxWarp prst="textNoShape">
              <a:avLst/>
            </a:prstTxWarp>
            <a:spAutoFit/>
          </a:bodyPr>
          <a:lstStyle/>
          <a:p>
            <a:pPr algn="r" defTabSz="899320">
              <a:spcBef>
                <a:spcPct val="50000"/>
              </a:spcBef>
            </a:pPr>
            <a:r>
              <a:rPr lang="en-US" sz="706" dirty="0">
                <a:solidFill>
                  <a:srgbClr val="000000"/>
                </a:solidFill>
                <a:latin typeface="Arial" charset="0"/>
              </a:rPr>
              <a:t>Lynx</a:t>
            </a:r>
          </a:p>
        </p:txBody>
      </p:sp>
      <p:sp>
        <p:nvSpPr>
          <p:cNvPr id="83970" name="Rectangle 2"/>
          <p:cNvSpPr>
            <a:spLocks noGrp="1" noChangeArrowheads="1"/>
          </p:cNvSpPr>
          <p:nvPr>
            <p:ph type="title"/>
          </p:nvPr>
        </p:nvSpPr>
        <p:spPr bwMode="auto">
          <a:xfrm>
            <a:off x="1950649" y="163354"/>
            <a:ext cx="8196105" cy="675771"/>
          </a:xfrm>
          <a:prstGeom prst="rect">
            <a:avLst/>
          </a:prstGeom>
          <a:noFill/>
          <a:ln w="9525">
            <a:noFill/>
            <a:miter lim="800000"/>
            <a:headEnd/>
            <a:tailEnd/>
          </a:ln>
          <a:effectLst/>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83971" name="Rectangle 3"/>
          <p:cNvSpPr>
            <a:spLocks noGrp="1" noChangeArrowheads="1"/>
          </p:cNvSpPr>
          <p:nvPr>
            <p:ph type="body" idx="1"/>
          </p:nvPr>
        </p:nvSpPr>
        <p:spPr bwMode="auto">
          <a:xfrm>
            <a:off x="609986" y="1341539"/>
            <a:ext cx="11083636" cy="5002306"/>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3975" name="Text Box 7"/>
          <p:cNvSpPr txBox="1">
            <a:spLocks noChangeArrowheads="1"/>
          </p:cNvSpPr>
          <p:nvPr/>
        </p:nvSpPr>
        <p:spPr bwMode="auto">
          <a:xfrm>
            <a:off x="330970" y="6505332"/>
            <a:ext cx="4953000" cy="199393"/>
          </a:xfrm>
          <a:prstGeom prst="rect">
            <a:avLst/>
          </a:prstGeom>
          <a:noFill/>
          <a:ln w="9525">
            <a:noFill/>
            <a:miter lim="800000"/>
            <a:headEnd/>
            <a:tailEnd/>
          </a:ln>
          <a:effectLst/>
        </p:spPr>
        <p:txBody>
          <a:bodyPr lIns="89896" tIns="44948" rIns="89896" bIns="44948" anchor="b">
            <a:prstTxWarp prst="textNoShape">
              <a:avLst/>
            </a:prstTxWarp>
            <a:spAutoFit/>
          </a:bodyPr>
          <a:lstStyle/>
          <a:p>
            <a:pPr defTabSz="899320">
              <a:spcBef>
                <a:spcPct val="50000"/>
              </a:spcBef>
            </a:pPr>
            <a:r>
              <a:rPr lang="en-US" sz="706" dirty="0">
                <a:solidFill>
                  <a:srgbClr val="000000"/>
                </a:solidFill>
                <a:latin typeface="Arial" charset="0"/>
              </a:rPr>
              <a:t>National Aeronautics and Space Administration</a:t>
            </a:r>
          </a:p>
        </p:txBody>
      </p:sp>
      <p:pic>
        <p:nvPicPr>
          <p:cNvPr id="10" name="Picture 25" descr="NASA insigniaCMYK"/>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11103082" y="304640"/>
            <a:ext cx="653109" cy="393198"/>
          </a:xfrm>
          <a:prstGeom prst="rect">
            <a:avLst/>
          </a:prstGeom>
          <a:noFill/>
          <a:ln w="9525">
            <a:noFill/>
            <a:miter lim="800000"/>
            <a:headEnd/>
            <a:tailEnd/>
          </a:ln>
        </p:spPr>
      </p:pic>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807" y="64210"/>
            <a:ext cx="1506035" cy="874059"/>
          </a:xfrm>
          <a:prstGeom prst="rect">
            <a:avLst/>
          </a:prstGeom>
        </p:spPr>
      </p:pic>
    </p:spTree>
    <p:extLst>
      <p:ext uri="{BB962C8B-B14F-4D97-AF65-F5344CB8AC3E}">
        <p14:creationId xmlns:p14="http://schemas.microsoft.com/office/powerpoint/2010/main" val="3422554027"/>
      </p:ext>
    </p:extLst>
  </p:cSld>
  <p:clrMap bg1="lt1" tx1="dk1" bg2="lt2" tx2="dk2" accent1="accent1" accent2="accent2" accent3="accent3" accent4="accent4" accent5="accent5" accent6="accent6" hlink="hlink" folHlink="folHlink"/>
  <p:hf sldNum="0" hdr="0" ftr="0" dt="0"/>
  <p:txStyles>
    <p:titleStyle>
      <a:lvl1pPr algn="ctr" defTabSz="899320" rtl="0" eaLnBrk="1" fontAlgn="base" hangingPunct="1">
        <a:spcBef>
          <a:spcPct val="0"/>
        </a:spcBef>
        <a:spcAft>
          <a:spcPct val="0"/>
        </a:spcAft>
        <a:defRPr sz="3177">
          <a:solidFill>
            <a:schemeClr val="tx1"/>
          </a:solidFill>
          <a:latin typeface="Calibri" panose="020F0502020204030204" pitchFamily="34" charset="0"/>
          <a:ea typeface="+mj-ea"/>
          <a:cs typeface="+mj-cs"/>
        </a:defRPr>
      </a:lvl1pPr>
      <a:lvl2pPr algn="l" defTabSz="899320" rtl="0" eaLnBrk="1" fontAlgn="base" hangingPunct="1">
        <a:spcBef>
          <a:spcPct val="0"/>
        </a:spcBef>
        <a:spcAft>
          <a:spcPct val="0"/>
        </a:spcAft>
        <a:defRPr sz="3177">
          <a:solidFill>
            <a:srgbClr val="939BA8"/>
          </a:solidFill>
          <a:latin typeface="Arial" charset="0"/>
        </a:defRPr>
      </a:lvl2pPr>
      <a:lvl3pPr algn="l" defTabSz="899320" rtl="0" eaLnBrk="1" fontAlgn="base" hangingPunct="1">
        <a:spcBef>
          <a:spcPct val="0"/>
        </a:spcBef>
        <a:spcAft>
          <a:spcPct val="0"/>
        </a:spcAft>
        <a:defRPr sz="3177">
          <a:solidFill>
            <a:srgbClr val="939BA8"/>
          </a:solidFill>
          <a:latin typeface="Arial" charset="0"/>
        </a:defRPr>
      </a:lvl3pPr>
      <a:lvl4pPr algn="l" defTabSz="899320" rtl="0" eaLnBrk="1" fontAlgn="base" hangingPunct="1">
        <a:spcBef>
          <a:spcPct val="0"/>
        </a:spcBef>
        <a:spcAft>
          <a:spcPct val="0"/>
        </a:spcAft>
        <a:defRPr sz="3177">
          <a:solidFill>
            <a:srgbClr val="939BA8"/>
          </a:solidFill>
          <a:latin typeface="Arial" charset="0"/>
        </a:defRPr>
      </a:lvl4pPr>
      <a:lvl5pPr algn="l" defTabSz="899320" rtl="0" eaLnBrk="1" fontAlgn="base" hangingPunct="1">
        <a:spcBef>
          <a:spcPct val="0"/>
        </a:spcBef>
        <a:spcAft>
          <a:spcPct val="0"/>
        </a:spcAft>
        <a:defRPr sz="3177">
          <a:solidFill>
            <a:srgbClr val="939BA8"/>
          </a:solidFill>
          <a:latin typeface="Arial" charset="0"/>
        </a:defRPr>
      </a:lvl5pPr>
      <a:lvl6pPr marL="403433" algn="l" defTabSz="899320" rtl="0" eaLnBrk="1" fontAlgn="base" hangingPunct="1">
        <a:spcBef>
          <a:spcPct val="0"/>
        </a:spcBef>
        <a:spcAft>
          <a:spcPct val="0"/>
        </a:spcAft>
        <a:defRPr sz="3177">
          <a:solidFill>
            <a:srgbClr val="939BA8"/>
          </a:solidFill>
          <a:latin typeface="Arial" charset="0"/>
        </a:defRPr>
      </a:lvl6pPr>
      <a:lvl7pPr marL="806867" algn="l" defTabSz="899320" rtl="0" eaLnBrk="1" fontAlgn="base" hangingPunct="1">
        <a:spcBef>
          <a:spcPct val="0"/>
        </a:spcBef>
        <a:spcAft>
          <a:spcPct val="0"/>
        </a:spcAft>
        <a:defRPr sz="3177">
          <a:solidFill>
            <a:srgbClr val="939BA8"/>
          </a:solidFill>
          <a:latin typeface="Arial" charset="0"/>
        </a:defRPr>
      </a:lvl7pPr>
      <a:lvl8pPr marL="1210300" algn="l" defTabSz="899320" rtl="0" eaLnBrk="1" fontAlgn="base" hangingPunct="1">
        <a:spcBef>
          <a:spcPct val="0"/>
        </a:spcBef>
        <a:spcAft>
          <a:spcPct val="0"/>
        </a:spcAft>
        <a:defRPr sz="3177">
          <a:solidFill>
            <a:srgbClr val="939BA8"/>
          </a:solidFill>
          <a:latin typeface="Arial" charset="0"/>
        </a:defRPr>
      </a:lvl8pPr>
      <a:lvl9pPr marL="1613733" algn="l" defTabSz="899320" rtl="0" eaLnBrk="1" fontAlgn="base" hangingPunct="1">
        <a:spcBef>
          <a:spcPct val="0"/>
        </a:spcBef>
        <a:spcAft>
          <a:spcPct val="0"/>
        </a:spcAft>
        <a:defRPr sz="3177">
          <a:solidFill>
            <a:srgbClr val="939BA8"/>
          </a:solidFill>
          <a:latin typeface="Arial" charset="0"/>
        </a:defRPr>
      </a:lvl9pPr>
    </p:titleStyle>
    <p:bodyStyle>
      <a:lvl1pPr marL="254947" indent="-254947" algn="l" defTabSz="899320" rtl="0" eaLnBrk="1" fontAlgn="base" hangingPunct="1">
        <a:lnSpc>
          <a:spcPct val="100000"/>
        </a:lnSpc>
        <a:spcBef>
          <a:spcPts val="265"/>
        </a:spcBef>
        <a:spcAft>
          <a:spcPts val="265"/>
        </a:spcAft>
        <a:buClr>
          <a:srgbClr val="004FA6"/>
        </a:buClr>
        <a:buSzPct val="80000"/>
        <a:buFont typeface="Wingdings" pitchFamily="2" charset="2"/>
        <a:buChar char=""/>
        <a:defRPr sz="2118">
          <a:solidFill>
            <a:srgbClr val="000000"/>
          </a:solidFill>
          <a:latin typeface="Calibri" panose="020F0502020204030204" pitchFamily="34" charset="0"/>
          <a:ea typeface="+mn-ea"/>
          <a:cs typeface="+mn-cs"/>
        </a:defRPr>
      </a:lvl1pPr>
      <a:lvl2pPr marL="560324" indent="-256349" algn="l" defTabSz="899320" rtl="0" eaLnBrk="1" fontAlgn="base" hangingPunct="1">
        <a:lnSpc>
          <a:spcPct val="100000"/>
        </a:lnSpc>
        <a:spcBef>
          <a:spcPts val="265"/>
        </a:spcBef>
        <a:spcAft>
          <a:spcPts val="265"/>
        </a:spcAft>
        <a:buClr>
          <a:schemeClr val="accent2">
            <a:lumMod val="75000"/>
          </a:schemeClr>
        </a:buClr>
        <a:buSzPct val="75000"/>
        <a:buFont typeface="Wingdings" pitchFamily="2" charset="2"/>
        <a:buChar char="u"/>
        <a:defRPr sz="1765">
          <a:solidFill>
            <a:srgbClr val="000000"/>
          </a:solidFill>
          <a:latin typeface="Calibri" panose="020F0502020204030204" pitchFamily="34" charset="0"/>
          <a:ea typeface="ＭＳ Ｐゴシック" charset="-128"/>
        </a:defRPr>
      </a:lvl2pPr>
      <a:lvl3pPr marL="806867" indent="-197515"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588">
          <a:solidFill>
            <a:srgbClr val="000000"/>
          </a:solidFill>
          <a:latin typeface="Calibri" panose="020F0502020204030204" pitchFamily="34" charset="0"/>
          <a:ea typeface="ＭＳ Ｐゴシック" charset="-128"/>
        </a:defRPr>
      </a:lvl3pPr>
      <a:lvl4pPr marL="1012786" indent="-156891"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4pPr>
      <a:lvl5pPr marL="1210300" indent="-148486" algn="l" defTabSz="899320" rtl="0" eaLnBrk="1" fontAlgn="base" hangingPunct="1">
        <a:lnSpc>
          <a:spcPct val="100000"/>
        </a:lnSpc>
        <a:spcBef>
          <a:spcPts val="265"/>
        </a:spcBef>
        <a:spcAft>
          <a:spcPts val="265"/>
        </a:spcAft>
        <a:buClr>
          <a:schemeClr val="bg1">
            <a:lumMod val="50000"/>
          </a:schemeClr>
        </a:buClr>
        <a:buSzPct val="80000"/>
        <a:buFont typeface="Arial" pitchFamily="34" charset="0"/>
        <a:buChar char="▪"/>
        <a:defRPr sz="1412">
          <a:solidFill>
            <a:srgbClr val="000000"/>
          </a:solidFill>
          <a:latin typeface="Calibri" panose="020F0502020204030204" pitchFamily="34" charset="0"/>
          <a:ea typeface="ＭＳ Ｐゴシック" charset="-128"/>
        </a:defRPr>
      </a:lvl5pPr>
      <a:lvl6pPr marL="24262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6pPr>
      <a:lvl7pPr marL="2829636"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7pPr>
      <a:lvl8pPr marL="3233069"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8pPr>
      <a:lvl9pPr marL="3636503" indent="-224130" algn="l" defTabSz="899320" rtl="0" eaLnBrk="1" fontAlgn="base" hangingPunct="1">
        <a:lnSpc>
          <a:spcPts val="2559"/>
        </a:lnSpc>
        <a:spcBef>
          <a:spcPct val="0"/>
        </a:spcBef>
        <a:spcAft>
          <a:spcPts val="585"/>
        </a:spcAft>
        <a:defRPr sz="1235">
          <a:solidFill>
            <a:srgbClr val="666666"/>
          </a:solidFill>
          <a:latin typeface="+mn-lt"/>
          <a:ea typeface="ＭＳ Ｐゴシック" charset="-128"/>
        </a:defRPr>
      </a:lvl9pPr>
    </p:bodyStyle>
    <p:otherStyle>
      <a:defPPr>
        <a:defRPr lang="en-US"/>
      </a:defPPr>
      <a:lvl1pPr marL="0" algn="l" defTabSz="403433" rtl="0" eaLnBrk="1" latinLnBrk="0" hangingPunct="1">
        <a:defRPr sz="1588" kern="1200">
          <a:solidFill>
            <a:schemeClr val="tx1"/>
          </a:solidFill>
          <a:latin typeface="+mn-lt"/>
          <a:ea typeface="+mn-ea"/>
          <a:cs typeface="+mn-cs"/>
        </a:defRPr>
      </a:lvl1pPr>
      <a:lvl2pPr marL="403433" algn="l" defTabSz="403433" rtl="0" eaLnBrk="1" latinLnBrk="0" hangingPunct="1">
        <a:defRPr sz="1588" kern="1200">
          <a:solidFill>
            <a:schemeClr val="tx1"/>
          </a:solidFill>
          <a:latin typeface="+mn-lt"/>
          <a:ea typeface="+mn-ea"/>
          <a:cs typeface="+mn-cs"/>
        </a:defRPr>
      </a:lvl2pPr>
      <a:lvl3pPr marL="806867" algn="l" defTabSz="403433" rtl="0" eaLnBrk="1" latinLnBrk="0" hangingPunct="1">
        <a:defRPr sz="1588" kern="1200">
          <a:solidFill>
            <a:schemeClr val="tx1"/>
          </a:solidFill>
          <a:latin typeface="+mn-lt"/>
          <a:ea typeface="+mn-ea"/>
          <a:cs typeface="+mn-cs"/>
        </a:defRPr>
      </a:lvl3pPr>
      <a:lvl4pPr marL="1210300" algn="l" defTabSz="403433" rtl="0" eaLnBrk="1" latinLnBrk="0" hangingPunct="1">
        <a:defRPr sz="1588" kern="1200">
          <a:solidFill>
            <a:schemeClr val="tx1"/>
          </a:solidFill>
          <a:latin typeface="+mn-lt"/>
          <a:ea typeface="+mn-ea"/>
          <a:cs typeface="+mn-cs"/>
        </a:defRPr>
      </a:lvl4pPr>
      <a:lvl5pPr marL="1613733" algn="l" defTabSz="403433" rtl="0" eaLnBrk="1" latinLnBrk="0" hangingPunct="1">
        <a:defRPr sz="1588" kern="1200">
          <a:solidFill>
            <a:schemeClr val="tx1"/>
          </a:solidFill>
          <a:latin typeface="+mn-lt"/>
          <a:ea typeface="+mn-ea"/>
          <a:cs typeface="+mn-cs"/>
        </a:defRPr>
      </a:lvl5pPr>
      <a:lvl6pPr marL="2017166" algn="l" defTabSz="403433" rtl="0" eaLnBrk="1" latinLnBrk="0" hangingPunct="1">
        <a:defRPr sz="1588" kern="1200">
          <a:solidFill>
            <a:schemeClr val="tx1"/>
          </a:solidFill>
          <a:latin typeface="+mn-lt"/>
          <a:ea typeface="+mn-ea"/>
          <a:cs typeface="+mn-cs"/>
        </a:defRPr>
      </a:lvl6pPr>
      <a:lvl7pPr marL="2420600" algn="l" defTabSz="403433" rtl="0" eaLnBrk="1" latinLnBrk="0" hangingPunct="1">
        <a:defRPr sz="1588" kern="1200">
          <a:solidFill>
            <a:schemeClr val="tx1"/>
          </a:solidFill>
          <a:latin typeface="+mn-lt"/>
          <a:ea typeface="+mn-ea"/>
          <a:cs typeface="+mn-cs"/>
        </a:defRPr>
      </a:lvl7pPr>
      <a:lvl8pPr marL="2824033" algn="l" defTabSz="403433" rtl="0" eaLnBrk="1" latinLnBrk="0" hangingPunct="1">
        <a:defRPr sz="1588" kern="1200">
          <a:solidFill>
            <a:schemeClr val="tx1"/>
          </a:solidFill>
          <a:latin typeface="+mn-lt"/>
          <a:ea typeface="+mn-ea"/>
          <a:cs typeface="+mn-cs"/>
        </a:defRPr>
      </a:lvl8pPr>
      <a:lvl9pPr marL="3227466" algn="l" defTabSz="403433" rtl="0" eaLnBrk="1" latinLnBrk="0" hangingPunct="1">
        <a:defRPr sz="15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Sphere_of_influence_(astrodynamics)" TargetMode="External"/><Relationship Id="rId2" Type="http://schemas.openxmlformats.org/officeDocument/2006/relationships/hyperlink" Target="https://en.wikipedia.org/wiki/Patched_conic_approximation" TargetMode="Externa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Titan_IIIE" TargetMode="External"/><Relationship Id="rId2" Type="http://schemas.openxmlformats.org/officeDocument/2006/relationships/hyperlink" Target="https://en.wikipedia.org/wiki/Voyager_1#Mission_profile" TargetMode="External"/><Relationship Id="rId1" Type="http://schemas.openxmlformats.org/officeDocument/2006/relationships/slideLayout" Target="../slideLayouts/slideLayout8.xml"/><Relationship Id="rId6" Type="http://schemas.openxmlformats.org/officeDocument/2006/relationships/hyperlink" Target="https://en.wikipedia.org/wiki/Voyager_1" TargetMode="External"/><Relationship Id="rId5" Type="http://schemas.openxmlformats.org/officeDocument/2006/relationships/image" Target="../media/image9.png"/><Relationship Id="rId4" Type="http://schemas.openxmlformats.org/officeDocument/2006/relationships/hyperlink" Target="https://en.wikipedia.org/wiki/Astronomical_uni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CA03AF-3FF5-4A69-BBAF-93DC2CA081EC}"/>
              </a:ext>
            </a:extLst>
          </p:cNvPr>
          <p:cNvSpPr>
            <a:spLocks noGrp="1"/>
          </p:cNvSpPr>
          <p:nvPr>
            <p:ph type="title"/>
          </p:nvPr>
        </p:nvSpPr>
        <p:spPr/>
        <p:txBody>
          <a:bodyPr/>
          <a:lstStyle/>
          <a:p>
            <a:r>
              <a:rPr lang="en-US" dirty="0"/>
              <a:t>Interplanetary Trajectory Optimization ISP</a:t>
            </a:r>
          </a:p>
        </p:txBody>
      </p:sp>
      <p:sp>
        <p:nvSpPr>
          <p:cNvPr id="5" name="Text Placeholder 4">
            <a:extLst>
              <a:ext uri="{FF2B5EF4-FFF2-40B4-BE49-F238E27FC236}">
                <a16:creationId xmlns:a16="http://schemas.microsoft.com/office/drawing/2014/main" id="{B599B512-76A1-463C-B141-6587C7632C3D}"/>
              </a:ext>
            </a:extLst>
          </p:cNvPr>
          <p:cNvSpPr>
            <a:spLocks noGrp="1"/>
          </p:cNvSpPr>
          <p:nvPr>
            <p:ph type="body" sz="quarter" idx="10"/>
          </p:nvPr>
        </p:nvSpPr>
        <p:spPr>
          <a:xfrm>
            <a:off x="1623905" y="2972702"/>
            <a:ext cx="6737499" cy="1185022"/>
          </a:xfrm>
        </p:spPr>
        <p:txBody>
          <a:bodyPr>
            <a:normAutofit/>
          </a:bodyPr>
          <a:lstStyle/>
          <a:p>
            <a:r>
              <a:rPr lang="en-US" dirty="0"/>
              <a:t>Lecture 3</a:t>
            </a:r>
          </a:p>
          <a:p>
            <a:r>
              <a:rPr lang="en-US" dirty="0"/>
              <a:t>Designing an Interplanetary Trajectory</a:t>
            </a:r>
          </a:p>
        </p:txBody>
      </p:sp>
    </p:spTree>
    <p:extLst>
      <p:ext uri="{BB962C8B-B14F-4D97-AF65-F5344CB8AC3E}">
        <p14:creationId xmlns:p14="http://schemas.microsoft.com/office/powerpoint/2010/main" val="1637565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665FED4-1BE7-4664-B0F8-254F70C591FB}"/>
              </a:ext>
            </a:extLst>
          </p:cNvPr>
          <p:cNvSpPr>
            <a:spLocks noGrp="1"/>
          </p:cNvSpPr>
          <p:nvPr>
            <p:ph sz="quarter" idx="12"/>
          </p:nvPr>
        </p:nvSpPr>
        <p:spPr/>
        <p:txBody>
          <a:bodyPr/>
          <a:lstStyle/>
          <a:p>
            <a:r>
              <a:rPr lang="en-US" dirty="0"/>
              <a:t>Designing an Interplanetary Trajectory combined knowledge of spacecraft &amp; orbital dynamics and optimization theory</a:t>
            </a:r>
          </a:p>
          <a:p>
            <a:r>
              <a:rPr lang="en-US" dirty="0"/>
              <a:t>Selecting an appropriate level of fidelity for your analysis is also crucial</a:t>
            </a:r>
          </a:p>
          <a:p>
            <a:r>
              <a:rPr lang="en-US" dirty="0"/>
              <a:t>A common method is to use an iterative fidelity approach, where detail is added in incrementally</a:t>
            </a:r>
          </a:p>
          <a:p>
            <a:endParaRPr lang="en-US" dirty="0"/>
          </a:p>
        </p:txBody>
      </p:sp>
      <p:sp>
        <p:nvSpPr>
          <p:cNvPr id="4" name="Title 3">
            <a:extLst>
              <a:ext uri="{FF2B5EF4-FFF2-40B4-BE49-F238E27FC236}">
                <a16:creationId xmlns:a16="http://schemas.microsoft.com/office/drawing/2014/main" id="{3E2117D7-1CF0-4AAB-A491-07E282E52BB7}"/>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733750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AA6B323B-415F-43EE-81C6-64833F1D7392}"/>
              </a:ext>
            </a:extLst>
          </p:cNvPr>
          <p:cNvSpPr/>
          <p:nvPr/>
        </p:nvSpPr>
        <p:spPr bwMode="auto">
          <a:xfrm>
            <a:off x="6699361" y="1583904"/>
            <a:ext cx="4839370" cy="4839370"/>
          </a:xfrm>
          <a:prstGeom prst="ellipse">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758402-1021-49B4-8C13-32D22F900CE4}"/>
                  </a:ext>
                </a:extLst>
              </p:cNvPr>
              <p:cNvSpPr>
                <a:spLocks noGrp="1"/>
              </p:cNvSpPr>
              <p:nvPr>
                <p:ph sz="half" idx="1"/>
              </p:nvPr>
            </p:nvSpPr>
            <p:spPr/>
            <p:txBody>
              <a:bodyPr/>
              <a:lstStyle/>
              <a:p>
                <a:r>
                  <a:rPr lang="en-US" dirty="0">
                    <a:hlinkClick r:id="rId2"/>
                  </a:rPr>
                  <a:t>Wikipedia article</a:t>
                </a:r>
                <a:endParaRPr lang="en-US" dirty="0"/>
              </a:p>
              <a:p>
                <a:r>
                  <a:rPr lang="en-US" dirty="0"/>
                  <a:t>Designing an interplanetary trajectory is </a:t>
                </a:r>
                <a:r>
                  <a:rPr lang="en-US" i="1" dirty="0"/>
                  <a:t>technically</a:t>
                </a:r>
                <a:r>
                  <a:rPr lang="en-US" dirty="0"/>
                  <a:t> an n-body optimization</a:t>
                </a:r>
              </a:p>
              <a:p>
                <a:r>
                  <a:rPr lang="en-US" dirty="0"/>
                  <a:t>We can side-step this issue by only considering a body’s gravity if the vehicle is within its </a:t>
                </a:r>
                <a:r>
                  <a:rPr lang="en-US" dirty="0">
                    <a:hlinkClick r:id="rId3"/>
                  </a:rPr>
                  <a:t>sphere of influence</a:t>
                </a:r>
                <a:r>
                  <a:rPr lang="en-US" dirty="0"/>
                  <a:t> (SOI), which has a radius roughly</a:t>
                </a:r>
                <a:br>
                  <a:rPr lang="en-US"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𝑆𝑂𝐼</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𝑀</m:t>
                                </m:r>
                              </m:den>
                            </m:f>
                          </m:e>
                        </m:d>
                      </m:e>
                      <m:sup>
                        <m:r>
                          <a:rPr lang="en-US" b="0" i="1" smtClean="0">
                            <a:latin typeface="Cambria Math" panose="02040503050406030204" pitchFamily="18" charset="0"/>
                            <a:ea typeface="Cambria Math" panose="02040503050406030204" pitchFamily="18" charset="0"/>
                          </a:rPr>
                          <m:t>2/5</m:t>
                        </m:r>
                      </m:sup>
                    </m:sSup>
                  </m:oMath>
                </a14:m>
                <a:endParaRPr lang="en-US" dirty="0"/>
              </a:p>
              <a:p>
                <a:r>
                  <a:rPr lang="en-US" dirty="0"/>
                  <a:t>When inside this radius around a planet or other body, only the gravity of that body is used for trajectory analysis</a:t>
                </a:r>
              </a:p>
              <a:p>
                <a:r>
                  <a:rPr lang="en-US" dirty="0"/>
                  <a:t>At the edge of the sphere, the Sun’s gravity takes over</a:t>
                </a:r>
              </a:p>
              <a:p>
                <a:endParaRPr lang="en-US" dirty="0"/>
              </a:p>
            </p:txBody>
          </p:sp>
        </mc:Choice>
        <mc:Fallback xmlns="">
          <p:sp>
            <p:nvSpPr>
              <p:cNvPr id="3" name="Content Placeholder 2">
                <a:extLst>
                  <a:ext uri="{FF2B5EF4-FFF2-40B4-BE49-F238E27FC236}">
                    <a16:creationId xmlns:a16="http://schemas.microsoft.com/office/drawing/2014/main" id="{D7758402-1021-49B4-8C13-32D22F900CE4}"/>
                  </a:ext>
                </a:extLst>
              </p:cNvPr>
              <p:cNvSpPr>
                <a:spLocks noGrp="1" noRot="1" noChangeAspect="1" noMove="1" noResize="1" noEditPoints="1" noAdjustHandles="1" noChangeArrowheads="1" noChangeShapeType="1" noTextEdit="1"/>
              </p:cNvSpPr>
              <p:nvPr>
                <p:ph sz="half" idx="1"/>
              </p:nvPr>
            </p:nvSpPr>
            <p:spPr>
              <a:blipFill>
                <a:blip r:embed="rId4"/>
                <a:stretch>
                  <a:fillRect l="-330" t="-732" r="-330" b="-488"/>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70EBA015-E76F-48D7-A786-3AB883AABCB0}"/>
              </a:ext>
            </a:extLst>
          </p:cNvPr>
          <p:cNvSpPr>
            <a:spLocks noGrp="1"/>
          </p:cNvSpPr>
          <p:nvPr>
            <p:ph type="title"/>
          </p:nvPr>
        </p:nvSpPr>
        <p:spPr/>
        <p:txBody>
          <a:bodyPr/>
          <a:lstStyle/>
          <a:p>
            <a:r>
              <a:rPr lang="en-US" dirty="0"/>
              <a:t>Patched Conic Method</a:t>
            </a:r>
          </a:p>
        </p:txBody>
      </p:sp>
      <p:sp>
        <p:nvSpPr>
          <p:cNvPr id="7" name="Oval 6">
            <a:extLst>
              <a:ext uri="{FF2B5EF4-FFF2-40B4-BE49-F238E27FC236}">
                <a16:creationId xmlns:a16="http://schemas.microsoft.com/office/drawing/2014/main" id="{1F7CC362-0C38-4129-B49D-B4A8B4DFD182}"/>
              </a:ext>
            </a:extLst>
          </p:cNvPr>
          <p:cNvSpPr/>
          <p:nvPr/>
        </p:nvSpPr>
        <p:spPr bwMode="auto">
          <a:xfrm>
            <a:off x="8328454" y="3270422"/>
            <a:ext cx="1581186" cy="1466335"/>
          </a:xfrm>
          <a:prstGeom prst="ellipse">
            <a:avLst/>
          </a:prstGeom>
          <a:solidFill>
            <a:srgbClr val="FFFF00"/>
          </a:solidFill>
          <a:ln w="31750"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9" name="Oval 8">
            <a:extLst>
              <a:ext uri="{FF2B5EF4-FFF2-40B4-BE49-F238E27FC236}">
                <a16:creationId xmlns:a16="http://schemas.microsoft.com/office/drawing/2014/main" id="{164BDE3E-EFA7-4E48-BF57-8C34FBC9CD0B}"/>
              </a:ext>
            </a:extLst>
          </p:cNvPr>
          <p:cNvSpPr/>
          <p:nvPr/>
        </p:nvSpPr>
        <p:spPr bwMode="auto">
          <a:xfrm>
            <a:off x="7350209" y="2506362"/>
            <a:ext cx="475735" cy="475735"/>
          </a:xfrm>
          <a:prstGeom prst="ellipse">
            <a:avLst/>
          </a:prstGeom>
          <a:noFill/>
          <a:ln w="3175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0" name="Oval 9">
            <a:extLst>
              <a:ext uri="{FF2B5EF4-FFF2-40B4-BE49-F238E27FC236}">
                <a16:creationId xmlns:a16="http://schemas.microsoft.com/office/drawing/2014/main" id="{7441818E-92EC-42EE-BEE6-727C34A590D1}"/>
              </a:ext>
            </a:extLst>
          </p:cNvPr>
          <p:cNvSpPr/>
          <p:nvPr/>
        </p:nvSpPr>
        <p:spPr bwMode="auto">
          <a:xfrm>
            <a:off x="11430000" y="4057135"/>
            <a:ext cx="205946" cy="205946"/>
          </a:xfrm>
          <a:prstGeom prst="ellipse">
            <a:avLst/>
          </a:prstGeom>
          <a:solidFill>
            <a:schemeClr val="bg1"/>
          </a:solid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1" name="Oval 10">
            <a:extLst>
              <a:ext uri="{FF2B5EF4-FFF2-40B4-BE49-F238E27FC236}">
                <a16:creationId xmlns:a16="http://schemas.microsoft.com/office/drawing/2014/main" id="{40B23920-10BE-4350-A207-6CF781ADBA71}"/>
              </a:ext>
            </a:extLst>
          </p:cNvPr>
          <p:cNvSpPr/>
          <p:nvPr/>
        </p:nvSpPr>
        <p:spPr bwMode="auto">
          <a:xfrm>
            <a:off x="11300253" y="3919151"/>
            <a:ext cx="475735" cy="475735"/>
          </a:xfrm>
          <a:prstGeom prst="ellipse">
            <a:avLst/>
          </a:prstGeom>
          <a:noFill/>
          <a:ln w="31750" cap="flat" cmpd="sng" algn="ctr">
            <a:solidFill>
              <a:srgbClr val="C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2" name="Oval 11">
            <a:extLst>
              <a:ext uri="{FF2B5EF4-FFF2-40B4-BE49-F238E27FC236}">
                <a16:creationId xmlns:a16="http://schemas.microsoft.com/office/drawing/2014/main" id="{436E37F7-72F9-4D41-ADBF-7FDB2FC531F4}"/>
              </a:ext>
            </a:extLst>
          </p:cNvPr>
          <p:cNvSpPr/>
          <p:nvPr/>
        </p:nvSpPr>
        <p:spPr bwMode="auto">
          <a:xfrm>
            <a:off x="7109134" y="2047222"/>
            <a:ext cx="4019825" cy="4019825"/>
          </a:xfrm>
          <a:prstGeom prst="ellipse">
            <a:avLst/>
          </a:prstGeom>
          <a:no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8" name="Oval 7">
            <a:extLst>
              <a:ext uri="{FF2B5EF4-FFF2-40B4-BE49-F238E27FC236}">
                <a16:creationId xmlns:a16="http://schemas.microsoft.com/office/drawing/2014/main" id="{DD246864-A52B-4330-A3E1-730E85163D84}"/>
              </a:ext>
            </a:extLst>
          </p:cNvPr>
          <p:cNvSpPr/>
          <p:nvPr/>
        </p:nvSpPr>
        <p:spPr bwMode="auto">
          <a:xfrm>
            <a:off x="7479956" y="2644346"/>
            <a:ext cx="205946" cy="205946"/>
          </a:xfrm>
          <a:prstGeom prst="ellipse">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 name="Arc 17">
            <a:extLst>
              <a:ext uri="{FF2B5EF4-FFF2-40B4-BE49-F238E27FC236}">
                <a16:creationId xmlns:a16="http://schemas.microsoft.com/office/drawing/2014/main" id="{B5029F6A-118E-400D-92E5-0CAA074F6068}"/>
              </a:ext>
            </a:extLst>
          </p:cNvPr>
          <p:cNvSpPr/>
          <p:nvPr/>
        </p:nvSpPr>
        <p:spPr bwMode="auto">
          <a:xfrm flipH="1">
            <a:off x="6985685" y="2063698"/>
            <a:ext cx="4553045" cy="4297680"/>
          </a:xfrm>
          <a:prstGeom prst="arc">
            <a:avLst>
              <a:gd name="adj1" fmla="val 19269159"/>
              <a:gd name="adj2" fmla="val 10892506"/>
            </a:avLst>
          </a:prstGeom>
          <a:noFill/>
          <a:ln w="31750" cap="flat" cmpd="sng" algn="ctr">
            <a:solidFill>
              <a:srgbClr val="00B050"/>
            </a:solidFill>
            <a:prstDash val="solid"/>
            <a:round/>
            <a:headEnd type="none" w="med" len="med"/>
            <a:tailEnd type="arrow"/>
          </a:ln>
          <a:effectLst/>
        </p:spPr>
        <p:txBody>
          <a:bodyPr rtlCol="0" anchor="ctr"/>
          <a:lstStyle/>
          <a:p>
            <a:pPr algn="ctr"/>
            <a:endParaRPr lang="en-US"/>
          </a:p>
        </p:txBody>
      </p:sp>
    </p:spTree>
    <p:extLst>
      <p:ext uri="{BB962C8B-B14F-4D97-AF65-F5344CB8AC3E}">
        <p14:creationId xmlns:p14="http://schemas.microsoft.com/office/powerpoint/2010/main" val="1890734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AA6B323B-415F-43EE-81C6-64833F1D7392}"/>
              </a:ext>
            </a:extLst>
          </p:cNvPr>
          <p:cNvSpPr/>
          <p:nvPr/>
        </p:nvSpPr>
        <p:spPr bwMode="auto">
          <a:xfrm>
            <a:off x="6699361" y="1583904"/>
            <a:ext cx="4839370" cy="4839370"/>
          </a:xfrm>
          <a:prstGeom prst="ellipse">
            <a:avLst/>
          </a:prstGeom>
          <a:no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 name="Content Placeholder 2">
            <a:extLst>
              <a:ext uri="{FF2B5EF4-FFF2-40B4-BE49-F238E27FC236}">
                <a16:creationId xmlns:a16="http://schemas.microsoft.com/office/drawing/2014/main" id="{D7758402-1021-49B4-8C13-32D22F900CE4}"/>
              </a:ext>
            </a:extLst>
          </p:cNvPr>
          <p:cNvSpPr>
            <a:spLocks noGrp="1"/>
          </p:cNvSpPr>
          <p:nvPr>
            <p:ph sz="half" idx="1"/>
          </p:nvPr>
        </p:nvSpPr>
        <p:spPr/>
        <p:txBody>
          <a:bodyPr/>
          <a:lstStyle/>
          <a:p>
            <a:r>
              <a:rPr lang="en-US" dirty="0"/>
              <a:t>Within the first </a:t>
            </a:r>
            <a:r>
              <a:rPr lang="en-US" dirty="0">
                <a:solidFill>
                  <a:srgbClr val="0070C0"/>
                </a:solidFill>
              </a:rPr>
              <a:t>(blue) </a:t>
            </a:r>
            <a:r>
              <a:rPr lang="en-US" dirty="0"/>
              <a:t>body’s SOI a hyperbolic escape trajectory is used to begin</a:t>
            </a:r>
          </a:p>
          <a:p>
            <a:r>
              <a:rPr lang="en-US" dirty="0"/>
              <a:t>Then when in the Sun’s </a:t>
            </a:r>
            <a:r>
              <a:rPr lang="en-US" dirty="0">
                <a:solidFill>
                  <a:schemeClr val="tx1"/>
                </a:solidFill>
                <a:highlight>
                  <a:srgbClr val="FFFF00"/>
                </a:highlight>
              </a:rPr>
              <a:t>(yellow)</a:t>
            </a:r>
            <a:r>
              <a:rPr lang="en-US" dirty="0">
                <a:solidFill>
                  <a:schemeClr val="tx1"/>
                </a:solidFill>
              </a:rPr>
              <a:t> </a:t>
            </a:r>
            <a:r>
              <a:rPr lang="en-US" dirty="0"/>
              <a:t>SOI an elliptical orbit is used to transfer over to the next body </a:t>
            </a:r>
            <a:r>
              <a:rPr lang="en-US" dirty="0">
                <a:solidFill>
                  <a:schemeClr val="accent2"/>
                </a:solidFill>
              </a:rPr>
              <a:t>(red)</a:t>
            </a:r>
          </a:p>
          <a:p>
            <a:r>
              <a:rPr lang="en-US" dirty="0">
                <a:solidFill>
                  <a:schemeClr val="tx1"/>
                </a:solidFill>
              </a:rPr>
              <a:t>Optimization constraints are used to enforce that the position and velocity of the vehicle is consistent at each interface between one body’s SOI and another</a:t>
            </a:r>
            <a:endParaRPr lang="en-US" dirty="0"/>
          </a:p>
        </p:txBody>
      </p:sp>
      <p:sp>
        <p:nvSpPr>
          <p:cNvPr id="2" name="Title 1">
            <a:extLst>
              <a:ext uri="{FF2B5EF4-FFF2-40B4-BE49-F238E27FC236}">
                <a16:creationId xmlns:a16="http://schemas.microsoft.com/office/drawing/2014/main" id="{70EBA015-E76F-48D7-A786-3AB883AABCB0}"/>
              </a:ext>
            </a:extLst>
          </p:cNvPr>
          <p:cNvSpPr>
            <a:spLocks noGrp="1"/>
          </p:cNvSpPr>
          <p:nvPr>
            <p:ph type="title"/>
          </p:nvPr>
        </p:nvSpPr>
        <p:spPr/>
        <p:txBody>
          <a:bodyPr/>
          <a:lstStyle/>
          <a:p>
            <a:r>
              <a:rPr lang="en-US" dirty="0"/>
              <a:t>Patched Conic Method</a:t>
            </a:r>
          </a:p>
        </p:txBody>
      </p:sp>
      <p:sp>
        <p:nvSpPr>
          <p:cNvPr id="7" name="Oval 6">
            <a:extLst>
              <a:ext uri="{FF2B5EF4-FFF2-40B4-BE49-F238E27FC236}">
                <a16:creationId xmlns:a16="http://schemas.microsoft.com/office/drawing/2014/main" id="{1F7CC362-0C38-4129-B49D-B4A8B4DFD182}"/>
              </a:ext>
            </a:extLst>
          </p:cNvPr>
          <p:cNvSpPr/>
          <p:nvPr/>
        </p:nvSpPr>
        <p:spPr bwMode="auto">
          <a:xfrm>
            <a:off x="8328454" y="3270422"/>
            <a:ext cx="1581186" cy="1466335"/>
          </a:xfrm>
          <a:prstGeom prst="ellipse">
            <a:avLst/>
          </a:prstGeom>
          <a:solidFill>
            <a:srgbClr val="FFFF00"/>
          </a:solidFill>
          <a:ln w="31750" cap="flat" cmpd="sng" algn="ctr">
            <a:solidFill>
              <a:schemeClr val="accent3">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9" name="Oval 8">
            <a:extLst>
              <a:ext uri="{FF2B5EF4-FFF2-40B4-BE49-F238E27FC236}">
                <a16:creationId xmlns:a16="http://schemas.microsoft.com/office/drawing/2014/main" id="{164BDE3E-EFA7-4E48-BF57-8C34FBC9CD0B}"/>
              </a:ext>
            </a:extLst>
          </p:cNvPr>
          <p:cNvSpPr/>
          <p:nvPr/>
        </p:nvSpPr>
        <p:spPr bwMode="auto">
          <a:xfrm>
            <a:off x="7350209" y="2506362"/>
            <a:ext cx="475735" cy="475735"/>
          </a:xfrm>
          <a:prstGeom prst="ellipse">
            <a:avLst/>
          </a:prstGeom>
          <a:noFill/>
          <a:ln w="31750" cap="flat" cmpd="sng" algn="ctr">
            <a:solidFill>
              <a:schemeClr val="accent4"/>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0" name="Oval 9">
            <a:extLst>
              <a:ext uri="{FF2B5EF4-FFF2-40B4-BE49-F238E27FC236}">
                <a16:creationId xmlns:a16="http://schemas.microsoft.com/office/drawing/2014/main" id="{7441818E-92EC-42EE-BEE6-727C34A590D1}"/>
              </a:ext>
            </a:extLst>
          </p:cNvPr>
          <p:cNvSpPr/>
          <p:nvPr/>
        </p:nvSpPr>
        <p:spPr bwMode="auto">
          <a:xfrm>
            <a:off x="11430000" y="4057135"/>
            <a:ext cx="205946" cy="205946"/>
          </a:xfrm>
          <a:prstGeom prst="ellipse">
            <a:avLst/>
          </a:prstGeom>
          <a:solidFill>
            <a:schemeClr val="bg1"/>
          </a:solidFill>
          <a:ln w="317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1" name="Oval 10">
            <a:extLst>
              <a:ext uri="{FF2B5EF4-FFF2-40B4-BE49-F238E27FC236}">
                <a16:creationId xmlns:a16="http://schemas.microsoft.com/office/drawing/2014/main" id="{40B23920-10BE-4350-A207-6CF781ADBA71}"/>
              </a:ext>
            </a:extLst>
          </p:cNvPr>
          <p:cNvSpPr/>
          <p:nvPr/>
        </p:nvSpPr>
        <p:spPr bwMode="auto">
          <a:xfrm>
            <a:off x="11300253" y="3919151"/>
            <a:ext cx="475735" cy="475735"/>
          </a:xfrm>
          <a:prstGeom prst="ellipse">
            <a:avLst/>
          </a:prstGeom>
          <a:noFill/>
          <a:ln w="31750" cap="flat" cmpd="sng" algn="ctr">
            <a:solidFill>
              <a:srgbClr val="C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2" name="Oval 11">
            <a:extLst>
              <a:ext uri="{FF2B5EF4-FFF2-40B4-BE49-F238E27FC236}">
                <a16:creationId xmlns:a16="http://schemas.microsoft.com/office/drawing/2014/main" id="{436E37F7-72F9-4D41-ADBF-7FDB2FC531F4}"/>
              </a:ext>
            </a:extLst>
          </p:cNvPr>
          <p:cNvSpPr/>
          <p:nvPr/>
        </p:nvSpPr>
        <p:spPr bwMode="auto">
          <a:xfrm>
            <a:off x="7109134" y="2047222"/>
            <a:ext cx="4019825" cy="4019825"/>
          </a:xfrm>
          <a:prstGeom prst="ellipse">
            <a:avLst/>
          </a:prstGeom>
          <a:no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8" name="Oval 7">
            <a:extLst>
              <a:ext uri="{FF2B5EF4-FFF2-40B4-BE49-F238E27FC236}">
                <a16:creationId xmlns:a16="http://schemas.microsoft.com/office/drawing/2014/main" id="{DD246864-A52B-4330-A3E1-730E85163D84}"/>
              </a:ext>
            </a:extLst>
          </p:cNvPr>
          <p:cNvSpPr/>
          <p:nvPr/>
        </p:nvSpPr>
        <p:spPr bwMode="auto">
          <a:xfrm>
            <a:off x="7479956" y="2644346"/>
            <a:ext cx="205946" cy="205946"/>
          </a:xfrm>
          <a:prstGeom prst="ellipse">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8" name="Arc 17">
            <a:extLst>
              <a:ext uri="{FF2B5EF4-FFF2-40B4-BE49-F238E27FC236}">
                <a16:creationId xmlns:a16="http://schemas.microsoft.com/office/drawing/2014/main" id="{B5029F6A-118E-400D-92E5-0CAA074F6068}"/>
              </a:ext>
            </a:extLst>
          </p:cNvPr>
          <p:cNvSpPr/>
          <p:nvPr/>
        </p:nvSpPr>
        <p:spPr bwMode="auto">
          <a:xfrm flipH="1">
            <a:off x="6985685" y="2063698"/>
            <a:ext cx="4553045" cy="4297680"/>
          </a:xfrm>
          <a:prstGeom prst="arc">
            <a:avLst>
              <a:gd name="adj1" fmla="val 19269159"/>
              <a:gd name="adj2" fmla="val 10892506"/>
            </a:avLst>
          </a:prstGeom>
          <a:noFill/>
          <a:ln w="31750" cap="flat" cmpd="sng" algn="ctr">
            <a:solidFill>
              <a:srgbClr val="00B050"/>
            </a:solidFill>
            <a:prstDash val="solid"/>
            <a:round/>
            <a:headEnd type="none" w="med" len="med"/>
            <a:tailEnd type="arrow"/>
          </a:ln>
          <a:effectLst/>
        </p:spPr>
        <p:txBody>
          <a:bodyPr rtlCol="0" anchor="ctr"/>
          <a:lstStyle/>
          <a:p>
            <a:pPr algn="ctr"/>
            <a:endParaRPr lang="en-US"/>
          </a:p>
        </p:txBody>
      </p:sp>
    </p:spTree>
    <p:extLst>
      <p:ext uri="{BB962C8B-B14F-4D97-AF65-F5344CB8AC3E}">
        <p14:creationId xmlns:p14="http://schemas.microsoft.com/office/powerpoint/2010/main" val="3867314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BE1658-1CF9-42C1-91FF-CFC654B7D262}"/>
              </a:ext>
            </a:extLst>
          </p:cNvPr>
          <p:cNvSpPr>
            <a:spLocks noGrp="1"/>
          </p:cNvSpPr>
          <p:nvPr>
            <p:ph sz="half" idx="1"/>
          </p:nvPr>
        </p:nvSpPr>
        <p:spPr>
          <a:xfrm>
            <a:off x="554182" y="946217"/>
            <a:ext cx="5541818" cy="5002306"/>
          </a:xfrm>
        </p:spPr>
        <p:txBody>
          <a:bodyPr/>
          <a:lstStyle/>
          <a:p>
            <a:r>
              <a:rPr lang="en-US" dirty="0">
                <a:hlinkClick r:id="rId2"/>
              </a:rPr>
              <a:t>Wikipedia</a:t>
            </a:r>
            <a:endParaRPr lang="en-US" dirty="0"/>
          </a:p>
          <a:p>
            <a:r>
              <a:rPr lang="en-US" dirty="0"/>
              <a:t>Voyager Grand Tour</a:t>
            </a:r>
          </a:p>
          <a:p>
            <a:r>
              <a:rPr lang="en-US" dirty="0"/>
              <a:t>Launch </a:t>
            </a:r>
          </a:p>
          <a:p>
            <a:pPr lvl="1"/>
            <a:r>
              <a:rPr lang="en-US" dirty="0"/>
              <a:t>September 5, 1977</a:t>
            </a:r>
          </a:p>
          <a:p>
            <a:pPr lvl="1"/>
            <a:r>
              <a:rPr lang="en-US" dirty="0">
                <a:hlinkClick r:id="rId3"/>
              </a:rPr>
              <a:t>Titan IIIE</a:t>
            </a:r>
            <a:endParaRPr lang="en-US" dirty="0"/>
          </a:p>
          <a:p>
            <a:pPr lvl="1"/>
            <a:r>
              <a:rPr lang="en-US" dirty="0"/>
              <a:t>Initial orbit aphelion 8.9 </a:t>
            </a:r>
            <a:r>
              <a:rPr lang="en-US" dirty="0">
                <a:hlinkClick r:id="rId4"/>
              </a:rPr>
              <a:t>astronomical units </a:t>
            </a:r>
            <a:endParaRPr lang="en-US" dirty="0"/>
          </a:p>
          <a:p>
            <a:r>
              <a:rPr lang="en-US" dirty="0"/>
              <a:t>Jupiter closest approach</a:t>
            </a:r>
          </a:p>
          <a:p>
            <a:pPr lvl="1"/>
            <a:r>
              <a:rPr lang="en-US" dirty="0"/>
              <a:t>March 5, 1979</a:t>
            </a:r>
          </a:p>
          <a:p>
            <a:pPr lvl="1"/>
            <a:r>
              <a:rPr lang="en-US" dirty="0"/>
              <a:t>349,000 km from planet center</a:t>
            </a:r>
          </a:p>
          <a:p>
            <a:r>
              <a:rPr lang="en-US" dirty="0"/>
              <a:t>Saturn closest approach</a:t>
            </a:r>
          </a:p>
          <a:p>
            <a:pPr lvl="1"/>
            <a:r>
              <a:rPr lang="en-US" dirty="0"/>
              <a:t>November 12, 1980</a:t>
            </a:r>
          </a:p>
          <a:p>
            <a:pPr lvl="1"/>
            <a:r>
              <a:rPr lang="en-US" dirty="0"/>
              <a:t>124,000 km from planet center</a:t>
            </a:r>
          </a:p>
          <a:p>
            <a:r>
              <a:rPr lang="en-US" dirty="0"/>
              <a:t>Exit from heliosphere</a:t>
            </a:r>
          </a:p>
          <a:p>
            <a:pPr lvl="1"/>
            <a:r>
              <a:rPr lang="en-US" dirty="0"/>
              <a:t>February 17, 1998</a:t>
            </a:r>
          </a:p>
          <a:p>
            <a:pPr lvl="1"/>
            <a:r>
              <a:rPr lang="en-US" dirty="0"/>
              <a:t>69 (AU) from the Sun</a:t>
            </a:r>
          </a:p>
        </p:txBody>
      </p:sp>
      <p:pic>
        <p:nvPicPr>
          <p:cNvPr id="5" name="Content Placeholder 4">
            <a:extLst>
              <a:ext uri="{FF2B5EF4-FFF2-40B4-BE49-F238E27FC236}">
                <a16:creationId xmlns:a16="http://schemas.microsoft.com/office/drawing/2014/main" id="{98022700-CB74-4508-8E0A-A926403C0734}"/>
              </a:ext>
            </a:extLst>
          </p:cNvPr>
          <p:cNvPicPr>
            <a:picLocks noGrp="1" noChangeAspect="1"/>
          </p:cNvPicPr>
          <p:nvPr>
            <p:ph sz="half" idx="2"/>
          </p:nvPr>
        </p:nvPicPr>
        <p:blipFill>
          <a:blip r:embed="rId5"/>
          <a:stretch>
            <a:fillRect/>
          </a:stretch>
        </p:blipFill>
        <p:spPr>
          <a:xfrm>
            <a:off x="6238875" y="1730214"/>
            <a:ext cx="5541963" cy="4218309"/>
          </a:xfrm>
          <a:prstGeom prst="rect">
            <a:avLst/>
          </a:prstGeom>
        </p:spPr>
      </p:pic>
      <p:sp>
        <p:nvSpPr>
          <p:cNvPr id="4" name="Title 3">
            <a:extLst>
              <a:ext uri="{FF2B5EF4-FFF2-40B4-BE49-F238E27FC236}">
                <a16:creationId xmlns:a16="http://schemas.microsoft.com/office/drawing/2014/main" id="{9273A1DB-FB1D-4499-9B1D-4A5DDEC0F623}"/>
              </a:ext>
            </a:extLst>
          </p:cNvPr>
          <p:cNvSpPr>
            <a:spLocks noGrp="1"/>
          </p:cNvSpPr>
          <p:nvPr>
            <p:ph type="title"/>
          </p:nvPr>
        </p:nvSpPr>
        <p:spPr/>
        <p:txBody>
          <a:bodyPr/>
          <a:lstStyle/>
          <a:p>
            <a:r>
              <a:rPr lang="en-US" dirty="0"/>
              <a:t>Voyager 1 - Trajectory</a:t>
            </a:r>
          </a:p>
        </p:txBody>
      </p:sp>
      <p:sp>
        <p:nvSpPr>
          <p:cNvPr id="6" name="TextBox 5">
            <a:extLst>
              <a:ext uri="{FF2B5EF4-FFF2-40B4-BE49-F238E27FC236}">
                <a16:creationId xmlns:a16="http://schemas.microsoft.com/office/drawing/2014/main" id="{6CA724A2-9DD1-459E-B9B4-8A20A327911A}"/>
              </a:ext>
            </a:extLst>
          </p:cNvPr>
          <p:cNvSpPr txBox="1"/>
          <p:nvPr/>
        </p:nvSpPr>
        <p:spPr>
          <a:xfrm>
            <a:off x="8613753" y="5948523"/>
            <a:ext cx="792205" cy="307777"/>
          </a:xfrm>
          <a:prstGeom prst="rect">
            <a:avLst/>
          </a:prstGeom>
          <a:noFill/>
        </p:spPr>
        <p:txBody>
          <a:bodyPr wrap="none" rtlCol="0">
            <a:spAutoFit/>
          </a:bodyPr>
          <a:lstStyle/>
          <a:p>
            <a:r>
              <a:rPr lang="en-US" sz="1400" b="1" dirty="0">
                <a:solidFill>
                  <a:schemeClr val="accent4"/>
                </a:solidFill>
                <a:latin typeface="+mj-lt"/>
                <a:hlinkClick r:id="rId6"/>
              </a:rPr>
              <a:t>Source</a:t>
            </a:r>
            <a:endParaRPr lang="en-US" sz="1400" b="1" dirty="0">
              <a:solidFill>
                <a:schemeClr val="accent4"/>
              </a:solidFill>
              <a:latin typeface="+mj-lt"/>
            </a:endParaRPr>
          </a:p>
        </p:txBody>
      </p:sp>
    </p:spTree>
    <p:extLst>
      <p:ext uri="{BB962C8B-B14F-4D97-AF65-F5344CB8AC3E}">
        <p14:creationId xmlns:p14="http://schemas.microsoft.com/office/powerpoint/2010/main" val="3251806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26213-14CD-466D-9F98-340C5879DB91}"/>
              </a:ext>
            </a:extLst>
          </p:cNvPr>
          <p:cNvSpPr>
            <a:spLocks noGrp="1"/>
          </p:cNvSpPr>
          <p:nvPr>
            <p:ph sz="quarter" idx="12"/>
          </p:nvPr>
        </p:nvSpPr>
        <p:spPr/>
        <p:txBody>
          <a:bodyPr/>
          <a:lstStyle/>
          <a:p>
            <a:r>
              <a:rPr lang="en-US" dirty="0"/>
              <a:t>Work with the following assumptions</a:t>
            </a:r>
          </a:p>
          <a:p>
            <a:pPr lvl="1"/>
            <a:r>
              <a:rPr lang="en-US" dirty="0"/>
              <a:t>Voyager starts at its initial energy state (orbit) at the location of Earth at its departure date</a:t>
            </a:r>
          </a:p>
          <a:p>
            <a:pPr lvl="1"/>
            <a:r>
              <a:rPr lang="en-US" dirty="0"/>
              <a:t>Fly-by plane orientation = 0°</a:t>
            </a:r>
          </a:p>
          <a:p>
            <a:r>
              <a:rPr lang="en-US" dirty="0"/>
              <a:t>Create a program to answer the following questions</a:t>
            </a:r>
          </a:p>
          <a:p>
            <a:pPr marL="646875" lvl="1" indent="-342900">
              <a:buFont typeface="+mj-lt"/>
              <a:buAutoNum type="arabicPeriod"/>
            </a:pPr>
            <a:r>
              <a:rPr lang="en-US" dirty="0"/>
              <a:t>What argument of </a:t>
            </a:r>
            <a:r>
              <a:rPr lang="en-US" dirty="0" err="1"/>
              <a:t>periapse</a:t>
            </a:r>
            <a:r>
              <a:rPr lang="en-US" dirty="0"/>
              <a:t> in Voyager’s initial orbit would make it roughly coincide with Jupiter?</a:t>
            </a:r>
          </a:p>
          <a:p>
            <a:pPr marL="646875" lvl="1" indent="-342900">
              <a:buFont typeface="+mj-lt"/>
              <a:buAutoNum type="arabicPeriod"/>
            </a:pPr>
            <a:r>
              <a:rPr lang="en-US" dirty="0"/>
              <a:t>What is the angle of departure from Earth’s orbit?</a:t>
            </a:r>
          </a:p>
          <a:p>
            <a:pPr marL="646875" lvl="1" indent="-342900">
              <a:buFont typeface="+mj-lt"/>
              <a:buAutoNum type="arabicPeriod"/>
            </a:pPr>
            <a:r>
              <a:rPr lang="en-US" dirty="0"/>
              <a:t>How long is the transit from Earth to Jupiter?</a:t>
            </a:r>
          </a:p>
          <a:p>
            <a:pPr marL="646875" lvl="1" indent="-342900">
              <a:buFont typeface="+mj-lt"/>
              <a:buAutoNum type="arabicPeriod"/>
            </a:pPr>
            <a:r>
              <a:rPr lang="en-US" dirty="0"/>
              <a:t>What angle of deflection does the flyby at Jupiter produce?</a:t>
            </a:r>
          </a:p>
          <a:p>
            <a:pPr marL="646875" lvl="1" indent="-342900">
              <a:buFont typeface="+mj-lt"/>
              <a:buAutoNum type="arabicPeriod"/>
            </a:pPr>
            <a:r>
              <a:rPr lang="en-US" dirty="0"/>
              <a:t>What is the angle of departure from Jupiter’s orbit?</a:t>
            </a:r>
          </a:p>
          <a:p>
            <a:pPr marL="646875" lvl="1" indent="-342900">
              <a:buFont typeface="+mj-lt"/>
              <a:buAutoNum type="arabicPeriod"/>
            </a:pPr>
            <a:r>
              <a:rPr lang="en-US" dirty="0"/>
              <a:t>How long is the transit from Jupiter to Saturn?</a:t>
            </a:r>
          </a:p>
          <a:p>
            <a:pPr marL="646875" lvl="1" indent="-342900">
              <a:buFont typeface="+mj-lt"/>
              <a:buAutoNum type="arabicPeriod"/>
            </a:pPr>
            <a:r>
              <a:rPr lang="en-US" dirty="0"/>
              <a:t>What angle of deflection does the flyby at Saturn produce?</a:t>
            </a:r>
          </a:p>
          <a:p>
            <a:pPr marL="646875" lvl="1" indent="-342900">
              <a:buFont typeface="+mj-lt"/>
              <a:buAutoNum type="arabicPeriod"/>
            </a:pPr>
            <a:r>
              <a:rPr lang="en-US" dirty="0"/>
              <a:t>What is the angle of departure from Saturn’s orbit?</a:t>
            </a:r>
          </a:p>
          <a:p>
            <a:pPr marL="646875" lvl="1" indent="-342900">
              <a:buFont typeface="+mj-lt"/>
              <a:buAutoNum type="arabicPeriod"/>
            </a:pPr>
            <a:r>
              <a:rPr lang="en-US" dirty="0"/>
              <a:t>How long is the transit from Saturn to the heliosphere edge?</a:t>
            </a:r>
          </a:p>
          <a:p>
            <a:pPr marL="341498" indent="-342900"/>
            <a:r>
              <a:rPr lang="en-US" dirty="0"/>
              <a:t>Produce a plot of the trajectory</a:t>
            </a:r>
          </a:p>
          <a:p>
            <a:pPr marL="646875" lvl="1" indent="-342900">
              <a:buFont typeface="+mj-lt"/>
              <a:buAutoNum type="arabicPeriod"/>
            </a:pPr>
            <a:endParaRPr lang="en-US" dirty="0"/>
          </a:p>
          <a:p>
            <a:pPr marL="646875" lvl="1" indent="-342900">
              <a:buFont typeface="+mj-lt"/>
              <a:buAutoNum type="arabicPeriod"/>
            </a:pPr>
            <a:endParaRPr lang="en-US" dirty="0"/>
          </a:p>
          <a:p>
            <a:pPr marL="646875" lvl="1" indent="-342900">
              <a:buFont typeface="+mj-lt"/>
              <a:buAutoNum type="arabicPeriod"/>
            </a:pPr>
            <a:endParaRPr lang="en-US" dirty="0"/>
          </a:p>
        </p:txBody>
      </p:sp>
      <p:sp>
        <p:nvSpPr>
          <p:cNvPr id="4" name="Title 3">
            <a:extLst>
              <a:ext uri="{FF2B5EF4-FFF2-40B4-BE49-F238E27FC236}">
                <a16:creationId xmlns:a16="http://schemas.microsoft.com/office/drawing/2014/main" id="{3E3DF823-A8A9-42FF-8C0C-28E55911F239}"/>
              </a:ext>
            </a:extLst>
          </p:cNvPr>
          <p:cNvSpPr>
            <a:spLocks noGrp="1"/>
          </p:cNvSpPr>
          <p:nvPr>
            <p:ph type="title"/>
          </p:nvPr>
        </p:nvSpPr>
        <p:spPr/>
        <p:txBody>
          <a:bodyPr/>
          <a:lstStyle/>
          <a:p>
            <a:r>
              <a:rPr lang="en-US" dirty="0"/>
              <a:t>Project 1 - Voyager</a:t>
            </a:r>
          </a:p>
        </p:txBody>
      </p:sp>
    </p:spTree>
    <p:extLst>
      <p:ext uri="{BB962C8B-B14F-4D97-AF65-F5344CB8AC3E}">
        <p14:creationId xmlns:p14="http://schemas.microsoft.com/office/powerpoint/2010/main" val="3160581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D9C99A7-F6E7-4E6A-B7F0-963453C381E0}"/>
              </a:ext>
            </a:extLst>
          </p:cNvPr>
          <p:cNvSpPr>
            <a:spLocks noGrp="1"/>
          </p:cNvSpPr>
          <p:nvPr>
            <p:ph sz="quarter" idx="12"/>
          </p:nvPr>
        </p:nvSpPr>
        <p:spPr/>
        <p:txBody>
          <a:bodyPr/>
          <a:lstStyle/>
          <a:p>
            <a:r>
              <a:rPr lang="en-US" dirty="0"/>
              <a:t>Use </a:t>
            </a:r>
            <a:r>
              <a:rPr lang="en-US" dirty="0" err="1"/>
              <a:t>pykep’s</a:t>
            </a:r>
            <a:r>
              <a:rPr lang="en-US" dirty="0"/>
              <a:t> </a:t>
            </a:r>
            <a:r>
              <a:rPr lang="en-US" dirty="0" err="1"/>
              <a:t>trajopt</a:t>
            </a:r>
            <a:r>
              <a:rPr lang="en-US" dirty="0"/>
              <a:t> module to compute the trajectory</a:t>
            </a:r>
          </a:p>
          <a:p>
            <a:r>
              <a:rPr lang="en-US" dirty="0"/>
              <a:t>Produce a plot of the trajectory</a:t>
            </a:r>
          </a:p>
          <a:p>
            <a:r>
              <a:rPr lang="en-US" dirty="0"/>
              <a:t>Compare the result with Project 1</a:t>
            </a:r>
          </a:p>
          <a:p>
            <a:r>
              <a:rPr lang="en-US" dirty="0"/>
              <a:t>Why are they different?</a:t>
            </a:r>
          </a:p>
        </p:txBody>
      </p:sp>
      <p:sp>
        <p:nvSpPr>
          <p:cNvPr id="3" name="Title 2">
            <a:extLst>
              <a:ext uri="{FF2B5EF4-FFF2-40B4-BE49-F238E27FC236}">
                <a16:creationId xmlns:a16="http://schemas.microsoft.com/office/drawing/2014/main" id="{BFA3C9EE-DA9A-4689-9DC4-24D634709E3C}"/>
              </a:ext>
            </a:extLst>
          </p:cNvPr>
          <p:cNvSpPr>
            <a:spLocks noGrp="1"/>
          </p:cNvSpPr>
          <p:nvPr>
            <p:ph type="title"/>
          </p:nvPr>
        </p:nvSpPr>
        <p:spPr/>
        <p:txBody>
          <a:bodyPr/>
          <a:lstStyle/>
          <a:p>
            <a:r>
              <a:rPr lang="en-US" dirty="0"/>
              <a:t>Project 1 – Voyager 1 - Additional</a:t>
            </a:r>
          </a:p>
        </p:txBody>
      </p:sp>
    </p:spTree>
    <p:extLst>
      <p:ext uri="{BB962C8B-B14F-4D97-AF65-F5344CB8AC3E}">
        <p14:creationId xmlns:p14="http://schemas.microsoft.com/office/powerpoint/2010/main" val="3254550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A810FFC-A2EE-4871-95C3-839677563C7F}"/>
                  </a:ext>
                </a:extLst>
              </p:cNvPr>
              <p:cNvSpPr>
                <a:spLocks noGrp="1"/>
              </p:cNvSpPr>
              <p:nvPr>
                <p:ph sz="quarter" idx="12"/>
              </p:nvPr>
            </p:nvSpPr>
            <p:spPr/>
            <p:txBody>
              <a:bodyPr/>
              <a:lstStyle/>
              <a:p>
                <a:r>
                  <a:rPr lang="en-US" dirty="0"/>
                  <a:t>Expand the rocket equation to include information about the vehicle performing a mission</a:t>
                </a:r>
                <a:br>
                  <a:rPr lang="en-US" dirty="0"/>
                </a:b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m:t>
                        </m:r>
                      </m:e>
                      <m:sub>
                        <m:r>
                          <a:rPr lang="en-US" b="0" i="1" smtClean="0">
                            <a:latin typeface="Cambria Math" panose="02040503050406030204" pitchFamily="18" charset="0"/>
                            <a:ea typeface="Cambria Math" panose="02040503050406030204" pitchFamily="18" charset="0"/>
                          </a:rPr>
                          <m:t>𝑠𝑝</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0</m:t>
                        </m:r>
                      </m:sub>
                    </m:sSub>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𝑓</m:t>
                                    </m:r>
                                  </m:sub>
                                </m:sSub>
                              </m:den>
                            </m:f>
                          </m:e>
                        </m:d>
                      </m:e>
                    </m:func>
                  </m:oMath>
                </a14:m>
                <a:br>
                  <a:rPr lang="en-US" b="0" dirty="0">
                    <a:ea typeface="Cambria Math" panose="02040503050406030204" pitchFamily="18" charset="0"/>
                  </a:rPr>
                </a:br>
                <a14:m>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𝑝𝑟𝑜𝑝𝑒𝑙𝑙𝑎𝑛𝑡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𝑠𝑡𝑟𝑢𝑐𝑡𝑢𝑟𝑒</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𝑝𝑎𝑦𝑙𝑜𝑎𝑑</m:t>
                        </m:r>
                      </m:sub>
                    </m:sSub>
                  </m:oMath>
                </a14:m>
                <a:br>
                  <a:rPr lang="en-US" b="0" dirty="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𝑃𝑀𝐹</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𝑝𝑟𝑜𝑝𝑒𝑙𝑙𝑎𝑛𝑡</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𝑝𝑟𝑜𝑝𝑒𝑙𝑙𝑎𝑛𝑡</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𝑠𝑡𝑟𝑢𝑐𝑡𝑢𝑟𝑒</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𝑝𝑎𝑦𝑙𝑜𝑎𝑑</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den>
                    </m:f>
                    <m:r>
                      <a:rPr lang="en-US" b="0" i="1" smtClean="0">
                        <a:latin typeface="Cambria Math" panose="02040503050406030204" pitchFamily="18" charset="0"/>
                        <a:ea typeface="Cambria Math" panose="02040503050406030204" pitchFamily="18" charset="0"/>
                      </a:rPr>
                      <m:t>=1−</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den>
                    </m:f>
                  </m:oMath>
                </a14:m>
                <a:br>
                  <a:rPr lang="en-US" b="0" dirty="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m:t>
                        </m:r>
                      </m:e>
                      <m:sub>
                        <m:r>
                          <a:rPr lang="en-US" b="0" i="1" smtClean="0">
                            <a:latin typeface="Cambria Math" panose="02040503050406030204" pitchFamily="18" charset="0"/>
                            <a:ea typeface="Cambria Math" panose="02040503050406030204" pitchFamily="18" charset="0"/>
                          </a:rPr>
                          <m:t>𝑠𝑝</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0</m:t>
                        </m:r>
                      </m:sub>
                    </m:sSub>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ln</m:t>
                        </m:r>
                      </m:fName>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𝑃𝑀𝐹</m:t>
                            </m:r>
                          </m:e>
                        </m:d>
                      </m:e>
                    </m:func>
                  </m:oMath>
                </a14:m>
                <a:endParaRPr lang="en-US" b="0" dirty="0">
                  <a:ea typeface="Cambria Math" panose="02040503050406030204" pitchFamily="18" charset="0"/>
                </a:endParaRPr>
              </a:p>
              <a:p>
                <a:r>
                  <a:rPr lang="en-US" dirty="0"/>
                  <a:t>This can be used in several ways</a:t>
                </a:r>
              </a:p>
              <a:p>
                <a:pPr lvl="1"/>
                <a:r>
                  <a:rPr lang="en-US" dirty="0"/>
                  <a:t>Knowing PMF and </a:t>
                </a:r>
                <a:r>
                  <a:rPr lang="en-US" dirty="0" err="1"/>
                  <a:t>Isp</a:t>
                </a:r>
                <a:r>
                  <a:rPr lang="en-US" dirty="0"/>
                  <a:t> tells you the maximum performance in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a14:m>
                <a:r>
                  <a:rPr lang="en-US" dirty="0"/>
                  <a:t> of a vehicle</a:t>
                </a:r>
              </a:p>
              <a:p>
                <a:pPr lvl="1"/>
                <a:r>
                  <a:rPr lang="en-US" dirty="0"/>
                  <a:t>Knowing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a14:m>
                <a:r>
                  <a:rPr lang="en-US" dirty="0"/>
                  <a:t> requirements, </a:t>
                </a:r>
                <a:r>
                  <a:rPr lang="en-US" dirty="0" err="1"/>
                  <a:t>Isp</a:t>
                </a:r>
                <a:r>
                  <a:rPr lang="en-US" dirty="0"/>
                  <a:t>, PMF can tell you about the masses of the vehicle</a:t>
                </a:r>
              </a:p>
              <a:p>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a14:m>
                <a:r>
                  <a:rPr lang="en-US" dirty="0"/>
                  <a:t>s are </a:t>
                </a:r>
                <a:r>
                  <a:rPr lang="en-US" i="1" dirty="0"/>
                  <a:t>additive</a:t>
                </a:r>
                <a:r>
                  <a:rPr lang="en-US" dirty="0"/>
                  <a:t>, such that</a:t>
                </a:r>
                <a:br>
                  <a:rPr lang="en-US" dirty="0"/>
                </a:br>
                <a14:m>
                  <m:oMath xmlns:m="http://schemas.openxmlformats.org/officeDocument/2006/math">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𝑡𝑜𝑡𝑎𝑙</m:t>
                        </m:r>
                      </m:sub>
                    </m:sSub>
                    <m:r>
                      <a:rPr lang="en-US" b="0" i="1" smtClean="0">
                        <a:latin typeface="Cambria Math" panose="02040503050406030204" pitchFamily="18" charset="0"/>
                        <a:ea typeface="Cambria Math" panose="02040503050406030204" pitchFamily="18" charset="0"/>
                      </a:rPr>
                      <m:t>=</m:t>
                    </m:r>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𝑁</m:t>
                        </m:r>
                      </m:sup>
                      <m:e>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𝑖</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𝐼</m:t>
                            </m:r>
                          </m:e>
                          <m:sub>
                            <m:r>
                              <a:rPr lang="en-US" i="1">
                                <a:latin typeface="Cambria Math" panose="02040503050406030204" pitchFamily="18" charset="0"/>
                                <a:ea typeface="Cambria Math" panose="02040503050406030204" pitchFamily="18" charset="0"/>
                              </a:rPr>
                              <m:t>𝑠𝑝</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𝑔</m:t>
                            </m:r>
                          </m:e>
                          <m:sub>
                            <m:r>
                              <a:rPr lang="en-US" i="1">
                                <a:latin typeface="Cambria Math" panose="02040503050406030204" pitchFamily="18" charset="0"/>
                                <a:ea typeface="Cambria Math" panose="02040503050406030204" pitchFamily="18" charset="0"/>
                              </a:rPr>
                              <m:t>0</m:t>
                            </m:r>
                          </m:sub>
                        </m:sSub>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𝑁</m:t>
                            </m:r>
                          </m:sup>
                          <m:e>
                            <m:r>
                              <m:rPr>
                                <m:sty m:val="p"/>
                              </m:rPr>
                              <a:rPr lang="en-US" b="0" i="0" smtClean="0">
                                <a:latin typeface="Cambria Math" panose="02040503050406030204" pitchFamily="18" charset="0"/>
                                <a:ea typeface="Cambria Math" panose="02040503050406030204" pitchFamily="18" charset="0"/>
                              </a:rPr>
                              <m:t>ln</m:t>
                            </m:r>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𝑃𝑀</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e>
                        </m:nary>
                      </m:e>
                    </m:nary>
                  </m:oMath>
                </a14:m>
                <a:endParaRPr lang="en-US" dirty="0"/>
              </a:p>
            </p:txBody>
          </p:sp>
        </mc:Choice>
        <mc:Fallback>
          <p:sp>
            <p:nvSpPr>
              <p:cNvPr id="3" name="Content Placeholder 2">
                <a:extLst>
                  <a:ext uri="{FF2B5EF4-FFF2-40B4-BE49-F238E27FC236}">
                    <a16:creationId xmlns:a16="http://schemas.microsoft.com/office/drawing/2014/main" id="{3A810FFC-A2EE-4871-95C3-839677563C7F}"/>
                  </a:ext>
                </a:extLst>
              </p:cNvPr>
              <p:cNvSpPr>
                <a:spLocks noGrp="1" noRot="1" noChangeAspect="1" noMove="1" noResize="1" noEditPoints="1" noAdjustHandles="1" noChangeArrowheads="1" noChangeShapeType="1" noTextEdit="1"/>
              </p:cNvSpPr>
              <p:nvPr>
                <p:ph sz="quarter" idx="12"/>
              </p:nvPr>
            </p:nvSpPr>
            <p:spPr>
              <a:blipFill>
                <a:blip r:embed="rId2"/>
                <a:stretch>
                  <a:fillRect l="-165" t="-732"/>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4975044-C3A4-4521-BDF3-A7FF41DD86BD}"/>
              </a:ext>
            </a:extLst>
          </p:cNvPr>
          <p:cNvSpPr>
            <a:spLocks noGrp="1"/>
          </p:cNvSpPr>
          <p:nvPr>
            <p:ph type="title"/>
          </p:nvPr>
        </p:nvSpPr>
        <p:spPr/>
        <p:txBody>
          <a:bodyPr/>
          <a:lstStyle/>
          <a:p>
            <a:r>
              <a:rPr lang="en-US" dirty="0"/>
              <a:t>Linking Performance and Design</a:t>
            </a:r>
          </a:p>
        </p:txBody>
      </p:sp>
    </p:spTree>
    <p:extLst>
      <p:ext uri="{BB962C8B-B14F-4D97-AF65-F5344CB8AC3E}">
        <p14:creationId xmlns:p14="http://schemas.microsoft.com/office/powerpoint/2010/main" val="226318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8AF534B-51E6-49D4-950D-A3AAA3E1C389}"/>
                  </a:ext>
                </a:extLst>
              </p:cNvPr>
              <p:cNvSpPr>
                <a:spLocks noGrp="1"/>
              </p:cNvSpPr>
              <p:nvPr>
                <p:ph sz="quarter" idx="12"/>
              </p:nvPr>
            </p:nvSpPr>
            <p:spPr>
              <a:xfrm>
                <a:off x="554182" y="927847"/>
                <a:ext cx="11083636" cy="5646208"/>
              </a:xfrm>
            </p:spPr>
            <p:txBody>
              <a:bodyPr numCol="2"/>
              <a:lstStyle/>
              <a:p>
                <a:r>
                  <a:rPr lang="en-US" dirty="0"/>
                  <a:t>Work with the following assumptions</a:t>
                </a:r>
              </a:p>
              <a:p>
                <a:pPr lvl="1"/>
                <a:r>
                  <a:rPr lang="en-US" dirty="0"/>
                  <a:t>Start with a vehicle in Low Earth Orbit (LEO)</a:t>
                </a:r>
              </a:p>
              <a:p>
                <a:pPr lvl="2"/>
                <a:r>
                  <a:rPr lang="en-US" dirty="0"/>
                  <a:t>500 km altitude circular</a:t>
                </a:r>
              </a:p>
              <a:p>
                <a:pPr lvl="2"/>
                <a:r>
                  <a:rPr lang="en-US" dirty="0"/>
                  <a:t>Engine </a:t>
                </a:r>
                <a:r>
                  <a:rPr lang="en-US" dirty="0" err="1"/>
                  <a:t>Isp</a:t>
                </a:r>
                <a:r>
                  <a:rPr lang="en-US" dirty="0"/>
                  <a:t> = 360 s</a:t>
                </a:r>
              </a:p>
              <a:p>
                <a:pPr lvl="2"/>
                <a:r>
                  <a:rPr lang="en-US" dirty="0"/>
                  <a:t>Vehicle Propellant Mass Fraction = 0.8</a:t>
                </a:r>
              </a:p>
              <a:p>
                <a:pPr lvl="2"/>
                <a:r>
                  <a:rPr lang="en-US" dirty="0"/>
                  <a:t>Mars stay: [7, 365] d</a:t>
                </a:r>
              </a:p>
              <a:p>
                <a:pPr lvl="1"/>
                <a:r>
                  <a:rPr lang="en-US" dirty="0"/>
                  <a:t>Use a launch date in 2039</a:t>
                </a:r>
              </a:p>
              <a:p>
                <a:pPr lvl="1"/>
                <a:r>
                  <a:rPr lang="en-US" dirty="0"/>
                  <a:t>Mars orbit</a:t>
                </a:r>
              </a:p>
              <a:p>
                <a:pPr lvl="2"/>
                <a:r>
                  <a:rPr lang="en-US" dirty="0"/>
                  <a:t>500 km altitude circular</a:t>
                </a:r>
              </a:p>
              <a:p>
                <a:pPr lvl="1"/>
                <a:r>
                  <a:rPr lang="en-US" dirty="0"/>
                  <a:t>Payload is left behind at Mars</a:t>
                </a:r>
              </a:p>
              <a:p>
                <a:r>
                  <a:rPr lang="en-US" dirty="0"/>
                  <a:t>Create a program to answer the following questions</a:t>
                </a:r>
              </a:p>
              <a:p>
                <a:pPr lvl="1"/>
                <a:r>
                  <a:rPr lang="en-US" dirty="0"/>
                  <a:t>Earth-Mars Transit</a:t>
                </a:r>
              </a:p>
              <a:p>
                <a:pPr lvl="2"/>
                <a:r>
                  <a:rPr lang="en-US" dirty="0"/>
                  <a:t>When is the best time to leave Earth?</a:t>
                </a:r>
              </a:p>
              <a:p>
                <a:pPr lvl="2"/>
                <a:r>
                  <a:rPr lang="en-US" dirty="0"/>
                  <a:t>How long does the Earth-Mars transit take?</a:t>
                </a:r>
              </a:p>
              <a:p>
                <a:pPr lvl="2"/>
                <a:r>
                  <a:rPr lang="en-US" dirty="0"/>
                  <a:t>What is the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a14:m>
                <a:r>
                  <a:rPr lang="en-US" dirty="0"/>
                  <a:t> requirement?</a:t>
                </a:r>
              </a:p>
              <a:p>
                <a:pPr lvl="1"/>
                <a:r>
                  <a:rPr lang="en-US" dirty="0"/>
                  <a:t>Mars-Earth Transit</a:t>
                </a:r>
              </a:p>
              <a:p>
                <a:pPr lvl="2"/>
                <a:r>
                  <a:rPr lang="en-US" dirty="0"/>
                  <a:t>How long of a stay at Mars will bring about another good transit opportunity?</a:t>
                </a:r>
              </a:p>
              <a:p>
                <a:pPr lvl="2"/>
                <a:r>
                  <a:rPr lang="en-US" dirty="0"/>
                  <a:t>How long does the Mars-Earth transit take?</a:t>
                </a:r>
              </a:p>
              <a:p>
                <a:pPr lvl="2"/>
                <a:r>
                  <a:rPr lang="en-US" dirty="0"/>
                  <a:t>What is the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a14:m>
                <a:r>
                  <a:rPr lang="en-US" dirty="0"/>
                  <a:t> requirement?</a:t>
                </a:r>
              </a:p>
              <a:p>
                <a:pPr lvl="1"/>
                <a:r>
                  <a:rPr lang="en-US" dirty="0"/>
                  <a:t>Vehicle Design</a:t>
                </a:r>
              </a:p>
              <a:p>
                <a:pPr lvl="2"/>
                <a:r>
                  <a:rPr lang="en-US" dirty="0"/>
                  <a:t>What % of your propellant is burned on the outbound leg?</a:t>
                </a:r>
              </a:p>
              <a:p>
                <a:pPr lvl="2"/>
                <a:r>
                  <a:rPr lang="en-US" dirty="0"/>
                  <a:t>How much payload can you bring?</a:t>
                </a:r>
              </a:p>
              <a:p>
                <a:pPr lvl="2"/>
                <a:r>
                  <a:rPr lang="en-US" dirty="0"/>
                  <a:t>What are the corresponding propellant and structural masses?</a:t>
                </a:r>
              </a:p>
              <a:p>
                <a:r>
                  <a:rPr lang="en-US" dirty="0"/>
                  <a:t>Produce a plot of the trajectory</a:t>
                </a:r>
              </a:p>
              <a:p>
                <a:r>
                  <a:rPr lang="en-US" dirty="0"/>
                  <a:t>Stretch Goal: Integrated Mission</a:t>
                </a:r>
              </a:p>
              <a:p>
                <a:pPr lvl="1"/>
                <a:r>
                  <a:rPr lang="en-US" dirty="0"/>
                  <a:t>Show difference in mission profile and performance when both the outbound and inbound legs are optimized simultaneously</a:t>
                </a:r>
              </a:p>
            </p:txBody>
          </p:sp>
        </mc:Choice>
        <mc:Fallback>
          <p:sp>
            <p:nvSpPr>
              <p:cNvPr id="3" name="Content Placeholder 2">
                <a:extLst>
                  <a:ext uri="{FF2B5EF4-FFF2-40B4-BE49-F238E27FC236}">
                    <a16:creationId xmlns:a16="http://schemas.microsoft.com/office/drawing/2014/main" id="{18AF534B-51E6-49D4-950D-A3AAA3E1C389}"/>
                  </a:ext>
                </a:extLst>
              </p:cNvPr>
              <p:cNvSpPr>
                <a:spLocks noGrp="1" noRot="1" noChangeAspect="1" noMove="1" noResize="1" noEditPoints="1" noAdjustHandles="1" noChangeArrowheads="1" noChangeShapeType="1" noTextEdit="1"/>
              </p:cNvSpPr>
              <p:nvPr>
                <p:ph sz="quarter" idx="12"/>
              </p:nvPr>
            </p:nvSpPr>
            <p:spPr>
              <a:xfrm>
                <a:off x="554182" y="927847"/>
                <a:ext cx="11083636" cy="5646208"/>
              </a:xfrm>
              <a:blipFill>
                <a:blip r:embed="rId2"/>
                <a:stretch>
                  <a:fillRect l="-165" t="-540"/>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CBEF17E1-9DC2-4D49-9113-8BDBDDC28762}"/>
              </a:ext>
            </a:extLst>
          </p:cNvPr>
          <p:cNvSpPr>
            <a:spLocks noGrp="1"/>
          </p:cNvSpPr>
          <p:nvPr>
            <p:ph type="title"/>
          </p:nvPr>
        </p:nvSpPr>
        <p:spPr/>
        <p:txBody>
          <a:bodyPr/>
          <a:lstStyle/>
          <a:p>
            <a:r>
              <a:rPr lang="en-US" dirty="0"/>
              <a:t>Project 2 – Mars Colonization</a:t>
            </a:r>
          </a:p>
        </p:txBody>
      </p:sp>
    </p:spTree>
    <p:extLst>
      <p:ext uri="{BB962C8B-B14F-4D97-AF65-F5344CB8AC3E}">
        <p14:creationId xmlns:p14="http://schemas.microsoft.com/office/powerpoint/2010/main" val="2823477268"/>
      </p:ext>
    </p:extLst>
  </p:cSld>
  <p:clrMapOvr>
    <a:masterClrMapping/>
  </p:clrMapOvr>
</p:sld>
</file>

<file path=ppt/theme/theme1.xml><?xml version="1.0" encoding="utf-8"?>
<a:theme xmlns:a="http://schemas.openxmlformats.org/drawingml/2006/main" name="2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CB01A1FB-8995-4400-8FC8-898C27A9237F}" vid="{37AD7A9F-A15C-434B-9C00-42D666E946A2}"/>
    </a:ext>
  </a:extLst>
</a:theme>
</file>

<file path=ppt/theme/theme2.xml><?xml version="1.0" encoding="utf-8"?>
<a:theme xmlns:a="http://schemas.openxmlformats.org/drawingml/2006/main" name="1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ppt/theme/theme3.xml><?xml version="1.0" encoding="utf-8"?>
<a:theme xmlns:a="http://schemas.openxmlformats.org/drawingml/2006/main" name="1_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O_LOGO_2016-10-24b.potx" id="{29A3139C-15DA-4E1C-BAEF-C43B1D8D46A9}" vid="{F3DC8E0D-DB40-4548-8E30-7B8AF0286AE1}"/>
    </a:ext>
  </a:extLst>
</a:theme>
</file>

<file path=ppt/theme/theme4.xml><?xml version="1.0" encoding="utf-8"?>
<a:theme xmlns:a="http://schemas.openxmlformats.org/drawingml/2006/main" name="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Signoff">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TAR 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CO_LOGO_2016-10-24b.potx" id="{CB01A1FB-8995-4400-8FC8-898C27A9237F}" vid="{C690AA99-7604-4A85-8475-B4B1A8DB48B6}"/>
    </a:ext>
  </a:extLst>
</a:theme>
</file>

<file path=docProps/app.xml><?xml version="1.0" encoding="utf-8"?>
<Properties xmlns="http://schemas.openxmlformats.org/officeDocument/2006/extended-properties" xmlns:vt="http://schemas.openxmlformats.org/officeDocument/2006/docPropsVTypes">
  <Template>Blank ACO General</Template>
  <TotalTime>488</TotalTime>
  <Words>732</Words>
  <Application>Microsoft Office PowerPoint</Application>
  <PresentationFormat>Widescreen</PresentationFormat>
  <Paragraphs>88</Paragraphs>
  <Slides>9</Slides>
  <Notes>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9</vt:i4>
      </vt:variant>
    </vt:vector>
  </HeadingPairs>
  <TitlesOfParts>
    <vt:vector size="24" baseType="lpstr">
      <vt:lpstr>55 Helvetica Roman</vt:lpstr>
      <vt:lpstr>75 Helvetica Bold</vt:lpstr>
      <vt:lpstr>AGaramond RegularSC</vt:lpstr>
      <vt:lpstr>Arial</vt:lpstr>
      <vt:lpstr>Arial Black</vt:lpstr>
      <vt:lpstr>Calibri</vt:lpstr>
      <vt:lpstr>Cambria Math</vt:lpstr>
      <vt:lpstr>Wingdings</vt:lpstr>
      <vt:lpstr>2_ACO_Template_2012B</vt:lpstr>
      <vt:lpstr>1_Blank Presentation</vt:lpstr>
      <vt:lpstr>1_ACO_Template_2012B</vt:lpstr>
      <vt:lpstr>Blank Presentation</vt:lpstr>
      <vt:lpstr>Signoff</vt:lpstr>
      <vt:lpstr>ITAR Blank Presentation</vt:lpstr>
      <vt:lpstr>2_Blank Presentation</vt:lpstr>
      <vt:lpstr>Interplanetary Trajectory Optimization ISP</vt:lpstr>
      <vt:lpstr>Introduction</vt:lpstr>
      <vt:lpstr>Patched Conic Method</vt:lpstr>
      <vt:lpstr>Patched Conic Method</vt:lpstr>
      <vt:lpstr>Voyager 1 - Trajectory</vt:lpstr>
      <vt:lpstr>Project 1 - Voyager</vt:lpstr>
      <vt:lpstr>Project 1 – Voyager 1 - Additional</vt:lpstr>
      <vt:lpstr>Linking Performance and Design</vt:lpstr>
      <vt:lpstr>Project 2 – Mars Colonization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Interplanetary Trajectory Optimization ISP</dc:title>
  <dc:creator>Dees, Patrick D. (MSFC-ED04)</dc:creator>
  <cp:lastModifiedBy>Dees, Patrick D. (MSFC-ED04)</cp:lastModifiedBy>
  <cp:revision>14</cp:revision>
  <dcterms:created xsi:type="dcterms:W3CDTF">2022-01-04T16:43:20Z</dcterms:created>
  <dcterms:modified xsi:type="dcterms:W3CDTF">2022-01-26T17:06:25Z</dcterms:modified>
</cp:coreProperties>
</file>